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710" r:id="rId2"/>
    <p:sldId id="711" r:id="rId3"/>
    <p:sldId id="712" r:id="rId4"/>
    <p:sldId id="700" r:id="rId5"/>
    <p:sldId id="713" r:id="rId6"/>
    <p:sldId id="730" r:id="rId7"/>
    <p:sldId id="731" r:id="rId8"/>
    <p:sldId id="644" r:id="rId9"/>
    <p:sldId id="650" r:id="rId10"/>
    <p:sldId id="727" r:id="rId11"/>
    <p:sldId id="701" r:id="rId12"/>
    <p:sldId id="722" r:id="rId13"/>
    <p:sldId id="717" r:id="rId14"/>
    <p:sldId id="728" r:id="rId15"/>
    <p:sldId id="715" r:id="rId16"/>
    <p:sldId id="720" r:id="rId17"/>
    <p:sldId id="716" r:id="rId18"/>
    <p:sldId id="718" r:id="rId19"/>
    <p:sldId id="719" r:id="rId20"/>
    <p:sldId id="663" r:id="rId21"/>
    <p:sldId id="671" r:id="rId22"/>
    <p:sldId id="668" r:id="rId23"/>
    <p:sldId id="672" r:id="rId24"/>
    <p:sldId id="677" r:id="rId25"/>
    <p:sldId id="676" r:id="rId26"/>
    <p:sldId id="678" r:id="rId27"/>
    <p:sldId id="693" r:id="rId28"/>
    <p:sldId id="683" r:id="rId29"/>
    <p:sldId id="664" r:id="rId30"/>
    <p:sldId id="724" r:id="rId31"/>
    <p:sldId id="714" r:id="rId32"/>
    <p:sldId id="642" r:id="rId33"/>
    <p:sldId id="729" r:id="rId34"/>
    <p:sldId id="665" r:id="rId35"/>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334" autoAdjust="0"/>
    <p:restoredTop sz="79928" autoAdjust="0"/>
  </p:normalViewPr>
  <p:slideViewPr>
    <p:cSldViewPr showGuides="1">
      <p:cViewPr varScale="1">
        <p:scale>
          <a:sx n="75" d="100"/>
          <a:sy n="75" d="100"/>
        </p:scale>
        <p:origin x="-846" y="-648"/>
      </p:cViewPr>
      <p:guideLst>
        <p:guide orient="horz" pos="2160"/>
        <p:guide pos="2880"/>
      </p:guideLst>
    </p:cSldViewPr>
  </p:slideViewPr>
  <p:notesTextViewPr>
    <p:cViewPr>
      <p:scale>
        <a:sx n="100" d="100"/>
        <a:sy n="100" d="100"/>
      </p:scale>
      <p:origin x="0" y="0"/>
    </p:cViewPr>
  </p:notesTextViewPr>
  <p:sorterViewPr>
    <p:cViewPr>
      <p:scale>
        <a:sx n="136" d="100"/>
        <a:sy n="136" d="100"/>
      </p:scale>
      <p:origin x="0" y="54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D133882A-F88E-4A72-AE4C-EE7F47F68CE6}" type="datetimeFigureOut">
              <a:rPr lang="en-US" smtClean="0"/>
              <a:pPr/>
              <a:t>4/30/2015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96057DD9-C7B8-415A-93AC-3B2DF9BA0031}" type="slidenum">
              <a:rPr lang="en-US" smtClean="0"/>
              <a:pPr/>
              <a:t>‹#›</a:t>
            </a:fld>
            <a:endParaRPr lang="en-US"/>
          </a:p>
        </p:txBody>
      </p:sp>
    </p:spTree>
    <p:extLst>
      <p:ext uri="{BB962C8B-B14F-4D97-AF65-F5344CB8AC3E}">
        <p14:creationId xmlns:p14="http://schemas.microsoft.com/office/powerpoint/2010/main" val="5739026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0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025"/>
          </a:xfrm>
          <a:prstGeom prst="rect">
            <a:avLst/>
          </a:prstGeom>
        </p:spPr>
        <p:txBody>
          <a:bodyPr vert="horz" lIns="91440" tIns="45720" rIns="91440" bIns="45720" rtlCol="0"/>
          <a:lstStyle>
            <a:lvl1pPr algn="r">
              <a:defRPr sz="1200"/>
            </a:lvl1pPr>
          </a:lstStyle>
          <a:p>
            <a:fld id="{CB12D323-4C6A-445D-9749-B13F8717668F}" type="datetimeFigureOut">
              <a:rPr lang="en-US" smtClean="0"/>
              <a:pPr/>
              <a:t>4/30/2015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825"/>
            <a:ext cx="5486400" cy="408781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8063"/>
            <a:ext cx="2971800" cy="4540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8063"/>
            <a:ext cx="2971800" cy="454025"/>
          </a:xfrm>
          <a:prstGeom prst="rect">
            <a:avLst/>
          </a:prstGeom>
        </p:spPr>
        <p:txBody>
          <a:bodyPr vert="horz" lIns="91440" tIns="45720" rIns="91440" bIns="45720" rtlCol="0" anchor="b"/>
          <a:lstStyle>
            <a:lvl1pPr algn="r">
              <a:defRPr sz="1200"/>
            </a:lvl1pPr>
          </a:lstStyle>
          <a:p>
            <a:fld id="{25562474-C6FE-4F6F-A4C5-A22744022ADC}" type="slidenum">
              <a:rPr lang="en-US" smtClean="0"/>
              <a:pPr/>
              <a:t>‹#›</a:t>
            </a:fld>
            <a:endParaRPr lang="en-US"/>
          </a:p>
        </p:txBody>
      </p:sp>
    </p:spTree>
    <p:extLst>
      <p:ext uri="{BB962C8B-B14F-4D97-AF65-F5344CB8AC3E}">
        <p14:creationId xmlns:p14="http://schemas.microsoft.com/office/powerpoint/2010/main" val="3585893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xfrm>
            <a:off x="382588" y="682853"/>
            <a:ext cx="6108700" cy="3412686"/>
          </a:xfrm>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 </a:t>
            </a:r>
          </a:p>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584C3A-235B-48FC-AA2A-2D62CF1303BB}" type="slidenum">
              <a:rPr lang="en-US" altLang="en-US" smtClean="0">
                <a:solidFill>
                  <a:srgbClr val="000000"/>
                </a:solidFill>
              </a:rPr>
              <a:pPr/>
              <a:t>4</a:t>
            </a:fld>
            <a:endParaRPr lang="en-US"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7"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This discovery resulted in the Enfuselle skin care line.</a:t>
            </a:r>
          </a:p>
          <a:p>
            <a:pPr eaLnBrk="1" hangingPunct="1">
              <a:spcBef>
                <a:spcPct val="0"/>
              </a:spcBef>
            </a:pPr>
            <a:endParaRPr lang="en-US" smtClean="0"/>
          </a:p>
          <a:p>
            <a:pPr eaLnBrk="1" hangingPunct="1">
              <a:spcBef>
                <a:spcPct val="0"/>
              </a:spcBef>
            </a:pPr>
            <a:r>
              <a:rPr lang="en-US" smtClean="0"/>
              <a:t>With Enfuselle</a:t>
            </a:r>
          </a:p>
          <a:p>
            <a:pPr eaLnBrk="1" hangingPunct="1">
              <a:spcBef>
                <a:spcPct val="0"/>
              </a:spcBef>
            </a:pPr>
            <a:r>
              <a:rPr lang="en-US" smtClean="0"/>
              <a:t>It’s like aging 10 years in reverse</a:t>
            </a:r>
          </a:p>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These assaults are free radicals</a:t>
            </a:r>
          </a:p>
          <a:p>
            <a:pPr eaLnBrk="1" hangingPunct="1">
              <a:spcBef>
                <a:spcPct val="0"/>
              </a:spcBef>
            </a:pPr>
            <a:r>
              <a:rPr lang="en-US" smtClean="0"/>
              <a:t>And each skin cell has 73,000 free radical attacks each day</a:t>
            </a:r>
          </a:p>
          <a:p>
            <a:pPr eaLnBrk="1" hangingPunct="1">
              <a:spcBef>
                <a:spcPct val="0"/>
              </a:spcBef>
            </a:pPr>
            <a:r>
              <a:rPr lang="en-US" smtClean="0"/>
              <a:t>These cause damaging enzymes</a:t>
            </a:r>
          </a:p>
          <a:p>
            <a:pPr eaLnBrk="1" hangingPunct="1">
              <a:spcBef>
                <a:spcPct val="0"/>
              </a:spcBef>
            </a:pPr>
            <a:endParaRPr lang="en-US" smtClean="0"/>
          </a:p>
          <a:p>
            <a:pPr eaLnBrk="1" hangingPunct="1">
              <a:spcBef>
                <a:spcPct val="0"/>
              </a:spcBef>
            </a:pPr>
            <a:r>
              <a:rPr lang="en-US" smtClean="0"/>
              <a:t>The results from these enzymes:</a:t>
            </a:r>
          </a:p>
          <a:p>
            <a:pPr eaLnBrk="1" hangingPunct="1">
              <a:spcBef>
                <a:spcPct val="0"/>
              </a:spcBef>
            </a:pPr>
            <a:endParaRPr lang="en-US" smtClean="0"/>
          </a:p>
          <a:p>
            <a:pPr eaLnBrk="1" hangingPunct="1">
              <a:spcBef>
                <a:spcPct val="0"/>
              </a:spcBef>
            </a:pPr>
            <a:r>
              <a:rPr lang="en-US" smtClean="0"/>
              <a:t>Damage to  DNA</a:t>
            </a:r>
          </a:p>
          <a:p>
            <a:pPr eaLnBrk="1" hangingPunct="1">
              <a:spcBef>
                <a:spcPct val="0"/>
              </a:spcBef>
            </a:pPr>
            <a:r>
              <a:rPr lang="en-US" smtClean="0"/>
              <a:t>Slow cellular renewal</a:t>
            </a:r>
          </a:p>
          <a:p>
            <a:pPr eaLnBrk="1" hangingPunct="1">
              <a:spcBef>
                <a:spcPct val="0"/>
              </a:spcBef>
            </a:pPr>
            <a:r>
              <a:rPr lang="en-US" smtClean="0"/>
              <a:t>Impact immunity</a:t>
            </a:r>
          </a:p>
          <a:p>
            <a:pPr eaLnBrk="1" hangingPunct="1">
              <a:spcBef>
                <a:spcPct val="0"/>
              </a:spcBef>
            </a:pPr>
            <a:endParaRPr lang="en-US" smtClean="0"/>
          </a:p>
          <a:p>
            <a:pPr eaLnBrk="1" hangingPunct="1">
              <a:spcBef>
                <a:spcPct val="0"/>
              </a:spcBef>
            </a:pPr>
            <a:r>
              <a:rPr lang="en-US" smtClean="0"/>
              <a:t>all add up to:</a:t>
            </a:r>
          </a:p>
          <a:p>
            <a:pPr eaLnBrk="1" hangingPunct="1">
              <a:spcBef>
                <a:spcPct val="0"/>
              </a:spcBef>
            </a:pPr>
            <a:endParaRPr lang="en-US" smtClean="0"/>
          </a:p>
          <a:p>
            <a:pPr eaLnBrk="1" hangingPunct="1">
              <a:spcBef>
                <a:spcPct val="0"/>
              </a:spcBef>
            </a:pPr>
            <a:r>
              <a:rPr lang="en-US" smtClean="0"/>
              <a:t>Wrinkles</a:t>
            </a:r>
          </a:p>
          <a:p>
            <a:pPr eaLnBrk="1" hangingPunct="1">
              <a:spcBef>
                <a:spcPct val="0"/>
              </a:spcBef>
            </a:pPr>
            <a:r>
              <a:rPr lang="en-US" smtClean="0"/>
              <a:t>Age spots</a:t>
            </a:r>
          </a:p>
          <a:p>
            <a:pPr eaLnBrk="1" hangingPunct="1">
              <a:spcBef>
                <a:spcPct val="0"/>
              </a:spcBef>
            </a:pPr>
            <a:r>
              <a:rPr lang="en-US" smtClean="0"/>
              <a:t>Sagging skin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The results were so dramatic.</a:t>
            </a:r>
          </a:p>
          <a:p>
            <a:pPr eaLnBrk="1" hangingPunct="1">
              <a:spcBef>
                <a:spcPct val="0"/>
              </a:spcBef>
            </a:pPr>
            <a:endParaRPr lang="en-US" smtClean="0"/>
          </a:p>
          <a:p>
            <a:pPr eaLnBrk="1" hangingPunct="1">
              <a:spcBef>
                <a:spcPct val="0"/>
              </a:spcBef>
            </a:pPr>
            <a:r>
              <a:rPr lang="en-US" smtClean="0"/>
              <a:t>In 28 days, clinical studies confirmed these amazing results:</a:t>
            </a:r>
          </a:p>
          <a:p>
            <a:pPr eaLnBrk="1" hangingPunct="1">
              <a:spcBef>
                <a:spcPct val="0"/>
              </a:spcBef>
            </a:pPr>
            <a:endParaRPr lang="en-US" smtClean="0"/>
          </a:p>
          <a:p>
            <a:pPr eaLnBrk="1" hangingPunct="1">
              <a:spcBef>
                <a:spcPct val="0"/>
              </a:spcBef>
            </a:pPr>
            <a:r>
              <a:rPr lang="en-US" smtClean="0"/>
              <a:t>665% increase in skin firmness</a:t>
            </a:r>
          </a:p>
          <a:p>
            <a:pPr eaLnBrk="1" hangingPunct="1">
              <a:spcBef>
                <a:spcPct val="0"/>
              </a:spcBef>
            </a:pPr>
            <a:r>
              <a:rPr lang="en-US" smtClean="0"/>
              <a:t>421% reduction in the appearance of wrinkles</a:t>
            </a:r>
          </a:p>
          <a:p>
            <a:pPr eaLnBrk="1" hangingPunct="1">
              <a:spcBef>
                <a:spcPct val="0"/>
              </a:spcBef>
            </a:pPr>
            <a:r>
              <a:rPr lang="en-US" smtClean="0"/>
              <a:t>88% reduction in fine lines</a:t>
            </a:r>
          </a:p>
          <a:p>
            <a:pPr eaLnBrk="1" hangingPunct="1">
              <a:spcBef>
                <a:spcPct val="0"/>
              </a:spcBef>
            </a:pPr>
            <a:endParaRPr lang="en-US" smtClean="0"/>
          </a:p>
          <a:p>
            <a:pPr eaLnBrk="1" hangingPunct="1">
              <a:spcBef>
                <a:spcPct val="0"/>
              </a:spcBef>
            </a:pPr>
            <a:r>
              <a:rPr lang="en-US" smtClean="0"/>
              <a:t>The Enfuselle line is so unique and proprietary, it has been granted 8 patents!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1"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Repair</a:t>
            </a:r>
          </a:p>
          <a:p>
            <a:pPr eaLnBrk="1" hangingPunct="1">
              <a:spcBef>
                <a:spcPct val="0"/>
              </a:spcBef>
            </a:pPr>
            <a:endParaRPr lang="en-US" smtClean="0"/>
          </a:p>
          <a:p>
            <a:pPr eaLnBrk="1" hangingPunct="1">
              <a:spcBef>
                <a:spcPct val="0"/>
              </a:spcBef>
            </a:pPr>
            <a:r>
              <a:rPr lang="en-US" smtClean="0"/>
              <a:t>Eye Treatment </a:t>
            </a:r>
          </a:p>
          <a:p>
            <a:pPr eaLnBrk="1" hangingPunct="1">
              <a:spcBef>
                <a:spcPct val="0"/>
              </a:spcBef>
            </a:pPr>
            <a:endParaRPr lang="en-US" smtClean="0"/>
          </a:p>
          <a:p>
            <a:pPr eaLnBrk="1" hangingPunct="1">
              <a:spcBef>
                <a:spcPct val="0"/>
              </a:spcBef>
            </a:pPr>
            <a:r>
              <a:rPr lang="en-US" smtClean="0"/>
              <a:t>Time Repair A.M. SPF 15</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Repair</a:t>
            </a:r>
          </a:p>
          <a:p>
            <a:pPr eaLnBrk="1" hangingPunct="1">
              <a:spcBef>
                <a:spcPct val="0"/>
              </a:spcBef>
            </a:pPr>
            <a:endParaRPr lang="en-US" smtClean="0"/>
          </a:p>
          <a:p>
            <a:pPr eaLnBrk="1" hangingPunct="1">
              <a:spcBef>
                <a:spcPct val="0"/>
              </a:spcBef>
            </a:pPr>
            <a:r>
              <a:rPr lang="en-US" smtClean="0"/>
              <a:t>Eye Treatment </a:t>
            </a:r>
          </a:p>
          <a:p>
            <a:pPr eaLnBrk="1" hangingPunct="1">
              <a:spcBef>
                <a:spcPct val="0"/>
              </a:spcBef>
            </a:pPr>
            <a:endParaRPr lang="en-US" smtClean="0"/>
          </a:p>
          <a:p>
            <a:pPr eaLnBrk="1" hangingPunct="1">
              <a:spcBef>
                <a:spcPct val="0"/>
              </a:spcBef>
            </a:pPr>
            <a:r>
              <a:rPr lang="en-US" smtClean="0"/>
              <a:t>Time Repair A.M. SPF 15</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xfrm>
            <a:off x="914400" y="4314746"/>
            <a:ext cx="5029200" cy="4087654"/>
          </a:xfrm>
          <a:noFill/>
        </p:spPr>
        <p:txBody>
          <a:bodyPr wrap="square" numCol="1" anchor="t" anchorCtr="0" compatLnSpc="1">
            <a:prstTxWarp prst="textNoShape">
              <a:avLst/>
            </a:prstTxWarp>
          </a:bodyPr>
          <a:lstStyle/>
          <a:p>
            <a:pPr eaLnBrk="1" hangingPunct="1">
              <a:spcBef>
                <a:spcPct val="0"/>
              </a:spcBef>
            </a:pPr>
            <a:r>
              <a:rPr lang="en-US" smtClean="0"/>
              <a:t>The key to Vital Repair + complex is that it boosts skin’s natural ability to defend and repair its appearance.</a:t>
            </a:r>
          </a:p>
          <a:p>
            <a:pPr eaLnBrk="1" hangingPunct="1">
              <a:spcBef>
                <a:spcPct val="0"/>
              </a:spcBef>
            </a:pPr>
            <a:endParaRPr lang="en-US" smtClean="0"/>
          </a:p>
          <a:p>
            <a:pPr eaLnBrk="1" hangingPunct="1">
              <a:spcBef>
                <a:spcPct val="0"/>
              </a:spcBef>
            </a:pPr>
            <a:r>
              <a:rPr lang="en-US" smtClean="0"/>
              <a:t>The first slide shows….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FBF46-4691-43BF-98FA-1602A2AF1281}"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AFBF46-4691-43BF-98FA-1602A2AF1281}" type="datetimeFigureOut">
              <a:rPr lang="en-US" smtClean="0"/>
              <a:pPr/>
              <a:t>4/30/2015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AFBF46-4691-43BF-98FA-1602A2AF1281}"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AFBF46-4691-43BF-98FA-1602A2AF1281}" type="datetimeFigureOut">
              <a:rPr lang="en-US" smtClean="0"/>
              <a:pPr/>
              <a:t>4/30/2015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AFBF46-4691-43BF-98FA-1602A2AF1281}" type="datetimeFigureOut">
              <a:rPr lang="en-US" smtClean="0"/>
              <a:pPr/>
              <a:t>4/30/2015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AFBF46-4691-43BF-98FA-1602A2AF1281}" type="datetimeFigureOut">
              <a:rPr lang="en-US" smtClean="0"/>
              <a:pPr/>
              <a:t>4/30/2015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FBF46-4691-43BF-98FA-1602A2AF1281}"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FBF46-4691-43BF-98FA-1602A2AF1281}" type="datetimeFigureOut">
              <a:rPr lang="en-US" smtClean="0"/>
              <a:pPr/>
              <a:t>4/30/2015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6884F3-38FC-4E88-94FE-5A2785998AD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AFBF46-4691-43BF-98FA-1602A2AF1281}" type="datetimeFigureOut">
              <a:rPr lang="en-US" smtClean="0"/>
              <a:pPr/>
              <a:t>4/30/2015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884F3-38FC-4E88-94FE-5A2785998AD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www.bluezones.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betterhealthin31days.com/" TargetMode="External"/><Relationship Id="rId2" Type="http://schemas.openxmlformats.org/officeDocument/2006/relationships/hyperlink" Target="http://www.betterfuturestartstoday.com/"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04800" y="1371600"/>
            <a:ext cx="1714500" cy="17145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543800" cy="1143000"/>
          </a:xfrm>
        </p:spPr>
        <p:txBody>
          <a:bodyPr>
            <a:normAutofit/>
          </a:bodyPr>
          <a:lstStyle/>
          <a:p>
            <a:r>
              <a:rPr lang="en-US" sz="2800" dirty="0" smtClean="0"/>
              <a:t>2 Groups Ideal to Speak to About Home Businesses and Your Shaklee Experience</a:t>
            </a:r>
            <a:endParaRPr lang="en-US" sz="2800" dirty="0"/>
          </a:p>
        </p:txBody>
      </p:sp>
      <p:sp>
        <p:nvSpPr>
          <p:cNvPr id="3" name="Content Placeholder 2"/>
          <p:cNvSpPr>
            <a:spLocks noGrp="1"/>
          </p:cNvSpPr>
          <p:nvPr>
            <p:ph idx="1"/>
          </p:nvPr>
        </p:nvSpPr>
        <p:spPr>
          <a:xfrm>
            <a:off x="381000" y="1371600"/>
            <a:ext cx="8305800" cy="5181600"/>
          </a:xfrm>
        </p:spPr>
        <p:txBody>
          <a:bodyPr>
            <a:normAutofit fontScale="92500"/>
          </a:bodyPr>
          <a:lstStyle/>
          <a:p>
            <a:pPr marL="514350" indent="-514350">
              <a:buAutoNum type="arabicPeriod"/>
            </a:pPr>
            <a:r>
              <a:rPr lang="en-US" sz="2800" dirty="0" smtClean="0"/>
              <a:t>Teachers – </a:t>
            </a:r>
          </a:p>
          <a:p>
            <a:pPr marL="514350" indent="-514350">
              <a:buNone/>
            </a:pPr>
            <a:r>
              <a:rPr lang="en-US" sz="2800" dirty="0" smtClean="0"/>
              <a:t>	-- </a:t>
            </a:r>
            <a:r>
              <a:rPr lang="en-US" sz="2400" dirty="0" smtClean="0"/>
              <a:t>who happen to be particularly well-suited to Shaklee businesses  because they are are primarily about teaching and training .</a:t>
            </a:r>
          </a:p>
          <a:p>
            <a:pPr marL="514350" indent="-514350">
              <a:buNone/>
            </a:pPr>
            <a:r>
              <a:rPr lang="en-US" sz="2400" dirty="0" smtClean="0"/>
              <a:t>	-- who may appreciated additional income </a:t>
            </a:r>
          </a:p>
          <a:p>
            <a:pPr marL="514350" indent="-514350">
              <a:buNone/>
            </a:pPr>
            <a:r>
              <a:rPr lang="en-US" sz="2400" dirty="0" smtClean="0"/>
              <a:t>	-- today pressures from administration, state and local school boards, etc has been discouraging to many in the teaching profession.</a:t>
            </a:r>
          </a:p>
          <a:p>
            <a:pPr marL="514350" indent="-514350">
              <a:buNone/>
            </a:pPr>
            <a:r>
              <a:rPr lang="en-US" sz="2800" dirty="0" smtClean="0"/>
              <a:t>2.  Baby Boomer parents</a:t>
            </a:r>
            <a:r>
              <a:rPr lang="en-US" sz="2400" dirty="0" smtClean="0"/>
              <a:t> whose children are now graduating. This may be opening some space in their world to generate some income to pay college bills &amp; work on beefing up their retirement portfolios .. And maybe give them a chance to do a little traveling … which is especially appealing when it is Free</a:t>
            </a:r>
            <a:r>
              <a:rPr lang="en-US" sz="2800" dirty="0" smtClean="0"/>
              <a:t>.	</a:t>
            </a:r>
            <a:r>
              <a:rPr lang="en-US" sz="2200" dirty="0" err="1" smtClean="0"/>
              <a:t>becky</a:t>
            </a:r>
            <a:endParaRPr lang="en-US"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2014_OppPres_36.jpg"/>
          <p:cNvPicPr>
            <a:picLocks noChangeAspect="1"/>
          </p:cNvPicPr>
          <p:nvPr/>
        </p:nvPicPr>
        <p:blipFill>
          <a:blip r:embed="rId2" cstate="print"/>
          <a:srcRect/>
          <a:stretch>
            <a:fillRect/>
          </a:stretch>
        </p:blipFill>
        <p:spPr bwMode="auto">
          <a:xfrm>
            <a:off x="1" y="0"/>
            <a:ext cx="9136063" cy="6858000"/>
          </a:xfrm>
          <a:prstGeom prst="rect">
            <a:avLst/>
          </a:prstGeom>
          <a:noFill/>
          <a:ln w="9525">
            <a:noFill/>
            <a:miter lim="800000"/>
            <a:headEnd/>
            <a:tailEnd/>
          </a:ln>
        </p:spPr>
      </p:pic>
      <p:sp>
        <p:nvSpPr>
          <p:cNvPr id="2" name="Title 1"/>
          <p:cNvSpPr>
            <a:spLocks noGrp="1"/>
          </p:cNvSpPr>
          <p:nvPr>
            <p:ph type="title"/>
          </p:nvPr>
        </p:nvSpPr>
        <p:spPr>
          <a:xfrm>
            <a:off x="457200" y="274638"/>
            <a:ext cx="8001000" cy="1020762"/>
          </a:xfrm>
          <a:solidFill>
            <a:schemeClr val="bg1"/>
          </a:solidFill>
        </p:spPr>
        <p:txBody>
          <a:bodyPr>
            <a:normAutofit/>
          </a:bodyPr>
          <a:lstStyle/>
          <a:p>
            <a:r>
              <a:rPr lang="en-US" sz="2800" dirty="0" smtClean="0"/>
              <a:t>5 Things a new person wants to know when considering a Shaklee business</a:t>
            </a:r>
            <a:endParaRPr lang="en-US" sz="2800" dirty="0"/>
          </a:p>
        </p:txBody>
      </p:sp>
      <p:sp>
        <p:nvSpPr>
          <p:cNvPr id="3" name="Content Placeholder 2"/>
          <p:cNvSpPr>
            <a:spLocks noGrp="1"/>
          </p:cNvSpPr>
          <p:nvPr>
            <p:ph idx="1"/>
          </p:nvPr>
        </p:nvSpPr>
        <p:spPr>
          <a:xfrm>
            <a:off x="457200" y="1371600"/>
            <a:ext cx="6629400" cy="5181600"/>
          </a:xfrm>
          <a:solidFill>
            <a:schemeClr val="bg1"/>
          </a:solidFill>
        </p:spPr>
        <p:txBody>
          <a:bodyPr>
            <a:normAutofit/>
          </a:bodyPr>
          <a:lstStyle/>
          <a:p>
            <a:endParaRPr lang="en-US" sz="2400" dirty="0" smtClean="0"/>
          </a:p>
          <a:p>
            <a:r>
              <a:rPr lang="en-US" sz="2400" dirty="0" smtClean="0"/>
              <a:t>Who you are and your back ground</a:t>
            </a:r>
          </a:p>
          <a:p>
            <a:r>
              <a:rPr lang="en-US" sz="2400" dirty="0" smtClean="0"/>
              <a:t>How you found Shaklee</a:t>
            </a:r>
          </a:p>
          <a:p>
            <a:r>
              <a:rPr lang="en-US" sz="2400" dirty="0" smtClean="0"/>
              <a:t>What impressed you</a:t>
            </a:r>
          </a:p>
          <a:p>
            <a:r>
              <a:rPr lang="en-US" sz="2400" dirty="0" smtClean="0"/>
              <a:t>What Shaklee has done for you .. 			Is doing for you</a:t>
            </a:r>
          </a:p>
          <a:p>
            <a:pPr>
              <a:buNone/>
            </a:pPr>
            <a:endParaRPr lang="en-US" sz="2400" dirty="0" smtClean="0"/>
          </a:p>
          <a:p>
            <a:pPr>
              <a:buNone/>
            </a:pPr>
            <a:endParaRPr lang="en-US" sz="2400" dirty="0" smtClean="0"/>
          </a:p>
          <a:p>
            <a:r>
              <a:rPr lang="en-US" sz="2400" dirty="0" smtClean="0"/>
              <a:t>Last point – And the best part is _________________</a:t>
            </a:r>
            <a:endParaRPr lang="en-US" sz="2400" dirty="0"/>
          </a:p>
        </p:txBody>
      </p:sp>
      <p:sp>
        <p:nvSpPr>
          <p:cNvPr id="5" name="Right Brace 4"/>
          <p:cNvSpPr/>
          <p:nvPr/>
        </p:nvSpPr>
        <p:spPr>
          <a:xfrm>
            <a:off x="5867400" y="1524000"/>
            <a:ext cx="914400" cy="2743200"/>
          </a:xfrm>
          <a:prstGeom prst="rightBrace">
            <a:avLst>
              <a:gd name="adj1" fmla="val 47000"/>
              <a:gd name="adj2" fmla="val 5105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6858000" y="2286000"/>
            <a:ext cx="1905000" cy="2369880"/>
          </a:xfrm>
          <a:prstGeom prst="rect">
            <a:avLst/>
          </a:prstGeom>
          <a:solidFill>
            <a:schemeClr val="bg1"/>
          </a:solidFill>
        </p:spPr>
        <p:txBody>
          <a:bodyPr wrap="square" rtlCol="0">
            <a:spAutoFit/>
          </a:bodyPr>
          <a:lstStyle/>
          <a:p>
            <a:endParaRPr lang="en-US" sz="2400" dirty="0" smtClean="0"/>
          </a:p>
          <a:p>
            <a:r>
              <a:rPr lang="en-US" sz="2800" dirty="0" smtClean="0"/>
              <a:t>Information</a:t>
            </a:r>
          </a:p>
          <a:p>
            <a:endParaRPr lang="en-US" sz="2400" dirty="0" smtClean="0"/>
          </a:p>
          <a:p>
            <a:pPr algn="ctr"/>
            <a:r>
              <a:rPr lang="en-US" sz="2400" dirty="0" smtClean="0"/>
              <a:t>Now move from the head  to …</a:t>
            </a:r>
            <a:endParaRPr lang="en-US" sz="2400" dirty="0"/>
          </a:p>
        </p:txBody>
      </p:sp>
      <p:sp>
        <p:nvSpPr>
          <p:cNvPr id="7" name="Right Brace 6"/>
          <p:cNvSpPr/>
          <p:nvPr/>
        </p:nvSpPr>
        <p:spPr>
          <a:xfrm>
            <a:off x="6172200" y="4724400"/>
            <a:ext cx="533400" cy="990600"/>
          </a:xfrm>
          <a:prstGeom prst="rightBrace">
            <a:avLst>
              <a:gd name="adj1" fmla="val 195000"/>
              <a:gd name="adj2" fmla="val 5222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6858000" y="4876800"/>
            <a:ext cx="1951303" cy="523220"/>
          </a:xfrm>
          <a:prstGeom prst="rect">
            <a:avLst/>
          </a:prstGeom>
          <a:solidFill>
            <a:schemeClr val="bg1"/>
          </a:solidFill>
        </p:spPr>
        <p:txBody>
          <a:bodyPr wrap="none" rtlCol="0">
            <a:spAutoFit/>
          </a:bodyPr>
          <a:lstStyle/>
          <a:p>
            <a:r>
              <a:rPr lang="en-US" sz="2800" dirty="0" smtClean="0"/>
              <a:t>To the heart</a:t>
            </a:r>
            <a:endParaRPr lang="en-US" sz="2800" dirty="0"/>
          </a:p>
        </p:txBody>
      </p:sp>
      <p:sp>
        <p:nvSpPr>
          <p:cNvPr id="10" name="TextBox 9"/>
          <p:cNvSpPr txBox="1"/>
          <p:nvPr/>
        </p:nvSpPr>
        <p:spPr>
          <a:xfrm>
            <a:off x="990600" y="5867400"/>
            <a:ext cx="5181600" cy="646331"/>
          </a:xfrm>
          <a:prstGeom prst="rect">
            <a:avLst/>
          </a:prstGeom>
          <a:noFill/>
          <a:ln>
            <a:solidFill>
              <a:schemeClr val="accent5">
                <a:lumMod val="60000"/>
                <a:lumOff val="40000"/>
              </a:schemeClr>
            </a:solidFill>
          </a:ln>
        </p:spPr>
        <p:txBody>
          <a:bodyPr wrap="square" rtlCol="0">
            <a:spAutoFit/>
          </a:bodyPr>
          <a:lstStyle/>
          <a:p>
            <a:r>
              <a:rPr lang="en-US" dirty="0" smtClean="0"/>
              <a:t>See Power of the Profession… for Teachers    and</a:t>
            </a:r>
          </a:p>
          <a:p>
            <a:r>
              <a:rPr lang="en-US" dirty="0" smtClean="0"/>
              <a:t>Power of the Profession for … Life After Kids </a:t>
            </a:r>
            <a:endParaRPr lang="en-US" dirty="0"/>
          </a:p>
        </p:txBody>
      </p:sp>
      <p:sp>
        <p:nvSpPr>
          <p:cNvPr id="11" name="TextBox 10"/>
          <p:cNvSpPr txBox="1"/>
          <p:nvPr/>
        </p:nvSpPr>
        <p:spPr>
          <a:xfrm>
            <a:off x="6400800" y="6172200"/>
            <a:ext cx="1143000" cy="381000"/>
          </a:xfrm>
          <a:prstGeom prst="rect">
            <a:avLst/>
          </a:prstGeom>
          <a:noFill/>
        </p:spPr>
        <p:txBody>
          <a:bodyPr wrap="square" rtlCol="0">
            <a:spAutoFit/>
          </a:bodyPr>
          <a:lstStyle/>
          <a:p>
            <a:r>
              <a:rPr lang="en-US" dirty="0" err="1" smtClean="0"/>
              <a:t>jo</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Title 1"/>
          <p:cNvSpPr>
            <a:spLocks noGrp="1"/>
          </p:cNvSpPr>
          <p:nvPr>
            <p:ph type="title"/>
          </p:nvPr>
        </p:nvSpPr>
        <p:spPr>
          <a:xfrm>
            <a:off x="1219200" y="838200"/>
            <a:ext cx="6248400" cy="1143000"/>
          </a:xfrm>
          <a:solidFill>
            <a:schemeClr val="bg1"/>
          </a:solidFill>
        </p:spPr>
        <p:txBody>
          <a:bodyPr/>
          <a:lstStyle/>
          <a:p>
            <a:pPr algn="ctr"/>
            <a:r>
              <a:rPr lang="en-US" sz="3200" dirty="0" smtClean="0"/>
              <a:t>We Have 3 Tasks In Order To Build	 a Large Dynamic Organization</a:t>
            </a:r>
            <a:endParaRPr lang="en-US" sz="3200" dirty="0"/>
          </a:p>
        </p:txBody>
      </p:sp>
      <p:sp>
        <p:nvSpPr>
          <p:cNvPr id="3" name="Content Placeholder 2"/>
          <p:cNvSpPr>
            <a:spLocks noGrp="1"/>
          </p:cNvSpPr>
          <p:nvPr>
            <p:ph idx="1"/>
          </p:nvPr>
        </p:nvSpPr>
        <p:spPr>
          <a:xfrm>
            <a:off x="1277143" y="2133601"/>
            <a:ext cx="6589713" cy="2743200"/>
          </a:xfrm>
          <a:solidFill>
            <a:schemeClr val="bg1"/>
          </a:solidFill>
        </p:spPr>
        <p:txBody>
          <a:bodyPr>
            <a:normAutofit/>
          </a:bodyPr>
          <a:lstStyle/>
          <a:p>
            <a:r>
              <a:rPr lang="en-US" sz="3200" dirty="0" smtClean="0"/>
              <a:t>Finding our business builders</a:t>
            </a:r>
          </a:p>
          <a:p>
            <a:r>
              <a:rPr lang="en-US" sz="3200" dirty="0" smtClean="0"/>
              <a:t>Developing them into Directors</a:t>
            </a:r>
          </a:p>
          <a:p>
            <a:r>
              <a:rPr lang="en-US" sz="3200" dirty="0" smtClean="0"/>
              <a:t>Stabilizing our business and theirs	 	( with steady consumers )	</a:t>
            </a:r>
            <a:r>
              <a:rPr lang="en-US" sz="2000" dirty="0" err="1" smtClean="0"/>
              <a:t>becky</a:t>
            </a:r>
            <a:r>
              <a:rPr lang="en-US" sz="3200" dirty="0" smtClean="0"/>
              <a:t>					</a:t>
            </a:r>
            <a:r>
              <a:rPr lang="en-US" sz="2000" dirty="0" smtClean="0"/>
              <a:t>		</a:t>
            </a:r>
            <a:endParaRPr 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2014_OppPres_36.jpg"/>
          <p:cNvPicPr>
            <a:picLocks noChangeAspect="1"/>
          </p:cNvPicPr>
          <p:nvPr/>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18435" name="Title 8"/>
          <p:cNvSpPr>
            <a:spLocks noGrp="1"/>
          </p:cNvSpPr>
          <p:nvPr>
            <p:ph type="title"/>
          </p:nvPr>
        </p:nvSpPr>
        <p:spPr>
          <a:xfrm>
            <a:off x="1485900" y="1524000"/>
            <a:ext cx="6172200" cy="1143000"/>
          </a:xfrm>
          <a:solidFill>
            <a:schemeClr val="bg1"/>
          </a:solidFill>
        </p:spPr>
        <p:txBody>
          <a:bodyPr/>
          <a:lstStyle/>
          <a:p>
            <a:r>
              <a:rPr lang="en-US" sz="2800" dirty="0" smtClean="0"/>
              <a:t>1000 PV Comes From Product Collections of 50 and 100 PV</a:t>
            </a:r>
          </a:p>
        </p:txBody>
      </p:sp>
      <p:sp>
        <p:nvSpPr>
          <p:cNvPr id="18436" name="Content Placeholder 9"/>
          <p:cNvSpPr>
            <a:spLocks noGrp="1"/>
          </p:cNvSpPr>
          <p:nvPr>
            <p:ph sz="half" idx="1"/>
          </p:nvPr>
        </p:nvSpPr>
        <p:spPr>
          <a:xfrm>
            <a:off x="1119981" y="2819400"/>
            <a:ext cx="6904038" cy="2247900"/>
          </a:xfrm>
          <a:solidFill>
            <a:schemeClr val="bg1"/>
          </a:solidFill>
        </p:spPr>
        <p:txBody>
          <a:bodyPr/>
          <a:lstStyle/>
          <a:p>
            <a:pPr algn="ctr">
              <a:buFont typeface="Arial" charset="0"/>
              <a:buNone/>
            </a:pPr>
            <a:r>
              <a:rPr lang="en-US" dirty="0" smtClean="0"/>
              <a:t>50 PV Product collections shared with:</a:t>
            </a:r>
          </a:p>
          <a:p>
            <a:pPr algn="ctr">
              <a:buFont typeface="Arial" charset="0"/>
              <a:buNone/>
            </a:pPr>
            <a:r>
              <a:rPr lang="en-US" dirty="0" smtClean="0"/>
              <a:t>5 people a week X 4 weeks = 1000 PV</a:t>
            </a:r>
          </a:p>
          <a:p>
            <a:pPr algn="ctr">
              <a:buFont typeface="Arial" charset="0"/>
              <a:buNone/>
            </a:pPr>
            <a:r>
              <a:rPr lang="en-US" dirty="0" smtClean="0"/>
              <a:t>Or</a:t>
            </a:r>
          </a:p>
          <a:p>
            <a:pPr algn="ctr">
              <a:buFont typeface="Arial" charset="0"/>
              <a:buNone/>
            </a:pPr>
            <a:r>
              <a:rPr lang="en-US" dirty="0" smtClean="0"/>
              <a:t>10 people X 100 PV = 1000 PV     </a:t>
            </a:r>
            <a:r>
              <a:rPr lang="en-US" sz="2000" dirty="0" err="1" smtClean="0"/>
              <a:t>becky</a:t>
            </a:r>
            <a:endParaRPr lang="en-US" dirty="0" smtClean="0"/>
          </a:p>
          <a:p>
            <a:pPr>
              <a:buFont typeface="Arial" charset="0"/>
              <a:buNone/>
            </a:pPr>
            <a:endParaRPr lang="en-US"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Title 1"/>
          <p:cNvSpPr>
            <a:spLocks noGrp="1"/>
          </p:cNvSpPr>
          <p:nvPr>
            <p:ph type="title"/>
          </p:nvPr>
        </p:nvSpPr>
        <p:spPr>
          <a:xfrm>
            <a:off x="457200" y="274638"/>
            <a:ext cx="5562600" cy="1143000"/>
          </a:xfrm>
          <a:solidFill>
            <a:schemeClr val="bg1"/>
          </a:solidFill>
          <a:ln>
            <a:solidFill>
              <a:schemeClr val="accent5">
                <a:lumMod val="75000"/>
              </a:schemeClr>
            </a:solidFill>
          </a:ln>
        </p:spPr>
        <p:txBody>
          <a:bodyPr>
            <a:normAutofit/>
          </a:bodyPr>
          <a:lstStyle/>
          <a:p>
            <a:r>
              <a:rPr lang="en-US" sz="2800" dirty="0" smtClean="0"/>
              <a:t>3 Reasons to Implement </a:t>
            </a:r>
            <a:br>
              <a:rPr lang="en-US" sz="2800" dirty="0" smtClean="0"/>
            </a:br>
            <a:r>
              <a:rPr lang="en-US" sz="2800" dirty="0" smtClean="0"/>
              <a:t>Activities that Generate 1000 PV </a:t>
            </a:r>
            <a:endParaRPr lang="en-US" sz="2800" dirty="0"/>
          </a:p>
        </p:txBody>
      </p:sp>
      <p:sp>
        <p:nvSpPr>
          <p:cNvPr id="3" name="Content Placeholder 2"/>
          <p:cNvSpPr>
            <a:spLocks noGrp="1"/>
          </p:cNvSpPr>
          <p:nvPr>
            <p:ph idx="1"/>
          </p:nvPr>
        </p:nvSpPr>
        <p:spPr>
          <a:xfrm>
            <a:off x="457200" y="1600200"/>
            <a:ext cx="7772400" cy="4800600"/>
          </a:xfrm>
          <a:solidFill>
            <a:schemeClr val="bg1"/>
          </a:solidFill>
          <a:ln>
            <a:solidFill>
              <a:schemeClr val="accent5">
                <a:lumMod val="75000"/>
              </a:schemeClr>
            </a:solidFill>
          </a:ln>
        </p:spPr>
        <p:txBody>
          <a:bodyPr>
            <a:normAutofit lnSpcReduction="10000"/>
          </a:bodyPr>
          <a:lstStyle/>
          <a:p>
            <a:pPr marL="457200" indent="-457200">
              <a:buNone/>
            </a:pPr>
            <a:r>
              <a:rPr lang="en-US" sz="2400" dirty="0" smtClean="0"/>
              <a:t>1. To expand our customer base  and increase PV 			and thus our income</a:t>
            </a:r>
          </a:p>
          <a:p>
            <a:pPr>
              <a:buNone/>
            </a:pPr>
            <a:r>
              <a:rPr lang="en-US" sz="2400" dirty="0" smtClean="0"/>
              <a:t>2. To meet new people</a:t>
            </a:r>
          </a:p>
          <a:p>
            <a:pPr>
              <a:buNone/>
            </a:pPr>
            <a:r>
              <a:rPr lang="en-US" sz="2400" dirty="0" smtClean="0"/>
              <a:t>		We will begin our Summer School program …		 8 Weeks to Director.. in June … which means … 		a good strategy would be to …</a:t>
            </a:r>
          </a:p>
          <a:p>
            <a:pPr>
              <a:buNone/>
            </a:pPr>
            <a:r>
              <a:rPr lang="en-US" sz="2400" dirty="0" smtClean="0"/>
              <a:t>	--do a lot of activity </a:t>
            </a:r>
          </a:p>
          <a:p>
            <a:pPr>
              <a:buNone/>
            </a:pPr>
            <a:r>
              <a:rPr lang="en-US" sz="2400" dirty="0" smtClean="0"/>
              <a:t>	--that allows you to meet a lot of new people </a:t>
            </a:r>
          </a:p>
          <a:p>
            <a:pPr>
              <a:buNone/>
            </a:pPr>
            <a:r>
              <a:rPr lang="en-US" sz="2400" dirty="0" smtClean="0"/>
              <a:t>	-- some of whom will want to join your business team and can begin the 8 Weeks to Director Training in June</a:t>
            </a:r>
          </a:p>
          <a:p>
            <a:pPr>
              <a:buNone/>
            </a:pPr>
            <a:r>
              <a:rPr lang="en-US" sz="2400" dirty="0" smtClean="0"/>
              <a:t>3. To increase a new Director’s  PV from 2000 to 3000 PV 		 (see next slide)	</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2014_OppPres_36.jpg"/>
          <p:cNvPicPr>
            <a:picLocks noChangeAspect="1"/>
          </p:cNvPicPr>
          <p:nvPr/>
        </p:nvPicPr>
        <p:blipFill>
          <a:blip r:embed="rId2" cstate="print"/>
          <a:srcRect/>
          <a:stretch>
            <a:fillRect/>
          </a:stretch>
        </p:blipFill>
        <p:spPr bwMode="auto">
          <a:xfrm>
            <a:off x="1" y="0"/>
            <a:ext cx="9136063" cy="6858000"/>
          </a:xfrm>
          <a:prstGeom prst="rect">
            <a:avLst/>
          </a:prstGeom>
          <a:noFill/>
          <a:ln w="9525">
            <a:noFill/>
            <a:miter lim="800000"/>
            <a:headEnd/>
            <a:tailEnd/>
          </a:ln>
        </p:spPr>
      </p:pic>
      <p:sp>
        <p:nvSpPr>
          <p:cNvPr id="16386" name="Title 1"/>
          <p:cNvSpPr>
            <a:spLocks noGrp="1"/>
          </p:cNvSpPr>
          <p:nvPr>
            <p:ph type="title"/>
          </p:nvPr>
        </p:nvSpPr>
        <p:spPr>
          <a:xfrm>
            <a:off x="457201" y="275168"/>
            <a:ext cx="7267575" cy="690033"/>
          </a:xfrm>
          <a:solidFill>
            <a:schemeClr val="bg1"/>
          </a:solidFill>
          <a:ln>
            <a:solidFill>
              <a:schemeClr val="accent5">
                <a:lumMod val="50000"/>
              </a:schemeClr>
            </a:solidFill>
          </a:ln>
        </p:spPr>
        <p:txBody>
          <a:bodyPr/>
          <a:lstStyle/>
          <a:p>
            <a:pPr>
              <a:defRPr/>
            </a:pPr>
            <a:r>
              <a:rPr lang="en-US" sz="2800" dirty="0" smtClean="0"/>
              <a:t>Why Increase from 2000 PV to 3000 PV ?</a:t>
            </a:r>
          </a:p>
        </p:txBody>
      </p:sp>
      <p:sp>
        <p:nvSpPr>
          <p:cNvPr id="16387" name="Content Placeholder 2"/>
          <p:cNvSpPr>
            <a:spLocks noGrp="1"/>
          </p:cNvSpPr>
          <p:nvPr>
            <p:ph idx="1"/>
          </p:nvPr>
        </p:nvSpPr>
        <p:spPr>
          <a:xfrm>
            <a:off x="457200" y="965201"/>
            <a:ext cx="8440738" cy="5380567"/>
          </a:xfrm>
          <a:solidFill>
            <a:schemeClr val="bg1"/>
          </a:solidFill>
          <a:ln>
            <a:solidFill>
              <a:schemeClr val="accent5">
                <a:lumMod val="75000"/>
              </a:schemeClr>
            </a:solidFill>
          </a:ln>
        </p:spPr>
        <p:txBody>
          <a:bodyPr/>
          <a:lstStyle/>
          <a:p>
            <a:pPr>
              <a:buFont typeface="Arial" charset="0"/>
              <a:buNone/>
              <a:defRPr/>
            </a:pPr>
            <a:r>
              <a:rPr lang="en-US" sz="2000" dirty="0" smtClean="0"/>
              <a:t>After achieving the rank of Director at 2000 PV, there are 5 big reasons to set our next goal for 3000 PV…</a:t>
            </a:r>
          </a:p>
          <a:p>
            <a:pPr>
              <a:buFont typeface="Arial" charset="0"/>
              <a:buNone/>
              <a:defRPr/>
            </a:pPr>
            <a:r>
              <a:rPr lang="en-US" sz="2000" dirty="0" smtClean="0"/>
              <a:t>	1. To qualify for the New Directors Conference … accumulate 18,000 BGV 		within any 6 -month period the first year after achieving the rank of Director.</a:t>
            </a:r>
          </a:p>
          <a:p>
            <a:pPr>
              <a:buFont typeface="Arial" charset="0"/>
              <a:buNone/>
              <a:defRPr/>
            </a:pPr>
            <a:r>
              <a:rPr lang="en-US" sz="2000" dirty="0" smtClean="0"/>
              <a:t>	2. To increase income … by about $350 …    </a:t>
            </a:r>
          </a:p>
          <a:p>
            <a:pPr>
              <a:buFont typeface="Arial" charset="0"/>
              <a:buNone/>
              <a:defRPr/>
            </a:pPr>
            <a:r>
              <a:rPr lang="en-US" sz="2000" dirty="0" smtClean="0"/>
              <a:t>			 $200 in bonus ( 20% of 1000 PV )  </a:t>
            </a:r>
          </a:p>
          <a:p>
            <a:pPr>
              <a:buFont typeface="Arial" charset="0"/>
              <a:buNone/>
              <a:defRPr/>
            </a:pPr>
            <a:r>
              <a:rPr lang="en-US" sz="2000" dirty="0" smtClean="0"/>
              <a:t>			PLUS price differential  of about 15%  … 15% of 1000 PV = $150</a:t>
            </a:r>
          </a:p>
          <a:p>
            <a:pPr>
              <a:buFont typeface="Arial" charset="0"/>
              <a:buNone/>
              <a:defRPr/>
            </a:pPr>
            <a:r>
              <a:rPr lang="en-US" sz="2000" dirty="0" smtClean="0"/>
              <a:t>	3. To provide a PV cushion to easily maintain Director rank ( 2000 PV )</a:t>
            </a:r>
          </a:p>
          <a:p>
            <a:pPr>
              <a:buFont typeface="Arial" charset="0"/>
              <a:buNone/>
              <a:defRPr/>
            </a:pPr>
            <a:r>
              <a:rPr lang="en-US" sz="2000" dirty="0" smtClean="0"/>
              <a:t>	4.  To create a pool of new people to meet … some of whom may become 				distributors  and join your business team .</a:t>
            </a:r>
          </a:p>
          <a:p>
            <a:pPr>
              <a:buFont typeface="Arial" charset="0"/>
              <a:buNone/>
              <a:defRPr/>
            </a:pPr>
            <a:r>
              <a:rPr lang="en-US" sz="2000" dirty="0" smtClean="0"/>
              <a:t>	5  Repeat orders from your efforts in creating 1000 new PV will continue to 			generate income for months and years to come.  </a:t>
            </a:r>
            <a:r>
              <a:rPr lang="en-US" sz="1800" dirty="0" smtClean="0"/>
              <a:t>   </a:t>
            </a:r>
            <a:r>
              <a:rPr lang="en-US" sz="1800" dirty="0" err="1" smtClean="0"/>
              <a:t>becky</a:t>
            </a:r>
            <a:endParaRPr lang="en-US" sz="18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cstate="print"/>
          <a:srcRect/>
          <a:stretch>
            <a:fillRect/>
          </a:stretch>
        </p:blipFill>
        <p:spPr bwMode="auto">
          <a:xfrm>
            <a:off x="1" y="0"/>
            <a:ext cx="9136063" cy="6858000"/>
          </a:xfrm>
          <a:prstGeom prst="rect">
            <a:avLst/>
          </a:prstGeom>
          <a:noFill/>
          <a:ln w="9525">
            <a:noFill/>
            <a:miter lim="800000"/>
            <a:headEnd/>
            <a:tailEnd/>
          </a:ln>
        </p:spPr>
      </p:pic>
      <p:sp>
        <p:nvSpPr>
          <p:cNvPr id="21506" name="Title 1"/>
          <p:cNvSpPr>
            <a:spLocks noGrp="1"/>
          </p:cNvSpPr>
          <p:nvPr>
            <p:ph type="title"/>
          </p:nvPr>
        </p:nvSpPr>
        <p:spPr>
          <a:xfrm>
            <a:off x="838200" y="304800"/>
            <a:ext cx="4572000" cy="868362"/>
          </a:xfrm>
          <a:solidFill>
            <a:schemeClr val="bg1"/>
          </a:solidFill>
        </p:spPr>
        <p:txBody>
          <a:bodyPr>
            <a:normAutofit fontScale="90000"/>
          </a:bodyPr>
          <a:lstStyle/>
          <a:p>
            <a:r>
              <a:rPr lang="en-US" sz="3600" dirty="0" smtClean="0"/>
              <a:t>Create a 3000 PV Plan</a:t>
            </a:r>
            <a:r>
              <a:rPr lang="en-US" sz="2000" dirty="0" smtClean="0"/>
              <a:t>		</a:t>
            </a:r>
            <a:endParaRPr lang="en-US" dirty="0" smtClean="0"/>
          </a:p>
        </p:txBody>
      </p:sp>
      <p:sp>
        <p:nvSpPr>
          <p:cNvPr id="21507" name="Content Placeholder 2"/>
          <p:cNvSpPr>
            <a:spLocks noGrp="1"/>
          </p:cNvSpPr>
          <p:nvPr>
            <p:ph idx="1"/>
          </p:nvPr>
        </p:nvSpPr>
        <p:spPr>
          <a:xfrm>
            <a:off x="838200" y="1600200"/>
            <a:ext cx="7693025" cy="4486275"/>
          </a:xfrm>
          <a:solidFill>
            <a:schemeClr val="bg1"/>
          </a:solidFill>
        </p:spPr>
        <p:txBody>
          <a:bodyPr>
            <a:normAutofit/>
          </a:bodyPr>
          <a:lstStyle/>
          <a:p>
            <a:pPr>
              <a:buFont typeface="Wingdings" pitchFamily="2" charset="2"/>
              <a:buNone/>
            </a:pPr>
            <a:r>
              <a:rPr lang="en-US" sz="2400" u="sng" dirty="0" smtClean="0"/>
              <a:t>Activity</a:t>
            </a:r>
            <a:r>
              <a:rPr lang="en-US" sz="2400" dirty="0" smtClean="0"/>
              <a:t> 				</a:t>
            </a:r>
            <a:r>
              <a:rPr lang="en-US" sz="2400" u="sng" dirty="0" smtClean="0"/>
              <a:t>Estimated PV</a:t>
            </a:r>
          </a:p>
          <a:p>
            <a:pPr>
              <a:buFont typeface="Wingdings" pitchFamily="2" charset="2"/>
              <a:buNone/>
            </a:pPr>
            <a:r>
              <a:rPr lang="en-US" sz="2000" dirty="0" smtClean="0"/>
              <a:t>4 to 5 group events   				1000 PV</a:t>
            </a:r>
          </a:p>
          <a:p>
            <a:pPr>
              <a:buFont typeface="Wingdings" pitchFamily="2" charset="2"/>
              <a:buNone/>
            </a:pPr>
            <a:r>
              <a:rPr lang="en-US" sz="2400" u="sng" dirty="0" smtClean="0"/>
              <a:t>Individual appointments </a:t>
            </a:r>
            <a:r>
              <a:rPr lang="en-US" sz="2400" dirty="0" smtClean="0"/>
              <a:t>  </a:t>
            </a:r>
          </a:p>
          <a:p>
            <a:pPr>
              <a:buFont typeface="Wingdings" pitchFamily="2" charset="2"/>
              <a:buNone/>
            </a:pPr>
            <a:r>
              <a:rPr lang="en-US" sz="2000" dirty="0" smtClean="0"/>
              <a:t>Mary   (Product Guide Presentation)		100 PV</a:t>
            </a:r>
          </a:p>
          <a:p>
            <a:pPr>
              <a:buFont typeface="Wingdings" pitchFamily="2" charset="2"/>
              <a:buNone/>
            </a:pPr>
            <a:r>
              <a:rPr lang="en-US" sz="2000" dirty="0" smtClean="0"/>
              <a:t>John    ( Product Guide Presentation)		100 PV</a:t>
            </a:r>
          </a:p>
          <a:p>
            <a:pPr>
              <a:buFont typeface="Wingdings" pitchFamily="2" charset="2"/>
              <a:buNone/>
            </a:pPr>
            <a:r>
              <a:rPr lang="en-US" sz="2000" dirty="0" smtClean="0"/>
              <a:t>Jane    ( Business Info- Gold Plus Kit)		 500 PV</a:t>
            </a:r>
          </a:p>
          <a:p>
            <a:pPr>
              <a:buFont typeface="Wingdings" pitchFamily="2" charset="2"/>
              <a:buNone/>
            </a:pPr>
            <a:r>
              <a:rPr lang="en-US" sz="2000" dirty="0" smtClean="0"/>
              <a:t>Ruth  					 	100 PV</a:t>
            </a:r>
          </a:p>
          <a:p>
            <a:pPr>
              <a:buFont typeface="Wingdings" pitchFamily="2" charset="2"/>
              <a:buNone/>
            </a:pPr>
            <a:r>
              <a:rPr lang="en-US" sz="2000" dirty="0" smtClean="0"/>
              <a:t>Jess     (3-way with </a:t>
            </a:r>
            <a:r>
              <a:rPr lang="en-US" sz="2000" dirty="0" err="1" smtClean="0"/>
              <a:t>upline</a:t>
            </a:r>
            <a:r>
              <a:rPr lang="en-US" sz="2000" dirty="0" smtClean="0"/>
              <a:t>)		 		 250 PV</a:t>
            </a:r>
          </a:p>
          <a:p>
            <a:pPr>
              <a:buFont typeface="Wingdings" pitchFamily="2" charset="2"/>
              <a:buNone/>
            </a:pPr>
            <a:r>
              <a:rPr lang="en-US" sz="2000" dirty="0" smtClean="0"/>
              <a:t>Sally and Tom	( Business Presentation)		250 PV</a:t>
            </a:r>
          </a:p>
          <a:p>
            <a:pPr>
              <a:buFont typeface="Wingdings" pitchFamily="2" charset="2"/>
              <a:buNone/>
            </a:pPr>
            <a:r>
              <a:rPr lang="en-US" sz="2000" dirty="0" smtClean="0"/>
              <a:t> Conference calls/</a:t>
            </a:r>
            <a:r>
              <a:rPr lang="en-US" sz="2000" dirty="0" err="1" smtClean="0"/>
              <a:t>FaceBook</a:t>
            </a:r>
            <a:r>
              <a:rPr lang="en-US" sz="2000" dirty="0" smtClean="0"/>
              <a:t> events</a:t>
            </a:r>
            <a:r>
              <a:rPr lang="en-US" sz="2400" dirty="0" smtClean="0"/>
              <a:t>			</a:t>
            </a:r>
            <a:r>
              <a:rPr lang="en-US" sz="2000" dirty="0" smtClean="0"/>
              <a:t>300 PV</a:t>
            </a:r>
          </a:p>
          <a:p>
            <a:pPr>
              <a:buFont typeface="Wingdings" pitchFamily="2" charset="2"/>
              <a:buNone/>
            </a:pPr>
            <a:r>
              <a:rPr lang="en-US" sz="2000" dirty="0" smtClean="0"/>
              <a:t> Guests Taken to Area Meeting </a:t>
            </a:r>
            <a:r>
              <a:rPr lang="en-US" sz="2400" dirty="0" smtClean="0"/>
              <a:t>	</a:t>
            </a:r>
            <a:r>
              <a:rPr lang="en-US" sz="2000" dirty="0" smtClean="0"/>
              <a:t>		etc.      </a:t>
            </a:r>
            <a:r>
              <a:rPr lang="en-US" sz="2000" dirty="0" err="1" smtClean="0"/>
              <a:t>lisa</a:t>
            </a:r>
            <a:endParaRPr lang="en-US" sz="20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87338" y="275167"/>
            <a:ext cx="8666162" cy="533400"/>
          </a:xfrm>
          <a:solidFill>
            <a:schemeClr val="bg1"/>
          </a:solidFill>
          <a:ln>
            <a:solidFill>
              <a:schemeClr val="accent5">
                <a:lumMod val="75000"/>
              </a:schemeClr>
            </a:solidFill>
          </a:ln>
        </p:spPr>
        <p:txBody>
          <a:bodyPr/>
          <a:lstStyle/>
          <a:p>
            <a:pPr algn="l"/>
            <a:r>
              <a:rPr lang="en-US" sz="2400" dirty="0" smtClean="0"/>
              <a:t>Product Collection #1 –Nutrients to Strengthen Immune System </a:t>
            </a:r>
          </a:p>
        </p:txBody>
      </p:sp>
      <p:sp>
        <p:nvSpPr>
          <p:cNvPr id="17411" name="Text Placeholder 4"/>
          <p:cNvSpPr>
            <a:spLocks noGrp="1"/>
          </p:cNvSpPr>
          <p:nvPr>
            <p:ph type="body" idx="1"/>
          </p:nvPr>
        </p:nvSpPr>
        <p:spPr>
          <a:xfrm>
            <a:off x="304800" y="914400"/>
            <a:ext cx="4040188" cy="533401"/>
          </a:xfrm>
          <a:solidFill>
            <a:schemeClr val="bg1"/>
          </a:solidFill>
        </p:spPr>
        <p:txBody>
          <a:bodyPr/>
          <a:lstStyle/>
          <a:p>
            <a:r>
              <a:rPr lang="en-US" dirty="0" smtClean="0"/>
              <a:t>For Adults</a:t>
            </a:r>
            <a:r>
              <a:rPr lang="en-US" sz="2000" b="0" dirty="0" smtClean="0"/>
              <a:t> who can swallow pills</a:t>
            </a:r>
          </a:p>
        </p:txBody>
      </p:sp>
      <p:sp>
        <p:nvSpPr>
          <p:cNvPr id="18436" name="Content Placeholder 2"/>
          <p:cNvSpPr>
            <a:spLocks noGrp="1"/>
          </p:cNvSpPr>
          <p:nvPr>
            <p:ph sz="half" idx="2"/>
          </p:nvPr>
        </p:nvSpPr>
        <p:spPr>
          <a:xfrm>
            <a:off x="304800" y="1676401"/>
            <a:ext cx="4040187" cy="1752600"/>
          </a:xfrm>
          <a:solidFill>
            <a:schemeClr val="bg1"/>
          </a:solidFill>
        </p:spPr>
        <p:txBody>
          <a:bodyPr>
            <a:normAutofit/>
          </a:bodyPr>
          <a:lstStyle/>
          <a:p>
            <a:pPr>
              <a:buFont typeface="Arial" charset="0"/>
              <a:buNone/>
            </a:pPr>
            <a:r>
              <a:rPr lang="en-US" sz="2000" dirty="0" smtClean="0"/>
              <a:t>Vita C			16.65  PV</a:t>
            </a:r>
          </a:p>
          <a:p>
            <a:pPr>
              <a:buFont typeface="Arial" charset="0"/>
              <a:buNone/>
            </a:pPr>
            <a:r>
              <a:rPr lang="en-US" sz="2000" dirty="0" err="1" smtClean="0"/>
              <a:t>Nutriferon</a:t>
            </a:r>
            <a:r>
              <a:rPr lang="en-US" sz="2000" dirty="0" smtClean="0"/>
              <a:t> 		30.00</a:t>
            </a:r>
          </a:p>
          <a:p>
            <a:pPr>
              <a:buFont typeface="Arial" charset="0"/>
              <a:buNone/>
            </a:pPr>
            <a:r>
              <a:rPr lang="en-US" sz="2000" dirty="0" err="1" smtClean="0"/>
              <a:t>Optiflora</a:t>
            </a:r>
            <a:r>
              <a:rPr lang="en-US" sz="2000" dirty="0" smtClean="0"/>
              <a:t> Capsules	</a:t>
            </a:r>
            <a:r>
              <a:rPr lang="en-US" sz="2000" u="sng" dirty="0" smtClean="0"/>
              <a:t>14.65</a:t>
            </a:r>
          </a:p>
          <a:p>
            <a:pPr>
              <a:buFont typeface="Arial" charset="0"/>
              <a:buNone/>
            </a:pPr>
            <a:r>
              <a:rPr lang="en-US" sz="2000" dirty="0" smtClean="0"/>
              <a:t>	$80 MP		</a:t>
            </a:r>
            <a:r>
              <a:rPr lang="en-US" sz="2000" b="1" dirty="0" smtClean="0"/>
              <a:t>61.30 PV</a:t>
            </a:r>
          </a:p>
          <a:p>
            <a:pPr>
              <a:buFont typeface="Arial" charset="0"/>
              <a:buNone/>
            </a:pPr>
            <a:endParaRPr lang="en-US" sz="2000" b="1" dirty="0" smtClean="0"/>
          </a:p>
          <a:p>
            <a:pPr lvl="4">
              <a:buFont typeface="Arial" charset="0"/>
              <a:buNone/>
            </a:pPr>
            <a:endParaRPr lang="en-US" sz="1200" dirty="0" smtClean="0"/>
          </a:p>
        </p:txBody>
      </p:sp>
      <p:sp>
        <p:nvSpPr>
          <p:cNvPr id="17413" name="Text Placeholder 5"/>
          <p:cNvSpPr>
            <a:spLocks noGrp="1"/>
          </p:cNvSpPr>
          <p:nvPr>
            <p:ph type="body" sz="quarter" idx="3"/>
          </p:nvPr>
        </p:nvSpPr>
        <p:spPr>
          <a:xfrm>
            <a:off x="4572000" y="914400"/>
            <a:ext cx="4572000" cy="457201"/>
          </a:xfrm>
          <a:solidFill>
            <a:schemeClr val="bg1"/>
          </a:solidFill>
        </p:spPr>
        <p:txBody>
          <a:bodyPr/>
          <a:lstStyle/>
          <a:p>
            <a:r>
              <a:rPr lang="en-US" dirty="0" smtClean="0"/>
              <a:t>For Children </a:t>
            </a:r>
            <a:r>
              <a:rPr lang="en-US" sz="2000" b="0" dirty="0" smtClean="0"/>
              <a:t>who can’t swallow pills</a:t>
            </a:r>
            <a:endParaRPr lang="en-US" dirty="0" smtClean="0"/>
          </a:p>
        </p:txBody>
      </p:sp>
      <p:sp>
        <p:nvSpPr>
          <p:cNvPr id="18438" name="Content Placeholder 6"/>
          <p:cNvSpPr>
            <a:spLocks noGrp="1"/>
          </p:cNvSpPr>
          <p:nvPr>
            <p:ph sz="quarter" idx="4"/>
          </p:nvPr>
        </p:nvSpPr>
        <p:spPr>
          <a:xfrm>
            <a:off x="4645026" y="1454151"/>
            <a:ext cx="4041775" cy="1974849"/>
          </a:xfrm>
          <a:solidFill>
            <a:schemeClr val="bg1"/>
          </a:solidFill>
        </p:spPr>
        <p:txBody>
          <a:bodyPr>
            <a:normAutofit/>
          </a:bodyPr>
          <a:lstStyle/>
          <a:p>
            <a:pPr>
              <a:buFont typeface="Arial" charset="0"/>
              <a:buNone/>
            </a:pPr>
            <a:r>
              <a:rPr lang="en-US" sz="2000" dirty="0" err="1" smtClean="0"/>
              <a:t>Optiflora</a:t>
            </a:r>
            <a:r>
              <a:rPr lang="en-US" sz="2000" dirty="0" smtClean="0"/>
              <a:t> Caps		14.65 PV</a:t>
            </a:r>
          </a:p>
          <a:p>
            <a:pPr>
              <a:buFont typeface="Arial" charset="0"/>
              <a:buNone/>
            </a:pPr>
            <a:r>
              <a:rPr lang="en-US" sz="2000" dirty="0" smtClean="0"/>
              <a:t>Chewable C		17.95</a:t>
            </a:r>
          </a:p>
          <a:p>
            <a:pPr>
              <a:buFont typeface="Arial" charset="0"/>
              <a:buNone/>
            </a:pPr>
            <a:r>
              <a:rPr lang="en-US" sz="2000" dirty="0" err="1" smtClean="0"/>
              <a:t>Incredivites</a:t>
            </a:r>
            <a:r>
              <a:rPr lang="en-US" sz="2000" dirty="0" smtClean="0"/>
              <a:t>		</a:t>
            </a:r>
            <a:r>
              <a:rPr lang="en-US" sz="2000" u="sng" dirty="0" smtClean="0"/>
              <a:t>20.00</a:t>
            </a:r>
          </a:p>
          <a:p>
            <a:pPr>
              <a:buFont typeface="Arial" charset="0"/>
              <a:buNone/>
            </a:pPr>
            <a:r>
              <a:rPr lang="en-US" sz="2000" dirty="0" smtClean="0"/>
              <a:t>	$72 MP	               </a:t>
            </a:r>
            <a:r>
              <a:rPr lang="en-US" sz="2000" b="1" dirty="0" smtClean="0"/>
              <a:t>52.5 0</a:t>
            </a:r>
          </a:p>
          <a:p>
            <a:pPr>
              <a:buFont typeface="Arial" charset="0"/>
              <a:buNone/>
            </a:pPr>
            <a:endParaRPr lang="en-US" sz="2000" dirty="0" smtClean="0"/>
          </a:p>
        </p:txBody>
      </p:sp>
      <p:sp>
        <p:nvSpPr>
          <p:cNvPr id="8" name="Rectangle 7"/>
          <p:cNvSpPr/>
          <p:nvPr/>
        </p:nvSpPr>
        <p:spPr>
          <a:xfrm>
            <a:off x="287338" y="3685118"/>
            <a:ext cx="4210050" cy="1938992"/>
          </a:xfrm>
          <a:prstGeom prst="rect">
            <a:avLst/>
          </a:prstGeom>
          <a:solidFill>
            <a:schemeClr val="bg1"/>
          </a:solidFill>
          <a:ln>
            <a:solidFill>
              <a:schemeClr val="tx2">
                <a:lumMod val="60000"/>
                <a:lumOff val="40000"/>
              </a:schemeClr>
            </a:solidFill>
          </a:ln>
        </p:spPr>
        <p:txBody>
          <a:bodyPr>
            <a:spAutoFit/>
          </a:bodyPr>
          <a:lstStyle/>
          <a:p>
            <a:pPr>
              <a:defRPr/>
            </a:pPr>
            <a:r>
              <a:rPr lang="en-US" sz="2000" dirty="0"/>
              <a:t>Vita C			16.65	PV</a:t>
            </a:r>
          </a:p>
          <a:p>
            <a:pPr>
              <a:defRPr/>
            </a:pPr>
            <a:r>
              <a:rPr lang="en-US" sz="2000" dirty="0" err="1"/>
              <a:t>Nutriferon</a:t>
            </a:r>
            <a:r>
              <a:rPr lang="en-US" sz="2000" dirty="0"/>
              <a:t> 		30.00</a:t>
            </a:r>
          </a:p>
          <a:p>
            <a:pPr>
              <a:defRPr/>
            </a:pPr>
            <a:r>
              <a:rPr lang="en-US" sz="2000" dirty="0" err="1"/>
              <a:t>Optiflora</a:t>
            </a:r>
            <a:r>
              <a:rPr lang="en-US" sz="2000" dirty="0"/>
              <a:t> caps		14.65</a:t>
            </a:r>
          </a:p>
          <a:p>
            <a:pPr>
              <a:defRPr/>
            </a:pPr>
            <a:r>
              <a:rPr lang="en-US" sz="2000" dirty="0"/>
              <a:t>Vitalized Protein		28.22</a:t>
            </a:r>
          </a:p>
          <a:p>
            <a:pPr>
              <a:defRPr/>
            </a:pPr>
            <a:r>
              <a:rPr lang="en-US" sz="2000" dirty="0"/>
              <a:t>Vita D-3			</a:t>
            </a:r>
            <a:r>
              <a:rPr lang="en-US" sz="2000" u="sng" dirty="0"/>
              <a:t>   5.00</a:t>
            </a:r>
          </a:p>
          <a:p>
            <a:pPr>
              <a:defRPr/>
            </a:pPr>
            <a:r>
              <a:rPr lang="en-US" sz="2000" dirty="0"/>
              <a:t>	MP $</a:t>
            </a:r>
            <a:r>
              <a:rPr lang="en-US" sz="2000" dirty="0" smtClean="0"/>
              <a:t>129</a:t>
            </a:r>
            <a:r>
              <a:rPr lang="en-US" sz="2000" dirty="0"/>
              <a:t>	</a:t>
            </a:r>
            <a:r>
              <a:rPr lang="en-US" sz="2000" b="1" dirty="0"/>
              <a:t>94.52</a:t>
            </a:r>
            <a:endParaRPr lang="en-US" sz="2000" dirty="0"/>
          </a:p>
        </p:txBody>
      </p:sp>
      <p:sp>
        <p:nvSpPr>
          <p:cNvPr id="9" name="TextBox 8"/>
          <p:cNvSpPr txBox="1"/>
          <p:nvPr/>
        </p:nvSpPr>
        <p:spPr>
          <a:xfrm>
            <a:off x="4818064" y="3685118"/>
            <a:ext cx="3868737" cy="1938992"/>
          </a:xfrm>
          <a:prstGeom prst="rect">
            <a:avLst/>
          </a:prstGeom>
          <a:solidFill>
            <a:schemeClr val="bg1"/>
          </a:solidFill>
          <a:ln>
            <a:solidFill>
              <a:schemeClr val="tx2">
                <a:lumMod val="60000"/>
                <a:lumOff val="40000"/>
              </a:schemeClr>
            </a:solidFill>
          </a:ln>
        </p:spPr>
        <p:txBody>
          <a:bodyPr>
            <a:spAutoFit/>
          </a:bodyPr>
          <a:lstStyle/>
          <a:p>
            <a:pPr>
              <a:defRPr/>
            </a:pPr>
            <a:r>
              <a:rPr lang="en-US" sz="2000" dirty="0" err="1"/>
              <a:t>Optiflora</a:t>
            </a:r>
            <a:r>
              <a:rPr lang="en-US" sz="2000" dirty="0"/>
              <a:t> Caps		14.65</a:t>
            </a:r>
          </a:p>
          <a:p>
            <a:pPr>
              <a:defRPr/>
            </a:pPr>
            <a:r>
              <a:rPr lang="en-US" sz="2000" dirty="0"/>
              <a:t>Chewable C		17.95</a:t>
            </a:r>
          </a:p>
          <a:p>
            <a:pPr>
              <a:defRPr/>
            </a:pPr>
            <a:r>
              <a:rPr lang="en-US" sz="2000" dirty="0" err="1"/>
              <a:t>Incredivites</a:t>
            </a:r>
            <a:r>
              <a:rPr lang="en-US" sz="2000" dirty="0"/>
              <a:t>		20.00</a:t>
            </a:r>
          </a:p>
          <a:p>
            <a:pPr>
              <a:defRPr/>
            </a:pPr>
            <a:r>
              <a:rPr lang="en-US" sz="2000" dirty="0"/>
              <a:t>Vitalized Protein		28.22</a:t>
            </a:r>
          </a:p>
          <a:p>
            <a:pPr>
              <a:defRPr/>
            </a:pPr>
            <a:r>
              <a:rPr lang="en-US" sz="2000" dirty="0"/>
              <a:t>Alfalfa Complex </a:t>
            </a:r>
            <a:r>
              <a:rPr lang="en-US" sz="2000" dirty="0" smtClean="0"/>
              <a:t>330</a:t>
            </a:r>
            <a:r>
              <a:rPr lang="en-US" sz="2000" dirty="0"/>
              <a:t>	</a:t>
            </a:r>
            <a:r>
              <a:rPr lang="en-US" sz="2000" u="sng" dirty="0"/>
              <a:t>12.65</a:t>
            </a:r>
            <a:r>
              <a:rPr lang="en-US" sz="2000" dirty="0"/>
              <a:t>	MP $ </a:t>
            </a:r>
            <a:r>
              <a:rPr lang="en-US" sz="2000" dirty="0" smtClean="0"/>
              <a:t>130</a:t>
            </a:r>
            <a:r>
              <a:rPr lang="en-US" sz="2000" dirty="0"/>
              <a:t>	</a:t>
            </a:r>
            <a:r>
              <a:rPr lang="en-US" sz="2000" b="1" dirty="0"/>
              <a:t>93.37 </a:t>
            </a:r>
            <a:r>
              <a:rPr lang="en-US" sz="2000" dirty="0"/>
              <a:t>PV</a:t>
            </a:r>
          </a:p>
        </p:txBody>
      </p:sp>
      <p:sp>
        <p:nvSpPr>
          <p:cNvPr id="11" name="TextBox 10"/>
          <p:cNvSpPr txBox="1"/>
          <p:nvPr/>
        </p:nvSpPr>
        <p:spPr>
          <a:xfrm>
            <a:off x="1295400" y="6019800"/>
            <a:ext cx="6096000" cy="584775"/>
          </a:xfrm>
          <a:prstGeom prst="rect">
            <a:avLst/>
          </a:prstGeom>
          <a:noFill/>
          <a:ln>
            <a:solidFill>
              <a:schemeClr val="tx2">
                <a:lumMod val="60000"/>
                <a:lumOff val="40000"/>
              </a:schemeClr>
            </a:solidFill>
          </a:ln>
        </p:spPr>
        <p:txBody>
          <a:bodyPr wrap="square" rtlCol="0">
            <a:spAutoFit/>
          </a:bodyPr>
          <a:lstStyle/>
          <a:p>
            <a:r>
              <a:rPr lang="en-US" sz="3200" dirty="0" smtClean="0"/>
              <a:t>Ideal for Spring Allergy Discussions</a:t>
            </a:r>
            <a:r>
              <a:rPr lang="en-US" dirty="0" smtClean="0"/>
              <a:t> </a:t>
            </a:r>
            <a:endParaRPr lang="en-US" dirty="0"/>
          </a:p>
        </p:txBody>
      </p:sp>
      <p:sp>
        <p:nvSpPr>
          <p:cNvPr id="10" name="TextBox 9"/>
          <p:cNvSpPr txBox="1"/>
          <p:nvPr/>
        </p:nvSpPr>
        <p:spPr>
          <a:xfrm>
            <a:off x="7543800" y="6019800"/>
            <a:ext cx="1371600" cy="369332"/>
          </a:xfrm>
          <a:prstGeom prst="rect">
            <a:avLst/>
          </a:prstGeom>
          <a:noFill/>
        </p:spPr>
        <p:txBody>
          <a:bodyPr wrap="square" rtlCol="0">
            <a:spAutoFit/>
          </a:bodyPr>
          <a:lstStyle/>
          <a:p>
            <a:r>
              <a:rPr lang="en-US" dirty="0" err="1" smtClean="0"/>
              <a:t>becky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6">
                                            <p:bg/>
                                          </p:spTgt>
                                        </p:tgtEl>
                                        <p:attrNameLst>
                                          <p:attrName>style.visibility</p:attrName>
                                        </p:attrNameLst>
                                      </p:cBhvr>
                                      <p:to>
                                        <p:strVal val="visible"/>
                                      </p:to>
                                    </p:set>
                                    <p:animEffect transition="in" filter="wipe(down)">
                                      <p:cBhvr>
                                        <p:cTn id="7" dur="500"/>
                                        <p:tgtEl>
                                          <p:spTgt spid="18436">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436">
                                            <p:txEl>
                                              <p:pRg st="0" end="0"/>
                                            </p:txEl>
                                          </p:spTgt>
                                        </p:tgtEl>
                                        <p:attrNameLst>
                                          <p:attrName>style.visibility</p:attrName>
                                        </p:attrNameLst>
                                      </p:cBhvr>
                                      <p:to>
                                        <p:strVal val="visible"/>
                                      </p:to>
                                    </p:set>
                                    <p:animEffect transition="in" filter="wipe(down)">
                                      <p:cBhvr>
                                        <p:cTn id="10" dur="500"/>
                                        <p:tgtEl>
                                          <p:spTgt spid="18436">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436">
                                            <p:txEl>
                                              <p:pRg st="1" end="1"/>
                                            </p:txEl>
                                          </p:spTgt>
                                        </p:tgtEl>
                                        <p:attrNameLst>
                                          <p:attrName>style.visibility</p:attrName>
                                        </p:attrNameLst>
                                      </p:cBhvr>
                                      <p:to>
                                        <p:strVal val="visible"/>
                                      </p:to>
                                    </p:set>
                                    <p:animEffect transition="in" filter="wipe(down)">
                                      <p:cBhvr>
                                        <p:cTn id="13" dur="500"/>
                                        <p:tgtEl>
                                          <p:spTgt spid="18436">
                                            <p:txEl>
                                              <p:pRg st="1" end="1"/>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436">
                                            <p:txEl>
                                              <p:pRg st="2" end="2"/>
                                            </p:txEl>
                                          </p:spTgt>
                                        </p:tgtEl>
                                        <p:attrNameLst>
                                          <p:attrName>style.visibility</p:attrName>
                                        </p:attrNameLst>
                                      </p:cBhvr>
                                      <p:to>
                                        <p:strVal val="visible"/>
                                      </p:to>
                                    </p:set>
                                    <p:animEffect transition="in" filter="wipe(down)">
                                      <p:cBhvr>
                                        <p:cTn id="16" dur="500"/>
                                        <p:tgtEl>
                                          <p:spTgt spid="18436">
                                            <p:txEl>
                                              <p:pRg st="2" end="2"/>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8436">
                                            <p:txEl>
                                              <p:pRg st="3" end="3"/>
                                            </p:txEl>
                                          </p:spTgt>
                                        </p:tgtEl>
                                        <p:attrNameLst>
                                          <p:attrName>style.visibility</p:attrName>
                                        </p:attrNameLst>
                                      </p:cBhvr>
                                      <p:to>
                                        <p:strVal val="visible"/>
                                      </p:to>
                                    </p:set>
                                    <p:animEffect transition="in" filter="wipe(down)">
                                      <p:cBhvr>
                                        <p:cTn id="19" dur="500"/>
                                        <p:tgtEl>
                                          <p:spTgt spid="18436">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bg/>
                                          </p:spTgt>
                                        </p:tgtEl>
                                        <p:attrNameLst>
                                          <p:attrName>style.visibility</p:attrName>
                                        </p:attrNameLst>
                                      </p:cBhvr>
                                      <p:to>
                                        <p:strVal val="visible"/>
                                      </p:to>
                                    </p:set>
                                    <p:animEffect transition="in" filter="wipe(down)">
                                      <p:cBhvr>
                                        <p:cTn id="24" dur="500"/>
                                        <p:tgtEl>
                                          <p:spTgt spid="8">
                                            <p:bg/>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wipe(down)">
                                      <p:cBhvr>
                                        <p:cTn id="27" dur="500"/>
                                        <p:tgtEl>
                                          <p:spTgt spid="8">
                                            <p:txEl>
                                              <p:pRg st="0" end="0"/>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wipe(down)">
                                      <p:cBhvr>
                                        <p:cTn id="30" dur="500"/>
                                        <p:tgtEl>
                                          <p:spTgt spid="8">
                                            <p:txEl>
                                              <p:pRg st="1" end="1"/>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Effect transition="in" filter="wipe(down)">
                                      <p:cBhvr>
                                        <p:cTn id="33" dur="500"/>
                                        <p:tgtEl>
                                          <p:spTgt spid="8">
                                            <p:txEl>
                                              <p:pRg st="2" end="2"/>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xEl>
                                              <p:pRg st="3" end="3"/>
                                            </p:txEl>
                                          </p:spTgt>
                                        </p:tgtEl>
                                        <p:attrNameLst>
                                          <p:attrName>style.visibility</p:attrName>
                                        </p:attrNameLst>
                                      </p:cBhvr>
                                      <p:to>
                                        <p:strVal val="visible"/>
                                      </p:to>
                                    </p:set>
                                    <p:animEffect transition="in" filter="wipe(down)">
                                      <p:cBhvr>
                                        <p:cTn id="36" dur="500"/>
                                        <p:tgtEl>
                                          <p:spTgt spid="8">
                                            <p:txEl>
                                              <p:pRg st="3" end="3"/>
                                            </p:tx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
                                            <p:txEl>
                                              <p:pRg st="4" end="4"/>
                                            </p:txEl>
                                          </p:spTgt>
                                        </p:tgtEl>
                                        <p:attrNameLst>
                                          <p:attrName>style.visibility</p:attrName>
                                        </p:attrNameLst>
                                      </p:cBhvr>
                                      <p:to>
                                        <p:strVal val="visible"/>
                                      </p:to>
                                    </p:set>
                                    <p:animEffect transition="in" filter="wipe(down)">
                                      <p:cBhvr>
                                        <p:cTn id="39" dur="500"/>
                                        <p:tgtEl>
                                          <p:spTgt spid="8">
                                            <p:txEl>
                                              <p:pRg st="4" end="4"/>
                                            </p:tx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
                                            <p:txEl>
                                              <p:pRg st="5" end="5"/>
                                            </p:txEl>
                                          </p:spTgt>
                                        </p:tgtEl>
                                        <p:attrNameLst>
                                          <p:attrName>style.visibility</p:attrName>
                                        </p:attrNameLst>
                                      </p:cBhvr>
                                      <p:to>
                                        <p:strVal val="visible"/>
                                      </p:to>
                                    </p:set>
                                    <p:animEffect transition="in" filter="wipe(down)">
                                      <p:cBhvr>
                                        <p:cTn id="42" dur="500"/>
                                        <p:tgtEl>
                                          <p:spTgt spid="8">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438">
                                            <p:bg/>
                                          </p:spTgt>
                                        </p:tgtEl>
                                        <p:attrNameLst>
                                          <p:attrName>style.visibility</p:attrName>
                                        </p:attrNameLst>
                                      </p:cBhvr>
                                      <p:to>
                                        <p:strVal val="visible"/>
                                      </p:to>
                                    </p:set>
                                    <p:animEffect transition="in" filter="wipe(down)">
                                      <p:cBhvr>
                                        <p:cTn id="47" dur="500"/>
                                        <p:tgtEl>
                                          <p:spTgt spid="18438">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8438">
                                            <p:txEl>
                                              <p:pRg st="0" end="0"/>
                                            </p:txEl>
                                          </p:spTgt>
                                        </p:tgtEl>
                                        <p:attrNameLst>
                                          <p:attrName>style.visibility</p:attrName>
                                        </p:attrNameLst>
                                      </p:cBhvr>
                                      <p:to>
                                        <p:strVal val="visible"/>
                                      </p:to>
                                    </p:set>
                                    <p:animEffect transition="in" filter="wipe(down)">
                                      <p:cBhvr>
                                        <p:cTn id="50" dur="500"/>
                                        <p:tgtEl>
                                          <p:spTgt spid="18438">
                                            <p:txEl>
                                              <p:pRg st="0" end="0"/>
                                            </p:tx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8438">
                                            <p:txEl>
                                              <p:pRg st="1" end="1"/>
                                            </p:txEl>
                                          </p:spTgt>
                                        </p:tgtEl>
                                        <p:attrNameLst>
                                          <p:attrName>style.visibility</p:attrName>
                                        </p:attrNameLst>
                                      </p:cBhvr>
                                      <p:to>
                                        <p:strVal val="visible"/>
                                      </p:to>
                                    </p:set>
                                    <p:animEffect transition="in" filter="wipe(down)">
                                      <p:cBhvr>
                                        <p:cTn id="53" dur="500"/>
                                        <p:tgtEl>
                                          <p:spTgt spid="18438">
                                            <p:txEl>
                                              <p:pRg st="1" end="1"/>
                                            </p:txEl>
                                          </p:spTgt>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438">
                                            <p:txEl>
                                              <p:pRg st="2" end="2"/>
                                            </p:txEl>
                                          </p:spTgt>
                                        </p:tgtEl>
                                        <p:attrNameLst>
                                          <p:attrName>style.visibility</p:attrName>
                                        </p:attrNameLst>
                                      </p:cBhvr>
                                      <p:to>
                                        <p:strVal val="visible"/>
                                      </p:to>
                                    </p:set>
                                    <p:animEffect transition="in" filter="wipe(down)">
                                      <p:cBhvr>
                                        <p:cTn id="56" dur="500"/>
                                        <p:tgtEl>
                                          <p:spTgt spid="18438">
                                            <p:txEl>
                                              <p:pRg st="2" end="2"/>
                                            </p:txEl>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8438">
                                            <p:txEl>
                                              <p:pRg st="3" end="3"/>
                                            </p:txEl>
                                          </p:spTgt>
                                        </p:tgtEl>
                                        <p:attrNameLst>
                                          <p:attrName>style.visibility</p:attrName>
                                        </p:attrNameLst>
                                      </p:cBhvr>
                                      <p:to>
                                        <p:strVal val="visible"/>
                                      </p:to>
                                    </p:set>
                                    <p:animEffect transition="in" filter="wipe(down)">
                                      <p:cBhvr>
                                        <p:cTn id="59" dur="500"/>
                                        <p:tgtEl>
                                          <p:spTgt spid="18438">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9">
                                            <p:bg/>
                                          </p:spTgt>
                                        </p:tgtEl>
                                        <p:attrNameLst>
                                          <p:attrName>style.visibility</p:attrName>
                                        </p:attrNameLst>
                                      </p:cBhvr>
                                      <p:to>
                                        <p:strVal val="visible"/>
                                      </p:to>
                                    </p:set>
                                    <p:animEffect transition="in" filter="wipe(down)">
                                      <p:cBhvr>
                                        <p:cTn id="64" dur="500"/>
                                        <p:tgtEl>
                                          <p:spTgt spid="9">
                                            <p:bg/>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9">
                                            <p:txEl>
                                              <p:pRg st="0" end="0"/>
                                            </p:txEl>
                                          </p:spTgt>
                                        </p:tgtEl>
                                        <p:attrNameLst>
                                          <p:attrName>style.visibility</p:attrName>
                                        </p:attrNameLst>
                                      </p:cBhvr>
                                      <p:to>
                                        <p:strVal val="visible"/>
                                      </p:to>
                                    </p:set>
                                    <p:animEffect transition="in" filter="wipe(down)">
                                      <p:cBhvr>
                                        <p:cTn id="67" dur="500"/>
                                        <p:tgtEl>
                                          <p:spTgt spid="9">
                                            <p:txEl>
                                              <p:pRg st="0" end="0"/>
                                            </p:txEl>
                                          </p:spTgt>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9">
                                            <p:txEl>
                                              <p:pRg st="1" end="1"/>
                                            </p:txEl>
                                          </p:spTgt>
                                        </p:tgtEl>
                                        <p:attrNameLst>
                                          <p:attrName>style.visibility</p:attrName>
                                        </p:attrNameLst>
                                      </p:cBhvr>
                                      <p:to>
                                        <p:strVal val="visible"/>
                                      </p:to>
                                    </p:set>
                                    <p:animEffect transition="in" filter="wipe(down)">
                                      <p:cBhvr>
                                        <p:cTn id="70" dur="500"/>
                                        <p:tgtEl>
                                          <p:spTgt spid="9">
                                            <p:txEl>
                                              <p:pRg st="1" end="1"/>
                                            </p:txEl>
                                          </p:spTgt>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9">
                                            <p:txEl>
                                              <p:pRg st="2" end="2"/>
                                            </p:txEl>
                                          </p:spTgt>
                                        </p:tgtEl>
                                        <p:attrNameLst>
                                          <p:attrName>style.visibility</p:attrName>
                                        </p:attrNameLst>
                                      </p:cBhvr>
                                      <p:to>
                                        <p:strVal val="visible"/>
                                      </p:to>
                                    </p:set>
                                    <p:animEffect transition="in" filter="wipe(down)">
                                      <p:cBhvr>
                                        <p:cTn id="73" dur="500"/>
                                        <p:tgtEl>
                                          <p:spTgt spid="9">
                                            <p:txEl>
                                              <p:pRg st="2" end="2"/>
                                            </p:txEl>
                                          </p:spTgt>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9">
                                            <p:txEl>
                                              <p:pRg st="3" end="3"/>
                                            </p:txEl>
                                          </p:spTgt>
                                        </p:tgtEl>
                                        <p:attrNameLst>
                                          <p:attrName>style.visibility</p:attrName>
                                        </p:attrNameLst>
                                      </p:cBhvr>
                                      <p:to>
                                        <p:strVal val="visible"/>
                                      </p:to>
                                    </p:set>
                                    <p:animEffect transition="in" filter="wipe(down)">
                                      <p:cBhvr>
                                        <p:cTn id="76" dur="500"/>
                                        <p:tgtEl>
                                          <p:spTgt spid="9">
                                            <p:txEl>
                                              <p:pRg st="3" end="3"/>
                                            </p:txEl>
                                          </p:spTgt>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9">
                                            <p:txEl>
                                              <p:pRg st="4" end="4"/>
                                            </p:txEl>
                                          </p:spTgt>
                                        </p:tgtEl>
                                        <p:attrNameLst>
                                          <p:attrName>style.visibility</p:attrName>
                                        </p:attrNameLst>
                                      </p:cBhvr>
                                      <p:to>
                                        <p:strVal val="visible"/>
                                      </p:to>
                                    </p:set>
                                    <p:animEffect transition="in" filter="wipe(down)">
                                      <p:cBhvr>
                                        <p:cTn id="79"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allAtOnce" animBg="1"/>
      <p:bldP spid="18438" grpId="0" build="allAtOnce" animBg="1"/>
      <p:bldP spid="8" grpId="0" build="allAtOnce" animBg="1"/>
      <p:bldP spid="9" grpId="0" build="allAtOnce"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descr="http://www.debbiepenz.com/uploads/1/0/2/7/10277678/7364492.png?453"/>
          <p:cNvPicPr>
            <a:picLocks noChangeAspect="1" noChangeArrowheads="1"/>
          </p:cNvPicPr>
          <p:nvPr/>
        </p:nvPicPr>
        <p:blipFill>
          <a:blip r:embed="rId2" cstate="print"/>
          <a:srcRect/>
          <a:stretch>
            <a:fillRect/>
          </a:stretch>
        </p:blipFill>
        <p:spPr bwMode="auto">
          <a:xfrm>
            <a:off x="3009900" y="4267200"/>
            <a:ext cx="5905500" cy="2093384"/>
          </a:xfrm>
          <a:prstGeom prst="rect">
            <a:avLst/>
          </a:prstGeom>
          <a:noFill/>
          <a:ln w="9525">
            <a:noFill/>
            <a:miter lim="800000"/>
            <a:headEnd/>
            <a:tailEnd/>
          </a:ln>
        </p:spPr>
      </p:pic>
      <p:pic>
        <p:nvPicPr>
          <p:cNvPr id="21507" name="Picture 13" descr="http://www.theculinaryscoop.com/wp-content/uploads/2013/03/PRN10-SHAKLEE-180-TURNAROUND-KIT-1y-4High-e1362404752494.jpg"/>
          <p:cNvPicPr>
            <a:picLocks noChangeAspect="1" noChangeArrowheads="1"/>
          </p:cNvPicPr>
          <p:nvPr/>
        </p:nvPicPr>
        <p:blipFill>
          <a:blip r:embed="rId3" cstate="print"/>
          <a:srcRect/>
          <a:stretch>
            <a:fillRect/>
          </a:stretch>
        </p:blipFill>
        <p:spPr bwMode="auto">
          <a:xfrm>
            <a:off x="209551" y="1866901"/>
            <a:ext cx="5599113" cy="4991100"/>
          </a:xfrm>
          <a:prstGeom prst="rect">
            <a:avLst/>
          </a:prstGeom>
          <a:noFill/>
          <a:ln w="9525">
            <a:noFill/>
            <a:miter lim="800000"/>
            <a:headEnd/>
            <a:tailEnd/>
          </a:ln>
        </p:spPr>
      </p:pic>
      <p:sp>
        <p:nvSpPr>
          <p:cNvPr id="21508" name="AutoShape 5" descr="data:image/jpeg;base64,/9j/4AAQSkZJRgABAQAAAQABAAD/2wCEAAkGBxISEhUUEBQWFRQVFxYWFBQUFRUVFA8VFxIXFxYZFBUYHyggGBwlHBUUIjEhJSkrLi4uFx8zODMsNygtLisBCgoKDg0OGxAQGzIkICQtLCwsLywsMS4sLC4vLCwsLC8sLywsLCwsLCwsLCwsLCwsLCwsLCwsLCw0LCwsLCwsLP/AABEIAMgAyAMBIgACEQEDEQH/xAAbAAEAAQUBAAAAAAAAAAAAAAAABAECAwUGB//EAEIQAAEEAAQDBQMJBQYHAAAAAAEAAgMRBBIhMQVBUQYTImFxMpGhFCNCUoGSwdHwBzNisfFTcqKys+EVJENjc4O0/8QAGQEBAAMBAQAAAAAAAAAAAAAAAAECAwQF/8QAKhEAAgECBAYCAQUAAAAAAAAAAAECAxEEEiExBRVBUZGhUmETIjJCccH/2gAMAwEAAhEDEQA/APcUREAREQBERAEREAREQBERAEREAREQBERAEREAREQBERAEREAREQBERAEREAREQBERAEREAREQBERAEREAREQBERAEREAREQBERAEREAREQBERAEREAREQBERAEREAREQBERAEREAREQBERAURc/22xj4sPcbi0lzRY3r1XN4LHSkG5ZNL+meq87E8RhQqZGm2d1DAyq0/yJnoqLjMTNINpH/eK02M4lMCalfufpFZT4tCD1izSnw2c9pI9MReVxcUn0+ek3P0j5LZxY+av3r/ALxVVxiHxZeXCZr+SPQLS15ri+LTNBPev+8oh7WYmSPDVIW52zFxbQJLJcgs+i0hxSEoyllehV8LqJpZlqerIuF4Vipng5pXnT6yj8Sx0zLqV/3lXmsMubK/RC4bPNlzI9CReSScbxP9tJ95SYuMYiyO+k3P0lXnFP4v0acoqfJHqSouDwfEpj/1He9YOK8WxMZGWVw36fkrc3p2vlfopyypmy5keiIsODkLo2OO5a0n1IBWZeqndXPNas7BERSQEREAREQBERAEREBpe0/DPlMQZnyeIG6saA6FavDdlXNFGUG96bX5rpMc6m2OVkfY0lafgmOxEkbHPLDmaCabVEi6q15+JoUJVFKpG7O2hWrxptQdkimJ4I92z2+5aTGdlpSb7xmv978l1j8Q8OaCBqaV0wVVgsNVvo9PsssbXpbNeDiY+y8orxx9d3fktph+z0lavZ9hP5LdAKVCrrheHXT2HxOu+vo43i/ZaQsIEjfiuf4N2Yke2JrX13PesOdoAOeXOSwgnMAdNgvT8YLaVyEM7mQksfkOcjNp4QcQQd/JS8FRpwdlp1L08bWnJK+vQ2nDeBSRg29p0rZR+I8AkddObr6hbfh00hHila/odPis0cji5wcQQB052ueOFw0koZX5EsVXjJyuvBwk3Zie9Cz73+yyw9np7JOTXX2/9l2M0Y6fBWsiHQe5bcqw/Z+SOa1/rwarh/BJRvl+9f4LHx3s9JJRD2D1J/JdNh2V/RXYrZW5Zh8trPyZ8xrZs3X+jPw4VEwXdNAuquhWykKJh8WwNALhYAB8jSyfLI/rBdyVlZHE3fUzosHyyP6wVPlsf1ggJCKP8uj+uFT5dF9ce9ASUUb5fF9dvvV7MXGdnt94QGZWGVoIaSMxBIF6kCroc6se9XLT8S4cZMVh5WuruRJmb1bIGi/ez4noheEU3Zu25uUREKEPiXsH0d/kK5jsxAO7jIA9hgcANQS1tH01XU49pLaG5sD1LStBwPATxtYHx5XMYGbgg0P6rgxkbyjpc7MPK1OSvbY2Ib4mno+vh/sr8a+tiBoTr001TunZm+E1mzFZpVfDRdpdDGq9Ua8Tmxq33HXXl8FMgk03G3QqxSIiupRfcyzLsYsRJ4Tz+xcdG75n/wBo/wDpK7LHHwlchw7CvljLY6Ls5cMxoHLiHnf7FWqnkaNqMkpps3nB4xkvlVj+DQW0+YJU6FvjPm0H4rBw7BysBzAW7U04HXyUqONwcSRpQAXHRg1KOhpWknfUh4p5B0dXKspOtD81SOazof8ACdvzUqUqyMruyvucuZdjNC88j/h6q/Ev2Gv8qXPcZ7ZQYaQxAd5I2s4BAbED9Y8zXIfBdHixt0Rb7lM6eiInB3Ex6n6cvuEzwFNta/s/rCf/ACz/AOu9X8X4o3DNa57JH5nZQI2ZiNCbd0GiujSMXJ2W5IxU4jY57rysaXOoEmmizQG5VnDcY2eJksd5JGhzbFGj1CvweND4+9DXga6ObTtPJW/vspBezI4OoUA/SqPUKbFsmjTWxJAKvFq6lCh4mx0zoQHhzeZacproVFiii3sSMVMWMc4akDQLXcG4nJKT3jfD16HmNlK4fxKOcytYHXE8xvD2loJq/DftBWljWPpoqq+K461Ko60ZqVoroWs1o1qbHvB1Wndhn/LhKHfNmExuA5OD8wv7x9x6rNiJjayQVq7mav7F0ZosmLcb/asbAFFiw232lFczLcWNB6kf4SoWBge3kPskcRttRKnYr6Pr+BVzWhQ0LmCaWStGA9Rm5abfFYXEkAkUa1F3l8rUuWgLJoDmTQC877d/tEiwg7vCZZpyfaOsUAFG3Ee0TegHQqG7bsvCEp6RR0fF+O4fC/vpAHH2Y26yP6U3l6lQOHdse+iD44Hhxafm3uA8QdQp9ajY3XNeS8KxsmNnlxDiWOL8z6NgZicoA3IAFa9F1PDIZu9aXluRhdQaDme1woB1nmQPRc8q0s1lod8cJBRTep6UziDJ4y5m40c0+0w9D+a0nZkb7bv31r5564pvFJIpfm3fPEnI0m2yWRnBdzaBueS7XszVnmLf/qu2W61WpyTiovQ6yHbkkhPl71dGAtbjeLRs0kZOD0bBLJ7jGCCrJWRgX4lwAJcQAAS5ziAGgbkk7BQ+FcRjnYJYHh8eYgOGxLTR3XFftD4hNi4mxYbD4jumnNM6WP5M1xHsg9+WW0akkXrS1XYDi2BhzRs+UPxRrve7+cid0pzDka0a6uo6bqk5SvojO8s9radzqOIdjc7WxQSkd5i5cTNI4A5Wva7QgHxEEgN9So3CcGcBxAxyTOk77KyCFht016ulljvwNjaDbjvenRdXgg9pkYJGOIFtdlOTMboON+I+laUoXZ/BAT4iWYXiyY2ySHTNCW5ogxlnux7QIG5YT0Vaf6tWrCVKN0+xyHaJkpe3L/xIAOmd/wAmwuhN4iTaiCH+t8l00MzxiHMvHU50JzPAytysF1Qqjfi8woPEOymExjYZcTLOx2eWNgiJLXfPvIGUtOU+YpbmLgeFEwlE2JzW3wl8hb4AALsXy+3VdCZ6kK9L8aT7PobHAYgGR2s+7tHscBpex2rorcZO5rg8HEUI5GZWMsZiGuzuBFlwqmjzKlYbhLGhtPkIAfu7cP119FaOCRgOt0hLqzOzlpNHQHKjMHOm3f8Awrg8Se7jDjMXZWNcXRkOLnMu3AaA73yBWn4jjHRxu8WKPeW0FkRuMtcNdevLa9Vu2cMaH5+9k3Lqzaam6615KGOzkfi+fn8bSz96fDfMealFqdSnF6v0c3xbickWIjkz8QLXZX92yAFtbFh0301Fc10XCIXsblkkklcCfHK0Ne4E2LA6A19iiwdiomxOiGKxXjc12YTU5uW9G0KF3r1oKbw7ADDgRNe94Z9KR2Z5vXV3PdZ1mmkXrVaco2j0+tzLid1Jwx0UXE7rPhiuaP7jlexPwvP1/BFTCH2vX8EXQtjNjFn2fX8CkcnWkxjCW+HcGx59fgsMM4I5KwLOK4CLExujmaHMPLoeRHmF5fxr9kRe7NFiwGjZj4QSBy8QcATvyHJesOcoksvkqygnuaQrTgrRZ5XwL9lEsUgdLiW1se7DmubR3Ybo9NRz2XaO7GRkZe+lLCRmactuAN1nbRHqt2JfJWujaTZBv++4D3Xoo/HHexd4io+pCdwyDDMeYYwC7cnVzq2GY7AWVrOybtzXN/P/ALrua2HF8YyNmUAdGsGpJOwCuwnD3YZsWYC3AiSvZa8uzD/M4X5BXMuhvY36KzENztc0lwDmlpLXFrm2KtpGoPQqrGgjUBHmkRU884n+zsTmOOfF4h2Gi0EJcwGUCqb821rWtFbkOcb3C6vhXDocPGIsPEyKMfRYKBPV3Nx8ypc7/wBarEyXy/mpBLhjFUAKOpFblYRAyN7nMb4pXNdIbOpDQwb7AADQK5rvL+asxWIy6kba8uSixBA4TIRhY6fkt82utEGZ+mnPY+gKmRYmS9Z2dBuDvqT4a5fzWPgmuEw5dGHEtzEGzkLsxPL+IhS2ADaEa6Heq2r2fP4lDRNIy8OmLgc0jXu/g2A/r/MKW86dPgsGHZl+g1tbZTe9eQ6D3LK660UlXuW5vMfeCrm8x7wjQf1+tFUByEFzP1ragTfvHev4BT6K12LNSHzAP4fgsquxaO5ixCy4YrBPIFfh5AsFuXexssCdXeo/kicOGhPUqi6VsZskTHRRTEOilyBY6UkGDu/1axuhvmfepWVULEBE7gefvQwD9FSsipkUggSYJm+UX1rVSZW5mNa7Uc751ssjmKrWaD9c1BNzGyKtrRzfNZsqoWIQRHwXz+Cx/JP4j7gp3dp3akEQYfzKvbEBy196kZFXIgKM2Gir9io1ugVcvqgKhVRrVXKgKIq5VXKgFrW8bwbpWjI/I8XTqsAHqOey2YCsc3VQ9UEc3Dwqce3MD/dsfAgqWzhzv7Q/r0C2+RVyKuVdibsyYWMNaANQBudz6qqui2VFcgvcqUrlRAWkKwtWVKQGEMQsWakpAYcivDVfSUgLMqZVelIDHSrlV9JSAsyoGq+kQGMNVcqupVpAW0lK6kpAW0lK6kpAW0mVXUlIC3KmVXIgDQiqiAIiIAiIgCIiAIiIAiIgCIiAIiIAiIgCIiAIiIAiIgCIiAIiIAiIgCIiAIiIAiIgCIiAIiIAiIgCIiAIiIAiIgCIiAIiIAiIgCIiAIiIAiIgCIiAIiIAiIgCIiAIiIAiIgCIiAIiIAiIgCIiA//Z"/>
          <p:cNvSpPr>
            <a:spLocks noChangeAspect="1" noChangeArrowheads="1"/>
          </p:cNvSpPr>
          <p:nvPr/>
        </p:nvSpPr>
        <p:spPr bwMode="auto">
          <a:xfrm>
            <a:off x="144463" y="-1524000"/>
            <a:ext cx="2381250" cy="3175000"/>
          </a:xfrm>
          <a:prstGeom prst="rect">
            <a:avLst/>
          </a:prstGeom>
          <a:noFill/>
          <a:ln w="9525">
            <a:noFill/>
            <a:miter lim="800000"/>
            <a:headEnd/>
            <a:tailEnd/>
          </a:ln>
        </p:spPr>
        <p:txBody>
          <a:bodyPr/>
          <a:lstStyle/>
          <a:p>
            <a:endParaRPr lang="en-US"/>
          </a:p>
        </p:txBody>
      </p:sp>
      <p:sp>
        <p:nvSpPr>
          <p:cNvPr id="21509" name="AutoShape 7" descr="data:image/jpeg;base64,/9j/4AAQSkZJRgABAQAAAQABAAD/2wCEAAkGBxISEhUUEBQWFRQVFxYWFBQUFRUVFA8VFxIXFxYZFBUYHyggGBwlHBUUIjEhJSkrLi4uFx8zODMsNygtLisBCgoKDg0OGxAQGzIkICQtLCwsLywsMS4sLC4vLCwsLC8sLywsLCwsLCwsLCwsLCwsLCwsLCwsLCw0LCwsLCwsLP/AABEIAMgAyAMBIgACEQEDEQH/xAAbAAEAAQUBAAAAAAAAAAAAAAAABAECAwUGB//EAEIQAAEEAAQDBQMJBQYHAAAAAAEAAgMRBBIhMQVBUQYTImFxMpGhFCNCUoGSwdHwBzNisfFTcqKys+EVJENjc4O0/8QAGQEBAAMBAQAAAAAAAAAAAAAAAAECAwQF/8QAKhEAAgECBAYCAQUAAAAAAAAAAAECAxEEEiExBRVBUZGhUmETIjJCccH/2gAMAwEAAhEDEQA/APcUREAREQBERAEREAREQBERAEREAREQBERAEREAREQBERAEREAREQBERAEREAREQBERAEREAREQBERAEREAREQBERAEREAREQBERAEREAREQBERAEREAREQBERAEREAREQBERAEREAREQBERAURc/22xj4sPcbi0lzRY3r1XN4LHSkG5ZNL+meq87E8RhQqZGm2d1DAyq0/yJnoqLjMTNINpH/eK02M4lMCalfufpFZT4tCD1izSnw2c9pI9MReVxcUn0+ek3P0j5LZxY+av3r/ALxVVxiHxZeXCZr+SPQLS15ri+LTNBPev+8oh7WYmSPDVIW52zFxbQJLJcgs+i0hxSEoyllehV8LqJpZlqerIuF4Vipng5pXnT6yj8Sx0zLqV/3lXmsMubK/RC4bPNlzI9CReSScbxP9tJ95SYuMYiyO+k3P0lXnFP4v0acoqfJHqSouDwfEpj/1He9YOK8WxMZGWVw36fkrc3p2vlfopyypmy5keiIsODkLo2OO5a0n1IBWZeqndXPNas7BERSQEREAREQBERAEREBpe0/DPlMQZnyeIG6saA6FavDdlXNFGUG96bX5rpMc6m2OVkfY0lafgmOxEkbHPLDmaCabVEi6q15+JoUJVFKpG7O2hWrxptQdkimJ4I92z2+5aTGdlpSb7xmv978l1j8Q8OaCBqaV0wVVgsNVvo9PsssbXpbNeDiY+y8orxx9d3fktph+z0lavZ9hP5LdAKVCrrheHXT2HxOu+vo43i/ZaQsIEjfiuf4N2Yke2JrX13PesOdoAOeXOSwgnMAdNgvT8YLaVyEM7mQksfkOcjNp4QcQQd/JS8FRpwdlp1L08bWnJK+vQ2nDeBSRg29p0rZR+I8AkddObr6hbfh00hHila/odPis0cji5wcQQB052ueOFw0koZX5EsVXjJyuvBwk3Zie9Cz73+yyw9np7JOTXX2/9l2M0Y6fBWsiHQe5bcqw/Z+SOa1/rwarh/BJRvl+9f4LHx3s9JJRD2D1J/JdNh2V/RXYrZW5Zh8trPyZ8xrZs3X+jPw4VEwXdNAuquhWykKJh8WwNALhYAB8jSyfLI/rBdyVlZHE3fUzosHyyP6wVPlsf1ggJCKP8uj+uFT5dF9ce9ASUUb5fF9dvvV7MXGdnt94QGZWGVoIaSMxBIF6kCroc6se9XLT8S4cZMVh5WuruRJmb1bIGi/ez4noheEU3Zu25uUREKEPiXsH0d/kK5jsxAO7jIA9hgcANQS1tH01XU49pLaG5sD1LStBwPATxtYHx5XMYGbgg0P6rgxkbyjpc7MPK1OSvbY2Ib4mno+vh/sr8a+tiBoTr001TunZm+E1mzFZpVfDRdpdDGq9Ua8Tmxq33HXXl8FMgk03G3QqxSIiupRfcyzLsYsRJ4Tz+xcdG75n/wBo/wDpK7LHHwlchw7CvljLY6Ls5cMxoHLiHnf7FWqnkaNqMkpps3nB4xkvlVj+DQW0+YJU6FvjPm0H4rBw7BysBzAW7U04HXyUqONwcSRpQAXHRg1KOhpWknfUh4p5B0dXKspOtD81SOazof8ACdvzUqUqyMruyvucuZdjNC88j/h6q/Ev2Gv8qXPcZ7ZQYaQxAd5I2s4BAbED9Y8zXIfBdHixt0Rb7lM6eiInB3Ex6n6cvuEzwFNta/s/rCf/ACz/AOu9X8X4o3DNa57JH5nZQI2ZiNCbd0GiujSMXJ2W5IxU4jY57rysaXOoEmmizQG5VnDcY2eJksd5JGhzbFGj1CvweND4+9DXga6ObTtPJW/vspBezI4OoUA/SqPUKbFsmjTWxJAKvFq6lCh4mx0zoQHhzeZacproVFiii3sSMVMWMc4akDQLXcG4nJKT3jfD16HmNlK4fxKOcytYHXE8xvD2loJq/DftBWljWPpoqq+K461Ko60ZqVoroWs1o1qbHvB1Wndhn/LhKHfNmExuA5OD8wv7x9x6rNiJjayQVq7mav7F0ZosmLcb/asbAFFiw232lFczLcWNB6kf4SoWBge3kPskcRttRKnYr6Pr+BVzWhQ0LmCaWStGA9Rm5abfFYXEkAkUa1F3l8rUuWgLJoDmTQC877d/tEiwg7vCZZpyfaOsUAFG3Ee0TegHQqG7bsvCEp6RR0fF+O4fC/vpAHH2Y26yP6U3l6lQOHdse+iD44Hhxafm3uA8QdQp9ajY3XNeS8KxsmNnlxDiWOL8z6NgZicoA3IAFa9F1PDIZu9aXluRhdQaDme1woB1nmQPRc8q0s1lod8cJBRTep6UziDJ4y5m40c0+0w9D+a0nZkb7bv31r5564pvFJIpfm3fPEnI0m2yWRnBdzaBueS7XszVnmLf/qu2W61WpyTiovQ6yHbkkhPl71dGAtbjeLRs0kZOD0bBLJ7jGCCrJWRgX4lwAJcQAAS5ziAGgbkk7BQ+FcRjnYJYHh8eYgOGxLTR3XFftD4hNi4mxYbD4jumnNM6WP5M1xHsg9+WW0akkXrS1XYDi2BhzRs+UPxRrve7+cid0pzDka0a6uo6bqk5SvojO8s9radzqOIdjc7WxQSkd5i5cTNI4A5Wva7QgHxEEgN9So3CcGcBxAxyTOk77KyCFht016ulljvwNjaDbjvenRdXgg9pkYJGOIFtdlOTMboON+I+laUoXZ/BAT4iWYXiyY2ySHTNCW5ogxlnux7QIG5YT0Vaf6tWrCVKN0+xyHaJkpe3L/xIAOmd/wAmwuhN4iTaiCH+t8l00MzxiHMvHU50JzPAytysF1Qqjfi8woPEOymExjYZcTLOx2eWNgiJLXfPvIGUtOU+YpbmLgeFEwlE2JzW3wl8hb4AALsXy+3VdCZ6kK9L8aT7PobHAYgGR2s+7tHscBpex2rorcZO5rg8HEUI5GZWMsZiGuzuBFlwqmjzKlYbhLGhtPkIAfu7cP119FaOCRgOt0hLqzOzlpNHQHKjMHOm3f8Awrg8Se7jDjMXZWNcXRkOLnMu3AaA73yBWn4jjHRxu8WKPeW0FkRuMtcNdevLa9Vu2cMaH5+9k3Lqzaam6615KGOzkfi+fn8bSz96fDfMealFqdSnF6v0c3xbickWIjkz8QLXZX92yAFtbFh0301Fc10XCIXsblkkklcCfHK0Ne4E2LA6A19iiwdiomxOiGKxXjc12YTU5uW9G0KF3r1oKbw7ADDgRNe94Z9KR2Z5vXV3PdZ1mmkXrVaco2j0+tzLid1Jwx0UXE7rPhiuaP7jlexPwvP1/BFTCH2vX8EXQtjNjFn2fX8CkcnWkxjCW+HcGx59fgsMM4I5KwLOK4CLExujmaHMPLoeRHmF5fxr9kRe7NFiwGjZj4QSBy8QcATvyHJesOcoksvkqygnuaQrTgrRZ5XwL9lEsUgdLiW1se7DmubR3Ybo9NRz2XaO7GRkZe+lLCRmactuAN1nbRHqt2JfJWujaTZBv++4D3Xoo/HHexd4io+pCdwyDDMeYYwC7cnVzq2GY7AWVrOybtzXN/P/ALrua2HF8YyNmUAdGsGpJOwCuwnD3YZsWYC3AiSvZa8uzD/M4X5BXMuhvY36KzENztc0lwDmlpLXFrm2KtpGoPQqrGgjUBHmkRU884n+zsTmOOfF4h2Gi0EJcwGUCqb821rWtFbkOcb3C6vhXDocPGIsPEyKMfRYKBPV3Nx8ypc7/wBarEyXy/mpBLhjFUAKOpFblYRAyN7nMb4pXNdIbOpDQwb7AADQK5rvL+asxWIy6kba8uSixBA4TIRhY6fkt82utEGZ+mnPY+gKmRYmS9Z2dBuDvqT4a5fzWPgmuEw5dGHEtzEGzkLsxPL+IhS2ADaEa6Heq2r2fP4lDRNIy8OmLgc0jXu/g2A/r/MKW86dPgsGHZl+g1tbZTe9eQ6D3LK660UlXuW5vMfeCrm8x7wjQf1+tFUByEFzP1ragTfvHev4BT6K12LNSHzAP4fgsquxaO5ixCy4YrBPIFfh5AsFuXexssCdXeo/kicOGhPUqi6VsZskTHRRTEOilyBY6UkGDu/1axuhvmfepWVULEBE7gefvQwD9FSsipkUggSYJm+UX1rVSZW5mNa7Uc751ssjmKrWaD9c1BNzGyKtrRzfNZsqoWIQRHwXz+Cx/JP4j7gp3dp3akEQYfzKvbEBy196kZFXIgKM2Gir9io1ugVcvqgKhVRrVXKgKIq5VXKgFrW8bwbpWjI/I8XTqsAHqOey2YCsc3VQ9UEc3Dwqce3MD/dsfAgqWzhzv7Q/r0C2+RVyKuVdibsyYWMNaANQBudz6qqui2VFcgvcqUrlRAWkKwtWVKQGEMQsWakpAYcivDVfSUgLMqZVelIDHSrlV9JSAsyoGq+kQGMNVcqupVpAW0lK6kpAW0lK6kpAW0mVXUlIC3KmVXIgDQiqiAIiIAiIgCIiAIiIAiIgCIiAIiIAiIgCIiAIiIAiIgCIiAIiIAiIgCIiAIiIAiIgCIiAIiIAiIgCIiAIiIAiIgCIiAIiIAiIgCIiAIiIAiIgCIiAIiIAiIgCIiAIiIAiIgCIiAIiIAiIgCIiA//Z"/>
          <p:cNvSpPr>
            <a:spLocks noChangeAspect="1" noChangeArrowheads="1"/>
          </p:cNvSpPr>
          <p:nvPr/>
        </p:nvSpPr>
        <p:spPr bwMode="auto">
          <a:xfrm>
            <a:off x="144463" y="-1524000"/>
            <a:ext cx="2381250" cy="3175000"/>
          </a:xfrm>
          <a:prstGeom prst="rect">
            <a:avLst/>
          </a:prstGeom>
          <a:noFill/>
          <a:ln w="9525">
            <a:noFill/>
            <a:miter lim="800000"/>
            <a:headEnd/>
            <a:tailEnd/>
          </a:ln>
        </p:spPr>
        <p:txBody>
          <a:bodyPr/>
          <a:lstStyle/>
          <a:p>
            <a:endParaRPr lang="en-US"/>
          </a:p>
        </p:txBody>
      </p:sp>
      <p:sp>
        <p:nvSpPr>
          <p:cNvPr id="21510" name="AutoShape 9" descr="data:image/jpeg;base64,/9j/4AAQSkZJRgABAQAAAQABAAD/2wCEAAkGBxISEhUUEBQWFRQVFxYWFBQUFRUVFA8VFxIXFxYZFBUYHyggGBwlHBUUIjEhJSkrLi4uFx8zODMsNygtLisBCgoKDg0OGxAQGzIkICQtLCwsLywsMS4sLC4vLCwsLC8sLywsLCwsLCwsLCwsLCwsLCwsLCwsLCw0LCwsLCwsLP/AABEIAMgAyAMBIgACEQEDEQH/xAAbAAEAAQUBAAAAAAAAAAAAAAAABAECAwUGB//EAEIQAAEEAAQDBQMJBQYHAAAAAAEAAgMRBBIhMQVBUQYTImFxMpGhFCNCUoGSwdHwBzNisfFTcqKys+EVJENjc4O0/8QAGQEBAAMBAQAAAAAAAAAAAAAAAAECAwQF/8QAKhEAAgECBAYCAQUAAAAAAAAAAAECAxEEEiExBRVBUZGhUmETIjJCccH/2gAMAwEAAhEDEQA/APcUREAREQBERAEREAREQBERAEREAREQBERAEREAREQBERAEREAREQBERAEREAREQBERAEREAREQBERAEREAREQBERAEREAREQBERAEREAREQBERAEREAREQBERAEREAREQBERAEREAREQBERAURc/22xj4sPcbi0lzRY3r1XN4LHSkG5ZNL+meq87E8RhQqZGm2d1DAyq0/yJnoqLjMTNINpH/eK02M4lMCalfufpFZT4tCD1izSnw2c9pI9MReVxcUn0+ek3P0j5LZxY+av3r/ALxVVxiHxZeXCZr+SPQLS15ri+LTNBPev+8oh7WYmSPDVIW52zFxbQJLJcgs+i0hxSEoyllehV8LqJpZlqerIuF4Vipng5pXnT6yj8Sx0zLqV/3lXmsMubK/RC4bPNlzI9CReSScbxP9tJ95SYuMYiyO+k3P0lXnFP4v0acoqfJHqSouDwfEpj/1He9YOK8WxMZGWVw36fkrc3p2vlfopyypmy5keiIsODkLo2OO5a0n1IBWZeqndXPNas7BERSQEREAREQBERAEREBpe0/DPlMQZnyeIG6saA6FavDdlXNFGUG96bX5rpMc6m2OVkfY0lafgmOxEkbHPLDmaCabVEi6q15+JoUJVFKpG7O2hWrxptQdkimJ4I92z2+5aTGdlpSb7xmv978l1j8Q8OaCBqaV0wVVgsNVvo9PsssbXpbNeDiY+y8orxx9d3fktph+z0lavZ9hP5LdAKVCrrheHXT2HxOu+vo43i/ZaQsIEjfiuf4N2Yke2JrX13PesOdoAOeXOSwgnMAdNgvT8YLaVyEM7mQksfkOcjNp4QcQQd/JS8FRpwdlp1L08bWnJK+vQ2nDeBSRg29p0rZR+I8AkddObr6hbfh00hHila/odPis0cji5wcQQB052ueOFw0koZX5EsVXjJyuvBwk3Zie9Cz73+yyw9np7JOTXX2/9l2M0Y6fBWsiHQe5bcqw/Z+SOa1/rwarh/BJRvl+9f4LHx3s9JJRD2D1J/JdNh2V/RXYrZW5Zh8trPyZ8xrZs3X+jPw4VEwXdNAuquhWykKJh8WwNALhYAB8jSyfLI/rBdyVlZHE3fUzosHyyP6wVPlsf1ggJCKP8uj+uFT5dF9ce9ASUUb5fF9dvvV7MXGdnt94QGZWGVoIaSMxBIF6kCroc6se9XLT8S4cZMVh5WuruRJmb1bIGi/ez4noheEU3Zu25uUREKEPiXsH0d/kK5jsxAO7jIA9hgcANQS1tH01XU49pLaG5sD1LStBwPATxtYHx5XMYGbgg0P6rgxkbyjpc7MPK1OSvbY2Ib4mno+vh/sr8a+tiBoTr001TunZm+E1mzFZpVfDRdpdDGq9Ua8Tmxq33HXXl8FMgk03G3QqxSIiupRfcyzLsYsRJ4Tz+xcdG75n/wBo/wDpK7LHHwlchw7CvljLY6Ls5cMxoHLiHnf7FWqnkaNqMkpps3nB4xkvlVj+DQW0+YJU6FvjPm0H4rBw7BysBzAW7U04HXyUqONwcSRpQAXHRg1KOhpWknfUh4p5B0dXKspOtD81SOazof8ACdvzUqUqyMruyvucuZdjNC88j/h6q/Ev2Gv8qXPcZ7ZQYaQxAd5I2s4BAbED9Y8zXIfBdHixt0Rb7lM6eiInB3Ex6n6cvuEzwFNta/s/rCf/ACz/AOu9X8X4o3DNa57JH5nZQI2ZiNCbd0GiujSMXJ2W5IxU4jY57rysaXOoEmmizQG5VnDcY2eJksd5JGhzbFGj1CvweND4+9DXga6ObTtPJW/vspBezI4OoUA/SqPUKbFsmjTWxJAKvFq6lCh4mx0zoQHhzeZacproVFiii3sSMVMWMc4akDQLXcG4nJKT3jfD16HmNlK4fxKOcytYHXE8xvD2loJq/DftBWljWPpoqq+K461Ko60ZqVoroWs1o1qbHvB1Wndhn/LhKHfNmExuA5OD8wv7x9x6rNiJjayQVq7mav7F0ZosmLcb/asbAFFiw232lFczLcWNB6kf4SoWBge3kPskcRttRKnYr6Pr+BVzWhQ0LmCaWStGA9Rm5abfFYXEkAkUa1F3l8rUuWgLJoDmTQC877d/tEiwg7vCZZpyfaOsUAFG3Ee0TegHQqG7bsvCEp6RR0fF+O4fC/vpAHH2Y26yP6U3l6lQOHdse+iD44Hhxafm3uA8QdQp9ajY3XNeS8KxsmNnlxDiWOL8z6NgZicoA3IAFa9F1PDIZu9aXluRhdQaDme1woB1nmQPRc8q0s1lod8cJBRTep6UziDJ4y5m40c0+0w9D+a0nZkb7bv31r5564pvFJIpfm3fPEnI0m2yWRnBdzaBueS7XszVnmLf/qu2W61WpyTiovQ6yHbkkhPl71dGAtbjeLRs0kZOD0bBLJ7jGCCrJWRgX4lwAJcQAAS5ziAGgbkk7BQ+FcRjnYJYHh8eYgOGxLTR3XFftD4hNi4mxYbD4jumnNM6WP5M1xHsg9+WW0akkXrS1XYDi2BhzRs+UPxRrve7+cid0pzDka0a6uo6bqk5SvojO8s9radzqOIdjc7WxQSkd5i5cTNI4A5Wva7QgHxEEgN9So3CcGcBxAxyTOk77KyCFht016ulljvwNjaDbjvenRdXgg9pkYJGOIFtdlOTMboON+I+laUoXZ/BAT4iWYXiyY2ySHTNCW5ogxlnux7QIG5YT0Vaf6tWrCVKN0+xyHaJkpe3L/xIAOmd/wAmwuhN4iTaiCH+t8l00MzxiHMvHU50JzPAytysF1Qqjfi8woPEOymExjYZcTLOx2eWNgiJLXfPvIGUtOU+YpbmLgeFEwlE2JzW3wl8hb4AALsXy+3VdCZ6kK9L8aT7PobHAYgGR2s+7tHscBpex2rorcZO5rg8HEUI5GZWMsZiGuzuBFlwqmjzKlYbhLGhtPkIAfu7cP119FaOCRgOt0hLqzOzlpNHQHKjMHOm3f8Awrg8Se7jDjMXZWNcXRkOLnMu3AaA73yBWn4jjHRxu8WKPeW0FkRuMtcNdevLa9Vu2cMaH5+9k3Lqzaam6615KGOzkfi+fn8bSz96fDfMealFqdSnF6v0c3xbickWIjkz8QLXZX92yAFtbFh0301Fc10XCIXsblkkklcCfHK0Ne4E2LA6A19iiwdiomxOiGKxXjc12YTU5uW9G0KF3r1oKbw7ADDgRNe94Z9KR2Z5vXV3PdZ1mmkXrVaco2j0+tzLid1Jwx0UXE7rPhiuaP7jlexPwvP1/BFTCH2vX8EXQtjNjFn2fX8CkcnWkxjCW+HcGx59fgsMM4I5KwLOK4CLExujmaHMPLoeRHmF5fxr9kRe7NFiwGjZj4QSBy8QcATvyHJesOcoksvkqygnuaQrTgrRZ5XwL9lEsUgdLiW1se7DmubR3Ybo9NRz2XaO7GRkZe+lLCRmactuAN1nbRHqt2JfJWujaTZBv++4D3Xoo/HHexd4io+pCdwyDDMeYYwC7cnVzq2GY7AWVrOybtzXN/P/ALrua2HF8YyNmUAdGsGpJOwCuwnD3YZsWYC3AiSvZa8uzD/M4X5BXMuhvY36KzENztc0lwDmlpLXFrm2KtpGoPQqrGgjUBHmkRU884n+zsTmOOfF4h2Gi0EJcwGUCqb821rWtFbkOcb3C6vhXDocPGIsPEyKMfRYKBPV3Nx8ypc7/wBarEyXy/mpBLhjFUAKOpFblYRAyN7nMb4pXNdIbOpDQwb7AADQK5rvL+asxWIy6kba8uSixBA4TIRhY6fkt82utEGZ+mnPY+gKmRYmS9Z2dBuDvqT4a5fzWPgmuEw5dGHEtzEGzkLsxPL+IhS2ADaEa6Heq2r2fP4lDRNIy8OmLgc0jXu/g2A/r/MKW86dPgsGHZl+g1tbZTe9eQ6D3LK660UlXuW5vMfeCrm8x7wjQf1+tFUByEFzP1ragTfvHev4BT6K12LNSHzAP4fgsquxaO5ixCy4YrBPIFfh5AsFuXexssCdXeo/kicOGhPUqi6VsZskTHRRTEOilyBY6UkGDu/1axuhvmfepWVULEBE7gefvQwD9FSsipkUggSYJm+UX1rVSZW5mNa7Uc751ssjmKrWaD9c1BNzGyKtrRzfNZsqoWIQRHwXz+Cx/JP4j7gp3dp3akEQYfzKvbEBy196kZFXIgKM2Gir9io1ugVcvqgKhVRrVXKgKIq5VXKgFrW8bwbpWjI/I8XTqsAHqOey2YCsc3VQ9UEc3Dwqce3MD/dsfAgqWzhzv7Q/r0C2+RVyKuVdibsyYWMNaANQBudz6qqui2VFcgvcqUrlRAWkKwtWVKQGEMQsWakpAYcivDVfSUgLMqZVelIDHSrlV9JSAsyoGq+kQGMNVcqupVpAW0lK6kpAW0lK6kpAW0mVXUlIC3KmVXIgDQiqiAIiIAiIgCIiAIiIAiIgCIiAIiIAiIgCIiAIiIAiIgCIiAIiIAiIgCIiAIiIAiIgCIiAIiIAiIgCIiAIiIAiIgCIiAIiIAiIgCIiAIiIAiIgCIiAIiIAiIgCIiAIiIAiIgCIiAIiIAiIgCIiA//Z"/>
          <p:cNvSpPr>
            <a:spLocks noChangeAspect="1" noChangeArrowheads="1"/>
          </p:cNvSpPr>
          <p:nvPr/>
        </p:nvSpPr>
        <p:spPr bwMode="auto">
          <a:xfrm>
            <a:off x="144463" y="-1524000"/>
            <a:ext cx="2381250" cy="3175000"/>
          </a:xfrm>
          <a:prstGeom prst="rect">
            <a:avLst/>
          </a:prstGeom>
          <a:noFill/>
          <a:ln w="9525">
            <a:noFill/>
            <a:miter lim="800000"/>
            <a:headEnd/>
            <a:tailEnd/>
          </a:ln>
        </p:spPr>
        <p:txBody>
          <a:bodyPr/>
          <a:lstStyle/>
          <a:p>
            <a:endParaRPr lang="en-US"/>
          </a:p>
        </p:txBody>
      </p:sp>
      <p:sp>
        <p:nvSpPr>
          <p:cNvPr id="9" name="TextBox 8"/>
          <p:cNvSpPr txBox="1"/>
          <p:nvPr/>
        </p:nvSpPr>
        <p:spPr>
          <a:xfrm>
            <a:off x="4583114" y="1418167"/>
            <a:ext cx="4332287" cy="461665"/>
          </a:xfrm>
          <a:prstGeom prst="rect">
            <a:avLst/>
          </a:prstGeom>
          <a:noFill/>
          <a:ln>
            <a:solidFill>
              <a:schemeClr val="accent6">
                <a:lumMod val="75000"/>
              </a:schemeClr>
            </a:solidFill>
          </a:ln>
        </p:spPr>
        <p:txBody>
          <a:bodyPr>
            <a:spAutoFit/>
          </a:bodyPr>
          <a:lstStyle/>
          <a:p>
            <a:pPr>
              <a:defRPr/>
            </a:pPr>
            <a:r>
              <a:rPr lang="en-US" sz="2400" dirty="0"/>
              <a:t>Shaklee 180 Lean and Healthy Kit</a:t>
            </a:r>
          </a:p>
        </p:txBody>
      </p:sp>
      <p:sp>
        <p:nvSpPr>
          <p:cNvPr id="10" name="TextBox 9"/>
          <p:cNvSpPr txBox="1"/>
          <p:nvPr/>
        </p:nvSpPr>
        <p:spPr>
          <a:xfrm>
            <a:off x="4583114" y="2326217"/>
            <a:ext cx="4332287" cy="1200329"/>
          </a:xfrm>
          <a:prstGeom prst="rect">
            <a:avLst/>
          </a:prstGeom>
          <a:noFill/>
          <a:ln w="28575">
            <a:solidFill>
              <a:schemeClr val="accent6">
                <a:lumMod val="75000"/>
              </a:schemeClr>
            </a:solidFill>
          </a:ln>
        </p:spPr>
        <p:txBody>
          <a:bodyPr>
            <a:spAutoFit/>
          </a:bodyPr>
          <a:lstStyle/>
          <a:p>
            <a:pPr>
              <a:defRPr/>
            </a:pPr>
            <a:r>
              <a:rPr lang="en-US" sz="2400" dirty="0"/>
              <a:t>100 PV on </a:t>
            </a:r>
            <a:r>
              <a:rPr lang="en-US" sz="2400" dirty="0" err="1"/>
              <a:t>autoship</a:t>
            </a:r>
            <a:endParaRPr lang="en-US" sz="2400" dirty="0"/>
          </a:p>
          <a:p>
            <a:pPr>
              <a:defRPr/>
            </a:pPr>
            <a:r>
              <a:rPr lang="en-US" sz="2400" dirty="0"/>
              <a:t>10 customers X 100 PV = 1000 PV</a:t>
            </a:r>
          </a:p>
          <a:p>
            <a:pPr>
              <a:defRPr/>
            </a:pPr>
            <a:r>
              <a:rPr lang="en-US" sz="2400" dirty="0"/>
              <a:t>MP $ 159.95</a:t>
            </a:r>
          </a:p>
        </p:txBody>
      </p:sp>
      <p:sp>
        <p:nvSpPr>
          <p:cNvPr id="11" name="Title 10"/>
          <p:cNvSpPr>
            <a:spLocks noGrp="1"/>
          </p:cNvSpPr>
          <p:nvPr>
            <p:ph type="title"/>
          </p:nvPr>
        </p:nvSpPr>
        <p:spPr>
          <a:xfrm>
            <a:off x="457200" y="275167"/>
            <a:ext cx="4114800" cy="975784"/>
          </a:xfrm>
          <a:ln>
            <a:solidFill>
              <a:schemeClr val="accent6">
                <a:lumMod val="75000"/>
              </a:schemeClr>
            </a:solidFill>
          </a:ln>
        </p:spPr>
        <p:txBody>
          <a:bodyPr/>
          <a:lstStyle/>
          <a:p>
            <a:pPr>
              <a:defRPr/>
            </a:pPr>
            <a:r>
              <a:rPr lang="en-US" sz="2400" dirty="0" smtClean="0"/>
              <a:t>Shaklee 180 Turn Around Kit</a:t>
            </a:r>
            <a:endParaRPr lang="en-US" sz="2400" dirty="0"/>
          </a:p>
        </p:txBody>
      </p:sp>
      <p:sp>
        <p:nvSpPr>
          <p:cNvPr id="12" name="Content Placeholder 11"/>
          <p:cNvSpPr>
            <a:spLocks noGrp="1"/>
          </p:cNvSpPr>
          <p:nvPr>
            <p:ph idx="1"/>
          </p:nvPr>
        </p:nvSpPr>
        <p:spPr>
          <a:xfrm>
            <a:off x="209551" y="1418168"/>
            <a:ext cx="4157663" cy="2010833"/>
          </a:xfrm>
          <a:ln w="28575">
            <a:solidFill>
              <a:schemeClr val="accent6">
                <a:lumMod val="75000"/>
              </a:schemeClr>
            </a:solidFill>
          </a:ln>
        </p:spPr>
        <p:txBody>
          <a:bodyPr/>
          <a:lstStyle/>
          <a:p>
            <a:pPr>
              <a:buFont typeface="Arial" charset="0"/>
              <a:buNone/>
              <a:defRPr/>
            </a:pPr>
            <a:r>
              <a:rPr lang="en-US" sz="2400" smtClean="0"/>
              <a:t>172 </a:t>
            </a:r>
            <a:r>
              <a:rPr lang="en-US" sz="2400" dirty="0" smtClean="0"/>
              <a:t>PV on </a:t>
            </a:r>
            <a:r>
              <a:rPr lang="en-US" sz="2400" dirty="0" err="1" smtClean="0"/>
              <a:t>autoship</a:t>
            </a:r>
            <a:endParaRPr lang="en-US" sz="2400" dirty="0" smtClean="0"/>
          </a:p>
          <a:p>
            <a:pPr>
              <a:buFont typeface="Arial" charset="0"/>
              <a:buNone/>
              <a:defRPr/>
            </a:pPr>
            <a:r>
              <a:rPr lang="en-US" sz="2400" dirty="0" smtClean="0"/>
              <a:t>6 customers X 172 PV = 1032 PV</a:t>
            </a:r>
          </a:p>
          <a:p>
            <a:pPr>
              <a:buFont typeface="Arial" charset="0"/>
              <a:buNone/>
              <a:defRPr/>
            </a:pPr>
            <a:r>
              <a:rPr lang="en-US" sz="2400" dirty="0" smtClean="0"/>
              <a:t>MP $269.96</a:t>
            </a:r>
          </a:p>
          <a:p>
            <a:pPr>
              <a:buFont typeface="Arial" charset="0"/>
              <a:buNone/>
              <a:defRPr/>
            </a:pPr>
            <a:endParaRPr lang="en-US" sz="2400" dirty="0"/>
          </a:p>
        </p:txBody>
      </p:sp>
      <p:sp>
        <p:nvSpPr>
          <p:cNvPr id="21515" name="TextBox 12"/>
          <p:cNvSpPr txBox="1">
            <a:spLocks noChangeArrowheads="1"/>
          </p:cNvSpPr>
          <p:nvPr/>
        </p:nvSpPr>
        <p:spPr bwMode="auto">
          <a:xfrm>
            <a:off x="7069138" y="601133"/>
            <a:ext cx="1350962" cy="369332"/>
          </a:xfrm>
          <a:prstGeom prst="rect">
            <a:avLst/>
          </a:prstGeom>
          <a:noFill/>
          <a:ln w="9525">
            <a:noFill/>
            <a:miter lim="800000"/>
            <a:headEnd/>
            <a:tailEnd/>
          </a:ln>
        </p:spPr>
        <p:txBody>
          <a:bodyPr>
            <a:spAutoFit/>
          </a:bodyPr>
          <a:lstStyle/>
          <a:p>
            <a:r>
              <a:rPr lang="en-US"/>
              <a:t>lisa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down)">
                                      <p:cBhvr>
                                        <p:cTn id="7" dur="500"/>
                                        <p:tgtEl>
                                          <p:spTgt spid="12">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down)">
                                      <p:cBhvr>
                                        <p:cTn id="10" dur="500"/>
                                        <p:tgtEl>
                                          <p:spTgt spid="12">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wipe(down)">
                                      <p:cBhvr>
                                        <p:cTn id="13" dur="500"/>
                                        <p:tgtEl>
                                          <p:spTgt spid="12">
                                            <p:txEl>
                                              <p:pRg st="1" end="1"/>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wipe(down)">
                                      <p:cBhvr>
                                        <p:cTn id="16" dur="500"/>
                                        <p:tgtEl>
                                          <p:spTgt spid="1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0">
                                            <p:bg/>
                                          </p:spTgt>
                                        </p:tgtEl>
                                        <p:attrNameLst>
                                          <p:attrName>style.visibility</p:attrName>
                                        </p:attrNameLst>
                                      </p:cBhvr>
                                      <p:to>
                                        <p:strVal val="visible"/>
                                      </p:to>
                                    </p:set>
                                    <p:animEffect transition="in" filter="wipe(down)">
                                      <p:cBhvr>
                                        <p:cTn id="21" dur="500"/>
                                        <p:tgtEl>
                                          <p:spTgt spid="10">
                                            <p:bg/>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wipe(down)">
                                      <p:cBhvr>
                                        <p:cTn id="24" dur="500"/>
                                        <p:tgtEl>
                                          <p:spTgt spid="10">
                                            <p:txEl>
                                              <p:pRg st="0" end="0"/>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down)">
                                      <p:cBhvr>
                                        <p:cTn id="27" dur="500"/>
                                        <p:tgtEl>
                                          <p:spTgt spid="10">
                                            <p:txEl>
                                              <p:pRg st="1" end="1"/>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xEl>
                                              <p:pRg st="2" end="2"/>
                                            </p:txEl>
                                          </p:spTgt>
                                        </p:tgtEl>
                                        <p:attrNameLst>
                                          <p:attrName>style.visibility</p:attrName>
                                        </p:attrNameLst>
                                      </p:cBhvr>
                                      <p:to>
                                        <p:strVal val="visible"/>
                                      </p:to>
                                    </p:set>
                                    <p:animEffect transition="in" filter="wipe(down)">
                                      <p:cBhvr>
                                        <p:cTn id="30"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animBg="1"/>
      <p:bldP spid="12"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1" descr="http://www.debbiepenz.com/uploads/1/0/2/7/10277678/7364492.png?453"/>
          <p:cNvPicPr>
            <a:picLocks noChangeAspect="1" noChangeArrowheads="1"/>
          </p:cNvPicPr>
          <p:nvPr/>
        </p:nvPicPr>
        <p:blipFill>
          <a:blip r:embed="rId2" cstate="print"/>
          <a:srcRect/>
          <a:stretch>
            <a:fillRect/>
          </a:stretch>
        </p:blipFill>
        <p:spPr bwMode="auto">
          <a:xfrm>
            <a:off x="2667000" y="4876800"/>
            <a:ext cx="6019800" cy="1788584"/>
          </a:xfrm>
          <a:prstGeom prst="rect">
            <a:avLst/>
          </a:prstGeom>
          <a:noFill/>
          <a:ln w="9525">
            <a:noFill/>
            <a:miter lim="800000"/>
            <a:headEnd/>
            <a:tailEnd/>
          </a:ln>
        </p:spPr>
      </p:pic>
      <p:sp>
        <p:nvSpPr>
          <p:cNvPr id="22530" name="Title 1"/>
          <p:cNvSpPr>
            <a:spLocks noGrp="1"/>
          </p:cNvSpPr>
          <p:nvPr>
            <p:ph type="title"/>
          </p:nvPr>
        </p:nvSpPr>
        <p:spPr>
          <a:xfrm>
            <a:off x="762000" y="304800"/>
            <a:ext cx="7035800" cy="715433"/>
          </a:xfrm>
          <a:ln>
            <a:solidFill>
              <a:schemeClr val="accent6">
                <a:lumMod val="75000"/>
              </a:schemeClr>
            </a:solidFill>
          </a:ln>
        </p:spPr>
        <p:txBody>
          <a:bodyPr/>
          <a:lstStyle/>
          <a:p>
            <a:r>
              <a:rPr lang="en-US" sz="2400" dirty="0" smtClean="0"/>
              <a:t>Create 50 PV Mini-Collections With Shaklee 180   </a:t>
            </a:r>
          </a:p>
        </p:txBody>
      </p:sp>
      <p:sp>
        <p:nvSpPr>
          <p:cNvPr id="3" name="Content Placeholder 2"/>
          <p:cNvSpPr>
            <a:spLocks noGrp="1"/>
          </p:cNvSpPr>
          <p:nvPr>
            <p:ph sz="half" idx="1"/>
          </p:nvPr>
        </p:nvSpPr>
        <p:spPr>
          <a:xfrm>
            <a:off x="228600" y="1676400"/>
            <a:ext cx="4038600" cy="1924049"/>
          </a:xfrm>
          <a:ln>
            <a:solidFill>
              <a:schemeClr val="accent6">
                <a:lumMod val="75000"/>
              </a:schemeClr>
            </a:solidFill>
          </a:ln>
        </p:spPr>
        <p:txBody>
          <a:bodyPr>
            <a:normAutofit fontScale="92500"/>
          </a:bodyPr>
          <a:lstStyle/>
          <a:p>
            <a:pPr>
              <a:buFont typeface="Arial" charset="0"/>
              <a:buNone/>
              <a:defRPr/>
            </a:pPr>
            <a:r>
              <a:rPr lang="en-US" sz="2400" dirty="0" smtClean="0"/>
              <a:t>Muscle Retaining Collection</a:t>
            </a:r>
          </a:p>
          <a:p>
            <a:pPr>
              <a:buFont typeface="Arial" charset="0"/>
              <a:buNone/>
              <a:defRPr/>
            </a:pPr>
            <a:endParaRPr lang="en-US" sz="900" dirty="0" smtClean="0"/>
          </a:p>
          <a:p>
            <a:pPr>
              <a:buFont typeface="Arial" charset="0"/>
              <a:buNone/>
              <a:defRPr/>
            </a:pPr>
            <a:r>
              <a:rPr lang="en-US" sz="2400" dirty="0" smtClean="0"/>
              <a:t>2 cans Shaklee 180 </a:t>
            </a:r>
            <a:r>
              <a:rPr lang="en-US" sz="2400" dirty="0" err="1" smtClean="0"/>
              <a:t>Smoothees</a:t>
            </a:r>
            <a:endParaRPr lang="en-US" sz="2400" dirty="0" smtClean="0"/>
          </a:p>
          <a:p>
            <a:pPr>
              <a:buFont typeface="Arial" charset="0"/>
              <a:buNone/>
              <a:defRPr/>
            </a:pPr>
            <a:r>
              <a:rPr lang="en-US" sz="2400" dirty="0" smtClean="0"/>
              <a:t>28.22 + 28.22  =    </a:t>
            </a:r>
            <a:r>
              <a:rPr lang="en-US" sz="3000" dirty="0" smtClean="0"/>
              <a:t> 54.22</a:t>
            </a:r>
            <a:r>
              <a:rPr lang="en-US" sz="2400" dirty="0" smtClean="0"/>
              <a:t>  PV</a:t>
            </a:r>
          </a:p>
          <a:p>
            <a:pPr>
              <a:buFont typeface="Arial" charset="0"/>
              <a:buNone/>
              <a:defRPr/>
            </a:pPr>
            <a:r>
              <a:rPr lang="en-US" sz="2400" dirty="0" smtClean="0"/>
              <a:t>		MP $ 82</a:t>
            </a:r>
            <a:endParaRPr lang="en-US" sz="2400" dirty="0"/>
          </a:p>
        </p:txBody>
      </p:sp>
      <p:sp>
        <p:nvSpPr>
          <p:cNvPr id="4" name="Content Placeholder 3"/>
          <p:cNvSpPr>
            <a:spLocks noGrp="1"/>
          </p:cNvSpPr>
          <p:nvPr>
            <p:ph sz="half" idx="2"/>
          </p:nvPr>
        </p:nvSpPr>
        <p:spPr>
          <a:xfrm>
            <a:off x="4267200" y="1219200"/>
            <a:ext cx="4648200" cy="2743200"/>
          </a:xfrm>
          <a:ln>
            <a:solidFill>
              <a:schemeClr val="accent6">
                <a:lumMod val="75000"/>
              </a:schemeClr>
            </a:solidFill>
          </a:ln>
        </p:spPr>
        <p:txBody>
          <a:bodyPr>
            <a:normAutofit fontScale="92500"/>
          </a:bodyPr>
          <a:lstStyle/>
          <a:p>
            <a:pPr>
              <a:buFont typeface="Arial" charset="0"/>
              <a:buNone/>
              <a:defRPr/>
            </a:pPr>
            <a:r>
              <a:rPr lang="en-US" sz="2000" dirty="0" smtClean="0"/>
              <a:t> </a:t>
            </a:r>
            <a:r>
              <a:rPr lang="en-US" sz="2400" dirty="0" smtClean="0"/>
              <a:t>Healthy Snacks Around the House</a:t>
            </a:r>
          </a:p>
          <a:p>
            <a:pPr>
              <a:buFont typeface="Arial" charset="0"/>
              <a:buNone/>
              <a:defRPr/>
            </a:pPr>
            <a:r>
              <a:rPr lang="en-US" sz="2000" dirty="0" smtClean="0"/>
              <a:t>Shaklee 180 Snack Bars	 9.39 PV</a:t>
            </a:r>
          </a:p>
          <a:p>
            <a:pPr>
              <a:buFont typeface="Arial" charset="0"/>
              <a:buNone/>
              <a:defRPr/>
            </a:pPr>
            <a:r>
              <a:rPr lang="en-US" sz="2000" dirty="0" smtClean="0"/>
              <a:t>		Snack Bars	 9.39</a:t>
            </a:r>
          </a:p>
          <a:p>
            <a:pPr>
              <a:buFont typeface="Arial" charset="0"/>
              <a:buNone/>
              <a:defRPr/>
            </a:pPr>
            <a:r>
              <a:rPr lang="en-US" sz="2000" dirty="0" smtClean="0"/>
              <a:t>Shaklee 180 Meal Bars	12.21</a:t>
            </a:r>
          </a:p>
          <a:p>
            <a:pPr>
              <a:buFont typeface="Arial" charset="0"/>
              <a:buNone/>
              <a:defRPr/>
            </a:pPr>
            <a:r>
              <a:rPr lang="en-US" sz="2000" dirty="0" smtClean="0"/>
              <a:t>		Meal Bars	12.21</a:t>
            </a:r>
          </a:p>
          <a:p>
            <a:pPr>
              <a:buFont typeface="Arial" charset="0"/>
              <a:buNone/>
              <a:defRPr/>
            </a:pPr>
            <a:r>
              <a:rPr lang="en-US" sz="2000" dirty="0" smtClean="0"/>
              <a:t>1 box Snack Crisps	</a:t>
            </a:r>
            <a:r>
              <a:rPr lang="en-US" sz="2000" u="sng" dirty="0" smtClean="0"/>
              <a:t>   9.00</a:t>
            </a:r>
          </a:p>
          <a:p>
            <a:pPr>
              <a:buFont typeface="Arial" charset="0"/>
              <a:buNone/>
              <a:defRPr/>
            </a:pPr>
            <a:r>
              <a:rPr lang="en-US" sz="2000" dirty="0" smtClean="0"/>
              <a:t>    	MP $115	               </a:t>
            </a:r>
            <a:r>
              <a:rPr lang="en-US" sz="3200" dirty="0" smtClean="0"/>
              <a:t> </a:t>
            </a:r>
            <a:r>
              <a:rPr lang="en-US" sz="3200" b="1" dirty="0" smtClean="0"/>
              <a:t>52.19</a:t>
            </a:r>
            <a:r>
              <a:rPr lang="en-US" sz="2000" b="1" dirty="0" smtClean="0"/>
              <a:t>	  </a:t>
            </a:r>
            <a:r>
              <a:rPr lang="en-US" sz="1800" dirty="0" smtClean="0"/>
              <a:t> </a:t>
            </a:r>
            <a:r>
              <a:rPr lang="en-US" sz="1800" dirty="0" err="1" smtClean="0"/>
              <a:t>lisa</a:t>
            </a:r>
            <a:endParaRPr lang="en-US" sz="2000" b="1" dirty="0" smtClean="0"/>
          </a:p>
          <a:p>
            <a:pPr>
              <a:buFont typeface="Arial" charset="0"/>
              <a:buNone/>
              <a:defRPr/>
            </a:pPr>
            <a:endParaRPr lang="en-US" sz="2000" dirty="0" smtClean="0"/>
          </a:p>
          <a:p>
            <a:pPr>
              <a:buFont typeface="Arial" charset="0"/>
              <a:buNone/>
              <a:defRPr/>
            </a:pPr>
            <a:endParaRPr lang="en-US" sz="2000" dirty="0"/>
          </a:p>
        </p:txBody>
      </p:sp>
      <p:sp>
        <p:nvSpPr>
          <p:cNvPr id="5" name="TextBox 4"/>
          <p:cNvSpPr txBox="1"/>
          <p:nvPr/>
        </p:nvSpPr>
        <p:spPr>
          <a:xfrm>
            <a:off x="685800" y="4114800"/>
            <a:ext cx="4797425" cy="1769715"/>
          </a:xfrm>
          <a:prstGeom prst="rect">
            <a:avLst/>
          </a:prstGeom>
          <a:solidFill>
            <a:schemeClr val="bg1"/>
          </a:solidFill>
          <a:ln>
            <a:solidFill>
              <a:schemeClr val="accent6">
                <a:lumMod val="75000"/>
              </a:schemeClr>
            </a:solidFill>
          </a:ln>
        </p:spPr>
        <p:txBody>
          <a:bodyPr>
            <a:spAutoFit/>
          </a:bodyPr>
          <a:lstStyle/>
          <a:p>
            <a:pPr>
              <a:defRPr/>
            </a:pPr>
            <a:r>
              <a:rPr lang="en-US" sz="2400" dirty="0"/>
              <a:t>Fat-Burning Collection</a:t>
            </a:r>
          </a:p>
          <a:p>
            <a:pPr>
              <a:defRPr/>
            </a:pPr>
            <a:endParaRPr lang="en-US" sz="900" dirty="0"/>
          </a:p>
          <a:p>
            <a:pPr>
              <a:defRPr/>
            </a:pPr>
            <a:r>
              <a:rPr lang="en-US" sz="2400" dirty="0"/>
              <a:t>Metabolic Boost    </a:t>
            </a:r>
            <a:r>
              <a:rPr lang="en-US" sz="2400" dirty="0" smtClean="0"/>
              <a:t>	39.15 </a:t>
            </a:r>
            <a:r>
              <a:rPr lang="en-US" sz="2400" dirty="0"/>
              <a:t>PV</a:t>
            </a:r>
          </a:p>
          <a:p>
            <a:pPr>
              <a:defRPr/>
            </a:pPr>
            <a:r>
              <a:rPr lang="en-US" sz="2400" dirty="0"/>
              <a:t>Energy Tea		</a:t>
            </a:r>
            <a:r>
              <a:rPr lang="en-US" sz="2400" u="sng" dirty="0" smtClean="0"/>
              <a:t>14.68</a:t>
            </a:r>
            <a:endParaRPr lang="en-US" sz="2400" u="sng" dirty="0"/>
          </a:p>
          <a:p>
            <a:pPr>
              <a:defRPr/>
            </a:pPr>
            <a:r>
              <a:rPr lang="en-US" sz="2400" dirty="0"/>
              <a:t>MP $76		</a:t>
            </a:r>
            <a:r>
              <a:rPr lang="en-US" sz="2800" b="1" dirty="0" smtClean="0"/>
              <a:t>54.83</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down)">
                                      <p:cBhvr>
                                        <p:cTn id="7" dur="500"/>
                                        <p:tgtEl>
                                          <p:spTgt spid="3">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bg/>
                                          </p:spTgt>
                                        </p:tgtEl>
                                        <p:attrNameLst>
                                          <p:attrName>style.visibility</p:attrName>
                                        </p:attrNameLst>
                                      </p:cBhvr>
                                      <p:to>
                                        <p:strVal val="visible"/>
                                      </p:to>
                                    </p:set>
                                    <p:animEffect transition="in" filter="wipe(down)">
                                      <p:cBhvr>
                                        <p:cTn id="24" dur="500"/>
                                        <p:tgtEl>
                                          <p:spTgt spid="5">
                                            <p:bg/>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wipe(down)">
                                      <p:cBhvr>
                                        <p:cTn id="27" dur="500"/>
                                        <p:tgtEl>
                                          <p:spTgt spid="5">
                                            <p:txEl>
                                              <p:pRg st="0" end="0"/>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wipe(down)">
                                      <p:cBhvr>
                                        <p:cTn id="30" dur="500"/>
                                        <p:tgtEl>
                                          <p:spTgt spid="5">
                                            <p:txEl>
                                              <p:pRg st="2" end="2"/>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wipe(down)">
                                      <p:cBhvr>
                                        <p:cTn id="33" dur="500"/>
                                        <p:tgtEl>
                                          <p:spTgt spid="5">
                                            <p:txEl>
                                              <p:pRg st="3" end="3"/>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
                                            <p:txEl>
                                              <p:pRg st="4" end="4"/>
                                            </p:txEl>
                                          </p:spTgt>
                                        </p:tgtEl>
                                        <p:attrNameLst>
                                          <p:attrName>style.visibility</p:attrName>
                                        </p:attrNameLst>
                                      </p:cBhvr>
                                      <p:to>
                                        <p:strVal val="visible"/>
                                      </p:to>
                                    </p:set>
                                    <p:animEffect transition="in" filter="wipe(down)">
                                      <p:cBhvr>
                                        <p:cTn id="36" dur="500"/>
                                        <p:tgtEl>
                                          <p:spTgt spid="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4">
                                            <p:bg/>
                                          </p:spTgt>
                                        </p:tgtEl>
                                        <p:attrNameLst>
                                          <p:attrName>style.visibility</p:attrName>
                                        </p:attrNameLst>
                                      </p:cBhvr>
                                      <p:to>
                                        <p:strVal val="visible"/>
                                      </p:to>
                                    </p:set>
                                    <p:animEffect transition="in" filter="wipe(down)">
                                      <p:cBhvr>
                                        <p:cTn id="41" dur="500"/>
                                        <p:tgtEl>
                                          <p:spTgt spid="4">
                                            <p:bg/>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4">
                                            <p:txEl>
                                              <p:pRg st="0" end="0"/>
                                            </p:txEl>
                                          </p:spTgt>
                                        </p:tgtEl>
                                        <p:attrNameLst>
                                          <p:attrName>style.visibility</p:attrName>
                                        </p:attrNameLst>
                                      </p:cBhvr>
                                      <p:to>
                                        <p:strVal val="visible"/>
                                      </p:to>
                                    </p:set>
                                    <p:animEffect transition="in" filter="wipe(down)">
                                      <p:cBhvr>
                                        <p:cTn id="44" dur="500"/>
                                        <p:tgtEl>
                                          <p:spTgt spid="4">
                                            <p:txEl>
                                              <p:pRg st="0" end="0"/>
                                            </p:txEl>
                                          </p:spTgt>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animEffect transition="in" filter="wipe(down)">
                                      <p:cBhvr>
                                        <p:cTn id="47" dur="500"/>
                                        <p:tgtEl>
                                          <p:spTgt spid="4">
                                            <p:txEl>
                                              <p:pRg st="1" end="1"/>
                                            </p:txEl>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4">
                                            <p:txEl>
                                              <p:pRg st="2" end="2"/>
                                            </p:txEl>
                                          </p:spTgt>
                                        </p:tgtEl>
                                        <p:attrNameLst>
                                          <p:attrName>style.visibility</p:attrName>
                                        </p:attrNameLst>
                                      </p:cBhvr>
                                      <p:to>
                                        <p:strVal val="visible"/>
                                      </p:to>
                                    </p:set>
                                    <p:animEffect transition="in" filter="wipe(down)">
                                      <p:cBhvr>
                                        <p:cTn id="50" dur="500"/>
                                        <p:tgtEl>
                                          <p:spTgt spid="4">
                                            <p:txEl>
                                              <p:pRg st="2" end="2"/>
                                            </p:tx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
                                            <p:txEl>
                                              <p:pRg st="3" end="3"/>
                                            </p:txEl>
                                          </p:spTgt>
                                        </p:tgtEl>
                                        <p:attrNameLst>
                                          <p:attrName>style.visibility</p:attrName>
                                        </p:attrNameLst>
                                      </p:cBhvr>
                                      <p:to>
                                        <p:strVal val="visible"/>
                                      </p:to>
                                    </p:set>
                                    <p:animEffect transition="in" filter="wipe(down)">
                                      <p:cBhvr>
                                        <p:cTn id="53" dur="500"/>
                                        <p:tgtEl>
                                          <p:spTgt spid="4">
                                            <p:txEl>
                                              <p:pRg st="3" end="3"/>
                                            </p:txEl>
                                          </p:spTgt>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
                                            <p:txEl>
                                              <p:pRg st="4" end="4"/>
                                            </p:txEl>
                                          </p:spTgt>
                                        </p:tgtEl>
                                        <p:attrNameLst>
                                          <p:attrName>style.visibility</p:attrName>
                                        </p:attrNameLst>
                                      </p:cBhvr>
                                      <p:to>
                                        <p:strVal val="visible"/>
                                      </p:to>
                                    </p:set>
                                    <p:animEffect transition="in" filter="wipe(down)">
                                      <p:cBhvr>
                                        <p:cTn id="56" dur="500"/>
                                        <p:tgtEl>
                                          <p:spTgt spid="4">
                                            <p:txEl>
                                              <p:pRg st="4" end="4"/>
                                            </p:txEl>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4">
                                            <p:txEl>
                                              <p:pRg st="5" end="5"/>
                                            </p:txEl>
                                          </p:spTgt>
                                        </p:tgtEl>
                                        <p:attrNameLst>
                                          <p:attrName>style.visibility</p:attrName>
                                        </p:attrNameLst>
                                      </p:cBhvr>
                                      <p:to>
                                        <p:strVal val="visible"/>
                                      </p:to>
                                    </p:set>
                                    <p:animEffect transition="in" filter="wipe(down)">
                                      <p:cBhvr>
                                        <p:cTn id="59" dur="500"/>
                                        <p:tgtEl>
                                          <p:spTgt spid="4">
                                            <p:txEl>
                                              <p:pRg st="5" end="5"/>
                                            </p:txEl>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
                                            <p:txEl>
                                              <p:pRg st="6" end="6"/>
                                            </p:txEl>
                                          </p:spTgt>
                                        </p:tgtEl>
                                        <p:attrNameLst>
                                          <p:attrName>style.visibility</p:attrName>
                                        </p:attrNameLst>
                                      </p:cBhvr>
                                      <p:to>
                                        <p:strVal val="visible"/>
                                      </p:to>
                                    </p:set>
                                    <p:animEffect transition="in" filter="wipe(down)">
                                      <p:cBhvr>
                                        <p:cTn id="6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5"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normAutofit fontScale="90000"/>
          </a:bodyPr>
          <a:lstStyle/>
          <a:p>
            <a:r>
              <a:rPr lang="en-US" sz="2800" dirty="0" smtClean="0"/>
              <a:t>May – a Good Month To Focus on Women’s Collections</a:t>
            </a:r>
            <a:br>
              <a:rPr lang="en-US" sz="2800" dirty="0" smtClean="0"/>
            </a:br>
            <a:r>
              <a:rPr lang="en-US" sz="2800" dirty="0" smtClean="0"/>
              <a:t>Anti-Aging Skin Care….. And Women’s Nutrition packages for Energy and Stress, or Hormonal Balance  </a:t>
            </a:r>
            <a:endParaRPr lang="en-US" sz="2800" dirty="0"/>
          </a:p>
        </p:txBody>
      </p:sp>
      <p:sp>
        <p:nvSpPr>
          <p:cNvPr id="3" name="Content Placeholder 2"/>
          <p:cNvSpPr>
            <a:spLocks noGrp="1"/>
          </p:cNvSpPr>
          <p:nvPr>
            <p:ph idx="1"/>
          </p:nvPr>
        </p:nvSpPr>
        <p:spPr>
          <a:xfrm>
            <a:off x="457200" y="1676401"/>
            <a:ext cx="8229600" cy="2209799"/>
          </a:xfrm>
          <a:ln>
            <a:solidFill>
              <a:schemeClr val="accent2">
                <a:lumMod val="60000"/>
                <a:lumOff val="40000"/>
              </a:schemeClr>
            </a:solidFill>
          </a:ln>
        </p:spPr>
        <p:txBody>
          <a:bodyPr>
            <a:normAutofit/>
          </a:bodyPr>
          <a:lstStyle/>
          <a:p>
            <a:pPr>
              <a:buNone/>
            </a:pPr>
            <a:r>
              <a:rPr lang="en-US" sz="2800" b="1" dirty="0" err="1" smtClean="0"/>
              <a:t>Enfuselle</a:t>
            </a:r>
            <a:r>
              <a:rPr lang="en-US" sz="2800" b="1" dirty="0" smtClean="0"/>
              <a:t> Nutrition Therapy for the Skin Kit   </a:t>
            </a:r>
            <a:r>
              <a:rPr lang="en-US" sz="2400" dirty="0" smtClean="0"/>
              <a:t>PV 141.29</a:t>
            </a:r>
          </a:p>
          <a:p>
            <a:pPr>
              <a:buNone/>
            </a:pPr>
            <a:r>
              <a:rPr lang="en-US" sz="2400" dirty="0" smtClean="0"/>
              <a:t>			Set up 2 Spa Events   X  5 attending  =</a:t>
            </a:r>
          </a:p>
          <a:p>
            <a:pPr>
              <a:buNone/>
            </a:pPr>
            <a:r>
              <a:rPr lang="en-US" sz="2400" dirty="0" smtClean="0"/>
              <a:t>				10 kits X 141 PV  = 	</a:t>
            </a:r>
            <a:r>
              <a:rPr lang="en-US" sz="3600" b="1" dirty="0" smtClean="0"/>
              <a:t> 1400 PV</a:t>
            </a:r>
          </a:p>
          <a:p>
            <a:pPr>
              <a:buNone/>
            </a:pPr>
            <a:r>
              <a:rPr lang="en-US" sz="2000" dirty="0" smtClean="0"/>
              <a:t>		( Can offer free Eye Make-Up Remover  or Free Shipping )</a:t>
            </a:r>
            <a:endParaRPr lang="en-US" sz="2000" dirty="0"/>
          </a:p>
        </p:txBody>
      </p:sp>
      <p:sp>
        <p:nvSpPr>
          <p:cNvPr id="4" name="TextBox 3"/>
          <p:cNvSpPr txBox="1"/>
          <p:nvPr/>
        </p:nvSpPr>
        <p:spPr>
          <a:xfrm>
            <a:off x="533400" y="3962400"/>
            <a:ext cx="6934200" cy="2739211"/>
          </a:xfrm>
          <a:prstGeom prst="rect">
            <a:avLst/>
          </a:prstGeom>
          <a:noFill/>
          <a:ln>
            <a:solidFill>
              <a:schemeClr val="accent2">
                <a:lumMod val="60000"/>
                <a:lumOff val="40000"/>
              </a:schemeClr>
            </a:solidFill>
          </a:ln>
        </p:spPr>
        <p:txBody>
          <a:bodyPr wrap="square" rtlCol="0">
            <a:spAutoFit/>
          </a:bodyPr>
          <a:lstStyle/>
          <a:p>
            <a:r>
              <a:rPr lang="en-US" sz="2800" b="1" dirty="0" err="1" smtClean="0"/>
              <a:t>Enfuselle</a:t>
            </a:r>
            <a:r>
              <a:rPr lang="en-US" sz="2800" b="1" dirty="0" smtClean="0"/>
              <a:t> Mini Kit		</a:t>
            </a:r>
            <a:r>
              <a:rPr lang="en-US" sz="2400" u="sng" dirty="0" smtClean="0"/>
              <a:t>PV</a:t>
            </a:r>
            <a:r>
              <a:rPr lang="en-US" sz="2400" dirty="0" smtClean="0"/>
              <a:t>		</a:t>
            </a:r>
            <a:r>
              <a:rPr lang="en-US" sz="3200" b="1" dirty="0" smtClean="0"/>
              <a:t>100 PV</a:t>
            </a:r>
            <a:endParaRPr lang="en-US" sz="2400" u="sng" dirty="0" smtClean="0"/>
          </a:p>
          <a:p>
            <a:r>
              <a:rPr lang="en-US" sz="2000" dirty="0" smtClean="0"/>
              <a:t>Cleanser				13</a:t>
            </a:r>
          </a:p>
          <a:p>
            <a:r>
              <a:rPr lang="en-US" sz="2000" dirty="0" smtClean="0"/>
              <a:t>Toner			                10</a:t>
            </a:r>
          </a:p>
          <a:p>
            <a:r>
              <a:rPr lang="en-US" sz="2000" dirty="0" smtClean="0"/>
              <a:t>AM Treatment			36</a:t>
            </a:r>
          </a:p>
          <a:p>
            <a:r>
              <a:rPr lang="en-US" sz="2000" dirty="0" smtClean="0"/>
              <a:t>PM Treatment 			36</a:t>
            </a:r>
          </a:p>
          <a:p>
            <a:r>
              <a:rPr lang="en-US" sz="2000" dirty="0" smtClean="0"/>
              <a:t>Eye Make Up Remover		</a:t>
            </a:r>
            <a:r>
              <a:rPr lang="en-US" sz="2000" u="sng" dirty="0" smtClean="0"/>
              <a:t>   6</a:t>
            </a:r>
          </a:p>
          <a:p>
            <a:r>
              <a:rPr lang="en-US" sz="2000" dirty="0" smtClean="0"/>
              <a:t>				100 PV</a:t>
            </a:r>
          </a:p>
          <a:p>
            <a:endParaRPr lang="en-US" sz="2000" dirty="0"/>
          </a:p>
        </p:txBody>
      </p:sp>
      <p:sp>
        <p:nvSpPr>
          <p:cNvPr id="5" name="TextBox 4"/>
          <p:cNvSpPr txBox="1"/>
          <p:nvPr/>
        </p:nvSpPr>
        <p:spPr>
          <a:xfrm>
            <a:off x="5181600" y="4876800"/>
            <a:ext cx="3733800" cy="954107"/>
          </a:xfrm>
          <a:prstGeom prst="rect">
            <a:avLst/>
          </a:prstGeom>
          <a:noFill/>
          <a:ln>
            <a:solidFill>
              <a:schemeClr val="accent2">
                <a:lumMod val="60000"/>
                <a:lumOff val="40000"/>
              </a:schemeClr>
            </a:solidFill>
          </a:ln>
        </p:spPr>
        <p:txBody>
          <a:bodyPr wrap="square" rtlCol="0">
            <a:spAutoFit/>
          </a:bodyPr>
          <a:lstStyle/>
          <a:p>
            <a:pPr algn="ctr"/>
            <a:r>
              <a:rPr lang="en-US" sz="2800" dirty="0" smtClean="0"/>
              <a:t>10 mini-kits X 100 PV =</a:t>
            </a:r>
          </a:p>
          <a:p>
            <a:pPr algn="ctr"/>
            <a:r>
              <a:rPr lang="en-US" sz="2800" b="1" dirty="0" smtClean="0"/>
              <a:t>1000 PV     </a:t>
            </a:r>
            <a:r>
              <a:rPr lang="en-US" sz="2000" dirty="0" err="1" smtClean="0"/>
              <a:t>lisa</a:t>
            </a:r>
            <a:endParaRPr lang="en-US" sz="28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2210" name="Rectangle 2"/>
          <p:cNvSpPr>
            <a:spLocks noChangeArrowheads="1"/>
          </p:cNvSpPr>
          <p:nvPr/>
        </p:nvSpPr>
        <p:spPr bwMode="auto">
          <a:xfrm>
            <a:off x="201613" y="174625"/>
            <a:ext cx="6537325" cy="676275"/>
          </a:xfrm>
          <a:prstGeom prst="rect">
            <a:avLst/>
          </a:prstGeom>
          <a:noFill/>
          <a:ln w="9525">
            <a:noFill/>
            <a:miter lim="800000"/>
            <a:headEnd/>
            <a:tailEnd/>
          </a:ln>
        </p:spPr>
        <p:txBody>
          <a:bodyPr/>
          <a:lstStyle/>
          <a:p>
            <a:pPr defTabSz="1054100" eaLnBrk="0" hangingPunct="0"/>
            <a:r>
              <a:rPr lang="en-US" sz="3600" b="1">
                <a:latin typeface="Calibri" pitchFamily="34" charset="0"/>
              </a:rPr>
              <a:t>Enfuselle Nutrition Therapy</a:t>
            </a:r>
            <a:br>
              <a:rPr lang="en-US" sz="3600" b="1">
                <a:latin typeface="Calibri" pitchFamily="34" charset="0"/>
              </a:rPr>
            </a:br>
            <a:r>
              <a:rPr lang="en-US" sz="3600" b="1">
                <a:latin typeface="Calibri" pitchFamily="34" charset="0"/>
              </a:rPr>
              <a:t>Skin Care System™</a:t>
            </a:r>
          </a:p>
        </p:txBody>
      </p:sp>
      <p:sp>
        <p:nvSpPr>
          <p:cNvPr id="222211" name="AutoShape 3"/>
          <p:cNvSpPr>
            <a:spLocks noChangeArrowheads="1"/>
          </p:cNvSpPr>
          <p:nvPr/>
        </p:nvSpPr>
        <p:spPr bwMode="auto">
          <a:xfrm rot="285263">
            <a:off x="5857875" y="527050"/>
            <a:ext cx="3492500" cy="4822825"/>
          </a:xfrm>
          <a:prstGeom prst="irregularSeal1">
            <a:avLst/>
          </a:prstGeom>
          <a:solidFill>
            <a:srgbClr val="3CB4C8"/>
          </a:solidFill>
          <a:ln w="9525">
            <a:noFill/>
            <a:miter lim="800000"/>
            <a:headEnd/>
            <a:tailEnd/>
          </a:ln>
        </p:spPr>
        <p:txBody>
          <a:bodyPr wrap="none" anchor="ctr"/>
          <a:lstStyle/>
          <a:p>
            <a:endParaRPr lang="en-US">
              <a:latin typeface="Calibri" pitchFamily="34" charset="0"/>
            </a:endParaRPr>
          </a:p>
        </p:txBody>
      </p:sp>
      <p:sp>
        <p:nvSpPr>
          <p:cNvPr id="222212" name="Oval 4"/>
          <p:cNvSpPr>
            <a:spLocks noChangeArrowheads="1"/>
          </p:cNvSpPr>
          <p:nvPr/>
        </p:nvSpPr>
        <p:spPr bwMode="auto">
          <a:xfrm>
            <a:off x="6324600" y="1524000"/>
            <a:ext cx="2819400" cy="2743200"/>
          </a:xfrm>
          <a:prstGeom prst="ellipse">
            <a:avLst/>
          </a:prstGeom>
          <a:solidFill>
            <a:schemeClr val="folHlink"/>
          </a:solidFill>
          <a:ln w="9525">
            <a:noFill/>
            <a:round/>
            <a:headEnd/>
            <a:tailEnd/>
          </a:ln>
        </p:spPr>
        <p:txBody>
          <a:bodyPr anchor="ctr"/>
          <a:lstStyle/>
          <a:p>
            <a:pPr algn="ctr"/>
            <a:r>
              <a:rPr lang="en-US" sz="2400" dirty="0" err="1">
                <a:solidFill>
                  <a:schemeClr val="bg1"/>
                </a:solidFill>
                <a:latin typeface="Calibri" pitchFamily="34" charset="0"/>
              </a:rPr>
              <a:t>Enfuselle</a:t>
            </a:r>
            <a:r>
              <a:rPr lang="en-US" sz="2400" dirty="0">
                <a:solidFill>
                  <a:schemeClr val="bg1"/>
                </a:solidFill>
                <a:latin typeface="Calibri" pitchFamily="34" charset="0"/>
              </a:rPr>
              <a:t>® blocks ALL skin-damaging free radical reactions</a:t>
            </a:r>
          </a:p>
        </p:txBody>
      </p:sp>
      <p:sp>
        <p:nvSpPr>
          <p:cNvPr id="9221" name="Text Box 5"/>
          <p:cNvSpPr txBox="1">
            <a:spLocks noChangeArrowheads="1"/>
          </p:cNvSpPr>
          <p:nvPr/>
        </p:nvSpPr>
        <p:spPr bwMode="auto">
          <a:xfrm>
            <a:off x="6435725" y="2601913"/>
            <a:ext cx="184150" cy="366712"/>
          </a:xfrm>
          <a:prstGeom prst="rect">
            <a:avLst/>
          </a:prstGeom>
          <a:noFill/>
          <a:ln w="9525">
            <a:noFill/>
            <a:miter lim="800000"/>
            <a:headEnd/>
            <a:tailEnd/>
          </a:ln>
        </p:spPr>
        <p:txBody>
          <a:bodyPr wrap="none">
            <a:spAutoFit/>
          </a:bodyPr>
          <a:lstStyle/>
          <a:p>
            <a:endParaRPr lang="en-US">
              <a:latin typeface="Calibri" pitchFamily="34" charset="0"/>
            </a:endParaRPr>
          </a:p>
        </p:txBody>
      </p:sp>
      <p:pic>
        <p:nvPicPr>
          <p:cNvPr id="222214" name="Picture 6" descr="time repair AM"/>
          <p:cNvPicPr>
            <a:picLocks noChangeAspect="1" noChangeArrowheads="1"/>
          </p:cNvPicPr>
          <p:nvPr/>
        </p:nvPicPr>
        <p:blipFill>
          <a:blip r:embed="rId3" cstate="print"/>
          <a:srcRect/>
          <a:stretch>
            <a:fillRect/>
          </a:stretch>
        </p:blipFill>
        <p:spPr bwMode="auto">
          <a:xfrm>
            <a:off x="7216775" y="4367213"/>
            <a:ext cx="992188" cy="1538287"/>
          </a:xfrm>
          <a:prstGeom prst="rect">
            <a:avLst/>
          </a:prstGeom>
          <a:noFill/>
          <a:ln w="9525">
            <a:noFill/>
            <a:miter lim="800000"/>
            <a:headEnd/>
            <a:tailEnd/>
          </a:ln>
        </p:spPr>
      </p:pic>
      <p:pic>
        <p:nvPicPr>
          <p:cNvPr id="222215" name="Picture 7" descr="59235_SknCrSystm_Box_shadow copy"/>
          <p:cNvPicPr>
            <a:picLocks noChangeAspect="1" noChangeArrowheads="1"/>
          </p:cNvPicPr>
          <p:nvPr/>
        </p:nvPicPr>
        <p:blipFill>
          <a:blip r:embed="rId4" cstate="print"/>
          <a:srcRect l="8394" t="16090" r="8995" b="7185"/>
          <a:stretch>
            <a:fillRect/>
          </a:stretch>
        </p:blipFill>
        <p:spPr bwMode="auto">
          <a:xfrm>
            <a:off x="1465263" y="1658938"/>
            <a:ext cx="3751262" cy="3971925"/>
          </a:xfrm>
          <a:prstGeom prst="rect">
            <a:avLst/>
          </a:prstGeom>
          <a:noFill/>
          <a:ln w="9525">
            <a:noFill/>
            <a:miter lim="800000"/>
            <a:headEnd/>
            <a:tailEnd/>
          </a:ln>
        </p:spPr>
      </p:pic>
      <p:pic>
        <p:nvPicPr>
          <p:cNvPr id="222216" name="Picture 8" descr="cleansing lotion"/>
          <p:cNvPicPr>
            <a:picLocks noChangeAspect="1" noChangeArrowheads="1"/>
          </p:cNvPicPr>
          <p:nvPr/>
        </p:nvPicPr>
        <p:blipFill>
          <a:blip r:embed="rId5" cstate="print"/>
          <a:srcRect/>
          <a:stretch>
            <a:fillRect/>
          </a:stretch>
        </p:blipFill>
        <p:spPr bwMode="auto">
          <a:xfrm>
            <a:off x="5486400" y="2743200"/>
            <a:ext cx="1004888" cy="2797175"/>
          </a:xfrm>
          <a:prstGeom prst="rect">
            <a:avLst/>
          </a:prstGeom>
          <a:noFill/>
          <a:ln w="9525">
            <a:noFill/>
            <a:miter lim="800000"/>
            <a:headEnd/>
            <a:tailEnd/>
          </a:ln>
        </p:spPr>
      </p:pic>
      <p:pic>
        <p:nvPicPr>
          <p:cNvPr id="222217" name="Picture 9" descr="hydrating toner"/>
          <p:cNvPicPr>
            <a:picLocks noChangeAspect="1" noChangeArrowheads="1"/>
          </p:cNvPicPr>
          <p:nvPr/>
        </p:nvPicPr>
        <p:blipFill>
          <a:blip r:embed="rId6" cstate="print"/>
          <a:srcRect/>
          <a:stretch>
            <a:fillRect/>
          </a:stretch>
        </p:blipFill>
        <p:spPr bwMode="auto">
          <a:xfrm>
            <a:off x="4702175" y="3321050"/>
            <a:ext cx="1174750" cy="2971800"/>
          </a:xfrm>
          <a:prstGeom prst="rect">
            <a:avLst/>
          </a:prstGeom>
          <a:noFill/>
          <a:ln w="9525">
            <a:noFill/>
            <a:miter lim="800000"/>
            <a:headEnd/>
            <a:tailEnd/>
          </a:ln>
        </p:spPr>
      </p:pic>
      <p:pic>
        <p:nvPicPr>
          <p:cNvPr id="222218" name="Picture 10" descr="eye treatment"/>
          <p:cNvPicPr>
            <a:picLocks noChangeAspect="1" noChangeArrowheads="1"/>
          </p:cNvPicPr>
          <p:nvPr/>
        </p:nvPicPr>
        <p:blipFill>
          <a:blip r:embed="rId7" cstate="print"/>
          <a:srcRect/>
          <a:stretch>
            <a:fillRect/>
          </a:stretch>
        </p:blipFill>
        <p:spPr bwMode="auto">
          <a:xfrm>
            <a:off x="2705100" y="4511675"/>
            <a:ext cx="636588" cy="1563688"/>
          </a:xfrm>
          <a:prstGeom prst="rect">
            <a:avLst/>
          </a:prstGeom>
          <a:noFill/>
          <a:ln w="9525">
            <a:noFill/>
            <a:miter lim="800000"/>
            <a:headEnd/>
            <a:tailEnd/>
          </a:ln>
        </p:spPr>
      </p:pic>
      <p:pic>
        <p:nvPicPr>
          <p:cNvPr id="222219" name="Picture 11" descr="refining polisher"/>
          <p:cNvPicPr>
            <a:picLocks noChangeAspect="1" noChangeArrowheads="1"/>
          </p:cNvPicPr>
          <p:nvPr/>
        </p:nvPicPr>
        <p:blipFill>
          <a:blip r:embed="rId8" cstate="print"/>
          <a:srcRect/>
          <a:stretch>
            <a:fillRect/>
          </a:stretch>
        </p:blipFill>
        <p:spPr bwMode="auto">
          <a:xfrm>
            <a:off x="238125" y="2971800"/>
            <a:ext cx="1778000" cy="3552825"/>
          </a:xfrm>
          <a:prstGeom prst="rect">
            <a:avLst/>
          </a:prstGeom>
          <a:noFill/>
          <a:ln w="9525">
            <a:noFill/>
            <a:miter lim="800000"/>
            <a:headEnd/>
            <a:tailEnd/>
          </a:ln>
        </p:spPr>
      </p:pic>
      <p:pic>
        <p:nvPicPr>
          <p:cNvPr id="222220" name="Picture 12" descr="lip balm"/>
          <p:cNvPicPr>
            <a:picLocks noChangeAspect="1" noChangeArrowheads="1"/>
          </p:cNvPicPr>
          <p:nvPr/>
        </p:nvPicPr>
        <p:blipFill>
          <a:blip r:embed="rId9" cstate="print"/>
          <a:srcRect/>
          <a:stretch>
            <a:fillRect/>
          </a:stretch>
        </p:blipFill>
        <p:spPr bwMode="auto">
          <a:xfrm>
            <a:off x="4217988" y="4759325"/>
            <a:ext cx="407987" cy="1360488"/>
          </a:xfrm>
          <a:prstGeom prst="rect">
            <a:avLst/>
          </a:prstGeom>
          <a:noFill/>
          <a:ln w="9525">
            <a:noFill/>
            <a:miter lim="800000"/>
            <a:headEnd/>
            <a:tailEnd/>
          </a:ln>
        </p:spPr>
      </p:pic>
      <p:pic>
        <p:nvPicPr>
          <p:cNvPr id="222221" name="Picture 13" descr="hydrating moisturizer"/>
          <p:cNvPicPr>
            <a:picLocks noChangeAspect="1" noChangeArrowheads="1"/>
          </p:cNvPicPr>
          <p:nvPr/>
        </p:nvPicPr>
        <p:blipFill>
          <a:blip r:embed="rId10" cstate="print"/>
          <a:srcRect/>
          <a:stretch>
            <a:fillRect/>
          </a:stretch>
        </p:blipFill>
        <p:spPr bwMode="auto">
          <a:xfrm>
            <a:off x="6280150" y="5086350"/>
            <a:ext cx="1062038" cy="1058863"/>
          </a:xfrm>
          <a:prstGeom prst="rect">
            <a:avLst/>
          </a:prstGeom>
          <a:noFill/>
          <a:ln w="9525">
            <a:noFill/>
            <a:miter lim="800000"/>
            <a:headEnd/>
            <a:tailEnd/>
          </a:ln>
        </p:spPr>
      </p:pic>
      <p:pic>
        <p:nvPicPr>
          <p:cNvPr id="222222" name="Picture 14" descr="C+E repair PM"/>
          <p:cNvPicPr>
            <a:picLocks noChangeAspect="1" noChangeArrowheads="1"/>
          </p:cNvPicPr>
          <p:nvPr/>
        </p:nvPicPr>
        <p:blipFill>
          <a:blip r:embed="rId11" cstate="print"/>
          <a:srcRect/>
          <a:stretch>
            <a:fillRect/>
          </a:stretch>
        </p:blipFill>
        <p:spPr bwMode="auto">
          <a:xfrm>
            <a:off x="1822450" y="3149600"/>
            <a:ext cx="915988" cy="2744788"/>
          </a:xfrm>
          <a:prstGeom prst="rect">
            <a:avLst/>
          </a:prstGeom>
          <a:noFill/>
          <a:ln w="9525">
            <a:noFill/>
            <a:miter lim="800000"/>
            <a:headEnd/>
            <a:tailEnd/>
          </a:ln>
        </p:spPr>
      </p:pic>
      <p:sp>
        <p:nvSpPr>
          <p:cNvPr id="9231" name="Text Box 15"/>
          <p:cNvSpPr txBox="1">
            <a:spLocks noChangeArrowheads="1"/>
          </p:cNvSpPr>
          <p:nvPr/>
        </p:nvSpPr>
        <p:spPr bwMode="auto">
          <a:xfrm>
            <a:off x="311150" y="6332538"/>
            <a:ext cx="8509000" cy="336550"/>
          </a:xfrm>
          <a:prstGeom prst="rect">
            <a:avLst/>
          </a:prstGeom>
          <a:noFill/>
          <a:ln w="9525">
            <a:noFill/>
            <a:miter lim="800000"/>
            <a:headEnd/>
            <a:tailEnd/>
          </a:ln>
        </p:spPr>
        <p:txBody>
          <a:bodyPr wrap="none">
            <a:spAutoFit/>
          </a:bodyPr>
          <a:lstStyle/>
          <a:p>
            <a:r>
              <a:rPr lang="en-US" sz="1400">
                <a:solidFill>
                  <a:srgbClr val="41663C"/>
                </a:solidFill>
                <a:latin typeface="Calibri" pitchFamily="34" charset="0"/>
              </a:rPr>
              <a:t>The difference is immediate. Skin will look dramatically firmer with fewer wrinkles in 28 days–Guaranteed</a:t>
            </a:r>
            <a:r>
              <a:rPr lang="en-US" sz="1400">
                <a:latin typeface="Calibri" pitchFamily="34" charset="0"/>
              </a:rPr>
              <a:t>.</a:t>
            </a:r>
            <a:r>
              <a:rPr lang="en-US" sz="1600">
                <a:latin typeface="Calibri" pitchFamily="34" charset="0"/>
              </a:rPr>
              <a:t> </a:t>
            </a:r>
          </a:p>
        </p:txBody>
      </p:sp>
      <p:pic>
        <p:nvPicPr>
          <p:cNvPr id="9232" name="Picture 13" descr="leaf"/>
          <p:cNvPicPr>
            <a:picLocks noChangeAspect="1" noChangeArrowheads="1"/>
          </p:cNvPicPr>
          <p:nvPr/>
        </p:nvPicPr>
        <p:blipFill>
          <a:blip r:embed="rId12" cstate="print"/>
          <a:srcRect/>
          <a:stretch>
            <a:fillRect/>
          </a:stretch>
        </p:blipFill>
        <p:spPr bwMode="auto">
          <a:xfrm>
            <a:off x="7696200" y="246063"/>
            <a:ext cx="1028700" cy="865187"/>
          </a:xfrm>
          <a:prstGeom prst="rect">
            <a:avLst/>
          </a:prstGeom>
          <a:noFill/>
          <a:ln w="9525">
            <a:noFill/>
            <a:miter lim="800000"/>
            <a:headEnd/>
            <a:tailEnd/>
          </a:ln>
        </p:spPr>
      </p:pic>
      <p:sp>
        <p:nvSpPr>
          <p:cNvPr id="17" name="Rectangle 16"/>
          <p:cNvSpPr/>
          <p:nvPr/>
        </p:nvSpPr>
        <p:spPr>
          <a:xfrm>
            <a:off x="3505200" y="5562600"/>
            <a:ext cx="5334000" cy="1200329"/>
          </a:xfrm>
          <a:prstGeom prst="rect">
            <a:avLst/>
          </a:prstGeom>
          <a:solidFill>
            <a:schemeClr val="bg1"/>
          </a:solidFill>
          <a:ln>
            <a:solidFill>
              <a:schemeClr val="tx2">
                <a:lumMod val="60000"/>
                <a:lumOff val="40000"/>
              </a:schemeClr>
            </a:solidFill>
          </a:ln>
        </p:spPr>
        <p:txBody>
          <a:bodyPr wrap="square">
            <a:spAutoFit/>
          </a:bodyPr>
          <a:lstStyle/>
          <a:p>
            <a:pPr algn="ctr"/>
            <a:r>
              <a:rPr lang="en-US" sz="2400" b="1" dirty="0" smtClean="0">
                <a:latin typeface="Calibri" pitchFamily="34" charset="0"/>
              </a:rPr>
              <a:t>The right nutrients… in the right amounts… and in the right form your skin can use.       </a:t>
            </a:r>
            <a:r>
              <a:rPr lang="en-US" sz="2000" dirty="0" smtClean="0">
                <a:latin typeface="Calibri" pitchFamily="34" charset="0"/>
              </a:rPr>
              <a:t>  </a:t>
            </a:r>
            <a:r>
              <a:rPr lang="en-US" sz="2000" dirty="0" err="1" smtClean="0">
                <a:latin typeface="Calibri" pitchFamily="34" charset="0"/>
              </a:rPr>
              <a:t>lisa</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2210"/>
                                        </p:tgtEl>
                                        <p:attrNameLst>
                                          <p:attrName>style.visibility</p:attrName>
                                        </p:attrNameLst>
                                      </p:cBhvr>
                                      <p:to>
                                        <p:strVal val="visible"/>
                                      </p:to>
                                    </p:set>
                                    <p:animEffect transition="in" filter="fade">
                                      <p:cBhvr>
                                        <p:cTn id="7" dur="1000"/>
                                        <p:tgtEl>
                                          <p:spTgt spid="2222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22215"/>
                                        </p:tgtEl>
                                        <p:attrNameLst>
                                          <p:attrName>style.visibility</p:attrName>
                                        </p:attrNameLst>
                                      </p:cBhvr>
                                      <p:to>
                                        <p:strVal val="visible"/>
                                      </p:to>
                                    </p:set>
                                    <p:animEffect transition="in" filter="wipe(left)">
                                      <p:cBhvr>
                                        <p:cTn id="11" dur="1000"/>
                                        <p:tgtEl>
                                          <p:spTgt spid="22221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22211"/>
                                        </p:tgtEl>
                                        <p:attrNameLst>
                                          <p:attrName>style.visibility</p:attrName>
                                        </p:attrNameLst>
                                      </p:cBhvr>
                                      <p:to>
                                        <p:strVal val="visible"/>
                                      </p:to>
                                    </p:set>
                                    <p:animEffect transition="in" filter="fade">
                                      <p:cBhvr>
                                        <p:cTn id="15" dur="2000"/>
                                        <p:tgtEl>
                                          <p:spTgt spid="222211"/>
                                        </p:tgtEl>
                                      </p:cBhvr>
                                    </p:animEffect>
                                  </p:childTnLst>
                                </p:cTn>
                              </p:par>
                              <p:par>
                                <p:cTn id="16" presetID="8" presetClass="emph" presetSubtype="0" fill="hold" grpId="1" nodeType="withEffect">
                                  <p:stCondLst>
                                    <p:cond delay="0"/>
                                  </p:stCondLst>
                                  <p:childTnLst>
                                    <p:animRot by="21600000">
                                      <p:cBhvr>
                                        <p:cTn id="17" dur="2000" fill="hold"/>
                                        <p:tgtEl>
                                          <p:spTgt spid="222211"/>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222212"/>
                                        </p:tgtEl>
                                        <p:attrNameLst>
                                          <p:attrName>style.visibility</p:attrName>
                                        </p:attrNameLst>
                                      </p:cBhvr>
                                      <p:to>
                                        <p:strVal val="visible"/>
                                      </p:to>
                                    </p:set>
                                    <p:animEffect transition="in" filter="fade">
                                      <p:cBhvr>
                                        <p:cTn id="20" dur="2000"/>
                                        <p:tgtEl>
                                          <p:spTgt spid="222212"/>
                                        </p:tgtEl>
                                      </p:cBhvr>
                                    </p:animEffec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222219"/>
                                        </p:tgtEl>
                                        <p:attrNameLst>
                                          <p:attrName>style.visibility</p:attrName>
                                        </p:attrNameLst>
                                      </p:cBhvr>
                                      <p:to>
                                        <p:strVal val="visible"/>
                                      </p:to>
                                    </p:set>
                                    <p:animEffect transition="in" filter="fade">
                                      <p:cBhvr>
                                        <p:cTn id="24" dur="1000"/>
                                        <p:tgtEl>
                                          <p:spTgt spid="222219"/>
                                        </p:tgtEl>
                                      </p:cBhvr>
                                    </p:animEffect>
                                  </p:childTnLst>
                                </p:cTn>
                              </p:par>
                            </p:childTnLst>
                          </p:cTn>
                        </p:par>
                        <p:par>
                          <p:cTn id="25" fill="hold">
                            <p:stCondLst>
                              <p:cond delay="5000"/>
                            </p:stCondLst>
                            <p:childTnLst>
                              <p:par>
                                <p:cTn id="26" presetID="10" presetClass="entr" presetSubtype="0" fill="hold" nodeType="afterEffect">
                                  <p:stCondLst>
                                    <p:cond delay="0"/>
                                  </p:stCondLst>
                                  <p:childTnLst>
                                    <p:set>
                                      <p:cBhvr>
                                        <p:cTn id="27" dur="1" fill="hold">
                                          <p:stCondLst>
                                            <p:cond delay="0"/>
                                          </p:stCondLst>
                                        </p:cTn>
                                        <p:tgtEl>
                                          <p:spTgt spid="222217"/>
                                        </p:tgtEl>
                                        <p:attrNameLst>
                                          <p:attrName>style.visibility</p:attrName>
                                        </p:attrNameLst>
                                      </p:cBhvr>
                                      <p:to>
                                        <p:strVal val="visible"/>
                                      </p:to>
                                    </p:set>
                                    <p:animEffect transition="in" filter="fade">
                                      <p:cBhvr>
                                        <p:cTn id="28" dur="1000"/>
                                        <p:tgtEl>
                                          <p:spTgt spid="222217"/>
                                        </p:tgtEl>
                                      </p:cBhvr>
                                    </p:animEffect>
                                  </p:childTnLst>
                                </p:cTn>
                              </p:par>
                            </p:childTnLst>
                          </p:cTn>
                        </p:par>
                        <p:par>
                          <p:cTn id="29" fill="hold">
                            <p:stCondLst>
                              <p:cond delay="6000"/>
                            </p:stCondLst>
                            <p:childTnLst>
                              <p:par>
                                <p:cTn id="30" presetID="10" presetClass="entr" presetSubtype="0" fill="hold" nodeType="afterEffect">
                                  <p:stCondLst>
                                    <p:cond delay="0"/>
                                  </p:stCondLst>
                                  <p:childTnLst>
                                    <p:set>
                                      <p:cBhvr>
                                        <p:cTn id="31" dur="1" fill="hold">
                                          <p:stCondLst>
                                            <p:cond delay="0"/>
                                          </p:stCondLst>
                                        </p:cTn>
                                        <p:tgtEl>
                                          <p:spTgt spid="222216"/>
                                        </p:tgtEl>
                                        <p:attrNameLst>
                                          <p:attrName>style.visibility</p:attrName>
                                        </p:attrNameLst>
                                      </p:cBhvr>
                                      <p:to>
                                        <p:strVal val="visible"/>
                                      </p:to>
                                    </p:set>
                                    <p:animEffect transition="in" filter="fade">
                                      <p:cBhvr>
                                        <p:cTn id="32" dur="1000"/>
                                        <p:tgtEl>
                                          <p:spTgt spid="222216"/>
                                        </p:tgtEl>
                                      </p:cBhvr>
                                    </p:animEffect>
                                  </p:childTnLst>
                                </p:cTn>
                              </p:par>
                            </p:childTnLst>
                          </p:cTn>
                        </p:par>
                        <p:par>
                          <p:cTn id="33" fill="hold">
                            <p:stCondLst>
                              <p:cond delay="7000"/>
                            </p:stCondLst>
                            <p:childTnLst>
                              <p:par>
                                <p:cTn id="34" presetID="10" presetClass="entr" presetSubtype="0" fill="hold" nodeType="afterEffect">
                                  <p:stCondLst>
                                    <p:cond delay="0"/>
                                  </p:stCondLst>
                                  <p:childTnLst>
                                    <p:set>
                                      <p:cBhvr>
                                        <p:cTn id="35" dur="1" fill="hold">
                                          <p:stCondLst>
                                            <p:cond delay="0"/>
                                          </p:stCondLst>
                                        </p:cTn>
                                        <p:tgtEl>
                                          <p:spTgt spid="222214"/>
                                        </p:tgtEl>
                                        <p:attrNameLst>
                                          <p:attrName>style.visibility</p:attrName>
                                        </p:attrNameLst>
                                      </p:cBhvr>
                                      <p:to>
                                        <p:strVal val="visible"/>
                                      </p:to>
                                    </p:set>
                                    <p:animEffect transition="in" filter="fade">
                                      <p:cBhvr>
                                        <p:cTn id="36" dur="1000"/>
                                        <p:tgtEl>
                                          <p:spTgt spid="222214"/>
                                        </p:tgtEl>
                                      </p:cBhvr>
                                    </p:animEffect>
                                  </p:childTnLst>
                                </p:cTn>
                              </p:par>
                            </p:childTnLst>
                          </p:cTn>
                        </p:par>
                        <p:par>
                          <p:cTn id="37" fill="hold">
                            <p:stCondLst>
                              <p:cond delay="8000"/>
                            </p:stCondLst>
                            <p:childTnLst>
                              <p:par>
                                <p:cTn id="38" presetID="10" presetClass="entr" presetSubtype="0" fill="hold" nodeType="afterEffect">
                                  <p:stCondLst>
                                    <p:cond delay="0"/>
                                  </p:stCondLst>
                                  <p:childTnLst>
                                    <p:set>
                                      <p:cBhvr>
                                        <p:cTn id="39" dur="1" fill="hold">
                                          <p:stCondLst>
                                            <p:cond delay="0"/>
                                          </p:stCondLst>
                                        </p:cTn>
                                        <p:tgtEl>
                                          <p:spTgt spid="222221"/>
                                        </p:tgtEl>
                                        <p:attrNameLst>
                                          <p:attrName>style.visibility</p:attrName>
                                        </p:attrNameLst>
                                      </p:cBhvr>
                                      <p:to>
                                        <p:strVal val="visible"/>
                                      </p:to>
                                    </p:set>
                                    <p:animEffect transition="in" filter="fade">
                                      <p:cBhvr>
                                        <p:cTn id="40" dur="1000"/>
                                        <p:tgtEl>
                                          <p:spTgt spid="222221"/>
                                        </p:tgtEl>
                                      </p:cBhvr>
                                    </p:animEffect>
                                  </p:childTnLst>
                                </p:cTn>
                              </p:par>
                            </p:childTnLst>
                          </p:cTn>
                        </p:par>
                        <p:par>
                          <p:cTn id="41" fill="hold">
                            <p:stCondLst>
                              <p:cond delay="9000"/>
                            </p:stCondLst>
                            <p:childTnLst>
                              <p:par>
                                <p:cTn id="42" presetID="10" presetClass="entr" presetSubtype="0" fill="hold" nodeType="afterEffect">
                                  <p:stCondLst>
                                    <p:cond delay="0"/>
                                  </p:stCondLst>
                                  <p:childTnLst>
                                    <p:set>
                                      <p:cBhvr>
                                        <p:cTn id="43" dur="1" fill="hold">
                                          <p:stCondLst>
                                            <p:cond delay="0"/>
                                          </p:stCondLst>
                                        </p:cTn>
                                        <p:tgtEl>
                                          <p:spTgt spid="222218"/>
                                        </p:tgtEl>
                                        <p:attrNameLst>
                                          <p:attrName>style.visibility</p:attrName>
                                        </p:attrNameLst>
                                      </p:cBhvr>
                                      <p:to>
                                        <p:strVal val="visible"/>
                                      </p:to>
                                    </p:set>
                                    <p:animEffect transition="in" filter="fade">
                                      <p:cBhvr>
                                        <p:cTn id="44" dur="1000"/>
                                        <p:tgtEl>
                                          <p:spTgt spid="222218"/>
                                        </p:tgtEl>
                                      </p:cBhvr>
                                    </p:animEffect>
                                  </p:childTnLst>
                                </p:cTn>
                              </p:par>
                            </p:childTnLst>
                          </p:cTn>
                        </p:par>
                        <p:par>
                          <p:cTn id="45" fill="hold">
                            <p:stCondLst>
                              <p:cond delay="10000"/>
                            </p:stCondLst>
                            <p:childTnLst>
                              <p:par>
                                <p:cTn id="46" presetID="10" presetClass="entr" presetSubtype="0" fill="hold" nodeType="afterEffect">
                                  <p:stCondLst>
                                    <p:cond delay="0"/>
                                  </p:stCondLst>
                                  <p:childTnLst>
                                    <p:set>
                                      <p:cBhvr>
                                        <p:cTn id="47" dur="1" fill="hold">
                                          <p:stCondLst>
                                            <p:cond delay="0"/>
                                          </p:stCondLst>
                                        </p:cTn>
                                        <p:tgtEl>
                                          <p:spTgt spid="222220"/>
                                        </p:tgtEl>
                                        <p:attrNameLst>
                                          <p:attrName>style.visibility</p:attrName>
                                        </p:attrNameLst>
                                      </p:cBhvr>
                                      <p:to>
                                        <p:strVal val="visible"/>
                                      </p:to>
                                    </p:set>
                                    <p:animEffect transition="in" filter="fade">
                                      <p:cBhvr>
                                        <p:cTn id="48" dur="1000"/>
                                        <p:tgtEl>
                                          <p:spTgt spid="222220"/>
                                        </p:tgtEl>
                                      </p:cBhvr>
                                    </p:animEffect>
                                  </p:childTnLst>
                                </p:cTn>
                              </p:par>
                            </p:childTnLst>
                          </p:cTn>
                        </p:par>
                        <p:par>
                          <p:cTn id="49" fill="hold">
                            <p:stCondLst>
                              <p:cond delay="11000"/>
                            </p:stCondLst>
                            <p:childTnLst>
                              <p:par>
                                <p:cTn id="50" presetID="10" presetClass="entr" presetSubtype="0" fill="hold" nodeType="afterEffect">
                                  <p:stCondLst>
                                    <p:cond delay="0"/>
                                  </p:stCondLst>
                                  <p:childTnLst>
                                    <p:set>
                                      <p:cBhvr>
                                        <p:cTn id="51" dur="1" fill="hold">
                                          <p:stCondLst>
                                            <p:cond delay="0"/>
                                          </p:stCondLst>
                                        </p:cTn>
                                        <p:tgtEl>
                                          <p:spTgt spid="222222"/>
                                        </p:tgtEl>
                                        <p:attrNameLst>
                                          <p:attrName>style.visibility</p:attrName>
                                        </p:attrNameLst>
                                      </p:cBhvr>
                                      <p:to>
                                        <p:strVal val="visible"/>
                                      </p:to>
                                    </p:set>
                                    <p:animEffect transition="in" filter="fade">
                                      <p:cBhvr>
                                        <p:cTn id="52" dur="2000"/>
                                        <p:tgtEl>
                                          <p:spTgt spid="222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p:bldP spid="222211" grpId="0" animBg="1"/>
      <p:bldP spid="222211" grpId="1" animBg="1"/>
      <p:bldP spid="2222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idx="1"/>
          </p:nvPr>
        </p:nvSpPr>
        <p:spPr>
          <a:xfrm>
            <a:off x="5181600" y="1600200"/>
            <a:ext cx="3646488" cy="2655888"/>
          </a:xfrm>
        </p:spPr>
        <p:txBody>
          <a:bodyPr>
            <a:normAutofit fontScale="92500" lnSpcReduction="10000"/>
          </a:bodyPr>
          <a:lstStyle/>
          <a:p>
            <a:pPr marL="347663" indent="-347663" eaLnBrk="1" hangingPunct="1">
              <a:spcBef>
                <a:spcPct val="0"/>
              </a:spcBef>
              <a:buFont typeface="Wingdings" pitchFamily="2" charset="2"/>
              <a:buNone/>
            </a:pPr>
            <a:r>
              <a:rPr lang="en-US" sz="2400" b="1" smtClean="0"/>
              <a:t>Results:</a:t>
            </a:r>
          </a:p>
          <a:p>
            <a:pPr marL="347663" indent="-347663" eaLnBrk="1" hangingPunct="1">
              <a:spcBef>
                <a:spcPct val="0"/>
              </a:spcBef>
            </a:pPr>
            <a:r>
              <a:rPr lang="en-US" sz="2400" smtClean="0"/>
              <a:t>Damage DNA</a:t>
            </a:r>
          </a:p>
          <a:p>
            <a:pPr marL="347663" indent="-347663" eaLnBrk="1" hangingPunct="1">
              <a:spcBef>
                <a:spcPct val="0"/>
              </a:spcBef>
            </a:pPr>
            <a:r>
              <a:rPr lang="en-US" sz="2400" smtClean="0"/>
              <a:t>Slow cellular renewal </a:t>
            </a:r>
          </a:p>
          <a:p>
            <a:pPr marL="347663" indent="-347663" eaLnBrk="1" hangingPunct="1">
              <a:spcBef>
                <a:spcPct val="0"/>
              </a:spcBef>
            </a:pPr>
            <a:r>
              <a:rPr lang="en-US" sz="2400" smtClean="0"/>
              <a:t>Impact immunity</a:t>
            </a:r>
            <a:endParaRPr lang="en-US" sz="2400" b="1" smtClean="0"/>
          </a:p>
          <a:p>
            <a:pPr marL="347663" indent="-347663" eaLnBrk="1" hangingPunct="1">
              <a:spcBef>
                <a:spcPct val="0"/>
              </a:spcBef>
            </a:pPr>
            <a:r>
              <a:rPr lang="en-US" sz="2400" smtClean="0"/>
              <a:t>Break down collagen</a:t>
            </a:r>
          </a:p>
          <a:p>
            <a:pPr marL="347663" indent="-347663" eaLnBrk="1" hangingPunct="1">
              <a:spcBef>
                <a:spcPct val="0"/>
              </a:spcBef>
            </a:pPr>
            <a:r>
              <a:rPr lang="en-US" sz="2400" smtClean="0"/>
              <a:t>Cause wrinkles</a:t>
            </a:r>
          </a:p>
          <a:p>
            <a:pPr marL="347663" indent="-347663" eaLnBrk="1" hangingPunct="1">
              <a:spcBef>
                <a:spcPct val="0"/>
              </a:spcBef>
            </a:pPr>
            <a:r>
              <a:rPr lang="en-US" sz="2400" smtClean="0"/>
              <a:t>Create age spots </a:t>
            </a:r>
          </a:p>
          <a:p>
            <a:pPr marL="347663" indent="-347663" eaLnBrk="1" hangingPunct="1">
              <a:spcBef>
                <a:spcPct val="0"/>
              </a:spcBef>
            </a:pPr>
            <a:r>
              <a:rPr lang="en-US" sz="2400" smtClean="0"/>
              <a:t>Cause sagging skin</a:t>
            </a:r>
          </a:p>
          <a:p>
            <a:pPr marL="347663" indent="-347663" eaLnBrk="1" hangingPunct="1">
              <a:spcBef>
                <a:spcPct val="0"/>
              </a:spcBef>
            </a:pPr>
            <a:endParaRPr lang="en-US" sz="1900" smtClean="0"/>
          </a:p>
          <a:p>
            <a:pPr marL="347663" indent="-347663" eaLnBrk="1" hangingPunct="1">
              <a:spcBef>
                <a:spcPct val="0"/>
              </a:spcBef>
              <a:buFont typeface="Wingdings" pitchFamily="2" charset="2"/>
              <a:buNone/>
            </a:pPr>
            <a:endParaRPr lang="en-US" sz="1900" smtClean="0"/>
          </a:p>
          <a:p>
            <a:pPr marL="347663" indent="-347663" eaLnBrk="1" hangingPunct="1">
              <a:spcBef>
                <a:spcPct val="0"/>
              </a:spcBef>
            </a:pPr>
            <a:endParaRPr lang="en-US" sz="1900" smtClean="0"/>
          </a:p>
        </p:txBody>
      </p:sp>
      <p:sp>
        <p:nvSpPr>
          <p:cNvPr id="216067" name="Rectangle 3"/>
          <p:cNvSpPr>
            <a:spLocks noChangeArrowheads="1"/>
          </p:cNvSpPr>
          <p:nvPr/>
        </p:nvSpPr>
        <p:spPr bwMode="auto">
          <a:xfrm>
            <a:off x="381000" y="304801"/>
            <a:ext cx="6705600" cy="1066800"/>
          </a:xfrm>
          <a:prstGeom prst="rect">
            <a:avLst/>
          </a:prstGeom>
          <a:noFill/>
          <a:ln w="9525">
            <a:noFill/>
            <a:miter lim="800000"/>
            <a:headEnd/>
            <a:tailEnd/>
          </a:ln>
        </p:spPr>
        <p:txBody>
          <a:bodyPr/>
          <a:lstStyle/>
          <a:p>
            <a:pPr defTabSz="1054100" eaLnBrk="0" hangingPunct="0"/>
            <a:r>
              <a:rPr lang="en-US" sz="2800" dirty="0">
                <a:latin typeface="Calibri" pitchFamily="34" charset="0"/>
              </a:rPr>
              <a:t>Every day 73,000 free radical attacks on each skin cell trigger damaging enzymes</a:t>
            </a:r>
          </a:p>
        </p:txBody>
      </p:sp>
      <p:sp>
        <p:nvSpPr>
          <p:cNvPr id="6154" name="Text Box 10"/>
          <p:cNvSpPr txBox="1">
            <a:spLocks noChangeArrowheads="1"/>
          </p:cNvSpPr>
          <p:nvPr/>
        </p:nvSpPr>
        <p:spPr bwMode="auto">
          <a:xfrm>
            <a:off x="1952625" y="1419225"/>
            <a:ext cx="4557713" cy="244475"/>
          </a:xfrm>
          <a:prstGeom prst="rect">
            <a:avLst/>
          </a:prstGeom>
          <a:noFill/>
          <a:ln w="9525">
            <a:noFill/>
            <a:miter lim="800000"/>
            <a:headEnd/>
            <a:tailEnd/>
          </a:ln>
        </p:spPr>
        <p:txBody>
          <a:bodyPr>
            <a:spAutoFit/>
          </a:bodyPr>
          <a:lstStyle/>
          <a:p>
            <a:pPr>
              <a:spcBef>
                <a:spcPct val="50000"/>
              </a:spcBef>
            </a:pPr>
            <a:endParaRPr lang="en-US" sz="1000">
              <a:latin typeface="Calibri" pitchFamily="34" charset="0"/>
            </a:endParaRPr>
          </a:p>
        </p:txBody>
      </p:sp>
      <p:sp>
        <p:nvSpPr>
          <p:cNvPr id="6155" name="Text Box 11"/>
          <p:cNvSpPr txBox="1">
            <a:spLocks noChangeArrowheads="1"/>
          </p:cNvSpPr>
          <p:nvPr/>
        </p:nvSpPr>
        <p:spPr bwMode="auto">
          <a:xfrm>
            <a:off x="631825" y="1509713"/>
            <a:ext cx="2692400" cy="366712"/>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216076" name="Text Box 12"/>
          <p:cNvSpPr txBox="1">
            <a:spLocks noChangeArrowheads="1"/>
          </p:cNvSpPr>
          <p:nvPr/>
        </p:nvSpPr>
        <p:spPr bwMode="auto">
          <a:xfrm>
            <a:off x="4953000" y="4953000"/>
            <a:ext cx="3810000" cy="1471613"/>
          </a:xfrm>
          <a:prstGeom prst="rect">
            <a:avLst/>
          </a:prstGeom>
          <a:noFill/>
          <a:ln w="9525">
            <a:noFill/>
            <a:miter lim="800000"/>
            <a:headEnd/>
            <a:tailEnd/>
          </a:ln>
        </p:spPr>
        <p:txBody>
          <a:bodyPr wrap="square">
            <a:spAutoFit/>
          </a:bodyPr>
          <a:lstStyle/>
          <a:p>
            <a:pPr>
              <a:lnSpc>
                <a:spcPct val="95000"/>
              </a:lnSpc>
              <a:spcBef>
                <a:spcPct val="35000"/>
              </a:spcBef>
            </a:pPr>
            <a:r>
              <a:rPr lang="en-US" sz="2800" dirty="0">
                <a:latin typeface="Calibri" pitchFamily="34" charset="0"/>
              </a:rPr>
              <a:t>The real problem:</a:t>
            </a:r>
          </a:p>
          <a:p>
            <a:pPr>
              <a:lnSpc>
                <a:spcPct val="95000"/>
              </a:lnSpc>
              <a:spcBef>
                <a:spcPct val="35000"/>
              </a:spcBef>
            </a:pPr>
            <a:r>
              <a:rPr lang="en-US" sz="2800" dirty="0">
                <a:latin typeface="Calibri" pitchFamily="34" charset="0"/>
              </a:rPr>
              <a:t>The skin you don’t even </a:t>
            </a:r>
            <a:br>
              <a:rPr lang="en-US" sz="2800" dirty="0">
                <a:latin typeface="Calibri" pitchFamily="34" charset="0"/>
              </a:rPr>
            </a:br>
            <a:r>
              <a:rPr lang="en-US" sz="2800" dirty="0">
                <a:latin typeface="Calibri" pitchFamily="34" charset="0"/>
              </a:rPr>
              <a:t>see already looks older.</a:t>
            </a:r>
          </a:p>
        </p:txBody>
      </p:sp>
      <p:sp>
        <p:nvSpPr>
          <p:cNvPr id="216078" name="AutoShape 14"/>
          <p:cNvSpPr>
            <a:spLocks noChangeArrowheads="1"/>
          </p:cNvSpPr>
          <p:nvPr/>
        </p:nvSpPr>
        <p:spPr bwMode="auto">
          <a:xfrm>
            <a:off x="5105400" y="1295400"/>
            <a:ext cx="3657600" cy="3382963"/>
          </a:xfrm>
          <a:prstGeom prst="roundRect">
            <a:avLst>
              <a:gd name="adj" fmla="val 16667"/>
            </a:avLst>
          </a:prstGeom>
          <a:noFill/>
          <a:ln w="9525">
            <a:solidFill>
              <a:schemeClr val="folHlink"/>
            </a:solidFill>
            <a:round/>
            <a:headEnd/>
            <a:tailEnd/>
          </a:ln>
        </p:spPr>
        <p:txBody>
          <a:bodyPr wrap="none" anchor="ctr"/>
          <a:lstStyle/>
          <a:p>
            <a:endParaRPr lang="en-US">
              <a:latin typeface="Calibri" pitchFamily="34" charset="0"/>
            </a:endParaRPr>
          </a:p>
        </p:txBody>
      </p:sp>
      <p:pic>
        <p:nvPicPr>
          <p:cNvPr id="6159" name="Picture 13" descr="leaf"/>
          <p:cNvPicPr>
            <a:picLocks noChangeAspect="1" noChangeArrowheads="1"/>
          </p:cNvPicPr>
          <p:nvPr/>
        </p:nvPicPr>
        <p:blipFill>
          <a:blip r:embed="rId3" cstate="print"/>
          <a:srcRect/>
          <a:stretch>
            <a:fillRect/>
          </a:stretch>
        </p:blipFill>
        <p:spPr bwMode="auto">
          <a:xfrm>
            <a:off x="7696200" y="246063"/>
            <a:ext cx="1028700" cy="865187"/>
          </a:xfrm>
          <a:prstGeom prst="rect">
            <a:avLst/>
          </a:prstGeom>
          <a:noFill/>
          <a:ln w="9525">
            <a:noFill/>
            <a:miter lim="800000"/>
            <a:headEnd/>
            <a:tailEnd/>
          </a:ln>
        </p:spPr>
      </p:pic>
      <p:sp>
        <p:nvSpPr>
          <p:cNvPr id="16" name="Rectangle 15"/>
          <p:cNvSpPr/>
          <p:nvPr/>
        </p:nvSpPr>
        <p:spPr>
          <a:xfrm>
            <a:off x="533400" y="2438400"/>
            <a:ext cx="2819400" cy="4007251"/>
          </a:xfrm>
          <a:prstGeom prst="rect">
            <a:avLst/>
          </a:prstGeom>
        </p:spPr>
        <p:txBody>
          <a:bodyPr wrap="square">
            <a:spAutoFit/>
          </a:bodyPr>
          <a:lstStyle/>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Chemicals</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Iron in tap water</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UV rays</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Stress</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Computer screens</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Smoke</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Car exhaust</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Poor diets</a:t>
            </a:r>
          </a:p>
          <a:p>
            <a:pPr marL="228600" indent="-228600" defTabSz="1054100" eaLnBrk="0" hangingPunct="0">
              <a:spcBef>
                <a:spcPct val="20000"/>
              </a:spcBef>
              <a:buClr>
                <a:srgbClr val="7BB01C"/>
              </a:buClr>
              <a:buSzPct val="125000"/>
              <a:buFont typeface="Wingdings" pitchFamily="2" charset="2"/>
              <a:buChar char="§"/>
            </a:pPr>
            <a:r>
              <a:rPr lang="en-US" sz="2400" dirty="0" smtClean="0">
                <a:latin typeface="Calibri" pitchFamily="34" charset="0"/>
              </a:rPr>
              <a:t>Medications    </a:t>
            </a:r>
            <a:r>
              <a:rPr lang="en-US" sz="2400" dirty="0" err="1" smtClean="0">
                <a:latin typeface="Calibri" pitchFamily="34" charset="0"/>
              </a:rPr>
              <a:t>lisa</a:t>
            </a:r>
            <a:endParaRPr lang="en-US" sz="2400" dirty="0"/>
          </a:p>
        </p:txBody>
      </p:sp>
      <p:sp>
        <p:nvSpPr>
          <p:cNvPr id="17" name="Rectangle 16"/>
          <p:cNvSpPr/>
          <p:nvPr/>
        </p:nvSpPr>
        <p:spPr>
          <a:xfrm>
            <a:off x="381000" y="1905000"/>
            <a:ext cx="3178691" cy="461665"/>
          </a:xfrm>
          <a:prstGeom prst="rect">
            <a:avLst/>
          </a:prstGeom>
        </p:spPr>
        <p:txBody>
          <a:bodyPr wrap="none">
            <a:spAutoFit/>
          </a:bodyPr>
          <a:lstStyle/>
          <a:p>
            <a:r>
              <a:rPr lang="en-US" sz="2400" b="1" dirty="0" smtClean="0">
                <a:latin typeface="Calibri" pitchFamily="34" charset="0"/>
              </a:rPr>
              <a:t>Skin-Aging Accelerators</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6067"/>
                                        </p:tgtEl>
                                        <p:attrNameLst>
                                          <p:attrName>style.visibility</p:attrName>
                                        </p:attrNameLst>
                                      </p:cBhvr>
                                      <p:to>
                                        <p:strVal val="visible"/>
                                      </p:to>
                                    </p:set>
                                    <p:animEffect transition="in" filter="fade">
                                      <p:cBhvr>
                                        <p:cTn id="7" dur="1000"/>
                                        <p:tgtEl>
                                          <p:spTgt spid="2160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6066">
                                            <p:txEl>
                                              <p:pRg st="0" end="0"/>
                                            </p:txEl>
                                          </p:spTgt>
                                        </p:tgtEl>
                                        <p:attrNameLst>
                                          <p:attrName>style.visibility</p:attrName>
                                        </p:attrNameLst>
                                      </p:cBhvr>
                                      <p:to>
                                        <p:strVal val="visible"/>
                                      </p:to>
                                    </p:set>
                                    <p:animEffect transition="in" filter="fade">
                                      <p:cBhvr>
                                        <p:cTn id="10" dur="500"/>
                                        <p:tgtEl>
                                          <p:spTgt spid="21606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6066">
                                            <p:txEl>
                                              <p:pRg st="1" end="1"/>
                                            </p:txEl>
                                          </p:spTgt>
                                        </p:tgtEl>
                                        <p:attrNameLst>
                                          <p:attrName>style.visibility</p:attrName>
                                        </p:attrNameLst>
                                      </p:cBhvr>
                                      <p:to>
                                        <p:strVal val="visible"/>
                                      </p:to>
                                    </p:set>
                                    <p:animEffect transition="in" filter="fade">
                                      <p:cBhvr>
                                        <p:cTn id="13" dur="500"/>
                                        <p:tgtEl>
                                          <p:spTgt spid="21606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6066">
                                            <p:txEl>
                                              <p:pRg st="2" end="2"/>
                                            </p:txEl>
                                          </p:spTgt>
                                        </p:tgtEl>
                                        <p:attrNameLst>
                                          <p:attrName>style.visibility</p:attrName>
                                        </p:attrNameLst>
                                      </p:cBhvr>
                                      <p:to>
                                        <p:strVal val="visible"/>
                                      </p:to>
                                    </p:set>
                                    <p:animEffect transition="in" filter="fade">
                                      <p:cBhvr>
                                        <p:cTn id="16" dur="500"/>
                                        <p:tgtEl>
                                          <p:spTgt spid="21606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6066">
                                            <p:txEl>
                                              <p:pRg st="3" end="3"/>
                                            </p:txEl>
                                          </p:spTgt>
                                        </p:tgtEl>
                                        <p:attrNameLst>
                                          <p:attrName>style.visibility</p:attrName>
                                        </p:attrNameLst>
                                      </p:cBhvr>
                                      <p:to>
                                        <p:strVal val="visible"/>
                                      </p:to>
                                    </p:set>
                                    <p:animEffect transition="in" filter="fade">
                                      <p:cBhvr>
                                        <p:cTn id="19" dur="500"/>
                                        <p:tgtEl>
                                          <p:spTgt spid="216066">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6066">
                                            <p:txEl>
                                              <p:pRg st="4" end="4"/>
                                            </p:txEl>
                                          </p:spTgt>
                                        </p:tgtEl>
                                        <p:attrNameLst>
                                          <p:attrName>style.visibility</p:attrName>
                                        </p:attrNameLst>
                                      </p:cBhvr>
                                      <p:to>
                                        <p:strVal val="visible"/>
                                      </p:to>
                                    </p:set>
                                    <p:animEffect transition="in" filter="fade">
                                      <p:cBhvr>
                                        <p:cTn id="22" dur="500"/>
                                        <p:tgtEl>
                                          <p:spTgt spid="216066">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6066">
                                            <p:txEl>
                                              <p:pRg st="5" end="5"/>
                                            </p:txEl>
                                          </p:spTgt>
                                        </p:tgtEl>
                                        <p:attrNameLst>
                                          <p:attrName>style.visibility</p:attrName>
                                        </p:attrNameLst>
                                      </p:cBhvr>
                                      <p:to>
                                        <p:strVal val="visible"/>
                                      </p:to>
                                    </p:set>
                                    <p:animEffect transition="in" filter="fade">
                                      <p:cBhvr>
                                        <p:cTn id="25" dur="500"/>
                                        <p:tgtEl>
                                          <p:spTgt spid="216066">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6066">
                                            <p:txEl>
                                              <p:pRg st="6" end="6"/>
                                            </p:txEl>
                                          </p:spTgt>
                                        </p:tgtEl>
                                        <p:attrNameLst>
                                          <p:attrName>style.visibility</p:attrName>
                                        </p:attrNameLst>
                                      </p:cBhvr>
                                      <p:to>
                                        <p:strVal val="visible"/>
                                      </p:to>
                                    </p:set>
                                    <p:animEffect transition="in" filter="fade">
                                      <p:cBhvr>
                                        <p:cTn id="28" dur="500"/>
                                        <p:tgtEl>
                                          <p:spTgt spid="216066">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6066">
                                            <p:txEl>
                                              <p:pRg st="7" end="7"/>
                                            </p:txEl>
                                          </p:spTgt>
                                        </p:tgtEl>
                                        <p:attrNameLst>
                                          <p:attrName>style.visibility</p:attrName>
                                        </p:attrNameLst>
                                      </p:cBhvr>
                                      <p:to>
                                        <p:strVal val="visible"/>
                                      </p:to>
                                    </p:set>
                                    <p:animEffect transition="in" filter="fade">
                                      <p:cBhvr>
                                        <p:cTn id="31" dur="500"/>
                                        <p:tgtEl>
                                          <p:spTgt spid="216066">
                                            <p:txEl>
                                              <p:pRg st="7" end="7"/>
                                            </p:txEl>
                                          </p:spTgt>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216078"/>
                                        </p:tgtEl>
                                        <p:attrNameLst>
                                          <p:attrName>style.visibility</p:attrName>
                                        </p:attrNameLst>
                                      </p:cBhvr>
                                      <p:to>
                                        <p:strVal val="visible"/>
                                      </p:to>
                                    </p:set>
                                  </p:childTnLst>
                                </p:cTn>
                              </p:par>
                              <p:par>
                                <p:cTn id="34" presetID="10" presetClass="entr" presetSubtype="0" fill="hold" grpId="0" nodeType="withEffect">
                                  <p:stCondLst>
                                    <p:cond delay="0"/>
                                  </p:stCondLst>
                                  <p:childTnLst>
                                    <p:set>
                                      <p:cBhvr>
                                        <p:cTn id="35" dur="1" fill="hold">
                                          <p:stCondLst>
                                            <p:cond delay="0"/>
                                          </p:stCondLst>
                                        </p:cTn>
                                        <p:tgtEl>
                                          <p:spTgt spid="216076"/>
                                        </p:tgtEl>
                                        <p:attrNameLst>
                                          <p:attrName>style.visibility</p:attrName>
                                        </p:attrNameLst>
                                      </p:cBhvr>
                                      <p:to>
                                        <p:strVal val="visible"/>
                                      </p:to>
                                    </p:set>
                                    <p:animEffect transition="in" filter="fade">
                                      <p:cBhvr>
                                        <p:cTn id="36" dur="2000"/>
                                        <p:tgtEl>
                                          <p:spTgt spid="216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build="p"/>
      <p:bldP spid="216067" grpId="0"/>
      <p:bldP spid="216076" grpId="0"/>
      <p:bldP spid="21607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61" name="Picture 9" descr="200266538-001"/>
          <p:cNvPicPr>
            <a:picLocks noChangeAspect="1" noChangeArrowheads="1"/>
          </p:cNvPicPr>
          <p:nvPr/>
        </p:nvPicPr>
        <p:blipFill>
          <a:blip r:embed="rId3" cstate="print"/>
          <a:srcRect l="14883" b="41302"/>
          <a:stretch>
            <a:fillRect/>
          </a:stretch>
        </p:blipFill>
        <p:spPr bwMode="auto">
          <a:xfrm>
            <a:off x="152400" y="1524000"/>
            <a:ext cx="3400425" cy="3582988"/>
          </a:xfrm>
          <a:prstGeom prst="rect">
            <a:avLst/>
          </a:prstGeom>
          <a:noFill/>
          <a:ln w="57150">
            <a:noFill/>
            <a:miter lim="800000"/>
            <a:headEnd/>
            <a:tailEnd/>
          </a:ln>
        </p:spPr>
      </p:pic>
      <p:sp>
        <p:nvSpPr>
          <p:cNvPr id="228362" name="Rectangle 10"/>
          <p:cNvSpPr>
            <a:spLocks noChangeArrowheads="1"/>
          </p:cNvSpPr>
          <p:nvPr/>
        </p:nvSpPr>
        <p:spPr bwMode="auto">
          <a:xfrm>
            <a:off x="273050" y="515938"/>
            <a:ext cx="6872288" cy="590550"/>
          </a:xfrm>
          <a:prstGeom prst="rect">
            <a:avLst/>
          </a:prstGeom>
          <a:noFill/>
          <a:ln w="9525">
            <a:noFill/>
            <a:miter lim="800000"/>
            <a:headEnd/>
            <a:tailEnd/>
          </a:ln>
        </p:spPr>
        <p:txBody>
          <a:bodyPr/>
          <a:lstStyle/>
          <a:p>
            <a:pPr defTabSz="1054100" eaLnBrk="0" hangingPunct="0">
              <a:lnSpc>
                <a:spcPct val="80000"/>
              </a:lnSpc>
            </a:pPr>
            <a:r>
              <a:rPr lang="en-US" sz="4400" b="1">
                <a:latin typeface="Calibri" pitchFamily="34" charset="0"/>
              </a:rPr>
              <a:t>Results so dramatic…</a:t>
            </a:r>
            <a:br>
              <a:rPr lang="en-US" sz="4400" b="1">
                <a:latin typeface="Calibri" pitchFamily="34" charset="0"/>
              </a:rPr>
            </a:br>
            <a:endParaRPr lang="en-US" sz="4400" b="1">
              <a:latin typeface="Calibri" pitchFamily="34" charset="0"/>
            </a:endParaRPr>
          </a:p>
        </p:txBody>
      </p:sp>
      <p:sp>
        <p:nvSpPr>
          <p:cNvPr id="228363" name="Rectangle 11"/>
          <p:cNvSpPr>
            <a:spLocks noChangeArrowheads="1"/>
          </p:cNvSpPr>
          <p:nvPr/>
        </p:nvSpPr>
        <p:spPr bwMode="auto">
          <a:xfrm>
            <a:off x="3962400" y="1219200"/>
            <a:ext cx="5029200" cy="4724400"/>
          </a:xfrm>
          <a:prstGeom prst="rect">
            <a:avLst/>
          </a:prstGeom>
          <a:noFill/>
          <a:ln w="9525">
            <a:noFill/>
            <a:miter lim="800000"/>
            <a:headEnd/>
            <a:tailEnd/>
          </a:ln>
        </p:spPr>
        <p:txBody>
          <a:bodyPr/>
          <a:lstStyle/>
          <a:p>
            <a:pPr defTabSz="1054100" eaLnBrk="0" hangingPunct="0">
              <a:spcBef>
                <a:spcPct val="40000"/>
              </a:spcBef>
              <a:buClr>
                <a:srgbClr val="7BB01C"/>
              </a:buClr>
              <a:buSzPct val="125000"/>
              <a:buFont typeface="Wingdings" pitchFamily="2" charset="2"/>
              <a:buNone/>
            </a:pPr>
            <a:r>
              <a:rPr lang="en-US" sz="2800" dirty="0">
                <a:latin typeface="Calibri" pitchFamily="34" charset="0"/>
              </a:rPr>
              <a:t>In 28 days, clinical studies confirmed*:  </a:t>
            </a:r>
          </a:p>
          <a:p>
            <a:pPr marL="403225" lvl="1" indent="-288925" defTabSz="1054100" eaLnBrk="0" hangingPunct="0">
              <a:spcBef>
                <a:spcPct val="40000"/>
              </a:spcBef>
              <a:buFont typeface="Wingdings" pitchFamily="2" charset="2"/>
              <a:buChar char="§"/>
            </a:pPr>
            <a:r>
              <a:rPr lang="en-US" sz="2800" dirty="0">
                <a:latin typeface="Calibri" pitchFamily="34" charset="0"/>
              </a:rPr>
              <a:t>665% increase in skin firmness</a:t>
            </a:r>
          </a:p>
          <a:p>
            <a:pPr marL="403225" lvl="1" indent="-288925" defTabSz="1054100" eaLnBrk="0" hangingPunct="0">
              <a:spcBef>
                <a:spcPct val="40000"/>
              </a:spcBef>
              <a:buFont typeface="Wingdings" pitchFamily="2" charset="2"/>
              <a:buChar char="§"/>
            </a:pPr>
            <a:r>
              <a:rPr lang="en-US" sz="2800" dirty="0">
                <a:latin typeface="Calibri" pitchFamily="34" charset="0"/>
              </a:rPr>
              <a:t>421% reduction in the appearance of wrinkles</a:t>
            </a:r>
          </a:p>
          <a:p>
            <a:pPr marL="403225" lvl="1" indent="-288925" defTabSz="1054100" eaLnBrk="0" hangingPunct="0">
              <a:spcBef>
                <a:spcPct val="40000"/>
              </a:spcBef>
              <a:buFont typeface="Wingdings" pitchFamily="2" charset="2"/>
              <a:buChar char="§"/>
            </a:pPr>
            <a:r>
              <a:rPr lang="en-US" sz="2800" dirty="0">
                <a:latin typeface="Calibri" pitchFamily="34" charset="0"/>
              </a:rPr>
              <a:t>88% reduction in fine lines</a:t>
            </a:r>
          </a:p>
          <a:p>
            <a:pPr defTabSz="1054100" eaLnBrk="0" hangingPunct="0">
              <a:spcBef>
                <a:spcPct val="40000"/>
              </a:spcBef>
              <a:buClr>
                <a:srgbClr val="7BB01C"/>
              </a:buClr>
              <a:buSzPct val="125000"/>
              <a:buFont typeface="Wingdings" pitchFamily="2" charset="2"/>
              <a:buNone/>
            </a:pPr>
            <a:r>
              <a:rPr lang="en-US" sz="2800" dirty="0">
                <a:latin typeface="Calibri" pitchFamily="34" charset="0"/>
              </a:rPr>
              <a:t>So unique and proprietary, </a:t>
            </a:r>
            <a:r>
              <a:rPr lang="en-US" sz="2800" dirty="0" err="1">
                <a:latin typeface="Calibri" pitchFamily="34" charset="0"/>
              </a:rPr>
              <a:t>Enfuselle</a:t>
            </a:r>
            <a:r>
              <a:rPr lang="en-US" sz="2800" baseline="42000" dirty="0">
                <a:latin typeface="Calibri" pitchFamily="34" charset="0"/>
              </a:rPr>
              <a:t>®</a:t>
            </a:r>
            <a:r>
              <a:rPr lang="en-US" sz="2800" dirty="0">
                <a:latin typeface="Calibri" pitchFamily="34" charset="0"/>
              </a:rPr>
              <a:t> has been granted </a:t>
            </a:r>
          </a:p>
          <a:p>
            <a:pPr defTabSz="1054100" eaLnBrk="0" hangingPunct="0">
              <a:spcBef>
                <a:spcPct val="40000"/>
              </a:spcBef>
              <a:buClr>
                <a:srgbClr val="7BB01C"/>
              </a:buClr>
              <a:buSzPct val="125000"/>
              <a:buFont typeface="Wingdings" pitchFamily="2" charset="2"/>
              <a:buNone/>
            </a:pPr>
            <a:r>
              <a:rPr lang="en-US" sz="2800" b="1" dirty="0">
                <a:latin typeface="Calibri" pitchFamily="34" charset="0"/>
              </a:rPr>
              <a:t>	</a:t>
            </a:r>
            <a:r>
              <a:rPr lang="en-US" sz="3600" b="1" dirty="0">
                <a:latin typeface="Calibri" pitchFamily="34" charset="0"/>
              </a:rPr>
              <a:t>8 </a:t>
            </a:r>
            <a:r>
              <a:rPr lang="en-US" sz="3600" b="1" dirty="0" smtClean="0">
                <a:latin typeface="Calibri" pitchFamily="34" charset="0"/>
              </a:rPr>
              <a:t>patents      </a:t>
            </a:r>
            <a:r>
              <a:rPr lang="en-US" sz="2000" dirty="0" err="1" smtClean="0">
                <a:latin typeface="Calibri" pitchFamily="34" charset="0"/>
              </a:rPr>
              <a:t>lisa</a:t>
            </a:r>
            <a:endParaRPr lang="en-US" sz="3600" b="1" dirty="0">
              <a:latin typeface="Calibri" pitchFamily="34" charset="0"/>
            </a:endParaRPr>
          </a:p>
          <a:p>
            <a:pPr defTabSz="1054100" eaLnBrk="0" hangingPunct="0">
              <a:spcBef>
                <a:spcPct val="40000"/>
              </a:spcBef>
              <a:buClr>
                <a:srgbClr val="7BB01C"/>
              </a:buClr>
              <a:buSzPct val="125000"/>
              <a:buFont typeface="Wingdings" pitchFamily="2" charset="2"/>
              <a:buNone/>
            </a:pPr>
            <a:endParaRPr lang="en-US" sz="1700" dirty="0">
              <a:solidFill>
                <a:srgbClr val="5F5F5F"/>
              </a:solidFill>
              <a:latin typeface="Calibri" pitchFamily="34" charset="0"/>
            </a:endParaRPr>
          </a:p>
        </p:txBody>
      </p:sp>
      <p:sp>
        <p:nvSpPr>
          <p:cNvPr id="228364" name="Rectangle 12"/>
          <p:cNvSpPr>
            <a:spLocks noChangeArrowheads="1"/>
          </p:cNvSpPr>
          <p:nvPr/>
        </p:nvSpPr>
        <p:spPr bwMode="auto">
          <a:xfrm>
            <a:off x="2057400" y="6096000"/>
            <a:ext cx="6872288" cy="425450"/>
          </a:xfrm>
          <a:prstGeom prst="rect">
            <a:avLst/>
          </a:prstGeom>
          <a:noFill/>
          <a:ln w="9525">
            <a:noFill/>
            <a:miter lim="800000"/>
            <a:headEnd/>
            <a:tailEnd/>
          </a:ln>
        </p:spPr>
        <p:txBody>
          <a:bodyPr/>
          <a:lstStyle/>
          <a:p>
            <a:pPr algn="r" eaLnBrk="0" hangingPunct="0">
              <a:lnSpc>
                <a:spcPct val="80000"/>
              </a:lnSpc>
            </a:pPr>
            <a:r>
              <a:rPr lang="en-US" sz="2100">
                <a:latin typeface="Calibri" pitchFamily="34" charset="0"/>
              </a:rPr>
              <a:t>…even we did a double take!</a:t>
            </a:r>
          </a:p>
        </p:txBody>
      </p:sp>
      <p:sp>
        <p:nvSpPr>
          <p:cNvPr id="228365" name="AutoShape 13"/>
          <p:cNvSpPr>
            <a:spLocks noChangeArrowheads="1"/>
          </p:cNvSpPr>
          <p:nvPr/>
        </p:nvSpPr>
        <p:spPr bwMode="auto">
          <a:xfrm>
            <a:off x="3733800" y="1181100"/>
            <a:ext cx="5181600" cy="4914900"/>
          </a:xfrm>
          <a:prstGeom prst="roundRect">
            <a:avLst>
              <a:gd name="adj" fmla="val 16667"/>
            </a:avLst>
          </a:prstGeom>
          <a:noFill/>
          <a:ln w="9525">
            <a:solidFill>
              <a:schemeClr val="folHlink"/>
            </a:solidFill>
            <a:round/>
            <a:headEnd/>
            <a:tailEnd/>
          </a:ln>
        </p:spPr>
        <p:txBody>
          <a:bodyPr wrap="none" anchor="ctr"/>
          <a:lstStyle/>
          <a:p>
            <a:endParaRPr lang="en-US">
              <a:latin typeface="Calibri" pitchFamily="34" charset="0"/>
            </a:endParaRPr>
          </a:p>
        </p:txBody>
      </p:sp>
      <p:sp>
        <p:nvSpPr>
          <p:cNvPr id="10247" name="Text Box 14"/>
          <p:cNvSpPr txBox="1">
            <a:spLocks noChangeArrowheads="1"/>
          </p:cNvSpPr>
          <p:nvPr/>
        </p:nvSpPr>
        <p:spPr bwMode="auto">
          <a:xfrm>
            <a:off x="436563" y="6446838"/>
            <a:ext cx="6827837" cy="304800"/>
          </a:xfrm>
          <a:prstGeom prst="rect">
            <a:avLst/>
          </a:prstGeom>
          <a:noFill/>
          <a:ln w="9525">
            <a:noFill/>
            <a:miter lim="800000"/>
            <a:headEnd/>
            <a:tailEnd/>
          </a:ln>
        </p:spPr>
        <p:txBody>
          <a:bodyPr wrap="none">
            <a:spAutoFit/>
          </a:bodyPr>
          <a:lstStyle/>
          <a:p>
            <a:r>
              <a:rPr lang="en-US" sz="1400">
                <a:latin typeface="Calibri" pitchFamily="34" charset="0"/>
              </a:rPr>
              <a:t>*Read a full description of all the amazing test results at Shaklee.com/clinical results.</a:t>
            </a:r>
          </a:p>
        </p:txBody>
      </p:sp>
      <p:pic>
        <p:nvPicPr>
          <p:cNvPr id="10248" name="Picture 13" descr="leaf"/>
          <p:cNvPicPr>
            <a:picLocks noChangeAspect="1" noChangeArrowheads="1"/>
          </p:cNvPicPr>
          <p:nvPr/>
        </p:nvPicPr>
        <p:blipFill>
          <a:blip r:embed="rId4" cstate="print"/>
          <a:srcRect/>
          <a:stretch>
            <a:fillRect/>
          </a:stretch>
        </p:blipFill>
        <p:spPr bwMode="auto">
          <a:xfrm>
            <a:off x="7696200" y="246063"/>
            <a:ext cx="1028700" cy="8651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8362"/>
                                        </p:tgtEl>
                                        <p:attrNameLst>
                                          <p:attrName>style.visibility</p:attrName>
                                        </p:attrNameLst>
                                      </p:cBhvr>
                                      <p:to>
                                        <p:strVal val="visible"/>
                                      </p:to>
                                    </p:set>
                                    <p:animEffect transition="in" filter="fade">
                                      <p:cBhvr>
                                        <p:cTn id="7" dur="1000"/>
                                        <p:tgtEl>
                                          <p:spTgt spid="22836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28365"/>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228363">
                                            <p:txEl>
                                              <p:pRg st="0" end="0"/>
                                            </p:txEl>
                                          </p:spTgt>
                                        </p:tgtEl>
                                        <p:attrNameLst>
                                          <p:attrName>style.visibility</p:attrName>
                                        </p:attrNameLst>
                                      </p:cBhvr>
                                      <p:to>
                                        <p:strVal val="visible"/>
                                      </p:to>
                                    </p:set>
                                    <p:animEffect transition="in" filter="fade">
                                      <p:cBhvr>
                                        <p:cTn id="12" dur="1000"/>
                                        <p:tgtEl>
                                          <p:spTgt spid="228363">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28363">
                                            <p:txEl>
                                              <p:pRg st="1" end="1"/>
                                            </p:txEl>
                                          </p:spTgt>
                                        </p:tgtEl>
                                        <p:attrNameLst>
                                          <p:attrName>style.visibility</p:attrName>
                                        </p:attrNameLst>
                                      </p:cBhvr>
                                      <p:to>
                                        <p:strVal val="visible"/>
                                      </p:to>
                                    </p:set>
                                    <p:animEffect transition="in" filter="fade">
                                      <p:cBhvr>
                                        <p:cTn id="16" dur="500"/>
                                        <p:tgtEl>
                                          <p:spTgt spid="228363">
                                            <p:txEl>
                                              <p:pRg st="1" end="1"/>
                                            </p:txEl>
                                          </p:spTgt>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28363">
                                            <p:txEl>
                                              <p:pRg st="2" end="2"/>
                                            </p:txEl>
                                          </p:spTgt>
                                        </p:tgtEl>
                                        <p:attrNameLst>
                                          <p:attrName>style.visibility</p:attrName>
                                        </p:attrNameLst>
                                      </p:cBhvr>
                                      <p:to>
                                        <p:strVal val="visible"/>
                                      </p:to>
                                    </p:set>
                                    <p:animEffect transition="in" filter="fade">
                                      <p:cBhvr>
                                        <p:cTn id="20" dur="500"/>
                                        <p:tgtEl>
                                          <p:spTgt spid="228363">
                                            <p:txEl>
                                              <p:pRg st="2" end="2"/>
                                            </p:txEl>
                                          </p:spTgt>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28363">
                                            <p:txEl>
                                              <p:pRg st="3" end="3"/>
                                            </p:txEl>
                                          </p:spTgt>
                                        </p:tgtEl>
                                        <p:attrNameLst>
                                          <p:attrName>style.visibility</p:attrName>
                                        </p:attrNameLst>
                                      </p:cBhvr>
                                      <p:to>
                                        <p:strVal val="visible"/>
                                      </p:to>
                                    </p:set>
                                    <p:animEffect transition="in" filter="fade">
                                      <p:cBhvr>
                                        <p:cTn id="24" dur="500"/>
                                        <p:tgtEl>
                                          <p:spTgt spid="228363">
                                            <p:txEl>
                                              <p:pRg st="3" end="3"/>
                                            </p:txEl>
                                          </p:spTgt>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228363">
                                            <p:txEl>
                                              <p:pRg st="4" end="4"/>
                                            </p:txEl>
                                          </p:spTgt>
                                        </p:tgtEl>
                                        <p:attrNameLst>
                                          <p:attrName>style.visibility</p:attrName>
                                        </p:attrNameLst>
                                      </p:cBhvr>
                                      <p:to>
                                        <p:strVal val="visible"/>
                                      </p:to>
                                    </p:set>
                                    <p:animEffect transition="in" filter="fade">
                                      <p:cBhvr>
                                        <p:cTn id="28" dur="500"/>
                                        <p:tgtEl>
                                          <p:spTgt spid="228363">
                                            <p:txEl>
                                              <p:pRg st="4" end="4"/>
                                            </p:txEl>
                                          </p:spTgt>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28363">
                                            <p:txEl>
                                              <p:pRg st="5" end="5"/>
                                            </p:txEl>
                                          </p:spTgt>
                                        </p:tgtEl>
                                        <p:attrNameLst>
                                          <p:attrName>style.visibility</p:attrName>
                                        </p:attrNameLst>
                                      </p:cBhvr>
                                      <p:to>
                                        <p:strVal val="visible"/>
                                      </p:to>
                                    </p:set>
                                    <p:animEffect transition="in" filter="fade">
                                      <p:cBhvr>
                                        <p:cTn id="32" dur="500"/>
                                        <p:tgtEl>
                                          <p:spTgt spid="228363">
                                            <p:txEl>
                                              <p:pRg st="5" end="5"/>
                                            </p:txEl>
                                          </p:spTgt>
                                        </p:tgtEl>
                                      </p:cBhvr>
                                    </p:animEffect>
                                  </p:childTnLst>
                                </p:cTn>
                              </p:par>
                            </p:childTnLst>
                          </p:cTn>
                        </p:par>
                        <p:par>
                          <p:cTn id="33" fill="hold">
                            <p:stCondLst>
                              <p:cond delay="3500"/>
                            </p:stCondLst>
                            <p:childTnLst>
                              <p:par>
                                <p:cTn id="34" presetID="6" presetClass="entr" presetSubtype="32" fill="hold" nodeType="afterEffect">
                                  <p:stCondLst>
                                    <p:cond delay="0"/>
                                  </p:stCondLst>
                                  <p:childTnLst>
                                    <p:set>
                                      <p:cBhvr>
                                        <p:cTn id="35" dur="1" fill="hold">
                                          <p:stCondLst>
                                            <p:cond delay="0"/>
                                          </p:stCondLst>
                                        </p:cTn>
                                        <p:tgtEl>
                                          <p:spTgt spid="228361"/>
                                        </p:tgtEl>
                                        <p:attrNameLst>
                                          <p:attrName>style.visibility</p:attrName>
                                        </p:attrNameLst>
                                      </p:cBhvr>
                                      <p:to>
                                        <p:strVal val="visible"/>
                                      </p:to>
                                    </p:set>
                                    <p:animEffect transition="in" filter="circle(out)">
                                      <p:cBhvr>
                                        <p:cTn id="36" dur="1000"/>
                                        <p:tgtEl>
                                          <p:spTgt spid="228361"/>
                                        </p:tgtEl>
                                      </p:cBhvr>
                                    </p:animEffect>
                                  </p:childTnLst>
                                </p:cTn>
                              </p:par>
                              <p:par>
                                <p:cTn id="37" presetID="19" presetClass="entr" presetSubtype="10" fill="hold" nodeType="withEffect">
                                  <p:stCondLst>
                                    <p:cond delay="0"/>
                                  </p:stCondLst>
                                  <p:childTnLst>
                                    <p:set>
                                      <p:cBhvr>
                                        <p:cTn id="38" dur="1" fill="hold">
                                          <p:stCondLst>
                                            <p:cond delay="0"/>
                                          </p:stCondLst>
                                        </p:cTn>
                                        <p:tgtEl>
                                          <p:spTgt spid="228361"/>
                                        </p:tgtEl>
                                        <p:attrNameLst>
                                          <p:attrName>style.visibility</p:attrName>
                                        </p:attrNameLst>
                                      </p:cBhvr>
                                      <p:to>
                                        <p:strVal val="visible"/>
                                      </p:to>
                                    </p:set>
                                    <p:anim calcmode="lin" valueType="num">
                                      <p:cBhvr>
                                        <p:cTn id="39" dur="1000" fill="hold"/>
                                        <p:tgtEl>
                                          <p:spTgt spid="228361"/>
                                        </p:tgtEl>
                                        <p:attrNameLst>
                                          <p:attrName>ppt_w</p:attrName>
                                        </p:attrNameLst>
                                      </p:cBhvr>
                                      <p:tavLst>
                                        <p:tav tm="0" fmla="#ppt_w*sin(2.5*pi*$)">
                                          <p:val>
                                            <p:fltVal val="0"/>
                                          </p:val>
                                        </p:tav>
                                        <p:tav tm="100000">
                                          <p:val>
                                            <p:fltVal val="1"/>
                                          </p:val>
                                        </p:tav>
                                      </p:tavLst>
                                    </p:anim>
                                    <p:anim calcmode="lin" valueType="num">
                                      <p:cBhvr>
                                        <p:cTn id="40" dur="1000" fill="hold"/>
                                        <p:tgtEl>
                                          <p:spTgt spid="228361"/>
                                        </p:tgtEl>
                                        <p:attrNameLst>
                                          <p:attrName>ppt_h</p:attrName>
                                        </p:attrNameLst>
                                      </p:cBhvr>
                                      <p:tavLst>
                                        <p:tav tm="0">
                                          <p:val>
                                            <p:strVal val="#ppt_h"/>
                                          </p:val>
                                        </p:tav>
                                        <p:tav tm="100000">
                                          <p:val>
                                            <p:strVal val="#ppt_h"/>
                                          </p:val>
                                        </p:tav>
                                      </p:tavLst>
                                    </p:anim>
                                  </p:childTnLst>
                                </p:cTn>
                              </p:par>
                              <p:par>
                                <p:cTn id="41" presetID="55" presetClass="entr" presetSubtype="0" fill="hold" nodeType="withEffect">
                                  <p:stCondLst>
                                    <p:cond delay="0"/>
                                  </p:stCondLst>
                                  <p:childTnLst>
                                    <p:set>
                                      <p:cBhvr>
                                        <p:cTn id="42" dur="1" fill="hold">
                                          <p:stCondLst>
                                            <p:cond delay="0"/>
                                          </p:stCondLst>
                                        </p:cTn>
                                        <p:tgtEl>
                                          <p:spTgt spid="228364"/>
                                        </p:tgtEl>
                                        <p:attrNameLst>
                                          <p:attrName>style.visibility</p:attrName>
                                        </p:attrNameLst>
                                      </p:cBhvr>
                                      <p:to>
                                        <p:strVal val="visible"/>
                                      </p:to>
                                    </p:set>
                                    <p:anim calcmode="lin" valueType="num">
                                      <p:cBhvr>
                                        <p:cTn id="43" dur="1000" fill="hold"/>
                                        <p:tgtEl>
                                          <p:spTgt spid="228364"/>
                                        </p:tgtEl>
                                        <p:attrNameLst>
                                          <p:attrName>ppt_w</p:attrName>
                                        </p:attrNameLst>
                                      </p:cBhvr>
                                      <p:tavLst>
                                        <p:tav tm="0">
                                          <p:val>
                                            <p:strVal val="#ppt_w*0.70"/>
                                          </p:val>
                                        </p:tav>
                                        <p:tav tm="100000">
                                          <p:val>
                                            <p:strVal val="#ppt_w"/>
                                          </p:val>
                                        </p:tav>
                                      </p:tavLst>
                                    </p:anim>
                                    <p:anim calcmode="lin" valueType="num">
                                      <p:cBhvr>
                                        <p:cTn id="44" dur="1000" fill="hold"/>
                                        <p:tgtEl>
                                          <p:spTgt spid="228364"/>
                                        </p:tgtEl>
                                        <p:attrNameLst>
                                          <p:attrName>ppt_h</p:attrName>
                                        </p:attrNameLst>
                                      </p:cBhvr>
                                      <p:tavLst>
                                        <p:tav tm="0">
                                          <p:val>
                                            <p:strVal val="#ppt_h"/>
                                          </p:val>
                                        </p:tav>
                                        <p:tav tm="100000">
                                          <p:val>
                                            <p:strVal val="#ppt_h"/>
                                          </p:val>
                                        </p:tav>
                                      </p:tavLst>
                                    </p:anim>
                                    <p:animEffect transition="in" filter="fade">
                                      <p:cBhvr>
                                        <p:cTn id="45" dur="1000"/>
                                        <p:tgtEl>
                                          <p:spTgt spid="228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62" grpId="0"/>
      <p:bldP spid="2283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Text Box 2"/>
          <p:cNvSpPr txBox="1">
            <a:spLocks noChangeArrowheads="1"/>
          </p:cNvSpPr>
          <p:nvPr/>
        </p:nvSpPr>
        <p:spPr bwMode="auto">
          <a:xfrm>
            <a:off x="292100" y="1676400"/>
            <a:ext cx="8623300" cy="4401205"/>
          </a:xfrm>
          <a:prstGeom prst="rect">
            <a:avLst/>
          </a:prstGeom>
          <a:noFill/>
          <a:ln w="9525">
            <a:solidFill>
              <a:schemeClr val="accent3">
                <a:lumMod val="75000"/>
              </a:schemeClr>
            </a:solidFill>
            <a:miter lim="800000"/>
            <a:headEnd/>
            <a:tailEnd/>
          </a:ln>
        </p:spPr>
        <p:txBody>
          <a:bodyPr wrap="square">
            <a:spAutoFit/>
          </a:bodyPr>
          <a:lstStyle/>
          <a:p>
            <a:pPr>
              <a:lnSpc>
                <a:spcPts val="2400"/>
              </a:lnSpc>
            </a:pPr>
            <a:r>
              <a:rPr lang="en-US" sz="2400" dirty="0">
                <a:latin typeface="Calibri" pitchFamily="34" charset="0"/>
              </a:rPr>
              <a:t>Vitamin C	Repairs &amp; Prevents UV Induced Collagen Breakdown</a:t>
            </a:r>
          </a:p>
          <a:p>
            <a:pPr>
              <a:lnSpc>
                <a:spcPts val="2400"/>
              </a:lnSpc>
            </a:pPr>
            <a:endParaRPr lang="en-US" sz="2400" dirty="0">
              <a:latin typeface="Calibri" pitchFamily="34" charset="0"/>
            </a:endParaRPr>
          </a:p>
          <a:p>
            <a:pPr>
              <a:lnSpc>
                <a:spcPts val="2400"/>
              </a:lnSpc>
            </a:pPr>
            <a:r>
              <a:rPr lang="en-US" sz="2400" dirty="0">
                <a:latin typeface="Calibri" pitchFamily="34" charset="0"/>
              </a:rPr>
              <a:t>Vitamin E	Protects and Repairs Skin at the Cellular Level</a:t>
            </a:r>
          </a:p>
          <a:p>
            <a:pPr>
              <a:lnSpc>
                <a:spcPts val="2400"/>
              </a:lnSpc>
            </a:pPr>
            <a:endParaRPr lang="en-US" sz="2400" dirty="0">
              <a:latin typeface="Calibri" pitchFamily="34" charset="0"/>
            </a:endParaRPr>
          </a:p>
          <a:p>
            <a:pPr>
              <a:lnSpc>
                <a:spcPts val="2400"/>
              </a:lnSpc>
            </a:pPr>
            <a:r>
              <a:rPr lang="en-US" sz="2400" dirty="0">
                <a:latin typeface="Calibri" pitchFamily="34" charset="0"/>
              </a:rPr>
              <a:t>Vitamin A	Strengthens Skin and Boosts Moisture Retention</a:t>
            </a:r>
          </a:p>
          <a:p>
            <a:pPr>
              <a:lnSpc>
                <a:spcPts val="2400"/>
              </a:lnSpc>
            </a:pPr>
            <a:endParaRPr lang="en-US" sz="2400" dirty="0">
              <a:latin typeface="Calibri" pitchFamily="34" charset="0"/>
            </a:endParaRPr>
          </a:p>
          <a:p>
            <a:pPr>
              <a:lnSpc>
                <a:spcPts val="2400"/>
              </a:lnSpc>
            </a:pPr>
            <a:r>
              <a:rPr lang="en-US" sz="2400" dirty="0">
                <a:latin typeface="Calibri" pitchFamily="34" charset="0"/>
              </a:rPr>
              <a:t>Pro B5		</a:t>
            </a:r>
            <a:r>
              <a:rPr lang="en-US" sz="2400" dirty="0" smtClean="0">
                <a:latin typeface="Calibri" pitchFamily="34" charset="0"/>
              </a:rPr>
              <a:t>Improves </a:t>
            </a:r>
            <a:r>
              <a:rPr lang="en-US" sz="2400" dirty="0">
                <a:latin typeface="Calibri" pitchFamily="34" charset="0"/>
              </a:rPr>
              <a:t>the Skin’s Suppleness and Elasticity</a:t>
            </a:r>
          </a:p>
          <a:p>
            <a:pPr>
              <a:lnSpc>
                <a:spcPts val="2400"/>
              </a:lnSpc>
            </a:pPr>
            <a:r>
              <a:rPr lang="en-US" sz="2400" dirty="0">
                <a:latin typeface="Calibri" pitchFamily="34" charset="0"/>
              </a:rPr>
              <a:t> </a:t>
            </a:r>
          </a:p>
          <a:p>
            <a:pPr>
              <a:lnSpc>
                <a:spcPts val="2400"/>
              </a:lnSpc>
            </a:pPr>
            <a:r>
              <a:rPr lang="en-US" sz="2400" dirty="0">
                <a:latin typeface="Calibri" pitchFamily="34" charset="0"/>
              </a:rPr>
              <a:t>Grape Seed Extract	Blocks Enzymes that Break Down Collagen</a:t>
            </a:r>
          </a:p>
          <a:p>
            <a:pPr>
              <a:lnSpc>
                <a:spcPts val="2400"/>
              </a:lnSpc>
            </a:pPr>
            <a:endParaRPr lang="en-US" sz="2400" dirty="0">
              <a:latin typeface="Calibri" pitchFamily="34" charset="0"/>
            </a:endParaRPr>
          </a:p>
          <a:p>
            <a:pPr>
              <a:lnSpc>
                <a:spcPts val="2400"/>
              </a:lnSpc>
            </a:pPr>
            <a:r>
              <a:rPr lang="en-US" sz="2400" dirty="0">
                <a:latin typeface="Calibri" pitchFamily="34" charset="0"/>
              </a:rPr>
              <a:t>Superoxide Dismutase	Enzymes that Repair Damaged Cells</a:t>
            </a:r>
          </a:p>
          <a:p>
            <a:pPr>
              <a:lnSpc>
                <a:spcPts val="2400"/>
              </a:lnSpc>
            </a:pPr>
            <a:endParaRPr lang="en-US" sz="2400" dirty="0">
              <a:latin typeface="Calibri" pitchFamily="34" charset="0"/>
            </a:endParaRPr>
          </a:p>
          <a:p>
            <a:pPr>
              <a:lnSpc>
                <a:spcPts val="2400"/>
              </a:lnSpc>
            </a:pPr>
            <a:r>
              <a:rPr lang="en-US" sz="2400" dirty="0">
                <a:latin typeface="Calibri" pitchFamily="34" charset="0"/>
              </a:rPr>
              <a:t>Beta </a:t>
            </a:r>
            <a:r>
              <a:rPr lang="en-US" sz="2400" dirty="0" err="1">
                <a:latin typeface="Calibri" pitchFamily="34" charset="0"/>
              </a:rPr>
              <a:t>Glucan</a:t>
            </a:r>
            <a:r>
              <a:rPr lang="en-US" sz="2400" dirty="0">
                <a:latin typeface="Calibri" pitchFamily="34" charset="0"/>
              </a:rPr>
              <a:t>		Soothes Environmental </a:t>
            </a:r>
            <a:r>
              <a:rPr lang="en-US" sz="2400" dirty="0" smtClean="0">
                <a:latin typeface="Calibri" pitchFamily="34" charset="0"/>
              </a:rPr>
              <a:t>Irritations      </a:t>
            </a:r>
            <a:r>
              <a:rPr lang="en-US" sz="2000" dirty="0" err="1" smtClean="0">
                <a:latin typeface="Calibri" pitchFamily="34" charset="0"/>
              </a:rPr>
              <a:t>becky</a:t>
            </a:r>
            <a:r>
              <a:rPr lang="en-US" dirty="0">
                <a:solidFill>
                  <a:srgbClr val="5F5F5F"/>
                </a:solidFill>
                <a:latin typeface="Calibri" pitchFamily="34" charset="0"/>
              </a:rPr>
              <a:t/>
            </a:r>
            <a:br>
              <a:rPr lang="en-US" dirty="0">
                <a:solidFill>
                  <a:srgbClr val="5F5F5F"/>
                </a:solidFill>
                <a:latin typeface="Calibri" pitchFamily="34" charset="0"/>
              </a:rPr>
            </a:br>
            <a:endParaRPr lang="en-US" dirty="0">
              <a:solidFill>
                <a:srgbClr val="5F5F5F"/>
              </a:solidFill>
              <a:latin typeface="Calibri" pitchFamily="34" charset="0"/>
            </a:endParaRPr>
          </a:p>
        </p:txBody>
      </p:sp>
      <p:sp>
        <p:nvSpPr>
          <p:cNvPr id="236549" name="Rectangle 5"/>
          <p:cNvSpPr>
            <a:spLocks noChangeArrowheads="1"/>
          </p:cNvSpPr>
          <p:nvPr/>
        </p:nvSpPr>
        <p:spPr bwMode="auto">
          <a:xfrm>
            <a:off x="304800" y="533400"/>
            <a:ext cx="7315200" cy="738188"/>
          </a:xfrm>
          <a:prstGeom prst="rect">
            <a:avLst/>
          </a:prstGeom>
          <a:noFill/>
          <a:ln w="28575">
            <a:solidFill>
              <a:schemeClr val="accent3">
                <a:lumMod val="75000"/>
              </a:schemeClr>
            </a:solidFill>
            <a:miter lim="800000"/>
            <a:headEnd/>
            <a:tailEnd/>
          </a:ln>
        </p:spPr>
        <p:txBody>
          <a:bodyPr/>
          <a:lstStyle/>
          <a:p>
            <a:pPr defTabSz="1054100" eaLnBrk="0" hangingPunct="0">
              <a:defRPr/>
            </a:pPr>
            <a:r>
              <a:rPr lang="en-US" sz="3200" dirty="0">
                <a:latin typeface="Calibri" pitchFamily="34" charset="0"/>
              </a:rPr>
              <a:t>Vital Repair </a:t>
            </a:r>
            <a:r>
              <a:rPr lang="en-US" sz="3200" dirty="0" smtClean="0">
                <a:latin typeface="Calibri" pitchFamily="34" charset="0"/>
              </a:rPr>
              <a:t>Plus– the Secret to the Results</a:t>
            </a:r>
            <a:r>
              <a:rPr lang="en-US" sz="3600" dirty="0" smtClean="0">
                <a:latin typeface="Calibri" pitchFamily="34" charset="0"/>
              </a:rPr>
              <a:t> </a:t>
            </a:r>
            <a:r>
              <a:rPr lang="en-US" sz="4000" b="1" dirty="0">
                <a:latin typeface="Calibri" pitchFamily="34" charset="0"/>
              </a:rPr>
              <a:t/>
            </a:r>
            <a:br>
              <a:rPr lang="en-US" sz="4000" b="1" dirty="0">
                <a:latin typeface="Calibri" pitchFamily="34" charset="0"/>
              </a:rPr>
            </a:br>
            <a:endParaRPr lang="en-US" sz="4000" b="1" dirty="0">
              <a:latin typeface="Calibri" pitchFamily="34" charset="0"/>
            </a:endParaRPr>
          </a:p>
        </p:txBody>
      </p:sp>
      <p:pic>
        <p:nvPicPr>
          <p:cNvPr id="15364" name="Picture 13" descr="leaf"/>
          <p:cNvPicPr>
            <a:picLocks noChangeAspect="1" noChangeArrowheads="1"/>
          </p:cNvPicPr>
          <p:nvPr/>
        </p:nvPicPr>
        <p:blipFill>
          <a:blip r:embed="rId3" cstate="print"/>
          <a:srcRect/>
          <a:stretch>
            <a:fillRect/>
          </a:stretch>
        </p:blipFill>
        <p:spPr bwMode="auto">
          <a:xfrm>
            <a:off x="7543800" y="228600"/>
            <a:ext cx="1363663" cy="11461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6549"/>
                                        </p:tgtEl>
                                        <p:attrNameLst>
                                          <p:attrName>style.visibility</p:attrName>
                                        </p:attrNameLst>
                                      </p:cBhvr>
                                      <p:to>
                                        <p:strVal val="visible"/>
                                      </p:to>
                                    </p:set>
                                    <p:animEffect transition="in" filter="fade">
                                      <p:cBhvr>
                                        <p:cTn id="7" dur="1000"/>
                                        <p:tgtEl>
                                          <p:spTgt spid="236549"/>
                                        </p:tgtEl>
                                      </p:cBhvr>
                                    </p:animEffect>
                                  </p:childTnLst>
                                </p:cTn>
                              </p:par>
                              <p:par>
                                <p:cTn id="8" presetID="10" presetClass="entr" presetSubtype="0" fill="hold" nodeType="withEffect">
                                  <p:stCondLst>
                                    <p:cond delay="0"/>
                                  </p:stCondLst>
                                  <p:childTnLst>
                                    <p:set>
                                      <p:cBhvr>
                                        <p:cTn id="9" dur="1" fill="hold">
                                          <p:stCondLst>
                                            <p:cond delay="0"/>
                                          </p:stCondLst>
                                        </p:cTn>
                                        <p:tgtEl>
                                          <p:spTgt spid="236546">
                                            <p:txEl>
                                              <p:pRg st="0" end="0"/>
                                            </p:txEl>
                                          </p:spTgt>
                                        </p:tgtEl>
                                        <p:attrNameLst>
                                          <p:attrName>style.visibility</p:attrName>
                                        </p:attrNameLst>
                                      </p:cBhvr>
                                      <p:to>
                                        <p:strVal val="visible"/>
                                      </p:to>
                                    </p:set>
                                    <p:animEffect transition="in" filter="fade">
                                      <p:cBhvr>
                                        <p:cTn id="10" dur="1000"/>
                                        <p:tgtEl>
                                          <p:spTgt spid="236546">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6546">
                                            <p:txEl>
                                              <p:pRg st="2" end="2"/>
                                            </p:txEl>
                                          </p:spTgt>
                                        </p:tgtEl>
                                        <p:attrNameLst>
                                          <p:attrName>style.visibility</p:attrName>
                                        </p:attrNameLst>
                                      </p:cBhvr>
                                      <p:to>
                                        <p:strVal val="visible"/>
                                      </p:to>
                                    </p:set>
                                    <p:animEffect transition="in" filter="fade">
                                      <p:cBhvr>
                                        <p:cTn id="13" dur="1000"/>
                                        <p:tgtEl>
                                          <p:spTgt spid="23654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36546">
                                            <p:txEl>
                                              <p:pRg st="4" end="4"/>
                                            </p:txEl>
                                          </p:spTgt>
                                        </p:tgtEl>
                                        <p:attrNameLst>
                                          <p:attrName>style.visibility</p:attrName>
                                        </p:attrNameLst>
                                      </p:cBhvr>
                                      <p:to>
                                        <p:strVal val="visible"/>
                                      </p:to>
                                    </p:set>
                                    <p:animEffect transition="in" filter="fade">
                                      <p:cBhvr>
                                        <p:cTn id="16" dur="1000"/>
                                        <p:tgtEl>
                                          <p:spTgt spid="236546">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36546">
                                            <p:txEl>
                                              <p:pRg st="6" end="6"/>
                                            </p:txEl>
                                          </p:spTgt>
                                        </p:tgtEl>
                                        <p:attrNameLst>
                                          <p:attrName>style.visibility</p:attrName>
                                        </p:attrNameLst>
                                      </p:cBhvr>
                                      <p:to>
                                        <p:strVal val="visible"/>
                                      </p:to>
                                    </p:set>
                                    <p:animEffect transition="in" filter="fade">
                                      <p:cBhvr>
                                        <p:cTn id="19" dur="1000"/>
                                        <p:tgtEl>
                                          <p:spTgt spid="236546">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36546">
                                            <p:txEl>
                                              <p:pRg st="7" end="7"/>
                                            </p:txEl>
                                          </p:spTgt>
                                        </p:tgtEl>
                                        <p:attrNameLst>
                                          <p:attrName>style.visibility</p:attrName>
                                        </p:attrNameLst>
                                      </p:cBhvr>
                                      <p:to>
                                        <p:strVal val="visible"/>
                                      </p:to>
                                    </p:set>
                                    <p:animEffect transition="in" filter="fade">
                                      <p:cBhvr>
                                        <p:cTn id="22" dur="1000"/>
                                        <p:tgtEl>
                                          <p:spTgt spid="236546">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36546">
                                            <p:txEl>
                                              <p:pRg st="8" end="8"/>
                                            </p:txEl>
                                          </p:spTgt>
                                        </p:tgtEl>
                                        <p:attrNameLst>
                                          <p:attrName>style.visibility</p:attrName>
                                        </p:attrNameLst>
                                      </p:cBhvr>
                                      <p:to>
                                        <p:strVal val="visible"/>
                                      </p:to>
                                    </p:set>
                                    <p:animEffect transition="in" filter="fade">
                                      <p:cBhvr>
                                        <p:cTn id="25" dur="1000"/>
                                        <p:tgtEl>
                                          <p:spTgt spid="236546">
                                            <p:txEl>
                                              <p:pRg st="8" end="8"/>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36546">
                                            <p:txEl>
                                              <p:pRg st="10" end="10"/>
                                            </p:txEl>
                                          </p:spTgt>
                                        </p:tgtEl>
                                        <p:attrNameLst>
                                          <p:attrName>style.visibility</p:attrName>
                                        </p:attrNameLst>
                                      </p:cBhvr>
                                      <p:to>
                                        <p:strVal val="visible"/>
                                      </p:to>
                                    </p:set>
                                    <p:animEffect transition="in" filter="fade">
                                      <p:cBhvr>
                                        <p:cTn id="28" dur="1000"/>
                                        <p:tgtEl>
                                          <p:spTgt spid="236546">
                                            <p:txEl>
                                              <p:pRg st="10" end="1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36546">
                                            <p:txEl>
                                              <p:pRg st="12" end="12"/>
                                            </p:txEl>
                                          </p:spTgt>
                                        </p:tgtEl>
                                        <p:attrNameLst>
                                          <p:attrName>style.visibility</p:attrName>
                                        </p:attrNameLst>
                                      </p:cBhvr>
                                      <p:to>
                                        <p:strVal val="visible"/>
                                      </p:to>
                                    </p:set>
                                    <p:animEffect transition="in" filter="fade">
                                      <p:cBhvr>
                                        <p:cTn id="31" dur="1000"/>
                                        <p:tgtEl>
                                          <p:spTgt spid="23654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Text Box 2"/>
          <p:cNvSpPr txBox="1">
            <a:spLocks noChangeArrowheads="1"/>
          </p:cNvSpPr>
          <p:nvPr/>
        </p:nvSpPr>
        <p:spPr bwMode="auto">
          <a:xfrm>
            <a:off x="2057400" y="2133600"/>
            <a:ext cx="6596063" cy="4462760"/>
          </a:xfrm>
          <a:prstGeom prst="rect">
            <a:avLst/>
          </a:prstGeom>
          <a:noFill/>
          <a:ln w="9525">
            <a:noFill/>
            <a:miter lim="800000"/>
            <a:headEnd/>
            <a:tailEnd/>
          </a:ln>
        </p:spPr>
        <p:txBody>
          <a:bodyPr wrap="square">
            <a:spAutoFit/>
          </a:bodyPr>
          <a:lstStyle/>
          <a:p>
            <a:r>
              <a:rPr lang="en-US" sz="2400" dirty="0">
                <a:latin typeface="Calibri" pitchFamily="34" charset="0"/>
              </a:rPr>
              <a:t>Reduce the appearance of fine lines and wrinkles.</a:t>
            </a:r>
          </a:p>
          <a:p>
            <a:r>
              <a:rPr lang="en-US" sz="2400" b="1" u="sng" dirty="0">
                <a:latin typeface="Calibri" pitchFamily="34" charset="0"/>
              </a:rPr>
              <a:t>Eye Treatment</a:t>
            </a:r>
          </a:p>
          <a:p>
            <a:r>
              <a:rPr lang="en-US" sz="2000" dirty="0">
                <a:latin typeface="Calibri" pitchFamily="34" charset="0"/>
              </a:rPr>
              <a:t>Visibly diminishes puffiness with targeted nutrients and botanicals.</a:t>
            </a:r>
          </a:p>
          <a:p>
            <a:r>
              <a:rPr lang="en-US" sz="2400" b="1" u="sng" dirty="0">
                <a:latin typeface="Calibri" pitchFamily="34" charset="0"/>
              </a:rPr>
              <a:t>Time Repair A.M.</a:t>
            </a:r>
            <a:r>
              <a:rPr lang="en-US" sz="2400" b="1" u="sng" baseline="50000" dirty="0">
                <a:latin typeface="Calibri" pitchFamily="34" charset="0"/>
              </a:rPr>
              <a:t>®</a:t>
            </a:r>
            <a:r>
              <a:rPr lang="en-US" sz="2400" b="1" u="sng" dirty="0">
                <a:latin typeface="Calibri" pitchFamily="34" charset="0"/>
              </a:rPr>
              <a:t> SPF 15</a:t>
            </a:r>
          </a:p>
          <a:p>
            <a:r>
              <a:rPr lang="en-US" sz="2000" dirty="0">
                <a:latin typeface="Calibri" pitchFamily="34" charset="0"/>
              </a:rPr>
              <a:t>Meets all your skin’s daytime needs in a convenient</a:t>
            </a:r>
          </a:p>
          <a:p>
            <a:r>
              <a:rPr lang="en-US" sz="2000" dirty="0">
                <a:latin typeface="Calibri" pitchFamily="34" charset="0"/>
              </a:rPr>
              <a:t>5-in-1 formula:</a:t>
            </a:r>
          </a:p>
          <a:p>
            <a:r>
              <a:rPr lang="en-US" sz="2000" dirty="0">
                <a:latin typeface="Calibri" pitchFamily="34" charset="0"/>
              </a:rPr>
              <a:t>Renewal, Recovery, Moisture, Nourishment,  and Protection. </a:t>
            </a:r>
          </a:p>
          <a:p>
            <a:endParaRPr lang="en-US" sz="2400" dirty="0">
              <a:solidFill>
                <a:srgbClr val="006600"/>
              </a:solidFill>
              <a:latin typeface="Calibri" pitchFamily="34" charset="0"/>
            </a:endParaRPr>
          </a:p>
          <a:p>
            <a:endParaRPr lang="en-US" sz="2400" dirty="0">
              <a:solidFill>
                <a:srgbClr val="006600"/>
              </a:solidFill>
              <a:latin typeface="Calibri" pitchFamily="34" charset="0"/>
            </a:endParaRPr>
          </a:p>
          <a:p>
            <a:endParaRPr lang="en-US" sz="2400" dirty="0">
              <a:solidFill>
                <a:srgbClr val="006600"/>
              </a:solidFill>
              <a:latin typeface="Calibri" pitchFamily="34" charset="0"/>
            </a:endParaRPr>
          </a:p>
          <a:p>
            <a:endParaRPr lang="en-US" sz="2000" dirty="0">
              <a:solidFill>
                <a:srgbClr val="006600"/>
              </a:solidFill>
              <a:latin typeface="Calibri" pitchFamily="34" charset="0"/>
            </a:endParaRPr>
          </a:p>
          <a:p>
            <a:endParaRPr lang="en-US" sz="2000" dirty="0">
              <a:solidFill>
                <a:srgbClr val="006600"/>
              </a:solidFill>
              <a:latin typeface="Calibri" pitchFamily="34" charset="0"/>
            </a:endParaRPr>
          </a:p>
        </p:txBody>
      </p:sp>
      <p:pic>
        <p:nvPicPr>
          <p:cNvPr id="236547" name="Picture 3" descr="time repair AM"/>
          <p:cNvPicPr>
            <a:picLocks noChangeAspect="1" noChangeArrowheads="1"/>
          </p:cNvPicPr>
          <p:nvPr/>
        </p:nvPicPr>
        <p:blipFill>
          <a:blip r:embed="rId3" cstate="print"/>
          <a:srcRect/>
          <a:stretch>
            <a:fillRect/>
          </a:stretch>
        </p:blipFill>
        <p:spPr bwMode="auto">
          <a:xfrm>
            <a:off x="609600" y="2362200"/>
            <a:ext cx="1313859" cy="2057400"/>
          </a:xfrm>
          <a:prstGeom prst="rect">
            <a:avLst/>
          </a:prstGeom>
          <a:noFill/>
          <a:ln w="9525">
            <a:noFill/>
            <a:miter lim="800000"/>
            <a:headEnd/>
            <a:tailEnd/>
          </a:ln>
        </p:spPr>
      </p:pic>
      <p:pic>
        <p:nvPicPr>
          <p:cNvPr id="236548" name="Picture 4" descr="eye treatment"/>
          <p:cNvPicPr>
            <a:picLocks noChangeAspect="1" noChangeArrowheads="1"/>
          </p:cNvPicPr>
          <p:nvPr/>
        </p:nvPicPr>
        <p:blipFill>
          <a:blip r:embed="rId4" cstate="print"/>
          <a:srcRect/>
          <a:stretch>
            <a:fillRect/>
          </a:stretch>
        </p:blipFill>
        <p:spPr bwMode="auto">
          <a:xfrm>
            <a:off x="0" y="1464618"/>
            <a:ext cx="876300" cy="1964382"/>
          </a:xfrm>
          <a:prstGeom prst="rect">
            <a:avLst/>
          </a:prstGeom>
          <a:noFill/>
          <a:ln w="9525">
            <a:noFill/>
            <a:miter lim="800000"/>
            <a:headEnd/>
            <a:tailEnd/>
          </a:ln>
        </p:spPr>
      </p:pic>
      <p:sp>
        <p:nvSpPr>
          <p:cNvPr id="236549" name="Rectangle 5"/>
          <p:cNvSpPr>
            <a:spLocks noChangeArrowheads="1"/>
          </p:cNvSpPr>
          <p:nvPr/>
        </p:nvSpPr>
        <p:spPr bwMode="auto">
          <a:xfrm>
            <a:off x="381000" y="381000"/>
            <a:ext cx="7620000" cy="1066800"/>
          </a:xfrm>
          <a:prstGeom prst="rect">
            <a:avLst/>
          </a:prstGeom>
          <a:noFill/>
          <a:ln w="9525">
            <a:noFill/>
            <a:miter lim="800000"/>
            <a:headEnd/>
            <a:tailEnd/>
          </a:ln>
        </p:spPr>
        <p:txBody>
          <a:bodyPr/>
          <a:lstStyle/>
          <a:p>
            <a:pPr defTabSz="1054100" eaLnBrk="0" hangingPunct="0"/>
            <a:r>
              <a:rPr lang="en-US" sz="2800" b="1" dirty="0" smtClean="0">
                <a:latin typeface="Calibri" pitchFamily="34" charset="0"/>
              </a:rPr>
              <a:t>At the Heart of the </a:t>
            </a:r>
            <a:r>
              <a:rPr lang="en-US" sz="2800" b="1" dirty="0" err="1" smtClean="0">
                <a:latin typeface="Calibri" pitchFamily="34" charset="0"/>
              </a:rPr>
              <a:t>Enfuselle</a:t>
            </a:r>
            <a:r>
              <a:rPr lang="en-US" sz="2800" b="1" baseline="56000" dirty="0" smtClean="0">
                <a:latin typeface="Calibri" pitchFamily="34" charset="0"/>
              </a:rPr>
              <a:t>®</a:t>
            </a:r>
            <a:r>
              <a:rPr lang="en-US" sz="2800" b="1" dirty="0" smtClean="0">
                <a:latin typeface="Calibri" pitchFamily="34" charset="0"/>
              </a:rPr>
              <a:t> </a:t>
            </a:r>
            <a:r>
              <a:rPr lang="en-US" sz="2800" b="1" dirty="0">
                <a:latin typeface="Calibri" pitchFamily="34" charset="0"/>
              </a:rPr>
              <a:t>Nutrition Therapy </a:t>
            </a:r>
            <a:r>
              <a:rPr lang="en-US" sz="2800" b="1" dirty="0" smtClean="0">
                <a:latin typeface="Calibri" pitchFamily="34" charset="0"/>
              </a:rPr>
              <a:t>        	Skin </a:t>
            </a:r>
            <a:r>
              <a:rPr lang="en-US" sz="2800" b="1" dirty="0">
                <a:latin typeface="Calibri" pitchFamily="34" charset="0"/>
              </a:rPr>
              <a:t>Care </a:t>
            </a:r>
            <a:r>
              <a:rPr lang="en-US" sz="2800" b="1" dirty="0" smtClean="0">
                <a:latin typeface="Calibri" pitchFamily="34" charset="0"/>
              </a:rPr>
              <a:t>System are The Repair Products</a:t>
            </a:r>
            <a:r>
              <a:rPr lang="en-US" sz="3200" dirty="0">
                <a:latin typeface="Calibri" pitchFamily="34" charset="0"/>
              </a:rPr>
              <a:t/>
            </a:r>
            <a:br>
              <a:rPr lang="en-US" sz="3200" dirty="0">
                <a:latin typeface="Calibri" pitchFamily="34" charset="0"/>
              </a:rPr>
            </a:br>
            <a:endParaRPr lang="en-US" sz="3200" dirty="0">
              <a:latin typeface="Calibri" pitchFamily="34" charset="0"/>
            </a:endParaRPr>
          </a:p>
        </p:txBody>
      </p:sp>
      <p:sp>
        <p:nvSpPr>
          <p:cNvPr id="236550" name="AutoShape 6"/>
          <p:cNvSpPr>
            <a:spLocks noChangeArrowheads="1"/>
          </p:cNvSpPr>
          <p:nvPr/>
        </p:nvSpPr>
        <p:spPr bwMode="auto">
          <a:xfrm>
            <a:off x="1905000" y="1905000"/>
            <a:ext cx="6907213" cy="4648200"/>
          </a:xfrm>
          <a:prstGeom prst="roundRect">
            <a:avLst>
              <a:gd name="adj" fmla="val 16667"/>
            </a:avLst>
          </a:prstGeom>
          <a:noFill/>
          <a:ln w="9525">
            <a:solidFill>
              <a:schemeClr val="folHlink"/>
            </a:solidFill>
            <a:round/>
            <a:headEnd/>
            <a:tailEnd/>
          </a:ln>
        </p:spPr>
        <p:txBody>
          <a:bodyPr wrap="none" anchor="ctr"/>
          <a:lstStyle/>
          <a:p>
            <a:endParaRPr lang="en-US">
              <a:latin typeface="Calibri" pitchFamily="34" charset="0"/>
            </a:endParaRPr>
          </a:p>
        </p:txBody>
      </p:sp>
      <p:pic>
        <p:nvPicPr>
          <p:cNvPr id="8" name="Picture 6" descr="C+E repair PM"/>
          <p:cNvPicPr>
            <a:picLocks noChangeAspect="1" noChangeArrowheads="1"/>
          </p:cNvPicPr>
          <p:nvPr/>
        </p:nvPicPr>
        <p:blipFill>
          <a:blip r:embed="rId5" cstate="print"/>
          <a:srcRect/>
          <a:stretch>
            <a:fillRect/>
          </a:stretch>
        </p:blipFill>
        <p:spPr bwMode="auto">
          <a:xfrm>
            <a:off x="246063" y="4106863"/>
            <a:ext cx="1125537" cy="2522537"/>
          </a:xfrm>
          <a:prstGeom prst="rect">
            <a:avLst/>
          </a:prstGeom>
          <a:noFill/>
          <a:ln w="9525">
            <a:noFill/>
            <a:miter lim="800000"/>
            <a:headEnd/>
            <a:tailEnd/>
          </a:ln>
        </p:spPr>
      </p:pic>
      <p:sp>
        <p:nvSpPr>
          <p:cNvPr id="14344" name="Rectangle 10"/>
          <p:cNvSpPr>
            <a:spLocks noChangeArrowheads="1"/>
          </p:cNvSpPr>
          <p:nvPr/>
        </p:nvSpPr>
        <p:spPr bwMode="auto">
          <a:xfrm>
            <a:off x="2057400" y="4953000"/>
            <a:ext cx="6705600" cy="1384995"/>
          </a:xfrm>
          <a:prstGeom prst="rect">
            <a:avLst/>
          </a:prstGeom>
          <a:noFill/>
          <a:ln w="9525">
            <a:noFill/>
            <a:miter lim="800000"/>
            <a:headEnd/>
            <a:tailEnd/>
          </a:ln>
        </p:spPr>
        <p:txBody>
          <a:bodyPr>
            <a:spAutoFit/>
          </a:bodyPr>
          <a:lstStyle/>
          <a:p>
            <a:r>
              <a:rPr lang="en-US" sz="2400" b="1" u="sng" dirty="0">
                <a:latin typeface="Calibri" pitchFamily="34" charset="0"/>
              </a:rPr>
              <a:t>C+E Repair P.M.</a:t>
            </a:r>
            <a:r>
              <a:rPr lang="en-US" sz="2400" b="1" u="sng" baseline="50000" dirty="0">
                <a:latin typeface="Calibri" pitchFamily="34" charset="0"/>
              </a:rPr>
              <a:t>®</a:t>
            </a:r>
          </a:p>
          <a:p>
            <a:r>
              <a:rPr lang="en-US" sz="2000" dirty="0">
                <a:latin typeface="Calibri" pitchFamily="34" charset="0"/>
              </a:rPr>
              <a:t>Visibly firm, instantly soften, and boost elasticity with a patented delivery of highly active vitamins C and E for luminous skin</a:t>
            </a:r>
            <a:r>
              <a:rPr lang="en-US" sz="2000" dirty="0" smtClean="0">
                <a:latin typeface="Calibri" pitchFamily="34" charset="0"/>
              </a:rPr>
              <a:t>.                                      </a:t>
            </a:r>
            <a:r>
              <a:rPr lang="en-US" sz="2000" dirty="0" err="1" smtClean="0">
                <a:latin typeface="Calibri" pitchFamily="34" charset="0"/>
              </a:rPr>
              <a:t>becky</a:t>
            </a:r>
            <a:endParaRPr lang="en-US" sz="2000" dirty="0">
              <a:latin typeface="Calibri" pitchFamily="34" charset="0"/>
            </a:endParaRPr>
          </a:p>
        </p:txBody>
      </p:sp>
      <p:pic>
        <p:nvPicPr>
          <p:cNvPr id="14345" name="Picture 13" descr="leaf"/>
          <p:cNvPicPr>
            <a:picLocks noChangeAspect="1" noChangeArrowheads="1"/>
          </p:cNvPicPr>
          <p:nvPr/>
        </p:nvPicPr>
        <p:blipFill>
          <a:blip r:embed="rId6" cstate="print"/>
          <a:srcRect/>
          <a:stretch>
            <a:fillRect/>
          </a:stretch>
        </p:blipFill>
        <p:spPr bwMode="auto">
          <a:xfrm>
            <a:off x="8047038" y="0"/>
            <a:ext cx="906462" cy="762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6549"/>
                                        </p:tgtEl>
                                        <p:attrNameLst>
                                          <p:attrName>style.visibility</p:attrName>
                                        </p:attrNameLst>
                                      </p:cBhvr>
                                      <p:to>
                                        <p:strVal val="visible"/>
                                      </p:to>
                                    </p:set>
                                    <p:animEffect transition="in" filter="fade">
                                      <p:cBhvr>
                                        <p:cTn id="7" dur="1000"/>
                                        <p:tgtEl>
                                          <p:spTgt spid="236549"/>
                                        </p:tgtEl>
                                      </p:cBhvr>
                                    </p:animEffect>
                                  </p:childTnLst>
                                </p:cTn>
                              </p:par>
                            </p:childTnLst>
                          </p:cTn>
                        </p:par>
                        <p:par>
                          <p:cTn id="8" fill="hold">
                            <p:stCondLst>
                              <p:cond delay="1000"/>
                            </p:stCondLst>
                            <p:childTnLst>
                              <p:par>
                                <p:cTn id="9" presetID="1" presetClass="entr" presetSubtype="0" fill="hold" grpId="0" nodeType="afterEffect">
                                  <p:stCondLst>
                                    <p:cond delay="0"/>
                                  </p:stCondLst>
                                  <p:childTnLst>
                                    <p:set>
                                      <p:cBhvr>
                                        <p:cTn id="10" dur="1" fill="hold">
                                          <p:stCondLst>
                                            <p:cond delay="0"/>
                                          </p:stCondLst>
                                        </p:cTn>
                                        <p:tgtEl>
                                          <p:spTgt spid="236550"/>
                                        </p:tgtEl>
                                        <p:attrNameLst>
                                          <p:attrName>style.visibility</p:attrName>
                                        </p:attrNameLst>
                                      </p:cBhvr>
                                      <p:to>
                                        <p:strVal val="visible"/>
                                      </p:to>
                                    </p:set>
                                  </p:childTnLst>
                                </p:cTn>
                              </p:par>
                              <p:par>
                                <p:cTn id="11" presetID="10" presetClass="entr" presetSubtype="0" fill="hold" nodeType="withEffect">
                                  <p:stCondLst>
                                    <p:cond delay="0"/>
                                  </p:stCondLst>
                                  <p:childTnLst>
                                    <p:set>
                                      <p:cBhvr>
                                        <p:cTn id="12" dur="1" fill="hold">
                                          <p:stCondLst>
                                            <p:cond delay="0"/>
                                          </p:stCondLst>
                                        </p:cTn>
                                        <p:tgtEl>
                                          <p:spTgt spid="236546">
                                            <p:txEl>
                                              <p:pRg st="0" end="0"/>
                                            </p:txEl>
                                          </p:spTgt>
                                        </p:tgtEl>
                                        <p:attrNameLst>
                                          <p:attrName>style.visibility</p:attrName>
                                        </p:attrNameLst>
                                      </p:cBhvr>
                                      <p:to>
                                        <p:strVal val="visible"/>
                                      </p:to>
                                    </p:set>
                                    <p:animEffect transition="in" filter="fade">
                                      <p:cBhvr>
                                        <p:cTn id="13" dur="1000"/>
                                        <p:tgtEl>
                                          <p:spTgt spid="236546">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36546">
                                            <p:txEl>
                                              <p:pRg st="1" end="1"/>
                                            </p:txEl>
                                          </p:spTgt>
                                        </p:tgtEl>
                                        <p:attrNameLst>
                                          <p:attrName>style.visibility</p:attrName>
                                        </p:attrNameLst>
                                      </p:cBhvr>
                                      <p:to>
                                        <p:strVal val="visible"/>
                                      </p:to>
                                    </p:set>
                                    <p:animEffect transition="in" filter="fade">
                                      <p:cBhvr>
                                        <p:cTn id="16" dur="1000"/>
                                        <p:tgtEl>
                                          <p:spTgt spid="23654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36548"/>
                                        </p:tgtEl>
                                        <p:attrNameLst>
                                          <p:attrName>style.visibility</p:attrName>
                                        </p:attrNameLst>
                                      </p:cBhvr>
                                      <p:to>
                                        <p:strVal val="visible"/>
                                      </p:to>
                                    </p:set>
                                    <p:animEffect transition="in" filter="fade">
                                      <p:cBhvr>
                                        <p:cTn id="19" dur="1000"/>
                                        <p:tgtEl>
                                          <p:spTgt spid="236548"/>
                                        </p:tgtEl>
                                      </p:cBhvr>
                                    </p:animEffect>
                                  </p:childTnLst>
                                </p:cTn>
                              </p:par>
                              <p:par>
                                <p:cTn id="20" presetID="10" presetClass="entr" presetSubtype="0" fill="hold" nodeType="withEffect">
                                  <p:stCondLst>
                                    <p:cond delay="0"/>
                                  </p:stCondLst>
                                  <p:childTnLst>
                                    <p:set>
                                      <p:cBhvr>
                                        <p:cTn id="21" dur="1" fill="hold">
                                          <p:stCondLst>
                                            <p:cond delay="0"/>
                                          </p:stCondLst>
                                        </p:cTn>
                                        <p:tgtEl>
                                          <p:spTgt spid="236546">
                                            <p:txEl>
                                              <p:pRg st="2" end="2"/>
                                            </p:txEl>
                                          </p:spTgt>
                                        </p:tgtEl>
                                        <p:attrNameLst>
                                          <p:attrName>style.visibility</p:attrName>
                                        </p:attrNameLst>
                                      </p:cBhvr>
                                      <p:to>
                                        <p:strVal val="visible"/>
                                      </p:to>
                                    </p:set>
                                    <p:animEffect transition="in" filter="fade">
                                      <p:cBhvr>
                                        <p:cTn id="22" dur="1000"/>
                                        <p:tgtEl>
                                          <p:spTgt spid="236546">
                                            <p:txEl>
                                              <p:pRg st="2" end="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36546">
                                            <p:txEl>
                                              <p:pRg st="3" end="3"/>
                                            </p:txEl>
                                          </p:spTgt>
                                        </p:tgtEl>
                                        <p:attrNameLst>
                                          <p:attrName>style.visibility</p:attrName>
                                        </p:attrNameLst>
                                      </p:cBhvr>
                                      <p:to>
                                        <p:strVal val="visible"/>
                                      </p:to>
                                    </p:set>
                                    <p:animEffect transition="in" filter="fade">
                                      <p:cBhvr>
                                        <p:cTn id="25" dur="1000"/>
                                        <p:tgtEl>
                                          <p:spTgt spid="236546">
                                            <p:txEl>
                                              <p:pRg st="3" end="3"/>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36547"/>
                                        </p:tgtEl>
                                        <p:attrNameLst>
                                          <p:attrName>style.visibility</p:attrName>
                                        </p:attrNameLst>
                                      </p:cBhvr>
                                      <p:to>
                                        <p:strVal val="visible"/>
                                      </p:to>
                                    </p:set>
                                    <p:animEffect transition="in" filter="fade">
                                      <p:cBhvr>
                                        <p:cTn id="28" dur="1000"/>
                                        <p:tgtEl>
                                          <p:spTgt spid="236547"/>
                                        </p:tgtEl>
                                      </p:cBhvr>
                                    </p:animEffect>
                                  </p:childTnLst>
                                </p:cTn>
                              </p:par>
                              <p:par>
                                <p:cTn id="29" presetID="10" presetClass="entr" presetSubtype="0" fill="hold" nodeType="withEffect">
                                  <p:stCondLst>
                                    <p:cond delay="0"/>
                                  </p:stCondLst>
                                  <p:childTnLst>
                                    <p:set>
                                      <p:cBhvr>
                                        <p:cTn id="30" dur="1" fill="hold">
                                          <p:stCondLst>
                                            <p:cond delay="0"/>
                                          </p:stCondLst>
                                        </p:cTn>
                                        <p:tgtEl>
                                          <p:spTgt spid="236546">
                                            <p:txEl>
                                              <p:pRg st="4" end="4"/>
                                            </p:txEl>
                                          </p:spTgt>
                                        </p:tgtEl>
                                        <p:attrNameLst>
                                          <p:attrName>style.visibility</p:attrName>
                                        </p:attrNameLst>
                                      </p:cBhvr>
                                      <p:to>
                                        <p:strVal val="visible"/>
                                      </p:to>
                                    </p:set>
                                    <p:animEffect transition="in" filter="fade">
                                      <p:cBhvr>
                                        <p:cTn id="31" dur="2000"/>
                                        <p:tgtEl>
                                          <p:spTgt spid="236546">
                                            <p:txEl>
                                              <p:pRg st="4" end="4"/>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36546">
                                            <p:txEl>
                                              <p:pRg st="5" end="5"/>
                                            </p:txEl>
                                          </p:spTgt>
                                        </p:tgtEl>
                                        <p:attrNameLst>
                                          <p:attrName>style.visibility</p:attrName>
                                        </p:attrNameLst>
                                      </p:cBhvr>
                                      <p:to>
                                        <p:strVal val="visible"/>
                                      </p:to>
                                    </p:set>
                                    <p:animEffect transition="in" filter="fade">
                                      <p:cBhvr>
                                        <p:cTn id="34" dur="2000"/>
                                        <p:tgtEl>
                                          <p:spTgt spid="236546">
                                            <p:txEl>
                                              <p:pRg st="5" end="5"/>
                                            </p:txEl>
                                          </p:spTgt>
                                        </p:tgtEl>
                                      </p:cBhvr>
                                    </p:animEffect>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236546">
                                            <p:txEl>
                                              <p:pRg st="6" end="6"/>
                                            </p:txEl>
                                          </p:spTgt>
                                        </p:tgtEl>
                                        <p:attrNameLst>
                                          <p:attrName>style.visibility</p:attrName>
                                        </p:attrNameLst>
                                      </p:cBhvr>
                                      <p:to>
                                        <p:strVal val="visible"/>
                                      </p:to>
                                    </p:set>
                                    <p:anim calcmode="lin" valueType="num">
                                      <p:cBhvr additive="base">
                                        <p:cTn id="38" dur="1000" fill="hold"/>
                                        <p:tgtEl>
                                          <p:spTgt spid="236546">
                                            <p:txEl>
                                              <p:pRg st="6" end="6"/>
                                            </p:txEl>
                                          </p:spTgt>
                                        </p:tgtEl>
                                        <p:attrNameLst>
                                          <p:attrName>ppt_x</p:attrName>
                                        </p:attrNameLst>
                                      </p:cBhvr>
                                      <p:tavLst>
                                        <p:tav tm="0">
                                          <p:val>
                                            <p:strVal val="1+#ppt_w/2"/>
                                          </p:val>
                                        </p:tav>
                                        <p:tav tm="100000">
                                          <p:val>
                                            <p:strVal val="#ppt_x"/>
                                          </p:val>
                                        </p:tav>
                                      </p:tavLst>
                                    </p:anim>
                                    <p:anim calcmode="lin" valueType="num">
                                      <p:cBhvr additive="base">
                                        <p:cTn id="39" dur="1000" fill="hold"/>
                                        <p:tgtEl>
                                          <p:spTgt spid="236546">
                                            <p:txEl>
                                              <p:pRg st="6" end="6"/>
                                            </p:txEl>
                                          </p:spTgt>
                                        </p:tgtEl>
                                        <p:attrNameLst>
                                          <p:attrName>ppt_y</p:attrName>
                                        </p:attrNameLst>
                                      </p:cBhvr>
                                      <p:tavLst>
                                        <p:tav tm="0">
                                          <p:val>
                                            <p:strVal val="#ppt_y"/>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9" grpId="0"/>
      <p:bldP spid="23655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ChangeArrowheads="1"/>
          </p:cNvSpPr>
          <p:nvPr/>
        </p:nvSpPr>
        <p:spPr bwMode="auto">
          <a:xfrm>
            <a:off x="228600" y="228600"/>
            <a:ext cx="4814888" cy="1150937"/>
          </a:xfrm>
          <a:prstGeom prst="rect">
            <a:avLst/>
          </a:prstGeom>
          <a:noFill/>
          <a:ln w="9525">
            <a:noFill/>
            <a:miter lim="800000"/>
            <a:headEnd/>
            <a:tailEnd/>
          </a:ln>
        </p:spPr>
        <p:txBody>
          <a:bodyPr/>
          <a:lstStyle/>
          <a:p>
            <a:pPr algn="ctr" defTabSz="1054100" eaLnBrk="0" hangingPunct="0">
              <a:lnSpc>
                <a:spcPct val="80000"/>
              </a:lnSpc>
            </a:pPr>
            <a:r>
              <a:rPr lang="en-US" sz="2800" dirty="0" smtClean="0">
                <a:latin typeface="Calibri" pitchFamily="34" charset="0"/>
              </a:rPr>
              <a:t>Because of These Repair Products &amp; Their Anti-Oxidant Formulas … </a:t>
            </a:r>
            <a:endParaRPr lang="en-US" sz="2800" dirty="0">
              <a:latin typeface="Calibri" pitchFamily="34" charset="0"/>
            </a:endParaRPr>
          </a:p>
        </p:txBody>
      </p:sp>
      <p:sp>
        <p:nvSpPr>
          <p:cNvPr id="226307" name="Text Box 3"/>
          <p:cNvSpPr txBox="1">
            <a:spLocks noChangeArrowheads="1"/>
          </p:cNvSpPr>
          <p:nvPr/>
        </p:nvSpPr>
        <p:spPr bwMode="blackWhite">
          <a:xfrm>
            <a:off x="5105400" y="304800"/>
            <a:ext cx="3848100" cy="997196"/>
          </a:xfrm>
          <a:prstGeom prst="rect">
            <a:avLst/>
          </a:prstGeom>
          <a:noFill/>
          <a:ln w="9525">
            <a:noFill/>
            <a:miter lim="800000"/>
            <a:headEnd/>
            <a:tailEnd/>
          </a:ln>
        </p:spPr>
        <p:txBody>
          <a:bodyPr wrap="square" lIns="0" tIns="0" rIns="0" bIns="0">
            <a:spAutoFit/>
          </a:bodyPr>
          <a:lstStyle/>
          <a:p>
            <a:pPr algn="ctr" eaLnBrk="0" hangingPunct="0">
              <a:lnSpc>
                <a:spcPct val="90000"/>
              </a:lnSpc>
              <a:buClr>
                <a:srgbClr val="90B693"/>
              </a:buClr>
              <a:buFont typeface="Wingdings" pitchFamily="2" charset="2"/>
              <a:buNone/>
            </a:pPr>
            <a:r>
              <a:rPr lang="en-US" sz="2400" dirty="0" smtClean="0">
                <a:latin typeface="Calibri" pitchFamily="34" charset="0"/>
              </a:rPr>
              <a:t>We can boost our </a:t>
            </a:r>
            <a:r>
              <a:rPr lang="en-US" sz="2400" dirty="0">
                <a:latin typeface="Calibri" pitchFamily="34" charset="0"/>
              </a:rPr>
              <a:t>skin’s natural ability to defend and repair its appearance.</a:t>
            </a:r>
          </a:p>
        </p:txBody>
      </p:sp>
      <p:sp>
        <p:nvSpPr>
          <p:cNvPr id="226308" name="AutoShape 4"/>
          <p:cNvSpPr>
            <a:spLocks noChangeArrowheads="1"/>
          </p:cNvSpPr>
          <p:nvPr/>
        </p:nvSpPr>
        <p:spPr bwMode="auto">
          <a:xfrm>
            <a:off x="3581400" y="1524000"/>
            <a:ext cx="5246687" cy="3416300"/>
          </a:xfrm>
          <a:prstGeom prst="roundRect">
            <a:avLst>
              <a:gd name="adj" fmla="val 16667"/>
            </a:avLst>
          </a:prstGeom>
          <a:solidFill>
            <a:schemeClr val="folHlink">
              <a:alpha val="76862"/>
            </a:schemeClr>
          </a:solidFill>
          <a:ln w="57150">
            <a:solidFill>
              <a:srgbClr val="5F5F5F"/>
            </a:solidFill>
            <a:round/>
            <a:headEnd/>
            <a:tailEnd/>
          </a:ln>
        </p:spPr>
        <p:txBody>
          <a:bodyPr wrap="none" anchor="ctr"/>
          <a:lstStyle/>
          <a:p>
            <a:pPr algn="ctr"/>
            <a:r>
              <a:rPr lang="en-US" sz="1600">
                <a:latin typeface="Calibri" pitchFamily="34" charset="0"/>
              </a:rPr>
              <a:t>`</a:t>
            </a:r>
          </a:p>
        </p:txBody>
      </p:sp>
      <p:pic>
        <p:nvPicPr>
          <p:cNvPr id="226309" name="Picture 5" descr="SkinBefore"/>
          <p:cNvPicPr>
            <a:picLocks noChangeAspect="1" noChangeArrowheads="1"/>
          </p:cNvPicPr>
          <p:nvPr/>
        </p:nvPicPr>
        <p:blipFill>
          <a:blip r:embed="rId3" cstate="print">
            <a:lum bright="6000" contrast="6000"/>
          </a:blip>
          <a:srcRect/>
          <a:stretch>
            <a:fillRect/>
          </a:stretch>
        </p:blipFill>
        <p:spPr bwMode="auto">
          <a:xfrm>
            <a:off x="3837572" y="2362200"/>
            <a:ext cx="2110791" cy="2400300"/>
          </a:xfrm>
          <a:prstGeom prst="rect">
            <a:avLst/>
          </a:prstGeom>
          <a:solidFill>
            <a:srgbClr val="006600"/>
          </a:solidFill>
          <a:ln w="57150">
            <a:solidFill>
              <a:schemeClr val="bg1"/>
            </a:solidFill>
            <a:miter lim="800000"/>
            <a:headEnd/>
            <a:tailEnd/>
          </a:ln>
        </p:spPr>
      </p:pic>
      <p:pic>
        <p:nvPicPr>
          <p:cNvPr id="226310" name="Picture 6" descr="SkinAfter"/>
          <p:cNvPicPr>
            <a:picLocks noChangeAspect="1" noChangeArrowheads="1"/>
          </p:cNvPicPr>
          <p:nvPr/>
        </p:nvPicPr>
        <p:blipFill>
          <a:blip r:embed="rId4" cstate="print">
            <a:lum bright="6000" contrast="6000"/>
          </a:blip>
          <a:srcRect/>
          <a:stretch>
            <a:fillRect/>
          </a:stretch>
        </p:blipFill>
        <p:spPr bwMode="auto">
          <a:xfrm>
            <a:off x="6499743" y="2286000"/>
            <a:ext cx="2105577" cy="2474912"/>
          </a:xfrm>
          <a:prstGeom prst="rect">
            <a:avLst/>
          </a:prstGeom>
          <a:solidFill>
            <a:srgbClr val="006600"/>
          </a:solidFill>
          <a:ln w="57150">
            <a:solidFill>
              <a:schemeClr val="bg1"/>
            </a:solidFill>
            <a:miter lim="800000"/>
            <a:headEnd/>
            <a:tailEnd/>
          </a:ln>
        </p:spPr>
      </p:pic>
      <p:sp>
        <p:nvSpPr>
          <p:cNvPr id="226311" name="Text Box 7"/>
          <p:cNvSpPr txBox="1">
            <a:spLocks noChangeArrowheads="1"/>
          </p:cNvSpPr>
          <p:nvPr/>
        </p:nvSpPr>
        <p:spPr bwMode="auto">
          <a:xfrm>
            <a:off x="3302794" y="5105400"/>
            <a:ext cx="2538412" cy="830997"/>
          </a:xfrm>
          <a:prstGeom prst="rect">
            <a:avLst/>
          </a:prstGeom>
          <a:noFill/>
          <a:ln w="9525">
            <a:solidFill>
              <a:schemeClr val="accent4">
                <a:lumMod val="60000"/>
                <a:lumOff val="40000"/>
              </a:schemeClr>
            </a:solidFill>
            <a:miter lim="800000"/>
            <a:headEnd/>
            <a:tailEnd/>
          </a:ln>
        </p:spPr>
        <p:txBody>
          <a:bodyPr>
            <a:spAutoFit/>
          </a:bodyPr>
          <a:lstStyle/>
          <a:p>
            <a:pPr algn="ctr"/>
            <a:r>
              <a:rPr lang="en-US" sz="2400" dirty="0">
                <a:latin typeface="Calibri" pitchFamily="34" charset="0"/>
              </a:rPr>
              <a:t>Before regimen treatment</a:t>
            </a:r>
          </a:p>
        </p:txBody>
      </p:sp>
      <p:sp>
        <p:nvSpPr>
          <p:cNvPr id="226312" name="Text Box 8"/>
          <p:cNvSpPr txBox="1">
            <a:spLocks noChangeArrowheads="1"/>
          </p:cNvSpPr>
          <p:nvPr/>
        </p:nvSpPr>
        <p:spPr bwMode="auto">
          <a:xfrm>
            <a:off x="6477000" y="5029200"/>
            <a:ext cx="2271712" cy="830997"/>
          </a:xfrm>
          <a:prstGeom prst="rect">
            <a:avLst/>
          </a:prstGeom>
          <a:noFill/>
          <a:ln w="9525">
            <a:solidFill>
              <a:schemeClr val="accent4">
                <a:lumMod val="60000"/>
                <a:lumOff val="40000"/>
              </a:schemeClr>
            </a:solidFill>
            <a:miter lim="800000"/>
            <a:headEnd/>
            <a:tailEnd/>
          </a:ln>
        </p:spPr>
        <p:txBody>
          <a:bodyPr>
            <a:spAutoFit/>
          </a:bodyPr>
          <a:lstStyle/>
          <a:p>
            <a:pPr algn="ctr"/>
            <a:r>
              <a:rPr lang="en-US" sz="2400" dirty="0">
                <a:latin typeface="Calibri" pitchFamily="34" charset="0"/>
              </a:rPr>
              <a:t>After regimen treatment</a:t>
            </a:r>
          </a:p>
        </p:txBody>
      </p:sp>
      <p:sp>
        <p:nvSpPr>
          <p:cNvPr id="226313" name="Rectangle 9"/>
          <p:cNvSpPr>
            <a:spLocks noChangeArrowheads="1"/>
          </p:cNvSpPr>
          <p:nvPr/>
        </p:nvSpPr>
        <p:spPr bwMode="auto">
          <a:xfrm>
            <a:off x="3657600" y="1676400"/>
            <a:ext cx="5103812" cy="446252"/>
          </a:xfrm>
          <a:prstGeom prst="rect">
            <a:avLst/>
          </a:prstGeom>
          <a:noFill/>
          <a:ln w="9525">
            <a:noFill/>
            <a:miter lim="800000"/>
            <a:headEnd/>
            <a:tailEnd/>
          </a:ln>
        </p:spPr>
        <p:txBody>
          <a:bodyPr wrap="square" lIns="0" tIns="0" rIns="0" bIns="76176">
            <a:spAutoFit/>
          </a:bodyPr>
          <a:lstStyle/>
          <a:p>
            <a:pPr algn="ctr"/>
            <a:r>
              <a:rPr lang="en-US" sz="2400" dirty="0">
                <a:latin typeface="Myriad Pro"/>
              </a:rPr>
              <a:t>             </a:t>
            </a:r>
            <a:r>
              <a:rPr lang="en-US" sz="2400" dirty="0">
                <a:solidFill>
                  <a:schemeClr val="bg1"/>
                </a:solidFill>
                <a:latin typeface="Myriad Pro"/>
              </a:rPr>
              <a:t>UV Light</a:t>
            </a:r>
            <a:r>
              <a:rPr lang="en-US" sz="2400" dirty="0">
                <a:latin typeface="Myriad Pro"/>
              </a:rPr>
              <a:t>		</a:t>
            </a:r>
          </a:p>
        </p:txBody>
      </p:sp>
      <p:grpSp>
        <p:nvGrpSpPr>
          <p:cNvPr id="2" name="Group 10"/>
          <p:cNvGrpSpPr>
            <a:grpSpLocks/>
          </p:cNvGrpSpPr>
          <p:nvPr/>
        </p:nvGrpSpPr>
        <p:grpSpPr bwMode="auto">
          <a:xfrm>
            <a:off x="304800" y="1720850"/>
            <a:ext cx="2830513" cy="3416300"/>
            <a:chOff x="238" y="1606"/>
            <a:chExt cx="1783" cy="2152"/>
          </a:xfrm>
        </p:grpSpPr>
        <p:sp>
          <p:nvSpPr>
            <p:cNvPr id="16399" name="AutoShape 11"/>
            <p:cNvSpPr>
              <a:spLocks noChangeArrowheads="1"/>
            </p:cNvSpPr>
            <p:nvPr/>
          </p:nvSpPr>
          <p:spPr bwMode="auto">
            <a:xfrm>
              <a:off x="238" y="1606"/>
              <a:ext cx="1783" cy="2152"/>
            </a:xfrm>
            <a:prstGeom prst="roundRect">
              <a:avLst>
                <a:gd name="adj" fmla="val 16667"/>
              </a:avLst>
            </a:prstGeom>
            <a:solidFill>
              <a:schemeClr val="folHlink"/>
            </a:solidFill>
            <a:ln w="57150">
              <a:solidFill>
                <a:srgbClr val="5F5F5F"/>
              </a:solidFill>
              <a:round/>
              <a:headEnd/>
              <a:tailEnd/>
            </a:ln>
          </p:spPr>
          <p:txBody>
            <a:bodyPr wrap="none" anchor="ctr"/>
            <a:lstStyle/>
            <a:p>
              <a:endParaRPr lang="en-US">
                <a:latin typeface="Calibri" pitchFamily="34" charset="0"/>
              </a:endParaRPr>
            </a:p>
          </p:txBody>
        </p:sp>
        <p:sp>
          <p:nvSpPr>
            <p:cNvPr id="16400" name="Text Box 12"/>
            <p:cNvSpPr txBox="1">
              <a:spLocks noChangeArrowheads="1"/>
            </p:cNvSpPr>
            <p:nvPr/>
          </p:nvSpPr>
          <p:spPr bwMode="auto">
            <a:xfrm>
              <a:off x="323" y="3464"/>
              <a:ext cx="1594" cy="192"/>
            </a:xfrm>
            <a:prstGeom prst="rect">
              <a:avLst/>
            </a:prstGeom>
            <a:noFill/>
            <a:ln w="9525">
              <a:noFill/>
              <a:miter lim="800000"/>
              <a:headEnd/>
              <a:tailEnd/>
            </a:ln>
          </p:spPr>
          <p:txBody>
            <a:bodyPr>
              <a:spAutoFit/>
            </a:bodyPr>
            <a:lstStyle/>
            <a:p>
              <a:pPr algn="ctr"/>
              <a:r>
                <a:rPr lang="en-US" sz="1400">
                  <a:latin typeface="Calibri" pitchFamily="34" charset="0"/>
                </a:rPr>
                <a:t>Black &amp; white photography</a:t>
              </a:r>
            </a:p>
          </p:txBody>
        </p:sp>
        <p:pic>
          <p:nvPicPr>
            <p:cNvPr id="16401" name="Picture 13" descr="SkinNormal"/>
            <p:cNvPicPr>
              <a:picLocks noChangeAspect="1" noChangeArrowheads="1"/>
            </p:cNvPicPr>
            <p:nvPr/>
          </p:nvPicPr>
          <p:blipFill>
            <a:blip r:embed="rId5" cstate="print">
              <a:lum bright="10000" contrast="6000"/>
            </a:blip>
            <a:srcRect/>
            <a:stretch>
              <a:fillRect/>
            </a:stretch>
          </p:blipFill>
          <p:spPr bwMode="auto">
            <a:xfrm>
              <a:off x="478" y="2027"/>
              <a:ext cx="1346" cy="1495"/>
            </a:xfrm>
            <a:prstGeom prst="rect">
              <a:avLst/>
            </a:prstGeom>
            <a:solidFill>
              <a:schemeClr val="folHlink"/>
            </a:solidFill>
            <a:ln w="57150">
              <a:solidFill>
                <a:schemeClr val="bg1"/>
              </a:solidFill>
              <a:miter lim="800000"/>
              <a:headEnd/>
              <a:tailEnd/>
            </a:ln>
          </p:spPr>
        </p:pic>
        <p:sp>
          <p:nvSpPr>
            <p:cNvPr id="16402" name="Rectangle 14"/>
            <p:cNvSpPr>
              <a:spLocks noChangeArrowheads="1"/>
            </p:cNvSpPr>
            <p:nvPr/>
          </p:nvSpPr>
          <p:spPr bwMode="auto">
            <a:xfrm>
              <a:off x="238" y="1669"/>
              <a:ext cx="1754" cy="278"/>
            </a:xfrm>
            <a:prstGeom prst="rect">
              <a:avLst/>
            </a:prstGeom>
            <a:noFill/>
            <a:ln w="9525">
              <a:noFill/>
              <a:miter lim="800000"/>
              <a:headEnd/>
              <a:tailEnd/>
            </a:ln>
          </p:spPr>
          <p:txBody>
            <a:bodyPr lIns="0" tIns="0" rIns="0" bIns="76176">
              <a:spAutoFit/>
            </a:bodyPr>
            <a:lstStyle/>
            <a:p>
              <a:pPr algn="ctr"/>
              <a:r>
                <a:rPr lang="en-US" sz="2400">
                  <a:solidFill>
                    <a:schemeClr val="bg1"/>
                  </a:solidFill>
                  <a:latin typeface="Myriad Pro"/>
                </a:rPr>
                <a:t>Normal Light</a:t>
              </a:r>
            </a:p>
          </p:txBody>
        </p:sp>
      </p:grpSp>
      <p:sp>
        <p:nvSpPr>
          <p:cNvPr id="226319" name="Text Box 15"/>
          <p:cNvSpPr txBox="1">
            <a:spLocks noChangeArrowheads="1"/>
          </p:cNvSpPr>
          <p:nvPr/>
        </p:nvSpPr>
        <p:spPr bwMode="auto">
          <a:xfrm>
            <a:off x="381000" y="5257800"/>
            <a:ext cx="2530475" cy="830997"/>
          </a:xfrm>
          <a:prstGeom prst="rect">
            <a:avLst/>
          </a:prstGeom>
          <a:noFill/>
          <a:ln w="9525">
            <a:solidFill>
              <a:schemeClr val="accent4">
                <a:lumMod val="60000"/>
                <a:lumOff val="40000"/>
              </a:schemeClr>
            </a:solidFill>
            <a:miter lim="800000"/>
            <a:headEnd/>
            <a:tailEnd/>
          </a:ln>
        </p:spPr>
        <p:txBody>
          <a:bodyPr>
            <a:spAutoFit/>
          </a:bodyPr>
          <a:lstStyle/>
          <a:p>
            <a:pPr algn="ctr"/>
            <a:r>
              <a:rPr lang="en-US" sz="2400" dirty="0">
                <a:latin typeface="Calibri" pitchFamily="34" charset="0"/>
              </a:rPr>
              <a:t>Damage is not noticeable</a:t>
            </a:r>
          </a:p>
        </p:txBody>
      </p:sp>
      <p:sp>
        <p:nvSpPr>
          <p:cNvPr id="226320" name="Text Box 16"/>
          <p:cNvSpPr txBox="1">
            <a:spLocks noChangeArrowheads="1"/>
          </p:cNvSpPr>
          <p:nvPr/>
        </p:nvSpPr>
        <p:spPr bwMode="auto">
          <a:xfrm>
            <a:off x="3429000" y="5867400"/>
            <a:ext cx="2789237" cy="830997"/>
          </a:xfrm>
          <a:prstGeom prst="rect">
            <a:avLst/>
          </a:prstGeom>
          <a:noFill/>
          <a:ln w="9525">
            <a:noFill/>
            <a:miter lim="800000"/>
            <a:headEnd/>
            <a:tailEnd/>
          </a:ln>
        </p:spPr>
        <p:txBody>
          <a:bodyPr wrap="square">
            <a:spAutoFit/>
          </a:bodyPr>
          <a:lstStyle/>
          <a:p>
            <a:pPr algn="ctr"/>
            <a:r>
              <a:rPr lang="en-US" sz="2400" dirty="0">
                <a:latin typeface="Calibri" pitchFamily="34" charset="0"/>
              </a:rPr>
              <a:t>Dark areas show underlying damage</a:t>
            </a:r>
          </a:p>
        </p:txBody>
      </p:sp>
      <p:sp>
        <p:nvSpPr>
          <p:cNvPr id="226321" name="Text Box 17"/>
          <p:cNvSpPr txBox="1">
            <a:spLocks noChangeArrowheads="1"/>
          </p:cNvSpPr>
          <p:nvPr/>
        </p:nvSpPr>
        <p:spPr bwMode="auto">
          <a:xfrm>
            <a:off x="6219825" y="5791200"/>
            <a:ext cx="2924175" cy="830997"/>
          </a:xfrm>
          <a:prstGeom prst="rect">
            <a:avLst/>
          </a:prstGeom>
          <a:noFill/>
          <a:ln w="9525">
            <a:noFill/>
            <a:miter lim="800000"/>
            <a:headEnd/>
            <a:tailEnd/>
          </a:ln>
        </p:spPr>
        <p:txBody>
          <a:bodyPr>
            <a:spAutoFit/>
          </a:bodyPr>
          <a:lstStyle/>
          <a:p>
            <a:pPr algn="ctr"/>
            <a:r>
              <a:rPr lang="en-US" sz="2400" dirty="0">
                <a:latin typeface="Calibri" pitchFamily="34" charset="0"/>
              </a:rPr>
              <a:t>Visibly diminished damage </a:t>
            </a:r>
            <a:r>
              <a:rPr lang="en-US" sz="2400" dirty="0" smtClean="0">
                <a:latin typeface="Calibri" pitchFamily="34" charset="0"/>
              </a:rPr>
              <a:t> </a:t>
            </a:r>
            <a:r>
              <a:rPr lang="en-US" sz="2000" dirty="0" err="1" smtClean="0">
                <a:latin typeface="Calibri" pitchFamily="34" charset="0"/>
              </a:rPr>
              <a:t>becky</a:t>
            </a:r>
            <a:endParaRPr lang="en-US" sz="2000" dirty="0">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6306"/>
                                        </p:tgtEl>
                                        <p:attrNameLst>
                                          <p:attrName>style.visibility</p:attrName>
                                        </p:attrNameLst>
                                      </p:cBhvr>
                                      <p:to>
                                        <p:strVal val="visible"/>
                                      </p:to>
                                    </p:set>
                                    <p:animEffect transition="in" filter="fade">
                                      <p:cBhvr>
                                        <p:cTn id="7" dur="1000"/>
                                        <p:tgtEl>
                                          <p:spTgt spid="22630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26307"/>
                                        </p:tgtEl>
                                        <p:attrNameLst>
                                          <p:attrName>style.visibility</p:attrName>
                                        </p:attrNameLst>
                                      </p:cBhvr>
                                      <p:to>
                                        <p:strVal val="visible"/>
                                      </p:to>
                                    </p:set>
                                    <p:animEffect transition="in" filter="fade">
                                      <p:cBhvr>
                                        <p:cTn id="11" dur="1000"/>
                                        <p:tgtEl>
                                          <p:spTgt spid="22630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6319"/>
                                        </p:tgtEl>
                                        <p:attrNameLst>
                                          <p:attrName>style.visibility</p:attrName>
                                        </p:attrNameLst>
                                      </p:cBhvr>
                                      <p:to>
                                        <p:strVal val="visible"/>
                                      </p:to>
                                    </p:set>
                                    <p:animEffect transition="in" filter="fade">
                                      <p:cBhvr>
                                        <p:cTn id="19" dur="2000"/>
                                        <p:tgtEl>
                                          <p:spTgt spid="2263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26308"/>
                                        </p:tgtEl>
                                        <p:attrNameLst>
                                          <p:attrName>style.visibility</p:attrName>
                                        </p:attrNameLst>
                                      </p:cBhvr>
                                      <p:to>
                                        <p:strVal val="visible"/>
                                      </p:to>
                                    </p:set>
                                    <p:animEffect transition="in" filter="fade">
                                      <p:cBhvr>
                                        <p:cTn id="24" dur="1000"/>
                                        <p:tgtEl>
                                          <p:spTgt spid="22630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6313"/>
                                        </p:tgtEl>
                                        <p:attrNameLst>
                                          <p:attrName>style.visibility</p:attrName>
                                        </p:attrNameLst>
                                      </p:cBhvr>
                                      <p:to>
                                        <p:strVal val="visible"/>
                                      </p:to>
                                    </p:set>
                                    <p:animEffect transition="in" filter="fade">
                                      <p:cBhvr>
                                        <p:cTn id="27" dur="1000"/>
                                        <p:tgtEl>
                                          <p:spTgt spid="226313"/>
                                        </p:tgtEl>
                                      </p:cBhvr>
                                    </p:animEffect>
                                  </p:childTnLst>
                                </p:cTn>
                              </p:par>
                              <p:par>
                                <p:cTn id="28" presetID="10" presetClass="entr" presetSubtype="0" fill="hold" nodeType="withEffect">
                                  <p:stCondLst>
                                    <p:cond delay="0"/>
                                  </p:stCondLst>
                                  <p:childTnLst>
                                    <p:set>
                                      <p:cBhvr>
                                        <p:cTn id="29" dur="1" fill="hold">
                                          <p:stCondLst>
                                            <p:cond delay="0"/>
                                          </p:stCondLst>
                                        </p:cTn>
                                        <p:tgtEl>
                                          <p:spTgt spid="226309"/>
                                        </p:tgtEl>
                                        <p:attrNameLst>
                                          <p:attrName>style.visibility</p:attrName>
                                        </p:attrNameLst>
                                      </p:cBhvr>
                                      <p:to>
                                        <p:strVal val="visible"/>
                                      </p:to>
                                    </p:set>
                                    <p:animEffect transition="in" filter="fade">
                                      <p:cBhvr>
                                        <p:cTn id="30" dur="1000"/>
                                        <p:tgtEl>
                                          <p:spTgt spid="22630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6311"/>
                                        </p:tgtEl>
                                        <p:attrNameLst>
                                          <p:attrName>style.visibility</p:attrName>
                                        </p:attrNameLst>
                                      </p:cBhvr>
                                      <p:to>
                                        <p:strVal val="visible"/>
                                      </p:to>
                                    </p:set>
                                    <p:animEffect transition="in" filter="fade">
                                      <p:cBhvr>
                                        <p:cTn id="33" dur="1000"/>
                                        <p:tgtEl>
                                          <p:spTgt spid="2263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6320"/>
                                        </p:tgtEl>
                                        <p:attrNameLst>
                                          <p:attrName>style.visibility</p:attrName>
                                        </p:attrNameLst>
                                      </p:cBhvr>
                                      <p:to>
                                        <p:strVal val="visible"/>
                                      </p:to>
                                    </p:set>
                                    <p:animEffect transition="in" filter="fade">
                                      <p:cBhvr>
                                        <p:cTn id="36" dur="1000"/>
                                        <p:tgtEl>
                                          <p:spTgt spid="2263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26310"/>
                                        </p:tgtEl>
                                        <p:attrNameLst>
                                          <p:attrName>style.visibility</p:attrName>
                                        </p:attrNameLst>
                                      </p:cBhvr>
                                      <p:to>
                                        <p:strVal val="visible"/>
                                      </p:to>
                                    </p:set>
                                    <p:animEffect transition="in" filter="fade">
                                      <p:cBhvr>
                                        <p:cTn id="41" dur="2000"/>
                                        <p:tgtEl>
                                          <p:spTgt spid="2263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6312"/>
                                        </p:tgtEl>
                                        <p:attrNameLst>
                                          <p:attrName>style.visibility</p:attrName>
                                        </p:attrNameLst>
                                      </p:cBhvr>
                                      <p:to>
                                        <p:strVal val="visible"/>
                                      </p:to>
                                    </p:set>
                                    <p:animEffect transition="in" filter="fade">
                                      <p:cBhvr>
                                        <p:cTn id="44" dur="2000"/>
                                        <p:tgtEl>
                                          <p:spTgt spid="2263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6321"/>
                                        </p:tgtEl>
                                        <p:attrNameLst>
                                          <p:attrName>style.visibility</p:attrName>
                                        </p:attrNameLst>
                                      </p:cBhvr>
                                      <p:to>
                                        <p:strVal val="visible"/>
                                      </p:to>
                                    </p:set>
                                    <p:animEffect transition="in" filter="fade">
                                      <p:cBhvr>
                                        <p:cTn id="47" dur="2000"/>
                                        <p:tgtEl>
                                          <p:spTgt spid="226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p:bldP spid="226307" grpId="0"/>
      <p:bldP spid="226308" grpId="0" animBg="1"/>
      <p:bldP spid="226311" grpId="0" animBg="1"/>
      <p:bldP spid="226312" grpId="0" animBg="1"/>
      <p:bldP spid="226313" grpId="0"/>
      <p:bldP spid="226319" grpId="0" animBg="1"/>
      <p:bldP spid="226320" grpId="0"/>
      <p:bldP spid="2263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2049" name="Group 10"/>
          <p:cNvGrpSpPr>
            <a:grpSpLocks/>
          </p:cNvGrpSpPr>
          <p:nvPr/>
        </p:nvGrpSpPr>
        <p:grpSpPr bwMode="auto">
          <a:xfrm>
            <a:off x="533400" y="1066801"/>
            <a:ext cx="3657600" cy="1295400"/>
            <a:chOff x="0" y="0"/>
            <a:chExt cx="5095" cy="2412"/>
          </a:xfrm>
        </p:grpSpPr>
        <p:pic>
          <p:nvPicPr>
            <p:cNvPr id="2" name="Picture 2" descr="cleansing lotion"/>
            <p:cNvPicPr>
              <a:picLocks noChangeAspect="1" noChangeArrowheads="1"/>
            </p:cNvPicPr>
            <p:nvPr/>
          </p:nvPicPr>
          <p:blipFill>
            <a:blip r:embed="rId2" cstate="print"/>
            <a:srcRect/>
            <a:stretch>
              <a:fillRect/>
            </a:stretch>
          </p:blipFill>
          <p:spPr bwMode="auto">
            <a:xfrm>
              <a:off x="4532" y="161"/>
              <a:ext cx="563" cy="1567"/>
            </a:xfrm>
            <a:prstGeom prst="rect">
              <a:avLst/>
            </a:prstGeom>
            <a:noFill/>
          </p:spPr>
        </p:pic>
        <p:pic>
          <p:nvPicPr>
            <p:cNvPr id="3" name="Picture 3" descr="refining polisher"/>
            <p:cNvPicPr>
              <a:picLocks noChangeAspect="1" noChangeArrowheads="1"/>
            </p:cNvPicPr>
            <p:nvPr/>
          </p:nvPicPr>
          <p:blipFill>
            <a:blip r:embed="rId3" cstate="print"/>
            <a:srcRect/>
            <a:stretch>
              <a:fillRect/>
            </a:stretch>
          </p:blipFill>
          <p:spPr bwMode="auto">
            <a:xfrm>
              <a:off x="2315" y="93"/>
              <a:ext cx="907" cy="1814"/>
            </a:xfrm>
            <a:prstGeom prst="rect">
              <a:avLst/>
            </a:prstGeom>
            <a:noFill/>
          </p:spPr>
        </p:pic>
        <p:pic>
          <p:nvPicPr>
            <p:cNvPr id="4" name="Picture 4" descr="lip balm"/>
            <p:cNvPicPr>
              <a:picLocks noChangeAspect="1" noChangeArrowheads="1"/>
            </p:cNvPicPr>
            <p:nvPr/>
          </p:nvPicPr>
          <p:blipFill>
            <a:blip r:embed="rId4" cstate="print"/>
            <a:srcRect/>
            <a:stretch>
              <a:fillRect/>
            </a:stretch>
          </p:blipFill>
          <p:spPr bwMode="auto">
            <a:xfrm>
              <a:off x="2468" y="1231"/>
              <a:ext cx="203" cy="677"/>
            </a:xfrm>
            <a:prstGeom prst="rect">
              <a:avLst/>
            </a:prstGeom>
            <a:noFill/>
          </p:spPr>
        </p:pic>
        <p:pic>
          <p:nvPicPr>
            <p:cNvPr id="5" name="Picture 5" descr="hydrating toner"/>
            <p:cNvPicPr>
              <a:picLocks noChangeAspect="1" noChangeArrowheads="1"/>
            </p:cNvPicPr>
            <p:nvPr/>
          </p:nvPicPr>
          <p:blipFill>
            <a:blip r:embed="rId5" cstate="print"/>
            <a:srcRect/>
            <a:stretch>
              <a:fillRect/>
            </a:stretch>
          </p:blipFill>
          <p:spPr bwMode="auto">
            <a:xfrm>
              <a:off x="4083" y="335"/>
              <a:ext cx="640" cy="1619"/>
            </a:xfrm>
            <a:prstGeom prst="rect">
              <a:avLst/>
            </a:prstGeom>
            <a:noFill/>
          </p:spPr>
        </p:pic>
        <p:pic>
          <p:nvPicPr>
            <p:cNvPr id="6" name="Picture 6" descr="time repair AM"/>
            <p:cNvPicPr>
              <a:picLocks noChangeAspect="1" noChangeArrowheads="1"/>
            </p:cNvPicPr>
            <p:nvPr/>
          </p:nvPicPr>
          <p:blipFill>
            <a:blip r:embed="rId6" cstate="print"/>
            <a:srcRect/>
            <a:stretch>
              <a:fillRect/>
            </a:stretch>
          </p:blipFill>
          <p:spPr bwMode="auto">
            <a:xfrm>
              <a:off x="3398" y="646"/>
              <a:ext cx="625" cy="969"/>
            </a:xfrm>
            <a:prstGeom prst="rect">
              <a:avLst/>
            </a:prstGeom>
            <a:noFill/>
          </p:spPr>
        </p:pic>
        <p:pic>
          <p:nvPicPr>
            <p:cNvPr id="7" name="Picture 7" descr="eye treatment"/>
            <p:cNvPicPr>
              <a:picLocks noChangeAspect="1" noChangeArrowheads="1"/>
            </p:cNvPicPr>
            <p:nvPr/>
          </p:nvPicPr>
          <p:blipFill>
            <a:blip r:embed="rId7" cstate="print"/>
            <a:srcRect/>
            <a:stretch>
              <a:fillRect/>
            </a:stretch>
          </p:blipFill>
          <p:spPr bwMode="auto">
            <a:xfrm>
              <a:off x="3863" y="1142"/>
              <a:ext cx="341" cy="837"/>
            </a:xfrm>
            <a:prstGeom prst="rect">
              <a:avLst/>
            </a:prstGeom>
            <a:noFill/>
          </p:spPr>
        </p:pic>
        <p:pic>
          <p:nvPicPr>
            <p:cNvPr id="8" name="Picture 8" descr="59235_SknCrSystm_Box_shadow copy"/>
            <p:cNvPicPr>
              <a:picLocks noChangeAspect="1" noChangeArrowheads="1"/>
            </p:cNvPicPr>
            <p:nvPr/>
          </p:nvPicPr>
          <p:blipFill>
            <a:blip r:embed="rId8" cstate="print"/>
            <a:srcRect/>
            <a:stretch>
              <a:fillRect/>
            </a:stretch>
          </p:blipFill>
          <p:spPr bwMode="auto">
            <a:xfrm>
              <a:off x="0" y="0"/>
              <a:ext cx="2205" cy="2412"/>
            </a:xfrm>
            <a:prstGeom prst="rect">
              <a:avLst/>
            </a:prstGeom>
            <a:noFill/>
          </p:spPr>
        </p:pic>
        <p:pic>
          <p:nvPicPr>
            <p:cNvPr id="9" name="Picture 9" descr="C+E repair PM"/>
            <p:cNvPicPr>
              <a:picLocks noChangeAspect="1" noChangeArrowheads="1"/>
            </p:cNvPicPr>
            <p:nvPr/>
          </p:nvPicPr>
          <p:blipFill>
            <a:blip r:embed="rId9" cstate="print"/>
            <a:srcRect/>
            <a:stretch>
              <a:fillRect/>
            </a:stretch>
          </p:blipFill>
          <p:spPr bwMode="auto">
            <a:xfrm>
              <a:off x="3138" y="485"/>
              <a:ext cx="366" cy="1096"/>
            </a:xfrm>
            <a:prstGeom prst="rect">
              <a:avLst/>
            </a:prstGeom>
            <a:noFill/>
          </p:spPr>
        </p:pic>
        <p:pic>
          <p:nvPicPr>
            <p:cNvPr id="10" name="Picture 10" descr="hydrating moisturizer"/>
            <p:cNvPicPr>
              <a:picLocks noChangeAspect="1" noChangeArrowheads="1"/>
            </p:cNvPicPr>
            <p:nvPr/>
          </p:nvPicPr>
          <p:blipFill>
            <a:blip r:embed="rId10" cstate="print"/>
            <a:srcRect/>
            <a:stretch>
              <a:fillRect/>
            </a:stretch>
          </p:blipFill>
          <p:spPr bwMode="auto">
            <a:xfrm>
              <a:off x="2850" y="1499"/>
              <a:ext cx="627" cy="625"/>
            </a:xfrm>
            <a:prstGeom prst="rect">
              <a:avLst/>
            </a:prstGeom>
            <a:noFill/>
          </p:spPr>
        </p:pic>
      </p:grpSp>
      <p:sp>
        <p:nvSpPr>
          <p:cNvPr id="2060" name="Rectangle 12"/>
          <p:cNvSpPr>
            <a:spLocks noChangeArrowheads="1"/>
          </p:cNvSpPr>
          <p:nvPr/>
        </p:nvSpPr>
        <p:spPr bwMode="auto">
          <a:xfrm>
            <a:off x="381000" y="381000"/>
            <a:ext cx="4698722" cy="584775"/>
          </a:xfrm>
          <a:prstGeom prst="rect">
            <a:avLst/>
          </a:prstGeom>
          <a:noFill/>
          <a:ln w="9525">
            <a:solidFill>
              <a:schemeClr val="tx2">
                <a:lumMod val="60000"/>
                <a:lumOff val="40000"/>
              </a:schemeClr>
            </a:solid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i="0" u="none" strike="noStrike" cap="none" normalizeH="0" baseline="0" dirty="0" smtClean="0">
                <a:ln>
                  <a:noFill/>
                </a:ln>
                <a:solidFill>
                  <a:schemeClr val="tx1"/>
                </a:solidFill>
                <a:effectLst/>
                <a:latin typeface="Toledo"/>
                <a:ea typeface="Calibri" pitchFamily="34" charset="0"/>
                <a:cs typeface="Times New Roman" pitchFamily="18" charset="0"/>
              </a:rPr>
              <a:t>ENFUSELLE Collections</a:t>
            </a:r>
            <a:endParaRPr kumimoji="0" lang="en-US" sz="3200" i="0" u="none" strike="noStrike" cap="none" normalizeH="0" baseline="0" dirty="0" smtClean="0">
              <a:ln>
                <a:noFill/>
              </a:ln>
              <a:solidFill>
                <a:schemeClr val="tx1"/>
              </a:solidFill>
              <a:effectLst/>
              <a:latin typeface="Arial" pitchFamily="34" charset="0"/>
              <a:cs typeface="Arial" pitchFamily="34" charset="0"/>
            </a:endParaRPr>
          </a:p>
        </p:txBody>
      </p:sp>
      <p:sp>
        <p:nvSpPr>
          <p:cNvPr id="2061" name="Rectangle 13"/>
          <p:cNvSpPr>
            <a:spLocks noChangeArrowheads="1"/>
          </p:cNvSpPr>
          <p:nvPr/>
        </p:nvSpPr>
        <p:spPr bwMode="auto">
          <a:xfrm>
            <a:off x="2895600" y="1990144"/>
            <a:ext cx="2438400" cy="2877711"/>
          </a:xfrm>
          <a:prstGeom prst="rect">
            <a:avLst/>
          </a:prstGeom>
          <a:noFill/>
          <a:ln w="9525">
            <a:solidFill>
              <a:schemeClr val="tx2">
                <a:lumMod val="60000"/>
                <a:lumOff val="4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Enfuselle</a:t>
            </a: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Starter System</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Cleanser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Toner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Moisturizer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Retail: $60.50</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Member: </a:t>
            </a: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$51.45</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PV: 39.48</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228600" y="3481373"/>
            <a:ext cx="2667000" cy="3123932"/>
          </a:xfrm>
          <a:prstGeom prst="rect">
            <a:avLst/>
          </a:prstGeom>
          <a:noFill/>
          <a:ln w="9525">
            <a:solidFill>
              <a:schemeClr val="tx2">
                <a:lumMod val="60000"/>
                <a:lumOff val="4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Enfuselle</a:t>
            </a: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Essentials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Cleanser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Toner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Eye Makeup Remover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A.M. Repair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70C0"/>
                </a:solidFill>
                <a:effectLst/>
                <a:latin typeface="Calibri" pitchFamily="34" charset="0"/>
                <a:ea typeface="Calibri" pitchFamily="34" charset="0"/>
                <a:cs typeface="Times New Roman" pitchFamily="18" charset="0"/>
              </a:rPr>
              <a:t>P.M. Repair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Retail: $167.85</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Member: $134.25</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PV: 103.16</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3" name="Rectangle 15"/>
          <p:cNvSpPr>
            <a:spLocks noChangeArrowheads="1"/>
          </p:cNvSpPr>
          <p:nvPr/>
        </p:nvSpPr>
        <p:spPr bwMode="auto">
          <a:xfrm>
            <a:off x="5486400" y="574372"/>
            <a:ext cx="3352800" cy="5709255"/>
          </a:xfrm>
          <a:prstGeom prst="rect">
            <a:avLst/>
          </a:prstGeom>
          <a:noFill/>
          <a:ln w="9525">
            <a:solidFill>
              <a:schemeClr val="tx2">
                <a:lumMod val="60000"/>
                <a:lumOff val="4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Enfuselle</a:t>
            </a: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Nutrition Therapy</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For The Skin</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Cleanser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Toner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Time Repair A.M.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C&amp;E Repair P.M.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Eye Treatment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Balancing Moisturizer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Refining Polisher</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2 Pumps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2E74B5"/>
                </a:solidFill>
                <a:effectLst/>
                <a:latin typeface="Calibri" pitchFamily="34" charset="0"/>
                <a:ea typeface="Calibri" pitchFamily="34" charset="0"/>
                <a:cs typeface="Times New Roman" pitchFamily="18" charset="0"/>
              </a:rPr>
              <a:t>FREE Shea Butter Lotion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Retail: $220.45</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Member: $187.45</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PV: 141.29</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FREE MEMBERHIP</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FREE SHIPPING     </a:t>
            </a:r>
            <a:r>
              <a:rPr kumimoji="0" lang="en-US"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lisa</a:t>
            </a:r>
            <a:endParaRPr kumimoji="0" lang="en-US" i="0" u="none" strike="noStrike" cap="none" normalizeH="0" baseline="0" dirty="0" smtClean="0">
              <a:ln>
                <a:noFill/>
              </a:ln>
              <a:solidFill>
                <a:schemeClr val="tx1"/>
              </a:solidFill>
              <a:effectLst/>
              <a:latin typeface="Arial" pitchFamily="34" charset="0"/>
              <a:cs typeface="Arial" pitchFamily="34" charset="0"/>
            </a:endParaRPr>
          </a:p>
        </p:txBody>
      </p:sp>
      <p:sp>
        <p:nvSpPr>
          <p:cNvPr id="17" name="TextBox 16"/>
          <p:cNvSpPr txBox="1"/>
          <p:nvPr/>
        </p:nvSpPr>
        <p:spPr>
          <a:xfrm>
            <a:off x="2971800" y="4876800"/>
            <a:ext cx="2362200" cy="1754326"/>
          </a:xfrm>
          <a:prstGeom prst="rect">
            <a:avLst/>
          </a:prstGeom>
          <a:noFill/>
        </p:spPr>
        <p:txBody>
          <a:bodyPr wrap="square" rtlCol="0">
            <a:spAutoFit/>
          </a:bodyPr>
          <a:lstStyle/>
          <a:p>
            <a:pPr algn="ctr"/>
            <a:r>
              <a:rPr lang="en-US" dirty="0" smtClean="0"/>
              <a:t>These are the collections Jen Chavez uses in her group with Spa Nights and Girls Nights In to build to Executive Coordinator</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4.bp.blogspot.com/-zvn81hboqT4/T3gu1L9jaCI/AAAAAAAAMM4/rzDf4s16Mc0/s200/spring11-wallpaper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5602" name="Title 1"/>
          <p:cNvSpPr>
            <a:spLocks noGrp="1"/>
          </p:cNvSpPr>
          <p:nvPr>
            <p:ph type="title"/>
          </p:nvPr>
        </p:nvSpPr>
        <p:spPr>
          <a:xfrm>
            <a:off x="1676400" y="609600"/>
            <a:ext cx="5410200" cy="1401763"/>
          </a:xfrm>
          <a:solidFill>
            <a:schemeClr val="bg1"/>
          </a:solidFill>
        </p:spPr>
        <p:txBody>
          <a:bodyPr rtlCol="0">
            <a:noAutofit/>
          </a:bodyPr>
          <a:lstStyle/>
          <a:p>
            <a:pPr eaLnBrk="1" fontAlgn="auto" hangingPunct="1">
              <a:spcAft>
                <a:spcPts val="0"/>
              </a:spcAft>
              <a:defRPr/>
            </a:pPr>
            <a:r>
              <a:rPr lang="en-US" sz="3200" dirty="0" smtClean="0"/>
              <a:t>					  	May Product Focus	 Women’s Health Collection</a:t>
            </a:r>
            <a:br>
              <a:rPr lang="en-US" sz="3200" dirty="0" smtClean="0"/>
            </a:br>
            <a:endParaRPr lang="en-US" sz="3200" dirty="0" smtClean="0"/>
          </a:p>
        </p:txBody>
      </p:sp>
      <p:sp>
        <p:nvSpPr>
          <p:cNvPr id="25603" name="Content Placeholder 2"/>
          <p:cNvSpPr>
            <a:spLocks noGrp="1"/>
          </p:cNvSpPr>
          <p:nvPr>
            <p:ph sz="half" idx="1"/>
          </p:nvPr>
        </p:nvSpPr>
        <p:spPr>
          <a:xfrm>
            <a:off x="1524000" y="2362200"/>
            <a:ext cx="5067300" cy="3886200"/>
          </a:xfrm>
          <a:solidFill>
            <a:schemeClr val="bg1"/>
          </a:solidFill>
        </p:spPr>
        <p:txBody>
          <a:bodyPr rtlCol="0">
            <a:normAutofit/>
          </a:bodyPr>
          <a:lstStyle/>
          <a:p>
            <a:pPr eaLnBrk="1" fontAlgn="auto" hangingPunct="1">
              <a:spcAft>
                <a:spcPts val="0"/>
              </a:spcAft>
              <a:buFont typeface="Wingdings" pitchFamily="2" charset="2"/>
              <a:buNone/>
              <a:defRPr/>
            </a:pPr>
            <a:r>
              <a:rPr lang="en-US" b="1" dirty="0" smtClean="0"/>
              <a:t> To balance hormones:</a:t>
            </a:r>
          </a:p>
          <a:p>
            <a:pPr eaLnBrk="1" fontAlgn="auto" hangingPunct="1">
              <a:spcAft>
                <a:spcPts val="0"/>
              </a:spcAft>
              <a:buFont typeface="Wingdings" pitchFamily="2" charset="2"/>
              <a:buNone/>
              <a:defRPr/>
            </a:pPr>
            <a:r>
              <a:rPr lang="en-US" dirty="0" smtClean="0"/>
              <a:t> B Complex</a:t>
            </a:r>
          </a:p>
          <a:p>
            <a:pPr eaLnBrk="1" fontAlgn="auto" hangingPunct="1">
              <a:spcAft>
                <a:spcPts val="0"/>
              </a:spcAft>
              <a:buFont typeface="Arial" pitchFamily="34" charset="0"/>
              <a:buNone/>
              <a:defRPr/>
            </a:pPr>
            <a:r>
              <a:rPr lang="en-US" dirty="0" smtClean="0"/>
              <a:t> GLA Complex</a:t>
            </a:r>
          </a:p>
          <a:p>
            <a:pPr eaLnBrk="1" fontAlgn="auto" hangingPunct="1">
              <a:spcAft>
                <a:spcPts val="0"/>
              </a:spcAft>
              <a:buFont typeface="Arial" pitchFamily="34" charset="0"/>
              <a:buNone/>
              <a:defRPr/>
            </a:pPr>
            <a:r>
              <a:rPr lang="en-US" dirty="0" smtClean="0"/>
              <a:t> Menopause Balance Complex</a:t>
            </a:r>
          </a:p>
          <a:p>
            <a:pPr eaLnBrk="1" fontAlgn="auto" hangingPunct="1">
              <a:spcAft>
                <a:spcPts val="0"/>
              </a:spcAft>
              <a:buFont typeface="Arial" pitchFamily="34" charset="0"/>
              <a:buNone/>
              <a:defRPr/>
            </a:pPr>
            <a:endParaRPr lang="en-US" sz="1000" dirty="0" smtClean="0"/>
          </a:p>
          <a:p>
            <a:pPr eaLnBrk="1" fontAlgn="auto" hangingPunct="1">
              <a:spcAft>
                <a:spcPts val="0"/>
              </a:spcAft>
              <a:buFont typeface="Wingdings" pitchFamily="2" charset="2"/>
              <a:buNone/>
              <a:defRPr/>
            </a:pPr>
            <a:r>
              <a:rPr lang="en-US" b="1" dirty="0" smtClean="0"/>
              <a:t> For strong bones:</a:t>
            </a:r>
          </a:p>
          <a:p>
            <a:pPr eaLnBrk="1" fontAlgn="auto" hangingPunct="1">
              <a:spcAft>
                <a:spcPts val="0"/>
              </a:spcAft>
              <a:buFont typeface="Wingdings" pitchFamily="2" charset="2"/>
              <a:buNone/>
              <a:defRPr/>
            </a:pPr>
            <a:r>
              <a:rPr lang="en-US" dirty="0" smtClean="0"/>
              <a:t> </a:t>
            </a:r>
            <a:r>
              <a:rPr lang="en-US" dirty="0" err="1" smtClean="0"/>
              <a:t>OsteoMatrix</a:t>
            </a:r>
            <a:endParaRPr lang="en-US" dirty="0" smtClean="0"/>
          </a:p>
          <a:p>
            <a:pPr eaLnBrk="1" fontAlgn="auto" hangingPunct="1">
              <a:spcAft>
                <a:spcPts val="0"/>
              </a:spcAft>
              <a:buFont typeface="Wingdings" pitchFamily="2" charset="2"/>
              <a:buNone/>
              <a:defRPr/>
            </a:pPr>
            <a:r>
              <a:rPr lang="en-US" dirty="0" smtClean="0"/>
              <a:t> Vita D-3			barb</a:t>
            </a:r>
          </a:p>
          <a:p>
            <a:pPr eaLnBrk="1" fontAlgn="auto" hangingPunct="1">
              <a:spcAft>
                <a:spcPts val="0"/>
              </a:spcAft>
              <a:buFont typeface="Wingdings" pitchFamily="2" charset="2"/>
              <a:buNone/>
              <a:defRPr/>
            </a:pPr>
            <a:endParaRPr lang="en-US" sz="2600" dirty="0" smtClean="0"/>
          </a:p>
          <a:p>
            <a:pPr eaLnBrk="1" fontAlgn="auto" hangingPunct="1">
              <a:spcAft>
                <a:spcPts val="0"/>
              </a:spcAft>
              <a:buFont typeface="Wingdings" pitchFamily="2" charset="2"/>
              <a:buNone/>
              <a:defRPr/>
            </a:pPr>
            <a:endParaRPr lang="en-US" sz="2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4.bp.blogspot.com/-zvn81hboqT4/T3gu1L9jaCI/AAAAAAAAMM4/rzDf4s16Mc0/s200/spring11-wallpaper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457200" y="274638"/>
            <a:ext cx="8229600" cy="792162"/>
          </a:xfrm>
          <a:solidFill>
            <a:schemeClr val="bg1"/>
          </a:solidFill>
        </p:spPr>
        <p:txBody>
          <a:bodyPr>
            <a:normAutofit/>
          </a:bodyPr>
          <a:lstStyle/>
          <a:p>
            <a:r>
              <a:rPr lang="en-US" sz="3200" dirty="0" smtClean="0"/>
              <a:t>Women’s Health Nutrition Collections</a:t>
            </a:r>
            <a:endParaRPr lang="en-US" sz="3200" dirty="0"/>
          </a:p>
        </p:txBody>
      </p:sp>
      <p:sp>
        <p:nvSpPr>
          <p:cNvPr id="3" name="Content Placeholder 2"/>
          <p:cNvSpPr>
            <a:spLocks noGrp="1"/>
          </p:cNvSpPr>
          <p:nvPr>
            <p:ph idx="1"/>
          </p:nvPr>
        </p:nvSpPr>
        <p:spPr>
          <a:xfrm>
            <a:off x="457200" y="990600"/>
            <a:ext cx="8229600" cy="3047999"/>
          </a:xfrm>
          <a:solidFill>
            <a:schemeClr val="bg1"/>
          </a:solidFill>
          <a:ln>
            <a:solidFill>
              <a:schemeClr val="accent2">
                <a:lumMod val="60000"/>
                <a:lumOff val="40000"/>
              </a:schemeClr>
            </a:solidFill>
          </a:ln>
        </p:spPr>
        <p:txBody>
          <a:bodyPr>
            <a:normAutofit lnSpcReduction="10000"/>
          </a:bodyPr>
          <a:lstStyle/>
          <a:p>
            <a:r>
              <a:rPr lang="en-US" sz="2400" b="1" dirty="0" smtClean="0"/>
              <a:t>Energy Collection			PV   100</a:t>
            </a:r>
          </a:p>
          <a:p>
            <a:pPr>
              <a:buNone/>
            </a:pPr>
            <a:endParaRPr lang="en-US" sz="1000" dirty="0" smtClean="0"/>
          </a:p>
          <a:p>
            <a:pPr>
              <a:buNone/>
            </a:pPr>
            <a:r>
              <a:rPr lang="en-US" sz="2400" dirty="0" smtClean="0"/>
              <a:t>	</a:t>
            </a:r>
            <a:r>
              <a:rPr lang="en-US" sz="2400" dirty="0" err="1" smtClean="0"/>
              <a:t>Vitalizer</a:t>
            </a:r>
            <a:r>
              <a:rPr lang="en-US" sz="2400" dirty="0" smtClean="0"/>
              <a:t> for Women 			55 PV</a:t>
            </a:r>
          </a:p>
          <a:p>
            <a:pPr>
              <a:buNone/>
            </a:pPr>
            <a:r>
              <a:rPr lang="en-US" sz="2400" dirty="0" smtClean="0"/>
              <a:t>	Vitalizing Protein / Shaklee 180		28</a:t>
            </a:r>
          </a:p>
          <a:p>
            <a:pPr>
              <a:buNone/>
            </a:pPr>
            <a:r>
              <a:rPr lang="en-US" sz="2400" dirty="0" smtClean="0"/>
              <a:t>	Energy Tea </a:t>
            </a:r>
            <a:r>
              <a:rPr lang="en-US" sz="2000" dirty="0" smtClean="0"/>
              <a:t>( Pomegranate or Green )		</a:t>
            </a:r>
            <a:r>
              <a:rPr lang="en-US" sz="2400" dirty="0" smtClean="0"/>
              <a:t>15</a:t>
            </a:r>
          </a:p>
          <a:p>
            <a:pPr>
              <a:buNone/>
            </a:pPr>
            <a:r>
              <a:rPr lang="en-US" sz="2400" dirty="0" smtClean="0"/>
              <a:t>	Vita D					</a:t>
            </a:r>
            <a:r>
              <a:rPr lang="en-US" sz="2400" u="sng" dirty="0" smtClean="0"/>
              <a:t>   5</a:t>
            </a:r>
          </a:p>
          <a:p>
            <a:pPr>
              <a:buNone/>
            </a:pPr>
            <a:r>
              <a:rPr lang="en-US" sz="2400" dirty="0" smtClean="0"/>
              <a:t>							100 PV	          barb		</a:t>
            </a:r>
            <a:endParaRPr lang="en-US" sz="2400" dirty="0"/>
          </a:p>
        </p:txBody>
      </p:sp>
      <p:sp>
        <p:nvSpPr>
          <p:cNvPr id="4" name="TextBox 3"/>
          <p:cNvSpPr txBox="1"/>
          <p:nvPr/>
        </p:nvSpPr>
        <p:spPr>
          <a:xfrm>
            <a:off x="457200" y="4343400"/>
            <a:ext cx="7543800" cy="2308324"/>
          </a:xfrm>
          <a:prstGeom prst="rect">
            <a:avLst/>
          </a:prstGeom>
          <a:solidFill>
            <a:schemeClr val="bg1"/>
          </a:solidFill>
        </p:spPr>
        <p:txBody>
          <a:bodyPr wrap="square" rtlCol="0">
            <a:spAutoFit/>
          </a:bodyPr>
          <a:lstStyle/>
          <a:p>
            <a:r>
              <a:rPr lang="en-US" sz="2400" b="1" dirty="0" smtClean="0"/>
              <a:t>Hormonal Balance Collection		PV   59   </a:t>
            </a:r>
          </a:p>
          <a:p>
            <a:r>
              <a:rPr lang="en-US" sz="2400" dirty="0" smtClean="0"/>
              <a:t>Vita Lea small  120			18</a:t>
            </a:r>
          </a:p>
          <a:p>
            <a:r>
              <a:rPr lang="en-US" sz="2400" dirty="0" smtClean="0"/>
              <a:t>B Complex  small 120			16</a:t>
            </a:r>
          </a:p>
          <a:p>
            <a:r>
              <a:rPr lang="en-US" sz="2400" dirty="0" err="1" smtClean="0"/>
              <a:t>Optiflora</a:t>
            </a:r>
            <a:r>
              <a:rPr lang="en-US" sz="2400" dirty="0" smtClean="0"/>
              <a:t> Capsule			14</a:t>
            </a:r>
          </a:p>
          <a:p>
            <a:r>
              <a:rPr lang="en-US" sz="2400" dirty="0" err="1" smtClean="0"/>
              <a:t>OsteoMatrix</a:t>
            </a:r>
            <a:r>
              <a:rPr lang="en-US" sz="2400" dirty="0" smtClean="0"/>
              <a:t>  small  120		</a:t>
            </a:r>
            <a:r>
              <a:rPr lang="en-US" sz="2400" u="sng" dirty="0" smtClean="0"/>
              <a:t>11</a:t>
            </a:r>
          </a:p>
          <a:p>
            <a:r>
              <a:rPr lang="en-US" sz="2400" dirty="0" smtClean="0"/>
              <a:t>					59</a:t>
            </a:r>
            <a:endParaRPr lang="en-US" sz="2400" dirty="0"/>
          </a:p>
        </p:txBody>
      </p:sp>
      <p:sp>
        <p:nvSpPr>
          <p:cNvPr id="5" name="TextBox 4"/>
          <p:cNvSpPr txBox="1"/>
          <p:nvPr/>
        </p:nvSpPr>
        <p:spPr>
          <a:xfrm>
            <a:off x="838200" y="3429000"/>
            <a:ext cx="4876800" cy="461665"/>
          </a:xfrm>
          <a:prstGeom prst="rect">
            <a:avLst/>
          </a:prstGeom>
          <a:noFill/>
          <a:ln>
            <a:solidFill>
              <a:schemeClr val="accent2">
                <a:lumMod val="75000"/>
              </a:schemeClr>
            </a:solidFill>
          </a:ln>
        </p:spPr>
        <p:txBody>
          <a:bodyPr wrap="square" rtlCol="0">
            <a:spAutoFit/>
          </a:bodyPr>
          <a:lstStyle/>
          <a:p>
            <a:r>
              <a:rPr lang="en-US" sz="2400" dirty="0" smtClean="0"/>
              <a:t> </a:t>
            </a:r>
            <a:r>
              <a:rPr lang="en-US" sz="2400" b="1" dirty="0" smtClean="0"/>
              <a:t>10 Energy Packs X 100 PV = 1000 PV</a:t>
            </a:r>
            <a:endParaRPr lang="en-US" sz="2400" b="1" dirty="0"/>
          </a:p>
        </p:txBody>
      </p:sp>
      <p:sp>
        <p:nvSpPr>
          <p:cNvPr id="6" name="TextBox 5"/>
          <p:cNvSpPr txBox="1"/>
          <p:nvPr/>
        </p:nvSpPr>
        <p:spPr>
          <a:xfrm>
            <a:off x="6553200" y="4572000"/>
            <a:ext cx="2286000" cy="1631216"/>
          </a:xfrm>
          <a:prstGeom prst="rect">
            <a:avLst/>
          </a:prstGeom>
          <a:solidFill>
            <a:schemeClr val="bg1"/>
          </a:solidFill>
          <a:ln>
            <a:solidFill>
              <a:schemeClr val="accent2">
                <a:lumMod val="60000"/>
                <a:lumOff val="40000"/>
              </a:schemeClr>
            </a:solidFill>
          </a:ln>
        </p:spPr>
        <p:txBody>
          <a:bodyPr wrap="square" rtlCol="0">
            <a:spAutoFit/>
          </a:bodyPr>
          <a:lstStyle/>
          <a:p>
            <a:pPr algn="ctr"/>
            <a:r>
              <a:rPr lang="en-US" sz="2400" dirty="0" smtClean="0"/>
              <a:t>15 Hormonal Balance Packs X 59 PV = </a:t>
            </a:r>
          </a:p>
          <a:p>
            <a:pPr algn="ctr"/>
            <a:r>
              <a:rPr lang="en-US" sz="2800" b="1" dirty="0" smtClean="0"/>
              <a:t>900 PV</a:t>
            </a:r>
            <a:endParaRPr lang="en-US"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a:solidFill>
              <a:schemeClr val="tx2">
                <a:lumMod val="60000"/>
                <a:lumOff val="40000"/>
              </a:schemeClr>
            </a:solidFill>
          </a:ln>
        </p:spPr>
        <p:txBody>
          <a:bodyPr>
            <a:normAutofit/>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014_OppPres_36.jpg"/>
          <p:cNvPicPr>
            <a:picLocks noChangeAspect="1"/>
          </p:cNvPicPr>
          <p:nvPr/>
        </p:nvPicPr>
        <p:blipFill>
          <a:blip r:embed="rId2" cstate="print"/>
          <a:srcRect/>
          <a:stretch>
            <a:fillRect/>
          </a:stretch>
        </p:blipFill>
        <p:spPr bwMode="auto">
          <a:xfrm>
            <a:off x="1" y="0"/>
            <a:ext cx="9136063" cy="6858000"/>
          </a:xfrm>
          <a:prstGeom prst="rect">
            <a:avLst/>
          </a:prstGeom>
          <a:noFill/>
          <a:ln w="9525">
            <a:noFill/>
            <a:miter lim="800000"/>
            <a:headEnd/>
            <a:tailEnd/>
          </a:ln>
        </p:spPr>
      </p:pic>
      <p:sp>
        <p:nvSpPr>
          <p:cNvPr id="2" name="Title 1"/>
          <p:cNvSpPr>
            <a:spLocks noGrp="1"/>
          </p:cNvSpPr>
          <p:nvPr>
            <p:ph type="title"/>
          </p:nvPr>
        </p:nvSpPr>
        <p:spPr>
          <a:xfrm>
            <a:off x="381000" y="304800"/>
            <a:ext cx="6019800" cy="838200"/>
          </a:xfrm>
          <a:solidFill>
            <a:schemeClr val="bg1"/>
          </a:solidFill>
        </p:spPr>
        <p:txBody>
          <a:bodyPr/>
          <a:lstStyle/>
          <a:p>
            <a:r>
              <a:rPr lang="en-US" sz="3200" dirty="0" smtClean="0"/>
              <a:t>1000 PV from Current Members </a:t>
            </a:r>
            <a:r>
              <a:rPr lang="en-US" sz="2800" dirty="0" smtClean="0"/>
              <a:t>	</a:t>
            </a:r>
            <a:endParaRPr lang="en-US" dirty="0"/>
          </a:p>
        </p:txBody>
      </p:sp>
      <p:sp>
        <p:nvSpPr>
          <p:cNvPr id="3" name="Content Placeholder 2"/>
          <p:cNvSpPr>
            <a:spLocks noGrp="1"/>
          </p:cNvSpPr>
          <p:nvPr>
            <p:ph idx="1"/>
          </p:nvPr>
        </p:nvSpPr>
        <p:spPr>
          <a:xfrm>
            <a:off x="381000" y="1295401"/>
            <a:ext cx="6781800" cy="3124199"/>
          </a:xfrm>
          <a:solidFill>
            <a:schemeClr val="bg1"/>
          </a:solidFill>
        </p:spPr>
        <p:txBody>
          <a:bodyPr>
            <a:normAutofit/>
          </a:bodyPr>
          <a:lstStyle/>
          <a:p>
            <a:pPr marL="338138" lvl="1" indent="-338138">
              <a:buFont typeface="Wingdings" pitchFamily="2" charset="2"/>
              <a:buChar char="§"/>
            </a:pPr>
            <a:r>
              <a:rPr lang="en-US" sz="2400" dirty="0" smtClean="0"/>
              <a:t>Member Update Appointments</a:t>
            </a:r>
          </a:p>
          <a:p>
            <a:pPr marL="400050" lvl="2" indent="0">
              <a:buFont typeface="Courier New" pitchFamily="49" charset="0"/>
              <a:buChar char="o"/>
            </a:pPr>
            <a:r>
              <a:rPr lang="en-US" sz="2000" dirty="0" smtClean="0"/>
              <a:t> Discuss products they have not yet used</a:t>
            </a:r>
          </a:p>
          <a:p>
            <a:pPr lvl="1">
              <a:buFont typeface="Courier New" pitchFamily="49" charset="0"/>
              <a:buChar char="o"/>
            </a:pPr>
            <a:r>
              <a:rPr lang="en-US" sz="2000" dirty="0" smtClean="0"/>
              <a:t>Incentives for hosting meetings</a:t>
            </a:r>
          </a:p>
          <a:p>
            <a:pPr lvl="1">
              <a:buFont typeface="Courier New" pitchFamily="49" charset="0"/>
              <a:buChar char="o"/>
            </a:pPr>
            <a:r>
              <a:rPr lang="en-US" sz="2000" dirty="0" smtClean="0"/>
              <a:t>Incentives for giving referrals</a:t>
            </a:r>
          </a:p>
          <a:p>
            <a:pPr marL="0" lvl="1" indent="457200">
              <a:buFont typeface="Wingdings" pitchFamily="2" charset="2"/>
              <a:buChar char="§"/>
            </a:pPr>
            <a:r>
              <a:rPr lang="en-US" sz="2400" dirty="0" smtClean="0"/>
              <a:t>Monthly Member Messages</a:t>
            </a:r>
          </a:p>
          <a:p>
            <a:pPr marL="400050" lvl="2" indent="457200">
              <a:buFont typeface="Courier New" pitchFamily="49" charset="0"/>
              <a:buChar char="o"/>
            </a:pPr>
            <a:r>
              <a:rPr lang="en-US" sz="2000" dirty="0" smtClean="0"/>
              <a:t>Service your customers with quick</a:t>
            </a:r>
          </a:p>
          <a:p>
            <a:pPr marL="400050" lvl="2" indent="457200">
              <a:buNone/>
            </a:pPr>
            <a:r>
              <a:rPr lang="en-US" sz="2000" dirty="0" smtClean="0"/>
              <a:t> messages left on voice mail about 1 or 2 products 	timely for the season</a:t>
            </a:r>
            <a:r>
              <a:rPr lang="en-US" sz="2400" dirty="0" smtClean="0"/>
              <a:t> 			</a:t>
            </a:r>
            <a:r>
              <a:rPr lang="en-US" sz="2000" dirty="0" err="1" smtClean="0"/>
              <a:t>lisa</a:t>
            </a:r>
            <a:endParaRPr lang="en-US" sz="2000" dirty="0" smtClean="0"/>
          </a:p>
          <a:p>
            <a:pPr lvl="1"/>
            <a:endParaRPr lang="en-US" dirty="0"/>
          </a:p>
        </p:txBody>
      </p:sp>
      <p:sp>
        <p:nvSpPr>
          <p:cNvPr id="5" name="Rectangle 4"/>
          <p:cNvSpPr/>
          <p:nvPr/>
        </p:nvSpPr>
        <p:spPr>
          <a:xfrm>
            <a:off x="228600" y="4572000"/>
            <a:ext cx="8534400" cy="1477328"/>
          </a:xfrm>
          <a:prstGeom prst="rect">
            <a:avLst/>
          </a:prstGeom>
          <a:solidFill>
            <a:schemeClr val="bg1"/>
          </a:solidFill>
          <a:ln>
            <a:solidFill>
              <a:schemeClr val="accent5">
                <a:lumMod val="60000"/>
                <a:lumOff val="40000"/>
              </a:schemeClr>
            </a:solidFill>
          </a:ln>
        </p:spPr>
        <p:txBody>
          <a:bodyPr wrap="square">
            <a:spAutoFit/>
          </a:bodyPr>
          <a:lstStyle/>
          <a:p>
            <a:pPr>
              <a:buNone/>
            </a:pPr>
            <a:r>
              <a:rPr lang="en-US" dirty="0" smtClean="0"/>
              <a:t>Encourages her member to host a meeting to help her member receive a bonus check.</a:t>
            </a:r>
          </a:p>
          <a:p>
            <a:pPr>
              <a:buNone/>
            </a:pPr>
            <a:endParaRPr lang="en-US" dirty="0" smtClean="0"/>
          </a:p>
          <a:p>
            <a:pPr>
              <a:buNone/>
            </a:pPr>
            <a:r>
              <a:rPr lang="en-US" dirty="0" smtClean="0"/>
              <a:t>She says, “ What happened to me will probably also happen to you … I started using the products and then automatically started thinking about people who would want to know about them.”			Sandy Dietrich</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096000" cy="1143000"/>
          </a:xfrm>
          <a:ln>
            <a:solidFill>
              <a:schemeClr val="tx2">
                <a:lumMod val="75000"/>
              </a:schemeClr>
            </a:solidFill>
          </a:ln>
        </p:spPr>
        <p:txBody>
          <a:bodyPr>
            <a:normAutofit/>
          </a:bodyPr>
          <a:lstStyle/>
          <a:p>
            <a:r>
              <a:rPr lang="en-US" sz="2800" dirty="0" smtClean="0"/>
              <a:t>Webinars to Send To People Evaluating Starting a Home Business</a:t>
            </a:r>
            <a:endParaRPr lang="en-US" sz="2800" dirty="0"/>
          </a:p>
        </p:txBody>
      </p:sp>
      <p:sp>
        <p:nvSpPr>
          <p:cNvPr id="3" name="Content Placeholder 2"/>
          <p:cNvSpPr>
            <a:spLocks noGrp="1"/>
          </p:cNvSpPr>
          <p:nvPr>
            <p:ph idx="1"/>
          </p:nvPr>
        </p:nvSpPr>
        <p:spPr>
          <a:xfrm>
            <a:off x="457200" y="1600201"/>
            <a:ext cx="8229600" cy="2667000"/>
          </a:xfrm>
        </p:spPr>
        <p:txBody>
          <a:bodyPr>
            <a:normAutofit/>
          </a:bodyPr>
          <a:lstStyle/>
          <a:p>
            <a:pPr>
              <a:buNone/>
            </a:pPr>
            <a:r>
              <a:rPr lang="en-US" sz="2800" dirty="0" smtClean="0"/>
              <a:t>Power of the Profession … for Teachers</a:t>
            </a:r>
          </a:p>
          <a:p>
            <a:pPr>
              <a:buNone/>
            </a:pPr>
            <a:r>
              <a:rPr lang="en-US" sz="2800" dirty="0" smtClean="0"/>
              <a:t>Power of the Profession… for Life After Kids</a:t>
            </a:r>
          </a:p>
          <a:p>
            <a:pPr>
              <a:buNone/>
            </a:pPr>
            <a:r>
              <a:rPr lang="en-US" sz="2400" dirty="0" smtClean="0">
                <a:hlinkClick r:id="rId2"/>
              </a:rPr>
              <a:t>www.BetterFutureStartsToday.com</a:t>
            </a:r>
            <a:r>
              <a:rPr lang="en-US" sz="2400" dirty="0" smtClean="0"/>
              <a:t>/_____</a:t>
            </a:r>
          </a:p>
          <a:p>
            <a:pPr>
              <a:buNone/>
            </a:pPr>
            <a:r>
              <a:rPr lang="en-US" sz="2400" dirty="0" smtClean="0"/>
              <a:t>And</a:t>
            </a:r>
          </a:p>
          <a:p>
            <a:pPr>
              <a:buNone/>
            </a:pPr>
            <a:r>
              <a:rPr lang="en-US" sz="2400" dirty="0" smtClean="0">
                <a:hlinkClick r:id="rId3"/>
              </a:rPr>
              <a:t>www.BetterHealthin31Days.com</a:t>
            </a:r>
            <a:r>
              <a:rPr lang="en-US" sz="2400" dirty="0" smtClean="0"/>
              <a:t> /_____</a:t>
            </a:r>
          </a:p>
          <a:p>
            <a:pPr>
              <a:buNone/>
            </a:pPr>
            <a:endParaRPr lang="en-US" sz="2800" dirty="0" smtClean="0"/>
          </a:p>
          <a:p>
            <a:pPr>
              <a:buNone/>
            </a:pPr>
            <a:endParaRPr lang="en-US" dirty="0" smtClean="0"/>
          </a:p>
          <a:p>
            <a:pPr>
              <a:buNone/>
            </a:pPr>
            <a:endParaRPr lang="en-US" dirty="0"/>
          </a:p>
        </p:txBody>
      </p:sp>
      <p:sp>
        <p:nvSpPr>
          <p:cNvPr id="4" name="Rectangle 3"/>
          <p:cNvSpPr/>
          <p:nvPr/>
        </p:nvSpPr>
        <p:spPr>
          <a:xfrm>
            <a:off x="685800" y="4114800"/>
            <a:ext cx="7772400" cy="2431435"/>
          </a:xfrm>
          <a:prstGeom prst="rect">
            <a:avLst/>
          </a:prstGeom>
          <a:ln>
            <a:solidFill>
              <a:schemeClr val="tx2">
                <a:lumMod val="60000"/>
                <a:lumOff val="40000"/>
              </a:schemeClr>
            </a:solidFill>
          </a:ln>
        </p:spPr>
        <p:txBody>
          <a:bodyPr wrap="square">
            <a:spAutoFit/>
          </a:bodyPr>
          <a:lstStyle/>
          <a:p>
            <a:pPr>
              <a:buNone/>
            </a:pPr>
            <a:r>
              <a:rPr lang="en-US" sz="2800" dirty="0" smtClean="0"/>
              <a:t>Additional Training Webinars on Today’s Topic…</a:t>
            </a:r>
          </a:p>
          <a:p>
            <a:pPr>
              <a:buNone/>
            </a:pPr>
            <a:endParaRPr lang="en-US" sz="2800" dirty="0" smtClean="0"/>
          </a:p>
          <a:p>
            <a:pPr>
              <a:buNone/>
            </a:pPr>
            <a:r>
              <a:rPr lang="en-US" sz="2400" dirty="0" smtClean="0"/>
              <a:t> Teaming Up Fall 2014 Session #9  Oct 30, 2014</a:t>
            </a:r>
          </a:p>
          <a:p>
            <a:pPr>
              <a:buNone/>
            </a:pPr>
            <a:r>
              <a:rPr lang="en-US" sz="2400" dirty="0" smtClean="0"/>
              <a:t>	Strategies to Generate 1000 PV</a:t>
            </a:r>
          </a:p>
          <a:p>
            <a:pPr>
              <a:buNone/>
            </a:pPr>
            <a:r>
              <a:rPr lang="en-US" sz="2400" dirty="0" smtClean="0"/>
              <a:t>Teaming Up Fall 2014  Session #7 			Assembling Our Business Teams                             </a:t>
            </a:r>
            <a:r>
              <a:rPr lang="en-US" sz="2000" dirty="0" err="1" smtClean="0"/>
              <a:t>becky</a:t>
            </a:r>
            <a:endParaRPr lang="en-US" sz="2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sdgraphics.com/file/fantasy-background.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533400" y="457200"/>
            <a:ext cx="5257800" cy="1143000"/>
          </a:xfrm>
          <a:solidFill>
            <a:schemeClr val="bg1"/>
          </a:solidFill>
          <a:ln>
            <a:solidFill>
              <a:schemeClr val="accent5">
                <a:lumMod val="75000"/>
              </a:schemeClr>
            </a:solidFill>
          </a:ln>
        </p:spPr>
        <p:txBody>
          <a:bodyPr>
            <a:normAutofit/>
          </a:bodyPr>
          <a:lstStyle/>
          <a:p>
            <a:r>
              <a:rPr lang="en-US" sz="3200" dirty="0" smtClean="0"/>
              <a:t>Action Steps for Session #15 </a:t>
            </a:r>
            <a:br>
              <a:rPr lang="en-US" sz="3200" dirty="0" smtClean="0"/>
            </a:br>
            <a:r>
              <a:rPr lang="en-US" sz="3200" dirty="0" smtClean="0"/>
              <a:t>May Strategies</a:t>
            </a:r>
            <a:endParaRPr lang="en-US" sz="3200" dirty="0"/>
          </a:p>
        </p:txBody>
      </p:sp>
      <p:sp>
        <p:nvSpPr>
          <p:cNvPr id="3" name="Content Placeholder 2"/>
          <p:cNvSpPr>
            <a:spLocks noGrp="1"/>
          </p:cNvSpPr>
          <p:nvPr>
            <p:ph idx="1"/>
          </p:nvPr>
        </p:nvSpPr>
        <p:spPr>
          <a:xfrm>
            <a:off x="457200" y="1828800"/>
            <a:ext cx="8229600" cy="4648200"/>
          </a:xfrm>
          <a:solidFill>
            <a:schemeClr val="bg1"/>
          </a:solidFill>
          <a:ln>
            <a:solidFill>
              <a:schemeClr val="accent5">
                <a:lumMod val="75000"/>
              </a:schemeClr>
            </a:solidFill>
          </a:ln>
        </p:spPr>
        <p:txBody>
          <a:bodyPr>
            <a:normAutofit/>
          </a:bodyPr>
          <a:lstStyle/>
          <a:p>
            <a:r>
              <a:rPr lang="en-US" sz="2400" dirty="0" smtClean="0"/>
              <a:t>Consider having conversations about joining your business team …with teachers and/ or parents whose children will soon be out of the house and on to the next chapter of their lives </a:t>
            </a:r>
          </a:p>
          <a:p>
            <a:r>
              <a:rPr lang="en-US" sz="2400" dirty="0" smtClean="0"/>
              <a:t>Invite them to view Power of Our Profession for Teachers  or</a:t>
            </a:r>
          </a:p>
          <a:p>
            <a:pPr>
              <a:buNone/>
            </a:pPr>
            <a:r>
              <a:rPr lang="en-US" sz="2400" dirty="0" smtClean="0"/>
              <a:t>	Power of our Profession for Life After Kids.</a:t>
            </a:r>
          </a:p>
          <a:p>
            <a:r>
              <a:rPr lang="en-US" sz="2400" dirty="0" smtClean="0"/>
              <a:t>Set up activities to help you  and your distributors generate  an additional 1000 PV so you can go into the summer months with strong PV  .. And to introduce you to new people who may want to join your business team or become life-long customers.   			 </a:t>
            </a:r>
            <a:r>
              <a:rPr lang="en-US" sz="2400" dirty="0" err="1" smtClean="0"/>
              <a:t>lisa</a:t>
            </a:r>
            <a:endParaRPr lang="en-US" sz="2400" dirty="0" smtClean="0"/>
          </a:p>
          <a:p>
            <a:endParaRPr lang="en-US" sz="2400" dirty="0" smtClean="0"/>
          </a:p>
          <a:p>
            <a:endParaRPr 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14_OppPres_36.jpg"/>
          <p:cNvPicPr>
            <a:picLocks noChangeAspect="1"/>
          </p:cNvPicPr>
          <p:nvPr/>
        </p:nvPicPr>
        <p:blipFill>
          <a:blip r:embed="rId2" cstate="print"/>
          <a:srcRect/>
          <a:stretch>
            <a:fillRect/>
          </a:stretch>
        </p:blipFill>
        <p:spPr bwMode="auto">
          <a:xfrm>
            <a:off x="1" y="0"/>
            <a:ext cx="9136063" cy="6858000"/>
          </a:xfrm>
          <a:prstGeom prst="rect">
            <a:avLst/>
          </a:prstGeom>
          <a:noFill/>
          <a:ln w="9525">
            <a:noFill/>
            <a:miter lim="800000"/>
            <a:headEnd/>
            <a:tailEnd/>
          </a:ln>
        </p:spPr>
      </p:pic>
      <p:sp>
        <p:nvSpPr>
          <p:cNvPr id="2" name="Title 1"/>
          <p:cNvSpPr>
            <a:spLocks noGrp="1"/>
          </p:cNvSpPr>
          <p:nvPr>
            <p:ph type="title"/>
          </p:nvPr>
        </p:nvSpPr>
        <p:spPr>
          <a:xfrm>
            <a:off x="457200" y="274638"/>
            <a:ext cx="8229600" cy="868362"/>
          </a:xfrm>
          <a:solidFill>
            <a:schemeClr val="bg1"/>
          </a:solidFill>
        </p:spPr>
        <p:txBody>
          <a:bodyPr>
            <a:normAutofit/>
          </a:bodyPr>
          <a:lstStyle/>
          <a:p>
            <a:r>
              <a:rPr lang="en-US" sz="3200" dirty="0" smtClean="0"/>
              <a:t>Monday Wellness Webinars May/ June 2015</a:t>
            </a:r>
            <a:endParaRPr lang="en-US" sz="3200" dirty="0"/>
          </a:p>
        </p:txBody>
      </p:sp>
      <p:sp>
        <p:nvSpPr>
          <p:cNvPr id="3" name="Content Placeholder 2"/>
          <p:cNvSpPr>
            <a:spLocks noGrp="1"/>
          </p:cNvSpPr>
          <p:nvPr>
            <p:ph idx="1"/>
          </p:nvPr>
        </p:nvSpPr>
        <p:spPr>
          <a:solidFill>
            <a:schemeClr val="bg1"/>
          </a:solidFill>
        </p:spPr>
        <p:txBody>
          <a:bodyPr>
            <a:normAutofit/>
          </a:bodyPr>
          <a:lstStyle/>
          <a:p>
            <a:pPr>
              <a:buNone/>
            </a:pPr>
            <a:r>
              <a:rPr lang="en-US" sz="2400" dirty="0" smtClean="0"/>
              <a:t>May 4  -- Gary Burke – Presidential Master Coordinator shares his  story of developing a Shaklee business that generates $400,000/ year</a:t>
            </a:r>
          </a:p>
          <a:p>
            <a:pPr>
              <a:buNone/>
            </a:pPr>
            <a:r>
              <a:rPr lang="en-US" sz="2400" dirty="0" smtClean="0"/>
              <a:t>May 11 – Women’s Health</a:t>
            </a:r>
          </a:p>
          <a:p>
            <a:pPr>
              <a:buNone/>
            </a:pPr>
            <a:r>
              <a:rPr lang="en-US" sz="2400" dirty="0" smtClean="0"/>
              <a:t>May 18 – Preparing for Swim Suit Season – Shaklee 180  Ashley Chaney  and Dr Steve Chaney</a:t>
            </a:r>
          </a:p>
          <a:p>
            <a:pPr>
              <a:buNone/>
            </a:pPr>
            <a:r>
              <a:rPr lang="en-US" sz="2400" dirty="0" smtClean="0"/>
              <a:t>May 25 – Remembering Memorial Day .. No webinar</a:t>
            </a:r>
          </a:p>
          <a:p>
            <a:pPr>
              <a:buNone/>
            </a:pPr>
            <a:r>
              <a:rPr lang="en-US" sz="2400" dirty="0" smtClean="0"/>
              <a:t>June 1 --  Gary Burke – Business Opportunity</a:t>
            </a:r>
          </a:p>
          <a:p>
            <a:pPr>
              <a:buNone/>
            </a:pPr>
            <a:r>
              <a:rPr lang="en-US" sz="2400" dirty="0" smtClean="0"/>
              <a:t>June 8 – First 1000 Days of a Child’s Life – Becky Cash and 			Barbara Lagoni and Hannah Sharapan</a:t>
            </a:r>
            <a:endParaRPr 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7773"/>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cstate="print"/>
          <a:stretch>
            <a:fillRect/>
          </a:stretch>
        </p:blipFill>
        <p:spPr>
          <a:xfrm>
            <a:off x="381000" y="1776421"/>
            <a:ext cx="4419600" cy="2378765"/>
          </a:xfrm>
          <a:prstGeom prst="rect">
            <a:avLst/>
          </a:prstGeom>
        </p:spPr>
      </p:pic>
      <p:pic>
        <p:nvPicPr>
          <p:cNvPr id="5" name="Picture 4"/>
          <p:cNvPicPr>
            <a:picLocks noChangeAspect="1"/>
          </p:cNvPicPr>
          <p:nvPr/>
        </p:nvPicPr>
        <p:blipFill>
          <a:blip r:embed="rId3" cstate="print"/>
          <a:stretch>
            <a:fillRect/>
          </a:stretch>
        </p:blipFill>
        <p:spPr>
          <a:xfrm>
            <a:off x="3124200" y="4392478"/>
            <a:ext cx="5562600" cy="1556769"/>
          </a:xfrm>
          <a:prstGeom prst="rect">
            <a:avLst/>
          </a:prstGeom>
        </p:spPr>
      </p:pic>
      <p:sp>
        <p:nvSpPr>
          <p:cNvPr id="6" name="TextBox 5"/>
          <p:cNvSpPr txBox="1"/>
          <p:nvPr/>
        </p:nvSpPr>
        <p:spPr>
          <a:xfrm>
            <a:off x="-12032" y="831243"/>
            <a:ext cx="9143999" cy="707886"/>
          </a:xfrm>
          <a:prstGeom prst="rect">
            <a:avLst/>
          </a:prstGeom>
          <a:noFill/>
        </p:spPr>
        <p:txBody>
          <a:bodyPr wrap="square" rtlCol="0">
            <a:spAutoFit/>
          </a:bodyPr>
          <a:lstStyle/>
          <a:p>
            <a:pPr algn="ctr"/>
            <a:r>
              <a:rPr lang="en-US" sz="2000" b="1" dirty="0" smtClean="0">
                <a:ln w="6600">
                  <a:solidFill>
                    <a:schemeClr val="accent2"/>
                  </a:solidFill>
                  <a:prstDash val="solid"/>
                </a:ln>
                <a:solidFill>
                  <a:srgbClr val="FF0000"/>
                </a:solidFill>
                <a:effectLst>
                  <a:outerShdw blurRad="50800" dist="38100" algn="l" rotWithShape="0">
                    <a:prstClr val="black">
                      <a:alpha val="40000"/>
                    </a:prstClr>
                  </a:outerShdw>
                </a:effectLst>
                <a:latin typeface="+mj-lt"/>
              </a:rPr>
              <a:t>For Two Hours Only</a:t>
            </a:r>
          </a:p>
          <a:p>
            <a:pPr algn="ctr"/>
            <a:r>
              <a:rPr lang="en-US" sz="2000" dirty="0" smtClean="0">
                <a:latin typeface="+mj-lt"/>
              </a:rPr>
              <a:t>Subscriptions close automatically at 1:30PM Eastern.</a:t>
            </a:r>
            <a:endParaRPr lang="en-US" sz="2000" dirty="0">
              <a:latin typeface="+mj-lt"/>
            </a:endParaRPr>
          </a:p>
        </p:txBody>
      </p:sp>
      <p:sp>
        <p:nvSpPr>
          <p:cNvPr id="7" name="TextBox 6"/>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328141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17411" name="Picture 4"/>
          <p:cNvPicPr>
            <a:picLocks noChangeAspect="1"/>
          </p:cNvPicPr>
          <p:nvPr/>
        </p:nvPicPr>
        <p:blipFill>
          <a:blip r:embed="rId4" cstate="print"/>
          <a:srcRect/>
          <a:stretch>
            <a:fillRect/>
          </a:stretch>
        </p:blipFill>
        <p:spPr bwMode="auto">
          <a:xfrm>
            <a:off x="0" y="-50800"/>
            <a:ext cx="9144000" cy="6858000"/>
          </a:xfrm>
          <a:prstGeom prst="rect">
            <a:avLst/>
          </a:prstGeom>
          <a:noFill/>
          <a:ln w="9525">
            <a:noFill/>
            <a:miter lim="800000"/>
            <a:headEnd/>
            <a:tailEnd/>
          </a:ln>
        </p:spPr>
      </p:pic>
      <p:sp>
        <p:nvSpPr>
          <p:cNvPr id="2" name="Title 1"/>
          <p:cNvSpPr>
            <a:spLocks noGrp="1"/>
          </p:cNvSpPr>
          <p:nvPr>
            <p:ph type="ctrTitle" idx="4294967295"/>
          </p:nvPr>
        </p:nvSpPr>
        <p:spPr>
          <a:xfrm>
            <a:off x="0" y="5147734"/>
            <a:ext cx="8394700" cy="1130300"/>
          </a:xfrm>
        </p:spPr>
        <p:txBody>
          <a:bodyPr>
            <a:normAutofit/>
          </a:bodyPr>
          <a:lstStyle/>
          <a:p>
            <a:pPr>
              <a:defRPr/>
            </a:pPr>
            <a:r>
              <a:rPr lang="en-US" sz="3600" b="1" dirty="0" smtClean="0">
                <a:solidFill>
                  <a:schemeClr val="bg1"/>
                </a:solidFill>
                <a:effectLst>
                  <a:outerShdw blurRad="38100" dist="38100" dir="2700000" algn="tl">
                    <a:srgbClr val="000000">
                      <a:alpha val="43137"/>
                    </a:srgbClr>
                  </a:outerShdw>
                </a:effectLst>
              </a:rPr>
              <a:t>Cleveland, Ohio – August 12-16</a:t>
            </a:r>
            <a:r>
              <a:rPr lang="en-US" sz="3600" b="1" baseline="30000" dirty="0" smtClean="0">
                <a:solidFill>
                  <a:schemeClr val="bg1"/>
                </a:solidFill>
                <a:effectLst>
                  <a:outerShdw blurRad="38100" dist="38100" dir="2700000" algn="tl">
                    <a:srgbClr val="000000">
                      <a:alpha val="43137"/>
                    </a:srgbClr>
                  </a:outerShdw>
                </a:effectLst>
              </a:rPr>
              <a:t>th</a:t>
            </a:r>
            <a:r>
              <a:rPr lang="en-US" sz="3600" b="1" dirty="0" smtClean="0">
                <a:solidFill>
                  <a:schemeClr val="bg1"/>
                </a:solidFill>
                <a:effectLst>
                  <a:outerShdw blurRad="38100" dist="38100" dir="2700000" algn="tl">
                    <a:srgbClr val="000000">
                      <a:alpha val="43137"/>
                    </a:srgbClr>
                  </a:outerShdw>
                </a:effectLst>
              </a:rPr>
              <a:t> 2015</a:t>
            </a:r>
            <a:endParaRPr lang="en-US" sz="3600" b="1" dirty="0">
              <a:solidFill>
                <a:schemeClr val="bg1"/>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6096000" cy="1143000"/>
          </a:xfrm>
        </p:spPr>
        <p:txBody>
          <a:bodyPr>
            <a:normAutofit fontScale="90000"/>
          </a:bodyPr>
          <a:lstStyle/>
          <a:p>
            <a:r>
              <a:rPr lang="en-US" sz="2800" dirty="0" smtClean="0"/>
              <a:t>Report from Chicago Regional Conference</a:t>
            </a:r>
            <a:br>
              <a:rPr lang="en-US" sz="2800" dirty="0" smtClean="0"/>
            </a:br>
            <a:r>
              <a:rPr lang="en-US" sz="2800" dirty="0" smtClean="0"/>
              <a:t>Tammy Johnson</a:t>
            </a:r>
            <a:endParaRPr lang="en-US" sz="2800" dirty="0"/>
          </a:p>
        </p:txBody>
      </p:sp>
      <p:sp>
        <p:nvSpPr>
          <p:cNvPr id="3" name="Content Placeholder 2"/>
          <p:cNvSpPr>
            <a:spLocks noGrp="1"/>
          </p:cNvSpPr>
          <p:nvPr>
            <p:ph idx="1"/>
          </p:nvPr>
        </p:nvSpPr>
        <p:spPr>
          <a:xfrm>
            <a:off x="457200" y="1371600"/>
            <a:ext cx="8229600" cy="5181600"/>
          </a:xfrm>
        </p:spPr>
        <p:txBody>
          <a:bodyPr>
            <a:normAutofit/>
          </a:bodyPr>
          <a:lstStyle/>
          <a:p>
            <a:r>
              <a:rPr lang="en-US" sz="2000" dirty="0" smtClean="0"/>
              <a:t>Before Regional Conference – in maintenance </a:t>
            </a:r>
          </a:p>
          <a:p>
            <a:r>
              <a:rPr lang="en-US" sz="2000" dirty="0" smtClean="0"/>
              <a:t>After Chicago Regional – </a:t>
            </a:r>
          </a:p>
          <a:p>
            <a:pPr>
              <a:buNone/>
            </a:pPr>
            <a:r>
              <a:rPr lang="en-US" sz="2000" dirty="0" smtClean="0"/>
              <a:t>	--change in my focus. </a:t>
            </a:r>
          </a:p>
          <a:p>
            <a:pPr>
              <a:buNone/>
            </a:pPr>
            <a:r>
              <a:rPr lang="en-US" sz="2000" dirty="0" smtClean="0"/>
              <a:t>	-- I’m not sure what exact speaker caused the shift as so many shared their Shaklee Effect’s story but after hearing Lisa Anderson’s story of not being able to travel, and Mike </a:t>
            </a:r>
            <a:r>
              <a:rPr lang="en-US" sz="2000" dirty="0" err="1" smtClean="0"/>
              <a:t>Coogan’s</a:t>
            </a:r>
            <a:r>
              <a:rPr lang="en-US" sz="2000" dirty="0" smtClean="0"/>
              <a:t> story of being able to do what he loved and still be able to quit anytime he wanted, and the other young ladies who wanted to be home with their kids so badly….my focus started to shift. </a:t>
            </a:r>
          </a:p>
          <a:p>
            <a:pPr>
              <a:buNone/>
            </a:pPr>
            <a:r>
              <a:rPr lang="en-US" sz="2000" dirty="0" smtClean="0"/>
              <a:t> 	--I thought I can help those I know in that situation,  AND I thought about my family and how I got to be go-to-at-home mom, and NOW the stay-at-home </a:t>
            </a:r>
            <a:r>
              <a:rPr lang="en-US" sz="2000" dirty="0" err="1" smtClean="0"/>
              <a:t>glamma</a:t>
            </a:r>
            <a:r>
              <a:rPr lang="en-US" sz="2000" dirty="0" smtClean="0"/>
              <a:t>, available to be with the new grandson anytime.  </a:t>
            </a:r>
          </a:p>
          <a:p>
            <a:pPr>
              <a:buNone/>
            </a:pPr>
            <a:r>
              <a:rPr lang="en-US" sz="2000" dirty="0" smtClean="0"/>
              <a:t>	--Craig Cushman said it well when he shared with Barb that we cannot put a price on time with our family and grandkids.  </a:t>
            </a:r>
          </a:p>
          <a:p>
            <a:endParaRPr lang="en-US" sz="2000" dirty="0"/>
          </a:p>
        </p:txBody>
      </p:sp>
      <p:pic>
        <p:nvPicPr>
          <p:cNvPr id="1026" name="Picture 2"/>
          <p:cNvPicPr>
            <a:picLocks noChangeAspect="1" noChangeArrowheads="1"/>
          </p:cNvPicPr>
          <p:nvPr/>
        </p:nvPicPr>
        <p:blipFill>
          <a:blip r:embed="rId2" cstate="print"/>
          <a:srcRect/>
          <a:stretch>
            <a:fillRect/>
          </a:stretch>
        </p:blipFill>
        <p:spPr bwMode="auto">
          <a:xfrm>
            <a:off x="7162800" y="228600"/>
            <a:ext cx="1762125" cy="176212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Title 1"/>
          <p:cNvSpPr>
            <a:spLocks noGrp="1"/>
          </p:cNvSpPr>
          <p:nvPr>
            <p:ph type="title"/>
          </p:nvPr>
        </p:nvSpPr>
        <p:spPr>
          <a:xfrm>
            <a:off x="457200" y="381000"/>
            <a:ext cx="8229600" cy="1447800"/>
          </a:xfrm>
          <a:solidFill>
            <a:schemeClr val="bg1"/>
          </a:solidFill>
        </p:spPr>
        <p:txBody>
          <a:bodyPr>
            <a:normAutofit fontScale="90000"/>
          </a:bodyPr>
          <a:lstStyle/>
          <a:p>
            <a:r>
              <a:rPr lang="en-US" sz="2400" dirty="0" smtClean="0"/>
              <a:t>So when I got home I thought….things need to change and I need to do the administrative activities that show I am in BUSINESS and moving ahead and looking for others to work with me….</a:t>
            </a:r>
            <a:br>
              <a:rPr lang="en-US" sz="2400" dirty="0" smtClean="0"/>
            </a:br>
            <a:endParaRPr lang="en-US" sz="2400" dirty="0"/>
          </a:p>
        </p:txBody>
      </p:sp>
      <p:sp>
        <p:nvSpPr>
          <p:cNvPr id="3" name="Content Placeholder 2"/>
          <p:cNvSpPr>
            <a:spLocks noGrp="1"/>
          </p:cNvSpPr>
          <p:nvPr>
            <p:ph idx="1"/>
          </p:nvPr>
        </p:nvSpPr>
        <p:spPr>
          <a:xfrm>
            <a:off x="457200" y="2057400"/>
            <a:ext cx="8229600" cy="4525963"/>
          </a:xfrm>
          <a:solidFill>
            <a:schemeClr val="bg1"/>
          </a:solidFill>
        </p:spPr>
        <p:txBody>
          <a:bodyPr>
            <a:normAutofit/>
          </a:bodyPr>
          <a:lstStyle/>
          <a:p>
            <a:pPr>
              <a:buNone/>
            </a:pPr>
            <a:r>
              <a:rPr lang="en-US" sz="2000" dirty="0" smtClean="0"/>
              <a:t>·         I spruced up my FB for Cornerstone Health Associates to say 	“Master Coordinator in Training”</a:t>
            </a:r>
          </a:p>
          <a:p>
            <a:pPr>
              <a:buNone/>
            </a:pPr>
            <a:r>
              <a:rPr lang="en-US" sz="2000" dirty="0" smtClean="0"/>
              <a:t>·         I thought of other Shaklee items I needed to purchase that I was not getting in order to completely Shaklee-</a:t>
            </a:r>
            <a:r>
              <a:rPr lang="en-US" sz="2000" dirty="0" err="1" smtClean="0"/>
              <a:t>ize</a:t>
            </a:r>
            <a:endParaRPr lang="en-US" sz="2000" dirty="0" smtClean="0"/>
          </a:p>
          <a:p>
            <a:pPr>
              <a:buNone/>
            </a:pPr>
            <a:r>
              <a:rPr lang="en-US" sz="2000" dirty="0" smtClean="0"/>
              <a:t>·         Made a list of people to contact</a:t>
            </a:r>
          </a:p>
          <a:p>
            <a:pPr>
              <a:buNone/>
            </a:pPr>
            <a:r>
              <a:rPr lang="en-US" sz="2000" dirty="0" smtClean="0"/>
              <a:t>·         In the process of making a Toso-Johnson-Choate Business Page for all 	our </a:t>
            </a:r>
            <a:r>
              <a:rPr lang="en-US" sz="2000" dirty="0" err="1" smtClean="0"/>
              <a:t>downline</a:t>
            </a:r>
            <a:r>
              <a:rPr lang="en-US" sz="2000" dirty="0" smtClean="0"/>
              <a:t> to be linked on</a:t>
            </a:r>
          </a:p>
          <a:p>
            <a:pPr>
              <a:buNone/>
            </a:pPr>
            <a:r>
              <a:rPr lang="en-US" sz="2000" dirty="0" smtClean="0"/>
              <a:t>·         Bought new updated business cards</a:t>
            </a:r>
          </a:p>
          <a:p>
            <a:pPr>
              <a:buNone/>
            </a:pPr>
            <a:r>
              <a:rPr lang="en-US" sz="2000" dirty="0" smtClean="0"/>
              <a:t>·         I listened to the coaching call from 4/16 / 2015				(it had my </a:t>
            </a:r>
            <a:r>
              <a:rPr lang="en-US" sz="2000" dirty="0" err="1" smtClean="0"/>
              <a:t>downline</a:t>
            </a:r>
            <a:r>
              <a:rPr lang="en-US" sz="2000" dirty="0" smtClean="0"/>
              <a:t> on it and I didn’t know she was going to be on it-		another revelation!)</a:t>
            </a:r>
          </a:p>
          <a:p>
            <a:pPr>
              <a:buNone/>
            </a:pPr>
            <a:r>
              <a:rPr lang="en-US" sz="2000" dirty="0" smtClean="0"/>
              <a:t> </a:t>
            </a: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cstate="print"/>
          <a:srcRect/>
          <a:stretch>
            <a:fillRect/>
          </a:stretch>
        </p:blipFill>
        <p:spPr bwMode="auto">
          <a:xfrm>
            <a:off x="0" y="0"/>
            <a:ext cx="9136063" cy="6858000"/>
          </a:xfrm>
          <a:prstGeom prst="rect">
            <a:avLst/>
          </a:prstGeom>
          <a:noFill/>
          <a:ln w="9525">
            <a:noFill/>
            <a:miter lim="800000"/>
            <a:headEnd/>
            <a:tailEnd/>
          </a:ln>
        </p:spPr>
      </p:pic>
      <p:sp>
        <p:nvSpPr>
          <p:cNvPr id="2" name="Title 1"/>
          <p:cNvSpPr>
            <a:spLocks noGrp="1"/>
          </p:cNvSpPr>
          <p:nvPr>
            <p:ph type="title"/>
          </p:nvPr>
        </p:nvSpPr>
        <p:spPr>
          <a:xfrm>
            <a:off x="457200" y="457200"/>
            <a:ext cx="8229600" cy="1143000"/>
          </a:xfrm>
          <a:solidFill>
            <a:schemeClr val="bg1"/>
          </a:solidFill>
        </p:spPr>
        <p:txBody>
          <a:bodyPr>
            <a:normAutofit fontScale="90000"/>
          </a:bodyPr>
          <a:lstStyle/>
          <a:p>
            <a:r>
              <a:rPr lang="en-US" sz="3100" dirty="0" smtClean="0"/>
              <a:t>But the biggest shift was I jumped right into action on Monday where I did INCOME PRODUCING ACTIVITY:</a:t>
            </a:r>
            <a:r>
              <a:rPr lang="en-US" sz="2400" dirty="0" smtClean="0"/>
              <a:t/>
            </a:r>
            <a:br>
              <a:rPr lang="en-US" sz="2400" dirty="0" smtClean="0"/>
            </a:br>
            <a:endParaRPr lang="en-US" sz="2400" dirty="0"/>
          </a:p>
        </p:txBody>
      </p:sp>
      <p:sp>
        <p:nvSpPr>
          <p:cNvPr id="3" name="Content Placeholder 2"/>
          <p:cNvSpPr>
            <a:spLocks noGrp="1"/>
          </p:cNvSpPr>
          <p:nvPr>
            <p:ph idx="1"/>
          </p:nvPr>
        </p:nvSpPr>
        <p:spPr>
          <a:xfrm>
            <a:off x="457200" y="1981200"/>
            <a:ext cx="8229600" cy="4525963"/>
          </a:xfrm>
          <a:solidFill>
            <a:schemeClr val="bg1"/>
          </a:solidFill>
        </p:spPr>
        <p:txBody>
          <a:bodyPr>
            <a:normAutofit/>
          </a:bodyPr>
          <a:lstStyle/>
          <a:p>
            <a:pPr>
              <a:buNone/>
            </a:pPr>
            <a:r>
              <a:rPr lang="en-US" sz="2000" dirty="0" smtClean="0"/>
              <a:t>·         Called all my leaders and set up times to talk and have weekly coaching calls (in the process of me learning to be a coach…</a:t>
            </a:r>
            <a:r>
              <a:rPr lang="en-US" sz="2000" dirty="0" err="1" smtClean="0"/>
              <a:t>yikesJ</a:t>
            </a:r>
            <a:r>
              <a:rPr lang="en-US" sz="2000" dirty="0" smtClean="0"/>
              <a:t>)</a:t>
            </a:r>
          </a:p>
          <a:p>
            <a:pPr>
              <a:buNone/>
            </a:pPr>
            <a:r>
              <a:rPr lang="en-US" sz="2000" dirty="0" smtClean="0"/>
              <a:t>·         Received a message from a friend’s daughter and met with her on Tuesday morning.  Will meet with her and go over details when her teaching job is done in June </a:t>
            </a:r>
          </a:p>
          <a:p>
            <a:pPr>
              <a:buNone/>
            </a:pPr>
            <a:r>
              <a:rPr lang="en-US" sz="2000" dirty="0" smtClean="0"/>
              <a:t>·         Did a 3-way call with my new builder on Tuesday and meet with her to get her business ready for 180 focus and parties this next month </a:t>
            </a:r>
          </a:p>
          <a:p>
            <a:pPr>
              <a:buNone/>
            </a:pPr>
            <a:r>
              <a:rPr lang="en-US" sz="2000" dirty="0" smtClean="0"/>
              <a:t>·         I called Barb to be coached on a regular basis</a:t>
            </a:r>
          </a:p>
          <a:p>
            <a:pPr>
              <a:buNone/>
            </a:pPr>
            <a:r>
              <a:rPr lang="en-US" sz="2000" dirty="0" smtClean="0"/>
              <a:t> </a:t>
            </a:r>
          </a:p>
          <a:p>
            <a:pPr>
              <a:buNone/>
            </a:pPr>
            <a:r>
              <a:rPr lang="en-US" sz="2800" dirty="0" smtClean="0"/>
              <a:t>Ended up with 1,600PV in one day on Wednesday!!!</a:t>
            </a:r>
          </a:p>
          <a:p>
            <a:pPr>
              <a:buNone/>
            </a:pPr>
            <a:r>
              <a:rPr lang="en-US" sz="2000" dirty="0" smtClean="0"/>
              <a:t> </a:t>
            </a:r>
          </a:p>
          <a:p>
            <a:endParaRPr 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a:bodyPr>
          <a:lstStyle/>
          <a:p>
            <a:r>
              <a:rPr lang="en-US" sz="3200" dirty="0" smtClean="0"/>
              <a:t>Legacy and Leadership </a:t>
            </a:r>
            <a:br>
              <a:rPr lang="en-US" sz="3200" dirty="0" smtClean="0"/>
            </a:br>
            <a:r>
              <a:rPr lang="en-US" sz="3200" dirty="0" smtClean="0"/>
              <a:t>Spring 2015</a:t>
            </a:r>
            <a:r>
              <a:rPr lang="en-US" dirty="0" smtClean="0"/>
              <a:t/>
            </a:r>
            <a:br>
              <a:rPr lang="en-US" dirty="0" smtClean="0"/>
            </a:br>
            <a:r>
              <a:rPr lang="en-US" sz="2800" dirty="0" smtClean="0"/>
              <a:t>Session #15  April 30, 2015 final session</a:t>
            </a:r>
            <a:r>
              <a:rPr lang="en-US" sz="3600" dirty="0" smtClean="0"/>
              <a:t/>
            </a:r>
            <a:br>
              <a:rPr lang="en-US" sz="3600" dirty="0" smtClean="0"/>
            </a:br>
            <a:r>
              <a:rPr lang="en-US" sz="3600" dirty="0" smtClean="0"/>
              <a:t>	May Marketing Strategies </a:t>
            </a:r>
            <a:br>
              <a:rPr lang="en-US" sz="3600" dirty="0" smtClean="0"/>
            </a:br>
            <a:r>
              <a:rPr lang="en-US" sz="3100" dirty="0" smtClean="0"/>
              <a:t> </a:t>
            </a:r>
            <a:endParaRPr lang="en-US" sz="3100" b="1" dirty="0"/>
          </a:p>
        </p:txBody>
      </p:sp>
      <p:sp>
        <p:nvSpPr>
          <p:cNvPr id="3" name="Subtitle 2"/>
          <p:cNvSpPr>
            <a:spLocks noGrp="1"/>
          </p:cNvSpPr>
          <p:nvPr>
            <p:ph type="subTitle" idx="1"/>
          </p:nvPr>
        </p:nvSpPr>
        <p:spPr>
          <a:xfrm>
            <a:off x="6172200" y="5562600"/>
            <a:ext cx="2743200" cy="914400"/>
          </a:xfrm>
        </p:spPr>
        <p:txBody>
          <a:bodyPr>
            <a:noAutofit/>
          </a:bodyPr>
          <a:lstStyle/>
          <a:p>
            <a:pPr algn="l"/>
            <a:r>
              <a:rPr lang="en-US" sz="2000" dirty="0" smtClean="0">
                <a:solidFill>
                  <a:schemeClr val="tx1"/>
                </a:solidFill>
              </a:rPr>
              <a:t>	Senior	     Executive Coordinator </a:t>
            </a:r>
          </a:p>
          <a:p>
            <a:r>
              <a:rPr lang="en-US" sz="2000" dirty="0" smtClean="0">
                <a:solidFill>
                  <a:schemeClr val="tx1"/>
                </a:solidFill>
              </a:rPr>
              <a:t> Lisa Anderson</a:t>
            </a:r>
            <a:endParaRPr lang="en-US" sz="2000" dirty="0">
              <a:solidFill>
                <a:schemeClr val="tx1"/>
              </a:solidFill>
            </a:endParaRPr>
          </a:p>
        </p:txBody>
      </p:sp>
      <p:pic>
        <p:nvPicPr>
          <p:cNvPr id="6" name="Picture 5" descr="Lisa Anderson 2013.jpg"/>
          <p:cNvPicPr>
            <a:picLocks noChangeAspect="1"/>
          </p:cNvPicPr>
          <p:nvPr/>
        </p:nvPicPr>
        <p:blipFill>
          <a:blip r:embed="rId3" cstate="print"/>
          <a:stretch>
            <a:fillRect/>
          </a:stretch>
        </p:blipFill>
        <p:spPr>
          <a:xfrm>
            <a:off x="6629400" y="3429000"/>
            <a:ext cx="1425785" cy="2167563"/>
          </a:xfrm>
          <a:prstGeom prst="rect">
            <a:avLst/>
          </a:prstGeom>
        </p:spPr>
      </p:pic>
      <p:sp>
        <p:nvSpPr>
          <p:cNvPr id="9" name="TextBox 8"/>
          <p:cNvSpPr txBox="1"/>
          <p:nvPr/>
        </p:nvSpPr>
        <p:spPr>
          <a:xfrm>
            <a:off x="381000" y="5410200"/>
            <a:ext cx="3276600" cy="1138773"/>
          </a:xfrm>
          <a:prstGeom prst="rect">
            <a:avLst/>
          </a:prstGeom>
          <a:noFill/>
        </p:spPr>
        <p:txBody>
          <a:bodyPr wrap="square" rtlCol="0">
            <a:spAutoFit/>
          </a:bodyPr>
          <a:lstStyle/>
          <a:p>
            <a:pPr algn="ctr"/>
            <a:endParaRPr lang="en-US" sz="2000" dirty="0" smtClean="0"/>
          </a:p>
          <a:p>
            <a:pPr algn="ctr"/>
            <a:r>
              <a:rPr lang="en-US" sz="2400" b="1" dirty="0" smtClean="0"/>
              <a:t>NEW !! SENIOR COORDINATOR</a:t>
            </a:r>
            <a:endParaRPr lang="en-US" sz="2400" b="1" dirty="0"/>
          </a:p>
        </p:txBody>
      </p:sp>
      <p:pic>
        <p:nvPicPr>
          <p:cNvPr id="10" name="Picture 9" descr="Becky choate.JPG"/>
          <p:cNvPicPr>
            <a:picLocks noChangeAspect="1"/>
          </p:cNvPicPr>
          <p:nvPr/>
        </p:nvPicPr>
        <p:blipFill>
          <a:blip r:embed="rId4" cstate="print"/>
          <a:stretch>
            <a:fillRect/>
          </a:stretch>
        </p:blipFill>
        <p:spPr>
          <a:xfrm>
            <a:off x="1219200" y="3429000"/>
            <a:ext cx="1574800" cy="2362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077200" cy="1249362"/>
          </a:xfrm>
          <a:ln>
            <a:solidFill>
              <a:schemeClr val="tx2">
                <a:lumMod val="60000"/>
                <a:lumOff val="40000"/>
              </a:schemeClr>
            </a:solidFill>
          </a:ln>
        </p:spPr>
        <p:txBody>
          <a:bodyPr>
            <a:normAutofit fontScale="90000"/>
          </a:bodyPr>
          <a:lstStyle/>
          <a:p>
            <a:pPr algn="l"/>
            <a:r>
              <a:rPr lang="en-US" sz="2700" dirty="0" smtClean="0"/>
              <a:t>Objectives for Session #15 		May Strategies</a:t>
            </a:r>
            <a:br>
              <a:rPr lang="en-US" sz="2700" dirty="0" smtClean="0"/>
            </a:br>
            <a:r>
              <a:rPr lang="en-US" sz="2700" dirty="0" smtClean="0"/>
              <a:t>	1000 PV Packages  and 				 Best Groups To Discuss Business With in May</a:t>
            </a:r>
            <a:r>
              <a:rPr lang="en-US" sz="2400" dirty="0" smtClean="0"/>
              <a:t>	</a:t>
            </a:r>
            <a:endParaRPr lang="en-US" sz="2400" dirty="0"/>
          </a:p>
        </p:txBody>
      </p:sp>
      <p:sp>
        <p:nvSpPr>
          <p:cNvPr id="3" name="Content Placeholder 2"/>
          <p:cNvSpPr>
            <a:spLocks noGrp="1"/>
          </p:cNvSpPr>
          <p:nvPr>
            <p:ph idx="1"/>
          </p:nvPr>
        </p:nvSpPr>
        <p:spPr>
          <a:xfrm>
            <a:off x="228600" y="2362200"/>
            <a:ext cx="8229600" cy="4114800"/>
          </a:xfrm>
        </p:spPr>
        <p:txBody>
          <a:bodyPr>
            <a:normAutofit/>
          </a:bodyPr>
          <a:lstStyle/>
          <a:p>
            <a:pPr>
              <a:buNone/>
            </a:pPr>
            <a:r>
              <a:rPr lang="en-US" sz="2000" dirty="0" smtClean="0"/>
              <a:t>As our Spring Semester draws to a close, we would like to discuss 2 strategies to prepare our businesses for the summer quarter  and our 90 day plan for June, July and August.</a:t>
            </a:r>
            <a:endParaRPr lang="en-US" sz="2400" dirty="0" smtClean="0"/>
          </a:p>
          <a:p>
            <a:r>
              <a:rPr lang="en-US" sz="2000" dirty="0" smtClean="0"/>
              <a:t>First – we will review collections and activities that will help us and  our distributors create 1000 PV any time we need or want it.</a:t>
            </a:r>
          </a:p>
          <a:p>
            <a:r>
              <a:rPr lang="en-US" sz="2000" dirty="0" smtClean="0"/>
              <a:t>Second ,we’ll discuss 2 groups  for whom Shaklee businesses have particular appeal and why May is a  good month to discuss benefits of a home businesses with them…</a:t>
            </a:r>
          </a:p>
          <a:p>
            <a:r>
              <a:rPr lang="en-US" sz="2000" dirty="0" smtClean="0"/>
              <a:t>Summer School Training will begin June 4… 8 Weeks to Director.   So now is the time to do a blitz of business appointments to help us identify people who will be ready to join that training and become Directors and beyond..</a:t>
            </a:r>
          </a:p>
          <a:p>
            <a:pPr>
              <a:buNone/>
            </a:pPr>
            <a:r>
              <a:rPr lang="en-US" sz="2400" dirty="0" smtClean="0"/>
              <a:t>			</a:t>
            </a:r>
            <a:r>
              <a:rPr lang="en-US" sz="2400" dirty="0" err="1" smtClean="0"/>
              <a:t>lisa</a:t>
            </a:r>
            <a:endParaRPr lang="en-US" sz="2400"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19165</TotalTime>
  <Words>1667</Words>
  <Application>Microsoft Office PowerPoint</Application>
  <PresentationFormat>On-screen Show (4:3)</PresentationFormat>
  <Paragraphs>403</Paragraphs>
  <Slides>34</Slides>
  <Notes>7</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lpstr>Cleveland, Ohio – August 12-16th 2015</vt:lpstr>
      <vt:lpstr>Report from Chicago Regional Conference Tammy Johnson</vt:lpstr>
      <vt:lpstr>So when I got home I thought….things need to change and I need to do the administrative activities that show I am in BUSINESS and moving ahead and looking for others to work with me…. </vt:lpstr>
      <vt:lpstr>But the biggest shift was I jumped right into action on Monday where I did INCOME PRODUCING ACTIVITY: </vt:lpstr>
      <vt:lpstr>Legacy and Leadership  Spring 2015 Session #15  April 30, 2015 final session  May Marketing Strategies   </vt:lpstr>
      <vt:lpstr>Objectives for Session #15   May Strategies  1000 PV Packages  and      Best Groups To Discuss Business With in May </vt:lpstr>
      <vt:lpstr>2 Groups Ideal to Speak to About Home Businesses and Your Shaklee Experience</vt:lpstr>
      <vt:lpstr>5 Things a new person wants to know when considering a Shaklee business</vt:lpstr>
      <vt:lpstr>We Have 3 Tasks In Order To Build  a Large Dynamic Organization</vt:lpstr>
      <vt:lpstr>1000 PV Comes From Product Collections of 50 and 100 PV</vt:lpstr>
      <vt:lpstr>3 Reasons to Implement  Activities that Generate 1000 PV </vt:lpstr>
      <vt:lpstr>Why Increase from 2000 PV to 3000 PV ?</vt:lpstr>
      <vt:lpstr>Create a 3000 PV Plan  </vt:lpstr>
      <vt:lpstr>Product Collection #1 –Nutrients to Strengthen Immune System </vt:lpstr>
      <vt:lpstr>Shaklee 180 Turn Around Kit</vt:lpstr>
      <vt:lpstr>Create 50 PV Mini-Collections With Shaklee 180   </vt:lpstr>
      <vt:lpstr>May – a Good Month To Focus on Women’s Collections Anti-Aging Skin Care….. And Women’s Nutrition packages for Energy and Stress, or Hormonal Balance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May Product Focus  Women’s Health Collection </vt:lpstr>
      <vt:lpstr>Women’s Health Nutrition Collections</vt:lpstr>
      <vt:lpstr>1000 PV from Current Members  </vt:lpstr>
      <vt:lpstr>Webinars to Send To People Evaluating Starting a Home Business</vt:lpstr>
      <vt:lpstr>Action Steps for Session #15  May Strategies</vt:lpstr>
      <vt:lpstr>Monday Wellness Webinars May/ June 2015</vt:lpstr>
      <vt:lpstr>Subscriptions Open Now</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Skilling Up  2014 Session #1   January  7, 2014 Special Guest Gary Burke Presidential Master Coordinator</dc:title>
  <dc:creator>Barb</dc:creator>
  <cp:lastModifiedBy> </cp:lastModifiedBy>
  <cp:revision>1230</cp:revision>
  <cp:lastPrinted>2015-04-30T16:16:40Z</cp:lastPrinted>
  <dcterms:created xsi:type="dcterms:W3CDTF">2014-01-06T16:33:26Z</dcterms:created>
  <dcterms:modified xsi:type="dcterms:W3CDTF">2015-04-30T18:13:18Z</dcterms:modified>
</cp:coreProperties>
</file>