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681" r:id="rId2"/>
    <p:sldId id="710" r:id="rId3"/>
    <p:sldId id="711" r:id="rId4"/>
    <p:sldId id="712" r:id="rId5"/>
    <p:sldId id="700" r:id="rId6"/>
    <p:sldId id="644" r:id="rId7"/>
    <p:sldId id="650" r:id="rId8"/>
    <p:sldId id="694" r:id="rId9"/>
    <p:sldId id="715" r:id="rId10"/>
    <p:sldId id="719" r:id="rId11"/>
    <p:sldId id="704" r:id="rId12"/>
    <p:sldId id="705" r:id="rId13"/>
    <p:sldId id="721" r:id="rId14"/>
    <p:sldId id="706" r:id="rId15"/>
    <p:sldId id="707" r:id="rId16"/>
    <p:sldId id="725" r:id="rId17"/>
    <p:sldId id="726" r:id="rId18"/>
    <p:sldId id="724" r:id="rId19"/>
    <p:sldId id="708" r:id="rId20"/>
    <p:sldId id="723" r:id="rId21"/>
    <p:sldId id="709" r:id="rId22"/>
    <p:sldId id="627" r:id="rId23"/>
    <p:sldId id="720" r:id="rId24"/>
    <p:sldId id="699" r:id="rId25"/>
    <p:sldId id="722" r:id="rId26"/>
    <p:sldId id="693" r:id="rId27"/>
    <p:sldId id="663" r:id="rId28"/>
    <p:sldId id="642" r:id="rId29"/>
    <p:sldId id="714" r:id="rId30"/>
    <p:sldId id="698" r:id="rId31"/>
    <p:sldId id="665" r:id="rId32"/>
  </p:sldIdLst>
  <p:sldSz cx="9144000" cy="6858000" type="screen4x3"/>
  <p:notesSz cx="6858000" cy="9083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334" autoAdjust="0"/>
    <p:restoredTop sz="79928" autoAdjust="0"/>
  </p:normalViewPr>
  <p:slideViewPr>
    <p:cSldViewPr showGuides="1">
      <p:cViewPr>
        <p:scale>
          <a:sx n="82" d="100"/>
          <a:sy n="82" d="100"/>
        </p:scale>
        <p:origin x="-636" y="-72"/>
      </p:cViewPr>
      <p:guideLst>
        <p:guide orient="horz" pos="2160"/>
        <p:guide pos="2880"/>
      </p:guideLst>
    </p:cSldViewPr>
  </p:slideViewPr>
  <p:notesTextViewPr>
    <p:cViewPr>
      <p:scale>
        <a:sx n="100" d="100"/>
        <a:sy n="100" d="100"/>
      </p:scale>
      <p:origin x="0" y="0"/>
    </p:cViewPr>
  </p:notesTextViewPr>
  <p:sorterViewPr>
    <p:cViewPr>
      <p:scale>
        <a:sx n="130" d="100"/>
        <a:sy n="130" d="100"/>
      </p:scale>
      <p:origin x="0" y="1127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4184"/>
          </a:xfrm>
          <a:prstGeom prst="rect">
            <a:avLst/>
          </a:prstGeom>
        </p:spPr>
        <p:txBody>
          <a:bodyPr vert="horz" lIns="91440" tIns="45720" rIns="91440" bIns="45720" rtlCol="0"/>
          <a:lstStyle>
            <a:lvl1pPr algn="r">
              <a:defRPr sz="1200"/>
            </a:lvl1pPr>
          </a:lstStyle>
          <a:p>
            <a:fld id="{D133882A-F88E-4A72-AE4C-EE7F47F68CE6}" type="datetimeFigureOut">
              <a:rPr lang="en-US" smtClean="0"/>
              <a:pPr/>
              <a:t>4/23/2015</a:t>
            </a:fld>
            <a:endParaRPr lang="en-US"/>
          </a:p>
        </p:txBody>
      </p:sp>
      <p:sp>
        <p:nvSpPr>
          <p:cNvPr id="4" name="Footer Placeholder 3"/>
          <p:cNvSpPr>
            <a:spLocks noGrp="1"/>
          </p:cNvSpPr>
          <p:nvPr>
            <p:ph type="ftr" sz="quarter" idx="2"/>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27915"/>
            <a:ext cx="2971800" cy="454184"/>
          </a:xfrm>
          <a:prstGeom prst="rect">
            <a:avLst/>
          </a:prstGeom>
        </p:spPr>
        <p:txBody>
          <a:bodyPr vert="horz" lIns="91440" tIns="45720" rIns="91440" bIns="45720" rtlCol="0" anchor="b"/>
          <a:lstStyle>
            <a:lvl1pPr algn="r">
              <a:defRPr sz="1200"/>
            </a:lvl1pPr>
          </a:lstStyle>
          <a:p>
            <a:fld id="{96057DD9-C7B8-415A-93AC-3B2DF9BA0031}" type="slidenum">
              <a:rPr lang="en-US" smtClean="0"/>
              <a:pPr/>
              <a:t>‹#›</a:t>
            </a:fld>
            <a:endParaRPr lang="en-US"/>
          </a:p>
        </p:txBody>
      </p:sp>
    </p:spTree>
    <p:extLst>
      <p:ext uri="{BB962C8B-B14F-4D97-AF65-F5344CB8AC3E}">
        <p14:creationId xmlns:p14="http://schemas.microsoft.com/office/powerpoint/2010/main" val="5739026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0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4025"/>
          </a:xfrm>
          <a:prstGeom prst="rect">
            <a:avLst/>
          </a:prstGeom>
        </p:spPr>
        <p:txBody>
          <a:bodyPr vert="horz" lIns="91440" tIns="45720" rIns="91440" bIns="45720" rtlCol="0"/>
          <a:lstStyle>
            <a:lvl1pPr algn="r">
              <a:defRPr sz="1200"/>
            </a:lvl1pPr>
          </a:lstStyle>
          <a:p>
            <a:fld id="{CB12D323-4C6A-445D-9749-B13F8717668F}" type="datetimeFigureOut">
              <a:rPr lang="en-US" smtClean="0"/>
              <a:pPr/>
              <a:t>4/23/2015</a:t>
            </a:fld>
            <a:endParaRPr lang="en-US"/>
          </a:p>
        </p:txBody>
      </p:sp>
      <p:sp>
        <p:nvSpPr>
          <p:cNvPr id="4" name="Slide Image Placeholder 3"/>
          <p:cNvSpPr>
            <a:spLocks noGrp="1" noRot="1" noChangeAspect="1"/>
          </p:cNvSpPr>
          <p:nvPr>
            <p:ph type="sldImg" idx="2"/>
          </p:nvPr>
        </p:nvSpPr>
        <p:spPr>
          <a:xfrm>
            <a:off x="1157288" y="681038"/>
            <a:ext cx="4543425" cy="34067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14825"/>
            <a:ext cx="5486400" cy="408781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28063"/>
            <a:ext cx="2971800" cy="4540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28063"/>
            <a:ext cx="2971800" cy="454025"/>
          </a:xfrm>
          <a:prstGeom prst="rect">
            <a:avLst/>
          </a:prstGeom>
        </p:spPr>
        <p:txBody>
          <a:bodyPr vert="horz" lIns="91440" tIns="45720" rIns="91440" bIns="45720" rtlCol="0" anchor="b"/>
          <a:lstStyle>
            <a:lvl1pPr algn="r">
              <a:defRPr sz="1200"/>
            </a:lvl1pPr>
          </a:lstStyle>
          <a:p>
            <a:fld id="{25562474-C6FE-4F6F-A4C5-A22744022ADC}" type="slidenum">
              <a:rPr lang="en-US" smtClean="0"/>
              <a:pPr/>
              <a:t>‹#›</a:t>
            </a:fld>
            <a:endParaRPr lang="en-US"/>
          </a:p>
        </p:txBody>
      </p:sp>
    </p:spTree>
    <p:extLst>
      <p:ext uri="{BB962C8B-B14F-4D97-AF65-F5344CB8AC3E}">
        <p14:creationId xmlns:p14="http://schemas.microsoft.com/office/powerpoint/2010/main" val="35858939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xfrm>
            <a:off x="1162050" y="682625"/>
            <a:ext cx="4549775" cy="3413125"/>
          </a:xfrm>
          <a:noFill/>
          <a:ln>
            <a:solidFill>
              <a:srgbClr val="000000"/>
            </a:solidFill>
            <a:miter lim="800000"/>
            <a:headEnd/>
            <a:tailEnd/>
          </a:ln>
        </p:spPr>
      </p:sp>
      <p:sp>
        <p:nvSpPr>
          <p:cNvPr id="194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en-US" smtClean="0"/>
              <a:t> </a:t>
            </a:r>
          </a:p>
          <a:p>
            <a:pPr eaLnBrk="1" hangingPunct="1">
              <a:spcBef>
                <a:spcPct val="0"/>
              </a:spcBef>
            </a:pPr>
            <a:endParaRPr lang="en-US" altLang="en-US" smtClean="0"/>
          </a:p>
        </p:txBody>
      </p:sp>
      <p:sp>
        <p:nvSpPr>
          <p:cNvPr id="194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3584C3A-235B-48FC-AA2A-2D62CF1303BB}" type="slidenum">
              <a:rPr lang="en-US" altLang="en-US" smtClean="0">
                <a:solidFill>
                  <a:srgbClr val="000000"/>
                </a:solidFill>
              </a:rPr>
              <a:pPr/>
              <a:t>5</a:t>
            </a:fld>
            <a:endParaRPr lang="en-US" altLang="en-US" smtClean="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747" name="Rectangle 3"/>
          <p:cNvSpPr>
            <a:spLocks noGrp="1" noChangeArrowheads="1"/>
          </p:cNvSpPr>
          <p:nvPr>
            <p:ph type="body" idx="1"/>
          </p:nvPr>
        </p:nvSpPr>
        <p:spPr bwMode="auto">
          <a:xfrm>
            <a:off x="914400" y="4314746"/>
            <a:ext cx="5029200" cy="4087654"/>
          </a:xfrm>
          <a:noFill/>
        </p:spPr>
        <p:txBody>
          <a:bodyPr wrap="square" numCol="1" anchor="t" anchorCtr="0" compatLnSpc="1">
            <a:prstTxWarp prst="textNoShape">
              <a:avLst/>
            </a:prstTxWarp>
          </a:bodyPr>
          <a:lstStyle/>
          <a:p>
            <a:pPr eaLnBrk="1" hangingPunct="1">
              <a:spcBef>
                <a:spcPct val="0"/>
              </a:spcBef>
            </a:pPr>
            <a:r>
              <a:rPr lang="en-US" smtClean="0"/>
              <a:t>This discovery resulted in the Enfuselle skin care line.</a:t>
            </a:r>
          </a:p>
          <a:p>
            <a:pPr eaLnBrk="1" hangingPunct="1">
              <a:spcBef>
                <a:spcPct val="0"/>
              </a:spcBef>
            </a:pPr>
            <a:endParaRPr lang="en-US" smtClean="0"/>
          </a:p>
          <a:p>
            <a:pPr eaLnBrk="1" hangingPunct="1">
              <a:spcBef>
                <a:spcPct val="0"/>
              </a:spcBef>
            </a:pPr>
            <a:r>
              <a:rPr lang="en-US" smtClean="0"/>
              <a:t>With Enfuselle</a:t>
            </a:r>
          </a:p>
          <a:p>
            <a:pPr eaLnBrk="1" hangingPunct="1">
              <a:spcBef>
                <a:spcPct val="0"/>
              </a:spcBef>
            </a:pPr>
            <a:r>
              <a:rPr lang="en-US" smtClean="0"/>
              <a:t>It’s like aging 10 years in reverse</a:t>
            </a:r>
          </a:p>
          <a:p>
            <a:pPr eaLnBrk="1" hangingPunct="1">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9AFBF46-4691-43BF-98FA-1602A2AF1281}" type="datetimeFigureOut">
              <a:rPr lang="en-US" smtClean="0"/>
              <a:pPr/>
              <a:t>4/23/2015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AFBF46-4691-43BF-98FA-1602A2AF1281}" type="datetimeFigureOut">
              <a:rPr lang="en-US" smtClean="0"/>
              <a:pPr/>
              <a:t>4/23/2015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AFBF46-4691-43BF-98FA-1602A2AF1281}" type="datetimeFigureOut">
              <a:rPr lang="en-US" smtClean="0"/>
              <a:pPr/>
              <a:t>4/23/2015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AFBF46-4691-43BF-98FA-1602A2AF1281}" type="datetimeFigureOut">
              <a:rPr lang="en-US" smtClean="0"/>
              <a:pPr/>
              <a:t>4/23/2015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9AFBF46-4691-43BF-98FA-1602A2AF1281}" type="datetimeFigureOut">
              <a:rPr lang="en-US" smtClean="0"/>
              <a:pPr/>
              <a:t>4/23/2015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9AFBF46-4691-43BF-98FA-1602A2AF1281}" type="datetimeFigureOut">
              <a:rPr lang="en-US" smtClean="0"/>
              <a:pPr/>
              <a:t>4/23/2015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9AFBF46-4691-43BF-98FA-1602A2AF1281}" type="datetimeFigureOut">
              <a:rPr lang="en-US" smtClean="0"/>
              <a:pPr/>
              <a:t>4/23/2015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9AFBF46-4691-43BF-98FA-1602A2AF1281}" type="datetimeFigureOut">
              <a:rPr lang="en-US" smtClean="0"/>
              <a:pPr/>
              <a:t>4/23/2015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AFBF46-4691-43BF-98FA-1602A2AF1281}" type="datetimeFigureOut">
              <a:rPr lang="en-US" smtClean="0"/>
              <a:pPr/>
              <a:t>4/23/2015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AFBF46-4691-43BF-98FA-1602A2AF1281}" type="datetimeFigureOut">
              <a:rPr lang="en-US" smtClean="0"/>
              <a:pPr/>
              <a:t>4/23/2015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AFBF46-4691-43BF-98FA-1602A2AF1281}" type="datetimeFigureOut">
              <a:rPr lang="en-US" smtClean="0"/>
              <a:pPr/>
              <a:t>4/23/2015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AFBF46-4691-43BF-98FA-1602A2AF1281}" type="datetimeFigureOut">
              <a:rPr lang="en-US" smtClean="0"/>
              <a:pPr/>
              <a:t>4/23/2015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6884F3-38FC-4E88-94FE-5A2785998AD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2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bluezones.com/"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1600200"/>
          </a:xfrm>
          <a:ln>
            <a:solidFill>
              <a:schemeClr val="tx2">
                <a:lumMod val="75000"/>
              </a:schemeClr>
            </a:solidFill>
          </a:ln>
        </p:spPr>
        <p:txBody>
          <a:bodyPr>
            <a:normAutofit/>
          </a:bodyPr>
          <a:lstStyle/>
          <a:p>
            <a:pPr algn="ctr">
              <a:buNone/>
            </a:pPr>
            <a:r>
              <a:rPr lang="en-US" sz="4400" dirty="0" smtClean="0"/>
              <a:t>The best time to plant a tree is twenty years ago</a:t>
            </a:r>
            <a:r>
              <a:rPr lang="en-US" sz="4000" dirty="0" smtClean="0"/>
              <a:t>.            </a:t>
            </a:r>
          </a:p>
          <a:p>
            <a:pPr algn="ctr">
              <a:buNone/>
            </a:pPr>
            <a:endParaRPr lang="en-US" sz="4000" dirty="0"/>
          </a:p>
        </p:txBody>
      </p:sp>
      <p:sp>
        <p:nvSpPr>
          <p:cNvPr id="4" name="Rectangle 3"/>
          <p:cNvSpPr/>
          <p:nvPr/>
        </p:nvSpPr>
        <p:spPr>
          <a:xfrm>
            <a:off x="1181100" y="2209800"/>
            <a:ext cx="6781800" cy="769441"/>
          </a:xfrm>
          <a:prstGeom prst="rect">
            <a:avLst/>
          </a:prstGeom>
          <a:ln>
            <a:solidFill>
              <a:schemeClr val="tx2">
                <a:lumMod val="75000"/>
              </a:schemeClr>
            </a:solidFill>
          </a:ln>
        </p:spPr>
        <p:txBody>
          <a:bodyPr wrap="square">
            <a:spAutoFit/>
          </a:bodyPr>
          <a:lstStyle/>
          <a:p>
            <a:r>
              <a:rPr lang="en-US" sz="4400" dirty="0" smtClean="0"/>
              <a:t>The second best time is now.</a:t>
            </a:r>
            <a:endParaRPr lang="en-US" sz="4400" dirty="0"/>
          </a:p>
        </p:txBody>
      </p:sp>
      <p:pic>
        <p:nvPicPr>
          <p:cNvPr id="1026" name="Picture 2" descr="http://i.telegraph.co.uk/multimedia/archive/01574/p_oak-tree_1574280c.jpg"/>
          <p:cNvPicPr>
            <a:picLocks noChangeAspect="1" noChangeArrowheads="1"/>
          </p:cNvPicPr>
          <p:nvPr/>
        </p:nvPicPr>
        <p:blipFill>
          <a:blip r:embed="rId2" cstate="print"/>
          <a:srcRect/>
          <a:stretch>
            <a:fillRect/>
          </a:stretch>
        </p:blipFill>
        <p:spPr bwMode="auto">
          <a:xfrm>
            <a:off x="1828800" y="3124200"/>
            <a:ext cx="5715000" cy="3429000"/>
          </a:xfrm>
          <a:prstGeom prst="rect">
            <a:avLst/>
          </a:prstGeom>
          <a:noFill/>
        </p:spPr>
      </p:pic>
      <p:sp>
        <p:nvSpPr>
          <p:cNvPr id="5" name="TextBox 4"/>
          <p:cNvSpPr txBox="1"/>
          <p:nvPr/>
        </p:nvSpPr>
        <p:spPr>
          <a:xfrm>
            <a:off x="7924800" y="5181600"/>
            <a:ext cx="838200" cy="369332"/>
          </a:xfrm>
          <a:prstGeom prst="rect">
            <a:avLst/>
          </a:prstGeom>
          <a:noFill/>
        </p:spPr>
        <p:txBody>
          <a:bodyPr wrap="square" rtlCol="0">
            <a:spAutoFit/>
          </a:bodyPr>
          <a:lstStyle/>
          <a:p>
            <a:r>
              <a:rPr lang="en-US" dirty="0" smtClean="0"/>
              <a:t>barb</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20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sdgraphics.com/file/fantasy-background.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Title 1"/>
          <p:cNvSpPr>
            <a:spLocks noGrp="1"/>
          </p:cNvSpPr>
          <p:nvPr>
            <p:ph type="title"/>
          </p:nvPr>
        </p:nvSpPr>
        <p:spPr>
          <a:xfrm>
            <a:off x="457200" y="274638"/>
            <a:ext cx="7239000" cy="944562"/>
          </a:xfrm>
        </p:spPr>
        <p:txBody>
          <a:bodyPr>
            <a:normAutofit/>
          </a:bodyPr>
          <a:lstStyle/>
          <a:p>
            <a:r>
              <a:rPr lang="en-US" sz="3200" dirty="0" smtClean="0"/>
              <a:t>Chavez  Business Development System</a:t>
            </a:r>
            <a:endParaRPr lang="en-US" sz="3200" dirty="0"/>
          </a:p>
        </p:txBody>
      </p:sp>
      <p:sp>
        <p:nvSpPr>
          <p:cNvPr id="3" name="Content Placeholder 2"/>
          <p:cNvSpPr>
            <a:spLocks noGrp="1"/>
          </p:cNvSpPr>
          <p:nvPr>
            <p:ph idx="1"/>
          </p:nvPr>
        </p:nvSpPr>
        <p:spPr/>
        <p:txBody>
          <a:bodyPr>
            <a:normAutofit/>
          </a:bodyPr>
          <a:lstStyle/>
          <a:p>
            <a:r>
              <a:rPr lang="en-US" sz="2400" dirty="0"/>
              <a:t>First week with a new business partner meet for CEO University, we discuss their goals, wants, desires and what time they have for Shaklee.  Then we develop their monthly plans based on those two elements.</a:t>
            </a:r>
          </a:p>
          <a:p>
            <a:r>
              <a:rPr lang="en-US" sz="2400" dirty="0" smtClean="0"/>
              <a:t>Hold weekly team meetings:  Maui Mondays and now Mexico Mondays</a:t>
            </a:r>
          </a:p>
          <a:p>
            <a:r>
              <a:rPr lang="en-US" sz="2400" dirty="0" smtClean="0"/>
              <a:t>Provides 8 Step Training for new distributors .</a:t>
            </a:r>
          </a:p>
          <a:p>
            <a:r>
              <a:rPr lang="en-US" sz="2400" dirty="0" smtClean="0"/>
              <a:t>Host 2 monthly meetings at my home.  Directors participate.  Builders and Directors bring people.  Example:  Ladies Night In</a:t>
            </a:r>
          </a:p>
          <a:p>
            <a:r>
              <a:rPr lang="en-US" sz="2400" dirty="0" smtClean="0"/>
              <a:t>Invite guests to  2 local area meetings each month .</a:t>
            </a:r>
          </a:p>
          <a:p>
            <a:pPr lvl="8"/>
            <a:r>
              <a:rPr lang="en-US" sz="1400" dirty="0"/>
              <a:t> </a:t>
            </a:r>
            <a:r>
              <a:rPr lang="en-US" sz="1400" dirty="0" smtClean="0"/>
              <a:t>                                                                                         </a:t>
            </a:r>
            <a:r>
              <a:rPr lang="en-US" sz="1400" dirty="0" err="1" smtClean="0"/>
              <a:t>jen</a:t>
            </a:r>
            <a:endParaRPr lang="en-US" sz="1400" dirty="0"/>
          </a:p>
        </p:txBody>
      </p:sp>
    </p:spTree>
    <p:extLst>
      <p:ext uri="{BB962C8B-B14F-4D97-AF65-F5344CB8AC3E}">
        <p14:creationId xmlns:p14="http://schemas.microsoft.com/office/powerpoint/2010/main" val="12374274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3886200" cy="1325562"/>
          </a:xfrm>
          <a:solidFill>
            <a:schemeClr val="accent1">
              <a:lumMod val="40000"/>
              <a:lumOff val="60000"/>
            </a:schemeClr>
          </a:solidFill>
          <a:ln>
            <a:solidFill>
              <a:schemeClr val="tx2">
                <a:lumMod val="60000"/>
                <a:lumOff val="40000"/>
              </a:schemeClr>
            </a:solidFill>
          </a:ln>
        </p:spPr>
        <p:txBody>
          <a:bodyPr>
            <a:normAutofit fontScale="90000"/>
          </a:bodyPr>
          <a:lstStyle/>
          <a:p>
            <a:r>
              <a:rPr lang="en-US" sz="2800" dirty="0" smtClean="0"/>
              <a:t>Executive Coordinator --</a:t>
            </a:r>
            <a:br>
              <a:rPr lang="en-US" sz="2800" dirty="0" smtClean="0"/>
            </a:br>
            <a:r>
              <a:rPr lang="en-US" sz="2800" dirty="0" smtClean="0"/>
              <a:t>3 First Generation Directors</a:t>
            </a:r>
            <a:br>
              <a:rPr lang="en-US" sz="2800" dirty="0" smtClean="0"/>
            </a:br>
            <a:r>
              <a:rPr lang="en-US" sz="2800" dirty="0" smtClean="0"/>
              <a:t>20,000 OV </a:t>
            </a:r>
            <a:endParaRPr lang="en-US" sz="2800" dirty="0"/>
          </a:p>
        </p:txBody>
      </p:sp>
      <p:sp>
        <p:nvSpPr>
          <p:cNvPr id="4" name="Oval 3"/>
          <p:cNvSpPr/>
          <p:nvPr/>
        </p:nvSpPr>
        <p:spPr>
          <a:xfrm>
            <a:off x="1371600" y="1600200"/>
            <a:ext cx="2057400" cy="9906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28600" y="2781300"/>
            <a:ext cx="1371600" cy="1295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352550" y="3802284"/>
            <a:ext cx="1390650" cy="1066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a:stCxn id="4" idx="3"/>
          </p:cNvCxnSpPr>
          <p:nvPr/>
        </p:nvCxnSpPr>
        <p:spPr>
          <a:xfrm flipH="1">
            <a:off x="1371603" y="2445730"/>
            <a:ext cx="301296" cy="44987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4" idx="4"/>
            <a:endCxn id="6" idx="0"/>
          </p:cNvCxnSpPr>
          <p:nvPr/>
        </p:nvCxnSpPr>
        <p:spPr>
          <a:xfrm flipH="1">
            <a:off x="2047875" y="2590800"/>
            <a:ext cx="352425" cy="1211484"/>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819400" y="2514600"/>
            <a:ext cx="38100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04800" y="2971800"/>
            <a:ext cx="1371600" cy="1015663"/>
          </a:xfrm>
          <a:prstGeom prst="rect">
            <a:avLst/>
          </a:prstGeom>
          <a:noFill/>
        </p:spPr>
        <p:txBody>
          <a:bodyPr wrap="square" rtlCol="0">
            <a:spAutoFit/>
          </a:bodyPr>
          <a:lstStyle/>
          <a:p>
            <a:pPr algn="ctr"/>
            <a:r>
              <a:rPr lang="en-US" sz="2000" dirty="0" smtClean="0"/>
              <a:t>  Michelle &amp; Jesse Parrott</a:t>
            </a:r>
            <a:r>
              <a:rPr lang="en-US" sz="1600" dirty="0" smtClean="0"/>
              <a:t> </a:t>
            </a:r>
            <a:endParaRPr lang="en-US" sz="1600" dirty="0"/>
          </a:p>
        </p:txBody>
      </p:sp>
      <p:cxnSp>
        <p:nvCxnSpPr>
          <p:cNvPr id="27" name="Straight Connector 26"/>
          <p:cNvCxnSpPr>
            <a:stCxn id="5" idx="4"/>
          </p:cNvCxnSpPr>
          <p:nvPr/>
        </p:nvCxnSpPr>
        <p:spPr>
          <a:xfrm>
            <a:off x="914400" y="4076700"/>
            <a:ext cx="76200" cy="952500"/>
          </a:xfrm>
          <a:prstGeom prst="line">
            <a:avLst/>
          </a:prstGeom>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381000" y="5029200"/>
            <a:ext cx="1143000" cy="914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304800" y="5105400"/>
            <a:ext cx="1295400" cy="646331"/>
          </a:xfrm>
          <a:prstGeom prst="rect">
            <a:avLst/>
          </a:prstGeom>
          <a:noFill/>
        </p:spPr>
        <p:txBody>
          <a:bodyPr wrap="square" rtlCol="0">
            <a:spAutoFit/>
          </a:bodyPr>
          <a:lstStyle/>
          <a:p>
            <a:r>
              <a:rPr lang="en-US" dirty="0" smtClean="0"/>
              <a:t>    Bess &amp; Mike </a:t>
            </a:r>
            <a:r>
              <a:rPr lang="en-US" dirty="0" err="1" smtClean="0"/>
              <a:t>Paull</a:t>
            </a:r>
            <a:endParaRPr lang="en-US" dirty="0"/>
          </a:p>
        </p:txBody>
      </p:sp>
      <p:sp>
        <p:nvSpPr>
          <p:cNvPr id="7" name="Oval 6"/>
          <p:cNvSpPr/>
          <p:nvPr/>
        </p:nvSpPr>
        <p:spPr>
          <a:xfrm>
            <a:off x="2890295" y="3339763"/>
            <a:ext cx="1219200" cy="1295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Lauren </a:t>
            </a:r>
            <a:r>
              <a:rPr lang="en-US" dirty="0" err="1" smtClean="0"/>
              <a:t>BLreede</a:t>
            </a:r>
            <a:endParaRPr lang="en-US" dirty="0"/>
          </a:p>
        </p:txBody>
      </p:sp>
      <p:sp>
        <p:nvSpPr>
          <p:cNvPr id="17" name="TextBox 16"/>
          <p:cNvSpPr txBox="1"/>
          <p:nvPr/>
        </p:nvSpPr>
        <p:spPr>
          <a:xfrm>
            <a:off x="2895600" y="3525798"/>
            <a:ext cx="1295400" cy="923330"/>
          </a:xfrm>
          <a:prstGeom prst="rect">
            <a:avLst/>
          </a:prstGeom>
          <a:noFill/>
        </p:spPr>
        <p:txBody>
          <a:bodyPr wrap="square" rtlCol="0">
            <a:spAutoFit/>
          </a:bodyPr>
          <a:lstStyle/>
          <a:p>
            <a:pPr algn="ctr"/>
            <a:r>
              <a:rPr lang="en-US" dirty="0" smtClean="0"/>
              <a:t>Lauren &amp; Joe </a:t>
            </a:r>
          </a:p>
          <a:p>
            <a:pPr algn="ctr"/>
            <a:r>
              <a:rPr lang="en-US" dirty="0" smtClean="0"/>
              <a:t>Breeden</a:t>
            </a:r>
            <a:endParaRPr lang="en-US" dirty="0"/>
          </a:p>
        </p:txBody>
      </p:sp>
      <p:sp>
        <p:nvSpPr>
          <p:cNvPr id="35" name="TextBox 34"/>
          <p:cNvSpPr txBox="1"/>
          <p:nvPr/>
        </p:nvSpPr>
        <p:spPr>
          <a:xfrm>
            <a:off x="1600200" y="3874019"/>
            <a:ext cx="990600" cy="923330"/>
          </a:xfrm>
          <a:prstGeom prst="rect">
            <a:avLst/>
          </a:prstGeom>
          <a:noFill/>
        </p:spPr>
        <p:txBody>
          <a:bodyPr wrap="square" rtlCol="0">
            <a:spAutoFit/>
          </a:bodyPr>
          <a:lstStyle/>
          <a:p>
            <a:pPr algn="ctr"/>
            <a:r>
              <a:rPr lang="en-US" dirty="0" smtClean="0"/>
              <a:t>Beth &amp; Mike Kaniuk</a:t>
            </a:r>
            <a:endParaRPr lang="en-US" dirty="0"/>
          </a:p>
        </p:txBody>
      </p:sp>
      <p:sp>
        <p:nvSpPr>
          <p:cNvPr id="40" name="TextBox 39"/>
          <p:cNvSpPr txBox="1"/>
          <p:nvPr/>
        </p:nvSpPr>
        <p:spPr>
          <a:xfrm>
            <a:off x="1524000" y="1600200"/>
            <a:ext cx="1676400" cy="830997"/>
          </a:xfrm>
          <a:prstGeom prst="rect">
            <a:avLst/>
          </a:prstGeom>
          <a:noFill/>
        </p:spPr>
        <p:txBody>
          <a:bodyPr wrap="square" rtlCol="0">
            <a:spAutoFit/>
          </a:bodyPr>
          <a:lstStyle/>
          <a:p>
            <a:pPr algn="ctr"/>
            <a:r>
              <a:rPr lang="en-US" sz="2400" b="1" dirty="0" smtClean="0"/>
              <a:t>Katie &amp; Sam Odom</a:t>
            </a:r>
            <a:endParaRPr lang="en-US" sz="2400" b="1" dirty="0"/>
          </a:p>
        </p:txBody>
      </p:sp>
      <p:sp>
        <p:nvSpPr>
          <p:cNvPr id="52" name="TextBox 51"/>
          <p:cNvSpPr txBox="1"/>
          <p:nvPr/>
        </p:nvSpPr>
        <p:spPr>
          <a:xfrm>
            <a:off x="4191000" y="228600"/>
            <a:ext cx="4724400" cy="5486400"/>
          </a:xfrm>
          <a:prstGeom prst="rect">
            <a:avLst/>
          </a:prstGeom>
          <a:solidFill>
            <a:schemeClr val="bg1"/>
          </a:solidFill>
          <a:ln>
            <a:solidFill>
              <a:schemeClr val="tx2">
                <a:lumMod val="60000"/>
                <a:lumOff val="40000"/>
              </a:schemeClr>
            </a:solidFill>
          </a:ln>
        </p:spPr>
        <p:txBody>
          <a:bodyPr wrap="square" rtlCol="0">
            <a:spAutoFit/>
          </a:bodyPr>
          <a:lstStyle/>
          <a:p>
            <a:r>
              <a:rPr lang="en-US" sz="2400" b="1" dirty="0" smtClean="0"/>
              <a:t>Time Line</a:t>
            </a:r>
          </a:p>
          <a:p>
            <a:r>
              <a:rPr lang="en-US" sz="2000" dirty="0" smtClean="0"/>
              <a:t>Fall 2012 --         New Director  $600/mo</a:t>
            </a:r>
          </a:p>
          <a:p>
            <a:endParaRPr lang="en-US" dirty="0" smtClean="0"/>
          </a:p>
          <a:p>
            <a:r>
              <a:rPr lang="en-US" sz="2000" dirty="0" smtClean="0"/>
              <a:t>First 6 months  – </a:t>
            </a:r>
          </a:p>
          <a:p>
            <a:r>
              <a:rPr lang="en-US" sz="2000" dirty="0" smtClean="0"/>
              <a:t>	--  3000 PV ( or OV )		--   New Director Conf 		     </a:t>
            </a:r>
            <a:r>
              <a:rPr lang="en-US" dirty="0" smtClean="0"/>
              <a:t>( 18,000 over 6 month period ) </a:t>
            </a:r>
          </a:p>
          <a:p>
            <a:r>
              <a:rPr lang="en-US" sz="2000" dirty="0" smtClean="0"/>
              <a:t>	  – Senior Director  $1200/ mo, 	  -- Car Qualifier, </a:t>
            </a:r>
          </a:p>
          <a:p>
            <a:endParaRPr lang="en-US" sz="2000" dirty="0" smtClean="0"/>
          </a:p>
          <a:p>
            <a:r>
              <a:rPr lang="en-US" sz="2000" dirty="0" smtClean="0"/>
              <a:t>Spring 2014 – Coordinator ( trip)</a:t>
            </a:r>
            <a:endParaRPr lang="en-US" dirty="0" smtClean="0"/>
          </a:p>
          <a:p>
            <a:r>
              <a:rPr lang="en-US" sz="2000" dirty="0" smtClean="0"/>
              <a:t>	    -- </a:t>
            </a:r>
            <a:r>
              <a:rPr lang="en-US" dirty="0" smtClean="0"/>
              <a:t> </a:t>
            </a:r>
            <a:r>
              <a:rPr lang="en-US" sz="2000" dirty="0" smtClean="0"/>
              <a:t>Senior Coordinator $2000/mo</a:t>
            </a:r>
          </a:p>
          <a:p>
            <a:r>
              <a:rPr lang="en-US" sz="2000" dirty="0" smtClean="0"/>
              <a:t>		receive infinity bonuses</a:t>
            </a:r>
          </a:p>
          <a:p>
            <a:r>
              <a:rPr lang="en-US" sz="2000" dirty="0" smtClean="0"/>
              <a:t>New Baby … Sold house , Bought house</a:t>
            </a:r>
          </a:p>
          <a:p>
            <a:endParaRPr lang="en-US" sz="2000" dirty="0" smtClean="0"/>
          </a:p>
          <a:p>
            <a:r>
              <a:rPr lang="en-US" sz="2000" dirty="0" smtClean="0"/>
              <a:t>Spring 2015 – Executive Coordinator</a:t>
            </a:r>
          </a:p>
          <a:p>
            <a:r>
              <a:rPr lang="en-US" sz="2000" dirty="0" smtClean="0"/>
              <a:t>From $2000/mo to $2700 in one month</a:t>
            </a:r>
            <a:endParaRPr lang="en-US" sz="2000" dirty="0"/>
          </a:p>
        </p:txBody>
      </p:sp>
      <p:sp>
        <p:nvSpPr>
          <p:cNvPr id="34" name="TextBox 33"/>
          <p:cNvSpPr txBox="1"/>
          <p:nvPr/>
        </p:nvSpPr>
        <p:spPr>
          <a:xfrm>
            <a:off x="1524000" y="6019800"/>
            <a:ext cx="7391400" cy="523220"/>
          </a:xfrm>
          <a:prstGeom prst="rect">
            <a:avLst/>
          </a:prstGeom>
          <a:noFill/>
          <a:ln>
            <a:solidFill>
              <a:schemeClr val="tx2">
                <a:lumMod val="60000"/>
                <a:lumOff val="40000"/>
              </a:schemeClr>
            </a:solidFill>
          </a:ln>
        </p:spPr>
        <p:txBody>
          <a:bodyPr wrap="square" rtlCol="0">
            <a:spAutoFit/>
          </a:bodyPr>
          <a:lstStyle/>
          <a:p>
            <a:r>
              <a:rPr lang="en-US" sz="2800" dirty="0" smtClean="0"/>
              <a:t>2.5 years working part-time to Exec Coordinator</a:t>
            </a:r>
            <a:endParaRPr lang="en-US"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3886200" cy="1325562"/>
          </a:xfrm>
          <a:solidFill>
            <a:schemeClr val="accent1">
              <a:lumMod val="40000"/>
              <a:lumOff val="60000"/>
            </a:schemeClr>
          </a:solidFill>
          <a:ln>
            <a:solidFill>
              <a:schemeClr val="accent1">
                <a:lumMod val="40000"/>
                <a:lumOff val="60000"/>
              </a:schemeClr>
            </a:solidFill>
          </a:ln>
        </p:spPr>
        <p:txBody>
          <a:bodyPr>
            <a:normAutofit fontScale="90000"/>
          </a:bodyPr>
          <a:lstStyle/>
          <a:p>
            <a:r>
              <a:rPr lang="en-US" sz="2800" dirty="0" smtClean="0"/>
              <a:t>Executive Coordinator --</a:t>
            </a:r>
            <a:br>
              <a:rPr lang="en-US" sz="2800" dirty="0" smtClean="0"/>
            </a:br>
            <a:r>
              <a:rPr lang="en-US" sz="2800" dirty="0" smtClean="0"/>
              <a:t>3 First Generation Directors</a:t>
            </a:r>
            <a:br>
              <a:rPr lang="en-US" sz="2800" dirty="0" smtClean="0"/>
            </a:br>
            <a:r>
              <a:rPr lang="en-US" sz="2800" dirty="0" smtClean="0"/>
              <a:t>20,000 OV </a:t>
            </a:r>
            <a:endParaRPr lang="en-US" sz="2800" dirty="0"/>
          </a:p>
        </p:txBody>
      </p:sp>
      <p:sp>
        <p:nvSpPr>
          <p:cNvPr id="4" name="Oval 3"/>
          <p:cNvSpPr/>
          <p:nvPr/>
        </p:nvSpPr>
        <p:spPr>
          <a:xfrm>
            <a:off x="1371600" y="1600200"/>
            <a:ext cx="2057400" cy="9906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28600" y="2781300"/>
            <a:ext cx="1371600" cy="1295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447800" y="3733800"/>
            <a:ext cx="1524000" cy="1066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a:stCxn id="4" idx="3"/>
          </p:cNvCxnSpPr>
          <p:nvPr/>
        </p:nvCxnSpPr>
        <p:spPr>
          <a:xfrm flipH="1">
            <a:off x="1371603" y="2445730"/>
            <a:ext cx="301296" cy="44987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4" idx="4"/>
            <a:endCxn id="6" idx="0"/>
          </p:cNvCxnSpPr>
          <p:nvPr/>
        </p:nvCxnSpPr>
        <p:spPr>
          <a:xfrm flipH="1">
            <a:off x="2209800" y="2590800"/>
            <a:ext cx="190500" cy="1143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a:endCxn id="7" idx="1"/>
          </p:cNvCxnSpPr>
          <p:nvPr/>
        </p:nvCxnSpPr>
        <p:spPr>
          <a:xfrm>
            <a:off x="2743200" y="2590800"/>
            <a:ext cx="429466" cy="689629"/>
          </a:xfrm>
          <a:prstGeom prst="line">
            <a:avLst/>
          </a:prstGeom>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04800" y="2971800"/>
            <a:ext cx="1371600" cy="1015663"/>
          </a:xfrm>
          <a:prstGeom prst="rect">
            <a:avLst/>
          </a:prstGeom>
          <a:noFill/>
        </p:spPr>
        <p:txBody>
          <a:bodyPr wrap="square" rtlCol="0">
            <a:spAutoFit/>
          </a:bodyPr>
          <a:lstStyle/>
          <a:p>
            <a:pPr algn="ctr"/>
            <a:r>
              <a:rPr lang="en-US" sz="2000" dirty="0" smtClean="0"/>
              <a:t>  Michelle &amp; Jesse Parrott</a:t>
            </a:r>
            <a:r>
              <a:rPr lang="en-US" sz="1600" dirty="0" smtClean="0"/>
              <a:t> </a:t>
            </a:r>
            <a:endParaRPr lang="en-US" sz="1600" dirty="0"/>
          </a:p>
        </p:txBody>
      </p:sp>
      <p:cxnSp>
        <p:nvCxnSpPr>
          <p:cNvPr id="27" name="Straight Connector 26"/>
          <p:cNvCxnSpPr>
            <a:stCxn id="5" idx="4"/>
          </p:cNvCxnSpPr>
          <p:nvPr/>
        </p:nvCxnSpPr>
        <p:spPr>
          <a:xfrm>
            <a:off x="914400" y="4076700"/>
            <a:ext cx="76200" cy="952500"/>
          </a:xfrm>
          <a:prstGeom prst="line">
            <a:avLst/>
          </a:prstGeom>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381000" y="5029200"/>
            <a:ext cx="1143000" cy="914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304800" y="5105400"/>
            <a:ext cx="1295400" cy="646331"/>
          </a:xfrm>
          <a:prstGeom prst="rect">
            <a:avLst/>
          </a:prstGeom>
          <a:noFill/>
        </p:spPr>
        <p:txBody>
          <a:bodyPr wrap="square" rtlCol="0">
            <a:spAutoFit/>
          </a:bodyPr>
          <a:lstStyle/>
          <a:p>
            <a:r>
              <a:rPr lang="en-US" dirty="0" smtClean="0"/>
              <a:t>    Bess &amp; Mike </a:t>
            </a:r>
            <a:r>
              <a:rPr lang="en-US" dirty="0" err="1" smtClean="0"/>
              <a:t>Paull</a:t>
            </a:r>
            <a:endParaRPr lang="en-US" dirty="0"/>
          </a:p>
        </p:txBody>
      </p:sp>
      <p:sp>
        <p:nvSpPr>
          <p:cNvPr id="36" name="TextBox 35"/>
          <p:cNvSpPr txBox="1"/>
          <p:nvPr/>
        </p:nvSpPr>
        <p:spPr>
          <a:xfrm>
            <a:off x="1600200" y="3810000"/>
            <a:ext cx="1219200" cy="923330"/>
          </a:xfrm>
          <a:prstGeom prst="rect">
            <a:avLst/>
          </a:prstGeom>
          <a:noFill/>
        </p:spPr>
        <p:txBody>
          <a:bodyPr wrap="square" rtlCol="0">
            <a:spAutoFit/>
          </a:bodyPr>
          <a:lstStyle/>
          <a:p>
            <a:pPr algn="ctr"/>
            <a:r>
              <a:rPr lang="en-US" dirty="0" smtClean="0"/>
              <a:t>Stephanie &amp; Clayton Bruce</a:t>
            </a:r>
            <a:endParaRPr lang="en-US" dirty="0"/>
          </a:p>
        </p:txBody>
      </p:sp>
      <p:sp>
        <p:nvSpPr>
          <p:cNvPr id="7" name="Oval 6"/>
          <p:cNvSpPr/>
          <p:nvPr/>
        </p:nvSpPr>
        <p:spPr>
          <a:xfrm>
            <a:off x="2971800" y="3124200"/>
            <a:ext cx="1371600" cy="1066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Lauren </a:t>
            </a:r>
            <a:r>
              <a:rPr lang="en-US" dirty="0" err="1" smtClean="0"/>
              <a:t>BLreede</a:t>
            </a:r>
            <a:endParaRPr lang="en-US" dirty="0"/>
          </a:p>
        </p:txBody>
      </p:sp>
      <p:sp>
        <p:nvSpPr>
          <p:cNvPr id="17" name="TextBox 16"/>
          <p:cNvSpPr txBox="1"/>
          <p:nvPr/>
        </p:nvSpPr>
        <p:spPr>
          <a:xfrm>
            <a:off x="2895600" y="3200400"/>
            <a:ext cx="1295400" cy="923330"/>
          </a:xfrm>
          <a:prstGeom prst="rect">
            <a:avLst/>
          </a:prstGeom>
          <a:noFill/>
        </p:spPr>
        <p:txBody>
          <a:bodyPr wrap="square" rtlCol="0">
            <a:spAutoFit/>
          </a:bodyPr>
          <a:lstStyle/>
          <a:p>
            <a:pPr algn="ctr"/>
            <a:r>
              <a:rPr lang="en-US" dirty="0" smtClean="0"/>
              <a:t>Lauren &amp; Joe </a:t>
            </a:r>
          </a:p>
          <a:p>
            <a:pPr algn="ctr"/>
            <a:r>
              <a:rPr lang="en-US" dirty="0" smtClean="0"/>
              <a:t>Breeden</a:t>
            </a:r>
            <a:endParaRPr lang="en-US" dirty="0"/>
          </a:p>
        </p:txBody>
      </p:sp>
      <p:sp>
        <p:nvSpPr>
          <p:cNvPr id="32" name="Oval 31"/>
          <p:cNvSpPr/>
          <p:nvPr/>
        </p:nvSpPr>
        <p:spPr>
          <a:xfrm>
            <a:off x="4572000" y="2057400"/>
            <a:ext cx="1295400" cy="914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4800600" y="2057400"/>
            <a:ext cx="990600" cy="923330"/>
          </a:xfrm>
          <a:prstGeom prst="rect">
            <a:avLst/>
          </a:prstGeom>
          <a:noFill/>
        </p:spPr>
        <p:txBody>
          <a:bodyPr wrap="square" rtlCol="0">
            <a:spAutoFit/>
          </a:bodyPr>
          <a:lstStyle/>
          <a:p>
            <a:pPr algn="ctr"/>
            <a:r>
              <a:rPr lang="en-US" dirty="0" smtClean="0"/>
              <a:t>Beth &amp; Mike Kaniuk</a:t>
            </a:r>
            <a:endParaRPr lang="en-US" dirty="0"/>
          </a:p>
        </p:txBody>
      </p:sp>
      <p:sp>
        <p:nvSpPr>
          <p:cNvPr id="40" name="TextBox 39"/>
          <p:cNvSpPr txBox="1"/>
          <p:nvPr/>
        </p:nvSpPr>
        <p:spPr>
          <a:xfrm>
            <a:off x="1524000" y="1600200"/>
            <a:ext cx="1676400" cy="830997"/>
          </a:xfrm>
          <a:prstGeom prst="rect">
            <a:avLst/>
          </a:prstGeom>
          <a:noFill/>
        </p:spPr>
        <p:txBody>
          <a:bodyPr wrap="square" rtlCol="0">
            <a:spAutoFit/>
          </a:bodyPr>
          <a:lstStyle/>
          <a:p>
            <a:pPr algn="ctr"/>
            <a:r>
              <a:rPr lang="en-US" sz="2400" b="1" dirty="0" smtClean="0"/>
              <a:t>Katie &amp; Sam Odom</a:t>
            </a:r>
            <a:endParaRPr lang="en-US" sz="2400" b="1" dirty="0"/>
          </a:p>
        </p:txBody>
      </p:sp>
      <p:sp>
        <p:nvSpPr>
          <p:cNvPr id="25" name="TextBox 24"/>
          <p:cNvSpPr txBox="1"/>
          <p:nvPr/>
        </p:nvSpPr>
        <p:spPr>
          <a:xfrm>
            <a:off x="5105400" y="4191000"/>
            <a:ext cx="3581400" cy="1938992"/>
          </a:xfrm>
          <a:prstGeom prst="rect">
            <a:avLst/>
          </a:prstGeom>
          <a:noFill/>
        </p:spPr>
        <p:txBody>
          <a:bodyPr wrap="square" rtlCol="0">
            <a:spAutoFit/>
          </a:bodyPr>
          <a:lstStyle/>
          <a:p>
            <a:r>
              <a:rPr lang="en-US" sz="2400" dirty="0" err="1" smtClean="0"/>
              <a:t>Upline</a:t>
            </a:r>
            <a:r>
              <a:rPr lang="en-US" sz="2400" dirty="0" smtClean="0"/>
              <a:t> Executive Coordinator Harper Guerra</a:t>
            </a:r>
          </a:p>
          <a:p>
            <a:endParaRPr lang="en-US" sz="2400" dirty="0" smtClean="0"/>
          </a:p>
          <a:p>
            <a:r>
              <a:rPr lang="en-US" sz="2400" dirty="0" smtClean="0"/>
              <a:t>Income from $3000 to $4000 in one month</a:t>
            </a:r>
            <a:endParaRPr lang="en-US" sz="2400" dirty="0"/>
          </a:p>
        </p:txBody>
      </p:sp>
      <p:sp>
        <p:nvSpPr>
          <p:cNvPr id="26" name="Oval 25"/>
          <p:cNvSpPr/>
          <p:nvPr/>
        </p:nvSpPr>
        <p:spPr>
          <a:xfrm>
            <a:off x="4572000" y="685800"/>
            <a:ext cx="1600200" cy="1219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Connector 32"/>
          <p:cNvCxnSpPr>
            <a:endCxn id="26" idx="3"/>
          </p:cNvCxnSpPr>
          <p:nvPr/>
        </p:nvCxnSpPr>
        <p:spPr>
          <a:xfrm flipV="1">
            <a:off x="3352800" y="1726452"/>
            <a:ext cx="1453544" cy="178548"/>
          </a:xfrm>
          <a:prstGeom prst="line">
            <a:avLst/>
          </a:prstGeom>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4800600" y="914400"/>
            <a:ext cx="1219200" cy="646331"/>
          </a:xfrm>
          <a:prstGeom prst="rect">
            <a:avLst/>
          </a:prstGeom>
          <a:noFill/>
        </p:spPr>
        <p:txBody>
          <a:bodyPr wrap="square" rtlCol="0">
            <a:spAutoFit/>
          </a:bodyPr>
          <a:lstStyle/>
          <a:p>
            <a:r>
              <a:rPr lang="en-US" dirty="0" smtClean="0"/>
              <a:t>Laura and Josh Guge</a:t>
            </a:r>
            <a:endParaRPr lang="en-US" dirty="0"/>
          </a:p>
        </p:txBody>
      </p:sp>
      <p:cxnSp>
        <p:nvCxnSpPr>
          <p:cNvPr id="38" name="Straight Connector 37"/>
          <p:cNvCxnSpPr/>
          <p:nvPr/>
        </p:nvCxnSpPr>
        <p:spPr>
          <a:xfrm>
            <a:off x="3352800" y="2286000"/>
            <a:ext cx="1219200" cy="304800"/>
          </a:xfrm>
          <a:prstGeom prst="line">
            <a:avLst/>
          </a:prstGeom>
        </p:spPr>
        <p:style>
          <a:lnRef idx="1">
            <a:schemeClr val="accent1"/>
          </a:lnRef>
          <a:fillRef idx="0">
            <a:schemeClr val="accent1"/>
          </a:fillRef>
          <a:effectRef idx="0">
            <a:schemeClr val="accent1"/>
          </a:effectRef>
          <a:fontRef idx="minor">
            <a:schemeClr val="tx1"/>
          </a:fontRef>
        </p:style>
      </p:cxnSp>
      <p:pic>
        <p:nvPicPr>
          <p:cNvPr id="28" name="Picture 27" descr="Katie Odom.jpg"/>
          <p:cNvPicPr>
            <a:picLocks noChangeAspect="1"/>
          </p:cNvPicPr>
          <p:nvPr/>
        </p:nvPicPr>
        <p:blipFill>
          <a:blip r:embed="rId2" cstate="print"/>
          <a:stretch>
            <a:fillRect/>
          </a:stretch>
        </p:blipFill>
        <p:spPr>
          <a:xfrm>
            <a:off x="6781800" y="914400"/>
            <a:ext cx="1981200" cy="25146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sdgraphics.com/file/fantasy-background.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Title 1"/>
          <p:cNvSpPr>
            <a:spLocks noGrp="1"/>
          </p:cNvSpPr>
          <p:nvPr>
            <p:ph type="title"/>
          </p:nvPr>
        </p:nvSpPr>
        <p:spPr>
          <a:xfrm>
            <a:off x="457200" y="274638"/>
            <a:ext cx="5791200" cy="868362"/>
          </a:xfrm>
        </p:spPr>
        <p:txBody>
          <a:bodyPr>
            <a:normAutofit/>
          </a:bodyPr>
          <a:lstStyle/>
          <a:p>
            <a:r>
              <a:rPr lang="en-US" sz="3200" dirty="0" smtClean="0"/>
              <a:t>Where Directors Come From</a:t>
            </a:r>
            <a:endParaRPr lang="en-US" sz="3200" dirty="0"/>
          </a:p>
        </p:txBody>
      </p:sp>
      <p:sp>
        <p:nvSpPr>
          <p:cNvPr id="3" name="Content Placeholder 2"/>
          <p:cNvSpPr>
            <a:spLocks noGrp="1"/>
          </p:cNvSpPr>
          <p:nvPr>
            <p:ph idx="1"/>
          </p:nvPr>
        </p:nvSpPr>
        <p:spPr>
          <a:xfrm>
            <a:off x="457200" y="1295400"/>
            <a:ext cx="8229600" cy="4830763"/>
          </a:xfrm>
          <a:solidFill>
            <a:schemeClr val="bg1"/>
          </a:solidFill>
          <a:ln>
            <a:solidFill>
              <a:schemeClr val="accent5">
                <a:lumMod val="75000"/>
              </a:schemeClr>
            </a:solidFill>
          </a:ln>
        </p:spPr>
        <p:txBody>
          <a:bodyPr>
            <a:normAutofit/>
          </a:bodyPr>
          <a:lstStyle/>
          <a:p>
            <a:r>
              <a:rPr lang="en-US" sz="2400" dirty="0" smtClean="0"/>
              <a:t>Face Book friends </a:t>
            </a:r>
          </a:p>
          <a:p>
            <a:pPr>
              <a:buNone/>
            </a:pPr>
            <a:r>
              <a:rPr lang="en-US" sz="2400" dirty="0" smtClean="0"/>
              <a:t>	-- school mates			-- friends of friends</a:t>
            </a:r>
          </a:p>
          <a:p>
            <a:pPr>
              <a:buNone/>
            </a:pPr>
            <a:r>
              <a:rPr lang="en-US" sz="2400" dirty="0" smtClean="0"/>
              <a:t>	-- college friends			-- parents of friends</a:t>
            </a:r>
          </a:p>
          <a:p>
            <a:r>
              <a:rPr lang="en-US" sz="2400" dirty="0" smtClean="0"/>
              <a:t>People you meet socially</a:t>
            </a:r>
          </a:p>
          <a:p>
            <a:r>
              <a:rPr lang="en-US" sz="2400" dirty="0" smtClean="0"/>
              <a:t>Relatives</a:t>
            </a:r>
          </a:p>
          <a:p>
            <a:r>
              <a:rPr lang="en-US" sz="2400" dirty="0" smtClean="0"/>
              <a:t>In-home events</a:t>
            </a:r>
          </a:p>
          <a:p>
            <a:r>
              <a:rPr lang="en-US" sz="2400" dirty="0" smtClean="0"/>
              <a:t>Face Book events</a:t>
            </a:r>
          </a:p>
          <a:p>
            <a:r>
              <a:rPr lang="en-US" sz="2400" dirty="0" smtClean="0"/>
              <a:t>Referrals</a:t>
            </a:r>
          </a:p>
          <a:p>
            <a:r>
              <a:rPr lang="en-US" sz="2400" dirty="0" smtClean="0"/>
              <a:t>Neighbors</a:t>
            </a:r>
          </a:p>
          <a:p>
            <a:r>
              <a:rPr lang="en-US" sz="2400" dirty="0" smtClean="0"/>
              <a:t>Co-workers					              </a:t>
            </a:r>
            <a:r>
              <a:rPr lang="en-US" sz="2400" dirty="0" err="1" smtClean="0"/>
              <a:t>katie</a:t>
            </a:r>
            <a:endParaRPr lang="en-US" sz="2400" dirty="0"/>
          </a:p>
        </p:txBody>
      </p:sp>
      <p:pic>
        <p:nvPicPr>
          <p:cNvPr id="5" name="Picture 4" descr="http://brucemctague.com/wp-content/uploads/2014/07/behavior-predict-lots-people.jpg"/>
          <p:cNvPicPr/>
          <p:nvPr/>
        </p:nvPicPr>
        <p:blipFill>
          <a:blip r:embed="rId3">
            <a:extLst>
              <a:ext uri="{28A0092B-C50C-407E-A947-70E740481C1C}">
                <a14:useLocalDpi xmlns:a14="http://schemas.microsoft.com/office/drawing/2010/main" val="0"/>
              </a:ext>
            </a:extLst>
          </a:blip>
          <a:srcRect/>
          <a:stretch>
            <a:fillRect/>
          </a:stretch>
        </p:blipFill>
        <p:spPr bwMode="auto">
          <a:xfrm>
            <a:off x="4419600" y="2971800"/>
            <a:ext cx="3810000" cy="22097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800600" cy="411162"/>
          </a:xfrm>
          <a:ln w="38100">
            <a:solidFill>
              <a:schemeClr val="tx2">
                <a:lumMod val="60000"/>
                <a:lumOff val="40000"/>
              </a:schemeClr>
            </a:solidFill>
          </a:ln>
        </p:spPr>
        <p:txBody>
          <a:bodyPr>
            <a:normAutofit fontScale="90000"/>
          </a:bodyPr>
          <a:lstStyle/>
          <a:p>
            <a:pPr lvl="0"/>
            <a:r>
              <a:rPr lang="en-US" sz="3200" dirty="0" smtClean="0">
                <a:latin typeface="+mn-lt"/>
                <a:ea typeface="+mn-ea"/>
                <a:cs typeface="+mn-cs"/>
              </a:rPr>
              <a:t>So .. What Was Katie’s Plan </a:t>
            </a:r>
            <a:endParaRPr lang="en-US" sz="3200" dirty="0"/>
          </a:p>
        </p:txBody>
      </p:sp>
      <p:sp>
        <p:nvSpPr>
          <p:cNvPr id="3" name="Content Placeholder 2"/>
          <p:cNvSpPr>
            <a:spLocks noGrp="1"/>
          </p:cNvSpPr>
          <p:nvPr>
            <p:ph idx="1"/>
          </p:nvPr>
        </p:nvSpPr>
        <p:spPr>
          <a:xfrm>
            <a:off x="548640" y="3352800"/>
            <a:ext cx="5181600" cy="487363"/>
          </a:xfrm>
          <a:ln w="38100">
            <a:solidFill>
              <a:schemeClr val="tx2">
                <a:lumMod val="40000"/>
                <a:lumOff val="60000"/>
              </a:schemeClr>
            </a:solidFill>
          </a:ln>
        </p:spPr>
        <p:txBody>
          <a:bodyPr>
            <a:normAutofit fontScale="92500" lnSpcReduction="20000"/>
          </a:bodyPr>
          <a:lstStyle/>
          <a:p>
            <a:pPr>
              <a:buNone/>
            </a:pPr>
            <a:r>
              <a:rPr lang="en-US" dirty="0" smtClean="0"/>
              <a:t>What Can We Learn From This --</a:t>
            </a:r>
            <a:endParaRPr lang="en-US" dirty="0"/>
          </a:p>
        </p:txBody>
      </p:sp>
      <p:sp>
        <p:nvSpPr>
          <p:cNvPr id="4" name="Content Placeholder 2"/>
          <p:cNvSpPr txBox="1">
            <a:spLocks/>
          </p:cNvSpPr>
          <p:nvPr/>
        </p:nvSpPr>
        <p:spPr>
          <a:xfrm>
            <a:off x="533400" y="838200"/>
            <a:ext cx="8077200" cy="2362200"/>
          </a:xfrm>
          <a:prstGeom prst="rect">
            <a:avLst/>
          </a:prstGeom>
          <a:solidFill>
            <a:schemeClr val="bg1"/>
          </a:solidFill>
          <a:ln>
            <a:solidFill>
              <a:schemeClr val="tx2">
                <a:lumMod val="60000"/>
                <a:lumOff val="40000"/>
              </a:schemeClr>
            </a:solidFill>
          </a:ln>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Identify 3 to 5 business partners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Start each with a  Grand Opening  in person / on </a:t>
            </a:r>
            <a:r>
              <a:rPr kumimoji="0" lang="en-US" sz="2000" b="0" i="0" u="none" strike="noStrike" kern="1200" cap="none" spc="0" normalizeH="0" baseline="0" noProof="0" dirty="0" err="1" smtClean="0">
                <a:ln>
                  <a:noFill/>
                </a:ln>
                <a:solidFill>
                  <a:schemeClr val="tx1"/>
                </a:solidFill>
                <a:effectLst/>
                <a:uLnTx/>
                <a:uFillTx/>
                <a:latin typeface="+mn-lt"/>
                <a:ea typeface="+mn-ea"/>
                <a:cs typeface="+mn-cs"/>
              </a:rPr>
              <a:t>FaceBook</a:t>
            </a:r>
            <a:r>
              <a:rPr kumimoji="0" lang="en-US" sz="2000" b="0" i="0" u="none" strike="noStrike" kern="1200" cap="none" spc="0" normalizeH="0" baseline="0" noProof="0" dirty="0" smtClean="0">
                <a:ln>
                  <a:noFill/>
                </a:ln>
                <a:solidFill>
                  <a:schemeClr val="tx1"/>
                </a:solidFill>
                <a:effectLst/>
                <a:uLnTx/>
                <a:uFillTx/>
                <a:latin typeface="+mn-lt"/>
                <a:ea typeface="+mn-ea"/>
                <a:cs typeface="+mn-cs"/>
              </a:rPr>
              <a:t> or both</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Develop strong customer base under each ( 3000 PV )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Identify distributors under each to build to Director so you aren’t just appointing 3 Directors … you are building 3 legs</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2400" dirty="0" smtClean="0"/>
              <a:t>Repeat </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TextBox 4"/>
          <p:cNvSpPr txBox="1"/>
          <p:nvPr/>
        </p:nvSpPr>
        <p:spPr>
          <a:xfrm>
            <a:off x="609600" y="3962400"/>
            <a:ext cx="2971800" cy="461665"/>
          </a:xfrm>
          <a:prstGeom prst="rect">
            <a:avLst/>
          </a:prstGeom>
          <a:noFill/>
        </p:spPr>
        <p:txBody>
          <a:bodyPr wrap="square" rtlCol="0">
            <a:spAutoFit/>
          </a:bodyPr>
          <a:lstStyle/>
          <a:p>
            <a:pPr marL="457200" indent="-457200">
              <a:buAutoNum type="arabicPeriod"/>
            </a:pPr>
            <a:r>
              <a:rPr lang="en-US" sz="2000" dirty="0" smtClean="0"/>
              <a:t>Better have a plan</a:t>
            </a:r>
            <a:r>
              <a:rPr lang="en-US" sz="2400" dirty="0" smtClean="0"/>
              <a:t>.</a:t>
            </a:r>
          </a:p>
        </p:txBody>
      </p:sp>
      <p:sp>
        <p:nvSpPr>
          <p:cNvPr id="6" name="Rectangle 5"/>
          <p:cNvSpPr/>
          <p:nvPr/>
        </p:nvSpPr>
        <p:spPr>
          <a:xfrm>
            <a:off x="571500" y="4343400"/>
            <a:ext cx="8001000" cy="1077218"/>
          </a:xfrm>
          <a:prstGeom prst="rect">
            <a:avLst/>
          </a:prstGeom>
        </p:spPr>
        <p:txBody>
          <a:bodyPr wrap="square">
            <a:spAutoFit/>
          </a:bodyPr>
          <a:lstStyle/>
          <a:p>
            <a:pPr marL="457200" lvl="0" indent="-457200"/>
            <a:r>
              <a:rPr lang="en-US" sz="2400" dirty="0" smtClean="0">
                <a:solidFill>
                  <a:prstClr val="black"/>
                </a:solidFill>
              </a:rPr>
              <a:t>2</a:t>
            </a:r>
            <a:r>
              <a:rPr lang="en-US" sz="2000" dirty="0" smtClean="0">
                <a:solidFill>
                  <a:prstClr val="black"/>
                </a:solidFill>
              </a:rPr>
              <a:t>.   Follow the plan . Give your business some time &amp; thought. Periodically step back and ask … is what I’m doing getting me closer to where I want to go. </a:t>
            </a:r>
            <a:endParaRPr lang="en-US" sz="2000" dirty="0">
              <a:solidFill>
                <a:prstClr val="black"/>
              </a:solidFill>
            </a:endParaRPr>
          </a:p>
        </p:txBody>
      </p:sp>
      <p:sp>
        <p:nvSpPr>
          <p:cNvPr id="7" name="TextBox 6"/>
          <p:cNvSpPr txBox="1"/>
          <p:nvPr/>
        </p:nvSpPr>
        <p:spPr>
          <a:xfrm>
            <a:off x="571500" y="5410200"/>
            <a:ext cx="8001000" cy="1077218"/>
          </a:xfrm>
          <a:prstGeom prst="rect">
            <a:avLst/>
          </a:prstGeom>
          <a:noFill/>
        </p:spPr>
        <p:txBody>
          <a:bodyPr wrap="square" rtlCol="0">
            <a:spAutoFit/>
          </a:bodyPr>
          <a:lstStyle/>
          <a:p>
            <a:r>
              <a:rPr lang="en-US" sz="2400" dirty="0" smtClean="0"/>
              <a:t>3. </a:t>
            </a:r>
            <a:r>
              <a:rPr lang="en-US" sz="2000" dirty="0" smtClean="0"/>
              <a:t>Make adjustments when necessary. Be flexible. There will be bumps and 	new circumstances to think through. Learn to  look for the 	solution… but stay focused on the goal and the plan.</a:t>
            </a:r>
            <a:endParaRPr lang="en-US" sz="2000" dirty="0"/>
          </a:p>
        </p:txBody>
      </p:sp>
      <p:pic>
        <p:nvPicPr>
          <p:cNvPr id="8" name="Picture 7" descr="https://media.licdn.com/mpr/mpr/p/5/005/06c/3d5/0b55ce5.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9800" y="2514600"/>
            <a:ext cx="2213176" cy="155225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sdgraphics.com/file/fantasy-background.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Title 1"/>
          <p:cNvSpPr>
            <a:spLocks noGrp="1"/>
          </p:cNvSpPr>
          <p:nvPr>
            <p:ph type="title"/>
          </p:nvPr>
        </p:nvSpPr>
        <p:spPr/>
        <p:txBody>
          <a:bodyPr>
            <a:normAutofit/>
          </a:bodyPr>
          <a:lstStyle/>
          <a:p>
            <a:r>
              <a:rPr lang="en-US" sz="3200" dirty="0" smtClean="0"/>
              <a:t>Committed Time to The Business</a:t>
            </a:r>
            <a:endParaRPr lang="en-US" sz="3200" dirty="0"/>
          </a:p>
        </p:txBody>
      </p:sp>
      <p:sp>
        <p:nvSpPr>
          <p:cNvPr id="3" name="Content Placeholder 2"/>
          <p:cNvSpPr>
            <a:spLocks noGrp="1"/>
          </p:cNvSpPr>
          <p:nvPr>
            <p:ph idx="1"/>
          </p:nvPr>
        </p:nvSpPr>
        <p:spPr>
          <a:xfrm>
            <a:off x="457200" y="1295400"/>
            <a:ext cx="8229600" cy="5181600"/>
          </a:xfrm>
        </p:spPr>
        <p:txBody>
          <a:bodyPr>
            <a:normAutofit/>
          </a:bodyPr>
          <a:lstStyle/>
          <a:p>
            <a:r>
              <a:rPr lang="en-US" sz="2000" dirty="0" smtClean="0"/>
              <a:t>Set up a </a:t>
            </a:r>
            <a:r>
              <a:rPr lang="en-US" sz="2400" b="1" dirty="0" smtClean="0"/>
              <a:t>working folder </a:t>
            </a:r>
            <a:r>
              <a:rPr lang="en-US" sz="2000" dirty="0" smtClean="0"/>
              <a:t>which contained</a:t>
            </a:r>
          </a:p>
          <a:p>
            <a:pPr>
              <a:buNone/>
            </a:pPr>
            <a:r>
              <a:rPr lang="en-US" sz="2000" dirty="0" smtClean="0"/>
              <a:t>	-- a calendar </a:t>
            </a:r>
          </a:p>
          <a:p>
            <a:pPr>
              <a:buNone/>
            </a:pPr>
            <a:r>
              <a:rPr lang="en-US" sz="2000" dirty="0" smtClean="0"/>
              <a:t>	-- names and contact information</a:t>
            </a:r>
          </a:p>
          <a:p>
            <a:pPr>
              <a:buNone/>
            </a:pPr>
            <a:r>
              <a:rPr lang="en-US" sz="2000" dirty="0" smtClean="0"/>
              <a:t>	-- goal for the week/ the month and 90 day goal in front of her  every day</a:t>
            </a:r>
          </a:p>
          <a:p>
            <a:pPr>
              <a:buNone/>
            </a:pPr>
            <a:r>
              <a:rPr lang="en-US" sz="2000" dirty="0" smtClean="0"/>
              <a:t>	-- activities to promote and invite people to …</a:t>
            </a:r>
          </a:p>
          <a:p>
            <a:pPr>
              <a:buNone/>
            </a:pPr>
            <a:r>
              <a:rPr lang="en-US" sz="2000" dirty="0" smtClean="0"/>
              <a:t>		 events , 3-way calls, conference calls, etc</a:t>
            </a:r>
          </a:p>
          <a:p>
            <a:r>
              <a:rPr lang="en-US" sz="2000" dirty="0" smtClean="0"/>
              <a:t>Block the Shaklee time on the calendar – </a:t>
            </a:r>
          </a:p>
          <a:p>
            <a:pPr>
              <a:buNone/>
            </a:pPr>
            <a:r>
              <a:rPr lang="en-US" sz="2000" dirty="0" smtClean="0"/>
              <a:t>	-- Get help – enroll your spouse, your relatives,  to cover children, house 	work, etc .. Learn to delegate</a:t>
            </a:r>
          </a:p>
          <a:p>
            <a:r>
              <a:rPr lang="en-US" sz="2000" dirty="0" smtClean="0"/>
              <a:t>Shaklee-</a:t>
            </a:r>
            <a:r>
              <a:rPr lang="en-US" sz="2000" dirty="0" err="1" smtClean="0"/>
              <a:t>ize</a:t>
            </a:r>
            <a:r>
              <a:rPr lang="en-US" sz="2000" dirty="0" smtClean="0"/>
              <a:t> your home  -- non-toxic cleaners, </a:t>
            </a:r>
            <a:r>
              <a:rPr lang="en-US" sz="2000" dirty="0" err="1" smtClean="0"/>
              <a:t>Enfuselle</a:t>
            </a:r>
            <a:r>
              <a:rPr lang="en-US" sz="2000" dirty="0" smtClean="0"/>
              <a:t>,  personal care, the supplements ..  To have credibility, you will want to honestly share your experience with the products.</a:t>
            </a:r>
          </a:p>
          <a:p>
            <a:pPr>
              <a:buNone/>
            </a:pPr>
            <a:endParaRPr lang="en-US" sz="2000" dirty="0" smtClean="0"/>
          </a:p>
          <a:p>
            <a:endParaRPr lang="en-US" sz="2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219200"/>
            <a:ext cx="2819400" cy="1143000"/>
          </a:xfrm>
          <a:ln>
            <a:solidFill>
              <a:schemeClr val="tx1">
                <a:lumMod val="50000"/>
                <a:lumOff val="50000"/>
              </a:schemeClr>
            </a:solidFill>
          </a:ln>
        </p:spPr>
        <p:txBody>
          <a:bodyPr>
            <a:normAutofit/>
          </a:bodyPr>
          <a:lstStyle/>
          <a:p>
            <a:r>
              <a:rPr lang="en-US" sz="2800" dirty="0" smtClean="0"/>
              <a:t>Working Folder on Your Phone</a:t>
            </a:r>
            <a:endParaRPr lang="en-US" sz="2800" dirty="0"/>
          </a:p>
        </p:txBody>
      </p:sp>
      <p:pic>
        <p:nvPicPr>
          <p:cNvPr id="3074" name="Picture 2"/>
          <p:cNvPicPr>
            <a:picLocks noChangeAspect="1" noChangeArrowheads="1"/>
          </p:cNvPicPr>
          <p:nvPr/>
        </p:nvPicPr>
        <p:blipFill>
          <a:blip r:embed="rId2" cstate="print"/>
          <a:srcRect/>
          <a:stretch>
            <a:fillRect/>
          </a:stretch>
        </p:blipFill>
        <p:spPr bwMode="auto">
          <a:xfrm>
            <a:off x="3581400" y="0"/>
            <a:ext cx="5314949" cy="6858000"/>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2743200" cy="1143000"/>
          </a:xfrm>
          <a:ln>
            <a:solidFill>
              <a:schemeClr val="tx1">
                <a:lumMod val="50000"/>
                <a:lumOff val="50000"/>
              </a:schemeClr>
            </a:solidFill>
          </a:ln>
        </p:spPr>
        <p:txBody>
          <a:bodyPr>
            <a:normAutofit/>
          </a:bodyPr>
          <a:lstStyle/>
          <a:p>
            <a:r>
              <a:rPr lang="en-US" sz="3200" dirty="0" smtClean="0"/>
              <a:t>Block Shaklee Time</a:t>
            </a:r>
            <a:endParaRPr lang="en-US" sz="3200" dirty="0"/>
          </a:p>
        </p:txBody>
      </p:sp>
      <p:pic>
        <p:nvPicPr>
          <p:cNvPr id="4" name="Content Placeholder 3" descr="notebook for scheduling.JPG"/>
          <p:cNvPicPr>
            <a:picLocks noGrp="1" noChangeAspect="1"/>
          </p:cNvPicPr>
          <p:nvPr>
            <p:ph idx="1"/>
          </p:nvPr>
        </p:nvPicPr>
        <p:blipFill>
          <a:blip r:embed="rId2" cstate="print"/>
          <a:stretch>
            <a:fillRect/>
          </a:stretch>
        </p:blipFill>
        <p:spPr>
          <a:xfrm>
            <a:off x="3429000" y="-53182"/>
            <a:ext cx="5486400" cy="6911182"/>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Shaklee-</a:t>
            </a:r>
            <a:r>
              <a:rPr lang="en-US" sz="3200" dirty="0" err="1" smtClean="0"/>
              <a:t>ize</a:t>
            </a:r>
            <a:r>
              <a:rPr lang="en-US" sz="3200" dirty="0" smtClean="0"/>
              <a:t> </a:t>
            </a:r>
            <a:endParaRPr lang="en-US" sz="3200" dirty="0"/>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cstate="print"/>
          <a:srcRect/>
          <a:stretch>
            <a:fillRect/>
          </a:stretch>
        </p:blipFill>
        <p:spPr bwMode="auto">
          <a:xfrm>
            <a:off x="381000" y="1219200"/>
            <a:ext cx="8382000" cy="5334000"/>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sdgraphics.com/file/fantasy-background.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Title 1"/>
          <p:cNvSpPr>
            <a:spLocks noGrp="1"/>
          </p:cNvSpPr>
          <p:nvPr>
            <p:ph type="title"/>
          </p:nvPr>
        </p:nvSpPr>
        <p:spPr>
          <a:xfrm>
            <a:off x="457200" y="274638"/>
            <a:ext cx="8229600" cy="868362"/>
          </a:xfrm>
        </p:spPr>
        <p:txBody>
          <a:bodyPr>
            <a:normAutofit fontScale="90000"/>
          </a:bodyPr>
          <a:lstStyle/>
          <a:p>
            <a:r>
              <a:rPr lang="en-US" sz="3200" dirty="0" smtClean="0"/>
              <a:t>Set Goals – </a:t>
            </a:r>
            <a:br>
              <a:rPr lang="en-US" sz="3200" dirty="0" smtClean="0"/>
            </a:br>
            <a:r>
              <a:rPr lang="en-US" sz="3200" dirty="0" smtClean="0"/>
              <a:t>Then Made a Plan </a:t>
            </a:r>
            <a:endParaRPr lang="en-US" sz="3200" dirty="0"/>
          </a:p>
        </p:txBody>
      </p:sp>
      <p:sp>
        <p:nvSpPr>
          <p:cNvPr id="3" name="Content Placeholder 2"/>
          <p:cNvSpPr>
            <a:spLocks noGrp="1"/>
          </p:cNvSpPr>
          <p:nvPr>
            <p:ph idx="1"/>
          </p:nvPr>
        </p:nvSpPr>
        <p:spPr>
          <a:xfrm>
            <a:off x="457200" y="1143000"/>
            <a:ext cx="8229600" cy="5715000"/>
          </a:xfrm>
        </p:spPr>
        <p:txBody>
          <a:bodyPr>
            <a:normAutofit/>
          </a:bodyPr>
          <a:lstStyle/>
          <a:p>
            <a:pPr>
              <a:buNone/>
            </a:pPr>
            <a:r>
              <a:rPr lang="en-US" sz="2400" dirty="0" smtClean="0"/>
              <a:t>1. After you </a:t>
            </a:r>
            <a:r>
              <a:rPr lang="en-US" sz="2400" b="1" dirty="0" smtClean="0"/>
              <a:t>learn the skills </a:t>
            </a:r>
            <a:r>
              <a:rPr lang="en-US" sz="2400" dirty="0" smtClean="0"/>
              <a:t>of :</a:t>
            </a:r>
          </a:p>
          <a:p>
            <a:pPr>
              <a:buNone/>
            </a:pPr>
            <a:r>
              <a:rPr lang="en-US" sz="2400" dirty="0" smtClean="0"/>
              <a:t>	--</a:t>
            </a:r>
            <a:r>
              <a:rPr lang="en-US" sz="2000" dirty="0" smtClean="0"/>
              <a:t>approaching and inviting, </a:t>
            </a:r>
          </a:p>
          <a:p>
            <a:pPr>
              <a:buNone/>
            </a:pPr>
            <a:r>
              <a:rPr lang="en-US" sz="2000" dirty="0" smtClean="0"/>
              <a:t>	--of presenting and having conversations about products and 	business benefits…</a:t>
            </a:r>
          </a:p>
          <a:p>
            <a:pPr>
              <a:buNone/>
            </a:pPr>
            <a:r>
              <a:rPr lang="en-US" sz="2000" dirty="0" smtClean="0"/>
              <a:t>	-- learning where the resources are to send to people when they are 	evaluating …</a:t>
            </a:r>
          </a:p>
          <a:p>
            <a:pPr>
              <a:buNone/>
            </a:pPr>
            <a:r>
              <a:rPr lang="en-US" sz="2000" dirty="0" smtClean="0"/>
              <a:t>	-- how to sponsor and get new customers and new distributors started…</a:t>
            </a:r>
          </a:p>
          <a:p>
            <a:pPr>
              <a:buNone/>
            </a:pPr>
            <a:endParaRPr lang="en-US" sz="2000" dirty="0" smtClean="0"/>
          </a:p>
          <a:p>
            <a:pPr>
              <a:buNone/>
            </a:pPr>
            <a:r>
              <a:rPr lang="en-US" sz="2400" dirty="0" smtClean="0"/>
              <a:t>2. Then it is time to put it all together into your</a:t>
            </a:r>
            <a:r>
              <a:rPr lang="en-US" sz="2400" b="1" dirty="0" smtClean="0"/>
              <a:t> Business System.</a:t>
            </a:r>
          </a:p>
          <a:p>
            <a:pPr>
              <a:buNone/>
            </a:pPr>
            <a:r>
              <a:rPr lang="en-US" sz="2400" b="1" dirty="0" smtClean="0"/>
              <a:t>	-- </a:t>
            </a:r>
            <a:r>
              <a:rPr lang="en-US" sz="2400" dirty="0" smtClean="0"/>
              <a:t>includes how you will meet new people on a  regular basis</a:t>
            </a:r>
          </a:p>
          <a:p>
            <a:pPr>
              <a:buNone/>
            </a:pPr>
            <a:r>
              <a:rPr lang="en-US" sz="2400" dirty="0" smtClean="0"/>
              <a:t>	-- to spend time in </a:t>
            </a:r>
            <a:r>
              <a:rPr lang="en-US" sz="2400" b="1" dirty="0" smtClean="0"/>
              <a:t>Income Producing Activities </a:t>
            </a:r>
            <a:r>
              <a:rPr lang="en-US" sz="2400" dirty="0" smtClean="0"/>
              <a:t>.. </a:t>
            </a:r>
            <a:r>
              <a:rPr lang="en-US" sz="2400" b="1" dirty="0" smtClean="0"/>
              <a:t>				</a:t>
            </a:r>
            <a:r>
              <a:rPr lang="en-US" b="1" dirty="0" smtClean="0"/>
              <a:t>With People			</a:t>
            </a:r>
            <a:r>
              <a:rPr lang="en-US" sz="2000" dirty="0" err="1" smtClean="0"/>
              <a:t>katie</a:t>
            </a:r>
            <a:endParaRPr lang="en-US" sz="2000" dirty="0" smtClean="0"/>
          </a:p>
          <a:p>
            <a:pPr>
              <a:buNone/>
            </a:pPr>
            <a:r>
              <a:rPr lang="en-US" sz="2000" dirty="0" smtClean="0"/>
              <a:t>( phone, </a:t>
            </a:r>
            <a:r>
              <a:rPr lang="en-US" sz="2000" dirty="0" err="1" smtClean="0"/>
              <a:t>FaceBook</a:t>
            </a:r>
            <a:r>
              <a:rPr lang="en-US" sz="2000" dirty="0" smtClean="0"/>
              <a:t> conversation, FB events, conference calls, webinars etc )</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25562"/>
          </a:xfrm>
        </p:spPr>
        <p:txBody>
          <a:bodyPr>
            <a:normAutofit fontScale="90000"/>
          </a:bodyPr>
          <a:lstStyle/>
          <a:p>
            <a:r>
              <a:rPr lang="en-US" sz="3200" b="1" dirty="0" smtClean="0"/>
              <a:t> Dan </a:t>
            </a:r>
            <a:r>
              <a:rPr lang="en-US" sz="3200" b="1" dirty="0" err="1" smtClean="0"/>
              <a:t>Buettner</a:t>
            </a:r>
            <a:r>
              <a:rPr lang="en-US" sz="3200" b="1" dirty="0" smtClean="0"/>
              <a:t> at Shaklee Live</a:t>
            </a:r>
            <a:br>
              <a:rPr lang="en-US" sz="3200" b="1" dirty="0" smtClean="0"/>
            </a:br>
            <a:r>
              <a:rPr lang="en-US" sz="2800" b="1" dirty="0" smtClean="0"/>
              <a:t>National Geographic Explorer and New York Times® best-selling author of </a:t>
            </a:r>
            <a:r>
              <a:rPr lang="en-US" sz="2800" b="1" i="1" dirty="0" smtClean="0"/>
              <a:t>The Blue Zones</a:t>
            </a:r>
            <a:endParaRPr lang="en-US" sz="3200" dirty="0"/>
          </a:p>
        </p:txBody>
      </p:sp>
      <p:sp>
        <p:nvSpPr>
          <p:cNvPr id="3" name="Content Placeholder 2"/>
          <p:cNvSpPr>
            <a:spLocks noGrp="1"/>
          </p:cNvSpPr>
          <p:nvPr>
            <p:ph idx="1"/>
          </p:nvPr>
        </p:nvSpPr>
        <p:spPr>
          <a:xfrm>
            <a:off x="1981200" y="1828800"/>
            <a:ext cx="6705600" cy="4724400"/>
          </a:xfrm>
        </p:spPr>
        <p:txBody>
          <a:bodyPr>
            <a:normAutofit/>
          </a:bodyPr>
          <a:lstStyle/>
          <a:p>
            <a:r>
              <a:rPr lang="en-US" sz="2000" dirty="0" smtClean="0"/>
              <a:t>Founded Blue Zones, </a:t>
            </a:r>
            <a:r>
              <a:rPr lang="en-US" sz="2000" baseline="30000" dirty="0" smtClean="0"/>
              <a:t> </a:t>
            </a:r>
            <a:r>
              <a:rPr lang="en-US" sz="2000" dirty="0" smtClean="0"/>
              <a:t>LLC in 2009, a company that puts the world’s best practices of longevity and wellbeing to work in people’s lives.  </a:t>
            </a:r>
          </a:p>
          <a:p>
            <a:r>
              <a:rPr lang="en-US" sz="2000" dirty="0" err="1" smtClean="0"/>
              <a:t>Buettner’s</a:t>
            </a:r>
            <a:r>
              <a:rPr lang="en-US" sz="2000" dirty="0" smtClean="0"/>
              <a:t> </a:t>
            </a:r>
            <a:r>
              <a:rPr lang="en-US" sz="2000" i="1" dirty="0" smtClean="0"/>
              <a:t>National Geographic</a:t>
            </a:r>
            <a:r>
              <a:rPr lang="en-US" sz="2000" dirty="0" smtClean="0"/>
              <a:t> cover story on longevity, “The Secrets of Living Longer,” was one of their top-selling issues in history and resulted in his being a finalist for a National Magazine Award.   </a:t>
            </a:r>
          </a:p>
          <a:p>
            <a:r>
              <a:rPr lang="en-US" sz="2000" dirty="0" smtClean="0"/>
              <a:t>His books </a:t>
            </a:r>
            <a:r>
              <a:rPr lang="en-US" sz="2000" i="1" dirty="0" smtClean="0"/>
              <a:t>The Blue Zones: Lessons for Living Longer from the People Who’ve Lived the Longest</a:t>
            </a:r>
            <a:r>
              <a:rPr lang="en-US" sz="2000" dirty="0" smtClean="0"/>
              <a:t> (2008) and</a:t>
            </a:r>
            <a:r>
              <a:rPr lang="en-US" sz="2000" i="1" dirty="0" smtClean="0"/>
              <a:t> Thrive: Finding Happiness the Blue Zones Way</a:t>
            </a:r>
            <a:r>
              <a:rPr lang="en-US" sz="2000" dirty="0" smtClean="0"/>
              <a:t> (2010) appeared on many bestseller lists and were both featured on </a:t>
            </a:r>
            <a:r>
              <a:rPr lang="en-US" sz="2000" i="1" dirty="0" smtClean="0"/>
              <a:t>Oprah</a:t>
            </a:r>
            <a:r>
              <a:rPr lang="en-US" sz="2000" dirty="0" smtClean="0"/>
              <a:t>. </a:t>
            </a:r>
          </a:p>
          <a:p>
            <a:r>
              <a:rPr lang="en-US" sz="2000" dirty="0" smtClean="0"/>
              <a:t>His new book, </a:t>
            </a:r>
            <a:r>
              <a:rPr lang="en-US" sz="2000" b="1" dirty="0" smtClean="0"/>
              <a:t>THE BLUE ZONES SOLUTION: </a:t>
            </a:r>
            <a:r>
              <a:rPr lang="en-US" sz="2000" b="1" i="1" dirty="0" smtClean="0"/>
              <a:t>Eating and Living Like the World’s Healthiest People</a:t>
            </a:r>
            <a:r>
              <a:rPr lang="en-US" sz="2000" dirty="0" smtClean="0"/>
              <a:t>, is available in stores now.</a:t>
            </a:r>
            <a:endParaRPr lang="en-US" sz="2000" dirty="0"/>
          </a:p>
        </p:txBody>
      </p:sp>
      <p:pic>
        <p:nvPicPr>
          <p:cNvPr id="1026" name="Picture 2" descr="Dan Buettner"/>
          <p:cNvPicPr>
            <a:picLocks noChangeAspect="1" noChangeArrowheads="1"/>
          </p:cNvPicPr>
          <p:nvPr/>
        </p:nvPicPr>
        <p:blipFill>
          <a:blip r:embed="rId2" cstate="print"/>
          <a:srcRect/>
          <a:stretch>
            <a:fillRect/>
          </a:stretch>
        </p:blipFill>
        <p:spPr bwMode="auto">
          <a:xfrm>
            <a:off x="304800" y="1371600"/>
            <a:ext cx="1714500" cy="171450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2"/>
          </a:xfrm>
        </p:spPr>
        <p:txBody>
          <a:bodyPr>
            <a:normAutofit fontScale="90000"/>
          </a:bodyPr>
          <a:lstStyle/>
          <a:p>
            <a:r>
              <a:rPr lang="en-US" dirty="0" smtClean="0"/>
              <a:t>Katie’s Goal Board‘</a:t>
            </a:r>
            <a:endParaRPr lang="en-US" dirty="0"/>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cstate="print"/>
          <a:srcRect/>
          <a:stretch>
            <a:fillRect/>
          </a:stretch>
        </p:blipFill>
        <p:spPr bwMode="auto">
          <a:xfrm>
            <a:off x="304800" y="1066800"/>
            <a:ext cx="8610600" cy="5752149"/>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sdgraphics.com/file/fantasy-background.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Title 1"/>
          <p:cNvSpPr>
            <a:spLocks noGrp="1"/>
          </p:cNvSpPr>
          <p:nvPr>
            <p:ph type="title"/>
          </p:nvPr>
        </p:nvSpPr>
        <p:spPr/>
        <p:txBody>
          <a:bodyPr>
            <a:normAutofit/>
          </a:bodyPr>
          <a:lstStyle/>
          <a:p>
            <a:r>
              <a:rPr lang="en-US" sz="3200" dirty="0" smtClean="0"/>
              <a:t>Train Ourselves to See Leadership and Possibilities in People We Meet</a:t>
            </a:r>
            <a:endParaRPr lang="en-US" sz="3200" dirty="0"/>
          </a:p>
        </p:txBody>
      </p:sp>
      <p:sp>
        <p:nvSpPr>
          <p:cNvPr id="3" name="Content Placeholder 2"/>
          <p:cNvSpPr>
            <a:spLocks noGrp="1"/>
          </p:cNvSpPr>
          <p:nvPr>
            <p:ph idx="1"/>
          </p:nvPr>
        </p:nvSpPr>
        <p:spPr>
          <a:xfrm>
            <a:off x="457200" y="1524000"/>
            <a:ext cx="8229600" cy="5029200"/>
          </a:xfrm>
        </p:spPr>
        <p:txBody>
          <a:bodyPr>
            <a:normAutofit/>
          </a:bodyPr>
          <a:lstStyle/>
          <a:p>
            <a:r>
              <a:rPr lang="en-US" sz="2400" dirty="0" smtClean="0"/>
              <a:t>We have 2 tasks in developing strong, stable  businesses</a:t>
            </a:r>
            <a:endParaRPr lang="en-US" sz="1600" dirty="0" smtClean="0"/>
          </a:p>
          <a:p>
            <a:pPr>
              <a:buNone/>
            </a:pPr>
            <a:r>
              <a:rPr lang="en-US" sz="1600" dirty="0" smtClean="0"/>
              <a:t>	</a:t>
            </a:r>
            <a:r>
              <a:rPr lang="en-US" sz="2000" dirty="0" smtClean="0"/>
              <a:t>1.  Develop a customer base of happy life-long customers</a:t>
            </a:r>
          </a:p>
          <a:p>
            <a:pPr>
              <a:buNone/>
            </a:pPr>
            <a:r>
              <a:rPr lang="en-US" sz="2000" dirty="0" smtClean="0"/>
              <a:t>	2. Assemble our business team of leaders</a:t>
            </a:r>
          </a:p>
          <a:p>
            <a:r>
              <a:rPr lang="en-US" sz="2400" dirty="0" smtClean="0"/>
              <a:t>Developing leaders begins the process of duplicating ourselves. Invite the strongest leaders you meet to join your team.. </a:t>
            </a:r>
          </a:p>
          <a:p>
            <a:r>
              <a:rPr lang="en-US" sz="2400" dirty="0" smtClean="0"/>
              <a:t>Invest time and effort in your leaders… </a:t>
            </a:r>
            <a:r>
              <a:rPr lang="en-US" sz="2000" dirty="0" smtClean="0"/>
              <a:t>connect them to great training, recognize and celebrate their accomplishments, provide opportunities for them to lead …. </a:t>
            </a:r>
          </a:p>
          <a:p>
            <a:r>
              <a:rPr lang="en-US" sz="2400" dirty="0" smtClean="0"/>
              <a:t>Put yourself in their shoes. Help them succeed, build in depth under them to make them more stable, think long-term</a:t>
            </a:r>
          </a:p>
          <a:p>
            <a:r>
              <a:rPr lang="en-US" sz="2400" dirty="0" smtClean="0"/>
              <a:t>And the result --  Residual Income later.		</a:t>
            </a:r>
            <a:r>
              <a:rPr lang="en-US" sz="2400" dirty="0" err="1" smtClean="0"/>
              <a:t>lisa</a:t>
            </a:r>
            <a:endParaRPr lang="en-US" sz="2400" dirty="0" smtClean="0"/>
          </a:p>
          <a:p>
            <a:pPr>
              <a:buNone/>
            </a:pPr>
            <a:endParaRPr lang="en-US" sz="2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www.jaimesoriano.net/wp-content/uploads/2010/09/shaklee.jpg"/>
          <p:cNvPicPr>
            <a:picLocks noChangeAspect="1" noChangeArrowheads="1"/>
          </p:cNvPicPr>
          <p:nvPr/>
        </p:nvPicPr>
        <p:blipFill>
          <a:blip r:embed="rId2" cstate="print"/>
          <a:srcRect/>
          <a:stretch>
            <a:fillRect/>
          </a:stretch>
        </p:blipFill>
        <p:spPr bwMode="auto">
          <a:xfrm>
            <a:off x="0" y="4433315"/>
            <a:ext cx="4648200" cy="2360550"/>
          </a:xfrm>
          <a:prstGeom prst="rect">
            <a:avLst/>
          </a:prstGeom>
          <a:noFill/>
        </p:spPr>
      </p:pic>
      <p:sp>
        <p:nvSpPr>
          <p:cNvPr id="2" name="Title 1"/>
          <p:cNvSpPr>
            <a:spLocks noGrp="1"/>
          </p:cNvSpPr>
          <p:nvPr>
            <p:ph type="title"/>
          </p:nvPr>
        </p:nvSpPr>
        <p:spPr>
          <a:xfrm>
            <a:off x="381000" y="304800"/>
            <a:ext cx="8458200" cy="838200"/>
          </a:xfrm>
          <a:ln>
            <a:solidFill>
              <a:schemeClr val="tx2">
                <a:lumMod val="60000"/>
                <a:lumOff val="40000"/>
              </a:schemeClr>
            </a:solidFill>
          </a:ln>
        </p:spPr>
        <p:txBody>
          <a:bodyPr>
            <a:normAutofit fontScale="90000"/>
          </a:bodyPr>
          <a:lstStyle/>
          <a:p>
            <a:r>
              <a:rPr lang="en-US" sz="2800" dirty="0" smtClean="0"/>
              <a:t> </a:t>
            </a:r>
            <a:br>
              <a:rPr lang="en-US" sz="2800" dirty="0" smtClean="0"/>
            </a:br>
            <a:r>
              <a:rPr lang="en-US" sz="3100" dirty="0" smtClean="0"/>
              <a:t>Your Business Development Process has 4 Components</a:t>
            </a:r>
            <a:endParaRPr lang="en-US" sz="3100" dirty="0"/>
          </a:p>
        </p:txBody>
      </p:sp>
      <p:sp>
        <p:nvSpPr>
          <p:cNvPr id="4" name="TextBox 3"/>
          <p:cNvSpPr txBox="1"/>
          <p:nvPr/>
        </p:nvSpPr>
        <p:spPr>
          <a:xfrm>
            <a:off x="533400" y="1371600"/>
            <a:ext cx="8077200" cy="3600986"/>
          </a:xfrm>
          <a:prstGeom prst="rect">
            <a:avLst/>
          </a:prstGeom>
          <a:noFill/>
        </p:spPr>
        <p:txBody>
          <a:bodyPr wrap="square" rtlCol="0">
            <a:spAutoFit/>
          </a:bodyPr>
          <a:lstStyle/>
          <a:p>
            <a:pPr marL="457200" indent="-457200">
              <a:buAutoNum type="arabicPeriod"/>
            </a:pPr>
            <a:r>
              <a:rPr lang="en-US" sz="2400" dirty="0" smtClean="0"/>
              <a:t>A way to meet new people </a:t>
            </a:r>
            <a:r>
              <a:rPr lang="en-US" sz="2000" dirty="0" smtClean="0"/>
              <a:t>( in-homes, referrals, Face Book conversations, etc )</a:t>
            </a:r>
          </a:p>
          <a:p>
            <a:pPr marL="457200" indent="-457200">
              <a:buAutoNum type="arabicPeriod"/>
            </a:pPr>
            <a:r>
              <a:rPr lang="en-US" sz="2400" dirty="0" smtClean="0"/>
              <a:t>Establishing a relationship and offering good service 		( </a:t>
            </a:r>
            <a:r>
              <a:rPr lang="en-US" sz="2000" dirty="0" smtClean="0"/>
              <a:t>newsletters, invitations to webinars and conference calls,)</a:t>
            </a:r>
          </a:p>
          <a:p>
            <a:pPr marL="457200" indent="-457200">
              <a:buAutoNum type="arabicPeriod"/>
            </a:pPr>
            <a:r>
              <a:rPr lang="en-US" sz="2400" dirty="0" smtClean="0"/>
              <a:t>Introducing members to all aspects of Shaklee </a:t>
            </a:r>
            <a:r>
              <a:rPr lang="en-US" sz="2000" dirty="0" smtClean="0"/>
              <a:t>( each product line, benefits of home businesses, the fun of working in a happy, supportive team dedicated to greater good &amp; one another’s success )</a:t>
            </a:r>
          </a:p>
          <a:p>
            <a:pPr marL="457200" indent="-457200"/>
            <a:r>
              <a:rPr lang="en-US" sz="2000" dirty="0" smtClean="0"/>
              <a:t>4. </a:t>
            </a:r>
            <a:r>
              <a:rPr lang="en-US" sz="2400" dirty="0" smtClean="0"/>
              <a:t>	Training for business partners.                                </a:t>
            </a:r>
            <a:r>
              <a:rPr lang="en-US" sz="2400" dirty="0" err="1" smtClean="0"/>
              <a:t>katie</a:t>
            </a:r>
            <a:endParaRPr lang="en-US" sz="2400" dirty="0" smtClean="0"/>
          </a:p>
          <a:p>
            <a:pPr marL="457200" indent="-457200">
              <a:buAutoNum type="arabicPeriod"/>
            </a:pPr>
            <a:endParaRPr lang="en-US" sz="2400" dirty="0" smtClean="0"/>
          </a:p>
          <a:p>
            <a:pPr marL="457200" indent="-457200">
              <a:buAutoNum type="arabicPeriod"/>
            </a:pPr>
            <a:endParaRPr lang="en-US" sz="2400" dirty="0"/>
          </a:p>
        </p:txBody>
      </p:sp>
      <p:pic>
        <p:nvPicPr>
          <p:cNvPr id="6148" name="Picture 4" descr="http://www.thismamacooks.com/images/2012/01/vitalizer2.jpg"/>
          <p:cNvPicPr>
            <a:picLocks noChangeAspect="1" noChangeArrowheads="1"/>
          </p:cNvPicPr>
          <p:nvPr/>
        </p:nvPicPr>
        <p:blipFill>
          <a:blip r:embed="rId3" cstate="print"/>
          <a:srcRect/>
          <a:stretch>
            <a:fillRect/>
          </a:stretch>
        </p:blipFill>
        <p:spPr bwMode="auto">
          <a:xfrm>
            <a:off x="3810000" y="4769357"/>
            <a:ext cx="2514600" cy="1688465"/>
          </a:xfrm>
          <a:prstGeom prst="rect">
            <a:avLst/>
          </a:prstGeom>
          <a:noFill/>
        </p:spPr>
      </p:pic>
      <p:pic>
        <p:nvPicPr>
          <p:cNvPr id="6" name="Picture 5" descr="http://www.hollinden.com/Websites/hollinden2010/images/Services_Images/Bus-Dev-Process_Illustration.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29400" y="4615052"/>
            <a:ext cx="2143125" cy="19970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019800" cy="715962"/>
          </a:xfrm>
          <a:ln w="38100">
            <a:solidFill>
              <a:schemeClr val="tx2">
                <a:lumMod val="60000"/>
                <a:lumOff val="40000"/>
              </a:schemeClr>
            </a:solidFill>
          </a:ln>
        </p:spPr>
        <p:txBody>
          <a:bodyPr>
            <a:normAutofit/>
          </a:bodyPr>
          <a:lstStyle/>
          <a:p>
            <a:r>
              <a:rPr lang="en-US" sz="3200" dirty="0" smtClean="0"/>
              <a:t>What I Know From This Journey</a:t>
            </a:r>
            <a:endParaRPr lang="en-US" sz="3200" dirty="0"/>
          </a:p>
        </p:txBody>
      </p:sp>
      <p:sp>
        <p:nvSpPr>
          <p:cNvPr id="3" name="Content Placeholder 2"/>
          <p:cNvSpPr>
            <a:spLocks noGrp="1"/>
          </p:cNvSpPr>
          <p:nvPr>
            <p:ph idx="1"/>
          </p:nvPr>
        </p:nvSpPr>
        <p:spPr>
          <a:xfrm>
            <a:off x="457200" y="1166019"/>
            <a:ext cx="8229600" cy="3101182"/>
          </a:xfrm>
        </p:spPr>
        <p:txBody>
          <a:bodyPr>
            <a:normAutofit/>
          </a:bodyPr>
          <a:lstStyle/>
          <a:p>
            <a:r>
              <a:rPr lang="en-US" sz="2000" dirty="0" smtClean="0"/>
              <a:t>Don’t let your frustrations affect your activity level.  </a:t>
            </a:r>
          </a:p>
          <a:p>
            <a:pPr marL="0" indent="0">
              <a:buNone/>
            </a:pPr>
            <a:r>
              <a:rPr lang="en-US" sz="2000" dirty="0"/>
              <a:t> </a:t>
            </a:r>
            <a:r>
              <a:rPr lang="en-US" sz="2000" dirty="0" smtClean="0"/>
              <a:t>     Keep going…keep working.</a:t>
            </a:r>
          </a:p>
          <a:p>
            <a:r>
              <a:rPr lang="en-US" sz="2000" dirty="0" smtClean="0"/>
              <a:t>Always have a “driving force” that keeps you working towards a goal… </a:t>
            </a:r>
          </a:p>
          <a:p>
            <a:pPr>
              <a:buNone/>
            </a:pPr>
            <a:r>
              <a:rPr lang="en-US" sz="2000" dirty="0" smtClean="0"/>
              <a:t>(1</a:t>
            </a:r>
            <a:r>
              <a:rPr lang="en-US" sz="2000" baseline="30000" dirty="0" smtClean="0"/>
              <a:t>st</a:t>
            </a:r>
            <a:r>
              <a:rPr lang="en-US" sz="2000" dirty="0" smtClean="0"/>
              <a:t> goal – to leave my job. 2</a:t>
            </a:r>
            <a:r>
              <a:rPr lang="en-US" sz="2000" baseline="30000" dirty="0" smtClean="0"/>
              <a:t>nd</a:t>
            </a:r>
            <a:r>
              <a:rPr lang="en-US" sz="2000" dirty="0" smtClean="0"/>
              <a:t> goal – sole income when </a:t>
            </a:r>
            <a:r>
              <a:rPr lang="en-US" sz="2000" dirty="0" err="1" smtClean="0"/>
              <a:t>fiance</a:t>
            </a:r>
            <a:r>
              <a:rPr lang="en-US" sz="2000" dirty="0" smtClean="0"/>
              <a:t> quit his job to start his own business and needing to live off her Shaklee income )</a:t>
            </a:r>
          </a:p>
          <a:p>
            <a:r>
              <a:rPr lang="en-US" sz="2000" dirty="0" smtClean="0"/>
              <a:t>Keep sharing the business.</a:t>
            </a:r>
          </a:p>
          <a:p>
            <a:r>
              <a:rPr lang="en-US" sz="2000" dirty="0" smtClean="0"/>
              <a:t>Work with people willing to work; don’t pull people along.</a:t>
            </a:r>
          </a:p>
          <a:p>
            <a:r>
              <a:rPr lang="en-US" sz="2000" dirty="0" smtClean="0"/>
              <a:t>Keep prospecting.  Be an example to your team.</a:t>
            </a:r>
          </a:p>
          <a:p>
            <a:endParaRPr lang="en-US" sz="2400" dirty="0"/>
          </a:p>
          <a:p>
            <a:endParaRPr lang="en-US" sz="2400" dirty="0"/>
          </a:p>
        </p:txBody>
      </p:sp>
      <p:sp>
        <p:nvSpPr>
          <p:cNvPr id="4" name="Rectangle 3"/>
          <p:cNvSpPr/>
          <p:nvPr/>
        </p:nvSpPr>
        <p:spPr>
          <a:xfrm>
            <a:off x="495300" y="4191000"/>
            <a:ext cx="8153400" cy="2000548"/>
          </a:xfrm>
          <a:prstGeom prst="rect">
            <a:avLst/>
          </a:prstGeom>
          <a:ln w="38100">
            <a:solidFill>
              <a:schemeClr val="tx2">
                <a:lumMod val="60000"/>
                <a:lumOff val="40000"/>
              </a:schemeClr>
            </a:solidFill>
          </a:ln>
        </p:spPr>
        <p:txBody>
          <a:bodyPr wrap="square">
            <a:spAutoFit/>
          </a:bodyPr>
          <a:lstStyle/>
          <a:p>
            <a:pPr>
              <a:buFont typeface="Arial" pitchFamily="34" charset="0"/>
              <a:buChar char="•"/>
            </a:pPr>
            <a:r>
              <a:rPr lang="en-US" sz="2400" dirty="0" smtClean="0"/>
              <a:t>  </a:t>
            </a:r>
            <a:r>
              <a:rPr lang="en-US" sz="2000" dirty="0" smtClean="0"/>
              <a:t>Persistence—quit my job and thought I would be an 			Executive Coordinator much sooner</a:t>
            </a:r>
          </a:p>
          <a:p>
            <a:pPr>
              <a:buFont typeface="Arial" pitchFamily="34" charset="0"/>
              <a:buChar char="•"/>
            </a:pPr>
            <a:r>
              <a:rPr lang="en-US" sz="2000" dirty="0" smtClean="0"/>
              <a:t>  Working with people is an adventure—				I 	needed to figure out how best to support each person.</a:t>
            </a:r>
          </a:p>
          <a:p>
            <a:pPr>
              <a:buFont typeface="Arial" pitchFamily="34" charset="0"/>
              <a:buChar char="•"/>
            </a:pPr>
            <a:r>
              <a:rPr lang="en-US" sz="2000" dirty="0" smtClean="0"/>
              <a:t>  Learned about </a:t>
            </a:r>
            <a:r>
              <a:rPr lang="en-US" sz="2000" dirty="0" smtClean="0">
                <a:solidFill>
                  <a:srgbClr val="FF0000"/>
                </a:solidFill>
              </a:rPr>
              <a:t>their</a:t>
            </a:r>
            <a:r>
              <a:rPr lang="en-US" sz="2000" dirty="0" smtClean="0"/>
              <a:t> goals and what </a:t>
            </a:r>
            <a:r>
              <a:rPr lang="en-US" sz="2000" dirty="0" smtClean="0">
                <a:solidFill>
                  <a:srgbClr val="FF0000"/>
                </a:solidFill>
              </a:rPr>
              <a:t>they</a:t>
            </a:r>
            <a:r>
              <a:rPr lang="en-US" sz="2000" dirty="0" smtClean="0"/>
              <a:t> wanted. Worked back from that 	to design </a:t>
            </a:r>
            <a:r>
              <a:rPr lang="en-US" sz="2000" dirty="0" smtClean="0">
                <a:solidFill>
                  <a:srgbClr val="FF0000"/>
                </a:solidFill>
              </a:rPr>
              <a:t>their</a:t>
            </a:r>
            <a:r>
              <a:rPr lang="en-US" sz="2000" dirty="0" smtClean="0"/>
              <a:t> concrete plan to get to Director.</a:t>
            </a:r>
            <a:endParaRPr lang="en-US" sz="2000" dirty="0"/>
          </a:p>
        </p:txBody>
      </p:sp>
      <p:pic>
        <p:nvPicPr>
          <p:cNvPr id="5" name="Picture 4" descr="https://s3-us-west-1.amazonaws.com/4pmnew/4pm-newsite/blog.025.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05600" y="228600"/>
            <a:ext cx="2324100" cy="1743075"/>
          </a:xfrm>
          <a:prstGeom prst="rect">
            <a:avLst/>
          </a:prstGeom>
          <a:noFill/>
          <a:ln>
            <a:noFill/>
          </a:ln>
        </p:spPr>
      </p:pic>
      <p:sp>
        <p:nvSpPr>
          <p:cNvPr id="6" name="TextBox 5"/>
          <p:cNvSpPr txBox="1"/>
          <p:nvPr/>
        </p:nvSpPr>
        <p:spPr>
          <a:xfrm>
            <a:off x="7772400" y="3581400"/>
            <a:ext cx="1066800" cy="369332"/>
          </a:xfrm>
          <a:prstGeom prst="rect">
            <a:avLst/>
          </a:prstGeom>
          <a:noFill/>
        </p:spPr>
        <p:txBody>
          <a:bodyPr wrap="square" rtlCol="0">
            <a:spAutoFit/>
          </a:bodyPr>
          <a:lstStyle/>
          <a:p>
            <a:r>
              <a:rPr lang="en-US" dirty="0" err="1" smtClean="0"/>
              <a:t>jen</a:t>
            </a:r>
            <a:endParaRPr lang="en-US" dirty="0"/>
          </a:p>
        </p:txBody>
      </p:sp>
    </p:spTree>
    <p:extLst>
      <p:ext uri="{BB962C8B-B14F-4D97-AF65-F5344CB8AC3E}">
        <p14:creationId xmlns:p14="http://schemas.microsoft.com/office/powerpoint/2010/main" val="2052192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www.psdgraphics.com/file/fantasy-background.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Title 1"/>
          <p:cNvSpPr>
            <a:spLocks noGrp="1"/>
          </p:cNvSpPr>
          <p:nvPr>
            <p:ph type="title"/>
          </p:nvPr>
        </p:nvSpPr>
        <p:spPr>
          <a:xfrm>
            <a:off x="457200" y="274638"/>
            <a:ext cx="4724400" cy="715962"/>
          </a:xfrm>
        </p:spPr>
        <p:txBody>
          <a:bodyPr>
            <a:normAutofit/>
          </a:bodyPr>
          <a:lstStyle/>
          <a:p>
            <a:r>
              <a:rPr lang="en-US" sz="3200" dirty="0" smtClean="0"/>
              <a:t>Girls Night In  --Set Up</a:t>
            </a:r>
            <a:endParaRPr lang="en-US" sz="3200" dirty="0"/>
          </a:p>
        </p:txBody>
      </p:sp>
      <p:sp>
        <p:nvSpPr>
          <p:cNvPr id="3" name="Content Placeholder 2"/>
          <p:cNvSpPr>
            <a:spLocks noGrp="1"/>
          </p:cNvSpPr>
          <p:nvPr>
            <p:ph idx="1"/>
          </p:nvPr>
        </p:nvSpPr>
        <p:spPr>
          <a:xfrm>
            <a:off x="457200" y="1143001"/>
            <a:ext cx="8229600" cy="1904999"/>
          </a:xfrm>
          <a:ln>
            <a:solidFill>
              <a:schemeClr val="tx2">
                <a:lumMod val="75000"/>
              </a:schemeClr>
            </a:solidFill>
          </a:ln>
        </p:spPr>
        <p:txBody>
          <a:bodyPr>
            <a:normAutofit lnSpcReduction="10000"/>
          </a:bodyPr>
          <a:lstStyle/>
          <a:p>
            <a:r>
              <a:rPr lang="en-US" sz="2000" dirty="0" smtClean="0"/>
              <a:t>We have two kits on the table, oily to normal and normal to dry.  We also have 1-2 of each - acne complex, calming complex, masque, firming serum, eye make-up remover </a:t>
            </a:r>
          </a:p>
          <a:p>
            <a:r>
              <a:rPr lang="en-US" sz="2000" dirty="0" smtClean="0"/>
              <a:t>We just put the </a:t>
            </a:r>
            <a:r>
              <a:rPr lang="en-US" sz="2000" dirty="0" err="1" smtClean="0"/>
              <a:t>Enfuselle</a:t>
            </a:r>
            <a:r>
              <a:rPr lang="en-US" sz="2000" dirty="0" smtClean="0"/>
              <a:t> products on the table and people pass them around</a:t>
            </a:r>
          </a:p>
          <a:p>
            <a:r>
              <a:rPr lang="en-US" sz="2000" dirty="0" smtClean="0"/>
              <a:t>Attendance is usually 10 members/new people.  We host one a month </a:t>
            </a:r>
          </a:p>
          <a:p>
            <a:endParaRPr lang="en-US" sz="2400" dirty="0"/>
          </a:p>
        </p:txBody>
      </p:sp>
      <p:sp>
        <p:nvSpPr>
          <p:cNvPr id="4" name="Rectangle 3"/>
          <p:cNvSpPr/>
          <p:nvPr/>
        </p:nvSpPr>
        <p:spPr>
          <a:xfrm>
            <a:off x="381000" y="3276600"/>
            <a:ext cx="8305800" cy="3046988"/>
          </a:xfrm>
          <a:prstGeom prst="rect">
            <a:avLst/>
          </a:prstGeom>
        </p:spPr>
        <p:txBody>
          <a:bodyPr wrap="square">
            <a:spAutoFit/>
          </a:bodyPr>
          <a:lstStyle/>
          <a:p>
            <a:r>
              <a:rPr lang="en-US" sz="2400" u="sng" dirty="0" smtClean="0"/>
              <a:t>Outline </a:t>
            </a:r>
          </a:p>
          <a:p>
            <a:r>
              <a:rPr lang="en-US" sz="2400" dirty="0" smtClean="0"/>
              <a:t>7:30 -8:00 - Social, champagne, dancing, snacks, wine etc </a:t>
            </a:r>
          </a:p>
          <a:p>
            <a:r>
              <a:rPr lang="en-US" sz="2400" dirty="0" smtClean="0"/>
              <a:t>8:00-9:00 - Full facials going through each product.  We offer the 	ability to do on their hand if they have sensitive skin, but 	everyone has always done their face.</a:t>
            </a:r>
          </a:p>
          <a:p>
            <a:r>
              <a:rPr lang="en-US" sz="2400" dirty="0" smtClean="0"/>
              <a:t>9:00-9:30 - Social, people can order or eat more chocolate.  We 	make sample gift bags for people to take home if they 	place an order that night.				</a:t>
            </a:r>
            <a:r>
              <a:rPr lang="en-US" sz="2400" dirty="0" err="1" smtClean="0"/>
              <a:t>jen</a:t>
            </a:r>
            <a:endParaRPr lang="en-US" sz="2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2210" name="Rectangle 2"/>
          <p:cNvSpPr>
            <a:spLocks noChangeArrowheads="1"/>
          </p:cNvSpPr>
          <p:nvPr/>
        </p:nvSpPr>
        <p:spPr bwMode="auto">
          <a:xfrm>
            <a:off x="201613" y="174625"/>
            <a:ext cx="6537325" cy="676275"/>
          </a:xfrm>
          <a:prstGeom prst="rect">
            <a:avLst/>
          </a:prstGeom>
          <a:noFill/>
          <a:ln w="9525">
            <a:noFill/>
            <a:miter lim="800000"/>
            <a:headEnd/>
            <a:tailEnd/>
          </a:ln>
        </p:spPr>
        <p:txBody>
          <a:bodyPr/>
          <a:lstStyle/>
          <a:p>
            <a:pPr defTabSz="1054100" eaLnBrk="0" hangingPunct="0"/>
            <a:r>
              <a:rPr lang="en-US" sz="3600" b="1">
                <a:latin typeface="Calibri" pitchFamily="34" charset="0"/>
              </a:rPr>
              <a:t>Enfuselle Nutrition Therapy</a:t>
            </a:r>
            <a:br>
              <a:rPr lang="en-US" sz="3600" b="1">
                <a:latin typeface="Calibri" pitchFamily="34" charset="0"/>
              </a:rPr>
            </a:br>
            <a:r>
              <a:rPr lang="en-US" sz="3600" b="1">
                <a:latin typeface="Calibri" pitchFamily="34" charset="0"/>
              </a:rPr>
              <a:t>Skin Care System™</a:t>
            </a:r>
          </a:p>
        </p:txBody>
      </p:sp>
      <p:sp>
        <p:nvSpPr>
          <p:cNvPr id="222211" name="AutoShape 3"/>
          <p:cNvSpPr>
            <a:spLocks noChangeArrowheads="1"/>
          </p:cNvSpPr>
          <p:nvPr/>
        </p:nvSpPr>
        <p:spPr bwMode="auto">
          <a:xfrm rot="285263">
            <a:off x="5857875" y="527050"/>
            <a:ext cx="3492500" cy="4822825"/>
          </a:xfrm>
          <a:prstGeom prst="irregularSeal1">
            <a:avLst/>
          </a:prstGeom>
          <a:solidFill>
            <a:srgbClr val="3CB4C8"/>
          </a:solidFill>
          <a:ln w="9525">
            <a:noFill/>
            <a:miter lim="800000"/>
            <a:headEnd/>
            <a:tailEnd/>
          </a:ln>
        </p:spPr>
        <p:txBody>
          <a:bodyPr wrap="none" anchor="ctr"/>
          <a:lstStyle/>
          <a:p>
            <a:endParaRPr lang="en-US">
              <a:latin typeface="Calibri" pitchFamily="34" charset="0"/>
            </a:endParaRPr>
          </a:p>
        </p:txBody>
      </p:sp>
      <p:sp>
        <p:nvSpPr>
          <p:cNvPr id="222212" name="Oval 4"/>
          <p:cNvSpPr>
            <a:spLocks noChangeArrowheads="1"/>
          </p:cNvSpPr>
          <p:nvPr/>
        </p:nvSpPr>
        <p:spPr bwMode="auto">
          <a:xfrm>
            <a:off x="6324600" y="1524000"/>
            <a:ext cx="2819400" cy="2743200"/>
          </a:xfrm>
          <a:prstGeom prst="ellipse">
            <a:avLst/>
          </a:prstGeom>
          <a:solidFill>
            <a:schemeClr val="folHlink"/>
          </a:solidFill>
          <a:ln w="9525">
            <a:noFill/>
            <a:round/>
            <a:headEnd/>
            <a:tailEnd/>
          </a:ln>
        </p:spPr>
        <p:txBody>
          <a:bodyPr anchor="ctr"/>
          <a:lstStyle/>
          <a:p>
            <a:pPr algn="ctr"/>
            <a:r>
              <a:rPr lang="en-US" sz="2400">
                <a:solidFill>
                  <a:schemeClr val="bg1"/>
                </a:solidFill>
                <a:latin typeface="Calibri" pitchFamily="34" charset="0"/>
              </a:rPr>
              <a:t>Enfuselle® blocks ALL skin-damaging free radical reactions</a:t>
            </a:r>
          </a:p>
        </p:txBody>
      </p:sp>
      <p:sp>
        <p:nvSpPr>
          <p:cNvPr id="9221" name="Text Box 5"/>
          <p:cNvSpPr txBox="1">
            <a:spLocks noChangeArrowheads="1"/>
          </p:cNvSpPr>
          <p:nvPr/>
        </p:nvSpPr>
        <p:spPr bwMode="auto">
          <a:xfrm>
            <a:off x="6435725" y="2601913"/>
            <a:ext cx="184150" cy="366712"/>
          </a:xfrm>
          <a:prstGeom prst="rect">
            <a:avLst/>
          </a:prstGeom>
          <a:noFill/>
          <a:ln w="9525">
            <a:noFill/>
            <a:miter lim="800000"/>
            <a:headEnd/>
            <a:tailEnd/>
          </a:ln>
        </p:spPr>
        <p:txBody>
          <a:bodyPr wrap="none">
            <a:spAutoFit/>
          </a:bodyPr>
          <a:lstStyle/>
          <a:p>
            <a:endParaRPr lang="en-US">
              <a:latin typeface="Calibri" pitchFamily="34" charset="0"/>
            </a:endParaRPr>
          </a:p>
        </p:txBody>
      </p:sp>
      <p:pic>
        <p:nvPicPr>
          <p:cNvPr id="222214" name="Picture 6" descr="time repair AM"/>
          <p:cNvPicPr>
            <a:picLocks noChangeAspect="1" noChangeArrowheads="1"/>
          </p:cNvPicPr>
          <p:nvPr/>
        </p:nvPicPr>
        <p:blipFill>
          <a:blip r:embed="rId3" cstate="print"/>
          <a:srcRect/>
          <a:stretch>
            <a:fillRect/>
          </a:stretch>
        </p:blipFill>
        <p:spPr bwMode="auto">
          <a:xfrm>
            <a:off x="7216775" y="4367213"/>
            <a:ext cx="992188" cy="1538287"/>
          </a:xfrm>
          <a:prstGeom prst="rect">
            <a:avLst/>
          </a:prstGeom>
          <a:noFill/>
          <a:ln w="9525">
            <a:noFill/>
            <a:miter lim="800000"/>
            <a:headEnd/>
            <a:tailEnd/>
          </a:ln>
        </p:spPr>
      </p:pic>
      <p:pic>
        <p:nvPicPr>
          <p:cNvPr id="222215" name="Picture 7" descr="59235_SknCrSystm_Box_shadow copy"/>
          <p:cNvPicPr>
            <a:picLocks noChangeAspect="1" noChangeArrowheads="1"/>
          </p:cNvPicPr>
          <p:nvPr/>
        </p:nvPicPr>
        <p:blipFill>
          <a:blip r:embed="rId4" cstate="print"/>
          <a:srcRect l="8394" t="16090" r="8995" b="7185"/>
          <a:stretch>
            <a:fillRect/>
          </a:stretch>
        </p:blipFill>
        <p:spPr bwMode="auto">
          <a:xfrm>
            <a:off x="1465263" y="1658938"/>
            <a:ext cx="3751262" cy="3971925"/>
          </a:xfrm>
          <a:prstGeom prst="rect">
            <a:avLst/>
          </a:prstGeom>
          <a:noFill/>
          <a:ln w="9525">
            <a:noFill/>
            <a:miter lim="800000"/>
            <a:headEnd/>
            <a:tailEnd/>
          </a:ln>
        </p:spPr>
      </p:pic>
      <p:pic>
        <p:nvPicPr>
          <p:cNvPr id="222216" name="Picture 8" descr="cleansing lotion"/>
          <p:cNvPicPr>
            <a:picLocks noChangeAspect="1" noChangeArrowheads="1"/>
          </p:cNvPicPr>
          <p:nvPr/>
        </p:nvPicPr>
        <p:blipFill>
          <a:blip r:embed="rId5" cstate="print"/>
          <a:srcRect/>
          <a:stretch>
            <a:fillRect/>
          </a:stretch>
        </p:blipFill>
        <p:spPr bwMode="auto">
          <a:xfrm>
            <a:off x="5486400" y="2743200"/>
            <a:ext cx="1004888" cy="2797175"/>
          </a:xfrm>
          <a:prstGeom prst="rect">
            <a:avLst/>
          </a:prstGeom>
          <a:noFill/>
          <a:ln w="9525">
            <a:noFill/>
            <a:miter lim="800000"/>
            <a:headEnd/>
            <a:tailEnd/>
          </a:ln>
        </p:spPr>
      </p:pic>
      <p:pic>
        <p:nvPicPr>
          <p:cNvPr id="222217" name="Picture 9" descr="hydrating toner"/>
          <p:cNvPicPr>
            <a:picLocks noChangeAspect="1" noChangeArrowheads="1"/>
          </p:cNvPicPr>
          <p:nvPr/>
        </p:nvPicPr>
        <p:blipFill>
          <a:blip r:embed="rId6" cstate="print"/>
          <a:srcRect/>
          <a:stretch>
            <a:fillRect/>
          </a:stretch>
        </p:blipFill>
        <p:spPr bwMode="auto">
          <a:xfrm>
            <a:off x="4702175" y="3321050"/>
            <a:ext cx="1174750" cy="2971800"/>
          </a:xfrm>
          <a:prstGeom prst="rect">
            <a:avLst/>
          </a:prstGeom>
          <a:noFill/>
          <a:ln w="9525">
            <a:noFill/>
            <a:miter lim="800000"/>
            <a:headEnd/>
            <a:tailEnd/>
          </a:ln>
        </p:spPr>
      </p:pic>
      <p:pic>
        <p:nvPicPr>
          <p:cNvPr id="222218" name="Picture 10" descr="eye treatment"/>
          <p:cNvPicPr>
            <a:picLocks noChangeAspect="1" noChangeArrowheads="1"/>
          </p:cNvPicPr>
          <p:nvPr/>
        </p:nvPicPr>
        <p:blipFill>
          <a:blip r:embed="rId7" cstate="print"/>
          <a:srcRect/>
          <a:stretch>
            <a:fillRect/>
          </a:stretch>
        </p:blipFill>
        <p:spPr bwMode="auto">
          <a:xfrm>
            <a:off x="2705100" y="4511675"/>
            <a:ext cx="636588" cy="1563688"/>
          </a:xfrm>
          <a:prstGeom prst="rect">
            <a:avLst/>
          </a:prstGeom>
          <a:noFill/>
          <a:ln w="9525">
            <a:noFill/>
            <a:miter lim="800000"/>
            <a:headEnd/>
            <a:tailEnd/>
          </a:ln>
        </p:spPr>
      </p:pic>
      <p:pic>
        <p:nvPicPr>
          <p:cNvPr id="222219" name="Picture 11" descr="refining polisher"/>
          <p:cNvPicPr>
            <a:picLocks noChangeAspect="1" noChangeArrowheads="1"/>
          </p:cNvPicPr>
          <p:nvPr/>
        </p:nvPicPr>
        <p:blipFill>
          <a:blip r:embed="rId8" cstate="print"/>
          <a:srcRect/>
          <a:stretch>
            <a:fillRect/>
          </a:stretch>
        </p:blipFill>
        <p:spPr bwMode="auto">
          <a:xfrm>
            <a:off x="238125" y="2971800"/>
            <a:ext cx="1778000" cy="3552825"/>
          </a:xfrm>
          <a:prstGeom prst="rect">
            <a:avLst/>
          </a:prstGeom>
          <a:noFill/>
          <a:ln w="9525">
            <a:noFill/>
            <a:miter lim="800000"/>
            <a:headEnd/>
            <a:tailEnd/>
          </a:ln>
        </p:spPr>
      </p:pic>
      <p:pic>
        <p:nvPicPr>
          <p:cNvPr id="222220" name="Picture 12" descr="lip balm"/>
          <p:cNvPicPr>
            <a:picLocks noChangeAspect="1" noChangeArrowheads="1"/>
          </p:cNvPicPr>
          <p:nvPr/>
        </p:nvPicPr>
        <p:blipFill>
          <a:blip r:embed="rId9" cstate="print"/>
          <a:srcRect/>
          <a:stretch>
            <a:fillRect/>
          </a:stretch>
        </p:blipFill>
        <p:spPr bwMode="auto">
          <a:xfrm>
            <a:off x="4217988" y="4759325"/>
            <a:ext cx="407987" cy="1360488"/>
          </a:xfrm>
          <a:prstGeom prst="rect">
            <a:avLst/>
          </a:prstGeom>
          <a:noFill/>
          <a:ln w="9525">
            <a:noFill/>
            <a:miter lim="800000"/>
            <a:headEnd/>
            <a:tailEnd/>
          </a:ln>
        </p:spPr>
      </p:pic>
      <p:pic>
        <p:nvPicPr>
          <p:cNvPr id="222221" name="Picture 13" descr="hydrating moisturizer"/>
          <p:cNvPicPr>
            <a:picLocks noChangeAspect="1" noChangeArrowheads="1"/>
          </p:cNvPicPr>
          <p:nvPr/>
        </p:nvPicPr>
        <p:blipFill>
          <a:blip r:embed="rId10" cstate="print"/>
          <a:srcRect/>
          <a:stretch>
            <a:fillRect/>
          </a:stretch>
        </p:blipFill>
        <p:spPr bwMode="auto">
          <a:xfrm>
            <a:off x="6280150" y="5086350"/>
            <a:ext cx="1062038" cy="1058863"/>
          </a:xfrm>
          <a:prstGeom prst="rect">
            <a:avLst/>
          </a:prstGeom>
          <a:noFill/>
          <a:ln w="9525">
            <a:noFill/>
            <a:miter lim="800000"/>
            <a:headEnd/>
            <a:tailEnd/>
          </a:ln>
        </p:spPr>
      </p:pic>
      <p:pic>
        <p:nvPicPr>
          <p:cNvPr id="222222" name="Picture 14" descr="C+E repair PM"/>
          <p:cNvPicPr>
            <a:picLocks noChangeAspect="1" noChangeArrowheads="1"/>
          </p:cNvPicPr>
          <p:nvPr/>
        </p:nvPicPr>
        <p:blipFill>
          <a:blip r:embed="rId11" cstate="print"/>
          <a:srcRect/>
          <a:stretch>
            <a:fillRect/>
          </a:stretch>
        </p:blipFill>
        <p:spPr bwMode="auto">
          <a:xfrm>
            <a:off x="1822450" y="3149600"/>
            <a:ext cx="915988" cy="2744788"/>
          </a:xfrm>
          <a:prstGeom prst="rect">
            <a:avLst/>
          </a:prstGeom>
          <a:noFill/>
          <a:ln w="9525">
            <a:noFill/>
            <a:miter lim="800000"/>
            <a:headEnd/>
            <a:tailEnd/>
          </a:ln>
        </p:spPr>
      </p:pic>
      <p:sp>
        <p:nvSpPr>
          <p:cNvPr id="9231" name="Text Box 15"/>
          <p:cNvSpPr txBox="1">
            <a:spLocks noChangeArrowheads="1"/>
          </p:cNvSpPr>
          <p:nvPr/>
        </p:nvSpPr>
        <p:spPr bwMode="auto">
          <a:xfrm>
            <a:off x="311150" y="6332538"/>
            <a:ext cx="8509000" cy="336550"/>
          </a:xfrm>
          <a:prstGeom prst="rect">
            <a:avLst/>
          </a:prstGeom>
          <a:noFill/>
          <a:ln w="9525">
            <a:noFill/>
            <a:miter lim="800000"/>
            <a:headEnd/>
            <a:tailEnd/>
          </a:ln>
        </p:spPr>
        <p:txBody>
          <a:bodyPr wrap="none">
            <a:spAutoFit/>
          </a:bodyPr>
          <a:lstStyle/>
          <a:p>
            <a:r>
              <a:rPr lang="en-US" sz="1400">
                <a:solidFill>
                  <a:srgbClr val="41663C"/>
                </a:solidFill>
                <a:latin typeface="Calibri" pitchFamily="34" charset="0"/>
              </a:rPr>
              <a:t>The difference is immediate. Skin will look dramatically firmer with fewer wrinkles in 28 days–Guaranteed</a:t>
            </a:r>
            <a:r>
              <a:rPr lang="en-US" sz="1400">
                <a:latin typeface="Calibri" pitchFamily="34" charset="0"/>
              </a:rPr>
              <a:t>.</a:t>
            </a:r>
            <a:r>
              <a:rPr lang="en-US" sz="1600">
                <a:latin typeface="Calibri" pitchFamily="34" charset="0"/>
              </a:rPr>
              <a:t> </a:t>
            </a:r>
          </a:p>
        </p:txBody>
      </p:sp>
      <p:pic>
        <p:nvPicPr>
          <p:cNvPr id="9232" name="Picture 13" descr="leaf"/>
          <p:cNvPicPr>
            <a:picLocks noChangeAspect="1" noChangeArrowheads="1"/>
          </p:cNvPicPr>
          <p:nvPr/>
        </p:nvPicPr>
        <p:blipFill>
          <a:blip r:embed="rId12" cstate="print"/>
          <a:srcRect/>
          <a:stretch>
            <a:fillRect/>
          </a:stretch>
        </p:blipFill>
        <p:spPr bwMode="auto">
          <a:xfrm>
            <a:off x="7696200" y="246063"/>
            <a:ext cx="1028700" cy="865187"/>
          </a:xfrm>
          <a:prstGeom prst="rect">
            <a:avLst/>
          </a:prstGeom>
          <a:noFill/>
          <a:ln w="9525">
            <a:noFill/>
            <a:miter lim="800000"/>
            <a:headEnd/>
            <a:tailEnd/>
          </a:ln>
        </p:spPr>
      </p:pic>
      <p:sp>
        <p:nvSpPr>
          <p:cNvPr id="2" name="TextBox 1"/>
          <p:cNvSpPr txBox="1"/>
          <p:nvPr/>
        </p:nvSpPr>
        <p:spPr>
          <a:xfrm>
            <a:off x="7734300" y="6075363"/>
            <a:ext cx="1257300" cy="369332"/>
          </a:xfrm>
          <a:prstGeom prst="rect">
            <a:avLst/>
          </a:prstGeom>
          <a:noFill/>
        </p:spPr>
        <p:txBody>
          <a:bodyPr wrap="square" rtlCol="0">
            <a:spAutoFit/>
          </a:bodyPr>
          <a:lstStyle/>
          <a:p>
            <a:r>
              <a:rPr lang="en-US" dirty="0" smtClean="0"/>
              <a:t>      </a:t>
            </a:r>
            <a:r>
              <a:rPr lang="en-US" dirty="0" err="1" smtClean="0"/>
              <a:t>jen</a:t>
            </a:r>
            <a:endParaRPr lang="en-US" dirty="0"/>
          </a:p>
        </p:txBody>
      </p:sp>
    </p:spTree>
    <p:extLst>
      <p:ext uri="{BB962C8B-B14F-4D97-AF65-F5344CB8AC3E}">
        <p14:creationId xmlns:p14="http://schemas.microsoft.com/office/powerpoint/2010/main" val="2270960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2210"/>
                                        </p:tgtEl>
                                        <p:attrNameLst>
                                          <p:attrName>style.visibility</p:attrName>
                                        </p:attrNameLst>
                                      </p:cBhvr>
                                      <p:to>
                                        <p:strVal val="visible"/>
                                      </p:to>
                                    </p:set>
                                    <p:animEffect transition="in" filter="fade">
                                      <p:cBhvr>
                                        <p:cTn id="7" dur="1000"/>
                                        <p:tgtEl>
                                          <p:spTgt spid="22221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222215"/>
                                        </p:tgtEl>
                                        <p:attrNameLst>
                                          <p:attrName>style.visibility</p:attrName>
                                        </p:attrNameLst>
                                      </p:cBhvr>
                                      <p:to>
                                        <p:strVal val="visible"/>
                                      </p:to>
                                    </p:set>
                                    <p:animEffect transition="in" filter="wipe(left)">
                                      <p:cBhvr>
                                        <p:cTn id="11" dur="1000"/>
                                        <p:tgtEl>
                                          <p:spTgt spid="222215"/>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222211"/>
                                        </p:tgtEl>
                                        <p:attrNameLst>
                                          <p:attrName>style.visibility</p:attrName>
                                        </p:attrNameLst>
                                      </p:cBhvr>
                                      <p:to>
                                        <p:strVal val="visible"/>
                                      </p:to>
                                    </p:set>
                                    <p:animEffect transition="in" filter="fade">
                                      <p:cBhvr>
                                        <p:cTn id="15" dur="2000"/>
                                        <p:tgtEl>
                                          <p:spTgt spid="222211"/>
                                        </p:tgtEl>
                                      </p:cBhvr>
                                    </p:animEffect>
                                  </p:childTnLst>
                                </p:cTn>
                              </p:par>
                              <p:par>
                                <p:cTn id="16" presetID="8" presetClass="emph" presetSubtype="0" fill="hold" grpId="1" nodeType="withEffect">
                                  <p:stCondLst>
                                    <p:cond delay="0"/>
                                  </p:stCondLst>
                                  <p:childTnLst>
                                    <p:animRot by="21600000">
                                      <p:cBhvr>
                                        <p:cTn id="17" dur="2000" fill="hold"/>
                                        <p:tgtEl>
                                          <p:spTgt spid="222211"/>
                                        </p:tgtEl>
                                        <p:attrNameLst>
                                          <p:attrName>r</p:attrName>
                                        </p:attrNameLst>
                                      </p:cBhvr>
                                    </p:animRot>
                                  </p:childTnLst>
                                </p:cTn>
                              </p:par>
                              <p:par>
                                <p:cTn id="18" presetID="10" presetClass="entr" presetSubtype="0" fill="hold" grpId="0" nodeType="withEffect">
                                  <p:stCondLst>
                                    <p:cond delay="0"/>
                                  </p:stCondLst>
                                  <p:childTnLst>
                                    <p:set>
                                      <p:cBhvr>
                                        <p:cTn id="19" dur="1" fill="hold">
                                          <p:stCondLst>
                                            <p:cond delay="0"/>
                                          </p:stCondLst>
                                        </p:cTn>
                                        <p:tgtEl>
                                          <p:spTgt spid="222212"/>
                                        </p:tgtEl>
                                        <p:attrNameLst>
                                          <p:attrName>style.visibility</p:attrName>
                                        </p:attrNameLst>
                                      </p:cBhvr>
                                      <p:to>
                                        <p:strVal val="visible"/>
                                      </p:to>
                                    </p:set>
                                    <p:animEffect transition="in" filter="fade">
                                      <p:cBhvr>
                                        <p:cTn id="20" dur="2000"/>
                                        <p:tgtEl>
                                          <p:spTgt spid="222212"/>
                                        </p:tgtEl>
                                      </p:cBhvr>
                                    </p:animEffect>
                                  </p:childTnLst>
                                </p:cTn>
                              </p:par>
                            </p:childTnLst>
                          </p:cTn>
                        </p:par>
                        <p:par>
                          <p:cTn id="21" fill="hold">
                            <p:stCondLst>
                              <p:cond delay="4000"/>
                            </p:stCondLst>
                            <p:childTnLst>
                              <p:par>
                                <p:cTn id="22" presetID="10" presetClass="entr" presetSubtype="0" fill="hold" nodeType="afterEffect">
                                  <p:stCondLst>
                                    <p:cond delay="0"/>
                                  </p:stCondLst>
                                  <p:childTnLst>
                                    <p:set>
                                      <p:cBhvr>
                                        <p:cTn id="23" dur="1" fill="hold">
                                          <p:stCondLst>
                                            <p:cond delay="0"/>
                                          </p:stCondLst>
                                        </p:cTn>
                                        <p:tgtEl>
                                          <p:spTgt spid="222219"/>
                                        </p:tgtEl>
                                        <p:attrNameLst>
                                          <p:attrName>style.visibility</p:attrName>
                                        </p:attrNameLst>
                                      </p:cBhvr>
                                      <p:to>
                                        <p:strVal val="visible"/>
                                      </p:to>
                                    </p:set>
                                    <p:animEffect transition="in" filter="fade">
                                      <p:cBhvr>
                                        <p:cTn id="24" dur="1000"/>
                                        <p:tgtEl>
                                          <p:spTgt spid="222219"/>
                                        </p:tgtEl>
                                      </p:cBhvr>
                                    </p:animEffect>
                                  </p:childTnLst>
                                </p:cTn>
                              </p:par>
                            </p:childTnLst>
                          </p:cTn>
                        </p:par>
                        <p:par>
                          <p:cTn id="25" fill="hold">
                            <p:stCondLst>
                              <p:cond delay="5000"/>
                            </p:stCondLst>
                            <p:childTnLst>
                              <p:par>
                                <p:cTn id="26" presetID="10" presetClass="entr" presetSubtype="0" fill="hold" nodeType="afterEffect">
                                  <p:stCondLst>
                                    <p:cond delay="0"/>
                                  </p:stCondLst>
                                  <p:childTnLst>
                                    <p:set>
                                      <p:cBhvr>
                                        <p:cTn id="27" dur="1" fill="hold">
                                          <p:stCondLst>
                                            <p:cond delay="0"/>
                                          </p:stCondLst>
                                        </p:cTn>
                                        <p:tgtEl>
                                          <p:spTgt spid="222217"/>
                                        </p:tgtEl>
                                        <p:attrNameLst>
                                          <p:attrName>style.visibility</p:attrName>
                                        </p:attrNameLst>
                                      </p:cBhvr>
                                      <p:to>
                                        <p:strVal val="visible"/>
                                      </p:to>
                                    </p:set>
                                    <p:animEffect transition="in" filter="fade">
                                      <p:cBhvr>
                                        <p:cTn id="28" dur="1000"/>
                                        <p:tgtEl>
                                          <p:spTgt spid="222217"/>
                                        </p:tgtEl>
                                      </p:cBhvr>
                                    </p:animEffect>
                                  </p:childTnLst>
                                </p:cTn>
                              </p:par>
                            </p:childTnLst>
                          </p:cTn>
                        </p:par>
                        <p:par>
                          <p:cTn id="29" fill="hold">
                            <p:stCondLst>
                              <p:cond delay="6000"/>
                            </p:stCondLst>
                            <p:childTnLst>
                              <p:par>
                                <p:cTn id="30" presetID="10" presetClass="entr" presetSubtype="0" fill="hold" nodeType="afterEffect">
                                  <p:stCondLst>
                                    <p:cond delay="0"/>
                                  </p:stCondLst>
                                  <p:childTnLst>
                                    <p:set>
                                      <p:cBhvr>
                                        <p:cTn id="31" dur="1" fill="hold">
                                          <p:stCondLst>
                                            <p:cond delay="0"/>
                                          </p:stCondLst>
                                        </p:cTn>
                                        <p:tgtEl>
                                          <p:spTgt spid="222216"/>
                                        </p:tgtEl>
                                        <p:attrNameLst>
                                          <p:attrName>style.visibility</p:attrName>
                                        </p:attrNameLst>
                                      </p:cBhvr>
                                      <p:to>
                                        <p:strVal val="visible"/>
                                      </p:to>
                                    </p:set>
                                    <p:animEffect transition="in" filter="fade">
                                      <p:cBhvr>
                                        <p:cTn id="32" dur="1000"/>
                                        <p:tgtEl>
                                          <p:spTgt spid="222216"/>
                                        </p:tgtEl>
                                      </p:cBhvr>
                                    </p:animEffect>
                                  </p:childTnLst>
                                </p:cTn>
                              </p:par>
                            </p:childTnLst>
                          </p:cTn>
                        </p:par>
                        <p:par>
                          <p:cTn id="33" fill="hold">
                            <p:stCondLst>
                              <p:cond delay="7000"/>
                            </p:stCondLst>
                            <p:childTnLst>
                              <p:par>
                                <p:cTn id="34" presetID="10" presetClass="entr" presetSubtype="0" fill="hold" nodeType="afterEffect">
                                  <p:stCondLst>
                                    <p:cond delay="0"/>
                                  </p:stCondLst>
                                  <p:childTnLst>
                                    <p:set>
                                      <p:cBhvr>
                                        <p:cTn id="35" dur="1" fill="hold">
                                          <p:stCondLst>
                                            <p:cond delay="0"/>
                                          </p:stCondLst>
                                        </p:cTn>
                                        <p:tgtEl>
                                          <p:spTgt spid="222214"/>
                                        </p:tgtEl>
                                        <p:attrNameLst>
                                          <p:attrName>style.visibility</p:attrName>
                                        </p:attrNameLst>
                                      </p:cBhvr>
                                      <p:to>
                                        <p:strVal val="visible"/>
                                      </p:to>
                                    </p:set>
                                    <p:animEffect transition="in" filter="fade">
                                      <p:cBhvr>
                                        <p:cTn id="36" dur="1000"/>
                                        <p:tgtEl>
                                          <p:spTgt spid="222214"/>
                                        </p:tgtEl>
                                      </p:cBhvr>
                                    </p:animEffect>
                                  </p:childTnLst>
                                </p:cTn>
                              </p:par>
                            </p:childTnLst>
                          </p:cTn>
                        </p:par>
                        <p:par>
                          <p:cTn id="37" fill="hold">
                            <p:stCondLst>
                              <p:cond delay="8000"/>
                            </p:stCondLst>
                            <p:childTnLst>
                              <p:par>
                                <p:cTn id="38" presetID="10" presetClass="entr" presetSubtype="0" fill="hold" nodeType="afterEffect">
                                  <p:stCondLst>
                                    <p:cond delay="0"/>
                                  </p:stCondLst>
                                  <p:childTnLst>
                                    <p:set>
                                      <p:cBhvr>
                                        <p:cTn id="39" dur="1" fill="hold">
                                          <p:stCondLst>
                                            <p:cond delay="0"/>
                                          </p:stCondLst>
                                        </p:cTn>
                                        <p:tgtEl>
                                          <p:spTgt spid="222221"/>
                                        </p:tgtEl>
                                        <p:attrNameLst>
                                          <p:attrName>style.visibility</p:attrName>
                                        </p:attrNameLst>
                                      </p:cBhvr>
                                      <p:to>
                                        <p:strVal val="visible"/>
                                      </p:to>
                                    </p:set>
                                    <p:animEffect transition="in" filter="fade">
                                      <p:cBhvr>
                                        <p:cTn id="40" dur="1000"/>
                                        <p:tgtEl>
                                          <p:spTgt spid="222221"/>
                                        </p:tgtEl>
                                      </p:cBhvr>
                                    </p:animEffect>
                                  </p:childTnLst>
                                </p:cTn>
                              </p:par>
                            </p:childTnLst>
                          </p:cTn>
                        </p:par>
                        <p:par>
                          <p:cTn id="41" fill="hold">
                            <p:stCondLst>
                              <p:cond delay="9000"/>
                            </p:stCondLst>
                            <p:childTnLst>
                              <p:par>
                                <p:cTn id="42" presetID="10" presetClass="entr" presetSubtype="0" fill="hold" nodeType="afterEffect">
                                  <p:stCondLst>
                                    <p:cond delay="0"/>
                                  </p:stCondLst>
                                  <p:childTnLst>
                                    <p:set>
                                      <p:cBhvr>
                                        <p:cTn id="43" dur="1" fill="hold">
                                          <p:stCondLst>
                                            <p:cond delay="0"/>
                                          </p:stCondLst>
                                        </p:cTn>
                                        <p:tgtEl>
                                          <p:spTgt spid="222218"/>
                                        </p:tgtEl>
                                        <p:attrNameLst>
                                          <p:attrName>style.visibility</p:attrName>
                                        </p:attrNameLst>
                                      </p:cBhvr>
                                      <p:to>
                                        <p:strVal val="visible"/>
                                      </p:to>
                                    </p:set>
                                    <p:animEffect transition="in" filter="fade">
                                      <p:cBhvr>
                                        <p:cTn id="44" dur="1000"/>
                                        <p:tgtEl>
                                          <p:spTgt spid="222218"/>
                                        </p:tgtEl>
                                      </p:cBhvr>
                                    </p:animEffect>
                                  </p:childTnLst>
                                </p:cTn>
                              </p:par>
                            </p:childTnLst>
                          </p:cTn>
                        </p:par>
                        <p:par>
                          <p:cTn id="45" fill="hold">
                            <p:stCondLst>
                              <p:cond delay="10000"/>
                            </p:stCondLst>
                            <p:childTnLst>
                              <p:par>
                                <p:cTn id="46" presetID="10" presetClass="entr" presetSubtype="0" fill="hold" nodeType="afterEffect">
                                  <p:stCondLst>
                                    <p:cond delay="0"/>
                                  </p:stCondLst>
                                  <p:childTnLst>
                                    <p:set>
                                      <p:cBhvr>
                                        <p:cTn id="47" dur="1" fill="hold">
                                          <p:stCondLst>
                                            <p:cond delay="0"/>
                                          </p:stCondLst>
                                        </p:cTn>
                                        <p:tgtEl>
                                          <p:spTgt spid="222220"/>
                                        </p:tgtEl>
                                        <p:attrNameLst>
                                          <p:attrName>style.visibility</p:attrName>
                                        </p:attrNameLst>
                                      </p:cBhvr>
                                      <p:to>
                                        <p:strVal val="visible"/>
                                      </p:to>
                                    </p:set>
                                    <p:animEffect transition="in" filter="fade">
                                      <p:cBhvr>
                                        <p:cTn id="48" dur="1000"/>
                                        <p:tgtEl>
                                          <p:spTgt spid="222220"/>
                                        </p:tgtEl>
                                      </p:cBhvr>
                                    </p:animEffect>
                                  </p:childTnLst>
                                </p:cTn>
                              </p:par>
                            </p:childTnLst>
                          </p:cTn>
                        </p:par>
                        <p:par>
                          <p:cTn id="49" fill="hold">
                            <p:stCondLst>
                              <p:cond delay="11000"/>
                            </p:stCondLst>
                            <p:childTnLst>
                              <p:par>
                                <p:cTn id="50" presetID="10" presetClass="entr" presetSubtype="0" fill="hold" nodeType="afterEffect">
                                  <p:stCondLst>
                                    <p:cond delay="0"/>
                                  </p:stCondLst>
                                  <p:childTnLst>
                                    <p:set>
                                      <p:cBhvr>
                                        <p:cTn id="51" dur="1" fill="hold">
                                          <p:stCondLst>
                                            <p:cond delay="0"/>
                                          </p:stCondLst>
                                        </p:cTn>
                                        <p:tgtEl>
                                          <p:spTgt spid="222222"/>
                                        </p:tgtEl>
                                        <p:attrNameLst>
                                          <p:attrName>style.visibility</p:attrName>
                                        </p:attrNameLst>
                                      </p:cBhvr>
                                      <p:to>
                                        <p:strVal val="visible"/>
                                      </p:to>
                                    </p:set>
                                    <p:animEffect transition="in" filter="fade">
                                      <p:cBhvr>
                                        <p:cTn id="52" dur="2000"/>
                                        <p:tgtEl>
                                          <p:spTgt spid="222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0" grpId="0"/>
      <p:bldP spid="222211" grpId="0" animBg="1"/>
      <p:bldP spid="222211" grpId="1" animBg="1"/>
      <p:bldP spid="2222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9"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2049" name="Group 10"/>
          <p:cNvGrpSpPr>
            <a:grpSpLocks/>
          </p:cNvGrpSpPr>
          <p:nvPr/>
        </p:nvGrpSpPr>
        <p:grpSpPr bwMode="auto">
          <a:xfrm>
            <a:off x="533400" y="1066801"/>
            <a:ext cx="3657600" cy="1295400"/>
            <a:chOff x="0" y="0"/>
            <a:chExt cx="5095" cy="2412"/>
          </a:xfrm>
        </p:grpSpPr>
        <p:pic>
          <p:nvPicPr>
            <p:cNvPr id="2" name="Picture 2" descr="cleansing lotion"/>
            <p:cNvPicPr>
              <a:picLocks noChangeAspect="1" noChangeArrowheads="1"/>
            </p:cNvPicPr>
            <p:nvPr/>
          </p:nvPicPr>
          <p:blipFill>
            <a:blip r:embed="rId2" cstate="print"/>
            <a:srcRect/>
            <a:stretch>
              <a:fillRect/>
            </a:stretch>
          </p:blipFill>
          <p:spPr bwMode="auto">
            <a:xfrm>
              <a:off x="4532" y="161"/>
              <a:ext cx="563" cy="1567"/>
            </a:xfrm>
            <a:prstGeom prst="rect">
              <a:avLst/>
            </a:prstGeom>
            <a:noFill/>
          </p:spPr>
        </p:pic>
        <p:pic>
          <p:nvPicPr>
            <p:cNvPr id="3" name="Picture 3" descr="refining polisher"/>
            <p:cNvPicPr>
              <a:picLocks noChangeAspect="1" noChangeArrowheads="1"/>
            </p:cNvPicPr>
            <p:nvPr/>
          </p:nvPicPr>
          <p:blipFill>
            <a:blip r:embed="rId3" cstate="print"/>
            <a:srcRect/>
            <a:stretch>
              <a:fillRect/>
            </a:stretch>
          </p:blipFill>
          <p:spPr bwMode="auto">
            <a:xfrm>
              <a:off x="2315" y="93"/>
              <a:ext cx="907" cy="1814"/>
            </a:xfrm>
            <a:prstGeom prst="rect">
              <a:avLst/>
            </a:prstGeom>
            <a:noFill/>
          </p:spPr>
        </p:pic>
        <p:pic>
          <p:nvPicPr>
            <p:cNvPr id="4" name="Picture 4" descr="lip balm"/>
            <p:cNvPicPr>
              <a:picLocks noChangeAspect="1" noChangeArrowheads="1"/>
            </p:cNvPicPr>
            <p:nvPr/>
          </p:nvPicPr>
          <p:blipFill>
            <a:blip r:embed="rId4" cstate="print"/>
            <a:srcRect/>
            <a:stretch>
              <a:fillRect/>
            </a:stretch>
          </p:blipFill>
          <p:spPr bwMode="auto">
            <a:xfrm>
              <a:off x="2468" y="1231"/>
              <a:ext cx="203" cy="677"/>
            </a:xfrm>
            <a:prstGeom prst="rect">
              <a:avLst/>
            </a:prstGeom>
            <a:noFill/>
          </p:spPr>
        </p:pic>
        <p:pic>
          <p:nvPicPr>
            <p:cNvPr id="5" name="Picture 5" descr="hydrating toner"/>
            <p:cNvPicPr>
              <a:picLocks noChangeAspect="1" noChangeArrowheads="1"/>
            </p:cNvPicPr>
            <p:nvPr/>
          </p:nvPicPr>
          <p:blipFill>
            <a:blip r:embed="rId5" cstate="print"/>
            <a:srcRect/>
            <a:stretch>
              <a:fillRect/>
            </a:stretch>
          </p:blipFill>
          <p:spPr bwMode="auto">
            <a:xfrm>
              <a:off x="4083" y="335"/>
              <a:ext cx="640" cy="1619"/>
            </a:xfrm>
            <a:prstGeom prst="rect">
              <a:avLst/>
            </a:prstGeom>
            <a:noFill/>
          </p:spPr>
        </p:pic>
        <p:pic>
          <p:nvPicPr>
            <p:cNvPr id="6" name="Picture 6" descr="time repair AM"/>
            <p:cNvPicPr>
              <a:picLocks noChangeAspect="1" noChangeArrowheads="1"/>
            </p:cNvPicPr>
            <p:nvPr/>
          </p:nvPicPr>
          <p:blipFill>
            <a:blip r:embed="rId6" cstate="print"/>
            <a:srcRect/>
            <a:stretch>
              <a:fillRect/>
            </a:stretch>
          </p:blipFill>
          <p:spPr bwMode="auto">
            <a:xfrm>
              <a:off x="3398" y="646"/>
              <a:ext cx="625" cy="969"/>
            </a:xfrm>
            <a:prstGeom prst="rect">
              <a:avLst/>
            </a:prstGeom>
            <a:noFill/>
          </p:spPr>
        </p:pic>
        <p:pic>
          <p:nvPicPr>
            <p:cNvPr id="7" name="Picture 7" descr="eye treatment"/>
            <p:cNvPicPr>
              <a:picLocks noChangeAspect="1" noChangeArrowheads="1"/>
            </p:cNvPicPr>
            <p:nvPr/>
          </p:nvPicPr>
          <p:blipFill>
            <a:blip r:embed="rId7" cstate="print"/>
            <a:srcRect/>
            <a:stretch>
              <a:fillRect/>
            </a:stretch>
          </p:blipFill>
          <p:spPr bwMode="auto">
            <a:xfrm>
              <a:off x="3863" y="1142"/>
              <a:ext cx="341" cy="837"/>
            </a:xfrm>
            <a:prstGeom prst="rect">
              <a:avLst/>
            </a:prstGeom>
            <a:noFill/>
          </p:spPr>
        </p:pic>
        <p:pic>
          <p:nvPicPr>
            <p:cNvPr id="8" name="Picture 8" descr="59235_SknCrSystm_Box_shadow copy"/>
            <p:cNvPicPr>
              <a:picLocks noChangeAspect="1" noChangeArrowheads="1"/>
            </p:cNvPicPr>
            <p:nvPr/>
          </p:nvPicPr>
          <p:blipFill>
            <a:blip r:embed="rId8" cstate="print"/>
            <a:srcRect/>
            <a:stretch>
              <a:fillRect/>
            </a:stretch>
          </p:blipFill>
          <p:spPr bwMode="auto">
            <a:xfrm>
              <a:off x="0" y="0"/>
              <a:ext cx="2205" cy="2412"/>
            </a:xfrm>
            <a:prstGeom prst="rect">
              <a:avLst/>
            </a:prstGeom>
            <a:noFill/>
          </p:spPr>
        </p:pic>
        <p:pic>
          <p:nvPicPr>
            <p:cNvPr id="9" name="Picture 9" descr="C+E repair PM"/>
            <p:cNvPicPr>
              <a:picLocks noChangeAspect="1" noChangeArrowheads="1"/>
            </p:cNvPicPr>
            <p:nvPr/>
          </p:nvPicPr>
          <p:blipFill>
            <a:blip r:embed="rId9" cstate="print"/>
            <a:srcRect/>
            <a:stretch>
              <a:fillRect/>
            </a:stretch>
          </p:blipFill>
          <p:spPr bwMode="auto">
            <a:xfrm>
              <a:off x="3138" y="485"/>
              <a:ext cx="366" cy="1096"/>
            </a:xfrm>
            <a:prstGeom prst="rect">
              <a:avLst/>
            </a:prstGeom>
            <a:noFill/>
          </p:spPr>
        </p:pic>
        <p:pic>
          <p:nvPicPr>
            <p:cNvPr id="10" name="Picture 10" descr="hydrating moisturizer"/>
            <p:cNvPicPr>
              <a:picLocks noChangeAspect="1" noChangeArrowheads="1"/>
            </p:cNvPicPr>
            <p:nvPr/>
          </p:nvPicPr>
          <p:blipFill>
            <a:blip r:embed="rId10" cstate="print"/>
            <a:srcRect/>
            <a:stretch>
              <a:fillRect/>
            </a:stretch>
          </p:blipFill>
          <p:spPr bwMode="auto">
            <a:xfrm>
              <a:off x="2850" y="1499"/>
              <a:ext cx="627" cy="625"/>
            </a:xfrm>
            <a:prstGeom prst="rect">
              <a:avLst/>
            </a:prstGeom>
            <a:noFill/>
          </p:spPr>
        </p:pic>
      </p:grpSp>
      <p:sp>
        <p:nvSpPr>
          <p:cNvPr id="2060" name="Rectangle 12"/>
          <p:cNvSpPr>
            <a:spLocks noChangeArrowheads="1"/>
          </p:cNvSpPr>
          <p:nvPr/>
        </p:nvSpPr>
        <p:spPr bwMode="auto">
          <a:xfrm>
            <a:off x="381000" y="381000"/>
            <a:ext cx="4698722" cy="584775"/>
          </a:xfrm>
          <a:prstGeom prst="rect">
            <a:avLst/>
          </a:prstGeom>
          <a:noFill/>
          <a:ln w="9525">
            <a:solidFill>
              <a:schemeClr val="tx2">
                <a:lumMod val="60000"/>
                <a:lumOff val="40000"/>
              </a:schemeClr>
            </a:solid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200" i="0" u="none" strike="noStrike" cap="none" normalizeH="0" baseline="0" dirty="0" smtClean="0">
                <a:ln>
                  <a:noFill/>
                </a:ln>
                <a:solidFill>
                  <a:schemeClr val="tx1"/>
                </a:solidFill>
                <a:effectLst/>
                <a:latin typeface="Toledo"/>
                <a:ea typeface="Calibri" pitchFamily="34" charset="0"/>
                <a:cs typeface="Times New Roman" pitchFamily="18" charset="0"/>
              </a:rPr>
              <a:t>ENFUSELLE Collections</a:t>
            </a:r>
            <a:endParaRPr kumimoji="0" lang="en-US" sz="3200" i="0" u="none" strike="noStrike" cap="none" normalizeH="0" baseline="0" dirty="0" smtClean="0">
              <a:ln>
                <a:noFill/>
              </a:ln>
              <a:solidFill>
                <a:schemeClr val="tx1"/>
              </a:solidFill>
              <a:effectLst/>
              <a:latin typeface="Arial" pitchFamily="34" charset="0"/>
              <a:cs typeface="Arial" pitchFamily="34" charset="0"/>
            </a:endParaRPr>
          </a:p>
        </p:txBody>
      </p:sp>
      <p:sp>
        <p:nvSpPr>
          <p:cNvPr id="2061" name="Rectangle 13"/>
          <p:cNvSpPr>
            <a:spLocks noChangeArrowheads="1"/>
          </p:cNvSpPr>
          <p:nvPr/>
        </p:nvSpPr>
        <p:spPr bwMode="auto">
          <a:xfrm>
            <a:off x="2971800" y="2383795"/>
            <a:ext cx="2438400" cy="2877711"/>
          </a:xfrm>
          <a:prstGeom prst="rect">
            <a:avLst/>
          </a:prstGeom>
          <a:noFill/>
          <a:ln w="9525">
            <a:solidFill>
              <a:schemeClr val="tx2">
                <a:lumMod val="60000"/>
                <a:lumOff val="40000"/>
              </a:schemeClr>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sng"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Enfuselle</a:t>
            </a:r>
            <a:r>
              <a:rPr kumimoji="0" lang="en-US" sz="2400" b="1"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 Starter System</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Cleanser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Toner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Moisturizer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Retail: $60.50</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Member: </a:t>
            </a:r>
            <a:r>
              <a:rPr kumimoji="0" lang="en-US"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$51.45</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PV: 39.48</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228600" y="3481373"/>
            <a:ext cx="2667000" cy="3123932"/>
          </a:xfrm>
          <a:prstGeom prst="rect">
            <a:avLst/>
          </a:prstGeom>
          <a:noFill/>
          <a:ln w="9525">
            <a:solidFill>
              <a:schemeClr val="tx2">
                <a:lumMod val="60000"/>
                <a:lumOff val="40000"/>
              </a:schemeClr>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sng"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Enfuselle</a:t>
            </a:r>
            <a:r>
              <a:rPr kumimoji="0" lang="en-US" sz="2400" b="1"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 Essentials</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70C0"/>
                </a:solidFill>
                <a:effectLst/>
                <a:latin typeface="Calibri" pitchFamily="34" charset="0"/>
                <a:ea typeface="Calibri" pitchFamily="34" charset="0"/>
                <a:cs typeface="Times New Roman" pitchFamily="18" charset="0"/>
              </a:rPr>
              <a:t>Cleanser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70C0"/>
                </a:solidFill>
                <a:effectLst/>
                <a:latin typeface="Calibri" pitchFamily="34" charset="0"/>
                <a:ea typeface="Calibri" pitchFamily="34" charset="0"/>
                <a:cs typeface="Times New Roman" pitchFamily="18" charset="0"/>
              </a:rPr>
              <a:t>Toner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70C0"/>
                </a:solidFill>
                <a:effectLst/>
                <a:latin typeface="Calibri" pitchFamily="34" charset="0"/>
                <a:ea typeface="Calibri" pitchFamily="34" charset="0"/>
                <a:cs typeface="Times New Roman" pitchFamily="18" charset="0"/>
              </a:rPr>
              <a:t>Eye Makeup Remover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70C0"/>
                </a:solidFill>
                <a:effectLst/>
                <a:latin typeface="Calibri" pitchFamily="34" charset="0"/>
                <a:ea typeface="Calibri" pitchFamily="34" charset="0"/>
                <a:cs typeface="Times New Roman" pitchFamily="18" charset="0"/>
              </a:rPr>
              <a:t>A.M. Repair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70C0"/>
                </a:solidFill>
                <a:effectLst/>
                <a:latin typeface="Calibri" pitchFamily="34" charset="0"/>
                <a:ea typeface="Calibri" pitchFamily="34" charset="0"/>
                <a:cs typeface="Times New Roman" pitchFamily="18" charset="0"/>
              </a:rPr>
              <a:t>P.M. Repair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Retail: $167.85</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Member: $136.30</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PV: 103.16</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2063" name="Rectangle 15"/>
          <p:cNvSpPr>
            <a:spLocks noChangeArrowheads="1"/>
          </p:cNvSpPr>
          <p:nvPr/>
        </p:nvSpPr>
        <p:spPr bwMode="auto">
          <a:xfrm>
            <a:off x="5486400" y="574372"/>
            <a:ext cx="3352800" cy="5709255"/>
          </a:xfrm>
          <a:prstGeom prst="rect">
            <a:avLst/>
          </a:prstGeom>
          <a:noFill/>
          <a:ln w="9525">
            <a:solidFill>
              <a:schemeClr val="tx2">
                <a:lumMod val="60000"/>
                <a:lumOff val="40000"/>
              </a:schemeClr>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sng"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Enfuselle</a:t>
            </a:r>
            <a:r>
              <a:rPr kumimoji="0" lang="en-US" sz="2400" b="1"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 Nutrition Therapy</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For The Skin</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Cleanser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Toner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Time Repair A.M.</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C&amp;E Repair P.M.</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Eye Treatment</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Balancing Moisturizer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Refining Polisher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2 Pumps</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FREE Shea Butter Lotion</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Retail: $220.45</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Member: $187.45</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PV: 141.29</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FREE MEMBERHIP</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FREE SHIPPING         </a:t>
            </a:r>
            <a:r>
              <a:rPr kumimoji="0" lang="en-US" sz="2000" b="1"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jen</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249362"/>
          </a:xfrm>
        </p:spPr>
        <p:txBody>
          <a:bodyPr>
            <a:normAutofit fontScale="90000"/>
          </a:bodyPr>
          <a:lstStyle/>
          <a:p>
            <a:r>
              <a:rPr lang="en-US" sz="2800" dirty="0" smtClean="0"/>
              <a:t>May – a Good Month To Focus on Women’s Collections</a:t>
            </a:r>
            <a:br>
              <a:rPr lang="en-US" sz="2800" dirty="0" smtClean="0"/>
            </a:br>
            <a:r>
              <a:rPr lang="en-US" sz="2800" dirty="0" smtClean="0"/>
              <a:t>Anti-Aging Skin Care….. And Women’s Nutrition packages for Energy and Stress, or Hormonal Balance  </a:t>
            </a:r>
            <a:endParaRPr lang="en-US" sz="2800" dirty="0"/>
          </a:p>
        </p:txBody>
      </p:sp>
      <p:sp>
        <p:nvSpPr>
          <p:cNvPr id="3" name="Content Placeholder 2"/>
          <p:cNvSpPr>
            <a:spLocks noGrp="1"/>
          </p:cNvSpPr>
          <p:nvPr>
            <p:ph idx="1"/>
          </p:nvPr>
        </p:nvSpPr>
        <p:spPr>
          <a:xfrm>
            <a:off x="457200" y="1676401"/>
            <a:ext cx="8229600" cy="2209799"/>
          </a:xfrm>
          <a:ln>
            <a:solidFill>
              <a:schemeClr val="accent2">
                <a:lumMod val="60000"/>
                <a:lumOff val="40000"/>
              </a:schemeClr>
            </a:solidFill>
          </a:ln>
        </p:spPr>
        <p:txBody>
          <a:bodyPr>
            <a:normAutofit/>
          </a:bodyPr>
          <a:lstStyle/>
          <a:p>
            <a:pPr>
              <a:buNone/>
            </a:pPr>
            <a:r>
              <a:rPr lang="en-US" sz="2800" b="1" dirty="0" err="1" smtClean="0"/>
              <a:t>Enfuselle</a:t>
            </a:r>
            <a:r>
              <a:rPr lang="en-US" sz="2800" b="1" dirty="0" smtClean="0"/>
              <a:t> Nutrition Therapy for the Skin Kit   </a:t>
            </a:r>
            <a:r>
              <a:rPr lang="en-US" sz="2400" dirty="0" smtClean="0"/>
              <a:t>PV 141.29</a:t>
            </a:r>
          </a:p>
          <a:p>
            <a:pPr>
              <a:buNone/>
            </a:pPr>
            <a:r>
              <a:rPr lang="en-US" sz="2400" dirty="0" smtClean="0"/>
              <a:t>			Set up 2 Spa Events   X  5 attending  =</a:t>
            </a:r>
          </a:p>
          <a:p>
            <a:pPr>
              <a:buNone/>
            </a:pPr>
            <a:r>
              <a:rPr lang="en-US" sz="2400" dirty="0" smtClean="0"/>
              <a:t>				10 kits X 141 PV  = 	</a:t>
            </a:r>
            <a:r>
              <a:rPr lang="en-US" sz="3600" b="1" dirty="0" smtClean="0"/>
              <a:t> 1400 PV</a:t>
            </a:r>
          </a:p>
          <a:p>
            <a:pPr>
              <a:buNone/>
            </a:pPr>
            <a:r>
              <a:rPr lang="en-US" sz="2000" dirty="0" smtClean="0"/>
              <a:t>		( Can offer free Eye Make-Up Remover  or Free Shipping )</a:t>
            </a:r>
            <a:endParaRPr lang="en-US" sz="2000" dirty="0"/>
          </a:p>
        </p:txBody>
      </p:sp>
      <p:sp>
        <p:nvSpPr>
          <p:cNvPr id="4" name="TextBox 3"/>
          <p:cNvSpPr txBox="1"/>
          <p:nvPr/>
        </p:nvSpPr>
        <p:spPr>
          <a:xfrm>
            <a:off x="533400" y="3962400"/>
            <a:ext cx="6934200" cy="2739211"/>
          </a:xfrm>
          <a:prstGeom prst="rect">
            <a:avLst/>
          </a:prstGeom>
          <a:noFill/>
          <a:ln>
            <a:solidFill>
              <a:schemeClr val="accent2">
                <a:lumMod val="60000"/>
                <a:lumOff val="40000"/>
              </a:schemeClr>
            </a:solidFill>
          </a:ln>
        </p:spPr>
        <p:txBody>
          <a:bodyPr wrap="square" rtlCol="0">
            <a:spAutoFit/>
          </a:bodyPr>
          <a:lstStyle/>
          <a:p>
            <a:r>
              <a:rPr lang="en-US" sz="2800" b="1" dirty="0" err="1" smtClean="0"/>
              <a:t>Enfuselle</a:t>
            </a:r>
            <a:r>
              <a:rPr lang="en-US" sz="2800" b="1" dirty="0" smtClean="0"/>
              <a:t> Mini Kit		</a:t>
            </a:r>
            <a:r>
              <a:rPr lang="en-US" sz="2400" u="sng" dirty="0" smtClean="0"/>
              <a:t>PV</a:t>
            </a:r>
            <a:r>
              <a:rPr lang="en-US" sz="2400" dirty="0" smtClean="0"/>
              <a:t>		</a:t>
            </a:r>
            <a:r>
              <a:rPr lang="en-US" sz="3200" b="1" dirty="0" smtClean="0"/>
              <a:t>100 PV</a:t>
            </a:r>
            <a:endParaRPr lang="en-US" sz="2400" u="sng" dirty="0" smtClean="0"/>
          </a:p>
          <a:p>
            <a:r>
              <a:rPr lang="en-US" sz="2000" dirty="0" smtClean="0"/>
              <a:t>Cleanser				13</a:t>
            </a:r>
          </a:p>
          <a:p>
            <a:r>
              <a:rPr lang="en-US" sz="2000" dirty="0" smtClean="0"/>
              <a:t>Toner			                10</a:t>
            </a:r>
          </a:p>
          <a:p>
            <a:r>
              <a:rPr lang="en-US" sz="2000" dirty="0" smtClean="0"/>
              <a:t>AM Treatment			36</a:t>
            </a:r>
          </a:p>
          <a:p>
            <a:r>
              <a:rPr lang="en-US" sz="2000" dirty="0" smtClean="0"/>
              <a:t>PM Treatment 			36</a:t>
            </a:r>
          </a:p>
          <a:p>
            <a:r>
              <a:rPr lang="en-US" sz="2000" dirty="0" smtClean="0"/>
              <a:t>Eye Make Up Remover		</a:t>
            </a:r>
            <a:r>
              <a:rPr lang="en-US" sz="2000" u="sng" dirty="0" smtClean="0"/>
              <a:t>   6</a:t>
            </a:r>
          </a:p>
          <a:p>
            <a:r>
              <a:rPr lang="en-US" sz="2000" dirty="0" smtClean="0"/>
              <a:t>				100 PV</a:t>
            </a:r>
          </a:p>
          <a:p>
            <a:endParaRPr lang="en-US" sz="2000" dirty="0"/>
          </a:p>
        </p:txBody>
      </p:sp>
      <p:sp>
        <p:nvSpPr>
          <p:cNvPr id="5" name="TextBox 4"/>
          <p:cNvSpPr txBox="1"/>
          <p:nvPr/>
        </p:nvSpPr>
        <p:spPr>
          <a:xfrm>
            <a:off x="5181600" y="4876800"/>
            <a:ext cx="3733800" cy="954107"/>
          </a:xfrm>
          <a:prstGeom prst="rect">
            <a:avLst/>
          </a:prstGeom>
          <a:noFill/>
          <a:ln>
            <a:solidFill>
              <a:schemeClr val="accent2">
                <a:lumMod val="60000"/>
                <a:lumOff val="40000"/>
              </a:schemeClr>
            </a:solidFill>
          </a:ln>
        </p:spPr>
        <p:txBody>
          <a:bodyPr wrap="square" rtlCol="0">
            <a:spAutoFit/>
          </a:bodyPr>
          <a:lstStyle/>
          <a:p>
            <a:pPr algn="ctr"/>
            <a:r>
              <a:rPr lang="en-US" sz="2800" dirty="0" smtClean="0"/>
              <a:t>10 mini-kits X 100 PV =</a:t>
            </a:r>
          </a:p>
          <a:p>
            <a:pPr algn="ctr"/>
            <a:r>
              <a:rPr lang="en-US" sz="2800" b="1" dirty="0" smtClean="0"/>
              <a:t>1000 PV</a:t>
            </a:r>
            <a:endParaRPr lang="en-US" sz="2800" b="1"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psdgraphics.com/file/fantasy-background.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Title 1"/>
          <p:cNvSpPr>
            <a:spLocks noGrp="1"/>
          </p:cNvSpPr>
          <p:nvPr>
            <p:ph type="title"/>
          </p:nvPr>
        </p:nvSpPr>
        <p:spPr>
          <a:xfrm>
            <a:off x="533400" y="381000"/>
            <a:ext cx="5257800" cy="1143000"/>
          </a:xfrm>
          <a:solidFill>
            <a:schemeClr val="bg1"/>
          </a:solidFill>
          <a:ln>
            <a:solidFill>
              <a:schemeClr val="accent5">
                <a:lumMod val="75000"/>
              </a:schemeClr>
            </a:solidFill>
          </a:ln>
        </p:spPr>
        <p:txBody>
          <a:bodyPr>
            <a:normAutofit/>
          </a:bodyPr>
          <a:lstStyle/>
          <a:p>
            <a:r>
              <a:rPr lang="en-US" sz="3200" dirty="0" smtClean="0"/>
              <a:t>Action Steps for Session #14 </a:t>
            </a:r>
            <a:br>
              <a:rPr lang="en-US" sz="3200" dirty="0" smtClean="0"/>
            </a:br>
            <a:r>
              <a:rPr lang="en-US" sz="3200" dirty="0" smtClean="0"/>
              <a:t>Road to Executive Coordinator</a:t>
            </a:r>
            <a:endParaRPr lang="en-US" sz="3200" dirty="0"/>
          </a:p>
        </p:txBody>
      </p:sp>
      <p:sp>
        <p:nvSpPr>
          <p:cNvPr id="3" name="Content Placeholder 2"/>
          <p:cNvSpPr>
            <a:spLocks noGrp="1"/>
          </p:cNvSpPr>
          <p:nvPr>
            <p:ph idx="1"/>
          </p:nvPr>
        </p:nvSpPr>
        <p:spPr>
          <a:xfrm>
            <a:off x="457200" y="1828800"/>
            <a:ext cx="8229600" cy="4495800"/>
          </a:xfrm>
          <a:solidFill>
            <a:schemeClr val="bg1"/>
          </a:solidFill>
          <a:ln>
            <a:solidFill>
              <a:schemeClr val="accent5">
                <a:lumMod val="75000"/>
              </a:schemeClr>
            </a:solidFill>
          </a:ln>
        </p:spPr>
        <p:txBody>
          <a:bodyPr>
            <a:normAutofit/>
          </a:bodyPr>
          <a:lstStyle/>
          <a:p>
            <a:r>
              <a:rPr lang="en-US" sz="2400" dirty="0" smtClean="0"/>
              <a:t>Prepare for last Monday of the Month Power of Our Profession webinar …  This month topic is …</a:t>
            </a:r>
          </a:p>
          <a:p>
            <a:pPr>
              <a:buNone/>
            </a:pPr>
            <a:r>
              <a:rPr lang="en-US" sz="2400" dirty="0" smtClean="0"/>
              <a:t>		Power of Our profession for .. Life After Kids …</a:t>
            </a:r>
          </a:p>
          <a:p>
            <a:r>
              <a:rPr lang="en-US" sz="2400" dirty="0" smtClean="0"/>
              <a:t>Make a list of women you know  whose children are now leaving 	home and invite them to Monday ‘s webinar</a:t>
            </a:r>
          </a:p>
          <a:p>
            <a:r>
              <a:rPr lang="en-US" sz="2400" dirty="0" smtClean="0"/>
              <a:t>See word tracks next slides 	</a:t>
            </a:r>
          </a:p>
          <a:p>
            <a:r>
              <a:rPr lang="en-US" sz="2400" dirty="0" smtClean="0"/>
              <a:t>Already archived are Power of the Profession for Moms, Teachers, Nurses and now Life After Kids … 		</a:t>
            </a:r>
            <a:r>
              <a:rPr lang="en-US" sz="2000" dirty="0" err="1" smtClean="0"/>
              <a:t>lisa</a:t>
            </a:r>
            <a:endParaRPr lang="en-US" sz="2400" dirty="0" smtClean="0"/>
          </a:p>
          <a:p>
            <a:r>
              <a:rPr lang="en-US" sz="2400" dirty="0" smtClean="0"/>
              <a:t>What if we set a goal between now and June to have business conversation so we can identify people who may want to start the Summer School Training come  June  8 Weeks to Director.</a:t>
            </a:r>
          </a:p>
          <a:p>
            <a:pPr>
              <a:buNone/>
            </a:pPr>
            <a:endParaRPr lang="en-US" sz="2400" dirty="0" smtClean="0"/>
          </a:p>
          <a:p>
            <a:endParaRPr lang="en-US" sz="2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3" descr="2014_OppPres_36.jpg"/>
          <p:cNvPicPr>
            <a:picLocks noChangeAspect="1"/>
          </p:cNvPicPr>
          <p:nvPr/>
        </p:nvPicPr>
        <p:blipFill>
          <a:blip r:embed="rId2" cstate="print"/>
          <a:srcRect/>
          <a:stretch>
            <a:fillRect/>
          </a:stretch>
        </p:blipFill>
        <p:spPr bwMode="auto">
          <a:xfrm>
            <a:off x="1" y="0"/>
            <a:ext cx="9136063" cy="6858000"/>
          </a:xfrm>
          <a:prstGeom prst="rect">
            <a:avLst/>
          </a:prstGeom>
          <a:solidFill>
            <a:schemeClr val="bg1"/>
          </a:solidFill>
          <a:ln w="9525">
            <a:noFill/>
            <a:miter lim="800000"/>
            <a:headEnd/>
            <a:tailEnd/>
          </a:ln>
        </p:spPr>
      </p:pic>
      <p:sp>
        <p:nvSpPr>
          <p:cNvPr id="15363" name="Title 1"/>
          <p:cNvSpPr>
            <a:spLocks noGrp="1"/>
          </p:cNvSpPr>
          <p:nvPr>
            <p:ph type="title"/>
          </p:nvPr>
        </p:nvSpPr>
        <p:spPr>
          <a:xfrm>
            <a:off x="457200" y="275167"/>
            <a:ext cx="7747000" cy="1143000"/>
          </a:xfrm>
          <a:solidFill>
            <a:schemeClr val="bg1"/>
          </a:solidFill>
        </p:spPr>
        <p:txBody>
          <a:bodyPr/>
          <a:lstStyle/>
          <a:p>
            <a:r>
              <a:rPr lang="en-US" altLang="en-US" sz="2400" dirty="0" smtClean="0"/>
              <a:t>Come…be a part of our community of like-minded women.</a:t>
            </a:r>
          </a:p>
        </p:txBody>
      </p:sp>
      <p:sp>
        <p:nvSpPr>
          <p:cNvPr id="15364" name="Content Placeholder 2"/>
          <p:cNvSpPr>
            <a:spLocks noGrp="1"/>
          </p:cNvSpPr>
          <p:nvPr>
            <p:ph idx="1"/>
          </p:nvPr>
        </p:nvSpPr>
        <p:spPr>
          <a:xfrm>
            <a:off x="457200" y="1877484"/>
            <a:ext cx="8389938" cy="4675716"/>
          </a:xfrm>
          <a:solidFill>
            <a:schemeClr val="bg1"/>
          </a:solidFill>
        </p:spPr>
        <p:txBody>
          <a:bodyPr>
            <a:normAutofit fontScale="92500"/>
          </a:bodyPr>
          <a:lstStyle/>
          <a:p>
            <a:r>
              <a:rPr lang="en-US" altLang="en-US" sz="2400" dirty="0" smtClean="0"/>
              <a:t>Be a part of a community of women that is very special to me… </a:t>
            </a:r>
          </a:p>
          <a:p>
            <a:r>
              <a:rPr lang="en-US" altLang="en-US" sz="2400" dirty="0" smtClean="0"/>
              <a:t>We work together to help one another in our businesses … dedicated to creating healthier lives.. </a:t>
            </a:r>
          </a:p>
          <a:p>
            <a:r>
              <a:rPr lang="en-US" altLang="en-US" sz="2400" dirty="0" smtClean="0"/>
              <a:t>Paying forward what we are learning about health and prevention  .. </a:t>
            </a:r>
          </a:p>
          <a:p>
            <a:r>
              <a:rPr lang="en-US" altLang="en-US" sz="2400" dirty="0" smtClean="0"/>
              <a:t>We want to leave a legacy of happy healthy people because of our efforts… </a:t>
            </a:r>
          </a:p>
          <a:p>
            <a:r>
              <a:rPr lang="en-US" altLang="en-US" sz="2400" dirty="0" smtClean="0"/>
              <a:t>No more knick knacks for us … we are building businesses of substance ..</a:t>
            </a:r>
          </a:p>
          <a:p>
            <a:r>
              <a:rPr lang="en-US" altLang="en-US" sz="2400" dirty="0" smtClean="0"/>
              <a:t> We are achieving financial  security  through creating greater good.   </a:t>
            </a:r>
          </a:p>
          <a:p>
            <a:r>
              <a:rPr lang="en-US" altLang="en-US" sz="2400" dirty="0" smtClean="0"/>
              <a:t>We welcome other women who share our values and would like to join us ..</a:t>
            </a:r>
          </a:p>
          <a:p>
            <a:pPr>
              <a:buFont typeface="Arial" charset="0"/>
              <a:buNone/>
            </a:pPr>
            <a:endParaRPr lang="en-US" altLang="en-US" sz="2000"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2">
                <a:lumMod val="60000"/>
                <a:lumOff val="40000"/>
              </a:schemeClr>
            </a:solidFill>
          </a:ln>
        </p:spPr>
        <p:txBody>
          <a:bodyPr>
            <a:normAutofit/>
          </a:bodyPr>
          <a:lstStyle/>
          <a:p>
            <a:r>
              <a:rPr lang="en-US" sz="3200" dirty="0" smtClean="0"/>
              <a:t>Blue Zone Principles Applied to 20 American Cities, Improving Health of More Than 5 million </a:t>
            </a:r>
            <a:endParaRPr lang="en-US" sz="3200" dirty="0"/>
          </a:p>
        </p:txBody>
      </p:sp>
      <p:sp>
        <p:nvSpPr>
          <p:cNvPr id="3" name="Content Placeholder 2"/>
          <p:cNvSpPr>
            <a:spLocks noGrp="1"/>
          </p:cNvSpPr>
          <p:nvPr>
            <p:ph idx="1"/>
          </p:nvPr>
        </p:nvSpPr>
        <p:spPr>
          <a:xfrm>
            <a:off x="457200" y="1828800"/>
            <a:ext cx="8229600" cy="5029200"/>
          </a:xfrm>
        </p:spPr>
        <p:txBody>
          <a:bodyPr>
            <a:normAutofit/>
          </a:bodyPr>
          <a:lstStyle/>
          <a:p>
            <a:r>
              <a:rPr lang="en-US" sz="2000" dirty="0" smtClean="0"/>
              <a:t>In 2009, Dan </a:t>
            </a:r>
            <a:r>
              <a:rPr lang="en-US" sz="2000" dirty="0" err="1" smtClean="0"/>
              <a:t>Buettner</a:t>
            </a:r>
            <a:r>
              <a:rPr lang="en-US" sz="2000" dirty="0" smtClean="0"/>
              <a:t> and his partner, AARP, applied principles of </a:t>
            </a:r>
            <a:r>
              <a:rPr lang="en-US" sz="2000" i="1" dirty="0" smtClean="0"/>
              <a:t>The Blue Zones</a:t>
            </a:r>
            <a:r>
              <a:rPr lang="en-US" sz="2000" dirty="0" smtClean="0"/>
              <a:t> to Albert Lea, Minnesota, and successfully raised life expectancy and lowered health care costs by 40%. </a:t>
            </a:r>
          </a:p>
          <a:p>
            <a:r>
              <a:rPr lang="en-US" sz="2000" dirty="0" smtClean="0"/>
              <a:t> Since then, he has teamed with </a:t>
            </a:r>
            <a:r>
              <a:rPr lang="en-US" sz="2000" dirty="0" err="1" smtClean="0"/>
              <a:t>Healthways</a:t>
            </a:r>
            <a:r>
              <a:rPr lang="en-US" sz="2000" dirty="0" smtClean="0"/>
              <a:t> to implement the program in more than 20 cities in America and has dramatically improved the health of more than 5 million Americans to date.  </a:t>
            </a:r>
          </a:p>
          <a:p>
            <a:r>
              <a:rPr lang="en-US" sz="2000" dirty="0" smtClean="0"/>
              <a:t>Their strategy focuses on optimizing the health environment instead of individual behavior change. Writing in </a:t>
            </a:r>
            <a:r>
              <a:rPr lang="en-US" sz="2000" i="1" dirty="0" smtClean="0"/>
              <a:t>Newsweek</a:t>
            </a:r>
            <a:r>
              <a:rPr lang="en-US" sz="2000" dirty="0" smtClean="0"/>
              <a:t>, Harvard University’s Walter Willet called the results “stunning.”</a:t>
            </a:r>
          </a:p>
          <a:p>
            <a:r>
              <a:rPr lang="en-US" sz="2000" dirty="0" smtClean="0"/>
              <a:t>Dan also holds three world records in distance cycling and has won an Emmy Award for television production. You can learn more at </a:t>
            </a:r>
            <a:r>
              <a:rPr lang="en-US" sz="2000" dirty="0" smtClean="0">
                <a:hlinkClick r:id="rId2"/>
              </a:rPr>
              <a:t>www.bluezones.com</a:t>
            </a:r>
            <a:r>
              <a:rPr lang="en-US" sz="2000" dirty="0" smtClean="0"/>
              <a:t>.</a:t>
            </a:r>
          </a:p>
          <a:p>
            <a:endParaRPr lang="en-US" sz="24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3429000" cy="1143000"/>
          </a:xfrm>
        </p:spPr>
        <p:txBody>
          <a:bodyPr>
            <a:normAutofit/>
          </a:bodyPr>
          <a:lstStyle/>
          <a:p>
            <a:r>
              <a:rPr lang="en-US" sz="3200" dirty="0" smtClean="0"/>
              <a:t>Word track</a:t>
            </a:r>
            <a:endParaRPr lang="en-US" sz="3200" dirty="0"/>
          </a:p>
        </p:txBody>
      </p:sp>
      <p:sp>
        <p:nvSpPr>
          <p:cNvPr id="3" name="Content Placeholder 2"/>
          <p:cNvSpPr>
            <a:spLocks noGrp="1"/>
          </p:cNvSpPr>
          <p:nvPr>
            <p:ph idx="1"/>
          </p:nvPr>
        </p:nvSpPr>
        <p:spPr>
          <a:xfrm>
            <a:off x="457200" y="1600200"/>
            <a:ext cx="8229600" cy="4876800"/>
          </a:xfrm>
        </p:spPr>
        <p:txBody>
          <a:bodyPr>
            <a:normAutofit/>
          </a:bodyPr>
          <a:lstStyle/>
          <a:p>
            <a:pPr>
              <a:buNone/>
            </a:pPr>
            <a:r>
              <a:rPr lang="en-US" sz="2000" i="1" dirty="0" smtClean="0"/>
              <a:t>Call  and ask    “ Tell me about what is going to </a:t>
            </a:r>
          </a:p>
          <a:p>
            <a:pPr>
              <a:buNone/>
            </a:pPr>
            <a:r>
              <a:rPr lang="en-US" sz="2000" i="1" dirty="0"/>
              <a:t> </a:t>
            </a:r>
            <a:r>
              <a:rPr lang="en-US" sz="2000" i="1" dirty="0" smtClean="0"/>
              <a:t>     happen at your house now that that your last child is graduating . Have you given any thought to what you might want to do now? … or what you might like to do next?”</a:t>
            </a:r>
          </a:p>
          <a:p>
            <a:pPr>
              <a:buNone/>
            </a:pPr>
            <a:r>
              <a:rPr lang="en-US" sz="2000" i="1" dirty="0" smtClean="0"/>
              <a:t> 	 discuss</a:t>
            </a:r>
          </a:p>
          <a:p>
            <a:pPr>
              <a:buNone/>
            </a:pPr>
            <a:r>
              <a:rPr lang="en-US" sz="2000" i="1" dirty="0" smtClean="0"/>
              <a:t>	“May I run an idea by you?  I work with a group of women in our situation who get to work from home, with all the freedom that comes with that make great money  and doing something we’ like to think is important work … </a:t>
            </a:r>
          </a:p>
          <a:p>
            <a:pPr>
              <a:buNone/>
            </a:pPr>
            <a:r>
              <a:rPr lang="en-US" sz="2000" i="1" dirty="0" smtClean="0"/>
              <a:t>And we have decided to expand our numbers and invite other women to join us who might also like the benefits and the work … </a:t>
            </a:r>
          </a:p>
          <a:p>
            <a:pPr>
              <a:buNone/>
            </a:pPr>
            <a:r>
              <a:rPr lang="en-US" sz="2000" i="1" dirty="0" smtClean="0"/>
              <a:t>And I thought of you … if there were something here of interest to you, I sure would love to work with you and invite you to be part of our team … I know my colleagues would love you.”</a:t>
            </a:r>
            <a:endParaRPr lang="en-US" sz="2000" i="1" dirty="0"/>
          </a:p>
        </p:txBody>
      </p:sp>
      <p:pic>
        <p:nvPicPr>
          <p:cNvPr id="4" name="Picture 3" descr="http://1.bp.blogspot.com/-eJHbyClUecg/TddGq8YcJuI/AAAAAAAAAQg/HP4DFQl8c8I/s1600/MAY2011PCFront.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04993" y="152400"/>
            <a:ext cx="2952750" cy="190944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32" y="7773"/>
            <a:ext cx="9144000" cy="1096962"/>
          </a:xfrm>
        </p:spPr>
        <p:txBody>
          <a:bodyPr>
            <a:normAutofit/>
            <a:scene3d>
              <a:camera prst="orthographicFront"/>
              <a:lightRig rig="harsh" dir="t"/>
            </a:scene3d>
            <a:sp3d extrusionH="57150" prstMaterial="matte">
              <a:bevelT w="63500" h="12700" prst="angle"/>
              <a:contourClr>
                <a:schemeClr val="bg1">
                  <a:lumMod val="65000"/>
                </a:schemeClr>
              </a:contourClr>
            </a:sp3d>
          </a:bodyPr>
          <a:lstStyle/>
          <a:p>
            <a:r>
              <a:rPr lang="en-US" b="1" dirty="0" smtClean="0">
                <a:ln/>
                <a:solidFill>
                  <a:schemeClr val="accent3"/>
                </a:solidFill>
              </a:rPr>
              <a:t>Subscriptions Open Now</a:t>
            </a:r>
            <a:endParaRPr lang="en-US" b="1" dirty="0">
              <a:ln/>
              <a:solidFill>
                <a:schemeClr val="accent3"/>
              </a:solidFill>
            </a:endParaRPr>
          </a:p>
        </p:txBody>
      </p:sp>
      <p:pic>
        <p:nvPicPr>
          <p:cNvPr id="4" name="Picture 3"/>
          <p:cNvPicPr>
            <a:picLocks noChangeAspect="1"/>
          </p:cNvPicPr>
          <p:nvPr/>
        </p:nvPicPr>
        <p:blipFill>
          <a:blip r:embed="rId2" cstate="print"/>
          <a:stretch>
            <a:fillRect/>
          </a:stretch>
        </p:blipFill>
        <p:spPr>
          <a:xfrm>
            <a:off x="381000" y="1776421"/>
            <a:ext cx="4419600" cy="2378765"/>
          </a:xfrm>
          <a:prstGeom prst="rect">
            <a:avLst/>
          </a:prstGeom>
        </p:spPr>
      </p:pic>
      <p:pic>
        <p:nvPicPr>
          <p:cNvPr id="5" name="Picture 4"/>
          <p:cNvPicPr>
            <a:picLocks noChangeAspect="1"/>
          </p:cNvPicPr>
          <p:nvPr/>
        </p:nvPicPr>
        <p:blipFill>
          <a:blip r:embed="rId3" cstate="print"/>
          <a:stretch>
            <a:fillRect/>
          </a:stretch>
        </p:blipFill>
        <p:spPr>
          <a:xfrm>
            <a:off x="3124200" y="4392478"/>
            <a:ext cx="5562600" cy="1556769"/>
          </a:xfrm>
          <a:prstGeom prst="rect">
            <a:avLst/>
          </a:prstGeom>
        </p:spPr>
      </p:pic>
      <p:sp>
        <p:nvSpPr>
          <p:cNvPr id="6" name="TextBox 5"/>
          <p:cNvSpPr txBox="1"/>
          <p:nvPr/>
        </p:nvSpPr>
        <p:spPr>
          <a:xfrm>
            <a:off x="-12032" y="831243"/>
            <a:ext cx="9143999" cy="707886"/>
          </a:xfrm>
          <a:prstGeom prst="rect">
            <a:avLst/>
          </a:prstGeom>
          <a:noFill/>
        </p:spPr>
        <p:txBody>
          <a:bodyPr wrap="square" rtlCol="0">
            <a:spAutoFit/>
          </a:bodyPr>
          <a:lstStyle/>
          <a:p>
            <a:pPr algn="ctr"/>
            <a:r>
              <a:rPr lang="en-US" sz="2000" b="1" dirty="0" smtClean="0">
                <a:ln w="6600">
                  <a:solidFill>
                    <a:schemeClr val="accent2"/>
                  </a:solidFill>
                  <a:prstDash val="solid"/>
                </a:ln>
                <a:solidFill>
                  <a:srgbClr val="FF0000"/>
                </a:solidFill>
                <a:effectLst>
                  <a:outerShdw blurRad="50800" dist="38100" algn="l" rotWithShape="0">
                    <a:prstClr val="black">
                      <a:alpha val="40000"/>
                    </a:prstClr>
                  </a:outerShdw>
                </a:effectLst>
                <a:latin typeface="+mj-lt"/>
              </a:rPr>
              <a:t>For Two Hours Only</a:t>
            </a:r>
          </a:p>
          <a:p>
            <a:pPr algn="ctr"/>
            <a:r>
              <a:rPr lang="en-US" sz="2000" dirty="0" smtClean="0">
                <a:latin typeface="+mj-lt"/>
              </a:rPr>
              <a:t>Subscriptions close automatically at 1:30PM Eastern.</a:t>
            </a:r>
            <a:endParaRPr lang="en-US" sz="2000" dirty="0">
              <a:latin typeface="+mj-lt"/>
            </a:endParaRPr>
          </a:p>
        </p:txBody>
      </p:sp>
      <p:sp>
        <p:nvSpPr>
          <p:cNvPr id="7" name="TextBox 6"/>
          <p:cNvSpPr txBox="1"/>
          <p:nvPr/>
        </p:nvSpPr>
        <p:spPr>
          <a:xfrm>
            <a:off x="685800" y="6186539"/>
            <a:ext cx="784860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b="1" u="sng" dirty="0" smtClean="0">
                <a:ln w="0"/>
                <a:solidFill>
                  <a:schemeClr val="accent1"/>
                </a:solidFill>
                <a:effectLst>
                  <a:outerShdw blurRad="38100" dist="25400" dir="5400000" algn="ctr" rotWithShape="0">
                    <a:srgbClr val="6E747A">
                      <a:alpha val="43000"/>
                    </a:srgbClr>
                  </a:outerShdw>
                </a:effectLst>
              </a:rPr>
              <a:t>Subscribe NOW here</a:t>
            </a:r>
            <a:r>
              <a:rPr lang="en-US" dirty="0" smtClean="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http://bit.ly/bhsubscribe</a:t>
            </a:r>
          </a:p>
        </p:txBody>
      </p:sp>
      <p:sp>
        <p:nvSpPr>
          <p:cNvPr id="8" name="TextBox 7"/>
          <p:cNvSpPr txBox="1"/>
          <p:nvPr/>
        </p:nvSpPr>
        <p:spPr>
          <a:xfrm>
            <a:off x="5105400" y="1821891"/>
            <a:ext cx="3733800" cy="2800767"/>
          </a:xfrm>
          <a:prstGeom prst="rect">
            <a:avLst/>
          </a:prstGeom>
          <a:noFill/>
        </p:spPr>
        <p:txBody>
          <a:bodyPr wrap="square" rtlCol="0">
            <a:spAutoFit/>
          </a:bodyPr>
          <a:lstStyle/>
          <a:p>
            <a:pPr marL="285750" indent="-285750">
              <a:buFont typeface="Arial" panose="020B0604020202020204" pitchFamily="34" charset="0"/>
              <a:buChar char="•"/>
            </a:pPr>
            <a:r>
              <a:rPr lang="en-US" sz="1600" dirty="0" smtClean="0"/>
              <a:t>Largest Shaklee Media Library online</a:t>
            </a:r>
          </a:p>
          <a:p>
            <a:pPr marL="285750" indent="-285750">
              <a:buFont typeface="Arial" panose="020B0604020202020204" pitchFamily="34" charset="0"/>
              <a:buChar char="•"/>
            </a:pPr>
            <a:r>
              <a:rPr lang="en-US" sz="1600" dirty="0" smtClean="0"/>
              <a:t>Over 500 Shaklee audio/video recordings and growing weekly</a:t>
            </a:r>
          </a:p>
          <a:p>
            <a:pPr marL="285750" indent="-285750">
              <a:buFont typeface="Arial" panose="020B0604020202020204" pitchFamily="34" charset="0"/>
              <a:buChar char="•"/>
            </a:pPr>
            <a:r>
              <a:rPr lang="en-US" sz="1600" dirty="0" smtClean="0"/>
              <a:t>Automated Learn &amp; Earn Program</a:t>
            </a:r>
          </a:p>
          <a:p>
            <a:pPr marL="285750" indent="-285750">
              <a:buFont typeface="Arial" panose="020B0604020202020204" pitchFamily="34" charset="0"/>
              <a:buChar char="•"/>
            </a:pPr>
            <a:r>
              <a:rPr lang="en-US" sz="1600" dirty="0" smtClean="0"/>
              <a:t>Dedicated Shaklee Business Resource Website</a:t>
            </a:r>
          </a:p>
          <a:p>
            <a:pPr marL="285750" indent="-285750">
              <a:buFont typeface="Arial" panose="020B0604020202020204" pitchFamily="34" charset="0"/>
              <a:buChar char="•"/>
            </a:pPr>
            <a:r>
              <a:rPr lang="en-US" sz="1600" dirty="0" smtClean="0"/>
              <a:t>Four Shaklee Podcasts</a:t>
            </a:r>
          </a:p>
          <a:p>
            <a:pPr marL="285750" indent="-285750">
              <a:buFont typeface="Arial" panose="020B0604020202020204" pitchFamily="34" charset="0"/>
              <a:buChar char="•"/>
            </a:pPr>
            <a:r>
              <a:rPr lang="en-US" sz="1600" dirty="0" smtClean="0"/>
              <a:t>Video archive of Training webinars the day they are recorded</a:t>
            </a:r>
          </a:p>
          <a:p>
            <a:pPr marL="285750" indent="-285750">
              <a:buFont typeface="Arial" panose="020B0604020202020204" pitchFamily="34" charset="0"/>
              <a:buChar char="•"/>
            </a:pPr>
            <a:r>
              <a:rPr lang="en-US" sz="1600" dirty="0" smtClean="0"/>
              <a:t>And much, much more…</a:t>
            </a:r>
          </a:p>
          <a:p>
            <a:pPr marL="285750" indent="-285750">
              <a:buFont typeface="Arial" panose="020B0604020202020204" pitchFamily="34" charset="0"/>
              <a:buChar char="•"/>
            </a:pPr>
            <a:endParaRPr lang="en-US" sz="1600" dirty="0"/>
          </a:p>
        </p:txBody>
      </p:sp>
      <p:sp>
        <p:nvSpPr>
          <p:cNvPr id="9" name="TextBox 8"/>
          <p:cNvSpPr txBox="1"/>
          <p:nvPr/>
        </p:nvSpPr>
        <p:spPr>
          <a:xfrm>
            <a:off x="381000" y="4383359"/>
            <a:ext cx="2743200" cy="1754326"/>
          </a:xfrm>
          <a:prstGeom prst="rect">
            <a:avLst/>
          </a:prstGeom>
          <a:noFill/>
        </p:spPr>
        <p:txBody>
          <a:bodyPr wrap="square" rtlCol="0">
            <a:spAutoFit/>
          </a:bodyPr>
          <a:lstStyle/>
          <a:p>
            <a:r>
              <a:rPr lang="en-US" b="1" dirty="0" smtClean="0">
                <a:solidFill>
                  <a:srgbClr val="00B050"/>
                </a:solidFill>
              </a:rPr>
              <a:t>The archived video of this presentation goes on the Better Future website </a:t>
            </a:r>
            <a:r>
              <a:rPr lang="en-US" b="1" dirty="0">
                <a:solidFill>
                  <a:srgbClr val="00B050"/>
                </a:solidFill>
              </a:rPr>
              <a:t>and in the </a:t>
            </a:r>
            <a:r>
              <a:rPr lang="en-US" b="1" dirty="0" smtClean="0">
                <a:solidFill>
                  <a:srgbClr val="00B050"/>
                </a:solidFill>
              </a:rPr>
              <a:t>Podcast the day it is recorded, it goes on </a:t>
            </a:r>
            <a:r>
              <a:rPr lang="en-US" b="1" dirty="0" err="1" smtClean="0">
                <a:solidFill>
                  <a:srgbClr val="00B050"/>
                </a:solidFill>
              </a:rPr>
              <a:t>bobsfiles</a:t>
            </a:r>
            <a:r>
              <a:rPr lang="en-US" b="1" dirty="0" smtClean="0">
                <a:solidFill>
                  <a:srgbClr val="00B050"/>
                </a:solidFill>
              </a:rPr>
              <a:t> one week later.</a:t>
            </a:r>
            <a:endParaRPr lang="en-US" b="1" dirty="0">
              <a:solidFill>
                <a:srgbClr val="00B050"/>
              </a:solidFill>
            </a:endParaRPr>
          </a:p>
        </p:txBody>
      </p:sp>
    </p:spTree>
    <p:extLst>
      <p:ext uri="{BB962C8B-B14F-4D97-AF65-F5344CB8AC3E}">
        <p14:creationId xmlns:p14="http://schemas.microsoft.com/office/powerpoint/2010/main" val="33281419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3800" y="274638"/>
            <a:ext cx="4953000" cy="2011362"/>
          </a:xfrm>
          <a:ln>
            <a:solidFill>
              <a:schemeClr val="tx2">
                <a:lumMod val="60000"/>
                <a:lumOff val="40000"/>
              </a:schemeClr>
            </a:solidFill>
          </a:ln>
        </p:spPr>
        <p:txBody>
          <a:bodyPr>
            <a:normAutofit/>
          </a:bodyPr>
          <a:lstStyle/>
          <a:p>
            <a:r>
              <a:rPr lang="en-US" sz="3100" b="1" dirty="0" smtClean="0"/>
              <a:t>New York Times® best-selling author of </a:t>
            </a:r>
            <a:r>
              <a:rPr lang="en-US" sz="3100" b="1" i="1" dirty="0" smtClean="0"/>
              <a:t>The Happiness Advantage, </a:t>
            </a:r>
            <a:r>
              <a:rPr lang="en-US" sz="3100" b="1" dirty="0" smtClean="0"/>
              <a:t>Shawn </a:t>
            </a:r>
            <a:r>
              <a:rPr lang="en-US" sz="3100" b="1" dirty="0" err="1" smtClean="0"/>
              <a:t>Achor</a:t>
            </a:r>
            <a:r>
              <a:rPr lang="en-US" sz="3100" b="1" dirty="0" smtClean="0"/>
              <a:t> </a:t>
            </a:r>
            <a:br>
              <a:rPr lang="en-US" sz="3100" b="1" dirty="0" smtClean="0"/>
            </a:br>
            <a:r>
              <a:rPr lang="en-US" sz="3100" b="1" dirty="0" smtClean="0"/>
              <a:t>at Shaklee Live in Cleveland</a:t>
            </a:r>
            <a:endParaRPr lang="en-US" sz="3200" dirty="0"/>
          </a:p>
        </p:txBody>
      </p:sp>
      <p:sp>
        <p:nvSpPr>
          <p:cNvPr id="3" name="Content Placeholder 2"/>
          <p:cNvSpPr>
            <a:spLocks noGrp="1"/>
          </p:cNvSpPr>
          <p:nvPr>
            <p:ph idx="1"/>
          </p:nvPr>
        </p:nvSpPr>
        <p:spPr>
          <a:xfrm>
            <a:off x="495300" y="2362201"/>
            <a:ext cx="8153400" cy="1752600"/>
          </a:xfrm>
        </p:spPr>
        <p:txBody>
          <a:bodyPr>
            <a:normAutofit/>
          </a:bodyPr>
          <a:lstStyle/>
          <a:p>
            <a:r>
              <a:rPr lang="en-US" sz="2000" dirty="0" smtClean="0"/>
              <a:t>After spending 12 years at Harvard University, </a:t>
            </a:r>
            <a:r>
              <a:rPr lang="en-US" sz="2000" b="1" dirty="0" smtClean="0"/>
              <a:t>Shawn</a:t>
            </a:r>
            <a:r>
              <a:rPr lang="en-US" sz="2000" dirty="0" smtClean="0"/>
              <a:t> has become one of the world’s leading experts on the connection between happiness and success. </a:t>
            </a:r>
          </a:p>
          <a:p>
            <a:r>
              <a:rPr lang="en-US" sz="2000" dirty="0" smtClean="0"/>
              <a:t>His TED talk is one of the most popular of all time with over 8 million views, and his lecture airing on PBS has been seen by millions.</a:t>
            </a:r>
            <a:endParaRPr lang="en-US" sz="2000" dirty="0"/>
          </a:p>
        </p:txBody>
      </p:sp>
      <p:pic>
        <p:nvPicPr>
          <p:cNvPr id="83970" name="Picture 2" descr="ShawnAchor"/>
          <p:cNvPicPr>
            <a:picLocks noChangeAspect="1" noChangeArrowheads="1"/>
          </p:cNvPicPr>
          <p:nvPr/>
        </p:nvPicPr>
        <p:blipFill>
          <a:blip r:embed="rId2" cstate="print"/>
          <a:srcRect/>
          <a:stretch>
            <a:fillRect/>
          </a:stretch>
        </p:blipFill>
        <p:spPr bwMode="auto">
          <a:xfrm>
            <a:off x="304800" y="228600"/>
            <a:ext cx="3048000" cy="1714500"/>
          </a:xfrm>
          <a:prstGeom prst="rect">
            <a:avLst/>
          </a:prstGeom>
          <a:noFill/>
        </p:spPr>
      </p:pic>
      <p:sp>
        <p:nvSpPr>
          <p:cNvPr id="5" name="Rectangle 4"/>
          <p:cNvSpPr/>
          <p:nvPr/>
        </p:nvSpPr>
        <p:spPr>
          <a:xfrm>
            <a:off x="381000" y="4114800"/>
            <a:ext cx="8534400" cy="2308324"/>
          </a:xfrm>
          <a:prstGeom prst="rect">
            <a:avLst/>
          </a:prstGeom>
          <a:ln>
            <a:solidFill>
              <a:schemeClr val="tx2">
                <a:lumMod val="60000"/>
                <a:lumOff val="40000"/>
              </a:schemeClr>
            </a:solidFill>
          </a:ln>
        </p:spPr>
        <p:txBody>
          <a:bodyPr wrap="square">
            <a:spAutoFit/>
          </a:bodyPr>
          <a:lstStyle/>
          <a:p>
            <a:r>
              <a:rPr lang="en-US" b="1" dirty="0" smtClean="0"/>
              <a:t>Shawn</a:t>
            </a:r>
            <a:r>
              <a:rPr lang="en-US" dirty="0" smtClean="0"/>
              <a:t> has worked with over a third of the Fortune 100 companies, and lectured in more than 50 countries speaking to CEOs in China, senior leaders at the Pentagon, schoolchildren in South Africa, and farmers in Zimbabwe.</a:t>
            </a:r>
          </a:p>
          <a:p>
            <a:r>
              <a:rPr lang="en-US" dirty="0" smtClean="0"/>
              <a:t> His Happiness Advantage training is the largest and most successful positive psychology corporate training program to date in the world.</a:t>
            </a:r>
          </a:p>
          <a:p>
            <a:r>
              <a:rPr lang="en-US" dirty="0" smtClean="0"/>
              <a:t> Shawn is the author of </a:t>
            </a:r>
            <a:r>
              <a:rPr lang="en-US" i="1" dirty="0" smtClean="0"/>
              <a:t>New York Times best-selling books</a:t>
            </a:r>
            <a:r>
              <a:rPr lang="en-US" dirty="0" smtClean="0"/>
              <a:t> </a:t>
            </a:r>
            <a:r>
              <a:rPr lang="en-US" i="1" dirty="0" smtClean="0"/>
              <a:t>The Happiness Advantage</a:t>
            </a:r>
            <a:r>
              <a:rPr lang="en-US" dirty="0" smtClean="0"/>
              <a:t> (2010) and </a:t>
            </a:r>
            <a:r>
              <a:rPr lang="en-US" i="1" dirty="0" smtClean="0"/>
              <a:t>Before Happiness</a:t>
            </a:r>
            <a:r>
              <a:rPr lang="en-US" dirty="0" smtClean="0"/>
              <a:t> (2013), as well as </a:t>
            </a:r>
            <a:r>
              <a:rPr lang="en-US" i="1" dirty="0" smtClean="0"/>
              <a:t>Ripple’s Effect</a:t>
            </a:r>
            <a:r>
              <a:rPr lang="en-US" dirty="0" smtClean="0"/>
              <a:t> and </a:t>
            </a:r>
            <a:r>
              <a:rPr lang="en-US" i="1" dirty="0" smtClean="0"/>
              <a:t>The Orange Frog</a:t>
            </a:r>
            <a:r>
              <a:rPr lang="en-US" dirty="0" smtClean="0"/>
              <a:t>. </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17411" name="Picture 4"/>
          <p:cNvPicPr>
            <a:picLocks noChangeAspect="1"/>
          </p:cNvPicPr>
          <p:nvPr/>
        </p:nvPicPr>
        <p:blipFill>
          <a:blip r:embed="rId4" cstate="print"/>
          <a:srcRect/>
          <a:stretch>
            <a:fillRect/>
          </a:stretch>
        </p:blipFill>
        <p:spPr bwMode="auto">
          <a:xfrm>
            <a:off x="0" y="-381000"/>
            <a:ext cx="9144000" cy="6858000"/>
          </a:xfrm>
          <a:prstGeom prst="rect">
            <a:avLst/>
          </a:prstGeom>
          <a:noFill/>
          <a:ln w="9525">
            <a:noFill/>
            <a:miter lim="800000"/>
            <a:headEnd/>
            <a:tailEnd/>
          </a:ln>
        </p:spPr>
      </p:pic>
      <p:sp>
        <p:nvSpPr>
          <p:cNvPr id="2" name="Title 1"/>
          <p:cNvSpPr>
            <a:spLocks noGrp="1"/>
          </p:cNvSpPr>
          <p:nvPr>
            <p:ph type="ctrTitle" idx="4294967295"/>
          </p:nvPr>
        </p:nvSpPr>
        <p:spPr>
          <a:xfrm>
            <a:off x="0" y="4800600"/>
            <a:ext cx="8394700" cy="1130300"/>
          </a:xfrm>
        </p:spPr>
        <p:txBody>
          <a:bodyPr>
            <a:normAutofit/>
          </a:bodyPr>
          <a:lstStyle/>
          <a:p>
            <a:pPr>
              <a:defRPr/>
            </a:pPr>
            <a:r>
              <a:rPr lang="en-US" sz="3600" b="1" dirty="0" smtClean="0">
                <a:solidFill>
                  <a:schemeClr val="bg1"/>
                </a:solidFill>
                <a:effectLst>
                  <a:outerShdw blurRad="38100" dist="38100" dir="2700000" algn="tl">
                    <a:srgbClr val="000000">
                      <a:alpha val="43137"/>
                    </a:srgbClr>
                  </a:outerShdw>
                </a:effectLst>
              </a:rPr>
              <a:t>Cleveland, Ohio – August 12-16</a:t>
            </a:r>
            <a:r>
              <a:rPr lang="en-US" sz="3600" b="1" baseline="30000" dirty="0" smtClean="0">
                <a:solidFill>
                  <a:schemeClr val="bg1"/>
                </a:solidFill>
                <a:effectLst>
                  <a:outerShdw blurRad="38100" dist="38100" dir="2700000" algn="tl">
                    <a:srgbClr val="000000">
                      <a:alpha val="43137"/>
                    </a:srgbClr>
                  </a:outerShdw>
                </a:effectLst>
              </a:rPr>
              <a:t>th</a:t>
            </a:r>
            <a:r>
              <a:rPr lang="en-US" sz="3600" b="1" dirty="0" smtClean="0">
                <a:solidFill>
                  <a:schemeClr val="bg1"/>
                </a:solidFill>
                <a:effectLst>
                  <a:outerShdw blurRad="38100" dist="38100" dir="2700000" algn="tl">
                    <a:srgbClr val="000000">
                      <a:alpha val="43137"/>
                    </a:srgbClr>
                  </a:outerShdw>
                </a:effectLst>
              </a:rPr>
              <a:t> 2015</a:t>
            </a:r>
            <a:endParaRPr lang="en-US" sz="3600" b="1" dirty="0">
              <a:solidFill>
                <a:schemeClr val="bg1"/>
              </a:solidFill>
              <a:effectLst>
                <a:outerShdw blurRad="38100" dist="38100" dir="2700000" algn="tl">
                  <a:srgbClr val="000000">
                    <a:alpha val="43137"/>
                  </a:srgbClr>
                </a:outerShdw>
              </a:effectLst>
            </a:endParaRPr>
          </a:p>
        </p:txBody>
      </p:sp>
      <p:sp>
        <p:nvSpPr>
          <p:cNvPr id="5" name="TextBox 4"/>
          <p:cNvSpPr txBox="1"/>
          <p:nvPr/>
        </p:nvSpPr>
        <p:spPr>
          <a:xfrm>
            <a:off x="1600200" y="5943600"/>
            <a:ext cx="5943600" cy="707886"/>
          </a:xfrm>
          <a:prstGeom prst="rect">
            <a:avLst/>
          </a:prstGeom>
          <a:solidFill>
            <a:schemeClr val="bg1"/>
          </a:solidFill>
        </p:spPr>
        <p:txBody>
          <a:bodyPr wrap="square" rtlCol="0">
            <a:spAutoFit/>
          </a:bodyPr>
          <a:lstStyle/>
          <a:p>
            <a:r>
              <a:rPr lang="en-US" sz="2000" dirty="0" smtClean="0"/>
              <a:t>Important to Invest in yourself .. And your business … 	make a plan to be sure you are there </a:t>
            </a:r>
            <a:endParaRPr lang="en-US" sz="2000"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0800000">
            <a:off x="0" y="-2"/>
            <a:ext cx="9144000" cy="5148263"/>
          </a:xfrm>
          <a:prstGeom prst="rect">
            <a:avLst/>
          </a:prstGeom>
          <a:ln w="38100">
            <a:noFill/>
          </a:ln>
        </p:spPr>
      </p:pic>
      <p:sp>
        <p:nvSpPr>
          <p:cNvPr id="2" name="Title 1"/>
          <p:cNvSpPr>
            <a:spLocks noGrp="1"/>
          </p:cNvSpPr>
          <p:nvPr>
            <p:ph type="ctrTitle"/>
          </p:nvPr>
        </p:nvSpPr>
        <p:spPr>
          <a:xfrm>
            <a:off x="838200" y="304800"/>
            <a:ext cx="7543800" cy="2895600"/>
          </a:xfrm>
          <a:ln>
            <a:solidFill>
              <a:schemeClr val="accent5">
                <a:lumMod val="75000"/>
              </a:schemeClr>
            </a:solidFill>
          </a:ln>
        </p:spPr>
        <p:txBody>
          <a:bodyPr>
            <a:normAutofit fontScale="90000"/>
          </a:bodyPr>
          <a:lstStyle/>
          <a:p>
            <a:r>
              <a:rPr lang="en-US" sz="3200" dirty="0" smtClean="0"/>
              <a:t>Legacy and Leadership </a:t>
            </a:r>
            <a:br>
              <a:rPr lang="en-US" sz="3200" dirty="0" smtClean="0"/>
            </a:br>
            <a:r>
              <a:rPr lang="en-US" sz="3200" dirty="0" smtClean="0"/>
              <a:t>Spring 2015</a:t>
            </a:r>
            <a:r>
              <a:rPr lang="en-US" dirty="0" smtClean="0"/>
              <a:t/>
            </a:r>
            <a:br>
              <a:rPr lang="en-US" dirty="0" smtClean="0"/>
            </a:br>
            <a:r>
              <a:rPr lang="en-US" sz="2800" dirty="0" smtClean="0"/>
              <a:t>Session #14  April 23, 2015</a:t>
            </a:r>
            <a:r>
              <a:rPr lang="en-US" sz="3600" dirty="0" smtClean="0"/>
              <a:t/>
            </a:r>
            <a:br>
              <a:rPr lang="en-US" sz="3600" dirty="0" smtClean="0"/>
            </a:br>
            <a:r>
              <a:rPr lang="en-US" sz="3600" dirty="0" smtClean="0"/>
              <a:t>	The  Road To Executive Coordinator </a:t>
            </a:r>
            <a:br>
              <a:rPr lang="en-US" sz="3600" dirty="0" smtClean="0"/>
            </a:br>
            <a:r>
              <a:rPr lang="en-US" sz="3100" dirty="0" smtClean="0"/>
              <a:t> </a:t>
            </a:r>
            <a:endParaRPr lang="en-US" sz="3100" b="1" dirty="0"/>
          </a:p>
        </p:txBody>
      </p:sp>
      <p:sp>
        <p:nvSpPr>
          <p:cNvPr id="3" name="Subtitle 2"/>
          <p:cNvSpPr>
            <a:spLocks noGrp="1"/>
          </p:cNvSpPr>
          <p:nvPr>
            <p:ph type="subTitle" idx="1"/>
          </p:nvPr>
        </p:nvSpPr>
        <p:spPr>
          <a:xfrm>
            <a:off x="6172200" y="5562600"/>
            <a:ext cx="2743200" cy="914400"/>
          </a:xfrm>
        </p:spPr>
        <p:txBody>
          <a:bodyPr>
            <a:noAutofit/>
          </a:bodyPr>
          <a:lstStyle/>
          <a:p>
            <a:pPr algn="l"/>
            <a:r>
              <a:rPr lang="en-US" sz="2000" dirty="0" smtClean="0">
                <a:solidFill>
                  <a:schemeClr val="tx1"/>
                </a:solidFill>
              </a:rPr>
              <a:t>	Senior	     Executive Coordinator </a:t>
            </a:r>
          </a:p>
          <a:p>
            <a:r>
              <a:rPr lang="en-US" sz="2000" dirty="0" smtClean="0">
                <a:solidFill>
                  <a:schemeClr val="tx1"/>
                </a:solidFill>
              </a:rPr>
              <a:t> Lisa Anderson</a:t>
            </a:r>
            <a:endParaRPr lang="en-US" sz="2000" dirty="0">
              <a:solidFill>
                <a:schemeClr val="tx1"/>
              </a:solidFill>
            </a:endParaRPr>
          </a:p>
        </p:txBody>
      </p:sp>
      <p:pic>
        <p:nvPicPr>
          <p:cNvPr id="5" name="Picture 4" descr="Katie Odom.jpg"/>
          <p:cNvPicPr>
            <a:picLocks noChangeAspect="1"/>
          </p:cNvPicPr>
          <p:nvPr/>
        </p:nvPicPr>
        <p:blipFill>
          <a:blip r:embed="rId3" cstate="print"/>
          <a:stretch>
            <a:fillRect/>
          </a:stretch>
        </p:blipFill>
        <p:spPr>
          <a:xfrm>
            <a:off x="685800" y="3429000"/>
            <a:ext cx="1382900" cy="2117566"/>
          </a:xfrm>
          <a:prstGeom prst="rect">
            <a:avLst/>
          </a:prstGeom>
        </p:spPr>
      </p:pic>
      <p:pic>
        <p:nvPicPr>
          <p:cNvPr id="6" name="Picture 5" descr="Lisa Anderson 2013.jpg"/>
          <p:cNvPicPr>
            <a:picLocks noChangeAspect="1"/>
          </p:cNvPicPr>
          <p:nvPr/>
        </p:nvPicPr>
        <p:blipFill>
          <a:blip r:embed="rId4" cstate="print"/>
          <a:stretch>
            <a:fillRect/>
          </a:stretch>
        </p:blipFill>
        <p:spPr>
          <a:xfrm>
            <a:off x="6934200" y="3429000"/>
            <a:ext cx="1425785" cy="2167563"/>
          </a:xfrm>
          <a:prstGeom prst="rect">
            <a:avLst/>
          </a:prstGeom>
        </p:spPr>
      </p:pic>
      <p:sp>
        <p:nvSpPr>
          <p:cNvPr id="7" name="TextBox 6"/>
          <p:cNvSpPr txBox="1"/>
          <p:nvPr/>
        </p:nvSpPr>
        <p:spPr>
          <a:xfrm>
            <a:off x="0" y="5638800"/>
            <a:ext cx="3505200" cy="707886"/>
          </a:xfrm>
          <a:prstGeom prst="rect">
            <a:avLst/>
          </a:prstGeom>
          <a:noFill/>
        </p:spPr>
        <p:txBody>
          <a:bodyPr wrap="square" rtlCol="0">
            <a:spAutoFit/>
          </a:bodyPr>
          <a:lstStyle/>
          <a:p>
            <a:pPr algn="ctr"/>
            <a:r>
              <a:rPr lang="en-US" sz="2000" dirty="0" smtClean="0"/>
              <a:t>NEW !!  Executive Coordinator </a:t>
            </a:r>
          </a:p>
          <a:p>
            <a:pPr algn="ctr"/>
            <a:r>
              <a:rPr lang="en-US" sz="2000" dirty="0" smtClean="0"/>
              <a:t>Katie Odom</a:t>
            </a:r>
            <a:endParaRPr lang="en-US" sz="2000" dirty="0"/>
          </a:p>
        </p:txBody>
      </p:sp>
      <p:sp>
        <p:nvSpPr>
          <p:cNvPr id="9" name="TextBox 8"/>
          <p:cNvSpPr txBox="1"/>
          <p:nvPr/>
        </p:nvSpPr>
        <p:spPr>
          <a:xfrm>
            <a:off x="2933700" y="5783484"/>
            <a:ext cx="3276600" cy="707886"/>
          </a:xfrm>
          <a:prstGeom prst="rect">
            <a:avLst/>
          </a:prstGeom>
          <a:noFill/>
        </p:spPr>
        <p:txBody>
          <a:bodyPr wrap="square" rtlCol="0">
            <a:spAutoFit/>
          </a:bodyPr>
          <a:lstStyle/>
          <a:p>
            <a:pPr algn="ctr"/>
            <a:r>
              <a:rPr lang="en-US" sz="2000" dirty="0" smtClean="0"/>
              <a:t>Jen Chavez</a:t>
            </a:r>
          </a:p>
          <a:p>
            <a:pPr algn="ctr"/>
            <a:r>
              <a:rPr lang="en-US" sz="2000" dirty="0" smtClean="0"/>
              <a:t>NEW !!Executive Coordinator</a:t>
            </a:r>
            <a:endParaRPr lang="en-US" sz="2000" dirty="0"/>
          </a:p>
        </p:txBody>
      </p:sp>
      <p:pic>
        <p:nvPicPr>
          <p:cNvPr id="10" name="Picture 9" descr="Jen Chavez.jpg"/>
          <p:cNvPicPr>
            <a:picLocks noChangeAspect="1"/>
          </p:cNvPicPr>
          <p:nvPr/>
        </p:nvPicPr>
        <p:blipFill>
          <a:blip r:embed="rId5" cstate="print"/>
          <a:stretch>
            <a:fillRect/>
          </a:stretch>
        </p:blipFill>
        <p:spPr>
          <a:xfrm>
            <a:off x="3695700" y="3429000"/>
            <a:ext cx="1638300" cy="216756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sdgraphics.com/file/fantasy-background.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Title 1"/>
          <p:cNvSpPr>
            <a:spLocks noGrp="1"/>
          </p:cNvSpPr>
          <p:nvPr>
            <p:ph type="title"/>
          </p:nvPr>
        </p:nvSpPr>
        <p:spPr>
          <a:xfrm>
            <a:off x="457200" y="274638"/>
            <a:ext cx="5867400" cy="1477962"/>
          </a:xfrm>
          <a:ln>
            <a:solidFill>
              <a:schemeClr val="tx2">
                <a:lumMod val="60000"/>
                <a:lumOff val="40000"/>
              </a:schemeClr>
            </a:solidFill>
          </a:ln>
        </p:spPr>
        <p:txBody>
          <a:bodyPr>
            <a:normAutofit fontScale="90000"/>
          </a:bodyPr>
          <a:lstStyle/>
          <a:p>
            <a:pPr algn="l"/>
            <a:r>
              <a:rPr lang="en-US" sz="3200" dirty="0" smtClean="0"/>
              <a:t>Objectives for Session #14</a:t>
            </a:r>
            <a:br>
              <a:rPr lang="en-US" sz="3200" dirty="0" smtClean="0"/>
            </a:br>
            <a:r>
              <a:rPr lang="en-US" sz="3200" dirty="0" smtClean="0"/>
              <a:t>	Road to Executive Coordinator	</a:t>
            </a:r>
            <a:r>
              <a:rPr lang="en-US" sz="2400" dirty="0" smtClean="0"/>
              <a:t>	  	</a:t>
            </a:r>
            <a:endParaRPr lang="en-US" sz="2400" dirty="0"/>
          </a:p>
        </p:txBody>
      </p:sp>
      <p:sp>
        <p:nvSpPr>
          <p:cNvPr id="3" name="Content Placeholder 2"/>
          <p:cNvSpPr>
            <a:spLocks noGrp="1"/>
          </p:cNvSpPr>
          <p:nvPr>
            <p:ph idx="1"/>
          </p:nvPr>
        </p:nvSpPr>
        <p:spPr>
          <a:xfrm>
            <a:off x="457200" y="1905000"/>
            <a:ext cx="8229600" cy="4648200"/>
          </a:xfrm>
        </p:spPr>
        <p:txBody>
          <a:bodyPr>
            <a:normAutofit/>
          </a:bodyPr>
          <a:lstStyle/>
          <a:p>
            <a:r>
              <a:rPr lang="en-US" sz="2400" dirty="0" smtClean="0"/>
              <a:t>As our Spring Semester draws to a close, we want to hear from our newest Executive Coordinators, Katie Odom, who reached the rank of Executive Coordinator in 2 1/2 years, working part-time, with new babies and moving to a new home and other interruptions… just like everyone has .. And Jen Chavez of Colorado.</a:t>
            </a:r>
          </a:p>
          <a:p>
            <a:r>
              <a:rPr lang="en-US" sz="2400" dirty="0" smtClean="0"/>
              <a:t>Katie and Jen will share what  activities they have found to be most effective in developing new business leaders both first generation and building in depth.</a:t>
            </a:r>
          </a:p>
          <a:p>
            <a:pPr>
              <a:buNone/>
            </a:pPr>
            <a:r>
              <a:rPr lang="en-US" sz="2400" dirty="0" smtClean="0"/>
              <a:t>									</a:t>
            </a:r>
            <a:r>
              <a:rPr lang="en-US" sz="2400" dirty="0" err="1" smtClean="0"/>
              <a:t>lisa</a:t>
            </a:r>
            <a:endParaRPr lang="en-US" sz="2400" dirty="0" smtClean="0"/>
          </a:p>
          <a:p>
            <a:endParaRPr lang="en-US" sz="2400"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019800" cy="944562"/>
          </a:xfrm>
          <a:ln>
            <a:solidFill>
              <a:schemeClr val="accent3">
                <a:lumMod val="75000"/>
              </a:schemeClr>
            </a:solidFill>
          </a:ln>
        </p:spPr>
        <p:txBody>
          <a:bodyPr>
            <a:normAutofit/>
          </a:bodyPr>
          <a:lstStyle/>
          <a:p>
            <a:r>
              <a:rPr lang="en-US" sz="3200" dirty="0" smtClean="0"/>
              <a:t>Executive Coordinator Jen Chavez – </a:t>
            </a:r>
            <a:endParaRPr lang="en-US" sz="3200" dirty="0"/>
          </a:p>
        </p:txBody>
      </p:sp>
      <p:sp>
        <p:nvSpPr>
          <p:cNvPr id="3" name="Content Placeholder 2"/>
          <p:cNvSpPr>
            <a:spLocks noGrp="1"/>
          </p:cNvSpPr>
          <p:nvPr>
            <p:ph idx="1"/>
          </p:nvPr>
        </p:nvSpPr>
        <p:spPr>
          <a:xfrm>
            <a:off x="304800" y="1828800"/>
            <a:ext cx="8229600" cy="4525963"/>
          </a:xfrm>
        </p:spPr>
        <p:txBody>
          <a:bodyPr>
            <a:normAutofit/>
          </a:bodyPr>
          <a:lstStyle/>
          <a:p>
            <a:r>
              <a:rPr lang="en-US" sz="2200" dirty="0" smtClean="0"/>
              <a:t>Started 4 years ago in Shaklee</a:t>
            </a:r>
          </a:p>
          <a:p>
            <a:r>
              <a:rPr lang="en-US" sz="2200" dirty="0" smtClean="0"/>
              <a:t>Grew up on Shaklee products</a:t>
            </a:r>
          </a:p>
          <a:p>
            <a:r>
              <a:rPr lang="en-US" sz="2200" dirty="0" smtClean="0"/>
              <a:t> After college got a real job at a call center</a:t>
            </a:r>
          </a:p>
          <a:p>
            <a:r>
              <a:rPr lang="en-US" sz="2200" dirty="0" smtClean="0"/>
              <a:t>Soon decided that wouldn't work for her</a:t>
            </a:r>
          </a:p>
          <a:p>
            <a:pPr>
              <a:buNone/>
            </a:pPr>
            <a:r>
              <a:rPr lang="en-US" sz="2200" dirty="0" smtClean="0"/>
              <a:t> </a:t>
            </a:r>
          </a:p>
          <a:p>
            <a:r>
              <a:rPr lang="en-US" sz="2200" dirty="0"/>
              <a:t>New Student Success Advisor for online school</a:t>
            </a:r>
          </a:p>
          <a:p>
            <a:r>
              <a:rPr lang="en-US" sz="2200" dirty="0" smtClean="0"/>
              <a:t>2 years later quit her job and went full-time in Shaklee</a:t>
            </a:r>
          </a:p>
          <a:p>
            <a:r>
              <a:rPr lang="en-US" sz="2200" dirty="0" smtClean="0"/>
              <a:t>Qualified as Executive Coordinator January 2015</a:t>
            </a:r>
          </a:p>
          <a:p>
            <a:pPr>
              <a:buNone/>
            </a:pPr>
            <a:r>
              <a:rPr lang="en-US" sz="2200" dirty="0" smtClean="0"/>
              <a:t> </a:t>
            </a:r>
          </a:p>
          <a:p>
            <a:r>
              <a:rPr lang="en-US" sz="2200" dirty="0" smtClean="0"/>
              <a:t>Earned incentive trips to Playa del Carmen, Mexico and the Cruise</a:t>
            </a:r>
          </a:p>
          <a:p>
            <a:r>
              <a:rPr lang="en-US" sz="2200" dirty="0" smtClean="0"/>
              <a:t>Working towards Tuscany                                                                     </a:t>
            </a:r>
            <a:r>
              <a:rPr lang="en-US" sz="2200" dirty="0" err="1" smtClean="0"/>
              <a:t>jen</a:t>
            </a:r>
            <a:endParaRPr lang="en-US" sz="2200" dirty="0" smtClean="0"/>
          </a:p>
          <a:p>
            <a:endParaRPr lang="en-US" sz="2400" dirty="0"/>
          </a:p>
        </p:txBody>
      </p:sp>
      <p:pic>
        <p:nvPicPr>
          <p:cNvPr id="4" name="Picture 3" descr="Jen Chavez.jpg"/>
          <p:cNvPicPr>
            <a:picLocks noChangeAspect="1"/>
          </p:cNvPicPr>
          <p:nvPr/>
        </p:nvPicPr>
        <p:blipFill>
          <a:blip r:embed="rId2" cstate="print"/>
          <a:stretch>
            <a:fillRect/>
          </a:stretch>
        </p:blipFill>
        <p:spPr>
          <a:xfrm>
            <a:off x="6629400" y="326268"/>
            <a:ext cx="2173936" cy="3102732"/>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3886200" cy="1325562"/>
          </a:xfrm>
          <a:solidFill>
            <a:schemeClr val="accent1">
              <a:lumMod val="40000"/>
              <a:lumOff val="60000"/>
            </a:schemeClr>
          </a:solidFill>
          <a:ln>
            <a:solidFill>
              <a:schemeClr val="tx2">
                <a:lumMod val="60000"/>
                <a:lumOff val="40000"/>
              </a:schemeClr>
            </a:solidFill>
          </a:ln>
        </p:spPr>
        <p:txBody>
          <a:bodyPr>
            <a:normAutofit fontScale="90000"/>
          </a:bodyPr>
          <a:lstStyle/>
          <a:p>
            <a:r>
              <a:rPr lang="en-US" sz="2800" dirty="0" smtClean="0"/>
              <a:t>Executive Coordinator --</a:t>
            </a:r>
            <a:br>
              <a:rPr lang="en-US" sz="2800" dirty="0" smtClean="0"/>
            </a:br>
            <a:r>
              <a:rPr lang="en-US" sz="2800" dirty="0" smtClean="0"/>
              <a:t>3 First Generation Directors</a:t>
            </a:r>
            <a:br>
              <a:rPr lang="en-US" sz="2800" dirty="0" smtClean="0"/>
            </a:br>
            <a:r>
              <a:rPr lang="en-US" sz="2800" dirty="0" smtClean="0"/>
              <a:t>20,000 OV </a:t>
            </a:r>
            <a:endParaRPr lang="en-US" sz="2800" dirty="0"/>
          </a:p>
        </p:txBody>
      </p:sp>
      <p:sp>
        <p:nvSpPr>
          <p:cNvPr id="4" name="Oval 3"/>
          <p:cNvSpPr/>
          <p:nvPr/>
        </p:nvSpPr>
        <p:spPr>
          <a:xfrm>
            <a:off x="1371600" y="1600200"/>
            <a:ext cx="2057400" cy="9906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28600" y="2781300"/>
            <a:ext cx="1371600" cy="10287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789190" y="3677353"/>
            <a:ext cx="1275870" cy="92975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a:stCxn id="4" idx="3"/>
          </p:cNvCxnSpPr>
          <p:nvPr/>
        </p:nvCxnSpPr>
        <p:spPr>
          <a:xfrm flipH="1">
            <a:off x="1371603" y="2445730"/>
            <a:ext cx="301296" cy="44987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524000" y="3514383"/>
            <a:ext cx="446306" cy="254126"/>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a:endCxn id="7" idx="1"/>
          </p:cNvCxnSpPr>
          <p:nvPr/>
        </p:nvCxnSpPr>
        <p:spPr>
          <a:xfrm>
            <a:off x="3200400" y="2390801"/>
            <a:ext cx="792269" cy="467137"/>
          </a:xfrm>
          <a:prstGeom prst="line">
            <a:avLst/>
          </a:prstGeom>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04800" y="2971800"/>
            <a:ext cx="1371600" cy="646331"/>
          </a:xfrm>
          <a:prstGeom prst="rect">
            <a:avLst/>
          </a:prstGeom>
          <a:noFill/>
        </p:spPr>
        <p:txBody>
          <a:bodyPr wrap="square" rtlCol="0">
            <a:spAutoFit/>
          </a:bodyPr>
          <a:lstStyle/>
          <a:p>
            <a:pPr algn="ctr"/>
            <a:r>
              <a:rPr lang="en-US" dirty="0" smtClean="0"/>
              <a:t>  Ashley McDonald</a:t>
            </a:r>
            <a:endParaRPr lang="en-US" dirty="0"/>
          </a:p>
        </p:txBody>
      </p:sp>
      <p:cxnSp>
        <p:nvCxnSpPr>
          <p:cNvPr id="27" name="Straight Connector 26"/>
          <p:cNvCxnSpPr>
            <a:stCxn id="5" idx="4"/>
          </p:cNvCxnSpPr>
          <p:nvPr/>
        </p:nvCxnSpPr>
        <p:spPr>
          <a:xfrm>
            <a:off x="914400" y="3810000"/>
            <a:ext cx="76200" cy="533400"/>
          </a:xfrm>
          <a:prstGeom prst="line">
            <a:avLst/>
          </a:prstGeom>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467436" y="4343399"/>
            <a:ext cx="1364776" cy="87438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1855153" y="3768509"/>
            <a:ext cx="1219200" cy="646331"/>
          </a:xfrm>
          <a:prstGeom prst="rect">
            <a:avLst/>
          </a:prstGeom>
          <a:noFill/>
        </p:spPr>
        <p:txBody>
          <a:bodyPr wrap="square" rtlCol="0">
            <a:spAutoFit/>
          </a:bodyPr>
          <a:lstStyle/>
          <a:p>
            <a:pPr algn="ctr"/>
            <a:r>
              <a:rPr lang="en-US" dirty="0" smtClean="0"/>
              <a:t>Tina </a:t>
            </a:r>
            <a:r>
              <a:rPr lang="en-US" dirty="0" err="1" smtClean="0"/>
              <a:t>Bechtolt</a:t>
            </a:r>
            <a:endParaRPr lang="en-US" dirty="0"/>
          </a:p>
        </p:txBody>
      </p:sp>
      <p:sp>
        <p:nvSpPr>
          <p:cNvPr id="7" name="Oval 6"/>
          <p:cNvSpPr/>
          <p:nvPr/>
        </p:nvSpPr>
        <p:spPr>
          <a:xfrm>
            <a:off x="3791803" y="2701709"/>
            <a:ext cx="1371600" cy="1066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Lauren </a:t>
            </a:r>
            <a:r>
              <a:rPr lang="en-US" dirty="0" err="1" smtClean="0"/>
              <a:t>BLreede</a:t>
            </a:r>
            <a:endParaRPr lang="en-US" dirty="0"/>
          </a:p>
        </p:txBody>
      </p:sp>
      <p:sp>
        <p:nvSpPr>
          <p:cNvPr id="17" name="TextBox 16"/>
          <p:cNvSpPr txBox="1"/>
          <p:nvPr/>
        </p:nvSpPr>
        <p:spPr>
          <a:xfrm>
            <a:off x="3817961" y="2886670"/>
            <a:ext cx="1295400" cy="646331"/>
          </a:xfrm>
          <a:prstGeom prst="rect">
            <a:avLst/>
          </a:prstGeom>
          <a:noFill/>
        </p:spPr>
        <p:txBody>
          <a:bodyPr wrap="square" rtlCol="0">
            <a:spAutoFit/>
          </a:bodyPr>
          <a:lstStyle/>
          <a:p>
            <a:pPr algn="ctr"/>
            <a:r>
              <a:rPr lang="en-US" dirty="0" smtClean="0"/>
              <a:t>Chris </a:t>
            </a:r>
            <a:r>
              <a:rPr lang="en-US" dirty="0" err="1" smtClean="0"/>
              <a:t>Gryniewicz</a:t>
            </a:r>
            <a:endParaRPr lang="en-US" dirty="0"/>
          </a:p>
        </p:txBody>
      </p:sp>
      <p:sp>
        <p:nvSpPr>
          <p:cNvPr id="32" name="Oval 31"/>
          <p:cNvSpPr/>
          <p:nvPr/>
        </p:nvSpPr>
        <p:spPr>
          <a:xfrm>
            <a:off x="4648200" y="1554707"/>
            <a:ext cx="1295400" cy="914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4800600" y="1744470"/>
            <a:ext cx="990600" cy="646331"/>
          </a:xfrm>
          <a:prstGeom prst="rect">
            <a:avLst/>
          </a:prstGeom>
          <a:noFill/>
        </p:spPr>
        <p:txBody>
          <a:bodyPr wrap="square" rtlCol="0">
            <a:spAutoFit/>
          </a:bodyPr>
          <a:lstStyle/>
          <a:p>
            <a:pPr algn="ctr"/>
            <a:r>
              <a:rPr lang="en-US" dirty="0" err="1" smtClean="0"/>
              <a:t>Tasmin</a:t>
            </a:r>
            <a:r>
              <a:rPr lang="en-US" dirty="0" smtClean="0"/>
              <a:t> Bishop</a:t>
            </a:r>
            <a:endParaRPr lang="en-US" dirty="0"/>
          </a:p>
        </p:txBody>
      </p:sp>
      <p:sp>
        <p:nvSpPr>
          <p:cNvPr id="40" name="TextBox 39"/>
          <p:cNvSpPr txBox="1"/>
          <p:nvPr/>
        </p:nvSpPr>
        <p:spPr>
          <a:xfrm>
            <a:off x="1524000" y="1887940"/>
            <a:ext cx="1676400" cy="461665"/>
          </a:xfrm>
          <a:prstGeom prst="rect">
            <a:avLst/>
          </a:prstGeom>
          <a:noFill/>
        </p:spPr>
        <p:txBody>
          <a:bodyPr wrap="square" rtlCol="0">
            <a:spAutoFit/>
          </a:bodyPr>
          <a:lstStyle/>
          <a:p>
            <a:pPr algn="ctr"/>
            <a:r>
              <a:rPr lang="en-US" sz="2400" b="1" dirty="0" smtClean="0"/>
              <a:t>Jen Chavez</a:t>
            </a:r>
            <a:endParaRPr lang="en-US" sz="2400" b="1" dirty="0"/>
          </a:p>
        </p:txBody>
      </p:sp>
      <p:sp>
        <p:nvSpPr>
          <p:cNvPr id="25" name="TextBox 24"/>
          <p:cNvSpPr txBox="1"/>
          <p:nvPr/>
        </p:nvSpPr>
        <p:spPr>
          <a:xfrm>
            <a:off x="5334000" y="2828835"/>
            <a:ext cx="3581400" cy="1015663"/>
          </a:xfrm>
          <a:prstGeom prst="rect">
            <a:avLst/>
          </a:prstGeom>
          <a:noFill/>
        </p:spPr>
        <p:txBody>
          <a:bodyPr wrap="square" rtlCol="0">
            <a:spAutoFit/>
          </a:bodyPr>
          <a:lstStyle/>
          <a:p>
            <a:r>
              <a:rPr lang="en-US" sz="2400" dirty="0" err="1" smtClean="0"/>
              <a:t>Upline</a:t>
            </a:r>
            <a:r>
              <a:rPr lang="en-US" sz="2400" dirty="0" smtClean="0"/>
              <a:t> :  Pansy Chinn</a:t>
            </a:r>
          </a:p>
          <a:p>
            <a:endParaRPr lang="en-US" sz="1200" dirty="0" smtClean="0"/>
          </a:p>
          <a:p>
            <a:r>
              <a:rPr lang="en-US" sz="2400" dirty="0" smtClean="0"/>
              <a:t>Income </a:t>
            </a:r>
            <a:r>
              <a:rPr lang="en-US" sz="2400" dirty="0"/>
              <a:t> </a:t>
            </a:r>
            <a:r>
              <a:rPr lang="en-US" sz="2400" dirty="0" smtClean="0"/>
              <a:t>at  $3000 / month</a:t>
            </a:r>
            <a:endParaRPr lang="en-US" sz="2400" dirty="0"/>
          </a:p>
        </p:txBody>
      </p:sp>
      <p:cxnSp>
        <p:nvCxnSpPr>
          <p:cNvPr id="38" name="Straight Connector 37"/>
          <p:cNvCxnSpPr>
            <a:stCxn id="4" idx="6"/>
          </p:cNvCxnSpPr>
          <p:nvPr/>
        </p:nvCxnSpPr>
        <p:spPr>
          <a:xfrm>
            <a:off x="3429000" y="2095500"/>
            <a:ext cx="1219200" cy="1143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608072" y="5032085"/>
            <a:ext cx="362234" cy="371398"/>
          </a:xfrm>
          <a:prstGeom prst="line">
            <a:avLst/>
          </a:prstGeom>
        </p:spPr>
        <p:style>
          <a:lnRef idx="1">
            <a:schemeClr val="accent1"/>
          </a:lnRef>
          <a:fillRef idx="0">
            <a:schemeClr val="accent1"/>
          </a:fillRef>
          <a:effectRef idx="0">
            <a:schemeClr val="accent1"/>
          </a:effectRef>
          <a:fontRef idx="minor">
            <a:schemeClr val="tx1"/>
          </a:fontRef>
        </p:style>
      </p:cxnSp>
      <p:sp>
        <p:nvSpPr>
          <p:cNvPr id="37" name="Oval 36"/>
          <p:cNvSpPr/>
          <p:nvPr/>
        </p:nvSpPr>
        <p:spPr>
          <a:xfrm>
            <a:off x="1886802" y="5217784"/>
            <a:ext cx="1178257" cy="93879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p:cNvSpPr txBox="1"/>
          <p:nvPr/>
        </p:nvSpPr>
        <p:spPr>
          <a:xfrm>
            <a:off x="540224" y="4444134"/>
            <a:ext cx="1219200" cy="646331"/>
          </a:xfrm>
          <a:prstGeom prst="rect">
            <a:avLst/>
          </a:prstGeom>
          <a:noFill/>
        </p:spPr>
        <p:txBody>
          <a:bodyPr wrap="square" rtlCol="0">
            <a:spAutoFit/>
          </a:bodyPr>
          <a:lstStyle/>
          <a:p>
            <a:pPr algn="ctr"/>
            <a:r>
              <a:rPr lang="en-US" dirty="0" smtClean="0"/>
              <a:t>Rachel Tabor</a:t>
            </a:r>
            <a:endParaRPr lang="en-US" dirty="0"/>
          </a:p>
        </p:txBody>
      </p:sp>
      <p:sp>
        <p:nvSpPr>
          <p:cNvPr id="41" name="TextBox 40"/>
          <p:cNvSpPr txBox="1"/>
          <p:nvPr/>
        </p:nvSpPr>
        <p:spPr>
          <a:xfrm>
            <a:off x="1886802" y="5502513"/>
            <a:ext cx="1219200" cy="369332"/>
          </a:xfrm>
          <a:prstGeom prst="rect">
            <a:avLst/>
          </a:prstGeom>
          <a:noFill/>
        </p:spPr>
        <p:txBody>
          <a:bodyPr wrap="square" rtlCol="0">
            <a:spAutoFit/>
          </a:bodyPr>
          <a:lstStyle/>
          <a:p>
            <a:pPr algn="ctr"/>
            <a:r>
              <a:rPr lang="en-US" dirty="0" smtClean="0"/>
              <a:t>Jamie Hays</a:t>
            </a:r>
            <a:endParaRPr lang="en-US" dirty="0"/>
          </a:p>
        </p:txBody>
      </p:sp>
      <p:pic>
        <p:nvPicPr>
          <p:cNvPr id="26" name="Picture 25" descr="Jen Chavez.jpg"/>
          <p:cNvPicPr>
            <a:picLocks noChangeAspect="1"/>
          </p:cNvPicPr>
          <p:nvPr/>
        </p:nvPicPr>
        <p:blipFill>
          <a:blip r:embed="rId2" cstate="print"/>
          <a:stretch>
            <a:fillRect/>
          </a:stretch>
        </p:blipFill>
        <p:spPr>
          <a:xfrm>
            <a:off x="7086600" y="304800"/>
            <a:ext cx="1752600" cy="2501383"/>
          </a:xfrm>
          <a:prstGeom prst="rect">
            <a:avLst/>
          </a:prstGeom>
        </p:spPr>
      </p:pic>
      <p:sp>
        <p:nvSpPr>
          <p:cNvPr id="28" name="Rectangle 27"/>
          <p:cNvSpPr/>
          <p:nvPr/>
        </p:nvSpPr>
        <p:spPr>
          <a:xfrm>
            <a:off x="3810000" y="4114800"/>
            <a:ext cx="5105400" cy="2308324"/>
          </a:xfrm>
          <a:prstGeom prst="rect">
            <a:avLst/>
          </a:prstGeom>
          <a:ln>
            <a:solidFill>
              <a:schemeClr val="accent3">
                <a:lumMod val="75000"/>
              </a:schemeClr>
            </a:solidFill>
          </a:ln>
        </p:spPr>
        <p:txBody>
          <a:bodyPr wrap="square">
            <a:spAutoFit/>
          </a:bodyPr>
          <a:lstStyle/>
          <a:p>
            <a:r>
              <a:rPr lang="en-US" dirty="0" smtClean="0"/>
              <a:t>2011:  Director       $600/mo</a:t>
            </a:r>
          </a:p>
          <a:p>
            <a:r>
              <a:rPr lang="en-US" dirty="0" smtClean="0"/>
              <a:t>2012: Sr. Director  </a:t>
            </a:r>
          </a:p>
          <a:p>
            <a:r>
              <a:rPr lang="en-US" dirty="0" smtClean="0"/>
              <a:t>2013:  Car Qualifier &amp; New </a:t>
            </a:r>
            <a:r>
              <a:rPr lang="en-US" dirty="0" err="1" smtClean="0"/>
              <a:t>Directors’Conference</a:t>
            </a:r>
            <a:r>
              <a:rPr lang="en-US" dirty="0" smtClean="0"/>
              <a:t> 	Shaklee Dream Cruise		 	Full-time in Shaklee</a:t>
            </a:r>
          </a:p>
          <a:p>
            <a:r>
              <a:rPr lang="en-US" dirty="0" smtClean="0"/>
              <a:t>2014:  </a:t>
            </a:r>
            <a:r>
              <a:rPr lang="en-US" dirty="0" err="1" smtClean="0"/>
              <a:t>Qualifed</a:t>
            </a:r>
            <a:r>
              <a:rPr lang="en-US" dirty="0" smtClean="0"/>
              <a:t> for Mexico                                       </a:t>
            </a:r>
            <a:r>
              <a:rPr lang="en-US" dirty="0" err="1" smtClean="0"/>
              <a:t>jen</a:t>
            </a:r>
            <a:endParaRPr lang="en-US" dirty="0" smtClean="0"/>
          </a:p>
          <a:p>
            <a:r>
              <a:rPr lang="en-US" dirty="0" smtClean="0"/>
              <a:t> 2015  Executive Coordinator</a:t>
            </a:r>
          </a:p>
          <a:p>
            <a:r>
              <a:rPr lang="en-US" dirty="0" smtClean="0"/>
              <a:t>	Getting married:  May, 2015 !!!!</a:t>
            </a:r>
          </a:p>
        </p:txBody>
      </p:sp>
    </p:spTree>
    <p:extLst>
      <p:ext uri="{BB962C8B-B14F-4D97-AF65-F5344CB8AC3E}">
        <p14:creationId xmlns:p14="http://schemas.microsoft.com/office/powerpoint/2010/main" val="6656834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17566</TotalTime>
  <Words>1269</Words>
  <Application>Microsoft Office PowerPoint</Application>
  <PresentationFormat>On-screen Show (4:3)</PresentationFormat>
  <Paragraphs>278</Paragraphs>
  <Slides>31</Slides>
  <Notes>2</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PowerPoint Presentation</vt:lpstr>
      <vt:lpstr> Dan Buettner at Shaklee Live National Geographic Explorer and New York Times® best-selling author of The Blue Zones</vt:lpstr>
      <vt:lpstr>Blue Zone Principles Applied to 20 American Cities, Improving Health of More Than 5 million </vt:lpstr>
      <vt:lpstr>New York Times® best-selling author of The Happiness Advantage, Shawn Achor  at Shaklee Live in Cleveland</vt:lpstr>
      <vt:lpstr>Cleveland, Ohio – August 12-16th 2015</vt:lpstr>
      <vt:lpstr>Legacy and Leadership  Spring 2015 Session #14  April 23, 2015  The  Road To Executive Coordinator   </vt:lpstr>
      <vt:lpstr>Objectives for Session #14  Road to Executive Coordinator     </vt:lpstr>
      <vt:lpstr>Executive Coordinator Jen Chavez – </vt:lpstr>
      <vt:lpstr>Executive Coordinator -- 3 First Generation Directors 20,000 OV </vt:lpstr>
      <vt:lpstr>Chavez  Business Development System</vt:lpstr>
      <vt:lpstr>Executive Coordinator -- 3 First Generation Directors 20,000 OV </vt:lpstr>
      <vt:lpstr>Executive Coordinator -- 3 First Generation Directors 20,000 OV </vt:lpstr>
      <vt:lpstr>Where Directors Come From</vt:lpstr>
      <vt:lpstr>So .. What Was Katie’s Plan </vt:lpstr>
      <vt:lpstr>Committed Time to The Business</vt:lpstr>
      <vt:lpstr>Working Folder on Your Phone</vt:lpstr>
      <vt:lpstr>Block Shaklee Time</vt:lpstr>
      <vt:lpstr>Shaklee-ize </vt:lpstr>
      <vt:lpstr>Set Goals –  Then Made a Plan </vt:lpstr>
      <vt:lpstr>Katie’s Goal Board‘</vt:lpstr>
      <vt:lpstr>Train Ourselves to See Leadership and Possibilities in People We Meet</vt:lpstr>
      <vt:lpstr>  Your Business Development Process has 4 Components</vt:lpstr>
      <vt:lpstr>What I Know From This Journey</vt:lpstr>
      <vt:lpstr>Girls Night In  --Set Up</vt:lpstr>
      <vt:lpstr>PowerPoint Presentation</vt:lpstr>
      <vt:lpstr>PowerPoint Presentation</vt:lpstr>
      <vt:lpstr>May – a Good Month To Focus on Women’s Collections Anti-Aging Skin Care….. And Women’s Nutrition packages for Energy and Stress, or Hormonal Balance  </vt:lpstr>
      <vt:lpstr>Action Steps for Session #14  Road to Executive Coordinator</vt:lpstr>
      <vt:lpstr>Come…be a part of our community of like-minded women.</vt:lpstr>
      <vt:lpstr>Word track</vt:lpstr>
      <vt:lpstr>Subscriptions Open Now</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Skilling Up  2014 Session #1   January  7, 2014 Special Guest Gary Burke Presidential Master Coordinator</dc:title>
  <dc:creator>Barb</dc:creator>
  <cp:lastModifiedBy> </cp:lastModifiedBy>
  <cp:revision>1150</cp:revision>
  <cp:lastPrinted>2015-04-23T02:49:33Z</cp:lastPrinted>
  <dcterms:created xsi:type="dcterms:W3CDTF">2014-01-06T16:33:26Z</dcterms:created>
  <dcterms:modified xsi:type="dcterms:W3CDTF">2015-04-24T00:50:16Z</dcterms:modified>
</cp:coreProperties>
</file>