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656" r:id="rId2"/>
    <p:sldId id="669" r:id="rId3"/>
    <p:sldId id="644" r:id="rId4"/>
    <p:sldId id="650" r:id="rId5"/>
    <p:sldId id="677" r:id="rId6"/>
    <p:sldId id="675" r:id="rId7"/>
    <p:sldId id="667" r:id="rId8"/>
    <p:sldId id="663" r:id="rId9"/>
    <p:sldId id="659" r:id="rId10"/>
    <p:sldId id="631" r:id="rId11"/>
    <p:sldId id="670" r:id="rId12"/>
    <p:sldId id="671" r:id="rId13"/>
    <p:sldId id="679" r:id="rId14"/>
    <p:sldId id="672" r:id="rId15"/>
    <p:sldId id="673" r:id="rId16"/>
    <p:sldId id="664" r:id="rId17"/>
    <p:sldId id="653" r:id="rId18"/>
    <p:sldId id="661" r:id="rId19"/>
    <p:sldId id="678" r:id="rId20"/>
    <p:sldId id="662" r:id="rId21"/>
    <p:sldId id="660" r:id="rId22"/>
    <p:sldId id="668" r:id="rId23"/>
    <p:sldId id="674" r:id="rId24"/>
    <p:sldId id="642" r:id="rId25"/>
    <p:sldId id="676" r:id="rId26"/>
  </p:sldIdLst>
  <p:sldSz cx="9144000" cy="6858000" type="screen4x3"/>
  <p:notesSz cx="6858000" cy="9083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82" autoAdjust="0"/>
    <p:restoredTop sz="79928" autoAdjust="0"/>
  </p:normalViewPr>
  <p:slideViewPr>
    <p:cSldViewPr showGuides="1">
      <p:cViewPr varScale="1">
        <p:scale>
          <a:sx n="62" d="100"/>
          <a:sy n="62" d="100"/>
        </p:scale>
        <p:origin x="-1362"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72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41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4184"/>
          </a:xfrm>
          <a:prstGeom prst="rect">
            <a:avLst/>
          </a:prstGeom>
        </p:spPr>
        <p:txBody>
          <a:bodyPr vert="horz" lIns="91440" tIns="45720" rIns="91440" bIns="45720" rtlCol="0"/>
          <a:lstStyle>
            <a:lvl1pPr algn="r">
              <a:defRPr sz="1200"/>
            </a:lvl1pPr>
          </a:lstStyle>
          <a:p>
            <a:fld id="{D133882A-F88E-4A72-AE4C-EE7F47F68CE6}" type="datetimeFigureOut">
              <a:rPr lang="en-US" smtClean="0"/>
              <a:pPr/>
              <a:t>4/17/2015</a:t>
            </a:fld>
            <a:endParaRPr lang="en-US"/>
          </a:p>
        </p:txBody>
      </p:sp>
      <p:sp>
        <p:nvSpPr>
          <p:cNvPr id="4" name="Footer Placeholder 3"/>
          <p:cNvSpPr>
            <a:spLocks noGrp="1"/>
          </p:cNvSpPr>
          <p:nvPr>
            <p:ph type="ftr" sz="quarter" idx="2"/>
          </p:nvPr>
        </p:nvSpPr>
        <p:spPr>
          <a:xfrm>
            <a:off x="0" y="8627915"/>
            <a:ext cx="2971800" cy="45418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27915"/>
            <a:ext cx="2971800" cy="454184"/>
          </a:xfrm>
          <a:prstGeom prst="rect">
            <a:avLst/>
          </a:prstGeom>
        </p:spPr>
        <p:txBody>
          <a:bodyPr vert="horz" lIns="91440" tIns="45720" rIns="91440" bIns="45720" rtlCol="0" anchor="b"/>
          <a:lstStyle>
            <a:lvl1pPr algn="r">
              <a:defRPr sz="1200"/>
            </a:lvl1pPr>
          </a:lstStyle>
          <a:p>
            <a:fld id="{96057DD9-C7B8-415A-93AC-3B2DF9BA0031}" type="slidenum">
              <a:rPr lang="en-US" smtClean="0"/>
              <a:pPr/>
              <a:t>‹#›</a:t>
            </a:fld>
            <a:endParaRPr lang="en-US"/>
          </a:p>
        </p:txBody>
      </p:sp>
    </p:spTree>
    <p:extLst>
      <p:ext uri="{BB962C8B-B14F-4D97-AF65-F5344CB8AC3E}">
        <p14:creationId xmlns="" xmlns:p14="http://schemas.microsoft.com/office/powerpoint/2010/main" val="5739026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40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4025"/>
          </a:xfrm>
          <a:prstGeom prst="rect">
            <a:avLst/>
          </a:prstGeom>
        </p:spPr>
        <p:txBody>
          <a:bodyPr vert="horz" lIns="91440" tIns="45720" rIns="91440" bIns="45720" rtlCol="0"/>
          <a:lstStyle>
            <a:lvl1pPr algn="r">
              <a:defRPr sz="1200"/>
            </a:lvl1pPr>
          </a:lstStyle>
          <a:p>
            <a:fld id="{CB12D323-4C6A-445D-9749-B13F8717668F}" type="datetimeFigureOut">
              <a:rPr lang="en-US" smtClean="0"/>
              <a:pPr/>
              <a:t>4/17/2015</a:t>
            </a:fld>
            <a:endParaRPr lang="en-US"/>
          </a:p>
        </p:txBody>
      </p:sp>
      <p:sp>
        <p:nvSpPr>
          <p:cNvPr id="4" name="Slide Image Placeholder 3"/>
          <p:cNvSpPr>
            <a:spLocks noGrp="1" noRot="1" noChangeAspect="1"/>
          </p:cNvSpPr>
          <p:nvPr>
            <p:ph type="sldImg" idx="2"/>
          </p:nvPr>
        </p:nvSpPr>
        <p:spPr>
          <a:xfrm>
            <a:off x="1157288" y="681038"/>
            <a:ext cx="4543425" cy="34067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14825"/>
            <a:ext cx="5486400" cy="408781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28063"/>
            <a:ext cx="2971800" cy="4540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28063"/>
            <a:ext cx="2971800" cy="454025"/>
          </a:xfrm>
          <a:prstGeom prst="rect">
            <a:avLst/>
          </a:prstGeom>
        </p:spPr>
        <p:txBody>
          <a:bodyPr vert="horz" lIns="91440" tIns="45720" rIns="91440" bIns="45720" rtlCol="0" anchor="b"/>
          <a:lstStyle>
            <a:lvl1pPr algn="r">
              <a:defRPr sz="1200"/>
            </a:lvl1pPr>
          </a:lstStyle>
          <a:p>
            <a:fld id="{25562474-C6FE-4F6F-A4C5-A22744022ADC}" type="slidenum">
              <a:rPr lang="en-US" smtClean="0"/>
              <a:pPr/>
              <a:t>‹#›</a:t>
            </a:fld>
            <a:endParaRPr lang="en-US"/>
          </a:p>
        </p:txBody>
      </p:sp>
    </p:spTree>
    <p:extLst>
      <p:ext uri="{BB962C8B-B14F-4D97-AF65-F5344CB8AC3E}">
        <p14:creationId xmlns="" xmlns:p14="http://schemas.microsoft.com/office/powerpoint/2010/main" val="3585893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9AFBF46-4691-43BF-98FA-1602A2AF1281}" type="datetimeFigureOut">
              <a:rPr lang="en-US" smtClean="0"/>
              <a:pPr/>
              <a:t>4/17/2015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6884F3-38FC-4E88-94FE-5A2785998AD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AFBF46-4691-43BF-98FA-1602A2AF1281}" type="datetimeFigureOut">
              <a:rPr lang="en-US" smtClean="0"/>
              <a:pPr/>
              <a:t>4/17/2015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6884F3-38FC-4E88-94FE-5A2785998AD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AFBF46-4691-43BF-98FA-1602A2AF1281}" type="datetimeFigureOut">
              <a:rPr lang="en-US" smtClean="0"/>
              <a:pPr/>
              <a:t>4/17/2015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6884F3-38FC-4E88-94FE-5A2785998AD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AFBF46-4691-43BF-98FA-1602A2AF1281}" type="datetimeFigureOut">
              <a:rPr lang="en-US" smtClean="0"/>
              <a:pPr/>
              <a:t>4/17/2015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6884F3-38FC-4E88-94FE-5A2785998AD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AFBF46-4691-43BF-98FA-1602A2AF1281}" type="datetimeFigureOut">
              <a:rPr lang="en-US" smtClean="0"/>
              <a:pPr/>
              <a:t>4/17/2015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6884F3-38FC-4E88-94FE-5A2785998AD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9AFBF46-4691-43BF-98FA-1602A2AF1281}" type="datetimeFigureOut">
              <a:rPr lang="en-US" smtClean="0"/>
              <a:pPr/>
              <a:t>4/17/2015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6884F3-38FC-4E88-94FE-5A2785998AD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9AFBF46-4691-43BF-98FA-1602A2AF1281}" type="datetimeFigureOut">
              <a:rPr lang="en-US" smtClean="0"/>
              <a:pPr/>
              <a:t>4/17/2015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6884F3-38FC-4E88-94FE-5A2785998AD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9AFBF46-4691-43BF-98FA-1602A2AF1281}" type="datetimeFigureOut">
              <a:rPr lang="en-US" smtClean="0"/>
              <a:pPr/>
              <a:t>4/17/2015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6884F3-38FC-4E88-94FE-5A2785998AD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AFBF46-4691-43BF-98FA-1602A2AF1281}" type="datetimeFigureOut">
              <a:rPr lang="en-US" smtClean="0"/>
              <a:pPr/>
              <a:t>4/17/2015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6884F3-38FC-4E88-94FE-5A2785998AD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AFBF46-4691-43BF-98FA-1602A2AF1281}" type="datetimeFigureOut">
              <a:rPr lang="en-US" smtClean="0"/>
              <a:pPr/>
              <a:t>4/17/2015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6884F3-38FC-4E88-94FE-5A2785998AD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AFBF46-4691-43BF-98FA-1602A2AF1281}" type="datetimeFigureOut">
              <a:rPr lang="en-US" smtClean="0"/>
              <a:pPr/>
              <a:t>4/17/2015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6884F3-38FC-4E88-94FE-5A2785998AD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AFBF46-4691-43BF-98FA-1602A2AF1281}" type="datetimeFigureOut">
              <a:rPr lang="en-US" smtClean="0"/>
              <a:pPr/>
              <a:t>4/17/2015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6884F3-38FC-4E88-94FE-5A2785998AD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facebook.com/crystal.johnson.7792052"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C:\Users\Barb\AppData\Local\Temp\IMG1810.JPG"/>
          <p:cNvPicPr>
            <a:picLocks noChangeAspect="1" noChangeArrowheads="1"/>
          </p:cNvPicPr>
          <p:nvPr/>
        </p:nvPicPr>
        <p:blipFill>
          <a:blip r:embed="rId2" cstate="print"/>
          <a:srcRect/>
          <a:stretch>
            <a:fillRect/>
          </a:stretch>
        </p:blipFill>
        <p:spPr bwMode="auto">
          <a:xfrm>
            <a:off x="508000" y="381000"/>
            <a:ext cx="8128000" cy="60960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descr="http://www.dkohlberger.com/wp-content/uploads/2013/10/connecting-people.jpg"/>
          <p:cNvPicPr>
            <a:picLocks noChangeAspect="1" noChangeArrowheads="1"/>
          </p:cNvPicPr>
          <p:nvPr/>
        </p:nvPicPr>
        <p:blipFill>
          <a:blip r:embed="rId2" cstate="print"/>
          <a:srcRect/>
          <a:stretch>
            <a:fillRect/>
          </a:stretch>
        </p:blipFill>
        <p:spPr bwMode="auto">
          <a:xfrm>
            <a:off x="1333500" y="4333875"/>
            <a:ext cx="6476999" cy="2524125"/>
          </a:xfrm>
          <a:prstGeom prst="rect">
            <a:avLst/>
          </a:prstGeom>
          <a:noFill/>
        </p:spPr>
      </p:pic>
      <p:sp>
        <p:nvSpPr>
          <p:cNvPr id="2" name="Title 1"/>
          <p:cNvSpPr>
            <a:spLocks noGrp="1"/>
          </p:cNvSpPr>
          <p:nvPr>
            <p:ph type="title"/>
          </p:nvPr>
        </p:nvSpPr>
        <p:spPr>
          <a:xfrm>
            <a:off x="457200" y="274638"/>
            <a:ext cx="7848600" cy="1935162"/>
          </a:xfrm>
          <a:ln>
            <a:solidFill>
              <a:schemeClr val="tx2">
                <a:lumMod val="60000"/>
                <a:lumOff val="40000"/>
              </a:schemeClr>
            </a:solidFill>
          </a:ln>
        </p:spPr>
        <p:txBody>
          <a:bodyPr>
            <a:normAutofit/>
          </a:bodyPr>
          <a:lstStyle/>
          <a:p>
            <a:r>
              <a:rPr lang="en-US" sz="2800" dirty="0" smtClean="0"/>
              <a:t>In these Conversations … </a:t>
            </a:r>
            <a:br>
              <a:rPr lang="en-US" sz="2800" dirty="0" smtClean="0"/>
            </a:br>
            <a:r>
              <a:rPr lang="en-US" sz="2800" dirty="0" smtClean="0"/>
              <a:t>It’s a Good Time To Remember to Practice</a:t>
            </a:r>
            <a:br>
              <a:rPr lang="en-US" sz="2800" dirty="0" smtClean="0"/>
            </a:br>
            <a:r>
              <a:rPr lang="en-US" sz="2800" dirty="0" smtClean="0"/>
              <a:t> The  Elements of Conversation  that Connect Us</a:t>
            </a:r>
            <a:endParaRPr lang="en-US" sz="2800" dirty="0"/>
          </a:p>
        </p:txBody>
      </p:sp>
      <p:sp>
        <p:nvSpPr>
          <p:cNvPr id="3" name="Content Placeholder 2"/>
          <p:cNvSpPr>
            <a:spLocks noGrp="1"/>
          </p:cNvSpPr>
          <p:nvPr>
            <p:ph idx="1"/>
          </p:nvPr>
        </p:nvSpPr>
        <p:spPr>
          <a:xfrm>
            <a:off x="457200" y="2667000"/>
            <a:ext cx="7848600" cy="3459163"/>
          </a:xfrm>
        </p:spPr>
        <p:txBody>
          <a:bodyPr>
            <a:normAutofit/>
          </a:bodyPr>
          <a:lstStyle/>
          <a:p>
            <a:r>
              <a:rPr lang="en-US" sz="2400" dirty="0" smtClean="0"/>
              <a:t>Tell me about</a:t>
            </a:r>
          </a:p>
          <a:p>
            <a:r>
              <a:rPr lang="en-US" sz="2400" dirty="0" smtClean="0"/>
              <a:t>Acknowledge</a:t>
            </a:r>
          </a:p>
          <a:p>
            <a:r>
              <a:rPr lang="en-US" sz="2400" dirty="0" smtClean="0"/>
              <a:t>Identify their reason for growing .			</a:t>
            </a:r>
            <a:r>
              <a:rPr lang="en-US" sz="2400" dirty="0" err="1" smtClean="0"/>
              <a:t>katie</a:t>
            </a:r>
            <a:endParaRPr lang="en-US" sz="2400" dirty="0" smtClean="0"/>
          </a:p>
          <a:p>
            <a:endParaRPr 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images.sodahead.com/polls/000311559/polls_magnifying_glass_1732_405669_poll_xlarge.gif"/>
          <p:cNvPicPr>
            <a:picLocks noChangeAspect="1" noChangeArrowheads="1"/>
          </p:cNvPicPr>
          <p:nvPr/>
        </p:nvPicPr>
        <p:blipFill>
          <a:blip r:embed="rId2" cstate="print"/>
          <a:srcRect/>
          <a:stretch>
            <a:fillRect/>
          </a:stretch>
        </p:blipFill>
        <p:spPr bwMode="auto">
          <a:xfrm>
            <a:off x="0" y="0"/>
            <a:ext cx="1905000" cy="2514600"/>
          </a:xfrm>
          <a:prstGeom prst="rect">
            <a:avLst/>
          </a:prstGeom>
          <a:noFill/>
        </p:spPr>
      </p:pic>
      <p:sp>
        <p:nvSpPr>
          <p:cNvPr id="2" name="Title 1"/>
          <p:cNvSpPr>
            <a:spLocks noGrp="1"/>
          </p:cNvSpPr>
          <p:nvPr>
            <p:ph type="title"/>
          </p:nvPr>
        </p:nvSpPr>
        <p:spPr>
          <a:xfrm>
            <a:off x="2057400" y="274638"/>
            <a:ext cx="6629400" cy="868362"/>
          </a:xfrm>
          <a:ln>
            <a:solidFill>
              <a:srgbClr val="FFC000"/>
            </a:solidFill>
          </a:ln>
        </p:spPr>
        <p:txBody>
          <a:bodyPr>
            <a:normAutofit fontScale="90000"/>
          </a:bodyPr>
          <a:lstStyle/>
          <a:p>
            <a:r>
              <a:rPr lang="en-US" sz="2400" dirty="0" smtClean="0"/>
              <a:t>Taking each step individually …</a:t>
            </a:r>
            <a:br>
              <a:rPr lang="en-US" sz="2400" dirty="0" smtClean="0"/>
            </a:br>
            <a:r>
              <a:rPr lang="en-US" sz="2400" dirty="0" smtClean="0"/>
              <a:t>First Session .. Assessing their situation and next steps</a:t>
            </a:r>
            <a:endParaRPr lang="en-US" sz="2400" dirty="0"/>
          </a:p>
        </p:txBody>
      </p:sp>
      <p:sp>
        <p:nvSpPr>
          <p:cNvPr id="3" name="Content Placeholder 2"/>
          <p:cNvSpPr>
            <a:spLocks noGrp="1"/>
          </p:cNvSpPr>
          <p:nvPr>
            <p:ph idx="1"/>
          </p:nvPr>
        </p:nvSpPr>
        <p:spPr>
          <a:xfrm>
            <a:off x="990600" y="1447800"/>
            <a:ext cx="7696200" cy="5410200"/>
          </a:xfrm>
        </p:spPr>
        <p:txBody>
          <a:bodyPr>
            <a:normAutofit/>
          </a:bodyPr>
          <a:lstStyle/>
          <a:p>
            <a:r>
              <a:rPr lang="en-US" sz="2000" dirty="0" smtClean="0"/>
              <a:t>You want to know … who is ready to grow now… so you know where to put your time and support.</a:t>
            </a:r>
          </a:p>
          <a:p>
            <a:r>
              <a:rPr lang="en-US" sz="2000" dirty="0" smtClean="0"/>
              <a:t>Begin with a few questions …  “So as a starting place, Tell me where you are in your life…. How you are … what’s been happening …”</a:t>
            </a:r>
          </a:p>
          <a:p>
            <a:pPr>
              <a:buNone/>
            </a:pPr>
            <a:r>
              <a:rPr lang="en-US" sz="2000" dirty="0" smtClean="0"/>
              <a:t>		--If their life is in turmoil … no point strategizing right now .</a:t>
            </a:r>
          </a:p>
          <a:p>
            <a:r>
              <a:rPr lang="en-US" sz="2000" dirty="0" smtClean="0"/>
              <a:t>Then tell me about where you are with your Shaklee business</a:t>
            </a:r>
          </a:p>
          <a:p>
            <a:pPr>
              <a:buNone/>
            </a:pPr>
            <a:r>
              <a:rPr lang="en-US" sz="2000" dirty="0" smtClean="0"/>
              <a:t>		-- Listen for interest … and ask … the reason they want to 			develop a business</a:t>
            </a:r>
          </a:p>
          <a:p>
            <a:pPr>
              <a:buNone/>
            </a:pPr>
            <a:r>
              <a:rPr lang="en-US" sz="2000" dirty="0" smtClean="0"/>
              <a:t>	People don’t buy what you do … they buy WHY you do it .. I f there is no compelling reason, then you may want to begin that discussion to help them determine that.</a:t>
            </a:r>
          </a:p>
          <a:p>
            <a:r>
              <a:rPr lang="en-US" sz="2000" dirty="0" smtClean="0"/>
              <a:t>Review resources for them to evaluate… to learn the stories both business  and product </a:t>
            </a:r>
          </a:p>
          <a:p>
            <a:r>
              <a:rPr lang="en-US" sz="2000" dirty="0" smtClean="0"/>
              <a:t>Set date for next conversation                              </a:t>
            </a:r>
            <a:r>
              <a:rPr lang="en-US" sz="2000" dirty="0" err="1" smtClean="0"/>
              <a:t>lisa</a:t>
            </a:r>
            <a:r>
              <a:rPr lang="en-US" sz="2000" dirty="0" smtClean="0"/>
              <a:t>/</a:t>
            </a:r>
            <a:r>
              <a:rPr lang="en-US" sz="2000" dirty="0" err="1" smtClean="0"/>
              <a:t>becky</a:t>
            </a:r>
            <a:endParaRPr lang="en-US" sz="2000" dirty="0" smtClean="0"/>
          </a:p>
          <a:p>
            <a:pPr>
              <a:buNone/>
            </a:pPr>
            <a:r>
              <a:rPr lang="en-US" sz="2000" dirty="0" smtClean="0"/>
              <a:t> </a:t>
            </a:r>
          </a:p>
          <a:p>
            <a:endParaRPr lang="en-US" sz="1600"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nixondesign.com/images/think-big.png"/>
          <p:cNvPicPr>
            <a:picLocks noChangeAspect="1" noChangeArrowheads="1"/>
          </p:cNvPicPr>
          <p:nvPr/>
        </p:nvPicPr>
        <p:blipFill>
          <a:blip r:embed="rId2" cstate="print"/>
          <a:srcRect/>
          <a:stretch>
            <a:fillRect/>
          </a:stretch>
        </p:blipFill>
        <p:spPr bwMode="auto">
          <a:xfrm>
            <a:off x="7086600" y="0"/>
            <a:ext cx="2057400" cy="2590800"/>
          </a:xfrm>
          <a:prstGeom prst="rect">
            <a:avLst/>
          </a:prstGeom>
          <a:noFill/>
        </p:spPr>
      </p:pic>
      <p:sp>
        <p:nvSpPr>
          <p:cNvPr id="2" name="Title 1"/>
          <p:cNvSpPr>
            <a:spLocks noGrp="1"/>
          </p:cNvSpPr>
          <p:nvPr>
            <p:ph type="title"/>
          </p:nvPr>
        </p:nvSpPr>
        <p:spPr>
          <a:xfrm>
            <a:off x="457200" y="274638"/>
            <a:ext cx="6400800" cy="868362"/>
          </a:xfrm>
          <a:ln>
            <a:solidFill>
              <a:srgbClr val="FF0000"/>
            </a:solidFill>
          </a:ln>
        </p:spPr>
        <p:txBody>
          <a:bodyPr>
            <a:normAutofit fontScale="90000"/>
          </a:bodyPr>
          <a:lstStyle/>
          <a:p>
            <a:r>
              <a:rPr lang="en-US" sz="2800" dirty="0" smtClean="0"/>
              <a:t>Identifying  &amp; Clarifying &amp; Expanding the Goal --</a:t>
            </a:r>
            <a:endParaRPr lang="en-US" sz="2800" dirty="0"/>
          </a:p>
        </p:txBody>
      </p:sp>
      <p:sp>
        <p:nvSpPr>
          <p:cNvPr id="3" name="Content Placeholder 2"/>
          <p:cNvSpPr>
            <a:spLocks noGrp="1"/>
          </p:cNvSpPr>
          <p:nvPr>
            <p:ph idx="1"/>
          </p:nvPr>
        </p:nvSpPr>
        <p:spPr>
          <a:xfrm>
            <a:off x="228600" y="1295400"/>
            <a:ext cx="7543800" cy="5257800"/>
          </a:xfrm>
        </p:spPr>
        <p:txBody>
          <a:bodyPr>
            <a:normAutofit lnSpcReduction="10000"/>
          </a:bodyPr>
          <a:lstStyle/>
          <a:p>
            <a:r>
              <a:rPr lang="en-US" sz="2000" dirty="0" smtClean="0"/>
              <a:t>Most people begin with little goals – getting their products free .. Their initial goals may reflect their self-confidence and self-image… </a:t>
            </a:r>
          </a:p>
          <a:p>
            <a:r>
              <a:rPr lang="en-US" sz="2000" dirty="0" smtClean="0"/>
              <a:t>As a mentor, you will see more for them than they may be able to see for themselves ..  </a:t>
            </a:r>
          </a:p>
          <a:p>
            <a:r>
              <a:rPr lang="en-US" sz="2000" dirty="0" smtClean="0"/>
              <a:t>So help nudge their dreams just a little bit bigger … but not so big that it terrifies them .. Or that they don’t believe it is possible.</a:t>
            </a:r>
          </a:p>
          <a:p>
            <a:r>
              <a:rPr lang="en-US" sz="2000" dirty="0" smtClean="0"/>
              <a:t>That’s how we begin the process of lifting self-esteem … ( also look for opportunities for them to speak, contribute, recognize them in newsletters and </a:t>
            </a:r>
            <a:r>
              <a:rPr lang="en-US" sz="2000" dirty="0" err="1" smtClean="0"/>
              <a:t>FaceBook</a:t>
            </a:r>
            <a:r>
              <a:rPr lang="en-US" sz="2000" dirty="0" smtClean="0"/>
              <a:t>, etc ) </a:t>
            </a:r>
          </a:p>
          <a:p>
            <a:r>
              <a:rPr lang="en-US" sz="2000" dirty="0" smtClean="0"/>
              <a:t>However, you will want to point out that building a business today in many ways is easier because of technology, tools and resources</a:t>
            </a:r>
          </a:p>
          <a:p>
            <a:r>
              <a:rPr lang="en-US" sz="2000" dirty="0" smtClean="0"/>
              <a:t>Manage expectations –prepare them for setbacks, and disappointments, and no shows, etc..  It is all part of the process..  it’s all good.  We learn from it all… </a:t>
            </a:r>
          </a:p>
          <a:p>
            <a:r>
              <a:rPr lang="en-US" sz="2000" dirty="0" smtClean="0"/>
              <a:t>Stay focused on THEIR goals ..  avoid comparisons with others   </a:t>
            </a:r>
            <a:r>
              <a:rPr lang="en-US" sz="2000" dirty="0" err="1" smtClean="0"/>
              <a:t>katie</a:t>
            </a:r>
            <a:r>
              <a:rPr lang="en-US" sz="2000" dirty="0" smtClean="0"/>
              <a:t>/</a:t>
            </a:r>
            <a:r>
              <a:rPr lang="en-US" sz="2000" dirty="0" err="1" smtClean="0"/>
              <a:t>becky</a:t>
            </a:r>
            <a:endParaRPr lang="en-US"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http://www.thinkingofyouquotes.net/wp-content/uploads/2014/06/7dc68_Thinking_Of_You_Quotes_withhardworktherearenolimits_zps10f0d9a2.jpg"/>
          <p:cNvPicPr>
            <a:picLocks noChangeAspect="1" noChangeArrowheads="1"/>
          </p:cNvPicPr>
          <p:nvPr/>
        </p:nvPicPr>
        <p:blipFill>
          <a:blip r:embed="rId2" cstate="print"/>
          <a:srcRect/>
          <a:stretch>
            <a:fillRect/>
          </a:stretch>
        </p:blipFill>
        <p:spPr bwMode="auto">
          <a:xfrm>
            <a:off x="266700" y="1271587"/>
            <a:ext cx="8610600" cy="4314826"/>
          </a:xfrm>
          <a:prstGeom prst="rect">
            <a:avLst/>
          </a:prstGeom>
          <a:noFill/>
        </p:spPr>
      </p:pic>
      <p:sp>
        <p:nvSpPr>
          <p:cNvPr id="4" name="TextBox 3"/>
          <p:cNvSpPr txBox="1"/>
          <p:nvPr/>
        </p:nvSpPr>
        <p:spPr>
          <a:xfrm>
            <a:off x="5257800" y="5638800"/>
            <a:ext cx="2743200" cy="369332"/>
          </a:xfrm>
          <a:prstGeom prst="rect">
            <a:avLst/>
          </a:prstGeom>
          <a:noFill/>
        </p:spPr>
        <p:txBody>
          <a:bodyPr wrap="square" rtlCol="0">
            <a:spAutoFit/>
          </a:bodyPr>
          <a:lstStyle/>
          <a:p>
            <a:r>
              <a:rPr lang="en-US" dirty="0" smtClean="0"/>
              <a:t>Moliere </a:t>
            </a:r>
            <a:endParaRPr lang="en-US" dirty="0"/>
          </a:p>
        </p:txBody>
      </p:sp>
      <p:sp>
        <p:nvSpPr>
          <p:cNvPr id="5" name="TextBox 4"/>
          <p:cNvSpPr txBox="1"/>
          <p:nvPr/>
        </p:nvSpPr>
        <p:spPr>
          <a:xfrm>
            <a:off x="7010400" y="5943600"/>
            <a:ext cx="1676400" cy="369332"/>
          </a:xfrm>
          <a:prstGeom prst="rect">
            <a:avLst/>
          </a:prstGeom>
          <a:noFill/>
        </p:spPr>
        <p:txBody>
          <a:bodyPr wrap="square" rtlCol="0">
            <a:spAutoFit/>
          </a:bodyPr>
          <a:lstStyle/>
          <a:p>
            <a:r>
              <a:rPr lang="en-US" dirty="0" err="1" smtClean="0"/>
              <a:t>katie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486400" cy="1782762"/>
          </a:xfrm>
        </p:spPr>
        <p:txBody>
          <a:bodyPr>
            <a:normAutofit fontScale="90000"/>
          </a:bodyPr>
          <a:lstStyle/>
          <a:p>
            <a:r>
              <a:rPr lang="en-US" sz="2800" dirty="0" smtClean="0"/>
              <a:t>As the Business Development Process Begins for Them …</a:t>
            </a:r>
            <a:br>
              <a:rPr lang="en-US" sz="2800" dirty="0" smtClean="0"/>
            </a:br>
            <a:r>
              <a:rPr lang="en-US" sz="2800" dirty="0" smtClean="0"/>
              <a:t>You Help Them Create The Strategy for 1000 PV .. Then 2000 PV.. etc</a:t>
            </a:r>
            <a:endParaRPr lang="en-US" sz="2800" dirty="0"/>
          </a:p>
        </p:txBody>
      </p:sp>
      <p:sp>
        <p:nvSpPr>
          <p:cNvPr id="3" name="Content Placeholder 2"/>
          <p:cNvSpPr>
            <a:spLocks noGrp="1"/>
          </p:cNvSpPr>
          <p:nvPr>
            <p:ph idx="1"/>
          </p:nvPr>
        </p:nvSpPr>
        <p:spPr>
          <a:xfrm>
            <a:off x="457200" y="2209800"/>
            <a:ext cx="8229600" cy="4648200"/>
          </a:xfrm>
        </p:spPr>
        <p:txBody>
          <a:bodyPr>
            <a:normAutofit fontScale="92500" lnSpcReduction="10000"/>
          </a:bodyPr>
          <a:lstStyle/>
          <a:p>
            <a:r>
              <a:rPr lang="en-US" sz="2400" dirty="0" smtClean="0"/>
              <a:t>Now you get specific … reviewing their names .. One by one ..</a:t>
            </a:r>
          </a:p>
          <a:p>
            <a:r>
              <a:rPr lang="en-US" sz="2400" dirty="0" smtClean="0"/>
              <a:t>Who  would they like on their business team … </a:t>
            </a:r>
          </a:p>
          <a:p>
            <a:r>
              <a:rPr lang="en-US" sz="2400" dirty="0" smtClean="0"/>
              <a:t>Who to approach with product first.</a:t>
            </a:r>
          </a:p>
          <a:p>
            <a:r>
              <a:rPr lang="en-US" sz="2400" dirty="0" smtClean="0"/>
              <a:t>What activities they want to plan .. You will want to know what is working for others … webinars, in-homes, Grand Opening, Face Book Events, 3-way calls, etc</a:t>
            </a:r>
          </a:p>
          <a:p>
            <a:r>
              <a:rPr lang="en-US" sz="2400" dirty="0" smtClean="0"/>
              <a:t>Then reviewing key skills they will need to help them .. Inviting and key elements of conversations that connect us .. See Getting New Distributors Started and Teaching Them How to Talk to People - Legacy &amp; Leadership Winter 2015 - Session #3 (1/29/15)</a:t>
            </a:r>
          </a:p>
          <a:p>
            <a:r>
              <a:rPr lang="en-US" sz="2400" dirty="0" smtClean="0"/>
              <a:t>Set dates, send materials,  connect them to training, etc</a:t>
            </a:r>
          </a:p>
          <a:p>
            <a:pPr>
              <a:buNone/>
            </a:pPr>
            <a:r>
              <a:rPr lang="en-US" sz="2400" dirty="0" smtClean="0"/>
              <a:t>		Getting Started 101 - Teaming Up Fall 2014 - #2 (9/11/14)                                </a:t>
            </a:r>
            <a:r>
              <a:rPr lang="en-US" sz="2400" dirty="0" err="1" smtClean="0"/>
              <a:t>lisa</a:t>
            </a:r>
            <a:endParaRPr lang="en-US" sz="2400" dirty="0"/>
          </a:p>
        </p:txBody>
      </p:sp>
      <p:pic>
        <p:nvPicPr>
          <p:cNvPr id="14338" name="Picture 2" descr="http://1.bp.blogspot.com/_FTfiBhZp6JQ/TT3EfTA8MmI/AAAAAAAAAu0/QAUymC42ZPA/s1600/GamePlan1.jpg"/>
          <p:cNvPicPr>
            <a:picLocks noChangeAspect="1" noChangeArrowheads="1"/>
          </p:cNvPicPr>
          <p:nvPr/>
        </p:nvPicPr>
        <p:blipFill>
          <a:blip r:embed="rId2" cstate="print"/>
          <a:srcRect/>
          <a:stretch>
            <a:fillRect/>
          </a:stretch>
        </p:blipFill>
        <p:spPr bwMode="auto">
          <a:xfrm>
            <a:off x="5918200" y="304800"/>
            <a:ext cx="2980267" cy="16764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Checking in.. Problem Solving.. Creative Strategizing About Next Steps… ( weekly/ monthly )</a:t>
            </a:r>
            <a:endParaRPr lang="en-US" sz="2800" dirty="0"/>
          </a:p>
        </p:txBody>
      </p:sp>
      <p:sp>
        <p:nvSpPr>
          <p:cNvPr id="3" name="Content Placeholder 2"/>
          <p:cNvSpPr>
            <a:spLocks noGrp="1"/>
          </p:cNvSpPr>
          <p:nvPr>
            <p:ph idx="1"/>
          </p:nvPr>
        </p:nvSpPr>
        <p:spPr>
          <a:xfrm>
            <a:off x="1066800" y="1828800"/>
            <a:ext cx="7010400" cy="4525963"/>
          </a:xfrm>
        </p:spPr>
        <p:txBody>
          <a:bodyPr>
            <a:normAutofit/>
          </a:bodyPr>
          <a:lstStyle/>
          <a:p>
            <a:pPr>
              <a:buNone/>
            </a:pPr>
            <a:r>
              <a:rPr lang="en-US" sz="2000" dirty="0" smtClean="0"/>
              <a:t>When you have established leaders who are not actively  coaching with you …you will want to check in with them periodically… </a:t>
            </a:r>
          </a:p>
          <a:p>
            <a:pPr>
              <a:buNone/>
            </a:pPr>
            <a:r>
              <a:rPr lang="en-US" sz="2000" dirty="0" smtClean="0"/>
              <a:t>	-- to stay informed about their lives … and their businesses</a:t>
            </a:r>
          </a:p>
          <a:p>
            <a:pPr>
              <a:buNone/>
            </a:pPr>
            <a:r>
              <a:rPr lang="en-US" sz="2000" dirty="0" smtClean="0"/>
              <a:t>	</a:t>
            </a:r>
          </a:p>
          <a:p>
            <a:pPr>
              <a:buNone/>
            </a:pPr>
            <a:r>
              <a:rPr lang="en-US" sz="2000" dirty="0" smtClean="0"/>
              <a:t>“ How do you feel about where you a re in your business … </a:t>
            </a:r>
          </a:p>
          <a:p>
            <a:pPr>
              <a:buNone/>
            </a:pPr>
            <a:r>
              <a:rPr lang="en-US" sz="2000" dirty="0" smtClean="0"/>
              <a:t>Response …  ( frustrated, happy, OK, just plugging along ) </a:t>
            </a:r>
          </a:p>
          <a:p>
            <a:pPr>
              <a:buNone/>
            </a:pPr>
            <a:r>
              <a:rPr lang="en-US" sz="2000" dirty="0" smtClean="0"/>
              <a:t>Tell me about that …</a:t>
            </a:r>
          </a:p>
          <a:p>
            <a:pPr>
              <a:buNone/>
            </a:pPr>
            <a:r>
              <a:rPr lang="en-US" sz="2000" dirty="0" smtClean="0"/>
              <a:t>Would you like to brain storm some ideas for growth.”</a:t>
            </a:r>
          </a:p>
          <a:p>
            <a:pPr>
              <a:buNone/>
            </a:pPr>
            <a:r>
              <a:rPr lang="en-US" sz="2000" dirty="0" smtClean="0"/>
              <a:t>Be ready with some stories to help them see now is a great time to grow their business and offer fresh ideas working for others.			</a:t>
            </a:r>
            <a:r>
              <a:rPr lang="en-US" sz="2000" dirty="0" err="1" smtClean="0"/>
              <a:t>becky</a:t>
            </a:r>
            <a:endParaRPr lang="en-US" sz="2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315200" cy="1143000"/>
          </a:xfrm>
          <a:ln>
            <a:solidFill>
              <a:schemeClr val="tx2">
                <a:lumMod val="60000"/>
                <a:lumOff val="40000"/>
              </a:schemeClr>
            </a:solidFill>
          </a:ln>
        </p:spPr>
        <p:txBody>
          <a:bodyPr>
            <a:normAutofit/>
          </a:bodyPr>
          <a:lstStyle/>
          <a:p>
            <a:r>
              <a:rPr lang="en-US" sz="3200" dirty="0" smtClean="0"/>
              <a:t>Coaching Through the Obstacles…</a:t>
            </a:r>
            <a:br>
              <a:rPr lang="en-US" sz="3200" dirty="0" smtClean="0"/>
            </a:br>
            <a:r>
              <a:rPr lang="en-US" sz="3200" dirty="0" smtClean="0"/>
              <a:t>Your Role When </a:t>
            </a:r>
            <a:r>
              <a:rPr lang="en-US" sz="3200" dirty="0" err="1" smtClean="0"/>
              <a:t>Downlines</a:t>
            </a:r>
            <a:r>
              <a:rPr lang="en-US" sz="3200" dirty="0" smtClean="0"/>
              <a:t> Get Stuck</a:t>
            </a:r>
            <a:endParaRPr lang="en-US" sz="3200" dirty="0"/>
          </a:p>
        </p:txBody>
      </p:sp>
      <p:sp>
        <p:nvSpPr>
          <p:cNvPr id="3" name="Content Placeholder 2"/>
          <p:cNvSpPr>
            <a:spLocks noGrp="1"/>
          </p:cNvSpPr>
          <p:nvPr>
            <p:ph idx="1"/>
          </p:nvPr>
        </p:nvSpPr>
        <p:spPr>
          <a:xfrm>
            <a:off x="457200" y="1524000"/>
            <a:ext cx="4800600" cy="5334000"/>
          </a:xfrm>
        </p:spPr>
        <p:txBody>
          <a:bodyPr>
            <a:normAutofit/>
          </a:bodyPr>
          <a:lstStyle/>
          <a:p>
            <a:pPr>
              <a:buNone/>
            </a:pPr>
            <a:r>
              <a:rPr lang="en-US" sz="2400" dirty="0" smtClean="0"/>
              <a:t>Step #1	Receive		 ( let them empty their bucket)</a:t>
            </a:r>
          </a:p>
          <a:p>
            <a:pPr>
              <a:buNone/>
            </a:pPr>
            <a:r>
              <a:rPr lang="en-US" sz="2400" dirty="0" smtClean="0"/>
              <a:t> Step #2	“This is normal &amp; together we can handle it”</a:t>
            </a:r>
          </a:p>
          <a:p>
            <a:pPr>
              <a:buNone/>
            </a:pPr>
            <a:r>
              <a:rPr lang="en-US" sz="2400" dirty="0" smtClean="0"/>
              <a:t> Step #3  	I believe in you		 ( list all they do well)</a:t>
            </a:r>
          </a:p>
          <a:p>
            <a:pPr>
              <a:buNone/>
            </a:pPr>
            <a:r>
              <a:rPr lang="en-US" sz="2400" dirty="0" smtClean="0"/>
              <a:t> Step #4	Preserve, protect and elevate the self-esteem at 		every opportunity</a:t>
            </a:r>
          </a:p>
          <a:p>
            <a:pPr>
              <a:buNone/>
            </a:pPr>
            <a:r>
              <a:rPr lang="en-US" sz="2400" dirty="0" smtClean="0"/>
              <a:t>Step # 5 	Brainstorm solutions 		( inside out coaching )		 		next slide        </a:t>
            </a:r>
            <a:r>
              <a:rPr lang="en-US" sz="2400" dirty="0" err="1" smtClean="0"/>
              <a:t>katie</a:t>
            </a:r>
            <a:r>
              <a:rPr lang="en-US" sz="2400" dirty="0" smtClean="0"/>
              <a:t>    </a:t>
            </a:r>
          </a:p>
          <a:p>
            <a:pPr>
              <a:buNone/>
            </a:pPr>
            <a:r>
              <a:rPr lang="en-US" sz="2400" dirty="0" smtClean="0"/>
              <a:t> </a:t>
            </a:r>
          </a:p>
          <a:p>
            <a:pPr>
              <a:buNone/>
            </a:pPr>
            <a:endParaRPr lang="en-US" sz="2400" dirty="0"/>
          </a:p>
        </p:txBody>
      </p:sp>
      <p:pic>
        <p:nvPicPr>
          <p:cNvPr id="12290" name="Picture 2" descr="http://fc08.deviantart.net/fs70/f/2013/114/c/1/quote___overcoming_obstacles_by_rabidbribri-d62uwci.jpg"/>
          <p:cNvPicPr>
            <a:picLocks noChangeAspect="1" noChangeArrowheads="1"/>
          </p:cNvPicPr>
          <p:nvPr/>
        </p:nvPicPr>
        <p:blipFill>
          <a:blip r:embed="rId2" cstate="print"/>
          <a:srcRect/>
          <a:stretch>
            <a:fillRect/>
          </a:stretch>
        </p:blipFill>
        <p:spPr bwMode="auto">
          <a:xfrm>
            <a:off x="5257800" y="1981200"/>
            <a:ext cx="3581400" cy="377528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sr.photos3.fotosearch.com/bthumb/CSP/CSP173/k1738389.jpg"/>
          <p:cNvPicPr>
            <a:picLocks noChangeAspect="1" noChangeArrowheads="1"/>
          </p:cNvPicPr>
          <p:nvPr/>
        </p:nvPicPr>
        <p:blipFill>
          <a:blip r:embed="rId2" cstate="print"/>
          <a:srcRect/>
          <a:stretch>
            <a:fillRect/>
          </a:stretch>
        </p:blipFill>
        <p:spPr bwMode="auto">
          <a:xfrm>
            <a:off x="6334127" y="914400"/>
            <a:ext cx="2809873" cy="3276600"/>
          </a:xfrm>
          <a:prstGeom prst="rect">
            <a:avLst/>
          </a:prstGeom>
          <a:noFill/>
        </p:spPr>
      </p:pic>
      <p:sp>
        <p:nvSpPr>
          <p:cNvPr id="2" name="Title 1"/>
          <p:cNvSpPr>
            <a:spLocks noGrp="1"/>
          </p:cNvSpPr>
          <p:nvPr>
            <p:ph type="title"/>
          </p:nvPr>
        </p:nvSpPr>
        <p:spPr>
          <a:xfrm>
            <a:off x="457200" y="274638"/>
            <a:ext cx="5029200" cy="1020762"/>
          </a:xfrm>
          <a:ln>
            <a:solidFill>
              <a:srgbClr val="FF0000"/>
            </a:solidFill>
          </a:ln>
        </p:spPr>
        <p:txBody>
          <a:bodyPr>
            <a:normAutofit fontScale="90000"/>
          </a:bodyPr>
          <a:lstStyle/>
          <a:p>
            <a:r>
              <a:rPr lang="en-US" sz="3200" dirty="0" smtClean="0"/>
              <a:t>When Someone is Stuck … Getting to the Solution</a:t>
            </a:r>
            <a:endParaRPr lang="en-US" sz="3200" dirty="0"/>
          </a:p>
        </p:txBody>
      </p:sp>
      <p:sp>
        <p:nvSpPr>
          <p:cNvPr id="3" name="Content Placeholder 2"/>
          <p:cNvSpPr>
            <a:spLocks noGrp="1"/>
          </p:cNvSpPr>
          <p:nvPr>
            <p:ph idx="1"/>
          </p:nvPr>
        </p:nvSpPr>
        <p:spPr>
          <a:xfrm>
            <a:off x="381000" y="1600200"/>
            <a:ext cx="6629400" cy="5257800"/>
          </a:xfrm>
        </p:spPr>
        <p:txBody>
          <a:bodyPr>
            <a:normAutofit lnSpcReduction="10000"/>
          </a:bodyPr>
          <a:lstStyle/>
          <a:p>
            <a:r>
              <a:rPr lang="en-US" sz="2000" dirty="0" smtClean="0"/>
              <a:t>Assess where their business is ..” Let’s take a look at your current business”</a:t>
            </a:r>
          </a:p>
          <a:p>
            <a:r>
              <a:rPr lang="en-US" sz="2000" dirty="0" smtClean="0"/>
              <a:t>Review how many members they have</a:t>
            </a:r>
            <a:br>
              <a:rPr lang="en-US" sz="2000" dirty="0" smtClean="0"/>
            </a:br>
            <a:r>
              <a:rPr lang="en-US" sz="2000" dirty="0" smtClean="0"/>
              <a:t>How many order on a regular basis? </a:t>
            </a:r>
          </a:p>
          <a:p>
            <a:r>
              <a:rPr lang="en-US" sz="2000" dirty="0" smtClean="0"/>
              <a:t>How many using </a:t>
            </a:r>
            <a:r>
              <a:rPr lang="en-US" sz="2000" dirty="0" err="1" smtClean="0"/>
              <a:t>Enfuselle</a:t>
            </a:r>
            <a:r>
              <a:rPr lang="en-US" sz="2000" dirty="0" smtClean="0"/>
              <a:t>?     Cleaners?  etc</a:t>
            </a:r>
            <a:br>
              <a:rPr lang="en-US" sz="2000" dirty="0" smtClean="0"/>
            </a:br>
            <a:r>
              <a:rPr lang="en-US" sz="2000" dirty="0" smtClean="0"/>
              <a:t>How do you feel about the wellness webinars, or health conference </a:t>
            </a:r>
            <a:r>
              <a:rPr lang="en-US" sz="2000" dirty="0" err="1" smtClean="0"/>
              <a:t>calls,etc</a:t>
            </a:r>
            <a:endParaRPr lang="en-US" sz="2000" dirty="0" smtClean="0"/>
          </a:p>
          <a:p>
            <a:r>
              <a:rPr lang="en-US" sz="2000" dirty="0" smtClean="0"/>
              <a:t>Is there any way we can make those better for you? </a:t>
            </a:r>
            <a:br>
              <a:rPr lang="en-US" sz="2000" dirty="0" smtClean="0"/>
            </a:br>
            <a:r>
              <a:rPr lang="en-US" sz="2000" dirty="0" smtClean="0"/>
              <a:t/>
            </a:r>
            <a:br>
              <a:rPr lang="en-US" sz="2000" dirty="0" smtClean="0"/>
            </a:br>
            <a:r>
              <a:rPr lang="en-US" sz="2000" dirty="0" smtClean="0"/>
              <a:t>Lisa sets a 90 day plan, with PV increment increases</a:t>
            </a:r>
            <a:br>
              <a:rPr lang="en-US" sz="2000" dirty="0" smtClean="0"/>
            </a:br>
            <a:r>
              <a:rPr lang="en-US" sz="2000" dirty="0" smtClean="0"/>
              <a:t>With focus on follow up &amp; servicing  customers who have been neglected</a:t>
            </a:r>
            <a:br>
              <a:rPr lang="en-US" sz="2000" dirty="0" smtClean="0"/>
            </a:br>
            <a:r>
              <a:rPr lang="en-US" sz="2000" dirty="0" smtClean="0"/>
              <a:t>Member care/education</a:t>
            </a:r>
            <a:br>
              <a:rPr lang="en-US" sz="2000" dirty="0" smtClean="0"/>
            </a:br>
            <a:r>
              <a:rPr lang="en-US" sz="2000" dirty="0" smtClean="0"/>
              <a:t>And finding good members to host events</a:t>
            </a:r>
            <a:br>
              <a:rPr lang="en-US" sz="2000" dirty="0" smtClean="0"/>
            </a:br>
            <a:r>
              <a:rPr lang="en-US" sz="2000" dirty="0" smtClean="0"/>
              <a:t>							</a:t>
            </a:r>
            <a:r>
              <a:rPr lang="en-US" sz="2000" dirty="0" err="1" smtClean="0"/>
              <a:t>lisa</a:t>
            </a:r>
            <a:r>
              <a:rPr lang="en-US" sz="2000" dirty="0" smtClean="0"/>
              <a:t/>
            </a:r>
            <a:br>
              <a:rPr lang="en-US" sz="2000" dirty="0" smtClean="0"/>
            </a:br>
            <a:endParaRPr lang="en-US"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www.starresults.com/wp-content/uploads/2013/08/Coaching-and-Mentoring.jpg"/>
          <p:cNvPicPr>
            <a:picLocks noChangeAspect="1" noChangeArrowheads="1"/>
          </p:cNvPicPr>
          <p:nvPr/>
        </p:nvPicPr>
        <p:blipFill>
          <a:blip r:embed="rId2" cstate="print"/>
          <a:srcRect/>
          <a:stretch>
            <a:fillRect/>
          </a:stretch>
        </p:blipFill>
        <p:spPr bwMode="auto">
          <a:xfrm>
            <a:off x="6172200" y="3657600"/>
            <a:ext cx="2971800" cy="3200400"/>
          </a:xfrm>
          <a:prstGeom prst="rect">
            <a:avLst/>
          </a:prstGeom>
          <a:noFill/>
        </p:spPr>
      </p:pic>
      <p:sp>
        <p:nvSpPr>
          <p:cNvPr id="2" name="Title 1"/>
          <p:cNvSpPr>
            <a:spLocks noGrp="1"/>
          </p:cNvSpPr>
          <p:nvPr>
            <p:ph type="title"/>
          </p:nvPr>
        </p:nvSpPr>
        <p:spPr>
          <a:xfrm>
            <a:off x="304800" y="3048000"/>
            <a:ext cx="4572000" cy="838200"/>
          </a:xfrm>
        </p:spPr>
        <p:txBody>
          <a:bodyPr>
            <a:normAutofit/>
          </a:bodyPr>
          <a:lstStyle/>
          <a:p>
            <a:r>
              <a:rPr lang="en-US" sz="3200" dirty="0" smtClean="0"/>
              <a:t>The Role of A  Mentor </a:t>
            </a:r>
            <a:endParaRPr lang="en-US" sz="3200" dirty="0"/>
          </a:p>
        </p:txBody>
      </p:sp>
      <p:sp>
        <p:nvSpPr>
          <p:cNvPr id="3" name="Content Placeholder 2"/>
          <p:cNvSpPr>
            <a:spLocks noGrp="1"/>
          </p:cNvSpPr>
          <p:nvPr>
            <p:ph idx="1"/>
          </p:nvPr>
        </p:nvSpPr>
        <p:spPr>
          <a:xfrm>
            <a:off x="304800" y="3810000"/>
            <a:ext cx="6400800" cy="2697163"/>
          </a:xfrm>
        </p:spPr>
        <p:txBody>
          <a:bodyPr>
            <a:normAutofit/>
          </a:bodyPr>
          <a:lstStyle/>
          <a:p>
            <a:r>
              <a:rPr lang="en-US" sz="2400" dirty="0" smtClean="0"/>
              <a:t>To  see the talents and abilities that lie within their  leaders, and reflects those back so they can see them.</a:t>
            </a:r>
          </a:p>
          <a:p>
            <a:r>
              <a:rPr lang="en-US" sz="2400" dirty="0" smtClean="0"/>
              <a:t>To build confidence</a:t>
            </a:r>
          </a:p>
          <a:p>
            <a:r>
              <a:rPr lang="en-US" sz="2400" dirty="0" smtClean="0"/>
              <a:t>To believe in them – You will believe in them before they can believe in themselves.  </a:t>
            </a:r>
            <a:r>
              <a:rPr lang="en-US" sz="2400" dirty="0" err="1" smtClean="0"/>
              <a:t>lisa</a:t>
            </a:r>
            <a:endParaRPr lang="en-US" sz="2400" dirty="0" smtClean="0"/>
          </a:p>
          <a:p>
            <a:endParaRPr lang="en-US" sz="2400" dirty="0"/>
          </a:p>
        </p:txBody>
      </p:sp>
      <p:sp>
        <p:nvSpPr>
          <p:cNvPr id="4" name="Rectangle 3"/>
          <p:cNvSpPr/>
          <p:nvPr/>
        </p:nvSpPr>
        <p:spPr>
          <a:xfrm>
            <a:off x="1371600" y="381000"/>
            <a:ext cx="6400800" cy="861774"/>
          </a:xfrm>
          <a:prstGeom prst="rect">
            <a:avLst/>
          </a:prstGeom>
        </p:spPr>
        <p:txBody>
          <a:bodyPr wrap="square">
            <a:spAutoFit/>
          </a:bodyPr>
          <a:lstStyle/>
          <a:p>
            <a:r>
              <a:rPr lang="en-US" sz="3200" b="1" dirty="0" smtClean="0"/>
              <a:t>Your Relationship with Your Builders</a:t>
            </a:r>
            <a:r>
              <a:rPr lang="en-US" dirty="0" smtClean="0"/>
              <a:t/>
            </a:r>
            <a:br>
              <a:rPr lang="en-US" dirty="0" smtClean="0"/>
            </a:br>
            <a:endParaRPr lang="en-US" dirty="0"/>
          </a:p>
        </p:txBody>
      </p:sp>
      <p:sp>
        <p:nvSpPr>
          <p:cNvPr id="6" name="TextBox 5"/>
          <p:cNvSpPr txBox="1"/>
          <p:nvPr/>
        </p:nvSpPr>
        <p:spPr>
          <a:xfrm>
            <a:off x="304800" y="1066800"/>
            <a:ext cx="4495800" cy="1200329"/>
          </a:xfrm>
          <a:prstGeom prst="rect">
            <a:avLst/>
          </a:prstGeom>
          <a:noFill/>
          <a:ln>
            <a:solidFill>
              <a:schemeClr val="tx2">
                <a:lumMod val="60000"/>
                <a:lumOff val="40000"/>
              </a:schemeClr>
            </a:solidFill>
          </a:ln>
        </p:spPr>
        <p:txBody>
          <a:bodyPr wrap="square" rtlCol="0">
            <a:spAutoFit/>
          </a:bodyPr>
          <a:lstStyle/>
          <a:p>
            <a:r>
              <a:rPr lang="en-US" sz="2400" dirty="0" smtClean="0"/>
              <a:t>Not a boss</a:t>
            </a:r>
          </a:p>
          <a:p>
            <a:r>
              <a:rPr lang="en-US" sz="2400" dirty="0" smtClean="0"/>
              <a:t>Not a teacher .. With assignments</a:t>
            </a:r>
          </a:p>
          <a:p>
            <a:r>
              <a:rPr lang="en-US" sz="2400" dirty="0" smtClean="0"/>
              <a:t>Not a parent</a:t>
            </a:r>
            <a:endParaRPr lang="en-US" sz="2400" dirty="0"/>
          </a:p>
        </p:txBody>
      </p:sp>
      <p:sp>
        <p:nvSpPr>
          <p:cNvPr id="7" name="TextBox 6"/>
          <p:cNvSpPr txBox="1"/>
          <p:nvPr/>
        </p:nvSpPr>
        <p:spPr>
          <a:xfrm>
            <a:off x="4800600" y="2304871"/>
            <a:ext cx="4191000" cy="1200329"/>
          </a:xfrm>
          <a:prstGeom prst="rect">
            <a:avLst/>
          </a:prstGeom>
          <a:noFill/>
          <a:ln>
            <a:solidFill>
              <a:schemeClr val="tx2">
                <a:lumMod val="60000"/>
                <a:lumOff val="40000"/>
              </a:schemeClr>
            </a:solidFill>
          </a:ln>
        </p:spPr>
        <p:txBody>
          <a:bodyPr wrap="square" rtlCol="0">
            <a:spAutoFit/>
          </a:bodyPr>
          <a:lstStyle/>
          <a:p>
            <a:r>
              <a:rPr lang="en-US" sz="2400" dirty="0" smtClean="0"/>
              <a:t>Rather …  a business  associate</a:t>
            </a:r>
          </a:p>
          <a:p>
            <a:r>
              <a:rPr lang="en-US" sz="2400" dirty="0" smtClean="0"/>
              <a:t>	     a business partner</a:t>
            </a:r>
          </a:p>
          <a:p>
            <a:r>
              <a:rPr lang="en-US" sz="2400" dirty="0" smtClean="0"/>
              <a:t>	     a friend</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20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20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2000"/>
                                        <p:tgtEl>
                                          <p:spTgt spid="6">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Effect transition="in" filter="fade">
                                      <p:cBhvr>
                                        <p:cTn id="16" dur="2000"/>
                                        <p:tgtEl>
                                          <p:spTgt spid="6">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bg/>
                                          </p:spTgt>
                                        </p:tgtEl>
                                        <p:attrNameLst>
                                          <p:attrName>style.visibility</p:attrName>
                                        </p:attrNameLst>
                                      </p:cBhvr>
                                      <p:to>
                                        <p:strVal val="visible"/>
                                      </p:to>
                                    </p:set>
                                    <p:animEffect transition="in" filter="fade">
                                      <p:cBhvr>
                                        <p:cTn id="21" dur="2000"/>
                                        <p:tgtEl>
                                          <p:spTgt spid="7">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Effect transition="in" filter="fade">
                                      <p:cBhvr>
                                        <p:cTn id="24" dur="2000"/>
                                        <p:tgtEl>
                                          <p:spTgt spid="7">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Effect transition="in" filter="fade">
                                      <p:cBhvr>
                                        <p:cTn id="27" dur="2000"/>
                                        <p:tgtEl>
                                          <p:spTgt spid="7">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Effect transition="in" filter="fade">
                                      <p:cBhvr>
                                        <p:cTn id="30" dur="2000"/>
                                        <p:tgtEl>
                                          <p:spTgt spid="7">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down)">
                                      <p:cBhvr>
                                        <p:cTn id="35" dur="500"/>
                                        <p:tgtEl>
                                          <p:spTgt spid="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xEl>
                                              <p:pRg st="0" end="0"/>
                                            </p:txEl>
                                          </p:spTgt>
                                        </p:tgtEl>
                                        <p:attrNameLst>
                                          <p:attrName>style.visibility</p:attrName>
                                        </p:attrNameLst>
                                      </p:cBhvr>
                                      <p:to>
                                        <p:strVal val="visible"/>
                                      </p:to>
                                    </p:set>
                                    <p:animEffect transition="in" filter="fade">
                                      <p:cBhvr>
                                        <p:cTn id="40" dur="2000"/>
                                        <p:tgtEl>
                                          <p:spTgt spid="3">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Effect transition="in" filter="fade">
                                      <p:cBhvr>
                                        <p:cTn id="43" dur="2000"/>
                                        <p:tgtEl>
                                          <p:spTgt spid="3">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
                                            <p:txEl>
                                              <p:pRg st="2" end="2"/>
                                            </p:txEl>
                                          </p:spTgt>
                                        </p:tgtEl>
                                        <p:attrNameLst>
                                          <p:attrName>style.visibility</p:attrName>
                                        </p:attrNameLst>
                                      </p:cBhvr>
                                      <p:to>
                                        <p:strVal val="visible"/>
                                      </p:to>
                                    </p:set>
                                    <p:animEffect transition="in" filter="fade">
                                      <p:cBhvr>
                                        <p:cTn id="46"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P spid="6" grpId="0" build="allAtOnce" animBg="1"/>
      <p:bldP spid="7" grpId="0" build="allAtOnce"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477962"/>
          </a:xfrm>
        </p:spPr>
        <p:txBody>
          <a:bodyPr>
            <a:normAutofit fontScale="90000"/>
          </a:bodyPr>
          <a:lstStyle/>
          <a:p>
            <a:r>
              <a:rPr lang="en-US" sz="3200" dirty="0" smtClean="0"/>
              <a:t> Major Change in Direction of Becky’s Business</a:t>
            </a:r>
            <a:br>
              <a:rPr lang="en-US" sz="3200" dirty="0" smtClean="0"/>
            </a:br>
            <a:r>
              <a:rPr lang="en-US" sz="3200" dirty="0" smtClean="0"/>
              <a:t>from  Director to Senior Coordinator</a:t>
            </a:r>
            <a:br>
              <a:rPr lang="en-US" sz="3200" dirty="0" smtClean="0"/>
            </a:br>
            <a:r>
              <a:rPr lang="en-US" sz="3200" dirty="0" smtClean="0"/>
              <a:t>and Qualifying for </a:t>
            </a:r>
            <a:r>
              <a:rPr lang="en-US" sz="3200" dirty="0" err="1" smtClean="0"/>
              <a:t>Cabo</a:t>
            </a:r>
            <a:r>
              <a:rPr lang="en-US" sz="3200" dirty="0" smtClean="0"/>
              <a:t> Dream Trip</a:t>
            </a:r>
            <a:br>
              <a:rPr lang="en-US" sz="3200" dirty="0" smtClean="0"/>
            </a:br>
            <a:endParaRPr lang="en-US" sz="3200" dirty="0"/>
          </a:p>
        </p:txBody>
      </p:sp>
      <p:sp>
        <p:nvSpPr>
          <p:cNvPr id="3" name="Content Placeholder 2"/>
          <p:cNvSpPr>
            <a:spLocks noGrp="1"/>
          </p:cNvSpPr>
          <p:nvPr>
            <p:ph idx="1"/>
          </p:nvPr>
        </p:nvSpPr>
        <p:spPr>
          <a:xfrm>
            <a:off x="457200" y="1676400"/>
            <a:ext cx="8229600" cy="4876800"/>
          </a:xfrm>
        </p:spPr>
        <p:txBody>
          <a:bodyPr>
            <a:normAutofit fontScale="92500" lnSpcReduction="10000"/>
          </a:bodyPr>
          <a:lstStyle/>
          <a:p>
            <a:pPr>
              <a:buNone/>
            </a:pPr>
            <a:r>
              <a:rPr lang="en-US" sz="2400" dirty="0" smtClean="0"/>
              <a:t> Question : </a:t>
            </a:r>
          </a:p>
          <a:p>
            <a:pPr>
              <a:buNone/>
            </a:pPr>
            <a:r>
              <a:rPr lang="en-US" sz="2400" dirty="0" smtClean="0"/>
              <a:t> What role did coaching play in the new direction of your business?</a:t>
            </a:r>
          </a:p>
          <a:p>
            <a:r>
              <a:rPr lang="en-US" sz="2400" dirty="0" smtClean="0"/>
              <a:t>Caused her to pause … and think about what did she want next in her life ( what would you do with extra money?.. How much do you want ? )…  What I am hearing you say is….(evaluate what was heard – positive or negative)</a:t>
            </a:r>
          </a:p>
          <a:p>
            <a:r>
              <a:rPr lang="en-US" sz="2400" dirty="0" smtClean="0"/>
              <a:t>Helped her clarify her goals .. </a:t>
            </a:r>
          </a:p>
          <a:p>
            <a:r>
              <a:rPr lang="en-US" sz="2400" dirty="0" smtClean="0"/>
              <a:t>Helped her identify thinking that was stopping her – the role of affirmations	( abundance thinking vs limiting thinking )</a:t>
            </a:r>
          </a:p>
          <a:p>
            <a:r>
              <a:rPr lang="en-US" sz="2400" dirty="0" smtClean="0"/>
              <a:t>Helped her think bigger </a:t>
            </a:r>
            <a:r>
              <a:rPr lang="en-US" sz="2000" dirty="0" smtClean="0"/>
              <a:t>( </a:t>
            </a:r>
            <a:r>
              <a:rPr lang="en-US" sz="2000" dirty="0" err="1" smtClean="0"/>
              <a:t>upline</a:t>
            </a:r>
            <a:r>
              <a:rPr lang="en-US" sz="2000" dirty="0" smtClean="0"/>
              <a:t> said .. Envision your business so large that you have to write everything down to track it all )</a:t>
            </a:r>
          </a:p>
          <a:p>
            <a:r>
              <a:rPr lang="en-US" sz="2400" dirty="0" smtClean="0"/>
              <a:t>It lifted her out of her world.. So she could look at it objectively.	 (</a:t>
            </a:r>
            <a:r>
              <a:rPr lang="en-US" sz="2000" dirty="0" smtClean="0"/>
              <a:t> I can get so busy doing stuff.. That I lose sight of where I’m going and 	what needs to change )</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04800"/>
            <a:ext cx="6629400" cy="792162"/>
          </a:xfrm>
          <a:ln>
            <a:solidFill>
              <a:schemeClr val="tx2">
                <a:lumMod val="60000"/>
                <a:lumOff val="40000"/>
              </a:schemeClr>
            </a:solidFill>
          </a:ln>
        </p:spPr>
        <p:txBody>
          <a:bodyPr/>
          <a:lstStyle/>
          <a:p>
            <a:r>
              <a:rPr lang="en-US" sz="3200" dirty="0" smtClean="0"/>
              <a:t>Crystal video 2200 views in 1 week</a:t>
            </a:r>
            <a:endParaRPr lang="en-US" sz="3200"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4495800" y="3786981"/>
            <a:ext cx="152400" cy="152400"/>
          </a:xfrm>
          <a:prstGeom prst="rect">
            <a:avLst/>
          </a:prstGeom>
          <a:noFill/>
          <a:ln w="9525">
            <a:noFill/>
            <a:miter lim="800000"/>
            <a:headEnd/>
            <a:tailEnd/>
          </a:ln>
        </p:spPr>
      </p:pic>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 name="Rectangle 6"/>
          <p:cNvSpPr/>
          <p:nvPr/>
        </p:nvSpPr>
        <p:spPr>
          <a:xfrm>
            <a:off x="876300" y="1447800"/>
            <a:ext cx="7391400" cy="2308324"/>
          </a:xfrm>
          <a:prstGeom prst="rect">
            <a:avLst/>
          </a:prstGeom>
        </p:spPr>
        <p:txBody>
          <a:bodyPr wrap="square">
            <a:spAutoFit/>
          </a:bodyPr>
          <a:lstStyle/>
          <a:p>
            <a:r>
              <a:rPr lang="en-US" dirty="0" smtClean="0"/>
              <a:t>Heads up if you struggle with ALLERGIES! Here's a message &amp; video from my good friend </a:t>
            </a:r>
            <a:r>
              <a:rPr lang="en-US" dirty="0" smtClean="0">
                <a:hlinkClick r:id="rId3"/>
              </a:rPr>
              <a:t>Crystal</a:t>
            </a:r>
            <a:r>
              <a:rPr lang="en-US" dirty="0" smtClean="0"/>
              <a:t>, that is spreading like wildfire. Message me if you like what you hear and want to explore solutions for you and your family. </a:t>
            </a:r>
            <a:r>
              <a:rPr lang="en-US" i="1" u="sng" dirty="0" smtClean="0"/>
              <a:t>smile emoticon</a:t>
            </a:r>
            <a:endParaRPr lang="en-US" dirty="0" smtClean="0"/>
          </a:p>
          <a:p>
            <a:r>
              <a:rPr lang="en-US" dirty="0" smtClean="0"/>
              <a:t>"Itchy eyes, snotty noses, headaches, </a:t>
            </a:r>
            <a:r>
              <a:rPr lang="en-US" dirty="0" err="1" smtClean="0"/>
              <a:t>Zyrtec</a:t>
            </a:r>
            <a:r>
              <a:rPr lang="en-US" dirty="0" smtClean="0"/>
              <a:t>, </a:t>
            </a:r>
            <a:r>
              <a:rPr lang="en-US" dirty="0" err="1" smtClean="0"/>
              <a:t>Flonase</a:t>
            </a:r>
            <a:r>
              <a:rPr lang="en-US" dirty="0" smtClean="0"/>
              <a:t>, inhalers, </a:t>
            </a:r>
            <a:r>
              <a:rPr lang="en-US" dirty="0" err="1" smtClean="0"/>
              <a:t>Advair</a:t>
            </a:r>
            <a:r>
              <a:rPr lang="en-US" dirty="0" smtClean="0"/>
              <a:t> discs are all gone from our house since we started on Shaklee's natural products years ago. Now, David cuts the grass without wearing a mask, and we can enjoy the outdoors together once again.</a:t>
            </a:r>
            <a:endParaRPr lang="en-US" dirty="0"/>
          </a:p>
        </p:txBody>
      </p:sp>
      <p:pic>
        <p:nvPicPr>
          <p:cNvPr id="1030" name="Picture 6" descr="https://fbcdn-sphotos-a-a.akamaihd.net/hphotos-ak-xpa1/v/t1.0-9/p206x206/10155652_803968356331445_5454304495131358124_n.jpg?oh=2af6ba5263556dc1ce74923af89d77ec&amp;oe=55E02C01&amp;__gda__=1440677863_ce52b91dc768ff8d63aacda07a892636"/>
          <p:cNvPicPr>
            <a:picLocks noChangeAspect="1" noChangeArrowheads="1"/>
          </p:cNvPicPr>
          <p:nvPr/>
        </p:nvPicPr>
        <p:blipFill>
          <a:blip r:embed="rId4" cstate="print"/>
          <a:srcRect/>
          <a:stretch>
            <a:fillRect/>
          </a:stretch>
        </p:blipFill>
        <p:spPr bwMode="auto">
          <a:xfrm>
            <a:off x="2590800" y="3810000"/>
            <a:ext cx="3962400" cy="2834217"/>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74211.com/wallpaper/picture_big/In-Blue-Color-Yet-Differs-in-Lightness-and-Darkness-Style-is-Simple-and-Clean-HD-Creative-Wallpaper.jpg"/>
          <p:cNvPicPr>
            <a:picLocks noChangeAspect="1" noChangeArrowheads="1"/>
          </p:cNvPicPr>
          <p:nvPr/>
        </p:nvPicPr>
        <p:blipFill>
          <a:blip r:embed="rId2" cstate="print"/>
          <a:srcRect/>
          <a:stretch>
            <a:fillRect/>
          </a:stretch>
        </p:blipFill>
        <p:spPr bwMode="auto">
          <a:xfrm>
            <a:off x="0" y="-685800"/>
            <a:ext cx="9144000" cy="7543800"/>
          </a:xfrm>
          <a:prstGeom prst="rect">
            <a:avLst/>
          </a:prstGeom>
          <a:noFill/>
        </p:spPr>
      </p:pic>
      <p:sp>
        <p:nvSpPr>
          <p:cNvPr id="2" name="Title 1"/>
          <p:cNvSpPr>
            <a:spLocks noGrp="1"/>
          </p:cNvSpPr>
          <p:nvPr>
            <p:ph type="title"/>
          </p:nvPr>
        </p:nvSpPr>
        <p:spPr/>
        <p:txBody>
          <a:bodyPr>
            <a:normAutofit/>
          </a:bodyPr>
          <a:lstStyle/>
          <a:p>
            <a:r>
              <a:rPr lang="en-US" sz="3200" dirty="0" smtClean="0"/>
              <a:t>Lesson from Coordinator College</a:t>
            </a:r>
            <a:endParaRPr lang="en-US" sz="3200" dirty="0"/>
          </a:p>
        </p:txBody>
      </p:sp>
      <p:sp>
        <p:nvSpPr>
          <p:cNvPr id="3" name="Content Placeholder 2"/>
          <p:cNvSpPr>
            <a:spLocks noGrp="1"/>
          </p:cNvSpPr>
          <p:nvPr>
            <p:ph idx="1"/>
          </p:nvPr>
        </p:nvSpPr>
        <p:spPr>
          <a:xfrm>
            <a:off x="457200" y="1295400"/>
            <a:ext cx="8229600" cy="4830763"/>
          </a:xfrm>
        </p:spPr>
        <p:txBody>
          <a:bodyPr>
            <a:normAutofit/>
          </a:bodyPr>
          <a:lstStyle/>
          <a:p>
            <a:r>
              <a:rPr lang="en-US" sz="2000" dirty="0" smtClean="0"/>
              <a:t>We were given an exercise … first to list our goals .. Only 2 … to increase PV or develop new leaders</a:t>
            </a:r>
          </a:p>
          <a:p>
            <a:r>
              <a:rPr lang="en-US" sz="2000" dirty="0" smtClean="0"/>
              <a:t>Then we were asked to list all the activities we did in a day from 9 am to 9 pm.</a:t>
            </a:r>
          </a:p>
          <a:p>
            <a:pPr>
              <a:buNone/>
            </a:pPr>
            <a:endParaRPr lang="en-US" sz="2000" dirty="0" smtClean="0"/>
          </a:p>
          <a:p>
            <a:r>
              <a:rPr lang="en-US" sz="2000" dirty="0" smtClean="0"/>
              <a:t>THEN --  we were told to put a star next to all the activities we were doing that were getting us closer to our goal !</a:t>
            </a:r>
          </a:p>
          <a:p>
            <a:pPr>
              <a:buNone/>
            </a:pPr>
            <a:endParaRPr lang="en-US" sz="2000" dirty="0" smtClean="0"/>
          </a:p>
          <a:p>
            <a:pPr>
              <a:buNone/>
            </a:pPr>
            <a:r>
              <a:rPr lang="en-US" sz="2000" dirty="0" smtClean="0"/>
              <a:t>LESSON – we were busy .. But not effective in reaching our goals … so something had to change…  I learned delegate,  create systems, prioritize  ( bed-making was first to go ), family conference to share the house chores, etc.</a:t>
            </a:r>
            <a:r>
              <a:rPr lang="en-US" sz="2400" dirty="0" smtClean="0"/>
              <a:t>    barb</a:t>
            </a:r>
            <a:endParaRPr 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74211.com/wallpaper/picture_big/In-Blue-Color-Yet-Differs-in-Lightness-and-Darkness-Style-is-Simple-and-Clean-HD-Creative-Wallpaper.jpg"/>
          <p:cNvPicPr>
            <a:picLocks noChangeAspect="1" noChangeArrowheads="1"/>
          </p:cNvPicPr>
          <p:nvPr/>
        </p:nvPicPr>
        <p:blipFill>
          <a:blip r:embed="rId2" cstate="print"/>
          <a:srcRect/>
          <a:stretch>
            <a:fillRect/>
          </a:stretch>
        </p:blipFill>
        <p:spPr bwMode="auto">
          <a:xfrm>
            <a:off x="0" y="-685800"/>
            <a:ext cx="9144000" cy="7543800"/>
          </a:xfrm>
          <a:prstGeom prst="rect">
            <a:avLst/>
          </a:prstGeom>
          <a:noFill/>
        </p:spPr>
      </p:pic>
      <p:sp>
        <p:nvSpPr>
          <p:cNvPr id="2" name="Title 1"/>
          <p:cNvSpPr>
            <a:spLocks noGrp="1"/>
          </p:cNvSpPr>
          <p:nvPr>
            <p:ph type="title"/>
          </p:nvPr>
        </p:nvSpPr>
        <p:spPr>
          <a:xfrm>
            <a:off x="457200" y="274638"/>
            <a:ext cx="5334000" cy="792162"/>
          </a:xfrm>
        </p:spPr>
        <p:txBody>
          <a:bodyPr>
            <a:normAutofit/>
          </a:bodyPr>
          <a:lstStyle/>
          <a:p>
            <a:r>
              <a:rPr lang="en-US" sz="3200" dirty="0" smtClean="0"/>
              <a:t>Lessons Learned -- Becky</a:t>
            </a:r>
            <a:endParaRPr lang="en-US" sz="3200" dirty="0"/>
          </a:p>
        </p:txBody>
      </p:sp>
      <p:sp>
        <p:nvSpPr>
          <p:cNvPr id="3" name="Content Placeholder 2"/>
          <p:cNvSpPr>
            <a:spLocks noGrp="1"/>
          </p:cNvSpPr>
          <p:nvPr>
            <p:ph idx="1"/>
          </p:nvPr>
        </p:nvSpPr>
        <p:spPr>
          <a:xfrm>
            <a:off x="457200" y="990600"/>
            <a:ext cx="8229600" cy="5562600"/>
          </a:xfrm>
        </p:spPr>
        <p:txBody>
          <a:bodyPr>
            <a:normAutofit fontScale="92500" lnSpcReduction="20000"/>
          </a:bodyPr>
          <a:lstStyle/>
          <a:p>
            <a:r>
              <a:rPr lang="en-US" sz="2400" dirty="0" smtClean="0"/>
              <a:t>To become a leader requires a willingness to be coached… To acknowledge we can benefit from learning some skills.</a:t>
            </a:r>
          </a:p>
          <a:p>
            <a:r>
              <a:rPr lang="en-US" sz="2400" dirty="0" smtClean="0"/>
              <a:t>When the coach creates a safe environment of confidentiality and support, then it allows your leader to express fears, reluctance,  to be honest and vulnerable and know that it is safe to share without any judgment.</a:t>
            </a:r>
          </a:p>
          <a:p>
            <a:r>
              <a:rPr lang="en-US" sz="2400" dirty="0" smtClean="0"/>
              <a:t>You must choose a coach that you trust and know is working </a:t>
            </a:r>
            <a:r>
              <a:rPr lang="en-US" sz="2400" dirty="0" err="1" smtClean="0"/>
              <a:t>fo</a:t>
            </a:r>
            <a:r>
              <a:rPr lang="en-US" sz="2400" dirty="0" smtClean="0"/>
              <a:t> r your best interest… and who can do creative brainstorming with you.</a:t>
            </a:r>
          </a:p>
          <a:p>
            <a:r>
              <a:rPr lang="en-US" sz="2400" dirty="0" smtClean="0"/>
              <a:t>Coaches need to be FULLY PRESENT</a:t>
            </a:r>
          </a:p>
          <a:p>
            <a:r>
              <a:rPr lang="en-US" sz="2400" dirty="0" smtClean="0"/>
              <a:t>Goal at the close of the conversation … leader feel empowered, encouraged, lifted, appreciated and crystal clear about next step… including resources they will need, what to say, etc</a:t>
            </a:r>
          </a:p>
          <a:p>
            <a:r>
              <a:rPr lang="en-US" sz="2400" dirty="0" smtClean="0"/>
              <a:t>The mind is like a rubber band – we will shrink back to where we were if we don’t change our thinking and our self image.</a:t>
            </a:r>
          </a:p>
          <a:p>
            <a:r>
              <a:rPr lang="en-US" sz="2400" dirty="0" smtClean="0"/>
              <a:t>The importance of affirmations .. For work, personal and spiritual.  To prepare for growth … prepare your mind.</a:t>
            </a:r>
          </a:p>
          <a:p>
            <a:pPr>
              <a:buNone/>
            </a:pPr>
            <a:r>
              <a:rPr lang="en-US" sz="2400" dirty="0" smtClean="0"/>
              <a:t>								</a:t>
            </a:r>
            <a:r>
              <a:rPr lang="en-US" sz="2400" dirty="0" err="1" smtClean="0"/>
              <a:t>becky</a:t>
            </a:r>
            <a:endParaRPr lang="en-US" sz="2400" dirty="0" smtClean="0"/>
          </a:p>
          <a:p>
            <a:endParaRPr lang="en-U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74211.com/wallpaper/picture_big/In-Blue-Color-Yet-Differs-in-Lightness-and-Darkness-Style-is-Simple-and-Clean-HD-Creative-Wallpaper.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457200" y="274638"/>
            <a:ext cx="4800600" cy="639762"/>
          </a:xfrm>
        </p:spPr>
        <p:txBody>
          <a:bodyPr>
            <a:normAutofit/>
          </a:bodyPr>
          <a:lstStyle/>
          <a:p>
            <a:r>
              <a:rPr lang="en-US" sz="3200" dirty="0" smtClean="0"/>
              <a:t>Becky’s Affirmations</a:t>
            </a:r>
            <a:endParaRPr lang="en-US" sz="3200" dirty="0"/>
          </a:p>
        </p:txBody>
      </p:sp>
      <p:sp>
        <p:nvSpPr>
          <p:cNvPr id="3" name="Content Placeholder 2"/>
          <p:cNvSpPr>
            <a:spLocks noGrp="1"/>
          </p:cNvSpPr>
          <p:nvPr>
            <p:ph idx="1"/>
          </p:nvPr>
        </p:nvSpPr>
        <p:spPr>
          <a:xfrm>
            <a:off x="457200" y="990600"/>
            <a:ext cx="8229600" cy="5486400"/>
          </a:xfrm>
        </p:spPr>
        <p:txBody>
          <a:bodyPr>
            <a:normAutofit fontScale="92500" lnSpcReduction="10000"/>
          </a:bodyPr>
          <a:lstStyle/>
          <a:p>
            <a:r>
              <a:rPr lang="en-US" sz="2000" dirty="0" smtClean="0"/>
              <a:t>Ø  I love being a Senior Executive Coordinator.  I have 3 strong leaders that build our organizational volume to 30,000+Pv every month.</a:t>
            </a:r>
          </a:p>
          <a:p>
            <a:r>
              <a:rPr lang="en-US" sz="2000" dirty="0" smtClean="0"/>
              <a:t>Ø  I am a magnet for people looking for a business.  They are highly capable, coachable and organized that they move very quickly to Director and above.</a:t>
            </a:r>
          </a:p>
          <a:p>
            <a:r>
              <a:rPr lang="en-US" sz="2000" dirty="0" smtClean="0"/>
              <a:t>Ø  I surround myself with partners who are totally dedicated to bringing out the greatness in each other.  Everyday we mentor each other to unleash our imaginations and realize our ever-expanding potential.</a:t>
            </a:r>
          </a:p>
          <a:p>
            <a:r>
              <a:rPr lang="en-US" sz="2000" dirty="0" smtClean="0"/>
              <a:t>Ø  My business booms with new Directors and business builders on the way to Director.  I love to train my leaders how to do this business and pass on these benefits to others.</a:t>
            </a:r>
          </a:p>
          <a:p>
            <a:r>
              <a:rPr lang="en-US" sz="2000" dirty="0" smtClean="0"/>
              <a:t>Ø  I choose to build strong customers who understand Shaklee and consume products across several lines.  I clearly explain each Shaklee product and line.  My customers are my friends and they can feel my interest in them and their families.</a:t>
            </a:r>
          </a:p>
          <a:p>
            <a:r>
              <a:rPr lang="en-US" sz="2000" dirty="0" smtClean="0"/>
              <a:t>Ø  I love to tell people how our Shaklee business was able to bring Greg home early from his career!  What a gift to have Greg home and for him to work in a field that excites him again!</a:t>
            </a:r>
          </a:p>
          <a:p>
            <a:pPr>
              <a:buNone/>
            </a:pPr>
            <a:r>
              <a:rPr lang="en-US" sz="2000" dirty="0" smtClean="0"/>
              <a:t> </a:t>
            </a:r>
            <a:endParaRPr lang="en-US" sz="2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5842" name="Picture 2" descr="http://jackcanfield.com/wp-content/uploads/2013/07/blog-8CoachingPrinciples.jpg"/>
          <p:cNvPicPr>
            <a:picLocks noChangeAspect="1" noChangeArrowheads="1"/>
          </p:cNvPicPr>
          <p:nvPr/>
        </p:nvPicPr>
        <p:blipFill>
          <a:blip r:embed="rId2" cstate="print"/>
          <a:srcRect/>
          <a:stretch>
            <a:fillRect/>
          </a:stretch>
        </p:blipFill>
        <p:spPr bwMode="auto">
          <a:xfrm>
            <a:off x="381000" y="0"/>
            <a:ext cx="8001000" cy="6781800"/>
          </a:xfrm>
          <a:prstGeom prst="rect">
            <a:avLst/>
          </a:prstGeom>
          <a:noFill/>
        </p:spPr>
      </p:pic>
      <p:sp>
        <p:nvSpPr>
          <p:cNvPr id="5" name="TextBox 4"/>
          <p:cNvSpPr txBox="1"/>
          <p:nvPr/>
        </p:nvSpPr>
        <p:spPr>
          <a:xfrm>
            <a:off x="6934200" y="6248400"/>
            <a:ext cx="1600200" cy="369332"/>
          </a:xfrm>
          <a:prstGeom prst="rect">
            <a:avLst/>
          </a:prstGeom>
          <a:noFill/>
        </p:spPr>
        <p:txBody>
          <a:bodyPr wrap="square" rtlCol="0">
            <a:spAutoFit/>
          </a:bodyPr>
          <a:lstStyle/>
          <a:p>
            <a:r>
              <a:rPr lang="en-US" dirty="0" err="1" smtClean="0"/>
              <a:t>lisa</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psdgraphics.com/file/fantasy-background.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2" name="Title 1"/>
          <p:cNvSpPr>
            <a:spLocks noGrp="1"/>
          </p:cNvSpPr>
          <p:nvPr>
            <p:ph type="title"/>
          </p:nvPr>
        </p:nvSpPr>
        <p:spPr>
          <a:xfrm>
            <a:off x="457200" y="381000"/>
            <a:ext cx="5257800" cy="1143000"/>
          </a:xfrm>
          <a:solidFill>
            <a:schemeClr val="bg1"/>
          </a:solidFill>
          <a:ln>
            <a:solidFill>
              <a:schemeClr val="accent5">
                <a:lumMod val="75000"/>
              </a:schemeClr>
            </a:solidFill>
          </a:ln>
        </p:spPr>
        <p:txBody>
          <a:bodyPr>
            <a:normAutofit/>
          </a:bodyPr>
          <a:lstStyle/>
          <a:p>
            <a:r>
              <a:rPr lang="en-US" sz="3200" dirty="0" smtClean="0"/>
              <a:t>Action Steps for Session #13 </a:t>
            </a:r>
            <a:br>
              <a:rPr lang="en-US" sz="3200" dirty="0" smtClean="0"/>
            </a:br>
            <a:r>
              <a:rPr lang="en-US" sz="3200" dirty="0" smtClean="0"/>
              <a:t>Inside the Coaching Process</a:t>
            </a:r>
            <a:endParaRPr lang="en-US" sz="3200" dirty="0"/>
          </a:p>
        </p:txBody>
      </p:sp>
      <p:sp>
        <p:nvSpPr>
          <p:cNvPr id="3" name="Content Placeholder 2"/>
          <p:cNvSpPr>
            <a:spLocks noGrp="1"/>
          </p:cNvSpPr>
          <p:nvPr>
            <p:ph idx="1"/>
          </p:nvPr>
        </p:nvSpPr>
        <p:spPr>
          <a:xfrm>
            <a:off x="457200" y="1676400"/>
            <a:ext cx="8229600" cy="4724399"/>
          </a:xfrm>
          <a:solidFill>
            <a:schemeClr val="bg1"/>
          </a:solidFill>
          <a:ln>
            <a:solidFill>
              <a:schemeClr val="accent5">
                <a:lumMod val="75000"/>
              </a:schemeClr>
            </a:solidFill>
          </a:ln>
        </p:spPr>
        <p:txBody>
          <a:bodyPr>
            <a:normAutofit/>
          </a:bodyPr>
          <a:lstStyle/>
          <a:p>
            <a:r>
              <a:rPr lang="en-US" sz="2400" dirty="0" smtClean="0"/>
              <a:t>If you are ready for growth yourself, find your mentor (s)  and coach ( </a:t>
            </a:r>
            <a:r>
              <a:rPr lang="en-US" sz="2400" dirty="0" err="1" smtClean="0"/>
              <a:t>es</a:t>
            </a:r>
            <a:r>
              <a:rPr lang="en-US" sz="2400" dirty="0" smtClean="0"/>
              <a:t>) .. And be committed to coaching and learning.</a:t>
            </a:r>
          </a:p>
          <a:p>
            <a:r>
              <a:rPr lang="en-US" sz="2400" dirty="0" smtClean="0"/>
              <a:t>If you have distributors and/or leaders ready for growth , ask for feedback on how to help you be the best coach you can be for them.</a:t>
            </a:r>
          </a:p>
          <a:p>
            <a:r>
              <a:rPr lang="en-US" sz="2400" dirty="0" smtClean="0"/>
              <a:t>OR  .. If you are looking for someone to model coaching for you, ask if you can listen in on coaching sessions of other leaders you admire… or set up 3-way coaching calls with your </a:t>
            </a:r>
            <a:r>
              <a:rPr lang="en-US" sz="2400" dirty="0" err="1" smtClean="0"/>
              <a:t>downlines</a:t>
            </a:r>
            <a:r>
              <a:rPr lang="en-US" sz="2400" dirty="0" smtClean="0"/>
              <a:t> and </a:t>
            </a:r>
            <a:r>
              <a:rPr lang="en-US" sz="2400" dirty="0" err="1" smtClean="0"/>
              <a:t>upline</a:t>
            </a:r>
            <a:r>
              <a:rPr lang="en-US" sz="2400" dirty="0" smtClean="0"/>
              <a:t> mentors and observe the dynamics of the call and what you can learn from them.. </a:t>
            </a:r>
          </a:p>
          <a:p>
            <a:r>
              <a:rPr lang="en-US" sz="2400" dirty="0" smtClean="0"/>
              <a:t>Begin to set up coaching appointments.		</a:t>
            </a:r>
            <a:r>
              <a:rPr lang="en-US" sz="2400" dirty="0" err="1" smtClean="0"/>
              <a:t>katie</a:t>
            </a:r>
            <a:endParaRPr lang="en-US" sz="2400" dirty="0" smtClean="0"/>
          </a:p>
          <a:p>
            <a:pPr>
              <a:buNone/>
            </a:pPr>
            <a:endParaRPr lang="en-US" sz="2400" dirty="0" smtClean="0"/>
          </a:p>
          <a:p>
            <a:endParaRPr lang="en-US"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32" y="7773"/>
            <a:ext cx="9144000" cy="1096962"/>
          </a:xfrm>
        </p:spPr>
        <p:txBody>
          <a:bodyPr>
            <a:normAutofit/>
            <a:scene3d>
              <a:camera prst="orthographicFront"/>
              <a:lightRig rig="harsh" dir="t"/>
            </a:scene3d>
            <a:sp3d extrusionH="57150" prstMaterial="matte">
              <a:bevelT w="63500" h="12700" prst="angle"/>
              <a:contourClr>
                <a:schemeClr val="bg1">
                  <a:lumMod val="65000"/>
                </a:schemeClr>
              </a:contourClr>
            </a:sp3d>
          </a:bodyPr>
          <a:lstStyle/>
          <a:p>
            <a:r>
              <a:rPr lang="en-US" b="1" dirty="0" smtClean="0">
                <a:ln/>
                <a:solidFill>
                  <a:schemeClr val="accent3"/>
                </a:solidFill>
              </a:rPr>
              <a:t>Subscriptions Open Now</a:t>
            </a:r>
            <a:endParaRPr lang="en-US" b="1" dirty="0">
              <a:ln/>
              <a:solidFill>
                <a:schemeClr val="accent3"/>
              </a:solidFill>
            </a:endParaRPr>
          </a:p>
        </p:txBody>
      </p:sp>
      <p:pic>
        <p:nvPicPr>
          <p:cNvPr id="4" name="Picture 3"/>
          <p:cNvPicPr>
            <a:picLocks noChangeAspect="1"/>
          </p:cNvPicPr>
          <p:nvPr/>
        </p:nvPicPr>
        <p:blipFill>
          <a:blip r:embed="rId2" cstate="print"/>
          <a:stretch>
            <a:fillRect/>
          </a:stretch>
        </p:blipFill>
        <p:spPr>
          <a:xfrm>
            <a:off x="381000" y="1776421"/>
            <a:ext cx="4419600" cy="2378765"/>
          </a:xfrm>
          <a:prstGeom prst="rect">
            <a:avLst/>
          </a:prstGeom>
        </p:spPr>
      </p:pic>
      <p:pic>
        <p:nvPicPr>
          <p:cNvPr id="5" name="Picture 4"/>
          <p:cNvPicPr>
            <a:picLocks noChangeAspect="1"/>
          </p:cNvPicPr>
          <p:nvPr/>
        </p:nvPicPr>
        <p:blipFill>
          <a:blip r:embed="rId3" cstate="print"/>
          <a:stretch>
            <a:fillRect/>
          </a:stretch>
        </p:blipFill>
        <p:spPr>
          <a:xfrm>
            <a:off x="3124200" y="4392478"/>
            <a:ext cx="5562600" cy="1556769"/>
          </a:xfrm>
          <a:prstGeom prst="rect">
            <a:avLst/>
          </a:prstGeom>
        </p:spPr>
      </p:pic>
      <p:sp>
        <p:nvSpPr>
          <p:cNvPr id="6" name="TextBox 5"/>
          <p:cNvSpPr txBox="1"/>
          <p:nvPr/>
        </p:nvSpPr>
        <p:spPr>
          <a:xfrm>
            <a:off x="-12032" y="831243"/>
            <a:ext cx="9143999" cy="707886"/>
          </a:xfrm>
          <a:prstGeom prst="rect">
            <a:avLst/>
          </a:prstGeom>
          <a:noFill/>
        </p:spPr>
        <p:txBody>
          <a:bodyPr wrap="square" rtlCol="0">
            <a:spAutoFit/>
          </a:bodyPr>
          <a:lstStyle/>
          <a:p>
            <a:pPr algn="ctr"/>
            <a:r>
              <a:rPr lang="en-US" sz="2000" b="1" dirty="0" smtClean="0">
                <a:ln w="6600">
                  <a:solidFill>
                    <a:schemeClr val="accent2"/>
                  </a:solidFill>
                  <a:prstDash val="solid"/>
                </a:ln>
                <a:solidFill>
                  <a:srgbClr val="FF0000"/>
                </a:solidFill>
                <a:effectLst>
                  <a:outerShdw blurRad="50800" dist="38100" algn="l" rotWithShape="0">
                    <a:prstClr val="black">
                      <a:alpha val="40000"/>
                    </a:prstClr>
                  </a:outerShdw>
                </a:effectLst>
                <a:latin typeface="+mj-lt"/>
              </a:rPr>
              <a:t>For Two Hours Only</a:t>
            </a:r>
          </a:p>
          <a:p>
            <a:pPr algn="ctr"/>
            <a:r>
              <a:rPr lang="en-US" sz="2000" dirty="0" smtClean="0">
                <a:latin typeface="+mj-lt"/>
              </a:rPr>
              <a:t>Subscriptions close automatically at 1:30PM Eastern.</a:t>
            </a:r>
            <a:endParaRPr lang="en-US" sz="2000" dirty="0">
              <a:latin typeface="+mj-lt"/>
            </a:endParaRPr>
          </a:p>
        </p:txBody>
      </p:sp>
      <p:sp>
        <p:nvSpPr>
          <p:cNvPr id="7" name="TextBox 6"/>
          <p:cNvSpPr txBox="1"/>
          <p:nvPr/>
        </p:nvSpPr>
        <p:spPr>
          <a:xfrm>
            <a:off x="685800" y="6186539"/>
            <a:ext cx="7848600"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b="1" u="sng" dirty="0" smtClean="0">
                <a:ln w="0"/>
                <a:solidFill>
                  <a:schemeClr val="accent1"/>
                </a:solidFill>
                <a:effectLst>
                  <a:outerShdw blurRad="38100" dist="25400" dir="5400000" algn="ctr" rotWithShape="0">
                    <a:srgbClr val="6E747A">
                      <a:alpha val="43000"/>
                    </a:srgbClr>
                  </a:outerShdw>
                </a:effectLst>
              </a:rPr>
              <a:t>Subscribe NOW here</a:t>
            </a:r>
            <a:r>
              <a:rPr lang="en-US" dirty="0" smtClean="0">
                <a:ln w="0"/>
                <a:solidFill>
                  <a:schemeClr val="accent1"/>
                </a:solidFill>
                <a:effectLst>
                  <a:outerShdw blurRad="38100" dist="25400" dir="5400000" algn="ctr" rotWithShape="0">
                    <a:srgbClr val="6E747A">
                      <a:alpha val="43000"/>
                    </a:srgbClr>
                  </a:outerShdw>
                </a:effectLst>
              </a:rPr>
              <a:t>:  </a:t>
            </a:r>
            <a:r>
              <a:rPr lang="en-US" b="1" dirty="0">
                <a:ln w="0"/>
                <a:solidFill>
                  <a:srgbClr val="00B050"/>
                </a:solidFill>
                <a:effectLst>
                  <a:outerShdw blurRad="38100" dist="25400" dir="5400000" algn="ctr" rotWithShape="0">
                    <a:srgbClr val="6E747A">
                      <a:alpha val="43000"/>
                    </a:srgbClr>
                  </a:outerShdw>
                </a:effectLst>
              </a:rPr>
              <a:t>http://bit.ly/bhsubscribe</a:t>
            </a:r>
          </a:p>
        </p:txBody>
      </p:sp>
      <p:sp>
        <p:nvSpPr>
          <p:cNvPr id="8" name="TextBox 7"/>
          <p:cNvSpPr txBox="1"/>
          <p:nvPr/>
        </p:nvSpPr>
        <p:spPr>
          <a:xfrm>
            <a:off x="5105400" y="1821891"/>
            <a:ext cx="3733800" cy="2800767"/>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t>Largest Shaklee Media Library online</a:t>
            </a:r>
          </a:p>
          <a:p>
            <a:pPr marL="285750" indent="-285750">
              <a:buFont typeface="Arial" panose="020B0604020202020204" pitchFamily="34" charset="0"/>
              <a:buChar char="•"/>
            </a:pPr>
            <a:r>
              <a:rPr lang="en-US" sz="1600" dirty="0" smtClean="0"/>
              <a:t>Over 500 Shaklee audio/video recordings and growing weekly</a:t>
            </a:r>
          </a:p>
          <a:p>
            <a:pPr marL="285750" indent="-285750">
              <a:buFont typeface="Arial" panose="020B0604020202020204" pitchFamily="34" charset="0"/>
              <a:buChar char="•"/>
            </a:pPr>
            <a:r>
              <a:rPr lang="en-US" sz="1600" dirty="0" smtClean="0"/>
              <a:t>Automated Learn &amp; Earn Program</a:t>
            </a:r>
          </a:p>
          <a:p>
            <a:pPr marL="285750" indent="-285750">
              <a:buFont typeface="Arial" panose="020B0604020202020204" pitchFamily="34" charset="0"/>
              <a:buChar char="•"/>
            </a:pPr>
            <a:r>
              <a:rPr lang="en-US" sz="1600" dirty="0" smtClean="0"/>
              <a:t>Dedicated Shaklee Business Resource Website</a:t>
            </a:r>
          </a:p>
          <a:p>
            <a:pPr marL="285750" indent="-285750">
              <a:buFont typeface="Arial" panose="020B0604020202020204" pitchFamily="34" charset="0"/>
              <a:buChar char="•"/>
            </a:pPr>
            <a:r>
              <a:rPr lang="en-US" sz="1600" dirty="0" smtClean="0"/>
              <a:t>Four Shaklee Podcasts</a:t>
            </a:r>
          </a:p>
          <a:p>
            <a:pPr marL="285750" indent="-285750">
              <a:buFont typeface="Arial" panose="020B0604020202020204" pitchFamily="34" charset="0"/>
              <a:buChar char="•"/>
            </a:pPr>
            <a:r>
              <a:rPr lang="en-US" sz="1600" dirty="0" smtClean="0"/>
              <a:t>Video archive of Training webinars the day they are recorded</a:t>
            </a:r>
          </a:p>
          <a:p>
            <a:pPr marL="285750" indent="-285750">
              <a:buFont typeface="Arial" panose="020B0604020202020204" pitchFamily="34" charset="0"/>
              <a:buChar char="•"/>
            </a:pPr>
            <a:r>
              <a:rPr lang="en-US" sz="1600" dirty="0" smtClean="0"/>
              <a:t>And much, much more…</a:t>
            </a:r>
          </a:p>
          <a:p>
            <a:pPr marL="285750" indent="-285750">
              <a:buFont typeface="Arial" panose="020B0604020202020204" pitchFamily="34" charset="0"/>
              <a:buChar char="•"/>
            </a:pPr>
            <a:endParaRPr lang="en-US" sz="1600" dirty="0"/>
          </a:p>
        </p:txBody>
      </p:sp>
      <p:sp>
        <p:nvSpPr>
          <p:cNvPr id="9" name="TextBox 8"/>
          <p:cNvSpPr txBox="1"/>
          <p:nvPr/>
        </p:nvSpPr>
        <p:spPr>
          <a:xfrm>
            <a:off x="381000" y="4383359"/>
            <a:ext cx="2743200" cy="1754326"/>
          </a:xfrm>
          <a:prstGeom prst="rect">
            <a:avLst/>
          </a:prstGeom>
          <a:noFill/>
        </p:spPr>
        <p:txBody>
          <a:bodyPr wrap="square" rtlCol="0">
            <a:spAutoFit/>
          </a:bodyPr>
          <a:lstStyle/>
          <a:p>
            <a:r>
              <a:rPr lang="en-US" b="1" dirty="0" smtClean="0">
                <a:solidFill>
                  <a:srgbClr val="00B050"/>
                </a:solidFill>
              </a:rPr>
              <a:t>The archived video of this presentation goes on the Better Future website </a:t>
            </a:r>
            <a:r>
              <a:rPr lang="en-US" b="1" dirty="0">
                <a:solidFill>
                  <a:srgbClr val="00B050"/>
                </a:solidFill>
              </a:rPr>
              <a:t>and in the </a:t>
            </a:r>
            <a:r>
              <a:rPr lang="en-US" b="1" dirty="0" smtClean="0">
                <a:solidFill>
                  <a:srgbClr val="00B050"/>
                </a:solidFill>
              </a:rPr>
              <a:t>Podcast the day it is recorded, it goes on </a:t>
            </a:r>
            <a:r>
              <a:rPr lang="en-US" b="1" dirty="0" err="1" smtClean="0">
                <a:solidFill>
                  <a:srgbClr val="00B050"/>
                </a:solidFill>
              </a:rPr>
              <a:t>bobsfiles</a:t>
            </a:r>
            <a:r>
              <a:rPr lang="en-US" b="1" dirty="0" smtClean="0">
                <a:solidFill>
                  <a:srgbClr val="00B050"/>
                </a:solidFill>
              </a:rPr>
              <a:t> one week later.</a:t>
            </a:r>
            <a:endParaRPr lang="en-US" b="1" dirty="0">
              <a:solidFill>
                <a:srgbClr val="00B050"/>
              </a:solidFill>
            </a:endParaRPr>
          </a:p>
        </p:txBody>
      </p:sp>
    </p:spTree>
    <p:extLst>
      <p:ext uri="{BB962C8B-B14F-4D97-AF65-F5344CB8AC3E}">
        <p14:creationId xmlns="" xmlns:p14="http://schemas.microsoft.com/office/powerpoint/2010/main" val="33281419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 xmlns:a14="http://schemas.microsoft.com/office/drawing/2010/main"/>
              </a:ext>
            </a:extLst>
          </a:blip>
          <a:srcRect/>
          <a:stretch/>
        </p:blipFill>
        <p:spPr>
          <a:xfrm rot="10800000">
            <a:off x="0" y="-2"/>
            <a:ext cx="9144000" cy="5148263"/>
          </a:xfrm>
          <a:prstGeom prst="rect">
            <a:avLst/>
          </a:prstGeom>
          <a:ln w="38100">
            <a:noFill/>
          </a:ln>
        </p:spPr>
      </p:pic>
      <p:sp>
        <p:nvSpPr>
          <p:cNvPr id="2" name="Title 1"/>
          <p:cNvSpPr>
            <a:spLocks noGrp="1"/>
          </p:cNvSpPr>
          <p:nvPr>
            <p:ph type="ctrTitle"/>
          </p:nvPr>
        </p:nvSpPr>
        <p:spPr>
          <a:xfrm>
            <a:off x="838200" y="304800"/>
            <a:ext cx="7543800" cy="2895600"/>
          </a:xfrm>
          <a:ln>
            <a:solidFill>
              <a:schemeClr val="accent5">
                <a:lumMod val="75000"/>
              </a:schemeClr>
            </a:solidFill>
          </a:ln>
        </p:spPr>
        <p:txBody>
          <a:bodyPr>
            <a:normAutofit fontScale="90000"/>
          </a:bodyPr>
          <a:lstStyle/>
          <a:p>
            <a:r>
              <a:rPr lang="en-US" sz="3200" dirty="0" smtClean="0"/>
              <a:t>Legacy and Leadership </a:t>
            </a:r>
            <a:br>
              <a:rPr lang="en-US" sz="3200" dirty="0" smtClean="0"/>
            </a:br>
            <a:r>
              <a:rPr lang="en-US" sz="3200" dirty="0" smtClean="0"/>
              <a:t>Spring 2015</a:t>
            </a:r>
            <a:r>
              <a:rPr lang="en-US" dirty="0" smtClean="0"/>
              <a:t/>
            </a:r>
            <a:br>
              <a:rPr lang="en-US" dirty="0" smtClean="0"/>
            </a:br>
            <a:r>
              <a:rPr lang="en-US" sz="2800" dirty="0" smtClean="0"/>
              <a:t>Session #13  April 16, 2015</a:t>
            </a:r>
            <a:r>
              <a:rPr lang="en-US" sz="3600" dirty="0" smtClean="0"/>
              <a:t/>
            </a:r>
            <a:br>
              <a:rPr lang="en-US" sz="3600" dirty="0" smtClean="0"/>
            </a:br>
            <a:r>
              <a:rPr lang="en-US" sz="3600" dirty="0" smtClean="0"/>
              <a:t>		Checking In &amp; Coaching 		           Inside the Coaching Process</a:t>
            </a:r>
            <a:br>
              <a:rPr lang="en-US" sz="3600" dirty="0" smtClean="0"/>
            </a:br>
            <a:r>
              <a:rPr lang="en-US" sz="3100" dirty="0" smtClean="0"/>
              <a:t> </a:t>
            </a:r>
            <a:endParaRPr lang="en-US" sz="3100" b="1" dirty="0"/>
          </a:p>
        </p:txBody>
      </p:sp>
      <p:sp>
        <p:nvSpPr>
          <p:cNvPr id="3" name="Subtitle 2"/>
          <p:cNvSpPr>
            <a:spLocks noGrp="1"/>
          </p:cNvSpPr>
          <p:nvPr>
            <p:ph type="subTitle" idx="1"/>
          </p:nvPr>
        </p:nvSpPr>
        <p:spPr>
          <a:xfrm>
            <a:off x="6172200" y="5562600"/>
            <a:ext cx="2743200" cy="914400"/>
          </a:xfrm>
        </p:spPr>
        <p:txBody>
          <a:bodyPr>
            <a:noAutofit/>
          </a:bodyPr>
          <a:lstStyle/>
          <a:p>
            <a:pPr algn="l"/>
            <a:r>
              <a:rPr lang="en-US" sz="2000" dirty="0" smtClean="0">
                <a:solidFill>
                  <a:schemeClr val="tx1"/>
                </a:solidFill>
              </a:rPr>
              <a:t>	Senior	     Executive Coordinator </a:t>
            </a:r>
          </a:p>
          <a:p>
            <a:r>
              <a:rPr lang="en-US" sz="2000" dirty="0" smtClean="0">
                <a:solidFill>
                  <a:schemeClr val="tx1"/>
                </a:solidFill>
              </a:rPr>
              <a:t> Lisa Anderson</a:t>
            </a:r>
            <a:endParaRPr lang="en-US" sz="2000" dirty="0">
              <a:solidFill>
                <a:schemeClr val="tx1"/>
              </a:solidFill>
            </a:endParaRPr>
          </a:p>
        </p:txBody>
      </p:sp>
      <p:pic>
        <p:nvPicPr>
          <p:cNvPr id="5" name="Picture 4" descr="Katie Odom.jpg"/>
          <p:cNvPicPr>
            <a:picLocks noChangeAspect="1"/>
          </p:cNvPicPr>
          <p:nvPr/>
        </p:nvPicPr>
        <p:blipFill>
          <a:blip r:embed="rId3" cstate="print"/>
          <a:stretch>
            <a:fillRect/>
          </a:stretch>
        </p:blipFill>
        <p:spPr>
          <a:xfrm>
            <a:off x="685800" y="3429000"/>
            <a:ext cx="1382900" cy="2117566"/>
          </a:xfrm>
          <a:prstGeom prst="rect">
            <a:avLst/>
          </a:prstGeom>
        </p:spPr>
      </p:pic>
      <p:pic>
        <p:nvPicPr>
          <p:cNvPr id="6" name="Picture 5" descr="Lisa Anderson 2013.jpg"/>
          <p:cNvPicPr>
            <a:picLocks noChangeAspect="1"/>
          </p:cNvPicPr>
          <p:nvPr/>
        </p:nvPicPr>
        <p:blipFill>
          <a:blip r:embed="rId4" cstate="print"/>
          <a:stretch>
            <a:fillRect/>
          </a:stretch>
        </p:blipFill>
        <p:spPr>
          <a:xfrm>
            <a:off x="7086600" y="3429000"/>
            <a:ext cx="1425785" cy="2167563"/>
          </a:xfrm>
          <a:prstGeom prst="rect">
            <a:avLst/>
          </a:prstGeom>
        </p:spPr>
      </p:pic>
      <p:sp>
        <p:nvSpPr>
          <p:cNvPr id="7" name="TextBox 6"/>
          <p:cNvSpPr txBox="1"/>
          <p:nvPr/>
        </p:nvSpPr>
        <p:spPr>
          <a:xfrm>
            <a:off x="0" y="5638800"/>
            <a:ext cx="3505200" cy="707886"/>
          </a:xfrm>
          <a:prstGeom prst="rect">
            <a:avLst/>
          </a:prstGeom>
          <a:noFill/>
        </p:spPr>
        <p:txBody>
          <a:bodyPr wrap="square" rtlCol="0">
            <a:spAutoFit/>
          </a:bodyPr>
          <a:lstStyle/>
          <a:p>
            <a:pPr algn="ctr"/>
            <a:r>
              <a:rPr lang="en-US" sz="2000" dirty="0" smtClean="0"/>
              <a:t>NEW !!  Executive Coordinator </a:t>
            </a:r>
          </a:p>
          <a:p>
            <a:pPr algn="ctr"/>
            <a:r>
              <a:rPr lang="en-US" sz="2000" dirty="0" smtClean="0"/>
              <a:t>Katie Odom</a:t>
            </a:r>
            <a:endParaRPr lang="en-US" sz="2000" dirty="0"/>
          </a:p>
        </p:txBody>
      </p:sp>
      <p:sp>
        <p:nvSpPr>
          <p:cNvPr id="9" name="TextBox 8"/>
          <p:cNvSpPr txBox="1"/>
          <p:nvPr/>
        </p:nvSpPr>
        <p:spPr>
          <a:xfrm>
            <a:off x="3048000" y="6019800"/>
            <a:ext cx="3124200" cy="707886"/>
          </a:xfrm>
          <a:prstGeom prst="rect">
            <a:avLst/>
          </a:prstGeom>
          <a:noFill/>
        </p:spPr>
        <p:txBody>
          <a:bodyPr wrap="square" rtlCol="0">
            <a:spAutoFit/>
          </a:bodyPr>
          <a:lstStyle/>
          <a:p>
            <a:r>
              <a:rPr lang="en-US" sz="2000" dirty="0" smtClean="0"/>
              <a:t>          Becky Choate</a:t>
            </a:r>
          </a:p>
          <a:p>
            <a:r>
              <a:rPr lang="en-US" sz="2000" dirty="0" smtClean="0"/>
              <a:t>Almost Senior Coordinator</a:t>
            </a:r>
            <a:endParaRPr lang="en-US" sz="2000" dirty="0"/>
          </a:p>
        </p:txBody>
      </p:sp>
      <p:pic>
        <p:nvPicPr>
          <p:cNvPr id="10" name="Content Placeholder 3" descr="Becky choate.JPG"/>
          <p:cNvPicPr>
            <a:picLocks noChangeAspect="1"/>
          </p:cNvPicPr>
          <p:nvPr/>
        </p:nvPicPr>
        <p:blipFill>
          <a:blip r:embed="rId5" cstate="print"/>
          <a:stretch>
            <a:fillRect/>
          </a:stretch>
        </p:blipFill>
        <p:spPr>
          <a:xfrm>
            <a:off x="3817673" y="3429000"/>
            <a:ext cx="1508654" cy="2262981"/>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s://www.emergenetics.com/blog/wp-content/uploads/2014/01/Strategic-Planning.jpg"/>
          <p:cNvPicPr>
            <a:picLocks noChangeAspect="1" noChangeArrowheads="1"/>
          </p:cNvPicPr>
          <p:nvPr/>
        </p:nvPicPr>
        <p:blipFill>
          <a:blip r:embed="rId2" cstate="print"/>
          <a:srcRect/>
          <a:stretch>
            <a:fillRect/>
          </a:stretch>
        </p:blipFill>
        <p:spPr bwMode="auto">
          <a:xfrm>
            <a:off x="4876800" y="4038600"/>
            <a:ext cx="4267200" cy="2514600"/>
          </a:xfrm>
          <a:prstGeom prst="rect">
            <a:avLst/>
          </a:prstGeom>
          <a:noFill/>
        </p:spPr>
      </p:pic>
      <p:sp>
        <p:nvSpPr>
          <p:cNvPr id="2" name="Title 1"/>
          <p:cNvSpPr>
            <a:spLocks noGrp="1"/>
          </p:cNvSpPr>
          <p:nvPr>
            <p:ph type="title"/>
          </p:nvPr>
        </p:nvSpPr>
        <p:spPr>
          <a:xfrm>
            <a:off x="2590800" y="228600"/>
            <a:ext cx="4876800" cy="1143000"/>
          </a:xfrm>
          <a:ln>
            <a:solidFill>
              <a:schemeClr val="tx2">
                <a:lumMod val="60000"/>
                <a:lumOff val="40000"/>
              </a:schemeClr>
            </a:solidFill>
          </a:ln>
        </p:spPr>
        <p:txBody>
          <a:bodyPr>
            <a:normAutofit/>
          </a:bodyPr>
          <a:lstStyle/>
          <a:p>
            <a:r>
              <a:rPr lang="en-US" sz="3200" dirty="0" smtClean="0"/>
              <a:t>Objectives for Session #13	 Inside the Coaching Process</a:t>
            </a:r>
            <a:endParaRPr lang="en-US" sz="3200" dirty="0"/>
          </a:p>
        </p:txBody>
      </p:sp>
      <p:sp>
        <p:nvSpPr>
          <p:cNvPr id="3" name="Content Placeholder 2"/>
          <p:cNvSpPr>
            <a:spLocks noGrp="1"/>
          </p:cNvSpPr>
          <p:nvPr>
            <p:ph idx="1"/>
          </p:nvPr>
        </p:nvSpPr>
        <p:spPr>
          <a:xfrm>
            <a:off x="228600" y="1524000"/>
            <a:ext cx="5181600" cy="5334001"/>
          </a:xfrm>
        </p:spPr>
        <p:txBody>
          <a:bodyPr>
            <a:normAutofit/>
          </a:bodyPr>
          <a:lstStyle/>
          <a:p>
            <a:r>
              <a:rPr lang="en-US" sz="2000" dirty="0" smtClean="0"/>
              <a:t>This Spring semester 2015, we have focused on skills and ideas to help us develop new Directors and advance to Coordinator and senior ranks in Shaklee.</a:t>
            </a:r>
          </a:p>
          <a:p>
            <a:r>
              <a:rPr lang="en-US" sz="2000" dirty="0" smtClean="0"/>
              <a:t>Today we will take you inside the coaching sessions that occur weekly and monthly when you are working with leaders who are ready to move up in their businesses.</a:t>
            </a:r>
          </a:p>
          <a:p>
            <a:r>
              <a:rPr lang="en-US" sz="2000" dirty="0" smtClean="0"/>
              <a:t>We will hear from leaders who connect with their </a:t>
            </a:r>
            <a:r>
              <a:rPr lang="en-US" sz="2000" dirty="0" err="1" smtClean="0"/>
              <a:t>upline</a:t>
            </a:r>
            <a:r>
              <a:rPr lang="en-US" sz="2000" dirty="0" smtClean="0"/>
              <a:t>, their accountability circles and/ or an additional mentor to share what has been most helpful for them in those planning calls… so we can learn how to be better coaches and planning partners with our growing organizations.	</a:t>
            </a:r>
            <a:r>
              <a:rPr lang="en-US" sz="2000" dirty="0" err="1" smtClean="0"/>
              <a:t>lisa</a:t>
            </a:r>
            <a:endParaRPr 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276600" cy="563562"/>
          </a:xfrm>
          <a:ln>
            <a:solidFill>
              <a:schemeClr val="bg1">
                <a:lumMod val="50000"/>
              </a:schemeClr>
            </a:solidFill>
          </a:ln>
        </p:spPr>
        <p:txBody>
          <a:bodyPr>
            <a:normAutofit fontScale="90000"/>
          </a:bodyPr>
          <a:lstStyle/>
          <a:p>
            <a:r>
              <a:rPr lang="en-US" sz="3600" dirty="0" smtClean="0"/>
              <a:t>Becky Choate</a:t>
            </a:r>
            <a:endParaRPr lang="en-US" sz="3600" dirty="0"/>
          </a:p>
        </p:txBody>
      </p:sp>
      <p:sp>
        <p:nvSpPr>
          <p:cNvPr id="5" name="Content Placeholder 4"/>
          <p:cNvSpPr>
            <a:spLocks noGrp="1"/>
          </p:cNvSpPr>
          <p:nvPr>
            <p:ph idx="1"/>
          </p:nvPr>
        </p:nvSpPr>
        <p:spPr>
          <a:xfrm>
            <a:off x="381000" y="914400"/>
            <a:ext cx="5943600" cy="2514600"/>
          </a:xfrm>
        </p:spPr>
        <p:txBody>
          <a:bodyPr>
            <a:normAutofit/>
          </a:bodyPr>
          <a:lstStyle/>
          <a:p>
            <a:r>
              <a:rPr lang="en-US" sz="2000" dirty="0" smtClean="0"/>
              <a:t>Built business 17 years ago .. </a:t>
            </a:r>
          </a:p>
          <a:p>
            <a:r>
              <a:rPr lang="en-US" sz="2000" dirty="0" smtClean="0"/>
              <a:t>Reason – to be home with 3 kids and still contribute to family income</a:t>
            </a:r>
          </a:p>
          <a:p>
            <a:r>
              <a:rPr lang="en-US" sz="2000" dirty="0" smtClean="0"/>
              <a:t>Made $35,000/ year </a:t>
            </a:r>
          </a:p>
          <a:p>
            <a:r>
              <a:rPr lang="en-US" sz="2000" dirty="0" smtClean="0"/>
              <a:t>Then … last child graduating from high school … opened up some time .. But needed compelling reason to grow.</a:t>
            </a:r>
          </a:p>
          <a:p>
            <a:pPr>
              <a:buNone/>
            </a:pPr>
            <a:endParaRPr lang="en-US" sz="2400" dirty="0"/>
          </a:p>
        </p:txBody>
      </p:sp>
      <p:pic>
        <p:nvPicPr>
          <p:cNvPr id="6" name="Picture 5" descr="Becky Choate ( Dutch &amp; dog) 2013.jpg"/>
          <p:cNvPicPr>
            <a:picLocks noChangeAspect="1"/>
          </p:cNvPicPr>
          <p:nvPr/>
        </p:nvPicPr>
        <p:blipFill>
          <a:blip r:embed="rId2" cstate="print"/>
          <a:stretch>
            <a:fillRect/>
          </a:stretch>
        </p:blipFill>
        <p:spPr>
          <a:xfrm>
            <a:off x="6477000" y="304800"/>
            <a:ext cx="2214735" cy="2518410"/>
          </a:xfrm>
          <a:prstGeom prst="rect">
            <a:avLst/>
          </a:prstGeom>
        </p:spPr>
      </p:pic>
      <p:sp>
        <p:nvSpPr>
          <p:cNvPr id="7" name="TextBox 6"/>
          <p:cNvSpPr txBox="1"/>
          <p:nvPr/>
        </p:nvSpPr>
        <p:spPr>
          <a:xfrm>
            <a:off x="381000" y="3429000"/>
            <a:ext cx="8382000" cy="3108543"/>
          </a:xfrm>
          <a:prstGeom prst="rect">
            <a:avLst/>
          </a:prstGeom>
          <a:noFill/>
          <a:ln>
            <a:solidFill>
              <a:schemeClr val="tx2">
                <a:lumMod val="60000"/>
                <a:lumOff val="40000"/>
              </a:schemeClr>
            </a:solidFill>
          </a:ln>
        </p:spPr>
        <p:txBody>
          <a:bodyPr wrap="square" rtlCol="0">
            <a:spAutoFit/>
          </a:bodyPr>
          <a:lstStyle/>
          <a:p>
            <a:r>
              <a:rPr lang="en-US" sz="2800" dirty="0" smtClean="0"/>
              <a:t>The Plan</a:t>
            </a:r>
          </a:p>
          <a:p>
            <a:pPr>
              <a:buFont typeface="Arial" pitchFamily="34" charset="0"/>
              <a:buChar char="•"/>
            </a:pPr>
            <a:r>
              <a:rPr lang="en-US" sz="2400" dirty="0" smtClean="0"/>
              <a:t> </a:t>
            </a:r>
            <a:r>
              <a:rPr lang="en-US" dirty="0" smtClean="0"/>
              <a:t>Joined accountability/ coaching circle in August after Shaklee Convention</a:t>
            </a:r>
          </a:p>
          <a:p>
            <a:pPr>
              <a:buFont typeface="Arial" pitchFamily="34" charset="0"/>
              <a:buChar char="•"/>
            </a:pPr>
            <a:r>
              <a:rPr lang="en-US" dirty="0" smtClean="0"/>
              <a:t> Increased PV by 2000/ month from 5000PV to 7000PV</a:t>
            </a:r>
          </a:p>
          <a:p>
            <a:pPr>
              <a:buFont typeface="Arial" pitchFamily="34" charset="0"/>
              <a:buChar char="•"/>
            </a:pPr>
            <a:r>
              <a:rPr lang="en-US" dirty="0" smtClean="0"/>
              <a:t> Coaching Call November – change of thinking AND Barb told me that it is easier for people to break out Directors now.  Confirmed thinking after the Lagoni Jan. Conf.</a:t>
            </a:r>
          </a:p>
          <a:p>
            <a:pPr>
              <a:buFont typeface="Arial" pitchFamily="34" charset="0"/>
              <a:buChar char="•"/>
            </a:pPr>
            <a:r>
              <a:rPr lang="en-US" dirty="0" smtClean="0"/>
              <a:t> Developed first new Director in February</a:t>
            </a:r>
          </a:p>
          <a:p>
            <a:pPr>
              <a:buFont typeface="Arial" pitchFamily="34" charset="0"/>
              <a:buChar char="•"/>
            </a:pPr>
            <a:r>
              <a:rPr lang="en-US" dirty="0" smtClean="0"/>
              <a:t> Developed new associate …1500 last month .. Headed for Director</a:t>
            </a:r>
          </a:p>
          <a:p>
            <a:pPr>
              <a:buFont typeface="Arial" pitchFamily="34" charset="0"/>
              <a:buChar char="•"/>
            </a:pPr>
            <a:r>
              <a:rPr lang="en-US" dirty="0" smtClean="0"/>
              <a:t> Reconnected with previous Director – ready to reactivate – also 1500 last month, 	making Becky a Senior Coordinator</a:t>
            </a:r>
          </a:p>
          <a:p>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images.clipartpanda.com/knowledge-clipart-146_1279425910.jpg"/>
          <p:cNvPicPr>
            <a:picLocks noChangeAspect="1" noChangeArrowheads="1"/>
          </p:cNvPicPr>
          <p:nvPr/>
        </p:nvPicPr>
        <p:blipFill>
          <a:blip r:embed="rId2" cstate="print"/>
          <a:srcRect/>
          <a:stretch>
            <a:fillRect/>
          </a:stretch>
        </p:blipFill>
        <p:spPr bwMode="auto">
          <a:xfrm>
            <a:off x="3581400" y="3124200"/>
            <a:ext cx="3381375" cy="3486151"/>
          </a:xfrm>
          <a:prstGeom prst="rect">
            <a:avLst/>
          </a:prstGeom>
          <a:noFill/>
        </p:spPr>
      </p:pic>
      <p:sp>
        <p:nvSpPr>
          <p:cNvPr id="2" name="Title 1"/>
          <p:cNvSpPr>
            <a:spLocks noGrp="1"/>
          </p:cNvSpPr>
          <p:nvPr>
            <p:ph type="title"/>
          </p:nvPr>
        </p:nvSpPr>
        <p:spPr>
          <a:xfrm>
            <a:off x="838200" y="274638"/>
            <a:ext cx="7239000" cy="868362"/>
          </a:xfrm>
          <a:ln>
            <a:solidFill>
              <a:schemeClr val="tx2">
                <a:lumMod val="40000"/>
                <a:lumOff val="60000"/>
              </a:schemeClr>
            </a:solidFill>
          </a:ln>
        </p:spPr>
        <p:txBody>
          <a:bodyPr>
            <a:normAutofit/>
          </a:bodyPr>
          <a:lstStyle/>
          <a:p>
            <a:r>
              <a:rPr lang="en-US" sz="3200" dirty="0" smtClean="0"/>
              <a:t>3 Different Types of Coaching Sessions</a:t>
            </a:r>
            <a:endParaRPr lang="en-US" sz="3200" dirty="0"/>
          </a:p>
        </p:txBody>
      </p:sp>
      <p:sp>
        <p:nvSpPr>
          <p:cNvPr id="3" name="Content Placeholder 2"/>
          <p:cNvSpPr>
            <a:spLocks noGrp="1"/>
          </p:cNvSpPr>
          <p:nvPr>
            <p:ph idx="1"/>
          </p:nvPr>
        </p:nvSpPr>
        <p:spPr>
          <a:xfrm>
            <a:off x="457200" y="1600200"/>
            <a:ext cx="8229600" cy="2133600"/>
          </a:xfrm>
        </p:spPr>
        <p:txBody>
          <a:bodyPr>
            <a:normAutofit fontScale="92500"/>
          </a:bodyPr>
          <a:lstStyle/>
          <a:p>
            <a:pPr marL="514350" indent="-514350">
              <a:buAutoNum type="arabicPeriod"/>
            </a:pPr>
            <a:r>
              <a:rPr lang="en-US" sz="2800" dirty="0" smtClean="0"/>
              <a:t>To determine who is ready to grow</a:t>
            </a:r>
          </a:p>
          <a:p>
            <a:pPr marL="514350" indent="-514350">
              <a:buAutoNum type="arabicPeriod"/>
            </a:pPr>
            <a:r>
              <a:rPr lang="en-US" sz="2800" dirty="0" smtClean="0"/>
              <a:t>To get a distributor started – create the initial game plan</a:t>
            </a:r>
          </a:p>
          <a:p>
            <a:pPr marL="514350" indent="-514350">
              <a:buAutoNum type="arabicPeriod"/>
            </a:pPr>
            <a:r>
              <a:rPr lang="en-US" sz="2800" dirty="0" smtClean="0"/>
              <a:t>To have on-going strategy sessions and plan for the week/ month and quarter		</a:t>
            </a:r>
            <a:r>
              <a:rPr lang="en-US" sz="2800" dirty="0" err="1" smtClean="0"/>
              <a:t>katie</a:t>
            </a:r>
            <a:endParaRPr lang="en-US"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thumbs.dreamstime.com/z/coaching-motivation-success-consulting-illustration-35224873.jpg"/>
          <p:cNvPicPr>
            <a:picLocks noChangeAspect="1" noChangeArrowheads="1"/>
          </p:cNvPicPr>
          <p:nvPr/>
        </p:nvPicPr>
        <p:blipFill>
          <a:blip r:embed="rId2" cstate="print"/>
          <a:srcRect/>
          <a:stretch>
            <a:fillRect/>
          </a:stretch>
        </p:blipFill>
        <p:spPr bwMode="auto">
          <a:xfrm>
            <a:off x="5257800" y="1600200"/>
            <a:ext cx="3505200" cy="4800600"/>
          </a:xfrm>
          <a:prstGeom prst="rect">
            <a:avLst/>
          </a:prstGeom>
          <a:noFill/>
        </p:spPr>
      </p:pic>
      <p:sp>
        <p:nvSpPr>
          <p:cNvPr id="2" name="Title 1"/>
          <p:cNvSpPr>
            <a:spLocks noGrp="1"/>
          </p:cNvSpPr>
          <p:nvPr>
            <p:ph type="title"/>
          </p:nvPr>
        </p:nvSpPr>
        <p:spPr>
          <a:ln>
            <a:solidFill>
              <a:schemeClr val="tx2">
                <a:lumMod val="60000"/>
                <a:lumOff val="40000"/>
              </a:schemeClr>
            </a:solidFill>
          </a:ln>
        </p:spPr>
        <p:txBody>
          <a:bodyPr>
            <a:normAutofit fontScale="90000"/>
          </a:bodyPr>
          <a:lstStyle/>
          <a:p>
            <a:r>
              <a:rPr lang="en-US" sz="3600" dirty="0" smtClean="0"/>
              <a:t>Coaching sessions are a part of an on-going coaching process…</a:t>
            </a:r>
            <a:endParaRPr lang="en-US" sz="3600" dirty="0"/>
          </a:p>
        </p:txBody>
      </p:sp>
      <p:sp>
        <p:nvSpPr>
          <p:cNvPr id="3" name="Content Placeholder 2"/>
          <p:cNvSpPr>
            <a:spLocks noGrp="1"/>
          </p:cNvSpPr>
          <p:nvPr>
            <p:ph idx="1"/>
          </p:nvPr>
        </p:nvSpPr>
        <p:spPr>
          <a:xfrm>
            <a:off x="457200" y="1600200"/>
            <a:ext cx="4648200" cy="4876800"/>
          </a:xfrm>
          <a:ln>
            <a:solidFill>
              <a:schemeClr val="accent3">
                <a:lumMod val="75000"/>
              </a:schemeClr>
            </a:solidFill>
          </a:ln>
        </p:spPr>
        <p:txBody>
          <a:bodyPr>
            <a:noAutofit/>
          </a:bodyPr>
          <a:lstStyle/>
          <a:p>
            <a:pPr>
              <a:buNone/>
            </a:pPr>
            <a:r>
              <a:rPr lang="en-US" sz="2400" dirty="0" smtClean="0"/>
              <a:t>A series of conversations … over time.. So you  will want to take notes, keep a file on each leader you are coaching…</a:t>
            </a:r>
          </a:p>
          <a:p>
            <a:pPr>
              <a:buNone/>
            </a:pPr>
            <a:r>
              <a:rPr lang="en-US" sz="2400" dirty="0" smtClean="0"/>
              <a:t>Some are weekly ( when people are fully active) </a:t>
            </a:r>
          </a:p>
          <a:p>
            <a:pPr>
              <a:buNone/>
            </a:pPr>
            <a:r>
              <a:rPr lang="en-US" sz="2400" dirty="0" smtClean="0"/>
              <a:t>Some are monthly ( when they are established and are working a plan )</a:t>
            </a:r>
          </a:p>
          <a:p>
            <a:pPr>
              <a:buNone/>
            </a:pPr>
            <a:r>
              <a:rPr lang="en-US" sz="2400" dirty="0" smtClean="0"/>
              <a:t>Some are Quarterly ( when they are in maintenance and you are just checking in )	</a:t>
            </a:r>
            <a:r>
              <a:rPr lang="en-US" sz="2400" dirty="0" err="1" smtClean="0"/>
              <a:t>katie</a:t>
            </a: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www.coachingestrategico.com/wp-content/uploads/2014/01/coaching-954x375.jpg"/>
          <p:cNvPicPr>
            <a:picLocks noChangeAspect="1" noChangeArrowheads="1"/>
          </p:cNvPicPr>
          <p:nvPr/>
        </p:nvPicPr>
        <p:blipFill>
          <a:blip r:embed="rId2" cstate="print"/>
          <a:srcRect/>
          <a:stretch>
            <a:fillRect/>
          </a:stretch>
        </p:blipFill>
        <p:spPr bwMode="auto">
          <a:xfrm>
            <a:off x="4572000" y="4724400"/>
            <a:ext cx="4572000" cy="2133600"/>
          </a:xfrm>
          <a:prstGeom prst="rect">
            <a:avLst/>
          </a:prstGeom>
          <a:noFill/>
        </p:spPr>
      </p:pic>
      <p:sp>
        <p:nvSpPr>
          <p:cNvPr id="2" name="Title 1"/>
          <p:cNvSpPr>
            <a:spLocks noGrp="1"/>
          </p:cNvSpPr>
          <p:nvPr>
            <p:ph type="title"/>
          </p:nvPr>
        </p:nvSpPr>
        <p:spPr>
          <a:xfrm>
            <a:off x="457200" y="274638"/>
            <a:ext cx="8001000" cy="639762"/>
          </a:xfrm>
          <a:ln>
            <a:solidFill>
              <a:schemeClr val="tx2">
                <a:lumMod val="60000"/>
                <a:lumOff val="40000"/>
              </a:schemeClr>
            </a:solidFill>
          </a:ln>
        </p:spPr>
        <p:txBody>
          <a:bodyPr>
            <a:normAutofit/>
          </a:bodyPr>
          <a:lstStyle/>
          <a:p>
            <a:r>
              <a:rPr lang="en-US" sz="3200" dirty="0" smtClean="0"/>
              <a:t>Purpose of Coaching Sessions</a:t>
            </a:r>
            <a:endParaRPr lang="en-US" sz="3200" dirty="0"/>
          </a:p>
        </p:txBody>
      </p:sp>
      <p:sp>
        <p:nvSpPr>
          <p:cNvPr id="3" name="Content Placeholder 2"/>
          <p:cNvSpPr>
            <a:spLocks noGrp="1"/>
          </p:cNvSpPr>
          <p:nvPr>
            <p:ph idx="1"/>
          </p:nvPr>
        </p:nvSpPr>
        <p:spPr>
          <a:xfrm>
            <a:off x="457200" y="1066800"/>
            <a:ext cx="7391400" cy="5486400"/>
          </a:xfrm>
        </p:spPr>
        <p:txBody>
          <a:bodyPr>
            <a:normAutofit/>
          </a:bodyPr>
          <a:lstStyle/>
          <a:p>
            <a:r>
              <a:rPr lang="en-US" sz="2000" dirty="0" smtClean="0"/>
              <a:t>To help them determine their goals ..</a:t>
            </a:r>
          </a:p>
          <a:p>
            <a:r>
              <a:rPr lang="en-US" sz="2000" dirty="0" smtClean="0"/>
              <a:t>To understand their strengths and limitations 				( time, distractions, confidence )</a:t>
            </a:r>
          </a:p>
          <a:p>
            <a:r>
              <a:rPr lang="en-US" sz="2000" dirty="0" smtClean="0"/>
              <a:t>To help them create an action plan that will fit their schedule </a:t>
            </a:r>
          </a:p>
          <a:p>
            <a:r>
              <a:rPr lang="en-US" sz="2000" dirty="0" smtClean="0"/>
              <a:t>To identify skills they may want to develop and resources to help them ( inviting, presenting, following up , creating  a business system, etc)</a:t>
            </a:r>
          </a:p>
          <a:p>
            <a:r>
              <a:rPr lang="en-US" sz="2000" dirty="0" smtClean="0"/>
              <a:t>To be ready to offer a story of someone in similar situation and reaching their goals, overcoming similar obstacles etc</a:t>
            </a:r>
          </a:p>
          <a:p>
            <a:r>
              <a:rPr lang="en-US" sz="2000" dirty="0" smtClean="0"/>
              <a:t>To help guide their thinking to see possibilities ( you will see possibilities before they can .. Paint the picture so they can see themselves in it )</a:t>
            </a:r>
          </a:p>
          <a:p>
            <a:r>
              <a:rPr lang="en-US" sz="2000" dirty="0" smtClean="0"/>
              <a:t>To affirm, acknowledge, encourage, inspire.</a:t>
            </a:r>
          </a:p>
          <a:p>
            <a:r>
              <a:rPr lang="en-US" sz="2000" dirty="0" smtClean="0"/>
              <a:t>To always close with an action step.</a:t>
            </a:r>
          </a:p>
          <a:p>
            <a:pPr>
              <a:buNone/>
            </a:pPr>
            <a:r>
              <a:rPr lang="en-US" sz="2400" dirty="0" err="1" smtClean="0"/>
              <a:t>lisa</a:t>
            </a:r>
            <a:endParaRPr 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marketingtoscale.com/wp-content/uploads/2014/11/coach.jpeg"/>
          <p:cNvPicPr>
            <a:picLocks noChangeAspect="1" noChangeArrowheads="1"/>
          </p:cNvPicPr>
          <p:nvPr/>
        </p:nvPicPr>
        <p:blipFill>
          <a:blip r:embed="rId2" cstate="print"/>
          <a:srcRect/>
          <a:stretch>
            <a:fillRect/>
          </a:stretch>
        </p:blipFill>
        <p:spPr bwMode="auto">
          <a:xfrm>
            <a:off x="5339816" y="3429000"/>
            <a:ext cx="3804183" cy="3429000"/>
          </a:xfrm>
          <a:prstGeom prst="rect">
            <a:avLst/>
          </a:prstGeom>
          <a:noFill/>
        </p:spPr>
      </p:pic>
      <p:sp>
        <p:nvSpPr>
          <p:cNvPr id="2" name="Title 1"/>
          <p:cNvSpPr>
            <a:spLocks noGrp="1"/>
          </p:cNvSpPr>
          <p:nvPr>
            <p:ph type="title"/>
          </p:nvPr>
        </p:nvSpPr>
        <p:spPr>
          <a:xfrm>
            <a:off x="457200" y="274638"/>
            <a:ext cx="8001000" cy="1020762"/>
          </a:xfrm>
          <a:ln>
            <a:solidFill>
              <a:schemeClr val="accent3">
                <a:lumMod val="75000"/>
              </a:schemeClr>
            </a:solidFill>
          </a:ln>
        </p:spPr>
        <p:txBody>
          <a:bodyPr>
            <a:normAutofit/>
          </a:bodyPr>
          <a:lstStyle/>
          <a:p>
            <a:r>
              <a:rPr lang="en-US" sz="3200" dirty="0" smtClean="0"/>
              <a:t>Key Steps of the Coaching Process –</a:t>
            </a:r>
            <a:br>
              <a:rPr lang="en-US" sz="3200" dirty="0" smtClean="0"/>
            </a:br>
            <a:r>
              <a:rPr lang="en-US" sz="2700" dirty="0" smtClean="0"/>
              <a:t>which may occur over several conversations</a:t>
            </a:r>
            <a:endParaRPr lang="en-US" sz="2700" dirty="0"/>
          </a:p>
        </p:txBody>
      </p:sp>
      <p:sp>
        <p:nvSpPr>
          <p:cNvPr id="3" name="Content Placeholder 2"/>
          <p:cNvSpPr>
            <a:spLocks noGrp="1"/>
          </p:cNvSpPr>
          <p:nvPr>
            <p:ph idx="1"/>
          </p:nvPr>
        </p:nvSpPr>
        <p:spPr>
          <a:xfrm>
            <a:off x="457200" y="1447800"/>
            <a:ext cx="6477000" cy="5105400"/>
          </a:xfrm>
        </p:spPr>
        <p:txBody>
          <a:bodyPr>
            <a:normAutofit/>
          </a:bodyPr>
          <a:lstStyle/>
          <a:p>
            <a:r>
              <a:rPr lang="en-US" sz="2000" dirty="0" smtClean="0"/>
              <a:t>Assess their current business and life situation  or checking in  with someone already following a plan.</a:t>
            </a:r>
          </a:p>
          <a:p>
            <a:r>
              <a:rPr lang="en-US" sz="2000" dirty="0" smtClean="0"/>
              <a:t>Identify what they want to achieve next  </a:t>
            </a:r>
          </a:p>
          <a:p>
            <a:r>
              <a:rPr lang="en-US" sz="2000" dirty="0" smtClean="0"/>
              <a:t>Envision them achieving even more than they can see…. 	You will see it before they do …</a:t>
            </a:r>
          </a:p>
          <a:p>
            <a:r>
              <a:rPr lang="en-US" sz="2000" dirty="0" smtClean="0"/>
              <a:t>Ask what they want to learn … to get better at…</a:t>
            </a:r>
          </a:p>
          <a:p>
            <a:r>
              <a:rPr lang="en-US" sz="2000" dirty="0" smtClean="0"/>
              <a:t>Obstacles? .. Learn to be a problem solver … through inside-out coaching.	( secret .. Most obstacles are solved by a shift in thinking ) </a:t>
            </a:r>
          </a:p>
          <a:p>
            <a:r>
              <a:rPr lang="en-US" sz="2000" dirty="0" smtClean="0"/>
              <a:t>Brainstorm ideas.. ( no distractions )</a:t>
            </a:r>
          </a:p>
          <a:p>
            <a:r>
              <a:rPr lang="en-US" sz="2000" dirty="0" smtClean="0"/>
              <a:t>Clarify the strategy and guide them to next steps</a:t>
            </a:r>
          </a:p>
          <a:p>
            <a:pPr>
              <a:buNone/>
            </a:pPr>
            <a:r>
              <a:rPr lang="en-US" sz="2000" dirty="0" smtClean="0"/>
              <a:t>( so we will need to know what is working for others )</a:t>
            </a:r>
          </a:p>
          <a:p>
            <a:r>
              <a:rPr lang="en-US" sz="2000" dirty="0" smtClean="0"/>
              <a:t>Close with written action plan      </a:t>
            </a:r>
            <a:r>
              <a:rPr lang="en-US" sz="2000" dirty="0" err="1" smtClean="0"/>
              <a:t>katie</a:t>
            </a:r>
            <a:endParaRPr lang="en-US" sz="2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17420</TotalTime>
  <Words>1696</Words>
  <Application>Microsoft Office PowerPoint</Application>
  <PresentationFormat>On-screen Show (4:3)</PresentationFormat>
  <Paragraphs>169</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Slide 1</vt:lpstr>
      <vt:lpstr>Crystal video 2200 views in 1 week</vt:lpstr>
      <vt:lpstr>Legacy and Leadership  Spring 2015 Session #13  April 16, 2015   Checking In &amp; Coaching              Inside the Coaching Process  </vt:lpstr>
      <vt:lpstr>Objectives for Session #13  Inside the Coaching Process</vt:lpstr>
      <vt:lpstr>Becky Choate</vt:lpstr>
      <vt:lpstr>3 Different Types of Coaching Sessions</vt:lpstr>
      <vt:lpstr>Coaching sessions are a part of an on-going coaching process…</vt:lpstr>
      <vt:lpstr>Purpose of Coaching Sessions</vt:lpstr>
      <vt:lpstr>Key Steps of the Coaching Process – which may occur over several conversations</vt:lpstr>
      <vt:lpstr>In these Conversations …  It’s a Good Time To Remember to Practice  The  Elements of Conversation  that Connect Us</vt:lpstr>
      <vt:lpstr>Taking each step individually … First Session .. Assessing their situation and next steps</vt:lpstr>
      <vt:lpstr>Identifying  &amp; Clarifying &amp; Expanding the Goal --</vt:lpstr>
      <vt:lpstr>Slide 13</vt:lpstr>
      <vt:lpstr>As the Business Development Process Begins for Them … You Help Them Create The Strategy for 1000 PV .. Then 2000 PV.. etc</vt:lpstr>
      <vt:lpstr>Checking in.. Problem Solving.. Creative Strategizing About Next Steps… ( weekly/ monthly )</vt:lpstr>
      <vt:lpstr>Coaching Through the Obstacles… Your Role When Downlines Get Stuck</vt:lpstr>
      <vt:lpstr>When Someone is Stuck … Getting to the Solution</vt:lpstr>
      <vt:lpstr>The Role of A  Mentor </vt:lpstr>
      <vt:lpstr> Major Change in Direction of Becky’s Business from  Director to Senior Coordinator and Qualifying for Cabo Dream Trip </vt:lpstr>
      <vt:lpstr>Lesson from Coordinator College</vt:lpstr>
      <vt:lpstr>Lessons Learned -- Becky</vt:lpstr>
      <vt:lpstr>Becky’s Affirmations</vt:lpstr>
      <vt:lpstr>Slide 23</vt:lpstr>
      <vt:lpstr>Action Steps for Session #13  Inside the Coaching Process</vt:lpstr>
      <vt:lpstr>Subscriptions Open Now</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Skilling Up  2014 Session #1   January  7, 2014 Special Guest Gary Burke Presidential Master Coordinator</dc:title>
  <dc:creator>Barb</dc:creator>
  <cp:lastModifiedBy>Barb</cp:lastModifiedBy>
  <cp:revision>1143</cp:revision>
  <cp:lastPrinted>2014-03-25T00:06:58Z</cp:lastPrinted>
  <dcterms:created xsi:type="dcterms:W3CDTF">2014-01-06T16:33:26Z</dcterms:created>
  <dcterms:modified xsi:type="dcterms:W3CDTF">2015-04-17T16:23:13Z</dcterms:modified>
</cp:coreProperties>
</file>