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handoutMasterIdLst>
    <p:handoutMasterId r:id="rId43"/>
  </p:handoutMasterIdLst>
  <p:sldIdLst>
    <p:sldId id="667" r:id="rId2"/>
    <p:sldId id="652" r:id="rId3"/>
    <p:sldId id="693" r:id="rId4"/>
    <p:sldId id="697" r:id="rId5"/>
    <p:sldId id="698" r:id="rId6"/>
    <p:sldId id="644" r:id="rId7"/>
    <p:sldId id="638" r:id="rId8"/>
    <p:sldId id="669" r:id="rId9"/>
    <p:sldId id="692" r:id="rId10"/>
    <p:sldId id="653" r:id="rId11"/>
    <p:sldId id="654" r:id="rId12"/>
    <p:sldId id="655" r:id="rId13"/>
    <p:sldId id="657" r:id="rId14"/>
    <p:sldId id="658" r:id="rId15"/>
    <p:sldId id="660" r:id="rId16"/>
    <p:sldId id="661" r:id="rId17"/>
    <p:sldId id="662" r:id="rId18"/>
    <p:sldId id="664" r:id="rId19"/>
    <p:sldId id="665" r:id="rId20"/>
    <p:sldId id="671" r:id="rId21"/>
    <p:sldId id="651" r:id="rId22"/>
    <p:sldId id="668" r:id="rId23"/>
    <p:sldId id="699" r:id="rId24"/>
    <p:sldId id="695" r:id="rId25"/>
    <p:sldId id="696" r:id="rId26"/>
    <p:sldId id="700" r:id="rId27"/>
    <p:sldId id="701" r:id="rId28"/>
    <p:sldId id="670" r:id="rId29"/>
    <p:sldId id="679" r:id="rId30"/>
    <p:sldId id="680" r:id="rId31"/>
    <p:sldId id="681" r:id="rId32"/>
    <p:sldId id="688" r:id="rId33"/>
    <p:sldId id="676" r:id="rId34"/>
    <p:sldId id="677" r:id="rId35"/>
    <p:sldId id="675" r:id="rId36"/>
    <p:sldId id="685" r:id="rId37"/>
    <p:sldId id="686" r:id="rId38"/>
    <p:sldId id="687" r:id="rId39"/>
    <p:sldId id="689" r:id="rId40"/>
    <p:sldId id="642" r:id="rId41"/>
  </p:sldIdLst>
  <p:sldSz cx="9144000" cy="6858000" type="screen4x3"/>
  <p:notesSz cx="6858000" cy="90836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61">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0" autoAdjust="0"/>
    <p:restoredTop sz="79928" autoAdjust="0"/>
  </p:normalViewPr>
  <p:slideViewPr>
    <p:cSldViewPr showGuides="1">
      <p:cViewPr varScale="1">
        <p:scale>
          <a:sx n="80" d="100"/>
          <a:sy n="80" d="100"/>
        </p:scale>
        <p:origin x="1398"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592"/>
    </p:cViewPr>
  </p:sorterViewPr>
  <p:notesViewPr>
    <p:cSldViewPr showGuides="1">
      <p:cViewPr varScale="1">
        <p:scale>
          <a:sx n="47" d="100"/>
          <a:sy n="47" d="100"/>
        </p:scale>
        <p:origin x="-2784" y="-108"/>
      </p:cViewPr>
      <p:guideLst>
        <p:guide orient="horz" pos="2861"/>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4184"/>
          </a:xfrm>
          <a:prstGeom prst="rect">
            <a:avLst/>
          </a:prstGeom>
        </p:spPr>
        <p:txBody>
          <a:bodyPr vert="horz" lIns="91440" tIns="45720" rIns="91440" bIns="45720" rtlCol="0"/>
          <a:lstStyle>
            <a:lvl1pPr algn="r">
              <a:defRPr sz="1200"/>
            </a:lvl1pPr>
          </a:lstStyle>
          <a:p>
            <a:fld id="{D133882A-F88E-4A72-AE4C-EE7F47F68CE6}" type="datetimeFigureOut">
              <a:rPr lang="en-US" smtClean="0"/>
              <a:pPr/>
              <a:t>4/9/2015</a:t>
            </a:fld>
            <a:endParaRPr lang="en-US"/>
          </a:p>
        </p:txBody>
      </p:sp>
      <p:sp>
        <p:nvSpPr>
          <p:cNvPr id="4" name="Footer Placeholder 3"/>
          <p:cNvSpPr>
            <a:spLocks noGrp="1"/>
          </p:cNvSpPr>
          <p:nvPr>
            <p:ph type="ftr" sz="quarter" idx="2"/>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27915"/>
            <a:ext cx="2971800" cy="454184"/>
          </a:xfrm>
          <a:prstGeom prst="rect">
            <a:avLst/>
          </a:prstGeom>
        </p:spPr>
        <p:txBody>
          <a:bodyPr vert="horz" lIns="91440" tIns="45720" rIns="91440" bIns="45720" rtlCol="0" anchor="b"/>
          <a:lstStyle>
            <a:lvl1pPr algn="r">
              <a:defRPr sz="1200"/>
            </a:lvl1pPr>
          </a:lstStyle>
          <a:p>
            <a:fld id="{96057DD9-C7B8-415A-93AC-3B2DF9BA0031}" type="slidenum">
              <a:rPr lang="en-US" smtClean="0"/>
              <a:pPr/>
              <a:t>‹#›</a:t>
            </a:fld>
            <a:endParaRPr lang="en-US"/>
          </a:p>
        </p:txBody>
      </p:sp>
    </p:spTree>
    <p:extLst>
      <p:ext uri="{BB962C8B-B14F-4D97-AF65-F5344CB8AC3E}">
        <p14:creationId xmlns:p14="http://schemas.microsoft.com/office/powerpoint/2010/main" val="5739026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0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4025"/>
          </a:xfrm>
          <a:prstGeom prst="rect">
            <a:avLst/>
          </a:prstGeom>
        </p:spPr>
        <p:txBody>
          <a:bodyPr vert="horz" lIns="91440" tIns="45720" rIns="91440" bIns="45720" rtlCol="0"/>
          <a:lstStyle>
            <a:lvl1pPr algn="r">
              <a:defRPr sz="1200"/>
            </a:lvl1pPr>
          </a:lstStyle>
          <a:p>
            <a:fld id="{CB12D323-4C6A-445D-9749-B13F8717668F}" type="datetimeFigureOut">
              <a:rPr lang="en-US" smtClean="0"/>
              <a:pPr/>
              <a:t>4/9/2015</a:t>
            </a:fld>
            <a:endParaRPr lang="en-US"/>
          </a:p>
        </p:txBody>
      </p:sp>
      <p:sp>
        <p:nvSpPr>
          <p:cNvPr id="4" name="Slide Image Placeholder 3"/>
          <p:cNvSpPr>
            <a:spLocks noGrp="1" noRot="1" noChangeAspect="1"/>
          </p:cNvSpPr>
          <p:nvPr>
            <p:ph type="sldImg" idx="2"/>
          </p:nvPr>
        </p:nvSpPr>
        <p:spPr>
          <a:xfrm>
            <a:off x="1157288" y="681038"/>
            <a:ext cx="4543425" cy="34067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14825"/>
            <a:ext cx="5486400" cy="408781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28063"/>
            <a:ext cx="2971800" cy="4540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28063"/>
            <a:ext cx="2971800" cy="454025"/>
          </a:xfrm>
          <a:prstGeom prst="rect">
            <a:avLst/>
          </a:prstGeom>
        </p:spPr>
        <p:txBody>
          <a:bodyPr vert="horz" lIns="91440" tIns="45720" rIns="91440" bIns="45720" rtlCol="0" anchor="b"/>
          <a:lstStyle>
            <a:lvl1pPr algn="r">
              <a:defRPr sz="1200"/>
            </a:lvl1pPr>
          </a:lstStyle>
          <a:p>
            <a:fld id="{25562474-C6FE-4F6F-A4C5-A22744022ADC}" type="slidenum">
              <a:rPr lang="en-US" smtClean="0"/>
              <a:pPr/>
              <a:t>‹#›</a:t>
            </a:fld>
            <a:endParaRPr lang="en-US"/>
          </a:p>
        </p:txBody>
      </p:sp>
    </p:spTree>
    <p:extLst>
      <p:ext uri="{BB962C8B-B14F-4D97-AF65-F5344CB8AC3E}">
        <p14:creationId xmlns:p14="http://schemas.microsoft.com/office/powerpoint/2010/main" val="35858939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5562474-C6FE-4F6F-A4C5-A22744022ADC}" type="slidenum">
              <a:rPr lang="en-US" smtClean="0"/>
              <a:pPr/>
              <a:t>4</a:t>
            </a:fld>
            <a:endParaRPr lang="en-US"/>
          </a:p>
        </p:txBody>
      </p:sp>
    </p:spTree>
    <p:extLst>
      <p:ext uri="{BB962C8B-B14F-4D97-AF65-F5344CB8AC3E}">
        <p14:creationId xmlns:p14="http://schemas.microsoft.com/office/powerpoint/2010/main" val="3538929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xfrm>
            <a:off x="1144588" y="669925"/>
            <a:ext cx="4568825" cy="3425825"/>
          </a:xfrm>
          <a:ln/>
        </p:spPr>
      </p:sp>
      <p:sp>
        <p:nvSpPr>
          <p:cNvPr id="87043" name="Rectangle 3"/>
          <p:cNvSpPr>
            <a:spLocks noGrp="1" noChangeArrowheads="1"/>
          </p:cNvSpPr>
          <p:nvPr>
            <p:ph type="body" idx="1"/>
          </p:nvPr>
        </p:nvSpPr>
        <p:spPr>
          <a:xfrm>
            <a:off x="894522" y="4320020"/>
            <a:ext cx="5068957" cy="4093548"/>
          </a:xfrm>
          <a:noFill/>
          <a:ln/>
        </p:spPr>
        <p:txBody>
          <a:bodyPr/>
          <a:lstStyle/>
          <a:p>
            <a:endParaRPr lang="en-US" smtClean="0">
              <a:latin typeface="Arial" pitchFamily="34" charset="0"/>
            </a:endParaRPr>
          </a:p>
        </p:txBody>
      </p:sp>
    </p:spTree>
    <p:extLst>
      <p:ext uri="{BB962C8B-B14F-4D97-AF65-F5344CB8AC3E}">
        <p14:creationId xmlns:p14="http://schemas.microsoft.com/office/powerpoint/2010/main" val="32460971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9F239FBC-434D-44F9-AF80-C05C1575B606}" type="slidenum">
              <a:rPr lang="en-US" smtClean="0"/>
              <a:pPr/>
              <a:t>25</a:t>
            </a:fld>
            <a:endParaRPr lang="en-US" smtClean="0"/>
          </a:p>
        </p:txBody>
      </p:sp>
      <p:sp>
        <p:nvSpPr>
          <p:cNvPr id="52227" name="Rectangle 2"/>
          <p:cNvSpPr>
            <a:spLocks noGrp="1" noRot="1" noChangeAspect="1" noChangeArrowheads="1" noTextEdit="1"/>
          </p:cNvSpPr>
          <p:nvPr>
            <p:ph type="sldImg"/>
          </p:nvPr>
        </p:nvSpPr>
        <p:spPr>
          <a:xfrm>
            <a:off x="1146175" y="669925"/>
            <a:ext cx="4565650" cy="3424238"/>
          </a:xfrm>
          <a:ln/>
        </p:spPr>
      </p:sp>
      <p:sp>
        <p:nvSpPr>
          <p:cNvPr id="52228" name="Rectangle 3"/>
          <p:cNvSpPr>
            <a:spLocks noGrp="1" noChangeArrowheads="1"/>
          </p:cNvSpPr>
          <p:nvPr>
            <p:ph type="body" idx="1"/>
          </p:nvPr>
        </p:nvSpPr>
        <p:spPr>
          <a:xfrm>
            <a:off x="894522" y="4319717"/>
            <a:ext cx="5068957" cy="4094488"/>
          </a:xfrm>
          <a:noFill/>
          <a:ln/>
        </p:spPr>
        <p:txBody>
          <a:bodyPr/>
          <a:lstStyle/>
          <a:p>
            <a:pPr eaLnBrk="1" hangingPunct="1"/>
            <a:endParaRPr lang="en-US" smtClean="0"/>
          </a:p>
        </p:txBody>
      </p:sp>
    </p:spTree>
    <p:extLst>
      <p:ext uri="{BB962C8B-B14F-4D97-AF65-F5344CB8AC3E}">
        <p14:creationId xmlns:p14="http://schemas.microsoft.com/office/powerpoint/2010/main" val="31790559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5562474-C6FE-4F6F-A4C5-A22744022ADC}" type="slidenum">
              <a:rPr lang="en-US" smtClean="0"/>
              <a:pPr/>
              <a:t>36</a:t>
            </a:fld>
            <a:endParaRPr lang="en-US"/>
          </a:p>
        </p:txBody>
      </p:sp>
    </p:spTree>
    <p:extLst>
      <p:ext uri="{BB962C8B-B14F-4D97-AF65-F5344CB8AC3E}">
        <p14:creationId xmlns:p14="http://schemas.microsoft.com/office/powerpoint/2010/main" val="39916996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a:noFill/>
          <a:ln/>
        </p:spPr>
        <p:txBody>
          <a:bodyPr/>
          <a:lstStyle/>
          <a:p>
            <a:endParaRPr lang="en-US" smtClean="0">
              <a:latin typeface="Arial" pitchFamily="34" charset="0"/>
            </a:endParaRPr>
          </a:p>
        </p:txBody>
      </p:sp>
    </p:spTree>
    <p:extLst>
      <p:ext uri="{BB962C8B-B14F-4D97-AF65-F5344CB8AC3E}">
        <p14:creationId xmlns:p14="http://schemas.microsoft.com/office/powerpoint/2010/main" val="31723207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01598">
              <a:defRPr/>
            </a:pPr>
            <a:r>
              <a:rPr lang="en-US" dirty="0" smtClean="0"/>
              <a:t>Shaklee Corporation, founded in 1956,</a:t>
            </a:r>
            <a:r>
              <a:rPr lang="en-US" baseline="0" dirty="0" smtClean="0"/>
              <a:t> is a health and wellness company operating in 8 countries. Shaklee was an early proponent of sustainability, so naturally we wanted to do our part in the face of the drought. We joined a sustainability circle in Pleasanton, organized by True Market Solutions (now called Rev) and funded in part by PG&amp;E.</a:t>
            </a:r>
            <a:endParaRPr lang="en-US" dirty="0" smtClean="0"/>
          </a:p>
          <a:p>
            <a:endParaRPr lang="en-US" dirty="0"/>
          </a:p>
        </p:txBody>
      </p:sp>
      <p:sp>
        <p:nvSpPr>
          <p:cNvPr id="4" name="Slide Number Placeholder 3"/>
          <p:cNvSpPr>
            <a:spLocks noGrp="1"/>
          </p:cNvSpPr>
          <p:nvPr>
            <p:ph type="sldNum" sz="quarter" idx="10"/>
          </p:nvPr>
        </p:nvSpPr>
        <p:spPr/>
        <p:txBody>
          <a:bodyPr/>
          <a:lstStyle/>
          <a:p>
            <a:fld id="{810BFA79-DD07-4A78-9EAA-08E1BF846208}" type="slidenum">
              <a:rPr lang="en-US" smtClean="0"/>
              <a:pPr/>
              <a:t>10</a:t>
            </a:fld>
            <a:endParaRPr lang="en-US" dirty="0"/>
          </a:p>
        </p:txBody>
      </p:sp>
    </p:spTree>
    <p:extLst>
      <p:ext uri="{BB962C8B-B14F-4D97-AF65-F5344CB8AC3E}">
        <p14:creationId xmlns:p14="http://schemas.microsoft.com/office/powerpoint/2010/main" val="17268399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Shaklee’s global headquarters are in Willow Road just south of the BART station. About 240 employees work at this office building, which has no cafeteria or gym…so one</a:t>
            </a:r>
            <a:r>
              <a:rPr lang="en-US" baseline="0" dirty="0" smtClean="0"/>
              <a:t> might think there was little to be done to reduce water consumption. Incidentally, Shaklee’s labs moved from Hayward to Pleasanton on March 9, 2015, to the Koll Parkway office park.</a:t>
            </a:r>
            <a:endParaRPr lang="en-US" dirty="0"/>
          </a:p>
        </p:txBody>
      </p:sp>
      <p:sp>
        <p:nvSpPr>
          <p:cNvPr id="4" name="Slide Number Placeholder 3"/>
          <p:cNvSpPr>
            <a:spLocks noGrp="1"/>
          </p:cNvSpPr>
          <p:nvPr>
            <p:ph type="sldNum" sz="quarter" idx="10"/>
          </p:nvPr>
        </p:nvSpPr>
        <p:spPr/>
        <p:txBody>
          <a:bodyPr/>
          <a:lstStyle/>
          <a:p>
            <a:fld id="{810BFA79-DD07-4A78-9EAA-08E1BF846208}" type="slidenum">
              <a:rPr lang="en-US" smtClean="0"/>
              <a:pPr/>
              <a:t>11</a:t>
            </a:fld>
            <a:endParaRPr lang="en-US" dirty="0"/>
          </a:p>
        </p:txBody>
      </p:sp>
    </p:spTree>
    <p:extLst>
      <p:ext uri="{BB962C8B-B14F-4D97-AF65-F5344CB8AC3E}">
        <p14:creationId xmlns:p14="http://schemas.microsoft.com/office/powerpoint/2010/main" val="26134995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the back view of the headquarters building.</a:t>
            </a:r>
            <a:r>
              <a:rPr lang="en-US" baseline="0" dirty="0" smtClean="0"/>
              <a:t> Landscaping requirements as well as domestic water needs were considered in the water savings efforts.</a:t>
            </a:r>
            <a:endParaRPr lang="en-US" dirty="0"/>
          </a:p>
        </p:txBody>
      </p:sp>
      <p:sp>
        <p:nvSpPr>
          <p:cNvPr id="4" name="Slide Number Placeholder 3"/>
          <p:cNvSpPr>
            <a:spLocks noGrp="1"/>
          </p:cNvSpPr>
          <p:nvPr>
            <p:ph type="sldNum" sz="quarter" idx="10"/>
          </p:nvPr>
        </p:nvSpPr>
        <p:spPr/>
        <p:txBody>
          <a:bodyPr/>
          <a:lstStyle/>
          <a:p>
            <a:fld id="{810BFA79-DD07-4A78-9EAA-08E1BF846208}" type="slidenum">
              <a:rPr lang="en-US" smtClean="0"/>
              <a:pPr/>
              <a:t>12</a:t>
            </a:fld>
            <a:endParaRPr lang="en-US" dirty="0"/>
          </a:p>
        </p:txBody>
      </p:sp>
    </p:spTree>
    <p:extLst>
      <p:ext uri="{BB962C8B-B14F-4D97-AF65-F5344CB8AC3E}">
        <p14:creationId xmlns:p14="http://schemas.microsoft.com/office/powerpoint/2010/main" val="25776856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you can see the latest figures, which surprised even our</a:t>
            </a:r>
            <a:r>
              <a:rPr lang="en-US" baseline="0" dirty="0" smtClean="0"/>
              <a:t> Facilities Manager! Substantial savings in the summer months when cooling demand is greatest.</a:t>
            </a:r>
            <a:endParaRPr lang="en-US" dirty="0"/>
          </a:p>
        </p:txBody>
      </p:sp>
      <p:sp>
        <p:nvSpPr>
          <p:cNvPr id="4" name="Slide Number Placeholder 3"/>
          <p:cNvSpPr>
            <a:spLocks noGrp="1"/>
          </p:cNvSpPr>
          <p:nvPr>
            <p:ph type="sldNum" sz="quarter" idx="10"/>
          </p:nvPr>
        </p:nvSpPr>
        <p:spPr/>
        <p:txBody>
          <a:bodyPr/>
          <a:lstStyle/>
          <a:p>
            <a:fld id="{810BFA79-DD07-4A78-9EAA-08E1BF846208}" type="slidenum">
              <a:rPr lang="en-US" smtClean="0"/>
              <a:pPr/>
              <a:t>13</a:t>
            </a:fld>
            <a:endParaRPr lang="en-US" dirty="0"/>
          </a:p>
        </p:txBody>
      </p:sp>
    </p:spTree>
    <p:extLst>
      <p:ext uri="{BB962C8B-B14F-4D97-AF65-F5344CB8AC3E}">
        <p14:creationId xmlns:p14="http://schemas.microsoft.com/office/powerpoint/2010/main" val="4072421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Here’s a shot of the facilities team and one</a:t>
            </a:r>
            <a:r>
              <a:rPr lang="en-US" baseline="0" dirty="0" smtClean="0"/>
              <a:t> of the water softening units they installed. Not every building’s cooling system uses water this way, but any that do in a hard water area should consider this improvement.</a:t>
            </a:r>
            <a:endParaRPr lang="en-US" dirty="0"/>
          </a:p>
        </p:txBody>
      </p:sp>
      <p:sp>
        <p:nvSpPr>
          <p:cNvPr id="4" name="Slide Number Placeholder 3"/>
          <p:cNvSpPr>
            <a:spLocks noGrp="1"/>
          </p:cNvSpPr>
          <p:nvPr>
            <p:ph type="sldNum" sz="quarter" idx="10"/>
          </p:nvPr>
        </p:nvSpPr>
        <p:spPr/>
        <p:txBody>
          <a:bodyPr/>
          <a:lstStyle/>
          <a:p>
            <a:fld id="{810BFA79-DD07-4A78-9EAA-08E1BF846208}" type="slidenum">
              <a:rPr lang="en-US" smtClean="0"/>
              <a:pPr/>
              <a:t>14</a:t>
            </a:fld>
            <a:endParaRPr lang="en-US" dirty="0"/>
          </a:p>
        </p:txBody>
      </p:sp>
    </p:spTree>
    <p:extLst>
      <p:ext uri="{BB962C8B-B14F-4D97-AF65-F5344CB8AC3E}">
        <p14:creationId xmlns:p14="http://schemas.microsoft.com/office/powerpoint/2010/main" val="25267118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Despite the reduction in landscaping</a:t>
            </a:r>
            <a:r>
              <a:rPr lang="en-US" baseline="0" dirty="0" smtClean="0"/>
              <a:t> water use, the football pitch remained fairly green.</a:t>
            </a:r>
            <a:endParaRPr lang="en-US" dirty="0"/>
          </a:p>
        </p:txBody>
      </p:sp>
      <p:sp>
        <p:nvSpPr>
          <p:cNvPr id="4" name="Slide Number Placeholder 3"/>
          <p:cNvSpPr>
            <a:spLocks noGrp="1"/>
          </p:cNvSpPr>
          <p:nvPr>
            <p:ph type="sldNum" sz="quarter" idx="10"/>
          </p:nvPr>
        </p:nvSpPr>
        <p:spPr/>
        <p:txBody>
          <a:bodyPr/>
          <a:lstStyle/>
          <a:p>
            <a:fld id="{810BFA79-DD07-4A78-9EAA-08E1BF846208}" type="slidenum">
              <a:rPr lang="en-US" smtClean="0"/>
              <a:pPr/>
              <a:t>16</a:t>
            </a:fld>
            <a:endParaRPr lang="en-US" dirty="0"/>
          </a:p>
        </p:txBody>
      </p:sp>
    </p:spTree>
    <p:extLst>
      <p:ext uri="{BB962C8B-B14F-4D97-AF65-F5344CB8AC3E}">
        <p14:creationId xmlns:p14="http://schemas.microsoft.com/office/powerpoint/2010/main" val="1502839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1038"/>
            <a:ext cx="4543425" cy="3406775"/>
          </a:xfrm>
        </p:spPr>
      </p:sp>
      <p:sp>
        <p:nvSpPr>
          <p:cNvPr id="3" name="Notes Placeholder 2"/>
          <p:cNvSpPr>
            <a:spLocks noGrp="1"/>
          </p:cNvSpPr>
          <p:nvPr>
            <p:ph type="body" idx="1"/>
          </p:nvPr>
        </p:nvSpPr>
        <p:spPr/>
        <p:txBody>
          <a:bodyPr/>
          <a:lstStyle/>
          <a:p>
            <a:r>
              <a:rPr lang="en-US" dirty="0" smtClean="0"/>
              <a:t>So, even in an office building that was designed with sustainability in mind, it’s possible to significantly reduce water use.</a:t>
            </a:r>
            <a:endParaRPr lang="en-US" dirty="0"/>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4746490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9AFBF46-4691-43BF-98FA-1602A2AF1281}" type="datetimeFigureOut">
              <a:rPr lang="en-US" smtClean="0"/>
              <a:pPr/>
              <a:t>4/9/2015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9AFBF46-4691-43BF-98FA-1602A2AF1281}" type="datetimeFigureOut">
              <a:rPr lang="en-US" smtClean="0"/>
              <a:pPr/>
              <a:t>4/9/2015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9AFBF46-4691-43BF-98FA-1602A2AF1281}" type="datetimeFigureOut">
              <a:rPr lang="en-US" smtClean="0"/>
              <a:pPr/>
              <a:t>4/9/2015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6_Custom Layout">
    <p:spTree>
      <p:nvGrpSpPr>
        <p:cNvPr id="1" name=""/>
        <p:cNvGrpSpPr/>
        <p:nvPr/>
      </p:nvGrpSpPr>
      <p:grpSpPr>
        <a:xfrm>
          <a:off x="0" y="0"/>
          <a:ext cx="0" cy="0"/>
          <a:chOff x="0" y="0"/>
          <a:chExt cx="0" cy="0"/>
        </a:xfrm>
      </p:grpSpPr>
      <p:pic>
        <p:nvPicPr>
          <p:cNvPr id="3" name="Picture 2" descr="Shaklee_Watercolor_16x9_ltgreen.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1"/>
            <a:ext cx="9144000" cy="6691895"/>
          </a:xfrm>
          <a:prstGeom prst="rect">
            <a:avLst/>
          </a:prstGeom>
        </p:spPr>
      </p:pic>
      <p:sp>
        <p:nvSpPr>
          <p:cNvPr id="5" name="Title 1"/>
          <p:cNvSpPr>
            <a:spLocks noGrp="1"/>
          </p:cNvSpPr>
          <p:nvPr>
            <p:ph type="ctrTitle"/>
          </p:nvPr>
        </p:nvSpPr>
        <p:spPr>
          <a:xfrm>
            <a:off x="457201" y="885745"/>
            <a:ext cx="8393722" cy="5171179"/>
          </a:xfrm>
          <a:prstGeom prst="rect">
            <a:avLst/>
          </a:prstGeom>
        </p:spPr>
        <p:txBody>
          <a:bodyPr anchor="ctr">
            <a:normAutofit/>
          </a:bodyPr>
          <a:lstStyle>
            <a:lvl1pPr algn="l">
              <a:defRPr sz="4000">
                <a:solidFill>
                  <a:srgbClr val="FFFFFF"/>
                </a:solidFill>
                <a:latin typeface="Century Gothic"/>
                <a:cs typeface="Century Gothic"/>
              </a:defRPr>
            </a:lvl1pPr>
          </a:lstStyle>
          <a:p>
            <a:r>
              <a:rPr lang="en-US" smtClean="0"/>
              <a:t>Click to edit Master title style</a:t>
            </a:r>
            <a:endParaRPr lang="en-US" dirty="0"/>
          </a:p>
        </p:txBody>
      </p:sp>
    </p:spTree>
    <p:extLst>
      <p:ext uri="{BB962C8B-B14F-4D97-AF65-F5344CB8AC3E}">
        <p14:creationId xmlns:p14="http://schemas.microsoft.com/office/powerpoint/2010/main" val="10218353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9AFBF46-4691-43BF-98FA-1602A2AF1281}" type="datetimeFigureOut">
              <a:rPr lang="en-US" smtClean="0"/>
              <a:pPr/>
              <a:t>4/9/2015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9AFBF46-4691-43BF-98FA-1602A2AF1281}" type="datetimeFigureOut">
              <a:rPr lang="en-US" smtClean="0"/>
              <a:pPr/>
              <a:t>4/9/2015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9AFBF46-4691-43BF-98FA-1602A2AF1281}" type="datetimeFigureOut">
              <a:rPr lang="en-US" smtClean="0"/>
              <a:pPr/>
              <a:t>4/9/2015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9AFBF46-4691-43BF-98FA-1602A2AF1281}" type="datetimeFigureOut">
              <a:rPr lang="en-US" smtClean="0"/>
              <a:pPr/>
              <a:t>4/9/2015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9AFBF46-4691-43BF-98FA-1602A2AF1281}" type="datetimeFigureOut">
              <a:rPr lang="en-US" smtClean="0"/>
              <a:pPr/>
              <a:t>4/9/2015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AFBF46-4691-43BF-98FA-1602A2AF1281}" type="datetimeFigureOut">
              <a:rPr lang="en-US" smtClean="0"/>
              <a:pPr/>
              <a:t>4/9/2015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AFBF46-4691-43BF-98FA-1602A2AF1281}" type="datetimeFigureOut">
              <a:rPr lang="en-US" smtClean="0"/>
              <a:pPr/>
              <a:t>4/9/2015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AFBF46-4691-43BF-98FA-1602A2AF1281}" type="datetimeFigureOut">
              <a:rPr lang="en-US" smtClean="0"/>
              <a:pPr/>
              <a:t>4/9/2015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AFBF46-4691-43BF-98FA-1602A2AF1281}" type="datetimeFigureOut">
              <a:rPr lang="en-US" smtClean="0"/>
              <a:pPr/>
              <a:t>4/9/2015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6884F3-38FC-4E88-94FE-5A2785998AD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www.facebook.com/n/?profile.php&amp;id=1614872304&amp;aref=1428271394911529&amp;medium=email&amp;mid=b8c842fG23518f69G513015922f529G96Gf041&amp;bcode=1.1428326170.Abll7V04aKaQLzUT&amp;n_m=lagonihealth@comcast.net"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news.nationalgeographic.com/" TargetMode="External"/><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newsweek.com/authors/zoe-schlanger" TargetMode="External"/><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3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4.jpeg"/><Relationship Id="rId7" Type="http://schemas.openxmlformats.org/officeDocument/2006/relationships/image" Target="../media/image58.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37.xml.rels><?xml version="1.0" encoding="UTF-8" standalone="yes"?>
<Relationships xmlns="http://schemas.openxmlformats.org/package/2006/relationships"><Relationship Id="rId2" Type="http://schemas.openxmlformats.org/officeDocument/2006/relationships/image" Target="../media/image59.w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images.shaklee.com/shaklee/fc/11-503_1stStepNutritionEntryPathCOLOR.pdf" TargetMode="External"/><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hyperlink" Target="http://www.betterhealthin31days.com/"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4.jpeg"/><Relationship Id="rId13" Type="http://schemas.openxmlformats.org/officeDocument/2006/relationships/image" Target="../media/image17.jpeg"/><Relationship Id="rId3" Type="http://schemas.openxmlformats.org/officeDocument/2006/relationships/hyperlink" Target="http://images.google.com/imgres?imgurl=http://www.thespacereview.com/archive/305a.jpg&amp;imgrefurl=http://www.thespacereview.com/article/305/1&amp;usg=__9LPzA4Q7yirL56cmfEtSD81dGMk=&amp;h=267&amp;w=400&amp;sz=24&amp;hl=en&amp;start=4&amp;sig2=8rix5Eh0PN5MH0fjxEqJRg&amp;tbnid=423jK456XybQGM:&amp;tbnh=83&amp;tbnw=124&amp;prev=/images?q=biosphere+2&amp;gbv=2&amp;hl=en&amp;ei=0mw2SsORCqOclQeg5emmCQ" TargetMode="External"/><Relationship Id="rId7" Type="http://schemas.openxmlformats.org/officeDocument/2006/relationships/hyperlink" Target="http://images.google.com/imgres?imgurl=http://www.scuba-diving-gear-equipment.com/uploads/shark_and_scuba_diver.jpg&amp;imgrefurl=http://www.scuba-diving-gear-equipment.com/&amp;usg=__Yd9to00e5cpstODiMGDlNKJAg6A=&amp;h=320&amp;w=332&amp;sz=10&amp;hl=en&amp;start=16&amp;sig2=e02yx7QR4mTdYCrKCgOPXg&amp;tbnid=mnKKILHOBWGl_M:&amp;tbnh=115&amp;tbnw=119&amp;prev=/images?q=scuba+divers&amp;gbv=2&amp;hl=en&amp;ei=iXY2SoC7AqKElAfHnvWiCQ" TargetMode="External"/><Relationship Id="rId12" Type="http://schemas.openxmlformats.org/officeDocument/2006/relationships/hyperlink" Target="http://www.google.com/imgres?imgurl=http://www.climaticoanalysis.org/wp-content/uploads/2009/03/epa_logo.png&amp;imgrefurl=http://www.climaticoanalysis.org/post/tag/epa/&amp;h=600&amp;w=551&amp;sz=101&amp;tbnid=IW73V7GYH3B50M:&amp;tbnh=135&amp;tbnw=124&amp;prev=/images?q=epa+logo&amp;hl=en&amp;usg=__N007URQT35oUaaGMWgXB2033Q3M=&amp;ei=fns2Ss6oI5PKMIP89f0J&amp;sa=X&amp;oi=image_result&amp;resnum=1&amp;ct=image" TargetMode="External"/><Relationship Id="rId17" Type="http://schemas.openxmlformats.org/officeDocument/2006/relationships/image" Target="../media/image21.jpeg"/><Relationship Id="rId2" Type="http://schemas.openxmlformats.org/officeDocument/2006/relationships/notesSlide" Target="../notesSlides/notesSlide2.xml"/><Relationship Id="rId16"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13.jpeg"/><Relationship Id="rId11" Type="http://schemas.openxmlformats.org/officeDocument/2006/relationships/image" Target="../media/image16.jpeg"/><Relationship Id="rId5" Type="http://schemas.openxmlformats.org/officeDocument/2006/relationships/hyperlink" Target="http://images.google.com/imgres?imgurl=http://www.treesfortheholyland.com/images/memorial-planting.jpg&amp;imgrefurl=http://www.home-gardening-tips.com/2008/05/22/plant-trees-to-offset-adverse-effects-of-atmospheric-carbon/&amp;usg=__Jv2Pav7WHjRyJ-vkYcIVmkerXVw=&amp;h=268&amp;w=268&amp;sz=27&amp;hl=en&amp;start=27&amp;sig2=rpIyzutI-In2HP6qeDMfwQ&amp;tbnid=yRUHJkCZ9J97NM:&amp;tbnh=113&amp;tbnw=113&amp;prev=/images?q=planting+trees&amp;gbv=2&amp;ndsp=20&amp;hl=en&amp;sa=N&amp;start=20&amp;ei=Om82SqvdNMeclQf2hoGxCQ" TargetMode="External"/><Relationship Id="rId15" Type="http://schemas.openxmlformats.org/officeDocument/2006/relationships/image" Target="../media/image19.jpeg"/><Relationship Id="rId10" Type="http://schemas.openxmlformats.org/officeDocument/2006/relationships/image" Target="../media/image15.jpeg"/><Relationship Id="rId4" Type="http://schemas.openxmlformats.org/officeDocument/2006/relationships/image" Target="../media/image12.jpeg"/><Relationship Id="rId9" Type="http://schemas.openxmlformats.org/officeDocument/2006/relationships/hyperlink" Target="http://images.google.com/imgres?imgurl=http://www.spri.cam.ac.uk/friends/events/dogsledge/2006/janechisholm.jpg&amp;imgrefurl=http://www.spri.cam.ac.uk/friends/events/dogsledge/2006/&amp;usg=__E4QL29h7aiuRERAMdED-eiWqsb8=&amp;h=400&amp;w=276&amp;sz=12&amp;hl=en&amp;start=23&amp;sig2=2_czFzkJ4sWBsUEuyYINqg&amp;tbnid=1D3Efxjm54buIM:&amp;tbnh=124&amp;tbnw=86&amp;prev=/images?q=polar+exploration&amp;gbv=2&amp;ndsp=20&amp;hl=en&amp;sa=N&amp;start=20&amp;ei=hHc2SoT2G9GClAezu-2-CQ" TargetMode="External"/><Relationship Id="rId1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67400" y="228600"/>
            <a:ext cx="2667000" cy="457200"/>
          </a:xfrm>
          <a:ln>
            <a:solidFill>
              <a:schemeClr val="tx2">
                <a:lumMod val="60000"/>
                <a:lumOff val="40000"/>
              </a:schemeClr>
            </a:solidFill>
          </a:ln>
        </p:spPr>
        <p:txBody>
          <a:bodyPr>
            <a:normAutofit/>
          </a:bodyPr>
          <a:lstStyle/>
          <a:p>
            <a:r>
              <a:rPr lang="en-US" sz="2400" dirty="0" smtClean="0"/>
              <a:t>Idea of the Week</a:t>
            </a:r>
            <a:endParaRPr lang="en-US" sz="2400" dirty="0"/>
          </a:p>
        </p:txBody>
      </p:sp>
      <p:sp>
        <p:nvSpPr>
          <p:cNvPr id="3" name="Content Placeholder 2"/>
          <p:cNvSpPr>
            <a:spLocks noGrp="1"/>
          </p:cNvSpPr>
          <p:nvPr>
            <p:ph idx="1"/>
          </p:nvPr>
        </p:nvSpPr>
        <p:spPr>
          <a:xfrm>
            <a:off x="457200" y="457200"/>
            <a:ext cx="8382000" cy="5668963"/>
          </a:xfrm>
        </p:spPr>
        <p:txBody>
          <a:bodyPr>
            <a:noAutofit/>
          </a:bodyPr>
          <a:lstStyle/>
          <a:p>
            <a:pPr>
              <a:buNone/>
            </a:pPr>
            <a:r>
              <a:rPr lang="en-US" sz="2000" b="1" dirty="0" smtClean="0">
                <a:hlinkClick r:id="rId2"/>
              </a:rPr>
              <a:t>Becky Miller Choate</a:t>
            </a:r>
            <a:endParaRPr lang="en-US" sz="2000" dirty="0" smtClean="0"/>
          </a:p>
          <a:p>
            <a:pPr>
              <a:buNone/>
            </a:pPr>
            <a:r>
              <a:rPr lang="en-US" sz="2000" dirty="0" smtClean="0"/>
              <a:t>Just in case this is helpful for those who have the ability to financially support their growing distributors...</a:t>
            </a:r>
          </a:p>
          <a:p>
            <a:pPr>
              <a:buNone/>
            </a:pPr>
            <a:r>
              <a:rPr lang="en-US" sz="2000" dirty="0" smtClean="0"/>
              <a:t>For a few years now, our team has offered a $5 off option within our monthly newsletter. We also advertise that if they purchase more than one, they can get $5 off each one. </a:t>
            </a:r>
          </a:p>
          <a:p>
            <a:pPr>
              <a:buNone/>
            </a:pPr>
            <a:r>
              <a:rPr lang="en-US" sz="2000" dirty="0" smtClean="0"/>
              <a:t>We highlight different products each month. With the distributors on my team, I pay for all of the $5 promotions as a way to support them in their business. </a:t>
            </a:r>
          </a:p>
          <a:p>
            <a:pPr>
              <a:buNone/>
            </a:pPr>
            <a:r>
              <a:rPr lang="en-US" sz="2000" b="1" dirty="0" smtClean="0"/>
              <a:t>This is a great reason to call people each month:)</a:t>
            </a:r>
            <a:r>
              <a:rPr lang="en-US" sz="2000" dirty="0" smtClean="0"/>
              <a:t/>
            </a:r>
            <a:br>
              <a:rPr lang="en-US" sz="2000" dirty="0" smtClean="0"/>
            </a:br>
            <a:r>
              <a:rPr lang="en-US" sz="2000" dirty="0" smtClean="0"/>
              <a:t>You can imagine that some months I write more checks than others depending on the product highlighted.</a:t>
            </a:r>
          </a:p>
          <a:p>
            <a:pPr>
              <a:buNone/>
            </a:pPr>
            <a:r>
              <a:rPr lang="en-US" sz="2000" dirty="0" smtClean="0"/>
              <a:t>For March, we highlighted </a:t>
            </a:r>
            <a:r>
              <a:rPr lang="en-US" sz="2000" dirty="0" err="1" smtClean="0"/>
              <a:t>Nutriferon</a:t>
            </a:r>
            <a:r>
              <a:rPr lang="en-US" sz="2000" dirty="0" smtClean="0"/>
              <a:t> (which is usually one that lots of people take advantage of!). </a:t>
            </a:r>
            <a:r>
              <a:rPr lang="en-US" sz="2000" b="1" dirty="0" smtClean="0"/>
              <a:t>We sold 49 bottles of </a:t>
            </a:r>
            <a:r>
              <a:rPr lang="en-US" sz="2000" b="1" dirty="0" err="1" smtClean="0"/>
              <a:t>Nutriferon</a:t>
            </a:r>
            <a:r>
              <a:rPr lang="en-US" sz="2000" b="1" dirty="0" smtClean="0"/>
              <a:t> in our group, generating 1470 PV!! One year, we generated over 3000PV on </a:t>
            </a:r>
            <a:r>
              <a:rPr lang="en-US" sz="2000" b="1" dirty="0" err="1" smtClean="0"/>
              <a:t>Nutriferon</a:t>
            </a:r>
            <a:r>
              <a:rPr lang="en-US" sz="2000" b="1" dirty="0" smtClean="0"/>
              <a:t>! </a:t>
            </a:r>
          </a:p>
          <a:p>
            <a:pPr>
              <a:buNone/>
            </a:pPr>
            <a:r>
              <a:rPr lang="en-US" sz="2000" dirty="0" smtClean="0"/>
              <a:t>I am glad to offer this option for my group, but the </a:t>
            </a:r>
            <a:r>
              <a:rPr lang="en-US" sz="2000" dirty="0" err="1" smtClean="0"/>
              <a:t>upline</a:t>
            </a:r>
            <a:r>
              <a:rPr lang="en-US" sz="2000" dirty="0" smtClean="0"/>
              <a:t> would need to be established enough that this doesn't over extend them financially. So, it can be a great method of support, but use wisely:)</a:t>
            </a:r>
          </a:p>
          <a:p>
            <a:pPr>
              <a:buNone/>
            </a:pPr>
            <a:endParaRPr lang="en-US" sz="20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957472"/>
            <a:ext cx="8393722" cy="943055"/>
          </a:xfrm>
          <a:prstGeom prst="rect">
            <a:avLst/>
          </a:prstGeom>
        </p:spPr>
        <p:txBody>
          <a:bodyPr/>
          <a:lstStyle/>
          <a:p>
            <a:pPr algn="ctr"/>
            <a:r>
              <a:rPr lang="en-US" b="1" dirty="0" smtClean="0">
                <a:solidFill>
                  <a:schemeClr val="tx2"/>
                </a:solidFill>
                <a:latin typeface="Century Gothic" panose="020B0502020202020204" pitchFamily="34" charset="0"/>
              </a:rPr>
              <a:t>Water Savings Initiatives &amp; Results</a:t>
            </a:r>
            <a:endParaRPr lang="en-US" b="1" dirty="0">
              <a:solidFill>
                <a:schemeClr val="tx2"/>
              </a:solidFill>
              <a:latin typeface="Century Gothic" panose="020B0502020202020204" pitchFamily="34" charset="0"/>
            </a:endParaRPr>
          </a:p>
        </p:txBody>
      </p:sp>
      <p:sp>
        <p:nvSpPr>
          <p:cNvPr id="6" name="Subtitle 2"/>
          <p:cNvSpPr txBox="1">
            <a:spLocks/>
          </p:cNvSpPr>
          <p:nvPr/>
        </p:nvSpPr>
        <p:spPr>
          <a:xfrm>
            <a:off x="1981200" y="3810000"/>
            <a:ext cx="5562600" cy="731793"/>
          </a:xfrm>
          <a:prstGeom prst="rect">
            <a:avLst/>
          </a:prstGeom>
        </p:spPr>
        <p:txBody>
          <a:bodyPr vert="horz" lIns="45720" rIns="45720">
            <a:noAutofit/>
          </a:bodyPr>
          <a:lstStyle/>
          <a:p>
            <a:pPr marL="0" marR="64008" lvl="0" indent="0" algn="ctr"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lang="en-US" sz="2400" b="1" dirty="0" smtClean="0">
                <a:solidFill>
                  <a:schemeClr val="tx2"/>
                </a:solidFill>
                <a:latin typeface="Century Gothic" panose="020B0502020202020204" pitchFamily="34" charset="0"/>
                <a:cs typeface="Helvetica Light"/>
              </a:rPr>
              <a:t>Update for Pleasanton City Council</a:t>
            </a:r>
          </a:p>
          <a:p>
            <a:pPr marL="0" marR="64008" lvl="0" indent="0" algn="ctr"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en-US" sz="2400" b="1" u="none" strike="noStrike" kern="1200" cap="none" spc="0" normalizeH="0" baseline="0" noProof="0" dirty="0" smtClean="0">
                <a:ln>
                  <a:noFill/>
                </a:ln>
                <a:solidFill>
                  <a:schemeClr val="tx2"/>
                </a:solidFill>
                <a:effectLst/>
                <a:uLnTx/>
                <a:uFillTx/>
                <a:latin typeface="Century Gothic" panose="020B0502020202020204" pitchFamily="34" charset="0"/>
                <a:cs typeface="Helvetica Light"/>
              </a:rPr>
              <a:t>21 April, 2015</a:t>
            </a:r>
            <a:endParaRPr kumimoji="0" lang="en-US" sz="2400" b="1" u="none" strike="noStrike" kern="1200" cap="none" spc="0" normalizeH="0" baseline="0" noProof="0" dirty="0">
              <a:ln>
                <a:noFill/>
              </a:ln>
              <a:solidFill>
                <a:schemeClr val="tx2"/>
              </a:solidFill>
              <a:effectLst/>
              <a:uLnTx/>
              <a:uFillTx/>
              <a:latin typeface="Century Gothic" panose="020B0502020202020204" pitchFamily="34" charset="0"/>
              <a:cs typeface="Helvetica Light"/>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417320" y="1371600"/>
            <a:ext cx="6309360" cy="1359528"/>
          </a:xfrm>
          <a:prstGeom prst="rect">
            <a:avLst/>
          </a:prstGeom>
        </p:spPr>
      </p:pic>
      <p:sp>
        <p:nvSpPr>
          <p:cNvPr id="5" name="TextBox 4"/>
          <p:cNvSpPr txBox="1"/>
          <p:nvPr/>
        </p:nvSpPr>
        <p:spPr>
          <a:xfrm>
            <a:off x="152400" y="4953000"/>
            <a:ext cx="8763000" cy="1231106"/>
          </a:xfrm>
          <a:prstGeom prst="rect">
            <a:avLst/>
          </a:prstGeom>
          <a:noFill/>
          <a:ln>
            <a:solidFill>
              <a:schemeClr val="tx2">
                <a:lumMod val="75000"/>
              </a:schemeClr>
            </a:solidFill>
          </a:ln>
        </p:spPr>
        <p:txBody>
          <a:bodyPr wrap="square" rtlCol="0">
            <a:spAutoFit/>
          </a:bodyPr>
          <a:lstStyle/>
          <a:p>
            <a:r>
              <a:rPr lang="en-US" dirty="0" smtClean="0"/>
              <a:t>“</a:t>
            </a:r>
            <a:r>
              <a:rPr lang="en-US" sz="2800" dirty="0" smtClean="0">
                <a:solidFill>
                  <a:schemeClr val="tx2">
                    <a:lumMod val="75000"/>
                  </a:schemeClr>
                </a:solidFill>
              </a:rPr>
              <a:t>Shaklee leadership is great and could be quite meaningful”</a:t>
            </a:r>
          </a:p>
          <a:p>
            <a:r>
              <a:rPr lang="en-US" sz="2800" dirty="0" smtClean="0">
                <a:solidFill>
                  <a:schemeClr val="tx2">
                    <a:lumMod val="75000"/>
                  </a:schemeClr>
                </a:solidFill>
              </a:rPr>
              <a:t> 	</a:t>
            </a:r>
            <a:r>
              <a:rPr lang="en-US" sz="2400" dirty="0" smtClean="0">
                <a:solidFill>
                  <a:schemeClr val="tx2">
                    <a:lumMod val="75000"/>
                  </a:schemeClr>
                </a:solidFill>
              </a:rPr>
              <a:t>Jeanne Clinton, California Public Utilities Commission       </a:t>
            </a:r>
            <a:r>
              <a:rPr lang="en-US" sz="2400" dirty="0" err="1" smtClean="0">
                <a:solidFill>
                  <a:schemeClr val="tx2">
                    <a:lumMod val="75000"/>
                  </a:schemeClr>
                </a:solidFill>
              </a:rPr>
              <a:t>jo</a:t>
            </a:r>
            <a:endParaRPr lang="en-US" sz="2400" dirty="0" smtClean="0">
              <a:solidFill>
                <a:schemeClr val="tx2">
                  <a:lumMod val="75000"/>
                </a:schemeClr>
              </a:solidFill>
            </a:endParaRPr>
          </a:p>
          <a:p>
            <a:endParaRPr lang="en-US" dirty="0"/>
          </a:p>
        </p:txBody>
      </p:sp>
    </p:spTree>
    <p:extLst>
      <p:ext uri="{BB962C8B-B14F-4D97-AF65-F5344CB8AC3E}">
        <p14:creationId xmlns:p14="http://schemas.microsoft.com/office/powerpoint/2010/main" val="2991404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4419600"/>
          </a:xfrm>
          <a:prstGeom prst="rect">
            <a:avLst/>
          </a:prstGeom>
        </p:spPr>
      </p:pic>
      <p:sp>
        <p:nvSpPr>
          <p:cNvPr id="2" name="TextBox 1"/>
          <p:cNvSpPr txBox="1"/>
          <p:nvPr/>
        </p:nvSpPr>
        <p:spPr>
          <a:xfrm>
            <a:off x="342900" y="4426565"/>
            <a:ext cx="8801100" cy="2431435"/>
          </a:xfrm>
          <a:prstGeom prst="rect">
            <a:avLst/>
          </a:prstGeom>
          <a:solidFill>
            <a:schemeClr val="bg1">
              <a:alpha val="65000"/>
            </a:schemeClr>
          </a:solidFill>
        </p:spPr>
        <p:txBody>
          <a:bodyPr wrap="square" rtlCol="0">
            <a:spAutoFit/>
          </a:bodyPr>
          <a:lstStyle/>
          <a:p>
            <a:r>
              <a:rPr lang="en-US" sz="2400" dirty="0" smtClean="0">
                <a:latin typeface="+mj-lt"/>
              </a:rPr>
              <a:t>Shaklee World Headquarters, 4747 Willow Road, Pleasanton</a:t>
            </a:r>
          </a:p>
          <a:p>
            <a:endParaRPr lang="en-US" sz="800" dirty="0">
              <a:latin typeface="+mj-lt"/>
            </a:endParaRPr>
          </a:p>
          <a:p>
            <a:pPr marL="285750" indent="-285750">
              <a:buFont typeface="Arial" panose="020B0604020202020204" pitchFamily="34" charset="0"/>
              <a:buChar char="•"/>
            </a:pPr>
            <a:r>
              <a:rPr lang="en-US" sz="2000" dirty="0" smtClean="0">
                <a:latin typeface="+mj-lt"/>
              </a:rPr>
              <a:t>240 employees managing operations in eight countries                               </a:t>
            </a:r>
            <a:r>
              <a:rPr lang="en-US" sz="2000" dirty="0" err="1" smtClean="0">
                <a:latin typeface="+mj-lt"/>
              </a:rPr>
              <a:t>jo</a:t>
            </a:r>
            <a:endParaRPr lang="en-US" sz="2000" dirty="0" smtClean="0">
              <a:latin typeface="+mj-lt"/>
            </a:endParaRPr>
          </a:p>
          <a:p>
            <a:pPr marL="285750" indent="-285750">
              <a:buFont typeface="Arial" panose="020B0604020202020204" pitchFamily="34" charset="0"/>
              <a:buChar char="•"/>
            </a:pPr>
            <a:r>
              <a:rPr lang="en-US" sz="2000" dirty="0" smtClean="0">
                <a:latin typeface="+mj-lt"/>
              </a:rPr>
              <a:t>Designed in 1998 with sustainability as a guiding principle, with myriad energy efficiency features, certified sustainable wood, recycled carpets and plastics  </a:t>
            </a:r>
          </a:p>
          <a:p>
            <a:pPr marL="285750" indent="-285750">
              <a:buFont typeface="Arial" panose="020B0604020202020204" pitchFamily="34" charset="0"/>
              <a:buChar char="•"/>
            </a:pPr>
            <a:r>
              <a:rPr lang="en-US" sz="2000" dirty="0" smtClean="0">
                <a:latin typeface="+mj-lt"/>
              </a:rPr>
              <a:t>Received the Savings by Design Energy Efficiency Integration Award by the AIA</a:t>
            </a:r>
          </a:p>
          <a:p>
            <a:pPr marL="285750" indent="-285750">
              <a:buFont typeface="Arial" panose="020B0604020202020204" pitchFamily="34" charset="0"/>
              <a:buChar char="•"/>
            </a:pPr>
            <a:r>
              <a:rPr lang="en-US" sz="2000" dirty="0" smtClean="0">
                <a:latin typeface="+mj-lt"/>
              </a:rPr>
              <a:t>In March 2015, Shaklee’s labs moved to Pleasanton (Koll Center) from Hayward</a:t>
            </a:r>
          </a:p>
          <a:p>
            <a:pPr marL="285750" indent="-285750"/>
            <a:endParaRPr lang="en-US" sz="2000" dirty="0">
              <a:latin typeface="+mj-lt"/>
            </a:endParaRPr>
          </a:p>
        </p:txBody>
      </p:sp>
    </p:spTree>
    <p:extLst>
      <p:ext uri="{BB962C8B-B14F-4D97-AF65-F5344CB8AC3E}">
        <p14:creationId xmlns:p14="http://schemas.microsoft.com/office/powerpoint/2010/main" val="401656996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Rectangle 2"/>
          <p:cNvSpPr/>
          <p:nvPr/>
        </p:nvSpPr>
        <p:spPr>
          <a:xfrm>
            <a:off x="1981200" y="381000"/>
            <a:ext cx="5740674" cy="584775"/>
          </a:xfrm>
          <a:prstGeom prst="rect">
            <a:avLst/>
          </a:prstGeom>
          <a:solidFill>
            <a:schemeClr val="bg1"/>
          </a:solidFill>
        </p:spPr>
        <p:txBody>
          <a:bodyPr wrap="none">
            <a:spAutoFit/>
          </a:bodyPr>
          <a:lstStyle/>
          <a:p>
            <a:r>
              <a:rPr lang="en-US" sz="3200" dirty="0" smtClean="0"/>
              <a:t>Domestic Water Saving Initiatives</a:t>
            </a:r>
            <a:endParaRPr lang="en-US" sz="3200" dirty="0"/>
          </a:p>
        </p:txBody>
      </p:sp>
      <p:sp>
        <p:nvSpPr>
          <p:cNvPr id="4" name="Rectangle 3"/>
          <p:cNvSpPr/>
          <p:nvPr/>
        </p:nvSpPr>
        <p:spPr>
          <a:xfrm>
            <a:off x="533400" y="4191000"/>
            <a:ext cx="8305800" cy="2308324"/>
          </a:xfrm>
          <a:prstGeom prst="rect">
            <a:avLst/>
          </a:prstGeom>
          <a:solidFill>
            <a:schemeClr val="bg1"/>
          </a:solidFill>
        </p:spPr>
        <p:txBody>
          <a:bodyPr wrap="square">
            <a:spAutoFit/>
          </a:bodyPr>
          <a:lstStyle/>
          <a:p>
            <a:pPr marL="342900" lvl="1" indent="-342900">
              <a:buNone/>
            </a:pPr>
            <a:r>
              <a:rPr lang="en-US" sz="2400" b="1" dirty="0" smtClean="0"/>
              <a:t>Actions:</a:t>
            </a:r>
            <a:r>
              <a:rPr lang="en-US" sz="2400" dirty="0" smtClean="0"/>
              <a:t>  </a:t>
            </a:r>
          </a:p>
          <a:p>
            <a:pPr marL="342900" lvl="1" indent="-342900">
              <a:buFont typeface="Arial" pitchFamily="34" charset="0"/>
              <a:buChar char="•"/>
            </a:pPr>
            <a:r>
              <a:rPr lang="en-US" sz="2400" dirty="0" smtClean="0"/>
              <a:t>Install water softeners on cooling towers for Shaklee </a:t>
            </a:r>
            <a:r>
              <a:rPr lang="en-US" sz="2400" dirty="0" smtClean="0">
                <a:solidFill>
                  <a:srgbClr val="000000"/>
                </a:solidFill>
                <a:ea typeface="MS PGothic" charset="0"/>
                <a:cs typeface="Century Gothic"/>
              </a:rPr>
              <a:t>HQ</a:t>
            </a:r>
          </a:p>
          <a:p>
            <a:pPr marL="342900" lvl="1" indent="-342900">
              <a:buFont typeface="Arial" pitchFamily="34" charset="0"/>
              <a:buChar char="•"/>
            </a:pPr>
            <a:r>
              <a:rPr lang="en-US" sz="2400" dirty="0" smtClean="0"/>
              <a:t>Install aerators on faucets to reduce water flow from 1.5 gallons per minute to .5 gallons per minute                     </a:t>
            </a:r>
            <a:r>
              <a:rPr lang="en-US" sz="2400" dirty="0" err="1" smtClean="0"/>
              <a:t>jo</a:t>
            </a:r>
            <a:endParaRPr lang="en-US" sz="2400" dirty="0" smtClean="0"/>
          </a:p>
          <a:p>
            <a:pPr marL="342900" lvl="1" indent="-342900">
              <a:buFont typeface="Arial" pitchFamily="34" charset="0"/>
              <a:buChar char="•"/>
            </a:pPr>
            <a:r>
              <a:rPr lang="en-US" sz="2400" dirty="0" smtClean="0"/>
              <a:t>Install low-flow shower heads saving 1.5 gallons per minute </a:t>
            </a:r>
          </a:p>
          <a:p>
            <a:pPr marL="342900" lvl="1" indent="-342900">
              <a:buFont typeface="Arial" pitchFamily="34" charset="0"/>
              <a:buChar char="•"/>
            </a:pPr>
            <a:r>
              <a:rPr lang="en-US" sz="2400" dirty="0" smtClean="0"/>
              <a:t>Install low-flow auto flushers, saving 1.5 gallons per flush</a:t>
            </a:r>
            <a:endParaRPr lang="en-US" sz="2400" dirty="0" smtClean="0">
              <a:solidFill>
                <a:srgbClr val="000000"/>
              </a:solidFill>
              <a:ea typeface="MS PGothic" charset="0"/>
              <a:cs typeface="Century Gothic"/>
            </a:endParaRPr>
          </a:p>
        </p:txBody>
      </p:sp>
    </p:spTree>
    <p:extLst>
      <p:ext uri="{BB962C8B-B14F-4D97-AF65-F5344CB8AC3E}">
        <p14:creationId xmlns:p14="http://schemas.microsoft.com/office/powerpoint/2010/main" val="30031440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193"/>
          <p:cNvGraphicFramePr>
            <a:graphicFrameLocks/>
          </p:cNvGraphicFramePr>
          <p:nvPr>
            <p:extLst>
              <p:ext uri="{D42A27DB-BD31-4B8C-83A1-F6EECF244321}">
                <p14:modId xmlns:p14="http://schemas.microsoft.com/office/powerpoint/2010/main" val="1637111629"/>
              </p:ext>
            </p:extLst>
          </p:nvPr>
        </p:nvGraphicFramePr>
        <p:xfrm>
          <a:off x="2057400" y="1600200"/>
          <a:ext cx="5126197" cy="3170238"/>
        </p:xfrm>
        <a:graphic>
          <a:graphicData uri="http://schemas.openxmlformats.org/drawingml/2006/table">
            <a:tbl>
              <a:tblPr/>
              <a:tblGrid>
                <a:gridCol w="2176622"/>
                <a:gridCol w="1404778"/>
                <a:gridCol w="1544797"/>
              </a:tblGrid>
              <a:tr h="5937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FFFFFF"/>
                          </a:solidFill>
                          <a:effectLst/>
                          <a:latin typeface="Century Gothic"/>
                          <a:ea typeface="MS PGothic" charset="0"/>
                          <a:cs typeface="Century Gothic"/>
                        </a:rPr>
                        <a:t>Bill Period</a:t>
                      </a:r>
                      <a:endParaRPr kumimoji="0" lang="en-US" sz="2000" b="1" i="0" u="none" strike="noStrike" cap="none" normalizeH="0" baseline="0" dirty="0">
                        <a:ln>
                          <a:noFill/>
                        </a:ln>
                        <a:solidFill>
                          <a:srgbClr val="FFFFFF"/>
                        </a:solidFill>
                        <a:effectLst/>
                        <a:latin typeface="Century Gothic"/>
                        <a:ea typeface="MS PGothic" charset="0"/>
                        <a:cs typeface="Century Gothic"/>
                      </a:endParaRP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FFFFFF"/>
                          </a:solidFill>
                          <a:effectLst/>
                          <a:latin typeface="Century Gothic"/>
                          <a:ea typeface="MS PGothic" charset="0"/>
                          <a:cs typeface="Century Gothic"/>
                        </a:rPr>
                        <a:t>2013</a:t>
                      </a:r>
                      <a:endParaRPr kumimoji="0" lang="en-US" sz="2000" b="1" i="0" u="none" strike="noStrike" cap="none" normalizeH="0" baseline="0" dirty="0">
                        <a:ln>
                          <a:noFill/>
                        </a:ln>
                        <a:solidFill>
                          <a:srgbClr val="FFFFFF"/>
                        </a:solidFill>
                        <a:effectLst/>
                        <a:latin typeface="Century Gothic"/>
                        <a:ea typeface="MS PGothic" charset="0"/>
                        <a:cs typeface="Century Gothic"/>
                      </a:endParaRP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FFFFFF"/>
                          </a:solidFill>
                          <a:effectLst/>
                          <a:latin typeface="Century Gothic"/>
                          <a:ea typeface="MS PGothic" charset="0"/>
                          <a:cs typeface="Century Gothic"/>
                        </a:rPr>
                        <a:t>2014</a:t>
                      </a:r>
                      <a:endParaRPr kumimoji="0" lang="en-US" sz="2000" b="1" i="0" u="none" strike="noStrike" cap="none" normalizeH="0" baseline="0" dirty="0">
                        <a:ln>
                          <a:noFill/>
                        </a:ln>
                        <a:solidFill>
                          <a:srgbClr val="FFFFFF"/>
                        </a:solidFill>
                        <a:effectLst/>
                        <a:latin typeface="Century Gothic"/>
                        <a:ea typeface="MS PGothic" charset="0"/>
                        <a:cs typeface="Century Gothic"/>
                      </a:endParaRP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7F7F7F"/>
                    </a:solidFill>
                  </a:tcPr>
                </a:tc>
              </a:tr>
              <a:tr h="44200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Century Gothic"/>
                          <a:ea typeface="MS PGothic" charset="0"/>
                          <a:cs typeface="Century Gothic"/>
                        </a:rPr>
                        <a:t>May-Jun</a:t>
                      </a: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Century Gothic"/>
                          <a:ea typeface="MS PGothic" charset="0"/>
                          <a:cs typeface="Century Gothic"/>
                        </a:rPr>
                        <a:t>922 units</a:t>
                      </a: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Century Gothic"/>
                          <a:ea typeface="MS PGothic" charset="0"/>
                          <a:cs typeface="Century Gothic"/>
                        </a:rPr>
                        <a:t>397 units</a:t>
                      </a:r>
                      <a:endParaRPr kumimoji="0" lang="en-US" sz="2000" b="0" i="0" u="none" strike="noStrike" cap="none" normalizeH="0" baseline="0" dirty="0">
                        <a:ln>
                          <a:noFill/>
                        </a:ln>
                        <a:solidFill>
                          <a:srgbClr val="000000"/>
                        </a:solidFill>
                        <a:effectLst/>
                        <a:latin typeface="Century Gothic"/>
                        <a:ea typeface="MS PGothic" charset="0"/>
                        <a:cs typeface="Century Gothic"/>
                      </a:endParaRP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FFFFFF"/>
                    </a:solidFill>
                  </a:tcPr>
                </a:tc>
              </a:tr>
              <a:tr h="4572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Century Gothic"/>
                          <a:ea typeface="MS PGothic" charset="0"/>
                          <a:cs typeface="Century Gothic"/>
                        </a:rPr>
                        <a:t>Jul-Aug</a:t>
                      </a:r>
                      <a:endParaRPr kumimoji="0" lang="en-US" sz="2000" b="0" i="0" u="none" strike="noStrike" cap="none" normalizeH="0" baseline="0" dirty="0">
                        <a:ln>
                          <a:noFill/>
                        </a:ln>
                        <a:solidFill>
                          <a:srgbClr val="000000"/>
                        </a:solidFill>
                        <a:effectLst/>
                        <a:latin typeface="Century Gothic"/>
                        <a:ea typeface="MS PGothic" charset="0"/>
                        <a:cs typeface="Century Gothic"/>
                      </a:endParaRP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Century Gothic"/>
                          <a:ea typeface="MS PGothic" charset="0"/>
                          <a:cs typeface="Century Gothic"/>
                        </a:rPr>
                        <a:t>1406 units</a:t>
                      </a:r>
                      <a:endParaRPr kumimoji="0" lang="en-US" sz="2000" b="0" i="0" u="none" strike="noStrike" cap="none" normalizeH="0" baseline="0" dirty="0">
                        <a:ln>
                          <a:noFill/>
                        </a:ln>
                        <a:solidFill>
                          <a:srgbClr val="000000"/>
                        </a:solidFill>
                        <a:effectLst/>
                        <a:latin typeface="Century Gothic"/>
                        <a:ea typeface="MS PGothic" charset="0"/>
                        <a:cs typeface="Century Gothic"/>
                      </a:endParaRP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Century Gothic"/>
                          <a:ea typeface="MS PGothic" charset="0"/>
                          <a:cs typeface="Century Gothic"/>
                        </a:rPr>
                        <a:t>622 units</a:t>
                      </a:r>
                      <a:endParaRPr kumimoji="0" lang="en-US" sz="2000" b="0" i="0" u="none" strike="noStrike" cap="none" normalizeH="0" baseline="0" dirty="0">
                        <a:ln>
                          <a:noFill/>
                        </a:ln>
                        <a:solidFill>
                          <a:srgbClr val="000000"/>
                        </a:solidFill>
                        <a:effectLst/>
                        <a:latin typeface="Century Gothic"/>
                        <a:ea typeface="MS PGothic" charset="0"/>
                        <a:cs typeface="Century Gothic"/>
                      </a:endParaRP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FFFFFF"/>
                    </a:solidFill>
                  </a:tcPr>
                </a:tc>
              </a:tr>
              <a:tr h="48827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Century Gothic"/>
                          <a:ea typeface="MS PGothic" charset="0"/>
                          <a:cs typeface="Century Gothic"/>
                        </a:rPr>
                        <a:t>Sept-Oct</a:t>
                      </a:r>
                      <a:endParaRPr kumimoji="0" lang="en-US" sz="2000" b="0" i="0" u="none" strike="noStrike" cap="none" normalizeH="0" baseline="0" dirty="0">
                        <a:ln>
                          <a:noFill/>
                        </a:ln>
                        <a:solidFill>
                          <a:srgbClr val="000000"/>
                        </a:solidFill>
                        <a:effectLst/>
                        <a:latin typeface="Century Gothic"/>
                        <a:ea typeface="MS PGothic" charset="0"/>
                        <a:cs typeface="Century Gothic"/>
                      </a:endParaRP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Century Gothic"/>
                          <a:ea typeface="MS PGothic" charset="0"/>
                          <a:cs typeface="Century Gothic"/>
                        </a:rPr>
                        <a:t>1472 units</a:t>
                      </a:r>
                      <a:endParaRPr kumimoji="0" lang="en-US" sz="2000" b="0" i="0" u="none" strike="noStrike" cap="none" normalizeH="0" baseline="0" dirty="0">
                        <a:ln>
                          <a:noFill/>
                        </a:ln>
                        <a:solidFill>
                          <a:srgbClr val="000000"/>
                        </a:solidFill>
                        <a:effectLst/>
                        <a:latin typeface="Century Gothic"/>
                        <a:ea typeface="MS PGothic" charset="0"/>
                        <a:cs typeface="Century Gothic"/>
                      </a:endParaRP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Century Gothic"/>
                          <a:ea typeface="MS PGothic" charset="0"/>
                          <a:cs typeface="Century Gothic"/>
                        </a:rPr>
                        <a:t>793 units</a:t>
                      </a:r>
                      <a:endParaRPr kumimoji="0" lang="en-US" sz="2000" b="0" i="0" u="none" strike="noStrike" cap="none" normalizeH="0" baseline="0" dirty="0">
                        <a:ln>
                          <a:noFill/>
                        </a:ln>
                        <a:solidFill>
                          <a:srgbClr val="000000"/>
                        </a:solidFill>
                        <a:effectLst/>
                        <a:latin typeface="Century Gothic"/>
                        <a:ea typeface="MS PGothic" charset="0"/>
                        <a:cs typeface="Century Gothic"/>
                      </a:endParaRP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FFFFFF"/>
                    </a:solidFill>
                  </a:tcPr>
                </a:tc>
              </a:tr>
              <a:tr h="4572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Century Gothic"/>
                          <a:ea typeface="MS PGothic" charset="0"/>
                          <a:cs typeface="Century Gothic"/>
                        </a:rPr>
                        <a:t>Nov-Dec</a:t>
                      </a:r>
                      <a:endParaRPr kumimoji="0" lang="en-US" sz="2000" b="0" i="0" u="none" strike="noStrike" cap="none" normalizeH="0" baseline="0" dirty="0">
                        <a:ln>
                          <a:noFill/>
                        </a:ln>
                        <a:solidFill>
                          <a:srgbClr val="000000"/>
                        </a:solidFill>
                        <a:effectLst/>
                        <a:latin typeface="Century Gothic"/>
                        <a:ea typeface="MS PGothic" charset="0"/>
                        <a:cs typeface="Century Gothic"/>
                      </a:endParaRP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Century Gothic"/>
                          <a:ea typeface="MS PGothic" charset="0"/>
                          <a:cs typeface="Century Gothic"/>
                        </a:rPr>
                        <a:t>828 units</a:t>
                      </a:r>
                      <a:endParaRPr kumimoji="0" lang="en-US" sz="2000" b="0" i="0" u="none" strike="noStrike" cap="none" normalizeH="0" baseline="0" dirty="0">
                        <a:ln>
                          <a:noFill/>
                        </a:ln>
                        <a:solidFill>
                          <a:srgbClr val="000000"/>
                        </a:solidFill>
                        <a:effectLst/>
                        <a:latin typeface="Century Gothic"/>
                        <a:ea typeface="MS PGothic" charset="0"/>
                        <a:cs typeface="Century Gothic"/>
                      </a:endParaRP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Century Gothic"/>
                          <a:ea typeface="MS PGothic" charset="0"/>
                          <a:cs typeface="Century Gothic"/>
                        </a:rPr>
                        <a:t>655 units</a:t>
                      </a:r>
                      <a:endParaRPr kumimoji="0" lang="en-US" sz="2000" b="0" i="0" u="none" strike="noStrike" cap="none" normalizeH="0" baseline="0" dirty="0">
                        <a:ln>
                          <a:noFill/>
                        </a:ln>
                        <a:solidFill>
                          <a:srgbClr val="000000"/>
                        </a:solidFill>
                        <a:effectLst/>
                        <a:latin typeface="Century Gothic"/>
                        <a:ea typeface="MS PGothic" charset="0"/>
                        <a:cs typeface="Century Gothic"/>
                      </a:endParaRP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FFFFFF"/>
                    </a:solidFill>
                  </a:tcPr>
                </a:tc>
              </a:tr>
              <a:tr h="7318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a:ln>
                          <a:noFill/>
                        </a:ln>
                        <a:solidFill>
                          <a:srgbClr val="000000"/>
                        </a:solidFill>
                        <a:effectLst/>
                        <a:latin typeface="Century Gothic"/>
                        <a:ea typeface="MS PGothic" charset="0"/>
                        <a:cs typeface="Century Gothic"/>
                      </a:endParaRP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00"/>
                          </a:solidFill>
                          <a:effectLst/>
                          <a:latin typeface="Century Gothic"/>
                          <a:ea typeface="MS PGothic" charset="0"/>
                          <a:cs typeface="Century Gothic"/>
                        </a:rPr>
                        <a:t>4628 units</a:t>
                      </a:r>
                      <a:endParaRPr kumimoji="0" lang="en-US" sz="2000" b="1" i="0" u="none" strike="noStrike" cap="none" normalizeH="0" baseline="0" dirty="0">
                        <a:ln>
                          <a:noFill/>
                        </a:ln>
                        <a:solidFill>
                          <a:srgbClr val="000000"/>
                        </a:solidFill>
                        <a:effectLst/>
                        <a:latin typeface="Century Gothic"/>
                        <a:ea typeface="MS PGothic" charset="0"/>
                        <a:cs typeface="Century Gothic"/>
                      </a:endParaRP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00"/>
                          </a:solidFill>
                          <a:effectLst/>
                          <a:latin typeface="Century Gothic"/>
                          <a:ea typeface="MS PGothic" charset="0"/>
                          <a:cs typeface="Century Gothic"/>
                        </a:rPr>
                        <a:t>2467 units</a:t>
                      </a:r>
                      <a:endParaRPr kumimoji="0" lang="en-US" sz="2000" b="1" i="0" u="none" strike="noStrike" cap="none" normalizeH="0" baseline="0" dirty="0">
                        <a:ln>
                          <a:noFill/>
                        </a:ln>
                        <a:solidFill>
                          <a:srgbClr val="000000"/>
                        </a:solidFill>
                        <a:effectLst/>
                        <a:latin typeface="Century Gothic"/>
                        <a:ea typeface="MS PGothic" charset="0"/>
                        <a:cs typeface="Century Gothic"/>
                      </a:endParaRP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FFFFFF"/>
                    </a:solidFill>
                  </a:tcPr>
                </a:tc>
              </a:tr>
            </a:tbl>
          </a:graphicData>
        </a:graphic>
      </p:graphicFrame>
      <p:sp>
        <p:nvSpPr>
          <p:cNvPr id="6" name="Title 5"/>
          <p:cNvSpPr>
            <a:spLocks noGrp="1"/>
          </p:cNvSpPr>
          <p:nvPr>
            <p:ph type="ctrTitle"/>
          </p:nvPr>
        </p:nvSpPr>
        <p:spPr>
          <a:xfrm>
            <a:off x="914400" y="228601"/>
            <a:ext cx="7315200" cy="838200"/>
          </a:xfrm>
          <a:ln>
            <a:solidFill>
              <a:schemeClr val="accent3">
                <a:lumMod val="50000"/>
              </a:schemeClr>
            </a:solidFill>
          </a:ln>
        </p:spPr>
        <p:txBody>
          <a:bodyPr>
            <a:normAutofit/>
          </a:bodyPr>
          <a:lstStyle/>
          <a:p>
            <a:pPr algn="ctr"/>
            <a:r>
              <a:rPr lang="en-US" b="1" dirty="0" smtClean="0">
                <a:solidFill>
                  <a:schemeClr val="tx1">
                    <a:lumMod val="50000"/>
                    <a:lumOff val="50000"/>
                  </a:schemeClr>
                </a:solidFill>
              </a:rPr>
              <a:t>Water Reduction - Domestic</a:t>
            </a:r>
            <a:endParaRPr lang="en-US" b="1" dirty="0">
              <a:solidFill>
                <a:schemeClr val="tx1">
                  <a:lumMod val="50000"/>
                  <a:lumOff val="50000"/>
                </a:schemeClr>
              </a:solidFill>
            </a:endParaRPr>
          </a:p>
        </p:txBody>
      </p:sp>
      <p:sp>
        <p:nvSpPr>
          <p:cNvPr id="2" name="TextBox 1"/>
          <p:cNvSpPr txBox="1"/>
          <p:nvPr/>
        </p:nvSpPr>
        <p:spPr>
          <a:xfrm>
            <a:off x="1752600" y="6172200"/>
            <a:ext cx="6553200" cy="369332"/>
          </a:xfrm>
          <a:prstGeom prst="rect">
            <a:avLst/>
          </a:prstGeom>
          <a:solidFill>
            <a:schemeClr val="bg1">
              <a:alpha val="55000"/>
            </a:schemeClr>
          </a:solidFill>
        </p:spPr>
        <p:txBody>
          <a:bodyPr wrap="square" rtlCol="0">
            <a:spAutoFit/>
          </a:bodyPr>
          <a:lstStyle/>
          <a:p>
            <a:pPr algn="ctr"/>
            <a:r>
              <a:rPr lang="en-US" i="1" dirty="0" smtClean="0"/>
              <a:t>One unit = 748 gal. Combined figures for 2 domestic meters   </a:t>
            </a:r>
            <a:r>
              <a:rPr lang="en-US" i="1" dirty="0" err="1" smtClean="0"/>
              <a:t>jo</a:t>
            </a:r>
            <a:r>
              <a:rPr lang="en-US" dirty="0" smtClean="0"/>
              <a:t>.</a:t>
            </a:r>
            <a:endParaRPr lang="en-US" dirty="0"/>
          </a:p>
        </p:txBody>
      </p:sp>
      <p:sp>
        <p:nvSpPr>
          <p:cNvPr id="7" name="TextBox 6"/>
          <p:cNvSpPr txBox="1"/>
          <p:nvPr/>
        </p:nvSpPr>
        <p:spPr>
          <a:xfrm>
            <a:off x="563242" y="5257800"/>
            <a:ext cx="8121967" cy="584775"/>
          </a:xfrm>
          <a:prstGeom prst="rect">
            <a:avLst/>
          </a:prstGeom>
          <a:noFill/>
          <a:ln>
            <a:solidFill>
              <a:schemeClr val="tx1">
                <a:lumMod val="50000"/>
                <a:lumOff val="50000"/>
              </a:schemeClr>
            </a:solidFill>
          </a:ln>
        </p:spPr>
        <p:txBody>
          <a:bodyPr wrap="none" rtlCol="0">
            <a:spAutoFit/>
          </a:bodyPr>
          <a:lstStyle/>
          <a:p>
            <a:r>
              <a:rPr lang="en-US" sz="3200" b="1" dirty="0" smtClean="0"/>
              <a:t>46.7% Reduction – 1,616,428 gal. in 8 months! </a:t>
            </a:r>
            <a:endParaRPr lang="en-US" sz="3200" b="1" dirty="0"/>
          </a:p>
        </p:txBody>
      </p:sp>
    </p:spTree>
    <p:extLst>
      <p:ext uri="{BB962C8B-B14F-4D97-AF65-F5344CB8AC3E}">
        <p14:creationId xmlns:p14="http://schemas.microsoft.com/office/powerpoint/2010/main" val="20758491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0" y="0"/>
            <a:ext cx="11460480" cy="8595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4684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193"/>
          <p:cNvGraphicFramePr>
            <a:graphicFrameLocks/>
          </p:cNvGraphicFramePr>
          <p:nvPr>
            <p:extLst>
              <p:ext uri="{D42A27DB-BD31-4B8C-83A1-F6EECF244321}">
                <p14:modId xmlns:p14="http://schemas.microsoft.com/office/powerpoint/2010/main" val="1833712720"/>
              </p:ext>
            </p:extLst>
          </p:nvPr>
        </p:nvGraphicFramePr>
        <p:xfrm>
          <a:off x="1905000" y="1447800"/>
          <a:ext cx="5126197" cy="3700463"/>
        </p:xfrm>
        <a:graphic>
          <a:graphicData uri="http://schemas.openxmlformats.org/drawingml/2006/table">
            <a:tbl>
              <a:tblPr/>
              <a:tblGrid>
                <a:gridCol w="2176622"/>
                <a:gridCol w="1404778"/>
                <a:gridCol w="1544797"/>
              </a:tblGrid>
              <a:tr h="5937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FFFFFF"/>
                          </a:solidFill>
                          <a:effectLst/>
                          <a:latin typeface="Century Gothic"/>
                          <a:ea typeface="MS PGothic" charset="0"/>
                          <a:cs typeface="Century Gothic"/>
                        </a:rPr>
                        <a:t>Bill Period</a:t>
                      </a:r>
                      <a:endParaRPr kumimoji="0" lang="en-US" sz="2000" b="1" i="0" u="none" strike="noStrike" cap="none" normalizeH="0" baseline="0" dirty="0">
                        <a:ln>
                          <a:noFill/>
                        </a:ln>
                        <a:solidFill>
                          <a:srgbClr val="FFFFFF"/>
                        </a:solidFill>
                        <a:effectLst/>
                        <a:latin typeface="Century Gothic"/>
                        <a:ea typeface="MS PGothic" charset="0"/>
                        <a:cs typeface="Century Gothic"/>
                      </a:endParaRP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FFFFFF"/>
                          </a:solidFill>
                          <a:effectLst/>
                          <a:latin typeface="Century Gothic"/>
                          <a:ea typeface="MS PGothic" charset="0"/>
                          <a:cs typeface="Century Gothic"/>
                        </a:rPr>
                        <a:t>2013</a:t>
                      </a:r>
                      <a:endParaRPr kumimoji="0" lang="en-US" sz="2000" b="1" i="0" u="none" strike="noStrike" cap="none" normalizeH="0" baseline="0" dirty="0">
                        <a:ln>
                          <a:noFill/>
                        </a:ln>
                        <a:solidFill>
                          <a:srgbClr val="FFFFFF"/>
                        </a:solidFill>
                        <a:effectLst/>
                        <a:latin typeface="Century Gothic"/>
                        <a:ea typeface="MS PGothic" charset="0"/>
                        <a:cs typeface="Century Gothic"/>
                      </a:endParaRP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FFFFFF"/>
                          </a:solidFill>
                          <a:effectLst/>
                          <a:latin typeface="Century Gothic"/>
                          <a:ea typeface="MS PGothic" charset="0"/>
                          <a:cs typeface="Century Gothic"/>
                        </a:rPr>
                        <a:t>2014</a:t>
                      </a:r>
                      <a:endParaRPr kumimoji="0" lang="en-US" sz="2000" b="1" i="0" u="none" strike="noStrike" cap="none" normalizeH="0" baseline="0" dirty="0">
                        <a:ln>
                          <a:noFill/>
                        </a:ln>
                        <a:solidFill>
                          <a:srgbClr val="FFFFFF"/>
                        </a:solidFill>
                        <a:effectLst/>
                        <a:latin typeface="Century Gothic"/>
                        <a:ea typeface="MS PGothic" charset="0"/>
                        <a:cs typeface="Century Gothic"/>
                      </a:endParaRP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7F7F7F"/>
                    </a:solidFill>
                  </a:tcPr>
                </a:tc>
              </a:tr>
              <a:tr h="5937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Century Gothic"/>
                          <a:ea typeface="MS PGothic" charset="0"/>
                          <a:cs typeface="Century Gothic"/>
                        </a:rPr>
                        <a:t>May-Jun</a:t>
                      </a: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Century Gothic"/>
                          <a:ea typeface="MS PGothic" charset="0"/>
                          <a:cs typeface="Century Gothic"/>
                        </a:rPr>
                        <a:t>411 units</a:t>
                      </a: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Century Gothic"/>
                          <a:ea typeface="MS PGothic" charset="0"/>
                          <a:cs typeface="Century Gothic"/>
                        </a:rPr>
                        <a:t>153 units</a:t>
                      </a:r>
                      <a:endParaRPr kumimoji="0" lang="en-US" sz="2000" b="0" i="0" u="none" strike="noStrike" cap="none" normalizeH="0" baseline="0" dirty="0">
                        <a:ln>
                          <a:noFill/>
                        </a:ln>
                        <a:solidFill>
                          <a:srgbClr val="000000"/>
                        </a:solidFill>
                        <a:effectLst/>
                        <a:latin typeface="Century Gothic"/>
                        <a:ea typeface="MS PGothic" charset="0"/>
                        <a:cs typeface="Century Gothic"/>
                      </a:endParaRP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FFFFFF"/>
                    </a:solidFill>
                  </a:tcPr>
                </a:tc>
              </a:tr>
              <a:tr h="5937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Century Gothic"/>
                          <a:ea typeface="MS PGothic" charset="0"/>
                          <a:cs typeface="Century Gothic"/>
                        </a:rPr>
                        <a:t>Jul-Aug</a:t>
                      </a:r>
                      <a:endParaRPr kumimoji="0" lang="en-US" sz="2000" b="0" i="0" u="none" strike="noStrike" cap="none" normalizeH="0" baseline="0" dirty="0">
                        <a:ln>
                          <a:noFill/>
                        </a:ln>
                        <a:solidFill>
                          <a:srgbClr val="000000"/>
                        </a:solidFill>
                        <a:effectLst/>
                        <a:latin typeface="Century Gothic"/>
                        <a:ea typeface="MS PGothic" charset="0"/>
                        <a:cs typeface="Century Gothic"/>
                      </a:endParaRP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Century Gothic"/>
                          <a:ea typeface="MS PGothic" charset="0"/>
                          <a:cs typeface="Century Gothic"/>
                        </a:rPr>
                        <a:t>999 units</a:t>
                      </a:r>
                      <a:endParaRPr kumimoji="0" lang="en-US" sz="2000" b="0" i="0" u="none" strike="noStrike" cap="none" normalizeH="0" baseline="0" dirty="0">
                        <a:ln>
                          <a:noFill/>
                        </a:ln>
                        <a:solidFill>
                          <a:srgbClr val="000000"/>
                        </a:solidFill>
                        <a:effectLst/>
                        <a:latin typeface="Century Gothic"/>
                        <a:ea typeface="MS PGothic" charset="0"/>
                        <a:cs typeface="Century Gothic"/>
                      </a:endParaRP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Century Gothic"/>
                          <a:ea typeface="MS PGothic" charset="0"/>
                          <a:cs typeface="Century Gothic"/>
                        </a:rPr>
                        <a:t>371 units</a:t>
                      </a:r>
                      <a:endParaRPr kumimoji="0" lang="en-US" sz="2000" b="0" i="0" u="none" strike="noStrike" cap="none" normalizeH="0" baseline="0" dirty="0">
                        <a:ln>
                          <a:noFill/>
                        </a:ln>
                        <a:solidFill>
                          <a:srgbClr val="000000"/>
                        </a:solidFill>
                        <a:effectLst/>
                        <a:latin typeface="Century Gothic"/>
                        <a:ea typeface="MS PGothic" charset="0"/>
                        <a:cs typeface="Century Gothic"/>
                      </a:endParaRP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FFFFFF"/>
                    </a:solidFill>
                  </a:tcPr>
                </a:tc>
              </a:tr>
              <a:tr h="5937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Century Gothic"/>
                          <a:ea typeface="MS PGothic" charset="0"/>
                          <a:cs typeface="Century Gothic"/>
                        </a:rPr>
                        <a:t>Sept-Oct</a:t>
                      </a:r>
                      <a:endParaRPr kumimoji="0" lang="en-US" sz="2000" b="0" i="0" u="none" strike="noStrike" cap="none" normalizeH="0" baseline="0" dirty="0">
                        <a:ln>
                          <a:noFill/>
                        </a:ln>
                        <a:solidFill>
                          <a:srgbClr val="000000"/>
                        </a:solidFill>
                        <a:effectLst/>
                        <a:latin typeface="Century Gothic"/>
                        <a:ea typeface="MS PGothic" charset="0"/>
                        <a:cs typeface="Century Gothic"/>
                      </a:endParaRP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Century Gothic"/>
                          <a:ea typeface="MS PGothic" charset="0"/>
                          <a:cs typeface="Century Gothic"/>
                        </a:rPr>
                        <a:t>986 units</a:t>
                      </a: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Century Gothic"/>
                          <a:ea typeface="MS PGothic" charset="0"/>
                          <a:cs typeface="Century Gothic"/>
                        </a:rPr>
                        <a:t>383 units</a:t>
                      </a:r>
                      <a:endParaRPr kumimoji="0" lang="en-US" sz="2000" b="0" i="0" u="none" strike="noStrike" cap="none" normalizeH="0" baseline="0" dirty="0">
                        <a:ln>
                          <a:noFill/>
                        </a:ln>
                        <a:solidFill>
                          <a:srgbClr val="000000"/>
                        </a:solidFill>
                        <a:effectLst/>
                        <a:latin typeface="Century Gothic"/>
                        <a:ea typeface="MS PGothic" charset="0"/>
                        <a:cs typeface="Century Gothic"/>
                      </a:endParaRP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FFFFFF"/>
                    </a:solidFill>
                  </a:tcPr>
                </a:tc>
              </a:tr>
              <a:tr h="5937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Century Gothic"/>
                          <a:ea typeface="MS PGothic" charset="0"/>
                          <a:cs typeface="Century Gothic"/>
                        </a:rPr>
                        <a:t>Nov-Dec</a:t>
                      </a:r>
                      <a:endParaRPr kumimoji="0" lang="en-US" sz="2000" b="0" i="0" u="none" strike="noStrike" cap="none" normalizeH="0" baseline="0" dirty="0">
                        <a:ln>
                          <a:noFill/>
                        </a:ln>
                        <a:solidFill>
                          <a:srgbClr val="000000"/>
                        </a:solidFill>
                        <a:effectLst/>
                        <a:latin typeface="Century Gothic"/>
                        <a:ea typeface="MS PGothic" charset="0"/>
                        <a:cs typeface="Century Gothic"/>
                      </a:endParaRP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Century Gothic"/>
                          <a:ea typeface="MS PGothic" charset="0"/>
                          <a:cs typeface="Century Gothic"/>
                        </a:rPr>
                        <a:t>498 units</a:t>
                      </a:r>
                      <a:endParaRPr kumimoji="0" lang="en-US" sz="2000" b="0" i="0" u="none" strike="noStrike" cap="none" normalizeH="0" baseline="0" dirty="0">
                        <a:ln>
                          <a:noFill/>
                        </a:ln>
                        <a:solidFill>
                          <a:srgbClr val="000000"/>
                        </a:solidFill>
                        <a:effectLst/>
                        <a:latin typeface="Century Gothic"/>
                        <a:ea typeface="MS PGothic" charset="0"/>
                        <a:cs typeface="Century Gothic"/>
                      </a:endParaRP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Century Gothic"/>
                          <a:ea typeface="MS PGothic" charset="0"/>
                          <a:cs typeface="Century Gothic"/>
                        </a:rPr>
                        <a:t>393 units</a:t>
                      </a:r>
                      <a:endParaRPr kumimoji="0" lang="en-US" sz="2000" b="0" i="0" u="none" strike="noStrike" cap="none" normalizeH="0" baseline="0" dirty="0">
                        <a:ln>
                          <a:noFill/>
                        </a:ln>
                        <a:solidFill>
                          <a:srgbClr val="000000"/>
                        </a:solidFill>
                        <a:effectLst/>
                        <a:latin typeface="Century Gothic"/>
                        <a:ea typeface="MS PGothic" charset="0"/>
                        <a:cs typeface="Century Gothic"/>
                      </a:endParaRP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FFFFFF"/>
                    </a:solidFill>
                  </a:tcPr>
                </a:tc>
              </a:tr>
              <a:tr h="7318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a:ln>
                          <a:noFill/>
                        </a:ln>
                        <a:solidFill>
                          <a:srgbClr val="000000"/>
                        </a:solidFill>
                        <a:effectLst/>
                        <a:latin typeface="Century Gothic"/>
                        <a:ea typeface="MS PGothic" charset="0"/>
                        <a:cs typeface="Century Gothic"/>
                      </a:endParaRP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00"/>
                          </a:solidFill>
                          <a:effectLst/>
                          <a:latin typeface="Century Gothic"/>
                          <a:ea typeface="MS PGothic" charset="0"/>
                          <a:cs typeface="Century Gothic"/>
                        </a:rPr>
                        <a:t>2894 units</a:t>
                      </a:r>
                      <a:endParaRPr kumimoji="0" lang="en-US" sz="2000" b="1" i="0" u="none" strike="noStrike" cap="none" normalizeH="0" baseline="0" dirty="0">
                        <a:ln>
                          <a:noFill/>
                        </a:ln>
                        <a:solidFill>
                          <a:srgbClr val="000000"/>
                        </a:solidFill>
                        <a:effectLst/>
                        <a:latin typeface="Century Gothic"/>
                        <a:ea typeface="MS PGothic" charset="0"/>
                        <a:cs typeface="Century Gothic"/>
                      </a:endParaRP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00"/>
                          </a:solidFill>
                          <a:effectLst/>
                          <a:latin typeface="Century Gothic"/>
                          <a:ea typeface="MS PGothic" charset="0"/>
                          <a:cs typeface="Century Gothic"/>
                        </a:rPr>
                        <a:t>1270 units</a:t>
                      </a:r>
                      <a:endParaRPr kumimoji="0" lang="en-US" sz="2000" b="1" i="0" u="none" strike="noStrike" cap="none" normalizeH="0" baseline="0" dirty="0">
                        <a:ln>
                          <a:noFill/>
                        </a:ln>
                        <a:solidFill>
                          <a:srgbClr val="000000"/>
                        </a:solidFill>
                        <a:effectLst/>
                        <a:latin typeface="Century Gothic"/>
                        <a:ea typeface="MS PGothic" charset="0"/>
                        <a:cs typeface="Century Gothic"/>
                      </a:endParaRPr>
                    </a:p>
                  </a:txBody>
                  <a:tcPr marT="45698" marB="45698"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rgbClr val="FFFFFF"/>
                    </a:solidFill>
                  </a:tcPr>
                </a:tc>
              </a:tr>
            </a:tbl>
          </a:graphicData>
        </a:graphic>
      </p:graphicFrame>
      <p:sp>
        <p:nvSpPr>
          <p:cNvPr id="6" name="Title 5"/>
          <p:cNvSpPr>
            <a:spLocks noGrp="1"/>
          </p:cNvSpPr>
          <p:nvPr>
            <p:ph type="ctrTitle"/>
          </p:nvPr>
        </p:nvSpPr>
        <p:spPr>
          <a:xfrm>
            <a:off x="838200" y="304801"/>
            <a:ext cx="7391400" cy="762000"/>
          </a:xfrm>
          <a:ln>
            <a:solidFill>
              <a:schemeClr val="accent3">
                <a:lumMod val="50000"/>
              </a:schemeClr>
            </a:solidFill>
          </a:ln>
        </p:spPr>
        <p:txBody>
          <a:bodyPr>
            <a:normAutofit/>
          </a:bodyPr>
          <a:lstStyle/>
          <a:p>
            <a:pPr algn="ctr"/>
            <a:r>
              <a:rPr lang="en-US" b="1" dirty="0" smtClean="0">
                <a:solidFill>
                  <a:schemeClr val="tx1">
                    <a:lumMod val="50000"/>
                    <a:lumOff val="50000"/>
                  </a:schemeClr>
                </a:solidFill>
              </a:rPr>
              <a:t>Water Reduction - Irrigation</a:t>
            </a:r>
            <a:endParaRPr lang="en-US" b="1" dirty="0">
              <a:solidFill>
                <a:schemeClr val="tx1">
                  <a:lumMod val="50000"/>
                  <a:lumOff val="50000"/>
                </a:schemeClr>
              </a:solidFill>
            </a:endParaRPr>
          </a:p>
        </p:txBody>
      </p:sp>
      <p:sp>
        <p:nvSpPr>
          <p:cNvPr id="4" name="TextBox 3"/>
          <p:cNvSpPr txBox="1"/>
          <p:nvPr/>
        </p:nvSpPr>
        <p:spPr>
          <a:xfrm>
            <a:off x="5867400" y="6324600"/>
            <a:ext cx="2819400" cy="369332"/>
          </a:xfrm>
          <a:prstGeom prst="rect">
            <a:avLst/>
          </a:prstGeom>
          <a:solidFill>
            <a:schemeClr val="bg1">
              <a:alpha val="55000"/>
            </a:schemeClr>
          </a:solidFill>
        </p:spPr>
        <p:txBody>
          <a:bodyPr wrap="square" rtlCol="0">
            <a:spAutoFit/>
          </a:bodyPr>
          <a:lstStyle/>
          <a:p>
            <a:pPr algn="ctr"/>
            <a:r>
              <a:rPr lang="en-US" i="1" dirty="0" smtClean="0"/>
              <a:t>One unit = 748 gal.</a:t>
            </a:r>
            <a:endParaRPr lang="en-US" i="1" dirty="0"/>
          </a:p>
        </p:txBody>
      </p:sp>
      <p:sp>
        <p:nvSpPr>
          <p:cNvPr id="7" name="Rectangle 6"/>
          <p:cNvSpPr/>
          <p:nvPr/>
        </p:nvSpPr>
        <p:spPr>
          <a:xfrm>
            <a:off x="228600" y="5486400"/>
            <a:ext cx="9221114" cy="646331"/>
          </a:xfrm>
          <a:prstGeom prst="rect">
            <a:avLst/>
          </a:prstGeom>
        </p:spPr>
        <p:txBody>
          <a:bodyPr wrap="none">
            <a:spAutoFit/>
          </a:bodyPr>
          <a:lstStyle/>
          <a:p>
            <a:r>
              <a:rPr lang="en-US" sz="3600" b="1" dirty="0" smtClean="0"/>
              <a:t>56.1% Reduction – 1,214,752  gal. in 8 months! </a:t>
            </a:r>
            <a:endParaRPr lang="en-US" sz="3600" b="1" dirty="0"/>
          </a:p>
        </p:txBody>
      </p:sp>
    </p:spTree>
    <p:extLst>
      <p:ext uri="{BB962C8B-B14F-4D97-AF65-F5344CB8AC3E}">
        <p14:creationId xmlns:p14="http://schemas.microsoft.com/office/powerpoint/2010/main" val="11886301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Rectangle 2"/>
          <p:cNvSpPr/>
          <p:nvPr/>
        </p:nvSpPr>
        <p:spPr>
          <a:xfrm>
            <a:off x="1905000" y="4267200"/>
            <a:ext cx="6626429" cy="646331"/>
          </a:xfrm>
          <a:prstGeom prst="rect">
            <a:avLst/>
          </a:prstGeom>
          <a:solidFill>
            <a:schemeClr val="bg1"/>
          </a:solidFill>
        </p:spPr>
        <p:txBody>
          <a:bodyPr wrap="none">
            <a:spAutoFit/>
          </a:bodyPr>
          <a:lstStyle/>
          <a:p>
            <a:r>
              <a:rPr lang="en-US" sz="3600" dirty="0" smtClean="0"/>
              <a:t>Landscape Water Saving Initiatives</a:t>
            </a:r>
            <a:endParaRPr lang="en-US" sz="3600" dirty="0"/>
          </a:p>
        </p:txBody>
      </p:sp>
      <p:sp>
        <p:nvSpPr>
          <p:cNvPr id="4" name="Rectangle 3"/>
          <p:cNvSpPr/>
          <p:nvPr/>
        </p:nvSpPr>
        <p:spPr>
          <a:xfrm>
            <a:off x="1600200" y="5042118"/>
            <a:ext cx="7239000" cy="1200329"/>
          </a:xfrm>
          <a:prstGeom prst="rect">
            <a:avLst/>
          </a:prstGeom>
          <a:solidFill>
            <a:schemeClr val="bg1"/>
          </a:solidFill>
        </p:spPr>
        <p:txBody>
          <a:bodyPr wrap="square">
            <a:spAutoFit/>
          </a:bodyPr>
          <a:lstStyle/>
          <a:p>
            <a:pPr marL="342900" lvl="1" indent="-342900">
              <a:buNone/>
            </a:pPr>
            <a:r>
              <a:rPr lang="en-US" sz="2400" b="1" dirty="0" smtClean="0"/>
              <a:t>Actions:  </a:t>
            </a:r>
          </a:p>
          <a:p>
            <a:pPr marL="342900" lvl="1" indent="-342900"/>
            <a:r>
              <a:rPr lang="en-US" sz="2400" dirty="0" smtClean="0"/>
              <a:t>Reduce irrigation at Shaklee </a:t>
            </a:r>
            <a:r>
              <a:rPr lang="en-US" sz="2400" dirty="0" smtClean="0">
                <a:solidFill>
                  <a:srgbClr val="000000"/>
                </a:solidFill>
                <a:ea typeface="MS PGothic" charset="0"/>
                <a:cs typeface="Century Gothic"/>
              </a:rPr>
              <a:t>HQ 			</a:t>
            </a:r>
            <a:r>
              <a:rPr lang="en-US" sz="2400" dirty="0" err="1" smtClean="0">
                <a:solidFill>
                  <a:srgbClr val="000000"/>
                </a:solidFill>
                <a:ea typeface="MS PGothic" charset="0"/>
                <a:cs typeface="Century Gothic"/>
              </a:rPr>
              <a:t>jo</a:t>
            </a:r>
            <a:endParaRPr lang="en-US" sz="2400" dirty="0" smtClean="0">
              <a:solidFill>
                <a:srgbClr val="000000"/>
              </a:solidFill>
              <a:ea typeface="MS PGothic" charset="0"/>
              <a:cs typeface="Century Gothic"/>
            </a:endParaRPr>
          </a:p>
          <a:p>
            <a:pPr marL="342900" lvl="1" indent="-342900"/>
            <a:r>
              <a:rPr lang="en-US" sz="2400" dirty="0" smtClean="0">
                <a:solidFill>
                  <a:srgbClr val="000000"/>
                </a:solidFill>
                <a:ea typeface="MS PGothic" charset="0"/>
                <a:cs typeface="Century Gothic"/>
              </a:rPr>
              <a:t>Switch</a:t>
            </a:r>
            <a:r>
              <a:rPr lang="en-US" sz="2400" dirty="0" smtClean="0"/>
              <a:t> to drip irrigation systems versus pop-up sprinklers</a:t>
            </a:r>
            <a:endParaRPr lang="en-US" sz="2400" dirty="0" smtClean="0">
              <a:solidFill>
                <a:srgbClr val="000000"/>
              </a:solidFill>
              <a:ea typeface="MS PGothic" charset="0"/>
              <a:cs typeface="Century Gothic"/>
            </a:endParaRPr>
          </a:p>
        </p:txBody>
      </p:sp>
    </p:spTree>
    <p:extLst>
      <p:ext uri="{BB962C8B-B14F-4D97-AF65-F5344CB8AC3E}">
        <p14:creationId xmlns:p14="http://schemas.microsoft.com/office/powerpoint/2010/main" val="32904312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3527" y="1"/>
            <a:ext cx="9666127" cy="6858000"/>
          </a:xfrm>
          <a:prstGeom prst="rect">
            <a:avLst/>
          </a:prstGeom>
        </p:spPr>
      </p:pic>
      <p:sp>
        <p:nvSpPr>
          <p:cNvPr id="3" name="Content Placeholder 2"/>
          <p:cNvSpPr>
            <a:spLocks noGrp="1"/>
          </p:cNvSpPr>
          <p:nvPr>
            <p:ph idx="1"/>
          </p:nvPr>
        </p:nvSpPr>
        <p:spPr>
          <a:xfrm>
            <a:off x="-66777" y="383819"/>
            <a:ext cx="8677377" cy="1624096"/>
          </a:xfrm>
        </p:spPr>
        <p:txBody>
          <a:bodyPr>
            <a:noAutofit/>
          </a:bodyPr>
          <a:lstStyle/>
          <a:p>
            <a:pPr marL="796925" indent="-571500">
              <a:spcBef>
                <a:spcPts val="0"/>
              </a:spcBef>
              <a:spcAft>
                <a:spcPts val="0"/>
              </a:spcAft>
              <a:buNone/>
            </a:pPr>
            <a:r>
              <a:rPr lang="en-US" sz="3600" b="1" dirty="0" smtClean="0">
                <a:solidFill>
                  <a:schemeClr val="bg1"/>
                </a:solidFill>
                <a:latin typeface="Cambria" panose="02040503050406030204" pitchFamily="18" charset="0"/>
              </a:rPr>
              <a:t>Saved 2.8 million gallons in 8 months!</a:t>
            </a:r>
          </a:p>
          <a:p>
            <a:pPr marL="796925" indent="-571500">
              <a:spcBef>
                <a:spcPts val="0"/>
              </a:spcBef>
            </a:pPr>
            <a:r>
              <a:rPr lang="en-US" sz="3600" dirty="0" smtClean="0">
                <a:solidFill>
                  <a:schemeClr val="bg1"/>
                </a:solidFill>
                <a:latin typeface="Cambria" panose="02040503050406030204" pitchFamily="18" charset="0"/>
              </a:rPr>
              <a:t>Quick return on investment</a:t>
            </a:r>
          </a:p>
          <a:p>
            <a:pPr marL="796925" indent="-571500">
              <a:spcBef>
                <a:spcPts val="0"/>
              </a:spcBef>
            </a:pPr>
            <a:r>
              <a:rPr lang="en-US" sz="3600" dirty="0" smtClean="0">
                <a:solidFill>
                  <a:schemeClr val="bg1"/>
                </a:solidFill>
                <a:latin typeface="Cambria" panose="02040503050406030204" pitchFamily="18" charset="0"/>
              </a:rPr>
              <a:t>Helping our community</a:t>
            </a:r>
          </a:p>
          <a:p>
            <a:pPr marL="796925" indent="-571500">
              <a:spcBef>
                <a:spcPts val="0"/>
              </a:spcBef>
            </a:pPr>
            <a:r>
              <a:rPr lang="en-US" sz="3600" dirty="0" smtClean="0">
                <a:solidFill>
                  <a:schemeClr val="bg1"/>
                </a:solidFill>
                <a:latin typeface="Cambria" panose="02040503050406030204" pitchFamily="18" charset="0"/>
              </a:rPr>
              <a:t>Living our values</a:t>
            </a:r>
          </a:p>
          <a:p>
            <a:pPr marL="796925" indent="-571500">
              <a:spcBef>
                <a:spcPts val="0"/>
              </a:spcBef>
              <a:buNone/>
            </a:pPr>
            <a:endParaRPr lang="en-US" sz="3600" dirty="0" smtClean="0">
              <a:solidFill>
                <a:schemeClr val="bg1"/>
              </a:solidFill>
              <a:latin typeface="Cambria" panose="02040503050406030204" pitchFamily="18" charset="0"/>
            </a:endParaRPr>
          </a:p>
        </p:txBody>
      </p:sp>
      <p:sp>
        <p:nvSpPr>
          <p:cNvPr id="5" name="TextBox 4"/>
          <p:cNvSpPr txBox="1"/>
          <p:nvPr/>
        </p:nvSpPr>
        <p:spPr>
          <a:xfrm>
            <a:off x="7696200" y="6324600"/>
            <a:ext cx="838200" cy="381000"/>
          </a:xfrm>
          <a:prstGeom prst="rect">
            <a:avLst/>
          </a:prstGeom>
          <a:solidFill>
            <a:schemeClr val="bg1"/>
          </a:solidFill>
        </p:spPr>
        <p:txBody>
          <a:bodyPr wrap="square" rtlCol="0">
            <a:spAutoFit/>
          </a:bodyPr>
          <a:lstStyle/>
          <a:p>
            <a:r>
              <a:rPr lang="en-US" dirty="0" err="1" smtClean="0"/>
              <a:t>jo</a:t>
            </a:r>
            <a:endParaRPr lang="en-US" dirty="0"/>
          </a:p>
        </p:txBody>
      </p:sp>
    </p:spTree>
    <p:extLst>
      <p:ext uri="{BB962C8B-B14F-4D97-AF65-F5344CB8AC3E}">
        <p14:creationId xmlns:p14="http://schemas.microsoft.com/office/powerpoint/2010/main" val="24669362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http://climatekids.nasa.gov/health-report-air/checking-earth-vital-signs.png"/>
          <p:cNvPicPr>
            <a:picLocks noChangeAspect="1" noChangeArrowheads="1"/>
          </p:cNvPicPr>
          <p:nvPr/>
        </p:nvPicPr>
        <p:blipFill>
          <a:blip r:embed="rId2" cstate="print"/>
          <a:srcRect/>
          <a:stretch>
            <a:fillRect/>
          </a:stretch>
        </p:blipFill>
        <p:spPr bwMode="auto">
          <a:xfrm>
            <a:off x="5715000" y="2971800"/>
            <a:ext cx="3429000" cy="3352800"/>
          </a:xfrm>
          <a:prstGeom prst="rect">
            <a:avLst/>
          </a:prstGeom>
          <a:noFill/>
        </p:spPr>
      </p:pic>
      <p:sp>
        <p:nvSpPr>
          <p:cNvPr id="2" name="Title 1"/>
          <p:cNvSpPr>
            <a:spLocks noGrp="1"/>
          </p:cNvSpPr>
          <p:nvPr>
            <p:ph type="title"/>
          </p:nvPr>
        </p:nvSpPr>
        <p:spPr>
          <a:ln>
            <a:solidFill>
              <a:schemeClr val="tx2">
                <a:lumMod val="60000"/>
                <a:lumOff val="40000"/>
              </a:schemeClr>
            </a:solidFill>
          </a:ln>
        </p:spPr>
        <p:txBody>
          <a:bodyPr>
            <a:normAutofit fontScale="90000"/>
          </a:bodyPr>
          <a:lstStyle/>
          <a:p>
            <a:r>
              <a:rPr lang="en-US" sz="3200" b="1" dirty="0" smtClean="0"/>
              <a:t>Earth's Health in Sharp Decline, Massive Study Finds</a:t>
            </a:r>
            <a:br>
              <a:rPr lang="en-US" sz="3200" b="1" dirty="0" smtClean="0"/>
            </a:br>
            <a:r>
              <a:rPr lang="en-US" sz="2200" dirty="0" smtClean="0"/>
              <a:t>Brian </a:t>
            </a:r>
            <a:r>
              <a:rPr lang="en-US" sz="2200" dirty="0" err="1" smtClean="0"/>
              <a:t>Handwerk</a:t>
            </a:r>
            <a:r>
              <a:rPr lang="en-US" sz="2200" dirty="0" smtClean="0"/>
              <a:t> for </a:t>
            </a:r>
            <a:r>
              <a:rPr lang="en-US" sz="2200" dirty="0" smtClean="0">
                <a:hlinkClick r:id="rId3"/>
              </a:rPr>
              <a:t>National Geographic News</a:t>
            </a:r>
            <a:r>
              <a:rPr lang="en-US" sz="2200" dirty="0" smtClean="0"/>
              <a:t>     </a:t>
            </a:r>
            <a:r>
              <a:rPr lang="en-US" sz="2000" dirty="0" smtClean="0"/>
              <a:t>March 31, 2005</a:t>
            </a:r>
            <a:endParaRPr lang="en-US" sz="3200" dirty="0"/>
          </a:p>
        </p:txBody>
      </p:sp>
      <p:sp>
        <p:nvSpPr>
          <p:cNvPr id="3" name="Content Placeholder 2"/>
          <p:cNvSpPr>
            <a:spLocks noGrp="1"/>
          </p:cNvSpPr>
          <p:nvPr>
            <p:ph idx="1"/>
          </p:nvPr>
        </p:nvSpPr>
        <p:spPr>
          <a:xfrm>
            <a:off x="304800" y="1447800"/>
            <a:ext cx="5791200" cy="5181600"/>
          </a:xfrm>
        </p:spPr>
        <p:txBody>
          <a:bodyPr>
            <a:normAutofit/>
          </a:bodyPr>
          <a:lstStyle/>
          <a:p>
            <a:r>
              <a:rPr lang="en-US" sz="2000" dirty="0" smtClean="0"/>
              <a:t>The UN-backed Millennium Ecosystem Assessment Synthesis Report found that nearly two-thirds of Earth's life-supporting ecosystems, including clean water, pure air, and stable climate, are being degraded by unsustainable use. </a:t>
            </a:r>
          </a:p>
          <a:p>
            <a:r>
              <a:rPr lang="en-US" sz="2000" dirty="0" smtClean="0"/>
              <a:t>Humans have caused much of this damage during the past half century. Soaring demand for food, fresh water, timber, fiber, and fuel have led to dramatic environmental changes, from deforestation to chemical pollution, the report says. </a:t>
            </a:r>
          </a:p>
          <a:p>
            <a:r>
              <a:rPr lang="en-US" sz="2000" dirty="0" smtClean="0"/>
              <a:t>The already grim situation may worsen dramatically during the first half of the 21st century, the report's authors warn.         crystal</a:t>
            </a:r>
            <a:endParaRPr lang="en-US" sz="2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02" name="Picture 6" descr="https://encrypted-tbn1.gstatic.com/images?q=tbn:ANd9GcQxa_RjP7VsnLLOigZNYZmgEjI6iyZHKUgJwIcok3m4s3YOFhSE"/>
          <p:cNvPicPr>
            <a:picLocks noChangeAspect="1" noChangeArrowheads="1"/>
          </p:cNvPicPr>
          <p:nvPr/>
        </p:nvPicPr>
        <p:blipFill>
          <a:blip r:embed="rId2" cstate="print"/>
          <a:srcRect/>
          <a:stretch>
            <a:fillRect/>
          </a:stretch>
        </p:blipFill>
        <p:spPr bwMode="auto">
          <a:xfrm>
            <a:off x="6629400" y="3429000"/>
            <a:ext cx="2514600" cy="3200400"/>
          </a:xfrm>
          <a:prstGeom prst="rect">
            <a:avLst/>
          </a:prstGeom>
          <a:noFill/>
        </p:spPr>
      </p:pic>
      <p:sp>
        <p:nvSpPr>
          <p:cNvPr id="2" name="Title 1"/>
          <p:cNvSpPr>
            <a:spLocks noGrp="1"/>
          </p:cNvSpPr>
          <p:nvPr>
            <p:ph type="title"/>
          </p:nvPr>
        </p:nvSpPr>
        <p:spPr>
          <a:xfrm>
            <a:off x="5181600" y="304800"/>
            <a:ext cx="3429000" cy="533400"/>
          </a:xfrm>
          <a:ln>
            <a:solidFill>
              <a:schemeClr val="tx2">
                <a:lumMod val="40000"/>
                <a:lumOff val="60000"/>
              </a:schemeClr>
            </a:solidFill>
          </a:ln>
        </p:spPr>
        <p:txBody>
          <a:bodyPr>
            <a:normAutofit fontScale="90000"/>
          </a:bodyPr>
          <a:lstStyle/>
          <a:p>
            <a:r>
              <a:rPr lang="en-US" sz="3200" dirty="0" smtClean="0"/>
              <a:t>State of the Planet</a:t>
            </a:r>
            <a:endParaRPr lang="en-US" sz="3200" dirty="0"/>
          </a:p>
        </p:txBody>
      </p:sp>
      <p:sp>
        <p:nvSpPr>
          <p:cNvPr id="3" name="Content Placeholder 2"/>
          <p:cNvSpPr>
            <a:spLocks noGrp="1"/>
          </p:cNvSpPr>
          <p:nvPr>
            <p:ph idx="1"/>
          </p:nvPr>
        </p:nvSpPr>
        <p:spPr>
          <a:xfrm>
            <a:off x="342900" y="838200"/>
            <a:ext cx="8572500" cy="3200400"/>
          </a:xfrm>
        </p:spPr>
        <p:txBody>
          <a:bodyPr>
            <a:normAutofit fontScale="92500"/>
          </a:bodyPr>
          <a:lstStyle/>
          <a:p>
            <a:r>
              <a:rPr lang="en-US" sz="2000" dirty="0" smtClean="0"/>
              <a:t>10 to 30 percent of Earth's mammal, bird, and amphibian species are facing </a:t>
            </a:r>
            <a:r>
              <a:rPr lang="en-US" sz="2000" b="1" dirty="0" smtClean="0"/>
              <a:t>extinction. </a:t>
            </a:r>
          </a:p>
          <a:p>
            <a:r>
              <a:rPr lang="en-US" sz="2000" b="1" dirty="0" smtClean="0"/>
              <a:t>Collapsing fisheries</a:t>
            </a:r>
            <a:r>
              <a:rPr lang="en-US" sz="2000" dirty="0" smtClean="0"/>
              <a:t>, </a:t>
            </a:r>
            <a:r>
              <a:rPr lang="en-US" sz="2000" b="1" dirty="0" smtClean="0"/>
              <a:t>coastal "dead zones</a:t>
            </a:r>
            <a:r>
              <a:rPr lang="en-US" sz="2000" dirty="0" smtClean="0"/>
              <a:t>" near sediment-heavy river mouths, shifting </a:t>
            </a:r>
            <a:r>
              <a:rPr lang="en-US" sz="2000" b="1" dirty="0" smtClean="0"/>
              <a:t>water quality, </a:t>
            </a:r>
            <a:r>
              <a:rPr lang="en-US" sz="2000" dirty="0" smtClean="0"/>
              <a:t>and </a:t>
            </a:r>
            <a:r>
              <a:rPr lang="en-US" sz="2000" b="1" dirty="0" smtClean="0"/>
              <a:t>unpredictable regional climate more violent weather.</a:t>
            </a:r>
          </a:p>
          <a:p>
            <a:r>
              <a:rPr lang="en-US" sz="2000" b="1" dirty="0" smtClean="0"/>
              <a:t>Deforestation</a:t>
            </a:r>
            <a:r>
              <a:rPr lang="en-US" sz="2000" dirty="0" smtClean="0"/>
              <a:t> and other radical ecosystem alterations also promote </a:t>
            </a:r>
            <a:r>
              <a:rPr lang="en-US" sz="2000" b="1" dirty="0" smtClean="0"/>
              <a:t>diseases</a:t>
            </a:r>
            <a:r>
              <a:rPr lang="en-US" sz="2000" dirty="0" smtClean="0"/>
              <a:t>, such as malaria and cholera, as well as new strains of existing contagions. ( Ebola)</a:t>
            </a:r>
          </a:p>
          <a:p>
            <a:r>
              <a:rPr lang="en-US" sz="2000" b="1" dirty="0" smtClean="0"/>
              <a:t>Frequency and severity of destructive floods</a:t>
            </a:r>
            <a:r>
              <a:rPr lang="en-US" sz="2000" dirty="0" smtClean="0"/>
              <a:t>. Over 100,000 people were killed in the 1990s by floods, which also caused destruction to the tune of 243 billion dollars (U.S.), according to the report</a:t>
            </a:r>
            <a:r>
              <a:rPr lang="en-US" sz="2400" dirty="0" smtClean="0"/>
              <a:t>. </a:t>
            </a:r>
            <a:endParaRPr lang="en-US" sz="2400" dirty="0"/>
          </a:p>
        </p:txBody>
      </p:sp>
      <p:sp>
        <p:nvSpPr>
          <p:cNvPr id="4" name="TextBox 3"/>
          <p:cNvSpPr txBox="1"/>
          <p:nvPr/>
        </p:nvSpPr>
        <p:spPr>
          <a:xfrm>
            <a:off x="228600" y="3886200"/>
            <a:ext cx="7239000" cy="2554545"/>
          </a:xfrm>
          <a:prstGeom prst="rect">
            <a:avLst/>
          </a:prstGeom>
          <a:noFill/>
          <a:ln>
            <a:solidFill>
              <a:schemeClr val="tx2">
                <a:lumMod val="60000"/>
                <a:lumOff val="40000"/>
              </a:schemeClr>
            </a:solidFill>
          </a:ln>
        </p:spPr>
        <p:txBody>
          <a:bodyPr wrap="square" rtlCol="0">
            <a:spAutoFit/>
          </a:bodyPr>
          <a:lstStyle/>
          <a:p>
            <a:r>
              <a:rPr lang="en-US" sz="2000" dirty="0" smtClean="0"/>
              <a:t>"The overriding conclusion of this assessment is that </a:t>
            </a:r>
            <a:r>
              <a:rPr lang="en-US" sz="2000" b="1" dirty="0" smtClean="0"/>
              <a:t>it lies within the power of human societies to ease the strains </a:t>
            </a:r>
            <a:r>
              <a:rPr lang="en-US" sz="2000" dirty="0" smtClean="0"/>
              <a:t>we are putting on  nature .</a:t>
            </a:r>
          </a:p>
          <a:p>
            <a:r>
              <a:rPr lang="en-US" sz="2000" dirty="0" smtClean="0"/>
              <a:t>"Achieving this </a:t>
            </a:r>
            <a:r>
              <a:rPr lang="en-US" sz="2000" b="1" dirty="0" smtClean="0"/>
              <a:t>will require radical changes in the way nature is treated </a:t>
            </a:r>
            <a:r>
              <a:rPr lang="en-US" sz="2000" dirty="0" smtClean="0"/>
              <a:t>at every level of decision-making and new ways of cooperation between government, business and civil society," the statement continued. "The warning signs are there for all of us to see. </a:t>
            </a:r>
            <a:r>
              <a:rPr lang="en-US" sz="2000" b="1" dirty="0" smtClean="0"/>
              <a:t>The future now lies in our hands</a:t>
            </a:r>
            <a:r>
              <a:rPr lang="en-US" sz="2000" dirty="0" smtClean="0"/>
              <a:t>."                              crystal</a:t>
            </a:r>
            <a:endParaRPr lang="en-US" sz="2000" dirty="0"/>
          </a:p>
        </p:txBody>
      </p:sp>
      <p:sp>
        <p:nvSpPr>
          <p:cNvPr id="55298" name="AutoShape 2" descr="data:image/jpeg;base64,/9j/4AAQSkZJRgABAQAAAQABAAD/2wCEAAkGBxQREhUUEBQWFRUXGBgYFxUYExYVGxcaGBUYFxkYFxcZHSggGRwlHBgXITEjJikrLi4uGB82ODMtNygtLiwBCgoKDg0OGxAQGzQkICYsNDQuNywsLywsNDQsLDI0LzQ0LDQsLDQvLCwsLCwsLCwsLCwsLC8sLCwvLCwsLDQsLP/AABEIAMYA/wMBEQACEQEDEQH/xAAbAAEAAgMBAQAAAAAAAAAAAAAAAwQCBQYBB//EAEYQAAIBAgQEBAMEBwYBDQAAAAECEQADBBIhMQVBUWEGEyJxMoGRI0JSoRRicoKSscEHM1OisvDDFRZDRFRjc4OTwtHS4f/EABsBAQACAwEBAAAAAAAAAAAAAAAEBQIDBgEH/8QAOREAAgEDAQUGBQMCBQUAAAAAAAECAwQRMQUSIUFREyJhcYGRMqGxwdEG4fAUQiMzUmLxFSQ0U3L/2gAMAwEAAhEDEQA/APtdAKAUAoBQCgFAKA19zjdhWKG5qDB9LkA8wXAyiOeulAXrbhhKkEdQZH1FAZUAoBQCgFAeGmRkUAoD2gFAKAUAoBQCgFAKAUAoBQCgFAKAUAoBQCgIMZjLdlc111trtLMFEnQATuSeVAa5vE2G0hy0/gtXXGnIsqwDrzIoDVYzxFfY/Yi0g/XVrpI0/C6hTuOdAa13JJY7sSx92JJjtJoDxdNtNZkaakQTpzjSgJ7eNuKIW44A5Zz/APNAQY/i1xFDNdf4lUTfNtZd1UZmJACgmSTOgOh2IPgs8jZY7xZ+jWlVZxVxQoe5pbVjoGYQpzHnAAB5HlUp2dZU3PGnLn7FVLbNqqm5F5fy9zSY3xhffUXEtr+qF15fE0n6Ryrnp3deTxGOPTiRKm0a83iCwax+MXXkm7daehuQfaNI9q9jaX1TioyIU7iqn3p4f/0vyVblwsZyuxjmpHPaXjqazjsi+lrB+r/c09tD+6a98/TJjaF+QEIsqNsrEuJmYAhUOu8tzq3tP0/OOJVZ48EzH/qVOl8Dcn7L65+hcscVxGHy28Pfuk7lrrm+AO4uzqSIhcv3tog7tqu3s6aUV3n4kqz2ndTzUqS7q5YXH114HV8L8aDLGKXUDV7akg/uSSPkT8qpaV/GTxNYLajtSMniawQ4jj74lma01y3ayhQhKK2aXLOSkssqUgFuWwOpnRkpLKeSzjJSWYvJWDNAHmXTGxN66W3n4y2bn1rIyNlw/jty16bga8k75lzrsIkwHXc+o5u52AG5XxDY5sw/8q4f5KaArp4uwhJUPcJG4/RsTp7k24HzoDC/4qRZy2bz/s+SJ7+u4v50BHY8Qs15ZGW02hVgMyGNGJUkb6EbQQZ0MgdJQCKAUAoBQCgFAKAUAoBQHDcTvC5iLzK4uAMEUgyEyoodAZIJFzPMRrodVoClisUloZrjBRMCeZ3gDcnQ/Q0Blh763FzW2V1OzKwYfUUBJQCgNfjuJhCUQZ3G/JUnbM3WNco12mAQa0VriFJd7UjXF1Torva9DT3bYY57vraCJYSANyFXZR7bwJmqid1UqS1KGteVa0tcLPIm4epFq2GMsEQEyTJyiTrrvX0egmqcU9cI5y7knWm48Fl/UmyiZgT1itm5HOcGnfljGeBBirpkIpysQTmgGACAYnSdRv1qo2vtGVnBbiy37E2zt4zTnNZS5ENrzEZfXnUwrBgoMx8SlQNeo+kRBrNlbYr1q6pVOOSVXo0ZUpNR3WuPDOPLjn3L9dWUxr7lwgFlXMzH0iYB6S2sDKJJjrpyrgrpVL++cY9ceWC/hCMIKMnhRXH7/PgZ2XJBzABgYIDZhyOhgToRyFQLy1dtWdJvOD3MWlKOjXMzGICMPUFYzlGYAtG8D7351rpVKkOMP2N9CpWp96GcLXobTAcQzHLcgNyI2bQfwt258uguLa6jVWOZfWt7CusPhIu3bqoJchQNySAB8zUomnnnSmZQWBEgLEsCJESQPqRQFJcdeP8A1VwNPiuW5255SR+dAe/pl7/s5/8AVSgPP0u8LgD2US1Gtw4gSOwTJr9RzoC3gsaLozYZ3uDacO9x+ggm0YA230FAdHw7gTt6sSWGvw+axYxsWcH+R+dAdHQCgFAKAUAoDlr/AIlZ9bAUJOjEElxyIGmUH5mOnICnc4rfJJ81gPwgIAOw9M/nNAQXcQ7rld3ZTuC7EHsddR2OlARKI0GgHKgNPiuG3nY5rgZcxZQSUCiZUZVX1ZdNSTMTpMUBnwzhBt3WuswJKlQFUqIJBlzPrII00ESetAbG9iET42Vf2mAmN4mgNTxDi2f7PDOD+O8pBCc8qHUM5/yjU6wDFublUl48iFeXcaEf9z0RUtWwoCroB7n5knUnud6o5ScnvPU5uc3OTlLVmdeeRjoyPhqeWnlliQg9JMCE1ygn9UDLPQA8673Yt729v3tYvDIW0Ib9RVIr4unXn76k99myE2wCeXT33E/WrKtOooZpJN+ZEowp9piq8IjxJ+0WPwvO3VY79f4TXP8A6kmuyhF65+xNsF3Jvy+57a1bsv8AM7D6T9RUb9OWrdR13ouCPbyajT3eb+iLIrr2VRRxai2uYQSJ8pT+MqQADvsSOwJqmlZ29nOd1zw9S0pVKlzik+CfxPwX89TEMLSDzGkiJaPiZjyHVmOg7gVxc5VLqu5Li5Mn7u9LdgsLl4JfhalTEXcjBsjKzQMrWlcNsModScrGfxHY6Eir20pXtl3JU8xb8zKMadaG6prC5ptNeOHqvT1L6sTMiNtOkqDB7gk1X7XoRt7nucMrPkaKU2oqSeXx+TfH1M3t27lzNdz+YQEV0UuSASQgQBvUSTqBJ23idtnddot2Wp0dhedqtyWq+Z2fhzw4cii95gRdAHOS45mczFIyjfSAT2Ghmlibm54YwbMGOGtZgIzhAGI3gsNW+dASpwHDgQtsAdAzj+RoCxY4daQkpatqTuQignbcgSdhv0oCyKA9oBQCgFAKAUBS4xi/Ks3HkA5SF7uQQigcyWjSgOIsWgiqo2UAD5CKAwvYtEMMwB003OswYGsaH6UBpsbxO47RaPloOeVWdjO4mVUb6QTryoBZ4ldUyzZxzBVR9CoEfOd6Al/5bf8AwlGm/mk6+2QSPnQFR8ZeYa3WBmfSqAewlSY9yT3oCG7mZpmXIAzHWACSNuQk6dT3rTXrKlHeZHubhUIOTJcPYW2oVBAH9TJJ6kkkk96oJzlOTlLU5epUlUk5S1ZJWJgKAixOWPUobUQCAdSwC77aka8q320KlSoqcHje4GdNtPOcdfuTYJMq5cwZlnNHIsS0RyGuk8or6Na01TpqlnLisFNdSdSp2mMKWnpwM71nNsSp2kR/7gRUe92dSu911M8Ogt7qVJNYT88/ZoytWgohdv5ncknmT1qZSpRpQUILCRqq1ZVZ70tSpi7DsGkmC3woQpy5SIkx97KdxtvBy1AvaV1OlKNKSzlY8ufqT7WrbwlFtcuLazxz+MkYw+U+cygM4TzBuVbKF9J2gaAjbc+9btrZ8qtPt0+KXFG+hcxlmgtE3uvRPjz+3sTKuZxpostP6x9I99C35dqi/py1bqOvJcFwRjdVNyk4p8W8en/OPmWya6/RFQk28Io4O6XUOfv+oaRCnVAQdjlyz3mvm+0rn+ouZT5cvIv5U1SxTXLh68/nkkdJEGfcEgjuCNQRuCNQRUOMnFprU9hNwkpLVH0Xwhxw4m2VukedbgPsM4M5bgA2zQZHIg8oNdBQrKrDKOptbhV6akteZ0FbiQKAUAoBQCgFAKAUBzmL8SEPctqgVkYqcxkx91so2BGo11Ec5AA5/inEdnvuW1hdCYJBHpVRA0mSBtM0Br240nJLh9gg/mwoCs2Jw90l7ltrbRBdoBgExJtsdNSRO0nagD8EY627/pP4rav7QVK0B7c4O4+Flb3BT/7UBSxFl7erowHWMw9yVmB7xQEaMCAQQQdiDIPsaAlsxE9f5cqoryrv1Mckc1f1+0q4WiJKiEEV6CG5LMEU5dMzNAJAmAFBBEkzqQQI21FW2yNnK7m958EeTqRow35LPHCXj+Ca3hIiXdo1hiu/eAJ69K6uhsa1o1O0iuK0zoivnfzlFpJLPQ8w9khyYgerXT1Zmzcumu/WlnaVaV1Vqy0k+BlcXEJUYxi+nphY/mCzVqVwoeigBAIg6g7jee1YtJrB6pNPKPAI0AgdBpSEVFYisISk5PLeWYYi1nRlmMylZ6SCK8nHei0Z0anZ1FPo0VMNd0AcZXAAK941yn7w0MEV83u7OrbzalHnrgv54k96Dyn/ADj4k9QzWW+EcQOGvJdEkLIcDdkMZgBzOgI7qKlWlbs6i6MmWNx2NVZ0fBn1W3cDAMpBBAII2IOoIq+OnM6AUAoBQCgFAKAUBUx3Drd6PMUEj4W1BE7gMNY0GmxigNNxHw36T5fr/UePVGsAxE++kxqN6A4nF8KsW2+1NzDuTAD3XQTpoiXGNtukqCN4M0BD+gagC7aaTprlPMwBJkwJ+RoDb2cMMPbCtIAJYkrBgsWcqvXVo70B1trwrYUlibrNESb9yPlbUi3P7tARp4YEa3X3bUKgME+ncESBpMa9qA4TxPwlkABRrTtcVWZU9DgepyHGmqBoMhtdRI0016m5TcjRc1eypSl4FeueOTFAKAxwiAln1k+jWRojMDoerTrzGWu52Badjbqb1lx/BB2hVeVS5Lj7r8fctVelcKAUAoClxHiaWcqmWuPOS0ozO5AnQch1JgCtFWvGGFq3okS7ayqV8y0itW9F/OhBxPi5w9oXbtlssgNlZWKAmJYbEexNa6tw6cVKUfnobrexhXqdnCos8sprPkbNWBAIMgiQRzB2IqVF5SaK+UXFuMtUe16eCvMcMM9TK12yV9SAkc0BH1WTAPaQPnXPbU2NCrHfoLEvkyyt7xPuVX6/nr5niNPUdiIP0NcjcW1WhLdqRwyZwejz5cT6H4FxQbChOdolI/V+JI7BSF/dq5tam/STOosqvaUU3quB0VSCWKAUAoBQCgFAKAUAoADQCaAxdAdwDG0gGKAyoBQHD/2i49fMw9j7xFy9tsEy29+/mH6fWDtDPZepW7Vz2Kx1OUqlOeMQ8tlAJ6nSBPUk/lvU+02dcXWXTXBdTycowjvSeOnj/OpjccrMjUCQAZmZAHLWR+dbbnZVWhOEJNNy6ClOFRbyfDPHJZtW8qhegAnr3rv6MFTgoLksexS1qjqVHJ82Z1sNYoBQFfH27jIVsuEY6ZyM2UcyF5npMb9oOqqpuOIvBItp0oT3qqyly6+pFw/hiWZIzNcaM912LO0dSdh2ECsKVvGHHV9XqZ3N7Ur93SK0S0X86lbxY+XB4gxP2ZH19P8AWaxvHihLyNuyVm8p+ZY4FbK4awp3Fq2P8grZbLFGK8DVtCSldVGv9TL1biIa7j/Flwlk3GGYyFRBu7HYfzPyqNc3Cowzz5E6wspXVXcTwlxb6IqWnxSXLL3mDpdOS5aVABZLCVKt8TARBk8/ppi68JRlLiny6EyULOpCcKaw4rKefixrlfQ22PYi25WMyqSJ2kCYPYxFe39rGvQlGS8vAr7Nrtop6N49y1wLil2zeHksqrdWGDIWkp6ky+oQYNzry6VxWz5YcoM6/ZUt2UqZ2PD+PXmvWbbKrC4zKzCVKxauXA0SQRKKsfrTOkVaFydNQCgFAKAUAoBQCgFAKAUAoBQCgPln9oli7cxpZIm1asm0DoGzNe81CdwGGTUbFF6VJp2X9VQnHnwx8yj2tdwozhCfwyTz4aYfoabD45WbIfTcAk22gMBtOhhhPMEjvXL3FnVt5btRYKyVNqKmuMeq0/b1we8MfIDbOlzNcYAkxczMWBDc9CARqVjpBPZ7HuqU7dQh8S5EPaFJzqdr/bhemPD6cmS2FZmm7bCssZWDSGnUjrAPUdD7ToQdWSlWgk46POSNVlGlDdozbUtU1j9uPgy3U0gigFAKAgxdy4B9kiuf1rmQD5hWJPyrVUlNfAskijTpS/zZNLwWfwVRexQgtZtN1CXiG9hnQKfmVrVv11rFejJHZWUuEajXnHh8mafxNxBL+Dv2/XauhM5t3FyMQjBjHJxofhJqNdV41KUo6Poyw2baToXUKnCUXwynlcV8vU33CHDWLJXUG2kH9wVNt2nSi10Ki9i43E0+r+pYvXVRSzkKqiSxMADqa2TmoLebwaadOVSShBZbOe4RbbGXxi7qFbSCMMhnWZm6y9TpH/4DUCinXqdrJcFp+S7upKyt/wCmpvMn8b+2TpZqwKEgxv8Ad3P2G/0msKvwS8mb7b/Ph5r6jh/x2vf/AIbV85s//I9zqrB/9z7nQg1dnQm88P8AFQpNu85EkZC5JBJkFAxPtCnrpOwA6SgFAKAUAoBQCgFAKAUAoBQCgPn/AI2Y/pkQY8i0Q3Ik3b4I+UD+IVc7KeYyXkcp+pI96nJeP2NDetBhB6EAjQieankan16FOtFwmspnO0a0qUt6PtyfmULdsXbcXQG3BkRJViuYDlqJHSvnFaLoV5KD0bwdBKTpzzDhz9+RmivbX0E3ANkdpMdrh1n9qflvVvZ7frU2o1e8vmR6lCjWl3luvqvuvxj1LOExIuLmAKnmrCGU8wR/UaHlIrr7a5p3EN+DyVVzbyoT3ZejWjJqkEcUAoBQ8FD0r4/AW765LyB1mQDyPUHcVqq0oVFiSySLe6q28t6m8M9wODSzbW3aEIswJLRJJ3JncmsqVONOO7HQxuK869R1J6vwwRcU4XbxKhLwJUGYDsoPvlImO9a61CNVYl9cGy1u6ts3Kk8N+Cf1Ki+GcKNrIEbEPcBHsQ2la/6Kl0+ZJe17t6y+S/BJwzhr2HaLzXLJGiXCXZGn7rndY5Ht3r2lRlTlwlmPiYXN3TuKazBKa5rgmvLqbG5bzKVPMEfURW+azFohUpbk4y6Mr8Ick2C0BvvAawfLaR9Zr55QhuXbh0bOussf1fDTj80dLVudCeEUBdw/Fb1sAI4IEDK65hHQQQw7awOlAX28TuBpZUnp5pUf6D3oCBvFlxA7XLFsIsmRiCTA6zaABjvQHU2nzAGCJAMEQRImCORoDOgFAKAUAoBQCgFAKA5Hx7aE2X5+tZ0j7pAPMn4o+dWmy5d+UfD6HN/qSnmlCfR491+xxuKulVJAltlB5sdp7dewNWN3cRt6UqkuX1OZtqXa1VF6c/Igw9rIqrJMACTuYG57181nNzk5PVlzOW9JskrAxPCY9QEkDbr2qfs6+laVlJfC9UYTpqpHdf8AwT23DAMuoIBB7ESK+jQkpJNaFLUg4ScZaoyrIxFAKAUAoBQCgFAKACvGeEPAsN6kn7ud/mxYDfnDn6fXg4LN5Vkur+p2+zEpVXLpFfRHQ1OLwUAoBQBWKsrLGZTIzLmWYI1WRO877gHlQHQYfxIIHmJrzKnT5A7fWgJ7PiS0SAy3EmdWUEbxqULR11/KgNvbuBgCpBB2IMg0BlQCgFAKAUAoBQHO+OsNmwucb2WFw/s6o89gjs37oqRa1OzqxfIgbSt+3tpwS44yvQ+eX3BuBeYUtHuYn5QR+93rH9S1XuQh1ORsYYpSn1ePbj8/sZVyRKFAKHhnhhAjoT+ZzR+dfQNiVu0s49Vw9v2K2+X+LnqkS1bEMUAoBQCgFeZQwYW7qt8LK0bwQY94rxTi9GZypzh8SwZ1kYCgIsUxCMV+KDl/ajSfnFaLqr2VGU+ib+RvtYKdaMXplZ8ufyNjwi3Ck9TA9h/s1xFhDuOXU7fZUP8ADc3zL9Ty0FAKA8JigN9gPD+ZA1xipIBygaies8+1ATXPDSn4bjD5KaAx/wCbA/xW+SrQG4wWFW0gRJgTuZJJJYk+5JPTpQE9AKAUAoBQCgFAYXbYYFWAIIIIOoIIgg/KgPkHFeGnDXMryz2iLefnctuy5WaNJjKxgaEMNBNStoUldWPaf3Q/jOQrUpW93O3Xwy7y9uXzR5XHGsUAoDHD3ftHToqN/Ebi/wDDFdl+mZZt5L/d9kQr+GIQl5r2x+S1XSFaKAUAowUeM8XtYW35l5o/Co3Yxso/rsK0V68KMcyJdnZVLqe5Beb6HFYX+064hYthbFyT6fMzsFXpEwTvrE69K5+vdVKur4dDuLPZ1C1XcXHq9f2Op4L4xucUjNhrdnyiS11CfXmUgWgCJA1zHU6qugqRs6nJ1N5aIg7frwjb9m1lvTw8fsbqr84oUBVx7n7NVUsXuIsD5mfYRJ7A1V7Yi5Wsornj6lnsmg61fdWuGMTi7mYrauNbRCVGUWzniMzNnQkerNsRprz0ooQUIqKO8p01TgorkbrhVxmtKXbMxmWyhZ15AcunWsjMt0AoC7wvhjX5I9KCRnIkEjQgCZPvtoRM6UB2FlCqgEyQAJ6wN6AzoBQCgFAKAUAoBQCgFAKA4f8AtQwxW0l9bbOAy27xBACWSSfMbnCN02DsTtNeyqzhSnGPNEC+tFWUZL4o8Ucoa5c5sUAoCLhozZru4eMp6os5T8yzsD0YV3uw7V0LbMtZcSDtGfeVJf26+b19uCLtXJXCgFAVeKY9MPae7c+FRMDcnYAdyYFaa9VUobzJNpbTuKqpx5nxnjnGLmKum5dPZV5KOg/3rXN1a0qst6R9BtbWnbU+zp/8murUSD7R4OwPk4OyvNlztpGr+rXuAQPlXSWVPcorxOA2vX7a7m+S4e37m5qWVgrxgl4cy5sznKTItq4KEiYLAMATmOgiZEfiiufvrntZ7sdEdzsbZ/8ATU9+fxS+S6fko43Bm0VBJYHQNpuBsRvMc/5VBLklwfEWtiCMy6ZQWgjedYOm0CgLNvjYmGRu2U5yf3YB67TtQF3HYwWsuYE5my6EaelmnUifh5daAn8PeIQrOLLZhJLWXDpB1lreYSoJ1JUFSZMSxNAddguO2rhgzbYmAHgT7MDGvSZ7UBtKAUAoBQCgFAKAUAoBQCgPCJ3oD5t4o4H+iNmUfYMQFP8AhkwAjk8ifhPcKdYzVF3aNPfguH8+RRX1i4t1Ka4dP5yNNVeVJGbXmaaZNm7/AKo7dfp7dBsbZXbNVqq7vJdf2NVa4VBcPi5eHj+PcuV2qKVtt5Yr0CgFAfNv7T+KFrq2F0VAGbXdm2+g/wBRqi2lWcp7nQ7L9P2u5RdZ6y08l+TmeB8Fu4t8llZj4mOiqD1P103qFRozqvEV+C3urulbQ36j/L8j6PwbwNh7BV7k3XWDrooI6Lz+c1c0dnU4YcuL+Ryl3t6tVzGC3V8/55HUVYlCKA6HgPBAV8/EKTbGqoFLF+jFR93tz3Om9Ne3ue5D1Z1eyNkbuK9dceS+7+xnxfjT4nNbRlTKdUBzEkQV82IIAlSVEcpJBiqk6c5a9w+8WzOM5iJDgwJ5A5Qs6EwNYE7CgPLXC7hdcyDKDJBuRm/gk6bxsaA6nhfDGvEi2FVV0LGAM0KcgUazlYGdtt+QF/G+ERcADG243i5bkAiCCN+fOgKI8HMGVgluUkjLdfT92AD2nblQElzgl8+nypDaGXTKAebCZI9gfagOwsplVRvAA6bCKAzoBQCgFAKAUAoBQHgNAe0AoCO/ZV1ZHUMrAhlYBgwIggg6EHpQHAeJPCN2yrPgVN5YJFgv6kMAAIzfGk6kE5hrGbRRBrWMZyTjw6lZc7OhUlvR4df51NJZtZFC6+nQzvI3mdZmZ7129vGEKajDRI4e533Wk5rDyZ1uNAoBQCgOO8QeCTicV5q3QqPGcEEsCAF9PIyBzOneqqvs+VSrvJ8HqdJY7bhb2ypyjmS06PzOm4Xw23hrYt2VyqNepJO5Y8zVhRowpR3YlHdXVS5nv1Hn6E2IxAQDQszGFUbk/wBBzJOgr2pU3PN6HlCi6mXnCWrfL9+iJ7aFmCqCzMYCgSSewpOpGnHekzGjQnWnuQWWdNwTwkxYPiwMo1FkENP/AIrbHX7iyNNSQYqkur6VTux4I7DZuxYW7VSrxl8l+WdnVeXpXxuBt3gFvIrgGQGAMEbEdD3FAa+74dtEejMkD8RYHTSc8k/IietAVbnheRHnMvdUWflmkfUGgNvwzh64dMiFjJzFmMsxIAkwANgBoANKAt0AoBQCgFAKAUAoBQHK+J8K4ueYblzKwyqBcdAumoyqQJOpzH1b6wooDQvhFYQ5dxIOW5du3FkEEHK7ESCAQY0IoCbDr5Yi2WVYy5Fdgka6C2DlG55UAAIChHuIq7LbuvbXluEIB2oC5Y4neTa6xHRsr9fvMCx+vLSKA3/CuOpdyq4KXDIKwSpIJ+FtjIEgb6xvQG3oBQGv4jwazf8A7xBm/GNG/i5+xkVtpVp0uMGRbmzo3KxUjn6o4/jHge6Z8t/MTkoZrLj95WAb3lY6Vhe3V1WadOWMdOZVrYsaPGjhv/ck/scxi8Ncw7Bbr3LfTzEEHSYW4yw50J3J3qOtrbQpRxJZ9CFV2fjjOj7Zx7IjUP8AEt4tOwK22X/Kqsf4q1Q/UF2pZeH6EV29FrDp48m8/Nv6E2ExeaFuAJciSsyCBoShgZh+YkSBInqrHaFK7jmL480QLqzdLvQ4x6/lcmWqn5RBML11UBZ2CqNySAPqaxnUjFZZnTpzqS3YLL8DZeGfDd7EgXrqtZV9QLixcVOSqn3ZiSW5nZgABUT2gllw4t9dDqaewpSahUeIrpq31f08uXE7DB4K1hcyYYB7qhWuKXBusjZgCCSAslWgaKSpGm4ralSdR5m8l/QtqVCO7TjhfzXqbfDYhbihkMg9iCCDBDA6qwMgg6gisDeS0AoBQCgFAKAUAoBQCgFAKAUAoCLE4dbilHEqd/kZBHQggEHqKA+ccSwt4s9rObL27kFgki4hWVZCYgEMpMbMrLJgmgNHcF+2cr3bgO4IcEEciJH5EfWgNxgOJq8K0q/toxA1ykexMHWgNhQHn9CCOUEGQQeRBg0Bk1+80i5iLrrIIUlECx3torMP2y2w50B4zOWDebeEToMRdVdeZQNBO/Ln7UBXxXHLllkT9KvruQgW3czARMvcts0DbRgfV86AucP8SOrQMQLmYem1cyyIDH0wFeeubNovLU0BfTxFfBMrZZeShXQx0L5mHzy/KgPTiMDen9IwiCTrnw9q5mI1BlMx5DeOVAV8Tw7hFyFCWVZTmU2ke04YDcG2ASYnTXmKQ7j3o8Ga5UoSTTS4mWA8MYbEDPZxOIKzqv2SleeVleyHXTk2tSv62v8A6iD/ANHsv/Wvd/k2lrg+EwZW4U9RdFFy4c5RrjBFClj6AWKr6Y1IrTUqzqPvvJLoWtKgsU4pG2xvmBZtQWBBynQOOazyMbHqBOk1rN5DjbHmoGtNluL6rbkbHmrjco0ZWXfpDAEARQ399ZX17XbMxnKiCJOguARlbZhAJgqygXsNiFuKGQyD2IIIMEEHUEHQg6gigJaAUAoBQCgFAKAUAoBQCgFAKAUBHfsK4hwCD1/p096A4HjXClztbYEZT6HkFipAIIMbT6SDzTnoaA0V3g90A6q411Eo3UCNRO2uYa8hQFFb5zFM91WWJQ3LqkdDBOo7iQYMGgLVnHXFIIYkTqrEtOkaE6j/AHoaAyPFr7MFQLmY6KFLQPxOxIhRB1gdBJgEDfojkBVGa4YAAEAt7SYE66kwNzpQG3xXg/MoUOHWNfNEtOvqW4u3QaT3oDV3fCDWHV7dnzmJiRdk2+4W8yqqxIJX1baHkBuLPhhyJe9D6wqqCg6BiRmYjqCu+3UDm+L8HvLcUy9tgIMeZcQjf0ZSAxmJB1OmgoDc8F8O3blpTfuPbMKAQiK7wPU7qylUzHZQJHPXQAdPw7ALYXKkmTJLEEn6ACB0A/Mk0BLi8Ot1GS4JVgVYdQRFAY4G4xSH1dfSx6kfejlmENHLNQEVoMl1h/0b+pT+Fx8a+zCGHcPO4oD2/Zyv5qztFxRrmUTBA/EszpuJEH0wBYZIkr8R7wDHXvymgPbbyJgjsdx2MUBnQCgFAKAUAoBQCgFAKAUAoBQCgIcThUuCLihgNRPI9Qdx8qA117w1hmIby8rAzmV3B2jXWGEcjIoDneNeGzAzobqg+l7atnXUcl9SzziRA100oCnguAliRbw7Tze8jINI+9cEnefSCN9qA3GG8K3FA1s2ySM2RWPPWDCyYneKA6Dh/DUsj0iW2LmMxBMxpsNtugmaAu0AoBQCgFAKAUBQFrJiMw+G6kNqfjt/CQNpZC8n/uloC1iLZZSFMH7pIkAjUEjmJoBhr2dQ0ETup3UjQqe4II+VAZose3IdPzoD0CgNc/HcOCR5yaTJBlQRMhnHpBEHQmgL9m6rqGQhlYAhgQQQdiCNCKAzoBQCgFAKAUAoBQCgFAKAUAoBQCgFAKAUAoBQCgFAKAUAoDC4sj8x8qAzoCpjMTaw6tcuuttJEsxCjMYUancn0iO1AaXHeMLMMuGm7eygoPKuhJYSvmXMsIAPUQSDGwkigNTi+I4i7bFu5cTKf70rbKlx+FYf0KToQcxI0nUmgIEUAAAAAaAAQAOgHKgLfh7jL2TeR7J8sPKEOJYlQXhNguaTJIkltNZoDsMJiluqHtmQfyI3BHIg8qAnoBQCgFAKAUAoBQCgFAKAUAoBQCgFAKAUAoBQCgFAKAUAoBQHB4vHriX85DmUj7PXZeoEwC2556gHaKAjoBQCgFAbnwhe+0vpm2Wy2XkCxuqWnqQij9wUB09AKAUAoBQCgFAKAUAoBQCgFAKAUAoBQCgFAKAUAoBQCgFAY3LgUFjsASdQNAJOp0FAfPMPZCCFAEksQBHqYlmMa6liTvzoCWgFAKAUBd8N3RbxQAVZvIwY7E+WJUn8USw12zfUDs6AUAoBQCgFAKAUAoBQCgFAKAUAoBQCgFAKAUAoBQCgFAKAhxmHF229skgOrISNwGUqSO+tAcAiPbd7N0eu1lBf7twFQRcTsdQRyII1iSBLQCgFAeOwAJJgASSdAAOZNAb/AMM8Lg/pFxYcrlthlhkQmWOuqlyF06IswZAA6KgFAKAUAoBQCgFAKAUAoBQCgFAKAUAoBQCgFAKAUAoBQCgFAabjfA/PdLiMFdQVIIJDqZIBg+khtQddCwjWQBTwPhp9DiHUfqW5bnzuMBoRyCg96A0+LwhsXXtE5gPUjSScjEwH/WBDDnICmZJgCMzIA1LEKJMCWMCTBgTzg+xoDpuC+GrWH9bfaXmOZnYsRm5ZLZOVAo9IIGaAJJMkgbugFAKAUAoBQCgP/9k="/>
          <p:cNvSpPr>
            <a:spLocks noChangeAspect="1" noChangeArrowheads="1"/>
          </p:cNvSpPr>
          <p:nvPr/>
        </p:nvSpPr>
        <p:spPr bwMode="auto">
          <a:xfrm>
            <a:off x="155575" y="-1790700"/>
            <a:ext cx="4829175" cy="3743325"/>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accent3">
                <a:lumMod val="50000"/>
              </a:schemeClr>
            </a:solidFill>
          </a:ln>
        </p:spPr>
        <p:txBody>
          <a:bodyPr>
            <a:normAutofit fontScale="90000"/>
          </a:bodyPr>
          <a:lstStyle/>
          <a:p>
            <a:r>
              <a:rPr lang="en-US" sz="3200" dirty="0" smtClean="0"/>
              <a:t>Share your Shaklee Effect story with us – get ready to celebrate 100 years of Dr. Shaklee’s legacy! </a:t>
            </a:r>
            <a:endParaRPr lang="en-US" sz="3200" dirty="0"/>
          </a:p>
        </p:txBody>
      </p:sp>
      <p:sp>
        <p:nvSpPr>
          <p:cNvPr id="3" name="Content Placeholder 2"/>
          <p:cNvSpPr>
            <a:spLocks noGrp="1"/>
          </p:cNvSpPr>
          <p:nvPr>
            <p:ph idx="1"/>
          </p:nvPr>
        </p:nvSpPr>
        <p:spPr>
          <a:xfrm>
            <a:off x="2133600" y="2133600"/>
            <a:ext cx="6553200" cy="4495800"/>
          </a:xfrm>
        </p:spPr>
        <p:txBody>
          <a:bodyPr>
            <a:normAutofit/>
          </a:bodyPr>
          <a:lstStyle/>
          <a:p>
            <a:pPr>
              <a:buNone/>
            </a:pPr>
            <a:r>
              <a:rPr lang="en-US" sz="2000" dirty="0" smtClean="0"/>
              <a:t>One hundred years ago, a young chiropractor took the very first steps toward developing what would become one of the first multi-vitamin supplements in the world.  </a:t>
            </a:r>
          </a:p>
          <a:p>
            <a:pPr>
              <a:buNone/>
            </a:pPr>
            <a:r>
              <a:rPr lang="en-US" sz="2000" dirty="0" smtClean="0"/>
              <a:t>At the time, Dr. Forrest C. Shaklee’s project was simply to help the people in his practice to build health.  </a:t>
            </a:r>
          </a:p>
          <a:p>
            <a:pPr>
              <a:buNone/>
            </a:pPr>
            <a:r>
              <a:rPr lang="en-US" sz="2000" dirty="0" smtClean="0"/>
              <a:t>He could not have imagined the impact his actions would eventually have on millions of people, across the globe, and how these small, positive steps would become part of a massive trend leading people toward better choices for a long and healthy life. </a:t>
            </a:r>
          </a:p>
          <a:p>
            <a:pPr>
              <a:buNone/>
            </a:pPr>
            <a:r>
              <a:rPr lang="en-US" sz="2000" dirty="0" smtClean="0"/>
              <a:t>It was the beginning of what we now call “The Shaklee Effect,” and this year is our celebration of its origins 100 years ago.  </a:t>
            </a:r>
            <a:endParaRPr lang="en-US" sz="2000" dirty="0"/>
          </a:p>
        </p:txBody>
      </p:sp>
      <p:pic>
        <p:nvPicPr>
          <p:cNvPr id="1026" name="Picture 2" descr="100 Years of the Shaklee Effect"/>
          <p:cNvPicPr>
            <a:picLocks noChangeAspect="1" noChangeArrowheads="1"/>
          </p:cNvPicPr>
          <p:nvPr/>
        </p:nvPicPr>
        <p:blipFill>
          <a:blip r:embed="rId2" cstate="print"/>
          <a:srcRect/>
          <a:stretch>
            <a:fillRect/>
          </a:stretch>
        </p:blipFill>
        <p:spPr bwMode="auto">
          <a:xfrm>
            <a:off x="381000" y="2133600"/>
            <a:ext cx="1714500" cy="1714500"/>
          </a:xfrm>
          <a:prstGeom prst="rect">
            <a:avLst/>
          </a:prstGeom>
          <a:noFill/>
        </p:spPr>
      </p:pic>
      <p:sp>
        <p:nvSpPr>
          <p:cNvPr id="5" name="Rectangle 4"/>
          <p:cNvSpPr/>
          <p:nvPr/>
        </p:nvSpPr>
        <p:spPr>
          <a:xfrm>
            <a:off x="813631" y="1447800"/>
            <a:ext cx="7516738" cy="584775"/>
          </a:xfrm>
          <a:prstGeom prst="rect">
            <a:avLst/>
          </a:prstGeom>
        </p:spPr>
        <p:txBody>
          <a:bodyPr wrap="none">
            <a:spAutoFit/>
          </a:bodyPr>
          <a:lstStyle/>
          <a:p>
            <a:r>
              <a:rPr lang="en-US" sz="3200" b="1" dirty="0" smtClean="0"/>
              <a:t>100 Years of The Shaklee Effect™ Campaign</a:t>
            </a:r>
            <a:endParaRPr lang="en-US" sz="3200" b="1" dirty="0"/>
          </a:p>
        </p:txBody>
      </p:sp>
      <p:sp>
        <p:nvSpPr>
          <p:cNvPr id="6" name="Rectangle 5"/>
          <p:cNvSpPr/>
          <p:nvPr/>
        </p:nvSpPr>
        <p:spPr>
          <a:xfrm>
            <a:off x="228600" y="4038600"/>
            <a:ext cx="1981200" cy="2308324"/>
          </a:xfrm>
          <a:prstGeom prst="rect">
            <a:avLst/>
          </a:prstGeom>
          <a:ln>
            <a:solidFill>
              <a:schemeClr val="accent3">
                <a:lumMod val="50000"/>
              </a:schemeClr>
            </a:solidFill>
          </a:ln>
        </p:spPr>
        <p:txBody>
          <a:bodyPr wrap="square">
            <a:spAutoFit/>
          </a:bodyPr>
          <a:lstStyle/>
          <a:p>
            <a:pPr algn="ctr"/>
            <a:r>
              <a:rPr lang="en-US" dirty="0" smtClean="0"/>
              <a:t>Beginning in May 2015, Shaklee will launch a global campaign designed to engage and excite people about this milestone.</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ttp://www.earthtimes.org/nsimages/files/climate_change_encyclopaedia.jpg"/>
          <p:cNvPicPr>
            <a:picLocks noChangeAspect="1" noChangeArrowheads="1"/>
          </p:cNvPicPr>
          <p:nvPr/>
        </p:nvPicPr>
        <p:blipFill>
          <a:blip r:embed="rId2" cstate="print"/>
          <a:srcRect/>
          <a:stretch>
            <a:fillRect/>
          </a:stretch>
        </p:blipFill>
        <p:spPr bwMode="auto">
          <a:xfrm>
            <a:off x="5741331" y="4343399"/>
            <a:ext cx="3081662" cy="2308225"/>
          </a:xfrm>
          <a:prstGeom prst="rect">
            <a:avLst/>
          </a:prstGeom>
          <a:noFill/>
          <a:ln>
            <a:solidFill>
              <a:schemeClr val="tx2">
                <a:lumMod val="20000"/>
                <a:lumOff val="80000"/>
              </a:schemeClr>
            </a:solidFill>
          </a:ln>
        </p:spPr>
      </p:pic>
      <p:sp>
        <p:nvSpPr>
          <p:cNvPr id="2" name="Title 1"/>
          <p:cNvSpPr>
            <a:spLocks noGrp="1"/>
          </p:cNvSpPr>
          <p:nvPr>
            <p:ph type="title"/>
          </p:nvPr>
        </p:nvSpPr>
        <p:spPr>
          <a:xfrm>
            <a:off x="457200" y="274638"/>
            <a:ext cx="8229600" cy="1249362"/>
          </a:xfrm>
          <a:ln>
            <a:solidFill>
              <a:schemeClr val="tx2">
                <a:lumMod val="60000"/>
                <a:lumOff val="40000"/>
              </a:schemeClr>
            </a:solidFill>
          </a:ln>
        </p:spPr>
        <p:txBody>
          <a:bodyPr>
            <a:normAutofit/>
          </a:bodyPr>
          <a:lstStyle/>
          <a:p>
            <a:r>
              <a:rPr lang="en-US" sz="2400" b="1" dirty="0" smtClean="0"/>
              <a:t>Pentagon Report: U.S. Military Considers Climate Change a 'Threat Multiplier' That Could Exacerbate Terrorism</a:t>
            </a:r>
            <a:br>
              <a:rPr lang="en-US" sz="2400" b="1" dirty="0" smtClean="0"/>
            </a:br>
            <a:r>
              <a:rPr lang="en-US" sz="2200" dirty="0" smtClean="0"/>
              <a:t>By </a:t>
            </a:r>
            <a:r>
              <a:rPr lang="en-US" sz="2200" dirty="0" smtClean="0">
                <a:hlinkClick r:id="rId3"/>
              </a:rPr>
              <a:t>Zoë </a:t>
            </a:r>
            <a:r>
              <a:rPr lang="en-US" sz="2200" dirty="0" err="1" smtClean="0">
                <a:hlinkClick r:id="rId3"/>
              </a:rPr>
              <a:t>Schlanger</a:t>
            </a:r>
            <a:r>
              <a:rPr lang="en-US" sz="2200" dirty="0" smtClean="0"/>
              <a:t> 10/14/14 at 10:30 AM  Newsweek</a:t>
            </a:r>
            <a:endParaRPr lang="en-US" sz="2200" dirty="0"/>
          </a:p>
        </p:txBody>
      </p:sp>
      <p:sp>
        <p:nvSpPr>
          <p:cNvPr id="3" name="Content Placeholder 2"/>
          <p:cNvSpPr>
            <a:spLocks noGrp="1"/>
          </p:cNvSpPr>
          <p:nvPr>
            <p:ph idx="1"/>
          </p:nvPr>
        </p:nvSpPr>
        <p:spPr>
          <a:xfrm>
            <a:off x="457200" y="1676400"/>
            <a:ext cx="8001000" cy="4449763"/>
          </a:xfrm>
        </p:spPr>
        <p:txBody>
          <a:bodyPr>
            <a:normAutofit/>
          </a:bodyPr>
          <a:lstStyle/>
          <a:p>
            <a:pPr>
              <a:buNone/>
            </a:pPr>
            <a:r>
              <a:rPr lang="en-US" sz="2000" dirty="0" smtClean="0"/>
              <a:t>“The impacts of climate change may cause instability in other countries by impairing access to food and water, damaging infrastructure, spreading disease, uprooting and displacing large numbers of people, compelling mass migration, interrupting commercial activity, or restricting electricity availability,” the Pentagon writes. </a:t>
            </a:r>
          </a:p>
          <a:p>
            <a:pPr>
              <a:buNone/>
            </a:pPr>
            <a:r>
              <a:rPr lang="en-US" sz="2000" dirty="0" smtClean="0"/>
              <a:t>“These developments could undermine already-fragile governments that are unable to respond effectively or challenge currently-stable governments, as well as increasing competition and tension between countries vying for limited resources. </a:t>
            </a:r>
          </a:p>
          <a:p>
            <a:pPr>
              <a:buNone/>
            </a:pPr>
            <a:r>
              <a:rPr lang="en-US" sz="2000" dirty="0" smtClean="0"/>
              <a:t>These gaps in governance can create an avenue			     for extremist ideologies and 				       conditions that foster terrorism.”								crystal</a:t>
            </a:r>
            <a:endParaRPr lang="en-US" sz="20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2400" dirty="0" smtClean="0"/>
              <a:t>If we don’t take better care of the Earth… remember</a:t>
            </a:r>
            <a:endParaRPr lang="en-US" sz="2400" dirty="0"/>
          </a:p>
        </p:txBody>
      </p:sp>
      <p:pic>
        <p:nvPicPr>
          <p:cNvPr id="35842" name="Picture 2" descr="https://s-media-cache-ak0.pinimg.com/736x/c8/3f/a2/c83fa2f63681125b3ef42158df4b587c.jpg"/>
          <p:cNvPicPr>
            <a:picLocks noChangeAspect="1" noChangeArrowheads="1"/>
          </p:cNvPicPr>
          <p:nvPr/>
        </p:nvPicPr>
        <p:blipFill>
          <a:blip r:embed="rId2" cstate="print"/>
          <a:srcRect/>
          <a:stretch>
            <a:fillRect/>
          </a:stretch>
        </p:blipFill>
        <p:spPr bwMode="auto">
          <a:xfrm>
            <a:off x="1524000" y="1066800"/>
            <a:ext cx="6096000" cy="5486400"/>
          </a:xfrm>
          <a:prstGeom prst="rect">
            <a:avLst/>
          </a:prstGeom>
          <a:noFill/>
        </p:spPr>
      </p:pic>
      <p:sp>
        <p:nvSpPr>
          <p:cNvPr id="4" name="TextBox 3"/>
          <p:cNvSpPr txBox="1"/>
          <p:nvPr/>
        </p:nvSpPr>
        <p:spPr>
          <a:xfrm>
            <a:off x="7924800" y="5638800"/>
            <a:ext cx="838200" cy="923330"/>
          </a:xfrm>
          <a:prstGeom prst="rect">
            <a:avLst/>
          </a:prstGeom>
          <a:noFill/>
        </p:spPr>
        <p:txBody>
          <a:bodyPr wrap="square" rtlCol="0">
            <a:spAutoFit/>
          </a:bodyPr>
          <a:lstStyle/>
          <a:p>
            <a:r>
              <a:rPr lang="en-US" dirty="0" smtClean="0"/>
              <a:t>Barb</a:t>
            </a:r>
          </a:p>
          <a:p>
            <a:r>
              <a:rPr lang="en-US" dirty="0" smtClean="0"/>
              <a:t>JFK quote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wipe(down)">
                                      <p:cBhvr>
                                        <p:cTn id="7" dur="500"/>
                                        <p:tgtEl>
                                          <p:spTgt spid="358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4800600" cy="1143000"/>
          </a:xfrm>
          <a:ln>
            <a:solidFill>
              <a:schemeClr val="accent5">
                <a:lumMod val="75000"/>
              </a:schemeClr>
            </a:solidFill>
          </a:ln>
        </p:spPr>
        <p:txBody>
          <a:bodyPr>
            <a:normAutofit/>
          </a:bodyPr>
          <a:lstStyle/>
          <a:p>
            <a:r>
              <a:rPr lang="en-US" sz="3200" dirty="0" smtClean="0"/>
              <a:t>And that brings us to … us..</a:t>
            </a:r>
            <a:br>
              <a:rPr lang="en-US" sz="3200" dirty="0" smtClean="0"/>
            </a:br>
            <a:r>
              <a:rPr lang="en-US" sz="3200" dirty="0" smtClean="0"/>
              <a:t>What do we want to do</a:t>
            </a:r>
            <a:endParaRPr lang="en-US" sz="3200" dirty="0"/>
          </a:p>
        </p:txBody>
      </p:sp>
      <p:sp>
        <p:nvSpPr>
          <p:cNvPr id="3" name="Content Placeholder 2"/>
          <p:cNvSpPr>
            <a:spLocks noGrp="1"/>
          </p:cNvSpPr>
          <p:nvPr>
            <p:ph idx="1"/>
          </p:nvPr>
        </p:nvSpPr>
        <p:spPr>
          <a:xfrm>
            <a:off x="381000" y="1600200"/>
            <a:ext cx="4495800" cy="5257800"/>
          </a:xfrm>
        </p:spPr>
        <p:txBody>
          <a:bodyPr>
            <a:normAutofit lnSpcReduction="10000"/>
          </a:bodyPr>
          <a:lstStyle/>
          <a:p>
            <a:r>
              <a:rPr lang="en-US" sz="2000" dirty="0" smtClean="0"/>
              <a:t>Offer half shipping for purchase of Get Clean Starter Kit  or free Scour Off with Kit.</a:t>
            </a:r>
          </a:p>
          <a:p>
            <a:r>
              <a:rPr lang="en-US" sz="2000" dirty="0" smtClean="0"/>
              <a:t>Offer  FREE pint Basic H and spray bottles for a customer hosting  a How to Make Every Day Earth Day party .. (Or Save the Earth .. Save Money.. Save Lives party  or Healthy Home, Healthy Earth , Healthy You )</a:t>
            </a:r>
          </a:p>
          <a:p>
            <a:r>
              <a:rPr lang="en-US" sz="2000" dirty="0" smtClean="0"/>
              <a:t>Make contribution to Union of Concerned Scientists, Nature Conservancy, Sierra Club, Environmental Defense Fund,  or environmental group of your choice with every purchase of Get Clean collection ( you can create  smaller groupings )                          </a:t>
            </a:r>
            <a:r>
              <a:rPr lang="en-US" sz="2000" dirty="0" err="1" smtClean="0"/>
              <a:t>lisa</a:t>
            </a:r>
            <a:endParaRPr lang="en-US" sz="2000" dirty="0"/>
          </a:p>
        </p:txBody>
      </p:sp>
      <p:pic>
        <p:nvPicPr>
          <p:cNvPr id="76802" name="Picture 2" descr="https://s-media-cache-ak0.pinimg.com/236x/91/c1/db/91c1db50b2b1cf14f626012f5b04cfbb.jpg"/>
          <p:cNvPicPr>
            <a:picLocks noChangeAspect="1" noChangeArrowheads="1"/>
          </p:cNvPicPr>
          <p:nvPr/>
        </p:nvPicPr>
        <p:blipFill>
          <a:blip r:embed="rId2" cstate="print"/>
          <a:srcRect/>
          <a:stretch>
            <a:fillRect/>
          </a:stretch>
        </p:blipFill>
        <p:spPr bwMode="auto">
          <a:xfrm>
            <a:off x="5105400" y="914400"/>
            <a:ext cx="3733800" cy="562298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down)">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0" y="6126163"/>
            <a:ext cx="9144000" cy="746125"/>
          </a:xfrm>
          <a:prstGeom prst="rect">
            <a:avLst/>
          </a:prstGeom>
          <a:solidFill>
            <a:schemeClr val="folHlink"/>
          </a:solidFill>
          <a:ln w="9525">
            <a:noFill/>
            <a:miter lim="800000"/>
            <a:headEnd/>
            <a:tailEnd/>
          </a:ln>
        </p:spPr>
        <p:txBody>
          <a:bodyPr wrap="none" anchor="ctr"/>
          <a:lstStyle/>
          <a:p>
            <a:pPr algn="ctr"/>
            <a:endParaRPr lang="en-US" sz="1800" b="0">
              <a:solidFill>
                <a:schemeClr val="folHlink"/>
              </a:solidFill>
              <a:latin typeface="Verdana" pitchFamily="34" charset="0"/>
            </a:endParaRPr>
          </a:p>
        </p:txBody>
      </p:sp>
      <p:pic>
        <p:nvPicPr>
          <p:cNvPr id="35843" name="Picture 3" descr="mountain_comp copy"/>
          <p:cNvPicPr>
            <a:picLocks noChangeAspect="1" noChangeArrowheads="1"/>
          </p:cNvPicPr>
          <p:nvPr/>
        </p:nvPicPr>
        <p:blipFill>
          <a:blip r:embed="rId3" cstate="print"/>
          <a:srcRect/>
          <a:stretch>
            <a:fillRect/>
          </a:stretch>
        </p:blipFill>
        <p:spPr bwMode="auto">
          <a:xfrm>
            <a:off x="0" y="1884363"/>
            <a:ext cx="9144000" cy="4289425"/>
          </a:xfrm>
          <a:prstGeom prst="rect">
            <a:avLst/>
          </a:prstGeom>
          <a:noFill/>
          <a:ln w="9525">
            <a:noFill/>
            <a:miter lim="800000"/>
            <a:headEnd/>
            <a:tailEnd/>
          </a:ln>
        </p:spPr>
      </p:pic>
      <p:sp>
        <p:nvSpPr>
          <p:cNvPr id="35844" name="Text Box 4"/>
          <p:cNvSpPr txBox="1">
            <a:spLocks noChangeArrowheads="1"/>
          </p:cNvSpPr>
          <p:nvPr/>
        </p:nvSpPr>
        <p:spPr bwMode="auto">
          <a:xfrm>
            <a:off x="385763" y="955675"/>
            <a:ext cx="8447087" cy="885825"/>
          </a:xfrm>
          <a:prstGeom prst="rect">
            <a:avLst/>
          </a:prstGeom>
          <a:noFill/>
          <a:ln w="9525">
            <a:noFill/>
            <a:miter lim="800000"/>
            <a:headEnd/>
            <a:tailEnd/>
          </a:ln>
        </p:spPr>
        <p:txBody>
          <a:bodyPr>
            <a:spAutoFit/>
          </a:bodyPr>
          <a:lstStyle/>
          <a:p>
            <a:pPr algn="ctr">
              <a:spcBef>
                <a:spcPct val="50000"/>
              </a:spcBef>
            </a:pPr>
            <a:r>
              <a:rPr lang="en-US" b="0" i="1">
                <a:latin typeface="Verdana" pitchFamily="34" charset="0"/>
              </a:rPr>
              <a:t>You would spend over </a:t>
            </a:r>
            <a:r>
              <a:rPr lang="en-US" i="1">
                <a:latin typeface="Verdana" pitchFamily="34" charset="0"/>
              </a:rPr>
              <a:t>$3,400</a:t>
            </a:r>
            <a:r>
              <a:rPr lang="en-US" b="0" i="1">
                <a:latin typeface="Verdana" pitchFamily="34" charset="0"/>
              </a:rPr>
              <a:t> to get the        same cleaning power from major name brands!* </a:t>
            </a:r>
          </a:p>
        </p:txBody>
      </p:sp>
      <p:pic>
        <p:nvPicPr>
          <p:cNvPr id="35845" name="Picture 5" descr="logo"/>
          <p:cNvPicPr>
            <a:picLocks noChangeAspect="1" noChangeArrowheads="1"/>
          </p:cNvPicPr>
          <p:nvPr/>
        </p:nvPicPr>
        <p:blipFill>
          <a:blip r:embed="rId4" cstate="print"/>
          <a:srcRect/>
          <a:stretch>
            <a:fillRect/>
          </a:stretch>
        </p:blipFill>
        <p:spPr bwMode="auto">
          <a:xfrm>
            <a:off x="139700" y="358775"/>
            <a:ext cx="2743200" cy="396875"/>
          </a:xfrm>
          <a:prstGeom prst="rect">
            <a:avLst/>
          </a:prstGeom>
          <a:noFill/>
          <a:ln w="9525">
            <a:noFill/>
            <a:miter lim="800000"/>
            <a:headEnd/>
            <a:tailEnd/>
          </a:ln>
        </p:spPr>
      </p:pic>
      <p:sp>
        <p:nvSpPr>
          <p:cNvPr id="35846" name="Text Box 6"/>
          <p:cNvSpPr txBox="1">
            <a:spLocks noChangeArrowheads="1"/>
          </p:cNvSpPr>
          <p:nvPr/>
        </p:nvSpPr>
        <p:spPr bwMode="auto">
          <a:xfrm>
            <a:off x="0" y="200025"/>
            <a:ext cx="9144000" cy="701675"/>
          </a:xfrm>
          <a:prstGeom prst="rect">
            <a:avLst/>
          </a:prstGeom>
          <a:noFill/>
          <a:ln w="9525" algn="ctr">
            <a:noFill/>
            <a:miter lim="800000"/>
            <a:headEnd/>
            <a:tailEnd/>
          </a:ln>
        </p:spPr>
        <p:txBody>
          <a:bodyPr>
            <a:spAutoFit/>
          </a:bodyPr>
          <a:lstStyle/>
          <a:p>
            <a:pPr>
              <a:spcBef>
                <a:spcPct val="50000"/>
              </a:spcBef>
            </a:pPr>
            <a:r>
              <a:rPr lang="en-US" sz="4000" b="0">
                <a:solidFill>
                  <a:srgbClr val="466B2D"/>
                </a:solidFill>
                <a:latin typeface="Verdana" pitchFamily="34" charset="0"/>
              </a:rPr>
              <a:t>		</a:t>
            </a:r>
            <a:r>
              <a:rPr lang="en-US" sz="4000" b="0">
                <a:solidFill>
                  <a:srgbClr val="4D4D4D"/>
                </a:solidFill>
                <a:latin typeface="Verdana" pitchFamily="34" charset="0"/>
              </a:rPr>
              <a:t>      </a:t>
            </a:r>
            <a:r>
              <a:rPr lang="en-US" sz="4000" b="0">
                <a:solidFill>
                  <a:srgbClr val="466B2D"/>
                </a:solidFill>
                <a:latin typeface="Verdana" pitchFamily="34" charset="0"/>
              </a:rPr>
              <a:t>STARTER KIT</a:t>
            </a:r>
          </a:p>
        </p:txBody>
      </p:sp>
      <p:sp>
        <p:nvSpPr>
          <p:cNvPr id="35847" name="Text Box 7"/>
          <p:cNvSpPr txBox="1">
            <a:spLocks noChangeArrowheads="1"/>
          </p:cNvSpPr>
          <p:nvPr/>
        </p:nvSpPr>
        <p:spPr bwMode="auto">
          <a:xfrm>
            <a:off x="4779963" y="6159500"/>
            <a:ext cx="4367212" cy="260350"/>
          </a:xfrm>
          <a:prstGeom prst="rect">
            <a:avLst/>
          </a:prstGeom>
          <a:noFill/>
          <a:ln w="9525">
            <a:noFill/>
            <a:miter lim="800000"/>
            <a:headEnd/>
            <a:tailEnd/>
          </a:ln>
        </p:spPr>
        <p:txBody>
          <a:bodyPr wrap="none">
            <a:spAutoFit/>
          </a:bodyPr>
          <a:lstStyle/>
          <a:p>
            <a:pPr algn="ctr"/>
            <a:r>
              <a:rPr lang="en-US" sz="900" b="0">
                <a:solidFill>
                  <a:srgbClr val="4D4D4D"/>
                </a:solidFill>
                <a:latin typeface="Verdana" pitchFamily="34" charset="0"/>
              </a:rPr>
              <a:t>*Based on number of uses per label directions of ready-to-use cleaners</a:t>
            </a:r>
            <a:r>
              <a:rPr lang="en-US" sz="1100" b="0">
                <a:solidFill>
                  <a:srgbClr val="4D4D4D"/>
                </a:solidFill>
                <a:latin typeface="Verdana" pitchFamily="34" charset="0"/>
              </a:rPr>
              <a:t>.</a:t>
            </a:r>
          </a:p>
        </p:txBody>
      </p:sp>
      <p:pic>
        <p:nvPicPr>
          <p:cNvPr id="35848" name="Picture 8" descr="GetClean_SafeForYou_WHITE copy"/>
          <p:cNvPicPr>
            <a:picLocks noChangeAspect="1" noChangeArrowheads="1"/>
          </p:cNvPicPr>
          <p:nvPr/>
        </p:nvPicPr>
        <p:blipFill>
          <a:blip r:embed="rId5" cstate="print"/>
          <a:srcRect/>
          <a:stretch>
            <a:fillRect/>
          </a:stretch>
        </p:blipFill>
        <p:spPr bwMode="auto">
          <a:xfrm>
            <a:off x="103188" y="6040438"/>
            <a:ext cx="8193087" cy="817562"/>
          </a:xfrm>
          <a:prstGeom prst="rect">
            <a:avLst/>
          </a:prstGeom>
          <a:noFill/>
          <a:ln w="9525">
            <a:noFill/>
            <a:miter lim="800000"/>
            <a:headEnd/>
            <a:tailEnd/>
          </a:ln>
        </p:spPr>
      </p:pic>
      <p:sp>
        <p:nvSpPr>
          <p:cNvPr id="35849" name="AutoShape 9"/>
          <p:cNvSpPr>
            <a:spLocks noChangeArrowheads="1"/>
          </p:cNvSpPr>
          <p:nvPr/>
        </p:nvSpPr>
        <p:spPr bwMode="auto">
          <a:xfrm>
            <a:off x="0" y="1911350"/>
            <a:ext cx="3995738" cy="1581150"/>
          </a:xfrm>
          <a:prstGeom prst="roundRect">
            <a:avLst>
              <a:gd name="adj" fmla="val 16667"/>
            </a:avLst>
          </a:prstGeom>
          <a:solidFill>
            <a:schemeClr val="bg1"/>
          </a:solidFill>
          <a:ln w="9525">
            <a:solidFill>
              <a:srgbClr val="4E7632"/>
            </a:solidFill>
            <a:round/>
            <a:headEnd/>
            <a:tailEnd/>
          </a:ln>
        </p:spPr>
        <p:txBody>
          <a:bodyPr rIns="0" anchor="ctr"/>
          <a:lstStyle/>
          <a:p>
            <a:pPr>
              <a:buSzPct val="70000"/>
              <a:buFont typeface="Wingdings" pitchFamily="2" charset="2"/>
              <a:buChar char="§"/>
            </a:pPr>
            <a:r>
              <a:rPr lang="en-US" altLang="ja-JP" sz="1600" b="0">
                <a:solidFill>
                  <a:srgbClr val="466B2D"/>
                </a:solidFill>
                <a:latin typeface="Verdana" pitchFamily="34" charset="0"/>
                <a:ea typeface="MS PGothic" pitchFamily="34" charset="-128"/>
              </a:rPr>
              <a:t>60 Bottles of Fantastik</a:t>
            </a:r>
            <a:r>
              <a:rPr lang="en-US" altLang="ja-JP" sz="1600" b="0" baseline="30000">
                <a:solidFill>
                  <a:srgbClr val="466B2D"/>
                </a:solidFill>
                <a:latin typeface="Verdana" pitchFamily="34" charset="0"/>
                <a:ea typeface="MS PGothic" pitchFamily="34" charset="-128"/>
              </a:rPr>
              <a:t>®</a:t>
            </a:r>
            <a:r>
              <a:rPr lang="en-US" altLang="ja-JP" sz="1600" b="0">
                <a:solidFill>
                  <a:srgbClr val="466B2D"/>
                </a:solidFill>
                <a:latin typeface="Verdana" pitchFamily="34" charset="0"/>
                <a:ea typeface="MS PGothic" pitchFamily="34" charset="-128"/>
              </a:rPr>
              <a:t>, 32 oz.</a:t>
            </a:r>
          </a:p>
          <a:p>
            <a:pPr>
              <a:buSzPct val="70000"/>
              <a:buFont typeface="Wingdings" pitchFamily="2" charset="2"/>
              <a:buChar char="§"/>
            </a:pPr>
            <a:r>
              <a:rPr lang="en-US" altLang="ja-JP" sz="1600" b="0">
                <a:solidFill>
                  <a:srgbClr val="466B2D"/>
                </a:solidFill>
                <a:latin typeface="Verdana" pitchFamily="34" charset="0"/>
                <a:ea typeface="MS PGothic" pitchFamily="34" charset="-128"/>
              </a:rPr>
              <a:t>32 Bottles of Mop ‘n Glo</a:t>
            </a:r>
            <a:r>
              <a:rPr lang="en-US" altLang="ja-JP" sz="1600" b="0" baseline="30000">
                <a:solidFill>
                  <a:srgbClr val="466B2D"/>
                </a:solidFill>
                <a:latin typeface="Verdana" pitchFamily="34" charset="0"/>
                <a:ea typeface="MS PGothic" pitchFamily="34" charset="-128"/>
              </a:rPr>
              <a:t>®</a:t>
            </a:r>
            <a:r>
              <a:rPr lang="en-US" altLang="ja-JP" sz="1600" b="0">
                <a:solidFill>
                  <a:srgbClr val="466B2D"/>
                </a:solidFill>
                <a:latin typeface="Verdana" pitchFamily="34" charset="0"/>
                <a:ea typeface="MS PGothic" pitchFamily="34" charset="-128"/>
              </a:rPr>
              <a:t>, 32 oz.</a:t>
            </a:r>
          </a:p>
          <a:p>
            <a:pPr>
              <a:buSzPct val="70000"/>
              <a:buFont typeface="Wingdings" pitchFamily="2" charset="2"/>
              <a:buChar char="§"/>
            </a:pPr>
            <a:r>
              <a:rPr lang="en-US" altLang="ja-JP" sz="1600" b="0">
                <a:solidFill>
                  <a:srgbClr val="466B2D"/>
                </a:solidFill>
                <a:latin typeface="Verdana" pitchFamily="34" charset="0"/>
                <a:ea typeface="MS PGothic" pitchFamily="34" charset="-128"/>
              </a:rPr>
              <a:t>728 Bottles of Windex</a:t>
            </a:r>
            <a:r>
              <a:rPr lang="en-US" altLang="ja-JP" sz="1600" b="0" baseline="30000">
                <a:solidFill>
                  <a:srgbClr val="466B2D"/>
                </a:solidFill>
                <a:latin typeface="Verdana" pitchFamily="34" charset="0"/>
                <a:ea typeface="MS PGothic" pitchFamily="34" charset="-128"/>
              </a:rPr>
              <a:t>®</a:t>
            </a:r>
            <a:r>
              <a:rPr lang="en-US" altLang="ja-JP" sz="1600" b="0">
                <a:solidFill>
                  <a:srgbClr val="466B2D"/>
                </a:solidFill>
                <a:latin typeface="Verdana" pitchFamily="34" charset="0"/>
                <a:ea typeface="MS PGothic" pitchFamily="34" charset="-128"/>
              </a:rPr>
              <a:t>, 26 oz.</a:t>
            </a:r>
          </a:p>
          <a:p>
            <a:pPr>
              <a:buSzPct val="70000"/>
              <a:buFont typeface="Wingdings" pitchFamily="2" charset="2"/>
              <a:buChar char="§"/>
            </a:pPr>
            <a:r>
              <a:rPr lang="en-US" altLang="ja-JP" sz="1600" b="0">
                <a:solidFill>
                  <a:srgbClr val="466B2D"/>
                </a:solidFill>
                <a:latin typeface="Verdana" pitchFamily="34" charset="0"/>
                <a:ea typeface="MS PGothic" pitchFamily="34" charset="-128"/>
              </a:rPr>
              <a:t>1 Bottle of Woolite</a:t>
            </a:r>
            <a:r>
              <a:rPr lang="en-US" altLang="ja-JP" sz="1600" b="0" baseline="30000">
                <a:solidFill>
                  <a:srgbClr val="466B2D"/>
                </a:solidFill>
                <a:latin typeface="Verdana" pitchFamily="34" charset="0"/>
                <a:ea typeface="MS PGothic" pitchFamily="34" charset="-128"/>
              </a:rPr>
              <a:t>®</a:t>
            </a:r>
            <a:r>
              <a:rPr lang="en-US" altLang="ja-JP" sz="1600" b="0">
                <a:solidFill>
                  <a:srgbClr val="466B2D"/>
                </a:solidFill>
                <a:latin typeface="Verdana" pitchFamily="34" charset="0"/>
                <a:ea typeface="MS PGothic" pitchFamily="34" charset="-128"/>
              </a:rPr>
              <a:t>, 50 oz.</a:t>
            </a:r>
          </a:p>
          <a:p>
            <a:pPr>
              <a:buSzPct val="70000"/>
              <a:buFont typeface="Wingdings" pitchFamily="2" charset="2"/>
              <a:buChar char="§"/>
            </a:pPr>
            <a:r>
              <a:rPr lang="en-US" altLang="ja-JP" sz="1600" b="0">
                <a:solidFill>
                  <a:srgbClr val="466B2D"/>
                </a:solidFill>
                <a:latin typeface="Verdana" pitchFamily="34" charset="0"/>
                <a:ea typeface="MS PGothic" pitchFamily="34" charset="-128"/>
              </a:rPr>
              <a:t>1 Container of Clorox</a:t>
            </a:r>
            <a:r>
              <a:rPr lang="en-US" altLang="ja-JP" sz="1600" b="0" baseline="30000">
                <a:solidFill>
                  <a:srgbClr val="466B2D"/>
                </a:solidFill>
                <a:latin typeface="Verdana" pitchFamily="34" charset="0"/>
                <a:ea typeface="MS PGothic" pitchFamily="34" charset="-128"/>
              </a:rPr>
              <a:t>®</a:t>
            </a:r>
            <a:r>
              <a:rPr lang="en-US" altLang="ja-JP" sz="1600" b="0">
                <a:solidFill>
                  <a:srgbClr val="466B2D"/>
                </a:solidFill>
                <a:latin typeface="Verdana" pitchFamily="34" charset="0"/>
                <a:ea typeface="MS PGothic" pitchFamily="34" charset="-128"/>
              </a:rPr>
              <a:t> Wipes</a:t>
            </a:r>
          </a:p>
          <a:p>
            <a:endParaRPr lang="en-US" sz="1400" b="0">
              <a:solidFill>
                <a:srgbClr val="466B2D"/>
              </a:solidFill>
              <a:latin typeface="Verdana" pitchFamily="34" charset="0"/>
            </a:endParaRPr>
          </a:p>
        </p:txBody>
      </p:sp>
      <p:sp>
        <p:nvSpPr>
          <p:cNvPr id="35850" name="AutoShape 10"/>
          <p:cNvSpPr>
            <a:spLocks noChangeArrowheads="1"/>
          </p:cNvSpPr>
          <p:nvPr/>
        </p:nvSpPr>
        <p:spPr bwMode="auto">
          <a:xfrm>
            <a:off x="5148263" y="1927225"/>
            <a:ext cx="3995737" cy="1581150"/>
          </a:xfrm>
          <a:prstGeom prst="roundRect">
            <a:avLst>
              <a:gd name="adj" fmla="val 16667"/>
            </a:avLst>
          </a:prstGeom>
          <a:solidFill>
            <a:schemeClr val="bg1"/>
          </a:solidFill>
          <a:ln w="9525">
            <a:solidFill>
              <a:srgbClr val="4E7632"/>
            </a:solidFill>
            <a:round/>
            <a:headEnd/>
            <a:tailEnd/>
          </a:ln>
        </p:spPr>
        <p:txBody>
          <a:bodyPr rIns="0" anchor="ctr"/>
          <a:lstStyle/>
          <a:p>
            <a:pPr>
              <a:buSzPct val="70000"/>
              <a:buFont typeface="Wingdings" pitchFamily="2" charset="2"/>
              <a:buChar char="§"/>
            </a:pPr>
            <a:r>
              <a:rPr lang="en-US" altLang="ja-JP" sz="1600" b="0">
                <a:solidFill>
                  <a:srgbClr val="466B2D"/>
                </a:solidFill>
                <a:latin typeface="Verdana" pitchFamily="34" charset="0"/>
                <a:ea typeface="MS PGothic" pitchFamily="34" charset="-128"/>
              </a:rPr>
              <a:t>1 Bottle of Soft Scrub</a:t>
            </a:r>
            <a:r>
              <a:rPr lang="en-US" altLang="ja-JP" sz="1600" b="0" baseline="30000">
                <a:solidFill>
                  <a:srgbClr val="466B2D"/>
                </a:solidFill>
                <a:latin typeface="Verdana" pitchFamily="34" charset="0"/>
                <a:ea typeface="MS PGothic" pitchFamily="34" charset="-128"/>
              </a:rPr>
              <a:t>®</a:t>
            </a:r>
            <a:endParaRPr lang="en-US" altLang="ja-JP" sz="1600" b="0">
              <a:solidFill>
                <a:srgbClr val="466B2D"/>
              </a:solidFill>
              <a:latin typeface="Verdana" pitchFamily="34" charset="0"/>
              <a:ea typeface="MS PGothic" pitchFamily="34" charset="-128"/>
            </a:endParaRPr>
          </a:p>
          <a:p>
            <a:pPr>
              <a:buSzPct val="70000"/>
              <a:buFont typeface="Wingdings" pitchFamily="2" charset="2"/>
              <a:buChar char="§"/>
            </a:pPr>
            <a:r>
              <a:rPr lang="en-US" altLang="ja-JP" sz="1600" b="0">
                <a:solidFill>
                  <a:srgbClr val="466B2D"/>
                </a:solidFill>
                <a:latin typeface="Verdana" pitchFamily="34" charset="0"/>
                <a:ea typeface="MS PGothic" pitchFamily="34" charset="-128"/>
              </a:rPr>
              <a:t>2.5 Boxes of Cascade</a:t>
            </a:r>
            <a:r>
              <a:rPr lang="en-US" altLang="ja-JP" sz="1600" b="0" baseline="30000">
                <a:solidFill>
                  <a:srgbClr val="466B2D"/>
                </a:solidFill>
                <a:latin typeface="Verdana" pitchFamily="34" charset="0"/>
                <a:ea typeface="MS PGothic" pitchFamily="34" charset="-128"/>
              </a:rPr>
              <a:t>®</a:t>
            </a:r>
            <a:r>
              <a:rPr lang="en-US" altLang="ja-JP" sz="1600" b="0">
                <a:solidFill>
                  <a:srgbClr val="466B2D"/>
                </a:solidFill>
                <a:latin typeface="Verdana" pitchFamily="34" charset="0"/>
                <a:ea typeface="MS PGothic" pitchFamily="34" charset="-128"/>
              </a:rPr>
              <a:t>, 45 oz.</a:t>
            </a:r>
          </a:p>
          <a:p>
            <a:pPr>
              <a:buSzPct val="70000"/>
              <a:buFont typeface="Wingdings" pitchFamily="2" charset="2"/>
              <a:buChar char="§"/>
            </a:pPr>
            <a:r>
              <a:rPr lang="en-US" altLang="ja-JP" sz="1600" b="0">
                <a:solidFill>
                  <a:srgbClr val="466B2D"/>
                </a:solidFill>
                <a:latin typeface="Verdana" pitchFamily="34" charset="0"/>
                <a:ea typeface="MS PGothic" pitchFamily="34" charset="-128"/>
              </a:rPr>
              <a:t>2 Boxes of Tide</a:t>
            </a:r>
            <a:r>
              <a:rPr lang="en-US" altLang="ja-JP" sz="1600" b="0" baseline="30000">
                <a:solidFill>
                  <a:srgbClr val="466B2D"/>
                </a:solidFill>
                <a:latin typeface="Verdana" pitchFamily="34" charset="0"/>
                <a:ea typeface="MS PGothic" pitchFamily="34" charset="-128"/>
              </a:rPr>
              <a:t>®</a:t>
            </a:r>
            <a:r>
              <a:rPr lang="en-US" altLang="ja-JP" sz="1600" b="0">
                <a:solidFill>
                  <a:srgbClr val="466B2D"/>
                </a:solidFill>
                <a:latin typeface="Verdana" pitchFamily="34" charset="0"/>
                <a:ea typeface="MS PGothic" pitchFamily="34" charset="-128"/>
              </a:rPr>
              <a:t>, 50 oz.</a:t>
            </a:r>
          </a:p>
          <a:p>
            <a:pPr>
              <a:buSzPct val="70000"/>
              <a:buFont typeface="Wingdings" pitchFamily="2" charset="2"/>
              <a:buChar char="§"/>
            </a:pPr>
            <a:r>
              <a:rPr lang="en-US" altLang="ja-JP" sz="1600" b="0">
                <a:solidFill>
                  <a:srgbClr val="466B2D"/>
                </a:solidFill>
                <a:latin typeface="Verdana" pitchFamily="34" charset="0"/>
                <a:ea typeface="MS PGothic" pitchFamily="34" charset="-128"/>
              </a:rPr>
              <a:t>3 Bottles of Downy</a:t>
            </a:r>
            <a:r>
              <a:rPr lang="en-US" altLang="ja-JP" sz="1600" b="0" baseline="30000">
                <a:solidFill>
                  <a:srgbClr val="466B2D"/>
                </a:solidFill>
                <a:latin typeface="Verdana" pitchFamily="34" charset="0"/>
                <a:ea typeface="MS PGothic" pitchFamily="34" charset="-128"/>
              </a:rPr>
              <a:t>®</a:t>
            </a:r>
            <a:r>
              <a:rPr lang="en-US" altLang="ja-JP" sz="1600" b="0">
                <a:solidFill>
                  <a:srgbClr val="466B2D"/>
                </a:solidFill>
                <a:latin typeface="Verdana" pitchFamily="34" charset="0"/>
                <a:ea typeface="MS PGothic" pitchFamily="34" charset="-128"/>
              </a:rPr>
              <a:t>, 20 oz.</a:t>
            </a:r>
          </a:p>
          <a:p>
            <a:pPr>
              <a:buSzPct val="70000"/>
              <a:buFont typeface="Wingdings" pitchFamily="2" charset="2"/>
              <a:buChar char="§"/>
            </a:pPr>
            <a:r>
              <a:rPr lang="en-US" altLang="ja-JP" sz="1600" b="0">
                <a:solidFill>
                  <a:srgbClr val="466B2D"/>
                </a:solidFill>
                <a:latin typeface="Verdana" pitchFamily="34" charset="0"/>
                <a:ea typeface="MS PGothic" pitchFamily="34" charset="-128"/>
              </a:rPr>
              <a:t>1 Box of Bounce</a:t>
            </a:r>
            <a:r>
              <a:rPr lang="en-US" altLang="ja-JP" sz="1600" b="0" baseline="30000">
                <a:solidFill>
                  <a:srgbClr val="466B2D"/>
                </a:solidFill>
                <a:latin typeface="Verdana" pitchFamily="34" charset="0"/>
                <a:ea typeface="MS PGothic" pitchFamily="34" charset="-128"/>
              </a:rPr>
              <a:t>®</a:t>
            </a:r>
            <a:endParaRPr lang="en-US" sz="1600" b="0" baseline="30000">
              <a:solidFill>
                <a:srgbClr val="466B2D"/>
              </a:solidFill>
              <a:latin typeface="Verdana" pitchFamily="34" charset="0"/>
            </a:endParaRPr>
          </a:p>
          <a:p>
            <a:endParaRPr lang="en-US" sz="1400" b="0">
              <a:solidFill>
                <a:srgbClr val="466B2D"/>
              </a:solidFill>
              <a:latin typeface="Verdana" pitchFamily="34" charset="0"/>
            </a:endParaRPr>
          </a:p>
        </p:txBody>
      </p:sp>
      <p:sp>
        <p:nvSpPr>
          <p:cNvPr id="35851" name="Text Box 11"/>
          <p:cNvSpPr txBox="1">
            <a:spLocks noChangeArrowheads="1"/>
          </p:cNvSpPr>
          <p:nvPr/>
        </p:nvSpPr>
        <p:spPr bwMode="auto">
          <a:xfrm>
            <a:off x="5746750" y="5849938"/>
            <a:ext cx="3397250" cy="228600"/>
          </a:xfrm>
          <a:prstGeom prst="rect">
            <a:avLst/>
          </a:prstGeom>
          <a:noFill/>
          <a:ln w="9525">
            <a:noFill/>
            <a:miter lim="800000"/>
            <a:headEnd/>
            <a:tailEnd/>
          </a:ln>
        </p:spPr>
        <p:txBody>
          <a:bodyPr>
            <a:spAutoFit/>
          </a:bodyPr>
          <a:lstStyle/>
          <a:p>
            <a:pPr defTabSz="1054100">
              <a:spcBef>
                <a:spcPct val="50000"/>
              </a:spcBef>
            </a:pPr>
            <a:r>
              <a:rPr lang="en-US" sz="900"/>
              <a:t>All trademarks are the property of their respective owners</a:t>
            </a:r>
          </a:p>
        </p:txBody>
      </p:sp>
      <p:sp>
        <p:nvSpPr>
          <p:cNvPr id="12" name="TextBox 11"/>
          <p:cNvSpPr txBox="1"/>
          <p:nvPr/>
        </p:nvSpPr>
        <p:spPr>
          <a:xfrm>
            <a:off x="7467600" y="3124200"/>
            <a:ext cx="1676400" cy="369332"/>
          </a:xfrm>
          <a:prstGeom prst="rect">
            <a:avLst/>
          </a:prstGeom>
          <a:noFill/>
        </p:spPr>
        <p:txBody>
          <a:bodyPr wrap="square" rtlCol="0">
            <a:spAutoFit/>
          </a:bodyPr>
          <a:lstStyle/>
          <a:p>
            <a:r>
              <a:rPr lang="en-US" dirty="0" smtClean="0"/>
              <a:t>crystal</a:t>
            </a:r>
            <a:endParaRPr lang="en-US" dirty="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381000"/>
            <a:ext cx="6172200" cy="1752600"/>
          </a:xfrm>
          <a:ln>
            <a:solidFill>
              <a:schemeClr val="accent3">
                <a:lumMod val="75000"/>
              </a:schemeClr>
            </a:solidFill>
          </a:ln>
        </p:spPr>
        <p:txBody>
          <a:bodyPr>
            <a:normAutofit/>
          </a:bodyPr>
          <a:lstStyle/>
          <a:p>
            <a:r>
              <a:rPr lang="en-US" sz="3600" dirty="0" smtClean="0"/>
              <a:t>Get Clean Starter Kit </a:t>
            </a:r>
            <a:br>
              <a:rPr lang="en-US" sz="3600" dirty="0" smtClean="0"/>
            </a:br>
            <a:r>
              <a:rPr lang="en-US" sz="3600" dirty="0" smtClean="0"/>
              <a:t>$99   and 50 PV</a:t>
            </a:r>
            <a:br>
              <a:rPr lang="en-US" sz="3600" dirty="0" smtClean="0"/>
            </a:br>
            <a:r>
              <a:rPr lang="en-US" sz="3600" dirty="0" smtClean="0"/>
              <a:t>Create Earth Day Specials</a:t>
            </a:r>
            <a:endParaRPr lang="en-US" sz="3600" dirty="0"/>
          </a:p>
        </p:txBody>
      </p:sp>
      <p:grpSp>
        <p:nvGrpSpPr>
          <p:cNvPr id="3" name="Group 22"/>
          <p:cNvGrpSpPr>
            <a:grpSpLocks noGrp="1"/>
          </p:cNvGrpSpPr>
          <p:nvPr/>
        </p:nvGrpSpPr>
        <p:grpSpPr bwMode="auto">
          <a:xfrm>
            <a:off x="0" y="4724400"/>
            <a:ext cx="9144000" cy="1828800"/>
            <a:chOff x="0" y="691"/>
            <a:chExt cx="5758" cy="1131"/>
          </a:xfrm>
        </p:grpSpPr>
        <p:pic>
          <p:nvPicPr>
            <p:cNvPr id="5" name="Picture 20" descr="bottom"/>
            <p:cNvPicPr>
              <a:picLocks noChangeAspect="1" noChangeArrowheads="1"/>
            </p:cNvPicPr>
            <p:nvPr/>
          </p:nvPicPr>
          <p:blipFill>
            <a:blip r:embed="rId2" cstate="print"/>
            <a:srcRect/>
            <a:stretch>
              <a:fillRect/>
            </a:stretch>
          </p:blipFill>
          <p:spPr bwMode="auto">
            <a:xfrm>
              <a:off x="2177" y="691"/>
              <a:ext cx="3581" cy="1121"/>
            </a:xfrm>
            <a:prstGeom prst="rect">
              <a:avLst/>
            </a:prstGeom>
            <a:noFill/>
            <a:ln w="9525">
              <a:noFill/>
              <a:miter lim="800000"/>
              <a:headEnd/>
              <a:tailEnd/>
            </a:ln>
          </p:spPr>
        </p:pic>
        <p:pic>
          <p:nvPicPr>
            <p:cNvPr id="6" name="Picture 21" descr="top"/>
            <p:cNvPicPr>
              <a:picLocks noChangeAspect="1" noChangeArrowheads="1"/>
            </p:cNvPicPr>
            <p:nvPr/>
          </p:nvPicPr>
          <p:blipFill>
            <a:blip r:embed="rId3" cstate="print"/>
            <a:srcRect/>
            <a:stretch>
              <a:fillRect/>
            </a:stretch>
          </p:blipFill>
          <p:spPr bwMode="auto">
            <a:xfrm>
              <a:off x="0" y="819"/>
              <a:ext cx="2136" cy="1003"/>
            </a:xfrm>
            <a:prstGeom prst="rect">
              <a:avLst/>
            </a:prstGeom>
            <a:noFill/>
            <a:ln w="9525">
              <a:noFill/>
              <a:miter lim="800000"/>
              <a:headEnd/>
              <a:tailEnd/>
            </a:ln>
          </p:spPr>
        </p:pic>
      </p:grpSp>
      <p:sp>
        <p:nvSpPr>
          <p:cNvPr id="7" name="TextBox 6"/>
          <p:cNvSpPr txBox="1"/>
          <p:nvPr/>
        </p:nvSpPr>
        <p:spPr>
          <a:xfrm>
            <a:off x="647700" y="2514600"/>
            <a:ext cx="7848600" cy="2246769"/>
          </a:xfrm>
          <a:prstGeom prst="rect">
            <a:avLst/>
          </a:prstGeom>
          <a:noFill/>
        </p:spPr>
        <p:txBody>
          <a:bodyPr wrap="square" rtlCol="0">
            <a:spAutoFit/>
          </a:bodyPr>
          <a:lstStyle/>
          <a:p>
            <a:pPr>
              <a:buFont typeface="Arial" pitchFamily="34" charset="0"/>
              <a:buChar char="•"/>
            </a:pPr>
            <a:r>
              <a:rPr lang="en-US" sz="2800" dirty="0" smtClean="0"/>
              <a:t> Offer free Scour Off with green scrubby pad</a:t>
            </a:r>
          </a:p>
          <a:p>
            <a:pPr>
              <a:buFont typeface="Arial" pitchFamily="34" charset="0"/>
              <a:buChar char="•"/>
            </a:pPr>
            <a:r>
              <a:rPr lang="en-US" sz="2800" dirty="0" smtClean="0"/>
              <a:t> Offer to pay portion of shipping</a:t>
            </a:r>
          </a:p>
          <a:p>
            <a:pPr>
              <a:buFont typeface="Arial" pitchFamily="34" charset="0"/>
              <a:buChar char="•"/>
            </a:pPr>
            <a:r>
              <a:rPr lang="en-US" sz="2800" dirty="0" smtClean="0"/>
              <a:t> Offer incentive to member to host a Make Every Day Earth Day Event ( Basic H and spray bottle kit )</a:t>
            </a:r>
          </a:p>
          <a:p>
            <a:r>
              <a:rPr lang="en-US" sz="2000" dirty="0" err="1" smtClean="0"/>
              <a:t>lisa</a:t>
            </a:r>
            <a:r>
              <a:rPr lang="en-US" sz="2800" dirty="0" smtClean="0"/>
              <a:t>	</a:t>
            </a:r>
            <a:endParaRPr lang="en-US" sz="28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9"/>
          <p:cNvSpPr txBox="1">
            <a:spLocks noChangeArrowheads="1"/>
          </p:cNvSpPr>
          <p:nvPr/>
        </p:nvSpPr>
        <p:spPr bwMode="auto">
          <a:xfrm>
            <a:off x="0" y="236538"/>
            <a:ext cx="9637713" cy="646331"/>
          </a:xfrm>
          <a:prstGeom prst="rect">
            <a:avLst/>
          </a:prstGeom>
          <a:noFill/>
          <a:ln w="9525">
            <a:noFill/>
            <a:miter lim="800000"/>
            <a:headEnd/>
            <a:tailEnd/>
          </a:ln>
        </p:spPr>
        <p:txBody>
          <a:bodyPr wrap="square">
            <a:spAutoFit/>
          </a:bodyPr>
          <a:lstStyle/>
          <a:p>
            <a:pPr algn="l">
              <a:spcBef>
                <a:spcPct val="50000"/>
              </a:spcBef>
            </a:pPr>
            <a:r>
              <a:rPr lang="en-US" sz="3600" dirty="0">
                <a:solidFill>
                  <a:srgbClr val="466B2D"/>
                </a:solidFill>
              </a:rPr>
              <a:t>		 </a:t>
            </a:r>
            <a:r>
              <a:rPr lang="en-US" sz="1600" dirty="0">
                <a:solidFill>
                  <a:srgbClr val="466B2D"/>
                </a:solidFill>
              </a:rPr>
              <a:t>             </a:t>
            </a:r>
            <a:r>
              <a:rPr lang="en-US" sz="3600" dirty="0">
                <a:solidFill>
                  <a:srgbClr val="466B2D"/>
                </a:solidFill>
              </a:rPr>
              <a:t>STARTER KIT CONTAINS:</a:t>
            </a:r>
          </a:p>
        </p:txBody>
      </p:sp>
      <p:sp>
        <p:nvSpPr>
          <p:cNvPr id="206867" name="Rectangle 19"/>
          <p:cNvSpPr>
            <a:spLocks noGrp="1" noChangeArrowheads="1"/>
          </p:cNvSpPr>
          <p:nvPr>
            <p:ph type="body" sz="half" idx="1"/>
          </p:nvPr>
        </p:nvSpPr>
        <p:spPr>
          <a:xfrm>
            <a:off x="304800" y="2971800"/>
            <a:ext cx="4627562" cy="3886200"/>
          </a:xfrm>
        </p:spPr>
        <p:txBody>
          <a:bodyPr>
            <a:normAutofit fontScale="92500" lnSpcReduction="10000"/>
          </a:bodyPr>
          <a:lstStyle/>
          <a:p>
            <a:pPr marL="290513" indent="-290513" eaLnBrk="1" hangingPunct="1">
              <a:lnSpc>
                <a:spcPct val="80000"/>
              </a:lnSpc>
              <a:spcBef>
                <a:spcPct val="0"/>
              </a:spcBef>
              <a:buFontTx/>
              <a:buNone/>
            </a:pPr>
            <a:r>
              <a:rPr lang="en-US" sz="2000" b="1" dirty="0" smtClean="0">
                <a:solidFill>
                  <a:srgbClr val="466B2D"/>
                </a:solidFill>
              </a:rPr>
              <a:t>Products &amp; Accessories</a:t>
            </a:r>
          </a:p>
          <a:p>
            <a:pPr marL="290513" indent="-290513" eaLnBrk="1" hangingPunct="1">
              <a:lnSpc>
                <a:spcPct val="80000"/>
              </a:lnSpc>
              <a:spcBef>
                <a:spcPct val="0"/>
              </a:spcBef>
              <a:buFontTx/>
              <a:buNone/>
            </a:pPr>
            <a:endParaRPr lang="en-US" sz="2000" b="1" dirty="0" smtClean="0">
              <a:solidFill>
                <a:srgbClr val="466B2D"/>
              </a:solidFill>
            </a:endParaRPr>
          </a:p>
          <a:p>
            <a:pPr marL="290513" indent="-290513" eaLnBrk="1" hangingPunct="1">
              <a:lnSpc>
                <a:spcPct val="80000"/>
              </a:lnSpc>
              <a:spcBef>
                <a:spcPct val="0"/>
              </a:spcBef>
              <a:buClr>
                <a:srgbClr val="8DC06A"/>
              </a:buClr>
              <a:buSzPct val="70000"/>
              <a:buFont typeface="Wingdings 3" pitchFamily="18" charset="2"/>
              <a:buChar char="u"/>
            </a:pPr>
            <a:r>
              <a:rPr lang="en-US" sz="2000" dirty="0" smtClean="0">
                <a:solidFill>
                  <a:srgbClr val="466B2D"/>
                </a:solidFill>
              </a:rPr>
              <a:t>Basic H²™ Organic Super Cleaning Concentrate   16 oz.</a:t>
            </a:r>
          </a:p>
          <a:p>
            <a:pPr marL="290513" indent="-290513" eaLnBrk="1" hangingPunct="1">
              <a:lnSpc>
                <a:spcPct val="80000"/>
              </a:lnSpc>
              <a:spcBef>
                <a:spcPct val="0"/>
              </a:spcBef>
              <a:buClr>
                <a:srgbClr val="8DC06A"/>
              </a:buClr>
              <a:buSzPct val="70000"/>
              <a:buFont typeface="Wingdings 3" pitchFamily="18" charset="2"/>
              <a:buChar char="u"/>
            </a:pPr>
            <a:r>
              <a:rPr lang="en-US" sz="2000" dirty="0" smtClean="0">
                <a:solidFill>
                  <a:srgbClr val="466B2D"/>
                </a:solidFill>
              </a:rPr>
              <a:t>Basic H²™ Organic Super Cleaning Wipes 35 count</a:t>
            </a:r>
            <a:endParaRPr lang="en-US" sz="2000" dirty="0" smtClean="0">
              <a:solidFill>
                <a:srgbClr val="466B2D"/>
              </a:solidFill>
              <a:hlinkClick r:id="" action="ppaction://noaction"/>
            </a:endParaRPr>
          </a:p>
          <a:p>
            <a:pPr marL="290513" indent="-290513" eaLnBrk="1" hangingPunct="1">
              <a:lnSpc>
                <a:spcPct val="80000"/>
              </a:lnSpc>
              <a:spcBef>
                <a:spcPct val="0"/>
              </a:spcBef>
              <a:buClr>
                <a:srgbClr val="8DC06A"/>
              </a:buClr>
              <a:buSzPct val="70000"/>
              <a:buFont typeface="Wingdings 3" pitchFamily="18" charset="2"/>
              <a:buChar char="u"/>
            </a:pPr>
            <a:r>
              <a:rPr lang="en-US" sz="2000" dirty="0" smtClean="0">
                <a:solidFill>
                  <a:srgbClr val="466B2D"/>
                </a:solidFill>
              </a:rPr>
              <a:t>Nature Bright</a:t>
            </a:r>
            <a:r>
              <a:rPr lang="en-US" altLang="ja-JP" sz="2000" baseline="52000" dirty="0" smtClean="0">
                <a:solidFill>
                  <a:srgbClr val="466B2D"/>
                </a:solidFill>
                <a:ea typeface="MS PGothic" pitchFamily="34" charset="-128"/>
              </a:rPr>
              <a:t>®</a:t>
            </a:r>
            <a:r>
              <a:rPr lang="en-US" sz="2000" dirty="0" smtClean="0">
                <a:solidFill>
                  <a:srgbClr val="466B2D"/>
                </a:solidFill>
              </a:rPr>
              <a:t> Laundry Booster and Stain Remover 32 oz. with Dispenser</a:t>
            </a:r>
          </a:p>
          <a:p>
            <a:pPr marL="290513" indent="-290513" eaLnBrk="1" hangingPunct="1">
              <a:lnSpc>
                <a:spcPct val="80000"/>
              </a:lnSpc>
              <a:spcBef>
                <a:spcPct val="0"/>
              </a:spcBef>
              <a:buClr>
                <a:srgbClr val="8DC06A"/>
              </a:buClr>
              <a:buSzPct val="70000"/>
              <a:buFont typeface="Wingdings 3" pitchFamily="18" charset="2"/>
              <a:buChar char="u"/>
            </a:pPr>
            <a:endParaRPr lang="en-US" sz="2000" dirty="0" smtClean="0">
              <a:solidFill>
                <a:srgbClr val="466B2D"/>
              </a:solidFill>
            </a:endParaRPr>
          </a:p>
          <a:p>
            <a:pPr marL="290513" indent="-290513" eaLnBrk="1" hangingPunct="1">
              <a:lnSpc>
                <a:spcPct val="80000"/>
              </a:lnSpc>
              <a:spcBef>
                <a:spcPct val="0"/>
              </a:spcBef>
              <a:buClr>
                <a:srgbClr val="8DC06A"/>
              </a:buClr>
              <a:buSzPct val="70000"/>
              <a:buFont typeface="Wingdings 3" pitchFamily="18" charset="2"/>
              <a:buChar char="u"/>
            </a:pPr>
            <a:r>
              <a:rPr lang="en-US" sz="2000" dirty="0" smtClean="0">
                <a:solidFill>
                  <a:srgbClr val="466B2D"/>
                </a:solidFill>
              </a:rPr>
              <a:t>Hand Wash Concentrate 32 oz. </a:t>
            </a:r>
          </a:p>
          <a:p>
            <a:pPr marL="290513" indent="-290513" eaLnBrk="1" hangingPunct="1">
              <a:lnSpc>
                <a:spcPct val="80000"/>
              </a:lnSpc>
              <a:spcBef>
                <a:spcPct val="0"/>
              </a:spcBef>
              <a:buClr>
                <a:srgbClr val="8DC06A"/>
              </a:buClr>
              <a:buSzPct val="70000"/>
              <a:buFont typeface="Wingdings 3" pitchFamily="18" charset="2"/>
              <a:buChar char="u"/>
            </a:pPr>
            <a:r>
              <a:rPr lang="en-US" sz="2000" dirty="0" smtClean="0">
                <a:solidFill>
                  <a:srgbClr val="466B2D"/>
                </a:solidFill>
              </a:rPr>
              <a:t>Dish Wash Concentrate 16 oz. </a:t>
            </a:r>
          </a:p>
          <a:p>
            <a:pPr marL="290513" indent="-290513" eaLnBrk="1" hangingPunct="1">
              <a:lnSpc>
                <a:spcPct val="80000"/>
              </a:lnSpc>
              <a:spcBef>
                <a:spcPct val="0"/>
              </a:spcBef>
              <a:buClr>
                <a:srgbClr val="8DC06A"/>
              </a:buClr>
              <a:buSzPct val="70000"/>
              <a:buFont typeface="Wingdings 3" pitchFamily="18" charset="2"/>
              <a:buChar char="u"/>
            </a:pPr>
            <a:r>
              <a:rPr lang="en-US" sz="2000" dirty="0" smtClean="0">
                <a:solidFill>
                  <a:srgbClr val="466B2D"/>
                </a:solidFill>
              </a:rPr>
              <a:t>Dish Wash Automatic Concentrate 32 oz. with Dispenser</a:t>
            </a:r>
            <a:endParaRPr lang="en-US" sz="2000" dirty="0" smtClean="0">
              <a:solidFill>
                <a:srgbClr val="466B2D"/>
              </a:solidFill>
              <a:hlinkClick r:id="" action="ppaction://noaction"/>
            </a:endParaRPr>
          </a:p>
          <a:p>
            <a:pPr marL="290513" indent="-290513" eaLnBrk="1" hangingPunct="1">
              <a:lnSpc>
                <a:spcPct val="80000"/>
              </a:lnSpc>
              <a:spcBef>
                <a:spcPct val="0"/>
              </a:spcBef>
              <a:buClr>
                <a:srgbClr val="8DC06A"/>
              </a:buClr>
              <a:buSzPct val="70000"/>
              <a:buFont typeface="Wingdings 3" pitchFamily="18" charset="2"/>
              <a:buChar char="u"/>
            </a:pPr>
            <a:r>
              <a:rPr lang="en-US" sz="2000" dirty="0" smtClean="0">
                <a:solidFill>
                  <a:srgbClr val="466B2D"/>
                </a:solidFill>
              </a:rPr>
              <a:t>Fresh Laundry Concentrate 32 oz. (Liquid)</a:t>
            </a:r>
            <a:endParaRPr lang="en-US" sz="2000" dirty="0" smtClean="0">
              <a:solidFill>
                <a:srgbClr val="466B2D"/>
              </a:solidFill>
              <a:hlinkClick r:id="" action="ppaction://noaction"/>
            </a:endParaRPr>
          </a:p>
          <a:p>
            <a:pPr marL="290513" indent="-290513" eaLnBrk="1" hangingPunct="1">
              <a:lnSpc>
                <a:spcPct val="80000"/>
              </a:lnSpc>
              <a:spcBef>
                <a:spcPct val="0"/>
              </a:spcBef>
              <a:buClr>
                <a:srgbClr val="8DC06A"/>
              </a:buClr>
              <a:buSzPct val="70000"/>
              <a:buFontTx/>
              <a:buNone/>
            </a:pPr>
            <a:endParaRPr lang="en-US" sz="2000" dirty="0" smtClean="0">
              <a:solidFill>
                <a:srgbClr val="466B2D"/>
              </a:solidFill>
            </a:endParaRPr>
          </a:p>
          <a:p>
            <a:pPr marL="290513" indent="-290513" eaLnBrk="1" hangingPunct="1">
              <a:lnSpc>
                <a:spcPct val="80000"/>
              </a:lnSpc>
              <a:spcBef>
                <a:spcPct val="0"/>
              </a:spcBef>
              <a:buClr>
                <a:srgbClr val="8DC06A"/>
              </a:buClr>
              <a:buSzPct val="70000"/>
              <a:buFont typeface="Wingdings 3" pitchFamily="18" charset="2"/>
              <a:buChar char="u"/>
            </a:pPr>
            <a:r>
              <a:rPr lang="en-US" sz="2000" dirty="0" smtClean="0">
                <a:solidFill>
                  <a:srgbClr val="466B2D"/>
                </a:solidFill>
              </a:rPr>
              <a:t>Soft Fabric Dryer Sheets 80 count</a:t>
            </a:r>
          </a:p>
          <a:p>
            <a:pPr marL="290513" indent="-290513" eaLnBrk="1" hangingPunct="1">
              <a:lnSpc>
                <a:spcPct val="80000"/>
              </a:lnSpc>
              <a:spcBef>
                <a:spcPct val="0"/>
              </a:spcBef>
              <a:buClr>
                <a:srgbClr val="8DC06A"/>
              </a:buClr>
              <a:buSzPct val="70000"/>
              <a:buFont typeface="Wingdings 3" pitchFamily="18" charset="2"/>
              <a:buChar char="u"/>
            </a:pPr>
            <a:r>
              <a:rPr lang="en-US" sz="2000" dirty="0" smtClean="0">
                <a:solidFill>
                  <a:srgbClr val="466B2D"/>
                </a:solidFill>
              </a:rPr>
              <a:t>Germ Off Disinfecting Wipes</a:t>
            </a:r>
            <a:endParaRPr lang="en-US" sz="1200" dirty="0" smtClean="0">
              <a:solidFill>
                <a:srgbClr val="466B2D"/>
              </a:solidFill>
            </a:endParaRPr>
          </a:p>
        </p:txBody>
      </p:sp>
      <p:sp>
        <p:nvSpPr>
          <p:cNvPr id="206868" name="Rectangle 20"/>
          <p:cNvSpPr>
            <a:spLocks noGrp="1" noChangeArrowheads="1"/>
          </p:cNvSpPr>
          <p:nvPr>
            <p:ph type="body" sz="half" idx="2"/>
          </p:nvPr>
        </p:nvSpPr>
        <p:spPr>
          <a:xfrm>
            <a:off x="5105400" y="2667000"/>
            <a:ext cx="4038600" cy="4191000"/>
          </a:xfrm>
        </p:spPr>
        <p:txBody>
          <a:bodyPr>
            <a:normAutofit lnSpcReduction="10000"/>
          </a:bodyPr>
          <a:lstStyle/>
          <a:p>
            <a:pPr eaLnBrk="1" hangingPunct="1">
              <a:lnSpc>
                <a:spcPct val="80000"/>
              </a:lnSpc>
              <a:spcBef>
                <a:spcPct val="0"/>
              </a:spcBef>
              <a:buFontTx/>
              <a:buNone/>
            </a:pPr>
            <a:r>
              <a:rPr lang="en-US" sz="2000" b="1" dirty="0" smtClean="0">
                <a:solidFill>
                  <a:srgbClr val="466B2D"/>
                </a:solidFill>
              </a:rPr>
              <a:t> Caddy Organizer Kit	</a:t>
            </a:r>
          </a:p>
          <a:p>
            <a:pPr eaLnBrk="1" hangingPunct="1">
              <a:lnSpc>
                <a:spcPct val="80000"/>
              </a:lnSpc>
              <a:spcBef>
                <a:spcPct val="0"/>
              </a:spcBef>
              <a:buFontTx/>
              <a:buNone/>
            </a:pPr>
            <a:endParaRPr lang="en-US" sz="1200" b="1" dirty="0" smtClean="0">
              <a:solidFill>
                <a:srgbClr val="466B2D"/>
              </a:solidFill>
            </a:endParaRPr>
          </a:p>
          <a:p>
            <a:pPr eaLnBrk="1" hangingPunct="1">
              <a:lnSpc>
                <a:spcPct val="80000"/>
              </a:lnSpc>
              <a:spcBef>
                <a:spcPct val="0"/>
              </a:spcBef>
              <a:buClr>
                <a:srgbClr val="8DC06A"/>
              </a:buClr>
              <a:buSzPct val="70000"/>
              <a:buFont typeface="Wingdings 3" pitchFamily="18" charset="2"/>
              <a:buChar char="u"/>
            </a:pPr>
            <a:r>
              <a:rPr lang="en-US" sz="2000" dirty="0" smtClean="0">
                <a:solidFill>
                  <a:srgbClr val="466B2D"/>
                </a:solidFill>
              </a:rPr>
              <a:t>Spray Bottles (3)</a:t>
            </a:r>
          </a:p>
          <a:p>
            <a:pPr marL="623888" lvl="1" indent="-166688" eaLnBrk="1" hangingPunct="1">
              <a:lnSpc>
                <a:spcPct val="80000"/>
              </a:lnSpc>
              <a:spcBef>
                <a:spcPct val="0"/>
              </a:spcBef>
              <a:buClr>
                <a:srgbClr val="4E7632"/>
              </a:buClr>
              <a:buSzPct val="70000"/>
              <a:buFont typeface="Verdana" pitchFamily="34" charset="0"/>
              <a:buChar char="─"/>
            </a:pPr>
            <a:r>
              <a:rPr lang="en-US" sz="2000" dirty="0" smtClean="0">
                <a:solidFill>
                  <a:srgbClr val="466B2D"/>
                </a:solidFill>
              </a:rPr>
              <a:t>Windows and Mirrors</a:t>
            </a:r>
          </a:p>
          <a:p>
            <a:pPr marL="623888" lvl="1" indent="-166688" eaLnBrk="1" hangingPunct="1">
              <a:lnSpc>
                <a:spcPct val="80000"/>
              </a:lnSpc>
              <a:spcBef>
                <a:spcPct val="0"/>
              </a:spcBef>
              <a:buClr>
                <a:srgbClr val="4E7632"/>
              </a:buClr>
              <a:buSzPct val="70000"/>
              <a:buFont typeface="Verdana" pitchFamily="34" charset="0"/>
              <a:buChar char="─"/>
            </a:pPr>
            <a:r>
              <a:rPr lang="en-US" sz="2000" dirty="0" smtClean="0">
                <a:solidFill>
                  <a:srgbClr val="466B2D"/>
                </a:solidFill>
              </a:rPr>
              <a:t>Degreaser </a:t>
            </a:r>
          </a:p>
          <a:p>
            <a:pPr marL="623888" lvl="1" indent="-166688" eaLnBrk="1" hangingPunct="1">
              <a:lnSpc>
                <a:spcPct val="80000"/>
              </a:lnSpc>
              <a:spcBef>
                <a:spcPct val="0"/>
              </a:spcBef>
              <a:buClr>
                <a:srgbClr val="4E7632"/>
              </a:buClr>
              <a:buSzPct val="70000"/>
              <a:buFont typeface="Verdana" pitchFamily="34" charset="0"/>
              <a:buChar char="─"/>
            </a:pPr>
            <a:r>
              <a:rPr lang="en-US" sz="2000" dirty="0" smtClean="0">
                <a:solidFill>
                  <a:srgbClr val="466B2D"/>
                </a:solidFill>
              </a:rPr>
              <a:t>All-Purpose Cleaner</a:t>
            </a:r>
          </a:p>
          <a:p>
            <a:pPr eaLnBrk="1" hangingPunct="1">
              <a:lnSpc>
                <a:spcPct val="80000"/>
              </a:lnSpc>
              <a:spcBef>
                <a:spcPct val="0"/>
              </a:spcBef>
              <a:buClr>
                <a:srgbClr val="8DC06A"/>
              </a:buClr>
              <a:buSzPct val="70000"/>
              <a:buFont typeface="Wingdings 3" pitchFamily="18" charset="2"/>
              <a:buChar char="u"/>
            </a:pPr>
            <a:r>
              <a:rPr lang="en-US" sz="2000" dirty="0" smtClean="0">
                <a:solidFill>
                  <a:srgbClr val="466B2D"/>
                </a:solidFill>
              </a:rPr>
              <a:t>Dispensing Bottle with Dropper Tip (1)</a:t>
            </a:r>
          </a:p>
          <a:p>
            <a:pPr eaLnBrk="1" hangingPunct="1">
              <a:lnSpc>
                <a:spcPct val="80000"/>
              </a:lnSpc>
              <a:spcBef>
                <a:spcPct val="0"/>
              </a:spcBef>
              <a:buClr>
                <a:srgbClr val="8DC06A"/>
              </a:buClr>
              <a:buSzPct val="70000"/>
              <a:buFont typeface="Wingdings 3" pitchFamily="18" charset="2"/>
              <a:buChar char="u"/>
            </a:pPr>
            <a:r>
              <a:rPr lang="en-US" sz="2000" dirty="0" smtClean="0">
                <a:solidFill>
                  <a:srgbClr val="466B2D"/>
                </a:solidFill>
              </a:rPr>
              <a:t>Pump for 32 oz Bottle (2)</a:t>
            </a:r>
          </a:p>
          <a:p>
            <a:pPr eaLnBrk="1" hangingPunct="1">
              <a:lnSpc>
                <a:spcPct val="80000"/>
              </a:lnSpc>
              <a:spcBef>
                <a:spcPct val="0"/>
              </a:spcBef>
              <a:buClr>
                <a:srgbClr val="8DC06A"/>
              </a:buClr>
              <a:buSzPct val="70000"/>
              <a:buFont typeface="Wingdings 3" pitchFamily="18" charset="2"/>
              <a:buChar char="u"/>
            </a:pPr>
            <a:r>
              <a:rPr lang="en-US" sz="2000" dirty="0" smtClean="0">
                <a:solidFill>
                  <a:srgbClr val="466B2D"/>
                </a:solidFill>
              </a:rPr>
              <a:t>Laundry Measuring Scoop (2)</a:t>
            </a:r>
          </a:p>
          <a:p>
            <a:pPr eaLnBrk="1" hangingPunct="1">
              <a:lnSpc>
                <a:spcPct val="80000"/>
              </a:lnSpc>
              <a:spcBef>
                <a:spcPct val="0"/>
              </a:spcBef>
              <a:buClr>
                <a:srgbClr val="8DC06A"/>
              </a:buClr>
              <a:buSzPct val="70000"/>
              <a:buFont typeface="Wingdings 3" pitchFamily="18" charset="2"/>
              <a:buChar char="u"/>
            </a:pPr>
            <a:r>
              <a:rPr lang="en-US" sz="2000" dirty="0" smtClean="0">
                <a:solidFill>
                  <a:srgbClr val="466B2D"/>
                </a:solidFill>
              </a:rPr>
              <a:t>Dual Measuring Spoon (1)</a:t>
            </a:r>
          </a:p>
          <a:p>
            <a:pPr eaLnBrk="1" hangingPunct="1">
              <a:lnSpc>
                <a:spcPct val="80000"/>
              </a:lnSpc>
              <a:spcBef>
                <a:spcPct val="0"/>
              </a:spcBef>
              <a:buClr>
                <a:srgbClr val="8DC06A"/>
              </a:buClr>
              <a:buSzPct val="70000"/>
              <a:buFont typeface="Wingdings 3" pitchFamily="18" charset="2"/>
              <a:buChar char="u"/>
            </a:pPr>
            <a:r>
              <a:rPr lang="en-US" sz="2000" dirty="0" smtClean="0">
                <a:solidFill>
                  <a:srgbClr val="466B2D"/>
                </a:solidFill>
              </a:rPr>
              <a:t>Cleaning Accessories (4)</a:t>
            </a:r>
          </a:p>
          <a:p>
            <a:pPr marL="623888" lvl="1" indent="-166688" eaLnBrk="1" hangingPunct="1">
              <a:lnSpc>
                <a:spcPct val="80000"/>
              </a:lnSpc>
              <a:spcBef>
                <a:spcPct val="0"/>
              </a:spcBef>
              <a:buClr>
                <a:srgbClr val="466B2D"/>
              </a:buClr>
              <a:buSzPct val="70000"/>
              <a:buFont typeface="Verdana" pitchFamily="34" charset="0"/>
              <a:buChar char="─"/>
            </a:pPr>
            <a:r>
              <a:rPr lang="en-US" sz="2000" dirty="0" smtClean="0">
                <a:solidFill>
                  <a:srgbClr val="466B2D"/>
                </a:solidFill>
              </a:rPr>
              <a:t>Super Microfiber Cleaning Cloth</a:t>
            </a:r>
          </a:p>
          <a:p>
            <a:pPr marL="623888" lvl="1" indent="-166688" eaLnBrk="1" hangingPunct="1">
              <a:lnSpc>
                <a:spcPct val="80000"/>
              </a:lnSpc>
              <a:spcBef>
                <a:spcPct val="0"/>
              </a:spcBef>
              <a:buClr>
                <a:srgbClr val="466B2D"/>
              </a:buClr>
              <a:buSzPct val="70000"/>
              <a:buFont typeface="Verdana" pitchFamily="34" charset="0"/>
              <a:buChar char="─"/>
            </a:pPr>
            <a:r>
              <a:rPr lang="en-US" sz="2000" dirty="0" smtClean="0">
                <a:solidFill>
                  <a:srgbClr val="466B2D"/>
                </a:solidFill>
              </a:rPr>
              <a:t>Super Microfiber Window Cloth</a:t>
            </a:r>
          </a:p>
          <a:p>
            <a:pPr marL="623888" lvl="1" indent="-166688" eaLnBrk="1" hangingPunct="1">
              <a:lnSpc>
                <a:spcPct val="80000"/>
              </a:lnSpc>
              <a:spcBef>
                <a:spcPct val="0"/>
              </a:spcBef>
              <a:buClr>
                <a:srgbClr val="466B2D"/>
              </a:buClr>
              <a:buSzPct val="70000"/>
              <a:buFont typeface="Verdana" pitchFamily="34" charset="0"/>
              <a:buChar char="─"/>
            </a:pPr>
            <a:r>
              <a:rPr lang="en-US" sz="2000" dirty="0" smtClean="0">
                <a:solidFill>
                  <a:srgbClr val="466B2D"/>
                </a:solidFill>
              </a:rPr>
              <a:t>Super Microfiber Sponge</a:t>
            </a:r>
          </a:p>
          <a:p>
            <a:pPr marL="623888" lvl="1" indent="-166688" eaLnBrk="1" hangingPunct="1">
              <a:lnSpc>
                <a:spcPct val="80000"/>
              </a:lnSpc>
              <a:spcBef>
                <a:spcPct val="0"/>
              </a:spcBef>
              <a:buClr>
                <a:srgbClr val="466B2D"/>
              </a:buClr>
              <a:buSzPct val="70000"/>
              <a:buFont typeface="Verdana" pitchFamily="34" charset="0"/>
              <a:buChar char="─"/>
            </a:pPr>
            <a:r>
              <a:rPr lang="en-US" sz="2000" dirty="0" smtClean="0">
                <a:solidFill>
                  <a:srgbClr val="466B2D"/>
                </a:solidFill>
              </a:rPr>
              <a:t>Miracle Scrubber Pad</a:t>
            </a:r>
          </a:p>
          <a:p>
            <a:pPr eaLnBrk="1" hangingPunct="1">
              <a:lnSpc>
                <a:spcPct val="80000"/>
              </a:lnSpc>
              <a:spcBef>
                <a:spcPct val="0"/>
              </a:spcBef>
            </a:pPr>
            <a:endParaRPr lang="en-US" sz="1200" dirty="0" smtClean="0">
              <a:solidFill>
                <a:srgbClr val="466B2D"/>
              </a:solidFill>
            </a:endParaRPr>
          </a:p>
        </p:txBody>
      </p:sp>
      <p:sp>
        <p:nvSpPr>
          <p:cNvPr id="26630" name="Rectangle 16"/>
          <p:cNvSpPr>
            <a:spLocks noChangeArrowheads="1"/>
          </p:cNvSpPr>
          <p:nvPr/>
        </p:nvSpPr>
        <p:spPr bwMode="auto">
          <a:xfrm>
            <a:off x="171450" y="3333750"/>
            <a:ext cx="4448175" cy="2971800"/>
          </a:xfrm>
          <a:prstGeom prst="rect">
            <a:avLst/>
          </a:prstGeom>
          <a:noFill/>
          <a:ln w="9525">
            <a:noFill/>
            <a:miter lim="800000"/>
            <a:headEnd/>
            <a:tailEnd/>
          </a:ln>
        </p:spPr>
        <p:txBody>
          <a:bodyPr/>
          <a:lstStyle/>
          <a:p>
            <a:pPr marL="381000" indent="-381000" algn="l">
              <a:spcBef>
                <a:spcPct val="20000"/>
              </a:spcBef>
            </a:pPr>
            <a:endParaRPr lang="en-US" sz="1000">
              <a:solidFill>
                <a:srgbClr val="4D4D4D"/>
              </a:solidFill>
            </a:endParaRPr>
          </a:p>
        </p:txBody>
      </p:sp>
      <p:sp>
        <p:nvSpPr>
          <p:cNvPr id="26631" name="Rectangle 17"/>
          <p:cNvSpPr>
            <a:spLocks noChangeArrowheads="1"/>
          </p:cNvSpPr>
          <p:nvPr/>
        </p:nvSpPr>
        <p:spPr bwMode="auto">
          <a:xfrm>
            <a:off x="4692650" y="3335338"/>
            <a:ext cx="3810000" cy="2895600"/>
          </a:xfrm>
          <a:prstGeom prst="rect">
            <a:avLst/>
          </a:prstGeom>
          <a:noFill/>
          <a:ln w="9525">
            <a:noFill/>
            <a:miter lim="800000"/>
            <a:headEnd/>
            <a:tailEnd/>
          </a:ln>
        </p:spPr>
        <p:txBody>
          <a:bodyPr/>
          <a:lstStyle/>
          <a:p>
            <a:pPr marL="342900" indent="-342900" algn="l">
              <a:lnSpc>
                <a:spcPct val="80000"/>
              </a:lnSpc>
              <a:spcBef>
                <a:spcPct val="20000"/>
              </a:spcBef>
              <a:buFontTx/>
              <a:buChar char="•"/>
            </a:pPr>
            <a:endParaRPr lang="en-US" sz="1000">
              <a:solidFill>
                <a:srgbClr val="4D4D4D"/>
              </a:solidFill>
            </a:endParaRPr>
          </a:p>
        </p:txBody>
      </p:sp>
      <p:grpSp>
        <p:nvGrpSpPr>
          <p:cNvPr id="2" name="Group 25"/>
          <p:cNvGrpSpPr>
            <a:grpSpLocks/>
          </p:cNvGrpSpPr>
          <p:nvPr/>
        </p:nvGrpSpPr>
        <p:grpSpPr bwMode="auto">
          <a:xfrm>
            <a:off x="533400" y="990601"/>
            <a:ext cx="4267200" cy="1676400"/>
            <a:chOff x="345" y="472"/>
            <a:chExt cx="2518" cy="1574"/>
          </a:xfrm>
        </p:grpSpPr>
        <p:pic>
          <p:nvPicPr>
            <p:cNvPr id="26637" name="Picture 21" descr="bottom"/>
            <p:cNvPicPr>
              <a:picLocks noChangeAspect="1" noChangeArrowheads="1"/>
            </p:cNvPicPr>
            <p:nvPr/>
          </p:nvPicPr>
          <p:blipFill>
            <a:blip r:embed="rId3" cstate="print"/>
            <a:srcRect/>
            <a:stretch>
              <a:fillRect/>
            </a:stretch>
          </p:blipFill>
          <p:spPr bwMode="auto">
            <a:xfrm>
              <a:off x="345" y="1201"/>
              <a:ext cx="2518" cy="845"/>
            </a:xfrm>
            <a:prstGeom prst="rect">
              <a:avLst/>
            </a:prstGeom>
            <a:noFill/>
            <a:ln w="9525">
              <a:noFill/>
              <a:miter lim="800000"/>
              <a:headEnd/>
              <a:tailEnd/>
            </a:ln>
          </p:spPr>
        </p:pic>
        <p:pic>
          <p:nvPicPr>
            <p:cNvPr id="26638" name="Picture 22" descr="top"/>
            <p:cNvPicPr>
              <a:picLocks noChangeAspect="1" noChangeArrowheads="1"/>
            </p:cNvPicPr>
            <p:nvPr/>
          </p:nvPicPr>
          <p:blipFill>
            <a:blip r:embed="rId4" cstate="print"/>
            <a:srcRect/>
            <a:stretch>
              <a:fillRect/>
            </a:stretch>
          </p:blipFill>
          <p:spPr bwMode="auto">
            <a:xfrm>
              <a:off x="871" y="472"/>
              <a:ext cx="1421" cy="752"/>
            </a:xfrm>
            <a:prstGeom prst="rect">
              <a:avLst/>
            </a:prstGeom>
            <a:noFill/>
            <a:ln w="9525">
              <a:noFill/>
              <a:miter lim="800000"/>
              <a:headEnd/>
              <a:tailEnd/>
            </a:ln>
          </p:spPr>
        </p:pic>
      </p:grpSp>
      <p:pic>
        <p:nvPicPr>
          <p:cNvPr id="206872" name="Picture 24" descr="Caddy_C_sm"/>
          <p:cNvPicPr>
            <a:picLocks noChangeAspect="1" noChangeArrowheads="1"/>
          </p:cNvPicPr>
          <p:nvPr/>
        </p:nvPicPr>
        <p:blipFill>
          <a:blip r:embed="rId5" cstate="print"/>
          <a:srcRect/>
          <a:stretch>
            <a:fillRect/>
          </a:stretch>
        </p:blipFill>
        <p:spPr bwMode="auto">
          <a:xfrm>
            <a:off x="5410200" y="914400"/>
            <a:ext cx="3048000" cy="1752600"/>
          </a:xfrm>
          <a:prstGeom prst="rect">
            <a:avLst/>
          </a:prstGeom>
          <a:noFill/>
          <a:ln w="9525">
            <a:noFill/>
            <a:miter lim="800000"/>
            <a:headEnd/>
            <a:tailEnd/>
          </a:ln>
        </p:spPr>
      </p:pic>
      <p:pic>
        <p:nvPicPr>
          <p:cNvPr id="26635" name="Picture 28" descr="NEW_100%Guar_solidGOLD2"/>
          <p:cNvPicPr>
            <a:picLocks noChangeAspect="1" noChangeArrowheads="1"/>
          </p:cNvPicPr>
          <p:nvPr/>
        </p:nvPicPr>
        <p:blipFill>
          <a:blip r:embed="rId6" cstate="print"/>
          <a:srcRect/>
          <a:stretch>
            <a:fillRect/>
          </a:stretch>
        </p:blipFill>
        <p:spPr bwMode="auto">
          <a:xfrm>
            <a:off x="7772400" y="0"/>
            <a:ext cx="1087437" cy="1055687"/>
          </a:xfrm>
          <a:prstGeom prst="rect">
            <a:avLst/>
          </a:prstGeom>
          <a:noFill/>
          <a:ln w="9525">
            <a:noFill/>
            <a:miter lim="800000"/>
            <a:headEnd/>
            <a:tailEnd/>
          </a:ln>
        </p:spPr>
      </p:pic>
      <p:pic>
        <p:nvPicPr>
          <p:cNvPr id="26636" name="Picture 29" descr="logo"/>
          <p:cNvPicPr>
            <a:picLocks noChangeAspect="1" noChangeArrowheads="1"/>
          </p:cNvPicPr>
          <p:nvPr/>
        </p:nvPicPr>
        <p:blipFill>
          <a:blip r:embed="rId7" cstate="print"/>
          <a:srcRect/>
          <a:stretch>
            <a:fillRect/>
          </a:stretch>
        </p:blipFill>
        <p:spPr bwMode="auto">
          <a:xfrm>
            <a:off x="139700" y="358775"/>
            <a:ext cx="2743200" cy="396875"/>
          </a:xfrm>
          <a:prstGeom prst="rect">
            <a:avLst/>
          </a:prstGeom>
          <a:noFill/>
          <a:ln w="9525">
            <a:noFill/>
            <a:miter lim="800000"/>
            <a:headEnd/>
            <a:tailEnd/>
          </a:ln>
        </p:spPr>
      </p:pic>
      <p:sp>
        <p:nvSpPr>
          <p:cNvPr id="13" name="TextBox 12"/>
          <p:cNvSpPr txBox="1"/>
          <p:nvPr/>
        </p:nvSpPr>
        <p:spPr>
          <a:xfrm>
            <a:off x="4953000" y="6248400"/>
            <a:ext cx="1066800" cy="369332"/>
          </a:xfrm>
          <a:prstGeom prst="rect">
            <a:avLst/>
          </a:prstGeom>
          <a:noFill/>
        </p:spPr>
        <p:txBody>
          <a:bodyPr wrap="square" rtlCol="0">
            <a:spAutoFit/>
          </a:bodyPr>
          <a:lstStyle/>
          <a:p>
            <a:r>
              <a:rPr lang="en-US" dirty="0" err="1" smtClean="0"/>
              <a:t>lisa</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206867"/>
                                        </p:tgtEl>
                                        <p:attrNameLst>
                                          <p:attrName>style.visibility</p:attrName>
                                        </p:attrNameLst>
                                      </p:cBhvr>
                                      <p:to>
                                        <p:strVal val="visible"/>
                                      </p:to>
                                    </p:set>
                                    <p:animEffect transition="in" filter="wipe(up)">
                                      <p:cBhvr>
                                        <p:cTn id="11" dur="500"/>
                                        <p:tgtEl>
                                          <p:spTgt spid="206867"/>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206872"/>
                                        </p:tgtEl>
                                        <p:attrNameLst>
                                          <p:attrName>style.visibility</p:attrName>
                                        </p:attrNameLst>
                                      </p:cBhvr>
                                      <p:to>
                                        <p:strVal val="visible"/>
                                      </p:to>
                                    </p:set>
                                    <p:animEffect transition="in" filter="fade">
                                      <p:cBhvr>
                                        <p:cTn id="15" dur="1000"/>
                                        <p:tgtEl>
                                          <p:spTgt spid="206872"/>
                                        </p:tgtEl>
                                      </p:cBhvr>
                                    </p:animEffect>
                                  </p:childTnLst>
                                </p:cTn>
                              </p:par>
                            </p:childTnLst>
                          </p:cTn>
                        </p:par>
                        <p:par>
                          <p:cTn id="16" fill="hold">
                            <p:stCondLst>
                              <p:cond delay="2500"/>
                            </p:stCondLst>
                            <p:childTnLst>
                              <p:par>
                                <p:cTn id="17" presetID="22" presetClass="entr" presetSubtype="1" fill="hold" grpId="0" nodeType="afterEffect">
                                  <p:stCondLst>
                                    <p:cond delay="0"/>
                                  </p:stCondLst>
                                  <p:childTnLst>
                                    <p:set>
                                      <p:cBhvr>
                                        <p:cTn id="18" dur="1" fill="hold">
                                          <p:stCondLst>
                                            <p:cond delay="0"/>
                                          </p:stCondLst>
                                        </p:cTn>
                                        <p:tgtEl>
                                          <p:spTgt spid="206868"/>
                                        </p:tgtEl>
                                        <p:attrNameLst>
                                          <p:attrName>style.visibility</p:attrName>
                                        </p:attrNameLst>
                                      </p:cBhvr>
                                      <p:to>
                                        <p:strVal val="visible"/>
                                      </p:to>
                                    </p:set>
                                    <p:animEffect transition="in" filter="wipe(up)">
                                      <p:cBhvr>
                                        <p:cTn id="19" dur="500"/>
                                        <p:tgtEl>
                                          <p:spTgt spid="2068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67" grpId="0"/>
      <p:bldP spid="20686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05800" cy="487362"/>
          </a:xfrm>
          <a:ln>
            <a:solidFill>
              <a:schemeClr val="tx2">
                <a:lumMod val="40000"/>
                <a:lumOff val="60000"/>
              </a:schemeClr>
            </a:solidFill>
          </a:ln>
        </p:spPr>
        <p:txBody>
          <a:bodyPr>
            <a:normAutofit fontScale="90000"/>
          </a:bodyPr>
          <a:lstStyle/>
          <a:p>
            <a:r>
              <a:rPr lang="en-US" sz="2400" dirty="0" smtClean="0"/>
              <a:t>Earth-Friendly Actions –for Healthy People as well as Healthy Planet</a:t>
            </a:r>
            <a:endParaRPr lang="en-US" sz="2400" dirty="0"/>
          </a:p>
        </p:txBody>
      </p:sp>
      <p:sp>
        <p:nvSpPr>
          <p:cNvPr id="3" name="Content Placeholder 2"/>
          <p:cNvSpPr>
            <a:spLocks noGrp="1"/>
          </p:cNvSpPr>
          <p:nvPr>
            <p:ph idx="1"/>
          </p:nvPr>
        </p:nvSpPr>
        <p:spPr>
          <a:xfrm>
            <a:off x="457200" y="838200"/>
            <a:ext cx="8229600" cy="6019800"/>
          </a:xfrm>
        </p:spPr>
        <p:txBody>
          <a:bodyPr>
            <a:normAutofit fontScale="85000" lnSpcReduction="10000"/>
          </a:bodyPr>
          <a:lstStyle/>
          <a:p>
            <a:pPr>
              <a:buNone/>
            </a:pPr>
            <a:r>
              <a:rPr lang="en-US" sz="2000" dirty="0" smtClean="0"/>
              <a:t>1. Choose </a:t>
            </a:r>
            <a:r>
              <a:rPr lang="en-US" sz="2000" b="1" dirty="0" smtClean="0"/>
              <a:t>organic produce </a:t>
            </a:r>
            <a:r>
              <a:rPr lang="en-US" sz="2000" dirty="0" smtClean="0"/>
              <a:t>to protect yourself from hazardous chemicals. Non-organic apples, imported grapes, bell peppers, and strawberries, in particular, have large amounts of pesticide residue  linked to neurological disabilities in children, Parkinson’s and cancer.</a:t>
            </a:r>
          </a:p>
          <a:p>
            <a:pPr>
              <a:buNone/>
            </a:pPr>
            <a:r>
              <a:rPr lang="en-US" sz="2000" dirty="0" smtClean="0"/>
              <a:t>2. Use </a:t>
            </a:r>
            <a:r>
              <a:rPr lang="en-US" sz="2000" b="1" dirty="0" smtClean="0"/>
              <a:t>non-toxic personal care products</a:t>
            </a:r>
            <a:r>
              <a:rPr lang="en-US" sz="2000" dirty="0" smtClean="0"/>
              <a:t>. Some antibacterial soaps and toothpastes contain  </a:t>
            </a:r>
            <a:r>
              <a:rPr lang="en-US" sz="2000" dirty="0" err="1" smtClean="0"/>
              <a:t>triclosan</a:t>
            </a:r>
            <a:r>
              <a:rPr lang="en-US" sz="2000" dirty="0" smtClean="0"/>
              <a:t> that can accumulate inside your body and may harm your health.</a:t>
            </a:r>
          </a:p>
          <a:p>
            <a:pPr>
              <a:buNone/>
            </a:pPr>
            <a:r>
              <a:rPr lang="en-US" sz="2000" dirty="0" smtClean="0"/>
              <a:t>3</a:t>
            </a:r>
            <a:r>
              <a:rPr lang="en-US" sz="2000" b="1" dirty="0" smtClean="0"/>
              <a:t>. Eat fish low in mercury</a:t>
            </a:r>
            <a:r>
              <a:rPr lang="en-US" sz="2000" dirty="0" smtClean="0"/>
              <a:t>. Eating too much mercury can cause serious health problems, especially in children and pregnant woman, sometimes causing permanent damage. </a:t>
            </a:r>
          </a:p>
          <a:p>
            <a:pPr>
              <a:buNone/>
            </a:pPr>
            <a:r>
              <a:rPr lang="en-US" sz="2000" dirty="0" smtClean="0"/>
              <a:t>4. </a:t>
            </a:r>
            <a:r>
              <a:rPr lang="en-US" sz="2000" b="1" dirty="0" smtClean="0"/>
              <a:t>Use non-toxic and natural household cleaning</a:t>
            </a:r>
            <a:r>
              <a:rPr lang="en-US" sz="2000" dirty="0" smtClean="0"/>
              <a:t> products. Americans use an average of 25 gallons of toxic hazardous chemical products per year in their homes, most in household cleaning products. Many common everyday chemicals can harm your health, causing headaches, skin rashes, eye irritation, coughing, wheezing, and more.</a:t>
            </a:r>
          </a:p>
          <a:p>
            <a:pPr>
              <a:buNone/>
            </a:pPr>
            <a:r>
              <a:rPr lang="en-US" sz="2000" dirty="0" smtClean="0"/>
              <a:t>5. Choose</a:t>
            </a:r>
            <a:r>
              <a:rPr lang="en-US" sz="2000" b="1" dirty="0" smtClean="0"/>
              <a:t> flea pills for dog and cat instead of flea collars or powder</a:t>
            </a:r>
            <a:r>
              <a:rPr lang="en-US" sz="2000" dirty="0" smtClean="0"/>
              <a:t>s.. Toxic insecticides in flea/ tick collars leave behind hazardous chemicals --on your skin, furniture, and floors and linger in your home long after you have used them.  linked to neurological problems such as learning disabilities in children and Parkinson’s.</a:t>
            </a:r>
          </a:p>
          <a:p>
            <a:pPr>
              <a:buNone/>
            </a:pPr>
            <a:r>
              <a:rPr lang="en-US" sz="2000" dirty="0" smtClean="0"/>
              <a:t>6. </a:t>
            </a:r>
            <a:r>
              <a:rPr lang="en-US" sz="2000" b="1" dirty="0" smtClean="0"/>
              <a:t>Avoid chlorinated household products such as paper towels, toilet paper, and coffee filters</a:t>
            </a:r>
            <a:r>
              <a:rPr lang="en-US" sz="2000" dirty="0" smtClean="0"/>
              <a:t> -- studies have linked chlorine and chlorination by-products to cancer. Use Unbleached and recycled products. Using less paper ( cloth napkins and kitchen towels)  helps curb global warming pollution and save forests, water, and energy.</a:t>
            </a:r>
          </a:p>
          <a:p>
            <a:pPr>
              <a:buNone/>
            </a:pPr>
            <a:r>
              <a:rPr lang="en-US" sz="2000" dirty="0" smtClean="0"/>
              <a:t>7. </a:t>
            </a:r>
            <a:r>
              <a:rPr lang="en-US" sz="2000" b="1" dirty="0" smtClean="0"/>
              <a:t>Drastically cut the amount of energy your computer and monitor use</a:t>
            </a:r>
            <a:r>
              <a:rPr lang="en-US" sz="2000" dirty="0" smtClean="0"/>
              <a:t> by putting them in sleep mode when they aren’t in use. Avoid screen savers- those moving images on your monitor can cost an extra $50 or more of electricity a year!                 crystal</a:t>
            </a:r>
            <a:endParaRPr lang="en-US" sz="20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781800" cy="487362"/>
          </a:xfrm>
          <a:ln>
            <a:solidFill>
              <a:schemeClr val="tx2">
                <a:lumMod val="60000"/>
                <a:lumOff val="40000"/>
              </a:schemeClr>
            </a:solidFill>
          </a:ln>
        </p:spPr>
        <p:txBody>
          <a:bodyPr>
            <a:normAutofit fontScale="90000"/>
          </a:bodyPr>
          <a:lstStyle/>
          <a:p>
            <a:r>
              <a:rPr lang="en-US" sz="2800" dirty="0" smtClean="0"/>
              <a:t>More Earth-Friendly and Money-Saving Actions</a:t>
            </a:r>
            <a:endParaRPr lang="en-US" sz="2800" dirty="0"/>
          </a:p>
        </p:txBody>
      </p:sp>
      <p:sp>
        <p:nvSpPr>
          <p:cNvPr id="3" name="Content Placeholder 2"/>
          <p:cNvSpPr>
            <a:spLocks noGrp="1"/>
          </p:cNvSpPr>
          <p:nvPr>
            <p:ph idx="1"/>
          </p:nvPr>
        </p:nvSpPr>
        <p:spPr>
          <a:xfrm>
            <a:off x="457200" y="838200"/>
            <a:ext cx="8229600" cy="5791200"/>
          </a:xfrm>
        </p:spPr>
        <p:txBody>
          <a:bodyPr>
            <a:normAutofit fontScale="92500" lnSpcReduction="10000"/>
          </a:bodyPr>
          <a:lstStyle/>
          <a:p>
            <a:pPr>
              <a:buNone/>
            </a:pPr>
            <a:r>
              <a:rPr lang="en-US" sz="2000" dirty="0" smtClean="0"/>
              <a:t>8. Plug televisions, computer equipment, game consoles and stereos into </a:t>
            </a:r>
            <a:r>
              <a:rPr lang="en-US" sz="2000" b="1" dirty="0" smtClean="0"/>
              <a:t>power strips </a:t>
            </a:r>
            <a:r>
              <a:rPr lang="en-US" sz="2000" dirty="0" smtClean="0"/>
              <a:t>that can be switched off at night or when not in use. Even when you think these products are off, together their standby consumption can be equivalent to that of a 60-watt light bulb running continuously.</a:t>
            </a:r>
          </a:p>
          <a:p>
            <a:pPr>
              <a:buNone/>
            </a:pPr>
            <a:r>
              <a:rPr lang="en-US" sz="2000" dirty="0" smtClean="0"/>
              <a:t>9. Replace regular light bulbs with a </a:t>
            </a:r>
            <a:r>
              <a:rPr lang="en-US" sz="2000" b="1" dirty="0" smtClean="0"/>
              <a:t>compact fluorescent lamp </a:t>
            </a:r>
            <a:r>
              <a:rPr lang="en-US" sz="2000" dirty="0" smtClean="0"/>
              <a:t>(CFL). A CFL costs more upfront than a standard bulb, but in the end can save you $30 to $60 on electricity during its lifetime-and it keeps 1 ton of global warming pollution out of the air.</a:t>
            </a:r>
          </a:p>
          <a:p>
            <a:pPr>
              <a:buNone/>
            </a:pPr>
            <a:r>
              <a:rPr lang="en-US" sz="2000" dirty="0" smtClean="0"/>
              <a:t>10. </a:t>
            </a:r>
            <a:r>
              <a:rPr lang="en-US" sz="2000" b="1" dirty="0" smtClean="0"/>
              <a:t>Inflate your tires once a month </a:t>
            </a:r>
            <a:r>
              <a:rPr lang="en-US" sz="2000" dirty="0" smtClean="0"/>
              <a:t>or as necessary. If every American kept their tires properly inflated, we could save 2.8 billion gallons of gasoline a year- and help curb global warming pollution.</a:t>
            </a:r>
          </a:p>
          <a:p>
            <a:pPr>
              <a:buNone/>
            </a:pPr>
            <a:r>
              <a:rPr lang="en-US" sz="2000" dirty="0" smtClean="0"/>
              <a:t>11. </a:t>
            </a:r>
            <a:r>
              <a:rPr lang="en-US" sz="2000" b="1" dirty="0" smtClean="0"/>
              <a:t>Replace the air filter and tune up your engine regularly</a:t>
            </a:r>
            <a:r>
              <a:rPr lang="en-US" sz="2000" dirty="0" smtClean="0"/>
              <a:t>. A new air filter could get you 10 percent more miles per gallon and a tune-up can boost miles per gallon from 4 percent to 40 percent.</a:t>
            </a:r>
          </a:p>
          <a:p>
            <a:pPr>
              <a:buNone/>
            </a:pPr>
            <a:r>
              <a:rPr lang="en-US" sz="2000" dirty="0" smtClean="0"/>
              <a:t>12. Swap a flight for the train or stay local if you can. </a:t>
            </a:r>
            <a:r>
              <a:rPr lang="en-US" sz="2000" b="1" dirty="0" smtClean="0"/>
              <a:t>Air travel </a:t>
            </a:r>
            <a:r>
              <a:rPr lang="en-US" sz="2000" dirty="0" smtClean="0"/>
              <a:t>is one of the fastest-growing sources of global warming pollution: the average jet pumps almost 1 ton of carbon dioxide into the atmosphere for every passenger it carries roundtrip from Los Angeles to New York.  </a:t>
            </a:r>
          </a:p>
          <a:p>
            <a:pPr>
              <a:buNone/>
            </a:pPr>
            <a:r>
              <a:rPr lang="en-US" sz="2000" dirty="0" smtClean="0"/>
              <a:t>13. Don’t leave the water running when washing dishes, brushing teeth, etc</a:t>
            </a:r>
          </a:p>
          <a:p>
            <a:pPr>
              <a:buNone/>
            </a:pPr>
            <a:r>
              <a:rPr lang="en-US" sz="2000" dirty="0" smtClean="0"/>
              <a:t>14. Don’t flush medications down the toilet.   NDC.org                      crystal</a:t>
            </a:r>
          </a:p>
          <a:p>
            <a:pPr>
              <a:buNone/>
            </a:pPr>
            <a:endParaRPr lang="en-US" sz="20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http://www.ecolivingexperts.com/wp-content/gallery/images/save-environment-slogans.jpg"/>
          <p:cNvPicPr>
            <a:picLocks noChangeAspect="1" noChangeArrowheads="1"/>
          </p:cNvPicPr>
          <p:nvPr/>
        </p:nvPicPr>
        <p:blipFill>
          <a:blip r:embed="rId2" cstate="print"/>
          <a:srcRect/>
          <a:stretch>
            <a:fillRect/>
          </a:stretch>
        </p:blipFill>
        <p:spPr bwMode="auto">
          <a:xfrm>
            <a:off x="0" y="2667000"/>
            <a:ext cx="3200400" cy="2895600"/>
          </a:xfrm>
          <a:prstGeom prst="rect">
            <a:avLst/>
          </a:prstGeom>
          <a:noFill/>
        </p:spPr>
      </p:pic>
      <p:pic>
        <p:nvPicPr>
          <p:cNvPr id="78852" name="Picture 4" descr="https://encrypted-tbn3.gstatic.com/images?q=tbn:ANd9GcTWDFukDUulSGZ1vVXL5LRUfAyVBhrc8wGaRB9On3uhWhaI_aUQ"/>
          <p:cNvPicPr>
            <a:picLocks noChangeAspect="1" noChangeArrowheads="1"/>
          </p:cNvPicPr>
          <p:nvPr/>
        </p:nvPicPr>
        <p:blipFill>
          <a:blip r:embed="rId3" cstate="print"/>
          <a:srcRect/>
          <a:stretch>
            <a:fillRect/>
          </a:stretch>
        </p:blipFill>
        <p:spPr bwMode="auto">
          <a:xfrm>
            <a:off x="3200400" y="2971800"/>
            <a:ext cx="5153025" cy="3514726"/>
          </a:xfrm>
          <a:prstGeom prst="rect">
            <a:avLst/>
          </a:prstGeom>
          <a:noFill/>
        </p:spPr>
      </p:pic>
      <p:sp>
        <p:nvSpPr>
          <p:cNvPr id="6" name="TextBox 5"/>
          <p:cNvSpPr txBox="1"/>
          <p:nvPr/>
        </p:nvSpPr>
        <p:spPr>
          <a:xfrm>
            <a:off x="1676400" y="381000"/>
            <a:ext cx="6096000" cy="2123658"/>
          </a:xfrm>
          <a:prstGeom prst="rect">
            <a:avLst/>
          </a:prstGeom>
          <a:noFill/>
          <a:ln>
            <a:solidFill>
              <a:schemeClr val="accent3">
                <a:lumMod val="75000"/>
              </a:schemeClr>
            </a:solidFill>
          </a:ln>
        </p:spPr>
        <p:txBody>
          <a:bodyPr wrap="square" rtlCol="0">
            <a:spAutoFit/>
          </a:bodyPr>
          <a:lstStyle/>
          <a:p>
            <a:r>
              <a:rPr lang="en-US" sz="2800" dirty="0" smtClean="0"/>
              <a:t>Never doubt that a small group of thoughtful , committed citizens can change the world;</a:t>
            </a:r>
          </a:p>
          <a:p>
            <a:r>
              <a:rPr lang="en-US" sz="2800" dirty="0" smtClean="0"/>
              <a:t>Indeed, It’s the only thing that ever has.               </a:t>
            </a:r>
            <a:r>
              <a:rPr lang="en-US" sz="2000" dirty="0" smtClean="0"/>
              <a:t>Anthropologist Margaret Mead</a:t>
            </a:r>
            <a:endParaRPr lang="en-US" sz="2000" dirty="0"/>
          </a:p>
        </p:txBody>
      </p:sp>
      <p:sp>
        <p:nvSpPr>
          <p:cNvPr id="5" name="TextBox 4"/>
          <p:cNvSpPr txBox="1"/>
          <p:nvPr/>
        </p:nvSpPr>
        <p:spPr>
          <a:xfrm>
            <a:off x="1676400" y="6172200"/>
            <a:ext cx="1295400" cy="381000"/>
          </a:xfrm>
          <a:prstGeom prst="rect">
            <a:avLst/>
          </a:prstGeom>
          <a:noFill/>
        </p:spPr>
        <p:txBody>
          <a:bodyPr wrap="square" rtlCol="0">
            <a:spAutoFit/>
          </a:bodyPr>
          <a:lstStyle/>
          <a:p>
            <a:r>
              <a:rPr lang="en-US" dirty="0" smtClean="0"/>
              <a:t>crystal</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http://www.outlook.noaa.gov/earthday/images/eday5.jpg"/>
          <p:cNvPicPr>
            <a:picLocks noChangeAspect="1" noChangeArrowheads="1"/>
          </p:cNvPicPr>
          <p:nvPr/>
        </p:nvPicPr>
        <p:blipFill>
          <a:blip r:embed="rId2" cstate="print"/>
          <a:srcRect/>
          <a:stretch>
            <a:fillRect/>
          </a:stretch>
        </p:blipFill>
        <p:spPr bwMode="auto">
          <a:xfrm>
            <a:off x="6858000" y="0"/>
            <a:ext cx="2286000" cy="1905000"/>
          </a:xfrm>
          <a:prstGeom prst="rect">
            <a:avLst/>
          </a:prstGeom>
          <a:noFill/>
        </p:spPr>
      </p:pic>
      <p:sp>
        <p:nvSpPr>
          <p:cNvPr id="2" name="Title 1"/>
          <p:cNvSpPr>
            <a:spLocks noGrp="1"/>
          </p:cNvSpPr>
          <p:nvPr>
            <p:ph type="title"/>
          </p:nvPr>
        </p:nvSpPr>
        <p:spPr>
          <a:xfrm>
            <a:off x="457200" y="274638"/>
            <a:ext cx="5638800" cy="715962"/>
          </a:xfrm>
          <a:ln>
            <a:solidFill>
              <a:schemeClr val="tx2">
                <a:lumMod val="60000"/>
                <a:lumOff val="40000"/>
              </a:schemeClr>
            </a:solidFill>
          </a:ln>
        </p:spPr>
        <p:txBody>
          <a:bodyPr>
            <a:normAutofit/>
          </a:bodyPr>
          <a:lstStyle/>
          <a:p>
            <a:r>
              <a:rPr lang="en-US" sz="3600" dirty="0" smtClean="0"/>
              <a:t>Earth Day Marketing Ideas</a:t>
            </a:r>
            <a:endParaRPr lang="en-US" sz="3600" dirty="0"/>
          </a:p>
        </p:txBody>
      </p:sp>
      <p:sp>
        <p:nvSpPr>
          <p:cNvPr id="3" name="Content Placeholder 2"/>
          <p:cNvSpPr>
            <a:spLocks noGrp="1"/>
          </p:cNvSpPr>
          <p:nvPr>
            <p:ph idx="1"/>
          </p:nvPr>
        </p:nvSpPr>
        <p:spPr>
          <a:xfrm>
            <a:off x="457200" y="1143000"/>
            <a:ext cx="8229600" cy="5181600"/>
          </a:xfrm>
          <a:ln>
            <a:solidFill>
              <a:schemeClr val="tx2">
                <a:lumMod val="60000"/>
                <a:lumOff val="40000"/>
              </a:schemeClr>
            </a:solidFill>
          </a:ln>
        </p:spPr>
        <p:txBody>
          <a:bodyPr>
            <a:normAutofit/>
          </a:bodyPr>
          <a:lstStyle/>
          <a:p>
            <a:pPr>
              <a:buNone/>
            </a:pPr>
            <a:r>
              <a:rPr lang="en-US" sz="2000" dirty="0" smtClean="0"/>
              <a:t>50 family Earth Day  Commitment – dialogue</a:t>
            </a:r>
          </a:p>
          <a:p>
            <a:pPr>
              <a:buNone/>
            </a:pPr>
            <a:endParaRPr lang="en-US" sz="2000" dirty="0" smtClean="0"/>
          </a:p>
          <a:p>
            <a:pPr>
              <a:buNone/>
            </a:pPr>
            <a:r>
              <a:rPr lang="en-US" sz="2000" dirty="0" smtClean="0"/>
              <a:t>“ Every year  for Earth Day, I make a commitment to introduce 50 families to non-toxic , Earth-friendly cleaning products. They are amazingly economical ( average family saves at least $200/year) . </a:t>
            </a:r>
          </a:p>
          <a:p>
            <a:pPr>
              <a:buNone/>
            </a:pPr>
            <a:r>
              <a:rPr lang="en-US" sz="2000" dirty="0" smtClean="0"/>
              <a:t>And I give nice presents to people who help  me spread the word … so may I ask you:</a:t>
            </a:r>
          </a:p>
          <a:p>
            <a:pPr>
              <a:buNone/>
            </a:pPr>
            <a:r>
              <a:rPr lang="en-US" sz="2000" dirty="0" smtClean="0"/>
              <a:t>Who you may know who:</a:t>
            </a:r>
          </a:p>
          <a:p>
            <a:pPr marL="457200" indent="-457200">
              <a:buAutoNum type="arabicPeriod"/>
            </a:pPr>
            <a:r>
              <a:rPr lang="en-US" sz="2000" dirty="0" smtClean="0"/>
              <a:t>Has family members with allergies or asthma?</a:t>
            </a:r>
          </a:p>
          <a:p>
            <a:pPr marL="457200" indent="-457200">
              <a:buAutoNum type="arabicPeriod"/>
            </a:pPr>
            <a:r>
              <a:rPr lang="en-US" sz="2000" dirty="0" smtClean="0"/>
              <a:t>People who  may be on a tight budget and looking to save money on their cleaning products.</a:t>
            </a:r>
          </a:p>
          <a:p>
            <a:pPr marL="457200" indent="-457200">
              <a:buAutoNum type="arabicPeriod"/>
            </a:pPr>
            <a:r>
              <a:rPr lang="en-US" sz="2000" dirty="0" smtClean="0"/>
              <a:t>People who care about the environment		</a:t>
            </a:r>
          </a:p>
          <a:p>
            <a:pPr marL="457200" indent="-457200">
              <a:buAutoNum type="arabicPeriod"/>
            </a:pPr>
            <a:r>
              <a:rPr lang="en-US" sz="2000" dirty="0" smtClean="0"/>
              <a:t>People who like good effective cleaners that are safe to use.”   </a:t>
            </a:r>
            <a:r>
              <a:rPr lang="en-US" sz="2000" dirty="0" err="1" smtClean="0"/>
              <a:t>lisa</a:t>
            </a:r>
            <a:endParaRPr lang="en-US"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6629400" cy="1143000"/>
          </a:xfrm>
        </p:spPr>
        <p:txBody>
          <a:bodyPr>
            <a:normAutofit/>
          </a:bodyPr>
          <a:lstStyle/>
          <a:p>
            <a:r>
              <a:rPr lang="en-US" sz="2800" dirty="0" smtClean="0"/>
              <a:t>Reports On Benefits of Grand Openings for Launching Shaklee Businesses</a:t>
            </a:r>
            <a:endParaRPr lang="en-US" sz="2800" dirty="0"/>
          </a:p>
        </p:txBody>
      </p:sp>
      <p:sp>
        <p:nvSpPr>
          <p:cNvPr id="3" name="Content Placeholder 2"/>
          <p:cNvSpPr>
            <a:spLocks noGrp="1"/>
          </p:cNvSpPr>
          <p:nvPr>
            <p:ph idx="1"/>
          </p:nvPr>
        </p:nvSpPr>
        <p:spPr>
          <a:xfrm>
            <a:off x="685800" y="1600201"/>
            <a:ext cx="5715000" cy="2743200"/>
          </a:xfrm>
        </p:spPr>
        <p:txBody>
          <a:bodyPr>
            <a:normAutofit/>
          </a:bodyPr>
          <a:lstStyle/>
          <a:p>
            <a:pPr>
              <a:buNone/>
            </a:pPr>
            <a:r>
              <a:rPr lang="en-US" sz="2400" dirty="0" smtClean="0"/>
              <a:t>From new Director Laura Guge</a:t>
            </a:r>
          </a:p>
          <a:p>
            <a:r>
              <a:rPr lang="en-US" sz="2400" dirty="0" smtClean="0"/>
              <a:t>Works 5 to 8 hours / week at Shaklee</a:t>
            </a:r>
          </a:p>
          <a:p>
            <a:r>
              <a:rPr lang="en-US" sz="2400" dirty="0" smtClean="0"/>
              <a:t>Works part-time 20 hours a week in job.</a:t>
            </a:r>
          </a:p>
          <a:p>
            <a:r>
              <a:rPr lang="en-US" sz="2400" dirty="0" smtClean="0"/>
              <a:t>Grand Openings in home and </a:t>
            </a:r>
            <a:r>
              <a:rPr lang="en-US" sz="2400" dirty="0" err="1" smtClean="0"/>
              <a:t>FaceBook</a:t>
            </a:r>
            <a:r>
              <a:rPr lang="en-US" sz="2400" dirty="0" smtClean="0"/>
              <a:t> for the launch of her business and her associates</a:t>
            </a:r>
          </a:p>
          <a:p>
            <a:pPr>
              <a:buNone/>
            </a:pPr>
            <a:endParaRPr lang="en-US" sz="2400" dirty="0"/>
          </a:p>
        </p:txBody>
      </p:sp>
      <p:pic>
        <p:nvPicPr>
          <p:cNvPr id="4" name="Picture 3" descr="Laura and Josh Guge.JPG"/>
          <p:cNvPicPr>
            <a:picLocks noChangeAspect="1"/>
          </p:cNvPicPr>
          <p:nvPr/>
        </p:nvPicPr>
        <p:blipFill>
          <a:blip r:embed="rId2" cstate="print"/>
          <a:stretch>
            <a:fillRect/>
          </a:stretch>
        </p:blipFill>
        <p:spPr>
          <a:xfrm>
            <a:off x="6934200" y="381000"/>
            <a:ext cx="1843140" cy="3429000"/>
          </a:xfrm>
          <a:prstGeom prst="rect">
            <a:avLst/>
          </a:prstGeom>
        </p:spPr>
      </p:pic>
      <p:pic>
        <p:nvPicPr>
          <p:cNvPr id="6" name="Picture 4" descr="http://www.senatorteplitz.com/wp-content/uploads/2013/02/GrandOpening1.jpg"/>
          <p:cNvPicPr>
            <a:picLocks noChangeAspect="1" noChangeArrowheads="1"/>
          </p:cNvPicPr>
          <p:nvPr/>
        </p:nvPicPr>
        <p:blipFill>
          <a:blip r:embed="rId3" cstate="print"/>
          <a:srcRect/>
          <a:stretch>
            <a:fillRect/>
          </a:stretch>
        </p:blipFill>
        <p:spPr bwMode="auto">
          <a:xfrm>
            <a:off x="6477000" y="4800600"/>
            <a:ext cx="2438400" cy="1835021"/>
          </a:xfrm>
          <a:prstGeom prst="rect">
            <a:avLst/>
          </a:prstGeom>
          <a:noFill/>
        </p:spPr>
      </p:pic>
      <p:sp>
        <p:nvSpPr>
          <p:cNvPr id="7" name="TextBox 6"/>
          <p:cNvSpPr txBox="1"/>
          <p:nvPr/>
        </p:nvSpPr>
        <p:spPr>
          <a:xfrm>
            <a:off x="381000" y="4114800"/>
            <a:ext cx="6172200" cy="2308324"/>
          </a:xfrm>
          <a:prstGeom prst="rect">
            <a:avLst/>
          </a:prstGeom>
          <a:noFill/>
          <a:ln>
            <a:solidFill>
              <a:schemeClr val="tx2">
                <a:lumMod val="60000"/>
                <a:lumOff val="40000"/>
              </a:schemeClr>
            </a:solidFill>
          </a:ln>
        </p:spPr>
        <p:txBody>
          <a:bodyPr wrap="square" rtlCol="0">
            <a:spAutoFit/>
          </a:bodyPr>
          <a:lstStyle/>
          <a:p>
            <a:r>
              <a:rPr lang="en-US" sz="2400" dirty="0" smtClean="0"/>
              <a:t>New  Director in March …</a:t>
            </a:r>
          </a:p>
          <a:p>
            <a:pPr>
              <a:buFont typeface="Arial" pitchFamily="34" charset="0"/>
              <a:buChar char="•"/>
            </a:pPr>
            <a:r>
              <a:rPr lang="en-US" sz="2400" dirty="0" smtClean="0"/>
              <a:t>  Attended weekly Thursday morning trainings</a:t>
            </a:r>
          </a:p>
          <a:p>
            <a:pPr>
              <a:buFont typeface="Arial" pitchFamily="34" charset="0"/>
              <a:buChar char="•"/>
            </a:pPr>
            <a:r>
              <a:rPr lang="en-US" sz="2400" dirty="0" smtClean="0"/>
              <a:t>  Invites to Health Stories conference Calls</a:t>
            </a:r>
          </a:p>
          <a:p>
            <a:pPr>
              <a:buFont typeface="Arial" pitchFamily="34" charset="0"/>
              <a:buChar char="•"/>
            </a:pPr>
            <a:r>
              <a:rPr lang="en-US" sz="2400" dirty="0" smtClean="0"/>
              <a:t>  Invites to Wellness Webinars</a:t>
            </a:r>
          </a:p>
          <a:p>
            <a:pPr>
              <a:buFont typeface="Arial" pitchFamily="34" charset="0"/>
              <a:buChar char="•"/>
            </a:pPr>
            <a:r>
              <a:rPr lang="en-US" sz="2400" dirty="0" smtClean="0"/>
              <a:t> Sets up 3-way calls</a:t>
            </a:r>
          </a:p>
          <a:p>
            <a:pPr>
              <a:buFont typeface="Arial" pitchFamily="34" charset="0"/>
              <a:buChar char="•"/>
            </a:pPr>
            <a:r>
              <a:rPr lang="en-US" sz="2400" dirty="0" smtClean="0"/>
              <a:t>  </a:t>
            </a:r>
            <a:r>
              <a:rPr lang="en-US" sz="2400" dirty="0" err="1" smtClean="0"/>
              <a:t>Facebook</a:t>
            </a:r>
            <a:r>
              <a:rPr lang="en-US" sz="2400" dirty="0" smtClean="0"/>
              <a:t> events</a:t>
            </a:r>
            <a:endParaRPr lang="en-US" sz="24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105400" cy="868362"/>
          </a:xfrm>
          <a:ln>
            <a:solidFill>
              <a:schemeClr val="accent3">
                <a:lumMod val="50000"/>
              </a:schemeClr>
            </a:solidFill>
          </a:ln>
        </p:spPr>
        <p:txBody>
          <a:bodyPr>
            <a:normAutofit/>
          </a:bodyPr>
          <a:lstStyle/>
          <a:p>
            <a:r>
              <a:rPr lang="en-US" sz="3600" dirty="0" smtClean="0"/>
              <a:t>Basic H Fund-Raiser</a:t>
            </a:r>
            <a:endParaRPr lang="en-US" sz="3600" dirty="0"/>
          </a:p>
        </p:txBody>
      </p:sp>
      <p:sp>
        <p:nvSpPr>
          <p:cNvPr id="3" name="Content Placeholder 2"/>
          <p:cNvSpPr>
            <a:spLocks noGrp="1"/>
          </p:cNvSpPr>
          <p:nvPr>
            <p:ph idx="1"/>
          </p:nvPr>
        </p:nvSpPr>
        <p:spPr>
          <a:xfrm>
            <a:off x="457200" y="1371600"/>
            <a:ext cx="7848600" cy="3581399"/>
          </a:xfrm>
        </p:spPr>
        <p:txBody>
          <a:bodyPr>
            <a:normAutofit lnSpcReduction="10000"/>
          </a:bodyPr>
          <a:lstStyle/>
          <a:p>
            <a:r>
              <a:rPr lang="en-US" sz="2400" dirty="0" smtClean="0"/>
              <a:t>Create Kid-Friendly Cleaning Kits .. Or 			 Year’s Supply of Earth-Friendly Cleaning     with  :</a:t>
            </a:r>
          </a:p>
          <a:p>
            <a:pPr>
              <a:buNone/>
            </a:pPr>
            <a:r>
              <a:rPr lang="en-US" sz="2400" dirty="0" smtClean="0"/>
              <a:t>	--   1 pint Basic H</a:t>
            </a:r>
          </a:p>
          <a:p>
            <a:pPr>
              <a:buNone/>
            </a:pPr>
            <a:r>
              <a:rPr lang="en-US" sz="2400" dirty="0" smtClean="0"/>
              <a:t>	-- Spray bottle 3-pack</a:t>
            </a:r>
          </a:p>
          <a:p>
            <a:r>
              <a:rPr lang="en-US" sz="2400" dirty="0" smtClean="0"/>
              <a:t>The organization offers it  for $25 each , making a profit of $5 per kit.</a:t>
            </a:r>
          </a:p>
          <a:p>
            <a:r>
              <a:rPr lang="en-US" sz="2400" dirty="0" smtClean="0"/>
              <a:t>100 families in a school X $5 =  $500 for the organization		</a:t>
            </a:r>
          </a:p>
          <a:p>
            <a:pPr>
              <a:buNone/>
            </a:pPr>
            <a:r>
              <a:rPr lang="en-US" sz="2400" dirty="0" err="1" smtClean="0"/>
              <a:t>lisa</a:t>
            </a:r>
            <a:endParaRPr lang="en-US" sz="2400" dirty="0"/>
          </a:p>
        </p:txBody>
      </p:sp>
      <p:pic>
        <p:nvPicPr>
          <p:cNvPr id="51202" name="Picture 2" descr="http://2.bp.blogspot.com/-Rbyday0Plt8/T8WGzUExPvI/AAAAAAAAEkY/tWq0pJzaz_0/s1600/Shaklee+Basic+H.jpg"/>
          <p:cNvPicPr>
            <a:picLocks noChangeAspect="1" noChangeArrowheads="1"/>
          </p:cNvPicPr>
          <p:nvPr/>
        </p:nvPicPr>
        <p:blipFill>
          <a:blip r:embed="rId2" cstate="print"/>
          <a:srcRect/>
          <a:stretch>
            <a:fillRect/>
          </a:stretch>
        </p:blipFill>
        <p:spPr bwMode="auto">
          <a:xfrm>
            <a:off x="3276600" y="4595036"/>
            <a:ext cx="3429000" cy="2034363"/>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638800" cy="1143000"/>
          </a:xfrm>
          <a:ln>
            <a:solidFill>
              <a:schemeClr val="accent3">
                <a:lumMod val="50000"/>
              </a:schemeClr>
            </a:solidFill>
          </a:ln>
        </p:spPr>
        <p:txBody>
          <a:bodyPr>
            <a:normAutofit fontScale="90000"/>
          </a:bodyPr>
          <a:lstStyle/>
          <a:p>
            <a:r>
              <a:rPr lang="en-US" sz="3600" dirty="0" smtClean="0"/>
              <a:t>Invite People to View The Real Dirt on Clean DVD/video</a:t>
            </a:r>
            <a:endParaRPr lang="en-US" sz="3600" dirty="0"/>
          </a:p>
        </p:txBody>
      </p:sp>
      <p:sp>
        <p:nvSpPr>
          <p:cNvPr id="3" name="Content Placeholder 2"/>
          <p:cNvSpPr>
            <a:spLocks noGrp="1"/>
          </p:cNvSpPr>
          <p:nvPr>
            <p:ph idx="1"/>
          </p:nvPr>
        </p:nvSpPr>
        <p:spPr>
          <a:xfrm>
            <a:off x="457200" y="2057400"/>
            <a:ext cx="8229600" cy="4495800"/>
          </a:xfrm>
        </p:spPr>
        <p:txBody>
          <a:bodyPr>
            <a:normAutofit lnSpcReduction="10000"/>
          </a:bodyPr>
          <a:lstStyle/>
          <a:p>
            <a:pPr>
              <a:buNone/>
            </a:pPr>
            <a:r>
              <a:rPr lang="en-US" sz="2000" dirty="0" smtClean="0"/>
              <a:t>“In honor of Earth Day, I  set a goal to share	this DVD/ or video clip with 10 people … would you allow me to share it with you .. And could I ask you , as you are watching, to see who comes to mind that you think would appreciate knowing about this information … </a:t>
            </a:r>
          </a:p>
          <a:p>
            <a:pPr>
              <a:buNone/>
            </a:pPr>
            <a:r>
              <a:rPr lang="en-US" sz="2000" dirty="0" smtClean="0"/>
              <a:t>	 	I know it seems like a little thing, but family-by-family we can begin to make a difference in the impact we have on the planet.  So I am offering discounts and free products to my customers whenever they refer friends to Shaklee. “</a:t>
            </a:r>
            <a:endParaRPr lang="en-US" sz="2400" dirty="0" smtClean="0"/>
          </a:p>
          <a:p>
            <a:pPr>
              <a:buNone/>
            </a:pPr>
            <a:r>
              <a:rPr lang="en-US" sz="2400" dirty="0" smtClean="0"/>
              <a:t>Also  --Include Real Dirt on Clean Video				 in your Learn and Earn program.</a:t>
            </a:r>
          </a:p>
          <a:p>
            <a:pPr>
              <a:buNone/>
            </a:pPr>
            <a:endParaRPr lang="en-US" sz="2400" dirty="0" smtClean="0"/>
          </a:p>
          <a:p>
            <a:pPr>
              <a:buNone/>
            </a:pPr>
            <a:endParaRPr lang="en-US" sz="2400" dirty="0" smtClean="0"/>
          </a:p>
          <a:p>
            <a:pPr>
              <a:buNone/>
            </a:pPr>
            <a:r>
              <a:rPr lang="en-US" sz="2400" dirty="0" err="1" smtClean="0"/>
              <a:t>lisa</a:t>
            </a:r>
            <a:endParaRPr lang="en-US" sz="2400" dirty="0" smtClean="0"/>
          </a:p>
          <a:p>
            <a:endParaRPr lang="en-US" sz="2800" dirty="0"/>
          </a:p>
        </p:txBody>
      </p:sp>
      <p:pic>
        <p:nvPicPr>
          <p:cNvPr id="50178" name="Picture 2" descr="http://2.bp.blogspot.com/-5_AQJsn6ivU/TtVDnLDoRDI/AAAAAAAAAX8/xbf0vbFvPZM/s1600/pic6.jpeg"/>
          <p:cNvPicPr>
            <a:picLocks noChangeAspect="1" noChangeArrowheads="1"/>
          </p:cNvPicPr>
          <p:nvPr/>
        </p:nvPicPr>
        <p:blipFill>
          <a:blip r:embed="rId2" cstate="print"/>
          <a:srcRect/>
          <a:stretch>
            <a:fillRect/>
          </a:stretch>
        </p:blipFill>
        <p:spPr bwMode="auto">
          <a:xfrm flipV="1">
            <a:off x="5791200" y="4876800"/>
            <a:ext cx="3067050" cy="1528097"/>
          </a:xfrm>
          <a:prstGeom prst="rect">
            <a:avLst/>
          </a:prstGeom>
          <a:noFill/>
        </p:spPr>
      </p:pic>
      <p:pic>
        <p:nvPicPr>
          <p:cNvPr id="50180" name="Picture 4" descr="http://i1.ytimg.com/vi/HTpBru2Oaj4/hqdefault.jpg"/>
          <p:cNvPicPr>
            <a:picLocks noChangeAspect="1" noChangeArrowheads="1"/>
          </p:cNvPicPr>
          <p:nvPr/>
        </p:nvPicPr>
        <p:blipFill>
          <a:blip r:embed="rId3" cstate="print"/>
          <a:srcRect/>
          <a:stretch>
            <a:fillRect/>
          </a:stretch>
        </p:blipFill>
        <p:spPr bwMode="auto">
          <a:xfrm>
            <a:off x="6400800" y="228600"/>
            <a:ext cx="2438400" cy="1657351"/>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315200" cy="639762"/>
          </a:xfrm>
          <a:ln>
            <a:solidFill>
              <a:schemeClr val="accent3">
                <a:lumMod val="50000"/>
              </a:schemeClr>
            </a:solidFill>
          </a:ln>
        </p:spPr>
        <p:txBody>
          <a:bodyPr>
            <a:normAutofit/>
          </a:bodyPr>
          <a:lstStyle/>
          <a:p>
            <a:r>
              <a:rPr lang="en-US" sz="3200" dirty="0" smtClean="0"/>
              <a:t>50 PV and 100 PV Earth Day Collections</a:t>
            </a:r>
            <a:endParaRPr lang="en-US" sz="3200" dirty="0"/>
          </a:p>
        </p:txBody>
      </p:sp>
      <p:sp>
        <p:nvSpPr>
          <p:cNvPr id="3" name="Content Placeholder 2"/>
          <p:cNvSpPr>
            <a:spLocks noGrp="1"/>
          </p:cNvSpPr>
          <p:nvPr>
            <p:ph idx="1"/>
          </p:nvPr>
        </p:nvSpPr>
        <p:spPr>
          <a:xfrm>
            <a:off x="304800" y="1295400"/>
            <a:ext cx="5105400" cy="2133600"/>
          </a:xfrm>
        </p:spPr>
        <p:txBody>
          <a:bodyPr>
            <a:normAutofit/>
          </a:bodyPr>
          <a:lstStyle/>
          <a:p>
            <a:pPr>
              <a:buNone/>
            </a:pPr>
            <a:r>
              <a:rPr lang="en-US" sz="2800" dirty="0" smtClean="0"/>
              <a:t>Get Clean Starter Kit @ 50 PV</a:t>
            </a:r>
          </a:p>
          <a:p>
            <a:pPr>
              <a:buNone/>
            </a:pPr>
            <a:r>
              <a:rPr lang="en-US" sz="2800" dirty="0" smtClean="0"/>
              <a:t>Get Clean Starter Kit PLUS </a:t>
            </a:r>
            <a:r>
              <a:rPr lang="en-US" sz="2800" dirty="0" err="1" smtClean="0"/>
              <a:t>Vitalizer</a:t>
            </a:r>
            <a:r>
              <a:rPr lang="en-US" sz="2800" dirty="0" smtClean="0"/>
              <a:t> @ 55.56 PV		 on Auto Ship @ 50.00  = 100 PV</a:t>
            </a:r>
          </a:p>
        </p:txBody>
      </p:sp>
      <p:sp>
        <p:nvSpPr>
          <p:cNvPr id="4" name="Rectangle 3"/>
          <p:cNvSpPr/>
          <p:nvPr/>
        </p:nvSpPr>
        <p:spPr>
          <a:xfrm>
            <a:off x="5410200" y="3429000"/>
            <a:ext cx="3429000" cy="2800767"/>
          </a:xfrm>
          <a:prstGeom prst="rect">
            <a:avLst/>
          </a:prstGeom>
          <a:ln>
            <a:solidFill>
              <a:schemeClr val="accent3">
                <a:lumMod val="50000"/>
              </a:schemeClr>
            </a:solidFill>
          </a:ln>
        </p:spPr>
        <p:txBody>
          <a:bodyPr wrap="square">
            <a:spAutoFit/>
          </a:bodyPr>
          <a:lstStyle/>
          <a:p>
            <a:pPr>
              <a:buNone/>
            </a:pPr>
            <a:r>
              <a:rPr lang="en-US" sz="2400" dirty="0" smtClean="0"/>
              <a:t>Basic-H  pt @	     5.17</a:t>
            </a:r>
          </a:p>
          <a:p>
            <a:pPr>
              <a:buNone/>
            </a:pPr>
            <a:r>
              <a:rPr lang="en-US" sz="2400" dirty="0" smtClean="0"/>
              <a:t>Scour Off @  	     3.61</a:t>
            </a:r>
          </a:p>
          <a:p>
            <a:pPr>
              <a:buNone/>
            </a:pPr>
            <a:r>
              <a:rPr lang="en-US" sz="2400" dirty="0" smtClean="0"/>
              <a:t>Shaklee 180		 </a:t>
            </a:r>
            <a:r>
              <a:rPr lang="en-US" sz="2400" dirty="0" err="1" smtClean="0"/>
              <a:t>Smoothee</a:t>
            </a:r>
            <a:r>
              <a:rPr lang="en-US" sz="2400" dirty="0" smtClean="0"/>
              <a:t> Mix @ 28.22</a:t>
            </a:r>
          </a:p>
          <a:p>
            <a:pPr>
              <a:buNone/>
            </a:pPr>
            <a:r>
              <a:rPr lang="en-US" sz="2400" dirty="0" smtClean="0"/>
              <a:t>120 Vita Lea @     </a:t>
            </a:r>
            <a:r>
              <a:rPr lang="en-US" sz="2400" u="sng" dirty="0" smtClean="0"/>
              <a:t>17.70</a:t>
            </a:r>
          </a:p>
          <a:p>
            <a:pPr>
              <a:buNone/>
            </a:pPr>
            <a:endParaRPr lang="en-US" sz="2400" dirty="0" smtClean="0"/>
          </a:p>
          <a:p>
            <a:pPr>
              <a:buNone/>
            </a:pPr>
            <a:r>
              <a:rPr lang="en-US" sz="2400" dirty="0" smtClean="0"/>
              <a:t>  </a:t>
            </a:r>
            <a:r>
              <a:rPr lang="en-US" sz="3200" dirty="0" smtClean="0"/>
              <a:t>Total PV @ 54.71   </a:t>
            </a:r>
          </a:p>
        </p:txBody>
      </p:sp>
      <p:sp>
        <p:nvSpPr>
          <p:cNvPr id="5" name="Rectangle 4"/>
          <p:cNvSpPr/>
          <p:nvPr/>
        </p:nvSpPr>
        <p:spPr>
          <a:xfrm>
            <a:off x="381000" y="3429000"/>
            <a:ext cx="4724400" cy="2970044"/>
          </a:xfrm>
          <a:prstGeom prst="rect">
            <a:avLst/>
          </a:prstGeom>
          <a:ln>
            <a:solidFill>
              <a:schemeClr val="accent3">
                <a:lumMod val="50000"/>
              </a:schemeClr>
            </a:solidFill>
          </a:ln>
        </p:spPr>
        <p:txBody>
          <a:bodyPr wrap="square">
            <a:spAutoFit/>
          </a:bodyPr>
          <a:lstStyle/>
          <a:p>
            <a:pPr>
              <a:buNone/>
            </a:pPr>
            <a:r>
              <a:rPr lang="en-US" sz="2400" dirty="0" smtClean="0"/>
              <a:t>Create a Get Clean 	        Household mini kit @ 		 16.52</a:t>
            </a:r>
          </a:p>
          <a:p>
            <a:pPr>
              <a:buNone/>
            </a:pPr>
            <a:r>
              <a:rPr lang="en-US" sz="2400" dirty="0" smtClean="0"/>
              <a:t>Performance @		  8.59</a:t>
            </a:r>
          </a:p>
          <a:p>
            <a:pPr>
              <a:buNone/>
            </a:pPr>
            <a:r>
              <a:rPr lang="en-US" sz="2400" dirty="0" smtClean="0"/>
              <a:t>Energy Chews @ 		10.00</a:t>
            </a:r>
          </a:p>
          <a:p>
            <a:pPr>
              <a:buNone/>
            </a:pPr>
            <a:r>
              <a:rPr lang="en-US" sz="2400" dirty="0" smtClean="0"/>
              <a:t>Joint &amp; Muscle Pain cream @ </a:t>
            </a:r>
            <a:r>
              <a:rPr lang="en-US" sz="2400" u="sng" dirty="0" smtClean="0"/>
              <a:t>17.30</a:t>
            </a:r>
          </a:p>
          <a:p>
            <a:pPr>
              <a:buNone/>
            </a:pPr>
            <a:endParaRPr lang="en-US" sz="2400" u="sng" dirty="0" smtClean="0"/>
          </a:p>
          <a:p>
            <a:pPr>
              <a:buNone/>
            </a:pPr>
            <a:r>
              <a:rPr lang="en-US" sz="2400" dirty="0" smtClean="0"/>
              <a:t>         </a:t>
            </a:r>
            <a:r>
              <a:rPr lang="en-US" sz="3200" dirty="0" smtClean="0"/>
              <a:t>Total PV @ 52.41      </a:t>
            </a:r>
            <a:endParaRPr lang="en-US" sz="2400" dirty="0" smtClean="0"/>
          </a:p>
          <a:p>
            <a:endParaRPr lang="en-US" sz="1100" dirty="0"/>
          </a:p>
        </p:txBody>
      </p:sp>
      <p:sp>
        <p:nvSpPr>
          <p:cNvPr id="6" name="Rectangle 5"/>
          <p:cNvSpPr/>
          <p:nvPr/>
        </p:nvSpPr>
        <p:spPr>
          <a:xfrm>
            <a:off x="5486400" y="1219200"/>
            <a:ext cx="3276600" cy="1938992"/>
          </a:xfrm>
          <a:prstGeom prst="rect">
            <a:avLst/>
          </a:prstGeom>
          <a:ln>
            <a:solidFill>
              <a:schemeClr val="accent3">
                <a:lumMod val="50000"/>
              </a:schemeClr>
            </a:solidFill>
          </a:ln>
        </p:spPr>
        <p:txBody>
          <a:bodyPr wrap="square">
            <a:spAutoFit/>
          </a:bodyPr>
          <a:lstStyle/>
          <a:p>
            <a:pPr>
              <a:buNone/>
            </a:pPr>
            <a:r>
              <a:rPr lang="en-US" sz="2400" dirty="0" smtClean="0"/>
              <a:t>Cleaners are difficult to get to 50 PV let alone 100 PV....so it is good to combine them with some supplements.</a:t>
            </a:r>
          </a:p>
        </p:txBody>
      </p:sp>
      <p:sp>
        <p:nvSpPr>
          <p:cNvPr id="7" name="TextBox 6"/>
          <p:cNvSpPr txBox="1"/>
          <p:nvPr/>
        </p:nvSpPr>
        <p:spPr>
          <a:xfrm>
            <a:off x="6629400" y="6400800"/>
            <a:ext cx="1752600" cy="369332"/>
          </a:xfrm>
          <a:prstGeom prst="rect">
            <a:avLst/>
          </a:prstGeom>
          <a:noFill/>
        </p:spPr>
        <p:txBody>
          <a:bodyPr wrap="square" rtlCol="0">
            <a:spAutoFit/>
          </a:bodyPr>
          <a:lstStyle/>
          <a:p>
            <a:r>
              <a:rPr lang="en-US" dirty="0" err="1" smtClean="0"/>
              <a:t>lisa</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229600" cy="1173162"/>
          </a:xfrm>
          <a:ln w="38100">
            <a:solidFill>
              <a:srgbClr val="00B050"/>
            </a:solidFill>
          </a:ln>
        </p:spPr>
        <p:txBody>
          <a:bodyPr>
            <a:normAutofit fontScale="90000"/>
          </a:bodyPr>
          <a:lstStyle/>
          <a:p>
            <a:pPr eaLnBrk="1" hangingPunct="1"/>
            <a:r>
              <a:rPr lang="en-US" sz="3600" dirty="0" smtClean="0"/>
              <a:t>April  Product Collection </a:t>
            </a:r>
            <a:br>
              <a:rPr lang="en-US" sz="3600" dirty="0" smtClean="0"/>
            </a:br>
            <a:r>
              <a:rPr lang="en-US" sz="3600" dirty="0" smtClean="0"/>
              <a:t>Because Spring Allergy Season  is Here</a:t>
            </a:r>
          </a:p>
        </p:txBody>
      </p:sp>
      <p:sp>
        <p:nvSpPr>
          <p:cNvPr id="32771" name="Content Placeholder 2"/>
          <p:cNvSpPr>
            <a:spLocks noGrp="1"/>
          </p:cNvSpPr>
          <p:nvPr>
            <p:ph idx="1"/>
          </p:nvPr>
        </p:nvSpPr>
        <p:spPr>
          <a:xfrm>
            <a:off x="457200" y="1600200"/>
            <a:ext cx="8229600" cy="5257800"/>
          </a:xfrm>
        </p:spPr>
        <p:txBody>
          <a:bodyPr>
            <a:normAutofit/>
          </a:bodyPr>
          <a:lstStyle/>
          <a:p>
            <a:pPr eaLnBrk="1" hangingPunct="1"/>
            <a:r>
              <a:rPr lang="en-US" sz="2400" dirty="0" err="1" smtClean="0"/>
              <a:t>Optiflora</a:t>
            </a:r>
            <a:endParaRPr lang="en-US" sz="2400" dirty="0" smtClean="0"/>
          </a:p>
          <a:p>
            <a:pPr eaLnBrk="1" hangingPunct="1"/>
            <a:r>
              <a:rPr lang="en-US" sz="2400" dirty="0" smtClean="0"/>
              <a:t>Shaklee Premium Garlic</a:t>
            </a:r>
          </a:p>
          <a:p>
            <a:pPr eaLnBrk="1" hangingPunct="1"/>
            <a:r>
              <a:rPr lang="en-US" sz="2400" dirty="0" smtClean="0"/>
              <a:t>Alfalfa Complex</a:t>
            </a:r>
          </a:p>
          <a:p>
            <a:pPr eaLnBrk="1" hangingPunct="1"/>
            <a:r>
              <a:rPr lang="en-US" sz="2400" dirty="0" err="1" smtClean="0"/>
              <a:t>Nutriferon</a:t>
            </a:r>
            <a:r>
              <a:rPr lang="en-US" sz="2400" dirty="0" smtClean="0"/>
              <a:t>  ( 4 pack discount )</a:t>
            </a:r>
          </a:p>
          <a:p>
            <a:pPr eaLnBrk="1" hangingPunct="1"/>
            <a:r>
              <a:rPr lang="en-US" sz="2400" dirty="0" err="1" smtClean="0"/>
              <a:t>Vitalizer</a:t>
            </a:r>
            <a:endParaRPr lang="en-US" sz="2400" dirty="0" smtClean="0"/>
          </a:p>
          <a:p>
            <a:pPr eaLnBrk="1" hangingPunct="1">
              <a:buNone/>
            </a:pPr>
            <a:endParaRPr lang="en-US" sz="800" dirty="0" smtClean="0"/>
          </a:p>
          <a:p>
            <a:pPr eaLnBrk="1" hangingPunct="1">
              <a:buNone/>
            </a:pPr>
            <a:r>
              <a:rPr lang="en-US" sz="2400" dirty="0" smtClean="0"/>
              <a:t>Also popular</a:t>
            </a:r>
          </a:p>
          <a:p>
            <a:pPr eaLnBrk="1" hangingPunct="1"/>
            <a:r>
              <a:rPr lang="en-US" sz="2400" dirty="0" smtClean="0"/>
              <a:t>Immunity Formula I</a:t>
            </a:r>
          </a:p>
          <a:p>
            <a:pPr eaLnBrk="1" hangingPunct="1"/>
            <a:r>
              <a:rPr lang="en-US" sz="2400" dirty="0" smtClean="0"/>
              <a:t>Get Clean Cleaning </a:t>
            </a:r>
            <a:r>
              <a:rPr lang="en-US" sz="2800" dirty="0" smtClean="0"/>
              <a:t>and Laundry Products											</a:t>
            </a:r>
          </a:p>
          <a:p>
            <a:pPr eaLnBrk="1" hangingPunct="1"/>
            <a:endParaRPr lang="en-US" sz="2800" dirty="0" smtClean="0"/>
          </a:p>
          <a:p>
            <a:pPr eaLnBrk="1" hangingPunct="1">
              <a:buFont typeface="Arial" pitchFamily="34" charset="0"/>
              <a:buNone/>
            </a:pPr>
            <a:endParaRPr lang="en-US" sz="2000" dirty="0" smtClean="0"/>
          </a:p>
          <a:p>
            <a:pPr eaLnBrk="1" hangingPunct="1">
              <a:buFont typeface="Arial" pitchFamily="34" charset="0"/>
              <a:buNone/>
            </a:pPr>
            <a:endParaRPr lang="en-US" dirty="0" smtClean="0"/>
          </a:p>
        </p:txBody>
      </p:sp>
      <p:pic>
        <p:nvPicPr>
          <p:cNvPr id="32776" name="Picture 7" descr="lvitalizer.jpg"/>
          <p:cNvPicPr>
            <a:picLocks noChangeAspect="1"/>
          </p:cNvPicPr>
          <p:nvPr/>
        </p:nvPicPr>
        <p:blipFill>
          <a:blip r:embed="rId2" cstate="print"/>
          <a:srcRect/>
          <a:stretch>
            <a:fillRect/>
          </a:stretch>
        </p:blipFill>
        <p:spPr bwMode="auto">
          <a:xfrm>
            <a:off x="6477000" y="1619250"/>
            <a:ext cx="1809750" cy="1809750"/>
          </a:xfrm>
          <a:prstGeom prst="rect">
            <a:avLst/>
          </a:prstGeom>
          <a:noFill/>
          <a:ln w="9525">
            <a:noFill/>
            <a:miter lim="800000"/>
            <a:headEnd/>
            <a:tailEnd/>
          </a:ln>
        </p:spPr>
      </p:pic>
      <p:pic>
        <p:nvPicPr>
          <p:cNvPr id="8194" name="Picture 2" descr="http://images.shaklee.com/library/20962_lo_res.jpg?primaryTab=training&amp;secondaryTab=library"/>
          <p:cNvPicPr>
            <a:picLocks noChangeAspect="1" noChangeArrowheads="1"/>
          </p:cNvPicPr>
          <p:nvPr/>
        </p:nvPicPr>
        <p:blipFill>
          <a:blip r:embed="rId3" cstate="print"/>
          <a:srcRect/>
          <a:stretch>
            <a:fillRect/>
          </a:stretch>
        </p:blipFill>
        <p:spPr bwMode="auto">
          <a:xfrm>
            <a:off x="7407110" y="3733800"/>
            <a:ext cx="1736890" cy="2166938"/>
          </a:xfrm>
          <a:prstGeom prst="rect">
            <a:avLst/>
          </a:prstGeom>
          <a:noFill/>
        </p:spPr>
      </p:pic>
      <p:pic>
        <p:nvPicPr>
          <p:cNvPr id="8196" name="Picture 4" descr="http://images.shaklee.com/canada/highres/nutrition/57110.jpg?primaryTab=training&amp;secondaryTab=library"/>
          <p:cNvPicPr>
            <a:picLocks noChangeAspect="1" noChangeArrowheads="1"/>
          </p:cNvPicPr>
          <p:nvPr/>
        </p:nvPicPr>
        <p:blipFill>
          <a:blip r:embed="rId4" cstate="print"/>
          <a:srcRect/>
          <a:stretch>
            <a:fillRect/>
          </a:stretch>
        </p:blipFill>
        <p:spPr bwMode="auto">
          <a:xfrm>
            <a:off x="6553200" y="3429000"/>
            <a:ext cx="1084694" cy="1839726"/>
          </a:xfrm>
          <a:prstGeom prst="rect">
            <a:avLst/>
          </a:prstGeom>
          <a:noFill/>
        </p:spPr>
      </p:pic>
      <p:pic>
        <p:nvPicPr>
          <p:cNvPr id="8198" name="Picture 6" descr="http://images.shaklee.com/canada/highres/nutrition/56290.jpg?primaryTab=training&amp;secondaryTab=library"/>
          <p:cNvPicPr>
            <a:picLocks noChangeAspect="1" noChangeArrowheads="1"/>
          </p:cNvPicPr>
          <p:nvPr/>
        </p:nvPicPr>
        <p:blipFill>
          <a:blip r:embed="rId5" cstate="print"/>
          <a:srcRect/>
          <a:stretch>
            <a:fillRect/>
          </a:stretch>
        </p:blipFill>
        <p:spPr bwMode="auto">
          <a:xfrm>
            <a:off x="5334000" y="1648179"/>
            <a:ext cx="953889" cy="1780821"/>
          </a:xfrm>
          <a:prstGeom prst="rect">
            <a:avLst/>
          </a:prstGeom>
          <a:noFill/>
        </p:spPr>
      </p:pic>
      <p:pic>
        <p:nvPicPr>
          <p:cNvPr id="8" name="Picture 15" descr="50456_GC_StarterKit_med"/>
          <p:cNvPicPr>
            <a:picLocks noChangeAspect="1" noChangeArrowheads="1"/>
          </p:cNvPicPr>
          <p:nvPr/>
        </p:nvPicPr>
        <p:blipFill>
          <a:blip r:embed="rId6" cstate="print"/>
          <a:srcRect/>
          <a:stretch>
            <a:fillRect/>
          </a:stretch>
        </p:blipFill>
        <p:spPr bwMode="auto">
          <a:xfrm>
            <a:off x="2362200" y="5334000"/>
            <a:ext cx="4953000" cy="1524000"/>
          </a:xfrm>
          <a:prstGeom prst="rect">
            <a:avLst/>
          </a:prstGeom>
          <a:noFill/>
          <a:ln w="9525">
            <a:noFill/>
            <a:miter lim="800000"/>
            <a:headEnd/>
            <a:tailEnd/>
          </a:ln>
        </p:spPr>
      </p:pic>
      <p:sp>
        <p:nvSpPr>
          <p:cNvPr id="9" name="TextBox 8"/>
          <p:cNvSpPr txBox="1"/>
          <p:nvPr/>
        </p:nvSpPr>
        <p:spPr>
          <a:xfrm>
            <a:off x="7543800" y="6096000"/>
            <a:ext cx="1066800" cy="369332"/>
          </a:xfrm>
          <a:prstGeom prst="rect">
            <a:avLst/>
          </a:prstGeom>
          <a:noFill/>
        </p:spPr>
        <p:txBody>
          <a:bodyPr wrap="square" rtlCol="0">
            <a:spAutoFit/>
          </a:bodyPr>
          <a:lstStyle/>
          <a:p>
            <a:r>
              <a:rPr lang="en-US" dirty="0" err="1" smtClean="0"/>
              <a:t>lisa</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laceholder"/>
          <p:cNvPicPr>
            <a:picLocks noChangeAspect="1" noChangeArrowheads="1"/>
          </p:cNvPicPr>
          <p:nvPr/>
        </p:nvPicPr>
        <p:blipFill>
          <a:blip r:embed="rId2" cstate="print"/>
          <a:srcRect/>
          <a:stretch>
            <a:fillRect/>
          </a:stretch>
        </p:blipFill>
        <p:spPr bwMode="auto">
          <a:xfrm>
            <a:off x="6019800" y="152400"/>
            <a:ext cx="2921000" cy="2133600"/>
          </a:xfrm>
          <a:prstGeom prst="rect">
            <a:avLst/>
          </a:prstGeom>
          <a:noFill/>
        </p:spPr>
      </p:pic>
      <p:sp>
        <p:nvSpPr>
          <p:cNvPr id="2" name="Title 1"/>
          <p:cNvSpPr>
            <a:spLocks noGrp="1"/>
          </p:cNvSpPr>
          <p:nvPr>
            <p:ph type="title"/>
          </p:nvPr>
        </p:nvSpPr>
        <p:spPr>
          <a:xfrm>
            <a:off x="381000" y="381000"/>
            <a:ext cx="3657600" cy="762000"/>
          </a:xfrm>
          <a:ln>
            <a:solidFill>
              <a:schemeClr val="accent3">
                <a:lumMod val="50000"/>
              </a:schemeClr>
            </a:solidFill>
          </a:ln>
        </p:spPr>
        <p:txBody>
          <a:bodyPr>
            <a:normAutofit/>
          </a:bodyPr>
          <a:lstStyle/>
          <a:p>
            <a:r>
              <a:rPr lang="en-US" sz="3600" dirty="0" smtClean="0"/>
              <a:t>  Allergies Info </a:t>
            </a:r>
            <a:endParaRPr lang="en-US" sz="3600" dirty="0"/>
          </a:p>
        </p:txBody>
      </p:sp>
      <p:sp>
        <p:nvSpPr>
          <p:cNvPr id="3" name="Content Placeholder 2"/>
          <p:cNvSpPr>
            <a:spLocks noGrp="1"/>
          </p:cNvSpPr>
          <p:nvPr>
            <p:ph idx="1"/>
          </p:nvPr>
        </p:nvSpPr>
        <p:spPr>
          <a:xfrm>
            <a:off x="457200" y="1600200"/>
            <a:ext cx="7696200" cy="4525963"/>
          </a:xfrm>
        </p:spPr>
        <p:txBody>
          <a:bodyPr>
            <a:normAutofit/>
          </a:bodyPr>
          <a:lstStyle/>
          <a:p>
            <a:r>
              <a:rPr lang="en-US" sz="2000" b="1" dirty="0" smtClean="0"/>
              <a:t>An allergy is an over-reaction of the immune system 		to a  foreign protein substance.</a:t>
            </a:r>
          </a:p>
          <a:p>
            <a:r>
              <a:rPr lang="en-US" sz="2000" b="1" dirty="0" smtClean="0"/>
              <a:t>60 million people have asthma/allergies. That’s 1 in 4 people! Over the last 10yrs there has been an 18% increase in allergies! </a:t>
            </a:r>
          </a:p>
          <a:p>
            <a:endParaRPr lang="en-US" sz="2000" b="1" dirty="0" smtClean="0"/>
          </a:p>
          <a:p>
            <a:r>
              <a:rPr lang="en-US" sz="2000" dirty="0" smtClean="0"/>
              <a:t>40% of children now have allergies. </a:t>
            </a:r>
          </a:p>
          <a:p>
            <a:r>
              <a:rPr lang="en-US" sz="2000" dirty="0" smtClean="0"/>
              <a:t>8 million of those are respiratory allergies</a:t>
            </a:r>
          </a:p>
          <a:p>
            <a:r>
              <a:rPr lang="en-US" sz="2000" dirty="0" smtClean="0"/>
              <a:t>7 million have non-respiratory allergies (food, pets, plants)</a:t>
            </a:r>
          </a:p>
          <a:p>
            <a:r>
              <a:rPr lang="en-US" sz="2000" dirty="0" smtClean="0"/>
              <a:t>The annual cost of allergies is $7 BILLION DOLLARS!!!!!!</a:t>
            </a:r>
          </a:p>
          <a:p>
            <a:pPr lvl="0"/>
            <a:r>
              <a:rPr lang="en-US" sz="2000" dirty="0" smtClean="0"/>
              <a:t>Nearly $6 billion in medications</a:t>
            </a:r>
          </a:p>
          <a:p>
            <a:pPr lvl="0"/>
            <a:r>
              <a:rPr lang="en-US" sz="2000" dirty="0" smtClean="0"/>
              <a:t>Nearly 4 million lost workdays per year totaling close to $700 million lost in productivity! 			barb</a:t>
            </a:r>
          </a:p>
          <a:p>
            <a:endParaRPr lang="en-US" sz="2000" b="1" dirty="0" smtClean="0"/>
          </a:p>
          <a:p>
            <a:endParaRPr lang="en-US" sz="2000" dirty="0"/>
          </a:p>
        </p:txBody>
      </p:sp>
      <p:sp>
        <p:nvSpPr>
          <p:cNvPr id="6" name="TextBox 5"/>
          <p:cNvSpPr txBox="1"/>
          <p:nvPr/>
        </p:nvSpPr>
        <p:spPr>
          <a:xfrm>
            <a:off x="457200" y="304800"/>
            <a:ext cx="3429000" cy="369332"/>
          </a:xfrm>
          <a:prstGeom prst="rect">
            <a:avLst/>
          </a:prstGeom>
          <a:noFill/>
        </p:spPr>
        <p:txBody>
          <a:bodyPr wrap="square" rtlCol="0">
            <a:spAutoFit/>
          </a:bodyPr>
          <a:lstStyle/>
          <a:p>
            <a:r>
              <a:rPr lang="en-US" dirty="0" smtClean="0"/>
              <a:t> </a:t>
            </a: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https://encrypted-tbn2.gstatic.com/images?q=tbn:ANd9GcRVCRWqoQ7PqPzlpzJNelMUxEVezFIDOeAWyGxTcbUXDfOTX7oC"/>
          <p:cNvPicPr>
            <a:picLocks noChangeAspect="1" noChangeArrowheads="1"/>
          </p:cNvPicPr>
          <p:nvPr/>
        </p:nvPicPr>
        <p:blipFill>
          <a:blip r:embed="rId2" cstate="print"/>
          <a:srcRect/>
          <a:stretch>
            <a:fillRect/>
          </a:stretch>
        </p:blipFill>
        <p:spPr bwMode="auto">
          <a:xfrm>
            <a:off x="7467600" y="0"/>
            <a:ext cx="1676400" cy="1865291"/>
          </a:xfrm>
          <a:prstGeom prst="rect">
            <a:avLst/>
          </a:prstGeom>
          <a:noFill/>
        </p:spPr>
      </p:pic>
      <p:sp>
        <p:nvSpPr>
          <p:cNvPr id="2" name="Title 1"/>
          <p:cNvSpPr>
            <a:spLocks noGrp="1"/>
          </p:cNvSpPr>
          <p:nvPr>
            <p:ph type="title"/>
          </p:nvPr>
        </p:nvSpPr>
        <p:spPr>
          <a:xfrm>
            <a:off x="457200" y="533400"/>
            <a:ext cx="6934200" cy="868362"/>
          </a:xfrm>
          <a:ln>
            <a:solidFill>
              <a:schemeClr val="tx2">
                <a:lumMod val="75000"/>
              </a:schemeClr>
            </a:solidFill>
          </a:ln>
        </p:spPr>
        <p:txBody>
          <a:bodyPr>
            <a:normAutofit fontScale="90000"/>
          </a:bodyPr>
          <a:lstStyle/>
          <a:p>
            <a:r>
              <a:rPr lang="en-US" sz="2800" dirty="0" smtClean="0"/>
              <a:t>Word Tracks for Invitations to Allergy Discussions/ Meetings/ Conference Calls, </a:t>
            </a:r>
            <a:r>
              <a:rPr lang="en-US" sz="2800" dirty="0" err="1" smtClean="0"/>
              <a:t>FaceBook</a:t>
            </a:r>
            <a:r>
              <a:rPr lang="en-US" sz="2800" dirty="0" smtClean="0"/>
              <a:t> Events etc</a:t>
            </a:r>
            <a:endParaRPr lang="en-US" sz="2800" dirty="0"/>
          </a:p>
        </p:txBody>
      </p:sp>
      <p:sp>
        <p:nvSpPr>
          <p:cNvPr id="3" name="Content Placeholder 2"/>
          <p:cNvSpPr>
            <a:spLocks noGrp="1"/>
          </p:cNvSpPr>
          <p:nvPr>
            <p:ph idx="1"/>
          </p:nvPr>
        </p:nvSpPr>
        <p:spPr>
          <a:xfrm>
            <a:off x="457200" y="1828800"/>
            <a:ext cx="8229600" cy="4648200"/>
          </a:xfrm>
        </p:spPr>
        <p:txBody>
          <a:bodyPr>
            <a:normAutofit/>
          </a:bodyPr>
          <a:lstStyle/>
          <a:p>
            <a:r>
              <a:rPr lang="en-US" sz="2000" dirty="0" smtClean="0"/>
              <a:t>“  I’ve been hearing this year is predicted to be a severe allergy season.  And I want to be sure each of our        members knows about Shaklee’s very effective and affordable  allergy program … It is very simple and has helped a lot of people.</a:t>
            </a:r>
          </a:p>
          <a:p>
            <a:r>
              <a:rPr lang="en-US" sz="2400" b="1" dirty="0" smtClean="0"/>
              <a:t>Invitation to a Call  </a:t>
            </a:r>
            <a:r>
              <a:rPr lang="en-US" sz="2000" dirty="0" smtClean="0"/>
              <a:t>– So I have set up a special conference call to discuss how just a few  simple changes in the diet and a  few Shaklee products have helped  many strengthen their immune systems so well .. To the point that they have no further need for allergy medications and their  questionable side effects.  ..</a:t>
            </a:r>
          </a:p>
          <a:p>
            <a:r>
              <a:rPr lang="en-US" sz="2400" b="1" dirty="0" smtClean="0"/>
              <a:t>Message  on Voice Mail-</a:t>
            </a:r>
            <a:r>
              <a:rPr lang="en-US" sz="2400" dirty="0" smtClean="0"/>
              <a:t>-  </a:t>
            </a:r>
            <a:r>
              <a:rPr lang="en-US" sz="2000" dirty="0" smtClean="0"/>
              <a:t>so  let me know if you or someone you know wants to know more about safer ,more natural … and very economical, by the way,.. approaches to allergies.. “	</a:t>
            </a:r>
            <a:r>
              <a:rPr lang="en-US" sz="2000" dirty="0" err="1" smtClean="0"/>
              <a:t>lisa</a:t>
            </a:r>
            <a:r>
              <a:rPr lang="en-US" sz="2000" dirty="0" smtClean="0"/>
              <a:t>					</a:t>
            </a:r>
            <a:endParaRPr lang="en-US" sz="20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6" name="Picture 4" descr="http://rockinmama.net/wp-content/uploads/2009/03/shakleecleaning.jpg"/>
          <p:cNvPicPr>
            <a:picLocks noChangeAspect="1" noChangeArrowheads="1"/>
          </p:cNvPicPr>
          <p:nvPr/>
        </p:nvPicPr>
        <p:blipFill>
          <a:blip r:embed="rId3" cstate="print"/>
          <a:srcRect/>
          <a:stretch>
            <a:fillRect/>
          </a:stretch>
        </p:blipFill>
        <p:spPr bwMode="auto">
          <a:xfrm>
            <a:off x="0" y="3990974"/>
            <a:ext cx="5410200" cy="2867026"/>
          </a:xfrm>
          <a:prstGeom prst="rect">
            <a:avLst/>
          </a:prstGeom>
          <a:noFill/>
        </p:spPr>
      </p:pic>
      <p:pic>
        <p:nvPicPr>
          <p:cNvPr id="61444" name="Picture 4" descr="http://images.shaklee.com/library/20962_lo_res.jpg?primaryTab=training&amp;secondaryTab=library"/>
          <p:cNvPicPr>
            <a:picLocks noChangeAspect="1" noChangeArrowheads="1"/>
          </p:cNvPicPr>
          <p:nvPr/>
        </p:nvPicPr>
        <p:blipFill>
          <a:blip r:embed="rId4" cstate="print"/>
          <a:srcRect/>
          <a:stretch>
            <a:fillRect/>
          </a:stretch>
        </p:blipFill>
        <p:spPr bwMode="auto">
          <a:xfrm>
            <a:off x="0" y="304800"/>
            <a:ext cx="1295400" cy="1615291"/>
          </a:xfrm>
          <a:prstGeom prst="rect">
            <a:avLst/>
          </a:prstGeom>
          <a:noFill/>
        </p:spPr>
      </p:pic>
      <p:pic>
        <p:nvPicPr>
          <p:cNvPr id="61446" name="Picture 6" descr="http://images.shaklee.com/products/b20639.jpg?primaryTab=training&amp;secondaryTab=library"/>
          <p:cNvPicPr>
            <a:picLocks noChangeAspect="1" noChangeArrowheads="1"/>
          </p:cNvPicPr>
          <p:nvPr/>
        </p:nvPicPr>
        <p:blipFill>
          <a:blip r:embed="rId5" cstate="print"/>
          <a:srcRect/>
          <a:stretch>
            <a:fillRect/>
          </a:stretch>
        </p:blipFill>
        <p:spPr bwMode="auto">
          <a:xfrm>
            <a:off x="7239000" y="4572000"/>
            <a:ext cx="1905000" cy="1905000"/>
          </a:xfrm>
          <a:prstGeom prst="rect">
            <a:avLst/>
          </a:prstGeom>
          <a:noFill/>
        </p:spPr>
      </p:pic>
      <p:sp>
        <p:nvSpPr>
          <p:cNvPr id="2" name="Title 1"/>
          <p:cNvSpPr txBox="1">
            <a:spLocks/>
          </p:cNvSpPr>
          <p:nvPr/>
        </p:nvSpPr>
        <p:spPr>
          <a:xfrm>
            <a:off x="1371600" y="457200"/>
            <a:ext cx="6629400" cy="609600"/>
          </a:xfrm>
          <a:prstGeom prst="rect">
            <a:avLst/>
          </a:prstGeom>
          <a:ln>
            <a:solidFill>
              <a:schemeClr val="accent1">
                <a:lumMod val="75000"/>
              </a:schemeClr>
            </a:solid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chemeClr val="tx1"/>
                </a:solidFill>
                <a:effectLst/>
                <a:uLnTx/>
                <a:uFillTx/>
                <a:latin typeface="+mj-lt"/>
                <a:ea typeface="ＭＳ Ｐゴシック" pitchFamily="34" charset="-128"/>
                <a:cs typeface="+mj-cs"/>
              </a:rPr>
              <a:t> </a:t>
            </a:r>
            <a:r>
              <a:rPr kumimoji="0" lang="en-US" sz="3200" b="0" i="0" u="none" strike="noStrike" kern="1200" cap="none" spc="0" normalizeH="0" baseline="0" noProof="0" dirty="0" smtClean="0">
                <a:ln>
                  <a:noFill/>
                </a:ln>
                <a:solidFill>
                  <a:schemeClr val="tx1"/>
                </a:solidFill>
                <a:effectLst/>
                <a:uLnTx/>
                <a:uFillTx/>
                <a:latin typeface="+mj-lt"/>
                <a:ea typeface="ＭＳ Ｐゴシック" pitchFamily="34" charset="-128"/>
                <a:cs typeface="+mj-cs"/>
              </a:rPr>
              <a:t>Allergy Prevention 50 PV Packages</a:t>
            </a:r>
          </a:p>
        </p:txBody>
      </p:sp>
      <p:sp>
        <p:nvSpPr>
          <p:cNvPr id="3" name="TextBox 2"/>
          <p:cNvSpPr txBox="1"/>
          <p:nvPr/>
        </p:nvSpPr>
        <p:spPr>
          <a:xfrm>
            <a:off x="1298315" y="1295400"/>
            <a:ext cx="6547370" cy="523220"/>
          </a:xfrm>
          <a:prstGeom prst="rect">
            <a:avLst/>
          </a:prstGeom>
          <a:noFill/>
        </p:spPr>
        <p:txBody>
          <a:bodyPr wrap="none" rtlCol="0">
            <a:spAutoFit/>
          </a:bodyPr>
          <a:lstStyle/>
          <a:p>
            <a:r>
              <a:rPr lang="en-US" sz="2800" dirty="0" err="1" smtClean="0"/>
              <a:t>Nutriferon</a:t>
            </a:r>
            <a:r>
              <a:rPr lang="en-US" sz="2800" dirty="0" smtClean="0"/>
              <a:t>, Alfalfa 330, Chew Vita-C = 60 PV</a:t>
            </a:r>
            <a:endParaRPr lang="en-US" sz="2800" dirty="0"/>
          </a:p>
        </p:txBody>
      </p:sp>
      <p:sp>
        <p:nvSpPr>
          <p:cNvPr id="4" name="TextBox 3"/>
          <p:cNvSpPr txBox="1"/>
          <p:nvPr/>
        </p:nvSpPr>
        <p:spPr>
          <a:xfrm>
            <a:off x="1371600" y="1828800"/>
            <a:ext cx="6707990" cy="523220"/>
          </a:xfrm>
          <a:prstGeom prst="rect">
            <a:avLst/>
          </a:prstGeom>
          <a:noFill/>
        </p:spPr>
        <p:txBody>
          <a:bodyPr wrap="none" rtlCol="0">
            <a:spAutoFit/>
          </a:bodyPr>
          <a:lstStyle/>
          <a:p>
            <a:r>
              <a:rPr lang="en-US" sz="2800" dirty="0" err="1" smtClean="0"/>
              <a:t>Nutriferon</a:t>
            </a:r>
            <a:r>
              <a:rPr lang="en-US" sz="2800" dirty="0" smtClean="0"/>
              <a:t>, Alfalfa 330, </a:t>
            </a:r>
            <a:r>
              <a:rPr lang="en-US" sz="2800" dirty="0" err="1" smtClean="0"/>
              <a:t>Optiflora</a:t>
            </a:r>
            <a:r>
              <a:rPr lang="en-US" sz="2800" dirty="0" smtClean="0"/>
              <a:t> Cap = 57 PV</a:t>
            </a:r>
            <a:endParaRPr lang="en-US" sz="2800" dirty="0"/>
          </a:p>
        </p:txBody>
      </p:sp>
      <p:sp>
        <p:nvSpPr>
          <p:cNvPr id="6" name="TextBox 5"/>
          <p:cNvSpPr txBox="1"/>
          <p:nvPr/>
        </p:nvSpPr>
        <p:spPr>
          <a:xfrm>
            <a:off x="1371600" y="2905780"/>
            <a:ext cx="5638800" cy="523220"/>
          </a:xfrm>
          <a:prstGeom prst="rect">
            <a:avLst/>
          </a:prstGeom>
          <a:noFill/>
          <a:ln>
            <a:solidFill>
              <a:schemeClr val="tx1"/>
            </a:solidFill>
          </a:ln>
        </p:spPr>
        <p:txBody>
          <a:bodyPr wrap="square" rtlCol="0">
            <a:spAutoFit/>
          </a:bodyPr>
          <a:lstStyle/>
          <a:p>
            <a:r>
              <a:rPr lang="en-US" sz="2800" b="1" dirty="0" err="1" smtClean="0"/>
              <a:t>Vitalizer</a:t>
            </a:r>
            <a:r>
              <a:rPr lang="en-US" sz="2800" b="1" dirty="0" smtClean="0"/>
              <a:t> = 50 PV + FREE Membership</a:t>
            </a:r>
            <a:endParaRPr lang="en-US" sz="2800" b="1" dirty="0"/>
          </a:p>
        </p:txBody>
      </p:sp>
      <p:sp>
        <p:nvSpPr>
          <p:cNvPr id="7" name="TextBox 6"/>
          <p:cNvSpPr txBox="1"/>
          <p:nvPr/>
        </p:nvSpPr>
        <p:spPr>
          <a:xfrm>
            <a:off x="1371600" y="2362200"/>
            <a:ext cx="4489691" cy="523220"/>
          </a:xfrm>
          <a:prstGeom prst="rect">
            <a:avLst/>
          </a:prstGeom>
          <a:noFill/>
        </p:spPr>
        <p:txBody>
          <a:bodyPr wrap="none" rtlCol="0">
            <a:spAutoFit/>
          </a:bodyPr>
          <a:lstStyle/>
          <a:p>
            <a:r>
              <a:rPr lang="en-US" sz="2800" dirty="0" smtClean="0"/>
              <a:t>Get Clean Starter Kit = 50 PV</a:t>
            </a:r>
            <a:endParaRPr lang="en-US" sz="2800" dirty="0"/>
          </a:p>
        </p:txBody>
      </p:sp>
      <p:pic>
        <p:nvPicPr>
          <p:cNvPr id="61442" name="Picture 2" descr="http://images.shaklee.com/library/vitalizer_men_single_2011.jpg?primaryTab=training&amp;secondaryTab=library"/>
          <p:cNvPicPr>
            <a:picLocks noChangeAspect="1" noChangeArrowheads="1"/>
          </p:cNvPicPr>
          <p:nvPr/>
        </p:nvPicPr>
        <p:blipFill>
          <a:blip r:embed="rId6" cstate="print"/>
          <a:srcRect/>
          <a:stretch>
            <a:fillRect/>
          </a:stretch>
        </p:blipFill>
        <p:spPr bwMode="auto">
          <a:xfrm>
            <a:off x="5334000" y="4803647"/>
            <a:ext cx="2438401" cy="2054353"/>
          </a:xfrm>
          <a:prstGeom prst="rect">
            <a:avLst/>
          </a:prstGeom>
          <a:noFill/>
        </p:spPr>
      </p:pic>
      <p:pic>
        <p:nvPicPr>
          <p:cNvPr id="61448" name="Picture 8" descr="http://images.shaklee.com/canada/highres/nutrition/57110.jpg?primaryTab=training&amp;secondaryTab=library"/>
          <p:cNvPicPr>
            <a:picLocks noChangeAspect="1" noChangeArrowheads="1"/>
          </p:cNvPicPr>
          <p:nvPr/>
        </p:nvPicPr>
        <p:blipFill>
          <a:blip r:embed="rId7" cstate="print"/>
          <a:srcRect/>
          <a:stretch>
            <a:fillRect/>
          </a:stretch>
        </p:blipFill>
        <p:spPr bwMode="auto">
          <a:xfrm>
            <a:off x="7772400" y="2525232"/>
            <a:ext cx="1066800" cy="1807535"/>
          </a:xfrm>
          <a:prstGeom prst="rect">
            <a:avLst/>
          </a:prstGeom>
          <a:noFill/>
        </p:spPr>
      </p:pic>
      <p:sp>
        <p:nvSpPr>
          <p:cNvPr id="59394" name="AutoShape 2" descr="data:image/jpeg;base64,/9j/4AAQSkZJRgABAQAAAQABAAD/2wCEAAkGBhQSERUUEhIVFBQWFxUUFBQXFxQUGBQUFRQVGBQVFRYXGyceFxkjGhQUHy8gIycpLCwsFR4xNTAqNSYrLCkBCQoKDgwOGg8PGi0lHx8sKS8sLCksLDIsLCwsLC0sLCwsKSwsLCosLCwpLCwsKiwsLCwsKSkpKSwsLCwsLCwsLP/AABEIAL8BBwMBIgACEQEDEQH/xAAbAAEAAgMBAQAAAAAAAAAAAAAABAUBAwYCB//EAEMQAAEDAgMEBwUEBwcFAAAAAAEAAhEDIQQSMQUiQVEGE2FxgZGhMlKxwdEjQmLwFBUzcoKi4QdDg5KywvEWJFOU0v/EABoBAQADAQEBAAAAAAAAAAAAAAABAgQDBQb/xAAuEQACAgEEAQAIBgMAAAAAAAAAAQIRAwQSITETFCJBUWGBwfAycZGhsdEFQuH/2gAMAwEAAhEDEQA/APuKIiAIiIAiIgCIiAIiIAiIgCIiAIiIAiIgCIiAIiIAiIgCIiAIiIAiIgCIiAIiIAiIgCIiAIiIAiIgCIiAIiIAiIgCIiAIiIAiIgCIiAIiIAiIgCIiAIiIAiIgCIiAIiIAsF0LKi7RbNM94+KA3de33m+YT9Ib7zfMKtp0+bWn/L6rP6K06WUFqLLrRzHmFjr2+8PMKA7DczA7OK0vwI96B2oKLdtQHQg+K9Kq2ZRAeYvY/EK1UlQiIgCIvL6gGphAekXinWDtDK9oAiIgCIiAIoLtrtAmDy4X7rrI2q33XeQ+qiyaZNRQ/wBaM/F5LI2mzmfIpYpktFobjGH7w+HxW9SQEUV+PAMEHjy4KSCgMoiIAiIgCIiAIiIAtGNG4788Qt614gbru4oCA1jeXqVWV9sBuLGGNJwDmB4qicv3pBEWG7EzqRzUvH7SZQpOq1JyMALi1pcYJA0b2kXXNY3pEalF7mE9fTpvq0urL3U3v6t5okNB3wWlx6t4nM02kBcpS5Ss6xVui72Vi6lXrDUpGkG1C2mDMuYB7RB5+V+xTngaaDiuE6D7YlnW1XARmpwxoZTfUdlfVqcGDL9o4xA3XETddqcQHQWkEG4IIIIOhBFiFMXwTkh45bWTdmsu49gHxVgq7DVAGheamJPNXOdFmozgefxUXDYklwBJutzq4JIB3hqOwkwfQ+SWRRqqYot4lexXDmCTeT6SqjFYlpfkzXHkTxAPEjj/AEMSKJgKm4vROwDgHEcxbwP9VYKjpVYcDyI+hV4rRdlGERFYgIvPWDmFjrm+8PMICEykACIufqtDyORUvMJseKjVRdULmglvas08pMCStgTOAVDZY1VrOED5zcK6c6FR0a8uA5mFcVX3jxSMk+URJEeswfH1UqjUkfFQsQ9MBX3o5/Ef0+ClS5DXBYoiK5zCIiAIiIAiIgCwVlYKA5LpHs6o51JrazqbHENcWPNJ05pO8agaQWktgNLpM3iEo7Lp0nPcwQ6pBqO1zGmIzXETflfVbOk2GzMoOloNPE0HZnAODQ52Qm/a8cQvTqAa5zgTJ4EyGi53RwuSVy227o68JWRHtZVa4MeTTJglhy3GuV7YPeQbzHNYZiiXhos2/AAAAWjhysrBtEFoLjIcN0C0jnPAHsUR9ei12WGh0McNdHv6tpBm+9bxClohuyywr90Kq23tdtIdZ1hijmfVY0t325TIvq5pEwLyRMSrKmzdLRYmYPIlUTcJSewVC3M97XF2a5cCd4Gd3VoAm/bqqzb6RaCTfPRP6KY7rKVF0kzxc7M51zvE9t7L3tDpE0Pq0ad6rTE6aySAey35uIOxaXV16TWgNBIBFrNa12Vu6It8lxO16pGLxJBuK9SO8OKy58k4Y1XYm4xna6LPEbTea2Rr99omIaBAMWdEG4Oh1C7LAY7rKVNxsXNDvS6+aY/bhFFp4GRE3kucSJjQS6BwACm4bpW5tCiwDcZSDagmMx4mRcAfVZcORQtptr4+/wCZ3zzjaTPobaoIkLpQvjGG6UdTWY1ri5hcBUmBmk2gCwIDhprAlfZgvQ0+TemzPlVOjKLEoVqORXuqBQ6r1zm2NqvbUqtbUIhwgDhcD5hVLOlL2kTUkEPbJvBEFp74kLzo66Mp7K9tG96WShvs6jbOONNjSDEvy/yPcPVgXKfrGSyKhE7vDRzHf7nM81E6Q9InPotEh28w2teH/OB4rjq+1SC2BABmb6SHA/yt/wApWTVRlkyXFmvSqHjtn0lm33Bj2ZjLXvDT2SHhx7g5v8yv8PjS+m1xOonlFzu9sezPHLPFfI27YLpJBB+82Ce4GeAJPL2hyXebO2vlw1HMCT1bRIjkL/NW8zhBKbMnicsrUUXjK8GeRB8lf1cUOscJGjfUE/VcJ+vmX1ETI7QYKi9Pto5MaGZwwOo0nEkwDlLx8HeinHmlGLaV9fUt4lKVN12d3iqy8YCp9o3vPwK4HozXr1aVR7KgBcQW5t6QJvN4B10nyXbdHy59NlR4yu3g4c3NLmE9xIJWzDkc3yqOGRRXCdlvhcW97ntOVpbEXzZgeOgi6nMmLxPGNFVYZoZUc+ZzCCNIVqx4IkaLaZmekREICIiAIiIAixKwXjmEBym3ARVMCbNMGYMOPDsgHwVcar3ECIuJu/mJ+a6PGbOc94c0jSImOJ7DzUXEbKfEDL5j4wvi9ZpdR6ROUYNpvil2aotUuSt6a7TrUaTjhqbalVxyMa45QGxBdMi4ERfWPD5eRtY60qJBAaA6q0wGkuaGgVPumSF9lx+zDWpgPgP1nUZgInuPzVF/07UBhtId8iPivc1WbURacIWmlXDtfmcuDT0H2hi6rKjca2m17YLDTJMtvOa5Egxx8OKx+tHZYAIA0Ac6OeneujwWyxTa4E7zxvEcBEANnvN1DxOymiMjiOea/louOqwanLCMv9ldpft7fqSmVuyKjjiaOYn2xG8TwKw7DtNStNCm/wC0qnMRf23C5i6scDgQyqx5fMOB07D2qZRwbWhxl2+97tOLnEqum0mfx1Nc23y/h8yk1bOOx+ApxHVMbF4DWxPGFYYWkOoYOqpkZBq0Hw7lZbR2Q0/3waO2JHm4JRpZaLQ0hzQAA4ce0QYUrS5VLlfwc9rKTCbPZUrNaWsZeS7K37omB5RqvoB2qBO76riRhd8EniPiuuZhGua5xdeSbEGL8Qt+ig4JpovXvMYjHB+kgx3iJUasHCNRP5stmFw8PaDz0U7HC/cP+fkt5Jx3SfBPqgBjGm16hc1r55C+nEz2L57tLBVGOLXBwuZuHa3X1LaLTmOXkJkSqDGtfNyI7Gx6r5/UatLI/V5T9/8Aw9fDhc4KO7hnIYHAGruuzAC4tF7DymStGN6KkmxMxxMfM/ArrqrYA10v3yqyvg2k35zqs/p076RphpIxVWykwPRisPvN7N4/RdHX2TXFFsQYpsmHM1DAHQCZ1HJbsI2IHgrvK7qxlJiBwBvHcuK1kpSamrHgWN3Bnzquau9IdJngeJuexWX9qFEv2oGzH/aUh4moR81bYlrr5jPhHouk2vSnGv3Wu+ypCHAG0FerocnnuK46+pg1mPwVK7u/oc10OoOZgq1TKSWtAYwST1mQGQG3OunFdbsjGO/R8MHOyuqMgNc2HF4mZtb6qqqB7bNDWCb5S5voLLTiTlY50l1WjlxNIaiHBgfm5wW5o8b3XoZMT06Ur++/4POWffHbXzLSpto9Y1rYe0srVC5oc4/Yua1zGxq4nMO8hdhs4/ZNkQY05X0Xz7CbPfXbTLnBmHq0N+k05erqyHB7AdczhmntMyvoOz/2beNtefar4nJ3ZD6JKIi7lQiIgCIiAo8TWLazo0kW4aBBtD8I8/6Lxjx9q7vHwCjN0UFyb+sj7o8ysHaB91vqtdCk0jec4dwBW4Yan7z/ACCihaNZxp91vkfqvH6Yez+Y/FykDDU/x+i9jBMMRm14wbckoWb8NhxllwEm+kQOHiomJt7MeIB+Kn1qllVYmooboI8U8Q8kAEAn8Lfop+IptgcTz5quoG8r1VqqHJImhVquBsbcNFrNd3FxWp79FshRCW4lqjGcrfhGuc4XNrnj6LVCm4IQCeZ+H5K6FT22GvBNwD3LfWqKDisQ1oLnuDWjVziGgd5Ngo2L6Q0KRy1KmVwAkZXmNOIEaKspxirk6BJq4cON9Y7PooGI2M0m+b0+ihO6R1K1c0cCxlQsANau9xFKnmEtYIEvfF4GnmtGJwG0zULnYigacWp0usounnnc1w9OKy5MOPI72WdYZ5w/CyVW2IIs1zu8n0gBV1XYb5/YOP8AiD5uWlzdptc3KaZbfN1lZtSdIjLRbHGZngrOht+pTe1mLoimHnKysxwfTLvdcdWnv+q5+DEu4V8kX9Lye9mMNseNcOR29Yw/71KfhoEQW9ljHjf4qbtLaDMPSfVqEhrBeLkkmGtaOLiSAO9U+A6fYWqL1TSMkZalhI9qHCWkDidF2f8AjY5I3CP6L+iHrHF1KX6s0VNlN5uv3fRXFemHYpzwbFjAJ45RdSMPjG1BNN7Xjm0tdE840Ww1iq4NJ6O/V+/uycufzL1uSBXwM/eCl0NlMmnU++1mSQbEQRccYk+a9muezyXoYs8h6/VbJNy4kZlGK6PD6JmxgW/IsrbB4hoY0FwB7+1Vf6R+EeZWqtiOTQO25UdE1Z0IxDfeHmFsXKYZ01GT7zfiF1alFWqCIikgIiIChxzftHd/yCijRTsY37R3f8goQUFzDsQGRPFef1kOYUPa1LM6i2+84gkcASJKxX2I2Whrn3NzIMNgknTuHitKjClu9pilOe5qK6J42m33gpuz8YHOgHgT+fNUz9i0gW777mILpmxtaI0UrZ9BrKoABBIiZOhcBx7vRVag1xZaMsifrUW+IJVXWBJ/4WzH1iHtY03IcSTeA2PmVW7QDm3FTiBcDjy7ZXLx37Ts8lezonUmOjSb8LrxUnkVW4TaxYxxkGN7eJEjThPZwVZjemgA9m/KbctY+S4ywqOPySdIj0mKlt9p0DmE6AqVC5BvSwvbNMDNMCTYWnhquxzRdTDGoxU4u0zpHJvbXuDWHkVzfSHb+IpYhtKjAa1jXOloOdziTBkaARpGuq69su4/FVu3NjPqgdWWNdEZi3MeyN9vrK5anyeN+PsvVvlnzTa9CvjMVle9xD6kNYSctNsn2Ro3K2TPGOMrp+lGxKlSs57Iyw2JnQNAPDsVzsPo/UpBxqgPeTAdDQYPtCA91ifyVYYjAOJFjFjoSsfjyzwpT7srKELuJzvRPox+h1g4VS5hFQVC4ZcxN2mATGjfLtXV1XzotdOgR90jwK3Npfh9F6MIKPCJXBCfTdPsnyK5v+0HbLaGELCAX1rNaeAaQS/vBgDtPYuvqYgMBcSGgAkkkwALk6r4J016VHF4l9TMC0btNsgwxpt4nXvKTfFDstdudOX4rCUaLQQ6mHGoZk1XtGSiR2QXE9q5mjXgwYgbpN/2VEZnnxfbxVd18nX830U2lTc+GupvJcAJDHSW5g6BbeB58ZW7S6tQShJcGXNh3PciY3ajxBzb4IfY61qhOSY9xoB7IB4BXfRnpljauLpYenXJZnDXl+V+60h9eo5zpNmggXiTA4KowPRrEVCHOYabZdUe5xptc1zrNBY54cCGcwNZU2jjsHgerpllRrqgfOJHVkk5t6XAaSNG2Fp5rfnmtpjUtjpJ38P7PrmI23SaYBLuxon10W7B4xtVge2YMiDYgg3B/PEL5czb76dQNLw+m4TTqQ0OH4XACHc5GqmHpXXw2ZzA1w9pzD7NRvEji13G3JebLEq4LY9c3Kp9fA+lytdbVUvRzplQxgGQ5ah/u3a/wn73xVzVWdquz04SUlaMYb9oz95v+oLrVyeGH2jP3m/6gusRCQREUlQiIgKfFjfd3/IKCArDFt33fngoQCguaMQ1oLHO+7mIA4uMAfMrTiari4OpzABBniSRIjwC97Tr5Aw8JINs3LQSq79ZciZ4bg+q1wjaTMOSaTaN5qVC4O4jT1+pU7Z1B3W5nn7p4jmLd11VjFv5+g+ik4PEOJMkm2mnEcl0cGkclkV82SNo4tzKh3C5pAEi8ESTbx9FzG19oS5pAdAcCf4TOhV3jMWSDuP8C0x3qkxwsVfFji2rOWfM0nTNuDa59KpuWcLayNSNOaottdH3unI4aaEamZJjtvIPYul6O4jKwyTra0rdjarbiZnWxXHJjjOHjkvyLQdtTT5OQ2dsN9Noa4guJJLmiAAGkcRc3JX0/KuZqG3wsuqDVyyxUYxjHpGvTttysj0xdbzPMrU32ipCzms1Z3c1kViteLrFrZEagSdBJiXdgUXDbRL4gNguDdTIGVxnT8PGNVXck6I3JcE79JIWDjT+SoNTaMBxLRAbUcAHCSKRggiN0z3rTW2mGneY4eyDF4cYlsEB0hrg/TSeIhTuQ3RJtfakWInsMH0IVfVfQd7WGonvpUT8WrYxoqDNlsdCYuOYgrVUwIV1TH5EHE08JxwWH/8AXof/ACodR4rNqFks6seyN0QBIgC0arG0cMRzVdsOplxJYfZqNI8W3HoStWFVyjhk5RWPqzVyuNqtGpl1tUoA1B50zWHkouydnUcRUq7PriWVG9dQcPap1WCHlh5lhaY49WtO2q4p4nBzZpxFSmewVG9WfR5UbFMe2pSr0zFSkWkHk5toPYbg9hK0vm0coo5/FYetgKjsPiAXU2HNTeOABs5vNpBMt7+IV9gNpsqtgOa4EfdPs21jUdxWl+Nq4hz2VXCuHndpbrajQ5wDhSMcAZg2OXgrHon0Gbh8TWZiKbKjcgNB9xIzEOLYNiAWzykLNP1ODlk0qnLcuH+xzOd+HrOynKWuD2kacHNcOzQr77TfmE93qJ+a+Q7e6JYjrGBjDUaCGioNTTLhGcagtl0nS6+t4Q2Pf9FwyNOjvpISi3uRJwzd9n7zfiF1K5fDnfb+834hdQuaNcwiIpKBERAaMVQzC2vD6Kubs9/L1CuEQmzltt4T2Gnm7t4A8FVnCBusjwifNdjtDZbK0Z5tpBjVQ2dFaI/8h/xHj4ELRDMoqjLkwuUmzmmsvZWuCwgsQD7N+RMhW42BR9w/56h/3LZS2RSZdjA0xGa5Md5Uyz30RDT12UuKw3Z+fNU9fBWdbURwt3cl11XZrjo5viD9VCq9H6jv7xg/hcfmFRZ5I6S08JdlBsfChrSDHZ+YW7EN5K2odGXsH7UOJvduX4ErXV2FV4Bp/i/ouXpGRdqyfRoVSZTVqctHZ2Hmu1bTp8m+i589HKx40x3ucfQN+am0ujzxrW8h/VR5JT/EqOkccYdM144AVTEAQNO5bQ5bTsC89Y7yELZ+rHDRwPgR9VB0silYgclIOBfyB8fqvBwz/cPoUBEqYZh1Y08TLQZPO4WtuFYIhjQAQ4AACHAQCO2OKluYRq13kVoc4cbd8hKFI1spBoDWgACwAsAOQC8vatkjmFhykFVj6Ermn0ctem7k9vqY+a63FNXO4+ie1dscqOU0fNP7QNpU+sa1r81SnVe6G3ynrPvEaG2mq6wUw81LWJzDueA75qnxvQ6m6tnZkYxlSk59L2dwkEup8DcEFo01V5SGRs8msv2NYPORC2md9KiDszo4w4gVKmlIhzQLS/USeQsfFdd1rTGhIMjsMQY8CU2Zgi2m0OaMx3nX+868eFh4KxpUObQsGSW6RrhwiE2oOattnez46eAXgYJh1Y094BVnsnDBgOVobJkwAFyovuN+Cwm8CeYgK/Cj4ZikKSjdhERCAiIgCIiAIiIAiIgCIiAIiIAiIgCIiAIiIAiIgPDqLTq0HwC1uwNM/cb5Bb0QEGpsWi7WmPMj4FRavRTDu1pDzf8AVXCJYKEdDsONKTZ8T8SqnH9CXmux7Cw0xBLPZ3mexxu2YP8ACNV2iK0ZOPRDV9nN0ujj+PVjun6KZT6Pji7yCuEVS1kBmxmDmpNLCNboFuRCDACyiIAiIgCIiAIiIAiIgCIiAIiIAiIgCIiAIiIAiIgCIiAIiIAiIgCIiAIiIAiIgCIiAIiID//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3" name="TextBox 12"/>
          <p:cNvSpPr txBox="1"/>
          <p:nvPr/>
        </p:nvSpPr>
        <p:spPr>
          <a:xfrm>
            <a:off x="7772400" y="6019800"/>
            <a:ext cx="1143000" cy="461665"/>
          </a:xfrm>
          <a:prstGeom prst="rect">
            <a:avLst/>
          </a:prstGeom>
          <a:noFill/>
        </p:spPr>
        <p:txBody>
          <a:bodyPr wrap="square" rtlCol="0">
            <a:spAutoFit/>
          </a:bodyPr>
          <a:lstStyle/>
          <a:p>
            <a:r>
              <a:rPr lang="en-US" sz="2400" dirty="0" err="1" smtClean="0"/>
              <a:t>lisa</a:t>
            </a:r>
            <a:endParaRPr lang="en-US" sz="2400" dirty="0"/>
          </a:p>
        </p:txBody>
      </p:sp>
      <p:sp>
        <p:nvSpPr>
          <p:cNvPr id="14" name="TextBox 13"/>
          <p:cNvSpPr txBox="1"/>
          <p:nvPr/>
        </p:nvSpPr>
        <p:spPr>
          <a:xfrm>
            <a:off x="609600" y="3581400"/>
            <a:ext cx="6858000" cy="954107"/>
          </a:xfrm>
          <a:prstGeom prst="rect">
            <a:avLst/>
          </a:prstGeom>
          <a:noFill/>
          <a:ln>
            <a:solidFill>
              <a:schemeClr val="tx2">
                <a:lumMod val="60000"/>
                <a:lumOff val="40000"/>
              </a:schemeClr>
            </a:solidFill>
          </a:ln>
        </p:spPr>
        <p:txBody>
          <a:bodyPr wrap="square" rtlCol="0">
            <a:spAutoFit/>
          </a:bodyPr>
          <a:lstStyle/>
          <a:p>
            <a:r>
              <a:rPr lang="en-US" sz="2800" dirty="0" smtClean="0"/>
              <a:t>5 collections/week X 50 PV =  250 PV / week</a:t>
            </a:r>
          </a:p>
          <a:p>
            <a:r>
              <a:rPr lang="en-US" sz="2800" dirty="0" smtClean="0"/>
              <a:t>250 PV X 4 weeks =  1000 PV</a:t>
            </a:r>
            <a:endParaRPr lang="en-US" sz="28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05001"/>
            <a:ext cx="7010400" cy="2438399"/>
          </a:xfrm>
        </p:spPr>
        <p:txBody>
          <a:bodyPr/>
          <a:lstStyle/>
          <a:p>
            <a:pPr>
              <a:buNone/>
            </a:pPr>
            <a:r>
              <a:rPr lang="en-US" dirty="0" smtClean="0"/>
              <a:t>							</a:t>
            </a:r>
            <a:r>
              <a:rPr lang="en-US" u="sng" dirty="0" smtClean="0"/>
              <a:t>PV</a:t>
            </a:r>
          </a:p>
          <a:p>
            <a:pPr>
              <a:buNone/>
            </a:pPr>
            <a:r>
              <a:rPr lang="en-US" dirty="0" err="1" smtClean="0"/>
              <a:t>Vitalizer</a:t>
            </a:r>
            <a:r>
              <a:rPr lang="en-US" dirty="0" smtClean="0"/>
              <a:t> for Men			50</a:t>
            </a:r>
          </a:p>
          <a:p>
            <a:pPr>
              <a:buNone/>
            </a:pPr>
            <a:r>
              <a:rPr lang="en-US" dirty="0" err="1" smtClean="0"/>
              <a:t>Vitalizer</a:t>
            </a:r>
            <a:r>
              <a:rPr lang="en-US" dirty="0" smtClean="0"/>
              <a:t> for Women			</a:t>
            </a:r>
            <a:r>
              <a:rPr lang="en-US" u="sng" dirty="0" smtClean="0"/>
              <a:t>50</a:t>
            </a:r>
          </a:p>
          <a:p>
            <a:pPr>
              <a:buNone/>
            </a:pPr>
            <a:r>
              <a:rPr lang="en-US" dirty="0" smtClean="0"/>
              <a:t>					Total	       100 PV</a:t>
            </a:r>
          </a:p>
          <a:p>
            <a:pPr>
              <a:buNone/>
            </a:pPr>
            <a:endParaRPr lang="en-US" dirty="0" smtClean="0"/>
          </a:p>
        </p:txBody>
      </p:sp>
      <p:sp>
        <p:nvSpPr>
          <p:cNvPr id="2" name="Title 1"/>
          <p:cNvSpPr>
            <a:spLocks noGrp="1"/>
          </p:cNvSpPr>
          <p:nvPr>
            <p:ph type="title"/>
          </p:nvPr>
        </p:nvSpPr>
        <p:spPr>
          <a:xfrm>
            <a:off x="1066800" y="457200"/>
            <a:ext cx="4572000" cy="838200"/>
          </a:xfrm>
          <a:ln>
            <a:solidFill>
              <a:schemeClr val="tx2">
                <a:lumMod val="75000"/>
              </a:schemeClr>
            </a:solidFill>
          </a:ln>
        </p:spPr>
        <p:txBody>
          <a:bodyPr/>
          <a:lstStyle/>
          <a:p>
            <a:r>
              <a:rPr lang="en-US" sz="4000" dirty="0" err="1" smtClean="0"/>
              <a:t>Vitalizer</a:t>
            </a:r>
            <a:r>
              <a:rPr lang="en-US" sz="4000" dirty="0" smtClean="0"/>
              <a:t> Collection</a:t>
            </a:r>
            <a:endParaRPr lang="en-US" sz="4000" dirty="0"/>
          </a:p>
        </p:txBody>
      </p:sp>
      <p:pic>
        <p:nvPicPr>
          <p:cNvPr id="5" name="Picture 3"/>
          <p:cNvPicPr>
            <a:picLocks noChangeAspect="1" noChangeArrowheads="1"/>
          </p:cNvPicPr>
          <p:nvPr/>
        </p:nvPicPr>
        <p:blipFill>
          <a:blip r:embed="rId2" cstate="print"/>
          <a:srcRect b="4347"/>
          <a:stretch>
            <a:fillRect/>
          </a:stretch>
        </p:blipFill>
        <p:spPr bwMode="auto">
          <a:xfrm>
            <a:off x="7004050" y="609600"/>
            <a:ext cx="2139950" cy="4267200"/>
          </a:xfrm>
          <a:prstGeom prst="rect">
            <a:avLst/>
          </a:prstGeom>
          <a:noFill/>
          <a:ln w="9525">
            <a:noFill/>
            <a:miter lim="800000"/>
            <a:headEnd/>
            <a:tailEnd/>
          </a:ln>
        </p:spPr>
      </p:pic>
      <p:sp>
        <p:nvSpPr>
          <p:cNvPr id="6" name="TextBox 5"/>
          <p:cNvSpPr txBox="1"/>
          <p:nvPr/>
        </p:nvSpPr>
        <p:spPr>
          <a:xfrm flipH="1">
            <a:off x="457200" y="4724400"/>
            <a:ext cx="8229600" cy="830997"/>
          </a:xfrm>
          <a:prstGeom prst="rect">
            <a:avLst/>
          </a:prstGeom>
          <a:noFill/>
          <a:ln>
            <a:solidFill>
              <a:schemeClr val="tx2">
                <a:lumMod val="60000"/>
                <a:lumOff val="40000"/>
              </a:schemeClr>
            </a:solidFill>
          </a:ln>
        </p:spPr>
        <p:txBody>
          <a:bodyPr wrap="square" rtlCol="0">
            <a:spAutoFit/>
          </a:bodyPr>
          <a:lstStyle/>
          <a:p>
            <a:r>
              <a:rPr lang="en-US" sz="2400" dirty="0" smtClean="0"/>
              <a:t>Add-on’s</a:t>
            </a:r>
          </a:p>
          <a:p>
            <a:r>
              <a:rPr lang="en-US" sz="2400" dirty="0" smtClean="0"/>
              <a:t>For allergies – </a:t>
            </a:r>
            <a:r>
              <a:rPr lang="en-US" sz="2400" dirty="0" err="1" smtClean="0"/>
              <a:t>Nutriferon</a:t>
            </a:r>
            <a:r>
              <a:rPr lang="en-US" sz="2400" dirty="0" smtClean="0"/>
              <a:t> , Alfalfa, Get Clean Non-Toxic cleaners </a:t>
            </a:r>
            <a:endParaRPr lang="en-US" sz="2400" dirty="0"/>
          </a:p>
        </p:txBody>
      </p:sp>
      <p:sp>
        <p:nvSpPr>
          <p:cNvPr id="7" name="TextBox 6"/>
          <p:cNvSpPr txBox="1"/>
          <p:nvPr/>
        </p:nvSpPr>
        <p:spPr>
          <a:xfrm>
            <a:off x="6324600" y="5867400"/>
            <a:ext cx="1676400" cy="369332"/>
          </a:xfrm>
          <a:prstGeom prst="rect">
            <a:avLst/>
          </a:prstGeom>
          <a:noFill/>
        </p:spPr>
        <p:txBody>
          <a:bodyPr wrap="square" rtlCol="0">
            <a:spAutoFit/>
          </a:bodyPr>
          <a:lstStyle/>
          <a:p>
            <a:r>
              <a:rPr lang="en-US" dirty="0" err="1" smtClean="0"/>
              <a:t>lisa</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ttp://t2.gstatic.com/images?q=tbn:ANd9GcSmrIgnjR5eUrW3JrUF5Hq17i9R3kCR9cOdVz590rcNhvhndY6I"/>
          <p:cNvPicPr>
            <a:picLocks noChangeAspect="1" noChangeArrowheads="1"/>
          </p:cNvPicPr>
          <p:nvPr/>
        </p:nvPicPr>
        <p:blipFill>
          <a:blip r:embed="rId2" cstate="print"/>
          <a:srcRect/>
          <a:stretch>
            <a:fillRect/>
          </a:stretch>
        </p:blipFill>
        <p:spPr bwMode="auto">
          <a:xfrm>
            <a:off x="4572000" y="0"/>
            <a:ext cx="4572000" cy="3045881"/>
          </a:xfrm>
          <a:prstGeom prst="rect">
            <a:avLst/>
          </a:prstGeom>
          <a:noFill/>
        </p:spPr>
      </p:pic>
      <p:sp>
        <p:nvSpPr>
          <p:cNvPr id="2" name="Title 1"/>
          <p:cNvSpPr>
            <a:spLocks noGrp="1"/>
          </p:cNvSpPr>
          <p:nvPr>
            <p:ph type="title"/>
          </p:nvPr>
        </p:nvSpPr>
        <p:spPr>
          <a:xfrm>
            <a:off x="457200" y="274638"/>
            <a:ext cx="3657600" cy="1173162"/>
          </a:xfrm>
          <a:ln>
            <a:solidFill>
              <a:schemeClr val="accent2">
                <a:lumMod val="75000"/>
              </a:schemeClr>
            </a:solidFill>
          </a:ln>
        </p:spPr>
        <p:txBody>
          <a:bodyPr>
            <a:normAutofit/>
          </a:bodyPr>
          <a:lstStyle/>
          <a:p>
            <a:r>
              <a:rPr lang="en-US" sz="3200" dirty="0" smtClean="0"/>
              <a:t>Family Immunity Collection</a:t>
            </a:r>
            <a:endParaRPr lang="en-US" sz="3200" dirty="0"/>
          </a:p>
        </p:txBody>
      </p:sp>
      <p:sp>
        <p:nvSpPr>
          <p:cNvPr id="3" name="Content Placeholder 2"/>
          <p:cNvSpPr>
            <a:spLocks noGrp="1"/>
          </p:cNvSpPr>
          <p:nvPr>
            <p:ph idx="1"/>
          </p:nvPr>
        </p:nvSpPr>
        <p:spPr>
          <a:xfrm>
            <a:off x="457200" y="2743200"/>
            <a:ext cx="8229600" cy="4114800"/>
          </a:xfrm>
        </p:spPr>
        <p:txBody>
          <a:bodyPr>
            <a:normAutofit fontScale="92500" lnSpcReduction="10000"/>
          </a:bodyPr>
          <a:lstStyle/>
          <a:p>
            <a:pPr>
              <a:buNone/>
            </a:pPr>
            <a:r>
              <a:rPr lang="en-US" dirty="0" smtClean="0"/>
              <a:t>							</a:t>
            </a:r>
            <a:r>
              <a:rPr lang="en-US" u="sng" dirty="0" smtClean="0"/>
              <a:t>PV</a:t>
            </a:r>
          </a:p>
          <a:p>
            <a:pPr>
              <a:buNone/>
            </a:pPr>
            <a:r>
              <a:rPr lang="en-US" dirty="0" smtClean="0"/>
              <a:t>Vita C						16</a:t>
            </a:r>
          </a:p>
          <a:p>
            <a:pPr>
              <a:buNone/>
            </a:pPr>
            <a:r>
              <a:rPr lang="en-US" dirty="0" smtClean="0"/>
              <a:t>Vita Lea 240				31</a:t>
            </a:r>
          </a:p>
          <a:p>
            <a:pPr>
              <a:buNone/>
            </a:pPr>
            <a:r>
              <a:rPr lang="en-US" dirty="0" err="1" smtClean="0"/>
              <a:t>Optiflora</a:t>
            </a:r>
            <a:r>
              <a:rPr lang="en-US" dirty="0" smtClean="0"/>
              <a:t> Capsules			15</a:t>
            </a:r>
          </a:p>
          <a:p>
            <a:pPr>
              <a:buNone/>
            </a:pPr>
            <a:r>
              <a:rPr lang="en-US" dirty="0" err="1" smtClean="0"/>
              <a:t>Nutriferon</a:t>
            </a:r>
            <a:r>
              <a:rPr lang="en-US" dirty="0" smtClean="0"/>
              <a:t>					30</a:t>
            </a:r>
          </a:p>
          <a:p>
            <a:pPr>
              <a:buNone/>
            </a:pPr>
            <a:r>
              <a:rPr lang="en-US" dirty="0" smtClean="0"/>
              <a:t>Defend &amp; Resist Echinacea   		</a:t>
            </a:r>
            <a:r>
              <a:rPr lang="en-US" u="sng" dirty="0" smtClean="0"/>
              <a:t>13</a:t>
            </a:r>
          </a:p>
          <a:p>
            <a:pPr>
              <a:buNone/>
            </a:pPr>
            <a:r>
              <a:rPr lang="en-US" dirty="0" smtClean="0"/>
              <a:t>					Total           105   						</a:t>
            </a:r>
            <a:endParaRPr lang="en-US" dirty="0"/>
          </a:p>
        </p:txBody>
      </p:sp>
      <p:sp>
        <p:nvSpPr>
          <p:cNvPr id="5" name="TextBox 4"/>
          <p:cNvSpPr txBox="1"/>
          <p:nvPr/>
        </p:nvSpPr>
        <p:spPr>
          <a:xfrm>
            <a:off x="381000" y="1600200"/>
            <a:ext cx="3962400" cy="1384995"/>
          </a:xfrm>
          <a:prstGeom prst="rect">
            <a:avLst/>
          </a:prstGeom>
          <a:noFill/>
          <a:ln>
            <a:solidFill>
              <a:schemeClr val="tx2">
                <a:lumMod val="60000"/>
                <a:lumOff val="40000"/>
              </a:schemeClr>
            </a:solidFill>
          </a:ln>
        </p:spPr>
        <p:txBody>
          <a:bodyPr wrap="square" rtlCol="0">
            <a:spAutoFit/>
          </a:bodyPr>
          <a:lstStyle/>
          <a:p>
            <a:r>
              <a:rPr lang="en-US" sz="2800" dirty="0" smtClean="0"/>
              <a:t>Share Family Collection with 10 families in April =</a:t>
            </a:r>
          </a:p>
          <a:p>
            <a:r>
              <a:rPr lang="en-US" sz="2800" dirty="0" smtClean="0"/>
              <a:t>1000 PV !</a:t>
            </a:r>
            <a:endParaRPr lang="en-US" sz="2800" dirty="0"/>
          </a:p>
        </p:txBody>
      </p:sp>
      <p:sp>
        <p:nvSpPr>
          <p:cNvPr id="6" name="TextBox 5"/>
          <p:cNvSpPr txBox="1"/>
          <p:nvPr/>
        </p:nvSpPr>
        <p:spPr>
          <a:xfrm>
            <a:off x="7239000" y="5410200"/>
            <a:ext cx="1600200" cy="369332"/>
          </a:xfrm>
          <a:prstGeom prst="rect">
            <a:avLst/>
          </a:prstGeom>
          <a:noFill/>
        </p:spPr>
        <p:txBody>
          <a:bodyPr wrap="square" rtlCol="0">
            <a:spAutoFit/>
          </a:bodyPr>
          <a:lstStyle/>
          <a:p>
            <a:r>
              <a:rPr lang="en-US" dirty="0" err="1" smtClean="0"/>
              <a:t>lisa</a:t>
            </a: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229600" cy="1173162"/>
          </a:xfrm>
          <a:ln w="38100">
            <a:solidFill>
              <a:srgbClr val="00B050"/>
            </a:solidFill>
          </a:ln>
        </p:spPr>
        <p:txBody>
          <a:bodyPr>
            <a:normAutofit fontScale="90000"/>
          </a:bodyPr>
          <a:lstStyle/>
          <a:p>
            <a:pPr eaLnBrk="1" hangingPunct="1"/>
            <a:r>
              <a:rPr lang="en-US" sz="3600" dirty="0" smtClean="0"/>
              <a:t>April  Product Collection </a:t>
            </a:r>
            <a:br>
              <a:rPr lang="en-US" sz="3600" dirty="0" smtClean="0"/>
            </a:br>
            <a:r>
              <a:rPr lang="en-US" sz="3600" dirty="0" smtClean="0"/>
              <a:t>Shaklee Products for Spring Allergy Season</a:t>
            </a:r>
          </a:p>
        </p:txBody>
      </p:sp>
      <p:sp>
        <p:nvSpPr>
          <p:cNvPr id="32771" name="Content Placeholder 2"/>
          <p:cNvSpPr>
            <a:spLocks noGrp="1"/>
          </p:cNvSpPr>
          <p:nvPr>
            <p:ph idx="1"/>
          </p:nvPr>
        </p:nvSpPr>
        <p:spPr>
          <a:xfrm>
            <a:off x="457200" y="1600200"/>
            <a:ext cx="8229600" cy="5257800"/>
          </a:xfrm>
        </p:spPr>
        <p:txBody>
          <a:bodyPr>
            <a:normAutofit/>
          </a:bodyPr>
          <a:lstStyle/>
          <a:p>
            <a:pPr eaLnBrk="1" hangingPunct="1"/>
            <a:r>
              <a:rPr lang="en-US" sz="2400" dirty="0" err="1" smtClean="0"/>
              <a:t>Optiflora</a:t>
            </a:r>
            <a:endParaRPr lang="en-US" sz="2400" dirty="0" smtClean="0"/>
          </a:p>
          <a:p>
            <a:pPr eaLnBrk="1" hangingPunct="1"/>
            <a:r>
              <a:rPr lang="en-US" sz="2400" dirty="0" smtClean="0"/>
              <a:t>Shaklee Premium Garlic</a:t>
            </a:r>
          </a:p>
          <a:p>
            <a:pPr eaLnBrk="1" hangingPunct="1"/>
            <a:r>
              <a:rPr lang="en-US" sz="2400" dirty="0" smtClean="0"/>
              <a:t>Alfalfa Complex</a:t>
            </a:r>
          </a:p>
          <a:p>
            <a:pPr eaLnBrk="1" hangingPunct="1"/>
            <a:r>
              <a:rPr lang="en-US" sz="2400" dirty="0" err="1" smtClean="0"/>
              <a:t>Nutriferon</a:t>
            </a:r>
            <a:r>
              <a:rPr lang="en-US" sz="2400" dirty="0" smtClean="0"/>
              <a:t>  ( 4 pack discount )</a:t>
            </a:r>
          </a:p>
          <a:p>
            <a:pPr eaLnBrk="1" hangingPunct="1"/>
            <a:r>
              <a:rPr lang="en-US" sz="2400" dirty="0" err="1" smtClean="0"/>
              <a:t>Vitalizer</a:t>
            </a:r>
            <a:endParaRPr lang="en-US" sz="2400" dirty="0" smtClean="0"/>
          </a:p>
          <a:p>
            <a:pPr eaLnBrk="1" hangingPunct="1">
              <a:buNone/>
            </a:pPr>
            <a:endParaRPr lang="en-US" sz="800" dirty="0" smtClean="0"/>
          </a:p>
          <a:p>
            <a:pPr eaLnBrk="1" hangingPunct="1">
              <a:buNone/>
            </a:pPr>
            <a:r>
              <a:rPr lang="en-US" sz="2400" dirty="0" smtClean="0"/>
              <a:t>Also popular</a:t>
            </a:r>
          </a:p>
          <a:p>
            <a:pPr eaLnBrk="1" hangingPunct="1"/>
            <a:r>
              <a:rPr lang="en-US" sz="2400" dirty="0" smtClean="0"/>
              <a:t>Immunity Formula I</a:t>
            </a:r>
          </a:p>
          <a:p>
            <a:pPr eaLnBrk="1" hangingPunct="1"/>
            <a:r>
              <a:rPr lang="en-US" sz="2400" dirty="0" smtClean="0"/>
              <a:t>Get Clean Cleaning </a:t>
            </a:r>
            <a:r>
              <a:rPr lang="en-US" sz="2800" dirty="0" smtClean="0"/>
              <a:t>and Laundry Products</a:t>
            </a:r>
          </a:p>
          <a:p>
            <a:pPr eaLnBrk="1" hangingPunct="1"/>
            <a:endParaRPr lang="en-US" sz="2800" dirty="0" smtClean="0"/>
          </a:p>
          <a:p>
            <a:pPr eaLnBrk="1" hangingPunct="1">
              <a:buFont typeface="Arial" pitchFamily="34" charset="0"/>
              <a:buNone/>
            </a:pPr>
            <a:endParaRPr lang="en-US" sz="2000" dirty="0" smtClean="0"/>
          </a:p>
          <a:p>
            <a:pPr eaLnBrk="1" hangingPunct="1">
              <a:buFont typeface="Arial" pitchFamily="34" charset="0"/>
              <a:buNone/>
            </a:pPr>
            <a:endParaRPr lang="en-US" dirty="0" smtClean="0"/>
          </a:p>
        </p:txBody>
      </p:sp>
      <p:pic>
        <p:nvPicPr>
          <p:cNvPr id="32776" name="Picture 7" descr="lvitalizer.jpg"/>
          <p:cNvPicPr>
            <a:picLocks noChangeAspect="1"/>
          </p:cNvPicPr>
          <p:nvPr/>
        </p:nvPicPr>
        <p:blipFill>
          <a:blip r:embed="rId2" cstate="print"/>
          <a:srcRect/>
          <a:stretch>
            <a:fillRect/>
          </a:stretch>
        </p:blipFill>
        <p:spPr bwMode="auto">
          <a:xfrm>
            <a:off x="6477000" y="1619250"/>
            <a:ext cx="1809750" cy="1809750"/>
          </a:xfrm>
          <a:prstGeom prst="rect">
            <a:avLst/>
          </a:prstGeom>
          <a:noFill/>
          <a:ln w="9525">
            <a:noFill/>
            <a:miter lim="800000"/>
            <a:headEnd/>
            <a:tailEnd/>
          </a:ln>
        </p:spPr>
      </p:pic>
      <p:pic>
        <p:nvPicPr>
          <p:cNvPr id="8194" name="Picture 2" descr="http://images.shaklee.com/library/20962_lo_res.jpg?primaryTab=training&amp;secondaryTab=library"/>
          <p:cNvPicPr>
            <a:picLocks noChangeAspect="1" noChangeArrowheads="1"/>
          </p:cNvPicPr>
          <p:nvPr/>
        </p:nvPicPr>
        <p:blipFill>
          <a:blip r:embed="rId3" cstate="print"/>
          <a:srcRect/>
          <a:stretch>
            <a:fillRect/>
          </a:stretch>
        </p:blipFill>
        <p:spPr bwMode="auto">
          <a:xfrm>
            <a:off x="7407110" y="3733800"/>
            <a:ext cx="1736890" cy="2166938"/>
          </a:xfrm>
          <a:prstGeom prst="rect">
            <a:avLst/>
          </a:prstGeom>
          <a:noFill/>
        </p:spPr>
      </p:pic>
      <p:pic>
        <p:nvPicPr>
          <p:cNvPr id="8196" name="Picture 4" descr="http://images.shaklee.com/canada/highres/nutrition/57110.jpg?primaryTab=training&amp;secondaryTab=library"/>
          <p:cNvPicPr>
            <a:picLocks noChangeAspect="1" noChangeArrowheads="1"/>
          </p:cNvPicPr>
          <p:nvPr/>
        </p:nvPicPr>
        <p:blipFill>
          <a:blip r:embed="rId4" cstate="print"/>
          <a:srcRect/>
          <a:stretch>
            <a:fillRect/>
          </a:stretch>
        </p:blipFill>
        <p:spPr bwMode="auto">
          <a:xfrm>
            <a:off x="6553200" y="3429000"/>
            <a:ext cx="1084694" cy="1839726"/>
          </a:xfrm>
          <a:prstGeom prst="rect">
            <a:avLst/>
          </a:prstGeom>
          <a:noFill/>
        </p:spPr>
      </p:pic>
      <p:pic>
        <p:nvPicPr>
          <p:cNvPr id="8198" name="Picture 6" descr="http://images.shaklee.com/canada/highres/nutrition/56290.jpg?primaryTab=training&amp;secondaryTab=library"/>
          <p:cNvPicPr>
            <a:picLocks noChangeAspect="1" noChangeArrowheads="1"/>
          </p:cNvPicPr>
          <p:nvPr/>
        </p:nvPicPr>
        <p:blipFill>
          <a:blip r:embed="rId5" cstate="print"/>
          <a:srcRect/>
          <a:stretch>
            <a:fillRect/>
          </a:stretch>
        </p:blipFill>
        <p:spPr bwMode="auto">
          <a:xfrm>
            <a:off x="5334000" y="1648179"/>
            <a:ext cx="953889" cy="1780821"/>
          </a:xfrm>
          <a:prstGeom prst="rect">
            <a:avLst/>
          </a:prstGeom>
          <a:noFill/>
        </p:spPr>
      </p:pic>
      <p:pic>
        <p:nvPicPr>
          <p:cNvPr id="8" name="Picture 15" descr="50456_GC_StarterKit_med"/>
          <p:cNvPicPr>
            <a:picLocks noChangeAspect="1" noChangeArrowheads="1"/>
          </p:cNvPicPr>
          <p:nvPr/>
        </p:nvPicPr>
        <p:blipFill>
          <a:blip r:embed="rId6" cstate="print"/>
          <a:srcRect/>
          <a:stretch>
            <a:fillRect/>
          </a:stretch>
        </p:blipFill>
        <p:spPr bwMode="auto">
          <a:xfrm>
            <a:off x="1752600" y="5334000"/>
            <a:ext cx="4953000" cy="1524000"/>
          </a:xfrm>
          <a:prstGeom prst="rect">
            <a:avLst/>
          </a:prstGeom>
          <a:noFill/>
          <a:ln w="9525">
            <a:noFill/>
            <a:miter lim="800000"/>
            <a:headEnd/>
            <a:tailEnd/>
          </a:ln>
        </p:spPr>
      </p:pic>
      <p:sp>
        <p:nvSpPr>
          <p:cNvPr id="9" name="TextBox 8"/>
          <p:cNvSpPr txBox="1"/>
          <p:nvPr/>
        </p:nvSpPr>
        <p:spPr>
          <a:xfrm>
            <a:off x="7239000" y="5791200"/>
            <a:ext cx="1371600" cy="369332"/>
          </a:xfrm>
          <a:prstGeom prst="rect">
            <a:avLst/>
          </a:prstGeom>
          <a:noFill/>
        </p:spPr>
        <p:txBody>
          <a:bodyPr wrap="square" rtlCol="0">
            <a:spAutoFit/>
          </a:bodyPr>
          <a:lstStyle/>
          <a:p>
            <a:r>
              <a:rPr lang="en-US" dirty="0" smtClean="0"/>
              <a:t>barb</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images.clipartpanda.com/cute-house-clipart-cute_red_and_blue_house.png"/>
          <p:cNvPicPr>
            <a:picLocks noChangeAspect="1" noChangeArrowheads="1"/>
          </p:cNvPicPr>
          <p:nvPr/>
        </p:nvPicPr>
        <p:blipFill>
          <a:blip r:embed="rId3" cstate="print"/>
          <a:srcRect/>
          <a:stretch>
            <a:fillRect/>
          </a:stretch>
        </p:blipFill>
        <p:spPr bwMode="auto">
          <a:xfrm>
            <a:off x="7022228" y="4038600"/>
            <a:ext cx="2121772" cy="2362200"/>
          </a:xfrm>
          <a:prstGeom prst="rect">
            <a:avLst/>
          </a:prstGeom>
          <a:noFill/>
        </p:spPr>
      </p:pic>
      <p:sp>
        <p:nvSpPr>
          <p:cNvPr id="3" name="Content Placeholder 2"/>
          <p:cNvSpPr>
            <a:spLocks noGrp="1"/>
          </p:cNvSpPr>
          <p:nvPr>
            <p:ph idx="1"/>
          </p:nvPr>
        </p:nvSpPr>
        <p:spPr>
          <a:xfrm>
            <a:off x="457200" y="1447800"/>
            <a:ext cx="7772400" cy="5410200"/>
          </a:xfrm>
        </p:spPr>
        <p:txBody>
          <a:bodyPr>
            <a:normAutofit/>
          </a:bodyPr>
          <a:lstStyle/>
          <a:p>
            <a:r>
              <a:rPr lang="en-US" sz="2400" dirty="0" smtClean="0"/>
              <a:t> Build relationships  --  </a:t>
            </a:r>
            <a:r>
              <a:rPr lang="en-US" sz="2000" dirty="0" smtClean="0"/>
              <a:t>meetings often are the beginning of 	relationships … That will grow into friendships ... And into 	lifelong 	customers ... And even business partners.</a:t>
            </a:r>
          </a:p>
          <a:p>
            <a:r>
              <a:rPr lang="en-US" sz="2400" dirty="0" smtClean="0"/>
              <a:t>Vehicle to help fulfill our mission -- </a:t>
            </a:r>
            <a:r>
              <a:rPr lang="en-US" sz="2000" dirty="0" smtClean="0"/>
              <a:t>of teaching others about 	building or restoring health and respecting the planet.</a:t>
            </a:r>
          </a:p>
          <a:p>
            <a:r>
              <a:rPr lang="en-US" sz="2400" dirty="0" smtClean="0"/>
              <a:t>A tried and true method for building Shaklee businesses… 	</a:t>
            </a:r>
            <a:r>
              <a:rPr lang="en-US" sz="2000" dirty="0" smtClean="0"/>
              <a:t>A venue for sharing the value of Shaklee products and business.</a:t>
            </a:r>
          </a:p>
          <a:p>
            <a:r>
              <a:rPr lang="en-US" sz="2400" dirty="0" smtClean="0"/>
              <a:t>Source of referrals. </a:t>
            </a:r>
            <a:r>
              <a:rPr lang="en-US" sz="2000" dirty="0" smtClean="0"/>
              <a:t>.. By </a:t>
            </a:r>
            <a:r>
              <a:rPr lang="en-US" sz="2400" dirty="0" smtClean="0"/>
              <a:t>o</a:t>
            </a:r>
            <a:r>
              <a:rPr lang="en-US" sz="2000" dirty="0" smtClean="0"/>
              <a:t>ffering incentives for 			guests who book  gatherings in their home or 		refer friends. </a:t>
            </a:r>
          </a:p>
          <a:p>
            <a:r>
              <a:rPr lang="en-US" sz="2400" dirty="0" smtClean="0"/>
              <a:t>A great way to advance to next level of your 	business because it is  one of most efficient ways to expose people to all aspects of Shaklee at one time .. 	       </a:t>
            </a:r>
            <a:r>
              <a:rPr lang="en-US" sz="2400" dirty="0" err="1" smtClean="0"/>
              <a:t>katie</a:t>
            </a:r>
            <a:r>
              <a:rPr lang="en-US" sz="2400" dirty="0" smtClean="0"/>
              <a:t>           </a:t>
            </a:r>
            <a:endParaRPr lang="en-US" sz="2400" dirty="0"/>
          </a:p>
        </p:txBody>
      </p:sp>
      <p:sp>
        <p:nvSpPr>
          <p:cNvPr id="2" name="Title 1"/>
          <p:cNvSpPr>
            <a:spLocks noGrp="1"/>
          </p:cNvSpPr>
          <p:nvPr>
            <p:ph type="title"/>
          </p:nvPr>
        </p:nvSpPr>
        <p:spPr>
          <a:xfrm>
            <a:off x="457200" y="274638"/>
            <a:ext cx="7329948" cy="868362"/>
          </a:xfrm>
          <a:solidFill>
            <a:schemeClr val="bg1"/>
          </a:solidFill>
          <a:ln w="3175">
            <a:solidFill>
              <a:schemeClr val="tx2">
                <a:lumMod val="60000"/>
                <a:lumOff val="40000"/>
              </a:schemeClr>
            </a:solidFill>
          </a:ln>
        </p:spPr>
        <p:txBody>
          <a:bodyPr>
            <a:normAutofit/>
          </a:bodyPr>
          <a:lstStyle/>
          <a:p>
            <a:r>
              <a:rPr lang="en-US" sz="3200" dirty="0" smtClean="0"/>
              <a:t>Value of Grand Openings For Our Business</a:t>
            </a:r>
            <a:endParaRPr lang="en-US" sz="32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psdgraphics.com/file/fantasy-background.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2" name="Title 1"/>
          <p:cNvSpPr>
            <a:spLocks noGrp="1"/>
          </p:cNvSpPr>
          <p:nvPr>
            <p:ph type="title"/>
          </p:nvPr>
        </p:nvSpPr>
        <p:spPr>
          <a:xfrm>
            <a:off x="533400" y="609600"/>
            <a:ext cx="5257800" cy="1143000"/>
          </a:xfrm>
          <a:solidFill>
            <a:schemeClr val="bg1"/>
          </a:solidFill>
          <a:ln>
            <a:solidFill>
              <a:schemeClr val="accent5">
                <a:lumMod val="75000"/>
              </a:schemeClr>
            </a:solidFill>
          </a:ln>
        </p:spPr>
        <p:txBody>
          <a:bodyPr>
            <a:normAutofit/>
          </a:bodyPr>
          <a:lstStyle/>
          <a:p>
            <a:r>
              <a:rPr lang="en-US" sz="3200" dirty="0" smtClean="0"/>
              <a:t>Action Steps for Session #12 </a:t>
            </a:r>
            <a:br>
              <a:rPr lang="en-US" sz="3200" dirty="0" smtClean="0"/>
            </a:br>
            <a:r>
              <a:rPr lang="en-US" sz="3200" dirty="0" smtClean="0"/>
              <a:t>Environmental Stewardship</a:t>
            </a:r>
            <a:endParaRPr lang="en-US" sz="3200" dirty="0"/>
          </a:p>
        </p:txBody>
      </p:sp>
      <p:sp>
        <p:nvSpPr>
          <p:cNvPr id="3" name="Content Placeholder 2"/>
          <p:cNvSpPr>
            <a:spLocks noGrp="1"/>
          </p:cNvSpPr>
          <p:nvPr>
            <p:ph idx="1"/>
          </p:nvPr>
        </p:nvSpPr>
        <p:spPr>
          <a:xfrm>
            <a:off x="457200" y="2057400"/>
            <a:ext cx="8229600" cy="4038599"/>
          </a:xfrm>
          <a:solidFill>
            <a:schemeClr val="bg1"/>
          </a:solidFill>
          <a:ln>
            <a:solidFill>
              <a:schemeClr val="accent5">
                <a:lumMod val="75000"/>
              </a:schemeClr>
            </a:solidFill>
          </a:ln>
        </p:spPr>
        <p:txBody>
          <a:bodyPr>
            <a:normAutofit lnSpcReduction="10000"/>
          </a:bodyPr>
          <a:lstStyle/>
          <a:p>
            <a:r>
              <a:rPr lang="en-US" sz="2400" dirty="0" smtClean="0"/>
              <a:t>Set up 4 Healthy Home, Healthy Planet, Healthy You  in-home events  … thus generating 1000 PV</a:t>
            </a:r>
          </a:p>
          <a:p>
            <a:r>
              <a:rPr lang="en-US" sz="2400" dirty="0" smtClean="0"/>
              <a:t>Offer an incentive to members for purchase of Get Clean earth-friendly products … </a:t>
            </a:r>
          </a:p>
          <a:p>
            <a:r>
              <a:rPr lang="en-US" sz="2400" dirty="0" smtClean="0"/>
              <a:t>Set up Natural Approaches to Allergies events ( </a:t>
            </a:r>
            <a:r>
              <a:rPr lang="en-US" sz="2400" dirty="0" err="1" smtClean="0"/>
              <a:t>FaceBook</a:t>
            </a:r>
            <a:r>
              <a:rPr lang="en-US" sz="2400" dirty="0" smtClean="0"/>
              <a:t>, conference calls, send an archived webinar, 3-way call, Say Good-bye to </a:t>
            </a:r>
            <a:r>
              <a:rPr lang="en-US" sz="2400" dirty="0" err="1" smtClean="0"/>
              <a:t>Flonase</a:t>
            </a:r>
            <a:r>
              <a:rPr lang="en-US" sz="2400" dirty="0" smtClean="0"/>
              <a:t> in-home event etc. )   </a:t>
            </a:r>
          </a:p>
          <a:p>
            <a:r>
              <a:rPr lang="en-US" sz="2400" dirty="0" smtClean="0"/>
              <a:t>Let’s think about how each of us in our own homes can better </a:t>
            </a:r>
            <a:r>
              <a:rPr lang="en-US" sz="2400" b="1" dirty="0" smtClean="0"/>
              <a:t>reduce, reuse and recycle </a:t>
            </a:r>
            <a:r>
              <a:rPr lang="en-US" sz="2400" dirty="0" smtClean="0"/>
              <a:t>.. Not only to set an example for our children and our customers, but to know that we are being good stewards of the planet.	   </a:t>
            </a:r>
            <a:r>
              <a:rPr lang="en-US" sz="2400" dirty="0" err="1" smtClean="0"/>
              <a:t>lisa</a:t>
            </a:r>
            <a:endParaRPr lang="en-US" sz="2400" dirty="0" smtClean="0"/>
          </a:p>
          <a:p>
            <a:endParaRPr lang="en-US" sz="2400" dirty="0" smtClean="0"/>
          </a:p>
          <a:p>
            <a:pPr>
              <a:buNone/>
            </a:pPr>
            <a:endParaRPr lang="en-US" sz="2400" dirty="0" smtClean="0"/>
          </a:p>
          <a:p>
            <a:endParaRPr lang="en-US" sz="2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www.webdesignhot.com/wp-content/uploads/2011/04/Abstract-Background-Vector-Graphic.jpg"/>
          <p:cNvPicPr>
            <a:picLocks noChangeAspect="1" noChangeArrowheads="1"/>
          </p:cNvPicPr>
          <p:nvPr/>
        </p:nvPicPr>
        <p:blipFill>
          <a:blip r:embed="rId2" cstate="print"/>
          <a:srcRect/>
          <a:stretch>
            <a:fillRect/>
          </a:stretch>
        </p:blipFill>
        <p:spPr bwMode="auto">
          <a:xfrm>
            <a:off x="0" y="38099"/>
            <a:ext cx="9144000" cy="6781801"/>
          </a:xfrm>
          <a:prstGeom prst="rect">
            <a:avLst/>
          </a:prstGeom>
          <a:noFill/>
        </p:spPr>
      </p:pic>
      <p:sp>
        <p:nvSpPr>
          <p:cNvPr id="2" name="Title 1"/>
          <p:cNvSpPr>
            <a:spLocks noGrp="1"/>
          </p:cNvSpPr>
          <p:nvPr>
            <p:ph type="title"/>
          </p:nvPr>
        </p:nvSpPr>
        <p:spPr>
          <a:xfrm>
            <a:off x="457200" y="274638"/>
            <a:ext cx="3352800" cy="944562"/>
          </a:xfrm>
        </p:spPr>
        <p:txBody>
          <a:bodyPr>
            <a:normAutofit/>
          </a:bodyPr>
          <a:lstStyle/>
          <a:p>
            <a:r>
              <a:rPr lang="en-US" sz="3600" dirty="0" smtClean="0"/>
              <a:t>Resources</a:t>
            </a:r>
            <a:endParaRPr lang="en-US" sz="3600" dirty="0"/>
          </a:p>
        </p:txBody>
      </p:sp>
      <p:sp>
        <p:nvSpPr>
          <p:cNvPr id="3" name="Content Placeholder 2"/>
          <p:cNvSpPr>
            <a:spLocks noGrp="1"/>
          </p:cNvSpPr>
          <p:nvPr>
            <p:ph idx="1"/>
          </p:nvPr>
        </p:nvSpPr>
        <p:spPr>
          <a:xfrm>
            <a:off x="457200" y="1219200"/>
            <a:ext cx="8229600" cy="5334000"/>
          </a:xfrm>
        </p:spPr>
        <p:txBody>
          <a:bodyPr>
            <a:normAutofit fontScale="92500" lnSpcReduction="10000"/>
          </a:bodyPr>
          <a:lstStyle/>
          <a:p>
            <a:pPr>
              <a:buNone/>
            </a:pPr>
            <a:r>
              <a:rPr lang="en-US" sz="2400" dirty="0" smtClean="0"/>
              <a:t>	</a:t>
            </a:r>
            <a:r>
              <a:rPr lang="en-US" sz="2400" b="1" dirty="0" smtClean="0"/>
              <a:t>"Build Your PV Base with Shaklee Nutrition"</a:t>
            </a:r>
          </a:p>
          <a:p>
            <a:pPr>
              <a:buNone/>
            </a:pPr>
            <a:r>
              <a:rPr lang="en-US" sz="2400" dirty="0" smtClean="0"/>
              <a:t>	then scroll down,</a:t>
            </a:r>
            <a:br>
              <a:rPr lang="en-US" sz="2400" dirty="0" smtClean="0"/>
            </a:br>
            <a:r>
              <a:rPr lang="en-US" sz="2400" dirty="0" smtClean="0"/>
              <a:t>on the right hand side is a link to click on called "download</a:t>
            </a:r>
            <a:br>
              <a:rPr lang="en-US" sz="2400" dirty="0" smtClean="0"/>
            </a:br>
            <a:r>
              <a:rPr lang="en-US" sz="2400" b="1" u="sng" dirty="0" smtClean="0">
                <a:hlinkClick r:id="rId3"/>
              </a:rPr>
              <a:t>First Step Guide to Getting Started with Shaklee Nutrition"</a:t>
            </a:r>
            <a:r>
              <a:rPr lang="en-US" sz="2400" smtClean="0"/>
              <a:t>	</a:t>
            </a:r>
          </a:p>
          <a:p>
            <a:pPr>
              <a:buNone/>
            </a:pPr>
            <a:r>
              <a:rPr lang="en-US" sz="2400" dirty="0" smtClean="0"/>
              <a:t>		</a:t>
            </a:r>
            <a:r>
              <a:rPr lang="en-US" sz="2000" dirty="0" smtClean="0"/>
              <a:t>( download from </a:t>
            </a:r>
            <a:r>
              <a:rPr lang="en-US" sz="2000" smtClean="0"/>
              <a:t>MyShaklee.com )</a:t>
            </a:r>
            <a:endParaRPr lang="en-US" sz="2400" dirty="0" smtClean="0"/>
          </a:p>
          <a:p>
            <a:pPr>
              <a:buNone/>
            </a:pPr>
            <a:r>
              <a:rPr lang="en-US" sz="2400" dirty="0" smtClean="0"/>
              <a:t>Resource -- Wellness Webinar power points  at 			</a:t>
            </a:r>
            <a:r>
              <a:rPr lang="en-US" sz="2400" dirty="0" smtClean="0">
                <a:hlinkClick r:id="rId4"/>
              </a:rPr>
              <a:t>www.BetterHealthin31Days.com</a:t>
            </a:r>
            <a:r>
              <a:rPr lang="en-US" sz="2400" dirty="0" smtClean="0"/>
              <a:t>,</a:t>
            </a:r>
          </a:p>
          <a:p>
            <a:pPr>
              <a:buNone/>
            </a:pPr>
            <a:r>
              <a:rPr lang="en-US" sz="2400" dirty="0" smtClean="0"/>
              <a:t>		BetterFutureStartsToday.com</a:t>
            </a:r>
          </a:p>
          <a:p>
            <a:pPr>
              <a:buNone/>
            </a:pPr>
            <a:r>
              <a:rPr lang="en-US" sz="2400" dirty="0" smtClean="0"/>
              <a:t>		Shaklee Effect ( MyShaklee.com )</a:t>
            </a:r>
          </a:p>
          <a:p>
            <a:pPr>
              <a:buNone/>
            </a:pPr>
            <a:r>
              <a:rPr lang="en-US" sz="2400" dirty="0" smtClean="0"/>
              <a:t>		Shaklee.TV  </a:t>
            </a:r>
            <a:r>
              <a:rPr lang="en-US" sz="2000" dirty="0" smtClean="0"/>
              <a:t>( learn stories to share or play at your presentation )</a:t>
            </a:r>
          </a:p>
          <a:p>
            <a:pPr>
              <a:buNone/>
            </a:pPr>
            <a:r>
              <a:rPr lang="en-US" sz="2400" dirty="0" smtClean="0"/>
              <a:t>Shaklee Product Guide</a:t>
            </a:r>
          </a:p>
          <a:p>
            <a:pPr>
              <a:buNone/>
            </a:pPr>
            <a:r>
              <a:rPr lang="en-US" sz="2400" dirty="0" smtClean="0"/>
              <a:t>Nutrition and You Booklet</a:t>
            </a:r>
          </a:p>
          <a:p>
            <a:pPr>
              <a:buNone/>
            </a:pPr>
            <a:r>
              <a:rPr lang="en-US" sz="2400" dirty="0" err="1" smtClean="0"/>
              <a:t>Simecka</a:t>
            </a:r>
            <a:r>
              <a:rPr lang="en-US" sz="2400" dirty="0" smtClean="0"/>
              <a:t> Nutrition Presentation Charts</a:t>
            </a:r>
          </a:p>
          <a:p>
            <a:pPr>
              <a:buNone/>
            </a:pPr>
            <a:r>
              <a:rPr lang="en-US" sz="2400" dirty="0" smtClean="0"/>
              <a:t>Your </a:t>
            </a:r>
            <a:r>
              <a:rPr lang="en-US" sz="2400" dirty="0" err="1" smtClean="0"/>
              <a:t>upline</a:t>
            </a:r>
            <a:r>
              <a:rPr lang="en-US" sz="2400" dirty="0" smtClean="0"/>
              <a:t> sales leader 			</a:t>
            </a:r>
            <a:r>
              <a:rPr lang="en-US" sz="2000" dirty="0" err="1" smtClean="0"/>
              <a:t>lisa</a:t>
            </a:r>
            <a:r>
              <a:rPr lang="en-US" sz="2400" dirty="0" smtClean="0"/>
              <a:t>	</a:t>
            </a:r>
          </a:p>
          <a:p>
            <a:endParaRPr lang="en-US"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ttps://encrypted-tbn2.gstatic.com/images?q=tbn:ANd9GcQXQb2U0IS9os9KZ8uXjTjujgdjkRq1t6pr0yz5kXNPGdPxTI1A"/>
          <p:cNvPicPr>
            <a:picLocks noChangeAspect="1" noChangeArrowheads="1"/>
          </p:cNvPicPr>
          <p:nvPr/>
        </p:nvPicPr>
        <p:blipFill>
          <a:blip r:embed="rId2" cstate="print"/>
          <a:srcRect/>
          <a:stretch>
            <a:fillRect/>
          </a:stretch>
        </p:blipFill>
        <p:spPr bwMode="auto">
          <a:xfrm>
            <a:off x="0" y="0"/>
            <a:ext cx="9144000" cy="6858000"/>
          </a:xfrm>
          <a:prstGeom prst="rect">
            <a:avLst/>
          </a:prstGeom>
          <a:solidFill>
            <a:schemeClr val="accent1">
              <a:lumMod val="20000"/>
              <a:lumOff val="80000"/>
            </a:schemeClr>
          </a:solidFill>
        </p:spPr>
      </p:pic>
      <p:sp>
        <p:nvSpPr>
          <p:cNvPr id="2" name="Title 1"/>
          <p:cNvSpPr>
            <a:spLocks noGrp="1"/>
          </p:cNvSpPr>
          <p:nvPr>
            <p:ph type="ctrTitle"/>
          </p:nvPr>
        </p:nvSpPr>
        <p:spPr>
          <a:xfrm>
            <a:off x="304800" y="228600"/>
            <a:ext cx="7162800" cy="1905000"/>
          </a:xfrm>
          <a:solidFill>
            <a:schemeClr val="bg1"/>
          </a:solidFill>
          <a:ln>
            <a:solidFill>
              <a:schemeClr val="accent5">
                <a:lumMod val="75000"/>
              </a:schemeClr>
            </a:solidFill>
          </a:ln>
        </p:spPr>
        <p:txBody>
          <a:bodyPr>
            <a:normAutofit/>
          </a:bodyPr>
          <a:lstStyle/>
          <a:p>
            <a:r>
              <a:rPr lang="en-US" sz="2800" dirty="0" smtClean="0"/>
              <a:t>Legacy and Leadership Spring 2015</a:t>
            </a:r>
            <a:r>
              <a:rPr lang="en-US" dirty="0" smtClean="0"/>
              <a:t/>
            </a:r>
            <a:br>
              <a:rPr lang="en-US" dirty="0" smtClean="0"/>
            </a:br>
            <a:r>
              <a:rPr lang="en-US" sz="2400" dirty="0" smtClean="0"/>
              <a:t>Session #12  April 9, 2015</a:t>
            </a:r>
            <a:r>
              <a:rPr lang="en-US" sz="2800" dirty="0" smtClean="0"/>
              <a:t/>
            </a:r>
            <a:br>
              <a:rPr lang="en-US" sz="2800" dirty="0" smtClean="0"/>
            </a:br>
            <a:r>
              <a:rPr lang="en-US" sz="2800" dirty="0" smtClean="0"/>
              <a:t>Shaklee Legacy of Environmental Stewardship</a:t>
            </a:r>
            <a:br>
              <a:rPr lang="en-US" sz="2800" dirty="0" smtClean="0"/>
            </a:br>
            <a:r>
              <a:rPr lang="en-US" sz="2800" dirty="0" smtClean="0"/>
              <a:t>and Spring Product Collections</a:t>
            </a:r>
            <a:endParaRPr lang="en-US" sz="2800" b="1" dirty="0"/>
          </a:p>
        </p:txBody>
      </p:sp>
      <p:sp>
        <p:nvSpPr>
          <p:cNvPr id="3" name="Subtitle 2"/>
          <p:cNvSpPr>
            <a:spLocks noGrp="1"/>
          </p:cNvSpPr>
          <p:nvPr>
            <p:ph type="subTitle" idx="1"/>
          </p:nvPr>
        </p:nvSpPr>
        <p:spPr>
          <a:xfrm>
            <a:off x="6172200" y="5638800"/>
            <a:ext cx="2743200" cy="990600"/>
          </a:xfrm>
          <a:solidFill>
            <a:schemeClr val="bg1"/>
          </a:solidFill>
          <a:ln>
            <a:solidFill>
              <a:schemeClr val="tx2">
                <a:lumMod val="60000"/>
                <a:lumOff val="40000"/>
              </a:schemeClr>
            </a:solidFill>
          </a:ln>
        </p:spPr>
        <p:txBody>
          <a:bodyPr>
            <a:noAutofit/>
          </a:bodyPr>
          <a:lstStyle/>
          <a:p>
            <a:pPr algn="l"/>
            <a:r>
              <a:rPr lang="en-US" sz="2000" dirty="0" smtClean="0">
                <a:solidFill>
                  <a:schemeClr val="tx1"/>
                </a:solidFill>
              </a:rPr>
              <a:t>	Senior	     Executive Coordinator </a:t>
            </a:r>
          </a:p>
          <a:p>
            <a:r>
              <a:rPr lang="en-US" sz="2000" dirty="0" smtClean="0">
                <a:solidFill>
                  <a:schemeClr val="tx1"/>
                </a:solidFill>
              </a:rPr>
              <a:t> Lisa Anderson</a:t>
            </a:r>
            <a:endParaRPr lang="en-US" sz="2000" dirty="0">
              <a:solidFill>
                <a:schemeClr val="tx1"/>
              </a:solidFill>
            </a:endParaRPr>
          </a:p>
        </p:txBody>
      </p:sp>
      <p:pic>
        <p:nvPicPr>
          <p:cNvPr id="5" name="Picture 4" descr="Katie Odom.jpg"/>
          <p:cNvPicPr>
            <a:picLocks noChangeAspect="1"/>
          </p:cNvPicPr>
          <p:nvPr/>
        </p:nvPicPr>
        <p:blipFill>
          <a:blip r:embed="rId3" cstate="print"/>
          <a:stretch>
            <a:fillRect/>
          </a:stretch>
        </p:blipFill>
        <p:spPr>
          <a:xfrm>
            <a:off x="228600" y="3657600"/>
            <a:ext cx="1382900" cy="2117566"/>
          </a:xfrm>
          <a:prstGeom prst="rect">
            <a:avLst/>
          </a:prstGeom>
        </p:spPr>
      </p:pic>
      <p:pic>
        <p:nvPicPr>
          <p:cNvPr id="6" name="Picture 5" descr="Lisa Anderson 2013.jpg"/>
          <p:cNvPicPr>
            <a:picLocks noChangeAspect="1"/>
          </p:cNvPicPr>
          <p:nvPr/>
        </p:nvPicPr>
        <p:blipFill>
          <a:blip r:embed="rId4" cstate="print"/>
          <a:stretch>
            <a:fillRect/>
          </a:stretch>
        </p:blipFill>
        <p:spPr>
          <a:xfrm>
            <a:off x="7391400" y="3429000"/>
            <a:ext cx="1425785" cy="2167563"/>
          </a:xfrm>
          <a:prstGeom prst="rect">
            <a:avLst/>
          </a:prstGeom>
        </p:spPr>
      </p:pic>
      <p:sp>
        <p:nvSpPr>
          <p:cNvPr id="7" name="TextBox 6"/>
          <p:cNvSpPr txBox="1"/>
          <p:nvPr/>
        </p:nvSpPr>
        <p:spPr>
          <a:xfrm>
            <a:off x="152400" y="5943600"/>
            <a:ext cx="3505200" cy="707886"/>
          </a:xfrm>
          <a:prstGeom prst="rect">
            <a:avLst/>
          </a:prstGeom>
          <a:solidFill>
            <a:schemeClr val="bg1"/>
          </a:solidFill>
          <a:ln>
            <a:solidFill>
              <a:schemeClr val="tx2">
                <a:lumMod val="60000"/>
                <a:lumOff val="40000"/>
              </a:schemeClr>
            </a:solidFill>
          </a:ln>
        </p:spPr>
        <p:txBody>
          <a:bodyPr wrap="square" rtlCol="0">
            <a:spAutoFit/>
          </a:bodyPr>
          <a:lstStyle/>
          <a:p>
            <a:pPr algn="ctr"/>
            <a:r>
              <a:rPr lang="en-US" sz="2000" dirty="0" smtClean="0"/>
              <a:t>NEW !!  Executive Coordinator </a:t>
            </a:r>
          </a:p>
          <a:p>
            <a:pPr algn="ctr"/>
            <a:r>
              <a:rPr lang="en-US" sz="2000" dirty="0" smtClean="0"/>
              <a:t>Katie Odom</a:t>
            </a:r>
            <a:endParaRPr lang="en-US" sz="2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http://www.sellcell.com/blog/wp-content/uploads/2014/04/earth-day.jpg"/>
          <p:cNvPicPr>
            <a:picLocks noChangeAspect="1" noChangeArrowheads="1"/>
          </p:cNvPicPr>
          <p:nvPr/>
        </p:nvPicPr>
        <p:blipFill>
          <a:blip r:embed="rId2" cstate="print"/>
          <a:srcRect/>
          <a:stretch>
            <a:fillRect/>
          </a:stretch>
        </p:blipFill>
        <p:spPr bwMode="auto">
          <a:xfrm>
            <a:off x="5821447" y="3429000"/>
            <a:ext cx="3322553" cy="3200400"/>
          </a:xfrm>
          <a:prstGeom prst="rect">
            <a:avLst/>
          </a:prstGeom>
          <a:noFill/>
        </p:spPr>
      </p:pic>
      <p:sp>
        <p:nvSpPr>
          <p:cNvPr id="2" name="Title 1"/>
          <p:cNvSpPr>
            <a:spLocks noGrp="1"/>
          </p:cNvSpPr>
          <p:nvPr>
            <p:ph type="title"/>
          </p:nvPr>
        </p:nvSpPr>
        <p:spPr>
          <a:xfrm>
            <a:off x="304800" y="274638"/>
            <a:ext cx="8534400" cy="1143000"/>
          </a:xfrm>
          <a:ln>
            <a:solidFill>
              <a:schemeClr val="tx2">
                <a:lumMod val="60000"/>
                <a:lumOff val="40000"/>
              </a:schemeClr>
            </a:solidFill>
          </a:ln>
        </p:spPr>
        <p:txBody>
          <a:bodyPr>
            <a:normAutofit fontScale="90000"/>
          </a:bodyPr>
          <a:lstStyle/>
          <a:p>
            <a:r>
              <a:rPr lang="en-US" sz="3200" dirty="0" smtClean="0"/>
              <a:t>Objectives for Session # 12</a:t>
            </a:r>
            <a:br>
              <a:rPr lang="en-US" sz="3200" dirty="0" smtClean="0"/>
            </a:br>
            <a:r>
              <a:rPr lang="en-US" sz="3200" dirty="0" smtClean="0"/>
              <a:t>Shaklee’s Leadership in Environmental Stewardship</a:t>
            </a:r>
            <a:endParaRPr lang="en-US" sz="3200" dirty="0"/>
          </a:p>
        </p:txBody>
      </p:sp>
      <p:sp>
        <p:nvSpPr>
          <p:cNvPr id="3" name="Content Placeholder 2"/>
          <p:cNvSpPr>
            <a:spLocks noGrp="1"/>
          </p:cNvSpPr>
          <p:nvPr>
            <p:ph idx="1"/>
          </p:nvPr>
        </p:nvSpPr>
        <p:spPr>
          <a:xfrm>
            <a:off x="457200" y="1600200"/>
            <a:ext cx="8229600" cy="4876800"/>
          </a:xfrm>
        </p:spPr>
        <p:txBody>
          <a:bodyPr>
            <a:normAutofit/>
          </a:bodyPr>
          <a:lstStyle/>
          <a:p>
            <a:r>
              <a:rPr lang="en-US" sz="2400" dirty="0" smtClean="0"/>
              <a:t>To better understand the level of stress  being placed upon our planet today.</a:t>
            </a:r>
          </a:p>
          <a:p>
            <a:r>
              <a:rPr lang="en-US" sz="2400" dirty="0" smtClean="0"/>
              <a:t>To understand the role each citizen of the planet can play in protecting our fragile environment.</a:t>
            </a:r>
          </a:p>
          <a:p>
            <a:r>
              <a:rPr lang="en-US" sz="2400" dirty="0" smtClean="0"/>
              <a:t>To understand the leadership our company has taken in environmental stewardship for 60 years.</a:t>
            </a:r>
          </a:p>
          <a:p>
            <a:r>
              <a:rPr lang="en-US" sz="2400" dirty="0" smtClean="0"/>
              <a:t>To think about what role we would like to play in educating our customers about why to make everyday Earth Day.</a:t>
            </a:r>
          </a:p>
          <a:p>
            <a:r>
              <a:rPr lang="en-US" sz="2400" dirty="0" smtClean="0"/>
              <a:t>To implement a strategy for April that will			 generate 1000 PV using the Get Clean and or allergy collections.                            </a:t>
            </a:r>
            <a:r>
              <a:rPr lang="en-US" sz="2400" dirty="0" err="1" smtClean="0"/>
              <a:t>lisa</a:t>
            </a:r>
            <a:endParaRPr lang="en-US" sz="2400" dirty="0" smtClean="0"/>
          </a:p>
          <a:p>
            <a:endParaRPr lang="en-US" sz="2400" dirty="0" smtClean="0"/>
          </a:p>
          <a:p>
            <a:pPr>
              <a:buNone/>
            </a:pPr>
            <a:endParaRPr lang="en-US"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descr="http://cdn.onegreenplanet.org/wp-content/uploads/2010/10/2014/04/irishwildcat-Flickr-14.jpg"/>
          <p:cNvPicPr>
            <a:picLocks noChangeAspect="1" noChangeArrowheads="1"/>
          </p:cNvPicPr>
          <p:nvPr/>
        </p:nvPicPr>
        <p:blipFill>
          <a:blip r:embed="rId2" cstate="print"/>
          <a:srcRect/>
          <a:stretch>
            <a:fillRect/>
          </a:stretch>
        </p:blipFill>
        <p:spPr bwMode="auto">
          <a:xfrm>
            <a:off x="746198" y="876300"/>
            <a:ext cx="7651604" cy="5105400"/>
          </a:xfrm>
          <a:prstGeom prst="rect">
            <a:avLst/>
          </a:prstGeom>
          <a:noFill/>
        </p:spPr>
      </p:pic>
      <p:sp>
        <p:nvSpPr>
          <p:cNvPr id="3" name="TextBox 2"/>
          <p:cNvSpPr txBox="1"/>
          <p:nvPr/>
        </p:nvSpPr>
        <p:spPr>
          <a:xfrm>
            <a:off x="6477000" y="6096000"/>
            <a:ext cx="1600200" cy="369332"/>
          </a:xfrm>
          <a:prstGeom prst="rect">
            <a:avLst/>
          </a:prstGeom>
          <a:noFill/>
        </p:spPr>
        <p:txBody>
          <a:bodyPr wrap="square" rtlCol="0">
            <a:spAutoFit/>
          </a:bodyPr>
          <a:lstStyle/>
          <a:p>
            <a:r>
              <a:rPr lang="en-US" dirty="0" err="1" smtClean="0"/>
              <a:t>lisa</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0" y="5295900"/>
            <a:ext cx="9144000" cy="1562100"/>
          </a:xfrm>
          <a:prstGeom prst="rect">
            <a:avLst/>
          </a:prstGeom>
          <a:solidFill>
            <a:srgbClr val="336699"/>
          </a:solidFill>
          <a:ln w="9525">
            <a:noFill/>
            <a:miter lim="800000"/>
            <a:headEnd/>
            <a:tailEnd/>
          </a:ln>
        </p:spPr>
        <p:txBody>
          <a:bodyPr wrap="none" anchor="ctr"/>
          <a:lstStyle/>
          <a:p>
            <a:endParaRPr lang="en-US"/>
          </a:p>
        </p:txBody>
      </p:sp>
      <p:sp>
        <p:nvSpPr>
          <p:cNvPr id="21507" name="Line 3"/>
          <p:cNvSpPr>
            <a:spLocks noChangeShapeType="1"/>
          </p:cNvSpPr>
          <p:nvPr/>
        </p:nvSpPr>
        <p:spPr bwMode="auto">
          <a:xfrm>
            <a:off x="0" y="2514600"/>
            <a:ext cx="9144000" cy="0"/>
          </a:xfrm>
          <a:prstGeom prst="line">
            <a:avLst/>
          </a:prstGeom>
          <a:noFill/>
          <a:ln w="19050">
            <a:solidFill>
              <a:schemeClr val="bg1"/>
            </a:solidFill>
            <a:round/>
            <a:headEnd/>
            <a:tailEnd/>
          </a:ln>
        </p:spPr>
        <p:txBody>
          <a:bodyPr/>
          <a:lstStyle/>
          <a:p>
            <a:endParaRPr lang="en-US"/>
          </a:p>
        </p:txBody>
      </p:sp>
      <p:sp>
        <p:nvSpPr>
          <p:cNvPr id="47108" name="Text Box 4"/>
          <p:cNvSpPr txBox="1">
            <a:spLocks noChangeArrowheads="1"/>
          </p:cNvSpPr>
          <p:nvPr/>
        </p:nvSpPr>
        <p:spPr bwMode="auto">
          <a:xfrm>
            <a:off x="0" y="2060575"/>
            <a:ext cx="1219200" cy="336550"/>
          </a:xfrm>
          <a:prstGeom prst="rect">
            <a:avLst/>
          </a:prstGeom>
          <a:noFill/>
          <a:ln w="9525">
            <a:noFill/>
            <a:miter lim="800000"/>
            <a:headEnd/>
            <a:tailEnd/>
          </a:ln>
        </p:spPr>
        <p:txBody>
          <a:bodyPr lIns="91435" tIns="45718" rIns="91435" bIns="45718">
            <a:spAutoFit/>
          </a:bodyPr>
          <a:lstStyle/>
          <a:p>
            <a:pPr>
              <a:spcBef>
                <a:spcPct val="50000"/>
              </a:spcBef>
            </a:pPr>
            <a:r>
              <a:rPr lang="en-US" sz="1600">
                <a:solidFill>
                  <a:schemeClr val="bg1"/>
                </a:solidFill>
              </a:rPr>
              <a:t>1960-70’s</a:t>
            </a:r>
          </a:p>
        </p:txBody>
      </p:sp>
      <p:sp>
        <p:nvSpPr>
          <p:cNvPr id="21509" name="Text Box 5"/>
          <p:cNvSpPr txBox="1">
            <a:spLocks noChangeArrowheads="1"/>
          </p:cNvSpPr>
          <p:nvPr/>
        </p:nvSpPr>
        <p:spPr bwMode="auto">
          <a:xfrm>
            <a:off x="2019300" y="2060575"/>
            <a:ext cx="1219200" cy="366713"/>
          </a:xfrm>
          <a:prstGeom prst="rect">
            <a:avLst/>
          </a:prstGeom>
          <a:noFill/>
          <a:ln w="9525">
            <a:noFill/>
            <a:miter lim="800000"/>
            <a:headEnd/>
            <a:tailEnd/>
          </a:ln>
        </p:spPr>
        <p:txBody>
          <a:bodyPr lIns="91435" tIns="45718" rIns="91435" bIns="45718">
            <a:spAutoFit/>
          </a:bodyPr>
          <a:lstStyle/>
          <a:p>
            <a:pPr>
              <a:spcBef>
                <a:spcPct val="50000"/>
              </a:spcBef>
            </a:pPr>
            <a:r>
              <a:rPr lang="en-US">
                <a:solidFill>
                  <a:schemeClr val="bg1"/>
                </a:solidFill>
              </a:rPr>
              <a:t>1989</a:t>
            </a:r>
          </a:p>
        </p:txBody>
      </p:sp>
      <p:sp>
        <p:nvSpPr>
          <p:cNvPr id="21510" name="Rectangle 6"/>
          <p:cNvSpPr>
            <a:spLocks noGrp="1" noChangeArrowheads="1"/>
          </p:cNvSpPr>
          <p:nvPr>
            <p:ph type="title"/>
          </p:nvPr>
        </p:nvSpPr>
        <p:spPr>
          <a:xfrm>
            <a:off x="0" y="5562600"/>
            <a:ext cx="9144000" cy="1143000"/>
          </a:xfrm>
        </p:spPr>
        <p:txBody>
          <a:bodyPr lIns="64008" tIns="32004" rIns="64008" bIns="32004" anchor="t"/>
          <a:lstStyle/>
          <a:p>
            <a:pPr algn="ctr"/>
            <a:r>
              <a:rPr lang="en-US" sz="2800" smtClean="0">
                <a:solidFill>
                  <a:schemeClr val="bg1"/>
                </a:solidFill>
              </a:rPr>
              <a:t>Shaklee is the 1</a:t>
            </a:r>
            <a:r>
              <a:rPr lang="en-US" sz="2800" baseline="30000" smtClean="0">
                <a:solidFill>
                  <a:schemeClr val="bg1"/>
                </a:solidFill>
              </a:rPr>
              <a:t>st</a:t>
            </a:r>
            <a:r>
              <a:rPr lang="en-US" sz="2800" smtClean="0">
                <a:solidFill>
                  <a:schemeClr val="bg1"/>
                </a:solidFill>
              </a:rPr>
              <a:t> company in the world to be Climate Neutral</a:t>
            </a:r>
            <a:r>
              <a:rPr lang="en-US" sz="2800" smtClean="0">
                <a:solidFill>
                  <a:schemeClr val="bg1"/>
                </a:solidFill>
                <a:cs typeface="Arial" pitchFamily="34" charset="0"/>
              </a:rPr>
              <a:t>™</a:t>
            </a:r>
            <a:r>
              <a:rPr lang="en-US" sz="2800" smtClean="0">
                <a:solidFill>
                  <a:schemeClr val="bg1"/>
                </a:solidFill>
              </a:rPr>
              <a:t> Certified to offset 100% of carbon emissions</a:t>
            </a:r>
          </a:p>
        </p:txBody>
      </p:sp>
      <p:sp>
        <p:nvSpPr>
          <p:cNvPr id="21511" name="Rectangle 7"/>
          <p:cNvSpPr>
            <a:spLocks noChangeArrowheads="1"/>
          </p:cNvSpPr>
          <p:nvPr/>
        </p:nvSpPr>
        <p:spPr bwMode="auto">
          <a:xfrm>
            <a:off x="2895600" y="1371600"/>
            <a:ext cx="4419600" cy="685800"/>
          </a:xfrm>
          <a:prstGeom prst="rect">
            <a:avLst/>
          </a:prstGeom>
          <a:solidFill>
            <a:schemeClr val="accent3">
              <a:lumMod val="60000"/>
              <a:lumOff val="40000"/>
            </a:schemeClr>
          </a:solidFill>
          <a:ln w="9525">
            <a:solidFill>
              <a:schemeClr val="accent3">
                <a:lumMod val="50000"/>
              </a:schemeClr>
            </a:solidFill>
            <a:miter lim="800000"/>
            <a:headEnd/>
            <a:tailEnd/>
          </a:ln>
        </p:spPr>
        <p:txBody>
          <a:bodyPr lIns="91435" tIns="45718" rIns="91435" bIns="45718" anchor="ctr"/>
          <a:lstStyle/>
          <a:p>
            <a:pPr algn="ctr" eaLnBrk="0" hangingPunct="0"/>
            <a:r>
              <a:rPr lang="en-US" sz="4400" dirty="0" smtClean="0"/>
              <a:t>Always Green!</a:t>
            </a:r>
          </a:p>
        </p:txBody>
      </p:sp>
      <p:sp>
        <p:nvSpPr>
          <p:cNvPr id="21512" name="Text Box 8"/>
          <p:cNvSpPr txBox="1">
            <a:spLocks noChangeArrowheads="1"/>
          </p:cNvSpPr>
          <p:nvPr/>
        </p:nvSpPr>
        <p:spPr bwMode="auto">
          <a:xfrm>
            <a:off x="457200" y="457200"/>
            <a:ext cx="8686800" cy="1077214"/>
          </a:xfrm>
          <a:prstGeom prst="rect">
            <a:avLst/>
          </a:prstGeom>
          <a:noFill/>
          <a:ln w="9525">
            <a:noFill/>
            <a:miter lim="800000"/>
            <a:headEnd/>
            <a:tailEnd/>
          </a:ln>
        </p:spPr>
        <p:txBody>
          <a:bodyPr wrap="square" lIns="91435" tIns="45718" rIns="91435" bIns="45718">
            <a:spAutoFit/>
          </a:bodyPr>
          <a:lstStyle/>
          <a:p>
            <a:pPr eaLnBrk="0" hangingPunct="0">
              <a:spcBef>
                <a:spcPct val="50000"/>
              </a:spcBef>
            </a:pPr>
            <a:r>
              <a:rPr lang="en-US" sz="3200" dirty="0" smtClean="0"/>
              <a:t>Shaklee Leads The Environmental Movement …	 By Example</a:t>
            </a:r>
            <a:r>
              <a:rPr lang="en-US" sz="3200" dirty="0" smtClean="0">
                <a:solidFill>
                  <a:schemeClr val="bg1"/>
                </a:solidFill>
              </a:rPr>
              <a:t> </a:t>
            </a:r>
            <a:endParaRPr lang="en-US" sz="3200" dirty="0">
              <a:solidFill>
                <a:schemeClr val="bg1"/>
              </a:solidFill>
            </a:endParaRPr>
          </a:p>
        </p:txBody>
      </p:sp>
      <p:sp>
        <p:nvSpPr>
          <p:cNvPr id="47113" name="Text Box 9"/>
          <p:cNvSpPr txBox="1">
            <a:spLocks noChangeArrowheads="1"/>
          </p:cNvSpPr>
          <p:nvPr/>
        </p:nvSpPr>
        <p:spPr bwMode="auto">
          <a:xfrm>
            <a:off x="0" y="4241800"/>
            <a:ext cx="762000" cy="517525"/>
          </a:xfrm>
          <a:prstGeom prst="rect">
            <a:avLst/>
          </a:prstGeom>
          <a:noFill/>
          <a:ln w="9525">
            <a:noFill/>
            <a:miter lim="800000"/>
            <a:headEnd/>
            <a:tailEnd/>
          </a:ln>
        </p:spPr>
        <p:txBody>
          <a:bodyPr lIns="91435" tIns="45718" rIns="91435" bIns="45718">
            <a:spAutoFit/>
          </a:bodyPr>
          <a:lstStyle/>
          <a:p>
            <a:pPr>
              <a:spcBef>
                <a:spcPct val="50000"/>
              </a:spcBef>
            </a:pPr>
            <a:r>
              <a:rPr lang="en-US" sz="1400"/>
              <a:t>Basic H &amp; L</a:t>
            </a:r>
          </a:p>
        </p:txBody>
      </p:sp>
      <p:sp>
        <p:nvSpPr>
          <p:cNvPr id="21514" name="Text Box 10"/>
          <p:cNvSpPr txBox="1">
            <a:spLocks noChangeArrowheads="1"/>
          </p:cNvSpPr>
          <p:nvPr/>
        </p:nvSpPr>
        <p:spPr bwMode="auto">
          <a:xfrm>
            <a:off x="2971800" y="2590800"/>
            <a:ext cx="1219200" cy="366713"/>
          </a:xfrm>
          <a:prstGeom prst="rect">
            <a:avLst/>
          </a:prstGeom>
          <a:noFill/>
          <a:ln w="9525">
            <a:noFill/>
            <a:miter lim="800000"/>
            <a:headEnd/>
            <a:tailEnd/>
          </a:ln>
        </p:spPr>
        <p:txBody>
          <a:bodyPr lIns="91435" tIns="45718" rIns="91435" bIns="45718">
            <a:spAutoFit/>
          </a:bodyPr>
          <a:lstStyle/>
          <a:p>
            <a:pPr>
              <a:spcBef>
                <a:spcPct val="50000"/>
              </a:spcBef>
            </a:pPr>
            <a:r>
              <a:rPr lang="en-US" dirty="0"/>
              <a:t>1991</a:t>
            </a:r>
          </a:p>
        </p:txBody>
      </p:sp>
      <p:sp>
        <p:nvSpPr>
          <p:cNvPr id="21515" name="Line 11"/>
          <p:cNvSpPr>
            <a:spLocks noChangeShapeType="1"/>
          </p:cNvSpPr>
          <p:nvPr/>
        </p:nvSpPr>
        <p:spPr bwMode="auto">
          <a:xfrm>
            <a:off x="2374900" y="2514600"/>
            <a:ext cx="0" cy="304800"/>
          </a:xfrm>
          <a:prstGeom prst="line">
            <a:avLst/>
          </a:prstGeom>
          <a:noFill/>
          <a:ln w="19050">
            <a:solidFill>
              <a:schemeClr val="bg1"/>
            </a:solidFill>
            <a:round/>
            <a:headEnd/>
            <a:tailEnd/>
          </a:ln>
        </p:spPr>
        <p:txBody>
          <a:bodyPr/>
          <a:lstStyle/>
          <a:p>
            <a:endParaRPr lang="en-US"/>
          </a:p>
        </p:txBody>
      </p:sp>
      <p:sp>
        <p:nvSpPr>
          <p:cNvPr id="21516" name="Text Box 12"/>
          <p:cNvSpPr txBox="1">
            <a:spLocks noChangeArrowheads="1"/>
          </p:cNvSpPr>
          <p:nvPr/>
        </p:nvSpPr>
        <p:spPr bwMode="auto">
          <a:xfrm>
            <a:off x="1939925" y="4213225"/>
            <a:ext cx="990600" cy="730250"/>
          </a:xfrm>
          <a:prstGeom prst="rect">
            <a:avLst/>
          </a:prstGeom>
          <a:noFill/>
          <a:ln w="9525">
            <a:noFill/>
            <a:miter lim="800000"/>
            <a:headEnd/>
            <a:tailEnd/>
          </a:ln>
        </p:spPr>
        <p:txBody>
          <a:bodyPr lIns="91435" tIns="45718" rIns="91435" bIns="45718">
            <a:spAutoFit/>
          </a:bodyPr>
          <a:lstStyle/>
          <a:p>
            <a:pPr algn="ctr">
              <a:spcBef>
                <a:spcPct val="50000"/>
              </a:spcBef>
            </a:pPr>
            <a:r>
              <a:rPr lang="en-US" sz="1400"/>
              <a:t>1 million trees in Nepal</a:t>
            </a:r>
          </a:p>
        </p:txBody>
      </p:sp>
      <p:sp>
        <p:nvSpPr>
          <p:cNvPr id="21517" name="Line 13"/>
          <p:cNvSpPr>
            <a:spLocks noChangeShapeType="1"/>
          </p:cNvSpPr>
          <p:nvPr/>
        </p:nvSpPr>
        <p:spPr bwMode="auto">
          <a:xfrm>
            <a:off x="3505200" y="2514600"/>
            <a:ext cx="0" cy="304800"/>
          </a:xfrm>
          <a:prstGeom prst="line">
            <a:avLst/>
          </a:prstGeom>
          <a:noFill/>
          <a:ln w="19050">
            <a:solidFill>
              <a:schemeClr val="bg1"/>
            </a:solidFill>
            <a:round/>
            <a:headEnd/>
            <a:tailEnd/>
          </a:ln>
        </p:spPr>
        <p:txBody>
          <a:bodyPr/>
          <a:lstStyle/>
          <a:p>
            <a:endParaRPr lang="en-US"/>
          </a:p>
        </p:txBody>
      </p:sp>
      <p:sp>
        <p:nvSpPr>
          <p:cNvPr id="21518" name="Text Box 14"/>
          <p:cNvSpPr txBox="1">
            <a:spLocks noChangeArrowheads="1"/>
          </p:cNvSpPr>
          <p:nvPr/>
        </p:nvSpPr>
        <p:spPr bwMode="auto">
          <a:xfrm>
            <a:off x="2971800" y="4057650"/>
            <a:ext cx="1143000" cy="730250"/>
          </a:xfrm>
          <a:prstGeom prst="rect">
            <a:avLst/>
          </a:prstGeom>
          <a:noFill/>
          <a:ln w="9525">
            <a:noFill/>
            <a:miter lim="800000"/>
            <a:headEnd/>
            <a:tailEnd/>
          </a:ln>
        </p:spPr>
        <p:txBody>
          <a:bodyPr lIns="91435" tIns="45718" rIns="91435" bIns="45718">
            <a:spAutoFit/>
          </a:bodyPr>
          <a:lstStyle/>
          <a:p>
            <a:pPr algn="ctr">
              <a:spcBef>
                <a:spcPct val="50000"/>
              </a:spcBef>
            </a:pPr>
            <a:r>
              <a:rPr lang="en-US" sz="1400"/>
              <a:t>Shaklee selected for Biosphere 2</a:t>
            </a:r>
          </a:p>
        </p:txBody>
      </p:sp>
      <p:sp>
        <p:nvSpPr>
          <p:cNvPr id="21519" name="Text Box 15"/>
          <p:cNvSpPr txBox="1">
            <a:spLocks noChangeArrowheads="1"/>
          </p:cNvSpPr>
          <p:nvPr/>
        </p:nvSpPr>
        <p:spPr bwMode="auto">
          <a:xfrm>
            <a:off x="1143000" y="2514600"/>
            <a:ext cx="1219200" cy="366712"/>
          </a:xfrm>
          <a:prstGeom prst="rect">
            <a:avLst/>
          </a:prstGeom>
          <a:noFill/>
          <a:ln w="9525">
            <a:noFill/>
            <a:miter lim="800000"/>
            <a:headEnd/>
            <a:tailEnd/>
          </a:ln>
        </p:spPr>
        <p:txBody>
          <a:bodyPr lIns="91435" tIns="45718" rIns="91435" bIns="45718">
            <a:spAutoFit/>
          </a:bodyPr>
          <a:lstStyle/>
          <a:p>
            <a:pPr>
              <a:spcBef>
                <a:spcPct val="50000"/>
              </a:spcBef>
            </a:pPr>
            <a:r>
              <a:rPr lang="en-US" dirty="0"/>
              <a:t>1987</a:t>
            </a:r>
          </a:p>
        </p:txBody>
      </p:sp>
      <p:sp>
        <p:nvSpPr>
          <p:cNvPr id="21520" name="Text Box 16"/>
          <p:cNvSpPr txBox="1">
            <a:spLocks noChangeArrowheads="1"/>
          </p:cNvSpPr>
          <p:nvPr/>
        </p:nvSpPr>
        <p:spPr bwMode="auto">
          <a:xfrm>
            <a:off x="833438" y="4125913"/>
            <a:ext cx="1219200" cy="730250"/>
          </a:xfrm>
          <a:prstGeom prst="rect">
            <a:avLst/>
          </a:prstGeom>
          <a:noFill/>
          <a:ln w="9525">
            <a:noFill/>
            <a:miter lim="800000"/>
            <a:headEnd/>
            <a:tailEnd/>
          </a:ln>
        </p:spPr>
        <p:txBody>
          <a:bodyPr lIns="91435" tIns="45718" rIns="91435" bIns="45718">
            <a:spAutoFit/>
          </a:bodyPr>
          <a:lstStyle/>
          <a:p>
            <a:pPr algn="ctr">
              <a:spcBef>
                <a:spcPct val="50000"/>
              </a:spcBef>
            </a:pPr>
            <a:r>
              <a:rPr lang="en-US" sz="1400"/>
              <a:t>Shaklee selected by Cousteau</a:t>
            </a:r>
          </a:p>
        </p:txBody>
      </p:sp>
      <p:sp>
        <p:nvSpPr>
          <p:cNvPr id="21521" name="Line 17"/>
          <p:cNvSpPr>
            <a:spLocks noChangeShapeType="1"/>
          </p:cNvSpPr>
          <p:nvPr/>
        </p:nvSpPr>
        <p:spPr bwMode="auto">
          <a:xfrm>
            <a:off x="1498600" y="2514600"/>
            <a:ext cx="0" cy="304800"/>
          </a:xfrm>
          <a:prstGeom prst="line">
            <a:avLst/>
          </a:prstGeom>
          <a:noFill/>
          <a:ln w="19050">
            <a:solidFill>
              <a:schemeClr val="bg1"/>
            </a:solidFill>
            <a:round/>
            <a:headEnd/>
            <a:tailEnd/>
          </a:ln>
        </p:spPr>
        <p:txBody>
          <a:bodyPr/>
          <a:lstStyle/>
          <a:p>
            <a:endParaRPr lang="en-US"/>
          </a:p>
        </p:txBody>
      </p:sp>
      <p:sp>
        <p:nvSpPr>
          <p:cNvPr id="47122" name="Text Box 18"/>
          <p:cNvSpPr txBox="1">
            <a:spLocks noChangeArrowheads="1"/>
          </p:cNvSpPr>
          <p:nvPr/>
        </p:nvSpPr>
        <p:spPr bwMode="auto">
          <a:xfrm>
            <a:off x="4114800" y="2667000"/>
            <a:ext cx="1409700" cy="366712"/>
          </a:xfrm>
          <a:prstGeom prst="rect">
            <a:avLst/>
          </a:prstGeom>
          <a:noFill/>
          <a:ln w="9525">
            <a:noFill/>
            <a:miter lim="800000"/>
            <a:headEnd/>
            <a:tailEnd/>
          </a:ln>
        </p:spPr>
        <p:txBody>
          <a:bodyPr lIns="91435" tIns="45718" rIns="91435" bIns="45718">
            <a:spAutoFit/>
          </a:bodyPr>
          <a:lstStyle/>
          <a:p>
            <a:pPr>
              <a:spcBef>
                <a:spcPct val="50000"/>
              </a:spcBef>
            </a:pPr>
            <a:r>
              <a:rPr lang="en-US" dirty="0"/>
              <a:t>1984-1996 </a:t>
            </a:r>
          </a:p>
        </p:txBody>
      </p:sp>
      <p:sp>
        <p:nvSpPr>
          <p:cNvPr id="21523" name="Line 19"/>
          <p:cNvSpPr>
            <a:spLocks noChangeShapeType="1"/>
          </p:cNvSpPr>
          <p:nvPr/>
        </p:nvSpPr>
        <p:spPr bwMode="auto">
          <a:xfrm>
            <a:off x="4660900" y="2514600"/>
            <a:ext cx="0" cy="304800"/>
          </a:xfrm>
          <a:prstGeom prst="line">
            <a:avLst/>
          </a:prstGeom>
          <a:noFill/>
          <a:ln w="19050">
            <a:solidFill>
              <a:schemeClr val="bg1"/>
            </a:solidFill>
            <a:round/>
            <a:headEnd/>
            <a:tailEnd/>
          </a:ln>
        </p:spPr>
        <p:txBody>
          <a:bodyPr/>
          <a:lstStyle/>
          <a:p>
            <a:endParaRPr lang="en-US"/>
          </a:p>
        </p:txBody>
      </p:sp>
      <p:sp>
        <p:nvSpPr>
          <p:cNvPr id="47124" name="Text Box 20"/>
          <p:cNvSpPr txBox="1">
            <a:spLocks noChangeArrowheads="1"/>
          </p:cNvSpPr>
          <p:nvPr/>
        </p:nvSpPr>
        <p:spPr bwMode="auto">
          <a:xfrm>
            <a:off x="3975100" y="4368800"/>
            <a:ext cx="1447800" cy="517525"/>
          </a:xfrm>
          <a:prstGeom prst="rect">
            <a:avLst/>
          </a:prstGeom>
          <a:noFill/>
          <a:ln w="9525">
            <a:noFill/>
            <a:miter lim="800000"/>
            <a:headEnd/>
            <a:tailEnd/>
          </a:ln>
        </p:spPr>
        <p:txBody>
          <a:bodyPr lIns="91435" tIns="45718" rIns="91435" bIns="45718">
            <a:spAutoFit/>
          </a:bodyPr>
          <a:lstStyle/>
          <a:p>
            <a:pPr algn="ctr">
              <a:spcBef>
                <a:spcPct val="50000"/>
              </a:spcBef>
            </a:pPr>
            <a:r>
              <a:rPr lang="en-US" sz="1400"/>
              <a:t>Arctic Ocean Exploration</a:t>
            </a:r>
          </a:p>
        </p:txBody>
      </p:sp>
      <p:sp>
        <p:nvSpPr>
          <p:cNvPr id="21525" name="Text Box 21"/>
          <p:cNvSpPr txBox="1">
            <a:spLocks noChangeArrowheads="1"/>
          </p:cNvSpPr>
          <p:nvPr/>
        </p:nvSpPr>
        <p:spPr bwMode="auto">
          <a:xfrm>
            <a:off x="5486400" y="2667000"/>
            <a:ext cx="990600" cy="369328"/>
          </a:xfrm>
          <a:prstGeom prst="rect">
            <a:avLst/>
          </a:prstGeom>
          <a:noFill/>
          <a:ln w="9525">
            <a:noFill/>
            <a:miter lim="800000"/>
            <a:headEnd/>
            <a:tailEnd/>
          </a:ln>
        </p:spPr>
        <p:txBody>
          <a:bodyPr wrap="square" lIns="91435" tIns="45718" rIns="91435" bIns="45718">
            <a:spAutoFit/>
          </a:bodyPr>
          <a:lstStyle/>
          <a:p>
            <a:pPr>
              <a:spcBef>
                <a:spcPct val="50000"/>
              </a:spcBef>
            </a:pPr>
            <a:r>
              <a:rPr lang="en-US" dirty="0"/>
              <a:t>2000</a:t>
            </a:r>
          </a:p>
        </p:txBody>
      </p:sp>
      <p:sp>
        <p:nvSpPr>
          <p:cNvPr id="21526" name="Text Box 22"/>
          <p:cNvSpPr txBox="1">
            <a:spLocks noChangeArrowheads="1"/>
          </p:cNvSpPr>
          <p:nvPr/>
        </p:nvSpPr>
        <p:spPr bwMode="auto">
          <a:xfrm>
            <a:off x="5181600" y="4298950"/>
            <a:ext cx="1295400" cy="942975"/>
          </a:xfrm>
          <a:prstGeom prst="rect">
            <a:avLst/>
          </a:prstGeom>
          <a:noFill/>
          <a:ln w="9525">
            <a:noFill/>
            <a:miter lim="800000"/>
            <a:headEnd/>
            <a:tailEnd/>
          </a:ln>
        </p:spPr>
        <p:txBody>
          <a:bodyPr lIns="91435" tIns="45718" rIns="91435" bIns="45718">
            <a:spAutoFit/>
          </a:bodyPr>
          <a:lstStyle/>
          <a:p>
            <a:pPr algn="ctr">
              <a:spcBef>
                <a:spcPct val="50000"/>
              </a:spcBef>
            </a:pPr>
            <a:r>
              <a:rPr lang="en-US" sz="1400"/>
              <a:t>Award Winning World Headquarters</a:t>
            </a:r>
          </a:p>
        </p:txBody>
      </p:sp>
      <p:sp>
        <p:nvSpPr>
          <p:cNvPr id="21527" name="Line 23"/>
          <p:cNvSpPr>
            <a:spLocks noChangeShapeType="1"/>
          </p:cNvSpPr>
          <p:nvPr/>
        </p:nvSpPr>
        <p:spPr bwMode="auto">
          <a:xfrm>
            <a:off x="5791200" y="2514600"/>
            <a:ext cx="0" cy="304800"/>
          </a:xfrm>
          <a:prstGeom prst="line">
            <a:avLst/>
          </a:prstGeom>
          <a:noFill/>
          <a:ln w="19050">
            <a:solidFill>
              <a:schemeClr val="bg1"/>
            </a:solidFill>
            <a:round/>
            <a:headEnd/>
            <a:tailEnd/>
          </a:ln>
        </p:spPr>
        <p:txBody>
          <a:bodyPr/>
          <a:lstStyle/>
          <a:p>
            <a:endParaRPr lang="en-US"/>
          </a:p>
        </p:txBody>
      </p:sp>
      <p:sp>
        <p:nvSpPr>
          <p:cNvPr id="47128" name="Text Box 24"/>
          <p:cNvSpPr txBox="1">
            <a:spLocks noChangeArrowheads="1"/>
          </p:cNvSpPr>
          <p:nvPr/>
        </p:nvSpPr>
        <p:spPr bwMode="auto">
          <a:xfrm>
            <a:off x="6477000" y="2743200"/>
            <a:ext cx="1219200" cy="366713"/>
          </a:xfrm>
          <a:prstGeom prst="rect">
            <a:avLst/>
          </a:prstGeom>
          <a:noFill/>
          <a:ln w="9525">
            <a:noFill/>
            <a:miter lim="800000"/>
            <a:headEnd/>
            <a:tailEnd/>
          </a:ln>
        </p:spPr>
        <p:txBody>
          <a:bodyPr lIns="91435" tIns="45718" rIns="91435" bIns="45718">
            <a:spAutoFit/>
          </a:bodyPr>
          <a:lstStyle/>
          <a:p>
            <a:pPr>
              <a:spcBef>
                <a:spcPct val="50000"/>
              </a:spcBef>
            </a:pPr>
            <a:r>
              <a:rPr lang="en-US" dirty="0"/>
              <a:t>2000</a:t>
            </a:r>
          </a:p>
        </p:txBody>
      </p:sp>
      <p:sp>
        <p:nvSpPr>
          <p:cNvPr id="21529" name="Text Box 25"/>
          <p:cNvSpPr txBox="1">
            <a:spLocks noChangeArrowheads="1"/>
          </p:cNvSpPr>
          <p:nvPr/>
        </p:nvSpPr>
        <p:spPr bwMode="auto">
          <a:xfrm>
            <a:off x="7235825" y="4246563"/>
            <a:ext cx="1295400" cy="942975"/>
          </a:xfrm>
          <a:prstGeom prst="rect">
            <a:avLst/>
          </a:prstGeom>
          <a:noFill/>
          <a:ln w="9525">
            <a:noFill/>
            <a:miter lim="800000"/>
            <a:headEnd/>
            <a:tailEnd/>
          </a:ln>
        </p:spPr>
        <p:txBody>
          <a:bodyPr lIns="91435" tIns="45718" rIns="91435" bIns="45718">
            <a:spAutoFit/>
          </a:bodyPr>
          <a:lstStyle/>
          <a:p>
            <a:pPr algn="ctr">
              <a:spcBef>
                <a:spcPct val="50000"/>
              </a:spcBef>
            </a:pPr>
            <a:r>
              <a:rPr lang="en-US" sz="1400"/>
              <a:t>EPA </a:t>
            </a:r>
            <a:br>
              <a:rPr lang="en-US" sz="1400"/>
            </a:br>
            <a:r>
              <a:rPr lang="en-US" sz="1400"/>
              <a:t>Climate Protection Award</a:t>
            </a:r>
          </a:p>
        </p:txBody>
      </p:sp>
      <p:sp>
        <p:nvSpPr>
          <p:cNvPr id="21530" name="Text Box 26"/>
          <p:cNvSpPr txBox="1">
            <a:spLocks noChangeArrowheads="1"/>
          </p:cNvSpPr>
          <p:nvPr/>
        </p:nvSpPr>
        <p:spPr bwMode="auto">
          <a:xfrm>
            <a:off x="7315200" y="2743200"/>
            <a:ext cx="1219200" cy="366713"/>
          </a:xfrm>
          <a:prstGeom prst="rect">
            <a:avLst/>
          </a:prstGeom>
          <a:noFill/>
          <a:ln w="9525">
            <a:noFill/>
            <a:miter lim="800000"/>
            <a:headEnd/>
            <a:tailEnd/>
          </a:ln>
        </p:spPr>
        <p:txBody>
          <a:bodyPr lIns="91435" tIns="45718" rIns="91435" bIns="45718">
            <a:spAutoFit/>
          </a:bodyPr>
          <a:lstStyle/>
          <a:p>
            <a:pPr>
              <a:spcBef>
                <a:spcPct val="50000"/>
              </a:spcBef>
            </a:pPr>
            <a:r>
              <a:rPr lang="en-US" dirty="0"/>
              <a:t>2002</a:t>
            </a:r>
          </a:p>
        </p:txBody>
      </p:sp>
      <p:sp>
        <p:nvSpPr>
          <p:cNvPr id="47131" name="Text Box 27"/>
          <p:cNvSpPr txBox="1">
            <a:spLocks noChangeArrowheads="1"/>
          </p:cNvSpPr>
          <p:nvPr/>
        </p:nvSpPr>
        <p:spPr bwMode="auto">
          <a:xfrm>
            <a:off x="6218238" y="4230688"/>
            <a:ext cx="1295400" cy="942975"/>
          </a:xfrm>
          <a:prstGeom prst="rect">
            <a:avLst/>
          </a:prstGeom>
          <a:noFill/>
          <a:ln w="9525">
            <a:noFill/>
            <a:miter lim="800000"/>
            <a:headEnd/>
            <a:tailEnd/>
          </a:ln>
        </p:spPr>
        <p:txBody>
          <a:bodyPr lIns="91435" tIns="45718" rIns="91435" bIns="45718">
            <a:spAutoFit/>
          </a:bodyPr>
          <a:lstStyle/>
          <a:p>
            <a:pPr algn="ctr">
              <a:spcBef>
                <a:spcPct val="50000"/>
              </a:spcBef>
            </a:pPr>
            <a:r>
              <a:rPr lang="en-US" sz="1400"/>
              <a:t>1</a:t>
            </a:r>
            <a:r>
              <a:rPr lang="en-US" sz="1400" baseline="30000"/>
              <a:t>st</a:t>
            </a:r>
            <a:r>
              <a:rPr lang="en-US" sz="1400"/>
              <a:t> Climate Neutral</a:t>
            </a:r>
            <a:r>
              <a:rPr lang="en-US" sz="1400">
                <a:cs typeface="Arial" pitchFamily="34" charset="0"/>
              </a:rPr>
              <a:t>™</a:t>
            </a:r>
            <a:r>
              <a:rPr lang="en-US" sz="1400"/>
              <a:t> Certified Company</a:t>
            </a:r>
          </a:p>
        </p:txBody>
      </p:sp>
      <p:sp>
        <p:nvSpPr>
          <p:cNvPr id="21532" name="Text Box 28"/>
          <p:cNvSpPr txBox="1">
            <a:spLocks noChangeArrowheads="1"/>
          </p:cNvSpPr>
          <p:nvPr/>
        </p:nvSpPr>
        <p:spPr bwMode="auto">
          <a:xfrm>
            <a:off x="8153400" y="4178300"/>
            <a:ext cx="990600" cy="942975"/>
          </a:xfrm>
          <a:prstGeom prst="rect">
            <a:avLst/>
          </a:prstGeom>
          <a:noFill/>
          <a:ln w="9525">
            <a:noFill/>
            <a:miter lim="800000"/>
            <a:headEnd/>
            <a:tailEnd/>
          </a:ln>
        </p:spPr>
        <p:txBody>
          <a:bodyPr lIns="91435" tIns="45718" rIns="91435" bIns="45718">
            <a:spAutoFit/>
          </a:bodyPr>
          <a:lstStyle/>
          <a:p>
            <a:pPr algn="ctr">
              <a:spcBef>
                <a:spcPct val="50000"/>
              </a:spcBef>
            </a:pPr>
            <a:r>
              <a:rPr lang="en-US" sz="1400"/>
              <a:t>1 million trees in US &amp; Kenya</a:t>
            </a:r>
          </a:p>
        </p:txBody>
      </p:sp>
      <p:sp>
        <p:nvSpPr>
          <p:cNvPr id="21533" name="Text Box 29"/>
          <p:cNvSpPr txBox="1">
            <a:spLocks noChangeArrowheads="1"/>
          </p:cNvSpPr>
          <p:nvPr/>
        </p:nvSpPr>
        <p:spPr bwMode="auto">
          <a:xfrm>
            <a:off x="8229600" y="2590800"/>
            <a:ext cx="1219200" cy="366713"/>
          </a:xfrm>
          <a:prstGeom prst="rect">
            <a:avLst/>
          </a:prstGeom>
          <a:noFill/>
          <a:ln w="9525">
            <a:noFill/>
            <a:miter lim="800000"/>
            <a:headEnd/>
            <a:tailEnd/>
          </a:ln>
        </p:spPr>
        <p:txBody>
          <a:bodyPr lIns="91435" tIns="45718" rIns="91435" bIns="45718">
            <a:spAutoFit/>
          </a:bodyPr>
          <a:lstStyle/>
          <a:p>
            <a:pPr>
              <a:spcBef>
                <a:spcPct val="50000"/>
              </a:spcBef>
            </a:pPr>
            <a:r>
              <a:rPr lang="en-US" dirty="0"/>
              <a:t>2009</a:t>
            </a:r>
          </a:p>
        </p:txBody>
      </p:sp>
      <p:pic>
        <p:nvPicPr>
          <p:cNvPr id="21534" name="Picture 30" descr="305a">
            <a:hlinkClick r:id="rId3"/>
          </p:cNvPr>
          <p:cNvPicPr>
            <a:picLocks noChangeAspect="1" noChangeArrowheads="1"/>
          </p:cNvPicPr>
          <p:nvPr/>
        </p:nvPicPr>
        <p:blipFill>
          <a:blip r:embed="rId4" cstate="print"/>
          <a:srcRect/>
          <a:stretch>
            <a:fillRect/>
          </a:stretch>
        </p:blipFill>
        <p:spPr bwMode="auto">
          <a:xfrm>
            <a:off x="2916238" y="3087688"/>
            <a:ext cx="1181100" cy="838200"/>
          </a:xfrm>
          <a:prstGeom prst="rect">
            <a:avLst/>
          </a:prstGeom>
          <a:noFill/>
          <a:ln w="9525">
            <a:noFill/>
            <a:miter lim="800000"/>
            <a:headEnd/>
            <a:tailEnd/>
          </a:ln>
        </p:spPr>
      </p:pic>
      <p:pic>
        <p:nvPicPr>
          <p:cNvPr id="21535" name="Picture 31" descr="memorial-planting">
            <a:hlinkClick r:id="rId5"/>
          </p:cNvPr>
          <p:cNvPicPr>
            <a:picLocks noChangeAspect="1" noChangeArrowheads="1"/>
          </p:cNvPicPr>
          <p:nvPr/>
        </p:nvPicPr>
        <p:blipFill>
          <a:blip r:embed="rId6" cstate="print"/>
          <a:srcRect/>
          <a:stretch>
            <a:fillRect/>
          </a:stretch>
        </p:blipFill>
        <p:spPr bwMode="auto">
          <a:xfrm>
            <a:off x="1981200" y="3192463"/>
            <a:ext cx="838200" cy="862012"/>
          </a:xfrm>
          <a:prstGeom prst="rect">
            <a:avLst/>
          </a:prstGeom>
          <a:noFill/>
          <a:ln w="9525">
            <a:noFill/>
            <a:miter lim="800000"/>
            <a:headEnd/>
            <a:tailEnd/>
          </a:ln>
        </p:spPr>
      </p:pic>
      <p:pic>
        <p:nvPicPr>
          <p:cNvPr id="21536" name="Picture 32" descr="shark_and_scuba_diver">
            <a:hlinkClick r:id="rId7"/>
          </p:cNvPr>
          <p:cNvPicPr>
            <a:picLocks noChangeAspect="1" noChangeArrowheads="1"/>
          </p:cNvPicPr>
          <p:nvPr/>
        </p:nvPicPr>
        <p:blipFill>
          <a:blip r:embed="rId8" cstate="print"/>
          <a:srcRect/>
          <a:stretch>
            <a:fillRect/>
          </a:stretch>
        </p:blipFill>
        <p:spPr bwMode="auto">
          <a:xfrm>
            <a:off x="1066800" y="3243263"/>
            <a:ext cx="838200" cy="811212"/>
          </a:xfrm>
          <a:prstGeom prst="rect">
            <a:avLst/>
          </a:prstGeom>
          <a:noFill/>
          <a:ln w="9525">
            <a:noFill/>
            <a:miter lim="800000"/>
            <a:headEnd/>
            <a:tailEnd/>
          </a:ln>
        </p:spPr>
      </p:pic>
      <p:pic>
        <p:nvPicPr>
          <p:cNvPr id="47137" name="Picture 33" descr="janechisholm">
            <a:hlinkClick r:id="rId9"/>
          </p:cNvPr>
          <p:cNvPicPr>
            <a:picLocks noChangeAspect="1" noChangeArrowheads="1"/>
          </p:cNvPicPr>
          <p:nvPr/>
        </p:nvPicPr>
        <p:blipFill>
          <a:blip r:embed="rId10" cstate="print"/>
          <a:srcRect/>
          <a:stretch>
            <a:fillRect/>
          </a:stretch>
        </p:blipFill>
        <p:spPr bwMode="auto">
          <a:xfrm>
            <a:off x="4197350" y="3243263"/>
            <a:ext cx="946150" cy="838200"/>
          </a:xfrm>
          <a:prstGeom prst="rect">
            <a:avLst/>
          </a:prstGeom>
          <a:noFill/>
          <a:ln w="9525">
            <a:noFill/>
            <a:miter lim="800000"/>
            <a:headEnd/>
            <a:tailEnd/>
          </a:ln>
        </p:spPr>
      </p:pic>
      <p:pic>
        <p:nvPicPr>
          <p:cNvPr id="21538" name="Picture 34"/>
          <p:cNvPicPr>
            <a:picLocks noChangeAspect="1" noChangeArrowheads="1"/>
          </p:cNvPicPr>
          <p:nvPr/>
        </p:nvPicPr>
        <p:blipFill>
          <a:blip r:embed="rId11" cstate="print"/>
          <a:srcRect/>
          <a:stretch>
            <a:fillRect/>
          </a:stretch>
        </p:blipFill>
        <p:spPr bwMode="auto">
          <a:xfrm>
            <a:off x="5232400" y="3330575"/>
            <a:ext cx="1143000" cy="838200"/>
          </a:xfrm>
          <a:prstGeom prst="rect">
            <a:avLst/>
          </a:prstGeom>
          <a:noFill/>
          <a:ln w="9525">
            <a:noFill/>
            <a:miter lim="800000"/>
            <a:headEnd/>
            <a:tailEnd/>
          </a:ln>
        </p:spPr>
      </p:pic>
      <p:sp>
        <p:nvSpPr>
          <p:cNvPr id="21539" name="Line 35"/>
          <p:cNvSpPr>
            <a:spLocks noChangeShapeType="1"/>
          </p:cNvSpPr>
          <p:nvPr/>
        </p:nvSpPr>
        <p:spPr bwMode="auto">
          <a:xfrm>
            <a:off x="6845300" y="2514600"/>
            <a:ext cx="0" cy="304800"/>
          </a:xfrm>
          <a:prstGeom prst="line">
            <a:avLst/>
          </a:prstGeom>
          <a:noFill/>
          <a:ln w="19050">
            <a:solidFill>
              <a:schemeClr val="bg1"/>
            </a:solidFill>
            <a:round/>
            <a:headEnd/>
            <a:tailEnd/>
          </a:ln>
        </p:spPr>
        <p:txBody>
          <a:bodyPr/>
          <a:lstStyle/>
          <a:p>
            <a:endParaRPr lang="en-US"/>
          </a:p>
        </p:txBody>
      </p:sp>
      <p:sp>
        <p:nvSpPr>
          <p:cNvPr id="21540" name="Line 36"/>
          <p:cNvSpPr>
            <a:spLocks noChangeShapeType="1"/>
          </p:cNvSpPr>
          <p:nvPr/>
        </p:nvSpPr>
        <p:spPr bwMode="auto">
          <a:xfrm>
            <a:off x="7759700" y="2514600"/>
            <a:ext cx="0" cy="304800"/>
          </a:xfrm>
          <a:prstGeom prst="line">
            <a:avLst/>
          </a:prstGeom>
          <a:noFill/>
          <a:ln w="19050">
            <a:solidFill>
              <a:schemeClr val="bg1"/>
            </a:solidFill>
            <a:round/>
            <a:headEnd/>
            <a:tailEnd/>
          </a:ln>
        </p:spPr>
        <p:txBody>
          <a:bodyPr/>
          <a:lstStyle/>
          <a:p>
            <a:endParaRPr lang="en-US"/>
          </a:p>
        </p:txBody>
      </p:sp>
      <p:sp>
        <p:nvSpPr>
          <p:cNvPr id="21541" name="Line 37"/>
          <p:cNvSpPr>
            <a:spLocks noChangeShapeType="1"/>
          </p:cNvSpPr>
          <p:nvPr/>
        </p:nvSpPr>
        <p:spPr bwMode="auto">
          <a:xfrm>
            <a:off x="8686800" y="2514600"/>
            <a:ext cx="0" cy="304800"/>
          </a:xfrm>
          <a:prstGeom prst="line">
            <a:avLst/>
          </a:prstGeom>
          <a:noFill/>
          <a:ln w="19050">
            <a:solidFill>
              <a:schemeClr val="bg1"/>
            </a:solidFill>
            <a:round/>
            <a:headEnd/>
            <a:tailEnd/>
          </a:ln>
        </p:spPr>
        <p:txBody>
          <a:bodyPr/>
          <a:lstStyle/>
          <a:p>
            <a:endParaRPr lang="en-US"/>
          </a:p>
        </p:txBody>
      </p:sp>
      <p:pic>
        <p:nvPicPr>
          <p:cNvPr id="21542" name="Picture 38" descr="http://www.climaticoanalysis.org/post/tag/epa/">
            <a:hlinkClick r:id="rId12"/>
          </p:cNvPr>
          <p:cNvPicPr>
            <a:picLocks noChangeAspect="1" noChangeArrowheads="1"/>
          </p:cNvPicPr>
          <p:nvPr/>
        </p:nvPicPr>
        <p:blipFill>
          <a:blip r:embed="rId13" cstate="print"/>
          <a:srcRect/>
          <a:stretch>
            <a:fillRect/>
          </a:stretch>
        </p:blipFill>
        <p:spPr bwMode="auto">
          <a:xfrm>
            <a:off x="7353300" y="3433763"/>
            <a:ext cx="769938" cy="838200"/>
          </a:xfrm>
          <a:prstGeom prst="rect">
            <a:avLst/>
          </a:prstGeom>
          <a:noFill/>
          <a:ln w="9525">
            <a:noFill/>
            <a:miter lim="800000"/>
            <a:headEnd/>
            <a:tailEnd/>
          </a:ln>
        </p:spPr>
      </p:pic>
      <p:pic>
        <p:nvPicPr>
          <p:cNvPr id="47143" name="Picture 39" descr="Shaklee Cares"/>
          <p:cNvPicPr>
            <a:picLocks noChangeAspect="1" noChangeArrowheads="1"/>
          </p:cNvPicPr>
          <p:nvPr/>
        </p:nvPicPr>
        <p:blipFill>
          <a:blip r:embed="rId14" cstate="print"/>
          <a:srcRect/>
          <a:stretch>
            <a:fillRect/>
          </a:stretch>
        </p:blipFill>
        <p:spPr bwMode="auto">
          <a:xfrm>
            <a:off x="6477000" y="3381375"/>
            <a:ext cx="804863" cy="838200"/>
          </a:xfrm>
          <a:prstGeom prst="rect">
            <a:avLst/>
          </a:prstGeom>
          <a:noFill/>
          <a:ln w="9525">
            <a:noFill/>
            <a:miter lim="800000"/>
            <a:headEnd/>
            <a:tailEnd/>
          </a:ln>
        </p:spPr>
      </p:pic>
      <p:pic>
        <p:nvPicPr>
          <p:cNvPr id="21544" name="Picture 40"/>
          <p:cNvPicPr>
            <a:picLocks noChangeAspect="1" noChangeArrowheads="1"/>
          </p:cNvPicPr>
          <p:nvPr/>
        </p:nvPicPr>
        <p:blipFill>
          <a:blip r:embed="rId15" cstate="print"/>
          <a:srcRect/>
          <a:stretch>
            <a:fillRect/>
          </a:stretch>
        </p:blipFill>
        <p:spPr bwMode="auto">
          <a:xfrm>
            <a:off x="8301038" y="3295650"/>
            <a:ext cx="842962" cy="838200"/>
          </a:xfrm>
          <a:prstGeom prst="rect">
            <a:avLst/>
          </a:prstGeom>
          <a:noFill/>
          <a:ln w="9525" algn="ctr">
            <a:noFill/>
            <a:miter lim="800000"/>
            <a:headEnd/>
            <a:tailEnd/>
          </a:ln>
        </p:spPr>
      </p:pic>
      <p:sp>
        <p:nvSpPr>
          <p:cNvPr id="21545" name="Line 41"/>
          <p:cNvSpPr>
            <a:spLocks noChangeShapeType="1"/>
          </p:cNvSpPr>
          <p:nvPr/>
        </p:nvSpPr>
        <p:spPr bwMode="auto">
          <a:xfrm>
            <a:off x="257175" y="2582863"/>
            <a:ext cx="0" cy="609600"/>
          </a:xfrm>
          <a:prstGeom prst="line">
            <a:avLst/>
          </a:prstGeom>
          <a:noFill/>
          <a:ln w="19050">
            <a:solidFill>
              <a:schemeClr val="bg1"/>
            </a:solidFill>
            <a:round/>
            <a:headEnd/>
            <a:tailEnd/>
          </a:ln>
        </p:spPr>
        <p:txBody>
          <a:bodyPr/>
          <a:lstStyle/>
          <a:p>
            <a:endParaRPr lang="en-US"/>
          </a:p>
        </p:txBody>
      </p:sp>
      <p:pic>
        <p:nvPicPr>
          <p:cNvPr id="47146" name="Picture 42" descr="BasicH_1960"/>
          <p:cNvPicPr>
            <a:picLocks noChangeAspect="1" noChangeArrowheads="1"/>
          </p:cNvPicPr>
          <p:nvPr/>
        </p:nvPicPr>
        <p:blipFill>
          <a:blip r:embed="rId16" cstate="print">
            <a:clrChange>
              <a:clrFrom>
                <a:srgbClr val="FFFFFF"/>
              </a:clrFrom>
              <a:clrTo>
                <a:srgbClr val="FFFFFF">
                  <a:alpha val="0"/>
                </a:srgbClr>
              </a:clrTo>
            </a:clrChange>
          </a:blip>
          <a:srcRect/>
          <a:stretch>
            <a:fillRect/>
          </a:stretch>
        </p:blipFill>
        <p:spPr bwMode="auto">
          <a:xfrm>
            <a:off x="0" y="3402013"/>
            <a:ext cx="381000" cy="817562"/>
          </a:xfrm>
          <a:prstGeom prst="rect">
            <a:avLst/>
          </a:prstGeom>
          <a:noFill/>
          <a:ln w="9525">
            <a:noFill/>
            <a:miter lim="800000"/>
            <a:headEnd/>
            <a:tailEnd/>
          </a:ln>
        </p:spPr>
      </p:pic>
      <p:pic>
        <p:nvPicPr>
          <p:cNvPr id="47147" name="Picture 43" descr="BasicL"/>
          <p:cNvPicPr>
            <a:picLocks noChangeAspect="1" noChangeArrowheads="1"/>
          </p:cNvPicPr>
          <p:nvPr/>
        </p:nvPicPr>
        <p:blipFill>
          <a:blip r:embed="rId17" cstate="print">
            <a:clrChange>
              <a:clrFrom>
                <a:srgbClr val="FFFFFF"/>
              </a:clrFrom>
              <a:clrTo>
                <a:srgbClr val="FFFFFF">
                  <a:alpha val="0"/>
                </a:srgbClr>
              </a:clrTo>
            </a:clrChange>
          </a:blip>
          <a:srcRect/>
          <a:stretch>
            <a:fillRect/>
          </a:stretch>
        </p:blipFill>
        <p:spPr bwMode="auto">
          <a:xfrm>
            <a:off x="449263" y="3381375"/>
            <a:ext cx="541337" cy="819150"/>
          </a:xfrm>
          <a:prstGeom prst="rect">
            <a:avLst/>
          </a:prstGeom>
          <a:noFill/>
          <a:ln w="9525">
            <a:noFill/>
            <a:miter lim="800000"/>
            <a:headEnd/>
            <a:tailEnd/>
          </a:ln>
        </p:spPr>
      </p:pic>
      <p:sp>
        <p:nvSpPr>
          <p:cNvPr id="21548" name="TextBox 43"/>
          <p:cNvSpPr txBox="1">
            <a:spLocks noChangeArrowheads="1"/>
          </p:cNvSpPr>
          <p:nvPr/>
        </p:nvSpPr>
        <p:spPr bwMode="auto">
          <a:xfrm>
            <a:off x="0" y="2286000"/>
            <a:ext cx="1052513" cy="369332"/>
          </a:xfrm>
          <a:prstGeom prst="rect">
            <a:avLst/>
          </a:prstGeom>
          <a:noFill/>
          <a:ln w="9525">
            <a:noFill/>
            <a:miter lim="800000"/>
            <a:headEnd/>
            <a:tailEnd/>
          </a:ln>
        </p:spPr>
        <p:txBody>
          <a:bodyPr>
            <a:spAutoFit/>
          </a:bodyPr>
          <a:lstStyle/>
          <a:p>
            <a:r>
              <a:rPr lang="en-US" dirty="0"/>
              <a:t>1960</a:t>
            </a:r>
          </a:p>
        </p:txBody>
      </p:sp>
      <p:sp>
        <p:nvSpPr>
          <p:cNvPr id="21549" name="TextBox 44"/>
          <p:cNvSpPr txBox="1">
            <a:spLocks noChangeArrowheads="1"/>
          </p:cNvSpPr>
          <p:nvPr/>
        </p:nvSpPr>
        <p:spPr bwMode="auto">
          <a:xfrm>
            <a:off x="457200" y="2819400"/>
            <a:ext cx="1035050" cy="369332"/>
          </a:xfrm>
          <a:prstGeom prst="rect">
            <a:avLst/>
          </a:prstGeom>
          <a:noFill/>
          <a:ln w="9525">
            <a:noFill/>
            <a:miter lim="800000"/>
            <a:headEnd/>
            <a:tailEnd/>
          </a:ln>
        </p:spPr>
        <p:txBody>
          <a:bodyPr>
            <a:spAutoFit/>
          </a:bodyPr>
          <a:lstStyle/>
          <a:p>
            <a:r>
              <a:rPr lang="en-US" dirty="0"/>
              <a:t>1972</a:t>
            </a:r>
          </a:p>
        </p:txBody>
      </p:sp>
      <p:sp>
        <p:nvSpPr>
          <p:cNvPr id="21550" name="TextBox 45"/>
          <p:cNvSpPr txBox="1">
            <a:spLocks noChangeArrowheads="1"/>
          </p:cNvSpPr>
          <p:nvPr/>
        </p:nvSpPr>
        <p:spPr bwMode="auto">
          <a:xfrm>
            <a:off x="1981200" y="2590800"/>
            <a:ext cx="949325" cy="369332"/>
          </a:xfrm>
          <a:prstGeom prst="rect">
            <a:avLst/>
          </a:prstGeom>
          <a:noFill/>
          <a:ln w="9525">
            <a:noFill/>
            <a:miter lim="800000"/>
            <a:headEnd/>
            <a:tailEnd/>
          </a:ln>
        </p:spPr>
        <p:txBody>
          <a:bodyPr>
            <a:spAutoFit/>
          </a:bodyPr>
          <a:lstStyle/>
          <a:p>
            <a:r>
              <a:rPr lang="en-US" b="0" dirty="0"/>
              <a:t>1989</a:t>
            </a:r>
          </a:p>
        </p:txBody>
      </p:sp>
      <p:sp>
        <p:nvSpPr>
          <p:cNvPr id="47" name="TextBox 46"/>
          <p:cNvSpPr txBox="1"/>
          <p:nvPr/>
        </p:nvSpPr>
        <p:spPr>
          <a:xfrm>
            <a:off x="7848600" y="1600200"/>
            <a:ext cx="1295400" cy="369332"/>
          </a:xfrm>
          <a:prstGeom prst="rect">
            <a:avLst/>
          </a:prstGeom>
          <a:noFill/>
        </p:spPr>
        <p:txBody>
          <a:bodyPr wrap="square" rtlCol="0">
            <a:spAutoFit/>
          </a:bodyPr>
          <a:lstStyle/>
          <a:p>
            <a:r>
              <a:rPr lang="en-US" dirty="0" err="1" smtClean="0"/>
              <a:t>lisa</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7146"/>
                                        </p:tgtEl>
                                        <p:attrNameLst>
                                          <p:attrName>style.visibility</p:attrName>
                                        </p:attrNameLst>
                                      </p:cBhvr>
                                      <p:to>
                                        <p:strVal val="visible"/>
                                      </p:to>
                                    </p:set>
                                    <p:anim calcmode="lin" valueType="num">
                                      <p:cBhvr additive="base">
                                        <p:cTn id="7" dur="500" fill="hold"/>
                                        <p:tgtEl>
                                          <p:spTgt spid="47146"/>
                                        </p:tgtEl>
                                        <p:attrNameLst>
                                          <p:attrName>ppt_x</p:attrName>
                                        </p:attrNameLst>
                                      </p:cBhvr>
                                      <p:tavLst>
                                        <p:tav tm="0">
                                          <p:val>
                                            <p:strVal val="#ppt_x"/>
                                          </p:val>
                                        </p:tav>
                                        <p:tav tm="100000">
                                          <p:val>
                                            <p:strVal val="#ppt_x"/>
                                          </p:val>
                                        </p:tav>
                                      </p:tavLst>
                                    </p:anim>
                                    <p:anim calcmode="lin" valueType="num">
                                      <p:cBhvr additive="base">
                                        <p:cTn id="8" dur="500" fill="hold"/>
                                        <p:tgtEl>
                                          <p:spTgt spid="4714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7147"/>
                                        </p:tgtEl>
                                        <p:attrNameLst>
                                          <p:attrName>style.visibility</p:attrName>
                                        </p:attrNameLst>
                                      </p:cBhvr>
                                      <p:to>
                                        <p:strVal val="visible"/>
                                      </p:to>
                                    </p:set>
                                    <p:anim calcmode="lin" valueType="num">
                                      <p:cBhvr additive="base">
                                        <p:cTn id="11" dur="500" fill="hold"/>
                                        <p:tgtEl>
                                          <p:spTgt spid="47147"/>
                                        </p:tgtEl>
                                        <p:attrNameLst>
                                          <p:attrName>ppt_x</p:attrName>
                                        </p:attrNameLst>
                                      </p:cBhvr>
                                      <p:tavLst>
                                        <p:tav tm="0">
                                          <p:val>
                                            <p:strVal val="#ppt_x"/>
                                          </p:val>
                                        </p:tav>
                                        <p:tav tm="100000">
                                          <p:val>
                                            <p:strVal val="#ppt_x"/>
                                          </p:val>
                                        </p:tav>
                                      </p:tavLst>
                                    </p:anim>
                                    <p:anim calcmode="lin" valueType="num">
                                      <p:cBhvr additive="base">
                                        <p:cTn id="12" dur="500" fill="hold"/>
                                        <p:tgtEl>
                                          <p:spTgt spid="4714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7113"/>
                                        </p:tgtEl>
                                        <p:attrNameLst>
                                          <p:attrName>style.visibility</p:attrName>
                                        </p:attrNameLst>
                                      </p:cBhvr>
                                      <p:to>
                                        <p:strVal val="visible"/>
                                      </p:to>
                                    </p:set>
                                    <p:anim calcmode="lin" valueType="num">
                                      <p:cBhvr additive="base">
                                        <p:cTn id="15" dur="500" fill="hold"/>
                                        <p:tgtEl>
                                          <p:spTgt spid="47113"/>
                                        </p:tgtEl>
                                        <p:attrNameLst>
                                          <p:attrName>ppt_x</p:attrName>
                                        </p:attrNameLst>
                                      </p:cBhvr>
                                      <p:tavLst>
                                        <p:tav tm="0">
                                          <p:val>
                                            <p:strVal val="#ppt_x"/>
                                          </p:val>
                                        </p:tav>
                                        <p:tav tm="100000">
                                          <p:val>
                                            <p:strVal val="#ppt_x"/>
                                          </p:val>
                                        </p:tav>
                                      </p:tavLst>
                                    </p:anim>
                                    <p:anim calcmode="lin" valueType="num">
                                      <p:cBhvr additive="base">
                                        <p:cTn id="16" dur="500" fill="hold"/>
                                        <p:tgtEl>
                                          <p:spTgt spid="471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7108"/>
                                        </p:tgtEl>
                                        <p:attrNameLst>
                                          <p:attrName>style.visibility</p:attrName>
                                        </p:attrNameLst>
                                      </p:cBhvr>
                                      <p:to>
                                        <p:strVal val="visible"/>
                                      </p:to>
                                    </p:set>
                                    <p:anim calcmode="lin" valueType="num">
                                      <p:cBhvr additive="base">
                                        <p:cTn id="19" dur="500" fill="hold"/>
                                        <p:tgtEl>
                                          <p:spTgt spid="47108"/>
                                        </p:tgtEl>
                                        <p:attrNameLst>
                                          <p:attrName>ppt_x</p:attrName>
                                        </p:attrNameLst>
                                      </p:cBhvr>
                                      <p:tavLst>
                                        <p:tav tm="0">
                                          <p:val>
                                            <p:strVal val="#ppt_x"/>
                                          </p:val>
                                        </p:tav>
                                        <p:tav tm="100000">
                                          <p:val>
                                            <p:strVal val="#ppt_x"/>
                                          </p:val>
                                        </p:tav>
                                      </p:tavLst>
                                    </p:anim>
                                    <p:anim calcmode="lin" valueType="num">
                                      <p:cBhvr additive="base">
                                        <p:cTn id="20" dur="500" fill="hold"/>
                                        <p:tgtEl>
                                          <p:spTgt spid="4710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7122"/>
                                        </p:tgtEl>
                                        <p:attrNameLst>
                                          <p:attrName>style.visibility</p:attrName>
                                        </p:attrNameLst>
                                      </p:cBhvr>
                                      <p:to>
                                        <p:strVal val="visible"/>
                                      </p:to>
                                    </p:set>
                                    <p:anim calcmode="lin" valueType="num">
                                      <p:cBhvr additive="base">
                                        <p:cTn id="25" dur="500" fill="hold"/>
                                        <p:tgtEl>
                                          <p:spTgt spid="47122"/>
                                        </p:tgtEl>
                                        <p:attrNameLst>
                                          <p:attrName>ppt_x</p:attrName>
                                        </p:attrNameLst>
                                      </p:cBhvr>
                                      <p:tavLst>
                                        <p:tav tm="0">
                                          <p:val>
                                            <p:strVal val="#ppt_x"/>
                                          </p:val>
                                        </p:tav>
                                        <p:tav tm="100000">
                                          <p:val>
                                            <p:strVal val="#ppt_x"/>
                                          </p:val>
                                        </p:tav>
                                      </p:tavLst>
                                    </p:anim>
                                    <p:anim calcmode="lin" valueType="num">
                                      <p:cBhvr additive="base">
                                        <p:cTn id="26" dur="500" fill="hold"/>
                                        <p:tgtEl>
                                          <p:spTgt spid="47122"/>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47137"/>
                                        </p:tgtEl>
                                        <p:attrNameLst>
                                          <p:attrName>style.visibility</p:attrName>
                                        </p:attrNameLst>
                                      </p:cBhvr>
                                      <p:to>
                                        <p:strVal val="visible"/>
                                      </p:to>
                                    </p:set>
                                    <p:anim calcmode="lin" valueType="num">
                                      <p:cBhvr additive="base">
                                        <p:cTn id="29" dur="500" fill="hold"/>
                                        <p:tgtEl>
                                          <p:spTgt spid="47137"/>
                                        </p:tgtEl>
                                        <p:attrNameLst>
                                          <p:attrName>ppt_x</p:attrName>
                                        </p:attrNameLst>
                                      </p:cBhvr>
                                      <p:tavLst>
                                        <p:tav tm="0">
                                          <p:val>
                                            <p:strVal val="#ppt_x"/>
                                          </p:val>
                                        </p:tav>
                                        <p:tav tm="100000">
                                          <p:val>
                                            <p:strVal val="#ppt_x"/>
                                          </p:val>
                                        </p:tav>
                                      </p:tavLst>
                                    </p:anim>
                                    <p:anim calcmode="lin" valueType="num">
                                      <p:cBhvr additive="base">
                                        <p:cTn id="30" dur="500" fill="hold"/>
                                        <p:tgtEl>
                                          <p:spTgt spid="47137"/>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47124"/>
                                        </p:tgtEl>
                                        <p:attrNameLst>
                                          <p:attrName>style.visibility</p:attrName>
                                        </p:attrNameLst>
                                      </p:cBhvr>
                                      <p:to>
                                        <p:strVal val="visible"/>
                                      </p:to>
                                    </p:set>
                                    <p:anim calcmode="lin" valueType="num">
                                      <p:cBhvr additive="base">
                                        <p:cTn id="33" dur="500" fill="hold"/>
                                        <p:tgtEl>
                                          <p:spTgt spid="47124"/>
                                        </p:tgtEl>
                                        <p:attrNameLst>
                                          <p:attrName>ppt_x</p:attrName>
                                        </p:attrNameLst>
                                      </p:cBhvr>
                                      <p:tavLst>
                                        <p:tav tm="0">
                                          <p:val>
                                            <p:strVal val="#ppt_x"/>
                                          </p:val>
                                        </p:tav>
                                        <p:tav tm="100000">
                                          <p:val>
                                            <p:strVal val="#ppt_x"/>
                                          </p:val>
                                        </p:tav>
                                      </p:tavLst>
                                    </p:anim>
                                    <p:anim calcmode="lin" valueType="num">
                                      <p:cBhvr additive="base">
                                        <p:cTn id="34" dur="500" fill="hold"/>
                                        <p:tgtEl>
                                          <p:spTgt spid="47124"/>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47128"/>
                                        </p:tgtEl>
                                        <p:attrNameLst>
                                          <p:attrName>style.visibility</p:attrName>
                                        </p:attrNameLst>
                                      </p:cBhvr>
                                      <p:to>
                                        <p:strVal val="visible"/>
                                      </p:to>
                                    </p:set>
                                    <p:anim calcmode="lin" valueType="num">
                                      <p:cBhvr additive="base">
                                        <p:cTn id="39" dur="500" fill="hold"/>
                                        <p:tgtEl>
                                          <p:spTgt spid="47128"/>
                                        </p:tgtEl>
                                        <p:attrNameLst>
                                          <p:attrName>ppt_x</p:attrName>
                                        </p:attrNameLst>
                                      </p:cBhvr>
                                      <p:tavLst>
                                        <p:tav tm="0">
                                          <p:val>
                                            <p:strVal val="#ppt_x"/>
                                          </p:val>
                                        </p:tav>
                                        <p:tav tm="100000">
                                          <p:val>
                                            <p:strVal val="#ppt_x"/>
                                          </p:val>
                                        </p:tav>
                                      </p:tavLst>
                                    </p:anim>
                                    <p:anim calcmode="lin" valueType="num">
                                      <p:cBhvr additive="base">
                                        <p:cTn id="40" dur="500" fill="hold"/>
                                        <p:tgtEl>
                                          <p:spTgt spid="47128"/>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47143"/>
                                        </p:tgtEl>
                                        <p:attrNameLst>
                                          <p:attrName>style.visibility</p:attrName>
                                        </p:attrNameLst>
                                      </p:cBhvr>
                                      <p:to>
                                        <p:strVal val="visible"/>
                                      </p:to>
                                    </p:set>
                                    <p:anim calcmode="lin" valueType="num">
                                      <p:cBhvr additive="base">
                                        <p:cTn id="43" dur="500" fill="hold"/>
                                        <p:tgtEl>
                                          <p:spTgt spid="47143"/>
                                        </p:tgtEl>
                                        <p:attrNameLst>
                                          <p:attrName>ppt_x</p:attrName>
                                        </p:attrNameLst>
                                      </p:cBhvr>
                                      <p:tavLst>
                                        <p:tav tm="0">
                                          <p:val>
                                            <p:strVal val="#ppt_x"/>
                                          </p:val>
                                        </p:tav>
                                        <p:tav tm="100000">
                                          <p:val>
                                            <p:strVal val="#ppt_x"/>
                                          </p:val>
                                        </p:tav>
                                      </p:tavLst>
                                    </p:anim>
                                    <p:anim calcmode="lin" valueType="num">
                                      <p:cBhvr additive="base">
                                        <p:cTn id="44" dur="500" fill="hold"/>
                                        <p:tgtEl>
                                          <p:spTgt spid="4714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7131"/>
                                        </p:tgtEl>
                                        <p:attrNameLst>
                                          <p:attrName>style.visibility</p:attrName>
                                        </p:attrNameLst>
                                      </p:cBhvr>
                                      <p:to>
                                        <p:strVal val="visible"/>
                                      </p:to>
                                    </p:set>
                                    <p:anim calcmode="lin" valueType="num">
                                      <p:cBhvr additive="base">
                                        <p:cTn id="47" dur="500" fill="hold"/>
                                        <p:tgtEl>
                                          <p:spTgt spid="47131"/>
                                        </p:tgtEl>
                                        <p:attrNameLst>
                                          <p:attrName>ppt_x</p:attrName>
                                        </p:attrNameLst>
                                      </p:cBhvr>
                                      <p:tavLst>
                                        <p:tav tm="0">
                                          <p:val>
                                            <p:strVal val="#ppt_x"/>
                                          </p:val>
                                        </p:tav>
                                        <p:tav tm="100000">
                                          <p:val>
                                            <p:strVal val="#ppt_x"/>
                                          </p:val>
                                        </p:tav>
                                      </p:tavLst>
                                    </p:anim>
                                    <p:anim calcmode="lin" valueType="num">
                                      <p:cBhvr additive="base">
                                        <p:cTn id="48" dur="500" fill="hold"/>
                                        <p:tgtEl>
                                          <p:spTgt spid="471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p:bldP spid="47113" grpId="0"/>
      <p:bldP spid="47122" grpId="0"/>
      <p:bldP spid="47124" grpId="0"/>
      <p:bldP spid="47128" grpId="0"/>
      <p:bldP spid="47131"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16364</TotalTime>
  <Words>3053</Words>
  <Application>Microsoft Office PowerPoint</Application>
  <PresentationFormat>On-screen Show (4:3)</PresentationFormat>
  <Paragraphs>368</Paragraphs>
  <Slides>40</Slides>
  <Notes>12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40</vt:i4>
      </vt:variant>
    </vt:vector>
  </HeadingPairs>
  <TitlesOfParts>
    <vt:vector size="51" baseType="lpstr">
      <vt:lpstr>MS PGothic</vt:lpstr>
      <vt:lpstr>MS PGothic</vt:lpstr>
      <vt:lpstr>Arial</vt:lpstr>
      <vt:lpstr>Calibri</vt:lpstr>
      <vt:lpstr>Cambria</vt:lpstr>
      <vt:lpstr>Century Gothic</vt:lpstr>
      <vt:lpstr>Helvetica Light</vt:lpstr>
      <vt:lpstr>Verdana</vt:lpstr>
      <vt:lpstr>Wingdings</vt:lpstr>
      <vt:lpstr>Wingdings 3</vt:lpstr>
      <vt:lpstr>Office Theme</vt:lpstr>
      <vt:lpstr>Idea of the Week</vt:lpstr>
      <vt:lpstr>Share your Shaklee Effect story with us – get ready to celebrate 100 years of Dr. Shaklee’s legacy! </vt:lpstr>
      <vt:lpstr>Reports On Benefits of Grand Openings for Launching Shaklee Businesses</vt:lpstr>
      <vt:lpstr>Value of Grand Openings For Our Business</vt:lpstr>
      <vt:lpstr>Resources</vt:lpstr>
      <vt:lpstr>Legacy and Leadership Spring 2015 Session #12  April 9, 2015 Shaklee Legacy of Environmental Stewardship and Spring Product Collections</vt:lpstr>
      <vt:lpstr>Objectives for Session # 12 Shaklee’s Leadership in Environmental Stewardship</vt:lpstr>
      <vt:lpstr>PowerPoint Presentation</vt:lpstr>
      <vt:lpstr>Shaklee is the 1st company in the world to be Climate Neutral™ Certified to offset 100% of carbon emissions</vt:lpstr>
      <vt:lpstr>Water Savings Initiatives &amp; Results</vt:lpstr>
      <vt:lpstr>PowerPoint Presentation</vt:lpstr>
      <vt:lpstr>PowerPoint Presentation</vt:lpstr>
      <vt:lpstr>Water Reduction - Domestic</vt:lpstr>
      <vt:lpstr>PowerPoint Presentation</vt:lpstr>
      <vt:lpstr>Water Reduction - Irrigation</vt:lpstr>
      <vt:lpstr>PowerPoint Presentation</vt:lpstr>
      <vt:lpstr>PowerPoint Presentation</vt:lpstr>
      <vt:lpstr>Earth's Health in Sharp Decline, Massive Study Finds Brian Handwerk for National Geographic News     March 31, 2005</vt:lpstr>
      <vt:lpstr>State of the Planet</vt:lpstr>
      <vt:lpstr>Pentagon Report: U.S. Military Considers Climate Change a 'Threat Multiplier' That Could Exacerbate Terrorism By Zoë Schlanger 10/14/14 at 10:30 AM  Newsweek</vt:lpstr>
      <vt:lpstr>If we don’t take better care of the Earth… remember</vt:lpstr>
      <vt:lpstr>And that brings us to … us.. What do we want to do</vt:lpstr>
      <vt:lpstr>PowerPoint Presentation</vt:lpstr>
      <vt:lpstr>Get Clean Starter Kit  $99   and 50 PV Create Earth Day Specials</vt:lpstr>
      <vt:lpstr>PowerPoint Presentation</vt:lpstr>
      <vt:lpstr>Earth-Friendly Actions –for Healthy People as well as Healthy Planet</vt:lpstr>
      <vt:lpstr>More Earth-Friendly and Money-Saving Actions</vt:lpstr>
      <vt:lpstr>PowerPoint Presentation</vt:lpstr>
      <vt:lpstr>Earth Day Marketing Ideas</vt:lpstr>
      <vt:lpstr>Basic H Fund-Raiser</vt:lpstr>
      <vt:lpstr>Invite People to View The Real Dirt on Clean DVD/video</vt:lpstr>
      <vt:lpstr>50 PV and 100 PV Earth Day Collections</vt:lpstr>
      <vt:lpstr>April  Product Collection  Because Spring Allergy Season  is Here</vt:lpstr>
      <vt:lpstr>  Allergies Info </vt:lpstr>
      <vt:lpstr>Word Tracks for Invitations to Allergy Discussions/ Meetings/ Conference Calls, FaceBook Events etc</vt:lpstr>
      <vt:lpstr>PowerPoint Presentation</vt:lpstr>
      <vt:lpstr>Vitalizer Collection</vt:lpstr>
      <vt:lpstr>Family Immunity Collection</vt:lpstr>
      <vt:lpstr>April  Product Collection  Shaklee Products for Spring Allergy Season</vt:lpstr>
      <vt:lpstr>Action Steps for Session #12  Environmental Stewardship</vt:lpstr>
    </vt:vector>
  </TitlesOfParts>
  <Company>HP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Skilling Up  2014 Session #1   January  7, 2014 Special Guest Gary Burke Presidential Master Coordinator</dc:title>
  <dc:creator>Barb</dc:creator>
  <cp:lastModifiedBy>Chris Spell</cp:lastModifiedBy>
  <cp:revision>1108</cp:revision>
  <cp:lastPrinted>2014-03-25T00:06:58Z</cp:lastPrinted>
  <dcterms:created xsi:type="dcterms:W3CDTF">2014-01-06T16:33:26Z</dcterms:created>
  <dcterms:modified xsi:type="dcterms:W3CDTF">2015-04-09T22:05:05Z</dcterms:modified>
</cp:coreProperties>
</file>