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647" r:id="rId2"/>
    <p:sldId id="619" r:id="rId3"/>
    <p:sldId id="633" r:id="rId4"/>
    <p:sldId id="644" r:id="rId5"/>
    <p:sldId id="638" r:id="rId6"/>
    <p:sldId id="629" r:id="rId7"/>
    <p:sldId id="586" r:id="rId8"/>
    <p:sldId id="581" r:id="rId9"/>
    <p:sldId id="630" r:id="rId10"/>
    <p:sldId id="620" r:id="rId11"/>
    <p:sldId id="622" r:id="rId12"/>
    <p:sldId id="641" r:id="rId13"/>
    <p:sldId id="631" r:id="rId14"/>
    <p:sldId id="623" r:id="rId15"/>
    <p:sldId id="587" r:id="rId16"/>
    <p:sldId id="603" r:id="rId17"/>
    <p:sldId id="607" r:id="rId18"/>
    <p:sldId id="625" r:id="rId19"/>
    <p:sldId id="588" r:id="rId20"/>
    <p:sldId id="635" r:id="rId21"/>
    <p:sldId id="589" r:id="rId22"/>
    <p:sldId id="615" r:id="rId23"/>
    <p:sldId id="624" r:id="rId24"/>
    <p:sldId id="645" r:id="rId25"/>
    <p:sldId id="648" r:id="rId26"/>
    <p:sldId id="592" r:id="rId27"/>
    <p:sldId id="627" r:id="rId28"/>
    <p:sldId id="637" r:id="rId29"/>
    <p:sldId id="639" r:id="rId30"/>
    <p:sldId id="640" r:id="rId31"/>
    <p:sldId id="585" r:id="rId32"/>
    <p:sldId id="628" r:id="rId33"/>
    <p:sldId id="643" r:id="rId34"/>
    <p:sldId id="642" r:id="rId35"/>
    <p:sldId id="646" r:id="rId36"/>
  </p:sldIdLst>
  <p:sldSz cx="9144000" cy="6858000" type="screen4x3"/>
  <p:notesSz cx="6858000" cy="9083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82" autoAdjust="0"/>
    <p:restoredTop sz="79928" autoAdjust="0"/>
  </p:normalViewPr>
  <p:slideViewPr>
    <p:cSldViewPr showGuides="1">
      <p:cViewPr varScale="1">
        <p:scale>
          <a:sx n="80" d="100"/>
          <a:sy n="80" d="100"/>
        </p:scale>
        <p:origin x="136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9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4184"/>
          </a:xfrm>
          <a:prstGeom prst="rect">
            <a:avLst/>
          </a:prstGeom>
        </p:spPr>
        <p:txBody>
          <a:bodyPr vert="horz" lIns="91440" tIns="45720" rIns="91440" bIns="45720" rtlCol="0"/>
          <a:lstStyle>
            <a:lvl1pPr algn="r">
              <a:defRPr sz="1200"/>
            </a:lvl1pPr>
          </a:lstStyle>
          <a:p>
            <a:fld id="{D133882A-F88E-4A72-AE4C-EE7F47F68CE6}" type="datetimeFigureOut">
              <a:rPr lang="en-US" smtClean="0"/>
              <a:pPr/>
              <a:t>3/26/2015</a:t>
            </a:fld>
            <a:endParaRPr lang="en-US"/>
          </a:p>
        </p:txBody>
      </p:sp>
      <p:sp>
        <p:nvSpPr>
          <p:cNvPr id="4" name="Footer Placeholder 3"/>
          <p:cNvSpPr>
            <a:spLocks noGrp="1"/>
          </p:cNvSpPr>
          <p:nvPr>
            <p:ph type="ftr" sz="quarter" idx="2"/>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27915"/>
            <a:ext cx="2971800" cy="454184"/>
          </a:xfrm>
          <a:prstGeom prst="rect">
            <a:avLst/>
          </a:prstGeom>
        </p:spPr>
        <p:txBody>
          <a:bodyPr vert="horz" lIns="91440" tIns="45720" rIns="91440" bIns="45720" rtlCol="0" anchor="b"/>
          <a:lstStyle>
            <a:lvl1pPr algn="r">
              <a:defRPr sz="1200"/>
            </a:lvl1pPr>
          </a:lstStyle>
          <a:p>
            <a:fld id="{96057DD9-C7B8-415A-93AC-3B2DF9BA0031}" type="slidenum">
              <a:rPr lang="en-US" smtClean="0"/>
              <a:pPr/>
              <a:t>‹#›</a:t>
            </a:fld>
            <a:endParaRPr lang="en-US"/>
          </a:p>
        </p:txBody>
      </p:sp>
    </p:spTree>
    <p:extLst>
      <p:ext uri="{BB962C8B-B14F-4D97-AF65-F5344CB8AC3E}">
        <p14:creationId xmlns:p14="http://schemas.microsoft.com/office/powerpoint/2010/main" val="5739026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0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4025"/>
          </a:xfrm>
          <a:prstGeom prst="rect">
            <a:avLst/>
          </a:prstGeom>
        </p:spPr>
        <p:txBody>
          <a:bodyPr vert="horz" lIns="91440" tIns="45720" rIns="91440" bIns="45720" rtlCol="0"/>
          <a:lstStyle>
            <a:lvl1pPr algn="r">
              <a:defRPr sz="1200"/>
            </a:lvl1pPr>
          </a:lstStyle>
          <a:p>
            <a:fld id="{CB12D323-4C6A-445D-9749-B13F8717668F}" type="datetimeFigureOut">
              <a:rPr lang="en-US" smtClean="0"/>
              <a:pPr/>
              <a:t>3/26/2015</a:t>
            </a:fld>
            <a:endParaRPr lang="en-US"/>
          </a:p>
        </p:txBody>
      </p:sp>
      <p:sp>
        <p:nvSpPr>
          <p:cNvPr id="4" name="Slide Image Placeholder 3"/>
          <p:cNvSpPr>
            <a:spLocks noGrp="1" noRot="1" noChangeAspect="1"/>
          </p:cNvSpPr>
          <p:nvPr>
            <p:ph type="sldImg" idx="2"/>
          </p:nvPr>
        </p:nvSpPr>
        <p:spPr>
          <a:xfrm>
            <a:off x="1157288" y="681038"/>
            <a:ext cx="4543425" cy="34067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14825"/>
            <a:ext cx="5486400" cy="40878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8063"/>
            <a:ext cx="2971800" cy="4540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8063"/>
            <a:ext cx="2971800" cy="454025"/>
          </a:xfrm>
          <a:prstGeom prst="rect">
            <a:avLst/>
          </a:prstGeom>
        </p:spPr>
        <p:txBody>
          <a:bodyPr vert="horz" lIns="91440" tIns="45720" rIns="91440" bIns="45720" rtlCol="0" anchor="b"/>
          <a:lstStyle>
            <a:lvl1pPr algn="r">
              <a:defRPr sz="1200"/>
            </a:lvl1pPr>
          </a:lstStyle>
          <a:p>
            <a:fld id="{25562474-C6FE-4F6F-A4C5-A22744022ADC}" type="slidenum">
              <a:rPr lang="en-US" smtClean="0"/>
              <a:pPr/>
              <a:t>‹#›</a:t>
            </a:fld>
            <a:endParaRPr lang="en-US"/>
          </a:p>
        </p:txBody>
      </p:sp>
    </p:spTree>
    <p:extLst>
      <p:ext uri="{BB962C8B-B14F-4D97-AF65-F5344CB8AC3E}">
        <p14:creationId xmlns:p14="http://schemas.microsoft.com/office/powerpoint/2010/main" val="3585893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62474-C6FE-4F6F-A4C5-A22744022ADC}" type="slidenum">
              <a:rPr lang="en-US" smtClean="0"/>
              <a:pPr/>
              <a:t>7</a:t>
            </a:fld>
            <a:endParaRPr lang="en-US"/>
          </a:p>
        </p:txBody>
      </p:sp>
    </p:spTree>
    <p:extLst>
      <p:ext uri="{BB962C8B-B14F-4D97-AF65-F5344CB8AC3E}">
        <p14:creationId xmlns:p14="http://schemas.microsoft.com/office/powerpoint/2010/main" val="3204622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62474-C6FE-4F6F-A4C5-A22744022ADC}" type="slidenum">
              <a:rPr lang="en-US" smtClean="0"/>
              <a:pPr/>
              <a:t>19</a:t>
            </a:fld>
            <a:endParaRPr lang="en-US"/>
          </a:p>
        </p:txBody>
      </p:sp>
    </p:spTree>
    <p:extLst>
      <p:ext uri="{BB962C8B-B14F-4D97-AF65-F5344CB8AC3E}">
        <p14:creationId xmlns:p14="http://schemas.microsoft.com/office/powerpoint/2010/main" val="836011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4DCBD3-91FE-4146-9D97-CA21AB41E3F5}" type="slidenum">
              <a:rPr lang="en-US" smtClean="0"/>
              <a:pPr fontAlgn="base">
                <a:spcBef>
                  <a:spcPct val="0"/>
                </a:spcBef>
                <a:spcAft>
                  <a:spcPct val="0"/>
                </a:spcAft>
                <a:defRPr/>
              </a:pPr>
              <a:t>24</a:t>
            </a:fld>
            <a:endParaRPr lang="en-US" smtClean="0"/>
          </a:p>
        </p:txBody>
      </p:sp>
    </p:spTree>
    <p:extLst>
      <p:ext uri="{BB962C8B-B14F-4D97-AF65-F5344CB8AC3E}">
        <p14:creationId xmlns:p14="http://schemas.microsoft.com/office/powerpoint/2010/main" val="612178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AFBF46-4691-43BF-98FA-1602A2AF1281}" type="datetimeFigureOut">
              <a:rPr lang="en-US" smtClean="0"/>
              <a:pPr/>
              <a:t>3/26/2015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AFBF46-4691-43BF-98FA-1602A2AF1281}" type="datetimeFigureOut">
              <a:rPr lang="en-US" smtClean="0"/>
              <a:pPr/>
              <a:t>3/26/2015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AFBF46-4691-43BF-98FA-1602A2AF1281}" type="datetimeFigureOut">
              <a:rPr lang="en-US" smtClean="0"/>
              <a:pPr/>
              <a:t>3/26/2015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AFBF46-4691-43BF-98FA-1602A2AF1281}" type="datetimeFigureOut">
              <a:rPr lang="en-US" smtClean="0"/>
              <a:pPr/>
              <a:t>3/26/2015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AFBF46-4691-43BF-98FA-1602A2AF1281}" type="datetimeFigureOut">
              <a:rPr lang="en-US" smtClean="0"/>
              <a:pPr/>
              <a:t>3/26/2015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AFBF46-4691-43BF-98FA-1602A2AF1281}" type="datetimeFigureOut">
              <a:rPr lang="en-US" smtClean="0"/>
              <a:pPr/>
              <a:t>3/26/2015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AFBF46-4691-43BF-98FA-1602A2AF1281}" type="datetimeFigureOut">
              <a:rPr lang="en-US" smtClean="0"/>
              <a:pPr/>
              <a:t>3/26/2015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AFBF46-4691-43BF-98FA-1602A2AF1281}" type="datetimeFigureOut">
              <a:rPr lang="en-US" smtClean="0"/>
              <a:pPr/>
              <a:t>3/26/2015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AFBF46-4691-43BF-98FA-1602A2AF1281}" type="datetimeFigureOut">
              <a:rPr lang="en-US" smtClean="0"/>
              <a:pPr/>
              <a:t>3/26/2015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AFBF46-4691-43BF-98FA-1602A2AF1281}" type="datetimeFigureOut">
              <a:rPr lang="en-US" smtClean="0"/>
              <a:pPr/>
              <a:t>3/26/2015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AFBF46-4691-43BF-98FA-1602A2AF1281}" type="datetimeFigureOut">
              <a:rPr lang="en-US" smtClean="0"/>
              <a:pPr/>
              <a:t>3/26/2015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FBF46-4691-43BF-98FA-1602A2AF1281}" type="datetimeFigureOut">
              <a:rPr lang="en-US" smtClean="0"/>
              <a:pPr/>
              <a:t>3/26/2015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6884F3-38FC-4E88-94FE-5A2785998A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2.xml.rels><?xml version="1.0" encoding="UTF-8" standalone="yes"?>
<Relationships xmlns="http://schemas.openxmlformats.org/package/2006/relationships"><Relationship Id="rId3" Type="http://schemas.openxmlformats.org/officeDocument/2006/relationships/hyperlink" Target="https://www.facebook.com/hashtag/whyishaklee" TargetMode="External"/><Relationship Id="rId7" Type="http://schemas.openxmlformats.org/officeDocument/2006/relationships/image" Target="../media/image4.jpeg"/><Relationship Id="rId2" Type="http://schemas.openxmlformats.org/officeDocument/2006/relationships/hyperlink" Target="http://www.shaklee.tv/introducing-get-clean-from-shaklee" TargetMode="Externa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s://www.facebook.com/hashtag/shakleeworks" TargetMode="External"/><Relationship Id="rId4" Type="http://schemas.openxmlformats.org/officeDocument/2006/relationships/hyperlink" Target="https://www.facebook.com/hashtag/healthyhome"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join.me/"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mages.shaklee.com/shaklee/fc/11-503_1stStepNutritionEntryPathCOLOR.pdf" TargetMode="Externa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hyperlink" Target="http://www.betterhealthin31day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32" y="7773"/>
            <a:ext cx="9144000" cy="1096962"/>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r>
              <a:rPr lang="en-US" b="1" dirty="0" smtClean="0">
                <a:ln/>
                <a:solidFill>
                  <a:schemeClr val="accent3"/>
                </a:solidFill>
              </a:rPr>
              <a:t>Subscriptions Open Today</a:t>
            </a:r>
            <a:endParaRPr lang="en-US" b="1" dirty="0">
              <a:ln/>
              <a:solidFill>
                <a:schemeClr val="accent3"/>
              </a:solidFill>
            </a:endParaRPr>
          </a:p>
        </p:txBody>
      </p:sp>
      <p:pic>
        <p:nvPicPr>
          <p:cNvPr id="4" name="Picture 3"/>
          <p:cNvPicPr>
            <a:picLocks noChangeAspect="1"/>
          </p:cNvPicPr>
          <p:nvPr/>
        </p:nvPicPr>
        <p:blipFill>
          <a:blip r:embed="rId2" cstate="print"/>
          <a:stretch>
            <a:fillRect/>
          </a:stretch>
        </p:blipFill>
        <p:spPr>
          <a:xfrm>
            <a:off x="381000" y="1776421"/>
            <a:ext cx="4419600" cy="2378765"/>
          </a:xfrm>
          <a:prstGeom prst="rect">
            <a:avLst/>
          </a:prstGeom>
        </p:spPr>
      </p:pic>
      <p:pic>
        <p:nvPicPr>
          <p:cNvPr id="5" name="Picture 4"/>
          <p:cNvPicPr>
            <a:picLocks noChangeAspect="1"/>
          </p:cNvPicPr>
          <p:nvPr/>
        </p:nvPicPr>
        <p:blipFill>
          <a:blip r:embed="rId3" cstate="print"/>
          <a:stretch>
            <a:fillRect/>
          </a:stretch>
        </p:blipFill>
        <p:spPr>
          <a:xfrm>
            <a:off x="3124200" y="4392478"/>
            <a:ext cx="5562600" cy="1556769"/>
          </a:xfrm>
          <a:prstGeom prst="rect">
            <a:avLst/>
          </a:prstGeom>
        </p:spPr>
      </p:pic>
      <p:sp>
        <p:nvSpPr>
          <p:cNvPr id="6" name="TextBox 5"/>
          <p:cNvSpPr txBox="1"/>
          <p:nvPr/>
        </p:nvSpPr>
        <p:spPr>
          <a:xfrm>
            <a:off x="-12032" y="831243"/>
            <a:ext cx="9143999" cy="707886"/>
          </a:xfrm>
          <a:prstGeom prst="rect">
            <a:avLst/>
          </a:prstGeom>
          <a:noFill/>
        </p:spPr>
        <p:txBody>
          <a:bodyPr wrap="square" rtlCol="0">
            <a:spAutoFit/>
          </a:bodyPr>
          <a:lstStyle/>
          <a:p>
            <a:pPr algn="ctr"/>
            <a:r>
              <a:rPr lang="en-US" sz="2000" b="1" dirty="0" smtClean="0">
                <a:ln w="6600">
                  <a:solidFill>
                    <a:schemeClr val="accent2"/>
                  </a:solidFill>
                  <a:prstDash val="solid"/>
                </a:ln>
                <a:solidFill>
                  <a:srgbClr val="FF0000"/>
                </a:solidFill>
                <a:effectLst>
                  <a:outerShdw blurRad="50800" dist="38100" algn="l" rotWithShape="0">
                    <a:prstClr val="black">
                      <a:alpha val="40000"/>
                    </a:prstClr>
                  </a:outerShdw>
                </a:effectLst>
                <a:latin typeface="+mj-lt"/>
              </a:rPr>
              <a:t>For Two Days Only</a:t>
            </a:r>
          </a:p>
          <a:p>
            <a:pPr algn="ctr"/>
            <a:r>
              <a:rPr lang="en-US" sz="2000" dirty="0" smtClean="0">
                <a:latin typeface="+mj-lt"/>
              </a:rPr>
              <a:t>Subscriptions close again </a:t>
            </a:r>
            <a:r>
              <a:rPr lang="en-US" sz="2000" dirty="0">
                <a:latin typeface="+mj-lt"/>
              </a:rPr>
              <a:t>M</a:t>
            </a:r>
            <a:r>
              <a:rPr lang="en-US" sz="2000" dirty="0" smtClean="0">
                <a:latin typeface="+mj-lt"/>
              </a:rPr>
              <a:t>idnight Eastern Friday for two or three months.</a:t>
            </a:r>
            <a:endParaRPr lang="en-US" sz="2000" dirty="0">
              <a:latin typeface="+mj-lt"/>
            </a:endParaRPr>
          </a:p>
        </p:txBody>
      </p:sp>
      <p:sp>
        <p:nvSpPr>
          <p:cNvPr id="7" name="TextBox 6"/>
          <p:cNvSpPr txBox="1"/>
          <p:nvPr/>
        </p:nvSpPr>
        <p:spPr>
          <a:xfrm>
            <a:off x="685800" y="6186539"/>
            <a:ext cx="78486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smtClean="0">
                <a:ln w="0"/>
                <a:solidFill>
                  <a:schemeClr val="accent1"/>
                </a:solidFill>
                <a:effectLst>
                  <a:outerShdw blurRad="38100" dist="25400" dir="5400000" algn="ctr" rotWithShape="0">
                    <a:srgbClr val="6E747A">
                      <a:alpha val="43000"/>
                    </a:srgbClr>
                  </a:outerShdw>
                </a:effectLst>
              </a:rPr>
              <a:t>Subscribe today here -  </a:t>
            </a:r>
            <a:r>
              <a:rPr lang="en-US" dirty="0">
                <a:ln w="0"/>
                <a:solidFill>
                  <a:schemeClr val="accent1"/>
                </a:solidFill>
                <a:effectLst>
                  <a:outerShdw blurRad="38100" dist="25400" dir="5400000" algn="ctr" rotWithShape="0">
                    <a:srgbClr val="6E747A">
                      <a:alpha val="43000"/>
                    </a:srgbClr>
                  </a:outerShdw>
                </a:effectLst>
              </a:rPr>
              <a:t>http://bit.ly/bhsubscribe</a:t>
            </a:r>
          </a:p>
        </p:txBody>
      </p:sp>
      <p:sp>
        <p:nvSpPr>
          <p:cNvPr id="8" name="TextBox 7"/>
          <p:cNvSpPr txBox="1"/>
          <p:nvPr/>
        </p:nvSpPr>
        <p:spPr>
          <a:xfrm>
            <a:off x="5105400" y="1821891"/>
            <a:ext cx="3733800"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Largest Shaklee Media Library online</a:t>
            </a:r>
          </a:p>
          <a:p>
            <a:pPr marL="285750" indent="-285750">
              <a:buFont typeface="Arial" panose="020B0604020202020204" pitchFamily="34" charset="0"/>
              <a:buChar char="•"/>
            </a:pPr>
            <a:r>
              <a:rPr lang="en-US" sz="1600" dirty="0" smtClean="0"/>
              <a:t>Over 500 </a:t>
            </a:r>
            <a:r>
              <a:rPr lang="en-US" sz="1600" dirty="0" smtClean="0"/>
              <a:t>Shaklee </a:t>
            </a:r>
            <a:r>
              <a:rPr lang="en-US" sz="1600" dirty="0" smtClean="0"/>
              <a:t>audio/video recordings and growing weekly</a:t>
            </a:r>
          </a:p>
          <a:p>
            <a:pPr marL="285750" indent="-285750">
              <a:buFont typeface="Arial" panose="020B0604020202020204" pitchFamily="34" charset="0"/>
              <a:buChar char="•"/>
            </a:pPr>
            <a:r>
              <a:rPr lang="en-US" sz="1600" dirty="0" smtClean="0"/>
              <a:t>Automated Learn &amp; Earn Program</a:t>
            </a:r>
          </a:p>
          <a:p>
            <a:pPr marL="285750" indent="-285750">
              <a:buFont typeface="Arial" panose="020B0604020202020204" pitchFamily="34" charset="0"/>
              <a:buChar char="•"/>
            </a:pPr>
            <a:r>
              <a:rPr lang="en-US" sz="1600" dirty="0" smtClean="0"/>
              <a:t>Dedicated Shaklee Business Resource Website</a:t>
            </a:r>
          </a:p>
          <a:p>
            <a:pPr marL="285750" indent="-285750">
              <a:buFont typeface="Arial" panose="020B0604020202020204" pitchFamily="34" charset="0"/>
              <a:buChar char="•"/>
            </a:pPr>
            <a:r>
              <a:rPr lang="en-US" sz="1600" dirty="0" smtClean="0"/>
              <a:t>Four Shaklee Podcasts</a:t>
            </a:r>
          </a:p>
          <a:p>
            <a:pPr marL="285750" indent="-285750">
              <a:buFont typeface="Arial" panose="020B0604020202020204" pitchFamily="34" charset="0"/>
              <a:buChar char="•"/>
            </a:pPr>
            <a:r>
              <a:rPr lang="en-US" sz="1600" dirty="0" smtClean="0"/>
              <a:t>And much, much more…</a:t>
            </a:r>
          </a:p>
          <a:p>
            <a:pPr marL="285750" indent="-285750">
              <a:buFont typeface="Arial" panose="020B0604020202020204" pitchFamily="34" charset="0"/>
              <a:buChar char="•"/>
            </a:pPr>
            <a:endParaRPr lang="en-US" sz="1600" dirty="0"/>
          </a:p>
        </p:txBody>
      </p:sp>
      <p:sp>
        <p:nvSpPr>
          <p:cNvPr id="9" name="TextBox 8"/>
          <p:cNvSpPr txBox="1"/>
          <p:nvPr/>
        </p:nvSpPr>
        <p:spPr>
          <a:xfrm>
            <a:off x="381000" y="4383359"/>
            <a:ext cx="2590800" cy="1477328"/>
          </a:xfrm>
          <a:prstGeom prst="rect">
            <a:avLst/>
          </a:prstGeom>
          <a:noFill/>
        </p:spPr>
        <p:txBody>
          <a:bodyPr wrap="square" rtlCol="0">
            <a:spAutoFit/>
          </a:bodyPr>
          <a:lstStyle/>
          <a:p>
            <a:r>
              <a:rPr lang="en-US" b="1" dirty="0" smtClean="0">
                <a:solidFill>
                  <a:srgbClr val="00B050"/>
                </a:solidFill>
              </a:rPr>
              <a:t>A video of this webinar is archived on the Better Future website </a:t>
            </a:r>
            <a:r>
              <a:rPr lang="en-US" b="1" dirty="0">
                <a:solidFill>
                  <a:srgbClr val="00B050"/>
                </a:solidFill>
              </a:rPr>
              <a:t>and in the Training Podcast </a:t>
            </a:r>
            <a:r>
              <a:rPr lang="en-US" b="1" dirty="0" smtClean="0">
                <a:solidFill>
                  <a:srgbClr val="00B050"/>
                </a:solidFill>
              </a:rPr>
              <a:t>by Friday of each week.</a:t>
            </a:r>
            <a:endParaRPr lang="en-US" b="1" dirty="0">
              <a:solidFill>
                <a:srgbClr val="00B050"/>
              </a:solidFill>
            </a:endParaRPr>
          </a:p>
        </p:txBody>
      </p:sp>
    </p:spTree>
    <p:extLst>
      <p:ext uri="{BB962C8B-B14F-4D97-AF65-F5344CB8AC3E}">
        <p14:creationId xmlns:p14="http://schemas.microsoft.com/office/powerpoint/2010/main" val="33281419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162800" cy="715962"/>
          </a:xfrm>
          <a:ln>
            <a:solidFill>
              <a:schemeClr val="tx2">
                <a:lumMod val="60000"/>
                <a:lumOff val="40000"/>
              </a:schemeClr>
            </a:solidFill>
          </a:ln>
        </p:spPr>
        <p:txBody>
          <a:bodyPr>
            <a:normAutofit/>
          </a:bodyPr>
          <a:lstStyle/>
          <a:p>
            <a:r>
              <a:rPr lang="en-US" sz="3200" dirty="0" smtClean="0"/>
              <a:t>4 Skills to Learn for Successful In-Homes</a:t>
            </a:r>
            <a:endParaRPr lang="en-US" sz="3200" dirty="0"/>
          </a:p>
        </p:txBody>
      </p:sp>
      <p:sp>
        <p:nvSpPr>
          <p:cNvPr id="3" name="Content Placeholder 2"/>
          <p:cNvSpPr>
            <a:spLocks noGrp="1"/>
          </p:cNvSpPr>
          <p:nvPr>
            <p:ph idx="1"/>
          </p:nvPr>
        </p:nvSpPr>
        <p:spPr>
          <a:xfrm>
            <a:off x="304800" y="1219200"/>
            <a:ext cx="6858000" cy="2514600"/>
          </a:xfrm>
        </p:spPr>
        <p:txBody>
          <a:bodyPr>
            <a:normAutofit/>
          </a:bodyPr>
          <a:lstStyle/>
          <a:p>
            <a:r>
              <a:rPr lang="en-US" sz="2400" dirty="0" smtClean="0"/>
              <a:t>The inviting process	                              </a:t>
            </a:r>
            <a:r>
              <a:rPr lang="en-US" sz="2000" dirty="0" err="1" smtClean="0"/>
              <a:t>katie</a:t>
            </a:r>
            <a:endParaRPr lang="en-US" sz="2400" dirty="0" smtClean="0"/>
          </a:p>
          <a:p>
            <a:r>
              <a:rPr lang="en-US" sz="2400" dirty="0" smtClean="0"/>
              <a:t>The presentation</a:t>
            </a:r>
          </a:p>
          <a:p>
            <a:r>
              <a:rPr lang="en-US" sz="2400" dirty="0" smtClean="0"/>
              <a:t>Closing .. Recommendations and options</a:t>
            </a:r>
          </a:p>
          <a:p>
            <a:r>
              <a:rPr lang="en-US" sz="2400" dirty="0" smtClean="0"/>
              <a:t>The follow up process – next steps with guests who attended &amp;  those invited but did not attend.		</a:t>
            </a:r>
          </a:p>
          <a:p>
            <a:endParaRPr lang="en-US" dirty="0"/>
          </a:p>
        </p:txBody>
      </p:sp>
      <p:sp>
        <p:nvSpPr>
          <p:cNvPr id="4" name="TextBox 3"/>
          <p:cNvSpPr txBox="1"/>
          <p:nvPr/>
        </p:nvSpPr>
        <p:spPr>
          <a:xfrm>
            <a:off x="609600" y="3886200"/>
            <a:ext cx="8001000" cy="2677656"/>
          </a:xfrm>
          <a:prstGeom prst="rect">
            <a:avLst/>
          </a:prstGeom>
          <a:noFill/>
          <a:ln>
            <a:solidFill>
              <a:schemeClr val="tx2">
                <a:lumMod val="60000"/>
                <a:lumOff val="40000"/>
              </a:schemeClr>
            </a:solidFill>
          </a:ln>
        </p:spPr>
        <p:txBody>
          <a:bodyPr wrap="square" rtlCol="0">
            <a:spAutoFit/>
          </a:bodyPr>
          <a:lstStyle/>
          <a:p>
            <a:r>
              <a:rPr lang="en-US" sz="2400" dirty="0" smtClean="0"/>
              <a:t>FYI – that follow up process .. Also happens to be your Business Development Process … </a:t>
            </a:r>
          </a:p>
          <a:p>
            <a:r>
              <a:rPr lang="en-US" sz="2400" dirty="0" smtClean="0"/>
              <a:t>	We contact people. </a:t>
            </a:r>
          </a:p>
          <a:p>
            <a:r>
              <a:rPr lang="en-US" sz="2400" dirty="0" smtClean="0"/>
              <a:t>	We learn their needs. </a:t>
            </a:r>
          </a:p>
          <a:p>
            <a:r>
              <a:rPr lang="en-US" sz="2400" dirty="0" smtClean="0"/>
              <a:t>	We offer information.</a:t>
            </a:r>
          </a:p>
          <a:p>
            <a:r>
              <a:rPr lang="en-US" sz="2400" dirty="0" smtClean="0"/>
              <a:t>	We give great service to customers.</a:t>
            </a:r>
          </a:p>
          <a:p>
            <a:r>
              <a:rPr lang="en-US" sz="2400" dirty="0" smtClean="0"/>
              <a:t>	We give great training and support to leaders </a:t>
            </a:r>
            <a:endParaRPr lang="en-US" sz="2400" dirty="0"/>
          </a:p>
        </p:txBody>
      </p:sp>
      <p:pic>
        <p:nvPicPr>
          <p:cNvPr id="27652" name="Picture 4" descr="http://images.clipartpanda.com/cute-house-clipart-cute_red_and_blue_house.png"/>
          <p:cNvPicPr>
            <a:picLocks noChangeAspect="1" noChangeArrowheads="1"/>
          </p:cNvPicPr>
          <p:nvPr/>
        </p:nvPicPr>
        <p:blipFill>
          <a:blip r:embed="rId2" cstate="print"/>
          <a:srcRect/>
          <a:stretch>
            <a:fillRect/>
          </a:stretch>
        </p:blipFill>
        <p:spPr bwMode="auto">
          <a:xfrm>
            <a:off x="6772275" y="1066800"/>
            <a:ext cx="2371725" cy="26404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down)">
                                      <p:cBhvr>
                                        <p:cTn id="7" dur="500"/>
                                        <p:tgtEl>
                                          <p:spTgt spid="4">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down)">
                                      <p:cBhvr>
                                        <p:cTn id="10" dur="500"/>
                                        <p:tgtEl>
                                          <p:spTgt spid="4">
                                            <p:txEl>
                                              <p:pRg st="0" end="0"/>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down)">
                                      <p:cBhvr>
                                        <p:cTn id="13" dur="500"/>
                                        <p:tgtEl>
                                          <p:spTgt spid="4">
                                            <p:txEl>
                                              <p:pRg st="1" end="1"/>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down)">
                                      <p:cBhvr>
                                        <p:cTn id="16" dur="500"/>
                                        <p:tgtEl>
                                          <p:spTgt spid="4">
                                            <p:txEl>
                                              <p:pRg st="2" end="2"/>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down)">
                                      <p:cBhvr>
                                        <p:cTn id="19" dur="500"/>
                                        <p:tgtEl>
                                          <p:spTgt spid="4">
                                            <p:txEl>
                                              <p:pRg st="3" end="3"/>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down)">
                                      <p:cBhvr>
                                        <p:cTn id="22" dur="500"/>
                                        <p:tgtEl>
                                          <p:spTgt spid="4">
                                            <p:txEl>
                                              <p:pRg st="4" end="4"/>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down)">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amnesty-volunteer.org/clipart/blacknwhite/GIFS/JOINUS.GIF"/>
          <p:cNvPicPr>
            <a:picLocks noChangeAspect="1" noChangeArrowheads="1"/>
          </p:cNvPicPr>
          <p:nvPr/>
        </p:nvPicPr>
        <p:blipFill>
          <a:blip r:embed="rId2" cstate="print"/>
          <a:srcRect/>
          <a:stretch>
            <a:fillRect/>
          </a:stretch>
        </p:blipFill>
        <p:spPr bwMode="auto">
          <a:xfrm>
            <a:off x="5105400" y="4724400"/>
            <a:ext cx="3810000" cy="1933576"/>
          </a:xfrm>
          <a:prstGeom prst="rect">
            <a:avLst/>
          </a:prstGeom>
          <a:noFill/>
        </p:spPr>
      </p:pic>
      <p:sp>
        <p:nvSpPr>
          <p:cNvPr id="16386" name="Title 1"/>
          <p:cNvSpPr>
            <a:spLocks noGrp="1"/>
          </p:cNvSpPr>
          <p:nvPr>
            <p:ph type="title"/>
          </p:nvPr>
        </p:nvSpPr>
        <p:spPr>
          <a:xfrm>
            <a:off x="533400" y="381000"/>
            <a:ext cx="7620000" cy="1752600"/>
          </a:xfrm>
          <a:ln>
            <a:solidFill>
              <a:schemeClr val="tx2">
                <a:lumMod val="75000"/>
              </a:schemeClr>
            </a:solidFill>
          </a:ln>
        </p:spPr>
        <p:txBody>
          <a:bodyPr>
            <a:normAutofit fontScale="90000"/>
          </a:bodyPr>
          <a:lstStyle/>
          <a:p>
            <a:pPr algn="l"/>
            <a:r>
              <a:rPr lang="en-US" sz="2700" dirty="0" smtClean="0">
                <a:solidFill>
                  <a:srgbClr val="7030A0"/>
                </a:solidFill>
                <a:ea typeface="ＭＳ Ｐゴシック" pitchFamily="34" charset="-128"/>
              </a:rPr>
              <a:t>Tips for Successful Inviting </a:t>
            </a:r>
            <a:r>
              <a:rPr lang="en-US" sz="2400" dirty="0" smtClean="0"/>
              <a:t/>
            </a:r>
            <a:br>
              <a:rPr lang="en-US" sz="2400" dirty="0" smtClean="0"/>
            </a:br>
            <a:r>
              <a:rPr lang="en-US" sz="2400" dirty="0" smtClean="0"/>
              <a:t>How we invite determines, in part, who and how many attend.  --</a:t>
            </a:r>
            <a:br>
              <a:rPr lang="en-US" sz="2400" dirty="0" smtClean="0"/>
            </a:br>
            <a:r>
              <a:rPr lang="en-US" sz="2400" dirty="0" smtClean="0"/>
              <a:t>	It is hard to advance your business with a great 	presentation … if there is no one to hear it !!</a:t>
            </a:r>
            <a:br>
              <a:rPr lang="en-US" sz="2400" dirty="0" smtClean="0"/>
            </a:br>
            <a:r>
              <a:rPr lang="en-US" sz="2400" dirty="0" smtClean="0"/>
              <a:t>Here are 4 proven steps to help increase attendance:</a:t>
            </a:r>
            <a:endParaRPr lang="en-US" sz="2400" dirty="0" smtClean="0">
              <a:solidFill>
                <a:srgbClr val="7030A0"/>
              </a:solidFill>
              <a:ea typeface="ＭＳ Ｐゴシック" pitchFamily="34" charset="-128"/>
            </a:endParaRPr>
          </a:p>
        </p:txBody>
      </p:sp>
      <p:sp>
        <p:nvSpPr>
          <p:cNvPr id="16387" name="Content Placeholder 2"/>
          <p:cNvSpPr>
            <a:spLocks noGrp="1"/>
          </p:cNvSpPr>
          <p:nvPr>
            <p:ph sz="quarter" idx="1"/>
          </p:nvPr>
        </p:nvSpPr>
        <p:spPr>
          <a:xfrm>
            <a:off x="417512" y="2209800"/>
            <a:ext cx="8421688" cy="4191000"/>
          </a:xfrm>
        </p:spPr>
        <p:txBody>
          <a:bodyPr>
            <a:normAutofit/>
          </a:bodyPr>
          <a:lstStyle/>
          <a:p>
            <a:pPr marL="514350" indent="-514350">
              <a:buFont typeface="Georgia" pitchFamily="18" charset="0"/>
              <a:buAutoNum type="arabicParenR"/>
            </a:pPr>
            <a:r>
              <a:rPr lang="en-US" sz="2400" dirty="0" smtClean="0">
                <a:ea typeface="ＭＳ Ｐゴシック" pitchFamily="34" charset="-128"/>
              </a:rPr>
              <a:t>Call to let them know that you are sending an invite. </a:t>
            </a:r>
            <a:endParaRPr lang="en-US" sz="1000" dirty="0" smtClean="0">
              <a:ea typeface="ＭＳ Ｐゴシック" pitchFamily="34" charset="-128"/>
            </a:endParaRPr>
          </a:p>
          <a:p>
            <a:pPr marL="514350" indent="-514350">
              <a:buNone/>
            </a:pPr>
            <a:r>
              <a:rPr lang="en-US" sz="2400" dirty="0" smtClean="0">
                <a:ea typeface="ＭＳ Ｐゴシック" pitchFamily="34" charset="-128"/>
              </a:rPr>
              <a:t>2)	Send invite…. Mail/ email/</a:t>
            </a:r>
            <a:r>
              <a:rPr lang="en-US" sz="2400" dirty="0" err="1" smtClean="0">
                <a:ea typeface="ＭＳ Ｐゴシック" pitchFamily="34" charset="-128"/>
              </a:rPr>
              <a:t>Evite</a:t>
            </a:r>
            <a:r>
              <a:rPr lang="en-US" sz="2400" dirty="0" smtClean="0">
                <a:ea typeface="ＭＳ Ｐゴシック" pitchFamily="34" charset="-128"/>
              </a:rPr>
              <a:t>./</a:t>
            </a:r>
            <a:r>
              <a:rPr lang="en-US" sz="2400" dirty="0" err="1" smtClean="0">
                <a:ea typeface="ＭＳ Ｐゴシック" pitchFamily="34" charset="-128"/>
              </a:rPr>
              <a:t>FaceBook</a:t>
            </a:r>
            <a:r>
              <a:rPr lang="en-US" sz="2400" dirty="0" smtClean="0">
                <a:ea typeface="ＭＳ Ｐゴシック" pitchFamily="34" charset="-128"/>
              </a:rPr>
              <a:t> … 2 - 3 weeks prior</a:t>
            </a:r>
            <a:endParaRPr lang="en-US" sz="1000" dirty="0" smtClean="0">
              <a:ea typeface="ＭＳ Ｐゴシック" pitchFamily="34" charset="-128"/>
            </a:endParaRPr>
          </a:p>
          <a:p>
            <a:pPr marL="514350" indent="-514350">
              <a:buNone/>
            </a:pPr>
            <a:r>
              <a:rPr lang="en-US" sz="2400" dirty="0" smtClean="0">
                <a:ea typeface="ＭＳ Ｐゴシック" pitchFamily="34" charset="-128"/>
              </a:rPr>
              <a:t>3)	Follow up 1 week later to see if they can make it, answer any questions, but most important , let them know </a:t>
            </a:r>
            <a:r>
              <a:rPr lang="en-US" sz="2400" b="1" dirty="0" smtClean="0">
                <a:ea typeface="ＭＳ Ｐゴシック" pitchFamily="34" charset="-128"/>
              </a:rPr>
              <a:t>why you are inviting them </a:t>
            </a:r>
            <a:r>
              <a:rPr lang="en-US" sz="2400" dirty="0" smtClean="0">
                <a:ea typeface="ＭＳ Ｐゴシック" pitchFamily="34" charset="-128"/>
              </a:rPr>
              <a:t>and why you feel this information is so important 	.	 “I thought of you because…”</a:t>
            </a:r>
          </a:p>
          <a:p>
            <a:pPr marL="514350" indent="-514350">
              <a:buNone/>
            </a:pPr>
            <a:r>
              <a:rPr lang="en-US" sz="2400" dirty="0" smtClean="0">
                <a:ea typeface="ＭＳ Ｐゴシック" pitchFamily="34" charset="-128"/>
              </a:rPr>
              <a:t>4)	Call all confirmations or maybes the 				night before to get final count				   ( see dialogue next slide  )							</a:t>
            </a:r>
            <a:r>
              <a:rPr lang="en-US" sz="2000" dirty="0" err="1" smtClean="0">
                <a:ea typeface="ＭＳ Ｐゴシック" pitchFamily="34" charset="-128"/>
              </a:rPr>
              <a:t>lisa</a:t>
            </a:r>
            <a:endParaRPr lang="en-US" sz="20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10000" cy="639762"/>
          </a:xfrm>
          <a:ln>
            <a:solidFill>
              <a:schemeClr val="accent3">
                <a:lumMod val="75000"/>
              </a:schemeClr>
            </a:solidFill>
          </a:ln>
        </p:spPr>
        <p:txBody>
          <a:bodyPr>
            <a:normAutofit/>
          </a:bodyPr>
          <a:lstStyle/>
          <a:p>
            <a:r>
              <a:rPr lang="en-US" sz="2400" dirty="0" smtClean="0"/>
              <a:t>Lisa’s Invitation Call</a:t>
            </a:r>
            <a:endParaRPr lang="en-US" sz="2400" dirty="0"/>
          </a:p>
        </p:txBody>
      </p:sp>
      <p:sp>
        <p:nvSpPr>
          <p:cNvPr id="3" name="Content Placeholder 2"/>
          <p:cNvSpPr>
            <a:spLocks noGrp="1"/>
          </p:cNvSpPr>
          <p:nvPr>
            <p:ph idx="1"/>
          </p:nvPr>
        </p:nvSpPr>
        <p:spPr>
          <a:xfrm>
            <a:off x="304800" y="1066800"/>
            <a:ext cx="6248400" cy="2819400"/>
          </a:xfrm>
        </p:spPr>
        <p:txBody>
          <a:bodyPr>
            <a:normAutofit/>
          </a:bodyPr>
          <a:lstStyle/>
          <a:p>
            <a:pPr>
              <a:buNone/>
            </a:pPr>
            <a:r>
              <a:rPr lang="en-US" sz="2400" dirty="0" smtClean="0"/>
              <a:t> “</a:t>
            </a:r>
            <a:r>
              <a:rPr lang="en-US" sz="2400" i="1" dirty="0" smtClean="0"/>
              <a:t>If you are not sure you can make it, that’s ok. </a:t>
            </a:r>
          </a:p>
          <a:p>
            <a:pPr>
              <a:buNone/>
            </a:pPr>
            <a:r>
              <a:rPr lang="en-US" sz="2400" i="1" dirty="0" smtClean="0"/>
              <a:t>It might be best for you to just plan on coming next time because I only have space for a limited number of people. </a:t>
            </a:r>
          </a:p>
          <a:p>
            <a:pPr>
              <a:buNone/>
            </a:pPr>
            <a:r>
              <a:rPr lang="en-US" sz="2400" i="1" dirty="0" smtClean="0"/>
              <a:t>Or maybe you and I can get together at another time that might work better for you.</a:t>
            </a:r>
            <a:endParaRPr lang="en-US" sz="2400" dirty="0"/>
          </a:p>
        </p:txBody>
      </p:sp>
      <p:sp>
        <p:nvSpPr>
          <p:cNvPr id="4" name="Rectangle 3"/>
          <p:cNvSpPr/>
          <p:nvPr/>
        </p:nvSpPr>
        <p:spPr>
          <a:xfrm>
            <a:off x="571500" y="3810000"/>
            <a:ext cx="8001000" cy="2677656"/>
          </a:xfrm>
          <a:prstGeom prst="rect">
            <a:avLst/>
          </a:prstGeom>
        </p:spPr>
        <p:txBody>
          <a:bodyPr wrap="square">
            <a:spAutoFit/>
          </a:bodyPr>
          <a:lstStyle/>
          <a:p>
            <a:pPr>
              <a:buNone/>
            </a:pPr>
            <a:r>
              <a:rPr lang="en-US" sz="2400" u="sng" dirty="0" smtClean="0"/>
              <a:t>BEFORE THE EVENT</a:t>
            </a:r>
          </a:p>
          <a:p>
            <a:r>
              <a:rPr lang="en-US" sz="2400" dirty="0" smtClean="0"/>
              <a:t>Send pre-event materials </a:t>
            </a:r>
          </a:p>
          <a:p>
            <a:pPr>
              <a:buNone/>
            </a:pPr>
            <a:r>
              <a:rPr lang="en-US" sz="2400" dirty="0" smtClean="0"/>
              <a:t>	-- Send invitation ( use slide of Always Safe, Always 			Works, Always Green as E-</a:t>
            </a:r>
            <a:r>
              <a:rPr lang="en-US" sz="2400" dirty="0" err="1" smtClean="0"/>
              <a:t>vite</a:t>
            </a:r>
            <a:r>
              <a:rPr lang="en-US" sz="2400" dirty="0" smtClean="0"/>
              <a:t> )</a:t>
            </a:r>
          </a:p>
          <a:p>
            <a:pPr>
              <a:buNone/>
            </a:pPr>
            <a:r>
              <a:rPr lang="en-US" sz="2400" dirty="0" smtClean="0"/>
              <a:t>	-- Shaklee Difference video </a:t>
            </a:r>
          </a:p>
          <a:p>
            <a:r>
              <a:rPr lang="en-US" sz="2400" dirty="0" smtClean="0"/>
              <a:t>Call to confirm they are coming – Ask “ Is there anything in particular you would like us to discuss?”			</a:t>
            </a:r>
            <a:r>
              <a:rPr lang="en-US" sz="2400" dirty="0" err="1" smtClean="0"/>
              <a:t>lisa</a:t>
            </a:r>
            <a:endParaRPr lang="en-US" sz="2400" dirty="0"/>
          </a:p>
        </p:txBody>
      </p:sp>
      <p:grpSp>
        <p:nvGrpSpPr>
          <p:cNvPr id="5" name="Group 4"/>
          <p:cNvGrpSpPr/>
          <p:nvPr/>
        </p:nvGrpSpPr>
        <p:grpSpPr>
          <a:xfrm>
            <a:off x="6262227" y="228600"/>
            <a:ext cx="2667000" cy="3200400"/>
            <a:chOff x="78377" y="1030843"/>
            <a:chExt cx="11887200" cy="7903131"/>
          </a:xfrm>
        </p:grpSpPr>
        <p:pic>
          <p:nvPicPr>
            <p:cNvPr id="6" name="Picture 2" descr="OpportunityDVD_English_071410_nopage#s22"/>
            <p:cNvPicPr>
              <a:picLocks noChangeAspect="1" noChangeArrowheads="1"/>
            </p:cNvPicPr>
            <p:nvPr/>
          </p:nvPicPr>
          <p:blipFill>
            <a:blip r:embed="rId2" cstate="print"/>
            <a:srcRect/>
            <a:stretch>
              <a:fillRect/>
            </a:stretch>
          </p:blipFill>
          <p:spPr bwMode="auto">
            <a:xfrm>
              <a:off x="78377" y="1030843"/>
              <a:ext cx="11887200" cy="7903131"/>
            </a:xfrm>
            <a:prstGeom prst="rect">
              <a:avLst/>
            </a:prstGeom>
            <a:noFill/>
            <a:ln w="9525">
              <a:noFill/>
              <a:miter lim="800000"/>
              <a:headEnd/>
              <a:tailEnd/>
            </a:ln>
          </p:spPr>
        </p:pic>
        <p:sp>
          <p:nvSpPr>
            <p:cNvPr id="7" name="TextBox 6"/>
            <p:cNvSpPr txBox="1"/>
            <p:nvPr/>
          </p:nvSpPr>
          <p:spPr>
            <a:xfrm>
              <a:off x="1375285" y="6675937"/>
              <a:ext cx="10528663" cy="1783832"/>
            </a:xfrm>
            <a:prstGeom prst="rect">
              <a:avLst/>
            </a:prstGeom>
            <a:solidFill>
              <a:schemeClr val="bg1"/>
            </a:solidFill>
            <a:ln>
              <a:noFill/>
            </a:ln>
          </p:spPr>
          <p:txBody>
            <a:bodyPr wrap="square" rtlCol="0">
              <a:spAutoFit/>
            </a:bodyPr>
            <a:lstStyle/>
            <a:p>
              <a:pPr algn="ctr"/>
              <a:r>
                <a:rPr lang="en-US" sz="1600" dirty="0" smtClean="0">
                  <a:latin typeface="Arial Black" pitchFamily="34" charset="0"/>
                  <a:cs typeface="Arial" pitchFamily="34" charset="0"/>
                </a:rPr>
                <a:t>Over 100,000</a:t>
              </a:r>
            </a:p>
            <a:p>
              <a:pPr algn="ctr"/>
              <a:r>
                <a:rPr lang="en-US" sz="1600" dirty="0" smtClean="0">
                  <a:latin typeface="Arial Black" pitchFamily="34" charset="0"/>
                  <a:cs typeface="Arial" pitchFamily="34" charset="0"/>
                </a:rPr>
                <a:t>tests each year</a:t>
              </a:r>
              <a:endParaRPr lang="en-US" sz="1600" dirty="0">
                <a:latin typeface="Arial Black" pitchFamily="34" charset="0"/>
                <a:cs typeface="Arial" pitchFamily="34" charset="0"/>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http://www.dkohlberger.com/wp-content/uploads/2013/10/connecting-people.jpg"/>
          <p:cNvPicPr>
            <a:picLocks noChangeAspect="1" noChangeArrowheads="1"/>
          </p:cNvPicPr>
          <p:nvPr/>
        </p:nvPicPr>
        <p:blipFill>
          <a:blip r:embed="rId2" cstate="print"/>
          <a:srcRect/>
          <a:stretch>
            <a:fillRect/>
          </a:stretch>
        </p:blipFill>
        <p:spPr bwMode="auto">
          <a:xfrm>
            <a:off x="1333500" y="4333875"/>
            <a:ext cx="6476999" cy="2524125"/>
          </a:xfrm>
          <a:prstGeom prst="rect">
            <a:avLst/>
          </a:prstGeom>
          <a:noFill/>
        </p:spPr>
      </p:pic>
      <p:sp>
        <p:nvSpPr>
          <p:cNvPr id="2" name="Title 1"/>
          <p:cNvSpPr>
            <a:spLocks noGrp="1"/>
          </p:cNvSpPr>
          <p:nvPr>
            <p:ph type="title"/>
          </p:nvPr>
        </p:nvSpPr>
        <p:spPr>
          <a:xfrm>
            <a:off x="457200" y="274638"/>
            <a:ext cx="7848600" cy="1935162"/>
          </a:xfrm>
          <a:ln>
            <a:solidFill>
              <a:schemeClr val="tx2">
                <a:lumMod val="60000"/>
                <a:lumOff val="40000"/>
              </a:schemeClr>
            </a:solidFill>
          </a:ln>
        </p:spPr>
        <p:txBody>
          <a:bodyPr>
            <a:normAutofit/>
          </a:bodyPr>
          <a:lstStyle/>
          <a:p>
            <a:r>
              <a:rPr lang="en-US" sz="2800" dirty="0" smtClean="0"/>
              <a:t>In these Conversations … </a:t>
            </a:r>
            <a:br>
              <a:rPr lang="en-US" sz="2800" dirty="0" smtClean="0"/>
            </a:br>
            <a:r>
              <a:rPr lang="en-US" sz="2800" dirty="0" smtClean="0"/>
              <a:t>It’s a Good Time To Remember to Practice</a:t>
            </a:r>
            <a:br>
              <a:rPr lang="en-US" sz="2800" dirty="0" smtClean="0"/>
            </a:br>
            <a:r>
              <a:rPr lang="en-US" sz="2800" dirty="0" smtClean="0"/>
              <a:t> The  Elements of Conversation  that Connect Us</a:t>
            </a:r>
            <a:endParaRPr lang="en-US" sz="2800" dirty="0"/>
          </a:p>
        </p:txBody>
      </p:sp>
      <p:sp>
        <p:nvSpPr>
          <p:cNvPr id="3" name="Content Placeholder 2"/>
          <p:cNvSpPr>
            <a:spLocks noGrp="1"/>
          </p:cNvSpPr>
          <p:nvPr>
            <p:ph idx="1"/>
          </p:nvPr>
        </p:nvSpPr>
        <p:spPr>
          <a:xfrm>
            <a:off x="457200" y="2667000"/>
            <a:ext cx="7848600" cy="3459163"/>
          </a:xfrm>
        </p:spPr>
        <p:txBody>
          <a:bodyPr>
            <a:normAutofit/>
          </a:bodyPr>
          <a:lstStyle/>
          <a:p>
            <a:r>
              <a:rPr lang="en-US" sz="2400" dirty="0" smtClean="0"/>
              <a:t>Tell me about</a:t>
            </a:r>
          </a:p>
          <a:p>
            <a:r>
              <a:rPr lang="en-US" sz="2400" dirty="0" smtClean="0"/>
              <a:t>Acknowledge</a:t>
            </a:r>
          </a:p>
          <a:p>
            <a:r>
              <a:rPr lang="en-US" sz="2400" dirty="0" smtClean="0"/>
              <a:t>Sharing WHY you are having the event … and why you think it will be of interest to them.			</a:t>
            </a:r>
            <a:r>
              <a:rPr lang="en-US" sz="2400" dirty="0" err="1" smtClean="0"/>
              <a:t>katie</a:t>
            </a:r>
            <a:endParaRPr lang="en-US" sz="2400" dirty="0" smtClean="0"/>
          </a:p>
          <a:p>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2.bp.blogspot.com/-wjKeZcbQzds/VQnL-zX0WmI/AAAAAAAAFag/L6-1di8U4XY/s1600/putthis_on_calendar_clip_art1.gif"/>
          <p:cNvPicPr>
            <a:picLocks noChangeAspect="1" noChangeArrowheads="1"/>
          </p:cNvPicPr>
          <p:nvPr/>
        </p:nvPicPr>
        <p:blipFill>
          <a:blip r:embed="rId2" cstate="print"/>
          <a:srcRect/>
          <a:stretch>
            <a:fillRect/>
          </a:stretch>
        </p:blipFill>
        <p:spPr bwMode="auto">
          <a:xfrm>
            <a:off x="228600" y="0"/>
            <a:ext cx="2657475" cy="2133601"/>
          </a:xfrm>
          <a:prstGeom prst="rect">
            <a:avLst/>
          </a:prstGeom>
          <a:noFill/>
        </p:spPr>
      </p:pic>
      <p:sp>
        <p:nvSpPr>
          <p:cNvPr id="17410" name="Title 1"/>
          <p:cNvSpPr>
            <a:spLocks noGrp="1"/>
          </p:cNvSpPr>
          <p:nvPr>
            <p:ph type="title"/>
          </p:nvPr>
        </p:nvSpPr>
        <p:spPr>
          <a:xfrm>
            <a:off x="2819400" y="533400"/>
            <a:ext cx="6096000" cy="1173162"/>
          </a:xfrm>
          <a:ln>
            <a:solidFill>
              <a:schemeClr val="tx1"/>
            </a:solidFill>
          </a:ln>
        </p:spPr>
        <p:txBody>
          <a:bodyPr>
            <a:normAutofit/>
          </a:bodyPr>
          <a:lstStyle/>
          <a:p>
            <a:r>
              <a:rPr lang="en-US" sz="2800" dirty="0" smtClean="0">
                <a:ea typeface="ＭＳ Ｐゴシック" pitchFamily="34" charset="-128"/>
              </a:rPr>
              <a:t>In the Invitation Call …</a:t>
            </a:r>
            <a:br>
              <a:rPr lang="en-US" sz="2800" dirty="0" smtClean="0">
                <a:ea typeface="ＭＳ Ｐゴシック" pitchFamily="34" charset="-128"/>
              </a:rPr>
            </a:br>
            <a:r>
              <a:rPr lang="en-US" sz="2800" dirty="0" smtClean="0">
                <a:ea typeface="ＭＳ Ｐゴシック" pitchFamily="34" charset="-128"/>
              </a:rPr>
              <a:t>Let your guests know what to expect.</a:t>
            </a:r>
          </a:p>
        </p:txBody>
      </p:sp>
      <p:sp>
        <p:nvSpPr>
          <p:cNvPr id="17411" name="Content Placeholder 2"/>
          <p:cNvSpPr>
            <a:spLocks noGrp="1"/>
          </p:cNvSpPr>
          <p:nvPr>
            <p:ph sz="quarter" idx="1"/>
          </p:nvPr>
        </p:nvSpPr>
        <p:spPr>
          <a:xfrm>
            <a:off x="685800" y="2133600"/>
            <a:ext cx="7848600" cy="4495800"/>
          </a:xfrm>
        </p:spPr>
        <p:txBody>
          <a:bodyPr>
            <a:normAutofit/>
          </a:bodyPr>
          <a:lstStyle/>
          <a:p>
            <a:r>
              <a:rPr lang="en-US" sz="2000" dirty="0" smtClean="0">
                <a:ea typeface="ＭＳ Ｐゴシック" pitchFamily="34" charset="-128"/>
              </a:rPr>
              <a:t>Let them know that the focus is on education and that you think they will find it really relevant &amp; interesting.</a:t>
            </a:r>
          </a:p>
          <a:p>
            <a:r>
              <a:rPr lang="en-US" sz="2000" dirty="0" smtClean="0">
                <a:ea typeface="ＭＳ Ｐゴシック" pitchFamily="34" charset="-128"/>
              </a:rPr>
              <a:t>Not a typical “sales” party. .. Feel free to come with questions about health topics important to you.</a:t>
            </a:r>
          </a:p>
          <a:p>
            <a:r>
              <a:rPr lang="en-US" sz="2000" dirty="0" smtClean="0">
                <a:ea typeface="ＭＳ Ｐゴシック" pitchFamily="34" charset="-128"/>
              </a:rPr>
              <a:t>Share your experience with the products.			 But don’t over do it. Be brief</a:t>
            </a:r>
          </a:p>
          <a:p>
            <a:r>
              <a:rPr lang="en-US" sz="2000" dirty="0" smtClean="0">
                <a:ea typeface="ＭＳ Ｐゴシック" pitchFamily="34" charset="-128"/>
              </a:rPr>
              <a:t>Give  a reason to come ..  what’s in it for them </a:t>
            </a:r>
          </a:p>
          <a:p>
            <a:r>
              <a:rPr lang="en-US" sz="2000" dirty="0" smtClean="0">
                <a:ea typeface="ＭＳ Ｐゴシック" pitchFamily="34" charset="-128"/>
              </a:rPr>
              <a:t>Ex --“ I thought of you because…”,”I think this topic will be right up your alley.  “I’m always so impressed with how conscientious you are about your family’s health.”  ( say what is honest ) 			“I’d love to have you here for your input .”		</a:t>
            </a:r>
            <a:r>
              <a:rPr lang="en-US" sz="2000" dirty="0" err="1" smtClean="0">
                <a:ea typeface="ＭＳ Ｐゴシック" pitchFamily="34" charset="-128"/>
              </a:rPr>
              <a:t>lisa</a:t>
            </a:r>
            <a:endParaRPr lang="en-US" sz="2000" dirty="0" smtClean="0">
              <a:ea typeface="ＭＳ Ｐゴシック" pitchFamily="34" charset="-128"/>
            </a:endParaRPr>
          </a:p>
          <a:p>
            <a:r>
              <a:rPr lang="en-US" sz="2000" dirty="0" smtClean="0">
                <a:ea typeface="ＭＳ Ｐゴシック" pitchFamily="34" charset="-128"/>
              </a:rPr>
              <a:t>Paint picture of the value of the information  they will be receiving.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10200" cy="792162"/>
          </a:xfrm>
          <a:ln>
            <a:solidFill>
              <a:schemeClr val="tx2">
                <a:lumMod val="60000"/>
                <a:lumOff val="40000"/>
              </a:schemeClr>
            </a:solidFill>
          </a:ln>
        </p:spPr>
        <p:txBody>
          <a:bodyPr>
            <a:normAutofit/>
          </a:bodyPr>
          <a:lstStyle/>
          <a:p>
            <a:r>
              <a:rPr lang="en-US" sz="3200" dirty="0" smtClean="0"/>
              <a:t> Outline for Your Event</a:t>
            </a:r>
            <a:endParaRPr lang="en-US" sz="3200" dirty="0"/>
          </a:p>
        </p:txBody>
      </p:sp>
      <p:sp>
        <p:nvSpPr>
          <p:cNvPr id="3" name="Content Placeholder 2"/>
          <p:cNvSpPr>
            <a:spLocks noGrp="1"/>
          </p:cNvSpPr>
          <p:nvPr>
            <p:ph idx="1"/>
          </p:nvPr>
        </p:nvSpPr>
        <p:spPr>
          <a:xfrm>
            <a:off x="457200" y="1219200"/>
            <a:ext cx="8229600" cy="5638800"/>
          </a:xfrm>
        </p:spPr>
        <p:txBody>
          <a:bodyPr>
            <a:normAutofit/>
          </a:bodyPr>
          <a:lstStyle/>
          <a:p>
            <a:r>
              <a:rPr lang="en-US" sz="2400" dirty="0" smtClean="0"/>
              <a:t>Greet people at  the door …</a:t>
            </a:r>
          </a:p>
          <a:p>
            <a:pPr>
              <a:buNone/>
            </a:pPr>
            <a:r>
              <a:rPr lang="en-US" sz="2400" dirty="0" smtClean="0"/>
              <a:t>	-- bring them into the kitchen, </a:t>
            </a:r>
          </a:p>
          <a:p>
            <a:pPr>
              <a:buNone/>
            </a:pPr>
            <a:r>
              <a:rPr lang="en-US" sz="2400" dirty="0" smtClean="0"/>
              <a:t>	-- introduce to others, </a:t>
            </a:r>
          </a:p>
          <a:p>
            <a:pPr>
              <a:buNone/>
            </a:pPr>
            <a:r>
              <a:rPr lang="en-US" sz="2400" dirty="0" smtClean="0"/>
              <a:t>	-- ask them to help  cut up bars, make </a:t>
            </a:r>
            <a:r>
              <a:rPr lang="en-US" sz="2400" dirty="0" err="1" smtClean="0"/>
              <a:t>smoothees</a:t>
            </a:r>
            <a:endParaRPr lang="en-US" sz="2400" dirty="0" smtClean="0"/>
          </a:p>
          <a:p>
            <a:pPr>
              <a:buNone/>
            </a:pPr>
            <a:r>
              <a:rPr lang="en-US" sz="2400" dirty="0" smtClean="0"/>
              <a:t>	-- ask someone to make name tags.</a:t>
            </a:r>
          </a:p>
          <a:p>
            <a:pPr>
              <a:buNone/>
            </a:pPr>
            <a:endParaRPr lang="en-US" sz="2400" dirty="0" smtClean="0"/>
          </a:p>
          <a:p>
            <a:pPr marL="0" indent="0"/>
            <a:r>
              <a:rPr lang="en-US" sz="2400" dirty="0" smtClean="0"/>
              <a:t> With clipboard or tablet, ask each guest </a:t>
            </a:r>
            <a:r>
              <a:rPr lang="en-US" sz="2400" dirty="0"/>
              <a:t>what </a:t>
            </a:r>
            <a:r>
              <a:rPr lang="en-US" sz="2400" dirty="0" smtClean="0"/>
              <a:t>in </a:t>
            </a:r>
            <a:r>
              <a:rPr lang="en-US" sz="2400" dirty="0"/>
              <a:t>particular they </a:t>
            </a:r>
            <a:r>
              <a:rPr lang="en-US" sz="2400" dirty="0" smtClean="0"/>
              <a:t>	would </a:t>
            </a:r>
            <a:r>
              <a:rPr lang="en-US" sz="2400" dirty="0"/>
              <a:t>like to discuss at the event.</a:t>
            </a:r>
          </a:p>
          <a:p>
            <a:r>
              <a:rPr lang="en-US" sz="2400" dirty="0" smtClean="0"/>
              <a:t>Social time – tasting healthy snacks for kids,		 (Peanut Butter Oat Bites, 	Peanut Butter Fudge)</a:t>
            </a:r>
          </a:p>
          <a:p>
            <a:pPr>
              <a:buNone/>
            </a:pPr>
            <a:r>
              <a:rPr lang="en-US" sz="2400" dirty="0" smtClean="0"/>
              <a:t>	 Bars,  </a:t>
            </a:r>
            <a:r>
              <a:rPr lang="en-US" sz="2400" dirty="0" err="1" smtClean="0"/>
              <a:t>Smoothees</a:t>
            </a:r>
            <a:r>
              <a:rPr lang="en-US" sz="2400" dirty="0" smtClean="0"/>
              <a:t> in </a:t>
            </a:r>
            <a:r>
              <a:rPr lang="en-US" sz="2400" dirty="0" err="1" smtClean="0"/>
              <a:t>dixie</a:t>
            </a:r>
            <a:r>
              <a:rPr lang="en-US" sz="2400" dirty="0" smtClean="0"/>
              <a:t> cups, etc             </a:t>
            </a:r>
            <a:r>
              <a:rPr lang="en-US" sz="2400" dirty="0" err="1" smtClean="0"/>
              <a:t>katie</a:t>
            </a:r>
            <a:r>
              <a:rPr lang="en-US" sz="2400" dirty="0" smtClean="0"/>
              <a:t> </a:t>
            </a:r>
          </a:p>
          <a:p>
            <a:pPr>
              <a:buNone/>
            </a:pPr>
            <a:endParaRPr lang="en-US" sz="2400" u="sng" dirty="0" smtClean="0"/>
          </a:p>
          <a:p>
            <a:endParaRPr lang="en-US" sz="2400" dirty="0"/>
          </a:p>
        </p:txBody>
      </p:sp>
      <p:pic>
        <p:nvPicPr>
          <p:cNvPr id="67586" name="Picture 2" descr="https://encrypted-tbn1.gstatic.com/images?q=tbn:ANd9GcTNQHu0BCJDbufkIVB5UE2YSOqrpyflFdiXppbsMnliuNGYp3ZPHg"/>
          <p:cNvPicPr>
            <a:picLocks noChangeAspect="1" noChangeArrowheads="1"/>
          </p:cNvPicPr>
          <p:nvPr/>
        </p:nvPicPr>
        <p:blipFill>
          <a:blip r:embed="rId2" cstate="print"/>
          <a:srcRect/>
          <a:stretch>
            <a:fillRect/>
          </a:stretch>
        </p:blipFill>
        <p:spPr bwMode="auto">
          <a:xfrm>
            <a:off x="6400800" y="457200"/>
            <a:ext cx="2286000" cy="1873310"/>
          </a:xfrm>
          <a:prstGeom prst="rect">
            <a:avLst/>
          </a:prstGeom>
          <a:noFill/>
        </p:spPr>
      </p:pic>
    </p:spTree>
    <p:extLst>
      <p:ext uri="{BB962C8B-B14F-4D97-AF65-F5344CB8AC3E}">
        <p14:creationId xmlns:p14="http://schemas.microsoft.com/office/powerpoint/2010/main" val="32609415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4876800" cy="1295400"/>
          </a:xfrm>
          <a:ln>
            <a:solidFill>
              <a:schemeClr val="tx2">
                <a:lumMod val="75000"/>
              </a:schemeClr>
            </a:solidFill>
          </a:ln>
        </p:spPr>
        <p:txBody>
          <a:bodyPr>
            <a:normAutofit/>
          </a:bodyPr>
          <a:lstStyle/>
          <a:p>
            <a:r>
              <a:rPr lang="en-US" sz="2800" dirty="0" smtClean="0"/>
              <a:t>Conversation Starters            	 for first 10 minute social time</a:t>
            </a:r>
            <a:endParaRPr lang="en-US" sz="2800" dirty="0"/>
          </a:p>
        </p:txBody>
      </p:sp>
      <p:sp>
        <p:nvSpPr>
          <p:cNvPr id="3" name="Content Placeholder 2"/>
          <p:cNvSpPr>
            <a:spLocks noGrp="1"/>
          </p:cNvSpPr>
          <p:nvPr>
            <p:ph idx="1"/>
          </p:nvPr>
        </p:nvSpPr>
        <p:spPr>
          <a:xfrm>
            <a:off x="228600" y="2133600"/>
            <a:ext cx="8229600" cy="4343400"/>
          </a:xfrm>
        </p:spPr>
        <p:txBody>
          <a:bodyPr>
            <a:normAutofit fontScale="85000" lnSpcReduction="20000"/>
          </a:bodyPr>
          <a:lstStyle/>
          <a:p>
            <a:r>
              <a:rPr lang="en-US" dirty="0" smtClean="0"/>
              <a:t>How do you know …..(the Hostess)?</a:t>
            </a:r>
          </a:p>
          <a:p>
            <a:r>
              <a:rPr lang="en-US" dirty="0" smtClean="0"/>
              <a:t>How long have you lived around here?</a:t>
            </a:r>
          </a:p>
          <a:p>
            <a:r>
              <a:rPr lang="en-US" dirty="0" smtClean="0"/>
              <a:t>How old are your kids?</a:t>
            </a:r>
          </a:p>
          <a:p>
            <a:r>
              <a:rPr lang="en-US" dirty="0" smtClean="0"/>
              <a:t>I love your name, that is so unique!  </a:t>
            </a:r>
          </a:p>
          <a:p>
            <a:pPr marL="0" indent="0">
              <a:buNone/>
            </a:pPr>
            <a:r>
              <a:rPr lang="en-US" dirty="0"/>
              <a:t> </a:t>
            </a:r>
            <a:r>
              <a:rPr lang="en-US" dirty="0" smtClean="0"/>
              <a:t>             Where does it come from?</a:t>
            </a:r>
          </a:p>
          <a:p>
            <a:r>
              <a:rPr lang="en-US" dirty="0" smtClean="0"/>
              <a:t>Have you ever heard of Shaklee before?</a:t>
            </a:r>
          </a:p>
          <a:p>
            <a:r>
              <a:rPr lang="en-US" dirty="0" smtClean="0"/>
              <a:t>I love your necklace!  You have the cutest shoes! </a:t>
            </a:r>
            <a:r>
              <a:rPr lang="en-US" dirty="0" smtClean="0">
                <a:sym typeface="Wingdings" pitchFamily="2" charset="2"/>
              </a:rPr>
              <a:t></a:t>
            </a:r>
          </a:p>
          <a:p>
            <a:endParaRPr lang="en-US" dirty="0" smtClean="0"/>
          </a:p>
          <a:p>
            <a:pPr>
              <a:buNone/>
            </a:pPr>
            <a:r>
              <a:rPr lang="en-US" dirty="0" smtClean="0"/>
              <a:t>I am looking for a special way to compliment and connect with them.  I want to make them feel good and valued</a:t>
            </a:r>
          </a:p>
          <a:p>
            <a:endParaRPr lang="en-US" dirty="0" smtClean="0"/>
          </a:p>
          <a:p>
            <a:endParaRPr lang="en-US" dirty="0"/>
          </a:p>
        </p:txBody>
      </p:sp>
      <p:sp>
        <p:nvSpPr>
          <p:cNvPr id="4" name="TextBox 3"/>
          <p:cNvSpPr txBox="1"/>
          <p:nvPr/>
        </p:nvSpPr>
        <p:spPr>
          <a:xfrm>
            <a:off x="7239000" y="6172200"/>
            <a:ext cx="1554933" cy="369332"/>
          </a:xfrm>
          <a:prstGeom prst="rect">
            <a:avLst/>
          </a:prstGeom>
          <a:noFill/>
        </p:spPr>
        <p:txBody>
          <a:bodyPr wrap="square" rtlCol="0">
            <a:spAutoFit/>
          </a:bodyPr>
          <a:lstStyle/>
          <a:p>
            <a:r>
              <a:rPr lang="en-US" dirty="0" smtClean="0"/>
              <a:t>Lisa</a:t>
            </a:r>
            <a:endParaRPr lang="en-US" dirty="0"/>
          </a:p>
        </p:txBody>
      </p:sp>
      <p:pic>
        <p:nvPicPr>
          <p:cNvPr id="22534" name="Picture 6" descr="http://www.cbc.ca/stevenandchris/content/images/the_art_of_chit_chat.jpg"/>
          <p:cNvPicPr>
            <a:picLocks noChangeAspect="1" noChangeArrowheads="1"/>
          </p:cNvPicPr>
          <p:nvPr/>
        </p:nvPicPr>
        <p:blipFill>
          <a:blip r:embed="rId2" cstate="print"/>
          <a:srcRect/>
          <a:stretch>
            <a:fillRect/>
          </a:stretch>
        </p:blipFill>
        <p:spPr bwMode="auto">
          <a:xfrm>
            <a:off x="5867400" y="304800"/>
            <a:ext cx="2733929" cy="1663955"/>
          </a:xfrm>
          <a:prstGeom prst="rect">
            <a:avLst/>
          </a:prstGeom>
          <a:noFill/>
          <a:ln>
            <a:solidFill>
              <a:schemeClr val="accent1">
                <a:lumMod val="75000"/>
              </a:schemeClr>
            </a:solidFill>
          </a:ln>
        </p:spPr>
      </p:pic>
    </p:spTree>
    <p:extLst>
      <p:ext uri="{BB962C8B-B14F-4D97-AF65-F5344CB8AC3E}">
        <p14:creationId xmlns:p14="http://schemas.microsoft.com/office/powerpoint/2010/main" val="4908477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den8pack103.tripod.com/parts_of_a_tiger_cub_den_Meeting.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3200" y="3429000"/>
            <a:ext cx="2590800" cy="30059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74638"/>
            <a:ext cx="4114800" cy="868362"/>
          </a:xfrm>
          <a:ln>
            <a:solidFill>
              <a:schemeClr val="tx1"/>
            </a:solidFill>
          </a:ln>
        </p:spPr>
        <p:txBody>
          <a:bodyPr>
            <a:normAutofit/>
          </a:bodyPr>
          <a:lstStyle/>
          <a:p>
            <a:r>
              <a:rPr lang="en-US" sz="3200" dirty="0" smtClean="0"/>
              <a:t>3 Parts to A  Meeting</a:t>
            </a:r>
            <a:endParaRPr lang="en-US" sz="3200" dirty="0"/>
          </a:p>
        </p:txBody>
      </p:sp>
      <p:sp>
        <p:nvSpPr>
          <p:cNvPr id="3" name="Content Placeholder 2"/>
          <p:cNvSpPr>
            <a:spLocks noGrp="1"/>
          </p:cNvSpPr>
          <p:nvPr>
            <p:ph idx="1"/>
          </p:nvPr>
        </p:nvSpPr>
        <p:spPr>
          <a:xfrm>
            <a:off x="457200" y="1447800"/>
            <a:ext cx="8229600" cy="5105400"/>
          </a:xfrm>
        </p:spPr>
        <p:txBody>
          <a:bodyPr>
            <a:normAutofit/>
          </a:bodyPr>
          <a:lstStyle/>
          <a:p>
            <a:pPr marL="457200" indent="-457200">
              <a:buAutoNum type="arabicPeriod"/>
            </a:pPr>
            <a:r>
              <a:rPr lang="en-US" sz="2400" dirty="0" smtClean="0"/>
              <a:t>The Beginning -- Your story</a:t>
            </a:r>
          </a:p>
          <a:p>
            <a:pPr marL="457200" indent="-457200">
              <a:buAutoNum type="arabicPeriod"/>
            </a:pPr>
            <a:r>
              <a:rPr lang="en-US" sz="2400" dirty="0" smtClean="0"/>
              <a:t>The Middle -- the Content  -- the presenting section</a:t>
            </a:r>
          </a:p>
          <a:p>
            <a:pPr marL="457200" indent="-457200">
              <a:buNone/>
            </a:pPr>
            <a:r>
              <a:rPr lang="en-US" sz="2400" dirty="0" smtClean="0"/>
              <a:t>	-- content can be  you presenting a topic</a:t>
            </a:r>
          </a:p>
          <a:p>
            <a:pPr marL="457200" indent="-457200">
              <a:buNone/>
            </a:pPr>
            <a:r>
              <a:rPr lang="en-US" sz="2400" dirty="0" smtClean="0"/>
              <a:t>	-- or your </a:t>
            </a:r>
            <a:r>
              <a:rPr lang="en-US" sz="2400" dirty="0" err="1" smtClean="0"/>
              <a:t>upline</a:t>
            </a:r>
            <a:r>
              <a:rPr lang="en-US" sz="2400" dirty="0" smtClean="0"/>
              <a:t> presenting</a:t>
            </a:r>
          </a:p>
          <a:p>
            <a:pPr marL="457200" indent="-457200">
              <a:buNone/>
            </a:pPr>
            <a:r>
              <a:rPr lang="en-US" sz="2400" dirty="0" smtClean="0"/>
              <a:t>	-- or  you teamed up with another leader or 2</a:t>
            </a:r>
          </a:p>
          <a:p>
            <a:pPr marL="457200" indent="-457200">
              <a:buNone/>
            </a:pPr>
            <a:r>
              <a:rPr lang="en-US" sz="2400" dirty="0" smtClean="0"/>
              <a:t>	-- or using an archived webinar to present</a:t>
            </a:r>
          </a:p>
          <a:p>
            <a:pPr marL="457200" indent="-457200">
              <a:buNone/>
            </a:pPr>
            <a:r>
              <a:rPr lang="en-US" sz="2400" dirty="0" smtClean="0"/>
              <a:t>	--or using a video</a:t>
            </a:r>
          </a:p>
          <a:p>
            <a:pPr marL="457200" indent="-457200">
              <a:buNone/>
            </a:pPr>
            <a:r>
              <a:rPr lang="en-US" sz="2400" dirty="0" smtClean="0"/>
              <a:t>	-- or  Skype or screen share with your </a:t>
            </a:r>
            <a:r>
              <a:rPr lang="en-US" sz="2400" dirty="0" err="1" smtClean="0"/>
              <a:t>upline</a:t>
            </a:r>
            <a:endParaRPr lang="en-US" sz="2400" dirty="0" smtClean="0"/>
          </a:p>
          <a:p>
            <a:pPr marL="457200" indent="-457200">
              <a:buNone/>
            </a:pPr>
            <a:r>
              <a:rPr lang="en-US" sz="2400" dirty="0" smtClean="0"/>
              <a:t>	-- </a:t>
            </a:r>
            <a:r>
              <a:rPr lang="en-US" sz="2400" dirty="0" err="1" smtClean="0"/>
              <a:t>FaceBook</a:t>
            </a:r>
            <a:r>
              <a:rPr lang="en-US" sz="2400" dirty="0" smtClean="0"/>
              <a:t> event</a:t>
            </a:r>
          </a:p>
          <a:p>
            <a:pPr>
              <a:buNone/>
            </a:pPr>
            <a:r>
              <a:rPr lang="en-US" sz="2400" dirty="0" smtClean="0"/>
              <a:t>3.   The End – Close and Next Steps              </a:t>
            </a:r>
            <a:r>
              <a:rPr lang="en-US" sz="2400" dirty="0" err="1" smtClean="0"/>
              <a:t>katie</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thumbs.dreamstime.com/z/hand-writing-word-agenda-woman-white-screen-copy-space-36001360.jpg"/>
          <p:cNvPicPr>
            <a:picLocks noChangeAspect="1" noChangeArrowheads="1"/>
          </p:cNvPicPr>
          <p:nvPr/>
        </p:nvPicPr>
        <p:blipFill>
          <a:blip r:embed="rId2" cstate="print"/>
          <a:srcRect/>
          <a:stretch>
            <a:fillRect/>
          </a:stretch>
        </p:blipFill>
        <p:spPr bwMode="auto">
          <a:xfrm>
            <a:off x="6172200" y="228602"/>
            <a:ext cx="2724150" cy="2004852"/>
          </a:xfrm>
          <a:prstGeom prst="rect">
            <a:avLst/>
          </a:prstGeom>
          <a:noFill/>
        </p:spPr>
      </p:pic>
      <p:sp>
        <p:nvSpPr>
          <p:cNvPr id="2" name="Title 1"/>
          <p:cNvSpPr>
            <a:spLocks noGrp="1"/>
          </p:cNvSpPr>
          <p:nvPr>
            <p:ph type="title"/>
          </p:nvPr>
        </p:nvSpPr>
        <p:spPr>
          <a:xfrm>
            <a:off x="457200" y="274638"/>
            <a:ext cx="3810000" cy="1173162"/>
          </a:xfrm>
          <a:ln>
            <a:solidFill>
              <a:schemeClr val="tx2">
                <a:lumMod val="60000"/>
                <a:lumOff val="40000"/>
              </a:schemeClr>
            </a:solidFill>
          </a:ln>
        </p:spPr>
        <p:txBody>
          <a:bodyPr>
            <a:normAutofit/>
          </a:bodyPr>
          <a:lstStyle/>
          <a:p>
            <a:r>
              <a:rPr lang="en-US" sz="3200" dirty="0" smtClean="0"/>
              <a:t>Opening a Meeting</a:t>
            </a:r>
            <a:endParaRPr lang="en-US" sz="3200" dirty="0"/>
          </a:p>
        </p:txBody>
      </p:sp>
      <p:sp>
        <p:nvSpPr>
          <p:cNvPr id="3" name="Content Placeholder 2"/>
          <p:cNvSpPr>
            <a:spLocks noGrp="1"/>
          </p:cNvSpPr>
          <p:nvPr>
            <p:ph idx="1"/>
          </p:nvPr>
        </p:nvSpPr>
        <p:spPr>
          <a:xfrm>
            <a:off x="457200" y="1828800"/>
            <a:ext cx="7543800" cy="5029200"/>
          </a:xfrm>
        </p:spPr>
        <p:txBody>
          <a:bodyPr>
            <a:noAutofit/>
          </a:bodyPr>
          <a:lstStyle/>
          <a:p>
            <a:pPr>
              <a:buNone/>
            </a:pPr>
            <a:r>
              <a:rPr lang="en-US" sz="2000" dirty="0" smtClean="0"/>
              <a:t>Thank hostess and people for their time… for allowing you 		  	 to share something you are passionate about.</a:t>
            </a:r>
          </a:p>
          <a:p>
            <a:pPr>
              <a:buNone/>
            </a:pPr>
            <a:endParaRPr lang="en-US" sz="1000" dirty="0" smtClean="0"/>
          </a:p>
          <a:p>
            <a:pPr>
              <a:buNone/>
            </a:pPr>
            <a:r>
              <a:rPr lang="en-US" sz="2000" dirty="0" smtClean="0"/>
              <a:t> </a:t>
            </a:r>
            <a:r>
              <a:rPr lang="en-US" sz="2000" b="1" dirty="0" smtClean="0"/>
              <a:t>Agenda</a:t>
            </a:r>
            <a:r>
              <a:rPr lang="en-US" sz="2000" dirty="0" smtClean="0"/>
              <a:t>-state your goals and plan for the meeting.</a:t>
            </a:r>
          </a:p>
          <a:p>
            <a:pPr>
              <a:buNone/>
            </a:pPr>
            <a:endParaRPr lang="en-US" sz="1000" dirty="0" smtClean="0"/>
          </a:p>
          <a:p>
            <a:pPr>
              <a:buNone/>
            </a:pPr>
            <a:r>
              <a:rPr lang="en-US" sz="2000" i="1" dirty="0" smtClean="0"/>
              <a:t>“I will tell you how Shaklee came into my life .. And  talk about the company …who we are and what makes us different. </a:t>
            </a:r>
          </a:p>
          <a:p>
            <a:pPr>
              <a:buNone/>
            </a:pPr>
            <a:r>
              <a:rPr lang="en-US" sz="2000" i="1" dirty="0" smtClean="0"/>
              <a:t> I will share why the products are so important and what they can do.  Then we will explore the products together.  </a:t>
            </a:r>
          </a:p>
          <a:p>
            <a:pPr>
              <a:buNone/>
            </a:pPr>
            <a:endParaRPr lang="en-US" sz="1000" i="1" dirty="0" smtClean="0"/>
          </a:p>
          <a:p>
            <a:pPr>
              <a:buNone/>
            </a:pPr>
            <a:r>
              <a:rPr lang="en-US" sz="2000" i="1" dirty="0" smtClean="0"/>
              <a:t>Finally, I will show you some options of where you can go from here with Shaklee if you are interested.			</a:t>
            </a:r>
            <a:r>
              <a:rPr lang="en-US" sz="2000" i="1" dirty="0" err="1" smtClean="0"/>
              <a:t>lisa</a:t>
            </a:r>
            <a:endParaRPr lang="en-US" sz="2000" i="1" dirty="0" smtClean="0"/>
          </a:p>
          <a:p>
            <a:pPr>
              <a:buNone/>
            </a:pPr>
            <a:r>
              <a:rPr lang="en-US" sz="2000" i="1" dirty="0" smtClean="0"/>
              <a:t>My over all goal is to inspire and encourage you toward better health.”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800600"/>
          </a:xfrm>
        </p:spPr>
        <p:txBody>
          <a:bodyPr>
            <a:normAutofit fontScale="92500" lnSpcReduction="20000"/>
          </a:bodyPr>
          <a:lstStyle/>
          <a:p>
            <a:pPr>
              <a:buNone/>
            </a:pPr>
            <a:endParaRPr lang="en-US" sz="2400" dirty="0" smtClean="0"/>
          </a:p>
          <a:p>
            <a:r>
              <a:rPr lang="en-US" sz="2400" dirty="0" smtClean="0"/>
              <a:t>How you found Shaklee.. your life before Shaklee … and how it changed </a:t>
            </a:r>
          </a:p>
          <a:p>
            <a:r>
              <a:rPr lang="en-US" sz="2400" dirty="0" smtClean="0"/>
              <a:t>Choose the part of your story that is most relevant to the audience that you are in front of.</a:t>
            </a:r>
          </a:p>
          <a:p>
            <a:r>
              <a:rPr lang="en-US" sz="2400" dirty="0" smtClean="0"/>
              <a:t>2 to 3 minutes</a:t>
            </a:r>
          </a:p>
          <a:p>
            <a:r>
              <a:rPr lang="en-US" sz="2400" dirty="0" smtClean="0"/>
              <a:t>Most important … Why you are developing a Shaklee business</a:t>
            </a:r>
          </a:p>
          <a:p>
            <a:r>
              <a:rPr lang="en-US" sz="2400" dirty="0" smtClean="0"/>
              <a:t>How you feel about the importance of  what we are learning  about health…</a:t>
            </a:r>
          </a:p>
          <a:p>
            <a:r>
              <a:rPr lang="en-US" sz="2400" dirty="0" smtClean="0"/>
              <a:t>And /or teaching people about how to start their own Shaklee businesses …</a:t>
            </a:r>
          </a:p>
          <a:p>
            <a:r>
              <a:rPr lang="en-US" sz="2400" i="1" dirty="0" smtClean="0"/>
              <a:t>“One of things we do is teach people how to build their own business and as we are going through the meeting if you find that this might be a good fit for you or if you or someone you know might be interested , let me know…”</a:t>
            </a:r>
            <a:endParaRPr lang="en-US" sz="2400" i="1" dirty="0"/>
          </a:p>
        </p:txBody>
      </p:sp>
      <p:sp>
        <p:nvSpPr>
          <p:cNvPr id="4" name="TextBox 3"/>
          <p:cNvSpPr txBox="1"/>
          <p:nvPr/>
        </p:nvSpPr>
        <p:spPr>
          <a:xfrm>
            <a:off x="7010400" y="6019800"/>
            <a:ext cx="1600200" cy="381000"/>
          </a:xfrm>
          <a:prstGeom prst="rect">
            <a:avLst/>
          </a:prstGeom>
          <a:noFill/>
        </p:spPr>
        <p:txBody>
          <a:bodyPr wrap="square" rtlCol="0">
            <a:spAutoFit/>
          </a:bodyPr>
          <a:lstStyle/>
          <a:p>
            <a:r>
              <a:rPr lang="en-US" dirty="0" smtClean="0"/>
              <a:t>Lisa</a:t>
            </a:r>
            <a:endParaRPr lang="en-US" dirty="0"/>
          </a:p>
        </p:txBody>
      </p:sp>
      <p:pic>
        <p:nvPicPr>
          <p:cNvPr id="1026" name="Picture 2" descr="http://www.markjcarter.com/wp-content/uploads/2011/02/business-storytelling-events-mark-j-car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282575"/>
            <a:ext cx="2514600" cy="1622426"/>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a:xfrm>
            <a:off x="2438400" y="609600"/>
            <a:ext cx="3657600" cy="944562"/>
          </a:xfrm>
          <a:ln>
            <a:solidFill>
              <a:srgbClr val="C00000"/>
            </a:solidFill>
          </a:ln>
        </p:spPr>
        <p:txBody>
          <a:bodyPr>
            <a:normAutofit/>
          </a:bodyPr>
          <a:lstStyle/>
          <a:p>
            <a:r>
              <a:rPr lang="en-US" sz="3200" dirty="0" smtClean="0"/>
              <a:t>Sharing Our Story</a:t>
            </a:r>
            <a:endParaRPr lang="en-US" sz="3200" dirty="0"/>
          </a:p>
        </p:txBody>
      </p:sp>
      <p:pic>
        <p:nvPicPr>
          <p:cNvPr id="19458" name="Picture 2" descr="http://www.aras.com/Community/cfs-file.ashx/__key/CommunityServer.Blogs.Components.WeblogFiles/aras_5F00_user_5F00_blog/7041.shareYourStory.gif"/>
          <p:cNvPicPr>
            <a:picLocks noChangeAspect="1" noChangeArrowheads="1"/>
          </p:cNvPicPr>
          <p:nvPr/>
        </p:nvPicPr>
        <p:blipFill>
          <a:blip r:embed="rId4" cstate="print"/>
          <a:srcRect/>
          <a:stretch>
            <a:fillRect/>
          </a:stretch>
        </p:blipFill>
        <p:spPr bwMode="auto">
          <a:xfrm>
            <a:off x="0" y="1"/>
            <a:ext cx="2362199" cy="200382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4267200" cy="685799"/>
          </a:xfrm>
        </p:spPr>
        <p:txBody>
          <a:bodyPr>
            <a:normAutofit fontScale="90000"/>
          </a:bodyPr>
          <a:lstStyle/>
          <a:p>
            <a:r>
              <a:rPr lang="en-US" sz="2800" dirty="0" smtClean="0"/>
              <a:t>Dianna Miller</a:t>
            </a:r>
            <a:br>
              <a:rPr lang="en-US" sz="2800" dirty="0" smtClean="0"/>
            </a:br>
            <a:r>
              <a:rPr lang="en-US" sz="2800" dirty="0" err="1" smtClean="0"/>
              <a:t>FaceBook</a:t>
            </a:r>
            <a:r>
              <a:rPr lang="en-US" sz="2800" dirty="0" smtClean="0"/>
              <a:t> Post of the Week</a:t>
            </a:r>
            <a:endParaRPr lang="en-US" sz="2800" dirty="0"/>
          </a:p>
        </p:txBody>
      </p:sp>
      <p:sp>
        <p:nvSpPr>
          <p:cNvPr id="3" name="Subtitle 2"/>
          <p:cNvSpPr>
            <a:spLocks noGrp="1"/>
          </p:cNvSpPr>
          <p:nvPr>
            <p:ph type="subTitle" idx="1"/>
          </p:nvPr>
        </p:nvSpPr>
        <p:spPr>
          <a:xfrm>
            <a:off x="5334000" y="1371600"/>
            <a:ext cx="3581400" cy="5486400"/>
          </a:xfrm>
        </p:spPr>
        <p:txBody>
          <a:bodyPr>
            <a:normAutofit fontScale="85000" lnSpcReduction="10000"/>
          </a:bodyPr>
          <a:lstStyle/>
          <a:p>
            <a:r>
              <a:rPr lang="en-US" sz="2000" dirty="0" smtClean="0"/>
              <a:t>Scour Off post</a:t>
            </a:r>
            <a:br>
              <a:rPr lang="en-US" sz="2000" dirty="0" smtClean="0"/>
            </a:br>
            <a:r>
              <a:rPr lang="en-US" sz="1900" dirty="0" smtClean="0">
                <a:solidFill>
                  <a:schemeClr val="tx1"/>
                </a:solidFill>
              </a:rPr>
              <a:t>Matt  had a great idea this morning: a little Saturday morning cleaning of the outside of our stainless steel All-Clad pans! Shaklee Scour-Off is one of our favorite multi-purpose cleaning products and a gift that we give to anyone that orders a Get Clean kit! </a:t>
            </a:r>
            <a:br>
              <a:rPr lang="en-US" sz="1900" dirty="0" smtClean="0">
                <a:solidFill>
                  <a:schemeClr val="tx1"/>
                </a:solidFill>
              </a:rPr>
            </a:br>
            <a:r>
              <a:rPr lang="en-US" sz="1900" u="sng" dirty="0" smtClean="0">
                <a:solidFill>
                  <a:schemeClr val="tx1"/>
                </a:solidFill>
                <a:hlinkClick r:id="rId2"/>
              </a:rPr>
              <a:t>http://www.shaklee.tv/introducing-get-clean-from-shaklee</a:t>
            </a:r>
            <a:r>
              <a:rPr lang="en-US" sz="1900" dirty="0" smtClean="0">
                <a:solidFill>
                  <a:schemeClr val="tx1"/>
                </a:solidFill>
              </a:rPr>
              <a:t> </a:t>
            </a:r>
            <a:br>
              <a:rPr lang="en-US" sz="1900" dirty="0" smtClean="0">
                <a:solidFill>
                  <a:schemeClr val="tx1"/>
                </a:solidFill>
              </a:rPr>
            </a:br>
            <a:r>
              <a:rPr lang="en-US" sz="1900" dirty="0" smtClean="0">
                <a:solidFill>
                  <a:schemeClr val="tx1"/>
                </a:solidFill>
              </a:rPr>
              <a:t>This stuff saves money, works ridiculously well, is biodegradable and non-toxic and smells great! Dr. Shaklee introduced Basic H in 1960 when chemical cleaners were all the rage. Always working in harmony with nature, he was a pioneer in the green movement before it was cool. Now our products are used in the White House and are one of Oprah's "favorite things" and more! And look at how clean our pan is! </a:t>
            </a:r>
            <a:r>
              <a:rPr lang="en-US" sz="1900" u="sng" dirty="0" smtClean="0">
                <a:solidFill>
                  <a:schemeClr val="tx1"/>
                </a:solidFill>
                <a:hlinkClick r:id="rId3"/>
              </a:rPr>
              <a:t>#</a:t>
            </a:r>
            <a:r>
              <a:rPr lang="en-US" sz="1900" u="sng" dirty="0" err="1" smtClean="0">
                <a:solidFill>
                  <a:schemeClr val="tx1"/>
                </a:solidFill>
                <a:hlinkClick r:id="rId3"/>
              </a:rPr>
              <a:t>whyishaklee</a:t>
            </a:r>
            <a:r>
              <a:rPr lang="en-US" sz="1900" dirty="0" smtClean="0">
                <a:solidFill>
                  <a:schemeClr val="tx1"/>
                </a:solidFill>
              </a:rPr>
              <a:t> </a:t>
            </a:r>
            <a:r>
              <a:rPr lang="en-US" sz="1900" u="sng" dirty="0" smtClean="0">
                <a:solidFill>
                  <a:schemeClr val="tx1"/>
                </a:solidFill>
                <a:hlinkClick r:id="rId4"/>
              </a:rPr>
              <a:t>#</a:t>
            </a:r>
            <a:r>
              <a:rPr lang="en-US" sz="1900" u="sng" dirty="0" err="1" smtClean="0">
                <a:solidFill>
                  <a:schemeClr val="tx1"/>
                </a:solidFill>
                <a:hlinkClick r:id="rId4"/>
              </a:rPr>
              <a:t>healthyhome</a:t>
            </a:r>
            <a:r>
              <a:rPr lang="en-US" sz="1900" dirty="0" smtClean="0">
                <a:solidFill>
                  <a:schemeClr val="tx1"/>
                </a:solidFill>
              </a:rPr>
              <a:t> </a:t>
            </a:r>
            <a:r>
              <a:rPr lang="en-US" sz="1900" u="sng" dirty="0" smtClean="0">
                <a:solidFill>
                  <a:schemeClr val="tx1"/>
                </a:solidFill>
                <a:hlinkClick r:id="rId5"/>
              </a:rPr>
              <a:t>#</a:t>
            </a:r>
            <a:r>
              <a:rPr lang="en-US" sz="1900" u="sng" dirty="0" err="1" smtClean="0">
                <a:solidFill>
                  <a:schemeClr val="tx1"/>
                </a:solidFill>
                <a:hlinkClick r:id="rId5"/>
              </a:rPr>
              <a:t>shakleeworks</a:t>
            </a:r>
            <a:r>
              <a:rPr lang="en-US" sz="1900" dirty="0" smtClean="0">
                <a:solidFill>
                  <a:schemeClr val="tx1"/>
                </a:solidFill>
              </a:rPr>
              <a:t>“</a:t>
            </a:r>
            <a:br>
              <a:rPr lang="en-US" sz="1900" dirty="0" smtClean="0">
                <a:solidFill>
                  <a:schemeClr val="tx1"/>
                </a:solidFill>
              </a:rPr>
            </a:br>
            <a:endParaRPr lang="en-US" sz="1900" dirty="0">
              <a:solidFill>
                <a:schemeClr val="tx1"/>
              </a:solidFill>
            </a:endParaRPr>
          </a:p>
        </p:txBody>
      </p:sp>
      <p:pic>
        <p:nvPicPr>
          <p:cNvPr id="1026" name="Picture 2"/>
          <p:cNvPicPr>
            <a:picLocks noChangeAspect="1" noChangeArrowheads="1"/>
          </p:cNvPicPr>
          <p:nvPr/>
        </p:nvPicPr>
        <p:blipFill>
          <a:blip r:embed="rId6" cstate="print"/>
          <a:srcRect/>
          <a:stretch>
            <a:fillRect/>
          </a:stretch>
        </p:blipFill>
        <p:spPr bwMode="auto">
          <a:xfrm>
            <a:off x="7391400" y="228600"/>
            <a:ext cx="1422400" cy="10668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7" cstate="print"/>
          <a:srcRect/>
          <a:stretch>
            <a:fillRect/>
          </a:stretch>
        </p:blipFill>
        <p:spPr bwMode="auto">
          <a:xfrm>
            <a:off x="228600" y="1143000"/>
            <a:ext cx="5105400" cy="5486400"/>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5486400" cy="1143000"/>
          </a:xfrm>
          <a:ln>
            <a:solidFill>
              <a:schemeClr val="accent2">
                <a:lumMod val="60000"/>
                <a:lumOff val="40000"/>
              </a:schemeClr>
            </a:solidFill>
          </a:ln>
        </p:spPr>
        <p:txBody>
          <a:bodyPr>
            <a:normAutofit/>
          </a:bodyPr>
          <a:lstStyle/>
          <a:p>
            <a:r>
              <a:rPr lang="en-US" sz="2800" dirty="0" smtClean="0"/>
              <a:t>Example  of How To Share Your Story</a:t>
            </a:r>
            <a:br>
              <a:rPr lang="en-US" sz="2800" dirty="0" smtClean="0"/>
            </a:br>
            <a:r>
              <a:rPr lang="en-US" sz="2800" dirty="0" smtClean="0"/>
              <a:t>Lisa and Dave Anderson</a:t>
            </a:r>
            <a:endParaRPr lang="en-US" sz="2800" dirty="0"/>
          </a:p>
        </p:txBody>
      </p:sp>
      <p:sp>
        <p:nvSpPr>
          <p:cNvPr id="3" name="Content Placeholder 2"/>
          <p:cNvSpPr>
            <a:spLocks noGrp="1"/>
          </p:cNvSpPr>
          <p:nvPr>
            <p:ph idx="1"/>
          </p:nvPr>
        </p:nvSpPr>
        <p:spPr>
          <a:xfrm>
            <a:off x="457200" y="1828800"/>
            <a:ext cx="7620000" cy="4800600"/>
          </a:xfrm>
        </p:spPr>
        <p:txBody>
          <a:bodyPr>
            <a:normAutofit/>
          </a:bodyPr>
          <a:lstStyle/>
          <a:p>
            <a:pPr>
              <a:buNone/>
            </a:pPr>
            <a:r>
              <a:rPr lang="en-US" sz="2000" i="1" dirty="0" smtClean="0"/>
              <a:t>"I found Shaklee for the supplements.  I was desperately searching for quality supplements to help my four children stay healthy.  </a:t>
            </a:r>
          </a:p>
          <a:p>
            <a:pPr>
              <a:buNone/>
            </a:pPr>
            <a:r>
              <a:rPr lang="en-US" sz="2000" i="1" dirty="0" smtClean="0"/>
              <a:t> I quickly found that I had an option to build a business with Shaklee that allowed me to be a full time stay at home mom and still earn the money we needed. </a:t>
            </a:r>
          </a:p>
          <a:p>
            <a:pPr>
              <a:buNone/>
            </a:pPr>
            <a:r>
              <a:rPr lang="en-US" sz="2000" i="1" dirty="0" smtClean="0"/>
              <a:t> When the economy tanked our Shaklee business came to the rescue and by doubling our business that year and the year after we were able to not only survive the economy but increase our overall income. </a:t>
            </a:r>
          </a:p>
          <a:p>
            <a:pPr>
              <a:buNone/>
            </a:pPr>
            <a:r>
              <a:rPr lang="en-US" sz="2000" i="1" dirty="0" smtClean="0"/>
              <a:t> One of the things I absolutely love the most about my Shaklee business is that I can pass it on to my children, and that my great, great, great grandchildren will benefit from what I am doing today. </a:t>
            </a:r>
          </a:p>
          <a:p>
            <a:pPr>
              <a:buNone/>
            </a:pPr>
            <a:r>
              <a:rPr lang="en-US" sz="2000" i="1" dirty="0" smtClean="0"/>
              <a:t> I am so thankful that Shaklee came into my life and has become what I needed it to be when I needed it."</a:t>
            </a:r>
            <a:br>
              <a:rPr lang="en-US" sz="2000" i="1" dirty="0" smtClean="0"/>
            </a:br>
            <a:endParaRPr lang="en-US" sz="2000" dirty="0" smtClean="0"/>
          </a:p>
          <a:p>
            <a:endParaRPr lang="en-US" sz="2000" i="1" dirty="0"/>
          </a:p>
        </p:txBody>
      </p:sp>
      <p:pic>
        <p:nvPicPr>
          <p:cNvPr id="4" name="Picture 3" descr="Lisa Anderson 2.jpg"/>
          <p:cNvPicPr>
            <a:picLocks noChangeAspect="1"/>
          </p:cNvPicPr>
          <p:nvPr/>
        </p:nvPicPr>
        <p:blipFill>
          <a:blip r:embed="rId2" cstate="print"/>
          <a:stretch>
            <a:fillRect/>
          </a:stretch>
        </p:blipFill>
        <p:spPr>
          <a:xfrm>
            <a:off x="7561277" y="152400"/>
            <a:ext cx="1278194" cy="1905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2895600"/>
          </a:xfrm>
        </p:spPr>
        <p:txBody>
          <a:bodyPr>
            <a:normAutofit lnSpcReduction="10000"/>
          </a:bodyPr>
          <a:lstStyle/>
          <a:p>
            <a:r>
              <a:rPr lang="en-US" sz="2400" dirty="0" smtClean="0"/>
              <a:t> Why people need Shaklee….</a:t>
            </a:r>
          </a:p>
          <a:p>
            <a:pPr marL="0" indent="0">
              <a:buNone/>
            </a:pPr>
            <a:r>
              <a:rPr lang="en-US" sz="2400" dirty="0"/>
              <a:t> </a:t>
            </a:r>
            <a:r>
              <a:rPr lang="en-US" sz="2400" dirty="0" smtClean="0"/>
              <a:t>         the problem  </a:t>
            </a:r>
            <a:br>
              <a:rPr lang="en-US" sz="2400" dirty="0" smtClean="0"/>
            </a:br>
            <a:r>
              <a:rPr lang="en-US" sz="2400" dirty="0" smtClean="0"/>
              <a:t>     i.e.  Decline in nutrition in our </a:t>
            </a:r>
          </a:p>
          <a:p>
            <a:pPr marL="0" indent="0">
              <a:buNone/>
            </a:pPr>
            <a:r>
              <a:rPr lang="en-US" sz="2400" dirty="0"/>
              <a:t> </a:t>
            </a:r>
            <a:r>
              <a:rPr lang="en-US" sz="2400" dirty="0" smtClean="0"/>
              <a:t>         food, our need for supplements</a:t>
            </a:r>
          </a:p>
          <a:p>
            <a:r>
              <a:rPr lang="en-US" sz="2400" dirty="0" smtClean="0"/>
              <a:t>Household chemicals and how they affect us and our world</a:t>
            </a:r>
          </a:p>
          <a:p>
            <a:r>
              <a:rPr lang="en-US" sz="2400" dirty="0" smtClean="0"/>
              <a:t>Why Shaklee products are different, special and superior to other products,</a:t>
            </a:r>
          </a:p>
        </p:txBody>
      </p:sp>
      <p:sp>
        <p:nvSpPr>
          <p:cNvPr id="5" name="Title 4"/>
          <p:cNvSpPr>
            <a:spLocks noGrp="1"/>
          </p:cNvSpPr>
          <p:nvPr>
            <p:ph type="title"/>
          </p:nvPr>
        </p:nvSpPr>
        <p:spPr>
          <a:xfrm>
            <a:off x="381000" y="228600"/>
            <a:ext cx="2362200" cy="762000"/>
          </a:xfrm>
          <a:ln>
            <a:solidFill>
              <a:srgbClr val="C00000"/>
            </a:solidFill>
          </a:ln>
        </p:spPr>
        <p:txBody>
          <a:bodyPr>
            <a:normAutofit/>
          </a:bodyPr>
          <a:lstStyle/>
          <a:p>
            <a:r>
              <a:rPr lang="en-US" sz="3600" dirty="0" smtClean="0"/>
              <a:t>Content</a:t>
            </a:r>
            <a:endParaRPr lang="en-US" sz="3600" dirty="0"/>
          </a:p>
        </p:txBody>
      </p:sp>
      <p:pic>
        <p:nvPicPr>
          <p:cNvPr id="17410" name="Picture 2" descr="http://chasecharlie.com/wp-content/uploads/2011/05/good_nutrition_pays_1204x758.png"/>
          <p:cNvPicPr>
            <a:picLocks noChangeAspect="1" noChangeArrowheads="1"/>
          </p:cNvPicPr>
          <p:nvPr/>
        </p:nvPicPr>
        <p:blipFill>
          <a:blip r:embed="rId2" cstate="print"/>
          <a:srcRect/>
          <a:stretch>
            <a:fillRect/>
          </a:stretch>
        </p:blipFill>
        <p:spPr bwMode="auto">
          <a:xfrm>
            <a:off x="5486400" y="0"/>
            <a:ext cx="3275854" cy="2062374"/>
          </a:xfrm>
          <a:prstGeom prst="rect">
            <a:avLst/>
          </a:prstGeom>
          <a:noFill/>
        </p:spPr>
      </p:pic>
      <p:sp>
        <p:nvSpPr>
          <p:cNvPr id="7" name="Rectangle 6"/>
          <p:cNvSpPr/>
          <p:nvPr/>
        </p:nvSpPr>
        <p:spPr>
          <a:xfrm>
            <a:off x="3352800" y="4191000"/>
            <a:ext cx="5410200" cy="2308324"/>
          </a:xfrm>
          <a:prstGeom prst="rect">
            <a:avLst/>
          </a:prstGeom>
        </p:spPr>
        <p:txBody>
          <a:bodyPr wrap="square">
            <a:spAutoFit/>
          </a:bodyPr>
          <a:lstStyle/>
          <a:p>
            <a:pPr>
              <a:buFont typeface="Arial" pitchFamily="34" charset="0"/>
              <a:buChar char="•"/>
            </a:pPr>
            <a:r>
              <a:rPr lang="en-US" sz="2400" dirty="0" smtClean="0"/>
              <a:t> Shaklee history, science and research </a:t>
            </a:r>
          </a:p>
          <a:p>
            <a:pPr>
              <a:buFont typeface="Arial" pitchFamily="34" charset="0"/>
              <a:buChar char="•"/>
            </a:pPr>
            <a:r>
              <a:rPr lang="en-US" sz="2400" dirty="0" smtClean="0"/>
              <a:t> A collection of products to start with                            				Lisa</a:t>
            </a:r>
          </a:p>
          <a:p>
            <a:pPr>
              <a:buFont typeface="Arial" pitchFamily="34" charset="0"/>
              <a:buChar char="•"/>
            </a:pPr>
            <a:r>
              <a:rPr lang="en-US" sz="2400" dirty="0" smtClean="0"/>
              <a:t> Share stories and testimonies</a:t>
            </a:r>
          </a:p>
          <a:p>
            <a:pPr>
              <a:buFont typeface="Arial" pitchFamily="34" charset="0"/>
              <a:buChar char="•"/>
            </a:pPr>
            <a:r>
              <a:rPr lang="en-US" sz="2400" dirty="0" smtClean="0"/>
              <a:t> Offer clear options of how and where to 	start with Shaklee       </a:t>
            </a:r>
            <a:endParaRPr lang="en-US" sz="2400" dirty="0"/>
          </a:p>
        </p:txBody>
      </p:sp>
      <p:pic>
        <p:nvPicPr>
          <p:cNvPr id="17412" name="Picture 4" descr="http://graphicdonkey.com/hhl/wp-content/uploads/2014/01/householdtoxins.gif"/>
          <p:cNvPicPr>
            <a:picLocks noChangeAspect="1" noChangeArrowheads="1"/>
          </p:cNvPicPr>
          <p:nvPr/>
        </p:nvPicPr>
        <p:blipFill>
          <a:blip r:embed="rId3" cstate="print"/>
          <a:srcRect/>
          <a:stretch>
            <a:fillRect/>
          </a:stretch>
        </p:blipFill>
        <p:spPr bwMode="auto">
          <a:xfrm>
            <a:off x="304800" y="3810000"/>
            <a:ext cx="2896370" cy="2867407"/>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7620000" cy="5257800"/>
          </a:xfrm>
        </p:spPr>
        <p:txBody>
          <a:bodyPr>
            <a:normAutofit/>
          </a:bodyPr>
          <a:lstStyle/>
          <a:p>
            <a:pPr>
              <a:buNone/>
            </a:pPr>
            <a:r>
              <a:rPr lang="en-US" sz="2400" dirty="0" smtClean="0"/>
              <a:t>*</a:t>
            </a:r>
            <a:r>
              <a:rPr lang="en-US" sz="2400" b="1" dirty="0" smtClean="0"/>
              <a:t>Share stories and testimonies</a:t>
            </a:r>
            <a:r>
              <a:rPr lang="en-US" sz="2400" dirty="0" smtClean="0"/>
              <a:t>… Share  product &amp; business stories, starting with those attending </a:t>
            </a:r>
          </a:p>
          <a:p>
            <a:pPr lvl="0">
              <a:buNone/>
            </a:pPr>
            <a:r>
              <a:rPr lang="en-US" sz="2400" b="1" dirty="0" smtClean="0"/>
              <a:t>*Validate and affirm input &amp; questions</a:t>
            </a:r>
          </a:p>
          <a:p>
            <a:pPr>
              <a:buNone/>
            </a:pPr>
            <a:r>
              <a:rPr lang="en-US" sz="2400" dirty="0" smtClean="0"/>
              <a:t>	 Engage your guests, encourage questions, affirm them, 	, value their input, (“ that is a great question” If you don't know the answer, tell them that you will do a little research and get back to them .</a:t>
            </a:r>
          </a:p>
          <a:p>
            <a:pPr lvl="0">
              <a:buNone/>
            </a:pPr>
            <a:r>
              <a:rPr lang="en-US" sz="2400" b="1" dirty="0" smtClean="0"/>
              <a:t>*Be prepared  -- practice, practice, practice</a:t>
            </a:r>
          </a:p>
          <a:p>
            <a:pPr lvl="0">
              <a:buNone/>
            </a:pPr>
            <a:r>
              <a:rPr lang="en-US" sz="2400" dirty="0" smtClean="0"/>
              <a:t>	Practice out loud and time yourself.   </a:t>
            </a:r>
          </a:p>
          <a:p>
            <a:pPr lvl="0">
              <a:buNone/>
            </a:pPr>
            <a:endParaRPr lang="en-US" sz="2400" dirty="0" smtClean="0"/>
          </a:p>
          <a:p>
            <a:pPr lvl="0">
              <a:buNone/>
            </a:pPr>
            <a:r>
              <a:rPr lang="en-US" sz="2400" dirty="0" smtClean="0"/>
              <a:t>You are building relationships with your guests.</a:t>
            </a:r>
          </a:p>
          <a:p>
            <a:pPr lvl="0">
              <a:buNone/>
            </a:pPr>
            <a:r>
              <a:rPr lang="en-US" sz="2400" dirty="0" smtClean="0"/>
              <a:t>This is just the beginning!                                               Lisa</a:t>
            </a:r>
          </a:p>
          <a:p>
            <a:endParaRPr lang="en-US" sz="2400" dirty="0"/>
          </a:p>
        </p:txBody>
      </p:sp>
      <p:sp>
        <p:nvSpPr>
          <p:cNvPr id="4" name="TextBox 3"/>
          <p:cNvSpPr txBox="1"/>
          <p:nvPr/>
        </p:nvSpPr>
        <p:spPr>
          <a:xfrm>
            <a:off x="762000" y="304800"/>
            <a:ext cx="3124200" cy="584775"/>
          </a:xfrm>
          <a:prstGeom prst="rect">
            <a:avLst/>
          </a:prstGeom>
          <a:noFill/>
          <a:ln>
            <a:solidFill>
              <a:srgbClr val="FF0000"/>
            </a:solidFill>
          </a:ln>
        </p:spPr>
        <p:txBody>
          <a:bodyPr wrap="square" rtlCol="0">
            <a:spAutoFit/>
          </a:bodyPr>
          <a:lstStyle/>
          <a:p>
            <a:r>
              <a:rPr lang="en-US" sz="3200" dirty="0" smtClean="0"/>
              <a:t>When presenting</a:t>
            </a:r>
            <a:endParaRPr lang="en-US" sz="3200" dirty="0"/>
          </a:p>
        </p:txBody>
      </p:sp>
      <p:pic>
        <p:nvPicPr>
          <p:cNvPr id="16386" name="Picture 2" descr="http://c3182352.r52.cf0.rackcdn.com/man-presenting.png"/>
          <p:cNvPicPr>
            <a:picLocks noChangeAspect="1" noChangeArrowheads="1"/>
          </p:cNvPicPr>
          <p:nvPr/>
        </p:nvPicPr>
        <p:blipFill>
          <a:blip r:embed="rId2" cstate="print"/>
          <a:srcRect/>
          <a:stretch>
            <a:fillRect/>
          </a:stretch>
        </p:blipFill>
        <p:spPr bwMode="auto">
          <a:xfrm>
            <a:off x="6696075" y="2895600"/>
            <a:ext cx="2447925" cy="3743325"/>
          </a:xfrm>
          <a:prstGeom prst="rect">
            <a:avLst/>
          </a:prstGeom>
          <a:noFill/>
        </p:spPr>
      </p:pic>
    </p:spTree>
    <p:extLst>
      <p:ext uri="{BB962C8B-B14F-4D97-AF65-F5344CB8AC3E}">
        <p14:creationId xmlns:p14="http://schemas.microsoft.com/office/powerpoint/2010/main" val="24459809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kimgarst.com/wp-content/uploads/2012/08/The-Secret-To-Closing-The-Sale.png"/>
          <p:cNvPicPr>
            <a:picLocks noChangeAspect="1" noChangeArrowheads="1"/>
          </p:cNvPicPr>
          <p:nvPr/>
        </p:nvPicPr>
        <p:blipFill>
          <a:blip r:embed="rId2" cstate="print"/>
          <a:srcRect/>
          <a:stretch>
            <a:fillRect/>
          </a:stretch>
        </p:blipFill>
        <p:spPr bwMode="auto">
          <a:xfrm>
            <a:off x="6248400" y="1371600"/>
            <a:ext cx="2639736" cy="1828800"/>
          </a:xfrm>
          <a:prstGeom prst="rect">
            <a:avLst/>
          </a:prstGeom>
          <a:noFill/>
        </p:spPr>
      </p:pic>
      <p:sp>
        <p:nvSpPr>
          <p:cNvPr id="2" name="Title 1"/>
          <p:cNvSpPr>
            <a:spLocks noGrp="1"/>
          </p:cNvSpPr>
          <p:nvPr>
            <p:ph type="title"/>
          </p:nvPr>
        </p:nvSpPr>
        <p:spPr>
          <a:xfrm>
            <a:off x="457200" y="381000"/>
            <a:ext cx="8229600" cy="1219200"/>
          </a:xfrm>
          <a:ln>
            <a:solidFill>
              <a:schemeClr val="tx2">
                <a:lumMod val="60000"/>
                <a:lumOff val="40000"/>
              </a:schemeClr>
            </a:solidFill>
          </a:ln>
        </p:spPr>
        <p:txBody>
          <a:bodyPr>
            <a:normAutofit fontScale="90000"/>
          </a:bodyPr>
          <a:lstStyle/>
          <a:p>
            <a:r>
              <a:rPr lang="en-US" sz="2800" dirty="0" smtClean="0"/>
              <a:t> “Closing” a Meeting – </a:t>
            </a:r>
            <a:br>
              <a:rPr lang="en-US" sz="2800" dirty="0" smtClean="0"/>
            </a:br>
            <a:r>
              <a:rPr lang="en-US" sz="2800" dirty="0" smtClean="0"/>
              <a:t>Guests Are Looking to You to Present  Options  &amp;  Next Steps</a:t>
            </a:r>
            <a:endParaRPr lang="en-US" sz="2800" dirty="0"/>
          </a:p>
        </p:txBody>
      </p:sp>
      <p:sp>
        <p:nvSpPr>
          <p:cNvPr id="3" name="Content Placeholder 2"/>
          <p:cNvSpPr>
            <a:spLocks noGrp="1"/>
          </p:cNvSpPr>
          <p:nvPr>
            <p:ph idx="1"/>
          </p:nvPr>
        </p:nvSpPr>
        <p:spPr>
          <a:xfrm>
            <a:off x="457200" y="1828800"/>
            <a:ext cx="8229600" cy="4800600"/>
          </a:xfrm>
        </p:spPr>
        <p:txBody>
          <a:bodyPr>
            <a:normAutofit lnSpcReduction="10000"/>
          </a:bodyPr>
          <a:lstStyle/>
          <a:p>
            <a:r>
              <a:rPr lang="en-US" sz="2400" dirty="0" smtClean="0"/>
              <a:t>Interest sheet – or Symptom Assessment </a:t>
            </a:r>
          </a:p>
          <a:p>
            <a:pPr>
              <a:buNone/>
            </a:pPr>
            <a:r>
              <a:rPr lang="en-US" sz="2400" dirty="0" smtClean="0"/>
              <a:t>	--Captures their information </a:t>
            </a:r>
          </a:p>
          <a:p>
            <a:pPr>
              <a:buNone/>
            </a:pPr>
            <a:r>
              <a:rPr lang="en-US" sz="2400" dirty="0" smtClean="0"/>
              <a:t>	-- Identifies their interests for follow up</a:t>
            </a:r>
          </a:p>
          <a:p>
            <a:pPr>
              <a:buNone/>
            </a:pPr>
            <a:r>
              <a:rPr lang="en-US" sz="2400" dirty="0" smtClean="0"/>
              <a:t>	-- Handed in for drawing for door prize ( Vita D, Scour Off, 	Basic H, Wipes, Multi Purpose Cream )</a:t>
            </a:r>
          </a:p>
          <a:p>
            <a:r>
              <a:rPr lang="en-US" sz="2400" dirty="0" smtClean="0"/>
              <a:t>Follow  USE, SHARE, BUILD dialogue 				</a:t>
            </a:r>
            <a:r>
              <a:rPr lang="en-US" sz="2000" dirty="0" smtClean="0"/>
              <a:t>( see Shaklee Opportunity	presentation… see next slide).</a:t>
            </a:r>
          </a:p>
          <a:p>
            <a:r>
              <a:rPr lang="en-US" sz="2400" dirty="0" smtClean="0"/>
              <a:t>Offer direction. Be clear about next steps and options.</a:t>
            </a:r>
          </a:p>
          <a:p>
            <a:r>
              <a:rPr lang="en-US" sz="2400" dirty="0" smtClean="0"/>
              <a:t>Use  Ways to Join form from  My Shaklee website</a:t>
            </a:r>
          </a:p>
          <a:p>
            <a:r>
              <a:rPr lang="en-US" sz="2400" dirty="0" smtClean="0"/>
              <a:t>Possible additional materials – Product Guide, Shaklee Difference , Landmark Study , Product information sheets for the topic.					</a:t>
            </a:r>
            <a:r>
              <a:rPr lang="en-US" sz="2400" dirty="0" err="1" smtClean="0"/>
              <a:t>katie</a:t>
            </a: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3"/>
          <p:cNvSpPr/>
          <p:nvPr/>
        </p:nvSpPr>
        <p:spPr>
          <a:xfrm>
            <a:off x="609600" y="990600"/>
            <a:ext cx="7924800" cy="5486400"/>
          </a:xfrm>
          <a:prstGeom prst="triangle">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endParaRPr>
          </a:p>
        </p:txBody>
      </p:sp>
      <p:sp>
        <p:nvSpPr>
          <p:cNvPr id="2" name="Title 1"/>
          <p:cNvSpPr>
            <a:spLocks noGrp="1"/>
          </p:cNvSpPr>
          <p:nvPr>
            <p:ph type="title"/>
          </p:nvPr>
        </p:nvSpPr>
        <p:spPr>
          <a:xfrm>
            <a:off x="3505200" y="3429000"/>
            <a:ext cx="2133600" cy="2438400"/>
          </a:xfrm>
        </p:spPr>
        <p:txBody>
          <a:bodyPr rtlCol="0">
            <a:normAutofit/>
          </a:bodyPr>
          <a:lstStyle/>
          <a:p>
            <a:pPr eaLnBrk="1" fontAlgn="auto" hangingPunct="1">
              <a:spcAft>
                <a:spcPts val="0"/>
              </a:spcAft>
              <a:defRPr/>
            </a:pPr>
            <a:r>
              <a:rPr lang="en-US" sz="2000" b="1" dirty="0" smtClean="0">
                <a:solidFill>
                  <a:schemeClr val="accent3">
                    <a:lumMod val="50000"/>
                  </a:schemeClr>
                </a:solidFill>
              </a:rPr>
              <a:t>At the heart of Shaklee is a dedication to health and wellness for the planet &amp; its people. </a:t>
            </a:r>
            <a:endParaRPr lang="en-US" sz="2000" b="1" dirty="0">
              <a:solidFill>
                <a:schemeClr val="accent3">
                  <a:lumMod val="50000"/>
                </a:schemeClr>
              </a:solidFill>
            </a:endParaRPr>
          </a:p>
        </p:txBody>
      </p:sp>
      <p:cxnSp>
        <p:nvCxnSpPr>
          <p:cNvPr id="7" name="Straight Connector 6"/>
          <p:cNvCxnSpPr/>
          <p:nvPr/>
        </p:nvCxnSpPr>
        <p:spPr>
          <a:xfrm flipH="1">
            <a:off x="4572000" y="3429000"/>
            <a:ext cx="1600200" cy="297180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971800" y="3429000"/>
            <a:ext cx="3200400" cy="0"/>
          </a:xfrm>
          <a:prstGeom prst="line">
            <a:avLst/>
          </a:prstGeom>
          <a:ln w="571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971800" y="3429000"/>
            <a:ext cx="1600200" cy="297180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409950" y="1371600"/>
            <a:ext cx="2152650" cy="2057400"/>
          </a:xfrm>
        </p:spPr>
        <p:txBody>
          <a:bodyPr rtlCol="0">
            <a:normAutofit fontScale="92500" lnSpcReduction="20000"/>
          </a:bodyPr>
          <a:lstStyle/>
          <a:p>
            <a:pPr algn="ctr" eaLnBrk="1" fontAlgn="auto" hangingPunct="1">
              <a:spcAft>
                <a:spcPts val="0"/>
              </a:spcAft>
              <a:buFont typeface="Arial" pitchFamily="34" charset="0"/>
              <a:buNone/>
              <a:defRPr/>
            </a:pPr>
            <a:r>
              <a:rPr lang="en-US" sz="2000" dirty="0" smtClean="0"/>
              <a:t>	Some </a:t>
            </a:r>
          </a:p>
          <a:p>
            <a:pPr algn="ctr" eaLnBrk="1" fontAlgn="auto" hangingPunct="1">
              <a:spcAft>
                <a:spcPts val="0"/>
              </a:spcAft>
              <a:buFont typeface="Arial" pitchFamily="34" charset="0"/>
              <a:buNone/>
              <a:defRPr/>
            </a:pPr>
            <a:r>
              <a:rPr lang="en-US" sz="2000" dirty="0" smtClean="0"/>
              <a:t>	people make Shaklee their</a:t>
            </a:r>
            <a:r>
              <a:rPr lang="en-US" sz="2000" b="1" dirty="0" smtClean="0"/>
              <a:t> career and feel passionate about being part of wellness movement.</a:t>
            </a:r>
            <a:endParaRPr lang="en-US" sz="2000" dirty="0"/>
          </a:p>
        </p:txBody>
      </p:sp>
      <p:sp>
        <p:nvSpPr>
          <p:cNvPr id="29704" name="TextBox 20"/>
          <p:cNvSpPr txBox="1">
            <a:spLocks noChangeArrowheads="1"/>
          </p:cNvSpPr>
          <p:nvPr/>
        </p:nvSpPr>
        <p:spPr bwMode="auto">
          <a:xfrm>
            <a:off x="5257800" y="4495800"/>
            <a:ext cx="2286000" cy="1938338"/>
          </a:xfrm>
          <a:prstGeom prst="rect">
            <a:avLst/>
          </a:prstGeom>
          <a:noFill/>
          <a:ln w="9525">
            <a:noFill/>
            <a:miter lim="800000"/>
            <a:headEnd/>
            <a:tailEnd/>
          </a:ln>
        </p:spPr>
        <p:txBody>
          <a:bodyPr>
            <a:spAutoFit/>
          </a:bodyPr>
          <a:lstStyle/>
          <a:p>
            <a:pPr algn="ctr"/>
            <a:r>
              <a:rPr lang="en-US" sz="2000">
                <a:latin typeface="Calibri" pitchFamily="34" charset="0"/>
              </a:rPr>
              <a:t>Some people become 	           </a:t>
            </a:r>
            <a:r>
              <a:rPr lang="en-US" sz="2000" b="1">
                <a:latin typeface="Calibri" pitchFamily="34" charset="0"/>
              </a:rPr>
              <a:t>casual distributor</a:t>
            </a:r>
            <a:r>
              <a:rPr lang="en-US" sz="2000">
                <a:latin typeface="Calibri" pitchFamily="34" charset="0"/>
              </a:rPr>
              <a:t>s who share with a few friends to get their products free</a:t>
            </a:r>
          </a:p>
        </p:txBody>
      </p:sp>
      <p:sp>
        <p:nvSpPr>
          <p:cNvPr id="29705" name="TextBox 21"/>
          <p:cNvSpPr txBox="1">
            <a:spLocks noChangeArrowheads="1"/>
          </p:cNvSpPr>
          <p:nvPr/>
        </p:nvSpPr>
        <p:spPr bwMode="auto">
          <a:xfrm>
            <a:off x="1524000" y="4724400"/>
            <a:ext cx="2209800" cy="1631216"/>
          </a:xfrm>
          <a:prstGeom prst="rect">
            <a:avLst/>
          </a:prstGeom>
          <a:noFill/>
          <a:ln w="9525">
            <a:noFill/>
            <a:miter lim="800000"/>
            <a:headEnd/>
            <a:tailEnd/>
          </a:ln>
        </p:spPr>
        <p:txBody>
          <a:bodyPr>
            <a:spAutoFit/>
          </a:bodyPr>
          <a:lstStyle/>
          <a:p>
            <a:pPr algn="ctr"/>
            <a:r>
              <a:rPr lang="en-US" sz="2000" dirty="0">
                <a:latin typeface="Calibri" pitchFamily="34" charset="0"/>
              </a:rPr>
              <a:t>      Some people                                              </a:t>
            </a:r>
            <a:r>
              <a:rPr lang="en-US" sz="2000" dirty="0" smtClean="0">
                <a:latin typeface="Calibri" pitchFamily="34" charset="0"/>
              </a:rPr>
              <a:t>want to use the products to have a healthier home and family</a:t>
            </a:r>
            <a:endParaRPr lang="en-US" sz="2000" dirty="0">
              <a:latin typeface="Calibri" pitchFamily="34" charset="0"/>
            </a:endParaRPr>
          </a:p>
        </p:txBody>
      </p:sp>
      <p:sp>
        <p:nvSpPr>
          <p:cNvPr id="23" name="TextBox 22"/>
          <p:cNvSpPr txBox="1"/>
          <p:nvPr/>
        </p:nvSpPr>
        <p:spPr>
          <a:xfrm>
            <a:off x="1828800" y="304800"/>
            <a:ext cx="5943600" cy="954107"/>
          </a:xfrm>
          <a:prstGeom prst="rect">
            <a:avLst/>
          </a:prstGeom>
          <a:noFill/>
          <a:ln w="28575">
            <a:solidFill>
              <a:schemeClr val="accent3">
                <a:lumMod val="50000"/>
              </a:schemeClr>
            </a:solidFill>
          </a:ln>
        </p:spPr>
        <p:txBody>
          <a:bodyPr wrap="square">
            <a:spAutoFit/>
          </a:bodyPr>
          <a:lstStyle/>
          <a:p>
            <a:pPr fontAlgn="auto">
              <a:spcBef>
                <a:spcPts val="0"/>
              </a:spcBef>
              <a:spcAft>
                <a:spcPts val="0"/>
              </a:spcAft>
              <a:defRPr/>
            </a:pPr>
            <a:r>
              <a:rPr lang="en-US" sz="2800" dirty="0" smtClean="0">
                <a:latin typeface="+mn-lt"/>
                <a:cs typeface="+mn-cs"/>
              </a:rPr>
              <a:t>We Can Create Conversations Around 	   The 3 </a:t>
            </a:r>
            <a:r>
              <a:rPr lang="en-US" sz="2800" dirty="0">
                <a:latin typeface="+mn-lt"/>
                <a:cs typeface="+mn-cs"/>
              </a:rPr>
              <a:t>Ways to Engage With Shaklee</a:t>
            </a:r>
          </a:p>
        </p:txBody>
      </p:sp>
      <p:sp>
        <p:nvSpPr>
          <p:cNvPr id="24" name="Oval Callout 23"/>
          <p:cNvSpPr/>
          <p:nvPr/>
        </p:nvSpPr>
        <p:spPr>
          <a:xfrm>
            <a:off x="5410200" y="1524000"/>
            <a:ext cx="2743200" cy="1219200"/>
          </a:xfrm>
          <a:prstGeom prst="wedgeEllipseCallout">
            <a:avLst>
              <a:gd name="adj1" fmla="val -47879"/>
              <a:gd name="adj2" fmla="val 4240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Oval Callout 24"/>
          <p:cNvSpPr/>
          <p:nvPr/>
        </p:nvSpPr>
        <p:spPr>
          <a:xfrm>
            <a:off x="533400" y="3048000"/>
            <a:ext cx="2362200" cy="1371600"/>
          </a:xfrm>
          <a:prstGeom prst="wedgeEllipseCallout">
            <a:avLst>
              <a:gd name="adj1" fmla="val 19604"/>
              <a:gd name="adj2" fmla="val 8236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Oval Callout 25"/>
          <p:cNvSpPr/>
          <p:nvPr/>
        </p:nvSpPr>
        <p:spPr>
          <a:xfrm>
            <a:off x="6934200" y="2971800"/>
            <a:ext cx="2209800" cy="1295400"/>
          </a:xfrm>
          <a:prstGeom prst="wedgeEllipseCallout">
            <a:avLst>
              <a:gd name="adj1" fmla="val -41987"/>
              <a:gd name="adj2" fmla="val 7287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TextBox 26"/>
          <p:cNvSpPr txBox="1"/>
          <p:nvPr/>
        </p:nvSpPr>
        <p:spPr>
          <a:xfrm>
            <a:off x="5715000" y="1600200"/>
            <a:ext cx="2209800" cy="954107"/>
          </a:xfrm>
          <a:prstGeom prst="rect">
            <a:avLst/>
          </a:prstGeom>
          <a:noFill/>
        </p:spPr>
        <p:txBody>
          <a:bodyPr wrap="square">
            <a:spAutoFit/>
          </a:bodyPr>
          <a:lstStyle/>
          <a:p>
            <a:pPr algn="ctr" fontAlgn="auto">
              <a:spcBef>
                <a:spcPts val="0"/>
              </a:spcBef>
              <a:spcAft>
                <a:spcPts val="0"/>
              </a:spcAft>
              <a:defRPr/>
            </a:pPr>
            <a:r>
              <a:rPr lang="en-US" sz="2800" b="1" dirty="0" smtClean="0">
                <a:solidFill>
                  <a:schemeClr val="tx2">
                    <a:lumMod val="60000"/>
                    <a:lumOff val="40000"/>
                  </a:schemeClr>
                </a:solidFill>
                <a:latin typeface="+mn-lt"/>
                <a:cs typeface="+mn-cs"/>
              </a:rPr>
              <a:t>Earn Career       Income</a:t>
            </a:r>
            <a:endParaRPr lang="en-US" sz="2800" b="1" dirty="0">
              <a:solidFill>
                <a:schemeClr val="tx2">
                  <a:lumMod val="60000"/>
                  <a:lumOff val="40000"/>
                </a:schemeClr>
              </a:solidFill>
              <a:latin typeface="+mn-lt"/>
              <a:cs typeface="+mn-cs"/>
            </a:endParaRPr>
          </a:p>
        </p:txBody>
      </p:sp>
      <p:sp>
        <p:nvSpPr>
          <p:cNvPr id="28" name="TextBox 27"/>
          <p:cNvSpPr txBox="1"/>
          <p:nvPr/>
        </p:nvSpPr>
        <p:spPr>
          <a:xfrm>
            <a:off x="685800" y="3200400"/>
            <a:ext cx="2133600" cy="1077218"/>
          </a:xfrm>
          <a:prstGeom prst="rect">
            <a:avLst/>
          </a:prstGeom>
          <a:noFill/>
        </p:spPr>
        <p:txBody>
          <a:bodyPr wrap="square">
            <a:spAutoFit/>
          </a:bodyPr>
          <a:lstStyle/>
          <a:p>
            <a:pPr algn="ctr" fontAlgn="auto">
              <a:spcBef>
                <a:spcPts val="0"/>
              </a:spcBef>
              <a:spcAft>
                <a:spcPts val="0"/>
              </a:spcAft>
              <a:defRPr/>
            </a:pPr>
            <a:r>
              <a:rPr lang="en-US" sz="3200" b="1" dirty="0" smtClean="0">
                <a:solidFill>
                  <a:schemeClr val="tx2">
                    <a:lumMod val="60000"/>
                    <a:lumOff val="40000"/>
                  </a:schemeClr>
                </a:solidFill>
                <a:latin typeface="+mn-lt"/>
                <a:cs typeface="+mn-cs"/>
              </a:rPr>
              <a:t>Use the Products </a:t>
            </a:r>
            <a:endParaRPr lang="en-US" sz="2800" b="1" dirty="0">
              <a:solidFill>
                <a:schemeClr val="tx2">
                  <a:lumMod val="60000"/>
                  <a:lumOff val="40000"/>
                </a:schemeClr>
              </a:solidFill>
              <a:latin typeface="+mn-lt"/>
              <a:cs typeface="+mn-cs"/>
            </a:endParaRPr>
          </a:p>
        </p:txBody>
      </p:sp>
      <p:sp>
        <p:nvSpPr>
          <p:cNvPr id="29" name="TextBox 28"/>
          <p:cNvSpPr txBox="1"/>
          <p:nvPr/>
        </p:nvSpPr>
        <p:spPr>
          <a:xfrm>
            <a:off x="7086600" y="3124200"/>
            <a:ext cx="2057400" cy="954088"/>
          </a:xfrm>
          <a:prstGeom prst="rect">
            <a:avLst/>
          </a:prstGeom>
          <a:noFill/>
        </p:spPr>
        <p:txBody>
          <a:bodyPr>
            <a:spAutoFit/>
          </a:bodyPr>
          <a:lstStyle/>
          <a:p>
            <a:pPr fontAlgn="auto">
              <a:spcBef>
                <a:spcPts val="0"/>
              </a:spcBef>
              <a:spcAft>
                <a:spcPts val="0"/>
              </a:spcAft>
              <a:defRPr/>
            </a:pPr>
            <a:r>
              <a:rPr lang="en-US" sz="2800" b="1" dirty="0">
                <a:solidFill>
                  <a:schemeClr val="tx2">
                    <a:lumMod val="60000"/>
                    <a:lumOff val="40000"/>
                  </a:schemeClr>
                </a:solidFill>
                <a:latin typeface="+mn-lt"/>
                <a:cs typeface="+mn-cs"/>
              </a:rPr>
              <a:t>Casual</a:t>
            </a:r>
          </a:p>
          <a:p>
            <a:pPr fontAlgn="auto">
              <a:spcBef>
                <a:spcPts val="0"/>
              </a:spcBef>
              <a:spcAft>
                <a:spcPts val="0"/>
              </a:spcAft>
              <a:defRPr/>
            </a:pPr>
            <a:r>
              <a:rPr lang="en-US" sz="2800" b="1" dirty="0">
                <a:solidFill>
                  <a:schemeClr val="tx2">
                    <a:lumMod val="60000"/>
                    <a:lumOff val="40000"/>
                  </a:schemeClr>
                </a:solidFill>
                <a:latin typeface="+mn-lt"/>
                <a:cs typeface="+mn-cs"/>
              </a:rPr>
              <a:t>Distributors</a:t>
            </a:r>
          </a:p>
        </p:txBody>
      </p:sp>
      <p:sp>
        <p:nvSpPr>
          <p:cNvPr id="17" name="TextBox 16"/>
          <p:cNvSpPr txBox="1"/>
          <p:nvPr/>
        </p:nvSpPr>
        <p:spPr>
          <a:xfrm>
            <a:off x="7772400" y="4648200"/>
            <a:ext cx="1371600" cy="369332"/>
          </a:xfrm>
          <a:prstGeom prst="rect">
            <a:avLst/>
          </a:prstGeom>
          <a:noFill/>
        </p:spPr>
        <p:txBody>
          <a:bodyPr wrap="square" rtlCol="0">
            <a:spAutoFit/>
          </a:bodyPr>
          <a:lstStyle/>
          <a:p>
            <a:r>
              <a:rPr lang="en-US" dirty="0" err="1" smtClean="0"/>
              <a:t>katie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webdesignhot.com/wp-content/uploads/2011/04/Abstract-Background-Vector-Graphic.jpg"/>
          <p:cNvPicPr>
            <a:picLocks noChangeAspect="1" noChangeArrowheads="1"/>
          </p:cNvPicPr>
          <p:nvPr/>
        </p:nvPicPr>
        <p:blipFill>
          <a:blip r:embed="rId2" cstate="print"/>
          <a:srcRect/>
          <a:stretch>
            <a:fillRect/>
          </a:stretch>
        </p:blipFill>
        <p:spPr bwMode="auto">
          <a:xfrm>
            <a:off x="0" y="38099"/>
            <a:ext cx="9144000" cy="6781801"/>
          </a:xfrm>
          <a:prstGeom prst="rect">
            <a:avLst/>
          </a:prstGeom>
          <a:noFill/>
        </p:spPr>
      </p:pic>
      <p:sp>
        <p:nvSpPr>
          <p:cNvPr id="2" name="Title 1"/>
          <p:cNvSpPr>
            <a:spLocks noGrp="1"/>
          </p:cNvSpPr>
          <p:nvPr>
            <p:ph type="title"/>
          </p:nvPr>
        </p:nvSpPr>
        <p:spPr/>
        <p:txBody>
          <a:bodyPr>
            <a:normAutofit/>
          </a:bodyPr>
          <a:lstStyle/>
          <a:p>
            <a:r>
              <a:rPr lang="en-US" sz="2800" dirty="0" smtClean="0"/>
              <a:t>“And now we are going to give you options and ideas of where you can go from here. “</a:t>
            </a:r>
            <a:endParaRPr lang="en-US" sz="2800" dirty="0"/>
          </a:p>
        </p:txBody>
      </p:sp>
      <p:sp>
        <p:nvSpPr>
          <p:cNvPr id="3" name="Content Placeholder 2"/>
          <p:cNvSpPr>
            <a:spLocks noGrp="1"/>
          </p:cNvSpPr>
          <p:nvPr>
            <p:ph idx="1"/>
          </p:nvPr>
        </p:nvSpPr>
        <p:spPr>
          <a:xfrm>
            <a:off x="457200" y="1600200"/>
            <a:ext cx="8229600" cy="4876800"/>
          </a:xfrm>
        </p:spPr>
        <p:txBody>
          <a:bodyPr>
            <a:normAutofit/>
          </a:bodyPr>
          <a:lstStyle/>
          <a:p>
            <a:pPr>
              <a:buNone/>
            </a:pPr>
            <a:r>
              <a:rPr lang="en-US" sz="2000" dirty="0" smtClean="0"/>
              <a:t>“Many people choose to </a:t>
            </a:r>
            <a:r>
              <a:rPr lang="en-US" sz="2000" b="1" dirty="0" smtClean="0"/>
              <a:t>use</a:t>
            </a:r>
            <a:r>
              <a:rPr lang="en-US" sz="2000" dirty="0" smtClean="0"/>
              <a:t> Shaklee’s products because they are such high quality and get such good results.  As a Shaklee member you get 15% off the retail price and can order the products and have them delivered directly to your house.  Also, membership with Shaklee means you can order when you want, no monthly requirements.</a:t>
            </a:r>
          </a:p>
          <a:p>
            <a:pPr>
              <a:buNone/>
            </a:pPr>
            <a:r>
              <a:rPr lang="en-US" sz="2000" dirty="0" smtClean="0"/>
              <a:t>A lot of people find that </a:t>
            </a:r>
            <a:r>
              <a:rPr lang="en-US" sz="2000" b="1" dirty="0" smtClean="0"/>
              <a:t>sharing</a:t>
            </a:r>
            <a:r>
              <a:rPr lang="en-US" sz="2000" dirty="0" smtClean="0"/>
              <a:t> these products comes naturally.  As a referral partner you can get a thank you-bonus check from Shaklee.  We find that a lot of people love to share this way to pay for their products.</a:t>
            </a:r>
          </a:p>
          <a:p>
            <a:pPr>
              <a:buNone/>
            </a:pPr>
            <a:r>
              <a:rPr lang="en-US" sz="2000" dirty="0" smtClean="0"/>
              <a:t>And some people choose to </a:t>
            </a:r>
            <a:r>
              <a:rPr lang="en-US" sz="2000" b="1" dirty="0" smtClean="0"/>
              <a:t>build</a:t>
            </a:r>
            <a:r>
              <a:rPr lang="en-US" sz="2000" dirty="0" smtClean="0"/>
              <a:t> a business and create something substantial.  If you are finding that Shaklee’s philosophy is a good match for you, and if you know that if you use these products and like them you will tell share them with others this would be a great option for you.  We have several awesome Gold Packs with good product collection and a lot of other benefits built in.  This is the best way to make use of the full compensation plan in Shaklee.”				</a:t>
            </a:r>
            <a:r>
              <a:rPr lang="en-US" sz="2000" dirty="0" err="1" smtClean="0"/>
              <a:t>lisa</a:t>
            </a:r>
            <a:endParaRPr lang="en-US" sz="2000" dirty="0" smtClean="0"/>
          </a:p>
          <a:p>
            <a:pPr>
              <a:buNone/>
            </a:pPr>
            <a:endParaRPr lang="en-US" sz="2000" dirty="0" smtClean="0"/>
          </a:p>
          <a:p>
            <a:pPr>
              <a:buNone/>
            </a:pPr>
            <a:endParaRPr lang="en-US"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webdesignhot.com/wp-content/uploads/2011/04/Abstract-Background-Vector-Graphic.jpg"/>
          <p:cNvPicPr>
            <a:picLocks noChangeAspect="1" noChangeArrowheads="1"/>
          </p:cNvPicPr>
          <p:nvPr/>
        </p:nvPicPr>
        <p:blipFill>
          <a:blip r:embed="rId2" cstate="print"/>
          <a:srcRect/>
          <a:stretch>
            <a:fillRect/>
          </a:stretch>
        </p:blipFill>
        <p:spPr bwMode="auto">
          <a:xfrm>
            <a:off x="0" y="38099"/>
            <a:ext cx="9144000" cy="6781801"/>
          </a:xfrm>
          <a:prstGeom prst="rect">
            <a:avLst/>
          </a:prstGeom>
          <a:noFill/>
        </p:spPr>
      </p:pic>
      <p:sp>
        <p:nvSpPr>
          <p:cNvPr id="2" name="Title 1"/>
          <p:cNvSpPr>
            <a:spLocks noGrp="1"/>
          </p:cNvSpPr>
          <p:nvPr>
            <p:ph type="title"/>
          </p:nvPr>
        </p:nvSpPr>
        <p:spPr>
          <a:xfrm>
            <a:off x="457200" y="274638"/>
            <a:ext cx="6477000" cy="792162"/>
          </a:xfrm>
          <a:ln w="28575">
            <a:solidFill>
              <a:schemeClr val="accent1"/>
            </a:solidFill>
          </a:ln>
        </p:spPr>
        <p:txBody>
          <a:bodyPr>
            <a:normAutofit/>
          </a:bodyPr>
          <a:lstStyle/>
          <a:p>
            <a:r>
              <a:rPr lang="en-US" sz="3200" dirty="0" smtClean="0"/>
              <a:t>Tips to Make Your Event Productive</a:t>
            </a:r>
            <a:endParaRPr lang="en-US" sz="3200" dirty="0"/>
          </a:p>
        </p:txBody>
      </p:sp>
      <p:sp>
        <p:nvSpPr>
          <p:cNvPr id="3" name="Content Placeholder 2"/>
          <p:cNvSpPr>
            <a:spLocks noGrp="1"/>
          </p:cNvSpPr>
          <p:nvPr>
            <p:ph idx="1"/>
          </p:nvPr>
        </p:nvSpPr>
        <p:spPr>
          <a:xfrm>
            <a:off x="457200" y="1371600"/>
            <a:ext cx="8229600" cy="5211763"/>
          </a:xfrm>
          <a:solidFill>
            <a:schemeClr val="bg1"/>
          </a:solidFill>
          <a:ln>
            <a:solidFill>
              <a:schemeClr val="accent5">
                <a:lumMod val="60000"/>
                <a:lumOff val="40000"/>
              </a:schemeClr>
            </a:solidFill>
          </a:ln>
        </p:spPr>
        <p:txBody>
          <a:bodyPr>
            <a:normAutofit fontScale="85000" lnSpcReduction="20000"/>
          </a:bodyPr>
          <a:lstStyle/>
          <a:p>
            <a:pPr lvl="0">
              <a:buFont typeface="Wingdings" panose="05000000000000000000" pitchFamily="2" charset="2"/>
              <a:buChar char="q"/>
            </a:pPr>
            <a:r>
              <a:rPr lang="en-US" sz="3100" dirty="0" smtClean="0"/>
              <a:t>Involve guests in the discussion</a:t>
            </a:r>
            <a:endParaRPr lang="en-US" sz="3100" dirty="0"/>
          </a:p>
          <a:p>
            <a:pPr>
              <a:buFont typeface="Wingdings" panose="05000000000000000000" pitchFamily="2" charset="2"/>
              <a:buChar char="q"/>
            </a:pPr>
            <a:r>
              <a:rPr lang="en-US" sz="3100" dirty="0"/>
              <a:t>Start &amp; stop on time</a:t>
            </a:r>
          </a:p>
          <a:p>
            <a:pPr>
              <a:buNone/>
            </a:pPr>
            <a:r>
              <a:rPr lang="en-US" sz="3100" dirty="0"/>
              <a:t>	</a:t>
            </a:r>
            <a:r>
              <a:rPr lang="en-US" sz="3100" dirty="0" smtClean="0"/>
              <a:t>Shows </a:t>
            </a:r>
            <a:r>
              <a:rPr lang="en-US" sz="3100" dirty="0"/>
              <a:t>respect for your guests and </a:t>
            </a:r>
            <a:r>
              <a:rPr lang="en-US" sz="3100" dirty="0" smtClean="0"/>
              <a:t>host-		   also </a:t>
            </a:r>
            <a:r>
              <a:rPr lang="en-US" sz="3100" dirty="0"/>
              <a:t>helps to </a:t>
            </a:r>
            <a:r>
              <a:rPr lang="en-US" sz="3100" dirty="0" smtClean="0"/>
              <a:t>keep </a:t>
            </a:r>
            <a:r>
              <a:rPr lang="en-US" sz="3100" dirty="0"/>
              <a:t>guests from leaving before you close</a:t>
            </a:r>
          </a:p>
          <a:p>
            <a:pPr>
              <a:buFont typeface="Wingdings" panose="05000000000000000000" pitchFamily="2" charset="2"/>
              <a:buChar char="q"/>
            </a:pPr>
            <a:r>
              <a:rPr lang="en-US" sz="3100" dirty="0"/>
              <a:t>Be calm, happy, </a:t>
            </a:r>
            <a:r>
              <a:rPr lang="en-US" sz="3100" dirty="0" smtClean="0"/>
              <a:t>warm and enthusiastic.  Reflect your </a:t>
            </a:r>
            <a:r>
              <a:rPr lang="en-US" sz="3100" dirty="0"/>
              <a:t>passion for these products and this special company</a:t>
            </a:r>
          </a:p>
          <a:p>
            <a:pPr lvl="0">
              <a:buFont typeface="Wingdings" panose="05000000000000000000" pitchFamily="2" charset="2"/>
              <a:buChar char="q"/>
            </a:pPr>
            <a:r>
              <a:rPr lang="en-US" sz="3100" dirty="0"/>
              <a:t>Be </a:t>
            </a:r>
            <a:r>
              <a:rPr lang="en-US" sz="3100" dirty="0" smtClean="0"/>
              <a:t>prepared-  create an agenda, </a:t>
            </a:r>
            <a:r>
              <a:rPr lang="en-US" sz="3100" dirty="0"/>
              <a:t>make </a:t>
            </a:r>
            <a:r>
              <a:rPr lang="en-US" sz="3100" dirty="0" smtClean="0"/>
              <a:t>list </a:t>
            </a:r>
            <a:r>
              <a:rPr lang="en-US" sz="3100" dirty="0"/>
              <a:t>of </a:t>
            </a:r>
            <a:r>
              <a:rPr lang="en-US" sz="3100" dirty="0" smtClean="0"/>
              <a:t>items to  </a:t>
            </a:r>
            <a:r>
              <a:rPr lang="en-US" sz="3100" dirty="0"/>
              <a:t>bring, </a:t>
            </a:r>
            <a:r>
              <a:rPr lang="en-US" sz="3100" dirty="0" err="1"/>
              <a:t>ie</a:t>
            </a:r>
            <a:r>
              <a:rPr lang="en-US" sz="3100" dirty="0"/>
              <a:t> </a:t>
            </a:r>
            <a:r>
              <a:rPr lang="en-US" sz="3100" dirty="0" smtClean="0"/>
              <a:t>packets, </a:t>
            </a:r>
            <a:r>
              <a:rPr lang="en-US" sz="3100" dirty="0"/>
              <a:t>catalogs, </a:t>
            </a:r>
            <a:r>
              <a:rPr lang="en-US" sz="3100" dirty="0" smtClean="0"/>
              <a:t>products, samples for tasting and demos, </a:t>
            </a:r>
            <a:r>
              <a:rPr lang="en-US" sz="3100" dirty="0"/>
              <a:t>etc...</a:t>
            </a:r>
          </a:p>
          <a:p>
            <a:pPr>
              <a:buFont typeface="Wingdings" panose="05000000000000000000" pitchFamily="2" charset="2"/>
              <a:buChar char="q"/>
            </a:pPr>
            <a:r>
              <a:rPr lang="en-US" sz="3100" dirty="0"/>
              <a:t>Ask </a:t>
            </a:r>
            <a:r>
              <a:rPr lang="en-US" sz="3100" dirty="0" smtClean="0"/>
              <a:t> </a:t>
            </a:r>
            <a:r>
              <a:rPr lang="en-US" sz="3100" dirty="0"/>
              <a:t>hostess </a:t>
            </a:r>
            <a:r>
              <a:rPr lang="en-US" sz="3100" dirty="0" smtClean="0"/>
              <a:t>about each of the </a:t>
            </a:r>
            <a:r>
              <a:rPr lang="en-US" sz="3100" dirty="0"/>
              <a:t>confirmed guests before the </a:t>
            </a:r>
            <a:r>
              <a:rPr lang="en-US" sz="3100" dirty="0" smtClean="0"/>
              <a:t>meeting. Learn </a:t>
            </a:r>
            <a:r>
              <a:rPr lang="en-US" sz="3100" dirty="0"/>
              <a:t>their names </a:t>
            </a:r>
            <a:r>
              <a:rPr lang="en-US" sz="3100" dirty="0" smtClean="0"/>
              <a:t> ( use name tags )</a:t>
            </a:r>
            <a:endParaRPr lang="en-US" sz="3100" dirty="0"/>
          </a:p>
          <a:p>
            <a:pPr lvl="0">
              <a:buFont typeface="Wingdings" panose="05000000000000000000" pitchFamily="2" charset="2"/>
              <a:buChar char="q"/>
            </a:pPr>
            <a:r>
              <a:rPr lang="en-US" sz="3100" dirty="0"/>
              <a:t>Be aware of posture and interaction </a:t>
            </a:r>
            <a:r>
              <a:rPr lang="en-US" sz="3100" dirty="0" smtClean="0"/>
              <a:t>(</a:t>
            </a:r>
            <a:r>
              <a:rPr lang="en-US" sz="3100" dirty="0"/>
              <a:t>stand/sit). </a:t>
            </a:r>
            <a:r>
              <a:rPr lang="en-US" sz="3100" dirty="0" smtClean="0"/>
              <a:t>Stand </a:t>
            </a:r>
            <a:r>
              <a:rPr lang="en-US" sz="3100" dirty="0"/>
              <a:t>up if group is three </a:t>
            </a:r>
            <a:r>
              <a:rPr lang="en-US" sz="3100" dirty="0" smtClean="0"/>
              <a:t>or </a:t>
            </a:r>
            <a:r>
              <a:rPr lang="en-US" sz="3100" dirty="0"/>
              <a:t>more, sit down if </a:t>
            </a:r>
            <a:r>
              <a:rPr lang="en-US" sz="3100" dirty="0" smtClean="0"/>
              <a:t>less                    </a:t>
            </a:r>
            <a:r>
              <a:rPr lang="en-US" dirty="0" smtClean="0"/>
              <a:t>Lisa</a:t>
            </a:r>
            <a:endParaRPr lang="en-US" dirty="0"/>
          </a:p>
          <a:p>
            <a:endParaRPr lang="en-US" dirty="0"/>
          </a:p>
        </p:txBody>
      </p:sp>
    </p:spTree>
    <p:extLst>
      <p:ext uri="{BB962C8B-B14F-4D97-AF65-F5344CB8AC3E}">
        <p14:creationId xmlns:p14="http://schemas.microsoft.com/office/powerpoint/2010/main" val="9166870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jaimesoriano.net/wp-content/uploads/2010/09/shaklee.jpg"/>
          <p:cNvPicPr>
            <a:picLocks noChangeAspect="1" noChangeArrowheads="1"/>
          </p:cNvPicPr>
          <p:nvPr/>
        </p:nvPicPr>
        <p:blipFill>
          <a:blip r:embed="rId2" cstate="print"/>
          <a:srcRect/>
          <a:stretch>
            <a:fillRect/>
          </a:stretch>
        </p:blipFill>
        <p:spPr bwMode="auto">
          <a:xfrm>
            <a:off x="0" y="3962400"/>
            <a:ext cx="5600700" cy="2831465"/>
          </a:xfrm>
          <a:prstGeom prst="rect">
            <a:avLst/>
          </a:prstGeom>
          <a:noFill/>
        </p:spPr>
      </p:pic>
      <p:sp>
        <p:nvSpPr>
          <p:cNvPr id="2" name="Title 1"/>
          <p:cNvSpPr>
            <a:spLocks noGrp="1"/>
          </p:cNvSpPr>
          <p:nvPr>
            <p:ph type="title"/>
          </p:nvPr>
        </p:nvSpPr>
        <p:spPr>
          <a:xfrm>
            <a:off x="1066800" y="274638"/>
            <a:ext cx="6096000" cy="1020762"/>
          </a:xfrm>
          <a:ln>
            <a:solidFill>
              <a:schemeClr val="tx2">
                <a:lumMod val="60000"/>
                <a:lumOff val="40000"/>
              </a:schemeClr>
            </a:solidFill>
          </a:ln>
        </p:spPr>
        <p:txBody>
          <a:bodyPr>
            <a:normAutofit/>
          </a:bodyPr>
          <a:lstStyle/>
          <a:p>
            <a:r>
              <a:rPr lang="en-US" sz="2800" dirty="0" smtClean="0"/>
              <a:t>Follow up After a Meeting  -- </a:t>
            </a:r>
            <a:br>
              <a:rPr lang="en-US" sz="2800" dirty="0" smtClean="0"/>
            </a:br>
            <a:r>
              <a:rPr lang="en-US" sz="2800" dirty="0" smtClean="0"/>
              <a:t>Your Business Development Process</a:t>
            </a:r>
            <a:endParaRPr lang="en-US" sz="3200" dirty="0"/>
          </a:p>
        </p:txBody>
      </p:sp>
      <p:sp>
        <p:nvSpPr>
          <p:cNvPr id="4" name="TextBox 3"/>
          <p:cNvSpPr txBox="1"/>
          <p:nvPr/>
        </p:nvSpPr>
        <p:spPr>
          <a:xfrm>
            <a:off x="533400" y="1371600"/>
            <a:ext cx="8077200" cy="3662541"/>
          </a:xfrm>
          <a:prstGeom prst="rect">
            <a:avLst/>
          </a:prstGeom>
          <a:noFill/>
        </p:spPr>
        <p:txBody>
          <a:bodyPr wrap="square" rtlCol="0">
            <a:spAutoFit/>
          </a:bodyPr>
          <a:lstStyle/>
          <a:p>
            <a:r>
              <a:rPr lang="en-US" sz="2400" dirty="0" smtClean="0"/>
              <a:t>Your business development process has 4 components</a:t>
            </a:r>
          </a:p>
          <a:p>
            <a:pPr marL="457200" indent="-457200">
              <a:buAutoNum type="arabicPeriod"/>
            </a:pPr>
            <a:r>
              <a:rPr lang="en-US" sz="2400" dirty="0" smtClean="0"/>
              <a:t>A way to meet new people </a:t>
            </a:r>
            <a:r>
              <a:rPr lang="en-US" sz="2000" dirty="0" smtClean="0"/>
              <a:t>( in-homes, referrals, etc )</a:t>
            </a:r>
          </a:p>
          <a:p>
            <a:pPr marL="457200" indent="-457200">
              <a:buAutoNum type="arabicPeriod"/>
            </a:pPr>
            <a:r>
              <a:rPr lang="en-US" sz="2400" dirty="0" smtClean="0"/>
              <a:t>Establishing a relationship and offering good service 		( </a:t>
            </a:r>
            <a:r>
              <a:rPr lang="en-US" sz="2000" dirty="0" smtClean="0"/>
              <a:t>newsletters, invitations to webinars and conference calls,)</a:t>
            </a:r>
          </a:p>
          <a:p>
            <a:pPr marL="457200" indent="-457200">
              <a:buAutoNum type="arabicPeriod"/>
            </a:pPr>
            <a:r>
              <a:rPr lang="en-US" sz="2400" dirty="0" smtClean="0"/>
              <a:t>Introducing members to all aspects of Shaklee </a:t>
            </a:r>
            <a:r>
              <a:rPr lang="en-US" sz="2000" dirty="0" smtClean="0"/>
              <a:t>( each product line, benefits of home businesses, the fun of working in a happy, supportive team dedicated to greater good &amp; one another’s success )</a:t>
            </a:r>
          </a:p>
          <a:p>
            <a:pPr marL="457200" indent="-457200"/>
            <a:r>
              <a:rPr lang="en-US" sz="2000" dirty="0" smtClean="0"/>
              <a:t>4. </a:t>
            </a:r>
            <a:r>
              <a:rPr lang="en-US" sz="2400" dirty="0" smtClean="0"/>
              <a:t>	Training for business partners.                                </a:t>
            </a:r>
            <a:r>
              <a:rPr lang="en-US" sz="2400" dirty="0" err="1" smtClean="0"/>
              <a:t>katie</a:t>
            </a:r>
            <a:endParaRPr lang="en-US" sz="2400" dirty="0" smtClean="0"/>
          </a:p>
          <a:p>
            <a:pPr marL="457200" indent="-457200">
              <a:buAutoNum type="arabicPeriod"/>
            </a:pPr>
            <a:endParaRPr lang="en-US" sz="2400" dirty="0" smtClean="0"/>
          </a:p>
          <a:p>
            <a:pPr marL="457200" indent="-457200">
              <a:buAutoNum type="arabicPeriod"/>
            </a:pPr>
            <a:endParaRPr lang="en-US" sz="2400" dirty="0"/>
          </a:p>
        </p:txBody>
      </p:sp>
      <p:pic>
        <p:nvPicPr>
          <p:cNvPr id="6148" name="Picture 4" descr="http://www.thismamacooks.com/images/2012/01/vitalizer2.jpg"/>
          <p:cNvPicPr>
            <a:picLocks noChangeAspect="1" noChangeArrowheads="1"/>
          </p:cNvPicPr>
          <p:nvPr/>
        </p:nvPicPr>
        <p:blipFill>
          <a:blip r:embed="rId3" cstate="print"/>
          <a:srcRect/>
          <a:stretch>
            <a:fillRect/>
          </a:stretch>
        </p:blipFill>
        <p:spPr bwMode="auto">
          <a:xfrm>
            <a:off x="5867400" y="4433315"/>
            <a:ext cx="3276600" cy="2424685"/>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webdesignhot.com/wp-content/uploads/2011/04/Abstract-Background-Vector-Graphic.jpg"/>
          <p:cNvPicPr>
            <a:picLocks noChangeAspect="1" noChangeArrowheads="1"/>
          </p:cNvPicPr>
          <p:nvPr/>
        </p:nvPicPr>
        <p:blipFill>
          <a:blip r:embed="rId2" cstate="print"/>
          <a:srcRect/>
          <a:stretch>
            <a:fillRect/>
          </a:stretch>
        </p:blipFill>
        <p:spPr bwMode="auto">
          <a:xfrm>
            <a:off x="0" y="38099"/>
            <a:ext cx="9144000" cy="6781801"/>
          </a:xfrm>
          <a:prstGeom prst="rect">
            <a:avLst/>
          </a:prstGeom>
          <a:noFill/>
        </p:spPr>
      </p:pic>
      <p:sp>
        <p:nvSpPr>
          <p:cNvPr id="2" name="Title 1"/>
          <p:cNvSpPr>
            <a:spLocks noGrp="1"/>
          </p:cNvSpPr>
          <p:nvPr>
            <p:ph type="title"/>
          </p:nvPr>
        </p:nvSpPr>
        <p:spPr>
          <a:xfrm>
            <a:off x="457200" y="274638"/>
            <a:ext cx="7924800" cy="2163762"/>
          </a:xfrm>
          <a:solidFill>
            <a:schemeClr val="bg1"/>
          </a:solidFill>
          <a:ln>
            <a:solidFill>
              <a:schemeClr val="tx1"/>
            </a:solidFill>
          </a:ln>
        </p:spPr>
        <p:txBody>
          <a:bodyPr>
            <a:normAutofit/>
          </a:bodyPr>
          <a:lstStyle/>
          <a:p>
            <a:pPr algn="l"/>
            <a:r>
              <a:rPr lang="en-US" sz="2800" dirty="0" smtClean="0"/>
              <a:t>There are 2 Groups With Whom to Follow Up </a:t>
            </a:r>
            <a:br>
              <a:rPr lang="en-US" sz="2800" dirty="0" smtClean="0"/>
            </a:br>
            <a:r>
              <a:rPr lang="en-US" sz="2800" dirty="0" smtClean="0"/>
              <a:t>1.  Those Who Attended</a:t>
            </a:r>
            <a:br>
              <a:rPr lang="en-US" sz="2800" dirty="0" smtClean="0"/>
            </a:br>
            <a:r>
              <a:rPr lang="en-US" sz="2800" dirty="0" smtClean="0"/>
              <a:t>2. Those Who Did Not Attend but might still have an 	interest of need</a:t>
            </a:r>
            <a:endParaRPr lang="en-US" sz="2800" dirty="0"/>
          </a:p>
        </p:txBody>
      </p:sp>
      <p:sp>
        <p:nvSpPr>
          <p:cNvPr id="3" name="Content Placeholder 2"/>
          <p:cNvSpPr>
            <a:spLocks noGrp="1"/>
          </p:cNvSpPr>
          <p:nvPr>
            <p:ph idx="1"/>
          </p:nvPr>
        </p:nvSpPr>
        <p:spPr>
          <a:xfrm>
            <a:off x="457200" y="2590800"/>
            <a:ext cx="7924800" cy="3535363"/>
          </a:xfrm>
          <a:solidFill>
            <a:schemeClr val="bg1"/>
          </a:solidFill>
        </p:spPr>
        <p:txBody>
          <a:bodyPr>
            <a:normAutofit lnSpcReduction="10000"/>
          </a:bodyPr>
          <a:lstStyle/>
          <a:p>
            <a:r>
              <a:rPr lang="en-US" sz="2400" dirty="0" smtClean="0"/>
              <a:t>For new members – </a:t>
            </a:r>
            <a:r>
              <a:rPr lang="en-US" sz="2000" dirty="0" smtClean="0"/>
              <a:t>set up new member orientation    See  Session #13 &amp; 14- Skilling Up 2014..</a:t>
            </a:r>
          </a:p>
          <a:p>
            <a:r>
              <a:rPr lang="en-US" sz="2400" dirty="0" smtClean="0"/>
              <a:t>For people who did not become members,  get them the information they checked on the interest sheet.  </a:t>
            </a:r>
          </a:p>
          <a:p>
            <a:r>
              <a:rPr lang="en-US" sz="2400" dirty="0" smtClean="0"/>
              <a:t>I like to send them an email the night of or morning after the meeting thanking them for attending and letting them know I will be checking back ( use Shaklee.tv videos)</a:t>
            </a:r>
          </a:p>
          <a:p>
            <a:r>
              <a:rPr lang="en-US" sz="2400" dirty="0" smtClean="0"/>
              <a:t>I call in 2-3 days after meeting with appropriate info, offer to answer any questions, get more info etc…   </a:t>
            </a:r>
            <a:r>
              <a:rPr lang="en-US" sz="2400" dirty="0" err="1" smtClean="0"/>
              <a:t>lisa</a:t>
            </a:r>
            <a:endParaRPr lang="en-US" sz="2400" dirty="0" smtClean="0"/>
          </a:p>
          <a:p>
            <a:endParaRPr lang="en-US"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webdesignhot.com/wp-content/uploads/2011/04/Abstract-Background-Vector-Graphic.jpg"/>
          <p:cNvPicPr>
            <a:picLocks noChangeAspect="1" noChangeArrowheads="1"/>
          </p:cNvPicPr>
          <p:nvPr/>
        </p:nvPicPr>
        <p:blipFill>
          <a:blip r:embed="rId2" cstate="print"/>
          <a:srcRect/>
          <a:stretch>
            <a:fillRect/>
          </a:stretch>
        </p:blipFill>
        <p:spPr bwMode="auto">
          <a:xfrm>
            <a:off x="0" y="-152400"/>
            <a:ext cx="9144000" cy="7010400"/>
          </a:xfrm>
          <a:prstGeom prst="rect">
            <a:avLst/>
          </a:prstGeom>
          <a:noFill/>
        </p:spPr>
      </p:pic>
      <p:sp>
        <p:nvSpPr>
          <p:cNvPr id="2" name="Title 1"/>
          <p:cNvSpPr>
            <a:spLocks noGrp="1"/>
          </p:cNvSpPr>
          <p:nvPr>
            <p:ph type="title"/>
          </p:nvPr>
        </p:nvSpPr>
        <p:spPr>
          <a:xfrm>
            <a:off x="457200" y="274638"/>
            <a:ext cx="6781800" cy="792162"/>
          </a:xfrm>
          <a:ln>
            <a:solidFill>
              <a:schemeClr val="tx2">
                <a:lumMod val="60000"/>
                <a:lumOff val="40000"/>
              </a:schemeClr>
            </a:solidFill>
          </a:ln>
        </p:spPr>
        <p:txBody>
          <a:bodyPr/>
          <a:lstStyle/>
          <a:p>
            <a:r>
              <a:rPr lang="en-US" sz="2800" dirty="0" smtClean="0"/>
              <a:t>For Those Who Cannot Attend An Event…</a:t>
            </a:r>
            <a:endParaRPr lang="en-US" sz="2800" dirty="0"/>
          </a:p>
        </p:txBody>
      </p:sp>
      <p:sp>
        <p:nvSpPr>
          <p:cNvPr id="3" name="Content Placeholder 2"/>
          <p:cNvSpPr>
            <a:spLocks noGrp="1"/>
          </p:cNvSpPr>
          <p:nvPr>
            <p:ph idx="1"/>
          </p:nvPr>
        </p:nvSpPr>
        <p:spPr>
          <a:xfrm>
            <a:off x="457200" y="1219200"/>
            <a:ext cx="8229600" cy="4906963"/>
          </a:xfrm>
          <a:solidFill>
            <a:schemeClr val="bg1"/>
          </a:solidFill>
        </p:spPr>
        <p:txBody>
          <a:bodyPr>
            <a:normAutofit fontScale="92500"/>
          </a:bodyPr>
          <a:lstStyle/>
          <a:p>
            <a:pPr>
              <a:buNone/>
            </a:pPr>
            <a:r>
              <a:rPr lang="en-US" sz="2400" dirty="0" smtClean="0"/>
              <a:t>	If people are unable to attend a Shaklee 180 Party or a Children’s Health event or a webinar or whatever you are inviting them to… understand that most of whom you invite WILL  probably NOT be attending …  </a:t>
            </a:r>
          </a:p>
          <a:p>
            <a:pPr>
              <a:buNone/>
            </a:pPr>
            <a:r>
              <a:rPr lang="en-US" sz="2400" dirty="0" smtClean="0"/>
              <a:t>		Part of the process of inviting is knowing that you are going to be making  multiple contacts  and following up. Here are 3 options for follow up:</a:t>
            </a:r>
          </a:p>
          <a:p>
            <a:pPr marL="457200" indent="-457200">
              <a:buAutoNum type="arabicPeriod"/>
            </a:pPr>
            <a:r>
              <a:rPr lang="en-US" sz="2400" dirty="0" smtClean="0"/>
              <a:t>Make an individual appointment to review the topic with them.</a:t>
            </a:r>
          </a:p>
          <a:p>
            <a:pPr marL="457200" indent="-457200">
              <a:buAutoNum type="arabicPeriod"/>
            </a:pPr>
            <a:r>
              <a:rPr lang="en-US" sz="2400" dirty="0" smtClean="0"/>
              <a:t>Call and  share a story that relates to a topic important to them      ( Begin with “ tell me about “  so you will know what’s important to them )</a:t>
            </a:r>
          </a:p>
          <a:p>
            <a:pPr marL="457200" indent="-457200">
              <a:buAutoNum type="arabicPeriod"/>
            </a:pPr>
            <a:r>
              <a:rPr lang="en-US" sz="2400" dirty="0" smtClean="0"/>
              <a:t>View an archived power point with them on a screen share </a:t>
            </a:r>
            <a:r>
              <a:rPr lang="en-US" sz="2400" dirty="0" smtClean="0">
                <a:hlinkClick r:id="rId3"/>
              </a:rPr>
              <a:t>www.join.me</a:t>
            </a:r>
            <a:r>
              <a:rPr lang="en-US" sz="2400" dirty="0" smtClean="0"/>
              <a:t>  or live in a meeting.                     </a:t>
            </a:r>
            <a:r>
              <a:rPr lang="en-US" sz="2400" dirty="0" err="1" smtClean="0"/>
              <a:t>katie</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895600" cy="563562"/>
          </a:xfrm>
        </p:spPr>
        <p:txBody>
          <a:bodyPr>
            <a:normAutofit/>
          </a:bodyPr>
          <a:lstStyle/>
          <a:p>
            <a:r>
              <a:rPr lang="en-US" sz="2000" dirty="0" err="1" smtClean="0"/>
              <a:t>FaceBook</a:t>
            </a:r>
            <a:r>
              <a:rPr lang="en-US" sz="2000" dirty="0" smtClean="0"/>
              <a:t> Post #2 </a:t>
            </a:r>
            <a:endParaRPr lang="en-US" sz="2000" dirty="0"/>
          </a:p>
        </p:txBody>
      </p:sp>
      <p:sp>
        <p:nvSpPr>
          <p:cNvPr id="3" name="Content Placeholder 2"/>
          <p:cNvSpPr>
            <a:spLocks noGrp="1"/>
          </p:cNvSpPr>
          <p:nvPr>
            <p:ph idx="1"/>
          </p:nvPr>
        </p:nvSpPr>
        <p:spPr>
          <a:xfrm>
            <a:off x="228600" y="838200"/>
            <a:ext cx="8458200" cy="5867400"/>
          </a:xfrm>
        </p:spPr>
        <p:txBody>
          <a:bodyPr>
            <a:noAutofit/>
          </a:bodyPr>
          <a:lstStyle/>
          <a:p>
            <a:pPr>
              <a:buNone/>
            </a:pPr>
            <a:r>
              <a:rPr lang="en-US" sz="1400" dirty="0" smtClean="0"/>
              <a:t>"Just finished my 700 tablet bottle! </a:t>
            </a:r>
            <a:br>
              <a:rPr lang="en-US" sz="1400" dirty="0" smtClean="0"/>
            </a:br>
            <a:r>
              <a:rPr lang="en-US" sz="1400" dirty="0" smtClean="0"/>
              <a:t/>
            </a:r>
            <a:br>
              <a:rPr lang="en-US" sz="1400" dirty="0" smtClean="0"/>
            </a:br>
            <a:r>
              <a:rPr lang="en-US" sz="1400" dirty="0" smtClean="0"/>
              <a:t>Have you ever realized the amazing health benefits of alfalfa?</a:t>
            </a:r>
            <a:br>
              <a:rPr lang="en-US" sz="1400" dirty="0" smtClean="0"/>
            </a:br>
            <a:r>
              <a:rPr lang="en-US" sz="1400" dirty="0" smtClean="0"/>
              <a:t>	Alfalfa has a wide variety of nutrients. Its taproot stretches down as deep as 20 feet,		 searching for vitamins and minerals deep in the soil. Its leaves collect sizeable amounts of chlorophyll through the process of photosynthesis.</a:t>
            </a:r>
            <a:br>
              <a:rPr lang="en-US" sz="1400" dirty="0" smtClean="0"/>
            </a:br>
            <a:r>
              <a:rPr lang="en-US" sz="1400" dirty="0" smtClean="0"/>
              <a:t>	Alfalfa is high in protein and incorporates eight digestive enzymes.</a:t>
            </a:r>
            <a:br>
              <a:rPr lang="en-US" sz="1400" dirty="0" smtClean="0"/>
            </a:br>
            <a:r>
              <a:rPr lang="en-US" sz="1400" dirty="0" smtClean="0"/>
              <a:t>	Nutrients identified in alfalfa include calcium and phosphorus, chlorophyll, </a:t>
            </a:r>
            <a:r>
              <a:rPr lang="en-US" sz="1400" dirty="0" err="1" smtClean="0"/>
              <a:t>bioflavonoids</a:t>
            </a:r>
            <a:r>
              <a:rPr lang="en-US" sz="1400" dirty="0" smtClean="0"/>
              <a:t>, trace minerals, and vitamins A, C, E, &amp; K.</a:t>
            </a:r>
            <a:br>
              <a:rPr lang="en-US" sz="1400" dirty="0" smtClean="0"/>
            </a:br>
            <a:r>
              <a:rPr lang="en-US" sz="1400" dirty="0" smtClean="0"/>
              <a:t>	Alfalfa is one of the best nutritious foods known.</a:t>
            </a:r>
            <a:br>
              <a:rPr lang="en-US" sz="1400" dirty="0" smtClean="0"/>
            </a:br>
            <a:r>
              <a:rPr lang="en-US" sz="1400" dirty="0" smtClean="0"/>
              <a:t>	Shaklee uses special harvesting equipment to make certain the greatest concentration of vitamins and minerals are maintained. They also use no fungicides, </a:t>
            </a:r>
            <a:r>
              <a:rPr lang="en-US" sz="1400" dirty="0" err="1" smtClean="0"/>
              <a:t>bacteriocides</a:t>
            </a:r>
            <a:r>
              <a:rPr lang="en-US" sz="1400" dirty="0" smtClean="0"/>
              <a:t>, growth regulators, special hormones, or other chemicals.</a:t>
            </a:r>
            <a:br>
              <a:rPr lang="en-US" sz="1400" dirty="0" smtClean="0"/>
            </a:br>
            <a:r>
              <a:rPr lang="en-US" sz="1400" dirty="0" smtClean="0"/>
              <a:t>	You want to be sure the alfalfa you use is wholesome and toxin-free. This is another reminder that you must differentiate natural from synthetic supplements.</a:t>
            </a:r>
            <a:br>
              <a:rPr lang="en-US" sz="1400" dirty="0" smtClean="0"/>
            </a:br>
            <a:r>
              <a:rPr lang="en-US" sz="1400" dirty="0" smtClean="0"/>
              <a:t>Alfalfa has to be natural.</a:t>
            </a:r>
            <a:br>
              <a:rPr lang="en-US" sz="1400" dirty="0" smtClean="0"/>
            </a:br>
            <a:r>
              <a:rPr lang="en-US" sz="1400" dirty="0" smtClean="0"/>
              <a:t>	What types of health issues can be helped by alfalfa?</a:t>
            </a:r>
            <a:br>
              <a:rPr lang="en-US" sz="1400" dirty="0" smtClean="0"/>
            </a:br>
            <a:r>
              <a:rPr lang="en-US" sz="1400" dirty="0" smtClean="0"/>
              <a:t>	Tons! Here are a few of them: pain &amp; stiffened joints, arthritis, ulcers, stomach disorders, colon problems, gas pains, </a:t>
            </a:r>
            <a:r>
              <a:rPr lang="en-US" sz="1400" dirty="0" err="1" smtClean="0"/>
              <a:t>hiatal</a:t>
            </a:r>
            <a:r>
              <a:rPr lang="en-US" sz="1400" dirty="0" smtClean="0"/>
              <a:t> hernia, water retention, swollen ankles/feet, sinus problems, allergies, </a:t>
            </a:r>
            <a:r>
              <a:rPr lang="en-US" sz="1400" dirty="0" err="1" smtClean="0"/>
              <a:t>hayfever</a:t>
            </a:r>
            <a:r>
              <a:rPr lang="en-US" sz="1400" dirty="0" smtClean="0"/>
              <a:t>, gout, body odor, stinky feet, and bad breath.</a:t>
            </a:r>
            <a:br>
              <a:rPr lang="en-US" sz="1400" dirty="0" smtClean="0"/>
            </a:br>
            <a:r>
              <a:rPr lang="en-US" sz="1400" dirty="0" smtClean="0"/>
              <a:t>	Alfalfa also enables body detoxification and is an all-natural antihistamine – thus the help for allergy and asthma sufferers.</a:t>
            </a:r>
            <a:br>
              <a:rPr lang="en-US" sz="1400" dirty="0" smtClean="0"/>
            </a:br>
            <a:r>
              <a:rPr lang="en-US" sz="1400" dirty="0" smtClean="0"/>
              <a:t>	It is an organic diuretic, digestive aid, supplies fiber &amp; chlorophyll, is a rich source of trace minerals, aids diabetics, lowers cholesterol, and offers anti-tumor and anti-bacterial activity. </a:t>
            </a:r>
            <a:br>
              <a:rPr lang="en-US" sz="1400" dirty="0" smtClean="0"/>
            </a:br>
            <a:r>
              <a:rPr lang="en-US" sz="1400" dirty="0" smtClean="0"/>
              <a:t>	You can swallow them as whole tablets or crush them for a natural and refreshing tea.</a:t>
            </a:r>
            <a:br>
              <a:rPr lang="en-US" sz="1400" dirty="0" smtClean="0"/>
            </a:br>
            <a:r>
              <a:rPr lang="en-US" sz="1400" dirty="0" smtClean="0"/>
              <a:t>Think of alfalfa as a high-powered vegetable. The health benefits are endless! I love my Shaklee alfalfa!!”</a:t>
            </a:r>
            <a:endParaRPr lang="en-US" sz="1400" dirty="0"/>
          </a:p>
        </p:txBody>
      </p:sp>
      <p:pic>
        <p:nvPicPr>
          <p:cNvPr id="4" name="Picture 4"/>
          <p:cNvPicPr>
            <a:picLocks noChangeAspect="1" noChangeArrowheads="1"/>
          </p:cNvPicPr>
          <p:nvPr/>
        </p:nvPicPr>
        <p:blipFill>
          <a:blip r:embed="rId2" cstate="print"/>
          <a:srcRect/>
          <a:stretch>
            <a:fillRect/>
          </a:stretch>
        </p:blipFill>
        <p:spPr bwMode="auto">
          <a:xfrm>
            <a:off x="7772400" y="152400"/>
            <a:ext cx="1162050" cy="1549400"/>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webdesignhot.com/wp-content/uploads/2011/10/Abstract-Vector-Blue-Background-Graphic.jpg"/>
          <p:cNvPicPr>
            <a:picLocks noChangeAspect="1" noChangeArrowheads="1"/>
          </p:cNvPicPr>
          <p:nvPr/>
        </p:nvPicPr>
        <p:blipFill>
          <a:blip r:embed="rId2" cstate="print"/>
          <a:srcRect/>
          <a:stretch>
            <a:fillRect/>
          </a:stretch>
        </p:blipFill>
        <p:spPr bwMode="auto">
          <a:xfrm>
            <a:off x="0" y="-197662"/>
            <a:ext cx="9144000" cy="7253324"/>
          </a:xfrm>
          <a:prstGeom prst="rect">
            <a:avLst/>
          </a:prstGeom>
          <a:noFill/>
        </p:spPr>
      </p:pic>
      <p:sp>
        <p:nvSpPr>
          <p:cNvPr id="2" name="Title 1"/>
          <p:cNvSpPr>
            <a:spLocks noGrp="1"/>
          </p:cNvSpPr>
          <p:nvPr>
            <p:ph type="title"/>
          </p:nvPr>
        </p:nvSpPr>
        <p:spPr>
          <a:xfrm>
            <a:off x="457200" y="274638"/>
            <a:ext cx="6553200" cy="944562"/>
          </a:xfrm>
          <a:solidFill>
            <a:schemeClr val="bg1"/>
          </a:solidFill>
          <a:ln>
            <a:solidFill>
              <a:schemeClr val="tx2">
                <a:lumMod val="60000"/>
                <a:lumOff val="40000"/>
              </a:schemeClr>
            </a:solidFill>
          </a:ln>
        </p:spPr>
        <p:txBody>
          <a:bodyPr>
            <a:normAutofit fontScale="90000"/>
          </a:bodyPr>
          <a:lstStyle/>
          <a:p>
            <a:pPr algn="l"/>
            <a:r>
              <a:rPr lang="en-US" sz="2800" dirty="0" smtClean="0"/>
              <a:t>Word Track For Follow Up 				With Folks Who Did Not Attend An Event</a:t>
            </a:r>
            <a:endParaRPr lang="en-US" sz="2800" dirty="0"/>
          </a:p>
        </p:txBody>
      </p:sp>
      <p:sp>
        <p:nvSpPr>
          <p:cNvPr id="3" name="Content Placeholder 2"/>
          <p:cNvSpPr>
            <a:spLocks noGrp="1"/>
          </p:cNvSpPr>
          <p:nvPr>
            <p:ph idx="1"/>
          </p:nvPr>
        </p:nvSpPr>
        <p:spPr>
          <a:xfrm>
            <a:off x="457200" y="1447800"/>
            <a:ext cx="8229600" cy="5105400"/>
          </a:xfrm>
          <a:solidFill>
            <a:schemeClr val="bg1"/>
          </a:solidFill>
        </p:spPr>
        <p:txBody>
          <a:bodyPr>
            <a:normAutofit fontScale="92500" lnSpcReduction="10000"/>
          </a:bodyPr>
          <a:lstStyle/>
          <a:p>
            <a:pPr>
              <a:buNone/>
            </a:pPr>
            <a:r>
              <a:rPr lang="en-US" sz="2400" i="1" dirty="0" smtClean="0"/>
              <a:t>	“Sorry you couldn’t attend the webinar. But I took really good notes and I have the slides ..</a:t>
            </a:r>
          </a:p>
          <a:p>
            <a:pPr>
              <a:buNone/>
            </a:pPr>
            <a:r>
              <a:rPr lang="en-US" sz="2400" i="1" dirty="0" smtClean="0"/>
              <a:t>I was thinking of you as I was watching ..   I think you are going to find this interesting.</a:t>
            </a:r>
          </a:p>
          <a:p>
            <a:pPr>
              <a:buNone/>
            </a:pPr>
            <a:r>
              <a:rPr lang="en-US" sz="2400" i="1" dirty="0" smtClean="0"/>
              <a:t>	 So, I was thinking, let’s get together. </a:t>
            </a:r>
          </a:p>
          <a:p>
            <a:pPr>
              <a:buNone/>
            </a:pPr>
            <a:r>
              <a:rPr lang="en-US" sz="2400" i="1" dirty="0" smtClean="0"/>
              <a:t>The kids can play and I’ll share with you what I learned .. Really good information for those of us with children. </a:t>
            </a:r>
          </a:p>
          <a:p>
            <a:pPr>
              <a:buNone/>
            </a:pPr>
            <a:r>
              <a:rPr lang="en-US" sz="2400" i="1" dirty="0" smtClean="0"/>
              <a:t>	or </a:t>
            </a:r>
          </a:p>
          <a:p>
            <a:pPr>
              <a:buNone/>
            </a:pPr>
            <a:r>
              <a:rPr lang="en-US" sz="2400" i="1" dirty="0" smtClean="0"/>
              <a:t>“ Sorry our meeting didn’t work out for you … ( tell a story of someone who had success.. )  </a:t>
            </a:r>
          </a:p>
          <a:p>
            <a:pPr>
              <a:buNone/>
            </a:pPr>
            <a:r>
              <a:rPr lang="en-US" sz="2400" i="1" dirty="0" smtClean="0"/>
              <a:t>My friend Janeen was there ..  And she has had amazing results with her 10-year old son who had autism and ADHD. </a:t>
            </a:r>
          </a:p>
          <a:p>
            <a:pPr>
              <a:buNone/>
            </a:pPr>
            <a:r>
              <a:rPr lang="en-US" sz="2400" i="1" dirty="0" smtClean="0"/>
              <a:t>He has advanced 3 reading levels since starting on a vitamin program and changing his diet . I am having another meeting next week ..  Will that work better for you? “                                </a:t>
            </a:r>
            <a:r>
              <a:rPr lang="en-US" sz="2400" i="1" dirty="0" err="1" smtClean="0"/>
              <a:t>katie</a:t>
            </a:r>
            <a:r>
              <a:rPr lang="en-US" sz="2400" i="1" dirty="0" smtClean="0"/>
              <a:t>         </a:t>
            </a:r>
            <a:endParaRPr lang="en-US" sz="2400" i="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webdesignhot.com/wp-content/uploads/2011/04/Abstract-Background-Vector-Graphic.jpg"/>
          <p:cNvPicPr>
            <a:picLocks noChangeAspect="1" noChangeArrowheads="1"/>
          </p:cNvPicPr>
          <p:nvPr/>
        </p:nvPicPr>
        <p:blipFill>
          <a:blip r:embed="rId2" cstate="print"/>
          <a:srcRect/>
          <a:stretch>
            <a:fillRect/>
          </a:stretch>
        </p:blipFill>
        <p:spPr bwMode="auto">
          <a:xfrm>
            <a:off x="0" y="38099"/>
            <a:ext cx="9144000" cy="6781801"/>
          </a:xfrm>
          <a:prstGeom prst="rect">
            <a:avLst/>
          </a:prstGeom>
          <a:noFill/>
        </p:spPr>
      </p:pic>
      <p:sp>
        <p:nvSpPr>
          <p:cNvPr id="2" name="Title 1"/>
          <p:cNvSpPr>
            <a:spLocks noGrp="1"/>
          </p:cNvSpPr>
          <p:nvPr>
            <p:ph type="title"/>
          </p:nvPr>
        </p:nvSpPr>
        <p:spPr>
          <a:xfrm>
            <a:off x="457200" y="381000"/>
            <a:ext cx="4495800" cy="715962"/>
          </a:xfrm>
          <a:ln w="3175">
            <a:solidFill>
              <a:srgbClr val="0070C0"/>
            </a:solidFill>
          </a:ln>
        </p:spPr>
        <p:txBody>
          <a:bodyPr>
            <a:normAutofit/>
          </a:bodyPr>
          <a:lstStyle/>
          <a:p>
            <a:r>
              <a:rPr lang="en-US" sz="3200" dirty="0" smtClean="0"/>
              <a:t>Other Meeting Options</a:t>
            </a:r>
            <a:endParaRPr lang="en-US" sz="3200" dirty="0"/>
          </a:p>
        </p:txBody>
      </p:sp>
      <p:sp>
        <p:nvSpPr>
          <p:cNvPr id="3" name="Content Placeholder 2"/>
          <p:cNvSpPr>
            <a:spLocks noGrp="1"/>
          </p:cNvSpPr>
          <p:nvPr>
            <p:ph idx="1"/>
          </p:nvPr>
        </p:nvSpPr>
        <p:spPr>
          <a:xfrm>
            <a:off x="495300" y="1219200"/>
            <a:ext cx="8267700" cy="3048000"/>
          </a:xfrm>
        </p:spPr>
        <p:txBody>
          <a:bodyPr>
            <a:normAutofit fontScale="92500" lnSpcReduction="10000"/>
          </a:bodyPr>
          <a:lstStyle/>
          <a:p>
            <a:r>
              <a:rPr lang="en-US" sz="2200" dirty="0" smtClean="0"/>
              <a:t>A Virtual In-home  using </a:t>
            </a:r>
            <a:r>
              <a:rPr lang="en-US" sz="2200" dirty="0" err="1" smtClean="0"/>
              <a:t>Join.Me</a:t>
            </a:r>
            <a:r>
              <a:rPr lang="en-US" sz="2200" dirty="0" smtClean="0"/>
              <a:t>  or </a:t>
            </a:r>
            <a:r>
              <a:rPr lang="en-US" sz="2200" dirty="0" err="1" smtClean="0"/>
              <a:t>skype</a:t>
            </a:r>
            <a:r>
              <a:rPr lang="en-US" sz="2200" dirty="0" smtClean="0"/>
              <a:t>				 allows you to share your screen with viewers… then you present the meeting.  Use a power point from  Wellness Webinars or your own library.</a:t>
            </a:r>
          </a:p>
          <a:p>
            <a:r>
              <a:rPr lang="en-US" sz="2200" dirty="0" smtClean="0"/>
              <a:t>Monday Night Wellness Webinars –</a:t>
            </a:r>
          </a:p>
          <a:p>
            <a:pPr>
              <a:buNone/>
            </a:pPr>
            <a:r>
              <a:rPr lang="en-US" sz="2200" dirty="0" smtClean="0"/>
              <a:t>	--  Invite to a live Monday presentation at your house or theirs .. Or select one in archive at  BetterHealthin31Days.com</a:t>
            </a:r>
          </a:p>
          <a:p>
            <a:r>
              <a:rPr lang="en-US" sz="2200" dirty="0" smtClean="0"/>
              <a:t>Conference call meeting—keep this to 20 – 30 minutes</a:t>
            </a:r>
          </a:p>
          <a:p>
            <a:r>
              <a:rPr lang="en-US" sz="2200" dirty="0" smtClean="0"/>
              <a:t>A </a:t>
            </a:r>
            <a:r>
              <a:rPr lang="en-US" sz="2200" dirty="0" err="1" smtClean="0"/>
              <a:t>FaceBook</a:t>
            </a:r>
            <a:r>
              <a:rPr lang="en-US" sz="2200" dirty="0" smtClean="0"/>
              <a:t> event   ( see Legacy and Leadership # 8 )	</a:t>
            </a:r>
            <a:r>
              <a:rPr lang="en-US" sz="2200" dirty="0" err="1" smtClean="0"/>
              <a:t>katie</a:t>
            </a:r>
            <a:endParaRPr lang="en-US" sz="2200" dirty="0" smtClean="0"/>
          </a:p>
          <a:p>
            <a:pPr>
              <a:buNone/>
            </a:pPr>
            <a:r>
              <a:rPr lang="en-US" sz="2400" dirty="0" smtClean="0"/>
              <a:t>							</a:t>
            </a:r>
            <a:endParaRPr lang="en-US" sz="2400" dirty="0"/>
          </a:p>
          <a:p>
            <a:pPr marL="457200" lvl="1" indent="0">
              <a:buNone/>
            </a:pPr>
            <a:endParaRPr lang="en-US" sz="2400" dirty="0"/>
          </a:p>
        </p:txBody>
      </p:sp>
      <p:sp>
        <p:nvSpPr>
          <p:cNvPr id="5" name="Rectangle 4"/>
          <p:cNvSpPr/>
          <p:nvPr/>
        </p:nvSpPr>
        <p:spPr>
          <a:xfrm>
            <a:off x="590550" y="4038600"/>
            <a:ext cx="7962900" cy="2462213"/>
          </a:xfrm>
          <a:prstGeom prst="rect">
            <a:avLst/>
          </a:prstGeom>
          <a:ln>
            <a:solidFill>
              <a:schemeClr val="tx2">
                <a:lumMod val="60000"/>
                <a:lumOff val="40000"/>
              </a:schemeClr>
            </a:solidFill>
          </a:ln>
        </p:spPr>
        <p:txBody>
          <a:bodyPr wrap="square">
            <a:spAutoFit/>
          </a:bodyPr>
          <a:lstStyle/>
          <a:p>
            <a:r>
              <a:rPr lang="en-US" sz="2200" dirty="0" smtClean="0"/>
              <a:t>Learn how to promote events and webinars.</a:t>
            </a:r>
          </a:p>
          <a:p>
            <a:pPr lvl="1">
              <a:buNone/>
            </a:pPr>
            <a:r>
              <a:rPr lang="en-US" sz="2200" dirty="0" smtClean="0"/>
              <a:t>-- Have a conversation  with people you invite and share why 	you are hosting the meeting.</a:t>
            </a:r>
          </a:p>
          <a:p>
            <a:pPr lvl="1">
              <a:buNone/>
            </a:pPr>
            <a:r>
              <a:rPr lang="en-US" sz="2200" dirty="0" smtClean="0"/>
              <a:t>-- Connect  the meeting topic with why it would be important 	for them</a:t>
            </a:r>
          </a:p>
          <a:p>
            <a:pPr lvl="1">
              <a:buFont typeface="Arial" panose="020B0604020202020204" pitchFamily="34" charset="0"/>
              <a:buChar char="•"/>
            </a:pPr>
            <a:r>
              <a:rPr lang="en-US" sz="2200" dirty="0" smtClean="0"/>
              <a:t>Follow-up with the guests after each event.  Do NOT wait for 	them to call you!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Jenn</a:t>
            </a:r>
            <a:r>
              <a:rPr lang="en-US" dirty="0" smtClean="0"/>
              <a:t> Hart</a:t>
            </a:r>
            <a:endParaRPr lang="en-US" dirty="0"/>
          </a:p>
        </p:txBody>
      </p:sp>
      <p:sp>
        <p:nvSpPr>
          <p:cNvPr id="3" name="Content Placeholder 2"/>
          <p:cNvSpPr>
            <a:spLocks noGrp="1"/>
          </p:cNvSpPr>
          <p:nvPr>
            <p:ph idx="1"/>
          </p:nvPr>
        </p:nvSpPr>
        <p:spPr/>
        <p:txBody>
          <a:bodyPr/>
          <a:lstStyle/>
          <a:p>
            <a:r>
              <a:rPr lang="en-US" dirty="0" smtClean="0"/>
              <a:t>Successful annual spa meeting</a:t>
            </a:r>
          </a:p>
          <a:p>
            <a:r>
              <a:rPr lang="en-US" dirty="0" smtClean="0"/>
              <a:t>Pictures, details and successes</a:t>
            </a:r>
            <a:endParaRPr lang="en-US" dirty="0"/>
          </a:p>
        </p:txBody>
      </p:sp>
      <p:pic>
        <p:nvPicPr>
          <p:cNvPr id="2049" name="Picture 1"/>
          <p:cNvPicPr>
            <a:picLocks noChangeAspect="1" noChangeArrowheads="1"/>
          </p:cNvPicPr>
          <p:nvPr/>
        </p:nvPicPr>
        <p:blipFill>
          <a:blip r:embed="rId2" cstate="print"/>
          <a:srcRect/>
          <a:stretch>
            <a:fillRect/>
          </a:stretch>
        </p:blipFill>
        <p:spPr bwMode="auto">
          <a:xfrm>
            <a:off x="0" y="0"/>
            <a:ext cx="10058400" cy="7772400"/>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47209" y="1961692"/>
            <a:ext cx="2907030" cy="2146300"/>
          </a:xfrm>
          <a:prstGeom prst="rect">
            <a:avLst/>
          </a:prstGeom>
          <a:noFill/>
          <a:ln>
            <a:noFill/>
          </a:ln>
          <a:extLst>
            <a:ext uri="{FAA26D3D-D897-4be2-8F04-BA451C77F1D7}">
              <ma14:placeholderFlag xmlns:ma14="http://schemas.microsoft.com/office/mac/drawingml/2011/main" xmlns=""/>
            </a:ext>
          </a:extLst>
        </p:spPr>
      </p:pic>
      <p:sp>
        <p:nvSpPr>
          <p:cNvPr id="6" name="Text Box 4"/>
          <p:cNvSpPr txBox="1"/>
          <p:nvPr/>
        </p:nvSpPr>
        <p:spPr>
          <a:xfrm>
            <a:off x="5230353" y="4107992"/>
            <a:ext cx="3772535" cy="40386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800" dirty="0">
                <a:solidFill>
                  <a:srgbClr val="008000"/>
                </a:solidFill>
                <a:effectLst/>
                <a:latin typeface="Arial"/>
                <a:ea typeface="ＭＳ 明朝"/>
                <a:cs typeface="Times New Roman"/>
              </a:rPr>
              <a:t>Shaklee’s </a:t>
            </a:r>
            <a:r>
              <a:rPr lang="en-US" sz="1800" dirty="0" err="1">
                <a:solidFill>
                  <a:srgbClr val="008000"/>
                </a:solidFill>
                <a:effectLst/>
                <a:latin typeface="Arial"/>
                <a:ea typeface="ＭＳ 明朝"/>
                <a:cs typeface="Times New Roman"/>
              </a:rPr>
              <a:t>Enfuselle</a:t>
            </a:r>
            <a:r>
              <a:rPr lang="en-US" sz="1800" dirty="0">
                <a:solidFill>
                  <a:srgbClr val="008000"/>
                </a:solidFill>
                <a:effectLst/>
                <a:latin typeface="Arial"/>
                <a:ea typeface="ＭＳ 明朝"/>
                <a:cs typeface="Times New Roman"/>
              </a:rPr>
              <a:t> Skin Care line</a:t>
            </a:r>
            <a:endParaRPr lang="en-US" sz="1200" dirty="0">
              <a:effectLst/>
              <a:ea typeface="ＭＳ 明朝"/>
              <a:cs typeface="Times New Roman"/>
            </a:endParaRPr>
          </a:p>
        </p:txBody>
      </p:sp>
      <p:sp>
        <p:nvSpPr>
          <p:cNvPr id="7" name="Text Box 2"/>
          <p:cNvSpPr txBox="1"/>
          <p:nvPr/>
        </p:nvSpPr>
        <p:spPr>
          <a:xfrm rot="10800000">
            <a:off x="107889" y="124252"/>
            <a:ext cx="761818" cy="662330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eaVert"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4000" dirty="0">
                <a:solidFill>
                  <a:srgbClr val="808080"/>
                </a:solidFill>
                <a:effectLst/>
                <a:latin typeface="Apple Chancery"/>
                <a:ea typeface="ＭＳ 明朝"/>
                <a:cs typeface="Times New Roman"/>
              </a:rPr>
              <a:t>Valentine’s Day Spa Event</a:t>
            </a:r>
            <a:endParaRPr lang="en-US" sz="4000" dirty="0">
              <a:effectLst/>
              <a:ea typeface="ＭＳ 明朝"/>
              <a:cs typeface="Times New Roman"/>
            </a:endParaRPr>
          </a:p>
        </p:txBody>
      </p:sp>
      <p:sp>
        <p:nvSpPr>
          <p:cNvPr id="8" name="Text Box 5"/>
          <p:cNvSpPr txBox="1"/>
          <p:nvPr/>
        </p:nvSpPr>
        <p:spPr>
          <a:xfrm>
            <a:off x="1552777" y="302847"/>
            <a:ext cx="6535420" cy="92329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200" b="1" dirty="0">
                <a:effectLst/>
                <a:latin typeface="Arial"/>
                <a:ea typeface="ＭＳ 明朝"/>
                <a:cs typeface="Times New Roman"/>
              </a:rPr>
              <a:t>What makes our Spa Event so special and successful?</a:t>
            </a:r>
            <a:endParaRPr lang="en-US" sz="1200" dirty="0">
              <a:effectLst/>
              <a:ea typeface="ＭＳ 明朝"/>
              <a:cs typeface="Times New Roman"/>
            </a:endParaRPr>
          </a:p>
        </p:txBody>
      </p:sp>
      <p:sp>
        <p:nvSpPr>
          <p:cNvPr id="9" name="Text Box 6"/>
          <p:cNvSpPr txBox="1"/>
          <p:nvPr/>
        </p:nvSpPr>
        <p:spPr>
          <a:xfrm>
            <a:off x="1279070" y="1150874"/>
            <a:ext cx="6609042" cy="530453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p>
            <a:pPr marL="0" marR="0">
              <a:spcBef>
                <a:spcPts val="0"/>
              </a:spcBef>
              <a:spcAft>
                <a:spcPts val="0"/>
              </a:spcAft>
            </a:pPr>
            <a:r>
              <a:rPr lang="en-US" sz="1200" dirty="0">
                <a:effectLst/>
                <a:ea typeface="ＭＳ 明朝"/>
                <a:cs typeface="Times New Roman"/>
              </a:rPr>
              <a:t> </a:t>
            </a: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This is event is like a membership appreciation meeting but also a prospect meeting</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Usually the week before Valentine’s Day</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Handwritten invitations</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Follow up with a phone call</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A reminder text/email or call</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Chocolate Cake and Wine</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Hand massages</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We “get ready for bed” </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While the attendee’s have the mask on we talk about Nutrition and how it affects your skin</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We also talk about cleaning kit (quick 5 min) and usually sell more cleaning kits at this event than any other. </a:t>
            </a:r>
            <a:endParaRPr lang="en-US" sz="1200" dirty="0">
              <a:effectLst/>
              <a:ea typeface="ＭＳ 明朝"/>
              <a:cs typeface="Times New Roman"/>
            </a:endParaRPr>
          </a:p>
          <a:p>
            <a:pPr marL="342900" marR="0" lvl="0" indent="-342900">
              <a:lnSpc>
                <a:spcPct val="130000"/>
              </a:lnSpc>
              <a:spcBef>
                <a:spcPts val="0"/>
              </a:spcBef>
              <a:spcAft>
                <a:spcPts val="0"/>
              </a:spcAft>
              <a:buFont typeface="Symbol"/>
              <a:buChar char=""/>
            </a:pPr>
            <a:r>
              <a:rPr lang="en-US" sz="1800" dirty="0">
                <a:effectLst/>
                <a:latin typeface="Arial"/>
                <a:ea typeface="ＭＳ 明朝"/>
                <a:cs typeface="Times New Roman"/>
              </a:rPr>
              <a:t>Always close with a little info about the business</a:t>
            </a:r>
            <a:endParaRPr lang="en-US" sz="1200" dirty="0">
              <a:effectLst/>
              <a:ea typeface="ＭＳ 明朝"/>
              <a:cs typeface="Times New Roman"/>
            </a:endParaRPr>
          </a:p>
        </p:txBody>
      </p:sp>
    </p:spTree>
    <p:extLst>
      <p:ext uri="{BB962C8B-B14F-4D97-AF65-F5344CB8AC3E}">
        <p14:creationId xmlns:p14="http://schemas.microsoft.com/office/powerpoint/2010/main" val="34297954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psdgraphics.com/file/fantasy-background.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Title 1"/>
          <p:cNvSpPr>
            <a:spLocks noGrp="1"/>
          </p:cNvSpPr>
          <p:nvPr>
            <p:ph type="title"/>
          </p:nvPr>
        </p:nvSpPr>
        <p:spPr>
          <a:xfrm>
            <a:off x="533400" y="609600"/>
            <a:ext cx="5257800" cy="1143000"/>
          </a:xfrm>
          <a:solidFill>
            <a:schemeClr val="bg1"/>
          </a:solidFill>
          <a:ln>
            <a:solidFill>
              <a:schemeClr val="accent5">
                <a:lumMod val="75000"/>
              </a:schemeClr>
            </a:solidFill>
          </a:ln>
        </p:spPr>
        <p:txBody>
          <a:bodyPr>
            <a:normAutofit/>
          </a:bodyPr>
          <a:lstStyle/>
          <a:p>
            <a:r>
              <a:rPr lang="en-US" sz="3200" dirty="0" smtClean="0"/>
              <a:t>Action Steps for Session #11 </a:t>
            </a:r>
            <a:br>
              <a:rPr lang="en-US" sz="3200" dirty="0" smtClean="0"/>
            </a:br>
            <a:r>
              <a:rPr lang="en-US" sz="3200" dirty="0" smtClean="0"/>
              <a:t>In-Home Events</a:t>
            </a:r>
            <a:endParaRPr lang="en-US" sz="3200" dirty="0"/>
          </a:p>
        </p:txBody>
      </p:sp>
      <p:sp>
        <p:nvSpPr>
          <p:cNvPr id="3" name="Content Placeholder 2"/>
          <p:cNvSpPr>
            <a:spLocks noGrp="1"/>
          </p:cNvSpPr>
          <p:nvPr>
            <p:ph idx="1"/>
          </p:nvPr>
        </p:nvSpPr>
        <p:spPr>
          <a:xfrm>
            <a:off x="457200" y="2057401"/>
            <a:ext cx="8229600" cy="3581400"/>
          </a:xfrm>
          <a:solidFill>
            <a:schemeClr val="bg1"/>
          </a:solidFill>
          <a:ln>
            <a:solidFill>
              <a:schemeClr val="accent5">
                <a:lumMod val="75000"/>
              </a:schemeClr>
            </a:solidFill>
          </a:ln>
        </p:spPr>
        <p:txBody>
          <a:bodyPr>
            <a:normAutofit/>
          </a:bodyPr>
          <a:lstStyle/>
          <a:p>
            <a:r>
              <a:rPr lang="en-US" sz="2400" dirty="0" smtClean="0"/>
              <a:t>Set up 4 in-home events  -- each typically generates 250 PV …thus generating 1000 new PV.</a:t>
            </a:r>
          </a:p>
          <a:p>
            <a:r>
              <a:rPr lang="en-US" sz="2400" dirty="0" smtClean="0"/>
              <a:t>Set up 4 in-home events under each of your distributors .. Thus generating 1000 PV under each of them.</a:t>
            </a:r>
          </a:p>
          <a:p>
            <a:r>
              <a:rPr lang="en-US" sz="2400" dirty="0" smtClean="0"/>
              <a:t>Offer incentive for customers to set up an in-home event in their home … maybe $10 off their next order for every guest attending … maybe adding free shipping for more than 5 attending… or free products.			</a:t>
            </a:r>
            <a:r>
              <a:rPr lang="en-US" sz="2400" dirty="0" err="1" smtClean="0"/>
              <a:t>katie</a:t>
            </a:r>
            <a:endParaRPr lang="en-US" sz="2400" dirty="0" smtClean="0"/>
          </a:p>
          <a:p>
            <a:pPr>
              <a:buNone/>
            </a:pPr>
            <a:endParaRPr lang="en-US" sz="2400" dirty="0" smtClean="0"/>
          </a:p>
          <a:p>
            <a:endParaRPr 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32" y="7773"/>
            <a:ext cx="9144000" cy="1096962"/>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r>
              <a:rPr lang="en-US" b="1" dirty="0" smtClean="0">
                <a:ln/>
                <a:solidFill>
                  <a:schemeClr val="accent3"/>
                </a:solidFill>
              </a:rPr>
              <a:t>Subscriptions Open Today</a:t>
            </a:r>
            <a:endParaRPr lang="en-US" b="1" dirty="0">
              <a:ln/>
              <a:solidFill>
                <a:schemeClr val="accent3"/>
              </a:solidFill>
            </a:endParaRPr>
          </a:p>
        </p:txBody>
      </p:sp>
      <p:pic>
        <p:nvPicPr>
          <p:cNvPr id="4" name="Picture 3"/>
          <p:cNvPicPr>
            <a:picLocks noChangeAspect="1"/>
          </p:cNvPicPr>
          <p:nvPr/>
        </p:nvPicPr>
        <p:blipFill>
          <a:blip r:embed="rId2" cstate="print"/>
          <a:stretch>
            <a:fillRect/>
          </a:stretch>
        </p:blipFill>
        <p:spPr>
          <a:xfrm>
            <a:off x="381000" y="1776421"/>
            <a:ext cx="4419600" cy="2378765"/>
          </a:xfrm>
          <a:prstGeom prst="rect">
            <a:avLst/>
          </a:prstGeom>
        </p:spPr>
      </p:pic>
      <p:pic>
        <p:nvPicPr>
          <p:cNvPr id="5" name="Picture 4"/>
          <p:cNvPicPr>
            <a:picLocks noChangeAspect="1"/>
          </p:cNvPicPr>
          <p:nvPr/>
        </p:nvPicPr>
        <p:blipFill>
          <a:blip r:embed="rId3" cstate="print"/>
          <a:stretch>
            <a:fillRect/>
          </a:stretch>
        </p:blipFill>
        <p:spPr>
          <a:xfrm>
            <a:off x="3124200" y="4392478"/>
            <a:ext cx="5562600" cy="1556769"/>
          </a:xfrm>
          <a:prstGeom prst="rect">
            <a:avLst/>
          </a:prstGeom>
        </p:spPr>
      </p:pic>
      <p:sp>
        <p:nvSpPr>
          <p:cNvPr id="6" name="TextBox 5"/>
          <p:cNvSpPr txBox="1"/>
          <p:nvPr/>
        </p:nvSpPr>
        <p:spPr>
          <a:xfrm>
            <a:off x="-12032" y="831243"/>
            <a:ext cx="9143999" cy="707886"/>
          </a:xfrm>
          <a:prstGeom prst="rect">
            <a:avLst/>
          </a:prstGeom>
          <a:noFill/>
        </p:spPr>
        <p:txBody>
          <a:bodyPr wrap="square" rtlCol="0">
            <a:spAutoFit/>
          </a:bodyPr>
          <a:lstStyle/>
          <a:p>
            <a:pPr algn="ctr"/>
            <a:r>
              <a:rPr lang="en-US" sz="2000" b="1" dirty="0" smtClean="0">
                <a:ln w="6600">
                  <a:solidFill>
                    <a:schemeClr val="accent2"/>
                  </a:solidFill>
                  <a:prstDash val="solid"/>
                </a:ln>
                <a:solidFill>
                  <a:srgbClr val="FF0000"/>
                </a:solidFill>
                <a:effectLst>
                  <a:outerShdw blurRad="50800" dist="38100" algn="l" rotWithShape="0">
                    <a:prstClr val="black">
                      <a:alpha val="40000"/>
                    </a:prstClr>
                  </a:outerShdw>
                </a:effectLst>
                <a:latin typeface="+mj-lt"/>
              </a:rPr>
              <a:t>For Two Days Only</a:t>
            </a:r>
          </a:p>
          <a:p>
            <a:pPr algn="ctr"/>
            <a:r>
              <a:rPr lang="en-US" sz="2000" dirty="0" smtClean="0">
                <a:latin typeface="+mj-lt"/>
              </a:rPr>
              <a:t>Subscriptions close again </a:t>
            </a:r>
            <a:r>
              <a:rPr lang="en-US" sz="2000" dirty="0">
                <a:latin typeface="+mj-lt"/>
              </a:rPr>
              <a:t>M</a:t>
            </a:r>
            <a:r>
              <a:rPr lang="en-US" sz="2000" dirty="0" smtClean="0">
                <a:latin typeface="+mj-lt"/>
              </a:rPr>
              <a:t>idnight Eastern Friday for two or three months.</a:t>
            </a:r>
            <a:endParaRPr lang="en-US" sz="2000" dirty="0">
              <a:latin typeface="+mj-lt"/>
            </a:endParaRPr>
          </a:p>
        </p:txBody>
      </p:sp>
      <p:sp>
        <p:nvSpPr>
          <p:cNvPr id="7" name="TextBox 6"/>
          <p:cNvSpPr txBox="1"/>
          <p:nvPr/>
        </p:nvSpPr>
        <p:spPr>
          <a:xfrm>
            <a:off x="685800" y="6186539"/>
            <a:ext cx="78486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smtClean="0">
                <a:ln w="0"/>
                <a:solidFill>
                  <a:schemeClr val="accent1"/>
                </a:solidFill>
                <a:effectLst>
                  <a:outerShdw blurRad="38100" dist="25400" dir="5400000" algn="ctr" rotWithShape="0">
                    <a:srgbClr val="6E747A">
                      <a:alpha val="43000"/>
                    </a:srgbClr>
                  </a:outerShdw>
                </a:effectLst>
              </a:rPr>
              <a:t>Subscribe today here -  </a:t>
            </a:r>
            <a:r>
              <a:rPr lang="en-US" dirty="0">
                <a:ln w="0"/>
                <a:solidFill>
                  <a:schemeClr val="accent1"/>
                </a:solidFill>
                <a:effectLst>
                  <a:outerShdw blurRad="38100" dist="25400" dir="5400000" algn="ctr" rotWithShape="0">
                    <a:srgbClr val="6E747A">
                      <a:alpha val="43000"/>
                    </a:srgbClr>
                  </a:outerShdw>
                </a:effectLst>
              </a:rPr>
              <a:t>http://bit.ly/bhsubscribe</a:t>
            </a:r>
          </a:p>
        </p:txBody>
      </p:sp>
      <p:sp>
        <p:nvSpPr>
          <p:cNvPr id="8" name="TextBox 7"/>
          <p:cNvSpPr txBox="1"/>
          <p:nvPr/>
        </p:nvSpPr>
        <p:spPr>
          <a:xfrm>
            <a:off x="5105400" y="1821891"/>
            <a:ext cx="3733800"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Largest Shaklee Media Library online</a:t>
            </a:r>
          </a:p>
          <a:p>
            <a:pPr marL="285750" indent="-285750">
              <a:buFont typeface="Arial" panose="020B0604020202020204" pitchFamily="34" charset="0"/>
              <a:buChar char="•"/>
            </a:pPr>
            <a:r>
              <a:rPr lang="en-US" sz="1600" dirty="0" smtClean="0"/>
              <a:t>Over 500 </a:t>
            </a:r>
            <a:r>
              <a:rPr lang="en-US" sz="1600" dirty="0" smtClean="0"/>
              <a:t>Shaklee </a:t>
            </a:r>
            <a:r>
              <a:rPr lang="en-US" sz="1600" dirty="0" smtClean="0"/>
              <a:t>audio/video recordings and growing weekly</a:t>
            </a:r>
          </a:p>
          <a:p>
            <a:pPr marL="285750" indent="-285750">
              <a:buFont typeface="Arial" panose="020B0604020202020204" pitchFamily="34" charset="0"/>
              <a:buChar char="•"/>
            </a:pPr>
            <a:r>
              <a:rPr lang="en-US" sz="1600" dirty="0" smtClean="0"/>
              <a:t>Automated Learn &amp; Earn Program</a:t>
            </a:r>
          </a:p>
          <a:p>
            <a:pPr marL="285750" indent="-285750">
              <a:buFont typeface="Arial" panose="020B0604020202020204" pitchFamily="34" charset="0"/>
              <a:buChar char="•"/>
            </a:pPr>
            <a:r>
              <a:rPr lang="en-US" sz="1600" dirty="0" smtClean="0"/>
              <a:t>Dedicated Shaklee Business Resource Website</a:t>
            </a:r>
          </a:p>
          <a:p>
            <a:pPr marL="285750" indent="-285750">
              <a:buFont typeface="Arial" panose="020B0604020202020204" pitchFamily="34" charset="0"/>
              <a:buChar char="•"/>
            </a:pPr>
            <a:r>
              <a:rPr lang="en-US" sz="1600" dirty="0" smtClean="0"/>
              <a:t>Four Shaklee Podcasts</a:t>
            </a:r>
          </a:p>
          <a:p>
            <a:pPr marL="285750" indent="-285750">
              <a:buFont typeface="Arial" panose="020B0604020202020204" pitchFamily="34" charset="0"/>
              <a:buChar char="•"/>
            </a:pPr>
            <a:r>
              <a:rPr lang="en-US" sz="1600" dirty="0" smtClean="0"/>
              <a:t>And much, much more…</a:t>
            </a:r>
          </a:p>
          <a:p>
            <a:pPr marL="285750" indent="-285750">
              <a:buFont typeface="Arial" panose="020B0604020202020204" pitchFamily="34" charset="0"/>
              <a:buChar char="•"/>
            </a:pPr>
            <a:endParaRPr lang="en-US" sz="1600" dirty="0"/>
          </a:p>
        </p:txBody>
      </p:sp>
      <p:sp>
        <p:nvSpPr>
          <p:cNvPr id="9" name="TextBox 8"/>
          <p:cNvSpPr txBox="1"/>
          <p:nvPr/>
        </p:nvSpPr>
        <p:spPr>
          <a:xfrm>
            <a:off x="381000" y="4383359"/>
            <a:ext cx="2590800" cy="1477328"/>
          </a:xfrm>
          <a:prstGeom prst="rect">
            <a:avLst/>
          </a:prstGeom>
          <a:noFill/>
        </p:spPr>
        <p:txBody>
          <a:bodyPr wrap="square" rtlCol="0">
            <a:spAutoFit/>
          </a:bodyPr>
          <a:lstStyle/>
          <a:p>
            <a:r>
              <a:rPr lang="en-US" b="1" dirty="0" smtClean="0">
                <a:solidFill>
                  <a:srgbClr val="00B050"/>
                </a:solidFill>
              </a:rPr>
              <a:t>A video of this webinar is archived on the Better Future website </a:t>
            </a:r>
            <a:r>
              <a:rPr lang="en-US" b="1" dirty="0">
                <a:solidFill>
                  <a:srgbClr val="00B050"/>
                </a:solidFill>
              </a:rPr>
              <a:t>and in the Training Podcast </a:t>
            </a:r>
            <a:r>
              <a:rPr lang="en-US" b="1" dirty="0" smtClean="0">
                <a:solidFill>
                  <a:srgbClr val="00B050"/>
                </a:solidFill>
              </a:rPr>
              <a:t>by Friday of each week.</a:t>
            </a:r>
            <a:endParaRPr lang="en-US" b="1" dirty="0">
              <a:solidFill>
                <a:srgbClr val="00B050"/>
              </a:solidFill>
            </a:endParaRPr>
          </a:p>
        </p:txBody>
      </p:sp>
    </p:spTree>
    <p:extLst>
      <p:ext uri="{BB962C8B-B14F-4D97-AF65-F5344CB8AC3E}">
        <p14:creationId xmlns:p14="http://schemas.microsoft.com/office/powerpoint/2010/main" val="33281419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0" y="-2"/>
            <a:ext cx="9144000" cy="5148263"/>
          </a:xfrm>
          <a:prstGeom prst="rect">
            <a:avLst/>
          </a:prstGeom>
          <a:ln w="38100">
            <a:noFill/>
          </a:ln>
        </p:spPr>
      </p:pic>
      <p:sp>
        <p:nvSpPr>
          <p:cNvPr id="2" name="Title 1"/>
          <p:cNvSpPr>
            <a:spLocks noGrp="1"/>
          </p:cNvSpPr>
          <p:nvPr>
            <p:ph type="ctrTitle"/>
          </p:nvPr>
        </p:nvSpPr>
        <p:spPr>
          <a:xfrm>
            <a:off x="838200" y="304800"/>
            <a:ext cx="7543800" cy="2895600"/>
          </a:xfrm>
          <a:ln>
            <a:solidFill>
              <a:schemeClr val="accent5">
                <a:lumMod val="75000"/>
              </a:schemeClr>
            </a:solidFill>
          </a:ln>
        </p:spPr>
        <p:txBody>
          <a:bodyPr>
            <a:normAutofit/>
          </a:bodyPr>
          <a:lstStyle/>
          <a:p>
            <a:r>
              <a:rPr lang="en-US" sz="3200" dirty="0" smtClean="0"/>
              <a:t>Legacy and Leadership </a:t>
            </a:r>
            <a:br>
              <a:rPr lang="en-US" sz="3200" dirty="0" smtClean="0"/>
            </a:br>
            <a:r>
              <a:rPr lang="en-US" sz="3200" dirty="0" smtClean="0"/>
              <a:t>Spring 2015</a:t>
            </a:r>
            <a:r>
              <a:rPr lang="en-US" dirty="0" smtClean="0"/>
              <a:t/>
            </a:r>
            <a:br>
              <a:rPr lang="en-US" dirty="0" smtClean="0"/>
            </a:br>
            <a:r>
              <a:rPr lang="en-US" sz="2800" dirty="0" smtClean="0"/>
              <a:t>Session #11  Mar 26, 2015</a:t>
            </a:r>
            <a:r>
              <a:rPr lang="en-US" sz="3600" dirty="0" smtClean="0"/>
              <a:t/>
            </a:r>
            <a:br>
              <a:rPr lang="en-US" sz="3600" dirty="0" smtClean="0"/>
            </a:br>
            <a:r>
              <a:rPr lang="en-US" sz="3600" dirty="0" smtClean="0"/>
              <a:t>Key Elements of In-Home Events</a:t>
            </a:r>
            <a:endParaRPr lang="en-US" sz="4000" b="1" dirty="0"/>
          </a:p>
        </p:txBody>
      </p:sp>
      <p:sp>
        <p:nvSpPr>
          <p:cNvPr id="3" name="Subtitle 2"/>
          <p:cNvSpPr>
            <a:spLocks noGrp="1"/>
          </p:cNvSpPr>
          <p:nvPr>
            <p:ph type="subTitle" idx="1"/>
          </p:nvPr>
        </p:nvSpPr>
        <p:spPr>
          <a:xfrm>
            <a:off x="5486400" y="5638800"/>
            <a:ext cx="2743200" cy="914400"/>
          </a:xfrm>
        </p:spPr>
        <p:txBody>
          <a:bodyPr>
            <a:noAutofit/>
          </a:bodyPr>
          <a:lstStyle/>
          <a:p>
            <a:pPr algn="l"/>
            <a:r>
              <a:rPr lang="en-US" sz="2000" dirty="0" smtClean="0">
                <a:solidFill>
                  <a:schemeClr val="tx1"/>
                </a:solidFill>
              </a:rPr>
              <a:t>	Senior	     Executive Coordinator </a:t>
            </a:r>
          </a:p>
          <a:p>
            <a:r>
              <a:rPr lang="en-US" sz="2000" dirty="0" smtClean="0">
                <a:solidFill>
                  <a:schemeClr val="tx1"/>
                </a:solidFill>
              </a:rPr>
              <a:t> Lisa Anderson</a:t>
            </a:r>
            <a:endParaRPr lang="en-US" sz="2000" dirty="0">
              <a:solidFill>
                <a:schemeClr val="tx1"/>
              </a:solidFill>
            </a:endParaRPr>
          </a:p>
        </p:txBody>
      </p:sp>
      <p:pic>
        <p:nvPicPr>
          <p:cNvPr id="5" name="Picture 4" descr="Katie Odom.jpg"/>
          <p:cNvPicPr>
            <a:picLocks noChangeAspect="1"/>
          </p:cNvPicPr>
          <p:nvPr/>
        </p:nvPicPr>
        <p:blipFill>
          <a:blip r:embed="rId3" cstate="print"/>
          <a:stretch>
            <a:fillRect/>
          </a:stretch>
        </p:blipFill>
        <p:spPr>
          <a:xfrm>
            <a:off x="1828800" y="3429000"/>
            <a:ext cx="1382900" cy="2117566"/>
          </a:xfrm>
          <a:prstGeom prst="rect">
            <a:avLst/>
          </a:prstGeom>
        </p:spPr>
      </p:pic>
      <p:pic>
        <p:nvPicPr>
          <p:cNvPr id="6" name="Picture 5" descr="Lisa Anderson 2013.jpg"/>
          <p:cNvPicPr>
            <a:picLocks noChangeAspect="1"/>
          </p:cNvPicPr>
          <p:nvPr/>
        </p:nvPicPr>
        <p:blipFill>
          <a:blip r:embed="rId4" cstate="print"/>
          <a:stretch>
            <a:fillRect/>
          </a:stretch>
        </p:blipFill>
        <p:spPr>
          <a:xfrm>
            <a:off x="5867400" y="3429000"/>
            <a:ext cx="1425785" cy="2167563"/>
          </a:xfrm>
          <a:prstGeom prst="rect">
            <a:avLst/>
          </a:prstGeom>
        </p:spPr>
      </p:pic>
      <p:sp>
        <p:nvSpPr>
          <p:cNvPr id="7" name="TextBox 6"/>
          <p:cNvSpPr txBox="1"/>
          <p:nvPr/>
        </p:nvSpPr>
        <p:spPr>
          <a:xfrm>
            <a:off x="1524000" y="5562600"/>
            <a:ext cx="2209800" cy="707886"/>
          </a:xfrm>
          <a:prstGeom prst="rect">
            <a:avLst/>
          </a:prstGeom>
          <a:noFill/>
        </p:spPr>
        <p:txBody>
          <a:bodyPr wrap="square" rtlCol="0">
            <a:spAutoFit/>
          </a:bodyPr>
          <a:lstStyle/>
          <a:p>
            <a:pPr algn="ctr"/>
            <a:r>
              <a:rPr lang="en-US" sz="2000" dirty="0" smtClean="0"/>
              <a:t>Senior Coordinator </a:t>
            </a:r>
          </a:p>
          <a:p>
            <a:pPr algn="ctr"/>
            <a:r>
              <a:rPr lang="en-US" sz="2000" dirty="0" smtClean="0"/>
              <a:t>Katie Odom</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6019800" cy="1143000"/>
          </a:xfrm>
          <a:ln>
            <a:solidFill>
              <a:schemeClr val="accent3">
                <a:lumMod val="75000"/>
              </a:schemeClr>
            </a:solidFill>
          </a:ln>
        </p:spPr>
        <p:txBody>
          <a:bodyPr>
            <a:normAutofit/>
          </a:bodyPr>
          <a:lstStyle/>
          <a:p>
            <a:r>
              <a:rPr lang="en-US" sz="3200" dirty="0" smtClean="0"/>
              <a:t>Objectives for Session # 11</a:t>
            </a:r>
            <a:br>
              <a:rPr lang="en-US" sz="3200" dirty="0" smtClean="0"/>
            </a:br>
            <a:r>
              <a:rPr lang="en-US" sz="3200" dirty="0" smtClean="0"/>
              <a:t>Key Elements of In-Home Events</a:t>
            </a:r>
            <a:endParaRPr lang="en-US" sz="3200" dirty="0"/>
          </a:p>
        </p:txBody>
      </p:sp>
      <p:sp>
        <p:nvSpPr>
          <p:cNvPr id="3" name="Content Placeholder 2"/>
          <p:cNvSpPr>
            <a:spLocks noGrp="1"/>
          </p:cNvSpPr>
          <p:nvPr>
            <p:ph idx="1"/>
          </p:nvPr>
        </p:nvSpPr>
        <p:spPr>
          <a:xfrm>
            <a:off x="457200" y="1600201"/>
            <a:ext cx="8229600" cy="1828800"/>
          </a:xfrm>
        </p:spPr>
        <p:txBody>
          <a:bodyPr>
            <a:normAutofit/>
          </a:bodyPr>
          <a:lstStyle/>
          <a:p>
            <a:r>
              <a:rPr lang="en-US" sz="2400" dirty="0" smtClean="0"/>
              <a:t>To understand the value of in-home events in developing a Shaklee business</a:t>
            </a:r>
          </a:p>
          <a:p>
            <a:r>
              <a:rPr lang="en-US" sz="2400" dirty="0" smtClean="0"/>
              <a:t>To learn the skills of inviting, presenting, closing and following up for successful in-homes.	</a:t>
            </a:r>
            <a:r>
              <a:rPr lang="en-US" sz="2400" dirty="0" err="1" smtClean="0"/>
              <a:t>katie</a:t>
            </a:r>
            <a:endParaRPr lang="en-US" sz="2400" dirty="0" smtClean="0"/>
          </a:p>
          <a:p>
            <a:endParaRPr lang="en-US" sz="2400" dirty="0"/>
          </a:p>
        </p:txBody>
      </p:sp>
      <p:pic>
        <p:nvPicPr>
          <p:cNvPr id="33794" name="Picture 2" descr="http://www.gospelgifs.com/art_pages_15/imgs/house1.gif"/>
          <p:cNvPicPr>
            <a:picLocks noChangeAspect="1" noChangeArrowheads="1"/>
          </p:cNvPicPr>
          <p:nvPr/>
        </p:nvPicPr>
        <p:blipFill>
          <a:blip r:embed="rId2" cstate="print"/>
          <a:srcRect/>
          <a:stretch>
            <a:fillRect/>
          </a:stretch>
        </p:blipFill>
        <p:spPr bwMode="auto">
          <a:xfrm>
            <a:off x="457200" y="3429000"/>
            <a:ext cx="3109761" cy="2724151"/>
          </a:xfrm>
          <a:prstGeom prst="rect">
            <a:avLst/>
          </a:prstGeom>
          <a:noFill/>
        </p:spPr>
      </p:pic>
      <p:sp>
        <p:nvSpPr>
          <p:cNvPr id="5" name="Rectangle 4"/>
          <p:cNvSpPr/>
          <p:nvPr/>
        </p:nvSpPr>
        <p:spPr>
          <a:xfrm>
            <a:off x="3962400" y="3429000"/>
            <a:ext cx="4876800" cy="2462213"/>
          </a:xfrm>
          <a:prstGeom prst="rect">
            <a:avLst/>
          </a:prstGeom>
        </p:spPr>
        <p:txBody>
          <a:bodyPr wrap="square">
            <a:spAutoFit/>
          </a:bodyPr>
          <a:lstStyle/>
          <a:p>
            <a:pPr>
              <a:buFont typeface="Arial" pitchFamily="34" charset="0"/>
              <a:buChar char="•"/>
            </a:pPr>
            <a:r>
              <a:rPr lang="en-US" sz="2400" dirty="0" smtClean="0"/>
              <a:t> To review a few tips to make our 	events productive.</a:t>
            </a:r>
          </a:p>
          <a:p>
            <a:endParaRPr lang="en-US" sz="1000" dirty="0" smtClean="0"/>
          </a:p>
          <a:p>
            <a:pPr>
              <a:buFont typeface="Arial" pitchFamily="34" charset="0"/>
              <a:buChar char="•"/>
            </a:pPr>
            <a:r>
              <a:rPr lang="en-US" sz="2400" dirty="0" smtClean="0"/>
              <a:t> To review a few dialogues that 	may be helpful.</a:t>
            </a:r>
          </a:p>
          <a:p>
            <a:pPr>
              <a:buFont typeface="Arial" pitchFamily="34" charset="0"/>
              <a:buChar char="•"/>
            </a:pPr>
            <a:r>
              <a:rPr lang="en-US" sz="2400" dirty="0" smtClean="0"/>
              <a:t> To offer resources to help us with 	the content of our meetings.</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ln w="19050">
            <a:solidFill>
              <a:srgbClr val="00B050"/>
            </a:solidFill>
          </a:ln>
        </p:spPr>
        <p:txBody>
          <a:bodyPr>
            <a:normAutofit/>
          </a:bodyPr>
          <a:lstStyle/>
          <a:p>
            <a:r>
              <a:rPr lang="en-US" sz="3600" dirty="0" smtClean="0"/>
              <a:t>4 Objectives for Any Contact or Meeting</a:t>
            </a:r>
            <a:endParaRPr lang="en-US" sz="3600" dirty="0"/>
          </a:p>
        </p:txBody>
      </p:sp>
      <p:sp>
        <p:nvSpPr>
          <p:cNvPr id="3" name="Content Placeholder 2"/>
          <p:cNvSpPr>
            <a:spLocks noGrp="1"/>
          </p:cNvSpPr>
          <p:nvPr>
            <p:ph idx="1"/>
          </p:nvPr>
        </p:nvSpPr>
        <p:spPr>
          <a:xfrm>
            <a:off x="1066800" y="1524000"/>
            <a:ext cx="7086600" cy="2285999"/>
          </a:xfrm>
        </p:spPr>
        <p:txBody>
          <a:bodyPr>
            <a:normAutofit/>
          </a:bodyPr>
          <a:lstStyle/>
          <a:p>
            <a:r>
              <a:rPr lang="en-US" sz="2800" dirty="0" smtClean="0"/>
              <a:t>To build relationship</a:t>
            </a:r>
          </a:p>
          <a:p>
            <a:r>
              <a:rPr lang="en-US" sz="2800" dirty="0" smtClean="0"/>
              <a:t>To make a sale </a:t>
            </a:r>
          </a:p>
          <a:p>
            <a:r>
              <a:rPr lang="en-US" sz="2800" dirty="0" smtClean="0"/>
              <a:t>To obtain referrals </a:t>
            </a:r>
          </a:p>
          <a:p>
            <a:r>
              <a:rPr lang="en-US" sz="2800" dirty="0" smtClean="0"/>
              <a:t>To identify potential business partners     </a:t>
            </a:r>
            <a:r>
              <a:rPr lang="en-US" sz="2000" dirty="0" smtClean="0"/>
              <a:t> </a:t>
            </a:r>
            <a:r>
              <a:rPr lang="en-US" sz="2000" dirty="0" err="1" smtClean="0"/>
              <a:t>katie</a:t>
            </a:r>
            <a:endParaRPr lang="en-US" sz="2800" dirty="0" smtClean="0"/>
          </a:p>
          <a:p>
            <a:endParaRPr lang="en-US" sz="2400" dirty="0" smtClean="0"/>
          </a:p>
          <a:p>
            <a:pPr>
              <a:buNone/>
            </a:pPr>
            <a:endParaRPr lang="en-US" sz="2400" dirty="0"/>
          </a:p>
        </p:txBody>
      </p:sp>
      <p:pic>
        <p:nvPicPr>
          <p:cNvPr id="32770" name="Picture 2" descr="http://www.teachingideas.co.uk/_siteimages/_sectionheaders/pshe_relationships_l.jpg"/>
          <p:cNvPicPr>
            <a:picLocks noChangeAspect="1" noChangeArrowheads="1"/>
          </p:cNvPicPr>
          <p:nvPr/>
        </p:nvPicPr>
        <p:blipFill>
          <a:blip r:embed="rId2" cstate="print"/>
          <a:srcRect/>
          <a:stretch>
            <a:fillRect/>
          </a:stretch>
        </p:blipFill>
        <p:spPr bwMode="auto">
          <a:xfrm>
            <a:off x="325918" y="4191000"/>
            <a:ext cx="8492164" cy="23622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mages.clipartpanda.com/cute-house-clipart-cute_red_and_blue_house.png"/>
          <p:cNvPicPr>
            <a:picLocks noChangeAspect="1" noChangeArrowheads="1"/>
          </p:cNvPicPr>
          <p:nvPr/>
        </p:nvPicPr>
        <p:blipFill>
          <a:blip r:embed="rId3" cstate="print"/>
          <a:srcRect/>
          <a:stretch>
            <a:fillRect/>
          </a:stretch>
        </p:blipFill>
        <p:spPr bwMode="auto">
          <a:xfrm>
            <a:off x="7022228" y="4038600"/>
            <a:ext cx="2121772" cy="2362200"/>
          </a:xfrm>
          <a:prstGeom prst="rect">
            <a:avLst/>
          </a:prstGeom>
          <a:noFill/>
        </p:spPr>
      </p:pic>
      <p:sp>
        <p:nvSpPr>
          <p:cNvPr id="3" name="Content Placeholder 2"/>
          <p:cNvSpPr>
            <a:spLocks noGrp="1"/>
          </p:cNvSpPr>
          <p:nvPr>
            <p:ph idx="1"/>
          </p:nvPr>
        </p:nvSpPr>
        <p:spPr>
          <a:xfrm>
            <a:off x="457200" y="1447800"/>
            <a:ext cx="7772400" cy="5410200"/>
          </a:xfrm>
        </p:spPr>
        <p:txBody>
          <a:bodyPr>
            <a:normAutofit/>
          </a:bodyPr>
          <a:lstStyle/>
          <a:p>
            <a:r>
              <a:rPr lang="en-US" sz="2400" dirty="0" smtClean="0"/>
              <a:t> Build relationships  --  </a:t>
            </a:r>
            <a:r>
              <a:rPr lang="en-US" sz="2000" dirty="0" smtClean="0"/>
              <a:t>meetings often are the beginning of 	relationships … That will grow into friendships ... And into 	lifelong 	customers ... And even business partners.</a:t>
            </a:r>
          </a:p>
          <a:p>
            <a:r>
              <a:rPr lang="en-US" sz="2400" dirty="0" smtClean="0"/>
              <a:t>Vehicle to help fulfill our mission -- </a:t>
            </a:r>
            <a:r>
              <a:rPr lang="en-US" sz="2000" dirty="0" smtClean="0"/>
              <a:t>of teaching others about 	building or restoring health and respecting the planet.</a:t>
            </a:r>
          </a:p>
          <a:p>
            <a:r>
              <a:rPr lang="en-US" sz="2400" dirty="0" smtClean="0"/>
              <a:t>A tried and true method for building Shaklee businesses… 	</a:t>
            </a:r>
            <a:r>
              <a:rPr lang="en-US" sz="2000" dirty="0" smtClean="0"/>
              <a:t>A venue for sharing the value of Shaklee products and business.</a:t>
            </a:r>
          </a:p>
          <a:p>
            <a:r>
              <a:rPr lang="en-US" sz="2400" dirty="0" smtClean="0"/>
              <a:t>Source of referrals. </a:t>
            </a:r>
            <a:r>
              <a:rPr lang="en-US" sz="2000" dirty="0" smtClean="0"/>
              <a:t>.. By </a:t>
            </a:r>
            <a:r>
              <a:rPr lang="en-US" sz="2400" dirty="0" smtClean="0"/>
              <a:t>o</a:t>
            </a:r>
            <a:r>
              <a:rPr lang="en-US" sz="2000" dirty="0" smtClean="0"/>
              <a:t>ffering incentives for 			guests who book  gatherings in their home or 		refer friends. </a:t>
            </a:r>
          </a:p>
          <a:p>
            <a:r>
              <a:rPr lang="en-US" sz="2400" dirty="0" smtClean="0"/>
              <a:t>A great way to advance to next level of your 	business because it is  one of most efficient ways to expose people to all aspects of Shaklee at one time .. 	       </a:t>
            </a:r>
            <a:r>
              <a:rPr lang="en-US" sz="2400" dirty="0" err="1" smtClean="0"/>
              <a:t>katie</a:t>
            </a:r>
            <a:r>
              <a:rPr lang="en-US" sz="2400" dirty="0" smtClean="0"/>
              <a:t>           </a:t>
            </a:r>
            <a:endParaRPr lang="en-US" sz="2400" dirty="0"/>
          </a:p>
        </p:txBody>
      </p:sp>
      <p:sp>
        <p:nvSpPr>
          <p:cNvPr id="2" name="Title 1"/>
          <p:cNvSpPr>
            <a:spLocks noGrp="1"/>
          </p:cNvSpPr>
          <p:nvPr>
            <p:ph type="title"/>
          </p:nvPr>
        </p:nvSpPr>
        <p:spPr>
          <a:xfrm>
            <a:off x="457200" y="274638"/>
            <a:ext cx="7329948" cy="868362"/>
          </a:xfrm>
          <a:solidFill>
            <a:schemeClr val="bg1"/>
          </a:solidFill>
          <a:ln w="3175">
            <a:solidFill>
              <a:schemeClr val="tx2">
                <a:lumMod val="60000"/>
                <a:lumOff val="40000"/>
              </a:schemeClr>
            </a:solidFill>
          </a:ln>
        </p:spPr>
        <p:txBody>
          <a:bodyPr>
            <a:normAutofit fontScale="90000"/>
          </a:bodyPr>
          <a:lstStyle/>
          <a:p>
            <a:r>
              <a:rPr lang="en-US" sz="3200" dirty="0" smtClean="0"/>
              <a:t>Value of In-Home Meetings For Our Business</a:t>
            </a:r>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7924800" cy="5638800"/>
          </a:xfrm>
        </p:spPr>
        <p:txBody>
          <a:bodyPr>
            <a:normAutofit/>
          </a:bodyPr>
          <a:lstStyle/>
          <a:p>
            <a:r>
              <a:rPr lang="en-US" sz="2000" dirty="0" smtClean="0"/>
              <a:t>Women’s Health – topics to be discussed …. PMS. Energy, 		Mood Swings,  Cravings , kicking the sugar habit, etc</a:t>
            </a:r>
          </a:p>
          <a:p>
            <a:r>
              <a:rPr lang="en-US" sz="2000" dirty="0" smtClean="0"/>
              <a:t>Children’s Health –    </a:t>
            </a:r>
          </a:p>
          <a:p>
            <a:r>
              <a:rPr lang="en-US" sz="2000" dirty="0" smtClean="0"/>
              <a:t>Healthy Home, Healthy You  (Get Clean &amp; Nutrition)</a:t>
            </a:r>
          </a:p>
          <a:p>
            <a:r>
              <a:rPr lang="en-US" sz="2000" dirty="0" smtClean="0"/>
              <a:t>Sports Performance, products to protect joints, hydrate, repair and build muscle, etc</a:t>
            </a:r>
          </a:p>
          <a:p>
            <a:r>
              <a:rPr lang="en-US" sz="2000" dirty="0" smtClean="0"/>
              <a:t>Staying Healthy Through Cold &amp; Flu Season</a:t>
            </a:r>
          </a:p>
          <a:p>
            <a:r>
              <a:rPr lang="en-US" sz="2000" dirty="0" smtClean="0"/>
              <a:t>Shaklee 180 Tastings – Preparing for Swimsuit Season</a:t>
            </a:r>
          </a:p>
          <a:p>
            <a:r>
              <a:rPr lang="en-US" sz="2000" dirty="0" smtClean="0"/>
              <a:t>Product Showcases---a full exposure of all our products, 			We are doing a Spring themed one this month</a:t>
            </a:r>
          </a:p>
          <a:p>
            <a:r>
              <a:rPr lang="en-US" sz="2000" dirty="0" smtClean="0"/>
              <a:t>Moms on a Mission</a:t>
            </a:r>
          </a:p>
          <a:p>
            <a:r>
              <a:rPr lang="en-US" sz="2000" dirty="0" smtClean="0"/>
              <a:t>Happy Healthy Moms and Babies</a:t>
            </a:r>
          </a:p>
          <a:p>
            <a:r>
              <a:rPr lang="en-US" sz="2000" dirty="0" smtClean="0"/>
              <a:t>Spa Nights </a:t>
            </a:r>
          </a:p>
          <a:p>
            <a:r>
              <a:rPr lang="en-US" sz="2000" dirty="0" smtClean="0"/>
              <a:t>Everything You Want to Know About Energy but Were Too Tired To Ask</a:t>
            </a:r>
          </a:p>
          <a:p>
            <a:r>
              <a:rPr lang="en-US" sz="2000" dirty="0" smtClean="0"/>
              <a:t>Grand Openings ( What the Heck is Shaklee)                          </a:t>
            </a:r>
            <a:r>
              <a:rPr lang="en-US" sz="2000" dirty="0" err="1" smtClean="0"/>
              <a:t>katie</a:t>
            </a:r>
            <a:endParaRPr lang="en-US" sz="2000" dirty="0" smtClean="0"/>
          </a:p>
          <a:p>
            <a:endParaRPr lang="en-US" sz="2400" dirty="0" smtClean="0"/>
          </a:p>
          <a:p>
            <a:endParaRPr lang="en-US" sz="2400" dirty="0"/>
          </a:p>
        </p:txBody>
      </p:sp>
      <p:sp>
        <p:nvSpPr>
          <p:cNvPr id="2" name="Title 1"/>
          <p:cNvSpPr>
            <a:spLocks noGrp="1"/>
          </p:cNvSpPr>
          <p:nvPr>
            <p:ph type="title"/>
          </p:nvPr>
        </p:nvSpPr>
        <p:spPr>
          <a:xfrm>
            <a:off x="228600" y="152400"/>
            <a:ext cx="6781800" cy="838200"/>
          </a:xfrm>
          <a:ln w="3175">
            <a:solidFill>
              <a:schemeClr val="accent4">
                <a:lumMod val="75000"/>
              </a:schemeClr>
            </a:solidFill>
          </a:ln>
        </p:spPr>
        <p:txBody>
          <a:bodyPr>
            <a:normAutofit/>
          </a:bodyPr>
          <a:lstStyle/>
          <a:p>
            <a:r>
              <a:rPr lang="en-US" sz="3200" dirty="0" smtClean="0"/>
              <a:t>Popular Topics for In-Home Gatherings</a:t>
            </a:r>
            <a:endParaRPr lang="en-US" sz="3200" dirty="0"/>
          </a:p>
        </p:txBody>
      </p:sp>
      <p:sp>
        <p:nvSpPr>
          <p:cNvPr id="17414" name="AutoShape 6" descr="data:image/jpeg;base64,/9j/4AAQSkZJRgABAQAAAQABAAD/2wCEAAkGBxEREhUTEhMTFhUWFBgSFxQXFSAVGBMXFhUYFxUUFRcYKCggHBolHBcWITEiJykrLi4uFx8zODMsNygtLisBCgoKDg0OGxAQGjckICU3LywsLDc3Ny0sLCwsLC8sLC0sLDAsLDcsLCwsLC4tLCwsLCwsLCwsLywsNC0sLCwsN//AABEIAMABBwMBIgACEQEDEQH/xAAbAAEAAgMBAQAAAAAAAAAAAAAABAUDBgcCAf/EAEMQAAEDAQUDCgQDBwIGAwAAAAEAAhEDBBIhMVEFFEEGIlJhYnGBkZKhExYy4UKx0QcjM3OywfAVsyQ0coKi8VN0k//EABkBAQADAQEAAAAAAAAAAAAAAAABAgMEBf/EAC4RAAIBAwQDAAACCwEAAAAAAAABAgMREhMhMVEEFEEjkSIyNEJhcaGx4fDxBf/aAAwDAQACEQMRAD8A7bWqhokrFvg0KW7Id/8AZQ1Rt3BM3waFN8GhUNFGTBM3waFN8GhUNEyYJm+DQpvg0KhomTBM3waFN8GhUNEyYJm+DQpvg0KhomTBM3waFN8GhUNEyYJm+DQpvg0KhomTBM3waFN8GhUNEyYJm+DQpvg0KhomTBM3waFN8GhUNEyYJm+DQpvg0KhomTBM3waFN8GhUNEyYJm+DQpvg0KhomTBM3waFN8GhUNEyYJm+DQpvg0KhomTBZUn3hKLxZPpHiiugeLdkO/+yrXWgYwHEDAkCQIz6z4Aqyt2Q7/7KqplzJFwu5znAggA3nF2MmRE6fosp8kMkAg4jJeatQNBccgJwUSlQc1oZdnn0jekAQ34d45z+E4RovTbNFC4BBuAQNYxx1niq3YuZ2VpN0ggwSAYxAiYIkcQsgcP7+GqjVrIDGBdiPqM4SCcDhwHkvD6DiC0CHXnEPwwkmDrkQ3LDwCXY3JXxBMTjj7EA+POC9FwGJKg1KJLmltO7dbES3hUpuDRBjJrv8K9tY6+XFhiTAkE4sYA6Jj8LhnOPWUuyLkn4rZIkSACeoGYPsV6BUJ1A8GECGfSWy265xgXsDEtwy0yCkWVpDcRGJOmZmSBIk/5GSJslMzIiKxIREQBERAEREAREQBERAEREAREQBERAEREAREQE+yfSPFEsn0jxRargH2vSvCJhYdz7XspaI0gRNz7Xsm59r2UtFGKBE3Pteybn2vZS0TFAibn2vZNz7XspaJigRNz7Xsm59r2UpfUxQIm59r2Tc+17KWiYoETc+17Jufa9lLRMUCJufa9k3PteylomKBE3Pteybn2vZS0TFAibn2vZNz7XspaJigRNz7Xsm59r2UtExQIm59r2Tc+17KWiYoETc+17Jufa9lKX1MUCJufa9k3PteylomKBE3Pteybn2vZS0TFAibn2vZNz7XspaKcUDxRp3RC+LIikHxfV8K+oAip6lvqb26kDDG0Wvyzc55GJ7h7qQ+u8AmSeMACT1BAWCKqo29zsAYcA0uYYvMvCQHAZFfLZtB9NjnZwJhVnJQi5S4W4W/BbIqzYm0DXbeIjhGfurNRTqRqRU48MHmV9lavy+tL6dFhY5zT8YAlri0kXH4SFX8gLbUqVqgfUqOApiA55dBvZiVk/ISq6di2O1zeURF0FQiIgCIiA+BfV5C9IAi5XyvtdVsXalQRtF4MPI5pJhpg5dWS37kw8uoAkk852Jx4qE7lnGyuWyIikqYrTaGU2lzyA0RJPWYHuQolm23ZqjyxlVrnB1wtEyHaHQqPys/5V/8A1U/91i0bki7/AI60f/Zb/S1Vb3LqN1c6gvqwV67WCXTExlPBYhtOl0v/ABKtcoTEUT/UqXS9j+ilNM4oDFabQGAYEyY/yV5pWsOddg5TOC+WuleLRMQZ71DtjXUz8RhBgRdI1IxUXBaotcO2avZ8lksW1ariZIOXCNdFK3IbsXwRBxRCQc19Xw5r6gNF5WbTfZrU99MsBNGm2XhpEX3YC/Up4+J7uKj0dqPdVc4OEl5ouHxOaGAgXmMFeGuxbiBMyeKvNoGLXV/kU/8AcdpKk2FzzicQeJOPgC0LenUUY8HLWpSnLaVij5P7WcT8IOYbtMVS9zw9zrz3Aj+K58C48SREhVg2/UY5we+mbrjUg1AQ+9evsANXENbdN0gAEHNbuWaAeQ6/1PmvIoDDms4/hHHMeKjVWTbQXjtRSUt+yPyUt3xm1D+7hrrguEFpF1rpwJzvSOohX6h2FgBMADuEdX6KYsna+ysjogmlZu5p/wC0g/8AD0/54/oeq39mn8Wr/LH9Ssv2k/8AL0/54/23qu/Zr/Fq/wAtv9S8yf7Wv9+G6/UOgokr4TovSMiFtHaQpYBrnuibreA1cTgAqL5vcKgYaI1gVAXAYYwQNRpmFcFlzM4u5zjqTn4Rh4KM6yUb165TvdKBPmsJwrSs4yt/A0jKC2auXQeF9Dgqp1rPSHmF8p2okjnTjr+i6cTHItRmvNapdEr0Fhtv0+IVWWND5ScnKtom69jQbRvAkEn/AKTC2Xk5UNJgpOguLiZGAx71B2ttD4T6bYJFSWiI+oYjOBjj7LLsyrNRh1IPms1yXb2NoReX1AMyAvlOqHZLQoQdo0w+810lvEeAOSqrLsag13xWDnHnXgc8MCri0/UfD8lTbGpll9hvcxxAmYuuxbE4YG8ARwGKo1uSnsW1cA0xek87v4FYW0qZzBUblA9vwGhzi0OqhphwaTg50Y55ZLOysC0OEwRI1hRl+lYWdrnmsxpyEeCuWDAdyo6dcOExxI8lnO0HKckhYk06l5zj1wO4Lxazgmz2Qxe67cFX4DSa9Wo1zm3Tgc4zEwDKuNml8M5gAIF4xjxzKxVRNUtdlAMfmprKiVfIUUkVhTu3ubGOP+cEUfZ7yWAn/IwRaJ3VyTJXqXYKwvtkAkwABJOgGJKgcqdrtstNj3NLr1QUwA5rcSCZl5A4HLFa8zlK51R11zbhLqLWwyab2gS9zvic8An6YGeetJ1Yx5N6fjVJxyS2NiFAOqmu1wh9NrQIkQCSHAzxlerS802lznCB2CT+ao9mbcuUmPqw+pUguc0sYDiA03S8gcyDgfw6mFVU+WAc2K4BF7943902GVS74In4pggBpJxkOGAxWTr5U24Pf51csvEqOTSXBs1i2oKt67BDYGRbiZwg9yz17c2m288ta2QJJgS4hoHiSB4rTLJynpU6hayg4B1T4cfEpcxzRzpN+DBMYE5d0zNncoHVQ4/Epw8GpTMMHw2hzhDh8Q3zhE4DDJbUlJwTnz9KLx57m3UrSWk4Zrxbttii285uExAxJ8Fr1DbdJjHxm28XS9n1xffgX4YkYThOioqnKxjrlOu1tXH4T2tdRZ+/N1zImsYwvsjGSCZGRVVNwem9/gVGVrl3y8tXxbHRqNJAdWnLsVBBB7lp+ytrV7O4vpvxcLploMgZLY+UFtpV9m2epRAFM13BoDmuEN+K2Q5hc0yWznxxxWoLyPJnUjU3e9l+dj2PAoU5UbyjfdmyfOVqj+Lj/Kb+cq65JcpK1T47q7wW06YcBdAxJIjDWAFz8nTyWz8idkmq9wf9ADHvbODhLrjSOP4upKNeq5re5by6FGFJ7JG3bTquAoTMmnjGsCZ91H3h3SU7brQXMJzEqqrAR3YjCYOq6XKS8i1+jxrJwuRhbKuMuK9WOu91RoLz9TfzCi2iuIkOB659sVJ2FQe9wePpa8SThkQcu5KkpupjFsKKxuzeAsNu+g+CyU3TiOteLZ9B8PzXoPgwNT5RWY1GTdcHMlzTgcnNMEdd1pwx5vgWzSTUYCCAYxnHHuWXaLQ4GQDwxpEnTAlRtj4VWgZSIFy4BjwlZo0+FparR8Ihrhm67469ysNkVZLweo/2/RQuU9mkXpgEYjhIy0OnHgoXJSvD4IIJwJIicJGPHI8Tmrrkp8Ly3Nlxy8RPBQWM5xIu5AfTwE9an2sc4+H5KMGga+on8yjIInKKxipQpCS0MrtqYDO6HQ3qEx5LFYajxevmWxhIgnDMQcBEYQMZPFT9pMvUmZ4VJgGJwdger9FVvbgcD5rNx/SuXveKRMsEFmHSd/UVTs28L7Kb/htcXPa4SXdmncI6RIz0PXGWTu7WjAOc4E6AOkg4GZEiOOOIWtUNlXbVTrl/7wNu5j6Rel0OnAXncePUsK02nZF6cU+TpNkrCIkSACROQMwT1YHyKyveCJC0F3LJtas6z0jdaDdbV41C3No0BOR0BPELPV5TOsjqdOrzr911QXpNIEc4NcMH4x3wepPYS2+dmV42yuXNqcBVdPRGPf8A+liFrZ0goe2rSHX3U3Tg0S0z+GfyIXP7bt+tTP1deMScfLgrV6MZJTb6X9Csa2Ox2/ZLppA9Z/NfFW8hLUatipPdmb8+D3D+yLoglirE3vuSuUVlbVptDgTDw4Q5zcRl9BBPdkq6xWCnJ5rsST9VQYmJ+px0Cu9oskDml2OQjTPEhRadMgQKbgNJb+qiUE3ukaKpJRsmzA6x0xdF083FvPdh74+Kw/6NQOdM5EfxH5Oz4qxh3Rd5j9V6DDofb9UVGmuIohVZriTNQtOyKAqONw8x7XN51R0G64ZB4JwAzJ7pKl7P2bRLS25UGEfVVbhjhznkzzj/AJClULLULqhqMDgXy0CMAJj6uOKk0rLdMtowYiRcGGma0W3A1JdsgVdlUZ+h+ALRFWoMC26cnacVHdyaszs2VhLQwneawwBvDJ+cgY5q9uv6DvNv6r4WP6B8x+qEZy7Nd5ZWVtOw0msmBXLuc4vPO+I485xJOLjxwHUFopXQeW9Co6yUgGkuFaSBwF2pp3haIyxVQQTTfgcozXkeXTk6t0j3fAqxjQ3e+54p07oJeMSIaMhjhnmt0/ZmSXWgkySKUn/9Fqr7G4ucXCSG5OcAQODs+5bb+z6iaIrGpDLxZEkYxemMeseaz8VqNVXdv+EeXZ0Jb3bt/cvtvzLY0PmqS22pokHuPiMIA/zyV9b3UnkH4jZEjAgqDVswIweCuipCTquUd1/NHkxdopM1mxODXFkzIDgY7x+h8Vs+wnAUjMTeM55cPZVbrAAcHDz+6GGDGo7Aky0GHyHC4YwwkHXDrU0ozpzya2Jm1JWublYajbjTIiTjPWV6tdVpYcR59aqrG67ZaeP4nf1OUerbREYrvjLKKfZztWdj7a6bXCZPg4j8ioNgaBUbE/UOM8etYbZb6eV8MI6xjhxn/MF42PWaajQH3zeHEHTTgq/S/wAN0t1K8w6jEeC1qyMeKzTgecCAB144zottWrba2U4bQsdqpgkAvo1QMg11N918ZCDme5XfZRFzbPqPcFFvqZb28eOX5qBUmMMD1jBGQedtVYoNI/8Ak/s5UJtJg5e/6q82lQe+zsAxPxJPDg5U7dn1OLfcLwf/AEH5Wt+Fe1lxwSYW1waTA6Ia9zwesh7Y8nFYLTXZ8NzRGNNzRiTgQRmc1JbZXFoBaYk5AnidFgq2Uhroa76TwOhXHPyPJhNxbf5f4Lt7Gm2XkjaBBY9kgtcMxlllKy27k7aHuJdUZmdTGEDgrmzWJ4HG6esxBxVjZm85oeBGgBGEdZXde7ucCvax4sFkLLMKToMGbwwmWgQq2psljoDmgxEXgDhKvn0DcIxOWAxAwzUJlnx+k+S9mi/w0matcG7cl6QZZmNAgC9A/wC4ovfJ/wDgN/7v6ii1NVwWD+tfMOpenTwheZdoPP7ISMF8wX2XaDz+yS7Qef2QHi43VA0a+69y7Qef2SXaDz+yA83RqEujVepdoPP7JLtB5/ZAVe26N6m0Dpzh3FUu4u0Pktvx6vNfJdoPP7ISpNGqixat4Rkstm2W2HENImARlMCB7LZZdoPP7JLtB5/ZZVKFOatKNyyqTXDNWOx2BwIa4R1/ZZzYh1rYpdoPP7JLtB5/ZZvw6D/dRbWqdmsUdnBri4XsYnTDiprGG7EeYV1LtB5/ZJdoPP7LojFRVlwZO7d2QG2a9Sa04c4nDDide9R3bIYcyfNXGPV5r5LtB5/ZSCu3Bmg9lkZZgMoU2XaDz+yS7Qef2QH28NVieJcDwGKyS7Qef2SXaDz+yAxVgCsJYpcu0Hn9kl2g8/sgI5otc0BwDhM84T+aMslMZNYPAKTJ6p718l2g8/sosCK+zNnCB3LFabGCxwnNrh5ghT5doPP7JLtB5/ZQ4pg0xuyKoaA27kBMuHDQg/mvDNj1gQTdw7z/AGW7S7Qef2TnaDz+y5vTgUwiUtk2aPhgwA+cSBBgYAdy9/6cekreXaDz+yS7Qef2Wj8em+UaqTWyMVhp3WR1lFnbPFFskkrIqR7bQc8c1xbg4YdYgKG6xWgyDVGXAkGdcMsR4SRkrVFIK5tkqw5heS007sziHFoEg553j5Qvj7JXggVOMgzBwOE4Y4RPAkZYqyRAVZsVYF12rgTIkk3cRGfVIjrnNWFBhAgmcTj1SYHgIHgsiIAiIgI1toOeIa8twcJHWIChvsVoIINUZZgkGdcMsceqYyVqiAr6dlqiWl5ulkTxDroEg553j6VhNhrjKr+Z68jgecX6YFuitkQFbZbNVkOc4jnElhdOEw0EjOBPfgrJEQBERARrbQc8Q1xbniOtpA9yD4KG+xWggg1R3gkH2ykwerEZK1RAVwstXnNvmCwidHEQIOcYuPg2OKxblaBN2oAMYE/T5ADQ5DSMybZEBXsoVg4EvwJaDBwDWgyYwxcY8+pWCIgCIiAjW2g54Aa4tzxHW0ge5B8FDfYrQQQao7wSD7ZSYPViMlaogK4WWrzm3zBYcdHEQIOcSXHwb1r7Usla8YqmCQeuOIgCMcMeEdZVgiAh2WhVa4lz7zYMDjmInuxx6+pTERAEREAREQBERAEREAREQBERAEREAREQBERAEREAREQBERAEREAREQBERAEREAREQBERAEREAREQBERAEREAREQBERAEREAREQBERAEREAREQBERAEREAREQBERAEREAREQBERAU7uUlnBiXelPmWz6u9JXNa9ofedzXfUfwnVeN4qdF3pK8p+ZV6OXWkdN+ZbPq70lPmWz6u9JXMt4qdF3pKbxU6LvSU9yr0NaR035ls+rvSU+ZbPq70lcy3ip0XekpvFTou9JT3KvQ1pHTfmWz6u9JT5ls+rvSVzLeKnRd6Sm8VOi70lPcq9DWkdN+ZbPq70lPmWz6u9JXMt4qdF3pKbxU6LvSU9yr0NaR035ls+rvSU+ZbPq70lcy3ip0XekpvFTou9JT3KvQ1pHTfmWz6u9JT5ls+rvSVzLeKnRd6Sm8VOi70lPcq9DWkdN+ZbPq70lPmWz6u9JXMt4qdF3pKbxU6LvSU9yr0NaR035ls+rvSU+ZbPq70lcy3ip0XekpvFTou9JT3KvQ1pHTfmWz6u9JT5ls+rvSVzLeKnRd6Sm8VOi70lPcq9DWkdN+ZbPq70lPmWz6u9JXMt4qdF3pKbxU6LvSU9yr0NaR035ls+rvSU+ZbPq70lcy3ip0XekpvFTou9JT3KvQ1pHTfmWz6u9JT5ls+rvSVzLeKnRd6Sm8VOi70lPcq9DWkdN+ZbPq70lPmWz6u9JXMt4qdF3pKbxU6LvSU9yr0NaR035ls+rvSU+ZbPq70lcy3ip0XekpvFTou9JT3KvQ1pHTfmWz6u9JT5ls+rvSVzLeKnRd6Sm8VOi70lPcq9DWkdOZyis5MAu9K+rm9grv+I3mu4/hOhX1bU/JqSW5eNRt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4" descr="http://images.clipartpanda.com/cute-house-clipart-cute_red_and_blue_house.png"/>
          <p:cNvPicPr>
            <a:picLocks noChangeAspect="1" noChangeArrowheads="1"/>
          </p:cNvPicPr>
          <p:nvPr/>
        </p:nvPicPr>
        <p:blipFill>
          <a:blip r:embed="rId2" cstate="print"/>
          <a:srcRect/>
          <a:stretch>
            <a:fillRect/>
          </a:stretch>
        </p:blipFill>
        <p:spPr bwMode="auto">
          <a:xfrm>
            <a:off x="6772275" y="2971800"/>
            <a:ext cx="2371725" cy="264047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webdesignhot.com/wp-content/uploads/2011/04/Abstract-Background-Vector-Graphic.jpg"/>
          <p:cNvPicPr>
            <a:picLocks noChangeAspect="1" noChangeArrowheads="1"/>
          </p:cNvPicPr>
          <p:nvPr/>
        </p:nvPicPr>
        <p:blipFill>
          <a:blip r:embed="rId2" cstate="print"/>
          <a:srcRect/>
          <a:stretch>
            <a:fillRect/>
          </a:stretch>
        </p:blipFill>
        <p:spPr bwMode="auto">
          <a:xfrm>
            <a:off x="0" y="38099"/>
            <a:ext cx="9144000" cy="6781801"/>
          </a:xfrm>
          <a:prstGeom prst="rect">
            <a:avLst/>
          </a:prstGeom>
          <a:noFill/>
        </p:spPr>
      </p:pic>
      <p:sp>
        <p:nvSpPr>
          <p:cNvPr id="2" name="Title 1"/>
          <p:cNvSpPr>
            <a:spLocks noGrp="1"/>
          </p:cNvSpPr>
          <p:nvPr>
            <p:ph type="title"/>
          </p:nvPr>
        </p:nvSpPr>
        <p:spPr>
          <a:xfrm>
            <a:off x="457200" y="274638"/>
            <a:ext cx="3352800" cy="944562"/>
          </a:xfrm>
        </p:spPr>
        <p:txBody>
          <a:bodyPr>
            <a:normAutofit/>
          </a:bodyPr>
          <a:lstStyle/>
          <a:p>
            <a:r>
              <a:rPr lang="en-US" sz="3600" dirty="0" smtClean="0"/>
              <a:t>Resources</a:t>
            </a:r>
            <a:endParaRPr lang="en-US" sz="3600" dirty="0"/>
          </a:p>
        </p:txBody>
      </p:sp>
      <p:sp>
        <p:nvSpPr>
          <p:cNvPr id="3" name="Content Placeholder 2"/>
          <p:cNvSpPr>
            <a:spLocks noGrp="1"/>
          </p:cNvSpPr>
          <p:nvPr>
            <p:ph idx="1"/>
          </p:nvPr>
        </p:nvSpPr>
        <p:spPr>
          <a:xfrm>
            <a:off x="457200" y="1219200"/>
            <a:ext cx="8229600" cy="5334000"/>
          </a:xfrm>
        </p:spPr>
        <p:txBody>
          <a:bodyPr>
            <a:normAutofit fontScale="92500" lnSpcReduction="10000"/>
          </a:bodyPr>
          <a:lstStyle/>
          <a:p>
            <a:pPr>
              <a:buNone/>
            </a:pPr>
            <a:r>
              <a:rPr lang="en-US" sz="2400" dirty="0" smtClean="0"/>
              <a:t>	</a:t>
            </a:r>
            <a:r>
              <a:rPr lang="en-US" sz="2400" b="1" dirty="0" smtClean="0"/>
              <a:t>"Build Your PV Base with Shaklee Nutrition"</a:t>
            </a:r>
          </a:p>
          <a:p>
            <a:pPr>
              <a:buNone/>
            </a:pPr>
            <a:r>
              <a:rPr lang="en-US" sz="2400" dirty="0" smtClean="0"/>
              <a:t>	then scroll down,</a:t>
            </a:r>
            <a:br>
              <a:rPr lang="en-US" sz="2400" dirty="0" smtClean="0"/>
            </a:br>
            <a:r>
              <a:rPr lang="en-US" sz="2400" dirty="0" smtClean="0"/>
              <a:t>on the right hand side is a link to click on called "download</a:t>
            </a:r>
            <a:br>
              <a:rPr lang="en-US" sz="2400" dirty="0" smtClean="0"/>
            </a:br>
            <a:r>
              <a:rPr lang="en-US" sz="2400" b="1" u="sng" dirty="0" smtClean="0">
                <a:hlinkClick r:id="rId3"/>
              </a:rPr>
              <a:t>First Step Guide to Getting Started with Shaklee Nutrition"</a:t>
            </a:r>
            <a:r>
              <a:rPr lang="en-US" sz="2400" smtClean="0"/>
              <a:t>	</a:t>
            </a:r>
          </a:p>
          <a:p>
            <a:pPr>
              <a:buNone/>
            </a:pPr>
            <a:r>
              <a:rPr lang="en-US" sz="2400" dirty="0" smtClean="0"/>
              <a:t>		</a:t>
            </a:r>
            <a:r>
              <a:rPr lang="en-US" sz="2000" dirty="0" smtClean="0"/>
              <a:t>( download from </a:t>
            </a:r>
            <a:r>
              <a:rPr lang="en-US" sz="2000" smtClean="0"/>
              <a:t>MyShaklee.com )</a:t>
            </a:r>
            <a:endParaRPr lang="en-US" sz="2400" dirty="0" smtClean="0"/>
          </a:p>
          <a:p>
            <a:pPr>
              <a:buNone/>
            </a:pPr>
            <a:r>
              <a:rPr lang="en-US" sz="2400" dirty="0" smtClean="0"/>
              <a:t>Resource -- Wellness Webinar power points  at 			</a:t>
            </a:r>
            <a:r>
              <a:rPr lang="en-US" sz="2400" dirty="0" smtClean="0">
                <a:hlinkClick r:id="rId4"/>
              </a:rPr>
              <a:t>www.BetterHealthin31Days.com</a:t>
            </a:r>
            <a:r>
              <a:rPr lang="en-US" sz="2400" dirty="0" smtClean="0"/>
              <a:t>,</a:t>
            </a:r>
          </a:p>
          <a:p>
            <a:pPr>
              <a:buNone/>
            </a:pPr>
            <a:r>
              <a:rPr lang="en-US" sz="2400" dirty="0" smtClean="0"/>
              <a:t>		BetterFutureStartsToday.com</a:t>
            </a:r>
          </a:p>
          <a:p>
            <a:pPr>
              <a:buNone/>
            </a:pPr>
            <a:r>
              <a:rPr lang="en-US" sz="2400" dirty="0" smtClean="0"/>
              <a:t>		Shaklee Effect ( MyShaklee.com )</a:t>
            </a:r>
          </a:p>
          <a:p>
            <a:pPr>
              <a:buNone/>
            </a:pPr>
            <a:r>
              <a:rPr lang="en-US" sz="2400" dirty="0" smtClean="0"/>
              <a:t>		Shaklee.TV  </a:t>
            </a:r>
            <a:r>
              <a:rPr lang="en-US" sz="2000" dirty="0" smtClean="0"/>
              <a:t>( learn stories to share or play at your presentation )</a:t>
            </a:r>
          </a:p>
          <a:p>
            <a:pPr>
              <a:buNone/>
            </a:pPr>
            <a:r>
              <a:rPr lang="en-US" sz="2400" dirty="0" smtClean="0"/>
              <a:t>Shaklee Product Guide</a:t>
            </a:r>
          </a:p>
          <a:p>
            <a:pPr>
              <a:buNone/>
            </a:pPr>
            <a:r>
              <a:rPr lang="en-US" sz="2400" dirty="0" smtClean="0"/>
              <a:t>Nutrition and You Booklet</a:t>
            </a:r>
          </a:p>
          <a:p>
            <a:pPr>
              <a:buNone/>
            </a:pPr>
            <a:r>
              <a:rPr lang="en-US" sz="2400" dirty="0" err="1" smtClean="0"/>
              <a:t>Simecka</a:t>
            </a:r>
            <a:r>
              <a:rPr lang="en-US" sz="2400" dirty="0" smtClean="0"/>
              <a:t> Nutrition Presentation Charts</a:t>
            </a:r>
          </a:p>
          <a:p>
            <a:pPr>
              <a:buNone/>
            </a:pPr>
            <a:r>
              <a:rPr lang="en-US" sz="2400" dirty="0" smtClean="0"/>
              <a:t>Your </a:t>
            </a:r>
            <a:r>
              <a:rPr lang="en-US" sz="2400" dirty="0" err="1" smtClean="0"/>
              <a:t>upline</a:t>
            </a:r>
            <a:r>
              <a:rPr lang="en-US" sz="2400" dirty="0" smtClean="0"/>
              <a:t> sales leader 			</a:t>
            </a:r>
            <a:r>
              <a:rPr lang="en-US" sz="2000" dirty="0" err="1" smtClean="0"/>
              <a:t>lisa</a:t>
            </a:r>
            <a:r>
              <a:rPr lang="en-US" sz="2400" dirty="0" smtClean="0"/>
              <a:t>	</a:t>
            </a:r>
          </a:p>
          <a:p>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14282</TotalTime>
  <Words>1347</Words>
  <Application>Microsoft Office PowerPoint</Application>
  <PresentationFormat>On-screen Show (4:3)</PresentationFormat>
  <Paragraphs>285</Paragraphs>
  <Slides>35</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35</vt:i4>
      </vt:variant>
    </vt:vector>
  </HeadingPairs>
  <TitlesOfParts>
    <vt:vector size="46" baseType="lpstr">
      <vt:lpstr>ＭＳ 明朝</vt:lpstr>
      <vt:lpstr>ＭＳ Ｐゴシック</vt:lpstr>
      <vt:lpstr>Apple Chancery</vt:lpstr>
      <vt:lpstr>Arial</vt:lpstr>
      <vt:lpstr>Arial Black</vt:lpstr>
      <vt:lpstr>Calibri</vt:lpstr>
      <vt:lpstr>Georgia</vt:lpstr>
      <vt:lpstr>Symbol</vt:lpstr>
      <vt:lpstr>Times New Roman</vt:lpstr>
      <vt:lpstr>Wingdings</vt:lpstr>
      <vt:lpstr>Office Theme</vt:lpstr>
      <vt:lpstr>Subscriptions Open Today</vt:lpstr>
      <vt:lpstr>Dianna Miller FaceBook Post of the Week</vt:lpstr>
      <vt:lpstr>FaceBook Post #2 </vt:lpstr>
      <vt:lpstr>Legacy and Leadership  Spring 2015 Session #11  Mar 26, 2015 Key Elements of In-Home Events</vt:lpstr>
      <vt:lpstr>Objectives for Session # 11 Key Elements of In-Home Events</vt:lpstr>
      <vt:lpstr>4 Objectives for Any Contact or Meeting</vt:lpstr>
      <vt:lpstr>Value of In-Home Meetings For Our Business</vt:lpstr>
      <vt:lpstr>Popular Topics for In-Home Gatherings</vt:lpstr>
      <vt:lpstr>Resources</vt:lpstr>
      <vt:lpstr>4 Skills to Learn for Successful In-Homes</vt:lpstr>
      <vt:lpstr>Tips for Successful Inviting  How we invite determines, in part, who and how many attend.  --  It is hard to advance your business with a great  presentation … if there is no one to hear it !! Here are 4 proven steps to help increase attendance:</vt:lpstr>
      <vt:lpstr>Lisa’s Invitation Call</vt:lpstr>
      <vt:lpstr>In these Conversations …  It’s a Good Time To Remember to Practice  The  Elements of Conversation  that Connect Us</vt:lpstr>
      <vt:lpstr>In the Invitation Call … Let your guests know what to expect.</vt:lpstr>
      <vt:lpstr> Outline for Your Event</vt:lpstr>
      <vt:lpstr>Conversation Starters              for first 10 minute social time</vt:lpstr>
      <vt:lpstr>3 Parts to A  Meeting</vt:lpstr>
      <vt:lpstr>Opening a Meeting</vt:lpstr>
      <vt:lpstr>Sharing Our Story</vt:lpstr>
      <vt:lpstr>Example  of How To Share Your Story Lisa and Dave Anderson</vt:lpstr>
      <vt:lpstr>Content</vt:lpstr>
      <vt:lpstr>PowerPoint Presentation</vt:lpstr>
      <vt:lpstr> “Closing” a Meeting –  Guests Are Looking to You to Present  Options  &amp;  Next Steps</vt:lpstr>
      <vt:lpstr>At the heart of Shaklee is a dedication to health and wellness for the planet &amp; its people. </vt:lpstr>
      <vt:lpstr>“And now we are going to give you options and ideas of where you can go from here. “</vt:lpstr>
      <vt:lpstr>Tips to Make Your Event Productive</vt:lpstr>
      <vt:lpstr>Follow up After a Meeting  --  Your Business Development Process</vt:lpstr>
      <vt:lpstr>There are 2 Groups With Whom to Follow Up  1.  Those Who Attended 2. Those Who Did Not Attend but might still have an  interest of need</vt:lpstr>
      <vt:lpstr>For Those Who Cannot Attend An Event…</vt:lpstr>
      <vt:lpstr>Word Track For Follow Up     With Folks Who Did Not Attend An Event</vt:lpstr>
      <vt:lpstr>Other Meeting Options</vt:lpstr>
      <vt:lpstr>Jenn Hart</vt:lpstr>
      <vt:lpstr>PowerPoint Presentation</vt:lpstr>
      <vt:lpstr>Action Steps for Session #11  In-Home Events</vt:lpstr>
      <vt:lpstr>Subscriptions Open Today</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Skilling Up  2014 Session #1   January  7, 2014 Special Guest Gary Burke Presidential Master Coordinator</dc:title>
  <dc:creator>Barb</dc:creator>
  <cp:lastModifiedBy>Chris Spell</cp:lastModifiedBy>
  <cp:revision>966</cp:revision>
  <cp:lastPrinted>2014-03-25T00:06:58Z</cp:lastPrinted>
  <dcterms:created xsi:type="dcterms:W3CDTF">2014-01-06T16:33:26Z</dcterms:created>
  <dcterms:modified xsi:type="dcterms:W3CDTF">2015-03-26T20:29:11Z</dcterms:modified>
</cp:coreProperties>
</file>