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tiff" ContentType="image/tiff"/>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handoutMasterIdLst>
    <p:handoutMasterId r:id="rId52"/>
  </p:handoutMasterIdLst>
  <p:sldIdLst>
    <p:sldId id="281" r:id="rId2"/>
    <p:sldId id="442" r:id="rId3"/>
    <p:sldId id="441" r:id="rId4"/>
    <p:sldId id="409" r:id="rId5"/>
    <p:sldId id="485" r:id="rId6"/>
    <p:sldId id="256" r:id="rId7"/>
    <p:sldId id="486" r:id="rId8"/>
    <p:sldId id="487" r:id="rId9"/>
    <p:sldId id="488" r:id="rId10"/>
    <p:sldId id="454" r:id="rId11"/>
    <p:sldId id="489" r:id="rId12"/>
    <p:sldId id="490" r:id="rId13"/>
    <p:sldId id="491" r:id="rId14"/>
    <p:sldId id="492" r:id="rId15"/>
    <p:sldId id="493" r:id="rId16"/>
    <p:sldId id="494" r:id="rId17"/>
    <p:sldId id="495" r:id="rId18"/>
    <p:sldId id="496" r:id="rId19"/>
    <p:sldId id="497" r:id="rId20"/>
    <p:sldId id="498" r:id="rId21"/>
    <p:sldId id="499" r:id="rId22"/>
    <p:sldId id="500" r:id="rId23"/>
    <p:sldId id="501" r:id="rId24"/>
    <p:sldId id="502" r:id="rId25"/>
    <p:sldId id="503" r:id="rId26"/>
    <p:sldId id="504" r:id="rId27"/>
    <p:sldId id="505" r:id="rId28"/>
    <p:sldId id="506" r:id="rId29"/>
    <p:sldId id="507" r:id="rId30"/>
    <p:sldId id="508" r:id="rId31"/>
    <p:sldId id="509" r:id="rId32"/>
    <p:sldId id="510" r:id="rId33"/>
    <p:sldId id="514" r:id="rId34"/>
    <p:sldId id="511" r:id="rId35"/>
    <p:sldId id="512" r:id="rId36"/>
    <p:sldId id="513" r:id="rId37"/>
    <p:sldId id="404" r:id="rId38"/>
    <p:sldId id="407" r:id="rId39"/>
    <p:sldId id="447" r:id="rId40"/>
    <p:sldId id="446" r:id="rId41"/>
    <p:sldId id="440" r:id="rId42"/>
    <p:sldId id="360" r:id="rId43"/>
    <p:sldId id="278" r:id="rId44"/>
    <p:sldId id="394" r:id="rId45"/>
    <p:sldId id="413" r:id="rId46"/>
    <p:sldId id="406" r:id="rId47"/>
    <p:sldId id="427" r:id="rId48"/>
    <p:sldId id="515" r:id="rId49"/>
    <p:sldId id="516"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1" autoAdjust="0"/>
    <p:restoredTop sz="95248" autoAdjust="0"/>
  </p:normalViewPr>
  <p:slideViewPr>
    <p:cSldViewPr showGuides="1">
      <p:cViewPr varScale="1">
        <p:scale>
          <a:sx n="59" d="100"/>
          <a:sy n="59" d="100"/>
        </p:scale>
        <p:origin x="-147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D51C631-18C4-4BAB-B883-44ED64843E3C}" type="datetimeFigureOut">
              <a:rPr lang="en-US" smtClean="0"/>
              <a:t>3/18/2015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0072986-90F1-491D-9D44-96F3A9EEF39B}"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60119-1449-43B3-98FC-F7683A409E49}" type="datetimeFigureOut">
              <a:rPr lang="en-US" smtClean="0"/>
              <a:pPr/>
              <a:t>3/18/2015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r>
              <a:rPr lang="en-US" smtClean="0"/>
              <a:t>Roger b elieves Shaklee will one day  receive a Nobel Peace Prize</a:t>
            </a:r>
          </a:p>
          <a:p>
            <a:r>
              <a:rPr lang="en-US" smtClean="0"/>
              <a:t>Will help eradicate hunger in the world</a:t>
            </a:r>
          </a:p>
          <a:p>
            <a:endParaRPr lang="en-US" smtClean="0"/>
          </a:p>
          <a:p>
            <a:r>
              <a:rPr lang="en-US" smtClean="0"/>
              <a:t>A leader believes that life will be better for those we coach </a:t>
            </a:r>
          </a:p>
        </p:txBody>
      </p:sp>
      <p:sp>
        <p:nvSpPr>
          <p:cNvPr id="34820" name="Slide Number Placeholder 3"/>
          <p:cNvSpPr>
            <a:spLocks noGrp="1"/>
          </p:cNvSpPr>
          <p:nvPr>
            <p:ph type="sldNum" sz="quarter" idx="5"/>
          </p:nvPr>
        </p:nvSpPr>
        <p:spPr>
          <a:noFill/>
        </p:spPr>
        <p:txBody>
          <a:bodyPr/>
          <a:lstStyle/>
          <a:p>
            <a:fld id="{C9A2608B-4B62-4346-919D-75B807101CC8}" type="slidenum">
              <a:rPr lang="en-US" smtClean="0"/>
              <a:pPr/>
              <a:t>14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smtClean="0"/>
              <a:t>A good coach is first a good person … </a:t>
            </a:r>
          </a:p>
          <a:p>
            <a:endParaRPr lang="en-US" smtClean="0"/>
          </a:p>
        </p:txBody>
      </p:sp>
      <p:sp>
        <p:nvSpPr>
          <p:cNvPr id="35844" name="Slide Number Placeholder 3"/>
          <p:cNvSpPr>
            <a:spLocks noGrp="1"/>
          </p:cNvSpPr>
          <p:nvPr>
            <p:ph type="sldNum" sz="quarter" idx="5"/>
          </p:nvPr>
        </p:nvSpPr>
        <p:spPr>
          <a:noFill/>
        </p:spPr>
        <p:txBody>
          <a:bodyPr/>
          <a:lstStyle/>
          <a:p>
            <a:fld id="{A449A95A-B983-4DF0-B379-33DF51443555}" type="slidenum">
              <a:rPr lang="en-US" smtClean="0"/>
              <a:pPr/>
              <a:t>18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smtClean="0"/>
              <a:t>Whatever question you ask your mind..   It will answer</a:t>
            </a:r>
          </a:p>
          <a:p>
            <a:endParaRPr lang="en-US" smtClean="0"/>
          </a:p>
          <a:p>
            <a:r>
              <a:rPr lang="en-US" smtClean="0"/>
              <a:t>Why isn’t this working for me … Brain will answer .. You are stupid, too short, too fat, too talll , too skinny</a:t>
            </a:r>
          </a:p>
          <a:p>
            <a:endParaRPr lang="en-US" smtClean="0"/>
          </a:p>
          <a:p>
            <a:r>
              <a:rPr lang="en-US" smtClean="0"/>
              <a:t>Better question …</a:t>
            </a:r>
          </a:p>
          <a:p>
            <a:endParaRPr lang="en-US" smtClean="0"/>
          </a:p>
          <a:p>
            <a:r>
              <a:rPr lang="en-US" smtClean="0"/>
              <a:t>What do I want to change to get better results</a:t>
            </a:r>
          </a:p>
          <a:p>
            <a:endParaRPr lang="en-US" smtClean="0"/>
          </a:p>
          <a:p>
            <a:r>
              <a:rPr lang="en-US" smtClean="0"/>
              <a:t>How can I do this differently to get better results </a:t>
            </a:r>
          </a:p>
        </p:txBody>
      </p:sp>
      <p:sp>
        <p:nvSpPr>
          <p:cNvPr id="36868" name="Slide Number Placeholder 3"/>
          <p:cNvSpPr>
            <a:spLocks noGrp="1"/>
          </p:cNvSpPr>
          <p:nvPr>
            <p:ph type="sldNum" sz="quarter" idx="5"/>
          </p:nvPr>
        </p:nvSpPr>
        <p:spPr>
          <a:noFill/>
        </p:spPr>
        <p:txBody>
          <a:bodyPr/>
          <a:lstStyle/>
          <a:p>
            <a:fld id="{C5C65F8D-8E15-40CB-9E50-3BBB938C5C73}" type="slidenum">
              <a:rPr lang="en-US" smtClean="0"/>
              <a:pPr/>
              <a:t>20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smtClean="0"/>
              <a:t>I see you on stage at the global conference being recognized</a:t>
            </a:r>
          </a:p>
          <a:p>
            <a:endParaRPr lang="en-US" smtClean="0"/>
          </a:p>
          <a:p>
            <a:r>
              <a:rPr lang="en-US" smtClean="0"/>
              <a:t>I see you as the top leader in your town or city or region or state</a:t>
            </a:r>
          </a:p>
          <a:p>
            <a:endParaRPr lang="en-US" smtClean="0"/>
          </a:p>
          <a:p>
            <a:r>
              <a:rPr lang="en-US" smtClean="0"/>
              <a:t>I see you as one o f Roger’s key leaders to help him reach his goals with Shaklee</a:t>
            </a:r>
          </a:p>
          <a:p>
            <a:endParaRPr lang="en-US" smtClean="0"/>
          </a:p>
          <a:p>
            <a:r>
              <a:rPr lang="en-US" smtClean="0"/>
              <a:t>Margaret .. The vision she had of her living room filled with moms with  their babies …</a:t>
            </a:r>
          </a:p>
        </p:txBody>
      </p:sp>
      <p:sp>
        <p:nvSpPr>
          <p:cNvPr id="37892" name="Slide Number Placeholder 3"/>
          <p:cNvSpPr>
            <a:spLocks noGrp="1"/>
          </p:cNvSpPr>
          <p:nvPr>
            <p:ph type="sldNum" sz="quarter" idx="5"/>
          </p:nvPr>
        </p:nvSpPr>
        <p:spPr>
          <a:noFill/>
        </p:spPr>
        <p:txBody>
          <a:bodyPr/>
          <a:lstStyle/>
          <a:p>
            <a:fld id="{775FE891-D586-4AB1-B8E5-82152F2474F0}" type="slidenum">
              <a:rPr lang="en-US" smtClean="0"/>
              <a:pPr/>
              <a:t>21</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smtClean="0"/>
              <a:t>Tell me how you invited people  …and listen</a:t>
            </a:r>
          </a:p>
          <a:p>
            <a:endParaRPr lang="en-US" smtClean="0"/>
          </a:p>
          <a:p>
            <a:r>
              <a:rPr lang="en-US" smtClean="0"/>
              <a:t>How long your meeting went</a:t>
            </a:r>
          </a:p>
          <a:p>
            <a:r>
              <a:rPr lang="en-US" smtClean="0"/>
              <a:t>How you shared your story …closed etc</a:t>
            </a:r>
          </a:p>
          <a:p>
            <a:endParaRPr lang="en-US" smtClean="0"/>
          </a:p>
          <a:p>
            <a:r>
              <a:rPr lang="en-US" smtClean="0"/>
              <a:t> just walk them through the key components of the meeting  and give feedback on things they did well </a:t>
            </a:r>
          </a:p>
          <a:p>
            <a:endParaRPr lang="en-US" smtClean="0"/>
          </a:p>
          <a:p>
            <a:r>
              <a:rPr lang="en-US" smtClean="0"/>
              <a:t>Ask permission to give suggestions or tell a story about yourself and what you learned when that happened to you … </a:t>
            </a:r>
          </a:p>
          <a:p>
            <a:endParaRPr lang="en-US" smtClean="0"/>
          </a:p>
        </p:txBody>
      </p:sp>
      <p:sp>
        <p:nvSpPr>
          <p:cNvPr id="38916" name="Slide Number Placeholder 3"/>
          <p:cNvSpPr>
            <a:spLocks noGrp="1"/>
          </p:cNvSpPr>
          <p:nvPr>
            <p:ph type="sldNum" sz="quarter" idx="5"/>
          </p:nvPr>
        </p:nvSpPr>
        <p:spPr>
          <a:noFill/>
        </p:spPr>
        <p:txBody>
          <a:bodyPr/>
          <a:lstStyle/>
          <a:p>
            <a:fld id="{254DA18C-810C-42C3-82BA-48C4120A7E16}" type="slidenum">
              <a:rPr lang="en-US" smtClean="0"/>
              <a:pPr/>
              <a:t>27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9766" y="685878"/>
            <a:ext cx="6060018" cy="342939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39</a:t>
            </a:fld>
            <a:endParaRPr lang="en-US"/>
          </a:p>
        </p:txBody>
      </p:sp>
    </p:spTree>
    <p:extLst>
      <p:ext uri="{BB962C8B-B14F-4D97-AF65-F5344CB8AC3E}">
        <p14:creationId xmlns="" xmlns:p14="http://schemas.microsoft.com/office/powerpoint/2010/main" val="1445365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9766" y="685878"/>
            <a:ext cx="6060018" cy="342939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40</a:t>
            </a:fld>
            <a:endParaRPr lang="en-US"/>
          </a:p>
        </p:txBody>
      </p:sp>
    </p:spTree>
    <p:extLst>
      <p:ext uri="{BB962C8B-B14F-4D97-AF65-F5344CB8AC3E}">
        <p14:creationId xmlns="" xmlns:p14="http://schemas.microsoft.com/office/powerpoint/2010/main" val="2497830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 xmlns:p14="http://schemas.microsoft.com/office/powerpoint/2010/main" val="9237946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3/18/2015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3/18/2015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3/18/2015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3/18/2015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3/18/2015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47.xml.rels><?xml version="1.0" encoding="UTF-8" standalone="yes"?>
<Relationships xmlns="http://schemas.openxmlformats.org/package/2006/relationships"><Relationship Id="rId3" Type="http://schemas.openxmlformats.org/officeDocument/2006/relationships/hyperlink" Target="mailto:medicalaffairs@shaklee.com"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457201"/>
            <a:ext cx="5715000" cy="609600"/>
          </a:xfrm>
          <a:ln>
            <a:solidFill>
              <a:schemeClr val="tx2">
                <a:lumMod val="60000"/>
                <a:lumOff val="40000"/>
              </a:schemeClr>
            </a:solidFill>
          </a:ln>
        </p:spPr>
        <p:txBody>
          <a:bodyPr>
            <a:normAutofit/>
          </a:bodyPr>
          <a:lstStyle/>
          <a:p>
            <a:r>
              <a:rPr lang="en-US" altLang="en-US" sz="3200" dirty="0" smtClean="0">
                <a:latin typeface="Century Gothic" pitchFamily="34" charset="0"/>
              </a:rPr>
              <a:t>January 2015 Campaign</a:t>
            </a:r>
          </a:p>
        </p:txBody>
      </p:sp>
      <p:sp>
        <p:nvSpPr>
          <p:cNvPr id="4" name="Content Placeholder 2"/>
          <p:cNvSpPr>
            <a:spLocks noGrp="1"/>
          </p:cNvSpPr>
          <p:nvPr>
            <p:ph idx="1"/>
          </p:nvPr>
        </p:nvSpPr>
        <p:spPr>
          <a:xfrm>
            <a:off x="457200" y="1219200"/>
            <a:ext cx="8445500" cy="5334000"/>
          </a:xfrm>
        </p:spPr>
        <p:txBody>
          <a:bodyPr>
            <a:normAutofit lnSpcReduction="1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         </a:t>
            </a:r>
            <a:r>
              <a:rPr lang="en-US" altLang="en-US" dirty="0" smtClean="0"/>
              <a:t> </a:t>
            </a:r>
            <a:r>
              <a:rPr lang="en-US" altLang="en-US" dirty="0" err="1" smtClean="0"/>
              <a:t>jo</a:t>
            </a:r>
            <a:endParaRPr lang="en-US" altLang="en-US" dirty="0" smtClean="0"/>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24400" y="4267200"/>
            <a:ext cx="3484563" cy="23071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685800"/>
            <a:ext cx="8229600" cy="1143000"/>
          </a:xfrm>
        </p:spPr>
        <p:txBody>
          <a:bodyPr>
            <a:normAutofit/>
          </a:bodyPr>
          <a:lstStyle/>
          <a:p>
            <a:r>
              <a:rPr lang="en-US" sz="3200" dirty="0" smtClean="0"/>
              <a:t>Michelle Parrott </a:t>
            </a:r>
            <a:r>
              <a:rPr lang="en-US" sz="3200" dirty="0" err="1" smtClean="0"/>
              <a:t>FaceBook</a:t>
            </a:r>
            <a:r>
              <a:rPr lang="en-US" sz="3200" dirty="0" smtClean="0"/>
              <a:t> Post</a:t>
            </a:r>
            <a:br>
              <a:rPr lang="en-US" sz="3200" dirty="0" smtClean="0"/>
            </a:br>
            <a:r>
              <a:rPr lang="en-US" sz="3200" dirty="0" smtClean="0"/>
              <a:t>Invitation to Host a </a:t>
            </a:r>
            <a:r>
              <a:rPr lang="en-US" sz="3200" dirty="0" err="1" smtClean="0"/>
              <a:t>FaceBook</a:t>
            </a:r>
            <a:r>
              <a:rPr lang="en-US" sz="3200" dirty="0" smtClean="0"/>
              <a:t> Event</a:t>
            </a:r>
            <a:endParaRPr lang="en-US" sz="3200" dirty="0"/>
          </a:p>
        </p:txBody>
      </p:sp>
      <p:graphicFrame>
        <p:nvGraphicFramePr>
          <p:cNvPr id="4" name="Content Placeholder 3"/>
          <p:cNvGraphicFramePr>
            <a:graphicFrameLocks noGrp="1"/>
          </p:cNvGraphicFramePr>
          <p:nvPr>
            <p:ph idx="1"/>
          </p:nvPr>
        </p:nvGraphicFramePr>
        <p:xfrm>
          <a:off x="1143000" y="393301"/>
          <a:ext cx="7620001" cy="6293911"/>
        </p:xfrm>
        <a:graphic>
          <a:graphicData uri="http://schemas.openxmlformats.org/drawingml/2006/table">
            <a:tbl>
              <a:tblPr/>
              <a:tblGrid>
                <a:gridCol w="76201"/>
                <a:gridCol w="7543800"/>
              </a:tblGrid>
              <a:tr h="1245174">
                <a:tc>
                  <a:txBody>
                    <a:bodyPr/>
                    <a:lstStyle/>
                    <a:p>
                      <a:pPr marL="517525" marR="0" indent="-517525" algn="l" defTabSz="914400" rtl="0" eaLnBrk="1" fontAlgn="auto" latinLnBrk="0" hangingPunct="1">
                        <a:lnSpc>
                          <a:spcPct val="100000"/>
                        </a:lnSpc>
                        <a:spcBef>
                          <a:spcPts val="0"/>
                        </a:spcBef>
                        <a:spcAft>
                          <a:spcPts val="0"/>
                        </a:spcAft>
                        <a:buClrTx/>
                        <a:buSzTx/>
                        <a:buFontTx/>
                        <a:buNone/>
                        <a:tabLst/>
                        <a:defRPr/>
                      </a:pPr>
                      <a:r>
                        <a:rPr lang="en-US" sz="1200" b="1" u="none" strike="noStrike" dirty="0" err="1" smtClean="0">
                          <a:solidFill>
                            <a:srgbClr val="3B5998"/>
                          </a:solidFill>
                          <a:latin typeface="Tahoma"/>
                          <a:ea typeface="Times New Roman"/>
                          <a:cs typeface="Times New Roman"/>
                        </a:rPr>
                        <a:t>MIchell</a:t>
                      </a:r>
                      <a:endParaRPr lang="en-US" sz="1200" dirty="0">
                        <a:latin typeface="Times New Roman"/>
                        <a:ea typeface="Times New Roman"/>
                        <a:cs typeface="Times New Roman"/>
                      </a:endParaRPr>
                    </a:p>
                  </a:txBody>
                  <a:tcPr marL="0" marR="47625" marT="28575" marB="47625">
                    <a:lnL>
                      <a:noFill/>
                    </a:lnL>
                    <a:lnR>
                      <a:noFill/>
                    </a:lnR>
                    <a:lnT>
                      <a:noFill/>
                    </a:lnT>
                    <a:lnB>
                      <a:noFill/>
                    </a:lnB>
                  </a:tcPr>
                </a:tc>
                <a:tc>
                  <a:txBody>
                    <a:bodyPr/>
                    <a:lstStyle/>
                    <a:p>
                      <a:endParaRPr lang="en-US" dirty="0"/>
                    </a:p>
                  </a:txBody>
                  <a:tcPr marL="0" marR="47625" marT="47625" marB="47625">
                    <a:lnL>
                      <a:noFill/>
                    </a:lnL>
                    <a:lnR>
                      <a:noFill/>
                    </a:lnR>
                    <a:lnT>
                      <a:noFill/>
                    </a:lnT>
                    <a:lnB>
                      <a:noFill/>
                    </a:lnB>
                  </a:tcPr>
                </a:tc>
              </a:tr>
              <a:tr h="3737271">
                <a:tc>
                  <a:txBody>
                    <a:bodyPr/>
                    <a:lstStyle/>
                    <a:p>
                      <a:pPr marL="0" marR="0">
                        <a:spcBef>
                          <a:spcPts val="0"/>
                        </a:spcBef>
                        <a:spcAft>
                          <a:spcPts val="0"/>
                        </a:spcAft>
                      </a:pPr>
                      <a:endParaRPr lang="en-US" sz="2400" dirty="0">
                        <a:latin typeface="Times New Roman"/>
                        <a:ea typeface="Calibri"/>
                        <a:cs typeface="Times New Roman"/>
                      </a:endParaRPr>
                    </a:p>
                  </a:txBody>
                  <a:tcPr marL="0" marR="0" marT="0" marB="47625">
                    <a:lnL>
                      <a:noFill/>
                    </a:lnL>
                    <a:lnR>
                      <a:noFill/>
                    </a:lnR>
                    <a:lnT>
                      <a:noFill/>
                    </a:lnT>
                    <a:lnB>
                      <a:noFill/>
                    </a:lnB>
                  </a:tcPr>
                </a:tc>
                <a:tc>
                  <a:txBody>
                    <a:bodyPr/>
                    <a:lstStyle/>
                    <a:p>
                      <a:pPr marL="0" marR="0" algn="r">
                        <a:spcBef>
                          <a:spcPts val="0"/>
                        </a:spcBef>
                        <a:spcAft>
                          <a:spcPts val="0"/>
                        </a:spcAft>
                      </a:pPr>
                      <a:r>
                        <a:rPr lang="en-US" sz="2400" dirty="0">
                          <a:solidFill>
                            <a:srgbClr val="999999"/>
                          </a:solidFill>
                          <a:latin typeface="Tahoma"/>
                          <a:ea typeface="Times New Roman"/>
                          <a:cs typeface="Times New Roman"/>
                        </a:rPr>
                        <a:t>10:01am Mar 9 </a:t>
                      </a:r>
                      <a:endParaRPr lang="en-US" sz="2400" dirty="0">
                        <a:latin typeface="Times New Roman"/>
                        <a:ea typeface="Calibri"/>
                        <a:cs typeface="Times New Roman"/>
                      </a:endParaRPr>
                    </a:p>
                    <a:p>
                      <a:r>
                        <a:rPr lang="en-US" sz="2400" dirty="0">
                          <a:latin typeface="Calibri"/>
                          <a:ea typeface="Times New Roman"/>
                          <a:cs typeface="Times New Roman"/>
                        </a:rPr>
                        <a:t>Would anyone be interested in sharing Shaklee FB event that you'd host for your friends/family</a:t>
                      </a:r>
                      <a:r>
                        <a:rPr lang="en-US" sz="2400" dirty="0" smtClean="0">
                          <a:latin typeface="Calibri"/>
                          <a:ea typeface="Times New Roman"/>
                          <a:cs typeface="Times New Roman"/>
                        </a:rPr>
                        <a:t>??</a:t>
                      </a:r>
                    </a:p>
                    <a:p>
                      <a:r>
                        <a:rPr lang="en-US" sz="2400" dirty="0" smtClean="0">
                          <a:latin typeface="Calibri"/>
                          <a:ea typeface="Times New Roman"/>
                          <a:cs typeface="Times New Roman"/>
                        </a:rPr>
                        <a:t> </a:t>
                      </a:r>
                    </a:p>
                    <a:p>
                      <a:r>
                        <a:rPr lang="en-US" sz="2400" dirty="0" smtClean="0">
                          <a:latin typeface="Calibri"/>
                          <a:ea typeface="Times New Roman"/>
                          <a:cs typeface="Times New Roman"/>
                        </a:rPr>
                        <a:t>You'll </a:t>
                      </a:r>
                      <a:r>
                        <a:rPr lang="en-US" sz="2400" dirty="0">
                          <a:latin typeface="Calibri"/>
                          <a:ea typeface="Times New Roman"/>
                          <a:cs typeface="Times New Roman"/>
                        </a:rPr>
                        <a:t>earn cash towards your purchase (like pampered chef/31 does) and even have the chance to earn some prizes for yourself based on the sales of the party</a:t>
                      </a:r>
                      <a:r>
                        <a:rPr lang="en-US" sz="2400" dirty="0" smtClean="0">
                          <a:latin typeface="Calibri"/>
                          <a:ea typeface="Times New Roman"/>
                          <a:cs typeface="Times New Roman"/>
                        </a:rPr>
                        <a:t>!</a:t>
                      </a:r>
                    </a:p>
                    <a:p>
                      <a:endParaRPr lang="en-US" sz="2400" dirty="0" smtClean="0">
                        <a:latin typeface="Calibri"/>
                        <a:ea typeface="Times New Roman"/>
                        <a:cs typeface="Times New Roman"/>
                      </a:endParaRPr>
                    </a:p>
                    <a:p>
                      <a:r>
                        <a:rPr lang="en-US" sz="2400" dirty="0" smtClean="0">
                          <a:latin typeface="Calibri"/>
                          <a:ea typeface="Times New Roman"/>
                          <a:cs typeface="Times New Roman"/>
                        </a:rPr>
                        <a:t> </a:t>
                      </a:r>
                      <a:r>
                        <a:rPr lang="en-US" sz="2400" dirty="0">
                          <a:latin typeface="Calibri"/>
                          <a:ea typeface="Times New Roman"/>
                          <a:cs typeface="Times New Roman"/>
                        </a:rPr>
                        <a:t>I have a few openings for this opportunity - you don't have to do any work - I do it all! You just invite your friends/family! </a:t>
                      </a:r>
                      <a:r>
                        <a:rPr lang="en-US" sz="2400" dirty="0" smtClean="0">
                          <a:latin typeface="Calibri"/>
                          <a:ea typeface="Times New Roman"/>
                          <a:cs typeface="Times New Roman"/>
                        </a:rPr>
                        <a:t>                             harper</a:t>
                      </a:r>
                      <a:endParaRPr lang="en-US" sz="2400" dirty="0">
                        <a:latin typeface="Calibri"/>
                        <a:ea typeface="Times New Roman"/>
                        <a:cs typeface="Times New Roman"/>
                      </a:endParaRPr>
                    </a:p>
                  </a:txBody>
                  <a:tcPr marL="0" marR="47625" marT="0" marB="47625">
                    <a:lnL>
                      <a:noFill/>
                    </a:lnL>
                    <a:lnR>
                      <a:noFill/>
                    </a:lnR>
                    <a:lnT>
                      <a:noFill/>
                    </a:lnT>
                    <a:lnB>
                      <a:noFill/>
                    </a:lnB>
                  </a:tcPr>
                </a:tc>
              </a:tr>
              <a:tr h="866566">
                <a:tc>
                  <a:txBody>
                    <a:bodyPr/>
                    <a:lstStyle/>
                    <a:p>
                      <a:pPr marL="0" marR="0">
                        <a:spcBef>
                          <a:spcPts val="0"/>
                        </a:spcBef>
                        <a:spcAft>
                          <a:spcPts val="0"/>
                        </a:spcAft>
                      </a:pPr>
                      <a:endParaRPr lang="en-US" sz="2400" dirty="0">
                        <a:latin typeface="Times New Roman"/>
                        <a:ea typeface="Calibri"/>
                        <a:cs typeface="Times New Roman"/>
                      </a:endParaRPr>
                    </a:p>
                  </a:txBody>
                  <a:tcPr marL="0" marR="0" marT="0" marB="47625">
                    <a:lnL>
                      <a:noFill/>
                    </a:lnL>
                    <a:lnR>
                      <a:noFill/>
                    </a:lnR>
                    <a:lnT>
                      <a:noFill/>
                    </a:lnT>
                    <a:lnB>
                      <a:noFill/>
                    </a:lnB>
                  </a:tcPr>
                </a:tc>
                <a:tc>
                  <a:txBody>
                    <a:bodyPr/>
                    <a:lstStyle/>
                    <a:p>
                      <a:endParaRPr lang="en-US" sz="2400" dirty="0">
                        <a:latin typeface="Calibri"/>
                        <a:ea typeface="Times New Roman"/>
                        <a:cs typeface="Times New Roman"/>
                      </a:endParaRPr>
                    </a:p>
                  </a:txBody>
                  <a:tcPr marL="0" marR="47625" marT="0" marB="47625">
                    <a:lnL>
                      <a:noFill/>
                    </a:lnL>
                    <a:lnR>
                      <a:noFill/>
                    </a:lnR>
                    <a:lnT>
                      <a:noFill/>
                    </a:lnT>
                    <a:lnB>
                      <a:noFill/>
                    </a:lnB>
                  </a:tcPr>
                </a:tc>
              </a:tr>
            </a:tbl>
          </a:graphicData>
        </a:graphic>
      </p:graphicFrame>
      <p:pic>
        <p:nvPicPr>
          <p:cNvPr id="1026" name="Picture 2" descr="Michelle Parrott"/>
          <p:cNvPicPr>
            <a:picLocks noChangeAspect="1" noChangeArrowheads="1"/>
          </p:cNvPicPr>
          <p:nvPr/>
        </p:nvPicPr>
        <p:blipFill>
          <a:blip r:embed="rId3" cstate="print"/>
          <a:srcRect/>
          <a:stretch>
            <a:fillRect/>
          </a:stretch>
        </p:blipFill>
        <p:spPr bwMode="auto">
          <a:xfrm>
            <a:off x="304800" y="533400"/>
            <a:ext cx="990600" cy="9906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secretan.com/wp-content/uploads/2012/04/iStock-Coaching-Words-and-Hand-000017205914-Medium.jpg"/>
          <p:cNvPicPr>
            <a:picLocks noChangeAspect="1" noChangeArrowheads="1"/>
          </p:cNvPicPr>
          <p:nvPr/>
        </p:nvPicPr>
        <p:blipFill>
          <a:blip r:embed="rId2" cstate="print"/>
          <a:srcRect/>
          <a:stretch>
            <a:fillRect/>
          </a:stretch>
        </p:blipFill>
        <p:spPr bwMode="auto">
          <a:xfrm>
            <a:off x="4876800" y="3364230"/>
            <a:ext cx="4267200" cy="3493770"/>
          </a:xfrm>
          <a:prstGeom prst="rect">
            <a:avLst/>
          </a:prstGeom>
          <a:noFill/>
        </p:spPr>
      </p:pic>
      <p:sp>
        <p:nvSpPr>
          <p:cNvPr id="5122" name="Content Placeholder 2"/>
          <p:cNvSpPr>
            <a:spLocks noGrp="1"/>
          </p:cNvSpPr>
          <p:nvPr>
            <p:ph idx="1"/>
          </p:nvPr>
        </p:nvSpPr>
        <p:spPr>
          <a:xfrm>
            <a:off x="304800" y="1905000"/>
            <a:ext cx="8039100" cy="3810000"/>
          </a:xfrm>
        </p:spPr>
        <p:txBody>
          <a:bodyPr>
            <a:normAutofit lnSpcReduction="10000"/>
          </a:bodyPr>
          <a:lstStyle/>
          <a:p>
            <a:r>
              <a:rPr lang="en-US" sz="2400" dirty="0" smtClean="0"/>
              <a:t>Understand the role of the leader in coaching our business partners to Director and beyond.</a:t>
            </a:r>
          </a:p>
          <a:p>
            <a:r>
              <a:rPr lang="en-US" sz="2400" dirty="0" smtClean="0"/>
              <a:t>To </a:t>
            </a:r>
            <a:r>
              <a:rPr lang="en-US" sz="2400" dirty="0" smtClean="0"/>
              <a:t>understand that -- </a:t>
            </a:r>
            <a:r>
              <a:rPr lang="en-US" sz="2400" dirty="0" smtClean="0"/>
              <a:t>the role of  leader is to be a maker of leaders.</a:t>
            </a:r>
          </a:p>
          <a:p>
            <a:r>
              <a:rPr lang="en-US" sz="2400" dirty="0" smtClean="0"/>
              <a:t>To define our role as mentor and coach</a:t>
            </a:r>
          </a:p>
          <a:p>
            <a:r>
              <a:rPr lang="en-US" sz="2400" dirty="0" smtClean="0"/>
              <a:t>Review skills to learn to be a good coach</a:t>
            </a:r>
          </a:p>
          <a:p>
            <a:r>
              <a:rPr lang="en-US" sz="2400" dirty="0" smtClean="0"/>
              <a:t>Pitfalls of coaching</a:t>
            </a:r>
          </a:p>
          <a:p>
            <a:endParaRPr lang="en-US" sz="2400" dirty="0" smtClean="0"/>
          </a:p>
          <a:p>
            <a:pPr>
              <a:buNone/>
            </a:pPr>
            <a:r>
              <a:rPr lang="en-US" sz="2400" dirty="0" smtClean="0"/>
              <a:t>harper</a:t>
            </a:r>
            <a:r>
              <a:rPr lang="en-US" sz="2400" dirty="0" smtClean="0"/>
              <a:t>			</a:t>
            </a:r>
            <a:r>
              <a:rPr lang="en-US" dirty="0" smtClean="0"/>
              <a:t>		</a:t>
            </a:r>
            <a:r>
              <a:rPr lang="en-US" sz="2000" dirty="0" smtClean="0"/>
              <a:t>	</a:t>
            </a:r>
            <a:endParaRPr lang="en-US" dirty="0" smtClean="0"/>
          </a:p>
        </p:txBody>
      </p:sp>
      <p:sp>
        <p:nvSpPr>
          <p:cNvPr id="5123" name="Title 3"/>
          <p:cNvSpPr>
            <a:spLocks noGrp="1"/>
          </p:cNvSpPr>
          <p:nvPr>
            <p:ph type="title"/>
          </p:nvPr>
        </p:nvSpPr>
        <p:spPr>
          <a:xfrm>
            <a:off x="457200" y="381000"/>
            <a:ext cx="6248400" cy="1477962"/>
          </a:xfrm>
        </p:spPr>
        <p:txBody>
          <a:bodyPr>
            <a:normAutofit fontScale="90000"/>
          </a:bodyPr>
          <a:lstStyle/>
          <a:p>
            <a:pPr algn="l"/>
            <a:r>
              <a:rPr lang="en-US" sz="3200" dirty="0" smtClean="0"/>
              <a:t>Objectives for Session #10 –		Coaching and Planning Sessions …	Key to Developing Leaders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poppysmicc.files.wordpress.com/2011/10/leader.gif"/>
          <p:cNvPicPr>
            <a:picLocks noChangeAspect="1" noChangeArrowheads="1"/>
          </p:cNvPicPr>
          <p:nvPr/>
        </p:nvPicPr>
        <p:blipFill>
          <a:blip r:embed="rId2" cstate="print"/>
          <a:srcRect/>
          <a:stretch>
            <a:fillRect/>
          </a:stretch>
        </p:blipFill>
        <p:spPr bwMode="auto">
          <a:xfrm>
            <a:off x="0" y="304800"/>
            <a:ext cx="4162425" cy="2476501"/>
          </a:xfrm>
          <a:prstGeom prst="rect">
            <a:avLst/>
          </a:prstGeom>
          <a:noFill/>
        </p:spPr>
      </p:pic>
      <p:sp>
        <p:nvSpPr>
          <p:cNvPr id="6146" name="Title 1"/>
          <p:cNvSpPr>
            <a:spLocks noGrp="1"/>
          </p:cNvSpPr>
          <p:nvPr>
            <p:ph type="title"/>
          </p:nvPr>
        </p:nvSpPr>
        <p:spPr>
          <a:xfrm>
            <a:off x="4114800" y="762000"/>
            <a:ext cx="4572000" cy="1981200"/>
          </a:xfrm>
          <a:ln>
            <a:solidFill>
              <a:schemeClr val="tx1">
                <a:lumMod val="50000"/>
                <a:lumOff val="50000"/>
              </a:schemeClr>
            </a:solidFill>
          </a:ln>
        </p:spPr>
        <p:txBody>
          <a:bodyPr/>
          <a:lstStyle/>
          <a:p>
            <a:r>
              <a:rPr lang="en-US" sz="3200" dirty="0" smtClean="0"/>
              <a:t>The Role of the Leader </a:t>
            </a:r>
            <a:r>
              <a:rPr lang="en-US" dirty="0" smtClean="0"/>
              <a:t>--</a:t>
            </a:r>
            <a:r>
              <a:rPr lang="en-US" sz="2400" dirty="0" smtClean="0"/>
              <a:t>Joel Barker</a:t>
            </a:r>
            <a:endParaRPr lang="en-US" dirty="0" smtClean="0"/>
          </a:p>
        </p:txBody>
      </p:sp>
      <p:sp>
        <p:nvSpPr>
          <p:cNvPr id="6147" name="Content Placeholder 2"/>
          <p:cNvSpPr>
            <a:spLocks noGrp="1"/>
          </p:cNvSpPr>
          <p:nvPr>
            <p:ph idx="1"/>
          </p:nvPr>
        </p:nvSpPr>
        <p:spPr>
          <a:xfrm>
            <a:off x="457200" y="3429000"/>
            <a:ext cx="8229600" cy="2697163"/>
          </a:xfrm>
        </p:spPr>
        <p:txBody>
          <a:bodyPr/>
          <a:lstStyle/>
          <a:p>
            <a:r>
              <a:rPr lang="en-US" sz="2800" dirty="0" smtClean="0"/>
              <a:t>To set the vision  ( ex Roger Barnett)</a:t>
            </a:r>
          </a:p>
          <a:p>
            <a:r>
              <a:rPr lang="en-US" sz="2800" dirty="0" smtClean="0"/>
              <a:t>To enroll others in the vision and assemble the team</a:t>
            </a:r>
          </a:p>
          <a:p>
            <a:r>
              <a:rPr lang="en-US" sz="2800" dirty="0" smtClean="0"/>
              <a:t>To empower the team</a:t>
            </a:r>
          </a:p>
          <a:p>
            <a:r>
              <a:rPr lang="en-US" sz="2800" dirty="0" smtClean="0"/>
              <a:t>To create and  sustain momentum                barb</a:t>
            </a:r>
          </a:p>
          <a:p>
            <a:pPr>
              <a:buFont typeface="Wingdings" pitchFamily="2" charset="2"/>
              <a:buNone/>
            </a:pPr>
            <a:r>
              <a:rPr lang="en-US" sz="2000" dirty="0" smtClean="0"/>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s://encrypted-tbn3.gstatic.com/images?q=tbn:ANd9GcRgI1NXbWmYcwk8wwEB0UIoAfSdVeB_u5IHW3E-T4E12wUhoOd4"/>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170" name="Title 1"/>
          <p:cNvSpPr>
            <a:spLocks noGrp="1"/>
          </p:cNvSpPr>
          <p:nvPr>
            <p:ph type="title"/>
          </p:nvPr>
        </p:nvSpPr>
        <p:spPr>
          <a:xfrm>
            <a:off x="457200" y="762000"/>
            <a:ext cx="8229600" cy="1143000"/>
          </a:xfrm>
          <a:solidFill>
            <a:schemeClr val="bg1"/>
          </a:solidFill>
          <a:ln>
            <a:solidFill>
              <a:schemeClr val="tx2">
                <a:lumMod val="60000"/>
                <a:lumOff val="40000"/>
              </a:schemeClr>
            </a:solidFill>
          </a:ln>
        </p:spPr>
        <p:txBody>
          <a:bodyPr>
            <a:normAutofit/>
          </a:bodyPr>
          <a:lstStyle/>
          <a:p>
            <a:r>
              <a:rPr lang="en-US" sz="3200" dirty="0" smtClean="0"/>
              <a:t>In Coaching We Want To Keep the Vision in Front of Ourselves as Well as Those We Coach</a:t>
            </a:r>
          </a:p>
        </p:txBody>
      </p:sp>
      <p:sp>
        <p:nvSpPr>
          <p:cNvPr id="7171" name="Content Placeholder 2"/>
          <p:cNvSpPr>
            <a:spLocks noGrp="1"/>
          </p:cNvSpPr>
          <p:nvPr>
            <p:ph idx="1"/>
          </p:nvPr>
        </p:nvSpPr>
        <p:spPr>
          <a:xfrm>
            <a:off x="304800" y="2438400"/>
            <a:ext cx="7315200" cy="4191000"/>
          </a:xfrm>
        </p:spPr>
        <p:txBody>
          <a:bodyPr>
            <a:normAutofit fontScale="92500"/>
          </a:bodyPr>
          <a:lstStyle/>
          <a:p>
            <a:r>
              <a:rPr lang="en-US" sz="2400" dirty="0" smtClean="0"/>
              <a:t>Aiming high for the best candidates for their business team</a:t>
            </a:r>
          </a:p>
          <a:p>
            <a:r>
              <a:rPr lang="en-US" sz="2400" dirty="0" smtClean="0"/>
              <a:t>The belief that whomever they have chosen to work with will succeed… This must be authentic. </a:t>
            </a:r>
            <a:r>
              <a:rPr lang="en-US" sz="2400" b="1" dirty="0" smtClean="0"/>
              <a:t>You will believe in them before they will be able to believe in themselves.</a:t>
            </a:r>
          </a:p>
          <a:p>
            <a:r>
              <a:rPr lang="en-US" sz="2400" dirty="0" smtClean="0"/>
              <a:t>The coach becomes their cheerleader, building their confidence in areas that are new to them.</a:t>
            </a:r>
          </a:p>
          <a:p>
            <a:r>
              <a:rPr lang="en-US" sz="2400" dirty="0" smtClean="0"/>
              <a:t>The coach paints the picture of what their life will be like on this journey to their Shaklee goal and to creating their future</a:t>
            </a:r>
            <a:r>
              <a:rPr lang="en-US" sz="2400" dirty="0" smtClean="0"/>
              <a:t>.		</a:t>
            </a:r>
            <a:r>
              <a:rPr lang="en-US" sz="2400" dirty="0" err="1" smtClean="0"/>
              <a:t>lisa</a:t>
            </a:r>
            <a:endParaRPr lang="en-US" sz="2000" dirty="0" smtClean="0"/>
          </a:p>
          <a:p>
            <a:pPr>
              <a:buFont typeface="Wingdings" pitchFamily="2" charset="2"/>
              <a:buNone/>
            </a:pPr>
            <a:r>
              <a:rPr lang="en-US" sz="2000" dirty="0" smtClean="0"/>
              <a:t>							</a:t>
            </a:r>
            <a:endParaRPr lang="en-US" sz="24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304800" y="381000"/>
            <a:ext cx="7620000" cy="762000"/>
          </a:xfrm>
          <a:ln w="19050">
            <a:solidFill>
              <a:srgbClr val="C00000"/>
            </a:solidFill>
          </a:ln>
        </p:spPr>
        <p:txBody>
          <a:bodyPr>
            <a:normAutofit/>
          </a:bodyPr>
          <a:lstStyle/>
          <a:p>
            <a:pPr algn="l"/>
            <a:r>
              <a:rPr lang="en-US" sz="2800" dirty="0" smtClean="0"/>
              <a:t>Good Coaches Learn To Keep The Business Simple	</a:t>
            </a:r>
          </a:p>
        </p:txBody>
      </p:sp>
      <p:sp>
        <p:nvSpPr>
          <p:cNvPr id="8195" name="Content Placeholder 2"/>
          <p:cNvSpPr>
            <a:spLocks noGrp="1"/>
          </p:cNvSpPr>
          <p:nvPr>
            <p:ph idx="1"/>
          </p:nvPr>
        </p:nvSpPr>
        <p:spPr>
          <a:xfrm>
            <a:off x="457200" y="1447800"/>
            <a:ext cx="8305800" cy="2286000"/>
          </a:xfrm>
        </p:spPr>
        <p:txBody>
          <a:bodyPr>
            <a:normAutofit/>
          </a:bodyPr>
          <a:lstStyle/>
          <a:p>
            <a:pPr>
              <a:buFont typeface="Wingdings" pitchFamily="2" charset="2"/>
              <a:buNone/>
            </a:pPr>
            <a:r>
              <a:rPr lang="en-US" sz="2400" dirty="0" smtClean="0"/>
              <a:t> People tend to go off on tangents. 			                Good coaches gently refocus them </a:t>
            </a:r>
            <a:r>
              <a:rPr lang="en-US" sz="2400" b="1" dirty="0" smtClean="0"/>
              <a:t>on the process… </a:t>
            </a:r>
            <a:r>
              <a:rPr lang="en-US" sz="2400" dirty="0" smtClean="0"/>
              <a:t>which is --</a:t>
            </a:r>
          </a:p>
          <a:p>
            <a:r>
              <a:rPr lang="en-US" sz="2400" dirty="0" smtClean="0"/>
              <a:t>Identify their dream and envision what they want to  achieve with a Shaklee business.</a:t>
            </a:r>
          </a:p>
          <a:p>
            <a:r>
              <a:rPr lang="en-US" sz="2400" dirty="0" smtClean="0"/>
              <a:t>Make a list of everyone they know		</a:t>
            </a:r>
            <a:r>
              <a:rPr lang="en-US" sz="2400" dirty="0" smtClean="0">
                <a:solidFill>
                  <a:srgbClr val="FF0000"/>
                </a:solidFill>
              </a:rPr>
              <a:t>	</a:t>
            </a:r>
          </a:p>
          <a:p>
            <a:endParaRPr lang="en-US" sz="2400" dirty="0" smtClean="0"/>
          </a:p>
          <a:p>
            <a:endParaRPr lang="en-US" sz="2400" dirty="0" smtClean="0"/>
          </a:p>
        </p:txBody>
      </p:sp>
      <p:pic>
        <p:nvPicPr>
          <p:cNvPr id="41986" name="Picture 2" descr="http://hdmango.com/wp-content/uploads/2015/01/Follow-The-Process.jpg"/>
          <p:cNvPicPr>
            <a:picLocks noChangeAspect="1" noChangeArrowheads="1"/>
          </p:cNvPicPr>
          <p:nvPr/>
        </p:nvPicPr>
        <p:blipFill>
          <a:blip r:embed="rId3" cstate="print"/>
          <a:srcRect/>
          <a:stretch>
            <a:fillRect/>
          </a:stretch>
        </p:blipFill>
        <p:spPr bwMode="auto">
          <a:xfrm>
            <a:off x="6248400" y="2902392"/>
            <a:ext cx="2667000" cy="3574607"/>
          </a:xfrm>
          <a:prstGeom prst="rect">
            <a:avLst/>
          </a:prstGeom>
          <a:noFill/>
        </p:spPr>
      </p:pic>
      <p:sp>
        <p:nvSpPr>
          <p:cNvPr id="5" name="Rectangle 4"/>
          <p:cNvSpPr/>
          <p:nvPr/>
        </p:nvSpPr>
        <p:spPr>
          <a:xfrm>
            <a:off x="228600" y="3733800"/>
            <a:ext cx="6553200" cy="2308324"/>
          </a:xfrm>
          <a:prstGeom prst="rect">
            <a:avLst/>
          </a:prstGeom>
        </p:spPr>
        <p:txBody>
          <a:bodyPr wrap="square">
            <a:spAutoFit/>
          </a:bodyPr>
          <a:lstStyle/>
          <a:p>
            <a:pPr>
              <a:buFont typeface="Arial" pitchFamily="34" charset="0"/>
              <a:buChar char="•"/>
            </a:pPr>
            <a:r>
              <a:rPr lang="en-US" sz="2400" dirty="0" smtClean="0"/>
              <a:t> Learn how to invite people to learn about Shaklee</a:t>
            </a:r>
          </a:p>
          <a:p>
            <a:pPr>
              <a:buFont typeface="Arial" pitchFamily="34" charset="0"/>
              <a:buChar char="•"/>
            </a:pPr>
            <a:r>
              <a:rPr lang="en-US" sz="2400" dirty="0" smtClean="0"/>
              <a:t> Learn how what resources to use to present business and product information and offer options. ( videos, webinars, etc are more easily duplicated .. And they don’t have a bad day )</a:t>
            </a:r>
          </a:p>
          <a:p>
            <a:pPr>
              <a:buFont typeface="Arial" pitchFamily="34" charset="0"/>
              <a:buChar char="•"/>
            </a:pPr>
            <a:r>
              <a:rPr lang="en-US" sz="2400" dirty="0" smtClean="0"/>
              <a:t> Follow up &amp; offer great </a:t>
            </a:r>
            <a:r>
              <a:rPr lang="en-US" sz="2400" dirty="0" smtClean="0"/>
              <a:t>service         </a:t>
            </a:r>
            <a:r>
              <a:rPr lang="en-US" sz="2400" dirty="0" err="1" smtClean="0"/>
              <a:t>jo</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www.marketingtoscale.com/wp-content/uploads/2014/11/coach.jpeg"/>
          <p:cNvPicPr>
            <a:picLocks noChangeAspect="1" noChangeArrowheads="1"/>
          </p:cNvPicPr>
          <p:nvPr/>
        </p:nvPicPr>
        <p:blipFill>
          <a:blip r:embed="rId2" cstate="print"/>
          <a:srcRect/>
          <a:stretch>
            <a:fillRect/>
          </a:stretch>
        </p:blipFill>
        <p:spPr bwMode="auto">
          <a:xfrm>
            <a:off x="4991100" y="3114675"/>
            <a:ext cx="4152900" cy="3743325"/>
          </a:xfrm>
          <a:prstGeom prst="rect">
            <a:avLst/>
          </a:prstGeom>
          <a:noFill/>
        </p:spPr>
      </p:pic>
      <p:sp>
        <p:nvSpPr>
          <p:cNvPr id="9218" name="Title 1"/>
          <p:cNvSpPr>
            <a:spLocks noGrp="1"/>
          </p:cNvSpPr>
          <p:nvPr>
            <p:ph type="title"/>
          </p:nvPr>
        </p:nvSpPr>
        <p:spPr>
          <a:xfrm>
            <a:off x="457200" y="457200"/>
            <a:ext cx="6858000" cy="990600"/>
          </a:xfrm>
          <a:ln>
            <a:solidFill>
              <a:schemeClr val="accent3">
                <a:lumMod val="75000"/>
              </a:schemeClr>
            </a:solidFill>
          </a:ln>
        </p:spPr>
        <p:txBody>
          <a:bodyPr>
            <a:normAutofit/>
          </a:bodyPr>
          <a:lstStyle/>
          <a:p>
            <a:r>
              <a:rPr lang="en-US" sz="3200" dirty="0" smtClean="0"/>
              <a:t>Creating and Sustaining Momentum </a:t>
            </a:r>
            <a:br>
              <a:rPr lang="en-US" sz="3200" dirty="0" smtClean="0"/>
            </a:br>
            <a:r>
              <a:rPr lang="en-US" sz="2000" dirty="0" smtClean="0"/>
              <a:t>					</a:t>
            </a:r>
            <a:endParaRPr lang="en-US" sz="3200" dirty="0" smtClean="0"/>
          </a:p>
        </p:txBody>
      </p:sp>
      <p:sp>
        <p:nvSpPr>
          <p:cNvPr id="9219" name="Content Placeholder 2"/>
          <p:cNvSpPr>
            <a:spLocks noGrp="1"/>
          </p:cNvSpPr>
          <p:nvPr>
            <p:ph idx="1"/>
          </p:nvPr>
        </p:nvSpPr>
        <p:spPr>
          <a:xfrm>
            <a:off x="609600" y="1600200"/>
            <a:ext cx="6629400" cy="4525963"/>
          </a:xfrm>
        </p:spPr>
        <p:txBody>
          <a:bodyPr>
            <a:normAutofit/>
          </a:bodyPr>
          <a:lstStyle/>
          <a:p>
            <a:r>
              <a:rPr lang="en-US" sz="2600" dirty="0" smtClean="0"/>
              <a:t>Stay close especially right after they become new Directors</a:t>
            </a:r>
          </a:p>
          <a:p>
            <a:r>
              <a:rPr lang="en-US" sz="2600" dirty="0" smtClean="0"/>
              <a:t>Keep the vision in front of them about their team</a:t>
            </a:r>
          </a:p>
          <a:p>
            <a:r>
              <a:rPr lang="en-US" sz="2600" dirty="0" smtClean="0"/>
              <a:t>Help leaders continue to do the activities that keep their group building</a:t>
            </a:r>
          </a:p>
          <a:p>
            <a:r>
              <a:rPr lang="en-US" sz="2600" dirty="0" smtClean="0"/>
              <a:t>Lead by example--- don’t manage</a:t>
            </a:r>
          </a:p>
          <a:p>
            <a:endParaRPr lang="en-US" dirty="0" smtClean="0"/>
          </a:p>
          <a:p>
            <a:pPr>
              <a:buFont typeface="Wingdings" pitchFamily="2" charset="2"/>
              <a:buNone/>
            </a:pPr>
            <a:r>
              <a:rPr lang="en-US" dirty="0" smtClean="0"/>
              <a:t>	</a:t>
            </a:r>
            <a:r>
              <a:rPr lang="en-US" sz="2000" dirty="0" smtClean="0"/>
              <a:t>harper</a:t>
            </a:r>
            <a:r>
              <a:rPr lang="en-US" sz="2000" dirty="0" smtClean="0"/>
              <a:t>						</a:t>
            </a:r>
            <a:endParaRPr lang="en-US" dirty="0" smtClean="0"/>
          </a:p>
          <a:p>
            <a:endParaRPr 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covers3.booksamillion.com/covers/bam/1/61/663/742/1616637420.jpg"/>
          <p:cNvPicPr>
            <a:picLocks noChangeAspect="1" noChangeArrowheads="1"/>
          </p:cNvPicPr>
          <p:nvPr/>
        </p:nvPicPr>
        <p:blipFill>
          <a:blip r:embed="rId2" cstate="print"/>
          <a:srcRect/>
          <a:stretch>
            <a:fillRect/>
          </a:stretch>
        </p:blipFill>
        <p:spPr bwMode="auto">
          <a:xfrm>
            <a:off x="381000" y="2819400"/>
            <a:ext cx="2428875" cy="3810000"/>
          </a:xfrm>
          <a:prstGeom prst="rect">
            <a:avLst/>
          </a:prstGeom>
          <a:noFill/>
        </p:spPr>
      </p:pic>
      <p:sp>
        <p:nvSpPr>
          <p:cNvPr id="10242" name="Title 1"/>
          <p:cNvSpPr>
            <a:spLocks noGrp="1"/>
          </p:cNvSpPr>
          <p:nvPr>
            <p:ph type="title"/>
          </p:nvPr>
        </p:nvSpPr>
        <p:spPr>
          <a:xfrm>
            <a:off x="457200" y="609600"/>
            <a:ext cx="8229600" cy="1143000"/>
          </a:xfrm>
          <a:ln>
            <a:solidFill>
              <a:schemeClr val="accent6">
                <a:lumMod val="75000"/>
              </a:schemeClr>
            </a:solidFill>
          </a:ln>
        </p:spPr>
        <p:txBody>
          <a:bodyPr/>
          <a:lstStyle/>
          <a:p>
            <a:r>
              <a:rPr lang="en-US" sz="3200" dirty="0" smtClean="0"/>
              <a:t>Guiding Business Builders to Director</a:t>
            </a:r>
            <a:br>
              <a:rPr lang="en-US" sz="3200" dirty="0" smtClean="0"/>
            </a:br>
            <a:r>
              <a:rPr lang="en-US" sz="3200" dirty="0" smtClean="0"/>
              <a:t>Begins with Understanding Leadership  </a:t>
            </a:r>
          </a:p>
        </p:txBody>
      </p:sp>
      <p:sp>
        <p:nvSpPr>
          <p:cNvPr id="10243" name="Content Placeholder 2"/>
          <p:cNvSpPr>
            <a:spLocks noGrp="1"/>
          </p:cNvSpPr>
          <p:nvPr>
            <p:ph idx="1"/>
          </p:nvPr>
        </p:nvSpPr>
        <p:spPr>
          <a:xfrm>
            <a:off x="2209800" y="1524000"/>
            <a:ext cx="6553200" cy="4191000"/>
          </a:xfrm>
        </p:spPr>
        <p:txBody>
          <a:bodyPr>
            <a:normAutofit lnSpcReduction="10000"/>
          </a:bodyPr>
          <a:lstStyle/>
          <a:p>
            <a:pPr>
              <a:buFont typeface="Wingdings" pitchFamily="2" charset="2"/>
              <a:buNone/>
            </a:pPr>
            <a:endParaRPr lang="en-US" dirty="0" smtClean="0"/>
          </a:p>
          <a:p>
            <a:pPr algn="ctr">
              <a:buFont typeface="Wingdings" pitchFamily="2" charset="2"/>
              <a:buNone/>
            </a:pPr>
            <a:r>
              <a:rPr lang="en-US" dirty="0" smtClean="0"/>
              <a:t>“Success or failure of organizations rests on one simple fact: </a:t>
            </a:r>
          </a:p>
          <a:p>
            <a:pPr algn="ctr">
              <a:buFont typeface="Wingdings" pitchFamily="2" charset="2"/>
              <a:buNone/>
            </a:pPr>
            <a:r>
              <a:rPr lang="en-US" dirty="0" smtClean="0"/>
              <a:t>The ability to develop leaders </a:t>
            </a:r>
          </a:p>
          <a:p>
            <a:pPr algn="ctr">
              <a:buFont typeface="Wingdings" pitchFamily="2" charset="2"/>
              <a:buNone/>
            </a:pPr>
            <a:r>
              <a:rPr lang="en-US" dirty="0" smtClean="0"/>
              <a:t> </a:t>
            </a:r>
            <a:r>
              <a:rPr lang="en-US" sz="2400" dirty="0" smtClean="0"/>
              <a:t>Bob Goshen  </a:t>
            </a:r>
            <a:r>
              <a:rPr lang="en-US" sz="2400" i="1" dirty="0" smtClean="0"/>
              <a:t>The Power of Layered Leadership .. How to Discover, Develop and Duplicate Leadership</a:t>
            </a:r>
          </a:p>
          <a:p>
            <a:pPr algn="ctr">
              <a:buFont typeface="Wingdings" pitchFamily="2" charset="2"/>
              <a:buNone/>
            </a:pPr>
            <a:r>
              <a:rPr lang="en-US" sz="3200" dirty="0" smtClean="0"/>
              <a:t>And this can be learned</a:t>
            </a:r>
            <a:r>
              <a:rPr lang="en-US" sz="3200" dirty="0" smtClean="0"/>
              <a:t>”  </a:t>
            </a:r>
            <a:r>
              <a:rPr lang="en-US" sz="2000" dirty="0" err="1" smtClean="0"/>
              <a:t>jo</a:t>
            </a:r>
            <a:endParaRPr lang="en-US" sz="2000" dirty="0" smtClean="0"/>
          </a:p>
          <a:p>
            <a:pPr algn="ctr">
              <a:buFont typeface="Wingdings" pitchFamily="2" charset="2"/>
              <a:buNone/>
            </a:pPr>
            <a:r>
              <a:rPr lang="en-US" sz="2000" i="1" dirty="0" smtClean="0"/>
              <a:t>				</a:t>
            </a:r>
            <a:endParaRPr lang="en-US" sz="20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s://encrypted-tbn3.gstatic.com/images?q=tbn:ANd9GcRbX-98wFvLYsz4J0YF_conkFp55_qXuQw9klLfDmVShBJSlnrh"/>
          <p:cNvPicPr>
            <a:picLocks noChangeAspect="1" noChangeArrowheads="1"/>
          </p:cNvPicPr>
          <p:nvPr/>
        </p:nvPicPr>
        <p:blipFill>
          <a:blip r:embed="rId2" cstate="print"/>
          <a:srcRect/>
          <a:stretch>
            <a:fillRect/>
          </a:stretch>
        </p:blipFill>
        <p:spPr bwMode="auto">
          <a:xfrm>
            <a:off x="1" y="1"/>
            <a:ext cx="3276599" cy="3276599"/>
          </a:xfrm>
          <a:prstGeom prst="rect">
            <a:avLst/>
          </a:prstGeom>
          <a:noFill/>
        </p:spPr>
      </p:pic>
      <p:sp>
        <p:nvSpPr>
          <p:cNvPr id="11266" name="Title 1"/>
          <p:cNvSpPr>
            <a:spLocks noGrp="1"/>
          </p:cNvSpPr>
          <p:nvPr>
            <p:ph type="title"/>
          </p:nvPr>
        </p:nvSpPr>
        <p:spPr>
          <a:xfrm>
            <a:off x="3429000" y="381000"/>
            <a:ext cx="5181600" cy="1676400"/>
          </a:xfrm>
          <a:ln>
            <a:solidFill>
              <a:schemeClr val="tx2">
                <a:lumMod val="60000"/>
                <a:lumOff val="40000"/>
              </a:schemeClr>
            </a:solidFill>
          </a:ln>
        </p:spPr>
        <p:txBody>
          <a:bodyPr>
            <a:normAutofit/>
          </a:bodyPr>
          <a:lstStyle/>
          <a:p>
            <a:r>
              <a:rPr lang="en-US" sz="3200" dirty="0" smtClean="0"/>
              <a:t>Leadership – The Positive, Progressive, Ethical Influence on Others …</a:t>
            </a:r>
          </a:p>
        </p:txBody>
      </p:sp>
      <p:sp>
        <p:nvSpPr>
          <p:cNvPr id="11267" name="Content Placeholder 2"/>
          <p:cNvSpPr>
            <a:spLocks noGrp="1"/>
          </p:cNvSpPr>
          <p:nvPr>
            <p:ph idx="1"/>
          </p:nvPr>
        </p:nvSpPr>
        <p:spPr>
          <a:xfrm>
            <a:off x="2362200" y="2209800"/>
            <a:ext cx="6324600" cy="4410075"/>
          </a:xfrm>
        </p:spPr>
        <p:txBody>
          <a:bodyPr>
            <a:normAutofit lnSpcReduction="10000"/>
          </a:bodyPr>
          <a:lstStyle/>
          <a:p>
            <a:r>
              <a:rPr lang="en-US" sz="2400" dirty="0" smtClean="0"/>
              <a:t>That builds people up</a:t>
            </a:r>
          </a:p>
          <a:p>
            <a:r>
              <a:rPr lang="en-US" sz="2400" dirty="0" smtClean="0"/>
              <a:t>Encourages and edifies them so they can duplicate this attitude in others.</a:t>
            </a:r>
          </a:p>
          <a:p>
            <a:r>
              <a:rPr lang="en-US" sz="2400" dirty="0" smtClean="0"/>
              <a:t>Edify them in front of others … ex. when introducing them</a:t>
            </a:r>
          </a:p>
          <a:p>
            <a:r>
              <a:rPr lang="en-US" sz="2400" dirty="0" smtClean="0"/>
              <a:t>Look for opportunities for them to shine, to be in limelight</a:t>
            </a:r>
          </a:p>
          <a:p>
            <a:r>
              <a:rPr lang="en-US" sz="2400" dirty="0" smtClean="0"/>
              <a:t>The true measure of a leader is how well he/she mentors people so personal leadership is handed off to others </a:t>
            </a:r>
            <a:r>
              <a:rPr lang="en-US" sz="2400" dirty="0" smtClean="0"/>
              <a:t>…           harper</a:t>
            </a:r>
            <a:endParaRPr lang="en-US" sz="2400" dirty="0" smtClean="0"/>
          </a:p>
          <a:p>
            <a:pPr>
              <a:buNone/>
            </a:pPr>
            <a:r>
              <a:rPr lang="en-US" sz="2400" dirty="0" smtClean="0"/>
              <a:t>			</a:t>
            </a:r>
            <a:r>
              <a:rPr lang="en-US" sz="3200" b="1" dirty="0" smtClean="0"/>
              <a:t>to create new </a:t>
            </a:r>
            <a:r>
              <a:rPr lang="en-US" sz="3200" b="1" dirty="0" smtClean="0"/>
              <a:t>leaders</a:t>
            </a:r>
            <a:r>
              <a:rPr lang="en-US" sz="3200" b="1" dirty="0" smtClean="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4.bp.blogspot.com/_dyeB0gJCLnc/S7NbgXYR54I/AAAAAAAAAhg/45zAirMojKE/s1600/coaching+2010.03.31.jpg"/>
          <p:cNvPicPr>
            <a:picLocks noChangeAspect="1" noChangeArrowheads="1"/>
          </p:cNvPicPr>
          <p:nvPr/>
        </p:nvPicPr>
        <p:blipFill>
          <a:blip r:embed="rId3" cstate="print"/>
          <a:srcRect/>
          <a:stretch>
            <a:fillRect/>
          </a:stretch>
        </p:blipFill>
        <p:spPr bwMode="auto">
          <a:xfrm>
            <a:off x="4572000" y="3117273"/>
            <a:ext cx="4572000" cy="3740727"/>
          </a:xfrm>
          <a:prstGeom prst="rect">
            <a:avLst/>
          </a:prstGeom>
          <a:noFill/>
        </p:spPr>
      </p:pic>
      <p:sp>
        <p:nvSpPr>
          <p:cNvPr id="12290" name="Title 1"/>
          <p:cNvSpPr>
            <a:spLocks noGrp="1"/>
          </p:cNvSpPr>
          <p:nvPr>
            <p:ph type="title"/>
          </p:nvPr>
        </p:nvSpPr>
        <p:spPr>
          <a:xfrm>
            <a:off x="457200" y="304800"/>
            <a:ext cx="8229600" cy="1143000"/>
          </a:xfrm>
          <a:ln>
            <a:solidFill>
              <a:srgbClr val="92D050"/>
            </a:solidFill>
          </a:ln>
        </p:spPr>
        <p:txBody>
          <a:bodyPr>
            <a:normAutofit/>
          </a:bodyPr>
          <a:lstStyle/>
          <a:p>
            <a:r>
              <a:rPr lang="en-US" sz="3200" dirty="0" smtClean="0"/>
              <a:t>Coaches Need to be Positive</a:t>
            </a:r>
            <a:r>
              <a:rPr lang="en-US" sz="2800" dirty="0" smtClean="0"/>
              <a:t>… 				or Else No One Will Want to be Around Them </a:t>
            </a:r>
          </a:p>
        </p:txBody>
      </p:sp>
      <p:sp>
        <p:nvSpPr>
          <p:cNvPr id="12291" name="Content Placeholder 2"/>
          <p:cNvSpPr>
            <a:spLocks noGrp="1"/>
          </p:cNvSpPr>
          <p:nvPr>
            <p:ph idx="1"/>
          </p:nvPr>
        </p:nvSpPr>
        <p:spPr>
          <a:xfrm>
            <a:off x="762000" y="1600200"/>
            <a:ext cx="7467600" cy="3505200"/>
          </a:xfrm>
        </p:spPr>
        <p:txBody>
          <a:bodyPr>
            <a:normAutofit fontScale="92500" lnSpcReduction="10000"/>
          </a:bodyPr>
          <a:lstStyle/>
          <a:p>
            <a:r>
              <a:rPr lang="en-US" sz="2400" dirty="0" smtClean="0"/>
              <a:t>Become the person everyone looks forward to being around.</a:t>
            </a:r>
          </a:p>
          <a:p>
            <a:r>
              <a:rPr lang="en-US" sz="2400" dirty="0" smtClean="0"/>
              <a:t>Who makes everyone else feel appreciated &amp; more confident.</a:t>
            </a:r>
          </a:p>
          <a:p>
            <a:r>
              <a:rPr lang="en-US" sz="2400" dirty="0" smtClean="0"/>
              <a:t>Today you will influence at least 12 people ( your mate, kids, fellow drivers, employees, your boss, cashiers at  stores, receptionist at the dental office, etc.) </a:t>
            </a:r>
            <a:r>
              <a:rPr lang="en-US" sz="2400" dirty="0" smtClean="0"/>
              <a:t>          harper</a:t>
            </a:r>
            <a:endParaRPr lang="en-US" sz="2400" dirty="0" smtClean="0"/>
          </a:p>
          <a:p>
            <a:pPr>
              <a:buFont typeface="Wingdings" pitchFamily="2" charset="2"/>
              <a:buNone/>
            </a:pPr>
            <a:r>
              <a:rPr lang="en-US" dirty="0" smtClean="0"/>
              <a:t>	Ask :  Is my influence positive or negative?</a:t>
            </a:r>
          </a:p>
          <a:p>
            <a:pPr>
              <a:buFont typeface="Wingdings" pitchFamily="2" charset="2"/>
              <a:buNone/>
            </a:pPr>
            <a:r>
              <a:rPr lang="en-US" sz="2400" dirty="0" smtClean="0"/>
              <a:t>	</a:t>
            </a:r>
          </a:p>
          <a:p>
            <a:pPr>
              <a:buFont typeface="Wingdings" pitchFamily="2" charset="2"/>
              <a:buNone/>
            </a:pPr>
            <a:r>
              <a:rPr lang="en-US" sz="2400" dirty="0" smtClean="0"/>
              <a:t>							</a:t>
            </a:r>
          </a:p>
        </p:txBody>
      </p:sp>
      <p:sp>
        <p:nvSpPr>
          <p:cNvPr id="5" name="Rectangle 4"/>
          <p:cNvSpPr/>
          <p:nvPr/>
        </p:nvSpPr>
        <p:spPr>
          <a:xfrm>
            <a:off x="381000" y="4343400"/>
            <a:ext cx="4572000" cy="1384995"/>
          </a:xfrm>
          <a:prstGeom prst="rect">
            <a:avLst/>
          </a:prstGeom>
          <a:ln w="28575">
            <a:solidFill>
              <a:srgbClr val="92D050"/>
            </a:solidFill>
          </a:ln>
        </p:spPr>
        <p:txBody>
          <a:bodyPr>
            <a:spAutoFit/>
          </a:bodyPr>
          <a:lstStyle/>
          <a:p>
            <a:pPr algn="ctr"/>
            <a:r>
              <a:rPr lang="en-US" sz="2800" dirty="0" smtClean="0"/>
              <a:t>If I were my down-line, would I pick me to be their 	         up-line leader?</a:t>
            </a:r>
            <a:r>
              <a:rPr lang="en-US" dirty="0" smtClean="0"/>
              <a:t>	barb</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04800" y="228600"/>
            <a:ext cx="6172200" cy="1143000"/>
          </a:xfrm>
          <a:ln w="28575">
            <a:solidFill>
              <a:schemeClr val="accent2">
                <a:lumMod val="60000"/>
                <a:lumOff val="40000"/>
              </a:schemeClr>
            </a:solidFill>
          </a:ln>
        </p:spPr>
        <p:txBody>
          <a:bodyPr/>
          <a:lstStyle/>
          <a:p>
            <a:r>
              <a:rPr lang="en-US" sz="2800" dirty="0" smtClean="0"/>
              <a:t>Coaching – </a:t>
            </a:r>
            <a:br>
              <a:rPr lang="en-US" sz="2800" dirty="0" smtClean="0"/>
            </a:br>
            <a:r>
              <a:rPr lang="en-US" sz="2800" dirty="0" smtClean="0"/>
              <a:t>Handling Setbacks &amp; Disappointments </a:t>
            </a:r>
          </a:p>
        </p:txBody>
      </p:sp>
      <p:sp>
        <p:nvSpPr>
          <p:cNvPr id="13315" name="Content Placeholder 2"/>
          <p:cNvSpPr>
            <a:spLocks noGrp="1"/>
          </p:cNvSpPr>
          <p:nvPr>
            <p:ph idx="1"/>
          </p:nvPr>
        </p:nvSpPr>
        <p:spPr>
          <a:xfrm>
            <a:off x="304800" y="1447800"/>
            <a:ext cx="6781800" cy="5181600"/>
          </a:xfrm>
        </p:spPr>
        <p:txBody>
          <a:bodyPr>
            <a:normAutofit/>
          </a:bodyPr>
          <a:lstStyle/>
          <a:p>
            <a:r>
              <a:rPr lang="en-US" sz="2400" dirty="0" smtClean="0"/>
              <a:t>Stay focused on  positive results we desire</a:t>
            </a:r>
          </a:p>
          <a:p>
            <a:r>
              <a:rPr lang="en-US" sz="2400" dirty="0" smtClean="0"/>
              <a:t>Understand how you personally handle setbacks</a:t>
            </a:r>
          </a:p>
          <a:p>
            <a:pPr>
              <a:buFont typeface="Wingdings" pitchFamily="2" charset="2"/>
              <a:buNone/>
            </a:pPr>
            <a:r>
              <a:rPr lang="en-US" sz="2000" dirty="0" smtClean="0"/>
              <a:t>	(shut down, give up .. Or learn how to get better, dig in , get determined.. Michael Hyatt Leadership Podcast)</a:t>
            </a:r>
          </a:p>
          <a:p>
            <a:r>
              <a:rPr lang="en-US" sz="2400" dirty="0" smtClean="0"/>
              <a:t>Learn how to coach others through their setbacks (Be ready with what you are going to do to help them through it   </a:t>
            </a:r>
            <a:r>
              <a:rPr lang="en-US" sz="2000" dirty="0" smtClean="0"/>
              <a:t>.. Books, CD’s 3-way call to veteran leader, stories of you or others  )</a:t>
            </a:r>
          </a:p>
          <a:p>
            <a:r>
              <a:rPr lang="en-US" dirty="0" smtClean="0"/>
              <a:t> </a:t>
            </a:r>
            <a:r>
              <a:rPr lang="en-US" sz="2400" dirty="0" smtClean="0"/>
              <a:t>There will  be disappointments ..</a:t>
            </a:r>
            <a:r>
              <a:rPr lang="en-US" sz="2400" i="1" dirty="0" smtClean="0"/>
              <a:t>Your First Year in Network Marketing , </a:t>
            </a:r>
            <a:r>
              <a:rPr lang="en-US" sz="2400" dirty="0" smtClean="0"/>
              <a:t>Mark </a:t>
            </a:r>
            <a:r>
              <a:rPr lang="en-US" sz="2400" dirty="0" err="1" smtClean="0"/>
              <a:t>Yarnell</a:t>
            </a:r>
            <a:r>
              <a:rPr lang="en-US" sz="2400" dirty="0" smtClean="0"/>
              <a:t>). Let them know what to expect … rewards and challenges and that it is all worth it. Results sometimes come 60 days later.    harper</a:t>
            </a:r>
          </a:p>
        </p:txBody>
      </p:sp>
      <p:sp>
        <p:nvSpPr>
          <p:cNvPr id="5" name="TextBox 4"/>
          <p:cNvSpPr txBox="1"/>
          <p:nvPr/>
        </p:nvSpPr>
        <p:spPr>
          <a:xfrm>
            <a:off x="7010400" y="1447800"/>
            <a:ext cx="1828800" cy="3416320"/>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US" sz="2400" dirty="0" smtClean="0">
                <a:latin typeface="Broadway" pitchFamily="82" charset="0"/>
              </a:rPr>
              <a:t>The beautiful thing about setbacks is… they introduce us to our strengths.</a:t>
            </a:r>
            <a:endParaRPr lang="en-US" sz="2400" dirty="0">
              <a:latin typeface="Broadway" pitchFamily="8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792162"/>
          </a:xfrm>
          <a:ln>
            <a:solidFill>
              <a:schemeClr val="accent6">
                <a:lumMod val="75000"/>
              </a:schemeClr>
            </a:solidFill>
          </a:ln>
        </p:spPr>
        <p:txBody>
          <a:bodyPr>
            <a:normAutofit/>
          </a:bodyPr>
          <a:lstStyle/>
          <a:p>
            <a:r>
              <a:rPr lang="en-US" sz="3200" dirty="0" smtClean="0"/>
              <a:t>March Product Collection</a:t>
            </a:r>
            <a:endParaRPr lang="en-US" sz="3200" dirty="0"/>
          </a:p>
        </p:txBody>
      </p:sp>
      <p:sp>
        <p:nvSpPr>
          <p:cNvPr id="3" name="Content Placeholder 2"/>
          <p:cNvSpPr>
            <a:spLocks noGrp="1"/>
          </p:cNvSpPr>
          <p:nvPr>
            <p:ph idx="1"/>
          </p:nvPr>
        </p:nvSpPr>
        <p:spPr/>
        <p:txBody>
          <a:bodyPr/>
          <a:lstStyle/>
          <a:p>
            <a:endParaRPr lang="en-US"/>
          </a:p>
        </p:txBody>
      </p:sp>
      <p:pic>
        <p:nvPicPr>
          <p:cNvPr id="75778" name="Picture 2" descr="http://bestlifestyle4u.com/wp-content/uploads/2012/12/Shaklee180_page_01.jpg"/>
          <p:cNvPicPr>
            <a:picLocks noChangeAspect="1" noChangeArrowheads="1"/>
          </p:cNvPicPr>
          <p:nvPr/>
        </p:nvPicPr>
        <p:blipFill>
          <a:blip r:embed="rId2" cstate="print"/>
          <a:srcRect/>
          <a:stretch>
            <a:fillRect/>
          </a:stretch>
        </p:blipFill>
        <p:spPr bwMode="auto">
          <a:xfrm>
            <a:off x="214312" y="1143000"/>
            <a:ext cx="8715375" cy="541972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drpeggymalone.com/wp-content/uploads/2012/10/Setbacks-to-Success-.jpg"/>
          <p:cNvPicPr>
            <a:picLocks noChangeAspect="1" noChangeArrowheads="1"/>
          </p:cNvPicPr>
          <p:nvPr/>
        </p:nvPicPr>
        <p:blipFill>
          <a:blip r:embed="rId3" cstate="print"/>
          <a:srcRect/>
          <a:stretch>
            <a:fillRect/>
          </a:stretch>
        </p:blipFill>
        <p:spPr bwMode="auto">
          <a:xfrm>
            <a:off x="7264400" y="4114800"/>
            <a:ext cx="1631950" cy="2447925"/>
          </a:xfrm>
          <a:prstGeom prst="rect">
            <a:avLst/>
          </a:prstGeom>
          <a:noFill/>
        </p:spPr>
      </p:pic>
      <p:sp>
        <p:nvSpPr>
          <p:cNvPr id="14338" name="Title 1"/>
          <p:cNvSpPr>
            <a:spLocks noGrp="1"/>
          </p:cNvSpPr>
          <p:nvPr>
            <p:ph type="title"/>
          </p:nvPr>
        </p:nvSpPr>
        <p:spPr>
          <a:xfrm>
            <a:off x="304800" y="381000"/>
            <a:ext cx="7924800" cy="1143000"/>
          </a:xfrm>
          <a:ln>
            <a:solidFill>
              <a:schemeClr val="tx2">
                <a:lumMod val="60000"/>
                <a:lumOff val="40000"/>
              </a:schemeClr>
            </a:solidFill>
          </a:ln>
        </p:spPr>
        <p:txBody>
          <a:bodyPr/>
          <a:lstStyle/>
          <a:p>
            <a:r>
              <a:rPr lang="en-US" sz="3200" dirty="0" smtClean="0"/>
              <a:t>Leaders Recover Quickly from Challenges</a:t>
            </a:r>
            <a:br>
              <a:rPr lang="en-US" sz="3200" dirty="0" smtClean="0"/>
            </a:br>
            <a:r>
              <a:rPr lang="en-US" sz="2800" dirty="0" smtClean="0"/>
              <a:t>They </a:t>
            </a:r>
            <a:r>
              <a:rPr lang="en-US" sz="2800" dirty="0" smtClean="0"/>
              <a:t>Become…“Doctors of Solutions”</a:t>
            </a:r>
          </a:p>
        </p:txBody>
      </p:sp>
      <p:sp>
        <p:nvSpPr>
          <p:cNvPr id="14339" name="Content Placeholder 2"/>
          <p:cNvSpPr>
            <a:spLocks noGrp="1"/>
          </p:cNvSpPr>
          <p:nvPr>
            <p:ph idx="1"/>
          </p:nvPr>
        </p:nvSpPr>
        <p:spPr>
          <a:xfrm>
            <a:off x="457200" y="1676400"/>
            <a:ext cx="7543800" cy="4876800"/>
          </a:xfrm>
        </p:spPr>
        <p:txBody>
          <a:bodyPr>
            <a:normAutofit/>
          </a:bodyPr>
          <a:lstStyle/>
          <a:p>
            <a:r>
              <a:rPr lang="en-US" sz="2400" dirty="0" smtClean="0"/>
              <a:t>Respond .. Not react. Relax and use your reasoning skills</a:t>
            </a:r>
          </a:p>
          <a:p>
            <a:r>
              <a:rPr lang="en-US" sz="2400" dirty="0" smtClean="0"/>
              <a:t>Understand something good is going to come from this challenge.  “It is our natural state of mind to lean toward	 fear and the negative when confronted with an obstacle</a:t>
            </a:r>
            <a:r>
              <a:rPr lang="en-US" sz="2400" dirty="0" smtClean="0"/>
              <a:t>.”   Bob Goshen</a:t>
            </a:r>
            <a:endParaRPr lang="en-US" sz="2400" dirty="0" smtClean="0"/>
          </a:p>
          <a:p>
            <a:r>
              <a:rPr lang="en-US" sz="2400" dirty="0" smtClean="0"/>
              <a:t>Train your mind to look for solutions … to use its creativity.	 If we move toward fear and doubt, our brain begins to see  failure and defeat.</a:t>
            </a:r>
          </a:p>
          <a:p>
            <a:r>
              <a:rPr lang="en-US" sz="2400" dirty="0" smtClean="0"/>
              <a:t>The mind will answer the question you ask 			(learn to ask.. What can I change to get better results ?	  Not why does this always happen to me! )</a:t>
            </a:r>
            <a:r>
              <a:rPr lang="en-US" sz="2000" dirty="0" smtClean="0"/>
              <a:t>	harper					</a:t>
            </a:r>
            <a:endParaRPr lang="en-US"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www.christart.com/IMAGES-art9ab/clipart/2270/tape-on-mouth.png"/>
          <p:cNvPicPr>
            <a:picLocks noChangeAspect="1" noChangeArrowheads="1"/>
          </p:cNvPicPr>
          <p:nvPr/>
        </p:nvPicPr>
        <p:blipFill>
          <a:blip r:embed="rId3" cstate="print"/>
          <a:srcRect/>
          <a:stretch>
            <a:fillRect/>
          </a:stretch>
        </p:blipFill>
        <p:spPr bwMode="auto">
          <a:xfrm>
            <a:off x="6832600" y="3429000"/>
            <a:ext cx="2311400" cy="3429000"/>
          </a:xfrm>
          <a:prstGeom prst="rect">
            <a:avLst/>
          </a:prstGeom>
          <a:noFill/>
        </p:spPr>
      </p:pic>
      <p:sp>
        <p:nvSpPr>
          <p:cNvPr id="15362" name="Title 1"/>
          <p:cNvSpPr>
            <a:spLocks noGrp="1"/>
          </p:cNvSpPr>
          <p:nvPr>
            <p:ph type="title"/>
          </p:nvPr>
        </p:nvSpPr>
        <p:spPr/>
        <p:txBody>
          <a:bodyPr/>
          <a:lstStyle/>
          <a:p>
            <a:r>
              <a:rPr lang="en-US" sz="3200" smtClean="0"/>
              <a:t>Words are Powerful…Use Them Wisely</a:t>
            </a:r>
          </a:p>
        </p:txBody>
      </p:sp>
      <p:sp>
        <p:nvSpPr>
          <p:cNvPr id="15363" name="Content Placeholder 2"/>
          <p:cNvSpPr>
            <a:spLocks noGrp="1"/>
          </p:cNvSpPr>
          <p:nvPr>
            <p:ph idx="1"/>
          </p:nvPr>
        </p:nvSpPr>
        <p:spPr>
          <a:xfrm>
            <a:off x="381000" y="1676400"/>
            <a:ext cx="7315200" cy="4525963"/>
          </a:xfrm>
        </p:spPr>
        <p:txBody>
          <a:bodyPr>
            <a:normAutofit/>
          </a:bodyPr>
          <a:lstStyle/>
          <a:p>
            <a:r>
              <a:rPr lang="en-US" sz="2400" dirty="0" smtClean="0"/>
              <a:t>Do not tolerate gossip or negative conversation .. Excuse yourself. Guard your mind. Never participate.</a:t>
            </a:r>
          </a:p>
          <a:p>
            <a:r>
              <a:rPr lang="en-US" sz="2400" dirty="0" smtClean="0"/>
              <a:t>Complain up and praise down</a:t>
            </a:r>
          </a:p>
          <a:p>
            <a:r>
              <a:rPr lang="en-US" sz="2400" dirty="0" smtClean="0"/>
              <a:t>When you mentor others … your words should offer encouragement, not despair.  They should edify, and never put others down nor damage their spirit.</a:t>
            </a:r>
          </a:p>
          <a:p>
            <a:r>
              <a:rPr lang="en-US" sz="2400" dirty="0" smtClean="0"/>
              <a:t>“If any of your words are used to put others		 down in order to build yourself up … 		          you are far from being a leader.”</a:t>
            </a:r>
          </a:p>
          <a:p>
            <a:pPr>
              <a:buNone/>
            </a:pPr>
            <a:r>
              <a:rPr lang="en-US" sz="2400" dirty="0" smtClean="0"/>
              <a:t>		</a:t>
            </a:r>
            <a:r>
              <a:rPr lang="en-US" sz="2000" dirty="0" smtClean="0"/>
              <a:t>Bob Goshen</a:t>
            </a:r>
            <a:r>
              <a:rPr lang="en-US" sz="2400" dirty="0" smtClean="0"/>
              <a:t>		</a:t>
            </a:r>
            <a:r>
              <a:rPr lang="en-US" sz="2400" dirty="0" err="1" smtClean="0"/>
              <a:t>katie</a:t>
            </a:r>
            <a:endParaRPr lang="en-US" sz="2400" dirty="0" smtClean="0"/>
          </a:p>
          <a:p>
            <a:endParaRPr lang="en-US"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229600" cy="1143000"/>
          </a:xfrm>
          <a:ln>
            <a:solidFill>
              <a:schemeClr val="tx1"/>
            </a:solidFill>
          </a:ln>
        </p:spPr>
        <p:txBody>
          <a:bodyPr/>
          <a:lstStyle/>
          <a:p>
            <a:r>
              <a:rPr lang="en-US" sz="3200" dirty="0" smtClean="0"/>
              <a:t>Leaders are Progressive. ..</a:t>
            </a:r>
            <a:r>
              <a:rPr lang="en-US" sz="2800" dirty="0" smtClean="0"/>
              <a:t>They work on themselves before they work on others.</a:t>
            </a:r>
          </a:p>
        </p:txBody>
      </p:sp>
      <p:sp>
        <p:nvSpPr>
          <p:cNvPr id="16387" name="Content Placeholder 2"/>
          <p:cNvSpPr>
            <a:spLocks noGrp="1"/>
          </p:cNvSpPr>
          <p:nvPr>
            <p:ph idx="1"/>
          </p:nvPr>
        </p:nvSpPr>
        <p:spPr>
          <a:xfrm>
            <a:off x="457200" y="1752600"/>
            <a:ext cx="8153400" cy="2133600"/>
          </a:xfrm>
        </p:spPr>
        <p:txBody>
          <a:bodyPr>
            <a:normAutofit fontScale="92500"/>
          </a:bodyPr>
          <a:lstStyle/>
          <a:p>
            <a:pPr>
              <a:buFont typeface="Wingdings" pitchFamily="2" charset="2"/>
              <a:buNone/>
            </a:pPr>
            <a:r>
              <a:rPr lang="en-US" sz="2400" dirty="0" smtClean="0"/>
              <a:t>Well-grounded leaders are the first to admit that they are the product of someone who believed in them when others did not.</a:t>
            </a:r>
          </a:p>
          <a:p>
            <a:pPr>
              <a:buFont typeface="Wingdings" pitchFamily="2" charset="2"/>
              <a:buNone/>
            </a:pPr>
            <a:r>
              <a:rPr lang="en-US" sz="2400" dirty="0" smtClean="0"/>
              <a:t>Progressive leaders work to become better in all areas of </a:t>
            </a:r>
            <a:r>
              <a:rPr lang="en-US" sz="2400" dirty="0" smtClean="0"/>
              <a:t>life			</a:t>
            </a:r>
            <a:r>
              <a:rPr lang="en-US" sz="2400" dirty="0" err="1" smtClean="0"/>
              <a:t>katie</a:t>
            </a:r>
            <a:endParaRPr lang="en-US" sz="2400" dirty="0" smtClean="0"/>
          </a:p>
          <a:p>
            <a:pPr>
              <a:buFont typeface="Wingdings" pitchFamily="2" charset="2"/>
              <a:buNone/>
            </a:pPr>
            <a:r>
              <a:rPr lang="en-US" sz="2400" b="1" dirty="0" smtClean="0"/>
              <a:t>			</a:t>
            </a:r>
          </a:p>
        </p:txBody>
      </p:sp>
      <p:sp>
        <p:nvSpPr>
          <p:cNvPr id="32770" name="AutoShape 2" descr="data:image/png;base64,iVBORw0KGgoAAAANSUhEUgAAANwAAADlCAMAAAAP8WnWAAAA7VBMVEX///8LLlkAKFX6+/wAKlYAJFMAHlAAJlQAIlIAAAAAJ1X2+Prq7fEAIVEXOmPP1d3e4+kAGE0AG05xg5qUobNYbYk1UXSlsL/b4OZDVnYSNV/q6uoALlzw8vXn6+9ld5F8h5vK0drV1dXHx8eLma2dqbkAAEe/x9Lm5ua0vsoADUm0tLQABUcmQ2mioqIAFUxHXn2vr6/BwcF9fX07VXdccItpfJV/kaett8SQkJCjo6MyR2lQUFApKSlxcXGKiopfX193d3c4ODgAADhKSkoTExNnZ2c1NTVpdYslSHAjIyNdaoQ/XX4kPGEAAD7hpe2EAAAgAElEQVR4nO1dC3ubONbmIi4BczMIE2zAOBCCE2KScnHqTjsz252d7Djf//85nyTAxknaJo67nc7jd+ZJsQFJr87R0ZF0JFPUEUccccQRRxxxxBFHfF/IN3foL3vz6UcX5DtA/u3kPfrn3cndjy7Jd8CvJ7fo76eTmx9dkO+AOyKx9yf/RKUc//ffFxTlfT65+NEl+Q64PDmZUdQZ+fuPw93JyQePuj05+X38o4tyeFyfnKDmhsidvDtUkgONQH7FK15CoB2qCC0uCbkzQo4dxQSjNE2dwYDdM8mRSNOuy7+mpNr51dV8cQX3zPFLuPjPf+7G1Pjzfz+NKZlfGMZwOORFUbmvq3Lk75Vkus4LQM9fQ26AqjQHXLBXfi+DfK+qKk3TwHVpAIKAvyrS/cSn0+BV5DBqQfie5Cjf93Ub0AvcZNKorlxRKp19EnJolMgr36mF7yo5DBmRu2rE5TlWBsQs2SMVhwavJ8f9D8gx9FVn6NhUlRhuD9n5sFBeTk7XNG+XnOxo2l4q83XskEPGATXz4jVGvYFzn0OfSm1VzWNUbkq3rMYQW4hyskytdGRZevNsUoDFQprKvTZXT4zFQrxvdcZSMwI1lymnvTQPQc6LID2M2w96MkJI9Q2FFrqOXhjgC9RmHfwyUks+meZmdeoaORJBsuAxROVqRFGmWoFgwl+RsrMjXnwwa1PNA9CSY51RFcX1SlQs8jleFQ8Mw6xsiMjZBc0Ae1UfghwVVaaQN59HKwN3R+Jq2RLn1AY5ROWMJ/giN6FGyNGMzVmy7EelDQfUIE2XD0AoU1wzWhLapZmkA5xIyjBSiv7VJjTdqCXrDbCwqYRmVKLa8sBbGjQYeegFduC5QtE+8WZy2qQ0M5yHXBp5hHp3qEiLhh0bwcJlALBhFSLqdu7mq/u8xp2jRiObS+pdhjlsJG+K0mlbprBaty1qUAhKI4Wl0pIbDAYJEWrJ8VZbCjZjuKq5dBbD0V7MniE3WAnQxHlFi7xpA5Bzq03FWUOa60ogF/mkfRNJDmStvEV6QpyBhGOGTQqsOara/jNR6Eljebys7cTlgROT27XSEUK5c4D32hyzvU0NJnfeI8f+JYAClcnPAO0SiaUu3HYPg5wW7PZay/LOIjgPQJk2l7oKmkYr17bbFNaxrWVXaB7YbW6BIDZq6aRrXF9swG17dQelQgQm58NgX7+w6ef65vFPgeYjlDqH2sSa5FMWi3hzO60yozX6UbbuyqwHa7FTHpsRmuKkaxiQ2o9pqxO9yWwIWIzaKOggHuECjCZ0z2UpOQHibzVaWVL74rFaUn9yNG4V3inPLCJS8JzZtAWkVzCCTZnYvICdM+qo+ca1yZlWON6QVgnjkk671y11GLWXWl1vk6XCcuH2yYU8oHEljgx1cDhyfzWSo5zcNkmyNUf3yLH2Q2WR5x0j3xhobFA6chUHsob0lBMKTLI0uw5ejuqi04LQZsr20kvhcBLXPbVE6igoqBgsNKZ7c3uilt4pQ/ONtpMxkIyadp8cFSl0QXiMuHzTFBG5RdheT8WOXILeRI+morkxSIWZd1Icdb6lN8oVHoZULRJyTpNqzDPI2OoP833cwQ25XcnpKhogbNJzluV58LBDDjf1KfqXLdWtEdVoetg1jYBjWpsh5xJ+c7rYdsEwqje2RRCI5Px8aJBqasnV56TF6i4QQ2ppTPbn9sRaLkUarJqKl526sN0lYtMnR1UiY6MHPPt+a2aQh6J0DGya6wz/iGNWsjyZhJsHtbi+b6sk5xTMhc0V0STPV40/Vs+bt03se8Lhfr7JllxPcixk6DavJL+P6tpBomokp8eNQMMhUNFVgu9tyAFAwyYVz4o2zcpfAT4MDXtrEjQYV00DdAKY4WQdF8xJZYYuIKKsFw05ZFLUMKPfoJWPyaG6BgzJPebFgjjBneTSeeO9sqeMG7FsoKbbVPSyhLDhGtl1vVHXqcKZ9dzcdlQyhNDE2cn5xI6wRFFzJeQS2wZghZ9Q28dXDA1Bvp/j9Rw5pwxyl+hgYnBt0w/pRnJpp3jxgoa6b9/36tSxM8hBXA4NcPb2hrbg3LzqD4bC+4qvfNmJ4HRtlqHm+RknBmESGIXOA6nWrGHnpsQizSgR9Qb02xy7VOty3bQvUypaGxcoNMki5VtygxzWiRaYvTp1mIdBuSjSJKYZvicodhrUJtwZQoV1xk9oxQ392LRVVG1JnkmKsch1aslwImdMOm3XV4CevGmUxxaoKyAs9SSghaIrc2RGNS6UZ5k5Q2z2aGPEI7sqzZ1htCPUlGcy8+Fi6Nb9TjcsMu7RWMyLT7MV6vnYJF6mI6SZWlTBcomzTWG2KrdyNznhr71dL2o5GsXIh+TjUTyFKhAFfpK0qcWBjcnolr1MCsVNkMU2O38kFXMbiH2vSE7w8CS0YBntDsgHE6A8MQmev+t0sLLX5ir7PhEzSz7XovEG14tfGEM0hgGGYQx53nCLaKNquqoww4nLqBElL2to33OLfFOYU3stPXx9HpBNR5iUIwj2qwf2rHn+fwE2LVz2Btfr/iFr8WD/ZY6cvg6k2YIfLjLsamlWncMg2qp/rObKN3x1S+H4EA9xFOurzz2HxCWNzXng39LJ+Vt4T8o6SC0raWrOc1Ir7I9oM8h/fQTp3TPYRWVrCF8/07sUaKDqqB9x9W8/fDhocYzl51TR+uv5DlBTRg1GG7p7dMKOyknxYKQY8bef/TJktsULn08kZLJRs1za5rdaujlkoJYEV3tNW4W5NBHnk9crdA+JuiLIghe2+RyNYN2Qkquq/pbC+IHLD+0SftnBGKTLL3ZichqZ9X4rFx0S8KAiY/ngli8jxxYCzWQONZLUb8/ZyOEoXjoypfUNntdz2SpFuX/9DOlr4CjM6ctzsCYMvZSTiWK/uFbZui+euNxc6jxNL97iFX8bOv8acqzlinY2NOyXO0Vaf2VFtrdujedyzPw7TKH34LyKHHJCytXK/maD6yEqegRCsdp+SE5Xb7IY38YrySEM/NcMQvz7vOePWbDfK3v7ux8vg8NLfXKs4zjPZOk7jaxY3XmdI8vGVbwVcxpM3jSCeS12yDkmUBQFVG1xUtvO1AeNXa4Yhi50NECogwkd9HXSGdURdrWTMExCwttLrDju3Bk54tQqDkNNw5US35tMqWuOlmiU7KAXkpC8ECbpUsOWtK5HvcQHy6iOfbLUECZ7DVn7aqnleTRamhKfN1kkRf7ASImZnZ66gId+XZdRwSm94VmcDRdzJdBldzJRRFyAJAfna/ucrrA5TZeZmMGJKE3ciYOGp+aoNE3XhusA2Zm1SNN4zK0JChrEVejNxdzgM6tTDb3iF/O5vaRsmpau9jKrPcn5OZ5GRy45182bypQp0Mg5ZNmUBkwQyajXYoCy6atinpmYVj05TarTzIpk7BYoYqRp1oRfITsyCqOHAgZWhOAnkRVUozRBw6w0pPw4NQFwERM/sioGeTOTPLJyrlt0QVqU89CKbCHhAD2N9nIye5KzeMbA7DSeKbrbtUCfk3SnCt1M0UaK0AVYhEwzWTko1Kwk9eFIQjPTFarKCguSzZsaayujWE57WWdg0k4FieAhi5qKlXLyHVtWp8SWVioN3D19lR652gBkbKhzzEN3eyqAZtkjXcBGYVBFdgshgSA0nmOC3BzCOBC51hxGPI+9XjmH2dYpGZmjnqupB1U7BZjwgGuU3ZkDlXQdoVo1Yyo9QwLec3DQI6fZgPRJSwVsyXHitMnfDsw2M+G+uedLoJ1383JGOsXfqILb9mqaMalZbC2j3iRZElTR1tr6ZWY3n7T7jG6XAAXQiN6cVO17tfIGcltrOSBu4MgFPXKC2HS0mkm3NQk7cs6caWdvUQEYTC4089OB58myJzt0EaCbcrWst2oZunm8JTeoy7wlB6ugqRRWYhhMSs5AN6mRDukDSI5kOFrxJb0lV2/IZUqjQ5qZteS0ys27meUhIVe7QWXzi7xYDHkV4pGcZ+Zw66GM+L7D7Vcq7NSSaZsVmxdkxtBfuHW3rmnsLbkd31KPVvNs5EgNObZPLlmIDbkQwqx5Os7NbhIv5bFasqYCYBrXsWWa6M9UIwuQ0lYtY0XpkdOqlduSE8HEa8nBkqyxS2pHznsDOaRQnaaMsqFo6p1BSUq2p5bJol0ACDOzNSjWYqNkKc8QcpxQ7iYv1+oEk2NH+G8sksUxKiFrYNoaTjbk6JacJJGhu28G5uBt5PQoqhmQLdMRzsSac8QPdEQiufj/ZLwS05EzhJYcB1vnNzWEbq57yQOilgqT7+bARhJZePTqiJBrzJP5LxIkoFbtxHkImE5yE0AqwzPXZqvO+p7k0n+dXxnGgjPxWtQgY1SSiMU35HDQVJLxj8kJauvLa1eS2uZqDQVMbmkID1055Ai7Y2w9JGqpkyn22GimyqdXhNwkaNucExTuI3JqZraGKNmT3CBtYjpDHWWiTxjS76aZS1ZJa6wzI7iRXKeWEmj7Kq+wi2Ztiq1tG+ujnufrroU5kHQFUQ5JPx/hoqY5JKlZBVlggVWr1lpl3u+So4pV1bpJFr+3tdzCVwG99LRIqHFX7GkZRBbdrO4j1qNkLx0KwQBfJAD5Lx5p7IhS02WHRVGQxhZlq3b45lc1VnHWzDLcg/lk+VvLXdKf/KWSJRPVbXv8kHa3kpOSJiVTbRK6Zw5AjooWAi8Z51PWcRVF4ufh0uCHdlUVqp4boqKI/LlWz9GFZNmkVrWJMCcuTW4LRC0pL+MFNZUpf5nNG5WLDOFUp9ilhB8c1JWK/k054t5pdOfIIYOyIcdAwsQrgwVe6kIOL30IcvIoX61KrBRJsFrBEerSptM6Scx6YKErBFNP8UWdjhrlG9HI9pvBehkTa0nhKAGFY+rK5fmiKZCfiZy6rtfNnHqU16WF3Jkl8r1gzjCqFZRaCXOJARBGlAmhW5qjAGuybi441Ndkp6m4d1ewA28waDoXtrv4BhIo8QYdyVrRSA4Jx8qKaC0+TLshL1JFftUEiGGjmdfpaYa8Tmf1gCcVzTxLmqvVQ0XlD6tpZdYPD8QGVbRicIHuGIeQ3F5AI0lk+ZYm3PQBsu5oYX9sqSfa1qv3Qt1/6bSGHiYO8VDUt81g7otutCRWeweffRGtgxAaIDt42i9Amtt4hIr9rp6TdRj4U7skAhsNufJbD38H+CrH8MRZshn30PsfLJszyPg14JRDV9xLoNE0zeOMLbG/Dn4QeFEBkCM6GKQTxv4R9sSzJRxZJ1vMK6bXX4o0Y1aOJzESvRO/9GKEKcHLJ5Yez6IuJaOoKijyxaGVEvfii6wKGEEB+5H7c6EonMC/PBi9epQLrEf3k8kkX74lEOZLGCzzycS1rZLZi9zUtm0avHw6fSDurjiGHLL/svz9lqFYnLYp7kUOOcb66hXk0kezh9P9I6tfDjQC3oscwsBmXkzOW4Y7ZkPOv7Ho/yWwsuf3VlNYLCFsbD3k/u1kSJ56A7lXSA65UTtPJra4Fzm/gqar3neBRn6VJjCLKDa2rTwztxM65r2qZtb/hpyXhDvbB0NV4vYhl/JZlVilNGxmXyl9bdZ1VQ3uDVhLwrBoOWvqUILTSoKB9AZyZN5SHjzd+OjtfOeFoeP1qsEpBJp7EtKA03nOdMqbr0PXTsgQXeHbuRiZdVQYR1CT5WQF2vAM35SGeGYnVPfs56hWciwaZ61WdrCzMTAxC/RdabXNzA9Sx/d03R808ThsLdA0CCyCrpfzo9xerfK4/SzHVj1N4hGeD0RfN/3plKeJq+aJmyldNMYV7LpdieCaAWwdKI1HGStvIMeAUz2/GrrckJuXm0r34EJZGMpiaOChM2oPtJjq3iBMQsdxwgE1CCsJO19X51dX5//XxsKMJsPhgh/Oy6yZltON87m0zAPk+/KAYc4J50qhG59RdasNOdgFGmsLhsyv6OuAbyoDmbw3kKNX+ZWp+U7E0Qrs5gptEdCW5iSQA3jDBJJBrGneAAlPHvi6jAxZAplHkoskZhgkjhaZ9jDHCXmxFZVpBhMmXqKqaGJRk8lCws/79+ZmQdmpVK6NDZ4D0uiWpwHdUt+zn2vJ0cqU6GPMAaWZ2PJGGaM2G8JqAbQ7Hgahv9NfWyIt9A3KcgjEJiF/zSht1AKqFXoFLSricTZN+UdkctSsbGlDrszbeUvf5Qi5KIddwJ7Fv6HN0aBNRs4Z0OyHjtd1F2snQ45rpl710N8Jo0Lk+tbSUxmmC9ROF6Ad37FJQAPVo6w5APOt+dFHcb2SwIacHbQTRH6dk0SmOVy3NYl0+g3kNruqYgUwuPkgpaw2MdgpT4tJQ07zv0LOGtLMpvQuaCe22KQAOIZYrqXtWn8YSFWiq22gOCY3qdqgTMc1ybafKVx3S5xvItdsmSEpMwDihaNEpLcDa18FCrHZKVyGj9SyR87LJbCxftSUA0LzYakyIklrI/Uw5zPUStmGnI8DjBwubztv5wqQOLSoLNodingZ8w3ksk2Z3NzE7QA1kOFI9gYehn8vucQopyJM+97RLjkHlTX3vQZyJHQ7q0N7u8mHIFH5U9LRNeS0qxSH06rt3LMzb3R7FNhtY0Ej8TcYlJ6HAs1sjvJaI9NmrM35FcEEmmSjWCoy67D36i65JdIAqXnjHGYGwzS6zFp17vZ7dc/mmwU7X2GwhXRwho5EjzbkiEHR66xtkfqj/SivItd3v+KMwY6+i4yMnaNiYZhxDUngaMq1GzefJWehPv0hb1AH6A8k5OTSNc2+MmtqE/7uWW5RIZYhkZyYx/IOOWRA+cZyo7b8BsltNpaSzWSY3AQZmQQ56jIGy7YjtlRsc2E10vY25GR8oIbF0ZzZvNGCiEKGolr1zZBu5pOElcO8HsWJjroafOqBM6nzLTnSSvTavMceU6I+YMntNUOz2+aggEN3qQzQw6dzD4hcs13Tm5w7fXKO5DpULNHPnbQgIzvz0Jcca/LSKoC8GnqJpulL996vp8G6pq04puppxYEH08Qx8tG6DmrL5AJLYfLa3Gesj92vjbXErHBEeSBut4rvkiNkPPdqlxxA5JIJMihPS4D7TnVn1OHk88X8Cu8l97RQq9VQ56+uquJcgpA6vzqfz+fnV3iBnB0hBc4WU1m7ml+d/2uvFTrUzwmdSuugEWPKA6EXXVdXxI6kHGhGAU/ITRA55ALSvblLDTabL56SQ81smbb2U8ae3JeRJF+9/QJyzGYhiRpxNFnT9jO7MjdV5dFXhAOSXBNS4k0MvU9OkzL0uebpXo1M1fqL5P5nwG2OaTsiGXUBjSu+rApQtUWSAz4jRBMJ2ITMwCX7wEcKzRHlTcgAU+do4HZdxZJuV1h/MDnBRj0PyR4ZXaUR4qBAPlezCOhDvg1z01UmJ+F8I0g6D4cDKnHSgiFZZ7QMmnEbZyQ22riOhtyBJ6NfjMHKiMKJETkDP5rQXLtiiPwNATBqUNe5CRdBaydqEbp2qplq0PiQUx7adhiaXLubKBBRR57XkWlmSnMAgqYlNgPcJAy1H0FwkA0dagnLB/tBlPhtxK6GFzsFRREf6i7YhfIq9OXQ4PnW5A+qHEiGoQxbKbG1ygFGVJhSbSL1tDVzpQgcNz93g+8d8fscPHOKi2lKyD7fWz1T7sXFAoGHPY9LHmULfJLJZgAdqfPFwt3u3AoDDj0wNK2Gim4FDcxR9CPIbeDrT7KXff/J8sZA97/6GX2hf4+59SOOOOKII45o0UwzvXin5s+E8cdffh9T43e//P4PPDP23cnJyRn5e/mji3J4NLQ+ob/X33xWD7UOb92B+MVV/4P6Yt7vmJz34eQF52vXIt2Cyd82oGTX9fNtPDrsltvZv/Ehxhcn5Jjtr2PKA5oGaBAGhFfufnyM9Pz58Cg9cw8qutnJ7zIm959vn2RsnhsIAEvubeTY0nienMWrByX3kZyJfkfOfv8G8KL3QFffTi6RlGfJeffCQcm9J23t8uS3l77gqeDN5EyRe5ZcKoADkmM/nXxisdx+e3FhD0DOUYH4LDk8O3RActfEjFx/25hscABypkg/Sy6Z04cktwfeTo6cMfoMOS9nfnpybMk9Ty5G3ejPTi7EASnPkNNwwn8jcp6PQ4S+9KQ80NHtx4UdQch0MSZ9OCom/bW5dNb3usOinubV7Qz0/cfza68BIUfiv7S6UF3XXVXPVba/NOuCRrftKt1Z9qdVMwPAjshmcIzmuIIkY4hj59bd99FOoJjsWBBG0FXzuhdG4EdRbZplaUGbBOLUNspRrfb2fFvJsaz1IDL4mCwgpvITHUsKMc8BgehG3QENrFbxAMDAzU1b4hqIeLbZi12pdVuF9ntu2Du/X05GuVqahQSAxNHbQ0W0iYiTcCsVB604uSKRHPc+Mbchl8sVzwwnqjoxGKZInd2AbDYquKykDV4QDRGALGqOJqWq+ZznFWCalSooooj+R3/WKbWEmYG+J+Q4sb1hbMn5Zp2rdSXxAm8INKquLjAklIa8ooCHCu9JlLMFrzZp7LtrgpADRTBk3Nj3vEFqc4ybTfpevlzatorEs9R9P5wyjATN5lyfGGtbTdeWy9jTDnFIhUuspBlRS3N7o0tPu6ejsl5PQ9SgUjhEdSu293yi3FlWqcqUMuelljbin+y5s4CQw4ODrF0VcE4ZNE7gt+vGciXCLC+6zbfLTAJV2TuRJsiDnH96SBR7yjxvUJyMr9JNVJtc4cfofoMsMtPl/gyNqUxVHCncPmfV98jR0iZ5pzFzG820OBcWvVNaUhFktb15fICDJSdPuwL29AtdQc4Xy2p7MrRcKfi5nk0sVqbL5KU0IEc4HkByYi+gwlL6eq6LTBaU/XiLiGfsuuhK41/RAObPkZOeJRcvyrSe90PiTplNSF9DrjDRNyQkrSTjaW6953RXS64fm6GTZtipgsmBdbRzopI/AQysNkerIg/SNZ+OxFu1fExOL+o6ynZ++WTE41/y2AqnODUlch4d9gQUAPhs3w0nLblJv3ClgL5pgxIRUwDh7qmBEMnE7I6QQORoKV++lFxYQ2gudvo8Upm9PQpFXm3CELTg9PSN/dyOVjReISowuR4ha5Y9irGPkf3OuvVETA6Ap3HqX1DL2Obqgt9xg1jkYfdDdIo8kGiui2B8y46Thpy0EzGU0Pi7ITmtJcCB2o9+cydEt7lu4xUm1wXb7hQZSQ4I2aOi6aqY17S9++WUw4fmb0xKkZdMz8C9AU0/t3sSJz7xHpEju9dX+Laban0sXVSWIO2Re8ZxZk85kD0xNAkP6pzLnZ30TNwM+I3y5RVkgHSIjV0Nud3TQ/FIDOWG685ppv/cXSBudV5+i1xWmrB4pJbRMKtd8CS9HZNm1SsA3LdOpW7IPZq3lIlFITF62oL0oq2HKDb/CAJX1Jn9DXJ1lavM4zYXKBVEPgK3AwFjsWm2JfYiHg6yN/y58ZyJ5UWO91gaRHDwCcyR9Q1yUEB++GNyBRIcTa/KpwnCTeRxgc3sAck92iBoch25FJMD9oB9gu7ZL6vlc9ZyHVQCLU2pp+ltE1gflhzIdsvQSM7akLv/ShjJLjl5+mfUnriz28/Ff/6J2zCscZzg148rPTQ5daf5tm0ONwLS5r56OMIuOa+sgsbOPSIXGHNy3gv2k4Wv/zTbgck96ue8Quq6Ap10eV/7bTn/CvQlZ2ZMe0jKLrmq2bUS4l6Gsb/qKx6aHL8TGes8kO9IoDVu3fST/Zustt3TlCPTvpWc3Z7Z9oRcE0GvkZ5FfKzmg/7pi4cmt3t2UIoJMQXJjzQ/8XEj0dy8c7/kqLKBsiXH9MlJmyWslpxO/IMnx61Gbrn1SA5Njh7263JrT7BLQUZ3j7IyFbEbgXl1blb0htwKbMkBJt8cehgITYIk7ce/zeZngrGtv4OT6+sl8b5Ae5i+TPTykehCGmwOUPXXpgrNjsRg8yJ7KqpVvfFQivZHhJIJzk/cFR1yLo3tNwcnxxRb0Vm4cjdeesqTZtL3Y/VTgZ50hRlIVSll3QDIsYXWA2ZhVlfqUN9k0/hXbIUnot2dWPpUAEzPTzssOZC5vW0XjkB85Y2BzDFX0LOnWiaggXrXmORCrQul60uiSuwO9xxFyEXtzuQfCbTRkNYNLisjs9oWPsY/jtMzWYclNw8Dke6GZNo91sPezhbdJuz45pQxNqxFiWa4bd7RsIgelOao7dEkKLo3nUzYzMXgDWXdOCc16yCTxMmIvOGlOd442O/51k/HKfuTAwUqCBpk1Lrn+aOMdOD9A8cdwo4W3DwIggJgtZr0jijxMw6aaHw3SsPY5bLNTzbIAZ6LYdQoTWuV6f2kVaoS3eAyGAQwE1FdinnzkkdOwrBxQ1Fjcv22pQZEDk8oJK4AxCzPbYl0cflOR+QUZIYVMMh5B+hK2D1dfMkwJgSMyLmwKnqWyW+WCzhBFAEq/7acI5frxhqEJp93p2JO0AihnauWOIET+bcNfDyal3RCYMgwjITVXZHqRxXmWQzPNFOAqEhG8SjLkejWxJVnVu3vZLVlzfhmao5mhjtTTDocim1yNKNsT4rRJko7AmpHWMO3kZPN5jhYSo5zl/xebmY+k6IenTL4JrpdPp0AcCpY08bQkPLdE3UG0amC3jLElfWouhJzxeP0DNE2tV46wSO8seVtBxueg3/AMvGfd/w8LcU/b/n8/hrWxz9+mWpPmgh569GJFe0b4RIlt9R254q+OA464ogjjjjiiCOOOOKII4444ogjjjjiiCOOOOKII/5mYGdnZ7MvBnpe3J791Ie+3J7c3nz+ArvZ3ezd+zcFuf5gjH/xqD8u0b9jHKs79shh7F7z+d0lNb6l7s5Yim1ujH8ynuNfxuNfL6jL649nFx8+ffwsj3+7/viRurt+d0Pd/DLDu7o/XlPvrv+Yye/++PRh9qPL+yqM/3337sP44oN3+4H9eEn9euZdsJ9nZ7+hGx51eXLHUn/MqE/vqdl/qct31OWHn5n8avMAAAIxSURBVGqtbfyLTN38evv7zfsb6rczrIlITNTdHUX9cYvufvhE/TpDlCnql/HtO+ri87c3rv+NgNvc7Pezz/gakft0SZ19oMbXv1GI1CVLzT6wiNxvNxT7C3v7iZr9+lNJ7uzk5vLDLfXu17tb+fO19+uni99vZh8vPlxefqQ+3l3cXVOf3s0uPp9dX1O3n2efzn50eV8D1M/dnmFVuz2jxmezi7Oz8dnt7YySb5GNHJ9dIgPioT8X6Cvq9o/bf+DxLC2QQfnHQv70609lTV4Fdvyz9eEvxzPE/o5ckdXYfpj1fA5kXJqL8c348gbpoHfjzW6p2Zi6nI1ntzfIzsyo2fbIiNnf0L7czMayN7tAWjYes7NL5DKyRAbsNTW7kcfIeI7PbsZ4PIDM5c3t7GYmj69vxxezC+8CdQgzir248Mbjscfe/GgqTyFfX95e383uLs/uZjdnl5d3Z9dn1Nl7dnxHeb9dzq6RLBFjIlHEDA17kLhQHbBn8ky+oS7uxuy7y+u7u8s76m94ttXl7P319fXs5vLsmr25vbm7Zu88cn7aNVLY9xc3F9TZzWzmUUgh398i9bydydezSyRr+WJ8Lc8ux9T12e17VDXyKw41+V9hjEp5MUY6hrQSlfdi7J21p/5ejCl0B/2ZeR7qvKnxbOxdoNGPjIihIa18waL/UFu8u0AajfT0Z+gaLp41DOwXP3qX8nNPHHHEEUccccQRRxxxxBFHHHHEEUccccQRPfw/nBidj9CVOUcAAAAASUVORK5CYII="/>
          <p:cNvSpPr>
            <a:spLocks noChangeAspect="1" noChangeArrowheads="1"/>
          </p:cNvSpPr>
          <p:nvPr/>
        </p:nvSpPr>
        <p:spPr bwMode="auto">
          <a:xfrm>
            <a:off x="155575" y="-1042988"/>
            <a:ext cx="2095500" cy="21812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2" name="AutoShape 4" descr="data:image/png;base64,iVBORw0KGgoAAAANSUhEUgAAANwAAADlCAMAAAAP8WnWAAAA7VBMVEX///8LLlkAKFX6+/wAKlYAJFMAHlAAJlQAIlIAAAAAJ1X2+Prq7fEAIVEXOmPP1d3e4+kAGE0AG05xg5qUobNYbYk1UXSlsL/b4OZDVnYSNV/q6uoALlzw8vXn6+9ld5F8h5vK0drV1dXHx8eLma2dqbkAAEe/x9Lm5ua0vsoADUm0tLQABUcmQ2mioqIAFUxHXn2vr6/BwcF9fX07VXdccItpfJV/kaett8SQkJCjo6MyR2lQUFApKSlxcXGKiopfX193d3c4ODgAADhKSkoTExNnZ2c1NTVpdYslSHAjIyNdaoQ/XX4kPGEAAD7hpe2EAAAgAElEQVR4nO1dC3ubONbmIi4BczMIE2zAOBCCE2KScnHqTjsz252d7Djf//85nyTAxknaJo67nc7jd+ZJsQFJr87R0ZF0JFPUEUccccQRRxxxxBFHfF/IN3foL3vz6UcX5DtA/u3kPfrn3cndjy7Jd8CvJ7fo76eTmx9dkO+AOyKx9yf/RKUc//ffFxTlfT65+NEl+Q64PDmZUdQZ+fuPw93JyQePuj05+X38o4tyeFyfnKDmhsidvDtUkgONQH7FK15CoB2qCC0uCbkzQo4dxQSjNE2dwYDdM8mRSNOuy7+mpNr51dV8cQX3zPFLuPjPf+7G1Pjzfz+NKZlfGMZwOORFUbmvq3Lk75Vkus4LQM9fQ26AqjQHXLBXfi+DfK+qKk3TwHVpAIKAvyrS/cSn0+BV5DBqQfie5Cjf93Ub0AvcZNKorlxRKp19EnJolMgr36mF7yo5DBmRu2rE5TlWBsQs2SMVhwavJ8f9D8gx9FVn6NhUlRhuD9n5sFBeTk7XNG+XnOxo2l4q83XskEPGATXz4jVGvYFzn0OfSm1VzWNUbkq3rMYQW4hyskytdGRZevNsUoDFQprKvTZXT4zFQrxvdcZSMwI1lymnvTQPQc6LID2M2w96MkJI9Q2FFrqOXhjgC9RmHfwyUks+meZmdeoaORJBsuAxROVqRFGmWoFgwl+RsrMjXnwwa1PNA9CSY51RFcX1SlQs8jleFQ8Mw6xsiMjZBc0Ae1UfghwVVaaQN59HKwN3R+Jq2RLn1AY5ROWMJ/giN6FGyNGMzVmy7EelDQfUIE2XD0AoU1wzWhLapZmkA5xIyjBSiv7VJjTdqCXrDbCwqYRmVKLa8sBbGjQYeegFduC5QtE+8WZy2qQ0M5yHXBp5hHp3qEiLhh0bwcJlALBhFSLqdu7mq/u8xp2jRiObS+pdhjlsJG+K0mlbprBaty1qUAhKI4Wl0pIbDAYJEWrJ8VZbCjZjuKq5dBbD0V7MniE3WAnQxHlFi7xpA5Bzq03FWUOa60ogF/mkfRNJDmStvEV6QpyBhGOGTQqsOara/jNR6Eljebys7cTlgROT27XSEUK5c4D32hyzvU0NJnfeI8f+JYAClcnPAO0SiaUu3HYPg5wW7PZay/LOIjgPQJk2l7oKmkYr17bbFNaxrWVXaB7YbW6BIDZq6aRrXF9swG17dQelQgQm58NgX7+w6ef65vFPgeYjlDqH2sSa5FMWi3hzO60yozX6UbbuyqwHa7FTHpsRmuKkaxiQ2o9pqxO9yWwIWIzaKOggHuECjCZ0z2UpOQHibzVaWVL74rFaUn9yNG4V3inPLCJS8JzZtAWkVzCCTZnYvICdM+qo+ca1yZlWON6QVgnjkk671y11GLWXWl1vk6XCcuH2yYU8oHEljgx1cDhyfzWSo5zcNkmyNUf3yLH2Q2WR5x0j3xhobFA6chUHsob0lBMKTLI0uw5ejuqi04LQZsr20kvhcBLXPbVE6igoqBgsNKZ7c3uilt4pQ/ONtpMxkIyadp8cFSl0QXiMuHzTFBG5RdheT8WOXILeRI+morkxSIWZd1Icdb6lN8oVHoZULRJyTpNqzDPI2OoP833cwQ25XcnpKhogbNJzluV58LBDDjf1KfqXLdWtEdVoetg1jYBjWpsh5xJ+c7rYdsEwqje2RRCI5Px8aJBqasnV56TF6i4QQ2ppTPbn9sRaLkUarJqKl526sN0lYtMnR1UiY6MHPPt+a2aQh6J0DGya6wz/iGNWsjyZhJsHtbi+b6sk5xTMhc0V0STPV40/Vs+bt03se8Lhfr7JllxPcixk6DavJL+P6tpBomokp8eNQMMhUNFVgu9tyAFAwyYVz4o2zcpfAT4MDXtrEjQYV00DdAKY4WQdF8xJZYYuIKKsFw05ZFLUMKPfoJWPyaG6BgzJPebFgjjBneTSeeO9sqeMG7FsoKbbVPSyhLDhGtl1vVHXqcKZ9dzcdlQyhNDE2cn5xI6wRFFzJeQS2wZghZ9Q28dXDA1Bvp/j9Rw5pwxyl+hgYnBt0w/pRnJpp3jxgoa6b9/36tSxM8hBXA4NcPb2hrbg3LzqD4bC+4qvfNmJ4HRtlqHm+RknBmESGIXOA6nWrGHnpsQizSgR9Qb02xy7VOty3bQvUypaGxcoNMki5VtygxzWiRaYvTp1mIdBuSjSJKYZvicodhrUJtwZQoV1xk9oxQ392LRVVG1JnkmKsch1aslwImdMOm3XV4CevGmUxxaoKyAs9SSghaIrc2RGNS6UZ5k5Q2z2aGPEI7sqzZ1htCPUlGcy8+Fi6Nb9TjcsMu7RWMyLT7MV6vnYJF6mI6SZWlTBcomzTWG2KrdyNznhr71dL2o5GsXIh+TjUTyFKhAFfpK0qcWBjcnolr1MCsVNkMU2O38kFXMbiH2vSE7w8CS0YBntDsgHE6A8MQmev+t0sLLX5ir7PhEzSz7XovEG14tfGEM0hgGGYQx53nCLaKNquqoww4nLqBElL2to33OLfFOYU3stPXx9HpBNR5iUIwj2qwf2rHn+fwE2LVz2Btfr/iFr8WD/ZY6cvg6k2YIfLjLsamlWncMg2qp/rObKN3x1S+H4EA9xFOurzz2HxCWNzXng39LJ+Vt4T8o6SC0raWrOc1Ir7I9oM8h/fQTp3TPYRWVrCF8/07sUaKDqqB9x9W8/fDhocYzl51TR+uv5DlBTRg1GG7p7dMKOyknxYKQY8bef/TJktsULn08kZLJRs1za5rdaujlkoJYEV3tNW4W5NBHnk9crdA+JuiLIghe2+RyNYN2Qkquq/pbC+IHLD+0SftnBGKTLL3ZichqZ9X4rFx0S8KAiY/ngli8jxxYCzWQONZLUb8/ZyOEoXjoypfUNntdz2SpFuX/9DOlr4CjM6ctzsCYMvZSTiWK/uFbZui+euNxc6jxNL97iFX8bOv8acqzlinY2NOyXO0Vaf2VFtrdujedyzPw7TKH34LyKHHJCytXK/maD6yEqegRCsdp+SE5Xb7IY38YrySEM/NcMQvz7vOePWbDfK3v7ux8vg8NLfXKs4zjPZOk7jaxY3XmdI8vGVbwVcxpM3jSCeS12yDkmUBQFVG1xUtvO1AeNXa4Yhi50NECogwkd9HXSGdURdrWTMExCwttLrDju3Bk54tQqDkNNw5US35tMqWuOlmiU7KAXkpC8ECbpUsOWtK5HvcQHy6iOfbLUECZ7DVn7aqnleTRamhKfN1kkRf7ASImZnZ66gId+XZdRwSm94VmcDRdzJdBldzJRRFyAJAfna/ucrrA5TZeZmMGJKE3ciYOGp+aoNE3XhusA2Zm1SNN4zK0JChrEVejNxdzgM6tTDb3iF/O5vaRsmpau9jKrPcn5OZ5GRy45182bypQp0Mg5ZNmUBkwQyajXYoCy6atinpmYVj05TarTzIpk7BYoYqRp1oRfITsyCqOHAgZWhOAnkRVUozRBw6w0pPw4NQFwERM/sioGeTOTPLJyrlt0QVqU89CKbCHhAD2N9nIye5KzeMbA7DSeKbrbtUCfk3SnCt1M0UaK0AVYhEwzWTko1Kwk9eFIQjPTFarKCguSzZsaayujWE57WWdg0k4FieAhi5qKlXLyHVtWp8SWVioN3D19lR652gBkbKhzzEN3eyqAZtkjXcBGYVBFdgshgSA0nmOC3BzCOBC51hxGPI+9XjmH2dYpGZmjnqupB1U7BZjwgGuU3ZkDlXQdoVo1Yyo9QwLec3DQI6fZgPRJSwVsyXHitMnfDsw2M+G+uedLoJ1383JGOsXfqILb9mqaMalZbC2j3iRZElTR1tr6ZWY3n7T7jG6XAAXQiN6cVO17tfIGcltrOSBu4MgFPXKC2HS0mkm3NQk7cs6caWdvUQEYTC4089OB58myJzt0EaCbcrWst2oZunm8JTeoy7wlB6ugqRRWYhhMSs5AN6mRDukDSI5kOFrxJb0lV2/IZUqjQ5qZteS0ys27meUhIVe7QWXzi7xYDHkV4pGcZ+Zw66GM+L7D7Vcq7NSSaZsVmxdkxtBfuHW3rmnsLbkd31KPVvNs5EgNObZPLlmIDbkQwqx5Os7NbhIv5bFasqYCYBrXsWWa6M9UIwuQ0lYtY0XpkdOqlduSE8HEa8nBkqyxS2pHznsDOaRQnaaMsqFo6p1BSUq2p5bJol0ACDOzNSjWYqNkKc8QcpxQ7iYv1+oEk2NH+G8sksUxKiFrYNoaTjbk6JacJJGhu28G5uBt5PQoqhmQLdMRzsSac8QPdEQiufj/ZLwS05EzhJYcB1vnNzWEbq57yQOilgqT7+bARhJZePTqiJBrzJP5LxIkoFbtxHkImE5yE0AqwzPXZqvO+p7k0n+dXxnGgjPxWtQgY1SSiMU35HDQVJLxj8kJauvLa1eS2uZqDQVMbmkID1055Ai7Y2w9JGqpkyn22GimyqdXhNwkaNucExTuI3JqZraGKNmT3CBtYjpDHWWiTxjS76aZS1ZJa6wzI7iRXKeWEmj7Kq+wi2Ztiq1tG+ujnufrroU5kHQFUQ5JPx/hoqY5JKlZBVlggVWr1lpl3u+So4pV1bpJFr+3tdzCVwG99LRIqHFX7GkZRBbdrO4j1qNkLx0KwQBfJAD5Lx5p7IhS02WHRVGQxhZlq3b45lc1VnHWzDLcg/lk+VvLXdKf/KWSJRPVbXv8kHa3kpOSJiVTbRK6Zw5AjooWAi8Z51PWcRVF4ufh0uCHdlUVqp4boqKI/LlWz9GFZNmkVrWJMCcuTW4LRC0pL+MFNZUpf5nNG5WLDOFUp9ilhB8c1JWK/k054t5pdOfIIYOyIcdAwsQrgwVe6kIOL30IcvIoX61KrBRJsFrBEerSptM6Scx6YKErBFNP8UWdjhrlG9HI9pvBehkTa0nhKAGFY+rK5fmiKZCfiZy6rtfNnHqU16WF3Jkl8r1gzjCqFZRaCXOJARBGlAmhW5qjAGuybi441Ndkp6m4d1ewA28waDoXtrv4BhIo8QYdyVrRSA4Jx8qKaC0+TLshL1JFftUEiGGjmdfpaYa8Tmf1gCcVzTxLmqvVQ0XlD6tpZdYPD8QGVbRicIHuGIeQ3F5AI0lk+ZYm3PQBsu5oYX9sqSfa1qv3Qt1/6bSGHiYO8VDUt81g7otutCRWeweffRGtgxAaIDt42i9Amtt4hIr9rp6TdRj4U7skAhsNufJbD38H+CrH8MRZshn30PsfLJszyPg14JRDV9xLoNE0zeOMLbG/Dn4QeFEBkCM6GKQTxv4R9sSzJRxZJ1vMK6bXX4o0Y1aOJzESvRO/9GKEKcHLJ5Yez6IuJaOoKijyxaGVEvfii6wKGEEB+5H7c6EonMC/PBi9epQLrEf3k8kkX74lEOZLGCzzycS1rZLZi9zUtm0avHw6fSDurjiGHLL/svz9lqFYnLYp7kUOOcb66hXk0kezh9P9I6tfDjQC3oscwsBmXkzOW4Y7ZkPOv7Ho/yWwsuf3VlNYLCFsbD3k/u1kSJ56A7lXSA65UTtPJra4Fzm/gqar3neBRn6VJjCLKDa2rTwztxM65r2qZtb/hpyXhDvbB0NV4vYhl/JZlVilNGxmXyl9bdZ1VQ3uDVhLwrBoOWvqUILTSoKB9AZyZN5SHjzd+OjtfOeFoeP1qsEpBJp7EtKA03nOdMqbr0PXTsgQXeHbuRiZdVQYR1CT5WQF2vAM35SGeGYnVPfs56hWciwaZ61WdrCzMTAxC/RdabXNzA9Sx/d03R808ThsLdA0CCyCrpfzo9xerfK4/SzHVj1N4hGeD0RfN/3plKeJq+aJmyldNMYV7LpdieCaAWwdKI1HGStvIMeAUz2/GrrckJuXm0r34EJZGMpiaOChM2oPtJjq3iBMQsdxwgE1CCsJO19X51dX5//XxsKMJsPhgh/Oy6yZltON87m0zAPk+/KAYc4J50qhG59RdasNOdgFGmsLhsyv6OuAbyoDmbw3kKNX+ZWp+U7E0Qrs5gptEdCW5iSQA3jDBJJBrGneAAlPHvi6jAxZAplHkoskZhgkjhaZ9jDHCXmxFZVpBhMmXqKqaGJRk8lCws/79+ZmQdmpVK6NDZ4D0uiWpwHdUt+zn2vJ0cqU6GPMAaWZ2PJGGaM2G8JqAbQ7Hgahv9NfWyIt9A3KcgjEJiF/zSht1AKqFXoFLSricTZN+UdkctSsbGlDrszbeUvf5Qi5KIddwJ7Fv6HN0aBNRs4Z0OyHjtd1F2snQ45rpl710N8Jo0Lk+tbSUxmmC9ROF6Ad37FJQAPVo6w5APOt+dFHcb2SwIacHbQTRH6dk0SmOVy3NYl0+g3kNruqYgUwuPkgpaw2MdgpT4tJQ07zv0LOGtLMpvQuaCe22KQAOIZYrqXtWn8YSFWiq22gOCY3qdqgTMc1ybafKVx3S5xvItdsmSEpMwDihaNEpLcDa18FCrHZKVyGj9SyR87LJbCxftSUA0LzYakyIklrI/Uw5zPUStmGnI8DjBwubztv5wqQOLSoLNodingZ8w3ksk2Z3NzE7QA1kOFI9gYehn8vucQopyJM+97RLjkHlTX3vQZyJHQ7q0N7u8mHIFH5U9LRNeS0qxSH06rt3LMzb3R7FNhtY0Ej8TcYlJ6HAs1sjvJaI9NmrM35FcEEmmSjWCoy67D36i65JdIAqXnjHGYGwzS6zFp17vZ7dc/mmwU7X2GwhXRwho5EjzbkiEHR66xtkfqj/SivItd3v+KMwY6+i4yMnaNiYZhxDUngaMq1GzefJWehPv0hb1AH6A8k5OTSNc2+MmtqE/7uWW5RIZYhkZyYx/IOOWRA+cZyo7b8BsltNpaSzWSY3AQZmQQ56jIGy7YjtlRsc2E10vY25GR8oIbF0ZzZvNGCiEKGolr1zZBu5pOElcO8HsWJjroafOqBM6nzLTnSSvTavMceU6I+YMntNUOz2+aggEN3qQzQw6dzD4hcs13Tm5w7fXKO5DpULNHPnbQgIzvz0Jcca/LSKoC8GnqJpulL996vp8G6pq04puppxYEH08Qx8tG6DmrL5AJLYfLa3Gesj92vjbXErHBEeSBut4rvkiNkPPdqlxxA5JIJMihPS4D7TnVn1OHk88X8Cu8l97RQq9VQ56+uquJcgpA6vzqfz+fnV3iBnB0hBc4WU1m7ml+d/2uvFTrUzwmdSuugEWPKA6EXXVdXxI6kHGhGAU/ITRA55ALSvblLDTabL56SQ81smbb2U8ae3JeRJF+9/QJyzGYhiRpxNFnT9jO7MjdV5dFXhAOSXBNS4k0MvU9OkzL0uebpXo1M1fqL5P5nwG2OaTsiGXUBjSu+rApQtUWSAz4jRBMJ2ITMwCX7wEcKzRHlTcgAU+do4HZdxZJuV1h/MDnBRj0PyR4ZXaUR4qBAPlezCOhDvg1z01UmJ+F8I0g6D4cDKnHSgiFZZ7QMmnEbZyQ22riOhtyBJ6NfjMHKiMKJETkDP5rQXLtiiPwNATBqUNe5CRdBaydqEbp2qplq0PiQUx7adhiaXLubKBBRR57XkWlmSnMAgqYlNgPcJAy1H0FwkA0dagnLB/tBlPhtxK6GFzsFRREf6i7YhfIq9OXQ4PnW5A+qHEiGoQxbKbG1ygFGVJhSbSL1tDVzpQgcNz93g+8d8fscPHOKi2lKyD7fWz1T7sXFAoGHPY9LHmULfJLJZgAdqfPFwt3u3AoDDj0wNK2Gim4FDcxR9CPIbeDrT7KXff/J8sZA97/6GX2hf4+59SOOOOKII45o0UwzvXin5s+E8cdffh9T43e//P4PPDP23cnJyRn5e/mji3J4NLQ+ob/X33xWD7UOb92B+MVV/4P6Yt7vmJz34eQF52vXIt2Cyd82oGTX9fNtPDrsltvZv/Ehxhcn5Jjtr2PKA5oGaBAGhFfufnyM9Pz58Cg9cw8qutnJ7zIm959vn2RsnhsIAEvubeTY0nienMWrByX3kZyJfkfOfv8G8KL3QFffTi6RlGfJeffCQcm9J23t8uS3l77gqeDN5EyRe5ZcKoADkmM/nXxisdx+e3FhD0DOUYH4LDk8O3RActfEjFx/25hscABypkg/Sy6Z04cktwfeTo6cMfoMOS9nfnpybMk9Ty5G3ejPTi7EASnPkNNwwn8jcp6PQ4S+9KQ80NHtx4UdQch0MSZ9OCom/bW5dNb3usOinubV7Qz0/cfza68BIUfiv7S6UF3XXVXPVba/NOuCRrftKt1Z9qdVMwPAjshmcIzmuIIkY4hj59bd99FOoJjsWBBG0FXzuhdG4EdRbZplaUGbBOLUNspRrfb2fFvJsaz1IDL4mCwgpvITHUsKMc8BgehG3QENrFbxAMDAzU1b4hqIeLbZi12pdVuF9ntu2Du/X05GuVqahQSAxNHbQ0W0iYiTcCsVB604uSKRHPc+Mbchl8sVzwwnqjoxGKZInd2AbDYquKykDV4QDRGALGqOJqWq+ZznFWCalSooooj+R3/WKbWEmYG+J+Q4sb1hbMn5Zp2rdSXxAm8INKquLjAklIa8ooCHCu9JlLMFrzZp7LtrgpADRTBk3Nj3vEFqc4ybTfpevlzatorEs9R9P5wyjATN5lyfGGtbTdeWy9jTDnFIhUuspBlRS3N7o0tPu6ejsl5PQ9SgUjhEdSu293yi3FlWqcqUMuelljbin+y5s4CQw4ODrF0VcE4ZNE7gt+vGciXCLC+6zbfLTAJV2TuRJsiDnH96SBR7yjxvUJyMr9JNVJtc4cfofoMsMtPl/gyNqUxVHCncPmfV98jR0iZ5pzFzG820OBcWvVNaUhFktb15fICDJSdPuwL29AtdQc4Xy2p7MrRcKfi5nk0sVqbL5KU0IEc4HkByYi+gwlL6eq6LTBaU/XiLiGfsuuhK41/RAObPkZOeJRcvyrSe90PiTplNSF9DrjDRNyQkrSTjaW6953RXS64fm6GTZtipgsmBdbRzopI/AQysNkerIg/SNZ+OxFu1fExOL+o6ynZ++WTE41/y2AqnODUlch4d9gQUAPhs3w0nLblJv3ClgL5pgxIRUwDh7qmBEMnE7I6QQORoKV++lFxYQ2gudvo8Upm9PQpFXm3CELTg9PSN/dyOVjReISowuR4ha5Y9irGPkf3OuvVETA6Ap3HqX1DL2Obqgt9xg1jkYfdDdIo8kGiui2B8y46Thpy0EzGU0Pi7ITmtJcCB2o9+cydEt7lu4xUm1wXb7hQZSQ4I2aOi6aqY17S9++WUw4fmb0xKkZdMz8C9AU0/t3sSJz7xHpEju9dX+Laban0sXVSWIO2Re8ZxZk85kD0xNAkP6pzLnZ30TNwM+I3y5RVkgHSIjV0Nud3TQ/FIDOWG685ppv/cXSBudV5+i1xWmrB4pJbRMKtd8CS9HZNm1SsA3LdOpW7IPZq3lIlFITF62oL0oq2HKDb/CAJX1Jn9DXJ1lavM4zYXKBVEPgK3AwFjsWm2JfYiHg6yN/y58ZyJ5UWO91gaRHDwCcyR9Q1yUEB++GNyBRIcTa/KpwnCTeRxgc3sAck92iBoch25FJMD9oB9gu7ZL6vlc9ZyHVQCLU2pp+ltE1gflhzIdsvQSM7akLv/ShjJLjl5+mfUnriz28/Ff/6J2zCscZzg148rPTQ5daf5tm0ONwLS5r56OMIuOa+sgsbOPSIXGHNy3gv2k4Wv/zTbgck96ue8Quq6Ap10eV/7bTn/CvQlZ2ZMe0jKLrmq2bUS4l6Gsb/qKx6aHL8TGes8kO9IoDVu3fST/Zustt3TlCPTvpWc3Z7Z9oRcE0GvkZ5FfKzmg/7pi4cmt3t2UIoJMQXJjzQ/8XEj0dy8c7/kqLKBsiXH9MlJmyWslpxO/IMnx61Gbrn1SA5Njh7263JrT7BLQUZ3j7IyFbEbgXl1blb0htwKbMkBJt8cehgITYIk7ce/zeZngrGtv4OT6+sl8b5Ae5i+TPTykehCGmwOUPXXpgrNjsRg8yJ7KqpVvfFQivZHhJIJzk/cFR1yLo3tNwcnxxRb0Vm4cjdeesqTZtL3Y/VTgZ50hRlIVSll3QDIsYXWA2ZhVlfqUN9k0/hXbIUnot2dWPpUAEzPTzssOZC5vW0XjkB85Y2BzDFX0LOnWiaggXrXmORCrQul60uiSuwO9xxFyEXtzuQfCbTRkNYNLisjs9oWPsY/jtMzWYclNw8Dke6GZNo91sPezhbdJuz45pQxNqxFiWa4bd7RsIgelOao7dEkKLo3nUzYzMXgDWXdOCc16yCTxMmIvOGlOd442O/51k/HKfuTAwUqCBpk1Lrn+aOMdOD9A8cdwo4W3DwIggJgtZr0jijxMw6aaHw3SsPY5bLNTzbIAZ6LYdQoTWuV6f2kVaoS3eAyGAQwE1FdinnzkkdOwrBxQ1Fjcv22pQZEDk8oJK4AxCzPbYl0cflOR+QUZIYVMMh5B+hK2D1dfMkwJgSMyLmwKnqWyW+WCzhBFAEq/7acI5frxhqEJp93p2JO0AihnauWOIET+bcNfDyal3RCYMgwjITVXZHqRxXmWQzPNFOAqEhG8SjLkejWxJVnVu3vZLVlzfhmao5mhjtTTDocim1yNKNsT4rRJko7AmpHWMO3kZPN5jhYSo5zl/xebmY+k6IenTL4JrpdPp0AcCpY08bQkPLdE3UG0amC3jLElfWouhJzxeP0DNE2tV46wSO8seVtBxueg3/AMvGfd/w8LcU/b/n8/hrWxz9+mWpPmgh569GJFe0b4RIlt9R254q+OA464ogjjjjiiCOOOOKII4444ogjjjjiiCOOOOKII/5mYGdnZ7MvBnpe3J791Ie+3J7c3nz+ArvZ3ezd+zcFuf5gjH/xqD8u0b9jHKs79shh7F7z+d0lNb6l7s5Yim1ujH8ynuNfxuNfL6jL649nFx8+ffwsj3+7/viRurt+d0Pd/DLDu7o/XlPvrv+Yye/++PRh9qPL+yqM/3337sP44oN3+4H9eEn9euZdsJ9nZ7+hGx51eXLHUn/MqE/vqdl/qct31OWHn5n8avMAAAIxSURBVGqtbfyLTN38evv7zfsb6rczrIlITNTdHUX9cYvufvhE/TpDlCnql/HtO+ri87c3rv+NgNvc7Pezz/gakft0SZ19oMbXv1GI1CVLzT6wiNxvNxT7C3v7iZr9+lNJ7uzk5vLDLfXu17tb+fO19+uni99vZh8vPlxefqQ+3l3cXVOf3s0uPp9dX1O3n2efzn50eV8D1M/dnmFVuz2jxmezi7Oz8dnt7YySb5GNHJ9dIgPioT8X6Cvq9o/bf+DxLC2QQfnHQv70609lTV4Fdvyz9eEvxzPE/o5ckdXYfpj1fA5kXJqL8c348gbpoHfjzW6p2Zi6nI1ntzfIzsyo2fbIiNnf0L7czMayN7tAWjYes7NL5DKyRAbsNTW7kcfIeI7PbsZ4PIDM5c3t7GYmj69vxxezC+8CdQgzir248Mbjscfe/GgqTyFfX95e383uLs/uZjdnl5d3Z9dn1Nl7dnxHeb9dzq6RLBFjIlHEDA17kLhQHbBn8ky+oS7uxuy7y+u7u8s76m94ttXl7P319fXs5vLsmr25vbm7Zu88cn7aNVLY9xc3F9TZzWzmUUgh398i9bydydezSyRr+WJ8Lc8ux9T12e17VDXyKw41+V9hjEp5MUY6hrQSlfdi7J21p/5ejCl0B/2ZeR7qvKnxbOxdoNGPjIihIa18waL/UFu8u0AajfT0Z+gaLp41DOwXP3qX8nNPHHHEEUccccQRRxxxxBFHHHHEEUccccQRPfw/nBidj9CVOUcAAAAASUVORK5CYII="/>
          <p:cNvSpPr>
            <a:spLocks noChangeAspect="1" noChangeArrowheads="1"/>
          </p:cNvSpPr>
          <p:nvPr/>
        </p:nvSpPr>
        <p:spPr bwMode="auto">
          <a:xfrm>
            <a:off x="155575" y="-1042988"/>
            <a:ext cx="2095500" cy="21812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4" name="AutoShape 6" descr="data:image/png;base64,iVBORw0KGgoAAAANSUhEUgAAANwAAADlCAMAAAAP8WnWAAAA7VBMVEX///8LLlkAKFX6+/wAKlYAJFMAHlAAJlQAIlIAAAAAJ1X2+Prq7fEAIVEXOmPP1d3e4+kAGE0AG05xg5qUobNYbYk1UXSlsL/b4OZDVnYSNV/q6uoALlzw8vXn6+9ld5F8h5vK0drV1dXHx8eLma2dqbkAAEe/x9Lm5ua0vsoADUm0tLQABUcmQ2mioqIAFUxHXn2vr6/BwcF9fX07VXdccItpfJV/kaett8SQkJCjo6MyR2lQUFApKSlxcXGKiopfX193d3c4ODgAADhKSkoTExNnZ2c1NTVpdYslSHAjIyNdaoQ/XX4kPGEAAD7hpe2EAAAgAElEQVR4nO1dC3ubONbmIi4BczMIE2zAOBCCE2KScnHqTjsz252d7Djf//85nyTAxknaJo67nc7jd+ZJsQFJr87R0ZF0JFPUEUccccQRRxxxxBFHfF/IN3foL3vz6UcX5DtA/u3kPfrn3cndjy7Jd8CvJ7fo76eTmx9dkO+AOyKx9yf/RKUc//ffFxTlfT65+NEl+Q64PDmZUdQZ+fuPw93JyQePuj05+X38o4tyeFyfnKDmhsidvDtUkgONQH7FK15CoB2qCC0uCbkzQo4dxQSjNE2dwYDdM8mRSNOuy7+mpNr51dV8cQX3zPFLuPjPf+7G1Pjzfz+NKZlfGMZwOORFUbmvq3Lk75Vkus4LQM9fQ26AqjQHXLBXfi+DfK+qKk3TwHVpAIKAvyrS/cSn0+BV5DBqQfie5Cjf93Ub0AvcZNKorlxRKp19EnJolMgr36mF7yo5DBmRu2rE5TlWBsQs2SMVhwavJ8f9D8gx9FVn6NhUlRhuD9n5sFBeTk7XNG+XnOxo2l4q83XskEPGATXz4jVGvYFzn0OfSm1VzWNUbkq3rMYQW4hyskytdGRZevNsUoDFQprKvTZXT4zFQrxvdcZSMwI1lymnvTQPQc6LID2M2w96MkJI9Q2FFrqOXhjgC9RmHfwyUks+meZmdeoaORJBsuAxROVqRFGmWoFgwl+RsrMjXnwwa1PNA9CSY51RFcX1SlQs8jleFQ8Mw6xsiMjZBc0Ae1UfghwVVaaQN59HKwN3R+Jq2RLn1AY5ROWMJ/giN6FGyNGMzVmy7EelDQfUIE2XD0AoU1wzWhLapZmkA5xIyjBSiv7VJjTdqCXrDbCwqYRmVKLa8sBbGjQYeegFduC5QtE+8WZy2qQ0M5yHXBp5hHp3qEiLhh0bwcJlALBhFSLqdu7mq/u8xp2jRiObS+pdhjlsJG+K0mlbprBaty1qUAhKI4Wl0pIbDAYJEWrJ8VZbCjZjuKq5dBbD0V7MniE3WAnQxHlFi7xpA5Bzq03FWUOa60ogF/mkfRNJDmStvEV6QpyBhGOGTQqsOara/jNR6Eljebys7cTlgROT27XSEUK5c4D32hyzvU0NJnfeI8f+JYAClcnPAO0SiaUu3HYPg5wW7PZay/LOIjgPQJk2l7oKmkYr17bbFNaxrWVXaB7YbW6BIDZq6aRrXF9swG17dQelQgQm58NgX7+w6ef65vFPgeYjlDqH2sSa5FMWi3hzO60yozX6UbbuyqwHa7FTHpsRmuKkaxiQ2o9pqxO9yWwIWIzaKOggHuECjCZ0z2UpOQHibzVaWVL74rFaUn9yNG4V3inPLCJS8JzZtAWkVzCCTZnYvICdM+qo+ca1yZlWON6QVgnjkk671y11GLWXWl1vk6XCcuH2yYU8oHEljgx1cDhyfzWSo5zcNkmyNUf3yLH2Q2WR5x0j3xhobFA6chUHsob0lBMKTLI0uw5ejuqi04LQZsr20kvhcBLXPbVE6igoqBgsNKZ7c3uilt4pQ/ONtpMxkIyadp8cFSl0QXiMuHzTFBG5RdheT8WOXILeRI+morkxSIWZd1Icdb6lN8oVHoZULRJyTpNqzDPI2OoP833cwQ25XcnpKhogbNJzluV58LBDDjf1KfqXLdWtEdVoetg1jYBjWpsh5xJ+c7rYdsEwqje2RRCI5Px8aJBqasnV56TF6i4QQ2ppTPbn9sRaLkUarJqKl526sN0lYtMnR1UiY6MHPPt+a2aQh6J0DGya6wz/iGNWsjyZhJsHtbi+b6sk5xTMhc0V0STPV40/Vs+bt03se8Lhfr7JllxPcixk6DavJL+P6tpBomokp8eNQMMhUNFVgu9tyAFAwyYVz4o2zcpfAT4MDXtrEjQYV00DdAKY4WQdF8xJZYYuIKKsFw05ZFLUMKPfoJWPyaG6BgzJPebFgjjBneTSeeO9sqeMG7FsoKbbVPSyhLDhGtl1vVHXqcKZ9dzcdlQyhNDE2cn5xI6wRFFzJeQS2wZghZ9Q28dXDA1Bvp/j9Rw5pwxyl+hgYnBt0w/pRnJpp3jxgoa6b9/36tSxM8hBXA4NcPb2hrbg3LzqD4bC+4qvfNmJ4HRtlqHm+RknBmESGIXOA6nWrGHnpsQizSgR9Qb02xy7VOty3bQvUypaGxcoNMki5VtygxzWiRaYvTp1mIdBuSjSJKYZvicodhrUJtwZQoV1xk9oxQ392LRVVG1JnkmKsch1aslwImdMOm3XV4CevGmUxxaoKyAs9SSghaIrc2RGNS6UZ5k5Q2z2aGPEI7sqzZ1htCPUlGcy8+Fi6Nb9TjcsMu7RWMyLT7MV6vnYJF6mI6SZWlTBcomzTWG2KrdyNznhr71dL2o5GsXIh+TjUTyFKhAFfpK0qcWBjcnolr1MCsVNkMU2O38kFXMbiH2vSE7w8CS0YBntDsgHE6A8MQmev+t0sLLX5ir7PhEzSz7XovEG14tfGEM0hgGGYQx53nCLaKNquqoww4nLqBElL2to33OLfFOYU3stPXx9HpBNR5iUIwj2qwf2rHn+fwE2LVz2Btfr/iFr8WD/ZY6cvg6k2YIfLjLsamlWncMg2qp/rObKN3x1S+H4EA9xFOurzz2HxCWNzXng39LJ+Vt4T8o6SC0raWrOc1Ir7I9oM8h/fQTp3TPYRWVrCF8/07sUaKDqqB9x9W8/fDhocYzl51TR+uv5DlBTRg1GG7p7dMKOyknxYKQY8bef/TJktsULn08kZLJRs1za5rdaujlkoJYEV3tNW4W5NBHnk9crdA+JuiLIghe2+RyNYN2Qkquq/pbC+IHLD+0SftnBGKTLL3ZichqZ9X4rFx0S8KAiY/ngli8jxxYCzWQONZLUb8/ZyOEoXjoypfUNntdz2SpFuX/9DOlr4CjM6ctzsCYMvZSTiWK/uFbZui+euNxc6jxNL97iFX8bOv8acqzlinY2NOyXO0Vaf2VFtrdujedyzPw7TKH34LyKHHJCytXK/maD6yEqegRCsdp+SE5Xb7IY38YrySEM/NcMQvz7vOePWbDfK3v7ux8vg8NLfXKs4zjPZOk7jaxY3XmdI8vGVbwVcxpM3jSCeS12yDkmUBQFVG1xUtvO1AeNXa4Yhi50NECogwkd9HXSGdURdrWTMExCwttLrDju3Bk54tQqDkNNw5US35tMqWuOlmiU7KAXkpC8ECbpUsOWtK5HvcQHy6iOfbLUECZ7DVn7aqnleTRamhKfN1kkRf7ASImZnZ66gId+XZdRwSm94VmcDRdzJdBldzJRRFyAJAfna/ucrrA5TZeZmMGJKE3ciYOGp+aoNE3XhusA2Zm1SNN4zK0JChrEVejNxdzgM6tTDb3iF/O5vaRsmpau9jKrPcn5OZ5GRy45182bypQp0Mg5ZNmUBkwQyajXYoCy6atinpmYVj05TarTzIpk7BYoYqRp1oRfITsyCqOHAgZWhOAnkRVUozRBw6w0pPw4NQFwERM/sioGeTOTPLJyrlt0QVqU89CKbCHhAD2N9nIye5KzeMbA7DSeKbrbtUCfk3SnCt1M0UaK0AVYhEwzWTko1Kwk9eFIQjPTFarKCguSzZsaayujWE57WWdg0k4FieAhi5qKlXLyHVtWp8SWVioN3D19lR652gBkbKhzzEN3eyqAZtkjXcBGYVBFdgshgSA0nmOC3BzCOBC51hxGPI+9XjmH2dYpGZmjnqupB1U7BZjwgGuU3ZkDlXQdoVo1Yyo9QwLec3DQI6fZgPRJSwVsyXHitMnfDsw2M+G+uedLoJ1383JGOsXfqILb9mqaMalZbC2j3iRZElTR1tr6ZWY3n7T7jG6XAAXQiN6cVO17tfIGcltrOSBu4MgFPXKC2HS0mkm3NQk7cs6caWdvUQEYTC4089OB58myJzt0EaCbcrWst2oZunm8JTeoy7wlB6ugqRRWYhhMSs5AN6mRDukDSI5kOFrxJb0lV2/IZUqjQ5qZteS0ys27meUhIVe7QWXzi7xYDHkV4pGcZ+Zw66GM+L7D7Vcq7NSSaZsVmxdkxtBfuHW3rmnsLbkd31KPVvNs5EgNObZPLlmIDbkQwqx5Os7NbhIv5bFasqYCYBrXsWWa6M9UIwuQ0lYtY0XpkdOqlduSE8HEa8nBkqyxS2pHznsDOaRQnaaMsqFo6p1BSUq2p5bJol0ACDOzNSjWYqNkKc8QcpxQ7iYv1+oEk2NH+G8sksUxKiFrYNoaTjbk6JacJJGhu28G5uBt5PQoqhmQLdMRzsSac8QPdEQiufj/ZLwS05EzhJYcB1vnNzWEbq57yQOilgqT7+bARhJZePTqiJBrzJP5LxIkoFbtxHkImE5yE0AqwzPXZqvO+p7k0n+dXxnGgjPxWtQgY1SSiMU35HDQVJLxj8kJauvLa1eS2uZqDQVMbmkID1055Ai7Y2w9JGqpkyn22GimyqdXhNwkaNucExTuI3JqZraGKNmT3CBtYjpDHWWiTxjS76aZS1ZJa6wzI7iRXKeWEmj7Kq+wi2Ztiq1tG+ujnufrroU5kHQFUQ5JPx/hoqY5JKlZBVlggVWr1lpl3u+So4pV1bpJFr+3tdzCVwG99LRIqHFX7GkZRBbdrO4j1qNkLx0KwQBfJAD5Lx5p7IhS02WHRVGQxhZlq3b45lc1VnHWzDLcg/lk+VvLXdKf/KWSJRPVbXv8kHa3kpOSJiVTbRK6Zw5AjooWAi8Z51PWcRVF4ufh0uCHdlUVqp4boqKI/LlWz9GFZNmkVrWJMCcuTW4LRC0pL+MFNZUpf5nNG5WLDOFUp9ilhB8c1JWK/k054t5pdOfIIYOyIcdAwsQrgwVe6kIOL30IcvIoX61KrBRJsFrBEerSptM6Scx6YKErBFNP8UWdjhrlG9HI9pvBehkTa0nhKAGFY+rK5fmiKZCfiZy6rtfNnHqU16WF3Jkl8r1gzjCqFZRaCXOJARBGlAmhW5qjAGuybi441Ndkp6m4d1ewA28waDoXtrv4BhIo8QYdyVrRSA4Jx8qKaC0+TLshL1JFftUEiGGjmdfpaYa8Tmf1gCcVzTxLmqvVQ0XlD6tpZdYPD8QGVbRicIHuGIeQ3F5AI0lk+ZYm3PQBsu5oYX9sqSfa1qv3Qt1/6bSGHiYO8VDUt81g7otutCRWeweffRGtgxAaIDt42i9Amtt4hIr9rp6TdRj4U7skAhsNufJbD38H+CrH8MRZshn30PsfLJszyPg14JRDV9xLoNE0zeOMLbG/Dn4QeFEBkCM6GKQTxv4R9sSzJRxZJ1vMK6bXX4o0Y1aOJzESvRO/9GKEKcHLJ5Yez6IuJaOoKijyxaGVEvfii6wKGEEB+5H7c6EonMC/PBi9epQLrEf3k8kkX74lEOZLGCzzycS1rZLZi9zUtm0avHw6fSDurjiGHLL/svz9lqFYnLYp7kUOOcb66hXk0kezh9P9I6tfDjQC3oscwsBmXkzOW4Y7ZkPOv7Ho/yWwsuf3VlNYLCFsbD3k/u1kSJ56A7lXSA65UTtPJra4Fzm/gqar3neBRn6VJjCLKDa2rTwztxM65r2qZtb/hpyXhDvbB0NV4vYhl/JZlVilNGxmXyl9bdZ1VQ3uDVhLwrBoOWvqUILTSoKB9AZyZN5SHjzd+OjtfOeFoeP1qsEpBJp7EtKA03nOdMqbr0PXTsgQXeHbuRiZdVQYR1CT5WQF2vAM35SGeGYnVPfs56hWciwaZ61WdrCzMTAxC/RdabXNzA9Sx/d03R808ThsLdA0CCyCrpfzo9xerfK4/SzHVj1N4hGeD0RfN/3plKeJq+aJmyldNMYV7LpdieCaAWwdKI1HGStvIMeAUz2/GrrckJuXm0r34EJZGMpiaOChM2oPtJjq3iBMQsdxwgE1CCsJO19X51dX5//XxsKMJsPhgh/Oy6yZltON87m0zAPk+/KAYc4J50qhG59RdasNOdgFGmsLhsyv6OuAbyoDmbw3kKNX+ZWp+U7E0Qrs5gptEdCW5iSQA3jDBJJBrGneAAlPHvi6jAxZAplHkoskZhgkjhaZ9jDHCXmxFZVpBhMmXqKqaGJRk8lCws/79+ZmQdmpVK6NDZ4D0uiWpwHdUt+zn2vJ0cqU6GPMAaWZ2PJGGaM2G8JqAbQ7Hgahv9NfWyIt9A3KcgjEJiF/zSht1AKqFXoFLSricTZN+UdkctSsbGlDrszbeUvf5Qi5KIddwJ7Fv6HN0aBNRs4Z0OyHjtd1F2snQ45rpl710N8Jo0Lk+tbSUxmmC9ROF6Ad37FJQAPVo6w5APOt+dFHcb2SwIacHbQTRH6dk0SmOVy3NYl0+g3kNruqYgUwuPkgpaw2MdgpT4tJQ07zv0LOGtLMpvQuaCe22KQAOIZYrqXtWn8YSFWiq22gOCY3qdqgTMc1ybafKVx3S5xvItdsmSEpMwDihaNEpLcDa18FCrHZKVyGj9SyR87LJbCxftSUA0LzYakyIklrI/Uw5zPUStmGnI8DjBwubztv5wqQOLSoLNodingZ8w3ksk2Z3NzE7QA1kOFI9gYehn8vucQopyJM+97RLjkHlTX3vQZyJHQ7q0N7u8mHIFH5U9LRNeS0qxSH06rt3LMzb3R7FNhtY0Ej8TcYlJ6HAs1sjvJaI9NmrM35FcEEmmSjWCoy67D36i65JdIAqXnjHGYGwzS6zFp17vZ7dc/mmwU7X2GwhXRwho5EjzbkiEHR66xtkfqj/SivItd3v+KMwY6+i4yMnaNiYZhxDUngaMq1GzefJWehPv0hb1AH6A8k5OTSNc2+MmtqE/7uWW5RIZYhkZyYx/IOOWRA+cZyo7b8BsltNpaSzWSY3AQZmQQ56jIGy7YjtlRsc2E10vY25GR8oIbF0ZzZvNGCiEKGolr1zZBu5pOElcO8HsWJjroafOqBM6nzLTnSSvTavMceU6I+YMntNUOz2+aggEN3qQzQw6dzD4hcs13Tm5w7fXKO5DpULNHPnbQgIzvz0Jcca/LSKoC8GnqJpulL996vp8G6pq04puppxYEH08Qx8tG6DmrL5AJLYfLa3Gesj92vjbXErHBEeSBut4rvkiNkPPdqlxxA5JIJMihPS4D7TnVn1OHk88X8Cu8l97RQq9VQ56+uquJcgpA6vzqfz+fnV3iBnB0hBc4WU1m7ml+d/2uvFTrUzwmdSuugEWPKA6EXXVdXxI6kHGhGAU/ITRA55ALSvblLDTabL56SQ81smbb2U8ae3JeRJF+9/QJyzGYhiRpxNFnT9jO7MjdV5dFXhAOSXBNS4k0MvU9OkzL0uebpXo1M1fqL5P5nwG2OaTsiGXUBjSu+rApQtUWSAz4jRBMJ2ITMwCX7wEcKzRHlTcgAU+do4HZdxZJuV1h/MDnBRj0PyR4ZXaUR4qBAPlezCOhDvg1z01UmJ+F8I0g6D4cDKnHSgiFZZ7QMmnEbZyQ22riOhtyBJ6NfjMHKiMKJETkDP5rQXLtiiPwNATBqUNe5CRdBaydqEbp2qplq0PiQUx7adhiaXLubKBBRR57XkWlmSnMAgqYlNgPcJAy1H0FwkA0dagnLB/tBlPhtxK6GFzsFRREf6i7YhfIq9OXQ4PnW5A+qHEiGoQxbKbG1ygFGVJhSbSL1tDVzpQgcNz93g+8d8fscPHOKi2lKyD7fWz1T7sXFAoGHPY9LHmULfJLJZgAdqfPFwt3u3AoDDj0wNK2Gim4FDcxR9CPIbeDrT7KXff/J8sZA97/6GX2hf4+59SOOOOKII45o0UwzvXin5s+E8cdffh9T43e//P4PPDP23cnJyRn5e/mji3J4NLQ+ob/X33xWD7UOb92B+MVV/4P6Yt7vmJz34eQF52vXIt2Cyd82oGTX9fNtPDrsltvZv/Ehxhcn5Jjtr2PKA5oGaBAGhFfufnyM9Pz58Cg9cw8qutnJ7zIm959vn2RsnhsIAEvubeTY0nienMWrByX3kZyJfkfOfv8G8KL3QFffTi6RlGfJeffCQcm9J23t8uS3l77gqeDN5EyRe5ZcKoADkmM/nXxisdx+e3FhD0DOUYH4LDk8O3RActfEjFx/25hscABypkg/Sy6Z04cktwfeTo6cMfoMOS9nfnpybMk9Ty5G3ejPTi7EASnPkNNwwn8jcp6PQ4S+9KQ80NHtx4UdQch0MSZ9OCom/bW5dNb3usOinubV7Qz0/cfza68BIUfiv7S6UF3XXVXPVba/NOuCRrftKt1Z9qdVMwPAjshmcIzmuIIkY4hj59bd99FOoJjsWBBG0FXzuhdG4EdRbZplaUGbBOLUNspRrfb2fFvJsaz1IDL4mCwgpvITHUsKMc8BgehG3QENrFbxAMDAzU1b4hqIeLbZi12pdVuF9ntu2Du/X05GuVqahQSAxNHbQ0W0iYiTcCsVB604uSKRHPc+Mbchl8sVzwwnqjoxGKZInd2AbDYquKykDV4QDRGALGqOJqWq+ZznFWCalSooooj+R3/WKbWEmYG+J+Q4sb1hbMn5Zp2rdSXxAm8INKquLjAklIa8ooCHCu9JlLMFrzZp7LtrgpADRTBk3Nj3vEFqc4ybTfpevlzatorEs9R9P5wyjATN5lyfGGtbTdeWy9jTDnFIhUuspBlRS3N7o0tPu6ejsl5PQ9SgUjhEdSu293yi3FlWqcqUMuelljbin+y5s4CQw4ODrF0VcE4ZNE7gt+vGciXCLC+6zbfLTAJV2TuRJsiDnH96SBR7yjxvUJyMr9JNVJtc4cfofoMsMtPl/gyNqUxVHCncPmfV98jR0iZ5pzFzG820OBcWvVNaUhFktb15fICDJSdPuwL29AtdQc4Xy2p7MrRcKfi5nk0sVqbL5KU0IEc4HkByYi+gwlL6eq6LTBaU/XiLiGfsuuhK41/RAObPkZOeJRcvyrSe90PiTplNSF9DrjDRNyQkrSTjaW6953RXS64fm6GTZtipgsmBdbRzopI/AQysNkerIg/SNZ+OxFu1fExOL+o6ynZ++WTE41/y2AqnODUlch4d9gQUAPhs3w0nLblJv3ClgL5pgxIRUwDh7qmBEMnE7I6QQORoKV++lFxYQ2gudvo8Upm9PQpFXm3CELTg9PSN/dyOVjReISowuR4ha5Y9irGPkf3OuvVETA6Ap3HqX1DL2Obqgt9xg1jkYfdDdIo8kGiui2B8y46Thpy0EzGU0Pi7ITmtJcCB2o9+cydEt7lu4xUm1wXb7hQZSQ4I2aOi6aqY17S9++WUw4fmb0xKkZdMz8C9AU0/t3sSJz7xHpEju9dX+Laban0sXVSWIO2Re8ZxZk85kD0xNAkP6pzLnZ30TNwM+I3y5RVkgHSIjV0Nud3TQ/FIDOWG685ppv/cXSBudV5+i1xWmrB4pJbRMKtd8CS9HZNm1SsA3LdOpW7IPZq3lIlFITF62oL0oq2HKDb/CAJX1Jn9DXJ1lavM4zYXKBVEPgK3AwFjsWm2JfYiHg6yN/y58ZyJ5UWO91gaRHDwCcyR9Q1yUEB++GNyBRIcTa/KpwnCTeRxgc3sAck92iBoch25FJMD9oB9gu7ZL6vlc9ZyHVQCLU2pp+ltE1gflhzIdsvQSM7akLv/ShjJLjl5+mfUnriz28/Ff/6J2zCscZzg148rPTQ5daf5tm0ONwLS5r56OMIuOa+sgsbOPSIXGHNy3gv2k4Wv/zTbgck96ue8Quq6Ap10eV/7bTn/CvQlZ2ZMe0jKLrmq2bUS4l6Gsb/qKx6aHL8TGes8kO9IoDVu3fST/Zustt3TlCPTvpWc3Z7Z9oRcE0GvkZ5FfKzmg/7pi4cmt3t2UIoJMQXJjzQ/8XEj0dy8c7/kqLKBsiXH9MlJmyWslpxO/IMnx61Gbrn1SA5Njh7263JrT7BLQUZ3j7IyFbEbgXl1blb0htwKbMkBJt8cehgITYIk7ce/zeZngrGtv4OT6+sl8b5Ae5i+TPTykehCGmwOUPXXpgrNjsRg8yJ7KqpVvfFQivZHhJIJzk/cFR1yLo3tNwcnxxRb0Vm4cjdeesqTZtL3Y/VTgZ50hRlIVSll3QDIsYXWA2ZhVlfqUN9k0/hXbIUnot2dWPpUAEzPTzssOZC5vW0XjkB85Y2BzDFX0LOnWiaggXrXmORCrQul60uiSuwO9xxFyEXtzuQfCbTRkNYNLisjs9oWPsY/jtMzWYclNw8Dke6GZNo91sPezhbdJuz45pQxNqxFiWa4bd7RsIgelOao7dEkKLo3nUzYzMXgDWXdOCc16yCTxMmIvOGlOd442O/51k/HKfuTAwUqCBpk1Lrn+aOMdOD9A8cdwo4W3DwIggJgtZr0jijxMw6aaHw3SsPY5bLNTzbIAZ6LYdQoTWuV6f2kVaoS3eAyGAQwE1FdinnzkkdOwrBxQ1Fjcv22pQZEDk8oJK4AxCzPbYl0cflOR+QUZIYVMMh5B+hK2D1dfMkwJgSMyLmwKnqWyW+WCzhBFAEq/7acI5frxhqEJp93p2JO0AihnauWOIET+bcNfDyal3RCYMgwjITVXZHqRxXmWQzPNFOAqEhG8SjLkejWxJVnVu3vZLVlzfhmao5mhjtTTDocim1yNKNsT4rRJko7AmpHWMO3kZPN5jhYSo5zl/xebmY+k6IenTL4JrpdPp0AcCpY08bQkPLdE3UG0amC3jLElfWouhJzxeP0DNE2tV46wSO8seVtBxueg3/AMvGfd/w8LcU/b/n8/hrWxz9+mWpPmgh569GJFe0b4RIlt9R254q+OA464ogjjjjiiCOOOOKII4444ogjjjjiiCOOOOKII/5mYGdnZ7MvBnpe3J791Ie+3J7c3nz+ArvZ3ezd+zcFuf5gjH/xqD8u0b9jHKs79shh7F7z+d0lNb6l7s5Yim1ujH8ynuNfxuNfL6jL649nFx8+ffwsj3+7/viRurt+d0Pd/DLDu7o/XlPvrv+Yye/++PRh9qPL+yqM/3337sP44oN3+4H9eEn9euZdsJ9nZ7+hGx51eXLHUn/MqE/vqdl/qct31OWHn5n8avMAAAIxSURBVGqtbfyLTN38evv7zfsb6rczrIlITNTdHUX9cYvufvhE/TpDlCnql/HtO+ri87c3rv+NgNvc7Pezz/gakft0SZ19oMbXv1GI1CVLzT6wiNxvNxT7C3v7iZr9+lNJ7uzk5vLDLfXu17tb+fO19+uni99vZh8vPlxefqQ+3l3cXVOf3s0uPp9dX1O3n2efzn50eV8D1M/dnmFVuz2jxmezi7Oz8dnt7YySb5GNHJ9dIgPioT8X6Cvq9o/bf+DxLC2QQfnHQv70609lTV4Fdvyz9eEvxzPE/o5ckdXYfpj1fA5kXJqL8c348gbpoHfjzW6p2Zi6nI1ntzfIzsyo2fbIiNnf0L7czMayN7tAWjYes7NL5DKyRAbsNTW7kcfIeI7PbsZ4PIDM5c3t7GYmj69vxxezC+8CdQgzir248Mbjscfe/GgqTyFfX95e383uLs/uZjdnl5d3Z9dn1Nl7dnxHeb9dzq6RLBFjIlHEDA17kLhQHbBn8ky+oS7uxuy7y+u7u8s76m94ttXl7P319fXs5vLsmr25vbm7Zu88cn7aNVLY9xc3F9TZzWzmUUgh398i9bydydezSyRr+WJ8Lc8ux9T12e17VDXyKw41+V9hjEp5MUY6hrQSlfdi7J21p/5ejCl0B/2ZeR7qvKnxbOxdoNGPjIihIa18waL/UFu8u0AajfT0Z+gaLp41DOwXP3qX8nNPHHHEEUccccQRRxxxxBFHHHHEEUccccQRPfw/nBidj9CVOUcAAAAASUVORK5CYII="/>
          <p:cNvSpPr>
            <a:spLocks noChangeAspect="1" noChangeArrowheads="1"/>
          </p:cNvSpPr>
          <p:nvPr/>
        </p:nvSpPr>
        <p:spPr bwMode="auto">
          <a:xfrm>
            <a:off x="155575" y="-1042988"/>
            <a:ext cx="2095500" cy="21812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6" name="AutoShape 8" descr="data:image/png;base64,iVBORw0KGgoAAAANSUhEUgAAANwAAADlCAMAAAAP8WnWAAAA7VBMVEX///8LLlkAKFX6+/wAKlYAJFMAHlAAJlQAIlIAAAAAJ1X2+Prq7fEAIVEXOmPP1d3e4+kAGE0AG05xg5qUobNYbYk1UXSlsL/b4OZDVnYSNV/q6uoALlzw8vXn6+9ld5F8h5vK0drV1dXHx8eLma2dqbkAAEe/x9Lm5ua0vsoADUm0tLQABUcmQ2mioqIAFUxHXn2vr6/BwcF9fX07VXdccItpfJV/kaett8SQkJCjo6MyR2lQUFApKSlxcXGKiopfX193d3c4ODgAADhKSkoTExNnZ2c1NTVpdYslSHAjIyNdaoQ/XX4kPGEAAD7hpe2EAAAgAElEQVR4nO1dC3ubONbmIi4BczMIE2zAOBCCE2KScnHqTjsz252d7Djf//85nyTAxknaJo67nc7jd+ZJsQFJr87R0ZF0JFPUEUccccQRRxxxxBFHfF/IN3foL3vz6UcX5DtA/u3kPfrn3cndjy7Jd8CvJ7fo76eTmx9dkO+AOyKx9yf/RKUc//ffFxTlfT65+NEl+Q64PDmZUdQZ+fuPw93JyQePuj05+X38o4tyeFyfnKDmhsidvDtUkgONQH7FK15CoB2qCC0uCbkzQo4dxQSjNE2dwYDdM8mRSNOuy7+mpNr51dV8cQX3zPFLuPjPf+7G1Pjzfz+NKZlfGMZwOORFUbmvq3Lk75Vkus4LQM9fQ26AqjQHXLBXfi+DfK+qKk3TwHVpAIKAvyrS/cSn0+BV5DBqQfie5Cjf93Ub0AvcZNKorlxRKp19EnJolMgr36mF7yo5DBmRu2rE5TlWBsQs2SMVhwavJ8f9D8gx9FVn6NhUlRhuD9n5sFBeTk7XNG+XnOxo2l4q83XskEPGATXz4jVGvYFzn0OfSm1VzWNUbkq3rMYQW4hyskytdGRZevNsUoDFQprKvTZXT4zFQrxvdcZSMwI1lymnvTQPQc6LID2M2w96MkJI9Q2FFrqOXhjgC9RmHfwyUks+meZmdeoaORJBsuAxROVqRFGmWoFgwl+RsrMjXnwwa1PNA9CSY51RFcX1SlQs8jleFQ8Mw6xsiMjZBc0Ae1UfghwVVaaQN59HKwN3R+Jq2RLn1AY5ROWMJ/giN6FGyNGMzVmy7EelDQfUIE2XD0AoU1wzWhLapZmkA5xIyjBSiv7VJjTdqCXrDbCwqYRmVKLa8sBbGjQYeegFduC5QtE+8WZy2qQ0M5yHXBp5hHp3qEiLhh0bwcJlALBhFSLqdu7mq/u8xp2jRiObS+pdhjlsJG+K0mlbprBaty1qUAhKI4Wl0pIbDAYJEWrJ8VZbCjZjuKq5dBbD0V7MniE3WAnQxHlFi7xpA5Bzq03FWUOa60ogF/mkfRNJDmStvEV6QpyBhGOGTQqsOara/jNR6Eljebys7cTlgROT27XSEUK5c4D32hyzvU0NJnfeI8f+JYAClcnPAO0SiaUu3HYPg5wW7PZay/LOIjgPQJk2l7oKmkYr17bbFNaxrWVXaB7YbW6BIDZq6aRrXF9swG17dQelQgQm58NgX7+w6ef65vFPgeYjlDqH2sSa5FMWi3hzO60yozX6UbbuyqwHa7FTHpsRmuKkaxiQ2o9pqxO9yWwIWIzaKOggHuECjCZ0z2UpOQHibzVaWVL74rFaUn9yNG4V3inPLCJS8JzZtAWkVzCCTZnYvICdM+qo+ca1yZlWON6QVgnjkk671y11GLWXWl1vk6XCcuH2yYU8oHEljgx1cDhyfzWSo5zcNkmyNUf3yLH2Q2WR5x0j3xhobFA6chUHsob0lBMKTLI0uw5ejuqi04LQZsr20kvhcBLXPbVE6igoqBgsNKZ7c3uilt4pQ/ONtpMxkIyadp8cFSl0QXiMuHzTFBG5RdheT8WOXILeRI+morkxSIWZd1Icdb6lN8oVHoZULRJyTpNqzDPI2OoP833cwQ25XcnpKhogbNJzluV58LBDDjf1KfqXLdWtEdVoetg1jYBjWpsh5xJ+c7rYdsEwqje2RRCI5Px8aJBqasnV56TF6i4QQ2ppTPbn9sRaLkUarJqKl526sN0lYtMnR1UiY6MHPPt+a2aQh6J0DGya6wz/iGNWsjyZhJsHtbi+b6sk5xTMhc0V0STPV40/Vs+bt03se8Lhfr7JllxPcixk6DavJL+P6tpBomokp8eNQMMhUNFVgu9tyAFAwyYVz4o2zcpfAT4MDXtrEjQYV00DdAKY4WQdF8xJZYYuIKKsFw05ZFLUMKPfoJWPyaG6BgzJPebFgjjBneTSeeO9sqeMG7FsoKbbVPSyhLDhGtl1vVHXqcKZ9dzcdlQyhNDE2cn5xI6wRFFzJeQS2wZghZ9Q28dXDA1Bvp/j9Rw5pwxyl+hgYnBt0w/pRnJpp3jxgoa6b9/36tSxM8hBXA4NcPb2hrbg3LzqD4bC+4qvfNmJ4HRtlqHm+RknBmESGIXOA6nWrGHnpsQizSgR9Qb02xy7VOty3bQvUypaGxcoNMki5VtygxzWiRaYvTp1mIdBuSjSJKYZvicodhrUJtwZQoV1xk9oxQ392LRVVG1JnkmKsch1aslwImdMOm3XV4CevGmUxxaoKyAs9SSghaIrc2RGNS6UZ5k5Q2z2aGPEI7sqzZ1htCPUlGcy8+Fi6Nb9TjcsMu7RWMyLT7MV6vnYJF6mI6SZWlTBcomzTWG2KrdyNznhr71dL2o5GsXIh+TjUTyFKhAFfpK0qcWBjcnolr1MCsVNkMU2O38kFXMbiH2vSE7w8CS0YBntDsgHE6A8MQmev+t0sLLX5ir7PhEzSz7XovEG14tfGEM0hgGGYQx53nCLaKNquqoww4nLqBElL2to33OLfFOYU3stPXx9HpBNR5iUIwj2qwf2rHn+fwE2LVz2Btfr/iFr8WD/ZY6cvg6k2YIfLjLsamlWncMg2qp/rObKN3x1S+H4EA9xFOurzz2HxCWNzXng39LJ+Vt4T8o6SC0raWrOc1Ir7I9oM8h/fQTp3TPYRWVrCF8/07sUaKDqqB9x9W8/fDhocYzl51TR+uv5DlBTRg1GG7p7dMKOyknxYKQY8bef/TJktsULn08kZLJRs1za5rdaujlkoJYEV3tNW4W5NBHnk9crdA+JuiLIghe2+RyNYN2Qkquq/pbC+IHLD+0SftnBGKTLL3ZichqZ9X4rFx0S8KAiY/ngli8jxxYCzWQONZLUb8/ZyOEoXjoypfUNntdz2SpFuX/9DOlr4CjM6ctzsCYMvZSTiWK/uFbZui+euNxc6jxNL97iFX8bOv8acqzlinY2NOyXO0Vaf2VFtrdujedyzPw7TKH34LyKHHJCytXK/maD6yEqegRCsdp+SE5Xb7IY38YrySEM/NcMQvz7vOePWbDfK3v7ux8vg8NLfXKs4zjPZOk7jaxY3XmdI8vGVbwVcxpM3jSCeS12yDkmUBQFVG1xUtvO1AeNXa4Yhi50NECogwkd9HXSGdURdrWTMExCwttLrDju3Bk54tQqDkNNw5US35tMqWuOlmiU7KAXkpC8ECbpUsOWtK5HvcQHy6iOfbLUECZ7DVn7aqnleTRamhKfN1kkRf7ASImZnZ66gId+XZdRwSm94VmcDRdzJdBldzJRRFyAJAfna/ucrrA5TZeZmMGJKE3ciYOGp+aoNE3XhusA2Zm1SNN4zK0JChrEVejNxdzgM6tTDb3iF/O5vaRsmpau9jKrPcn5OZ5GRy45182bypQp0Mg5ZNmUBkwQyajXYoCy6atinpmYVj05TarTzIpk7BYoYqRp1oRfITsyCqOHAgZWhOAnkRVUozRBw6w0pPw4NQFwERM/sioGeTOTPLJyrlt0QVqU89CKbCHhAD2N9nIye5KzeMbA7DSeKbrbtUCfk3SnCt1M0UaK0AVYhEwzWTko1Kwk9eFIQjPTFarKCguSzZsaayujWE57WWdg0k4FieAhi5qKlXLyHVtWp8SWVioN3D19lR652gBkbKhzzEN3eyqAZtkjXcBGYVBFdgshgSA0nmOC3BzCOBC51hxGPI+9XjmH2dYpGZmjnqupB1U7BZjwgGuU3ZkDlXQdoVo1Yyo9QwLec3DQI6fZgPRJSwVsyXHitMnfDsw2M+G+uedLoJ1383JGOsXfqILb9mqaMalZbC2j3iRZElTR1tr6ZWY3n7T7jG6XAAXQiN6cVO17tfIGcltrOSBu4MgFPXKC2HS0mkm3NQk7cs6caWdvUQEYTC4089OB58myJzt0EaCbcrWst2oZunm8JTeoy7wlB6ugqRRWYhhMSs5AN6mRDukDSI5kOFrxJb0lV2/IZUqjQ5qZteS0ys27meUhIVe7QWXzi7xYDHkV4pGcZ+Zw66GM+L7D7Vcq7NSSaZsVmxdkxtBfuHW3rmnsLbkd31KPVvNs5EgNObZPLlmIDbkQwqx5Os7NbhIv5bFasqYCYBrXsWWa6M9UIwuQ0lYtY0XpkdOqlduSE8HEa8nBkqyxS2pHznsDOaRQnaaMsqFo6p1BSUq2p5bJol0ACDOzNSjWYqNkKc8QcpxQ7iYv1+oEk2NH+G8sksUxKiFrYNoaTjbk6JacJJGhu28G5uBt5PQoqhmQLdMRzsSac8QPdEQiufj/ZLwS05EzhJYcB1vnNzWEbq57yQOilgqT7+bARhJZePTqiJBrzJP5LxIkoFbtxHkImE5yE0AqwzPXZqvO+p7k0n+dXxnGgjPxWtQgY1SSiMU35HDQVJLxj8kJauvLa1eS2uZqDQVMbmkID1055Ai7Y2w9JGqpkyn22GimyqdXhNwkaNucExTuI3JqZraGKNmT3CBtYjpDHWWiTxjS76aZS1ZJa6wzI7iRXKeWEmj7Kq+wi2Ztiq1tG+ujnufrroU5kHQFUQ5JPx/hoqY5JKlZBVlggVWr1lpl3u+So4pV1bpJFr+3tdzCVwG99LRIqHFX7GkZRBbdrO4j1qNkLx0KwQBfJAD5Lx5p7IhS02WHRVGQxhZlq3b45lc1VnHWzDLcg/lk+VvLXdKf/KWSJRPVbXv8kHa3kpOSJiVTbRK6Zw5AjooWAi8Z51PWcRVF4ufh0uCHdlUVqp4boqKI/LlWz9GFZNmkVrWJMCcuTW4LRC0pL+MFNZUpf5nNG5WLDOFUp9ilhB8c1JWK/k054t5pdOfIIYOyIcdAwsQrgwVe6kIOL30IcvIoX61KrBRJsFrBEerSptM6Scx6YKErBFNP8UWdjhrlG9HI9pvBehkTa0nhKAGFY+rK5fmiKZCfiZy6rtfNnHqU16WF3Jkl8r1gzjCqFZRaCXOJARBGlAmhW5qjAGuybi441Ndkp6m4d1ewA28waDoXtrv4BhIo8QYdyVrRSA4Jx8qKaC0+TLshL1JFftUEiGGjmdfpaYa8Tmf1gCcVzTxLmqvVQ0XlD6tpZdYPD8QGVbRicIHuGIeQ3F5AI0lk+ZYm3PQBsu5oYX9sqSfa1qv3Qt1/6bSGHiYO8VDUt81g7otutCRWeweffRGtgxAaIDt42i9Amtt4hIr9rp6TdRj4U7skAhsNufJbD38H+CrH8MRZshn30PsfLJszyPg14JRDV9xLoNE0zeOMLbG/Dn4QeFEBkCM6GKQTxv4R9sSzJRxZJ1vMK6bXX4o0Y1aOJzESvRO/9GKEKcHLJ5Yez6IuJaOoKijyxaGVEvfii6wKGEEB+5H7c6EonMC/PBi9epQLrEf3k8kkX74lEOZLGCzzycS1rZLZi9zUtm0avHw6fSDurjiGHLL/svz9lqFYnLYp7kUOOcb66hXk0kezh9P9I6tfDjQC3oscwsBmXkzOW4Y7ZkPOv7Ho/yWwsuf3VlNYLCFsbD3k/u1kSJ56A7lXSA65UTtPJra4Fzm/gqar3neBRn6VJjCLKDa2rTwztxM65r2qZtb/hpyXhDvbB0NV4vYhl/JZlVilNGxmXyl9bdZ1VQ3uDVhLwrBoOWvqUILTSoKB9AZyZN5SHjzd+OjtfOeFoeP1qsEpBJp7EtKA03nOdMqbr0PXTsgQXeHbuRiZdVQYR1CT5WQF2vAM35SGeGYnVPfs56hWciwaZ61WdrCzMTAxC/RdabXNzA9Sx/d03R808ThsLdA0CCyCrpfzo9xerfK4/SzHVj1N4hGeD0RfN/3plKeJq+aJmyldNMYV7LpdieCaAWwdKI1HGStvIMeAUz2/GrrckJuXm0r34EJZGMpiaOChM2oPtJjq3iBMQsdxwgE1CCsJO19X51dX5//XxsKMJsPhgh/Oy6yZltON87m0zAPk+/KAYc4J50qhG59RdasNOdgFGmsLhsyv6OuAbyoDmbw3kKNX+ZWp+U7E0Qrs5gptEdCW5iSQA3jDBJJBrGneAAlPHvi6jAxZAplHkoskZhgkjhaZ9jDHCXmxFZVpBhMmXqKqaGJRk8lCws/79+ZmQdmpVK6NDZ4D0uiWpwHdUt+zn2vJ0cqU6GPMAaWZ2PJGGaM2G8JqAbQ7Hgahv9NfWyIt9A3KcgjEJiF/zSht1AKqFXoFLSricTZN+UdkctSsbGlDrszbeUvf5Qi5KIddwJ7Fv6HN0aBNRs4Z0OyHjtd1F2snQ45rpl710N8Jo0Lk+tbSUxmmC9ROF6Ad37FJQAPVo6w5APOt+dFHcb2SwIacHbQTRH6dk0SmOVy3NYl0+g3kNruqYgUwuPkgpaw2MdgpT4tJQ07zv0LOGtLMpvQuaCe22KQAOIZYrqXtWn8YSFWiq22gOCY3qdqgTMc1ybafKVx3S5xvItdsmSEpMwDihaNEpLcDa18FCrHZKVyGj9SyR87LJbCxftSUA0LzYakyIklrI/Uw5zPUStmGnI8DjBwubztv5wqQOLSoLNodingZ8w3ksk2Z3NzE7QA1kOFI9gYehn8vucQopyJM+97RLjkHlTX3vQZyJHQ7q0N7u8mHIFH5U9LRNeS0qxSH06rt3LMzb3R7FNhtY0Ej8TcYlJ6HAs1sjvJaI9NmrM35FcEEmmSjWCoy67D36i65JdIAqXnjHGYGwzS6zFp17vZ7dc/mmwU7X2GwhXRwho5EjzbkiEHR66xtkfqj/SivItd3v+KMwY6+i4yMnaNiYZhxDUngaMq1GzefJWehPv0hb1AH6A8k5OTSNc2+MmtqE/7uWW5RIZYhkZyYx/IOOWRA+cZyo7b8BsltNpaSzWSY3AQZmQQ56jIGy7YjtlRsc2E10vY25GR8oIbF0ZzZvNGCiEKGolr1zZBu5pOElcO8HsWJjroafOqBM6nzLTnSSvTavMceU6I+YMntNUOz2+aggEN3qQzQw6dzD4hcs13Tm5w7fXKO5DpULNHPnbQgIzvz0Jcca/LSKoC8GnqJpulL996vp8G6pq04puppxYEH08Qx8tG6DmrL5AJLYfLa3Gesj92vjbXErHBEeSBut4rvkiNkPPdqlxxA5JIJMihPS4D7TnVn1OHk88X8Cu8l97RQq9VQ56+uquJcgpA6vzqfz+fnV3iBnB0hBc4WU1m7ml+d/2uvFTrUzwmdSuugEWPKA6EXXVdXxI6kHGhGAU/ITRA55ALSvblLDTabL56SQ81smbb2U8ae3JeRJF+9/QJyzGYhiRpxNFnT9jO7MjdV5dFXhAOSXBNS4k0MvU9OkzL0uebpXo1M1fqL5P5nwG2OaTsiGXUBjSu+rApQtUWSAz4jRBMJ2ITMwCX7wEcKzRHlTcgAU+do4HZdxZJuV1h/MDnBRj0PyR4ZXaUR4qBAPlezCOhDvg1z01UmJ+F8I0g6D4cDKnHSgiFZZ7QMmnEbZyQ22riOhtyBJ6NfjMHKiMKJETkDP5rQXLtiiPwNATBqUNe5CRdBaydqEbp2qplq0PiQUx7adhiaXLubKBBRR57XkWlmSnMAgqYlNgPcJAy1H0FwkA0dagnLB/tBlPhtxK6GFzsFRREf6i7YhfIq9OXQ4PnW5A+qHEiGoQxbKbG1ygFGVJhSbSL1tDVzpQgcNz93g+8d8fscPHOKi2lKyD7fWz1T7sXFAoGHPY9LHmULfJLJZgAdqfPFwt3u3AoDDj0wNK2Gim4FDcxR9CPIbeDrT7KXff/J8sZA97/6GX2hf4+59SOOOOKII45o0UwzvXin5s+E8cdffh9T43e//P4PPDP23cnJyRn5e/mji3J4NLQ+ob/X33xWD7UOb92B+MVV/4P6Yt7vmJz34eQF52vXIt2Cyd82oGTX9fNtPDrsltvZv/Ehxhcn5Jjtr2PKA5oGaBAGhFfufnyM9Pz58Cg9cw8qutnJ7zIm959vn2RsnhsIAEvubeTY0nienMWrByX3kZyJfkfOfv8G8KL3QFffTi6RlGfJeffCQcm9J23t8uS3l77gqeDN5EyRe5ZcKoADkmM/nXxisdx+e3FhD0DOUYH4LDk8O3RActfEjFx/25hscABypkg/Sy6Z04cktwfeTo6cMfoMOS9nfnpybMk9Ty5G3ejPTi7EASnPkNNwwn8jcp6PQ4S+9KQ80NHtx4UdQch0MSZ9OCom/bW5dNb3usOinubV7Qz0/cfza68BIUfiv7S6UF3XXVXPVba/NOuCRrftKt1Z9qdVMwPAjshmcIzmuIIkY4hj59bd99FOoJjsWBBG0FXzuhdG4EdRbZplaUGbBOLUNspRrfb2fFvJsaz1IDL4mCwgpvITHUsKMc8BgehG3QENrFbxAMDAzU1b4hqIeLbZi12pdVuF9ntu2Du/X05GuVqahQSAxNHbQ0W0iYiTcCsVB604uSKRHPc+Mbchl8sVzwwnqjoxGKZInd2AbDYquKykDV4QDRGALGqOJqWq+ZznFWCalSooooj+R3/WKbWEmYG+J+Q4sb1hbMn5Zp2rdSXxAm8INKquLjAklIa8ooCHCu9JlLMFrzZp7LtrgpADRTBk3Nj3vEFqc4ybTfpevlzatorEs9R9P5wyjATN5lyfGGtbTdeWy9jTDnFIhUuspBlRS3N7o0tPu6ejsl5PQ9SgUjhEdSu293yi3FlWqcqUMuelljbin+y5s4CQw4ODrF0VcE4ZNE7gt+vGciXCLC+6zbfLTAJV2TuRJsiDnH96SBR7yjxvUJyMr9JNVJtc4cfofoMsMtPl/gyNqUxVHCncPmfV98jR0iZ5pzFzG820OBcWvVNaUhFktb15fICDJSdPuwL29AtdQc4Xy2p7MrRcKfi5nk0sVqbL5KU0IEc4HkByYi+gwlL6eq6LTBaU/XiLiGfsuuhK41/RAObPkZOeJRcvyrSe90PiTplNSF9DrjDRNyQkrSTjaW6953RXS64fm6GTZtipgsmBdbRzopI/AQysNkerIg/SNZ+OxFu1fExOL+o6ynZ++WTE41/y2AqnODUlch4d9gQUAPhs3w0nLblJv3ClgL5pgxIRUwDh7qmBEMnE7I6QQORoKV++lFxYQ2gudvo8Upm9PQpFXm3CELTg9PSN/dyOVjReISowuR4ha5Y9irGPkf3OuvVETA6Ap3HqX1DL2Obqgt9xg1jkYfdDdIo8kGiui2B8y46Thpy0EzGU0Pi7ITmtJcCB2o9+cydEt7lu4xUm1wXb7hQZSQ4I2aOi6aqY17S9++WUw4fmb0xKkZdMz8C9AU0/t3sSJz7xHpEju9dX+Laban0sXVSWIO2Re8ZxZk85kD0xNAkP6pzLnZ30TNwM+I3y5RVkgHSIjV0Nud3TQ/FIDOWG685ppv/cXSBudV5+i1xWmrB4pJbRMKtd8CS9HZNm1SsA3LdOpW7IPZq3lIlFITF62oL0oq2HKDb/CAJX1Jn9DXJ1lavM4zYXKBVEPgK3AwFjsWm2JfYiHg6yN/y58ZyJ5UWO91gaRHDwCcyR9Q1yUEB++GNyBRIcTa/KpwnCTeRxgc3sAck92iBoch25FJMD9oB9gu7ZL6vlc9ZyHVQCLU2pp+ltE1gflhzIdsvQSM7akLv/ShjJLjl5+mfUnriz28/Ff/6J2zCscZzg148rPTQ5daf5tm0ONwLS5r56OMIuOa+sgsbOPSIXGHNy3gv2k4Wv/zTbgck96ue8Quq6Ap10eV/7bTn/CvQlZ2ZMe0jKLrmq2bUS4l6Gsb/qKx6aHL8TGes8kO9IoDVu3fST/Zustt3TlCPTvpWc3Z7Z9oRcE0GvkZ5FfKzmg/7pi4cmt3t2UIoJMQXJjzQ/8XEj0dy8c7/kqLKBsiXH9MlJmyWslpxO/IMnx61Gbrn1SA5Njh7263JrT7BLQUZ3j7IyFbEbgXl1blb0htwKbMkBJt8cehgITYIk7ce/zeZngrGtv4OT6+sl8b5Ae5i+TPTykehCGmwOUPXXpgrNjsRg8yJ7KqpVvfFQivZHhJIJzk/cFR1yLo3tNwcnxxRb0Vm4cjdeesqTZtL3Y/VTgZ50hRlIVSll3QDIsYXWA2ZhVlfqUN9k0/hXbIUnot2dWPpUAEzPTzssOZC5vW0XjkB85Y2BzDFX0LOnWiaggXrXmORCrQul60uiSuwO9xxFyEXtzuQfCbTRkNYNLisjs9oWPsY/jtMzWYclNw8Dke6GZNo91sPezhbdJuz45pQxNqxFiWa4bd7RsIgelOao7dEkKLo3nUzYzMXgDWXdOCc16yCTxMmIvOGlOd442O/51k/HKfuTAwUqCBpk1Lrn+aOMdOD9A8cdwo4W3DwIggJgtZr0jijxMw6aaHw3SsPY5bLNTzbIAZ6LYdQoTWuV6f2kVaoS3eAyGAQwE1FdinnzkkdOwrBxQ1Fjcv22pQZEDk8oJK4AxCzPbYl0cflOR+QUZIYVMMh5B+hK2D1dfMkwJgSMyLmwKnqWyW+WCzhBFAEq/7acI5frxhqEJp93p2JO0AihnauWOIET+bcNfDyal3RCYMgwjITVXZHqRxXmWQzPNFOAqEhG8SjLkejWxJVnVu3vZLVlzfhmao5mhjtTTDocim1yNKNsT4rRJko7AmpHWMO3kZPN5jhYSo5zl/xebmY+k6IenTL4JrpdPp0AcCpY08bQkPLdE3UG0amC3jLElfWouhJzxeP0DNE2tV46wSO8seVtBxueg3/AMvGfd/w8LcU/b/n8/hrWxz9+mWpPmgh569GJFe0b4RIlt9R254q+OA464ogjjjjiiCOOOOKII4444ogjjjjiiCOOOOKII/5mYGdnZ7MvBnpe3J791Ie+3J7c3nz+ArvZ3ezd+zcFuf5gjH/xqD8u0b9jHKs79shh7F7z+d0lNb6l7s5Yim1ujH8ynuNfxuNfL6jL649nFx8+ffwsj3+7/viRurt+d0Pd/DLDu7o/XlPvrv+Yye/++PRh9qPL+yqM/3337sP44oN3+4H9eEn9euZdsJ9nZ7+hGx51eXLHUn/MqE/vqdl/qct31OWHn5n8avMAAAIxSURBVGqtbfyLTN38evv7zfsb6rczrIlITNTdHUX9cYvufvhE/TpDlCnql/HtO+ri87c3rv+NgNvc7Pezz/gakft0SZ19oMbXv1GI1CVLzT6wiNxvNxT7C3v7iZr9+lNJ7uzk5vLDLfXu17tb+fO19+uni99vZh8vPlxefqQ+3l3cXVOf3s0uPp9dX1O3n2efzn50eV8D1M/dnmFVuz2jxmezi7Oz8dnt7YySb5GNHJ9dIgPioT8X6Cvq9o/bf+DxLC2QQfnHQv70609lTV4Fdvyz9eEvxzPE/o5ckdXYfpj1fA5kXJqL8c348gbpoHfjzW6p2Zi6nI1ntzfIzsyo2fbIiNnf0L7czMayN7tAWjYes7NL5DKyRAbsNTW7kcfIeI7PbsZ4PIDM5c3t7GYmj69vxxezC+8CdQgzir248Mbjscfe/GgqTyFfX95e383uLs/uZjdnl5d3Z9dn1Nl7dnxHeb9dzq6RLBFjIlHEDA17kLhQHbBn8ky+oS7uxuy7y+u7u8s76m94ttXl7P319fXs5vLsmr25vbm7Zu88cn7aNVLY9xc3F9TZzWzmUUgh398i9bydydezSyRr+WJ8Lc8ux9T12e17VDXyKw41+V9hjEp5MUY6hrQSlfdi7J21p/5ejCl0B/2ZeR7qvKnxbOxdoNGPjIihIa18waL/UFu8u0AajfT0Z+gaLp41DOwXP3qX8nNPHHHEEUccccQRRxxxxBFHHHHEEUccccQRPfw/nBidj9CVOUcAAAAASUVORK5CYII="/>
          <p:cNvSpPr>
            <a:spLocks noChangeAspect="1" noChangeArrowheads="1"/>
          </p:cNvSpPr>
          <p:nvPr/>
        </p:nvSpPr>
        <p:spPr bwMode="auto">
          <a:xfrm>
            <a:off x="155575" y="-1042988"/>
            <a:ext cx="2095500" cy="21812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78" name="AutoShape 10" descr="data:image/png;base64,iVBORw0KGgoAAAANSUhEUgAAANwAAADlCAMAAAAP8WnWAAAA7VBMVEX///8LLlkAKFX6+/wAKlYAJFMAHlAAJlQAIlIAAAAAJ1X2+Prq7fEAIVEXOmPP1d3e4+kAGE0AG05xg5qUobNYbYk1UXSlsL/b4OZDVnYSNV/q6uoALlzw8vXn6+9ld5F8h5vK0drV1dXHx8eLma2dqbkAAEe/x9Lm5ua0vsoADUm0tLQABUcmQ2mioqIAFUxHXn2vr6/BwcF9fX07VXdccItpfJV/kaett8SQkJCjo6MyR2lQUFApKSlxcXGKiopfX193d3c4ODgAADhKSkoTExNnZ2c1NTVpdYslSHAjIyNdaoQ/XX4kPGEAAD7hpe2EAAAgAElEQVR4nO1dC3ubONbmIi4BczMIE2zAOBCCE2KScnHqTjsz252d7Djf//85nyTAxknaJo67nc7jd+ZJsQFJr87R0ZF0JFPUEUccccQRRxxxxBFHfF/IN3foL3vz6UcX5DtA/u3kPfrn3cndjy7Jd8CvJ7fo76eTmx9dkO+AOyKx9yf/RKUc//ffFxTlfT65+NEl+Q64PDmZUdQZ+fuPw93JyQePuj05+X38o4tyeFyfnKDmhsidvDtUkgONQH7FK15CoB2qCC0uCbkzQo4dxQSjNE2dwYDdM8mRSNOuy7+mpNr51dV8cQX3zPFLuPjPf+7G1Pjzfz+NKZlfGMZwOORFUbmvq3Lk75Vkus4LQM9fQ26AqjQHXLBXfi+DfK+qKk3TwHVpAIKAvyrS/cSn0+BV5DBqQfie5Cjf93Ub0AvcZNKorlxRKp19EnJolMgr36mF7yo5DBmRu2rE5TlWBsQs2SMVhwavJ8f9D8gx9FVn6NhUlRhuD9n5sFBeTk7XNG+XnOxo2l4q83XskEPGATXz4jVGvYFzn0OfSm1VzWNUbkq3rMYQW4hyskytdGRZevNsUoDFQprKvTZXT4zFQrxvdcZSMwI1lymnvTQPQc6LID2M2w96MkJI9Q2FFrqOXhjgC9RmHfwyUks+meZmdeoaORJBsuAxROVqRFGmWoFgwl+RsrMjXnwwa1PNA9CSY51RFcX1SlQs8jleFQ8Mw6xsiMjZBc0Ae1UfghwVVaaQN59HKwN3R+Jq2RLn1AY5ROWMJ/giN6FGyNGMzVmy7EelDQfUIE2XD0AoU1wzWhLapZmkA5xIyjBSiv7VJjTdqCXrDbCwqYRmVKLa8sBbGjQYeegFduC5QtE+8WZy2qQ0M5yHXBp5hHp3qEiLhh0bwcJlALBhFSLqdu7mq/u8xp2jRiObS+pdhjlsJG+K0mlbprBaty1qUAhKI4Wl0pIbDAYJEWrJ8VZbCjZjuKq5dBbD0V7MniE3WAnQxHlFi7xpA5Bzq03FWUOa60ogF/mkfRNJDmStvEV6QpyBhGOGTQqsOara/jNR6Eljebys7cTlgROT27XSEUK5c4D32hyzvU0NJnfeI8f+JYAClcnPAO0SiaUu3HYPg5wW7PZay/LOIjgPQJk2l7oKmkYr17bbFNaxrWVXaB7YbW6BIDZq6aRrXF9swG17dQelQgQm58NgX7+w6ef65vFPgeYjlDqH2sSa5FMWi3hzO60yozX6UbbuyqwHa7FTHpsRmuKkaxiQ2o9pqxO9yWwIWIzaKOggHuECjCZ0z2UpOQHibzVaWVL74rFaUn9yNG4V3inPLCJS8JzZtAWkVzCCTZnYvICdM+qo+ca1yZlWON6QVgnjkk671y11GLWXWl1vk6XCcuH2yYU8oHEljgx1cDhyfzWSo5zcNkmyNUf3yLH2Q2WR5x0j3xhobFA6chUHsob0lBMKTLI0uw5ejuqi04LQZsr20kvhcBLXPbVE6igoqBgsNKZ7c3uilt4pQ/ONtpMxkIyadp8cFSl0QXiMuHzTFBG5RdheT8WOXILeRI+morkxSIWZd1Icdb6lN8oVHoZULRJyTpNqzDPI2OoP833cwQ25XcnpKhogbNJzluV58LBDDjf1KfqXLdWtEdVoetg1jYBjWpsh5xJ+c7rYdsEwqje2RRCI5Px8aJBqasnV56TF6i4QQ2ppTPbn9sRaLkUarJqKl526sN0lYtMnR1UiY6MHPPt+a2aQh6J0DGya6wz/iGNWsjyZhJsHtbi+b6sk5xTMhc0V0STPV40/Vs+bt03se8Lhfr7JllxPcixk6DavJL+P6tpBomokp8eNQMMhUNFVgu9tyAFAwyYVz4o2zcpfAT4MDXtrEjQYV00DdAKY4WQdF8xJZYYuIKKsFw05ZFLUMKPfoJWPyaG6BgzJPebFgjjBneTSeeO9sqeMG7FsoKbbVPSyhLDhGtl1vVHXqcKZ9dzcdlQyhNDE2cn5xI6wRFFzJeQS2wZghZ9Q28dXDA1Bvp/j9Rw5pwxyl+hgYnBt0w/pRnJpp3jxgoa6b9/36tSxM8hBXA4NcPb2hrbg3LzqD4bC+4qvfNmJ4HRtlqHm+RknBmESGIXOA6nWrGHnpsQizSgR9Qb02xy7VOty3bQvUypaGxcoNMki5VtygxzWiRaYvTp1mIdBuSjSJKYZvicodhrUJtwZQoV1xk9oxQ392LRVVG1JnkmKsch1aslwImdMOm3XV4CevGmUxxaoKyAs9SSghaIrc2RGNS6UZ5k5Q2z2aGPEI7sqzZ1htCPUlGcy8+Fi6Nb9TjcsMu7RWMyLT7MV6vnYJF6mI6SZWlTBcomzTWG2KrdyNznhr71dL2o5GsXIh+TjUTyFKhAFfpK0qcWBjcnolr1MCsVNkMU2O38kFXMbiH2vSE7w8CS0YBntDsgHE6A8MQmev+t0sLLX5ir7PhEzSz7XovEG14tfGEM0hgGGYQx53nCLaKNquqoww4nLqBElL2to33OLfFOYU3stPXx9HpBNR5iUIwj2qwf2rHn+fwE2LVz2Btfr/iFr8WD/ZY6cvg6k2YIfLjLsamlWncMg2qp/rObKN3x1S+H4EA9xFOurzz2HxCWNzXng39LJ+Vt4T8o6SC0raWrOc1Ir7I9oM8h/fQTp3TPYRWVrCF8/07sUaKDqqB9x9W8/fDhocYzl51TR+uv5DlBTRg1GG7p7dMKOyknxYKQY8bef/TJktsULn08kZLJRs1za5rdaujlkoJYEV3tNW4W5NBHnk9crdA+JuiLIghe2+RyNYN2Qkquq/pbC+IHLD+0SftnBGKTLL3ZichqZ9X4rFx0S8KAiY/ngli8jxxYCzWQONZLUb8/ZyOEoXjoypfUNntdz2SpFuX/9DOlr4CjM6ctzsCYMvZSTiWK/uFbZui+euNxc6jxNL97iFX8bOv8acqzlinY2NOyXO0Vaf2VFtrdujedyzPw7TKH34LyKHHJCytXK/maD6yEqegRCsdp+SE5Xb7IY38YrySEM/NcMQvz7vOePWbDfK3v7ux8vg8NLfXKs4zjPZOk7jaxY3XmdI8vGVbwVcxpM3jSCeS12yDkmUBQFVG1xUtvO1AeNXa4Yhi50NECogwkd9HXSGdURdrWTMExCwttLrDju3Bk54tQqDkNNw5US35tMqWuOlmiU7KAXkpC8ECbpUsOWtK5HvcQHy6iOfbLUECZ7DVn7aqnleTRamhKfN1kkRf7ASImZnZ66gId+XZdRwSm94VmcDRdzJdBldzJRRFyAJAfna/ucrrA5TZeZmMGJKE3ciYOGp+aoNE3XhusA2Zm1SNN4zK0JChrEVejNxdzgM6tTDb3iF/O5vaRsmpau9jKrPcn5OZ5GRy45182bypQp0Mg5ZNmUBkwQyajXYoCy6atinpmYVj05TarTzIpk7BYoYqRp1oRfITsyCqOHAgZWhOAnkRVUozRBw6w0pPw4NQFwERM/sioGeTOTPLJyrlt0QVqU89CKbCHhAD2N9nIye5KzeMbA7DSeKbrbtUCfk3SnCt1M0UaK0AVYhEwzWTko1Kwk9eFIQjPTFarKCguSzZsaayujWE57WWdg0k4FieAhi5qKlXLyHVtWp8SWVioN3D19lR652gBkbKhzzEN3eyqAZtkjXcBGYVBFdgshgSA0nmOC3BzCOBC51hxGPI+9XjmH2dYpGZmjnqupB1U7BZjwgGuU3ZkDlXQdoVo1Yyo9QwLec3DQI6fZgPRJSwVsyXHitMnfDsw2M+G+uedLoJ1383JGOsXfqILb9mqaMalZbC2j3iRZElTR1tr6ZWY3n7T7jG6XAAXQiN6cVO17tfIGcltrOSBu4MgFPXKC2HS0mkm3NQk7cs6caWdvUQEYTC4089OB58myJzt0EaCbcrWst2oZunm8JTeoy7wlB6ugqRRWYhhMSs5AN6mRDukDSI5kOFrxJb0lV2/IZUqjQ5qZteS0ys27meUhIVe7QWXzi7xYDHkV4pGcZ+Zw66GM+L7D7Vcq7NSSaZsVmxdkxtBfuHW3rmnsLbkd31KPVvNs5EgNObZPLlmIDbkQwqx5Os7NbhIv5bFasqYCYBrXsWWa6M9UIwuQ0lYtY0XpkdOqlduSE8HEa8nBkqyxS2pHznsDOaRQnaaMsqFo6p1BSUq2p5bJol0ACDOzNSjWYqNkKc8QcpxQ7iYv1+oEk2NH+G8sksUxKiFrYNoaTjbk6JacJJGhu28G5uBt5PQoqhmQLdMRzsSac8QPdEQiufj/ZLwS05EzhJYcB1vnNzWEbq57yQOilgqT7+bARhJZePTqiJBrzJP5LxIkoFbtxHkImE5yE0AqwzPXZqvO+p7k0n+dXxnGgjPxWtQgY1SSiMU35HDQVJLxj8kJauvLa1eS2uZqDQVMbmkID1055Ai7Y2w9JGqpkyn22GimyqdXhNwkaNucExTuI3JqZraGKNmT3CBtYjpDHWWiTxjS76aZS1ZJa6wzI7iRXKeWEmj7Kq+wi2Ztiq1tG+ujnufrroU5kHQFUQ5JPx/hoqY5JKlZBVlggVWr1lpl3u+So4pV1bpJFr+3tdzCVwG99LRIqHFX7GkZRBbdrO4j1qNkLx0KwQBfJAD5Lx5p7IhS02WHRVGQxhZlq3b45lc1VnHWzDLcg/lk+VvLXdKf/KWSJRPVbXv8kHa3kpOSJiVTbRK6Zw5AjooWAi8Z51PWcRVF4ufh0uCHdlUVqp4boqKI/LlWz9GFZNmkVrWJMCcuTW4LRC0pL+MFNZUpf5nNG5WLDOFUp9ilhB8c1JWK/k054t5pdOfIIYOyIcdAwsQrgwVe6kIOL30IcvIoX61KrBRJsFrBEerSptM6Scx6YKErBFNP8UWdjhrlG9HI9pvBehkTa0nhKAGFY+rK5fmiKZCfiZy6rtfNnHqU16WF3Jkl8r1gzjCqFZRaCXOJARBGlAmhW5qjAGuybi441Ndkp6m4d1ewA28waDoXtrv4BhIo8QYdyVrRSA4Jx8qKaC0+TLshL1JFftUEiGGjmdfpaYa8Tmf1gCcVzTxLmqvVQ0XlD6tpZdYPD8QGVbRicIHuGIeQ3F5AI0lk+ZYm3PQBsu5oYX9sqSfa1qv3Qt1/6bSGHiYO8VDUt81g7otutCRWeweffRGtgxAaIDt42i9Amtt4hIr9rp6TdRj4U7skAhsNufJbD38H+CrH8MRZshn30PsfLJszyPg14JRDV9xLoNE0zeOMLbG/Dn4QeFEBkCM6GKQTxv4R9sSzJRxZJ1vMK6bXX4o0Y1aOJzESvRO/9GKEKcHLJ5Yez6IuJaOoKijyxaGVEvfii6wKGEEB+5H7c6EonMC/PBi9epQLrEf3k8kkX74lEOZLGCzzycS1rZLZi9zUtm0avHw6fSDurjiGHLL/svz9lqFYnLYp7kUOOcb66hXk0kezh9P9I6tfDjQC3oscwsBmXkzOW4Y7ZkPOv7Ho/yWwsuf3VlNYLCFsbD3k/u1kSJ56A7lXSA65UTtPJra4Fzm/gqar3neBRn6VJjCLKDa2rTwztxM65r2qZtb/hpyXhDvbB0NV4vYhl/JZlVilNGxmXyl9bdZ1VQ3uDVhLwrBoOWvqUILTSoKB9AZyZN5SHjzd+OjtfOeFoeP1qsEpBJp7EtKA03nOdMqbr0PXTsgQXeHbuRiZdVQYR1CT5WQF2vAM35SGeGYnVPfs56hWciwaZ61WdrCzMTAxC/RdabXNzA9Sx/d03R808ThsLdA0CCyCrpfzo9xerfK4/SzHVj1N4hGeD0RfN/3plKeJq+aJmyldNMYV7LpdieCaAWwdKI1HGStvIMeAUz2/GrrckJuXm0r34EJZGMpiaOChM2oPtJjq3iBMQsdxwgE1CCsJO19X51dX5//XxsKMJsPhgh/Oy6yZltON87m0zAPk+/KAYc4J50qhG59RdasNOdgFGmsLhsyv6OuAbyoDmbw3kKNX+ZWp+U7E0Qrs5gptEdCW5iSQA3jDBJJBrGneAAlPHvi6jAxZAplHkoskZhgkjhaZ9jDHCXmxFZVpBhMmXqKqaGJRk8lCws/79+ZmQdmpVK6NDZ4D0uiWpwHdUt+zn2vJ0cqU6GPMAaWZ2PJGGaM2G8JqAbQ7Hgahv9NfWyIt9A3KcgjEJiF/zSht1AKqFXoFLSricTZN+UdkctSsbGlDrszbeUvf5Qi5KIddwJ7Fv6HN0aBNRs4Z0OyHjtd1F2snQ45rpl710N8Jo0Lk+tbSUxmmC9ROF6Ad37FJQAPVo6w5APOt+dFHcb2SwIacHbQTRH6dk0SmOVy3NYl0+g3kNruqYgUwuPkgpaw2MdgpT4tJQ07zv0LOGtLMpvQuaCe22KQAOIZYrqXtWn8YSFWiq22gOCY3qdqgTMc1ybafKVx3S5xvItdsmSEpMwDihaNEpLcDa18FCrHZKVyGj9SyR87LJbCxftSUA0LzYakyIklrI/Uw5zPUStmGnI8DjBwubztv5wqQOLSoLNodingZ8w3ksk2Z3NzE7QA1kOFI9gYehn8vucQopyJM+97RLjkHlTX3vQZyJHQ7q0N7u8mHIFH5U9LRNeS0qxSH06rt3LMzb3R7FNhtY0Ej8TcYlJ6HAs1sjvJaI9NmrM35FcEEmmSjWCoy67D36i65JdIAqXnjHGYGwzS6zFp17vZ7dc/mmwU7X2GwhXRwho5EjzbkiEHR66xtkfqj/SivItd3v+KMwY6+i4yMnaNiYZhxDUngaMq1GzefJWehPv0hb1AH6A8k5OTSNc2+MmtqE/7uWW5RIZYhkZyYx/IOOWRA+cZyo7b8BsltNpaSzWSY3AQZmQQ56jIGy7YjtlRsc2E10vY25GR8oIbF0ZzZvNGCiEKGolr1zZBu5pOElcO8HsWJjroafOqBM6nzLTnSSvTavMceU6I+YMntNUOz2+aggEN3qQzQw6dzD4hcs13Tm5w7fXKO5DpULNHPnbQgIzvz0Jcca/LSKoC8GnqJpulL996vp8G6pq04puppxYEH08Qx8tG6DmrL5AJLYfLa3Gesj92vjbXErHBEeSBut4rvkiNkPPdqlxxA5JIJMihPS4D7TnVn1OHk88X8Cu8l97RQq9VQ56+uquJcgpA6vzqfz+fnV3iBnB0hBc4WU1m7ml+d/2uvFTrUzwmdSuugEWPKA6EXXVdXxI6kHGhGAU/ITRA55ALSvblLDTabL56SQ81smbb2U8ae3JeRJF+9/QJyzGYhiRpxNFnT9jO7MjdV5dFXhAOSXBNS4k0MvU9OkzL0uebpXo1M1fqL5P5nwG2OaTsiGXUBjSu+rApQtUWSAz4jRBMJ2ITMwCX7wEcKzRHlTcgAU+do4HZdxZJuV1h/MDnBRj0PyR4ZXaUR4qBAPlezCOhDvg1z01UmJ+F8I0g6D4cDKnHSgiFZZ7QMmnEbZyQ22riOhtyBJ6NfjMHKiMKJETkDP5rQXLtiiPwNATBqUNe5CRdBaydqEbp2qplq0PiQUx7adhiaXLubKBBRR57XkWlmSnMAgqYlNgPcJAy1H0FwkA0dagnLB/tBlPhtxK6GFzsFRREf6i7YhfIq9OXQ4PnW5A+qHEiGoQxbKbG1ygFGVJhSbSL1tDVzpQgcNz93g+8d8fscPHOKi2lKyD7fWz1T7sXFAoGHPY9LHmULfJLJZgAdqfPFwt3u3AoDDj0wNK2Gim4FDcxR9CPIbeDrT7KXff/J8sZA97/6GX2hf4+59SOOOOKII45o0UwzvXin5s+E8cdffh9T43e//P4PPDP23cnJyRn5e/mji3J4NLQ+ob/X33xWD7UOb92B+MVV/4P6Yt7vmJz34eQF52vXIt2Cyd82oGTX9fNtPDrsltvZv/Ehxhcn5Jjtr2PKA5oGaBAGhFfufnyM9Pz58Cg9cw8qutnJ7zIm959vn2RsnhsIAEvubeTY0nienMWrByX3kZyJfkfOfv8G8KL3QFffTi6RlGfJeffCQcm9J23t8uS3l77gqeDN5EyRe5ZcKoADkmM/nXxisdx+e3FhD0DOUYH4LDk8O3RActfEjFx/25hscABypkg/Sy6Z04cktwfeTo6cMfoMOS9nfnpybMk9Ty5G3ejPTi7EASnPkNNwwn8jcp6PQ4S+9KQ80NHtx4UdQch0MSZ9OCom/bW5dNb3usOinubV7Qz0/cfza68BIUfiv7S6UF3XXVXPVba/NOuCRrftKt1Z9qdVMwPAjshmcIzmuIIkY4hj59bd99FOoJjsWBBG0FXzuhdG4EdRbZplaUGbBOLUNspRrfb2fFvJsaz1IDL4mCwgpvITHUsKMc8BgehG3QENrFbxAMDAzU1b4hqIeLbZi12pdVuF9ntu2Du/X05GuVqahQSAxNHbQ0W0iYiTcCsVB604uSKRHPc+Mbchl8sVzwwnqjoxGKZInd2AbDYquKykDV4QDRGALGqOJqWq+ZznFWCalSooooj+R3/WKbWEmYG+J+Q4sb1hbMn5Zp2rdSXxAm8INKquLjAklIa8ooCHCu9JlLMFrzZp7LtrgpADRTBk3Nj3vEFqc4ybTfpevlzatorEs9R9P5wyjATN5lyfGGtbTdeWy9jTDnFIhUuspBlRS3N7o0tPu6ejsl5PQ9SgUjhEdSu293yi3FlWqcqUMuelljbin+y5s4CQw4ODrF0VcE4ZNE7gt+vGciXCLC+6zbfLTAJV2TuRJsiDnH96SBR7yjxvUJyMr9JNVJtc4cfofoMsMtPl/gyNqUxVHCncPmfV98jR0iZ5pzFzG820OBcWvVNaUhFktb15fICDJSdPuwL29AtdQc4Xy2p7MrRcKfi5nk0sVqbL5KU0IEc4HkByYi+gwlL6eq6LTBaU/XiLiGfsuuhK41/RAObPkZOeJRcvyrSe90PiTplNSF9DrjDRNyQkrSTjaW6953RXS64fm6GTZtipgsmBdbRzopI/AQysNkerIg/SNZ+OxFu1fExOL+o6ynZ++WTE41/y2AqnODUlch4d9gQUAPhs3w0nLblJv3ClgL5pgxIRUwDh7qmBEMnE7I6QQORoKV++lFxYQ2gudvo8Upm9PQpFXm3CELTg9PSN/dyOVjReISowuR4ha5Y9irGPkf3OuvVETA6Ap3HqX1DL2Obqgt9xg1jkYfdDdIo8kGiui2B8y46Thpy0EzGU0Pi7ITmtJcCB2o9+cydEt7lu4xUm1wXb7hQZSQ4I2aOi6aqY17S9++WUw4fmb0xKkZdMz8C9AU0/t3sSJz7xHpEju9dX+Laban0sXVSWIO2Re8ZxZk85kD0xNAkP6pzLnZ30TNwM+I3y5RVkgHSIjV0Nud3TQ/FIDOWG685ppv/cXSBudV5+i1xWmrB4pJbRMKtd8CS9HZNm1SsA3LdOpW7IPZq3lIlFITF62oL0oq2HKDb/CAJX1Jn9DXJ1lavM4zYXKBVEPgK3AwFjsWm2JfYiHg6yN/y58ZyJ5UWO91gaRHDwCcyR9Q1yUEB++GNyBRIcTa/KpwnCTeRxgc3sAck92iBoch25FJMD9oB9gu7ZL6vlc9ZyHVQCLU2pp+ltE1gflhzIdsvQSM7akLv/ShjJLjl5+mfUnriz28/Ff/6J2zCscZzg148rPTQ5daf5tm0ONwLS5r56OMIuOa+sgsbOPSIXGHNy3gv2k4Wv/zTbgck96ue8Quq6Ap10eV/7bTn/CvQlZ2ZMe0jKLrmq2bUS4l6Gsb/qKx6aHL8TGes8kO9IoDVu3fST/Zustt3TlCPTvpWc3Z7Z9oRcE0GvkZ5FfKzmg/7pi4cmt3t2UIoJMQXJjzQ/8XEj0dy8c7/kqLKBsiXH9MlJmyWslpxO/IMnx61Gbrn1SA5Njh7263JrT7BLQUZ3j7IyFbEbgXl1blb0htwKbMkBJt8cehgITYIk7ce/zeZngrGtv4OT6+sl8b5Ae5i+TPTykehCGmwOUPXXpgrNjsRg8yJ7KqpVvfFQivZHhJIJzk/cFR1yLo3tNwcnxxRb0Vm4cjdeesqTZtL3Y/VTgZ50hRlIVSll3QDIsYXWA2ZhVlfqUN9k0/hXbIUnot2dWPpUAEzPTzssOZC5vW0XjkB85Y2BzDFX0LOnWiaggXrXmORCrQul60uiSuwO9xxFyEXtzuQfCbTRkNYNLisjs9oWPsY/jtMzWYclNw8Dke6GZNo91sPezhbdJuz45pQxNqxFiWa4bd7RsIgelOao7dEkKLo3nUzYzMXgDWXdOCc16yCTxMmIvOGlOd442O/51k/HKfuTAwUqCBpk1Lrn+aOMdOD9A8cdwo4W3DwIggJgtZr0jijxMw6aaHw3SsPY5bLNTzbIAZ6LYdQoTWuV6f2kVaoS3eAyGAQwE1FdinnzkkdOwrBxQ1Fjcv22pQZEDk8oJK4AxCzPbYl0cflOR+QUZIYVMMh5B+hK2D1dfMkwJgSMyLmwKnqWyW+WCzhBFAEq/7acI5frxhqEJp93p2JO0AihnauWOIET+bcNfDyal3RCYMgwjITVXZHqRxXmWQzPNFOAqEhG8SjLkejWxJVnVu3vZLVlzfhmao5mhjtTTDocim1yNKNsT4rRJko7AmpHWMO3kZPN5jhYSo5zl/xebmY+k6IenTL4JrpdPp0AcCpY08bQkPLdE3UG0amC3jLElfWouhJzxeP0DNE2tV46wSO8seVtBxueg3/AMvGfd/w8LcU/b/n8/hrWxz9+mWpPmgh569GJFe0b4RIlt9R254q+OA464ogjjjjiiCOOOOKII4444ogjjjjiiCOOOOKII/5mYGdnZ7MvBnpe3J791Ie+3J7c3nz+ArvZ3ezd+zcFuf5gjH/xqD8u0b9jHKs79shh7F7z+d0lNb6l7s5Yim1ujH8ynuNfxuNfL6jL649nFx8+ffwsj3+7/viRurt+d0Pd/DLDu7o/XlPvrv+Yye/++PRh9qPL+yqM/3337sP44oN3+4H9eEn9euZdsJ9nZ7+hGx51eXLHUn/MqE/vqdl/qct31OWHn5n8avMAAAIxSURBVGqtbfyLTN38evv7zfsb6rczrIlITNTdHUX9cYvufvhE/TpDlCnql/HtO+ri87c3rv+NgNvc7Pezz/gakft0SZ19oMbXv1GI1CVLzT6wiNxvNxT7C3v7iZr9+lNJ7uzk5vLDLfXu17tb+fO19+uni99vZh8vPlxefqQ+3l3cXVOf3s0uPp9dX1O3n2efzn50eV8D1M/dnmFVuz2jxmezi7Oz8dnt7YySb5GNHJ9dIgPioT8X6Cvq9o/bf+DxLC2QQfnHQv70609lTV4Fdvyz9eEvxzPE/o5ckdXYfpj1fA5kXJqL8c348gbpoHfjzW6p2Zi6nI1ntzfIzsyo2fbIiNnf0L7czMayN7tAWjYes7NL5DKyRAbsNTW7kcfIeI7PbsZ4PIDM5c3t7GYmj69vxxezC+8CdQgzir248Mbjscfe/GgqTyFfX95e383uLs/uZjdnl5d3Z9dn1Nl7dnxHeb9dzq6RLBFjIlHEDA17kLhQHbBn8ky+oS7uxuy7y+u7u8s76m94ttXl7P319fXs5vLsmr25vbm7Zu88cn7aNVLY9xc3F9TZzWzmUUgh398i9bydydezSyRr+WJ8Lc8ux9T12e17VDXyKw41+V9hjEp5MUY6hrQSlfdi7J21p/5ejCl0B/2ZeR7qvKnxbOxdoNGPjIihIa18waL/UFu8u0AajfT0Z+gaLp41DOwXP3qX8nNPHHHEEUccccQRRxxxxBFHHHHEEUccccQRPfw/nBidj9CVOUcAAAAASUVORK5CYII="/>
          <p:cNvSpPr>
            <a:spLocks noChangeAspect="1" noChangeArrowheads="1"/>
          </p:cNvSpPr>
          <p:nvPr/>
        </p:nvSpPr>
        <p:spPr bwMode="auto">
          <a:xfrm>
            <a:off x="155575" y="-1042988"/>
            <a:ext cx="2095500" cy="21812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2780" name="AutoShape 12" descr="data:image/png;base64,iVBORw0KGgoAAAANSUhEUgAAAU4AAACXCAMAAABNy0IIAAAAkFBMVEX///8AAAD8/Pz5+fn29vbp6eny8vL39/fb29vt7e3h4eHk5OTU1NSoqKjX19fv7+/MzMy/v79+fn6goKCYmJi4uLhwcHDFxcWvr69nZ2eRkZGtra1KSkpERESNjY2lpaV4eHhbW1tPT0+EhIRqampOTk4oKCg7Ozs0NDQSEhJYWFgiIiI3NzcaGhoQEBAgICAEt5kCAAAWk0lEQVR4nO1dh5qbvBKVaKaZ3k3HBozb+7/d1UjC3r7Ojf/sbsLJl3XDII6maTSSEVqwYMGCBQsWLFiwYMGCBS8hxmlAn8hJ63xxW34+jBTjNTyJRzyYX92anw6HkCnAkwwP8Vc35sdDG3BCnzj4ZHxxW/4CRHhDH7XhpH5xU/4GYEw1nQhn9MUt+RugYizRJz7efnFT/gYQR9RsNPKkxGfPFb66OT8dFgZEIJ2A8Kvb88MhUBaxgWL62Epf3aAfjobSaCJ5hMdC++r2/HA4wOJF4NrufXVzfjzMZlfL8MSfppK/Z0UFRb+5X1rtyb/rOL1PfqF18qb5aQGcwh/FFXu068HV7ZVky07T381nhu8bojZYvLtlYtD0g/mz440Qg5hJaUr+CuXpzqSIjPO7jjNxcHdLqtG3WHbmP4D8Z7yuw+43wEx3o/4+YSrvvO/opN/bEi+VyWnvl+Vfgnr8FZvz/1+GuSNpHnxqp+6er9kjvsssWKftnVIhbnfkyNNw39GfQpm7hTezw3d36++gxjY8bK5Ovhvv4cnF27vEyL9b12MMZuZRsYbScmEMWyomQlM/5sSfAIPJJJbz6lgS7N7xtYwnpj7DiO/NW6UnBL30IJWsuTAaeGJvKH/EwSmY6raOB5m/Y+I7AiDpiO+aFlFwf29L8gLdHy58BnVfMOXx/vA4uqzgb8iEFGDMqSYjq7fl3KcqkxolmDt9JIZODIMNS0FLa9YbyS2rYlVBgqpZ1526TmepFxMmseEzZxY3GhJTfAssnKhOObmCqsAUl79+aYfEsPai65uCWgWkAaKpdrj1g3qtxj0uK69TkAjsCjGcT1ItbkYVP4o6BT0eNZ4jesJUTinR+8aJSd/G8Eq6sLAowBZ99PGO/O0mjz6CoacMqTfTl/Xr5GLWnJ4QB5aPZc1kJ6GSvXodaunj4WobAryxSowMuKALQrsmozjyILmuPR8j1IfYSiPRZZ3pDZs1abFGszyho2bkcQhc00CK10mgeKCKZJjN/J1dDI6zD+zw4cHEeFMyndFp7cElGXZ+AM/MwyIL71jon0LDOg+0E6ixzhP13831NJRHQ89HNgCj96Hq9GGFMT/klWKbOJ9FLYAOFlQHZ+RFQb7hDg4edSQMmL4FECbKrx5QjRanXkKroUHg1gYqEquJh3MVFZeOHC6kSYfBriB5wES1NDm627zfC/GMr+GMw+jcMaPDYny7x5SWbrarOWlYOCrguDb0farT1tVS8kDBZP5fxSx8YA3PcE0PPo+v5qrcq81x8ECJbbECCpMi+Wiswa102+LqrngKXMYDab0QQQ8qPdBZ8vMo+MwU4Qj+dbU/ILStSafTu0hZo907xyO/APOJx2BMuLgBUuUDlT4fR/BK562DdJQmFaC5a6DTxnudNbBm51AGFm2lTJBqFgaEeFJAoZnBqOeDn6C8GouW9WZFBSkgMrZN6Nn8xjhfuH3VemYaIir0Pj2fS8VwxwVfZXJI1H8U2EAu2YnyEaSS3Ay9Z7G9K5L5JSRPJo5K6DuhZiJA9IK0Q5rYq4g6IALzNCpZx45eA6e01Q6eWxYyU2xi+j29v1A5PNF3Y9yCqBr4FkHIIXe/xey5ZDaq0EaqrB6OdcJHjy05V4hBUOarUBnU9xAUrUba8QU8V0bMDgl49yQ0XIrJXeYxcva9TE/KhbOfY5qHwb+Fe3YOnKiYGj31THkmHQnSZ55nXSQNUw+K7kPfEiYmxsyE97xlTDpWO0y1m1lOyAgC21xiI4zn2wjxuGPm6zo90GHeWcCR0pxUCAvOWIhUcprZIFANhp4/rUCpBhEJVBagx1i3z7Y8om9n2E0auByomt5TGRVGHD3cE2U3gTcx6FLHrFKHcYVmP46i/TxOT3AVVWirI2m/V5HaU9ZgGordBdexZLhQp7OnJGkDm/VjpDo9d0hwdMOJVWaKjYGKGhn5Hkk/Goc8aUXSqYVbAzXcIMRMgslltwJYTh/ZNZ6AmzWPU4jbYp5tog2ssQpVLwkVyw1OJXroL6Ro7kV5C/dqDLacKZl53NP7ayipcdPO4/QEexMiYSV4DNAX8OtS280t8+gdKycdjwhkm6peOVBjpTMa86uQSVMzh37JTLFJaUReTg9ScVrHQF+Wm0BNxQ4KqHkX8hbe0C7YrfJ8Qx16x4dsxCaxmCqnDU9PFcglHdAJzBGpQ/r4OF9Mxzk/oOzhYsqFasJuM1KBKuCVkFs5N0nEQxwDCQbDNRAXUvX1O3cWXmZqu0ymXZNg4lCR3DM/7OKW/A2jZGbFvOVSynlEmFAarT5kARZuJ/pNmlke+HhM8KgGV7UPhBj4YCkyG0NIOddxYlyZIuc0jtvlBXzVA/UQD7SNkd/gx5ZpCdtJTaf5VYDPItUjEVqqnWCsJvVAY9YZe946oiJnxY0gXwRalMF9Gb0c8ZZp1B+4OWGqRrPhaOINN2CkA4xR6ubbCK7jMbudTTjz1YVZUc4tZh8qJuUFp5Mb+YNM0w0GHq7BvVIcmHQkXF2ksWaxH/SuMJ2JcIj4TI6JW4ne7wPh10Q6G/7CONAbcPFRRFZhm2CWkHEh92EOknsdOq0JT+s1kE+0h/iCNRKaUBhPzHSS+Jg0lUhCSOmpQXizmhtoKlONj9IzD56bq7KRsHV+Dw7KStITLn3/CLris8sPXEW0I0RtTWL34CcNPjwD2KdR4c1kGiAfoCOJ8QahFfOzDHReBBI46Nr9SYW7YBOHuLrOz0w4peHmeU+GYA6RUmr2Ryzqo8NiTIqK3KafQLjK7nODIo+0cEQzGzra+vBBSA+uUUwiTo/Gm5Cx6yJC+Zxzaa/KVpIDGYC5TQtRAHxosVasWbya88SsGBF2vIzEVKBaMmaDgmANUSaLNsk3mLTLPdAqj9TfCxPYHiKdtjS5pMcfO/uow5jAS+fbODM1yfG6cNFMp4ezIXnq/zd7EW3SsGfNdXDjEa9g4FnGSWRUe2imk9zpGjSRqTd5VZPbYnIPaK504qsZM/GuKshXtpxOyqPiUrXsOJ2kmzpvC1evgZ6USqIDjL2iU6Ozf0LPVL+ETCDoTOpDFz7WE6kgUrbMGzgPo+VmAgslnymdqywit2Xf5uUUopRKPaUsH4JiaJiQXINXoW4DuOeQKVsYeRq9OcqWE5HPhPgan4SzyAfUSTFs2pQ1CL5iP5sfiK/j4bolVkQI2EXMHgebLQy7kH2+0snP3dErGzzrRX2fHNEEc/rgJL1SzN2jdfhVEnP0kEqvF2bbaX/J3ktyqoE3HXG9eZ6j1XH95JVB3BYVb8P3GuIWKpZNkbkb1PvzKx9rErmMX0yOyKcsngf7ZlA3Pd7SgELPiryi7kja8X4P5+jhGaz9Oqafx9m2OeD6sTXDVl8ammbrAcbpq56qDkZnIClJu1gj4XZ2epNPM4o2qtCegrF+/kEPmbBsvvmi04lyWl7kW8KEN0PEyA8n1dY0B7+ROVbyUn417e6OPMAw0yjRhb73R5ZiEubOzEConYQMP4lci6X94gThCMmqePJC2zmlwYPH7Gp23h/IICWKX+f/xZwopZ3SHOuaXLd5K1PvT6D0Rr9F8f7FJ0Tcg3p+ZeLRRMmOsoZPRFp57yX55YCxZ71xaocnV55BE/jXoG8hxRoWzw+AvKbVahBw6Sh7PeoB2axT6GWXyG/QvDrg9yBKkrR6O/wSJKQ1TCQbEqG4bxjuoKRfhSBee+kms9PY3ZRVFFHFnJ4KprOexUaA67/dtNU77xN7SM0z7WTj5eRrdRkbYEvJ++HNqZpVym4E5jfj/2pm/21E7MoaaM4b81cu18YO2298bD63h1bLeq0EyfytybCE9ZwQHZU3TqSarBMl521PU3OSIcj6w0UnXLqC89tJa5E1R74rlcAPNvq7JvM/woqdyfr/pj75PW0ePMK8H/ondKXD5+UJ1/6o8aMmvPLrYEj79dpK+fDnKwh1auHs2Q+/hMg8SHD5fMIlOnFCk/tmlT+CRM8kdsdZmcPLLwQ8LM62p92fry5zJlM3NuN7E6hiszF0J7pj+RzMoqUbXbei8XdVTNzIaWIYTpPPnSgdh19IZchFbOjuUH9FsbBeRlH5/thhlURRfcdITWhIGC8kNTn4t2vZpDYWK3LZW8S4/rUssJxFkfe6U0WbC42i/UeVZw+Dc2dV02enCcqK+L2XVBzvq0D7GFo95CHN8Lfj9psv/q0/qGDUeHZJMD4zZh5OVYV0zYue4ROvb0KcTyq/HB69RAv1DiRSUMmgBp+/9xJLPtf+FqQT97A+/oROBxKxkF1/8f5HFWgdH6rp50+KrxS6CqOHsT6g/Pjor4WFj+9+VnJPr+BPqjsFNmMfvowMlHz/rnez5knvT6s9+CIhiy8S2n0mzF8JPtX7FvQTq/ggtL4jY3rFSs20AvIk8ulluKjScoC30XDu9ff6SgoD7tKSC9N2qaNi+kfqa/8/iBO9qyRvM272pHCaPOJII6/BfROlUV33eNhuI7gLo5smGi2sIbst9dw0ykdCp3IsXvq0gE7VmU0+58QEM5ommASuoz3ebbdp7RX4lEYp2G973bQenE9tIFYt8VVsJcdjWydoYYu/84pqNhcf1O6cD5OPkUOXIXQd3leOiPS6wHnI6PBxaPoYsh8gUuLU8MI9u8WxXDSKoD8ntAVDp+bJep4Q6HrXrEeE4uiIU1dGYtlgXLE1IfroOeEJSKN1f8nhWfn6wNPz6ul1CdX3QYwLGYWNhEQ2+asOUHxB716dZ9e3c+zoA+UWBEMbSABHfnRmHxDbGfS1iOSpeZZpGsmxRm8iIb3Q/ohgjmYNNSnSXCAW4mKuqYigtD9DbHIrzMNnCc8jTxua5+a/qPx8EBJcI51aIzrrLvbUh1M6/XlSY64BYUUcdKbNIyYiaVE/55B9vo0J6p86I3WPJdQEtIoO3u+ohHkXGbzbweDfZDlm4wDJBeucsZkw7aC6+Mmp3HlG9KO47usBpYwRbSCdiS2pIPp08qGe5xu5lIrs8YxhirmwjV5Dh3nUFcwLTPKn4zAi+kI4CXR20wG5hnSyQQsNY15uKPKSPE5TBtf0iExHPgoPtzM5B5578J9MNH9DTHvTzEVBRCZIp04tqXaEujJiD5lhTHiZDfMra5AmnTxNyWPJyfNP8xRI9DQvt8GeNFpIQkpB596pdNeUv44LpYQPVHd1WpamYVg9lWLZJcSb1yBWTPjpZQ/n39hyEpO01xtHiGREa14rqHYRC3rD1rlgOt4xKWXBkIsnmy6Zi6GIS2CeZ4PdjHO+fUon8VyBh/wYaDKgNEW+lqS2fDhq8cniDuyL0cIltGEwDtCTcwqhOuCW9my6x+/kz74L8NmZUOeAhlXgPisUHtm4Y96UREhZgGjhQZYDFvVt8Dq9xecm0VMdsxLZ3dN0nI/XhRF38N0cvtQIao0biMKluYbOZ1cRoCSHhJfQGdYlKp8FsI4XMhKD4LtvL4VTzzQ7KnsmOB3HbyKmThlXR71ncXOAIz2aEqqaPi5vw0mxh5tnVtfePXW73WXbIagvhAo04v39OG1YjYODC3YgL5RzTlgvG49e2dxHu28cqX8IPDViTZU41yA0usU5c52XiVt65+mTMpcSFzcpdOlA0sAQyazrJ+cWo3NvuFsojCd9peRP5jtIQMEEbsfinxDflkQ7+/2PXc6PyfixMKBaJ6AlcbdPWj4mMbnSN08yl+ltuRMRW1YjR0J1USqeOgriz1NabbrGZLykFE/iyOS2NoIa6HCu6EXQs+efKpwIKo8bKE06icAcC8vpDMWeF8k4fFDP11UgWJmVPo2wS15ymF0q/9n4n9AZolpBK0qkMnDnb4lAMIsetZFJ5UynBhWTP3ivCRC9XJT5kgpWqYloEv/MJdXhGbEA1/Agg2dPn0bY8wyTMJ2vO8Kw5atRrwmpRrw2yLfAA/AY1PxaQzcyG2qeLkCrAA7OvXNZ6XfEgVAxljkXlppKYkelA7+g0zjtSbSiFiC5VfvkFEKeU4WFfA8nQvGogwm28J84c+p+Yrq+xNmxMrOZzmF2SQHM2IE9sb7zoPwTwIJdtex4ACI3uJhytuBzvO7ixjU43J/algVCwrNhsxYVTdfVbSAFuKOKLzN/LcIqrcCbC84yPLa7lnK14f0nDj2zFEaB87Zg1vkbj8l/FaHv81F3RH2uTtx9TR4VWMi19tdv19IY4WbtAGlmjks3jtP0zcOsyufDKJcOYzURTeCKBKjiDv3qG2fefhsxaK4ZoFUDBbLenc52pXtTs/101ze73wrI9hQSwUJ+6uHr274fpLaI1y1d35A50aPTOGTAFMMSL+nSOlXzbv3YXwSlGPjGTmP+8DU+QnnMqcE2d0P3vcfhCxYsWLBgwYIFCxYsWLBgwYIFCxYsWLBgwYIFCxYsWIBgCxIDiau3dnRZ8BZE+cOpYDvCgtOOHx3ybyBr0qz7tGAkyXxY5Wa9e5xzQK82Dfon0aUIrYuPtxmALXTUCEn4XXV2+oVOiiyFIkMo3dIUAYmSLMAGc4YiSSLsJqmDltP9sFSkHWATIEGDdYdE+yV1NgArPWZ0itK//gOCQCeUIEudT56awzaDZTRh4cOe6E6a1KkN5bBAk7/3SkWJfH+I4TcrMo9vEpp4SXqmdK7P5T/OZzaW2z4kEtghe3RQVRio7NBaR8kkojZGaAfbh+4LX0QiLAipaoQ2A3lO3q7pMlinuNrO4MeWyD8KIJ3qPlCGIMjqGK23xJTChqBgABwoNPbh1yyU6twI0kFFImxGqo+m0BM76tL9O7Notp3eH/mZrW8NoBNlZ+MS0996ASrXdLvzDHZQtAlLR6q/7skUCZ1S78KS71joTYRiuj1vfaUzerkTxr8HSmdyslu2+GKWTlhiuTGgDr+KNFj9ZRx1oBN+aQPpg0ylM6GLV31YjUnpFIe3dvn8lyDWuSjK+Qat97HoWqjLJVTmkja6glmjeiuhbSxMriCEHVodE1eJif9JOiSOG6Q0JnJr0Ty5Yo19yb+gGKv/duWnn2WBn0EZbFh7LnLKMjTLcmNmflDG8HHgwOaxgQ9m0YXdq+LS35BuGGs/UOHVCjl1afqxW5IvZN13X4P5PSH2f/Mqgz8O4bCI4eMghrj+52PMx0F0zHd2m/3XIL4YBiovf2VIkD71zsI7mi78A8uNniMx6W5W6m2hTPZ8CaCSqRV8aMN+NVZsrF1w6qIZy3KsSa4pOLEYqxuXuHfDdMTk2Yqb+Jvvhvhw+IkguaHhe5vQDcMgcNxGdENzs7HY/tyoIvHRVt/4oecgKVT90AQ6bddMMiVDfizFvtUh8q4VOkYnb2QSxGd+YmVlWCbCt969779AmFqERz2UK6OSS1QS6YzDtRzAby44sYBgb1MvlQyDrl4NSdBOl7SKlbhFEXJjZFfwWxMhrAczYymJBEROs9U6pRM7tP3Se/vzMFHoV26iJroP/0RPLI3A9RH9/T6dDGrcNRK6wBTkjEir62hKAr9xIG5MtSPch65YaS4ZFW0Ey7VcVUOdAnTWckcI9dCrX074yxHGob2uKjmwkjXQaK6zKgyT+ed1CZI4WWlBYicuIS1wlBiFRO2zwJQTWQpDOfCVUpBipOlmEDohpESi2NIrq7L8+M/+DvG3hbj+YP9f7eV6deM5a7ffQgi/Ykvpbwjzd8aMTjBPIv3jufgFCxYsWLBgwYIFCxYsWLBgwYIFCxYsWLBgwYIFCxYsWLBgwYIFC/5//A/nu3LWucRNzwAAAABJRU5ErkJggg=="/>
          <p:cNvSpPr>
            <a:spLocks noChangeAspect="1" noChangeArrowheads="1"/>
          </p:cNvSpPr>
          <p:nvPr/>
        </p:nvSpPr>
        <p:spPr bwMode="auto">
          <a:xfrm>
            <a:off x="155575" y="-685800"/>
            <a:ext cx="3181350" cy="143827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86" name="Picture 18" descr="https://s-media-cache-ak0.pinimg.com/236x/16/00/b1/1600b1add9e2a644fecfd8a0a136c65e.jpg"/>
          <p:cNvPicPr>
            <a:picLocks noChangeAspect="1" noChangeArrowheads="1"/>
          </p:cNvPicPr>
          <p:nvPr/>
        </p:nvPicPr>
        <p:blipFill>
          <a:blip r:embed="rId2" cstate="print"/>
          <a:srcRect/>
          <a:stretch>
            <a:fillRect/>
          </a:stretch>
        </p:blipFill>
        <p:spPr bwMode="auto">
          <a:xfrm>
            <a:off x="6400800" y="2895600"/>
            <a:ext cx="2552700" cy="3733800"/>
          </a:xfrm>
          <a:prstGeom prst="rect">
            <a:avLst/>
          </a:prstGeom>
          <a:noFill/>
        </p:spPr>
      </p:pic>
      <p:sp>
        <p:nvSpPr>
          <p:cNvPr id="13" name="Rectangle 12"/>
          <p:cNvSpPr/>
          <p:nvPr/>
        </p:nvSpPr>
        <p:spPr>
          <a:xfrm>
            <a:off x="457200" y="3429000"/>
            <a:ext cx="6096000" cy="2923877"/>
          </a:xfrm>
          <a:prstGeom prst="rect">
            <a:avLst/>
          </a:prstGeom>
        </p:spPr>
        <p:txBody>
          <a:bodyPr wrap="square">
            <a:spAutoFit/>
          </a:bodyPr>
          <a:lstStyle/>
          <a:p>
            <a:pPr>
              <a:buFont typeface="Wingdings" pitchFamily="2" charset="2"/>
              <a:buNone/>
            </a:pPr>
            <a:r>
              <a:rPr lang="en-US" sz="2400" dirty="0" smtClean="0"/>
              <a:t> </a:t>
            </a:r>
            <a:r>
              <a:rPr lang="en-US" sz="2400" b="1" dirty="0" smtClean="0"/>
              <a:t>mentally</a:t>
            </a:r>
            <a:r>
              <a:rPr lang="en-US" sz="2400" dirty="0" smtClean="0"/>
              <a:t> </a:t>
            </a:r>
            <a:r>
              <a:rPr lang="en-US" sz="2400" dirty="0" smtClean="0"/>
              <a:t>( they read, seek new knowledge )</a:t>
            </a:r>
          </a:p>
          <a:p>
            <a:pPr>
              <a:buFont typeface="Wingdings" pitchFamily="2" charset="2"/>
              <a:buNone/>
            </a:pPr>
            <a:r>
              <a:rPr lang="en-US" sz="2400" b="1" dirty="0" smtClean="0"/>
              <a:t>physically</a:t>
            </a:r>
            <a:r>
              <a:rPr lang="en-US" sz="2400" dirty="0" smtClean="0"/>
              <a:t> </a:t>
            </a:r>
            <a:r>
              <a:rPr lang="en-US" sz="2400" dirty="0" smtClean="0"/>
              <a:t>(active, eat right, etc)</a:t>
            </a:r>
          </a:p>
          <a:p>
            <a:pPr>
              <a:buFont typeface="Wingdings" pitchFamily="2" charset="2"/>
              <a:buNone/>
            </a:pPr>
            <a:r>
              <a:rPr lang="en-US" sz="2400" b="1" dirty="0" smtClean="0"/>
              <a:t>socially</a:t>
            </a:r>
            <a:r>
              <a:rPr lang="en-US" sz="2400" dirty="0" smtClean="0"/>
              <a:t> </a:t>
            </a:r>
            <a:r>
              <a:rPr lang="en-US" sz="2400" dirty="0" smtClean="0"/>
              <a:t>( seek camaraderie of like-minded </a:t>
            </a:r>
            <a:r>
              <a:rPr lang="en-US" sz="2400" dirty="0" smtClean="0"/>
              <a:t>			people</a:t>
            </a:r>
            <a:r>
              <a:rPr lang="en-US" sz="2400" dirty="0" smtClean="0"/>
              <a:t>)</a:t>
            </a:r>
          </a:p>
          <a:p>
            <a:pPr>
              <a:buFont typeface="Wingdings" pitchFamily="2" charset="2"/>
              <a:buNone/>
            </a:pPr>
            <a:r>
              <a:rPr lang="en-US" sz="2400" b="1" dirty="0" smtClean="0"/>
              <a:t>spiritually</a:t>
            </a:r>
            <a:r>
              <a:rPr lang="en-US" sz="2400" dirty="0" smtClean="0"/>
              <a:t> </a:t>
            </a:r>
            <a:r>
              <a:rPr lang="en-US" sz="2400" dirty="0" smtClean="0"/>
              <a:t>(they believe in the innate goodness of </a:t>
            </a:r>
            <a:r>
              <a:rPr lang="en-US" sz="2400" dirty="0" smtClean="0"/>
              <a:t>people</a:t>
            </a:r>
            <a:r>
              <a:rPr lang="en-US" sz="2400" dirty="0" smtClean="0"/>
              <a:t>, guided by a higher power</a:t>
            </a:r>
            <a:r>
              <a:rPr lang="en-US" sz="2400" dirty="0" smtClean="0"/>
              <a:t>)</a:t>
            </a:r>
          </a:p>
          <a:p>
            <a:pPr>
              <a:buFont typeface="Wingdings" pitchFamily="2" charset="2"/>
              <a:buNone/>
            </a:pPr>
            <a:endParaRPr lang="en-US" sz="1200" dirty="0" smtClean="0"/>
          </a:p>
          <a:p>
            <a:pPr>
              <a:buFont typeface="Wingdings" pitchFamily="2" charset="2"/>
              <a:buNone/>
            </a:pPr>
            <a:r>
              <a:rPr lang="en-US" sz="2800" b="1" dirty="0" smtClean="0"/>
              <a:t>Good </a:t>
            </a:r>
            <a:r>
              <a:rPr lang="en-US" sz="2800" b="1" dirty="0" smtClean="0"/>
              <a:t>coaches first are good people. </a:t>
            </a:r>
            <a:endParaRPr 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sajithansar.files.wordpress.com/2013/03/20130325-091240.jpg"/>
          <p:cNvPicPr>
            <a:picLocks noChangeAspect="1" noChangeArrowheads="1"/>
          </p:cNvPicPr>
          <p:nvPr/>
        </p:nvPicPr>
        <p:blipFill>
          <a:blip r:embed="rId2" cstate="print"/>
          <a:srcRect/>
          <a:stretch>
            <a:fillRect/>
          </a:stretch>
        </p:blipFill>
        <p:spPr bwMode="auto">
          <a:xfrm>
            <a:off x="6019800" y="3429000"/>
            <a:ext cx="2770573" cy="2667000"/>
          </a:xfrm>
          <a:prstGeom prst="rect">
            <a:avLst/>
          </a:prstGeom>
          <a:noFill/>
          <a:ln>
            <a:solidFill>
              <a:schemeClr val="tx2">
                <a:lumMod val="60000"/>
                <a:lumOff val="40000"/>
              </a:schemeClr>
            </a:solidFill>
          </a:ln>
        </p:spPr>
      </p:pic>
      <p:sp>
        <p:nvSpPr>
          <p:cNvPr id="17410" name="Title 1"/>
          <p:cNvSpPr>
            <a:spLocks noGrp="1"/>
          </p:cNvSpPr>
          <p:nvPr>
            <p:ph type="title"/>
          </p:nvPr>
        </p:nvSpPr>
        <p:spPr>
          <a:xfrm>
            <a:off x="457200" y="274638"/>
            <a:ext cx="6629400" cy="1143000"/>
          </a:xfrm>
          <a:ln>
            <a:solidFill>
              <a:schemeClr val="tx2">
                <a:lumMod val="60000"/>
                <a:lumOff val="40000"/>
              </a:schemeClr>
            </a:solidFill>
          </a:ln>
        </p:spPr>
        <p:txBody>
          <a:bodyPr>
            <a:normAutofit fontScale="90000"/>
          </a:bodyPr>
          <a:lstStyle/>
          <a:p>
            <a:r>
              <a:rPr lang="en-US" dirty="0" smtClean="0"/>
              <a:t> </a:t>
            </a:r>
            <a:r>
              <a:rPr lang="en-US" sz="3600" dirty="0" smtClean="0"/>
              <a:t>No One Can Perform Beyond the Way They See Themselves</a:t>
            </a:r>
          </a:p>
        </p:txBody>
      </p:sp>
      <p:sp>
        <p:nvSpPr>
          <p:cNvPr id="17411" name="Content Placeholder 2"/>
          <p:cNvSpPr>
            <a:spLocks noGrp="1"/>
          </p:cNvSpPr>
          <p:nvPr>
            <p:ph idx="1"/>
          </p:nvPr>
        </p:nvSpPr>
        <p:spPr>
          <a:xfrm>
            <a:off x="533400" y="1524000"/>
            <a:ext cx="7848600" cy="5029200"/>
          </a:xfrm>
        </p:spPr>
        <p:txBody>
          <a:bodyPr>
            <a:normAutofit/>
          </a:bodyPr>
          <a:lstStyle/>
          <a:p>
            <a:r>
              <a:rPr lang="en-US" sz="2400" dirty="0" smtClean="0"/>
              <a:t>Job #1 in developing directors .. 	               	 </a:t>
            </a:r>
            <a:r>
              <a:rPr lang="en-US" sz="2400" b="1" dirty="0" smtClean="0"/>
              <a:t>Continually build the self-esteem of those you lead</a:t>
            </a:r>
          </a:p>
          <a:p>
            <a:r>
              <a:rPr lang="en-US" sz="2400" dirty="0" smtClean="0"/>
              <a:t>Once people raise their self-esteem, </a:t>
            </a:r>
            <a:r>
              <a:rPr lang="en-US" sz="2400" dirty="0" smtClean="0"/>
              <a:t>they raise their confidence and</a:t>
            </a:r>
            <a:r>
              <a:rPr lang="en-US" sz="2400" dirty="0" smtClean="0"/>
              <a:t> </a:t>
            </a:r>
            <a:r>
              <a:rPr lang="en-US" sz="2400" dirty="0" smtClean="0"/>
              <a:t>they will believe that they are capable of doing better in this life.</a:t>
            </a:r>
          </a:p>
          <a:p>
            <a:r>
              <a:rPr lang="en-US" sz="2400" dirty="0" smtClean="0"/>
              <a:t>Help people take control of their fears			 and replace them with faith.</a:t>
            </a:r>
          </a:p>
          <a:p>
            <a:pPr>
              <a:buFont typeface="Wingdings" pitchFamily="2" charset="2"/>
              <a:buNone/>
            </a:pPr>
            <a:endParaRPr lang="en-US" sz="2400" dirty="0" smtClean="0"/>
          </a:p>
          <a:p>
            <a:pPr>
              <a:buFont typeface="Wingdings" pitchFamily="2" charset="2"/>
              <a:buNone/>
            </a:pPr>
            <a:r>
              <a:rPr lang="en-US" sz="2400" dirty="0" smtClean="0"/>
              <a:t>	Let’s look at some ways 						to build that self esteem …	</a:t>
            </a:r>
            <a:r>
              <a:rPr lang="en-US" sz="2400" dirty="0" err="1" smtClean="0"/>
              <a:t>katie</a:t>
            </a:r>
            <a:r>
              <a:rPr lang="en-US" sz="2400" dirty="0" smtClean="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04800" y="228600"/>
            <a:ext cx="7010400" cy="1143000"/>
          </a:xfrm>
          <a:ln>
            <a:solidFill>
              <a:schemeClr val="accent5">
                <a:lumMod val="50000"/>
              </a:schemeClr>
            </a:solidFill>
          </a:ln>
        </p:spPr>
        <p:txBody>
          <a:bodyPr>
            <a:normAutofit/>
          </a:bodyPr>
          <a:lstStyle/>
          <a:p>
            <a:r>
              <a:rPr lang="en-US" sz="3200" dirty="0" smtClean="0"/>
              <a:t>The Key to Developing People.. 		Transferring Your Belief to Them</a:t>
            </a:r>
          </a:p>
        </p:txBody>
      </p:sp>
      <p:sp>
        <p:nvSpPr>
          <p:cNvPr id="14339" name="Content Placeholder 2"/>
          <p:cNvSpPr>
            <a:spLocks noGrp="1"/>
          </p:cNvSpPr>
          <p:nvPr>
            <p:ph idx="1"/>
          </p:nvPr>
        </p:nvSpPr>
        <p:spPr>
          <a:xfrm>
            <a:off x="685800" y="1371600"/>
            <a:ext cx="7772400" cy="5029200"/>
          </a:xfrm>
        </p:spPr>
        <p:txBody>
          <a:bodyPr>
            <a:normAutofit/>
          </a:bodyPr>
          <a:lstStyle/>
          <a:p>
            <a:pPr>
              <a:buFont typeface="Wingdings" pitchFamily="2" charset="2"/>
              <a:buNone/>
              <a:defRPr/>
            </a:pPr>
            <a:r>
              <a:rPr lang="en-US" sz="2400" dirty="0" smtClean="0"/>
              <a:t>To repeat --To reach our goals, we must raise the self-image of the people we lead. Here’s how…</a:t>
            </a:r>
          </a:p>
          <a:p>
            <a:pPr marL="457200" indent="-457200">
              <a:buFont typeface="Wingdings" pitchFamily="2" charset="2"/>
              <a:buAutoNum type="arabicPeriod"/>
              <a:defRPr/>
            </a:pPr>
            <a:r>
              <a:rPr lang="en-US" sz="2400" dirty="0" smtClean="0"/>
              <a:t>Focus on the good in the people you coach</a:t>
            </a:r>
          </a:p>
          <a:p>
            <a:pPr marL="457200" indent="-457200">
              <a:buFont typeface="Wingdings" pitchFamily="2" charset="2"/>
              <a:buAutoNum type="arabicPeriod"/>
              <a:defRPr/>
            </a:pPr>
            <a:r>
              <a:rPr lang="en-US" sz="2400" dirty="0" smtClean="0"/>
              <a:t>See the person as you want them to be</a:t>
            </a:r>
          </a:p>
          <a:p>
            <a:pPr marL="457200" indent="-457200">
              <a:buFont typeface="Wingdings" pitchFamily="2" charset="2"/>
              <a:buAutoNum type="arabicPeriod"/>
              <a:defRPr/>
            </a:pPr>
            <a:r>
              <a:rPr lang="en-US" sz="2400" dirty="0" smtClean="0"/>
              <a:t>Reinforce their value &amp; the importance of what they do</a:t>
            </a:r>
          </a:p>
          <a:p>
            <a:pPr marL="457200" indent="-457200">
              <a:buFont typeface="Wingdings" pitchFamily="2" charset="2"/>
              <a:buAutoNum type="arabicPeriod"/>
              <a:defRPr/>
            </a:pPr>
            <a:r>
              <a:rPr lang="en-US" sz="2400" dirty="0" smtClean="0"/>
              <a:t>Provide opportunities for them to lead, to contribute </a:t>
            </a:r>
          </a:p>
          <a:p>
            <a:pPr marL="457200" indent="-457200">
              <a:buFont typeface="Wingdings" pitchFamily="2" charset="2"/>
              <a:buAutoNum type="arabicPeriod"/>
              <a:defRPr/>
            </a:pPr>
            <a:r>
              <a:rPr lang="en-US" sz="2400" dirty="0" smtClean="0"/>
              <a:t>Stay in touch.. Follow their progress closely so you  can  cheer them on.</a:t>
            </a:r>
          </a:p>
          <a:p>
            <a:pPr marL="457200" indent="-457200">
              <a:buFont typeface="Wingdings" pitchFamily="2" charset="2"/>
              <a:buAutoNum type="arabicPeriod"/>
              <a:defRPr/>
            </a:pPr>
            <a:r>
              <a:rPr lang="en-US" sz="2400" dirty="0" smtClean="0"/>
              <a:t>Have faith in them </a:t>
            </a:r>
            <a:endParaRPr lang="en-US" sz="2400" dirty="0" smtClean="0"/>
          </a:p>
          <a:p>
            <a:pPr marL="457200" indent="-457200">
              <a:buFont typeface="Wingdings" pitchFamily="2" charset="2"/>
              <a:buAutoNum type="arabicPeriod"/>
              <a:defRPr/>
            </a:pPr>
            <a:endParaRPr lang="en-US" sz="2400" dirty="0" smtClean="0"/>
          </a:p>
          <a:p>
            <a:pPr marL="457200" indent="-457200">
              <a:buNone/>
              <a:defRPr/>
            </a:pPr>
            <a:r>
              <a:rPr lang="en-US" sz="2400" dirty="0" err="1" smtClean="0"/>
              <a:t>katie</a:t>
            </a:r>
            <a:endParaRPr lang="en-US" sz="2400" dirty="0" smtClean="0"/>
          </a:p>
          <a:p>
            <a:pPr marL="457200" indent="-457200">
              <a:buNone/>
              <a:defRPr/>
            </a:pPr>
            <a:endParaRPr lang="en-US" sz="2400" dirty="0" smtClean="0"/>
          </a:p>
          <a:p>
            <a:pPr>
              <a:defRPr/>
            </a:pPr>
            <a:endParaRPr lang="en-US" dirty="0" smtClean="0"/>
          </a:p>
        </p:txBody>
      </p:sp>
      <p:pic>
        <p:nvPicPr>
          <p:cNvPr id="27650" name="Picture 2" descr="http://www.readingchristiannetwork.com/uploads/1/0/6/2/10627234/4279721_orig.png"/>
          <p:cNvPicPr>
            <a:picLocks noChangeAspect="1" noChangeArrowheads="1"/>
          </p:cNvPicPr>
          <p:nvPr/>
        </p:nvPicPr>
        <p:blipFill>
          <a:blip r:embed="rId2" cstate="print"/>
          <a:srcRect/>
          <a:stretch>
            <a:fillRect/>
          </a:stretch>
        </p:blipFill>
        <p:spPr bwMode="auto">
          <a:xfrm>
            <a:off x="3810000" y="4419601"/>
            <a:ext cx="5153288" cy="21336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1.bp.blogspot.com/_NVbGxxojoV0/SKiqCd9t1lI/AAAAAAAAAuo/UQlcpH6QkNY/s400/cheering.gif"/>
          <p:cNvPicPr>
            <a:picLocks noChangeAspect="1" noChangeArrowheads="1"/>
          </p:cNvPicPr>
          <p:nvPr/>
        </p:nvPicPr>
        <p:blipFill>
          <a:blip r:embed="rId2" cstate="print"/>
          <a:srcRect/>
          <a:stretch>
            <a:fillRect/>
          </a:stretch>
        </p:blipFill>
        <p:spPr bwMode="auto">
          <a:xfrm>
            <a:off x="5867400" y="0"/>
            <a:ext cx="3276600" cy="2752345"/>
          </a:xfrm>
          <a:prstGeom prst="rect">
            <a:avLst/>
          </a:prstGeom>
          <a:noFill/>
        </p:spPr>
      </p:pic>
      <p:sp>
        <p:nvSpPr>
          <p:cNvPr id="19458" name="Title 1"/>
          <p:cNvSpPr>
            <a:spLocks noGrp="1"/>
          </p:cNvSpPr>
          <p:nvPr>
            <p:ph type="title"/>
          </p:nvPr>
        </p:nvSpPr>
        <p:spPr>
          <a:xfrm>
            <a:off x="228600" y="457200"/>
            <a:ext cx="6248400" cy="914400"/>
          </a:xfrm>
        </p:spPr>
        <p:txBody>
          <a:bodyPr/>
          <a:lstStyle/>
          <a:p>
            <a:r>
              <a:rPr lang="en-US" sz="3200" dirty="0" smtClean="0"/>
              <a:t>Create an Environment for Growth</a:t>
            </a:r>
          </a:p>
        </p:txBody>
      </p:sp>
      <p:sp>
        <p:nvSpPr>
          <p:cNvPr id="19459" name="Content Placeholder 2"/>
          <p:cNvSpPr>
            <a:spLocks noGrp="1"/>
          </p:cNvSpPr>
          <p:nvPr>
            <p:ph idx="1"/>
          </p:nvPr>
        </p:nvSpPr>
        <p:spPr>
          <a:xfrm>
            <a:off x="304800" y="1752600"/>
            <a:ext cx="7696200" cy="4791075"/>
          </a:xfrm>
        </p:spPr>
        <p:txBody>
          <a:bodyPr>
            <a:normAutofit/>
          </a:bodyPr>
          <a:lstStyle/>
          <a:p>
            <a:r>
              <a:rPr lang="en-US" sz="2400" dirty="0" smtClean="0"/>
              <a:t>Communicate with your team regularly .. </a:t>
            </a:r>
          </a:p>
          <a:p>
            <a:pPr>
              <a:buFont typeface="Wingdings" pitchFamily="2" charset="2"/>
              <a:buNone/>
            </a:pPr>
            <a:r>
              <a:rPr lang="en-US" sz="2400" dirty="0" smtClean="0"/>
              <a:t>	Conference calls, meetings,			 recognition newsletters, </a:t>
            </a:r>
            <a:r>
              <a:rPr lang="en-US" sz="2400" dirty="0" err="1" smtClean="0"/>
              <a:t>FaceBook</a:t>
            </a:r>
            <a:r>
              <a:rPr lang="en-US" sz="2400" dirty="0" smtClean="0"/>
              <a:t> Team page</a:t>
            </a:r>
          </a:p>
          <a:p>
            <a:r>
              <a:rPr lang="en-US" sz="2400" dirty="0" smtClean="0"/>
              <a:t>Create opportunities for fun and fellowship 			( Shaklee incentive trips and annual conference )</a:t>
            </a:r>
          </a:p>
          <a:p>
            <a:r>
              <a:rPr lang="en-US" sz="2400" dirty="0" smtClean="0"/>
              <a:t>Listen .. Stay in touch ,… hear their concerns, 		their ideas,  celebrate their successes</a:t>
            </a:r>
          </a:p>
          <a:p>
            <a:r>
              <a:rPr lang="en-US" sz="2400" dirty="0" smtClean="0"/>
              <a:t>A disappointment or setback that is shared is diminished. A success that is shared is magnified</a:t>
            </a:r>
            <a:r>
              <a:rPr lang="en-US" sz="2400" dirty="0" smtClean="0"/>
              <a:t>.</a:t>
            </a:r>
            <a:endParaRPr lang="en-US" sz="2400" dirty="0" smtClean="0"/>
          </a:p>
          <a:p>
            <a:r>
              <a:rPr lang="en-US" sz="2400" dirty="0" smtClean="0"/>
              <a:t>Recognition can mean more than a paycheck	</a:t>
            </a:r>
            <a:r>
              <a:rPr lang="en-US" sz="2400" dirty="0" err="1" smtClean="0"/>
              <a:t>katie</a:t>
            </a:r>
            <a:r>
              <a:rPr lang="en-US" sz="2400" dirty="0" smtClean="0"/>
              <a:t>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selfhelpdaily.com/wp-content/uploads/2011/04/Encouraging-Words.png"/>
          <p:cNvPicPr>
            <a:picLocks noChangeAspect="1" noChangeArrowheads="1"/>
          </p:cNvPicPr>
          <p:nvPr/>
        </p:nvPicPr>
        <p:blipFill>
          <a:blip r:embed="rId2" cstate="print"/>
          <a:srcRect/>
          <a:stretch>
            <a:fillRect/>
          </a:stretch>
        </p:blipFill>
        <p:spPr bwMode="auto">
          <a:xfrm>
            <a:off x="6019800" y="0"/>
            <a:ext cx="3124200" cy="3280411"/>
          </a:xfrm>
          <a:prstGeom prst="rect">
            <a:avLst/>
          </a:prstGeom>
          <a:noFill/>
        </p:spPr>
      </p:pic>
      <p:sp>
        <p:nvSpPr>
          <p:cNvPr id="20482" name="Title 2"/>
          <p:cNvSpPr>
            <a:spLocks noGrp="1"/>
          </p:cNvSpPr>
          <p:nvPr>
            <p:ph type="title"/>
          </p:nvPr>
        </p:nvSpPr>
        <p:spPr>
          <a:xfrm>
            <a:off x="457200" y="1371600"/>
            <a:ext cx="4114800" cy="960438"/>
          </a:xfrm>
          <a:ln>
            <a:solidFill>
              <a:schemeClr val="bg1">
                <a:lumMod val="75000"/>
              </a:schemeClr>
            </a:solidFill>
          </a:ln>
        </p:spPr>
        <p:txBody>
          <a:bodyPr>
            <a:normAutofit/>
          </a:bodyPr>
          <a:lstStyle/>
          <a:p>
            <a:pPr algn="ctr"/>
            <a:r>
              <a:rPr lang="en-US" sz="3600" dirty="0" smtClean="0"/>
              <a:t>Believe in Them</a:t>
            </a:r>
          </a:p>
        </p:txBody>
      </p:sp>
      <p:sp>
        <p:nvSpPr>
          <p:cNvPr id="20483" name="Content Placeholder 2"/>
          <p:cNvSpPr>
            <a:spLocks noGrp="1"/>
          </p:cNvSpPr>
          <p:nvPr>
            <p:ph idx="1"/>
          </p:nvPr>
        </p:nvSpPr>
        <p:spPr>
          <a:xfrm>
            <a:off x="381000" y="2209800"/>
            <a:ext cx="6477000" cy="4300538"/>
          </a:xfrm>
        </p:spPr>
        <p:txBody>
          <a:bodyPr>
            <a:normAutofit/>
          </a:bodyPr>
          <a:lstStyle/>
          <a:p>
            <a:pPr>
              <a:buFont typeface="Wingdings" pitchFamily="2" charset="2"/>
              <a:buNone/>
            </a:pPr>
            <a:endParaRPr lang="en-US" sz="900" dirty="0" smtClean="0"/>
          </a:p>
          <a:p>
            <a:pPr algn="ctr">
              <a:buFont typeface="Wingdings" pitchFamily="2" charset="2"/>
              <a:buNone/>
            </a:pPr>
            <a:r>
              <a:rPr lang="en-US" sz="3600" dirty="0" smtClean="0"/>
              <a:t>	People need someone to believe in them before they can believe in themselves</a:t>
            </a:r>
          </a:p>
          <a:p>
            <a:pPr>
              <a:buFont typeface="Wingdings" pitchFamily="2" charset="2"/>
              <a:buNone/>
            </a:pPr>
            <a:endParaRPr lang="en-US" sz="900" dirty="0" smtClean="0"/>
          </a:p>
          <a:p>
            <a:r>
              <a:rPr lang="en-US" sz="2400" dirty="0" smtClean="0"/>
              <a:t>Believe they can be an Executive Coordinator.. Or a Key or a Master</a:t>
            </a:r>
          </a:p>
          <a:p>
            <a:r>
              <a:rPr lang="en-US" sz="2400" dirty="0" smtClean="0"/>
              <a:t>Developing </a:t>
            </a:r>
            <a:r>
              <a:rPr lang="en-US" sz="2400" dirty="0" smtClean="0"/>
              <a:t>people, </a:t>
            </a:r>
            <a:r>
              <a:rPr lang="en-US" sz="2400" dirty="0" smtClean="0"/>
              <a:t>not just leaders, is the most rewarding part of a Shaklee business 	</a:t>
            </a:r>
            <a:r>
              <a:rPr lang="en-US" sz="2400" dirty="0" err="1" smtClean="0"/>
              <a:t>katie</a:t>
            </a:r>
            <a:r>
              <a:rPr lang="en-US" sz="2000" dirty="0" smtClean="0"/>
              <a:t>				</a:t>
            </a:r>
            <a:endParaRPr lang="en-US" sz="3600" dirty="0" smtClean="0"/>
          </a:p>
          <a:p>
            <a:endParaRPr lang="en-US"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thumbs.dreamstime.com/z/coach-yelling-9646262.jpg"/>
          <p:cNvPicPr>
            <a:picLocks noChangeAspect="1" noChangeArrowheads="1"/>
          </p:cNvPicPr>
          <p:nvPr/>
        </p:nvPicPr>
        <p:blipFill>
          <a:blip r:embed="rId3" cstate="print"/>
          <a:srcRect/>
          <a:stretch>
            <a:fillRect/>
          </a:stretch>
        </p:blipFill>
        <p:spPr bwMode="auto">
          <a:xfrm>
            <a:off x="5314950" y="2667000"/>
            <a:ext cx="3829050" cy="3743325"/>
          </a:xfrm>
          <a:prstGeom prst="rect">
            <a:avLst/>
          </a:prstGeom>
          <a:noFill/>
        </p:spPr>
      </p:pic>
      <p:sp>
        <p:nvSpPr>
          <p:cNvPr id="21506" name="Title 1"/>
          <p:cNvSpPr>
            <a:spLocks noGrp="1"/>
          </p:cNvSpPr>
          <p:nvPr>
            <p:ph type="title"/>
          </p:nvPr>
        </p:nvSpPr>
        <p:spPr>
          <a:xfrm>
            <a:off x="228600" y="304800"/>
            <a:ext cx="6934200" cy="1143000"/>
          </a:xfrm>
          <a:ln>
            <a:solidFill>
              <a:schemeClr val="tx2">
                <a:lumMod val="60000"/>
                <a:lumOff val="40000"/>
              </a:schemeClr>
            </a:solidFill>
          </a:ln>
        </p:spPr>
        <p:txBody>
          <a:bodyPr/>
          <a:lstStyle/>
          <a:p>
            <a:r>
              <a:rPr lang="en-US" sz="3200" dirty="0" smtClean="0"/>
              <a:t>Pitfalls of Coaching – 			</a:t>
            </a:r>
            <a:br>
              <a:rPr lang="en-US" sz="3200" dirty="0" smtClean="0"/>
            </a:br>
            <a:r>
              <a:rPr lang="en-US" sz="3200" dirty="0" smtClean="0"/>
              <a:t>Avoid Command and Control Attitude</a:t>
            </a:r>
          </a:p>
        </p:txBody>
      </p:sp>
      <p:sp>
        <p:nvSpPr>
          <p:cNvPr id="21507" name="Content Placeholder 2"/>
          <p:cNvSpPr>
            <a:spLocks noGrp="1"/>
          </p:cNvSpPr>
          <p:nvPr>
            <p:ph idx="1"/>
          </p:nvPr>
        </p:nvSpPr>
        <p:spPr>
          <a:xfrm>
            <a:off x="571500" y="1676400"/>
            <a:ext cx="8001000" cy="990600"/>
          </a:xfrm>
        </p:spPr>
        <p:txBody>
          <a:bodyPr>
            <a:normAutofit fontScale="62500" lnSpcReduction="20000"/>
          </a:bodyPr>
          <a:lstStyle/>
          <a:p>
            <a:pPr>
              <a:buFont typeface="Wingdings" pitchFamily="2" charset="2"/>
              <a:buNone/>
            </a:pPr>
            <a:r>
              <a:rPr lang="en-US" sz="4500" dirty="0" smtClean="0"/>
              <a:t>Otherwise known as … “ It’s my way or the highway”</a:t>
            </a:r>
          </a:p>
          <a:p>
            <a:pPr>
              <a:buFont typeface="Wingdings" pitchFamily="2" charset="2"/>
              <a:buNone/>
            </a:pPr>
            <a:endParaRPr lang="en-US" dirty="0" smtClean="0"/>
          </a:p>
          <a:p>
            <a:pPr>
              <a:buFont typeface="Wingdings" pitchFamily="2" charset="2"/>
              <a:buNone/>
            </a:pPr>
            <a:r>
              <a:rPr lang="en-US" sz="2400" dirty="0" smtClean="0"/>
              <a:t>	</a:t>
            </a:r>
          </a:p>
        </p:txBody>
      </p:sp>
      <p:sp>
        <p:nvSpPr>
          <p:cNvPr id="5" name="Rectangle 4"/>
          <p:cNvSpPr/>
          <p:nvPr/>
        </p:nvSpPr>
        <p:spPr>
          <a:xfrm>
            <a:off x="609600" y="2743200"/>
            <a:ext cx="4953000" cy="4062651"/>
          </a:xfrm>
          <a:prstGeom prst="rect">
            <a:avLst/>
          </a:prstGeom>
        </p:spPr>
        <p:txBody>
          <a:bodyPr wrap="square">
            <a:spAutoFit/>
          </a:bodyPr>
          <a:lstStyle/>
          <a:p>
            <a:pPr>
              <a:buFont typeface="Wingdings" pitchFamily="2" charset="2"/>
              <a:buNone/>
            </a:pPr>
            <a:r>
              <a:rPr lang="en-US" sz="2400" dirty="0" smtClean="0"/>
              <a:t>This behavior doesn’t work in life…</a:t>
            </a:r>
          </a:p>
          <a:p>
            <a:pPr>
              <a:buFont typeface="Wingdings" pitchFamily="2" charset="2"/>
              <a:buNone/>
            </a:pPr>
            <a:r>
              <a:rPr lang="en-US" sz="2400" dirty="0" smtClean="0"/>
              <a:t>And it sure doesn’t work in Shaklee. 					            No one joins Shaklee because they want another “ boss”.</a:t>
            </a:r>
          </a:p>
          <a:p>
            <a:pPr>
              <a:buFont typeface="Wingdings" pitchFamily="2" charset="2"/>
              <a:buNone/>
            </a:pPr>
            <a:endParaRPr lang="en-US" sz="2400" dirty="0" smtClean="0"/>
          </a:p>
          <a:p>
            <a:pPr>
              <a:buFont typeface="Wingdings" pitchFamily="2" charset="2"/>
              <a:buNone/>
            </a:pPr>
            <a:r>
              <a:rPr lang="en-US" sz="2400" dirty="0" smtClean="0"/>
              <a:t>And this will never build leaders.  </a:t>
            </a:r>
          </a:p>
          <a:p>
            <a:pPr>
              <a:buFont typeface="Wingdings" pitchFamily="2" charset="2"/>
              <a:buNone/>
            </a:pPr>
            <a:r>
              <a:rPr lang="en-US" sz="2400" dirty="0" smtClean="0"/>
              <a:t>Leaders must be built from within</a:t>
            </a:r>
            <a:r>
              <a:rPr lang="en-US" sz="2400" dirty="0" smtClean="0"/>
              <a:t>.</a:t>
            </a:r>
          </a:p>
          <a:p>
            <a:pPr>
              <a:buFont typeface="Wingdings" pitchFamily="2" charset="2"/>
              <a:buNone/>
            </a:pPr>
            <a:r>
              <a:rPr lang="en-US" sz="2400" dirty="0" err="1" smtClean="0"/>
              <a:t>lisa</a:t>
            </a:r>
            <a:endParaRPr lang="en-US" sz="2400" dirty="0" smtClean="0"/>
          </a:p>
          <a:p>
            <a:pPr>
              <a:buFont typeface="Wingdings" pitchFamily="2" charset="2"/>
              <a:buNone/>
            </a:pPr>
            <a:r>
              <a:rPr lang="en-US" sz="2400" dirty="0" smtClean="0"/>
              <a:t>				</a:t>
            </a:r>
            <a:r>
              <a:rPr lang="en-US" dirty="0" smtClean="0"/>
              <a:t>		</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exceptionstotherules.files.wordpress.com/2012/07/7-15-12-encourage-yourself-etienoetuk-com.jpg"/>
          <p:cNvPicPr>
            <a:picLocks noChangeAspect="1" noChangeArrowheads="1"/>
          </p:cNvPicPr>
          <p:nvPr/>
        </p:nvPicPr>
        <p:blipFill>
          <a:blip r:embed="rId2" cstate="print"/>
          <a:srcRect/>
          <a:stretch>
            <a:fillRect/>
          </a:stretch>
        </p:blipFill>
        <p:spPr bwMode="auto">
          <a:xfrm>
            <a:off x="5715000" y="3657600"/>
            <a:ext cx="3429000" cy="3200400"/>
          </a:xfrm>
          <a:prstGeom prst="rect">
            <a:avLst/>
          </a:prstGeom>
          <a:noFill/>
        </p:spPr>
      </p:pic>
      <p:sp>
        <p:nvSpPr>
          <p:cNvPr id="22530" name="Title 1"/>
          <p:cNvSpPr>
            <a:spLocks noGrp="1"/>
          </p:cNvSpPr>
          <p:nvPr>
            <p:ph type="title"/>
          </p:nvPr>
        </p:nvSpPr>
        <p:spPr>
          <a:xfrm>
            <a:off x="304800" y="304800"/>
            <a:ext cx="7086600" cy="1143000"/>
          </a:xfrm>
          <a:ln w="19050">
            <a:solidFill>
              <a:schemeClr val="accent5">
                <a:lumMod val="60000"/>
                <a:lumOff val="40000"/>
              </a:schemeClr>
            </a:solidFill>
          </a:ln>
        </p:spPr>
        <p:txBody>
          <a:bodyPr/>
          <a:lstStyle/>
          <a:p>
            <a:r>
              <a:rPr lang="en-US" sz="3200" dirty="0" smtClean="0"/>
              <a:t>Real Example of Coaching Challenge –</a:t>
            </a:r>
            <a:br>
              <a:rPr lang="en-US" sz="3200" dirty="0" smtClean="0"/>
            </a:br>
            <a:r>
              <a:rPr lang="en-US" sz="3200" dirty="0" smtClean="0"/>
              <a:t>2 Meetings…. No Orders, No Interest </a:t>
            </a:r>
          </a:p>
        </p:txBody>
      </p:sp>
      <p:sp>
        <p:nvSpPr>
          <p:cNvPr id="22531" name="Content Placeholder 2"/>
          <p:cNvSpPr>
            <a:spLocks noGrp="1"/>
          </p:cNvSpPr>
          <p:nvPr>
            <p:ph idx="1"/>
          </p:nvPr>
        </p:nvSpPr>
        <p:spPr>
          <a:xfrm>
            <a:off x="533400" y="1600200"/>
            <a:ext cx="8001000" cy="3581400"/>
          </a:xfrm>
        </p:spPr>
        <p:txBody>
          <a:bodyPr>
            <a:normAutofit fontScale="92500" lnSpcReduction="10000"/>
          </a:bodyPr>
          <a:lstStyle/>
          <a:p>
            <a:pPr>
              <a:buFont typeface="Wingdings" pitchFamily="2" charset="2"/>
              <a:buNone/>
            </a:pPr>
            <a:r>
              <a:rPr lang="en-US" sz="2600" dirty="0" smtClean="0"/>
              <a:t>So pretend you are the </a:t>
            </a:r>
            <a:r>
              <a:rPr lang="en-US" sz="2600" dirty="0" err="1" smtClean="0"/>
              <a:t>upline</a:t>
            </a:r>
            <a:r>
              <a:rPr lang="en-US" sz="2600" dirty="0" smtClean="0"/>
              <a:t>… what do you do?</a:t>
            </a:r>
          </a:p>
          <a:p>
            <a:pPr>
              <a:buFont typeface="Wingdings" pitchFamily="2" charset="2"/>
              <a:buNone/>
            </a:pPr>
            <a:endParaRPr lang="en-US" sz="900" dirty="0" smtClean="0"/>
          </a:p>
          <a:p>
            <a:pPr>
              <a:buFont typeface="Wingdings" pitchFamily="2" charset="2"/>
              <a:buNone/>
            </a:pPr>
            <a:r>
              <a:rPr lang="en-US" b="1" dirty="0" smtClean="0">
                <a:solidFill>
                  <a:schemeClr val="accent5">
                    <a:lumMod val="75000"/>
                  </a:schemeClr>
                </a:solidFill>
              </a:rPr>
              <a:t>FIRST - -let them empty their bucket and listen</a:t>
            </a:r>
          </a:p>
          <a:p>
            <a:pPr>
              <a:buFont typeface="Wingdings" pitchFamily="2" charset="2"/>
              <a:buNone/>
            </a:pPr>
            <a:endParaRPr lang="en-US" sz="900" dirty="0" smtClean="0"/>
          </a:p>
          <a:p>
            <a:pPr algn="ctr">
              <a:buFont typeface="Wingdings" pitchFamily="2" charset="2"/>
              <a:buNone/>
            </a:pPr>
            <a:r>
              <a:rPr lang="en-US" sz="2400" dirty="0" smtClean="0"/>
              <a:t>	</a:t>
            </a:r>
            <a:r>
              <a:rPr lang="en-US" dirty="0" smtClean="0"/>
              <a:t>Leaders don’t want you to solve their problems.</a:t>
            </a:r>
          </a:p>
          <a:p>
            <a:pPr algn="ctr">
              <a:buFont typeface="Wingdings" pitchFamily="2" charset="2"/>
              <a:buNone/>
            </a:pPr>
            <a:r>
              <a:rPr lang="en-US" dirty="0" smtClean="0"/>
              <a:t>They want you to listen and ask questions to help them solve them themselves</a:t>
            </a:r>
            <a:r>
              <a:rPr lang="en-US" dirty="0" smtClean="0"/>
              <a:t>.      </a:t>
            </a:r>
            <a:r>
              <a:rPr lang="en-US" sz="2200" dirty="0" err="1" smtClean="0"/>
              <a:t>lisa</a:t>
            </a:r>
            <a:endParaRPr lang="en-US" sz="2200" dirty="0" smtClean="0"/>
          </a:p>
          <a:p>
            <a:pPr algn="ctr">
              <a:buFont typeface="Wingdings" pitchFamily="2" charset="2"/>
              <a:buNone/>
            </a:pPr>
            <a:endParaRPr lang="en-US" dirty="0" smtClean="0"/>
          </a:p>
          <a:p>
            <a:pPr algn="ctr">
              <a:buFont typeface="Wingdings" pitchFamily="2" charset="2"/>
              <a:buNone/>
            </a:pPr>
            <a:r>
              <a:rPr lang="en-US" sz="2800" dirty="0" smtClean="0"/>
              <a:t>	</a:t>
            </a:r>
            <a:r>
              <a:rPr lang="en-US" sz="2400" dirty="0" smtClean="0"/>
              <a:t>	</a:t>
            </a:r>
          </a:p>
          <a:p>
            <a:pPr>
              <a:buFont typeface="Wingdings" pitchFamily="2" charset="2"/>
              <a:buNone/>
            </a:pPr>
            <a:endParaRPr lang="en-US" dirty="0" smtClean="0"/>
          </a:p>
        </p:txBody>
      </p:sp>
      <p:sp>
        <p:nvSpPr>
          <p:cNvPr id="5" name="Rectangle 4"/>
          <p:cNvSpPr/>
          <p:nvPr/>
        </p:nvSpPr>
        <p:spPr>
          <a:xfrm>
            <a:off x="609600" y="5105401"/>
            <a:ext cx="4572000" cy="1200329"/>
          </a:xfrm>
          <a:prstGeom prst="rect">
            <a:avLst/>
          </a:prstGeom>
          <a:ln>
            <a:solidFill>
              <a:schemeClr val="accent5">
                <a:lumMod val="60000"/>
                <a:lumOff val="40000"/>
              </a:schemeClr>
            </a:solidFill>
          </a:ln>
        </p:spPr>
        <p:txBody>
          <a:bodyPr wrap="square">
            <a:spAutoFit/>
          </a:bodyPr>
          <a:lstStyle/>
          <a:p>
            <a:pPr algn="ctr">
              <a:buFont typeface="Wingdings" pitchFamily="2" charset="2"/>
              <a:buNone/>
            </a:pPr>
            <a:r>
              <a:rPr lang="en-US" sz="2400" dirty="0" smtClean="0"/>
              <a:t>Share your “war stories” so they see this also happened to you.	</a:t>
            </a:r>
            <a:r>
              <a:rPr lang="en-US" dirty="0" smtClean="0"/>
              <a:t>		</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title"/>
          </p:nvPr>
        </p:nvSpPr>
        <p:spPr>
          <a:xfrm>
            <a:off x="228600" y="1828800"/>
            <a:ext cx="4572000" cy="762000"/>
          </a:xfrm>
          <a:ln>
            <a:solidFill>
              <a:schemeClr val="tx2">
                <a:lumMod val="75000"/>
              </a:schemeClr>
            </a:solidFill>
          </a:ln>
        </p:spPr>
        <p:txBody>
          <a:bodyPr>
            <a:normAutofit/>
          </a:bodyPr>
          <a:lstStyle/>
          <a:p>
            <a:r>
              <a:rPr lang="en-US" dirty="0" smtClean="0"/>
              <a:t>What NOT to say… </a:t>
            </a:r>
          </a:p>
        </p:txBody>
      </p:sp>
      <p:sp>
        <p:nvSpPr>
          <p:cNvPr id="23555" name="Content Placeholder 2"/>
          <p:cNvSpPr>
            <a:spLocks noGrp="1"/>
          </p:cNvSpPr>
          <p:nvPr>
            <p:ph idx="1"/>
          </p:nvPr>
        </p:nvSpPr>
        <p:spPr>
          <a:xfrm>
            <a:off x="1066800" y="3429000"/>
            <a:ext cx="7010400" cy="3382963"/>
          </a:xfrm>
        </p:spPr>
        <p:txBody>
          <a:bodyPr>
            <a:normAutofit lnSpcReduction="10000"/>
          </a:bodyPr>
          <a:lstStyle/>
          <a:p>
            <a:pPr>
              <a:buFont typeface="Wingdings" pitchFamily="2" charset="2"/>
              <a:buNone/>
            </a:pPr>
            <a:r>
              <a:rPr lang="en-US" sz="2400" u="sng" dirty="0" smtClean="0"/>
              <a:t> </a:t>
            </a:r>
            <a:r>
              <a:rPr lang="en-US" sz="2400" dirty="0" smtClean="0"/>
              <a:t>“Well obviously you did something wrong”. </a:t>
            </a:r>
          </a:p>
          <a:p>
            <a:pPr>
              <a:buFont typeface="Wingdings" pitchFamily="2" charset="2"/>
              <a:buNone/>
            </a:pPr>
            <a:r>
              <a:rPr lang="en-US" sz="2400" dirty="0" smtClean="0"/>
              <a:t>	What you should have done is…. </a:t>
            </a:r>
          </a:p>
          <a:p>
            <a:pPr>
              <a:buFont typeface="Wingdings" pitchFamily="2" charset="2"/>
              <a:buNone/>
            </a:pPr>
            <a:r>
              <a:rPr lang="en-US" sz="2400" dirty="0" smtClean="0"/>
              <a:t>Well , did you close properly ?   Did you coach the hostess on how to invite properly?  Well you obviously talked too much, etc    ( all criticisms )</a:t>
            </a:r>
          </a:p>
          <a:p>
            <a:pPr>
              <a:buFont typeface="Wingdings" pitchFamily="2" charset="2"/>
              <a:buNone/>
            </a:pPr>
            <a:r>
              <a:rPr lang="en-US" sz="2400" dirty="0" smtClean="0"/>
              <a:t>Or  Why don’t you make more phone calls, set up more meetings, etc</a:t>
            </a:r>
            <a:r>
              <a:rPr lang="en-US" sz="2400" dirty="0" smtClean="0"/>
              <a:t>….			</a:t>
            </a:r>
            <a:r>
              <a:rPr lang="en-US" sz="2400" dirty="0" err="1" smtClean="0"/>
              <a:t>lisa</a:t>
            </a:r>
            <a:endParaRPr lang="en-US" sz="2400" dirty="0" smtClean="0"/>
          </a:p>
          <a:p>
            <a:pPr>
              <a:buFont typeface="Wingdings" pitchFamily="2" charset="2"/>
              <a:buNone/>
            </a:pPr>
            <a:r>
              <a:rPr lang="en-US" sz="2400" dirty="0" smtClean="0"/>
              <a:t>				</a:t>
            </a:r>
            <a:r>
              <a:rPr lang="en-US" sz="2600" dirty="0" smtClean="0"/>
              <a:t>		</a:t>
            </a:r>
            <a:r>
              <a:rPr lang="en-US" dirty="0" smtClean="0"/>
              <a:t>	</a:t>
            </a:r>
          </a:p>
          <a:p>
            <a:pPr>
              <a:buFont typeface="Wingdings" pitchFamily="2" charset="2"/>
              <a:buNone/>
            </a:pPr>
            <a:endParaRPr lang="en-US" dirty="0" smtClean="0"/>
          </a:p>
        </p:txBody>
      </p:sp>
      <p:pic>
        <p:nvPicPr>
          <p:cNvPr id="24578" name="Picture 2" descr="http://www.sierrapiedmont.com/wp-content/uploads/2013/05/Criticize.jpg"/>
          <p:cNvPicPr>
            <a:picLocks noChangeAspect="1" noChangeArrowheads="1"/>
          </p:cNvPicPr>
          <p:nvPr/>
        </p:nvPicPr>
        <p:blipFill>
          <a:blip r:embed="rId2" cstate="print"/>
          <a:srcRect/>
          <a:stretch>
            <a:fillRect/>
          </a:stretch>
        </p:blipFill>
        <p:spPr bwMode="auto">
          <a:xfrm>
            <a:off x="4953000" y="228600"/>
            <a:ext cx="3981450" cy="28268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A Word About Sharing Shaklee 180 </a:t>
            </a:r>
            <a:endParaRPr lang="en-US" sz="3200" dirty="0"/>
          </a:p>
        </p:txBody>
      </p:sp>
      <p:sp>
        <p:nvSpPr>
          <p:cNvPr id="3" name="Content Placeholder 2"/>
          <p:cNvSpPr>
            <a:spLocks noGrp="1"/>
          </p:cNvSpPr>
          <p:nvPr>
            <p:ph idx="1"/>
          </p:nvPr>
        </p:nvSpPr>
        <p:spPr>
          <a:xfrm>
            <a:off x="457200" y="1295400"/>
            <a:ext cx="8229600" cy="5105400"/>
          </a:xfrm>
        </p:spPr>
        <p:txBody>
          <a:bodyPr>
            <a:normAutofit lnSpcReduction="10000"/>
          </a:bodyPr>
          <a:lstStyle/>
          <a:p>
            <a:r>
              <a:rPr lang="en-US" sz="2400" dirty="0" smtClean="0"/>
              <a:t>Shaklee 180 is one of THE MOST EFFECTIVE weight management programs ever created.</a:t>
            </a:r>
          </a:p>
          <a:p>
            <a:r>
              <a:rPr lang="en-US" sz="2400" dirty="0" smtClean="0"/>
              <a:t>See attached listing a long list of reasons people are reluctant to attempt another weight program ( fear of failing ( again), resistance to changing .. Their food choices, their activity level, etc,  low self worth, tired of people telling them to lose weight, unaware of danger to their health… etc)</a:t>
            </a:r>
          </a:p>
          <a:p>
            <a:r>
              <a:rPr lang="en-US" sz="2400" dirty="0" smtClean="0"/>
              <a:t>Seeing stories of people who have succeeded inspires and motivates… </a:t>
            </a:r>
          </a:p>
          <a:p>
            <a:r>
              <a:rPr lang="en-US" sz="2400" dirty="0" smtClean="0"/>
              <a:t>People need support .. That’s why the Shaklee Tuesday calls.. And the Jacqui McCoy video segments etc… </a:t>
            </a:r>
          </a:p>
          <a:p>
            <a:r>
              <a:rPr lang="en-US" sz="2400" dirty="0" smtClean="0"/>
              <a:t>Ashley McDonald – forms FB groups .. “ Better Together”</a:t>
            </a:r>
          </a:p>
          <a:p>
            <a:r>
              <a:rPr lang="en-US" sz="2400" dirty="0" smtClean="0"/>
              <a:t>Shaklee 180 Tasting Parties are fun and easy and help a lot of people . </a:t>
            </a:r>
          </a:p>
          <a:p>
            <a:pPr>
              <a:buNone/>
            </a:pPr>
            <a:endParaRPr lang="en-US" sz="2400" dirty="0"/>
          </a:p>
        </p:txBody>
      </p:sp>
      <p:sp>
        <p:nvSpPr>
          <p:cNvPr id="5" name="TextBox 4"/>
          <p:cNvSpPr txBox="1"/>
          <p:nvPr/>
        </p:nvSpPr>
        <p:spPr>
          <a:xfrm>
            <a:off x="5638800" y="6324600"/>
            <a:ext cx="2743200" cy="369332"/>
          </a:xfrm>
          <a:prstGeom prst="rect">
            <a:avLst/>
          </a:prstGeom>
          <a:noFill/>
        </p:spPr>
        <p:txBody>
          <a:bodyPr wrap="square" rtlCol="0">
            <a:spAutoFit/>
          </a:bodyPr>
          <a:lstStyle/>
          <a:p>
            <a:r>
              <a:rPr lang="en-US" dirty="0" err="1" smtClean="0"/>
              <a:t>jo</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timothy-carter.com/wp-content/uploads/2013/01/question.jpg#questions%20%20425x282"/>
          <p:cNvPicPr>
            <a:picLocks noChangeAspect="1" noChangeArrowheads="1"/>
          </p:cNvPicPr>
          <p:nvPr/>
        </p:nvPicPr>
        <p:blipFill>
          <a:blip r:embed="rId2" cstate="print"/>
          <a:srcRect/>
          <a:stretch>
            <a:fillRect/>
          </a:stretch>
        </p:blipFill>
        <p:spPr bwMode="auto">
          <a:xfrm>
            <a:off x="4876800" y="0"/>
            <a:ext cx="4048125" cy="2686051"/>
          </a:xfrm>
          <a:prstGeom prst="rect">
            <a:avLst/>
          </a:prstGeom>
          <a:noFill/>
        </p:spPr>
      </p:pic>
      <p:sp>
        <p:nvSpPr>
          <p:cNvPr id="24578" name="Title 1"/>
          <p:cNvSpPr>
            <a:spLocks noGrp="1"/>
          </p:cNvSpPr>
          <p:nvPr>
            <p:ph type="title"/>
          </p:nvPr>
        </p:nvSpPr>
        <p:spPr>
          <a:xfrm>
            <a:off x="304800" y="228600"/>
            <a:ext cx="5638800" cy="1143000"/>
          </a:xfrm>
        </p:spPr>
        <p:txBody>
          <a:bodyPr/>
          <a:lstStyle/>
          <a:p>
            <a:r>
              <a:rPr lang="en-US" sz="2800" dirty="0" smtClean="0"/>
              <a:t>Instead Coach By Asking Questions.. </a:t>
            </a:r>
            <a:br>
              <a:rPr lang="en-US" sz="2800" dirty="0" smtClean="0"/>
            </a:br>
            <a:r>
              <a:rPr lang="en-US" sz="2800" dirty="0" smtClean="0"/>
              <a:t>	Not Lecturing</a:t>
            </a:r>
          </a:p>
        </p:txBody>
      </p:sp>
      <p:sp>
        <p:nvSpPr>
          <p:cNvPr id="24579" name="Content Placeholder 2"/>
          <p:cNvSpPr>
            <a:spLocks noGrp="1"/>
          </p:cNvSpPr>
          <p:nvPr>
            <p:ph idx="1"/>
          </p:nvPr>
        </p:nvSpPr>
        <p:spPr>
          <a:xfrm>
            <a:off x="533400" y="1828800"/>
            <a:ext cx="8077200" cy="4572000"/>
          </a:xfrm>
        </p:spPr>
        <p:txBody>
          <a:bodyPr>
            <a:normAutofit/>
          </a:bodyPr>
          <a:lstStyle/>
          <a:p>
            <a:pPr>
              <a:buFont typeface="Wingdings" pitchFamily="2" charset="2"/>
              <a:buNone/>
            </a:pPr>
            <a:r>
              <a:rPr lang="en-US" sz="2000" dirty="0" smtClean="0"/>
              <a:t>“ Hmm , What do you think about calling people beforehand instead of just emailing them?  ( use third party ) That’s what Susan suggested . She said they responded more when she shared why she was having the meeting and how important she felt the information is, etc. What do you think about that?”</a:t>
            </a:r>
          </a:p>
          <a:p>
            <a:pPr>
              <a:buFont typeface="Wingdings" pitchFamily="2" charset="2"/>
              <a:buNone/>
            </a:pPr>
            <a:r>
              <a:rPr lang="en-US" sz="2000" dirty="0" smtClean="0"/>
              <a:t>Or</a:t>
            </a:r>
          </a:p>
          <a:p>
            <a:pPr>
              <a:buFont typeface="Wingdings" pitchFamily="2" charset="2"/>
              <a:buNone/>
            </a:pPr>
            <a:r>
              <a:rPr lang="en-US" sz="2000" dirty="0" smtClean="0"/>
              <a:t>“ hmm, how did you feel about the length of the meeting? </a:t>
            </a:r>
          </a:p>
          <a:p>
            <a:pPr>
              <a:buFont typeface="Wingdings" pitchFamily="2" charset="2"/>
              <a:buNone/>
            </a:pPr>
            <a:r>
              <a:rPr lang="en-US" sz="2000" dirty="0" smtClean="0"/>
              <a:t>“ hmm, I wonder if we could come up with some ideas of how to build more rapport with the guests. What did you like about the other meeting you attended? “</a:t>
            </a:r>
          </a:p>
          <a:p>
            <a:pPr>
              <a:buFont typeface="Wingdings" pitchFamily="2" charset="2"/>
              <a:buNone/>
            </a:pPr>
            <a:r>
              <a:rPr lang="en-US" sz="2000" dirty="0" smtClean="0"/>
              <a:t>“hmm. let’s think .. Now what is your objective for the meeting?”</a:t>
            </a:r>
          </a:p>
          <a:p>
            <a:pPr>
              <a:buFont typeface="Wingdings" pitchFamily="2" charset="2"/>
              <a:buNone/>
            </a:pPr>
            <a:r>
              <a:rPr lang="en-US" sz="2000" dirty="0" smtClean="0"/>
              <a:t>Or could I make a suggestion .. What has worked for me is </a:t>
            </a:r>
            <a:r>
              <a:rPr lang="en-US" sz="2000" dirty="0" smtClean="0"/>
              <a:t>..            Lisa/barb</a:t>
            </a:r>
            <a:endParaRPr lang="en-US" sz="2000"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2.bp.blogspot.com/-rE_fdML0Xww/UMAvDbZZNVI/AAAAAAAAOik/tChDh2yMw9s/s1600/Green+Nature+Wallpapers+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5602" name="Content Placeholder 2"/>
          <p:cNvSpPr>
            <a:spLocks noGrp="1"/>
          </p:cNvSpPr>
          <p:nvPr>
            <p:ph idx="4294967295"/>
          </p:nvPr>
        </p:nvSpPr>
        <p:spPr>
          <a:xfrm>
            <a:off x="2057400" y="3200400"/>
            <a:ext cx="6096000" cy="2743200"/>
          </a:xfrm>
          <a:solidFill>
            <a:schemeClr val="bg1"/>
          </a:solidFill>
        </p:spPr>
        <p:txBody>
          <a:bodyPr>
            <a:normAutofit lnSpcReduction="10000"/>
          </a:bodyPr>
          <a:lstStyle/>
          <a:p>
            <a:pPr algn="ctr">
              <a:buFont typeface="Wingdings" pitchFamily="2" charset="2"/>
              <a:buNone/>
            </a:pPr>
            <a:endParaRPr lang="en-US" sz="3200" dirty="0" smtClean="0"/>
          </a:p>
          <a:p>
            <a:pPr algn="ctr">
              <a:buFont typeface="Wingdings" pitchFamily="2" charset="2"/>
              <a:buNone/>
            </a:pPr>
            <a:r>
              <a:rPr lang="en-US" sz="3200" dirty="0" smtClean="0"/>
              <a:t>Sometimes </a:t>
            </a:r>
            <a:r>
              <a:rPr lang="en-US" sz="3200" dirty="0" smtClean="0"/>
              <a:t>being listened to </a:t>
            </a:r>
            <a:r>
              <a:rPr lang="en-US" sz="3200" dirty="0" smtClean="0"/>
              <a:t>feels</a:t>
            </a:r>
          </a:p>
          <a:p>
            <a:pPr algn="ctr">
              <a:buFont typeface="Wingdings" pitchFamily="2" charset="2"/>
              <a:buNone/>
            </a:pPr>
            <a:r>
              <a:rPr lang="en-US" sz="3200" dirty="0" smtClean="0"/>
              <a:t> so </a:t>
            </a:r>
            <a:r>
              <a:rPr lang="en-US" sz="3200" dirty="0" smtClean="0"/>
              <a:t>much like being loved that it </a:t>
            </a:r>
            <a:r>
              <a:rPr lang="en-US" sz="3200" dirty="0" smtClean="0"/>
              <a:t>is</a:t>
            </a:r>
          </a:p>
          <a:p>
            <a:pPr algn="ctr">
              <a:buFont typeface="Wingdings" pitchFamily="2" charset="2"/>
              <a:buNone/>
            </a:pPr>
            <a:r>
              <a:rPr lang="en-US" sz="3200" dirty="0" smtClean="0"/>
              <a:t> </a:t>
            </a:r>
            <a:r>
              <a:rPr lang="en-US" sz="3200" dirty="0" smtClean="0"/>
              <a:t>impossible to tell the difference</a:t>
            </a:r>
            <a:r>
              <a:rPr lang="en-US" sz="3200" dirty="0" smtClean="0"/>
              <a:t>…</a:t>
            </a:r>
          </a:p>
          <a:p>
            <a:pPr algn="ctr">
              <a:buFont typeface="Wingdings" pitchFamily="2" charset="2"/>
              <a:buNone/>
            </a:pPr>
            <a:r>
              <a:rPr lang="en-US" sz="3200" dirty="0" smtClean="0"/>
              <a:t>				</a:t>
            </a:r>
            <a:r>
              <a:rPr lang="en-US" sz="2000" dirty="0" smtClean="0"/>
              <a:t>Barbara Pine</a:t>
            </a:r>
            <a:r>
              <a:rPr lang="en-US" sz="2000" dirty="0" smtClean="0"/>
              <a:t>	</a:t>
            </a:r>
            <a:r>
              <a:rPr lang="en-US" sz="2000" dirty="0" smtClean="0"/>
              <a:t>barb</a:t>
            </a:r>
            <a:endParaRPr lang="en-US" sz="3200"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04800" y="381000"/>
            <a:ext cx="5334000" cy="1066800"/>
          </a:xfrm>
          <a:ln w="19050">
            <a:solidFill>
              <a:schemeClr val="accent5">
                <a:lumMod val="60000"/>
                <a:lumOff val="40000"/>
              </a:schemeClr>
            </a:solidFill>
          </a:ln>
        </p:spPr>
        <p:txBody>
          <a:bodyPr>
            <a:normAutofit/>
          </a:bodyPr>
          <a:lstStyle/>
          <a:p>
            <a:pPr algn="ctr"/>
            <a:r>
              <a:rPr lang="en-US" sz="2800" dirty="0" smtClean="0"/>
              <a:t> Turn Disappointments</a:t>
            </a:r>
            <a:br>
              <a:rPr lang="en-US" sz="2800" dirty="0" smtClean="0"/>
            </a:br>
            <a:r>
              <a:rPr lang="en-US" sz="2800" dirty="0" smtClean="0"/>
              <a:t> into Opportunities for Learning</a:t>
            </a:r>
          </a:p>
        </p:txBody>
      </p:sp>
      <p:sp>
        <p:nvSpPr>
          <p:cNvPr id="26627" name="Content Placeholder 2"/>
          <p:cNvSpPr>
            <a:spLocks noGrp="1"/>
          </p:cNvSpPr>
          <p:nvPr>
            <p:ph idx="1"/>
          </p:nvPr>
        </p:nvSpPr>
        <p:spPr>
          <a:xfrm>
            <a:off x="304800" y="1524000"/>
            <a:ext cx="6400800" cy="4876800"/>
          </a:xfrm>
        </p:spPr>
        <p:txBody>
          <a:bodyPr>
            <a:normAutofit lnSpcReduction="10000"/>
          </a:bodyPr>
          <a:lstStyle/>
          <a:p>
            <a:r>
              <a:rPr lang="en-US" sz="2400" dirty="0" smtClean="0"/>
              <a:t>1</a:t>
            </a:r>
            <a:r>
              <a:rPr lang="en-US" sz="2400" baseline="30000" dirty="0" smtClean="0"/>
              <a:t>st</a:t>
            </a:r>
            <a:r>
              <a:rPr lang="en-US" sz="2400" dirty="0" smtClean="0"/>
              <a:t> step after a disappointment is empathy.  “Yep, that happens  in the beginning. It is completely normal” .</a:t>
            </a:r>
          </a:p>
          <a:p>
            <a:r>
              <a:rPr lang="en-US" sz="2400" dirty="0" smtClean="0"/>
              <a:t>“So this is great; let’s go back and dissect it 	and see where we might want to make 	some adjustments.”</a:t>
            </a:r>
          </a:p>
          <a:p>
            <a:r>
              <a:rPr lang="en-US" sz="2400" dirty="0" smtClean="0"/>
              <a:t>You learn more from the things that don’t go so well than from those that do. LOTS MORE.</a:t>
            </a:r>
          </a:p>
          <a:p>
            <a:r>
              <a:rPr lang="en-US" sz="2400" dirty="0" smtClean="0"/>
              <a:t>Experiencing challenges makes you a much better coach. Now you can teach others what you changed that made an improvement.</a:t>
            </a:r>
          </a:p>
          <a:p>
            <a:r>
              <a:rPr lang="en-US" sz="2400" dirty="0" smtClean="0"/>
              <a:t>Don’t ask others to do what you are not willing to do.			</a:t>
            </a:r>
            <a:r>
              <a:rPr lang="en-US" sz="2400" dirty="0" err="1" smtClean="0"/>
              <a:t>jo</a:t>
            </a:r>
            <a:r>
              <a:rPr lang="en-US" sz="2400" dirty="0" smtClean="0"/>
              <a:t>	</a:t>
            </a:r>
            <a:endParaRPr lang="en-US" sz="2000" dirty="0" smtClean="0"/>
          </a:p>
        </p:txBody>
      </p:sp>
      <p:pic>
        <p:nvPicPr>
          <p:cNvPr id="18434" name="Picture 2" descr="http://www.psephizo.com/wp-content/uploads/2014/02/disappointment.jpg"/>
          <p:cNvPicPr>
            <a:picLocks noChangeAspect="1" noChangeArrowheads="1"/>
          </p:cNvPicPr>
          <p:nvPr/>
        </p:nvPicPr>
        <p:blipFill>
          <a:blip r:embed="rId2" cstate="print"/>
          <a:srcRect/>
          <a:stretch>
            <a:fillRect/>
          </a:stretch>
        </p:blipFill>
        <p:spPr bwMode="auto">
          <a:xfrm>
            <a:off x="6324600" y="484461"/>
            <a:ext cx="2554931" cy="2944539"/>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clouds.jpe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457200" y="381000"/>
            <a:ext cx="3200400" cy="838200"/>
          </a:xfrm>
          <a:solidFill>
            <a:schemeClr val="bg1"/>
          </a:solidFill>
          <a:ln>
            <a:solidFill>
              <a:schemeClr val="tx2">
                <a:lumMod val="60000"/>
                <a:lumOff val="40000"/>
              </a:schemeClr>
            </a:solidFill>
          </a:ln>
        </p:spPr>
        <p:txBody>
          <a:bodyPr>
            <a:normAutofit fontScale="90000"/>
          </a:bodyPr>
          <a:lstStyle/>
          <a:p>
            <a:pPr algn="l"/>
            <a:r>
              <a:rPr lang="en-US" sz="2800" dirty="0" smtClean="0"/>
              <a:t>	</a:t>
            </a:r>
            <a:br>
              <a:rPr lang="en-US" sz="2800" dirty="0" smtClean="0"/>
            </a:br>
            <a:r>
              <a:rPr lang="en-US" sz="2800" dirty="0" smtClean="0"/>
              <a:t>Coaching continued</a:t>
            </a:r>
            <a:br>
              <a:rPr lang="en-US" sz="2800" dirty="0" smtClean="0"/>
            </a:br>
            <a:r>
              <a:rPr lang="en-US" sz="2400" dirty="0" smtClean="0"/>
              <a:t/>
            </a:r>
            <a:br>
              <a:rPr lang="en-US" sz="2400" dirty="0" smtClean="0"/>
            </a:br>
            <a:endParaRPr lang="en-US" sz="2400" dirty="0"/>
          </a:p>
        </p:txBody>
      </p:sp>
      <p:sp>
        <p:nvSpPr>
          <p:cNvPr id="3" name="Content Placeholder 2"/>
          <p:cNvSpPr>
            <a:spLocks noGrp="1"/>
          </p:cNvSpPr>
          <p:nvPr>
            <p:ph idx="1"/>
          </p:nvPr>
        </p:nvSpPr>
        <p:spPr>
          <a:xfrm>
            <a:off x="457200" y="1371600"/>
            <a:ext cx="8229600" cy="5181600"/>
          </a:xfrm>
          <a:solidFill>
            <a:schemeClr val="bg1"/>
          </a:solidFill>
        </p:spPr>
        <p:txBody>
          <a:bodyPr/>
          <a:lstStyle/>
          <a:p>
            <a:r>
              <a:rPr lang="en-US" sz="2400" dirty="0" smtClean="0"/>
              <a:t>When they are stuck, and they have emptied their cup…		( fact, feel , find) then revisit their reason for connecting to Shaklee… Why they wanted to develop a Shaklee business… what they want their life to be about … Their greater purpose , etc.  						</a:t>
            </a:r>
            <a:r>
              <a:rPr lang="en-US" sz="2400" b="1" dirty="0" smtClean="0"/>
              <a:t>BUT… If they  don’t have a reason ... If they don’t know their “ why”, there is no point  in offering ideas on how to move forward. </a:t>
            </a:r>
          </a:p>
          <a:p>
            <a:r>
              <a:rPr lang="en-US" sz="2400" dirty="0" smtClean="0"/>
              <a:t>Best way you can help may be to work with the customers and distributors under them until they are more motivated or in better circumstances to work their business.  This becomes a win-win-win for the customers, for your stalled business partner and for you</a:t>
            </a:r>
            <a:r>
              <a:rPr lang="en-US" sz="2000" dirty="0" smtClean="0"/>
              <a:t>. 				</a:t>
            </a:r>
            <a:r>
              <a:rPr lang="en-US" sz="2000" dirty="0" err="1" smtClean="0"/>
              <a:t>jo</a:t>
            </a:r>
            <a:endParaRPr lang="en-US" sz="2000" dirty="0" smtClean="0"/>
          </a:p>
          <a:p>
            <a:endParaRPr lang="en-US"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2.bp.blogspot.com/-gY3mJRcZE4I/TqWLqS1p08I/AAAAAAAAAHU/MYjV1r-Tpm8/s1600/Encourage1.png"/>
          <p:cNvPicPr>
            <a:picLocks noChangeAspect="1" noChangeArrowheads="1"/>
          </p:cNvPicPr>
          <p:nvPr/>
        </p:nvPicPr>
        <p:blipFill>
          <a:blip r:embed="rId2" cstate="print"/>
          <a:srcRect/>
          <a:stretch>
            <a:fillRect/>
          </a:stretch>
        </p:blipFill>
        <p:spPr bwMode="auto">
          <a:xfrm>
            <a:off x="5715000" y="3429000"/>
            <a:ext cx="3429000" cy="3429000"/>
          </a:xfrm>
          <a:prstGeom prst="rect">
            <a:avLst/>
          </a:prstGeom>
          <a:noFill/>
        </p:spPr>
      </p:pic>
      <p:sp>
        <p:nvSpPr>
          <p:cNvPr id="27650" name="Title 1"/>
          <p:cNvSpPr>
            <a:spLocks noGrp="1"/>
          </p:cNvSpPr>
          <p:nvPr>
            <p:ph type="title"/>
          </p:nvPr>
        </p:nvSpPr>
        <p:spPr>
          <a:xfrm>
            <a:off x="457200" y="274638"/>
            <a:ext cx="5867400" cy="1143000"/>
          </a:xfrm>
          <a:ln>
            <a:solidFill>
              <a:schemeClr val="tx1">
                <a:lumMod val="65000"/>
                <a:lumOff val="35000"/>
              </a:schemeClr>
            </a:solidFill>
          </a:ln>
        </p:spPr>
        <p:txBody>
          <a:bodyPr>
            <a:normAutofit fontScale="90000"/>
          </a:bodyPr>
          <a:lstStyle/>
          <a:p>
            <a:r>
              <a:rPr lang="en-US" sz="2800" dirty="0" smtClean="0"/>
              <a:t>For Others to Accept Your Coaching, </a:t>
            </a:r>
            <a:br>
              <a:rPr lang="en-US" sz="2800" dirty="0" smtClean="0"/>
            </a:br>
            <a:r>
              <a:rPr lang="en-US" sz="2800" dirty="0" smtClean="0"/>
              <a:t>It Must Be Safe …</a:t>
            </a:r>
            <a:br>
              <a:rPr lang="en-US" sz="2800" dirty="0" smtClean="0"/>
            </a:br>
            <a:r>
              <a:rPr lang="en-US" sz="2800" dirty="0" smtClean="0"/>
              <a:t>and They Must Be Able to Trust You</a:t>
            </a:r>
          </a:p>
        </p:txBody>
      </p:sp>
      <p:sp>
        <p:nvSpPr>
          <p:cNvPr id="27651" name="Content Placeholder 2"/>
          <p:cNvSpPr>
            <a:spLocks noGrp="1"/>
          </p:cNvSpPr>
          <p:nvPr>
            <p:ph idx="1"/>
          </p:nvPr>
        </p:nvSpPr>
        <p:spPr>
          <a:xfrm>
            <a:off x="457200" y="1981200"/>
            <a:ext cx="6858000" cy="4525963"/>
          </a:xfrm>
        </p:spPr>
        <p:txBody>
          <a:bodyPr/>
          <a:lstStyle/>
          <a:p>
            <a:r>
              <a:rPr lang="en-US" sz="2400" dirty="0" smtClean="0"/>
              <a:t>Share stories of challenges you had and what you learned as a result </a:t>
            </a:r>
          </a:p>
          <a:p>
            <a:r>
              <a:rPr lang="en-US" sz="2400" dirty="0" smtClean="0"/>
              <a:t>Be humble. Bragging does not attract people </a:t>
            </a:r>
          </a:p>
          <a:p>
            <a:r>
              <a:rPr lang="en-US" sz="2400" dirty="0" smtClean="0"/>
              <a:t>Offer ideas from a third party so you don’t sound like a know-it-all</a:t>
            </a:r>
            <a:r>
              <a:rPr lang="en-US" dirty="0" smtClean="0"/>
              <a:t>. </a:t>
            </a:r>
          </a:p>
          <a:p>
            <a:r>
              <a:rPr lang="en-US" sz="2400" dirty="0" smtClean="0"/>
              <a:t>Think of yourself as an advocate for them .. Not a critical parent. “ I can’t tell you what to do, but I can tell you what worked for me.”</a:t>
            </a:r>
          </a:p>
          <a:p>
            <a:r>
              <a:rPr lang="en-US" sz="2400" dirty="0" smtClean="0"/>
              <a:t>NEVER criticize  		</a:t>
            </a:r>
            <a:r>
              <a:rPr lang="en-US" sz="2400" dirty="0" err="1" smtClean="0"/>
              <a:t>lisa</a:t>
            </a:r>
            <a:r>
              <a:rPr lang="en-US" sz="2400" dirty="0" smtClean="0"/>
              <a:t>		</a:t>
            </a:r>
          </a:p>
          <a:p>
            <a:endParaRPr lang="en-US" dirty="0" smtClean="0"/>
          </a:p>
          <a:p>
            <a:endParaRPr 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stjobs.sg/career-resources/upload/article/90496__1350886006.jpg"/>
          <p:cNvPicPr>
            <a:picLocks noChangeAspect="1" noChangeArrowheads="1"/>
          </p:cNvPicPr>
          <p:nvPr/>
        </p:nvPicPr>
        <p:blipFill>
          <a:blip r:embed="rId2" cstate="print"/>
          <a:srcRect/>
          <a:stretch>
            <a:fillRect/>
          </a:stretch>
        </p:blipFill>
        <p:spPr bwMode="auto">
          <a:xfrm>
            <a:off x="6858000" y="914400"/>
            <a:ext cx="2018028" cy="3048000"/>
          </a:xfrm>
          <a:prstGeom prst="rect">
            <a:avLst/>
          </a:prstGeom>
          <a:noFill/>
        </p:spPr>
      </p:pic>
      <p:sp>
        <p:nvSpPr>
          <p:cNvPr id="28674" name="Title 1"/>
          <p:cNvSpPr>
            <a:spLocks noGrp="1"/>
          </p:cNvSpPr>
          <p:nvPr>
            <p:ph type="title"/>
          </p:nvPr>
        </p:nvSpPr>
        <p:spPr>
          <a:xfrm>
            <a:off x="304800" y="304800"/>
            <a:ext cx="6477000" cy="1143000"/>
          </a:xfrm>
          <a:ln>
            <a:solidFill>
              <a:schemeClr val="accent2">
                <a:lumMod val="40000"/>
                <a:lumOff val="60000"/>
              </a:schemeClr>
            </a:solidFill>
          </a:ln>
        </p:spPr>
        <p:txBody>
          <a:bodyPr/>
          <a:lstStyle/>
          <a:p>
            <a:r>
              <a:rPr lang="en-US" sz="3200" dirty="0" smtClean="0"/>
              <a:t>What Drives Business Partners Away?</a:t>
            </a:r>
            <a:br>
              <a:rPr lang="en-US" sz="3200" dirty="0" smtClean="0"/>
            </a:br>
            <a:r>
              <a:rPr lang="en-US" sz="2800" dirty="0" smtClean="0"/>
              <a:t>Remember.. They are all Volunteers.</a:t>
            </a:r>
            <a:endParaRPr lang="en-US" sz="3200" dirty="0" smtClean="0"/>
          </a:p>
        </p:txBody>
      </p:sp>
      <p:sp>
        <p:nvSpPr>
          <p:cNvPr id="28675" name="Content Placeholder 2"/>
          <p:cNvSpPr>
            <a:spLocks noGrp="1"/>
          </p:cNvSpPr>
          <p:nvPr>
            <p:ph idx="1"/>
          </p:nvPr>
        </p:nvSpPr>
        <p:spPr>
          <a:xfrm>
            <a:off x="381000" y="1752600"/>
            <a:ext cx="6781800" cy="5105400"/>
          </a:xfrm>
        </p:spPr>
        <p:txBody>
          <a:bodyPr>
            <a:normAutofit/>
          </a:bodyPr>
          <a:lstStyle/>
          <a:p>
            <a:r>
              <a:rPr lang="en-US" sz="2400" dirty="0" smtClean="0"/>
              <a:t>Disappointments .. Feeling like a failure</a:t>
            </a:r>
          </a:p>
          <a:p>
            <a:pPr lvl="1"/>
            <a:r>
              <a:rPr lang="en-US" sz="2000" dirty="0" smtClean="0"/>
              <a:t>The coach helps distributors process events to learn from them , reminds them this is normal</a:t>
            </a:r>
          </a:p>
          <a:p>
            <a:r>
              <a:rPr lang="en-US" sz="2400" dirty="0" smtClean="0"/>
              <a:t>Lack of support, criticism..– It’s got to be fun/rewarding</a:t>
            </a:r>
          </a:p>
          <a:p>
            <a:pPr lvl="1"/>
            <a:r>
              <a:rPr lang="en-US" dirty="0" smtClean="0"/>
              <a:t> </a:t>
            </a:r>
            <a:r>
              <a:rPr lang="en-US" sz="2000" dirty="0" smtClean="0"/>
              <a:t>Coach needs to commit to staying with them through the good, the bad and the ugly</a:t>
            </a:r>
            <a:r>
              <a:rPr lang="en-US" dirty="0" smtClean="0"/>
              <a:t>.</a:t>
            </a:r>
          </a:p>
          <a:p>
            <a:r>
              <a:rPr lang="en-US" sz="2400" dirty="0" smtClean="0"/>
              <a:t>Lost sight of their vision and purpose – </a:t>
            </a:r>
          </a:p>
          <a:p>
            <a:pPr lvl="1"/>
            <a:r>
              <a:rPr lang="en-US" sz="2000" dirty="0" smtClean="0"/>
              <a:t>coach reminds them of their higher purpose.. Of the importance of the work they do and holds it before them as a source of inspiration and motivation … Keep them focused on their future </a:t>
            </a:r>
            <a:r>
              <a:rPr lang="en-US" sz="2000" dirty="0" smtClean="0"/>
              <a:t>   </a:t>
            </a:r>
            <a:r>
              <a:rPr lang="en-US" sz="2000" dirty="0" err="1" smtClean="0"/>
              <a:t>lisa</a:t>
            </a:r>
            <a:r>
              <a:rPr lang="en-US" dirty="0" smtClean="0"/>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3.bp.blogspot.com/-iXHOkkT7LPE/UYegnRqpsSI/AAAAAAAAACA/zJKyR0drVSI/s1600/b8f37af0-7097-4eed-a863-25fbea54c414.jpg"/>
          <p:cNvPicPr>
            <a:picLocks noChangeAspect="1" noChangeArrowheads="1"/>
          </p:cNvPicPr>
          <p:nvPr/>
        </p:nvPicPr>
        <p:blipFill>
          <a:blip r:embed="rId2" cstate="print"/>
          <a:srcRect/>
          <a:stretch>
            <a:fillRect/>
          </a:stretch>
        </p:blipFill>
        <p:spPr bwMode="auto">
          <a:xfrm>
            <a:off x="0" y="-342900"/>
            <a:ext cx="9601200" cy="7200900"/>
          </a:xfrm>
          <a:prstGeom prst="rect">
            <a:avLst/>
          </a:prstGeom>
          <a:noFill/>
        </p:spPr>
      </p:pic>
      <p:sp>
        <p:nvSpPr>
          <p:cNvPr id="29698" name="Content Placeholder 2"/>
          <p:cNvSpPr>
            <a:spLocks noGrp="1"/>
          </p:cNvSpPr>
          <p:nvPr>
            <p:ph idx="4294967295"/>
          </p:nvPr>
        </p:nvSpPr>
        <p:spPr>
          <a:xfrm>
            <a:off x="990600" y="1166018"/>
            <a:ext cx="7162800" cy="4525963"/>
          </a:xfrm>
          <a:solidFill>
            <a:schemeClr val="accent4">
              <a:lumMod val="20000"/>
              <a:lumOff val="80000"/>
            </a:schemeClr>
          </a:solidFill>
        </p:spPr>
        <p:txBody>
          <a:bodyPr/>
          <a:lstStyle/>
          <a:p>
            <a:pPr algn="ctr">
              <a:buFont typeface="Wingdings" pitchFamily="2" charset="2"/>
              <a:buNone/>
            </a:pPr>
            <a:r>
              <a:rPr lang="en-US" sz="3600" dirty="0" smtClean="0"/>
              <a:t>“ You can have everything in life you want if you will help enough other people get what they want.”..    </a:t>
            </a:r>
          </a:p>
          <a:p>
            <a:pPr>
              <a:buFont typeface="Wingdings" pitchFamily="2" charset="2"/>
              <a:buNone/>
            </a:pPr>
            <a:r>
              <a:rPr lang="en-US" sz="3600" dirty="0" smtClean="0"/>
              <a:t>			</a:t>
            </a:r>
            <a:r>
              <a:rPr lang="en-US" sz="3600" dirty="0" smtClean="0"/>
              <a:t>	</a:t>
            </a:r>
            <a:r>
              <a:rPr lang="en-US" sz="3600" dirty="0" err="1" smtClean="0"/>
              <a:t>Zig</a:t>
            </a:r>
            <a:r>
              <a:rPr lang="en-US" sz="3600" dirty="0" smtClean="0"/>
              <a:t> </a:t>
            </a:r>
            <a:r>
              <a:rPr lang="en-US" sz="3600" dirty="0" err="1" smtClean="0"/>
              <a:t>Ziglar</a:t>
            </a:r>
            <a:endParaRPr lang="en-US" sz="3600" dirty="0" smtClean="0"/>
          </a:p>
          <a:p>
            <a:pPr>
              <a:buFont typeface="Wingdings" pitchFamily="2" charset="2"/>
              <a:buNone/>
            </a:pPr>
            <a:endParaRPr lang="en-US" sz="900" dirty="0" smtClean="0"/>
          </a:p>
          <a:p>
            <a:pPr>
              <a:buFont typeface="Wingdings" pitchFamily="2" charset="2"/>
              <a:buNone/>
            </a:pPr>
            <a:r>
              <a:rPr lang="en-US" sz="2400" dirty="0" smtClean="0"/>
              <a:t>Greatest legacy we can leave is a </a:t>
            </a:r>
            <a:r>
              <a:rPr lang="en-US" sz="2400" dirty="0" err="1" smtClean="0"/>
              <a:t>downline</a:t>
            </a:r>
            <a:r>
              <a:rPr lang="en-US" sz="2400" dirty="0" smtClean="0"/>
              <a:t> of people who are happier, healthier and more successful 	because of our efforts</a:t>
            </a:r>
            <a:r>
              <a:rPr lang="en-US" sz="2400" dirty="0" smtClean="0"/>
              <a:t>.		harper</a:t>
            </a:r>
            <a:endParaRPr lang="en-US" sz="2400" dirty="0" smtClean="0"/>
          </a:p>
          <a:p>
            <a:pPr>
              <a:buFont typeface="Wingdings" pitchFamily="2" charset="2"/>
              <a:buNone/>
            </a:pPr>
            <a:r>
              <a:rPr lang="en-US" sz="2400" dirty="0" smtClean="0"/>
              <a:t>						</a:t>
            </a:r>
            <a:r>
              <a:rPr lang="en-US" sz="2000" dirty="0" smtClean="0"/>
              <a:t>	</a:t>
            </a:r>
            <a:endParaRPr lang="en-US" sz="3600" dirty="0" smtClean="0"/>
          </a:p>
          <a:p>
            <a:endParaRPr lang="en-US"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encrypted-tbn1.gstatic.com/images?q=tbn:ANd9GcRMEt44XSRIvoASNc0bWom3bHrpN0uwwbL5a6U7Tle9o6kHSNzL"/>
          <p:cNvPicPr>
            <a:picLocks noChangeAspect="1" noChangeArrowheads="1"/>
          </p:cNvPicPr>
          <p:nvPr/>
        </p:nvPicPr>
        <p:blipFill>
          <a:blip r:embed="rId2" cstate="print"/>
          <a:srcRect/>
          <a:stretch>
            <a:fillRect/>
          </a:stretch>
        </p:blipFill>
        <p:spPr bwMode="auto">
          <a:xfrm>
            <a:off x="5486400" y="228600"/>
            <a:ext cx="2857500" cy="1895476"/>
          </a:xfrm>
          <a:prstGeom prst="rect">
            <a:avLst/>
          </a:prstGeom>
          <a:noFill/>
        </p:spPr>
      </p:pic>
      <p:sp>
        <p:nvSpPr>
          <p:cNvPr id="2" name="Title 1"/>
          <p:cNvSpPr>
            <a:spLocks noGrp="1"/>
          </p:cNvSpPr>
          <p:nvPr>
            <p:ph type="title"/>
          </p:nvPr>
        </p:nvSpPr>
        <p:spPr>
          <a:xfrm>
            <a:off x="762000" y="457200"/>
            <a:ext cx="4114800" cy="868362"/>
          </a:xfrm>
          <a:ln>
            <a:solidFill>
              <a:schemeClr val="tx2">
                <a:lumMod val="75000"/>
              </a:schemeClr>
            </a:solidFill>
          </a:ln>
        </p:spPr>
        <p:txBody>
          <a:bodyPr>
            <a:normAutofit/>
          </a:bodyPr>
          <a:lstStyle/>
          <a:p>
            <a:r>
              <a:rPr lang="en-US" sz="3600" dirty="0" smtClean="0"/>
              <a:t>Action Steps</a:t>
            </a:r>
            <a:endParaRPr lang="en-US" sz="3600" dirty="0"/>
          </a:p>
        </p:txBody>
      </p:sp>
      <p:sp>
        <p:nvSpPr>
          <p:cNvPr id="3" name="Content Placeholder 2"/>
          <p:cNvSpPr>
            <a:spLocks noGrp="1"/>
          </p:cNvSpPr>
          <p:nvPr>
            <p:ph idx="1"/>
          </p:nvPr>
        </p:nvSpPr>
        <p:spPr>
          <a:xfrm>
            <a:off x="457200" y="1676400"/>
            <a:ext cx="8305800" cy="4953000"/>
          </a:xfrm>
        </p:spPr>
        <p:txBody>
          <a:bodyPr>
            <a:noAutofit/>
          </a:bodyPr>
          <a:lstStyle/>
          <a:p>
            <a:r>
              <a:rPr lang="en-US" sz="2000" dirty="0" smtClean="0"/>
              <a:t>Prepare for Spring </a:t>
            </a:r>
            <a:r>
              <a:rPr lang="en-US" sz="2000" dirty="0" err="1" smtClean="0"/>
              <a:t>Regionals</a:t>
            </a:r>
            <a:r>
              <a:rPr lang="en-US" sz="2000" dirty="0" smtClean="0"/>
              <a:t> – and the special drawing for people bringing 2 or more guests Friday night for a chance to win a $500 for Global Conference.</a:t>
            </a:r>
          </a:p>
          <a:p>
            <a:r>
              <a:rPr lang="en-US" sz="2000" dirty="0" smtClean="0"/>
              <a:t>Identify what you would like to learn next about leadership</a:t>
            </a:r>
          </a:p>
          <a:p>
            <a:r>
              <a:rPr lang="en-US" sz="2000" dirty="0" smtClean="0"/>
              <a:t>Select a mentor so you have someone to coach you.</a:t>
            </a:r>
          </a:p>
          <a:p>
            <a:r>
              <a:rPr lang="en-US" sz="2000" dirty="0" smtClean="0"/>
              <a:t> Find good books on leadership, podcasts  ( MichaelHyatt.com. Download apps for podcasts.. Most are free .. Go to </a:t>
            </a:r>
            <a:r>
              <a:rPr lang="en-US" sz="2000" dirty="0" err="1" smtClean="0"/>
              <a:t>IPhone</a:t>
            </a:r>
            <a:r>
              <a:rPr lang="en-US" sz="2000" dirty="0" smtClean="0"/>
              <a:t> under “ podcasts”)</a:t>
            </a:r>
          </a:p>
          <a:p>
            <a:r>
              <a:rPr lang="en-US" sz="2000" dirty="0" smtClean="0"/>
              <a:t>Just a reminder --2016 Trip Qualification Period began March 1 …time to create your plan … &amp; review qualifications ..</a:t>
            </a:r>
          </a:p>
          <a:p>
            <a:pPr>
              <a:buNone/>
            </a:pPr>
            <a:r>
              <a:rPr lang="en-US" sz="2000" dirty="0" smtClean="0"/>
              <a:t>	-- For Los </a:t>
            </a:r>
            <a:r>
              <a:rPr lang="en-US" sz="2000" dirty="0" err="1" smtClean="0"/>
              <a:t>Cabos</a:t>
            </a:r>
            <a:r>
              <a:rPr lang="en-US" sz="2000" dirty="0" smtClean="0"/>
              <a:t> – become a Coordinator by September 2015</a:t>
            </a:r>
          </a:p>
          <a:p>
            <a:pPr>
              <a:buNone/>
            </a:pPr>
            <a:r>
              <a:rPr lang="en-US" sz="2000" dirty="0" smtClean="0"/>
              <a:t>	-- For Tuscany – become an Executive Coordinator by 		September 2015                                </a:t>
            </a:r>
            <a:r>
              <a:rPr lang="en-US" sz="2000" dirty="0" err="1" smtClean="0"/>
              <a:t>lisa</a:t>
            </a:r>
            <a:endParaRPr lang="en-US" sz="2000" dirty="0" smtClean="0"/>
          </a:p>
          <a:p>
            <a:endParaRPr lang="en-US" sz="2000" dirty="0" smtClean="0"/>
          </a:p>
          <a:p>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xmlns="" val="7441205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700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r>
              <a:rPr lang="en-US" dirty="0" smtClean="0"/>
              <a:t>.</a:t>
            </a:r>
            <a:endParaRPr lang="en-US" dirty="0"/>
          </a:p>
          <a:p>
            <a:endParaRPr lang="en-US" dirty="0"/>
          </a:p>
        </p:txBody>
      </p:sp>
      <p:pic>
        <p:nvPicPr>
          <p:cNvPr id="6" name="Picture 5" descr="Cash for Cle Article"/>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 xmlns:p14="http://schemas.microsoft.com/office/powerpoint/2010/main" val="325828666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972066" y="0"/>
            <a:ext cx="8237837" cy="6966857"/>
          </a:xfrm>
          <a:prstGeom prst="rect">
            <a:avLst/>
          </a:prstGeom>
        </p:spPr>
      </p:pic>
      <p:sp>
        <p:nvSpPr>
          <p:cNvPr id="7" name="Rectangle 6"/>
          <p:cNvSpPr/>
          <p:nvPr/>
        </p:nvSpPr>
        <p:spPr>
          <a:xfrm>
            <a:off x="1378226" y="446777"/>
            <a:ext cx="5360918" cy="1661993"/>
          </a:xfrm>
          <a:prstGeom prst="rect">
            <a:avLst/>
          </a:prstGeom>
        </p:spPr>
        <p:txBody>
          <a:bodyPr wrap="square">
            <a:spAutoFit/>
          </a:bodyPr>
          <a:lstStyle/>
          <a:p>
            <a:pPr algn="l" defTabSz="457200" fontAlgn="auto">
              <a:spcBef>
                <a:spcPts val="0"/>
              </a:spcBef>
              <a:spcAft>
                <a:spcPts val="0"/>
              </a:spcAft>
              <a:defRPr/>
            </a:pPr>
            <a:r>
              <a:rPr lang="en-US" sz="4000" dirty="0">
                <a:solidFill>
                  <a:schemeClr val="bg1"/>
                </a:solidFill>
                <a:latin typeface="Century Gothic" pitchFamily="34" charset="0"/>
                <a:ea typeface="+mn-ea"/>
              </a:rPr>
              <a:t>2016 DREAM </a:t>
            </a:r>
            <a:r>
              <a:rPr lang="en-US" sz="4000" dirty="0" smtClean="0">
                <a:solidFill>
                  <a:schemeClr val="bg1"/>
                </a:solidFill>
                <a:latin typeface="Century Gothic" panose="020B0502020202020204" pitchFamily="34" charset="0"/>
                <a:ea typeface="+mn-ea"/>
              </a:rPr>
              <a:t>TRIP</a:t>
            </a:r>
            <a:r>
              <a:rPr lang="en-US" sz="4000" dirty="0">
                <a:solidFill>
                  <a:schemeClr val="bg1"/>
                </a:solidFill>
                <a:latin typeface="Century Gothic" pitchFamily="34" charset="0"/>
                <a:ea typeface="+mn-ea"/>
              </a:rPr>
              <a:t/>
            </a:r>
            <a:br>
              <a:rPr lang="en-US" sz="4000" dirty="0">
                <a:solidFill>
                  <a:schemeClr val="bg1"/>
                </a:solidFill>
                <a:latin typeface="Century Gothic" pitchFamily="34" charset="0"/>
                <a:ea typeface="+mn-ea"/>
              </a:rPr>
            </a:br>
            <a:r>
              <a:rPr lang="en-US" sz="4000" dirty="0" smtClean="0">
                <a:solidFill>
                  <a:schemeClr val="bg1"/>
                </a:solidFill>
                <a:latin typeface="Century Gothic" panose="020B0502020202020204" pitchFamily="34" charset="0"/>
                <a:ea typeface="+mn-ea"/>
              </a:rPr>
              <a:t>Los </a:t>
            </a:r>
            <a:r>
              <a:rPr lang="en-US" sz="4000" dirty="0" err="1" smtClean="0">
                <a:solidFill>
                  <a:schemeClr val="bg1"/>
                </a:solidFill>
                <a:latin typeface="Century Gothic" panose="020B0502020202020204" pitchFamily="34" charset="0"/>
                <a:ea typeface="+mn-ea"/>
              </a:rPr>
              <a:t>Cabos</a:t>
            </a:r>
            <a:endParaRPr lang="en-US" sz="4000" dirty="0" smtClean="0">
              <a:solidFill>
                <a:schemeClr val="bg1"/>
              </a:solidFill>
              <a:latin typeface="Century Gothic" panose="020B0502020202020204" pitchFamily="34" charset="0"/>
              <a:ea typeface="+mn-ea"/>
            </a:endParaRPr>
          </a:p>
          <a:p>
            <a:pPr algn="l" defTabSz="457200" fontAlgn="auto">
              <a:spcBef>
                <a:spcPts val="0"/>
              </a:spcBef>
              <a:spcAft>
                <a:spcPts val="0"/>
              </a:spcAft>
              <a:defRPr/>
            </a:pPr>
            <a:r>
              <a:rPr lang="en-US" sz="2200" dirty="0" smtClean="0">
                <a:solidFill>
                  <a:schemeClr val="bg1"/>
                </a:solidFill>
                <a:latin typeface="Century Gothic" panose="020B0502020202020204" pitchFamily="34" charset="0"/>
                <a:ea typeface="+mn-ea"/>
              </a:rPr>
              <a:t>April </a:t>
            </a:r>
            <a:r>
              <a:rPr lang="en-US" sz="2200" dirty="0">
                <a:solidFill>
                  <a:schemeClr val="bg1"/>
                </a:solidFill>
                <a:latin typeface="Century Gothic" panose="020B0502020202020204" pitchFamily="34" charset="0"/>
                <a:ea typeface="+mn-ea"/>
              </a:rPr>
              <a:t>10 – 15, 2016</a:t>
            </a:r>
            <a:endParaRPr lang="en-US" dirty="0">
              <a:solidFill>
                <a:schemeClr val="bg1"/>
              </a:solidFill>
              <a:latin typeface="Century Gothic" panose="020B0502020202020204" pitchFamily="34" charset="0"/>
              <a:ea typeface="+mn-ea"/>
            </a:endParaRPr>
          </a:p>
        </p:txBody>
      </p:sp>
      <p:pic>
        <p:nvPicPr>
          <p:cNvPr id="3" name="Picture 2"/>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1" y="0"/>
            <a:ext cx="1126462" cy="69668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4" name="Rectangle 3"/>
          <p:cNvSpPr/>
          <p:nvPr/>
        </p:nvSpPr>
        <p:spPr>
          <a:xfrm>
            <a:off x="685800" y="3429000"/>
            <a:ext cx="7924800" cy="2862322"/>
          </a:xfrm>
          <a:prstGeom prst="rect">
            <a:avLst/>
          </a:prstGeom>
          <a:ln>
            <a:solidFill>
              <a:srgbClr val="FFC000"/>
            </a:solidFill>
          </a:ln>
        </p:spPr>
        <p:txBody>
          <a:bodyPr wrap="square">
            <a:spAutoFit/>
          </a:bodyPr>
          <a:lstStyle/>
          <a:p>
            <a:r>
              <a:rPr lang="en-US" sz="2000" b="1" dirty="0"/>
              <a:t>Set the Record with Shaklee 180® Support Call</a:t>
            </a:r>
            <a:r>
              <a:rPr lang="en-US" sz="2000"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sz="2000" dirty="0" smtClean="0"/>
              <a:t/>
            </a:r>
            <a:br>
              <a:rPr lang="en-US" sz="2000" dirty="0" smtClean="0"/>
            </a:br>
            <a:r>
              <a:rPr lang="en-US" sz="2000" dirty="0" smtClean="0"/>
              <a:t/>
            </a:r>
            <a:br>
              <a:rPr lang="en-US" sz="2000" dirty="0" smtClean="0"/>
            </a:br>
            <a:r>
              <a:rPr lang="en-US" sz="2000" dirty="0" smtClean="0"/>
              <a:t>Every</a:t>
            </a:r>
            <a:r>
              <a:rPr lang="en-US" sz="2000" dirty="0"/>
              <a:t> Tuesday through 3/24/15. 5:30 pm PT / 8:30 pm ET. Dial </a:t>
            </a:r>
            <a:r>
              <a:rPr lang="en-US" sz="2000" dirty="0">
                <a:hlinkClick r:id="rId3"/>
              </a:rPr>
              <a:t>1-512-225-3211</a:t>
            </a:r>
            <a:r>
              <a:rPr lang="en-US" sz="2000" dirty="0"/>
              <a:t> | 951025# to join the live call</a:t>
            </a:r>
            <a:r>
              <a:rPr lang="en-US" sz="2000" dirty="0" smtClean="0"/>
              <a:t>.				</a:t>
            </a:r>
            <a:r>
              <a:rPr lang="en-US" sz="2000" dirty="0" err="1" smtClean="0"/>
              <a:t>jo</a:t>
            </a:r>
            <a:endParaRPr lang="en-US" sz="2000" dirty="0"/>
          </a:p>
        </p:txBody>
      </p:sp>
      <p:sp>
        <p:nvSpPr>
          <p:cNvPr id="5" name="Rectangle 4"/>
          <p:cNvSpPr/>
          <p:nvPr/>
        </p:nvSpPr>
        <p:spPr>
          <a:xfrm>
            <a:off x="838200" y="1066800"/>
            <a:ext cx="7543800" cy="2000548"/>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a:t>
            </a:r>
            <a:r>
              <a:rPr lang="en-US" sz="2400"/>
              <a:t>Shaklee </a:t>
            </a:r>
            <a:r>
              <a:rPr lang="en-US" sz="240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 xmlns:p14="http://schemas.microsoft.com/office/powerpoint/2010/main" val="18059889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Shaklee_Images\Stock_Images\Royalty-free Convention and Trip Destinations\Italy\from hotel\SM_191_large.tif"/>
          <p:cNvPicPr>
            <a:picLocks noChangeAspect="1" noChangeArrowheads="1"/>
          </p:cNvPicPr>
          <p:nvPr/>
        </p:nvPicPr>
        <p:blipFill rotWithShape="1">
          <a:blip r:embed="rId3" cstate="email">
            <a:extLst>
              <a:ext uri="{28A0092B-C50C-407E-A947-70E740481C1C}">
                <a14:useLocalDpi xmlns="" xmlns:a14="http://schemas.microsoft.com/office/drawing/2010/main"/>
              </a:ext>
            </a:extLst>
          </a:blip>
          <a:srcRect r="96" b="5335"/>
          <a:stretch/>
        </p:blipFill>
        <p:spPr bwMode="auto">
          <a:xfrm>
            <a:off x="1004646" y="1"/>
            <a:ext cx="8139355" cy="6890953"/>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itle 1"/>
          <p:cNvSpPr>
            <a:spLocks noGrp="1"/>
          </p:cNvSpPr>
          <p:nvPr>
            <p:ph type="title"/>
          </p:nvPr>
        </p:nvSpPr>
        <p:spPr>
          <a:xfrm>
            <a:off x="1318589" y="208543"/>
            <a:ext cx="7003776" cy="3449767"/>
          </a:xfrm>
        </p:spPr>
        <p:txBody>
          <a:bodyPr rtlCol="0">
            <a:noAutofit/>
          </a:bodyPr>
          <a:lstStyle/>
          <a:p>
            <a:pPr defTabSz="815827" fontAlgn="auto">
              <a:spcBef>
                <a:spcPts val="1800"/>
              </a:spcBef>
              <a:spcAft>
                <a:spcPts val="0"/>
              </a:spcAft>
              <a:defRPr/>
            </a:pPr>
            <a:r>
              <a:rPr lang="en-US" sz="4000" dirty="0" smtClean="0">
                <a:solidFill>
                  <a:schemeClr val="bg1"/>
                </a:solidFill>
              </a:rPr>
              <a:t>2016 TOP ACHIEVERS</a:t>
            </a:r>
            <a:br>
              <a:rPr lang="en-US" sz="4000" dirty="0" smtClean="0">
                <a:solidFill>
                  <a:schemeClr val="bg1"/>
                </a:solidFill>
              </a:rPr>
            </a:br>
            <a:r>
              <a:rPr lang="en-US" sz="4000" dirty="0" smtClean="0">
                <a:solidFill>
                  <a:schemeClr val="bg1"/>
                </a:solidFill>
              </a:rPr>
              <a:t>INTERNATIONAL TRIP</a:t>
            </a:r>
            <a:br>
              <a:rPr lang="en-US" sz="4000" dirty="0" smtClean="0">
                <a:solidFill>
                  <a:schemeClr val="bg1"/>
                </a:solidFill>
              </a:rPr>
            </a:br>
            <a:r>
              <a:rPr lang="en-US" sz="1400" dirty="0">
                <a:solidFill>
                  <a:schemeClr val="bg1"/>
                </a:solidFill>
              </a:rPr>
              <a:t> </a:t>
            </a:r>
            <a:r>
              <a:rPr lang="en-US" sz="4000" dirty="0" smtClean="0">
                <a:solidFill>
                  <a:schemeClr val="bg1"/>
                </a:solidFill>
              </a:rPr>
              <a:t/>
            </a:r>
            <a:br>
              <a:rPr lang="en-US" sz="4000" dirty="0" smtClean="0">
                <a:solidFill>
                  <a:schemeClr val="bg1"/>
                </a:solidFill>
              </a:rPr>
            </a:br>
            <a:r>
              <a:rPr lang="en-US" sz="4000" dirty="0" smtClean="0">
                <a:solidFill>
                  <a:schemeClr val="bg1"/>
                </a:solidFill>
              </a:rPr>
              <a:t>Tuscany, Italy</a:t>
            </a:r>
            <a:r>
              <a:rPr lang="en-US" dirty="0" smtClean="0">
                <a:solidFill>
                  <a:schemeClr val="bg1"/>
                </a:solidFill>
              </a:rPr>
              <a:t/>
            </a:r>
            <a:br>
              <a:rPr lang="en-US" dirty="0" smtClean="0">
                <a:solidFill>
                  <a:schemeClr val="bg1"/>
                </a:solidFill>
              </a:rPr>
            </a:br>
            <a:r>
              <a:rPr lang="en-US" sz="2000" dirty="0" smtClean="0">
                <a:solidFill>
                  <a:schemeClr val="bg1"/>
                </a:solidFill>
              </a:rPr>
              <a:t>June 3 – 8, 2016</a:t>
            </a:r>
            <a:endParaRPr lang="en-US" sz="2000" dirty="0">
              <a:solidFill>
                <a:schemeClr val="bg1"/>
              </a:solidFill>
            </a:endParaRPr>
          </a:p>
        </p:txBody>
      </p:sp>
      <p:pic>
        <p:nvPicPr>
          <p:cNvPr id="3075" name="Picture 3"/>
          <p:cNvPicPr>
            <a:picLocks noChangeAspect="1" noChangeArrowheads="1"/>
          </p:cNvPicPr>
          <p:nvPr/>
        </p:nvPicPr>
        <p:blipFill rotWithShape="1">
          <a:blip r:embed="rId4" cstate="screen">
            <a:extLst>
              <a:ext uri="{28A0092B-C50C-407E-A947-70E740481C1C}">
                <a14:useLocalDpi xmlns="" xmlns:a14="http://schemas.microsoft.com/office/drawing/2010/main"/>
              </a:ext>
            </a:extLst>
          </a:blip>
          <a:srcRect/>
          <a:stretch/>
        </p:blipFill>
        <p:spPr bwMode="auto">
          <a:xfrm>
            <a:off x="-119160" y="-1"/>
            <a:ext cx="1157127" cy="68909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8229600" cy="715962"/>
          </a:xfrm>
        </p:spPr>
        <p:txBody>
          <a:bodyPr>
            <a:normAutofit/>
          </a:bodyPr>
          <a:lstStyle/>
          <a:p>
            <a:r>
              <a:rPr lang="en-US" sz="3200" dirty="0" err="1" smtClean="0"/>
              <a:t>FaceBook</a:t>
            </a:r>
            <a:r>
              <a:rPr lang="en-US" sz="3200" dirty="0" smtClean="0"/>
              <a:t> Post of the Week --Harper Guerra</a:t>
            </a:r>
            <a:endParaRPr lang="en-US" sz="3200" dirty="0"/>
          </a:p>
        </p:txBody>
      </p:sp>
      <p:sp>
        <p:nvSpPr>
          <p:cNvPr id="3" name="Content Placeholder 2"/>
          <p:cNvSpPr>
            <a:spLocks noGrp="1"/>
          </p:cNvSpPr>
          <p:nvPr>
            <p:ph idx="1"/>
          </p:nvPr>
        </p:nvSpPr>
        <p:spPr>
          <a:xfrm>
            <a:off x="457200" y="1066800"/>
            <a:ext cx="8229600" cy="5486400"/>
          </a:xfrm>
        </p:spPr>
        <p:txBody>
          <a:bodyPr>
            <a:normAutofit lnSpcReduction="10000"/>
          </a:bodyPr>
          <a:lstStyle/>
          <a:p>
            <a:pPr>
              <a:buNone/>
            </a:pPr>
            <a:r>
              <a:rPr lang="en-US" sz="2400" dirty="0" smtClean="0"/>
              <a:t>"Key to Growth: </a:t>
            </a:r>
          </a:p>
          <a:p>
            <a:pPr>
              <a:buNone/>
            </a:pPr>
            <a:r>
              <a:rPr lang="en-US" sz="2400" dirty="0" smtClean="0"/>
              <a:t>You can't do it alone. </a:t>
            </a:r>
          </a:p>
          <a:p>
            <a:pPr>
              <a:buNone/>
            </a:pPr>
            <a:r>
              <a:rPr lang="en-US" sz="2400" dirty="0" smtClean="0"/>
              <a:t>There is a reason we are TEAM. </a:t>
            </a:r>
          </a:p>
          <a:p>
            <a:pPr>
              <a:buNone/>
            </a:pPr>
            <a:r>
              <a:rPr lang="en-US" sz="2400" dirty="0" smtClean="0"/>
              <a:t>It's because we as people are not meant to do anything alone. We need each other and I am so thankful for each of you. </a:t>
            </a:r>
          </a:p>
          <a:p>
            <a:pPr>
              <a:buNone/>
            </a:pPr>
            <a:r>
              <a:rPr lang="en-US" sz="2400" dirty="0" smtClean="0"/>
              <a:t>When you are discouraged, call your </a:t>
            </a:r>
            <a:r>
              <a:rPr lang="en-US" sz="2400" dirty="0" err="1" smtClean="0"/>
              <a:t>upline</a:t>
            </a:r>
            <a:r>
              <a:rPr lang="en-US" sz="2400" dirty="0" smtClean="0"/>
              <a:t>. </a:t>
            </a:r>
          </a:p>
          <a:p>
            <a:pPr>
              <a:buNone/>
            </a:pPr>
            <a:r>
              <a:rPr lang="en-US" sz="2400" dirty="0" smtClean="0"/>
              <a:t>When you need someone to remind you of the truth, call a trusted Shaklee friend. Little things can really get us down, but when we have someone to encourage us and help us refocus, we can move forward. </a:t>
            </a:r>
          </a:p>
          <a:p>
            <a:pPr>
              <a:buNone/>
            </a:pPr>
            <a:r>
              <a:rPr lang="en-US" sz="2400" dirty="0" smtClean="0"/>
              <a:t>We are all pressing forward on a goal to help people and help our own families. </a:t>
            </a:r>
          </a:p>
          <a:p>
            <a:pPr>
              <a:buNone/>
            </a:pPr>
            <a:r>
              <a:rPr lang="en-US" sz="2400" dirty="0" smtClean="0"/>
              <a:t>We are all here for each other--don't think ANY of us don't need each other. Have a great weekend ladies!"</a:t>
            </a:r>
          </a:p>
          <a:p>
            <a:endParaRPr lang="en-US" sz="2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5700" y="457200"/>
            <a:ext cx="3052600" cy="860425"/>
          </a:xfrm>
          <a:ln>
            <a:solidFill>
              <a:schemeClr val="tx1"/>
            </a:solidFill>
          </a:ln>
        </p:spPr>
        <p:txBody>
          <a:bodyPr/>
          <a:lstStyle/>
          <a:p>
            <a:r>
              <a:rPr lang="en-US" dirty="0" smtClean="0">
                <a:solidFill>
                  <a:schemeClr val="tx1"/>
                </a:solidFill>
              </a:rPr>
              <a:t>Coming Up </a:t>
            </a:r>
            <a:endParaRPr lang="en-US" dirty="0">
              <a:solidFill>
                <a:schemeClr val="tx1"/>
              </a:solidFill>
            </a:endParaRPr>
          </a:p>
        </p:txBody>
      </p:sp>
      <p:sp>
        <p:nvSpPr>
          <p:cNvPr id="3" name="Subtitle 2"/>
          <p:cNvSpPr>
            <a:spLocks noGrp="1"/>
          </p:cNvSpPr>
          <p:nvPr>
            <p:ph type="subTitle" idx="1"/>
          </p:nvPr>
        </p:nvSpPr>
        <p:spPr>
          <a:xfrm>
            <a:off x="533400" y="1676400"/>
            <a:ext cx="8077200" cy="4191000"/>
          </a:xfrm>
        </p:spPr>
        <p:txBody>
          <a:bodyPr>
            <a:noAutofit/>
          </a:bodyPr>
          <a:lstStyle/>
          <a:p>
            <a:r>
              <a:rPr lang="en-US" sz="3200" dirty="0" smtClean="0">
                <a:solidFill>
                  <a:schemeClr val="tx1"/>
                </a:solidFill>
              </a:rPr>
              <a:t>March 26 --Key Elements of Home Meetings</a:t>
            </a:r>
          </a:p>
          <a:p>
            <a:r>
              <a:rPr lang="en-US" sz="3200" dirty="0" smtClean="0">
                <a:solidFill>
                  <a:schemeClr val="tx1"/>
                </a:solidFill>
              </a:rPr>
              <a:t>April 2 – NO WEBINAR – Happy Spring Break</a:t>
            </a:r>
          </a:p>
          <a:p>
            <a:r>
              <a:rPr lang="en-US" sz="3200" dirty="0" smtClean="0">
                <a:solidFill>
                  <a:schemeClr val="tx1"/>
                </a:solidFill>
              </a:rPr>
              <a:t>April 9 – Director Development Part 1– 	Teams are Built Through Attraction</a:t>
            </a:r>
          </a:p>
          <a:p>
            <a:r>
              <a:rPr lang="en-US" sz="3200" dirty="0" smtClean="0">
                <a:solidFill>
                  <a:schemeClr val="tx1"/>
                </a:solidFill>
              </a:rPr>
              <a:t>April 16 – Director Development Part 2 -- 		 The Critical Role of Coaching </a:t>
            </a:r>
          </a:p>
          <a:p>
            <a:r>
              <a:rPr lang="en-US" sz="3200" dirty="0" smtClean="0">
                <a:solidFill>
                  <a:schemeClr val="tx1"/>
                </a:solidFill>
              </a:rPr>
              <a:t>April 23 –Understanding Business Models </a:t>
            </a:r>
            <a:r>
              <a:rPr lang="en-US" sz="3200" dirty="0" err="1" smtClean="0">
                <a:solidFill>
                  <a:schemeClr val="tx1"/>
                </a:solidFill>
              </a:rPr>
              <a:t>andn</a:t>
            </a:r>
            <a:r>
              <a:rPr lang="en-US" sz="3200" dirty="0" smtClean="0">
                <a:solidFill>
                  <a:schemeClr val="tx1"/>
                </a:solidFill>
              </a:rPr>
              <a:t> 		the Appeal of Network Marketing</a:t>
            </a:r>
          </a:p>
          <a:p>
            <a:endParaRPr lang="en-US" sz="3200" dirty="0" smtClean="0">
              <a:solidFill>
                <a:schemeClr val="tx1"/>
              </a:solidFill>
            </a:endParaRPr>
          </a:p>
          <a:p>
            <a:endParaRPr lang="en-US" sz="3200" dirty="0" smtClean="0">
              <a:solidFill>
                <a:schemeClr val="tx1"/>
              </a:solidFill>
            </a:endParaRPr>
          </a:p>
          <a:p>
            <a:endParaRPr lang="en-US" sz="3200" dirty="0" smtClean="0">
              <a:solidFill>
                <a:schemeClr val="tx1"/>
              </a:solidFill>
            </a:endParaRPr>
          </a:p>
          <a:p>
            <a:r>
              <a:rPr lang="en-US" sz="3200" dirty="0" smtClean="0">
                <a:solidFill>
                  <a:schemeClr val="tx1"/>
                </a:solidFill>
              </a:rPr>
              <a:t> </a:t>
            </a:r>
            <a:endParaRPr lang="en-US" sz="3200" dirty="0">
              <a:solidFill>
                <a:schemeClr val="tx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914400" y="1905000"/>
            <a:ext cx="7467600" cy="4495800"/>
          </a:xfrm>
        </p:spPr>
        <p:txBody>
          <a:bodyPr>
            <a:normAutofit fontScale="92500" lnSpcReduction="10000"/>
          </a:bodyPr>
          <a:lstStyle/>
          <a:p>
            <a:pPr>
              <a:buFont typeface="Arial" pitchFamily="34" charset="0"/>
              <a:buChar char="•"/>
            </a:pPr>
            <a:r>
              <a:rPr lang="en-US" sz="2800" dirty="0" smtClean="0">
                <a:solidFill>
                  <a:schemeClr val="tx1"/>
                </a:solidFill>
              </a:rPr>
              <a:t> </a:t>
            </a:r>
            <a:r>
              <a:rPr lang="en-US" sz="2400" dirty="0" smtClean="0">
                <a:solidFill>
                  <a:schemeClr val="tx1"/>
                </a:solidFill>
              </a:rPr>
              <a:t>Set up or update the working folder Katie mentioned … to list the names of people you know .. And people you meet .. People you have contacted in the past and may want to stay in touch with .. And invite to an event or conference call. </a:t>
            </a:r>
          </a:p>
          <a:p>
            <a:endParaRPr lang="en-US" sz="2400" dirty="0" smtClean="0">
              <a:solidFill>
                <a:schemeClr val="tx1"/>
              </a:solidFill>
            </a:endParaRPr>
          </a:p>
          <a:p>
            <a:r>
              <a:rPr lang="en-US" sz="2400" dirty="0" smtClean="0">
                <a:solidFill>
                  <a:schemeClr val="tx1"/>
                </a:solidFill>
              </a:rPr>
              <a:t>This folder is the essence of working your business and should include a calendar, names and contact info for the week .. And a few bullet points of what you want to say when you make your calls.</a:t>
            </a:r>
          </a:p>
          <a:p>
            <a:r>
              <a:rPr lang="en-US" sz="2600" dirty="0" smtClean="0">
                <a:solidFill>
                  <a:schemeClr val="tx1"/>
                </a:solidFill>
              </a:rPr>
              <a:t>It allows you to be productive even when you only have 20 to 30 minutes here and there.</a:t>
            </a:r>
          </a:p>
          <a:p>
            <a:pPr>
              <a:buFont typeface="Arial" pitchFamily="34" charset="0"/>
              <a:buChar char="•"/>
            </a:pPr>
            <a:r>
              <a:rPr lang="en-US" sz="2800" dirty="0" smtClean="0">
                <a:solidFill>
                  <a:schemeClr val="tx1"/>
                </a:solidFill>
              </a:rPr>
              <a:t> </a:t>
            </a:r>
            <a:r>
              <a:rPr lang="en-US" sz="2400" dirty="0" smtClean="0">
                <a:solidFill>
                  <a:schemeClr val="tx1"/>
                </a:solidFill>
              </a:rPr>
              <a:t>Aim to earn Cash for Cleveland…by accumulating 20 sponsoring points every month ( minimum $100/mo)     Lisa</a:t>
            </a:r>
          </a:p>
          <a:p>
            <a:pPr>
              <a:buFont typeface="Arial" pitchFamily="34" charset="0"/>
              <a:buChar char="•"/>
            </a:pPr>
            <a:endParaRPr lang="en-US" sz="2400" dirty="0" smtClean="0">
              <a:solidFill>
                <a:schemeClr val="tx1"/>
              </a:solidFill>
            </a:endParaRPr>
          </a:p>
          <a:p>
            <a:endParaRPr lang="en-US" sz="2800" dirty="0">
              <a:solidFill>
                <a:schemeClr val="tx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381000"/>
            <a:ext cx="6934200" cy="685801"/>
          </a:xfrm>
        </p:spPr>
        <p:txBody>
          <a:bodyPr>
            <a:normAutofit fontScale="90000"/>
          </a:bodyPr>
          <a:lstStyle/>
          <a:p>
            <a:r>
              <a:rPr lang="en-US" sz="3200" dirty="0" smtClean="0">
                <a:solidFill>
                  <a:schemeClr val="tx1"/>
                </a:solidFill>
              </a:rPr>
              <a:t>Monday Night Wellness Webinars</a:t>
            </a:r>
            <a:r>
              <a:rPr lang="en-US" dirty="0" smtClean="0">
                <a:solidFill>
                  <a:schemeClr val="tx1"/>
                </a:solidFill>
              </a:rPr>
              <a:t> </a:t>
            </a:r>
            <a:endParaRPr lang="en-US" dirty="0">
              <a:solidFill>
                <a:schemeClr val="tx1"/>
              </a:solidFill>
            </a:endParaRPr>
          </a:p>
        </p:txBody>
      </p:sp>
      <p:sp>
        <p:nvSpPr>
          <p:cNvPr id="3" name="Subtitle 2"/>
          <p:cNvSpPr>
            <a:spLocks noGrp="1"/>
          </p:cNvSpPr>
          <p:nvPr>
            <p:ph type="subTitle" idx="1"/>
          </p:nvPr>
        </p:nvSpPr>
        <p:spPr>
          <a:xfrm>
            <a:off x="685801" y="1524000"/>
            <a:ext cx="7772400" cy="4724400"/>
          </a:xfrm>
        </p:spPr>
        <p:txBody>
          <a:bodyPr>
            <a:noAutofit/>
          </a:bodyPr>
          <a:lstStyle/>
          <a:p>
            <a:r>
              <a:rPr lang="en-US" sz="2400" dirty="0" smtClean="0">
                <a:solidFill>
                  <a:schemeClr val="tx1"/>
                </a:solidFill>
              </a:rPr>
              <a:t>Monday March 2 –Shaklee National Webinar Announcing 	Exciting Dream Trips for 2016 .. And the Qualifications</a:t>
            </a:r>
          </a:p>
          <a:p>
            <a:r>
              <a:rPr lang="en-US" sz="2400" dirty="0" smtClean="0">
                <a:solidFill>
                  <a:schemeClr val="tx1"/>
                </a:solidFill>
              </a:rPr>
              <a:t>Monday March 9 – </a:t>
            </a:r>
            <a:r>
              <a:rPr lang="en-US" sz="2400" dirty="0" err="1" smtClean="0">
                <a:solidFill>
                  <a:schemeClr val="tx1"/>
                </a:solidFill>
              </a:rPr>
              <a:t>Detoxing</a:t>
            </a:r>
            <a:r>
              <a:rPr lang="en-US" sz="2400" dirty="0" smtClean="0">
                <a:solidFill>
                  <a:schemeClr val="tx1"/>
                </a:solidFill>
              </a:rPr>
              <a:t> for Spring – Nedra Sahr, MS 		Nutrition and  Dr. Steve Chaney </a:t>
            </a:r>
          </a:p>
          <a:p>
            <a:r>
              <a:rPr lang="en-US" sz="2400" dirty="0" smtClean="0">
                <a:solidFill>
                  <a:schemeClr val="tx1"/>
                </a:solidFill>
              </a:rPr>
              <a:t>Monday March 16 – Optimal Nutrition for Optimal Pregnancy</a:t>
            </a:r>
          </a:p>
          <a:p>
            <a:r>
              <a:rPr lang="en-US" sz="2400" dirty="0" smtClean="0">
                <a:solidFill>
                  <a:schemeClr val="tx1"/>
                </a:solidFill>
              </a:rPr>
              <a:t>	Harper Guerra, Katie Odom</a:t>
            </a:r>
          </a:p>
          <a:p>
            <a:r>
              <a:rPr lang="en-US" sz="2400" dirty="0" smtClean="0">
                <a:solidFill>
                  <a:schemeClr val="tx1"/>
                </a:solidFill>
              </a:rPr>
              <a:t>Monday March 23 – Natural Approaches to Allergies</a:t>
            </a:r>
          </a:p>
          <a:p>
            <a:r>
              <a:rPr lang="en-US" sz="2400" dirty="0" smtClean="0">
                <a:solidFill>
                  <a:schemeClr val="tx1"/>
                </a:solidFill>
              </a:rPr>
              <a:t>Monday March 30 --Last Monday of the Month – 		The Power Of Our Profession …. For __________( stay 	tuned )</a:t>
            </a:r>
          </a:p>
          <a:p>
            <a:endParaRPr lang="en-US" sz="2400" dirty="0" smtClean="0">
              <a:solidFill>
                <a:schemeClr val="tx1"/>
              </a:solidFill>
            </a:endParaRPr>
          </a:p>
          <a:p>
            <a:endParaRPr lang="en-US" sz="3200" dirty="0" smtClean="0">
              <a:solidFill>
                <a:schemeClr val="tx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"65% of working Americans could not cover normal living expenses for even 1 year if their employment income stopped.  </a:t>
            </a:r>
          </a:p>
          <a:p>
            <a:pPr>
              <a:buNone/>
            </a:pPr>
            <a:r>
              <a:rPr lang="en-US" dirty="0" smtClean="0"/>
              <a:t>38% could not pay their bills for more than 3 months.  </a:t>
            </a:r>
          </a:p>
          <a:p>
            <a:pPr>
              <a:buNone/>
            </a:pPr>
            <a:r>
              <a:rPr lang="en-US" dirty="0" smtClean="0"/>
              <a:t>What’s your back-up plan?</a:t>
            </a:r>
          </a:p>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28575" y="0"/>
            <a:ext cx="6451600" cy="896938"/>
          </a:xfrm>
        </p:spPr>
        <p:txBody>
          <a:bodyPr lIns="105552" tIns="52776" rIns="105552" bIns="52776"/>
          <a:lstStyle/>
          <a:p>
            <a:pPr eaLnBrk="1" hangingPunct="1"/>
            <a:r>
              <a:rPr lang="en-US" sz="4800" smtClean="0"/>
              <a:t>   </a:t>
            </a:r>
            <a:r>
              <a:rPr lang="en-US" sz="4000" smtClean="0"/>
              <a:t>CAR INCENTIVES</a:t>
            </a:r>
          </a:p>
        </p:txBody>
      </p:sp>
      <p:sp>
        <p:nvSpPr>
          <p:cNvPr id="2051" name="Text Box 3"/>
          <p:cNvSpPr txBox="1">
            <a:spLocks noChangeArrowheads="1"/>
          </p:cNvSpPr>
          <p:nvPr/>
        </p:nvSpPr>
        <p:spPr bwMode="auto">
          <a:xfrm>
            <a:off x="4064000" y="2263775"/>
            <a:ext cx="8709025" cy="439738"/>
          </a:xfrm>
          <a:prstGeom prst="rect">
            <a:avLst/>
          </a:prstGeom>
          <a:noFill/>
          <a:ln w="9525" algn="ctr">
            <a:noFill/>
            <a:miter lim="800000"/>
            <a:headEnd/>
            <a:tailEnd/>
          </a:ln>
        </p:spPr>
        <p:txBody>
          <a:bodyPr lIns="105552" tIns="52776" rIns="105552" bIns="52776">
            <a:spAutoFit/>
          </a:bodyPr>
          <a:lstStyle/>
          <a:p>
            <a:pPr algn="r" defTabSz="1054100">
              <a:spcBef>
                <a:spcPct val="50000"/>
              </a:spcBef>
              <a:buClr>
                <a:srgbClr val="289728"/>
              </a:buClr>
              <a:buSzPct val="125000"/>
            </a:pPr>
            <a:endParaRPr lang="en-US" sz="2200" b="1"/>
          </a:p>
        </p:txBody>
      </p:sp>
      <p:graphicFrame>
        <p:nvGraphicFramePr>
          <p:cNvPr id="3076" name="Group 4"/>
          <p:cNvGraphicFramePr>
            <a:graphicFrameLocks noGrp="1"/>
          </p:cNvGraphicFramePr>
          <p:nvPr/>
        </p:nvGraphicFramePr>
        <p:xfrm>
          <a:off x="3543300" y="1601788"/>
          <a:ext cx="5326063" cy="2820988"/>
        </p:xfrm>
        <a:graphic>
          <a:graphicData uri="http://schemas.openxmlformats.org/drawingml/2006/table">
            <a:tbl>
              <a:tblPr/>
              <a:tblGrid>
                <a:gridCol w="1784350"/>
                <a:gridCol w="1390650"/>
                <a:gridCol w="2151063"/>
              </a:tblGrid>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Rank</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    Car Credit</a:t>
                      </a:r>
                    </a:p>
                  </a:txBody>
                  <a:tcPr marL="105552" marR="105552" marT="52776" marB="52776"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Car Credit  Hybrid </a:t>
                      </a:r>
                    </a:p>
                  </a:txBody>
                  <a:tcPr marL="105552" marR="105552" marT="52776" marB="52776"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Director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$375</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Exec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Key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Master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$600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Presidential Master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Mercedes</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Keys to Mercedes</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86" name="Text Box 40"/>
          <p:cNvSpPr txBox="1">
            <a:spLocks noChangeArrowheads="1"/>
          </p:cNvSpPr>
          <p:nvPr/>
        </p:nvSpPr>
        <p:spPr bwMode="auto">
          <a:xfrm>
            <a:off x="152400" y="1219200"/>
            <a:ext cx="3379788" cy="442913"/>
          </a:xfrm>
          <a:prstGeom prst="rect">
            <a:avLst/>
          </a:prstGeom>
          <a:solidFill>
            <a:schemeClr val="folHlink"/>
          </a:solidFill>
          <a:ln w="3175" algn="ctr">
            <a:solidFill>
              <a:schemeClr val="tx1"/>
            </a:solidFill>
            <a:miter lim="800000"/>
            <a:headEnd/>
            <a:tailEnd/>
          </a:ln>
        </p:spPr>
        <p:txBody>
          <a:bodyPr lIns="105552" tIns="52776" rIns="105552" bIns="52776">
            <a:spAutoFit/>
          </a:bodyPr>
          <a:lstStyle/>
          <a:p>
            <a:pPr algn="ctr" defTabSz="1054100">
              <a:spcBef>
                <a:spcPct val="50000"/>
              </a:spcBef>
              <a:buClr>
                <a:srgbClr val="289728"/>
              </a:buClr>
              <a:buSzPct val="125000"/>
            </a:pPr>
            <a:r>
              <a:rPr lang="en-US" sz="2200" b="1"/>
              <a:t>Keys to a Mercedes</a:t>
            </a:r>
          </a:p>
        </p:txBody>
      </p:sp>
      <p:pic>
        <p:nvPicPr>
          <p:cNvPr id="2087" name="Picture 41" descr="OpportunityDVD_English_071410_nopage#s5"/>
          <p:cNvPicPr>
            <a:picLocks noChangeAspect="1" noChangeArrowheads="1"/>
          </p:cNvPicPr>
          <p:nvPr/>
        </p:nvPicPr>
        <p:blipFill>
          <a:blip r:embed="rId2" cstate="print"/>
          <a:srcRect/>
          <a:stretch>
            <a:fillRect/>
          </a:stretch>
        </p:blipFill>
        <p:spPr bwMode="auto">
          <a:xfrm>
            <a:off x="304800" y="1676400"/>
            <a:ext cx="3124200" cy="2209800"/>
          </a:xfrm>
          <a:prstGeom prst="rect">
            <a:avLst/>
          </a:prstGeom>
          <a:noFill/>
          <a:ln w="6350">
            <a:solidFill>
              <a:schemeClr val="tx1"/>
            </a:solidFill>
            <a:miter lim="800000"/>
            <a:headEnd/>
            <a:tailEnd/>
          </a:ln>
        </p:spPr>
      </p:pic>
      <p:pic>
        <p:nvPicPr>
          <p:cNvPr id="2088" name="Picture 42" descr="Prius V shown in Barcelona Red Metallic"/>
          <p:cNvPicPr>
            <a:picLocks noChangeAspect="1" noChangeArrowheads="1"/>
          </p:cNvPicPr>
          <p:nvPr/>
        </p:nvPicPr>
        <p:blipFill>
          <a:blip r:embed="rId3" cstate="print"/>
          <a:srcRect/>
          <a:stretch>
            <a:fillRect/>
          </a:stretch>
        </p:blipFill>
        <p:spPr bwMode="auto">
          <a:xfrm>
            <a:off x="0" y="5345113"/>
            <a:ext cx="2970213" cy="1512887"/>
          </a:xfrm>
          <a:prstGeom prst="rect">
            <a:avLst/>
          </a:prstGeom>
          <a:noFill/>
          <a:ln w="9525">
            <a:noFill/>
            <a:miter lim="800000"/>
            <a:headEnd/>
            <a:tailEnd/>
          </a:ln>
        </p:spPr>
      </p:pic>
      <p:sp>
        <p:nvSpPr>
          <p:cNvPr id="2089" name="Text Box 43"/>
          <p:cNvSpPr txBox="1">
            <a:spLocks noChangeArrowheads="1"/>
          </p:cNvSpPr>
          <p:nvPr/>
        </p:nvSpPr>
        <p:spPr bwMode="auto">
          <a:xfrm>
            <a:off x="498475" y="4783138"/>
            <a:ext cx="8220075" cy="439737"/>
          </a:xfrm>
          <a:prstGeom prst="rect">
            <a:avLst/>
          </a:prstGeom>
          <a:noFill/>
          <a:ln w="9525" algn="ctr">
            <a:noFill/>
            <a:miter lim="800000"/>
            <a:headEnd/>
            <a:tailEnd/>
          </a:ln>
        </p:spPr>
        <p:txBody>
          <a:bodyPr lIns="105552" tIns="52776" rIns="105552" bIns="52776">
            <a:spAutoFit/>
          </a:bodyPr>
          <a:lstStyle/>
          <a:p>
            <a:pPr defTabSz="1054100">
              <a:spcBef>
                <a:spcPct val="50000"/>
              </a:spcBef>
              <a:buClr>
                <a:srgbClr val="289728"/>
              </a:buClr>
              <a:buSzPct val="125000"/>
            </a:pPr>
            <a:r>
              <a:rPr lang="en-US" sz="2200" b="1"/>
              <a:t>     Prius	                 Lexus		 Dodge Ram</a:t>
            </a:r>
          </a:p>
        </p:txBody>
      </p:sp>
      <p:pic>
        <p:nvPicPr>
          <p:cNvPr id="2090" name="Picture 44" descr="2010 Dodge Ram 2500"/>
          <p:cNvPicPr>
            <a:picLocks noChangeAspect="1" noChangeArrowheads="1"/>
          </p:cNvPicPr>
          <p:nvPr/>
        </p:nvPicPr>
        <p:blipFill>
          <a:blip r:embed="rId4" cstate="print"/>
          <a:srcRect/>
          <a:stretch>
            <a:fillRect/>
          </a:stretch>
        </p:blipFill>
        <p:spPr bwMode="auto">
          <a:xfrm>
            <a:off x="6348413" y="5380038"/>
            <a:ext cx="2795587" cy="1497012"/>
          </a:xfrm>
          <a:prstGeom prst="rect">
            <a:avLst/>
          </a:prstGeom>
          <a:noFill/>
          <a:ln w="9525">
            <a:noFill/>
            <a:miter lim="800000"/>
            <a:headEnd/>
            <a:tailEnd/>
          </a:ln>
        </p:spPr>
      </p:pic>
      <p:sp>
        <p:nvSpPr>
          <p:cNvPr id="2091" name="Text Box 45"/>
          <p:cNvSpPr txBox="1">
            <a:spLocks noChangeArrowheads="1"/>
          </p:cNvSpPr>
          <p:nvPr/>
        </p:nvSpPr>
        <p:spPr bwMode="auto">
          <a:xfrm>
            <a:off x="0" y="1079500"/>
            <a:ext cx="9144000" cy="349250"/>
          </a:xfrm>
          <a:prstGeom prst="rect">
            <a:avLst/>
          </a:prstGeom>
          <a:noFill/>
          <a:ln w="9525" algn="ctr">
            <a:noFill/>
            <a:miter lim="800000"/>
            <a:headEnd/>
            <a:tailEnd/>
          </a:ln>
        </p:spPr>
        <p:txBody>
          <a:bodyPr lIns="105552" tIns="52776" rIns="105552" bIns="52776">
            <a:spAutoFit/>
          </a:bodyPr>
          <a:lstStyle/>
          <a:p>
            <a:pPr algn="ctr" defTabSz="1054100">
              <a:spcBef>
                <a:spcPct val="50000"/>
              </a:spcBef>
              <a:buClr>
                <a:srgbClr val="289728"/>
              </a:buClr>
              <a:buSzPct val="125000"/>
            </a:pPr>
            <a:r>
              <a:rPr lang="en-US" sz="1600" b="1"/>
              <a:t>			Own or Lease a Car of Your Choice</a:t>
            </a:r>
          </a:p>
        </p:txBody>
      </p:sp>
      <p:pic>
        <p:nvPicPr>
          <p:cNvPr id="2092" name="Picture 46"/>
          <p:cNvPicPr>
            <a:picLocks noChangeAspect="1" noChangeArrowheads="1"/>
          </p:cNvPicPr>
          <p:nvPr/>
        </p:nvPicPr>
        <p:blipFill>
          <a:blip r:embed="rId5" cstate="print"/>
          <a:srcRect/>
          <a:stretch>
            <a:fillRect/>
          </a:stretch>
        </p:blipFill>
        <p:spPr bwMode="auto">
          <a:xfrm>
            <a:off x="2895600" y="4495800"/>
            <a:ext cx="3429000" cy="2362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For Product Questions You Can’t Get Answered from Your </a:t>
            </a:r>
            <a:r>
              <a:rPr lang="en-US" sz="3200" dirty="0" err="1" smtClean="0"/>
              <a:t>Upline</a:t>
            </a:r>
            <a:r>
              <a:rPr lang="en-US" sz="3200" dirty="0" smtClean="0"/>
              <a:t> or Team Page</a:t>
            </a:r>
            <a:endParaRPr lang="en-US" sz="3200" dirty="0"/>
          </a:p>
        </p:txBody>
      </p:sp>
      <p:sp>
        <p:nvSpPr>
          <p:cNvPr id="3" name="Content Placeholder 2"/>
          <p:cNvSpPr>
            <a:spLocks noGrp="1"/>
          </p:cNvSpPr>
          <p:nvPr>
            <p:ph idx="1"/>
          </p:nvPr>
        </p:nvSpPr>
        <p:spPr/>
        <p:txBody>
          <a:bodyPr/>
          <a:lstStyle/>
          <a:p>
            <a:pPr>
              <a:buNone/>
            </a:pPr>
            <a:r>
              <a:rPr lang="en-US" dirty="0" smtClean="0"/>
              <a:t>Everyone please write this down..		Medical Affairs (Product Support), </a:t>
            </a:r>
            <a:r>
              <a:rPr lang="en-US" u="sng" dirty="0" smtClean="0">
                <a:hlinkClick r:id="rId3"/>
              </a:rPr>
              <a:t>medicalaffairs@shaklee.com</a:t>
            </a:r>
            <a:r>
              <a:rPr lang="en-US" dirty="0" smtClean="0"/>
              <a:t>, or</a:t>
            </a:r>
          </a:p>
          <a:p>
            <a:pPr>
              <a:buNone/>
            </a:pPr>
            <a:r>
              <a:rPr lang="en-US" dirty="0" smtClean="0"/>
              <a:t> 		925-734-3638, M-F 9-5 PST</a:t>
            </a:r>
          </a:p>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682" name="Picture 2" descr="http://1.bp.blogspot.com/-YCyPED3bRs4/T2xKDVtRqnI/AAAAAAAAD5U/JT2ED4y_-I0/s1600/Boss%2Bor%2BLeader.jpg"/>
          <p:cNvPicPr>
            <a:picLocks noChangeAspect="1" noChangeArrowheads="1"/>
          </p:cNvPicPr>
          <p:nvPr/>
        </p:nvPicPr>
        <p:blipFill>
          <a:blip r:embed="rId2" cstate="print"/>
          <a:srcRect/>
          <a:stretch>
            <a:fillRect/>
          </a:stretch>
        </p:blipFill>
        <p:spPr bwMode="auto">
          <a:xfrm>
            <a:off x="100940" y="304800"/>
            <a:ext cx="8814460" cy="6200775"/>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4754" name="Picture 2" descr="http://25.media.tumblr.com/8d9ca0510b9a26abb3359e71953fde50/tumblr_mijmsjqdXG1s0qsr3o1_500.jpg"/>
          <p:cNvPicPr>
            <a:picLocks noChangeAspect="1" noChangeArrowheads="1"/>
          </p:cNvPicPr>
          <p:nvPr/>
        </p:nvPicPr>
        <p:blipFill>
          <a:blip r:embed="rId2" cstate="print"/>
          <a:srcRect/>
          <a:stretch>
            <a:fillRect/>
          </a:stretch>
        </p:blipFill>
        <p:spPr bwMode="auto">
          <a:xfrm>
            <a:off x="0" y="-211282"/>
            <a:ext cx="9144000" cy="706928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74638"/>
            <a:ext cx="5410200" cy="1143000"/>
          </a:xfrm>
        </p:spPr>
        <p:txBody>
          <a:bodyPr>
            <a:normAutofit/>
          </a:bodyPr>
          <a:lstStyle/>
          <a:p>
            <a:r>
              <a:rPr lang="en-US" sz="3200" dirty="0" smtClean="0"/>
              <a:t>Special Guest Ashley McDonald </a:t>
            </a:r>
            <a:endParaRPr lang="en-US" sz="3200" dirty="0"/>
          </a:p>
        </p:txBody>
      </p:sp>
      <p:sp>
        <p:nvSpPr>
          <p:cNvPr id="3" name="Content Placeholder 2"/>
          <p:cNvSpPr>
            <a:spLocks noGrp="1"/>
          </p:cNvSpPr>
          <p:nvPr>
            <p:ph idx="1"/>
          </p:nvPr>
        </p:nvSpPr>
        <p:spPr>
          <a:xfrm>
            <a:off x="457200" y="3733800"/>
            <a:ext cx="4114800" cy="2392363"/>
          </a:xfrm>
        </p:spPr>
        <p:txBody>
          <a:bodyPr>
            <a:normAutofit/>
          </a:bodyPr>
          <a:lstStyle/>
          <a:p>
            <a:pPr>
              <a:buNone/>
            </a:pPr>
            <a:r>
              <a:rPr lang="en-US" sz="2400" dirty="0" smtClean="0"/>
              <a:t>Setting up </a:t>
            </a:r>
            <a:r>
              <a:rPr lang="en-US" sz="2400" dirty="0" err="1" smtClean="0"/>
              <a:t>FaceBook</a:t>
            </a:r>
            <a:r>
              <a:rPr lang="en-US" sz="2400" dirty="0" smtClean="0"/>
              <a:t> Support Groups for Shaklee 180 … Better Together</a:t>
            </a:r>
            <a:endParaRPr lang="en-US" sz="2400" dirty="0"/>
          </a:p>
        </p:txBody>
      </p:sp>
      <p:pic>
        <p:nvPicPr>
          <p:cNvPr id="23554" name="Picture 2" descr="Ashley Nichole McDonald"/>
          <p:cNvPicPr>
            <a:picLocks noChangeAspect="1" noChangeArrowheads="1"/>
          </p:cNvPicPr>
          <p:nvPr/>
        </p:nvPicPr>
        <p:blipFill>
          <a:blip r:embed="rId2" cstate="print"/>
          <a:srcRect/>
          <a:stretch>
            <a:fillRect/>
          </a:stretch>
        </p:blipFill>
        <p:spPr bwMode="auto">
          <a:xfrm>
            <a:off x="304800" y="457200"/>
            <a:ext cx="2971800" cy="2971800"/>
          </a:xfrm>
          <a:prstGeom prst="rect">
            <a:avLst/>
          </a:prstGeom>
          <a:noFill/>
        </p:spPr>
      </p:pic>
      <p:pic>
        <p:nvPicPr>
          <p:cNvPr id="23556" name="Picture 4" descr="https://scontent-ord.xx.fbcdn.net/hphotos-xpf1/v/t1.0-9/10984264_725894904424_4740879037725231475_n.jpg?oh=415be130803c0e23175c0e0ec487be73&amp;oe=558892AC"/>
          <p:cNvPicPr>
            <a:picLocks noChangeAspect="1" noChangeArrowheads="1"/>
          </p:cNvPicPr>
          <p:nvPr/>
        </p:nvPicPr>
        <p:blipFill>
          <a:blip r:embed="rId3" cstate="print"/>
          <a:srcRect/>
          <a:stretch>
            <a:fillRect/>
          </a:stretch>
        </p:blipFill>
        <p:spPr bwMode="auto">
          <a:xfrm>
            <a:off x="4572000" y="2133600"/>
            <a:ext cx="4383640" cy="42672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a:bodyPr>
          <a:lstStyle/>
          <a:p>
            <a:r>
              <a:rPr lang="en-US" sz="3200" dirty="0" smtClean="0"/>
              <a:t>Legacy and Leadership </a:t>
            </a:r>
            <a:br>
              <a:rPr lang="en-US" sz="3200" dirty="0" smtClean="0"/>
            </a:br>
            <a:r>
              <a:rPr lang="en-US" sz="3200" dirty="0" smtClean="0"/>
              <a:t>Spring 2015</a:t>
            </a:r>
            <a:r>
              <a:rPr lang="en-US" dirty="0" smtClean="0"/>
              <a:t/>
            </a:r>
            <a:br>
              <a:rPr lang="en-US" dirty="0" smtClean="0"/>
            </a:br>
            <a:r>
              <a:rPr lang="en-US" sz="2800" dirty="0" smtClean="0"/>
              <a:t>Session #10  Mar 19, 2015</a:t>
            </a:r>
            <a:r>
              <a:rPr lang="en-US" sz="3600" dirty="0" smtClean="0"/>
              <a:t/>
            </a:r>
            <a:br>
              <a:rPr lang="en-US" sz="3600" dirty="0" smtClean="0"/>
            </a:br>
            <a:r>
              <a:rPr lang="en-US" sz="3600" dirty="0" smtClean="0"/>
              <a:t> Coaching and Planning Sessions</a:t>
            </a:r>
            <a:br>
              <a:rPr lang="en-US" sz="3600" dirty="0" smtClean="0"/>
            </a:br>
            <a:r>
              <a:rPr lang="en-US" sz="3600" dirty="0" smtClean="0"/>
              <a:t>Key to Director Development</a:t>
            </a:r>
            <a:endParaRPr lang="en-US" sz="4000" b="1" dirty="0"/>
          </a:p>
        </p:txBody>
      </p:sp>
      <p:sp>
        <p:nvSpPr>
          <p:cNvPr id="3" name="Subtitle 2"/>
          <p:cNvSpPr>
            <a:spLocks noGrp="1"/>
          </p:cNvSpPr>
          <p:nvPr>
            <p:ph type="subTitle" idx="1"/>
          </p:nvPr>
        </p:nvSpPr>
        <p:spPr>
          <a:xfrm>
            <a:off x="6172200" y="5638800"/>
            <a:ext cx="2743200" cy="914400"/>
          </a:xfrm>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685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6477000" y="3429000"/>
            <a:ext cx="1425785" cy="2167563"/>
          </a:xfrm>
          <a:prstGeom prst="rect">
            <a:avLst/>
          </a:prstGeom>
        </p:spPr>
      </p:pic>
      <p:sp>
        <p:nvSpPr>
          <p:cNvPr id="7" name="TextBox 6"/>
          <p:cNvSpPr txBox="1"/>
          <p:nvPr/>
        </p:nvSpPr>
        <p:spPr>
          <a:xfrm>
            <a:off x="381000" y="5562600"/>
            <a:ext cx="2209800" cy="707886"/>
          </a:xfrm>
          <a:prstGeom prst="rect">
            <a:avLst/>
          </a:prstGeom>
          <a:noFill/>
        </p:spPr>
        <p:txBody>
          <a:bodyPr wrap="square" rtlCol="0">
            <a:spAutoFit/>
          </a:bodyPr>
          <a:lstStyle/>
          <a:p>
            <a:pPr algn="ctr"/>
            <a:r>
              <a:rPr lang="en-US" sz="2000" dirty="0" smtClean="0"/>
              <a:t>Senior Coordinator </a:t>
            </a:r>
          </a:p>
          <a:p>
            <a:pPr algn="ctr"/>
            <a:r>
              <a:rPr lang="en-US" sz="2000" dirty="0" smtClean="0"/>
              <a:t>Katie Odom</a:t>
            </a:r>
            <a:endParaRPr lang="en-US" sz="2000" dirty="0"/>
          </a:p>
        </p:txBody>
      </p:sp>
      <p:pic>
        <p:nvPicPr>
          <p:cNvPr id="12" name="Picture 11" descr="hannah and allan sharapan.jpg"/>
          <p:cNvPicPr>
            <a:picLocks noChangeAspect="1"/>
          </p:cNvPicPr>
          <p:nvPr/>
        </p:nvPicPr>
        <p:blipFill>
          <a:blip r:embed="rId5" cstate="print"/>
          <a:stretch>
            <a:fillRect/>
          </a:stretch>
        </p:blipFill>
        <p:spPr>
          <a:xfrm>
            <a:off x="3857073" y="3429000"/>
            <a:ext cx="1429853" cy="2144780"/>
          </a:xfrm>
          <a:prstGeom prst="rect">
            <a:avLst/>
          </a:prstGeom>
        </p:spPr>
      </p:pic>
      <p:sp>
        <p:nvSpPr>
          <p:cNvPr id="14" name="TextBox 13"/>
          <p:cNvSpPr txBox="1"/>
          <p:nvPr/>
        </p:nvSpPr>
        <p:spPr>
          <a:xfrm>
            <a:off x="3276600" y="5638800"/>
            <a:ext cx="2590800" cy="707886"/>
          </a:xfrm>
          <a:prstGeom prst="rect">
            <a:avLst/>
          </a:prstGeom>
          <a:noFill/>
          <a:ln>
            <a:solidFill>
              <a:schemeClr val="tx2">
                <a:lumMod val="60000"/>
                <a:lumOff val="40000"/>
              </a:schemeClr>
            </a:solidFill>
          </a:ln>
        </p:spPr>
        <p:txBody>
          <a:bodyPr wrap="square" rtlCol="0">
            <a:spAutoFit/>
          </a:bodyPr>
          <a:lstStyle/>
          <a:p>
            <a:pPr algn="ctr"/>
            <a:r>
              <a:rPr lang="en-US" sz="2000" dirty="0" smtClean="0"/>
              <a:t>Executive Coordinator Harper Guerra</a:t>
            </a:r>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sr.photos2.fotosearch.com/bthumb/CSP/CSP992/k14235676.jpg"/>
          <p:cNvPicPr>
            <a:picLocks noChangeAspect="1" noChangeArrowheads="1"/>
          </p:cNvPicPr>
          <p:nvPr/>
        </p:nvPicPr>
        <p:blipFill>
          <a:blip r:embed="rId2" cstate="print"/>
          <a:srcRect/>
          <a:stretch>
            <a:fillRect/>
          </a:stretch>
        </p:blipFill>
        <p:spPr bwMode="auto">
          <a:xfrm>
            <a:off x="6343463" y="0"/>
            <a:ext cx="2800537" cy="2438400"/>
          </a:xfrm>
          <a:prstGeom prst="rect">
            <a:avLst/>
          </a:prstGeom>
          <a:noFill/>
        </p:spPr>
      </p:pic>
      <p:sp>
        <p:nvSpPr>
          <p:cNvPr id="2" name="Title 1"/>
          <p:cNvSpPr>
            <a:spLocks noGrp="1"/>
          </p:cNvSpPr>
          <p:nvPr>
            <p:ph type="title"/>
          </p:nvPr>
        </p:nvSpPr>
        <p:spPr>
          <a:xfrm>
            <a:off x="457200" y="304800"/>
            <a:ext cx="4648200" cy="1143000"/>
          </a:xfrm>
          <a:ln>
            <a:solidFill>
              <a:srgbClr val="C00000"/>
            </a:solidFill>
          </a:ln>
        </p:spPr>
        <p:txBody>
          <a:bodyPr>
            <a:normAutofit fontScale="90000"/>
          </a:bodyPr>
          <a:lstStyle/>
          <a:p>
            <a:pPr algn="l"/>
            <a:r>
              <a:rPr lang="en-US" sz="3200" dirty="0" smtClean="0"/>
              <a:t>	Fall 2014/ Spring 2015     	    Training Webinars </a:t>
            </a:r>
            <a:endParaRPr lang="en-US" sz="3200" dirty="0"/>
          </a:p>
        </p:txBody>
      </p:sp>
      <p:sp>
        <p:nvSpPr>
          <p:cNvPr id="3" name="Content Placeholder 2"/>
          <p:cNvSpPr>
            <a:spLocks noGrp="1"/>
          </p:cNvSpPr>
          <p:nvPr>
            <p:ph idx="1"/>
          </p:nvPr>
        </p:nvSpPr>
        <p:spPr>
          <a:xfrm>
            <a:off x="457200" y="1600200"/>
            <a:ext cx="8229600" cy="4876800"/>
          </a:xfrm>
        </p:spPr>
        <p:txBody>
          <a:bodyPr>
            <a:normAutofit/>
          </a:bodyPr>
          <a:lstStyle/>
          <a:p>
            <a:r>
              <a:rPr lang="en-US" sz="2400" dirty="0" smtClean="0"/>
              <a:t> Last semester, Fall 2014, we covered skills			 and strategies to become a Director</a:t>
            </a:r>
          </a:p>
          <a:p>
            <a:r>
              <a:rPr lang="en-US" sz="2400" dirty="0" smtClean="0"/>
              <a:t>This semester Spring 2015 we are focused on skills to develop Directors  and advance to senior ranks.</a:t>
            </a:r>
          </a:p>
          <a:p>
            <a:r>
              <a:rPr lang="en-US" sz="2400" dirty="0" smtClean="0"/>
              <a:t>A key factor in developing Directors is to be duplicable. When you can send your distributors to those archived sessions from the Fall … and use them to help them grow their business, they, in turn, can do the same thing.</a:t>
            </a:r>
          </a:p>
          <a:p>
            <a:r>
              <a:rPr lang="en-US" sz="2400" dirty="0" smtClean="0"/>
              <a:t>Today, we tackle a new aspect of developing Directors .. That of coaching .. And scheduling periodic planning meetings … not just in January when we all do goal setting .. But at critical points throughout the year.		</a:t>
            </a:r>
            <a:r>
              <a:rPr lang="en-US" sz="2400" dirty="0" err="1" smtClean="0"/>
              <a:t>lisa</a:t>
            </a:r>
            <a:endParaRPr lang="en-US" sz="2400" dirty="0" smtClean="0"/>
          </a:p>
          <a:p>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markarnold.typepad.com/.a/6a011571275931970c0120a57ab0d7970b-800wi"/>
          <p:cNvPicPr>
            <a:picLocks noChangeAspect="1" noChangeArrowheads="1"/>
          </p:cNvPicPr>
          <p:nvPr/>
        </p:nvPicPr>
        <p:blipFill>
          <a:blip r:embed="rId2" cstate="print"/>
          <a:srcRect/>
          <a:stretch>
            <a:fillRect/>
          </a:stretch>
        </p:blipFill>
        <p:spPr bwMode="auto">
          <a:xfrm>
            <a:off x="6400800" y="3733800"/>
            <a:ext cx="2743200" cy="2820932"/>
          </a:xfrm>
          <a:prstGeom prst="rect">
            <a:avLst/>
          </a:prstGeom>
          <a:noFill/>
        </p:spPr>
      </p:pic>
      <p:sp>
        <p:nvSpPr>
          <p:cNvPr id="2" name="Title 1"/>
          <p:cNvSpPr>
            <a:spLocks noGrp="1"/>
          </p:cNvSpPr>
          <p:nvPr>
            <p:ph type="title"/>
          </p:nvPr>
        </p:nvSpPr>
        <p:spPr>
          <a:xfrm>
            <a:off x="228600" y="228600"/>
            <a:ext cx="8610600" cy="715962"/>
          </a:xfrm>
          <a:ln w="28575">
            <a:solidFill>
              <a:schemeClr val="accent5">
                <a:lumMod val="75000"/>
              </a:schemeClr>
            </a:solidFill>
          </a:ln>
        </p:spPr>
        <p:txBody>
          <a:bodyPr>
            <a:normAutofit fontScale="90000"/>
          </a:bodyPr>
          <a:lstStyle/>
          <a:p>
            <a:pPr algn="l"/>
            <a:r>
              <a:rPr lang="en-US" sz="3200" dirty="0" smtClean="0"/>
              <a:t>    Planning Sessions To Schedule Throughout the Year </a:t>
            </a:r>
            <a:endParaRPr lang="en-US" sz="3200" dirty="0"/>
          </a:p>
        </p:txBody>
      </p:sp>
      <p:sp>
        <p:nvSpPr>
          <p:cNvPr id="3" name="Content Placeholder 2"/>
          <p:cNvSpPr>
            <a:spLocks noGrp="1"/>
          </p:cNvSpPr>
          <p:nvPr>
            <p:ph idx="1"/>
          </p:nvPr>
        </p:nvSpPr>
        <p:spPr>
          <a:xfrm>
            <a:off x="304800" y="990600"/>
            <a:ext cx="8420100" cy="2057400"/>
          </a:xfrm>
        </p:spPr>
        <p:txBody>
          <a:bodyPr>
            <a:normAutofit/>
          </a:bodyPr>
          <a:lstStyle/>
          <a:p>
            <a:pPr>
              <a:buNone/>
            </a:pPr>
            <a:r>
              <a:rPr lang="en-US" sz="2400" dirty="0" smtClean="0"/>
              <a:t>#1 When a new distributor is getting started … The purpose of the first planning session is to review their names and lay out a 1000 / 2000 PV plan  .. With activities ( conference calls, Grand Openings, </a:t>
            </a:r>
            <a:r>
              <a:rPr lang="en-US" sz="2400" dirty="0" err="1" smtClean="0"/>
              <a:t>FaceBook</a:t>
            </a:r>
            <a:r>
              <a:rPr lang="en-US" sz="2400" dirty="0" smtClean="0"/>
              <a:t> events, webinars, 3-way calls, video clips</a:t>
            </a:r>
          </a:p>
          <a:p>
            <a:pPr>
              <a:buNone/>
            </a:pPr>
            <a:r>
              <a:rPr lang="en-US" sz="2400" dirty="0" smtClean="0"/>
              <a:t>	 to send , etc ) 		 </a:t>
            </a:r>
            <a:r>
              <a:rPr lang="en-US" sz="2400" dirty="0" err="1" smtClean="0"/>
              <a:t>lisa</a:t>
            </a:r>
            <a:endParaRPr lang="en-US" sz="2400" dirty="0" smtClean="0"/>
          </a:p>
          <a:p>
            <a:pPr>
              <a:buNone/>
            </a:pPr>
            <a:endParaRPr lang="en-US" sz="2400" dirty="0"/>
          </a:p>
        </p:txBody>
      </p:sp>
      <p:sp>
        <p:nvSpPr>
          <p:cNvPr id="5" name="Rectangle 4"/>
          <p:cNvSpPr/>
          <p:nvPr/>
        </p:nvSpPr>
        <p:spPr>
          <a:xfrm>
            <a:off x="304800" y="3124200"/>
            <a:ext cx="8458200" cy="1938992"/>
          </a:xfrm>
          <a:prstGeom prst="rect">
            <a:avLst/>
          </a:prstGeom>
        </p:spPr>
        <p:txBody>
          <a:bodyPr wrap="square">
            <a:spAutoFit/>
          </a:bodyPr>
          <a:lstStyle/>
          <a:p>
            <a:pPr>
              <a:buNone/>
            </a:pPr>
            <a:r>
              <a:rPr lang="en-US" sz="2400" dirty="0" smtClean="0"/>
              <a:t># 2 Schedule individual strategy sessions in January .. </a:t>
            </a:r>
          </a:p>
          <a:p>
            <a:pPr>
              <a:buNone/>
            </a:pPr>
            <a:r>
              <a:rPr lang="en-US" sz="2400" dirty="0" smtClean="0"/>
              <a:t>	--To discuss goals for the coming year </a:t>
            </a:r>
          </a:p>
          <a:p>
            <a:pPr>
              <a:buNone/>
            </a:pPr>
            <a:r>
              <a:rPr lang="en-US" sz="2400" dirty="0" smtClean="0"/>
              <a:t>	--A plan for reaching them ( activities) </a:t>
            </a:r>
          </a:p>
          <a:p>
            <a:pPr>
              <a:buNone/>
            </a:pPr>
            <a:r>
              <a:rPr lang="en-US" sz="2400" dirty="0" smtClean="0"/>
              <a:t>	--and very important ..						 Skills they would like to learn next </a:t>
            </a:r>
          </a:p>
        </p:txBody>
      </p:sp>
      <p:sp>
        <p:nvSpPr>
          <p:cNvPr id="6" name="Rectangle 5"/>
          <p:cNvSpPr/>
          <p:nvPr/>
        </p:nvSpPr>
        <p:spPr>
          <a:xfrm>
            <a:off x="381000" y="5011341"/>
            <a:ext cx="6019800" cy="1846659"/>
          </a:xfrm>
          <a:prstGeom prst="rect">
            <a:avLst/>
          </a:prstGeom>
        </p:spPr>
        <p:txBody>
          <a:bodyPr wrap="square">
            <a:spAutoFit/>
          </a:bodyPr>
          <a:lstStyle/>
          <a:p>
            <a:pPr>
              <a:buNone/>
            </a:pPr>
            <a:r>
              <a:rPr lang="en-US" sz="2400" dirty="0" smtClean="0"/>
              <a:t>#3 After Global Conference … </a:t>
            </a:r>
          </a:p>
          <a:p>
            <a:pPr>
              <a:buNone/>
            </a:pPr>
            <a:r>
              <a:rPr lang="en-US" sz="2400" dirty="0" smtClean="0"/>
              <a:t># 4 At least once a month with each individual who is committed to working toward Director, or whatever the next rank is for them . 	</a:t>
            </a:r>
            <a:r>
              <a:rPr lang="en-US" dirty="0" smtClean="0"/>
              <a:t>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8" name="Picture 4" descr="http://www.shootingaustralia.org/images/stories/2011/Newsletter_-_Shot_Circuit/2013_editions/August_2013/Coach_Hat_tn.jpg"/>
          <p:cNvPicPr>
            <a:picLocks noChangeAspect="1" noChangeArrowheads="1"/>
          </p:cNvPicPr>
          <p:nvPr/>
        </p:nvPicPr>
        <p:blipFill>
          <a:blip r:embed="rId2" cstate="print"/>
          <a:srcRect/>
          <a:stretch>
            <a:fillRect/>
          </a:stretch>
        </p:blipFill>
        <p:spPr bwMode="auto">
          <a:xfrm>
            <a:off x="6553200" y="1"/>
            <a:ext cx="2371725" cy="2209800"/>
          </a:xfrm>
          <a:prstGeom prst="rect">
            <a:avLst/>
          </a:prstGeom>
          <a:noFill/>
        </p:spPr>
      </p:pic>
      <p:sp>
        <p:nvSpPr>
          <p:cNvPr id="2" name="Title 1"/>
          <p:cNvSpPr>
            <a:spLocks noGrp="1"/>
          </p:cNvSpPr>
          <p:nvPr>
            <p:ph type="title"/>
          </p:nvPr>
        </p:nvSpPr>
        <p:spPr>
          <a:xfrm>
            <a:off x="457200" y="274638"/>
            <a:ext cx="5943600" cy="944562"/>
          </a:xfrm>
          <a:ln>
            <a:solidFill>
              <a:schemeClr val="tx1">
                <a:lumMod val="65000"/>
                <a:lumOff val="35000"/>
              </a:schemeClr>
            </a:solidFill>
          </a:ln>
        </p:spPr>
        <p:txBody>
          <a:bodyPr>
            <a:normAutofit fontScale="90000"/>
          </a:bodyPr>
          <a:lstStyle/>
          <a:p>
            <a:r>
              <a:rPr lang="en-US" sz="3200" dirty="0" smtClean="0"/>
              <a:t>Coaching –</a:t>
            </a:r>
            <a:br>
              <a:rPr lang="en-US" sz="3200" dirty="0" smtClean="0"/>
            </a:br>
            <a:r>
              <a:rPr lang="en-US" sz="3200" dirty="0" smtClean="0"/>
              <a:t>An Important Skill of Leadership </a:t>
            </a:r>
            <a:endParaRPr lang="en-US" sz="3200" dirty="0"/>
          </a:p>
        </p:txBody>
      </p:sp>
      <p:sp>
        <p:nvSpPr>
          <p:cNvPr id="3" name="Content Placeholder 2"/>
          <p:cNvSpPr>
            <a:spLocks noGrp="1"/>
          </p:cNvSpPr>
          <p:nvPr>
            <p:ph idx="1"/>
          </p:nvPr>
        </p:nvSpPr>
        <p:spPr>
          <a:xfrm>
            <a:off x="457200" y="1295400"/>
            <a:ext cx="8115300" cy="5257800"/>
          </a:xfrm>
        </p:spPr>
        <p:txBody>
          <a:bodyPr>
            <a:normAutofit/>
          </a:bodyPr>
          <a:lstStyle/>
          <a:p>
            <a:pPr>
              <a:buNone/>
            </a:pPr>
            <a:r>
              <a:rPr lang="en-US" sz="2400" dirty="0" smtClean="0"/>
              <a:t>In order to be an effective  coach, 				you will want to know the following :</a:t>
            </a:r>
          </a:p>
          <a:p>
            <a:pPr>
              <a:buNone/>
            </a:pPr>
            <a:r>
              <a:rPr lang="en-US" sz="2400" dirty="0" smtClean="0"/>
              <a:t>	--How to help your business partner set their goals </a:t>
            </a:r>
          </a:p>
          <a:p>
            <a:pPr>
              <a:buNone/>
            </a:pPr>
            <a:r>
              <a:rPr lang="en-US" sz="2400" dirty="0" smtClean="0"/>
              <a:t>	--What activities are most effective in generating 2000 PV</a:t>
            </a:r>
          </a:p>
          <a:p>
            <a:pPr>
              <a:buNone/>
            </a:pPr>
            <a:r>
              <a:rPr lang="en-US" sz="2400" dirty="0" smtClean="0"/>
              <a:t>	-- What skills you will want to develop to be an effective 	coach and mentor</a:t>
            </a:r>
          </a:p>
          <a:p>
            <a:pPr>
              <a:buNone/>
            </a:pPr>
            <a:r>
              <a:rPr lang="en-US" sz="2400" dirty="0" smtClean="0"/>
              <a:t>	--  You  will want coaching yourself --Utilize your </a:t>
            </a:r>
            <a:r>
              <a:rPr lang="en-US" sz="2400" dirty="0" err="1" smtClean="0"/>
              <a:t>upline</a:t>
            </a:r>
            <a:r>
              <a:rPr lang="en-US" sz="2400" dirty="0" smtClean="0"/>
              <a:t> and other Shaklee colleagues… work as a team as you learn skills for  developing Director.  ( a mentor or your Accountability Circle, etc )</a:t>
            </a:r>
          </a:p>
          <a:p>
            <a:pPr>
              <a:buNone/>
            </a:pPr>
            <a:r>
              <a:rPr lang="en-US" sz="2400" dirty="0" smtClean="0"/>
              <a:t>	-- Be aware of resources available to you .. Including the 	archived morning trainings at 	BetterFutureStartsToday.com or Bobsfiles.net  harper</a:t>
            </a:r>
            <a:endParaRPr 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8046</TotalTime>
  <Words>2602</Words>
  <Application>Microsoft Office PowerPoint</Application>
  <PresentationFormat>On-screen Show (4:3)</PresentationFormat>
  <Paragraphs>363</Paragraphs>
  <Slides>49</Slides>
  <Notes>8</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January 2015 Campaign</vt:lpstr>
      <vt:lpstr>March Product Collection</vt:lpstr>
      <vt:lpstr>A Word About Sharing Shaklee 180 </vt:lpstr>
      <vt:lpstr>Slide 4</vt:lpstr>
      <vt:lpstr>Special Guest Ashley McDonald </vt:lpstr>
      <vt:lpstr>Legacy and Leadership  Spring 2015 Session #10  Mar 19, 2015  Coaching and Planning Sessions Key to Director Development</vt:lpstr>
      <vt:lpstr> Fall 2014/ Spring 2015          Training Webinars </vt:lpstr>
      <vt:lpstr>    Planning Sessions To Schedule Throughout the Year </vt:lpstr>
      <vt:lpstr>Coaching – An Important Skill of Leadership </vt:lpstr>
      <vt:lpstr>Michelle Parrott FaceBook Post Invitation to Host a FaceBook Event</vt:lpstr>
      <vt:lpstr>Objectives for Session #10 –  Coaching and Planning Sessions … Key to Developing Leaders</vt:lpstr>
      <vt:lpstr>The Role of the Leader --Joel Barker</vt:lpstr>
      <vt:lpstr>In Coaching We Want To Keep the Vision in Front of Ourselves as Well as Those We Coach</vt:lpstr>
      <vt:lpstr>Good Coaches Learn To Keep The Business Simple </vt:lpstr>
      <vt:lpstr>Creating and Sustaining Momentum       </vt:lpstr>
      <vt:lpstr>Guiding Business Builders to Director Begins with Understanding Leadership  </vt:lpstr>
      <vt:lpstr>Leadership – The Positive, Progressive, Ethical Influence on Others …</vt:lpstr>
      <vt:lpstr>Coaches Need to be Positive…     or Else No One Will Want to be Around Them </vt:lpstr>
      <vt:lpstr>Coaching –  Handling Setbacks &amp; Disappointments </vt:lpstr>
      <vt:lpstr>Leaders Recover Quickly from Challenges They Become…“Doctors of Solutions”</vt:lpstr>
      <vt:lpstr>Words are Powerful…Use Them Wisely</vt:lpstr>
      <vt:lpstr>Leaders are Progressive. ..They work on themselves before they work on others.</vt:lpstr>
      <vt:lpstr> No One Can Perform Beyond the Way They See Themselves</vt:lpstr>
      <vt:lpstr>The Key to Developing People..   Transferring Your Belief to Them</vt:lpstr>
      <vt:lpstr>Create an Environment for Growth</vt:lpstr>
      <vt:lpstr>Believe in Them</vt:lpstr>
      <vt:lpstr>Pitfalls of Coaching –     Avoid Command and Control Attitude</vt:lpstr>
      <vt:lpstr>Real Example of Coaching Challenge – 2 Meetings…. No Orders, No Interest </vt:lpstr>
      <vt:lpstr>What NOT to say… </vt:lpstr>
      <vt:lpstr>Instead Coach By Asking Questions..   Not Lecturing</vt:lpstr>
      <vt:lpstr>Slide 31</vt:lpstr>
      <vt:lpstr> Turn Disappointments  into Opportunities for Learning</vt:lpstr>
      <vt:lpstr>  Coaching continued  </vt:lpstr>
      <vt:lpstr>For Others to Accept Your Coaching,  It Must Be Safe … and They Must Be Able to Trust You</vt:lpstr>
      <vt:lpstr>What Drives Business Partners Away? Remember.. They are all Volunteers.</vt:lpstr>
      <vt:lpstr>Slide 36</vt:lpstr>
      <vt:lpstr>Action Steps</vt:lpstr>
      <vt:lpstr>Slide 38</vt:lpstr>
      <vt:lpstr>Slide 39</vt:lpstr>
      <vt:lpstr>2016 TOP ACHIEVERS INTERNATIONAL TRIP   Tuscany, Italy June 3 – 8, 2016</vt:lpstr>
      <vt:lpstr>FaceBook Post of the Week --Harper Guerra</vt:lpstr>
      <vt:lpstr>Coming Up </vt:lpstr>
      <vt:lpstr>Action Steps</vt:lpstr>
      <vt:lpstr>Monday Night Wellness Webinars </vt:lpstr>
      <vt:lpstr>Slide 45</vt:lpstr>
      <vt:lpstr>   CAR INCENTIVES</vt:lpstr>
      <vt:lpstr>For Product Questions You Can’t Get Answered from Your Upline or Team Page</vt:lpstr>
      <vt:lpstr>Slide 48</vt:lpstr>
      <vt:lpstr>Slide 49</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Barb</cp:lastModifiedBy>
  <cp:revision>489</cp:revision>
  <dcterms:created xsi:type="dcterms:W3CDTF">2015-01-11T16:11:57Z</dcterms:created>
  <dcterms:modified xsi:type="dcterms:W3CDTF">2015-03-19T03:31:01Z</dcterms:modified>
</cp:coreProperties>
</file>