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281" r:id="rId2"/>
    <p:sldId id="442" r:id="rId3"/>
    <p:sldId id="441" r:id="rId4"/>
    <p:sldId id="409" r:id="rId5"/>
    <p:sldId id="454" r:id="rId6"/>
    <p:sldId id="485" r:id="rId7"/>
    <p:sldId id="256" r:id="rId8"/>
    <p:sldId id="455" r:id="rId9"/>
    <p:sldId id="456" r:id="rId10"/>
    <p:sldId id="457" r:id="rId11"/>
    <p:sldId id="458" r:id="rId12"/>
    <p:sldId id="459" r:id="rId13"/>
    <p:sldId id="460" r:id="rId14"/>
    <p:sldId id="461" r:id="rId15"/>
    <p:sldId id="462" r:id="rId16"/>
    <p:sldId id="463" r:id="rId17"/>
    <p:sldId id="464" r:id="rId18"/>
    <p:sldId id="465" r:id="rId19"/>
    <p:sldId id="466" r:id="rId20"/>
    <p:sldId id="467" r:id="rId21"/>
    <p:sldId id="468" r:id="rId22"/>
    <p:sldId id="469" r:id="rId23"/>
    <p:sldId id="470" r:id="rId24"/>
    <p:sldId id="471" r:id="rId25"/>
    <p:sldId id="472" r:id="rId26"/>
    <p:sldId id="473" r:id="rId27"/>
    <p:sldId id="474" r:id="rId28"/>
    <p:sldId id="475" r:id="rId29"/>
    <p:sldId id="476" r:id="rId30"/>
    <p:sldId id="477" r:id="rId31"/>
    <p:sldId id="478" r:id="rId32"/>
    <p:sldId id="479" r:id="rId33"/>
    <p:sldId id="480" r:id="rId34"/>
    <p:sldId id="481" r:id="rId35"/>
    <p:sldId id="482" r:id="rId36"/>
    <p:sldId id="483" r:id="rId37"/>
    <p:sldId id="484" r:id="rId38"/>
    <p:sldId id="404" r:id="rId39"/>
    <p:sldId id="407" r:id="rId40"/>
    <p:sldId id="447" r:id="rId41"/>
    <p:sldId id="446" r:id="rId42"/>
    <p:sldId id="440" r:id="rId43"/>
    <p:sldId id="360" r:id="rId44"/>
    <p:sldId id="278" r:id="rId45"/>
    <p:sldId id="394" r:id="rId46"/>
    <p:sldId id="413" r:id="rId47"/>
    <p:sldId id="406" r:id="rId48"/>
    <p:sldId id="427"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301" autoAdjust="0"/>
    <p:restoredTop sz="94660"/>
  </p:normalViewPr>
  <p:slideViewPr>
    <p:cSldViewPr showGuides="1">
      <p:cViewPr varScale="1">
        <p:scale>
          <a:sx n="75" d="100"/>
          <a:sy n="75" d="100"/>
        </p:scale>
        <p:origin x="-84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F60119-1449-43B3-98FC-F7683A409E49}" type="datetimeFigureOut">
              <a:rPr lang="en-US" smtClean="0"/>
              <a:pPr/>
              <a:t>3/12/2015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61DB78-5257-4C5C-80EE-6AE8B5F38C9B}" type="slidenum">
              <a:rPr lang="en-US" smtClean="0"/>
              <a:pPr/>
              <a:t>‹#›</a:t>
            </a:fld>
            <a:endParaRPr lang="en-US"/>
          </a:p>
        </p:txBody>
      </p:sp>
    </p:spTree>
    <p:extLst>
      <p:ext uri="{BB962C8B-B14F-4D97-AF65-F5344CB8AC3E}">
        <p14:creationId xmlns:p14="http://schemas.microsoft.com/office/powerpoint/2010/main" val="26152611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altLang="en-US" smtClean="0">
              <a:latin typeface="Cambria" pitchFamily="18" charset="0"/>
            </a:endParaRPr>
          </a:p>
        </p:txBody>
      </p:sp>
      <p:sp>
        <p:nvSpPr>
          <p:cNvPr id="491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ＭＳ Ｐゴシック" charset="-128"/>
              </a:defRPr>
            </a:lvl1pPr>
            <a:lvl2pPr marL="742950" indent="-285750">
              <a:defRPr>
                <a:solidFill>
                  <a:schemeClr val="tx1"/>
                </a:solidFill>
                <a:latin typeface="Calibri" pitchFamily="34" charset="0"/>
                <a:ea typeface="ＭＳ Ｐゴシック" charset="-128"/>
              </a:defRPr>
            </a:lvl2pPr>
            <a:lvl3pPr marL="1143000" indent="-228600">
              <a:defRPr>
                <a:solidFill>
                  <a:schemeClr val="tx1"/>
                </a:solidFill>
                <a:latin typeface="Calibri" pitchFamily="34" charset="0"/>
                <a:ea typeface="ＭＳ Ｐゴシック" charset="-128"/>
              </a:defRPr>
            </a:lvl3pPr>
            <a:lvl4pPr marL="1600200" indent="-228600">
              <a:defRPr>
                <a:solidFill>
                  <a:schemeClr val="tx1"/>
                </a:solidFill>
                <a:latin typeface="Calibri" pitchFamily="34" charset="0"/>
                <a:ea typeface="ＭＳ Ｐゴシック" charset="-128"/>
              </a:defRPr>
            </a:lvl4pPr>
            <a:lvl5pPr marL="2057400" indent="-228600">
              <a:defRPr>
                <a:solidFill>
                  <a:schemeClr val="tx1"/>
                </a:solidFill>
                <a:latin typeface="Calibri" pitchFamily="34" charset="0"/>
                <a:ea typeface="ＭＳ Ｐゴシック" charset="-128"/>
              </a:defRPr>
            </a:lvl5pPr>
            <a:lvl6pPr marL="2514600" indent="-228600" defTabSz="457200" fontAlgn="base">
              <a:spcBef>
                <a:spcPct val="0"/>
              </a:spcBef>
              <a:spcAft>
                <a:spcPct val="0"/>
              </a:spcAft>
              <a:defRPr>
                <a:solidFill>
                  <a:schemeClr val="tx1"/>
                </a:solidFill>
                <a:latin typeface="Calibri" pitchFamily="34" charset="0"/>
                <a:ea typeface="ＭＳ Ｐゴシック" charset="-128"/>
              </a:defRPr>
            </a:lvl6pPr>
            <a:lvl7pPr marL="2971800" indent="-228600" defTabSz="457200" fontAlgn="base">
              <a:spcBef>
                <a:spcPct val="0"/>
              </a:spcBef>
              <a:spcAft>
                <a:spcPct val="0"/>
              </a:spcAft>
              <a:defRPr>
                <a:solidFill>
                  <a:schemeClr val="tx1"/>
                </a:solidFill>
                <a:latin typeface="Calibri" pitchFamily="34" charset="0"/>
                <a:ea typeface="ＭＳ Ｐゴシック" charset="-128"/>
              </a:defRPr>
            </a:lvl7pPr>
            <a:lvl8pPr marL="3429000" indent="-228600" defTabSz="457200" fontAlgn="base">
              <a:spcBef>
                <a:spcPct val="0"/>
              </a:spcBef>
              <a:spcAft>
                <a:spcPct val="0"/>
              </a:spcAft>
              <a:defRPr>
                <a:solidFill>
                  <a:schemeClr val="tx1"/>
                </a:solidFill>
                <a:latin typeface="Calibri" pitchFamily="34" charset="0"/>
                <a:ea typeface="ＭＳ Ｐゴシック" charset="-128"/>
              </a:defRPr>
            </a:lvl8pPr>
            <a:lvl9pPr marL="3886200" indent="-228600" defTabSz="457200" fontAlgn="base">
              <a:spcBef>
                <a:spcPct val="0"/>
              </a:spcBef>
              <a:spcAft>
                <a:spcPct val="0"/>
              </a:spcAft>
              <a:defRPr>
                <a:solidFill>
                  <a:schemeClr val="tx1"/>
                </a:solidFill>
                <a:latin typeface="Calibri" pitchFamily="34" charset="0"/>
                <a:ea typeface="ＭＳ Ｐゴシック" charset="-128"/>
              </a:defRPr>
            </a:lvl9pPr>
          </a:lstStyle>
          <a:p>
            <a:fld id="{CFE40110-D7AB-4E4D-B1CB-BCAB3F36DC7B}" type="slidenum">
              <a:rPr lang="en-US" altLang="en-US">
                <a:latin typeface="Cambria" pitchFamily="18" charset="0"/>
              </a:rPr>
              <a:pPr/>
              <a:t>1</a:t>
            </a:fld>
            <a:endParaRPr lang="en-US" altLang="en-US">
              <a:latin typeface="Cambria"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9766" y="685878"/>
            <a:ext cx="6060018" cy="342939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40</a:t>
            </a:fld>
            <a:endParaRPr lang="en-US"/>
          </a:p>
        </p:txBody>
      </p:sp>
    </p:spTree>
    <p:extLst>
      <p:ext uri="{BB962C8B-B14F-4D97-AF65-F5344CB8AC3E}">
        <p14:creationId xmlns:p14="http://schemas.microsoft.com/office/powerpoint/2010/main" val="1445365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99766" y="685878"/>
            <a:ext cx="6060018" cy="342939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687BC568-83D1-4500-9B4E-303C40535AC0}" type="slidenum">
              <a:rPr lang="en-US" smtClean="0"/>
              <a:pPr>
                <a:defRPr/>
              </a:pPr>
              <a:t>41</a:t>
            </a:fld>
            <a:endParaRPr lang="en-US"/>
          </a:p>
        </p:txBody>
      </p:sp>
    </p:spTree>
    <p:extLst>
      <p:ext uri="{BB962C8B-B14F-4D97-AF65-F5344CB8AC3E}">
        <p14:creationId xmlns:p14="http://schemas.microsoft.com/office/powerpoint/2010/main" val="2497830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
            <a:ext cx="9144000" cy="6691893"/>
          </a:xfrm>
          <a:prstGeom prst="rect">
            <a:avLst/>
          </a:prstGeom>
        </p:spPr>
      </p:pic>
      <p:sp>
        <p:nvSpPr>
          <p:cNvPr id="7" name="Title 1"/>
          <p:cNvSpPr>
            <a:spLocks noGrp="1"/>
          </p:cNvSpPr>
          <p:nvPr>
            <p:ph type="ctrTitle"/>
          </p:nvPr>
        </p:nvSpPr>
        <p:spPr>
          <a:xfrm>
            <a:off x="457216" y="2130429"/>
            <a:ext cx="5038399" cy="1470025"/>
          </a:xfrm>
          <a:prstGeom prst="rect">
            <a:avLst/>
          </a:prstGeom>
        </p:spPr>
        <p:txBody>
          <a:bodyPr anchor="b">
            <a:normAutofit/>
          </a:bodyPr>
          <a:lstStyle>
            <a:lvl1pPr algn="l">
              <a:defRPr sz="4000">
                <a:solidFill>
                  <a:srgbClr val="FFFFFF"/>
                </a:solidFill>
                <a:latin typeface="Century Gothic"/>
                <a:cs typeface="Century Gothic"/>
              </a:defRPr>
            </a:lvl1pPr>
          </a:lstStyle>
          <a:p>
            <a:r>
              <a:rPr lang="en-US" dirty="0" smtClean="0"/>
              <a:t>Click to edit Master title style</a:t>
            </a:r>
            <a:endParaRPr lang="en-US" dirty="0"/>
          </a:p>
        </p:txBody>
      </p:sp>
      <p:sp>
        <p:nvSpPr>
          <p:cNvPr id="8" name="Subtitle 2"/>
          <p:cNvSpPr>
            <a:spLocks noGrp="1"/>
          </p:cNvSpPr>
          <p:nvPr>
            <p:ph type="subTitle" idx="1"/>
          </p:nvPr>
        </p:nvSpPr>
        <p:spPr>
          <a:xfrm>
            <a:off x="463823" y="3613235"/>
            <a:ext cx="5031797" cy="1752600"/>
          </a:xfrm>
          <a:prstGeom prst="rect">
            <a:avLst/>
          </a:prstGeom>
        </p:spPr>
        <p:txBody>
          <a:bodyPr/>
          <a:lstStyle>
            <a:lvl1pPr marL="0" indent="0" algn="l">
              <a:buNone/>
              <a:defRPr sz="1800">
                <a:solidFill>
                  <a:srgbClr val="FFFFFF"/>
                </a:solidFill>
                <a:latin typeface="+mj-lt"/>
                <a:cs typeface="Century Gothic"/>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9237946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7968C06-A07E-48E3-A424-3E411EEADA0E}"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7968C06-A07E-48E3-A424-3E411EEADA0E}" type="datetimeFigureOut">
              <a:rPr lang="en-US" smtClean="0"/>
              <a:pPr/>
              <a:t>3/12/2015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7968C06-A07E-48E3-A424-3E411EEADA0E}" type="datetimeFigureOut">
              <a:rPr lang="en-US" smtClean="0"/>
              <a:pPr/>
              <a:t>3/12/2015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7968C06-A07E-48E3-A424-3E411EEADA0E}" type="datetimeFigureOut">
              <a:rPr lang="en-US" smtClean="0"/>
              <a:pPr/>
              <a:t>3/12/2015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7968C06-A07E-48E3-A424-3E411EEADA0E}" type="datetimeFigureOut">
              <a:rPr lang="en-US" smtClean="0"/>
              <a:pPr/>
              <a:t>3/12/2015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968C06-A07E-48E3-A424-3E411EEADA0E}" type="datetimeFigureOut">
              <a:rPr lang="en-US" smtClean="0"/>
              <a:pPr/>
              <a:t>3/12/2015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3/12/2015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968C06-A07E-48E3-A424-3E411EEADA0E}" type="datetimeFigureOut">
              <a:rPr lang="en-US" smtClean="0"/>
              <a:pPr/>
              <a:t>3/12/2015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AA86E8-4C69-49C0-BD9E-9001D2B765A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68C06-A07E-48E3-A424-3E411EEADA0E}" type="datetimeFigureOut">
              <a:rPr lang="en-US" smtClean="0"/>
              <a:pPr/>
              <a:t>3/12/2015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A86E8-4C69-49C0-BD9E-9001D2B765AD}"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www.irs.gov/pub/irs-pdf/f1040sc.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hyperlink" Target="http://www.irs.gov/pub/irs-pdf/f1040sc.pdf" TargetMode="Externa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tel:1-512-225-3211" TargetMode="External"/><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4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48.xml.rels><?xml version="1.0" encoding="UTF-8" standalone="yes"?>
<Relationships xmlns="http://schemas.openxmlformats.org/package/2006/relationships"><Relationship Id="rId3" Type="http://schemas.openxmlformats.org/officeDocument/2006/relationships/hyperlink" Target="mailto:medicalaffairs@shaklee.com"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2.wmf"/></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457201"/>
            <a:ext cx="5715000" cy="609600"/>
          </a:xfrm>
          <a:ln>
            <a:solidFill>
              <a:schemeClr val="tx2">
                <a:lumMod val="60000"/>
                <a:lumOff val="40000"/>
              </a:schemeClr>
            </a:solidFill>
          </a:ln>
        </p:spPr>
        <p:txBody>
          <a:bodyPr>
            <a:normAutofit/>
          </a:bodyPr>
          <a:lstStyle/>
          <a:p>
            <a:r>
              <a:rPr lang="en-US" altLang="en-US" sz="3200" dirty="0" smtClean="0">
                <a:latin typeface="Century Gothic" pitchFamily="34" charset="0"/>
              </a:rPr>
              <a:t>January 2015 Campaign</a:t>
            </a:r>
          </a:p>
        </p:txBody>
      </p:sp>
      <p:sp>
        <p:nvSpPr>
          <p:cNvPr id="4" name="Content Placeholder 2"/>
          <p:cNvSpPr>
            <a:spLocks noGrp="1"/>
          </p:cNvSpPr>
          <p:nvPr>
            <p:ph idx="1"/>
          </p:nvPr>
        </p:nvSpPr>
        <p:spPr>
          <a:xfrm>
            <a:off x="457200" y="1219200"/>
            <a:ext cx="8445500" cy="5334000"/>
          </a:xfrm>
        </p:spPr>
        <p:txBody>
          <a:bodyPr>
            <a:normAutofit lnSpcReduction="10000"/>
          </a:bodyPr>
          <a:lstStyle/>
          <a:p>
            <a:pPr>
              <a:lnSpc>
                <a:spcPct val="90000"/>
              </a:lnSpc>
            </a:pPr>
            <a:r>
              <a:rPr lang="en-US" altLang="en-US" sz="2700" b="1" dirty="0" smtClean="0">
                <a:solidFill>
                  <a:srgbClr val="000000"/>
                </a:solidFill>
              </a:rPr>
              <a:t>Let’s Set the Record! </a:t>
            </a:r>
          </a:p>
          <a:p>
            <a:pPr>
              <a:lnSpc>
                <a:spcPct val="90000"/>
              </a:lnSpc>
            </a:pPr>
            <a:endParaRPr lang="en-US" altLang="en-US" sz="900" b="1" dirty="0" smtClean="0">
              <a:solidFill>
                <a:srgbClr val="F7941E"/>
              </a:solidFill>
            </a:endParaRPr>
          </a:p>
          <a:p>
            <a:pPr>
              <a:lnSpc>
                <a:spcPct val="90000"/>
              </a:lnSpc>
            </a:pPr>
            <a:r>
              <a:rPr lang="en-US" altLang="en-US" sz="1900" dirty="0" smtClean="0"/>
              <a:t>In partnership with Jacqui McCoy and a Shaklee 180</a:t>
            </a:r>
            <a:r>
              <a:rPr lang="en-US" altLang="en-US" sz="1900" baseline="30000" dirty="0" smtClean="0"/>
              <a:t>®</a:t>
            </a:r>
            <a:r>
              <a:rPr lang="en-US" altLang="en-US" sz="1900" dirty="0" smtClean="0"/>
              <a:t> community of field leaders, Shaklee 180</a:t>
            </a:r>
            <a:r>
              <a:rPr lang="en-US" altLang="en-US" sz="1900" baseline="30000" dirty="0" smtClean="0"/>
              <a:t>®</a:t>
            </a:r>
            <a:r>
              <a:rPr lang="en-US" altLang="en-US" sz="1900" dirty="0" smtClean="0"/>
              <a:t> will be launching a Shaklee family effort to set a weight loss record by March 2015</a:t>
            </a:r>
          </a:p>
          <a:p>
            <a:pPr>
              <a:lnSpc>
                <a:spcPct val="90000"/>
              </a:lnSpc>
            </a:pPr>
            <a:endParaRPr lang="en-US" altLang="en-US" sz="1900" b="1" dirty="0" smtClean="0"/>
          </a:p>
          <a:p>
            <a:pPr>
              <a:lnSpc>
                <a:spcPct val="90000"/>
              </a:lnSpc>
            </a:pPr>
            <a:r>
              <a:rPr lang="en-US" altLang="en-US" b="1" dirty="0" smtClean="0"/>
              <a:t>Join Shaklee to make our family and our world </a:t>
            </a:r>
            <a:r>
              <a:rPr lang="en-US" altLang="en-US" b="1" dirty="0" smtClean="0">
                <a:solidFill>
                  <a:srgbClr val="B15533"/>
                </a:solidFill>
              </a:rPr>
              <a:t>40,000 lbs. </a:t>
            </a:r>
            <a:r>
              <a:rPr lang="en-US" altLang="en-US" b="1" dirty="0" smtClean="0"/>
              <a:t>healthier by March ‘15!!         </a:t>
            </a:r>
            <a:r>
              <a:rPr lang="en-US" altLang="en-US" dirty="0" smtClean="0"/>
              <a:t> </a:t>
            </a:r>
            <a:r>
              <a:rPr lang="en-US" altLang="en-US" dirty="0" err="1" smtClean="0"/>
              <a:t>jo</a:t>
            </a:r>
            <a:endParaRPr lang="en-US" altLang="en-US" dirty="0" smtClean="0"/>
          </a:p>
          <a:p>
            <a:pPr>
              <a:lnSpc>
                <a:spcPct val="90000"/>
              </a:lnSpc>
            </a:pPr>
            <a:endParaRPr lang="en-US" altLang="en-US" sz="1500" dirty="0" smtClean="0"/>
          </a:p>
          <a:p>
            <a:pPr>
              <a:lnSpc>
                <a:spcPct val="90000"/>
              </a:lnSpc>
            </a:pPr>
            <a:r>
              <a:rPr lang="en-US" altLang="en-US" sz="2400" dirty="0" smtClean="0"/>
              <a:t>This means:</a:t>
            </a:r>
          </a:p>
          <a:p>
            <a:pPr>
              <a:lnSpc>
                <a:spcPct val="90000"/>
              </a:lnSpc>
            </a:pPr>
            <a:r>
              <a:rPr lang="en-US" altLang="en-US" sz="2400" dirty="0" smtClean="0"/>
              <a:t>4,000 new wardrobes</a:t>
            </a:r>
          </a:p>
          <a:p>
            <a:pPr>
              <a:lnSpc>
                <a:spcPct val="90000"/>
              </a:lnSpc>
            </a:pPr>
            <a:r>
              <a:rPr lang="en-US" altLang="en-US" sz="2400" dirty="0" smtClean="0"/>
              <a:t>4,000 new dress sizes</a:t>
            </a:r>
          </a:p>
          <a:p>
            <a:pPr>
              <a:lnSpc>
                <a:spcPct val="90000"/>
              </a:lnSpc>
            </a:pPr>
            <a:r>
              <a:rPr lang="en-US" altLang="en-US" sz="2400" dirty="0" smtClean="0"/>
              <a:t>4,000 brighter smiles…  </a:t>
            </a:r>
          </a:p>
          <a:p>
            <a:pPr>
              <a:lnSpc>
                <a:spcPct val="90000"/>
              </a:lnSpc>
              <a:buFont typeface="Arial" pitchFamily="34" charset="0"/>
              <a:buChar char="•"/>
            </a:pPr>
            <a:endParaRPr lang="en-US" altLang="en-US" sz="2400" dirty="0" smtClean="0">
              <a:solidFill>
                <a:srgbClr val="948A54"/>
              </a:solidFill>
            </a:endParaRPr>
          </a:p>
          <a:p>
            <a:pPr lvl="1">
              <a:lnSpc>
                <a:spcPct val="90000"/>
              </a:lnSpc>
            </a:pPr>
            <a:r>
              <a:rPr lang="en-US" altLang="en-US" sz="1500" dirty="0" smtClean="0">
                <a:solidFill>
                  <a:srgbClr val="948A54"/>
                </a:solidFill>
              </a:rPr>
              <a:t>										</a:t>
            </a:r>
            <a:endParaRPr lang="en-US" altLang="en-US" sz="17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a:p>
            <a:pPr>
              <a:lnSpc>
                <a:spcPct val="90000"/>
              </a:lnSpc>
              <a:buFont typeface="Arial" pitchFamily="34" charset="0"/>
              <a:buChar char="•"/>
            </a:pPr>
            <a:endParaRPr lang="en-US" altLang="en-US" sz="1500" dirty="0" smtClean="0"/>
          </a:p>
        </p:txBody>
      </p:sp>
      <p:pic>
        <p:nvPicPr>
          <p:cNvPr id="40963" name="Picture 4"/>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24400" y="4267200"/>
            <a:ext cx="3484563" cy="2307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28225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31747" name="Rectangle 3"/>
          <p:cNvSpPr>
            <a:spLocks noChangeArrowheads="1"/>
          </p:cNvSpPr>
          <p:nvPr/>
        </p:nvSpPr>
        <p:spPr bwMode="auto">
          <a:xfrm>
            <a:off x="0" y="1251466"/>
            <a:ext cx="9144000" cy="50783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The famous Judge Learned Hand said in 1935:</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Century Schoolbook"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“Anyone may arrange his affairs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so that his taxes shall be as low as possible;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he is not bound to choose that pattern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which best pays the treasury.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There is not even a patriotic duty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to increase one’s taxes.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Over and over again the Courts have said that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there is nothing sinister in so arranging affairs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as to keep taxes as low as possible.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Everyone does it, rich and poor alike and all do right,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for nobody owes any public duty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to pay more than the law demands”.</a:t>
            </a:r>
            <a:endParaRPr kumimoji="0" lang="en-US" sz="2400" b="0" i="0" u="none" strike="noStrike" cap="none" normalizeH="0" baseline="0" dirty="0" smtClean="0">
              <a:ln>
                <a:noFill/>
              </a:ln>
              <a:solidFill>
                <a:schemeClr val="tx1"/>
              </a:solidFill>
              <a:effectLst/>
              <a:latin typeface="Century Schoolbook" pitchFamily="18"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3"/>
          <p:cNvPicPr>
            <a:picLocks noChangeAspect="1" noChangeArrowheads="1"/>
          </p:cNvPicPr>
          <p:nvPr/>
        </p:nvPicPr>
        <p:blipFill>
          <a:blip r:embed="rId2" cstate="print">
            <a:lum bright="18000" contrast="70000"/>
            <a:grayscl/>
          </a:blip>
          <a:srcRect/>
          <a:stretch>
            <a:fillRect/>
          </a:stretch>
        </p:blipFill>
        <p:spPr bwMode="auto">
          <a:xfrm>
            <a:off x="1752600" y="990600"/>
            <a:ext cx="5715000" cy="5867400"/>
          </a:xfrm>
          <a:prstGeom prst="rect">
            <a:avLst/>
          </a:prstGeom>
          <a:noFill/>
        </p:spPr>
      </p:pic>
      <p:sp>
        <p:nvSpPr>
          <p:cNvPr id="9" name="Text Box 4"/>
          <p:cNvSpPr txBox="1">
            <a:spLocks noChangeArrowheads="1"/>
          </p:cNvSpPr>
          <p:nvPr/>
        </p:nvSpPr>
        <p:spPr bwMode="auto">
          <a:xfrm>
            <a:off x="2209800" y="5410200"/>
            <a:ext cx="4800600" cy="9906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3200" b="1" i="0" u="none" strike="noStrike" cap="none" normalizeH="0" baseline="0" dirty="0" smtClean="0">
                <a:ln>
                  <a:noFill/>
                </a:ln>
                <a:solidFill>
                  <a:schemeClr val="tx1"/>
                </a:solidFill>
                <a:effectLst/>
                <a:latin typeface="Copperplate Gothic Bold" pitchFamily="34" charset="0"/>
                <a:cs typeface="Arial" pitchFamily="34" charset="0"/>
              </a:rPr>
              <a:t>TO OBEY THE LAW                         </a:t>
            </a:r>
            <a:r>
              <a:rPr kumimoji="0" lang="en-US" sz="2000" b="1" i="0" u="none" strike="noStrike" cap="none" normalizeH="0" baseline="0" dirty="0" smtClean="0">
                <a:ln>
                  <a:noFill/>
                </a:ln>
                <a:effectLst/>
                <a:latin typeface="Copperplate Gothic Bold" pitchFamily="34" charset="0"/>
                <a:cs typeface="Arial" pitchFamily="34" charset="0"/>
              </a:rPr>
              <a:t>TAKE  TAX  DEDUCTIONS !                                       SAVE  YOUR  TAX  DOLLARS!</a:t>
            </a:r>
            <a:endParaRPr kumimoji="0" lang="en-US" sz="2000" b="0" i="0" u="none" strike="noStrike" cap="none" normalizeH="0" baseline="0" dirty="0" smtClean="0">
              <a:ln>
                <a:noFill/>
              </a:ln>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077218"/>
          </a:xfrm>
          <a:prstGeom prst="rect">
            <a:avLst/>
          </a:prstGeom>
          <a:solidFill>
            <a:srgbClr val="00B050"/>
          </a:solidFill>
        </p:spPr>
        <p:txBody>
          <a:bodyPr wrap="square">
            <a:spAutoFit/>
          </a:bodyPr>
          <a:lstStyle/>
          <a:p>
            <a:r>
              <a:rPr lang="en-US" sz="2800" b="1" dirty="0" smtClean="0">
                <a:solidFill>
                  <a:schemeClr val="bg1"/>
                </a:solidFill>
              </a:rPr>
              <a:t>	</a:t>
            </a:r>
            <a:r>
              <a:rPr lang="en-US" sz="3200" b="1" dirty="0" smtClean="0">
                <a:solidFill>
                  <a:schemeClr val="bg1"/>
                </a:solidFill>
              </a:rPr>
              <a:t>Your Shaklee Home-Based Business </a:t>
            </a:r>
          </a:p>
          <a:p>
            <a:pPr algn="ctr"/>
            <a:r>
              <a:rPr lang="en-US" sz="3200" b="1" dirty="0" smtClean="0">
                <a:solidFill>
                  <a:schemeClr val="bg1"/>
                </a:solidFill>
              </a:rPr>
              <a:t>Means Tax Savings For YOU!!</a:t>
            </a:r>
            <a:endParaRPr lang="en-US" sz="32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762000" y="1676400"/>
            <a:ext cx="7848600" cy="1569660"/>
          </a:xfrm>
          <a:prstGeom prst="rect">
            <a:avLst/>
          </a:prstGeom>
          <a:ln>
            <a:solidFill>
              <a:schemeClr val="accent3">
                <a:lumMod val="50000"/>
              </a:schemeClr>
            </a:solidFill>
          </a:ln>
        </p:spPr>
        <p:txBody>
          <a:bodyPr wrap="square">
            <a:spAutoFit/>
          </a:bodyPr>
          <a:lstStyle/>
          <a:p>
            <a:r>
              <a:rPr lang="en-US" sz="2400" b="1" dirty="0" smtClean="0">
                <a:latin typeface="Century Schoolbook" pitchFamily="18" charset="0"/>
              </a:rPr>
              <a:t>To </a:t>
            </a:r>
            <a:r>
              <a:rPr lang="en-US" sz="2400" b="1" u="sng" dirty="0" smtClean="0">
                <a:latin typeface="Century Schoolbook" pitchFamily="18" charset="0"/>
              </a:rPr>
              <a:t>keep more of your earnings </a:t>
            </a:r>
            <a:r>
              <a:rPr lang="en-US" sz="2400" b="1" dirty="0" smtClean="0">
                <a:latin typeface="Century Schoolbook" pitchFamily="18" charset="0"/>
              </a:rPr>
              <a:t>and grow your wealth is to understand the tax codes, and then utilize new strategies that will </a:t>
            </a:r>
            <a:r>
              <a:rPr lang="en-US" sz="2400" b="1" u="sng" dirty="0" smtClean="0">
                <a:latin typeface="Century Schoolbook" pitchFamily="18" charset="0"/>
              </a:rPr>
              <a:t>reduce your tax burdens</a:t>
            </a:r>
            <a:r>
              <a:rPr lang="en-US" sz="2400" b="1" dirty="0" smtClean="0">
                <a:latin typeface="Century Schoolbook" pitchFamily="18" charset="0"/>
              </a:rPr>
              <a:t>.</a:t>
            </a:r>
            <a:endParaRPr lang="en-US" sz="2400" b="1" dirty="0">
              <a:latin typeface="Century Schoolbook" pitchFamily="18" charset="0"/>
            </a:endParaRPr>
          </a:p>
        </p:txBody>
      </p:sp>
      <p:sp>
        <p:nvSpPr>
          <p:cNvPr id="41987" name="Rectangle 3"/>
          <p:cNvSpPr>
            <a:spLocks noChangeArrowheads="1"/>
          </p:cNvSpPr>
          <p:nvPr/>
        </p:nvSpPr>
        <p:spPr bwMode="auto">
          <a:xfrm>
            <a:off x="990600" y="3657600"/>
            <a:ext cx="7696200" cy="2492990"/>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Three Very Effective Strategies can be used to keep more of what you earn:</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Century Schoolbook"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1" i="0"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Develop a Shaklee Home-Based Business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Improve the management of your investments</a:t>
            </a:r>
          </a:p>
          <a:p>
            <a:pPr marL="0" marR="0" lvl="0" indent="0" algn="l" defTabSz="914400" rtl="0" eaLnBrk="0" fontAlgn="base" latinLnBrk="0" hangingPunct="0">
              <a:lnSpc>
                <a:spcPct val="100000"/>
              </a:lnSpc>
              <a:spcBef>
                <a:spcPct val="0"/>
              </a:spcBef>
              <a:spcAft>
                <a:spcPct val="0"/>
              </a:spcAft>
              <a:buClrTx/>
              <a:buSzTx/>
              <a:buFontTx/>
              <a:buChar char="•"/>
              <a:tabLst/>
            </a:pP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Focused Tax Planning</a:t>
            </a:r>
            <a:endParaRPr kumimoji="0" lang="en-US" sz="2400" b="1" i="0" u="none" strike="noStrike" cap="none" normalizeH="0" baseline="0" dirty="0" smtClean="0">
              <a:ln>
                <a:noFill/>
              </a:ln>
              <a:solidFill>
                <a:schemeClr val="tx1"/>
              </a:solidFill>
              <a:effectLst/>
              <a:latin typeface="Century Schoolbook"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077218"/>
          </a:xfrm>
          <a:prstGeom prst="rect">
            <a:avLst/>
          </a:prstGeom>
          <a:solidFill>
            <a:srgbClr val="00B050"/>
          </a:solidFill>
        </p:spPr>
        <p:txBody>
          <a:bodyPr wrap="square">
            <a:spAutoFit/>
          </a:bodyPr>
          <a:lstStyle/>
          <a:p>
            <a:r>
              <a:rPr lang="en-US" sz="3200" b="1" dirty="0" smtClean="0">
                <a:solidFill>
                  <a:schemeClr val="bg1"/>
                </a:solidFill>
              </a:rPr>
              <a:t>	Your Shaklee Home-Based Business </a:t>
            </a:r>
          </a:p>
          <a:p>
            <a:pPr algn="ctr"/>
            <a:r>
              <a:rPr lang="en-US" sz="3200" b="1" dirty="0" smtClean="0">
                <a:solidFill>
                  <a:schemeClr val="bg1"/>
                </a:solidFill>
              </a:rPr>
              <a:t>Means Tax Savings For YOU!!</a:t>
            </a:r>
            <a:endParaRPr lang="en-US" sz="32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3"/>
          <p:cNvSpPr>
            <a:spLocks noChangeArrowheads="1"/>
          </p:cNvSpPr>
          <p:nvPr/>
        </p:nvSpPr>
        <p:spPr bwMode="auto">
          <a:xfrm>
            <a:off x="914400" y="1297396"/>
            <a:ext cx="7543800" cy="5047536"/>
          </a:xfrm>
          <a:prstGeom prst="rect">
            <a:avLst/>
          </a:prstGeom>
          <a:noFill/>
          <a:ln w="9525">
            <a:noFill/>
            <a:miter lim="800000"/>
            <a:headEnd/>
            <a:tailEnd/>
          </a:ln>
          <a:effectLst/>
        </p:spPr>
        <p:txBody>
          <a:bodyPr vert="horz" wrap="square" lIns="91440" tIns="0" rIns="91440" bIns="0" numCol="1" anchor="ctr" anchorCtr="0" compatLnSpc="1">
            <a:prstTxWarp prst="textNoShape">
              <a:avLst/>
            </a:prstTxWarp>
            <a:spAutoFit/>
          </a:bodyPr>
          <a:lstStyle/>
          <a:p>
            <a:pPr lvl="0" fontAlgn="base">
              <a:spcBef>
                <a:spcPct val="0"/>
              </a:spcBef>
              <a:spcAft>
                <a:spcPct val="0"/>
              </a:spcAft>
            </a:pPr>
            <a:r>
              <a:rPr lang="en-US" sz="2000" dirty="0" smtClean="0">
                <a:latin typeface="Century Schoolbook" pitchFamily="18" charset="0"/>
                <a:ea typeface="Times New Roman" pitchFamily="18" charset="0"/>
                <a:cs typeface="Arial" pitchFamily="34" charset="0"/>
              </a:rPr>
              <a:t>Sanford Botkins, former Director of the IRS Audit Division wrote an article and said…</a:t>
            </a:r>
          </a:p>
          <a:p>
            <a:pPr lvl="0" fontAlgn="base">
              <a:spcBef>
                <a:spcPct val="0"/>
              </a:spcBef>
              <a:spcAft>
                <a:spcPct val="0"/>
              </a:spcAft>
            </a:pPr>
            <a:endParaRPr lang="en-US" sz="800" dirty="0" smtClean="0">
              <a:latin typeface="Century Schoolbook" pitchFamily="18" charset="0"/>
              <a:cs typeface="Arial" pitchFamily="34" charset="0"/>
            </a:endParaRPr>
          </a:p>
          <a:p>
            <a:pPr lvl="0" eaLnBrk="0" fontAlgn="base" hangingPunct="0">
              <a:spcBef>
                <a:spcPct val="0"/>
              </a:spcBef>
              <a:spcAft>
                <a:spcPct val="0"/>
              </a:spcAft>
            </a:pPr>
            <a:r>
              <a:rPr lang="en-US" sz="2800" b="1" dirty="0" smtClean="0">
                <a:latin typeface="Century Schoolbook" pitchFamily="18" charset="0"/>
                <a:ea typeface="Times New Roman" pitchFamily="18" charset="0"/>
                <a:cs typeface="Arial" pitchFamily="34" charset="0"/>
              </a:rPr>
              <a:t>“If you don’t have a home-based business, start one today”!</a:t>
            </a:r>
          </a:p>
          <a:p>
            <a:pPr lvl="0" eaLnBrk="0" fontAlgn="base" hangingPunct="0">
              <a:spcBef>
                <a:spcPct val="0"/>
              </a:spcBef>
              <a:spcAft>
                <a:spcPct val="0"/>
              </a:spcAft>
            </a:pPr>
            <a:endParaRPr lang="en-US" sz="800" b="1" dirty="0" smtClean="0">
              <a:latin typeface="Century Schoolbook" pitchFamily="18" charset="0"/>
              <a:cs typeface="Arial" pitchFamily="34" charset="0"/>
            </a:endParaRPr>
          </a:p>
          <a:p>
            <a:pPr lvl="0" eaLnBrk="0" fontAlgn="base" hangingPunct="0">
              <a:spcBef>
                <a:spcPct val="0"/>
              </a:spcBef>
              <a:spcAft>
                <a:spcPct val="0"/>
              </a:spcAft>
            </a:pPr>
            <a:r>
              <a:rPr lang="en-US" sz="2400" dirty="0" smtClean="0">
                <a:latin typeface="Century Schoolbook" pitchFamily="18" charset="0"/>
                <a:ea typeface="Times New Roman" pitchFamily="18" charset="0"/>
                <a:cs typeface="Arial" pitchFamily="34" charset="0"/>
              </a:rPr>
              <a:t>In Newsweek, April 16, 2001, an IRS spokesman said of Sanford Botkins, “We love him and hate him at the same time. Sanford has taught people </a:t>
            </a:r>
            <a:r>
              <a:rPr lang="en-US" sz="2400" u="sng" dirty="0" smtClean="0">
                <a:latin typeface="Century Schoolbook" pitchFamily="18" charset="0"/>
                <a:ea typeface="Times New Roman" pitchFamily="18" charset="0"/>
                <a:cs typeface="Arial" pitchFamily="34" charset="0"/>
              </a:rPr>
              <a:t>how to use the tax codes</a:t>
            </a:r>
            <a:r>
              <a:rPr lang="en-US" sz="2400" dirty="0" smtClean="0">
                <a:latin typeface="Century Schoolbook" pitchFamily="18" charset="0"/>
                <a:ea typeface="Times New Roman" pitchFamily="18" charset="0"/>
                <a:cs typeface="Arial" pitchFamily="34" charset="0"/>
              </a:rPr>
              <a:t> and therefore, has impacted the level of revenues that comes into the tax coffers”.</a:t>
            </a:r>
            <a:endParaRPr lang="en-US" sz="2400" dirty="0" smtClean="0">
              <a:latin typeface="Century Schoolbook" pitchFamily="18" charset="0"/>
              <a:cs typeface="Arial" pitchFamily="34" charset="0"/>
            </a:endParaRPr>
          </a:p>
          <a:p>
            <a:pPr lvl="0" eaLnBrk="0" fontAlgn="base" hangingPunct="0">
              <a:spcBef>
                <a:spcPct val="0"/>
              </a:spcBef>
              <a:spcAft>
                <a:spcPct val="0"/>
              </a:spcAft>
            </a:pPr>
            <a:endParaRPr lang="en-US" sz="2400" dirty="0" smtClean="0">
              <a:latin typeface="Century Schoolbook" pitchFamily="18" charset="0"/>
              <a:ea typeface="Times New Roman" pitchFamily="18" charset="0"/>
              <a:cs typeface="Arial" pitchFamily="34" charset="0"/>
            </a:endParaRPr>
          </a:p>
          <a:p>
            <a:pPr lvl="0" eaLnBrk="0" fontAlgn="base" hangingPunct="0">
              <a:spcBef>
                <a:spcPct val="0"/>
              </a:spcBef>
              <a:spcAft>
                <a:spcPct val="0"/>
              </a:spcAft>
            </a:pPr>
            <a:r>
              <a:rPr lang="en-US" sz="2400" dirty="0" smtClean="0">
                <a:latin typeface="Century Schoolbook" pitchFamily="18" charset="0"/>
                <a:ea typeface="Times New Roman" pitchFamily="18" charset="0"/>
                <a:cs typeface="Arial" pitchFamily="34" charset="0"/>
              </a:rPr>
              <a:t>A Shaklee Home-Based Business comes under the same tax code as a large business, whether you are a blue-collar worker or a professional.</a:t>
            </a:r>
            <a:endParaRPr lang="en-US" sz="2400" dirty="0" smtClean="0">
              <a:latin typeface="Century Schoolbook" pitchFamily="18"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077218"/>
          </a:xfrm>
          <a:prstGeom prst="rect">
            <a:avLst/>
          </a:prstGeom>
          <a:solidFill>
            <a:srgbClr val="00B050"/>
          </a:solidFill>
        </p:spPr>
        <p:txBody>
          <a:bodyPr wrap="square">
            <a:spAutoFit/>
          </a:bodyPr>
          <a:lstStyle/>
          <a:p>
            <a:r>
              <a:rPr lang="en-US" sz="3200" b="1" dirty="0" smtClean="0">
                <a:solidFill>
                  <a:schemeClr val="bg1"/>
                </a:solidFill>
              </a:rPr>
              <a:t>	Your Shaklee Home-Based Business </a:t>
            </a:r>
          </a:p>
          <a:p>
            <a:pPr algn="ctr"/>
            <a:r>
              <a:rPr lang="en-US" sz="3200" b="1" dirty="0" smtClean="0">
                <a:solidFill>
                  <a:schemeClr val="bg1"/>
                </a:solidFill>
              </a:rPr>
              <a:t>Means Tax Savings For YOU!!</a:t>
            </a:r>
            <a:endParaRPr lang="en-US" sz="32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3"/>
          <p:cNvSpPr>
            <a:spLocks noChangeArrowheads="1"/>
          </p:cNvSpPr>
          <p:nvPr/>
        </p:nvSpPr>
        <p:spPr bwMode="auto">
          <a:xfrm>
            <a:off x="762000" y="1784866"/>
            <a:ext cx="7772400" cy="1846659"/>
          </a:xfrm>
          <a:prstGeom prst="rect">
            <a:avLst/>
          </a:prstGeom>
          <a:noFill/>
          <a:ln w="9525">
            <a:solidFill>
              <a:srgbClr val="00B050"/>
            </a:solidFill>
            <a:miter lim="800000"/>
            <a:headEnd/>
            <a:tailEnd/>
          </a:ln>
          <a:effectLst/>
        </p:spPr>
        <p:txBody>
          <a:bodyPr vert="horz" wrap="square" lIns="91440" tIns="0" rIns="91440" bIns="0" numCol="1" anchor="ctr" anchorCtr="0" compatLnSpc="1">
            <a:prstTxWarp prst="textNoShape">
              <a:avLst/>
            </a:prstTxWarp>
            <a:spAutoFit/>
          </a:bodyPr>
          <a:lstStyle/>
          <a:p>
            <a:r>
              <a:rPr lang="en-US" sz="2400" dirty="0" smtClean="0">
                <a:latin typeface="Century Schoolbook" pitchFamily="18" charset="0"/>
              </a:rPr>
              <a:t>The </a:t>
            </a:r>
            <a:r>
              <a:rPr lang="en-US" sz="2400" u="sng" dirty="0" smtClean="0">
                <a:latin typeface="Century Schoolbook" pitchFamily="18" charset="0"/>
              </a:rPr>
              <a:t>tax codes favor business</a:t>
            </a:r>
            <a:r>
              <a:rPr lang="en-US" sz="2400" dirty="0" smtClean="0">
                <a:latin typeface="Century Schoolbook" pitchFamily="18" charset="0"/>
              </a:rPr>
              <a:t> and not individuals. For Businesses, there are scores of deduction categories.</a:t>
            </a:r>
          </a:p>
          <a:p>
            <a:endParaRPr lang="en-US" sz="2400" dirty="0" smtClean="0">
              <a:latin typeface="Century Schoolbook" pitchFamily="18" charset="0"/>
            </a:endParaRPr>
          </a:p>
          <a:p>
            <a:r>
              <a:rPr lang="en-US" sz="2400" dirty="0" smtClean="0">
                <a:latin typeface="Century Schoolbook" pitchFamily="18" charset="0"/>
              </a:rPr>
              <a:t>The important issue is not how much you </a:t>
            </a:r>
            <a:r>
              <a:rPr lang="en-US" sz="2400" u="sng" dirty="0" smtClean="0">
                <a:latin typeface="Century Schoolbook" pitchFamily="18" charset="0"/>
              </a:rPr>
              <a:t>earn</a:t>
            </a:r>
            <a:r>
              <a:rPr lang="en-US" sz="2400" dirty="0" smtClean="0">
                <a:latin typeface="Century Schoolbook" pitchFamily="18" charset="0"/>
              </a:rPr>
              <a:t>, but how much </a:t>
            </a:r>
            <a:r>
              <a:rPr lang="en-US" sz="2400" u="sng" dirty="0" smtClean="0">
                <a:latin typeface="Century Schoolbook" pitchFamily="18" charset="0"/>
              </a:rPr>
              <a:t>you get to keep.</a:t>
            </a:r>
            <a:endParaRPr lang="en-US" sz="2400" dirty="0">
              <a:latin typeface="Century Schoolbook" pitchFamily="18" charset="0"/>
            </a:endParaRPr>
          </a:p>
        </p:txBody>
      </p:sp>
      <p:sp>
        <p:nvSpPr>
          <p:cNvPr id="8" name="Rectangle 7"/>
          <p:cNvSpPr/>
          <p:nvPr/>
        </p:nvSpPr>
        <p:spPr>
          <a:xfrm>
            <a:off x="685800" y="4038600"/>
            <a:ext cx="7848600" cy="2246769"/>
          </a:xfrm>
          <a:prstGeom prst="rect">
            <a:avLst/>
          </a:prstGeom>
        </p:spPr>
        <p:txBody>
          <a:bodyPr wrap="square">
            <a:spAutoFit/>
          </a:bodyPr>
          <a:lstStyle/>
          <a:p>
            <a:r>
              <a:rPr lang="en-US" sz="2000" dirty="0" smtClean="0">
                <a:latin typeface="Century Schoolbook" pitchFamily="18" charset="0"/>
              </a:rPr>
              <a:t>By starting a Shaklee Home-Based Business you can </a:t>
            </a:r>
            <a:r>
              <a:rPr lang="en-US" sz="2000" u="sng" dirty="0" smtClean="0">
                <a:latin typeface="Century Schoolbook" pitchFamily="18" charset="0"/>
              </a:rPr>
              <a:t>improve your bottom line! </a:t>
            </a:r>
          </a:p>
          <a:p>
            <a:endParaRPr lang="en-US" sz="2000" dirty="0" smtClean="0">
              <a:latin typeface="Century Schoolbook" pitchFamily="18" charset="0"/>
            </a:endParaRPr>
          </a:p>
          <a:p>
            <a:r>
              <a:rPr lang="en-US" sz="2000" dirty="0" smtClean="0">
                <a:latin typeface="Century Schoolbook" pitchFamily="18" charset="0"/>
              </a:rPr>
              <a:t>A very significant tax savings comes from the fact that many expenses that you were paying before you had your Shaklee Home-Based Business, may now become tax deductible. This is what is meant by, being able to </a:t>
            </a:r>
            <a:r>
              <a:rPr lang="en-US" sz="2000" u="sng" dirty="0" smtClean="0">
                <a:latin typeface="Century Schoolbook" pitchFamily="18" charset="0"/>
              </a:rPr>
              <a:t>deduct your lifestyle!</a:t>
            </a:r>
            <a:endParaRPr lang="en-US" sz="2000" u="sng" dirty="0">
              <a:latin typeface="Century Schoolbook"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077218"/>
          </a:xfrm>
          <a:prstGeom prst="rect">
            <a:avLst/>
          </a:prstGeom>
          <a:solidFill>
            <a:srgbClr val="00B050"/>
          </a:solidFill>
        </p:spPr>
        <p:txBody>
          <a:bodyPr wrap="square">
            <a:spAutoFit/>
          </a:bodyPr>
          <a:lstStyle/>
          <a:p>
            <a:r>
              <a:rPr lang="en-US" sz="3200" b="1" dirty="0" smtClean="0">
                <a:solidFill>
                  <a:schemeClr val="bg1"/>
                </a:solidFill>
              </a:rPr>
              <a:t>	Your Shaklee Home-Based Business </a:t>
            </a:r>
          </a:p>
          <a:p>
            <a:pPr algn="ctr"/>
            <a:r>
              <a:rPr lang="en-US" sz="3200" b="1" dirty="0" smtClean="0">
                <a:solidFill>
                  <a:schemeClr val="bg1"/>
                </a:solidFill>
              </a:rPr>
              <a:t>Means Tax Savings For YOU!!</a:t>
            </a:r>
            <a:endParaRPr lang="en-US" sz="32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3"/>
          <p:cNvPicPr>
            <a:picLocks noChangeAspect="1" noChangeArrowheads="1"/>
          </p:cNvPicPr>
          <p:nvPr/>
        </p:nvPicPr>
        <p:blipFill>
          <a:blip r:embed="rId2" cstate="print">
            <a:lum bright="18000" contrast="70000"/>
            <a:grayscl/>
          </a:blip>
          <a:srcRect/>
          <a:stretch>
            <a:fillRect/>
          </a:stretch>
        </p:blipFill>
        <p:spPr bwMode="auto">
          <a:xfrm>
            <a:off x="1905000" y="990600"/>
            <a:ext cx="5562600" cy="5710936"/>
          </a:xfrm>
          <a:prstGeom prst="rect">
            <a:avLst/>
          </a:prstGeom>
          <a:noFill/>
        </p:spPr>
      </p:pic>
      <p:sp>
        <p:nvSpPr>
          <p:cNvPr id="9" name="Text Box 4"/>
          <p:cNvSpPr txBox="1">
            <a:spLocks noChangeArrowheads="1"/>
          </p:cNvSpPr>
          <p:nvPr/>
        </p:nvSpPr>
        <p:spPr bwMode="auto">
          <a:xfrm>
            <a:off x="2209800" y="5334000"/>
            <a:ext cx="4800600" cy="10668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3100" b="1" dirty="0" smtClean="0">
                <a:latin typeface="Copperplate Gothic Bold" pitchFamily="34" charset="0"/>
                <a:cs typeface="Arial" pitchFamily="34" charset="0"/>
              </a:rPr>
              <a:t>TO  WORK  YOUR SHAKLEE  BUSINESS</a:t>
            </a:r>
            <a:endParaRPr kumimoji="0" lang="en-US" sz="31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1077218"/>
          </a:xfrm>
          <a:prstGeom prst="rect">
            <a:avLst/>
          </a:prstGeom>
          <a:solidFill>
            <a:srgbClr val="00B050"/>
          </a:solidFill>
        </p:spPr>
        <p:txBody>
          <a:bodyPr wrap="square">
            <a:spAutoFit/>
          </a:bodyPr>
          <a:lstStyle/>
          <a:p>
            <a:r>
              <a:rPr lang="en-US" sz="3200" b="1" dirty="0" smtClean="0">
                <a:solidFill>
                  <a:schemeClr val="bg1"/>
                </a:solidFill>
              </a:rPr>
              <a:t>	Your Shaklee Home-Based Business </a:t>
            </a:r>
          </a:p>
          <a:p>
            <a:pPr algn="ctr"/>
            <a:r>
              <a:rPr lang="en-US" sz="3200" b="1" dirty="0" smtClean="0">
                <a:solidFill>
                  <a:schemeClr val="bg1"/>
                </a:solidFill>
              </a:rPr>
              <a:t>Means Tax Savings For YOU!!</a:t>
            </a:r>
            <a:endParaRPr lang="en-US" sz="32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8" name="Content Placeholder 2"/>
          <p:cNvSpPr>
            <a:spLocks noGrp="1"/>
          </p:cNvSpPr>
          <p:nvPr>
            <p:ph idx="1"/>
          </p:nvPr>
        </p:nvSpPr>
        <p:spPr>
          <a:xfrm>
            <a:off x="609600" y="3124200"/>
            <a:ext cx="8229600" cy="3200400"/>
          </a:xfrm>
        </p:spPr>
        <p:txBody>
          <a:bodyPr/>
          <a:lstStyle/>
          <a:p>
            <a:pPr eaLnBrk="1" hangingPunct="1"/>
            <a:endParaRPr lang="en-US" sz="1000" b="1" dirty="0" smtClean="0"/>
          </a:p>
          <a:p>
            <a:pPr eaLnBrk="1" hangingPunct="1"/>
            <a:r>
              <a:rPr lang="en-US" b="1" dirty="0" smtClean="0">
                <a:solidFill>
                  <a:srgbClr val="FF0000"/>
                </a:solidFill>
              </a:rPr>
              <a:t>Use </a:t>
            </a:r>
            <a:r>
              <a:rPr lang="en-US" b="1" dirty="0" smtClean="0"/>
              <a:t>your own products</a:t>
            </a:r>
          </a:p>
          <a:p>
            <a:pPr eaLnBrk="1" hangingPunct="1"/>
            <a:r>
              <a:rPr lang="en-US" b="1" dirty="0" smtClean="0">
                <a:solidFill>
                  <a:srgbClr val="FF0000"/>
                </a:solidFill>
              </a:rPr>
              <a:t>Use &amp; Share</a:t>
            </a:r>
            <a:r>
              <a:rPr lang="en-US" b="1" dirty="0" smtClean="0"/>
              <a:t> business and products</a:t>
            </a:r>
          </a:p>
          <a:p>
            <a:pPr eaLnBrk="1" hangingPunct="1"/>
            <a:r>
              <a:rPr lang="en-US" b="1" dirty="0" smtClean="0">
                <a:solidFill>
                  <a:srgbClr val="FF0000"/>
                </a:solidFill>
              </a:rPr>
              <a:t>Use &amp; Build</a:t>
            </a:r>
            <a:r>
              <a:rPr lang="en-US" b="1" dirty="0" smtClean="0"/>
              <a:t> - mentor others to do the same</a:t>
            </a:r>
          </a:p>
        </p:txBody>
      </p:sp>
      <p:sp>
        <p:nvSpPr>
          <p:cNvPr id="9" name="Title 1"/>
          <p:cNvSpPr>
            <a:spLocks noGrp="1"/>
          </p:cNvSpPr>
          <p:nvPr>
            <p:ph type="title"/>
          </p:nvPr>
        </p:nvSpPr>
        <p:spPr>
          <a:xfrm>
            <a:off x="0" y="1524000"/>
            <a:ext cx="9144000" cy="1676400"/>
          </a:xfrm>
          <a:noFill/>
        </p:spPr>
        <p:txBody>
          <a:bodyPr rtlCol="0">
            <a:normAutofit fontScale="90000"/>
          </a:bodyPr>
          <a:lstStyle/>
          <a:p>
            <a:pPr eaLnBrk="1" fontAlgn="auto" hangingPunct="1">
              <a:spcAft>
                <a:spcPts val="0"/>
              </a:spcAft>
              <a:defRPr/>
            </a:pPr>
            <a:r>
              <a:rPr lang="en-US" b="1" dirty="0" smtClean="0"/>
              <a:t>Three SIMPLE Steps </a:t>
            </a:r>
            <a:br>
              <a:rPr lang="en-US" b="1" dirty="0" smtClean="0"/>
            </a:br>
            <a:r>
              <a:rPr lang="en-US" b="1" dirty="0" smtClean="0"/>
              <a:t>To Succeeding in Shaklee  </a:t>
            </a:r>
            <a:br>
              <a:rPr lang="en-US" b="1" dirty="0" smtClean="0"/>
            </a:br>
            <a:r>
              <a:rPr lang="en-US" b="1" dirty="0" smtClean="0">
                <a:solidFill>
                  <a:schemeClr val="bg1"/>
                </a:solidFill>
              </a:rPr>
              <a:t> </a:t>
            </a:r>
            <a:endParaRPr lang="en-US" b="1" dirty="0">
              <a:solidFill>
                <a:schemeClr val="bg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5"/>
          <p:cNvSpPr/>
          <p:nvPr/>
        </p:nvSpPr>
        <p:spPr>
          <a:xfrm>
            <a:off x="838200" y="2057400"/>
            <a:ext cx="7200900" cy="4154984"/>
          </a:xfrm>
          <a:prstGeom prst="rect">
            <a:avLst/>
          </a:prstGeom>
        </p:spPr>
        <p:txBody>
          <a:bodyPr wrap="square">
            <a:spAutoFit/>
          </a:bodyPr>
          <a:lstStyle/>
          <a:p>
            <a:pPr algn="ctr"/>
            <a:r>
              <a:rPr lang="en-US" sz="3200" b="1" dirty="0" smtClean="0">
                <a:latin typeface="Century Schoolbook" pitchFamily="18" charset="0"/>
              </a:rPr>
              <a:t>Working your </a:t>
            </a:r>
          </a:p>
          <a:p>
            <a:pPr algn="ctr"/>
            <a:r>
              <a:rPr lang="en-US" sz="3200" b="1" dirty="0" smtClean="0">
                <a:latin typeface="Century Schoolbook" pitchFamily="18" charset="0"/>
              </a:rPr>
              <a:t>Shaklee Home-Based Business</a:t>
            </a:r>
          </a:p>
          <a:p>
            <a:endParaRPr lang="en-US" sz="2000" dirty="0" smtClean="0">
              <a:latin typeface="Century Schoolbook" pitchFamily="18" charset="0"/>
            </a:endParaRPr>
          </a:p>
          <a:p>
            <a:endParaRPr lang="en-US" sz="2000" dirty="0" smtClean="0">
              <a:latin typeface="Century Schoolbook" pitchFamily="18" charset="0"/>
            </a:endParaRPr>
          </a:p>
          <a:p>
            <a:r>
              <a:rPr lang="en-US" sz="2400" dirty="0" smtClean="0">
                <a:latin typeface="Century Schoolbook" pitchFamily="18" charset="0"/>
              </a:rPr>
              <a:t>While you are working at a job and earning a paycheck, and have a Shaklee Home-Based Business that you perform in your spare time, you can deduct many expenses that are not otherwise available to individuals.</a:t>
            </a:r>
          </a:p>
          <a:p>
            <a:endParaRPr lang="en-US" sz="2000" dirty="0" smtClean="0">
              <a:latin typeface="Century Schoolbook" pitchFamily="18" charset="0"/>
            </a:endParaRPr>
          </a:p>
          <a:p>
            <a:endParaRPr lang="en-US" sz="2000" dirty="0">
              <a:latin typeface="Century Schoolbook"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3"/>
          <p:cNvPicPr>
            <a:picLocks noChangeAspect="1" noChangeArrowheads="1"/>
          </p:cNvPicPr>
          <p:nvPr/>
        </p:nvPicPr>
        <p:blipFill>
          <a:blip r:embed="rId2" cstate="print">
            <a:lum bright="18000" contrast="70000"/>
            <a:grayscl/>
          </a:blip>
          <a:srcRect/>
          <a:stretch>
            <a:fillRect/>
          </a:stretch>
        </p:blipFill>
        <p:spPr bwMode="auto">
          <a:xfrm>
            <a:off x="1752600" y="990600"/>
            <a:ext cx="5715000" cy="5867400"/>
          </a:xfrm>
          <a:prstGeom prst="rect">
            <a:avLst/>
          </a:prstGeom>
          <a:noFill/>
        </p:spPr>
      </p:pic>
      <p:sp>
        <p:nvSpPr>
          <p:cNvPr id="9" name="Text Box 4"/>
          <p:cNvSpPr txBox="1">
            <a:spLocks noChangeArrowheads="1"/>
          </p:cNvSpPr>
          <p:nvPr/>
        </p:nvSpPr>
        <p:spPr bwMode="auto">
          <a:xfrm>
            <a:off x="2209800" y="5410200"/>
            <a:ext cx="4800600" cy="9906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lang="en-US" sz="3100" b="1" dirty="0" smtClean="0">
                <a:latin typeface="Copperplate Gothic Bold" pitchFamily="34" charset="0"/>
                <a:cs typeface="Arial" pitchFamily="34" charset="0"/>
              </a:rPr>
              <a:t>TO  TAKE                   TAX DEDUCTIONS</a:t>
            </a:r>
            <a:endParaRPr kumimoji="0" lang="en-US" sz="31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914400" y="1066800"/>
            <a:ext cx="7010400" cy="1508105"/>
          </a:xfrm>
          <a:prstGeom prst="rect">
            <a:avLst/>
          </a:prstGeom>
        </p:spPr>
        <p:txBody>
          <a:bodyPr wrap="square">
            <a:spAutoFit/>
          </a:bodyPr>
          <a:lstStyle/>
          <a:p>
            <a:pPr algn="ctr"/>
            <a:r>
              <a:rPr lang="en-US" sz="2400" b="1" u="sng" dirty="0" smtClean="0">
                <a:latin typeface="Century Schoolbook" pitchFamily="18" charset="0"/>
              </a:rPr>
              <a:t>Tax Savings’ Benefits—1 </a:t>
            </a:r>
            <a:endParaRPr lang="en-US" sz="2400" b="1" dirty="0" smtClean="0">
              <a:latin typeface="Century Schoolbook" pitchFamily="18" charset="0"/>
            </a:endParaRPr>
          </a:p>
          <a:p>
            <a:r>
              <a:rPr lang="en-US" sz="800" dirty="0" smtClean="0">
                <a:latin typeface="Century Schoolbook" pitchFamily="18" charset="0"/>
              </a:rPr>
              <a:t> </a:t>
            </a:r>
          </a:p>
          <a:p>
            <a:r>
              <a:rPr lang="en-US" sz="2000" dirty="0" smtClean="0">
                <a:latin typeface="Century Schoolbook" pitchFamily="18" charset="0"/>
              </a:rPr>
              <a:t>The following are a </a:t>
            </a:r>
            <a:r>
              <a:rPr lang="en-US" sz="2000" u="sng" dirty="0" smtClean="0">
                <a:latin typeface="Century Schoolbook" pitchFamily="18" charset="0"/>
              </a:rPr>
              <a:t>partial listing </a:t>
            </a:r>
            <a:r>
              <a:rPr lang="en-US" sz="2000" dirty="0" smtClean="0">
                <a:latin typeface="Century Schoolbook" pitchFamily="18" charset="0"/>
              </a:rPr>
              <a:t>of the various deductions that may be available to you. You should consult your tax professional for details.</a:t>
            </a:r>
          </a:p>
        </p:txBody>
      </p:sp>
      <p:sp>
        <p:nvSpPr>
          <p:cNvPr id="6" name="Rectangle 5"/>
          <p:cNvSpPr/>
          <p:nvPr/>
        </p:nvSpPr>
        <p:spPr>
          <a:xfrm>
            <a:off x="1066800" y="2514600"/>
            <a:ext cx="7010400" cy="4739759"/>
          </a:xfrm>
          <a:prstGeom prst="rect">
            <a:avLst/>
          </a:prstGeom>
        </p:spPr>
        <p:txBody>
          <a:bodyPr wrap="square">
            <a:spAutoFit/>
          </a:bodyPr>
          <a:lstStyle/>
          <a:p>
            <a:pPr lvl="0">
              <a:buFont typeface="Arial" pitchFamily="34" charset="0"/>
              <a:buChar char="•"/>
            </a:pPr>
            <a:r>
              <a:rPr lang="en-US" sz="2000" b="1" dirty="0" smtClean="0">
                <a:latin typeface="Century Schoolbook" pitchFamily="18" charset="0"/>
              </a:rPr>
              <a:t>Accounting, Banking &amp; Professional Fees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Advertising</a:t>
            </a:r>
          </a:p>
          <a:p>
            <a:pPr lvl="0">
              <a:buFont typeface="Arial" pitchFamily="34" charset="0"/>
              <a:buChar char="•"/>
            </a:pPr>
            <a:r>
              <a:rPr lang="en-US" sz="2000" b="1" dirty="0" smtClean="0">
                <a:latin typeface="Century Schoolbook" pitchFamily="18" charset="0"/>
              </a:rPr>
              <a:t>Automobile Expenses</a:t>
            </a:r>
          </a:p>
          <a:p>
            <a:pPr lvl="0">
              <a:buFont typeface="Arial" pitchFamily="34" charset="0"/>
              <a:buChar char="•"/>
            </a:pPr>
            <a:r>
              <a:rPr lang="en-US" sz="2000" b="1" dirty="0" smtClean="0">
                <a:latin typeface="Century Schoolbook" pitchFamily="18" charset="0"/>
              </a:rPr>
              <a:t>Business Use of Your Home</a:t>
            </a:r>
          </a:p>
          <a:p>
            <a:pPr lvl="0">
              <a:buFont typeface="Arial" pitchFamily="34" charset="0"/>
              <a:buChar char="•"/>
            </a:pPr>
            <a:r>
              <a:rPr lang="en-US" sz="2000" b="1" dirty="0" smtClean="0">
                <a:latin typeface="Century Schoolbook" pitchFamily="18" charset="0"/>
              </a:rPr>
              <a:t>Continuing Education</a:t>
            </a:r>
          </a:p>
          <a:p>
            <a:pPr lvl="0">
              <a:buFont typeface="Arial" pitchFamily="34" charset="0"/>
              <a:buChar char="•"/>
            </a:pPr>
            <a:r>
              <a:rPr lang="en-US" sz="2000" b="1" dirty="0" smtClean="0">
                <a:latin typeface="Century Schoolbook" pitchFamily="18" charset="0"/>
              </a:rPr>
              <a:t>Depreciation</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Donation of Products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Dry Cleaning &amp; Laundry</a:t>
            </a:r>
          </a:p>
          <a:p>
            <a:pPr lvl="0">
              <a:buFont typeface="Arial" pitchFamily="34" charset="0"/>
              <a:buChar char="•"/>
            </a:pPr>
            <a:r>
              <a:rPr lang="en-US" sz="2000" b="1" dirty="0" smtClean="0">
                <a:latin typeface="Century Schoolbook" pitchFamily="18" charset="0"/>
              </a:rPr>
              <a:t>Education &amp; Training</a:t>
            </a:r>
            <a:endParaRPr lang="en-US" sz="2000" b="1" u="sng" dirty="0" smtClean="0">
              <a:latin typeface="Century Schoolbook" pitchFamily="18" charset="0"/>
            </a:endParaRPr>
          </a:p>
          <a:p>
            <a:pPr lvl="0">
              <a:buFont typeface="Arial" pitchFamily="34" charset="0"/>
              <a:buChar char="•"/>
            </a:pPr>
            <a:r>
              <a:rPr lang="en-US" sz="2000" b="1" dirty="0" smtClean="0">
                <a:latin typeface="Century Schoolbook" pitchFamily="18" charset="0"/>
              </a:rPr>
              <a:t>Employ Your Children</a:t>
            </a:r>
          </a:p>
          <a:p>
            <a:pPr lvl="0">
              <a:buFont typeface="Arial" pitchFamily="34" charset="0"/>
              <a:buChar char="•"/>
            </a:pPr>
            <a:r>
              <a:rPr lang="en-US" sz="2000" b="1" dirty="0" smtClean="0">
                <a:latin typeface="Century Schoolbook" pitchFamily="18" charset="0"/>
              </a:rPr>
              <a:t>Entertainment Expenses  </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Equipment Purchases</a:t>
            </a:r>
          </a:p>
          <a:p>
            <a:pPr lvl="0">
              <a:buFont typeface="Arial" pitchFamily="34" charset="0"/>
              <a:buChar char="•"/>
            </a:pPr>
            <a:r>
              <a:rPr lang="en-US" sz="2000" b="1" dirty="0" smtClean="0">
                <a:latin typeface="Century Schoolbook" pitchFamily="18" charset="0"/>
              </a:rPr>
              <a:t>Freight &amp; Postage</a:t>
            </a:r>
            <a:endParaRPr lang="en-US" sz="2000" b="1" u="sng" dirty="0" smtClean="0">
              <a:latin typeface="Century Schoolbook" pitchFamily="18" charset="0"/>
            </a:endParaRPr>
          </a:p>
          <a:p>
            <a:pPr lvl="0"/>
            <a:endParaRPr lang="en-US" sz="2400" b="1" i="1" dirty="0" smtClean="0">
              <a:latin typeface="Century Schoolbook" pitchFamily="18" charset="0"/>
            </a:endParaRPr>
          </a:p>
          <a:p>
            <a:endParaRPr lang="en-US" sz="2000" dirty="0" smtClean="0">
              <a:latin typeface="Century Schoolbook"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5181600" cy="792162"/>
          </a:xfrm>
          <a:ln>
            <a:solidFill>
              <a:schemeClr val="accent6">
                <a:lumMod val="75000"/>
              </a:schemeClr>
            </a:solidFill>
          </a:ln>
        </p:spPr>
        <p:txBody>
          <a:bodyPr>
            <a:normAutofit/>
          </a:bodyPr>
          <a:lstStyle/>
          <a:p>
            <a:r>
              <a:rPr lang="en-US" sz="3200" dirty="0" smtClean="0"/>
              <a:t>March Product Collection</a:t>
            </a:r>
            <a:endParaRPr lang="en-US" sz="3200" dirty="0"/>
          </a:p>
        </p:txBody>
      </p:sp>
      <p:sp>
        <p:nvSpPr>
          <p:cNvPr id="3" name="Content Placeholder 2"/>
          <p:cNvSpPr>
            <a:spLocks noGrp="1"/>
          </p:cNvSpPr>
          <p:nvPr>
            <p:ph idx="1"/>
          </p:nvPr>
        </p:nvSpPr>
        <p:spPr/>
        <p:txBody>
          <a:bodyPr/>
          <a:lstStyle/>
          <a:p>
            <a:endParaRPr lang="en-US"/>
          </a:p>
        </p:txBody>
      </p:sp>
      <p:pic>
        <p:nvPicPr>
          <p:cNvPr id="75778" name="Picture 2" descr="http://bestlifestyle4u.com/wp-content/uploads/2012/12/Shaklee180_page_01.jpg"/>
          <p:cNvPicPr>
            <a:picLocks noChangeAspect="1" noChangeArrowheads="1"/>
          </p:cNvPicPr>
          <p:nvPr/>
        </p:nvPicPr>
        <p:blipFill>
          <a:blip r:embed="rId2" cstate="print"/>
          <a:srcRect/>
          <a:stretch>
            <a:fillRect/>
          </a:stretch>
        </p:blipFill>
        <p:spPr bwMode="auto">
          <a:xfrm>
            <a:off x="214312" y="1143000"/>
            <a:ext cx="8715375" cy="541972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533400" y="1143000"/>
            <a:ext cx="8153400" cy="1508105"/>
          </a:xfrm>
          <a:prstGeom prst="rect">
            <a:avLst/>
          </a:prstGeom>
        </p:spPr>
        <p:txBody>
          <a:bodyPr wrap="square">
            <a:spAutoFit/>
          </a:bodyPr>
          <a:lstStyle/>
          <a:p>
            <a:pPr algn="ctr"/>
            <a:r>
              <a:rPr lang="en-US" sz="2400" b="1" u="sng" dirty="0" smtClean="0">
                <a:latin typeface="Century Schoolbook" pitchFamily="18" charset="0"/>
              </a:rPr>
              <a:t>Tax Savings’ Benefits—2 </a:t>
            </a:r>
            <a:endParaRPr lang="en-US" sz="2400" b="1" dirty="0" smtClean="0">
              <a:latin typeface="Century Schoolbook" pitchFamily="18" charset="0"/>
            </a:endParaRPr>
          </a:p>
          <a:p>
            <a:r>
              <a:rPr lang="en-US" sz="800" dirty="0" smtClean="0">
                <a:latin typeface="Century Schoolbook" pitchFamily="18" charset="0"/>
              </a:rPr>
              <a:t> </a:t>
            </a:r>
          </a:p>
          <a:p>
            <a:r>
              <a:rPr lang="en-US" sz="2000" dirty="0" smtClean="0">
                <a:latin typeface="Century Schoolbook" pitchFamily="18" charset="0"/>
              </a:rPr>
              <a:t>The following are a </a:t>
            </a:r>
            <a:r>
              <a:rPr lang="en-US" sz="2000" u="sng" dirty="0" smtClean="0">
                <a:latin typeface="Century Schoolbook" pitchFamily="18" charset="0"/>
              </a:rPr>
              <a:t>partial listing </a:t>
            </a:r>
            <a:r>
              <a:rPr lang="en-US" sz="2000" dirty="0" smtClean="0">
                <a:latin typeface="Century Schoolbook" pitchFamily="18" charset="0"/>
              </a:rPr>
              <a:t>of the various deductions that may be available to you. You should consult your tax professional for details.</a:t>
            </a:r>
          </a:p>
        </p:txBody>
      </p:sp>
      <p:sp>
        <p:nvSpPr>
          <p:cNvPr id="6" name="Rectangle 5"/>
          <p:cNvSpPr/>
          <p:nvPr/>
        </p:nvSpPr>
        <p:spPr>
          <a:xfrm>
            <a:off x="990600" y="2590800"/>
            <a:ext cx="7010400" cy="5355312"/>
          </a:xfrm>
          <a:prstGeom prst="rect">
            <a:avLst/>
          </a:prstGeom>
        </p:spPr>
        <p:txBody>
          <a:bodyPr wrap="square">
            <a:spAutoFit/>
          </a:bodyPr>
          <a:lstStyle/>
          <a:p>
            <a:pPr lvl="0">
              <a:buFont typeface="Arial" pitchFamily="34" charset="0"/>
              <a:buChar char="•"/>
            </a:pPr>
            <a:r>
              <a:rPr lang="en-US" sz="2000" b="1" dirty="0" smtClean="0">
                <a:latin typeface="Century Schoolbook" pitchFamily="18" charset="0"/>
              </a:rPr>
              <a:t>Gifts &amp; Incentives</a:t>
            </a:r>
          </a:p>
          <a:p>
            <a:pPr lvl="0">
              <a:buFont typeface="Arial" pitchFamily="34" charset="0"/>
              <a:buChar char="•"/>
            </a:pPr>
            <a:r>
              <a:rPr lang="en-US" sz="2000" b="1" dirty="0" smtClean="0">
                <a:latin typeface="Century Schoolbook" pitchFamily="18" charset="0"/>
              </a:rPr>
              <a:t>Interest</a:t>
            </a:r>
            <a:endParaRPr lang="en-US" sz="2000" b="1" u="sng" dirty="0" smtClean="0">
              <a:latin typeface="Century Schoolbook" pitchFamily="18" charset="0"/>
            </a:endParaRPr>
          </a:p>
          <a:p>
            <a:pPr lvl="0">
              <a:buFont typeface="Arial" pitchFamily="34" charset="0"/>
              <a:buChar char="•"/>
            </a:pPr>
            <a:r>
              <a:rPr lang="en-US" sz="2000" b="1" dirty="0" smtClean="0">
                <a:latin typeface="Century Schoolbook" pitchFamily="18" charset="0"/>
              </a:rPr>
              <a:t>Self-employment Tax</a:t>
            </a:r>
            <a:endParaRPr lang="en-US" sz="2000" b="1" u="sng" dirty="0" smtClean="0">
              <a:latin typeface="Century Schoolbook" pitchFamily="18" charset="0"/>
            </a:endParaRPr>
          </a:p>
          <a:p>
            <a:pPr lvl="0">
              <a:buFont typeface="Arial" pitchFamily="34" charset="0"/>
              <a:buChar char="•"/>
            </a:pPr>
            <a:r>
              <a:rPr lang="en-US" sz="2000" b="1" dirty="0" smtClean="0">
                <a:latin typeface="Century Schoolbook" pitchFamily="18" charset="0"/>
              </a:rPr>
              <a:t>Real Estate Tax</a:t>
            </a:r>
          </a:p>
          <a:p>
            <a:pPr lvl="0">
              <a:buFont typeface="Arial" pitchFamily="34" charset="0"/>
              <a:buChar char="•"/>
            </a:pPr>
            <a:r>
              <a:rPr lang="en-US" sz="2000" b="1" dirty="0" smtClean="0">
                <a:latin typeface="Century Schoolbook" pitchFamily="18" charset="0"/>
              </a:rPr>
              <a:t>Sales Tax</a:t>
            </a:r>
          </a:p>
          <a:p>
            <a:pPr lvl="0">
              <a:buFont typeface="Arial" pitchFamily="34" charset="0"/>
              <a:buChar char="•"/>
            </a:pPr>
            <a:r>
              <a:rPr lang="en-US" sz="2000" b="1" dirty="0" smtClean="0">
                <a:latin typeface="Century Schoolbook" pitchFamily="18" charset="0"/>
              </a:rPr>
              <a:t>Overhead Expenses</a:t>
            </a:r>
          </a:p>
          <a:p>
            <a:pPr lvl="0">
              <a:buFont typeface="Arial" pitchFamily="34" charset="0"/>
              <a:buChar char="•"/>
            </a:pPr>
            <a:r>
              <a:rPr lang="en-US" sz="2000" b="1" dirty="0" smtClean="0">
                <a:latin typeface="Century Schoolbook" pitchFamily="18" charset="0"/>
              </a:rPr>
              <a:t>Employees’ Pay</a:t>
            </a:r>
          </a:p>
          <a:p>
            <a:pPr lvl="0">
              <a:buFont typeface="Arial" pitchFamily="34" charset="0"/>
              <a:buChar char="•"/>
            </a:pPr>
            <a:r>
              <a:rPr lang="en-US" sz="2000" b="1" dirty="0" smtClean="0">
                <a:latin typeface="Century Schoolbook" pitchFamily="18" charset="0"/>
              </a:rPr>
              <a:t>Internet &amp; Website Charges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Insurance</a:t>
            </a:r>
          </a:p>
          <a:p>
            <a:pPr lvl="0">
              <a:buFont typeface="Arial" pitchFamily="34" charset="0"/>
              <a:buChar char="•"/>
            </a:pPr>
            <a:r>
              <a:rPr lang="en-US" sz="2000" b="1" dirty="0" smtClean="0">
                <a:latin typeface="Century Schoolbook" pitchFamily="18" charset="0"/>
              </a:rPr>
              <a:t>Meals</a:t>
            </a:r>
          </a:p>
          <a:p>
            <a:pPr lvl="0">
              <a:buFont typeface="Arial" pitchFamily="34" charset="0"/>
              <a:buChar char="•"/>
            </a:pPr>
            <a:r>
              <a:rPr lang="en-US" sz="2000" b="1" dirty="0" smtClean="0">
                <a:latin typeface="Century Schoolbook" pitchFamily="18" charset="0"/>
              </a:rPr>
              <a:t>Meals &amp; Lodging While Traveling</a:t>
            </a:r>
          </a:p>
          <a:p>
            <a:pPr lvl="0">
              <a:buFont typeface="Arial" pitchFamily="34" charset="0"/>
              <a:buChar char="•"/>
            </a:pPr>
            <a:r>
              <a:rPr lang="en-US" sz="2000" b="1" dirty="0" smtClean="0">
                <a:latin typeface="Century Schoolbook" pitchFamily="18" charset="0"/>
              </a:rPr>
              <a:t>Medical &amp; Dental</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Meeting Expenses</a:t>
            </a:r>
            <a:endParaRPr lang="en-US" sz="2000" dirty="0" smtClean="0">
              <a:latin typeface="Century Schoolbook" pitchFamily="18" charset="0"/>
            </a:endParaRPr>
          </a:p>
          <a:p>
            <a:pPr lvl="0">
              <a:buFont typeface="Arial" pitchFamily="34" charset="0"/>
              <a:buChar char="•"/>
            </a:pPr>
            <a:endParaRPr lang="en-US" sz="2000" b="1" dirty="0" smtClean="0">
              <a:latin typeface="Century Schoolbook" pitchFamily="18" charset="0"/>
            </a:endParaRPr>
          </a:p>
          <a:p>
            <a:pPr lvl="0">
              <a:buFont typeface="Arial" pitchFamily="34" charset="0"/>
              <a:buChar char="•"/>
            </a:pPr>
            <a:endParaRPr lang="en-US" sz="2000" b="1" i="1" dirty="0" smtClean="0">
              <a:latin typeface="Century Schoolbook" pitchFamily="18" charset="0"/>
            </a:endParaRPr>
          </a:p>
          <a:p>
            <a:pPr lvl="0"/>
            <a:r>
              <a:rPr lang="en-US" sz="2400" b="1" i="1" dirty="0" smtClean="0"/>
              <a:t> </a:t>
            </a:r>
          </a:p>
          <a:p>
            <a:endParaRPr lang="en-US" sz="2000" dirty="0" smtClean="0">
              <a:latin typeface="Century Schoolbook"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914400" y="1143000"/>
            <a:ext cx="7010400" cy="1508105"/>
          </a:xfrm>
          <a:prstGeom prst="rect">
            <a:avLst/>
          </a:prstGeom>
        </p:spPr>
        <p:txBody>
          <a:bodyPr wrap="square">
            <a:spAutoFit/>
          </a:bodyPr>
          <a:lstStyle/>
          <a:p>
            <a:pPr algn="ctr"/>
            <a:r>
              <a:rPr lang="en-US" sz="2400" b="1" u="sng" dirty="0" smtClean="0">
                <a:latin typeface="Century Schoolbook" pitchFamily="18" charset="0"/>
              </a:rPr>
              <a:t>Tax Savings’ Benefits—3 </a:t>
            </a:r>
            <a:endParaRPr lang="en-US" sz="2400" b="1" dirty="0" smtClean="0">
              <a:latin typeface="Century Schoolbook" pitchFamily="18" charset="0"/>
            </a:endParaRPr>
          </a:p>
          <a:p>
            <a:r>
              <a:rPr lang="en-US" sz="800" dirty="0" smtClean="0">
                <a:latin typeface="Century Schoolbook" pitchFamily="18" charset="0"/>
              </a:rPr>
              <a:t> </a:t>
            </a:r>
          </a:p>
          <a:p>
            <a:r>
              <a:rPr lang="en-US" sz="2000" dirty="0" smtClean="0">
                <a:latin typeface="Century Schoolbook" pitchFamily="18" charset="0"/>
              </a:rPr>
              <a:t>The following are a </a:t>
            </a:r>
            <a:r>
              <a:rPr lang="en-US" sz="2000" u="sng" dirty="0" smtClean="0">
                <a:latin typeface="Century Schoolbook" pitchFamily="18" charset="0"/>
              </a:rPr>
              <a:t>partial listing </a:t>
            </a:r>
            <a:r>
              <a:rPr lang="en-US" sz="2000" dirty="0" smtClean="0">
                <a:latin typeface="Century Schoolbook" pitchFamily="18" charset="0"/>
              </a:rPr>
              <a:t>of the various deductions that may be available to you. You should consult your tax professional for details.</a:t>
            </a:r>
          </a:p>
        </p:txBody>
      </p:sp>
      <p:sp>
        <p:nvSpPr>
          <p:cNvPr id="6" name="Rectangle 5"/>
          <p:cNvSpPr/>
          <p:nvPr/>
        </p:nvSpPr>
        <p:spPr>
          <a:xfrm>
            <a:off x="990600" y="2590800"/>
            <a:ext cx="7010400" cy="5386090"/>
          </a:xfrm>
          <a:prstGeom prst="rect">
            <a:avLst/>
          </a:prstGeom>
        </p:spPr>
        <p:txBody>
          <a:bodyPr wrap="square">
            <a:spAutoFit/>
          </a:bodyPr>
          <a:lstStyle/>
          <a:p>
            <a:pPr lvl="0">
              <a:buFont typeface="Arial" pitchFamily="34" charset="0"/>
              <a:buChar char="•"/>
            </a:pPr>
            <a:r>
              <a:rPr lang="en-US" sz="2000" b="1" dirty="0" smtClean="0">
                <a:latin typeface="Century Schoolbook" pitchFamily="18" charset="0"/>
              </a:rPr>
              <a:t>Office Supplies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Parking &amp; Tolls	</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Repairs &amp; Maintenance</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Retirement Plans</a:t>
            </a:r>
          </a:p>
          <a:p>
            <a:pPr lvl="0">
              <a:buFont typeface="Arial" pitchFamily="34" charset="0"/>
              <a:buChar char="•"/>
            </a:pPr>
            <a:r>
              <a:rPr lang="en-US" sz="2000" b="1" dirty="0" smtClean="0">
                <a:latin typeface="Century Schoolbook" pitchFamily="18" charset="0"/>
              </a:rPr>
              <a:t>Sales Promotional</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Sales Tax &amp; License</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Seminars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Self Employment Taxes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Subscriptions &amp; Dues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Telephone/Cell Phone Expenses</a:t>
            </a:r>
          </a:p>
          <a:p>
            <a:pPr lvl="0">
              <a:buFont typeface="Arial" pitchFamily="34" charset="0"/>
              <a:buChar char="•"/>
            </a:pPr>
            <a:r>
              <a:rPr lang="en-US" sz="2000" b="1" dirty="0" smtClean="0">
                <a:latin typeface="Century Schoolbook" pitchFamily="18" charset="0"/>
              </a:rPr>
              <a:t>Tips &amp; Gratuities</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Transportation Expenses Travel</a:t>
            </a:r>
            <a:endParaRPr lang="en-US" sz="2000" dirty="0" smtClean="0">
              <a:latin typeface="Century Schoolbook" pitchFamily="18" charset="0"/>
            </a:endParaRPr>
          </a:p>
          <a:p>
            <a:pPr lvl="0">
              <a:buFont typeface="Arial" pitchFamily="34" charset="0"/>
              <a:buChar char="•"/>
            </a:pPr>
            <a:r>
              <a:rPr lang="en-US" sz="2000" b="1" dirty="0" smtClean="0">
                <a:latin typeface="Century Schoolbook" pitchFamily="18" charset="0"/>
              </a:rPr>
              <a:t>Utilities</a:t>
            </a:r>
            <a:endParaRPr lang="en-US" sz="2000" dirty="0" smtClean="0">
              <a:latin typeface="Century Schoolbook" pitchFamily="18" charset="0"/>
            </a:endParaRPr>
          </a:p>
          <a:p>
            <a:r>
              <a:rPr lang="en-US" sz="2000" dirty="0" smtClean="0"/>
              <a:t> </a:t>
            </a:r>
          </a:p>
          <a:p>
            <a:pPr lvl="0">
              <a:buFont typeface="Arial" pitchFamily="34" charset="0"/>
              <a:buChar char="•"/>
            </a:pPr>
            <a:endParaRPr lang="en-US" sz="2000" b="1" i="1" dirty="0" smtClean="0">
              <a:latin typeface="Century Schoolbook" pitchFamily="18" charset="0"/>
            </a:endParaRPr>
          </a:p>
          <a:p>
            <a:pPr lvl="0"/>
            <a:r>
              <a:rPr lang="en-US" sz="2400" b="1" i="1" dirty="0" smtClean="0"/>
              <a:t> </a:t>
            </a:r>
          </a:p>
          <a:p>
            <a:endParaRPr lang="en-US" sz="2000" dirty="0" smtClean="0">
              <a:latin typeface="Century Schoolbook" pitchFamily="18"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6" name="Rectangle 5"/>
          <p:cNvSpPr/>
          <p:nvPr/>
        </p:nvSpPr>
        <p:spPr>
          <a:xfrm>
            <a:off x="762000" y="5257800"/>
            <a:ext cx="7696200" cy="2185214"/>
          </a:xfrm>
          <a:prstGeom prst="rect">
            <a:avLst/>
          </a:prstGeom>
        </p:spPr>
        <p:txBody>
          <a:bodyPr wrap="square">
            <a:spAutoFit/>
          </a:bodyPr>
          <a:lstStyle/>
          <a:p>
            <a:r>
              <a:rPr lang="en-US" dirty="0" smtClean="0">
                <a:latin typeface="Century Schoolbook" pitchFamily="18" charset="0"/>
              </a:rPr>
              <a:t>You can deduct the income paid to your children working in your business. Their income is more likely to be taxed at a lower tax rate than that of their parents &amp; no social security or </a:t>
            </a:r>
            <a:r>
              <a:rPr lang="en-US" dirty="0" err="1" smtClean="0">
                <a:latin typeface="Century Schoolbook" pitchFamily="18" charset="0"/>
              </a:rPr>
              <a:t>medicare</a:t>
            </a:r>
            <a:r>
              <a:rPr lang="en-US" dirty="0" smtClean="0">
                <a:latin typeface="Century Schoolbook" pitchFamily="18" charset="0"/>
              </a:rPr>
              <a:t> tax. This is a </a:t>
            </a:r>
            <a:r>
              <a:rPr lang="en-US" u="sng" dirty="0" smtClean="0">
                <a:latin typeface="Century Schoolbook" pitchFamily="18" charset="0"/>
              </a:rPr>
              <a:t>very powerful tax saving</a:t>
            </a:r>
            <a:r>
              <a:rPr lang="en-US" dirty="0" smtClean="0">
                <a:latin typeface="Century Schoolbook" pitchFamily="18" charset="0"/>
              </a:rPr>
              <a:t>.</a:t>
            </a:r>
          </a:p>
          <a:p>
            <a:pPr lvl="0">
              <a:buFont typeface="Arial" pitchFamily="34" charset="0"/>
              <a:buChar char="•"/>
            </a:pPr>
            <a:endParaRPr lang="en-US" sz="2000" b="1" i="1" dirty="0" smtClean="0">
              <a:latin typeface="Century Schoolbook" pitchFamily="18" charset="0"/>
            </a:endParaRPr>
          </a:p>
          <a:p>
            <a:pPr lvl="0"/>
            <a:r>
              <a:rPr lang="en-US" sz="2400" b="1" i="1" dirty="0" smtClean="0"/>
              <a:t> </a:t>
            </a:r>
          </a:p>
          <a:p>
            <a:endParaRPr lang="en-US" sz="2000" dirty="0" smtClean="0">
              <a:latin typeface="Century Schoolbook" pitchFamily="18" charset="0"/>
            </a:endParaRPr>
          </a:p>
        </p:txBody>
      </p:sp>
      <p:pic>
        <p:nvPicPr>
          <p:cNvPr id="47107" name="Picture 3"/>
          <p:cNvPicPr>
            <a:picLocks noChangeAspect="1" noChangeArrowheads="1"/>
          </p:cNvPicPr>
          <p:nvPr/>
        </p:nvPicPr>
        <p:blipFill>
          <a:blip r:embed="rId2" cstate="print">
            <a:lum bright="18000" contrast="70000"/>
            <a:grayscl/>
          </a:blip>
          <a:srcRect/>
          <a:stretch>
            <a:fillRect/>
          </a:stretch>
        </p:blipFill>
        <p:spPr bwMode="auto">
          <a:xfrm>
            <a:off x="1371600" y="990600"/>
            <a:ext cx="6048375" cy="4343400"/>
          </a:xfrm>
          <a:prstGeom prst="rect">
            <a:avLst/>
          </a:prstGeom>
          <a:noFill/>
        </p:spPr>
      </p:pic>
      <p:sp>
        <p:nvSpPr>
          <p:cNvPr id="47109" name="Text Box 5"/>
          <p:cNvSpPr txBox="1">
            <a:spLocks noChangeArrowheads="1"/>
          </p:cNvSpPr>
          <p:nvPr/>
        </p:nvSpPr>
        <p:spPr bwMode="auto">
          <a:xfrm>
            <a:off x="1828800" y="4267201"/>
            <a:ext cx="5181600" cy="7620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800" b="1" i="0" u="none" strike="noStrike" cap="none" normalizeH="0" baseline="0" dirty="0" smtClean="0">
                <a:ln>
                  <a:noFill/>
                </a:ln>
                <a:solidFill>
                  <a:schemeClr val="tx1"/>
                </a:solidFill>
                <a:effectLst/>
                <a:latin typeface="Copperplate Gothic Bold" pitchFamily="34" charset="0"/>
                <a:cs typeface="Arial" pitchFamily="34" charset="0"/>
              </a:rPr>
              <a:t>TO  SAVE  TAX  DOLLARS </a:t>
            </a:r>
            <a:r>
              <a:rPr kumimoji="0" lang="en-US" sz="2000" b="1" i="0" u="none" strike="noStrike" cap="none" normalizeH="0" baseline="0" dirty="0" smtClean="0">
                <a:ln>
                  <a:noFill/>
                </a:ln>
                <a:solidFill>
                  <a:schemeClr val="tx1"/>
                </a:solidFill>
                <a:effectLst/>
                <a:latin typeface="Copperplate Gothic Bold" pitchFamily="34" charset="0"/>
                <a:cs typeface="Arial" pitchFamily="34" charset="0"/>
              </a:rPr>
              <a:t>STOP   YOUR   KIDS   ALLOWANCE</a:t>
            </a:r>
          </a:p>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400" b="1" i="0" u="none" strike="noStrike" cap="none" normalizeH="0" baseline="0" dirty="0" smtClean="0">
                <a:ln>
                  <a:noFill/>
                </a:ln>
                <a:solidFill>
                  <a:schemeClr val="tx1"/>
                </a:solidFill>
                <a:effectLst/>
                <a:latin typeface="Copperplate Gothic Bold" pitchFamily="34" charset="0"/>
                <a:cs typeface="Arial" pitchFamily="34"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304800" y="1305342"/>
            <a:ext cx="8458200" cy="5386090"/>
          </a:xfrm>
          <a:prstGeom prst="rect">
            <a:avLst/>
          </a:prstGeom>
        </p:spPr>
        <p:txBody>
          <a:bodyPr wrap="square">
            <a:spAutoFit/>
          </a:bodyPr>
          <a:lstStyle/>
          <a:p>
            <a:r>
              <a:rPr lang="en-US" sz="2400" b="1" dirty="0" smtClean="0">
                <a:latin typeface="Century Schoolbook" pitchFamily="18" charset="0"/>
              </a:rPr>
              <a:t>“Being a full-time parent was the best!”</a:t>
            </a:r>
          </a:p>
          <a:p>
            <a:endParaRPr lang="en-US" sz="800" dirty="0" smtClean="0">
              <a:latin typeface="Century Schoolbook" pitchFamily="18" charset="0"/>
            </a:endParaRPr>
          </a:p>
          <a:p>
            <a:r>
              <a:rPr lang="en-US" sz="2400" dirty="0" smtClean="0">
                <a:latin typeface="Century Schoolbook" pitchFamily="18" charset="0"/>
              </a:rPr>
              <a:t>Establishing these tax savings with a Shaklee Home-Based Business may even allow one of the parents to </a:t>
            </a:r>
            <a:r>
              <a:rPr lang="en-US" sz="2400" u="sng" dirty="0" smtClean="0">
                <a:latin typeface="Century Schoolbook" pitchFamily="18" charset="0"/>
              </a:rPr>
              <a:t>stay home with the children</a:t>
            </a:r>
            <a:r>
              <a:rPr lang="en-US" sz="2400" dirty="0" smtClean="0">
                <a:latin typeface="Century Schoolbook" pitchFamily="18" charset="0"/>
              </a:rPr>
              <a:t>, instead of day care. </a:t>
            </a:r>
          </a:p>
          <a:p>
            <a:r>
              <a:rPr lang="en-US" sz="2400" dirty="0" smtClean="0">
                <a:latin typeface="Century Schoolbook" pitchFamily="18" charset="0"/>
              </a:rPr>
              <a:t>	Aside from all of the other reasons the financial one is very powerful. </a:t>
            </a:r>
          </a:p>
          <a:p>
            <a:r>
              <a:rPr lang="en-US" sz="2400" dirty="0" smtClean="0">
                <a:latin typeface="Century Schoolbook" pitchFamily="18" charset="0"/>
              </a:rPr>
              <a:t>	Because of the tax savings, eliminating the childcare and associated expenses, the bottom line is that the family could possibly </a:t>
            </a:r>
            <a:r>
              <a:rPr lang="en-US" sz="2400" u="sng" dirty="0" smtClean="0">
                <a:latin typeface="Century Schoolbook" pitchFamily="18" charset="0"/>
              </a:rPr>
              <a:t>exceed their previous year’s spendable income! </a:t>
            </a:r>
          </a:p>
          <a:p>
            <a:r>
              <a:rPr lang="en-US" sz="2400" b="1" i="1" dirty="0" smtClean="0">
                <a:latin typeface="Century Schoolbook" pitchFamily="18" charset="0"/>
              </a:rPr>
              <a:t>They could have more spending money, more cash flow, and one parent at home to look after the needs of the children, by utilizing the tax deductions that are ONLY available to businesses.</a:t>
            </a:r>
            <a:endParaRPr lang="en-US" sz="2400" b="1" i="1" dirty="0">
              <a:latin typeface="Century Schoolbook"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1" name="TextBox 10"/>
          <p:cNvSpPr txBox="1"/>
          <p:nvPr/>
        </p:nvSpPr>
        <p:spPr>
          <a:xfrm>
            <a:off x="533400" y="1066800"/>
            <a:ext cx="8229600" cy="5678478"/>
          </a:xfrm>
          <a:prstGeom prst="rect">
            <a:avLst/>
          </a:prstGeom>
          <a:noFill/>
        </p:spPr>
        <p:txBody>
          <a:bodyPr wrap="square" rtlCol="0">
            <a:spAutoFit/>
          </a:bodyPr>
          <a:lstStyle/>
          <a:p>
            <a:pPr algn="ctr"/>
            <a:r>
              <a:rPr lang="en-US" sz="2800" b="1" u="sng" dirty="0" smtClean="0"/>
              <a:t>Tasks for Children in Your Shaklee Businesses</a:t>
            </a:r>
            <a:endParaRPr lang="en-US" sz="2800" b="1" dirty="0" smtClean="0"/>
          </a:p>
          <a:p>
            <a:r>
              <a:rPr lang="en-US" sz="2000" b="1" dirty="0" smtClean="0"/>
              <a:t> </a:t>
            </a:r>
          </a:p>
          <a:p>
            <a:r>
              <a:rPr lang="en-US" sz="2400" dirty="0" smtClean="0"/>
              <a:t>One of the benefits of a home business is that it can be a family business by allowing our children to participate by creating  jobs for them to do for which you will pay them. </a:t>
            </a:r>
          </a:p>
          <a:p>
            <a:endParaRPr lang="en-US" sz="900" dirty="0" smtClean="0"/>
          </a:p>
          <a:p>
            <a:r>
              <a:rPr lang="en-US" sz="2400" dirty="0" smtClean="0"/>
              <a:t>Not only does this teach children about being entrepreneurs and understanding business, but the children’s income will most likely be taxed at a lower percentage than the parents.</a:t>
            </a:r>
          </a:p>
          <a:p>
            <a:endParaRPr lang="en-US" sz="900" dirty="0" smtClean="0"/>
          </a:p>
          <a:p>
            <a:r>
              <a:rPr lang="en-US" sz="2400" dirty="0" smtClean="0"/>
              <a:t>Set up checking accounts for each child and teach them how to balance the check book and  then they can pay for their activities and needs from music lessons to sports fees to clothes, etc.</a:t>
            </a:r>
          </a:p>
          <a:p>
            <a:endParaRPr lang="en-US" sz="900" dirty="0" smtClean="0"/>
          </a:p>
          <a:p>
            <a:r>
              <a:rPr lang="en-US" sz="2400" dirty="0" smtClean="0"/>
              <a:t>The tasks illustrated would be delegated on a age appropriate basis.</a:t>
            </a:r>
          </a:p>
          <a:p>
            <a:endParaRPr lang="en-US" sz="24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8" name="TextBox 7"/>
          <p:cNvSpPr txBox="1"/>
          <p:nvPr/>
        </p:nvSpPr>
        <p:spPr>
          <a:xfrm>
            <a:off x="0" y="1143000"/>
            <a:ext cx="9144000" cy="892552"/>
          </a:xfrm>
          <a:prstGeom prst="rect">
            <a:avLst/>
          </a:prstGeom>
          <a:noFill/>
        </p:spPr>
        <p:txBody>
          <a:bodyPr wrap="square" rtlCol="0">
            <a:spAutoFit/>
          </a:bodyPr>
          <a:lstStyle/>
          <a:p>
            <a:pPr algn="ctr"/>
            <a:r>
              <a:rPr lang="en-US" sz="2800" u="sng" dirty="0" smtClean="0"/>
              <a:t>Partial  List of Tasks for Children in Your Shaklee Business-1</a:t>
            </a:r>
          </a:p>
          <a:p>
            <a:pPr algn="ctr"/>
            <a:endParaRPr lang="en-US" sz="2400" b="1" dirty="0"/>
          </a:p>
        </p:txBody>
      </p:sp>
      <p:sp>
        <p:nvSpPr>
          <p:cNvPr id="10" name="TextBox 9"/>
          <p:cNvSpPr txBox="1"/>
          <p:nvPr/>
        </p:nvSpPr>
        <p:spPr>
          <a:xfrm>
            <a:off x="457200" y="1981200"/>
            <a:ext cx="3886200" cy="4339650"/>
          </a:xfrm>
          <a:prstGeom prst="rect">
            <a:avLst/>
          </a:prstGeom>
          <a:noFill/>
        </p:spPr>
        <p:txBody>
          <a:bodyPr wrap="square" rtlCol="0">
            <a:spAutoFit/>
          </a:bodyPr>
          <a:lstStyle/>
          <a:p>
            <a:pPr>
              <a:buFont typeface="Arial" pitchFamily="34" charset="0"/>
              <a:buChar char="•"/>
            </a:pPr>
            <a:r>
              <a:rPr lang="en-US" sz="2000" b="1" dirty="0" smtClean="0"/>
              <a:t>Clean bathroom for meetings	</a:t>
            </a:r>
          </a:p>
          <a:p>
            <a:pPr>
              <a:buFont typeface="Arial" pitchFamily="34" charset="0"/>
              <a:buChar char="•"/>
            </a:pPr>
            <a:r>
              <a:rPr lang="en-US" sz="2000" b="1" dirty="0" smtClean="0"/>
              <a:t>Set up displays			</a:t>
            </a:r>
          </a:p>
          <a:p>
            <a:pPr>
              <a:buFont typeface="Arial" pitchFamily="34" charset="0"/>
              <a:buChar char="•"/>
            </a:pPr>
            <a:r>
              <a:rPr lang="en-US" sz="2000" b="1" dirty="0" smtClean="0"/>
              <a:t>Mail packages </a:t>
            </a:r>
          </a:p>
          <a:p>
            <a:pPr>
              <a:buFont typeface="Arial" pitchFamily="34" charset="0"/>
              <a:buChar char="•"/>
            </a:pPr>
            <a:r>
              <a:rPr lang="en-US" sz="2000" b="1" dirty="0" smtClean="0"/>
              <a:t>Replace displays			</a:t>
            </a:r>
          </a:p>
          <a:p>
            <a:pPr>
              <a:buFont typeface="Arial" pitchFamily="34" charset="0"/>
              <a:buChar char="•"/>
            </a:pPr>
            <a:r>
              <a:rPr lang="en-US" sz="2000" b="1" dirty="0" smtClean="0"/>
              <a:t>Prepare protein shakes		</a:t>
            </a:r>
          </a:p>
          <a:p>
            <a:pPr>
              <a:buFont typeface="Arial" pitchFamily="34" charset="0"/>
              <a:buChar char="•"/>
            </a:pPr>
            <a:r>
              <a:rPr lang="en-US" sz="2000" b="1" dirty="0" smtClean="0"/>
              <a:t>Calculate postage</a:t>
            </a:r>
          </a:p>
          <a:p>
            <a:pPr>
              <a:buFont typeface="Arial" pitchFamily="34" charset="0"/>
              <a:buChar char="•"/>
            </a:pPr>
            <a:r>
              <a:rPr lang="en-US" sz="2000" b="1" dirty="0" smtClean="0"/>
              <a:t>Prepare snacks			</a:t>
            </a:r>
          </a:p>
          <a:p>
            <a:pPr>
              <a:buFont typeface="Arial" pitchFamily="34" charset="0"/>
              <a:buChar char="•"/>
            </a:pPr>
            <a:r>
              <a:rPr lang="en-US" sz="2000" b="1" dirty="0" smtClean="0"/>
              <a:t>Clean kitchen for meetings	</a:t>
            </a:r>
          </a:p>
          <a:p>
            <a:pPr>
              <a:buFont typeface="Arial" pitchFamily="34" charset="0"/>
              <a:buChar char="•"/>
            </a:pPr>
            <a:r>
              <a:rPr lang="en-US" sz="2000" b="1" dirty="0" smtClean="0"/>
              <a:t>Filing-PO’s, articles</a:t>
            </a:r>
          </a:p>
          <a:p>
            <a:pPr>
              <a:buFont typeface="Arial" pitchFamily="34" charset="0"/>
              <a:buChar char="•"/>
            </a:pPr>
            <a:r>
              <a:rPr lang="en-US" sz="2000" b="1" dirty="0" smtClean="0"/>
              <a:t>Sweep office			</a:t>
            </a:r>
          </a:p>
          <a:p>
            <a:pPr>
              <a:buFont typeface="Arial" pitchFamily="34" charset="0"/>
              <a:buChar char="•"/>
            </a:pPr>
            <a:r>
              <a:rPr lang="en-US" sz="2000" b="1" dirty="0" smtClean="0"/>
              <a:t>Dust shelves			</a:t>
            </a:r>
          </a:p>
          <a:p>
            <a:pPr>
              <a:buFont typeface="Arial" pitchFamily="34" charset="0"/>
              <a:buChar char="•"/>
            </a:pPr>
            <a:r>
              <a:rPr lang="en-US" sz="2000" b="1" dirty="0" smtClean="0"/>
              <a:t>Prospect for customers</a:t>
            </a:r>
          </a:p>
          <a:p>
            <a:endParaRPr lang="en-US" dirty="0" smtClean="0"/>
          </a:p>
          <a:p>
            <a:endParaRPr lang="en-US" dirty="0"/>
          </a:p>
        </p:txBody>
      </p:sp>
      <p:sp>
        <p:nvSpPr>
          <p:cNvPr id="12" name="TextBox 11"/>
          <p:cNvSpPr txBox="1"/>
          <p:nvPr/>
        </p:nvSpPr>
        <p:spPr>
          <a:xfrm>
            <a:off x="4495800" y="1905000"/>
            <a:ext cx="3886200" cy="3785652"/>
          </a:xfrm>
          <a:prstGeom prst="rect">
            <a:avLst/>
          </a:prstGeom>
          <a:noFill/>
        </p:spPr>
        <p:txBody>
          <a:bodyPr wrap="square" rtlCol="0">
            <a:spAutoFit/>
          </a:bodyPr>
          <a:lstStyle/>
          <a:p>
            <a:pPr>
              <a:buFont typeface="Arial" pitchFamily="34" charset="0"/>
              <a:buChar char="•"/>
            </a:pPr>
            <a:r>
              <a:rPr lang="en-US" sz="2000" b="1" dirty="0" smtClean="0"/>
              <a:t>Check in &amp; unpack orders	</a:t>
            </a:r>
          </a:p>
          <a:p>
            <a:pPr>
              <a:buFont typeface="Arial" pitchFamily="34" charset="0"/>
              <a:buChar char="•"/>
            </a:pPr>
            <a:r>
              <a:rPr lang="en-US" sz="2000" b="1" dirty="0" smtClean="0"/>
              <a:t>Put labels on literature		</a:t>
            </a:r>
          </a:p>
          <a:p>
            <a:pPr>
              <a:buFont typeface="Arial" pitchFamily="34" charset="0"/>
              <a:buChar char="•"/>
            </a:pPr>
            <a:r>
              <a:rPr lang="en-US" sz="2000" b="1" dirty="0" smtClean="0"/>
              <a:t>Stock shelves</a:t>
            </a:r>
          </a:p>
          <a:p>
            <a:pPr>
              <a:buFont typeface="Arial" pitchFamily="34" charset="0"/>
              <a:buChar char="•"/>
            </a:pPr>
            <a:r>
              <a:rPr lang="en-US" sz="2000" b="1" dirty="0" smtClean="0"/>
              <a:t>Answer telephone		</a:t>
            </a:r>
          </a:p>
          <a:p>
            <a:pPr>
              <a:buFont typeface="Arial" pitchFamily="34" charset="0"/>
              <a:buChar char="•"/>
            </a:pPr>
            <a:r>
              <a:rPr lang="en-US" sz="2000" b="1" dirty="0" smtClean="0"/>
              <a:t>Take messages			</a:t>
            </a:r>
          </a:p>
          <a:p>
            <a:pPr>
              <a:buFont typeface="Arial" pitchFamily="34" charset="0"/>
              <a:buChar char="•"/>
            </a:pPr>
            <a:r>
              <a:rPr lang="en-US" sz="2000" b="1" dirty="0" smtClean="0"/>
              <a:t>Newspaper clipping</a:t>
            </a:r>
          </a:p>
          <a:p>
            <a:pPr>
              <a:buFont typeface="Arial" pitchFamily="34" charset="0"/>
              <a:buChar char="•"/>
            </a:pPr>
            <a:r>
              <a:rPr lang="en-US" sz="2000" b="1" dirty="0" smtClean="0"/>
              <a:t>Fill orders			</a:t>
            </a:r>
          </a:p>
          <a:p>
            <a:pPr>
              <a:buFont typeface="Arial" pitchFamily="34" charset="0"/>
              <a:buChar char="•"/>
            </a:pPr>
            <a:r>
              <a:rPr lang="en-US" sz="2000" b="1" dirty="0" smtClean="0"/>
              <a:t>Deliver orders			</a:t>
            </a:r>
          </a:p>
          <a:p>
            <a:pPr>
              <a:buFont typeface="Arial" pitchFamily="34" charset="0"/>
              <a:buChar char="•"/>
            </a:pPr>
            <a:r>
              <a:rPr lang="en-US" sz="2000" b="1" dirty="0" smtClean="0"/>
              <a:t>Magazine article clipping</a:t>
            </a:r>
          </a:p>
          <a:p>
            <a:pPr>
              <a:buFont typeface="Arial" pitchFamily="34" charset="0"/>
              <a:buChar char="•"/>
            </a:pPr>
            <a:r>
              <a:rPr lang="en-US" sz="2000" b="1" dirty="0" smtClean="0"/>
              <a:t>Clean dining room for meetings	</a:t>
            </a:r>
          </a:p>
          <a:p>
            <a:pPr>
              <a:buFont typeface="Arial" pitchFamily="34" charset="0"/>
              <a:buChar char="•"/>
            </a:pPr>
            <a:r>
              <a:rPr lang="en-US" sz="2000" b="1" dirty="0" smtClean="0"/>
              <a:t>Clean family room for meetings	</a:t>
            </a:r>
          </a:p>
          <a:p>
            <a:pPr>
              <a:buFont typeface="Arial" pitchFamily="34" charset="0"/>
              <a:buChar char="•"/>
            </a:pPr>
            <a:r>
              <a:rPr lang="en-US" sz="2000" b="1" dirty="0" smtClean="0"/>
              <a:t>Prepare power points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6" name="TextBox 5"/>
          <p:cNvSpPr txBox="1"/>
          <p:nvPr/>
        </p:nvSpPr>
        <p:spPr>
          <a:xfrm>
            <a:off x="0" y="1219200"/>
            <a:ext cx="9144000" cy="461665"/>
          </a:xfrm>
          <a:prstGeom prst="rect">
            <a:avLst/>
          </a:prstGeom>
          <a:noFill/>
        </p:spPr>
        <p:txBody>
          <a:bodyPr wrap="square" rtlCol="0">
            <a:spAutoFit/>
          </a:bodyPr>
          <a:lstStyle/>
          <a:p>
            <a:pPr algn="ctr"/>
            <a:r>
              <a:rPr lang="en-US" sz="2400" b="1" u="sng" dirty="0" smtClean="0"/>
              <a:t>Partial  List of Tasks for Children in Your Shaklee Business-2</a:t>
            </a:r>
            <a:endParaRPr lang="en-US" sz="2400" b="1" dirty="0"/>
          </a:p>
        </p:txBody>
      </p:sp>
      <p:sp>
        <p:nvSpPr>
          <p:cNvPr id="8" name="TextBox 7"/>
          <p:cNvSpPr txBox="1"/>
          <p:nvPr/>
        </p:nvSpPr>
        <p:spPr>
          <a:xfrm>
            <a:off x="381000" y="1676400"/>
            <a:ext cx="4114800" cy="4647426"/>
          </a:xfrm>
          <a:prstGeom prst="rect">
            <a:avLst/>
          </a:prstGeom>
          <a:noFill/>
        </p:spPr>
        <p:txBody>
          <a:bodyPr wrap="square" rtlCol="0">
            <a:spAutoFit/>
          </a:bodyPr>
          <a:lstStyle/>
          <a:p>
            <a:pPr>
              <a:buFont typeface="Arial" pitchFamily="34" charset="0"/>
              <a:buChar char="•"/>
            </a:pPr>
            <a:r>
              <a:rPr lang="en-US" sz="2000" b="1" dirty="0" smtClean="0"/>
              <a:t>Snow removal for driveway	</a:t>
            </a:r>
          </a:p>
          <a:p>
            <a:pPr>
              <a:buFont typeface="Arial" pitchFamily="34" charset="0"/>
              <a:buChar char="•"/>
            </a:pPr>
            <a:r>
              <a:rPr lang="en-US" sz="2000" b="1" dirty="0" smtClean="0"/>
              <a:t>Computer services</a:t>
            </a:r>
          </a:p>
          <a:p>
            <a:pPr>
              <a:buFont typeface="Arial" pitchFamily="34" charset="0"/>
              <a:buChar char="•"/>
            </a:pPr>
            <a:r>
              <a:rPr lang="en-US" sz="2000" b="1" dirty="0" smtClean="0"/>
              <a:t>Prepare envelopes for mailings	</a:t>
            </a:r>
          </a:p>
          <a:p>
            <a:pPr>
              <a:buFont typeface="Arial" pitchFamily="34" charset="0"/>
              <a:buChar char="•"/>
            </a:pPr>
            <a:r>
              <a:rPr lang="en-US" sz="2000" b="1" dirty="0" smtClean="0"/>
              <a:t>Put stamps and labels on envelopes</a:t>
            </a:r>
          </a:p>
          <a:p>
            <a:pPr>
              <a:buFont typeface="Arial" pitchFamily="34" charset="0"/>
              <a:buChar char="•"/>
            </a:pPr>
            <a:r>
              <a:rPr lang="en-US" sz="2000" b="1" dirty="0" smtClean="0"/>
              <a:t>Rubber stamp literature</a:t>
            </a:r>
          </a:p>
          <a:p>
            <a:pPr>
              <a:buFont typeface="Arial" pitchFamily="34" charset="0"/>
              <a:buChar char="•"/>
            </a:pPr>
            <a:r>
              <a:rPr lang="en-US" sz="2000" b="1" dirty="0" smtClean="0"/>
              <a:t>Collate in-home packets		</a:t>
            </a:r>
          </a:p>
          <a:p>
            <a:pPr>
              <a:buFont typeface="Arial" pitchFamily="34" charset="0"/>
              <a:buChar char="•"/>
            </a:pPr>
            <a:r>
              <a:rPr lang="en-US" sz="2000" b="1" dirty="0" smtClean="0"/>
              <a:t>Prepare new member packets	</a:t>
            </a:r>
          </a:p>
          <a:p>
            <a:pPr>
              <a:buFont typeface="Arial" pitchFamily="34" charset="0"/>
              <a:buChar char="•"/>
            </a:pPr>
            <a:r>
              <a:rPr lang="en-US" sz="2000" b="1" dirty="0" smtClean="0"/>
              <a:t>Internet research health/business</a:t>
            </a:r>
          </a:p>
          <a:p>
            <a:pPr>
              <a:buFont typeface="Arial" pitchFamily="34" charset="0"/>
              <a:buChar char="•"/>
            </a:pPr>
            <a:r>
              <a:rPr lang="en-US" sz="2000" b="1" dirty="0" smtClean="0"/>
              <a:t>Create posters, i.e., Earth Day	</a:t>
            </a:r>
          </a:p>
          <a:p>
            <a:pPr>
              <a:buFont typeface="Arial" pitchFamily="34" charset="0"/>
              <a:buChar char="•"/>
            </a:pPr>
            <a:r>
              <a:rPr lang="en-US" sz="2000" b="1" dirty="0" smtClean="0"/>
              <a:t>Wear Shaklee logo sports clothing</a:t>
            </a:r>
          </a:p>
          <a:p>
            <a:pPr>
              <a:buFont typeface="Arial" pitchFamily="34" charset="0"/>
              <a:buChar char="•"/>
            </a:pPr>
            <a:r>
              <a:rPr lang="en-US" sz="2000" b="1" dirty="0" smtClean="0"/>
              <a:t>Use logo items, i.e., H</a:t>
            </a:r>
            <a:r>
              <a:rPr lang="en-US" sz="2000" b="1" baseline="30000" dirty="0" smtClean="0"/>
              <a:t>2</a:t>
            </a:r>
            <a:r>
              <a:rPr lang="en-US" sz="2000" b="1" dirty="0" smtClean="0"/>
              <a:t>O bottles </a:t>
            </a:r>
          </a:p>
          <a:p>
            <a:pPr>
              <a:buFont typeface="Arial" pitchFamily="34" charset="0"/>
              <a:buChar char="•"/>
            </a:pPr>
            <a:r>
              <a:rPr lang="en-US" sz="2000" b="1" dirty="0" smtClean="0"/>
              <a:t>Assemble Basic H set ups		</a:t>
            </a:r>
          </a:p>
          <a:p>
            <a:pPr>
              <a:buFont typeface="Arial" pitchFamily="34" charset="0"/>
              <a:buChar char="•"/>
            </a:pPr>
            <a:r>
              <a:rPr lang="en-US" sz="2000" b="1" dirty="0" smtClean="0"/>
              <a:t>Assemble spray bottles	</a:t>
            </a:r>
            <a:r>
              <a:rPr lang="en-US" sz="2000" dirty="0" smtClean="0"/>
              <a:t>	</a:t>
            </a:r>
          </a:p>
          <a:p>
            <a:endParaRPr lang="en-US" dirty="0" smtClean="0"/>
          </a:p>
          <a:p>
            <a:endParaRPr lang="en-US" dirty="0"/>
          </a:p>
        </p:txBody>
      </p:sp>
      <p:sp>
        <p:nvSpPr>
          <p:cNvPr id="9" name="TextBox 8"/>
          <p:cNvSpPr txBox="1"/>
          <p:nvPr/>
        </p:nvSpPr>
        <p:spPr>
          <a:xfrm>
            <a:off x="4800600" y="1676400"/>
            <a:ext cx="4343400" cy="4678204"/>
          </a:xfrm>
          <a:prstGeom prst="rect">
            <a:avLst/>
          </a:prstGeom>
          <a:noFill/>
        </p:spPr>
        <p:txBody>
          <a:bodyPr wrap="square" rtlCol="0">
            <a:spAutoFit/>
          </a:bodyPr>
          <a:lstStyle/>
          <a:p>
            <a:pPr>
              <a:buFont typeface="Arial" pitchFamily="34" charset="0"/>
              <a:buChar char="•"/>
            </a:pPr>
            <a:r>
              <a:rPr lang="en-US" sz="2000" b="1" dirty="0" smtClean="0"/>
              <a:t>Entering expenses in Quicken</a:t>
            </a:r>
          </a:p>
          <a:p>
            <a:pPr>
              <a:buFont typeface="Arial" pitchFamily="34" charset="0"/>
              <a:buChar char="•"/>
            </a:pPr>
            <a:r>
              <a:rPr lang="en-US" sz="2000" b="1" dirty="0" smtClean="0"/>
              <a:t>Babysit for meetings		</a:t>
            </a:r>
          </a:p>
          <a:p>
            <a:pPr>
              <a:buFont typeface="Arial" pitchFamily="34" charset="0"/>
              <a:buChar char="•"/>
            </a:pPr>
            <a:r>
              <a:rPr lang="en-US" sz="2000" b="1" dirty="0" smtClean="0"/>
              <a:t>Fold newsletters			</a:t>
            </a:r>
          </a:p>
          <a:p>
            <a:pPr>
              <a:buFont typeface="Arial" pitchFamily="34" charset="0"/>
              <a:buChar char="•"/>
            </a:pPr>
            <a:r>
              <a:rPr lang="en-US" sz="2000" b="1" dirty="0" smtClean="0"/>
              <a:t>Making phone calls</a:t>
            </a:r>
          </a:p>
          <a:p>
            <a:pPr>
              <a:buFont typeface="Arial" pitchFamily="34" charset="0"/>
              <a:buChar char="•"/>
            </a:pPr>
            <a:r>
              <a:rPr lang="en-US" sz="2000" b="1" dirty="0" smtClean="0"/>
              <a:t>Set up for meetings		</a:t>
            </a:r>
          </a:p>
          <a:p>
            <a:pPr>
              <a:buFont typeface="Arial" pitchFamily="34" charset="0"/>
              <a:buChar char="•"/>
            </a:pPr>
            <a:r>
              <a:rPr lang="en-US" sz="2000" b="1" dirty="0" smtClean="0"/>
              <a:t>Clean up after meetings		</a:t>
            </a:r>
          </a:p>
          <a:p>
            <a:pPr>
              <a:buFont typeface="Arial" pitchFamily="34" charset="0"/>
              <a:buChar char="•"/>
            </a:pPr>
            <a:r>
              <a:rPr lang="en-US" sz="2000" b="1" dirty="0" smtClean="0"/>
              <a:t>Errands </a:t>
            </a:r>
          </a:p>
          <a:p>
            <a:pPr>
              <a:buFont typeface="Arial" pitchFamily="34" charset="0"/>
              <a:buChar char="•"/>
            </a:pPr>
            <a:r>
              <a:rPr lang="en-US" sz="2000" b="1" dirty="0" smtClean="0"/>
              <a:t>Babysit for leadership sessions	</a:t>
            </a:r>
          </a:p>
          <a:p>
            <a:pPr>
              <a:buFont typeface="Arial" pitchFamily="34" charset="0"/>
              <a:buChar char="•"/>
            </a:pPr>
            <a:r>
              <a:rPr lang="en-US" sz="2000" b="1" dirty="0" smtClean="0"/>
              <a:t>Recording payments</a:t>
            </a:r>
          </a:p>
          <a:p>
            <a:pPr>
              <a:buFont typeface="Arial" pitchFamily="34" charset="0"/>
              <a:buChar char="•"/>
            </a:pPr>
            <a:r>
              <a:rPr lang="en-US" sz="2000" b="1" dirty="0" smtClean="0"/>
              <a:t>Babysit for presentations</a:t>
            </a:r>
          </a:p>
          <a:p>
            <a:pPr>
              <a:buFont typeface="Arial" pitchFamily="34" charset="0"/>
              <a:buChar char="•"/>
            </a:pPr>
            <a:r>
              <a:rPr lang="en-US" sz="2000" b="1" dirty="0" smtClean="0"/>
              <a:t>Help prepare for recognition	</a:t>
            </a:r>
          </a:p>
          <a:p>
            <a:pPr>
              <a:buFont typeface="Arial" pitchFamily="34" charset="0"/>
              <a:buChar char="•"/>
            </a:pPr>
            <a:r>
              <a:rPr lang="en-US" sz="2000" b="1" dirty="0" smtClean="0"/>
              <a:t>Set up for recognition		</a:t>
            </a:r>
          </a:p>
          <a:p>
            <a:pPr>
              <a:buFont typeface="Arial" pitchFamily="34" charset="0"/>
              <a:buChar char="•"/>
            </a:pPr>
            <a:r>
              <a:rPr lang="en-US" sz="2000" b="1" dirty="0" smtClean="0"/>
              <a:t>Write up invoices</a:t>
            </a:r>
          </a:p>
          <a:p>
            <a:pPr>
              <a:buFont typeface="Arial" pitchFamily="34" charset="0"/>
              <a:buChar char="•"/>
            </a:pPr>
            <a:r>
              <a:rPr lang="en-US" sz="2000" b="1" dirty="0" smtClean="0"/>
              <a:t>Snow removal for walkwa</a:t>
            </a:r>
            <a:r>
              <a:rPr lang="en-US" sz="2000" dirty="0" smtClean="0"/>
              <a:t>y	</a:t>
            </a:r>
          </a:p>
          <a:p>
            <a:endParaRPr lang="en-US"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914400" y="1305342"/>
            <a:ext cx="7010400" cy="400110"/>
          </a:xfrm>
          <a:prstGeom prst="rect">
            <a:avLst/>
          </a:prstGeom>
        </p:spPr>
        <p:txBody>
          <a:bodyPr wrap="square">
            <a:spAutoFit/>
          </a:bodyPr>
          <a:lstStyle/>
          <a:p>
            <a:r>
              <a:rPr lang="en-US" sz="2000" dirty="0" smtClean="0"/>
              <a:t> </a:t>
            </a:r>
            <a:endParaRPr lang="en-US" sz="2000" dirty="0"/>
          </a:p>
        </p:txBody>
      </p:sp>
      <p:sp>
        <p:nvSpPr>
          <p:cNvPr id="8" name="Rectangle 7"/>
          <p:cNvSpPr/>
          <p:nvPr/>
        </p:nvSpPr>
        <p:spPr>
          <a:xfrm>
            <a:off x="990600" y="1219200"/>
            <a:ext cx="7010400" cy="1200329"/>
          </a:xfrm>
          <a:prstGeom prst="rect">
            <a:avLst/>
          </a:prstGeom>
        </p:spPr>
        <p:txBody>
          <a:bodyPr wrap="square">
            <a:spAutoFit/>
          </a:bodyPr>
          <a:lstStyle/>
          <a:p>
            <a:pPr algn="ctr"/>
            <a:r>
              <a:rPr lang="en-US" sz="2400" b="1" dirty="0" smtClean="0">
                <a:latin typeface="Century Schoolbook" pitchFamily="18" charset="0"/>
              </a:rPr>
              <a:t>So, how do you take advantage </a:t>
            </a:r>
          </a:p>
          <a:p>
            <a:pPr algn="ctr"/>
            <a:r>
              <a:rPr lang="en-US" sz="2400" b="1" dirty="0" smtClean="0">
                <a:latin typeface="Century Schoolbook" pitchFamily="18" charset="0"/>
              </a:rPr>
              <a:t>of these great tax saving benefits </a:t>
            </a:r>
          </a:p>
          <a:p>
            <a:pPr algn="ctr"/>
            <a:r>
              <a:rPr lang="en-US" sz="2400" b="1" dirty="0" smtClean="0">
                <a:latin typeface="Century Schoolbook" pitchFamily="18" charset="0"/>
              </a:rPr>
              <a:t>and start saving money?</a:t>
            </a:r>
            <a:endParaRPr lang="en-US" sz="2000" dirty="0" smtClean="0">
              <a:latin typeface="Century Schoolbook" pitchFamily="18" charset="0"/>
            </a:endParaRPr>
          </a:p>
        </p:txBody>
      </p:sp>
      <p:sp>
        <p:nvSpPr>
          <p:cNvPr id="9" name="Rectangle 8"/>
          <p:cNvSpPr/>
          <p:nvPr/>
        </p:nvSpPr>
        <p:spPr>
          <a:xfrm>
            <a:off x="533400" y="2514601"/>
            <a:ext cx="8229600" cy="3662541"/>
          </a:xfrm>
          <a:prstGeom prst="rect">
            <a:avLst/>
          </a:prstGeom>
        </p:spPr>
        <p:txBody>
          <a:bodyPr wrap="square">
            <a:spAutoFit/>
          </a:bodyPr>
          <a:lstStyle/>
          <a:p>
            <a:r>
              <a:rPr lang="en-US" sz="2000" dirty="0" smtClean="0">
                <a:latin typeface="Century Schoolbook" pitchFamily="18" charset="0"/>
              </a:rPr>
              <a:t>Simple! Think of it as another </a:t>
            </a:r>
            <a:r>
              <a:rPr lang="en-US" sz="2000" u="sng" dirty="0" smtClean="0">
                <a:latin typeface="Century Schoolbook" pitchFamily="18" charset="0"/>
              </a:rPr>
              <a:t>source of income</a:t>
            </a:r>
            <a:r>
              <a:rPr lang="en-US" sz="2000" dirty="0" smtClean="0">
                <a:latin typeface="Century Schoolbook" pitchFamily="18" charset="0"/>
              </a:rPr>
              <a:t>, or like a </a:t>
            </a:r>
            <a:r>
              <a:rPr lang="en-US" sz="2000" u="sng" dirty="0" smtClean="0">
                <a:latin typeface="Century Schoolbook" pitchFamily="18" charset="0"/>
              </a:rPr>
              <a:t>part-time job</a:t>
            </a:r>
            <a:r>
              <a:rPr lang="en-US" sz="2000" dirty="0" smtClean="0">
                <a:latin typeface="Century Schoolbook" pitchFamily="18" charset="0"/>
              </a:rPr>
              <a:t>, or like </a:t>
            </a:r>
            <a:r>
              <a:rPr lang="en-US" sz="2000" u="sng" dirty="0" smtClean="0">
                <a:latin typeface="Century Schoolbook" pitchFamily="18" charset="0"/>
              </a:rPr>
              <a:t>a game</a:t>
            </a:r>
            <a:r>
              <a:rPr lang="en-US" sz="2000" dirty="0" smtClean="0">
                <a:latin typeface="Century Schoolbook" pitchFamily="18" charset="0"/>
              </a:rPr>
              <a:t>. Play according to the rules, be legal and ethical, diligent, and consider using a professional tax preparer. So what does this mean? The IRS requires that you prove you are running a business with the </a:t>
            </a:r>
            <a:r>
              <a:rPr lang="en-US" sz="2000" b="1" u="sng" dirty="0" smtClean="0">
                <a:latin typeface="Century Schoolbook" pitchFamily="18" charset="0"/>
              </a:rPr>
              <a:t>intent</a:t>
            </a:r>
            <a:r>
              <a:rPr lang="en-US" sz="2000" u="sng" dirty="0" smtClean="0">
                <a:latin typeface="Century Schoolbook" pitchFamily="18" charset="0"/>
              </a:rPr>
              <a:t> to make a profit</a:t>
            </a:r>
            <a:r>
              <a:rPr lang="en-US" sz="2000" dirty="0" smtClean="0">
                <a:latin typeface="Century Schoolbook" pitchFamily="18" charset="0"/>
              </a:rPr>
              <a:t>. Key word is intent. You show this by your activities and with documentation. </a:t>
            </a:r>
          </a:p>
          <a:p>
            <a:endParaRPr lang="en-US" sz="2000" b="1" dirty="0" smtClean="0">
              <a:latin typeface="Century Schoolbook" pitchFamily="18" charset="0"/>
            </a:endParaRPr>
          </a:p>
          <a:p>
            <a:pPr algn="ctr"/>
            <a:r>
              <a:rPr lang="en-US" sz="2400" b="1" dirty="0" smtClean="0">
                <a:latin typeface="Century Schoolbook" pitchFamily="18" charset="0"/>
              </a:rPr>
              <a:t>To qualify for these benefits, </a:t>
            </a:r>
          </a:p>
          <a:p>
            <a:pPr algn="ctr"/>
            <a:r>
              <a:rPr lang="en-US" sz="2400" b="1" dirty="0" smtClean="0">
                <a:latin typeface="Century Schoolbook" pitchFamily="18" charset="0"/>
              </a:rPr>
              <a:t>you must be active in your business </a:t>
            </a:r>
          </a:p>
          <a:p>
            <a:pPr algn="ctr"/>
            <a:r>
              <a:rPr lang="en-US" sz="2400" b="1" dirty="0" smtClean="0">
                <a:latin typeface="Century Schoolbook" pitchFamily="18" charset="0"/>
              </a:rPr>
              <a:t>and keep proper records.</a:t>
            </a:r>
          </a:p>
          <a:p>
            <a:endParaRPr lang="en-US" sz="2000" b="1" dirty="0">
              <a:latin typeface="Century Schoolbook"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838200" y="1371600"/>
            <a:ext cx="7010400" cy="5386090"/>
          </a:xfrm>
          <a:prstGeom prst="rect">
            <a:avLst/>
          </a:prstGeom>
        </p:spPr>
        <p:txBody>
          <a:bodyPr wrap="square">
            <a:spAutoFit/>
          </a:bodyPr>
          <a:lstStyle/>
          <a:p>
            <a:pPr algn="ctr"/>
            <a:r>
              <a:rPr lang="en-US" sz="2400" b="1" dirty="0" smtClean="0">
                <a:latin typeface="Century Schoolbook" pitchFamily="18" charset="0"/>
              </a:rPr>
              <a:t>Some Of The Activities Include:</a:t>
            </a:r>
          </a:p>
          <a:p>
            <a:r>
              <a:rPr lang="en-US" sz="2000" dirty="0" smtClean="0">
                <a:latin typeface="Century Schoolbook" pitchFamily="18" charset="0"/>
              </a:rPr>
              <a:t> </a:t>
            </a:r>
            <a:endParaRPr lang="en-US" sz="2000" b="1" dirty="0" smtClean="0">
              <a:latin typeface="Century Schoolbook" pitchFamily="18" charset="0"/>
            </a:endParaRPr>
          </a:p>
          <a:p>
            <a:pPr lvl="0"/>
            <a:r>
              <a:rPr lang="en-US" sz="2400" dirty="0" smtClean="0">
                <a:latin typeface="Century Schoolbook" pitchFamily="18" charset="0"/>
              </a:rPr>
              <a:t>1—The routine activity of telling others about your products and business. </a:t>
            </a:r>
          </a:p>
          <a:p>
            <a:pPr lvl="0" algn="ctr"/>
            <a:r>
              <a:rPr lang="en-US" sz="2400" b="1" i="1" dirty="0" smtClean="0">
                <a:latin typeface="Century Schoolbook" pitchFamily="18" charset="0"/>
              </a:rPr>
              <a:t>We call this prospecting.</a:t>
            </a:r>
          </a:p>
          <a:p>
            <a:r>
              <a:rPr lang="en-US" sz="2000" dirty="0" smtClean="0">
                <a:latin typeface="Century Schoolbook" pitchFamily="18" charset="0"/>
              </a:rPr>
              <a:t> </a:t>
            </a:r>
            <a:endParaRPr lang="en-US" sz="2000" b="1" dirty="0" smtClean="0">
              <a:latin typeface="Century Schoolbook" pitchFamily="18" charset="0"/>
            </a:endParaRPr>
          </a:p>
          <a:p>
            <a:pPr lvl="0"/>
            <a:r>
              <a:rPr lang="en-US" sz="2400" dirty="0" smtClean="0">
                <a:latin typeface="Century Schoolbook" pitchFamily="18" charset="0"/>
              </a:rPr>
              <a:t>2—Attending meetings, calling prospects, customers, and referrals. </a:t>
            </a:r>
          </a:p>
          <a:p>
            <a:pPr lvl="0" algn="ctr"/>
            <a:r>
              <a:rPr lang="en-US" sz="2400" b="1" i="1" dirty="0" smtClean="0">
                <a:latin typeface="Century Schoolbook" pitchFamily="18" charset="0"/>
              </a:rPr>
              <a:t>We call this follow-up.</a:t>
            </a:r>
          </a:p>
          <a:p>
            <a:r>
              <a:rPr lang="en-US" sz="2400" dirty="0" smtClean="0">
                <a:latin typeface="Century Schoolbook" pitchFamily="18" charset="0"/>
              </a:rPr>
              <a:t> </a:t>
            </a:r>
            <a:endParaRPr lang="en-US" sz="2400" b="1" dirty="0" smtClean="0">
              <a:latin typeface="Century Schoolbook" pitchFamily="18" charset="0"/>
            </a:endParaRPr>
          </a:p>
          <a:p>
            <a:pPr lvl="0"/>
            <a:r>
              <a:rPr lang="en-US" sz="2400" dirty="0" smtClean="0">
                <a:latin typeface="Century Schoolbook" pitchFamily="18" charset="0"/>
              </a:rPr>
              <a:t>3—Using the products you are promoting. </a:t>
            </a:r>
          </a:p>
          <a:p>
            <a:pPr lvl="0" algn="ctr"/>
            <a:r>
              <a:rPr lang="en-US" sz="2400" b="1" i="1" dirty="0" smtClean="0">
                <a:latin typeface="Century Schoolbook" pitchFamily="18" charset="0"/>
              </a:rPr>
              <a:t>We call this Shakleeizing your home.</a:t>
            </a:r>
          </a:p>
          <a:p>
            <a:pPr lvl="0">
              <a:buFont typeface="Arial" pitchFamily="34" charset="0"/>
              <a:buChar char="•"/>
            </a:pPr>
            <a:endParaRPr lang="en-US" sz="2000" b="1" i="1" dirty="0" smtClean="0">
              <a:latin typeface="Century Schoolbook" pitchFamily="18" charset="0"/>
            </a:endParaRPr>
          </a:p>
          <a:p>
            <a:pPr lvl="0"/>
            <a:r>
              <a:rPr lang="en-US" sz="2400" b="1" i="1" dirty="0" smtClean="0"/>
              <a:t> </a:t>
            </a:r>
          </a:p>
          <a:p>
            <a:endParaRPr lang="en-US" sz="2000" dirty="0" smtClean="0">
              <a:latin typeface="Century Schoolbook"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38915" name="Picture 3"/>
          <p:cNvPicPr>
            <a:picLocks noChangeAspect="1" noChangeArrowheads="1"/>
          </p:cNvPicPr>
          <p:nvPr/>
        </p:nvPicPr>
        <p:blipFill>
          <a:blip r:embed="rId2" cstate="print">
            <a:lum bright="18000" contrast="70000"/>
            <a:grayscl/>
          </a:blip>
          <a:srcRect/>
          <a:stretch>
            <a:fillRect/>
          </a:stretch>
        </p:blipFill>
        <p:spPr bwMode="auto">
          <a:xfrm>
            <a:off x="1371600" y="990600"/>
            <a:ext cx="6400800" cy="5867400"/>
          </a:xfrm>
          <a:prstGeom prst="rect">
            <a:avLst/>
          </a:prstGeom>
          <a:noFill/>
        </p:spPr>
      </p:pic>
      <p:sp>
        <p:nvSpPr>
          <p:cNvPr id="38916" name="Text Box 4"/>
          <p:cNvSpPr txBox="1">
            <a:spLocks noChangeArrowheads="1"/>
          </p:cNvSpPr>
          <p:nvPr/>
        </p:nvSpPr>
        <p:spPr bwMode="auto">
          <a:xfrm>
            <a:off x="1905000" y="5410200"/>
            <a:ext cx="5410200" cy="86677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4800" b="1" i="0" u="none" strike="noStrike" cap="none" normalizeH="0" baseline="0" dirty="0" smtClean="0">
                <a:ln>
                  <a:noFill/>
                </a:ln>
                <a:solidFill>
                  <a:schemeClr val="tx1"/>
                </a:solidFill>
                <a:effectLst/>
                <a:latin typeface="Copperplate Gothic Bold" pitchFamily="34" charset="0"/>
                <a:cs typeface="Arial" pitchFamily="34" charset="0"/>
              </a:rPr>
              <a:t>TO DOCUMENT</a:t>
            </a:r>
            <a:endParaRPr kumimoji="0" lang="en-US" sz="4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A Word About Sharing Shaklee 180 </a:t>
            </a:r>
            <a:endParaRPr lang="en-US" sz="3200" dirty="0"/>
          </a:p>
        </p:txBody>
      </p:sp>
      <p:sp>
        <p:nvSpPr>
          <p:cNvPr id="3" name="Content Placeholder 2"/>
          <p:cNvSpPr>
            <a:spLocks noGrp="1"/>
          </p:cNvSpPr>
          <p:nvPr>
            <p:ph idx="1"/>
          </p:nvPr>
        </p:nvSpPr>
        <p:spPr>
          <a:xfrm>
            <a:off x="457200" y="1295400"/>
            <a:ext cx="8229600" cy="5105400"/>
          </a:xfrm>
        </p:spPr>
        <p:txBody>
          <a:bodyPr>
            <a:normAutofit lnSpcReduction="10000"/>
          </a:bodyPr>
          <a:lstStyle/>
          <a:p>
            <a:r>
              <a:rPr lang="en-US" sz="2400" dirty="0" smtClean="0"/>
              <a:t>Shaklee 180 is one of THE MOST EFFECTIVE weight management programs ever created.</a:t>
            </a:r>
          </a:p>
          <a:p>
            <a:r>
              <a:rPr lang="en-US" sz="2400" dirty="0" smtClean="0"/>
              <a:t>See attached listing a long list of reasons people are reluctant to attempt another weight program ( fear of failing ( again), resistance to changing .. Their food choices, their activity level, etc,  low self worth, tired of people telling them to lose weight, unaware of danger to their health… etc)</a:t>
            </a:r>
          </a:p>
          <a:p>
            <a:r>
              <a:rPr lang="en-US" sz="2400" dirty="0" smtClean="0"/>
              <a:t>Seeing stories of people who have succeeded inspires and motivates… </a:t>
            </a:r>
          </a:p>
          <a:p>
            <a:r>
              <a:rPr lang="en-US" sz="2400" dirty="0" smtClean="0"/>
              <a:t>People need support .. That’s why the Shaklee Tuesday calls.. And the Jacqui McCoy video segments etc… </a:t>
            </a:r>
          </a:p>
          <a:p>
            <a:r>
              <a:rPr lang="en-US" sz="2400" dirty="0" smtClean="0"/>
              <a:t>Ashley McDonald – forms FB groups .. “ Better Together”</a:t>
            </a:r>
          </a:p>
          <a:p>
            <a:r>
              <a:rPr lang="en-US" sz="2400" dirty="0" smtClean="0"/>
              <a:t>Shaklee 180 Tasting Parties are fun and easy and help a lot of people . </a:t>
            </a:r>
          </a:p>
          <a:p>
            <a:pPr>
              <a:buNone/>
            </a:pPr>
            <a:endParaRPr lang="en-US" sz="2400" dirty="0"/>
          </a:p>
        </p:txBody>
      </p:sp>
      <p:sp>
        <p:nvSpPr>
          <p:cNvPr id="5" name="TextBox 4"/>
          <p:cNvSpPr txBox="1"/>
          <p:nvPr/>
        </p:nvSpPr>
        <p:spPr>
          <a:xfrm>
            <a:off x="5638800" y="6324600"/>
            <a:ext cx="2743200" cy="369332"/>
          </a:xfrm>
          <a:prstGeom prst="rect">
            <a:avLst/>
          </a:prstGeom>
          <a:noFill/>
        </p:spPr>
        <p:txBody>
          <a:bodyPr wrap="square" rtlCol="0">
            <a:spAutoFit/>
          </a:bodyPr>
          <a:lstStyle/>
          <a:p>
            <a:r>
              <a:rPr lang="en-US" dirty="0" err="1" smtClean="0"/>
              <a:t>jo</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457200" y="1371600"/>
            <a:ext cx="8229600" cy="5447645"/>
          </a:xfrm>
          <a:prstGeom prst="rect">
            <a:avLst/>
          </a:prstGeom>
        </p:spPr>
        <p:txBody>
          <a:bodyPr wrap="square">
            <a:spAutoFit/>
          </a:bodyPr>
          <a:lstStyle/>
          <a:p>
            <a:pPr algn="ctr"/>
            <a:r>
              <a:rPr lang="en-US" sz="2400" b="1" u="sng" dirty="0" smtClean="0">
                <a:latin typeface="Century Schoolbook" pitchFamily="18" charset="0"/>
              </a:rPr>
              <a:t>Documentation Is The Key </a:t>
            </a:r>
          </a:p>
          <a:p>
            <a:pPr algn="ctr"/>
            <a:r>
              <a:rPr lang="en-US" sz="2400" b="1" u="sng" dirty="0" smtClean="0">
                <a:latin typeface="Century Schoolbook" pitchFamily="18" charset="0"/>
              </a:rPr>
              <a:t>To These Benefits</a:t>
            </a:r>
            <a:endParaRPr lang="en-US" sz="2400" b="1" dirty="0" smtClean="0">
              <a:latin typeface="Century Schoolbook" pitchFamily="18" charset="0"/>
            </a:endParaRPr>
          </a:p>
          <a:p>
            <a:r>
              <a:rPr lang="en-US" sz="2000" dirty="0" smtClean="0"/>
              <a:t> </a:t>
            </a:r>
            <a:endParaRPr lang="en-US" sz="2000" b="1" dirty="0" smtClean="0"/>
          </a:p>
          <a:p>
            <a:r>
              <a:rPr lang="en-US" sz="2400" dirty="0" smtClean="0">
                <a:latin typeface="Century Schoolbook" pitchFamily="18" charset="0"/>
              </a:rPr>
              <a:t>Documentation is simple to do. You record in your daily planner a </a:t>
            </a:r>
            <a:r>
              <a:rPr lang="en-US" sz="2400" u="sng" dirty="0" smtClean="0">
                <a:latin typeface="Century Schoolbook" pitchFamily="18" charset="0"/>
              </a:rPr>
              <a:t>brief description</a:t>
            </a:r>
            <a:r>
              <a:rPr lang="en-US" sz="2400" dirty="0" smtClean="0">
                <a:latin typeface="Century Schoolbook" pitchFamily="18" charset="0"/>
              </a:rPr>
              <a:t> of all of your daily </a:t>
            </a:r>
            <a:r>
              <a:rPr lang="en-US" sz="2400" u="sng" dirty="0" smtClean="0">
                <a:latin typeface="Century Schoolbook" pitchFamily="18" charset="0"/>
              </a:rPr>
              <a:t>business</a:t>
            </a:r>
            <a:r>
              <a:rPr lang="en-US" sz="2400" dirty="0" smtClean="0">
                <a:latin typeface="Century Schoolbook" pitchFamily="18" charset="0"/>
              </a:rPr>
              <a:t> </a:t>
            </a:r>
            <a:r>
              <a:rPr lang="en-US" sz="2400" u="sng" dirty="0" smtClean="0">
                <a:latin typeface="Century Schoolbook" pitchFamily="18" charset="0"/>
              </a:rPr>
              <a:t>activities and expenses</a:t>
            </a:r>
            <a:r>
              <a:rPr lang="en-US" sz="2400" dirty="0" smtClean="0">
                <a:latin typeface="Century Schoolbook" pitchFamily="18" charset="0"/>
              </a:rPr>
              <a:t>. Keep an </a:t>
            </a:r>
            <a:r>
              <a:rPr lang="en-US" sz="2400" u="sng" dirty="0" smtClean="0">
                <a:latin typeface="Century Schoolbook" pitchFamily="18" charset="0"/>
              </a:rPr>
              <a:t>auto mileage record bo</a:t>
            </a:r>
            <a:r>
              <a:rPr lang="en-US" sz="2400" dirty="0" smtClean="0">
                <a:latin typeface="Century Schoolbook" pitchFamily="18" charset="0"/>
              </a:rPr>
              <a:t>ok documenting your business travel. Use a </a:t>
            </a:r>
            <a:r>
              <a:rPr lang="en-US" sz="2400" u="sng" dirty="0" smtClean="0">
                <a:latin typeface="Century Schoolbook" pitchFamily="18" charset="0"/>
              </a:rPr>
              <a:t>checking account</a:t>
            </a:r>
            <a:r>
              <a:rPr lang="en-US" sz="2400" dirty="0" smtClean="0">
                <a:latin typeface="Century Schoolbook" pitchFamily="18" charset="0"/>
              </a:rPr>
              <a:t> for you business expenses and have a </a:t>
            </a:r>
            <a:r>
              <a:rPr lang="en-US" sz="2400" u="sng" dirty="0" smtClean="0">
                <a:latin typeface="Century Schoolbook" pitchFamily="18" charset="0"/>
              </a:rPr>
              <a:t>credit card </a:t>
            </a:r>
            <a:r>
              <a:rPr lang="en-US" sz="2400" dirty="0" smtClean="0">
                <a:latin typeface="Century Schoolbook" pitchFamily="18" charset="0"/>
              </a:rPr>
              <a:t>to use in your business. Having these tools and records demonstrates to the IRS that you are engaged in a business. </a:t>
            </a:r>
          </a:p>
          <a:p>
            <a:pPr algn="ctr"/>
            <a:r>
              <a:rPr lang="en-US" sz="2400" b="1" i="1" dirty="0" smtClean="0">
                <a:latin typeface="Century Schoolbook" pitchFamily="18" charset="0"/>
              </a:rPr>
              <a:t>Whether or not it makes a profit is not the question.</a:t>
            </a:r>
            <a:endParaRPr lang="en-US" sz="2400" b="1" dirty="0" smtClean="0">
              <a:latin typeface="Century Schoolbook" pitchFamily="18" charset="0"/>
            </a:endParaRPr>
          </a:p>
          <a:p>
            <a:pPr lvl="0">
              <a:buFont typeface="Arial" pitchFamily="34" charset="0"/>
              <a:buChar char="•"/>
            </a:pPr>
            <a:endParaRPr lang="en-US" sz="2000" b="1" i="1" dirty="0" smtClean="0">
              <a:latin typeface="Century Schoolbook" pitchFamily="18" charset="0"/>
            </a:endParaRPr>
          </a:p>
          <a:p>
            <a:pPr lvl="0"/>
            <a:r>
              <a:rPr lang="en-US" sz="2400" b="1" i="1" dirty="0" smtClean="0"/>
              <a:t> </a:t>
            </a:r>
          </a:p>
          <a:p>
            <a:endParaRPr lang="en-US" sz="2000" dirty="0" smtClean="0">
              <a:latin typeface="Century Schoolbook"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990600" y="1295400"/>
            <a:ext cx="7010400" cy="1508105"/>
          </a:xfrm>
          <a:prstGeom prst="rect">
            <a:avLst/>
          </a:prstGeom>
        </p:spPr>
        <p:txBody>
          <a:bodyPr wrap="square">
            <a:spAutoFit/>
          </a:bodyPr>
          <a:lstStyle/>
          <a:p>
            <a:pPr algn="ctr"/>
            <a:r>
              <a:rPr lang="en-US" sz="2400" b="1" dirty="0" smtClean="0">
                <a:latin typeface="Century Schoolbook" pitchFamily="18" charset="0"/>
              </a:rPr>
              <a:t>Utilizing These Deductions </a:t>
            </a:r>
          </a:p>
          <a:p>
            <a:pPr algn="ctr"/>
            <a:r>
              <a:rPr lang="en-US" sz="2400" b="1" dirty="0" smtClean="0">
                <a:latin typeface="Century Schoolbook" pitchFamily="18" charset="0"/>
              </a:rPr>
              <a:t>May Move You To A Lower Tax Bracket, Further Reducing Your Tax Liability.</a:t>
            </a:r>
            <a:endParaRPr lang="en-US" sz="2400" b="1" i="1" dirty="0" smtClean="0"/>
          </a:p>
          <a:p>
            <a:endParaRPr lang="en-US" sz="2000" dirty="0" smtClean="0">
              <a:latin typeface="Century Schoolbook" pitchFamily="18" charset="0"/>
            </a:endParaRPr>
          </a:p>
        </p:txBody>
      </p:sp>
      <p:sp>
        <p:nvSpPr>
          <p:cNvPr id="6" name="Rectangle 5"/>
          <p:cNvSpPr/>
          <p:nvPr/>
        </p:nvSpPr>
        <p:spPr>
          <a:xfrm>
            <a:off x="1066800" y="2819400"/>
            <a:ext cx="7010400" cy="2862322"/>
          </a:xfrm>
          <a:prstGeom prst="rect">
            <a:avLst/>
          </a:prstGeom>
        </p:spPr>
        <p:txBody>
          <a:bodyPr wrap="square">
            <a:spAutoFit/>
          </a:bodyPr>
          <a:lstStyle/>
          <a:p>
            <a:r>
              <a:rPr lang="en-US" sz="2000" dirty="0" smtClean="0">
                <a:latin typeface="Century Schoolbook" pitchFamily="18" charset="0"/>
              </a:rPr>
              <a:t>Again quoting Sanford Botkins, former Director of IRS Audit Division, </a:t>
            </a:r>
          </a:p>
          <a:p>
            <a:r>
              <a:rPr lang="en-US" sz="2000" dirty="0" smtClean="0">
                <a:latin typeface="Century Schoolbook" pitchFamily="18" charset="0"/>
              </a:rPr>
              <a:t>“The </a:t>
            </a:r>
            <a:r>
              <a:rPr lang="en-US" sz="2000" u="sng" dirty="0" smtClean="0">
                <a:latin typeface="Century Schoolbook" pitchFamily="18" charset="0"/>
              </a:rPr>
              <a:t>light at the of the tunnel</a:t>
            </a:r>
            <a:r>
              <a:rPr lang="en-US" sz="2000" dirty="0" smtClean="0">
                <a:latin typeface="Century Schoolbook" pitchFamily="18" charset="0"/>
              </a:rPr>
              <a:t>, </a:t>
            </a:r>
            <a:r>
              <a:rPr lang="en-US" sz="2000" u="sng" dirty="0" smtClean="0">
                <a:latin typeface="Century Schoolbook" pitchFamily="18" charset="0"/>
              </a:rPr>
              <a:t>for you </a:t>
            </a:r>
            <a:r>
              <a:rPr lang="en-US" sz="2000" dirty="0" smtClean="0">
                <a:latin typeface="Century Schoolbook" pitchFamily="18" charset="0"/>
              </a:rPr>
              <a:t>and millions of others today, is the financial opportunity of starting </a:t>
            </a:r>
            <a:r>
              <a:rPr lang="en-US" sz="2000" u="sng" dirty="0" smtClean="0">
                <a:latin typeface="Century Schoolbook" pitchFamily="18" charset="0"/>
              </a:rPr>
              <a:t>your own Home-Based Business</a:t>
            </a:r>
            <a:r>
              <a:rPr lang="en-US" sz="2000" dirty="0" smtClean="0">
                <a:latin typeface="Century Schoolbook" pitchFamily="18" charset="0"/>
              </a:rPr>
              <a:t>. </a:t>
            </a:r>
          </a:p>
          <a:p>
            <a:r>
              <a:rPr lang="en-US" sz="2000" dirty="0" smtClean="0">
                <a:latin typeface="Century Schoolbook" pitchFamily="18" charset="0"/>
              </a:rPr>
              <a:t>The tax advantages alone can make a Home-Based Business the </a:t>
            </a:r>
            <a:r>
              <a:rPr lang="en-US" sz="2000" u="sng" dirty="0" smtClean="0">
                <a:latin typeface="Century Schoolbook" pitchFamily="18" charset="0"/>
              </a:rPr>
              <a:t>single best financial move you could ever make”.</a:t>
            </a:r>
            <a:endParaRPr lang="en-US" sz="2000" b="1" u="sng" dirty="0" smtClean="0">
              <a:latin typeface="Century Schoolbook" pitchFamily="18" charset="0"/>
            </a:endParaRPr>
          </a:p>
          <a:p>
            <a:endParaRPr lang="en-US" sz="2000" dirty="0" smtClean="0">
              <a:latin typeface="Century Schoolbook" pitchFamily="18"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5" name="Rectangle 4"/>
          <p:cNvSpPr/>
          <p:nvPr/>
        </p:nvSpPr>
        <p:spPr>
          <a:xfrm>
            <a:off x="609600" y="1371600"/>
            <a:ext cx="8153400" cy="5570756"/>
          </a:xfrm>
          <a:prstGeom prst="rect">
            <a:avLst/>
          </a:prstGeom>
        </p:spPr>
        <p:txBody>
          <a:bodyPr wrap="square">
            <a:spAutoFit/>
          </a:bodyPr>
          <a:lstStyle/>
          <a:p>
            <a:pPr algn="ctr"/>
            <a:r>
              <a:rPr lang="en-US" sz="2800" b="1" dirty="0" smtClean="0">
                <a:latin typeface="Century Schoolbook" pitchFamily="18" charset="0"/>
              </a:rPr>
              <a:t>Your Shaklee Home-Based Business </a:t>
            </a:r>
          </a:p>
          <a:p>
            <a:pPr algn="ctr"/>
            <a:r>
              <a:rPr lang="en-US" sz="2800" b="1" dirty="0" smtClean="0">
                <a:latin typeface="Century Schoolbook" pitchFamily="18" charset="0"/>
              </a:rPr>
              <a:t>Means Tax Savings For YOU!!</a:t>
            </a:r>
          </a:p>
          <a:p>
            <a:r>
              <a:rPr lang="en-US" sz="2000" dirty="0" smtClean="0">
                <a:latin typeface="Century Schoolbook" pitchFamily="18" charset="0"/>
              </a:rPr>
              <a:t> </a:t>
            </a:r>
          </a:p>
          <a:p>
            <a:r>
              <a:rPr lang="en-US" sz="2400" dirty="0" smtClean="0">
                <a:latin typeface="Century Schoolbook" pitchFamily="18" charset="0"/>
              </a:rPr>
              <a:t>As you can see, with a </a:t>
            </a:r>
            <a:r>
              <a:rPr lang="en-US" sz="2400" u="sng" dirty="0" smtClean="0">
                <a:latin typeface="Century Schoolbook" pitchFamily="18" charset="0"/>
              </a:rPr>
              <a:t>Shaklee Home-Based Business</a:t>
            </a:r>
            <a:r>
              <a:rPr lang="en-US" sz="2400" dirty="0" smtClean="0">
                <a:latin typeface="Century Schoolbook" pitchFamily="18" charset="0"/>
              </a:rPr>
              <a:t>, you are now </a:t>
            </a:r>
            <a:r>
              <a:rPr lang="en-US" sz="2400" u="sng" dirty="0" smtClean="0">
                <a:latin typeface="Century Schoolbook" pitchFamily="18" charset="0"/>
              </a:rPr>
              <a:t>entitled to tax deductions </a:t>
            </a:r>
            <a:r>
              <a:rPr lang="en-US" sz="2400" dirty="0" smtClean="0">
                <a:latin typeface="Century Schoolbook" pitchFamily="18" charset="0"/>
              </a:rPr>
              <a:t>that could enable you to </a:t>
            </a:r>
            <a:r>
              <a:rPr lang="en-US" sz="2400" u="sng" dirty="0" smtClean="0">
                <a:latin typeface="Century Schoolbook" pitchFamily="18" charset="0"/>
              </a:rPr>
              <a:t>save </a:t>
            </a:r>
            <a:r>
              <a:rPr lang="en-US" sz="2400" dirty="0" smtClean="0">
                <a:latin typeface="Century Schoolbook" pitchFamily="18" charset="0"/>
              </a:rPr>
              <a:t>(or spend) </a:t>
            </a:r>
            <a:r>
              <a:rPr lang="en-US" sz="2400" u="sng" dirty="0" smtClean="0">
                <a:latin typeface="Century Schoolbook" pitchFamily="18" charset="0"/>
              </a:rPr>
              <a:t>thousands of dollars </a:t>
            </a:r>
            <a:r>
              <a:rPr lang="en-US" sz="2400" dirty="0" smtClean="0">
                <a:latin typeface="Century Schoolbook" pitchFamily="18" charset="0"/>
              </a:rPr>
              <a:t>that you would otherwise pay in taxes!! </a:t>
            </a:r>
          </a:p>
          <a:p>
            <a:r>
              <a:rPr lang="en-US" sz="2400" dirty="0" smtClean="0">
                <a:latin typeface="Century Schoolbook" pitchFamily="18" charset="0"/>
              </a:rPr>
              <a:t>The </a:t>
            </a:r>
            <a:r>
              <a:rPr lang="en-US" sz="2400" u="sng" dirty="0" smtClean="0">
                <a:latin typeface="Century Schoolbook" pitchFamily="18" charset="0"/>
              </a:rPr>
              <a:t>tax laws</a:t>
            </a:r>
            <a:r>
              <a:rPr lang="en-US" sz="2400" dirty="0" smtClean="0">
                <a:latin typeface="Century Schoolbook" pitchFamily="18" charset="0"/>
              </a:rPr>
              <a:t> are </a:t>
            </a:r>
            <a:r>
              <a:rPr lang="en-US" sz="2400" u="sng" dirty="0" smtClean="0">
                <a:latin typeface="Century Schoolbook" pitchFamily="18" charset="0"/>
              </a:rPr>
              <a:t>business friendly</a:t>
            </a:r>
            <a:r>
              <a:rPr lang="en-US" sz="2400" dirty="0" smtClean="0">
                <a:latin typeface="Century Schoolbook" pitchFamily="18" charset="0"/>
              </a:rPr>
              <a:t>. </a:t>
            </a:r>
          </a:p>
          <a:p>
            <a:r>
              <a:rPr lang="en-US" sz="2400" dirty="0" smtClean="0">
                <a:latin typeface="Century Schoolbook" pitchFamily="18" charset="0"/>
              </a:rPr>
              <a:t>These are the same laws which large corporations, such as Microsoft, Wal-Mart, and BP Oil utilize. </a:t>
            </a:r>
          </a:p>
          <a:p>
            <a:endParaRPr lang="en-US" sz="2400" dirty="0" smtClean="0">
              <a:latin typeface="Century Schoolbook" pitchFamily="18" charset="0"/>
            </a:endParaRPr>
          </a:p>
          <a:p>
            <a:r>
              <a:rPr lang="en-US" sz="2400" b="1" dirty="0" smtClean="0">
                <a:latin typeface="Century Schoolbook" pitchFamily="18" charset="0"/>
              </a:rPr>
              <a:t>The only difference between them and you is size.</a:t>
            </a:r>
          </a:p>
          <a:p>
            <a:pPr lvl="0">
              <a:buFont typeface="Arial" pitchFamily="34" charset="0"/>
              <a:buChar char="•"/>
            </a:pPr>
            <a:endParaRPr lang="en-US" sz="2000" b="1" i="1" dirty="0" smtClean="0">
              <a:latin typeface="Century Schoolbook" pitchFamily="18" charset="0"/>
            </a:endParaRPr>
          </a:p>
          <a:p>
            <a:pPr lvl="0"/>
            <a:r>
              <a:rPr lang="en-US" sz="2400" b="1" i="1" dirty="0" smtClean="0"/>
              <a:t> </a:t>
            </a:r>
          </a:p>
          <a:p>
            <a:endParaRPr lang="en-US" sz="2000" dirty="0" smtClean="0">
              <a:latin typeface="Century Schoolbook" pitchFamily="18"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49155" name="Picture 3"/>
          <p:cNvPicPr>
            <a:picLocks noChangeAspect="1" noChangeArrowheads="1"/>
          </p:cNvPicPr>
          <p:nvPr/>
        </p:nvPicPr>
        <p:blipFill>
          <a:blip r:embed="rId2" cstate="print">
            <a:lum bright="18000" contrast="70000"/>
            <a:grayscl/>
          </a:blip>
          <a:srcRect/>
          <a:stretch>
            <a:fillRect/>
          </a:stretch>
        </p:blipFill>
        <p:spPr bwMode="auto">
          <a:xfrm>
            <a:off x="2286000" y="990600"/>
            <a:ext cx="4724400" cy="3886200"/>
          </a:xfrm>
          <a:prstGeom prst="rect">
            <a:avLst/>
          </a:prstGeom>
          <a:noFill/>
        </p:spPr>
      </p:pic>
      <p:sp>
        <p:nvSpPr>
          <p:cNvPr id="49156" name="Text Box 4"/>
          <p:cNvSpPr txBox="1">
            <a:spLocks noChangeArrowheads="1"/>
          </p:cNvSpPr>
          <p:nvPr/>
        </p:nvSpPr>
        <p:spPr bwMode="auto">
          <a:xfrm>
            <a:off x="2667000" y="3886200"/>
            <a:ext cx="4114800" cy="7620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smtClean="0">
                <a:ln>
                  <a:noFill/>
                </a:ln>
                <a:solidFill>
                  <a:schemeClr val="tx1"/>
                </a:solidFill>
                <a:effectLst/>
                <a:latin typeface="Copperplate Gothic Bold" pitchFamily="34" charset="0"/>
                <a:cs typeface="Arial" pitchFamily="34" charset="0"/>
              </a:rPr>
              <a:t>TO CONSULT             </a:t>
            </a:r>
            <a:r>
              <a:rPr lang="en-US" sz="2400" b="1" dirty="0" smtClean="0">
                <a:latin typeface="Copperplate Gothic Bold" pitchFamily="34" charset="0"/>
                <a:cs typeface="Arial" pitchFamily="34" charset="0"/>
              </a:rPr>
              <a:t>AND DISCOVER</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7" name="Rectangle 5"/>
          <p:cNvSpPr>
            <a:spLocks noChangeArrowheads="1"/>
          </p:cNvSpPr>
          <p:nvPr/>
        </p:nvSpPr>
        <p:spPr bwMode="auto">
          <a:xfrm>
            <a:off x="0" y="5105400"/>
            <a:ext cx="9144000"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Consult</a:t>
            </a: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 With The Person</a:t>
            </a:r>
            <a:r>
              <a:rPr kumimoji="0" lang="en-US" sz="2400" b="1" i="0" u="none" strike="noStrike" cap="none" normalizeH="0" dirty="0" smtClean="0">
                <a:ln>
                  <a:noFill/>
                </a:ln>
                <a:solidFill>
                  <a:schemeClr val="tx1"/>
                </a:solidFill>
                <a:effectLst/>
                <a:latin typeface="Century Schoolbook" pitchFamily="18" charset="0"/>
                <a:ea typeface="Times New Roman" pitchFamily="18" charset="0"/>
                <a:cs typeface="Arial" pitchFamily="34" charset="0"/>
              </a:rPr>
              <a:t> Who Introduced </a:t>
            </a:r>
            <a:r>
              <a:rPr lang="en-US" sz="2400" b="1" dirty="0" smtClean="0">
                <a:latin typeface="Century Schoolbook" pitchFamily="18" charset="0"/>
                <a:ea typeface="Times New Roman" pitchFamily="18" charset="0"/>
                <a:cs typeface="Arial" pitchFamily="34" charset="0"/>
              </a:rPr>
              <a:t>You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sng"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And Discover </a:t>
            </a: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How A Shaklee</a:t>
            </a:r>
            <a:r>
              <a:rPr kumimoji="0" lang="en-US" sz="2400" b="1" i="0" u="none" strike="noStrike" cap="none" normalizeH="0" dirty="0" smtClean="0">
                <a:ln>
                  <a:noFill/>
                </a:ln>
                <a:solidFill>
                  <a:schemeClr val="tx1"/>
                </a:solidFill>
                <a:effectLst/>
                <a:latin typeface="Century Schoolbook" pitchFamily="18" charset="0"/>
                <a:ea typeface="Times New Roman" pitchFamily="18" charset="0"/>
                <a:cs typeface="Arial" pitchFamily="34" charset="0"/>
              </a:rPr>
              <a:t> </a:t>
            </a: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Home-Based Business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Would </a:t>
            </a:r>
            <a:r>
              <a:rPr kumimoji="0" lang="en-US" sz="2400" b="1" i="0" u="sng"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Benefit You And Your Family</a:t>
            </a:r>
            <a:r>
              <a:rPr kumimoji="0" lang="en-US" sz="2400" b="1" i="0" u="none" strike="noStrike" cap="none" normalizeH="0" baseline="0" dirty="0" smtClean="0">
                <a:ln>
                  <a:noFill/>
                </a:ln>
                <a:solidFill>
                  <a:schemeClr val="tx1"/>
                </a:solidFill>
                <a:effectLst/>
                <a:latin typeface="Century Schoolbook" pitchFamily="18" charset="0"/>
                <a:ea typeface="Times New Roman" pitchFamily="18" charset="0"/>
                <a:cs typeface="Arial" pitchFamily="34" charset="0"/>
              </a:rPr>
              <a:t>.</a:t>
            </a:r>
            <a:endParaRPr kumimoji="0" lang="en-US" sz="2400" b="0" i="0" u="none" strike="noStrike" cap="none" normalizeH="0" baseline="0" dirty="0" smtClean="0">
              <a:ln>
                <a:noFill/>
              </a:ln>
              <a:solidFill>
                <a:schemeClr val="tx1"/>
              </a:solidFill>
              <a:effectLst/>
              <a:latin typeface="Century Schoolbook" pitchFamily="18" charset="0"/>
              <a:cs typeface="Arial"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0" name="TextBox 9"/>
          <p:cNvSpPr txBox="1"/>
          <p:nvPr/>
        </p:nvSpPr>
        <p:spPr>
          <a:xfrm>
            <a:off x="0" y="1676401"/>
            <a:ext cx="9144000" cy="5755422"/>
          </a:xfrm>
          <a:prstGeom prst="rect">
            <a:avLst/>
          </a:prstGeom>
          <a:noFill/>
        </p:spPr>
        <p:txBody>
          <a:bodyPr wrap="square" rtlCol="0">
            <a:spAutoFit/>
          </a:bodyPr>
          <a:lstStyle/>
          <a:p>
            <a:pPr algn="ctr"/>
            <a:r>
              <a:rPr lang="en-US" sz="3200" b="1" dirty="0" smtClean="0"/>
              <a:t>Some simple tools for ease of tax planning:</a:t>
            </a:r>
          </a:p>
          <a:p>
            <a:pPr algn="ctr"/>
            <a:endParaRPr lang="en-US" sz="2400" b="1" dirty="0" smtClean="0"/>
          </a:p>
          <a:p>
            <a:r>
              <a:rPr lang="en-US" sz="2000" b="1" dirty="0" smtClean="0"/>
              <a:t>	</a:t>
            </a:r>
            <a:r>
              <a:rPr lang="en-US" sz="2400" dirty="0" smtClean="0"/>
              <a:t>Separate business checking account</a:t>
            </a:r>
          </a:p>
          <a:p>
            <a:r>
              <a:rPr lang="en-US" sz="2400" dirty="0" smtClean="0"/>
              <a:t>	Separate business credit card</a:t>
            </a:r>
          </a:p>
          <a:p>
            <a:r>
              <a:rPr lang="en-US" sz="2400" dirty="0" smtClean="0"/>
              <a:t>	Mileage record book</a:t>
            </a:r>
          </a:p>
          <a:p>
            <a:r>
              <a:rPr lang="en-US" sz="2400" dirty="0" smtClean="0"/>
              <a:t>	Calendar, day planner record</a:t>
            </a:r>
          </a:p>
          <a:p>
            <a:r>
              <a:rPr lang="en-US" sz="2400" dirty="0" smtClean="0"/>
              <a:t>	Phone record, i.e., incoming business calls</a:t>
            </a:r>
          </a:p>
          <a:p>
            <a:r>
              <a:rPr lang="en-US" sz="2400" dirty="0" smtClean="0"/>
              <a:t>	Purchase order for TDS products</a:t>
            </a:r>
          </a:p>
          <a:p>
            <a:r>
              <a:rPr lang="en-US" sz="2400" dirty="0" smtClean="0"/>
              <a:t>	Simple tax program, i.e., Quicken, Quick Books, etc.</a:t>
            </a:r>
          </a:p>
          <a:p>
            <a:r>
              <a:rPr lang="en-US" sz="2400" dirty="0" smtClean="0"/>
              <a:t>	</a:t>
            </a:r>
          </a:p>
          <a:p>
            <a:endParaRPr lang="en-US" sz="2000" b="1" dirty="0" smtClean="0"/>
          </a:p>
          <a:p>
            <a:r>
              <a:rPr lang="en-US" sz="2000" b="1" dirty="0" smtClean="0"/>
              <a:t>	</a:t>
            </a:r>
          </a:p>
          <a:p>
            <a:endParaRPr lang="en-US" sz="2000" b="1" dirty="0" smtClean="0">
              <a:hlinkClick r:id="rId2" tooltip="Form 1040 (Schedule C), Profit or Loss from Business (Sole Proprietorship)"/>
            </a:endParaRPr>
          </a:p>
          <a:p>
            <a:endParaRPr lang="en-US" sz="2000" b="1" dirty="0" smtClean="0"/>
          </a:p>
          <a:p>
            <a:r>
              <a:rPr lang="en-US" sz="2000" b="1" dirty="0" smtClean="0"/>
              <a:t>	</a:t>
            </a:r>
          </a:p>
          <a:p>
            <a:endParaRPr lang="en-US" sz="2000" b="1"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sp>
        <p:nvSpPr>
          <p:cNvPr id="10" name="TextBox 9"/>
          <p:cNvSpPr txBox="1"/>
          <p:nvPr/>
        </p:nvSpPr>
        <p:spPr>
          <a:xfrm>
            <a:off x="0" y="1676400"/>
            <a:ext cx="9144000" cy="5509200"/>
          </a:xfrm>
          <a:prstGeom prst="rect">
            <a:avLst/>
          </a:prstGeom>
          <a:noFill/>
        </p:spPr>
        <p:txBody>
          <a:bodyPr wrap="square" rtlCol="0">
            <a:spAutoFit/>
          </a:bodyPr>
          <a:lstStyle/>
          <a:p>
            <a:pPr algn="ctr"/>
            <a:r>
              <a:rPr lang="en-US" sz="3200" b="1" dirty="0" smtClean="0"/>
              <a:t>A few Free IRS Publications  available to you:</a:t>
            </a:r>
          </a:p>
          <a:p>
            <a:pPr algn="ctr"/>
            <a:endParaRPr lang="en-US" sz="2400" b="1" dirty="0" smtClean="0"/>
          </a:p>
          <a:p>
            <a:r>
              <a:rPr lang="en-US" sz="2000" b="1" dirty="0" smtClean="0"/>
              <a:t>	</a:t>
            </a:r>
            <a:r>
              <a:rPr lang="en-US" sz="2400" dirty="0" smtClean="0"/>
              <a:t>Tax Guide 2015 ( request a new one each year), Publication 17</a:t>
            </a:r>
          </a:p>
          <a:p>
            <a:r>
              <a:rPr lang="en-US" sz="2400" dirty="0" smtClean="0"/>
              <a:t>	Tax Guide for Small Business, Publication 334</a:t>
            </a:r>
          </a:p>
          <a:p>
            <a:r>
              <a:rPr lang="en-US" sz="2400" dirty="0" smtClean="0"/>
              <a:t>	Travel, Entertainment, Gift, and Car Expenses, Publication 463</a:t>
            </a:r>
          </a:p>
          <a:p>
            <a:r>
              <a:rPr lang="en-US" sz="2400" dirty="0" smtClean="0"/>
              <a:t>	Business Expenses, Publication 535</a:t>
            </a:r>
          </a:p>
          <a:p>
            <a:r>
              <a:rPr lang="en-US" sz="2400" dirty="0" smtClean="0"/>
              <a:t>	Form 1040 (Schedule C) Profit or Loss from Business (Sole 	Proprietorship)</a:t>
            </a:r>
          </a:p>
          <a:p>
            <a:r>
              <a:rPr lang="en-US" sz="2400" dirty="0" smtClean="0"/>
              <a:t>	Instructions for Schedule C</a:t>
            </a:r>
          </a:p>
          <a:p>
            <a:endParaRPr lang="en-US" sz="2400" dirty="0" smtClean="0"/>
          </a:p>
          <a:p>
            <a:r>
              <a:rPr lang="en-US" sz="2400" dirty="0" smtClean="0"/>
              <a:t>	</a:t>
            </a:r>
          </a:p>
          <a:p>
            <a:endParaRPr lang="en-US" sz="2000" b="1" dirty="0" smtClean="0">
              <a:hlinkClick r:id="rId2" tooltip="Form 1040 (Schedule C), Profit or Loss from Business (Sole Proprietorship)"/>
            </a:endParaRPr>
          </a:p>
          <a:p>
            <a:endParaRPr lang="en-US" sz="2000" b="1" dirty="0" smtClean="0"/>
          </a:p>
          <a:p>
            <a:r>
              <a:rPr lang="en-US" sz="2000" b="1" dirty="0" smtClean="0"/>
              <a:t>	</a:t>
            </a:r>
          </a:p>
          <a:p>
            <a:endParaRPr lang="en-US" sz="2000" b="1"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33800" y="914400"/>
            <a:ext cx="3048000" cy="646331"/>
          </a:xfrm>
          <a:prstGeom prst="rect">
            <a:avLst/>
          </a:prstGeom>
        </p:spPr>
        <p:txBody>
          <a:bodyPr wrap="square">
            <a:spAutoFit/>
          </a:bodyPr>
          <a:lstStyle/>
          <a:p>
            <a:pPr algn="ctr"/>
            <a:r>
              <a:rPr lang="en-US" sz="3600" b="1" dirty="0" smtClean="0">
                <a:latin typeface="Century Schoolbook" pitchFamily="18" charset="0"/>
              </a:rPr>
              <a:t> </a:t>
            </a:r>
            <a:endParaRPr lang="en-US" sz="3600" b="1" dirty="0">
              <a:latin typeface="Century Schoolbook" pitchFamily="18" charset="0"/>
            </a:endParaRPr>
          </a:p>
        </p:txBody>
      </p:sp>
      <p:sp>
        <p:nvSpPr>
          <p:cNvPr id="6" name="Rectangle 5"/>
          <p:cNvSpPr/>
          <p:nvPr/>
        </p:nvSpPr>
        <p:spPr>
          <a:xfrm>
            <a:off x="0" y="1524000"/>
            <a:ext cx="9144000" cy="523220"/>
          </a:xfrm>
          <a:prstGeom prst="rect">
            <a:avLst/>
          </a:prstGeom>
        </p:spPr>
        <p:txBody>
          <a:bodyPr wrap="square">
            <a:spAutoFit/>
          </a:bodyPr>
          <a:lstStyle/>
          <a:p>
            <a:pPr algn="ctr"/>
            <a:r>
              <a:rPr lang="en-US" sz="2800" b="1" dirty="0" smtClean="0"/>
              <a:t> </a:t>
            </a:r>
            <a:endParaRPr lang="en-US" sz="2800" b="1" dirty="0"/>
          </a:p>
        </p:txBody>
      </p:sp>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3"/>
          <p:cNvPicPr>
            <a:picLocks noChangeAspect="1" noChangeArrowheads="1"/>
          </p:cNvPicPr>
          <p:nvPr/>
        </p:nvPicPr>
        <p:blipFill>
          <a:blip r:embed="rId2" cstate="print">
            <a:lum bright="18000" contrast="70000"/>
            <a:grayscl/>
          </a:blip>
          <a:srcRect/>
          <a:stretch>
            <a:fillRect/>
          </a:stretch>
        </p:blipFill>
        <p:spPr bwMode="auto">
          <a:xfrm>
            <a:off x="3467100" y="1790700"/>
            <a:ext cx="2209800" cy="3276600"/>
          </a:xfrm>
          <a:prstGeom prst="rect">
            <a:avLst/>
          </a:prstGeom>
          <a:noFill/>
        </p:spPr>
      </p:pic>
      <p:sp>
        <p:nvSpPr>
          <p:cNvPr id="15" name="TextBox 14"/>
          <p:cNvSpPr txBox="1"/>
          <p:nvPr/>
        </p:nvSpPr>
        <p:spPr>
          <a:xfrm>
            <a:off x="2362200" y="3048000"/>
            <a:ext cx="184731" cy="369332"/>
          </a:xfrm>
          <a:prstGeom prst="rect">
            <a:avLst/>
          </a:prstGeom>
          <a:noFill/>
        </p:spPr>
        <p:txBody>
          <a:bodyPr wrap="none" rtlCol="0">
            <a:spAutoFit/>
          </a:bodyPr>
          <a:lstStyle/>
          <a:p>
            <a:endParaRPr lang="en-US" dirty="0"/>
          </a:p>
        </p:txBody>
      </p:sp>
      <p:sp>
        <p:nvSpPr>
          <p:cNvPr id="16" name="Left-Right Arrow 15"/>
          <p:cNvSpPr/>
          <p:nvPr/>
        </p:nvSpPr>
        <p:spPr>
          <a:xfrm>
            <a:off x="3505200" y="3962400"/>
            <a:ext cx="2057400" cy="7620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TO CHOOSE</a:t>
            </a:r>
            <a:endParaRPr lang="en-US" b="1" dirty="0">
              <a:solidFill>
                <a:schemeClr val="tx1"/>
              </a:solidFill>
            </a:endParaRPr>
          </a:p>
        </p:txBody>
      </p:sp>
      <p:sp>
        <p:nvSpPr>
          <p:cNvPr id="19" name="TextBox 18"/>
          <p:cNvSpPr txBox="1"/>
          <p:nvPr/>
        </p:nvSpPr>
        <p:spPr>
          <a:xfrm>
            <a:off x="762000" y="1447800"/>
            <a:ext cx="2414444" cy="830997"/>
          </a:xfrm>
          <a:prstGeom prst="rect">
            <a:avLst/>
          </a:prstGeom>
          <a:noFill/>
        </p:spPr>
        <p:txBody>
          <a:bodyPr wrap="none" rtlCol="0">
            <a:spAutoFit/>
          </a:bodyPr>
          <a:lstStyle/>
          <a:p>
            <a:r>
              <a:rPr lang="en-US" sz="2400" b="1" dirty="0" smtClean="0">
                <a:latin typeface="Century Schoolbook" pitchFamily="18" charset="0"/>
              </a:rPr>
              <a:t>Feeling </a:t>
            </a:r>
          </a:p>
          <a:p>
            <a:r>
              <a:rPr lang="en-US" sz="2400" b="1" u="sng" dirty="0" smtClean="0">
                <a:latin typeface="Century Schoolbook" pitchFamily="18" charset="0"/>
              </a:rPr>
              <a:t>Overwhelmed</a:t>
            </a:r>
            <a:endParaRPr lang="en-US" sz="2400" b="1" u="sng" dirty="0">
              <a:latin typeface="Century Schoolbook" pitchFamily="18" charset="0"/>
            </a:endParaRPr>
          </a:p>
        </p:txBody>
      </p:sp>
      <p:sp>
        <p:nvSpPr>
          <p:cNvPr id="20" name="TextBox 19"/>
          <p:cNvSpPr txBox="1"/>
          <p:nvPr/>
        </p:nvSpPr>
        <p:spPr>
          <a:xfrm>
            <a:off x="6019800" y="2819400"/>
            <a:ext cx="2547492" cy="1384995"/>
          </a:xfrm>
          <a:prstGeom prst="rect">
            <a:avLst/>
          </a:prstGeom>
          <a:noFill/>
        </p:spPr>
        <p:txBody>
          <a:bodyPr wrap="none" rtlCol="0">
            <a:spAutoFit/>
          </a:bodyPr>
          <a:lstStyle/>
          <a:p>
            <a:r>
              <a:rPr lang="en-US" sz="2400" b="1" dirty="0" smtClean="0">
                <a:latin typeface="Century Schoolbook" pitchFamily="18" charset="0"/>
              </a:rPr>
              <a:t>Be </a:t>
            </a:r>
            <a:r>
              <a:rPr lang="en-US" sz="2400" b="1" u="sng" dirty="0" smtClean="0">
                <a:latin typeface="Century Schoolbook" pitchFamily="18" charset="0"/>
              </a:rPr>
              <a:t>Confident</a:t>
            </a:r>
            <a:r>
              <a:rPr lang="en-US" sz="2400" b="1" dirty="0" smtClean="0">
                <a:latin typeface="Century Schoolbook" pitchFamily="18" charset="0"/>
              </a:rPr>
              <a:t> </a:t>
            </a:r>
          </a:p>
          <a:p>
            <a:r>
              <a:rPr lang="en-US" sz="2000" b="1" i="1" dirty="0" smtClean="0">
                <a:latin typeface="Century Schoolbook" pitchFamily="18" charset="0"/>
              </a:rPr>
              <a:t>You have a </a:t>
            </a:r>
          </a:p>
          <a:p>
            <a:r>
              <a:rPr lang="en-US" sz="2000" b="1" i="1" dirty="0" smtClean="0">
                <a:latin typeface="Century Schoolbook" pitchFamily="18" charset="0"/>
              </a:rPr>
              <a:t>wonderful team </a:t>
            </a:r>
          </a:p>
          <a:p>
            <a:r>
              <a:rPr lang="en-US" sz="2000" b="1" i="1" dirty="0" smtClean="0">
                <a:latin typeface="Century Schoolbook" pitchFamily="18" charset="0"/>
              </a:rPr>
              <a:t>working with you</a:t>
            </a:r>
            <a:endParaRPr lang="en-US" sz="2000" b="1" i="1" dirty="0">
              <a:latin typeface="Century Schoolbook" pitchFamily="18" charset="0"/>
            </a:endParaRPr>
          </a:p>
        </p:txBody>
      </p:sp>
      <p:sp>
        <p:nvSpPr>
          <p:cNvPr id="21" name="TextBox 20"/>
          <p:cNvSpPr txBox="1"/>
          <p:nvPr/>
        </p:nvSpPr>
        <p:spPr>
          <a:xfrm>
            <a:off x="762000" y="2819400"/>
            <a:ext cx="1774845" cy="830997"/>
          </a:xfrm>
          <a:prstGeom prst="rect">
            <a:avLst/>
          </a:prstGeom>
          <a:noFill/>
        </p:spPr>
        <p:txBody>
          <a:bodyPr wrap="none" rtlCol="0">
            <a:spAutoFit/>
          </a:bodyPr>
          <a:lstStyle/>
          <a:p>
            <a:r>
              <a:rPr lang="en-US" sz="2400" b="1" dirty="0" smtClean="0">
                <a:latin typeface="Century Schoolbook" pitchFamily="18" charset="0"/>
              </a:rPr>
              <a:t>Feeling </a:t>
            </a:r>
          </a:p>
          <a:p>
            <a:r>
              <a:rPr lang="en-US" sz="2400" b="1" u="sng" dirty="0" smtClean="0">
                <a:latin typeface="Century Schoolbook" pitchFamily="18" charset="0"/>
              </a:rPr>
              <a:t>Intimated</a:t>
            </a:r>
            <a:endParaRPr lang="en-US" sz="2400" b="1" u="sng" dirty="0">
              <a:latin typeface="Century Schoolbook" pitchFamily="18" charset="0"/>
            </a:endParaRPr>
          </a:p>
        </p:txBody>
      </p:sp>
      <p:sp>
        <p:nvSpPr>
          <p:cNvPr id="22" name="TextBox 21"/>
          <p:cNvSpPr txBox="1"/>
          <p:nvPr/>
        </p:nvSpPr>
        <p:spPr>
          <a:xfrm>
            <a:off x="6019800" y="1447800"/>
            <a:ext cx="2722220" cy="1077218"/>
          </a:xfrm>
          <a:prstGeom prst="rect">
            <a:avLst/>
          </a:prstGeom>
          <a:noFill/>
        </p:spPr>
        <p:txBody>
          <a:bodyPr wrap="none" rtlCol="0">
            <a:spAutoFit/>
          </a:bodyPr>
          <a:lstStyle/>
          <a:p>
            <a:r>
              <a:rPr lang="en-US" sz="2400" b="1" dirty="0" smtClean="0">
                <a:latin typeface="Century Schoolbook" pitchFamily="18" charset="0"/>
              </a:rPr>
              <a:t>Be </a:t>
            </a:r>
            <a:r>
              <a:rPr lang="en-US" sz="2400" b="1" u="sng" dirty="0" smtClean="0">
                <a:latin typeface="Century Schoolbook" pitchFamily="18" charset="0"/>
              </a:rPr>
              <a:t>Self-Assured</a:t>
            </a:r>
          </a:p>
          <a:p>
            <a:r>
              <a:rPr lang="en-US" sz="2000" b="1" i="1" dirty="0" smtClean="0">
                <a:latin typeface="Century Schoolbook" pitchFamily="18" charset="0"/>
              </a:rPr>
              <a:t>You are a powerful</a:t>
            </a:r>
          </a:p>
          <a:p>
            <a:r>
              <a:rPr lang="en-US" sz="2000" b="1" i="1" dirty="0" smtClean="0">
                <a:latin typeface="Century Schoolbook" pitchFamily="18" charset="0"/>
              </a:rPr>
              <a:t>&amp; self-assured</a:t>
            </a:r>
            <a:endParaRPr lang="en-US" sz="2000" b="1" i="1" dirty="0">
              <a:latin typeface="Century Schoolbook" pitchFamily="18" charset="0"/>
            </a:endParaRPr>
          </a:p>
        </p:txBody>
      </p:sp>
      <p:sp>
        <p:nvSpPr>
          <p:cNvPr id="23" name="TextBox 22"/>
          <p:cNvSpPr txBox="1"/>
          <p:nvPr/>
        </p:nvSpPr>
        <p:spPr>
          <a:xfrm>
            <a:off x="914400" y="4419600"/>
            <a:ext cx="1470274" cy="830997"/>
          </a:xfrm>
          <a:prstGeom prst="rect">
            <a:avLst/>
          </a:prstGeom>
          <a:noFill/>
        </p:spPr>
        <p:txBody>
          <a:bodyPr wrap="none" rtlCol="0">
            <a:spAutoFit/>
          </a:bodyPr>
          <a:lstStyle/>
          <a:p>
            <a:r>
              <a:rPr lang="en-US" sz="2400" b="1" dirty="0" smtClean="0">
                <a:latin typeface="Century Schoolbook" pitchFamily="18" charset="0"/>
              </a:rPr>
              <a:t>Feeling </a:t>
            </a:r>
          </a:p>
          <a:p>
            <a:r>
              <a:rPr lang="en-US" sz="2400" b="1" u="sng" dirty="0" smtClean="0">
                <a:latin typeface="Century Schoolbook" pitchFamily="18" charset="0"/>
              </a:rPr>
              <a:t>Scared</a:t>
            </a:r>
            <a:endParaRPr lang="en-US" sz="2400" b="1" u="sng" dirty="0">
              <a:latin typeface="Century Schoolbook" pitchFamily="18" charset="0"/>
            </a:endParaRPr>
          </a:p>
        </p:txBody>
      </p:sp>
      <p:sp>
        <p:nvSpPr>
          <p:cNvPr id="24" name="TextBox 23"/>
          <p:cNvSpPr txBox="1"/>
          <p:nvPr/>
        </p:nvSpPr>
        <p:spPr>
          <a:xfrm>
            <a:off x="6019800" y="4419600"/>
            <a:ext cx="2831224" cy="1077218"/>
          </a:xfrm>
          <a:prstGeom prst="rect">
            <a:avLst/>
          </a:prstGeom>
          <a:noFill/>
        </p:spPr>
        <p:txBody>
          <a:bodyPr wrap="none" rtlCol="0">
            <a:spAutoFit/>
          </a:bodyPr>
          <a:lstStyle/>
          <a:p>
            <a:r>
              <a:rPr lang="en-US" sz="2400" b="1" dirty="0" smtClean="0">
                <a:latin typeface="Century Schoolbook" pitchFamily="18" charset="0"/>
              </a:rPr>
              <a:t>Be </a:t>
            </a:r>
            <a:r>
              <a:rPr lang="en-US" sz="2400" b="1" u="sng" dirty="0" smtClean="0">
                <a:latin typeface="Century Schoolbook" pitchFamily="18" charset="0"/>
              </a:rPr>
              <a:t>Excited</a:t>
            </a:r>
          </a:p>
          <a:p>
            <a:r>
              <a:rPr lang="en-US" sz="2000" b="1" i="1" dirty="0" smtClean="0">
                <a:latin typeface="Century Schoolbook" pitchFamily="18" charset="0"/>
              </a:rPr>
              <a:t>Enjoy the journey- </a:t>
            </a:r>
          </a:p>
          <a:p>
            <a:r>
              <a:rPr lang="en-US" sz="2000" b="1" i="1" dirty="0" smtClean="0">
                <a:latin typeface="Century Schoolbook" pitchFamily="18" charset="0"/>
              </a:rPr>
              <a:t>it IS VERY exciting!</a:t>
            </a:r>
            <a:endParaRPr lang="en-US" sz="2000" b="1" i="1" dirty="0">
              <a:latin typeface="Century Schoolbook" pitchFamily="18" charset="0"/>
            </a:endParaRPr>
          </a:p>
        </p:txBody>
      </p:sp>
      <p:sp>
        <p:nvSpPr>
          <p:cNvPr id="25" name="TextBox 24"/>
          <p:cNvSpPr txBox="1"/>
          <p:nvPr/>
        </p:nvSpPr>
        <p:spPr>
          <a:xfrm>
            <a:off x="2971800" y="990600"/>
            <a:ext cx="3137397" cy="646331"/>
          </a:xfrm>
          <a:prstGeom prst="rect">
            <a:avLst/>
          </a:prstGeom>
          <a:noFill/>
        </p:spPr>
        <p:txBody>
          <a:bodyPr wrap="none" rtlCol="0">
            <a:spAutoFit/>
          </a:bodyPr>
          <a:lstStyle/>
          <a:p>
            <a:r>
              <a:rPr lang="en-US" sz="3600" b="1" dirty="0" smtClean="0">
                <a:latin typeface="Century Schoolbook" pitchFamily="18" charset="0"/>
              </a:rPr>
              <a:t>Your Choice</a:t>
            </a:r>
            <a:endParaRPr lang="en-US" sz="3600" b="1" dirty="0">
              <a:latin typeface="Century Schoolbook"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	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3"/>
          <p:cNvPicPr>
            <a:picLocks noChangeAspect="1" noChangeArrowheads="1"/>
          </p:cNvPicPr>
          <p:nvPr/>
        </p:nvPicPr>
        <p:blipFill>
          <a:blip r:embed="rId2" cstate="print">
            <a:lum bright="18000" contrast="70000"/>
            <a:grayscl/>
          </a:blip>
          <a:srcRect/>
          <a:stretch>
            <a:fillRect/>
          </a:stretch>
        </p:blipFill>
        <p:spPr bwMode="auto">
          <a:xfrm>
            <a:off x="1752600" y="990600"/>
            <a:ext cx="5257800" cy="5398008"/>
          </a:xfrm>
          <a:prstGeom prst="rect">
            <a:avLst/>
          </a:prstGeom>
          <a:noFill/>
        </p:spPr>
      </p:pic>
      <p:sp>
        <p:nvSpPr>
          <p:cNvPr id="9" name="Text Box 4"/>
          <p:cNvSpPr txBox="1">
            <a:spLocks noChangeArrowheads="1"/>
          </p:cNvSpPr>
          <p:nvPr/>
        </p:nvSpPr>
        <p:spPr bwMode="auto">
          <a:xfrm>
            <a:off x="2171700" y="5029200"/>
            <a:ext cx="4381500" cy="10668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US" sz="1400" b="1" dirty="0" smtClean="0">
                <a:latin typeface="Century Schoolbook" pitchFamily="18" charset="0"/>
              </a:rPr>
              <a:t>To consult  your tax  preparer.                                         This presentation is intended                                        only as an information guide                                           and not as a tax planning authority. </a:t>
            </a:r>
          </a:p>
          <a:p>
            <a:pPr lvl="0" algn="ctr" fontAlgn="base">
              <a:spcBef>
                <a:spcPct val="0"/>
              </a:spcBef>
              <a:spcAft>
                <a:spcPts val="1000"/>
              </a:spcAft>
            </a:pPr>
            <a:r>
              <a:rPr lang="en-US" sz="1200" dirty="0" smtClean="0">
                <a:latin typeface="Century Schoolbook" pitchFamily="18" charset="0"/>
              </a:rPr>
              <a:t>   </a:t>
            </a:r>
            <a:endParaRPr kumimoji="0" lang="en-US" sz="1200" b="0" i="0" u="none" strike="noStrike" cap="none" normalizeH="0" baseline="0" dirty="0" smtClean="0">
              <a:ln>
                <a:noFill/>
              </a:ln>
              <a:effectLst/>
              <a:latin typeface="Century Schoolbook" pitchFamily="18" charset="0"/>
              <a:cs typeface="Aria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114800" cy="868362"/>
          </a:xfrm>
          <a:ln>
            <a:solidFill>
              <a:schemeClr val="tx2">
                <a:lumMod val="75000"/>
              </a:schemeClr>
            </a:solidFill>
          </a:ln>
        </p:spPr>
        <p:txBody>
          <a:bodyPr>
            <a:normAutofit/>
          </a:bodyPr>
          <a:lstStyle/>
          <a:p>
            <a:r>
              <a:rPr lang="en-US" sz="3600" dirty="0" smtClean="0"/>
              <a:t>Action Steps</a:t>
            </a:r>
            <a:endParaRPr lang="en-US" sz="3600" dirty="0"/>
          </a:p>
        </p:txBody>
      </p:sp>
      <p:sp>
        <p:nvSpPr>
          <p:cNvPr id="3" name="Content Placeholder 2"/>
          <p:cNvSpPr>
            <a:spLocks noGrp="1"/>
          </p:cNvSpPr>
          <p:nvPr>
            <p:ph idx="1"/>
          </p:nvPr>
        </p:nvSpPr>
        <p:spPr>
          <a:xfrm>
            <a:off x="457200" y="1371600"/>
            <a:ext cx="8305800" cy="5257800"/>
          </a:xfrm>
        </p:spPr>
        <p:txBody>
          <a:bodyPr>
            <a:noAutofit/>
          </a:bodyPr>
          <a:lstStyle/>
          <a:p>
            <a:r>
              <a:rPr lang="en-US" sz="2400" dirty="0" smtClean="0"/>
              <a:t>Review the categories for possible tax deductions and set up your computer with an accounting program ( Quicken, an excel document, etc )</a:t>
            </a:r>
          </a:p>
          <a:p>
            <a:r>
              <a:rPr lang="en-US" sz="2400" dirty="0" smtClean="0"/>
              <a:t>Set up your Shaklee checking account and possibly separate credit card to help you track your Shaklee business expenses.</a:t>
            </a:r>
          </a:p>
          <a:p>
            <a:r>
              <a:rPr lang="en-US" sz="2400" dirty="0" smtClean="0"/>
              <a:t>Documentation is important .. Auto mileage log, daily planner or calendar that lists activities and related business expenses, save receipts. </a:t>
            </a:r>
          </a:p>
          <a:p>
            <a:r>
              <a:rPr lang="en-US" sz="2400" dirty="0" smtClean="0"/>
              <a:t>Just a reminder --2016 Trip Qualification Period began March 1 …time to create your plan … &amp; review qualifications ..</a:t>
            </a:r>
          </a:p>
          <a:p>
            <a:pPr>
              <a:buNone/>
            </a:pPr>
            <a:r>
              <a:rPr lang="en-US" sz="2400" dirty="0" smtClean="0"/>
              <a:t>	-- For Los </a:t>
            </a:r>
            <a:r>
              <a:rPr lang="en-US" sz="2400" dirty="0" err="1" smtClean="0"/>
              <a:t>Cabos</a:t>
            </a:r>
            <a:r>
              <a:rPr lang="en-US" sz="2400" dirty="0" smtClean="0"/>
              <a:t> – become a Coordinator by September 2015</a:t>
            </a:r>
          </a:p>
          <a:p>
            <a:pPr>
              <a:buNone/>
            </a:pPr>
            <a:r>
              <a:rPr lang="en-US" sz="2400" dirty="0" smtClean="0"/>
              <a:t>	-- For Tuscany – become an Executive Coordinator by 		September 2015                                </a:t>
            </a:r>
            <a:r>
              <a:rPr lang="en-US" sz="2400" dirty="0" err="1" smtClean="0"/>
              <a:t>katie</a:t>
            </a:r>
            <a:endParaRPr lang="en-US" sz="2400" dirty="0" smtClean="0"/>
          </a:p>
          <a:p>
            <a:endParaRPr lang="en-US" sz="2400" dirty="0" smtClean="0"/>
          </a:p>
          <a:p>
            <a:endParaRPr lang="en-US" sz="2400" dirty="0" smtClean="0"/>
          </a:p>
          <a:p>
            <a:endParaRPr lang="en-US" sz="2400" dirty="0" smtClean="0"/>
          </a:p>
          <a:p>
            <a:endParaRPr lang="en-US" sz="2400" dirty="0"/>
          </a:p>
        </p:txBody>
      </p:sp>
    </p:spTree>
    <p:extLst>
      <p:ext uri="{BB962C8B-B14F-4D97-AF65-F5344CB8AC3E}">
        <p14:creationId xmlns:p14="http://schemas.microsoft.com/office/powerpoint/2010/main" val="74412053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dirty="0"/>
          </a:p>
        </p:txBody>
      </p:sp>
      <p:sp>
        <p:nvSpPr>
          <p:cNvPr id="5" name="Content Placeholder 4"/>
          <p:cNvSpPr>
            <a:spLocks noGrp="1"/>
          </p:cNvSpPr>
          <p:nvPr>
            <p:ph idx="1"/>
          </p:nvPr>
        </p:nvSpPr>
        <p:spPr>
          <a:xfrm>
            <a:off x="457200" y="2133600"/>
            <a:ext cx="8229600" cy="4419600"/>
          </a:xfrm>
        </p:spPr>
        <p:txBody>
          <a:bodyPr>
            <a:normAutofit fontScale="70000" lnSpcReduction="20000"/>
          </a:bodyPr>
          <a:lstStyle/>
          <a:p>
            <a:pPr fontAlgn="base"/>
            <a:r>
              <a:rPr lang="en-US" dirty="0"/>
              <a:t>Earn $100, $200, even $1200 or more! For hotel, food and fun at Shaklee Live 2015</a:t>
            </a:r>
            <a:br>
              <a:rPr lang="en-US" dirty="0"/>
            </a:br>
            <a:r>
              <a:rPr lang="en-US" dirty="0"/>
              <a:t>January 1, 2015 – June 30, 2015</a:t>
            </a:r>
            <a:br>
              <a:rPr lang="en-US" dirty="0"/>
            </a:br>
            <a:r>
              <a:rPr lang="en-US" dirty="0"/>
              <a:t/>
            </a:r>
            <a:br>
              <a:rPr lang="en-US" dirty="0"/>
            </a:br>
            <a:r>
              <a:rPr lang="en-US" i="1" dirty="0"/>
              <a:t>Absolutely everyone needs to be in Cleveland this August for Celebration of 100 Years of the Shaklee Effect™</a:t>
            </a:r>
            <a:r>
              <a:rPr lang="en-US" i="1" dirty="0" smtClean="0"/>
              <a:t>.</a:t>
            </a:r>
          </a:p>
          <a:p>
            <a:pPr fontAlgn="base"/>
            <a:endParaRPr lang="en-US" sz="1600" dirty="0"/>
          </a:p>
          <a:p>
            <a:pPr fontAlgn="base"/>
            <a:r>
              <a:rPr lang="en-US" i="1" dirty="0"/>
              <a:t>And if you thought it was outside of your budget? Not anymore</a:t>
            </a:r>
            <a:r>
              <a:rPr lang="en-US" i="1" dirty="0" smtClean="0"/>
              <a:t>!</a:t>
            </a:r>
          </a:p>
          <a:p>
            <a:pPr fontAlgn="base"/>
            <a:endParaRPr lang="en-US" sz="1600" dirty="0"/>
          </a:p>
          <a:p>
            <a:pPr fontAlgn="base"/>
            <a:r>
              <a:rPr lang="en-US" dirty="0"/>
              <a:t>Earn the cash to cover the expenses of this once-in-a-lifetime event by doing what you’re already doing to build your business – sponsoring new people</a:t>
            </a:r>
            <a:r>
              <a:rPr lang="en-US" dirty="0" smtClean="0"/>
              <a:t>!</a:t>
            </a:r>
          </a:p>
          <a:p>
            <a:pPr fontAlgn="base"/>
            <a:endParaRPr lang="en-US" sz="1800" dirty="0"/>
          </a:p>
          <a:p>
            <a:pPr fontAlgn="base"/>
            <a:r>
              <a:rPr lang="en-US" dirty="0"/>
              <a:t>Cash for Cleveland rewards you for sponsoring new people with cash bonuses you can earn to spend at Shaklee Live 2015 in Cleveland, OH</a:t>
            </a:r>
            <a:r>
              <a:rPr lang="en-US" dirty="0" smtClean="0"/>
              <a:t>.</a:t>
            </a:r>
            <a:endParaRPr lang="en-US" dirty="0"/>
          </a:p>
          <a:p>
            <a:endParaRPr lang="en-US" dirty="0"/>
          </a:p>
        </p:txBody>
      </p:sp>
      <p:pic>
        <p:nvPicPr>
          <p:cNvPr id="6" name="Picture 5" descr="Cash for Cle Article"/>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76200"/>
            <a:ext cx="8305800" cy="1981200"/>
          </a:xfrm>
          <a:prstGeom prst="rect">
            <a:avLst/>
          </a:prstGeom>
          <a:noFill/>
          <a:ln>
            <a:noFill/>
          </a:ln>
        </p:spPr>
      </p:pic>
    </p:spTree>
    <p:extLst>
      <p:ext uri="{BB962C8B-B14F-4D97-AF65-F5344CB8AC3E}">
        <p14:creationId xmlns:p14="http://schemas.microsoft.com/office/powerpoint/2010/main" val="32582866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4" name="Rectangle 3"/>
          <p:cNvSpPr/>
          <p:nvPr/>
        </p:nvSpPr>
        <p:spPr>
          <a:xfrm>
            <a:off x="685800" y="3429000"/>
            <a:ext cx="7924800" cy="2862322"/>
          </a:xfrm>
          <a:prstGeom prst="rect">
            <a:avLst/>
          </a:prstGeom>
          <a:ln>
            <a:solidFill>
              <a:srgbClr val="FFC000"/>
            </a:solidFill>
          </a:ln>
        </p:spPr>
        <p:txBody>
          <a:bodyPr wrap="square">
            <a:spAutoFit/>
          </a:bodyPr>
          <a:lstStyle/>
          <a:p>
            <a:r>
              <a:rPr lang="en-US" sz="2000" b="1" dirty="0"/>
              <a:t>Set the Record with Shaklee 180® Support Call</a:t>
            </a:r>
            <a:r>
              <a:rPr lang="en-US" sz="2000" dirty="0"/>
              <a:t> - Join Dr. Jamie McManus, Chair of Medical Affairs, Health Sciences and Education and special guest speakers, including regular appearances by Jacqui McCoy, for this series of calls January through March. Information and support for Distributors helping others to lose pounds and inches, with business success tips for sharing and building with Shaklee 180. </a:t>
            </a:r>
            <a:r>
              <a:rPr lang="en-US" sz="2000" dirty="0" smtClean="0"/>
              <a:t/>
            </a:r>
            <a:br>
              <a:rPr lang="en-US" sz="2000" dirty="0" smtClean="0"/>
            </a:br>
            <a:r>
              <a:rPr lang="en-US" sz="2000" dirty="0" smtClean="0"/>
              <a:t/>
            </a:r>
            <a:br>
              <a:rPr lang="en-US" sz="2000" dirty="0" smtClean="0"/>
            </a:br>
            <a:r>
              <a:rPr lang="en-US" sz="2000" dirty="0" smtClean="0"/>
              <a:t>Every</a:t>
            </a:r>
            <a:r>
              <a:rPr lang="en-US" sz="2000" dirty="0"/>
              <a:t> Tuesday through 3/24/15. 5:30 pm PT / 8:30 pm ET. Dial </a:t>
            </a:r>
            <a:r>
              <a:rPr lang="en-US" sz="2000" dirty="0">
                <a:hlinkClick r:id="rId3"/>
              </a:rPr>
              <a:t>1-512-225-3211</a:t>
            </a:r>
            <a:r>
              <a:rPr lang="en-US" sz="2000" dirty="0"/>
              <a:t> | 951025# to join the live call</a:t>
            </a:r>
            <a:r>
              <a:rPr lang="en-US" sz="2000" dirty="0" smtClean="0"/>
              <a:t>.				</a:t>
            </a:r>
            <a:r>
              <a:rPr lang="en-US" sz="2000" dirty="0" err="1" smtClean="0"/>
              <a:t>jo</a:t>
            </a:r>
            <a:endParaRPr lang="en-US" sz="2000" dirty="0"/>
          </a:p>
        </p:txBody>
      </p:sp>
      <p:sp>
        <p:nvSpPr>
          <p:cNvPr id="5" name="Rectangle 4"/>
          <p:cNvSpPr/>
          <p:nvPr/>
        </p:nvSpPr>
        <p:spPr>
          <a:xfrm>
            <a:off x="838200" y="1066800"/>
            <a:ext cx="7543800" cy="2000548"/>
          </a:xfrm>
          <a:prstGeom prst="rect">
            <a:avLst/>
          </a:prstGeom>
        </p:spPr>
        <p:txBody>
          <a:bodyPr wrap="square">
            <a:spAutoFit/>
          </a:bodyPr>
          <a:lstStyle/>
          <a:p>
            <a:pPr fontAlgn="base"/>
            <a:r>
              <a:rPr lang="en-US" sz="2800" u="sng" dirty="0"/>
              <a:t>Jacqui Video Diary</a:t>
            </a:r>
          </a:p>
          <a:p>
            <a:pPr fontAlgn="base"/>
            <a:r>
              <a:rPr lang="en-US" sz="2400" dirty="0"/>
              <a:t>Defining </a:t>
            </a:r>
            <a:r>
              <a:rPr lang="en-US" sz="2400" dirty="0" err="1"/>
              <a:t>HungerThis</a:t>
            </a:r>
            <a:r>
              <a:rPr lang="en-US" sz="2400" dirty="0"/>
              <a:t> is the first in a series of videos from Jacqui McCoy, </a:t>
            </a:r>
            <a:r>
              <a:rPr lang="en-US" sz="2400"/>
              <a:t>Shaklee </a:t>
            </a:r>
            <a:r>
              <a:rPr lang="en-US" sz="2400" smtClean="0"/>
              <a:t>Independent </a:t>
            </a:r>
            <a:r>
              <a:rPr lang="en-US" sz="2400" dirty="0"/>
              <a:t>Distributor, Extreme Weight Loss contestant, and fan of Shaklee 180</a:t>
            </a:r>
            <a:r>
              <a:rPr lang="en-US" sz="2400" baseline="30000" dirty="0"/>
              <a:t>®</a:t>
            </a:r>
            <a:r>
              <a:rPr lang="en-US" sz="2400" dirty="0"/>
              <a:t>.</a:t>
            </a:r>
          </a:p>
          <a:p>
            <a:pPr fontAlgn="base"/>
            <a:r>
              <a:rPr lang="en-US" sz="2400" dirty="0" smtClean="0"/>
              <a:t>               Available on the Member Center</a:t>
            </a:r>
            <a:endParaRPr lang="en-US" sz="2400" dirty="0"/>
          </a:p>
        </p:txBody>
      </p:sp>
    </p:spTree>
    <p:extLst>
      <p:ext uri="{BB962C8B-B14F-4D97-AF65-F5344CB8AC3E}">
        <p14:creationId xmlns:p14="http://schemas.microsoft.com/office/powerpoint/2010/main" val="18059889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72066" y="0"/>
            <a:ext cx="8237837" cy="6966857"/>
          </a:xfrm>
          <a:prstGeom prst="rect">
            <a:avLst/>
          </a:prstGeom>
        </p:spPr>
      </p:pic>
      <p:sp>
        <p:nvSpPr>
          <p:cNvPr id="7" name="Rectangle 6"/>
          <p:cNvSpPr/>
          <p:nvPr/>
        </p:nvSpPr>
        <p:spPr>
          <a:xfrm>
            <a:off x="1378226" y="446777"/>
            <a:ext cx="5360918" cy="1661993"/>
          </a:xfrm>
          <a:prstGeom prst="rect">
            <a:avLst/>
          </a:prstGeom>
        </p:spPr>
        <p:txBody>
          <a:bodyPr wrap="square">
            <a:spAutoFit/>
          </a:bodyPr>
          <a:lstStyle/>
          <a:p>
            <a:pPr algn="l" defTabSz="457200" fontAlgn="auto">
              <a:spcBef>
                <a:spcPts val="0"/>
              </a:spcBef>
              <a:spcAft>
                <a:spcPts val="0"/>
              </a:spcAft>
              <a:defRPr/>
            </a:pPr>
            <a:r>
              <a:rPr lang="en-US" sz="4000" dirty="0">
                <a:solidFill>
                  <a:schemeClr val="bg1"/>
                </a:solidFill>
                <a:latin typeface="Century Gothic" pitchFamily="34" charset="0"/>
                <a:ea typeface="+mn-ea"/>
              </a:rPr>
              <a:t>2016 DREAM </a:t>
            </a:r>
            <a:r>
              <a:rPr lang="en-US" sz="4000" dirty="0" smtClean="0">
                <a:solidFill>
                  <a:schemeClr val="bg1"/>
                </a:solidFill>
                <a:latin typeface="Century Gothic" panose="020B0502020202020204" pitchFamily="34" charset="0"/>
                <a:ea typeface="+mn-ea"/>
              </a:rPr>
              <a:t>TRIP</a:t>
            </a:r>
            <a:r>
              <a:rPr lang="en-US" sz="4000" dirty="0">
                <a:solidFill>
                  <a:schemeClr val="bg1"/>
                </a:solidFill>
                <a:latin typeface="Century Gothic" pitchFamily="34" charset="0"/>
                <a:ea typeface="+mn-ea"/>
              </a:rPr>
              <a:t/>
            </a:r>
            <a:br>
              <a:rPr lang="en-US" sz="4000" dirty="0">
                <a:solidFill>
                  <a:schemeClr val="bg1"/>
                </a:solidFill>
                <a:latin typeface="Century Gothic" pitchFamily="34" charset="0"/>
                <a:ea typeface="+mn-ea"/>
              </a:rPr>
            </a:br>
            <a:r>
              <a:rPr lang="en-US" sz="4000" dirty="0" smtClean="0">
                <a:solidFill>
                  <a:schemeClr val="bg1"/>
                </a:solidFill>
                <a:latin typeface="Century Gothic" panose="020B0502020202020204" pitchFamily="34" charset="0"/>
                <a:ea typeface="+mn-ea"/>
              </a:rPr>
              <a:t>Los </a:t>
            </a:r>
            <a:r>
              <a:rPr lang="en-US" sz="4000" dirty="0" err="1" smtClean="0">
                <a:solidFill>
                  <a:schemeClr val="bg1"/>
                </a:solidFill>
                <a:latin typeface="Century Gothic" panose="020B0502020202020204" pitchFamily="34" charset="0"/>
                <a:ea typeface="+mn-ea"/>
              </a:rPr>
              <a:t>Cabos</a:t>
            </a:r>
            <a:endParaRPr lang="en-US" sz="4000" dirty="0" smtClean="0">
              <a:solidFill>
                <a:schemeClr val="bg1"/>
              </a:solidFill>
              <a:latin typeface="Century Gothic" panose="020B0502020202020204" pitchFamily="34" charset="0"/>
              <a:ea typeface="+mn-ea"/>
            </a:endParaRPr>
          </a:p>
          <a:p>
            <a:pPr algn="l" defTabSz="457200" fontAlgn="auto">
              <a:spcBef>
                <a:spcPts val="0"/>
              </a:spcBef>
              <a:spcAft>
                <a:spcPts val="0"/>
              </a:spcAft>
              <a:defRPr/>
            </a:pPr>
            <a:r>
              <a:rPr lang="en-US" sz="2200" dirty="0" smtClean="0">
                <a:solidFill>
                  <a:schemeClr val="bg1"/>
                </a:solidFill>
                <a:latin typeface="Century Gothic" panose="020B0502020202020204" pitchFamily="34" charset="0"/>
                <a:ea typeface="+mn-ea"/>
              </a:rPr>
              <a:t>April </a:t>
            </a:r>
            <a:r>
              <a:rPr lang="en-US" sz="2200" dirty="0">
                <a:solidFill>
                  <a:schemeClr val="bg1"/>
                </a:solidFill>
                <a:latin typeface="Century Gothic" panose="020B0502020202020204" pitchFamily="34" charset="0"/>
                <a:ea typeface="+mn-ea"/>
              </a:rPr>
              <a:t>10 – 15, 2016</a:t>
            </a:r>
            <a:endParaRPr lang="en-US" dirty="0">
              <a:solidFill>
                <a:schemeClr val="bg1"/>
              </a:solidFill>
              <a:latin typeface="Century Gothic" panose="020B0502020202020204" pitchFamily="34" charset="0"/>
              <a:ea typeface="+mn-ea"/>
            </a:endParaRPr>
          </a:p>
        </p:txBody>
      </p:sp>
      <p:pic>
        <p:nvPicPr>
          <p:cNvPr id="3" name="Picture 2"/>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 y="0"/>
            <a:ext cx="1126462" cy="6966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Z:\~Shaklee_Images\Stock_Images\Royalty-free Convention and Trip Destinations\Italy\from hotel\SM_191_large.tif"/>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r="96" b="5335"/>
          <a:stretch/>
        </p:blipFill>
        <p:spPr bwMode="auto">
          <a:xfrm>
            <a:off x="1004646" y="1"/>
            <a:ext cx="8139355" cy="689095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p:cNvSpPr>
            <a:spLocks noGrp="1"/>
          </p:cNvSpPr>
          <p:nvPr>
            <p:ph type="title"/>
          </p:nvPr>
        </p:nvSpPr>
        <p:spPr>
          <a:xfrm>
            <a:off x="1318589" y="208543"/>
            <a:ext cx="7003776" cy="3449767"/>
          </a:xfrm>
        </p:spPr>
        <p:txBody>
          <a:bodyPr rtlCol="0">
            <a:noAutofit/>
          </a:bodyPr>
          <a:lstStyle/>
          <a:p>
            <a:pPr defTabSz="815827" fontAlgn="auto">
              <a:spcBef>
                <a:spcPts val="1800"/>
              </a:spcBef>
              <a:spcAft>
                <a:spcPts val="0"/>
              </a:spcAft>
              <a:defRPr/>
            </a:pPr>
            <a:r>
              <a:rPr lang="en-US" sz="4000" dirty="0" smtClean="0">
                <a:solidFill>
                  <a:schemeClr val="bg1"/>
                </a:solidFill>
              </a:rPr>
              <a:t>2016 TOP ACHIEVERS</a:t>
            </a:r>
            <a:br>
              <a:rPr lang="en-US" sz="4000" dirty="0" smtClean="0">
                <a:solidFill>
                  <a:schemeClr val="bg1"/>
                </a:solidFill>
              </a:rPr>
            </a:br>
            <a:r>
              <a:rPr lang="en-US" sz="4000" dirty="0" smtClean="0">
                <a:solidFill>
                  <a:schemeClr val="bg1"/>
                </a:solidFill>
              </a:rPr>
              <a:t>INTERNATIONAL TRIP</a:t>
            </a:r>
            <a:br>
              <a:rPr lang="en-US" sz="4000" dirty="0" smtClean="0">
                <a:solidFill>
                  <a:schemeClr val="bg1"/>
                </a:solidFill>
              </a:rPr>
            </a:br>
            <a:r>
              <a:rPr lang="en-US" sz="1400" dirty="0">
                <a:solidFill>
                  <a:schemeClr val="bg1"/>
                </a:solidFill>
              </a:rPr>
              <a:t> </a:t>
            </a:r>
            <a:r>
              <a:rPr lang="en-US" sz="4000" dirty="0" smtClean="0">
                <a:solidFill>
                  <a:schemeClr val="bg1"/>
                </a:solidFill>
              </a:rPr>
              <a:t/>
            </a:r>
            <a:br>
              <a:rPr lang="en-US" sz="4000" dirty="0" smtClean="0">
                <a:solidFill>
                  <a:schemeClr val="bg1"/>
                </a:solidFill>
              </a:rPr>
            </a:br>
            <a:r>
              <a:rPr lang="en-US" sz="4000" dirty="0" smtClean="0">
                <a:solidFill>
                  <a:schemeClr val="bg1"/>
                </a:solidFill>
              </a:rPr>
              <a:t>Tuscany, Italy</a:t>
            </a:r>
            <a:r>
              <a:rPr lang="en-US" dirty="0" smtClean="0">
                <a:solidFill>
                  <a:schemeClr val="bg1"/>
                </a:solidFill>
              </a:rPr>
              <a:t/>
            </a:r>
            <a:br>
              <a:rPr lang="en-US" dirty="0" smtClean="0">
                <a:solidFill>
                  <a:schemeClr val="bg1"/>
                </a:solidFill>
              </a:rPr>
            </a:br>
            <a:r>
              <a:rPr lang="en-US" sz="2000" dirty="0" smtClean="0">
                <a:solidFill>
                  <a:schemeClr val="bg1"/>
                </a:solidFill>
              </a:rPr>
              <a:t>June 3 – 8, 2016</a:t>
            </a:r>
            <a:endParaRPr lang="en-US" sz="2000" dirty="0">
              <a:solidFill>
                <a:schemeClr val="bg1"/>
              </a:solidFill>
            </a:endParaRPr>
          </a:p>
        </p:txBody>
      </p:sp>
      <p:pic>
        <p:nvPicPr>
          <p:cNvPr id="3075" name="Picture 3"/>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19160" y="-1"/>
            <a:ext cx="1157127" cy="68909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274638"/>
            <a:ext cx="8229600" cy="715962"/>
          </a:xfrm>
        </p:spPr>
        <p:txBody>
          <a:bodyPr>
            <a:normAutofit/>
          </a:bodyPr>
          <a:lstStyle/>
          <a:p>
            <a:r>
              <a:rPr lang="en-US" sz="3200" dirty="0" err="1" smtClean="0"/>
              <a:t>FaceBook</a:t>
            </a:r>
            <a:r>
              <a:rPr lang="en-US" sz="3200" dirty="0" smtClean="0"/>
              <a:t> Post of the Week --Harper Guerra</a:t>
            </a:r>
            <a:endParaRPr lang="en-US" sz="3200" dirty="0"/>
          </a:p>
        </p:txBody>
      </p:sp>
      <p:sp>
        <p:nvSpPr>
          <p:cNvPr id="3" name="Content Placeholder 2"/>
          <p:cNvSpPr>
            <a:spLocks noGrp="1"/>
          </p:cNvSpPr>
          <p:nvPr>
            <p:ph idx="1"/>
          </p:nvPr>
        </p:nvSpPr>
        <p:spPr>
          <a:xfrm>
            <a:off x="457200" y="1066800"/>
            <a:ext cx="8229600" cy="5486400"/>
          </a:xfrm>
        </p:spPr>
        <p:txBody>
          <a:bodyPr>
            <a:normAutofit lnSpcReduction="10000"/>
          </a:bodyPr>
          <a:lstStyle/>
          <a:p>
            <a:pPr>
              <a:buNone/>
            </a:pPr>
            <a:r>
              <a:rPr lang="en-US" sz="2400" dirty="0" smtClean="0"/>
              <a:t>"Key to Growth: </a:t>
            </a:r>
          </a:p>
          <a:p>
            <a:pPr>
              <a:buNone/>
            </a:pPr>
            <a:r>
              <a:rPr lang="en-US" sz="2400" dirty="0" smtClean="0"/>
              <a:t>You can't do it alone. </a:t>
            </a:r>
          </a:p>
          <a:p>
            <a:pPr>
              <a:buNone/>
            </a:pPr>
            <a:r>
              <a:rPr lang="en-US" sz="2400" dirty="0" smtClean="0"/>
              <a:t>There is a reason we are TEAM. </a:t>
            </a:r>
          </a:p>
          <a:p>
            <a:pPr>
              <a:buNone/>
            </a:pPr>
            <a:r>
              <a:rPr lang="en-US" sz="2400" dirty="0" smtClean="0"/>
              <a:t>It's because we as people are not meant to do anything alone. We need each other and I am so thankful for each of you. </a:t>
            </a:r>
          </a:p>
          <a:p>
            <a:pPr>
              <a:buNone/>
            </a:pPr>
            <a:r>
              <a:rPr lang="en-US" sz="2400" dirty="0" smtClean="0"/>
              <a:t>When you are discouraged, call your </a:t>
            </a:r>
            <a:r>
              <a:rPr lang="en-US" sz="2400" dirty="0" err="1" smtClean="0"/>
              <a:t>upline</a:t>
            </a:r>
            <a:r>
              <a:rPr lang="en-US" sz="2400" dirty="0" smtClean="0"/>
              <a:t>. </a:t>
            </a:r>
          </a:p>
          <a:p>
            <a:pPr>
              <a:buNone/>
            </a:pPr>
            <a:r>
              <a:rPr lang="en-US" sz="2400" dirty="0" smtClean="0"/>
              <a:t>When you need someone to remind you of the truth, call a trusted Shaklee friend. Little things can really get us down, but when we have someone to encourage us and help us refocus, we can move forward. </a:t>
            </a:r>
          </a:p>
          <a:p>
            <a:pPr>
              <a:buNone/>
            </a:pPr>
            <a:r>
              <a:rPr lang="en-US" sz="2400" dirty="0" smtClean="0"/>
              <a:t>We are all pressing forward on a goal to help people and help our own families. </a:t>
            </a:r>
          </a:p>
          <a:p>
            <a:pPr>
              <a:buNone/>
            </a:pPr>
            <a:r>
              <a:rPr lang="en-US" sz="2400" dirty="0" smtClean="0"/>
              <a:t>We are all here for each other--don't think ANY of us don't need each other. Have a great weekend ladies!"</a:t>
            </a:r>
          </a:p>
          <a:p>
            <a:endParaRPr lang="en-US" sz="24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667000" y="762000"/>
            <a:ext cx="3052600" cy="860425"/>
          </a:xfrm>
          <a:ln>
            <a:solidFill>
              <a:schemeClr val="tx1"/>
            </a:solidFill>
          </a:ln>
        </p:spPr>
        <p:txBody>
          <a:bodyPr/>
          <a:lstStyle/>
          <a:p>
            <a:r>
              <a:rPr lang="en-US" dirty="0" smtClean="0">
                <a:solidFill>
                  <a:schemeClr val="tx1"/>
                </a:solidFill>
              </a:rPr>
              <a:t>Coming Up </a:t>
            </a:r>
            <a:endParaRPr lang="en-US" dirty="0">
              <a:solidFill>
                <a:schemeClr val="tx1"/>
              </a:solidFill>
            </a:endParaRPr>
          </a:p>
        </p:txBody>
      </p:sp>
      <p:sp>
        <p:nvSpPr>
          <p:cNvPr id="3" name="Subtitle 2"/>
          <p:cNvSpPr>
            <a:spLocks noGrp="1"/>
          </p:cNvSpPr>
          <p:nvPr>
            <p:ph type="subTitle" idx="1"/>
          </p:nvPr>
        </p:nvSpPr>
        <p:spPr>
          <a:xfrm>
            <a:off x="609600" y="1981200"/>
            <a:ext cx="8077200" cy="4191000"/>
          </a:xfrm>
        </p:spPr>
        <p:txBody>
          <a:bodyPr>
            <a:noAutofit/>
          </a:bodyPr>
          <a:lstStyle/>
          <a:p>
            <a:r>
              <a:rPr lang="en-US" sz="3200" dirty="0" smtClean="0">
                <a:solidFill>
                  <a:schemeClr val="tx1"/>
                </a:solidFill>
              </a:rPr>
              <a:t>March 19 – The Planning &amp; Strategy Session</a:t>
            </a:r>
          </a:p>
          <a:p>
            <a:r>
              <a:rPr lang="en-US" sz="3200" dirty="0" smtClean="0">
                <a:solidFill>
                  <a:schemeClr val="tx1"/>
                </a:solidFill>
              </a:rPr>
              <a:t>March 26 --Key Elements of Home Meetings</a:t>
            </a:r>
          </a:p>
          <a:p>
            <a:r>
              <a:rPr lang="en-US" sz="3200" dirty="0" smtClean="0">
                <a:solidFill>
                  <a:schemeClr val="tx1"/>
                </a:solidFill>
              </a:rPr>
              <a:t>April 2 – NO WEBINAR – Happy Spring Break</a:t>
            </a:r>
          </a:p>
          <a:p>
            <a:r>
              <a:rPr lang="en-US" sz="3200" dirty="0" smtClean="0">
                <a:solidFill>
                  <a:schemeClr val="tx1"/>
                </a:solidFill>
              </a:rPr>
              <a:t>April 9 – Director Development Part 1– 	Teams are Built Through Attraction</a:t>
            </a:r>
          </a:p>
          <a:p>
            <a:r>
              <a:rPr lang="en-US" sz="3200" dirty="0" smtClean="0">
                <a:solidFill>
                  <a:schemeClr val="tx1"/>
                </a:solidFill>
              </a:rPr>
              <a:t>April 16 – Director Development Part 2 -- 		 The Critical Role of Coaching  </a:t>
            </a:r>
          </a:p>
          <a:p>
            <a:endParaRPr lang="en-US" sz="3200" dirty="0" smtClean="0">
              <a:solidFill>
                <a:schemeClr val="tx1"/>
              </a:solidFill>
            </a:endParaRPr>
          </a:p>
          <a:p>
            <a:endParaRPr lang="en-US" sz="3200" dirty="0" smtClean="0">
              <a:solidFill>
                <a:schemeClr val="tx1"/>
              </a:solidFill>
            </a:endParaRPr>
          </a:p>
          <a:p>
            <a:endParaRPr lang="en-US" sz="3200" dirty="0" smtClean="0">
              <a:solidFill>
                <a:schemeClr val="tx1"/>
              </a:solidFill>
            </a:endParaRPr>
          </a:p>
          <a:p>
            <a:r>
              <a:rPr lang="en-US" sz="3200" dirty="0" smtClean="0">
                <a:solidFill>
                  <a:schemeClr val="tx1"/>
                </a:solidFill>
              </a:rPr>
              <a:t> </a:t>
            </a:r>
            <a:endParaRPr lang="en-US" sz="32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1" y="457200"/>
            <a:ext cx="3047999" cy="1089025"/>
          </a:xfrm>
          <a:ln w="3175">
            <a:solidFill>
              <a:schemeClr val="tx1"/>
            </a:solidFill>
          </a:ln>
        </p:spPr>
        <p:txBody>
          <a:bodyPr>
            <a:normAutofit/>
          </a:bodyPr>
          <a:lstStyle/>
          <a:p>
            <a:r>
              <a:rPr lang="en-US" sz="3600" b="1" dirty="0" smtClean="0">
                <a:solidFill>
                  <a:schemeClr val="tx1"/>
                </a:solidFill>
              </a:rPr>
              <a:t>Action Steps</a:t>
            </a:r>
            <a:endParaRPr lang="en-US" sz="3600" b="1" dirty="0">
              <a:solidFill>
                <a:schemeClr val="tx1"/>
              </a:solidFill>
            </a:endParaRPr>
          </a:p>
        </p:txBody>
      </p:sp>
      <p:sp>
        <p:nvSpPr>
          <p:cNvPr id="3" name="Subtitle 2"/>
          <p:cNvSpPr>
            <a:spLocks noGrp="1"/>
          </p:cNvSpPr>
          <p:nvPr>
            <p:ph type="subTitle" idx="1"/>
          </p:nvPr>
        </p:nvSpPr>
        <p:spPr>
          <a:xfrm>
            <a:off x="914400" y="1905000"/>
            <a:ext cx="7467600" cy="4495800"/>
          </a:xfrm>
        </p:spPr>
        <p:txBody>
          <a:bodyPr>
            <a:normAutofit fontScale="92500" lnSpcReduction="10000"/>
          </a:bodyPr>
          <a:lstStyle/>
          <a:p>
            <a:pPr>
              <a:buFont typeface="Arial" pitchFamily="34" charset="0"/>
              <a:buChar char="•"/>
            </a:pPr>
            <a:r>
              <a:rPr lang="en-US" sz="2800" dirty="0" smtClean="0">
                <a:solidFill>
                  <a:schemeClr val="tx1"/>
                </a:solidFill>
              </a:rPr>
              <a:t> </a:t>
            </a:r>
            <a:r>
              <a:rPr lang="en-US" sz="2400" dirty="0" smtClean="0">
                <a:solidFill>
                  <a:schemeClr val="tx1"/>
                </a:solidFill>
              </a:rPr>
              <a:t>Set up or update the working folder Katie mentioned … to list the names of people you know .. And people you meet .. People you have contacted in the past and may want to stay in touch with .. And invite to an event or conference call. </a:t>
            </a:r>
          </a:p>
          <a:p>
            <a:endParaRPr lang="en-US" sz="2400" dirty="0" smtClean="0">
              <a:solidFill>
                <a:schemeClr val="tx1"/>
              </a:solidFill>
            </a:endParaRPr>
          </a:p>
          <a:p>
            <a:r>
              <a:rPr lang="en-US" sz="2400" dirty="0" smtClean="0">
                <a:solidFill>
                  <a:schemeClr val="tx1"/>
                </a:solidFill>
              </a:rPr>
              <a:t>This folder is the essence of working your business and should include a calendar, names and contact info for the week .. And a few bullet points of what you want to say when you make your calls.</a:t>
            </a:r>
          </a:p>
          <a:p>
            <a:r>
              <a:rPr lang="en-US" sz="2600" dirty="0" smtClean="0">
                <a:solidFill>
                  <a:schemeClr val="tx1"/>
                </a:solidFill>
              </a:rPr>
              <a:t>It allows you to be productive even when you only have 20 to 30 minutes here and there.</a:t>
            </a:r>
          </a:p>
          <a:p>
            <a:pPr>
              <a:buFont typeface="Arial" pitchFamily="34" charset="0"/>
              <a:buChar char="•"/>
            </a:pPr>
            <a:r>
              <a:rPr lang="en-US" sz="2800" dirty="0" smtClean="0">
                <a:solidFill>
                  <a:schemeClr val="tx1"/>
                </a:solidFill>
              </a:rPr>
              <a:t> </a:t>
            </a:r>
            <a:r>
              <a:rPr lang="en-US" sz="2400" dirty="0" smtClean="0">
                <a:solidFill>
                  <a:schemeClr val="tx1"/>
                </a:solidFill>
              </a:rPr>
              <a:t>Aim to earn Cash for Cleveland…by accumulating 20 sponsoring points every month ( minimum $100/mo)     Lisa</a:t>
            </a:r>
          </a:p>
          <a:p>
            <a:pPr>
              <a:buFont typeface="Arial" pitchFamily="34" charset="0"/>
              <a:buChar char="•"/>
            </a:pPr>
            <a:endParaRPr lang="en-US" sz="2400" dirty="0" smtClean="0">
              <a:solidFill>
                <a:schemeClr val="tx1"/>
              </a:solidFill>
            </a:endParaRPr>
          </a:p>
          <a:p>
            <a:endParaRPr lang="en-US" sz="2800" dirty="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4900" y="381000"/>
            <a:ext cx="6934200" cy="685801"/>
          </a:xfrm>
        </p:spPr>
        <p:txBody>
          <a:bodyPr>
            <a:normAutofit fontScale="90000"/>
          </a:bodyPr>
          <a:lstStyle/>
          <a:p>
            <a:r>
              <a:rPr lang="en-US" sz="3200" dirty="0" smtClean="0">
                <a:solidFill>
                  <a:schemeClr val="tx1"/>
                </a:solidFill>
              </a:rPr>
              <a:t>Monday Night Wellness Webinars</a:t>
            </a:r>
            <a:r>
              <a:rPr lang="en-US" dirty="0" smtClean="0">
                <a:solidFill>
                  <a:schemeClr val="tx1"/>
                </a:solidFill>
              </a:rPr>
              <a:t> </a:t>
            </a:r>
            <a:endParaRPr lang="en-US" dirty="0">
              <a:solidFill>
                <a:schemeClr val="tx1"/>
              </a:solidFill>
            </a:endParaRPr>
          </a:p>
        </p:txBody>
      </p:sp>
      <p:sp>
        <p:nvSpPr>
          <p:cNvPr id="3" name="Subtitle 2"/>
          <p:cNvSpPr>
            <a:spLocks noGrp="1"/>
          </p:cNvSpPr>
          <p:nvPr>
            <p:ph type="subTitle" idx="1"/>
          </p:nvPr>
        </p:nvSpPr>
        <p:spPr>
          <a:xfrm>
            <a:off x="685801" y="1524000"/>
            <a:ext cx="7772400" cy="4724400"/>
          </a:xfrm>
        </p:spPr>
        <p:txBody>
          <a:bodyPr>
            <a:noAutofit/>
          </a:bodyPr>
          <a:lstStyle/>
          <a:p>
            <a:r>
              <a:rPr lang="en-US" sz="2400" dirty="0" smtClean="0">
                <a:solidFill>
                  <a:schemeClr val="tx1"/>
                </a:solidFill>
              </a:rPr>
              <a:t>Monday March 2 –Shaklee National Webinar Announcing 	Exciting Dream Trips for 2016 .. And the Qualifications</a:t>
            </a:r>
          </a:p>
          <a:p>
            <a:r>
              <a:rPr lang="en-US" sz="2400" dirty="0" smtClean="0">
                <a:solidFill>
                  <a:schemeClr val="tx1"/>
                </a:solidFill>
              </a:rPr>
              <a:t>Monday March 9 – </a:t>
            </a:r>
            <a:r>
              <a:rPr lang="en-US" sz="2400" dirty="0" err="1" smtClean="0">
                <a:solidFill>
                  <a:schemeClr val="tx1"/>
                </a:solidFill>
              </a:rPr>
              <a:t>Detoxing</a:t>
            </a:r>
            <a:r>
              <a:rPr lang="en-US" sz="2400" dirty="0" smtClean="0">
                <a:solidFill>
                  <a:schemeClr val="tx1"/>
                </a:solidFill>
              </a:rPr>
              <a:t> for Spring – Nedra Sahr, MS 		Nutrition and  Dr. Steve Chaney </a:t>
            </a:r>
          </a:p>
          <a:p>
            <a:r>
              <a:rPr lang="en-US" sz="2400" dirty="0" smtClean="0">
                <a:solidFill>
                  <a:schemeClr val="tx1"/>
                </a:solidFill>
              </a:rPr>
              <a:t>Monday March 16 – Optimal Nutrition for Optimal Pregnancy</a:t>
            </a:r>
          </a:p>
          <a:p>
            <a:r>
              <a:rPr lang="en-US" sz="2400" dirty="0" smtClean="0">
                <a:solidFill>
                  <a:schemeClr val="tx1"/>
                </a:solidFill>
              </a:rPr>
              <a:t>	Harper Guerra, Katie Odom</a:t>
            </a:r>
          </a:p>
          <a:p>
            <a:r>
              <a:rPr lang="en-US" sz="2400" dirty="0" smtClean="0">
                <a:solidFill>
                  <a:schemeClr val="tx1"/>
                </a:solidFill>
              </a:rPr>
              <a:t>Monday March 23 – Natural Approaches to Allergies</a:t>
            </a:r>
          </a:p>
          <a:p>
            <a:r>
              <a:rPr lang="en-US" sz="2400" dirty="0" smtClean="0">
                <a:solidFill>
                  <a:schemeClr val="tx1"/>
                </a:solidFill>
              </a:rPr>
              <a:t>Monday March 30 --Last Monday of the Month – 		The Power Of Our Profession …. For __________( stay 	tuned )</a:t>
            </a:r>
          </a:p>
          <a:p>
            <a:endParaRPr lang="en-US" sz="2400" dirty="0" smtClean="0">
              <a:solidFill>
                <a:schemeClr val="tx1"/>
              </a:solidFill>
            </a:endParaRPr>
          </a:p>
          <a:p>
            <a:endParaRPr lang="en-US" sz="3200" dirty="0" smtClean="0">
              <a:solidFill>
                <a:schemeClr val="tx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buNone/>
            </a:pPr>
            <a:r>
              <a:rPr lang="en-US" dirty="0" smtClean="0"/>
              <a:t>"65% of working Americans could not cover normal living expenses for even 1 year if their employment income stopped.  </a:t>
            </a:r>
          </a:p>
          <a:p>
            <a:pPr>
              <a:buNone/>
            </a:pPr>
            <a:r>
              <a:rPr lang="en-US" dirty="0" smtClean="0"/>
              <a:t>38% could not pay their bills for more than 3 months.  </a:t>
            </a:r>
          </a:p>
          <a:p>
            <a:pPr>
              <a:buNone/>
            </a:pPr>
            <a:r>
              <a:rPr lang="en-US" dirty="0" smtClean="0"/>
              <a:t>What’s your back-up plan?</a:t>
            </a:r>
          </a:p>
          <a:p>
            <a:endParaRPr 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28575" y="0"/>
            <a:ext cx="6451600" cy="896938"/>
          </a:xfrm>
        </p:spPr>
        <p:txBody>
          <a:bodyPr lIns="105552" tIns="52776" rIns="105552" bIns="52776"/>
          <a:lstStyle/>
          <a:p>
            <a:pPr eaLnBrk="1" hangingPunct="1"/>
            <a:r>
              <a:rPr lang="en-US" sz="4800" smtClean="0"/>
              <a:t>   </a:t>
            </a:r>
            <a:r>
              <a:rPr lang="en-US" sz="4000" smtClean="0"/>
              <a:t>CAR INCENTIVES</a:t>
            </a:r>
          </a:p>
        </p:txBody>
      </p:sp>
      <p:sp>
        <p:nvSpPr>
          <p:cNvPr id="2051" name="Text Box 3"/>
          <p:cNvSpPr txBox="1">
            <a:spLocks noChangeArrowheads="1"/>
          </p:cNvSpPr>
          <p:nvPr/>
        </p:nvSpPr>
        <p:spPr bwMode="auto">
          <a:xfrm>
            <a:off x="4064000" y="2263775"/>
            <a:ext cx="8709025" cy="439738"/>
          </a:xfrm>
          <a:prstGeom prst="rect">
            <a:avLst/>
          </a:prstGeom>
          <a:noFill/>
          <a:ln w="9525" algn="ctr">
            <a:noFill/>
            <a:miter lim="800000"/>
            <a:headEnd/>
            <a:tailEnd/>
          </a:ln>
        </p:spPr>
        <p:txBody>
          <a:bodyPr lIns="105552" tIns="52776" rIns="105552" bIns="52776">
            <a:spAutoFit/>
          </a:bodyPr>
          <a:lstStyle/>
          <a:p>
            <a:pPr algn="r" defTabSz="1054100">
              <a:spcBef>
                <a:spcPct val="50000"/>
              </a:spcBef>
              <a:buClr>
                <a:srgbClr val="289728"/>
              </a:buClr>
              <a:buSzPct val="125000"/>
            </a:pPr>
            <a:endParaRPr lang="en-US" sz="2200" b="1"/>
          </a:p>
        </p:txBody>
      </p:sp>
      <p:graphicFrame>
        <p:nvGraphicFramePr>
          <p:cNvPr id="3076" name="Group 4"/>
          <p:cNvGraphicFramePr>
            <a:graphicFrameLocks noGrp="1"/>
          </p:cNvGraphicFramePr>
          <p:nvPr/>
        </p:nvGraphicFramePr>
        <p:xfrm>
          <a:off x="3543300" y="1601788"/>
          <a:ext cx="5326063" cy="2820988"/>
        </p:xfrm>
        <a:graphic>
          <a:graphicData uri="http://schemas.openxmlformats.org/drawingml/2006/table">
            <a:tbl>
              <a:tblPr/>
              <a:tblGrid>
                <a:gridCol w="1784350"/>
                <a:gridCol w="1390650"/>
                <a:gridCol w="2151063"/>
              </a:tblGrid>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Rank</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    Car Credit</a:t>
                      </a:r>
                    </a:p>
                  </a:txBody>
                  <a:tcPr marL="105552" marR="105552" marT="52776" marB="52776" horzOverflow="overflow">
                    <a:lnL w="12700" cap="flat" cmpd="sng" algn="ctr">
                      <a:solidFill>
                        <a:schemeClr val="tx1"/>
                      </a:solidFill>
                      <a:prstDash val="solid"/>
                      <a:round/>
                      <a:headEnd type="none" w="med" len="med"/>
                      <a:tailEnd type="none" w="med" len="med"/>
                    </a:lnL>
                    <a:lnR>
                      <a:noFill/>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Car Credit  Hybrid </a:t>
                      </a:r>
                    </a:p>
                  </a:txBody>
                  <a:tcPr marL="105552" marR="105552" marT="52776" marB="52776" horzOverflow="overflow">
                    <a:lnL>
                      <a:noFill/>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Director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$250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$325</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$375</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Exec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Senior Key Coord</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$450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Master Coordinator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$500</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$600</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3225">
                <a:tc>
                  <a:txBody>
                    <a:bodyPr/>
                    <a:lstStyle/>
                    <a:p>
                      <a:pPr marL="0" marR="0" lvl="0" indent="0" algn="l"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Presidential Master</a:t>
                      </a:r>
                    </a:p>
                  </a:txBody>
                  <a:tcPr marL="105552" marR="105552" marT="52776" marB="52776"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Mercedes</a:t>
                      </a:r>
                    </a:p>
                  </a:txBody>
                  <a:tcPr marL="105552" marR="105552" marT="52776" marB="5277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054100" rtl="0" eaLnBrk="1" fontAlgn="base" latinLnBrk="0" hangingPunct="1">
                        <a:lnSpc>
                          <a:spcPct val="100000"/>
                        </a:lnSpc>
                        <a:spcBef>
                          <a:spcPct val="50000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rPr>
                        <a:t>Keys to Mercedes</a:t>
                      </a:r>
                    </a:p>
                  </a:txBody>
                  <a:tcPr marL="105552" marR="105552" marT="52776" marB="52776"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086" name="Text Box 40"/>
          <p:cNvSpPr txBox="1">
            <a:spLocks noChangeArrowheads="1"/>
          </p:cNvSpPr>
          <p:nvPr/>
        </p:nvSpPr>
        <p:spPr bwMode="auto">
          <a:xfrm>
            <a:off x="152400" y="1219200"/>
            <a:ext cx="3379788" cy="442913"/>
          </a:xfrm>
          <a:prstGeom prst="rect">
            <a:avLst/>
          </a:prstGeom>
          <a:solidFill>
            <a:schemeClr val="folHlink"/>
          </a:solidFill>
          <a:ln w="3175" algn="ctr">
            <a:solidFill>
              <a:schemeClr val="tx1"/>
            </a:solidFill>
            <a:miter lim="800000"/>
            <a:headEnd/>
            <a:tailEnd/>
          </a:ln>
        </p:spPr>
        <p:txBody>
          <a:bodyPr lIns="105552" tIns="52776" rIns="105552" bIns="52776">
            <a:spAutoFit/>
          </a:bodyPr>
          <a:lstStyle/>
          <a:p>
            <a:pPr algn="ctr" defTabSz="1054100">
              <a:spcBef>
                <a:spcPct val="50000"/>
              </a:spcBef>
              <a:buClr>
                <a:srgbClr val="289728"/>
              </a:buClr>
              <a:buSzPct val="125000"/>
            </a:pPr>
            <a:r>
              <a:rPr lang="en-US" sz="2200" b="1"/>
              <a:t>Keys to a Mercedes</a:t>
            </a:r>
          </a:p>
        </p:txBody>
      </p:sp>
      <p:pic>
        <p:nvPicPr>
          <p:cNvPr id="2087" name="Picture 41" descr="OpportunityDVD_English_071410_nopage#s5"/>
          <p:cNvPicPr>
            <a:picLocks noChangeAspect="1" noChangeArrowheads="1"/>
          </p:cNvPicPr>
          <p:nvPr/>
        </p:nvPicPr>
        <p:blipFill>
          <a:blip r:embed="rId2" cstate="print"/>
          <a:srcRect/>
          <a:stretch>
            <a:fillRect/>
          </a:stretch>
        </p:blipFill>
        <p:spPr bwMode="auto">
          <a:xfrm>
            <a:off x="304800" y="1676400"/>
            <a:ext cx="3124200" cy="2209800"/>
          </a:xfrm>
          <a:prstGeom prst="rect">
            <a:avLst/>
          </a:prstGeom>
          <a:noFill/>
          <a:ln w="6350">
            <a:solidFill>
              <a:schemeClr val="tx1"/>
            </a:solidFill>
            <a:miter lim="800000"/>
            <a:headEnd/>
            <a:tailEnd/>
          </a:ln>
        </p:spPr>
      </p:pic>
      <p:pic>
        <p:nvPicPr>
          <p:cNvPr id="2088" name="Picture 42" descr="Prius V shown in Barcelona Red Metallic"/>
          <p:cNvPicPr>
            <a:picLocks noChangeAspect="1" noChangeArrowheads="1"/>
          </p:cNvPicPr>
          <p:nvPr/>
        </p:nvPicPr>
        <p:blipFill>
          <a:blip r:embed="rId3" cstate="print"/>
          <a:srcRect/>
          <a:stretch>
            <a:fillRect/>
          </a:stretch>
        </p:blipFill>
        <p:spPr bwMode="auto">
          <a:xfrm>
            <a:off x="0" y="5345113"/>
            <a:ext cx="2970213" cy="1512887"/>
          </a:xfrm>
          <a:prstGeom prst="rect">
            <a:avLst/>
          </a:prstGeom>
          <a:noFill/>
          <a:ln w="9525">
            <a:noFill/>
            <a:miter lim="800000"/>
            <a:headEnd/>
            <a:tailEnd/>
          </a:ln>
        </p:spPr>
      </p:pic>
      <p:sp>
        <p:nvSpPr>
          <p:cNvPr id="2089" name="Text Box 43"/>
          <p:cNvSpPr txBox="1">
            <a:spLocks noChangeArrowheads="1"/>
          </p:cNvSpPr>
          <p:nvPr/>
        </p:nvSpPr>
        <p:spPr bwMode="auto">
          <a:xfrm>
            <a:off x="498475" y="4783138"/>
            <a:ext cx="8220075" cy="439737"/>
          </a:xfrm>
          <a:prstGeom prst="rect">
            <a:avLst/>
          </a:prstGeom>
          <a:noFill/>
          <a:ln w="9525" algn="ctr">
            <a:noFill/>
            <a:miter lim="800000"/>
            <a:headEnd/>
            <a:tailEnd/>
          </a:ln>
        </p:spPr>
        <p:txBody>
          <a:bodyPr lIns="105552" tIns="52776" rIns="105552" bIns="52776">
            <a:spAutoFit/>
          </a:bodyPr>
          <a:lstStyle/>
          <a:p>
            <a:pPr defTabSz="1054100">
              <a:spcBef>
                <a:spcPct val="50000"/>
              </a:spcBef>
              <a:buClr>
                <a:srgbClr val="289728"/>
              </a:buClr>
              <a:buSzPct val="125000"/>
            </a:pPr>
            <a:r>
              <a:rPr lang="en-US" sz="2200" b="1"/>
              <a:t>     Prius	                 Lexus		 Dodge Ram</a:t>
            </a:r>
          </a:p>
        </p:txBody>
      </p:sp>
      <p:pic>
        <p:nvPicPr>
          <p:cNvPr id="2090" name="Picture 44" descr="2010 Dodge Ram 2500"/>
          <p:cNvPicPr>
            <a:picLocks noChangeAspect="1" noChangeArrowheads="1"/>
          </p:cNvPicPr>
          <p:nvPr/>
        </p:nvPicPr>
        <p:blipFill>
          <a:blip r:embed="rId4" cstate="print"/>
          <a:srcRect/>
          <a:stretch>
            <a:fillRect/>
          </a:stretch>
        </p:blipFill>
        <p:spPr bwMode="auto">
          <a:xfrm>
            <a:off x="6348413" y="5380038"/>
            <a:ext cx="2795587" cy="1497012"/>
          </a:xfrm>
          <a:prstGeom prst="rect">
            <a:avLst/>
          </a:prstGeom>
          <a:noFill/>
          <a:ln w="9525">
            <a:noFill/>
            <a:miter lim="800000"/>
            <a:headEnd/>
            <a:tailEnd/>
          </a:ln>
        </p:spPr>
      </p:pic>
      <p:sp>
        <p:nvSpPr>
          <p:cNvPr id="2091" name="Text Box 45"/>
          <p:cNvSpPr txBox="1">
            <a:spLocks noChangeArrowheads="1"/>
          </p:cNvSpPr>
          <p:nvPr/>
        </p:nvSpPr>
        <p:spPr bwMode="auto">
          <a:xfrm>
            <a:off x="0" y="1079500"/>
            <a:ext cx="9144000" cy="349250"/>
          </a:xfrm>
          <a:prstGeom prst="rect">
            <a:avLst/>
          </a:prstGeom>
          <a:noFill/>
          <a:ln w="9525" algn="ctr">
            <a:noFill/>
            <a:miter lim="800000"/>
            <a:headEnd/>
            <a:tailEnd/>
          </a:ln>
        </p:spPr>
        <p:txBody>
          <a:bodyPr lIns="105552" tIns="52776" rIns="105552" bIns="52776">
            <a:spAutoFit/>
          </a:bodyPr>
          <a:lstStyle/>
          <a:p>
            <a:pPr algn="ctr" defTabSz="1054100">
              <a:spcBef>
                <a:spcPct val="50000"/>
              </a:spcBef>
              <a:buClr>
                <a:srgbClr val="289728"/>
              </a:buClr>
              <a:buSzPct val="125000"/>
            </a:pPr>
            <a:r>
              <a:rPr lang="en-US" sz="1600" b="1"/>
              <a:t>			Own or Lease a Car of Your Choice</a:t>
            </a:r>
          </a:p>
        </p:txBody>
      </p:sp>
      <p:pic>
        <p:nvPicPr>
          <p:cNvPr id="2092" name="Picture 46"/>
          <p:cNvPicPr>
            <a:picLocks noChangeAspect="1" noChangeArrowheads="1"/>
          </p:cNvPicPr>
          <p:nvPr/>
        </p:nvPicPr>
        <p:blipFill>
          <a:blip r:embed="rId5" cstate="print"/>
          <a:srcRect/>
          <a:stretch>
            <a:fillRect/>
          </a:stretch>
        </p:blipFill>
        <p:spPr bwMode="auto">
          <a:xfrm>
            <a:off x="2895600" y="4495800"/>
            <a:ext cx="3429000" cy="2362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p:txBody>
          <a:bodyPr>
            <a:normAutofit/>
          </a:bodyPr>
          <a:lstStyle/>
          <a:p>
            <a:r>
              <a:rPr lang="en-US" sz="3200" dirty="0" smtClean="0"/>
              <a:t>For Product Questions You Can’t Get Answered from Your </a:t>
            </a:r>
            <a:r>
              <a:rPr lang="en-US" sz="3200" dirty="0" err="1" smtClean="0"/>
              <a:t>Upline</a:t>
            </a:r>
            <a:r>
              <a:rPr lang="en-US" sz="3200" dirty="0" smtClean="0"/>
              <a:t> or Team Page</a:t>
            </a:r>
            <a:endParaRPr lang="en-US" sz="3200" dirty="0"/>
          </a:p>
        </p:txBody>
      </p:sp>
      <p:sp>
        <p:nvSpPr>
          <p:cNvPr id="3" name="Content Placeholder 2"/>
          <p:cNvSpPr>
            <a:spLocks noGrp="1"/>
          </p:cNvSpPr>
          <p:nvPr>
            <p:ph idx="1"/>
          </p:nvPr>
        </p:nvSpPr>
        <p:spPr/>
        <p:txBody>
          <a:bodyPr/>
          <a:lstStyle/>
          <a:p>
            <a:pPr>
              <a:buNone/>
            </a:pPr>
            <a:r>
              <a:rPr lang="en-US" dirty="0" smtClean="0"/>
              <a:t>Everyone please write this down..		Medical Affairs (Product Support), </a:t>
            </a:r>
            <a:r>
              <a:rPr lang="en-US" u="sng" dirty="0" smtClean="0">
                <a:hlinkClick r:id="rId3"/>
              </a:rPr>
              <a:t>medicalaffairs@shaklee.com</a:t>
            </a:r>
            <a:r>
              <a:rPr lang="en-US" dirty="0" smtClean="0"/>
              <a:t>, or</a:t>
            </a:r>
          </a:p>
          <a:p>
            <a:pPr>
              <a:buNone/>
            </a:pPr>
            <a:r>
              <a:rPr lang="en-US" dirty="0" smtClean="0"/>
              <a:t> 		925-734-3638, M-F 9-5 PST</a:t>
            </a:r>
          </a:p>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www.psdgraphics.com/file/yellow-background.jpg"/>
          <p:cNvPicPr>
            <a:picLocks noChangeAspect="1" noChangeArrowheads="1"/>
          </p:cNvPicPr>
          <p:nvPr/>
        </p:nvPicPr>
        <p:blipFill>
          <a:blip r:embed="rId2" cstate="print"/>
          <a:srcRect/>
          <a:stretch>
            <a:fillRect/>
          </a:stretch>
        </p:blipFill>
        <p:spPr bwMode="auto">
          <a:xfrm>
            <a:off x="-132953" y="0"/>
            <a:ext cx="9276953" cy="6858000"/>
          </a:xfrm>
          <a:prstGeom prst="rect">
            <a:avLst/>
          </a:prstGeom>
          <a:noFill/>
        </p:spPr>
      </p:pic>
      <p:sp>
        <p:nvSpPr>
          <p:cNvPr id="2" name="Title 1"/>
          <p:cNvSpPr>
            <a:spLocks noGrp="1"/>
          </p:cNvSpPr>
          <p:nvPr>
            <p:ph type="title"/>
          </p:nvPr>
        </p:nvSpPr>
        <p:spPr>
          <a:xfrm>
            <a:off x="457200" y="685800"/>
            <a:ext cx="8229600" cy="1143000"/>
          </a:xfrm>
        </p:spPr>
        <p:txBody>
          <a:bodyPr>
            <a:normAutofit/>
          </a:bodyPr>
          <a:lstStyle/>
          <a:p>
            <a:r>
              <a:rPr lang="en-US" sz="3200" dirty="0" smtClean="0"/>
              <a:t>Michelle Parrott </a:t>
            </a:r>
            <a:r>
              <a:rPr lang="en-US" sz="3200" dirty="0" err="1" smtClean="0"/>
              <a:t>FaceBook</a:t>
            </a:r>
            <a:r>
              <a:rPr lang="en-US" sz="3200" dirty="0" smtClean="0"/>
              <a:t> Post</a:t>
            </a:r>
            <a:br>
              <a:rPr lang="en-US" sz="3200" dirty="0" smtClean="0"/>
            </a:br>
            <a:r>
              <a:rPr lang="en-US" sz="3200" dirty="0" smtClean="0"/>
              <a:t>Invitation to Host a </a:t>
            </a:r>
            <a:r>
              <a:rPr lang="en-US" sz="3200" dirty="0" err="1" smtClean="0"/>
              <a:t>FaceBook</a:t>
            </a:r>
            <a:r>
              <a:rPr lang="en-US" sz="3200" dirty="0" smtClean="0"/>
              <a:t> Event</a:t>
            </a:r>
            <a:endParaRPr lang="en-US" sz="3200" dirty="0"/>
          </a:p>
        </p:txBody>
      </p:sp>
      <p:graphicFrame>
        <p:nvGraphicFramePr>
          <p:cNvPr id="4" name="Content Placeholder 3"/>
          <p:cNvGraphicFramePr>
            <a:graphicFrameLocks noGrp="1"/>
          </p:cNvGraphicFramePr>
          <p:nvPr>
            <p:ph idx="1"/>
          </p:nvPr>
        </p:nvGraphicFramePr>
        <p:xfrm>
          <a:off x="761999" y="1371600"/>
          <a:ext cx="7620001" cy="5026158"/>
        </p:xfrm>
        <a:graphic>
          <a:graphicData uri="http://schemas.openxmlformats.org/drawingml/2006/table">
            <a:tbl>
              <a:tblPr/>
              <a:tblGrid>
                <a:gridCol w="76201"/>
                <a:gridCol w="7543800"/>
              </a:tblGrid>
              <a:tr h="978402">
                <a:tc>
                  <a:txBody>
                    <a:bodyPr/>
                    <a:lstStyle/>
                    <a:p>
                      <a:pPr marL="517525" marR="0" indent="-517525" algn="l" defTabSz="914400" rtl="0" eaLnBrk="1" fontAlgn="auto" latinLnBrk="0" hangingPunct="1">
                        <a:lnSpc>
                          <a:spcPct val="100000"/>
                        </a:lnSpc>
                        <a:spcBef>
                          <a:spcPts val="0"/>
                        </a:spcBef>
                        <a:spcAft>
                          <a:spcPts val="0"/>
                        </a:spcAft>
                        <a:buClrTx/>
                        <a:buSzTx/>
                        <a:buFontTx/>
                        <a:buNone/>
                        <a:tabLst/>
                        <a:defRPr/>
                      </a:pPr>
                      <a:r>
                        <a:rPr lang="en-US" sz="1200" b="1" u="none" strike="noStrike" dirty="0" err="1" smtClean="0">
                          <a:solidFill>
                            <a:srgbClr val="3B5998"/>
                          </a:solidFill>
                          <a:latin typeface="Tahoma"/>
                          <a:ea typeface="Times New Roman"/>
                          <a:cs typeface="Times New Roman"/>
                        </a:rPr>
                        <a:t>MIchell</a:t>
                      </a:r>
                      <a:endParaRPr lang="en-US" sz="1200" dirty="0">
                        <a:latin typeface="Times New Roman"/>
                        <a:ea typeface="Times New Roman"/>
                        <a:cs typeface="Times New Roman"/>
                      </a:endParaRPr>
                    </a:p>
                  </a:txBody>
                  <a:tcPr marL="0" marR="47625" marT="28575" marB="47625">
                    <a:lnL>
                      <a:noFill/>
                    </a:lnL>
                    <a:lnR>
                      <a:noFill/>
                    </a:lnR>
                    <a:lnT>
                      <a:noFill/>
                    </a:lnT>
                    <a:lnB>
                      <a:noFill/>
                    </a:lnB>
                  </a:tcPr>
                </a:tc>
                <a:tc>
                  <a:txBody>
                    <a:bodyPr/>
                    <a:lstStyle/>
                    <a:p>
                      <a:endParaRPr lang="en-US" dirty="0"/>
                    </a:p>
                  </a:txBody>
                  <a:tcPr marL="0" marR="47625" marT="47625" marB="47625">
                    <a:lnL>
                      <a:noFill/>
                    </a:lnL>
                    <a:lnR>
                      <a:noFill/>
                    </a:lnR>
                    <a:lnT>
                      <a:noFill/>
                    </a:lnT>
                    <a:lnB>
                      <a:noFill/>
                    </a:lnB>
                  </a:tcPr>
                </a:tc>
              </a:tr>
              <a:tr h="3669798">
                <a:tc>
                  <a:txBody>
                    <a:bodyPr/>
                    <a:lstStyle/>
                    <a:p>
                      <a:pPr marL="0" marR="0">
                        <a:spcBef>
                          <a:spcPts val="0"/>
                        </a:spcBef>
                        <a:spcAft>
                          <a:spcPts val="0"/>
                        </a:spcAft>
                      </a:pPr>
                      <a:endParaRPr lang="en-US" sz="2400" dirty="0">
                        <a:latin typeface="Times New Roman"/>
                        <a:ea typeface="Calibri"/>
                        <a:cs typeface="Times New Roman"/>
                      </a:endParaRPr>
                    </a:p>
                  </a:txBody>
                  <a:tcPr marL="0" marR="0" marT="0" marB="47625">
                    <a:lnL>
                      <a:noFill/>
                    </a:lnL>
                    <a:lnR>
                      <a:noFill/>
                    </a:lnR>
                    <a:lnT>
                      <a:noFill/>
                    </a:lnT>
                    <a:lnB>
                      <a:noFill/>
                    </a:lnB>
                  </a:tcPr>
                </a:tc>
                <a:tc>
                  <a:txBody>
                    <a:bodyPr/>
                    <a:lstStyle/>
                    <a:p>
                      <a:pPr marL="0" marR="0" algn="r">
                        <a:spcBef>
                          <a:spcPts val="0"/>
                        </a:spcBef>
                        <a:spcAft>
                          <a:spcPts val="0"/>
                        </a:spcAft>
                      </a:pPr>
                      <a:r>
                        <a:rPr lang="en-US" sz="2400" dirty="0">
                          <a:solidFill>
                            <a:srgbClr val="999999"/>
                          </a:solidFill>
                          <a:latin typeface="Tahoma"/>
                          <a:ea typeface="Times New Roman"/>
                          <a:cs typeface="Times New Roman"/>
                        </a:rPr>
                        <a:t>10:01am Mar 9 </a:t>
                      </a:r>
                      <a:endParaRPr lang="en-US" sz="2400" dirty="0">
                        <a:latin typeface="Times New Roman"/>
                        <a:ea typeface="Calibri"/>
                        <a:cs typeface="Times New Roman"/>
                      </a:endParaRPr>
                    </a:p>
                    <a:p>
                      <a:r>
                        <a:rPr lang="en-US" sz="2400" dirty="0">
                          <a:latin typeface="Calibri"/>
                          <a:ea typeface="Times New Roman"/>
                          <a:cs typeface="Times New Roman"/>
                        </a:rPr>
                        <a:t>Would anyone be interested in sharing Shaklee FB event that you'd host for your friends/family?? You'll earn cash towards your purchase (like pampered chef/31 does) and even have the chance to earn some prizes for yourself based on the sales of the party</a:t>
                      </a:r>
                      <a:r>
                        <a:rPr lang="en-US" sz="2400" dirty="0" smtClean="0">
                          <a:latin typeface="Calibri"/>
                          <a:ea typeface="Times New Roman"/>
                          <a:cs typeface="Times New Roman"/>
                        </a:rPr>
                        <a:t>!</a:t>
                      </a:r>
                    </a:p>
                    <a:p>
                      <a:r>
                        <a:rPr lang="en-US" sz="2400" dirty="0" smtClean="0">
                          <a:latin typeface="Calibri"/>
                          <a:ea typeface="Times New Roman"/>
                          <a:cs typeface="Times New Roman"/>
                        </a:rPr>
                        <a:t> </a:t>
                      </a:r>
                      <a:r>
                        <a:rPr lang="en-US" sz="2400" dirty="0">
                          <a:latin typeface="Calibri"/>
                          <a:ea typeface="Times New Roman"/>
                          <a:cs typeface="Times New Roman"/>
                        </a:rPr>
                        <a:t>I have a few openings for this opportunity - you don't have to do any work - I do it all! You just invite your friends/family! </a:t>
                      </a:r>
                    </a:p>
                  </a:txBody>
                  <a:tcPr marL="0" marR="47625" marT="0" marB="47625">
                    <a:lnL>
                      <a:noFill/>
                    </a:lnL>
                    <a:lnR>
                      <a:noFill/>
                    </a:lnR>
                    <a:lnT>
                      <a:noFill/>
                    </a:lnT>
                    <a:lnB>
                      <a:noFill/>
                    </a:lnB>
                  </a:tcPr>
                </a:tc>
              </a:tr>
            </a:tbl>
          </a:graphicData>
        </a:graphic>
      </p:graphicFrame>
      <p:pic>
        <p:nvPicPr>
          <p:cNvPr id="1026" name="Picture 2" descr="Michelle Parrott"/>
          <p:cNvPicPr>
            <a:picLocks noChangeAspect="1" noChangeArrowheads="1"/>
          </p:cNvPicPr>
          <p:nvPr/>
        </p:nvPicPr>
        <p:blipFill>
          <a:blip r:embed="rId3" cstate="print"/>
          <a:srcRect/>
          <a:stretch>
            <a:fillRect/>
          </a:stretch>
        </p:blipFill>
        <p:spPr bwMode="auto">
          <a:xfrm>
            <a:off x="304800" y="533400"/>
            <a:ext cx="990600" cy="9906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2800" y="274638"/>
            <a:ext cx="5410200" cy="1143000"/>
          </a:xfrm>
        </p:spPr>
        <p:txBody>
          <a:bodyPr>
            <a:normAutofit/>
          </a:bodyPr>
          <a:lstStyle/>
          <a:p>
            <a:r>
              <a:rPr lang="en-US" sz="3200" dirty="0" smtClean="0"/>
              <a:t>Special Guest Ashley McDonald </a:t>
            </a:r>
            <a:endParaRPr lang="en-US" sz="3200" dirty="0"/>
          </a:p>
        </p:txBody>
      </p:sp>
      <p:sp>
        <p:nvSpPr>
          <p:cNvPr id="3" name="Content Placeholder 2"/>
          <p:cNvSpPr>
            <a:spLocks noGrp="1"/>
          </p:cNvSpPr>
          <p:nvPr>
            <p:ph idx="1"/>
          </p:nvPr>
        </p:nvSpPr>
        <p:spPr>
          <a:xfrm>
            <a:off x="457200" y="3733800"/>
            <a:ext cx="4114800" cy="2392363"/>
          </a:xfrm>
        </p:spPr>
        <p:txBody>
          <a:bodyPr>
            <a:normAutofit/>
          </a:bodyPr>
          <a:lstStyle/>
          <a:p>
            <a:pPr>
              <a:buNone/>
            </a:pPr>
            <a:r>
              <a:rPr lang="en-US" sz="2400" dirty="0" smtClean="0"/>
              <a:t>Setting up </a:t>
            </a:r>
            <a:r>
              <a:rPr lang="en-US" sz="2400" dirty="0" err="1" smtClean="0"/>
              <a:t>FaceBook</a:t>
            </a:r>
            <a:r>
              <a:rPr lang="en-US" sz="2400" dirty="0" smtClean="0"/>
              <a:t> Support Groups for Shaklee 180 … Better Together</a:t>
            </a:r>
            <a:endParaRPr lang="en-US" sz="2400" dirty="0"/>
          </a:p>
        </p:txBody>
      </p:sp>
      <p:pic>
        <p:nvPicPr>
          <p:cNvPr id="23554" name="Picture 2" descr="Ashley Nichole McDonald"/>
          <p:cNvPicPr>
            <a:picLocks noChangeAspect="1" noChangeArrowheads="1"/>
          </p:cNvPicPr>
          <p:nvPr/>
        </p:nvPicPr>
        <p:blipFill>
          <a:blip r:embed="rId2" cstate="print"/>
          <a:srcRect/>
          <a:stretch>
            <a:fillRect/>
          </a:stretch>
        </p:blipFill>
        <p:spPr bwMode="auto">
          <a:xfrm>
            <a:off x="304800" y="457200"/>
            <a:ext cx="2971800" cy="2971800"/>
          </a:xfrm>
          <a:prstGeom prst="rect">
            <a:avLst/>
          </a:prstGeom>
          <a:noFill/>
        </p:spPr>
      </p:pic>
      <p:pic>
        <p:nvPicPr>
          <p:cNvPr id="23556" name="Picture 4" descr="https://scontent-ord.xx.fbcdn.net/hphotos-xpf1/v/t1.0-9/10984264_725894904424_4740879037725231475_n.jpg?oh=415be130803c0e23175c0e0ec487be73&amp;oe=558892AC"/>
          <p:cNvPicPr>
            <a:picLocks noChangeAspect="1" noChangeArrowheads="1"/>
          </p:cNvPicPr>
          <p:nvPr/>
        </p:nvPicPr>
        <p:blipFill>
          <a:blip r:embed="rId3" cstate="print"/>
          <a:srcRect/>
          <a:stretch>
            <a:fillRect/>
          </a:stretch>
        </p:blipFill>
        <p:spPr bwMode="auto">
          <a:xfrm>
            <a:off x="4572000" y="2133600"/>
            <a:ext cx="4383640" cy="42672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rot="10800000">
            <a:off x="0" y="-2"/>
            <a:ext cx="9144000" cy="5148263"/>
          </a:xfrm>
          <a:prstGeom prst="rect">
            <a:avLst/>
          </a:prstGeom>
          <a:ln w="38100">
            <a:noFill/>
          </a:ln>
        </p:spPr>
      </p:pic>
      <p:sp>
        <p:nvSpPr>
          <p:cNvPr id="2" name="Title 1"/>
          <p:cNvSpPr>
            <a:spLocks noGrp="1"/>
          </p:cNvSpPr>
          <p:nvPr>
            <p:ph type="ctrTitle"/>
          </p:nvPr>
        </p:nvSpPr>
        <p:spPr>
          <a:xfrm>
            <a:off x="838200" y="304800"/>
            <a:ext cx="7543800" cy="2895600"/>
          </a:xfrm>
          <a:ln>
            <a:solidFill>
              <a:schemeClr val="accent5">
                <a:lumMod val="75000"/>
              </a:schemeClr>
            </a:solidFill>
          </a:ln>
        </p:spPr>
        <p:txBody>
          <a:bodyPr>
            <a:normAutofit fontScale="90000"/>
          </a:bodyPr>
          <a:lstStyle/>
          <a:p>
            <a:r>
              <a:rPr lang="en-US" sz="3200" dirty="0" smtClean="0"/>
              <a:t>Legacy and Leadership </a:t>
            </a:r>
            <a:br>
              <a:rPr lang="en-US" sz="3200" dirty="0" smtClean="0"/>
            </a:br>
            <a:r>
              <a:rPr lang="en-US" sz="3200" dirty="0" smtClean="0"/>
              <a:t>Spring 2015</a:t>
            </a:r>
            <a:r>
              <a:rPr lang="en-US" dirty="0" smtClean="0"/>
              <a:t/>
            </a:r>
            <a:br>
              <a:rPr lang="en-US" dirty="0" smtClean="0"/>
            </a:br>
            <a:r>
              <a:rPr lang="en-US" sz="2800" dirty="0" smtClean="0"/>
              <a:t>Session </a:t>
            </a:r>
            <a:r>
              <a:rPr lang="en-US" sz="2800" dirty="0" smtClean="0"/>
              <a:t>#9 -  </a:t>
            </a:r>
            <a:r>
              <a:rPr lang="en-US" sz="2800" dirty="0" smtClean="0"/>
              <a:t>Mar 12, 2015</a:t>
            </a:r>
            <a:r>
              <a:rPr lang="en-US" sz="3600" dirty="0" smtClean="0"/>
              <a:t/>
            </a:r>
            <a:br>
              <a:rPr lang="en-US" sz="3600" dirty="0" smtClean="0"/>
            </a:br>
            <a:r>
              <a:rPr lang="en-US" sz="3600" dirty="0" smtClean="0"/>
              <a:t> Tax Benefits of Home Businesses</a:t>
            </a:r>
            <a:br>
              <a:rPr lang="en-US" sz="3600" dirty="0" smtClean="0"/>
            </a:br>
            <a:r>
              <a:rPr lang="en-US" sz="3600" dirty="0" smtClean="0"/>
              <a:t>With Master Coordinator Allan Sharapan</a:t>
            </a:r>
            <a:endParaRPr lang="en-US" sz="4000" b="1" dirty="0"/>
          </a:p>
        </p:txBody>
      </p:sp>
      <p:sp>
        <p:nvSpPr>
          <p:cNvPr id="3" name="Subtitle 2"/>
          <p:cNvSpPr>
            <a:spLocks noGrp="1"/>
          </p:cNvSpPr>
          <p:nvPr>
            <p:ph type="subTitle" idx="1"/>
          </p:nvPr>
        </p:nvSpPr>
        <p:spPr>
          <a:xfrm>
            <a:off x="6400800" y="5638800"/>
            <a:ext cx="2743200" cy="914400"/>
          </a:xfrm>
        </p:spPr>
        <p:txBody>
          <a:bodyPr>
            <a:noAutofit/>
          </a:bodyPr>
          <a:lstStyle/>
          <a:p>
            <a:pPr algn="l"/>
            <a:r>
              <a:rPr lang="en-US" sz="2000" dirty="0" smtClean="0">
                <a:solidFill>
                  <a:schemeClr val="tx1"/>
                </a:solidFill>
              </a:rPr>
              <a:t>	Senior	     Executive Coordinator </a:t>
            </a:r>
          </a:p>
          <a:p>
            <a:r>
              <a:rPr lang="en-US" sz="2000" dirty="0" smtClean="0">
                <a:solidFill>
                  <a:schemeClr val="tx1"/>
                </a:solidFill>
              </a:rPr>
              <a:t> Lisa Anderson</a:t>
            </a:r>
            <a:endParaRPr lang="en-US" sz="2000" dirty="0">
              <a:solidFill>
                <a:schemeClr val="tx1"/>
              </a:solidFill>
            </a:endParaRPr>
          </a:p>
        </p:txBody>
      </p:sp>
      <p:pic>
        <p:nvPicPr>
          <p:cNvPr id="5" name="Picture 4" descr="Katie Odom.jpg"/>
          <p:cNvPicPr>
            <a:picLocks noChangeAspect="1"/>
          </p:cNvPicPr>
          <p:nvPr/>
        </p:nvPicPr>
        <p:blipFill>
          <a:blip r:embed="rId3" cstate="print"/>
          <a:stretch>
            <a:fillRect/>
          </a:stretch>
        </p:blipFill>
        <p:spPr>
          <a:xfrm>
            <a:off x="685800" y="3429000"/>
            <a:ext cx="1382900" cy="2117566"/>
          </a:xfrm>
          <a:prstGeom prst="rect">
            <a:avLst/>
          </a:prstGeom>
        </p:spPr>
      </p:pic>
      <p:pic>
        <p:nvPicPr>
          <p:cNvPr id="6" name="Picture 5" descr="Lisa Anderson 2013.jpg"/>
          <p:cNvPicPr>
            <a:picLocks noChangeAspect="1"/>
          </p:cNvPicPr>
          <p:nvPr/>
        </p:nvPicPr>
        <p:blipFill>
          <a:blip r:embed="rId4" cstate="print"/>
          <a:stretch>
            <a:fillRect/>
          </a:stretch>
        </p:blipFill>
        <p:spPr>
          <a:xfrm>
            <a:off x="7162800" y="3429000"/>
            <a:ext cx="1425785" cy="2167563"/>
          </a:xfrm>
          <a:prstGeom prst="rect">
            <a:avLst/>
          </a:prstGeom>
        </p:spPr>
      </p:pic>
      <p:sp>
        <p:nvSpPr>
          <p:cNvPr id="7" name="TextBox 6"/>
          <p:cNvSpPr txBox="1"/>
          <p:nvPr/>
        </p:nvSpPr>
        <p:spPr>
          <a:xfrm>
            <a:off x="381000" y="5562600"/>
            <a:ext cx="2209800" cy="707886"/>
          </a:xfrm>
          <a:prstGeom prst="rect">
            <a:avLst/>
          </a:prstGeom>
          <a:noFill/>
        </p:spPr>
        <p:txBody>
          <a:bodyPr wrap="square" rtlCol="0">
            <a:spAutoFit/>
          </a:bodyPr>
          <a:lstStyle/>
          <a:p>
            <a:pPr algn="ctr"/>
            <a:r>
              <a:rPr lang="en-US" sz="2000" dirty="0" smtClean="0"/>
              <a:t>Senior Coordinator </a:t>
            </a:r>
          </a:p>
          <a:p>
            <a:pPr algn="ctr"/>
            <a:r>
              <a:rPr lang="en-US" sz="2000" dirty="0" smtClean="0"/>
              <a:t>Katie Odom</a:t>
            </a:r>
            <a:endParaRPr lang="en-US" sz="2000" dirty="0"/>
          </a:p>
        </p:txBody>
      </p:sp>
      <p:pic>
        <p:nvPicPr>
          <p:cNvPr id="12" name="Picture 11" descr="hannah and allan sharapan.jpg"/>
          <p:cNvPicPr>
            <a:picLocks noChangeAspect="1"/>
          </p:cNvPicPr>
          <p:nvPr/>
        </p:nvPicPr>
        <p:blipFill>
          <a:blip r:embed="rId5" cstate="print"/>
          <a:stretch>
            <a:fillRect/>
          </a:stretch>
        </p:blipFill>
        <p:spPr>
          <a:xfrm>
            <a:off x="3429000" y="3200400"/>
            <a:ext cx="2286000" cy="2144780"/>
          </a:xfrm>
          <a:prstGeom prst="rect">
            <a:avLst/>
          </a:prstGeom>
        </p:spPr>
      </p:pic>
      <p:sp>
        <p:nvSpPr>
          <p:cNvPr id="14" name="TextBox 13"/>
          <p:cNvSpPr txBox="1"/>
          <p:nvPr/>
        </p:nvSpPr>
        <p:spPr>
          <a:xfrm>
            <a:off x="2971800" y="5473005"/>
            <a:ext cx="3276600" cy="1200329"/>
          </a:xfrm>
          <a:prstGeom prst="rect">
            <a:avLst/>
          </a:prstGeom>
          <a:noFill/>
          <a:ln>
            <a:solidFill>
              <a:schemeClr val="tx2">
                <a:lumMod val="60000"/>
                <a:lumOff val="40000"/>
              </a:schemeClr>
            </a:solidFill>
          </a:ln>
        </p:spPr>
        <p:txBody>
          <a:bodyPr wrap="square" rtlCol="0">
            <a:spAutoFit/>
          </a:bodyPr>
          <a:lstStyle/>
          <a:p>
            <a:pPr algn="ctr"/>
            <a:r>
              <a:rPr lang="en-US" sz="2400" dirty="0" smtClean="0"/>
              <a:t>Master Coordinator Hannah &amp; Allan Sharapan</a:t>
            </a:r>
            <a:endParaRPr lang="en-US"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819400"/>
            <a:ext cx="9144000" cy="1754326"/>
          </a:xfrm>
          <a:prstGeom prst="rect">
            <a:avLst/>
          </a:prstGeom>
        </p:spPr>
        <p:txBody>
          <a:bodyPr wrap="square">
            <a:spAutoFit/>
          </a:bodyPr>
          <a:lstStyle/>
          <a:p>
            <a:pPr algn="ctr"/>
            <a:r>
              <a:rPr lang="en-US" sz="3600" b="1" dirty="0" smtClean="0">
                <a:latin typeface="Century Schoolbook" pitchFamily="18" charset="0"/>
              </a:rPr>
              <a:t>A Shaklee Home-Based Business </a:t>
            </a:r>
          </a:p>
          <a:p>
            <a:pPr algn="ctr"/>
            <a:r>
              <a:rPr lang="en-US" sz="3600" b="1" dirty="0" smtClean="0">
                <a:latin typeface="Century Schoolbook" pitchFamily="18" charset="0"/>
              </a:rPr>
              <a:t>can be used to substantially </a:t>
            </a:r>
          </a:p>
          <a:p>
            <a:pPr algn="ctr"/>
            <a:r>
              <a:rPr lang="en-US" sz="3600" b="1" dirty="0" smtClean="0">
                <a:latin typeface="Century Schoolbook" pitchFamily="18" charset="0"/>
              </a:rPr>
              <a:t>reduce your tax burden</a:t>
            </a:r>
            <a:endParaRPr lang="en-US" sz="3600" b="1" dirty="0">
              <a:latin typeface="Century Schoolbook" pitchFamily="18" charset="0"/>
            </a:endParaRPr>
          </a:p>
        </p:txBody>
      </p:sp>
      <p:sp>
        <p:nvSpPr>
          <p:cNvPr id="6" name="Rectangle 5"/>
          <p:cNvSpPr/>
          <p:nvPr/>
        </p:nvSpPr>
        <p:spPr>
          <a:xfrm>
            <a:off x="0" y="5486400"/>
            <a:ext cx="9144000" cy="954107"/>
          </a:xfrm>
          <a:prstGeom prst="rect">
            <a:avLst/>
          </a:prstGeom>
        </p:spPr>
        <p:txBody>
          <a:bodyPr wrap="square">
            <a:spAutoFit/>
          </a:bodyPr>
          <a:lstStyle/>
          <a:p>
            <a:pPr algn="ctr"/>
            <a:r>
              <a:rPr lang="en-US" sz="2800" b="1" dirty="0" smtClean="0"/>
              <a:t>2015 Shaklee Training</a:t>
            </a:r>
          </a:p>
          <a:p>
            <a:pPr algn="ctr"/>
            <a:endParaRPr lang="en-US" sz="2800" b="1" dirty="0"/>
          </a:p>
        </p:txBody>
      </p:sp>
      <p:sp>
        <p:nvSpPr>
          <p:cNvPr id="7" name="Rectangle 6"/>
          <p:cNvSpPr/>
          <p:nvPr/>
        </p:nvSpPr>
        <p:spPr>
          <a:xfrm>
            <a:off x="0" y="144780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graphicFrame>
        <p:nvGraphicFramePr>
          <p:cNvPr id="16385" name="Object 1"/>
          <p:cNvGraphicFramePr>
            <a:graphicFrameLocks noChangeAspect="1"/>
          </p:cNvGraphicFramePr>
          <p:nvPr/>
        </p:nvGraphicFramePr>
        <p:xfrm>
          <a:off x="6096000" y="304800"/>
          <a:ext cx="2514600" cy="990600"/>
        </p:xfrm>
        <a:graphic>
          <a:graphicData uri="http://schemas.openxmlformats.org/presentationml/2006/ole">
            <mc:AlternateContent xmlns:mc="http://schemas.openxmlformats.org/markup-compatibility/2006">
              <mc:Choice xmlns:v="urn:schemas-microsoft-com:vml" Requires="v">
                <p:oleObj spid="_x0000_s1028" name="Picture" r:id="rId3" imgW="5178552" imgH="2188464" progId="Word.Picture.8">
                  <p:embed/>
                </p:oleObj>
              </mc:Choice>
              <mc:Fallback>
                <p:oleObj name="Picture" r:id="rId3" imgW="5178552" imgH="2188464" progId="Word.Picture.8">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b="41777"/>
                      <a:stretch>
                        <a:fillRect/>
                      </a:stretch>
                    </p:blipFill>
                    <p:spPr bwMode="auto">
                      <a:xfrm>
                        <a:off x="6096000" y="304800"/>
                        <a:ext cx="2514600" cy="990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954107"/>
          </a:xfrm>
          <a:prstGeom prst="rect">
            <a:avLst/>
          </a:prstGeom>
          <a:solidFill>
            <a:srgbClr val="00B050"/>
          </a:solidFill>
        </p:spPr>
        <p:txBody>
          <a:bodyPr wrap="square">
            <a:spAutoFit/>
          </a:bodyPr>
          <a:lstStyle/>
          <a:p>
            <a:r>
              <a:rPr lang="en-US" sz="2800" b="1" dirty="0" smtClean="0">
                <a:solidFill>
                  <a:schemeClr val="bg1"/>
                </a:solidFill>
              </a:rPr>
              <a:t>Your Shaklee Home-Based Business </a:t>
            </a:r>
          </a:p>
          <a:p>
            <a:pPr algn="ctr"/>
            <a:r>
              <a:rPr lang="en-US" sz="2800" b="1" dirty="0" smtClean="0">
                <a:solidFill>
                  <a:schemeClr val="bg1"/>
                </a:solidFill>
              </a:rPr>
              <a:t>Means Tax Savings For YOU!!</a:t>
            </a:r>
            <a:endParaRPr lang="en-US" sz="2800" b="1" dirty="0">
              <a:solidFill>
                <a:schemeClr val="bg1"/>
              </a:solidFill>
            </a:endParaRPr>
          </a:p>
        </p:txBody>
      </p:sp>
      <p:sp>
        <p:nvSpPr>
          <p:cNvPr id="1638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dirty="0"/>
          </a:p>
        </p:txBody>
      </p:sp>
      <p:pic>
        <p:nvPicPr>
          <p:cNvPr id="8" name="Picture 3"/>
          <p:cNvPicPr>
            <a:picLocks noChangeAspect="1" noChangeArrowheads="1"/>
          </p:cNvPicPr>
          <p:nvPr/>
        </p:nvPicPr>
        <p:blipFill>
          <a:blip r:embed="rId2" cstate="print">
            <a:lum bright="18000" contrast="70000"/>
            <a:grayscl/>
          </a:blip>
          <a:srcRect/>
          <a:stretch>
            <a:fillRect/>
          </a:stretch>
        </p:blipFill>
        <p:spPr bwMode="auto">
          <a:xfrm>
            <a:off x="1752600" y="990600"/>
            <a:ext cx="5715000" cy="5867400"/>
          </a:xfrm>
          <a:prstGeom prst="rect">
            <a:avLst/>
          </a:prstGeom>
          <a:noFill/>
        </p:spPr>
      </p:pic>
      <p:sp>
        <p:nvSpPr>
          <p:cNvPr id="9" name="Text Box 4"/>
          <p:cNvSpPr txBox="1">
            <a:spLocks noChangeArrowheads="1"/>
          </p:cNvSpPr>
          <p:nvPr/>
        </p:nvSpPr>
        <p:spPr bwMode="auto">
          <a:xfrm>
            <a:off x="2286000" y="5410200"/>
            <a:ext cx="4800600" cy="9906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algn="ctr" fontAlgn="base">
              <a:spcBef>
                <a:spcPct val="0"/>
              </a:spcBef>
              <a:spcAft>
                <a:spcPts val="1000"/>
              </a:spcAft>
            </a:pPr>
            <a:r>
              <a:rPr lang="en-US" sz="1400" b="1" dirty="0" smtClean="0">
                <a:latin typeface="Century Schoolbook" pitchFamily="18" charset="0"/>
              </a:rPr>
              <a:t>To consult  your tax  preparer.                                         This presentation is intended                                        only as an information guide                                           and not as a tax planning authority. </a:t>
            </a:r>
          </a:p>
          <a:p>
            <a:pPr lvl="0" algn="ctr" fontAlgn="base">
              <a:spcBef>
                <a:spcPct val="0"/>
              </a:spcBef>
              <a:spcAft>
                <a:spcPts val="1000"/>
              </a:spcAft>
            </a:pPr>
            <a:r>
              <a:rPr lang="en-US" sz="1200" dirty="0" smtClean="0">
                <a:latin typeface="Century Schoolbook" pitchFamily="18" charset="0"/>
              </a:rPr>
              <a:t>   </a:t>
            </a:r>
            <a:endParaRPr kumimoji="0" lang="en-US" sz="1200" b="0" i="0" u="none" strike="noStrike" cap="none" normalizeH="0" baseline="0" dirty="0" smtClean="0">
              <a:ln>
                <a:noFill/>
              </a:ln>
              <a:effectLst/>
              <a:latin typeface="Century Schoolbook" pitchFamily="18" charset="0"/>
              <a:cs typeface="Arial"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7264</TotalTime>
  <Words>2163</Words>
  <Application>Microsoft Office PowerPoint</Application>
  <PresentationFormat>On-screen Show (4:3)</PresentationFormat>
  <Paragraphs>462</Paragraphs>
  <Slides>48</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0" baseType="lpstr">
      <vt:lpstr>Office Theme</vt:lpstr>
      <vt:lpstr>Picture</vt:lpstr>
      <vt:lpstr>January 2015 Campaign</vt:lpstr>
      <vt:lpstr>March Product Collection</vt:lpstr>
      <vt:lpstr>A Word About Sharing Shaklee 180 </vt:lpstr>
      <vt:lpstr>PowerPoint Presentation</vt:lpstr>
      <vt:lpstr>Michelle Parrott FaceBook Post Invitation to Host a FaceBook Event</vt:lpstr>
      <vt:lpstr>Special Guest Ashley McDonald </vt:lpstr>
      <vt:lpstr>Legacy and Leadership  Spring 2015 Session #9 -  Mar 12, 2015  Tax Benefits of Home Businesses With Master Coordinator Allan Sharapan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Three SIMPLE Steps  To Succeeding in Shaklee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Action Steps</vt:lpstr>
      <vt:lpstr>PowerPoint Presentation</vt:lpstr>
      <vt:lpstr>PowerPoint Presentation</vt:lpstr>
      <vt:lpstr>2016 TOP ACHIEVERS INTERNATIONAL TRIP   Tuscany, Italy June 3 – 8, 2016</vt:lpstr>
      <vt:lpstr>FaceBook Post of the Week --Harper Guerra</vt:lpstr>
      <vt:lpstr>Coming Up </vt:lpstr>
      <vt:lpstr>Action Steps</vt:lpstr>
      <vt:lpstr>Monday Night Wellness Webinars </vt:lpstr>
      <vt:lpstr>PowerPoint Presentation</vt:lpstr>
      <vt:lpstr>   CAR INCENTIVES</vt:lpstr>
      <vt:lpstr>For Product Questions You Can’t Get Answered from Your Upline or Team Page</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and Leadership  Spring 2015</dc:title>
  <dc:creator>Barb</dc:creator>
  <cp:lastModifiedBy> </cp:lastModifiedBy>
  <cp:revision>411</cp:revision>
  <dcterms:created xsi:type="dcterms:W3CDTF">2015-01-11T16:11:57Z</dcterms:created>
  <dcterms:modified xsi:type="dcterms:W3CDTF">2015-03-12T22:49:41Z</dcterms:modified>
</cp:coreProperties>
</file>