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handoutMasterIdLst>
    <p:handoutMasterId r:id="rId45"/>
  </p:handoutMasterIdLst>
  <p:sldIdLst>
    <p:sldId id="281" r:id="rId2"/>
    <p:sldId id="442" r:id="rId3"/>
    <p:sldId id="441" r:id="rId4"/>
    <p:sldId id="409" r:id="rId5"/>
    <p:sldId id="410" r:id="rId6"/>
    <p:sldId id="443" r:id="rId7"/>
    <p:sldId id="407" r:id="rId8"/>
    <p:sldId id="444" r:id="rId9"/>
    <p:sldId id="445" r:id="rId10"/>
    <p:sldId id="256" r:id="rId11"/>
    <p:sldId id="396" r:id="rId12"/>
    <p:sldId id="449" r:id="rId13"/>
    <p:sldId id="450" r:id="rId14"/>
    <p:sldId id="451" r:id="rId15"/>
    <p:sldId id="452" r:id="rId16"/>
    <p:sldId id="453" r:id="rId17"/>
    <p:sldId id="340" r:id="rId18"/>
    <p:sldId id="448" r:id="rId19"/>
    <p:sldId id="415" r:id="rId20"/>
    <p:sldId id="416" r:id="rId21"/>
    <p:sldId id="417" r:id="rId22"/>
    <p:sldId id="418" r:id="rId23"/>
    <p:sldId id="419" r:id="rId24"/>
    <p:sldId id="422" r:id="rId25"/>
    <p:sldId id="420" r:id="rId26"/>
    <p:sldId id="421" r:id="rId27"/>
    <p:sldId id="423" r:id="rId28"/>
    <p:sldId id="404" r:id="rId29"/>
    <p:sldId id="447" r:id="rId30"/>
    <p:sldId id="446" r:id="rId31"/>
    <p:sldId id="439" r:id="rId32"/>
    <p:sldId id="440" r:id="rId33"/>
    <p:sldId id="402" r:id="rId34"/>
    <p:sldId id="342" r:id="rId35"/>
    <p:sldId id="278" r:id="rId36"/>
    <p:sldId id="360" r:id="rId37"/>
    <p:sldId id="394" r:id="rId38"/>
    <p:sldId id="413" r:id="rId39"/>
    <p:sldId id="406" r:id="rId40"/>
    <p:sldId id="437" r:id="rId41"/>
    <p:sldId id="438" r:id="rId42"/>
    <p:sldId id="427" r:id="rId43"/>
  </p:sldIdLst>
  <p:sldSz cx="9144000" cy="6858000" type="screen4x3"/>
  <p:notesSz cx="6858000" cy="90836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249" autoAdjust="0"/>
    <p:restoredTop sz="94660"/>
  </p:normalViewPr>
  <p:slideViewPr>
    <p:cSldViewPr showGuides="1">
      <p:cViewPr>
        <p:scale>
          <a:sx n="77" d="100"/>
          <a:sy n="77" d="100"/>
        </p:scale>
        <p:origin x="-786" y="-1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58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4184"/>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4184"/>
          </a:xfrm>
          <a:prstGeom prst="rect">
            <a:avLst/>
          </a:prstGeom>
        </p:spPr>
        <p:txBody>
          <a:bodyPr vert="horz" lIns="91440" tIns="45720" rIns="91440" bIns="45720" rtlCol="0"/>
          <a:lstStyle>
            <a:lvl1pPr algn="r">
              <a:defRPr sz="1200"/>
            </a:lvl1pPr>
          </a:lstStyle>
          <a:p>
            <a:fld id="{F419CE37-690A-4BB1-A97D-69B9EFA92F75}" type="datetimeFigureOut">
              <a:rPr lang="en-US" smtClean="0"/>
              <a:t>3/5/2015</a:t>
            </a:fld>
            <a:endParaRPr lang="en-US"/>
          </a:p>
        </p:txBody>
      </p:sp>
      <p:sp>
        <p:nvSpPr>
          <p:cNvPr id="4" name="Footer Placeholder 3"/>
          <p:cNvSpPr>
            <a:spLocks noGrp="1"/>
          </p:cNvSpPr>
          <p:nvPr>
            <p:ph type="ftr" sz="quarter" idx="2"/>
          </p:nvPr>
        </p:nvSpPr>
        <p:spPr>
          <a:xfrm>
            <a:off x="0" y="8627915"/>
            <a:ext cx="2971800" cy="454184"/>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27915"/>
            <a:ext cx="2971800" cy="454184"/>
          </a:xfrm>
          <a:prstGeom prst="rect">
            <a:avLst/>
          </a:prstGeom>
        </p:spPr>
        <p:txBody>
          <a:bodyPr vert="horz" lIns="91440" tIns="45720" rIns="91440" bIns="45720" rtlCol="0" anchor="b"/>
          <a:lstStyle>
            <a:lvl1pPr algn="r">
              <a:defRPr sz="1200"/>
            </a:lvl1pPr>
          </a:lstStyle>
          <a:p>
            <a:fld id="{A190BA57-5D94-4031-8284-0919404E7E47}" type="slidenum">
              <a:rPr lang="en-US" smtClean="0"/>
              <a:t>‹#›</a:t>
            </a:fld>
            <a:endParaRPr lang="en-US"/>
          </a:p>
        </p:txBody>
      </p:sp>
    </p:spTree>
    <p:extLst>
      <p:ext uri="{BB962C8B-B14F-4D97-AF65-F5344CB8AC3E}">
        <p14:creationId xmlns:p14="http://schemas.microsoft.com/office/powerpoint/2010/main" val="22319825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4184"/>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4184"/>
          </a:xfrm>
          <a:prstGeom prst="rect">
            <a:avLst/>
          </a:prstGeom>
        </p:spPr>
        <p:txBody>
          <a:bodyPr vert="horz" lIns="91440" tIns="45720" rIns="91440" bIns="45720" rtlCol="0"/>
          <a:lstStyle>
            <a:lvl1pPr algn="r">
              <a:defRPr sz="1200"/>
            </a:lvl1pPr>
          </a:lstStyle>
          <a:p>
            <a:fld id="{0FF60119-1449-43B3-98FC-F7683A409E49}" type="datetimeFigureOut">
              <a:rPr lang="en-US" smtClean="0"/>
              <a:pPr/>
              <a:t>3/5/2015</a:t>
            </a:fld>
            <a:endParaRPr lang="en-US"/>
          </a:p>
        </p:txBody>
      </p:sp>
      <p:sp>
        <p:nvSpPr>
          <p:cNvPr id="4" name="Slide Image Placeholder 3"/>
          <p:cNvSpPr>
            <a:spLocks noGrp="1" noRot="1" noChangeAspect="1"/>
          </p:cNvSpPr>
          <p:nvPr>
            <p:ph type="sldImg" idx="2"/>
          </p:nvPr>
        </p:nvSpPr>
        <p:spPr>
          <a:xfrm>
            <a:off x="1157288" y="681038"/>
            <a:ext cx="4543425" cy="34067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14746"/>
            <a:ext cx="5486400" cy="4087654"/>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27915"/>
            <a:ext cx="2971800" cy="454184"/>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27915"/>
            <a:ext cx="2971800" cy="454184"/>
          </a:xfrm>
          <a:prstGeom prst="rect">
            <a:avLst/>
          </a:prstGeom>
        </p:spPr>
        <p:txBody>
          <a:bodyPr vert="horz" lIns="91440" tIns="45720" rIns="91440" bIns="45720" rtlCol="0" anchor="b"/>
          <a:lstStyle>
            <a:lvl1pPr algn="r">
              <a:defRPr sz="1200"/>
            </a:lvl1pPr>
          </a:lstStyle>
          <a:p>
            <a:fld id="{3261DB78-5257-4C5C-80EE-6AE8B5F38C9B}" type="slidenum">
              <a:rPr lang="en-US" smtClean="0"/>
              <a:pPr/>
              <a:t>‹#›</a:t>
            </a:fld>
            <a:endParaRPr lang="en-US"/>
          </a:p>
        </p:txBody>
      </p:sp>
    </p:spTree>
    <p:extLst>
      <p:ext uri="{BB962C8B-B14F-4D97-AF65-F5344CB8AC3E}">
        <p14:creationId xmlns:p14="http://schemas.microsoft.com/office/powerpoint/2010/main" val="26152611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latin typeface="Cambria" pitchFamily="18" charset="0"/>
            </a:endParaRPr>
          </a:p>
        </p:txBody>
      </p:sp>
      <p:sp>
        <p:nvSpPr>
          <p:cNvPr id="491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ＭＳ Ｐゴシック" charset="-128"/>
              </a:defRPr>
            </a:lvl1pPr>
            <a:lvl2pPr marL="742950" indent="-285750">
              <a:defRPr>
                <a:solidFill>
                  <a:schemeClr val="tx1"/>
                </a:solidFill>
                <a:latin typeface="Calibri" pitchFamily="34" charset="0"/>
                <a:ea typeface="ＭＳ Ｐゴシック" charset="-128"/>
              </a:defRPr>
            </a:lvl2pPr>
            <a:lvl3pPr marL="1143000" indent="-228600">
              <a:defRPr>
                <a:solidFill>
                  <a:schemeClr val="tx1"/>
                </a:solidFill>
                <a:latin typeface="Calibri" pitchFamily="34" charset="0"/>
                <a:ea typeface="ＭＳ Ｐゴシック" charset="-128"/>
              </a:defRPr>
            </a:lvl3pPr>
            <a:lvl4pPr marL="1600200" indent="-228600">
              <a:defRPr>
                <a:solidFill>
                  <a:schemeClr val="tx1"/>
                </a:solidFill>
                <a:latin typeface="Calibri" pitchFamily="34" charset="0"/>
                <a:ea typeface="ＭＳ Ｐゴシック" charset="-128"/>
              </a:defRPr>
            </a:lvl4pPr>
            <a:lvl5pPr marL="2057400" indent="-228600">
              <a:defRPr>
                <a:solidFill>
                  <a:schemeClr val="tx1"/>
                </a:solidFill>
                <a:latin typeface="Calibri" pitchFamily="34" charset="0"/>
                <a:ea typeface="ＭＳ Ｐゴシック" charset="-128"/>
              </a:defRPr>
            </a:lvl5pPr>
            <a:lvl6pPr marL="2514600" indent="-228600" defTabSz="457200" fontAlgn="base">
              <a:spcBef>
                <a:spcPct val="0"/>
              </a:spcBef>
              <a:spcAft>
                <a:spcPct val="0"/>
              </a:spcAft>
              <a:defRPr>
                <a:solidFill>
                  <a:schemeClr val="tx1"/>
                </a:solidFill>
                <a:latin typeface="Calibri" pitchFamily="34" charset="0"/>
                <a:ea typeface="ＭＳ Ｐゴシック" charset="-128"/>
              </a:defRPr>
            </a:lvl6pPr>
            <a:lvl7pPr marL="2971800" indent="-228600" defTabSz="457200" fontAlgn="base">
              <a:spcBef>
                <a:spcPct val="0"/>
              </a:spcBef>
              <a:spcAft>
                <a:spcPct val="0"/>
              </a:spcAft>
              <a:defRPr>
                <a:solidFill>
                  <a:schemeClr val="tx1"/>
                </a:solidFill>
                <a:latin typeface="Calibri" pitchFamily="34" charset="0"/>
                <a:ea typeface="ＭＳ Ｐゴシック" charset="-128"/>
              </a:defRPr>
            </a:lvl7pPr>
            <a:lvl8pPr marL="3429000" indent="-228600" defTabSz="457200" fontAlgn="base">
              <a:spcBef>
                <a:spcPct val="0"/>
              </a:spcBef>
              <a:spcAft>
                <a:spcPct val="0"/>
              </a:spcAft>
              <a:defRPr>
                <a:solidFill>
                  <a:schemeClr val="tx1"/>
                </a:solidFill>
                <a:latin typeface="Calibri" pitchFamily="34" charset="0"/>
                <a:ea typeface="ＭＳ Ｐゴシック" charset="-128"/>
              </a:defRPr>
            </a:lvl8pPr>
            <a:lvl9pPr marL="3886200" indent="-228600" defTabSz="457200" fontAlgn="base">
              <a:spcBef>
                <a:spcPct val="0"/>
              </a:spcBef>
              <a:spcAft>
                <a:spcPct val="0"/>
              </a:spcAft>
              <a:defRPr>
                <a:solidFill>
                  <a:schemeClr val="tx1"/>
                </a:solidFill>
                <a:latin typeface="Calibri" pitchFamily="34" charset="0"/>
                <a:ea typeface="ＭＳ Ｐゴシック" charset="-128"/>
              </a:defRPr>
            </a:lvl9pPr>
          </a:lstStyle>
          <a:p>
            <a:fld id="{CFE40110-D7AB-4E4D-B1CB-BCAB3F36DC7B}" type="slidenum">
              <a:rPr lang="en-US" altLang="en-US">
                <a:latin typeface="Cambria" pitchFamily="18" charset="0"/>
              </a:rPr>
              <a:pPr/>
              <a:t>1</a:t>
            </a:fld>
            <a:endParaRPr lang="en-US" altLang="en-US">
              <a:latin typeface="Cambria"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8875" y="681038"/>
            <a:ext cx="4541838" cy="34067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87BC568-83D1-4500-9B4E-303C40535AC0}" type="slidenum">
              <a:rPr lang="en-US" smtClean="0"/>
              <a:pPr>
                <a:defRPr/>
              </a:pPr>
              <a:t>8</a:t>
            </a:fld>
            <a:endParaRPr lang="en-US"/>
          </a:p>
        </p:txBody>
      </p:sp>
    </p:spTree>
    <p:extLst>
      <p:ext uri="{BB962C8B-B14F-4D97-AF65-F5344CB8AC3E}">
        <p14:creationId xmlns:p14="http://schemas.microsoft.com/office/powerpoint/2010/main" val="14453652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8875" y="681038"/>
            <a:ext cx="4541838" cy="34067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87BC568-83D1-4500-9B4E-303C40535AC0}" type="slidenum">
              <a:rPr lang="en-US" smtClean="0"/>
              <a:pPr>
                <a:defRPr/>
              </a:pPr>
              <a:t>9</a:t>
            </a:fld>
            <a:endParaRPr lang="en-US"/>
          </a:p>
        </p:txBody>
      </p:sp>
    </p:spTree>
    <p:extLst>
      <p:ext uri="{BB962C8B-B14F-4D97-AF65-F5344CB8AC3E}">
        <p14:creationId xmlns:p14="http://schemas.microsoft.com/office/powerpoint/2010/main" val="24978300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8875" y="681038"/>
            <a:ext cx="4541838" cy="34067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87BC568-83D1-4500-9B4E-303C40535AC0}" type="slidenum">
              <a:rPr lang="en-US" smtClean="0"/>
              <a:pPr>
                <a:defRPr/>
              </a:pPr>
              <a:t>29</a:t>
            </a:fld>
            <a:endParaRPr lang="en-US"/>
          </a:p>
        </p:txBody>
      </p:sp>
    </p:spTree>
    <p:extLst>
      <p:ext uri="{BB962C8B-B14F-4D97-AF65-F5344CB8AC3E}">
        <p14:creationId xmlns:p14="http://schemas.microsoft.com/office/powerpoint/2010/main" val="14453652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8875" y="681038"/>
            <a:ext cx="4541838" cy="34067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87BC568-83D1-4500-9B4E-303C40535AC0}" type="slidenum">
              <a:rPr lang="en-US" smtClean="0"/>
              <a:pPr>
                <a:defRPr/>
              </a:pPr>
              <a:t>30</a:t>
            </a:fld>
            <a:endParaRPr lang="en-US"/>
          </a:p>
        </p:txBody>
      </p:sp>
    </p:spTree>
    <p:extLst>
      <p:ext uri="{BB962C8B-B14F-4D97-AF65-F5344CB8AC3E}">
        <p14:creationId xmlns:p14="http://schemas.microsoft.com/office/powerpoint/2010/main" val="24978300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HOW MANY OF YOU ARE ON FACEBOOK? </a:t>
            </a:r>
            <a:r>
              <a:rPr lang="en-US" baseline="0" dirty="0" smtClean="0"/>
              <a:t> SHOW YOUR HANDS!!</a:t>
            </a:r>
          </a:p>
          <a:p>
            <a:endParaRPr lang="en-US" baseline="0" dirty="0" smtClean="0"/>
          </a:p>
          <a:p>
            <a:r>
              <a:rPr lang="en-US" dirty="0" smtClean="0"/>
              <a:t>Make NEW friends </a:t>
            </a:r>
          </a:p>
          <a:p>
            <a:endParaRPr lang="en-US" dirty="0" smtClean="0"/>
          </a:p>
          <a:p>
            <a:r>
              <a:rPr lang="en-US" dirty="0" smtClean="0"/>
              <a:t>Year books</a:t>
            </a:r>
          </a:p>
          <a:p>
            <a:r>
              <a:rPr lang="en-US" dirty="0" smtClean="0"/>
              <a:t>People from church</a:t>
            </a:r>
          </a:p>
          <a:p>
            <a:r>
              <a:rPr lang="en-US" dirty="0" smtClean="0"/>
              <a:t>Moms at</a:t>
            </a:r>
            <a:r>
              <a:rPr lang="en-US" baseline="0" dirty="0" smtClean="0"/>
              <a:t> school</a:t>
            </a:r>
          </a:p>
          <a:p>
            <a:r>
              <a:rPr lang="en-US" baseline="0" dirty="0" smtClean="0"/>
              <a:t>Old childhood friends</a:t>
            </a:r>
          </a:p>
          <a:p>
            <a:endParaRPr lang="en-US" baseline="0" dirty="0" smtClean="0"/>
          </a:p>
          <a:p>
            <a:endParaRPr lang="en-US" dirty="0" smtClean="0"/>
          </a:p>
          <a:p>
            <a:r>
              <a:rPr lang="en-US" dirty="0" smtClean="0"/>
              <a:t>TALK WITH THEM</a:t>
            </a:r>
          </a:p>
          <a:p>
            <a:endParaRPr lang="en-US" dirty="0" smtClean="0"/>
          </a:p>
          <a:p>
            <a:endParaRPr lang="en-US" dirty="0" smtClean="0"/>
          </a:p>
          <a:p>
            <a:endParaRPr lang="en-US" dirty="0" smtClean="0"/>
          </a:p>
          <a:p>
            <a:r>
              <a:rPr lang="en-US" dirty="0" smtClean="0"/>
              <a:t>FORM (Family, Occupation, Recreation, Message)</a:t>
            </a:r>
          </a:p>
          <a:p>
            <a:r>
              <a:rPr lang="en-US" dirty="0" smtClean="0"/>
              <a:t>80/20 RULE</a:t>
            </a:r>
          </a:p>
          <a:p>
            <a:r>
              <a:rPr lang="en-US" dirty="0" smtClean="0"/>
              <a:t>Use your pictures </a:t>
            </a:r>
          </a:p>
          <a:p>
            <a:r>
              <a:rPr lang="en-US" dirty="0" smtClean="0"/>
              <a:t>Join groups</a:t>
            </a:r>
          </a:p>
          <a:p>
            <a:r>
              <a:rPr lang="en-US" dirty="0" smtClean="0"/>
              <a:t>Tag people </a:t>
            </a:r>
          </a:p>
          <a:p>
            <a:r>
              <a:rPr lang="en-US" dirty="0" smtClean="0"/>
              <a:t>Facts Tell/Stories Sell</a:t>
            </a:r>
          </a:p>
          <a:p>
            <a:r>
              <a:rPr lang="en-US" dirty="0" smtClean="0"/>
              <a:t>Share your story</a:t>
            </a:r>
          </a:p>
          <a:p>
            <a:r>
              <a:rPr lang="en-US" dirty="0" smtClean="0"/>
              <a:t>Share valuable information</a:t>
            </a:r>
          </a:p>
          <a:p>
            <a:endParaRPr lang="en-US" dirty="0" smtClean="0"/>
          </a:p>
          <a:p>
            <a:r>
              <a:rPr lang="en-US" dirty="0" smtClean="0"/>
              <a:t>PEOPLE ALREADY KNOW HOW TO DO THIS!!!</a:t>
            </a:r>
            <a:endParaRPr lang="en-US" dirty="0"/>
          </a:p>
        </p:txBody>
      </p:sp>
      <p:sp>
        <p:nvSpPr>
          <p:cNvPr id="4" name="Slide Number Placeholder 3"/>
          <p:cNvSpPr>
            <a:spLocks noGrp="1"/>
          </p:cNvSpPr>
          <p:nvPr>
            <p:ph type="sldNum" sz="quarter" idx="10"/>
          </p:nvPr>
        </p:nvSpPr>
        <p:spPr/>
        <p:txBody>
          <a:bodyPr/>
          <a:lstStyle/>
          <a:p>
            <a:fld id="{0F3C6038-9490-8E43-A9E1-005501778A5C}" type="slidenum">
              <a:rPr lang="en-US" smtClean="0"/>
              <a:pPr/>
              <a:t>33</a:t>
            </a:fld>
            <a:endParaRPr lang="en-US"/>
          </a:p>
        </p:txBody>
      </p:sp>
    </p:spTree>
    <p:extLst>
      <p:ext uri="{BB962C8B-B14F-4D97-AF65-F5344CB8AC3E}">
        <p14:creationId xmlns:p14="http://schemas.microsoft.com/office/powerpoint/2010/main" val="17344935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7968C06-A07E-48E3-A424-3E411EEADA0E}" type="datetimeFigureOut">
              <a:rPr lang="en-US" smtClean="0"/>
              <a:pPr/>
              <a:t>3/5/2015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968C06-A07E-48E3-A424-3E411EEADA0E}" type="datetimeFigureOut">
              <a:rPr lang="en-US" smtClean="0"/>
              <a:pPr/>
              <a:t>3/5/2015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968C06-A07E-48E3-A424-3E411EEADA0E}" type="datetimeFigureOut">
              <a:rPr lang="en-US" smtClean="0"/>
              <a:pPr/>
              <a:t>3/5/2015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4"/>
            <a:ext cx="9144000" cy="6691893"/>
          </a:xfrm>
          <a:prstGeom prst="rect">
            <a:avLst/>
          </a:prstGeom>
        </p:spPr>
      </p:pic>
      <p:sp>
        <p:nvSpPr>
          <p:cNvPr id="7" name="Title 1"/>
          <p:cNvSpPr>
            <a:spLocks noGrp="1"/>
          </p:cNvSpPr>
          <p:nvPr>
            <p:ph type="ctrTitle"/>
          </p:nvPr>
        </p:nvSpPr>
        <p:spPr>
          <a:xfrm>
            <a:off x="457216" y="2130429"/>
            <a:ext cx="5038399" cy="1470025"/>
          </a:xfrm>
          <a:prstGeom prst="rect">
            <a:avLst/>
          </a:prstGeom>
        </p:spPr>
        <p:txBody>
          <a:bodyPr anchor="b">
            <a:normAutofit/>
          </a:bodyPr>
          <a:lstStyle>
            <a:lvl1pPr algn="l">
              <a:defRPr sz="4000">
                <a:solidFill>
                  <a:srgbClr val="FFFFFF"/>
                </a:solidFill>
                <a:latin typeface="Century Gothic"/>
                <a:cs typeface="Century Gothic"/>
              </a:defRPr>
            </a:lvl1pPr>
          </a:lstStyle>
          <a:p>
            <a:r>
              <a:rPr lang="en-US" dirty="0" smtClean="0"/>
              <a:t>Click to edit Master title style</a:t>
            </a:r>
            <a:endParaRPr lang="en-US" dirty="0"/>
          </a:p>
        </p:txBody>
      </p:sp>
      <p:sp>
        <p:nvSpPr>
          <p:cNvPr id="8" name="Subtitle 2"/>
          <p:cNvSpPr>
            <a:spLocks noGrp="1"/>
          </p:cNvSpPr>
          <p:nvPr>
            <p:ph type="subTitle" idx="1"/>
          </p:nvPr>
        </p:nvSpPr>
        <p:spPr>
          <a:xfrm>
            <a:off x="463823" y="3613235"/>
            <a:ext cx="5031797" cy="1752600"/>
          </a:xfrm>
          <a:prstGeom prst="rect">
            <a:avLst/>
          </a:prstGeom>
        </p:spPr>
        <p:txBody>
          <a:bodyPr/>
          <a:lstStyle>
            <a:lvl1pPr marL="0" indent="0" algn="l">
              <a:buNone/>
              <a:defRPr sz="1800">
                <a:solidFill>
                  <a:srgbClr val="FFFFFF"/>
                </a:solidFill>
                <a:latin typeface="+mj-lt"/>
                <a:cs typeface="Century Gothic"/>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9237946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968C06-A07E-48E3-A424-3E411EEADA0E}" type="datetimeFigureOut">
              <a:rPr lang="en-US" smtClean="0"/>
              <a:pPr/>
              <a:t>3/5/2015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968C06-A07E-48E3-A424-3E411EEADA0E}" type="datetimeFigureOut">
              <a:rPr lang="en-US" smtClean="0"/>
              <a:pPr/>
              <a:t>3/5/2015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7968C06-A07E-48E3-A424-3E411EEADA0E}" type="datetimeFigureOut">
              <a:rPr lang="en-US" smtClean="0"/>
              <a:pPr/>
              <a:t>3/5/2015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7968C06-A07E-48E3-A424-3E411EEADA0E}" type="datetimeFigureOut">
              <a:rPr lang="en-US" smtClean="0"/>
              <a:pPr/>
              <a:t>3/5/2015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7968C06-A07E-48E3-A424-3E411EEADA0E}" type="datetimeFigureOut">
              <a:rPr lang="en-US" smtClean="0"/>
              <a:pPr/>
              <a:t>3/5/2015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968C06-A07E-48E3-A424-3E411EEADA0E}" type="datetimeFigureOut">
              <a:rPr lang="en-US" smtClean="0"/>
              <a:pPr/>
              <a:t>3/5/2015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968C06-A07E-48E3-A424-3E411EEADA0E}" type="datetimeFigureOut">
              <a:rPr lang="en-US" smtClean="0"/>
              <a:pPr/>
              <a:t>3/5/2015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968C06-A07E-48E3-A424-3E411EEADA0E}" type="datetimeFigureOut">
              <a:rPr lang="en-US" smtClean="0"/>
              <a:pPr/>
              <a:t>3/5/2015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968C06-A07E-48E3-A424-3E411EEADA0E}" type="datetimeFigureOut">
              <a:rPr lang="en-US" smtClean="0"/>
              <a:pPr/>
              <a:t>3/5/2015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AA86E8-4C69-49C0-BD9E-9001D2B765A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xml"/><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hyperlink" Target="http://mad.ly/signups/135368/join" TargetMode="External"/><Relationship Id="rId5" Type="http://schemas.openxmlformats.org/officeDocument/2006/relationships/hyperlink" Target="http://www.facebook.com/gatheredinthekitchen" TargetMode="External"/><Relationship Id="rId4" Type="http://schemas.openxmlformats.org/officeDocument/2006/relationships/hyperlink" Target="http://www.gatheredinthekitchen.com" TargetMode="External"/></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31.xml.rels><?xml version="1.0" encoding="UTF-8" standalone="yes"?>
<Relationships xmlns="http://schemas.openxmlformats.org/package/2006/relationships"><Relationship Id="rId3" Type="http://schemas.openxmlformats.org/officeDocument/2006/relationships/hyperlink" Target="https://www.facebook.com/n/?profile.php&amp;id=30102530&amp;aref=257288846&amp;medium=email&amp;mid=b5121adG23518f69Gf55ea8eG96G1033&amp;bcode=1.1424434303.Abmi2G_HUkPobo1CrIY&amp;n_m=lagonihealth@comcast.net" TargetMode="External"/><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 Id="rId5" Type="http://schemas.openxmlformats.org/officeDocument/2006/relationships/image" Target="../media/image37.jpeg"/><Relationship Id="rId4" Type="http://schemas.openxmlformats.org/officeDocument/2006/relationships/image" Target="../media/image36.jpeg"/></Relationships>
</file>

<file path=ppt/slides/_rels/slide4.xml.rels><?xml version="1.0" encoding="UTF-8" standalone="yes"?>
<Relationships xmlns="http://schemas.openxmlformats.org/package/2006/relationships"><Relationship Id="rId3" Type="http://schemas.openxmlformats.org/officeDocument/2006/relationships/hyperlink" Target="tel:1-512-225-3211" TargetMode="External"/><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mailto:medicalaffairs@shaklee.com" TargetMode="External"/><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mailto:Shaklee180Record@shaklee.com" TargetMode="External"/><Relationship Id="rId2" Type="http://schemas.openxmlformats.org/officeDocument/2006/relationships/hyperlink" Target="http://links.shaklee.mkt5958.com/ctt?kn=15&amp;ms=MTE1NTI5ODQS1&amp;r=NjM3NzkxNjczMDkS1&amp;b=0&amp;j=NDIzNjc2NzQ2S0&amp;mt=1&amp;rt=0" TargetMode="Externa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1"/>
          <p:cNvSpPr>
            <a:spLocks noGrp="1"/>
          </p:cNvSpPr>
          <p:nvPr>
            <p:ph type="title"/>
          </p:nvPr>
        </p:nvSpPr>
        <p:spPr>
          <a:xfrm>
            <a:off x="457200" y="457201"/>
            <a:ext cx="7467600" cy="609600"/>
          </a:xfrm>
          <a:ln w="57150">
            <a:solidFill>
              <a:schemeClr val="tx2">
                <a:lumMod val="60000"/>
                <a:lumOff val="40000"/>
              </a:schemeClr>
            </a:solidFill>
          </a:ln>
        </p:spPr>
        <p:txBody>
          <a:bodyPr>
            <a:normAutofit/>
          </a:bodyPr>
          <a:lstStyle/>
          <a:p>
            <a:r>
              <a:rPr lang="en-US" altLang="en-US" sz="3200" dirty="0" smtClean="0">
                <a:latin typeface="Century Gothic" pitchFamily="34" charset="0"/>
              </a:rPr>
              <a:t>January - March </a:t>
            </a:r>
            <a:r>
              <a:rPr lang="en-US" altLang="en-US" sz="3200" dirty="0" smtClean="0">
                <a:latin typeface="Century Gothic" pitchFamily="34" charset="0"/>
              </a:rPr>
              <a:t>2015 Campaign</a:t>
            </a:r>
          </a:p>
        </p:txBody>
      </p:sp>
      <p:sp>
        <p:nvSpPr>
          <p:cNvPr id="4" name="Content Placeholder 2"/>
          <p:cNvSpPr>
            <a:spLocks noGrp="1"/>
          </p:cNvSpPr>
          <p:nvPr>
            <p:ph idx="1"/>
          </p:nvPr>
        </p:nvSpPr>
        <p:spPr>
          <a:xfrm>
            <a:off x="457200" y="1219200"/>
            <a:ext cx="8445500" cy="5334000"/>
          </a:xfrm>
        </p:spPr>
        <p:txBody>
          <a:bodyPr>
            <a:normAutofit lnSpcReduction="10000"/>
          </a:bodyPr>
          <a:lstStyle/>
          <a:p>
            <a:pPr>
              <a:lnSpc>
                <a:spcPct val="90000"/>
              </a:lnSpc>
            </a:pPr>
            <a:r>
              <a:rPr lang="en-US" altLang="en-US" sz="2700" b="1" dirty="0" smtClean="0">
                <a:solidFill>
                  <a:srgbClr val="000000"/>
                </a:solidFill>
              </a:rPr>
              <a:t>Let’s Set the Record! </a:t>
            </a:r>
          </a:p>
          <a:p>
            <a:pPr>
              <a:lnSpc>
                <a:spcPct val="90000"/>
              </a:lnSpc>
            </a:pPr>
            <a:endParaRPr lang="en-US" altLang="en-US" sz="900" b="1" dirty="0" smtClean="0">
              <a:solidFill>
                <a:srgbClr val="F7941E"/>
              </a:solidFill>
            </a:endParaRPr>
          </a:p>
          <a:p>
            <a:pPr>
              <a:lnSpc>
                <a:spcPct val="90000"/>
              </a:lnSpc>
            </a:pPr>
            <a:r>
              <a:rPr lang="en-US" altLang="en-US" sz="1900" dirty="0" smtClean="0"/>
              <a:t>In partnership with Jacqui McCoy and a Shaklee 180</a:t>
            </a:r>
            <a:r>
              <a:rPr lang="en-US" altLang="en-US" sz="1900" baseline="30000" dirty="0" smtClean="0"/>
              <a:t>®</a:t>
            </a:r>
            <a:r>
              <a:rPr lang="en-US" altLang="en-US" sz="1900" dirty="0" smtClean="0"/>
              <a:t> community of field leaders, Shaklee 180</a:t>
            </a:r>
            <a:r>
              <a:rPr lang="en-US" altLang="en-US" sz="1900" baseline="30000" dirty="0" smtClean="0"/>
              <a:t>®</a:t>
            </a:r>
            <a:r>
              <a:rPr lang="en-US" altLang="en-US" sz="1900" dirty="0" smtClean="0"/>
              <a:t> will be launching a Shaklee family effort to set a weight loss record by March 2015</a:t>
            </a:r>
          </a:p>
          <a:p>
            <a:pPr>
              <a:lnSpc>
                <a:spcPct val="90000"/>
              </a:lnSpc>
            </a:pPr>
            <a:endParaRPr lang="en-US" altLang="en-US" sz="1900" b="1" dirty="0" smtClean="0"/>
          </a:p>
          <a:p>
            <a:pPr>
              <a:lnSpc>
                <a:spcPct val="90000"/>
              </a:lnSpc>
            </a:pPr>
            <a:r>
              <a:rPr lang="en-US" altLang="en-US" b="1" dirty="0" smtClean="0"/>
              <a:t>Join Shaklee to make our family and our world </a:t>
            </a:r>
            <a:r>
              <a:rPr lang="en-US" altLang="en-US" b="1" dirty="0" smtClean="0">
                <a:solidFill>
                  <a:srgbClr val="B15533"/>
                </a:solidFill>
              </a:rPr>
              <a:t>40,000 lbs. </a:t>
            </a:r>
            <a:r>
              <a:rPr lang="en-US" altLang="en-US" b="1" dirty="0" smtClean="0"/>
              <a:t>healthier by March ‘15!!         </a:t>
            </a:r>
            <a:r>
              <a:rPr lang="en-US" altLang="en-US" dirty="0" smtClean="0"/>
              <a:t> </a:t>
            </a:r>
            <a:r>
              <a:rPr lang="en-US" altLang="en-US" dirty="0" err="1" smtClean="0"/>
              <a:t>jo</a:t>
            </a:r>
            <a:endParaRPr lang="en-US" altLang="en-US" dirty="0" smtClean="0"/>
          </a:p>
          <a:p>
            <a:pPr>
              <a:lnSpc>
                <a:spcPct val="90000"/>
              </a:lnSpc>
            </a:pPr>
            <a:endParaRPr lang="en-US" altLang="en-US" sz="1500" dirty="0" smtClean="0"/>
          </a:p>
          <a:p>
            <a:pPr>
              <a:lnSpc>
                <a:spcPct val="90000"/>
              </a:lnSpc>
            </a:pPr>
            <a:r>
              <a:rPr lang="en-US" altLang="en-US" sz="2400" dirty="0" smtClean="0"/>
              <a:t>This means:</a:t>
            </a:r>
          </a:p>
          <a:p>
            <a:pPr>
              <a:lnSpc>
                <a:spcPct val="90000"/>
              </a:lnSpc>
            </a:pPr>
            <a:r>
              <a:rPr lang="en-US" altLang="en-US" sz="2400" dirty="0" smtClean="0"/>
              <a:t>4,000 new wardrobes</a:t>
            </a:r>
          </a:p>
          <a:p>
            <a:pPr>
              <a:lnSpc>
                <a:spcPct val="90000"/>
              </a:lnSpc>
            </a:pPr>
            <a:r>
              <a:rPr lang="en-US" altLang="en-US" sz="2400" dirty="0" smtClean="0"/>
              <a:t>4,000 new dress sizes</a:t>
            </a:r>
          </a:p>
          <a:p>
            <a:pPr>
              <a:lnSpc>
                <a:spcPct val="90000"/>
              </a:lnSpc>
            </a:pPr>
            <a:r>
              <a:rPr lang="en-US" altLang="en-US" sz="2400" dirty="0" smtClean="0"/>
              <a:t>4,000 brighter smiles…  </a:t>
            </a:r>
          </a:p>
          <a:p>
            <a:pPr>
              <a:lnSpc>
                <a:spcPct val="90000"/>
              </a:lnSpc>
              <a:buFont typeface="Arial" pitchFamily="34" charset="0"/>
              <a:buChar char="•"/>
            </a:pPr>
            <a:endParaRPr lang="en-US" altLang="en-US" sz="2400" dirty="0" smtClean="0">
              <a:solidFill>
                <a:srgbClr val="948A54"/>
              </a:solidFill>
            </a:endParaRPr>
          </a:p>
          <a:p>
            <a:pPr lvl="1">
              <a:lnSpc>
                <a:spcPct val="90000"/>
              </a:lnSpc>
            </a:pPr>
            <a:r>
              <a:rPr lang="en-US" altLang="en-US" sz="1500" dirty="0" smtClean="0">
                <a:solidFill>
                  <a:srgbClr val="948A54"/>
                </a:solidFill>
              </a:rPr>
              <a:t>										</a:t>
            </a:r>
            <a:endParaRPr lang="en-US" altLang="en-US" sz="1700" dirty="0" smtClean="0"/>
          </a:p>
          <a:p>
            <a:pPr>
              <a:lnSpc>
                <a:spcPct val="90000"/>
              </a:lnSpc>
              <a:buFont typeface="Arial" pitchFamily="34" charset="0"/>
              <a:buChar char="•"/>
            </a:pPr>
            <a:endParaRPr lang="en-US" altLang="en-US" sz="1500" dirty="0" smtClean="0"/>
          </a:p>
          <a:p>
            <a:pPr>
              <a:lnSpc>
                <a:spcPct val="90000"/>
              </a:lnSpc>
              <a:buFont typeface="Arial" pitchFamily="34" charset="0"/>
              <a:buChar char="•"/>
            </a:pPr>
            <a:endParaRPr lang="en-US" altLang="en-US" sz="1500" dirty="0" smtClean="0"/>
          </a:p>
          <a:p>
            <a:pPr>
              <a:lnSpc>
                <a:spcPct val="90000"/>
              </a:lnSpc>
              <a:buFont typeface="Arial" pitchFamily="34" charset="0"/>
              <a:buChar char="•"/>
            </a:pPr>
            <a:endParaRPr lang="en-US" altLang="en-US" sz="1500" dirty="0" smtClean="0"/>
          </a:p>
        </p:txBody>
      </p:sp>
      <p:pic>
        <p:nvPicPr>
          <p:cNvPr id="40963" name="Picture 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24400" y="4267200"/>
            <a:ext cx="3484563" cy="2307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328225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10800000">
            <a:off x="0" y="-2"/>
            <a:ext cx="9144000" cy="5148263"/>
          </a:xfrm>
          <a:prstGeom prst="rect">
            <a:avLst/>
          </a:prstGeom>
          <a:ln w="38100">
            <a:noFill/>
          </a:ln>
        </p:spPr>
      </p:pic>
      <p:sp>
        <p:nvSpPr>
          <p:cNvPr id="2" name="Title 1"/>
          <p:cNvSpPr>
            <a:spLocks noGrp="1"/>
          </p:cNvSpPr>
          <p:nvPr>
            <p:ph type="ctrTitle"/>
          </p:nvPr>
        </p:nvSpPr>
        <p:spPr>
          <a:xfrm>
            <a:off x="838200" y="304800"/>
            <a:ext cx="7543800" cy="2895600"/>
          </a:xfrm>
          <a:ln>
            <a:solidFill>
              <a:schemeClr val="accent5">
                <a:lumMod val="75000"/>
              </a:schemeClr>
            </a:solidFill>
          </a:ln>
        </p:spPr>
        <p:txBody>
          <a:bodyPr>
            <a:normAutofit/>
          </a:bodyPr>
          <a:lstStyle/>
          <a:p>
            <a:r>
              <a:rPr lang="en-US" dirty="0" smtClean="0"/>
              <a:t>Legacy and Leadership </a:t>
            </a:r>
            <a:br>
              <a:rPr lang="en-US" dirty="0" smtClean="0"/>
            </a:br>
            <a:r>
              <a:rPr lang="en-US" dirty="0" smtClean="0"/>
              <a:t>Spring 2015</a:t>
            </a:r>
            <a:br>
              <a:rPr lang="en-US" dirty="0" smtClean="0"/>
            </a:br>
            <a:r>
              <a:rPr lang="en-US" sz="3100" dirty="0" smtClean="0"/>
              <a:t>Session #8  Mar 5, 2015</a:t>
            </a:r>
            <a:r>
              <a:rPr lang="en-US" sz="3600" dirty="0" smtClean="0"/>
              <a:t/>
            </a:r>
            <a:br>
              <a:rPr lang="en-US" sz="3600" dirty="0" smtClean="0"/>
            </a:br>
            <a:r>
              <a:rPr lang="en-US" sz="3600" dirty="0" smtClean="0"/>
              <a:t> Face Book Events </a:t>
            </a:r>
            <a:endParaRPr lang="en-US" sz="4000" b="1" dirty="0"/>
          </a:p>
        </p:txBody>
      </p:sp>
      <p:sp>
        <p:nvSpPr>
          <p:cNvPr id="3" name="Subtitle 2"/>
          <p:cNvSpPr>
            <a:spLocks noGrp="1"/>
          </p:cNvSpPr>
          <p:nvPr>
            <p:ph type="subTitle" idx="1"/>
          </p:nvPr>
        </p:nvSpPr>
        <p:spPr>
          <a:xfrm>
            <a:off x="6400800" y="5638800"/>
            <a:ext cx="2743200" cy="914400"/>
          </a:xfrm>
        </p:spPr>
        <p:txBody>
          <a:bodyPr>
            <a:noAutofit/>
          </a:bodyPr>
          <a:lstStyle/>
          <a:p>
            <a:pPr algn="l"/>
            <a:r>
              <a:rPr lang="en-US" sz="2000" dirty="0" smtClean="0">
                <a:solidFill>
                  <a:schemeClr val="tx1"/>
                </a:solidFill>
              </a:rPr>
              <a:t>	Senior	     Executive Coordinator </a:t>
            </a:r>
          </a:p>
          <a:p>
            <a:r>
              <a:rPr lang="en-US" sz="2000" dirty="0" smtClean="0">
                <a:solidFill>
                  <a:schemeClr val="tx1"/>
                </a:solidFill>
              </a:rPr>
              <a:t> Lisa Anderson</a:t>
            </a:r>
            <a:endParaRPr lang="en-US" sz="2000" dirty="0">
              <a:solidFill>
                <a:schemeClr val="tx1"/>
              </a:solidFill>
            </a:endParaRPr>
          </a:p>
        </p:txBody>
      </p:sp>
      <p:pic>
        <p:nvPicPr>
          <p:cNvPr id="5" name="Picture 4" descr="Katie Odom.jpg"/>
          <p:cNvPicPr>
            <a:picLocks noChangeAspect="1"/>
          </p:cNvPicPr>
          <p:nvPr/>
        </p:nvPicPr>
        <p:blipFill>
          <a:blip r:embed="rId3" cstate="print"/>
          <a:stretch>
            <a:fillRect/>
          </a:stretch>
        </p:blipFill>
        <p:spPr>
          <a:xfrm>
            <a:off x="685800" y="3429000"/>
            <a:ext cx="1382900" cy="2117566"/>
          </a:xfrm>
          <a:prstGeom prst="rect">
            <a:avLst/>
          </a:prstGeom>
        </p:spPr>
      </p:pic>
      <p:pic>
        <p:nvPicPr>
          <p:cNvPr id="6" name="Picture 5" descr="Lisa Anderson 2013.jpg"/>
          <p:cNvPicPr>
            <a:picLocks noChangeAspect="1"/>
          </p:cNvPicPr>
          <p:nvPr/>
        </p:nvPicPr>
        <p:blipFill>
          <a:blip r:embed="rId4" cstate="print"/>
          <a:stretch>
            <a:fillRect/>
          </a:stretch>
        </p:blipFill>
        <p:spPr>
          <a:xfrm>
            <a:off x="7162800" y="3429000"/>
            <a:ext cx="1425785" cy="2167563"/>
          </a:xfrm>
          <a:prstGeom prst="rect">
            <a:avLst/>
          </a:prstGeom>
        </p:spPr>
      </p:pic>
      <p:sp>
        <p:nvSpPr>
          <p:cNvPr id="7" name="TextBox 6"/>
          <p:cNvSpPr txBox="1"/>
          <p:nvPr/>
        </p:nvSpPr>
        <p:spPr>
          <a:xfrm>
            <a:off x="381000" y="5562600"/>
            <a:ext cx="2209800" cy="707886"/>
          </a:xfrm>
          <a:prstGeom prst="rect">
            <a:avLst/>
          </a:prstGeom>
          <a:noFill/>
        </p:spPr>
        <p:txBody>
          <a:bodyPr wrap="square" rtlCol="0">
            <a:spAutoFit/>
          </a:bodyPr>
          <a:lstStyle/>
          <a:p>
            <a:pPr algn="ctr"/>
            <a:r>
              <a:rPr lang="en-US" sz="2000" dirty="0" smtClean="0"/>
              <a:t>Senior Coordinator </a:t>
            </a:r>
          </a:p>
          <a:p>
            <a:pPr algn="ctr"/>
            <a:r>
              <a:rPr lang="en-US" sz="2000" dirty="0" smtClean="0"/>
              <a:t>Katie Odom</a:t>
            </a:r>
            <a:endParaRPr lang="en-US" sz="2000" dirty="0"/>
          </a:p>
        </p:txBody>
      </p:sp>
      <p:pic>
        <p:nvPicPr>
          <p:cNvPr id="8" name="Picture 2"/>
          <p:cNvPicPr>
            <a:picLocks noChangeAspect="1" noChangeArrowheads="1"/>
          </p:cNvPicPr>
          <p:nvPr/>
        </p:nvPicPr>
        <p:blipFill>
          <a:blip r:embed="rId5" cstate="print"/>
          <a:srcRect/>
          <a:stretch>
            <a:fillRect/>
          </a:stretch>
        </p:blipFill>
        <p:spPr bwMode="auto">
          <a:xfrm>
            <a:off x="2667000" y="3429000"/>
            <a:ext cx="1320800" cy="2133600"/>
          </a:xfrm>
          <a:prstGeom prst="rect">
            <a:avLst/>
          </a:prstGeom>
          <a:noFill/>
          <a:ln w="9525">
            <a:noFill/>
            <a:miter lim="800000"/>
            <a:headEnd/>
            <a:tailEnd/>
          </a:ln>
          <a:effectLst/>
        </p:spPr>
      </p:pic>
      <p:sp>
        <p:nvSpPr>
          <p:cNvPr id="9" name="TextBox 8"/>
          <p:cNvSpPr txBox="1"/>
          <p:nvPr/>
        </p:nvSpPr>
        <p:spPr>
          <a:xfrm>
            <a:off x="2590800" y="5715000"/>
            <a:ext cx="1981200" cy="707886"/>
          </a:xfrm>
          <a:prstGeom prst="rect">
            <a:avLst/>
          </a:prstGeom>
          <a:noFill/>
        </p:spPr>
        <p:txBody>
          <a:bodyPr wrap="square" rtlCol="0">
            <a:spAutoFit/>
          </a:bodyPr>
          <a:lstStyle/>
          <a:p>
            <a:r>
              <a:rPr lang="en-US" sz="2000" dirty="0" smtClean="0"/>
              <a:t>Senior Director</a:t>
            </a:r>
          </a:p>
          <a:p>
            <a:r>
              <a:rPr lang="en-US" sz="2000" dirty="0" smtClean="0"/>
              <a:t>Stephanie Bruce</a:t>
            </a:r>
            <a:endParaRPr lang="en-US" sz="2000" dirty="0"/>
          </a:p>
        </p:txBody>
      </p:sp>
      <p:pic>
        <p:nvPicPr>
          <p:cNvPr id="11" name="Picture 10" descr="Kristen  Jakubowski  2014.jpg"/>
          <p:cNvPicPr>
            <a:picLocks noChangeAspect="1"/>
          </p:cNvPicPr>
          <p:nvPr/>
        </p:nvPicPr>
        <p:blipFill>
          <a:blip r:embed="rId6" cstate="print"/>
          <a:stretch>
            <a:fillRect/>
          </a:stretch>
        </p:blipFill>
        <p:spPr>
          <a:xfrm>
            <a:off x="4876800" y="3429000"/>
            <a:ext cx="1647167" cy="2061642"/>
          </a:xfrm>
          <a:prstGeom prst="rect">
            <a:avLst/>
          </a:prstGeom>
        </p:spPr>
      </p:pic>
      <p:sp>
        <p:nvSpPr>
          <p:cNvPr id="13" name="TextBox 12"/>
          <p:cNvSpPr txBox="1"/>
          <p:nvPr/>
        </p:nvSpPr>
        <p:spPr>
          <a:xfrm>
            <a:off x="4572000" y="5715000"/>
            <a:ext cx="1905000" cy="707886"/>
          </a:xfrm>
          <a:prstGeom prst="rect">
            <a:avLst/>
          </a:prstGeom>
          <a:noFill/>
        </p:spPr>
        <p:txBody>
          <a:bodyPr wrap="square" rtlCol="0">
            <a:spAutoFit/>
          </a:bodyPr>
          <a:lstStyle/>
          <a:p>
            <a:pPr algn="ctr"/>
            <a:r>
              <a:rPr lang="en-US" sz="2000" dirty="0" smtClean="0"/>
              <a:t>Director Michelle Parrott</a:t>
            </a:r>
            <a:endParaRPr lang="en-US" sz="20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www.buyraspberrypi.com.au/wp-content/uploads/2013/05/community.jpg"/>
          <p:cNvPicPr>
            <a:picLocks noChangeAspect="1" noChangeArrowheads="1"/>
          </p:cNvPicPr>
          <p:nvPr/>
        </p:nvPicPr>
        <p:blipFill>
          <a:blip r:embed="rId2" cstate="print"/>
          <a:srcRect/>
          <a:stretch>
            <a:fillRect/>
          </a:stretch>
        </p:blipFill>
        <p:spPr bwMode="auto">
          <a:xfrm>
            <a:off x="1219200" y="1141509"/>
            <a:ext cx="6985000" cy="1601691"/>
          </a:xfrm>
          <a:prstGeom prst="rect">
            <a:avLst/>
          </a:prstGeom>
          <a:noFill/>
        </p:spPr>
      </p:pic>
      <p:sp>
        <p:nvSpPr>
          <p:cNvPr id="2" name="Title 1"/>
          <p:cNvSpPr>
            <a:spLocks noGrp="1"/>
          </p:cNvSpPr>
          <p:nvPr>
            <p:ph type="title"/>
          </p:nvPr>
        </p:nvSpPr>
        <p:spPr>
          <a:xfrm>
            <a:off x="1143000" y="381000"/>
            <a:ext cx="7391400" cy="715962"/>
          </a:xfrm>
          <a:ln w="38100">
            <a:solidFill>
              <a:schemeClr val="tx2">
                <a:lumMod val="60000"/>
                <a:lumOff val="40000"/>
              </a:schemeClr>
            </a:solidFill>
          </a:ln>
        </p:spPr>
        <p:txBody>
          <a:bodyPr>
            <a:normAutofit/>
          </a:bodyPr>
          <a:lstStyle/>
          <a:p>
            <a:r>
              <a:rPr lang="en-US" sz="3200" dirty="0" smtClean="0"/>
              <a:t>Objectives for Session 8– </a:t>
            </a:r>
            <a:r>
              <a:rPr lang="en-US" sz="3200" dirty="0" err="1" smtClean="0"/>
              <a:t>FaceBook</a:t>
            </a:r>
            <a:r>
              <a:rPr lang="en-US" sz="3200" dirty="0" smtClean="0"/>
              <a:t> Events</a:t>
            </a:r>
            <a:endParaRPr lang="en-US" sz="3200" dirty="0"/>
          </a:p>
        </p:txBody>
      </p:sp>
      <p:sp>
        <p:nvSpPr>
          <p:cNvPr id="3" name="Content Placeholder 2"/>
          <p:cNvSpPr>
            <a:spLocks noGrp="1"/>
          </p:cNvSpPr>
          <p:nvPr>
            <p:ph idx="1"/>
          </p:nvPr>
        </p:nvSpPr>
        <p:spPr>
          <a:xfrm>
            <a:off x="457200" y="2590800"/>
            <a:ext cx="8229600" cy="4068763"/>
          </a:xfrm>
        </p:spPr>
        <p:txBody>
          <a:bodyPr>
            <a:normAutofit lnSpcReduction="10000"/>
          </a:bodyPr>
          <a:lstStyle/>
          <a:p>
            <a:r>
              <a:rPr lang="en-US" sz="2400" dirty="0" err="1" smtClean="0"/>
              <a:t>FaceBook</a:t>
            </a:r>
            <a:r>
              <a:rPr lang="en-US" sz="2400" dirty="0" smtClean="0"/>
              <a:t> and social media have become a wonderfully effective way to connect with people, learn about their needs and concerns and offer information they may find helpful.</a:t>
            </a:r>
          </a:p>
          <a:p>
            <a:r>
              <a:rPr lang="en-US" sz="2400" dirty="0" smtClean="0"/>
              <a:t>One of the particularly popular reach out activities is the FACEBOOK EVENT or FACEBOOK PARTY …</a:t>
            </a:r>
          </a:p>
          <a:p>
            <a:r>
              <a:rPr lang="en-US" sz="2400" dirty="0" smtClean="0"/>
              <a:t>Today we will lay out the mechanics of setting up these events and tips on how to make them most effective.</a:t>
            </a:r>
          </a:p>
          <a:p>
            <a:r>
              <a:rPr lang="en-US" sz="2400" dirty="0" smtClean="0"/>
              <a:t>We will also discuss how </a:t>
            </a:r>
            <a:r>
              <a:rPr lang="en-US" sz="2400" dirty="0" err="1" smtClean="0"/>
              <a:t>FaceBook</a:t>
            </a:r>
            <a:r>
              <a:rPr lang="en-US" sz="2400" dirty="0" smtClean="0"/>
              <a:t> can help us qualify for the 2016 Magnificent Dream Trips which have just been announced ..and help you identify potential business partners who just may want to join you.                          </a:t>
            </a:r>
            <a:r>
              <a:rPr lang="en-US" sz="2400" dirty="0" err="1" smtClean="0"/>
              <a:t>lisa</a:t>
            </a:r>
            <a:endParaRPr lang="en-US" sz="2400" dirty="0"/>
          </a:p>
        </p:txBody>
      </p:sp>
    </p:spTree>
    <p:extLst>
      <p:ext uri="{BB962C8B-B14F-4D97-AF65-F5344CB8AC3E}">
        <p14:creationId xmlns:p14="http://schemas.microsoft.com/office/powerpoint/2010/main" val="11472372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0638"/>
            <a:ext cx="8839200" cy="1858963"/>
          </a:xfrm>
        </p:spPr>
        <p:txBody>
          <a:bodyPr rtlCol="0">
            <a:normAutofit/>
          </a:bodyPr>
          <a:lstStyle/>
          <a:p>
            <a:pPr fontAlgn="auto">
              <a:spcAft>
                <a:spcPts val="0"/>
              </a:spcAft>
              <a:defRPr/>
            </a:pPr>
            <a:r>
              <a:rPr lang="en-US" sz="3600" dirty="0" smtClean="0">
                <a:solidFill>
                  <a:schemeClr val="accent5"/>
                </a:solidFill>
                <a:ea typeface="+mj-ea"/>
              </a:rPr>
              <a:t>So You </a:t>
            </a:r>
            <a:r>
              <a:rPr lang="en-US" sz="3600" dirty="0" err="1" smtClean="0">
                <a:solidFill>
                  <a:schemeClr val="accent5"/>
                </a:solidFill>
                <a:ea typeface="+mj-ea"/>
              </a:rPr>
              <a:t>Wanna</a:t>
            </a:r>
            <a:r>
              <a:rPr lang="en-US" sz="3600" dirty="0" smtClean="0">
                <a:solidFill>
                  <a:schemeClr val="accent5"/>
                </a:solidFill>
                <a:ea typeface="+mj-ea"/>
              </a:rPr>
              <a:t> Build a Facebook Event?</a:t>
            </a:r>
            <a:endParaRPr lang="en-US" sz="3600" dirty="0">
              <a:solidFill>
                <a:schemeClr val="accent5"/>
              </a:solidFill>
              <a:ea typeface="+mj-ea"/>
            </a:endParaRPr>
          </a:p>
        </p:txBody>
      </p:sp>
      <p:pic>
        <p:nvPicPr>
          <p:cNvPr id="14338" name="Picture 5" descr="septevent.jpg"/>
          <p:cNvPicPr>
            <a:picLocks noChangeAspect="1"/>
          </p:cNvPicPr>
          <p:nvPr/>
        </p:nvPicPr>
        <p:blipFill>
          <a:blip r:embed="rId2" cstate="print"/>
          <a:srcRect/>
          <a:stretch>
            <a:fillRect/>
          </a:stretch>
        </p:blipFill>
        <p:spPr bwMode="auto">
          <a:xfrm>
            <a:off x="152400" y="3352800"/>
            <a:ext cx="8739188" cy="3287713"/>
          </a:xfrm>
          <a:prstGeom prst="rect">
            <a:avLst/>
          </a:prstGeom>
          <a:noFill/>
          <a:ln w="9525">
            <a:noFill/>
            <a:miter lim="800000"/>
            <a:headEnd/>
            <a:tailEnd/>
          </a:ln>
        </p:spPr>
      </p:pic>
      <p:sp>
        <p:nvSpPr>
          <p:cNvPr id="14339" name="Content Placeholder 7"/>
          <p:cNvSpPr>
            <a:spLocks noGrp="1"/>
          </p:cNvSpPr>
          <p:nvPr>
            <p:ph idx="1"/>
          </p:nvPr>
        </p:nvSpPr>
        <p:spPr>
          <a:xfrm>
            <a:off x="457200" y="1219200"/>
            <a:ext cx="8229600" cy="4525963"/>
          </a:xfrm>
        </p:spPr>
        <p:txBody>
          <a:bodyPr/>
          <a:lstStyle/>
          <a:p>
            <a:pPr marL="0" indent="0">
              <a:buFont typeface="Arial" pitchFamily="34" charset="0"/>
              <a:buNone/>
            </a:pPr>
            <a:r>
              <a:rPr lang="en-US" smtClean="0"/>
              <a:t>It</a:t>
            </a:r>
            <a:r>
              <a:rPr lang="en-US" altLang="en-US" smtClean="0"/>
              <a:t>’</a:t>
            </a:r>
            <a:r>
              <a:rPr lang="en-US" smtClean="0"/>
              <a:t>s easy! </a:t>
            </a:r>
          </a:p>
          <a:p>
            <a:pPr marL="0" indent="0">
              <a:buFont typeface="Arial" pitchFamily="34" charset="0"/>
              <a:buNone/>
            </a:pPr>
            <a:r>
              <a:rPr lang="en-US" smtClean="0"/>
              <a:t>I</a:t>
            </a:r>
            <a:r>
              <a:rPr lang="en-US" altLang="en-US" smtClean="0"/>
              <a:t>’</a:t>
            </a:r>
            <a:r>
              <a:rPr lang="en-US" smtClean="0"/>
              <a:t>ll take you through the mechanics of how to set up your own Facebook Event &amp; Stephanie will walk you through how to make it successful.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title"/>
          </p:nvPr>
        </p:nvSpPr>
        <p:spPr>
          <a:xfrm>
            <a:off x="457200" y="274638"/>
            <a:ext cx="8229600" cy="944562"/>
          </a:xfrm>
          <a:ln w="38100">
            <a:solidFill>
              <a:schemeClr val="tx2">
                <a:lumMod val="60000"/>
                <a:lumOff val="40000"/>
              </a:schemeClr>
            </a:solidFill>
          </a:ln>
        </p:spPr>
        <p:txBody>
          <a:bodyPr/>
          <a:lstStyle/>
          <a:p>
            <a:r>
              <a:rPr lang="en-US" dirty="0" smtClean="0"/>
              <a:t>BEFORE Your FB (</a:t>
            </a:r>
            <a:r>
              <a:rPr lang="en-US" dirty="0" err="1" smtClean="0"/>
              <a:t>facebook</a:t>
            </a:r>
            <a:r>
              <a:rPr lang="en-US" dirty="0" smtClean="0"/>
              <a:t>) Event</a:t>
            </a:r>
          </a:p>
        </p:txBody>
      </p:sp>
      <p:sp>
        <p:nvSpPr>
          <p:cNvPr id="3" name="Content Placeholder 2"/>
          <p:cNvSpPr>
            <a:spLocks noGrp="1"/>
          </p:cNvSpPr>
          <p:nvPr>
            <p:ph idx="1"/>
          </p:nvPr>
        </p:nvSpPr>
        <p:spPr>
          <a:xfrm>
            <a:off x="457200" y="1447800"/>
            <a:ext cx="8229600" cy="5029200"/>
          </a:xfrm>
          <a:ln w="38100">
            <a:solidFill>
              <a:schemeClr val="tx2">
                <a:lumMod val="60000"/>
                <a:lumOff val="40000"/>
              </a:schemeClr>
            </a:solidFill>
          </a:ln>
        </p:spPr>
        <p:txBody>
          <a:bodyPr>
            <a:normAutofit/>
          </a:bodyPr>
          <a:lstStyle/>
          <a:p>
            <a:pPr>
              <a:lnSpc>
                <a:spcPct val="80000"/>
              </a:lnSpc>
            </a:pPr>
            <a:r>
              <a:rPr lang="en-US" sz="2200" smtClean="0"/>
              <a:t>Plan your topic/focus</a:t>
            </a:r>
          </a:p>
          <a:p>
            <a:pPr lvl="1">
              <a:lnSpc>
                <a:spcPct val="80000"/>
              </a:lnSpc>
            </a:pPr>
            <a:r>
              <a:rPr lang="en-US" sz="2000" smtClean="0"/>
              <a:t>What the heck is Shaklee – overview of Shaklee</a:t>
            </a:r>
          </a:p>
          <a:p>
            <a:pPr lvl="1">
              <a:lnSpc>
                <a:spcPct val="80000"/>
              </a:lnSpc>
            </a:pPr>
            <a:r>
              <a:rPr lang="en-US" sz="2000" smtClean="0"/>
              <a:t>Backed by Science not by Fads – Shaklee 180</a:t>
            </a:r>
          </a:p>
          <a:p>
            <a:pPr lvl="1">
              <a:lnSpc>
                <a:spcPct val="80000"/>
              </a:lnSpc>
            </a:pPr>
            <a:r>
              <a:rPr lang="en-US" sz="2000" smtClean="0"/>
              <a:t>Be Your Own Boss – business opportunity</a:t>
            </a:r>
          </a:p>
          <a:p>
            <a:pPr>
              <a:lnSpc>
                <a:spcPct val="80000"/>
              </a:lnSpc>
            </a:pPr>
            <a:r>
              <a:rPr lang="en-US" sz="2200" smtClean="0"/>
              <a:t>Gather materials</a:t>
            </a:r>
          </a:p>
          <a:p>
            <a:pPr lvl="1">
              <a:lnSpc>
                <a:spcPct val="80000"/>
              </a:lnSpc>
            </a:pPr>
            <a:r>
              <a:rPr lang="en-US" sz="2000" smtClean="0"/>
              <a:t>Pictures</a:t>
            </a:r>
          </a:p>
          <a:p>
            <a:pPr lvl="1">
              <a:lnSpc>
                <a:spcPct val="80000"/>
              </a:lnSpc>
            </a:pPr>
            <a:r>
              <a:rPr lang="en-US" sz="2000" smtClean="0"/>
              <a:t>Testimonies</a:t>
            </a:r>
          </a:p>
          <a:p>
            <a:pPr lvl="1">
              <a:lnSpc>
                <a:spcPct val="80000"/>
              </a:lnSpc>
            </a:pPr>
            <a:r>
              <a:rPr lang="en-US" sz="2000" smtClean="0"/>
              <a:t>Science </a:t>
            </a:r>
          </a:p>
          <a:p>
            <a:pPr>
              <a:lnSpc>
                <a:spcPct val="80000"/>
              </a:lnSpc>
            </a:pPr>
            <a:r>
              <a:rPr lang="en-US" sz="2200" smtClean="0"/>
              <a:t>Create a PowerPoint or Folder w/images</a:t>
            </a:r>
          </a:p>
          <a:p>
            <a:pPr lvl="1">
              <a:lnSpc>
                <a:spcPct val="80000"/>
              </a:lnSpc>
            </a:pPr>
            <a:r>
              <a:rPr lang="en-US" sz="2000" smtClean="0"/>
              <a:t>Creating a PowerPoint slide and then saving it as image files</a:t>
            </a:r>
          </a:p>
          <a:p>
            <a:pPr lvl="1">
              <a:lnSpc>
                <a:spcPct val="80000"/>
              </a:lnSpc>
            </a:pPr>
            <a:r>
              <a:rPr lang="en-US" sz="2000" smtClean="0"/>
              <a:t>Have a folder with the images you have grabbed online or through your back office</a:t>
            </a:r>
          </a:p>
          <a:p>
            <a:pPr>
              <a:lnSpc>
                <a:spcPct val="80000"/>
              </a:lnSpc>
            </a:pPr>
            <a:r>
              <a:rPr lang="en-US" sz="2200" smtClean="0"/>
              <a:t>Create a Word doc with script</a:t>
            </a:r>
          </a:p>
          <a:p>
            <a:pPr lvl="1">
              <a:lnSpc>
                <a:spcPct val="80000"/>
              </a:lnSpc>
            </a:pPr>
            <a:r>
              <a:rPr lang="en-US" sz="2000" smtClean="0"/>
              <a:t>Number your posts</a:t>
            </a:r>
          </a:p>
          <a:p>
            <a:pPr lvl="1">
              <a:lnSpc>
                <a:spcPct val="80000"/>
              </a:lnSpc>
            </a:pPr>
            <a:r>
              <a:rPr lang="en-US" sz="2000" smtClean="0"/>
              <a:t>Create a good flow (introductions, state your why, presentation, questions, end)</a:t>
            </a:r>
          </a:p>
          <a:p>
            <a:pPr lvl="1">
              <a:lnSpc>
                <a:spcPct val="80000"/>
              </a:lnSpc>
              <a:buFont typeface="Arial" pitchFamily="34" charset="0"/>
              <a:buNone/>
            </a:pPr>
            <a:endParaRPr lang="en-US" sz="200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3" descr="Screen Shot 2015-03-04 at 9.22.30 PM.png"/>
          <p:cNvPicPr>
            <a:picLocks noChangeAspect="1"/>
          </p:cNvPicPr>
          <p:nvPr/>
        </p:nvPicPr>
        <p:blipFill>
          <a:blip r:embed="rId2" cstate="print"/>
          <a:srcRect/>
          <a:stretch>
            <a:fillRect/>
          </a:stretch>
        </p:blipFill>
        <p:spPr bwMode="auto">
          <a:xfrm>
            <a:off x="3048000" y="2514600"/>
            <a:ext cx="3009900" cy="1612900"/>
          </a:xfrm>
          <a:prstGeom prst="rect">
            <a:avLst/>
          </a:prstGeom>
          <a:noFill/>
          <a:ln w="9525">
            <a:noFill/>
            <a:miter lim="800000"/>
            <a:headEnd/>
            <a:tailEnd/>
          </a:ln>
        </p:spPr>
      </p:pic>
      <p:sp>
        <p:nvSpPr>
          <p:cNvPr id="3" name="Subtitle 2"/>
          <p:cNvSpPr>
            <a:spLocks noGrp="1"/>
          </p:cNvSpPr>
          <p:nvPr>
            <p:ph type="subTitle" idx="1"/>
          </p:nvPr>
        </p:nvSpPr>
        <p:spPr>
          <a:xfrm>
            <a:off x="1752600" y="3505200"/>
            <a:ext cx="1746250" cy="425450"/>
          </a:xfrm>
        </p:spPr>
        <p:txBody>
          <a:bodyPr rtlCol="0">
            <a:normAutofit/>
          </a:bodyPr>
          <a:lstStyle/>
          <a:p>
            <a:pPr fontAlgn="auto">
              <a:spcAft>
                <a:spcPts val="0"/>
              </a:spcAft>
              <a:defRPr/>
            </a:pPr>
            <a:r>
              <a:rPr lang="en-US" dirty="0" smtClean="0">
                <a:solidFill>
                  <a:srgbClr val="000000"/>
                </a:solidFill>
                <a:ea typeface="+mn-ea"/>
              </a:rPr>
              <a:t>Click HERE - - - &gt;</a:t>
            </a:r>
            <a:endParaRPr lang="en-US" dirty="0">
              <a:solidFill>
                <a:srgbClr val="000000"/>
              </a:solidFill>
              <a:ea typeface="+mn-ea"/>
            </a:endParaRPr>
          </a:p>
        </p:txBody>
      </p:sp>
      <p:sp>
        <p:nvSpPr>
          <p:cNvPr id="16387" name="Title 1"/>
          <p:cNvSpPr>
            <a:spLocks noGrp="1"/>
          </p:cNvSpPr>
          <p:nvPr>
            <p:ph type="ctrTitle"/>
          </p:nvPr>
        </p:nvSpPr>
        <p:spPr>
          <a:xfrm>
            <a:off x="1524000" y="228600"/>
            <a:ext cx="6400800" cy="838200"/>
          </a:xfrm>
        </p:spPr>
        <p:txBody>
          <a:bodyPr/>
          <a:lstStyle/>
          <a:p>
            <a:pPr algn="ctr"/>
            <a:r>
              <a:rPr lang="en-US" smtClean="0">
                <a:latin typeface="Century Gothic" pitchFamily="34" charset="0"/>
              </a:rPr>
              <a:t>Making your FB Event</a:t>
            </a:r>
          </a:p>
        </p:txBody>
      </p:sp>
      <p:pic>
        <p:nvPicPr>
          <p:cNvPr id="16388" name="Picture 4" descr="Screen Shot 2015-03-04 at 9.22.40 PM.png"/>
          <p:cNvPicPr>
            <a:picLocks noChangeAspect="1"/>
          </p:cNvPicPr>
          <p:nvPr/>
        </p:nvPicPr>
        <p:blipFill>
          <a:blip r:embed="rId3" cstate="print"/>
          <a:srcRect/>
          <a:stretch>
            <a:fillRect/>
          </a:stretch>
        </p:blipFill>
        <p:spPr bwMode="auto">
          <a:xfrm>
            <a:off x="1295400" y="4572000"/>
            <a:ext cx="6604000" cy="1016000"/>
          </a:xfrm>
          <a:prstGeom prst="rect">
            <a:avLst/>
          </a:prstGeom>
          <a:noFill/>
          <a:ln w="9525">
            <a:noFill/>
            <a:miter lim="800000"/>
            <a:headEnd/>
            <a:tailEnd/>
          </a:ln>
        </p:spPr>
      </p:pic>
      <p:sp>
        <p:nvSpPr>
          <p:cNvPr id="16389" name="TextBox 5"/>
          <p:cNvSpPr txBox="1">
            <a:spLocks noChangeArrowheads="1"/>
          </p:cNvSpPr>
          <p:nvPr/>
        </p:nvSpPr>
        <p:spPr bwMode="auto">
          <a:xfrm>
            <a:off x="5943600" y="4191000"/>
            <a:ext cx="1905000" cy="369888"/>
          </a:xfrm>
          <a:prstGeom prst="rect">
            <a:avLst/>
          </a:prstGeom>
          <a:noFill/>
          <a:ln w="9525">
            <a:noFill/>
            <a:miter lim="800000"/>
            <a:headEnd/>
            <a:tailEnd/>
          </a:ln>
        </p:spPr>
        <p:txBody>
          <a:bodyPr>
            <a:spAutoFit/>
          </a:bodyPr>
          <a:lstStyle/>
          <a:p>
            <a:r>
              <a:rPr lang="en-US"/>
              <a:t>Click  +Create - - &gt;</a:t>
            </a:r>
          </a:p>
        </p:txBody>
      </p:sp>
      <p:sp>
        <p:nvSpPr>
          <p:cNvPr id="16390" name="TextBox 8"/>
          <p:cNvSpPr txBox="1">
            <a:spLocks noChangeArrowheads="1"/>
          </p:cNvSpPr>
          <p:nvPr/>
        </p:nvSpPr>
        <p:spPr bwMode="auto">
          <a:xfrm>
            <a:off x="990600" y="1066800"/>
            <a:ext cx="7086600" cy="1323975"/>
          </a:xfrm>
          <a:prstGeom prst="rect">
            <a:avLst/>
          </a:prstGeom>
          <a:noFill/>
          <a:ln w="9525">
            <a:noFill/>
            <a:miter lim="800000"/>
            <a:headEnd/>
            <a:tailEnd/>
          </a:ln>
        </p:spPr>
        <p:txBody>
          <a:bodyPr>
            <a:spAutoFit/>
          </a:bodyPr>
          <a:lstStyle/>
          <a:p>
            <a:pPr algn="ctr"/>
            <a:r>
              <a:rPr lang="en-US" sz="2000"/>
              <a:t>Making your Facebook Event is easy!</a:t>
            </a:r>
            <a:br>
              <a:rPr lang="en-US" sz="2000"/>
            </a:br>
            <a:r>
              <a:rPr lang="en-US" sz="2000"/>
              <a:t>Let</a:t>
            </a:r>
            <a:r>
              <a:rPr lang="en-US" altLang="en-US" sz="2000"/>
              <a:t>’</a:t>
            </a:r>
            <a:r>
              <a:rPr lang="en-US" sz="2000"/>
              <a:t>s get started! </a:t>
            </a:r>
          </a:p>
          <a:p>
            <a:pPr algn="ctr"/>
            <a:r>
              <a:rPr lang="en-US" sz="2000"/>
              <a:t>First you</a:t>
            </a:r>
            <a:r>
              <a:rPr lang="en-US" altLang="en-US" sz="2000"/>
              <a:t>’</a:t>
            </a:r>
            <a:r>
              <a:rPr lang="en-US" sz="2000"/>
              <a:t>ll need to have your Facebook Home Page open </a:t>
            </a:r>
          </a:p>
          <a:p>
            <a:pPr algn="ctr"/>
            <a:r>
              <a:rPr lang="en-US" sz="2000"/>
              <a:t>(that</a:t>
            </a:r>
            <a:r>
              <a:rPr lang="en-US" altLang="en-US" sz="2000"/>
              <a:t>’</a:t>
            </a:r>
            <a:r>
              <a:rPr lang="en-US" sz="2000"/>
              <a:t>s the main screen you see when you log-in).</a:t>
            </a:r>
          </a:p>
        </p:txBody>
      </p:sp>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457200" y="273050"/>
            <a:ext cx="3008313" cy="488950"/>
          </a:xfrm>
        </p:spPr>
        <p:txBody>
          <a:bodyPr/>
          <a:lstStyle/>
          <a:p>
            <a:r>
              <a:rPr lang="en-US" smtClean="0"/>
              <a:t>Creating your Event:</a:t>
            </a:r>
          </a:p>
        </p:txBody>
      </p:sp>
      <p:pic>
        <p:nvPicPr>
          <p:cNvPr id="17410" name="Content Placeholder 4" descr="Screen Shot 2015-03-04 at 9.23.41 PM.png"/>
          <p:cNvPicPr>
            <a:picLocks noGrp="1" noChangeAspect="1"/>
          </p:cNvPicPr>
          <p:nvPr>
            <p:ph idx="1"/>
          </p:nvPr>
        </p:nvPicPr>
        <p:blipFill>
          <a:blip r:embed="rId2" cstate="print"/>
          <a:srcRect t="389" b="389"/>
          <a:stretch>
            <a:fillRect/>
          </a:stretch>
        </p:blipFill>
        <p:spPr>
          <a:xfrm>
            <a:off x="3581400" y="381000"/>
            <a:ext cx="5111750" cy="5853113"/>
          </a:xfrm>
        </p:spPr>
      </p:pic>
      <p:sp>
        <p:nvSpPr>
          <p:cNvPr id="4" name="Text Placeholder 3"/>
          <p:cNvSpPr>
            <a:spLocks noGrp="1"/>
          </p:cNvSpPr>
          <p:nvPr>
            <p:ph type="body" sz="half" idx="2"/>
          </p:nvPr>
        </p:nvSpPr>
        <p:spPr>
          <a:xfrm>
            <a:off x="457200" y="914400"/>
            <a:ext cx="3008313" cy="5410200"/>
          </a:xfrm>
        </p:spPr>
        <p:txBody>
          <a:bodyPr rtlCol="0">
            <a:normAutofit fontScale="92500" lnSpcReduction="10000"/>
          </a:bodyPr>
          <a:lstStyle/>
          <a:p>
            <a:pPr marL="342900" indent="-342900" fontAlgn="auto">
              <a:spcAft>
                <a:spcPts val="0"/>
              </a:spcAft>
              <a:buFont typeface="Arial" pitchFamily="34" charset="0"/>
              <a:buAutoNum type="arabicPeriod"/>
              <a:defRPr/>
            </a:pPr>
            <a:r>
              <a:rPr lang="en-US" sz="1700" dirty="0" smtClean="0">
                <a:ea typeface="+mn-ea"/>
              </a:rPr>
              <a:t>Name: Give your event a </a:t>
            </a:r>
            <a:r>
              <a:rPr lang="en-US" sz="1700" dirty="0">
                <a:ea typeface="+mn-ea"/>
              </a:rPr>
              <a:t>c</a:t>
            </a:r>
            <a:r>
              <a:rPr lang="en-US" sz="1700" dirty="0" smtClean="0">
                <a:ea typeface="+mn-ea"/>
              </a:rPr>
              <a:t>atchy name that shows your guests what they will be learning about.</a:t>
            </a:r>
          </a:p>
          <a:p>
            <a:pPr marL="342900" indent="-342900" fontAlgn="auto">
              <a:spcAft>
                <a:spcPts val="0"/>
              </a:spcAft>
              <a:buFont typeface="Arial" pitchFamily="34" charset="0"/>
              <a:buAutoNum type="arabicPeriod"/>
              <a:defRPr/>
            </a:pPr>
            <a:r>
              <a:rPr lang="en-US" sz="1700" dirty="0" smtClean="0">
                <a:ea typeface="+mn-ea"/>
              </a:rPr>
              <a:t>Details: Write up a description so they know what will be covered. (the one in the example is quite plain &amp; boring)</a:t>
            </a:r>
          </a:p>
          <a:p>
            <a:pPr marL="342900" indent="-342900" fontAlgn="auto">
              <a:spcAft>
                <a:spcPts val="0"/>
              </a:spcAft>
              <a:buFont typeface="Arial" pitchFamily="34" charset="0"/>
              <a:buAutoNum type="arabicPeriod"/>
              <a:defRPr/>
            </a:pPr>
            <a:r>
              <a:rPr lang="en-US" sz="1700" dirty="0" smtClean="0">
                <a:ea typeface="+mn-ea"/>
              </a:rPr>
              <a:t>Where: State where you will host it. </a:t>
            </a:r>
          </a:p>
          <a:p>
            <a:pPr marL="342900" indent="-342900" fontAlgn="auto">
              <a:spcAft>
                <a:spcPts val="0"/>
              </a:spcAft>
              <a:buFont typeface="Arial" pitchFamily="34" charset="0"/>
              <a:buAutoNum type="arabicPeriod"/>
              <a:defRPr/>
            </a:pPr>
            <a:r>
              <a:rPr lang="en-US" sz="1700" dirty="0" smtClean="0">
                <a:ea typeface="+mn-ea"/>
              </a:rPr>
              <a:t>When: Choose the date of the event. Be sure to include a start time. </a:t>
            </a:r>
          </a:p>
          <a:p>
            <a:pPr marL="342900" indent="-342900" fontAlgn="auto">
              <a:spcAft>
                <a:spcPts val="0"/>
              </a:spcAft>
              <a:buFont typeface="Arial" pitchFamily="34" charset="0"/>
              <a:buAutoNum type="arabicPeriod"/>
              <a:defRPr/>
            </a:pPr>
            <a:r>
              <a:rPr lang="en-US" sz="1700" dirty="0" smtClean="0">
                <a:ea typeface="+mn-ea"/>
              </a:rPr>
              <a:t>END TIME: ADD AN END TIME! Be sure to keep your event open for at least a few days so you can go back through for Follow-Ups</a:t>
            </a:r>
          </a:p>
          <a:p>
            <a:pPr marL="342900" indent="-342900" fontAlgn="auto">
              <a:spcAft>
                <a:spcPts val="0"/>
              </a:spcAft>
              <a:buFont typeface="Arial" pitchFamily="34" charset="0"/>
              <a:buAutoNum type="arabicPeriod"/>
              <a:defRPr/>
            </a:pPr>
            <a:r>
              <a:rPr lang="en-US" sz="1700" dirty="0" smtClean="0">
                <a:ea typeface="+mn-ea"/>
              </a:rPr>
              <a:t>PRIVACY: Determine the Privacy of the event. This is best determined by the type of party you are conducting.   </a:t>
            </a:r>
          </a:p>
          <a:p>
            <a:pPr fontAlgn="auto">
              <a:spcAft>
                <a:spcPts val="0"/>
              </a:spcAft>
              <a:defRPr/>
            </a:pPr>
            <a:endParaRPr lang="en-US" dirty="0" smtClean="0">
              <a:ea typeface="+mn-ea"/>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le 1"/>
          <p:cNvSpPr>
            <a:spLocks noGrp="1"/>
          </p:cNvSpPr>
          <p:nvPr>
            <p:ph type="title"/>
          </p:nvPr>
        </p:nvSpPr>
        <p:spPr>
          <a:xfrm>
            <a:off x="1752600" y="228600"/>
            <a:ext cx="5105400" cy="685800"/>
          </a:xfrm>
        </p:spPr>
        <p:txBody>
          <a:bodyPr>
            <a:normAutofit fontScale="90000"/>
          </a:bodyPr>
          <a:lstStyle/>
          <a:p>
            <a:pPr algn="ctr"/>
            <a:r>
              <a:rPr lang="en-US" sz="5400" smtClean="0"/>
              <a:t>YOUR EVENT:</a:t>
            </a:r>
          </a:p>
        </p:txBody>
      </p:sp>
      <p:pic>
        <p:nvPicPr>
          <p:cNvPr id="18434" name="Content Placeholder 4" descr="Screen Shot 2015-03-04 at 9.24.08 PM.png"/>
          <p:cNvPicPr>
            <a:picLocks noGrp="1" noChangeAspect="1"/>
          </p:cNvPicPr>
          <p:nvPr>
            <p:ph idx="1"/>
          </p:nvPr>
        </p:nvPicPr>
        <p:blipFill>
          <a:blip r:embed="rId2" cstate="print"/>
          <a:srcRect l="163" t="-121" r="-243" b="121"/>
          <a:stretch>
            <a:fillRect/>
          </a:stretch>
        </p:blipFill>
        <p:spPr>
          <a:xfrm>
            <a:off x="2868613" y="969963"/>
            <a:ext cx="6275387" cy="5853112"/>
          </a:xfrm>
        </p:spPr>
      </p:pic>
      <p:sp>
        <p:nvSpPr>
          <p:cNvPr id="4" name="Text Placeholder 3"/>
          <p:cNvSpPr>
            <a:spLocks noGrp="1"/>
          </p:cNvSpPr>
          <p:nvPr>
            <p:ph type="body" sz="half" idx="2"/>
          </p:nvPr>
        </p:nvSpPr>
        <p:spPr>
          <a:xfrm>
            <a:off x="152400" y="990600"/>
            <a:ext cx="2667000" cy="5715000"/>
          </a:xfrm>
        </p:spPr>
        <p:txBody>
          <a:bodyPr>
            <a:normAutofit/>
          </a:bodyPr>
          <a:lstStyle/>
          <a:p>
            <a:pPr marL="342900" indent="-342900">
              <a:buFont typeface="Arial" pitchFamily="34" charset="0"/>
              <a:buAutoNum type="arabicPeriod"/>
            </a:pPr>
            <a:r>
              <a:rPr lang="en-US" smtClean="0"/>
              <a:t>Choose a cover photo</a:t>
            </a:r>
          </a:p>
          <a:p>
            <a:pPr marL="800100" lvl="1" indent="-342900">
              <a:buFont typeface="Arial" pitchFamily="34" charset="0"/>
              <a:buAutoNum type="arabicPeriod"/>
            </a:pPr>
            <a:r>
              <a:rPr lang="en-US" smtClean="0"/>
              <a:t>This cover photo was a screen shot from Shaklee</a:t>
            </a:r>
            <a:r>
              <a:rPr lang="en-US" altLang="en-US" smtClean="0"/>
              <a:t>’</a:t>
            </a:r>
            <a:r>
              <a:rPr lang="en-US" smtClean="0"/>
              <a:t>s website. </a:t>
            </a:r>
          </a:p>
          <a:p>
            <a:pPr marL="342900" indent="-342900">
              <a:buFont typeface="Arial" pitchFamily="34" charset="0"/>
              <a:buAutoNum type="arabicPeriod"/>
            </a:pPr>
            <a:r>
              <a:rPr lang="en-US" smtClean="0"/>
              <a:t>Invite Button</a:t>
            </a:r>
          </a:p>
          <a:p>
            <a:pPr marL="800100" lvl="1" indent="-342900">
              <a:buFont typeface="Arial" pitchFamily="34" charset="0"/>
              <a:buAutoNum type="arabicPeriod"/>
            </a:pPr>
            <a:r>
              <a:rPr lang="en-US" smtClean="0"/>
              <a:t>You can share the event with others or choose specific friends to invite. </a:t>
            </a:r>
          </a:p>
          <a:p>
            <a:pPr marL="342900" indent="-342900">
              <a:buFont typeface="Arial" pitchFamily="34" charset="0"/>
              <a:buAutoNum type="arabicPeriod"/>
            </a:pPr>
            <a:r>
              <a:rPr lang="en-US" smtClean="0"/>
              <a:t>Edit Button</a:t>
            </a:r>
          </a:p>
          <a:p>
            <a:pPr marL="800100" lvl="1" indent="-342900">
              <a:buFont typeface="Arial" pitchFamily="34" charset="0"/>
              <a:buAutoNum type="arabicPeriod"/>
            </a:pPr>
            <a:r>
              <a:rPr lang="en-US" smtClean="0"/>
              <a:t>You can edit the event details, date, description</a:t>
            </a:r>
          </a:p>
          <a:p>
            <a:pPr marL="800100" lvl="1" indent="-342900">
              <a:buFont typeface="Arial" pitchFamily="34" charset="0"/>
              <a:buAutoNum type="arabicPeriod"/>
            </a:pPr>
            <a:r>
              <a:rPr lang="en-US" smtClean="0"/>
              <a:t>You can also add more hosts in this area as well if you are working with your team.</a:t>
            </a:r>
          </a:p>
          <a:p>
            <a:pPr marL="342900" indent="-342900">
              <a:buFont typeface="Arial" pitchFamily="34" charset="0"/>
              <a:buAutoNum type="arabicPeriod"/>
            </a:pPr>
            <a:r>
              <a:rPr lang="en-US" smtClean="0"/>
              <a:t>Look at those 3 little dots there on the right </a:t>
            </a:r>
            <a:r>
              <a:rPr lang="en-US" smtClean="0">
                <a:sym typeface="Wingdings" pitchFamily="2" charset="2"/>
              </a:rPr>
              <a:t></a:t>
            </a:r>
          </a:p>
          <a:p>
            <a:pPr marL="800100" lvl="1" indent="-342900">
              <a:buFont typeface="Arial" pitchFamily="34" charset="0"/>
              <a:buAutoNum type="arabicPeriod"/>
            </a:pPr>
            <a:r>
              <a:rPr lang="en-US" smtClean="0">
                <a:sym typeface="Wingdings" pitchFamily="2" charset="2"/>
              </a:rPr>
              <a:t>You can contact the guests coming to your event</a:t>
            </a:r>
          </a:p>
          <a:p>
            <a:pPr marL="800100" lvl="1" indent="-342900">
              <a:buFont typeface="Arial" pitchFamily="34" charset="0"/>
              <a:buAutoNum type="arabicPeriod"/>
            </a:pPr>
            <a:r>
              <a:rPr lang="en-US" smtClean="0">
                <a:sym typeface="Wingdings" pitchFamily="2" charset="2"/>
              </a:rPr>
              <a:t>Promote the event to your personal FB page, group pages, business pages</a:t>
            </a:r>
          </a:p>
          <a:p>
            <a:pPr marL="800100" lvl="1" indent="-342900">
              <a:buFont typeface="Arial" pitchFamily="34" charset="0"/>
              <a:buAutoNum type="arabicPeriod"/>
            </a:pPr>
            <a:r>
              <a:rPr lang="en-US" smtClean="0">
                <a:sym typeface="Wingdings" pitchFamily="2" charset="2"/>
              </a:rPr>
              <a:t>Copy the Event for a later date! (this is excellent!)</a:t>
            </a:r>
          </a:p>
          <a:p>
            <a:pPr marL="800100" lvl="1" indent="-342900">
              <a:buFont typeface="Arial" pitchFamily="34" charset="0"/>
              <a:buAutoNum type="arabicPeriod"/>
            </a:pPr>
            <a:r>
              <a:rPr lang="en-US" smtClean="0">
                <a:sym typeface="Wingdings" pitchFamily="2" charset="2"/>
              </a:rPr>
              <a:t>Export the event (this allows you to get email notifications for the event)</a:t>
            </a:r>
          </a:p>
          <a:p>
            <a:pPr marL="800100" lvl="1" indent="-342900"/>
            <a:endParaRPr lang="en-US"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 </a:t>
            </a:r>
            <a:endParaRPr lang="en-US" sz="3200" dirty="0"/>
          </a:p>
        </p:txBody>
      </p:sp>
      <p:sp>
        <p:nvSpPr>
          <p:cNvPr id="3" name="Content Placeholder 2"/>
          <p:cNvSpPr>
            <a:spLocks noGrp="1"/>
          </p:cNvSpPr>
          <p:nvPr>
            <p:ph idx="1"/>
          </p:nvPr>
        </p:nvSpPr>
        <p:spPr>
          <a:xfrm>
            <a:off x="2362200" y="381001"/>
            <a:ext cx="5943600" cy="914399"/>
          </a:xfrm>
        </p:spPr>
        <p:txBody>
          <a:bodyPr>
            <a:normAutofit/>
          </a:bodyPr>
          <a:lstStyle/>
          <a:p>
            <a:pPr>
              <a:buNone/>
            </a:pPr>
            <a:r>
              <a:rPr lang="en-US" sz="2800" dirty="0" smtClean="0"/>
              <a:t>Stephanie Bruce --</a:t>
            </a:r>
            <a:r>
              <a:rPr lang="en-US" sz="2800" dirty="0" err="1" smtClean="0"/>
              <a:t>FaceBook</a:t>
            </a:r>
            <a:r>
              <a:rPr lang="en-US" sz="2800" dirty="0" smtClean="0"/>
              <a:t> Events </a:t>
            </a:r>
            <a:endParaRPr lang="en-US" sz="2800" dirty="0"/>
          </a:p>
        </p:txBody>
      </p:sp>
      <p:pic>
        <p:nvPicPr>
          <p:cNvPr id="1026" name="Picture 2"/>
          <p:cNvPicPr>
            <a:picLocks noChangeAspect="1" noChangeArrowheads="1"/>
          </p:cNvPicPr>
          <p:nvPr/>
        </p:nvPicPr>
        <p:blipFill>
          <a:blip r:embed="rId2" cstate="print"/>
          <a:srcRect/>
          <a:stretch>
            <a:fillRect/>
          </a:stretch>
        </p:blipFill>
        <p:spPr bwMode="auto">
          <a:xfrm>
            <a:off x="609600" y="381000"/>
            <a:ext cx="1320800" cy="2133600"/>
          </a:xfrm>
          <a:prstGeom prst="rect">
            <a:avLst/>
          </a:prstGeom>
          <a:noFill/>
          <a:ln w="9525">
            <a:noFill/>
            <a:miter lim="800000"/>
            <a:headEnd/>
            <a:tailEnd/>
          </a:ln>
          <a:effectLst/>
        </p:spPr>
      </p:pic>
      <p:sp>
        <p:nvSpPr>
          <p:cNvPr id="5" name="TextBox 4"/>
          <p:cNvSpPr txBox="1"/>
          <p:nvPr/>
        </p:nvSpPr>
        <p:spPr>
          <a:xfrm>
            <a:off x="2133600" y="1143000"/>
            <a:ext cx="6629400" cy="3785652"/>
          </a:xfrm>
          <a:prstGeom prst="rect">
            <a:avLst/>
          </a:prstGeom>
          <a:noFill/>
        </p:spPr>
        <p:txBody>
          <a:bodyPr wrap="square" rtlCol="0">
            <a:spAutoFit/>
          </a:bodyPr>
          <a:lstStyle/>
          <a:p>
            <a:pPr>
              <a:buFont typeface="Arial" pitchFamily="34" charset="0"/>
              <a:buChar char="•"/>
            </a:pPr>
            <a:r>
              <a:rPr lang="en-US" sz="2400" dirty="0" smtClean="0"/>
              <a:t> Created </a:t>
            </a:r>
            <a:r>
              <a:rPr lang="en-US" sz="2400" dirty="0" err="1" smtClean="0"/>
              <a:t>FaceBook</a:t>
            </a:r>
            <a:r>
              <a:rPr lang="en-US" sz="2400" dirty="0" smtClean="0"/>
              <a:t> event --  on topic of		 	Are You Living in a Toxic Home</a:t>
            </a:r>
          </a:p>
          <a:p>
            <a:pPr>
              <a:buFont typeface="Arial" pitchFamily="34" charset="0"/>
              <a:buChar char="•"/>
            </a:pPr>
            <a:r>
              <a:rPr lang="en-US" sz="2400" dirty="0" smtClean="0"/>
              <a:t> 87 attended !!!</a:t>
            </a:r>
          </a:p>
          <a:p>
            <a:pPr>
              <a:buFont typeface="Arial" pitchFamily="34" charset="0"/>
              <a:buChar char="•"/>
            </a:pPr>
            <a:r>
              <a:rPr lang="en-US" sz="2400" dirty="0" smtClean="0"/>
              <a:t> resulting in 3 new members</a:t>
            </a:r>
          </a:p>
          <a:p>
            <a:pPr>
              <a:buFont typeface="Arial" pitchFamily="34" charset="0"/>
              <a:buChar char="•"/>
            </a:pPr>
            <a:r>
              <a:rPr lang="en-US" sz="2400" dirty="0" smtClean="0"/>
              <a:t>  3 Get Clean Kits sold</a:t>
            </a:r>
          </a:p>
          <a:p>
            <a:pPr>
              <a:buFont typeface="Arial" pitchFamily="34" charset="0"/>
              <a:buChar char="•"/>
            </a:pPr>
            <a:r>
              <a:rPr lang="en-US" sz="2400" dirty="0" smtClean="0"/>
              <a:t>   Sales that contributed to my highest volume of 	3000  as well as for </a:t>
            </a:r>
            <a:r>
              <a:rPr lang="en-US" sz="2400" dirty="0" err="1" smtClean="0"/>
              <a:t>downline</a:t>
            </a:r>
            <a:r>
              <a:rPr lang="en-US" sz="2400" dirty="0" smtClean="0"/>
              <a:t> Director group 	resulting in highest OV of 5113</a:t>
            </a:r>
          </a:p>
          <a:p>
            <a:pPr>
              <a:buFont typeface="Arial" pitchFamily="34" charset="0"/>
              <a:buChar char="•"/>
            </a:pPr>
            <a:r>
              <a:rPr lang="en-US" sz="2400" dirty="0" smtClean="0"/>
              <a:t>  One new distributor</a:t>
            </a:r>
          </a:p>
          <a:p>
            <a:endParaRPr lang="en-US" sz="2400" dirty="0"/>
          </a:p>
        </p:txBody>
      </p:sp>
      <p:sp>
        <p:nvSpPr>
          <p:cNvPr id="6" name="TextBox 5"/>
          <p:cNvSpPr txBox="1"/>
          <p:nvPr/>
        </p:nvSpPr>
        <p:spPr>
          <a:xfrm>
            <a:off x="457200" y="4724400"/>
            <a:ext cx="8229600" cy="1569660"/>
          </a:xfrm>
          <a:prstGeom prst="rect">
            <a:avLst/>
          </a:prstGeom>
          <a:noFill/>
          <a:ln w="38100">
            <a:solidFill>
              <a:schemeClr val="tx2">
                <a:lumMod val="60000"/>
                <a:lumOff val="40000"/>
              </a:schemeClr>
            </a:solidFill>
          </a:ln>
        </p:spPr>
        <p:txBody>
          <a:bodyPr wrap="square" rtlCol="0">
            <a:spAutoFit/>
          </a:bodyPr>
          <a:lstStyle/>
          <a:p>
            <a:r>
              <a:rPr lang="en-US" sz="2400" dirty="0" smtClean="0"/>
              <a:t> Highest PV generated from 2 major activities in January .. </a:t>
            </a:r>
          </a:p>
          <a:p>
            <a:pPr marL="457200" indent="-457200">
              <a:buAutoNum type="arabicPeriod"/>
            </a:pPr>
            <a:r>
              <a:rPr lang="en-US" sz="2400" dirty="0" smtClean="0"/>
              <a:t>This FB event </a:t>
            </a:r>
          </a:p>
          <a:p>
            <a:pPr marL="457200" indent="-457200">
              <a:buAutoNum type="arabicPeriod"/>
            </a:pPr>
            <a:r>
              <a:rPr lang="en-US" sz="2400" dirty="0" smtClean="0"/>
              <a:t>And the other … 5 Day </a:t>
            </a:r>
            <a:r>
              <a:rPr lang="en-US" sz="2400" dirty="0" err="1" smtClean="0"/>
              <a:t>Detox</a:t>
            </a:r>
            <a:r>
              <a:rPr lang="en-US" sz="2400" dirty="0" smtClean="0"/>
              <a:t> discussed on FB and phone calls.</a:t>
            </a:r>
            <a:endParaRPr lang="en-US" sz="24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800" dirty="0" smtClean="0"/>
              <a:t>Stephanie’s Tips For A Successful Facebook Event</a:t>
            </a:r>
            <a:endParaRPr lang="en-US" sz="4800" dirty="0"/>
          </a:p>
        </p:txBody>
      </p:sp>
      <p:sp>
        <p:nvSpPr>
          <p:cNvPr id="3" name="Content Placeholder 2"/>
          <p:cNvSpPr>
            <a:spLocks noGrp="1"/>
          </p:cNvSpPr>
          <p:nvPr>
            <p:ph idx="1"/>
          </p:nvPr>
        </p:nvSpPr>
        <p:spPr>
          <a:xfrm>
            <a:off x="457200" y="1788198"/>
            <a:ext cx="8229600" cy="4525963"/>
          </a:xfrm>
        </p:spPr>
        <p:txBody>
          <a:bodyPr/>
          <a:lstStyle/>
          <a:p>
            <a:r>
              <a:rPr lang="en-US" dirty="0" smtClean="0"/>
              <a:t>Stephanie Bruce, Senior Director</a:t>
            </a:r>
            <a:endParaRPr lang="en-US" dirty="0"/>
          </a:p>
        </p:txBody>
      </p:sp>
      <p:pic>
        <p:nvPicPr>
          <p:cNvPr id="8" name="Picture 7" descr="Screenshot 2014-12-30 15.07.34.png"/>
          <p:cNvPicPr>
            <a:picLocks noChangeAspect="1"/>
          </p:cNvPicPr>
          <p:nvPr/>
        </p:nvPicPr>
        <p:blipFill>
          <a:blip r:embed="rId2" cstate="print"/>
          <a:stretch>
            <a:fillRect/>
          </a:stretch>
        </p:blipFill>
        <p:spPr>
          <a:xfrm>
            <a:off x="6137632" y="2392363"/>
            <a:ext cx="2311400" cy="3733800"/>
          </a:xfrm>
          <a:prstGeom prst="rect">
            <a:avLst/>
          </a:prstGeom>
        </p:spPr>
      </p:pic>
      <p:pic>
        <p:nvPicPr>
          <p:cNvPr id="9" name="Picture 8" descr="Screenshot 2014-12-31 02.56.13.png"/>
          <p:cNvPicPr>
            <a:picLocks noChangeAspect="1"/>
          </p:cNvPicPr>
          <p:nvPr/>
        </p:nvPicPr>
        <p:blipFill>
          <a:blip r:embed="rId3" cstate="print"/>
          <a:stretch>
            <a:fillRect/>
          </a:stretch>
        </p:blipFill>
        <p:spPr>
          <a:xfrm>
            <a:off x="457200" y="2392363"/>
            <a:ext cx="5100878" cy="2060225"/>
          </a:xfrm>
          <a:prstGeom prst="rect">
            <a:avLst/>
          </a:prstGeom>
        </p:spPr>
      </p:pic>
      <p:sp>
        <p:nvSpPr>
          <p:cNvPr id="10" name="TextBox 9"/>
          <p:cNvSpPr txBox="1"/>
          <p:nvPr/>
        </p:nvSpPr>
        <p:spPr>
          <a:xfrm>
            <a:off x="457200" y="4648835"/>
            <a:ext cx="5222366" cy="2308324"/>
          </a:xfrm>
          <a:prstGeom prst="rect">
            <a:avLst/>
          </a:prstGeom>
          <a:noFill/>
        </p:spPr>
        <p:txBody>
          <a:bodyPr wrap="square" rtlCol="0">
            <a:spAutoFit/>
          </a:bodyPr>
          <a:lstStyle/>
          <a:p>
            <a:r>
              <a:rPr lang="en-US" dirty="0" smtClean="0"/>
              <a:t>Blogs @: </a:t>
            </a:r>
            <a:r>
              <a:rPr lang="en-US" dirty="0" smtClean="0">
                <a:hlinkClick r:id="rId4"/>
              </a:rPr>
              <a:t>www.gatheredinthekitchen.com</a:t>
            </a:r>
            <a:endParaRPr lang="en-US" dirty="0" smtClean="0"/>
          </a:p>
          <a:p>
            <a:endParaRPr lang="en-US" dirty="0" smtClean="0"/>
          </a:p>
          <a:p>
            <a:r>
              <a:rPr lang="en-US" dirty="0" smtClean="0"/>
              <a:t>Follow along on Facebook @: </a:t>
            </a:r>
            <a:r>
              <a:rPr lang="en-US" dirty="0" smtClean="0">
                <a:solidFill>
                  <a:srgbClr val="0000FF"/>
                </a:solidFill>
                <a:hlinkClick r:id="rId5"/>
              </a:rPr>
              <a:t>www.facebook.com/gatheredinthekitchen</a:t>
            </a:r>
            <a:endParaRPr lang="en-US" dirty="0" smtClean="0">
              <a:solidFill>
                <a:srgbClr val="0000FF"/>
              </a:solidFill>
            </a:endParaRPr>
          </a:p>
          <a:p>
            <a:endParaRPr lang="en-US" dirty="0" smtClean="0">
              <a:solidFill>
                <a:srgbClr val="0000FF"/>
              </a:solidFill>
            </a:endParaRPr>
          </a:p>
          <a:p>
            <a:r>
              <a:rPr lang="en-US" dirty="0" smtClean="0"/>
              <a:t>Register @:  </a:t>
            </a:r>
            <a:r>
              <a:rPr lang="en-US" u="sng" dirty="0" smtClean="0">
                <a:hlinkClick r:id="rId6"/>
              </a:rPr>
              <a:t>http://mad.ly/signups/135368/join</a:t>
            </a:r>
            <a:endParaRPr lang="en-US" u="sng" dirty="0" smtClean="0"/>
          </a:p>
          <a:p>
            <a:r>
              <a:rPr lang="en-US" dirty="0" smtClean="0"/>
              <a:t>for free business </a:t>
            </a:r>
            <a:r>
              <a:rPr lang="en-US" smtClean="0"/>
              <a:t>building video tutorials</a:t>
            </a:r>
            <a:r>
              <a:rPr lang="en-US" dirty="0" smtClean="0"/>
              <a:t>! </a:t>
            </a:r>
          </a:p>
          <a:p>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Stephanie’s Tips For A Successful Facebook Event</a:t>
            </a:r>
            <a:endParaRPr lang="en-US" dirty="0"/>
          </a:p>
        </p:txBody>
      </p:sp>
      <p:sp>
        <p:nvSpPr>
          <p:cNvPr id="4" name="TextBox 3"/>
          <p:cNvSpPr txBox="1"/>
          <p:nvPr/>
        </p:nvSpPr>
        <p:spPr>
          <a:xfrm>
            <a:off x="850415" y="1872020"/>
            <a:ext cx="8069641" cy="4985980"/>
          </a:xfrm>
          <a:prstGeom prst="rect">
            <a:avLst/>
          </a:prstGeom>
          <a:noFill/>
        </p:spPr>
        <p:txBody>
          <a:bodyPr wrap="square" rtlCol="0">
            <a:spAutoFit/>
          </a:bodyPr>
          <a:lstStyle/>
          <a:p>
            <a:pPr marL="342900" indent="-342900">
              <a:buAutoNum type="arabicPeriod"/>
            </a:pPr>
            <a:r>
              <a:rPr lang="en-US" sz="2400" dirty="0" smtClean="0"/>
              <a:t>Plan In Advance</a:t>
            </a:r>
          </a:p>
          <a:p>
            <a:pPr marL="342900" indent="-342900">
              <a:buAutoNum type="arabicPeriod"/>
            </a:pPr>
            <a:endParaRPr lang="en-US" sz="2400" dirty="0" smtClean="0"/>
          </a:p>
          <a:p>
            <a:pPr marL="342900" indent="-342900">
              <a:buAutoNum type="arabicPeriod"/>
            </a:pPr>
            <a:r>
              <a:rPr lang="en-US" sz="2400" dirty="0" smtClean="0"/>
              <a:t>Set Your Objectives</a:t>
            </a:r>
          </a:p>
          <a:p>
            <a:pPr marL="342900" indent="-342900">
              <a:buAutoNum type="arabicPeriod"/>
            </a:pPr>
            <a:endParaRPr lang="en-US" sz="2400" dirty="0" smtClean="0"/>
          </a:p>
          <a:p>
            <a:pPr marL="342900" indent="-342900">
              <a:buAutoNum type="arabicPeriod"/>
            </a:pPr>
            <a:r>
              <a:rPr lang="en-US" sz="2400" dirty="0" smtClean="0"/>
              <a:t>Engage Your Participants</a:t>
            </a:r>
          </a:p>
          <a:p>
            <a:pPr marL="342900" indent="-342900">
              <a:buAutoNum type="arabicPeriod"/>
            </a:pPr>
            <a:endParaRPr lang="en-US" sz="2400" dirty="0" smtClean="0"/>
          </a:p>
          <a:p>
            <a:pPr marL="342900" indent="-342900">
              <a:buAutoNum type="arabicPeriod"/>
            </a:pPr>
            <a:r>
              <a:rPr lang="en-US" sz="2400" dirty="0" smtClean="0"/>
              <a:t>Closing Comments</a:t>
            </a:r>
          </a:p>
          <a:p>
            <a:pPr marL="342900" indent="-342900">
              <a:buAutoNum type="arabicPeriod"/>
            </a:pPr>
            <a:endParaRPr lang="en-US" sz="2400" dirty="0" smtClean="0"/>
          </a:p>
          <a:p>
            <a:pPr marL="342900" indent="-342900">
              <a:buAutoNum type="arabicPeriod"/>
            </a:pPr>
            <a:r>
              <a:rPr lang="en-US" sz="2400" dirty="0" smtClean="0"/>
              <a:t>Follow Up Is Key</a:t>
            </a:r>
          </a:p>
          <a:p>
            <a:pPr marL="342900" indent="-342900">
              <a:buAutoNum type="arabicPeriod"/>
            </a:pPr>
            <a:endParaRPr lang="en-US" sz="2400" dirty="0" smtClean="0"/>
          </a:p>
          <a:p>
            <a:pPr marL="342900" indent="-342900">
              <a:buAutoNum type="arabicPeriod"/>
            </a:pPr>
            <a:r>
              <a:rPr lang="en-US" sz="2400" dirty="0" smtClean="0"/>
              <a:t>Send Out Prizes</a:t>
            </a:r>
          </a:p>
          <a:p>
            <a:pPr marL="342900" indent="-342900">
              <a:buAutoNum type="arabicPeriod"/>
            </a:pPr>
            <a:endParaRPr lang="en-US" dirty="0" smtClean="0"/>
          </a:p>
          <a:p>
            <a:pPr marL="342900" indent="-342900">
              <a:buAutoNum type="arabicPeriod"/>
            </a:pPr>
            <a:endParaRPr lang="en-US" dirty="0" smtClean="0"/>
          </a:p>
          <a:p>
            <a:pPr marL="342900" indent="-342900">
              <a:buAutoNum type="arabicPeriod"/>
            </a:pPr>
            <a:endParaRPr lang="en-US" dirty="0"/>
          </a:p>
        </p:txBody>
      </p:sp>
      <p:pic>
        <p:nvPicPr>
          <p:cNvPr id="5" name="Picture 4" descr="Screenshot 2015-02-18 08.51.31.png"/>
          <p:cNvPicPr>
            <a:picLocks noChangeAspect="1"/>
          </p:cNvPicPr>
          <p:nvPr/>
        </p:nvPicPr>
        <p:blipFill>
          <a:blip r:embed="rId2" cstate="print"/>
          <a:stretch>
            <a:fillRect/>
          </a:stretch>
        </p:blipFill>
        <p:spPr>
          <a:xfrm>
            <a:off x="4729933" y="1872020"/>
            <a:ext cx="4190123" cy="3918742"/>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5181600" cy="792162"/>
          </a:xfrm>
          <a:ln>
            <a:solidFill>
              <a:schemeClr val="accent6">
                <a:lumMod val="75000"/>
              </a:schemeClr>
            </a:solidFill>
          </a:ln>
        </p:spPr>
        <p:txBody>
          <a:bodyPr>
            <a:normAutofit/>
          </a:bodyPr>
          <a:lstStyle/>
          <a:p>
            <a:r>
              <a:rPr lang="en-US" sz="3200" dirty="0" smtClean="0"/>
              <a:t>March Product Collection</a:t>
            </a:r>
            <a:endParaRPr lang="en-US" sz="3200" dirty="0"/>
          </a:p>
        </p:txBody>
      </p:sp>
      <p:sp>
        <p:nvSpPr>
          <p:cNvPr id="3" name="Content Placeholder 2"/>
          <p:cNvSpPr>
            <a:spLocks noGrp="1"/>
          </p:cNvSpPr>
          <p:nvPr>
            <p:ph idx="1"/>
          </p:nvPr>
        </p:nvSpPr>
        <p:spPr/>
        <p:txBody>
          <a:bodyPr/>
          <a:lstStyle/>
          <a:p>
            <a:endParaRPr lang="en-US"/>
          </a:p>
        </p:txBody>
      </p:sp>
      <p:pic>
        <p:nvPicPr>
          <p:cNvPr id="75778" name="Picture 2" descr="http://bestlifestyle4u.com/wp-content/uploads/2012/12/Shaklee180_page_01.jpg"/>
          <p:cNvPicPr>
            <a:picLocks noChangeAspect="1" noChangeArrowheads="1"/>
          </p:cNvPicPr>
          <p:nvPr/>
        </p:nvPicPr>
        <p:blipFill>
          <a:blip r:embed="rId2" cstate="print"/>
          <a:srcRect/>
          <a:stretch>
            <a:fillRect/>
          </a:stretch>
        </p:blipFill>
        <p:spPr bwMode="auto">
          <a:xfrm>
            <a:off x="214312" y="1143000"/>
            <a:ext cx="8715375" cy="5419726"/>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creenshot 2015-01-18 20.20.12.png"/>
          <p:cNvPicPr>
            <a:picLocks noChangeAspect="1"/>
          </p:cNvPicPr>
          <p:nvPr/>
        </p:nvPicPr>
        <p:blipFill>
          <a:blip r:embed="rId2" cstate="print"/>
          <a:stretch>
            <a:fillRect/>
          </a:stretch>
        </p:blipFill>
        <p:spPr>
          <a:xfrm>
            <a:off x="6026542" y="1963130"/>
            <a:ext cx="3117458" cy="3447069"/>
          </a:xfrm>
          <a:prstGeom prst="rect">
            <a:avLst/>
          </a:prstGeom>
        </p:spPr>
      </p:pic>
      <p:sp>
        <p:nvSpPr>
          <p:cNvPr id="4" name="TextBox 3"/>
          <p:cNvSpPr txBox="1"/>
          <p:nvPr/>
        </p:nvSpPr>
        <p:spPr>
          <a:xfrm>
            <a:off x="297773" y="228600"/>
            <a:ext cx="8389027" cy="584775"/>
          </a:xfrm>
          <a:prstGeom prst="rect">
            <a:avLst/>
          </a:prstGeom>
          <a:noFill/>
          <a:ln w="38100">
            <a:solidFill>
              <a:schemeClr val="tx2">
                <a:lumMod val="60000"/>
                <a:lumOff val="40000"/>
              </a:schemeClr>
            </a:solidFill>
          </a:ln>
        </p:spPr>
        <p:txBody>
          <a:bodyPr wrap="square" rtlCol="0">
            <a:spAutoFit/>
          </a:bodyPr>
          <a:lstStyle/>
          <a:p>
            <a:r>
              <a:rPr lang="en-US" sz="3200" dirty="0" smtClean="0"/>
              <a:t>Stephanie’s Tips For  A Successful Facebook Event</a:t>
            </a:r>
          </a:p>
        </p:txBody>
      </p:sp>
      <p:sp>
        <p:nvSpPr>
          <p:cNvPr id="5" name="TextBox 4"/>
          <p:cNvSpPr txBox="1"/>
          <p:nvPr/>
        </p:nvSpPr>
        <p:spPr>
          <a:xfrm>
            <a:off x="533400" y="1143000"/>
            <a:ext cx="5712436" cy="6617196"/>
          </a:xfrm>
          <a:prstGeom prst="rect">
            <a:avLst/>
          </a:prstGeom>
          <a:noFill/>
        </p:spPr>
        <p:txBody>
          <a:bodyPr wrap="square" rtlCol="0">
            <a:spAutoFit/>
          </a:bodyPr>
          <a:lstStyle/>
          <a:p>
            <a:pPr marL="342900" indent="-342900">
              <a:buAutoNum type="arabicPeriod"/>
            </a:pPr>
            <a:r>
              <a:rPr lang="en-US" sz="2800" u="dbl" dirty="0" smtClean="0"/>
              <a:t>Plan In Advance!!</a:t>
            </a:r>
          </a:p>
          <a:p>
            <a:pPr marL="342900" indent="-342900"/>
            <a:endParaRPr lang="en-US" sz="2800" u="dbl" dirty="0" smtClean="0"/>
          </a:p>
          <a:p>
            <a:pPr marL="800100" lvl="1" indent="-342900"/>
            <a:r>
              <a:rPr lang="en-US" sz="2200" dirty="0" smtClean="0"/>
              <a:t>a. Gather all of your material to share / make all of your slides beforehand</a:t>
            </a:r>
          </a:p>
          <a:p>
            <a:pPr marL="800100" lvl="1" indent="-342900"/>
            <a:r>
              <a:rPr lang="en-US" sz="2200" dirty="0" err="1" smtClean="0"/>
              <a:t>b</a:t>
            </a:r>
            <a:r>
              <a:rPr lang="en-US" sz="2200" dirty="0" smtClean="0"/>
              <a:t>. Create the Event on Facebook 2 weeks in advance</a:t>
            </a:r>
          </a:p>
          <a:p>
            <a:pPr marL="800100" lvl="1" indent="-342900"/>
            <a:r>
              <a:rPr lang="en-US" sz="2200" dirty="0" err="1" smtClean="0"/>
              <a:t>c</a:t>
            </a:r>
            <a:r>
              <a:rPr lang="en-US" sz="2200" dirty="0" smtClean="0"/>
              <a:t>. Make Invitations and send them out with personal notes</a:t>
            </a:r>
          </a:p>
          <a:p>
            <a:pPr marL="800100" lvl="1" indent="-342900"/>
            <a:r>
              <a:rPr lang="en-US" sz="2200" dirty="0" err="1" smtClean="0"/>
              <a:t>d</a:t>
            </a:r>
            <a:r>
              <a:rPr lang="en-US" sz="2200" dirty="0" smtClean="0"/>
              <a:t>. 1 hour (or so) before the Event starts, send out personal</a:t>
            </a:r>
          </a:p>
          <a:p>
            <a:pPr marL="800100" lvl="1" indent="-342900"/>
            <a:r>
              <a:rPr lang="en-US" sz="2200" dirty="0" smtClean="0"/>
              <a:t> messages with a catchy graphic. People are more prone to</a:t>
            </a:r>
          </a:p>
          <a:p>
            <a:pPr marL="800100" lvl="1" indent="-342900"/>
            <a:r>
              <a:rPr lang="en-US" sz="2200" dirty="0" smtClean="0"/>
              <a:t> looking at colorful graphics than just text </a:t>
            </a:r>
          </a:p>
          <a:p>
            <a:pPr marL="800100" lvl="1" indent="-342900"/>
            <a:endParaRPr lang="en-US" dirty="0"/>
          </a:p>
          <a:p>
            <a:pPr marL="800100" lvl="1" indent="-342900"/>
            <a:endParaRPr lang="en-US" dirty="0" smtClean="0"/>
          </a:p>
          <a:p>
            <a:pPr marL="800100" lvl="1" indent="-342900"/>
            <a:endParaRPr lang="en-US" dirty="0" smtClean="0"/>
          </a:p>
          <a:p>
            <a:pPr marL="800100" lvl="1" indent="-342900"/>
            <a:endParaRPr lang="en-US" dirty="0" smtClean="0"/>
          </a:p>
          <a:p>
            <a:pPr marL="800100" lvl="1" indent="-342900"/>
            <a:endParaRPr lang="en-US" dirty="0" smtClean="0"/>
          </a:p>
          <a:p>
            <a:pPr marL="800100" lvl="1" indent="-342900">
              <a:buAutoNum type="arabicPeriod"/>
            </a:pPr>
            <a:endParaRPr lang="en-US" dirty="0" smtClean="0"/>
          </a:p>
          <a:p>
            <a:pPr marL="342900" indent="-342900">
              <a:buAutoNum type="arabicPeriod"/>
            </a:pP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09440" y="304800"/>
            <a:ext cx="7339160" cy="523220"/>
          </a:xfrm>
          <a:prstGeom prst="rect">
            <a:avLst/>
          </a:prstGeom>
          <a:noFill/>
          <a:ln w="38100">
            <a:solidFill>
              <a:schemeClr val="tx2">
                <a:lumMod val="60000"/>
                <a:lumOff val="40000"/>
              </a:schemeClr>
            </a:solidFill>
          </a:ln>
        </p:spPr>
        <p:txBody>
          <a:bodyPr wrap="square" rtlCol="0">
            <a:spAutoFit/>
          </a:bodyPr>
          <a:lstStyle/>
          <a:p>
            <a:r>
              <a:rPr lang="en-US" sz="2800" dirty="0" smtClean="0"/>
              <a:t>Stephanie’s Tips For  A Successful Facebook Event</a:t>
            </a:r>
          </a:p>
        </p:txBody>
      </p:sp>
      <p:sp>
        <p:nvSpPr>
          <p:cNvPr id="5" name="Rectangle 4"/>
          <p:cNvSpPr/>
          <p:nvPr/>
        </p:nvSpPr>
        <p:spPr>
          <a:xfrm>
            <a:off x="381000" y="914400"/>
            <a:ext cx="7567894" cy="2031325"/>
          </a:xfrm>
          <a:prstGeom prst="rect">
            <a:avLst/>
          </a:prstGeom>
        </p:spPr>
        <p:txBody>
          <a:bodyPr wrap="square">
            <a:spAutoFit/>
          </a:bodyPr>
          <a:lstStyle/>
          <a:p>
            <a:pPr marL="800100" lvl="1" indent="-342900"/>
            <a:r>
              <a:rPr lang="en-US" sz="2800" u="dbl" dirty="0" smtClean="0"/>
              <a:t>2. Set Your Objectives</a:t>
            </a:r>
          </a:p>
          <a:p>
            <a:pPr marL="800100" lvl="1" indent="-342900"/>
            <a:endParaRPr lang="en-US" sz="1000" dirty="0" smtClean="0"/>
          </a:p>
          <a:p>
            <a:pPr marL="914400" lvl="1" indent="-457200">
              <a:buAutoNum type="alphaLcPeriod"/>
            </a:pPr>
            <a:r>
              <a:rPr lang="en-US" sz="2200" dirty="0" smtClean="0"/>
              <a:t>Tell your participants what your objectives are in advance and thank them for their time</a:t>
            </a:r>
          </a:p>
          <a:p>
            <a:pPr marL="914400" lvl="1" indent="-457200">
              <a:buAutoNum type="alphaLcPeriod"/>
            </a:pPr>
            <a:r>
              <a:rPr lang="en-US" sz="2200" dirty="0" smtClean="0"/>
              <a:t>If you’re going to have prizes for the people who participate the most, now is the time to let them know!</a:t>
            </a:r>
          </a:p>
        </p:txBody>
      </p:sp>
      <p:pic>
        <p:nvPicPr>
          <p:cNvPr id="10" name="Picture 9" descr="Screenshot 2015-02-18 09.08.26.png"/>
          <p:cNvPicPr>
            <a:picLocks noChangeAspect="1"/>
          </p:cNvPicPr>
          <p:nvPr/>
        </p:nvPicPr>
        <p:blipFill>
          <a:blip r:embed="rId2" cstate="print"/>
          <a:stretch>
            <a:fillRect/>
          </a:stretch>
        </p:blipFill>
        <p:spPr>
          <a:xfrm>
            <a:off x="4572000" y="2895600"/>
            <a:ext cx="4270785" cy="3962400"/>
          </a:xfrm>
          <a:prstGeom prst="rect">
            <a:avLst/>
          </a:prstGeom>
        </p:spPr>
      </p:pic>
      <p:pic>
        <p:nvPicPr>
          <p:cNvPr id="8" name="Picture 7" descr="Screenshot 2015-02-18 09.03.32.png"/>
          <p:cNvPicPr>
            <a:picLocks noChangeAspect="1"/>
          </p:cNvPicPr>
          <p:nvPr/>
        </p:nvPicPr>
        <p:blipFill>
          <a:blip r:embed="rId3" cstate="print"/>
          <a:stretch>
            <a:fillRect/>
          </a:stretch>
        </p:blipFill>
        <p:spPr>
          <a:xfrm>
            <a:off x="381000" y="2971800"/>
            <a:ext cx="4191000" cy="3543570"/>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09440" y="381000"/>
            <a:ext cx="7491560" cy="523220"/>
          </a:xfrm>
          <a:prstGeom prst="rect">
            <a:avLst/>
          </a:prstGeom>
          <a:noFill/>
          <a:ln w="38100">
            <a:solidFill>
              <a:schemeClr val="tx2">
                <a:lumMod val="60000"/>
                <a:lumOff val="40000"/>
              </a:schemeClr>
            </a:solidFill>
          </a:ln>
        </p:spPr>
        <p:txBody>
          <a:bodyPr wrap="square" rtlCol="0">
            <a:spAutoFit/>
          </a:bodyPr>
          <a:lstStyle/>
          <a:p>
            <a:r>
              <a:rPr lang="en-US" sz="2800" dirty="0" smtClean="0"/>
              <a:t>Stephanie’s Tips For  A Successful Facebook Event</a:t>
            </a:r>
          </a:p>
        </p:txBody>
      </p:sp>
      <p:pic>
        <p:nvPicPr>
          <p:cNvPr id="5" name="Picture 4" descr="Screenshot 2015-02-18 09.02.05.png"/>
          <p:cNvPicPr>
            <a:picLocks noChangeAspect="1"/>
          </p:cNvPicPr>
          <p:nvPr/>
        </p:nvPicPr>
        <p:blipFill>
          <a:blip r:embed="rId2" cstate="print"/>
          <a:stretch>
            <a:fillRect/>
          </a:stretch>
        </p:blipFill>
        <p:spPr>
          <a:xfrm>
            <a:off x="4623788" y="1066800"/>
            <a:ext cx="4481499" cy="5791200"/>
          </a:xfrm>
          <a:prstGeom prst="rect">
            <a:avLst/>
          </a:prstGeom>
        </p:spPr>
      </p:pic>
      <p:sp>
        <p:nvSpPr>
          <p:cNvPr id="6" name="Rectangle 5"/>
          <p:cNvSpPr/>
          <p:nvPr/>
        </p:nvSpPr>
        <p:spPr>
          <a:xfrm>
            <a:off x="0" y="1464965"/>
            <a:ext cx="4343400" cy="3447098"/>
          </a:xfrm>
          <a:prstGeom prst="rect">
            <a:avLst/>
          </a:prstGeom>
        </p:spPr>
        <p:txBody>
          <a:bodyPr wrap="square">
            <a:spAutoFit/>
          </a:bodyPr>
          <a:lstStyle/>
          <a:p>
            <a:pPr marL="800100" lvl="1" indent="-342900"/>
            <a:r>
              <a:rPr lang="en-US" sz="2800" u="dbl" dirty="0" smtClean="0"/>
              <a:t>3. Engage Your Participants</a:t>
            </a:r>
          </a:p>
          <a:p>
            <a:pPr marL="800100" lvl="1" indent="-342900"/>
            <a:endParaRPr lang="en-US" dirty="0" smtClean="0"/>
          </a:p>
          <a:p>
            <a:pPr marL="914400" lvl="1" indent="-457200">
              <a:buAutoNum type="alphaLcPeriod"/>
            </a:pPr>
            <a:r>
              <a:rPr lang="en-US" sz="2400" dirty="0" smtClean="0"/>
              <a:t>a. Have a “Reader Question” every couple of slides to keep people engaged. Have a graphic so they know it’s time to participate</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shot 2015-02-18 08.57.54.png"/>
          <p:cNvPicPr>
            <a:picLocks noChangeAspect="1"/>
          </p:cNvPicPr>
          <p:nvPr/>
        </p:nvPicPr>
        <p:blipFill>
          <a:blip r:embed="rId2" cstate="print"/>
          <a:stretch>
            <a:fillRect/>
          </a:stretch>
        </p:blipFill>
        <p:spPr>
          <a:xfrm>
            <a:off x="304800" y="2133601"/>
            <a:ext cx="4372214" cy="4724400"/>
          </a:xfrm>
          <a:prstGeom prst="rect">
            <a:avLst/>
          </a:prstGeom>
        </p:spPr>
      </p:pic>
      <p:sp>
        <p:nvSpPr>
          <p:cNvPr id="5" name="TextBox 4"/>
          <p:cNvSpPr txBox="1"/>
          <p:nvPr/>
        </p:nvSpPr>
        <p:spPr>
          <a:xfrm>
            <a:off x="1427353" y="228600"/>
            <a:ext cx="6289293" cy="461665"/>
          </a:xfrm>
          <a:prstGeom prst="rect">
            <a:avLst/>
          </a:prstGeom>
          <a:noFill/>
          <a:ln w="38100">
            <a:solidFill>
              <a:schemeClr val="tx2">
                <a:lumMod val="60000"/>
                <a:lumOff val="40000"/>
              </a:schemeClr>
            </a:solidFill>
          </a:ln>
        </p:spPr>
        <p:txBody>
          <a:bodyPr wrap="square" rtlCol="0">
            <a:spAutoFit/>
          </a:bodyPr>
          <a:lstStyle/>
          <a:p>
            <a:r>
              <a:rPr lang="en-US" sz="2400" dirty="0" smtClean="0"/>
              <a:t>Stephanie’s Tips For  A Successful Facebook Event</a:t>
            </a:r>
          </a:p>
        </p:txBody>
      </p:sp>
      <p:sp>
        <p:nvSpPr>
          <p:cNvPr id="6" name="Rectangle 5"/>
          <p:cNvSpPr/>
          <p:nvPr/>
        </p:nvSpPr>
        <p:spPr>
          <a:xfrm>
            <a:off x="838200" y="685800"/>
            <a:ext cx="7938434" cy="1538883"/>
          </a:xfrm>
          <a:prstGeom prst="rect">
            <a:avLst/>
          </a:prstGeom>
          <a:ln w="38100">
            <a:noFill/>
          </a:ln>
        </p:spPr>
        <p:txBody>
          <a:bodyPr wrap="square">
            <a:spAutoFit/>
          </a:bodyPr>
          <a:lstStyle/>
          <a:p>
            <a:pPr marL="342900" indent="-342900"/>
            <a:r>
              <a:rPr lang="en-US" sz="2800" dirty="0" smtClean="0"/>
              <a:t>4. Closing Comments</a:t>
            </a:r>
          </a:p>
          <a:p>
            <a:pPr marL="914400" lvl="1" indent="-457200">
              <a:buAutoNum type="alphaLcPeriod"/>
            </a:pPr>
            <a:r>
              <a:rPr lang="en-US" sz="2200" dirty="0" smtClean="0"/>
              <a:t>Thank them again for attending</a:t>
            </a:r>
          </a:p>
          <a:p>
            <a:pPr marL="914400" lvl="1" indent="-457200">
              <a:buAutoNum type="alphaLcPeriod"/>
            </a:pPr>
            <a:r>
              <a:rPr lang="en-US" sz="2200" dirty="0" smtClean="0"/>
              <a:t>Introduce the business</a:t>
            </a:r>
          </a:p>
          <a:p>
            <a:pPr marL="914400" lvl="1" indent="-457200">
              <a:buAutoNum type="alphaLcPeriod"/>
            </a:pPr>
            <a:r>
              <a:rPr lang="en-US" sz="2200" dirty="0" smtClean="0"/>
              <a:t>Show them WHY you “Do Shaklee”</a:t>
            </a:r>
          </a:p>
        </p:txBody>
      </p:sp>
      <p:pic>
        <p:nvPicPr>
          <p:cNvPr id="8" name="Picture 7" descr="Screenshot 2014-11-02 01.00.01.png"/>
          <p:cNvPicPr>
            <a:picLocks noChangeAspect="1"/>
          </p:cNvPicPr>
          <p:nvPr/>
        </p:nvPicPr>
        <p:blipFill>
          <a:blip r:embed="rId3" cstate="print"/>
          <a:stretch>
            <a:fillRect/>
          </a:stretch>
        </p:blipFill>
        <p:spPr>
          <a:xfrm>
            <a:off x="4572000" y="2209800"/>
            <a:ext cx="4343400" cy="4191000"/>
          </a:xfrm>
          <a:prstGeom prst="rect">
            <a:avLst/>
          </a:prstGeom>
        </p:spPr>
      </p:pic>
      <p:sp>
        <p:nvSpPr>
          <p:cNvPr id="9" name="TextBox 8"/>
          <p:cNvSpPr txBox="1"/>
          <p:nvPr/>
        </p:nvSpPr>
        <p:spPr>
          <a:xfrm>
            <a:off x="1723510" y="5811615"/>
            <a:ext cx="622018" cy="369332"/>
          </a:xfrm>
          <a:prstGeom prst="rect">
            <a:avLst/>
          </a:prstGeom>
          <a:noFill/>
        </p:spPr>
        <p:txBody>
          <a:bodyPr wrap="square" rtlCol="0">
            <a:spAutoFit/>
          </a:bodyPr>
          <a:lstStyle/>
          <a:p>
            <a:r>
              <a:rPr lang="en-US" dirty="0" err="1" smtClean="0"/>
              <a:t>c</a:t>
            </a:r>
            <a:r>
              <a:rPr lang="en-US" dirty="0" smtClean="0"/>
              <a:t>.</a:t>
            </a:r>
            <a:endParaRPr lang="en-US" dirty="0"/>
          </a:p>
        </p:txBody>
      </p:sp>
      <p:sp>
        <p:nvSpPr>
          <p:cNvPr id="10" name="TextBox 9"/>
          <p:cNvSpPr txBox="1"/>
          <p:nvPr/>
        </p:nvSpPr>
        <p:spPr>
          <a:xfrm>
            <a:off x="8521981" y="2133321"/>
            <a:ext cx="622018" cy="369332"/>
          </a:xfrm>
          <a:prstGeom prst="rect">
            <a:avLst/>
          </a:prstGeom>
          <a:noFill/>
        </p:spPr>
        <p:txBody>
          <a:bodyPr wrap="square" rtlCol="0">
            <a:spAutoFit/>
          </a:bodyPr>
          <a:lstStyle/>
          <a:p>
            <a:r>
              <a:rPr lang="en-US" dirty="0" err="1" smtClean="0"/>
              <a:t>b</a:t>
            </a:r>
            <a:r>
              <a:rPr lang="en-US" dirty="0" smtClean="0"/>
              <a:t>.</a:t>
            </a:r>
            <a:endParaRPr lang="en-US" dirty="0"/>
          </a:p>
        </p:txBody>
      </p:sp>
      <p:sp>
        <p:nvSpPr>
          <p:cNvPr id="11" name="TextBox 10"/>
          <p:cNvSpPr txBox="1"/>
          <p:nvPr/>
        </p:nvSpPr>
        <p:spPr>
          <a:xfrm>
            <a:off x="1875910" y="2502653"/>
            <a:ext cx="622018" cy="369332"/>
          </a:xfrm>
          <a:prstGeom prst="rect">
            <a:avLst/>
          </a:prstGeom>
          <a:noFill/>
        </p:spPr>
        <p:txBody>
          <a:bodyPr wrap="square" rtlCol="0">
            <a:spAutoFit/>
          </a:bodyPr>
          <a:lstStyle/>
          <a:p>
            <a:r>
              <a:rPr lang="en-US" dirty="0" smtClean="0"/>
              <a:t>a.</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shot 2015-02-18 08.58.06.png"/>
          <p:cNvPicPr>
            <a:picLocks noChangeAspect="1"/>
          </p:cNvPicPr>
          <p:nvPr/>
        </p:nvPicPr>
        <p:blipFill>
          <a:blip r:embed="rId2" cstate="print"/>
          <a:stretch>
            <a:fillRect/>
          </a:stretch>
        </p:blipFill>
        <p:spPr>
          <a:xfrm>
            <a:off x="1143000" y="304801"/>
            <a:ext cx="6172200" cy="6553200"/>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09600" y="381000"/>
            <a:ext cx="7924800" cy="523220"/>
          </a:xfrm>
          <a:prstGeom prst="rect">
            <a:avLst/>
          </a:prstGeom>
          <a:noFill/>
          <a:ln w="38100">
            <a:solidFill>
              <a:srgbClr val="C00000"/>
            </a:solidFill>
          </a:ln>
        </p:spPr>
        <p:txBody>
          <a:bodyPr wrap="square" rtlCol="0">
            <a:spAutoFit/>
          </a:bodyPr>
          <a:lstStyle/>
          <a:p>
            <a:r>
              <a:rPr lang="en-US" sz="2800" dirty="0" smtClean="0"/>
              <a:t>Stephanie’s Tips For  A Successful Facebook Event</a:t>
            </a:r>
          </a:p>
        </p:txBody>
      </p:sp>
      <p:pic>
        <p:nvPicPr>
          <p:cNvPr id="6" name="Picture 5" descr="GOOD Follow Up Is Key For Success.png"/>
          <p:cNvPicPr>
            <a:picLocks noChangeAspect="1"/>
          </p:cNvPicPr>
          <p:nvPr/>
        </p:nvPicPr>
        <p:blipFill>
          <a:blip r:embed="rId2" cstate="print"/>
          <a:stretch>
            <a:fillRect/>
          </a:stretch>
        </p:blipFill>
        <p:spPr>
          <a:xfrm>
            <a:off x="2667000" y="1295400"/>
            <a:ext cx="6477001" cy="5181600"/>
          </a:xfrm>
          <a:prstGeom prst="rect">
            <a:avLst/>
          </a:prstGeom>
        </p:spPr>
      </p:pic>
      <p:sp>
        <p:nvSpPr>
          <p:cNvPr id="5" name="Rectangle 4"/>
          <p:cNvSpPr/>
          <p:nvPr/>
        </p:nvSpPr>
        <p:spPr>
          <a:xfrm>
            <a:off x="533400" y="2895600"/>
            <a:ext cx="3164561" cy="2308324"/>
          </a:xfrm>
          <a:prstGeom prst="rect">
            <a:avLst/>
          </a:prstGeom>
          <a:ln>
            <a:solidFill>
              <a:srgbClr val="C00000"/>
            </a:solidFill>
          </a:ln>
        </p:spPr>
        <p:txBody>
          <a:bodyPr wrap="square">
            <a:spAutoFit/>
          </a:bodyPr>
          <a:lstStyle/>
          <a:p>
            <a:pPr marL="342900" indent="-342900"/>
            <a:r>
              <a:rPr lang="en-US" sz="2800" dirty="0" smtClean="0"/>
              <a:t>5. </a:t>
            </a:r>
            <a:r>
              <a:rPr lang="en-US" sz="2800" u="dbl" dirty="0" smtClean="0"/>
              <a:t>Follow Up Is Key</a:t>
            </a:r>
          </a:p>
          <a:p>
            <a:pPr marL="342900" indent="-342900"/>
            <a:endParaRPr lang="en-US" sz="2800" u="dbl" dirty="0" smtClean="0"/>
          </a:p>
          <a:p>
            <a:pPr marL="914400" lvl="1" indent="-457200">
              <a:buAutoNum type="alphaLcPeriod"/>
            </a:pPr>
            <a:r>
              <a:rPr lang="en-US" sz="2200" dirty="0" smtClean="0"/>
              <a:t>You can make</a:t>
            </a:r>
          </a:p>
          <a:p>
            <a:pPr marL="914400" lvl="1" indent="-457200"/>
            <a:r>
              <a:rPr lang="en-US" sz="2200" dirty="0" smtClean="0"/>
              <a:t>or break  your</a:t>
            </a:r>
          </a:p>
          <a:p>
            <a:pPr marL="914400" lvl="1" indent="-457200"/>
            <a:r>
              <a:rPr lang="en-US" sz="2200" dirty="0" smtClean="0"/>
              <a:t>business with</a:t>
            </a:r>
          </a:p>
          <a:p>
            <a:pPr marL="914400" lvl="1" indent="-457200"/>
            <a:r>
              <a:rPr lang="en-US" sz="2200" dirty="0" smtClean="0"/>
              <a:t>Follow Up…</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06907" y="209738"/>
            <a:ext cx="8125120" cy="461665"/>
          </a:xfrm>
          <a:prstGeom prst="rect">
            <a:avLst/>
          </a:prstGeom>
          <a:noFill/>
        </p:spPr>
        <p:txBody>
          <a:bodyPr wrap="square" rtlCol="0">
            <a:spAutoFit/>
          </a:bodyPr>
          <a:lstStyle/>
          <a:p>
            <a:r>
              <a:rPr lang="en-US" sz="2400" dirty="0" smtClean="0"/>
              <a:t>Stephanie’s Tips For  A Successful Facebook Event</a:t>
            </a:r>
          </a:p>
        </p:txBody>
      </p:sp>
      <p:sp>
        <p:nvSpPr>
          <p:cNvPr id="5" name="Rectangle 4"/>
          <p:cNvSpPr/>
          <p:nvPr/>
        </p:nvSpPr>
        <p:spPr>
          <a:xfrm>
            <a:off x="225563" y="932973"/>
            <a:ext cx="4572000" cy="4339649"/>
          </a:xfrm>
          <a:prstGeom prst="rect">
            <a:avLst/>
          </a:prstGeom>
        </p:spPr>
        <p:txBody>
          <a:bodyPr>
            <a:spAutoFit/>
          </a:bodyPr>
          <a:lstStyle/>
          <a:p>
            <a:pPr marL="342900" indent="-342900"/>
            <a:r>
              <a:rPr lang="en-US" sz="2800" dirty="0" smtClean="0"/>
              <a:t>6. </a:t>
            </a:r>
            <a:r>
              <a:rPr lang="en-US" sz="2800" u="dbl" dirty="0" smtClean="0"/>
              <a:t>Send Out Prizes</a:t>
            </a:r>
          </a:p>
          <a:p>
            <a:pPr marL="342900" indent="-342900"/>
            <a:endParaRPr lang="en-US" sz="2800" u="dbl" dirty="0" smtClean="0"/>
          </a:p>
          <a:p>
            <a:pPr marL="914400" lvl="1" indent="-457200">
              <a:buAutoNum type="alphaLcPeriod"/>
            </a:pPr>
            <a:r>
              <a:rPr lang="en-US" sz="2200" dirty="0" smtClean="0"/>
              <a:t>Tally up the comments of your participants and announce the winner. </a:t>
            </a:r>
          </a:p>
          <a:p>
            <a:pPr marL="914400" lvl="1" indent="-457200">
              <a:buAutoNum type="alphaLcPeriod"/>
            </a:pPr>
            <a:r>
              <a:rPr lang="en-US" sz="2200" dirty="0" smtClean="0"/>
              <a:t>You can give them options for their prizes, or you can pick what the prize will be. </a:t>
            </a:r>
          </a:p>
          <a:p>
            <a:pPr marL="914400" lvl="1" indent="-457200">
              <a:buAutoNum type="alphaLcPeriod"/>
            </a:pPr>
            <a:r>
              <a:rPr lang="en-US" sz="2200" dirty="0" smtClean="0"/>
              <a:t>Mail it in a timely manner</a:t>
            </a:r>
          </a:p>
          <a:p>
            <a:pPr marL="914400" lvl="1" indent="-457200">
              <a:buAutoNum type="alphaLcPeriod"/>
            </a:pPr>
            <a:r>
              <a:rPr lang="en-US" sz="2200" dirty="0" smtClean="0"/>
              <a:t>Include written information about the products you are sending</a:t>
            </a:r>
            <a:endParaRPr lang="en-US" dirty="0"/>
          </a:p>
        </p:txBody>
      </p:sp>
      <p:pic>
        <p:nvPicPr>
          <p:cNvPr id="6" name="Picture 5" descr="Screenshot 2015-02-18 09.15.50.png"/>
          <p:cNvPicPr>
            <a:picLocks noChangeAspect="1"/>
          </p:cNvPicPr>
          <p:nvPr/>
        </p:nvPicPr>
        <p:blipFill>
          <a:blip r:embed="rId2" cstate="print"/>
          <a:stretch>
            <a:fillRect/>
          </a:stretch>
        </p:blipFill>
        <p:spPr>
          <a:xfrm>
            <a:off x="4981630" y="762001"/>
            <a:ext cx="4162370" cy="5875714"/>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724400" cy="639762"/>
          </a:xfrm>
          <a:ln w="38100">
            <a:solidFill>
              <a:schemeClr val="accent6">
                <a:lumMod val="75000"/>
              </a:schemeClr>
            </a:solidFill>
          </a:ln>
        </p:spPr>
        <p:txBody>
          <a:bodyPr>
            <a:normAutofit/>
          </a:bodyPr>
          <a:lstStyle/>
          <a:p>
            <a:r>
              <a:rPr lang="en-US" sz="2800" dirty="0" smtClean="0"/>
              <a:t>Additional Tips from Katie</a:t>
            </a:r>
            <a:endParaRPr lang="en-US" sz="2800" dirty="0"/>
          </a:p>
        </p:txBody>
      </p:sp>
      <p:sp>
        <p:nvSpPr>
          <p:cNvPr id="3" name="Content Placeholder 2"/>
          <p:cNvSpPr>
            <a:spLocks noGrp="1"/>
          </p:cNvSpPr>
          <p:nvPr>
            <p:ph idx="1"/>
          </p:nvPr>
        </p:nvSpPr>
        <p:spPr>
          <a:xfrm>
            <a:off x="457200" y="1066800"/>
            <a:ext cx="6248400" cy="5486400"/>
          </a:xfrm>
        </p:spPr>
        <p:txBody>
          <a:bodyPr>
            <a:normAutofit fontScale="92500"/>
          </a:bodyPr>
          <a:lstStyle/>
          <a:p>
            <a:r>
              <a:rPr lang="en-US" sz="2400" dirty="0" smtClean="0"/>
              <a:t>Announcing A Face Book event on our personal </a:t>
            </a:r>
            <a:r>
              <a:rPr lang="en-US" sz="2400" dirty="0" err="1" smtClean="0"/>
              <a:t>FaceBook</a:t>
            </a:r>
            <a:r>
              <a:rPr lang="en-US" sz="2400" dirty="0" smtClean="0"/>
              <a:t> page is a good place to start in inviting… but for best results … make calls to let people know what it is and why you are offering it.</a:t>
            </a:r>
          </a:p>
          <a:p>
            <a:r>
              <a:rPr lang="en-US" sz="2400" dirty="0" smtClean="0"/>
              <a:t>Work from your list in your working folder … where you have the names of people you have been contacting for the past months or years … to invite them and not forget about them</a:t>
            </a:r>
          </a:p>
          <a:p>
            <a:r>
              <a:rPr lang="en-US" sz="2400" dirty="0" smtClean="0"/>
              <a:t>Pay attention to questions asked during the event so you can follow up contacting that guest and offering additional information .. And taking the dialogue off line and on to the telephone. </a:t>
            </a:r>
          </a:p>
          <a:p>
            <a:r>
              <a:rPr lang="en-US" sz="2400" dirty="0" smtClean="0"/>
              <a:t>A health assessment form and packet of samples is a nice mailing after someone places an initial order.</a:t>
            </a:r>
            <a:endParaRPr lang="en-US" sz="2400" dirty="0"/>
          </a:p>
        </p:txBody>
      </p:sp>
      <p:pic>
        <p:nvPicPr>
          <p:cNvPr id="1026" name="Picture 2" descr="http://www.graphicsfuel.com/wp-content/uploads/2012/03/folder-icon-512x512.png"/>
          <p:cNvPicPr>
            <a:picLocks noChangeAspect="1" noChangeArrowheads="1"/>
          </p:cNvPicPr>
          <p:nvPr/>
        </p:nvPicPr>
        <p:blipFill>
          <a:blip r:embed="rId2" cstate="print"/>
          <a:srcRect/>
          <a:stretch>
            <a:fillRect/>
          </a:stretch>
        </p:blipFill>
        <p:spPr bwMode="auto">
          <a:xfrm>
            <a:off x="6400800" y="457200"/>
            <a:ext cx="2514599" cy="2514600"/>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114800" cy="868362"/>
          </a:xfrm>
          <a:ln w="38100">
            <a:solidFill>
              <a:schemeClr val="tx2">
                <a:lumMod val="60000"/>
                <a:lumOff val="40000"/>
              </a:schemeClr>
            </a:solidFill>
          </a:ln>
        </p:spPr>
        <p:txBody>
          <a:bodyPr>
            <a:normAutofit/>
          </a:bodyPr>
          <a:lstStyle/>
          <a:p>
            <a:r>
              <a:rPr lang="en-US" sz="3600" dirty="0" smtClean="0"/>
              <a:t>Action Steps</a:t>
            </a:r>
            <a:endParaRPr lang="en-US" sz="3600" dirty="0"/>
          </a:p>
        </p:txBody>
      </p:sp>
      <p:sp>
        <p:nvSpPr>
          <p:cNvPr id="3" name="Content Placeholder 2"/>
          <p:cNvSpPr>
            <a:spLocks noGrp="1"/>
          </p:cNvSpPr>
          <p:nvPr>
            <p:ph idx="1"/>
          </p:nvPr>
        </p:nvSpPr>
        <p:spPr>
          <a:xfrm>
            <a:off x="457200" y="1371600"/>
            <a:ext cx="8305800" cy="5257800"/>
          </a:xfrm>
        </p:spPr>
        <p:txBody>
          <a:bodyPr>
            <a:noAutofit/>
          </a:bodyPr>
          <a:lstStyle/>
          <a:p>
            <a:r>
              <a:rPr lang="en-US" sz="2400" dirty="0" smtClean="0"/>
              <a:t>Begin planning </a:t>
            </a:r>
            <a:r>
              <a:rPr lang="en-US" sz="2400" dirty="0" err="1" smtClean="0"/>
              <a:t>Facebook</a:t>
            </a:r>
            <a:r>
              <a:rPr lang="en-US" sz="2400" dirty="0" smtClean="0"/>
              <a:t> events</a:t>
            </a:r>
          </a:p>
          <a:p>
            <a:r>
              <a:rPr lang="en-US" sz="2400" dirty="0" smtClean="0"/>
              <a:t>Select your topics .. </a:t>
            </a:r>
          </a:p>
          <a:p>
            <a:r>
              <a:rPr lang="en-US" sz="2400" dirty="0" smtClean="0"/>
              <a:t>How you will invite .. What you will post, what you will say when you call, </a:t>
            </a:r>
          </a:p>
          <a:p>
            <a:r>
              <a:rPr lang="en-US" sz="2400" dirty="0" smtClean="0"/>
              <a:t>Choose incentives and raffle prizes for people who place orders, who schedule an event with their friends .. Or invite guests to yours.</a:t>
            </a:r>
          </a:p>
          <a:p>
            <a:r>
              <a:rPr lang="en-US" sz="2400" dirty="0" smtClean="0"/>
              <a:t>2016 Trip Qualification Period began March 1 …time to create your plan … &amp; review qualifications ..</a:t>
            </a:r>
          </a:p>
          <a:p>
            <a:pPr>
              <a:buNone/>
            </a:pPr>
            <a:r>
              <a:rPr lang="en-US" sz="2400" dirty="0" smtClean="0"/>
              <a:t>	-- For Los </a:t>
            </a:r>
            <a:r>
              <a:rPr lang="en-US" sz="2400" dirty="0" err="1" smtClean="0"/>
              <a:t>Cabos</a:t>
            </a:r>
            <a:r>
              <a:rPr lang="en-US" sz="2400" dirty="0" smtClean="0"/>
              <a:t> – become a Coordinator by September 2015</a:t>
            </a:r>
          </a:p>
          <a:p>
            <a:pPr>
              <a:buNone/>
            </a:pPr>
            <a:r>
              <a:rPr lang="en-US" sz="2400" dirty="0" smtClean="0"/>
              <a:t>	-- For Tuscany – become an Executive Coordinator by 		September 2015                                </a:t>
            </a:r>
            <a:r>
              <a:rPr lang="en-US" sz="2400" smtClean="0"/>
              <a:t>katie</a:t>
            </a:r>
            <a:endParaRPr lang="en-US" sz="2400" dirty="0" smtClean="0"/>
          </a:p>
          <a:p>
            <a:endParaRPr lang="en-US" sz="2400" dirty="0" smtClean="0"/>
          </a:p>
          <a:p>
            <a:endParaRPr lang="en-US" sz="2400" dirty="0" smtClean="0"/>
          </a:p>
          <a:p>
            <a:endParaRPr lang="en-US" sz="2400" dirty="0" smtClean="0"/>
          </a:p>
          <a:p>
            <a:endParaRPr lang="en-US" sz="2400" dirty="0"/>
          </a:p>
        </p:txBody>
      </p:sp>
      <p:pic>
        <p:nvPicPr>
          <p:cNvPr id="24580" name="Picture 4" descr="http://www.detmi.org/wp-content/uploads/2013/01/facebook-event.jpeg"/>
          <p:cNvPicPr>
            <a:picLocks noChangeAspect="1" noChangeArrowheads="1"/>
          </p:cNvPicPr>
          <p:nvPr/>
        </p:nvPicPr>
        <p:blipFill>
          <a:blip r:embed="rId2" cstate="print"/>
          <a:srcRect/>
          <a:stretch>
            <a:fillRect/>
          </a:stretch>
        </p:blipFill>
        <p:spPr bwMode="auto">
          <a:xfrm>
            <a:off x="5486400" y="381000"/>
            <a:ext cx="3321772" cy="1733550"/>
          </a:xfrm>
          <a:prstGeom prst="rect">
            <a:avLst/>
          </a:prstGeom>
          <a:noFill/>
        </p:spPr>
      </p:pic>
    </p:spTree>
    <p:extLst>
      <p:ext uri="{BB962C8B-B14F-4D97-AF65-F5344CB8AC3E}">
        <p14:creationId xmlns:p14="http://schemas.microsoft.com/office/powerpoint/2010/main" val="74412053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972066" y="0"/>
            <a:ext cx="8237837" cy="6966857"/>
          </a:xfrm>
          <a:prstGeom prst="rect">
            <a:avLst/>
          </a:prstGeom>
        </p:spPr>
      </p:pic>
      <p:sp>
        <p:nvSpPr>
          <p:cNvPr id="7" name="Rectangle 6"/>
          <p:cNvSpPr/>
          <p:nvPr/>
        </p:nvSpPr>
        <p:spPr>
          <a:xfrm>
            <a:off x="1378226" y="446777"/>
            <a:ext cx="5360918" cy="1661993"/>
          </a:xfrm>
          <a:prstGeom prst="rect">
            <a:avLst/>
          </a:prstGeom>
        </p:spPr>
        <p:txBody>
          <a:bodyPr wrap="square">
            <a:spAutoFit/>
          </a:bodyPr>
          <a:lstStyle/>
          <a:p>
            <a:pPr algn="l" defTabSz="457200" fontAlgn="auto">
              <a:spcBef>
                <a:spcPts val="0"/>
              </a:spcBef>
              <a:spcAft>
                <a:spcPts val="0"/>
              </a:spcAft>
              <a:defRPr/>
            </a:pPr>
            <a:r>
              <a:rPr lang="en-US" sz="4000" dirty="0">
                <a:solidFill>
                  <a:schemeClr val="bg1"/>
                </a:solidFill>
                <a:latin typeface="Century Gothic" pitchFamily="34" charset="0"/>
                <a:ea typeface="+mn-ea"/>
              </a:rPr>
              <a:t>2016 DREAM </a:t>
            </a:r>
            <a:r>
              <a:rPr lang="en-US" sz="4000" dirty="0" smtClean="0">
                <a:solidFill>
                  <a:schemeClr val="bg1"/>
                </a:solidFill>
                <a:latin typeface="Century Gothic" panose="020B0502020202020204" pitchFamily="34" charset="0"/>
                <a:ea typeface="+mn-ea"/>
              </a:rPr>
              <a:t>TRIP</a:t>
            </a:r>
            <a:r>
              <a:rPr lang="en-US" sz="4000" dirty="0">
                <a:solidFill>
                  <a:schemeClr val="bg1"/>
                </a:solidFill>
                <a:latin typeface="Century Gothic" pitchFamily="34" charset="0"/>
                <a:ea typeface="+mn-ea"/>
              </a:rPr>
              <a:t/>
            </a:r>
            <a:br>
              <a:rPr lang="en-US" sz="4000" dirty="0">
                <a:solidFill>
                  <a:schemeClr val="bg1"/>
                </a:solidFill>
                <a:latin typeface="Century Gothic" pitchFamily="34" charset="0"/>
                <a:ea typeface="+mn-ea"/>
              </a:rPr>
            </a:br>
            <a:r>
              <a:rPr lang="en-US" sz="4000" dirty="0" smtClean="0">
                <a:solidFill>
                  <a:schemeClr val="bg1"/>
                </a:solidFill>
                <a:latin typeface="Century Gothic" panose="020B0502020202020204" pitchFamily="34" charset="0"/>
                <a:ea typeface="+mn-ea"/>
              </a:rPr>
              <a:t>Los </a:t>
            </a:r>
            <a:r>
              <a:rPr lang="en-US" sz="4000" dirty="0" err="1" smtClean="0">
                <a:solidFill>
                  <a:schemeClr val="bg1"/>
                </a:solidFill>
                <a:latin typeface="Century Gothic" panose="020B0502020202020204" pitchFamily="34" charset="0"/>
                <a:ea typeface="+mn-ea"/>
              </a:rPr>
              <a:t>Cabos</a:t>
            </a:r>
            <a:endParaRPr lang="en-US" sz="4000" dirty="0" smtClean="0">
              <a:solidFill>
                <a:schemeClr val="bg1"/>
              </a:solidFill>
              <a:latin typeface="Century Gothic" panose="020B0502020202020204" pitchFamily="34" charset="0"/>
              <a:ea typeface="+mn-ea"/>
            </a:endParaRPr>
          </a:p>
          <a:p>
            <a:pPr algn="l" defTabSz="457200" fontAlgn="auto">
              <a:spcBef>
                <a:spcPts val="0"/>
              </a:spcBef>
              <a:spcAft>
                <a:spcPts val="0"/>
              </a:spcAft>
              <a:defRPr/>
            </a:pPr>
            <a:r>
              <a:rPr lang="en-US" sz="2200" dirty="0" smtClean="0">
                <a:solidFill>
                  <a:schemeClr val="bg1"/>
                </a:solidFill>
                <a:latin typeface="Century Gothic" panose="020B0502020202020204" pitchFamily="34" charset="0"/>
                <a:ea typeface="+mn-ea"/>
              </a:rPr>
              <a:t>April </a:t>
            </a:r>
            <a:r>
              <a:rPr lang="en-US" sz="2200" dirty="0">
                <a:solidFill>
                  <a:schemeClr val="bg1"/>
                </a:solidFill>
                <a:latin typeface="Century Gothic" panose="020B0502020202020204" pitchFamily="34" charset="0"/>
                <a:ea typeface="+mn-ea"/>
              </a:rPr>
              <a:t>10 – 15, 2016</a:t>
            </a:r>
            <a:endParaRPr lang="en-US" dirty="0">
              <a:solidFill>
                <a:schemeClr val="bg1"/>
              </a:solidFill>
              <a:latin typeface="Century Gothic" panose="020B0502020202020204" pitchFamily="34" charset="0"/>
              <a:ea typeface="+mn-ea"/>
            </a:endParaRPr>
          </a:p>
        </p:txBody>
      </p:sp>
      <p:pic>
        <p:nvPicPr>
          <p:cNvPr id="3" name="Picture 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 y="0"/>
            <a:ext cx="1126462" cy="69668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psdgraphics.com/file/yellow-background.jpg"/>
          <p:cNvPicPr>
            <a:picLocks noChangeAspect="1" noChangeArrowheads="1"/>
          </p:cNvPicPr>
          <p:nvPr/>
        </p:nvPicPr>
        <p:blipFill>
          <a:blip r:embed="rId2" cstate="print"/>
          <a:srcRect/>
          <a:stretch>
            <a:fillRect/>
          </a:stretch>
        </p:blipFill>
        <p:spPr bwMode="auto">
          <a:xfrm>
            <a:off x="-132953" y="0"/>
            <a:ext cx="9276953" cy="6858000"/>
          </a:xfrm>
          <a:prstGeom prst="rect">
            <a:avLst/>
          </a:prstGeom>
          <a:noFill/>
        </p:spPr>
      </p:pic>
      <p:sp>
        <p:nvSpPr>
          <p:cNvPr id="2" name="Title 1"/>
          <p:cNvSpPr>
            <a:spLocks noGrp="1"/>
          </p:cNvSpPr>
          <p:nvPr>
            <p:ph type="title"/>
          </p:nvPr>
        </p:nvSpPr>
        <p:spPr/>
        <p:txBody>
          <a:bodyPr>
            <a:normAutofit/>
          </a:bodyPr>
          <a:lstStyle/>
          <a:p>
            <a:r>
              <a:rPr lang="en-US" sz="3200" dirty="0" smtClean="0"/>
              <a:t>A Word About Sharing Shaklee 180 </a:t>
            </a:r>
            <a:endParaRPr lang="en-US" sz="3200" dirty="0"/>
          </a:p>
        </p:txBody>
      </p:sp>
      <p:sp>
        <p:nvSpPr>
          <p:cNvPr id="3" name="Content Placeholder 2"/>
          <p:cNvSpPr>
            <a:spLocks noGrp="1"/>
          </p:cNvSpPr>
          <p:nvPr>
            <p:ph idx="1"/>
          </p:nvPr>
        </p:nvSpPr>
        <p:spPr>
          <a:xfrm>
            <a:off x="457200" y="1295400"/>
            <a:ext cx="8229600" cy="5105400"/>
          </a:xfrm>
        </p:spPr>
        <p:txBody>
          <a:bodyPr>
            <a:normAutofit lnSpcReduction="10000"/>
          </a:bodyPr>
          <a:lstStyle/>
          <a:p>
            <a:r>
              <a:rPr lang="en-US" sz="2400" dirty="0" smtClean="0"/>
              <a:t>Shaklee 180 is one of THE MOST EFFECTIVE weight management programs ever created.</a:t>
            </a:r>
          </a:p>
          <a:p>
            <a:r>
              <a:rPr lang="en-US" sz="2400" dirty="0" smtClean="0"/>
              <a:t>See attached listing a long list of reasons people are reluctant to attempt another weight program ( fear of failing ( again), resistance to changing .. Their food choices, their activity level, etc,  low self worth, tired of people telling them to lose weight, unaware of danger to their health… etc)</a:t>
            </a:r>
          </a:p>
          <a:p>
            <a:r>
              <a:rPr lang="en-US" sz="2400" dirty="0" smtClean="0"/>
              <a:t>Seeing stories of people who have succeeded inspires and motivates… </a:t>
            </a:r>
          </a:p>
          <a:p>
            <a:r>
              <a:rPr lang="en-US" sz="2400" dirty="0" smtClean="0"/>
              <a:t>People need support .. That’s why the Shaklee Tuesday calls.. And the Jacqui McCoy video segments etc… </a:t>
            </a:r>
          </a:p>
          <a:p>
            <a:r>
              <a:rPr lang="en-US" sz="2400" dirty="0" smtClean="0"/>
              <a:t>Ashley McDonald – forms FB groups .. “ Better Together”</a:t>
            </a:r>
          </a:p>
          <a:p>
            <a:r>
              <a:rPr lang="en-US" sz="2400" dirty="0" smtClean="0"/>
              <a:t>Shaklee 180 Tasting Parties are fun and easy and help a lot of people . </a:t>
            </a:r>
          </a:p>
          <a:p>
            <a:pPr>
              <a:buNone/>
            </a:pPr>
            <a:endParaRPr lang="en-US" sz="2400" dirty="0"/>
          </a:p>
        </p:txBody>
      </p:sp>
      <p:sp>
        <p:nvSpPr>
          <p:cNvPr id="5" name="TextBox 4"/>
          <p:cNvSpPr txBox="1"/>
          <p:nvPr/>
        </p:nvSpPr>
        <p:spPr>
          <a:xfrm>
            <a:off x="5638800" y="6324600"/>
            <a:ext cx="2743200" cy="369332"/>
          </a:xfrm>
          <a:prstGeom prst="rect">
            <a:avLst/>
          </a:prstGeom>
          <a:noFill/>
        </p:spPr>
        <p:txBody>
          <a:bodyPr wrap="square" rtlCol="0">
            <a:spAutoFit/>
          </a:bodyPr>
          <a:lstStyle/>
          <a:p>
            <a:r>
              <a:rPr lang="en-US" dirty="0" err="1" smtClean="0"/>
              <a:t>jo</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Z:\~Shaklee_Images\Stock_Images\Royalty-free Convention and Trip Destinations\Italy\from hotel\SM_191_large.tif"/>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r="96" b="5335"/>
          <a:stretch/>
        </p:blipFill>
        <p:spPr bwMode="auto">
          <a:xfrm>
            <a:off x="1004646" y="1"/>
            <a:ext cx="8139355" cy="6890953"/>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p:cNvSpPr>
            <a:spLocks noGrp="1"/>
          </p:cNvSpPr>
          <p:nvPr>
            <p:ph type="title"/>
          </p:nvPr>
        </p:nvSpPr>
        <p:spPr>
          <a:xfrm>
            <a:off x="1318589" y="208543"/>
            <a:ext cx="7003776" cy="3449767"/>
          </a:xfrm>
        </p:spPr>
        <p:txBody>
          <a:bodyPr rtlCol="0">
            <a:noAutofit/>
          </a:bodyPr>
          <a:lstStyle/>
          <a:p>
            <a:pPr defTabSz="815827" fontAlgn="auto">
              <a:spcBef>
                <a:spcPts val="1800"/>
              </a:spcBef>
              <a:spcAft>
                <a:spcPts val="0"/>
              </a:spcAft>
              <a:defRPr/>
            </a:pPr>
            <a:r>
              <a:rPr lang="en-US" sz="4000" dirty="0" smtClean="0">
                <a:solidFill>
                  <a:schemeClr val="bg1"/>
                </a:solidFill>
              </a:rPr>
              <a:t>2016 TOP ACHIEVERS</a:t>
            </a:r>
            <a:br>
              <a:rPr lang="en-US" sz="4000" dirty="0" smtClean="0">
                <a:solidFill>
                  <a:schemeClr val="bg1"/>
                </a:solidFill>
              </a:rPr>
            </a:br>
            <a:r>
              <a:rPr lang="en-US" sz="4000" dirty="0" smtClean="0">
                <a:solidFill>
                  <a:schemeClr val="bg1"/>
                </a:solidFill>
              </a:rPr>
              <a:t>INTERNATIONAL TRIP</a:t>
            </a:r>
            <a:br>
              <a:rPr lang="en-US" sz="4000" dirty="0" smtClean="0">
                <a:solidFill>
                  <a:schemeClr val="bg1"/>
                </a:solidFill>
              </a:rPr>
            </a:br>
            <a:r>
              <a:rPr lang="en-US" sz="1400" dirty="0">
                <a:solidFill>
                  <a:schemeClr val="bg1"/>
                </a:solidFill>
              </a:rPr>
              <a:t> </a:t>
            </a:r>
            <a:r>
              <a:rPr lang="en-US" sz="4000" dirty="0" smtClean="0">
                <a:solidFill>
                  <a:schemeClr val="bg1"/>
                </a:solidFill>
              </a:rPr>
              <a:t/>
            </a:r>
            <a:br>
              <a:rPr lang="en-US" sz="4000" dirty="0" smtClean="0">
                <a:solidFill>
                  <a:schemeClr val="bg1"/>
                </a:solidFill>
              </a:rPr>
            </a:br>
            <a:r>
              <a:rPr lang="en-US" sz="4000" dirty="0" smtClean="0">
                <a:solidFill>
                  <a:schemeClr val="bg1"/>
                </a:solidFill>
              </a:rPr>
              <a:t>Tuscany, Italy</a:t>
            </a:r>
            <a:r>
              <a:rPr lang="en-US" dirty="0" smtClean="0">
                <a:solidFill>
                  <a:schemeClr val="bg1"/>
                </a:solidFill>
              </a:rPr>
              <a:t/>
            </a:r>
            <a:br>
              <a:rPr lang="en-US" dirty="0" smtClean="0">
                <a:solidFill>
                  <a:schemeClr val="bg1"/>
                </a:solidFill>
              </a:rPr>
            </a:br>
            <a:r>
              <a:rPr lang="en-US" sz="2000" dirty="0" smtClean="0">
                <a:solidFill>
                  <a:schemeClr val="bg1"/>
                </a:solidFill>
              </a:rPr>
              <a:t>June 3 – 8, 2016</a:t>
            </a:r>
            <a:endParaRPr lang="en-US" sz="2000" dirty="0">
              <a:solidFill>
                <a:schemeClr val="bg1"/>
              </a:solidFill>
            </a:endParaRPr>
          </a:p>
        </p:txBody>
      </p:sp>
      <p:pic>
        <p:nvPicPr>
          <p:cNvPr id="3075" name="Picture 3"/>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19160" y="-1"/>
            <a:ext cx="1157127" cy="68909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www.psdgraphics.com/file/yellow-background.jpg"/>
          <p:cNvPicPr>
            <a:picLocks noChangeAspect="1" noChangeArrowheads="1"/>
          </p:cNvPicPr>
          <p:nvPr/>
        </p:nvPicPr>
        <p:blipFill>
          <a:blip r:embed="rId2" cstate="print"/>
          <a:srcRect/>
          <a:stretch>
            <a:fillRect/>
          </a:stretch>
        </p:blipFill>
        <p:spPr bwMode="auto">
          <a:xfrm>
            <a:off x="1" y="0"/>
            <a:ext cx="9143999" cy="6858000"/>
          </a:xfrm>
          <a:prstGeom prst="rect">
            <a:avLst/>
          </a:prstGeom>
          <a:noFill/>
        </p:spPr>
      </p:pic>
      <p:sp>
        <p:nvSpPr>
          <p:cNvPr id="2" name="Title 1"/>
          <p:cNvSpPr>
            <a:spLocks noGrp="1"/>
          </p:cNvSpPr>
          <p:nvPr>
            <p:ph type="title"/>
          </p:nvPr>
        </p:nvSpPr>
        <p:spPr>
          <a:xfrm>
            <a:off x="457200" y="274638"/>
            <a:ext cx="8229600" cy="715962"/>
          </a:xfrm>
        </p:spPr>
        <p:txBody>
          <a:bodyPr>
            <a:normAutofit/>
          </a:bodyPr>
          <a:lstStyle/>
          <a:p>
            <a:r>
              <a:rPr lang="en-US" sz="2800" dirty="0" err="1" smtClean="0"/>
              <a:t>FaceBook</a:t>
            </a:r>
            <a:r>
              <a:rPr lang="en-US" sz="2800" dirty="0" smtClean="0"/>
              <a:t> post of the week</a:t>
            </a:r>
            <a:endParaRPr lang="en-US" sz="2800" dirty="0"/>
          </a:p>
        </p:txBody>
      </p:sp>
      <p:sp>
        <p:nvSpPr>
          <p:cNvPr id="3" name="Content Placeholder 2"/>
          <p:cNvSpPr>
            <a:spLocks noGrp="1"/>
          </p:cNvSpPr>
          <p:nvPr>
            <p:ph idx="1"/>
          </p:nvPr>
        </p:nvSpPr>
        <p:spPr>
          <a:xfrm>
            <a:off x="457200" y="914400"/>
            <a:ext cx="8229600" cy="5715000"/>
          </a:xfrm>
        </p:spPr>
        <p:txBody>
          <a:bodyPr>
            <a:normAutofit fontScale="85000" lnSpcReduction="10000"/>
          </a:bodyPr>
          <a:lstStyle/>
          <a:p>
            <a:pPr>
              <a:buNone/>
            </a:pPr>
            <a:r>
              <a:rPr lang="en-US" sz="2400" b="1" smtClean="0">
                <a:hlinkClick r:id="rId3"/>
              </a:rPr>
              <a:t>Stephanie </a:t>
            </a:r>
            <a:r>
              <a:rPr lang="en-US" sz="2400" b="1" dirty="0" smtClean="0">
                <a:hlinkClick r:id="rId3"/>
              </a:rPr>
              <a:t>Bruce</a:t>
            </a:r>
            <a:endParaRPr lang="en-US" sz="2400" dirty="0" smtClean="0"/>
          </a:p>
          <a:p>
            <a:pPr>
              <a:buNone/>
            </a:pPr>
            <a:r>
              <a:rPr lang="en-US" sz="2400" dirty="0" smtClean="0"/>
              <a:t>6:11am Feb 20 </a:t>
            </a:r>
          </a:p>
          <a:p>
            <a:pPr>
              <a:buNone/>
            </a:pPr>
            <a:r>
              <a:rPr lang="en-US" sz="2400" dirty="0" smtClean="0"/>
              <a:t>A good friend of mine (not in SHAKLEE) and Sarah Robbins posted these individual pictures on their </a:t>
            </a:r>
            <a:r>
              <a:rPr lang="en-US" sz="2400" dirty="0" err="1" smtClean="0"/>
              <a:t>Facebook</a:t>
            </a:r>
            <a:r>
              <a:rPr lang="en-US" sz="2400" dirty="0" smtClean="0"/>
              <a:t> wall this morning and I thought it was so fitting for all of us - we all have something holding us back.</a:t>
            </a:r>
          </a:p>
          <a:p>
            <a:pPr>
              <a:buNone/>
            </a:pPr>
            <a:r>
              <a:rPr lang="en-US" sz="2400" dirty="0" smtClean="0"/>
              <a:t> We all have things that make us afraid. We all have goals that we're not sure how to reach. We're all afraid of actually stepping out there and doing what it is we love. .... I'm not just talking SHAKLEE here!</a:t>
            </a:r>
          </a:p>
          <a:p>
            <a:pPr>
              <a:buNone/>
            </a:pPr>
            <a:r>
              <a:rPr lang="en-US" sz="2400" dirty="0" smtClean="0"/>
              <a:t> I'm talking life in general. My goal for our group is not to be the highest selling team or to have the largest team, rather my ultimate goal for our team is to help each and every single one of us become the best YOU that you can be! I want us to become better friends, wives, moms, listeners, influencers. I want us to achieve goals that we thought weren't possible.</a:t>
            </a:r>
          </a:p>
          <a:p>
            <a:pPr>
              <a:buNone/>
            </a:pPr>
            <a:r>
              <a:rPr lang="en-US" sz="2400" dirty="0" smtClean="0"/>
              <a:t> I want us to help our families out in ways that we never would have dreamed. I want our lives fulfilled and to spread that to others. This whole journey is not about SHAKLEE per say, it's about coming together and building a support group of amazing friends. Let us be the group of FRIENDS that "gets it!"</a:t>
            </a:r>
          </a:p>
          <a:p>
            <a:endParaRPr lang="en-US" sz="24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psdgraphics.com/file/yellow-background.jpg"/>
          <p:cNvPicPr>
            <a:picLocks noChangeAspect="1" noChangeArrowheads="1"/>
          </p:cNvPicPr>
          <p:nvPr/>
        </p:nvPicPr>
        <p:blipFill>
          <a:blip r:embed="rId2" cstate="print"/>
          <a:srcRect/>
          <a:stretch>
            <a:fillRect/>
          </a:stretch>
        </p:blipFill>
        <p:spPr bwMode="auto">
          <a:xfrm>
            <a:off x="-132953" y="0"/>
            <a:ext cx="9276953" cy="6858000"/>
          </a:xfrm>
          <a:prstGeom prst="rect">
            <a:avLst/>
          </a:prstGeom>
          <a:noFill/>
        </p:spPr>
      </p:pic>
      <p:sp>
        <p:nvSpPr>
          <p:cNvPr id="2" name="Title 1"/>
          <p:cNvSpPr>
            <a:spLocks noGrp="1"/>
          </p:cNvSpPr>
          <p:nvPr>
            <p:ph type="title"/>
          </p:nvPr>
        </p:nvSpPr>
        <p:spPr>
          <a:xfrm>
            <a:off x="457200" y="274638"/>
            <a:ext cx="8229600" cy="715962"/>
          </a:xfrm>
        </p:spPr>
        <p:txBody>
          <a:bodyPr>
            <a:normAutofit/>
          </a:bodyPr>
          <a:lstStyle/>
          <a:p>
            <a:r>
              <a:rPr lang="en-US" sz="3200" dirty="0" err="1" smtClean="0"/>
              <a:t>FaceBook</a:t>
            </a:r>
            <a:r>
              <a:rPr lang="en-US" sz="3200" dirty="0" smtClean="0"/>
              <a:t> Post of the Week --Harper Guerra</a:t>
            </a:r>
            <a:endParaRPr lang="en-US" sz="3200" dirty="0"/>
          </a:p>
        </p:txBody>
      </p:sp>
      <p:sp>
        <p:nvSpPr>
          <p:cNvPr id="3" name="Content Placeholder 2"/>
          <p:cNvSpPr>
            <a:spLocks noGrp="1"/>
          </p:cNvSpPr>
          <p:nvPr>
            <p:ph idx="1"/>
          </p:nvPr>
        </p:nvSpPr>
        <p:spPr>
          <a:xfrm>
            <a:off x="457200" y="1066800"/>
            <a:ext cx="8229600" cy="5486400"/>
          </a:xfrm>
        </p:spPr>
        <p:txBody>
          <a:bodyPr>
            <a:normAutofit lnSpcReduction="10000"/>
          </a:bodyPr>
          <a:lstStyle/>
          <a:p>
            <a:pPr>
              <a:buNone/>
            </a:pPr>
            <a:r>
              <a:rPr lang="en-US" sz="2400" dirty="0" smtClean="0"/>
              <a:t>"Keys to Growth: </a:t>
            </a:r>
          </a:p>
          <a:p>
            <a:pPr>
              <a:buNone/>
            </a:pPr>
            <a:r>
              <a:rPr lang="en-US" sz="2400" dirty="0" smtClean="0"/>
              <a:t>You can't do it alone. </a:t>
            </a:r>
          </a:p>
          <a:p>
            <a:pPr>
              <a:buNone/>
            </a:pPr>
            <a:r>
              <a:rPr lang="en-US" sz="2400" dirty="0" smtClean="0"/>
              <a:t>There is a reason we are TEAM. </a:t>
            </a:r>
          </a:p>
          <a:p>
            <a:pPr>
              <a:buNone/>
            </a:pPr>
            <a:r>
              <a:rPr lang="en-US" sz="2400" dirty="0" smtClean="0"/>
              <a:t>It's because we as people are not meant to do anything alone. We need each other and I am so thankful for each of you. </a:t>
            </a:r>
          </a:p>
          <a:p>
            <a:pPr>
              <a:buNone/>
            </a:pPr>
            <a:r>
              <a:rPr lang="en-US" sz="2400" dirty="0" smtClean="0"/>
              <a:t>When you are discouraged, call your </a:t>
            </a:r>
            <a:r>
              <a:rPr lang="en-US" sz="2400" dirty="0" err="1" smtClean="0"/>
              <a:t>upline</a:t>
            </a:r>
            <a:r>
              <a:rPr lang="en-US" sz="2400" dirty="0" smtClean="0"/>
              <a:t>. </a:t>
            </a:r>
          </a:p>
          <a:p>
            <a:pPr>
              <a:buNone/>
            </a:pPr>
            <a:r>
              <a:rPr lang="en-US" sz="2400" dirty="0" smtClean="0"/>
              <a:t>When you need someone to remind you of the truth, call a trusted Shaklee friend. Little things can really get us down, but when we have someone to encourage us and help us refocus, we can move forward. </a:t>
            </a:r>
          </a:p>
          <a:p>
            <a:pPr>
              <a:buNone/>
            </a:pPr>
            <a:r>
              <a:rPr lang="en-US" sz="2400" dirty="0" smtClean="0"/>
              <a:t>We are all pressing forward on a goal to help people and help our own families. </a:t>
            </a:r>
          </a:p>
          <a:p>
            <a:pPr>
              <a:buNone/>
            </a:pPr>
            <a:r>
              <a:rPr lang="en-US" sz="2400" dirty="0" smtClean="0"/>
              <a:t>We are all here for each other--don't think ANY of us don't need each other. Have a great weekend ladies!"</a:t>
            </a:r>
          </a:p>
          <a:p>
            <a:endParaRPr lang="en-US" sz="2400"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www.psdgraphics.com/file/yellow-background.jpg"/>
          <p:cNvPicPr>
            <a:picLocks noChangeAspect="1" noChangeArrowheads="1"/>
          </p:cNvPicPr>
          <p:nvPr/>
        </p:nvPicPr>
        <p:blipFill>
          <a:blip r:embed="rId3" cstate="print"/>
          <a:srcRect/>
          <a:stretch>
            <a:fillRect/>
          </a:stretch>
        </p:blipFill>
        <p:spPr bwMode="auto">
          <a:xfrm>
            <a:off x="1" y="0"/>
            <a:ext cx="9143999" cy="6858000"/>
          </a:xfrm>
          <a:prstGeom prst="rect">
            <a:avLst/>
          </a:prstGeom>
          <a:noFill/>
        </p:spPr>
      </p:pic>
      <p:sp>
        <p:nvSpPr>
          <p:cNvPr id="2" name="Title 1"/>
          <p:cNvSpPr>
            <a:spLocks noGrp="1"/>
          </p:cNvSpPr>
          <p:nvPr>
            <p:ph type="title"/>
          </p:nvPr>
        </p:nvSpPr>
        <p:spPr>
          <a:xfrm>
            <a:off x="457200" y="274638"/>
            <a:ext cx="3733800" cy="868362"/>
          </a:xfrm>
          <a:ln>
            <a:solidFill>
              <a:schemeClr val="tx2">
                <a:lumMod val="60000"/>
                <a:lumOff val="40000"/>
              </a:schemeClr>
            </a:solidFill>
          </a:ln>
        </p:spPr>
        <p:txBody>
          <a:bodyPr>
            <a:normAutofit/>
          </a:bodyPr>
          <a:lstStyle/>
          <a:p>
            <a:r>
              <a:rPr lang="en-US" sz="3200" dirty="0" smtClean="0"/>
              <a:t>Facebook 101</a:t>
            </a:r>
            <a:endParaRPr lang="en-US" sz="3200" dirty="0"/>
          </a:p>
        </p:txBody>
      </p:sp>
      <p:sp>
        <p:nvSpPr>
          <p:cNvPr id="3" name="Content Placeholder 2"/>
          <p:cNvSpPr>
            <a:spLocks noGrp="1"/>
          </p:cNvSpPr>
          <p:nvPr>
            <p:ph idx="1"/>
          </p:nvPr>
        </p:nvSpPr>
        <p:spPr>
          <a:xfrm>
            <a:off x="457200" y="1219200"/>
            <a:ext cx="8229600" cy="5638800"/>
          </a:xfrm>
        </p:spPr>
        <p:txBody>
          <a:bodyPr>
            <a:normAutofit/>
          </a:bodyPr>
          <a:lstStyle/>
          <a:p>
            <a:r>
              <a:rPr lang="en-US" sz="2400" dirty="0" smtClean="0"/>
              <a:t>Make NEW friends </a:t>
            </a:r>
          </a:p>
          <a:p>
            <a:r>
              <a:rPr lang="en-US" sz="2400" dirty="0" smtClean="0"/>
              <a:t>TALK WITH THEM</a:t>
            </a:r>
          </a:p>
          <a:p>
            <a:r>
              <a:rPr lang="en-US" sz="2400" dirty="0" smtClean="0"/>
              <a:t>FORM (Family, Occupation, Recreation, Message)</a:t>
            </a:r>
          </a:p>
          <a:p>
            <a:r>
              <a:rPr lang="en-US" sz="2400" dirty="0" smtClean="0"/>
              <a:t>80/20 RULE ( post personal 80% , 20 % Shaklee )</a:t>
            </a:r>
          </a:p>
          <a:p>
            <a:r>
              <a:rPr lang="en-US" sz="2400" dirty="0" smtClean="0"/>
              <a:t>Use your pictures </a:t>
            </a:r>
          </a:p>
          <a:p>
            <a:r>
              <a:rPr lang="en-US" sz="2400" dirty="0" smtClean="0"/>
              <a:t>Join groups</a:t>
            </a:r>
          </a:p>
          <a:p>
            <a:r>
              <a:rPr lang="en-US" sz="2400" dirty="0" smtClean="0"/>
              <a:t>Tag people </a:t>
            </a:r>
          </a:p>
          <a:p>
            <a:r>
              <a:rPr lang="en-US" sz="2400" dirty="0" smtClean="0"/>
              <a:t>Facts Tell/Stories Sell</a:t>
            </a:r>
          </a:p>
          <a:p>
            <a:r>
              <a:rPr lang="en-US" sz="2400" dirty="0" smtClean="0"/>
              <a:t>Share your story</a:t>
            </a:r>
          </a:p>
          <a:p>
            <a:r>
              <a:rPr lang="en-US" sz="2400" dirty="0" smtClean="0"/>
              <a:t>Share valuable information </a:t>
            </a:r>
          </a:p>
          <a:p>
            <a:r>
              <a:rPr lang="en-US" sz="2400" dirty="0" smtClean="0"/>
              <a:t>Comment and ”like” often </a:t>
            </a:r>
            <a:endParaRPr lang="en-US" sz="2400" dirty="0"/>
          </a:p>
        </p:txBody>
      </p:sp>
    </p:spTree>
    <p:extLst>
      <p:ext uri="{BB962C8B-B14F-4D97-AF65-F5344CB8AC3E}">
        <p14:creationId xmlns:p14="http://schemas.microsoft.com/office/powerpoint/2010/main" val="70217445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http://www.psdgraphics.com/file/yellow-background.jpg"/>
          <p:cNvPicPr>
            <a:picLocks noChangeAspect="1" noChangeArrowheads="1"/>
          </p:cNvPicPr>
          <p:nvPr/>
        </p:nvPicPr>
        <p:blipFill>
          <a:blip r:embed="rId2" cstate="print"/>
          <a:srcRect/>
          <a:stretch>
            <a:fillRect/>
          </a:stretch>
        </p:blipFill>
        <p:spPr bwMode="auto">
          <a:xfrm>
            <a:off x="1" y="0"/>
            <a:ext cx="9143999" cy="6858000"/>
          </a:xfrm>
          <a:prstGeom prst="rect">
            <a:avLst/>
          </a:prstGeom>
          <a:noFill/>
        </p:spPr>
      </p:pic>
      <p:sp>
        <p:nvSpPr>
          <p:cNvPr id="2" name="Title 1"/>
          <p:cNvSpPr>
            <a:spLocks noGrp="1"/>
          </p:cNvSpPr>
          <p:nvPr>
            <p:ph type="title"/>
          </p:nvPr>
        </p:nvSpPr>
        <p:spPr/>
        <p:txBody>
          <a:bodyPr>
            <a:normAutofit/>
          </a:bodyPr>
          <a:lstStyle/>
          <a:p>
            <a:r>
              <a:rPr lang="en-US" sz="3200" dirty="0" err="1" smtClean="0"/>
              <a:t>FaceBook</a:t>
            </a:r>
            <a:r>
              <a:rPr lang="en-US" sz="3200" dirty="0" smtClean="0"/>
              <a:t> Inquiries </a:t>
            </a:r>
            <a:endParaRPr lang="en-US" sz="3200" dirty="0"/>
          </a:p>
        </p:txBody>
      </p:sp>
      <p:sp>
        <p:nvSpPr>
          <p:cNvPr id="3" name="Content Placeholder 2"/>
          <p:cNvSpPr>
            <a:spLocks noGrp="1"/>
          </p:cNvSpPr>
          <p:nvPr>
            <p:ph idx="1"/>
          </p:nvPr>
        </p:nvSpPr>
        <p:spPr/>
        <p:txBody>
          <a:bodyPr>
            <a:normAutofit/>
          </a:bodyPr>
          <a:lstStyle/>
          <a:p>
            <a:pPr>
              <a:buNone/>
            </a:pPr>
            <a:r>
              <a:rPr lang="en-US" sz="2400" dirty="0" smtClean="0"/>
              <a:t> The goal  after receiving an inquiry on </a:t>
            </a:r>
            <a:r>
              <a:rPr lang="en-US" sz="2400" dirty="0" err="1" smtClean="0"/>
              <a:t>FaceBook</a:t>
            </a:r>
            <a:r>
              <a:rPr lang="en-US" sz="2400" dirty="0" smtClean="0"/>
              <a:t> is..</a:t>
            </a:r>
          </a:p>
          <a:p>
            <a:pPr>
              <a:buNone/>
            </a:pPr>
            <a:r>
              <a:rPr lang="en-US" sz="2400" dirty="0" smtClean="0"/>
              <a:t>TAKE THE CONVERSATION OFF LINE AND TO THE PHONE</a:t>
            </a:r>
          </a:p>
          <a:p>
            <a:pPr>
              <a:buNone/>
            </a:pPr>
            <a:endParaRPr lang="en-US" sz="2400" dirty="0" smtClean="0"/>
          </a:p>
          <a:p>
            <a:pPr>
              <a:buNone/>
            </a:pPr>
            <a:r>
              <a:rPr lang="en-US" sz="2400" dirty="0" smtClean="0"/>
              <a:t>FB friend ..  “ Can you send me some information on Basic H …. Or Shaklee 180, children’s vitamins…</a:t>
            </a:r>
          </a:p>
          <a:p>
            <a:pPr>
              <a:buNone/>
            </a:pPr>
            <a:endParaRPr lang="en-US" sz="2400" dirty="0" smtClean="0"/>
          </a:p>
          <a:p>
            <a:pPr>
              <a:buNone/>
            </a:pPr>
            <a:r>
              <a:rPr lang="en-US" sz="2400" dirty="0" smtClean="0"/>
              <a:t>Respond --“ I Would love to chat with you about this. How would Tuesday during naptime work or are evenings better … ? </a:t>
            </a:r>
          </a:p>
          <a:p>
            <a:pPr>
              <a:buNone/>
            </a:pPr>
            <a:r>
              <a:rPr lang="en-US" sz="2400" dirty="0" smtClean="0"/>
              <a:t>Then send something…. Set up a 3-way, watch a webinar .. But making telephone contact is by far the best .      harper</a:t>
            </a:r>
            <a:endParaRPr lang="en-US" sz="2400"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1" y="457200"/>
            <a:ext cx="3047999" cy="1089025"/>
          </a:xfrm>
          <a:ln w="3175">
            <a:solidFill>
              <a:schemeClr val="tx1"/>
            </a:solidFill>
          </a:ln>
        </p:spPr>
        <p:txBody>
          <a:bodyPr>
            <a:normAutofit/>
          </a:bodyPr>
          <a:lstStyle/>
          <a:p>
            <a:r>
              <a:rPr lang="en-US" sz="3600" b="1" dirty="0" smtClean="0">
                <a:solidFill>
                  <a:schemeClr val="tx1"/>
                </a:solidFill>
              </a:rPr>
              <a:t>Action Steps</a:t>
            </a:r>
            <a:endParaRPr lang="en-US" sz="3600" b="1" dirty="0">
              <a:solidFill>
                <a:schemeClr val="tx1"/>
              </a:solidFill>
            </a:endParaRPr>
          </a:p>
        </p:txBody>
      </p:sp>
      <p:sp>
        <p:nvSpPr>
          <p:cNvPr id="3" name="Subtitle 2"/>
          <p:cNvSpPr>
            <a:spLocks noGrp="1"/>
          </p:cNvSpPr>
          <p:nvPr>
            <p:ph type="subTitle" idx="1"/>
          </p:nvPr>
        </p:nvSpPr>
        <p:spPr>
          <a:xfrm>
            <a:off x="914400" y="1905000"/>
            <a:ext cx="7467600" cy="4495800"/>
          </a:xfrm>
        </p:spPr>
        <p:txBody>
          <a:bodyPr>
            <a:normAutofit fontScale="92500" lnSpcReduction="10000"/>
          </a:bodyPr>
          <a:lstStyle/>
          <a:p>
            <a:pPr>
              <a:buFont typeface="Arial" pitchFamily="34" charset="0"/>
              <a:buChar char="•"/>
            </a:pPr>
            <a:r>
              <a:rPr lang="en-US" sz="2800" dirty="0" smtClean="0">
                <a:solidFill>
                  <a:schemeClr val="tx1"/>
                </a:solidFill>
              </a:rPr>
              <a:t> </a:t>
            </a:r>
            <a:r>
              <a:rPr lang="en-US" sz="2400" dirty="0" smtClean="0">
                <a:solidFill>
                  <a:schemeClr val="tx1"/>
                </a:solidFill>
              </a:rPr>
              <a:t>Set up or update the working folder Katie mentioned … to list the names of people you know .. And people you meet .. People you have contacted in the past and may want to stay in touch with .. And invite to an event or conference call. </a:t>
            </a:r>
          </a:p>
          <a:p>
            <a:endParaRPr lang="en-US" sz="2400" dirty="0" smtClean="0">
              <a:solidFill>
                <a:schemeClr val="tx1"/>
              </a:solidFill>
            </a:endParaRPr>
          </a:p>
          <a:p>
            <a:r>
              <a:rPr lang="en-US" sz="2400" dirty="0" smtClean="0">
                <a:solidFill>
                  <a:schemeClr val="tx1"/>
                </a:solidFill>
              </a:rPr>
              <a:t>This folder is the essence of working your business and should include a calendar, names and contact info for the week .. And a few bullet points of what you want to say when you make your calls.</a:t>
            </a:r>
          </a:p>
          <a:p>
            <a:r>
              <a:rPr lang="en-US" sz="2600" dirty="0" smtClean="0">
                <a:solidFill>
                  <a:schemeClr val="tx1"/>
                </a:solidFill>
              </a:rPr>
              <a:t>It allows you to be productive even when you only have 20 to 30 minutes here and there.</a:t>
            </a:r>
          </a:p>
          <a:p>
            <a:pPr>
              <a:buFont typeface="Arial" pitchFamily="34" charset="0"/>
              <a:buChar char="•"/>
            </a:pPr>
            <a:r>
              <a:rPr lang="en-US" sz="2800" dirty="0" smtClean="0">
                <a:solidFill>
                  <a:schemeClr val="tx1"/>
                </a:solidFill>
              </a:rPr>
              <a:t> </a:t>
            </a:r>
            <a:r>
              <a:rPr lang="en-US" sz="2400" dirty="0" smtClean="0">
                <a:solidFill>
                  <a:schemeClr val="tx1"/>
                </a:solidFill>
              </a:rPr>
              <a:t>Aim to earn Cash for Cleveland…by accumulating 20 sponsoring points every month ( minimum $100/mo)     Lisa</a:t>
            </a:r>
          </a:p>
          <a:p>
            <a:pPr>
              <a:buFont typeface="Arial" pitchFamily="34" charset="0"/>
              <a:buChar char="•"/>
            </a:pPr>
            <a:endParaRPr lang="en-US" sz="2400" dirty="0" smtClean="0">
              <a:solidFill>
                <a:schemeClr val="tx1"/>
              </a:solidFill>
            </a:endParaRPr>
          </a:p>
          <a:p>
            <a:endParaRPr lang="en-US" sz="2800" dirty="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743200" y="1066800"/>
            <a:ext cx="3052600" cy="860425"/>
          </a:xfrm>
          <a:ln>
            <a:solidFill>
              <a:schemeClr val="tx2">
                <a:lumMod val="60000"/>
                <a:lumOff val="40000"/>
              </a:schemeClr>
            </a:solidFill>
          </a:ln>
        </p:spPr>
        <p:txBody>
          <a:bodyPr/>
          <a:lstStyle/>
          <a:p>
            <a:r>
              <a:rPr lang="en-US" dirty="0" smtClean="0">
                <a:solidFill>
                  <a:schemeClr val="tx1"/>
                </a:solidFill>
              </a:rPr>
              <a:t>Coming Up </a:t>
            </a:r>
            <a:endParaRPr lang="en-US" dirty="0">
              <a:solidFill>
                <a:schemeClr val="tx1"/>
              </a:solidFill>
            </a:endParaRPr>
          </a:p>
        </p:txBody>
      </p:sp>
      <p:sp>
        <p:nvSpPr>
          <p:cNvPr id="3" name="Subtitle 2"/>
          <p:cNvSpPr>
            <a:spLocks noGrp="1"/>
          </p:cNvSpPr>
          <p:nvPr>
            <p:ph type="subTitle" idx="1"/>
          </p:nvPr>
        </p:nvSpPr>
        <p:spPr>
          <a:xfrm>
            <a:off x="457200" y="2552700"/>
            <a:ext cx="8229600" cy="2476500"/>
          </a:xfrm>
        </p:spPr>
        <p:txBody>
          <a:bodyPr>
            <a:noAutofit/>
          </a:bodyPr>
          <a:lstStyle/>
          <a:p>
            <a:r>
              <a:rPr lang="en-US" sz="3200" dirty="0" smtClean="0">
                <a:solidFill>
                  <a:schemeClr val="tx1"/>
                </a:solidFill>
              </a:rPr>
              <a:t>March 12 – Tax  Advantages of Home Businesses</a:t>
            </a:r>
          </a:p>
          <a:p>
            <a:r>
              <a:rPr lang="en-US" sz="3200" dirty="0" smtClean="0">
                <a:solidFill>
                  <a:schemeClr val="tx1"/>
                </a:solidFill>
              </a:rPr>
              <a:t>March 19 – The Planning &amp; Strategy Session</a:t>
            </a:r>
          </a:p>
          <a:p>
            <a:r>
              <a:rPr lang="en-US" sz="3200" dirty="0" smtClean="0">
                <a:solidFill>
                  <a:schemeClr val="tx1"/>
                </a:solidFill>
              </a:rPr>
              <a:t>March 26 --Key Elements of Home Meetings</a:t>
            </a:r>
          </a:p>
          <a:p>
            <a:endParaRPr lang="en-US" sz="3200" dirty="0" smtClean="0">
              <a:solidFill>
                <a:schemeClr val="tx1"/>
              </a:solidFill>
            </a:endParaRPr>
          </a:p>
          <a:p>
            <a:endParaRPr lang="en-US" sz="3200" dirty="0" smtClean="0">
              <a:solidFill>
                <a:schemeClr val="tx1"/>
              </a:solidFill>
            </a:endParaRPr>
          </a:p>
          <a:p>
            <a:r>
              <a:rPr lang="en-US" sz="3200" dirty="0" smtClean="0">
                <a:solidFill>
                  <a:schemeClr val="tx1"/>
                </a:solidFill>
              </a:rPr>
              <a:t> </a:t>
            </a:r>
            <a:endParaRPr lang="en-US" sz="3200" dirty="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04900" y="381000"/>
            <a:ext cx="6934200" cy="685801"/>
          </a:xfrm>
        </p:spPr>
        <p:txBody>
          <a:bodyPr>
            <a:normAutofit fontScale="90000"/>
          </a:bodyPr>
          <a:lstStyle/>
          <a:p>
            <a:r>
              <a:rPr lang="en-US" sz="3200" dirty="0" smtClean="0">
                <a:solidFill>
                  <a:schemeClr val="tx1"/>
                </a:solidFill>
              </a:rPr>
              <a:t>Monday Night Wellness Webinars</a:t>
            </a:r>
            <a:r>
              <a:rPr lang="en-US" dirty="0" smtClean="0">
                <a:solidFill>
                  <a:schemeClr val="tx1"/>
                </a:solidFill>
              </a:rPr>
              <a:t> </a:t>
            </a:r>
            <a:endParaRPr lang="en-US" dirty="0">
              <a:solidFill>
                <a:schemeClr val="tx1"/>
              </a:solidFill>
            </a:endParaRPr>
          </a:p>
        </p:txBody>
      </p:sp>
      <p:sp>
        <p:nvSpPr>
          <p:cNvPr id="3" name="Subtitle 2"/>
          <p:cNvSpPr>
            <a:spLocks noGrp="1"/>
          </p:cNvSpPr>
          <p:nvPr>
            <p:ph type="subTitle" idx="1"/>
          </p:nvPr>
        </p:nvSpPr>
        <p:spPr>
          <a:xfrm>
            <a:off x="685801" y="1524000"/>
            <a:ext cx="7772400" cy="4724400"/>
          </a:xfrm>
        </p:spPr>
        <p:txBody>
          <a:bodyPr>
            <a:noAutofit/>
          </a:bodyPr>
          <a:lstStyle/>
          <a:p>
            <a:r>
              <a:rPr lang="en-US" sz="2400" dirty="0" smtClean="0">
                <a:solidFill>
                  <a:schemeClr val="tx1"/>
                </a:solidFill>
              </a:rPr>
              <a:t>Monday March 2 –Shaklee National Webinar Announcing 	Exciting Dream Trips for 2016 .. And the Qualifications</a:t>
            </a:r>
          </a:p>
          <a:p>
            <a:r>
              <a:rPr lang="en-US" sz="2400" dirty="0" smtClean="0">
                <a:solidFill>
                  <a:schemeClr val="tx1"/>
                </a:solidFill>
              </a:rPr>
              <a:t>Monday March 9 – </a:t>
            </a:r>
            <a:r>
              <a:rPr lang="en-US" sz="2400" dirty="0" err="1" smtClean="0">
                <a:solidFill>
                  <a:schemeClr val="tx1"/>
                </a:solidFill>
              </a:rPr>
              <a:t>Detoxing</a:t>
            </a:r>
            <a:r>
              <a:rPr lang="en-US" sz="2400" dirty="0" smtClean="0">
                <a:solidFill>
                  <a:schemeClr val="tx1"/>
                </a:solidFill>
              </a:rPr>
              <a:t> for Spring – Nedra Sahr, MS 		Nutrition and  Dr. Steve Chaney </a:t>
            </a:r>
          </a:p>
          <a:p>
            <a:r>
              <a:rPr lang="en-US" sz="2400" dirty="0" smtClean="0">
                <a:solidFill>
                  <a:schemeClr val="tx1"/>
                </a:solidFill>
              </a:rPr>
              <a:t>Monday March 16 – Optimal Nutrition for Optimal Pregnancy</a:t>
            </a:r>
          </a:p>
          <a:p>
            <a:r>
              <a:rPr lang="en-US" sz="2400" dirty="0" smtClean="0">
                <a:solidFill>
                  <a:schemeClr val="tx1"/>
                </a:solidFill>
              </a:rPr>
              <a:t>	Harper Guerra, Katie Odom</a:t>
            </a:r>
          </a:p>
          <a:p>
            <a:r>
              <a:rPr lang="en-US" sz="2400" dirty="0" smtClean="0">
                <a:solidFill>
                  <a:schemeClr val="tx1"/>
                </a:solidFill>
              </a:rPr>
              <a:t>Monday March 23 – Natural Approaches to Allergies</a:t>
            </a:r>
          </a:p>
          <a:p>
            <a:r>
              <a:rPr lang="en-US" sz="2400" dirty="0" smtClean="0">
                <a:solidFill>
                  <a:schemeClr val="tx1"/>
                </a:solidFill>
              </a:rPr>
              <a:t>Monday March 30 --Last Monday of the Month – 		The Power Of Our Profession …. For __________( stay 	tuned )</a:t>
            </a:r>
          </a:p>
          <a:p>
            <a:endParaRPr lang="en-US" sz="2400" dirty="0" smtClean="0">
              <a:solidFill>
                <a:schemeClr val="tx1"/>
              </a:solidFill>
            </a:endParaRPr>
          </a:p>
          <a:p>
            <a:endParaRPr lang="en-US" sz="3200" dirty="0" smtClean="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None/>
            </a:pPr>
            <a:r>
              <a:rPr lang="en-US" dirty="0" smtClean="0"/>
              <a:t>"65% of working Americans could not cover normal living expenses for even 1 year if their employment income stopped.  </a:t>
            </a:r>
          </a:p>
          <a:p>
            <a:pPr>
              <a:buNone/>
            </a:pPr>
            <a:r>
              <a:rPr lang="en-US" dirty="0" smtClean="0"/>
              <a:t>38% could not pay their bills for more than 3 months.  </a:t>
            </a:r>
          </a:p>
          <a:p>
            <a:pPr>
              <a:buNone/>
            </a:pPr>
            <a:r>
              <a:rPr lang="en-US" dirty="0" smtClean="0"/>
              <a:t>What’s your back-up plan?</a:t>
            </a:r>
          </a:p>
          <a:p>
            <a:endParaRPr 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28575" y="0"/>
            <a:ext cx="6451600" cy="896938"/>
          </a:xfrm>
        </p:spPr>
        <p:txBody>
          <a:bodyPr lIns="105552" tIns="52776" rIns="105552" bIns="52776"/>
          <a:lstStyle/>
          <a:p>
            <a:pPr eaLnBrk="1" hangingPunct="1"/>
            <a:r>
              <a:rPr lang="en-US" sz="4800" smtClean="0"/>
              <a:t>   </a:t>
            </a:r>
            <a:r>
              <a:rPr lang="en-US" sz="4000" smtClean="0"/>
              <a:t>CAR INCENTIVES</a:t>
            </a:r>
          </a:p>
        </p:txBody>
      </p:sp>
      <p:sp>
        <p:nvSpPr>
          <p:cNvPr id="2051" name="Text Box 3"/>
          <p:cNvSpPr txBox="1">
            <a:spLocks noChangeArrowheads="1"/>
          </p:cNvSpPr>
          <p:nvPr/>
        </p:nvSpPr>
        <p:spPr bwMode="auto">
          <a:xfrm>
            <a:off x="4064000" y="2263775"/>
            <a:ext cx="8709025" cy="439738"/>
          </a:xfrm>
          <a:prstGeom prst="rect">
            <a:avLst/>
          </a:prstGeom>
          <a:noFill/>
          <a:ln w="9525" algn="ctr">
            <a:noFill/>
            <a:miter lim="800000"/>
            <a:headEnd/>
            <a:tailEnd/>
          </a:ln>
        </p:spPr>
        <p:txBody>
          <a:bodyPr lIns="105552" tIns="52776" rIns="105552" bIns="52776">
            <a:spAutoFit/>
          </a:bodyPr>
          <a:lstStyle/>
          <a:p>
            <a:pPr algn="r" defTabSz="1054100">
              <a:spcBef>
                <a:spcPct val="50000"/>
              </a:spcBef>
              <a:buClr>
                <a:srgbClr val="289728"/>
              </a:buClr>
              <a:buSzPct val="125000"/>
            </a:pPr>
            <a:endParaRPr lang="en-US" sz="2200" b="1"/>
          </a:p>
        </p:txBody>
      </p:sp>
      <p:graphicFrame>
        <p:nvGraphicFramePr>
          <p:cNvPr id="3076" name="Group 4"/>
          <p:cNvGraphicFramePr>
            <a:graphicFrameLocks noGrp="1"/>
          </p:cNvGraphicFramePr>
          <p:nvPr/>
        </p:nvGraphicFramePr>
        <p:xfrm>
          <a:off x="3543300" y="1601788"/>
          <a:ext cx="5326063" cy="2820988"/>
        </p:xfrm>
        <a:graphic>
          <a:graphicData uri="http://schemas.openxmlformats.org/drawingml/2006/table">
            <a:tbl>
              <a:tblPr/>
              <a:tblGrid>
                <a:gridCol w="1784350"/>
                <a:gridCol w="1390650"/>
                <a:gridCol w="2151063"/>
              </a:tblGrid>
              <a:tr h="403225">
                <a:tc>
                  <a:txBody>
                    <a:bodyPr/>
                    <a:lstStyle/>
                    <a:p>
                      <a:pPr marL="0" marR="0" lvl="0" indent="0" algn="l"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Rank</a:t>
                      </a:r>
                    </a:p>
                  </a:txBody>
                  <a:tcPr marL="105552" marR="105552" marT="52776" marB="5277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    Car Credit</a:t>
                      </a:r>
                    </a:p>
                  </a:txBody>
                  <a:tcPr marL="105552" marR="105552" marT="52776" marB="52776" horzOverflow="overflow">
                    <a:lnL w="12700" cap="flat" cmpd="sng" algn="ctr">
                      <a:solidFill>
                        <a:schemeClr val="tx1"/>
                      </a:solidFill>
                      <a:prstDash val="solid"/>
                      <a:round/>
                      <a:headEnd type="none" w="med" len="med"/>
                      <a:tailEnd type="none" w="med" len="med"/>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Car Credit  Hybrid </a:t>
                      </a:r>
                    </a:p>
                  </a:txBody>
                  <a:tcPr marL="105552" marR="105552" marT="52776" marB="52776" horzOverflow="overflow">
                    <a:lnL>
                      <a:noFill/>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3225">
                <a:tc>
                  <a:txBody>
                    <a:bodyPr/>
                    <a:lstStyle/>
                    <a:p>
                      <a:pPr marL="0" marR="0" lvl="0" indent="0" algn="l"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Senior Director</a:t>
                      </a:r>
                    </a:p>
                  </a:txBody>
                  <a:tcPr marL="105552" marR="105552" marT="52776" marB="5277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$225</a:t>
                      </a:r>
                    </a:p>
                  </a:txBody>
                  <a:tcPr marL="105552" marR="105552" marT="52776" marB="5277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$250</a:t>
                      </a:r>
                    </a:p>
                  </a:txBody>
                  <a:tcPr marL="105552" marR="105552" marT="52776" marB="5277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1638">
                <a:tc>
                  <a:txBody>
                    <a:bodyPr/>
                    <a:lstStyle/>
                    <a:p>
                      <a:pPr marL="0" marR="0" lvl="0" indent="0" algn="l"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Senior Coordinator</a:t>
                      </a:r>
                    </a:p>
                  </a:txBody>
                  <a:tcPr marL="105552" marR="105552" marT="52776" marB="5277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$325</a:t>
                      </a:r>
                    </a:p>
                  </a:txBody>
                  <a:tcPr marL="105552" marR="105552" marT="52776" marB="5277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$375</a:t>
                      </a:r>
                    </a:p>
                  </a:txBody>
                  <a:tcPr marL="105552" marR="105552" marT="52776" marB="5277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3225">
                <a:tc>
                  <a:txBody>
                    <a:bodyPr/>
                    <a:lstStyle/>
                    <a:p>
                      <a:pPr marL="0" marR="0" lvl="0" indent="0" algn="l"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Senior Exec Coord</a:t>
                      </a:r>
                    </a:p>
                  </a:txBody>
                  <a:tcPr marL="105552" marR="105552" marT="52776" marB="5277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$400</a:t>
                      </a:r>
                    </a:p>
                  </a:txBody>
                  <a:tcPr marL="105552" marR="105552" marT="52776" marB="5277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$450</a:t>
                      </a:r>
                    </a:p>
                  </a:txBody>
                  <a:tcPr marL="105552" marR="105552" marT="52776" marB="5277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3225">
                <a:tc>
                  <a:txBody>
                    <a:bodyPr/>
                    <a:lstStyle/>
                    <a:p>
                      <a:pPr marL="0" marR="0" lvl="0" indent="0" algn="l"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Senior Key Coord</a:t>
                      </a:r>
                    </a:p>
                  </a:txBody>
                  <a:tcPr marL="105552" marR="105552" marT="52776" marB="5277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$450</a:t>
                      </a:r>
                    </a:p>
                  </a:txBody>
                  <a:tcPr marL="105552" marR="105552" marT="52776" marB="5277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$500</a:t>
                      </a:r>
                    </a:p>
                  </a:txBody>
                  <a:tcPr marL="105552" marR="105552" marT="52776" marB="5277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3225">
                <a:tc>
                  <a:txBody>
                    <a:bodyPr/>
                    <a:lstStyle/>
                    <a:p>
                      <a:pPr marL="0" marR="0" lvl="0" indent="0" algn="l"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Master Coordinator</a:t>
                      </a:r>
                    </a:p>
                  </a:txBody>
                  <a:tcPr marL="105552" marR="105552" marT="52776" marB="5277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$500</a:t>
                      </a:r>
                    </a:p>
                  </a:txBody>
                  <a:tcPr marL="105552" marR="105552" marT="52776" marB="5277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$600</a:t>
                      </a:r>
                    </a:p>
                  </a:txBody>
                  <a:tcPr marL="105552" marR="105552" marT="52776" marB="5277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3225">
                <a:tc>
                  <a:txBody>
                    <a:bodyPr/>
                    <a:lstStyle/>
                    <a:p>
                      <a:pPr marL="0" marR="0" lvl="0" indent="0" algn="l"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Presidential Master</a:t>
                      </a:r>
                    </a:p>
                  </a:txBody>
                  <a:tcPr marL="105552" marR="105552" marT="52776" marB="5277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Mercedes</a:t>
                      </a:r>
                    </a:p>
                  </a:txBody>
                  <a:tcPr marL="105552" marR="105552" marT="52776" marB="5277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Keys to Mercedes</a:t>
                      </a:r>
                    </a:p>
                  </a:txBody>
                  <a:tcPr marL="105552" marR="105552" marT="52776" marB="5277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086" name="Text Box 40"/>
          <p:cNvSpPr txBox="1">
            <a:spLocks noChangeArrowheads="1"/>
          </p:cNvSpPr>
          <p:nvPr/>
        </p:nvSpPr>
        <p:spPr bwMode="auto">
          <a:xfrm>
            <a:off x="152400" y="1219200"/>
            <a:ext cx="3379788" cy="442913"/>
          </a:xfrm>
          <a:prstGeom prst="rect">
            <a:avLst/>
          </a:prstGeom>
          <a:solidFill>
            <a:schemeClr val="folHlink"/>
          </a:solidFill>
          <a:ln w="3175" algn="ctr">
            <a:solidFill>
              <a:schemeClr val="tx1"/>
            </a:solidFill>
            <a:miter lim="800000"/>
            <a:headEnd/>
            <a:tailEnd/>
          </a:ln>
        </p:spPr>
        <p:txBody>
          <a:bodyPr lIns="105552" tIns="52776" rIns="105552" bIns="52776">
            <a:spAutoFit/>
          </a:bodyPr>
          <a:lstStyle/>
          <a:p>
            <a:pPr algn="ctr" defTabSz="1054100">
              <a:spcBef>
                <a:spcPct val="50000"/>
              </a:spcBef>
              <a:buClr>
                <a:srgbClr val="289728"/>
              </a:buClr>
              <a:buSzPct val="125000"/>
            </a:pPr>
            <a:r>
              <a:rPr lang="en-US" sz="2200" b="1"/>
              <a:t>Keys to a Mercedes</a:t>
            </a:r>
          </a:p>
        </p:txBody>
      </p:sp>
      <p:pic>
        <p:nvPicPr>
          <p:cNvPr id="2087" name="Picture 41" descr="OpportunityDVD_English_071410_nopage#s5"/>
          <p:cNvPicPr>
            <a:picLocks noChangeAspect="1" noChangeArrowheads="1"/>
          </p:cNvPicPr>
          <p:nvPr/>
        </p:nvPicPr>
        <p:blipFill>
          <a:blip r:embed="rId2" cstate="print"/>
          <a:srcRect/>
          <a:stretch>
            <a:fillRect/>
          </a:stretch>
        </p:blipFill>
        <p:spPr bwMode="auto">
          <a:xfrm>
            <a:off x="304800" y="1676400"/>
            <a:ext cx="3124200" cy="2209800"/>
          </a:xfrm>
          <a:prstGeom prst="rect">
            <a:avLst/>
          </a:prstGeom>
          <a:noFill/>
          <a:ln w="6350">
            <a:solidFill>
              <a:schemeClr val="tx1"/>
            </a:solidFill>
            <a:miter lim="800000"/>
            <a:headEnd/>
            <a:tailEnd/>
          </a:ln>
        </p:spPr>
      </p:pic>
      <p:pic>
        <p:nvPicPr>
          <p:cNvPr id="2088" name="Picture 42" descr="Prius V shown in Barcelona Red Metallic"/>
          <p:cNvPicPr>
            <a:picLocks noChangeAspect="1" noChangeArrowheads="1"/>
          </p:cNvPicPr>
          <p:nvPr/>
        </p:nvPicPr>
        <p:blipFill>
          <a:blip r:embed="rId3" cstate="print"/>
          <a:srcRect/>
          <a:stretch>
            <a:fillRect/>
          </a:stretch>
        </p:blipFill>
        <p:spPr bwMode="auto">
          <a:xfrm>
            <a:off x="0" y="5345113"/>
            <a:ext cx="2970213" cy="1512887"/>
          </a:xfrm>
          <a:prstGeom prst="rect">
            <a:avLst/>
          </a:prstGeom>
          <a:noFill/>
          <a:ln w="9525">
            <a:noFill/>
            <a:miter lim="800000"/>
            <a:headEnd/>
            <a:tailEnd/>
          </a:ln>
        </p:spPr>
      </p:pic>
      <p:sp>
        <p:nvSpPr>
          <p:cNvPr id="2089" name="Text Box 43"/>
          <p:cNvSpPr txBox="1">
            <a:spLocks noChangeArrowheads="1"/>
          </p:cNvSpPr>
          <p:nvPr/>
        </p:nvSpPr>
        <p:spPr bwMode="auto">
          <a:xfrm>
            <a:off x="498475" y="4783138"/>
            <a:ext cx="8220075" cy="439737"/>
          </a:xfrm>
          <a:prstGeom prst="rect">
            <a:avLst/>
          </a:prstGeom>
          <a:noFill/>
          <a:ln w="9525" algn="ctr">
            <a:noFill/>
            <a:miter lim="800000"/>
            <a:headEnd/>
            <a:tailEnd/>
          </a:ln>
        </p:spPr>
        <p:txBody>
          <a:bodyPr lIns="105552" tIns="52776" rIns="105552" bIns="52776">
            <a:spAutoFit/>
          </a:bodyPr>
          <a:lstStyle/>
          <a:p>
            <a:pPr defTabSz="1054100">
              <a:spcBef>
                <a:spcPct val="50000"/>
              </a:spcBef>
              <a:buClr>
                <a:srgbClr val="289728"/>
              </a:buClr>
              <a:buSzPct val="125000"/>
            </a:pPr>
            <a:r>
              <a:rPr lang="en-US" sz="2200" b="1"/>
              <a:t>     Prius	                 Lexus		 Dodge Ram</a:t>
            </a:r>
          </a:p>
        </p:txBody>
      </p:sp>
      <p:pic>
        <p:nvPicPr>
          <p:cNvPr id="2090" name="Picture 44" descr="2010 Dodge Ram 2500"/>
          <p:cNvPicPr>
            <a:picLocks noChangeAspect="1" noChangeArrowheads="1"/>
          </p:cNvPicPr>
          <p:nvPr/>
        </p:nvPicPr>
        <p:blipFill>
          <a:blip r:embed="rId4" cstate="print"/>
          <a:srcRect/>
          <a:stretch>
            <a:fillRect/>
          </a:stretch>
        </p:blipFill>
        <p:spPr bwMode="auto">
          <a:xfrm>
            <a:off x="6348413" y="5380038"/>
            <a:ext cx="2795587" cy="1497012"/>
          </a:xfrm>
          <a:prstGeom prst="rect">
            <a:avLst/>
          </a:prstGeom>
          <a:noFill/>
          <a:ln w="9525">
            <a:noFill/>
            <a:miter lim="800000"/>
            <a:headEnd/>
            <a:tailEnd/>
          </a:ln>
        </p:spPr>
      </p:pic>
      <p:sp>
        <p:nvSpPr>
          <p:cNvPr id="2091" name="Text Box 45"/>
          <p:cNvSpPr txBox="1">
            <a:spLocks noChangeArrowheads="1"/>
          </p:cNvSpPr>
          <p:nvPr/>
        </p:nvSpPr>
        <p:spPr bwMode="auto">
          <a:xfrm>
            <a:off x="0" y="1079500"/>
            <a:ext cx="9144000" cy="349250"/>
          </a:xfrm>
          <a:prstGeom prst="rect">
            <a:avLst/>
          </a:prstGeom>
          <a:noFill/>
          <a:ln w="9525" algn="ctr">
            <a:noFill/>
            <a:miter lim="800000"/>
            <a:headEnd/>
            <a:tailEnd/>
          </a:ln>
        </p:spPr>
        <p:txBody>
          <a:bodyPr lIns="105552" tIns="52776" rIns="105552" bIns="52776">
            <a:spAutoFit/>
          </a:bodyPr>
          <a:lstStyle/>
          <a:p>
            <a:pPr algn="ctr" defTabSz="1054100">
              <a:spcBef>
                <a:spcPct val="50000"/>
              </a:spcBef>
              <a:buClr>
                <a:srgbClr val="289728"/>
              </a:buClr>
              <a:buSzPct val="125000"/>
            </a:pPr>
            <a:r>
              <a:rPr lang="en-US" sz="1600" b="1"/>
              <a:t>			Own or Lease a Car of Your Choice</a:t>
            </a:r>
          </a:p>
        </p:txBody>
      </p:sp>
      <p:pic>
        <p:nvPicPr>
          <p:cNvPr id="2092" name="Picture 46"/>
          <p:cNvPicPr>
            <a:picLocks noChangeAspect="1" noChangeArrowheads="1"/>
          </p:cNvPicPr>
          <p:nvPr/>
        </p:nvPicPr>
        <p:blipFill>
          <a:blip r:embed="rId5" cstate="print"/>
          <a:srcRect/>
          <a:stretch>
            <a:fillRect/>
          </a:stretch>
        </p:blipFill>
        <p:spPr bwMode="auto">
          <a:xfrm>
            <a:off x="2895600" y="4495800"/>
            <a:ext cx="3429000" cy="23622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www.psdgraphics.com/file/yellow-background.jpg"/>
          <p:cNvPicPr>
            <a:picLocks noChangeAspect="1" noChangeArrowheads="1"/>
          </p:cNvPicPr>
          <p:nvPr/>
        </p:nvPicPr>
        <p:blipFill>
          <a:blip r:embed="rId2" cstate="print"/>
          <a:srcRect/>
          <a:stretch>
            <a:fillRect/>
          </a:stretch>
        </p:blipFill>
        <p:spPr bwMode="auto">
          <a:xfrm>
            <a:off x="-132953" y="0"/>
            <a:ext cx="9276953" cy="6858000"/>
          </a:xfrm>
          <a:prstGeom prst="rect">
            <a:avLst/>
          </a:prstGeom>
          <a:noFill/>
        </p:spPr>
      </p:pic>
      <p:sp>
        <p:nvSpPr>
          <p:cNvPr id="4" name="Rectangle 3"/>
          <p:cNvSpPr/>
          <p:nvPr/>
        </p:nvSpPr>
        <p:spPr>
          <a:xfrm>
            <a:off x="685800" y="3429000"/>
            <a:ext cx="7924800" cy="2862322"/>
          </a:xfrm>
          <a:prstGeom prst="rect">
            <a:avLst/>
          </a:prstGeom>
          <a:ln>
            <a:solidFill>
              <a:srgbClr val="FFC000"/>
            </a:solidFill>
          </a:ln>
        </p:spPr>
        <p:txBody>
          <a:bodyPr wrap="square">
            <a:spAutoFit/>
          </a:bodyPr>
          <a:lstStyle/>
          <a:p>
            <a:r>
              <a:rPr lang="en-US" sz="2000" b="1" dirty="0"/>
              <a:t>Set the Record with Shaklee 180® Support Call</a:t>
            </a:r>
            <a:r>
              <a:rPr lang="en-US" sz="2000" dirty="0"/>
              <a:t> - Join Dr. Jamie McManus, Chair of Medical Affairs, Health Sciences and Education and special guest speakers, including regular appearances by Jacqui McCoy, for this series of calls January through March. Information and support for Distributors helping others to lose pounds and inches, with business success tips for sharing and building with Shaklee 180. </a:t>
            </a:r>
            <a:r>
              <a:rPr lang="en-US" sz="2000" dirty="0" smtClean="0"/>
              <a:t/>
            </a:r>
            <a:br>
              <a:rPr lang="en-US" sz="2000" dirty="0" smtClean="0"/>
            </a:br>
            <a:r>
              <a:rPr lang="en-US" sz="2000" dirty="0" smtClean="0"/>
              <a:t/>
            </a:r>
            <a:br>
              <a:rPr lang="en-US" sz="2000" dirty="0" smtClean="0"/>
            </a:br>
            <a:r>
              <a:rPr lang="en-US" sz="2000" dirty="0" smtClean="0"/>
              <a:t>Every</a:t>
            </a:r>
            <a:r>
              <a:rPr lang="en-US" sz="2000" dirty="0"/>
              <a:t> Tuesday through 3/24/15. 5:30 pm PT / 8:30 pm ET. Dial </a:t>
            </a:r>
            <a:r>
              <a:rPr lang="en-US" sz="2000" dirty="0">
                <a:hlinkClick r:id="rId3"/>
              </a:rPr>
              <a:t>1-512-225-3211</a:t>
            </a:r>
            <a:r>
              <a:rPr lang="en-US" sz="2000" dirty="0"/>
              <a:t> | 951025# to join the live call</a:t>
            </a:r>
            <a:r>
              <a:rPr lang="en-US" sz="2000" dirty="0" smtClean="0"/>
              <a:t>.				</a:t>
            </a:r>
            <a:r>
              <a:rPr lang="en-US" sz="2000" dirty="0" err="1" smtClean="0"/>
              <a:t>jo</a:t>
            </a:r>
            <a:endParaRPr lang="en-US" sz="2000" dirty="0"/>
          </a:p>
        </p:txBody>
      </p:sp>
      <p:sp>
        <p:nvSpPr>
          <p:cNvPr id="5" name="Rectangle 4"/>
          <p:cNvSpPr/>
          <p:nvPr/>
        </p:nvSpPr>
        <p:spPr>
          <a:xfrm>
            <a:off x="838200" y="1066800"/>
            <a:ext cx="7543800" cy="2000548"/>
          </a:xfrm>
          <a:prstGeom prst="rect">
            <a:avLst/>
          </a:prstGeom>
        </p:spPr>
        <p:txBody>
          <a:bodyPr wrap="square">
            <a:spAutoFit/>
          </a:bodyPr>
          <a:lstStyle/>
          <a:p>
            <a:pPr fontAlgn="base"/>
            <a:r>
              <a:rPr lang="en-US" sz="2800" u="sng" dirty="0"/>
              <a:t>Jacqui Video Diary</a:t>
            </a:r>
          </a:p>
          <a:p>
            <a:pPr fontAlgn="base"/>
            <a:r>
              <a:rPr lang="en-US" sz="2400" dirty="0"/>
              <a:t>Defining </a:t>
            </a:r>
            <a:r>
              <a:rPr lang="en-US" sz="2400" dirty="0" err="1"/>
              <a:t>HungerThis</a:t>
            </a:r>
            <a:r>
              <a:rPr lang="en-US" sz="2400" dirty="0"/>
              <a:t> is the first in a series of videos from Jacqui McCoy, </a:t>
            </a:r>
            <a:r>
              <a:rPr lang="en-US" sz="2400"/>
              <a:t>Shaklee </a:t>
            </a:r>
            <a:r>
              <a:rPr lang="en-US" sz="2400" smtClean="0"/>
              <a:t>Independent </a:t>
            </a:r>
            <a:r>
              <a:rPr lang="en-US" sz="2400" dirty="0"/>
              <a:t>Distributor, Extreme Weight Loss contestant, and fan of Shaklee 180</a:t>
            </a:r>
            <a:r>
              <a:rPr lang="en-US" sz="2400" baseline="30000" dirty="0"/>
              <a:t>®</a:t>
            </a:r>
            <a:r>
              <a:rPr lang="en-US" sz="2400" dirty="0"/>
              <a:t>.</a:t>
            </a:r>
          </a:p>
          <a:p>
            <a:pPr fontAlgn="base"/>
            <a:r>
              <a:rPr lang="en-US" sz="2400" dirty="0" smtClean="0"/>
              <a:t>               Available on the Member Center</a:t>
            </a:r>
            <a:endParaRPr lang="en-US" sz="2400" dirty="0"/>
          </a:p>
        </p:txBody>
      </p:sp>
    </p:spTree>
    <p:extLst>
      <p:ext uri="{BB962C8B-B14F-4D97-AF65-F5344CB8AC3E}">
        <p14:creationId xmlns:p14="http://schemas.microsoft.com/office/powerpoint/2010/main" val="180598895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http://images.shaklee.com/newDotCom/Shop_Foundation_Regimen.png"/>
          <p:cNvPicPr>
            <a:picLocks noChangeAspect="1" noChangeArrowheads="1"/>
          </p:cNvPicPr>
          <p:nvPr/>
        </p:nvPicPr>
        <p:blipFill>
          <a:blip r:embed="rId2" cstate="print"/>
          <a:srcRect/>
          <a:stretch>
            <a:fillRect/>
          </a:stretch>
        </p:blipFill>
        <p:spPr bwMode="auto">
          <a:xfrm>
            <a:off x="1809750" y="2514600"/>
            <a:ext cx="5524500" cy="4343400"/>
          </a:xfrm>
          <a:prstGeom prst="rect">
            <a:avLst/>
          </a:prstGeom>
          <a:noFill/>
        </p:spPr>
      </p:pic>
      <p:sp>
        <p:nvSpPr>
          <p:cNvPr id="2" name="Title 1"/>
          <p:cNvSpPr>
            <a:spLocks noGrp="1"/>
          </p:cNvSpPr>
          <p:nvPr>
            <p:ph type="title"/>
          </p:nvPr>
        </p:nvSpPr>
        <p:spPr>
          <a:xfrm>
            <a:off x="457200" y="274638"/>
            <a:ext cx="8229600" cy="1554162"/>
          </a:xfrm>
        </p:spPr>
        <p:txBody>
          <a:bodyPr>
            <a:normAutofit fontScale="90000"/>
          </a:bodyPr>
          <a:lstStyle/>
          <a:p>
            <a:r>
              <a:rPr lang="en-US" sz="3200" dirty="0" smtClean="0"/>
              <a:t>Product Collection for April</a:t>
            </a:r>
            <a:br>
              <a:rPr lang="en-US" sz="3200" dirty="0" smtClean="0"/>
            </a:br>
            <a:r>
              <a:rPr lang="en-US" sz="3200" dirty="0" smtClean="0"/>
              <a:t>The Getting Started Package</a:t>
            </a:r>
            <a:br>
              <a:rPr lang="en-US" sz="3200" dirty="0" smtClean="0"/>
            </a:br>
            <a:r>
              <a:rPr lang="en-US" sz="3200" dirty="0" smtClean="0"/>
              <a:t>Healthy Foundations – </a:t>
            </a:r>
            <a:r>
              <a:rPr lang="en-US" sz="3200" dirty="0" err="1" smtClean="0"/>
              <a:t>Vitalizer</a:t>
            </a:r>
            <a:r>
              <a:rPr lang="en-US" sz="3200" dirty="0" smtClean="0"/>
              <a:t> and Protein </a:t>
            </a:r>
            <a:endParaRPr lang="en-US" sz="3200" dirty="0"/>
          </a:p>
        </p:txBody>
      </p:sp>
      <p:sp>
        <p:nvSpPr>
          <p:cNvPr id="3" name="Content Placeholder 2"/>
          <p:cNvSpPr>
            <a:spLocks noGrp="1"/>
          </p:cNvSpPr>
          <p:nvPr>
            <p:ph idx="1"/>
          </p:nvPr>
        </p:nvSpPr>
        <p:spPr>
          <a:xfrm>
            <a:off x="304800" y="1828800"/>
            <a:ext cx="8610600" cy="1600200"/>
          </a:xfrm>
        </p:spPr>
        <p:txBody>
          <a:bodyPr>
            <a:normAutofit/>
          </a:bodyPr>
          <a:lstStyle/>
          <a:p>
            <a:pPr>
              <a:buNone/>
            </a:pPr>
            <a:r>
              <a:rPr lang="en-US" sz="2400" dirty="0" smtClean="0"/>
              <a:t>Why –</a:t>
            </a:r>
          </a:p>
          <a:p>
            <a:pPr>
              <a:buNone/>
            </a:pPr>
            <a:r>
              <a:rPr lang="en-US" sz="2400" dirty="0" smtClean="0"/>
              <a:t>	-- People feel immediate improvement in their energy and health</a:t>
            </a:r>
          </a:p>
          <a:p>
            <a:pPr>
              <a:buNone/>
            </a:pPr>
            <a:r>
              <a:rPr lang="en-US" sz="2400" dirty="0" smtClean="0"/>
              <a:t>	-- Provides free membership </a:t>
            </a:r>
            <a:endParaRPr lang="en-US" sz="2400"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descr="https://i0.wp.com/assets.shaklee.com/publish/content/dam/shakleemedia/products/us_cat_subcat_banners/healthy_foundations/Foundations_CatBan_Ex_LandmarkStudy_noMenu.jpg"/>
          <p:cNvPicPr>
            <a:picLocks noChangeAspect="1" noChangeArrowheads="1"/>
          </p:cNvPicPr>
          <p:nvPr/>
        </p:nvPicPr>
        <p:blipFill>
          <a:blip r:embed="rId2" cstate="print"/>
          <a:srcRect/>
          <a:stretch>
            <a:fillRect/>
          </a:stretch>
        </p:blipFill>
        <p:spPr bwMode="auto">
          <a:xfrm>
            <a:off x="419100" y="0"/>
            <a:ext cx="8305800" cy="6662738"/>
          </a:xfrm>
          <a:prstGeom prst="rect">
            <a:avLst/>
          </a:prstGeom>
          <a:noFill/>
        </p:spPr>
      </p:pic>
      <p:sp>
        <p:nvSpPr>
          <p:cNvPr id="6" name="TextBox 5"/>
          <p:cNvSpPr txBox="1"/>
          <p:nvPr/>
        </p:nvSpPr>
        <p:spPr>
          <a:xfrm>
            <a:off x="304800" y="2951946"/>
            <a:ext cx="1371600" cy="954107"/>
          </a:xfrm>
          <a:prstGeom prst="rect">
            <a:avLst/>
          </a:prstGeom>
          <a:solidFill>
            <a:schemeClr val="accent5">
              <a:lumMod val="20000"/>
              <a:lumOff val="80000"/>
            </a:schemeClr>
          </a:solidFill>
          <a:ln>
            <a:solidFill>
              <a:schemeClr val="accent3">
                <a:lumMod val="50000"/>
              </a:schemeClr>
            </a:solidFill>
          </a:ln>
        </p:spPr>
        <p:txBody>
          <a:bodyPr wrap="square" rtlCol="0">
            <a:spAutoFit/>
          </a:bodyPr>
          <a:lstStyle/>
          <a:p>
            <a:r>
              <a:rPr lang="en-US" sz="2800" b="1" dirty="0" smtClean="0"/>
              <a:t>33%</a:t>
            </a:r>
          </a:p>
          <a:p>
            <a:r>
              <a:rPr lang="en-US" sz="2800" b="1" dirty="0" smtClean="0"/>
              <a:t>LOWER</a:t>
            </a:r>
            <a:endParaRPr lang="en-US" sz="2800" b="1" dirty="0"/>
          </a:p>
        </p:txBody>
      </p:sp>
      <p:sp>
        <p:nvSpPr>
          <p:cNvPr id="7" name="TextBox 6"/>
          <p:cNvSpPr txBox="1"/>
          <p:nvPr/>
        </p:nvSpPr>
        <p:spPr>
          <a:xfrm>
            <a:off x="381000" y="4267200"/>
            <a:ext cx="1295400" cy="954107"/>
          </a:xfrm>
          <a:prstGeom prst="rect">
            <a:avLst/>
          </a:prstGeom>
          <a:solidFill>
            <a:schemeClr val="accent5">
              <a:lumMod val="20000"/>
              <a:lumOff val="80000"/>
            </a:schemeClr>
          </a:solidFill>
          <a:ln>
            <a:solidFill>
              <a:schemeClr val="accent5">
                <a:lumMod val="50000"/>
              </a:schemeClr>
            </a:solidFill>
          </a:ln>
        </p:spPr>
        <p:txBody>
          <a:bodyPr wrap="square" rtlCol="0">
            <a:spAutoFit/>
          </a:bodyPr>
          <a:lstStyle/>
          <a:p>
            <a:r>
              <a:rPr lang="en-US" sz="2800" b="1" dirty="0" smtClean="0"/>
              <a:t>11% Lower</a:t>
            </a:r>
            <a:endParaRPr lang="en-US" sz="2800" b="1" dirty="0"/>
          </a:p>
        </p:txBody>
      </p:sp>
      <p:sp>
        <p:nvSpPr>
          <p:cNvPr id="8" name="TextBox 7"/>
          <p:cNvSpPr txBox="1"/>
          <p:nvPr/>
        </p:nvSpPr>
        <p:spPr>
          <a:xfrm>
            <a:off x="5943600" y="2951946"/>
            <a:ext cx="1219200" cy="954107"/>
          </a:xfrm>
          <a:prstGeom prst="rect">
            <a:avLst/>
          </a:prstGeom>
          <a:solidFill>
            <a:schemeClr val="accent5">
              <a:lumMod val="20000"/>
              <a:lumOff val="80000"/>
            </a:schemeClr>
          </a:solidFill>
          <a:ln>
            <a:solidFill>
              <a:schemeClr val="accent5">
                <a:lumMod val="50000"/>
              </a:schemeClr>
            </a:solidFill>
          </a:ln>
        </p:spPr>
        <p:txBody>
          <a:bodyPr wrap="square" rtlCol="0">
            <a:spAutoFit/>
          </a:bodyPr>
          <a:lstStyle/>
          <a:p>
            <a:r>
              <a:rPr lang="en-US" sz="2800" b="1" dirty="0" smtClean="0"/>
              <a:t>36% Lower</a:t>
            </a:r>
            <a:endParaRPr lang="en-US" sz="2800" b="1" dirty="0"/>
          </a:p>
        </p:txBody>
      </p:sp>
      <p:sp>
        <p:nvSpPr>
          <p:cNvPr id="9" name="TextBox 8"/>
          <p:cNvSpPr txBox="1"/>
          <p:nvPr/>
        </p:nvSpPr>
        <p:spPr>
          <a:xfrm>
            <a:off x="5943600" y="4572000"/>
            <a:ext cx="2209800" cy="523220"/>
          </a:xfrm>
          <a:prstGeom prst="rect">
            <a:avLst/>
          </a:prstGeom>
          <a:solidFill>
            <a:schemeClr val="accent5">
              <a:lumMod val="20000"/>
              <a:lumOff val="80000"/>
            </a:schemeClr>
          </a:solidFill>
          <a:ln>
            <a:solidFill>
              <a:schemeClr val="accent5">
                <a:lumMod val="50000"/>
              </a:schemeClr>
            </a:solidFill>
          </a:ln>
        </p:spPr>
        <p:txBody>
          <a:bodyPr wrap="square" rtlCol="0">
            <a:spAutoFit/>
          </a:bodyPr>
          <a:lstStyle/>
          <a:p>
            <a:r>
              <a:rPr lang="en-US" sz="2800" b="1" dirty="0" smtClean="0"/>
              <a:t>59% Lower</a:t>
            </a:r>
            <a:endParaRPr lang="en-US" sz="2800" b="1"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psdgraphics.com/file/yellow-background.jpg"/>
          <p:cNvPicPr>
            <a:picLocks noChangeAspect="1" noChangeArrowheads="1"/>
          </p:cNvPicPr>
          <p:nvPr/>
        </p:nvPicPr>
        <p:blipFill>
          <a:blip r:embed="rId2" cstate="print"/>
          <a:srcRect/>
          <a:stretch>
            <a:fillRect/>
          </a:stretch>
        </p:blipFill>
        <p:spPr bwMode="auto">
          <a:xfrm>
            <a:off x="-132953" y="0"/>
            <a:ext cx="9276953" cy="6858000"/>
          </a:xfrm>
          <a:prstGeom prst="rect">
            <a:avLst/>
          </a:prstGeom>
          <a:noFill/>
        </p:spPr>
      </p:pic>
      <p:sp>
        <p:nvSpPr>
          <p:cNvPr id="2" name="Title 1"/>
          <p:cNvSpPr>
            <a:spLocks noGrp="1"/>
          </p:cNvSpPr>
          <p:nvPr>
            <p:ph type="title"/>
          </p:nvPr>
        </p:nvSpPr>
        <p:spPr/>
        <p:txBody>
          <a:bodyPr>
            <a:normAutofit/>
          </a:bodyPr>
          <a:lstStyle/>
          <a:p>
            <a:r>
              <a:rPr lang="en-US" sz="3200" dirty="0" smtClean="0"/>
              <a:t>For Product Questions You Can’t Get Answered from Your </a:t>
            </a:r>
            <a:r>
              <a:rPr lang="en-US" sz="3200" dirty="0" err="1" smtClean="0"/>
              <a:t>Upline</a:t>
            </a:r>
            <a:r>
              <a:rPr lang="en-US" sz="3200" dirty="0" smtClean="0"/>
              <a:t> or Team Page</a:t>
            </a:r>
            <a:endParaRPr lang="en-US" sz="3200" dirty="0"/>
          </a:p>
        </p:txBody>
      </p:sp>
      <p:sp>
        <p:nvSpPr>
          <p:cNvPr id="3" name="Content Placeholder 2"/>
          <p:cNvSpPr>
            <a:spLocks noGrp="1"/>
          </p:cNvSpPr>
          <p:nvPr>
            <p:ph idx="1"/>
          </p:nvPr>
        </p:nvSpPr>
        <p:spPr/>
        <p:txBody>
          <a:bodyPr/>
          <a:lstStyle/>
          <a:p>
            <a:pPr>
              <a:buNone/>
            </a:pPr>
            <a:r>
              <a:rPr lang="en-US" dirty="0" smtClean="0"/>
              <a:t>Everyone please write this down..		Medical Affairs (Product Support), </a:t>
            </a:r>
            <a:r>
              <a:rPr lang="en-US" u="sng" dirty="0" smtClean="0">
                <a:hlinkClick r:id="rId3"/>
              </a:rPr>
              <a:t>medicalaffairs@shaklee.com</a:t>
            </a:r>
            <a:r>
              <a:rPr lang="en-US" dirty="0" smtClean="0"/>
              <a:t>, or</a:t>
            </a:r>
          </a:p>
          <a:p>
            <a:pPr>
              <a:buNone/>
            </a:pPr>
            <a:r>
              <a:rPr lang="en-US" dirty="0" smtClean="0"/>
              <a:t> 		925-734-3638, M-F 9-5 PST</a:t>
            </a:r>
          </a:p>
          <a:p>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90600" y="1228397"/>
            <a:ext cx="7467600" cy="3108543"/>
          </a:xfrm>
          <a:prstGeom prst="rect">
            <a:avLst/>
          </a:prstGeom>
        </p:spPr>
        <p:txBody>
          <a:bodyPr wrap="square">
            <a:spAutoFit/>
          </a:bodyPr>
          <a:lstStyle/>
          <a:p>
            <a:r>
              <a:rPr lang="en-US" sz="2800" b="1" dirty="0" smtClean="0"/>
              <a:t>1/19 - Set the Record with Shaklee 180® Update</a:t>
            </a:r>
            <a:r>
              <a:rPr lang="en-US" sz="2800" dirty="0" smtClean="0"/>
              <a:t> - Don’t forget to send us your group’s weight loss information so that we can stay on top of our progress in the 40,000 pound weight loss goal.</a:t>
            </a:r>
          </a:p>
          <a:p>
            <a:endParaRPr lang="en-US" sz="2800" dirty="0" smtClean="0"/>
          </a:p>
          <a:p>
            <a:r>
              <a:rPr lang="en-US" sz="2800" dirty="0" smtClean="0"/>
              <a:t> Email your </a:t>
            </a:r>
            <a:r>
              <a:rPr lang="en-US" sz="2800" dirty="0" smtClean="0">
                <a:hlinkClick r:id="rId2"/>
              </a:rPr>
              <a:t>Shaklee 180 Record Form</a:t>
            </a:r>
            <a:r>
              <a:rPr lang="en-US" sz="2800" dirty="0" smtClean="0"/>
              <a:t> to </a:t>
            </a:r>
            <a:r>
              <a:rPr lang="en-US" sz="2800" dirty="0" smtClean="0">
                <a:hlinkClick r:id="rId3"/>
              </a:rPr>
              <a:t>Shaklee180Record@shaklee.com</a:t>
            </a:r>
            <a:r>
              <a:rPr lang="en-US" sz="2800" dirty="0" smtClean="0"/>
              <a:t>.</a:t>
            </a:r>
            <a:endParaRPr lang="en-US" sz="28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57200" y="4572000"/>
            <a:ext cx="8153400" cy="1981200"/>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381000" y="2667000"/>
            <a:ext cx="8229600" cy="1828800"/>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381000" y="990600"/>
            <a:ext cx="8229600" cy="1600200"/>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274638"/>
            <a:ext cx="7696200" cy="639762"/>
          </a:xfrm>
          <a:ln>
            <a:solidFill>
              <a:srgbClr val="FF0000"/>
            </a:solidFill>
          </a:ln>
        </p:spPr>
        <p:txBody>
          <a:bodyPr>
            <a:normAutofit/>
          </a:bodyPr>
          <a:lstStyle/>
          <a:p>
            <a:r>
              <a:rPr lang="en-US" sz="3200" dirty="0" smtClean="0"/>
              <a:t>Developing Directors with Shaklee 180</a:t>
            </a:r>
            <a:endParaRPr lang="en-US" sz="3200" dirty="0"/>
          </a:p>
        </p:txBody>
      </p:sp>
      <p:sp>
        <p:nvSpPr>
          <p:cNvPr id="3" name="Content Placeholder 2"/>
          <p:cNvSpPr>
            <a:spLocks noGrp="1"/>
          </p:cNvSpPr>
          <p:nvPr>
            <p:ph idx="1"/>
          </p:nvPr>
        </p:nvSpPr>
        <p:spPr>
          <a:xfrm>
            <a:off x="457200" y="990600"/>
            <a:ext cx="8382000" cy="5867400"/>
          </a:xfrm>
        </p:spPr>
        <p:txBody>
          <a:bodyPr>
            <a:normAutofit/>
          </a:bodyPr>
          <a:lstStyle/>
          <a:p>
            <a:pPr>
              <a:buNone/>
            </a:pPr>
            <a:r>
              <a:rPr lang="en-US" sz="2800" dirty="0" smtClean="0"/>
              <a:t>4 </a:t>
            </a:r>
            <a:r>
              <a:rPr lang="en-US" sz="2800" dirty="0" err="1" smtClean="0"/>
              <a:t>Shakee</a:t>
            </a:r>
            <a:r>
              <a:rPr lang="en-US" sz="2800" dirty="0" smtClean="0"/>
              <a:t> 180 Tasting Parties X 6 attending = 24 </a:t>
            </a:r>
          </a:p>
          <a:p>
            <a:pPr>
              <a:buNone/>
            </a:pPr>
            <a:r>
              <a:rPr lang="en-US" sz="2800" dirty="0" smtClean="0"/>
              <a:t>Half purchase the </a:t>
            </a:r>
            <a:r>
              <a:rPr lang="en-US" sz="2800" dirty="0" err="1" smtClean="0"/>
              <a:t>TurnAround</a:t>
            </a:r>
            <a:r>
              <a:rPr lang="en-US" sz="2800" dirty="0" smtClean="0"/>
              <a:t> Kit  ( 172 PV )   </a:t>
            </a:r>
          </a:p>
          <a:p>
            <a:pPr algn="ctr">
              <a:buNone/>
            </a:pPr>
            <a:r>
              <a:rPr lang="en-US" sz="2800" b="1" dirty="0" smtClean="0"/>
              <a:t>12 X 172 =  2064 PV</a:t>
            </a:r>
            <a:r>
              <a:rPr lang="en-US" sz="2800" dirty="0" smtClean="0"/>
              <a:t>  </a:t>
            </a:r>
            <a:r>
              <a:rPr lang="en-US" sz="2800" dirty="0" smtClean="0">
                <a:solidFill>
                  <a:srgbClr val="FF0000"/>
                </a:solidFill>
              </a:rPr>
              <a:t>( new Director)</a:t>
            </a:r>
          </a:p>
          <a:p>
            <a:pPr>
              <a:buNone/>
            </a:pPr>
            <a:endParaRPr lang="en-US" sz="1200" dirty="0" smtClean="0"/>
          </a:p>
          <a:p>
            <a:pPr>
              <a:buNone/>
            </a:pPr>
            <a:r>
              <a:rPr lang="en-US" sz="2800" dirty="0" smtClean="0"/>
              <a:t>Half of them refer 2 friends for discount/incentives                     </a:t>
            </a:r>
            <a:r>
              <a:rPr lang="en-US" sz="2800" b="1" dirty="0" smtClean="0"/>
              <a:t>6 X 2 new members = 12 new members </a:t>
            </a:r>
          </a:p>
          <a:p>
            <a:pPr>
              <a:buNone/>
            </a:pPr>
            <a:r>
              <a:rPr lang="en-US" dirty="0" smtClean="0"/>
              <a:t>    12 X 172 PV = 2064 PV </a:t>
            </a:r>
            <a:r>
              <a:rPr lang="en-US" sz="2800" dirty="0" smtClean="0">
                <a:solidFill>
                  <a:srgbClr val="FF0000"/>
                </a:solidFill>
              </a:rPr>
              <a:t>( another new Director )</a:t>
            </a:r>
          </a:p>
          <a:p>
            <a:pPr>
              <a:buNone/>
            </a:pPr>
            <a:endParaRPr lang="en-US" sz="2800" dirty="0" smtClean="0"/>
          </a:p>
          <a:p>
            <a:pPr algn="ctr">
              <a:buNone/>
            </a:pPr>
            <a:r>
              <a:rPr lang="en-US" sz="2800" dirty="0" smtClean="0"/>
              <a:t>Half of them want discounts/incentives</a:t>
            </a:r>
          </a:p>
          <a:p>
            <a:pPr algn="ctr">
              <a:buNone/>
            </a:pPr>
            <a:r>
              <a:rPr lang="en-US" b="1" dirty="0" smtClean="0"/>
              <a:t>6 X 2 new members = 12 new members </a:t>
            </a:r>
          </a:p>
          <a:p>
            <a:pPr algn="ctr">
              <a:buNone/>
            </a:pPr>
            <a:r>
              <a:rPr lang="en-US" sz="2800" dirty="0" smtClean="0"/>
              <a:t>12 X 172 = 2064PV </a:t>
            </a:r>
            <a:r>
              <a:rPr lang="en-US" sz="2800" dirty="0" smtClean="0">
                <a:solidFill>
                  <a:srgbClr val="FF0000"/>
                </a:solidFill>
              </a:rPr>
              <a:t>( another new Director ) </a:t>
            </a:r>
            <a:r>
              <a:rPr lang="en-US" sz="2800" dirty="0" err="1" smtClean="0">
                <a:solidFill>
                  <a:srgbClr val="FF0000"/>
                </a:solidFill>
              </a:rPr>
              <a:t>jo</a:t>
            </a:r>
            <a:endParaRPr lang="en-US" sz="28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dirty="0"/>
          </a:p>
        </p:txBody>
      </p:sp>
      <p:sp>
        <p:nvSpPr>
          <p:cNvPr id="5" name="Content Placeholder 4"/>
          <p:cNvSpPr>
            <a:spLocks noGrp="1"/>
          </p:cNvSpPr>
          <p:nvPr>
            <p:ph idx="1"/>
          </p:nvPr>
        </p:nvSpPr>
        <p:spPr>
          <a:xfrm>
            <a:off x="457200" y="2133600"/>
            <a:ext cx="8229600" cy="4419600"/>
          </a:xfrm>
        </p:spPr>
        <p:txBody>
          <a:bodyPr>
            <a:normAutofit fontScale="70000" lnSpcReduction="20000"/>
          </a:bodyPr>
          <a:lstStyle/>
          <a:p>
            <a:pPr fontAlgn="base"/>
            <a:r>
              <a:rPr lang="en-US" dirty="0"/>
              <a:t>Earn $100, $200, even $1200 or more! For hotel, food and fun at Shaklee Live 2015</a:t>
            </a:r>
            <a:br>
              <a:rPr lang="en-US" dirty="0"/>
            </a:br>
            <a:r>
              <a:rPr lang="en-US" dirty="0"/>
              <a:t>January 1, 2015 – June 30, 2015</a:t>
            </a:r>
            <a:br>
              <a:rPr lang="en-US" dirty="0"/>
            </a:br>
            <a:r>
              <a:rPr lang="en-US" dirty="0"/>
              <a:t/>
            </a:r>
            <a:br>
              <a:rPr lang="en-US" dirty="0"/>
            </a:br>
            <a:r>
              <a:rPr lang="en-US" i="1" dirty="0"/>
              <a:t>Absolutely everyone needs to be in Cleveland this August for Celebration of 100 Years of the Shaklee Effect™</a:t>
            </a:r>
            <a:r>
              <a:rPr lang="en-US" i="1" dirty="0" smtClean="0"/>
              <a:t>.</a:t>
            </a:r>
          </a:p>
          <a:p>
            <a:pPr fontAlgn="base"/>
            <a:endParaRPr lang="en-US" sz="1600" dirty="0"/>
          </a:p>
          <a:p>
            <a:pPr fontAlgn="base"/>
            <a:r>
              <a:rPr lang="en-US" i="1" dirty="0"/>
              <a:t>And if you thought it was outside of your budget? Not anymore</a:t>
            </a:r>
            <a:r>
              <a:rPr lang="en-US" i="1" dirty="0" smtClean="0"/>
              <a:t>!</a:t>
            </a:r>
          </a:p>
          <a:p>
            <a:pPr fontAlgn="base"/>
            <a:endParaRPr lang="en-US" sz="1600" dirty="0"/>
          </a:p>
          <a:p>
            <a:pPr fontAlgn="base"/>
            <a:r>
              <a:rPr lang="en-US" dirty="0"/>
              <a:t>Earn the cash to cover the expenses of this once-in-a-lifetime event by doing what you’re already doing to build your business – sponsoring new people</a:t>
            </a:r>
            <a:r>
              <a:rPr lang="en-US" dirty="0" smtClean="0"/>
              <a:t>!</a:t>
            </a:r>
          </a:p>
          <a:p>
            <a:pPr fontAlgn="base"/>
            <a:endParaRPr lang="en-US" sz="1800" dirty="0"/>
          </a:p>
          <a:p>
            <a:pPr fontAlgn="base"/>
            <a:r>
              <a:rPr lang="en-US" dirty="0"/>
              <a:t>Cash for Cleveland rewards you for sponsoring new people with cash bonuses you can earn to spend at Shaklee Live 2015 in Cleveland, OH</a:t>
            </a:r>
            <a:r>
              <a:rPr lang="en-US" dirty="0" smtClean="0"/>
              <a:t>.</a:t>
            </a:r>
            <a:endParaRPr lang="en-US" dirty="0"/>
          </a:p>
          <a:p>
            <a:endParaRPr lang="en-US" dirty="0"/>
          </a:p>
        </p:txBody>
      </p:sp>
      <p:pic>
        <p:nvPicPr>
          <p:cNvPr id="6" name="Picture 5" descr="Cash for Cle Article"/>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76200"/>
            <a:ext cx="8305800" cy="1981200"/>
          </a:xfrm>
          <a:prstGeom prst="rect">
            <a:avLst/>
          </a:prstGeom>
          <a:noFill/>
          <a:ln>
            <a:noFill/>
          </a:ln>
        </p:spPr>
      </p:pic>
    </p:spTree>
    <p:extLst>
      <p:ext uri="{BB962C8B-B14F-4D97-AF65-F5344CB8AC3E}">
        <p14:creationId xmlns:p14="http://schemas.microsoft.com/office/powerpoint/2010/main" val="32582866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972066" y="0"/>
            <a:ext cx="8237837" cy="6966857"/>
          </a:xfrm>
          <a:prstGeom prst="rect">
            <a:avLst/>
          </a:prstGeom>
        </p:spPr>
      </p:pic>
      <p:sp>
        <p:nvSpPr>
          <p:cNvPr id="7" name="Rectangle 6"/>
          <p:cNvSpPr/>
          <p:nvPr/>
        </p:nvSpPr>
        <p:spPr>
          <a:xfrm>
            <a:off x="1378226" y="446777"/>
            <a:ext cx="5360918" cy="1661993"/>
          </a:xfrm>
          <a:prstGeom prst="rect">
            <a:avLst/>
          </a:prstGeom>
        </p:spPr>
        <p:txBody>
          <a:bodyPr wrap="square">
            <a:spAutoFit/>
          </a:bodyPr>
          <a:lstStyle/>
          <a:p>
            <a:pPr algn="l" defTabSz="457200" fontAlgn="auto">
              <a:spcBef>
                <a:spcPts val="0"/>
              </a:spcBef>
              <a:spcAft>
                <a:spcPts val="0"/>
              </a:spcAft>
              <a:defRPr/>
            </a:pPr>
            <a:r>
              <a:rPr lang="en-US" sz="4000" dirty="0">
                <a:solidFill>
                  <a:schemeClr val="bg1"/>
                </a:solidFill>
                <a:latin typeface="Century Gothic" pitchFamily="34" charset="0"/>
                <a:ea typeface="+mn-ea"/>
              </a:rPr>
              <a:t>2016 DREAM </a:t>
            </a:r>
            <a:r>
              <a:rPr lang="en-US" sz="4000" dirty="0" smtClean="0">
                <a:solidFill>
                  <a:schemeClr val="bg1"/>
                </a:solidFill>
                <a:latin typeface="Century Gothic" panose="020B0502020202020204" pitchFamily="34" charset="0"/>
                <a:ea typeface="+mn-ea"/>
              </a:rPr>
              <a:t>TRIP</a:t>
            </a:r>
            <a:r>
              <a:rPr lang="en-US" sz="4000" dirty="0">
                <a:solidFill>
                  <a:schemeClr val="bg1"/>
                </a:solidFill>
                <a:latin typeface="Century Gothic" pitchFamily="34" charset="0"/>
                <a:ea typeface="+mn-ea"/>
              </a:rPr>
              <a:t/>
            </a:r>
            <a:br>
              <a:rPr lang="en-US" sz="4000" dirty="0">
                <a:solidFill>
                  <a:schemeClr val="bg1"/>
                </a:solidFill>
                <a:latin typeface="Century Gothic" pitchFamily="34" charset="0"/>
                <a:ea typeface="+mn-ea"/>
              </a:rPr>
            </a:br>
            <a:r>
              <a:rPr lang="en-US" sz="4000" dirty="0" smtClean="0">
                <a:solidFill>
                  <a:schemeClr val="bg1"/>
                </a:solidFill>
                <a:latin typeface="Century Gothic" panose="020B0502020202020204" pitchFamily="34" charset="0"/>
                <a:ea typeface="+mn-ea"/>
              </a:rPr>
              <a:t>Los </a:t>
            </a:r>
            <a:r>
              <a:rPr lang="en-US" sz="4000" dirty="0" err="1" smtClean="0">
                <a:solidFill>
                  <a:schemeClr val="bg1"/>
                </a:solidFill>
                <a:latin typeface="Century Gothic" panose="020B0502020202020204" pitchFamily="34" charset="0"/>
                <a:ea typeface="+mn-ea"/>
              </a:rPr>
              <a:t>Cabos</a:t>
            </a:r>
            <a:endParaRPr lang="en-US" sz="4000" dirty="0" smtClean="0">
              <a:solidFill>
                <a:schemeClr val="bg1"/>
              </a:solidFill>
              <a:latin typeface="Century Gothic" panose="020B0502020202020204" pitchFamily="34" charset="0"/>
              <a:ea typeface="+mn-ea"/>
            </a:endParaRPr>
          </a:p>
          <a:p>
            <a:pPr algn="l" defTabSz="457200" fontAlgn="auto">
              <a:spcBef>
                <a:spcPts val="0"/>
              </a:spcBef>
              <a:spcAft>
                <a:spcPts val="0"/>
              </a:spcAft>
              <a:defRPr/>
            </a:pPr>
            <a:r>
              <a:rPr lang="en-US" sz="2200" dirty="0" smtClean="0">
                <a:solidFill>
                  <a:schemeClr val="bg1"/>
                </a:solidFill>
                <a:latin typeface="Century Gothic" panose="020B0502020202020204" pitchFamily="34" charset="0"/>
                <a:ea typeface="+mn-ea"/>
              </a:rPr>
              <a:t>April </a:t>
            </a:r>
            <a:r>
              <a:rPr lang="en-US" sz="2200" dirty="0">
                <a:solidFill>
                  <a:schemeClr val="bg1"/>
                </a:solidFill>
                <a:latin typeface="Century Gothic" panose="020B0502020202020204" pitchFamily="34" charset="0"/>
                <a:ea typeface="+mn-ea"/>
              </a:rPr>
              <a:t>10 – 15, 2016</a:t>
            </a:r>
            <a:endParaRPr lang="en-US" dirty="0">
              <a:solidFill>
                <a:schemeClr val="bg1"/>
              </a:solidFill>
              <a:latin typeface="Century Gothic" panose="020B0502020202020204" pitchFamily="34" charset="0"/>
              <a:ea typeface="+mn-ea"/>
            </a:endParaRPr>
          </a:p>
        </p:txBody>
      </p:sp>
      <p:pic>
        <p:nvPicPr>
          <p:cNvPr id="3" name="Picture 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 y="0"/>
            <a:ext cx="1126462" cy="69668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Z:\~Shaklee_Images\Stock_Images\Royalty-free Convention and Trip Destinations\Italy\from hotel\SM_191_large.tif"/>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r="96" b="5335"/>
          <a:stretch/>
        </p:blipFill>
        <p:spPr bwMode="auto">
          <a:xfrm>
            <a:off x="1004646" y="1"/>
            <a:ext cx="8139355" cy="6890953"/>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p:cNvSpPr>
            <a:spLocks noGrp="1"/>
          </p:cNvSpPr>
          <p:nvPr>
            <p:ph type="title"/>
          </p:nvPr>
        </p:nvSpPr>
        <p:spPr>
          <a:xfrm>
            <a:off x="1318589" y="208543"/>
            <a:ext cx="7003776" cy="3449767"/>
          </a:xfrm>
        </p:spPr>
        <p:txBody>
          <a:bodyPr rtlCol="0">
            <a:noAutofit/>
          </a:bodyPr>
          <a:lstStyle/>
          <a:p>
            <a:pPr defTabSz="815827" fontAlgn="auto">
              <a:spcBef>
                <a:spcPts val="1800"/>
              </a:spcBef>
              <a:spcAft>
                <a:spcPts val="0"/>
              </a:spcAft>
              <a:defRPr/>
            </a:pPr>
            <a:r>
              <a:rPr lang="en-US" sz="4000" dirty="0" smtClean="0">
                <a:solidFill>
                  <a:schemeClr val="bg1"/>
                </a:solidFill>
              </a:rPr>
              <a:t>2016 TOP ACHIEVERS</a:t>
            </a:r>
            <a:br>
              <a:rPr lang="en-US" sz="4000" dirty="0" smtClean="0">
                <a:solidFill>
                  <a:schemeClr val="bg1"/>
                </a:solidFill>
              </a:rPr>
            </a:br>
            <a:r>
              <a:rPr lang="en-US" sz="4000" dirty="0" smtClean="0">
                <a:solidFill>
                  <a:schemeClr val="bg1"/>
                </a:solidFill>
              </a:rPr>
              <a:t>INTERNATIONAL TRIP</a:t>
            </a:r>
            <a:br>
              <a:rPr lang="en-US" sz="4000" dirty="0" smtClean="0">
                <a:solidFill>
                  <a:schemeClr val="bg1"/>
                </a:solidFill>
              </a:rPr>
            </a:br>
            <a:r>
              <a:rPr lang="en-US" sz="1400" dirty="0">
                <a:solidFill>
                  <a:schemeClr val="bg1"/>
                </a:solidFill>
              </a:rPr>
              <a:t> </a:t>
            </a:r>
            <a:r>
              <a:rPr lang="en-US" sz="4000" dirty="0" smtClean="0">
                <a:solidFill>
                  <a:schemeClr val="bg1"/>
                </a:solidFill>
              </a:rPr>
              <a:t/>
            </a:r>
            <a:br>
              <a:rPr lang="en-US" sz="4000" dirty="0" smtClean="0">
                <a:solidFill>
                  <a:schemeClr val="bg1"/>
                </a:solidFill>
              </a:rPr>
            </a:br>
            <a:r>
              <a:rPr lang="en-US" sz="4000" dirty="0" smtClean="0">
                <a:solidFill>
                  <a:schemeClr val="bg1"/>
                </a:solidFill>
              </a:rPr>
              <a:t>Tuscany, Italy</a:t>
            </a:r>
            <a:r>
              <a:rPr lang="en-US" dirty="0" smtClean="0">
                <a:solidFill>
                  <a:schemeClr val="bg1"/>
                </a:solidFill>
              </a:rPr>
              <a:t/>
            </a:r>
            <a:br>
              <a:rPr lang="en-US" dirty="0" smtClean="0">
                <a:solidFill>
                  <a:schemeClr val="bg1"/>
                </a:solidFill>
              </a:rPr>
            </a:br>
            <a:r>
              <a:rPr lang="en-US" sz="2000" dirty="0" smtClean="0">
                <a:solidFill>
                  <a:schemeClr val="bg1"/>
                </a:solidFill>
              </a:rPr>
              <a:t>June 3 – 8, 2016</a:t>
            </a:r>
            <a:endParaRPr lang="en-US" sz="2000" dirty="0">
              <a:solidFill>
                <a:schemeClr val="bg1"/>
              </a:solidFill>
            </a:endParaRPr>
          </a:p>
        </p:txBody>
      </p:sp>
      <p:pic>
        <p:nvPicPr>
          <p:cNvPr id="3075" name="Picture 3"/>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19160" y="-1"/>
            <a:ext cx="1157127" cy="68909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6753</TotalTime>
  <Words>2443</Words>
  <Application>Microsoft Office PowerPoint</Application>
  <PresentationFormat>On-screen Show (4:3)</PresentationFormat>
  <Paragraphs>329</Paragraphs>
  <Slides>42</Slides>
  <Notes>6</Notes>
  <HiddenSlides>0</HiddenSlides>
  <MMClips>0</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Office Theme</vt:lpstr>
      <vt:lpstr>January - March 2015 Campaign</vt:lpstr>
      <vt:lpstr>March Product Collection</vt:lpstr>
      <vt:lpstr>A Word About Sharing Shaklee 180 </vt:lpstr>
      <vt:lpstr>PowerPoint Presentation</vt:lpstr>
      <vt:lpstr>PowerPoint Presentation</vt:lpstr>
      <vt:lpstr>Developing Directors with Shaklee 180</vt:lpstr>
      <vt:lpstr>PowerPoint Presentation</vt:lpstr>
      <vt:lpstr>PowerPoint Presentation</vt:lpstr>
      <vt:lpstr>2016 TOP ACHIEVERS INTERNATIONAL TRIP   Tuscany, Italy June 3 – 8, 2016</vt:lpstr>
      <vt:lpstr>Legacy and Leadership  Spring 2015 Session #8  Mar 5, 2015  Face Book Events </vt:lpstr>
      <vt:lpstr>Objectives for Session 8– FaceBook Events</vt:lpstr>
      <vt:lpstr>So You Wanna Build a Facebook Event?</vt:lpstr>
      <vt:lpstr>BEFORE Your FB (facebook) Event</vt:lpstr>
      <vt:lpstr>Making your FB Event</vt:lpstr>
      <vt:lpstr>Creating your Event:</vt:lpstr>
      <vt:lpstr>YOUR EVENT:</vt:lpstr>
      <vt:lpstr> </vt:lpstr>
      <vt:lpstr>Stephanie’s Tips For A Successful Facebook Event</vt:lpstr>
      <vt:lpstr>Stephanie’s Tips For A Successful Facebook Event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Additional Tips from Katie</vt:lpstr>
      <vt:lpstr>Action Steps</vt:lpstr>
      <vt:lpstr>PowerPoint Presentation</vt:lpstr>
      <vt:lpstr>2016 TOP ACHIEVERS INTERNATIONAL TRIP   Tuscany, Italy June 3 – 8, 2016</vt:lpstr>
      <vt:lpstr>FaceBook post of the week</vt:lpstr>
      <vt:lpstr>FaceBook Post of the Week --Harper Guerra</vt:lpstr>
      <vt:lpstr>Facebook 101</vt:lpstr>
      <vt:lpstr>FaceBook Inquiries </vt:lpstr>
      <vt:lpstr>Action Steps</vt:lpstr>
      <vt:lpstr>Coming Up </vt:lpstr>
      <vt:lpstr>Monday Night Wellness Webinars </vt:lpstr>
      <vt:lpstr>PowerPoint Presentation</vt:lpstr>
      <vt:lpstr>   CAR INCENTIVES</vt:lpstr>
      <vt:lpstr>Product Collection for April The Getting Started Package Healthy Foundations – Vitalizer and Protein </vt:lpstr>
      <vt:lpstr>PowerPoint Presentation</vt:lpstr>
      <vt:lpstr>For Product Questions You Can’t Get Answered from Your Upline or Team Page</vt:lpstr>
    </vt:vector>
  </TitlesOfParts>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Legacy and Leadership  Spring 2015</dc:title>
  <dc:creator>Barb</dc:creator>
  <cp:lastModifiedBy> </cp:lastModifiedBy>
  <cp:revision>384</cp:revision>
  <cp:lastPrinted>2015-03-05T14:35:53Z</cp:lastPrinted>
  <dcterms:created xsi:type="dcterms:W3CDTF">2015-01-11T16:11:57Z</dcterms:created>
  <dcterms:modified xsi:type="dcterms:W3CDTF">2015-03-05T16:10:55Z</dcterms:modified>
</cp:coreProperties>
</file>