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407" r:id="rId2"/>
    <p:sldId id="408" r:id="rId3"/>
    <p:sldId id="427" r:id="rId4"/>
    <p:sldId id="256" r:id="rId5"/>
    <p:sldId id="447" r:id="rId6"/>
    <p:sldId id="281" r:id="rId7"/>
    <p:sldId id="428" r:id="rId8"/>
    <p:sldId id="409" r:id="rId9"/>
    <p:sldId id="442" r:id="rId10"/>
    <p:sldId id="443" r:id="rId11"/>
    <p:sldId id="444" r:id="rId12"/>
    <p:sldId id="445" r:id="rId13"/>
    <p:sldId id="446" r:id="rId14"/>
    <p:sldId id="378" r:id="rId15"/>
    <p:sldId id="412" r:id="rId16"/>
    <p:sldId id="396" r:id="rId17"/>
    <p:sldId id="461" r:id="rId18"/>
    <p:sldId id="462" r:id="rId19"/>
    <p:sldId id="438" r:id="rId20"/>
    <p:sldId id="439" r:id="rId21"/>
    <p:sldId id="458" r:id="rId22"/>
    <p:sldId id="455" r:id="rId23"/>
    <p:sldId id="456" r:id="rId24"/>
    <p:sldId id="453" r:id="rId25"/>
    <p:sldId id="449" r:id="rId26"/>
    <p:sldId id="434" r:id="rId27"/>
    <p:sldId id="435" r:id="rId28"/>
    <p:sldId id="436" r:id="rId29"/>
    <p:sldId id="437" r:id="rId30"/>
    <p:sldId id="459" r:id="rId31"/>
    <p:sldId id="441" r:id="rId32"/>
    <p:sldId id="342" r:id="rId33"/>
    <p:sldId id="433" r:id="rId34"/>
    <p:sldId id="431" r:id="rId35"/>
    <p:sldId id="460" r:id="rId36"/>
    <p:sldId id="450" r:id="rId37"/>
    <p:sldId id="451" r:id="rId38"/>
    <p:sldId id="454" r:id="rId39"/>
    <p:sldId id="404" r:id="rId40"/>
    <p:sldId id="360" r:id="rId41"/>
    <p:sldId id="394" r:id="rId42"/>
    <p:sldId id="393" r:id="rId43"/>
    <p:sldId id="413" r:id="rId44"/>
    <p:sldId id="406"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1" autoAdjust="0"/>
    <p:restoredTop sz="94660"/>
  </p:normalViewPr>
  <p:slideViewPr>
    <p:cSldViewPr showGuides="1">
      <p:cViewPr varScale="1">
        <p:scale>
          <a:sx n="57" d="100"/>
          <a:sy n="57" d="100"/>
        </p:scale>
        <p:origin x="-150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80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60119-1449-43B3-98FC-F7683A409E49}" type="datetimeFigureOut">
              <a:rPr lang="en-US" smtClean="0"/>
              <a:pPr/>
              <a:t>2/26/2015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xmlns=""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6</a:t>
            </a:fld>
            <a:endParaRPr lang="en-US" altLang="en-US">
              <a:latin typeface="Cambria"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xmlns="" val="9237946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2/26/2015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2/26/2015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2/26/2015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2/26/2015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2/26/2015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2/26/2015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2/26/2015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2/26/2015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cid:CD6A96D2-8F34-4285-87D6-FCF66C878E56@cable.rcn.com" TargetMode="External"/><Relationship Id="rId7" Type="http://schemas.openxmlformats.org/officeDocument/2006/relationships/image" Target="../media/image15.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bit.ly/1LkWDsr"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bit.ly/1ysRmaY"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medicalaffairs@shaklee.com"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facebook.com/help/110920455663362"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facebook.com/help/1462219934017791"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hyperlink" Target="https://www.facebook.com/help/168229546579373" TargetMode="External"/><Relationship Id="rId4" Type="http://schemas.openxmlformats.org/officeDocument/2006/relationships/hyperlink" Target="https://www.facebook.com/help/240051956039320"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700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r>
              <a:rPr lang="en-US" dirty="0" smtClean="0"/>
              <a:t>.</a:t>
            </a: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p14="http://schemas.microsoft.com/office/powerpoint/2010/main" xmlns="" val="32582866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0" y="304800"/>
            <a:ext cx="2971800" cy="1143000"/>
          </a:xfrm>
          <a:ln>
            <a:solidFill>
              <a:schemeClr val="accent4">
                <a:lumMod val="75000"/>
              </a:schemeClr>
            </a:solidFill>
          </a:ln>
        </p:spPr>
        <p:txBody>
          <a:bodyPr>
            <a:normAutofit/>
          </a:bodyPr>
          <a:lstStyle/>
          <a:p>
            <a:r>
              <a:rPr lang="en-US" sz="3200" dirty="0" smtClean="0"/>
              <a:t>Shaklee 180 Transformation</a:t>
            </a:r>
            <a:endParaRPr lang="en-US" sz="3200" dirty="0"/>
          </a:p>
        </p:txBody>
      </p:sp>
      <p:pic>
        <p:nvPicPr>
          <p:cNvPr id="4" name="8b48527d-5963-4302-8fa7-a38296a47b62" descr="cid:CD6A96D2-8F34-4285-87D6-FCF66C878E56@cable.rcn.com"/>
          <p:cNvPicPr>
            <a:picLocks noGrp="1"/>
          </p:cNvPicPr>
          <p:nvPr>
            <p:ph idx="1"/>
          </p:nvPr>
        </p:nvPicPr>
        <p:blipFill>
          <a:blip r:embed="rId2" r:link="rId3" cstate="print"/>
          <a:srcRect/>
          <a:stretch>
            <a:fillRect/>
          </a:stretch>
        </p:blipFill>
        <p:spPr bwMode="auto">
          <a:xfrm>
            <a:off x="304800" y="3810000"/>
            <a:ext cx="2438400" cy="2028825"/>
          </a:xfrm>
          <a:prstGeom prst="rect">
            <a:avLst/>
          </a:prstGeom>
          <a:noFill/>
          <a:ln w="9525">
            <a:noFill/>
            <a:miter lim="800000"/>
            <a:headEnd/>
            <a:tailEnd/>
          </a:ln>
        </p:spPr>
      </p:pic>
      <p:pic>
        <p:nvPicPr>
          <p:cNvPr id="5" name="Picture 4" descr="claire and Jazzie.JPG"/>
          <p:cNvPicPr>
            <a:picLocks noChangeAspect="1"/>
          </p:cNvPicPr>
          <p:nvPr/>
        </p:nvPicPr>
        <p:blipFill>
          <a:blip r:embed="rId4" cstate="print"/>
          <a:stretch>
            <a:fillRect/>
          </a:stretch>
        </p:blipFill>
        <p:spPr>
          <a:xfrm>
            <a:off x="304800" y="228600"/>
            <a:ext cx="2286000" cy="3028950"/>
          </a:xfrm>
          <a:prstGeom prst="rect">
            <a:avLst/>
          </a:prstGeom>
        </p:spPr>
      </p:pic>
      <p:pic>
        <p:nvPicPr>
          <p:cNvPr id="6" name="Picture 5" descr="corina gaynier 1.jpg"/>
          <p:cNvPicPr>
            <a:picLocks noChangeAspect="1"/>
          </p:cNvPicPr>
          <p:nvPr/>
        </p:nvPicPr>
        <p:blipFill>
          <a:blip r:embed="rId5" cstate="print"/>
          <a:stretch>
            <a:fillRect/>
          </a:stretch>
        </p:blipFill>
        <p:spPr>
          <a:xfrm>
            <a:off x="3200399" y="0"/>
            <a:ext cx="2514601" cy="3429000"/>
          </a:xfrm>
          <a:prstGeom prst="rect">
            <a:avLst/>
          </a:prstGeom>
        </p:spPr>
      </p:pic>
      <p:pic>
        <p:nvPicPr>
          <p:cNvPr id="7" name="Picture 6" descr="corina gaynier 2.jpg"/>
          <p:cNvPicPr>
            <a:picLocks noChangeAspect="1"/>
          </p:cNvPicPr>
          <p:nvPr/>
        </p:nvPicPr>
        <p:blipFill>
          <a:blip r:embed="rId6" cstate="print"/>
          <a:stretch>
            <a:fillRect/>
          </a:stretch>
        </p:blipFill>
        <p:spPr>
          <a:xfrm>
            <a:off x="3352800" y="3657600"/>
            <a:ext cx="1828800" cy="3048000"/>
          </a:xfrm>
          <a:prstGeom prst="rect">
            <a:avLst/>
          </a:prstGeom>
        </p:spPr>
      </p:pic>
      <p:pic>
        <p:nvPicPr>
          <p:cNvPr id="8" name="Picture 7" descr="KAren Hanrahan.JPG"/>
          <p:cNvPicPr>
            <a:picLocks noChangeAspect="1"/>
          </p:cNvPicPr>
          <p:nvPr/>
        </p:nvPicPr>
        <p:blipFill>
          <a:blip r:embed="rId7" cstate="print"/>
          <a:stretch>
            <a:fillRect/>
          </a:stretch>
        </p:blipFill>
        <p:spPr>
          <a:xfrm>
            <a:off x="6172200" y="1905000"/>
            <a:ext cx="2505075" cy="4114800"/>
          </a:xfrm>
          <a:prstGeom prst="rect">
            <a:avLst/>
          </a:prstGeom>
        </p:spPr>
      </p:pic>
      <p:sp>
        <p:nvSpPr>
          <p:cNvPr id="9" name="TextBox 8"/>
          <p:cNvSpPr txBox="1"/>
          <p:nvPr/>
        </p:nvSpPr>
        <p:spPr>
          <a:xfrm>
            <a:off x="7467600" y="6248400"/>
            <a:ext cx="1371600" cy="381000"/>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Merle </a:t>
            </a:r>
            <a:r>
              <a:rPr lang="en-US" sz="3200" dirty="0" err="1" smtClean="0"/>
              <a:t>Girnun</a:t>
            </a:r>
            <a:r>
              <a:rPr lang="en-US" sz="3200" dirty="0" smtClean="0"/>
              <a:t/>
            </a:r>
            <a:br>
              <a:rPr lang="en-US" sz="3200" dirty="0" smtClean="0"/>
            </a:br>
            <a:r>
              <a:rPr lang="en-US" sz="3200" dirty="0" smtClean="0"/>
              <a:t>Lost 85#,  67 inches, </a:t>
            </a:r>
            <a:br>
              <a:rPr lang="en-US" sz="3200" dirty="0" smtClean="0"/>
            </a:br>
            <a:r>
              <a:rPr lang="en-US" sz="3200" dirty="0" smtClean="0"/>
              <a:t>from Size 24  to size 10</a:t>
            </a:r>
            <a:endParaRPr lang="en-US" sz="3200" dirty="0"/>
          </a:p>
        </p:txBody>
      </p:sp>
      <p:pic>
        <p:nvPicPr>
          <p:cNvPr id="2050" name="MA1.1357251131" descr="X"/>
          <p:cNvPicPr>
            <a:picLocks noChangeAspect="1" noChangeArrowheads="1"/>
          </p:cNvPicPr>
          <p:nvPr/>
        </p:nvPicPr>
        <p:blipFill>
          <a:blip r:embed="rId2" cstate="print"/>
          <a:srcRect/>
          <a:stretch>
            <a:fillRect/>
          </a:stretch>
        </p:blipFill>
        <p:spPr bwMode="auto">
          <a:xfrm>
            <a:off x="1981200" y="1676400"/>
            <a:ext cx="5638800" cy="4876800"/>
          </a:xfrm>
          <a:prstGeom prst="rect">
            <a:avLst/>
          </a:prstGeom>
          <a:noFill/>
          <a:ln w="9525">
            <a:noFill/>
            <a:miter lim="800000"/>
            <a:headEnd/>
            <a:tailEnd/>
          </a:ln>
        </p:spPr>
      </p:pic>
      <p:sp>
        <p:nvSpPr>
          <p:cNvPr id="5" name="TextBox 4"/>
          <p:cNvSpPr txBox="1"/>
          <p:nvPr/>
        </p:nvSpPr>
        <p:spPr>
          <a:xfrm>
            <a:off x="7924800" y="5638800"/>
            <a:ext cx="1219200" cy="369332"/>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7200" y="4572000"/>
            <a:ext cx="8153400" cy="1981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81000" y="2667000"/>
            <a:ext cx="8229600" cy="18288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81000" y="990600"/>
            <a:ext cx="8229600" cy="1600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7696200" cy="639762"/>
          </a:xfrm>
          <a:ln>
            <a:solidFill>
              <a:srgbClr val="FF0000"/>
            </a:solidFill>
          </a:ln>
        </p:spPr>
        <p:txBody>
          <a:bodyPr>
            <a:normAutofit/>
          </a:bodyPr>
          <a:lstStyle/>
          <a:p>
            <a:r>
              <a:rPr lang="en-US" sz="3200" dirty="0" smtClean="0"/>
              <a:t>Developing Directors with Shaklee 180</a:t>
            </a:r>
            <a:endParaRPr lang="en-US" sz="3200" dirty="0"/>
          </a:p>
        </p:txBody>
      </p:sp>
      <p:sp>
        <p:nvSpPr>
          <p:cNvPr id="3" name="Content Placeholder 2"/>
          <p:cNvSpPr>
            <a:spLocks noGrp="1"/>
          </p:cNvSpPr>
          <p:nvPr>
            <p:ph idx="1"/>
          </p:nvPr>
        </p:nvSpPr>
        <p:spPr>
          <a:xfrm>
            <a:off x="457200" y="990600"/>
            <a:ext cx="8382000" cy="5867400"/>
          </a:xfrm>
        </p:spPr>
        <p:txBody>
          <a:bodyPr>
            <a:normAutofit/>
          </a:bodyPr>
          <a:lstStyle/>
          <a:p>
            <a:pPr>
              <a:buNone/>
            </a:pPr>
            <a:r>
              <a:rPr lang="en-US" sz="2800" dirty="0" smtClean="0"/>
              <a:t>4 </a:t>
            </a:r>
            <a:r>
              <a:rPr lang="en-US" sz="2800" dirty="0" err="1" smtClean="0"/>
              <a:t>Shakee</a:t>
            </a:r>
            <a:r>
              <a:rPr lang="en-US" sz="2800" dirty="0" smtClean="0"/>
              <a:t> 180 Tasting Parties X 6 attending = 24 </a:t>
            </a:r>
          </a:p>
          <a:p>
            <a:pPr>
              <a:buNone/>
            </a:pPr>
            <a:r>
              <a:rPr lang="en-US" sz="2800" dirty="0" smtClean="0"/>
              <a:t>Half purchase the </a:t>
            </a:r>
            <a:r>
              <a:rPr lang="en-US" sz="2800" dirty="0" err="1" smtClean="0"/>
              <a:t>TurnAround</a:t>
            </a:r>
            <a:r>
              <a:rPr lang="en-US" sz="2800" dirty="0" smtClean="0"/>
              <a:t> Kit  ( 172 PV )   </a:t>
            </a:r>
          </a:p>
          <a:p>
            <a:pPr algn="ctr">
              <a:buNone/>
            </a:pPr>
            <a:r>
              <a:rPr lang="en-US" sz="2800" b="1" dirty="0" smtClean="0"/>
              <a:t>12 X 172 =  2064 PV</a:t>
            </a:r>
            <a:r>
              <a:rPr lang="en-US" sz="2800" dirty="0" smtClean="0"/>
              <a:t>  </a:t>
            </a:r>
            <a:r>
              <a:rPr lang="en-US" sz="2800" dirty="0" smtClean="0">
                <a:solidFill>
                  <a:srgbClr val="FF0000"/>
                </a:solidFill>
              </a:rPr>
              <a:t>( new Director)</a:t>
            </a:r>
          </a:p>
          <a:p>
            <a:pPr>
              <a:buNone/>
            </a:pPr>
            <a:endParaRPr lang="en-US" sz="1200" dirty="0" smtClean="0"/>
          </a:p>
          <a:p>
            <a:pPr>
              <a:buNone/>
            </a:pPr>
            <a:r>
              <a:rPr lang="en-US" sz="2800" dirty="0" smtClean="0"/>
              <a:t>Half of them refer 2 friends for discount/incentives                     </a:t>
            </a:r>
            <a:r>
              <a:rPr lang="en-US" sz="2800" b="1" dirty="0" smtClean="0"/>
              <a:t>6 X 2 new members = 12 new members </a:t>
            </a:r>
          </a:p>
          <a:p>
            <a:pPr>
              <a:buNone/>
            </a:pPr>
            <a:r>
              <a:rPr lang="en-US" dirty="0" smtClean="0"/>
              <a:t>    12 X 172 PV = 2064 PV </a:t>
            </a:r>
            <a:r>
              <a:rPr lang="en-US" sz="2800" dirty="0" smtClean="0">
                <a:solidFill>
                  <a:srgbClr val="FF0000"/>
                </a:solidFill>
              </a:rPr>
              <a:t>( another new Director )</a:t>
            </a:r>
          </a:p>
          <a:p>
            <a:pPr>
              <a:buNone/>
            </a:pPr>
            <a:endParaRPr lang="en-US" sz="2800" dirty="0" smtClean="0"/>
          </a:p>
          <a:p>
            <a:pPr algn="ctr">
              <a:buNone/>
            </a:pPr>
            <a:r>
              <a:rPr lang="en-US" sz="2800" dirty="0" smtClean="0"/>
              <a:t>Half of them want discounts/incentives</a:t>
            </a:r>
          </a:p>
          <a:p>
            <a:pPr algn="ctr">
              <a:buNone/>
            </a:pPr>
            <a:r>
              <a:rPr lang="en-US" b="1" dirty="0" smtClean="0"/>
              <a:t>6 X 2 new members = 12 new members </a:t>
            </a:r>
          </a:p>
          <a:p>
            <a:pPr algn="ctr">
              <a:buNone/>
            </a:pPr>
            <a:r>
              <a:rPr lang="en-US" sz="2800" dirty="0" smtClean="0"/>
              <a:t>12 X 172 = 2064PV </a:t>
            </a:r>
            <a:r>
              <a:rPr lang="en-US" sz="2800" dirty="0" smtClean="0">
                <a:solidFill>
                  <a:srgbClr val="FF0000"/>
                </a:solidFill>
              </a:rPr>
              <a:t>( another new Director ) barb</a:t>
            </a: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mommarambles.com/wp-content/uploads/2013/03/turnaround180.jpg"/>
          <p:cNvPicPr>
            <a:picLocks noChangeAspect="1" noChangeArrowheads="1"/>
          </p:cNvPicPr>
          <p:nvPr/>
        </p:nvPicPr>
        <p:blipFill>
          <a:blip r:embed="rId2" cstate="print"/>
          <a:srcRect/>
          <a:stretch>
            <a:fillRect/>
          </a:stretch>
        </p:blipFill>
        <p:spPr bwMode="auto">
          <a:xfrm>
            <a:off x="4572000" y="304800"/>
            <a:ext cx="4244049" cy="4267200"/>
          </a:xfrm>
          <a:prstGeom prst="rect">
            <a:avLst/>
          </a:prstGeom>
          <a:noFill/>
        </p:spPr>
      </p:pic>
      <p:sp>
        <p:nvSpPr>
          <p:cNvPr id="2" name="Title 1"/>
          <p:cNvSpPr>
            <a:spLocks noGrp="1"/>
          </p:cNvSpPr>
          <p:nvPr>
            <p:ph type="title"/>
          </p:nvPr>
        </p:nvSpPr>
        <p:spPr>
          <a:xfrm>
            <a:off x="304800" y="228600"/>
            <a:ext cx="5257800" cy="868362"/>
          </a:xfrm>
          <a:ln>
            <a:solidFill>
              <a:schemeClr val="accent6">
                <a:lumMod val="75000"/>
              </a:schemeClr>
            </a:solidFill>
          </a:ln>
        </p:spPr>
        <p:txBody>
          <a:bodyPr>
            <a:normAutofit/>
          </a:bodyPr>
          <a:lstStyle/>
          <a:p>
            <a:r>
              <a:rPr lang="en-US" sz="3200" dirty="0" smtClean="0"/>
              <a:t>Shaklee 180 Income Numbers</a:t>
            </a:r>
            <a:endParaRPr lang="en-US" sz="3200" dirty="0"/>
          </a:p>
        </p:txBody>
      </p:sp>
      <p:sp>
        <p:nvSpPr>
          <p:cNvPr id="3" name="Content Placeholder 2"/>
          <p:cNvSpPr>
            <a:spLocks noGrp="1"/>
          </p:cNvSpPr>
          <p:nvPr>
            <p:ph idx="1"/>
          </p:nvPr>
        </p:nvSpPr>
        <p:spPr>
          <a:xfrm>
            <a:off x="228600" y="1752600"/>
            <a:ext cx="5410200" cy="1981199"/>
          </a:xfrm>
        </p:spPr>
        <p:txBody>
          <a:bodyPr>
            <a:normAutofit lnSpcReduction="10000"/>
          </a:bodyPr>
          <a:lstStyle/>
          <a:p>
            <a:pPr>
              <a:buNone/>
            </a:pPr>
            <a:r>
              <a:rPr lang="en-US" sz="2800" dirty="0" smtClean="0"/>
              <a:t>Turnaround Kit 	PV  172</a:t>
            </a:r>
          </a:p>
          <a:p>
            <a:pPr>
              <a:buNone/>
            </a:pPr>
            <a:r>
              <a:rPr lang="en-US" sz="2800" dirty="0" smtClean="0"/>
              <a:t>Lean and Healthy Kit    111</a:t>
            </a:r>
          </a:p>
          <a:p>
            <a:pPr>
              <a:buNone/>
            </a:pPr>
            <a:r>
              <a:rPr lang="en-US" sz="2800" dirty="0" err="1" smtClean="0"/>
              <a:t>Smoothee</a:t>
            </a:r>
            <a:r>
              <a:rPr lang="en-US" sz="2800" dirty="0" smtClean="0"/>
              <a:t> Kit	       111</a:t>
            </a:r>
            <a:r>
              <a:rPr lang="en-US" dirty="0" smtClean="0"/>
              <a:t>	       	</a:t>
            </a:r>
            <a:endParaRPr lang="en-US" dirty="0"/>
          </a:p>
        </p:txBody>
      </p:sp>
      <p:sp>
        <p:nvSpPr>
          <p:cNvPr id="4" name="TextBox 3"/>
          <p:cNvSpPr txBox="1"/>
          <p:nvPr/>
        </p:nvSpPr>
        <p:spPr>
          <a:xfrm>
            <a:off x="685800" y="4800600"/>
            <a:ext cx="7772400" cy="1569660"/>
          </a:xfrm>
          <a:prstGeom prst="rect">
            <a:avLst/>
          </a:prstGeom>
          <a:noFill/>
          <a:ln>
            <a:solidFill>
              <a:schemeClr val="accent6">
                <a:lumMod val="75000"/>
              </a:schemeClr>
            </a:solidFill>
          </a:ln>
        </p:spPr>
        <p:txBody>
          <a:bodyPr wrap="square" rtlCol="0">
            <a:spAutoFit/>
          </a:bodyPr>
          <a:lstStyle/>
          <a:p>
            <a:r>
              <a:rPr lang="en-US" sz="2400" dirty="0" smtClean="0"/>
              <a:t>10 </a:t>
            </a:r>
            <a:r>
              <a:rPr lang="en-US" sz="2400" dirty="0" err="1" smtClean="0"/>
              <a:t>TurnAr</a:t>
            </a:r>
            <a:r>
              <a:rPr lang="en-US" sz="2400" dirty="0" smtClean="0"/>
              <a:t> Kits X 172 =  1720 PV  X 20% = $344 plus markup</a:t>
            </a:r>
          </a:p>
          <a:p>
            <a:endParaRPr lang="en-US" sz="2400" dirty="0" smtClean="0"/>
          </a:p>
          <a:p>
            <a:r>
              <a:rPr lang="en-US" sz="2400" dirty="0" smtClean="0"/>
              <a:t>10 Lean &amp; </a:t>
            </a:r>
            <a:r>
              <a:rPr lang="en-US" sz="2400" dirty="0" err="1" smtClean="0"/>
              <a:t>Hlthy</a:t>
            </a:r>
            <a:r>
              <a:rPr lang="en-US" sz="2400" dirty="0" smtClean="0"/>
              <a:t> X 111 = 1110 PV X 20% = $222 plus markup</a:t>
            </a:r>
          </a:p>
          <a:p>
            <a:r>
              <a:rPr lang="en-US" sz="2400" dirty="0" smtClean="0"/>
              <a:t>Or </a:t>
            </a:r>
            <a:r>
              <a:rPr lang="en-US" sz="2400" dirty="0" err="1" smtClean="0"/>
              <a:t>Smoothee</a:t>
            </a:r>
            <a:r>
              <a:rPr lang="en-US" sz="2400" dirty="0" smtClean="0"/>
              <a:t> Kit					</a:t>
            </a:r>
            <a:r>
              <a:rPr lang="en-US" sz="2400" dirty="0" err="1" smtClean="0"/>
              <a:t>lisa</a:t>
            </a:r>
            <a:endParaRPr 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matadormessenger.com/wp-content/uploads/2014/03/HEART-HEALTH.jpg"/>
          <p:cNvPicPr>
            <a:picLocks noChangeAspect="1" noChangeArrowheads="1"/>
          </p:cNvPicPr>
          <p:nvPr/>
        </p:nvPicPr>
        <p:blipFill>
          <a:blip r:embed="rId2" cstate="print"/>
          <a:srcRect/>
          <a:stretch>
            <a:fillRect/>
          </a:stretch>
        </p:blipFill>
        <p:spPr bwMode="auto">
          <a:xfrm>
            <a:off x="5791200" y="3200400"/>
            <a:ext cx="3352800" cy="3657600"/>
          </a:xfrm>
          <a:prstGeom prst="rect">
            <a:avLst/>
          </a:prstGeom>
          <a:noFill/>
        </p:spPr>
      </p:pic>
      <p:sp>
        <p:nvSpPr>
          <p:cNvPr id="2" name="Title 1"/>
          <p:cNvSpPr>
            <a:spLocks noGrp="1"/>
          </p:cNvSpPr>
          <p:nvPr>
            <p:ph type="title"/>
          </p:nvPr>
        </p:nvSpPr>
        <p:spPr>
          <a:xfrm>
            <a:off x="457200" y="274638"/>
            <a:ext cx="8229600" cy="792162"/>
          </a:xfrm>
          <a:ln w="28575">
            <a:solidFill>
              <a:srgbClr val="FF0000"/>
            </a:solidFill>
          </a:ln>
        </p:spPr>
        <p:txBody>
          <a:bodyPr>
            <a:normAutofit/>
          </a:bodyPr>
          <a:lstStyle/>
          <a:p>
            <a:pPr algn="l"/>
            <a:r>
              <a:rPr lang="en-US" sz="2800" b="1" dirty="0" smtClean="0"/>
              <a:t>Smart Heart Regimen for Prevention of Heart Disease</a:t>
            </a:r>
            <a:endParaRPr lang="en-US" sz="2800" dirty="0"/>
          </a:p>
        </p:txBody>
      </p:sp>
      <p:sp>
        <p:nvSpPr>
          <p:cNvPr id="3" name="Content Placeholder 2"/>
          <p:cNvSpPr>
            <a:spLocks noGrp="1"/>
          </p:cNvSpPr>
          <p:nvPr>
            <p:ph idx="1"/>
          </p:nvPr>
        </p:nvSpPr>
        <p:spPr>
          <a:xfrm>
            <a:off x="457200" y="1143000"/>
            <a:ext cx="8229600" cy="5715000"/>
          </a:xfrm>
        </p:spPr>
        <p:txBody>
          <a:bodyPr>
            <a:normAutofit fontScale="55000" lnSpcReduction="20000"/>
          </a:bodyPr>
          <a:lstStyle/>
          <a:p>
            <a:pPr lvl="0"/>
            <a:r>
              <a:rPr lang="en-US" sz="4400" b="1" dirty="0" smtClean="0"/>
              <a:t>Shaklee Blood Pressure –</a:t>
            </a:r>
            <a:r>
              <a:rPr lang="en-US" sz="4400" dirty="0" smtClean="0"/>
              <a:t> relaxes smooth muscle cells… which</a:t>
            </a:r>
          </a:p>
          <a:p>
            <a:pPr lvl="1"/>
            <a:r>
              <a:rPr lang="en-US" sz="4400" dirty="0" smtClean="0"/>
              <a:t>Reduces the constriction of the blood vessel</a:t>
            </a:r>
          </a:p>
          <a:p>
            <a:pPr lvl="1"/>
            <a:r>
              <a:rPr lang="en-US" sz="4400" dirty="0" smtClean="0"/>
              <a:t>Which opens the arteries and improves blood flow .. of nutrients and oxygen to the cells all over the body</a:t>
            </a:r>
          </a:p>
          <a:p>
            <a:pPr lvl="1"/>
            <a:r>
              <a:rPr lang="en-US" sz="4400" dirty="0" smtClean="0"/>
              <a:t>Which reduces blood pressure</a:t>
            </a:r>
          </a:p>
          <a:p>
            <a:pPr>
              <a:buNone/>
            </a:pPr>
            <a:endParaRPr lang="en-US" sz="1800" dirty="0" smtClean="0"/>
          </a:p>
          <a:p>
            <a:pPr lvl="0"/>
            <a:r>
              <a:rPr lang="en-US" sz="4400" b="1" dirty="0" smtClean="0"/>
              <a:t>Omega Guard Omega 3 Fatty Acid Complex --  </a:t>
            </a:r>
            <a:endParaRPr lang="en-US" sz="4400" dirty="0" smtClean="0"/>
          </a:p>
          <a:p>
            <a:pPr lvl="1"/>
            <a:r>
              <a:rPr lang="en-US" sz="4400" dirty="0" smtClean="0"/>
              <a:t>Reduces inflammation</a:t>
            </a:r>
          </a:p>
          <a:p>
            <a:pPr lvl="1"/>
            <a:r>
              <a:rPr lang="en-US" sz="4400" dirty="0" smtClean="0"/>
              <a:t>Reduces platelet aggregation  ( stickiness)</a:t>
            </a:r>
          </a:p>
          <a:p>
            <a:pPr lvl="1"/>
            <a:r>
              <a:rPr lang="en-US" sz="4400" dirty="0" smtClean="0"/>
              <a:t>Makes red blood cells more slippery</a:t>
            </a:r>
            <a:endParaRPr lang="en-US" dirty="0" smtClean="0"/>
          </a:p>
          <a:p>
            <a:pPr lvl="0"/>
            <a:r>
              <a:rPr lang="en-US" b="1" dirty="0" smtClean="0"/>
              <a:t> </a:t>
            </a:r>
            <a:r>
              <a:rPr lang="en-US" sz="4400" b="1" dirty="0" smtClean="0"/>
              <a:t>Cholesterol Reduction Complex </a:t>
            </a:r>
            <a:r>
              <a:rPr lang="en-US" sz="4400" dirty="0" smtClean="0"/>
              <a:t>– 				if cholesterol is above 180 to 200</a:t>
            </a:r>
          </a:p>
          <a:p>
            <a:pPr lvl="0"/>
            <a:r>
              <a:rPr lang="en-US" sz="4400" b="1" dirty="0" err="1" smtClean="0"/>
              <a:t>CoQ</a:t>
            </a:r>
            <a:r>
              <a:rPr lang="en-US" sz="4400" b="1" dirty="0" smtClean="0"/>
              <a:t> Heart </a:t>
            </a:r>
            <a:r>
              <a:rPr lang="en-US" sz="4400" dirty="0" smtClean="0"/>
              <a:t> --</a:t>
            </a:r>
          </a:p>
          <a:p>
            <a:pPr lvl="1"/>
            <a:r>
              <a:rPr lang="en-US" sz="4400" dirty="0" smtClean="0"/>
              <a:t>especially if on a </a:t>
            </a:r>
            <a:r>
              <a:rPr lang="en-US" sz="4400" dirty="0" err="1" smtClean="0"/>
              <a:t>statin</a:t>
            </a:r>
            <a:r>
              <a:rPr lang="en-US" sz="4400" dirty="0" smtClean="0"/>
              <a:t> drug</a:t>
            </a:r>
          </a:p>
          <a:p>
            <a:pPr lvl="1"/>
            <a:r>
              <a:rPr lang="en-US" sz="4400" dirty="0" smtClean="0"/>
              <a:t>anti-oxidant that helps prevent oxidation of LDL cholesterol into plaque          barb</a:t>
            </a:r>
          </a:p>
          <a:p>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1905000" y="274638"/>
            <a:ext cx="4876800" cy="1143000"/>
          </a:xfrm>
          <a:ln>
            <a:solidFill>
              <a:schemeClr val="tx2">
                <a:lumMod val="60000"/>
                <a:lumOff val="40000"/>
              </a:schemeClr>
            </a:solidFill>
          </a:ln>
        </p:spPr>
        <p:txBody>
          <a:bodyPr>
            <a:normAutofit fontScale="90000"/>
          </a:bodyPr>
          <a:lstStyle/>
          <a:p>
            <a:r>
              <a:rPr lang="en-US" sz="3200" dirty="0" smtClean="0"/>
              <a:t>Objectives for Session 7</a:t>
            </a:r>
            <a:br>
              <a:rPr lang="en-US" sz="3200" dirty="0" smtClean="0"/>
            </a:br>
            <a:r>
              <a:rPr lang="en-US" sz="3200" dirty="0" err="1" smtClean="0"/>
              <a:t>FaceBook</a:t>
            </a:r>
            <a:r>
              <a:rPr lang="en-US" sz="3200" dirty="0" smtClean="0"/>
              <a:t> Is Your Friend Part 2</a:t>
            </a:r>
            <a:endParaRPr lang="en-US" sz="3200" dirty="0"/>
          </a:p>
        </p:txBody>
      </p:sp>
      <p:sp>
        <p:nvSpPr>
          <p:cNvPr id="3" name="Content Placeholder 2"/>
          <p:cNvSpPr>
            <a:spLocks noGrp="1"/>
          </p:cNvSpPr>
          <p:nvPr>
            <p:ph idx="1"/>
          </p:nvPr>
        </p:nvSpPr>
        <p:spPr>
          <a:xfrm>
            <a:off x="762000" y="1600200"/>
            <a:ext cx="7467600" cy="4525963"/>
          </a:xfrm>
        </p:spPr>
        <p:txBody>
          <a:bodyPr>
            <a:normAutofit/>
          </a:bodyPr>
          <a:lstStyle/>
          <a:p>
            <a:pPr>
              <a:buNone/>
            </a:pPr>
            <a:r>
              <a:rPr lang="en-US" sz="2400" dirty="0" smtClean="0"/>
              <a:t>Because </a:t>
            </a:r>
            <a:r>
              <a:rPr lang="en-US" sz="2400" dirty="0" err="1" smtClean="0"/>
              <a:t>Facebook</a:t>
            </a:r>
            <a:r>
              <a:rPr lang="en-US" sz="2400" dirty="0" smtClean="0"/>
              <a:t> has become such an effective tool in sharing the Shaklee message of creating healthier lives and businesses…</a:t>
            </a:r>
          </a:p>
          <a:p>
            <a:pPr>
              <a:buNone/>
            </a:pPr>
            <a:r>
              <a:rPr lang="en-US" sz="2400" dirty="0" smtClean="0"/>
              <a:t> we are continuing our series of webinars regarding using </a:t>
            </a:r>
            <a:r>
              <a:rPr lang="en-US" sz="2400" dirty="0" err="1" smtClean="0"/>
              <a:t>FaceBook</a:t>
            </a:r>
            <a:r>
              <a:rPr lang="en-US" sz="2400" dirty="0" smtClean="0"/>
              <a:t> to develop our customer base and business teams.</a:t>
            </a:r>
          </a:p>
          <a:p>
            <a:pPr>
              <a:buNone/>
            </a:pPr>
            <a:r>
              <a:rPr lang="en-US" sz="2400" dirty="0" smtClean="0"/>
              <a:t>This week, we are  doing a bit of “ show and tell”  so we can see what the most effective posts look like ... And how to create them.                                     </a:t>
            </a:r>
            <a:r>
              <a:rPr lang="en-US" sz="2400" dirty="0" err="1" smtClean="0"/>
              <a:t>lisa</a:t>
            </a:r>
            <a:endParaRPr lang="en-US" sz="2400" dirty="0" smtClean="0"/>
          </a:p>
          <a:p>
            <a:pPr>
              <a:buNone/>
            </a:pPr>
            <a:r>
              <a:rPr lang="en-US" sz="2400" dirty="0" smtClean="0"/>
              <a:t> </a:t>
            </a:r>
          </a:p>
          <a:p>
            <a:pPr>
              <a:buNone/>
            </a:pP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buyraspberrypi.com.au/wp-content/uploads/2013/05/community.jpg"/>
          <p:cNvPicPr>
            <a:picLocks noChangeAspect="1" noChangeArrowheads="1"/>
          </p:cNvPicPr>
          <p:nvPr/>
        </p:nvPicPr>
        <p:blipFill>
          <a:blip r:embed="rId2" cstate="print"/>
          <a:srcRect/>
          <a:stretch>
            <a:fillRect/>
          </a:stretch>
        </p:blipFill>
        <p:spPr bwMode="auto">
          <a:xfrm>
            <a:off x="1219200" y="1141508"/>
            <a:ext cx="6985000" cy="2287491"/>
          </a:xfrm>
          <a:prstGeom prst="rect">
            <a:avLst/>
          </a:prstGeom>
          <a:noFill/>
        </p:spPr>
      </p:pic>
      <p:sp>
        <p:nvSpPr>
          <p:cNvPr id="2" name="Title 1"/>
          <p:cNvSpPr>
            <a:spLocks noGrp="1"/>
          </p:cNvSpPr>
          <p:nvPr>
            <p:ph type="title"/>
          </p:nvPr>
        </p:nvSpPr>
        <p:spPr>
          <a:xfrm>
            <a:off x="1371600" y="381000"/>
            <a:ext cx="6019800" cy="715962"/>
          </a:xfrm>
          <a:ln>
            <a:solidFill>
              <a:schemeClr val="tx2">
                <a:lumMod val="60000"/>
                <a:lumOff val="40000"/>
              </a:schemeClr>
            </a:solidFill>
          </a:ln>
        </p:spPr>
        <p:txBody>
          <a:bodyPr>
            <a:normAutofit/>
          </a:bodyPr>
          <a:lstStyle/>
          <a:p>
            <a:r>
              <a:rPr lang="en-US" sz="3200" dirty="0" smtClean="0"/>
              <a:t>What is the Value of Facebook?</a:t>
            </a:r>
            <a:endParaRPr lang="en-US" sz="3200" dirty="0"/>
          </a:p>
        </p:txBody>
      </p:sp>
      <p:sp>
        <p:nvSpPr>
          <p:cNvPr id="3" name="Content Placeholder 2"/>
          <p:cNvSpPr>
            <a:spLocks noGrp="1"/>
          </p:cNvSpPr>
          <p:nvPr>
            <p:ph idx="1"/>
          </p:nvPr>
        </p:nvSpPr>
        <p:spPr>
          <a:xfrm>
            <a:off x="457200" y="3124200"/>
            <a:ext cx="8229600" cy="3535363"/>
          </a:xfrm>
        </p:spPr>
        <p:txBody>
          <a:bodyPr>
            <a:normAutofit/>
          </a:bodyPr>
          <a:lstStyle/>
          <a:p>
            <a:pPr marL="0" indent="0">
              <a:buNone/>
            </a:pPr>
            <a:r>
              <a:rPr lang="en-US" sz="2400" dirty="0" smtClean="0"/>
              <a:t>When utilized well, Facebook and social media can be a very valuable tool for growing your business by</a:t>
            </a:r>
          </a:p>
          <a:p>
            <a:pPr marL="0" indent="0">
              <a:buNone/>
            </a:pPr>
            <a:endParaRPr lang="en-US" sz="1000" dirty="0"/>
          </a:p>
          <a:p>
            <a:r>
              <a:rPr lang="en-US" sz="2400" dirty="0" smtClean="0"/>
              <a:t>Giving you an expanding circle of influence and amazing vehicle for connecting with others.</a:t>
            </a:r>
          </a:p>
          <a:p>
            <a:r>
              <a:rPr lang="en-US" sz="2400" dirty="0" smtClean="0"/>
              <a:t>Giving you a platform to become a resource</a:t>
            </a:r>
          </a:p>
          <a:p>
            <a:r>
              <a:rPr lang="en-US" sz="2400" dirty="0" smtClean="0"/>
              <a:t>Giving you new avenues for marketing and prospecting</a:t>
            </a:r>
          </a:p>
          <a:p>
            <a:r>
              <a:rPr lang="en-US" sz="2400" dirty="0" smtClean="0"/>
              <a:t>Giving you a place to build community for your team     </a:t>
            </a:r>
            <a:r>
              <a:rPr lang="en-US" sz="2400" dirty="0" err="1" smtClean="0"/>
              <a:t>katie</a:t>
            </a:r>
            <a:endParaRPr lang="en-US" sz="2400" dirty="0"/>
          </a:p>
        </p:txBody>
      </p:sp>
    </p:spTree>
    <p:extLst>
      <p:ext uri="{BB962C8B-B14F-4D97-AF65-F5344CB8AC3E}">
        <p14:creationId xmlns="" xmlns:p14="http://schemas.microsoft.com/office/powerpoint/2010/main" val="11472372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ln>
            <a:solidFill>
              <a:schemeClr val="tx2">
                <a:lumMod val="60000"/>
                <a:lumOff val="40000"/>
              </a:schemeClr>
            </a:solidFill>
          </a:ln>
        </p:spPr>
        <p:txBody>
          <a:bodyPr>
            <a:normAutofit/>
          </a:bodyPr>
          <a:lstStyle/>
          <a:p>
            <a:r>
              <a:rPr lang="en-US" sz="3200" dirty="0" smtClean="0"/>
              <a:t>Set Up Profile Picture and Story</a:t>
            </a:r>
            <a:endParaRPr lang="en-US" sz="3200" dirty="0"/>
          </a:p>
        </p:txBody>
      </p:sp>
      <p:sp>
        <p:nvSpPr>
          <p:cNvPr id="3" name="Content Placeholder 2"/>
          <p:cNvSpPr>
            <a:spLocks noGrp="1"/>
          </p:cNvSpPr>
          <p:nvPr>
            <p:ph idx="1"/>
          </p:nvPr>
        </p:nvSpPr>
        <p:spPr>
          <a:xfrm>
            <a:off x="457200" y="1166018"/>
            <a:ext cx="8229600" cy="4525963"/>
          </a:xfrm>
        </p:spPr>
        <p:txBody>
          <a:bodyPr>
            <a:normAutofit/>
          </a:bodyPr>
          <a:lstStyle/>
          <a:p>
            <a:r>
              <a:rPr lang="en-US" sz="2400" dirty="0" smtClean="0"/>
              <a:t>Photo of you, your family .. Looking healthy and appealing</a:t>
            </a:r>
          </a:p>
          <a:p>
            <a:r>
              <a:rPr lang="en-US" sz="2400" dirty="0" smtClean="0"/>
              <a:t>In the “ About” section … your story </a:t>
            </a:r>
          </a:p>
          <a:p>
            <a:pPr>
              <a:buNone/>
            </a:pPr>
            <a:r>
              <a:rPr lang="en-US" sz="2400" dirty="0" smtClean="0"/>
              <a:t>Examples –</a:t>
            </a:r>
          </a:p>
          <a:p>
            <a:pPr>
              <a:buNone/>
            </a:pPr>
            <a:r>
              <a:rPr lang="en-US" sz="2400" dirty="0" smtClean="0"/>
              <a:t> Bonnie Donahue – Balancing life with  Babies and a Business</a:t>
            </a:r>
          </a:p>
          <a:p>
            <a:pPr>
              <a:buNone/>
            </a:pPr>
            <a:r>
              <a:rPr lang="en-US" sz="2400" dirty="0" smtClean="0"/>
              <a:t> 	 </a:t>
            </a:r>
          </a:p>
          <a:p>
            <a:pPr>
              <a:buNone/>
            </a:pPr>
            <a:endParaRPr lang="en-US" sz="2400" dirty="0"/>
          </a:p>
        </p:txBody>
      </p:sp>
      <p:sp>
        <p:nvSpPr>
          <p:cNvPr id="14" name="Rectangle 13"/>
          <p:cNvSpPr/>
          <p:nvPr/>
        </p:nvSpPr>
        <p:spPr>
          <a:xfrm>
            <a:off x="1943100" y="3013501"/>
            <a:ext cx="5257800" cy="830997"/>
          </a:xfrm>
          <a:prstGeom prst="rect">
            <a:avLst/>
          </a:prstGeom>
        </p:spPr>
        <p:txBody>
          <a:bodyPr wrap="square">
            <a:spAutoFit/>
          </a:bodyPr>
          <a:lstStyle/>
          <a:p>
            <a:r>
              <a:rPr lang="en-US" sz="2400" dirty="0" smtClean="0"/>
              <a:t>Wife to my high school sweetheart and mommy to the four cutest kids ever!</a:t>
            </a:r>
            <a:endParaRPr lang="en-US" sz="2400" dirty="0"/>
          </a:p>
        </p:txBody>
      </p:sp>
      <p:pic>
        <p:nvPicPr>
          <p:cNvPr id="37890" name="Picture 2" descr="https://fbcdn-sphotos-a-a.akamaihd.net/hphotos-ak-xfp1/v/t1.0-9/10616048_10206181172351511_8446978317203513774_n.jpg?oh=a70d19670bca1245b048259015941015&amp;oe=5548FB2C&amp;__gda__=1435774281_30e9e4b2a899ee7857cd672c7615c47e"/>
          <p:cNvPicPr>
            <a:picLocks noChangeAspect="1" noChangeArrowheads="1"/>
          </p:cNvPicPr>
          <p:nvPr/>
        </p:nvPicPr>
        <p:blipFill>
          <a:blip r:embed="rId2" cstate="print"/>
          <a:srcRect/>
          <a:stretch>
            <a:fillRect/>
          </a:stretch>
        </p:blipFill>
        <p:spPr bwMode="auto">
          <a:xfrm>
            <a:off x="602456" y="3962400"/>
            <a:ext cx="7939088" cy="2667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733800" cy="715962"/>
          </a:xfrm>
          <a:ln>
            <a:solidFill>
              <a:schemeClr val="tx2">
                <a:lumMod val="60000"/>
                <a:lumOff val="40000"/>
              </a:schemeClr>
            </a:solidFill>
          </a:ln>
        </p:spPr>
        <p:txBody>
          <a:bodyPr>
            <a:normAutofit/>
          </a:bodyPr>
          <a:lstStyle/>
          <a:p>
            <a:r>
              <a:rPr lang="en-US" sz="3200" dirty="0" smtClean="0"/>
              <a:t>Profile Pictures</a:t>
            </a:r>
            <a:endParaRPr lang="en-US" sz="3200" dirty="0"/>
          </a:p>
        </p:txBody>
      </p:sp>
      <p:pic>
        <p:nvPicPr>
          <p:cNvPr id="3074" name="Picture 2" descr="https://scontent-ord.xx.fbcdn.net/hphotos-xpf1/v/t1.0-9/1947545_10152221628598744_51853373_n.jpg?oh=87a981b9af0b90e6825608d3e1e356e3&amp;oe=558E2A87"/>
          <p:cNvPicPr>
            <a:picLocks noChangeAspect="1" noChangeArrowheads="1"/>
          </p:cNvPicPr>
          <p:nvPr/>
        </p:nvPicPr>
        <p:blipFill>
          <a:blip r:embed="rId2" cstate="print"/>
          <a:srcRect/>
          <a:stretch>
            <a:fillRect/>
          </a:stretch>
        </p:blipFill>
        <p:spPr bwMode="auto">
          <a:xfrm>
            <a:off x="6096000" y="2971800"/>
            <a:ext cx="2705100" cy="3606801"/>
          </a:xfrm>
          <a:prstGeom prst="rect">
            <a:avLst/>
          </a:prstGeom>
          <a:noFill/>
        </p:spPr>
      </p:pic>
      <p:pic>
        <p:nvPicPr>
          <p:cNvPr id="3076" name="Picture 4" descr="https://fbcdn-sphotos-b-a.akamaihd.net/hphotos-ak-xpa1/v/t1.0-9/10403134_10205169296739429_4578251005876197954_n.jpg?oh=7f330f2113afe7ea1dcc20776297447c&amp;oe=558C7B3C&amp;__gda__=1435673386_e6000c47ed9cfc3d27f9fd0b32f29e8d"/>
          <p:cNvPicPr>
            <a:picLocks noChangeAspect="1" noChangeArrowheads="1"/>
          </p:cNvPicPr>
          <p:nvPr/>
        </p:nvPicPr>
        <p:blipFill>
          <a:blip r:embed="rId3" cstate="print"/>
          <a:srcRect/>
          <a:stretch>
            <a:fillRect/>
          </a:stretch>
        </p:blipFill>
        <p:spPr bwMode="auto">
          <a:xfrm>
            <a:off x="457200" y="1143000"/>
            <a:ext cx="3048000" cy="3048000"/>
          </a:xfrm>
          <a:prstGeom prst="rect">
            <a:avLst/>
          </a:prstGeom>
          <a:noFill/>
        </p:spPr>
      </p:pic>
      <p:pic>
        <p:nvPicPr>
          <p:cNvPr id="36866" name="Picture 2" descr="https://scontent-ord.xx.fbcdn.net/hphotos-xfp1/v/t1.0-9/10980740_10204431299635921_84509431326890404_n.jpg?oh=f45f9c1569e60bef8d3f58c81fe9a017&amp;oe=55892807"/>
          <p:cNvPicPr>
            <a:picLocks noChangeAspect="1" noChangeArrowheads="1"/>
          </p:cNvPicPr>
          <p:nvPr/>
        </p:nvPicPr>
        <p:blipFill>
          <a:blip r:embed="rId4" cstate="print"/>
          <a:srcRect/>
          <a:stretch>
            <a:fillRect/>
          </a:stretch>
        </p:blipFill>
        <p:spPr bwMode="auto">
          <a:xfrm>
            <a:off x="0" y="4419600"/>
            <a:ext cx="5620467" cy="2076451"/>
          </a:xfrm>
          <a:prstGeom prst="rect">
            <a:avLst/>
          </a:prstGeom>
          <a:noFill/>
        </p:spPr>
      </p:pic>
      <p:pic>
        <p:nvPicPr>
          <p:cNvPr id="36868" name="Picture 4" descr="https://scontent-ord.xx.fbcdn.net/hphotos-xaf1/t31.0-8/266029_3715586001600_633010311_o.jpg"/>
          <p:cNvPicPr>
            <a:picLocks noChangeAspect="1" noChangeArrowheads="1"/>
          </p:cNvPicPr>
          <p:nvPr/>
        </p:nvPicPr>
        <p:blipFill>
          <a:blip r:embed="rId5" cstate="print"/>
          <a:srcRect/>
          <a:stretch>
            <a:fillRect/>
          </a:stretch>
        </p:blipFill>
        <p:spPr bwMode="auto">
          <a:xfrm>
            <a:off x="0" y="4953000"/>
            <a:ext cx="1486263" cy="990600"/>
          </a:xfrm>
          <a:prstGeom prst="rect">
            <a:avLst/>
          </a:prstGeom>
          <a:noFill/>
        </p:spPr>
      </p:pic>
      <p:pic>
        <p:nvPicPr>
          <p:cNvPr id="36870" name="Picture 6" descr="https://fbcdn-sphotos-a-a.akamaihd.net/hphotos-ak-xpf1/t31.0-8/s2048x2048/10869645_707556219351636_2342524351916540508_o.jpg"/>
          <p:cNvPicPr>
            <a:picLocks noChangeAspect="1" noChangeArrowheads="1"/>
          </p:cNvPicPr>
          <p:nvPr/>
        </p:nvPicPr>
        <p:blipFill>
          <a:blip r:embed="rId6" cstate="print"/>
          <a:srcRect/>
          <a:stretch>
            <a:fillRect/>
          </a:stretch>
        </p:blipFill>
        <p:spPr bwMode="auto">
          <a:xfrm>
            <a:off x="4267200" y="228600"/>
            <a:ext cx="4575175" cy="1523569"/>
          </a:xfrm>
          <a:prstGeom prst="rect">
            <a:avLst/>
          </a:prstGeom>
          <a:noFill/>
        </p:spPr>
      </p:pic>
      <p:pic>
        <p:nvPicPr>
          <p:cNvPr id="36872" name="Picture 8" descr="https://fbcdn-sphotos-b-a.akamaihd.net/hphotos-ak-xpa1/t31.0-8/1292858_576536222382066_804384462_o.jpg"/>
          <p:cNvPicPr>
            <a:picLocks noChangeAspect="1" noChangeArrowheads="1"/>
          </p:cNvPicPr>
          <p:nvPr/>
        </p:nvPicPr>
        <p:blipFill>
          <a:blip r:embed="rId7" cstate="print"/>
          <a:srcRect/>
          <a:stretch>
            <a:fillRect/>
          </a:stretch>
        </p:blipFill>
        <p:spPr bwMode="auto">
          <a:xfrm>
            <a:off x="3352800" y="1828800"/>
            <a:ext cx="3581400" cy="2209800"/>
          </a:xfrm>
          <a:prstGeom prst="rect">
            <a:avLst/>
          </a:prstGeom>
          <a:noFill/>
        </p:spPr>
      </p:pic>
      <p:pic>
        <p:nvPicPr>
          <p:cNvPr id="36874" name="Picture 10" descr="https://fbcdn-sphotos-h-a.akamaihd.net/hphotos-ak-xpf1/v/t1.0-9/10577084_715186851850335_7649862564043370318_n.jpg?oh=848dcd6717a6121145dc9cd160cc4405&amp;oe=5589127A&amp;__gda__=1434531088_2e54bf9d83030314f5128bdaf6cab9bf"/>
          <p:cNvPicPr>
            <a:picLocks noChangeAspect="1" noChangeArrowheads="1"/>
          </p:cNvPicPr>
          <p:nvPr/>
        </p:nvPicPr>
        <p:blipFill>
          <a:blip r:embed="rId8" cstate="print"/>
          <a:srcRect/>
          <a:stretch>
            <a:fillRect/>
          </a:stretch>
        </p:blipFill>
        <p:spPr bwMode="auto">
          <a:xfrm>
            <a:off x="3352800" y="3429000"/>
            <a:ext cx="914400" cy="914400"/>
          </a:xfrm>
          <a:prstGeom prst="rect">
            <a:avLst/>
          </a:prstGeom>
          <a:noFill/>
        </p:spPr>
      </p:pic>
    </p:spTree>
    <p:extLst>
      <p:ext uri="{BB962C8B-B14F-4D97-AF65-F5344CB8AC3E}">
        <p14:creationId xmlns:p14="http://schemas.microsoft.com/office/powerpoint/2010/main" xmlns="" val="1801987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6019800" cy="639762"/>
          </a:xfrm>
          <a:ln>
            <a:solidFill>
              <a:schemeClr val="tx2">
                <a:lumMod val="60000"/>
                <a:lumOff val="40000"/>
              </a:schemeClr>
            </a:solidFill>
          </a:ln>
        </p:spPr>
        <p:txBody>
          <a:bodyPr>
            <a:normAutofit/>
          </a:bodyPr>
          <a:lstStyle/>
          <a:p>
            <a:r>
              <a:rPr lang="en-US" sz="3200" dirty="0" err="1" smtClean="0"/>
              <a:t>FaceBook</a:t>
            </a:r>
            <a:r>
              <a:rPr lang="en-US" sz="3200" dirty="0" smtClean="0"/>
              <a:t> Basics – What to Post</a:t>
            </a:r>
            <a:endParaRPr lang="en-US" sz="3200" dirty="0"/>
          </a:p>
        </p:txBody>
      </p:sp>
      <p:sp>
        <p:nvSpPr>
          <p:cNvPr id="3" name="Content Placeholder 2"/>
          <p:cNvSpPr>
            <a:spLocks noGrp="1"/>
          </p:cNvSpPr>
          <p:nvPr>
            <p:ph idx="1"/>
          </p:nvPr>
        </p:nvSpPr>
        <p:spPr>
          <a:xfrm>
            <a:off x="457200" y="1066800"/>
            <a:ext cx="8229600" cy="5334000"/>
          </a:xfrm>
        </p:spPr>
        <p:txBody>
          <a:bodyPr>
            <a:normAutofit/>
          </a:bodyPr>
          <a:lstStyle/>
          <a:p>
            <a:r>
              <a:rPr lang="en-US" sz="2400" dirty="0" smtClean="0"/>
              <a:t>Personal pictures of using the product</a:t>
            </a:r>
          </a:p>
          <a:p>
            <a:r>
              <a:rPr lang="en-US" sz="2400" dirty="0" smtClean="0"/>
              <a:t>Nutrition information .. And it can come from :  </a:t>
            </a:r>
            <a:r>
              <a:rPr lang="en-US" sz="2000" dirty="0" smtClean="0"/>
              <a:t>Nutrition and You booklets, Building a Better You by Dr </a:t>
            </a:r>
            <a:r>
              <a:rPr lang="en-US" sz="2000" dirty="0" err="1" smtClean="0"/>
              <a:t>Brouse</a:t>
            </a:r>
            <a:r>
              <a:rPr lang="en-US" sz="2000" dirty="0" smtClean="0"/>
              <a:t>, Shaklee website product information power points from BetterHealthin31Days.com ( Wellness Webinars )</a:t>
            </a:r>
          </a:p>
          <a:p>
            <a:r>
              <a:rPr lang="en-US" sz="2400" dirty="0" smtClean="0"/>
              <a:t>Photos of Samples -- “Who is interested in a healthy energy tea in the morning – send me your name and address and I’ll send you a sample “  ( see Bonnie Donahue and Ashley McDonald )</a:t>
            </a:r>
          </a:p>
          <a:p>
            <a:r>
              <a:rPr lang="en-US" sz="2400" dirty="0" smtClean="0"/>
              <a:t>80/20 – Post 80% non-Shaklee .. Health information, 			interesting articles, family &amp; lifestyle pictures</a:t>
            </a:r>
          </a:p>
          <a:p>
            <a:r>
              <a:rPr lang="en-US" sz="2400" dirty="0" smtClean="0"/>
              <a:t>Promotions and Shaklee Specials </a:t>
            </a:r>
            <a:endParaRPr lang="en-US" sz="2400" dirty="0" smtClean="0"/>
          </a:p>
          <a:p>
            <a:r>
              <a:rPr lang="en-US" sz="2400" dirty="0" smtClean="0"/>
              <a:t>Order at VitaBooks4You.com , </a:t>
            </a:r>
            <a:r>
              <a:rPr lang="en-US" sz="2400" smtClean="0"/>
              <a:t>The Frontrunners.com </a:t>
            </a: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a:ln>
            <a:solidFill>
              <a:schemeClr val="tx2">
                <a:lumMod val="60000"/>
                <a:lumOff val="40000"/>
              </a:schemeClr>
            </a:solidFill>
          </a:ln>
        </p:spPr>
        <p:txBody>
          <a:bodyPr>
            <a:noAutofit/>
          </a:bodyPr>
          <a:lstStyle/>
          <a:p>
            <a:pPr fontAlgn="base"/>
            <a:r>
              <a:rPr lang="en-US" sz="2400" b="1" cap="all" dirty="0"/>
              <a:t>HERE'S HOW IT WORKS:</a:t>
            </a:r>
            <a:br>
              <a:rPr lang="en-US" sz="2400" b="1" cap="all" dirty="0"/>
            </a:br>
            <a:r>
              <a:rPr lang="en-US" sz="2400" b="1" dirty="0"/>
              <a:t>Earn shares monthly for the Cash for Cleveland Bonus Pool of $50,000 (January 2015 – June 2015</a:t>
            </a:r>
            <a:r>
              <a:rPr lang="en-US" sz="2400" b="1" dirty="0" smtClean="0"/>
              <a:t>).</a:t>
            </a:r>
            <a:endParaRPr lang="en-US" sz="2800" dirty="0"/>
          </a:p>
        </p:txBody>
      </p:sp>
      <p:sp>
        <p:nvSpPr>
          <p:cNvPr id="3" name="Content Placeholder 2"/>
          <p:cNvSpPr>
            <a:spLocks noGrp="1"/>
          </p:cNvSpPr>
          <p:nvPr>
            <p:ph idx="1"/>
          </p:nvPr>
        </p:nvSpPr>
        <p:spPr>
          <a:xfrm>
            <a:off x="457200" y="1371600"/>
            <a:ext cx="8229600" cy="5486400"/>
          </a:xfrm>
        </p:spPr>
        <p:txBody>
          <a:bodyPr>
            <a:normAutofit fontScale="55000" lnSpcReduction="20000"/>
          </a:bodyPr>
          <a:lstStyle/>
          <a:p>
            <a:pPr fontAlgn="base"/>
            <a:r>
              <a:rPr lang="en-US" dirty="0"/>
              <a:t>Each month you earn 20 personal sponsoring points between January and June 2015, we’ll reward you with one share or a minimum of $100 check </a:t>
            </a:r>
            <a:r>
              <a:rPr lang="en-US" dirty="0" smtClean="0"/>
              <a:t>.</a:t>
            </a:r>
            <a:endParaRPr lang="en-US" dirty="0"/>
          </a:p>
          <a:p>
            <a:pPr fontAlgn="base"/>
            <a:r>
              <a:rPr lang="en-US" dirty="0"/>
              <a:t>Earn 35 personal sponsoring points in a month during that time period and we’ll up that amount to two shares or a minimum of $200. </a:t>
            </a:r>
          </a:p>
          <a:p>
            <a:pPr fontAlgn="base"/>
            <a:r>
              <a:rPr lang="en-US" dirty="0" smtClean="0"/>
              <a:t>Earn </a:t>
            </a:r>
            <a:r>
              <a:rPr lang="en-US" dirty="0"/>
              <a:t>follow-up points </a:t>
            </a:r>
            <a:r>
              <a:rPr lang="en-US" dirty="0" smtClean="0"/>
              <a:t>when </a:t>
            </a:r>
            <a:r>
              <a:rPr lang="en-US" dirty="0"/>
              <a:t>your new Members and Distributors place an order in their second month with Shaklee – 1 point for an order of 50 PV or more.</a:t>
            </a:r>
          </a:p>
          <a:p>
            <a:pPr fontAlgn="base"/>
            <a:r>
              <a:rPr lang="en-US" dirty="0"/>
              <a:t>Earn a combined 100 points </a:t>
            </a:r>
            <a:r>
              <a:rPr lang="en-US" dirty="0" smtClean="0"/>
              <a:t>and </a:t>
            </a:r>
            <a:r>
              <a:rPr lang="en-US" dirty="0"/>
              <a:t>you'll receive VIP seating and access to the Star Achiever </a:t>
            </a:r>
            <a:r>
              <a:rPr lang="en-US" dirty="0" smtClean="0"/>
              <a:t>Event.</a:t>
            </a:r>
            <a:endParaRPr lang="en-US" dirty="0"/>
          </a:p>
          <a:p>
            <a:pPr fontAlgn="base"/>
            <a:r>
              <a:rPr lang="en-US" dirty="0"/>
              <a:t>Top 20 point earners during the Cash for Cleveland Incentive will receive special recognition at Shaklee Live 2015 in Cleveland.</a:t>
            </a:r>
          </a:p>
          <a:p>
            <a:pPr fontAlgn="base"/>
            <a:r>
              <a:rPr lang="en-US" dirty="0"/>
              <a:t>You must register for Shaklee Live 2015 by June 30, 2015 to be eligible and attend conference to receive your Cash for Cleveland check</a:t>
            </a:r>
            <a:r>
              <a:rPr lang="en-US" dirty="0" smtClean="0"/>
              <a:t>.</a:t>
            </a:r>
          </a:p>
          <a:p>
            <a:pPr fontAlgn="base"/>
            <a:r>
              <a:rPr lang="en-US" dirty="0"/>
              <a:t>Points are earned through personal sponsoring with qualifying orders placed at the time one joins and accrue to the Original Sponsor. Points are earned according to the following:</a:t>
            </a:r>
          </a:p>
          <a:p>
            <a:pPr lvl="1" fontAlgn="base"/>
            <a:r>
              <a:rPr lang="en-US" dirty="0"/>
              <a:t>15 points for a new Distributor with a $999 Super Gold PAK</a:t>
            </a:r>
          </a:p>
          <a:p>
            <a:pPr lvl="1" fontAlgn="base"/>
            <a:r>
              <a:rPr lang="en-US" dirty="0"/>
              <a:t>10 points for a new Distributor with a $699 Gold Plus PAK</a:t>
            </a:r>
          </a:p>
          <a:p>
            <a:pPr lvl="1" fontAlgn="base"/>
            <a:r>
              <a:rPr lang="en-US" dirty="0"/>
              <a:t>5 points for a new Distributor with a $349 Gold PAK</a:t>
            </a:r>
          </a:p>
          <a:p>
            <a:pPr lvl="1" fontAlgn="base"/>
            <a:r>
              <a:rPr lang="en-US" dirty="0"/>
              <a:t>2 points for a new Member or Distributor with a 100 PV or more order</a:t>
            </a:r>
          </a:p>
          <a:p>
            <a:pPr lvl="1" fontAlgn="base"/>
            <a:r>
              <a:rPr lang="en-US" dirty="0"/>
              <a:t>1 point for a new Member or Distributor with a 50 PV Order</a:t>
            </a:r>
          </a:p>
          <a:p>
            <a:pPr fontAlgn="base"/>
            <a:endParaRPr lang="en-US" sz="1500" dirty="0"/>
          </a:p>
          <a:p>
            <a:r>
              <a:rPr lang="en-US" dirty="0"/>
              <a:t>The maximum number of shares you can earn is 12 shares.</a:t>
            </a:r>
          </a:p>
        </p:txBody>
      </p:sp>
    </p:spTree>
    <p:extLst>
      <p:ext uri="{BB962C8B-B14F-4D97-AF65-F5344CB8AC3E}">
        <p14:creationId xmlns:p14="http://schemas.microsoft.com/office/powerpoint/2010/main" xmlns="" val="39589143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5791200" cy="715962"/>
          </a:xfrm>
        </p:spPr>
        <p:txBody>
          <a:bodyPr>
            <a:normAutofit/>
          </a:bodyPr>
          <a:lstStyle/>
          <a:p>
            <a:r>
              <a:rPr lang="en-US" sz="3200" dirty="0" smtClean="0"/>
              <a:t>When to Post .. And How Often</a:t>
            </a:r>
            <a:endParaRPr lang="en-US" sz="3200" dirty="0"/>
          </a:p>
        </p:txBody>
      </p:sp>
      <p:sp>
        <p:nvSpPr>
          <p:cNvPr id="3" name="Content Placeholder 2"/>
          <p:cNvSpPr>
            <a:spLocks noGrp="1"/>
          </p:cNvSpPr>
          <p:nvPr>
            <p:ph idx="1"/>
          </p:nvPr>
        </p:nvSpPr>
        <p:spPr>
          <a:xfrm>
            <a:off x="609600" y="838200"/>
            <a:ext cx="6553200" cy="1371600"/>
          </a:xfrm>
        </p:spPr>
        <p:txBody>
          <a:bodyPr>
            <a:normAutofit/>
          </a:bodyPr>
          <a:lstStyle/>
          <a:p>
            <a:r>
              <a:rPr lang="en-US" sz="2400" dirty="0" smtClean="0"/>
              <a:t>Peak times for </a:t>
            </a:r>
            <a:r>
              <a:rPr lang="en-US" sz="2400" dirty="0" err="1" smtClean="0"/>
              <a:t>FaceBook</a:t>
            </a:r>
            <a:r>
              <a:rPr lang="en-US" sz="2400" dirty="0" smtClean="0"/>
              <a:t> usage are Monday morning and  9 am and 5 pm </a:t>
            </a:r>
          </a:p>
          <a:p>
            <a:r>
              <a:rPr lang="en-US" sz="2400" dirty="0" smtClean="0"/>
              <a:t>Post at least once a week  -- </a:t>
            </a:r>
            <a:endParaRPr lang="en-US" sz="2400" dirty="0"/>
          </a:p>
        </p:txBody>
      </p:sp>
      <p:sp>
        <p:nvSpPr>
          <p:cNvPr id="4" name="Rectangle 3"/>
          <p:cNvSpPr/>
          <p:nvPr/>
        </p:nvSpPr>
        <p:spPr>
          <a:xfrm>
            <a:off x="533400" y="3013501"/>
            <a:ext cx="5486400" cy="1200329"/>
          </a:xfrm>
          <a:prstGeom prst="rect">
            <a:avLst/>
          </a:prstGeom>
        </p:spPr>
        <p:txBody>
          <a:bodyPr wrap="square">
            <a:spAutoFit/>
          </a:bodyPr>
          <a:lstStyle/>
          <a:p>
            <a:r>
              <a:rPr lang="en-US" sz="2400" dirty="0" smtClean="0"/>
              <a:t>Make graphic appealing using different apps to print text over a picture  ( </a:t>
            </a:r>
            <a:r>
              <a:rPr lang="en-US" sz="2400" dirty="0" err="1" smtClean="0"/>
              <a:t>rhonna</a:t>
            </a:r>
            <a:r>
              <a:rPr lang="en-US" sz="2400" dirty="0" smtClean="0"/>
              <a:t>, word swag, </a:t>
            </a:r>
            <a:r>
              <a:rPr lang="en-US" sz="2400" dirty="0" err="1" smtClean="0"/>
              <a:t>pic</a:t>
            </a:r>
            <a:r>
              <a:rPr lang="en-US" sz="2400" dirty="0" smtClean="0"/>
              <a:t> monkey )</a:t>
            </a:r>
          </a:p>
        </p:txBody>
      </p:sp>
      <p:sp>
        <p:nvSpPr>
          <p:cNvPr id="5" name="Rectangle 4"/>
          <p:cNvSpPr/>
          <p:nvPr/>
        </p:nvSpPr>
        <p:spPr>
          <a:xfrm>
            <a:off x="0" y="2133600"/>
            <a:ext cx="6713954" cy="584775"/>
          </a:xfrm>
          <a:prstGeom prst="rect">
            <a:avLst/>
          </a:prstGeom>
          <a:ln>
            <a:solidFill>
              <a:schemeClr val="tx2">
                <a:lumMod val="60000"/>
                <a:lumOff val="40000"/>
              </a:schemeClr>
            </a:solidFill>
          </a:ln>
        </p:spPr>
        <p:txBody>
          <a:bodyPr wrap="none">
            <a:spAutoFit/>
          </a:bodyPr>
          <a:lstStyle/>
          <a:p>
            <a:r>
              <a:rPr lang="en-US" sz="3200" dirty="0" smtClean="0"/>
              <a:t>Make Pictures Appealing &amp; Educational</a:t>
            </a:r>
            <a:endParaRPr lang="en-US" sz="3200" dirty="0"/>
          </a:p>
        </p:txBody>
      </p:sp>
      <p:pic>
        <p:nvPicPr>
          <p:cNvPr id="7" name="Picture 2"/>
          <p:cNvPicPr>
            <a:picLocks noChangeAspect="1" noChangeArrowheads="1"/>
          </p:cNvPicPr>
          <p:nvPr/>
        </p:nvPicPr>
        <p:blipFill>
          <a:blip r:embed="rId3" cstate="print"/>
          <a:srcRect/>
          <a:stretch>
            <a:fillRect/>
          </a:stretch>
        </p:blipFill>
        <p:spPr bwMode="auto">
          <a:xfrm>
            <a:off x="6019800" y="2743200"/>
            <a:ext cx="2895600" cy="3910046"/>
          </a:xfrm>
          <a:prstGeom prst="rect">
            <a:avLst/>
          </a:prstGeom>
          <a:noFill/>
          <a:ln w="9525">
            <a:noFill/>
            <a:miter lim="800000"/>
            <a:headEnd/>
            <a:tailEnd/>
          </a:ln>
          <a:effectLst/>
        </p:spPr>
      </p:pic>
      <p:sp>
        <p:nvSpPr>
          <p:cNvPr id="8" name="Rectangle 7"/>
          <p:cNvSpPr/>
          <p:nvPr/>
        </p:nvSpPr>
        <p:spPr>
          <a:xfrm>
            <a:off x="228600" y="4495800"/>
            <a:ext cx="5735288" cy="523220"/>
          </a:xfrm>
          <a:prstGeom prst="rect">
            <a:avLst/>
          </a:prstGeom>
          <a:ln>
            <a:solidFill>
              <a:schemeClr val="tx2">
                <a:lumMod val="60000"/>
                <a:lumOff val="40000"/>
              </a:schemeClr>
            </a:solidFill>
          </a:ln>
        </p:spPr>
        <p:txBody>
          <a:bodyPr wrap="none">
            <a:spAutoFit/>
          </a:bodyPr>
          <a:lstStyle/>
          <a:p>
            <a:r>
              <a:rPr lang="en-US" sz="2800" dirty="0" smtClean="0"/>
              <a:t>Used </a:t>
            </a:r>
            <a:r>
              <a:rPr lang="en-US" sz="2800" dirty="0" err="1" smtClean="0"/>
              <a:t>Rhonna</a:t>
            </a:r>
            <a:r>
              <a:rPr lang="en-US" sz="2800" dirty="0" smtClean="0"/>
              <a:t> to Print Text over Photo </a:t>
            </a: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3886200" cy="792162"/>
          </a:xfrm>
          <a:ln>
            <a:solidFill>
              <a:schemeClr val="accent2">
                <a:lumMod val="75000"/>
              </a:schemeClr>
            </a:solidFill>
          </a:ln>
        </p:spPr>
        <p:txBody>
          <a:bodyPr>
            <a:normAutofit/>
          </a:bodyPr>
          <a:lstStyle/>
          <a:p>
            <a:r>
              <a:rPr lang="en-US" sz="3200" dirty="0" smtClean="0"/>
              <a:t>Created on </a:t>
            </a:r>
            <a:r>
              <a:rPr lang="en-US" sz="3200" dirty="0" err="1" smtClean="0"/>
              <a:t>Canva</a:t>
            </a:r>
            <a:endParaRPr lang="en-US" sz="3200" dirty="0"/>
          </a:p>
        </p:txBody>
      </p:sp>
      <p:sp>
        <p:nvSpPr>
          <p:cNvPr id="3" name="Content Placeholder 2"/>
          <p:cNvSpPr>
            <a:spLocks noGrp="1"/>
          </p:cNvSpPr>
          <p:nvPr>
            <p:ph idx="1"/>
          </p:nvPr>
        </p:nvSpPr>
        <p:spPr>
          <a:xfrm>
            <a:off x="457200" y="1600200"/>
            <a:ext cx="4114800" cy="4525963"/>
          </a:xfrm>
        </p:spPr>
        <p:txBody>
          <a:bodyPr/>
          <a:lstStyle/>
          <a:p>
            <a:pPr>
              <a:buNone/>
            </a:pPr>
            <a:endParaRPr lang="en-US" dirty="0" smtClean="0"/>
          </a:p>
          <a:p>
            <a:pPr>
              <a:buNone/>
            </a:pPr>
            <a:r>
              <a:rPr lang="en-US" dirty="0" smtClean="0"/>
              <a:t>Can create the image in your computer and then copy and paste into </a:t>
            </a:r>
            <a:r>
              <a:rPr lang="en-US" dirty="0" err="1" smtClean="0"/>
              <a:t>FaceBook</a:t>
            </a:r>
            <a:r>
              <a:rPr lang="en-US" dirty="0" smtClean="0"/>
              <a:t>  </a:t>
            </a:r>
            <a:endParaRPr lang="en-US" dirty="0"/>
          </a:p>
        </p:txBody>
      </p:sp>
      <p:pic>
        <p:nvPicPr>
          <p:cNvPr id="87042" name="Picture 2"/>
          <p:cNvPicPr>
            <a:picLocks noChangeAspect="1" noChangeArrowheads="1"/>
          </p:cNvPicPr>
          <p:nvPr/>
        </p:nvPicPr>
        <p:blipFill>
          <a:blip r:embed="rId2" cstate="print"/>
          <a:srcRect/>
          <a:stretch>
            <a:fillRect/>
          </a:stretch>
        </p:blipFill>
        <p:spPr bwMode="auto">
          <a:xfrm>
            <a:off x="4572000" y="0"/>
            <a:ext cx="4484348"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3886200" cy="3154362"/>
          </a:xfrm>
          <a:ln>
            <a:solidFill>
              <a:schemeClr val="accent3">
                <a:lumMod val="50000"/>
              </a:schemeClr>
            </a:solidFill>
          </a:ln>
        </p:spPr>
        <p:txBody>
          <a:bodyPr>
            <a:normAutofit/>
          </a:bodyPr>
          <a:lstStyle/>
          <a:p>
            <a:r>
              <a:rPr lang="en-US" sz="2800" dirty="0" smtClean="0"/>
              <a:t>Post Examples of Shaklee’s  High Standards and Commitment to Quality</a:t>
            </a:r>
            <a:endParaRPr lang="en-US" sz="2800" dirty="0"/>
          </a:p>
        </p:txBody>
      </p:sp>
      <p:pic>
        <p:nvPicPr>
          <p:cNvPr id="83970" name="Picture 2"/>
          <p:cNvPicPr>
            <a:picLocks noChangeAspect="1" noChangeArrowheads="1"/>
          </p:cNvPicPr>
          <p:nvPr/>
        </p:nvPicPr>
        <p:blipFill>
          <a:blip r:embed="rId2" cstate="print"/>
          <a:srcRect/>
          <a:stretch>
            <a:fillRect/>
          </a:stretch>
        </p:blipFill>
        <p:spPr bwMode="auto">
          <a:xfrm>
            <a:off x="4343400" y="0"/>
            <a:ext cx="48006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2600"/>
            <a:ext cx="4114800" cy="2239962"/>
          </a:xfrm>
          <a:ln>
            <a:solidFill>
              <a:srgbClr val="C00000"/>
            </a:solidFill>
          </a:ln>
        </p:spPr>
        <p:txBody>
          <a:bodyPr>
            <a:normAutofit/>
          </a:bodyPr>
          <a:lstStyle/>
          <a:p>
            <a:r>
              <a:rPr lang="en-US" sz="2800" dirty="0" smtClean="0"/>
              <a:t>Posts About Products to stay healthy through the holidays </a:t>
            </a:r>
            <a:endParaRPr lang="en-US" sz="2800" dirty="0"/>
          </a:p>
        </p:txBody>
      </p:sp>
      <p:pic>
        <p:nvPicPr>
          <p:cNvPr id="84994" name="Picture 2"/>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4114800" cy="1143000"/>
          </a:xfrm>
          <a:ln>
            <a:solidFill>
              <a:schemeClr val="tx1"/>
            </a:solidFill>
          </a:ln>
        </p:spPr>
        <p:txBody>
          <a:bodyPr>
            <a:normAutofit fontScale="90000"/>
          </a:bodyPr>
          <a:lstStyle/>
          <a:p>
            <a:r>
              <a:rPr lang="en-US" sz="2800" dirty="0" smtClean="0"/>
              <a:t>Example of Post How Alfalfa Increased Breast Milk Supply</a:t>
            </a:r>
            <a:endParaRPr lang="en-US" sz="2800" dirty="0"/>
          </a:p>
        </p:txBody>
      </p:sp>
      <p:pic>
        <p:nvPicPr>
          <p:cNvPr id="81922" name="Picture 2"/>
          <p:cNvPicPr>
            <a:picLocks noChangeAspect="1" noChangeArrowheads="1"/>
          </p:cNvPicPr>
          <p:nvPr/>
        </p:nvPicPr>
        <p:blipFill>
          <a:blip r:embed="rId2" cstate="print"/>
          <a:srcRect/>
          <a:stretch>
            <a:fillRect/>
          </a:stretch>
        </p:blipFill>
        <p:spPr bwMode="auto">
          <a:xfrm>
            <a:off x="4572000" y="0"/>
            <a:ext cx="4419600" cy="6895023"/>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838200" y="1600200"/>
            <a:ext cx="3238696" cy="495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3886200" cy="1143000"/>
          </a:xfrm>
          <a:ln>
            <a:solidFill>
              <a:schemeClr val="tx2">
                <a:lumMod val="60000"/>
                <a:lumOff val="40000"/>
              </a:schemeClr>
            </a:solidFill>
          </a:ln>
        </p:spPr>
        <p:txBody>
          <a:bodyPr>
            <a:normAutofit/>
          </a:bodyPr>
          <a:lstStyle/>
          <a:p>
            <a:r>
              <a:rPr lang="en-US" sz="2800" dirty="0" smtClean="0"/>
              <a:t>Example of Post About Children’s Nutrition </a:t>
            </a:r>
            <a:endParaRPr lang="en-US" sz="2800" dirty="0"/>
          </a:p>
        </p:txBody>
      </p:sp>
      <p:pic>
        <p:nvPicPr>
          <p:cNvPr id="77827" name="Picture 3"/>
          <p:cNvPicPr>
            <a:picLocks noChangeAspect="1" noChangeArrowheads="1"/>
          </p:cNvPicPr>
          <p:nvPr/>
        </p:nvPicPr>
        <p:blipFill>
          <a:blip r:embed="rId2" cstate="print"/>
          <a:srcRect/>
          <a:stretch>
            <a:fillRect/>
          </a:stretch>
        </p:blipFill>
        <p:spPr bwMode="auto">
          <a:xfrm>
            <a:off x="4572000" y="0"/>
            <a:ext cx="4811788" cy="6858000"/>
          </a:xfrm>
          <a:prstGeom prst="rect">
            <a:avLst/>
          </a:prstGeom>
          <a:noFill/>
          <a:ln w="9525">
            <a:noFill/>
            <a:miter lim="800000"/>
            <a:headEnd/>
            <a:tailEnd/>
          </a:ln>
          <a:effectLst/>
        </p:spPr>
      </p:pic>
      <p:sp>
        <p:nvSpPr>
          <p:cNvPr id="6" name="TextBox 5"/>
          <p:cNvSpPr txBox="1"/>
          <p:nvPr/>
        </p:nvSpPr>
        <p:spPr>
          <a:xfrm>
            <a:off x="2133600" y="5486400"/>
            <a:ext cx="18288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2800" dirty="0" smtClean="0"/>
              <a:t>From Shaklee Corporation </a:t>
            </a:r>
            <a:r>
              <a:rPr lang="en-US" sz="2800" dirty="0" err="1" smtClean="0"/>
              <a:t>FaceBook</a:t>
            </a:r>
            <a:r>
              <a:rPr lang="en-US" sz="2800" dirty="0" smtClean="0"/>
              <a:t> Page</a:t>
            </a:r>
            <a:endParaRPr lang="en-US" sz="2800" dirty="0"/>
          </a:p>
        </p:txBody>
      </p:sp>
      <p:sp>
        <p:nvSpPr>
          <p:cNvPr id="3" name="Content Placeholder 2"/>
          <p:cNvSpPr>
            <a:spLocks noGrp="1"/>
          </p:cNvSpPr>
          <p:nvPr>
            <p:ph idx="1"/>
          </p:nvPr>
        </p:nvSpPr>
        <p:spPr>
          <a:xfrm>
            <a:off x="381000" y="990600"/>
            <a:ext cx="2667000" cy="5334000"/>
          </a:xfrm>
        </p:spPr>
        <p:txBody>
          <a:bodyPr>
            <a:normAutofit fontScale="92500" lnSpcReduction="20000"/>
          </a:bodyPr>
          <a:lstStyle/>
          <a:p>
            <a:pPr>
              <a:buNone/>
            </a:pPr>
            <a:r>
              <a:rPr lang="en-US" sz="2400" dirty="0" smtClean="0"/>
              <a:t>Losing as little as 5-10 lbs can actually lower your risk of heart disease.</a:t>
            </a:r>
          </a:p>
          <a:p>
            <a:pPr>
              <a:buNone/>
            </a:pPr>
            <a:r>
              <a:rPr lang="en-US" sz="2400" dirty="0" smtClean="0"/>
              <a:t> In fact, in one study blood pressure decreased, there was increase in good HDL cholesterol, and a drop in bad triglycerides. </a:t>
            </a:r>
          </a:p>
          <a:p>
            <a:pPr>
              <a:buNone/>
            </a:pPr>
            <a:r>
              <a:rPr lang="en-US" sz="2400" dirty="0" smtClean="0"/>
              <a:t>So, can we count you in for 10 lbs off? Join our 40K Weight Loss Challenge today! </a:t>
            </a:r>
            <a:r>
              <a:rPr lang="en-US" sz="2400" dirty="0" smtClean="0">
                <a:hlinkClick r:id="rId2"/>
              </a:rPr>
              <a:t>http://bit.ly/1LkWDsr</a:t>
            </a:r>
            <a:r>
              <a:rPr lang="en-US" sz="2400" dirty="0" smtClean="0"/>
              <a:t>      </a:t>
            </a:r>
            <a:r>
              <a:rPr lang="en-US" sz="2400" dirty="0" err="1" smtClean="0"/>
              <a:t>lisa</a:t>
            </a:r>
            <a:endParaRPr lang="en-US" sz="2400" dirty="0"/>
          </a:p>
        </p:txBody>
      </p:sp>
      <p:pic>
        <p:nvPicPr>
          <p:cNvPr id="1026" name="Picture 2" descr="https://fbcdn-sphotos-e-a.akamaihd.net/hphotos-ak-xpf1/v/t1.0-9/10982181_868538346522950_741223656936446565_n.jpg?oh=320244f04a14cb7ee5ff36e82ae6f183&amp;oe=5594569E&amp;__gda__=1431330143_eca7e16dfe89408a5952ca3c25401a47"/>
          <p:cNvPicPr>
            <a:picLocks noChangeAspect="1" noChangeArrowheads="1"/>
          </p:cNvPicPr>
          <p:nvPr/>
        </p:nvPicPr>
        <p:blipFill>
          <a:blip r:embed="rId3" cstate="print"/>
          <a:srcRect/>
          <a:stretch>
            <a:fillRect/>
          </a:stretch>
        </p:blipFill>
        <p:spPr bwMode="auto">
          <a:xfrm>
            <a:off x="3429000" y="1371600"/>
            <a:ext cx="5385078" cy="51054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ln>
            <a:solidFill>
              <a:schemeClr val="tx2">
                <a:lumMod val="60000"/>
                <a:lumOff val="40000"/>
              </a:schemeClr>
            </a:solidFill>
          </a:ln>
        </p:spPr>
        <p:txBody>
          <a:bodyPr>
            <a:normAutofit/>
          </a:bodyPr>
          <a:lstStyle/>
          <a:p>
            <a:r>
              <a:rPr lang="en-US" sz="3200" dirty="0" smtClean="0"/>
              <a:t>From Shaklee Corporation </a:t>
            </a:r>
            <a:r>
              <a:rPr lang="en-US" sz="3200" dirty="0" err="1" smtClean="0"/>
              <a:t>FaceBook</a:t>
            </a:r>
            <a:r>
              <a:rPr lang="en-US" sz="3200" dirty="0" smtClean="0"/>
              <a:t> page</a:t>
            </a:r>
            <a:endParaRPr lang="en-US" sz="3200" dirty="0"/>
          </a:p>
        </p:txBody>
      </p:sp>
      <p:sp>
        <p:nvSpPr>
          <p:cNvPr id="3" name="Content Placeholder 2"/>
          <p:cNvSpPr>
            <a:spLocks noGrp="1"/>
          </p:cNvSpPr>
          <p:nvPr>
            <p:ph idx="1"/>
          </p:nvPr>
        </p:nvSpPr>
        <p:spPr>
          <a:xfrm>
            <a:off x="457200" y="1600201"/>
            <a:ext cx="3429000" cy="2133600"/>
          </a:xfrm>
          <a:ln>
            <a:solidFill>
              <a:schemeClr val="tx2">
                <a:lumMod val="60000"/>
                <a:lumOff val="40000"/>
              </a:schemeClr>
            </a:solidFill>
          </a:ln>
        </p:spPr>
        <p:txBody>
          <a:bodyPr>
            <a:normAutofit/>
          </a:bodyPr>
          <a:lstStyle/>
          <a:p>
            <a:pPr>
              <a:buNone/>
            </a:pPr>
            <a:r>
              <a:rPr lang="en-US" sz="2400" dirty="0" smtClean="0"/>
              <a:t>The beauty of a Shaklee business is that it can be designed around your life in a way that works for you.    </a:t>
            </a:r>
            <a:r>
              <a:rPr lang="en-US" sz="2400" dirty="0" err="1" smtClean="0"/>
              <a:t>lisa</a:t>
            </a:r>
            <a:endParaRPr lang="en-US" sz="2400" dirty="0"/>
          </a:p>
        </p:txBody>
      </p:sp>
      <p:pic>
        <p:nvPicPr>
          <p:cNvPr id="63490" name="Picture 2" descr="https://fbcdn-sphotos-g-a.akamaihd.net/hphotos-ak-xaf1/v/t1.0-9/10389603_867378866638898_1640560521948865753_n.jpg?oh=02b9d16b099daf29a6e684077cf460ec&amp;oe=55501619&amp;__gda__=1431323048_3d76d193349647d35616f00f98abb809"/>
          <p:cNvPicPr>
            <a:picLocks noChangeAspect="1" noChangeArrowheads="1"/>
          </p:cNvPicPr>
          <p:nvPr/>
        </p:nvPicPr>
        <p:blipFill>
          <a:blip r:embed="rId2" cstate="print"/>
          <a:srcRect/>
          <a:stretch>
            <a:fillRect/>
          </a:stretch>
        </p:blipFill>
        <p:spPr bwMode="auto">
          <a:xfrm>
            <a:off x="3962400" y="1447801"/>
            <a:ext cx="4876799" cy="48768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72400" cy="715962"/>
          </a:xfrm>
          <a:ln>
            <a:solidFill>
              <a:schemeClr val="tx2">
                <a:lumMod val="75000"/>
              </a:schemeClr>
            </a:solidFill>
          </a:ln>
        </p:spPr>
        <p:txBody>
          <a:bodyPr>
            <a:normAutofit/>
          </a:bodyPr>
          <a:lstStyle/>
          <a:p>
            <a:r>
              <a:rPr lang="en-US" sz="3200" dirty="0" smtClean="0"/>
              <a:t>From </a:t>
            </a:r>
            <a:r>
              <a:rPr lang="en-US" sz="3200" dirty="0" err="1" smtClean="0"/>
              <a:t>FaceBook</a:t>
            </a:r>
            <a:r>
              <a:rPr lang="en-US" sz="3200" dirty="0" smtClean="0"/>
              <a:t> Shaklee Corporation</a:t>
            </a:r>
            <a:endParaRPr lang="en-US" sz="3200" dirty="0"/>
          </a:p>
        </p:txBody>
      </p:sp>
      <p:sp>
        <p:nvSpPr>
          <p:cNvPr id="3" name="Content Placeholder 2"/>
          <p:cNvSpPr>
            <a:spLocks noGrp="1"/>
          </p:cNvSpPr>
          <p:nvPr>
            <p:ph idx="1"/>
          </p:nvPr>
        </p:nvSpPr>
        <p:spPr>
          <a:xfrm>
            <a:off x="457200" y="1600200"/>
            <a:ext cx="3733800" cy="4525963"/>
          </a:xfrm>
        </p:spPr>
        <p:txBody>
          <a:bodyPr>
            <a:normAutofit/>
          </a:bodyPr>
          <a:lstStyle/>
          <a:p>
            <a:pPr>
              <a:buNone/>
            </a:pPr>
            <a:r>
              <a:rPr lang="en-US" sz="2400" dirty="0" smtClean="0"/>
              <a:t>Your cells fight damage every day. Help repair &amp; protect them* with the power of </a:t>
            </a:r>
            <a:r>
              <a:rPr lang="en-US" sz="2400" dirty="0" err="1" smtClean="0"/>
              <a:t>Vivix</a:t>
            </a:r>
            <a:r>
              <a:rPr lang="en-US" sz="2400" dirty="0" smtClean="0"/>
              <a:t>®. </a:t>
            </a:r>
            <a:r>
              <a:rPr lang="en-US" sz="2400" dirty="0" smtClean="0">
                <a:hlinkClick r:id="rId2"/>
              </a:rPr>
              <a:t>http://bit.ly/1ysRmaY</a:t>
            </a:r>
            <a:r>
              <a:rPr lang="en-US" sz="2400" dirty="0" smtClean="0"/>
              <a:t>   </a:t>
            </a:r>
            <a:r>
              <a:rPr lang="en-US" sz="2400" dirty="0" err="1" smtClean="0"/>
              <a:t>lisa</a:t>
            </a:r>
            <a:endParaRPr lang="en-US" sz="2400" dirty="0"/>
          </a:p>
        </p:txBody>
      </p:sp>
      <p:pic>
        <p:nvPicPr>
          <p:cNvPr id="64514" name="Picture 2" descr="https://scontent-ord.xx.fbcdn.net/hphotos-xpf1/v/t1.0-9/1962870_866891463354305_925135248248240126_n.jpg?oh=25010bc1ce667a9f14b3adab58bab5b4&amp;oe=5551EF00"/>
          <p:cNvPicPr>
            <a:picLocks noChangeAspect="1" noChangeArrowheads="1"/>
          </p:cNvPicPr>
          <p:nvPr/>
        </p:nvPicPr>
        <p:blipFill>
          <a:blip r:embed="rId3" cstate="print"/>
          <a:srcRect/>
          <a:stretch>
            <a:fillRect/>
          </a:stretch>
        </p:blipFill>
        <p:spPr bwMode="auto">
          <a:xfrm>
            <a:off x="4572000" y="1828800"/>
            <a:ext cx="4237037" cy="423703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3810000" cy="639762"/>
          </a:xfrm>
          <a:ln>
            <a:solidFill>
              <a:schemeClr val="tx2">
                <a:lumMod val="60000"/>
                <a:lumOff val="40000"/>
              </a:schemeClr>
            </a:solidFill>
          </a:ln>
        </p:spPr>
        <p:txBody>
          <a:bodyPr>
            <a:normAutofit/>
          </a:bodyPr>
          <a:lstStyle/>
          <a:p>
            <a:r>
              <a:rPr lang="en-US" sz="3200" dirty="0" err="1" smtClean="0"/>
              <a:t>FaceBook</a:t>
            </a:r>
            <a:r>
              <a:rPr lang="en-US" sz="3200" dirty="0" smtClean="0"/>
              <a:t> Glossary</a:t>
            </a:r>
            <a:endParaRPr lang="en-US" sz="3200" dirty="0"/>
          </a:p>
        </p:txBody>
      </p:sp>
      <p:sp>
        <p:nvSpPr>
          <p:cNvPr id="3" name="Content Placeholder 2"/>
          <p:cNvSpPr>
            <a:spLocks noGrp="1"/>
          </p:cNvSpPr>
          <p:nvPr>
            <p:ph idx="1"/>
          </p:nvPr>
        </p:nvSpPr>
        <p:spPr>
          <a:xfrm>
            <a:off x="457200" y="1066800"/>
            <a:ext cx="8077200" cy="5257800"/>
          </a:xfrm>
        </p:spPr>
        <p:txBody>
          <a:bodyPr>
            <a:normAutofit fontScale="92500" lnSpcReduction="20000"/>
          </a:bodyPr>
          <a:lstStyle/>
          <a:p>
            <a:pPr>
              <a:buNone/>
            </a:pPr>
            <a:r>
              <a:rPr lang="en-US" sz="2400" b="1" dirty="0" err="1" smtClean="0"/>
              <a:t>Facebook</a:t>
            </a:r>
            <a:r>
              <a:rPr lang="en-US" sz="2400" dirty="0" smtClean="0"/>
              <a:t> is a social utility that connects people with friends and others who work, study and live around them. People use </a:t>
            </a:r>
            <a:r>
              <a:rPr lang="en-US" sz="2400" b="1" dirty="0" err="1" smtClean="0"/>
              <a:t>Facebook</a:t>
            </a:r>
            <a:r>
              <a:rPr lang="en-US" sz="2400" dirty="0" smtClean="0"/>
              <a:t> to keep up with...</a:t>
            </a:r>
            <a:endParaRPr lang="en-US" sz="2400" b="1" dirty="0" smtClean="0"/>
          </a:p>
          <a:p>
            <a:pPr>
              <a:buNone/>
            </a:pPr>
            <a:r>
              <a:rPr lang="en-US" sz="2400" b="1" dirty="0" smtClean="0"/>
              <a:t>News</a:t>
            </a:r>
            <a:r>
              <a:rPr lang="en-US" sz="2400" dirty="0" smtClean="0"/>
              <a:t> </a:t>
            </a:r>
            <a:r>
              <a:rPr lang="en-US" sz="2400" b="1" dirty="0" smtClean="0"/>
              <a:t>Feed</a:t>
            </a:r>
            <a:r>
              <a:rPr lang="en-US" sz="2400" dirty="0" smtClean="0"/>
              <a:t> is the constantly updating list of stories in the middle of your home page. </a:t>
            </a:r>
            <a:r>
              <a:rPr lang="en-US" sz="2400" b="1" dirty="0" smtClean="0"/>
              <a:t>News</a:t>
            </a:r>
            <a:r>
              <a:rPr lang="en-US" sz="2400" dirty="0" smtClean="0"/>
              <a:t> </a:t>
            </a:r>
            <a:r>
              <a:rPr lang="en-US" sz="2400" b="1" dirty="0" smtClean="0"/>
              <a:t>Feed</a:t>
            </a:r>
            <a:r>
              <a:rPr lang="en-US" sz="2400" dirty="0" smtClean="0"/>
              <a:t> includes status updates, photos, videos, links, app...</a:t>
            </a:r>
          </a:p>
          <a:p>
            <a:pPr>
              <a:buNone/>
            </a:pPr>
            <a:r>
              <a:rPr lang="en-US" sz="2400" dirty="0" smtClean="0"/>
              <a:t>A </a:t>
            </a:r>
            <a:r>
              <a:rPr lang="en-US" sz="2400" b="1" dirty="0" smtClean="0"/>
              <a:t>wall</a:t>
            </a:r>
            <a:r>
              <a:rPr lang="en-US" sz="2400" dirty="0" smtClean="0"/>
              <a:t> is a section in your profile where others can write messages to you or leave you gifts, which are icon-like small images.</a:t>
            </a:r>
          </a:p>
          <a:p>
            <a:pPr>
              <a:buNone/>
            </a:pPr>
            <a:r>
              <a:rPr lang="en-US" sz="2400" dirty="0" smtClean="0"/>
              <a:t>In a </a:t>
            </a:r>
            <a:r>
              <a:rPr lang="en-US" sz="2400" b="1" dirty="0" smtClean="0"/>
              <a:t>Timeline</a:t>
            </a:r>
            <a:r>
              <a:rPr lang="en-US" sz="2400" dirty="0" smtClean="0"/>
              <a:t> the photos, videos, and posts of any given user are categorized according to the period of time in which they were uploaded or created</a:t>
            </a:r>
          </a:p>
          <a:p>
            <a:pPr>
              <a:buNone/>
            </a:pPr>
            <a:r>
              <a:rPr lang="en-US" sz="2400" dirty="0" smtClean="0"/>
              <a:t>Liking </a:t>
            </a:r>
          </a:p>
          <a:p>
            <a:pPr>
              <a:buNone/>
            </a:pPr>
            <a:endParaRPr lang="en-US" sz="2400" dirty="0" smtClean="0"/>
          </a:p>
          <a:p>
            <a:pPr>
              <a:buNone/>
            </a:pPr>
            <a:r>
              <a:rPr lang="en-US" sz="2400" u="sng" dirty="0" smtClean="0"/>
              <a:t>Texting and Social Media Abbreviations</a:t>
            </a:r>
          </a:p>
          <a:p>
            <a:pPr>
              <a:buNone/>
            </a:pPr>
            <a:r>
              <a:rPr lang="en-US" sz="2400" dirty="0" err="1" smtClean="0"/>
              <a:t>Lol</a:t>
            </a:r>
            <a:endParaRPr lang="en-US" sz="2400" dirty="0" smtClean="0"/>
          </a:p>
          <a:p>
            <a:pPr>
              <a:buNone/>
            </a:pPr>
            <a:r>
              <a:rPr lang="en-US" sz="2400" dirty="0" smtClean="0"/>
              <a:t>Btw</a:t>
            </a:r>
          </a:p>
          <a:p>
            <a:pPr>
              <a:buNone/>
            </a:pPr>
            <a:r>
              <a:rPr lang="en-US" sz="2400" dirty="0" smtClean="0"/>
              <a:t>B4</a:t>
            </a:r>
          </a:p>
          <a:p>
            <a:pPr>
              <a:buNone/>
            </a:pPr>
            <a:endParaRPr lang="en-US" sz="2400" dirty="0" smtClean="0"/>
          </a:p>
          <a:p>
            <a:pPr>
              <a:buNone/>
            </a:pPr>
            <a:endParaRPr lang="en-US" sz="2400" dirty="0" smtClean="0"/>
          </a:p>
          <a:p>
            <a:pPr>
              <a:buNone/>
            </a:pPr>
            <a:endParaRPr lang="en-US" sz="2400" dirty="0" smtClean="0"/>
          </a:p>
          <a:p>
            <a:pPr>
              <a:buNone/>
            </a:pPr>
            <a:endParaRPr lang="en-US" sz="2400" dirty="0"/>
          </a:p>
        </p:txBody>
      </p:sp>
      <p:sp>
        <p:nvSpPr>
          <p:cNvPr id="4" name="TextBox 3"/>
          <p:cNvSpPr txBox="1"/>
          <p:nvPr/>
        </p:nvSpPr>
        <p:spPr>
          <a:xfrm>
            <a:off x="4191000" y="4876800"/>
            <a:ext cx="3994731" cy="1200329"/>
          </a:xfrm>
          <a:prstGeom prst="rect">
            <a:avLst/>
          </a:prstGeom>
          <a:noFill/>
        </p:spPr>
        <p:txBody>
          <a:bodyPr wrap="square" rtlCol="0">
            <a:spAutoFit/>
          </a:bodyPr>
          <a:lstStyle/>
          <a:p>
            <a:pPr>
              <a:buNone/>
            </a:pPr>
            <a:r>
              <a:rPr lang="en-US" sz="2400" dirty="0" err="1" smtClean="0"/>
              <a:t>Omg</a:t>
            </a:r>
            <a:endParaRPr lang="en-US" sz="2400" dirty="0" smtClean="0"/>
          </a:p>
          <a:p>
            <a:pPr>
              <a:buNone/>
            </a:pPr>
            <a:r>
              <a:rPr lang="en-US" sz="2400" dirty="0" smtClean="0"/>
              <a:t>Ty </a:t>
            </a:r>
          </a:p>
          <a:p>
            <a:pPr>
              <a:buNone/>
            </a:pP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For Product Questions You Can’t Get Answered from Your </a:t>
            </a:r>
            <a:r>
              <a:rPr lang="en-US" sz="3200" dirty="0" err="1" smtClean="0"/>
              <a:t>Upline</a:t>
            </a:r>
            <a:r>
              <a:rPr lang="en-US" sz="3200" dirty="0" smtClean="0"/>
              <a:t> or Team Page</a:t>
            </a:r>
            <a:endParaRPr lang="en-US" sz="3200" dirty="0"/>
          </a:p>
        </p:txBody>
      </p:sp>
      <p:sp>
        <p:nvSpPr>
          <p:cNvPr id="3" name="Content Placeholder 2"/>
          <p:cNvSpPr>
            <a:spLocks noGrp="1"/>
          </p:cNvSpPr>
          <p:nvPr>
            <p:ph idx="1"/>
          </p:nvPr>
        </p:nvSpPr>
        <p:spPr/>
        <p:txBody>
          <a:bodyPr/>
          <a:lstStyle/>
          <a:p>
            <a:pPr>
              <a:buNone/>
            </a:pPr>
            <a:r>
              <a:rPr lang="en-US" dirty="0" smtClean="0"/>
              <a:t>Everyone please write this down..		Medical Affairs (Product Support), </a:t>
            </a:r>
            <a:r>
              <a:rPr lang="en-US" u="sng" dirty="0" smtClean="0">
                <a:hlinkClick r:id="rId3"/>
              </a:rPr>
              <a:t>medicalaffairs@shaklee.com</a:t>
            </a:r>
            <a:r>
              <a:rPr lang="en-US" dirty="0" smtClean="0"/>
              <a:t>, or</a:t>
            </a:r>
          </a:p>
          <a:p>
            <a:pPr>
              <a:buNone/>
            </a:pPr>
            <a:r>
              <a:rPr lang="en-US" smtClean="0"/>
              <a:t> 		925-734-3638</a:t>
            </a:r>
            <a:r>
              <a:rPr lang="en-US" dirty="0" smtClean="0"/>
              <a:t>, M-F 9-5 PST</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8229600" cy="639762"/>
          </a:xfrm>
          <a:ln>
            <a:solidFill>
              <a:schemeClr val="tx2">
                <a:lumMod val="60000"/>
                <a:lumOff val="40000"/>
              </a:schemeClr>
            </a:solidFill>
          </a:ln>
        </p:spPr>
        <p:txBody>
          <a:bodyPr>
            <a:normAutofit/>
          </a:bodyPr>
          <a:lstStyle/>
          <a:p>
            <a:r>
              <a:rPr lang="en-US" sz="2800" dirty="0" smtClean="0"/>
              <a:t>Liking a Post Benefits Your </a:t>
            </a:r>
            <a:r>
              <a:rPr lang="en-US" sz="2800" dirty="0" err="1" smtClean="0"/>
              <a:t>FaceBook</a:t>
            </a:r>
            <a:r>
              <a:rPr lang="en-US" sz="2800" dirty="0" smtClean="0"/>
              <a:t> Friend</a:t>
            </a:r>
            <a:endParaRPr lang="en-US" sz="2800" dirty="0"/>
          </a:p>
        </p:txBody>
      </p:sp>
      <p:sp>
        <p:nvSpPr>
          <p:cNvPr id="3" name="Content Placeholder 2"/>
          <p:cNvSpPr>
            <a:spLocks noGrp="1"/>
          </p:cNvSpPr>
          <p:nvPr>
            <p:ph idx="1"/>
          </p:nvPr>
        </p:nvSpPr>
        <p:spPr/>
        <p:txBody>
          <a:bodyPr>
            <a:normAutofit lnSpcReduction="10000"/>
          </a:bodyPr>
          <a:lstStyle/>
          <a:p>
            <a:pPr>
              <a:buNone/>
            </a:pPr>
            <a:r>
              <a:rPr lang="en-US" sz="2400" b="1" dirty="0" smtClean="0"/>
              <a:t>Liking Things on </a:t>
            </a:r>
            <a:r>
              <a:rPr lang="en-US" sz="2400" b="1" dirty="0" err="1" smtClean="0"/>
              <a:t>Facebook</a:t>
            </a:r>
            <a:endParaRPr lang="en-US" sz="2400" b="1" dirty="0" smtClean="0"/>
          </a:p>
          <a:p>
            <a:pPr>
              <a:buNone/>
            </a:pPr>
            <a:r>
              <a:rPr lang="en-US" sz="2400" dirty="0" smtClean="0">
                <a:hlinkClick r:id="rId3"/>
              </a:rPr>
              <a:t>What does it mean to "Like" something?</a:t>
            </a:r>
            <a:endParaRPr lang="en-US" sz="2400" dirty="0" smtClean="0"/>
          </a:p>
          <a:p>
            <a:pPr>
              <a:buNone/>
            </a:pPr>
            <a:r>
              <a:rPr lang="en-US" sz="2400" dirty="0" smtClean="0"/>
              <a:t>Clicking </a:t>
            </a:r>
            <a:r>
              <a:rPr lang="en-US" sz="2400" b="1" dirty="0" smtClean="0"/>
              <a:t>Like</a:t>
            </a:r>
            <a:r>
              <a:rPr lang="en-US" sz="2400" dirty="0" smtClean="0"/>
              <a:t> below a post on </a:t>
            </a:r>
            <a:r>
              <a:rPr lang="en-US" sz="2400" dirty="0" err="1" smtClean="0"/>
              <a:t>Facebook</a:t>
            </a:r>
            <a:r>
              <a:rPr lang="en-US" sz="2400" dirty="0" smtClean="0"/>
              <a:t> is an easy way to let people know that you enjoy it without leaving a comment. Just like a comment, the fact that you liked the post is visible below it. </a:t>
            </a:r>
          </a:p>
          <a:p>
            <a:pPr>
              <a:buNone/>
            </a:pPr>
            <a:r>
              <a:rPr lang="en-US" sz="2400" dirty="0" smtClean="0"/>
              <a:t>For example, if you click </a:t>
            </a:r>
            <a:r>
              <a:rPr lang="en-US" sz="2400" b="1" dirty="0" smtClean="0"/>
              <a:t>Like</a:t>
            </a:r>
            <a:r>
              <a:rPr lang="en-US" sz="2400" dirty="0" smtClean="0"/>
              <a:t> below a friend's video:</a:t>
            </a:r>
          </a:p>
          <a:p>
            <a:pPr>
              <a:buNone/>
            </a:pPr>
            <a:r>
              <a:rPr lang="en-US" sz="2400" dirty="0" smtClean="0"/>
              <a:t>People who can see the video will be able to see that you liked it</a:t>
            </a:r>
          </a:p>
          <a:p>
            <a:pPr>
              <a:buNone/>
            </a:pPr>
            <a:r>
              <a:rPr lang="en-US" sz="2400" dirty="0" smtClean="0"/>
              <a:t>A story will be posted on your Timeline that you liked your friend's video</a:t>
            </a:r>
          </a:p>
          <a:p>
            <a:pPr>
              <a:buNone/>
            </a:pPr>
            <a:r>
              <a:rPr lang="en-US" sz="2400" dirty="0" smtClean="0"/>
              <a:t>The person who posted the video will get a notification that you liked it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7600"/>
            <a:ext cx="8229600" cy="1143000"/>
          </a:xfrm>
        </p:spPr>
        <p:txBody>
          <a:bodyPr>
            <a:normAutofit/>
          </a:bodyPr>
          <a:lstStyle/>
          <a:p>
            <a:r>
              <a:rPr lang="en-US" sz="3200" dirty="0" smtClean="0"/>
              <a:t>Networking on </a:t>
            </a:r>
            <a:r>
              <a:rPr lang="en-US" sz="3200" dirty="0" err="1" smtClean="0"/>
              <a:t>FaceBook</a:t>
            </a:r>
            <a:r>
              <a:rPr lang="en-US" sz="3200" dirty="0" smtClean="0"/>
              <a:t> – </a:t>
            </a:r>
            <a:br>
              <a:rPr lang="en-US" sz="3200" dirty="0" smtClean="0"/>
            </a:br>
            <a:r>
              <a:rPr lang="en-US" sz="3200" dirty="0" smtClean="0"/>
              <a:t>An Effective Reach-out Method for Kristen  </a:t>
            </a:r>
            <a:endParaRPr lang="en-US" sz="3200" dirty="0"/>
          </a:p>
        </p:txBody>
      </p:sp>
      <p:sp>
        <p:nvSpPr>
          <p:cNvPr id="3" name="Content Placeholder 2"/>
          <p:cNvSpPr>
            <a:spLocks noGrp="1"/>
          </p:cNvSpPr>
          <p:nvPr>
            <p:ph idx="1"/>
          </p:nvPr>
        </p:nvSpPr>
        <p:spPr>
          <a:xfrm>
            <a:off x="457200" y="5181600"/>
            <a:ext cx="8229600" cy="1096963"/>
          </a:xfrm>
        </p:spPr>
        <p:txBody>
          <a:bodyPr>
            <a:normAutofit lnSpcReduction="10000"/>
          </a:bodyPr>
          <a:lstStyle/>
          <a:p>
            <a:pPr>
              <a:buNone/>
            </a:pPr>
            <a:r>
              <a:rPr lang="en-US" sz="2400" dirty="0" smtClean="0"/>
              <a:t>The concept of networking ..  Small local businesses helping one 				another with referrals, mutual 				purchases &amp; camaraderie.</a:t>
            </a:r>
          </a:p>
          <a:p>
            <a:pPr>
              <a:buNone/>
            </a:pPr>
            <a:endParaRPr lang="en-US" sz="2400" dirty="0"/>
          </a:p>
        </p:txBody>
      </p:sp>
      <p:sp>
        <p:nvSpPr>
          <p:cNvPr id="4" name="TextBox 3"/>
          <p:cNvSpPr txBox="1"/>
          <p:nvPr/>
        </p:nvSpPr>
        <p:spPr>
          <a:xfrm>
            <a:off x="762000" y="381000"/>
            <a:ext cx="4267200" cy="523220"/>
          </a:xfrm>
          <a:prstGeom prst="rect">
            <a:avLst/>
          </a:prstGeom>
          <a:noFill/>
          <a:ln>
            <a:solidFill>
              <a:schemeClr val="bg2">
                <a:lumMod val="50000"/>
              </a:schemeClr>
            </a:solidFill>
          </a:ln>
        </p:spPr>
        <p:txBody>
          <a:bodyPr wrap="square" rtlCol="0">
            <a:spAutoFit/>
          </a:bodyPr>
          <a:lstStyle/>
          <a:p>
            <a:r>
              <a:rPr lang="en-US" sz="2800" dirty="0" smtClean="0"/>
              <a:t>Kristen Jakubowski  Story</a:t>
            </a:r>
            <a:endParaRPr lang="en-US" sz="2800" dirty="0"/>
          </a:p>
        </p:txBody>
      </p:sp>
      <p:pic>
        <p:nvPicPr>
          <p:cNvPr id="5" name="Picture 4" descr="Kristen  Jakubowski  2014.jpg"/>
          <p:cNvPicPr>
            <a:picLocks noChangeAspect="1"/>
          </p:cNvPicPr>
          <p:nvPr/>
        </p:nvPicPr>
        <p:blipFill>
          <a:blip r:embed="rId2" cstate="print"/>
          <a:stretch>
            <a:fillRect/>
          </a:stretch>
        </p:blipFill>
        <p:spPr>
          <a:xfrm>
            <a:off x="7467600" y="304800"/>
            <a:ext cx="1371600" cy="2133600"/>
          </a:xfrm>
          <a:prstGeom prst="rect">
            <a:avLst/>
          </a:prstGeom>
        </p:spPr>
      </p:pic>
      <p:sp>
        <p:nvSpPr>
          <p:cNvPr id="6" name="TextBox 5"/>
          <p:cNvSpPr txBox="1"/>
          <p:nvPr/>
        </p:nvSpPr>
        <p:spPr>
          <a:xfrm>
            <a:off x="762000" y="1066800"/>
            <a:ext cx="5486400" cy="2308324"/>
          </a:xfrm>
          <a:prstGeom prst="rect">
            <a:avLst/>
          </a:prstGeom>
          <a:noFill/>
          <a:ln>
            <a:solidFill>
              <a:schemeClr val="bg2">
                <a:lumMod val="50000"/>
              </a:schemeClr>
            </a:solidFill>
          </a:ln>
        </p:spPr>
        <p:txBody>
          <a:bodyPr wrap="square" rtlCol="0">
            <a:spAutoFit/>
          </a:bodyPr>
          <a:lstStyle/>
          <a:p>
            <a:r>
              <a:rPr lang="en-US" sz="2400" dirty="0" smtClean="0"/>
              <a:t>1 year ago  -- 2000 PV Director …barely.</a:t>
            </a:r>
          </a:p>
          <a:p>
            <a:r>
              <a:rPr lang="en-US" sz="2400" dirty="0" smtClean="0"/>
              <a:t>2015 – Senior Director and 3000 PV</a:t>
            </a:r>
          </a:p>
          <a:p>
            <a:endParaRPr lang="en-US" sz="2400" dirty="0" smtClean="0"/>
          </a:p>
          <a:p>
            <a:r>
              <a:rPr lang="en-US" sz="2400" dirty="0" smtClean="0"/>
              <a:t>What changed –</a:t>
            </a:r>
          </a:p>
          <a:p>
            <a:r>
              <a:rPr lang="en-US" sz="2400" dirty="0" smtClean="0"/>
              <a:t>Began meeting new people </a:t>
            </a:r>
          </a:p>
          <a:p>
            <a:r>
              <a:rPr lang="en-US" sz="2400" dirty="0" smtClean="0"/>
              <a:t>And TALKING to people</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psdgraphics.com/file/yellow-background.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2" name="Title 1"/>
          <p:cNvSpPr>
            <a:spLocks noGrp="1"/>
          </p:cNvSpPr>
          <p:nvPr>
            <p:ph type="title"/>
          </p:nvPr>
        </p:nvSpPr>
        <p:spPr/>
        <p:txBody>
          <a:bodyPr>
            <a:normAutofit/>
          </a:bodyPr>
          <a:lstStyle/>
          <a:p>
            <a:r>
              <a:rPr lang="en-US" sz="3200" dirty="0" err="1" smtClean="0"/>
              <a:t>FaceBook</a:t>
            </a:r>
            <a:r>
              <a:rPr lang="en-US" sz="3200" dirty="0" smtClean="0"/>
              <a:t> Inquiries </a:t>
            </a:r>
            <a:endParaRPr lang="en-US" sz="3200" dirty="0"/>
          </a:p>
        </p:txBody>
      </p:sp>
      <p:sp>
        <p:nvSpPr>
          <p:cNvPr id="3" name="Content Placeholder 2"/>
          <p:cNvSpPr>
            <a:spLocks noGrp="1"/>
          </p:cNvSpPr>
          <p:nvPr>
            <p:ph idx="1"/>
          </p:nvPr>
        </p:nvSpPr>
        <p:spPr/>
        <p:txBody>
          <a:bodyPr>
            <a:normAutofit/>
          </a:bodyPr>
          <a:lstStyle/>
          <a:p>
            <a:pPr>
              <a:buNone/>
            </a:pPr>
            <a:r>
              <a:rPr lang="en-US" sz="2400" dirty="0" smtClean="0"/>
              <a:t> The goal  after receiving an inquiry on </a:t>
            </a:r>
            <a:r>
              <a:rPr lang="en-US" sz="2400" dirty="0" err="1" smtClean="0"/>
              <a:t>FaceBook</a:t>
            </a:r>
            <a:r>
              <a:rPr lang="en-US" sz="2400" dirty="0" smtClean="0"/>
              <a:t> is..</a:t>
            </a:r>
          </a:p>
          <a:p>
            <a:pPr>
              <a:buNone/>
            </a:pPr>
            <a:r>
              <a:rPr lang="en-US" sz="2400" dirty="0" smtClean="0"/>
              <a:t>TAKE THE CONVERSATION OFF LINE AND TO THE PHONE</a:t>
            </a:r>
          </a:p>
          <a:p>
            <a:pPr>
              <a:buNone/>
            </a:pPr>
            <a:endParaRPr lang="en-US" sz="1200" dirty="0" smtClean="0"/>
          </a:p>
          <a:p>
            <a:pPr>
              <a:buNone/>
            </a:pPr>
            <a:r>
              <a:rPr lang="en-US" sz="2400" dirty="0" smtClean="0"/>
              <a:t> “ Can you send me some information on Basic H …. Or Shaklee 180, children’s vitamins…</a:t>
            </a:r>
          </a:p>
          <a:p>
            <a:pPr>
              <a:buNone/>
            </a:pPr>
            <a:endParaRPr lang="en-US" sz="1200" dirty="0" smtClean="0"/>
          </a:p>
          <a:p>
            <a:pPr>
              <a:buNone/>
            </a:pPr>
            <a:r>
              <a:rPr lang="en-US" sz="2400" dirty="0" smtClean="0"/>
              <a:t>“ I Would love to chat with you about this. How would Tuesday during naptime work or are evenings better … ? </a:t>
            </a:r>
          </a:p>
          <a:p>
            <a:pPr>
              <a:buNone/>
            </a:pPr>
            <a:r>
              <a:rPr lang="en-US" sz="2400" dirty="0" smtClean="0"/>
              <a:t>Then send something…. Set up a 3-way, watch a webinar .. But making telephone contact is by far the best .       </a:t>
            </a:r>
            <a:r>
              <a:rPr lang="en-US" sz="2400" dirty="0" err="1" smtClean="0"/>
              <a:t>kristen</a:t>
            </a:r>
            <a:endParaRPr 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3200400" cy="4525963"/>
          </a:xfrm>
        </p:spPr>
        <p:txBody>
          <a:bodyPr/>
          <a:lstStyle/>
          <a:p>
            <a:endParaRPr lang="en-US" dirty="0"/>
          </a:p>
        </p:txBody>
      </p:sp>
      <p:pic>
        <p:nvPicPr>
          <p:cNvPr id="4098" name="Picture 2" descr="C:\Users\Barb\AppData\Local\Temp\Screenshot20150223084700.png"/>
          <p:cNvPicPr>
            <a:picLocks noChangeAspect="1" noChangeArrowheads="1"/>
          </p:cNvPicPr>
          <p:nvPr/>
        </p:nvPicPr>
        <p:blipFill>
          <a:blip r:embed="rId2" cstate="print"/>
          <a:srcRect/>
          <a:stretch>
            <a:fillRect/>
          </a:stretch>
        </p:blipFill>
        <p:spPr bwMode="auto">
          <a:xfrm>
            <a:off x="0" y="0"/>
            <a:ext cx="3733799" cy="6858000"/>
          </a:xfrm>
          <a:prstGeom prst="rect">
            <a:avLst/>
          </a:prstGeom>
          <a:noFill/>
        </p:spPr>
      </p:pic>
      <p:pic>
        <p:nvPicPr>
          <p:cNvPr id="4" name="Picture 2" descr="C:\Users\Barb\AppData\Local\Temp\Screenshot20150223084710.png"/>
          <p:cNvPicPr>
            <a:picLocks noChangeAspect="1" noChangeArrowheads="1"/>
          </p:cNvPicPr>
          <p:nvPr/>
        </p:nvPicPr>
        <p:blipFill>
          <a:blip r:embed="rId3" cstate="print"/>
          <a:srcRect/>
          <a:stretch>
            <a:fillRect/>
          </a:stretch>
        </p:blipFill>
        <p:spPr bwMode="auto">
          <a:xfrm>
            <a:off x="5286375" y="0"/>
            <a:ext cx="3857625" cy="6858000"/>
          </a:xfrm>
          <a:prstGeom prst="rect">
            <a:avLst/>
          </a:prstGeom>
          <a:noFill/>
        </p:spPr>
      </p:pic>
      <p:sp>
        <p:nvSpPr>
          <p:cNvPr id="5" name="TextBox 4"/>
          <p:cNvSpPr txBox="1"/>
          <p:nvPr/>
        </p:nvSpPr>
        <p:spPr>
          <a:xfrm>
            <a:off x="4191000" y="5715000"/>
            <a:ext cx="990600" cy="369332"/>
          </a:xfrm>
          <a:prstGeom prst="rect">
            <a:avLst/>
          </a:prstGeom>
          <a:noFill/>
        </p:spPr>
        <p:txBody>
          <a:bodyPr wrap="square" rtlCol="0">
            <a:spAutoFit/>
          </a:bodyPr>
          <a:lstStyle/>
          <a:p>
            <a:r>
              <a:rPr lang="en-US" dirty="0" err="1" smtClean="0"/>
              <a:t>kristen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Barb\AppData\Local\Temp\Screenshot20150223084718.png"/>
          <p:cNvPicPr>
            <a:picLocks noChangeAspect="1" noChangeArrowheads="1"/>
          </p:cNvPicPr>
          <p:nvPr/>
        </p:nvPicPr>
        <p:blipFill>
          <a:blip r:embed="rId2" cstate="print"/>
          <a:srcRect/>
          <a:stretch>
            <a:fillRect/>
          </a:stretch>
        </p:blipFill>
        <p:spPr bwMode="auto">
          <a:xfrm>
            <a:off x="0" y="0"/>
            <a:ext cx="3857625" cy="6858000"/>
          </a:xfrm>
          <a:prstGeom prst="rect">
            <a:avLst/>
          </a:prstGeom>
          <a:noFill/>
        </p:spPr>
      </p:pic>
      <p:pic>
        <p:nvPicPr>
          <p:cNvPr id="5" name="Picture 2" descr="C:\Users\Barb\AppData\Local\Temp\Screenshot20150223084724.png"/>
          <p:cNvPicPr>
            <a:picLocks noChangeAspect="1" noChangeArrowheads="1"/>
          </p:cNvPicPr>
          <p:nvPr/>
        </p:nvPicPr>
        <p:blipFill>
          <a:blip r:embed="rId3" cstate="print"/>
          <a:srcRect/>
          <a:stretch>
            <a:fillRect/>
          </a:stretch>
        </p:blipFill>
        <p:spPr bwMode="auto">
          <a:xfrm>
            <a:off x="5286375" y="0"/>
            <a:ext cx="3857625" cy="6858000"/>
          </a:xfrm>
          <a:prstGeom prst="rect">
            <a:avLst/>
          </a:prstGeom>
          <a:noFill/>
        </p:spPr>
      </p:pic>
      <p:sp>
        <p:nvSpPr>
          <p:cNvPr id="6" name="TextBox 5"/>
          <p:cNvSpPr txBox="1"/>
          <p:nvPr/>
        </p:nvSpPr>
        <p:spPr>
          <a:xfrm>
            <a:off x="4038600" y="5562600"/>
            <a:ext cx="2286000" cy="369332"/>
          </a:xfrm>
          <a:prstGeom prst="rect">
            <a:avLst/>
          </a:prstGeom>
          <a:noFill/>
        </p:spPr>
        <p:txBody>
          <a:bodyPr wrap="square" rtlCol="0">
            <a:spAutoFit/>
          </a:bodyPr>
          <a:lstStyle/>
          <a:p>
            <a:r>
              <a:rPr lang="en-US" dirty="0" err="1" smtClean="0"/>
              <a:t>kristen</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8229600" cy="944562"/>
          </a:xfrm>
        </p:spPr>
        <p:txBody>
          <a:bodyPr>
            <a:normAutofit/>
          </a:bodyPr>
          <a:lstStyle/>
          <a:p>
            <a:r>
              <a:rPr lang="en-US" sz="3200" dirty="0" smtClean="0"/>
              <a:t>Tagging</a:t>
            </a:r>
            <a:endParaRPr lang="en-US" sz="3200" dirty="0"/>
          </a:p>
        </p:txBody>
      </p:sp>
      <p:sp>
        <p:nvSpPr>
          <p:cNvPr id="3" name="Content Placeholder 2"/>
          <p:cNvSpPr>
            <a:spLocks noGrp="1"/>
          </p:cNvSpPr>
          <p:nvPr>
            <p:ph idx="1"/>
          </p:nvPr>
        </p:nvSpPr>
        <p:spPr>
          <a:xfrm>
            <a:off x="457200" y="1143000"/>
            <a:ext cx="8229600" cy="5410200"/>
          </a:xfrm>
        </p:spPr>
        <p:txBody>
          <a:bodyPr>
            <a:normAutofit fontScale="92500"/>
          </a:bodyPr>
          <a:lstStyle/>
          <a:p>
            <a:pPr>
              <a:buNone/>
            </a:pPr>
            <a:r>
              <a:rPr lang="en-US" sz="2400" dirty="0" smtClean="0"/>
              <a:t>When you tag someone, you create a link to their profile. The post you tag the person in may also be added to that person’s </a:t>
            </a:r>
            <a:r>
              <a:rPr lang="en-US" sz="2400" dirty="0" smtClean="0">
                <a:hlinkClick r:id="rId3"/>
              </a:rPr>
              <a:t>Timeline</a:t>
            </a:r>
            <a:r>
              <a:rPr lang="en-US" sz="2400" dirty="0" smtClean="0"/>
              <a:t>. For example, you can tag a photo to show who's in the photo or post a status update and say who you're with. If you tag a friend in your status update, anyone who sees that update can click on your friend's name and go to their profile. Your status update may also show up on that friend's Timeline. </a:t>
            </a:r>
          </a:p>
          <a:p>
            <a:pPr>
              <a:buNone/>
            </a:pPr>
            <a:r>
              <a:rPr lang="en-US" sz="2400" dirty="0" smtClean="0"/>
              <a:t>When you tag someone, they'll be notified. Also, if you or a friend tags someone in your post, the post could be visible to the audience you selected plus friends of the tagged person. Learn more about what happens when you </a:t>
            </a:r>
            <a:r>
              <a:rPr lang="en-US" sz="2400" dirty="0" smtClean="0">
                <a:hlinkClick r:id="rId4"/>
              </a:rPr>
              <a:t>create a tag</a:t>
            </a:r>
            <a:r>
              <a:rPr lang="en-US" sz="2400" dirty="0" smtClean="0"/>
              <a:t>. </a:t>
            </a:r>
          </a:p>
          <a:p>
            <a:pPr>
              <a:buNone/>
            </a:pPr>
            <a:r>
              <a:rPr lang="en-US" sz="2400" dirty="0" smtClean="0"/>
              <a:t>Tags in photos and posts from people you aren't friends with may appear in </a:t>
            </a:r>
            <a:r>
              <a:rPr lang="en-US" sz="2400" dirty="0" smtClean="0">
                <a:hlinkClick r:id="rId5"/>
              </a:rPr>
              <a:t>Timeline review</a:t>
            </a:r>
            <a:r>
              <a:rPr lang="en-US" sz="2400" dirty="0" smtClean="0"/>
              <a:t> where you can decide if you want to allow them on your Timeline. You can also choose to review tags by anyone, including your friends.</a:t>
            </a:r>
          </a:p>
          <a:p>
            <a:endParaRPr lang="en-US"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2819400" cy="1143000"/>
          </a:xfrm>
        </p:spPr>
        <p:txBody>
          <a:bodyPr>
            <a:normAutofit/>
          </a:bodyPr>
          <a:lstStyle/>
          <a:p>
            <a:r>
              <a:rPr lang="en-US" sz="3200" dirty="0" smtClean="0"/>
              <a:t>Tagging</a:t>
            </a:r>
            <a:endParaRPr lang="en-US" sz="3200" dirty="0"/>
          </a:p>
        </p:txBody>
      </p:sp>
      <p:sp>
        <p:nvSpPr>
          <p:cNvPr id="3" name="Content Placeholder 2"/>
          <p:cNvSpPr>
            <a:spLocks noGrp="1"/>
          </p:cNvSpPr>
          <p:nvPr>
            <p:ph idx="1"/>
          </p:nvPr>
        </p:nvSpPr>
        <p:spPr>
          <a:xfrm>
            <a:off x="381000" y="1219200"/>
            <a:ext cx="3581400" cy="5211763"/>
          </a:xfrm>
        </p:spPr>
        <p:txBody>
          <a:bodyPr>
            <a:normAutofit/>
          </a:bodyPr>
          <a:lstStyle/>
          <a:p>
            <a:r>
              <a:rPr lang="en-US" sz="2400" dirty="0" smtClean="0"/>
              <a:t>Purpose of tagging is to increase the number of views and increase support for your posts.</a:t>
            </a:r>
          </a:p>
          <a:p>
            <a:r>
              <a:rPr lang="en-US" sz="2400" dirty="0" smtClean="0"/>
              <a:t>Whenever someone joins your business, have them “tag” their </a:t>
            </a:r>
            <a:r>
              <a:rPr lang="en-US" sz="2400" dirty="0" err="1" smtClean="0"/>
              <a:t>upline</a:t>
            </a:r>
            <a:r>
              <a:rPr lang="en-US" sz="2400" dirty="0" smtClean="0"/>
              <a:t> and share their excitement .. </a:t>
            </a:r>
          </a:p>
          <a:p>
            <a:r>
              <a:rPr lang="en-US" sz="2400" dirty="0" smtClean="0"/>
              <a:t>Now </a:t>
            </a:r>
            <a:r>
              <a:rPr lang="en-US" sz="2400" dirty="0" err="1" smtClean="0"/>
              <a:t>uplines</a:t>
            </a:r>
            <a:r>
              <a:rPr lang="en-US" sz="2400" dirty="0" smtClean="0"/>
              <a:t> circle can congratulate and welcome them.</a:t>
            </a:r>
          </a:p>
          <a:p>
            <a:endParaRPr lang="en-US" sz="2400" dirty="0"/>
          </a:p>
        </p:txBody>
      </p:sp>
      <p:pic>
        <p:nvPicPr>
          <p:cNvPr id="78850" name="Picture 2" descr="C:\Users\Barb\AppData\Local\Microsoft\Windows\Temporary Internet Files\Content.Outlook\91KB6DCC\IMG_0137.PNG"/>
          <p:cNvPicPr>
            <a:picLocks noChangeAspect="1" noChangeArrowheads="1"/>
          </p:cNvPicPr>
          <p:nvPr/>
        </p:nvPicPr>
        <p:blipFill>
          <a:blip r:embed="rId2" cstate="print"/>
          <a:srcRect/>
          <a:stretch>
            <a:fillRect/>
          </a:stretch>
        </p:blipFill>
        <p:spPr bwMode="auto">
          <a:xfrm>
            <a:off x="3962400" y="0"/>
            <a:ext cx="4952999" cy="6858000"/>
          </a:xfrm>
          <a:prstGeom prst="rect">
            <a:avLst/>
          </a:prstGeom>
          <a:noFill/>
        </p:spPr>
      </p:pic>
      <p:sp>
        <p:nvSpPr>
          <p:cNvPr id="5" name="TextBox 4"/>
          <p:cNvSpPr txBox="1"/>
          <p:nvPr/>
        </p:nvSpPr>
        <p:spPr>
          <a:xfrm>
            <a:off x="914400" y="5867400"/>
            <a:ext cx="16764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733800" cy="792162"/>
          </a:xfrm>
        </p:spPr>
        <p:txBody>
          <a:bodyPr>
            <a:normAutofit/>
          </a:bodyPr>
          <a:lstStyle/>
          <a:p>
            <a:r>
              <a:rPr lang="en-US" sz="2800" dirty="0" smtClean="0"/>
              <a:t>Example of tagging</a:t>
            </a:r>
            <a:endParaRPr lang="en-US" sz="2800" dirty="0"/>
          </a:p>
        </p:txBody>
      </p:sp>
      <p:sp>
        <p:nvSpPr>
          <p:cNvPr id="3" name="Content Placeholder 2"/>
          <p:cNvSpPr>
            <a:spLocks noGrp="1"/>
          </p:cNvSpPr>
          <p:nvPr>
            <p:ph idx="1"/>
          </p:nvPr>
        </p:nvSpPr>
        <p:spPr>
          <a:xfrm>
            <a:off x="457200" y="1066800"/>
            <a:ext cx="3810000" cy="5059363"/>
          </a:xfrm>
        </p:spPr>
        <p:txBody>
          <a:bodyPr>
            <a:normAutofit/>
          </a:bodyPr>
          <a:lstStyle/>
          <a:p>
            <a:pPr>
              <a:buNone/>
            </a:pPr>
            <a:r>
              <a:rPr lang="en-US" sz="2400" dirty="0" smtClean="0"/>
              <a:t>Katie tagged Shaklee distributors who were former teachers …</a:t>
            </a:r>
          </a:p>
          <a:p>
            <a:pPr>
              <a:buNone/>
            </a:pPr>
            <a:r>
              <a:rPr lang="en-US" sz="2400" dirty="0" smtClean="0"/>
              <a:t>To publicize the webinar on The Power of Our Profession for Teachers.</a:t>
            </a:r>
          </a:p>
          <a:p>
            <a:pPr>
              <a:buNone/>
            </a:pPr>
            <a:endParaRPr lang="en-US" sz="2400" dirty="0" smtClean="0"/>
          </a:p>
          <a:p>
            <a:pPr>
              <a:buNone/>
            </a:pPr>
            <a:endParaRPr lang="en-US" sz="2400" dirty="0" smtClean="0"/>
          </a:p>
          <a:p>
            <a:pPr>
              <a:buNone/>
            </a:pPr>
            <a:endParaRPr lang="en-US" sz="2400" dirty="0"/>
          </a:p>
        </p:txBody>
      </p:sp>
      <p:pic>
        <p:nvPicPr>
          <p:cNvPr id="79874" name="Picture 2"/>
          <p:cNvPicPr>
            <a:picLocks noChangeAspect="1" noChangeArrowheads="1"/>
          </p:cNvPicPr>
          <p:nvPr/>
        </p:nvPicPr>
        <p:blipFill>
          <a:blip r:embed="rId2" cstate="print"/>
          <a:srcRect/>
          <a:stretch>
            <a:fillRect/>
          </a:stretch>
        </p:blipFill>
        <p:spPr bwMode="auto">
          <a:xfrm>
            <a:off x="4343400" y="0"/>
            <a:ext cx="4800600" cy="6858000"/>
          </a:xfrm>
          <a:prstGeom prst="rect">
            <a:avLst/>
          </a:prstGeom>
          <a:noFill/>
          <a:ln w="9525">
            <a:noFill/>
            <a:miter lim="800000"/>
            <a:headEnd/>
            <a:tailEnd/>
          </a:ln>
          <a:effectLst/>
        </p:spPr>
      </p:pic>
      <p:sp>
        <p:nvSpPr>
          <p:cNvPr id="5" name="TextBox 4"/>
          <p:cNvSpPr txBox="1"/>
          <p:nvPr/>
        </p:nvSpPr>
        <p:spPr>
          <a:xfrm>
            <a:off x="2057400" y="5867400"/>
            <a:ext cx="15240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048000" cy="1143000"/>
          </a:xfrm>
        </p:spPr>
        <p:txBody>
          <a:bodyPr>
            <a:normAutofit/>
          </a:bodyPr>
          <a:lstStyle/>
          <a:p>
            <a:r>
              <a:rPr lang="en-US" sz="2800" dirty="0" smtClean="0"/>
              <a:t>Tagging example 2</a:t>
            </a:r>
            <a:endParaRPr lang="en-US" sz="2800" dirty="0"/>
          </a:p>
        </p:txBody>
      </p:sp>
      <p:sp>
        <p:nvSpPr>
          <p:cNvPr id="3" name="Content Placeholder 2"/>
          <p:cNvSpPr>
            <a:spLocks noGrp="1"/>
          </p:cNvSpPr>
          <p:nvPr>
            <p:ph idx="1"/>
          </p:nvPr>
        </p:nvSpPr>
        <p:spPr>
          <a:xfrm>
            <a:off x="457200" y="1219200"/>
            <a:ext cx="3810000" cy="4906963"/>
          </a:xfrm>
        </p:spPr>
        <p:txBody>
          <a:bodyPr>
            <a:normAutofit/>
          </a:bodyPr>
          <a:lstStyle/>
          <a:p>
            <a:pPr>
              <a:buNone/>
            </a:pPr>
            <a:r>
              <a:rPr lang="en-US" sz="2400" dirty="0" smtClean="0"/>
              <a:t>The purpose of tagging is to support another </a:t>
            </a:r>
            <a:r>
              <a:rPr lang="en-US" sz="2400" dirty="0" err="1" smtClean="0"/>
              <a:t>FaceBook</a:t>
            </a:r>
            <a:r>
              <a:rPr lang="en-US" sz="2400" dirty="0" smtClean="0"/>
              <a:t> users newsfeed…</a:t>
            </a:r>
          </a:p>
          <a:p>
            <a:pPr>
              <a:buNone/>
            </a:pPr>
            <a:r>
              <a:rPr lang="en-US" sz="2400" dirty="0" smtClean="0"/>
              <a:t>Your </a:t>
            </a:r>
            <a:r>
              <a:rPr lang="en-US" sz="2400" dirty="0" err="1" smtClean="0"/>
              <a:t>FaceBook</a:t>
            </a:r>
            <a:r>
              <a:rPr lang="en-US" sz="2400" dirty="0" smtClean="0"/>
              <a:t> friends then are seeing other people‘s testimonials </a:t>
            </a:r>
          </a:p>
          <a:p>
            <a:pPr>
              <a:buNone/>
            </a:pPr>
            <a:endParaRPr lang="en-US" sz="2400" dirty="0"/>
          </a:p>
        </p:txBody>
      </p:sp>
      <p:pic>
        <p:nvPicPr>
          <p:cNvPr id="82946" name="Picture 2"/>
          <p:cNvPicPr>
            <a:picLocks noChangeAspect="1" noChangeArrowheads="1"/>
          </p:cNvPicPr>
          <p:nvPr/>
        </p:nvPicPr>
        <p:blipFill>
          <a:blip r:embed="rId2" cstate="print"/>
          <a:srcRect/>
          <a:stretch>
            <a:fillRect/>
          </a:stretch>
        </p:blipFill>
        <p:spPr bwMode="auto">
          <a:xfrm>
            <a:off x="4354852" y="0"/>
            <a:ext cx="4789148" cy="6858000"/>
          </a:xfrm>
          <a:prstGeom prst="rect">
            <a:avLst/>
          </a:prstGeom>
          <a:noFill/>
          <a:ln w="9525">
            <a:noFill/>
            <a:miter lim="800000"/>
            <a:headEnd/>
            <a:tailEnd/>
          </a:ln>
          <a:effectLst/>
        </p:spPr>
      </p:pic>
      <p:sp>
        <p:nvSpPr>
          <p:cNvPr id="5" name="TextBox 4"/>
          <p:cNvSpPr txBox="1"/>
          <p:nvPr/>
        </p:nvSpPr>
        <p:spPr>
          <a:xfrm>
            <a:off x="2514600" y="5791200"/>
            <a:ext cx="12192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868362"/>
          </a:xfrm>
          <a:ln>
            <a:solidFill>
              <a:schemeClr val="tx2">
                <a:lumMod val="75000"/>
              </a:schemeClr>
            </a:solidFill>
          </a:ln>
        </p:spPr>
        <p:txBody>
          <a:bodyPr>
            <a:normAutofit/>
          </a:bodyPr>
          <a:lstStyle/>
          <a:p>
            <a:r>
              <a:rPr lang="en-US" sz="3600" dirty="0" smtClean="0"/>
              <a:t>Action Steps</a:t>
            </a:r>
            <a:endParaRPr lang="en-US" sz="3600" dirty="0"/>
          </a:p>
        </p:txBody>
      </p:sp>
      <p:sp>
        <p:nvSpPr>
          <p:cNvPr id="3" name="Content Placeholder 2"/>
          <p:cNvSpPr>
            <a:spLocks noGrp="1"/>
          </p:cNvSpPr>
          <p:nvPr>
            <p:ph idx="1"/>
          </p:nvPr>
        </p:nvSpPr>
        <p:spPr>
          <a:xfrm>
            <a:off x="457200" y="1600200"/>
            <a:ext cx="6172200" cy="5029200"/>
          </a:xfrm>
        </p:spPr>
        <p:txBody>
          <a:bodyPr>
            <a:noAutofit/>
          </a:bodyPr>
          <a:lstStyle/>
          <a:p>
            <a:r>
              <a:rPr lang="en-US" sz="2400" dirty="0" smtClean="0"/>
              <a:t>Join </a:t>
            </a:r>
            <a:r>
              <a:rPr lang="en-US" sz="2400" dirty="0" err="1" smtClean="0"/>
              <a:t>FaceBook</a:t>
            </a:r>
            <a:r>
              <a:rPr lang="en-US" sz="2400" dirty="0" smtClean="0"/>
              <a:t> groups</a:t>
            </a:r>
          </a:p>
          <a:p>
            <a:r>
              <a:rPr lang="en-US" sz="2400" dirty="0" smtClean="0"/>
              <a:t>Create posts at least once a week  </a:t>
            </a:r>
            <a:endParaRPr lang="en-US" sz="2400" dirty="0"/>
          </a:p>
          <a:p>
            <a:r>
              <a:rPr lang="en-US" sz="2400" dirty="0" smtClean="0">
                <a:sym typeface="Wingdings"/>
              </a:rPr>
              <a:t>Set goal to generate minimum 20 sponsoring points in one month to earn 1 share of Cash for Cleveland ( minimum $100 ).  35 points earns you 2 shares !</a:t>
            </a:r>
          </a:p>
          <a:p>
            <a:r>
              <a:rPr lang="en-US" sz="2400" dirty="0" smtClean="0">
                <a:sym typeface="Wingdings"/>
              </a:rPr>
              <a:t>Request to join Shaklee Effect </a:t>
            </a:r>
            <a:r>
              <a:rPr lang="en-US" sz="2400" dirty="0" err="1" smtClean="0">
                <a:sym typeface="Wingdings"/>
              </a:rPr>
              <a:t>FaceBook</a:t>
            </a:r>
            <a:r>
              <a:rPr lang="en-US" sz="2400" dirty="0" smtClean="0">
                <a:sym typeface="Wingdings"/>
              </a:rPr>
              <a:t> Group</a:t>
            </a:r>
          </a:p>
          <a:p>
            <a:r>
              <a:rPr lang="en-US" sz="2400" dirty="0" smtClean="0">
                <a:sym typeface="Wingdings"/>
              </a:rPr>
              <a:t>And Shaklee Sharing </a:t>
            </a:r>
            <a:r>
              <a:rPr lang="en-US" sz="2400" dirty="0" err="1" smtClean="0">
                <a:sym typeface="Wingdings"/>
              </a:rPr>
              <a:t>FaceBook</a:t>
            </a:r>
            <a:r>
              <a:rPr lang="en-US" sz="2400" dirty="0" smtClean="0">
                <a:sym typeface="Wingdings"/>
              </a:rPr>
              <a:t> Group – use search box	</a:t>
            </a:r>
          </a:p>
          <a:p>
            <a:pPr>
              <a:buNone/>
            </a:pPr>
            <a:r>
              <a:rPr lang="en-US" sz="2400" dirty="0" err="1" smtClean="0">
                <a:sym typeface="Wingdings"/>
              </a:rPr>
              <a:t>lisa</a:t>
            </a:r>
            <a:endParaRPr lang="en-US" sz="2400" dirty="0"/>
          </a:p>
        </p:txBody>
      </p:sp>
      <p:pic>
        <p:nvPicPr>
          <p:cNvPr id="24578" name="Picture 2" descr="http://3.bp.blogspot.com/-sQdmvZRKhOY/UAW6HWwSaVI/AAAAAAAABDE/yWcbd0qjACY/s400/take-action.jpg"/>
          <p:cNvPicPr>
            <a:picLocks noChangeAspect="1" noChangeArrowheads="1"/>
          </p:cNvPicPr>
          <p:nvPr/>
        </p:nvPicPr>
        <p:blipFill>
          <a:blip r:embed="rId2" cstate="print"/>
          <a:srcRect/>
          <a:stretch>
            <a:fillRect/>
          </a:stretch>
        </p:blipFill>
        <p:spPr bwMode="auto">
          <a:xfrm>
            <a:off x="6553200" y="228600"/>
            <a:ext cx="2409436" cy="2819400"/>
          </a:xfrm>
          <a:prstGeom prst="rect">
            <a:avLst/>
          </a:prstGeom>
          <a:noFill/>
        </p:spPr>
      </p:pic>
    </p:spTree>
    <p:extLst>
      <p:ext uri="{BB962C8B-B14F-4D97-AF65-F5344CB8AC3E}">
        <p14:creationId xmlns="" xmlns:p14="http://schemas.microsoft.com/office/powerpoint/2010/main" val="744120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rot="10800000">
            <a:off x="0" y="0"/>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a:bodyPr>
          <a:lstStyle/>
          <a:p>
            <a:r>
              <a:rPr lang="en-US" dirty="0" smtClean="0"/>
              <a:t>Legacy and Leadership </a:t>
            </a:r>
            <a:br>
              <a:rPr lang="en-US" dirty="0" smtClean="0"/>
            </a:br>
            <a:r>
              <a:rPr lang="en-US" dirty="0" smtClean="0"/>
              <a:t>Spring 2015</a:t>
            </a:r>
            <a:br>
              <a:rPr lang="en-US" dirty="0" smtClean="0"/>
            </a:br>
            <a:r>
              <a:rPr lang="en-US" sz="3100" dirty="0" smtClean="0"/>
              <a:t>Session #7  Feb 26, 2015</a:t>
            </a:r>
            <a:r>
              <a:rPr lang="en-US" sz="3600" dirty="0" smtClean="0"/>
              <a:t/>
            </a:r>
            <a:br>
              <a:rPr lang="en-US" sz="3600" dirty="0" smtClean="0"/>
            </a:br>
            <a:r>
              <a:rPr lang="en-US" sz="3600" dirty="0" smtClean="0"/>
              <a:t>Face Book Is Your Friend Part 2</a:t>
            </a:r>
            <a:endParaRPr lang="en-US" sz="4000" b="1" dirty="0"/>
          </a:p>
        </p:txBody>
      </p:sp>
      <p:sp>
        <p:nvSpPr>
          <p:cNvPr id="3" name="Subtitle 2"/>
          <p:cNvSpPr>
            <a:spLocks noGrp="1"/>
          </p:cNvSpPr>
          <p:nvPr>
            <p:ph type="subTitle" idx="1"/>
          </p:nvPr>
        </p:nvSpPr>
        <p:spPr>
          <a:xfrm>
            <a:off x="6400800" y="5638800"/>
            <a:ext cx="2743200" cy="914400"/>
          </a:xfrm>
        </p:spPr>
        <p:txBody>
          <a:bodyPr>
            <a:noAutofit/>
          </a:bodyPr>
          <a:lstStyle/>
          <a:p>
            <a:r>
              <a:rPr lang="en-US" sz="2000" dirty="0" smtClean="0">
                <a:solidFill>
                  <a:schemeClr val="tx1"/>
                </a:solidFill>
              </a:rPr>
              <a:t>        Senior	 Executive  Coordinator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9906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7086601" y="3511375"/>
            <a:ext cx="1371600" cy="2085188"/>
          </a:xfrm>
          <a:prstGeom prst="rect">
            <a:avLst/>
          </a:prstGeom>
        </p:spPr>
      </p:pic>
      <p:sp>
        <p:nvSpPr>
          <p:cNvPr id="7" name="TextBox 6"/>
          <p:cNvSpPr txBox="1"/>
          <p:nvPr/>
        </p:nvSpPr>
        <p:spPr>
          <a:xfrm>
            <a:off x="457200" y="5638800"/>
            <a:ext cx="2286000" cy="707886"/>
          </a:xfrm>
          <a:prstGeom prst="rect">
            <a:avLst/>
          </a:prstGeom>
          <a:noFill/>
        </p:spPr>
        <p:txBody>
          <a:bodyPr wrap="square" rtlCol="0">
            <a:spAutoFit/>
          </a:bodyPr>
          <a:lstStyle/>
          <a:p>
            <a:pPr algn="ctr"/>
            <a:r>
              <a:rPr lang="en-US" sz="2000" dirty="0" smtClean="0"/>
              <a:t>Senior Coordinator Katie Odom</a:t>
            </a:r>
            <a:endParaRPr lang="en-US" sz="2000" dirty="0"/>
          </a:p>
        </p:txBody>
      </p:sp>
      <p:pic>
        <p:nvPicPr>
          <p:cNvPr id="9" name="Picture 8" descr="Kristen  Jakubowski  2014.jpg"/>
          <p:cNvPicPr>
            <a:picLocks noChangeAspect="1"/>
          </p:cNvPicPr>
          <p:nvPr/>
        </p:nvPicPr>
        <p:blipFill>
          <a:blip r:embed="rId5" cstate="print"/>
          <a:stretch>
            <a:fillRect/>
          </a:stretch>
        </p:blipFill>
        <p:spPr>
          <a:xfrm>
            <a:off x="4114800" y="3429000"/>
            <a:ext cx="1371600" cy="2133600"/>
          </a:xfrm>
          <a:prstGeom prst="rect">
            <a:avLst/>
          </a:prstGeom>
        </p:spPr>
      </p:pic>
      <p:sp>
        <p:nvSpPr>
          <p:cNvPr id="11" name="TextBox 10"/>
          <p:cNvSpPr txBox="1"/>
          <p:nvPr/>
        </p:nvSpPr>
        <p:spPr>
          <a:xfrm>
            <a:off x="3886200" y="5638800"/>
            <a:ext cx="2133600" cy="707886"/>
          </a:xfrm>
          <a:prstGeom prst="rect">
            <a:avLst/>
          </a:prstGeom>
          <a:noFill/>
        </p:spPr>
        <p:txBody>
          <a:bodyPr wrap="square" rtlCol="0">
            <a:spAutoFit/>
          </a:bodyPr>
          <a:lstStyle/>
          <a:p>
            <a:r>
              <a:rPr lang="en-US" sz="2000" dirty="0" smtClean="0"/>
              <a:t>Senior Director</a:t>
            </a:r>
          </a:p>
          <a:p>
            <a:r>
              <a:rPr lang="en-US" sz="2000" dirty="0" smtClean="0"/>
              <a:t>Kristen Jakubowski</a:t>
            </a:r>
            <a:endParaRPr lang="en-US" sz="2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1066800"/>
            <a:ext cx="3052600" cy="860425"/>
          </a:xfrm>
          <a:ln>
            <a:solidFill>
              <a:schemeClr val="tx2">
                <a:lumMod val="60000"/>
                <a:lumOff val="40000"/>
              </a:schemeClr>
            </a:solidFill>
          </a:ln>
        </p:spPr>
        <p:txBody>
          <a:bodyPr/>
          <a:lstStyle/>
          <a:p>
            <a:r>
              <a:rPr lang="en-US" dirty="0" smtClean="0">
                <a:solidFill>
                  <a:schemeClr val="tx1"/>
                </a:solidFill>
              </a:rPr>
              <a:t>Coming Up </a:t>
            </a:r>
            <a:endParaRPr lang="en-US" dirty="0">
              <a:solidFill>
                <a:schemeClr val="tx1"/>
              </a:solidFill>
            </a:endParaRPr>
          </a:p>
        </p:txBody>
      </p:sp>
      <p:sp>
        <p:nvSpPr>
          <p:cNvPr id="3" name="Subtitle 2"/>
          <p:cNvSpPr>
            <a:spLocks noGrp="1"/>
          </p:cNvSpPr>
          <p:nvPr>
            <p:ph type="subTitle" idx="1"/>
          </p:nvPr>
        </p:nvSpPr>
        <p:spPr>
          <a:xfrm>
            <a:off x="609600" y="2552700"/>
            <a:ext cx="8229600" cy="1752600"/>
          </a:xfrm>
        </p:spPr>
        <p:txBody>
          <a:bodyPr>
            <a:noAutofit/>
          </a:bodyPr>
          <a:lstStyle/>
          <a:p>
            <a:r>
              <a:rPr lang="en-US" sz="3200" dirty="0" smtClean="0">
                <a:solidFill>
                  <a:schemeClr val="tx1"/>
                </a:solidFill>
              </a:rPr>
              <a:t>Mar 5 –  </a:t>
            </a:r>
            <a:r>
              <a:rPr lang="en-US" sz="3200" dirty="0" err="1" smtClean="0">
                <a:solidFill>
                  <a:schemeClr val="tx1"/>
                </a:solidFill>
              </a:rPr>
              <a:t>FaceBook</a:t>
            </a:r>
            <a:r>
              <a:rPr lang="en-US" sz="3200" dirty="0" smtClean="0">
                <a:solidFill>
                  <a:schemeClr val="tx1"/>
                </a:solidFill>
              </a:rPr>
              <a:t> Events 101</a:t>
            </a:r>
          </a:p>
          <a:p>
            <a:r>
              <a:rPr lang="en-US" sz="3200" dirty="0" smtClean="0">
                <a:solidFill>
                  <a:schemeClr val="tx1"/>
                </a:solidFill>
              </a:rPr>
              <a:t>March 12 – Tax  Advantages of Home Businesses</a:t>
            </a:r>
          </a:p>
          <a:p>
            <a:r>
              <a:rPr lang="en-US" sz="3200" dirty="0" smtClean="0">
                <a:solidFill>
                  <a:schemeClr val="tx1"/>
                </a:solidFill>
              </a:rPr>
              <a:t>March 19 --Key Elements of Home Meetings</a:t>
            </a:r>
          </a:p>
          <a:p>
            <a:r>
              <a:rPr lang="en-US" sz="3200" dirty="0" smtClean="0">
                <a:solidFill>
                  <a:schemeClr val="tx1"/>
                </a:solidFill>
              </a:rPr>
              <a:t> </a:t>
            </a:r>
            <a:endParaRPr lang="en-US" sz="3200" dirty="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609600"/>
            <a:ext cx="6934200" cy="860425"/>
          </a:xfrm>
        </p:spPr>
        <p:txBody>
          <a:bodyPr/>
          <a:lstStyle/>
          <a:p>
            <a:r>
              <a:rPr lang="en-US" sz="3200" dirty="0" smtClean="0">
                <a:solidFill>
                  <a:schemeClr val="tx1"/>
                </a:solidFill>
              </a:rPr>
              <a:t>Monday Night Wellness Webinars</a:t>
            </a:r>
            <a:r>
              <a:rPr lang="en-US" dirty="0" smtClean="0">
                <a:solidFill>
                  <a:schemeClr val="tx1"/>
                </a:solidFill>
              </a:rPr>
              <a:t> </a:t>
            </a:r>
            <a:endParaRPr lang="en-US" dirty="0">
              <a:solidFill>
                <a:schemeClr val="tx1"/>
              </a:solidFill>
            </a:endParaRPr>
          </a:p>
        </p:txBody>
      </p:sp>
      <p:sp>
        <p:nvSpPr>
          <p:cNvPr id="3" name="Subtitle 2"/>
          <p:cNvSpPr>
            <a:spLocks noGrp="1"/>
          </p:cNvSpPr>
          <p:nvPr>
            <p:ph type="subTitle" idx="1"/>
          </p:nvPr>
        </p:nvSpPr>
        <p:spPr>
          <a:xfrm>
            <a:off x="685801" y="1524000"/>
            <a:ext cx="7772400" cy="4724400"/>
          </a:xfrm>
        </p:spPr>
        <p:txBody>
          <a:bodyPr>
            <a:noAutofit/>
          </a:bodyPr>
          <a:lstStyle/>
          <a:p>
            <a:r>
              <a:rPr lang="en-US" sz="2400" dirty="0" smtClean="0">
                <a:solidFill>
                  <a:schemeClr val="tx1"/>
                </a:solidFill>
              </a:rPr>
              <a:t>Monday Feb 23 – Last Monday of the Month – 		The Power Of Our Profession …. For Teachers</a:t>
            </a:r>
          </a:p>
          <a:p>
            <a:r>
              <a:rPr lang="en-US" sz="2400" dirty="0" smtClean="0">
                <a:solidFill>
                  <a:schemeClr val="tx1"/>
                </a:solidFill>
              </a:rPr>
              <a:t>Monday March 2 –Shaklee National Webinar Announcing 	Exciting Dream Trips for 2016 .. And the Qualifications</a:t>
            </a:r>
          </a:p>
          <a:p>
            <a:r>
              <a:rPr lang="en-US" sz="2400" dirty="0" smtClean="0">
                <a:solidFill>
                  <a:schemeClr val="tx1"/>
                </a:solidFill>
              </a:rPr>
              <a:t>Monday March 9 – </a:t>
            </a:r>
            <a:r>
              <a:rPr lang="en-US" sz="2400" dirty="0" err="1" smtClean="0">
                <a:solidFill>
                  <a:schemeClr val="tx1"/>
                </a:solidFill>
              </a:rPr>
              <a:t>Detoxing</a:t>
            </a:r>
            <a:r>
              <a:rPr lang="en-US" sz="2400" dirty="0" smtClean="0">
                <a:solidFill>
                  <a:schemeClr val="tx1"/>
                </a:solidFill>
              </a:rPr>
              <a:t> for Spring – Nedra Sahr, MS 		Nutrition and  Dr. Steve Chaney </a:t>
            </a:r>
          </a:p>
          <a:p>
            <a:r>
              <a:rPr lang="en-US" sz="2400" dirty="0" smtClean="0">
                <a:solidFill>
                  <a:schemeClr val="tx1"/>
                </a:solidFill>
              </a:rPr>
              <a:t>Monday March 16 – Optimal Nutrition for Optimal Pregnancy</a:t>
            </a:r>
          </a:p>
          <a:p>
            <a:r>
              <a:rPr lang="en-US" sz="2400" dirty="0" smtClean="0">
                <a:solidFill>
                  <a:schemeClr val="tx1"/>
                </a:solidFill>
              </a:rPr>
              <a:t>	Harper Guerra, Katie Odom</a:t>
            </a:r>
          </a:p>
          <a:p>
            <a:r>
              <a:rPr lang="en-US" sz="2400" dirty="0" smtClean="0">
                <a:solidFill>
                  <a:schemeClr val="tx1"/>
                </a:solidFill>
              </a:rPr>
              <a:t>Monday March 23 – Allergy Season Cometh</a:t>
            </a:r>
          </a:p>
          <a:p>
            <a:r>
              <a:rPr lang="en-US" sz="2400" dirty="0" smtClean="0">
                <a:solidFill>
                  <a:schemeClr val="tx1"/>
                </a:solidFill>
              </a:rPr>
              <a:t>Monday  March 30 –Power of the Profession  .. For _______</a:t>
            </a:r>
          </a:p>
          <a:p>
            <a:endParaRPr lang="en-US" sz="2400" dirty="0" smtClean="0">
              <a:solidFill>
                <a:schemeClr val="tx1"/>
              </a:solidFill>
            </a:endParaRPr>
          </a:p>
          <a:p>
            <a:endParaRPr lang="en-US" sz="3200"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p>
        </p:txBody>
      </p:sp>
      <p:sp>
        <p:nvSpPr>
          <p:cNvPr id="3" name="Content Placeholder 2"/>
          <p:cNvSpPr>
            <a:spLocks noGrp="1"/>
          </p:cNvSpPr>
          <p:nvPr>
            <p:ph idx="1"/>
          </p:nvPr>
        </p:nvSpPr>
        <p:spPr/>
        <p:txBody>
          <a:bodyPr>
            <a:normAutofit/>
          </a:bodyPr>
          <a:lstStyle/>
          <a:p>
            <a:endParaRPr lang="en-US" sz="2400"/>
          </a:p>
        </p:txBody>
      </p:sp>
      <p:pic>
        <p:nvPicPr>
          <p:cNvPr id="59394" name="Picture 2" descr="https://scontent-ord.xx.fbcdn.net/hphotos-xfp1/v/t1.0-9/10426262_795441763824843_4560891611315497758_n.jpg?oh=bf5b13ba0b3434584145ef1ec14eb0e8&amp;oe=555F1981"/>
          <p:cNvPicPr>
            <a:picLocks noChangeAspect="1" noChangeArrowheads="1"/>
          </p:cNvPicPr>
          <p:nvPr/>
        </p:nvPicPr>
        <p:blipFill>
          <a:blip r:embed="rId2" cstate="print"/>
          <a:srcRect/>
          <a:stretch>
            <a:fillRect/>
          </a:stretch>
        </p:blipFill>
        <p:spPr bwMode="auto">
          <a:xfrm>
            <a:off x="1714500" y="1047750"/>
            <a:ext cx="5715000" cy="238125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"65% of working Americans could not cover normal living expenses for even 1 year if their employment income stopped.  38% could not pay their bills for more than 3 months.  What’s your back-up plan?</a:t>
            </a: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981199" y="0"/>
            <a:ext cx="3962401" cy="1066800"/>
          </a:xfrm>
        </p:spPr>
        <p:txBody>
          <a:bodyPr lIns="105552" tIns="52776" rIns="105552" bIns="52776">
            <a:normAutofit/>
          </a:bodyPr>
          <a:lstStyle/>
          <a:p>
            <a:pPr eaLnBrk="1" hangingPunct="1"/>
            <a:r>
              <a:rPr lang="en-US" sz="4800" dirty="0" smtClean="0"/>
              <a:t>   </a:t>
            </a:r>
            <a:r>
              <a:rPr lang="en-US" sz="3600" dirty="0" smtClean="0"/>
              <a:t>Car Incentives</a:t>
            </a:r>
          </a:p>
        </p:txBody>
      </p:sp>
      <p:sp>
        <p:nvSpPr>
          <p:cNvPr id="2051" name="Text Box 3"/>
          <p:cNvSpPr txBox="1">
            <a:spLocks noChangeArrowheads="1"/>
          </p:cNvSpPr>
          <p:nvPr/>
        </p:nvSpPr>
        <p:spPr bwMode="auto">
          <a:xfrm>
            <a:off x="4064000" y="2263775"/>
            <a:ext cx="8709025" cy="439738"/>
          </a:xfrm>
          <a:prstGeom prst="rect">
            <a:avLst/>
          </a:prstGeom>
          <a:noFill/>
          <a:ln w="9525" algn="ctr">
            <a:noFill/>
            <a:miter lim="800000"/>
            <a:headEnd/>
            <a:tailEnd/>
          </a:ln>
        </p:spPr>
        <p:txBody>
          <a:bodyPr lIns="105552" tIns="52776" rIns="105552" bIns="52776">
            <a:spAutoFit/>
          </a:bodyPr>
          <a:lstStyle/>
          <a:p>
            <a:pPr algn="r" defTabSz="1054100">
              <a:spcBef>
                <a:spcPct val="50000"/>
              </a:spcBef>
              <a:buClr>
                <a:srgbClr val="289728"/>
              </a:buClr>
              <a:buSzPct val="125000"/>
            </a:pPr>
            <a:endParaRPr lang="en-US" sz="2200" b="1"/>
          </a:p>
        </p:txBody>
      </p:sp>
      <p:graphicFrame>
        <p:nvGraphicFramePr>
          <p:cNvPr id="3076" name="Group 4"/>
          <p:cNvGraphicFramePr>
            <a:graphicFrameLocks noGrp="1"/>
          </p:cNvGraphicFramePr>
          <p:nvPr/>
        </p:nvGraphicFramePr>
        <p:xfrm>
          <a:off x="3505200" y="1447800"/>
          <a:ext cx="5326063" cy="2820988"/>
        </p:xfrm>
        <a:graphic>
          <a:graphicData uri="http://schemas.openxmlformats.org/drawingml/2006/table">
            <a:tbl>
              <a:tblPr/>
              <a:tblGrid>
                <a:gridCol w="1784350"/>
                <a:gridCol w="1390650"/>
                <a:gridCol w="2151063"/>
              </a:tblGrid>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Rank</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    Car Credit</a:t>
                      </a:r>
                    </a:p>
                  </a:txBody>
                  <a:tcPr marL="105552" marR="105552" marT="52776" marB="52776"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Car Credit  Hybrid </a:t>
                      </a:r>
                    </a:p>
                  </a:txBody>
                  <a:tcPr marL="105552" marR="105552" marT="52776" marB="52776"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Director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$375</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Exec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Key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Master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$600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Presidential Master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Mercedes</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Keys to Mercedes</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86" name="Text Box 40"/>
          <p:cNvSpPr txBox="1">
            <a:spLocks noChangeArrowheads="1"/>
          </p:cNvSpPr>
          <p:nvPr/>
        </p:nvSpPr>
        <p:spPr bwMode="auto">
          <a:xfrm>
            <a:off x="381000" y="1371600"/>
            <a:ext cx="2819400" cy="442913"/>
          </a:xfrm>
          <a:prstGeom prst="rect">
            <a:avLst/>
          </a:prstGeom>
          <a:solidFill>
            <a:schemeClr val="accent3">
              <a:lumMod val="20000"/>
              <a:lumOff val="80000"/>
            </a:schemeClr>
          </a:solidFill>
          <a:ln w="3175" algn="ctr">
            <a:solidFill>
              <a:schemeClr val="tx1"/>
            </a:solidFill>
            <a:miter lim="800000"/>
            <a:headEnd/>
            <a:tailEnd/>
          </a:ln>
        </p:spPr>
        <p:txBody>
          <a:bodyPr wrap="square" lIns="105552" tIns="52776" rIns="105552" bIns="52776">
            <a:spAutoFit/>
          </a:bodyPr>
          <a:lstStyle/>
          <a:p>
            <a:pPr algn="ctr" defTabSz="1054100">
              <a:spcBef>
                <a:spcPct val="50000"/>
              </a:spcBef>
              <a:buClr>
                <a:srgbClr val="289728"/>
              </a:buClr>
              <a:buSzPct val="125000"/>
            </a:pPr>
            <a:r>
              <a:rPr lang="en-US" sz="2200" b="1" dirty="0"/>
              <a:t>Keys to a Mercedes</a:t>
            </a:r>
          </a:p>
        </p:txBody>
      </p:sp>
      <p:pic>
        <p:nvPicPr>
          <p:cNvPr id="2087" name="Picture 41" descr="OpportunityDVD_English_071410_nopage#s5"/>
          <p:cNvPicPr>
            <a:picLocks noChangeAspect="1" noChangeArrowheads="1"/>
          </p:cNvPicPr>
          <p:nvPr/>
        </p:nvPicPr>
        <p:blipFill>
          <a:blip r:embed="rId2" cstate="print"/>
          <a:srcRect/>
          <a:stretch>
            <a:fillRect/>
          </a:stretch>
        </p:blipFill>
        <p:spPr bwMode="auto">
          <a:xfrm>
            <a:off x="304800" y="1981200"/>
            <a:ext cx="3124200" cy="2209800"/>
          </a:xfrm>
          <a:prstGeom prst="rect">
            <a:avLst/>
          </a:prstGeom>
          <a:noFill/>
          <a:ln w="6350">
            <a:solidFill>
              <a:schemeClr val="tx1"/>
            </a:solidFill>
            <a:miter lim="800000"/>
            <a:headEnd/>
            <a:tailEnd/>
          </a:ln>
        </p:spPr>
      </p:pic>
      <p:pic>
        <p:nvPicPr>
          <p:cNvPr id="2088" name="Picture 42" descr="Prius V shown in Barcelona Red Metallic"/>
          <p:cNvPicPr>
            <a:picLocks noChangeAspect="1" noChangeArrowheads="1"/>
          </p:cNvPicPr>
          <p:nvPr/>
        </p:nvPicPr>
        <p:blipFill>
          <a:blip r:embed="rId3" cstate="print"/>
          <a:srcRect/>
          <a:stretch>
            <a:fillRect/>
          </a:stretch>
        </p:blipFill>
        <p:spPr bwMode="auto">
          <a:xfrm>
            <a:off x="304800" y="5345114"/>
            <a:ext cx="2665413" cy="1357636"/>
          </a:xfrm>
          <a:prstGeom prst="rect">
            <a:avLst/>
          </a:prstGeom>
          <a:noFill/>
          <a:ln w="9525">
            <a:noFill/>
            <a:miter lim="800000"/>
            <a:headEnd/>
            <a:tailEnd/>
          </a:ln>
        </p:spPr>
      </p:pic>
      <p:sp>
        <p:nvSpPr>
          <p:cNvPr id="2089" name="Text Box 43"/>
          <p:cNvSpPr txBox="1">
            <a:spLocks noChangeArrowheads="1"/>
          </p:cNvSpPr>
          <p:nvPr/>
        </p:nvSpPr>
        <p:spPr bwMode="auto">
          <a:xfrm>
            <a:off x="0" y="4419600"/>
            <a:ext cx="8220075" cy="445137"/>
          </a:xfrm>
          <a:prstGeom prst="rect">
            <a:avLst/>
          </a:prstGeom>
          <a:noFill/>
          <a:ln w="9525" algn="ctr">
            <a:noFill/>
            <a:miter lim="800000"/>
            <a:headEnd/>
            <a:tailEnd/>
          </a:ln>
        </p:spPr>
        <p:txBody>
          <a:bodyPr lIns="105552" tIns="52776" rIns="105552" bIns="52776">
            <a:spAutoFit/>
          </a:bodyPr>
          <a:lstStyle/>
          <a:p>
            <a:pPr defTabSz="1054100">
              <a:spcBef>
                <a:spcPct val="50000"/>
              </a:spcBef>
              <a:buClr>
                <a:srgbClr val="289728"/>
              </a:buClr>
              <a:buSzPct val="125000"/>
            </a:pPr>
            <a:r>
              <a:rPr lang="en-US" sz="2200" b="1" dirty="0"/>
              <a:t>     </a:t>
            </a:r>
            <a:r>
              <a:rPr lang="en-US" sz="2200" b="1" dirty="0" err="1"/>
              <a:t>Prius</a:t>
            </a:r>
            <a:r>
              <a:rPr lang="en-US" sz="2200" b="1" dirty="0"/>
              <a:t>	               </a:t>
            </a:r>
            <a:r>
              <a:rPr lang="en-US" sz="2200" b="1" dirty="0" smtClean="0"/>
              <a:t>		  </a:t>
            </a:r>
            <a:r>
              <a:rPr lang="en-US" sz="2200" b="1" dirty="0"/>
              <a:t>Lexus		</a:t>
            </a:r>
            <a:r>
              <a:rPr lang="en-US" sz="2200" b="1" dirty="0" smtClean="0"/>
              <a:t>	 </a:t>
            </a:r>
            <a:r>
              <a:rPr lang="en-US" sz="2200" b="1" dirty="0"/>
              <a:t>Dodge Ram</a:t>
            </a:r>
          </a:p>
        </p:txBody>
      </p:sp>
      <p:pic>
        <p:nvPicPr>
          <p:cNvPr id="2090" name="Picture 44" descr="2010 Dodge Ram 2500"/>
          <p:cNvPicPr>
            <a:picLocks noChangeAspect="1" noChangeArrowheads="1"/>
          </p:cNvPicPr>
          <p:nvPr/>
        </p:nvPicPr>
        <p:blipFill>
          <a:blip r:embed="rId4" cstate="print"/>
          <a:srcRect/>
          <a:stretch>
            <a:fillRect/>
          </a:stretch>
        </p:blipFill>
        <p:spPr bwMode="auto">
          <a:xfrm>
            <a:off x="6324600" y="5105400"/>
            <a:ext cx="2566987" cy="1374599"/>
          </a:xfrm>
          <a:prstGeom prst="rect">
            <a:avLst/>
          </a:prstGeom>
          <a:noFill/>
          <a:ln w="9525">
            <a:noFill/>
            <a:miter lim="800000"/>
            <a:headEnd/>
            <a:tailEnd/>
          </a:ln>
        </p:spPr>
      </p:pic>
      <p:sp>
        <p:nvSpPr>
          <p:cNvPr id="2091" name="Text Box 45"/>
          <p:cNvSpPr txBox="1">
            <a:spLocks noChangeArrowheads="1"/>
          </p:cNvSpPr>
          <p:nvPr/>
        </p:nvSpPr>
        <p:spPr bwMode="auto">
          <a:xfrm>
            <a:off x="3810000" y="990600"/>
            <a:ext cx="4648200" cy="475915"/>
          </a:xfrm>
          <a:prstGeom prst="rect">
            <a:avLst/>
          </a:prstGeom>
          <a:noFill/>
          <a:ln w="9525" algn="ctr">
            <a:noFill/>
            <a:miter lim="800000"/>
            <a:headEnd/>
            <a:tailEnd/>
          </a:ln>
        </p:spPr>
        <p:txBody>
          <a:bodyPr wrap="square" lIns="105552" tIns="52776" rIns="105552" bIns="52776">
            <a:spAutoFit/>
          </a:bodyPr>
          <a:lstStyle/>
          <a:p>
            <a:pPr algn="ctr" defTabSz="1054100">
              <a:spcBef>
                <a:spcPct val="50000"/>
              </a:spcBef>
              <a:buClr>
                <a:srgbClr val="289728"/>
              </a:buClr>
              <a:buSzPct val="125000"/>
            </a:pPr>
            <a:r>
              <a:rPr lang="en-US" sz="2400" dirty="0" smtClean="0"/>
              <a:t>Own </a:t>
            </a:r>
            <a:r>
              <a:rPr lang="en-US" sz="2400" dirty="0"/>
              <a:t>or Lease a Car of Your Choice</a:t>
            </a:r>
          </a:p>
        </p:txBody>
      </p:sp>
      <p:pic>
        <p:nvPicPr>
          <p:cNvPr id="2092" name="Picture 46"/>
          <p:cNvPicPr>
            <a:picLocks noChangeAspect="1" noChangeArrowheads="1"/>
          </p:cNvPicPr>
          <p:nvPr/>
        </p:nvPicPr>
        <p:blipFill>
          <a:blip r:embed="rId5" cstate="print"/>
          <a:srcRect/>
          <a:stretch>
            <a:fillRect/>
          </a:stretch>
        </p:blipFill>
        <p:spPr bwMode="auto">
          <a:xfrm>
            <a:off x="3429000" y="4863253"/>
            <a:ext cx="2563763" cy="176614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792162"/>
          </a:xfrm>
          <a:ln>
            <a:solidFill>
              <a:schemeClr val="accent6">
                <a:lumMod val="75000"/>
              </a:schemeClr>
            </a:solidFill>
          </a:ln>
        </p:spPr>
        <p:txBody>
          <a:bodyPr>
            <a:normAutofit/>
          </a:bodyPr>
          <a:lstStyle/>
          <a:p>
            <a:r>
              <a:rPr lang="en-US" sz="3200" dirty="0" smtClean="0"/>
              <a:t>March Product Collection</a:t>
            </a:r>
            <a:endParaRPr lang="en-US" sz="3200" dirty="0"/>
          </a:p>
        </p:txBody>
      </p:sp>
      <p:sp>
        <p:nvSpPr>
          <p:cNvPr id="3" name="Content Placeholder 2"/>
          <p:cNvSpPr>
            <a:spLocks noGrp="1"/>
          </p:cNvSpPr>
          <p:nvPr>
            <p:ph idx="1"/>
          </p:nvPr>
        </p:nvSpPr>
        <p:spPr/>
        <p:txBody>
          <a:bodyPr/>
          <a:lstStyle/>
          <a:p>
            <a:endParaRPr lang="en-US"/>
          </a:p>
        </p:txBody>
      </p:sp>
      <p:pic>
        <p:nvPicPr>
          <p:cNvPr id="75778" name="Picture 2" descr="http://bestlifestyle4u.com/wp-content/uploads/2012/12/Shaklee180_page_01.jpg"/>
          <p:cNvPicPr>
            <a:picLocks noChangeAspect="1" noChangeArrowheads="1"/>
          </p:cNvPicPr>
          <p:nvPr/>
        </p:nvPicPr>
        <p:blipFill>
          <a:blip r:embed="rId2" cstate="print"/>
          <a:srcRect/>
          <a:stretch>
            <a:fillRect/>
          </a:stretch>
        </p:blipFill>
        <p:spPr bwMode="auto">
          <a:xfrm>
            <a:off x="214312" y="1143000"/>
            <a:ext cx="8715375" cy="541972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457201"/>
            <a:ext cx="5715000" cy="609600"/>
          </a:xfrm>
          <a:ln>
            <a:solidFill>
              <a:schemeClr val="tx2">
                <a:lumMod val="60000"/>
                <a:lumOff val="40000"/>
              </a:schemeClr>
            </a:solidFill>
          </a:ln>
        </p:spPr>
        <p:txBody>
          <a:bodyPr>
            <a:normAutofit/>
          </a:bodyPr>
          <a:lstStyle/>
          <a:p>
            <a:r>
              <a:rPr lang="en-US" altLang="en-US" sz="3200" dirty="0" smtClean="0">
                <a:latin typeface="Century Gothic" pitchFamily="34" charset="0"/>
              </a:rPr>
              <a:t>January 2015 Campaign</a:t>
            </a:r>
          </a:p>
        </p:txBody>
      </p:sp>
      <p:sp>
        <p:nvSpPr>
          <p:cNvPr id="4" name="Content Placeholder 2"/>
          <p:cNvSpPr>
            <a:spLocks noGrp="1"/>
          </p:cNvSpPr>
          <p:nvPr>
            <p:ph idx="1"/>
          </p:nvPr>
        </p:nvSpPr>
        <p:spPr>
          <a:xfrm>
            <a:off x="457200" y="1219200"/>
            <a:ext cx="8445500" cy="5334000"/>
          </a:xfrm>
        </p:spPr>
        <p:txBody>
          <a:bodyPr>
            <a:normAutofit lnSpcReduction="1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         </a:t>
            </a:r>
            <a:r>
              <a:rPr lang="en-US" altLang="en-US" dirty="0" smtClean="0"/>
              <a:t> </a:t>
            </a:r>
            <a:r>
              <a:rPr lang="en-US" altLang="en-US" dirty="0" err="1" smtClean="0"/>
              <a:t>jo</a:t>
            </a:r>
            <a:endParaRPr lang="en-US" altLang="en-US" dirty="0" smtClean="0"/>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4267200"/>
            <a:ext cx="3484563" cy="2307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32822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A Word About Sharing Shaklee 180 </a:t>
            </a:r>
            <a:endParaRPr lang="en-US" sz="3200" dirty="0"/>
          </a:p>
        </p:txBody>
      </p:sp>
      <p:sp>
        <p:nvSpPr>
          <p:cNvPr id="3" name="Content Placeholder 2"/>
          <p:cNvSpPr>
            <a:spLocks noGrp="1"/>
          </p:cNvSpPr>
          <p:nvPr>
            <p:ph idx="1"/>
          </p:nvPr>
        </p:nvSpPr>
        <p:spPr>
          <a:xfrm>
            <a:off x="457200" y="1295400"/>
            <a:ext cx="8229600" cy="5105400"/>
          </a:xfrm>
        </p:spPr>
        <p:txBody>
          <a:bodyPr>
            <a:normAutofit lnSpcReduction="10000"/>
          </a:bodyPr>
          <a:lstStyle/>
          <a:p>
            <a:r>
              <a:rPr lang="en-US" sz="2400" dirty="0" smtClean="0"/>
              <a:t>Shaklee 180 is one of THE MOST EFFECTIVE weight management programs ever created.</a:t>
            </a:r>
          </a:p>
          <a:p>
            <a:r>
              <a:rPr lang="en-US" sz="2400" dirty="0" smtClean="0"/>
              <a:t>See attached listing a long list of reasons people are reluctant to attempt another weight program ( fear of failing ( again), resistance to changing .. Their food choices, their activity level, etc,  low self worth, tired of people telling them to lose weight, unaware of danger to their health… etc)</a:t>
            </a:r>
          </a:p>
          <a:p>
            <a:r>
              <a:rPr lang="en-US" sz="2400" dirty="0" smtClean="0"/>
              <a:t>Seeing stories of people who have succeeded inspires and motivates… </a:t>
            </a:r>
          </a:p>
          <a:p>
            <a:r>
              <a:rPr lang="en-US" sz="2400" dirty="0" smtClean="0"/>
              <a:t>People need support .. That’s why the Shaklee Tuesday calls.. And the Jacqui McCoy video segments etc… </a:t>
            </a:r>
          </a:p>
          <a:p>
            <a:r>
              <a:rPr lang="en-US" sz="2400" dirty="0" smtClean="0"/>
              <a:t>Ashley McDonald – forms FB groups .. “ Better Together”</a:t>
            </a:r>
          </a:p>
          <a:p>
            <a:r>
              <a:rPr lang="en-US" sz="2400" dirty="0" smtClean="0"/>
              <a:t>Shaklee 180 Tasting Parties are fun and easy and help a lot of people . </a:t>
            </a:r>
          </a:p>
          <a:p>
            <a:endParaRPr lang="en-US" sz="2400" dirty="0"/>
          </a:p>
        </p:txBody>
      </p:sp>
      <p:sp>
        <p:nvSpPr>
          <p:cNvPr id="5" name="TextBox 4"/>
          <p:cNvSpPr txBox="1"/>
          <p:nvPr/>
        </p:nvSpPr>
        <p:spPr>
          <a:xfrm>
            <a:off x="5638800" y="6324600"/>
            <a:ext cx="2743200" cy="369332"/>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4" name="Rectangle 3"/>
          <p:cNvSpPr/>
          <p:nvPr/>
        </p:nvSpPr>
        <p:spPr>
          <a:xfrm>
            <a:off x="685800" y="3429000"/>
            <a:ext cx="7924800" cy="2862322"/>
          </a:xfrm>
          <a:prstGeom prst="rect">
            <a:avLst/>
          </a:prstGeom>
          <a:ln>
            <a:solidFill>
              <a:srgbClr val="FFC000"/>
            </a:solidFill>
          </a:ln>
        </p:spPr>
        <p:txBody>
          <a:bodyPr wrap="square">
            <a:spAutoFit/>
          </a:bodyPr>
          <a:lstStyle/>
          <a:p>
            <a:r>
              <a:rPr lang="en-US" sz="2000" b="1" dirty="0"/>
              <a:t>Set the Record with Shaklee 180® Support Call</a:t>
            </a:r>
            <a:r>
              <a:rPr lang="en-US" sz="2000"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sz="2000" dirty="0" smtClean="0"/>
              <a:t/>
            </a:r>
            <a:br>
              <a:rPr lang="en-US" sz="2000" dirty="0" smtClean="0"/>
            </a:br>
            <a:r>
              <a:rPr lang="en-US" sz="2000" dirty="0" smtClean="0"/>
              <a:t/>
            </a:r>
            <a:br>
              <a:rPr lang="en-US" sz="2000" dirty="0" smtClean="0"/>
            </a:br>
            <a:r>
              <a:rPr lang="en-US" sz="2000" dirty="0" smtClean="0"/>
              <a:t>Every</a:t>
            </a:r>
            <a:r>
              <a:rPr lang="en-US" sz="2000" dirty="0"/>
              <a:t> Tuesday through 3/24/15. 5:30 pm PT / 8:30 pm ET. Dial </a:t>
            </a:r>
            <a:r>
              <a:rPr lang="en-US" sz="2000" dirty="0">
                <a:hlinkClick r:id="rId3"/>
              </a:rPr>
              <a:t>1-512-225-3211</a:t>
            </a:r>
            <a:r>
              <a:rPr lang="en-US" sz="2000" dirty="0"/>
              <a:t> | 951025# to join the live call</a:t>
            </a:r>
            <a:r>
              <a:rPr lang="en-US" sz="2000" dirty="0" smtClean="0"/>
              <a:t>.				</a:t>
            </a:r>
            <a:r>
              <a:rPr lang="en-US" sz="2000" dirty="0" err="1" smtClean="0"/>
              <a:t>jo</a:t>
            </a:r>
            <a:endParaRPr lang="en-US" sz="2000" dirty="0"/>
          </a:p>
        </p:txBody>
      </p:sp>
      <p:sp>
        <p:nvSpPr>
          <p:cNvPr id="5" name="Rectangle 4"/>
          <p:cNvSpPr/>
          <p:nvPr/>
        </p:nvSpPr>
        <p:spPr>
          <a:xfrm>
            <a:off x="838200" y="1066800"/>
            <a:ext cx="7543800" cy="2000548"/>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a:t>
            </a:r>
            <a:r>
              <a:rPr lang="en-US" sz="2400"/>
              <a:t>Shaklee </a:t>
            </a:r>
            <a:r>
              <a:rPr lang="en-US" sz="240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p14="http://schemas.microsoft.com/office/powerpoint/2010/main" xmlns="" val="1805988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a:ln>
            <a:solidFill>
              <a:srgbClr val="C00000"/>
            </a:solidFill>
          </a:ln>
        </p:spPr>
        <p:txBody>
          <a:bodyPr>
            <a:normAutofit/>
          </a:bodyPr>
          <a:lstStyle/>
          <a:p>
            <a:r>
              <a:rPr lang="en-US" sz="2400" dirty="0" smtClean="0"/>
              <a:t>Shaklee 180 includes snack bars, meal bars, energy teas and online fitness programs and support resources.    </a:t>
            </a:r>
            <a:r>
              <a:rPr lang="en-US" sz="2400" dirty="0" err="1" smtClean="0"/>
              <a:t>lisa</a:t>
            </a:r>
            <a:endParaRPr lang="en-US" sz="2400" dirty="0"/>
          </a:p>
        </p:txBody>
      </p:sp>
      <p:pic>
        <p:nvPicPr>
          <p:cNvPr id="1026" name="Picture 2" descr="C:\Users\Barb\AppData\Local\Microsoft\Windows\Temporary Internet Files\Content.Outlook\91KB6DCC\photo 1.JPG"/>
          <p:cNvPicPr>
            <a:picLocks noGrp="1" noChangeAspect="1" noChangeArrowheads="1"/>
          </p:cNvPicPr>
          <p:nvPr>
            <p:ph idx="1"/>
          </p:nvPr>
        </p:nvPicPr>
        <p:blipFill>
          <a:blip r:embed="rId2" cstate="print"/>
          <a:srcRect/>
          <a:stretch>
            <a:fillRect/>
          </a:stretch>
        </p:blipFill>
        <p:spPr bwMode="auto">
          <a:xfrm>
            <a:off x="1371600" y="304800"/>
            <a:ext cx="6781800" cy="5105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7720</TotalTime>
  <Words>1994</Words>
  <Application>Microsoft Office PowerPoint</Application>
  <PresentationFormat>On-screen Show (4:3)</PresentationFormat>
  <Paragraphs>251</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vt:lpstr>
      <vt:lpstr>HERE'S HOW IT WORKS: Earn shares monthly for the Cash for Cleveland Bonus Pool of $50,000 (January 2015 – June 2015).</vt:lpstr>
      <vt:lpstr>For Product Questions You Can’t Get Answered from Your Upline or Team Page</vt:lpstr>
      <vt:lpstr>Legacy and Leadership  Spring 2015 Session #7  Feb 26, 2015 Face Book Is Your Friend Part 2</vt:lpstr>
      <vt:lpstr>March Product Collection</vt:lpstr>
      <vt:lpstr>January 2015 Campaign</vt:lpstr>
      <vt:lpstr>A Word About Sharing Shaklee 180 </vt:lpstr>
      <vt:lpstr>Slide 8</vt:lpstr>
      <vt:lpstr>Shaklee 180 includes snack bars, meal bars, energy teas and online fitness programs and support resources.    lisa</vt:lpstr>
      <vt:lpstr>Shaklee 180 Transformation</vt:lpstr>
      <vt:lpstr>Merle Girnun Lost 85#,  67 inches,  from Size 24  to size 10</vt:lpstr>
      <vt:lpstr>Developing Directors with Shaklee 180</vt:lpstr>
      <vt:lpstr>Shaklee 180 Income Numbers</vt:lpstr>
      <vt:lpstr>Smart Heart Regimen for Prevention of Heart Disease</vt:lpstr>
      <vt:lpstr>Objectives for Session 7 FaceBook Is Your Friend Part 2</vt:lpstr>
      <vt:lpstr>What is the Value of Facebook?</vt:lpstr>
      <vt:lpstr>Set Up Profile Picture and Story</vt:lpstr>
      <vt:lpstr>Profile Pictures</vt:lpstr>
      <vt:lpstr>FaceBook Basics – What to Post</vt:lpstr>
      <vt:lpstr>When to Post .. And How Often</vt:lpstr>
      <vt:lpstr>Created on Canva</vt:lpstr>
      <vt:lpstr>Post Examples of Shaklee’s  High Standards and Commitment to Quality</vt:lpstr>
      <vt:lpstr>Posts About Products to stay healthy through the holidays </vt:lpstr>
      <vt:lpstr>Example of Post How Alfalfa Increased Breast Milk Supply</vt:lpstr>
      <vt:lpstr>Example of Post About Children’s Nutrition </vt:lpstr>
      <vt:lpstr>From Shaklee Corporation FaceBook Page</vt:lpstr>
      <vt:lpstr>From Shaklee Corporation FaceBook page</vt:lpstr>
      <vt:lpstr>From FaceBook Shaklee Corporation</vt:lpstr>
      <vt:lpstr>FaceBook Glossary</vt:lpstr>
      <vt:lpstr>Liking a Post Benefits Your FaceBook Friend</vt:lpstr>
      <vt:lpstr>Networking on FaceBook –  An Effective Reach-out Method for Kristen  </vt:lpstr>
      <vt:lpstr>FaceBook Inquiries </vt:lpstr>
      <vt:lpstr>Slide 33</vt:lpstr>
      <vt:lpstr>Slide 34</vt:lpstr>
      <vt:lpstr>Tagging</vt:lpstr>
      <vt:lpstr>Tagging</vt:lpstr>
      <vt:lpstr>Example of tagging</vt:lpstr>
      <vt:lpstr>Tagging example 2</vt:lpstr>
      <vt:lpstr>Action Steps</vt:lpstr>
      <vt:lpstr>Coming Up </vt:lpstr>
      <vt:lpstr>Monday Night Wellness Webinars </vt:lpstr>
      <vt:lpstr>Slide 42</vt:lpstr>
      <vt:lpstr>Slide 43</vt:lpstr>
      <vt:lpstr>   Car Incentives</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Barb</cp:lastModifiedBy>
  <cp:revision>458</cp:revision>
  <dcterms:created xsi:type="dcterms:W3CDTF">2015-01-11T16:11:57Z</dcterms:created>
  <dcterms:modified xsi:type="dcterms:W3CDTF">2015-02-26T16:21:44Z</dcterms:modified>
</cp:coreProperties>
</file>