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411" r:id="rId2"/>
    <p:sldId id="281" r:id="rId3"/>
    <p:sldId id="409" r:id="rId4"/>
    <p:sldId id="410" r:id="rId5"/>
    <p:sldId id="407" r:id="rId6"/>
    <p:sldId id="408" r:id="rId7"/>
    <p:sldId id="378" r:id="rId8"/>
    <p:sldId id="256" r:id="rId9"/>
    <p:sldId id="412" r:id="rId10"/>
    <p:sldId id="395" r:id="rId11"/>
    <p:sldId id="396" r:id="rId12"/>
    <p:sldId id="397" r:id="rId13"/>
    <p:sldId id="398" r:id="rId14"/>
    <p:sldId id="399" r:id="rId15"/>
    <p:sldId id="400" r:id="rId16"/>
    <p:sldId id="401" r:id="rId17"/>
    <p:sldId id="402" r:id="rId18"/>
    <p:sldId id="403" r:id="rId19"/>
    <p:sldId id="342" r:id="rId20"/>
    <p:sldId id="340" r:id="rId21"/>
    <p:sldId id="414" r:id="rId22"/>
    <p:sldId id="415" r:id="rId23"/>
    <p:sldId id="416" r:id="rId24"/>
    <p:sldId id="417" r:id="rId25"/>
    <p:sldId id="418" r:id="rId26"/>
    <p:sldId id="419" r:id="rId27"/>
    <p:sldId id="422" r:id="rId28"/>
    <p:sldId id="420" r:id="rId29"/>
    <p:sldId id="421" r:id="rId30"/>
    <p:sldId id="423" r:id="rId31"/>
    <p:sldId id="404" r:id="rId32"/>
    <p:sldId id="278" r:id="rId33"/>
    <p:sldId id="360" r:id="rId34"/>
    <p:sldId id="394" r:id="rId35"/>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49" autoAdjust="0"/>
    <p:restoredTop sz="94660"/>
  </p:normalViewPr>
  <p:slideViewPr>
    <p:cSldViewPr showGuides="1">
      <p:cViewPr>
        <p:scale>
          <a:sx n="77" d="100"/>
          <a:sy n="77" d="100"/>
        </p:scale>
        <p:origin x="-318"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0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8BAA2C42-8365-44CC-BEA6-07546BDE8214}" type="datetimeFigureOut">
              <a:rPr lang="en-US" smtClean="0"/>
              <a:t>2/18/2015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D1E066EE-EF46-441F-85B3-94460FC3FC73}" type="slidenum">
              <a:rPr lang="en-US" smtClean="0"/>
              <a:t>‹#›</a:t>
            </a:fld>
            <a:endParaRPr lang="en-US"/>
          </a:p>
        </p:txBody>
      </p:sp>
    </p:spTree>
    <p:extLst>
      <p:ext uri="{BB962C8B-B14F-4D97-AF65-F5344CB8AC3E}">
        <p14:creationId xmlns:p14="http://schemas.microsoft.com/office/powerpoint/2010/main" val="2526447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0FF60119-1449-43B3-98FC-F7683A409E49}" type="datetimeFigureOut">
              <a:rPr lang="en-US" smtClean="0"/>
              <a:pPr/>
              <a:t>2/18/2015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2</a:t>
            </a:fld>
            <a:endParaRPr lang="en-US" altLang="en-US">
              <a:latin typeface="Cambria"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a:t>
            </a:r>
            <a:r>
              <a:rPr lang="en-US" dirty="0" smtClean="0">
                <a:sym typeface="Wingdings"/>
              </a:rPr>
              <a:t>I’m Bonnie and I’m honored to be</a:t>
            </a:r>
            <a:r>
              <a:rPr lang="en-US" baseline="0" dirty="0" smtClean="0">
                <a:sym typeface="Wingdings"/>
              </a:rPr>
              <a:t> here. I hope to inspire you or someone you know with my story and I hope to share some tips and tricks with you.</a:t>
            </a:r>
            <a:endParaRPr lang="en-US" dirty="0"/>
          </a:p>
        </p:txBody>
      </p:sp>
      <p:sp>
        <p:nvSpPr>
          <p:cNvPr id="4" name="Slide Number Placeholder 3"/>
          <p:cNvSpPr>
            <a:spLocks noGrp="1"/>
          </p:cNvSpPr>
          <p:nvPr>
            <p:ph type="sldNum" sz="quarter" idx="10"/>
          </p:nvPr>
        </p:nvSpPr>
        <p:spPr/>
        <p:txBody>
          <a:bodyPr/>
          <a:lstStyle/>
          <a:p>
            <a:fld id="{0F3C6038-9490-8E43-A9E1-005501778A5C}" type="slidenum">
              <a:rPr lang="en-US" smtClean="0"/>
              <a:pPr/>
              <a:t>10</a:t>
            </a:fld>
            <a:endParaRPr lang="en-US"/>
          </a:p>
        </p:txBody>
      </p:sp>
    </p:spTree>
    <p:extLst>
      <p:ext uri="{BB962C8B-B14F-4D97-AF65-F5344CB8AC3E}">
        <p14:creationId xmlns:p14="http://schemas.microsoft.com/office/powerpoint/2010/main" val="1580627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MANY OF YOU ARE ON FACEBOOK? </a:t>
            </a:r>
            <a:r>
              <a:rPr lang="en-US" baseline="0" dirty="0" smtClean="0"/>
              <a:t> SHOW YOUR HANDS!!</a:t>
            </a:r>
          </a:p>
          <a:p>
            <a:endParaRPr lang="en-US" baseline="0" dirty="0" smtClean="0"/>
          </a:p>
          <a:p>
            <a:r>
              <a:rPr lang="en-US" dirty="0" smtClean="0"/>
              <a:t>Make NEW friends </a:t>
            </a:r>
          </a:p>
          <a:p>
            <a:endParaRPr lang="en-US" dirty="0" smtClean="0"/>
          </a:p>
          <a:p>
            <a:r>
              <a:rPr lang="en-US" dirty="0" smtClean="0"/>
              <a:t>Year books</a:t>
            </a:r>
          </a:p>
          <a:p>
            <a:r>
              <a:rPr lang="en-US" dirty="0" smtClean="0"/>
              <a:t>People from church</a:t>
            </a:r>
          </a:p>
          <a:p>
            <a:r>
              <a:rPr lang="en-US" dirty="0" smtClean="0"/>
              <a:t>Moms at</a:t>
            </a:r>
            <a:r>
              <a:rPr lang="en-US" baseline="0" dirty="0" smtClean="0"/>
              <a:t> school</a:t>
            </a:r>
          </a:p>
          <a:p>
            <a:r>
              <a:rPr lang="en-US" baseline="0" dirty="0" smtClean="0"/>
              <a:t>Old childhood friends</a:t>
            </a:r>
          </a:p>
          <a:p>
            <a:endParaRPr lang="en-US" baseline="0" dirty="0" smtClean="0"/>
          </a:p>
          <a:p>
            <a:endParaRPr lang="en-US" dirty="0" smtClean="0"/>
          </a:p>
          <a:p>
            <a:r>
              <a:rPr lang="en-US" dirty="0" smtClean="0"/>
              <a:t>TALK WITH THEM</a:t>
            </a:r>
          </a:p>
          <a:p>
            <a:endParaRPr lang="en-US" dirty="0" smtClean="0"/>
          </a:p>
          <a:p>
            <a:endParaRPr lang="en-US" dirty="0" smtClean="0"/>
          </a:p>
          <a:p>
            <a:endParaRPr lang="en-US" dirty="0" smtClean="0"/>
          </a:p>
          <a:p>
            <a:r>
              <a:rPr lang="en-US" dirty="0" smtClean="0"/>
              <a:t>FORM (Family, Occupation, Recreation, Message)</a:t>
            </a:r>
          </a:p>
          <a:p>
            <a:r>
              <a:rPr lang="en-US" dirty="0" smtClean="0"/>
              <a:t>80/20 RULE</a:t>
            </a:r>
          </a:p>
          <a:p>
            <a:r>
              <a:rPr lang="en-US" dirty="0" smtClean="0"/>
              <a:t>Use your pictures </a:t>
            </a:r>
          </a:p>
          <a:p>
            <a:r>
              <a:rPr lang="en-US" dirty="0" smtClean="0"/>
              <a:t>Join groups</a:t>
            </a:r>
          </a:p>
          <a:p>
            <a:r>
              <a:rPr lang="en-US" dirty="0" smtClean="0"/>
              <a:t>Tag people </a:t>
            </a:r>
          </a:p>
          <a:p>
            <a:r>
              <a:rPr lang="en-US" dirty="0" smtClean="0"/>
              <a:t>Facts Tell/Stories Sell</a:t>
            </a:r>
          </a:p>
          <a:p>
            <a:r>
              <a:rPr lang="en-US" dirty="0" smtClean="0"/>
              <a:t>Share your story</a:t>
            </a:r>
          </a:p>
          <a:p>
            <a:r>
              <a:rPr lang="en-US" dirty="0" smtClean="0"/>
              <a:t>Share valuable information</a:t>
            </a:r>
          </a:p>
          <a:p>
            <a:endParaRPr lang="en-US" dirty="0" smtClean="0"/>
          </a:p>
          <a:p>
            <a:r>
              <a:rPr lang="en-US" dirty="0" smtClean="0"/>
              <a:t>PEOPLE ALREADY KNOW HOW TO DO THIS!!!</a:t>
            </a:r>
            <a:endParaRPr lang="en-US" dirty="0"/>
          </a:p>
        </p:txBody>
      </p:sp>
      <p:sp>
        <p:nvSpPr>
          <p:cNvPr id="4" name="Slide Number Placeholder 3"/>
          <p:cNvSpPr>
            <a:spLocks noGrp="1"/>
          </p:cNvSpPr>
          <p:nvPr>
            <p:ph type="sldNum" sz="quarter" idx="10"/>
          </p:nvPr>
        </p:nvSpPr>
        <p:spPr/>
        <p:txBody>
          <a:bodyPr/>
          <a:lstStyle/>
          <a:p>
            <a:fld id="{0F3C6038-9490-8E43-A9E1-005501778A5C}" type="slidenum">
              <a:rPr lang="en-US" smtClean="0"/>
              <a:pPr/>
              <a:t>17</a:t>
            </a:fld>
            <a:endParaRPr lang="en-US"/>
          </a:p>
        </p:txBody>
      </p:sp>
    </p:spTree>
    <p:extLst>
      <p:ext uri="{BB962C8B-B14F-4D97-AF65-F5344CB8AC3E}">
        <p14:creationId xmlns:p14="http://schemas.microsoft.com/office/powerpoint/2010/main" val="1734493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2379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2/18/2015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2/18/2015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2/18/2015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2/18/2015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2/18/2015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2/18/2015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2/18/2015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links.shaklee.mkt5958.com/ctt?kn=24&amp;ms=MTE1NTI5ODQS1&amp;r=NjM3NzkxNjczMDkS1&amp;b=0&amp;j=NDIzNjc2NzQ2S0&amp;mt=1&amp;rt=0"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hyperlink" Target="http://www.gatheredinthekitchen.com"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mailto:Shaklee180Record@shaklee.com" TargetMode="External"/><Relationship Id="rId2" Type="http://schemas.openxmlformats.org/officeDocument/2006/relationships/hyperlink" Target="http://links.shaklee.mkt5958.com/ctt?kn=15&amp;ms=MTE1NTI5ODQS1&amp;r=NjM3NzkxNjczMDkS1&amp;b=0&amp;j=NDIzNjc2NzQ2S0&amp;mt=1&amp;rt=0"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914400"/>
            <a:ext cx="7315200" cy="5262979"/>
          </a:xfrm>
          <a:prstGeom prst="rect">
            <a:avLst/>
          </a:prstGeom>
        </p:spPr>
        <p:txBody>
          <a:bodyPr wrap="square">
            <a:spAutoFit/>
          </a:bodyPr>
          <a:lstStyle/>
          <a:p>
            <a:r>
              <a:rPr lang="en-US" sz="2800" b="1" dirty="0" smtClean="0"/>
              <a:t> -</a:t>
            </a:r>
            <a:r>
              <a:rPr lang="en-US" sz="2800" dirty="0" smtClean="0"/>
              <a:t> </a:t>
            </a:r>
            <a:r>
              <a:rPr lang="en-US" sz="2800" b="1" dirty="0" smtClean="0"/>
              <a:t>New Distributor Getting Started Webinars</a:t>
            </a:r>
            <a:r>
              <a:rPr lang="en-US" sz="2800" dirty="0" smtClean="0"/>
              <a:t> - Join Field Training Specialist Leigh Bordelon for a general overview of the Member/Distributor views of MyShaklee.com. </a:t>
            </a:r>
          </a:p>
          <a:p>
            <a:r>
              <a:rPr lang="en-US" sz="2800" dirty="0" smtClean="0"/>
              <a:t> An introduction to all of the tools and resources that support a new Distributor.</a:t>
            </a:r>
          </a:p>
          <a:p>
            <a:r>
              <a:rPr lang="en-US" sz="2800" dirty="0" smtClean="0"/>
              <a:t> All are welcome, but content of this live webinar is targeted to new Distributors. </a:t>
            </a:r>
          </a:p>
          <a:p>
            <a:r>
              <a:rPr lang="en-US" sz="2800" dirty="0" smtClean="0"/>
              <a:t>Mondays at 4 pm PT / 7 pm ET. Dial 1-866-321-0138 | 913183# and login to </a:t>
            </a:r>
            <a:r>
              <a:rPr lang="en-US" sz="2800" dirty="0" smtClean="0">
                <a:hlinkClick r:id="rId2"/>
              </a:rPr>
              <a:t>www.anywhereconference.com</a:t>
            </a:r>
            <a:r>
              <a:rPr lang="en-US" sz="2800" dirty="0" smtClean="0"/>
              <a:t> | web login 106225850 | pin code 913183.         </a:t>
            </a:r>
            <a:r>
              <a:rPr lang="en-US" sz="2800" dirty="0" err="1" smtClean="0"/>
              <a:t>jo</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4038600"/>
            <a:ext cx="4512461" cy="2438400"/>
          </a:xfrm>
        </p:spPr>
        <p:txBody>
          <a:bodyPr>
            <a:normAutofit/>
          </a:bodyPr>
          <a:lstStyle/>
          <a:p>
            <a:r>
              <a:rPr lang="en-US" sz="2800" dirty="0" smtClean="0">
                <a:solidFill>
                  <a:schemeClr val="tx2">
                    <a:lumMod val="75000"/>
                  </a:schemeClr>
                </a:solidFill>
              </a:rPr>
              <a:t>With :Bonnie Donahue</a:t>
            </a:r>
            <a:br>
              <a:rPr lang="en-US" sz="2800" dirty="0" smtClean="0">
                <a:solidFill>
                  <a:schemeClr val="tx2">
                    <a:lumMod val="75000"/>
                  </a:schemeClr>
                </a:solidFill>
              </a:rPr>
            </a:br>
            <a:r>
              <a:rPr lang="en-US" sz="2800" dirty="0" smtClean="0">
                <a:solidFill>
                  <a:schemeClr val="tx2">
                    <a:lumMod val="75000"/>
                  </a:schemeClr>
                </a:solidFill>
              </a:rPr>
              <a:t>Senior Executive Coordinator</a:t>
            </a:r>
            <a:br>
              <a:rPr lang="en-US" sz="2800" dirty="0" smtClean="0">
                <a:solidFill>
                  <a:schemeClr val="tx2">
                    <a:lumMod val="75000"/>
                  </a:schemeClr>
                </a:solidFill>
              </a:rPr>
            </a:br>
            <a:r>
              <a:rPr lang="en-US" sz="2800" dirty="0" smtClean="0">
                <a:solidFill>
                  <a:schemeClr val="tx2">
                    <a:lumMod val="75000"/>
                  </a:schemeClr>
                </a:solidFill>
              </a:rPr>
              <a:t>and</a:t>
            </a:r>
            <a:br>
              <a:rPr lang="en-US" sz="2800" dirty="0" smtClean="0">
                <a:solidFill>
                  <a:schemeClr val="tx2">
                    <a:lumMod val="75000"/>
                  </a:schemeClr>
                </a:solidFill>
              </a:rPr>
            </a:br>
            <a:r>
              <a:rPr lang="en-US" sz="2800" dirty="0" smtClean="0">
                <a:solidFill>
                  <a:schemeClr val="tx2">
                    <a:lumMod val="75000"/>
                  </a:schemeClr>
                </a:solidFill>
              </a:rPr>
              <a:t>Harper Guerra</a:t>
            </a:r>
            <a:br>
              <a:rPr lang="en-US" sz="2800" dirty="0" smtClean="0">
                <a:solidFill>
                  <a:schemeClr val="tx2">
                    <a:lumMod val="75000"/>
                  </a:schemeClr>
                </a:solidFill>
              </a:rPr>
            </a:br>
            <a:r>
              <a:rPr lang="en-US" sz="2800" dirty="0" smtClean="0">
                <a:solidFill>
                  <a:schemeClr val="tx2">
                    <a:lumMod val="75000"/>
                  </a:schemeClr>
                </a:solidFill>
              </a:rPr>
              <a:t>Executive Coordinator</a:t>
            </a:r>
            <a:endParaRPr lang="en-US" sz="2800" dirty="0">
              <a:solidFill>
                <a:schemeClr val="tx2">
                  <a:lumMod val="75000"/>
                </a:schemeClr>
              </a:solidFill>
            </a:endParaRPr>
          </a:p>
        </p:txBody>
      </p:sp>
      <p:pic>
        <p:nvPicPr>
          <p:cNvPr id="4" name="Picture 3" descr="bonnie blog profil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7633" y="591791"/>
            <a:ext cx="1713430" cy="2608609"/>
          </a:xfrm>
          <a:prstGeom prst="rect">
            <a:avLst/>
          </a:prstGeom>
        </p:spPr>
      </p:pic>
      <p:pic>
        <p:nvPicPr>
          <p:cNvPr id="5" name="Picture 4" descr="HarperHeadshots0005.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67632" y="3711376"/>
            <a:ext cx="1742968" cy="2614452"/>
          </a:xfrm>
          <a:prstGeom prst="rect">
            <a:avLst/>
          </a:prstGeom>
        </p:spPr>
      </p:pic>
      <p:sp>
        <p:nvSpPr>
          <p:cNvPr id="7" name="Subtitle 2"/>
          <p:cNvSpPr txBox="1">
            <a:spLocks/>
          </p:cNvSpPr>
          <p:nvPr/>
        </p:nvSpPr>
        <p:spPr>
          <a:xfrm>
            <a:off x="609600" y="381000"/>
            <a:ext cx="5791200" cy="1524000"/>
          </a:xfrm>
          <a:prstGeom prst="rect">
            <a:avLst/>
          </a:prstGeom>
          <a:ln w="57150">
            <a:solidFill>
              <a:schemeClr val="tx2">
                <a:lumMod val="60000"/>
                <a:lumOff val="40000"/>
              </a:schemeClr>
            </a:solidFill>
          </a:ln>
        </p:spPr>
        <p:txBody>
          <a:bodyPr vert="horz" lIns="91440" tIns="45720" rIns="91440" bIns="45720" rtlCol="0">
            <a:no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r>
              <a:rPr lang="en-US" sz="4400" dirty="0" err="1" smtClean="0"/>
              <a:t>FaceBook</a:t>
            </a:r>
            <a:r>
              <a:rPr lang="en-US" sz="4400" dirty="0" smtClean="0"/>
              <a:t> is Your Friend</a:t>
            </a:r>
            <a:endParaRPr lang="en-US" sz="4400" dirty="0"/>
          </a:p>
        </p:txBody>
      </p:sp>
      <p:pic>
        <p:nvPicPr>
          <p:cNvPr id="48130" name="Picture 2" descr="http://www.clipartbest.com/cliparts/di7/o5A/di7o5ApxT.jpeg"/>
          <p:cNvPicPr>
            <a:picLocks noChangeAspect="1" noChangeArrowheads="1"/>
          </p:cNvPicPr>
          <p:nvPr/>
        </p:nvPicPr>
        <p:blipFill>
          <a:blip r:embed="rId5" cstate="print"/>
          <a:srcRect/>
          <a:stretch>
            <a:fillRect/>
          </a:stretch>
        </p:blipFill>
        <p:spPr bwMode="auto">
          <a:xfrm>
            <a:off x="990600" y="2133600"/>
            <a:ext cx="4953000" cy="1676400"/>
          </a:xfrm>
          <a:prstGeom prst="rect">
            <a:avLst/>
          </a:prstGeom>
          <a:noFill/>
        </p:spPr>
      </p:pic>
    </p:spTree>
    <p:extLst>
      <p:ext uri="{BB962C8B-B14F-4D97-AF65-F5344CB8AC3E}">
        <p14:creationId xmlns:p14="http://schemas.microsoft.com/office/powerpoint/2010/main" val="39793467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buyraspberrypi.com.au/wp-content/uploads/2013/05/community.jpg"/>
          <p:cNvPicPr>
            <a:picLocks noChangeAspect="1" noChangeArrowheads="1"/>
          </p:cNvPicPr>
          <p:nvPr/>
        </p:nvPicPr>
        <p:blipFill>
          <a:blip r:embed="rId2" cstate="print"/>
          <a:srcRect/>
          <a:stretch>
            <a:fillRect/>
          </a:stretch>
        </p:blipFill>
        <p:spPr bwMode="auto">
          <a:xfrm>
            <a:off x="1219200" y="1141508"/>
            <a:ext cx="6985000" cy="2287491"/>
          </a:xfrm>
          <a:prstGeom prst="rect">
            <a:avLst/>
          </a:prstGeom>
          <a:noFill/>
        </p:spPr>
      </p:pic>
      <p:sp>
        <p:nvSpPr>
          <p:cNvPr id="2" name="Title 1"/>
          <p:cNvSpPr>
            <a:spLocks noGrp="1"/>
          </p:cNvSpPr>
          <p:nvPr>
            <p:ph type="title"/>
          </p:nvPr>
        </p:nvSpPr>
        <p:spPr>
          <a:xfrm>
            <a:off x="1371600" y="381000"/>
            <a:ext cx="6019800" cy="715962"/>
          </a:xfrm>
          <a:ln>
            <a:solidFill>
              <a:schemeClr val="tx2">
                <a:lumMod val="60000"/>
                <a:lumOff val="40000"/>
              </a:schemeClr>
            </a:solidFill>
          </a:ln>
        </p:spPr>
        <p:txBody>
          <a:bodyPr>
            <a:normAutofit/>
          </a:bodyPr>
          <a:lstStyle/>
          <a:p>
            <a:r>
              <a:rPr lang="en-US" sz="3200" dirty="0" smtClean="0"/>
              <a:t>What is the Value of Facebook?</a:t>
            </a:r>
            <a:endParaRPr lang="en-US" sz="3200" dirty="0"/>
          </a:p>
        </p:txBody>
      </p:sp>
      <p:sp>
        <p:nvSpPr>
          <p:cNvPr id="3" name="Content Placeholder 2"/>
          <p:cNvSpPr>
            <a:spLocks noGrp="1"/>
          </p:cNvSpPr>
          <p:nvPr>
            <p:ph idx="1"/>
          </p:nvPr>
        </p:nvSpPr>
        <p:spPr>
          <a:xfrm>
            <a:off x="457200" y="3429000"/>
            <a:ext cx="8229600" cy="3230563"/>
          </a:xfrm>
        </p:spPr>
        <p:txBody>
          <a:bodyPr>
            <a:normAutofit/>
          </a:bodyPr>
          <a:lstStyle/>
          <a:p>
            <a:pPr marL="0" indent="0">
              <a:buNone/>
            </a:pPr>
            <a:r>
              <a:rPr lang="en-US" sz="2400" dirty="0" smtClean="0"/>
              <a:t>When utilized well, Facebook and social media can be a very valuable tool for growing your business by</a:t>
            </a:r>
          </a:p>
          <a:p>
            <a:pPr marL="0" indent="0">
              <a:buNone/>
            </a:pPr>
            <a:endParaRPr lang="en-US" sz="1000" dirty="0"/>
          </a:p>
          <a:p>
            <a:r>
              <a:rPr lang="en-US" sz="2400" dirty="0" smtClean="0"/>
              <a:t>Giving you an expanding circle of influence</a:t>
            </a:r>
          </a:p>
          <a:p>
            <a:r>
              <a:rPr lang="en-US" sz="2400" dirty="0" smtClean="0"/>
              <a:t>Giving you a platform to become a resource</a:t>
            </a:r>
          </a:p>
          <a:p>
            <a:r>
              <a:rPr lang="en-US" sz="2400" dirty="0" smtClean="0"/>
              <a:t>Giving you new avenues for marketing and prospecting</a:t>
            </a:r>
          </a:p>
          <a:p>
            <a:r>
              <a:rPr lang="en-US" sz="2400" dirty="0" smtClean="0"/>
              <a:t>Giving you a place to build a community for your team</a:t>
            </a:r>
            <a:endParaRPr lang="en-US" sz="2400" dirty="0"/>
          </a:p>
        </p:txBody>
      </p:sp>
    </p:spTree>
    <p:extLst>
      <p:ext uri="{BB962C8B-B14F-4D97-AF65-F5344CB8AC3E}">
        <p14:creationId xmlns:p14="http://schemas.microsoft.com/office/powerpoint/2010/main" val="1147237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Growing your circle of influence</a:t>
            </a:r>
            <a:endParaRPr lang="en-US" sz="3600" dirty="0"/>
          </a:p>
        </p:txBody>
      </p:sp>
      <p:sp>
        <p:nvSpPr>
          <p:cNvPr id="5" name="Oval 4"/>
          <p:cNvSpPr/>
          <p:nvPr/>
        </p:nvSpPr>
        <p:spPr>
          <a:xfrm>
            <a:off x="3390900" y="2091422"/>
            <a:ext cx="2362200" cy="228600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381000" y="3947464"/>
            <a:ext cx="2368177" cy="2300936"/>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5937302" y="4045734"/>
            <a:ext cx="2369670" cy="224790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715000" y="1066800"/>
            <a:ext cx="2681942" cy="20245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685800" y="1143000"/>
            <a:ext cx="2534024" cy="228600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314700" y="4603226"/>
            <a:ext cx="2514600" cy="1894535"/>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descr="HarperHeadshots000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21417" y="2386852"/>
            <a:ext cx="1101166" cy="1651748"/>
          </a:xfrm>
          <a:prstGeom prst="rect">
            <a:avLst/>
          </a:prstGeom>
        </p:spPr>
      </p:pic>
      <p:pic>
        <p:nvPicPr>
          <p:cNvPr id="16" name="Picture 15" descr="559531_441738159246697_495953987_n.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00" y="1219200"/>
            <a:ext cx="1088454" cy="1830380"/>
          </a:xfrm>
          <a:prstGeom prst="rect">
            <a:avLst/>
          </a:prstGeom>
        </p:spPr>
      </p:pic>
      <p:pic>
        <p:nvPicPr>
          <p:cNvPr id="17" name="Picture 16" descr="1483390_10101729879000438_510040135_n.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3000" y="1371600"/>
            <a:ext cx="1752600" cy="1752600"/>
          </a:xfrm>
          <a:prstGeom prst="rect">
            <a:avLst/>
          </a:prstGeom>
        </p:spPr>
      </p:pic>
      <p:pic>
        <p:nvPicPr>
          <p:cNvPr id="18" name="Picture 17" descr="10553406_10204668597742267_8419945942234139545_n.jpg"/>
          <p:cNvPicPr>
            <a:picLocks noChangeAspect="1"/>
          </p:cNvPicPr>
          <p:nvPr/>
        </p:nvPicPr>
        <p:blipFill rotWithShape="1">
          <a:blip r:embed="rId5" cstate="print">
            <a:extLst>
              <a:ext uri="{28A0092B-C50C-407E-A947-70E740481C1C}">
                <a14:useLocalDpi xmlns:a14="http://schemas.microsoft.com/office/drawing/2010/main" val="0"/>
              </a:ext>
            </a:extLst>
          </a:blip>
          <a:srcRect l="21275" t="17865" r="50140" b="55948"/>
          <a:stretch/>
        </p:blipFill>
        <p:spPr>
          <a:xfrm>
            <a:off x="685800" y="4343400"/>
            <a:ext cx="1795369" cy="1647362"/>
          </a:xfrm>
          <a:prstGeom prst="rect">
            <a:avLst/>
          </a:prstGeom>
        </p:spPr>
      </p:pic>
      <p:pic>
        <p:nvPicPr>
          <p:cNvPr id="19" name="Picture 18" descr="10620223_740387652693507_4923741867910205715_o.jpg"/>
          <p:cNvPicPr>
            <a:picLocks noChangeAspect="1"/>
          </p:cNvPicPr>
          <p:nvPr/>
        </p:nvPicPr>
        <p:blipFill rotWithShape="1">
          <a:blip r:embed="rId6" cstate="print">
            <a:extLst>
              <a:ext uri="{28A0092B-C50C-407E-A947-70E740481C1C}">
                <a14:useLocalDpi xmlns:a14="http://schemas.microsoft.com/office/drawing/2010/main" val="0"/>
              </a:ext>
            </a:extLst>
          </a:blip>
          <a:srcRect l="17484" t="6251" r="18301"/>
          <a:stretch/>
        </p:blipFill>
        <p:spPr>
          <a:xfrm>
            <a:off x="6250069" y="4384535"/>
            <a:ext cx="1655024" cy="1610388"/>
          </a:xfrm>
          <a:prstGeom prst="rect">
            <a:avLst/>
          </a:prstGeom>
        </p:spPr>
      </p:pic>
      <p:pic>
        <p:nvPicPr>
          <p:cNvPr id="20" name="Picture 19" descr="10846339_10155149661135206_1144882903395716998_n.jpg"/>
          <p:cNvPicPr>
            <a:picLocks noChangeAspect="1"/>
          </p:cNvPicPr>
          <p:nvPr/>
        </p:nvPicPr>
        <p:blipFill rotWithShape="1">
          <a:blip r:embed="rId7" cstate="print">
            <a:extLst>
              <a:ext uri="{28A0092B-C50C-407E-A947-70E740481C1C}">
                <a14:useLocalDpi xmlns:a14="http://schemas.microsoft.com/office/drawing/2010/main" val="0"/>
              </a:ext>
            </a:extLst>
          </a:blip>
          <a:srcRect l="17690" t="29631" r="17969" b="32679"/>
          <a:stretch/>
        </p:blipFill>
        <p:spPr>
          <a:xfrm>
            <a:off x="3821528" y="4897258"/>
            <a:ext cx="1533895" cy="1351142"/>
          </a:xfrm>
          <a:prstGeom prst="rect">
            <a:avLst/>
          </a:prstGeom>
        </p:spPr>
      </p:pic>
      <p:cxnSp>
        <p:nvCxnSpPr>
          <p:cNvPr id="22" name="Straight Connector 21"/>
          <p:cNvCxnSpPr>
            <a:stCxn id="5" idx="7"/>
          </p:cNvCxnSpPr>
          <p:nvPr/>
        </p:nvCxnSpPr>
        <p:spPr>
          <a:xfrm flipV="1">
            <a:off x="5407164" y="2320021"/>
            <a:ext cx="460236" cy="1061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3124200" y="2590800"/>
            <a:ext cx="381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5" idx="3"/>
          </p:cNvCxnSpPr>
          <p:nvPr/>
        </p:nvCxnSpPr>
        <p:spPr>
          <a:xfrm flipH="1">
            <a:off x="2514600" y="4042645"/>
            <a:ext cx="1222236" cy="3769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5" idx="4"/>
            <a:endCxn id="14" idx="0"/>
          </p:cNvCxnSpPr>
          <p:nvPr/>
        </p:nvCxnSpPr>
        <p:spPr>
          <a:xfrm>
            <a:off x="4572000" y="4377422"/>
            <a:ext cx="0" cy="2258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5" idx="5"/>
          </p:cNvCxnSpPr>
          <p:nvPr/>
        </p:nvCxnSpPr>
        <p:spPr>
          <a:xfrm>
            <a:off x="5407164" y="4042645"/>
            <a:ext cx="841236" cy="44767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782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ln>
            <a:solidFill>
              <a:schemeClr val="tx2">
                <a:lumMod val="75000"/>
              </a:schemeClr>
            </a:solidFill>
          </a:ln>
        </p:spPr>
        <p:txBody>
          <a:bodyPr>
            <a:normAutofit/>
          </a:bodyPr>
          <a:lstStyle/>
          <a:p>
            <a:r>
              <a:rPr lang="en-US" sz="3600" dirty="0" smtClean="0"/>
              <a:t>Growing your Circle of Influence</a:t>
            </a:r>
            <a:endParaRPr lang="en-US" sz="3600" dirty="0"/>
          </a:p>
        </p:txBody>
      </p:sp>
      <p:sp>
        <p:nvSpPr>
          <p:cNvPr id="5" name="Oval 4"/>
          <p:cNvSpPr/>
          <p:nvPr/>
        </p:nvSpPr>
        <p:spPr>
          <a:xfrm>
            <a:off x="3352800" y="2895600"/>
            <a:ext cx="1951318" cy="1721229"/>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1045883" y="3947464"/>
            <a:ext cx="1703294" cy="16435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027272" y="3947464"/>
            <a:ext cx="1703294" cy="16435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014258" y="1295400"/>
            <a:ext cx="2300941" cy="18721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1676400" y="1447800"/>
            <a:ext cx="1703294" cy="16435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600824" y="4963465"/>
            <a:ext cx="2114176" cy="1643530"/>
          </a:xfrm>
          <a:prstGeom prst="ellipse">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descr="HarperHeadshots000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6200" y="3048000"/>
            <a:ext cx="948766" cy="1423148"/>
          </a:xfrm>
          <a:prstGeom prst="rect">
            <a:avLst/>
          </a:prstGeom>
        </p:spPr>
      </p:pic>
      <p:sp>
        <p:nvSpPr>
          <p:cNvPr id="4" name="TextBox 3"/>
          <p:cNvSpPr txBox="1"/>
          <p:nvPr/>
        </p:nvSpPr>
        <p:spPr>
          <a:xfrm>
            <a:off x="1752600" y="1981200"/>
            <a:ext cx="1538941" cy="523220"/>
          </a:xfrm>
          <a:prstGeom prst="rect">
            <a:avLst/>
          </a:prstGeom>
          <a:noFill/>
        </p:spPr>
        <p:txBody>
          <a:bodyPr wrap="square" rtlCol="0">
            <a:spAutoFit/>
          </a:bodyPr>
          <a:lstStyle/>
          <a:p>
            <a:pPr algn="ctr"/>
            <a:r>
              <a:rPr lang="en-US" sz="2800" dirty="0" smtClean="0">
                <a:ln w="12700">
                  <a:solidFill>
                    <a:schemeClr val="tx2">
                      <a:satMod val="155000"/>
                    </a:schemeClr>
                  </a:solidFill>
                  <a:prstDash val="solid"/>
                </a:ln>
                <a:solidFill>
                  <a:schemeClr val="tx2">
                    <a:lumMod val="75000"/>
                  </a:schemeClr>
                </a:solidFill>
              </a:rPr>
              <a:t>Meghan</a:t>
            </a:r>
            <a:endParaRPr lang="en-US" sz="2800" dirty="0">
              <a:ln w="12700">
                <a:solidFill>
                  <a:schemeClr val="tx2">
                    <a:satMod val="155000"/>
                  </a:schemeClr>
                </a:solidFill>
                <a:prstDash val="solid"/>
              </a:ln>
              <a:solidFill>
                <a:schemeClr val="tx2">
                  <a:lumMod val="75000"/>
                </a:schemeClr>
              </a:solidFill>
            </a:endParaRPr>
          </a:p>
        </p:txBody>
      </p:sp>
      <p:sp>
        <p:nvSpPr>
          <p:cNvPr id="21" name="TextBox 20"/>
          <p:cNvSpPr txBox="1"/>
          <p:nvPr/>
        </p:nvSpPr>
        <p:spPr>
          <a:xfrm>
            <a:off x="5410200" y="1981200"/>
            <a:ext cx="1538941" cy="523220"/>
          </a:xfrm>
          <a:prstGeom prst="rect">
            <a:avLst/>
          </a:prstGeom>
          <a:noFill/>
        </p:spPr>
        <p:txBody>
          <a:bodyPr wrap="square" rtlCol="0">
            <a:spAutoFit/>
          </a:bodyPr>
          <a:lstStyle/>
          <a:p>
            <a:pPr algn="ctr"/>
            <a:r>
              <a:rPr lang="en-US" sz="2800" dirty="0" smtClean="0">
                <a:ln w="12700">
                  <a:solidFill>
                    <a:schemeClr val="tx2">
                      <a:satMod val="155000"/>
                    </a:schemeClr>
                  </a:solidFill>
                  <a:prstDash val="solid"/>
                </a:ln>
              </a:rPr>
              <a:t>Kristin </a:t>
            </a:r>
            <a:endParaRPr lang="en-US" sz="2800" dirty="0">
              <a:ln w="12700">
                <a:solidFill>
                  <a:schemeClr val="tx2">
                    <a:satMod val="155000"/>
                  </a:schemeClr>
                </a:solidFill>
                <a:prstDash val="solid"/>
              </a:ln>
            </a:endParaRPr>
          </a:p>
        </p:txBody>
      </p:sp>
      <p:sp>
        <p:nvSpPr>
          <p:cNvPr id="22" name="TextBox 21"/>
          <p:cNvSpPr txBox="1"/>
          <p:nvPr/>
        </p:nvSpPr>
        <p:spPr>
          <a:xfrm>
            <a:off x="1128059" y="4616829"/>
            <a:ext cx="1538941" cy="523220"/>
          </a:xfrm>
          <a:prstGeom prst="rect">
            <a:avLst/>
          </a:prstGeom>
          <a:noFill/>
        </p:spPr>
        <p:txBody>
          <a:bodyPr wrap="square" rtlCol="0">
            <a:spAutoFit/>
          </a:bodyPr>
          <a:lstStyle/>
          <a:p>
            <a:pPr algn="ctr"/>
            <a:r>
              <a:rPr lang="en-US" sz="2800" dirty="0" smtClean="0">
                <a:ln w="12700">
                  <a:solidFill>
                    <a:schemeClr val="tx2">
                      <a:satMod val="155000"/>
                    </a:schemeClr>
                  </a:solidFill>
                  <a:prstDash val="solid"/>
                </a:ln>
                <a:solidFill>
                  <a:schemeClr val="tx2">
                    <a:lumMod val="75000"/>
                  </a:schemeClr>
                </a:solidFill>
              </a:rPr>
              <a:t>Mari</a:t>
            </a:r>
            <a:endParaRPr lang="en-US" sz="2800" dirty="0">
              <a:ln w="12700">
                <a:solidFill>
                  <a:schemeClr val="tx2">
                    <a:satMod val="155000"/>
                  </a:schemeClr>
                </a:solidFill>
                <a:prstDash val="solid"/>
              </a:ln>
              <a:solidFill>
                <a:schemeClr val="tx2">
                  <a:lumMod val="75000"/>
                </a:schemeClr>
              </a:solidFill>
            </a:endParaRPr>
          </a:p>
        </p:txBody>
      </p:sp>
      <p:sp>
        <p:nvSpPr>
          <p:cNvPr id="23" name="TextBox 22"/>
          <p:cNvSpPr txBox="1"/>
          <p:nvPr/>
        </p:nvSpPr>
        <p:spPr>
          <a:xfrm>
            <a:off x="3802529" y="5562600"/>
            <a:ext cx="1538941" cy="523220"/>
          </a:xfrm>
          <a:prstGeom prst="rect">
            <a:avLst/>
          </a:prstGeom>
          <a:noFill/>
        </p:spPr>
        <p:txBody>
          <a:bodyPr wrap="square" rtlCol="0">
            <a:spAutoFit/>
          </a:bodyPr>
          <a:lstStyle/>
          <a:p>
            <a:pPr algn="ctr"/>
            <a:r>
              <a:rPr lang="en-US" sz="2800" dirty="0" smtClean="0">
                <a:ln w="12700">
                  <a:solidFill>
                    <a:schemeClr val="tx2">
                      <a:satMod val="155000"/>
                    </a:schemeClr>
                  </a:solidFill>
                  <a:prstDash val="solid"/>
                </a:ln>
                <a:solidFill>
                  <a:schemeClr val="tx2">
                    <a:lumMod val="75000"/>
                  </a:schemeClr>
                </a:solidFill>
              </a:rPr>
              <a:t>Heidi</a:t>
            </a:r>
            <a:endParaRPr lang="en-US" sz="2800" dirty="0">
              <a:ln w="12700">
                <a:solidFill>
                  <a:schemeClr val="tx2">
                    <a:satMod val="155000"/>
                  </a:schemeClr>
                </a:solidFill>
                <a:prstDash val="solid"/>
              </a:ln>
              <a:solidFill>
                <a:schemeClr val="tx2">
                  <a:lumMod val="75000"/>
                </a:schemeClr>
              </a:solidFill>
            </a:endParaRPr>
          </a:p>
        </p:txBody>
      </p:sp>
      <p:sp>
        <p:nvSpPr>
          <p:cNvPr id="24" name="TextBox 23"/>
          <p:cNvSpPr txBox="1"/>
          <p:nvPr/>
        </p:nvSpPr>
        <p:spPr>
          <a:xfrm>
            <a:off x="6116920" y="4577982"/>
            <a:ext cx="1538941" cy="523220"/>
          </a:xfrm>
          <a:prstGeom prst="rect">
            <a:avLst/>
          </a:prstGeom>
          <a:noFill/>
        </p:spPr>
        <p:txBody>
          <a:bodyPr wrap="square" rtlCol="0">
            <a:spAutoFit/>
          </a:bodyPr>
          <a:lstStyle/>
          <a:p>
            <a:pPr algn="ctr"/>
            <a:r>
              <a:rPr lang="en-US" sz="2800" dirty="0" smtClean="0">
                <a:ln w="12700">
                  <a:solidFill>
                    <a:schemeClr val="tx2">
                      <a:satMod val="155000"/>
                    </a:schemeClr>
                  </a:solidFill>
                  <a:prstDash val="solid"/>
                </a:ln>
                <a:solidFill>
                  <a:schemeClr val="tx2">
                    <a:lumMod val="75000"/>
                  </a:schemeClr>
                </a:solidFill>
              </a:rPr>
              <a:t>Stacy</a:t>
            </a:r>
            <a:endParaRPr lang="en-US" sz="2800" dirty="0">
              <a:ln w="12700">
                <a:solidFill>
                  <a:schemeClr val="tx2">
                    <a:satMod val="155000"/>
                  </a:schemeClr>
                </a:solidFill>
                <a:prstDash val="solid"/>
              </a:ln>
              <a:solidFill>
                <a:schemeClr val="tx2">
                  <a:lumMod val="75000"/>
                </a:schemeClr>
              </a:solidFill>
            </a:endParaRPr>
          </a:p>
        </p:txBody>
      </p:sp>
    </p:spTree>
    <p:extLst>
      <p:ext uri="{BB962C8B-B14F-4D97-AF65-F5344CB8AC3E}">
        <p14:creationId xmlns:p14="http://schemas.microsoft.com/office/powerpoint/2010/main" val="1251971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934200" cy="792162"/>
          </a:xfrm>
          <a:ln>
            <a:solidFill>
              <a:schemeClr val="tx2">
                <a:lumMod val="60000"/>
                <a:lumOff val="40000"/>
              </a:schemeClr>
            </a:solidFill>
          </a:ln>
        </p:spPr>
        <p:txBody>
          <a:bodyPr>
            <a:normAutofit/>
          </a:bodyPr>
          <a:lstStyle/>
          <a:p>
            <a:r>
              <a:rPr lang="en-US" sz="3200" dirty="0" smtClean="0"/>
              <a:t>A platform to become a resource</a:t>
            </a:r>
            <a:endParaRPr lang="en-US" sz="3200" dirty="0"/>
          </a:p>
        </p:txBody>
      </p:sp>
      <p:sp>
        <p:nvSpPr>
          <p:cNvPr id="4" name="TextBox 3"/>
          <p:cNvSpPr txBox="1"/>
          <p:nvPr/>
        </p:nvSpPr>
        <p:spPr>
          <a:xfrm>
            <a:off x="567765" y="1807882"/>
            <a:ext cx="3735294" cy="2677656"/>
          </a:xfrm>
          <a:prstGeom prst="rect">
            <a:avLst/>
          </a:prstGeom>
          <a:noFill/>
        </p:spPr>
        <p:txBody>
          <a:bodyPr wrap="square" rtlCol="0">
            <a:spAutoFit/>
          </a:bodyPr>
          <a:lstStyle/>
          <a:p>
            <a:r>
              <a:rPr lang="en-US" sz="2800" dirty="0" smtClean="0"/>
              <a:t>Sharing valuable information on health topics helps you become a resource for those searching for help</a:t>
            </a:r>
            <a:endParaRPr lang="en-US" sz="2800" dirty="0"/>
          </a:p>
        </p:txBody>
      </p:sp>
      <p:pic>
        <p:nvPicPr>
          <p:cNvPr id="5" name="Picture 4" descr="IMG_6145.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1" y="1202599"/>
            <a:ext cx="3026208" cy="5371519"/>
          </a:xfrm>
          <a:prstGeom prst="rect">
            <a:avLst/>
          </a:prstGeom>
        </p:spPr>
      </p:pic>
    </p:spTree>
    <p:extLst>
      <p:ext uri="{BB962C8B-B14F-4D97-AF65-F5344CB8AC3E}">
        <p14:creationId xmlns:p14="http://schemas.microsoft.com/office/powerpoint/2010/main" val="22171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ln>
            <a:solidFill>
              <a:schemeClr val="tx2">
                <a:lumMod val="60000"/>
                <a:lumOff val="40000"/>
              </a:schemeClr>
            </a:solidFill>
          </a:ln>
        </p:spPr>
        <p:txBody>
          <a:bodyPr>
            <a:normAutofit/>
          </a:bodyPr>
          <a:lstStyle/>
          <a:p>
            <a:r>
              <a:rPr lang="en-US" sz="3200" dirty="0" smtClean="0"/>
              <a:t>New avenues for marketing and prospecting</a:t>
            </a:r>
            <a:endParaRPr lang="en-US" sz="3200" dirty="0"/>
          </a:p>
        </p:txBody>
      </p:sp>
      <p:sp>
        <p:nvSpPr>
          <p:cNvPr id="3" name="TextBox 2"/>
          <p:cNvSpPr txBox="1"/>
          <p:nvPr/>
        </p:nvSpPr>
        <p:spPr>
          <a:xfrm>
            <a:off x="717176" y="2061881"/>
            <a:ext cx="4601883" cy="4154983"/>
          </a:xfrm>
          <a:prstGeom prst="rect">
            <a:avLst/>
          </a:prstGeom>
          <a:noFill/>
        </p:spPr>
        <p:txBody>
          <a:bodyPr wrap="square" rtlCol="0">
            <a:spAutoFit/>
          </a:bodyPr>
          <a:lstStyle/>
          <a:p>
            <a:pPr marL="285750" indent="-285750">
              <a:buFont typeface="Arial"/>
              <a:buChar char="•"/>
            </a:pPr>
            <a:r>
              <a:rPr lang="en-US" sz="2400" dirty="0" smtClean="0"/>
              <a:t>Connecting with people from your past </a:t>
            </a:r>
            <a:br>
              <a:rPr lang="en-US" sz="2400" dirty="0" smtClean="0"/>
            </a:br>
            <a:endParaRPr lang="en-US" sz="2400" dirty="0" smtClean="0"/>
          </a:p>
          <a:p>
            <a:pPr marL="285750" indent="-285750">
              <a:buFont typeface="Arial"/>
              <a:buChar char="•"/>
            </a:pPr>
            <a:r>
              <a:rPr lang="en-US" sz="2400" dirty="0" smtClean="0"/>
              <a:t>Deeper connection with those you meet </a:t>
            </a:r>
            <a:br>
              <a:rPr lang="en-US" sz="2400" dirty="0" smtClean="0"/>
            </a:br>
            <a:endParaRPr lang="en-US" sz="2400" dirty="0" smtClean="0"/>
          </a:p>
          <a:p>
            <a:pPr marL="285750" indent="-285750">
              <a:buFont typeface="Arial"/>
              <a:buChar char="•"/>
            </a:pPr>
            <a:r>
              <a:rPr lang="en-US" sz="2400" dirty="0" smtClean="0"/>
              <a:t>Opportunities to connect with friends of friends </a:t>
            </a:r>
            <a:br>
              <a:rPr lang="en-US" sz="2400" dirty="0" smtClean="0"/>
            </a:br>
            <a:endParaRPr lang="en-US" sz="2400" dirty="0" smtClean="0"/>
          </a:p>
          <a:p>
            <a:pPr marL="285750" indent="-285750">
              <a:buFont typeface="Arial"/>
              <a:buChar char="•"/>
            </a:pPr>
            <a:r>
              <a:rPr lang="en-US" sz="2400" dirty="0" smtClean="0"/>
              <a:t>Groups </a:t>
            </a:r>
          </a:p>
          <a:p>
            <a:pPr marL="285750" indent="-285750">
              <a:buFont typeface="Arial"/>
              <a:buChar char="•"/>
            </a:pPr>
            <a:endParaRPr lang="en-US" sz="2400" dirty="0" smtClean="0"/>
          </a:p>
        </p:txBody>
      </p:sp>
      <p:pic>
        <p:nvPicPr>
          <p:cNvPr id="4" name="Picture 3" descr="IMG_6146.png"/>
          <p:cNvPicPr>
            <a:picLocks noChangeAspect="1"/>
          </p:cNvPicPr>
          <p:nvPr/>
        </p:nvPicPr>
        <p:blipFill rotWithShape="1">
          <a:blip r:embed="rId2" cstate="print">
            <a:extLst>
              <a:ext uri="{28A0092B-C50C-407E-A947-70E740481C1C}">
                <a14:useLocalDpi xmlns:a14="http://schemas.microsoft.com/office/drawing/2010/main" val="0"/>
              </a:ext>
            </a:extLst>
          </a:blip>
          <a:srcRect b="56403"/>
          <a:stretch/>
        </p:blipFill>
        <p:spPr>
          <a:xfrm>
            <a:off x="5257800" y="1524000"/>
            <a:ext cx="3446440" cy="3581400"/>
          </a:xfrm>
          <a:prstGeom prst="rect">
            <a:avLst/>
          </a:prstGeom>
        </p:spPr>
      </p:pic>
    </p:spTree>
    <p:extLst>
      <p:ext uri="{BB962C8B-B14F-4D97-AF65-F5344CB8AC3E}">
        <p14:creationId xmlns:p14="http://schemas.microsoft.com/office/powerpoint/2010/main" val="3122398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086600" cy="792162"/>
          </a:xfrm>
          <a:ln>
            <a:solidFill>
              <a:schemeClr val="tx2">
                <a:lumMod val="60000"/>
                <a:lumOff val="40000"/>
              </a:schemeClr>
            </a:solidFill>
          </a:ln>
        </p:spPr>
        <p:txBody>
          <a:bodyPr>
            <a:normAutofit/>
          </a:bodyPr>
          <a:lstStyle/>
          <a:p>
            <a:r>
              <a:rPr lang="en-US" sz="3200" dirty="0" smtClean="0"/>
              <a:t>Building Community for your team</a:t>
            </a:r>
            <a:endParaRPr lang="en-US" sz="3200" dirty="0"/>
          </a:p>
        </p:txBody>
      </p:sp>
      <p:sp>
        <p:nvSpPr>
          <p:cNvPr id="3" name="TextBox 2"/>
          <p:cNvSpPr txBox="1"/>
          <p:nvPr/>
        </p:nvSpPr>
        <p:spPr>
          <a:xfrm>
            <a:off x="821766" y="1295401"/>
            <a:ext cx="6872941" cy="4893647"/>
          </a:xfrm>
          <a:prstGeom prst="rect">
            <a:avLst/>
          </a:prstGeom>
          <a:noFill/>
        </p:spPr>
        <p:txBody>
          <a:bodyPr wrap="square" rtlCol="0">
            <a:spAutoFit/>
          </a:bodyPr>
          <a:lstStyle/>
          <a:p>
            <a:pPr marL="285750" indent="-285750">
              <a:buFont typeface="Arial"/>
              <a:buChar char="•"/>
            </a:pPr>
            <a:r>
              <a:rPr lang="en-US" sz="2400" dirty="0" smtClean="0"/>
              <a:t>A place to share helpful business advice</a:t>
            </a:r>
            <a:br>
              <a:rPr lang="en-US" sz="2400" dirty="0" smtClean="0"/>
            </a:br>
            <a:endParaRPr lang="en-US" sz="2400" dirty="0" smtClean="0"/>
          </a:p>
          <a:p>
            <a:pPr marL="285750" indent="-285750">
              <a:buFont typeface="Arial"/>
              <a:buChar char="•"/>
            </a:pPr>
            <a:r>
              <a:rPr lang="en-US" sz="2400" dirty="0" smtClean="0"/>
              <a:t>A place to help each other</a:t>
            </a:r>
            <a:br>
              <a:rPr lang="en-US" sz="2400" dirty="0" smtClean="0"/>
            </a:br>
            <a:endParaRPr lang="en-US" sz="2400" dirty="0" smtClean="0"/>
          </a:p>
          <a:p>
            <a:pPr marL="285750" indent="-285750">
              <a:buFont typeface="Arial"/>
              <a:buChar char="•"/>
            </a:pPr>
            <a:r>
              <a:rPr lang="en-US" sz="2400" dirty="0" smtClean="0"/>
              <a:t>A place to ask questions</a:t>
            </a:r>
            <a:br>
              <a:rPr lang="en-US" sz="2400" dirty="0" smtClean="0"/>
            </a:br>
            <a:endParaRPr lang="en-US" sz="2400" dirty="0" smtClean="0"/>
          </a:p>
          <a:p>
            <a:pPr marL="285750" indent="-285750">
              <a:buFont typeface="Arial"/>
              <a:buChar char="•"/>
            </a:pPr>
            <a:r>
              <a:rPr lang="en-US" sz="2400" dirty="0" smtClean="0"/>
              <a:t>A place to find </a:t>
            </a:r>
            <a:br>
              <a:rPr lang="en-US" sz="2400" dirty="0" smtClean="0"/>
            </a:br>
            <a:r>
              <a:rPr lang="en-US" sz="2400" dirty="0" smtClean="0"/>
              <a:t>encouragement </a:t>
            </a:r>
            <a:br>
              <a:rPr lang="en-US" sz="2400" dirty="0" smtClean="0"/>
            </a:br>
            <a:endParaRPr lang="en-US" sz="2400" dirty="0" smtClean="0"/>
          </a:p>
          <a:p>
            <a:pPr marL="285750" indent="-285750">
              <a:buFont typeface="Arial"/>
              <a:buChar char="•"/>
            </a:pPr>
            <a:r>
              <a:rPr lang="en-US" sz="2400" dirty="0" smtClean="0"/>
              <a:t>A place to communicate </a:t>
            </a:r>
            <a:br>
              <a:rPr lang="en-US" sz="2400" dirty="0" smtClean="0"/>
            </a:br>
            <a:r>
              <a:rPr lang="en-US" sz="2400" dirty="0" smtClean="0"/>
              <a:t>events </a:t>
            </a:r>
            <a:br>
              <a:rPr lang="en-US" sz="2400" dirty="0" smtClean="0"/>
            </a:br>
            <a:endParaRPr lang="en-US" sz="2400" dirty="0" smtClean="0"/>
          </a:p>
          <a:p>
            <a:pPr marL="285750" indent="-285750">
              <a:buFont typeface="Arial"/>
              <a:buChar char="•"/>
            </a:pPr>
            <a:r>
              <a:rPr lang="en-US" sz="2400" dirty="0" smtClean="0"/>
              <a:t>A place to share information  </a:t>
            </a:r>
            <a:endParaRPr lang="en-US" sz="2400" dirty="0"/>
          </a:p>
        </p:txBody>
      </p:sp>
      <p:pic>
        <p:nvPicPr>
          <p:cNvPr id="4" name="Picture 3" descr="IMG_3868.JPG"/>
          <p:cNvPicPr>
            <a:picLocks noChangeAspect="1"/>
          </p:cNvPicPr>
          <p:nvPr/>
        </p:nvPicPr>
        <p:blipFill rotWithShape="1">
          <a:blip r:embed="rId2" cstate="print">
            <a:extLst>
              <a:ext uri="{28A0092B-C50C-407E-A947-70E740481C1C}">
                <a14:useLocalDpi xmlns:a14="http://schemas.microsoft.com/office/drawing/2010/main" val="0"/>
              </a:ext>
            </a:extLst>
          </a:blip>
          <a:srcRect t="15032" b="8714"/>
          <a:stretch/>
        </p:blipFill>
        <p:spPr>
          <a:xfrm>
            <a:off x="4876801" y="2941055"/>
            <a:ext cx="3964692" cy="2587180"/>
          </a:xfrm>
          <a:prstGeom prst="rect">
            <a:avLst/>
          </a:prstGeom>
        </p:spPr>
      </p:pic>
    </p:spTree>
    <p:extLst>
      <p:ext uri="{BB962C8B-B14F-4D97-AF65-F5344CB8AC3E}">
        <p14:creationId xmlns:p14="http://schemas.microsoft.com/office/powerpoint/2010/main" val="383462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webdesignhot.com/wp-content/uploads/2012/12/Abstract-Green-Background-Wallpaper-Vector-Graphic.jpg"/>
          <p:cNvPicPr>
            <a:picLocks noChangeAspect="1" noChangeArrowheads="1"/>
          </p:cNvPicPr>
          <p:nvPr/>
        </p:nvPicPr>
        <p:blipFill>
          <a:blip r:embed="rId3" cstate="print"/>
          <a:srcRect/>
          <a:stretch>
            <a:fillRect/>
          </a:stretch>
        </p:blipFill>
        <p:spPr bwMode="auto">
          <a:xfrm>
            <a:off x="0" y="0"/>
            <a:ext cx="9114932" cy="6858000"/>
          </a:xfrm>
          <a:prstGeom prst="rect">
            <a:avLst/>
          </a:prstGeom>
          <a:noFill/>
        </p:spPr>
      </p:pic>
      <p:sp>
        <p:nvSpPr>
          <p:cNvPr id="2" name="Title 1"/>
          <p:cNvSpPr>
            <a:spLocks noGrp="1"/>
          </p:cNvSpPr>
          <p:nvPr>
            <p:ph type="title"/>
          </p:nvPr>
        </p:nvSpPr>
        <p:spPr>
          <a:xfrm>
            <a:off x="457200" y="274638"/>
            <a:ext cx="3733800" cy="868362"/>
          </a:xfrm>
          <a:ln>
            <a:solidFill>
              <a:schemeClr val="tx2">
                <a:lumMod val="60000"/>
                <a:lumOff val="40000"/>
              </a:schemeClr>
            </a:solidFill>
          </a:ln>
        </p:spPr>
        <p:txBody>
          <a:bodyPr>
            <a:normAutofit/>
          </a:bodyPr>
          <a:lstStyle/>
          <a:p>
            <a:r>
              <a:rPr lang="en-US" sz="3200" dirty="0" smtClean="0"/>
              <a:t>Facebook 101</a:t>
            </a:r>
            <a:endParaRPr lang="en-US" sz="3200" dirty="0"/>
          </a:p>
        </p:txBody>
      </p:sp>
      <p:sp>
        <p:nvSpPr>
          <p:cNvPr id="3" name="Content Placeholder 2"/>
          <p:cNvSpPr>
            <a:spLocks noGrp="1"/>
          </p:cNvSpPr>
          <p:nvPr>
            <p:ph idx="1"/>
          </p:nvPr>
        </p:nvSpPr>
        <p:spPr/>
        <p:txBody>
          <a:bodyPr>
            <a:normAutofit fontScale="85000" lnSpcReduction="20000"/>
          </a:bodyPr>
          <a:lstStyle/>
          <a:p>
            <a:r>
              <a:rPr lang="en-US" dirty="0" smtClean="0"/>
              <a:t>Make NEW friends </a:t>
            </a:r>
          </a:p>
          <a:p>
            <a:r>
              <a:rPr lang="en-US" dirty="0" smtClean="0"/>
              <a:t>TALK WITH THEM</a:t>
            </a:r>
          </a:p>
          <a:p>
            <a:r>
              <a:rPr lang="en-US" dirty="0" smtClean="0"/>
              <a:t>FORM (Family, Occupation, Recreation, Message)</a:t>
            </a:r>
          </a:p>
          <a:p>
            <a:r>
              <a:rPr lang="en-US" dirty="0" smtClean="0"/>
              <a:t>80/20 RULE</a:t>
            </a:r>
          </a:p>
          <a:p>
            <a:r>
              <a:rPr lang="en-US" dirty="0" smtClean="0"/>
              <a:t>Use your pictures </a:t>
            </a:r>
          </a:p>
          <a:p>
            <a:r>
              <a:rPr lang="en-US" dirty="0" smtClean="0"/>
              <a:t>Join groups</a:t>
            </a:r>
          </a:p>
          <a:p>
            <a:r>
              <a:rPr lang="en-US" dirty="0" smtClean="0"/>
              <a:t>Tag people </a:t>
            </a:r>
          </a:p>
          <a:p>
            <a:r>
              <a:rPr lang="en-US" dirty="0" smtClean="0"/>
              <a:t>Facts Tell/Stories Sell</a:t>
            </a:r>
          </a:p>
          <a:p>
            <a:r>
              <a:rPr lang="en-US" dirty="0" smtClean="0"/>
              <a:t>Share your story</a:t>
            </a:r>
          </a:p>
          <a:p>
            <a:r>
              <a:rPr lang="en-US" dirty="0" smtClean="0"/>
              <a:t>Share valuable information </a:t>
            </a:r>
            <a:endParaRPr lang="en-US" dirty="0"/>
          </a:p>
        </p:txBody>
      </p:sp>
    </p:spTree>
    <p:extLst>
      <p:ext uri="{BB962C8B-B14F-4D97-AF65-F5344CB8AC3E}">
        <p14:creationId xmlns:p14="http://schemas.microsoft.com/office/powerpoint/2010/main" val="7021744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733800" cy="715962"/>
          </a:xfrm>
          <a:ln>
            <a:solidFill>
              <a:schemeClr val="tx2">
                <a:lumMod val="60000"/>
                <a:lumOff val="40000"/>
              </a:schemeClr>
            </a:solidFill>
          </a:ln>
        </p:spPr>
        <p:txBody>
          <a:bodyPr>
            <a:normAutofit/>
          </a:bodyPr>
          <a:lstStyle/>
          <a:p>
            <a:r>
              <a:rPr lang="en-US" sz="3200" dirty="0"/>
              <a:t>Facebook 101</a:t>
            </a:r>
          </a:p>
        </p:txBody>
      </p:sp>
      <p:sp>
        <p:nvSpPr>
          <p:cNvPr id="3" name="Content Placeholder 2"/>
          <p:cNvSpPr>
            <a:spLocks noGrp="1"/>
          </p:cNvSpPr>
          <p:nvPr>
            <p:ph idx="1"/>
          </p:nvPr>
        </p:nvSpPr>
        <p:spPr/>
        <p:txBody>
          <a:bodyPr>
            <a:normAutofit fontScale="92500" lnSpcReduction="20000"/>
          </a:bodyPr>
          <a:lstStyle/>
          <a:p>
            <a:r>
              <a:rPr lang="en-US" dirty="0" smtClean="0"/>
              <a:t>Good profile pic</a:t>
            </a:r>
          </a:p>
          <a:p>
            <a:endParaRPr lang="en-US" dirty="0" smtClean="0"/>
          </a:p>
          <a:p>
            <a:r>
              <a:rPr lang="en-US" dirty="0" smtClean="0"/>
              <a:t>About page </a:t>
            </a:r>
          </a:p>
          <a:p>
            <a:endParaRPr lang="en-US" dirty="0" smtClean="0"/>
          </a:p>
          <a:p>
            <a:r>
              <a:rPr lang="en-US" dirty="0" smtClean="0"/>
              <a:t>Comment often</a:t>
            </a:r>
          </a:p>
          <a:p>
            <a:endParaRPr lang="en-US" dirty="0" smtClean="0"/>
          </a:p>
          <a:p>
            <a:r>
              <a:rPr lang="en-US" dirty="0" smtClean="0"/>
              <a:t>Facebook Events</a:t>
            </a:r>
          </a:p>
          <a:p>
            <a:endParaRPr lang="en-US" dirty="0" smtClean="0"/>
          </a:p>
          <a:p>
            <a:r>
              <a:rPr lang="en-US" dirty="0" smtClean="0"/>
              <a:t>Facebook Groups </a:t>
            </a:r>
          </a:p>
          <a:p>
            <a:endParaRPr lang="en-US" dirty="0"/>
          </a:p>
        </p:txBody>
      </p:sp>
      <p:pic>
        <p:nvPicPr>
          <p:cNvPr id="3074" name="Picture 2" descr="https://scontent-ord.xx.fbcdn.net/hphotos-xpf1/v/t1.0-9/1947545_10152221628598744_51853373_n.jpg?oh=87a981b9af0b90e6825608d3e1e356e3&amp;oe=558E2A87"/>
          <p:cNvPicPr>
            <a:picLocks noChangeAspect="1" noChangeArrowheads="1"/>
          </p:cNvPicPr>
          <p:nvPr/>
        </p:nvPicPr>
        <p:blipFill>
          <a:blip r:embed="rId2" cstate="print"/>
          <a:srcRect/>
          <a:stretch>
            <a:fillRect/>
          </a:stretch>
        </p:blipFill>
        <p:spPr bwMode="auto">
          <a:xfrm>
            <a:off x="6096000" y="2793999"/>
            <a:ext cx="2705100" cy="3606801"/>
          </a:xfrm>
          <a:prstGeom prst="rect">
            <a:avLst/>
          </a:prstGeom>
          <a:noFill/>
        </p:spPr>
      </p:pic>
      <p:pic>
        <p:nvPicPr>
          <p:cNvPr id="3076" name="Picture 4" descr="https://fbcdn-sphotos-b-a.akamaihd.net/hphotos-ak-xpa1/v/t1.0-9/10403134_10205169296739429_4578251005876197954_n.jpg?oh=7f330f2113afe7ea1dcc20776297447c&amp;oe=558C7B3C&amp;__gda__=1435673386_e6000c47ed9cfc3d27f9fd0b32f29e8d"/>
          <p:cNvPicPr>
            <a:picLocks noChangeAspect="1" noChangeArrowheads="1"/>
          </p:cNvPicPr>
          <p:nvPr/>
        </p:nvPicPr>
        <p:blipFill>
          <a:blip r:embed="rId3" cstate="print"/>
          <a:srcRect/>
          <a:stretch>
            <a:fillRect/>
          </a:stretch>
        </p:blipFill>
        <p:spPr bwMode="auto">
          <a:xfrm>
            <a:off x="5410200" y="381000"/>
            <a:ext cx="3048000" cy="3048000"/>
          </a:xfrm>
          <a:prstGeom prst="rect">
            <a:avLst/>
          </a:prstGeom>
          <a:noFill/>
        </p:spPr>
      </p:pic>
    </p:spTree>
    <p:extLst>
      <p:ext uri="{BB962C8B-B14F-4D97-AF65-F5344CB8AC3E}">
        <p14:creationId xmlns:p14="http://schemas.microsoft.com/office/powerpoint/2010/main" val="1801987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psdgraphics.com/file/yellow-background.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2" name="Title 1"/>
          <p:cNvSpPr>
            <a:spLocks noGrp="1"/>
          </p:cNvSpPr>
          <p:nvPr>
            <p:ph type="title"/>
          </p:nvPr>
        </p:nvSpPr>
        <p:spPr>
          <a:xfrm>
            <a:off x="1447800" y="457200"/>
            <a:ext cx="4724400" cy="944562"/>
          </a:xfrm>
          <a:ln w="19050">
            <a:solidFill>
              <a:schemeClr val="tx1"/>
            </a:solidFill>
          </a:ln>
        </p:spPr>
        <p:txBody>
          <a:bodyPr>
            <a:normAutofit/>
          </a:bodyPr>
          <a:lstStyle/>
          <a:p>
            <a:r>
              <a:rPr lang="en-US" sz="3200" dirty="0" err="1" smtClean="0"/>
              <a:t>FaceBook</a:t>
            </a:r>
            <a:r>
              <a:rPr lang="en-US" sz="3200" dirty="0" smtClean="0"/>
              <a:t> Inquiries </a:t>
            </a:r>
            <a:endParaRPr lang="en-US" sz="3200" dirty="0"/>
          </a:p>
        </p:txBody>
      </p:sp>
      <p:sp>
        <p:nvSpPr>
          <p:cNvPr id="3" name="Content Placeholder 2"/>
          <p:cNvSpPr>
            <a:spLocks noGrp="1"/>
          </p:cNvSpPr>
          <p:nvPr>
            <p:ph idx="1"/>
          </p:nvPr>
        </p:nvSpPr>
        <p:spPr/>
        <p:txBody>
          <a:bodyPr>
            <a:normAutofit/>
          </a:bodyPr>
          <a:lstStyle/>
          <a:p>
            <a:pPr>
              <a:buNone/>
            </a:pPr>
            <a:r>
              <a:rPr lang="en-US" sz="2400" dirty="0" smtClean="0"/>
              <a:t> The goal  after receiving an inquiry on </a:t>
            </a:r>
            <a:r>
              <a:rPr lang="en-US" sz="2400" dirty="0" err="1" smtClean="0"/>
              <a:t>FaceBook</a:t>
            </a:r>
            <a:r>
              <a:rPr lang="en-US" sz="2400" dirty="0" smtClean="0"/>
              <a:t> is..</a:t>
            </a:r>
          </a:p>
          <a:p>
            <a:pPr>
              <a:buNone/>
            </a:pPr>
            <a:r>
              <a:rPr lang="en-US" sz="2400" dirty="0" smtClean="0"/>
              <a:t>TAKE THE CONVERSATION OFF LINE AND TO THE PHONE</a:t>
            </a:r>
          </a:p>
          <a:p>
            <a:pPr>
              <a:buNone/>
            </a:pPr>
            <a:endParaRPr lang="en-US" sz="2400" dirty="0" smtClean="0"/>
          </a:p>
          <a:p>
            <a:pPr>
              <a:buNone/>
            </a:pPr>
            <a:r>
              <a:rPr lang="en-US" sz="2400" dirty="0" smtClean="0"/>
              <a:t>Katie ..  “ Can you send me some information on Basic H …. Or Shaklee 180, children’s vitamins…</a:t>
            </a:r>
          </a:p>
          <a:p>
            <a:pPr>
              <a:buNone/>
            </a:pPr>
            <a:endParaRPr lang="en-US" sz="2400" dirty="0" smtClean="0"/>
          </a:p>
          <a:p>
            <a:pPr>
              <a:buNone/>
            </a:pPr>
            <a:r>
              <a:rPr lang="en-US" sz="2400" dirty="0" smtClean="0"/>
              <a:t>“ I Would love to chat with you about this. How would Tuesday during naptime work or are evenings better … ? </a:t>
            </a:r>
          </a:p>
          <a:p>
            <a:pPr>
              <a:buNone/>
            </a:pPr>
            <a:r>
              <a:rPr lang="en-US" sz="2400" dirty="0" smtClean="0"/>
              <a:t>Then send something…. Set up a 3-way, watch a webinar .. But making telephone contact is by far the best .      harper</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457201"/>
            <a:ext cx="6629400" cy="609600"/>
          </a:xfrm>
          <a:ln>
            <a:solidFill>
              <a:schemeClr val="tx2">
                <a:lumMod val="60000"/>
                <a:lumOff val="40000"/>
              </a:schemeClr>
            </a:solidFill>
          </a:ln>
        </p:spPr>
        <p:txBody>
          <a:bodyPr>
            <a:normAutofit fontScale="90000"/>
          </a:bodyPr>
          <a:lstStyle/>
          <a:p>
            <a:r>
              <a:rPr lang="en-US" altLang="en-US" sz="3200" dirty="0" smtClean="0">
                <a:latin typeface="Century Gothic" pitchFamily="34" charset="0"/>
              </a:rPr>
              <a:t>January - March </a:t>
            </a:r>
            <a:r>
              <a:rPr lang="en-US" altLang="en-US" sz="3200" dirty="0" smtClean="0">
                <a:latin typeface="Century Gothic" pitchFamily="34" charset="0"/>
              </a:rPr>
              <a:t>2015 Campaign</a:t>
            </a:r>
          </a:p>
        </p:txBody>
      </p:sp>
      <p:sp>
        <p:nvSpPr>
          <p:cNvPr id="4" name="Content Placeholder 2"/>
          <p:cNvSpPr>
            <a:spLocks noGrp="1"/>
          </p:cNvSpPr>
          <p:nvPr>
            <p:ph idx="1"/>
          </p:nvPr>
        </p:nvSpPr>
        <p:spPr>
          <a:xfrm>
            <a:off x="457200" y="1219200"/>
            <a:ext cx="8445500" cy="5334000"/>
          </a:xfrm>
        </p:spPr>
        <p:txBody>
          <a:bodyPr>
            <a:normAutofit lnSpcReduction="1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         </a:t>
            </a:r>
            <a:r>
              <a:rPr lang="en-US" altLang="en-US" dirty="0" smtClean="0"/>
              <a:t> </a:t>
            </a:r>
            <a:r>
              <a:rPr lang="en-US" altLang="en-US" dirty="0" err="1" smtClean="0"/>
              <a:t>jo</a:t>
            </a:r>
            <a:endParaRPr lang="en-US" altLang="en-US" dirty="0" smtClean="0"/>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4267200"/>
            <a:ext cx="3484563" cy="230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225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 </a:t>
            </a:r>
            <a:endParaRPr lang="en-US" sz="3200" dirty="0"/>
          </a:p>
        </p:txBody>
      </p:sp>
      <p:sp>
        <p:nvSpPr>
          <p:cNvPr id="3" name="Content Placeholder 2"/>
          <p:cNvSpPr>
            <a:spLocks noGrp="1"/>
          </p:cNvSpPr>
          <p:nvPr>
            <p:ph idx="1"/>
          </p:nvPr>
        </p:nvSpPr>
        <p:spPr>
          <a:xfrm>
            <a:off x="2362200" y="381001"/>
            <a:ext cx="5410200" cy="609599"/>
          </a:xfrm>
          <a:ln w="28575">
            <a:solidFill>
              <a:schemeClr val="tx2">
                <a:lumMod val="60000"/>
                <a:lumOff val="40000"/>
              </a:schemeClr>
            </a:solidFill>
          </a:ln>
        </p:spPr>
        <p:txBody>
          <a:bodyPr>
            <a:normAutofit/>
          </a:bodyPr>
          <a:lstStyle/>
          <a:p>
            <a:pPr>
              <a:buNone/>
            </a:pPr>
            <a:r>
              <a:rPr lang="en-US" sz="2800" dirty="0" smtClean="0"/>
              <a:t>Stephanie Bruce --</a:t>
            </a:r>
            <a:r>
              <a:rPr lang="en-US" sz="2800" dirty="0" err="1" smtClean="0"/>
              <a:t>FaceBook</a:t>
            </a:r>
            <a:r>
              <a:rPr lang="en-US" sz="2800" dirty="0" smtClean="0"/>
              <a:t> Events </a:t>
            </a:r>
            <a:endParaRPr lang="en-US" sz="2800" dirty="0"/>
          </a:p>
        </p:txBody>
      </p:sp>
      <p:pic>
        <p:nvPicPr>
          <p:cNvPr id="1026" name="Picture 2"/>
          <p:cNvPicPr>
            <a:picLocks noChangeAspect="1" noChangeArrowheads="1"/>
          </p:cNvPicPr>
          <p:nvPr/>
        </p:nvPicPr>
        <p:blipFill>
          <a:blip r:embed="rId2" cstate="print"/>
          <a:srcRect/>
          <a:stretch>
            <a:fillRect/>
          </a:stretch>
        </p:blipFill>
        <p:spPr bwMode="auto">
          <a:xfrm>
            <a:off x="609600" y="381000"/>
            <a:ext cx="1320800" cy="2133600"/>
          </a:xfrm>
          <a:prstGeom prst="rect">
            <a:avLst/>
          </a:prstGeom>
          <a:noFill/>
          <a:ln w="9525">
            <a:noFill/>
            <a:miter lim="800000"/>
            <a:headEnd/>
            <a:tailEnd/>
          </a:ln>
          <a:effectLst/>
        </p:spPr>
      </p:pic>
      <p:sp>
        <p:nvSpPr>
          <p:cNvPr id="5" name="TextBox 4"/>
          <p:cNvSpPr txBox="1"/>
          <p:nvPr/>
        </p:nvSpPr>
        <p:spPr>
          <a:xfrm>
            <a:off x="2133600" y="1143000"/>
            <a:ext cx="6629400" cy="3785652"/>
          </a:xfrm>
          <a:prstGeom prst="rect">
            <a:avLst/>
          </a:prstGeom>
          <a:noFill/>
        </p:spPr>
        <p:txBody>
          <a:bodyPr wrap="square" rtlCol="0">
            <a:spAutoFit/>
          </a:bodyPr>
          <a:lstStyle/>
          <a:p>
            <a:pPr>
              <a:buFont typeface="Arial" pitchFamily="34" charset="0"/>
              <a:buChar char="•"/>
            </a:pPr>
            <a:r>
              <a:rPr lang="en-US" sz="2400" dirty="0" smtClean="0"/>
              <a:t> Created </a:t>
            </a:r>
            <a:r>
              <a:rPr lang="en-US" sz="2400" dirty="0" err="1" smtClean="0"/>
              <a:t>FaceBook</a:t>
            </a:r>
            <a:r>
              <a:rPr lang="en-US" sz="2400" dirty="0" smtClean="0"/>
              <a:t> event --  on topic of		 	Are You Living in a Toxic Home</a:t>
            </a:r>
          </a:p>
          <a:p>
            <a:pPr>
              <a:buFont typeface="Arial" pitchFamily="34" charset="0"/>
              <a:buChar char="•"/>
            </a:pPr>
            <a:r>
              <a:rPr lang="en-US" sz="2400" dirty="0" smtClean="0"/>
              <a:t> 87 attended !!!</a:t>
            </a:r>
          </a:p>
          <a:p>
            <a:pPr>
              <a:buFont typeface="Arial" pitchFamily="34" charset="0"/>
              <a:buChar char="•"/>
            </a:pPr>
            <a:r>
              <a:rPr lang="en-US" sz="2400" dirty="0" smtClean="0"/>
              <a:t> resulting in 3 new members</a:t>
            </a:r>
          </a:p>
          <a:p>
            <a:pPr>
              <a:buFont typeface="Arial" pitchFamily="34" charset="0"/>
              <a:buChar char="•"/>
            </a:pPr>
            <a:r>
              <a:rPr lang="en-US" sz="2400" dirty="0" smtClean="0"/>
              <a:t>  3 Get Clean Kits sold</a:t>
            </a:r>
          </a:p>
          <a:p>
            <a:pPr>
              <a:buFont typeface="Arial" pitchFamily="34" charset="0"/>
              <a:buChar char="•"/>
            </a:pPr>
            <a:r>
              <a:rPr lang="en-US" sz="2400" dirty="0" smtClean="0"/>
              <a:t>   Sales that contributed to my highest volume of 	3000  as well as for </a:t>
            </a:r>
            <a:r>
              <a:rPr lang="en-US" sz="2400" dirty="0" err="1" smtClean="0"/>
              <a:t>downline</a:t>
            </a:r>
            <a:r>
              <a:rPr lang="en-US" sz="2400" dirty="0" smtClean="0"/>
              <a:t> Director group 	resulting in highest OV of 5113</a:t>
            </a:r>
          </a:p>
          <a:p>
            <a:pPr>
              <a:buFont typeface="Arial" pitchFamily="34" charset="0"/>
              <a:buChar char="•"/>
            </a:pPr>
            <a:r>
              <a:rPr lang="en-US" sz="2400" dirty="0" smtClean="0"/>
              <a:t>  One new distributor</a:t>
            </a:r>
          </a:p>
          <a:p>
            <a:endParaRPr lang="en-US" sz="2400" dirty="0"/>
          </a:p>
        </p:txBody>
      </p:sp>
      <p:sp>
        <p:nvSpPr>
          <p:cNvPr id="6" name="TextBox 5"/>
          <p:cNvSpPr txBox="1"/>
          <p:nvPr/>
        </p:nvSpPr>
        <p:spPr>
          <a:xfrm>
            <a:off x="457200" y="4724400"/>
            <a:ext cx="8229600" cy="1569660"/>
          </a:xfrm>
          <a:prstGeom prst="rect">
            <a:avLst/>
          </a:prstGeom>
          <a:noFill/>
          <a:ln>
            <a:solidFill>
              <a:schemeClr val="tx2">
                <a:lumMod val="60000"/>
                <a:lumOff val="40000"/>
              </a:schemeClr>
            </a:solidFill>
          </a:ln>
        </p:spPr>
        <p:txBody>
          <a:bodyPr wrap="square" rtlCol="0">
            <a:spAutoFit/>
          </a:bodyPr>
          <a:lstStyle/>
          <a:p>
            <a:r>
              <a:rPr lang="en-US" sz="2400" dirty="0" smtClean="0"/>
              <a:t> Highest PV generated from 2 major activities in January .. </a:t>
            </a:r>
          </a:p>
          <a:p>
            <a:pPr marL="457200" indent="-457200">
              <a:buAutoNum type="arabicPeriod"/>
            </a:pPr>
            <a:r>
              <a:rPr lang="en-US" sz="2400" dirty="0" smtClean="0"/>
              <a:t>This FB event </a:t>
            </a:r>
          </a:p>
          <a:p>
            <a:pPr marL="457200" indent="-457200">
              <a:buAutoNum type="arabicPeriod"/>
            </a:pPr>
            <a:r>
              <a:rPr lang="en-US" sz="2400" dirty="0" smtClean="0"/>
              <a:t>And the other … 5 Day </a:t>
            </a:r>
            <a:r>
              <a:rPr lang="en-US" sz="2400" dirty="0" err="1" smtClean="0"/>
              <a:t>Detox</a:t>
            </a:r>
            <a:r>
              <a:rPr lang="en-US" sz="2400" dirty="0" smtClean="0"/>
              <a:t> discussed on FB and phone calls.</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t>Stephanie’s Tips For A Successful Facebook Event</a:t>
            </a:r>
            <a:endParaRPr lang="en-US" sz="4800" dirty="0"/>
          </a:p>
        </p:txBody>
      </p:sp>
      <p:sp>
        <p:nvSpPr>
          <p:cNvPr id="3" name="Content Placeholder 2"/>
          <p:cNvSpPr>
            <a:spLocks noGrp="1"/>
          </p:cNvSpPr>
          <p:nvPr>
            <p:ph idx="1"/>
          </p:nvPr>
        </p:nvSpPr>
        <p:spPr>
          <a:xfrm>
            <a:off x="457200" y="1788198"/>
            <a:ext cx="8229600" cy="4525963"/>
          </a:xfrm>
        </p:spPr>
        <p:txBody>
          <a:bodyPr/>
          <a:lstStyle/>
          <a:p>
            <a:r>
              <a:rPr lang="en-US" dirty="0" smtClean="0"/>
              <a:t>Stephanie Bruce, Senior Director</a:t>
            </a:r>
            <a:endParaRPr lang="en-US" dirty="0"/>
          </a:p>
        </p:txBody>
      </p:sp>
      <p:pic>
        <p:nvPicPr>
          <p:cNvPr id="8" name="Picture 7" descr="Screenshot 2014-12-30 15.07.34.png"/>
          <p:cNvPicPr>
            <a:picLocks noChangeAspect="1"/>
          </p:cNvPicPr>
          <p:nvPr/>
        </p:nvPicPr>
        <p:blipFill>
          <a:blip r:embed="rId2" cstate="print"/>
          <a:stretch>
            <a:fillRect/>
          </a:stretch>
        </p:blipFill>
        <p:spPr>
          <a:xfrm>
            <a:off x="6137632" y="2392363"/>
            <a:ext cx="2311400" cy="3733800"/>
          </a:xfrm>
          <a:prstGeom prst="rect">
            <a:avLst/>
          </a:prstGeom>
        </p:spPr>
      </p:pic>
      <p:pic>
        <p:nvPicPr>
          <p:cNvPr id="9" name="Picture 8" descr="Screenshot 2014-12-31 02.56.13.png"/>
          <p:cNvPicPr>
            <a:picLocks noChangeAspect="1"/>
          </p:cNvPicPr>
          <p:nvPr/>
        </p:nvPicPr>
        <p:blipFill>
          <a:blip r:embed="rId3" cstate="print"/>
          <a:stretch>
            <a:fillRect/>
          </a:stretch>
        </p:blipFill>
        <p:spPr>
          <a:xfrm>
            <a:off x="457200" y="2710026"/>
            <a:ext cx="5100878" cy="2060225"/>
          </a:xfrm>
          <a:prstGeom prst="rect">
            <a:avLst/>
          </a:prstGeom>
        </p:spPr>
      </p:pic>
      <p:sp>
        <p:nvSpPr>
          <p:cNvPr id="10" name="TextBox 9"/>
          <p:cNvSpPr txBox="1"/>
          <p:nvPr/>
        </p:nvSpPr>
        <p:spPr>
          <a:xfrm>
            <a:off x="457200" y="5103673"/>
            <a:ext cx="5222366" cy="1754327"/>
          </a:xfrm>
          <a:prstGeom prst="rect">
            <a:avLst/>
          </a:prstGeom>
          <a:noFill/>
        </p:spPr>
        <p:txBody>
          <a:bodyPr wrap="square" rtlCol="0">
            <a:spAutoFit/>
          </a:bodyPr>
          <a:lstStyle/>
          <a:p>
            <a:r>
              <a:rPr lang="en-US" dirty="0" smtClean="0"/>
              <a:t>Blogs @: </a:t>
            </a:r>
            <a:r>
              <a:rPr lang="en-US" dirty="0" smtClean="0">
                <a:hlinkClick r:id="rId4"/>
              </a:rPr>
              <a:t>www.gatheredinthekitchen.com</a:t>
            </a:r>
            <a:endParaRPr lang="en-US" dirty="0" smtClean="0"/>
          </a:p>
          <a:p>
            <a:endParaRPr lang="en-US" dirty="0" smtClean="0"/>
          </a:p>
          <a:p>
            <a:r>
              <a:rPr lang="en-US" dirty="0" smtClean="0"/>
              <a:t>Follow along on Facebook @: </a:t>
            </a:r>
            <a:r>
              <a:rPr lang="en-US" dirty="0" smtClean="0">
                <a:solidFill>
                  <a:srgbClr val="0000FF"/>
                </a:solidFill>
              </a:rPr>
              <a:t>https://www.facebook.com/pages/Gathered-In-The-Kitchen/255337894491802?ref=hl </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Stephanie’s Tips For A Successful Facebook Event</a:t>
            </a:r>
            <a:endParaRPr lang="en-US" dirty="0"/>
          </a:p>
        </p:txBody>
      </p:sp>
      <p:sp>
        <p:nvSpPr>
          <p:cNvPr id="4" name="TextBox 3"/>
          <p:cNvSpPr txBox="1"/>
          <p:nvPr/>
        </p:nvSpPr>
        <p:spPr>
          <a:xfrm>
            <a:off x="850415" y="1872020"/>
            <a:ext cx="8069641" cy="4985980"/>
          </a:xfrm>
          <a:prstGeom prst="rect">
            <a:avLst/>
          </a:prstGeom>
          <a:noFill/>
        </p:spPr>
        <p:txBody>
          <a:bodyPr wrap="square" rtlCol="0">
            <a:spAutoFit/>
          </a:bodyPr>
          <a:lstStyle/>
          <a:p>
            <a:pPr marL="342900" indent="-342900">
              <a:buAutoNum type="arabicPeriod"/>
            </a:pPr>
            <a:r>
              <a:rPr lang="en-US" sz="2400" dirty="0" smtClean="0"/>
              <a:t>Plan In Advance</a:t>
            </a:r>
          </a:p>
          <a:p>
            <a:pPr marL="342900" indent="-342900">
              <a:buAutoNum type="arabicPeriod"/>
            </a:pPr>
            <a:endParaRPr lang="en-US" sz="2400" dirty="0" smtClean="0"/>
          </a:p>
          <a:p>
            <a:pPr marL="342900" indent="-342900">
              <a:buAutoNum type="arabicPeriod"/>
            </a:pPr>
            <a:r>
              <a:rPr lang="en-US" sz="2400" dirty="0" smtClean="0"/>
              <a:t>Set Your Objectives</a:t>
            </a:r>
          </a:p>
          <a:p>
            <a:pPr marL="342900" indent="-342900">
              <a:buAutoNum type="arabicPeriod"/>
            </a:pPr>
            <a:endParaRPr lang="en-US" sz="2400" dirty="0" smtClean="0"/>
          </a:p>
          <a:p>
            <a:pPr marL="342900" indent="-342900">
              <a:buAutoNum type="arabicPeriod"/>
            </a:pPr>
            <a:r>
              <a:rPr lang="en-US" sz="2400" dirty="0" smtClean="0"/>
              <a:t>Engage Your Participants</a:t>
            </a:r>
          </a:p>
          <a:p>
            <a:pPr marL="342900" indent="-342900">
              <a:buAutoNum type="arabicPeriod"/>
            </a:pPr>
            <a:endParaRPr lang="en-US" sz="2400" dirty="0" smtClean="0"/>
          </a:p>
          <a:p>
            <a:pPr marL="342900" indent="-342900">
              <a:buAutoNum type="arabicPeriod"/>
            </a:pPr>
            <a:r>
              <a:rPr lang="en-US" sz="2400" dirty="0" smtClean="0"/>
              <a:t>Closing Comments</a:t>
            </a:r>
          </a:p>
          <a:p>
            <a:pPr marL="342900" indent="-342900">
              <a:buAutoNum type="arabicPeriod"/>
            </a:pPr>
            <a:endParaRPr lang="en-US" sz="2400" dirty="0" smtClean="0"/>
          </a:p>
          <a:p>
            <a:pPr marL="342900" indent="-342900">
              <a:buAutoNum type="arabicPeriod"/>
            </a:pPr>
            <a:r>
              <a:rPr lang="en-US" sz="2400" dirty="0" smtClean="0"/>
              <a:t>Follow Up Is Key</a:t>
            </a:r>
          </a:p>
          <a:p>
            <a:pPr marL="342900" indent="-342900">
              <a:buAutoNum type="arabicPeriod"/>
            </a:pPr>
            <a:endParaRPr lang="en-US" sz="2400" dirty="0" smtClean="0"/>
          </a:p>
          <a:p>
            <a:pPr marL="342900" indent="-342900">
              <a:buAutoNum type="arabicPeriod"/>
            </a:pPr>
            <a:r>
              <a:rPr lang="en-US" sz="2400" dirty="0" smtClean="0"/>
              <a:t>Send Out Prizes</a:t>
            </a:r>
          </a:p>
          <a:p>
            <a:pPr marL="342900" indent="-342900">
              <a:buAutoNum type="arabicPeriod"/>
            </a:pPr>
            <a:endParaRPr lang="en-US" dirty="0" smtClean="0"/>
          </a:p>
          <a:p>
            <a:pPr marL="342900" indent="-342900">
              <a:buAutoNum type="arabicPeriod"/>
            </a:pPr>
            <a:endParaRPr lang="en-US" dirty="0" smtClean="0"/>
          </a:p>
          <a:p>
            <a:pPr marL="342900" indent="-342900">
              <a:buAutoNum type="arabicPeriod"/>
            </a:pPr>
            <a:endParaRPr lang="en-US" dirty="0"/>
          </a:p>
        </p:txBody>
      </p:sp>
      <p:pic>
        <p:nvPicPr>
          <p:cNvPr id="5" name="Picture 4" descr="Screenshot 2015-02-18 08.51.31.png"/>
          <p:cNvPicPr>
            <a:picLocks noChangeAspect="1"/>
          </p:cNvPicPr>
          <p:nvPr/>
        </p:nvPicPr>
        <p:blipFill>
          <a:blip r:embed="rId2" cstate="print"/>
          <a:stretch>
            <a:fillRect/>
          </a:stretch>
        </p:blipFill>
        <p:spPr>
          <a:xfrm>
            <a:off x="4729933" y="1872020"/>
            <a:ext cx="4190123" cy="391874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shot 2015-01-18 20.20.12.png"/>
          <p:cNvPicPr>
            <a:picLocks noChangeAspect="1"/>
          </p:cNvPicPr>
          <p:nvPr/>
        </p:nvPicPr>
        <p:blipFill>
          <a:blip r:embed="rId2" cstate="print"/>
          <a:stretch>
            <a:fillRect/>
          </a:stretch>
        </p:blipFill>
        <p:spPr>
          <a:xfrm>
            <a:off x="6026542" y="1963130"/>
            <a:ext cx="3117458" cy="3447069"/>
          </a:xfrm>
          <a:prstGeom prst="rect">
            <a:avLst/>
          </a:prstGeom>
        </p:spPr>
      </p:pic>
      <p:sp>
        <p:nvSpPr>
          <p:cNvPr id="4" name="TextBox 3"/>
          <p:cNvSpPr txBox="1"/>
          <p:nvPr/>
        </p:nvSpPr>
        <p:spPr>
          <a:xfrm>
            <a:off x="297773" y="228600"/>
            <a:ext cx="8389027" cy="584775"/>
          </a:xfrm>
          <a:prstGeom prst="rect">
            <a:avLst/>
          </a:prstGeom>
          <a:noFill/>
          <a:ln>
            <a:solidFill>
              <a:schemeClr val="tx2">
                <a:lumMod val="60000"/>
                <a:lumOff val="40000"/>
              </a:schemeClr>
            </a:solidFill>
          </a:ln>
        </p:spPr>
        <p:txBody>
          <a:bodyPr wrap="square" rtlCol="0">
            <a:spAutoFit/>
          </a:bodyPr>
          <a:lstStyle/>
          <a:p>
            <a:r>
              <a:rPr lang="en-US" sz="3200" dirty="0" smtClean="0"/>
              <a:t>Stephanie’s Tips For  A Successful Facebook Event</a:t>
            </a:r>
          </a:p>
        </p:txBody>
      </p:sp>
      <p:sp>
        <p:nvSpPr>
          <p:cNvPr id="5" name="TextBox 4"/>
          <p:cNvSpPr txBox="1"/>
          <p:nvPr/>
        </p:nvSpPr>
        <p:spPr>
          <a:xfrm>
            <a:off x="533400" y="1143000"/>
            <a:ext cx="5712436" cy="6617196"/>
          </a:xfrm>
          <a:prstGeom prst="rect">
            <a:avLst/>
          </a:prstGeom>
          <a:noFill/>
        </p:spPr>
        <p:txBody>
          <a:bodyPr wrap="square" rtlCol="0">
            <a:spAutoFit/>
          </a:bodyPr>
          <a:lstStyle/>
          <a:p>
            <a:pPr marL="342900" indent="-342900">
              <a:buAutoNum type="arabicPeriod"/>
            </a:pPr>
            <a:r>
              <a:rPr lang="en-US" sz="2800" u="dbl" dirty="0" smtClean="0"/>
              <a:t>Plan In Advance!!</a:t>
            </a:r>
          </a:p>
          <a:p>
            <a:pPr marL="342900" indent="-342900"/>
            <a:endParaRPr lang="en-US" sz="2800" u="dbl" dirty="0" smtClean="0"/>
          </a:p>
          <a:p>
            <a:pPr marL="800100" lvl="1" indent="-342900"/>
            <a:r>
              <a:rPr lang="en-US" sz="2200" dirty="0" smtClean="0"/>
              <a:t>a. Gather all of your material to share / make all of your slides beforehand</a:t>
            </a:r>
          </a:p>
          <a:p>
            <a:pPr marL="800100" lvl="1" indent="-342900"/>
            <a:r>
              <a:rPr lang="en-US" sz="2200" dirty="0" err="1" smtClean="0"/>
              <a:t>b</a:t>
            </a:r>
            <a:r>
              <a:rPr lang="en-US" sz="2200" dirty="0" smtClean="0"/>
              <a:t>. Create the Event on Facebook 2 weeks in advance</a:t>
            </a:r>
          </a:p>
          <a:p>
            <a:pPr marL="800100" lvl="1" indent="-342900"/>
            <a:r>
              <a:rPr lang="en-US" sz="2200" dirty="0" err="1" smtClean="0"/>
              <a:t>c</a:t>
            </a:r>
            <a:r>
              <a:rPr lang="en-US" sz="2200" dirty="0" smtClean="0"/>
              <a:t>. Make Invitations and send them out with personal notes</a:t>
            </a:r>
          </a:p>
          <a:p>
            <a:pPr marL="800100" lvl="1" indent="-342900"/>
            <a:r>
              <a:rPr lang="en-US" sz="2200" dirty="0" err="1" smtClean="0"/>
              <a:t>d</a:t>
            </a:r>
            <a:r>
              <a:rPr lang="en-US" sz="2200" dirty="0" smtClean="0"/>
              <a:t>. 1 hour (or so) before the Event starts, send out personal</a:t>
            </a:r>
          </a:p>
          <a:p>
            <a:pPr marL="800100" lvl="1" indent="-342900"/>
            <a:r>
              <a:rPr lang="en-US" sz="2200" dirty="0" smtClean="0"/>
              <a:t> messages with a catchy graphic. People are more prone to</a:t>
            </a:r>
          </a:p>
          <a:p>
            <a:pPr marL="800100" lvl="1" indent="-342900"/>
            <a:r>
              <a:rPr lang="en-US" sz="2200" dirty="0" smtClean="0"/>
              <a:t> looking at colorful graphics than just text </a:t>
            </a:r>
          </a:p>
          <a:p>
            <a:pPr marL="800100" lvl="1" indent="-342900"/>
            <a:endParaRPr lang="en-US" dirty="0"/>
          </a:p>
          <a:p>
            <a:pPr marL="800100" lvl="1" indent="-342900"/>
            <a:endParaRPr lang="en-US" dirty="0" smtClean="0"/>
          </a:p>
          <a:p>
            <a:pPr marL="800100" lvl="1" indent="-342900"/>
            <a:endParaRPr lang="en-US" dirty="0" smtClean="0"/>
          </a:p>
          <a:p>
            <a:pPr marL="800100" lvl="1" indent="-342900"/>
            <a:endParaRPr lang="en-US" dirty="0" smtClean="0"/>
          </a:p>
          <a:p>
            <a:pPr marL="800100" lvl="1" indent="-342900"/>
            <a:endParaRPr lang="en-US" dirty="0" smtClean="0"/>
          </a:p>
          <a:p>
            <a:pPr marL="800100" lvl="1" indent="-342900">
              <a:buAutoNum type="arabicPeriod"/>
            </a:pPr>
            <a:endParaRPr lang="en-US" dirty="0" smtClean="0"/>
          </a:p>
          <a:p>
            <a:pPr marL="342900" indent="-342900">
              <a:buAutoNum type="arabicPeriod"/>
            </a:pP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9440" y="304800"/>
            <a:ext cx="7339160" cy="523220"/>
          </a:xfrm>
          <a:prstGeom prst="rect">
            <a:avLst/>
          </a:prstGeom>
          <a:noFill/>
          <a:ln>
            <a:solidFill>
              <a:schemeClr val="tx2">
                <a:lumMod val="60000"/>
                <a:lumOff val="40000"/>
              </a:schemeClr>
            </a:solidFill>
          </a:ln>
        </p:spPr>
        <p:txBody>
          <a:bodyPr wrap="square" rtlCol="0">
            <a:spAutoFit/>
          </a:bodyPr>
          <a:lstStyle/>
          <a:p>
            <a:r>
              <a:rPr lang="en-US" sz="2800" dirty="0" smtClean="0"/>
              <a:t>Stephanie’s Tips For  A Successful Facebook Event</a:t>
            </a:r>
          </a:p>
        </p:txBody>
      </p:sp>
      <p:sp>
        <p:nvSpPr>
          <p:cNvPr id="5" name="Rectangle 4"/>
          <p:cNvSpPr/>
          <p:nvPr/>
        </p:nvSpPr>
        <p:spPr>
          <a:xfrm>
            <a:off x="381000" y="914400"/>
            <a:ext cx="7567894" cy="2031325"/>
          </a:xfrm>
          <a:prstGeom prst="rect">
            <a:avLst/>
          </a:prstGeom>
        </p:spPr>
        <p:txBody>
          <a:bodyPr wrap="square">
            <a:spAutoFit/>
          </a:bodyPr>
          <a:lstStyle/>
          <a:p>
            <a:pPr marL="800100" lvl="1" indent="-342900"/>
            <a:r>
              <a:rPr lang="en-US" sz="2800" u="dbl" dirty="0" smtClean="0"/>
              <a:t>2. Set Your Objectives</a:t>
            </a:r>
          </a:p>
          <a:p>
            <a:pPr marL="800100" lvl="1" indent="-342900"/>
            <a:endParaRPr lang="en-US" sz="1000" dirty="0" smtClean="0"/>
          </a:p>
          <a:p>
            <a:pPr marL="914400" lvl="1" indent="-457200">
              <a:buAutoNum type="alphaLcPeriod"/>
            </a:pPr>
            <a:r>
              <a:rPr lang="en-US" sz="2200" dirty="0" smtClean="0"/>
              <a:t>Tell your participants what your objectives are in advance and thank them for their time</a:t>
            </a:r>
          </a:p>
          <a:p>
            <a:pPr marL="914400" lvl="1" indent="-457200">
              <a:buAutoNum type="alphaLcPeriod"/>
            </a:pPr>
            <a:r>
              <a:rPr lang="en-US" sz="2200" dirty="0" smtClean="0"/>
              <a:t>If you’re going to have prizes for the people who participate the most, now is the time to let them know!</a:t>
            </a:r>
          </a:p>
        </p:txBody>
      </p:sp>
      <p:pic>
        <p:nvPicPr>
          <p:cNvPr id="10" name="Picture 9" descr="Screenshot 2015-02-18 09.08.26.png"/>
          <p:cNvPicPr>
            <a:picLocks noChangeAspect="1"/>
          </p:cNvPicPr>
          <p:nvPr/>
        </p:nvPicPr>
        <p:blipFill>
          <a:blip r:embed="rId2" cstate="print"/>
          <a:stretch>
            <a:fillRect/>
          </a:stretch>
        </p:blipFill>
        <p:spPr>
          <a:xfrm>
            <a:off x="4572000" y="2895600"/>
            <a:ext cx="4270785" cy="3962400"/>
          </a:xfrm>
          <a:prstGeom prst="rect">
            <a:avLst/>
          </a:prstGeom>
        </p:spPr>
      </p:pic>
      <p:pic>
        <p:nvPicPr>
          <p:cNvPr id="8" name="Picture 7" descr="Screenshot 2015-02-18 09.03.32.png"/>
          <p:cNvPicPr>
            <a:picLocks noChangeAspect="1"/>
          </p:cNvPicPr>
          <p:nvPr/>
        </p:nvPicPr>
        <p:blipFill>
          <a:blip r:embed="rId3" cstate="print"/>
          <a:stretch>
            <a:fillRect/>
          </a:stretch>
        </p:blipFill>
        <p:spPr>
          <a:xfrm>
            <a:off x="381000" y="2971800"/>
            <a:ext cx="4191000" cy="354357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9440" y="381000"/>
            <a:ext cx="7491560" cy="523220"/>
          </a:xfrm>
          <a:prstGeom prst="rect">
            <a:avLst/>
          </a:prstGeom>
          <a:noFill/>
          <a:ln>
            <a:solidFill>
              <a:schemeClr val="tx2">
                <a:lumMod val="60000"/>
                <a:lumOff val="40000"/>
              </a:schemeClr>
            </a:solidFill>
          </a:ln>
        </p:spPr>
        <p:txBody>
          <a:bodyPr wrap="square" rtlCol="0">
            <a:spAutoFit/>
          </a:bodyPr>
          <a:lstStyle/>
          <a:p>
            <a:r>
              <a:rPr lang="en-US" sz="2800" dirty="0" smtClean="0"/>
              <a:t>Stephanie’s Tips For  A Successful Facebook Event</a:t>
            </a:r>
          </a:p>
        </p:txBody>
      </p:sp>
      <p:pic>
        <p:nvPicPr>
          <p:cNvPr id="5" name="Picture 4" descr="Screenshot 2015-02-18 09.02.05.png"/>
          <p:cNvPicPr>
            <a:picLocks noChangeAspect="1"/>
          </p:cNvPicPr>
          <p:nvPr/>
        </p:nvPicPr>
        <p:blipFill>
          <a:blip r:embed="rId2" cstate="print"/>
          <a:stretch>
            <a:fillRect/>
          </a:stretch>
        </p:blipFill>
        <p:spPr>
          <a:xfrm>
            <a:off x="4623788" y="1066800"/>
            <a:ext cx="4481499" cy="4876800"/>
          </a:xfrm>
          <a:prstGeom prst="rect">
            <a:avLst/>
          </a:prstGeom>
        </p:spPr>
      </p:pic>
      <p:sp>
        <p:nvSpPr>
          <p:cNvPr id="6" name="Rectangle 5"/>
          <p:cNvSpPr/>
          <p:nvPr/>
        </p:nvSpPr>
        <p:spPr>
          <a:xfrm>
            <a:off x="0" y="1464965"/>
            <a:ext cx="4343400" cy="3447098"/>
          </a:xfrm>
          <a:prstGeom prst="rect">
            <a:avLst/>
          </a:prstGeom>
        </p:spPr>
        <p:txBody>
          <a:bodyPr wrap="square">
            <a:spAutoFit/>
          </a:bodyPr>
          <a:lstStyle/>
          <a:p>
            <a:pPr marL="800100" lvl="1" indent="-342900"/>
            <a:r>
              <a:rPr lang="en-US" sz="2800" u="dbl" dirty="0" smtClean="0"/>
              <a:t>3. Engage Your Participants</a:t>
            </a:r>
          </a:p>
          <a:p>
            <a:pPr marL="800100" lvl="1" indent="-342900"/>
            <a:endParaRPr lang="en-US" dirty="0" smtClean="0"/>
          </a:p>
          <a:p>
            <a:pPr marL="914400" lvl="1" indent="-457200">
              <a:buAutoNum type="alphaLcPeriod"/>
            </a:pPr>
            <a:r>
              <a:rPr lang="en-US" sz="2400" dirty="0" smtClean="0"/>
              <a:t>a. Have a “Reader Question” every couple of slides to keep people engaged. Have a graphic so they know it’s time to participate</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5-02-18 08.57.54.png"/>
          <p:cNvPicPr>
            <a:picLocks noChangeAspect="1"/>
          </p:cNvPicPr>
          <p:nvPr/>
        </p:nvPicPr>
        <p:blipFill>
          <a:blip r:embed="rId2" cstate="print"/>
          <a:stretch>
            <a:fillRect/>
          </a:stretch>
        </p:blipFill>
        <p:spPr>
          <a:xfrm>
            <a:off x="304800" y="2133601"/>
            <a:ext cx="4372214" cy="4724400"/>
          </a:xfrm>
          <a:prstGeom prst="rect">
            <a:avLst/>
          </a:prstGeom>
        </p:spPr>
      </p:pic>
      <p:sp>
        <p:nvSpPr>
          <p:cNvPr id="5" name="TextBox 4"/>
          <p:cNvSpPr txBox="1"/>
          <p:nvPr/>
        </p:nvSpPr>
        <p:spPr>
          <a:xfrm>
            <a:off x="1406907" y="209738"/>
            <a:ext cx="8125120" cy="461665"/>
          </a:xfrm>
          <a:prstGeom prst="rect">
            <a:avLst/>
          </a:prstGeom>
          <a:noFill/>
        </p:spPr>
        <p:txBody>
          <a:bodyPr wrap="square" rtlCol="0">
            <a:spAutoFit/>
          </a:bodyPr>
          <a:lstStyle/>
          <a:p>
            <a:r>
              <a:rPr lang="en-US" sz="2400" dirty="0" smtClean="0"/>
              <a:t>Stephanie’s Tips For  A Successful Facebook Event</a:t>
            </a:r>
          </a:p>
        </p:txBody>
      </p:sp>
      <p:sp>
        <p:nvSpPr>
          <p:cNvPr id="6" name="Rectangle 5"/>
          <p:cNvSpPr/>
          <p:nvPr/>
        </p:nvSpPr>
        <p:spPr>
          <a:xfrm>
            <a:off x="2209800" y="685800"/>
            <a:ext cx="7938434" cy="1538883"/>
          </a:xfrm>
          <a:prstGeom prst="rect">
            <a:avLst/>
          </a:prstGeom>
        </p:spPr>
        <p:txBody>
          <a:bodyPr wrap="square">
            <a:spAutoFit/>
          </a:bodyPr>
          <a:lstStyle/>
          <a:p>
            <a:pPr marL="342900" indent="-342900"/>
            <a:r>
              <a:rPr lang="en-US" sz="2800" dirty="0" smtClean="0"/>
              <a:t>4. </a:t>
            </a:r>
            <a:r>
              <a:rPr lang="en-US" sz="2800" u="dbl" dirty="0" smtClean="0"/>
              <a:t>Closing Comments</a:t>
            </a:r>
          </a:p>
          <a:p>
            <a:pPr marL="914400" lvl="1" indent="-457200">
              <a:buAutoNum type="alphaLcPeriod"/>
            </a:pPr>
            <a:r>
              <a:rPr lang="en-US" sz="2200" dirty="0" smtClean="0"/>
              <a:t>Thank them again for attending</a:t>
            </a:r>
          </a:p>
          <a:p>
            <a:pPr marL="914400" lvl="1" indent="-457200">
              <a:buAutoNum type="alphaLcPeriod"/>
            </a:pPr>
            <a:r>
              <a:rPr lang="en-US" sz="2200" dirty="0" smtClean="0"/>
              <a:t>Introduce the business</a:t>
            </a:r>
          </a:p>
          <a:p>
            <a:pPr marL="914400" lvl="1" indent="-457200">
              <a:buAutoNum type="alphaLcPeriod"/>
            </a:pPr>
            <a:r>
              <a:rPr lang="en-US" sz="2200" dirty="0" smtClean="0"/>
              <a:t>Show them WHY you “Do Shaklee”</a:t>
            </a:r>
          </a:p>
        </p:txBody>
      </p:sp>
      <p:pic>
        <p:nvPicPr>
          <p:cNvPr id="8" name="Picture 7" descr="Screenshot 2014-11-02 01.00.01.png"/>
          <p:cNvPicPr>
            <a:picLocks noChangeAspect="1"/>
          </p:cNvPicPr>
          <p:nvPr/>
        </p:nvPicPr>
        <p:blipFill>
          <a:blip r:embed="rId3" cstate="print"/>
          <a:stretch>
            <a:fillRect/>
          </a:stretch>
        </p:blipFill>
        <p:spPr>
          <a:xfrm>
            <a:off x="4953000" y="2590800"/>
            <a:ext cx="3740409" cy="3810000"/>
          </a:xfrm>
          <a:prstGeom prst="rect">
            <a:avLst/>
          </a:prstGeom>
        </p:spPr>
      </p:pic>
      <p:sp>
        <p:nvSpPr>
          <p:cNvPr id="9" name="TextBox 8"/>
          <p:cNvSpPr txBox="1"/>
          <p:nvPr/>
        </p:nvSpPr>
        <p:spPr>
          <a:xfrm>
            <a:off x="1723510" y="5811615"/>
            <a:ext cx="622018" cy="369332"/>
          </a:xfrm>
          <a:prstGeom prst="rect">
            <a:avLst/>
          </a:prstGeom>
          <a:noFill/>
        </p:spPr>
        <p:txBody>
          <a:bodyPr wrap="square" rtlCol="0">
            <a:spAutoFit/>
          </a:bodyPr>
          <a:lstStyle/>
          <a:p>
            <a:r>
              <a:rPr lang="en-US" dirty="0" err="1" smtClean="0"/>
              <a:t>c</a:t>
            </a:r>
            <a:r>
              <a:rPr lang="en-US" dirty="0" smtClean="0"/>
              <a:t>.</a:t>
            </a:r>
            <a:endParaRPr lang="en-US" dirty="0"/>
          </a:p>
        </p:txBody>
      </p:sp>
      <p:sp>
        <p:nvSpPr>
          <p:cNvPr id="10" name="TextBox 9"/>
          <p:cNvSpPr txBox="1"/>
          <p:nvPr/>
        </p:nvSpPr>
        <p:spPr>
          <a:xfrm>
            <a:off x="8521981" y="2133321"/>
            <a:ext cx="622018" cy="369332"/>
          </a:xfrm>
          <a:prstGeom prst="rect">
            <a:avLst/>
          </a:prstGeom>
          <a:noFill/>
        </p:spPr>
        <p:txBody>
          <a:bodyPr wrap="square" rtlCol="0">
            <a:spAutoFit/>
          </a:bodyPr>
          <a:lstStyle/>
          <a:p>
            <a:r>
              <a:rPr lang="en-US" dirty="0" err="1" smtClean="0"/>
              <a:t>b</a:t>
            </a:r>
            <a:r>
              <a:rPr lang="en-US" dirty="0" smtClean="0"/>
              <a:t>.</a:t>
            </a:r>
            <a:endParaRPr lang="en-US" dirty="0"/>
          </a:p>
        </p:txBody>
      </p:sp>
      <p:sp>
        <p:nvSpPr>
          <p:cNvPr id="11" name="TextBox 10"/>
          <p:cNvSpPr txBox="1"/>
          <p:nvPr/>
        </p:nvSpPr>
        <p:spPr>
          <a:xfrm>
            <a:off x="1875910" y="2502653"/>
            <a:ext cx="622018" cy="369332"/>
          </a:xfrm>
          <a:prstGeom prst="rect">
            <a:avLst/>
          </a:prstGeom>
          <a:noFill/>
        </p:spPr>
        <p:txBody>
          <a:bodyPr wrap="square" rtlCol="0">
            <a:spAutoFit/>
          </a:bodyPr>
          <a:lstStyle/>
          <a:p>
            <a:r>
              <a:rPr lang="en-US" dirty="0" smtClean="0"/>
              <a:t>a.</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5-02-18 08.58.06.png"/>
          <p:cNvPicPr>
            <a:picLocks noChangeAspect="1"/>
          </p:cNvPicPr>
          <p:nvPr/>
        </p:nvPicPr>
        <p:blipFill>
          <a:blip r:embed="rId2" cstate="print"/>
          <a:stretch>
            <a:fillRect/>
          </a:stretch>
        </p:blipFill>
        <p:spPr>
          <a:xfrm>
            <a:off x="1143000" y="304801"/>
            <a:ext cx="6172200" cy="65532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381000"/>
            <a:ext cx="7924800" cy="523220"/>
          </a:xfrm>
          <a:prstGeom prst="rect">
            <a:avLst/>
          </a:prstGeom>
          <a:noFill/>
          <a:ln>
            <a:solidFill>
              <a:srgbClr val="C00000"/>
            </a:solidFill>
          </a:ln>
        </p:spPr>
        <p:txBody>
          <a:bodyPr wrap="square" rtlCol="0">
            <a:spAutoFit/>
          </a:bodyPr>
          <a:lstStyle/>
          <a:p>
            <a:r>
              <a:rPr lang="en-US" sz="2800" dirty="0" smtClean="0"/>
              <a:t>Stephanie’s Tips For  A Successful Facebook Event</a:t>
            </a:r>
          </a:p>
        </p:txBody>
      </p:sp>
      <p:pic>
        <p:nvPicPr>
          <p:cNvPr id="6" name="Picture 5" descr="GOOD Follow Up Is Key For Success.png"/>
          <p:cNvPicPr>
            <a:picLocks noChangeAspect="1"/>
          </p:cNvPicPr>
          <p:nvPr/>
        </p:nvPicPr>
        <p:blipFill>
          <a:blip r:embed="rId2" cstate="print"/>
          <a:stretch>
            <a:fillRect/>
          </a:stretch>
        </p:blipFill>
        <p:spPr>
          <a:xfrm>
            <a:off x="2667000" y="1295400"/>
            <a:ext cx="6477001" cy="5181600"/>
          </a:xfrm>
          <a:prstGeom prst="rect">
            <a:avLst/>
          </a:prstGeom>
        </p:spPr>
      </p:pic>
      <p:sp>
        <p:nvSpPr>
          <p:cNvPr id="5" name="Rectangle 4"/>
          <p:cNvSpPr/>
          <p:nvPr/>
        </p:nvSpPr>
        <p:spPr>
          <a:xfrm>
            <a:off x="533400" y="2895600"/>
            <a:ext cx="3164561" cy="2308324"/>
          </a:xfrm>
          <a:prstGeom prst="rect">
            <a:avLst/>
          </a:prstGeom>
          <a:ln>
            <a:solidFill>
              <a:srgbClr val="C00000"/>
            </a:solidFill>
          </a:ln>
        </p:spPr>
        <p:txBody>
          <a:bodyPr wrap="square">
            <a:spAutoFit/>
          </a:bodyPr>
          <a:lstStyle/>
          <a:p>
            <a:pPr marL="342900" indent="-342900"/>
            <a:r>
              <a:rPr lang="en-US" sz="2800" dirty="0" smtClean="0"/>
              <a:t>5. </a:t>
            </a:r>
            <a:r>
              <a:rPr lang="en-US" sz="2800" u="dbl" dirty="0" smtClean="0"/>
              <a:t>Follow Up Is Key</a:t>
            </a:r>
          </a:p>
          <a:p>
            <a:pPr marL="342900" indent="-342900"/>
            <a:endParaRPr lang="en-US" sz="2800" u="dbl" dirty="0" smtClean="0"/>
          </a:p>
          <a:p>
            <a:pPr marL="914400" lvl="1" indent="-457200">
              <a:buAutoNum type="alphaLcPeriod"/>
            </a:pPr>
            <a:r>
              <a:rPr lang="en-US" sz="2200" dirty="0" smtClean="0"/>
              <a:t>You can make</a:t>
            </a:r>
          </a:p>
          <a:p>
            <a:pPr marL="914400" lvl="1" indent="-457200"/>
            <a:r>
              <a:rPr lang="en-US" sz="2200" dirty="0" smtClean="0"/>
              <a:t>or break  your</a:t>
            </a:r>
          </a:p>
          <a:p>
            <a:pPr marL="914400" lvl="1" indent="-457200"/>
            <a:r>
              <a:rPr lang="en-US" sz="2200" dirty="0" smtClean="0"/>
              <a:t>business with</a:t>
            </a:r>
          </a:p>
          <a:p>
            <a:pPr marL="914400" lvl="1" indent="-457200"/>
            <a:r>
              <a:rPr lang="en-US" sz="2200" dirty="0" smtClean="0"/>
              <a:t>Follow Up…</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06907" y="209738"/>
            <a:ext cx="8125120" cy="461665"/>
          </a:xfrm>
          <a:prstGeom prst="rect">
            <a:avLst/>
          </a:prstGeom>
          <a:noFill/>
        </p:spPr>
        <p:txBody>
          <a:bodyPr wrap="square" rtlCol="0">
            <a:spAutoFit/>
          </a:bodyPr>
          <a:lstStyle/>
          <a:p>
            <a:r>
              <a:rPr lang="en-US" sz="2400" dirty="0" smtClean="0"/>
              <a:t>Stephanie’s Tips For  A Successful Facebook Event</a:t>
            </a:r>
          </a:p>
        </p:txBody>
      </p:sp>
      <p:sp>
        <p:nvSpPr>
          <p:cNvPr id="5" name="Rectangle 4"/>
          <p:cNvSpPr/>
          <p:nvPr/>
        </p:nvSpPr>
        <p:spPr>
          <a:xfrm>
            <a:off x="225563" y="932973"/>
            <a:ext cx="4572000" cy="4339649"/>
          </a:xfrm>
          <a:prstGeom prst="rect">
            <a:avLst/>
          </a:prstGeom>
        </p:spPr>
        <p:txBody>
          <a:bodyPr>
            <a:spAutoFit/>
          </a:bodyPr>
          <a:lstStyle/>
          <a:p>
            <a:pPr marL="342900" indent="-342900"/>
            <a:r>
              <a:rPr lang="en-US" sz="2800" dirty="0" smtClean="0"/>
              <a:t>6. </a:t>
            </a:r>
            <a:r>
              <a:rPr lang="en-US" sz="2800" u="dbl" dirty="0" smtClean="0"/>
              <a:t>Send Out Prizes</a:t>
            </a:r>
          </a:p>
          <a:p>
            <a:pPr marL="342900" indent="-342900"/>
            <a:endParaRPr lang="en-US" sz="2800" u="dbl" dirty="0" smtClean="0"/>
          </a:p>
          <a:p>
            <a:pPr marL="914400" lvl="1" indent="-457200">
              <a:buAutoNum type="alphaLcPeriod"/>
            </a:pPr>
            <a:r>
              <a:rPr lang="en-US" sz="2200" dirty="0" smtClean="0"/>
              <a:t>Tally up the comments of your participants and announce the winner. </a:t>
            </a:r>
          </a:p>
          <a:p>
            <a:pPr marL="914400" lvl="1" indent="-457200">
              <a:buAutoNum type="alphaLcPeriod"/>
            </a:pPr>
            <a:r>
              <a:rPr lang="en-US" sz="2200" dirty="0" smtClean="0"/>
              <a:t>You can give them options for their prizes, or you can pick what the prize will be. </a:t>
            </a:r>
          </a:p>
          <a:p>
            <a:pPr marL="914400" lvl="1" indent="-457200">
              <a:buAutoNum type="alphaLcPeriod"/>
            </a:pPr>
            <a:r>
              <a:rPr lang="en-US" sz="2200" dirty="0" smtClean="0"/>
              <a:t>Mail it in a timely manner</a:t>
            </a:r>
          </a:p>
          <a:p>
            <a:pPr marL="914400" lvl="1" indent="-457200">
              <a:buAutoNum type="alphaLcPeriod"/>
            </a:pPr>
            <a:r>
              <a:rPr lang="en-US" sz="2200" dirty="0" smtClean="0"/>
              <a:t>Include written information about the products you are sending</a:t>
            </a:r>
            <a:endParaRPr lang="en-US" dirty="0"/>
          </a:p>
        </p:txBody>
      </p:sp>
      <p:pic>
        <p:nvPicPr>
          <p:cNvPr id="6" name="Picture 5" descr="Screenshot 2015-02-18 09.15.50.png"/>
          <p:cNvPicPr>
            <a:picLocks noChangeAspect="1"/>
          </p:cNvPicPr>
          <p:nvPr/>
        </p:nvPicPr>
        <p:blipFill>
          <a:blip r:embed="rId2" cstate="print"/>
          <a:stretch>
            <a:fillRect/>
          </a:stretch>
        </p:blipFill>
        <p:spPr>
          <a:xfrm>
            <a:off x="4981630" y="762001"/>
            <a:ext cx="4162370" cy="587571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4" name="Rectangle 3"/>
          <p:cNvSpPr/>
          <p:nvPr/>
        </p:nvSpPr>
        <p:spPr>
          <a:xfrm>
            <a:off x="685800" y="3429000"/>
            <a:ext cx="7924800" cy="2862322"/>
          </a:xfrm>
          <a:prstGeom prst="rect">
            <a:avLst/>
          </a:prstGeom>
          <a:ln>
            <a:solidFill>
              <a:srgbClr val="FFC000"/>
            </a:solidFill>
          </a:ln>
        </p:spPr>
        <p:txBody>
          <a:bodyPr wrap="square">
            <a:spAutoFit/>
          </a:bodyPr>
          <a:lstStyle/>
          <a:p>
            <a:r>
              <a:rPr lang="en-US" sz="2000" b="1" dirty="0"/>
              <a:t>Set the Record with Shaklee 180® Support Call</a:t>
            </a:r>
            <a:r>
              <a:rPr lang="en-US" sz="2000"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sz="2000" dirty="0" smtClean="0"/>
              <a:t/>
            </a:r>
            <a:br>
              <a:rPr lang="en-US" sz="2000" dirty="0" smtClean="0"/>
            </a:br>
            <a:r>
              <a:rPr lang="en-US" sz="2000" dirty="0" smtClean="0"/>
              <a:t/>
            </a:r>
            <a:br>
              <a:rPr lang="en-US" sz="2000" dirty="0" smtClean="0"/>
            </a:br>
            <a:r>
              <a:rPr lang="en-US" sz="2000" dirty="0" smtClean="0"/>
              <a:t>Every</a:t>
            </a:r>
            <a:r>
              <a:rPr lang="en-US" sz="2000" dirty="0"/>
              <a:t> Tuesday through 3/24/15. 5:30 pm PT / 8:30 pm ET. Dial </a:t>
            </a:r>
            <a:r>
              <a:rPr lang="en-US" sz="2000" dirty="0">
                <a:hlinkClick r:id="rId3"/>
              </a:rPr>
              <a:t>1-512-225-3211</a:t>
            </a:r>
            <a:r>
              <a:rPr lang="en-US" sz="2000" dirty="0"/>
              <a:t> | 951025# to join the live call</a:t>
            </a:r>
            <a:r>
              <a:rPr lang="en-US" sz="2000" dirty="0" smtClean="0"/>
              <a:t>.				</a:t>
            </a:r>
            <a:r>
              <a:rPr lang="en-US" sz="2000" dirty="0" err="1" smtClean="0"/>
              <a:t>jo</a:t>
            </a:r>
            <a:endParaRPr lang="en-US" sz="2000" dirty="0"/>
          </a:p>
        </p:txBody>
      </p:sp>
      <p:sp>
        <p:nvSpPr>
          <p:cNvPr id="5" name="Rectangle 4"/>
          <p:cNvSpPr/>
          <p:nvPr/>
        </p:nvSpPr>
        <p:spPr>
          <a:xfrm>
            <a:off x="838200" y="1066800"/>
            <a:ext cx="7543800" cy="2000548"/>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a:t>
            </a:r>
            <a:r>
              <a:rPr lang="en-US" sz="2400"/>
              <a:t>Shaklee </a:t>
            </a:r>
            <a:r>
              <a:rPr lang="en-US" sz="240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p14="http://schemas.microsoft.com/office/powerpoint/2010/main" val="1805988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724400" cy="639762"/>
          </a:xfrm>
          <a:ln>
            <a:solidFill>
              <a:schemeClr val="accent6">
                <a:lumMod val="75000"/>
              </a:schemeClr>
            </a:solidFill>
          </a:ln>
        </p:spPr>
        <p:txBody>
          <a:bodyPr>
            <a:normAutofit/>
          </a:bodyPr>
          <a:lstStyle/>
          <a:p>
            <a:r>
              <a:rPr lang="en-US" sz="2800" dirty="0" smtClean="0"/>
              <a:t>Additional Tips from Katie</a:t>
            </a:r>
            <a:endParaRPr lang="en-US" sz="2800" dirty="0"/>
          </a:p>
        </p:txBody>
      </p:sp>
      <p:sp>
        <p:nvSpPr>
          <p:cNvPr id="3" name="Content Placeholder 2"/>
          <p:cNvSpPr>
            <a:spLocks noGrp="1"/>
          </p:cNvSpPr>
          <p:nvPr>
            <p:ph idx="1"/>
          </p:nvPr>
        </p:nvSpPr>
        <p:spPr>
          <a:xfrm>
            <a:off x="457200" y="1066800"/>
            <a:ext cx="6248400" cy="5486400"/>
          </a:xfrm>
        </p:spPr>
        <p:txBody>
          <a:bodyPr>
            <a:normAutofit fontScale="92500"/>
          </a:bodyPr>
          <a:lstStyle/>
          <a:p>
            <a:r>
              <a:rPr lang="en-US" sz="2400" dirty="0" smtClean="0"/>
              <a:t>Announcing A Face Book event on our personal </a:t>
            </a:r>
            <a:r>
              <a:rPr lang="en-US" sz="2400" dirty="0" err="1" smtClean="0"/>
              <a:t>FaceBook</a:t>
            </a:r>
            <a:r>
              <a:rPr lang="en-US" sz="2400" dirty="0" smtClean="0"/>
              <a:t> page is a good place to start in inviting… but for best results … make calls to let people know what it is and why you are offering it.</a:t>
            </a:r>
          </a:p>
          <a:p>
            <a:r>
              <a:rPr lang="en-US" sz="2400" dirty="0" smtClean="0"/>
              <a:t>Work from your list in your working folder … where you have the names of people you have been contacting for the past months or years … to invite them and not forget about them</a:t>
            </a:r>
          </a:p>
          <a:p>
            <a:r>
              <a:rPr lang="en-US" sz="2400" dirty="0" smtClean="0"/>
              <a:t>Pay attention to questions asked during the event so you can follow up contacting that guest and offering additional information .. And taking the dialogue off line and on to the telephone. </a:t>
            </a:r>
          </a:p>
          <a:p>
            <a:r>
              <a:rPr lang="en-US" sz="2400" dirty="0" smtClean="0"/>
              <a:t>A health assessment form and packet of samples is a nice mailing after someone places an initial order.</a:t>
            </a:r>
            <a:endParaRPr lang="en-US" sz="2400" dirty="0"/>
          </a:p>
        </p:txBody>
      </p:sp>
      <p:pic>
        <p:nvPicPr>
          <p:cNvPr id="1026" name="Picture 2" descr="http://www.graphicsfuel.com/wp-content/uploads/2012/03/folder-icon-512x512.png"/>
          <p:cNvPicPr>
            <a:picLocks noChangeAspect="1" noChangeArrowheads="1"/>
          </p:cNvPicPr>
          <p:nvPr/>
        </p:nvPicPr>
        <p:blipFill>
          <a:blip r:embed="rId2" cstate="print"/>
          <a:srcRect/>
          <a:stretch>
            <a:fillRect/>
          </a:stretch>
        </p:blipFill>
        <p:spPr bwMode="auto">
          <a:xfrm>
            <a:off x="6400800" y="457200"/>
            <a:ext cx="2514599" cy="25146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868362"/>
          </a:xfrm>
          <a:ln w="19050">
            <a:solidFill>
              <a:schemeClr val="tx2">
                <a:lumMod val="75000"/>
              </a:schemeClr>
            </a:solidFill>
          </a:ln>
        </p:spPr>
        <p:txBody>
          <a:bodyPr>
            <a:normAutofit/>
          </a:bodyPr>
          <a:lstStyle/>
          <a:p>
            <a:r>
              <a:rPr lang="en-US" sz="3600" dirty="0" smtClean="0"/>
              <a:t>Action Steps</a:t>
            </a:r>
            <a:endParaRPr lang="en-US" sz="3600" dirty="0"/>
          </a:p>
        </p:txBody>
      </p:sp>
      <p:sp>
        <p:nvSpPr>
          <p:cNvPr id="3" name="Content Placeholder 2"/>
          <p:cNvSpPr>
            <a:spLocks noGrp="1"/>
          </p:cNvSpPr>
          <p:nvPr>
            <p:ph idx="1"/>
          </p:nvPr>
        </p:nvSpPr>
        <p:spPr>
          <a:xfrm>
            <a:off x="457200" y="1600200"/>
            <a:ext cx="5562600" cy="5029200"/>
          </a:xfrm>
        </p:spPr>
        <p:txBody>
          <a:bodyPr>
            <a:noAutofit/>
          </a:bodyPr>
          <a:lstStyle/>
          <a:p>
            <a:r>
              <a:rPr lang="en-US" sz="2400" dirty="0" smtClean="0"/>
              <a:t>Request 20 NEW friends this week</a:t>
            </a:r>
          </a:p>
          <a:p>
            <a:r>
              <a:rPr lang="en-US" sz="2400" dirty="0" smtClean="0"/>
              <a:t>FORM ( family, occupation, recreation, money )  10 NEW people in private message</a:t>
            </a:r>
          </a:p>
          <a:p>
            <a:r>
              <a:rPr lang="en-US" sz="2400" dirty="0" smtClean="0"/>
              <a:t>Plan your first </a:t>
            </a:r>
            <a:r>
              <a:rPr lang="en-US" sz="2400" dirty="0" err="1" smtClean="0"/>
              <a:t>Facebook</a:t>
            </a:r>
            <a:r>
              <a:rPr lang="en-US" sz="2400" dirty="0" smtClean="0"/>
              <a:t> event</a:t>
            </a:r>
            <a:endParaRPr lang="en-US" sz="2400" dirty="0"/>
          </a:p>
          <a:p>
            <a:r>
              <a:rPr lang="en-US" sz="2400" dirty="0" smtClean="0"/>
              <a:t>Join some groups</a:t>
            </a:r>
          </a:p>
          <a:p>
            <a:r>
              <a:rPr lang="en-US" sz="2400" dirty="0" smtClean="0"/>
              <a:t>Post daily </a:t>
            </a:r>
            <a:endParaRPr lang="en-US" sz="2400" dirty="0"/>
          </a:p>
          <a:p>
            <a:r>
              <a:rPr lang="en-US" sz="2400" dirty="0" smtClean="0"/>
              <a:t>Have fun! </a:t>
            </a:r>
            <a:r>
              <a:rPr lang="en-US" sz="2400" dirty="0" smtClean="0">
                <a:sym typeface="Wingdings"/>
              </a:rPr>
              <a:t> </a:t>
            </a:r>
            <a:r>
              <a:rPr lang="en-US" sz="2400" smtClean="0">
                <a:sym typeface="Wingdings"/>
              </a:rPr>
              <a:t>:)	harper</a:t>
            </a:r>
            <a:endParaRPr lang="en-US" sz="2400" dirty="0"/>
          </a:p>
        </p:txBody>
      </p:sp>
      <p:pic>
        <p:nvPicPr>
          <p:cNvPr id="24578" name="Picture 2" descr="http://3.bp.blogspot.com/-sQdmvZRKhOY/UAW6HWwSaVI/AAAAAAAABDE/yWcbd0qjACY/s400/take-action.jpg"/>
          <p:cNvPicPr>
            <a:picLocks noChangeAspect="1" noChangeArrowheads="1"/>
          </p:cNvPicPr>
          <p:nvPr/>
        </p:nvPicPr>
        <p:blipFill>
          <a:blip r:embed="rId2" cstate="print"/>
          <a:srcRect/>
          <a:stretch>
            <a:fillRect/>
          </a:stretch>
        </p:blipFill>
        <p:spPr bwMode="auto">
          <a:xfrm>
            <a:off x="6324600" y="609600"/>
            <a:ext cx="2409436" cy="2819400"/>
          </a:xfrm>
          <a:prstGeom prst="rect">
            <a:avLst/>
          </a:prstGeom>
          <a:noFill/>
        </p:spPr>
      </p:pic>
      <p:pic>
        <p:nvPicPr>
          <p:cNvPr id="24580" name="Picture 4" descr="http://www.detmi.org/wp-content/uploads/2013/01/facebook-event.jpeg"/>
          <p:cNvPicPr>
            <a:picLocks noChangeAspect="1" noChangeArrowheads="1"/>
          </p:cNvPicPr>
          <p:nvPr/>
        </p:nvPicPr>
        <p:blipFill>
          <a:blip r:embed="rId3" cstate="print"/>
          <a:srcRect/>
          <a:stretch>
            <a:fillRect/>
          </a:stretch>
        </p:blipFill>
        <p:spPr bwMode="auto">
          <a:xfrm>
            <a:off x="5412264" y="3962400"/>
            <a:ext cx="3321772" cy="1733550"/>
          </a:xfrm>
          <a:prstGeom prst="rect">
            <a:avLst/>
          </a:prstGeom>
          <a:noFill/>
        </p:spPr>
      </p:pic>
    </p:spTree>
    <p:extLst>
      <p:ext uri="{BB962C8B-B14F-4D97-AF65-F5344CB8AC3E}">
        <p14:creationId xmlns:p14="http://schemas.microsoft.com/office/powerpoint/2010/main" val="7441205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838200" y="1752600"/>
            <a:ext cx="7467600" cy="4724400"/>
          </a:xfrm>
        </p:spPr>
        <p:txBody>
          <a:bodyPr>
            <a:normAutofit fontScale="85000" lnSpcReduction="10000"/>
          </a:bodyPr>
          <a:lstStyle/>
          <a:p>
            <a:pPr>
              <a:buFont typeface="Arial" pitchFamily="34" charset="0"/>
              <a:buChar char="•"/>
            </a:pPr>
            <a:r>
              <a:rPr lang="en-US" sz="2800" dirty="0" smtClean="0">
                <a:solidFill>
                  <a:schemeClr val="tx1"/>
                </a:solidFill>
              </a:rPr>
              <a:t> </a:t>
            </a:r>
            <a:r>
              <a:rPr lang="en-US" sz="2400" dirty="0" smtClean="0">
                <a:solidFill>
                  <a:schemeClr val="tx1"/>
                </a:solidFill>
              </a:rPr>
              <a:t>Set up or update the working folder Katie mentioned … to list the names of people you know .. And people you meet .. People you have contacted in the past and may want to stay in touch with .. And invite to an event or conference call. </a:t>
            </a:r>
          </a:p>
          <a:p>
            <a:endParaRPr lang="en-US" sz="900" dirty="0" smtClean="0">
              <a:solidFill>
                <a:schemeClr val="tx1"/>
              </a:solidFill>
            </a:endParaRPr>
          </a:p>
          <a:p>
            <a:r>
              <a:rPr lang="en-US" sz="2400" dirty="0" smtClean="0">
                <a:solidFill>
                  <a:schemeClr val="tx1"/>
                </a:solidFill>
              </a:rPr>
              <a:t>This folder is the essence of working your business and should include a calendar, names and contact info for the week .. And a few bullet points of what you want to say when you make your calls</a:t>
            </a:r>
            <a:r>
              <a:rPr lang="en-US" sz="2400" dirty="0" smtClean="0">
                <a:solidFill>
                  <a:schemeClr val="tx1"/>
                </a:solidFill>
              </a:rPr>
              <a:t>.</a:t>
            </a:r>
          </a:p>
          <a:p>
            <a:endParaRPr lang="en-US" sz="900" dirty="0" smtClean="0">
              <a:solidFill>
                <a:schemeClr val="tx1"/>
              </a:solidFill>
            </a:endParaRPr>
          </a:p>
          <a:p>
            <a:r>
              <a:rPr lang="en-US" sz="2200" dirty="0" smtClean="0">
                <a:solidFill>
                  <a:schemeClr val="tx1"/>
                </a:solidFill>
              </a:rPr>
              <a:t>It allows you to be productive even when you only have 20 to 30 minutes here and there</a:t>
            </a:r>
            <a:r>
              <a:rPr lang="en-US" sz="2200" dirty="0" smtClean="0">
                <a:solidFill>
                  <a:schemeClr val="tx1"/>
                </a:solidFill>
              </a:rPr>
              <a:t>.</a:t>
            </a:r>
          </a:p>
          <a:p>
            <a:endParaRPr lang="en-US" sz="900" dirty="0" smtClean="0">
              <a:solidFill>
                <a:schemeClr val="tx1"/>
              </a:solidFill>
            </a:endParaRPr>
          </a:p>
          <a:p>
            <a:r>
              <a:rPr lang="en-US" sz="2400" dirty="0">
                <a:solidFill>
                  <a:schemeClr val="tx1"/>
                </a:solidFill>
              </a:rPr>
              <a:t>To learn how to set up yours, go to …Skilling Up-Session #9-3/3/14  and Teaming Up-Session #2-9/11/14 at www.bobsfiles.net</a:t>
            </a:r>
            <a:endParaRPr lang="en-US" sz="2200" dirty="0" smtClean="0">
              <a:solidFill>
                <a:schemeClr val="tx1"/>
              </a:solidFill>
            </a:endParaRPr>
          </a:p>
          <a:p>
            <a:pPr>
              <a:buFont typeface="Arial" pitchFamily="34" charset="0"/>
              <a:buChar char="•"/>
            </a:pPr>
            <a:r>
              <a:rPr lang="en-US" sz="2800" dirty="0" smtClean="0">
                <a:solidFill>
                  <a:schemeClr val="tx1"/>
                </a:solidFill>
              </a:rPr>
              <a:t> </a:t>
            </a:r>
            <a:r>
              <a:rPr lang="en-US" sz="2400" dirty="0" smtClean="0">
                <a:solidFill>
                  <a:schemeClr val="tx1"/>
                </a:solidFill>
              </a:rPr>
              <a:t>Work </a:t>
            </a:r>
            <a:r>
              <a:rPr lang="en-US" sz="2400" dirty="0" smtClean="0">
                <a:solidFill>
                  <a:schemeClr val="tx1"/>
                </a:solidFill>
              </a:rPr>
              <a:t>to earn Cash for Cleveland…by accumulating 20 sponsoring points every month ( minimum $100/mo)     </a:t>
            </a:r>
            <a:r>
              <a:rPr lang="en-US" sz="2400" dirty="0" smtClean="0">
                <a:solidFill>
                  <a:schemeClr val="tx1"/>
                </a:solidFill>
              </a:rPr>
              <a:t>                                        Lisa</a:t>
            </a:r>
            <a:endParaRPr lang="en-US" sz="2400" dirty="0" smtClean="0">
              <a:solidFill>
                <a:schemeClr val="tx1"/>
              </a:solidFill>
            </a:endParaRPr>
          </a:p>
          <a:p>
            <a:pPr>
              <a:buFont typeface="Arial" pitchFamily="34" charset="0"/>
              <a:buChar char="•"/>
            </a:pPr>
            <a:endParaRPr lang="en-US" sz="2400" dirty="0" smtClean="0">
              <a:solidFill>
                <a:schemeClr val="tx1"/>
              </a:solidFill>
            </a:endParaRPr>
          </a:p>
          <a:p>
            <a:endParaRPr lang="en-US" sz="2800" dirty="0">
              <a:solidFill>
                <a:schemeClr val="tx1"/>
              </a:solidFill>
            </a:endParaRPr>
          </a:p>
        </p:txBody>
      </p:sp>
      <p:pic>
        <p:nvPicPr>
          <p:cNvPr id="4" name="Picture 3" descr="http://educationviews.org/wp-content/uploads/2013/04/action_steps_logo.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4114800" cy="1374174"/>
          </a:xfrm>
          <a:prstGeom prst="rect">
            <a:avLst/>
          </a:prstGeom>
          <a:noFill/>
          <a:ln w="57150">
            <a:solidFill>
              <a:schemeClr val="accent5">
                <a:lumMod val="60000"/>
                <a:lumOff val="40000"/>
              </a:schemeClr>
            </a:solid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1066800"/>
            <a:ext cx="3052600" cy="860425"/>
          </a:xfrm>
          <a:ln w="38100">
            <a:solidFill>
              <a:schemeClr val="tx2">
                <a:lumMod val="60000"/>
                <a:lumOff val="40000"/>
              </a:schemeClr>
            </a:solidFill>
          </a:ln>
        </p:spPr>
        <p:txBody>
          <a:bodyPr/>
          <a:lstStyle/>
          <a:p>
            <a:r>
              <a:rPr lang="en-US" dirty="0" smtClean="0">
                <a:solidFill>
                  <a:schemeClr val="tx1"/>
                </a:solidFill>
              </a:rPr>
              <a:t>Coming Up </a:t>
            </a:r>
            <a:endParaRPr lang="en-US" dirty="0">
              <a:solidFill>
                <a:schemeClr val="tx1"/>
              </a:solidFill>
            </a:endParaRPr>
          </a:p>
        </p:txBody>
      </p:sp>
      <p:sp>
        <p:nvSpPr>
          <p:cNvPr id="3" name="Subtitle 2"/>
          <p:cNvSpPr>
            <a:spLocks noGrp="1"/>
          </p:cNvSpPr>
          <p:nvPr>
            <p:ph type="subTitle" idx="1"/>
          </p:nvPr>
        </p:nvSpPr>
        <p:spPr>
          <a:xfrm>
            <a:off x="609600" y="2552700"/>
            <a:ext cx="8229600" cy="1752600"/>
          </a:xfrm>
        </p:spPr>
        <p:txBody>
          <a:bodyPr>
            <a:noAutofit/>
          </a:bodyPr>
          <a:lstStyle/>
          <a:p>
            <a:r>
              <a:rPr lang="en-US" sz="3200" dirty="0" smtClean="0">
                <a:solidFill>
                  <a:schemeClr val="tx1"/>
                </a:solidFill>
              </a:rPr>
              <a:t>Feb 26  -- Getting Started on Face Book</a:t>
            </a:r>
          </a:p>
          <a:p>
            <a:r>
              <a:rPr lang="en-US" sz="3200" dirty="0" smtClean="0">
                <a:solidFill>
                  <a:schemeClr val="tx1"/>
                </a:solidFill>
              </a:rPr>
              <a:t>Mar 5 –  Key Elements of Home Meetings</a:t>
            </a:r>
          </a:p>
          <a:p>
            <a:r>
              <a:rPr lang="en-US" sz="3200" dirty="0" smtClean="0">
                <a:solidFill>
                  <a:schemeClr val="tx1"/>
                </a:solidFill>
              </a:rPr>
              <a:t>March 12 – Tax  Advantages of Home Businesses </a:t>
            </a:r>
            <a:endParaRPr lang="en-US" sz="3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609600"/>
            <a:ext cx="6934200" cy="860425"/>
          </a:xfrm>
          <a:ln w="28575">
            <a:solidFill>
              <a:schemeClr val="accent2"/>
            </a:solidFill>
          </a:ln>
        </p:spPr>
        <p:txBody>
          <a:bodyPr/>
          <a:lstStyle/>
          <a:p>
            <a:r>
              <a:rPr lang="en-US" sz="3200" dirty="0" smtClean="0">
                <a:solidFill>
                  <a:schemeClr val="tx1"/>
                </a:solidFill>
              </a:rPr>
              <a:t>Monday Night Wellness Webinars</a:t>
            </a:r>
            <a:r>
              <a:rPr lang="en-US" dirty="0" smtClean="0">
                <a:solidFill>
                  <a:schemeClr val="tx1"/>
                </a:solidFill>
              </a:rPr>
              <a:t> </a:t>
            </a:r>
            <a:endParaRPr lang="en-US" dirty="0">
              <a:solidFill>
                <a:schemeClr val="tx1"/>
              </a:solidFill>
            </a:endParaRPr>
          </a:p>
        </p:txBody>
      </p:sp>
      <p:sp>
        <p:nvSpPr>
          <p:cNvPr id="3" name="Subtitle 2"/>
          <p:cNvSpPr>
            <a:spLocks noGrp="1"/>
          </p:cNvSpPr>
          <p:nvPr>
            <p:ph type="subTitle" idx="1"/>
          </p:nvPr>
        </p:nvSpPr>
        <p:spPr>
          <a:xfrm>
            <a:off x="685801" y="1524000"/>
            <a:ext cx="7772400" cy="4724400"/>
          </a:xfrm>
        </p:spPr>
        <p:txBody>
          <a:bodyPr>
            <a:noAutofit/>
          </a:bodyPr>
          <a:lstStyle/>
          <a:p>
            <a:r>
              <a:rPr lang="en-US" sz="2400" dirty="0" smtClean="0">
                <a:solidFill>
                  <a:schemeClr val="tx1"/>
                </a:solidFill>
              </a:rPr>
              <a:t>Monday Feb 23 – Last Monday of the Month – 		</a:t>
            </a:r>
            <a:r>
              <a:rPr lang="en-US" sz="2400" i="1" dirty="0" smtClean="0">
                <a:solidFill>
                  <a:schemeClr val="tx1"/>
                </a:solidFill>
              </a:rPr>
              <a:t>The Power Of Our Profession …. For </a:t>
            </a:r>
            <a:r>
              <a:rPr lang="en-US" sz="2400" i="1" dirty="0" smtClean="0">
                <a:solidFill>
                  <a:schemeClr val="tx1"/>
                </a:solidFill>
              </a:rPr>
              <a:t>Teachers</a:t>
            </a:r>
          </a:p>
          <a:p>
            <a:endParaRPr lang="en-US" sz="800" dirty="0" smtClean="0">
              <a:solidFill>
                <a:schemeClr val="tx1"/>
              </a:solidFill>
            </a:endParaRPr>
          </a:p>
          <a:p>
            <a:r>
              <a:rPr lang="en-US" sz="2400" dirty="0" smtClean="0">
                <a:solidFill>
                  <a:schemeClr val="tx1"/>
                </a:solidFill>
              </a:rPr>
              <a:t>Monday March 2 –</a:t>
            </a:r>
            <a:r>
              <a:rPr lang="en-US" sz="2400" i="1" dirty="0" smtClean="0">
                <a:solidFill>
                  <a:schemeClr val="tx1"/>
                </a:solidFill>
              </a:rPr>
              <a:t>Shaklee National Webinar Announcing 	Exciting Dream Trips for 2016 .. And the </a:t>
            </a:r>
            <a:r>
              <a:rPr lang="en-US" sz="2400" i="1" dirty="0" smtClean="0">
                <a:solidFill>
                  <a:schemeClr val="tx1"/>
                </a:solidFill>
              </a:rPr>
              <a:t>Qualifications</a:t>
            </a:r>
          </a:p>
          <a:p>
            <a:endParaRPr lang="en-US" sz="800" dirty="0" smtClean="0">
              <a:solidFill>
                <a:schemeClr val="tx1"/>
              </a:solidFill>
            </a:endParaRPr>
          </a:p>
          <a:p>
            <a:r>
              <a:rPr lang="en-US" sz="2400" dirty="0" smtClean="0">
                <a:solidFill>
                  <a:schemeClr val="tx1"/>
                </a:solidFill>
              </a:rPr>
              <a:t>Monday March 9 – </a:t>
            </a:r>
            <a:r>
              <a:rPr lang="en-US" sz="2400" i="1" dirty="0" err="1" smtClean="0">
                <a:solidFill>
                  <a:schemeClr val="tx1"/>
                </a:solidFill>
              </a:rPr>
              <a:t>Detoxing</a:t>
            </a:r>
            <a:r>
              <a:rPr lang="en-US" sz="2400" i="1" dirty="0" smtClean="0">
                <a:solidFill>
                  <a:schemeClr val="tx1"/>
                </a:solidFill>
              </a:rPr>
              <a:t> for Spri</a:t>
            </a:r>
            <a:r>
              <a:rPr lang="en-US" sz="2400" dirty="0" smtClean="0">
                <a:solidFill>
                  <a:schemeClr val="tx1"/>
                </a:solidFill>
              </a:rPr>
              <a:t>ng – Nedra Sahr, MS 		Nutrition and  Dr. Steve Chaney </a:t>
            </a:r>
            <a:endParaRPr lang="en-US" sz="2400" dirty="0" smtClean="0">
              <a:solidFill>
                <a:schemeClr val="tx1"/>
              </a:solidFill>
            </a:endParaRPr>
          </a:p>
          <a:p>
            <a:endParaRPr lang="en-US" sz="800" dirty="0" smtClean="0">
              <a:solidFill>
                <a:schemeClr val="tx1"/>
              </a:solidFill>
            </a:endParaRPr>
          </a:p>
          <a:p>
            <a:r>
              <a:rPr lang="en-US" sz="2400" dirty="0" smtClean="0">
                <a:solidFill>
                  <a:schemeClr val="tx1"/>
                </a:solidFill>
              </a:rPr>
              <a:t>Monday March 16 – </a:t>
            </a:r>
            <a:r>
              <a:rPr lang="en-US" sz="2400" i="1" dirty="0" smtClean="0">
                <a:solidFill>
                  <a:schemeClr val="tx1"/>
                </a:solidFill>
              </a:rPr>
              <a:t>Optimal Nutrition for Optimal Preg</a:t>
            </a:r>
            <a:r>
              <a:rPr lang="en-US" sz="2400" dirty="0" smtClean="0">
                <a:solidFill>
                  <a:schemeClr val="tx1"/>
                </a:solidFill>
              </a:rPr>
              <a:t>nancy</a:t>
            </a:r>
          </a:p>
          <a:p>
            <a:r>
              <a:rPr lang="en-US" sz="2400" dirty="0" smtClean="0">
                <a:solidFill>
                  <a:schemeClr val="tx1"/>
                </a:solidFill>
              </a:rPr>
              <a:t>	Harper Guerra, Katie Odom</a:t>
            </a:r>
          </a:p>
          <a:p>
            <a:endParaRPr lang="en-US" sz="2400" dirty="0" smtClean="0">
              <a:solidFill>
                <a:schemeClr val="tx1"/>
              </a:solidFill>
            </a:endParaRPr>
          </a:p>
          <a:p>
            <a:endParaRPr lang="en-US" sz="3200" dirty="0" smtClean="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1228397"/>
            <a:ext cx="7467600" cy="3108543"/>
          </a:xfrm>
          <a:prstGeom prst="rect">
            <a:avLst/>
          </a:prstGeom>
        </p:spPr>
        <p:txBody>
          <a:bodyPr wrap="square">
            <a:spAutoFit/>
          </a:bodyPr>
          <a:lstStyle/>
          <a:p>
            <a:r>
              <a:rPr lang="en-US" sz="2800" b="1" dirty="0" smtClean="0"/>
              <a:t>1/19 - Set the Record with Shaklee 180® Update</a:t>
            </a:r>
            <a:r>
              <a:rPr lang="en-US" sz="2800" dirty="0" smtClean="0"/>
              <a:t> - Don’t forget to send us your group’s weight loss information so that we can stay on top of our progress in the 40,000 pound weight loss goal.</a:t>
            </a:r>
          </a:p>
          <a:p>
            <a:endParaRPr lang="en-US" sz="2800" dirty="0" smtClean="0"/>
          </a:p>
          <a:p>
            <a:r>
              <a:rPr lang="en-US" sz="2800" dirty="0" smtClean="0"/>
              <a:t> Email your </a:t>
            </a:r>
            <a:r>
              <a:rPr lang="en-US" sz="2800" dirty="0" smtClean="0">
                <a:hlinkClick r:id="rId2"/>
              </a:rPr>
              <a:t>Shaklee 180 Record Form</a:t>
            </a:r>
            <a:r>
              <a:rPr lang="en-US" sz="2800" dirty="0" smtClean="0"/>
              <a:t> to </a:t>
            </a:r>
            <a:r>
              <a:rPr lang="en-US" sz="2800" dirty="0" smtClean="0">
                <a:hlinkClick r:id="rId3"/>
              </a:rPr>
              <a:t>Shaklee180Record@shaklee.com</a:t>
            </a:r>
            <a:r>
              <a:rPr lang="en-US" sz="2800" dirty="0" smtClean="0"/>
              <a:t>.</a:t>
            </a: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700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r>
              <a:rPr lang="en-US" dirty="0" smtClean="0"/>
              <a:t>.</a:t>
            </a: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p14="http://schemas.microsoft.com/office/powerpoint/2010/main" val="325828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a:ln>
            <a:solidFill>
              <a:schemeClr val="tx2">
                <a:lumMod val="60000"/>
                <a:lumOff val="40000"/>
              </a:schemeClr>
            </a:solidFill>
          </a:ln>
        </p:spPr>
        <p:txBody>
          <a:bodyPr>
            <a:noAutofit/>
          </a:bodyPr>
          <a:lstStyle/>
          <a:p>
            <a:pPr fontAlgn="base"/>
            <a:r>
              <a:rPr lang="en-US" sz="2400" b="1" cap="all" dirty="0"/>
              <a:t>HERE'S HOW IT WORKS:</a:t>
            </a:r>
            <a:br>
              <a:rPr lang="en-US" sz="2400" b="1" cap="all" dirty="0"/>
            </a:br>
            <a:r>
              <a:rPr lang="en-US" sz="2400" b="1" dirty="0"/>
              <a:t>Earn shares monthly for the Cash for Cleveland Bonus Pool of $50,000 (January 2015 – June 2015</a:t>
            </a:r>
            <a:r>
              <a:rPr lang="en-US" sz="2400" b="1" dirty="0" smtClean="0"/>
              <a:t>).</a:t>
            </a:r>
            <a:endParaRPr lang="en-US" sz="2800" dirty="0"/>
          </a:p>
        </p:txBody>
      </p:sp>
      <p:sp>
        <p:nvSpPr>
          <p:cNvPr id="3" name="Content Placeholder 2"/>
          <p:cNvSpPr>
            <a:spLocks noGrp="1"/>
          </p:cNvSpPr>
          <p:nvPr>
            <p:ph idx="1"/>
          </p:nvPr>
        </p:nvSpPr>
        <p:spPr>
          <a:xfrm>
            <a:off x="457200" y="1371600"/>
            <a:ext cx="8229600" cy="5486400"/>
          </a:xfrm>
        </p:spPr>
        <p:txBody>
          <a:bodyPr>
            <a:normAutofit fontScale="55000" lnSpcReduction="20000"/>
          </a:bodyPr>
          <a:lstStyle/>
          <a:p>
            <a:pPr fontAlgn="base"/>
            <a:r>
              <a:rPr lang="en-US" dirty="0"/>
              <a:t>Each month you earn 20 personal sponsoring points between January and June 2015, we’ll reward you with one share or a minimum of $100 check </a:t>
            </a:r>
            <a:r>
              <a:rPr lang="en-US" dirty="0" smtClean="0"/>
              <a:t>.</a:t>
            </a:r>
            <a:endParaRPr lang="en-US" dirty="0"/>
          </a:p>
          <a:p>
            <a:pPr fontAlgn="base"/>
            <a:r>
              <a:rPr lang="en-US" dirty="0"/>
              <a:t>Earn 35 personal sponsoring points in a month during that time period and we’ll up that amount to two shares or a minimum of $200. </a:t>
            </a:r>
          </a:p>
          <a:p>
            <a:pPr fontAlgn="base"/>
            <a:r>
              <a:rPr lang="en-US" dirty="0" smtClean="0"/>
              <a:t>Earn </a:t>
            </a:r>
            <a:r>
              <a:rPr lang="en-US" dirty="0"/>
              <a:t>follow-up points </a:t>
            </a:r>
            <a:r>
              <a:rPr lang="en-US" dirty="0" smtClean="0"/>
              <a:t>when </a:t>
            </a:r>
            <a:r>
              <a:rPr lang="en-US" dirty="0"/>
              <a:t>your new Members and Distributors place an order in their second month with Shaklee – 1 point for an order of 50 PV or more.</a:t>
            </a:r>
          </a:p>
          <a:p>
            <a:pPr fontAlgn="base"/>
            <a:r>
              <a:rPr lang="en-US" dirty="0"/>
              <a:t>Earn a combined 100 points </a:t>
            </a:r>
            <a:r>
              <a:rPr lang="en-US" dirty="0" smtClean="0"/>
              <a:t>and </a:t>
            </a:r>
            <a:r>
              <a:rPr lang="en-US" dirty="0"/>
              <a:t>you'll receive VIP seating and access to the Star Achiever </a:t>
            </a:r>
            <a:r>
              <a:rPr lang="en-US" dirty="0" smtClean="0"/>
              <a:t>Event.</a:t>
            </a:r>
            <a:endParaRPr lang="en-US" dirty="0"/>
          </a:p>
          <a:p>
            <a:pPr fontAlgn="base"/>
            <a:r>
              <a:rPr lang="en-US" dirty="0"/>
              <a:t>Top 20 point earners during the Cash for Cleveland Incentive will receive special recognition at Shaklee Live 2015 in Cleveland.</a:t>
            </a:r>
          </a:p>
          <a:p>
            <a:pPr fontAlgn="base"/>
            <a:r>
              <a:rPr lang="en-US" dirty="0"/>
              <a:t>You must register for Shaklee Live 2015 by June 30, 2015 to be eligible and attend conference to receive your Cash for Cleveland check</a:t>
            </a:r>
            <a:r>
              <a:rPr lang="en-US" dirty="0" smtClean="0"/>
              <a:t>.</a:t>
            </a:r>
          </a:p>
          <a:p>
            <a:pPr fontAlgn="base"/>
            <a:r>
              <a:rPr lang="en-US" dirty="0"/>
              <a:t>Points are earned through personal sponsoring with qualifying orders placed at the time one joins and accrue to the Original Sponsor. Points are earned according to the following:</a:t>
            </a:r>
          </a:p>
          <a:p>
            <a:pPr lvl="1" fontAlgn="base"/>
            <a:r>
              <a:rPr lang="en-US" dirty="0"/>
              <a:t>15 points for a new Distributor with a $999 Super Gold PAK</a:t>
            </a:r>
          </a:p>
          <a:p>
            <a:pPr lvl="1" fontAlgn="base"/>
            <a:r>
              <a:rPr lang="en-US" dirty="0"/>
              <a:t>10 points for a new Distributor with a $699 Gold Plus PAK</a:t>
            </a:r>
          </a:p>
          <a:p>
            <a:pPr lvl="1" fontAlgn="base"/>
            <a:r>
              <a:rPr lang="en-US" dirty="0"/>
              <a:t>5 points for a new Distributor with a $349 Gold PAK</a:t>
            </a:r>
          </a:p>
          <a:p>
            <a:pPr lvl="1" fontAlgn="base"/>
            <a:r>
              <a:rPr lang="en-US" dirty="0"/>
              <a:t>2 points for a new Member or Distributor with a 100 PV or more order</a:t>
            </a:r>
          </a:p>
          <a:p>
            <a:pPr lvl="1" fontAlgn="base"/>
            <a:r>
              <a:rPr lang="en-US" dirty="0"/>
              <a:t>1 point for a new Member or Distributor with a 50 PV Order</a:t>
            </a:r>
          </a:p>
          <a:p>
            <a:pPr fontAlgn="base"/>
            <a:endParaRPr lang="en-US" sz="1500" dirty="0"/>
          </a:p>
          <a:p>
            <a:r>
              <a:rPr lang="en-US" dirty="0"/>
              <a:t>The maximum number of shares you can earn is 12 shares.</a:t>
            </a:r>
          </a:p>
        </p:txBody>
      </p:sp>
    </p:spTree>
    <p:extLst>
      <p:ext uri="{BB962C8B-B14F-4D97-AF65-F5344CB8AC3E}">
        <p14:creationId xmlns:p14="http://schemas.microsoft.com/office/powerpoint/2010/main" val="3958914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matadormessenger.com/wp-content/uploads/2014/03/HEART-HEALTH.jpg"/>
          <p:cNvPicPr>
            <a:picLocks noChangeAspect="1" noChangeArrowheads="1"/>
          </p:cNvPicPr>
          <p:nvPr/>
        </p:nvPicPr>
        <p:blipFill>
          <a:blip r:embed="rId2" cstate="print"/>
          <a:srcRect/>
          <a:stretch>
            <a:fillRect/>
          </a:stretch>
        </p:blipFill>
        <p:spPr bwMode="auto">
          <a:xfrm>
            <a:off x="5791200" y="3200400"/>
            <a:ext cx="3352800" cy="3657600"/>
          </a:xfrm>
          <a:prstGeom prst="rect">
            <a:avLst/>
          </a:prstGeom>
          <a:noFill/>
        </p:spPr>
      </p:pic>
      <p:sp>
        <p:nvSpPr>
          <p:cNvPr id="2" name="Title 1"/>
          <p:cNvSpPr>
            <a:spLocks noGrp="1"/>
          </p:cNvSpPr>
          <p:nvPr>
            <p:ph type="title"/>
          </p:nvPr>
        </p:nvSpPr>
        <p:spPr>
          <a:xfrm>
            <a:off x="457200" y="274638"/>
            <a:ext cx="8229600" cy="792162"/>
          </a:xfrm>
          <a:ln w="28575">
            <a:solidFill>
              <a:srgbClr val="FF0000"/>
            </a:solidFill>
          </a:ln>
        </p:spPr>
        <p:txBody>
          <a:bodyPr>
            <a:normAutofit/>
          </a:bodyPr>
          <a:lstStyle/>
          <a:p>
            <a:pPr algn="l"/>
            <a:r>
              <a:rPr lang="en-US" sz="2800" b="1" dirty="0" smtClean="0"/>
              <a:t>Smart Heart Regimen for Prevention of Heart Disease</a:t>
            </a:r>
            <a:endParaRPr lang="en-US" sz="2800" dirty="0"/>
          </a:p>
        </p:txBody>
      </p:sp>
      <p:sp>
        <p:nvSpPr>
          <p:cNvPr id="3" name="Content Placeholder 2"/>
          <p:cNvSpPr>
            <a:spLocks noGrp="1"/>
          </p:cNvSpPr>
          <p:nvPr>
            <p:ph idx="1"/>
          </p:nvPr>
        </p:nvSpPr>
        <p:spPr>
          <a:xfrm>
            <a:off x="457200" y="1143000"/>
            <a:ext cx="8229600" cy="5715000"/>
          </a:xfrm>
        </p:spPr>
        <p:txBody>
          <a:bodyPr>
            <a:normAutofit fontScale="55000" lnSpcReduction="20000"/>
          </a:bodyPr>
          <a:lstStyle/>
          <a:p>
            <a:pPr lvl="0"/>
            <a:r>
              <a:rPr lang="en-US" sz="4400" b="1" dirty="0" smtClean="0"/>
              <a:t>Shaklee Blood Pressure –</a:t>
            </a:r>
            <a:r>
              <a:rPr lang="en-US" sz="4400" dirty="0" smtClean="0"/>
              <a:t> relaxes smooth muscle cells… which</a:t>
            </a:r>
          </a:p>
          <a:p>
            <a:pPr lvl="1"/>
            <a:r>
              <a:rPr lang="en-US" sz="4400" dirty="0" smtClean="0"/>
              <a:t>Reduces the constriction of the blood vessel</a:t>
            </a:r>
          </a:p>
          <a:p>
            <a:pPr lvl="1"/>
            <a:r>
              <a:rPr lang="en-US" sz="4400" dirty="0" smtClean="0"/>
              <a:t>Which opens the arteries and improves blood flow .. of nutrients and oxygen to the cells all over the body</a:t>
            </a:r>
          </a:p>
          <a:p>
            <a:pPr lvl="1"/>
            <a:r>
              <a:rPr lang="en-US" sz="4400" dirty="0" smtClean="0"/>
              <a:t>Which reduces blood pressure</a:t>
            </a:r>
          </a:p>
          <a:p>
            <a:pPr>
              <a:buNone/>
            </a:pPr>
            <a:endParaRPr lang="en-US" sz="1800" dirty="0" smtClean="0"/>
          </a:p>
          <a:p>
            <a:pPr lvl="0"/>
            <a:r>
              <a:rPr lang="en-US" sz="4400" b="1" dirty="0" smtClean="0"/>
              <a:t>Omega Guard Omega 3 Fatty Acid Complex --  </a:t>
            </a:r>
            <a:endParaRPr lang="en-US" sz="4400" dirty="0" smtClean="0"/>
          </a:p>
          <a:p>
            <a:pPr lvl="1"/>
            <a:r>
              <a:rPr lang="en-US" sz="4400" dirty="0" smtClean="0"/>
              <a:t>Reduces inflammation</a:t>
            </a:r>
          </a:p>
          <a:p>
            <a:pPr lvl="1"/>
            <a:r>
              <a:rPr lang="en-US" sz="4400" dirty="0" smtClean="0"/>
              <a:t>Reduces platelet aggregation  ( stickiness)</a:t>
            </a:r>
          </a:p>
          <a:p>
            <a:pPr lvl="1"/>
            <a:r>
              <a:rPr lang="en-US" sz="4400" dirty="0" smtClean="0"/>
              <a:t>Makes red blood cells more slippery</a:t>
            </a:r>
            <a:endParaRPr lang="en-US" dirty="0" smtClean="0"/>
          </a:p>
          <a:p>
            <a:pPr lvl="0"/>
            <a:r>
              <a:rPr lang="en-US" b="1" dirty="0" smtClean="0"/>
              <a:t> </a:t>
            </a:r>
            <a:r>
              <a:rPr lang="en-US" sz="4400" b="1" dirty="0" smtClean="0"/>
              <a:t>Cholesterol Reduction Complex </a:t>
            </a:r>
            <a:r>
              <a:rPr lang="en-US" sz="4400" dirty="0" smtClean="0"/>
              <a:t>– 				if cholesterol is above 180 to 200</a:t>
            </a:r>
          </a:p>
          <a:p>
            <a:pPr lvl="0"/>
            <a:r>
              <a:rPr lang="en-US" sz="4400" b="1" dirty="0" err="1" smtClean="0"/>
              <a:t>CoQ</a:t>
            </a:r>
            <a:r>
              <a:rPr lang="en-US" sz="4400" b="1" dirty="0" smtClean="0"/>
              <a:t> Heart </a:t>
            </a:r>
            <a:r>
              <a:rPr lang="en-US" sz="4400" dirty="0" smtClean="0"/>
              <a:t> --</a:t>
            </a:r>
          </a:p>
          <a:p>
            <a:pPr lvl="1"/>
            <a:r>
              <a:rPr lang="en-US" sz="4400" dirty="0" smtClean="0"/>
              <a:t>especially if on a </a:t>
            </a:r>
            <a:r>
              <a:rPr lang="en-US" sz="4400" dirty="0" err="1" smtClean="0"/>
              <a:t>statin</a:t>
            </a:r>
            <a:r>
              <a:rPr lang="en-US" sz="4400" dirty="0" smtClean="0"/>
              <a:t> drug</a:t>
            </a:r>
          </a:p>
          <a:p>
            <a:pPr lvl="1"/>
            <a:r>
              <a:rPr lang="en-US" sz="4400" dirty="0" smtClean="0"/>
              <a:t>anti-oxidant that helps prevent oxidation of LDL cholesterol into plaque          barb</a:t>
            </a:r>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a:bodyPr>
          <a:lstStyle/>
          <a:p>
            <a:r>
              <a:rPr lang="en-US" dirty="0" smtClean="0"/>
              <a:t>Legacy and Leadership </a:t>
            </a:r>
            <a:br>
              <a:rPr lang="en-US" dirty="0" smtClean="0"/>
            </a:br>
            <a:r>
              <a:rPr lang="en-US" dirty="0" smtClean="0"/>
              <a:t>Spring 2015</a:t>
            </a:r>
            <a:br>
              <a:rPr lang="en-US" dirty="0" smtClean="0"/>
            </a:br>
            <a:r>
              <a:rPr lang="en-US" sz="3100" dirty="0" smtClean="0"/>
              <a:t>Session #6  Feb 19, 2015</a:t>
            </a:r>
            <a:r>
              <a:rPr lang="en-US" sz="3600" dirty="0" smtClean="0"/>
              <a:t/>
            </a:r>
            <a:br>
              <a:rPr lang="en-US" sz="3600" dirty="0" smtClean="0"/>
            </a:br>
            <a:r>
              <a:rPr lang="en-US" sz="3600" dirty="0" err="1" smtClean="0"/>
              <a:t>FaceBook</a:t>
            </a:r>
            <a:r>
              <a:rPr lang="en-US" sz="3600" dirty="0" smtClean="0"/>
              <a:t> is Your Friend </a:t>
            </a:r>
            <a:endParaRPr lang="en-US" sz="4000" b="1" dirty="0"/>
          </a:p>
        </p:txBody>
      </p:sp>
      <p:sp>
        <p:nvSpPr>
          <p:cNvPr id="3" name="Subtitle 2"/>
          <p:cNvSpPr>
            <a:spLocks noGrp="1"/>
          </p:cNvSpPr>
          <p:nvPr>
            <p:ph type="subTitle" idx="1"/>
          </p:nvPr>
        </p:nvSpPr>
        <p:spPr>
          <a:xfrm>
            <a:off x="5029200" y="5638800"/>
            <a:ext cx="3810000" cy="914400"/>
          </a:xfrm>
        </p:spPr>
        <p:txBody>
          <a:bodyPr>
            <a:noAutofit/>
          </a:bodyPr>
          <a:lstStyle/>
          <a:p>
            <a:r>
              <a:rPr lang="en-US" sz="2400" dirty="0" smtClean="0">
                <a:solidFill>
                  <a:schemeClr val="tx1"/>
                </a:solidFill>
              </a:rPr>
              <a:t>Senior Executive Coordinator  Lisa Anderson</a:t>
            </a:r>
            <a:endParaRPr lang="en-US" sz="24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1066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6501046" y="3429000"/>
            <a:ext cx="1425785" cy="2167563"/>
          </a:xfrm>
          <a:prstGeom prst="rect">
            <a:avLst/>
          </a:prstGeom>
        </p:spPr>
      </p:pic>
      <p:sp>
        <p:nvSpPr>
          <p:cNvPr id="7" name="TextBox 6"/>
          <p:cNvSpPr txBox="1"/>
          <p:nvPr/>
        </p:nvSpPr>
        <p:spPr>
          <a:xfrm>
            <a:off x="381000" y="5562600"/>
            <a:ext cx="3200400" cy="830997"/>
          </a:xfrm>
          <a:prstGeom prst="rect">
            <a:avLst/>
          </a:prstGeom>
          <a:noFill/>
        </p:spPr>
        <p:txBody>
          <a:bodyPr wrap="square" rtlCol="0">
            <a:spAutoFit/>
          </a:bodyPr>
          <a:lstStyle/>
          <a:p>
            <a:pPr algn="ctr"/>
            <a:r>
              <a:rPr lang="en-US" sz="2400" dirty="0" smtClean="0"/>
              <a:t>Senior Coordinator Katie Odom</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ebdesignhot.com/wp-content/uploads/2011/10/Abstract-Vector-Blue-Background-Graphic.jpg"/>
          <p:cNvPicPr>
            <a:picLocks noChangeAspect="1" noChangeArrowheads="1"/>
          </p:cNvPicPr>
          <p:nvPr/>
        </p:nvPicPr>
        <p:blipFill>
          <a:blip r:embed="rId2" cstate="print"/>
          <a:srcRect/>
          <a:stretch>
            <a:fillRect/>
          </a:stretch>
        </p:blipFill>
        <p:spPr bwMode="auto">
          <a:xfrm>
            <a:off x="0" y="0"/>
            <a:ext cx="9417153" cy="6858000"/>
          </a:xfrm>
          <a:prstGeom prst="rect">
            <a:avLst/>
          </a:prstGeom>
          <a:noFill/>
        </p:spPr>
      </p:pic>
      <p:sp>
        <p:nvSpPr>
          <p:cNvPr id="2" name="Title 1"/>
          <p:cNvSpPr>
            <a:spLocks noGrp="1"/>
          </p:cNvSpPr>
          <p:nvPr>
            <p:ph type="title"/>
          </p:nvPr>
        </p:nvSpPr>
        <p:spPr>
          <a:xfrm>
            <a:off x="1905000" y="274638"/>
            <a:ext cx="4876800" cy="1143000"/>
          </a:xfrm>
          <a:ln>
            <a:solidFill>
              <a:schemeClr val="tx2">
                <a:lumMod val="60000"/>
                <a:lumOff val="40000"/>
              </a:schemeClr>
            </a:solidFill>
          </a:ln>
        </p:spPr>
        <p:txBody>
          <a:bodyPr>
            <a:normAutofit/>
          </a:bodyPr>
          <a:lstStyle/>
          <a:p>
            <a:r>
              <a:rPr lang="en-US" sz="3200" dirty="0" smtClean="0"/>
              <a:t>Objectives for Session 6</a:t>
            </a:r>
            <a:br>
              <a:rPr lang="en-US" sz="3200" dirty="0" smtClean="0"/>
            </a:br>
            <a:r>
              <a:rPr lang="en-US" sz="3200" dirty="0" err="1" smtClean="0"/>
              <a:t>Facebook</a:t>
            </a:r>
            <a:r>
              <a:rPr lang="en-US" sz="3200" dirty="0" smtClean="0"/>
              <a:t> is Your Friend</a:t>
            </a:r>
            <a:endParaRPr lang="en-US" sz="3200" dirty="0"/>
          </a:p>
        </p:txBody>
      </p:sp>
      <p:sp>
        <p:nvSpPr>
          <p:cNvPr id="3" name="Content Placeholder 2"/>
          <p:cNvSpPr>
            <a:spLocks noGrp="1"/>
          </p:cNvSpPr>
          <p:nvPr>
            <p:ph idx="1"/>
          </p:nvPr>
        </p:nvSpPr>
        <p:spPr>
          <a:xfrm>
            <a:off x="762000" y="1600200"/>
            <a:ext cx="7467600" cy="4525963"/>
          </a:xfrm>
        </p:spPr>
        <p:txBody>
          <a:bodyPr>
            <a:normAutofit/>
          </a:bodyPr>
          <a:lstStyle/>
          <a:p>
            <a:pPr>
              <a:buNone/>
            </a:pPr>
            <a:r>
              <a:rPr lang="en-US" sz="2400" dirty="0" smtClean="0"/>
              <a:t>Roger Barnett addressed the Master Coordinators last week and presented  what he considers to be the key areas that is growing our business … and a the top of the list was … </a:t>
            </a:r>
            <a:r>
              <a:rPr lang="en-US" sz="2400" dirty="0" err="1" smtClean="0"/>
              <a:t>FaceBook</a:t>
            </a:r>
            <a:r>
              <a:rPr lang="en-US" sz="2400" dirty="0" smtClean="0"/>
              <a:t> and social media …  which he said …</a:t>
            </a:r>
          </a:p>
          <a:p>
            <a:pPr>
              <a:buNone/>
            </a:pPr>
            <a:r>
              <a:rPr lang="en-US" dirty="0" smtClean="0"/>
              <a:t>		 “Is revolutionizing our industry “</a:t>
            </a:r>
          </a:p>
          <a:p>
            <a:pPr>
              <a:buNone/>
            </a:pPr>
            <a:r>
              <a:rPr lang="en-US" sz="2400" dirty="0" smtClean="0"/>
              <a:t>So we are creating 2 sessions that will be archived at bobsfiles.net .. And YourFutureStartsToday.com  that we can use to train our new distributors     barb</a:t>
            </a:r>
          </a:p>
          <a:p>
            <a:pPr>
              <a:buNone/>
            </a:pPr>
            <a:endParaRPr lang="en-US" sz="2400" dirty="0" smtClean="0"/>
          </a:p>
          <a:p>
            <a:pPr>
              <a:buNone/>
            </a:pPr>
            <a:endParaRPr 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6033</TotalTime>
  <Words>1525</Words>
  <Application>Microsoft Office PowerPoint</Application>
  <PresentationFormat>On-screen Show (4:3)</PresentationFormat>
  <Paragraphs>263</Paragraphs>
  <Slides>34</Slides>
  <Notes>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January - March 2015 Campaign</vt:lpstr>
      <vt:lpstr>PowerPoint Presentation</vt:lpstr>
      <vt:lpstr>PowerPoint Presentation</vt:lpstr>
      <vt:lpstr>PowerPoint Presentation</vt:lpstr>
      <vt:lpstr>HERE'S HOW IT WORKS: Earn shares monthly for the Cash for Cleveland Bonus Pool of $50,000 (January 2015 – June 2015).</vt:lpstr>
      <vt:lpstr>Smart Heart Regimen for Prevention of Heart Disease</vt:lpstr>
      <vt:lpstr>Legacy and Leadership  Spring 2015 Session #6  Feb 19, 2015 FaceBook is Your Friend </vt:lpstr>
      <vt:lpstr>Objectives for Session 6 Facebook is Your Friend</vt:lpstr>
      <vt:lpstr>With :Bonnie Donahue Senior Executive Coordinator and Harper Guerra Executive Coordinator</vt:lpstr>
      <vt:lpstr>What is the Value of Facebook?</vt:lpstr>
      <vt:lpstr>Growing your circle of influence</vt:lpstr>
      <vt:lpstr>Growing your Circle of Influence</vt:lpstr>
      <vt:lpstr>A platform to become a resource</vt:lpstr>
      <vt:lpstr>New avenues for marketing and prospecting</vt:lpstr>
      <vt:lpstr>Building Community for your team</vt:lpstr>
      <vt:lpstr>Facebook 101</vt:lpstr>
      <vt:lpstr>Facebook 101</vt:lpstr>
      <vt:lpstr>FaceBook Inquiries </vt:lpstr>
      <vt:lpstr> </vt:lpstr>
      <vt:lpstr>Stephanie’s Tips For A Successful Facebook Event</vt:lpstr>
      <vt:lpstr>Stephanie’s Tips For A Successful Facebook Event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Tips from Katie</vt:lpstr>
      <vt:lpstr>Action Steps</vt:lpstr>
      <vt:lpstr>Action Steps</vt:lpstr>
      <vt:lpstr>Coming Up </vt:lpstr>
      <vt:lpstr>Monday Night Wellness Webinars </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 </cp:lastModifiedBy>
  <cp:revision>325</cp:revision>
  <cp:lastPrinted>2015-02-19T04:12:23Z</cp:lastPrinted>
  <dcterms:created xsi:type="dcterms:W3CDTF">2015-01-11T16:11:57Z</dcterms:created>
  <dcterms:modified xsi:type="dcterms:W3CDTF">2015-02-19T04:13:32Z</dcterms:modified>
</cp:coreProperties>
</file>