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81" r:id="rId2"/>
    <p:sldId id="399" r:id="rId3"/>
    <p:sldId id="400" r:id="rId4"/>
    <p:sldId id="401" r:id="rId5"/>
    <p:sldId id="403" r:id="rId6"/>
    <p:sldId id="402" r:id="rId7"/>
    <p:sldId id="256" r:id="rId8"/>
    <p:sldId id="394" r:id="rId9"/>
    <p:sldId id="378" r:id="rId10"/>
    <p:sldId id="373" r:id="rId11"/>
    <p:sldId id="377" r:id="rId12"/>
    <p:sldId id="374" r:id="rId13"/>
    <p:sldId id="375" r:id="rId14"/>
    <p:sldId id="376" r:id="rId15"/>
    <p:sldId id="379" r:id="rId16"/>
    <p:sldId id="380" r:id="rId17"/>
    <p:sldId id="381" r:id="rId18"/>
    <p:sldId id="395" r:id="rId19"/>
    <p:sldId id="398" r:id="rId20"/>
    <p:sldId id="396" r:id="rId21"/>
    <p:sldId id="397" r:id="rId22"/>
    <p:sldId id="382" r:id="rId23"/>
    <p:sldId id="383" r:id="rId24"/>
    <p:sldId id="384" r:id="rId25"/>
    <p:sldId id="385" r:id="rId26"/>
    <p:sldId id="386" r:id="rId27"/>
    <p:sldId id="387" r:id="rId28"/>
    <p:sldId id="389" r:id="rId29"/>
    <p:sldId id="390" r:id="rId30"/>
    <p:sldId id="391" r:id="rId31"/>
    <p:sldId id="392" r:id="rId32"/>
    <p:sldId id="393" r:id="rId33"/>
    <p:sldId id="388" r:id="rId34"/>
    <p:sldId id="343" r:id="rId35"/>
    <p:sldId id="371" r:id="rId36"/>
    <p:sldId id="278" r:id="rId37"/>
    <p:sldId id="360" r:id="rId38"/>
    <p:sldId id="282" r:id="rId39"/>
    <p:sldId id="283" r:id="rId40"/>
    <p:sldId id="307" r:id="rId41"/>
    <p:sldId id="308"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9" autoAdjust="0"/>
    <p:restoredTop sz="94660"/>
  </p:normalViewPr>
  <p:slideViewPr>
    <p:cSldViewPr showGuides="1">
      <p:cViewPr varScale="1">
        <p:scale>
          <a:sx n="70" d="100"/>
          <a:sy n="70" d="100"/>
        </p:scale>
        <p:origin x="-52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35FD8D9-E520-4B95-B194-0C6BA7CEFCA1}" type="datetimeFigureOut">
              <a:rPr lang="en-US" smtClean="0"/>
              <a:pPr/>
              <a:t>2/12/2015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3AC8B6-67AD-4D26-AB93-9400AD29DA45}" type="slidenum">
              <a:rPr lang="en-US" smtClean="0"/>
              <a:pPr/>
              <a:t>‹#›</a:t>
            </a:fld>
            <a:endParaRPr lang="en-US"/>
          </a:p>
        </p:txBody>
      </p:sp>
    </p:spTree>
    <p:extLst>
      <p:ext uri="{BB962C8B-B14F-4D97-AF65-F5344CB8AC3E}">
        <p14:creationId xmlns:p14="http://schemas.microsoft.com/office/powerpoint/2010/main" val="1999623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F60119-1449-43B3-98FC-F7683A409E49}" type="datetimeFigureOut">
              <a:rPr lang="en-US" smtClean="0"/>
              <a:pPr/>
              <a:t>2/12/2015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61DB78-5257-4C5C-80EE-6AE8B5F38C9B}" type="slidenum">
              <a:rPr lang="en-US" smtClean="0"/>
              <a:pPr/>
              <a:t>‹#›</a:t>
            </a:fld>
            <a:endParaRPr lang="en-US"/>
          </a:p>
        </p:txBody>
      </p:sp>
    </p:spTree>
    <p:extLst>
      <p:ext uri="{BB962C8B-B14F-4D97-AF65-F5344CB8AC3E}">
        <p14:creationId xmlns:p14="http://schemas.microsoft.com/office/powerpoint/2010/main" val="2615261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latin typeface="Cambria" pitchFamily="18"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ＭＳ Ｐゴシック" charset="-128"/>
              </a:defRPr>
            </a:lvl1pPr>
            <a:lvl2pPr marL="742950" indent="-285750">
              <a:defRPr>
                <a:solidFill>
                  <a:schemeClr val="tx1"/>
                </a:solidFill>
                <a:latin typeface="Calibri" pitchFamily="34" charset="0"/>
                <a:ea typeface="ＭＳ Ｐゴシック" charset="-128"/>
              </a:defRPr>
            </a:lvl2pPr>
            <a:lvl3pPr marL="1143000" indent="-228600">
              <a:defRPr>
                <a:solidFill>
                  <a:schemeClr val="tx1"/>
                </a:solidFill>
                <a:latin typeface="Calibri" pitchFamily="34" charset="0"/>
                <a:ea typeface="ＭＳ Ｐゴシック" charset="-128"/>
              </a:defRPr>
            </a:lvl3pPr>
            <a:lvl4pPr marL="1600200" indent="-228600">
              <a:defRPr>
                <a:solidFill>
                  <a:schemeClr val="tx1"/>
                </a:solidFill>
                <a:latin typeface="Calibri" pitchFamily="34" charset="0"/>
                <a:ea typeface="ＭＳ Ｐゴシック" charset="-128"/>
              </a:defRPr>
            </a:lvl4pPr>
            <a:lvl5pPr marL="2057400" indent="-228600">
              <a:defRPr>
                <a:solidFill>
                  <a:schemeClr val="tx1"/>
                </a:solidFill>
                <a:latin typeface="Calibri" pitchFamily="34" charset="0"/>
                <a:ea typeface="ＭＳ Ｐゴシック" charset="-128"/>
              </a:defRPr>
            </a:lvl5pPr>
            <a:lvl6pPr marL="2514600" indent="-228600" defTabSz="457200" fontAlgn="base">
              <a:spcBef>
                <a:spcPct val="0"/>
              </a:spcBef>
              <a:spcAft>
                <a:spcPct val="0"/>
              </a:spcAft>
              <a:defRPr>
                <a:solidFill>
                  <a:schemeClr val="tx1"/>
                </a:solidFill>
                <a:latin typeface="Calibri" pitchFamily="34" charset="0"/>
                <a:ea typeface="ＭＳ Ｐゴシック" charset="-128"/>
              </a:defRPr>
            </a:lvl6pPr>
            <a:lvl7pPr marL="2971800" indent="-228600" defTabSz="457200" fontAlgn="base">
              <a:spcBef>
                <a:spcPct val="0"/>
              </a:spcBef>
              <a:spcAft>
                <a:spcPct val="0"/>
              </a:spcAft>
              <a:defRPr>
                <a:solidFill>
                  <a:schemeClr val="tx1"/>
                </a:solidFill>
                <a:latin typeface="Calibri" pitchFamily="34" charset="0"/>
                <a:ea typeface="ＭＳ Ｐゴシック" charset="-128"/>
              </a:defRPr>
            </a:lvl7pPr>
            <a:lvl8pPr marL="3429000" indent="-228600" defTabSz="457200" fontAlgn="base">
              <a:spcBef>
                <a:spcPct val="0"/>
              </a:spcBef>
              <a:spcAft>
                <a:spcPct val="0"/>
              </a:spcAft>
              <a:defRPr>
                <a:solidFill>
                  <a:schemeClr val="tx1"/>
                </a:solidFill>
                <a:latin typeface="Calibri" pitchFamily="34" charset="0"/>
                <a:ea typeface="ＭＳ Ｐゴシック" charset="-128"/>
              </a:defRPr>
            </a:lvl8pPr>
            <a:lvl9pPr marL="3886200" indent="-228600" defTabSz="457200" fontAlgn="base">
              <a:spcBef>
                <a:spcPct val="0"/>
              </a:spcBef>
              <a:spcAft>
                <a:spcPct val="0"/>
              </a:spcAft>
              <a:defRPr>
                <a:solidFill>
                  <a:schemeClr val="tx1"/>
                </a:solidFill>
                <a:latin typeface="Calibri" pitchFamily="34" charset="0"/>
                <a:ea typeface="ＭＳ Ｐゴシック" charset="-128"/>
              </a:defRPr>
            </a:lvl9pPr>
          </a:lstStyle>
          <a:p>
            <a:fld id="{CFE40110-D7AB-4E4D-B1CB-BCAB3F36DC7B}" type="slidenum">
              <a:rPr lang="en-US" altLang="en-US">
                <a:latin typeface="Cambria" pitchFamily="18" charset="0"/>
              </a:rPr>
              <a:pPr/>
              <a:t>1</a:t>
            </a:fld>
            <a:endParaRPr lang="en-US" altLang="en-US">
              <a:latin typeface="Cambria"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
            <a:ext cx="9144000" cy="6691893"/>
          </a:xfrm>
          <a:prstGeom prst="rect">
            <a:avLst/>
          </a:prstGeom>
        </p:spPr>
      </p:pic>
      <p:sp>
        <p:nvSpPr>
          <p:cNvPr id="7" name="Title 1"/>
          <p:cNvSpPr>
            <a:spLocks noGrp="1"/>
          </p:cNvSpPr>
          <p:nvPr>
            <p:ph type="ctrTitle"/>
          </p:nvPr>
        </p:nvSpPr>
        <p:spPr>
          <a:xfrm>
            <a:off x="457216" y="2130429"/>
            <a:ext cx="5038399" cy="1470025"/>
          </a:xfrm>
          <a:prstGeom prst="rect">
            <a:avLst/>
          </a:prstGeom>
        </p:spPr>
        <p:txBody>
          <a:bodyPr anchor="b">
            <a:normAutofit/>
          </a:bodyPr>
          <a:lstStyle>
            <a:lvl1pPr algn="l">
              <a:defRPr sz="4000">
                <a:solidFill>
                  <a:srgbClr val="FFFFFF"/>
                </a:solidFill>
                <a:latin typeface="Century Gothic"/>
                <a:cs typeface="Century Gothic"/>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463823" y="3613235"/>
            <a:ext cx="5031797" cy="1752600"/>
          </a:xfrm>
          <a:prstGeom prst="rect">
            <a:avLst/>
          </a:prstGeom>
        </p:spPr>
        <p:txBody>
          <a:bodyPr/>
          <a:lstStyle>
            <a:lvl1pPr marL="0" indent="0" algn="l">
              <a:buNone/>
              <a:defRPr sz="1800">
                <a:solidFill>
                  <a:srgbClr val="FFFFFF"/>
                </a:solidFill>
                <a:latin typeface="+mj-lt"/>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923794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968C06-A07E-48E3-A424-3E411EEADA0E}" type="datetimeFigureOut">
              <a:rPr lang="en-US" smtClean="0"/>
              <a:pPr/>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968C06-A07E-48E3-A424-3E411EEADA0E}" type="datetimeFigureOut">
              <a:rPr lang="en-US" smtClean="0"/>
              <a:pPr/>
              <a:t>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968C06-A07E-48E3-A424-3E411EEADA0E}" type="datetimeFigureOut">
              <a:rPr lang="en-US" smtClean="0"/>
              <a:pPr/>
              <a:t>2/12/2015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968C06-A07E-48E3-A424-3E411EEADA0E}" type="datetimeFigureOut">
              <a:rPr lang="en-US" smtClean="0"/>
              <a:pPr/>
              <a:t>2/12/2015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968C06-A07E-48E3-A424-3E411EEADA0E}" type="datetimeFigureOut">
              <a:rPr lang="en-US" smtClean="0"/>
              <a:pPr/>
              <a:t>2/12/2015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968C06-A07E-48E3-A424-3E411EEADA0E}" type="datetimeFigureOut">
              <a:rPr lang="en-US" smtClean="0"/>
              <a:pPr/>
              <a:t>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968C06-A07E-48E3-A424-3E411EEADA0E}" type="datetimeFigureOut">
              <a:rPr lang="en-US" smtClean="0"/>
              <a:pPr/>
              <a:t>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968C06-A07E-48E3-A424-3E411EEADA0E}" type="datetimeFigureOut">
              <a:rPr lang="en-US" smtClean="0"/>
              <a:pPr/>
              <a:t>2/12/2015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A86E8-4C69-49C0-BD9E-9001D2B765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betterhealthin31days.com/" TargetMode="External"/><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hyperlink" Target="http://www.bobsfiles.net/"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links.shaklee.mkt5958.com/ctt?kn=24&amp;ms=MTE1NTI5ODQS1&amp;r=NjM3NzkxNjczMDkS1&amp;b=0&amp;j=NDIzNjc2NzQ2S0&amp;mt=1&amp;rt=0" TargetMode="Externa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hyperlink" Target="mailto:Shaklee180Record@shaklee.com" TargetMode="External"/><Relationship Id="rId2" Type="http://schemas.openxmlformats.org/officeDocument/2006/relationships/hyperlink" Target="http://links.shaklee.mkt5958.com/ctt?kn=15&amp;ms=MTE1NTI5ODQS1&amp;r=NjM3NzkxNjczMDkS1&amp;b=0&amp;j=NDIzNjc2NzQ2S0&amp;mt=1&amp;rt=0"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2057400" y="914400"/>
            <a:ext cx="5410200" cy="842433"/>
          </a:xfrm>
          <a:ln>
            <a:solidFill>
              <a:schemeClr val="tx2">
                <a:lumMod val="60000"/>
                <a:lumOff val="40000"/>
              </a:schemeClr>
            </a:solidFill>
          </a:ln>
        </p:spPr>
        <p:txBody>
          <a:bodyPr>
            <a:normAutofit fontScale="90000"/>
          </a:bodyPr>
          <a:lstStyle/>
          <a:p>
            <a:r>
              <a:rPr lang="en-US" altLang="en-US" sz="2800" dirty="0" smtClean="0">
                <a:latin typeface="Century Gothic" pitchFamily="34" charset="0"/>
              </a:rPr>
              <a:t>January- March </a:t>
            </a:r>
            <a:r>
              <a:rPr lang="en-US" altLang="en-US" sz="2800" dirty="0" smtClean="0">
                <a:latin typeface="Century Gothic" pitchFamily="34" charset="0"/>
              </a:rPr>
              <a:t>2015 Campaign</a:t>
            </a:r>
          </a:p>
        </p:txBody>
      </p:sp>
      <p:sp>
        <p:nvSpPr>
          <p:cNvPr id="4" name="Content Placeholder 2"/>
          <p:cNvSpPr>
            <a:spLocks noGrp="1"/>
          </p:cNvSpPr>
          <p:nvPr>
            <p:ph idx="1"/>
          </p:nvPr>
        </p:nvSpPr>
        <p:spPr>
          <a:xfrm>
            <a:off x="457200" y="1905000"/>
            <a:ext cx="8445500" cy="4648200"/>
          </a:xfrm>
        </p:spPr>
        <p:txBody>
          <a:bodyPr>
            <a:normAutofit lnSpcReduction="10000"/>
          </a:bodyPr>
          <a:lstStyle/>
          <a:p>
            <a:pPr>
              <a:lnSpc>
                <a:spcPct val="90000"/>
              </a:lnSpc>
            </a:pPr>
            <a:r>
              <a:rPr lang="en-US" altLang="en-US" sz="2700" b="1" dirty="0" smtClean="0">
                <a:solidFill>
                  <a:srgbClr val="000000"/>
                </a:solidFill>
              </a:rPr>
              <a:t>Let’s Set the Record! </a:t>
            </a:r>
          </a:p>
          <a:p>
            <a:pPr>
              <a:lnSpc>
                <a:spcPct val="90000"/>
              </a:lnSpc>
            </a:pPr>
            <a:endParaRPr lang="en-US" altLang="en-US" sz="900" b="1" dirty="0" smtClean="0">
              <a:solidFill>
                <a:srgbClr val="F7941E"/>
              </a:solidFill>
            </a:endParaRPr>
          </a:p>
          <a:p>
            <a:pPr>
              <a:lnSpc>
                <a:spcPct val="90000"/>
              </a:lnSpc>
            </a:pPr>
            <a:r>
              <a:rPr lang="en-US" altLang="en-US" sz="1900" dirty="0" smtClean="0"/>
              <a:t>In partnership with Jacqui McCoy and a Shaklee 180</a:t>
            </a:r>
            <a:r>
              <a:rPr lang="en-US" altLang="en-US" sz="1900" baseline="30000" dirty="0" smtClean="0"/>
              <a:t>®</a:t>
            </a:r>
            <a:r>
              <a:rPr lang="en-US" altLang="en-US" sz="1900" dirty="0" smtClean="0"/>
              <a:t> community of field leaders, Shaklee 180</a:t>
            </a:r>
            <a:r>
              <a:rPr lang="en-US" altLang="en-US" sz="1900" baseline="30000" dirty="0" smtClean="0"/>
              <a:t>®</a:t>
            </a:r>
            <a:r>
              <a:rPr lang="en-US" altLang="en-US" sz="1900" dirty="0" smtClean="0"/>
              <a:t> will be launching a Shaklee family effort to set a weight loss record by March 2015</a:t>
            </a:r>
            <a:endParaRPr lang="en-US" altLang="en-US" sz="1900" b="1" dirty="0" smtClean="0"/>
          </a:p>
          <a:p>
            <a:pPr>
              <a:lnSpc>
                <a:spcPct val="90000"/>
              </a:lnSpc>
            </a:pPr>
            <a:r>
              <a:rPr lang="en-US" altLang="en-US" b="1" dirty="0" smtClean="0"/>
              <a:t>Join Shaklee to make our family and our world </a:t>
            </a:r>
            <a:r>
              <a:rPr lang="en-US" altLang="en-US" b="1" dirty="0" smtClean="0">
                <a:solidFill>
                  <a:srgbClr val="B15533"/>
                </a:solidFill>
              </a:rPr>
              <a:t>40,000 lbs. </a:t>
            </a:r>
            <a:r>
              <a:rPr lang="en-US" altLang="en-US" b="1" dirty="0" smtClean="0"/>
              <a:t>healthier by March ‘15!!</a:t>
            </a:r>
          </a:p>
          <a:p>
            <a:pPr>
              <a:lnSpc>
                <a:spcPct val="90000"/>
              </a:lnSpc>
            </a:pPr>
            <a:endParaRPr lang="en-US" altLang="en-US" sz="1500" dirty="0" smtClean="0"/>
          </a:p>
          <a:p>
            <a:pPr>
              <a:lnSpc>
                <a:spcPct val="90000"/>
              </a:lnSpc>
            </a:pPr>
            <a:r>
              <a:rPr lang="en-US" altLang="en-US" sz="2400" dirty="0" smtClean="0"/>
              <a:t>This means:</a:t>
            </a:r>
          </a:p>
          <a:p>
            <a:pPr>
              <a:lnSpc>
                <a:spcPct val="90000"/>
              </a:lnSpc>
            </a:pPr>
            <a:r>
              <a:rPr lang="en-US" altLang="en-US" sz="2400" dirty="0" smtClean="0"/>
              <a:t>4,000 new wardrobes</a:t>
            </a:r>
          </a:p>
          <a:p>
            <a:pPr>
              <a:lnSpc>
                <a:spcPct val="90000"/>
              </a:lnSpc>
            </a:pPr>
            <a:r>
              <a:rPr lang="en-US" altLang="en-US" sz="2400" dirty="0" smtClean="0"/>
              <a:t>4,000 new dress sizes</a:t>
            </a:r>
          </a:p>
          <a:p>
            <a:pPr>
              <a:lnSpc>
                <a:spcPct val="90000"/>
              </a:lnSpc>
            </a:pPr>
            <a:r>
              <a:rPr lang="en-US" altLang="en-US" sz="2400" dirty="0" smtClean="0"/>
              <a:t>4,000 brighter smiles…  </a:t>
            </a:r>
            <a:r>
              <a:rPr lang="en-US" altLang="en-US" sz="1600" dirty="0" err="1" smtClean="0"/>
              <a:t>jo</a:t>
            </a:r>
            <a:endParaRPr lang="en-US" altLang="en-US" sz="2400" dirty="0" smtClean="0">
              <a:solidFill>
                <a:srgbClr val="948A54"/>
              </a:solidFill>
            </a:endParaRPr>
          </a:p>
          <a:p>
            <a:pPr lvl="1">
              <a:lnSpc>
                <a:spcPct val="90000"/>
              </a:lnSpc>
            </a:pPr>
            <a:r>
              <a:rPr lang="en-US" altLang="en-US" sz="1500" dirty="0" smtClean="0">
                <a:solidFill>
                  <a:srgbClr val="948A54"/>
                </a:solidFill>
              </a:rPr>
              <a:t>										</a:t>
            </a:r>
            <a:endParaRPr lang="en-US" altLang="en-US" sz="1700" dirty="0" smtClean="0"/>
          </a:p>
          <a:p>
            <a:pPr>
              <a:lnSpc>
                <a:spcPct val="90000"/>
              </a:lnSpc>
              <a:buFont typeface="Arial" pitchFamily="34" charset="0"/>
              <a:buChar char="•"/>
            </a:pPr>
            <a:endParaRPr lang="en-US" altLang="en-US" sz="1500" dirty="0" smtClean="0"/>
          </a:p>
          <a:p>
            <a:pPr>
              <a:lnSpc>
                <a:spcPct val="90000"/>
              </a:lnSpc>
              <a:buFont typeface="Arial" pitchFamily="34" charset="0"/>
              <a:buChar char="•"/>
            </a:pPr>
            <a:endParaRPr lang="en-US" altLang="en-US" sz="1500" dirty="0" smtClean="0"/>
          </a:p>
          <a:p>
            <a:pPr>
              <a:lnSpc>
                <a:spcPct val="90000"/>
              </a:lnSpc>
              <a:buFont typeface="Arial" pitchFamily="34" charset="0"/>
              <a:buChar char="•"/>
            </a:pPr>
            <a:endParaRPr lang="en-US" altLang="en-US" sz="1500" dirty="0" smtClean="0"/>
          </a:p>
        </p:txBody>
      </p:sp>
      <p:pic>
        <p:nvPicPr>
          <p:cNvPr id="40963"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86542" y="4267201"/>
            <a:ext cx="347165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28225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3" name="Rectangle 2"/>
          <p:cNvSpPr/>
          <p:nvPr/>
        </p:nvSpPr>
        <p:spPr>
          <a:xfrm>
            <a:off x="533400" y="4343400"/>
            <a:ext cx="6172200" cy="830997"/>
          </a:xfrm>
          <a:prstGeom prst="rect">
            <a:avLst/>
          </a:prstGeom>
          <a:ln>
            <a:solidFill>
              <a:schemeClr val="accent4">
                <a:lumMod val="60000"/>
                <a:lumOff val="40000"/>
              </a:schemeClr>
            </a:solidFill>
          </a:ln>
        </p:spPr>
        <p:txBody>
          <a:bodyPr wrap="square">
            <a:spAutoFit/>
          </a:bodyPr>
          <a:lstStyle/>
          <a:p>
            <a:r>
              <a:rPr lang="en-US" sz="2400" dirty="0" smtClean="0"/>
              <a:t>Keeping arteries healthy and free-flowing is a significant step in prevention of heart disease</a:t>
            </a:r>
            <a:endParaRPr lang="en-US" sz="2400" dirty="0"/>
          </a:p>
        </p:txBody>
      </p:sp>
      <p:sp>
        <p:nvSpPr>
          <p:cNvPr id="4" name="TextBox 3"/>
          <p:cNvSpPr txBox="1"/>
          <p:nvPr/>
        </p:nvSpPr>
        <p:spPr>
          <a:xfrm>
            <a:off x="6629400" y="6172200"/>
            <a:ext cx="1447800" cy="381000"/>
          </a:xfrm>
          <a:prstGeom prst="rect">
            <a:avLst/>
          </a:prstGeom>
          <a:noFill/>
        </p:spPr>
        <p:txBody>
          <a:bodyPr wrap="square" rtlCol="0">
            <a:spAutoFit/>
          </a:bodyPr>
          <a:lstStyle/>
          <a:p>
            <a:r>
              <a:rPr lang="en-US" dirty="0" smtClean="0"/>
              <a:t>barb</a:t>
            </a:r>
            <a:endParaRPr lang="en-US" dirty="0"/>
          </a:p>
        </p:txBody>
      </p:sp>
    </p:spTree>
    <p:extLst>
      <p:ext uri="{BB962C8B-B14F-4D97-AF65-F5344CB8AC3E}">
        <p14:creationId xmlns:p14="http://schemas.microsoft.com/office/powerpoint/2010/main" val="910270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714500"/>
            <a:ext cx="9144000" cy="5143500"/>
          </a:xfrm>
          <a:prstGeom prst="rect">
            <a:avLst/>
          </a:prstGeom>
        </p:spPr>
      </p:pic>
      <p:sp>
        <p:nvSpPr>
          <p:cNvPr id="2" name="Title 1"/>
          <p:cNvSpPr>
            <a:spLocks noGrp="1"/>
          </p:cNvSpPr>
          <p:nvPr>
            <p:ph type="title"/>
          </p:nvPr>
        </p:nvSpPr>
        <p:spPr>
          <a:xfrm>
            <a:off x="457200" y="274638"/>
            <a:ext cx="8229600" cy="1554162"/>
          </a:xfrm>
        </p:spPr>
        <p:txBody>
          <a:bodyPr>
            <a:normAutofit fontScale="90000"/>
          </a:bodyPr>
          <a:lstStyle/>
          <a:p>
            <a:r>
              <a:rPr lang="en-US" sz="2800" b="1" dirty="0" smtClean="0"/>
              <a:t>Benefit – When you increase blood flow, you increase overall health of the body from delivering nutrients and oxygen to the cells and helping to carry away toxins and cellular waste </a:t>
            </a:r>
            <a:endParaRPr lang="en-US" sz="2800" dirty="0"/>
          </a:p>
        </p:txBody>
      </p:sp>
      <p:sp>
        <p:nvSpPr>
          <p:cNvPr id="3" name="Content Placeholder 2"/>
          <p:cNvSpPr>
            <a:spLocks noGrp="1"/>
          </p:cNvSpPr>
          <p:nvPr>
            <p:ph idx="1"/>
          </p:nvPr>
        </p:nvSpPr>
        <p:spPr>
          <a:xfrm>
            <a:off x="381000" y="2057400"/>
            <a:ext cx="5486400" cy="4221163"/>
          </a:xfrm>
          <a:solidFill>
            <a:schemeClr val="bg1"/>
          </a:solidFill>
        </p:spPr>
        <p:txBody>
          <a:bodyPr>
            <a:normAutofit/>
          </a:bodyPr>
          <a:lstStyle/>
          <a:p>
            <a:pPr>
              <a:buNone/>
            </a:pPr>
            <a:endParaRPr lang="en-US" sz="2400" dirty="0" smtClean="0"/>
          </a:p>
          <a:p>
            <a:pPr lvl="0"/>
            <a:r>
              <a:rPr lang="en-US" sz="2400" b="1" dirty="0" smtClean="0"/>
              <a:t>Brain --  </a:t>
            </a:r>
            <a:r>
              <a:rPr lang="en-US" sz="2400" dirty="0" smtClean="0"/>
              <a:t>can improve brain function and reduces cognitive decline</a:t>
            </a:r>
          </a:p>
          <a:p>
            <a:pPr lvl="0"/>
            <a:r>
              <a:rPr lang="en-US" sz="2400" b="1" dirty="0" smtClean="0"/>
              <a:t>Muscles –</a:t>
            </a:r>
            <a:r>
              <a:rPr lang="en-US" sz="2400" dirty="0" smtClean="0"/>
              <a:t> improves performance</a:t>
            </a:r>
          </a:p>
          <a:p>
            <a:pPr lvl="1"/>
            <a:r>
              <a:rPr lang="en-US" sz="2400" dirty="0" smtClean="0"/>
              <a:t>Ingredients that produce nitric oxide in the body ( ex . </a:t>
            </a:r>
            <a:r>
              <a:rPr lang="en-US" sz="2400" dirty="0" err="1" smtClean="0"/>
              <a:t>arginine</a:t>
            </a:r>
            <a:r>
              <a:rPr lang="en-US" sz="2400" dirty="0" smtClean="0"/>
              <a:t> and </a:t>
            </a:r>
            <a:r>
              <a:rPr lang="en-US" sz="2400" dirty="0" err="1" smtClean="0"/>
              <a:t>citrulline</a:t>
            </a:r>
            <a:r>
              <a:rPr lang="en-US" sz="2400" dirty="0" smtClean="0"/>
              <a:t> ) have been used by athletes for years to improve athletic performance by improving blood flow to the muscles.       </a:t>
            </a:r>
            <a:r>
              <a:rPr lang="en-US" sz="2400" dirty="0" err="1" smtClean="0"/>
              <a:t>jo</a:t>
            </a:r>
            <a:endParaRPr lang="en-US" sz="2400" dirty="0" smtClean="0"/>
          </a:p>
          <a:p>
            <a:endParaRPr lang="en-US" sz="2400" dirty="0"/>
          </a:p>
        </p:txBody>
      </p:sp>
      <p:sp>
        <p:nvSpPr>
          <p:cNvPr id="5" name="TextBox 4"/>
          <p:cNvSpPr txBox="1"/>
          <p:nvPr/>
        </p:nvSpPr>
        <p:spPr>
          <a:xfrm>
            <a:off x="457200" y="1752600"/>
            <a:ext cx="5410200" cy="584775"/>
          </a:xfrm>
          <a:prstGeom prst="rect">
            <a:avLst/>
          </a:prstGeom>
          <a:noFill/>
          <a:ln>
            <a:solidFill>
              <a:schemeClr val="accent4">
                <a:lumMod val="75000"/>
              </a:schemeClr>
            </a:solidFill>
          </a:ln>
        </p:spPr>
        <p:txBody>
          <a:bodyPr wrap="square" rtlCol="0">
            <a:spAutoFit/>
          </a:bodyPr>
          <a:lstStyle/>
          <a:p>
            <a:r>
              <a:rPr lang="en-US" sz="3200" dirty="0" smtClean="0"/>
              <a:t>Shaklee Blood Pressure Product</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4600" y="3429000"/>
            <a:ext cx="6629400" cy="3429000"/>
          </a:xfrm>
          <a:prstGeom prst="rect">
            <a:avLst/>
          </a:prstGeom>
        </p:spPr>
      </p:pic>
      <p:sp>
        <p:nvSpPr>
          <p:cNvPr id="3" name="TextBox 2"/>
          <p:cNvSpPr txBox="1"/>
          <p:nvPr/>
        </p:nvSpPr>
        <p:spPr>
          <a:xfrm>
            <a:off x="533400" y="304801"/>
            <a:ext cx="8382000" cy="7048083"/>
          </a:xfrm>
          <a:prstGeom prst="rect">
            <a:avLst/>
          </a:prstGeom>
          <a:noFill/>
        </p:spPr>
        <p:txBody>
          <a:bodyPr wrap="square" rtlCol="0">
            <a:spAutoFit/>
          </a:bodyPr>
          <a:lstStyle/>
          <a:p>
            <a:r>
              <a:rPr lang="en-US" sz="3200" dirty="0" smtClean="0"/>
              <a:t>Nitrates from Beet and Spinach Powder </a:t>
            </a:r>
            <a:r>
              <a:rPr lang="en-US" sz="2400" dirty="0" smtClean="0"/>
              <a:t>–</a:t>
            </a:r>
          </a:p>
          <a:p>
            <a:endParaRPr lang="en-US" sz="2400" dirty="0" smtClean="0"/>
          </a:p>
          <a:p>
            <a:r>
              <a:rPr lang="en-US" sz="2400" dirty="0" smtClean="0"/>
              <a:t> are naturally converted to a special molecule called nitric oxide</a:t>
            </a:r>
          </a:p>
          <a:p>
            <a:r>
              <a:rPr lang="en-US" sz="2400" dirty="0" smtClean="0"/>
              <a:t>Nitric oxide activates protective responses in our blood vessels that:	</a:t>
            </a:r>
          </a:p>
          <a:p>
            <a:pPr lvl="1">
              <a:buFont typeface="Arial" pitchFamily="34" charset="0"/>
              <a:buChar char="•"/>
            </a:pPr>
            <a:r>
              <a:rPr lang="en-US" sz="2400" dirty="0" smtClean="0"/>
              <a:t>Help reduce inflammation in the lining of the blood vessels, </a:t>
            </a:r>
          </a:p>
          <a:p>
            <a:pPr lvl="1">
              <a:buFont typeface="Arial" pitchFamily="34" charset="0"/>
              <a:buChar char="•"/>
            </a:pPr>
            <a:r>
              <a:rPr lang="en-US" sz="2400" dirty="0" smtClean="0"/>
              <a:t>Help relax smooth muscle cells  and helps prevent them from proliferating and invading and constricting the arteries</a:t>
            </a:r>
          </a:p>
          <a:p>
            <a:pPr lvl="1">
              <a:buFont typeface="Arial" pitchFamily="34" charset="0"/>
              <a:buChar char="•"/>
            </a:pPr>
            <a:r>
              <a:rPr lang="en-US" sz="2400" dirty="0" smtClean="0"/>
              <a:t> Help prevent platelet aggregation ( stickiness)</a:t>
            </a:r>
          </a:p>
          <a:p>
            <a:pPr lvl="1"/>
            <a:endParaRPr lang="en-US" sz="2000" dirty="0" smtClean="0"/>
          </a:p>
          <a:p>
            <a:r>
              <a:rPr lang="en-US" sz="2800" dirty="0" smtClean="0"/>
              <a:t>Should be called Shaklee Arterial Health</a:t>
            </a:r>
          </a:p>
          <a:p>
            <a:endParaRPr lang="en-US" sz="2800" dirty="0" smtClean="0"/>
          </a:p>
          <a:p>
            <a:r>
              <a:rPr lang="en-US" sz="2800" dirty="0" smtClean="0"/>
              <a:t> </a:t>
            </a:r>
          </a:p>
          <a:p>
            <a:r>
              <a:rPr lang="en-US" sz="2000" dirty="0" smtClean="0"/>
              <a:t>Steve Chaney, PhD biochemistry                        barb</a:t>
            </a:r>
          </a:p>
          <a:p>
            <a:endParaRPr lang="en-US" sz="2400" dirty="0" smtClean="0"/>
          </a:p>
          <a:p>
            <a:endParaRPr lang="en-US" sz="2400" dirty="0" smtClean="0"/>
          </a:p>
          <a:p>
            <a:endParaRPr lang="en-US" sz="2400" dirty="0" smtClean="0"/>
          </a:p>
          <a:p>
            <a:endParaRPr lang="en-US" sz="2400" dirty="0"/>
          </a:p>
        </p:txBody>
      </p:sp>
      <p:sp>
        <p:nvSpPr>
          <p:cNvPr id="5" name="TextBox 4"/>
          <p:cNvSpPr txBox="1"/>
          <p:nvPr/>
        </p:nvSpPr>
        <p:spPr>
          <a:xfrm>
            <a:off x="2895600" y="4419600"/>
            <a:ext cx="2438400" cy="923330"/>
          </a:xfrm>
          <a:prstGeom prst="rect">
            <a:avLst/>
          </a:prstGeom>
          <a:solidFill>
            <a:schemeClr val="bg1"/>
          </a:solidFill>
        </p:spPr>
        <p:txBody>
          <a:bodyPr wrap="square" rtlCol="0">
            <a:spAutoFit/>
          </a:bodyPr>
          <a:lstStyle/>
          <a:p>
            <a:endParaRPr lang="en-US" dirty="0" smtClean="0"/>
          </a:p>
          <a:p>
            <a:endParaRPr lang="en-US" dirty="0" smtClean="0"/>
          </a:p>
          <a:p>
            <a:endParaRPr lang="en-US" dirty="0"/>
          </a:p>
        </p:txBody>
      </p:sp>
    </p:spTree>
    <p:extLst>
      <p:ext uri="{BB962C8B-B14F-4D97-AF65-F5344CB8AC3E}">
        <p14:creationId xmlns:p14="http://schemas.microsoft.com/office/powerpoint/2010/main" val="2359111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248400"/>
          </a:xfrm>
          <a:prstGeom prst="rect">
            <a:avLst/>
          </a:prstGeom>
        </p:spPr>
      </p:pic>
      <p:sp>
        <p:nvSpPr>
          <p:cNvPr id="3" name="TextBox 2"/>
          <p:cNvSpPr txBox="1"/>
          <p:nvPr/>
        </p:nvSpPr>
        <p:spPr>
          <a:xfrm>
            <a:off x="762000" y="4724400"/>
            <a:ext cx="7696200" cy="830997"/>
          </a:xfrm>
          <a:prstGeom prst="rect">
            <a:avLst/>
          </a:prstGeom>
          <a:noFill/>
          <a:ln>
            <a:solidFill>
              <a:schemeClr val="accent4">
                <a:lumMod val="60000"/>
                <a:lumOff val="40000"/>
              </a:schemeClr>
            </a:solidFill>
          </a:ln>
        </p:spPr>
        <p:txBody>
          <a:bodyPr wrap="square" rtlCol="0">
            <a:spAutoFit/>
          </a:bodyPr>
          <a:lstStyle/>
          <a:p>
            <a:r>
              <a:rPr lang="en-US" sz="2400" dirty="0" smtClean="0"/>
              <a:t>Relaxing the smooth muscles along the walls of the arteries helps to reduce pressure and  helps open the blood vessel </a:t>
            </a:r>
            <a:endParaRPr lang="en-US" sz="2400" dirty="0"/>
          </a:p>
        </p:txBody>
      </p:sp>
      <p:sp>
        <p:nvSpPr>
          <p:cNvPr id="4" name="TextBox 3"/>
          <p:cNvSpPr txBox="1"/>
          <p:nvPr/>
        </p:nvSpPr>
        <p:spPr>
          <a:xfrm>
            <a:off x="7086600" y="5791200"/>
            <a:ext cx="1371600" cy="369332"/>
          </a:xfrm>
          <a:prstGeom prst="rect">
            <a:avLst/>
          </a:prstGeom>
          <a:noFill/>
        </p:spPr>
        <p:txBody>
          <a:bodyPr wrap="square" rtlCol="0">
            <a:spAutoFit/>
          </a:bodyPr>
          <a:lstStyle/>
          <a:p>
            <a:r>
              <a:rPr lang="en-US" dirty="0" smtClean="0"/>
              <a:t>barb</a:t>
            </a:r>
            <a:endParaRPr lang="en-US" dirty="0"/>
          </a:p>
        </p:txBody>
      </p:sp>
    </p:spTree>
    <p:extLst>
      <p:ext uri="{BB962C8B-B14F-4D97-AF65-F5344CB8AC3E}">
        <p14:creationId xmlns:p14="http://schemas.microsoft.com/office/powerpoint/2010/main" val="24709979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553200"/>
          </a:xfrm>
          <a:prstGeom prst="rect">
            <a:avLst/>
          </a:prstGeom>
        </p:spPr>
      </p:pic>
      <p:sp>
        <p:nvSpPr>
          <p:cNvPr id="3" name="TextBox 2"/>
          <p:cNvSpPr txBox="1"/>
          <p:nvPr/>
        </p:nvSpPr>
        <p:spPr>
          <a:xfrm>
            <a:off x="609600" y="5257800"/>
            <a:ext cx="5486400" cy="1200329"/>
          </a:xfrm>
          <a:prstGeom prst="rect">
            <a:avLst/>
          </a:prstGeom>
          <a:noFill/>
          <a:ln>
            <a:solidFill>
              <a:schemeClr val="accent4">
                <a:lumMod val="60000"/>
                <a:lumOff val="40000"/>
              </a:schemeClr>
            </a:solidFill>
          </a:ln>
        </p:spPr>
        <p:txBody>
          <a:bodyPr wrap="square" rtlCol="0">
            <a:spAutoFit/>
          </a:bodyPr>
          <a:lstStyle/>
          <a:p>
            <a:r>
              <a:rPr lang="en-US" sz="2400" b="1" dirty="0" smtClean="0">
                <a:solidFill>
                  <a:schemeClr val="accent4">
                    <a:lumMod val="50000"/>
                  </a:schemeClr>
                </a:solidFill>
              </a:rPr>
              <a:t>Anti-oxidants help reduce inflammation, the first step in causes of arterial damage .</a:t>
            </a:r>
            <a:endParaRPr lang="en-US" sz="2400" b="1" dirty="0">
              <a:solidFill>
                <a:schemeClr val="accent4">
                  <a:lumMod val="50000"/>
                </a:schemeClr>
              </a:solidFill>
            </a:endParaRPr>
          </a:p>
        </p:txBody>
      </p:sp>
      <p:sp>
        <p:nvSpPr>
          <p:cNvPr id="4" name="TextBox 3"/>
          <p:cNvSpPr txBox="1"/>
          <p:nvPr/>
        </p:nvSpPr>
        <p:spPr>
          <a:xfrm>
            <a:off x="6629400" y="5715000"/>
            <a:ext cx="1828800" cy="369332"/>
          </a:xfrm>
          <a:prstGeom prst="rect">
            <a:avLst/>
          </a:prstGeom>
          <a:noFill/>
        </p:spPr>
        <p:txBody>
          <a:bodyPr wrap="square" rtlCol="0">
            <a:spAutoFit/>
          </a:bodyPr>
          <a:lstStyle/>
          <a:p>
            <a:r>
              <a:rPr lang="en-US" dirty="0" smtClean="0"/>
              <a:t>barb</a:t>
            </a:r>
            <a:endParaRPr lang="en-US" dirty="0"/>
          </a:p>
        </p:txBody>
      </p:sp>
    </p:spTree>
    <p:extLst>
      <p:ext uri="{BB962C8B-B14F-4D97-AF65-F5344CB8AC3E}">
        <p14:creationId xmlns:p14="http://schemas.microsoft.com/office/powerpoint/2010/main" val="27102371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3.bp.blogspot.com/-SZWDubboQAs/UfR51ARpQ6I/AAAAAAAAAO0/GLVWPxeCLl4/s1600/CoQ10.jpg"/>
          <p:cNvPicPr>
            <a:picLocks noChangeAspect="1" noChangeArrowheads="1"/>
          </p:cNvPicPr>
          <p:nvPr/>
        </p:nvPicPr>
        <p:blipFill>
          <a:blip r:embed="rId2" cstate="print"/>
          <a:srcRect/>
          <a:stretch>
            <a:fillRect/>
          </a:stretch>
        </p:blipFill>
        <p:spPr bwMode="auto">
          <a:xfrm>
            <a:off x="0" y="228600"/>
            <a:ext cx="2133600" cy="2133600"/>
          </a:xfrm>
          <a:prstGeom prst="rect">
            <a:avLst/>
          </a:prstGeom>
          <a:noFill/>
        </p:spPr>
      </p:pic>
      <p:sp>
        <p:nvSpPr>
          <p:cNvPr id="2" name="Title 1"/>
          <p:cNvSpPr>
            <a:spLocks noGrp="1"/>
          </p:cNvSpPr>
          <p:nvPr>
            <p:ph type="title"/>
          </p:nvPr>
        </p:nvSpPr>
        <p:spPr>
          <a:xfrm>
            <a:off x="2362200" y="274638"/>
            <a:ext cx="6324600" cy="1020762"/>
          </a:xfrm>
          <a:ln>
            <a:solidFill>
              <a:schemeClr val="tx2">
                <a:lumMod val="60000"/>
                <a:lumOff val="40000"/>
              </a:schemeClr>
            </a:solidFill>
          </a:ln>
        </p:spPr>
        <p:txBody>
          <a:bodyPr>
            <a:normAutofit fontScale="90000"/>
          </a:bodyPr>
          <a:lstStyle/>
          <a:p>
            <a:r>
              <a:rPr lang="en-US" sz="3200" dirty="0" smtClean="0"/>
              <a:t>Co Q Heart – Provides an inexhaustible  source of  anti-oxidants</a:t>
            </a:r>
            <a:endParaRPr lang="en-US" sz="3200" dirty="0"/>
          </a:p>
        </p:txBody>
      </p:sp>
      <p:sp>
        <p:nvSpPr>
          <p:cNvPr id="3" name="Content Placeholder 2"/>
          <p:cNvSpPr>
            <a:spLocks noGrp="1"/>
          </p:cNvSpPr>
          <p:nvPr>
            <p:ph idx="1"/>
          </p:nvPr>
        </p:nvSpPr>
        <p:spPr>
          <a:xfrm>
            <a:off x="1524000" y="1371600"/>
            <a:ext cx="7315200" cy="5257800"/>
          </a:xfrm>
        </p:spPr>
        <p:txBody>
          <a:bodyPr>
            <a:normAutofit lnSpcReduction="10000"/>
          </a:bodyPr>
          <a:lstStyle/>
          <a:p>
            <a:r>
              <a:rPr lang="en-US" sz="2200" dirty="0" smtClean="0">
                <a:solidFill>
                  <a:schemeClr val="tx2">
                    <a:lumMod val="50000"/>
                  </a:schemeClr>
                </a:solidFill>
                <a:latin typeface="Arial" pitchFamily="34" charset="0"/>
                <a:cs typeface="Arial" pitchFamily="34" charset="0"/>
              </a:rPr>
              <a:t>Free  radicals damage cells, arterial walls                     ( by removing electrons from membranes &amp; DNA)</a:t>
            </a:r>
          </a:p>
          <a:p>
            <a:r>
              <a:rPr lang="en-US" sz="2200" dirty="0" smtClean="0">
                <a:solidFill>
                  <a:schemeClr val="tx2">
                    <a:lumMod val="50000"/>
                  </a:schemeClr>
                </a:solidFill>
                <a:latin typeface="Arial" pitchFamily="34" charset="0"/>
                <a:cs typeface="Arial" pitchFamily="34" charset="0"/>
              </a:rPr>
              <a:t>Co-enzyme Q-10 is essential for efficient energy utilization inside our cells. </a:t>
            </a:r>
            <a:r>
              <a:rPr lang="en-US" sz="2200" dirty="0" smtClean="0">
                <a:latin typeface="Arial" pitchFamily="34" charset="0"/>
                <a:cs typeface="Arial" pitchFamily="34" charset="0"/>
              </a:rPr>
              <a:t>organs with the highest energy requirements—such as the heart, liver and kidney—have the highest CoQ</a:t>
            </a:r>
            <a:r>
              <a:rPr lang="en-US" sz="2200" baseline="-25000" dirty="0" smtClean="0">
                <a:latin typeface="Arial" pitchFamily="34" charset="0"/>
                <a:cs typeface="Arial" pitchFamily="34" charset="0"/>
              </a:rPr>
              <a:t>10</a:t>
            </a:r>
            <a:r>
              <a:rPr lang="en-US" sz="2200" dirty="0" smtClean="0">
                <a:latin typeface="Arial" pitchFamily="34" charset="0"/>
                <a:cs typeface="Arial" pitchFamily="34" charset="0"/>
              </a:rPr>
              <a:t> concentrations and need.</a:t>
            </a:r>
            <a:endParaRPr lang="en-US" sz="2200" dirty="0" smtClean="0">
              <a:solidFill>
                <a:schemeClr val="tx2">
                  <a:lumMod val="50000"/>
                </a:schemeClr>
              </a:solidFill>
              <a:latin typeface="Arial" pitchFamily="34" charset="0"/>
              <a:cs typeface="Arial" pitchFamily="34" charset="0"/>
            </a:endParaRPr>
          </a:p>
          <a:p>
            <a:r>
              <a:rPr lang="en-US" sz="2200" dirty="0" smtClean="0">
                <a:solidFill>
                  <a:schemeClr val="tx2">
                    <a:lumMod val="50000"/>
                  </a:schemeClr>
                </a:solidFill>
                <a:latin typeface="Arial" pitchFamily="34" charset="0"/>
                <a:cs typeface="Arial" pitchFamily="34" charset="0"/>
              </a:rPr>
              <a:t>It transfers electrons from food we eat to oxygen and to </a:t>
            </a:r>
            <a:r>
              <a:rPr lang="en-US" sz="2200" b="1" dirty="0" smtClean="0">
                <a:solidFill>
                  <a:schemeClr val="tx2">
                    <a:lumMod val="50000"/>
                  </a:schemeClr>
                </a:solidFill>
                <a:latin typeface="Arial" pitchFamily="34" charset="0"/>
                <a:cs typeface="Arial" pitchFamily="34" charset="0"/>
              </a:rPr>
              <a:t>free radicals</a:t>
            </a:r>
            <a:r>
              <a:rPr lang="en-US" sz="2200" dirty="0" smtClean="0">
                <a:solidFill>
                  <a:schemeClr val="tx2">
                    <a:lumMod val="50000"/>
                  </a:schemeClr>
                </a:solidFill>
                <a:latin typeface="Arial" pitchFamily="34" charset="0"/>
                <a:cs typeface="Arial" pitchFamily="34" charset="0"/>
              </a:rPr>
              <a:t>.. </a:t>
            </a:r>
            <a:r>
              <a:rPr lang="en-US" sz="2200" b="1" dirty="0" smtClean="0">
                <a:solidFill>
                  <a:schemeClr val="tx2">
                    <a:lumMod val="50000"/>
                  </a:schemeClr>
                </a:solidFill>
                <a:latin typeface="Arial" pitchFamily="34" charset="0"/>
                <a:cs typeface="Arial" pitchFamily="34" charset="0"/>
              </a:rPr>
              <a:t>Inactivating them</a:t>
            </a:r>
            <a:r>
              <a:rPr lang="en-US" sz="2200" dirty="0" smtClean="0">
                <a:solidFill>
                  <a:schemeClr val="tx2">
                    <a:lumMod val="50000"/>
                  </a:schemeClr>
                </a:solidFill>
                <a:latin typeface="Arial" pitchFamily="34" charset="0"/>
                <a:cs typeface="Arial" pitchFamily="34" charset="0"/>
              </a:rPr>
              <a:t>.</a:t>
            </a:r>
          </a:p>
          <a:p>
            <a:r>
              <a:rPr lang="en-US" sz="2200" dirty="0" smtClean="0">
                <a:solidFill>
                  <a:schemeClr val="tx2">
                    <a:lumMod val="50000"/>
                  </a:schemeClr>
                </a:solidFill>
                <a:latin typeface="Arial" pitchFamily="34" charset="0"/>
                <a:cs typeface="Arial" pitchFamily="34" charset="0"/>
              </a:rPr>
              <a:t>Uses its electrons to reactivate other antioxidants</a:t>
            </a:r>
          </a:p>
          <a:p>
            <a:r>
              <a:rPr lang="en-US" sz="2200" dirty="0" smtClean="0">
                <a:solidFill>
                  <a:schemeClr val="tx2">
                    <a:lumMod val="50000"/>
                  </a:schemeClr>
                </a:solidFill>
                <a:latin typeface="Arial" pitchFamily="34" charset="0"/>
                <a:cs typeface="Arial" pitchFamily="34" charset="0"/>
              </a:rPr>
              <a:t>Is particularly abundant  in the heart  muscle</a:t>
            </a:r>
          </a:p>
          <a:p>
            <a:r>
              <a:rPr lang="en-US" sz="2200" dirty="0" smtClean="0">
                <a:solidFill>
                  <a:schemeClr val="tx2">
                    <a:lumMod val="50000"/>
                  </a:schemeClr>
                </a:solidFill>
                <a:latin typeface="Arial" pitchFamily="34" charset="0"/>
                <a:cs typeface="Arial" pitchFamily="34" charset="0"/>
              </a:rPr>
              <a:t>Clinical studies show Co Q 10 reduces symptoms of Congestive Heart Failure</a:t>
            </a:r>
          </a:p>
          <a:p>
            <a:r>
              <a:rPr lang="en-US" sz="2200" b="1" dirty="0" smtClean="0">
                <a:solidFill>
                  <a:schemeClr val="tx2">
                    <a:lumMod val="50000"/>
                  </a:schemeClr>
                </a:solidFill>
                <a:latin typeface="Arial" pitchFamily="34" charset="0"/>
                <a:cs typeface="Arial" pitchFamily="34" charset="0"/>
              </a:rPr>
              <a:t>Helps prevent LDL cholesterol oxidation into plaque</a:t>
            </a:r>
          </a:p>
          <a:p>
            <a:endParaRPr lang="en-US" sz="2400" dirty="0" smtClean="0">
              <a:solidFill>
                <a:schemeClr val="tx2">
                  <a:lumMod val="50000"/>
                </a:schemeClr>
              </a:solidFill>
              <a:latin typeface="Arial" pitchFamily="34" charset="0"/>
              <a:cs typeface="Arial" pitchFamily="34" charset="0"/>
            </a:endParaRPr>
          </a:p>
          <a:p>
            <a:endParaRPr lang="en-US" sz="2400" dirty="0" smtClean="0">
              <a:solidFill>
                <a:schemeClr val="tx2">
                  <a:lumMod val="50000"/>
                </a:schemeClr>
              </a:solidFill>
              <a:latin typeface="Arial" pitchFamily="34" charset="0"/>
              <a:cs typeface="Arial" pitchFamily="34" charset="0"/>
            </a:endParaRPr>
          </a:p>
          <a:p>
            <a:endParaRPr lang="en-US" sz="2400" dirty="0" smtClean="0">
              <a:solidFill>
                <a:schemeClr val="tx2">
                  <a:lumMod val="50000"/>
                </a:schemeClr>
              </a:solidFill>
              <a:latin typeface="Arial" pitchFamily="34" charset="0"/>
              <a:cs typeface="Arial" pitchFamily="34" charset="0"/>
            </a:endParaRPr>
          </a:p>
          <a:p>
            <a:endParaRPr lang="en-US" sz="2400" dirty="0" smtClean="0">
              <a:solidFill>
                <a:srgbClr val="990099"/>
              </a:solidFill>
              <a:latin typeface="Arial" charset="0"/>
            </a:endParaRPr>
          </a:p>
          <a:p>
            <a:endParaRPr lang="en-US" sz="2400" dirty="0"/>
          </a:p>
        </p:txBody>
      </p:sp>
      <p:sp>
        <p:nvSpPr>
          <p:cNvPr id="5" name="TextBox 4"/>
          <p:cNvSpPr txBox="1"/>
          <p:nvPr/>
        </p:nvSpPr>
        <p:spPr>
          <a:xfrm>
            <a:off x="6553200" y="6096000"/>
            <a:ext cx="2209800" cy="369332"/>
          </a:xfrm>
          <a:prstGeom prst="rect">
            <a:avLst/>
          </a:prstGeom>
          <a:noFill/>
        </p:spPr>
        <p:txBody>
          <a:bodyPr wrap="square" rtlCol="0">
            <a:spAutoFit/>
          </a:bodyPr>
          <a:lstStyle/>
          <a:p>
            <a:r>
              <a:rPr lang="en-US" dirty="0" smtClean="0"/>
              <a:t>barb</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324600" cy="944562"/>
          </a:xfrm>
          <a:ln>
            <a:solidFill>
              <a:schemeClr val="tx2">
                <a:lumMod val="60000"/>
                <a:lumOff val="40000"/>
              </a:schemeClr>
            </a:solidFill>
          </a:ln>
        </p:spPr>
        <p:txBody>
          <a:bodyPr>
            <a:normAutofit/>
          </a:bodyPr>
          <a:lstStyle/>
          <a:p>
            <a:r>
              <a:rPr lang="en-US" sz="3200" dirty="0" smtClean="0">
                <a:solidFill>
                  <a:schemeClr val="tx2">
                    <a:lumMod val="75000"/>
                  </a:schemeClr>
                </a:solidFill>
              </a:rPr>
              <a:t>When CoQ10 Becomes Depleted</a:t>
            </a:r>
            <a:endParaRPr lang="en-US" sz="3200" dirty="0">
              <a:solidFill>
                <a:schemeClr val="tx2">
                  <a:lumMod val="75000"/>
                </a:schemeClr>
              </a:solidFill>
            </a:endParaRPr>
          </a:p>
        </p:txBody>
      </p:sp>
      <p:sp>
        <p:nvSpPr>
          <p:cNvPr id="3" name="Content Placeholder 2"/>
          <p:cNvSpPr>
            <a:spLocks noGrp="1"/>
          </p:cNvSpPr>
          <p:nvPr>
            <p:ph idx="1"/>
          </p:nvPr>
        </p:nvSpPr>
        <p:spPr>
          <a:xfrm>
            <a:off x="457200" y="1447800"/>
            <a:ext cx="8229600" cy="4525963"/>
          </a:xfrm>
        </p:spPr>
        <p:txBody>
          <a:bodyPr>
            <a:normAutofit/>
          </a:bodyPr>
          <a:lstStyle/>
          <a:p>
            <a:r>
              <a:rPr lang="en-US" sz="2400" dirty="0" smtClean="0"/>
              <a:t>Energy generated by the cells is less efficient</a:t>
            </a:r>
          </a:p>
          <a:p>
            <a:r>
              <a:rPr lang="en-US" sz="2400" dirty="0" smtClean="0"/>
              <a:t>More free radicals are generated .. That can do more damage to our cells.</a:t>
            </a:r>
            <a:r>
              <a:rPr lang="en-US" sz="2800" dirty="0" smtClean="0">
                <a:solidFill>
                  <a:srgbClr val="FF0000"/>
                </a:solidFill>
              </a:rPr>
              <a:t> </a:t>
            </a:r>
          </a:p>
          <a:p>
            <a:r>
              <a:rPr lang="en-US" sz="2400" dirty="0" smtClean="0"/>
              <a:t>Thus, adequate levels of CoQ10 are thought to help prevent</a:t>
            </a:r>
          </a:p>
          <a:p>
            <a:pPr lvl="1">
              <a:buNone/>
            </a:pPr>
            <a:r>
              <a:rPr lang="en-US" sz="2400" dirty="0" smtClean="0"/>
              <a:t>diseases associated with free radical production:</a:t>
            </a:r>
          </a:p>
          <a:p>
            <a:pPr lvl="1">
              <a:buNone/>
            </a:pPr>
            <a:r>
              <a:rPr lang="en-US" sz="2400" dirty="0" err="1" smtClean="0"/>
              <a:t>Parkinsons</a:t>
            </a:r>
            <a:r>
              <a:rPr lang="en-US" sz="2400" dirty="0" smtClean="0"/>
              <a:t> Disease		Neurodegenerative</a:t>
            </a:r>
          </a:p>
          <a:p>
            <a:pPr lvl="1">
              <a:buNone/>
            </a:pPr>
            <a:r>
              <a:rPr lang="en-US" sz="2400" dirty="0" smtClean="0"/>
              <a:t>Cancer				Auto-Immune Conditions</a:t>
            </a:r>
          </a:p>
          <a:p>
            <a:pPr lvl="1">
              <a:buNone/>
            </a:pPr>
            <a:r>
              <a:rPr lang="en-US" sz="2400" dirty="0" smtClean="0"/>
              <a:t>Arthritis</a:t>
            </a:r>
          </a:p>
          <a:p>
            <a:pPr lvl="1">
              <a:buNone/>
            </a:pPr>
            <a:endParaRPr lang="en-US" sz="2400" dirty="0" smtClean="0"/>
          </a:p>
          <a:p>
            <a:pPr lvl="1">
              <a:buNone/>
            </a:pPr>
            <a:r>
              <a:rPr lang="en-US" sz="2000" dirty="0" err="1" smtClean="0"/>
              <a:t>jo</a:t>
            </a:r>
            <a:endParaRPr lang="en-US" sz="2000" dirty="0" smtClean="0"/>
          </a:p>
          <a:p>
            <a:pPr lvl="1">
              <a:buNone/>
            </a:pPr>
            <a:endParaRPr lang="en-US" sz="2400" dirty="0" smtClean="0"/>
          </a:p>
          <a:p>
            <a:endParaRPr lang="en-US" sz="2400" dirty="0" smtClean="0"/>
          </a:p>
          <a:p>
            <a:endParaRPr lang="en-US" sz="2400" dirty="0" smtClean="0"/>
          </a:p>
          <a:p>
            <a:endParaRPr lang="en-US" sz="2400" dirty="0"/>
          </a:p>
        </p:txBody>
      </p:sp>
      <p:pic>
        <p:nvPicPr>
          <p:cNvPr id="5122" name="Picture 2" descr="http://resources.yesican-science.ca/energy_flow/images/kinetic_energy1.png"/>
          <p:cNvPicPr>
            <a:picLocks noChangeAspect="1" noChangeArrowheads="1"/>
          </p:cNvPicPr>
          <p:nvPr/>
        </p:nvPicPr>
        <p:blipFill>
          <a:blip r:embed="rId2" cstate="print"/>
          <a:srcRect/>
          <a:stretch>
            <a:fillRect/>
          </a:stretch>
        </p:blipFill>
        <p:spPr bwMode="auto">
          <a:xfrm>
            <a:off x="4800600" y="4648200"/>
            <a:ext cx="4343400" cy="2209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pacific.edu/Images/administration/finance/hr/healthy-heart.jpg"/>
          <p:cNvPicPr>
            <a:picLocks noChangeAspect="1" noChangeArrowheads="1"/>
          </p:cNvPicPr>
          <p:nvPr/>
        </p:nvPicPr>
        <p:blipFill>
          <a:blip r:embed="rId2" cstate="print"/>
          <a:srcRect/>
          <a:stretch>
            <a:fillRect/>
          </a:stretch>
        </p:blipFill>
        <p:spPr bwMode="auto">
          <a:xfrm>
            <a:off x="6213498" y="3886200"/>
            <a:ext cx="2930501" cy="2971800"/>
          </a:xfrm>
          <a:prstGeom prst="rect">
            <a:avLst/>
          </a:prstGeom>
          <a:noFill/>
        </p:spPr>
      </p:pic>
      <p:sp>
        <p:nvSpPr>
          <p:cNvPr id="37890" name="Text Box 2"/>
          <p:cNvSpPr txBox="1">
            <a:spLocks noChangeArrowheads="1"/>
          </p:cNvSpPr>
          <p:nvPr/>
        </p:nvSpPr>
        <p:spPr bwMode="auto">
          <a:xfrm>
            <a:off x="2203450" y="273050"/>
            <a:ext cx="4121150" cy="641350"/>
          </a:xfrm>
          <a:prstGeom prst="rect">
            <a:avLst/>
          </a:prstGeom>
          <a:noFill/>
          <a:ln w="9525">
            <a:noFill/>
            <a:miter lim="800000"/>
            <a:headEnd/>
            <a:tailEnd/>
          </a:ln>
        </p:spPr>
        <p:txBody>
          <a:bodyPr wrap="none">
            <a:spAutoFit/>
          </a:bodyPr>
          <a:lstStyle/>
          <a:p>
            <a:r>
              <a:rPr lang="en-US" sz="3600">
                <a:solidFill>
                  <a:schemeClr val="bg1"/>
                </a:solidFill>
              </a:rPr>
              <a:t>Who Needs CoQ10?</a:t>
            </a:r>
          </a:p>
        </p:txBody>
      </p:sp>
      <p:sp>
        <p:nvSpPr>
          <p:cNvPr id="89091" name="Text Box 3"/>
          <p:cNvSpPr txBox="1">
            <a:spLocks noChangeArrowheads="1"/>
          </p:cNvSpPr>
          <p:nvPr/>
        </p:nvSpPr>
        <p:spPr bwMode="auto">
          <a:xfrm>
            <a:off x="495300" y="1066800"/>
            <a:ext cx="8153400" cy="5324535"/>
          </a:xfrm>
          <a:prstGeom prst="rect">
            <a:avLst/>
          </a:prstGeom>
          <a:noFill/>
          <a:ln w="9525">
            <a:noFill/>
            <a:miter lim="800000"/>
            <a:headEnd/>
            <a:tailEnd/>
          </a:ln>
        </p:spPr>
        <p:txBody>
          <a:bodyPr wrap="square">
            <a:spAutoFit/>
          </a:bodyPr>
          <a:lstStyle/>
          <a:p>
            <a:pPr>
              <a:buFont typeface="Arial" pitchFamily="34" charset="0"/>
              <a:buChar char="•"/>
            </a:pPr>
            <a:r>
              <a:rPr lang="en-US" sz="2800" dirty="0" smtClean="0"/>
              <a:t> </a:t>
            </a:r>
            <a:r>
              <a:rPr lang="en-US" sz="2400" dirty="0" smtClean="0"/>
              <a:t>People over 50 .. Especially post-menopausal women  </a:t>
            </a:r>
            <a:r>
              <a:rPr lang="en-US" sz="2800" dirty="0" smtClean="0"/>
              <a:t>-- </a:t>
            </a:r>
            <a:r>
              <a:rPr lang="en-US" sz="2400" dirty="0" smtClean="0"/>
              <a:t>our ability </a:t>
            </a:r>
            <a:r>
              <a:rPr lang="en-US" sz="2400" dirty="0"/>
              <a:t>to make CoQ10 declines with </a:t>
            </a:r>
            <a:r>
              <a:rPr lang="en-US" sz="2400" dirty="0" smtClean="0"/>
              <a:t>age .. Peaking at age 20. </a:t>
            </a:r>
          </a:p>
          <a:p>
            <a:pPr>
              <a:buFont typeface="Arial" pitchFamily="34" charset="0"/>
              <a:buChar char="•"/>
            </a:pPr>
            <a:r>
              <a:rPr lang="en-US" sz="2400" dirty="0" smtClean="0"/>
              <a:t> CoQ10 levels  may be low in people with cancer, certain 	genetic disorders, diabetes, heart conditions, HIV/AIDS, 	muscular dystrophies, and Parkinson's disease. </a:t>
            </a:r>
          </a:p>
          <a:p>
            <a:pPr>
              <a:buFont typeface="Arial" pitchFamily="34" charset="0"/>
              <a:buChar char="•"/>
            </a:pPr>
            <a:r>
              <a:rPr lang="en-US" sz="2400" dirty="0" smtClean="0"/>
              <a:t> People on </a:t>
            </a:r>
            <a:r>
              <a:rPr lang="en-US" sz="2400" dirty="0" err="1" smtClean="0"/>
              <a:t>statin</a:t>
            </a:r>
            <a:r>
              <a:rPr lang="en-US" sz="2400" dirty="0" smtClean="0"/>
              <a:t> drugs and other medications  that interrupt 	the pathway in the liver that produces Co Q 10</a:t>
            </a:r>
          </a:p>
          <a:p>
            <a:pPr>
              <a:buFont typeface="Arial" pitchFamily="34" charset="0"/>
              <a:buChar char="•"/>
            </a:pPr>
            <a:r>
              <a:rPr lang="en-US" sz="2400" dirty="0" smtClean="0"/>
              <a:t> There is some evidence to support the use of CoQ10 for high 	blood pressure and heart failure.</a:t>
            </a:r>
          </a:p>
          <a:p>
            <a:pPr>
              <a:buFont typeface="Arial" pitchFamily="34" charset="0"/>
              <a:buChar char="•"/>
            </a:pPr>
            <a:r>
              <a:rPr lang="en-US" sz="2400" dirty="0" smtClean="0"/>
              <a:t> Promising uses of CoQ10 include eye disease,		 chest pain caused by exercise, asthma, chronic </a:t>
            </a:r>
          </a:p>
          <a:p>
            <a:r>
              <a:rPr lang="en-US" sz="2400" dirty="0" smtClean="0"/>
              <a:t>fatigue, and high cholesterol, as well as the</a:t>
            </a:r>
          </a:p>
          <a:p>
            <a:r>
              <a:rPr lang="en-US" sz="2400" dirty="0" smtClean="0"/>
              <a:t> treatment of chemotherapy 	side effects in children.  		 MayoClinic.org              </a:t>
            </a:r>
            <a:r>
              <a:rPr lang="en-US" sz="2400" smtClean="0"/>
              <a:t>jo</a:t>
            </a:r>
            <a:endParaRPr lang="en-US" sz="2400" dirty="0"/>
          </a:p>
        </p:txBody>
      </p:sp>
      <p:sp>
        <p:nvSpPr>
          <p:cNvPr id="89094" name="Text Box 6"/>
          <p:cNvSpPr txBox="1">
            <a:spLocks noChangeArrowheads="1"/>
          </p:cNvSpPr>
          <p:nvPr/>
        </p:nvSpPr>
        <p:spPr bwMode="auto">
          <a:xfrm>
            <a:off x="486298" y="381000"/>
            <a:ext cx="8323689" cy="523220"/>
          </a:xfrm>
          <a:prstGeom prst="rect">
            <a:avLst/>
          </a:prstGeom>
          <a:noFill/>
          <a:ln w="28575">
            <a:solidFill>
              <a:srgbClr val="FF0000"/>
            </a:solidFill>
            <a:miter lim="800000"/>
            <a:headEnd/>
            <a:tailEnd/>
          </a:ln>
        </p:spPr>
        <p:txBody>
          <a:bodyPr wrap="none">
            <a:spAutoFit/>
          </a:bodyPr>
          <a:lstStyle/>
          <a:p>
            <a:r>
              <a:rPr lang="en-US" sz="2800" dirty="0" smtClean="0"/>
              <a:t>Who </a:t>
            </a:r>
            <a:r>
              <a:rPr lang="en-US" sz="2800" dirty="0"/>
              <a:t>W</a:t>
            </a:r>
            <a:r>
              <a:rPr lang="en-US" sz="2800" dirty="0" smtClean="0"/>
              <a:t>ill Benefit from Supplementing with Co Q Heart</a:t>
            </a:r>
            <a:r>
              <a:rPr lang="en-US" sz="2800" dirty="0" smtClean="0">
                <a:solidFill>
                  <a:srgbClr val="800080"/>
                </a:solidFill>
              </a:rPr>
              <a:t> ?</a:t>
            </a:r>
            <a:endParaRPr lang="en-US" sz="2800" dirty="0">
              <a:solidFill>
                <a:srgbClr val="80008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9091"/>
                                        </p:tgtEl>
                                        <p:attrNameLst>
                                          <p:attrName>style.visibility</p:attrName>
                                        </p:attrNameLst>
                                      </p:cBhvr>
                                      <p:to>
                                        <p:strVal val="visible"/>
                                      </p:to>
                                    </p:set>
                                    <p:anim calcmode="lin" valueType="num">
                                      <p:cBhvr>
                                        <p:cTn id="7" dur="500" fill="hold"/>
                                        <p:tgtEl>
                                          <p:spTgt spid="89091"/>
                                        </p:tgtEl>
                                        <p:attrNameLst>
                                          <p:attrName>ppt_w</p:attrName>
                                        </p:attrNameLst>
                                      </p:cBhvr>
                                      <p:tavLst>
                                        <p:tav tm="0">
                                          <p:val>
                                            <p:fltVal val="0"/>
                                          </p:val>
                                        </p:tav>
                                        <p:tav tm="100000">
                                          <p:val>
                                            <p:strVal val="#ppt_w"/>
                                          </p:val>
                                        </p:tav>
                                      </p:tavLst>
                                    </p:anim>
                                    <p:anim calcmode="lin" valueType="num">
                                      <p:cBhvr>
                                        <p:cTn id="8" dur="500" fill="hold"/>
                                        <p:tgtEl>
                                          <p:spTgt spid="8909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89094"/>
                                        </p:tgtEl>
                                        <p:attrNameLst>
                                          <p:attrName>style.visibility</p:attrName>
                                        </p:attrNameLst>
                                      </p:cBhvr>
                                      <p:to>
                                        <p:strVal val="visible"/>
                                      </p:to>
                                    </p:set>
                                    <p:anim calcmode="lin" valueType="num">
                                      <p:cBhvr>
                                        <p:cTn id="13" dur="500" fill="hold"/>
                                        <p:tgtEl>
                                          <p:spTgt spid="89094"/>
                                        </p:tgtEl>
                                        <p:attrNameLst>
                                          <p:attrName>ppt_w</p:attrName>
                                        </p:attrNameLst>
                                      </p:cBhvr>
                                      <p:tavLst>
                                        <p:tav tm="0">
                                          <p:val>
                                            <p:fltVal val="0"/>
                                          </p:val>
                                        </p:tav>
                                        <p:tav tm="100000">
                                          <p:val>
                                            <p:strVal val="#ppt_w"/>
                                          </p:val>
                                        </p:tav>
                                      </p:tavLst>
                                    </p:anim>
                                    <p:anim calcmode="lin" valueType="num">
                                      <p:cBhvr>
                                        <p:cTn id="14" dur="500" fill="hold"/>
                                        <p:tgtEl>
                                          <p:spTgt spid="8909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autoUpdateAnimBg="0"/>
      <p:bldP spid="8909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matadormessenger.com/wp-content/uploads/2014/03/HEART-HEALTH.jpg"/>
          <p:cNvPicPr>
            <a:picLocks noChangeAspect="1" noChangeArrowheads="1"/>
          </p:cNvPicPr>
          <p:nvPr/>
        </p:nvPicPr>
        <p:blipFill>
          <a:blip r:embed="rId2" cstate="print"/>
          <a:srcRect/>
          <a:stretch>
            <a:fillRect/>
          </a:stretch>
        </p:blipFill>
        <p:spPr bwMode="auto">
          <a:xfrm>
            <a:off x="5791200" y="3200400"/>
            <a:ext cx="3352800" cy="3657600"/>
          </a:xfrm>
          <a:prstGeom prst="rect">
            <a:avLst/>
          </a:prstGeom>
          <a:noFill/>
        </p:spPr>
      </p:pic>
      <p:sp>
        <p:nvSpPr>
          <p:cNvPr id="2" name="Title 1"/>
          <p:cNvSpPr>
            <a:spLocks noGrp="1"/>
          </p:cNvSpPr>
          <p:nvPr>
            <p:ph type="title"/>
          </p:nvPr>
        </p:nvSpPr>
        <p:spPr>
          <a:xfrm>
            <a:off x="457200" y="274638"/>
            <a:ext cx="8229600" cy="792162"/>
          </a:xfrm>
          <a:ln w="28575">
            <a:solidFill>
              <a:srgbClr val="FF0000"/>
            </a:solidFill>
          </a:ln>
        </p:spPr>
        <p:txBody>
          <a:bodyPr>
            <a:normAutofit/>
          </a:bodyPr>
          <a:lstStyle/>
          <a:p>
            <a:pPr algn="l"/>
            <a:r>
              <a:rPr lang="en-US" sz="2800" b="1" dirty="0" smtClean="0"/>
              <a:t>Smart Heart Regimen for Prevention of Heart Disease</a:t>
            </a:r>
            <a:endParaRPr lang="en-US" sz="2800" dirty="0"/>
          </a:p>
        </p:txBody>
      </p:sp>
      <p:sp>
        <p:nvSpPr>
          <p:cNvPr id="3" name="Content Placeholder 2"/>
          <p:cNvSpPr>
            <a:spLocks noGrp="1"/>
          </p:cNvSpPr>
          <p:nvPr>
            <p:ph idx="1"/>
          </p:nvPr>
        </p:nvSpPr>
        <p:spPr>
          <a:xfrm>
            <a:off x="457200" y="1143000"/>
            <a:ext cx="8229600" cy="5715000"/>
          </a:xfrm>
        </p:spPr>
        <p:txBody>
          <a:bodyPr>
            <a:normAutofit fontScale="47500" lnSpcReduction="20000"/>
          </a:bodyPr>
          <a:lstStyle/>
          <a:p>
            <a:pPr lvl="0"/>
            <a:r>
              <a:rPr lang="en-US" sz="4400" b="1" dirty="0" smtClean="0"/>
              <a:t>Shaklee Blood Pressure –</a:t>
            </a:r>
            <a:r>
              <a:rPr lang="en-US" sz="4400" dirty="0" smtClean="0"/>
              <a:t> relaxes smooth muscle cells… which</a:t>
            </a:r>
          </a:p>
          <a:p>
            <a:pPr lvl="1"/>
            <a:r>
              <a:rPr lang="en-US" sz="4400" dirty="0" smtClean="0"/>
              <a:t>Reduces the constriction of the blood vessel</a:t>
            </a:r>
          </a:p>
          <a:p>
            <a:pPr lvl="1"/>
            <a:r>
              <a:rPr lang="en-US" sz="4400" dirty="0" smtClean="0"/>
              <a:t>Which opens the arteries and improves blood flow .. of nutrients and oxygen to the cells all over the body</a:t>
            </a:r>
          </a:p>
          <a:p>
            <a:pPr lvl="1"/>
            <a:r>
              <a:rPr lang="en-US" sz="4400" dirty="0" smtClean="0"/>
              <a:t>Which reduces blood pressure</a:t>
            </a:r>
          </a:p>
          <a:p>
            <a:pPr>
              <a:buNone/>
            </a:pPr>
            <a:endParaRPr lang="en-US" sz="1800" dirty="0" smtClean="0"/>
          </a:p>
          <a:p>
            <a:pPr lvl="0"/>
            <a:r>
              <a:rPr lang="en-US" sz="4400" b="1" dirty="0" smtClean="0"/>
              <a:t>Omega Guard Omega 3 Fatty Acid Complex -- </a:t>
            </a:r>
            <a:r>
              <a:rPr lang="en-US" sz="4400" dirty="0" smtClean="0"/>
              <a:t> ( </a:t>
            </a:r>
            <a:r>
              <a:rPr lang="en-US" sz="4400" dirty="0" err="1" smtClean="0"/>
              <a:t>Shak</a:t>
            </a:r>
            <a:r>
              <a:rPr lang="en-US" sz="4400" dirty="0" smtClean="0"/>
              <a:t> diff is purity )</a:t>
            </a:r>
          </a:p>
          <a:p>
            <a:pPr lvl="1"/>
            <a:r>
              <a:rPr lang="en-US" sz="4400" dirty="0" smtClean="0"/>
              <a:t>Reduces inflammation</a:t>
            </a:r>
          </a:p>
          <a:p>
            <a:pPr lvl="1"/>
            <a:r>
              <a:rPr lang="en-US" sz="4400" dirty="0" smtClean="0"/>
              <a:t>Reduces platelet aggregation  ( stickiness)</a:t>
            </a:r>
          </a:p>
          <a:p>
            <a:pPr lvl="1"/>
            <a:r>
              <a:rPr lang="en-US" sz="4400" dirty="0" smtClean="0"/>
              <a:t>Makes red blood cells more slippery</a:t>
            </a:r>
            <a:endParaRPr lang="en-US" dirty="0" smtClean="0"/>
          </a:p>
          <a:p>
            <a:pPr lvl="0"/>
            <a:r>
              <a:rPr lang="en-US" b="1" dirty="0" smtClean="0"/>
              <a:t> </a:t>
            </a:r>
            <a:r>
              <a:rPr lang="en-US" sz="4400" b="1" dirty="0" smtClean="0"/>
              <a:t>Cholesterol Reduction Complex </a:t>
            </a:r>
            <a:r>
              <a:rPr lang="en-US" sz="4400" dirty="0" smtClean="0"/>
              <a:t>– 						if cholesterol is above 180 to 200</a:t>
            </a:r>
          </a:p>
          <a:p>
            <a:pPr lvl="0"/>
            <a:r>
              <a:rPr lang="en-US" sz="4400" b="1" dirty="0" err="1" smtClean="0"/>
              <a:t>CoQ</a:t>
            </a:r>
            <a:r>
              <a:rPr lang="en-US" sz="4400" b="1" dirty="0" smtClean="0"/>
              <a:t> Heart </a:t>
            </a:r>
            <a:r>
              <a:rPr lang="en-US" sz="4400" dirty="0" smtClean="0"/>
              <a:t> --</a:t>
            </a:r>
          </a:p>
          <a:p>
            <a:pPr lvl="1"/>
            <a:r>
              <a:rPr lang="en-US" sz="4400" dirty="0" smtClean="0"/>
              <a:t>especially if on a </a:t>
            </a:r>
            <a:r>
              <a:rPr lang="en-US" sz="4400" dirty="0" err="1" smtClean="0"/>
              <a:t>statin</a:t>
            </a:r>
            <a:r>
              <a:rPr lang="en-US" sz="4400" dirty="0" smtClean="0"/>
              <a:t> drug</a:t>
            </a:r>
          </a:p>
          <a:p>
            <a:pPr lvl="1"/>
            <a:r>
              <a:rPr lang="en-US" sz="4400" dirty="0" smtClean="0"/>
              <a:t>anti-oxidant that helps prevent oxidation				 of LDL cholesterol into plaque      barb</a:t>
            </a:r>
          </a:p>
          <a:p>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200" cy="639762"/>
          </a:xfrm>
          <a:ln>
            <a:solidFill>
              <a:srgbClr val="C00000"/>
            </a:solidFill>
          </a:ln>
        </p:spPr>
        <p:txBody>
          <a:bodyPr>
            <a:normAutofit fontScale="90000"/>
          </a:bodyPr>
          <a:lstStyle/>
          <a:p>
            <a:r>
              <a:rPr lang="en-US" sz="3600" dirty="0" smtClean="0"/>
              <a:t>Heart Smart Collection PV</a:t>
            </a:r>
            <a:endParaRPr lang="en-US" sz="3600" dirty="0"/>
          </a:p>
        </p:txBody>
      </p:sp>
      <p:sp>
        <p:nvSpPr>
          <p:cNvPr id="3" name="Content Placeholder 2"/>
          <p:cNvSpPr>
            <a:spLocks noGrp="1"/>
          </p:cNvSpPr>
          <p:nvPr>
            <p:ph idx="1"/>
          </p:nvPr>
        </p:nvSpPr>
        <p:spPr>
          <a:xfrm>
            <a:off x="457200" y="1066800"/>
            <a:ext cx="7924800" cy="2590800"/>
          </a:xfrm>
          <a:ln>
            <a:solidFill>
              <a:srgbClr val="C00000"/>
            </a:solidFill>
          </a:ln>
        </p:spPr>
        <p:txBody>
          <a:bodyPr>
            <a:normAutofit/>
          </a:bodyPr>
          <a:lstStyle/>
          <a:p>
            <a:pPr>
              <a:lnSpc>
                <a:spcPts val="2400"/>
              </a:lnSpc>
              <a:buNone/>
            </a:pPr>
            <a:r>
              <a:rPr lang="en-US" sz="2400" dirty="0" smtClean="0"/>
              <a:t>Cholesterol Reduction Complex		30  PV</a:t>
            </a:r>
          </a:p>
          <a:p>
            <a:pPr>
              <a:lnSpc>
                <a:spcPts val="2400"/>
              </a:lnSpc>
              <a:buNone/>
            </a:pPr>
            <a:r>
              <a:rPr lang="en-US" sz="2400" dirty="0" smtClean="0"/>
              <a:t>Co Q Heart					24</a:t>
            </a:r>
          </a:p>
          <a:p>
            <a:pPr>
              <a:lnSpc>
                <a:spcPts val="2400"/>
              </a:lnSpc>
              <a:buNone/>
            </a:pPr>
            <a:r>
              <a:rPr lang="en-US" sz="2400" dirty="0" smtClean="0"/>
              <a:t>Omega Guard	large				</a:t>
            </a:r>
            <a:r>
              <a:rPr lang="en-US" sz="2400" u="sng" dirty="0" smtClean="0"/>
              <a:t>34</a:t>
            </a:r>
          </a:p>
          <a:p>
            <a:pPr>
              <a:lnSpc>
                <a:spcPts val="2400"/>
              </a:lnSpc>
              <a:buNone/>
            </a:pPr>
            <a:r>
              <a:rPr lang="en-US" sz="2400" dirty="0" smtClean="0"/>
              <a:t>							88 PV</a:t>
            </a:r>
          </a:p>
          <a:p>
            <a:pPr>
              <a:buNone/>
            </a:pPr>
            <a:r>
              <a:rPr lang="en-US" sz="2400" b="1" dirty="0" smtClean="0">
                <a:solidFill>
                  <a:srgbClr val="C00000"/>
                </a:solidFill>
              </a:rPr>
              <a:t>10 customers </a:t>
            </a:r>
            <a:r>
              <a:rPr lang="en-US" sz="2400" dirty="0" smtClean="0"/>
              <a:t>X 88 PV = 880 PV  X 20% bonus X 15% markup </a:t>
            </a:r>
            <a:r>
              <a:rPr lang="en-US" sz="2800" dirty="0" smtClean="0"/>
              <a:t>=  				</a:t>
            </a:r>
            <a:r>
              <a:rPr lang="en-US" sz="3600" dirty="0" smtClean="0"/>
              <a:t>$308</a:t>
            </a:r>
          </a:p>
          <a:p>
            <a:pPr>
              <a:buNone/>
            </a:pPr>
            <a:endParaRPr lang="en-US" sz="2800" dirty="0"/>
          </a:p>
        </p:txBody>
      </p:sp>
      <p:sp>
        <p:nvSpPr>
          <p:cNvPr id="4" name="TextBox 3"/>
          <p:cNvSpPr txBox="1"/>
          <p:nvPr/>
        </p:nvSpPr>
        <p:spPr>
          <a:xfrm>
            <a:off x="457200" y="3733800"/>
            <a:ext cx="7924800" cy="2492990"/>
          </a:xfrm>
          <a:prstGeom prst="rect">
            <a:avLst/>
          </a:prstGeom>
          <a:noFill/>
          <a:ln>
            <a:solidFill>
              <a:srgbClr val="C00000"/>
            </a:solidFill>
          </a:ln>
        </p:spPr>
        <p:txBody>
          <a:bodyPr wrap="square" rtlCol="0">
            <a:spAutoFit/>
          </a:bodyPr>
          <a:lstStyle/>
          <a:p>
            <a:r>
              <a:rPr lang="en-US" sz="2400" dirty="0" smtClean="0"/>
              <a:t>Shaklee Blood Pressure			33 PV</a:t>
            </a:r>
          </a:p>
          <a:p>
            <a:r>
              <a:rPr lang="en-US" sz="2400" dirty="0" smtClean="0"/>
              <a:t>Co Q Heart					24</a:t>
            </a:r>
          </a:p>
          <a:p>
            <a:r>
              <a:rPr lang="en-US" sz="2400" dirty="0" smtClean="0"/>
              <a:t>Omega Guard large				</a:t>
            </a:r>
            <a:r>
              <a:rPr lang="en-US" sz="2400" u="sng" dirty="0" smtClean="0"/>
              <a:t>34 </a:t>
            </a:r>
            <a:r>
              <a:rPr lang="en-US" sz="2400" dirty="0" smtClean="0"/>
              <a:t>								91 PV</a:t>
            </a:r>
          </a:p>
          <a:p>
            <a:r>
              <a:rPr lang="en-US" sz="2400" b="1" dirty="0" smtClean="0">
                <a:solidFill>
                  <a:srgbClr val="C00000"/>
                </a:solidFill>
              </a:rPr>
              <a:t>10 customers </a:t>
            </a:r>
            <a:r>
              <a:rPr lang="en-US" sz="2400" dirty="0" smtClean="0"/>
              <a:t>X 91 PV = 910 PV X 20% bonus X 15% mark up =</a:t>
            </a:r>
          </a:p>
          <a:p>
            <a:r>
              <a:rPr lang="en-US" sz="2400" dirty="0" smtClean="0"/>
              <a:t>				</a:t>
            </a:r>
            <a:r>
              <a:rPr lang="en-US" sz="3600" dirty="0" smtClean="0"/>
              <a:t>$318	</a:t>
            </a:r>
            <a:r>
              <a:rPr lang="en-US" sz="2000" dirty="0" err="1" smtClean="0"/>
              <a:t>katie</a:t>
            </a:r>
            <a:endParaRPr lang="en-US" sz="2400" u="sng" dirty="0" smtClean="0"/>
          </a:p>
        </p:txBody>
      </p:sp>
      <p:pic>
        <p:nvPicPr>
          <p:cNvPr id="1026" name="Picture 2" descr="http://beatingheartcenter.com/wp-content/uploads/2015/01/Healthy-heart.gif"/>
          <p:cNvPicPr>
            <a:picLocks noChangeAspect="1" noChangeArrowheads="1"/>
          </p:cNvPicPr>
          <p:nvPr/>
        </p:nvPicPr>
        <p:blipFill>
          <a:blip r:embed="rId2" cstate="print"/>
          <a:srcRect/>
          <a:stretch>
            <a:fillRect/>
          </a:stretch>
        </p:blipFill>
        <p:spPr bwMode="auto">
          <a:xfrm>
            <a:off x="7239000" y="143933"/>
            <a:ext cx="1676400" cy="1769534"/>
          </a:xfrm>
          <a:prstGeom prst="rect">
            <a:avLst/>
          </a:prstGeom>
          <a:noFill/>
          <a:ln>
            <a:solidFill>
              <a:srgbClr val="C00000"/>
            </a:solid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a:xfrm>
            <a:off x="457200" y="1524000"/>
            <a:ext cx="8229600" cy="5334000"/>
          </a:xfrm>
        </p:spPr>
        <p:txBody>
          <a:bodyPr>
            <a:noAutofit/>
          </a:bodyPr>
          <a:lstStyle/>
          <a:p>
            <a:pPr fontAlgn="base">
              <a:lnSpc>
                <a:spcPts val="2000"/>
              </a:lnSpc>
            </a:pPr>
            <a:r>
              <a:rPr lang="en-US" sz="2000" dirty="0"/>
              <a:t>Earn $100, $200, even $1200 or more! For hotel, food and fun at Shaklee Live </a:t>
            </a:r>
            <a:r>
              <a:rPr lang="en-US" sz="2000" dirty="0" smtClean="0"/>
              <a:t>2015   January </a:t>
            </a:r>
            <a:r>
              <a:rPr lang="en-US" sz="2000" dirty="0"/>
              <a:t>1, 2015 – June 30, </a:t>
            </a:r>
            <a:r>
              <a:rPr lang="en-US" sz="2000" dirty="0" smtClean="0"/>
              <a:t>2015</a:t>
            </a:r>
            <a:r>
              <a:rPr lang="en-US" sz="2000" dirty="0"/>
              <a:t/>
            </a:r>
            <a:br>
              <a:rPr lang="en-US" sz="2000" dirty="0"/>
            </a:br>
            <a:r>
              <a:rPr lang="en-US" sz="2000" dirty="0" smtClean="0"/>
              <a:t>THIS ONE IS SPECIAL – Celebrating 	100 years of  Science,</a:t>
            </a:r>
          </a:p>
          <a:p>
            <a:pPr fontAlgn="base">
              <a:lnSpc>
                <a:spcPts val="2000"/>
              </a:lnSpc>
              <a:buNone/>
            </a:pPr>
            <a:r>
              <a:rPr lang="en-US" sz="2000" i="1" dirty="0" smtClean="0"/>
              <a:t>					</a:t>
            </a:r>
            <a:r>
              <a:rPr lang="en-US" sz="2000" dirty="0" smtClean="0"/>
              <a:t>    	100 years of  Stories</a:t>
            </a:r>
          </a:p>
          <a:p>
            <a:pPr fontAlgn="base">
              <a:lnSpc>
                <a:spcPts val="2000"/>
              </a:lnSpc>
              <a:buNone/>
            </a:pPr>
            <a:r>
              <a:rPr lang="en-US" sz="2000" dirty="0" smtClean="0"/>
              <a:t>						100 Years of Innovation</a:t>
            </a:r>
          </a:p>
          <a:p>
            <a:pPr fontAlgn="base">
              <a:buNone/>
            </a:pPr>
            <a:r>
              <a:rPr lang="en-US" sz="2000" dirty="0" smtClean="0"/>
              <a:t>And best of all ..   							Celebrating Roger Barnett’s Inspiring Vision for the Next 100 Years</a:t>
            </a:r>
          </a:p>
          <a:p>
            <a:pPr fontAlgn="base">
              <a:buNone/>
            </a:pPr>
            <a:r>
              <a:rPr lang="en-US" sz="1800" dirty="0" smtClean="0"/>
              <a:t>And wait </a:t>
            </a:r>
            <a:r>
              <a:rPr lang="en-US" sz="1800" dirty="0" err="1" smtClean="0"/>
              <a:t>til</a:t>
            </a:r>
            <a:r>
              <a:rPr lang="en-US" sz="1800" dirty="0" smtClean="0"/>
              <a:t> you hear .. The special keynote speaker,.. The special MC who will have us rolling in the aisles … the inspiring stories , the information-packed workshops… the special surprises …   It will be the Shaklee Event we talk about for YEARS … </a:t>
            </a:r>
          </a:p>
          <a:p>
            <a:pPr fontAlgn="base">
              <a:buNone/>
            </a:pPr>
            <a:r>
              <a:rPr lang="en-US" sz="1800" dirty="0" smtClean="0"/>
              <a:t>Cleveland is the Rock and Roll Capital of the world !!!  And we plan to ROCK !!</a:t>
            </a:r>
            <a:endParaRPr lang="en-US" sz="1800" dirty="0"/>
          </a:p>
          <a:p>
            <a:pPr fontAlgn="base"/>
            <a:r>
              <a:rPr lang="en-US" sz="1800" dirty="0" smtClean="0"/>
              <a:t>AND EARN YOUR TRIP FREE  ---Earn </a:t>
            </a:r>
            <a:r>
              <a:rPr lang="en-US" sz="1800" dirty="0"/>
              <a:t>the cash to cover the expenses of this once-in-a-lifetime event by doing what you’re already doing to build your business – sponsoring new people</a:t>
            </a:r>
            <a:r>
              <a:rPr lang="en-US" sz="1800" dirty="0" smtClean="0"/>
              <a:t>!</a:t>
            </a:r>
            <a:endParaRPr lang="en-US" sz="1800" dirty="0"/>
          </a:p>
          <a:p>
            <a:pPr fontAlgn="base"/>
            <a:r>
              <a:rPr lang="en-US" sz="1800" dirty="0"/>
              <a:t>Cash for Cleveland rewards you for sponsoring new people with cash bonuses you can earn to spend at Shaklee Live </a:t>
            </a:r>
            <a:r>
              <a:rPr lang="en-US" sz="2000" dirty="0"/>
              <a:t>2015 in Cleveland, OH</a:t>
            </a:r>
            <a:r>
              <a:rPr lang="en-US" sz="2000" dirty="0" smtClean="0"/>
              <a:t>.        </a:t>
            </a:r>
            <a:r>
              <a:rPr lang="en-US" sz="2000" dirty="0" err="1" smtClean="0"/>
              <a:t>jo</a:t>
            </a:r>
            <a:endParaRPr lang="en-US" sz="2000" dirty="0"/>
          </a:p>
        </p:txBody>
      </p:sp>
      <p:pic>
        <p:nvPicPr>
          <p:cNvPr id="6" name="Picture 5" descr="Cash for Cle Articl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 y="228600"/>
            <a:ext cx="8305800" cy="1219200"/>
          </a:xfrm>
          <a:prstGeom prst="rect">
            <a:avLst/>
          </a:prstGeom>
          <a:noFill/>
          <a:ln>
            <a:noFill/>
          </a:ln>
        </p:spPr>
      </p:pic>
      <p:sp>
        <p:nvSpPr>
          <p:cNvPr id="7" name="TextBox 6"/>
          <p:cNvSpPr txBox="1"/>
          <p:nvPr/>
        </p:nvSpPr>
        <p:spPr>
          <a:xfrm>
            <a:off x="3962400" y="762000"/>
            <a:ext cx="3255186" cy="523220"/>
          </a:xfrm>
          <a:prstGeom prst="rect">
            <a:avLst/>
          </a:prstGeom>
          <a:noFill/>
        </p:spPr>
        <p:txBody>
          <a:bodyPr wrap="none" rtlCol="0">
            <a:spAutoFit/>
          </a:bodyPr>
          <a:lstStyle/>
          <a:p>
            <a:r>
              <a:rPr lang="en-US" sz="2800" dirty="0" smtClean="0">
                <a:solidFill>
                  <a:schemeClr val="bg1"/>
                </a:solidFill>
              </a:rPr>
              <a:t>August 12 – 16, 2015</a:t>
            </a:r>
            <a:endParaRPr lang="en-US" sz="2800" dirty="0">
              <a:solidFill>
                <a:schemeClr val="bg1"/>
              </a:solidFill>
            </a:endParaRPr>
          </a:p>
        </p:txBody>
      </p:sp>
    </p:spTree>
    <p:extLst>
      <p:ext uri="{BB962C8B-B14F-4D97-AF65-F5344CB8AC3E}">
        <p14:creationId xmlns:p14="http://schemas.microsoft.com/office/powerpoint/2010/main" val="3258286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clevecoymca.org/wp-content/uploads/healthy-heart.jpg"/>
          <p:cNvPicPr>
            <a:picLocks noChangeAspect="1" noChangeArrowheads="1"/>
          </p:cNvPicPr>
          <p:nvPr/>
        </p:nvPicPr>
        <p:blipFill>
          <a:blip r:embed="rId2" cstate="print"/>
          <a:srcRect/>
          <a:stretch>
            <a:fillRect/>
          </a:stretch>
        </p:blipFill>
        <p:spPr bwMode="auto">
          <a:xfrm>
            <a:off x="6172200" y="4307962"/>
            <a:ext cx="2971800" cy="2550038"/>
          </a:xfrm>
          <a:prstGeom prst="rect">
            <a:avLst/>
          </a:prstGeom>
          <a:noFill/>
        </p:spPr>
      </p:pic>
      <p:sp>
        <p:nvSpPr>
          <p:cNvPr id="2" name="Title 1"/>
          <p:cNvSpPr>
            <a:spLocks noGrp="1"/>
          </p:cNvSpPr>
          <p:nvPr>
            <p:ph type="title"/>
          </p:nvPr>
        </p:nvSpPr>
        <p:spPr>
          <a:xfrm>
            <a:off x="1028700" y="304800"/>
            <a:ext cx="7086600" cy="792162"/>
          </a:xfrm>
          <a:ln>
            <a:solidFill>
              <a:srgbClr val="FF0000"/>
            </a:solidFill>
          </a:ln>
        </p:spPr>
        <p:txBody>
          <a:bodyPr>
            <a:normAutofit/>
          </a:bodyPr>
          <a:lstStyle/>
          <a:p>
            <a:r>
              <a:rPr lang="en-US" sz="3200" dirty="0" smtClean="0"/>
              <a:t>For More Resources on Healthy Heart … </a:t>
            </a:r>
            <a:endParaRPr lang="en-US" sz="3200" dirty="0"/>
          </a:p>
        </p:txBody>
      </p:sp>
      <p:sp>
        <p:nvSpPr>
          <p:cNvPr id="3" name="Content Placeholder 2"/>
          <p:cNvSpPr>
            <a:spLocks noGrp="1"/>
          </p:cNvSpPr>
          <p:nvPr>
            <p:ph idx="1"/>
          </p:nvPr>
        </p:nvSpPr>
        <p:spPr>
          <a:xfrm>
            <a:off x="457200" y="1219200"/>
            <a:ext cx="8229600" cy="3810000"/>
          </a:xfrm>
        </p:spPr>
        <p:txBody>
          <a:bodyPr>
            <a:normAutofit/>
          </a:bodyPr>
          <a:lstStyle/>
          <a:p>
            <a:pPr>
              <a:buNone/>
            </a:pPr>
            <a:r>
              <a:rPr lang="en-US" sz="2400" dirty="0" smtClean="0"/>
              <a:t>For a full power point presentation on Healthy Heart Information, go to &gt;&gt;&gt;</a:t>
            </a:r>
          </a:p>
          <a:p>
            <a:pPr>
              <a:buNone/>
            </a:pPr>
            <a:r>
              <a:rPr lang="en-US" sz="2400" dirty="0" smtClean="0">
                <a:hlinkClick r:id="rId3"/>
              </a:rPr>
              <a:t>www.BetterHealthin31Days.com/</a:t>
            </a:r>
            <a:r>
              <a:rPr lang="en-US" sz="2400" dirty="0" smtClean="0"/>
              <a:t> your name</a:t>
            </a:r>
          </a:p>
          <a:p>
            <a:pPr>
              <a:buNone/>
            </a:pPr>
            <a:r>
              <a:rPr lang="en-US" sz="2400" dirty="0" smtClean="0"/>
              <a:t> </a:t>
            </a:r>
          </a:p>
          <a:p>
            <a:pPr>
              <a:buNone/>
            </a:pPr>
            <a:r>
              <a:rPr lang="en-US" sz="2400" dirty="0" smtClean="0"/>
              <a:t>A paid subscription site .. You can subscribe to individually or divide the cost with a group of other leaders .</a:t>
            </a:r>
          </a:p>
          <a:p>
            <a:pPr>
              <a:buNone/>
            </a:pPr>
            <a:r>
              <a:rPr lang="en-US" sz="2400" dirty="0" smtClean="0"/>
              <a:t>Webmasters Michelle and Chris Spell only can set up new subscriptions twice a month, so get details from </a:t>
            </a:r>
            <a:r>
              <a:rPr lang="en-US" sz="2400" dirty="0" smtClean="0">
                <a:hlinkClick r:id="rId4"/>
              </a:rPr>
              <a:t>www.bobsfiles.net</a:t>
            </a:r>
            <a:r>
              <a:rPr lang="en-US" sz="2400" dirty="0" smtClean="0"/>
              <a:t> 			</a:t>
            </a:r>
            <a:r>
              <a:rPr lang="en-US" sz="2000" dirty="0" err="1" smtClean="0"/>
              <a:t>lisa</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55638"/>
          </a:xfrm>
          <a:ln>
            <a:solidFill>
              <a:schemeClr val="tx2">
                <a:lumMod val="60000"/>
                <a:lumOff val="40000"/>
              </a:schemeClr>
            </a:solidFill>
          </a:ln>
        </p:spPr>
        <p:txBody>
          <a:bodyPr>
            <a:normAutofit fontScale="90000"/>
          </a:bodyPr>
          <a:lstStyle/>
          <a:p>
            <a:r>
              <a:rPr lang="en-US" sz="2800" dirty="0" smtClean="0"/>
              <a:t>Objectives for Session #5 – Identifying Business Partners</a:t>
            </a:r>
            <a:endParaRPr lang="en-US" sz="2800" dirty="0"/>
          </a:p>
        </p:txBody>
      </p:sp>
      <p:sp>
        <p:nvSpPr>
          <p:cNvPr id="3" name="Content Placeholder 2"/>
          <p:cNvSpPr>
            <a:spLocks noGrp="1"/>
          </p:cNvSpPr>
          <p:nvPr>
            <p:ph idx="1"/>
          </p:nvPr>
        </p:nvSpPr>
        <p:spPr>
          <a:xfrm>
            <a:off x="800100" y="1600200"/>
            <a:ext cx="7543800" cy="2286000"/>
          </a:xfrm>
        </p:spPr>
        <p:txBody>
          <a:bodyPr>
            <a:normAutofit/>
          </a:bodyPr>
          <a:lstStyle/>
          <a:p>
            <a:r>
              <a:rPr lang="en-US" sz="2400" dirty="0" smtClean="0"/>
              <a:t>Assembling our business team  begins with identifying people  with an interest in developing a home business.</a:t>
            </a:r>
          </a:p>
          <a:p>
            <a:r>
              <a:rPr lang="en-US" sz="2400" dirty="0" smtClean="0"/>
              <a:t>We will review a variety of ways to meet potential business partners suggested by Sarah Robbins in her book Rock Your Network Marketing Business.         </a:t>
            </a:r>
            <a:r>
              <a:rPr lang="en-US" sz="2400" dirty="0" err="1" smtClean="0"/>
              <a:t>lisa</a:t>
            </a:r>
            <a:endParaRPr lang="en-US" sz="2400" dirty="0"/>
          </a:p>
        </p:txBody>
      </p:sp>
      <p:pic>
        <p:nvPicPr>
          <p:cNvPr id="23554" name="Picture 2" descr="http://blog.acrowire.com/wp-content/uploads/2010/12/identify-market1.jpg"/>
          <p:cNvPicPr>
            <a:picLocks noChangeAspect="1" noChangeArrowheads="1"/>
          </p:cNvPicPr>
          <p:nvPr/>
        </p:nvPicPr>
        <p:blipFill>
          <a:blip r:embed="rId2" cstate="print"/>
          <a:srcRect/>
          <a:stretch>
            <a:fillRect/>
          </a:stretch>
        </p:blipFill>
        <p:spPr bwMode="auto">
          <a:xfrm>
            <a:off x="2109787" y="3733800"/>
            <a:ext cx="4924425" cy="258343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6705600" cy="1173162"/>
          </a:xfrm>
          <a:ln>
            <a:solidFill>
              <a:srgbClr val="C00000"/>
            </a:solidFill>
          </a:ln>
        </p:spPr>
        <p:txBody>
          <a:bodyPr>
            <a:normAutofit/>
          </a:bodyPr>
          <a:lstStyle/>
          <a:p>
            <a:r>
              <a:rPr lang="en-US" sz="2800" dirty="0" smtClean="0"/>
              <a:t>Rock Your Network Marketing Business –</a:t>
            </a:r>
            <a:br>
              <a:rPr lang="en-US" sz="2800" dirty="0" smtClean="0"/>
            </a:br>
            <a:r>
              <a:rPr lang="en-US" sz="2800" dirty="0" smtClean="0"/>
              <a:t>Chapter 5  --</a:t>
            </a:r>
            <a:r>
              <a:rPr lang="en-US" sz="3200" dirty="0" smtClean="0"/>
              <a:t>Power Prospecting</a:t>
            </a:r>
            <a:endParaRPr lang="en-US" sz="3200" dirty="0"/>
          </a:p>
        </p:txBody>
      </p:sp>
      <p:sp>
        <p:nvSpPr>
          <p:cNvPr id="3" name="Content Placeholder 2"/>
          <p:cNvSpPr>
            <a:spLocks noGrp="1"/>
          </p:cNvSpPr>
          <p:nvPr>
            <p:ph idx="1"/>
          </p:nvPr>
        </p:nvSpPr>
        <p:spPr>
          <a:xfrm>
            <a:off x="457200" y="1524000"/>
            <a:ext cx="8229600" cy="3809999"/>
          </a:xfrm>
        </p:spPr>
        <p:txBody>
          <a:bodyPr>
            <a:normAutofit/>
          </a:bodyPr>
          <a:lstStyle/>
          <a:p>
            <a:pPr>
              <a:buNone/>
            </a:pPr>
            <a:r>
              <a:rPr lang="en-US" sz="2400" dirty="0" smtClean="0"/>
              <a:t>Think of sharing and inviting as sifting and sorting  … with no emotional attachment to the results.</a:t>
            </a:r>
            <a:endParaRPr lang="en-US" sz="1100" dirty="0" smtClean="0"/>
          </a:p>
          <a:p>
            <a:pPr>
              <a:buNone/>
            </a:pPr>
            <a:r>
              <a:rPr lang="en-US" sz="2400" dirty="0" smtClean="0"/>
              <a:t>We are a waiter pouring coffee. If someone doesn’t care for any coffee,  we are not offended, we just continue to offer coffee to the next person.</a:t>
            </a:r>
          </a:p>
          <a:p>
            <a:pPr>
              <a:buNone/>
            </a:pPr>
            <a:r>
              <a:rPr lang="en-US" sz="2400" dirty="0" smtClean="0"/>
              <a:t>“No” – means “ not now”. Maintain the friendship, invite them to become your customer and revisit the subject later.</a:t>
            </a:r>
            <a:endParaRPr lang="en-US" sz="1100" dirty="0" smtClean="0"/>
          </a:p>
          <a:p>
            <a:pPr algn="ctr">
              <a:buNone/>
            </a:pPr>
            <a:r>
              <a:rPr lang="en-US" sz="2400" dirty="0" smtClean="0"/>
              <a:t>Talking to people is what we do for a living.</a:t>
            </a:r>
          </a:p>
          <a:p>
            <a:pPr algn="ctr">
              <a:buNone/>
            </a:pPr>
            <a:r>
              <a:rPr lang="en-US" sz="2400" dirty="0" smtClean="0"/>
              <a:t>The more we speak to .. The faster we grow.  </a:t>
            </a:r>
            <a:r>
              <a:rPr lang="en-US" sz="2400" dirty="0" err="1" smtClean="0"/>
              <a:t>katie</a:t>
            </a:r>
            <a:endParaRPr lang="en-US" sz="2400" dirty="0" smtClean="0"/>
          </a:p>
          <a:p>
            <a:pPr>
              <a:buNone/>
            </a:pPr>
            <a:endParaRPr lang="en-US" sz="2400" dirty="0" smtClean="0"/>
          </a:p>
          <a:p>
            <a:pPr>
              <a:buNone/>
            </a:pPr>
            <a:endParaRPr lang="en-US" sz="2400" dirty="0"/>
          </a:p>
        </p:txBody>
      </p:sp>
      <p:pic>
        <p:nvPicPr>
          <p:cNvPr id="72706" name="Picture 2" descr="http://www.bushburyparishchurch.co.uk/siteimages/btcs_2011_tag___who_are_you_inviting_1%5b1%5d.jpg"/>
          <p:cNvPicPr>
            <a:picLocks noChangeAspect="1" noChangeArrowheads="1"/>
          </p:cNvPicPr>
          <p:nvPr/>
        </p:nvPicPr>
        <p:blipFill>
          <a:blip r:embed="rId2" cstate="print"/>
          <a:srcRect/>
          <a:stretch>
            <a:fillRect/>
          </a:stretch>
        </p:blipFill>
        <p:spPr bwMode="auto">
          <a:xfrm>
            <a:off x="1497806" y="5410200"/>
            <a:ext cx="6148388" cy="99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additive="base">
                                        <p:cTn id="7" dur="500" fill="hold"/>
                                        <p:tgtEl>
                                          <p:spTgt spid="72706"/>
                                        </p:tgtEl>
                                        <p:attrNameLst>
                                          <p:attrName>ppt_x</p:attrName>
                                        </p:attrNameLst>
                                      </p:cBhvr>
                                      <p:tavLst>
                                        <p:tav tm="0">
                                          <p:val>
                                            <p:strVal val="#ppt_x"/>
                                          </p:val>
                                        </p:tav>
                                        <p:tav tm="100000">
                                          <p:val>
                                            <p:strVal val="#ppt_x"/>
                                          </p:val>
                                        </p:tav>
                                      </p:tavLst>
                                    </p:anim>
                                    <p:anim calcmode="lin" valueType="num">
                                      <p:cBhvr additive="base">
                                        <p:cTn id="8" dur="500" fill="hold"/>
                                        <p:tgtEl>
                                          <p:spTgt spid="727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cademic.kellogg.edu/mckayg/buad112/web/pres/fouraces.jpg"/>
          <p:cNvPicPr>
            <a:picLocks noChangeAspect="1" noChangeArrowheads="1"/>
          </p:cNvPicPr>
          <p:nvPr/>
        </p:nvPicPr>
        <p:blipFill>
          <a:blip r:embed="rId2" cstate="print"/>
          <a:srcRect/>
          <a:stretch>
            <a:fillRect/>
          </a:stretch>
        </p:blipFill>
        <p:spPr bwMode="auto">
          <a:xfrm>
            <a:off x="6553200" y="4114800"/>
            <a:ext cx="2311797" cy="2521961"/>
          </a:xfrm>
          <a:prstGeom prst="rect">
            <a:avLst/>
          </a:prstGeom>
          <a:noFill/>
        </p:spPr>
      </p:pic>
      <p:sp>
        <p:nvSpPr>
          <p:cNvPr id="2" name="Title 1"/>
          <p:cNvSpPr>
            <a:spLocks noGrp="1"/>
          </p:cNvSpPr>
          <p:nvPr>
            <p:ph type="title"/>
          </p:nvPr>
        </p:nvSpPr>
        <p:spPr>
          <a:xfrm>
            <a:off x="457200" y="274638"/>
            <a:ext cx="7620000" cy="1020762"/>
          </a:xfrm>
          <a:ln>
            <a:solidFill>
              <a:srgbClr val="FF0000"/>
            </a:solidFill>
          </a:ln>
        </p:spPr>
        <p:txBody>
          <a:bodyPr>
            <a:normAutofit fontScale="90000"/>
          </a:bodyPr>
          <a:lstStyle/>
          <a:p>
            <a:r>
              <a:rPr lang="en-US" sz="3200" dirty="0" smtClean="0"/>
              <a:t>3 Ways Someone Can Plug Into Our Business</a:t>
            </a:r>
            <a:br>
              <a:rPr lang="en-US" sz="3200" dirty="0" smtClean="0"/>
            </a:br>
            <a:r>
              <a:rPr lang="en-US" sz="3200" dirty="0" smtClean="0"/>
              <a:t>Sarah Robbins</a:t>
            </a:r>
            <a:endParaRPr lang="en-US" sz="3200" dirty="0"/>
          </a:p>
        </p:txBody>
      </p:sp>
      <p:sp>
        <p:nvSpPr>
          <p:cNvPr id="3" name="Content Placeholder 2"/>
          <p:cNvSpPr>
            <a:spLocks noGrp="1"/>
          </p:cNvSpPr>
          <p:nvPr>
            <p:ph idx="1"/>
          </p:nvPr>
        </p:nvSpPr>
        <p:spPr>
          <a:xfrm>
            <a:off x="457200" y="1600201"/>
            <a:ext cx="8229600" cy="3276600"/>
          </a:xfrm>
        </p:spPr>
        <p:txBody>
          <a:bodyPr>
            <a:normAutofit/>
          </a:bodyPr>
          <a:lstStyle/>
          <a:p>
            <a:r>
              <a:rPr lang="en-US" sz="2800" dirty="0" smtClean="0"/>
              <a:t>Consultant – </a:t>
            </a:r>
            <a:r>
              <a:rPr lang="en-US" sz="2400" dirty="0" smtClean="0"/>
              <a:t>( distributor) and develop a business</a:t>
            </a:r>
          </a:p>
          <a:p>
            <a:r>
              <a:rPr lang="en-US" sz="2800" dirty="0" smtClean="0"/>
              <a:t>Customer – </a:t>
            </a:r>
            <a:r>
              <a:rPr lang="en-US" sz="2400" dirty="0" smtClean="0"/>
              <a:t>and enjoy the products</a:t>
            </a:r>
          </a:p>
          <a:p>
            <a:r>
              <a:rPr lang="en-US" sz="2800" dirty="0" smtClean="0"/>
              <a:t>Connector –</a:t>
            </a:r>
            <a:r>
              <a:rPr lang="en-US" sz="2400" dirty="0" smtClean="0"/>
              <a:t> who learn what we do and connect us to people who may have an interest…but they can only make those connections if they know what we do ..</a:t>
            </a:r>
          </a:p>
          <a:p>
            <a:pPr>
              <a:buNone/>
            </a:pPr>
            <a:r>
              <a:rPr lang="en-US" sz="2400" dirty="0" smtClean="0"/>
              <a:t>		Good Goal – 5 new  contacts ( reach outs ) a day </a:t>
            </a:r>
          </a:p>
          <a:p>
            <a:pPr>
              <a:buNone/>
            </a:pPr>
            <a:r>
              <a:rPr lang="en-US" sz="2400" dirty="0" smtClean="0"/>
              <a:t>		Think of deck of cards --- with 4 Aces	  </a:t>
            </a:r>
            <a:r>
              <a:rPr lang="en-US" sz="2400" dirty="0" err="1" smtClean="0"/>
              <a:t>katie</a:t>
            </a:r>
            <a:r>
              <a:rPr lang="en-US" sz="2400" dirty="0" smtClean="0"/>
              <a:t>		</a:t>
            </a:r>
            <a:endParaRPr lang="en-US" sz="2400" dirty="0"/>
          </a:p>
        </p:txBody>
      </p:sp>
      <p:sp>
        <p:nvSpPr>
          <p:cNvPr id="4" name="Rectangle 3"/>
          <p:cNvSpPr/>
          <p:nvPr/>
        </p:nvSpPr>
        <p:spPr>
          <a:xfrm>
            <a:off x="457200" y="5105400"/>
            <a:ext cx="6172200" cy="954107"/>
          </a:xfrm>
          <a:prstGeom prst="rect">
            <a:avLst/>
          </a:prstGeom>
          <a:ln>
            <a:solidFill>
              <a:srgbClr val="FF0000"/>
            </a:solidFill>
          </a:ln>
        </p:spPr>
        <p:txBody>
          <a:bodyPr wrap="square">
            <a:spAutoFit/>
          </a:bodyPr>
          <a:lstStyle/>
          <a:p>
            <a:r>
              <a:rPr lang="en-US" sz="2800" dirty="0" smtClean="0"/>
              <a:t>but also some picture cards with value … 			and even a few jokers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http://cdn2.content.compendiumblog.com/uploads/user/8574d69b-b83b-102a-92aa-669ad046edd4/fd51e2f8-3e45-44af-adde-e4703ec99412/Image/28af48e2657bd2717340e78f2fa77465/we_love_our_customers_45120409_std.jpg"/>
          <p:cNvPicPr>
            <a:picLocks noChangeAspect="1" noChangeArrowheads="1"/>
          </p:cNvPicPr>
          <p:nvPr/>
        </p:nvPicPr>
        <p:blipFill>
          <a:blip r:embed="rId2" cstate="print"/>
          <a:srcRect/>
          <a:stretch>
            <a:fillRect/>
          </a:stretch>
        </p:blipFill>
        <p:spPr bwMode="auto">
          <a:xfrm>
            <a:off x="6019800" y="0"/>
            <a:ext cx="2895600" cy="2133600"/>
          </a:xfrm>
          <a:prstGeom prst="rect">
            <a:avLst/>
          </a:prstGeom>
          <a:noFill/>
        </p:spPr>
      </p:pic>
      <p:sp>
        <p:nvSpPr>
          <p:cNvPr id="2" name="Title 1"/>
          <p:cNvSpPr>
            <a:spLocks noGrp="1"/>
          </p:cNvSpPr>
          <p:nvPr>
            <p:ph type="title"/>
          </p:nvPr>
        </p:nvSpPr>
        <p:spPr>
          <a:xfrm>
            <a:off x="457200" y="304800"/>
            <a:ext cx="5562600" cy="1143000"/>
          </a:xfrm>
          <a:ln>
            <a:solidFill>
              <a:srgbClr val="FF0000"/>
            </a:solidFill>
          </a:ln>
        </p:spPr>
        <p:txBody>
          <a:bodyPr>
            <a:normAutofit fontScale="90000"/>
          </a:bodyPr>
          <a:lstStyle/>
          <a:p>
            <a:r>
              <a:rPr lang="en-US" sz="3200" dirty="0" smtClean="0"/>
              <a:t>Where To Find People to Speak to About Benefits of Home Businesses</a:t>
            </a:r>
            <a:endParaRPr lang="en-US" sz="3200" dirty="0"/>
          </a:p>
        </p:txBody>
      </p:sp>
      <p:sp>
        <p:nvSpPr>
          <p:cNvPr id="3" name="Content Placeholder 2"/>
          <p:cNvSpPr>
            <a:spLocks noGrp="1"/>
          </p:cNvSpPr>
          <p:nvPr>
            <p:ph idx="1"/>
          </p:nvPr>
        </p:nvSpPr>
        <p:spPr>
          <a:xfrm>
            <a:off x="457200" y="1600200"/>
            <a:ext cx="8229600" cy="4906963"/>
          </a:xfrm>
        </p:spPr>
        <p:txBody>
          <a:bodyPr>
            <a:normAutofit/>
          </a:bodyPr>
          <a:lstStyle/>
          <a:p>
            <a:pPr>
              <a:buNone/>
            </a:pPr>
            <a:r>
              <a:rPr lang="en-US" sz="2400" dirty="0" smtClean="0"/>
              <a:t>1</a:t>
            </a:r>
            <a:r>
              <a:rPr lang="en-US" sz="2400" b="1" dirty="0" smtClean="0">
                <a:solidFill>
                  <a:srgbClr val="C00000"/>
                </a:solidFill>
              </a:rPr>
              <a:t>. Revisit our customers –</a:t>
            </a:r>
          </a:p>
          <a:p>
            <a:pPr>
              <a:buNone/>
            </a:pPr>
            <a:r>
              <a:rPr lang="en-US" sz="2400" dirty="0" smtClean="0"/>
              <a:t>	</a:t>
            </a:r>
            <a:r>
              <a:rPr lang="en-US" sz="2000" i="1" dirty="0" smtClean="0"/>
              <a:t>“ How are you loving your products? I’m not sure I ever shared, but as a distributor, I receive a great discount. I’d love to  get you on a program where you can get my wholesale pricing, too. .. And possibly get all your products free . Or make money sharing them with others. Do you have a few minutes for me to share more?”                                     </a:t>
            </a:r>
            <a:r>
              <a:rPr lang="en-US" sz="2000" i="1" dirty="0" err="1" smtClean="0"/>
              <a:t>katie</a:t>
            </a:r>
            <a:r>
              <a:rPr lang="en-US" sz="2000" i="1" dirty="0" smtClean="0"/>
              <a:t> &amp; Bess story</a:t>
            </a:r>
          </a:p>
          <a:p>
            <a:pPr>
              <a:buNone/>
            </a:pPr>
            <a:r>
              <a:rPr lang="en-US" sz="2400" dirty="0" smtClean="0"/>
              <a:t>2</a:t>
            </a:r>
            <a:r>
              <a:rPr lang="en-US" sz="2400" b="1" dirty="0" smtClean="0">
                <a:solidFill>
                  <a:srgbClr val="C00000"/>
                </a:solidFill>
              </a:rPr>
              <a:t>. Revisit Past Prospects or Former Business Builders              When Something is New.</a:t>
            </a:r>
          </a:p>
          <a:p>
            <a:pPr>
              <a:buNone/>
            </a:pPr>
            <a:r>
              <a:rPr lang="en-US" sz="2000" i="1" dirty="0" smtClean="0"/>
              <a:t>	“I know the timing wasn’t right before, but if ever there’s a time to take another peek at the company, the time is now. Going into Fall and  kids are going back to school, business is booming big time, which will be followed by the boom of the holiday season. Plus new products and promotions recently launched. I would hate for you to miss out”</a:t>
            </a:r>
            <a:endParaRPr lang="en-US" sz="2000"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39762"/>
          </a:xfrm>
          <a:ln>
            <a:solidFill>
              <a:schemeClr val="accent2">
                <a:lumMod val="75000"/>
              </a:schemeClr>
            </a:solidFill>
          </a:ln>
        </p:spPr>
        <p:txBody>
          <a:bodyPr>
            <a:normAutofit/>
          </a:bodyPr>
          <a:lstStyle/>
          <a:p>
            <a:r>
              <a:rPr lang="en-US" sz="2800" dirty="0" smtClean="0"/>
              <a:t>3. Go Through Your Phone and </a:t>
            </a:r>
            <a:r>
              <a:rPr lang="en-US" sz="2800" dirty="0" err="1" smtClean="0"/>
              <a:t>FaceBook</a:t>
            </a:r>
            <a:r>
              <a:rPr lang="en-US" sz="2800" dirty="0" smtClean="0"/>
              <a:t> Contacts</a:t>
            </a:r>
            <a:endParaRPr lang="en-US" sz="2800" dirty="0"/>
          </a:p>
        </p:txBody>
      </p:sp>
      <p:sp>
        <p:nvSpPr>
          <p:cNvPr id="3" name="Content Placeholder 2"/>
          <p:cNvSpPr>
            <a:spLocks noGrp="1"/>
          </p:cNvSpPr>
          <p:nvPr>
            <p:ph idx="1"/>
          </p:nvPr>
        </p:nvSpPr>
        <p:spPr>
          <a:xfrm>
            <a:off x="457200" y="1143001"/>
            <a:ext cx="7772400" cy="2514600"/>
          </a:xfrm>
        </p:spPr>
        <p:txBody>
          <a:bodyPr>
            <a:normAutofit/>
          </a:bodyPr>
          <a:lstStyle/>
          <a:p>
            <a:pPr>
              <a:buNone/>
            </a:pPr>
            <a:r>
              <a:rPr lang="en-US" sz="2000" i="1" dirty="0" smtClean="0"/>
              <a:t>“ I wanted to share some exciting news with you. I started a new business  ( tell them about your product and your business story</a:t>
            </a:r>
            <a:r>
              <a:rPr lang="en-US" sz="2400" dirty="0" smtClean="0"/>
              <a:t> </a:t>
            </a:r>
            <a:r>
              <a:rPr lang="en-US" sz="2000" i="1" dirty="0" smtClean="0"/>
              <a:t>, how you found it and why you are excited about it.) .. My business is building in your area and I wanted to share it with you to see if I could pick your brain for ideas on how to build there and who you know who might be interested. Could I treat you to coffee ( or virtual coffee with a gift card ) and tell you more? “                                    </a:t>
            </a:r>
            <a:r>
              <a:rPr lang="en-US" sz="2000" i="1" dirty="0" err="1" smtClean="0"/>
              <a:t>katie</a:t>
            </a:r>
            <a:endParaRPr lang="en-US" sz="2000" i="1" dirty="0"/>
          </a:p>
        </p:txBody>
      </p:sp>
      <p:sp>
        <p:nvSpPr>
          <p:cNvPr id="4" name="TextBox 3"/>
          <p:cNvSpPr txBox="1"/>
          <p:nvPr/>
        </p:nvSpPr>
        <p:spPr>
          <a:xfrm>
            <a:off x="381000" y="3657600"/>
            <a:ext cx="6443174" cy="461665"/>
          </a:xfrm>
          <a:prstGeom prst="rect">
            <a:avLst/>
          </a:prstGeom>
          <a:noFill/>
          <a:ln>
            <a:solidFill>
              <a:schemeClr val="tx2">
                <a:lumMod val="75000"/>
              </a:schemeClr>
            </a:solidFill>
          </a:ln>
        </p:spPr>
        <p:txBody>
          <a:bodyPr wrap="none" rtlCol="0">
            <a:spAutoFit/>
          </a:bodyPr>
          <a:lstStyle/>
          <a:p>
            <a:r>
              <a:rPr lang="en-US" sz="2400" dirty="0" smtClean="0"/>
              <a:t>Third party validation and social  proof is powerful</a:t>
            </a:r>
            <a:endParaRPr lang="en-US" sz="2400" dirty="0"/>
          </a:p>
        </p:txBody>
      </p:sp>
      <p:sp>
        <p:nvSpPr>
          <p:cNvPr id="5" name="TextBox 4"/>
          <p:cNvSpPr txBox="1"/>
          <p:nvPr/>
        </p:nvSpPr>
        <p:spPr>
          <a:xfrm>
            <a:off x="609600" y="4343400"/>
            <a:ext cx="4991100" cy="830997"/>
          </a:xfrm>
          <a:prstGeom prst="rect">
            <a:avLst/>
          </a:prstGeom>
          <a:noFill/>
        </p:spPr>
        <p:txBody>
          <a:bodyPr wrap="square" rtlCol="0">
            <a:spAutoFit/>
          </a:bodyPr>
          <a:lstStyle/>
          <a:p>
            <a:r>
              <a:rPr lang="en-US" sz="2400" dirty="0" smtClean="0"/>
              <a:t>Relate your leader’s story and set up a 3-way call or invite to a meeting.</a:t>
            </a:r>
            <a:endParaRPr lang="en-US" sz="2400" dirty="0"/>
          </a:p>
        </p:txBody>
      </p:sp>
      <p:sp>
        <p:nvSpPr>
          <p:cNvPr id="6" name="TextBox 5"/>
          <p:cNvSpPr txBox="1"/>
          <p:nvPr/>
        </p:nvSpPr>
        <p:spPr>
          <a:xfrm>
            <a:off x="457200" y="5334000"/>
            <a:ext cx="6248400" cy="1015663"/>
          </a:xfrm>
          <a:prstGeom prst="rect">
            <a:avLst/>
          </a:prstGeom>
          <a:noFill/>
        </p:spPr>
        <p:txBody>
          <a:bodyPr wrap="square" rtlCol="0">
            <a:spAutoFit/>
          </a:bodyPr>
          <a:lstStyle/>
          <a:p>
            <a:r>
              <a:rPr lang="en-US" sz="2000" i="1" dirty="0" smtClean="0"/>
              <a:t>I’m new and still learning. I’d love for you to hear from my business partner. She’ll be able  to share more and answer your questions</a:t>
            </a:r>
            <a:endParaRPr lang="en-US" sz="2000" i="1" dirty="0"/>
          </a:p>
        </p:txBody>
      </p:sp>
      <p:pic>
        <p:nvPicPr>
          <p:cNvPr id="69634" name="Picture 2" descr="http://www.wordstemplates.org/wp-content/uploads/2012/08/Contact-List-Template.jpg"/>
          <p:cNvPicPr>
            <a:picLocks noChangeAspect="1" noChangeArrowheads="1"/>
          </p:cNvPicPr>
          <p:nvPr/>
        </p:nvPicPr>
        <p:blipFill>
          <a:blip r:embed="rId2" cstate="print"/>
          <a:srcRect/>
          <a:stretch>
            <a:fillRect/>
          </a:stretch>
        </p:blipFill>
        <p:spPr bwMode="auto">
          <a:xfrm>
            <a:off x="6629400" y="4191000"/>
            <a:ext cx="2291572" cy="24384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localmovingcompany.files.wordpress.com/2012/11/meet-the-neighbors.jpg"/>
          <p:cNvPicPr>
            <a:picLocks noChangeAspect="1" noChangeArrowheads="1"/>
          </p:cNvPicPr>
          <p:nvPr/>
        </p:nvPicPr>
        <p:blipFill>
          <a:blip r:embed="rId2" cstate="print"/>
          <a:srcRect/>
          <a:stretch>
            <a:fillRect/>
          </a:stretch>
        </p:blipFill>
        <p:spPr bwMode="auto">
          <a:xfrm>
            <a:off x="5943600" y="228600"/>
            <a:ext cx="3200400" cy="2819399"/>
          </a:xfrm>
          <a:prstGeom prst="rect">
            <a:avLst/>
          </a:prstGeom>
          <a:noFill/>
        </p:spPr>
      </p:pic>
      <p:sp>
        <p:nvSpPr>
          <p:cNvPr id="2" name="Title 1"/>
          <p:cNvSpPr>
            <a:spLocks noGrp="1"/>
          </p:cNvSpPr>
          <p:nvPr>
            <p:ph type="title"/>
          </p:nvPr>
        </p:nvSpPr>
        <p:spPr>
          <a:xfrm>
            <a:off x="457200" y="381000"/>
            <a:ext cx="4876800" cy="685800"/>
          </a:xfrm>
          <a:ln>
            <a:solidFill>
              <a:schemeClr val="tx2">
                <a:lumMod val="75000"/>
              </a:schemeClr>
            </a:solidFill>
          </a:ln>
        </p:spPr>
        <p:txBody>
          <a:bodyPr>
            <a:normAutofit fontScale="90000"/>
          </a:bodyPr>
          <a:lstStyle/>
          <a:p>
            <a:r>
              <a:rPr lang="en-US" sz="2800" dirty="0" smtClean="0"/>
              <a:t>4. Lifestyle Networking Bump-</a:t>
            </a:r>
            <a:r>
              <a:rPr lang="en-US" sz="2800" dirty="0" err="1" smtClean="0"/>
              <a:t>into’s</a:t>
            </a:r>
            <a:endParaRPr lang="en-US" sz="2800" dirty="0"/>
          </a:p>
        </p:txBody>
      </p:sp>
      <p:sp>
        <p:nvSpPr>
          <p:cNvPr id="3" name="Content Placeholder 2"/>
          <p:cNvSpPr>
            <a:spLocks noGrp="1"/>
          </p:cNvSpPr>
          <p:nvPr>
            <p:ph idx="1"/>
          </p:nvPr>
        </p:nvSpPr>
        <p:spPr>
          <a:xfrm>
            <a:off x="457200" y="1066800"/>
            <a:ext cx="5867400" cy="2362200"/>
          </a:xfrm>
        </p:spPr>
        <p:txBody>
          <a:bodyPr>
            <a:normAutofit fontScale="92500"/>
          </a:bodyPr>
          <a:lstStyle/>
          <a:p>
            <a:r>
              <a:rPr lang="en-US" sz="2400" dirty="0" smtClean="0"/>
              <a:t>Learn to engage people in conversation…  		a sincere compliment,</a:t>
            </a:r>
          </a:p>
          <a:p>
            <a:pPr>
              <a:buNone/>
            </a:pPr>
            <a:r>
              <a:rPr lang="en-US" sz="2400" dirty="0" smtClean="0"/>
              <a:t>		 questions ( Great service. Do you love 				your job? </a:t>
            </a:r>
          </a:p>
          <a:p>
            <a:pPr>
              <a:buNone/>
            </a:pPr>
            <a:r>
              <a:rPr lang="en-US" sz="2400" dirty="0" smtClean="0"/>
              <a:t>		Cute kids. Where do they go to school?)</a:t>
            </a:r>
          </a:p>
          <a:p>
            <a:r>
              <a:rPr lang="en-US" sz="2400" dirty="0" smtClean="0"/>
              <a:t>Leave them with a sample 	</a:t>
            </a:r>
            <a:endParaRPr lang="en-US" sz="2000" i="1" dirty="0" smtClean="0"/>
          </a:p>
        </p:txBody>
      </p:sp>
      <p:sp>
        <p:nvSpPr>
          <p:cNvPr id="5" name="Rectangle 4"/>
          <p:cNvSpPr/>
          <p:nvPr/>
        </p:nvSpPr>
        <p:spPr>
          <a:xfrm>
            <a:off x="533400" y="4724400"/>
            <a:ext cx="8077200" cy="1938992"/>
          </a:xfrm>
          <a:prstGeom prst="rect">
            <a:avLst/>
          </a:prstGeom>
          <a:ln>
            <a:solidFill>
              <a:schemeClr val="tx2">
                <a:lumMod val="60000"/>
                <a:lumOff val="40000"/>
              </a:schemeClr>
            </a:solidFill>
          </a:ln>
        </p:spPr>
        <p:txBody>
          <a:bodyPr wrap="square">
            <a:spAutoFit/>
          </a:bodyPr>
          <a:lstStyle/>
          <a:p>
            <a:r>
              <a:rPr lang="en-US" sz="2400" dirty="0" smtClean="0"/>
              <a:t>GET THEIR NAME AND NUMBER and tell them when you will call and write it on the card you leave with them. When you see them  … ask </a:t>
            </a:r>
            <a:r>
              <a:rPr lang="en-US" sz="2400" i="1" dirty="0" smtClean="0"/>
              <a:t>“ How’d you love the product?  Before I tell you more about it, I would love to tell you why I’m excited about my business.”				</a:t>
            </a:r>
            <a:r>
              <a:rPr lang="en-US" sz="2400" i="1" dirty="0" err="1" smtClean="0"/>
              <a:t>lisa</a:t>
            </a:r>
            <a:endParaRPr lang="en-US" sz="2400" dirty="0"/>
          </a:p>
        </p:txBody>
      </p:sp>
      <p:sp>
        <p:nvSpPr>
          <p:cNvPr id="6" name="Rectangle 5"/>
          <p:cNvSpPr/>
          <p:nvPr/>
        </p:nvSpPr>
        <p:spPr>
          <a:xfrm>
            <a:off x="381000" y="3429000"/>
            <a:ext cx="8382000" cy="1200329"/>
          </a:xfrm>
          <a:prstGeom prst="rect">
            <a:avLst/>
          </a:prstGeom>
          <a:ln>
            <a:solidFill>
              <a:schemeClr val="tx2">
                <a:lumMod val="60000"/>
                <a:lumOff val="40000"/>
              </a:schemeClr>
            </a:solidFill>
          </a:ln>
        </p:spPr>
        <p:txBody>
          <a:bodyPr wrap="square">
            <a:spAutoFit/>
          </a:bodyPr>
          <a:lstStyle/>
          <a:p>
            <a:r>
              <a:rPr lang="en-US" sz="2400" i="1" dirty="0" smtClean="0"/>
              <a:t>I’ve loved chatting with you today. I would love to leave you with this gift ( tell them more about the sample ). I promise , you will love it.. If you promise you will try it… and I promise to follow up.” </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plumsted.schoolwires.net/cms/lib6/NJ01001837/Centricity/Domain/422/putthis_on_calendar_clip_art.gif"/>
          <p:cNvPicPr>
            <a:picLocks noChangeAspect="1" noChangeArrowheads="1"/>
          </p:cNvPicPr>
          <p:nvPr/>
        </p:nvPicPr>
        <p:blipFill>
          <a:blip r:embed="rId2" cstate="print"/>
          <a:srcRect/>
          <a:stretch>
            <a:fillRect/>
          </a:stretch>
        </p:blipFill>
        <p:spPr bwMode="auto">
          <a:xfrm>
            <a:off x="6781800" y="3276600"/>
            <a:ext cx="1828800" cy="2746575"/>
          </a:xfrm>
          <a:prstGeom prst="rect">
            <a:avLst/>
          </a:prstGeom>
          <a:noFill/>
        </p:spPr>
      </p:pic>
      <p:sp>
        <p:nvSpPr>
          <p:cNvPr id="2" name="Title 1"/>
          <p:cNvSpPr>
            <a:spLocks noGrp="1"/>
          </p:cNvSpPr>
          <p:nvPr>
            <p:ph type="title"/>
          </p:nvPr>
        </p:nvSpPr>
        <p:spPr>
          <a:xfrm>
            <a:off x="457200" y="274638"/>
            <a:ext cx="7010400" cy="868362"/>
          </a:xfrm>
          <a:ln>
            <a:solidFill>
              <a:schemeClr val="tx2">
                <a:lumMod val="60000"/>
                <a:lumOff val="40000"/>
              </a:schemeClr>
            </a:solidFill>
          </a:ln>
        </p:spPr>
        <p:txBody>
          <a:bodyPr>
            <a:normAutofit fontScale="90000"/>
          </a:bodyPr>
          <a:lstStyle/>
          <a:p>
            <a:pPr algn="l"/>
            <a:r>
              <a:rPr lang="en-US" sz="3200" dirty="0" smtClean="0"/>
              <a:t> 5.  Parties/Virtual Parties ( Face Book Events)</a:t>
            </a:r>
            <a:endParaRPr lang="en-US" sz="2700" dirty="0"/>
          </a:p>
        </p:txBody>
      </p:sp>
      <p:sp>
        <p:nvSpPr>
          <p:cNvPr id="3" name="Content Placeholder 2"/>
          <p:cNvSpPr>
            <a:spLocks noGrp="1"/>
          </p:cNvSpPr>
          <p:nvPr>
            <p:ph idx="1"/>
          </p:nvPr>
        </p:nvSpPr>
        <p:spPr>
          <a:xfrm>
            <a:off x="457200" y="1219200"/>
            <a:ext cx="8229600" cy="2209801"/>
          </a:xfrm>
        </p:spPr>
        <p:txBody>
          <a:bodyPr>
            <a:normAutofit/>
          </a:bodyPr>
          <a:lstStyle/>
          <a:p>
            <a:r>
              <a:rPr lang="en-US" sz="2400" dirty="0" smtClean="0"/>
              <a:t>In-homes, Healthy Home, Healthy You, .. Love Yourself Party </a:t>
            </a:r>
          </a:p>
          <a:p>
            <a:r>
              <a:rPr lang="en-US" sz="2400" dirty="0" smtClean="0"/>
              <a:t>Business Launch and Grand Openings</a:t>
            </a:r>
          </a:p>
          <a:p>
            <a:r>
              <a:rPr lang="en-US" sz="2400" dirty="0" smtClean="0"/>
              <a:t>Moms on a Mission… Business Women’s Tea	   </a:t>
            </a:r>
            <a:r>
              <a:rPr lang="en-US" sz="2400" dirty="0" err="1" smtClean="0"/>
              <a:t>lisa</a:t>
            </a:r>
            <a:endParaRPr lang="en-US" sz="2400" dirty="0"/>
          </a:p>
        </p:txBody>
      </p:sp>
      <p:sp>
        <p:nvSpPr>
          <p:cNvPr id="4" name="Rectangle 3"/>
          <p:cNvSpPr/>
          <p:nvPr/>
        </p:nvSpPr>
        <p:spPr>
          <a:xfrm>
            <a:off x="685800" y="2819400"/>
            <a:ext cx="6400800" cy="3046988"/>
          </a:xfrm>
          <a:prstGeom prst="rect">
            <a:avLst/>
          </a:prstGeom>
        </p:spPr>
        <p:txBody>
          <a:bodyPr wrap="square">
            <a:spAutoFit/>
          </a:bodyPr>
          <a:lstStyle/>
          <a:p>
            <a:pPr>
              <a:buNone/>
            </a:pPr>
            <a:r>
              <a:rPr lang="en-US" sz="2400" dirty="0" smtClean="0"/>
              <a:t>Elements –</a:t>
            </a:r>
          </a:p>
          <a:p>
            <a:pPr>
              <a:buNone/>
            </a:pPr>
            <a:r>
              <a:rPr lang="en-US" sz="2400" dirty="0" smtClean="0"/>
              <a:t>Your story</a:t>
            </a:r>
          </a:p>
          <a:p>
            <a:pPr>
              <a:buNone/>
            </a:pPr>
            <a:r>
              <a:rPr lang="en-US" sz="2400" dirty="0" smtClean="0"/>
              <a:t>The health crisis ..  Life Span </a:t>
            </a:r>
            <a:r>
              <a:rPr lang="en-US" sz="2400" dirty="0" err="1" smtClean="0"/>
              <a:t>vs</a:t>
            </a:r>
            <a:r>
              <a:rPr lang="en-US" sz="2400" dirty="0" smtClean="0"/>
              <a:t> Health Span</a:t>
            </a:r>
          </a:p>
          <a:p>
            <a:pPr>
              <a:buNone/>
            </a:pPr>
            <a:r>
              <a:rPr lang="en-US" sz="2400" dirty="0" smtClean="0"/>
              <a:t>Overview of products and Shaklee Difference</a:t>
            </a:r>
          </a:p>
          <a:p>
            <a:pPr>
              <a:buNone/>
            </a:pPr>
            <a:r>
              <a:rPr lang="en-US" sz="2400" dirty="0" smtClean="0"/>
              <a:t>Business benefits expressed through your business story</a:t>
            </a:r>
          </a:p>
          <a:p>
            <a:pPr>
              <a:buNone/>
            </a:pPr>
            <a:r>
              <a:rPr lang="en-US" sz="2400" dirty="0" smtClean="0"/>
              <a:t>Use, Share, Build Close</a:t>
            </a:r>
          </a:p>
          <a:p>
            <a:pPr>
              <a:buNone/>
            </a:pPr>
            <a:r>
              <a:rPr lang="en-US" sz="2400" dirty="0" smtClean="0"/>
              <a:t>And invitation to join your team.</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6800"/>
            <a:ext cx="6248400" cy="868362"/>
          </a:xfrm>
        </p:spPr>
        <p:txBody>
          <a:bodyPr>
            <a:normAutofit/>
          </a:bodyPr>
          <a:lstStyle/>
          <a:p>
            <a:pPr algn="l"/>
            <a:r>
              <a:rPr lang="en-US" sz="2800" dirty="0" smtClean="0"/>
              <a:t>7 . Networking Groups or Chamber Events</a:t>
            </a:r>
            <a:endParaRPr lang="en-US" sz="2800" dirty="0"/>
          </a:p>
        </p:txBody>
      </p:sp>
      <p:sp>
        <p:nvSpPr>
          <p:cNvPr id="3" name="Content Placeholder 2"/>
          <p:cNvSpPr>
            <a:spLocks noGrp="1"/>
          </p:cNvSpPr>
          <p:nvPr>
            <p:ph idx="1"/>
          </p:nvPr>
        </p:nvSpPr>
        <p:spPr>
          <a:xfrm>
            <a:off x="457200" y="2286000"/>
            <a:ext cx="8229600" cy="4068763"/>
          </a:xfrm>
        </p:spPr>
        <p:txBody>
          <a:bodyPr>
            <a:normAutofit/>
          </a:bodyPr>
          <a:lstStyle/>
          <a:p>
            <a:r>
              <a:rPr lang="en-US" sz="2400" dirty="0" smtClean="0"/>
              <a:t>Create Strategic business relationships that allow you to meet others so you can help each other grow your businesses.</a:t>
            </a:r>
          </a:p>
          <a:p>
            <a:r>
              <a:rPr lang="en-US" sz="2400" dirty="0" smtClean="0"/>
              <a:t>Always be respectful , build relationships first .. And then you can  ask “ who do you know who may be looking to work from their home .. Earn additional income…”and why you love your business…</a:t>
            </a:r>
          </a:p>
          <a:p>
            <a:r>
              <a:rPr lang="en-US" sz="2400" dirty="0" smtClean="0"/>
              <a:t>Crystal Johnson said being part of Chamber of Commerce and other groups is how she built the majority of her customer base.</a:t>
            </a:r>
          </a:p>
          <a:p>
            <a:r>
              <a:rPr lang="en-US" sz="2400" dirty="0" smtClean="0"/>
              <a:t>Betsy Liermann – 2 chiropractors from BNI              </a:t>
            </a:r>
            <a:r>
              <a:rPr lang="en-US" sz="2400" dirty="0" err="1" smtClean="0"/>
              <a:t>lisa</a:t>
            </a:r>
            <a:r>
              <a:rPr lang="en-US" sz="2400" dirty="0" smtClean="0"/>
              <a:t>/</a:t>
            </a:r>
            <a:r>
              <a:rPr lang="en-US" sz="2400" dirty="0" err="1" smtClean="0"/>
              <a:t>betsy</a:t>
            </a:r>
            <a:endParaRPr lang="en-US" sz="2400" dirty="0" smtClean="0"/>
          </a:p>
          <a:p>
            <a:endParaRPr lang="en-US" sz="2400" dirty="0"/>
          </a:p>
        </p:txBody>
      </p:sp>
      <p:pic>
        <p:nvPicPr>
          <p:cNvPr id="14338" name="Picture 2" descr="http://www.weblo.com/asset_images/large/U.S.Chamber_of_Commerce_47ab811906495.jpg"/>
          <p:cNvPicPr>
            <a:picLocks noChangeAspect="1" noChangeArrowheads="1"/>
          </p:cNvPicPr>
          <p:nvPr/>
        </p:nvPicPr>
        <p:blipFill>
          <a:blip r:embed="rId2" cstate="print"/>
          <a:srcRect/>
          <a:stretch>
            <a:fillRect/>
          </a:stretch>
        </p:blipFill>
        <p:spPr bwMode="auto">
          <a:xfrm>
            <a:off x="6781800" y="457200"/>
            <a:ext cx="1828800" cy="18288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86600" cy="715962"/>
          </a:xfrm>
          <a:ln>
            <a:solidFill>
              <a:schemeClr val="tx2">
                <a:lumMod val="60000"/>
                <a:lumOff val="40000"/>
              </a:schemeClr>
            </a:solidFill>
          </a:ln>
        </p:spPr>
        <p:txBody>
          <a:bodyPr>
            <a:normAutofit/>
          </a:bodyPr>
          <a:lstStyle/>
          <a:p>
            <a:pPr algn="l"/>
            <a:r>
              <a:rPr lang="en-US" sz="2800" dirty="0" smtClean="0"/>
              <a:t>8. Events  -- 	Project Groundswell		</a:t>
            </a:r>
            <a:r>
              <a:rPr lang="en-US" sz="2000" dirty="0" smtClean="0"/>
              <a:t>Lisa </a:t>
            </a:r>
            <a:endParaRPr lang="en-US" sz="2000" dirty="0"/>
          </a:p>
        </p:txBody>
      </p:sp>
      <p:sp>
        <p:nvSpPr>
          <p:cNvPr id="3" name="Content Placeholder 2"/>
          <p:cNvSpPr>
            <a:spLocks noGrp="1"/>
          </p:cNvSpPr>
          <p:nvPr>
            <p:ph idx="1"/>
          </p:nvPr>
        </p:nvSpPr>
        <p:spPr>
          <a:xfrm>
            <a:off x="457200" y="1143000"/>
            <a:ext cx="7924800" cy="5334000"/>
          </a:xfrm>
        </p:spPr>
        <p:txBody>
          <a:bodyPr>
            <a:normAutofit fontScale="77500" lnSpcReduction="20000"/>
          </a:bodyPr>
          <a:lstStyle/>
          <a:p>
            <a:pPr>
              <a:buNone/>
            </a:pPr>
            <a:r>
              <a:rPr lang="en-US" sz="2600" dirty="0" smtClean="0"/>
              <a:t>Groundswell and area events- Powerful event to invite people to look at the business and participate in something special and exciting going on in their area. 90 day Focus</a:t>
            </a:r>
          </a:p>
          <a:p>
            <a:pPr>
              <a:buNone/>
            </a:pPr>
            <a:endParaRPr lang="en-US" sz="1300" dirty="0" smtClean="0"/>
          </a:p>
          <a:p>
            <a:pPr>
              <a:buNone/>
            </a:pPr>
            <a:r>
              <a:rPr lang="en-US" sz="2600" dirty="0" smtClean="0"/>
              <a:t>Verbiage we used to invite:</a:t>
            </a:r>
          </a:p>
          <a:p>
            <a:pPr>
              <a:buNone/>
            </a:pPr>
            <a:r>
              <a:rPr lang="en-US" sz="2600" dirty="0" smtClean="0"/>
              <a:t>"Hi _________,</a:t>
            </a:r>
            <a:br>
              <a:rPr lang="en-US" sz="2600" dirty="0" smtClean="0"/>
            </a:br>
            <a:r>
              <a:rPr lang="en-US" sz="2600" dirty="0" smtClean="0"/>
              <a:t>I'm calling today because I wanted to let you know about something that is happening with our company right now.</a:t>
            </a:r>
            <a:br>
              <a:rPr lang="en-US" sz="2600" dirty="0" smtClean="0"/>
            </a:br>
            <a:r>
              <a:rPr lang="en-US" sz="2600" dirty="0" smtClean="0"/>
              <a:t>Shaklee has picked Denver to be one of only two cities to place an extra special focus on!  It is called Project Groundswell and this is truly a special and very unique opportunity for us because they recognize not only the huge growth potential we have here in Denver, but also that it is the perfect demographic for active and health minded people.  </a:t>
            </a:r>
          </a:p>
          <a:p>
            <a:pPr>
              <a:buNone/>
            </a:pPr>
            <a:r>
              <a:rPr lang="en-US" sz="2600" dirty="0" smtClean="0"/>
              <a:t/>
            </a:r>
            <a:br>
              <a:rPr lang="en-US" sz="2600" dirty="0" smtClean="0"/>
            </a:br>
            <a:r>
              <a:rPr lang="en-US" sz="2600" dirty="0" smtClean="0"/>
              <a:t>We are very excited for the amazing things that are on the way.  Anyways, I just wanted to reach out to some of our best members to let them know in case you would like to come on Friday night and see what is happening.  It is a free meeting and just a </a:t>
            </a:r>
            <a:br>
              <a:rPr lang="en-US" sz="2600" dirty="0" smtClean="0"/>
            </a:br>
            <a:r>
              <a:rPr lang="en-US" sz="2600" dirty="0" smtClean="0"/>
              <a:t>great place to get a  look a deeper look at Shaklee.  Let me know if you can come ok.  I would love to see you there!“</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base"/>
            <a:r>
              <a:rPr lang="en-US" sz="2800" cap="all" dirty="0"/>
              <a:t>HERE'S HOW IT WORKS:</a:t>
            </a:r>
            <a:br>
              <a:rPr lang="en-US" sz="2800" cap="all" dirty="0"/>
            </a:br>
            <a:r>
              <a:rPr lang="en-US" sz="2800" dirty="0"/>
              <a:t>Earn shares monthly for the Cash for Cleveland Bonus Pool of $50,000 (January 2015 – June 2015).</a:t>
            </a:r>
            <a:br>
              <a:rPr lang="en-US" sz="2800" dirty="0"/>
            </a:br>
            <a:endParaRPr lang="en-US" sz="2800" dirty="0"/>
          </a:p>
        </p:txBody>
      </p:sp>
      <p:sp>
        <p:nvSpPr>
          <p:cNvPr id="3" name="Content Placeholder 2"/>
          <p:cNvSpPr>
            <a:spLocks noGrp="1"/>
          </p:cNvSpPr>
          <p:nvPr>
            <p:ph idx="1"/>
          </p:nvPr>
        </p:nvSpPr>
        <p:spPr>
          <a:xfrm>
            <a:off x="457200" y="1371600"/>
            <a:ext cx="8229600" cy="5486400"/>
          </a:xfrm>
        </p:spPr>
        <p:txBody>
          <a:bodyPr>
            <a:normAutofit fontScale="55000" lnSpcReduction="20000"/>
          </a:bodyPr>
          <a:lstStyle/>
          <a:p>
            <a:pPr fontAlgn="base"/>
            <a:r>
              <a:rPr lang="en-US" dirty="0"/>
              <a:t>Each month you earn 20 personal sponsoring points between January and June 2015, we’ll reward you with one share or a minimum of $100 check </a:t>
            </a:r>
            <a:r>
              <a:rPr lang="en-US" dirty="0" smtClean="0"/>
              <a:t>.</a:t>
            </a:r>
            <a:endParaRPr lang="en-US" dirty="0"/>
          </a:p>
          <a:p>
            <a:pPr fontAlgn="base"/>
            <a:r>
              <a:rPr lang="en-US" dirty="0"/>
              <a:t>Earn 35 personal sponsoring points in a month during that time period and we’ll up that amount to two shares or a minimum of $200. </a:t>
            </a:r>
          </a:p>
          <a:p>
            <a:pPr fontAlgn="base"/>
            <a:r>
              <a:rPr lang="en-US" dirty="0" smtClean="0"/>
              <a:t>Earn </a:t>
            </a:r>
            <a:r>
              <a:rPr lang="en-US" dirty="0"/>
              <a:t>follow-up points </a:t>
            </a:r>
            <a:r>
              <a:rPr lang="en-US" dirty="0" smtClean="0"/>
              <a:t>when </a:t>
            </a:r>
            <a:r>
              <a:rPr lang="en-US" dirty="0"/>
              <a:t>your new Members and Distributors place an order in their second month with Shaklee – 1 point for an order of 50 PV or more.</a:t>
            </a:r>
          </a:p>
          <a:p>
            <a:pPr fontAlgn="base"/>
            <a:r>
              <a:rPr lang="en-US" dirty="0"/>
              <a:t>Earn a combined 100 points </a:t>
            </a:r>
            <a:r>
              <a:rPr lang="en-US" dirty="0" smtClean="0"/>
              <a:t>and </a:t>
            </a:r>
            <a:r>
              <a:rPr lang="en-US" dirty="0"/>
              <a:t>you'll receive VIP seating and access to the Star Achiever </a:t>
            </a:r>
            <a:r>
              <a:rPr lang="en-US" dirty="0" smtClean="0"/>
              <a:t>Event.</a:t>
            </a:r>
            <a:endParaRPr lang="en-US" dirty="0"/>
          </a:p>
          <a:p>
            <a:pPr fontAlgn="base"/>
            <a:r>
              <a:rPr lang="en-US" dirty="0"/>
              <a:t>Top 20 point earners during the Cash for Cleveland Incentive will receive special recognition at Shaklee Live 2015 in Cleveland.</a:t>
            </a:r>
          </a:p>
          <a:p>
            <a:pPr fontAlgn="base"/>
            <a:r>
              <a:rPr lang="en-US" dirty="0"/>
              <a:t>You must register for Shaklee Live 2015 by June 30, 2015 to be eligible and attend conference to receive your Cash for Cleveland check</a:t>
            </a:r>
            <a:r>
              <a:rPr lang="en-US" dirty="0" smtClean="0"/>
              <a:t>.</a:t>
            </a:r>
          </a:p>
          <a:p>
            <a:pPr fontAlgn="base"/>
            <a:r>
              <a:rPr lang="en-US" dirty="0"/>
              <a:t>Points are earned through personal sponsoring with qualifying orders placed at the time one joins and accrue to the Original Sponsor. Points are earned according to the following:</a:t>
            </a:r>
          </a:p>
          <a:p>
            <a:pPr lvl="1" fontAlgn="base"/>
            <a:r>
              <a:rPr lang="en-US" dirty="0"/>
              <a:t>15 points for a new Distributor with a $999 Super Gold PAK</a:t>
            </a:r>
          </a:p>
          <a:p>
            <a:pPr lvl="1" fontAlgn="base"/>
            <a:r>
              <a:rPr lang="en-US" dirty="0"/>
              <a:t>10 points for a new Distributor with a $699 Gold Plus PAK</a:t>
            </a:r>
          </a:p>
          <a:p>
            <a:pPr lvl="1" fontAlgn="base"/>
            <a:r>
              <a:rPr lang="en-US" dirty="0"/>
              <a:t>5 points for a new Distributor with a $349 Gold PAK</a:t>
            </a:r>
          </a:p>
          <a:p>
            <a:pPr lvl="1" fontAlgn="base"/>
            <a:r>
              <a:rPr lang="en-US" dirty="0"/>
              <a:t>2 points for a new Member or Distributor with a 100 PV or more order</a:t>
            </a:r>
          </a:p>
          <a:p>
            <a:pPr lvl="1" fontAlgn="base"/>
            <a:r>
              <a:rPr lang="en-US" dirty="0"/>
              <a:t>1 point for a new Member or Distributor with a 50 PV Order</a:t>
            </a:r>
          </a:p>
          <a:p>
            <a:pPr fontAlgn="base"/>
            <a:endParaRPr lang="en-US" sz="1500" dirty="0"/>
          </a:p>
          <a:p>
            <a:r>
              <a:rPr lang="en-US" dirty="0"/>
              <a:t>The maximum number of shares you can earn is 12 shares</a:t>
            </a:r>
            <a:r>
              <a:rPr lang="en-US" dirty="0" smtClean="0"/>
              <a:t>.              </a:t>
            </a:r>
            <a:r>
              <a:rPr lang="en-US" dirty="0" err="1" smtClean="0"/>
              <a:t>jo</a:t>
            </a:r>
            <a:endParaRPr lang="en-US" dirty="0"/>
          </a:p>
        </p:txBody>
      </p:sp>
    </p:spTree>
    <p:extLst>
      <p:ext uri="{BB962C8B-B14F-4D97-AF65-F5344CB8AC3E}">
        <p14:creationId xmlns:p14="http://schemas.microsoft.com/office/powerpoint/2010/main" val="39589143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1.bp.blogspot.com/_slSb3t2E0J0/TBXsi6-mtrI/AAAAAAAAAHg/Bhco8QQVtIA/s1600/hairdresser.JPG"/>
          <p:cNvPicPr>
            <a:picLocks noChangeAspect="1" noChangeArrowheads="1"/>
          </p:cNvPicPr>
          <p:nvPr/>
        </p:nvPicPr>
        <p:blipFill>
          <a:blip r:embed="rId2" cstate="print"/>
          <a:srcRect/>
          <a:stretch>
            <a:fillRect/>
          </a:stretch>
        </p:blipFill>
        <p:spPr bwMode="auto">
          <a:xfrm>
            <a:off x="5867400" y="380999"/>
            <a:ext cx="3048000" cy="3048001"/>
          </a:xfrm>
          <a:prstGeom prst="rect">
            <a:avLst/>
          </a:prstGeom>
          <a:noFill/>
        </p:spPr>
      </p:pic>
      <p:sp>
        <p:nvSpPr>
          <p:cNvPr id="2" name="Title 1"/>
          <p:cNvSpPr>
            <a:spLocks noGrp="1"/>
          </p:cNvSpPr>
          <p:nvPr>
            <p:ph type="title"/>
          </p:nvPr>
        </p:nvSpPr>
        <p:spPr>
          <a:xfrm>
            <a:off x="609600" y="1143000"/>
            <a:ext cx="5334000" cy="868362"/>
          </a:xfrm>
        </p:spPr>
        <p:txBody>
          <a:bodyPr>
            <a:normAutofit/>
          </a:bodyPr>
          <a:lstStyle/>
          <a:p>
            <a:pPr algn="l"/>
            <a:r>
              <a:rPr lang="en-US" sz="2800" dirty="0" smtClean="0"/>
              <a:t>9. People Who Provide You Services</a:t>
            </a:r>
            <a:endParaRPr lang="en-US" sz="2800" dirty="0"/>
          </a:p>
        </p:txBody>
      </p:sp>
      <p:sp>
        <p:nvSpPr>
          <p:cNvPr id="3" name="Content Placeholder 2"/>
          <p:cNvSpPr>
            <a:spLocks noGrp="1"/>
          </p:cNvSpPr>
          <p:nvPr>
            <p:ph idx="1"/>
          </p:nvPr>
        </p:nvSpPr>
        <p:spPr>
          <a:xfrm>
            <a:off x="1104900" y="3200400"/>
            <a:ext cx="6934200" cy="3048000"/>
          </a:xfrm>
          <a:ln>
            <a:solidFill>
              <a:schemeClr val="tx2">
                <a:lumMod val="60000"/>
                <a:lumOff val="40000"/>
              </a:schemeClr>
            </a:solidFill>
          </a:ln>
        </p:spPr>
        <p:txBody>
          <a:bodyPr>
            <a:normAutofit/>
          </a:bodyPr>
          <a:lstStyle/>
          <a:p>
            <a:pPr>
              <a:buNone/>
            </a:pPr>
            <a:r>
              <a:rPr lang="en-US" sz="2400" dirty="0" smtClean="0"/>
              <a:t>Think about who you’ve been supporting for years       ( hairdresser, nail tech, realtor, accountant, attorney, etc ) </a:t>
            </a:r>
          </a:p>
          <a:p>
            <a:pPr>
              <a:buNone/>
            </a:pPr>
            <a:r>
              <a:rPr lang="en-US" sz="2400" dirty="0" smtClean="0"/>
              <a:t>Approach them and say..</a:t>
            </a:r>
          </a:p>
          <a:p>
            <a:pPr>
              <a:buNone/>
            </a:pPr>
            <a:r>
              <a:rPr lang="en-US" sz="2400" i="1" dirty="0" smtClean="0"/>
              <a:t>“ I’ve loved supporting your business for years and now I’m hoping I can share my new business with you, I’d love for you to refer me on!”         </a:t>
            </a:r>
            <a:r>
              <a:rPr lang="en-US" sz="2400" i="1" dirty="0" err="1" smtClean="0"/>
              <a:t>katie</a:t>
            </a:r>
            <a:endParaRPr lang="en-US" sz="2400" i="1" dirty="0" smtClean="0"/>
          </a:p>
          <a:p>
            <a:pPr>
              <a:buNone/>
            </a:pPr>
            <a:endParaRPr lang="en-US" sz="2400" i="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209800" cy="1143000"/>
          </a:xfrm>
        </p:spPr>
        <p:txBody>
          <a:bodyPr>
            <a:normAutofit/>
          </a:bodyPr>
          <a:lstStyle/>
          <a:p>
            <a:pPr algn="l"/>
            <a:r>
              <a:rPr lang="en-US" sz="2800" dirty="0" smtClean="0"/>
              <a:t>10. Traveling</a:t>
            </a:r>
            <a:endParaRPr lang="en-US" sz="2800" dirty="0"/>
          </a:p>
        </p:txBody>
      </p:sp>
      <p:sp>
        <p:nvSpPr>
          <p:cNvPr id="3" name="Content Placeholder 2"/>
          <p:cNvSpPr>
            <a:spLocks noGrp="1"/>
          </p:cNvSpPr>
          <p:nvPr>
            <p:ph idx="1"/>
          </p:nvPr>
        </p:nvSpPr>
        <p:spPr>
          <a:xfrm>
            <a:off x="914400" y="2133600"/>
            <a:ext cx="7239000" cy="3992563"/>
          </a:xfrm>
        </p:spPr>
        <p:txBody>
          <a:bodyPr>
            <a:normAutofit/>
          </a:bodyPr>
          <a:lstStyle/>
          <a:p>
            <a:pPr>
              <a:buNone/>
            </a:pPr>
            <a:r>
              <a:rPr lang="en-US" sz="2400" dirty="0" smtClean="0"/>
              <a:t>I ask people where they are going and why they are traveling. When people ask where I’m going, I tell them where and say…</a:t>
            </a:r>
          </a:p>
          <a:p>
            <a:pPr>
              <a:buNone/>
            </a:pPr>
            <a:r>
              <a:rPr lang="en-US" sz="2400" dirty="0" smtClean="0"/>
              <a:t>“I’m expanding my business there. </a:t>
            </a:r>
          </a:p>
          <a:p>
            <a:pPr>
              <a:buNone/>
            </a:pPr>
            <a:r>
              <a:rPr lang="en-US" sz="2400" dirty="0" smtClean="0"/>
              <a:t>They typically ask me what I do … be ready with what you want to say .. Or ask.. Exchange information and follow up.”</a:t>
            </a:r>
          </a:p>
          <a:p>
            <a:pPr>
              <a:buNone/>
            </a:pPr>
            <a:r>
              <a:rPr lang="en-US" sz="2400" dirty="0" smtClean="0"/>
              <a:t>Shawn Gray and Aunt Nancy Story</a:t>
            </a:r>
          </a:p>
          <a:p>
            <a:pPr>
              <a:buNone/>
            </a:pPr>
            <a:r>
              <a:rPr lang="en-US" sz="2400" dirty="0" smtClean="0"/>
              <a:t>“Do you know anyone in Taiwan “			</a:t>
            </a:r>
            <a:r>
              <a:rPr lang="en-US" sz="2400" dirty="0" err="1" smtClean="0"/>
              <a:t>jo</a:t>
            </a:r>
            <a:endParaRPr lang="en-US" sz="2400" dirty="0"/>
          </a:p>
        </p:txBody>
      </p:sp>
      <p:pic>
        <p:nvPicPr>
          <p:cNvPr id="11266" name="Picture 2" descr="http://lakeavenuechoir.files.wordpress.com/2011/08/airplane-clip-art-free.jpg?w=800"/>
          <p:cNvPicPr>
            <a:picLocks noChangeAspect="1" noChangeArrowheads="1"/>
          </p:cNvPicPr>
          <p:nvPr/>
        </p:nvPicPr>
        <p:blipFill>
          <a:blip r:embed="rId2" cstate="print"/>
          <a:srcRect/>
          <a:stretch>
            <a:fillRect/>
          </a:stretch>
        </p:blipFill>
        <p:spPr bwMode="auto">
          <a:xfrm>
            <a:off x="5486400" y="0"/>
            <a:ext cx="3429000" cy="21336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t>11. </a:t>
            </a:r>
            <a:r>
              <a:rPr lang="en-US" sz="2800" smtClean="0"/>
              <a:t>Creating Your List</a:t>
            </a:r>
            <a:endParaRPr lang="en-US" sz="2800"/>
          </a:p>
        </p:txBody>
      </p:sp>
      <p:sp>
        <p:nvSpPr>
          <p:cNvPr id="3" name="Content Placeholder 2"/>
          <p:cNvSpPr>
            <a:spLocks noGrp="1"/>
          </p:cNvSpPr>
          <p:nvPr>
            <p:ph idx="1"/>
          </p:nvPr>
        </p:nvSpPr>
        <p:spPr/>
        <p:txBody>
          <a:bodyPr>
            <a:normAutofit/>
          </a:bodyPr>
          <a:lstStyle/>
          <a:p>
            <a:r>
              <a:rPr lang="en-US" sz="2400" dirty="0" smtClean="0"/>
              <a:t>Begin with people you know …. With qualities you would want in a business partner … </a:t>
            </a:r>
          </a:p>
          <a:p>
            <a:pPr>
              <a:buNone/>
            </a:pPr>
            <a:r>
              <a:rPr lang="en-US" sz="2400" dirty="0" smtClean="0"/>
              <a:t>	ambitious, successful, interested in financial freedom, likes people, fun to be around, easy to talk to,</a:t>
            </a:r>
          </a:p>
          <a:p>
            <a:r>
              <a:rPr lang="en-US" sz="2400" dirty="0" smtClean="0"/>
              <a:t>This is a brain-storming exercise… to unlock names that may be in your memory somewhere .. Some you may never contact.  Some you may contact as a possible “connector” or referral partner.            </a:t>
            </a:r>
            <a:r>
              <a:rPr lang="en-US" sz="2400" dirty="0" err="1" smtClean="0"/>
              <a:t>katie</a:t>
            </a:r>
            <a:endParaRPr lang="en-US" sz="2400" dirty="0" smtClean="0"/>
          </a:p>
          <a:p>
            <a:pPr>
              <a:buNone/>
            </a:pPr>
            <a:r>
              <a:rPr lang="en-US" sz="2400" dirty="0" smtClean="0"/>
              <a:t>	</a:t>
            </a:r>
            <a:endParaRPr lang="en-US" sz="2400" dirty="0"/>
          </a:p>
        </p:txBody>
      </p:sp>
      <p:pic>
        <p:nvPicPr>
          <p:cNvPr id="10242" name="Picture 2" descr="There are many, many reasons to love the list. Lists made by hand, by ..."/>
          <p:cNvPicPr>
            <a:picLocks noChangeAspect="1" noChangeArrowheads="1"/>
          </p:cNvPicPr>
          <p:nvPr/>
        </p:nvPicPr>
        <p:blipFill>
          <a:blip r:embed="rId2" cstate="print"/>
          <a:srcRect/>
          <a:stretch>
            <a:fillRect/>
          </a:stretch>
        </p:blipFill>
        <p:spPr bwMode="auto">
          <a:xfrm>
            <a:off x="5715000" y="4419600"/>
            <a:ext cx="2971800" cy="186356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algn="l"/>
            <a:r>
              <a:rPr lang="en-US" sz="2800" dirty="0" smtClean="0"/>
              <a:t>6. Social Media  -- Stephanie Bruce</a:t>
            </a:r>
            <a:endParaRPr lang="en-US" sz="2800" dirty="0"/>
          </a:p>
        </p:txBody>
      </p:sp>
      <p:pic>
        <p:nvPicPr>
          <p:cNvPr id="4" name="Content Placeholder 3" descr="stephanie bruce.png"/>
          <p:cNvPicPr>
            <a:picLocks noGrp="1" noChangeAspect="1"/>
          </p:cNvPicPr>
          <p:nvPr>
            <p:ph idx="1"/>
          </p:nvPr>
        </p:nvPicPr>
        <p:blipFill>
          <a:blip r:embed="rId2" cstate="print"/>
          <a:stretch>
            <a:fillRect/>
          </a:stretch>
        </p:blipFill>
        <p:spPr>
          <a:xfrm>
            <a:off x="7299778" y="228600"/>
            <a:ext cx="1367971" cy="2209800"/>
          </a:xfrm>
        </p:spPr>
      </p:pic>
      <p:sp>
        <p:nvSpPr>
          <p:cNvPr id="5" name="TextBox 4"/>
          <p:cNvSpPr txBox="1"/>
          <p:nvPr/>
        </p:nvSpPr>
        <p:spPr>
          <a:xfrm>
            <a:off x="685800" y="1447800"/>
            <a:ext cx="6400800" cy="3970318"/>
          </a:xfrm>
          <a:prstGeom prst="rect">
            <a:avLst/>
          </a:prstGeom>
          <a:noFill/>
        </p:spPr>
        <p:txBody>
          <a:bodyPr wrap="square" rtlCol="0">
            <a:spAutoFit/>
          </a:bodyPr>
          <a:lstStyle/>
          <a:p>
            <a:r>
              <a:rPr lang="en-US" sz="2800" dirty="0" smtClean="0"/>
              <a:t>Identified 5 distributors at 500 PV within her first 4 months</a:t>
            </a:r>
          </a:p>
          <a:p>
            <a:endParaRPr lang="en-US" sz="2800" dirty="0" smtClean="0"/>
          </a:p>
          <a:p>
            <a:pPr>
              <a:buFont typeface="Arial" pitchFamily="34" charset="0"/>
              <a:buChar char="•"/>
            </a:pPr>
            <a:r>
              <a:rPr lang="en-US" sz="2400" dirty="0" smtClean="0"/>
              <a:t> some responded to seeing her posts on Face Book about Braden’s eczema story and why she ha decided to share Shaklee with others and start a business</a:t>
            </a:r>
          </a:p>
          <a:p>
            <a:pPr>
              <a:buFont typeface="Arial" pitchFamily="34" charset="0"/>
              <a:buChar char="•"/>
            </a:pPr>
            <a:r>
              <a:rPr lang="en-US" sz="2400" dirty="0" smtClean="0"/>
              <a:t> Every customer she says … “ and you can always decide to be a distributor and earn some extra money .”</a:t>
            </a:r>
            <a:endParaRPr 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981200" cy="639762"/>
          </a:xfrm>
          <a:ln>
            <a:solidFill>
              <a:schemeClr val="tx2">
                <a:lumMod val="75000"/>
              </a:schemeClr>
            </a:solidFill>
          </a:ln>
        </p:spPr>
        <p:txBody>
          <a:bodyPr>
            <a:normAutofit/>
          </a:bodyPr>
          <a:lstStyle/>
          <a:p>
            <a:r>
              <a:rPr lang="en-US" sz="2800" dirty="0" smtClean="0"/>
              <a:t>Letters </a:t>
            </a:r>
            <a:endParaRPr lang="en-US" sz="2800" dirty="0"/>
          </a:p>
        </p:txBody>
      </p:sp>
      <p:sp>
        <p:nvSpPr>
          <p:cNvPr id="3" name="Content Placeholder 2"/>
          <p:cNvSpPr>
            <a:spLocks noGrp="1"/>
          </p:cNvSpPr>
          <p:nvPr>
            <p:ph idx="1"/>
          </p:nvPr>
        </p:nvSpPr>
        <p:spPr>
          <a:xfrm>
            <a:off x="457200" y="1066800"/>
            <a:ext cx="8001000" cy="5562600"/>
          </a:xfrm>
        </p:spPr>
        <p:txBody>
          <a:bodyPr>
            <a:normAutofit fontScale="85000" lnSpcReduction="10000"/>
          </a:bodyPr>
          <a:lstStyle/>
          <a:p>
            <a:pPr>
              <a:buNone/>
            </a:pPr>
            <a:r>
              <a:rPr lang="en-US" sz="2000" dirty="0" smtClean="0"/>
              <a:t>Hey Colleen!</a:t>
            </a:r>
            <a:br>
              <a:rPr lang="en-US" sz="2000" dirty="0" smtClean="0"/>
            </a:br>
            <a:r>
              <a:rPr lang="en-US" sz="2000" dirty="0" smtClean="0"/>
              <a:t/>
            </a:r>
            <a:br>
              <a:rPr lang="en-US" sz="2000" dirty="0" smtClean="0"/>
            </a:br>
            <a:r>
              <a:rPr lang="en-US" sz="2000" dirty="0" smtClean="0"/>
              <a:t>I’ve been thinking of you a lot lately because of the conversation we had a few years ago about being able to stay home full-time. </a:t>
            </a:r>
            <a:br>
              <a:rPr lang="en-US" sz="2000" dirty="0" smtClean="0"/>
            </a:br>
            <a:r>
              <a:rPr lang="en-US" sz="2000" dirty="0" smtClean="0"/>
              <a:t/>
            </a:r>
            <a:br>
              <a:rPr lang="en-US" sz="2000" dirty="0" smtClean="0"/>
            </a:br>
            <a:r>
              <a:rPr lang="en-US" sz="2000" dirty="0" smtClean="0"/>
              <a:t>Since you attended the </a:t>
            </a:r>
            <a:r>
              <a:rPr lang="en-US" sz="2000" dirty="0" err="1" smtClean="0"/>
              <a:t>Facebook</a:t>
            </a:r>
            <a:r>
              <a:rPr lang="en-US" sz="2000" dirty="0" smtClean="0"/>
              <a:t> event I did about toxic cleaners, I’m sure you know that I have a Shaklee business. I began in the spring and am on a team with Katie Odom (</a:t>
            </a:r>
            <a:r>
              <a:rPr lang="en-US" sz="2000" dirty="0" err="1" smtClean="0"/>
              <a:t>Sperando</a:t>
            </a:r>
            <a:r>
              <a:rPr lang="en-US" sz="2000" dirty="0" smtClean="0"/>
              <a:t> was her maiden name, she graduated with us). </a:t>
            </a:r>
            <a:br>
              <a:rPr lang="en-US" sz="2000" dirty="0" smtClean="0"/>
            </a:br>
            <a:r>
              <a:rPr lang="en-US" sz="2000" dirty="0" smtClean="0"/>
              <a:t/>
            </a:r>
            <a:br>
              <a:rPr lang="en-US" sz="2000" dirty="0" smtClean="0"/>
            </a:br>
            <a:r>
              <a:rPr lang="en-US" sz="2000" dirty="0" smtClean="0"/>
              <a:t>Since September I started building my own team, many of whom are teachers working towards being able to replace their teaching salary like Katie did. I really think you would be the perfect addition to our team! Being a teacher, you are a natural driven educator. </a:t>
            </a:r>
          </a:p>
          <a:p>
            <a:pPr>
              <a:buNone/>
            </a:pPr>
            <a:r>
              <a:rPr lang="en-US" sz="2000" dirty="0" smtClean="0"/>
              <a:t>	You enjoy sharing and teaching and you have great people skills! Which is really the only requirement to being successful! It has nothing to do with being able to sell anything. </a:t>
            </a:r>
            <a:br>
              <a:rPr lang="en-US" sz="2000" dirty="0" smtClean="0"/>
            </a:br>
            <a:r>
              <a:rPr lang="en-US" sz="2000" dirty="0" smtClean="0"/>
              <a:t>You already understand the importance of health and are conscientious about your kid’s health as well. </a:t>
            </a:r>
            <a:br>
              <a:rPr lang="en-US" sz="2000" dirty="0" smtClean="0"/>
            </a:br>
            <a:r>
              <a:rPr lang="en-US" sz="2000" dirty="0" smtClean="0"/>
              <a:t/>
            </a:r>
            <a:br>
              <a:rPr lang="en-US" sz="2000" dirty="0" smtClean="0"/>
            </a:br>
            <a:r>
              <a:rPr lang="en-US" sz="2000" dirty="0" smtClean="0"/>
              <a:t>I would LOVE the opportunity to tell you more about the Shaklee difference and how it’s impacted our lives so far – and why I’m so excited about this opportunity!</a:t>
            </a:r>
            <a:br>
              <a:rPr lang="en-US" sz="2000" dirty="0" smtClean="0"/>
            </a:br>
            <a:r>
              <a:rPr lang="en-US" sz="2000" dirty="0" smtClean="0"/>
              <a:t/>
            </a:r>
            <a:br>
              <a:rPr lang="en-US" sz="2000" dirty="0" smtClean="0"/>
            </a:br>
            <a:r>
              <a:rPr lang="en-US" sz="2000" dirty="0" smtClean="0"/>
              <a:t>Would you have some time to chat this weekend or upcoming week?          </a:t>
            </a:r>
            <a:r>
              <a:rPr lang="en-US" sz="2000" dirty="0" err="1" smtClean="0"/>
              <a:t>steph</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667000" cy="715962"/>
          </a:xfrm>
        </p:spPr>
        <p:txBody>
          <a:bodyPr>
            <a:normAutofit/>
          </a:bodyPr>
          <a:lstStyle/>
          <a:p>
            <a:r>
              <a:rPr lang="en-US" sz="2800" dirty="0" smtClean="0"/>
              <a:t>Letter #2</a:t>
            </a:r>
            <a:endParaRPr lang="en-US" sz="2800" dirty="0"/>
          </a:p>
        </p:txBody>
      </p:sp>
      <p:sp>
        <p:nvSpPr>
          <p:cNvPr id="3" name="Content Placeholder 2"/>
          <p:cNvSpPr>
            <a:spLocks noGrp="1"/>
          </p:cNvSpPr>
          <p:nvPr>
            <p:ph idx="1"/>
          </p:nvPr>
        </p:nvSpPr>
        <p:spPr>
          <a:xfrm>
            <a:off x="457200" y="914400"/>
            <a:ext cx="8229600" cy="5562600"/>
          </a:xfrm>
        </p:spPr>
        <p:txBody>
          <a:bodyPr>
            <a:normAutofit fontScale="85000" lnSpcReduction="20000"/>
          </a:bodyPr>
          <a:lstStyle/>
          <a:p>
            <a:pPr>
              <a:buNone/>
            </a:pPr>
            <a:r>
              <a:rPr lang="en-US" sz="2400" dirty="0" smtClean="0"/>
              <a:t>Hey Lindsey!</a:t>
            </a:r>
            <a:br>
              <a:rPr lang="en-US" sz="2400" dirty="0" smtClean="0"/>
            </a:br>
            <a:r>
              <a:rPr lang="en-US" sz="2400" dirty="0" smtClean="0"/>
              <a:t/>
            </a:r>
            <a:br>
              <a:rPr lang="en-US" sz="2400" dirty="0" smtClean="0"/>
            </a:br>
            <a:r>
              <a:rPr lang="en-US" sz="2400" dirty="0" smtClean="0"/>
              <a:t>How are you? I'm sure you've noticed (on </a:t>
            </a:r>
            <a:r>
              <a:rPr lang="en-US" sz="2400" dirty="0" err="1" smtClean="0"/>
              <a:t>Facebook</a:t>
            </a:r>
            <a:r>
              <a:rPr lang="en-US" sz="2400" dirty="0" smtClean="0"/>
              <a:t>) that </a:t>
            </a:r>
            <a:r>
              <a:rPr lang="en-US" sz="2400" dirty="0" err="1" smtClean="0"/>
              <a:t>Steph</a:t>
            </a:r>
            <a:r>
              <a:rPr lang="en-US" sz="2400" dirty="0" smtClean="0"/>
              <a:t> Miller began her own Shaklee business this summer and has been taking over Attica! I am being totally honest that I have been blown away at how many people in Attica are signing up as members and starting their journey to better health. </a:t>
            </a:r>
            <a:br>
              <a:rPr lang="en-US" sz="2400" dirty="0" smtClean="0"/>
            </a:br>
            <a:r>
              <a:rPr lang="en-US" sz="2400" dirty="0" smtClean="0"/>
              <a:t/>
            </a:r>
            <a:br>
              <a:rPr lang="en-US" sz="2400" dirty="0" smtClean="0"/>
            </a:br>
            <a:r>
              <a:rPr lang="en-US" sz="2400" dirty="0" smtClean="0"/>
              <a:t>I’ve been thinking of you a lot lately because </a:t>
            </a:r>
            <a:r>
              <a:rPr lang="en-US" sz="2400" dirty="0" err="1" smtClean="0"/>
              <a:t>Steph</a:t>
            </a:r>
            <a:r>
              <a:rPr lang="en-US" sz="2400" dirty="0" smtClean="0"/>
              <a:t> and I are working on building a team of Distributors in the Attica/Toledo area – particularly of teachers! I really think you would be the perfect addition! Being a teacher, you are a natural driven educator. You enjoy sharing and teaching and you have great people skills! Which is really the only requirement to being successful! It has nothing to do with being able to sell anything. </a:t>
            </a:r>
            <a:br>
              <a:rPr lang="en-US" sz="2400" dirty="0" smtClean="0"/>
            </a:br>
            <a:r>
              <a:rPr lang="en-US" sz="2400" dirty="0" smtClean="0"/>
              <a:t/>
            </a:r>
            <a:br>
              <a:rPr lang="en-US" sz="2400" dirty="0" smtClean="0"/>
            </a:br>
            <a:r>
              <a:rPr lang="en-US" sz="2400" dirty="0" smtClean="0"/>
              <a:t>You already understand the importance of health, being a runner, and are conscientious about your kid’s health as well. </a:t>
            </a:r>
            <a:br>
              <a:rPr lang="en-US" sz="2400" dirty="0" smtClean="0"/>
            </a:br>
            <a:r>
              <a:rPr lang="en-US" sz="2400" dirty="0" smtClean="0"/>
              <a:t/>
            </a:r>
            <a:br>
              <a:rPr lang="en-US" sz="2400" dirty="0" smtClean="0"/>
            </a:br>
            <a:r>
              <a:rPr lang="en-US" sz="2400" dirty="0" smtClean="0"/>
              <a:t>We would LOVE the opportunity to tell you more about the Shaklee difference and how it’s impacted both of our lives so far – and why we’re so excited about this opportunity! Would you have some time to chat this weekend or upcoming week?</a:t>
            </a:r>
          </a:p>
          <a:p>
            <a:endParaRPr lang="en-US"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1" y="457200"/>
            <a:ext cx="3047999" cy="1089025"/>
          </a:xfrm>
          <a:ln w="3175">
            <a:solidFill>
              <a:schemeClr val="tx1"/>
            </a:solidFill>
          </a:ln>
        </p:spPr>
        <p:txBody>
          <a:bodyPr>
            <a:normAutofit/>
          </a:bodyPr>
          <a:lstStyle/>
          <a:p>
            <a:r>
              <a:rPr lang="en-US" sz="3600" b="1" dirty="0" smtClean="0">
                <a:solidFill>
                  <a:schemeClr val="tx1"/>
                </a:solidFill>
              </a:rPr>
              <a:t>Action Steps</a:t>
            </a:r>
            <a:endParaRPr lang="en-US" sz="3600" b="1" dirty="0">
              <a:solidFill>
                <a:schemeClr val="tx1"/>
              </a:solidFill>
            </a:endParaRPr>
          </a:p>
        </p:txBody>
      </p:sp>
      <p:sp>
        <p:nvSpPr>
          <p:cNvPr id="3" name="Subtitle 2"/>
          <p:cNvSpPr>
            <a:spLocks noGrp="1"/>
          </p:cNvSpPr>
          <p:nvPr>
            <p:ph type="subTitle" idx="1"/>
          </p:nvPr>
        </p:nvSpPr>
        <p:spPr>
          <a:xfrm>
            <a:off x="463823" y="1600200"/>
            <a:ext cx="8146777" cy="4876800"/>
          </a:xfrm>
        </p:spPr>
        <p:txBody>
          <a:bodyPr>
            <a:normAutofit/>
          </a:bodyPr>
          <a:lstStyle/>
          <a:p>
            <a:pPr>
              <a:buFont typeface="Arial" pitchFamily="34" charset="0"/>
              <a:buChar char="•"/>
            </a:pPr>
            <a:r>
              <a:rPr lang="en-US" sz="2800" dirty="0" smtClean="0">
                <a:solidFill>
                  <a:schemeClr val="tx1"/>
                </a:solidFill>
              </a:rPr>
              <a:t> </a:t>
            </a:r>
            <a:r>
              <a:rPr lang="en-US" sz="2400" dirty="0" smtClean="0">
                <a:solidFill>
                  <a:schemeClr val="tx1"/>
                </a:solidFill>
              </a:rPr>
              <a:t>Review the list of  reach out methods described by Sarah 	Robbins and choose 1 or 2 or begin with your own list of 	names.</a:t>
            </a:r>
            <a:endParaRPr lang="en-US" sz="2800" dirty="0" smtClean="0">
              <a:solidFill>
                <a:schemeClr val="tx1"/>
              </a:solidFill>
            </a:endParaRPr>
          </a:p>
          <a:p>
            <a:pPr>
              <a:buFont typeface="Arial" pitchFamily="34" charset="0"/>
              <a:buChar char="•"/>
            </a:pPr>
            <a:r>
              <a:rPr lang="en-US" sz="2400" dirty="0" smtClean="0">
                <a:solidFill>
                  <a:schemeClr val="tx1"/>
                </a:solidFill>
              </a:rPr>
              <a:t> Set up your working folder to include your list, their contact 	info, your calendar of events or webinars to invite them 	to and bullet points outlining what you want to say.</a:t>
            </a:r>
          </a:p>
          <a:p>
            <a:pPr>
              <a:buFont typeface="Arial" pitchFamily="34" charset="0"/>
              <a:buChar char="•"/>
            </a:pPr>
            <a:r>
              <a:rPr lang="en-US" sz="2800" dirty="0" smtClean="0">
                <a:solidFill>
                  <a:schemeClr val="tx1"/>
                </a:solidFill>
              </a:rPr>
              <a:t> </a:t>
            </a:r>
            <a:r>
              <a:rPr lang="en-US" sz="2400" dirty="0" smtClean="0">
                <a:solidFill>
                  <a:schemeClr val="tx1"/>
                </a:solidFill>
              </a:rPr>
              <a:t>Purchase your registration for Cleveland and set goal of how many you will be bringing with you.</a:t>
            </a:r>
          </a:p>
          <a:p>
            <a:pPr>
              <a:buFont typeface="Arial" pitchFamily="34" charset="0"/>
              <a:buChar char="•"/>
            </a:pPr>
            <a:r>
              <a:rPr lang="en-US" sz="2800" dirty="0" smtClean="0">
                <a:solidFill>
                  <a:schemeClr val="tx1"/>
                </a:solidFill>
              </a:rPr>
              <a:t> </a:t>
            </a:r>
            <a:r>
              <a:rPr lang="en-US" sz="2400" dirty="0" smtClean="0">
                <a:solidFill>
                  <a:schemeClr val="tx1"/>
                </a:solidFill>
              </a:rPr>
              <a:t>Aim to earn Cash for Cleveland…by accumulating 20 	sponsoring points every month for 1 share and 35 </a:t>
            </a:r>
            <a:r>
              <a:rPr lang="en-US" sz="2400" dirty="0" err="1" smtClean="0">
                <a:solidFill>
                  <a:schemeClr val="tx1"/>
                </a:solidFill>
              </a:rPr>
              <a:t>poijts</a:t>
            </a:r>
            <a:r>
              <a:rPr lang="en-US" sz="2400" dirty="0" smtClean="0">
                <a:solidFill>
                  <a:schemeClr val="tx1"/>
                </a:solidFill>
              </a:rPr>
              <a:t> 	for 2 shares ( minimum $100 each share)       </a:t>
            </a:r>
            <a:r>
              <a:rPr lang="en-US" sz="2400" dirty="0" err="1" smtClean="0">
                <a:solidFill>
                  <a:schemeClr val="tx1"/>
                </a:solidFill>
              </a:rPr>
              <a:t>lisa</a:t>
            </a:r>
            <a:endParaRPr lang="en-US" sz="2400" dirty="0" smtClean="0">
              <a:solidFill>
                <a:schemeClr val="tx1"/>
              </a:solidFill>
            </a:endParaRPr>
          </a:p>
          <a:p>
            <a:pPr>
              <a:buFont typeface="Arial" pitchFamily="34" charset="0"/>
              <a:buChar char="•"/>
            </a:pPr>
            <a:endParaRPr lang="en-US" sz="2400" dirty="0" smtClean="0">
              <a:solidFill>
                <a:schemeClr val="tx1"/>
              </a:solidFill>
            </a:endParaRPr>
          </a:p>
          <a:p>
            <a:endParaRPr lang="en-US" sz="28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09600"/>
            <a:ext cx="5038399" cy="1470025"/>
          </a:xfrm>
        </p:spPr>
        <p:txBody>
          <a:bodyPr/>
          <a:lstStyle/>
          <a:p>
            <a:r>
              <a:rPr lang="en-US" dirty="0" smtClean="0">
                <a:solidFill>
                  <a:schemeClr val="tx1"/>
                </a:solidFill>
              </a:rPr>
              <a:t>Coming Up </a:t>
            </a:r>
            <a:endParaRPr lang="en-US" dirty="0">
              <a:solidFill>
                <a:schemeClr val="tx1"/>
              </a:solidFill>
            </a:endParaRPr>
          </a:p>
        </p:txBody>
      </p:sp>
      <p:sp>
        <p:nvSpPr>
          <p:cNvPr id="3" name="Subtitle 2"/>
          <p:cNvSpPr>
            <a:spLocks noGrp="1"/>
          </p:cNvSpPr>
          <p:nvPr>
            <p:ph type="subTitle" idx="1"/>
          </p:nvPr>
        </p:nvSpPr>
        <p:spPr>
          <a:xfrm>
            <a:off x="685800" y="2286000"/>
            <a:ext cx="7772400" cy="3276600"/>
          </a:xfrm>
          <a:ln>
            <a:solidFill>
              <a:schemeClr val="accent3">
                <a:lumMod val="50000"/>
              </a:schemeClr>
            </a:solidFill>
          </a:ln>
        </p:spPr>
        <p:txBody>
          <a:bodyPr>
            <a:noAutofit/>
          </a:bodyPr>
          <a:lstStyle/>
          <a:p>
            <a:endParaRPr lang="en-US" sz="3200" dirty="0" smtClean="0">
              <a:solidFill>
                <a:schemeClr val="tx1"/>
              </a:solidFill>
            </a:endParaRPr>
          </a:p>
          <a:p>
            <a:r>
              <a:rPr lang="en-US" sz="3200" dirty="0" smtClean="0">
                <a:solidFill>
                  <a:schemeClr val="tx1"/>
                </a:solidFill>
              </a:rPr>
              <a:t>Feb 19 – </a:t>
            </a:r>
            <a:r>
              <a:rPr lang="en-US" sz="3200" dirty="0" err="1" smtClean="0">
                <a:solidFill>
                  <a:schemeClr val="tx1"/>
                </a:solidFill>
              </a:rPr>
              <a:t>FaceBook</a:t>
            </a:r>
            <a:r>
              <a:rPr lang="en-US" sz="3200" dirty="0" smtClean="0">
                <a:solidFill>
                  <a:schemeClr val="tx1"/>
                </a:solidFill>
              </a:rPr>
              <a:t> is Your Friend ..  Harper 			Guerra &amp; Bonnie Donahue</a:t>
            </a:r>
          </a:p>
          <a:p>
            <a:r>
              <a:rPr lang="en-US" sz="3200" dirty="0" smtClean="0">
                <a:solidFill>
                  <a:schemeClr val="tx1"/>
                </a:solidFill>
              </a:rPr>
              <a:t>Feb  26 – Key Elements of Successful 				Meetings and In-home Events</a:t>
            </a:r>
          </a:p>
          <a:p>
            <a:r>
              <a:rPr lang="en-US" sz="2000" smtClean="0">
                <a:solidFill>
                  <a:schemeClr val="tx1"/>
                </a:solidFill>
              </a:rPr>
              <a:t>lisa</a:t>
            </a:r>
            <a:endParaRPr lang="en-US" sz="2000" dirty="0" smtClean="0">
              <a:solidFill>
                <a:schemeClr val="tx1"/>
              </a:solidFill>
            </a:endParaRPr>
          </a:p>
          <a:p>
            <a:endParaRPr lang="en-US"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a:xfrm>
            <a:off x="457200" y="2133600"/>
            <a:ext cx="8229600" cy="4419600"/>
          </a:xfrm>
        </p:spPr>
        <p:txBody>
          <a:bodyPr>
            <a:normAutofit fontScale="62500" lnSpcReduction="20000"/>
          </a:bodyPr>
          <a:lstStyle/>
          <a:p>
            <a:pPr fontAlgn="base"/>
            <a:r>
              <a:rPr lang="en-US" dirty="0"/>
              <a:t>Earn $100, $200, even $1200 or more! For hotel, food and fun at Shaklee Live 2015</a:t>
            </a:r>
            <a:br>
              <a:rPr lang="en-US" dirty="0"/>
            </a:br>
            <a:r>
              <a:rPr lang="en-US" dirty="0"/>
              <a:t>January 1, 2015 – June 30, 2015</a:t>
            </a:r>
            <a:br>
              <a:rPr lang="en-US" dirty="0"/>
            </a:br>
            <a:r>
              <a:rPr lang="en-US" dirty="0"/>
              <a:t/>
            </a:r>
            <a:br>
              <a:rPr lang="en-US" dirty="0"/>
            </a:br>
            <a:r>
              <a:rPr lang="en-US" i="1" dirty="0"/>
              <a:t>Absolutely everyone needs to be in Cleveland this August for Celebration of 100 Years of the Shaklee Effect™</a:t>
            </a:r>
            <a:r>
              <a:rPr lang="en-US" i="1" dirty="0" smtClean="0"/>
              <a:t>.</a:t>
            </a:r>
          </a:p>
          <a:p>
            <a:pPr fontAlgn="base"/>
            <a:endParaRPr lang="en-US" sz="1600" dirty="0"/>
          </a:p>
          <a:p>
            <a:pPr fontAlgn="base"/>
            <a:r>
              <a:rPr lang="en-US" i="1" dirty="0"/>
              <a:t>And if you thought it was outside of your budget? Not anymore</a:t>
            </a:r>
            <a:r>
              <a:rPr lang="en-US" i="1" dirty="0" smtClean="0"/>
              <a:t>!</a:t>
            </a:r>
          </a:p>
          <a:p>
            <a:pPr fontAlgn="base"/>
            <a:endParaRPr lang="en-US" sz="1600" dirty="0"/>
          </a:p>
          <a:p>
            <a:pPr fontAlgn="base"/>
            <a:r>
              <a:rPr lang="en-US" dirty="0"/>
              <a:t>Earn the cash to cover the expenses of this once-in-a-lifetime event by doing what you’re already doing to build your business – sponsoring new people</a:t>
            </a:r>
            <a:r>
              <a:rPr lang="en-US" dirty="0" smtClean="0"/>
              <a:t>!</a:t>
            </a:r>
          </a:p>
          <a:p>
            <a:pPr fontAlgn="base"/>
            <a:endParaRPr lang="en-US" sz="1800" dirty="0"/>
          </a:p>
          <a:p>
            <a:pPr fontAlgn="base"/>
            <a:r>
              <a:rPr lang="en-US" dirty="0"/>
              <a:t>Cash for Cleveland rewards you for sponsoring new people with cash bonuses you can earn to spend at Shaklee Live 2015 in Cleveland, OH.</a:t>
            </a:r>
            <a:br>
              <a:rPr lang="en-US" dirty="0"/>
            </a:br>
            <a:endParaRPr lang="en-US" dirty="0"/>
          </a:p>
          <a:p>
            <a:endParaRPr lang="en-US" dirty="0"/>
          </a:p>
        </p:txBody>
      </p:sp>
      <p:pic>
        <p:nvPicPr>
          <p:cNvPr id="6" name="Picture 5" descr="Cash for Cle Articl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76200"/>
            <a:ext cx="8305800" cy="1981200"/>
          </a:xfrm>
          <a:prstGeom prst="rect">
            <a:avLst/>
          </a:prstGeom>
          <a:noFill/>
          <a:ln>
            <a:noFill/>
          </a:ln>
        </p:spPr>
      </p:pic>
    </p:spTree>
    <p:extLst>
      <p:ext uri="{BB962C8B-B14F-4D97-AF65-F5344CB8AC3E}">
        <p14:creationId xmlns:p14="http://schemas.microsoft.com/office/powerpoint/2010/main" val="3258286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base"/>
            <a:r>
              <a:rPr lang="en-US" sz="2800" cap="all" dirty="0"/>
              <a:t>HERE'S HOW IT WORKS:</a:t>
            </a:r>
            <a:br>
              <a:rPr lang="en-US" sz="2800" cap="all" dirty="0"/>
            </a:br>
            <a:r>
              <a:rPr lang="en-US" sz="2800" dirty="0"/>
              <a:t>Earn shares monthly for the Cash for Cleveland Bonus Pool of $50,000 (January 2015 – June 2015).</a:t>
            </a:r>
            <a:br>
              <a:rPr lang="en-US" sz="2800" dirty="0"/>
            </a:br>
            <a:endParaRPr lang="en-US" sz="2800" dirty="0"/>
          </a:p>
        </p:txBody>
      </p:sp>
      <p:sp>
        <p:nvSpPr>
          <p:cNvPr id="3" name="Content Placeholder 2"/>
          <p:cNvSpPr>
            <a:spLocks noGrp="1"/>
          </p:cNvSpPr>
          <p:nvPr>
            <p:ph idx="1"/>
          </p:nvPr>
        </p:nvSpPr>
        <p:spPr>
          <a:xfrm>
            <a:off x="457200" y="1371600"/>
            <a:ext cx="8229600" cy="5486400"/>
          </a:xfrm>
        </p:spPr>
        <p:txBody>
          <a:bodyPr>
            <a:normAutofit fontScale="55000" lnSpcReduction="20000"/>
          </a:bodyPr>
          <a:lstStyle/>
          <a:p>
            <a:pPr fontAlgn="base"/>
            <a:r>
              <a:rPr lang="en-US" dirty="0"/>
              <a:t>Each month you earn 20 personal sponsoring points between January and June 2015, we’ll reward you with one share or a minimum of $100 check </a:t>
            </a:r>
            <a:r>
              <a:rPr lang="en-US" dirty="0" smtClean="0"/>
              <a:t>.</a:t>
            </a:r>
            <a:endParaRPr lang="en-US" dirty="0"/>
          </a:p>
          <a:p>
            <a:pPr fontAlgn="base"/>
            <a:r>
              <a:rPr lang="en-US" dirty="0"/>
              <a:t>Earn 35 personal sponsoring points in a month during that time period and we’ll up that amount to two shares or a minimum of $200. </a:t>
            </a:r>
          </a:p>
          <a:p>
            <a:pPr fontAlgn="base"/>
            <a:r>
              <a:rPr lang="en-US" dirty="0" smtClean="0"/>
              <a:t>Earn </a:t>
            </a:r>
            <a:r>
              <a:rPr lang="en-US" dirty="0"/>
              <a:t>follow-up points </a:t>
            </a:r>
            <a:r>
              <a:rPr lang="en-US" dirty="0" smtClean="0"/>
              <a:t>when </a:t>
            </a:r>
            <a:r>
              <a:rPr lang="en-US" dirty="0"/>
              <a:t>your new Members and Distributors place an order in their second month with Shaklee – 1 point for an order of 50 PV or more.</a:t>
            </a:r>
          </a:p>
          <a:p>
            <a:pPr fontAlgn="base"/>
            <a:r>
              <a:rPr lang="en-US" dirty="0"/>
              <a:t>Earn a combined 100 points </a:t>
            </a:r>
            <a:r>
              <a:rPr lang="en-US" dirty="0" smtClean="0"/>
              <a:t>and </a:t>
            </a:r>
            <a:r>
              <a:rPr lang="en-US" dirty="0"/>
              <a:t>you'll receive VIP seating and access to the Star Achiever </a:t>
            </a:r>
            <a:r>
              <a:rPr lang="en-US" dirty="0" smtClean="0"/>
              <a:t>Event.</a:t>
            </a:r>
            <a:endParaRPr lang="en-US" dirty="0"/>
          </a:p>
          <a:p>
            <a:pPr fontAlgn="base"/>
            <a:r>
              <a:rPr lang="en-US" dirty="0"/>
              <a:t>Top 20 point earners during the Cash for Cleveland Incentive will receive special recognition at Shaklee Live 2015 in Cleveland.</a:t>
            </a:r>
          </a:p>
          <a:p>
            <a:pPr fontAlgn="base"/>
            <a:r>
              <a:rPr lang="en-US" dirty="0"/>
              <a:t>You must register for Shaklee Live 2015 by June 30, 2015 to be eligible and attend conference to receive your Cash for Cleveland check</a:t>
            </a:r>
            <a:r>
              <a:rPr lang="en-US" dirty="0" smtClean="0"/>
              <a:t>.</a:t>
            </a:r>
          </a:p>
          <a:p>
            <a:pPr fontAlgn="base"/>
            <a:r>
              <a:rPr lang="en-US" dirty="0"/>
              <a:t>Points are earned through personal sponsoring with qualifying orders placed at the time one joins and accrue to the Original Sponsor. Points are earned according to the following:</a:t>
            </a:r>
          </a:p>
          <a:p>
            <a:pPr lvl="1" fontAlgn="base"/>
            <a:r>
              <a:rPr lang="en-US" dirty="0"/>
              <a:t>15 points for a new Distributor with a $999 Super Gold PAK</a:t>
            </a:r>
          </a:p>
          <a:p>
            <a:pPr lvl="1" fontAlgn="base"/>
            <a:r>
              <a:rPr lang="en-US" dirty="0"/>
              <a:t>10 points for a new Distributor with a $699 Gold Plus PAK</a:t>
            </a:r>
          </a:p>
          <a:p>
            <a:pPr lvl="1" fontAlgn="base"/>
            <a:r>
              <a:rPr lang="en-US" dirty="0"/>
              <a:t>5 points for a new Distributor with a $349 Gold PAK</a:t>
            </a:r>
          </a:p>
          <a:p>
            <a:pPr lvl="1" fontAlgn="base"/>
            <a:r>
              <a:rPr lang="en-US" dirty="0"/>
              <a:t>2 points for a new Member or Distributor with a 100 PV or more order</a:t>
            </a:r>
          </a:p>
          <a:p>
            <a:pPr lvl="1" fontAlgn="base"/>
            <a:r>
              <a:rPr lang="en-US" dirty="0"/>
              <a:t>1 point for a new Member or Distributor with a 50 PV Order</a:t>
            </a:r>
          </a:p>
          <a:p>
            <a:pPr fontAlgn="base"/>
            <a:endParaRPr lang="en-US" sz="1500" dirty="0"/>
          </a:p>
          <a:p>
            <a:r>
              <a:rPr lang="en-US" dirty="0"/>
              <a:t>The maximum number of shares you can earn is 12 shares.</a:t>
            </a:r>
          </a:p>
        </p:txBody>
      </p:sp>
    </p:spTree>
    <p:extLst>
      <p:ext uri="{BB962C8B-B14F-4D97-AF65-F5344CB8AC3E}">
        <p14:creationId xmlns:p14="http://schemas.microsoft.com/office/powerpoint/2010/main" val="3958914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5029200" cy="685800"/>
          </a:xfrm>
          <a:ln w="28575">
            <a:solidFill>
              <a:srgbClr val="C00000"/>
            </a:solidFill>
          </a:ln>
        </p:spPr>
        <p:txBody>
          <a:bodyPr>
            <a:normAutofit/>
          </a:bodyPr>
          <a:lstStyle/>
          <a:p>
            <a:r>
              <a:rPr lang="en-US" sz="2800" dirty="0" smtClean="0"/>
              <a:t>From the Masters  Meeting</a:t>
            </a:r>
            <a:endParaRPr lang="en-US" sz="2800" dirty="0"/>
          </a:p>
        </p:txBody>
      </p:sp>
      <p:sp>
        <p:nvSpPr>
          <p:cNvPr id="3" name="Content Placeholder 2"/>
          <p:cNvSpPr>
            <a:spLocks noGrp="1"/>
          </p:cNvSpPr>
          <p:nvPr>
            <p:ph idx="1"/>
          </p:nvPr>
        </p:nvSpPr>
        <p:spPr>
          <a:xfrm>
            <a:off x="457200" y="1219200"/>
            <a:ext cx="6781800" cy="914400"/>
          </a:xfrm>
        </p:spPr>
        <p:txBody>
          <a:bodyPr>
            <a:normAutofit fontScale="92500" lnSpcReduction="10000"/>
          </a:bodyPr>
          <a:lstStyle/>
          <a:p>
            <a:pPr>
              <a:buNone/>
            </a:pPr>
            <a:r>
              <a:rPr lang="en-US" sz="2800" dirty="0" smtClean="0"/>
              <a:t>Meeting began with setting forth the first goal …</a:t>
            </a:r>
          </a:p>
          <a:p>
            <a:pPr>
              <a:buNone/>
            </a:pPr>
            <a:r>
              <a:rPr lang="en-US" sz="2000" dirty="0" smtClean="0"/>
              <a:t>	</a:t>
            </a:r>
            <a:r>
              <a:rPr lang="en-US" sz="2800" dirty="0" smtClean="0"/>
              <a:t>Introducing  1 million people to Shaklee    </a:t>
            </a:r>
            <a:r>
              <a:rPr lang="en-US" sz="1800" dirty="0" smtClean="0"/>
              <a:t>barb</a:t>
            </a:r>
            <a:endParaRPr lang="en-US" sz="2000" dirty="0" smtClean="0"/>
          </a:p>
          <a:p>
            <a:pPr>
              <a:buNone/>
            </a:pPr>
            <a:endParaRPr lang="en-US" sz="2000" dirty="0" smtClean="0"/>
          </a:p>
          <a:p>
            <a:pPr>
              <a:buNone/>
            </a:pPr>
            <a:endParaRPr lang="en-US" sz="2000" dirty="0" smtClean="0"/>
          </a:p>
          <a:p>
            <a:endParaRPr lang="en-US" sz="2000" dirty="0" smtClean="0"/>
          </a:p>
          <a:p>
            <a:endParaRPr lang="en-US" sz="2400" dirty="0"/>
          </a:p>
        </p:txBody>
      </p:sp>
      <p:sp>
        <p:nvSpPr>
          <p:cNvPr id="5" name="Rectangle 4"/>
          <p:cNvSpPr/>
          <p:nvPr/>
        </p:nvSpPr>
        <p:spPr>
          <a:xfrm>
            <a:off x="914400" y="2133600"/>
            <a:ext cx="6210300" cy="1631216"/>
          </a:xfrm>
          <a:prstGeom prst="rect">
            <a:avLst/>
          </a:prstGeom>
          <a:ln>
            <a:solidFill>
              <a:srgbClr val="C00000"/>
            </a:solidFill>
          </a:ln>
        </p:spPr>
        <p:txBody>
          <a:bodyPr wrap="square">
            <a:spAutoFit/>
          </a:bodyPr>
          <a:lstStyle/>
          <a:p>
            <a:pPr>
              <a:buNone/>
            </a:pPr>
            <a:r>
              <a:rPr lang="en-US" sz="2000" dirty="0" smtClean="0"/>
              <a:t>250 join us Thursday mornings  …</a:t>
            </a:r>
          </a:p>
          <a:p>
            <a:pPr>
              <a:buNone/>
            </a:pPr>
            <a:r>
              <a:rPr lang="en-US" sz="2000" dirty="0" smtClean="0"/>
              <a:t>each setting goal to develop 100 new members this year</a:t>
            </a:r>
          </a:p>
          <a:p>
            <a:pPr>
              <a:buNone/>
            </a:pPr>
            <a:r>
              <a:rPr lang="en-US" sz="2000" dirty="0" smtClean="0"/>
              <a:t> </a:t>
            </a:r>
          </a:p>
          <a:p>
            <a:pPr>
              <a:buNone/>
            </a:pPr>
            <a:r>
              <a:rPr lang="en-US" sz="2000" dirty="0" smtClean="0"/>
              <a:t>250 X 100 =   25,000 new Shaklee members  this year … </a:t>
            </a:r>
          </a:p>
          <a:p>
            <a:pPr>
              <a:buNone/>
            </a:pPr>
            <a:r>
              <a:rPr lang="en-US" sz="2000" dirty="0" smtClean="0"/>
              <a:t>	That’s about 10 new members a month</a:t>
            </a:r>
            <a:endParaRPr lang="en-US" sz="2000" dirty="0"/>
          </a:p>
        </p:txBody>
      </p:sp>
      <p:sp>
        <p:nvSpPr>
          <p:cNvPr id="6" name="Rectangle 5"/>
          <p:cNvSpPr/>
          <p:nvPr/>
        </p:nvSpPr>
        <p:spPr>
          <a:xfrm>
            <a:off x="533400" y="4038600"/>
            <a:ext cx="4328814" cy="461665"/>
          </a:xfrm>
          <a:prstGeom prst="rect">
            <a:avLst/>
          </a:prstGeom>
          <a:ln>
            <a:solidFill>
              <a:srgbClr val="C00000"/>
            </a:solidFill>
          </a:ln>
        </p:spPr>
        <p:txBody>
          <a:bodyPr wrap="none">
            <a:spAutoFit/>
          </a:bodyPr>
          <a:lstStyle/>
          <a:p>
            <a:r>
              <a:rPr lang="en-US" sz="2400" dirty="0" smtClean="0"/>
              <a:t>100 IS THE THEME FOR THE YEAR</a:t>
            </a:r>
            <a:endParaRPr lang="en-US" sz="2400" dirty="0"/>
          </a:p>
        </p:txBody>
      </p:sp>
      <p:sp>
        <p:nvSpPr>
          <p:cNvPr id="7" name="Rectangle 6"/>
          <p:cNvSpPr/>
          <p:nvPr/>
        </p:nvSpPr>
        <p:spPr>
          <a:xfrm>
            <a:off x="5257800" y="3886200"/>
            <a:ext cx="3505200" cy="1200329"/>
          </a:xfrm>
          <a:prstGeom prst="rect">
            <a:avLst/>
          </a:prstGeom>
        </p:spPr>
        <p:txBody>
          <a:bodyPr wrap="square">
            <a:spAutoFit/>
          </a:bodyPr>
          <a:lstStyle/>
          <a:p>
            <a:r>
              <a:rPr lang="en-US" sz="2400" dirty="0" smtClean="0"/>
              <a:t>100 Years of Innovation</a:t>
            </a:r>
          </a:p>
          <a:p>
            <a:r>
              <a:rPr lang="en-US" sz="2400" dirty="0" smtClean="0"/>
              <a:t>100 Years of Stories</a:t>
            </a:r>
          </a:p>
          <a:p>
            <a:r>
              <a:rPr lang="en-US" sz="2400" dirty="0" smtClean="0"/>
              <a:t>100 Years Ahead of Us</a:t>
            </a:r>
            <a:endParaRPr lang="en-US" sz="2400" dirty="0"/>
          </a:p>
        </p:txBody>
      </p:sp>
      <p:sp>
        <p:nvSpPr>
          <p:cNvPr id="8" name="Rectangle 7"/>
          <p:cNvSpPr/>
          <p:nvPr/>
        </p:nvSpPr>
        <p:spPr>
          <a:xfrm>
            <a:off x="381000" y="4724400"/>
            <a:ext cx="5758692" cy="1446550"/>
          </a:xfrm>
          <a:prstGeom prst="rect">
            <a:avLst/>
          </a:prstGeom>
        </p:spPr>
        <p:txBody>
          <a:bodyPr wrap="square">
            <a:spAutoFit/>
          </a:bodyPr>
          <a:lstStyle/>
          <a:p>
            <a:r>
              <a:rPr lang="en-US" sz="2400" dirty="0" smtClean="0"/>
              <a:t>So let’s set some goals around that …</a:t>
            </a:r>
          </a:p>
          <a:p>
            <a:r>
              <a:rPr lang="en-US" sz="2400" dirty="0" smtClean="0"/>
              <a:t>Like  100 new members X 100 PV = </a:t>
            </a:r>
          </a:p>
          <a:p>
            <a:r>
              <a:rPr lang="en-US" sz="2000" dirty="0" smtClean="0"/>
              <a:t>10,000 monthly PV X 20%  =  additional $2000/month        barb</a:t>
            </a:r>
            <a:endParaRPr lang="en-US" sz="2400" dirty="0"/>
          </a:p>
        </p:txBody>
      </p:sp>
      <p:sp>
        <p:nvSpPr>
          <p:cNvPr id="9" name="Rectangle 8"/>
          <p:cNvSpPr/>
          <p:nvPr/>
        </p:nvSpPr>
        <p:spPr>
          <a:xfrm>
            <a:off x="1733755" y="5867400"/>
            <a:ext cx="5676490" cy="523220"/>
          </a:xfrm>
          <a:prstGeom prst="rect">
            <a:avLst/>
          </a:prstGeom>
          <a:ln>
            <a:solidFill>
              <a:srgbClr val="C00000"/>
            </a:solidFill>
          </a:ln>
        </p:spPr>
        <p:txBody>
          <a:bodyPr wrap="none">
            <a:spAutoFit/>
          </a:bodyPr>
          <a:lstStyle/>
          <a:p>
            <a:r>
              <a:rPr lang="en-US" sz="2800" dirty="0" smtClean="0"/>
              <a:t>100  Directors in your business team !</a:t>
            </a:r>
            <a:endParaRPr lang="en-US" sz="2800" dirty="0"/>
          </a:p>
        </p:txBody>
      </p:sp>
      <p:pic>
        <p:nvPicPr>
          <p:cNvPr id="39938" name="Picture 2" descr="http://www.kidsmathgamesonline.com/images/pictures/numbers600/number100.jpg"/>
          <p:cNvPicPr>
            <a:picLocks noChangeAspect="1" noChangeArrowheads="1"/>
          </p:cNvPicPr>
          <p:nvPr/>
        </p:nvPicPr>
        <p:blipFill>
          <a:blip r:embed="rId2" cstate="print"/>
          <a:srcRect/>
          <a:stretch>
            <a:fillRect/>
          </a:stretch>
        </p:blipFill>
        <p:spPr bwMode="auto">
          <a:xfrm>
            <a:off x="7010400" y="228600"/>
            <a:ext cx="1905000" cy="190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bg/>
                                          </p:spTgt>
                                        </p:tgtEl>
                                        <p:attrNameLst>
                                          <p:attrName>style.visibility</p:attrName>
                                        </p:attrNameLst>
                                      </p:cBhvr>
                                      <p:to>
                                        <p:strVal val="visible"/>
                                      </p:to>
                                    </p:set>
                                    <p:anim calcmode="lin" valueType="num">
                                      <p:cBhvr additive="base">
                                        <p:cTn id="3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6">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additive="base">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anim calcmode="lin" valueType="num">
                                      <p:cBhvr additive="base">
                                        <p:cTn id="4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 calcmode="lin" valueType="num">
                                      <p:cBhvr additive="base">
                                        <p:cTn id="5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xEl>
                                              <p:pRg st="0" end="0"/>
                                            </p:txEl>
                                          </p:spTgt>
                                        </p:tgtEl>
                                        <p:attrNameLst>
                                          <p:attrName>style.visibility</p:attrName>
                                        </p:attrNameLst>
                                      </p:cBhvr>
                                      <p:to>
                                        <p:strVal val="visible"/>
                                      </p:to>
                                    </p:set>
                                    <p:anim calcmode="lin" valueType="num">
                                      <p:cBhvr additive="base">
                                        <p:cTn id="5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1" end="1"/>
                                            </p:txEl>
                                          </p:spTgt>
                                        </p:tgtEl>
                                        <p:attrNameLst>
                                          <p:attrName>style.visibility</p:attrName>
                                        </p:attrNameLst>
                                      </p:cBhvr>
                                      <p:to>
                                        <p:strVal val="visible"/>
                                      </p:to>
                                    </p:set>
                                    <p:anim calcmode="lin" valueType="num">
                                      <p:cBhvr additive="base">
                                        <p:cTn id="6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
                                            <p:txEl>
                                              <p:pRg st="2" end="2"/>
                                            </p:txEl>
                                          </p:spTgt>
                                        </p:tgtEl>
                                        <p:attrNameLst>
                                          <p:attrName>style.visibility</p:attrName>
                                        </p:attrNameLst>
                                      </p:cBhvr>
                                      <p:to>
                                        <p:strVal val="visible"/>
                                      </p:to>
                                    </p:set>
                                    <p:anim calcmode="lin" valueType="num">
                                      <p:cBhvr additive="base">
                                        <p:cTn id="6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 grpId="0" build="allAtOnce" animBg="1"/>
      <p:bldP spid="7" grpId="0" build="allAtOnce"/>
      <p:bldP spid="8" grpId="0" build="allAtOnce"/>
      <p:bldP spid="9" grpId="0" build="allAtOnce"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914400"/>
            <a:ext cx="7315200" cy="4832092"/>
          </a:xfrm>
          <a:prstGeom prst="rect">
            <a:avLst/>
          </a:prstGeom>
        </p:spPr>
        <p:txBody>
          <a:bodyPr wrap="square">
            <a:spAutoFit/>
          </a:bodyPr>
          <a:lstStyle/>
          <a:p>
            <a:r>
              <a:rPr lang="en-US" sz="2800" dirty="0" smtClean="0"/>
              <a:t> </a:t>
            </a:r>
            <a:r>
              <a:rPr lang="en-US" sz="2800" b="1" dirty="0" smtClean="0"/>
              <a:t>New Distributor Getting Started Webinar</a:t>
            </a:r>
            <a:r>
              <a:rPr lang="en-US" sz="2800" dirty="0" smtClean="0"/>
              <a:t> - Join Field Training Specialist Leigh Bordelon for a general overview of the Member/Distributor views of MyShaklee.com.  An introduction to all of the tools and resources that support a new Distributor. All are welcome, but content of this live webinar is targeted to new Distributors. Mondays at 4 pm PT / 7 pm ET. Dial 1-866-321-0138 | 913183# and login to </a:t>
            </a:r>
            <a:r>
              <a:rPr lang="en-US" sz="2800" dirty="0" smtClean="0">
                <a:hlinkClick r:id="rId2"/>
              </a:rPr>
              <a:t>www.anywhereconference.com</a:t>
            </a:r>
            <a:r>
              <a:rPr lang="en-US" sz="2800" dirty="0" smtClean="0"/>
              <a:t> | web login 106225850 | pin code 913183.</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228397"/>
            <a:ext cx="4572000" cy="4401205"/>
          </a:xfrm>
          <a:prstGeom prst="rect">
            <a:avLst/>
          </a:prstGeom>
        </p:spPr>
        <p:txBody>
          <a:bodyPr>
            <a:spAutoFit/>
          </a:bodyPr>
          <a:lstStyle/>
          <a:p>
            <a:r>
              <a:rPr lang="en-US" sz="2800" b="1" dirty="0" smtClean="0"/>
              <a:t>1/19 - Set the Record with Shaklee 180® Update</a:t>
            </a:r>
            <a:r>
              <a:rPr lang="en-US" sz="2800" dirty="0" smtClean="0"/>
              <a:t> - Don’t forget to send us your group’s weight loss information so that we can stay on top of our progress in the 40,000 pound weight loss goal. Email your </a:t>
            </a:r>
            <a:r>
              <a:rPr lang="en-US" sz="2800" dirty="0" smtClean="0">
                <a:hlinkClick r:id="rId2"/>
              </a:rPr>
              <a:t>Shaklee 180 Record Form</a:t>
            </a:r>
            <a:r>
              <a:rPr lang="en-US" sz="2800" dirty="0" smtClean="0"/>
              <a:t> to </a:t>
            </a:r>
            <a:r>
              <a:rPr lang="en-US" sz="2800" dirty="0" smtClean="0">
                <a:hlinkClick r:id="rId3"/>
              </a:rPr>
              <a:t>Shaklee180Record@shaklee.com</a:t>
            </a:r>
            <a:r>
              <a:rPr lang="en-US" sz="2800" dirty="0" smtClean="0"/>
              <a:t>.</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4343400" cy="792162"/>
          </a:xfrm>
          <a:ln>
            <a:solidFill>
              <a:schemeClr val="tx2">
                <a:lumMod val="60000"/>
                <a:lumOff val="40000"/>
              </a:schemeClr>
            </a:solidFill>
          </a:ln>
        </p:spPr>
        <p:txBody>
          <a:bodyPr>
            <a:normAutofit/>
          </a:bodyPr>
          <a:lstStyle/>
          <a:p>
            <a:r>
              <a:rPr lang="en-US" sz="2800" dirty="0" smtClean="0"/>
              <a:t>More from Master Meeting</a:t>
            </a:r>
            <a:endParaRPr lang="en-US" sz="2800" dirty="0"/>
          </a:p>
        </p:txBody>
      </p:sp>
      <p:sp>
        <p:nvSpPr>
          <p:cNvPr id="7" name="Rectangle 6"/>
          <p:cNvSpPr/>
          <p:nvPr/>
        </p:nvSpPr>
        <p:spPr>
          <a:xfrm>
            <a:off x="838200" y="1859340"/>
            <a:ext cx="7467600" cy="1569660"/>
          </a:xfrm>
          <a:prstGeom prst="rect">
            <a:avLst/>
          </a:prstGeom>
          <a:ln>
            <a:solidFill>
              <a:schemeClr val="tx2">
                <a:lumMod val="60000"/>
                <a:lumOff val="40000"/>
              </a:schemeClr>
            </a:solidFill>
          </a:ln>
        </p:spPr>
        <p:txBody>
          <a:bodyPr wrap="square">
            <a:spAutoFit/>
          </a:bodyPr>
          <a:lstStyle/>
          <a:p>
            <a:r>
              <a:rPr lang="en-US" sz="2400" dirty="0" smtClean="0"/>
              <a:t>Big News … Rich Libby new CIO – has major plans for revising the Shaklee website … he comes from the GAP where he supervised 2000 staff  .. And he is VERY SHARP and IMPRESSIVE and has some great ideas .. Stay tuned..</a:t>
            </a:r>
            <a:endParaRPr lang="en-US" sz="2400" dirty="0"/>
          </a:p>
        </p:txBody>
      </p:sp>
      <p:pic>
        <p:nvPicPr>
          <p:cNvPr id="59394" name="Picture 2" descr="http://m.c.lnkd.licdn.com/media/p/2/005/03d/270/194368f.jpg"/>
          <p:cNvPicPr>
            <a:picLocks noChangeAspect="1" noChangeArrowheads="1"/>
          </p:cNvPicPr>
          <p:nvPr/>
        </p:nvPicPr>
        <p:blipFill>
          <a:blip r:embed="rId2" cstate="print"/>
          <a:srcRect/>
          <a:stretch>
            <a:fillRect/>
          </a:stretch>
        </p:blipFill>
        <p:spPr bwMode="auto">
          <a:xfrm>
            <a:off x="3505199" y="3657600"/>
            <a:ext cx="2514599" cy="2514600"/>
          </a:xfrm>
          <a:prstGeom prst="rect">
            <a:avLst/>
          </a:prstGeom>
          <a:noFill/>
        </p:spPr>
      </p:pic>
      <p:sp>
        <p:nvSpPr>
          <p:cNvPr id="9" name="TextBox 8"/>
          <p:cNvSpPr txBox="1"/>
          <p:nvPr/>
        </p:nvSpPr>
        <p:spPr>
          <a:xfrm>
            <a:off x="7162800" y="5334000"/>
            <a:ext cx="1066800" cy="369332"/>
          </a:xfrm>
          <a:prstGeom prst="rect">
            <a:avLst/>
          </a:prstGeom>
          <a:noFill/>
        </p:spPr>
        <p:txBody>
          <a:bodyPr wrap="square" rtlCol="0">
            <a:spAutoFit/>
          </a:bodyPr>
          <a:lstStyle/>
          <a:p>
            <a:r>
              <a:rPr lang="en-US" dirty="0" err="1" smtClean="0"/>
              <a:t>jo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9394"/>
                                        </p:tgtEl>
                                        <p:attrNameLst>
                                          <p:attrName>style.visibility</p:attrName>
                                        </p:attrNameLst>
                                      </p:cBhvr>
                                      <p:to>
                                        <p:strVal val="visible"/>
                                      </p:to>
                                    </p:set>
                                    <p:anim calcmode="lin" valueType="num">
                                      <p:cBhvr additive="base">
                                        <p:cTn id="17" dur="500" fill="hold"/>
                                        <p:tgtEl>
                                          <p:spTgt spid="59394"/>
                                        </p:tgtEl>
                                        <p:attrNameLst>
                                          <p:attrName>ppt_x</p:attrName>
                                        </p:attrNameLst>
                                      </p:cBhvr>
                                      <p:tavLst>
                                        <p:tav tm="0">
                                          <p:val>
                                            <p:strVal val="#ppt_x"/>
                                          </p:val>
                                        </p:tav>
                                        <p:tav tm="100000">
                                          <p:val>
                                            <p:strVal val="#ppt_x"/>
                                          </p:val>
                                        </p:tav>
                                      </p:tavLst>
                                    </p:anim>
                                    <p:anim calcmode="lin" valueType="num">
                                      <p:cBhvr additive="base">
                                        <p:cTn id="18" dur="500" fill="hold"/>
                                        <p:tgtEl>
                                          <p:spTgt spid="593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90600" y="228600"/>
            <a:ext cx="2743200" cy="2743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572000" y="914400"/>
            <a:ext cx="4064000" cy="4064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914400" y="3124200"/>
            <a:ext cx="3530600" cy="3530600"/>
          </a:xfrm>
          <a:prstGeom prst="rect">
            <a:avLst/>
          </a:prstGeom>
          <a:noFill/>
          <a:ln w="9525">
            <a:noFill/>
            <a:miter lim="800000"/>
            <a:headEnd/>
            <a:tailEnd/>
          </a:ln>
          <a:effectLst/>
        </p:spPr>
      </p:pic>
      <p:sp>
        <p:nvSpPr>
          <p:cNvPr id="7" name="TextBox 6"/>
          <p:cNvSpPr txBox="1"/>
          <p:nvPr/>
        </p:nvSpPr>
        <p:spPr>
          <a:xfrm>
            <a:off x="4953000" y="5410200"/>
            <a:ext cx="3657600" cy="830997"/>
          </a:xfrm>
          <a:prstGeom prst="rect">
            <a:avLst/>
          </a:prstGeom>
          <a:noFill/>
          <a:ln>
            <a:solidFill>
              <a:srgbClr val="FF0000"/>
            </a:solidFill>
          </a:ln>
        </p:spPr>
        <p:txBody>
          <a:bodyPr wrap="square" rtlCol="0">
            <a:spAutoFit/>
          </a:bodyPr>
          <a:lstStyle/>
          <a:p>
            <a:pPr algn="ctr"/>
            <a:r>
              <a:rPr lang="en-US" sz="2400" dirty="0" smtClean="0"/>
              <a:t>Is Master Coordinator On Your Goal Board?</a:t>
            </a:r>
            <a:endParaRPr lang="en-US" sz="2400" dirty="0"/>
          </a:p>
        </p:txBody>
      </p:sp>
      <p:sp>
        <p:nvSpPr>
          <p:cNvPr id="8" name="TextBox 7"/>
          <p:cNvSpPr txBox="1"/>
          <p:nvPr/>
        </p:nvSpPr>
        <p:spPr>
          <a:xfrm>
            <a:off x="7239000" y="6400800"/>
            <a:ext cx="1371600" cy="369332"/>
          </a:xfrm>
          <a:prstGeom prst="rect">
            <a:avLst/>
          </a:prstGeom>
          <a:noFill/>
        </p:spPr>
        <p:txBody>
          <a:bodyPr wrap="square" rtlCol="0">
            <a:spAutoFit/>
          </a:bodyPr>
          <a:lstStyle/>
          <a:p>
            <a:r>
              <a:rPr lang="en-US" dirty="0" smtClean="0"/>
              <a:t>barb</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0" y="-2"/>
            <a:ext cx="9144000" cy="5148263"/>
          </a:xfrm>
          <a:prstGeom prst="rect">
            <a:avLst/>
          </a:prstGeom>
          <a:ln w="38100">
            <a:noFill/>
          </a:ln>
        </p:spPr>
      </p:pic>
      <p:sp>
        <p:nvSpPr>
          <p:cNvPr id="2" name="Title 1"/>
          <p:cNvSpPr>
            <a:spLocks noGrp="1"/>
          </p:cNvSpPr>
          <p:nvPr>
            <p:ph type="ctrTitle"/>
          </p:nvPr>
        </p:nvSpPr>
        <p:spPr>
          <a:xfrm>
            <a:off x="838200" y="304800"/>
            <a:ext cx="7543800" cy="2895600"/>
          </a:xfrm>
          <a:ln>
            <a:solidFill>
              <a:schemeClr val="accent5">
                <a:lumMod val="75000"/>
              </a:schemeClr>
            </a:solidFill>
          </a:ln>
        </p:spPr>
        <p:txBody>
          <a:bodyPr>
            <a:normAutofit/>
          </a:bodyPr>
          <a:lstStyle/>
          <a:p>
            <a:r>
              <a:rPr lang="en-US" dirty="0" smtClean="0"/>
              <a:t>Legacy and Leadership </a:t>
            </a:r>
            <a:br>
              <a:rPr lang="en-US" dirty="0" smtClean="0"/>
            </a:br>
            <a:r>
              <a:rPr lang="en-US" dirty="0" smtClean="0"/>
              <a:t>Spring 2015</a:t>
            </a:r>
            <a:br>
              <a:rPr lang="en-US" dirty="0" smtClean="0"/>
            </a:br>
            <a:r>
              <a:rPr lang="en-US" sz="3100" dirty="0" smtClean="0"/>
              <a:t>Session #5  Feb 12, 2015</a:t>
            </a:r>
            <a:r>
              <a:rPr lang="en-US" sz="3600" dirty="0" smtClean="0"/>
              <a:t/>
            </a:r>
            <a:br>
              <a:rPr lang="en-US" sz="3600" dirty="0" smtClean="0"/>
            </a:br>
            <a:r>
              <a:rPr lang="en-US" sz="3600" dirty="0" smtClean="0"/>
              <a:t>Identifying </a:t>
            </a:r>
            <a:r>
              <a:rPr lang="en-US" sz="3600" smtClean="0"/>
              <a:t>Business Partners </a:t>
            </a:r>
            <a:endParaRPr lang="en-US" sz="4000" b="1" dirty="0"/>
          </a:p>
        </p:txBody>
      </p:sp>
      <p:sp>
        <p:nvSpPr>
          <p:cNvPr id="3" name="Subtitle 2"/>
          <p:cNvSpPr>
            <a:spLocks noGrp="1"/>
          </p:cNvSpPr>
          <p:nvPr>
            <p:ph type="subTitle" idx="1"/>
          </p:nvPr>
        </p:nvSpPr>
        <p:spPr>
          <a:xfrm>
            <a:off x="5029200" y="5638800"/>
            <a:ext cx="3810000" cy="914400"/>
          </a:xfrm>
        </p:spPr>
        <p:txBody>
          <a:bodyPr>
            <a:noAutofit/>
          </a:bodyPr>
          <a:lstStyle/>
          <a:p>
            <a:r>
              <a:rPr lang="en-US" sz="2400" dirty="0" smtClean="0">
                <a:solidFill>
                  <a:schemeClr val="tx1"/>
                </a:solidFill>
              </a:rPr>
              <a:t>Senior Executive Coordinator  Lisa Anderson</a:t>
            </a:r>
            <a:endParaRPr lang="en-US" sz="2400" dirty="0">
              <a:solidFill>
                <a:schemeClr val="tx1"/>
              </a:solidFill>
            </a:endParaRPr>
          </a:p>
        </p:txBody>
      </p:sp>
      <p:pic>
        <p:nvPicPr>
          <p:cNvPr id="5" name="Picture 4" descr="Katie Odom.jpg"/>
          <p:cNvPicPr>
            <a:picLocks noChangeAspect="1"/>
          </p:cNvPicPr>
          <p:nvPr/>
        </p:nvPicPr>
        <p:blipFill>
          <a:blip r:embed="rId3" cstate="print"/>
          <a:stretch>
            <a:fillRect/>
          </a:stretch>
        </p:blipFill>
        <p:spPr>
          <a:xfrm>
            <a:off x="1066800" y="3429000"/>
            <a:ext cx="1382900" cy="2117566"/>
          </a:xfrm>
          <a:prstGeom prst="rect">
            <a:avLst/>
          </a:prstGeom>
        </p:spPr>
      </p:pic>
      <p:pic>
        <p:nvPicPr>
          <p:cNvPr id="6" name="Picture 5" descr="Lisa Anderson 2013.jpg"/>
          <p:cNvPicPr>
            <a:picLocks noChangeAspect="1"/>
          </p:cNvPicPr>
          <p:nvPr/>
        </p:nvPicPr>
        <p:blipFill>
          <a:blip r:embed="rId4" cstate="print"/>
          <a:stretch>
            <a:fillRect/>
          </a:stretch>
        </p:blipFill>
        <p:spPr>
          <a:xfrm>
            <a:off x="6501046" y="3429000"/>
            <a:ext cx="1425785" cy="2167563"/>
          </a:xfrm>
          <a:prstGeom prst="rect">
            <a:avLst/>
          </a:prstGeom>
        </p:spPr>
      </p:pic>
      <p:sp>
        <p:nvSpPr>
          <p:cNvPr id="7" name="TextBox 6"/>
          <p:cNvSpPr txBox="1"/>
          <p:nvPr/>
        </p:nvSpPr>
        <p:spPr>
          <a:xfrm>
            <a:off x="381000" y="5562600"/>
            <a:ext cx="3200400" cy="830997"/>
          </a:xfrm>
          <a:prstGeom prst="rect">
            <a:avLst/>
          </a:prstGeom>
          <a:noFill/>
        </p:spPr>
        <p:txBody>
          <a:bodyPr wrap="square" rtlCol="0">
            <a:spAutoFit/>
          </a:bodyPr>
          <a:lstStyle/>
          <a:p>
            <a:pPr algn="ctr"/>
            <a:r>
              <a:rPr lang="en-US" sz="2400" dirty="0" smtClean="0"/>
              <a:t>Senior Coordinator Katie Odom</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990600"/>
            <a:ext cx="6172200" cy="1143000"/>
          </a:xfrm>
          <a:ln>
            <a:solidFill>
              <a:srgbClr val="C00000"/>
            </a:solidFill>
          </a:ln>
        </p:spPr>
        <p:txBody>
          <a:bodyPr>
            <a:normAutofit fontScale="90000"/>
          </a:bodyPr>
          <a:lstStyle/>
          <a:p>
            <a:r>
              <a:rPr lang="en-US" sz="3600" dirty="0" smtClean="0"/>
              <a:t>Product Collection of the Month</a:t>
            </a:r>
            <a:br>
              <a:rPr lang="en-US" sz="3600" dirty="0" smtClean="0"/>
            </a:br>
            <a:r>
              <a:rPr lang="en-US" sz="3600" dirty="0" smtClean="0"/>
              <a:t>February is Heart Month</a:t>
            </a:r>
            <a:endParaRPr lang="en-US" sz="3600" dirty="0"/>
          </a:p>
        </p:txBody>
      </p:sp>
      <p:pic>
        <p:nvPicPr>
          <p:cNvPr id="78850" name="Picture 2" descr="http://www.clipartbest.com/cliparts/dc6/7zq/dc67zqBc9.png"/>
          <p:cNvPicPr>
            <a:picLocks noChangeAspect="1" noChangeArrowheads="1"/>
          </p:cNvPicPr>
          <p:nvPr/>
        </p:nvPicPr>
        <p:blipFill>
          <a:blip r:embed="rId2" cstate="print"/>
          <a:srcRect/>
          <a:stretch>
            <a:fillRect/>
          </a:stretch>
        </p:blipFill>
        <p:spPr bwMode="auto">
          <a:xfrm>
            <a:off x="1066800" y="2667000"/>
            <a:ext cx="6505575" cy="2657476"/>
          </a:xfrm>
          <a:prstGeom prst="rect">
            <a:avLst/>
          </a:prstGeom>
          <a:noFill/>
        </p:spPr>
      </p:pic>
      <p:sp>
        <p:nvSpPr>
          <p:cNvPr id="4" name="TextBox 3"/>
          <p:cNvSpPr txBox="1"/>
          <p:nvPr/>
        </p:nvSpPr>
        <p:spPr>
          <a:xfrm>
            <a:off x="6858000" y="5791200"/>
            <a:ext cx="1371600" cy="369332"/>
          </a:xfrm>
          <a:prstGeom prst="rect">
            <a:avLst/>
          </a:prstGeom>
          <a:noFill/>
        </p:spPr>
        <p:txBody>
          <a:bodyPr wrap="square" rtlCol="0">
            <a:spAutoFit/>
          </a:bodyPr>
          <a:lstStyle/>
          <a:p>
            <a:r>
              <a:rPr lang="en-US" dirty="0" err="1" smtClean="0"/>
              <a:t>lisa</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matadormessenger.com/wp-content/uploads/2014/03/HEART-HEALTH.jpg"/>
          <p:cNvPicPr>
            <a:picLocks noChangeAspect="1" noChangeArrowheads="1"/>
          </p:cNvPicPr>
          <p:nvPr/>
        </p:nvPicPr>
        <p:blipFill>
          <a:blip r:embed="rId2" cstate="print"/>
          <a:srcRect/>
          <a:stretch>
            <a:fillRect/>
          </a:stretch>
        </p:blipFill>
        <p:spPr bwMode="auto">
          <a:xfrm>
            <a:off x="5791200" y="3200400"/>
            <a:ext cx="3352800" cy="3657600"/>
          </a:xfrm>
          <a:prstGeom prst="rect">
            <a:avLst/>
          </a:prstGeom>
          <a:noFill/>
        </p:spPr>
      </p:pic>
      <p:sp>
        <p:nvSpPr>
          <p:cNvPr id="2" name="Title 1"/>
          <p:cNvSpPr>
            <a:spLocks noGrp="1"/>
          </p:cNvSpPr>
          <p:nvPr>
            <p:ph type="title"/>
          </p:nvPr>
        </p:nvSpPr>
        <p:spPr>
          <a:xfrm>
            <a:off x="457200" y="274638"/>
            <a:ext cx="8229600" cy="792162"/>
          </a:xfrm>
          <a:ln w="28575">
            <a:solidFill>
              <a:srgbClr val="FF0000"/>
            </a:solidFill>
          </a:ln>
        </p:spPr>
        <p:txBody>
          <a:bodyPr>
            <a:normAutofit/>
          </a:bodyPr>
          <a:lstStyle/>
          <a:p>
            <a:pPr algn="l"/>
            <a:r>
              <a:rPr lang="en-US" sz="2800" b="1" dirty="0" smtClean="0"/>
              <a:t>Smart Heart Regimen for Prevention of Heart Disease</a:t>
            </a:r>
            <a:endParaRPr lang="en-US" sz="2800" dirty="0"/>
          </a:p>
        </p:txBody>
      </p:sp>
      <p:sp>
        <p:nvSpPr>
          <p:cNvPr id="3" name="Content Placeholder 2"/>
          <p:cNvSpPr>
            <a:spLocks noGrp="1"/>
          </p:cNvSpPr>
          <p:nvPr>
            <p:ph idx="1"/>
          </p:nvPr>
        </p:nvSpPr>
        <p:spPr>
          <a:xfrm>
            <a:off x="457200" y="1143000"/>
            <a:ext cx="8229600" cy="5715000"/>
          </a:xfrm>
        </p:spPr>
        <p:txBody>
          <a:bodyPr>
            <a:normAutofit fontScale="55000" lnSpcReduction="20000"/>
          </a:bodyPr>
          <a:lstStyle/>
          <a:p>
            <a:pPr lvl="0"/>
            <a:r>
              <a:rPr lang="en-US" sz="4400" b="1" dirty="0" smtClean="0"/>
              <a:t>Shaklee Blood Pressure –</a:t>
            </a:r>
            <a:r>
              <a:rPr lang="en-US" sz="4400" dirty="0" smtClean="0"/>
              <a:t> relaxes smooth muscle cells… which</a:t>
            </a:r>
          </a:p>
          <a:p>
            <a:pPr lvl="1"/>
            <a:r>
              <a:rPr lang="en-US" sz="4400" dirty="0" smtClean="0"/>
              <a:t>Reduces the constriction of the blood vessel</a:t>
            </a:r>
          </a:p>
          <a:p>
            <a:pPr lvl="1"/>
            <a:r>
              <a:rPr lang="en-US" sz="4400" dirty="0" smtClean="0"/>
              <a:t>Which opens the arteries and improves blood flow .. of nutrients and oxygen to the cells all over the body</a:t>
            </a:r>
          </a:p>
          <a:p>
            <a:pPr lvl="1"/>
            <a:r>
              <a:rPr lang="en-US" sz="4400" dirty="0" smtClean="0"/>
              <a:t>Which reduces blood pressure</a:t>
            </a:r>
          </a:p>
          <a:p>
            <a:pPr>
              <a:buNone/>
            </a:pPr>
            <a:endParaRPr lang="en-US" sz="1800" dirty="0" smtClean="0"/>
          </a:p>
          <a:p>
            <a:pPr lvl="0"/>
            <a:r>
              <a:rPr lang="en-US" sz="4400" b="1" dirty="0" smtClean="0"/>
              <a:t>Omega Guard Omega 3 Fatty Acid Complex --  </a:t>
            </a:r>
            <a:endParaRPr lang="en-US" sz="4400" dirty="0" smtClean="0"/>
          </a:p>
          <a:p>
            <a:pPr lvl="1"/>
            <a:r>
              <a:rPr lang="en-US" sz="4400" dirty="0" smtClean="0"/>
              <a:t>Reduces inflammation</a:t>
            </a:r>
          </a:p>
          <a:p>
            <a:pPr lvl="1"/>
            <a:r>
              <a:rPr lang="en-US" sz="4400" dirty="0" smtClean="0"/>
              <a:t>Reduces platelet aggregation  ( stickiness)</a:t>
            </a:r>
          </a:p>
          <a:p>
            <a:pPr lvl="1"/>
            <a:r>
              <a:rPr lang="en-US" sz="4400" dirty="0" smtClean="0"/>
              <a:t>Makes red blood cells more slippery</a:t>
            </a:r>
            <a:endParaRPr lang="en-US" dirty="0" smtClean="0"/>
          </a:p>
          <a:p>
            <a:pPr lvl="0"/>
            <a:r>
              <a:rPr lang="en-US" b="1" dirty="0" smtClean="0"/>
              <a:t> </a:t>
            </a:r>
            <a:r>
              <a:rPr lang="en-US" sz="4400" b="1" dirty="0" smtClean="0"/>
              <a:t>Cholesterol Reduction Complex </a:t>
            </a:r>
            <a:r>
              <a:rPr lang="en-US" sz="4400" dirty="0" smtClean="0"/>
              <a:t>– 				if cholesterol is above 180 to 200</a:t>
            </a:r>
          </a:p>
          <a:p>
            <a:pPr lvl="0"/>
            <a:r>
              <a:rPr lang="en-US" sz="4400" b="1" dirty="0" err="1" smtClean="0"/>
              <a:t>CoQ</a:t>
            </a:r>
            <a:r>
              <a:rPr lang="en-US" sz="4400" b="1" dirty="0" smtClean="0"/>
              <a:t> Heart </a:t>
            </a:r>
            <a:r>
              <a:rPr lang="en-US" sz="4400" dirty="0" smtClean="0"/>
              <a:t> --</a:t>
            </a:r>
          </a:p>
          <a:p>
            <a:pPr lvl="1"/>
            <a:r>
              <a:rPr lang="en-US" sz="4400" dirty="0" smtClean="0"/>
              <a:t>especially if on a </a:t>
            </a:r>
            <a:r>
              <a:rPr lang="en-US" sz="4400" dirty="0" err="1" smtClean="0"/>
              <a:t>statin</a:t>
            </a:r>
            <a:r>
              <a:rPr lang="en-US" sz="4400" dirty="0" smtClean="0"/>
              <a:t> drug</a:t>
            </a:r>
          </a:p>
          <a:p>
            <a:pPr lvl="1"/>
            <a:r>
              <a:rPr lang="en-US" sz="4400" dirty="0" smtClean="0"/>
              <a:t>anti-oxidant that helps prevent oxidation of LDL cholesterol into plaque                         barb</a:t>
            </a:r>
          </a:p>
          <a:p>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5900</TotalTime>
  <Words>2096</Words>
  <Application>Microsoft Office PowerPoint</Application>
  <PresentationFormat>On-screen Show (4:3)</PresentationFormat>
  <Paragraphs>284</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January- March 2015 Campaign</vt:lpstr>
      <vt:lpstr>PowerPoint Presentation</vt:lpstr>
      <vt:lpstr>HERE'S HOW IT WORKS: Earn shares monthly for the Cash for Cleveland Bonus Pool of $50,000 (January 2015 – June 2015). </vt:lpstr>
      <vt:lpstr>From the Masters  Meeting</vt:lpstr>
      <vt:lpstr>More from Master Meeting</vt:lpstr>
      <vt:lpstr>PowerPoint Presentation</vt:lpstr>
      <vt:lpstr>Legacy and Leadership  Spring 2015 Session #5  Feb 12, 2015 Identifying Business Partners </vt:lpstr>
      <vt:lpstr>Product Collection of the Month February is Heart Month</vt:lpstr>
      <vt:lpstr>Smart Heart Regimen for Prevention of Heart Disease</vt:lpstr>
      <vt:lpstr>PowerPoint Presentation</vt:lpstr>
      <vt:lpstr>Benefit – When you increase blood flow, you increase overall health of the body from delivering nutrients and oxygen to the cells and helping to carry away toxins and cellular waste </vt:lpstr>
      <vt:lpstr>PowerPoint Presentation</vt:lpstr>
      <vt:lpstr>PowerPoint Presentation</vt:lpstr>
      <vt:lpstr>PowerPoint Presentation</vt:lpstr>
      <vt:lpstr>Co Q Heart – Provides an inexhaustible  source of  anti-oxidants</vt:lpstr>
      <vt:lpstr>When CoQ10 Becomes Depleted</vt:lpstr>
      <vt:lpstr>PowerPoint Presentation</vt:lpstr>
      <vt:lpstr>Smart Heart Regimen for Prevention of Heart Disease</vt:lpstr>
      <vt:lpstr>Heart Smart Collection PV</vt:lpstr>
      <vt:lpstr>For More Resources on Healthy Heart … </vt:lpstr>
      <vt:lpstr>Objectives for Session #5 – Identifying Business Partners</vt:lpstr>
      <vt:lpstr>Rock Your Network Marketing Business – Chapter 5  --Power Prospecting</vt:lpstr>
      <vt:lpstr>3 Ways Someone Can Plug Into Our Business Sarah Robbins</vt:lpstr>
      <vt:lpstr>Where To Find People to Speak to About Benefits of Home Businesses</vt:lpstr>
      <vt:lpstr>3. Go Through Your Phone and FaceBook Contacts</vt:lpstr>
      <vt:lpstr>4. Lifestyle Networking Bump-into’s</vt:lpstr>
      <vt:lpstr> 5.  Parties/Virtual Parties ( Face Book Events)</vt:lpstr>
      <vt:lpstr>7 . Networking Groups or Chamber Events</vt:lpstr>
      <vt:lpstr>8. Events  --  Project Groundswell  Lisa </vt:lpstr>
      <vt:lpstr>9. People Who Provide You Services</vt:lpstr>
      <vt:lpstr>10. Traveling</vt:lpstr>
      <vt:lpstr>11. Creating Your List</vt:lpstr>
      <vt:lpstr>6. Social Media  -- Stephanie Bruce</vt:lpstr>
      <vt:lpstr>Letters </vt:lpstr>
      <vt:lpstr>Letter #2</vt:lpstr>
      <vt:lpstr>Action Steps</vt:lpstr>
      <vt:lpstr>Coming Up </vt:lpstr>
      <vt:lpstr>PowerPoint Presentation</vt:lpstr>
      <vt:lpstr>HERE'S HOW IT WORKS: Earn shares monthly for the Cash for Cleveland Bonus Pool of $50,000 (January 2015 – June 2015). </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Legacy and Leadership  Spring 2015</dc:title>
  <dc:creator>Barb</dc:creator>
  <cp:lastModifiedBy> </cp:lastModifiedBy>
  <cp:revision>339</cp:revision>
  <dcterms:created xsi:type="dcterms:W3CDTF">2015-01-11T16:11:57Z</dcterms:created>
  <dcterms:modified xsi:type="dcterms:W3CDTF">2015-02-12T16:18:11Z</dcterms:modified>
</cp:coreProperties>
</file>