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81" r:id="rId2"/>
    <p:sldId id="280" r:id="rId3"/>
    <p:sldId id="390" r:id="rId4"/>
    <p:sldId id="391" r:id="rId5"/>
    <p:sldId id="366" r:id="rId6"/>
    <p:sldId id="365" r:id="rId7"/>
    <p:sldId id="364" r:id="rId8"/>
    <p:sldId id="256" r:id="rId9"/>
    <p:sldId id="302" r:id="rId10"/>
    <p:sldId id="379" r:id="rId11"/>
    <p:sldId id="380" r:id="rId12"/>
    <p:sldId id="352" r:id="rId13"/>
    <p:sldId id="367" r:id="rId14"/>
    <p:sldId id="368" r:id="rId15"/>
    <p:sldId id="369" r:id="rId16"/>
    <p:sldId id="370" r:id="rId17"/>
    <p:sldId id="371" r:id="rId18"/>
    <p:sldId id="372" r:id="rId19"/>
    <p:sldId id="373" r:id="rId20"/>
    <p:sldId id="336" r:id="rId21"/>
    <p:sldId id="392" r:id="rId22"/>
    <p:sldId id="381" r:id="rId23"/>
    <p:sldId id="348" r:id="rId24"/>
    <p:sldId id="361" r:id="rId25"/>
    <p:sldId id="384" r:id="rId26"/>
    <p:sldId id="385" r:id="rId27"/>
    <p:sldId id="386" r:id="rId28"/>
    <p:sldId id="341" r:id="rId29"/>
    <p:sldId id="389" r:id="rId30"/>
    <p:sldId id="362" r:id="rId31"/>
    <p:sldId id="345" r:id="rId32"/>
    <p:sldId id="278" r:id="rId33"/>
    <p:sldId id="360" r:id="rId34"/>
    <p:sldId id="282" r:id="rId35"/>
    <p:sldId id="283" r:id="rId36"/>
    <p:sldId id="296"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249" autoAdjust="0"/>
    <p:restoredTop sz="94660"/>
  </p:normalViewPr>
  <p:slideViewPr>
    <p:cSldViewPr showGuides="1">
      <p:cViewPr>
        <p:scale>
          <a:sx n="77" d="100"/>
          <a:sy n="77" d="100"/>
        </p:scale>
        <p:origin x="-318" y="210"/>
      </p:cViewPr>
      <p:guideLst>
        <p:guide orient="horz" pos="2160"/>
        <p:guide pos="2880"/>
      </p:guideLst>
    </p:cSldViewPr>
  </p:slideViewPr>
  <p:notesTextViewPr>
    <p:cViewPr>
      <p:scale>
        <a:sx n="100" d="100"/>
        <a:sy n="100" d="100"/>
      </p:scale>
      <p:origin x="0" y="0"/>
    </p:cViewPr>
  </p:notesTextViewPr>
  <p:sorterViewPr>
    <p:cViewPr>
      <p:scale>
        <a:sx n="118" d="100"/>
        <a:sy n="118"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F60119-1449-43B3-98FC-F7683A409E49}" type="datetimeFigureOut">
              <a:rPr lang="en-US" smtClean="0"/>
              <a:pPr/>
              <a:t>1/29/2015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61DB78-5257-4C5C-80EE-6AE8B5F38C9B}" type="slidenum">
              <a:rPr lang="en-US" smtClean="0"/>
              <a:pPr/>
              <a:t>‹#›</a:t>
            </a:fld>
            <a:endParaRPr lang="en-US"/>
          </a:p>
        </p:txBody>
      </p:sp>
    </p:spTree>
    <p:extLst>
      <p:ext uri="{BB962C8B-B14F-4D97-AF65-F5344CB8AC3E}">
        <p14:creationId xmlns:p14="http://schemas.microsoft.com/office/powerpoint/2010/main" val="2615261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mbria" pitchFamily="18" charset="0"/>
            </a:endParaRP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ＭＳ Ｐゴシック" charset="-128"/>
              </a:defRPr>
            </a:lvl1pPr>
            <a:lvl2pPr marL="742950" indent="-285750">
              <a:defRPr>
                <a:solidFill>
                  <a:schemeClr val="tx1"/>
                </a:solidFill>
                <a:latin typeface="Calibri" pitchFamily="34" charset="0"/>
                <a:ea typeface="ＭＳ Ｐゴシック" charset="-128"/>
              </a:defRPr>
            </a:lvl2pPr>
            <a:lvl3pPr marL="1143000" indent="-228600">
              <a:defRPr>
                <a:solidFill>
                  <a:schemeClr val="tx1"/>
                </a:solidFill>
                <a:latin typeface="Calibri" pitchFamily="34" charset="0"/>
                <a:ea typeface="ＭＳ Ｐゴシック" charset="-128"/>
              </a:defRPr>
            </a:lvl3pPr>
            <a:lvl4pPr marL="1600200" indent="-228600">
              <a:defRPr>
                <a:solidFill>
                  <a:schemeClr val="tx1"/>
                </a:solidFill>
                <a:latin typeface="Calibri" pitchFamily="34" charset="0"/>
                <a:ea typeface="ＭＳ Ｐゴシック" charset="-128"/>
              </a:defRPr>
            </a:lvl4pPr>
            <a:lvl5pPr marL="2057400" indent="-228600">
              <a:defRPr>
                <a:solidFill>
                  <a:schemeClr val="tx1"/>
                </a:solidFill>
                <a:latin typeface="Calibri" pitchFamily="34" charset="0"/>
                <a:ea typeface="ＭＳ Ｐゴシック" charset="-128"/>
              </a:defRPr>
            </a:lvl5pPr>
            <a:lvl6pPr marL="2514600" indent="-228600" defTabSz="457200" fontAlgn="base">
              <a:spcBef>
                <a:spcPct val="0"/>
              </a:spcBef>
              <a:spcAft>
                <a:spcPct val="0"/>
              </a:spcAft>
              <a:defRPr>
                <a:solidFill>
                  <a:schemeClr val="tx1"/>
                </a:solidFill>
                <a:latin typeface="Calibri" pitchFamily="34" charset="0"/>
                <a:ea typeface="ＭＳ Ｐゴシック" charset="-128"/>
              </a:defRPr>
            </a:lvl6pPr>
            <a:lvl7pPr marL="2971800" indent="-228600" defTabSz="457200" fontAlgn="base">
              <a:spcBef>
                <a:spcPct val="0"/>
              </a:spcBef>
              <a:spcAft>
                <a:spcPct val="0"/>
              </a:spcAft>
              <a:defRPr>
                <a:solidFill>
                  <a:schemeClr val="tx1"/>
                </a:solidFill>
                <a:latin typeface="Calibri" pitchFamily="34" charset="0"/>
                <a:ea typeface="ＭＳ Ｐゴシック" charset="-128"/>
              </a:defRPr>
            </a:lvl7pPr>
            <a:lvl8pPr marL="3429000" indent="-228600" defTabSz="457200" fontAlgn="base">
              <a:spcBef>
                <a:spcPct val="0"/>
              </a:spcBef>
              <a:spcAft>
                <a:spcPct val="0"/>
              </a:spcAft>
              <a:defRPr>
                <a:solidFill>
                  <a:schemeClr val="tx1"/>
                </a:solidFill>
                <a:latin typeface="Calibri" pitchFamily="34" charset="0"/>
                <a:ea typeface="ＭＳ Ｐゴシック" charset="-128"/>
              </a:defRPr>
            </a:lvl8pPr>
            <a:lvl9pPr marL="3886200" indent="-228600" defTabSz="457200" fontAlgn="base">
              <a:spcBef>
                <a:spcPct val="0"/>
              </a:spcBef>
              <a:spcAft>
                <a:spcPct val="0"/>
              </a:spcAft>
              <a:defRPr>
                <a:solidFill>
                  <a:schemeClr val="tx1"/>
                </a:solidFill>
                <a:latin typeface="Calibri" pitchFamily="34" charset="0"/>
                <a:ea typeface="ＭＳ Ｐゴシック" charset="-128"/>
              </a:defRPr>
            </a:lvl9pPr>
          </a:lstStyle>
          <a:p>
            <a:fld id="{CFE40110-D7AB-4E4D-B1CB-BCAB3F36DC7B}" type="slidenum">
              <a:rPr lang="en-US" altLang="en-US">
                <a:latin typeface="Cambria" pitchFamily="18" charset="0"/>
              </a:rPr>
              <a:pPr/>
              <a:t>1</a:t>
            </a:fld>
            <a:endParaRPr lang="en-US" altLang="en-US">
              <a:latin typeface="Cambria"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
            <a:ext cx="9144000" cy="6691893"/>
          </a:xfrm>
          <a:prstGeom prst="rect">
            <a:avLst/>
          </a:prstGeom>
        </p:spPr>
      </p:pic>
      <p:sp>
        <p:nvSpPr>
          <p:cNvPr id="7" name="Title 1"/>
          <p:cNvSpPr>
            <a:spLocks noGrp="1"/>
          </p:cNvSpPr>
          <p:nvPr>
            <p:ph type="ctrTitle"/>
          </p:nvPr>
        </p:nvSpPr>
        <p:spPr>
          <a:xfrm>
            <a:off x="457216" y="2130429"/>
            <a:ext cx="5038399" cy="1470025"/>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3613235"/>
            <a:ext cx="5031797" cy="1752600"/>
          </a:xfrm>
          <a:prstGeom prst="rect">
            <a:avLst/>
          </a:prstGeom>
        </p:spPr>
        <p:txBody>
          <a:bodyPr/>
          <a:lstStyle>
            <a:lvl1pPr marL="0" indent="0" algn="l">
              <a:buNone/>
              <a:defRPr sz="1800">
                <a:solidFill>
                  <a:srgbClr val="FFFFFF"/>
                </a:solidFill>
                <a:latin typeface="+mj-lt"/>
                <a:cs typeface="Century Goth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23794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68C06-A07E-48E3-A424-3E411EEADA0E}"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968C06-A07E-48E3-A424-3E411EEADA0E}"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968C06-A07E-48E3-A424-3E411EEADA0E}" type="datetimeFigureOut">
              <a:rPr lang="en-US" smtClean="0"/>
              <a:pPr/>
              <a:t>1/29/2015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968C06-A07E-48E3-A424-3E411EEADA0E}" type="datetimeFigureOut">
              <a:rPr lang="en-US" smtClean="0"/>
              <a:pPr/>
              <a:t>1/29/2015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68C06-A07E-48E3-A424-3E411EEADA0E}" type="datetimeFigureOut">
              <a:rPr lang="en-US" smtClean="0"/>
              <a:pPr/>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68C06-A07E-48E3-A424-3E411EEADA0E}" type="datetimeFigureOut">
              <a:rPr lang="en-US" smtClean="0"/>
              <a:pPr/>
              <a:t>1/29/2015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A86E8-4C69-49C0-BD9E-9001D2B765A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images.shaklee.com/shaklee/fc/FirstStepResourceGuide.pdf" TargetMode="Externa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tel:1-512-225-3211"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links.shaklee.mkt5958.com/ctt?kn=15&amp;ms=MTE1NTI5ODQS1&amp;r=NjM3NzkxNjczMDkS1&amp;b=0&amp;j=NDIzNjc2NzQ2S0&amp;mt=1&amp;rt=0" TargetMode="External"/><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hyperlink" Target="mailto:Shaklee180Record@shaklee.co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shaklee.tv/set-the-record-with-jacqui-mccoy"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facebook.com/n/?profile.php&amp;id=30102530&amp;aref=253260807&amp;medium=email&amp;mid=b24f734G23518f69Gf187407G96Gdf5f&amp;bcode=1.1421539846.Abnayl3A721NQqZ9&amp;n_m=lagonihealth@comcast.net"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l.facebook.com/l/2AQGbLrFdAQFUSkwl8GTv4T-AsG1vt9H-p1jW61vQhedoIw/gatheredinthekitchen.com/" TargetMode="External"/><Relationship Id="rId4" Type="http://schemas.openxmlformats.org/officeDocument/2006/relationships/hyperlink" Target="http://l.facebook.com/l/pAQHC9EmN/gatheredinthekitchen.com/2015/01/17/shaklee-scour-absolute-favorite-cleaner/"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facebook.com/n/?profile.php&amp;id=1614872304&amp;aref=253036555&amp;medium=email&amp;mid=b230a46G23518f69Gf15080bG96G49cf&amp;bcode=1.1421413658.AbnTXpxEOmKF73hT&amp;n_m=lagonihealth@comcast.net" TargetMode="External"/><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4"/>
            <a:ext cx="9144000" cy="6858003"/>
          </a:xfrm>
          <a:prstGeom prst="rect">
            <a:avLst/>
          </a:prstGeom>
        </p:spPr>
      </p:pic>
      <p:sp>
        <p:nvSpPr>
          <p:cNvPr id="40961" name="Title 1"/>
          <p:cNvSpPr>
            <a:spLocks noGrp="1"/>
          </p:cNvSpPr>
          <p:nvPr>
            <p:ph type="title"/>
          </p:nvPr>
        </p:nvSpPr>
        <p:spPr>
          <a:xfrm>
            <a:off x="457200" y="687918"/>
            <a:ext cx="8229600" cy="842433"/>
          </a:xfrm>
        </p:spPr>
        <p:txBody>
          <a:bodyPr/>
          <a:lstStyle/>
          <a:p>
            <a:r>
              <a:rPr lang="en-US" altLang="en-US" smtClean="0">
                <a:latin typeface="Century Gothic" pitchFamily="34" charset="0"/>
              </a:rPr>
              <a:t>January 2015 Campaign</a:t>
            </a:r>
          </a:p>
        </p:txBody>
      </p:sp>
      <p:sp>
        <p:nvSpPr>
          <p:cNvPr id="4" name="Content Placeholder 2"/>
          <p:cNvSpPr>
            <a:spLocks noGrp="1"/>
          </p:cNvSpPr>
          <p:nvPr>
            <p:ph idx="1"/>
          </p:nvPr>
        </p:nvSpPr>
        <p:spPr>
          <a:xfrm>
            <a:off x="457200" y="1538818"/>
            <a:ext cx="8445500" cy="4500033"/>
          </a:xfrm>
        </p:spPr>
        <p:txBody>
          <a:bodyPr>
            <a:normAutofit fontScale="92500" lnSpcReduction="20000"/>
          </a:bodyPr>
          <a:lstStyle/>
          <a:p>
            <a:pPr>
              <a:lnSpc>
                <a:spcPct val="90000"/>
              </a:lnSpc>
            </a:pPr>
            <a:r>
              <a:rPr lang="en-US" altLang="en-US" sz="2700" b="1" dirty="0" smtClean="0">
                <a:solidFill>
                  <a:srgbClr val="000000"/>
                </a:solidFill>
              </a:rPr>
              <a:t>Let’s Set the Record! </a:t>
            </a:r>
          </a:p>
          <a:p>
            <a:pPr>
              <a:lnSpc>
                <a:spcPct val="90000"/>
              </a:lnSpc>
            </a:pPr>
            <a:endParaRPr lang="en-US" altLang="en-US" sz="900" b="1" dirty="0" smtClean="0">
              <a:solidFill>
                <a:srgbClr val="F7941E"/>
              </a:solidFill>
            </a:endParaRPr>
          </a:p>
          <a:p>
            <a:pPr>
              <a:lnSpc>
                <a:spcPct val="90000"/>
              </a:lnSpc>
            </a:pPr>
            <a:r>
              <a:rPr lang="en-US" altLang="en-US" sz="1900" dirty="0" smtClean="0"/>
              <a:t>In partnership with Jacqui McCoy and a Shaklee 180</a:t>
            </a:r>
            <a:r>
              <a:rPr lang="en-US" altLang="en-US" sz="1900" baseline="30000" dirty="0" smtClean="0"/>
              <a:t>®</a:t>
            </a:r>
            <a:r>
              <a:rPr lang="en-US" altLang="en-US" sz="1900" dirty="0" smtClean="0"/>
              <a:t> community of field leaders, Shaklee 180</a:t>
            </a:r>
            <a:r>
              <a:rPr lang="en-US" altLang="en-US" sz="1900" baseline="30000" dirty="0" smtClean="0"/>
              <a:t>®</a:t>
            </a:r>
            <a:r>
              <a:rPr lang="en-US" altLang="en-US" sz="1900" dirty="0" smtClean="0"/>
              <a:t> will be launching a Shaklee family effort to set a weight loss record by March 2015</a:t>
            </a:r>
          </a:p>
          <a:p>
            <a:pPr>
              <a:lnSpc>
                <a:spcPct val="90000"/>
              </a:lnSpc>
            </a:pPr>
            <a:endParaRPr lang="en-US" altLang="en-US" sz="1900" b="1" dirty="0" smtClean="0"/>
          </a:p>
          <a:p>
            <a:pPr>
              <a:lnSpc>
                <a:spcPct val="90000"/>
              </a:lnSpc>
            </a:pPr>
            <a:r>
              <a:rPr lang="en-US" altLang="en-US" b="1" dirty="0" smtClean="0"/>
              <a:t>Join Shaklee to make our family and our world </a:t>
            </a:r>
            <a:r>
              <a:rPr lang="en-US" altLang="en-US" b="1" dirty="0" smtClean="0">
                <a:solidFill>
                  <a:srgbClr val="B15533"/>
                </a:solidFill>
              </a:rPr>
              <a:t>40,000 lbs. </a:t>
            </a:r>
            <a:r>
              <a:rPr lang="en-US" altLang="en-US" b="1" dirty="0" smtClean="0"/>
              <a:t>healthier by March ‘15!!</a:t>
            </a:r>
          </a:p>
          <a:p>
            <a:pPr>
              <a:lnSpc>
                <a:spcPct val="90000"/>
              </a:lnSpc>
            </a:pPr>
            <a:endParaRPr lang="en-US" altLang="en-US" sz="1500" dirty="0" smtClean="0"/>
          </a:p>
          <a:p>
            <a:pPr>
              <a:lnSpc>
                <a:spcPct val="90000"/>
              </a:lnSpc>
            </a:pPr>
            <a:r>
              <a:rPr lang="en-US" altLang="en-US" sz="2400" dirty="0" smtClean="0"/>
              <a:t>This means:</a:t>
            </a:r>
          </a:p>
          <a:p>
            <a:pPr>
              <a:lnSpc>
                <a:spcPct val="90000"/>
              </a:lnSpc>
            </a:pPr>
            <a:r>
              <a:rPr lang="en-US" altLang="en-US" sz="2400" dirty="0" smtClean="0"/>
              <a:t>4,000 new wardrobes</a:t>
            </a:r>
          </a:p>
          <a:p>
            <a:pPr>
              <a:lnSpc>
                <a:spcPct val="90000"/>
              </a:lnSpc>
            </a:pPr>
            <a:r>
              <a:rPr lang="en-US" altLang="en-US" sz="2400" dirty="0" smtClean="0"/>
              <a:t>4,000 new dress sizes</a:t>
            </a:r>
          </a:p>
          <a:p>
            <a:pPr>
              <a:lnSpc>
                <a:spcPct val="90000"/>
              </a:lnSpc>
            </a:pPr>
            <a:r>
              <a:rPr lang="en-US" altLang="en-US" sz="2400" dirty="0" smtClean="0"/>
              <a:t>4,000 brighter smiles…  </a:t>
            </a:r>
          </a:p>
          <a:p>
            <a:pPr>
              <a:lnSpc>
                <a:spcPct val="90000"/>
              </a:lnSpc>
              <a:buFont typeface="Arial" pitchFamily="34" charset="0"/>
              <a:buChar char="•"/>
            </a:pPr>
            <a:endParaRPr lang="en-US" altLang="en-US" sz="2400" dirty="0" smtClean="0">
              <a:solidFill>
                <a:srgbClr val="948A54"/>
              </a:solidFill>
            </a:endParaRPr>
          </a:p>
          <a:p>
            <a:pPr lvl="1">
              <a:lnSpc>
                <a:spcPct val="90000"/>
              </a:lnSpc>
            </a:pPr>
            <a:r>
              <a:rPr lang="en-US" altLang="en-US" sz="1500" dirty="0" smtClean="0">
                <a:solidFill>
                  <a:srgbClr val="948A54"/>
                </a:solidFill>
              </a:rPr>
              <a:t>										</a:t>
            </a:r>
            <a:endParaRPr lang="en-US" altLang="en-US" sz="17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p:txBody>
      </p:sp>
      <p:pic>
        <p:nvPicPr>
          <p:cNvPr id="40963" name="Picture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4267200"/>
            <a:ext cx="3484563" cy="2307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28225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2" descr="http://templeofnoise.com/wp-content/uploads/2014/12/woman-making-list.jpg"/>
          <p:cNvPicPr>
            <a:picLocks noChangeAspect="1" noChangeArrowheads="1"/>
          </p:cNvPicPr>
          <p:nvPr/>
        </p:nvPicPr>
        <p:blipFill>
          <a:blip r:embed="rId2" cstate="print"/>
          <a:srcRect/>
          <a:stretch>
            <a:fillRect/>
          </a:stretch>
        </p:blipFill>
        <p:spPr bwMode="auto">
          <a:xfrm>
            <a:off x="4456928" y="3114675"/>
            <a:ext cx="4676775" cy="3743325"/>
          </a:xfrm>
          <a:prstGeom prst="rect">
            <a:avLst/>
          </a:prstGeom>
          <a:noFill/>
        </p:spPr>
      </p:pic>
      <p:sp>
        <p:nvSpPr>
          <p:cNvPr id="2" name="Title 1"/>
          <p:cNvSpPr>
            <a:spLocks noGrp="1"/>
          </p:cNvSpPr>
          <p:nvPr>
            <p:ph type="ctrTitle"/>
          </p:nvPr>
        </p:nvSpPr>
        <p:spPr>
          <a:xfrm>
            <a:off x="533400" y="228601"/>
            <a:ext cx="6400800" cy="914400"/>
          </a:xfrm>
          <a:ln>
            <a:solidFill>
              <a:srgbClr val="C00000"/>
            </a:solidFill>
          </a:ln>
        </p:spPr>
        <p:txBody>
          <a:bodyPr>
            <a:normAutofit fontScale="90000"/>
          </a:bodyPr>
          <a:lstStyle/>
          <a:p>
            <a:r>
              <a:rPr lang="en-US" sz="2800" b="1" dirty="0" smtClean="0">
                <a:solidFill>
                  <a:schemeClr val="tx1"/>
                </a:solidFill>
              </a:rPr>
              <a:t>Harper Guerra’s First Steps in 			Getting New Distributors Started …</a:t>
            </a:r>
            <a:endParaRPr lang="en-US" sz="2800" dirty="0">
              <a:solidFill>
                <a:schemeClr val="tx1"/>
              </a:solidFill>
            </a:endParaRPr>
          </a:p>
        </p:txBody>
      </p:sp>
      <p:sp>
        <p:nvSpPr>
          <p:cNvPr id="3" name="Subtitle 2"/>
          <p:cNvSpPr>
            <a:spLocks noGrp="1"/>
          </p:cNvSpPr>
          <p:nvPr>
            <p:ph type="subTitle" idx="1"/>
          </p:nvPr>
        </p:nvSpPr>
        <p:spPr>
          <a:xfrm>
            <a:off x="463823" y="1219200"/>
            <a:ext cx="7994377" cy="3581400"/>
          </a:xfrm>
        </p:spPr>
        <p:txBody>
          <a:bodyPr>
            <a:normAutofit/>
          </a:bodyPr>
          <a:lstStyle/>
          <a:p>
            <a:pPr lvl="0"/>
            <a:r>
              <a:rPr lang="en-US" sz="2400" b="1" dirty="0" smtClean="0">
                <a:solidFill>
                  <a:schemeClr val="tx1"/>
                </a:solidFill>
              </a:rPr>
              <a:t>In Your First Week </a:t>
            </a:r>
            <a:r>
              <a:rPr lang="en-US" sz="2400" dirty="0" smtClean="0">
                <a:solidFill>
                  <a:schemeClr val="tx1"/>
                </a:solidFill>
              </a:rPr>
              <a:t>…</a:t>
            </a:r>
          </a:p>
          <a:p>
            <a:pPr lvl="0">
              <a:buFont typeface="Arial" pitchFamily="34" charset="0"/>
              <a:buChar char="•"/>
            </a:pPr>
            <a:r>
              <a:rPr lang="en-US" sz="2400" dirty="0" smtClean="0">
                <a:solidFill>
                  <a:schemeClr val="tx1"/>
                </a:solidFill>
              </a:rPr>
              <a:t> Set up your PWS (personal website)</a:t>
            </a:r>
          </a:p>
          <a:p>
            <a:pPr lvl="0">
              <a:buFont typeface="Arial" pitchFamily="34" charset="0"/>
              <a:buChar char="•"/>
            </a:pPr>
            <a:r>
              <a:rPr lang="en-US" sz="2400" dirty="0" smtClean="0">
                <a:solidFill>
                  <a:schemeClr val="tx1"/>
                </a:solidFill>
              </a:rPr>
              <a:t> Take a picture of your Distributor Kit and post on </a:t>
            </a:r>
            <a:r>
              <a:rPr lang="en-US" sz="2400" dirty="0" err="1" smtClean="0">
                <a:solidFill>
                  <a:schemeClr val="tx1"/>
                </a:solidFill>
              </a:rPr>
              <a:t>Facebook</a:t>
            </a:r>
            <a:r>
              <a:rPr lang="en-US" sz="2400" dirty="0" smtClean="0">
                <a:solidFill>
                  <a:schemeClr val="tx1"/>
                </a:solidFill>
              </a:rPr>
              <a:t>, 	tagging your </a:t>
            </a:r>
            <a:r>
              <a:rPr lang="en-US" sz="2400" dirty="0" err="1" smtClean="0">
                <a:solidFill>
                  <a:schemeClr val="tx1"/>
                </a:solidFill>
              </a:rPr>
              <a:t>upline</a:t>
            </a:r>
            <a:r>
              <a:rPr lang="en-US" sz="2400" dirty="0" smtClean="0">
                <a:solidFill>
                  <a:schemeClr val="tx1"/>
                </a:solidFill>
              </a:rPr>
              <a:t> and sharing your excitement.</a:t>
            </a:r>
          </a:p>
          <a:p>
            <a:pPr lvl="0">
              <a:buFont typeface="Arial" pitchFamily="34" charset="0"/>
              <a:buChar char="•"/>
            </a:pPr>
            <a:r>
              <a:rPr lang="en-US" sz="2400" dirty="0" smtClean="0">
                <a:solidFill>
                  <a:schemeClr val="tx1"/>
                </a:solidFill>
              </a:rPr>
              <a:t> Send your </a:t>
            </a:r>
            <a:r>
              <a:rPr lang="en-US" sz="2400" dirty="0" err="1" smtClean="0">
                <a:solidFill>
                  <a:schemeClr val="tx1"/>
                </a:solidFill>
              </a:rPr>
              <a:t>upline</a:t>
            </a:r>
            <a:r>
              <a:rPr lang="en-US" sz="2400" dirty="0" smtClean="0">
                <a:solidFill>
                  <a:schemeClr val="tx1"/>
                </a:solidFill>
              </a:rPr>
              <a:t> your List of 25 people in the next 24 hours</a:t>
            </a:r>
          </a:p>
          <a:p>
            <a:pPr lvl="0">
              <a:buFont typeface="Arial" pitchFamily="34" charset="0"/>
              <a:buChar char="•"/>
            </a:pPr>
            <a:r>
              <a:rPr lang="en-US" sz="2400" dirty="0" smtClean="0">
                <a:solidFill>
                  <a:schemeClr val="tx1"/>
                </a:solidFill>
              </a:rPr>
              <a:t> Get your </a:t>
            </a:r>
            <a:r>
              <a:rPr lang="en-US" sz="2400" dirty="0" err="1" smtClean="0">
                <a:solidFill>
                  <a:schemeClr val="tx1"/>
                </a:solidFill>
              </a:rPr>
              <a:t>upline</a:t>
            </a:r>
            <a:r>
              <a:rPr lang="en-US" sz="2400" dirty="0" smtClean="0">
                <a:solidFill>
                  <a:schemeClr val="tx1"/>
                </a:solidFill>
              </a:rPr>
              <a:t> or mentor connected with three </a:t>
            </a:r>
          </a:p>
          <a:p>
            <a:pPr lvl="0"/>
            <a:r>
              <a:rPr lang="en-US" sz="2400" dirty="0">
                <a:solidFill>
                  <a:schemeClr val="tx1"/>
                </a:solidFill>
              </a:rPr>
              <a:t> </a:t>
            </a:r>
            <a:r>
              <a:rPr lang="en-US" sz="2400" dirty="0" smtClean="0">
                <a:solidFill>
                  <a:schemeClr val="tx1"/>
                </a:solidFill>
              </a:rPr>
              <a:t>        people in the next 7 days  ( set up 3   3-way calls )</a:t>
            </a:r>
          </a:p>
          <a:p>
            <a:pPr lvl="0">
              <a:buFont typeface="Arial" pitchFamily="34" charset="0"/>
              <a:buChar char="•"/>
            </a:pPr>
            <a:r>
              <a:rPr lang="en-US" sz="2400" dirty="0" smtClean="0">
                <a:solidFill>
                  <a:schemeClr val="tx1"/>
                </a:solidFill>
              </a:rPr>
              <a:t> Complete Dreams and Goals Form        harper</a:t>
            </a:r>
            <a:endParaRPr lang="en-US" sz="2400" dirty="0">
              <a:solidFill>
                <a:schemeClr val="tx1"/>
              </a:solidFill>
            </a:endParaRPr>
          </a:p>
        </p:txBody>
      </p:sp>
      <p:sp>
        <p:nvSpPr>
          <p:cNvPr id="5" name="Rectangle 4"/>
          <p:cNvSpPr/>
          <p:nvPr/>
        </p:nvSpPr>
        <p:spPr>
          <a:xfrm>
            <a:off x="381000" y="4800600"/>
            <a:ext cx="6019800" cy="1323439"/>
          </a:xfrm>
          <a:prstGeom prst="rect">
            <a:avLst/>
          </a:prstGeom>
          <a:ln>
            <a:solidFill>
              <a:srgbClr val="C00000"/>
            </a:solidFill>
          </a:ln>
        </p:spPr>
        <p:txBody>
          <a:bodyPr wrap="square">
            <a:spAutoFit/>
          </a:bodyPr>
          <a:lstStyle/>
          <a:p>
            <a:r>
              <a:rPr lang="en-US" sz="2000" b="1" dirty="0" smtClean="0"/>
              <a:t>Note:  You don’t need to  know a lot to begin connecting your friends to Shaklee information… let your </a:t>
            </a:r>
            <a:r>
              <a:rPr lang="en-US" sz="2000" b="1" dirty="0" err="1" smtClean="0"/>
              <a:t>upline</a:t>
            </a:r>
            <a:r>
              <a:rPr lang="en-US" sz="2000" b="1" dirty="0" smtClean="0"/>
              <a:t> and Shaklee resources provide the information in the beginning. </a:t>
            </a:r>
            <a:endParaRPr lang="en-US" sz="2000" b="1"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5298200" cy="533400"/>
          </a:xfrm>
          <a:ln>
            <a:solidFill>
              <a:schemeClr val="tx1"/>
            </a:solidFill>
          </a:ln>
        </p:spPr>
        <p:txBody>
          <a:bodyPr>
            <a:normAutofit fontScale="90000"/>
          </a:bodyPr>
          <a:lstStyle/>
          <a:p>
            <a:r>
              <a:rPr lang="en-US" sz="3200" b="1" dirty="0" smtClean="0">
                <a:solidFill>
                  <a:schemeClr val="tx1"/>
                </a:solidFill>
              </a:rPr>
              <a:t>Action Steps Within 30 days</a:t>
            </a:r>
            <a:endParaRPr lang="en-US" sz="3200" dirty="0">
              <a:solidFill>
                <a:schemeClr val="tx1"/>
              </a:solidFill>
            </a:endParaRPr>
          </a:p>
        </p:txBody>
      </p:sp>
      <p:sp>
        <p:nvSpPr>
          <p:cNvPr id="3" name="Subtitle 2"/>
          <p:cNvSpPr>
            <a:spLocks noGrp="1"/>
          </p:cNvSpPr>
          <p:nvPr>
            <p:ph type="subTitle" idx="1"/>
          </p:nvPr>
        </p:nvSpPr>
        <p:spPr>
          <a:xfrm>
            <a:off x="463823" y="914400"/>
            <a:ext cx="8299177" cy="5715000"/>
          </a:xfrm>
        </p:spPr>
        <p:txBody>
          <a:bodyPr>
            <a:normAutofit fontScale="85000" lnSpcReduction="10000"/>
          </a:bodyPr>
          <a:lstStyle/>
          <a:p>
            <a:pPr marL="342900" lvl="0" indent="-342900">
              <a:buFont typeface="Arial" panose="020B0604020202020204" pitchFamily="34" charset="0"/>
              <a:buChar char="•"/>
            </a:pPr>
            <a:r>
              <a:rPr lang="en-US" sz="2400" dirty="0" smtClean="0">
                <a:solidFill>
                  <a:schemeClr val="tx1"/>
                </a:solidFill>
              </a:rPr>
              <a:t>Schedule a goal setting meeting with your </a:t>
            </a:r>
            <a:r>
              <a:rPr lang="en-US" sz="2400" dirty="0" err="1" smtClean="0">
                <a:solidFill>
                  <a:schemeClr val="tx1"/>
                </a:solidFill>
              </a:rPr>
              <a:t>upline</a:t>
            </a:r>
            <a:r>
              <a:rPr lang="en-US" sz="2400" dirty="0" smtClean="0">
                <a:solidFill>
                  <a:schemeClr val="tx1"/>
                </a:solidFill>
              </a:rPr>
              <a:t>.</a:t>
            </a:r>
          </a:p>
          <a:p>
            <a:pPr lvl="0"/>
            <a:r>
              <a:rPr lang="en-US" sz="2400" dirty="0" smtClean="0">
                <a:solidFill>
                  <a:schemeClr val="tx1"/>
                </a:solidFill>
              </a:rPr>
              <a:t>Review the Training Resources Guide. Prioritize registering for Monday and Thursday webinars (and check out the Skill Up incentives)</a:t>
            </a:r>
          </a:p>
          <a:p>
            <a:pPr lvl="0"/>
            <a:r>
              <a:rPr lang="en-US" sz="2400" dirty="0" smtClean="0">
                <a:solidFill>
                  <a:schemeClr val="tx1"/>
                </a:solidFill>
              </a:rPr>
              <a:t>Download  </a:t>
            </a:r>
            <a:r>
              <a:rPr lang="en-US" sz="2400" u="sng" dirty="0" smtClean="0">
                <a:solidFill>
                  <a:schemeClr val="tx1"/>
                </a:solidFill>
                <a:hlinkClick r:id="rId2"/>
              </a:rPr>
              <a:t>First Step Resource Guide</a:t>
            </a:r>
            <a:r>
              <a:rPr lang="en-US" sz="2400" dirty="0" smtClean="0">
                <a:solidFill>
                  <a:schemeClr val="tx1"/>
                </a:solidFill>
              </a:rPr>
              <a:t> from MySHaklee.com .</a:t>
            </a:r>
          </a:p>
          <a:p>
            <a:pPr lvl="0">
              <a:buFont typeface="Arial" pitchFamily="34" charset="0"/>
              <a:buChar char="•"/>
            </a:pPr>
            <a:r>
              <a:rPr lang="en-US" sz="2400" dirty="0" smtClean="0">
                <a:solidFill>
                  <a:schemeClr val="tx1"/>
                </a:solidFill>
              </a:rPr>
              <a:t>Prepare your 1-2 minute story sharing why you chose Shaklee (Freely include stories of health or success from your team to explain the impact Shaklee can make if needed.)</a:t>
            </a:r>
          </a:p>
          <a:p>
            <a:pPr lvl="0">
              <a:buFont typeface="Arial" pitchFamily="34" charset="0"/>
              <a:buChar char="•"/>
            </a:pPr>
            <a:r>
              <a:rPr lang="en-US" sz="2400" dirty="0" smtClean="0">
                <a:solidFill>
                  <a:schemeClr val="tx1"/>
                </a:solidFill>
              </a:rPr>
              <a:t>Continue to add names to your Share Shaklee List . Select at least ten people whom you believe would be great additions to your Shaklee team.</a:t>
            </a:r>
          </a:p>
          <a:p>
            <a:pPr lvl="0">
              <a:buFont typeface="Arial" pitchFamily="34" charset="0"/>
              <a:buChar char="•"/>
            </a:pPr>
            <a:r>
              <a:rPr lang="en-US" sz="2400" dirty="0" smtClean="0">
                <a:solidFill>
                  <a:schemeClr val="tx1"/>
                </a:solidFill>
              </a:rPr>
              <a:t>View  two videos in the Shaklee.TV file.</a:t>
            </a:r>
          </a:p>
          <a:p>
            <a:pPr lvl="0">
              <a:buFont typeface="Arial" pitchFamily="34" charset="0"/>
              <a:buChar char="•"/>
            </a:pPr>
            <a:r>
              <a:rPr lang="en-US" sz="2400" dirty="0" smtClean="0">
                <a:solidFill>
                  <a:schemeClr val="tx1"/>
                </a:solidFill>
              </a:rPr>
              <a:t>Connect a minimum of 5 new people for individual appointments or 3-way 	calls with your </a:t>
            </a:r>
            <a:r>
              <a:rPr lang="en-US" sz="2400" dirty="0" err="1" smtClean="0">
                <a:solidFill>
                  <a:schemeClr val="tx1"/>
                </a:solidFill>
              </a:rPr>
              <a:t>upline</a:t>
            </a:r>
            <a:r>
              <a:rPr lang="en-US" sz="2400" dirty="0" smtClean="0">
                <a:solidFill>
                  <a:schemeClr val="tx1"/>
                </a:solidFill>
              </a:rPr>
              <a:t>.</a:t>
            </a:r>
          </a:p>
          <a:p>
            <a:pPr lvl="0">
              <a:buFont typeface="Arial" pitchFamily="34" charset="0"/>
              <a:buChar char="•"/>
            </a:pPr>
            <a:r>
              <a:rPr lang="en-US" sz="2400" dirty="0" smtClean="0">
                <a:solidFill>
                  <a:schemeClr val="tx1"/>
                </a:solidFill>
              </a:rPr>
              <a:t>Host 2 Grand Opening Events (either a home or </a:t>
            </a:r>
            <a:r>
              <a:rPr lang="en-US" sz="2400" dirty="0" err="1" smtClean="0">
                <a:solidFill>
                  <a:schemeClr val="tx1"/>
                </a:solidFill>
              </a:rPr>
              <a:t>facebook</a:t>
            </a:r>
            <a:r>
              <a:rPr lang="en-US" sz="2400" dirty="0" smtClean="0">
                <a:solidFill>
                  <a:schemeClr val="tx1"/>
                </a:solidFill>
              </a:rPr>
              <a:t> event)</a:t>
            </a:r>
          </a:p>
          <a:p>
            <a:pPr lvl="0">
              <a:buFont typeface="Arial" pitchFamily="34" charset="0"/>
              <a:buChar char="•"/>
            </a:pPr>
            <a:r>
              <a:rPr lang="en-US" sz="2400" dirty="0" smtClean="0">
                <a:solidFill>
                  <a:schemeClr val="tx1"/>
                </a:solidFill>
              </a:rPr>
              <a:t>In addition to your Grand Opening Events, plan one additional way to 	communicate your why (and your how) with the people you could 	help (writing a letter, a blog post, etc). </a:t>
            </a:r>
          </a:p>
          <a:p>
            <a:pPr lvl="0"/>
            <a:r>
              <a:rPr lang="en-US" sz="2400" dirty="0" smtClean="0">
                <a:solidFill>
                  <a:schemeClr val="tx1"/>
                </a:solidFill>
              </a:rPr>
              <a:t>Complete the 8 Weeks to Director Summer School Series (link will be sent)</a:t>
            </a:r>
            <a:r>
              <a:rPr lang="en-US" sz="2400" dirty="0" smtClean="0"/>
              <a:t>						</a:t>
            </a:r>
            <a:r>
              <a:rPr lang="en-US" sz="2400" dirty="0" smtClean="0">
                <a:solidFill>
                  <a:schemeClr val="tx1"/>
                </a:solidFill>
              </a:rPr>
              <a:t> harper</a:t>
            </a:r>
            <a:endParaRPr lang="en-US" sz="2400" dirty="0">
              <a:solidFill>
                <a:schemeClr val="tx1"/>
              </a:solidFill>
            </a:endParaRPr>
          </a:p>
        </p:txBody>
      </p:sp>
      <p:pic>
        <p:nvPicPr>
          <p:cNvPr id="33794" name="Picture 2" descr="http://ih.constantcontact.com/fs020/1102254001691/img/197.jpg?a=1112012968582"/>
          <p:cNvPicPr>
            <a:picLocks noChangeAspect="1" noChangeArrowheads="1"/>
          </p:cNvPicPr>
          <p:nvPr/>
        </p:nvPicPr>
        <p:blipFill>
          <a:blip r:embed="rId3" cstate="print"/>
          <a:srcRect/>
          <a:stretch>
            <a:fillRect/>
          </a:stretch>
        </p:blipFill>
        <p:spPr bwMode="auto">
          <a:xfrm>
            <a:off x="6477000" y="228601"/>
            <a:ext cx="2381250" cy="106680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http://www.nacentralohio.com/wp-content/uploads/2012/12/Feature_1212_GroupOfPeople.jpg"/>
          <p:cNvPicPr>
            <a:picLocks noChangeAspect="1" noChangeArrowheads="1"/>
          </p:cNvPicPr>
          <p:nvPr/>
        </p:nvPicPr>
        <p:blipFill>
          <a:blip r:embed="rId2" cstate="print"/>
          <a:srcRect/>
          <a:stretch>
            <a:fillRect/>
          </a:stretch>
        </p:blipFill>
        <p:spPr bwMode="auto">
          <a:xfrm>
            <a:off x="533400" y="685800"/>
            <a:ext cx="8201025" cy="5895975"/>
          </a:xfrm>
          <a:prstGeom prst="rect">
            <a:avLst/>
          </a:prstGeom>
          <a:noFill/>
        </p:spPr>
      </p:pic>
      <p:sp>
        <p:nvSpPr>
          <p:cNvPr id="3" name="Content Placeholder 2"/>
          <p:cNvSpPr>
            <a:spLocks noGrp="1"/>
          </p:cNvSpPr>
          <p:nvPr>
            <p:ph idx="1"/>
          </p:nvPr>
        </p:nvSpPr>
        <p:spPr>
          <a:xfrm>
            <a:off x="2743200" y="4495800"/>
            <a:ext cx="5029200" cy="1676399"/>
          </a:xfrm>
          <a:solidFill>
            <a:schemeClr val="bg1"/>
          </a:solidFill>
          <a:ln>
            <a:solidFill>
              <a:srgbClr val="FF0000"/>
            </a:solidFill>
          </a:ln>
        </p:spPr>
        <p:txBody>
          <a:bodyPr>
            <a:noAutofit/>
          </a:bodyPr>
          <a:lstStyle/>
          <a:p>
            <a:pPr>
              <a:buNone/>
            </a:pPr>
            <a:r>
              <a:rPr lang="en-US" sz="4800" dirty="0" smtClean="0"/>
              <a:t>Talking To People !   </a:t>
            </a:r>
            <a:r>
              <a:rPr lang="en-US" sz="2000" dirty="0" err="1" smtClean="0"/>
              <a:t>lisa</a:t>
            </a:r>
            <a:endParaRPr lang="en-US" sz="4800" dirty="0"/>
          </a:p>
        </p:txBody>
      </p:sp>
      <p:sp>
        <p:nvSpPr>
          <p:cNvPr id="2" name="Title 1"/>
          <p:cNvSpPr>
            <a:spLocks noGrp="1"/>
          </p:cNvSpPr>
          <p:nvPr>
            <p:ph type="title"/>
          </p:nvPr>
        </p:nvSpPr>
        <p:spPr>
          <a:xfrm>
            <a:off x="457200" y="274638"/>
            <a:ext cx="3429000" cy="944562"/>
          </a:xfrm>
        </p:spPr>
        <p:txBody>
          <a:bodyPr>
            <a:normAutofit fontScale="90000"/>
          </a:bodyPr>
          <a:lstStyle/>
          <a:p>
            <a:r>
              <a:rPr lang="en-US" sz="3600" dirty="0" smtClean="0"/>
              <a:t>So now let’s learn some skills for ….</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fade">
                                      <p:cBhvr>
                                        <p:cTn id="7" dur="2000"/>
                                        <p:tgtEl>
                                          <p:spTgt spid="727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additive="base">
                                        <p:cTn id="12"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3">
                                            <p:bg/>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28600"/>
            <a:ext cx="6324600" cy="1143000"/>
          </a:xfrm>
          <a:ln>
            <a:solidFill>
              <a:schemeClr val="accent3">
                <a:lumMod val="75000"/>
              </a:schemeClr>
            </a:solidFill>
          </a:ln>
        </p:spPr>
        <p:txBody>
          <a:bodyPr>
            <a:normAutofit fontScale="90000"/>
          </a:bodyPr>
          <a:lstStyle/>
          <a:p>
            <a:pPr algn="l"/>
            <a:r>
              <a:rPr lang="en-US" sz="3600" dirty="0" smtClean="0"/>
              <a:t>       Mastering the Art of 		       Authentic Meaningful Conversations</a:t>
            </a:r>
            <a:endParaRPr lang="en-US" sz="3600" dirty="0"/>
          </a:p>
        </p:txBody>
      </p:sp>
      <p:sp>
        <p:nvSpPr>
          <p:cNvPr id="3" name="Content Placeholder 2"/>
          <p:cNvSpPr>
            <a:spLocks noGrp="1"/>
          </p:cNvSpPr>
          <p:nvPr>
            <p:ph idx="1"/>
          </p:nvPr>
        </p:nvSpPr>
        <p:spPr>
          <a:xfrm>
            <a:off x="457200" y="1828800"/>
            <a:ext cx="8229600" cy="4648200"/>
          </a:xfrm>
        </p:spPr>
        <p:txBody>
          <a:bodyPr>
            <a:normAutofit/>
          </a:bodyPr>
          <a:lstStyle/>
          <a:p>
            <a:r>
              <a:rPr lang="en-US" sz="2000" dirty="0" smtClean="0"/>
              <a:t>The marketplace , for most of our friends, is noisy ... meaning there are lots of messages coming at people constantly pitching to them to buy something … on TV, on internet, on Face Book, on billboards, everywhere ... so people begin to tune everything out ...including us ...</a:t>
            </a:r>
          </a:p>
          <a:p>
            <a:r>
              <a:rPr lang="en-US" sz="2000" dirty="0" smtClean="0"/>
              <a:t> So what we want to learn is how to have "authentic and meaningful conversations " with others ... then we will sound different and be different than all that other stuff...because we will be asking about what they care about... Not giving a sales pitch. .. Conversation is  natural , honest and real .</a:t>
            </a:r>
          </a:p>
          <a:p>
            <a:r>
              <a:rPr lang="en-US" sz="2000" dirty="0" smtClean="0"/>
              <a:t>There are just a few easy phrases to learn and it is wonderful how people will begin to open up to us and our messages .	</a:t>
            </a:r>
            <a:r>
              <a:rPr lang="en-US" sz="2400" dirty="0" smtClean="0"/>
              <a:t>	</a:t>
            </a:r>
            <a:r>
              <a:rPr lang="en-US" sz="2400" dirty="0" err="1" smtClean="0"/>
              <a:t>lisa</a:t>
            </a:r>
            <a:endParaRPr lang="en-US" sz="2400" dirty="0" smtClean="0"/>
          </a:p>
          <a:p>
            <a:pPr>
              <a:buNone/>
            </a:pPr>
            <a:endParaRPr lang="en-US" sz="2400" dirty="0"/>
          </a:p>
        </p:txBody>
      </p:sp>
      <p:pic>
        <p:nvPicPr>
          <p:cNvPr id="55298" name="Picture 2" descr="http://sr.photos1.fotosearch.com/bthumb/ILW/ILW507/coultj0118s.jpg"/>
          <p:cNvPicPr>
            <a:picLocks noChangeAspect="1" noChangeArrowheads="1"/>
          </p:cNvPicPr>
          <p:nvPr/>
        </p:nvPicPr>
        <p:blipFill>
          <a:blip r:embed="rId2" cstate="print"/>
          <a:srcRect/>
          <a:stretch>
            <a:fillRect/>
          </a:stretch>
        </p:blipFill>
        <p:spPr bwMode="auto">
          <a:xfrm>
            <a:off x="0" y="0"/>
            <a:ext cx="2076450" cy="187642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300" y="304800"/>
            <a:ext cx="7391400" cy="868362"/>
          </a:xfrm>
          <a:ln>
            <a:solidFill>
              <a:schemeClr val="tx2">
                <a:lumMod val="40000"/>
                <a:lumOff val="60000"/>
              </a:schemeClr>
            </a:solidFill>
          </a:ln>
        </p:spPr>
        <p:txBody>
          <a:bodyPr>
            <a:normAutofit/>
          </a:bodyPr>
          <a:lstStyle/>
          <a:p>
            <a:r>
              <a:rPr lang="en-US" sz="3200" dirty="0" smtClean="0"/>
              <a:t>3 Key Elements of Authentic Conversations</a:t>
            </a:r>
            <a:endParaRPr lang="en-US" sz="3200" dirty="0"/>
          </a:p>
        </p:txBody>
      </p:sp>
      <p:sp>
        <p:nvSpPr>
          <p:cNvPr id="3" name="Content Placeholder 2"/>
          <p:cNvSpPr>
            <a:spLocks noGrp="1"/>
          </p:cNvSpPr>
          <p:nvPr>
            <p:ph idx="1"/>
          </p:nvPr>
        </p:nvSpPr>
        <p:spPr>
          <a:xfrm>
            <a:off x="224481" y="1750541"/>
            <a:ext cx="6705600" cy="5105400"/>
          </a:xfrm>
        </p:spPr>
        <p:txBody>
          <a:bodyPr>
            <a:normAutofit/>
          </a:bodyPr>
          <a:lstStyle/>
          <a:p>
            <a:r>
              <a:rPr lang="en-US" sz="2400" dirty="0" smtClean="0"/>
              <a:t>Asking questions and listening well using </a:t>
            </a:r>
          </a:p>
          <a:p>
            <a:pPr>
              <a:buNone/>
            </a:pPr>
            <a:r>
              <a:rPr lang="en-US" sz="2400" dirty="0" smtClean="0"/>
              <a:t>		--</a:t>
            </a:r>
            <a:r>
              <a:rPr lang="en-US" sz="2000" i="1" dirty="0" smtClean="0"/>
              <a:t>Tell me about</a:t>
            </a:r>
          </a:p>
          <a:p>
            <a:pPr>
              <a:buNone/>
            </a:pPr>
            <a:r>
              <a:rPr lang="en-US" sz="2000" i="1" dirty="0" smtClean="0"/>
              <a:t>		- Tell me what that’s like</a:t>
            </a:r>
          </a:p>
          <a:p>
            <a:pPr>
              <a:buNone/>
            </a:pPr>
            <a:r>
              <a:rPr lang="en-US" sz="2000" i="1" dirty="0" smtClean="0"/>
              <a:t>		-- What else</a:t>
            </a:r>
          </a:p>
          <a:p>
            <a:pPr>
              <a:buNone/>
            </a:pPr>
            <a:r>
              <a:rPr lang="en-US" sz="2000" i="1" dirty="0" smtClean="0"/>
              <a:t>		-- Tell me more about</a:t>
            </a:r>
          </a:p>
          <a:p>
            <a:r>
              <a:rPr lang="en-US" sz="2400" dirty="0" smtClean="0"/>
              <a:t>Acknowledging people -- </a:t>
            </a:r>
          </a:p>
          <a:p>
            <a:r>
              <a:rPr lang="en-US" sz="2400" dirty="0" smtClean="0"/>
              <a:t>Sharing your reasons for making the contact or whatever you are discussing  </a:t>
            </a:r>
          </a:p>
          <a:p>
            <a:pPr>
              <a:buNone/>
            </a:pPr>
            <a:endParaRPr lang="en-US" sz="1000" dirty="0" smtClean="0"/>
          </a:p>
          <a:p>
            <a:pPr>
              <a:buNone/>
            </a:pPr>
            <a:r>
              <a:rPr lang="en-US" sz="2400" dirty="0" smtClean="0"/>
              <a:t>These 3 elements can be used in inviting or handling questions and concerns.				                    						</a:t>
            </a:r>
            <a:r>
              <a:rPr lang="en-US" sz="2400" dirty="0" err="1" smtClean="0"/>
              <a:t>lisa</a:t>
            </a:r>
            <a:endParaRPr lang="en-US" sz="2400" dirty="0"/>
          </a:p>
        </p:txBody>
      </p:sp>
      <p:pic>
        <p:nvPicPr>
          <p:cNvPr id="19458" name="Picture 2" descr="http://www.cbc.ca/books/startwithwhy.jpg"/>
          <p:cNvPicPr>
            <a:picLocks noChangeAspect="1" noChangeArrowheads="1"/>
          </p:cNvPicPr>
          <p:nvPr/>
        </p:nvPicPr>
        <p:blipFill>
          <a:blip r:embed="rId2" cstate="print"/>
          <a:srcRect/>
          <a:stretch>
            <a:fillRect/>
          </a:stretch>
        </p:blipFill>
        <p:spPr bwMode="auto">
          <a:xfrm>
            <a:off x="7239000" y="4038600"/>
            <a:ext cx="1600200" cy="2456557"/>
          </a:xfrm>
          <a:prstGeom prst="rect">
            <a:avLst/>
          </a:prstGeom>
          <a:noFill/>
        </p:spPr>
      </p:pic>
      <p:pic>
        <p:nvPicPr>
          <p:cNvPr id="19462" name="Picture 6" descr="http://images.inmagine.com/400nwm/imagezoo/izs015/izs015653.jpg"/>
          <p:cNvPicPr>
            <a:picLocks noChangeAspect="1" noChangeArrowheads="1"/>
          </p:cNvPicPr>
          <p:nvPr/>
        </p:nvPicPr>
        <p:blipFill>
          <a:blip r:embed="rId3" cstate="print"/>
          <a:srcRect/>
          <a:stretch>
            <a:fillRect/>
          </a:stretch>
        </p:blipFill>
        <p:spPr bwMode="auto">
          <a:xfrm>
            <a:off x="6934200" y="1104900"/>
            <a:ext cx="1939707" cy="2324100"/>
          </a:xfrm>
          <a:prstGeom prst="rect">
            <a:avLst/>
          </a:prstGeom>
          <a:noFill/>
        </p:spPr>
      </p:pic>
      <p:pic>
        <p:nvPicPr>
          <p:cNvPr id="19464" name="Picture 8" descr="https://encrypted-tbn0.gstatic.com/images?q=tbn:ANd9GcSF9uBfEv6vcfqKwNO_kfEh5PlBzlo4lHuPYqHJdu3Z2miPfJ0xmg"/>
          <p:cNvPicPr>
            <a:picLocks noChangeAspect="1" noChangeArrowheads="1"/>
          </p:cNvPicPr>
          <p:nvPr/>
        </p:nvPicPr>
        <p:blipFill>
          <a:blip r:embed="rId4" cstate="print"/>
          <a:srcRect/>
          <a:stretch>
            <a:fillRect/>
          </a:stretch>
        </p:blipFill>
        <p:spPr bwMode="auto">
          <a:xfrm>
            <a:off x="4114800" y="2996205"/>
            <a:ext cx="3067050" cy="865590"/>
          </a:xfrm>
          <a:prstGeom prst="rect">
            <a:avLst/>
          </a:prstGeom>
          <a:noFill/>
          <a:ln>
            <a:solidFill>
              <a:srgbClr val="C00000"/>
            </a:solid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304800"/>
            <a:ext cx="3657600" cy="868362"/>
          </a:xfrm>
          <a:ln>
            <a:solidFill>
              <a:schemeClr val="tx2">
                <a:lumMod val="60000"/>
                <a:lumOff val="40000"/>
              </a:schemeClr>
            </a:solidFill>
          </a:ln>
        </p:spPr>
        <p:txBody>
          <a:bodyPr>
            <a:normAutofit/>
          </a:bodyPr>
          <a:lstStyle/>
          <a:p>
            <a:r>
              <a:rPr lang="en-US" sz="3200" dirty="0" smtClean="0"/>
              <a:t>Tell Me About ….</a:t>
            </a:r>
            <a:endParaRPr lang="en-US" sz="3200" dirty="0"/>
          </a:p>
        </p:txBody>
      </p:sp>
      <p:sp>
        <p:nvSpPr>
          <p:cNvPr id="3" name="Content Placeholder 2"/>
          <p:cNvSpPr>
            <a:spLocks noGrp="1"/>
          </p:cNvSpPr>
          <p:nvPr>
            <p:ph idx="1"/>
          </p:nvPr>
        </p:nvSpPr>
        <p:spPr>
          <a:xfrm>
            <a:off x="457200" y="1219200"/>
            <a:ext cx="8229600" cy="5334000"/>
          </a:xfrm>
        </p:spPr>
        <p:txBody>
          <a:bodyPr>
            <a:normAutofit/>
          </a:bodyPr>
          <a:lstStyle/>
          <a:p>
            <a:pPr>
              <a:buNone/>
            </a:pPr>
            <a:r>
              <a:rPr lang="en-US" sz="2400" dirty="0" smtClean="0"/>
              <a:t>		In our business conversations, we want to 			discover what is important  to the person			 with whom we are speaking.</a:t>
            </a:r>
          </a:p>
          <a:p>
            <a:r>
              <a:rPr lang="en-US" sz="2400" dirty="0" smtClean="0"/>
              <a:t>We Start by learning about someone ... And learning about	 their values and where they are in their life. </a:t>
            </a:r>
          </a:p>
          <a:p>
            <a:r>
              <a:rPr lang="en-US" sz="2400" dirty="0" smtClean="0"/>
              <a:t>A great way to do that is simply to say … </a:t>
            </a:r>
          </a:p>
          <a:p>
            <a:pPr>
              <a:buNone/>
            </a:pPr>
            <a:r>
              <a:rPr lang="en-US" sz="2400" dirty="0" smtClean="0"/>
              <a:t> 		</a:t>
            </a:r>
            <a:r>
              <a:rPr lang="en-US" sz="2000" i="1" dirty="0" smtClean="0"/>
              <a:t>Tell me about….  your summer, the kids, your job etc	</a:t>
            </a:r>
          </a:p>
          <a:p>
            <a:pPr>
              <a:buNone/>
            </a:pPr>
            <a:r>
              <a:rPr lang="en-US" sz="2000" i="1" dirty="0"/>
              <a:t> </a:t>
            </a:r>
            <a:r>
              <a:rPr lang="en-US" sz="2000" i="1" dirty="0" smtClean="0"/>
              <a:t>               Tell me more about that 					</a:t>
            </a:r>
          </a:p>
          <a:p>
            <a:pPr>
              <a:buNone/>
            </a:pPr>
            <a:r>
              <a:rPr lang="en-US" sz="2000" i="1" dirty="0"/>
              <a:t> </a:t>
            </a:r>
            <a:r>
              <a:rPr lang="en-US" sz="2000" i="1" dirty="0" smtClean="0"/>
              <a:t>               Tell me about  …What happens at your house come Fal</a:t>
            </a:r>
            <a:r>
              <a:rPr lang="en-US" sz="2400" i="1" dirty="0" smtClean="0"/>
              <a:t>l, Spring…</a:t>
            </a:r>
            <a:endParaRPr lang="en-US" sz="2400" dirty="0" smtClean="0"/>
          </a:p>
          <a:p>
            <a:r>
              <a:rPr lang="en-US" sz="2400" dirty="0" smtClean="0"/>
              <a:t>Listen carefully for words that indicate a need or interest</a:t>
            </a:r>
          </a:p>
          <a:p>
            <a:pPr>
              <a:buNone/>
            </a:pPr>
            <a:r>
              <a:rPr lang="en-US" sz="2400" dirty="0" smtClean="0"/>
              <a:t>			</a:t>
            </a:r>
          </a:p>
        </p:txBody>
      </p:sp>
      <p:sp>
        <p:nvSpPr>
          <p:cNvPr id="5" name="Rectangle 4"/>
          <p:cNvSpPr/>
          <p:nvPr/>
        </p:nvSpPr>
        <p:spPr>
          <a:xfrm>
            <a:off x="633284" y="5410200"/>
            <a:ext cx="7848600" cy="954107"/>
          </a:xfrm>
          <a:prstGeom prst="rect">
            <a:avLst/>
          </a:prstGeom>
          <a:ln>
            <a:solidFill>
              <a:schemeClr val="tx2">
                <a:lumMod val="75000"/>
              </a:schemeClr>
            </a:solidFill>
          </a:ln>
        </p:spPr>
        <p:txBody>
          <a:bodyPr wrap="square">
            <a:spAutoFit/>
          </a:bodyPr>
          <a:lstStyle/>
          <a:p>
            <a:pPr algn="ctr"/>
            <a:r>
              <a:rPr lang="en-US" sz="2000" dirty="0" smtClean="0"/>
              <a:t> </a:t>
            </a:r>
            <a:r>
              <a:rPr lang="en-US" sz="2800" b="1" dirty="0" smtClean="0">
                <a:solidFill>
                  <a:schemeClr val="accent2"/>
                </a:solidFill>
              </a:rPr>
              <a:t>Moves people from their heads .. To their hearts</a:t>
            </a:r>
            <a:br>
              <a:rPr lang="en-US" sz="2800" b="1" dirty="0" smtClean="0">
                <a:solidFill>
                  <a:schemeClr val="accent2"/>
                </a:solidFill>
              </a:rPr>
            </a:br>
            <a:r>
              <a:rPr lang="en-US" sz="2800" b="1" dirty="0" smtClean="0">
                <a:solidFill>
                  <a:schemeClr val="accent2"/>
                </a:solidFill>
              </a:rPr>
              <a:t>From their thinking to their emotions.</a:t>
            </a:r>
            <a:endParaRPr lang="en-US" sz="2800" b="1" dirty="0">
              <a:solidFill>
                <a:schemeClr val="accent2"/>
              </a:solidFill>
            </a:endParaRPr>
          </a:p>
        </p:txBody>
      </p:sp>
      <p:sp>
        <p:nvSpPr>
          <p:cNvPr id="7" name="TextBox 6"/>
          <p:cNvSpPr txBox="1"/>
          <p:nvPr/>
        </p:nvSpPr>
        <p:spPr>
          <a:xfrm>
            <a:off x="6705600" y="304800"/>
            <a:ext cx="2209800" cy="1815882"/>
          </a:xfrm>
          <a:prstGeom prst="rect">
            <a:avLst/>
          </a:prstGeom>
          <a:noFill/>
          <a:ln>
            <a:solidFill>
              <a:schemeClr val="tx2">
                <a:lumMod val="75000"/>
              </a:schemeClr>
            </a:solidFill>
          </a:ln>
        </p:spPr>
        <p:txBody>
          <a:bodyPr wrap="square" rtlCol="0">
            <a:spAutoFit/>
          </a:bodyPr>
          <a:lstStyle/>
          <a:p>
            <a:r>
              <a:rPr lang="en-US" sz="2800" dirty="0" smtClean="0"/>
              <a:t>Every good conversation starts with good listening</a:t>
            </a:r>
            <a:endParaRPr lang="en-US" sz="2800" dirty="0"/>
          </a:p>
        </p:txBody>
      </p:sp>
      <p:pic>
        <p:nvPicPr>
          <p:cNvPr id="18434" name="Picture 2" descr="http://www.christart.com/IMAGES-art9ab/clipart/2185/listening.png"/>
          <p:cNvPicPr>
            <a:picLocks noChangeAspect="1" noChangeArrowheads="1"/>
          </p:cNvPicPr>
          <p:nvPr/>
        </p:nvPicPr>
        <p:blipFill>
          <a:blip r:embed="rId2" cstate="print"/>
          <a:srcRect/>
          <a:stretch>
            <a:fillRect/>
          </a:stretch>
        </p:blipFill>
        <p:spPr bwMode="auto">
          <a:xfrm>
            <a:off x="0" y="0"/>
            <a:ext cx="1714500" cy="3124200"/>
          </a:xfrm>
          <a:prstGeom prst="rect">
            <a:avLst/>
          </a:prstGeom>
          <a:noFill/>
        </p:spPr>
      </p:pic>
      <p:sp>
        <p:nvSpPr>
          <p:cNvPr id="4" name="TextBox 3"/>
          <p:cNvSpPr txBox="1"/>
          <p:nvPr/>
        </p:nvSpPr>
        <p:spPr>
          <a:xfrm>
            <a:off x="7696200" y="3314700"/>
            <a:ext cx="1066800" cy="381000"/>
          </a:xfrm>
          <a:prstGeom prst="rect">
            <a:avLst/>
          </a:prstGeom>
          <a:noFill/>
        </p:spPr>
        <p:txBody>
          <a:bodyPr wrap="square" rtlCol="0">
            <a:spAutoFit/>
          </a:bodyPr>
          <a:lstStyle/>
          <a:p>
            <a:r>
              <a:rPr lang="en-US" dirty="0" err="1" smtClean="0"/>
              <a:t>katie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52600"/>
            <a:ext cx="8077200" cy="2133600"/>
          </a:xfrm>
          <a:ln>
            <a:solidFill>
              <a:srgbClr val="FF0000"/>
            </a:solidFill>
          </a:ln>
        </p:spPr>
        <p:txBody>
          <a:bodyPr>
            <a:normAutofit/>
          </a:bodyPr>
          <a:lstStyle/>
          <a:p>
            <a:pPr algn="l">
              <a:buFont typeface="Arial" pitchFamily="34" charset="0"/>
              <a:buChar char="•"/>
            </a:pPr>
            <a:r>
              <a:rPr lang="en-US" sz="2400" dirty="0" smtClean="0"/>
              <a:t> Include in your conversations  and invitations </a:t>
            </a:r>
            <a:r>
              <a:rPr lang="en-US" sz="2400" b="1" dirty="0" smtClean="0"/>
              <a:t>… why </a:t>
            </a:r>
            <a:r>
              <a:rPr lang="en-US" sz="2400" dirty="0" smtClean="0"/>
              <a:t>you want to speak with them … </a:t>
            </a:r>
            <a:r>
              <a:rPr lang="en-US" sz="2400" b="1" dirty="0" smtClean="0"/>
              <a:t>Why</a:t>
            </a:r>
            <a:r>
              <a:rPr lang="en-US" sz="2400" dirty="0" smtClean="0"/>
              <a:t> you think they may want to attend an event …They will need a reason to attend ... Something important to them. They don’t come just because you are having a webinar or an event.</a:t>
            </a:r>
            <a:endParaRPr lang="en-US" sz="2400" dirty="0"/>
          </a:p>
        </p:txBody>
      </p:sp>
      <p:sp>
        <p:nvSpPr>
          <p:cNvPr id="5" name="Content Placeholder 4"/>
          <p:cNvSpPr>
            <a:spLocks noGrp="1"/>
          </p:cNvSpPr>
          <p:nvPr>
            <p:ph idx="1"/>
          </p:nvPr>
        </p:nvSpPr>
        <p:spPr>
          <a:xfrm>
            <a:off x="495300" y="3962400"/>
            <a:ext cx="8153400" cy="2514600"/>
          </a:xfrm>
          <a:ln>
            <a:solidFill>
              <a:srgbClr val="FF0000"/>
            </a:solidFill>
          </a:ln>
        </p:spPr>
        <p:txBody>
          <a:bodyPr>
            <a:normAutofit/>
          </a:bodyPr>
          <a:lstStyle/>
          <a:p>
            <a:r>
              <a:rPr lang="en-US" sz="2000" dirty="0" smtClean="0"/>
              <a:t>Example:   </a:t>
            </a:r>
            <a:r>
              <a:rPr lang="en-US" sz="2000" i="1" dirty="0" smtClean="0"/>
              <a:t>I am calling because I had some serious health issues for several years…</a:t>
            </a:r>
          </a:p>
          <a:p>
            <a:r>
              <a:rPr lang="en-US" sz="2000" dirty="0" smtClean="0"/>
              <a:t>Or </a:t>
            </a:r>
            <a:r>
              <a:rPr lang="en-US" sz="2000" i="1" dirty="0" smtClean="0"/>
              <a:t>I just returned from the Shaklee Global Conference and /…..</a:t>
            </a:r>
          </a:p>
          <a:p>
            <a:r>
              <a:rPr lang="en-US" sz="2000" dirty="0" smtClean="0"/>
              <a:t>Or </a:t>
            </a:r>
            <a:r>
              <a:rPr lang="en-US" sz="2000" i="1" dirty="0" smtClean="0"/>
              <a:t>I was reading an article ….</a:t>
            </a:r>
          </a:p>
          <a:p>
            <a:r>
              <a:rPr lang="en-US" sz="2000" i="1" dirty="0" smtClean="0"/>
              <a:t>I am so grateful to have learned about prevention and what it has meant for my family ... </a:t>
            </a:r>
            <a:r>
              <a:rPr lang="en-US" sz="2000" dirty="0" smtClean="0"/>
              <a:t>				</a:t>
            </a:r>
            <a:r>
              <a:rPr lang="en-US" sz="2000" dirty="0" err="1" smtClean="0"/>
              <a:t>katie</a:t>
            </a:r>
            <a:endParaRPr lang="en-US" sz="2000" dirty="0"/>
          </a:p>
        </p:txBody>
      </p:sp>
      <p:sp>
        <p:nvSpPr>
          <p:cNvPr id="6" name="TextBox 5"/>
          <p:cNvSpPr txBox="1"/>
          <p:nvPr/>
        </p:nvSpPr>
        <p:spPr>
          <a:xfrm>
            <a:off x="304800" y="304800"/>
            <a:ext cx="6705600" cy="954107"/>
          </a:xfrm>
          <a:prstGeom prst="rect">
            <a:avLst/>
          </a:prstGeom>
          <a:noFill/>
        </p:spPr>
        <p:txBody>
          <a:bodyPr wrap="square" rtlCol="0">
            <a:spAutoFit/>
          </a:bodyPr>
          <a:lstStyle/>
          <a:p>
            <a:r>
              <a:rPr lang="en-US" sz="2800" dirty="0" smtClean="0"/>
              <a:t>Express Your Reasons for Contacting Them Not what you are inviting them to , but Why</a:t>
            </a:r>
            <a:endParaRPr lang="en-US" sz="2800" dirty="0"/>
          </a:p>
        </p:txBody>
      </p:sp>
      <p:pic>
        <p:nvPicPr>
          <p:cNvPr id="17412" name="Picture 4" descr="http://www.valerieann.com/wp-content/uploads/2013/06/whyarrow.jpg"/>
          <p:cNvPicPr>
            <a:picLocks noChangeAspect="1" noChangeArrowheads="1"/>
          </p:cNvPicPr>
          <p:nvPr/>
        </p:nvPicPr>
        <p:blipFill>
          <a:blip r:embed="rId2" cstate="print"/>
          <a:srcRect/>
          <a:stretch>
            <a:fillRect/>
          </a:stretch>
        </p:blipFill>
        <p:spPr bwMode="auto">
          <a:xfrm>
            <a:off x="6934200" y="228600"/>
            <a:ext cx="1939513" cy="1449104"/>
          </a:xfrm>
          <a:prstGeom prst="rect">
            <a:avLst/>
          </a:prstGeom>
          <a:noFill/>
          <a:ln>
            <a:solidFill>
              <a:srgbClr val="FF0000"/>
            </a:solid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5791200" cy="487362"/>
          </a:xfrm>
        </p:spPr>
        <p:txBody>
          <a:bodyPr>
            <a:normAutofit/>
          </a:bodyPr>
          <a:lstStyle/>
          <a:p>
            <a:r>
              <a:rPr lang="en-US" sz="2400" dirty="0" smtClean="0"/>
              <a:t>(Meaningful conversations continued )</a:t>
            </a:r>
            <a:endParaRPr lang="en-US" sz="2400" dirty="0"/>
          </a:p>
        </p:txBody>
      </p:sp>
      <p:sp>
        <p:nvSpPr>
          <p:cNvPr id="3" name="Content Placeholder 2"/>
          <p:cNvSpPr>
            <a:spLocks noGrp="1"/>
          </p:cNvSpPr>
          <p:nvPr>
            <p:ph idx="1"/>
          </p:nvPr>
        </p:nvSpPr>
        <p:spPr>
          <a:xfrm>
            <a:off x="723900" y="1600200"/>
            <a:ext cx="7696200" cy="4830763"/>
          </a:xfrm>
        </p:spPr>
        <p:txBody>
          <a:bodyPr>
            <a:normAutofit fontScale="92500" lnSpcReduction="10000"/>
          </a:bodyPr>
          <a:lstStyle/>
          <a:p>
            <a:pPr>
              <a:buNone/>
            </a:pPr>
            <a:r>
              <a:rPr lang="en-US" sz="2800" dirty="0" smtClean="0"/>
              <a:t> </a:t>
            </a:r>
            <a:r>
              <a:rPr lang="en-US" sz="2800" b="1" dirty="0" smtClean="0"/>
              <a:t>Acknowledge people</a:t>
            </a:r>
            <a:r>
              <a:rPr lang="en-US" sz="2800" dirty="0" smtClean="0"/>
              <a:t>– </a:t>
            </a:r>
            <a:r>
              <a:rPr lang="en-US" sz="2400" dirty="0" smtClean="0"/>
              <a:t>Look for opportunities to sincerely compliment people ... Especially when they are raising a concern or question.</a:t>
            </a:r>
          </a:p>
          <a:p>
            <a:pPr>
              <a:buNone/>
            </a:pPr>
            <a:r>
              <a:rPr lang="en-US" sz="2400" dirty="0" smtClean="0"/>
              <a:t>ex – </a:t>
            </a:r>
            <a:r>
              <a:rPr lang="en-US" sz="2400" i="1" dirty="0" smtClean="0"/>
              <a:t>“Great question, I can see you have done some reading .. Good for you.. Love that you are reading labels…  I want to acknowledge you for how healthy you feed your kids already,” etc</a:t>
            </a:r>
          </a:p>
          <a:p>
            <a:pPr>
              <a:buNone/>
            </a:pPr>
            <a:endParaRPr lang="en-US" sz="2400" dirty="0" smtClean="0"/>
          </a:p>
          <a:p>
            <a:pPr>
              <a:buNone/>
            </a:pPr>
            <a:r>
              <a:rPr lang="en-US" sz="2400" dirty="0" smtClean="0"/>
              <a:t>Ex  </a:t>
            </a:r>
            <a:r>
              <a:rPr lang="en-US" sz="2400" i="1" dirty="0" smtClean="0"/>
              <a:t>“I thought of you because…  Since we last spoke, I have had you on my mind… When I was on a webinar last week, I kept thinking about you … “</a:t>
            </a:r>
          </a:p>
          <a:p>
            <a:pPr>
              <a:buNone/>
            </a:pPr>
            <a:r>
              <a:rPr lang="en-US" sz="2400" i="1" dirty="0" smtClean="0"/>
              <a:t>“I’ve been thinking about asking you about something…”</a:t>
            </a:r>
          </a:p>
          <a:p>
            <a:pPr>
              <a:buNone/>
            </a:pPr>
            <a:r>
              <a:rPr lang="en-US" sz="2400" i="1" dirty="0" smtClean="0"/>
              <a:t>“I was wondering if you might want to take a look at …”    </a:t>
            </a:r>
            <a:r>
              <a:rPr lang="en-US" sz="2400" dirty="0" err="1" smtClean="0"/>
              <a:t>lisa</a:t>
            </a:r>
            <a:endParaRPr lang="en-US" sz="2400" dirty="0" smtClean="0"/>
          </a:p>
          <a:p>
            <a:endParaRPr lang="en-US" sz="2400" dirty="0"/>
          </a:p>
        </p:txBody>
      </p:sp>
      <p:pic>
        <p:nvPicPr>
          <p:cNvPr id="16386" name="Picture 2" descr="http://powerofted.com/wp-content/uploads/2013/02/Express-Appreciation.png"/>
          <p:cNvPicPr>
            <a:picLocks noChangeAspect="1" noChangeArrowheads="1"/>
          </p:cNvPicPr>
          <p:nvPr/>
        </p:nvPicPr>
        <p:blipFill>
          <a:blip r:embed="rId2" cstate="print"/>
          <a:srcRect/>
          <a:stretch>
            <a:fillRect/>
          </a:stretch>
        </p:blipFill>
        <p:spPr bwMode="auto">
          <a:xfrm>
            <a:off x="5257800" y="0"/>
            <a:ext cx="3886200" cy="16002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http://www.acclaimimages.com/_gallery/_images_n300/sales_pitch.jpg"/>
          <p:cNvPicPr>
            <a:picLocks noChangeAspect="1" noChangeArrowheads="1"/>
          </p:cNvPicPr>
          <p:nvPr/>
        </p:nvPicPr>
        <p:blipFill>
          <a:blip r:embed="rId2" cstate="print"/>
          <a:srcRect/>
          <a:stretch>
            <a:fillRect/>
          </a:stretch>
        </p:blipFill>
        <p:spPr bwMode="auto">
          <a:xfrm>
            <a:off x="6248400" y="4000500"/>
            <a:ext cx="2638425" cy="2857500"/>
          </a:xfrm>
          <a:prstGeom prst="rect">
            <a:avLst/>
          </a:prstGeom>
          <a:noFill/>
        </p:spPr>
      </p:pic>
      <p:pic>
        <p:nvPicPr>
          <p:cNvPr id="26626" name="Picture 2" descr="http://qph.is.quoracdn.net/main-qimg-06fef3acaca1b19e67a32aeef0657b15?convert_to_webp=true"/>
          <p:cNvPicPr>
            <a:picLocks noChangeAspect="1" noChangeArrowheads="1"/>
          </p:cNvPicPr>
          <p:nvPr/>
        </p:nvPicPr>
        <p:blipFill>
          <a:blip r:embed="rId3" cstate="print"/>
          <a:srcRect/>
          <a:stretch>
            <a:fillRect/>
          </a:stretch>
        </p:blipFill>
        <p:spPr bwMode="auto">
          <a:xfrm>
            <a:off x="0" y="228600"/>
            <a:ext cx="2819400" cy="3429000"/>
          </a:xfrm>
          <a:prstGeom prst="rect">
            <a:avLst/>
          </a:prstGeom>
          <a:noFill/>
        </p:spPr>
      </p:pic>
      <p:sp>
        <p:nvSpPr>
          <p:cNvPr id="2" name="Title 1"/>
          <p:cNvSpPr>
            <a:spLocks noGrp="1"/>
          </p:cNvSpPr>
          <p:nvPr>
            <p:ph type="title"/>
          </p:nvPr>
        </p:nvSpPr>
        <p:spPr>
          <a:xfrm>
            <a:off x="2057400" y="304800"/>
            <a:ext cx="6553200" cy="609600"/>
          </a:xfrm>
          <a:ln>
            <a:solidFill>
              <a:schemeClr val="tx2">
                <a:lumMod val="60000"/>
                <a:lumOff val="40000"/>
              </a:schemeClr>
            </a:solidFill>
          </a:ln>
        </p:spPr>
        <p:txBody>
          <a:bodyPr>
            <a:normAutofit fontScale="90000"/>
          </a:bodyPr>
          <a:lstStyle/>
          <a:p>
            <a:r>
              <a:rPr lang="en-US" sz="3600" dirty="0" smtClean="0"/>
              <a:t>Ask.. Don’t Tell, Listen… Don’t  Pitch</a:t>
            </a:r>
            <a:endParaRPr lang="en-US" sz="3600" dirty="0"/>
          </a:p>
        </p:txBody>
      </p:sp>
      <p:sp>
        <p:nvSpPr>
          <p:cNvPr id="3" name="Content Placeholder 2"/>
          <p:cNvSpPr>
            <a:spLocks noGrp="1"/>
          </p:cNvSpPr>
          <p:nvPr>
            <p:ph idx="1"/>
          </p:nvPr>
        </p:nvSpPr>
        <p:spPr>
          <a:xfrm>
            <a:off x="2133600" y="1143000"/>
            <a:ext cx="7010400" cy="3200400"/>
          </a:xfrm>
        </p:spPr>
        <p:txBody>
          <a:bodyPr>
            <a:normAutofit/>
          </a:bodyPr>
          <a:lstStyle/>
          <a:p>
            <a:r>
              <a:rPr lang="en-US" sz="2400" dirty="0" smtClean="0"/>
              <a:t>In our conversations,  we want to avoid slipping 	into a situation in which we are “ pitching” 	information to someone.</a:t>
            </a:r>
          </a:p>
          <a:p>
            <a:r>
              <a:rPr lang="en-US" sz="2400" dirty="0" smtClean="0"/>
              <a:t>When we do all the talking, or when we start right in with what we want to tell them,  there is a tendency for our prospect to erect a wall of “sales resistance” to what we are “pitching.”    		They PUSH BACK against the information.</a:t>
            </a:r>
          </a:p>
        </p:txBody>
      </p:sp>
      <p:sp>
        <p:nvSpPr>
          <p:cNvPr id="6" name="Rectangle 5"/>
          <p:cNvSpPr/>
          <p:nvPr/>
        </p:nvSpPr>
        <p:spPr>
          <a:xfrm>
            <a:off x="533400" y="4180344"/>
            <a:ext cx="5943600" cy="2308324"/>
          </a:xfrm>
          <a:prstGeom prst="rect">
            <a:avLst/>
          </a:prstGeom>
        </p:spPr>
        <p:txBody>
          <a:bodyPr wrap="square">
            <a:spAutoFit/>
          </a:bodyPr>
          <a:lstStyle/>
          <a:p>
            <a:r>
              <a:rPr lang="en-US" sz="2400" dirty="0" smtClean="0"/>
              <a:t>Our goal is to create an environment in which they seek to PULL the INFORMATION toward them .</a:t>
            </a:r>
          </a:p>
          <a:p>
            <a:r>
              <a:rPr lang="en-US" sz="2400" dirty="0" smtClean="0"/>
              <a:t>And that we achieve by allowing them to tell us what they want and what’s important to them… 		</a:t>
            </a:r>
            <a:r>
              <a:rPr lang="en-US" sz="2400" dirty="0" err="1" smtClean="0"/>
              <a:t>lisa</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www.people-communicating.com/image-files/listening-skills.jpg"/>
          <p:cNvPicPr>
            <a:picLocks noGrp="1" noChangeAspect="1" noChangeArrowheads="1"/>
          </p:cNvPicPr>
          <p:nvPr>
            <p:ph idx="1"/>
          </p:nvPr>
        </p:nvPicPr>
        <p:blipFill>
          <a:blip r:embed="rId2" cstate="print"/>
          <a:srcRect/>
          <a:stretch>
            <a:fillRect/>
          </a:stretch>
        </p:blipFill>
        <p:spPr bwMode="auto">
          <a:xfrm>
            <a:off x="440341" y="316484"/>
            <a:ext cx="8263317" cy="6225032"/>
          </a:xfrm>
          <a:prstGeom prst="rect">
            <a:avLst/>
          </a:prstGeom>
          <a:noFill/>
        </p:spPr>
      </p:pic>
      <p:sp>
        <p:nvSpPr>
          <p:cNvPr id="5" name="TextBox 4"/>
          <p:cNvSpPr txBox="1"/>
          <p:nvPr/>
        </p:nvSpPr>
        <p:spPr>
          <a:xfrm>
            <a:off x="7543800" y="6172200"/>
            <a:ext cx="10668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ctrTitle"/>
          </p:nvPr>
        </p:nvSpPr>
        <p:spPr>
          <a:xfrm>
            <a:off x="228600" y="304800"/>
            <a:ext cx="8534400" cy="6096000"/>
          </a:xfrm>
        </p:spPr>
        <p:txBody>
          <a:bodyPr>
            <a:normAutofit fontScale="90000"/>
          </a:bodyPr>
          <a:lstStyle/>
          <a:p>
            <a:pPr algn="l"/>
            <a:r>
              <a:rPr lang="en-US" altLang="en-US" sz="2400" b="1" u="sng" dirty="0" smtClean="0"/>
              <a:t>Shaklee 180® Special Offer  to January 31</a:t>
            </a:r>
            <a:r>
              <a:rPr lang="en-US" altLang="en-US" sz="2400" b="1" u="sng" baseline="30000" dirty="0" smtClean="0"/>
              <a:t>st</a:t>
            </a:r>
            <a:r>
              <a:rPr lang="en-US" altLang="en-US" sz="2400" b="1" u="sng" dirty="0" smtClean="0"/>
              <a:t>, 2015</a:t>
            </a:r>
            <a:r>
              <a:rPr lang="en-US" altLang="en-US" sz="2400" u="sng" dirty="0" smtClean="0"/>
              <a:t/>
            </a:r>
            <a:br>
              <a:rPr lang="en-US" altLang="en-US" sz="2400" u="sng" dirty="0" smtClean="0"/>
            </a:br>
            <a:r>
              <a:rPr lang="en-US" altLang="en-US" sz="1800" dirty="0" smtClean="0"/>
              <a:t>Here’s a great offer to share with people who are participating  </a:t>
            </a:r>
            <a:br>
              <a:rPr lang="en-US" altLang="en-US" sz="1800" dirty="0" smtClean="0"/>
            </a:br>
            <a:r>
              <a:rPr lang="en-US" altLang="en-US" sz="1800" dirty="0" smtClean="0"/>
              <a:t>in the challenge that includes a nice perk for you!</a:t>
            </a:r>
            <a:br>
              <a:rPr lang="en-US" altLang="en-US" sz="1800" dirty="0" smtClean="0"/>
            </a:br>
            <a:r>
              <a:rPr lang="en-US" altLang="en-US" sz="2000" dirty="0" smtClean="0"/>
              <a:t/>
            </a:r>
            <a:br>
              <a:rPr lang="en-US" altLang="en-US" sz="2000" dirty="0" smtClean="0"/>
            </a:br>
            <a:r>
              <a:rPr lang="en-US" altLang="en-US" sz="2000" b="1" u="sng" dirty="0" smtClean="0"/>
              <a:t>NEW Members and Distributors</a:t>
            </a:r>
            <a:r>
              <a:rPr lang="en-US" altLang="en-US" sz="2000" u="sng" dirty="0" smtClean="0"/>
              <a:t> joining </a:t>
            </a:r>
            <a:r>
              <a:rPr lang="en-US" altLang="en-US" sz="2000" dirty="0" smtClean="0"/>
              <a:t>with a Shaklee 180®  Turnaround Kit, Lean &amp; Healthy Kit, or </a:t>
            </a:r>
            <a:r>
              <a:rPr lang="en-US" altLang="en-US" sz="2000" dirty="0" err="1" smtClean="0"/>
              <a:t>Smoothee</a:t>
            </a:r>
            <a:r>
              <a:rPr lang="en-US" altLang="en-US" sz="2000" dirty="0" smtClean="0"/>
              <a:t> Kit will receive a box of Shaklee 180® Blueberry &amp; Almond Meal-in-a-bars – an over $30 value (SRP) -- for FREE.</a:t>
            </a:r>
            <a:br>
              <a:rPr lang="en-US" altLang="en-US" sz="2000" dirty="0" smtClean="0"/>
            </a:br>
            <a:r>
              <a:rPr lang="en-US" altLang="en-US" sz="2000" dirty="0" smtClean="0"/>
              <a:t/>
            </a:r>
            <a:br>
              <a:rPr lang="en-US" altLang="en-US" sz="2000" dirty="0" smtClean="0"/>
            </a:br>
            <a:r>
              <a:rPr lang="en-US" altLang="en-US" sz="2000" dirty="0" smtClean="0"/>
              <a:t/>
            </a:r>
            <a:br>
              <a:rPr lang="en-US" altLang="en-US" sz="2000" dirty="0" smtClean="0"/>
            </a:br>
            <a:r>
              <a:rPr lang="en-US" altLang="en-US" sz="2000" dirty="0" smtClean="0"/>
              <a:t/>
            </a:r>
            <a:br>
              <a:rPr lang="en-US" altLang="en-US" sz="2000" dirty="0" smtClean="0"/>
            </a:br>
            <a:r>
              <a:rPr lang="en-US" altLang="en-US" sz="2000" b="1" u="sng" dirty="0" smtClean="0"/>
              <a:t>EXISTING Members, Distributors and Associates</a:t>
            </a:r>
            <a:r>
              <a:rPr lang="en-US" altLang="en-US" sz="2000" u="sng" dirty="0" smtClean="0"/>
              <a:t> who purchase </a:t>
            </a:r>
            <a:r>
              <a:rPr lang="en-US" altLang="en-US" sz="2000" dirty="0" smtClean="0"/>
              <a:t>a Shaklee 180® Turnaround Kit, Lean &amp; Healthy Kit or </a:t>
            </a:r>
            <a:r>
              <a:rPr lang="en-US" altLang="en-US" sz="2000" dirty="0" err="1" smtClean="0"/>
              <a:t>Smoothee</a:t>
            </a:r>
            <a:r>
              <a:rPr lang="en-US" altLang="en-US" sz="2000" dirty="0" smtClean="0"/>
              <a:t> Kit will receive </a:t>
            </a:r>
            <a:br>
              <a:rPr lang="en-US" altLang="en-US" sz="2000" dirty="0" smtClean="0"/>
            </a:br>
            <a:r>
              <a:rPr lang="en-US" altLang="en-US" sz="2000" dirty="0" smtClean="0"/>
              <a:t>a box of Shaklee 180® Blueberry &amp; Almond Meal-in-a-bars for FREE.</a:t>
            </a:r>
            <a:br>
              <a:rPr lang="en-US" altLang="en-US" sz="2000" dirty="0" smtClean="0"/>
            </a:br>
            <a:r>
              <a:rPr lang="en-US" altLang="en-US" sz="2000" dirty="0" smtClean="0"/>
              <a:t/>
            </a:r>
            <a:br>
              <a:rPr lang="en-US" altLang="en-US" sz="2000" dirty="0" smtClean="0"/>
            </a:br>
            <a:r>
              <a:rPr lang="en-US" altLang="en-US" sz="2000" u="sng" dirty="0" smtClean="0"/>
              <a:t>When </a:t>
            </a:r>
            <a:r>
              <a:rPr lang="en-US" altLang="en-US" sz="2000" b="1" u="sng" dirty="0" smtClean="0"/>
              <a:t>YOU</a:t>
            </a:r>
            <a:r>
              <a:rPr lang="en-US" altLang="en-US" sz="2000" u="sng" dirty="0" smtClean="0"/>
              <a:t> </a:t>
            </a:r>
            <a:r>
              <a:rPr lang="en-US" altLang="en-US" sz="2000" b="1" u="sng" dirty="0" smtClean="0"/>
              <a:t>sponsor new Members with a Shaklee 180® Kit</a:t>
            </a:r>
            <a:r>
              <a:rPr lang="en-US" altLang="en-US" sz="2000" b="1" dirty="0" smtClean="0"/>
              <a:t>,</a:t>
            </a:r>
            <a:r>
              <a:rPr lang="en-US" altLang="en-US" sz="2000" dirty="0" smtClean="0"/>
              <a:t> you’ll receive a box of Shaklee 180® Vanilla </a:t>
            </a:r>
            <a:r>
              <a:rPr lang="en-US" altLang="en-US" sz="2000" dirty="0" err="1" smtClean="0"/>
              <a:t>Smoothee</a:t>
            </a:r>
            <a:r>
              <a:rPr lang="en-US" altLang="en-US" sz="2000" dirty="0" smtClean="0"/>
              <a:t> Packets – a nearly $60 (SRP) value – for FREE!</a:t>
            </a:r>
            <a:br>
              <a:rPr lang="en-US" altLang="en-US" sz="2000" dirty="0" smtClean="0"/>
            </a:br>
            <a:r>
              <a:rPr lang="en-US" altLang="en-US" sz="2000" dirty="0" smtClean="0"/>
              <a:t/>
            </a:r>
            <a:br>
              <a:rPr lang="en-US" altLang="en-US" sz="2000" dirty="0" smtClean="0"/>
            </a:br>
            <a:r>
              <a:rPr lang="en-US" altLang="en-US" sz="2000" b="1" dirty="0" smtClean="0"/>
              <a:t>The top 10 Distributors sponsoring new people</a:t>
            </a:r>
            <a:r>
              <a:rPr lang="en-US" altLang="en-US" sz="2000" dirty="0" smtClean="0"/>
              <a:t> with a Shaklee 180® Kit </a:t>
            </a:r>
            <a:br>
              <a:rPr lang="en-US" altLang="en-US" sz="2000" dirty="0" smtClean="0"/>
            </a:br>
            <a:r>
              <a:rPr lang="en-US" altLang="en-US" sz="2000" dirty="0" smtClean="0"/>
              <a:t>during the promotion period will also earn a free single-serve blender!</a:t>
            </a:r>
            <a:br>
              <a:rPr lang="en-US" altLang="en-US" sz="2000" dirty="0" smtClean="0"/>
            </a:br>
            <a:endParaRPr lang="en-US" altLang="en-US" sz="2000" dirty="0" smtClean="0"/>
          </a:p>
        </p:txBody>
      </p:sp>
      <p:pic>
        <p:nvPicPr>
          <p:cNvPr id="24579"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76200"/>
            <a:ext cx="259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4" descr="http://cleanwaytohealth.com/wp-content/uploads/2014/12/180-Blueberry-Almond-Meal-Bar-300x2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2209800"/>
            <a:ext cx="14541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4098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96200" cy="1143000"/>
          </a:xfrm>
          <a:ln>
            <a:solidFill>
              <a:schemeClr val="tx2">
                <a:lumMod val="75000"/>
              </a:schemeClr>
            </a:solidFill>
          </a:ln>
        </p:spPr>
        <p:txBody>
          <a:bodyPr>
            <a:normAutofit fontScale="90000"/>
          </a:bodyPr>
          <a:lstStyle/>
          <a:p>
            <a:r>
              <a:rPr lang="en-US" sz="3600" dirty="0" smtClean="0"/>
              <a:t>Options For Introducing New Customers to Shaklee Products</a:t>
            </a:r>
            <a:endParaRPr lang="en-US" sz="3600" dirty="0"/>
          </a:p>
        </p:txBody>
      </p:sp>
      <p:sp>
        <p:nvSpPr>
          <p:cNvPr id="3" name="Content Placeholder 2"/>
          <p:cNvSpPr>
            <a:spLocks noGrp="1"/>
          </p:cNvSpPr>
          <p:nvPr>
            <p:ph idx="1"/>
          </p:nvPr>
        </p:nvSpPr>
        <p:spPr>
          <a:xfrm>
            <a:off x="457200" y="1600201"/>
            <a:ext cx="8229600" cy="3886200"/>
          </a:xfrm>
        </p:spPr>
        <p:txBody>
          <a:bodyPr>
            <a:normAutofit lnSpcReduction="10000"/>
          </a:bodyPr>
          <a:lstStyle/>
          <a:p>
            <a:r>
              <a:rPr lang="en-US" sz="2400" dirty="0" smtClean="0"/>
              <a:t>In-home business launches, grand openings or Healthy Home, Healthy You events</a:t>
            </a:r>
          </a:p>
          <a:p>
            <a:r>
              <a:rPr lang="en-US" sz="2400" dirty="0" err="1" smtClean="0"/>
              <a:t>FaceBook</a:t>
            </a:r>
            <a:r>
              <a:rPr lang="en-US" sz="2400" dirty="0" smtClean="0"/>
              <a:t> events</a:t>
            </a:r>
          </a:p>
          <a:p>
            <a:r>
              <a:rPr lang="en-US" sz="2400" dirty="0" err="1" smtClean="0"/>
              <a:t>FaceBook</a:t>
            </a:r>
            <a:r>
              <a:rPr lang="en-US" sz="2400" dirty="0" smtClean="0"/>
              <a:t> posts</a:t>
            </a:r>
          </a:p>
          <a:p>
            <a:r>
              <a:rPr lang="en-US" sz="2400" dirty="0" smtClean="0"/>
              <a:t>Health Stories Conference calls </a:t>
            </a:r>
          </a:p>
          <a:p>
            <a:r>
              <a:rPr lang="en-US" sz="2400" dirty="0" smtClean="0"/>
              <a:t>Wellness Webinars</a:t>
            </a:r>
          </a:p>
          <a:p>
            <a:r>
              <a:rPr lang="en-US" sz="2400" dirty="0" smtClean="0"/>
              <a:t>3-way calls</a:t>
            </a:r>
          </a:p>
          <a:p>
            <a:r>
              <a:rPr lang="en-US" sz="2400" dirty="0" smtClean="0"/>
              <a:t>Individual Appointments</a:t>
            </a:r>
          </a:p>
          <a:p>
            <a:r>
              <a:rPr lang="en-US" sz="2400" dirty="0" smtClean="0"/>
              <a:t>CD’s and archived webinars or podcasts</a:t>
            </a:r>
          </a:p>
          <a:p>
            <a:endParaRPr lang="en-US" sz="2400" dirty="0" smtClean="0"/>
          </a:p>
          <a:p>
            <a:endParaRPr lang="en-US" sz="2400" dirty="0" smtClean="0"/>
          </a:p>
          <a:p>
            <a:endParaRPr lang="en-US" sz="2400" dirty="0" smtClean="0"/>
          </a:p>
          <a:p>
            <a:endParaRPr lang="en-US" sz="2400" dirty="0" smtClean="0"/>
          </a:p>
          <a:p>
            <a:endParaRPr lang="en-US" sz="2400" dirty="0"/>
          </a:p>
        </p:txBody>
      </p:sp>
      <p:pic>
        <p:nvPicPr>
          <p:cNvPr id="9218" name="Picture 2" descr="http://www.bluelinkerp.com/images/webinars/blue-link-webinars.jpg"/>
          <p:cNvPicPr>
            <a:picLocks noChangeAspect="1" noChangeArrowheads="1"/>
          </p:cNvPicPr>
          <p:nvPr/>
        </p:nvPicPr>
        <p:blipFill>
          <a:blip r:embed="rId2" cstate="print"/>
          <a:srcRect/>
          <a:stretch>
            <a:fillRect/>
          </a:stretch>
        </p:blipFill>
        <p:spPr bwMode="auto">
          <a:xfrm>
            <a:off x="838200" y="5334001"/>
            <a:ext cx="5791200" cy="1523999"/>
          </a:xfrm>
          <a:prstGeom prst="rect">
            <a:avLst/>
          </a:prstGeom>
          <a:noFill/>
        </p:spPr>
      </p:pic>
      <p:pic>
        <p:nvPicPr>
          <p:cNvPr id="9220" name="Picture 4" descr="http://s.hswstatic.com/gif/join-conference-call-1.jpg"/>
          <p:cNvPicPr>
            <a:picLocks noChangeAspect="1" noChangeArrowheads="1"/>
          </p:cNvPicPr>
          <p:nvPr/>
        </p:nvPicPr>
        <p:blipFill>
          <a:blip r:embed="rId3" cstate="print"/>
          <a:srcRect/>
          <a:stretch>
            <a:fillRect/>
          </a:stretch>
        </p:blipFill>
        <p:spPr bwMode="auto">
          <a:xfrm>
            <a:off x="5937664" y="2514601"/>
            <a:ext cx="2671947" cy="2057400"/>
          </a:xfrm>
          <a:prstGeom prst="rect">
            <a:avLst/>
          </a:prstGeom>
          <a:noFill/>
        </p:spPr>
      </p:pic>
      <p:sp>
        <p:nvSpPr>
          <p:cNvPr id="4" name="TextBox 3"/>
          <p:cNvSpPr txBox="1"/>
          <p:nvPr/>
        </p:nvSpPr>
        <p:spPr>
          <a:xfrm>
            <a:off x="7010400" y="4800600"/>
            <a:ext cx="1218211" cy="369332"/>
          </a:xfrm>
          <a:prstGeom prst="rect">
            <a:avLst/>
          </a:prstGeom>
          <a:noFill/>
        </p:spPr>
        <p:txBody>
          <a:bodyPr wrap="square" rtlCol="0">
            <a:spAutoFit/>
          </a:bodyPr>
          <a:lstStyle/>
          <a:p>
            <a:r>
              <a:rPr lang="en-US" dirty="0" smtClean="0"/>
              <a:t>jo</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676400" y="3200400"/>
            <a:ext cx="5791200" cy="685800"/>
          </a:xfrm>
          <a:solidFill>
            <a:schemeClr val="accent2">
              <a:lumMod val="20000"/>
              <a:lumOff val="80000"/>
            </a:schemeClr>
          </a:solidFill>
          <a:ln>
            <a:solidFill>
              <a:schemeClr val="accent2">
                <a:lumMod val="50000"/>
              </a:schemeClr>
            </a:solidFill>
          </a:ln>
        </p:spPr>
        <p:txBody>
          <a:bodyPr>
            <a:normAutofit fontScale="90000"/>
          </a:bodyPr>
          <a:lstStyle/>
          <a:p>
            <a:r>
              <a:rPr lang="en-US" sz="3600" dirty="0" smtClean="0"/>
              <a:t>Word Tracks &amp; Dialogues</a:t>
            </a:r>
            <a:r>
              <a:rPr lang="en-US" dirty="0" smtClean="0"/>
              <a:t> </a:t>
            </a:r>
            <a:endParaRPr lang="en-US" dirty="0"/>
          </a:p>
        </p:txBody>
      </p:sp>
      <p:pic>
        <p:nvPicPr>
          <p:cNvPr id="60418" name="Picture 2" descr="http://2rksgl1kc67f453y8rekkx01.wpengine.netdna-cdn.com/wp-content/uploads/2012/10/good_converation_1_2.jpg"/>
          <p:cNvPicPr>
            <a:picLocks noChangeAspect="1" noChangeArrowheads="1"/>
          </p:cNvPicPr>
          <p:nvPr/>
        </p:nvPicPr>
        <p:blipFill>
          <a:blip r:embed="rId2" cstate="print"/>
          <a:srcRect/>
          <a:stretch>
            <a:fillRect/>
          </a:stretch>
        </p:blipFill>
        <p:spPr bwMode="auto">
          <a:xfrm>
            <a:off x="1295400" y="4648199"/>
            <a:ext cx="6629400" cy="2209801"/>
          </a:xfrm>
          <a:prstGeom prst="rect">
            <a:avLst/>
          </a:prstGeom>
          <a:noFill/>
        </p:spPr>
      </p:pic>
      <p:pic>
        <p:nvPicPr>
          <p:cNvPr id="60420" name="Picture 4" descr="http://www.thedailyriff.com/conversations.in-the-middle.coffee.jpg"/>
          <p:cNvPicPr>
            <a:picLocks noChangeAspect="1" noChangeArrowheads="1"/>
          </p:cNvPicPr>
          <p:nvPr/>
        </p:nvPicPr>
        <p:blipFill>
          <a:blip r:embed="rId3" cstate="print"/>
          <a:srcRect/>
          <a:stretch>
            <a:fillRect/>
          </a:stretch>
        </p:blipFill>
        <p:spPr bwMode="auto">
          <a:xfrm>
            <a:off x="1714500" y="228600"/>
            <a:ext cx="5715000" cy="2857500"/>
          </a:xfrm>
          <a:prstGeom prst="rect">
            <a:avLst/>
          </a:prstGeom>
          <a:noFill/>
        </p:spPr>
      </p:pic>
      <p:sp>
        <p:nvSpPr>
          <p:cNvPr id="5" name="Subtitle 4"/>
          <p:cNvSpPr>
            <a:spLocks noGrp="1"/>
          </p:cNvSpPr>
          <p:nvPr>
            <p:ph type="subTitle" idx="1"/>
          </p:nvPr>
        </p:nvSpPr>
        <p:spPr>
          <a:xfrm>
            <a:off x="1143000" y="3962400"/>
            <a:ext cx="6858000" cy="762000"/>
          </a:xfrm>
          <a:solidFill>
            <a:schemeClr val="accent2">
              <a:lumMod val="20000"/>
              <a:lumOff val="80000"/>
            </a:schemeClr>
          </a:solidFill>
          <a:ln>
            <a:solidFill>
              <a:schemeClr val="accent2">
                <a:lumMod val="50000"/>
              </a:schemeClr>
            </a:solidFill>
          </a:ln>
        </p:spPr>
        <p:txBody>
          <a:bodyPr>
            <a:noAutofit/>
          </a:bodyPr>
          <a:lstStyle/>
          <a:p>
            <a:r>
              <a:rPr lang="en-US" sz="4000" dirty="0" smtClean="0">
                <a:solidFill>
                  <a:schemeClr val="tx1"/>
                </a:solidFill>
              </a:rPr>
              <a:t>Let The Conversations Begin</a:t>
            </a:r>
            <a:endParaRPr lang="en-US" sz="4000" dirty="0">
              <a:solidFill>
                <a:schemeClr val="tx1"/>
              </a:solidFill>
            </a:endParaRPr>
          </a:p>
        </p:txBody>
      </p:sp>
      <p:sp>
        <p:nvSpPr>
          <p:cNvPr id="2" name="TextBox 1"/>
          <p:cNvSpPr txBox="1"/>
          <p:nvPr/>
        </p:nvSpPr>
        <p:spPr>
          <a:xfrm>
            <a:off x="7620000" y="2286000"/>
            <a:ext cx="1752600" cy="369332"/>
          </a:xfrm>
          <a:prstGeom prst="rect">
            <a:avLst/>
          </a:prstGeom>
          <a:noFill/>
        </p:spPr>
        <p:txBody>
          <a:bodyPr wrap="square" rtlCol="0">
            <a:spAutoFit/>
          </a:bodyPr>
          <a:lstStyle/>
          <a:p>
            <a:r>
              <a:rPr lang="en-US" dirty="0" smtClean="0"/>
              <a:t>jo</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04800"/>
            <a:ext cx="8077200" cy="762000"/>
          </a:xfrm>
          <a:ln>
            <a:solidFill>
              <a:schemeClr val="tx1"/>
            </a:solidFill>
          </a:ln>
        </p:spPr>
        <p:txBody>
          <a:bodyPr>
            <a:normAutofit/>
          </a:bodyPr>
          <a:lstStyle/>
          <a:p>
            <a:r>
              <a:rPr lang="en-US" sz="2800" dirty="0" smtClean="0">
                <a:solidFill>
                  <a:schemeClr val="tx1"/>
                </a:solidFill>
              </a:rPr>
              <a:t>What To Say When Setting up a 3-way call …</a:t>
            </a:r>
            <a:endParaRPr lang="en-US" sz="2800" dirty="0">
              <a:solidFill>
                <a:schemeClr val="tx1"/>
              </a:solidFill>
            </a:endParaRPr>
          </a:p>
        </p:txBody>
      </p:sp>
      <p:sp>
        <p:nvSpPr>
          <p:cNvPr id="3" name="Subtitle 2"/>
          <p:cNvSpPr>
            <a:spLocks noGrp="1"/>
          </p:cNvSpPr>
          <p:nvPr>
            <p:ph type="subTitle" idx="1"/>
          </p:nvPr>
        </p:nvSpPr>
        <p:spPr>
          <a:xfrm>
            <a:off x="463823" y="1295400"/>
            <a:ext cx="7918177" cy="5334000"/>
          </a:xfrm>
        </p:spPr>
        <p:txBody>
          <a:bodyPr>
            <a:normAutofit lnSpcReduction="10000"/>
          </a:bodyPr>
          <a:lstStyle/>
          <a:p>
            <a:r>
              <a:rPr lang="en-US" sz="2400" dirty="0" smtClean="0">
                <a:solidFill>
                  <a:schemeClr val="tx1"/>
                </a:solidFill>
              </a:rPr>
              <a:t>Don’t feel like you need to know the answers .. Just be a resource.</a:t>
            </a:r>
          </a:p>
          <a:p>
            <a:endParaRPr lang="en-US" sz="1200" dirty="0" smtClean="0">
              <a:solidFill>
                <a:schemeClr val="tx1"/>
              </a:solidFill>
            </a:endParaRPr>
          </a:p>
          <a:p>
            <a:r>
              <a:rPr lang="en-US" sz="2400" i="1" dirty="0" smtClean="0">
                <a:solidFill>
                  <a:schemeClr val="tx1"/>
                </a:solidFill>
              </a:rPr>
              <a:t>“I know you have been struggling with migraines (a health issue). Someone on this new team that I am working with has information I think may helpful to you.  Would you like to spend a little time chatting with them on the phone.. I’d be happy to set  up a 3-way call. “</a:t>
            </a:r>
          </a:p>
          <a:p>
            <a:endParaRPr lang="en-US" sz="1300" dirty="0" smtClean="0">
              <a:solidFill>
                <a:schemeClr val="tx1"/>
              </a:solidFill>
            </a:endParaRPr>
          </a:p>
          <a:p>
            <a:r>
              <a:rPr lang="en-US" sz="2400" dirty="0" smtClean="0">
                <a:solidFill>
                  <a:schemeClr val="tx1"/>
                </a:solidFill>
              </a:rPr>
              <a:t>The 3-way can be set up via text, FB message, email,  phone or in person. </a:t>
            </a:r>
          </a:p>
          <a:p>
            <a:r>
              <a:rPr lang="en-US" sz="2400" dirty="0" smtClean="0">
                <a:solidFill>
                  <a:schemeClr val="tx1"/>
                </a:solidFill>
              </a:rPr>
              <a:t>( Best use of my time .. Is to set up an appointment </a:t>
            </a:r>
          </a:p>
          <a:p>
            <a:r>
              <a:rPr lang="en-US" sz="2400" dirty="0">
                <a:solidFill>
                  <a:schemeClr val="tx1"/>
                </a:solidFill>
              </a:rPr>
              <a:t> </a:t>
            </a:r>
            <a:r>
              <a:rPr lang="en-US" sz="2400" dirty="0" smtClean="0">
                <a:solidFill>
                  <a:schemeClr val="tx1"/>
                </a:solidFill>
              </a:rPr>
              <a:t>   for</a:t>
            </a:r>
            <a:r>
              <a:rPr lang="en-US" sz="2400" dirty="0">
                <a:solidFill>
                  <a:schemeClr val="tx1"/>
                </a:solidFill>
              </a:rPr>
              <a:t> </a:t>
            </a:r>
            <a:r>
              <a:rPr lang="en-US" sz="2400" dirty="0" smtClean="0">
                <a:solidFill>
                  <a:schemeClr val="tx1"/>
                </a:solidFill>
              </a:rPr>
              <a:t>a phone calls.. So I know they will be there.) </a:t>
            </a:r>
          </a:p>
          <a:p>
            <a:endParaRPr lang="en-US" sz="1100" dirty="0" smtClean="0">
              <a:solidFill>
                <a:schemeClr val="tx1"/>
              </a:solidFill>
            </a:endParaRPr>
          </a:p>
          <a:p>
            <a:r>
              <a:rPr lang="en-US" sz="2400" dirty="0" smtClean="0">
                <a:solidFill>
                  <a:schemeClr val="tx1"/>
                </a:solidFill>
              </a:rPr>
              <a:t>People 35 and under don’t listen to voice mail …     Harper</a:t>
            </a:r>
            <a:endParaRPr lang="en-US" sz="2400" dirty="0">
              <a:solidFill>
                <a:schemeClr val="tx1"/>
              </a:solidFill>
            </a:endParaRPr>
          </a:p>
        </p:txBody>
      </p:sp>
      <p:pic>
        <p:nvPicPr>
          <p:cNvPr id="5" name="Picture 4" descr="http://scienceblogs.com/gregladen/files/2014/06/newcellphones.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0400" y="4495800"/>
            <a:ext cx="1771650" cy="14382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629400" cy="792162"/>
          </a:xfrm>
          <a:solidFill>
            <a:schemeClr val="accent1">
              <a:lumMod val="20000"/>
              <a:lumOff val="80000"/>
            </a:schemeClr>
          </a:solidFill>
          <a:ln>
            <a:solidFill>
              <a:srgbClr val="0070C0"/>
            </a:solidFill>
          </a:ln>
        </p:spPr>
        <p:txBody>
          <a:bodyPr>
            <a:normAutofit/>
          </a:bodyPr>
          <a:lstStyle/>
          <a:p>
            <a:r>
              <a:rPr lang="en-US" sz="2800" dirty="0" smtClean="0"/>
              <a:t>Setting Up Appointments &amp; 3-Way Calls </a:t>
            </a:r>
            <a:endParaRPr lang="en-US" sz="2800" dirty="0"/>
          </a:p>
        </p:txBody>
      </p:sp>
      <p:sp>
        <p:nvSpPr>
          <p:cNvPr id="3" name="Content Placeholder 2"/>
          <p:cNvSpPr>
            <a:spLocks noGrp="1"/>
          </p:cNvSpPr>
          <p:nvPr>
            <p:ph idx="1"/>
          </p:nvPr>
        </p:nvSpPr>
        <p:spPr>
          <a:xfrm>
            <a:off x="457200" y="1295400"/>
            <a:ext cx="8229600" cy="4830763"/>
          </a:xfrm>
        </p:spPr>
        <p:txBody>
          <a:bodyPr>
            <a:normAutofit/>
          </a:bodyPr>
          <a:lstStyle/>
          <a:p>
            <a:pPr>
              <a:buNone/>
            </a:pPr>
            <a:r>
              <a:rPr lang="en-US" sz="2400" dirty="0" smtClean="0"/>
              <a:t>After they say yes to a 3-way call, here is a hint to save time…</a:t>
            </a:r>
          </a:p>
          <a:p>
            <a:pPr>
              <a:buNone/>
            </a:pPr>
            <a:r>
              <a:rPr lang="en-US" sz="2400" dirty="0" smtClean="0"/>
              <a:t>Rather than to say “when are you free?”…</a:t>
            </a:r>
          </a:p>
          <a:p>
            <a:r>
              <a:rPr lang="en-US" sz="2400" dirty="0" smtClean="0"/>
              <a:t>Give 3 options of when you are available. .. And the date gets set right away.</a:t>
            </a:r>
          </a:p>
          <a:p>
            <a:r>
              <a:rPr lang="en-US" sz="2400" dirty="0" smtClean="0"/>
              <a:t>If they aren’t ready for 3-way call …think nothing of it …You are not looking for those not interested ..just looking for the ones who are.   </a:t>
            </a:r>
          </a:p>
          <a:p>
            <a:endParaRPr lang="en-US" sz="2400" dirty="0" smtClean="0"/>
          </a:p>
          <a:p>
            <a:endParaRPr lang="en-US" sz="2400" dirty="0" smtClean="0"/>
          </a:p>
          <a:p>
            <a:pPr>
              <a:buNone/>
            </a:pPr>
            <a:r>
              <a:rPr lang="en-US" sz="2400" dirty="0" smtClean="0"/>
              <a:t>   Harper </a:t>
            </a:r>
            <a:endParaRPr lang="en-US" sz="2400" dirty="0"/>
          </a:p>
        </p:txBody>
      </p:sp>
      <p:pic>
        <p:nvPicPr>
          <p:cNvPr id="21506" name="Picture 2" descr="http://jrthealthandwealth.com/wp-content/uploads/2012/04/3-way-call.jpg"/>
          <p:cNvPicPr>
            <a:picLocks noChangeAspect="1" noChangeArrowheads="1"/>
          </p:cNvPicPr>
          <p:nvPr/>
        </p:nvPicPr>
        <p:blipFill>
          <a:blip r:embed="rId2" cstate="print"/>
          <a:srcRect/>
          <a:stretch>
            <a:fillRect/>
          </a:stretch>
        </p:blipFill>
        <p:spPr bwMode="auto">
          <a:xfrm>
            <a:off x="3962400" y="3886200"/>
            <a:ext cx="3046523" cy="2738016"/>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astpfc.files.wordpress.com/2013/08/invitation.jpg"/>
          <p:cNvPicPr>
            <a:picLocks noChangeAspect="1" noChangeArrowheads="1"/>
          </p:cNvPicPr>
          <p:nvPr/>
        </p:nvPicPr>
        <p:blipFill>
          <a:blip r:embed="rId2" cstate="print"/>
          <a:srcRect/>
          <a:stretch>
            <a:fillRect/>
          </a:stretch>
        </p:blipFill>
        <p:spPr bwMode="auto">
          <a:xfrm>
            <a:off x="6901249" y="0"/>
            <a:ext cx="2242751" cy="2514600"/>
          </a:xfrm>
          <a:prstGeom prst="rect">
            <a:avLst/>
          </a:prstGeom>
          <a:noFill/>
        </p:spPr>
      </p:pic>
      <p:sp>
        <p:nvSpPr>
          <p:cNvPr id="2" name="Title 1"/>
          <p:cNvSpPr>
            <a:spLocks noGrp="1"/>
          </p:cNvSpPr>
          <p:nvPr>
            <p:ph type="title"/>
          </p:nvPr>
        </p:nvSpPr>
        <p:spPr>
          <a:xfrm>
            <a:off x="304800" y="228600"/>
            <a:ext cx="6781800" cy="715962"/>
          </a:xfrm>
          <a:solidFill>
            <a:schemeClr val="accent1">
              <a:lumMod val="20000"/>
              <a:lumOff val="80000"/>
            </a:schemeClr>
          </a:solidFill>
          <a:ln>
            <a:solidFill>
              <a:schemeClr val="tx1">
                <a:lumMod val="50000"/>
                <a:lumOff val="50000"/>
              </a:schemeClr>
            </a:solidFill>
          </a:ln>
        </p:spPr>
        <p:txBody>
          <a:bodyPr>
            <a:normAutofit/>
          </a:bodyPr>
          <a:lstStyle/>
          <a:p>
            <a:r>
              <a:rPr lang="en-US" sz="3200" dirty="0" smtClean="0"/>
              <a:t>There are Some Skills  Around  Inviting  </a:t>
            </a:r>
            <a:endParaRPr lang="en-US" sz="3200" dirty="0"/>
          </a:p>
        </p:txBody>
      </p:sp>
      <p:sp>
        <p:nvSpPr>
          <p:cNvPr id="3" name="Content Placeholder 2"/>
          <p:cNvSpPr>
            <a:spLocks noGrp="1"/>
          </p:cNvSpPr>
          <p:nvPr>
            <p:ph idx="1"/>
          </p:nvPr>
        </p:nvSpPr>
        <p:spPr>
          <a:xfrm>
            <a:off x="457200" y="1219200"/>
            <a:ext cx="7391400" cy="5638800"/>
          </a:xfrm>
        </p:spPr>
        <p:txBody>
          <a:bodyPr>
            <a:normAutofit fontScale="92500" lnSpcReduction="10000"/>
          </a:bodyPr>
          <a:lstStyle/>
          <a:p>
            <a:pPr>
              <a:buNone/>
            </a:pPr>
            <a:r>
              <a:rPr lang="en-US" sz="2400" dirty="0" smtClean="0"/>
              <a:t>Use the 3 elements of meaningful authentic conversation so the invitation is about meeting THEIR needs not filling chairs at an event ” … </a:t>
            </a:r>
          </a:p>
          <a:p>
            <a:r>
              <a:rPr lang="en-US" sz="2400" b="1" dirty="0" smtClean="0"/>
              <a:t>Tell me about </a:t>
            </a:r>
            <a:r>
              <a:rPr lang="en-US" sz="2400" dirty="0" smtClean="0"/>
              <a:t>--  “ Mary, I want to ask you something about allergies … Tell me about  who comes to mind whom you know who may have family members with allergies . “</a:t>
            </a:r>
          </a:p>
          <a:p>
            <a:r>
              <a:rPr lang="en-US" sz="2400" dirty="0" smtClean="0"/>
              <a:t>Include  </a:t>
            </a:r>
            <a:r>
              <a:rPr lang="en-US" sz="2400" b="1" dirty="0" smtClean="0"/>
              <a:t>why</a:t>
            </a:r>
            <a:r>
              <a:rPr lang="en-US" sz="2400" dirty="0" smtClean="0"/>
              <a:t> you  are inviting them. “ Here let me tell you the reason I’m asking” </a:t>
            </a:r>
          </a:p>
          <a:p>
            <a:pPr>
              <a:buNone/>
            </a:pPr>
            <a:r>
              <a:rPr lang="en-US" sz="2400" dirty="0" smtClean="0"/>
              <a:t>	-- Often helpful to use a </a:t>
            </a:r>
            <a:r>
              <a:rPr lang="en-US" sz="2400" b="1" dirty="0" smtClean="0"/>
              <a:t>third party reference  </a:t>
            </a:r>
            <a:r>
              <a:rPr lang="en-US" sz="2400" dirty="0" smtClean="0"/>
              <a:t>--- “ I was reading an article.. Or attending a webinar.. Or speaking with a colleague, etc “</a:t>
            </a:r>
          </a:p>
          <a:p>
            <a:r>
              <a:rPr lang="en-US" sz="2400" b="1" dirty="0" smtClean="0"/>
              <a:t>Acknowledge  -- </a:t>
            </a:r>
            <a:r>
              <a:rPr lang="en-US" sz="2400" dirty="0" smtClean="0"/>
              <a:t>“ I thought of you because… I was thinking about the conversation we had a while ago … I remember a conversation w e had last month… Knowing how important natural products are to you, I thought this might be a company you would want to know about. “		</a:t>
            </a:r>
            <a:r>
              <a:rPr lang="en-US" sz="2400" dirty="0" err="1" smtClean="0"/>
              <a:t>lisa</a:t>
            </a:r>
            <a:endParaRPr lang="en-US" sz="24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81000"/>
            <a:ext cx="3048000" cy="609600"/>
          </a:xfrm>
        </p:spPr>
        <p:txBody>
          <a:bodyPr>
            <a:normAutofit/>
          </a:bodyPr>
          <a:lstStyle/>
          <a:p>
            <a:r>
              <a:rPr lang="en-US" sz="3200" dirty="0" smtClean="0">
                <a:solidFill>
                  <a:schemeClr val="tx1"/>
                </a:solidFill>
              </a:rPr>
              <a:t>Texting Scripts</a:t>
            </a:r>
            <a:endParaRPr lang="en-US" sz="3200" dirty="0">
              <a:solidFill>
                <a:schemeClr val="tx1"/>
              </a:solidFill>
            </a:endParaRPr>
          </a:p>
        </p:txBody>
      </p:sp>
      <p:sp>
        <p:nvSpPr>
          <p:cNvPr id="3" name="Subtitle 2"/>
          <p:cNvSpPr>
            <a:spLocks noGrp="1"/>
          </p:cNvSpPr>
          <p:nvPr>
            <p:ph type="subTitle" idx="1"/>
          </p:nvPr>
        </p:nvSpPr>
        <p:spPr>
          <a:xfrm>
            <a:off x="463823" y="1676400"/>
            <a:ext cx="7994377" cy="4724400"/>
          </a:xfrm>
        </p:spPr>
        <p:txBody>
          <a:bodyPr>
            <a:normAutofit/>
          </a:bodyPr>
          <a:lstStyle/>
          <a:p>
            <a:r>
              <a:rPr lang="en-US" sz="2400" b="1" dirty="0" smtClean="0">
                <a:solidFill>
                  <a:schemeClr val="tx1"/>
                </a:solidFill>
              </a:rPr>
              <a:t>Script 1: Brand New Person. –Business</a:t>
            </a:r>
            <a:endParaRPr lang="en-US" sz="2400" dirty="0" smtClean="0">
              <a:solidFill>
                <a:schemeClr val="tx1"/>
              </a:solidFill>
            </a:endParaRPr>
          </a:p>
          <a:p>
            <a:r>
              <a:rPr lang="en-US" sz="2400" dirty="0" smtClean="0">
                <a:solidFill>
                  <a:schemeClr val="tx1"/>
                </a:solidFill>
              </a:rPr>
              <a:t> </a:t>
            </a:r>
          </a:p>
          <a:p>
            <a:r>
              <a:rPr lang="en-US" sz="2400" dirty="0" smtClean="0">
                <a:solidFill>
                  <a:schemeClr val="tx1"/>
                </a:solidFill>
              </a:rPr>
              <a:t>Hey! How are you doing? I know this is random but I was just thinking about you. I recently started a business in health and wellness and I would love to share some info with you. Would you be interested in grabbing a cup of coffee or a glass of wine to catch up and learn more?</a:t>
            </a:r>
          </a:p>
          <a:p>
            <a:r>
              <a:rPr lang="en-US" sz="2400" dirty="0" smtClean="0">
                <a:solidFill>
                  <a:schemeClr val="tx1"/>
                </a:solidFill>
              </a:rPr>
              <a:t> </a:t>
            </a:r>
          </a:p>
          <a:p>
            <a:r>
              <a:rPr lang="en-US" sz="2400" dirty="0" smtClean="0">
                <a:solidFill>
                  <a:schemeClr val="tx1"/>
                </a:solidFill>
              </a:rPr>
              <a:t>Or if I sent you something to watch would you be able to make some time to watch it this week?</a:t>
            </a:r>
            <a:endParaRPr lang="en-US" sz="2400" dirty="0">
              <a:solidFill>
                <a:schemeClr val="tx1"/>
              </a:solidFill>
            </a:endParaRPr>
          </a:p>
        </p:txBody>
      </p:sp>
      <p:pic>
        <p:nvPicPr>
          <p:cNvPr id="16388" name="Picture 4" descr="http://artpetty.com/wp-content/uploads/2011/06/texting-class1.jpg"/>
          <p:cNvPicPr>
            <a:picLocks noChangeAspect="1" noChangeArrowheads="1"/>
          </p:cNvPicPr>
          <p:nvPr/>
        </p:nvPicPr>
        <p:blipFill>
          <a:blip r:embed="rId2" cstate="print"/>
          <a:srcRect/>
          <a:stretch>
            <a:fillRect/>
          </a:stretch>
        </p:blipFill>
        <p:spPr bwMode="auto">
          <a:xfrm>
            <a:off x="6019800" y="304800"/>
            <a:ext cx="2656994" cy="2141538"/>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2800" y="228600"/>
            <a:ext cx="5038399" cy="609600"/>
          </a:xfrm>
        </p:spPr>
        <p:txBody>
          <a:bodyPr>
            <a:normAutofit/>
          </a:bodyPr>
          <a:lstStyle/>
          <a:p>
            <a:r>
              <a:rPr lang="en-US" sz="3200" dirty="0" smtClean="0">
                <a:solidFill>
                  <a:schemeClr val="tx1"/>
                </a:solidFill>
              </a:rPr>
              <a:t>Texting Scripts</a:t>
            </a:r>
            <a:endParaRPr lang="en-US" sz="3200" dirty="0">
              <a:solidFill>
                <a:schemeClr val="tx1"/>
              </a:solidFill>
            </a:endParaRPr>
          </a:p>
        </p:txBody>
      </p:sp>
      <p:sp>
        <p:nvSpPr>
          <p:cNvPr id="3" name="Subtitle 2"/>
          <p:cNvSpPr>
            <a:spLocks noGrp="1"/>
          </p:cNvSpPr>
          <p:nvPr>
            <p:ph type="subTitle" idx="1"/>
          </p:nvPr>
        </p:nvSpPr>
        <p:spPr>
          <a:xfrm>
            <a:off x="574811" y="914400"/>
            <a:ext cx="8111989" cy="2133600"/>
          </a:xfrm>
        </p:spPr>
        <p:txBody>
          <a:bodyPr>
            <a:normAutofit/>
          </a:bodyPr>
          <a:lstStyle/>
          <a:p>
            <a:r>
              <a:rPr lang="en-US" sz="2000" b="1" dirty="0" smtClean="0">
                <a:solidFill>
                  <a:schemeClr val="tx1"/>
                </a:solidFill>
              </a:rPr>
              <a:t>Script 2: Prospect Follow Up</a:t>
            </a:r>
            <a:endParaRPr lang="en-US" sz="2000" dirty="0" smtClean="0">
              <a:solidFill>
                <a:schemeClr val="tx1"/>
              </a:solidFill>
            </a:endParaRPr>
          </a:p>
          <a:p>
            <a:r>
              <a:rPr lang="en-US" sz="2000" dirty="0" smtClean="0">
                <a:solidFill>
                  <a:schemeClr val="tx1"/>
                </a:solidFill>
              </a:rPr>
              <a:t>Hi! Happy New Year !I was just thinking about you because I have a really exciting Shaklee event coming up. I am able to bring a guest for free and I thought of you! I think this would be a great chance for you to learn more about the company and the products on a deeper level. Do you think you can make it?</a:t>
            </a:r>
            <a:endParaRPr lang="en-US" sz="2000" dirty="0">
              <a:solidFill>
                <a:schemeClr val="tx1"/>
              </a:solidFill>
            </a:endParaRPr>
          </a:p>
        </p:txBody>
      </p:sp>
      <p:sp>
        <p:nvSpPr>
          <p:cNvPr id="4" name="Rectangle 3"/>
          <p:cNvSpPr/>
          <p:nvPr/>
        </p:nvSpPr>
        <p:spPr>
          <a:xfrm>
            <a:off x="609600" y="2895600"/>
            <a:ext cx="7924800" cy="1754326"/>
          </a:xfrm>
          <a:prstGeom prst="rect">
            <a:avLst/>
          </a:prstGeom>
        </p:spPr>
        <p:txBody>
          <a:bodyPr wrap="square">
            <a:spAutoFit/>
          </a:bodyPr>
          <a:lstStyle/>
          <a:p>
            <a:pPr lvl="0" fontAlgn="base">
              <a:spcBef>
                <a:spcPct val="0"/>
              </a:spcBef>
              <a:spcAft>
                <a:spcPct val="0"/>
              </a:spcAft>
            </a:pPr>
            <a:r>
              <a:rPr lang="en-US" b="1" dirty="0" smtClean="0">
                <a:solidFill>
                  <a:srgbClr val="222222"/>
                </a:solidFill>
                <a:latin typeface="Arial" pitchFamily="34" charset="0"/>
                <a:ea typeface="MS Mincho" pitchFamily="49" charset="-128"/>
                <a:cs typeface="Arial" pitchFamily="34" charset="0"/>
              </a:rPr>
              <a:t>Script 3: Product Reach Out</a:t>
            </a:r>
            <a:endParaRPr lang="en-US" dirty="0" smtClean="0">
              <a:solidFill>
                <a:srgbClr val="222222"/>
              </a:solidFill>
              <a:latin typeface="Arial" pitchFamily="34" charset="0"/>
              <a:ea typeface="MS Mincho" pitchFamily="49" charset="-128"/>
              <a:cs typeface="Times New Roman" pitchFamily="18" charset="0"/>
            </a:endParaRPr>
          </a:p>
          <a:p>
            <a:pPr lvl="0" eaLnBrk="0" fontAlgn="base" hangingPunct="0">
              <a:spcBef>
                <a:spcPct val="0"/>
              </a:spcBef>
              <a:spcAft>
                <a:spcPct val="0"/>
              </a:spcAft>
            </a:pPr>
            <a:r>
              <a:rPr lang="en-US" dirty="0" smtClean="0">
                <a:solidFill>
                  <a:srgbClr val="222222"/>
                </a:solidFill>
                <a:latin typeface="Arial" pitchFamily="34" charset="0"/>
                <a:ea typeface="MS Mincho" pitchFamily="49" charset="-128"/>
                <a:cs typeface="Times New Roman" pitchFamily="18" charset="0"/>
              </a:rPr>
              <a:t>I keep thinking about our conversation recently about your goals to get healthier in the new year and I wanted to invite you to a wellness event I am going to in January. It will be a great opportunity for you to learn more about the products and programs that are really working for me. Let me know if you are interested and I will send you some info and dates.</a:t>
            </a:r>
            <a:r>
              <a:rPr lang="en-US" dirty="0" smtClean="0">
                <a:latin typeface="Arial" pitchFamily="34" charset="0"/>
                <a:cs typeface="Arial" pitchFamily="34" charset="0"/>
              </a:rPr>
              <a:t> </a:t>
            </a:r>
            <a:endParaRPr lang="en-US" dirty="0"/>
          </a:p>
        </p:txBody>
      </p:sp>
      <p:sp>
        <p:nvSpPr>
          <p:cNvPr id="5" name="Rectangle 4"/>
          <p:cNvSpPr/>
          <p:nvPr/>
        </p:nvSpPr>
        <p:spPr>
          <a:xfrm>
            <a:off x="609600" y="4724400"/>
            <a:ext cx="6629400" cy="1323439"/>
          </a:xfrm>
          <a:prstGeom prst="rect">
            <a:avLst/>
          </a:prstGeom>
        </p:spPr>
        <p:txBody>
          <a:bodyPr wrap="square">
            <a:spAutoFit/>
          </a:bodyPr>
          <a:lstStyle/>
          <a:p>
            <a:pPr lvl="0" fontAlgn="base">
              <a:spcBef>
                <a:spcPct val="0"/>
              </a:spcBef>
              <a:spcAft>
                <a:spcPct val="0"/>
              </a:spcAft>
            </a:pPr>
            <a:r>
              <a:rPr lang="en-US" sz="2000" b="1" dirty="0" smtClean="0">
                <a:solidFill>
                  <a:srgbClr val="222222"/>
                </a:solidFill>
                <a:latin typeface="Arial" pitchFamily="34" charset="0"/>
                <a:ea typeface="MS Mincho" pitchFamily="49" charset="-128"/>
                <a:cs typeface="Arial" pitchFamily="34" charset="0"/>
              </a:rPr>
              <a:t>Script 4: </a:t>
            </a:r>
            <a:endParaRPr lang="en-US" sz="2000" dirty="0" smtClean="0">
              <a:latin typeface="Arial" pitchFamily="34" charset="0"/>
              <a:cs typeface="Arial" pitchFamily="34" charset="0"/>
            </a:endParaRPr>
          </a:p>
          <a:p>
            <a:pPr lvl="0" eaLnBrk="0" fontAlgn="base" hangingPunct="0">
              <a:spcBef>
                <a:spcPct val="0"/>
              </a:spcBef>
              <a:spcAft>
                <a:spcPct val="0"/>
              </a:spcAft>
            </a:pPr>
            <a:r>
              <a:rPr lang="en-US" sz="2000" dirty="0" smtClean="0">
                <a:solidFill>
                  <a:srgbClr val="222222"/>
                </a:solidFill>
                <a:latin typeface="Arial" pitchFamily="34" charset="0"/>
                <a:ea typeface="MS Mincho" pitchFamily="49" charset="-128"/>
                <a:cs typeface="Arial" pitchFamily="34" charset="0"/>
              </a:rPr>
              <a:t>Are you still interested in joining me for the next 5 day reset? It starts on Feb 2</a:t>
            </a:r>
            <a:r>
              <a:rPr lang="en-US" sz="2000" baseline="30000" dirty="0" smtClean="0">
                <a:solidFill>
                  <a:srgbClr val="222222"/>
                </a:solidFill>
                <a:latin typeface="Arial" pitchFamily="34" charset="0"/>
                <a:ea typeface="MS Mincho" pitchFamily="49" charset="-128"/>
                <a:cs typeface="Arial" pitchFamily="34" charset="0"/>
              </a:rPr>
              <a:t>nd</a:t>
            </a:r>
            <a:r>
              <a:rPr lang="en-US" sz="2000" dirty="0" smtClean="0">
                <a:solidFill>
                  <a:srgbClr val="222222"/>
                </a:solidFill>
                <a:latin typeface="Arial" pitchFamily="34" charset="0"/>
                <a:ea typeface="MS Mincho" pitchFamily="49" charset="-128"/>
                <a:cs typeface="Arial" pitchFamily="34" charset="0"/>
              </a:rPr>
              <a:t> and the deadline for signing up is tomorrow.</a:t>
            </a:r>
            <a:r>
              <a:rPr lang="en-US" dirty="0" smtClean="0">
                <a:solidFill>
                  <a:srgbClr val="222222"/>
                </a:solidFill>
                <a:latin typeface="Arial" pitchFamily="34" charset="0"/>
                <a:ea typeface="MS Mincho" pitchFamily="49" charset="-128"/>
                <a:cs typeface="Arial" pitchFamily="34" charset="0"/>
              </a:rPr>
              <a:t> </a:t>
            </a:r>
            <a:endParaRPr lang="en-US" dirty="0"/>
          </a:p>
        </p:txBody>
      </p:sp>
      <p:pic>
        <p:nvPicPr>
          <p:cNvPr id="6" name="Picture 2" descr="http://3.bp.blogspot.com/-YLDpLBt44vc/UDiugRUt5ZI/AAAAAAAAALo/BjsHyF6iPWw/s1600/emoticons-iphone-texting-symbols-with-emoji-8.jpg"/>
          <p:cNvPicPr>
            <a:picLocks noChangeAspect="1" noChangeArrowheads="1"/>
          </p:cNvPicPr>
          <p:nvPr/>
        </p:nvPicPr>
        <p:blipFill>
          <a:blip r:embed="rId2" cstate="print"/>
          <a:srcRect/>
          <a:stretch>
            <a:fillRect/>
          </a:stretch>
        </p:blipFill>
        <p:spPr bwMode="auto">
          <a:xfrm>
            <a:off x="7315200" y="4495800"/>
            <a:ext cx="1447800" cy="2171701"/>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381000"/>
            <a:ext cx="6096000" cy="762000"/>
          </a:xfrm>
          <a:ln>
            <a:solidFill>
              <a:schemeClr val="tx1"/>
            </a:solidFill>
          </a:ln>
        </p:spPr>
        <p:txBody>
          <a:bodyPr>
            <a:normAutofit/>
          </a:bodyPr>
          <a:lstStyle/>
          <a:p>
            <a:r>
              <a:rPr lang="en-US" sz="2800" dirty="0" smtClean="0">
                <a:solidFill>
                  <a:schemeClr val="tx1"/>
                </a:solidFill>
              </a:rPr>
              <a:t>Responding to </a:t>
            </a:r>
            <a:r>
              <a:rPr lang="en-US" sz="2800" dirty="0" err="1" smtClean="0">
                <a:solidFill>
                  <a:schemeClr val="tx1"/>
                </a:solidFill>
              </a:rPr>
              <a:t>FaceBook</a:t>
            </a:r>
            <a:r>
              <a:rPr lang="en-US" sz="2800" dirty="0" smtClean="0">
                <a:solidFill>
                  <a:schemeClr val="tx1"/>
                </a:solidFill>
              </a:rPr>
              <a:t> Inquiries</a:t>
            </a:r>
            <a:endParaRPr lang="en-US" sz="2800" dirty="0">
              <a:solidFill>
                <a:schemeClr val="tx1"/>
              </a:solidFill>
            </a:endParaRPr>
          </a:p>
        </p:txBody>
      </p:sp>
      <p:sp>
        <p:nvSpPr>
          <p:cNvPr id="3" name="Subtitle 2"/>
          <p:cNvSpPr>
            <a:spLocks noGrp="1"/>
          </p:cNvSpPr>
          <p:nvPr>
            <p:ph type="subTitle" idx="1"/>
          </p:nvPr>
        </p:nvSpPr>
        <p:spPr>
          <a:xfrm>
            <a:off x="463823" y="1676400"/>
            <a:ext cx="7537177" cy="4648200"/>
          </a:xfrm>
        </p:spPr>
        <p:txBody>
          <a:bodyPr>
            <a:normAutofit/>
          </a:bodyPr>
          <a:lstStyle/>
          <a:p>
            <a:r>
              <a:rPr lang="en-US" dirty="0" smtClean="0"/>
              <a:t> </a:t>
            </a:r>
            <a:r>
              <a:rPr lang="en-US" sz="2400" dirty="0" smtClean="0">
                <a:solidFill>
                  <a:schemeClr val="tx1"/>
                </a:solidFill>
              </a:rPr>
              <a:t>The goal  after receiving an inquiry on </a:t>
            </a:r>
            <a:r>
              <a:rPr lang="en-US" sz="2400" dirty="0" err="1" smtClean="0">
                <a:solidFill>
                  <a:schemeClr val="tx1"/>
                </a:solidFill>
              </a:rPr>
              <a:t>FaceBook</a:t>
            </a:r>
            <a:r>
              <a:rPr lang="en-US" sz="2400" dirty="0" smtClean="0">
                <a:solidFill>
                  <a:schemeClr val="tx1"/>
                </a:solidFill>
              </a:rPr>
              <a:t> is…</a:t>
            </a:r>
          </a:p>
          <a:p>
            <a:r>
              <a:rPr lang="en-US" sz="2400" dirty="0" smtClean="0">
                <a:solidFill>
                  <a:schemeClr val="tx1"/>
                </a:solidFill>
              </a:rPr>
              <a:t>TAKE THE CONVERSATION OFF LINE AND TO THE PHONE</a:t>
            </a:r>
          </a:p>
          <a:p>
            <a:endParaRPr lang="en-US" sz="1200" dirty="0" smtClean="0">
              <a:solidFill>
                <a:schemeClr val="tx1"/>
              </a:solidFill>
            </a:endParaRPr>
          </a:p>
          <a:p>
            <a:r>
              <a:rPr lang="en-US" sz="2400" dirty="0" smtClean="0">
                <a:solidFill>
                  <a:schemeClr val="tx1"/>
                </a:solidFill>
              </a:rPr>
              <a:t>Katie ...  “</a:t>
            </a:r>
            <a:r>
              <a:rPr lang="en-US" sz="2400" i="1" dirty="0" smtClean="0">
                <a:solidFill>
                  <a:schemeClr val="tx1"/>
                </a:solidFill>
              </a:rPr>
              <a:t>Can you send me some information on Basic H …. Or Shaklee 180, children’s vitamins…”</a:t>
            </a:r>
          </a:p>
          <a:p>
            <a:endParaRPr lang="en-US" sz="1200" dirty="0" smtClean="0">
              <a:solidFill>
                <a:schemeClr val="tx1"/>
              </a:solidFill>
            </a:endParaRPr>
          </a:p>
          <a:p>
            <a:r>
              <a:rPr lang="en-US" sz="2400" i="1" dirty="0" smtClean="0">
                <a:solidFill>
                  <a:schemeClr val="tx1"/>
                </a:solidFill>
              </a:rPr>
              <a:t>“ I Would love to chat with you about this. How would Tuesday during naptime work or are evenings better … ? “</a:t>
            </a:r>
          </a:p>
          <a:p>
            <a:r>
              <a:rPr lang="en-US" sz="2400" dirty="0" smtClean="0">
                <a:solidFill>
                  <a:schemeClr val="tx1"/>
                </a:solidFill>
              </a:rPr>
              <a:t>Then send something…. Set up a 3-way, watch a webinar .. But making telephone contact is by far the best .</a:t>
            </a:r>
            <a:endParaRPr lang="en-US" sz="2400" dirty="0">
              <a:solidFill>
                <a:schemeClr val="tx1"/>
              </a:solidFill>
            </a:endParaRPr>
          </a:p>
        </p:txBody>
      </p:sp>
      <p:pic>
        <p:nvPicPr>
          <p:cNvPr id="14340" name="Picture 4" descr="http://www.newclipartdesign.com/wp-content/uploads/2014/03/Facebook-Clip-Art-267.jpg"/>
          <p:cNvPicPr>
            <a:picLocks noChangeAspect="1" noChangeArrowheads="1"/>
          </p:cNvPicPr>
          <p:nvPr/>
        </p:nvPicPr>
        <p:blipFill>
          <a:blip r:embed="rId2" cstate="print"/>
          <a:srcRect/>
          <a:stretch>
            <a:fillRect/>
          </a:stretch>
        </p:blipFill>
        <p:spPr bwMode="auto">
          <a:xfrm>
            <a:off x="6705600" y="304800"/>
            <a:ext cx="2133600" cy="1438268"/>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images.clipartpanda.com/listening-ears-clip-art-big-ears-2917244.jpg"/>
          <p:cNvPicPr>
            <a:picLocks noChangeAspect="1" noChangeArrowheads="1"/>
          </p:cNvPicPr>
          <p:nvPr/>
        </p:nvPicPr>
        <p:blipFill>
          <a:blip r:embed="rId2" cstate="print"/>
          <a:srcRect/>
          <a:stretch>
            <a:fillRect/>
          </a:stretch>
        </p:blipFill>
        <p:spPr bwMode="auto">
          <a:xfrm>
            <a:off x="7239000" y="1137500"/>
            <a:ext cx="1709811" cy="2824900"/>
          </a:xfrm>
          <a:prstGeom prst="rect">
            <a:avLst/>
          </a:prstGeom>
          <a:noFill/>
        </p:spPr>
      </p:pic>
      <p:sp>
        <p:nvSpPr>
          <p:cNvPr id="2" name="Title 1"/>
          <p:cNvSpPr>
            <a:spLocks noGrp="1"/>
          </p:cNvSpPr>
          <p:nvPr>
            <p:ph type="title"/>
          </p:nvPr>
        </p:nvSpPr>
        <p:spPr>
          <a:xfrm>
            <a:off x="228600" y="228600"/>
            <a:ext cx="7620000" cy="1143000"/>
          </a:xfrm>
          <a:ln>
            <a:solidFill>
              <a:srgbClr val="0070C0"/>
            </a:solidFill>
          </a:ln>
        </p:spPr>
        <p:txBody>
          <a:bodyPr>
            <a:normAutofit/>
          </a:bodyPr>
          <a:lstStyle/>
          <a:p>
            <a:r>
              <a:rPr lang="en-US" sz="3200" dirty="0" smtClean="0"/>
              <a:t>What to do when you hear a need but it’s not appropriate to respond at that moment</a:t>
            </a:r>
            <a:endParaRPr lang="en-US" sz="3200" dirty="0"/>
          </a:p>
        </p:txBody>
      </p:sp>
      <p:sp>
        <p:nvSpPr>
          <p:cNvPr id="3" name="Content Placeholder 2"/>
          <p:cNvSpPr>
            <a:spLocks noGrp="1"/>
          </p:cNvSpPr>
          <p:nvPr>
            <p:ph idx="1"/>
          </p:nvPr>
        </p:nvSpPr>
        <p:spPr>
          <a:xfrm>
            <a:off x="457200" y="1600200"/>
            <a:ext cx="7772400" cy="4953000"/>
          </a:xfrm>
        </p:spPr>
        <p:txBody>
          <a:bodyPr>
            <a:normAutofit/>
          </a:bodyPr>
          <a:lstStyle/>
          <a:p>
            <a:pPr>
              <a:buNone/>
            </a:pPr>
            <a:r>
              <a:rPr lang="en-US" sz="2400" dirty="0" smtClean="0"/>
              <a:t>Call back and say..</a:t>
            </a:r>
          </a:p>
          <a:p>
            <a:pPr>
              <a:buNone/>
            </a:pPr>
            <a:r>
              <a:rPr lang="en-US" sz="2400" i="1" dirty="0" smtClean="0"/>
              <a:t>“I’ve been thinking about our conversation the other	 day. Tell me  about … do you ever notice an odor .. ?”</a:t>
            </a:r>
          </a:p>
          <a:p>
            <a:pPr>
              <a:buNone/>
            </a:pPr>
            <a:endParaRPr lang="en-US" sz="2400" dirty="0" smtClean="0"/>
          </a:p>
          <a:p>
            <a:pPr>
              <a:buNone/>
            </a:pPr>
            <a:r>
              <a:rPr lang="en-US" sz="2400" i="1" dirty="0" smtClean="0"/>
              <a:t>“The reason I’m asking, I’ve had experience working with people who wanted to use safer non-toxic cleaning products, and were surprised at  when they did ...  The positive health affects it had  .. From headaches  .. To eczema and skin stuff by switching laundry .. Upper respiratory stuff etc. wondered if you have ever considered how the cleaning products you may be using could possible affect your health. “</a:t>
            </a:r>
            <a:endParaRPr lang="en-US" sz="2400" i="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nut 1"/>
          <p:cNvSpPr/>
          <p:nvPr/>
        </p:nvSpPr>
        <p:spPr>
          <a:xfrm>
            <a:off x="1694237" y="990600"/>
            <a:ext cx="5311774" cy="5321300"/>
          </a:xfrm>
          <a:prstGeom prst="donut">
            <a:avLst>
              <a:gd name="adj" fmla="val 5300"/>
            </a:avLst>
          </a:prstGeom>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p>
        </p:txBody>
      </p:sp>
      <p:sp>
        <p:nvSpPr>
          <p:cNvPr id="3" name="Text Box 2"/>
          <p:cNvSpPr txBox="1"/>
          <p:nvPr/>
        </p:nvSpPr>
        <p:spPr>
          <a:xfrm>
            <a:off x="1998243" y="1975911"/>
            <a:ext cx="4703763" cy="3581400"/>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defRPr/>
            </a:pPr>
            <a:endParaRPr lang="en-US" sz="3500" dirty="0">
              <a:ea typeface="ＭＳ 明朝"/>
              <a:cs typeface="Times New Roman"/>
            </a:endParaRPr>
          </a:p>
        </p:txBody>
      </p:sp>
      <p:sp>
        <p:nvSpPr>
          <p:cNvPr id="15" name="Text Box 6"/>
          <p:cNvSpPr txBox="1"/>
          <p:nvPr/>
        </p:nvSpPr>
        <p:spPr>
          <a:xfrm>
            <a:off x="989387" y="3429000"/>
            <a:ext cx="1409700" cy="838200"/>
          </a:xfrm>
          <a:prstGeom prst="rect">
            <a:avLst/>
          </a:prstGeom>
          <a:ln/>
          <a:extLst>
            <a:ext uri="{C572A759-6A51-4108-AA02-DFA0A04FC94B}"/>
          </a:extLst>
        </p:spPr>
        <p:style>
          <a:lnRef idx="0">
            <a:schemeClr val="accent6"/>
          </a:lnRef>
          <a:fillRef idx="3">
            <a:schemeClr val="accent6"/>
          </a:fillRef>
          <a:effectRef idx="3">
            <a:schemeClr val="accent6"/>
          </a:effectRef>
          <a:fontRef idx="minor">
            <a:schemeClr val="lt1"/>
          </a:fontRef>
        </p:style>
        <p:txBody>
          <a:bodyPr/>
          <a:lstStyle/>
          <a:p>
            <a:pPr algn="ctr">
              <a:defRPr/>
            </a:pPr>
            <a:r>
              <a:rPr lang="en-US" sz="3000" b="1" dirty="0">
                <a:latin typeface="Arial"/>
                <a:ea typeface="ＭＳ 明朝"/>
                <a:cs typeface="Times New Roman"/>
              </a:rPr>
              <a:t>USE</a:t>
            </a:r>
            <a:endParaRPr lang="en-US" sz="1200" b="1" dirty="0">
              <a:ea typeface="ＭＳ 明朝"/>
              <a:cs typeface="Times New Roman"/>
            </a:endParaRPr>
          </a:p>
        </p:txBody>
      </p:sp>
      <p:sp>
        <p:nvSpPr>
          <p:cNvPr id="16" name="Text Box 7"/>
          <p:cNvSpPr txBox="1"/>
          <p:nvPr/>
        </p:nvSpPr>
        <p:spPr>
          <a:xfrm>
            <a:off x="6702006" y="2883499"/>
            <a:ext cx="1752600" cy="762000"/>
          </a:xfrm>
          <a:prstGeom prst="rect">
            <a:avLst/>
          </a:prstGeom>
          <a:ln/>
          <a:extLst>
            <a:ext uri="{C572A759-6A51-4108-AA02-DFA0A04FC94B}"/>
          </a:extLst>
        </p:spPr>
        <p:style>
          <a:lnRef idx="0">
            <a:schemeClr val="accent4"/>
          </a:lnRef>
          <a:fillRef idx="3">
            <a:schemeClr val="accent4"/>
          </a:fillRef>
          <a:effectRef idx="3">
            <a:schemeClr val="accent4"/>
          </a:effectRef>
          <a:fontRef idx="minor">
            <a:schemeClr val="lt1"/>
          </a:fontRef>
        </p:style>
        <p:txBody>
          <a:bodyPr/>
          <a:lstStyle/>
          <a:p>
            <a:pPr algn="ctr">
              <a:defRPr/>
            </a:pPr>
            <a:r>
              <a:rPr lang="en-US" sz="3000" b="1" dirty="0">
                <a:latin typeface="Arial"/>
                <a:ea typeface="ＭＳ 明朝"/>
                <a:cs typeface="Times New Roman"/>
              </a:rPr>
              <a:t>SHARE</a:t>
            </a:r>
            <a:endParaRPr lang="en-US" sz="1200" b="1" dirty="0">
              <a:ea typeface="ＭＳ 明朝"/>
              <a:cs typeface="Times New Roman"/>
            </a:endParaRPr>
          </a:p>
        </p:txBody>
      </p:sp>
      <p:sp>
        <p:nvSpPr>
          <p:cNvPr id="19" name="Text Box 8"/>
          <p:cNvSpPr txBox="1"/>
          <p:nvPr/>
        </p:nvSpPr>
        <p:spPr>
          <a:xfrm>
            <a:off x="4038600" y="838200"/>
            <a:ext cx="1828800" cy="885047"/>
          </a:xfrm>
          <a:prstGeom prst="rect">
            <a:avLst/>
          </a:prstGeom>
          <a:ln/>
          <a:extLst>
            <a:ext uri="{C572A759-6A51-4108-AA02-DFA0A04FC94B}"/>
          </a:extLst>
        </p:spPr>
        <p:style>
          <a:lnRef idx="0">
            <a:schemeClr val="accent2"/>
          </a:lnRef>
          <a:fillRef idx="3">
            <a:schemeClr val="accent2"/>
          </a:fillRef>
          <a:effectRef idx="3">
            <a:schemeClr val="accent2"/>
          </a:effectRef>
          <a:fontRef idx="minor">
            <a:schemeClr val="lt1"/>
          </a:fontRef>
        </p:style>
        <p:txBody>
          <a:bodyPr/>
          <a:lstStyle/>
          <a:p>
            <a:pPr algn="ctr">
              <a:defRPr/>
            </a:pPr>
            <a:r>
              <a:rPr lang="en-US" sz="3000" b="1" dirty="0">
                <a:latin typeface="Arial"/>
                <a:ea typeface="ＭＳ 明朝"/>
                <a:cs typeface="Times New Roman"/>
              </a:rPr>
              <a:t>BUILD</a:t>
            </a:r>
            <a:endParaRPr lang="en-US" sz="1200" b="1" dirty="0">
              <a:ea typeface="ＭＳ 明朝"/>
              <a:cs typeface="Times New Roman"/>
            </a:endParaRPr>
          </a:p>
        </p:txBody>
      </p:sp>
      <p:sp>
        <p:nvSpPr>
          <p:cNvPr id="52245" name="TextBox 19"/>
          <p:cNvSpPr txBox="1">
            <a:spLocks noChangeArrowheads="1"/>
          </p:cNvSpPr>
          <p:nvPr/>
        </p:nvSpPr>
        <p:spPr bwMode="auto">
          <a:xfrm>
            <a:off x="2590800" y="1797050"/>
            <a:ext cx="3505200" cy="1631950"/>
          </a:xfrm>
          <a:prstGeom prst="rect">
            <a:avLst/>
          </a:prstGeom>
          <a:solidFill>
            <a:schemeClr val="bg1"/>
          </a:solidFill>
          <a:ln w="9525">
            <a:solidFill>
              <a:schemeClr val="tx2">
                <a:lumMod val="60000"/>
                <a:lumOff val="40000"/>
              </a:schemeClr>
            </a:solidFill>
            <a:miter lim="800000"/>
            <a:headEnd/>
            <a:tailEnd/>
          </a:ln>
        </p:spPr>
        <p:txBody>
          <a:bodyPr>
            <a:spAutoFit/>
          </a:bodyPr>
          <a:lstStyle/>
          <a:p>
            <a:pPr algn="ctr"/>
            <a:r>
              <a:rPr lang="en-US" sz="2000" b="1" dirty="0">
                <a:solidFill>
                  <a:srgbClr val="7030A0"/>
                </a:solidFill>
                <a:latin typeface="Arial Narrow" pitchFamily="34" charset="0"/>
              </a:rPr>
              <a:t>SOME people make Shaklee</a:t>
            </a:r>
          </a:p>
          <a:p>
            <a:pPr algn="ctr"/>
            <a:r>
              <a:rPr lang="en-US" sz="2000" b="1" dirty="0">
                <a:solidFill>
                  <a:srgbClr val="7030A0"/>
                </a:solidFill>
                <a:latin typeface="Arial Narrow" pitchFamily="34" charset="0"/>
              </a:rPr>
              <a:t>their career and build an international business to create</a:t>
            </a:r>
          </a:p>
          <a:p>
            <a:pPr algn="ctr"/>
            <a:r>
              <a:rPr lang="en-US" sz="2000" b="1" dirty="0">
                <a:solidFill>
                  <a:srgbClr val="7030A0"/>
                </a:solidFill>
                <a:latin typeface="Arial Narrow" pitchFamily="34" charset="0"/>
              </a:rPr>
              <a:t>generational </a:t>
            </a:r>
            <a:r>
              <a:rPr lang="en-US" sz="2000" b="1" dirty="0" smtClean="0">
                <a:solidFill>
                  <a:srgbClr val="7030A0"/>
                </a:solidFill>
                <a:latin typeface="Arial Narrow" pitchFamily="34" charset="0"/>
              </a:rPr>
              <a:t>wealth.</a:t>
            </a:r>
            <a:endParaRPr lang="en-US" sz="2000" b="1" dirty="0">
              <a:solidFill>
                <a:srgbClr val="7030A0"/>
              </a:solidFill>
              <a:latin typeface="Arial Narrow" pitchFamily="34" charset="0"/>
            </a:endParaRPr>
          </a:p>
          <a:p>
            <a:pPr algn="ctr"/>
            <a:r>
              <a:rPr lang="en-US" sz="2000" dirty="0">
                <a:solidFill>
                  <a:srgbClr val="7030A0"/>
                </a:solidFill>
              </a:rPr>
              <a:t> </a:t>
            </a:r>
          </a:p>
        </p:txBody>
      </p:sp>
      <p:sp>
        <p:nvSpPr>
          <p:cNvPr id="21" name="Rectangle 20"/>
          <p:cNvSpPr/>
          <p:nvPr/>
        </p:nvSpPr>
        <p:spPr>
          <a:xfrm>
            <a:off x="381000" y="228600"/>
            <a:ext cx="3581400" cy="646331"/>
          </a:xfrm>
          <a:prstGeom prst="rect">
            <a:avLst/>
          </a:prstGeom>
          <a:ln w="38100">
            <a:solidFill>
              <a:srgbClr val="0070C0"/>
            </a:solidFill>
          </a:ln>
        </p:spPr>
        <p:txBody>
          <a:bodyPr wrap="square">
            <a:spAutoFit/>
          </a:bodyPr>
          <a:lstStyle/>
          <a:p>
            <a:pPr algn="ctr">
              <a:defRPr/>
            </a:pPr>
            <a:r>
              <a:rPr lang="en-US" sz="3600" b="1" dirty="0" smtClean="0"/>
              <a:t>3 Ways To Engage</a:t>
            </a:r>
            <a:endParaRPr lang="en-US" sz="3600" b="1" dirty="0"/>
          </a:p>
        </p:txBody>
      </p:sp>
      <p:sp>
        <p:nvSpPr>
          <p:cNvPr id="52247" name="Rectangle 21"/>
          <p:cNvSpPr>
            <a:spLocks noChangeArrowheads="1"/>
          </p:cNvSpPr>
          <p:nvPr/>
        </p:nvSpPr>
        <p:spPr bwMode="auto">
          <a:xfrm>
            <a:off x="196251" y="4408817"/>
            <a:ext cx="1981200" cy="1938992"/>
          </a:xfrm>
          <a:prstGeom prst="rect">
            <a:avLst/>
          </a:prstGeom>
          <a:noFill/>
          <a:ln w="9525">
            <a:noFill/>
            <a:miter lim="800000"/>
            <a:headEnd/>
            <a:tailEnd/>
          </a:ln>
        </p:spPr>
        <p:txBody>
          <a:bodyPr wrap="square">
            <a:spAutoFit/>
          </a:bodyPr>
          <a:lstStyle/>
          <a:p>
            <a:pPr algn="ctr"/>
            <a:r>
              <a:rPr lang="en-US" sz="2000" b="1" dirty="0">
                <a:solidFill>
                  <a:srgbClr val="660066"/>
                </a:solidFill>
                <a:latin typeface="Arial Narrow" pitchFamily="34" charset="0"/>
              </a:rPr>
              <a:t>MOST people want to use the scientific based products to have a healthier home</a:t>
            </a:r>
          </a:p>
          <a:p>
            <a:pPr algn="ctr"/>
            <a:r>
              <a:rPr lang="en-US" sz="2000" b="1" dirty="0">
                <a:solidFill>
                  <a:srgbClr val="660066"/>
                </a:solidFill>
                <a:latin typeface="Arial Narrow" pitchFamily="34" charset="0"/>
              </a:rPr>
              <a:t>and family</a:t>
            </a:r>
            <a:r>
              <a:rPr lang="en-US" b="1" dirty="0">
                <a:solidFill>
                  <a:srgbClr val="660066"/>
                </a:solidFill>
                <a:latin typeface="Arial Narrow" pitchFamily="34" charset="0"/>
              </a:rPr>
              <a:t>.</a:t>
            </a:r>
            <a:endParaRPr lang="en-US" dirty="0"/>
          </a:p>
        </p:txBody>
      </p:sp>
      <p:sp>
        <p:nvSpPr>
          <p:cNvPr id="52248" name="Rectangle 22"/>
          <p:cNvSpPr>
            <a:spLocks noChangeArrowheads="1"/>
          </p:cNvSpPr>
          <p:nvPr/>
        </p:nvSpPr>
        <p:spPr bwMode="auto">
          <a:xfrm>
            <a:off x="6740825" y="3858480"/>
            <a:ext cx="2362200" cy="1938992"/>
          </a:xfrm>
          <a:prstGeom prst="rect">
            <a:avLst/>
          </a:prstGeom>
          <a:noFill/>
          <a:ln w="9525">
            <a:noFill/>
            <a:miter lim="800000"/>
            <a:headEnd/>
            <a:tailEnd/>
          </a:ln>
        </p:spPr>
        <p:txBody>
          <a:bodyPr wrap="square">
            <a:spAutoFit/>
          </a:bodyPr>
          <a:lstStyle/>
          <a:p>
            <a:pPr algn="ctr"/>
            <a:r>
              <a:rPr lang="en-US" sz="2000" b="1" dirty="0">
                <a:solidFill>
                  <a:srgbClr val="7030A0"/>
                </a:solidFill>
                <a:latin typeface="Arial Narrow" pitchFamily="34" charset="0"/>
              </a:rPr>
              <a:t>MANY people become referral partners, share the products with friends &amp; family and get their products for free!</a:t>
            </a:r>
          </a:p>
        </p:txBody>
      </p:sp>
      <p:sp>
        <p:nvSpPr>
          <p:cNvPr id="24" name="TextBox 23"/>
          <p:cNvSpPr txBox="1"/>
          <p:nvPr/>
        </p:nvSpPr>
        <p:spPr>
          <a:xfrm>
            <a:off x="4876800" y="228600"/>
            <a:ext cx="3962400" cy="461665"/>
          </a:xfrm>
          <a:prstGeom prst="rect">
            <a:avLst/>
          </a:prstGeom>
          <a:solidFill>
            <a:schemeClr val="bg1"/>
          </a:solidFill>
          <a:ln>
            <a:solidFill>
              <a:schemeClr val="tx2">
                <a:lumMod val="60000"/>
                <a:lumOff val="40000"/>
              </a:schemeClr>
            </a:solidFill>
          </a:ln>
        </p:spPr>
        <p:txBody>
          <a:bodyPr wrap="square">
            <a:spAutoFit/>
          </a:bodyPr>
          <a:lstStyle/>
          <a:p>
            <a:pPr>
              <a:defRPr/>
            </a:pPr>
            <a:r>
              <a:rPr lang="en-US" sz="2400" dirty="0">
                <a:latin typeface="Arial Narrow" pitchFamily="34" charset="0"/>
              </a:rPr>
              <a:t>How do you want to get started?</a:t>
            </a:r>
            <a:endParaRPr lang="en-US" sz="2400" dirty="0"/>
          </a:p>
        </p:txBody>
      </p:sp>
      <p:sp>
        <p:nvSpPr>
          <p:cNvPr id="25" name="Rectangle 24"/>
          <p:cNvSpPr/>
          <p:nvPr/>
        </p:nvSpPr>
        <p:spPr>
          <a:xfrm>
            <a:off x="2594395" y="3627647"/>
            <a:ext cx="4114800" cy="1200329"/>
          </a:xfrm>
          <a:prstGeom prst="rect">
            <a:avLst/>
          </a:prstGeom>
          <a:solidFill>
            <a:schemeClr val="bg1"/>
          </a:solidFill>
          <a:ln w="28575">
            <a:solidFill>
              <a:srgbClr val="0070C0"/>
            </a:solidFill>
          </a:ln>
          <a:effectLst>
            <a:innerShdw blurRad="63500" dist="50800" dir="16200000">
              <a:prstClr val="black">
                <a:alpha val="50000"/>
              </a:prstClr>
            </a:innerShdw>
          </a:effectLst>
        </p:spPr>
        <p:txBody>
          <a:bodyPr wrap="square">
            <a:spAutoFit/>
          </a:bodyPr>
          <a:lstStyle/>
          <a:p>
            <a:pPr algn="ctr">
              <a:defRPr/>
            </a:pPr>
            <a:r>
              <a:rPr lang="en-US" sz="2400" b="1" dirty="0">
                <a:latin typeface="Arial Narrow" pitchFamily="34" charset="0"/>
              </a:rPr>
              <a:t>At the heart of Shaklee is a dedication to health and wellness for people </a:t>
            </a:r>
            <a:r>
              <a:rPr lang="en-US" sz="2400" b="1" dirty="0" smtClean="0">
                <a:latin typeface="Arial Narrow" pitchFamily="34" charset="0"/>
              </a:rPr>
              <a:t>&amp; </a:t>
            </a:r>
            <a:r>
              <a:rPr lang="en-US" sz="2400" b="1" dirty="0">
                <a:latin typeface="Arial Narrow" pitchFamily="34" charset="0"/>
              </a:rPr>
              <a:t>the planet</a:t>
            </a:r>
            <a:endParaRPr lang="en-US" sz="2400" dirty="0"/>
          </a:p>
        </p:txBody>
      </p:sp>
      <p:sp>
        <p:nvSpPr>
          <p:cNvPr id="22" name="TextBox 21"/>
          <p:cNvSpPr txBox="1"/>
          <p:nvPr/>
        </p:nvSpPr>
        <p:spPr>
          <a:xfrm>
            <a:off x="7924800" y="4191000"/>
            <a:ext cx="685800" cy="381000"/>
          </a:xfrm>
          <a:prstGeom prst="rect">
            <a:avLst/>
          </a:prstGeom>
          <a:noFill/>
        </p:spPr>
        <p:txBody>
          <a:bodyPr wrap="square" rtlCol="0">
            <a:spAutoFit/>
          </a:bodyPr>
          <a:lstStyle/>
          <a:p>
            <a:r>
              <a:rPr lang="en-US" dirty="0" smtClean="0">
                <a:solidFill>
                  <a:schemeClr val="accent4">
                    <a:lumMod val="60000"/>
                    <a:lumOff val="40000"/>
                  </a:schemeClr>
                </a:solidFill>
              </a:rPr>
              <a:t>o</a:t>
            </a:r>
            <a:endParaRPr lang="en-US" dirty="0">
              <a:solidFill>
                <a:schemeClr val="accent4">
                  <a:lumMod val="60000"/>
                  <a:lumOff val="40000"/>
                </a:schemeClr>
              </a:solidFill>
            </a:endParaRPr>
          </a:p>
        </p:txBody>
      </p:sp>
      <p:sp>
        <p:nvSpPr>
          <p:cNvPr id="4" name="TextBox 3"/>
          <p:cNvSpPr txBox="1"/>
          <p:nvPr/>
        </p:nvSpPr>
        <p:spPr>
          <a:xfrm>
            <a:off x="7315200" y="1723247"/>
            <a:ext cx="1139406" cy="369332"/>
          </a:xfrm>
          <a:prstGeom prst="rect">
            <a:avLst/>
          </a:prstGeom>
          <a:noFill/>
        </p:spPr>
        <p:txBody>
          <a:bodyPr wrap="square" rtlCol="0">
            <a:spAutoFit/>
          </a:bodyPr>
          <a:lstStyle/>
          <a:p>
            <a:r>
              <a:rPr lang="en-US" dirty="0" smtClean="0"/>
              <a:t>jo</a:t>
            </a:r>
            <a:endParaRPr lang="en-US" dirty="0"/>
          </a:p>
        </p:txBody>
      </p:sp>
    </p:spTree>
    <p:extLst>
      <p:ext uri="{BB962C8B-B14F-4D97-AF65-F5344CB8AC3E}">
        <p14:creationId xmlns:p14="http://schemas.microsoft.com/office/powerpoint/2010/main" val="1119887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bg/>
                                          </p:spTgt>
                                        </p:tgtEl>
                                        <p:attrNameLst>
                                          <p:attrName>style.visibility</p:attrName>
                                        </p:attrNameLst>
                                      </p:cBhvr>
                                      <p:to>
                                        <p:strVal val="visible"/>
                                      </p:to>
                                    </p:set>
                                    <p:anim calcmode="lin" valueType="num">
                                      <p:cBhvr additive="base">
                                        <p:cTn id="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2247">
                                            <p:txEl>
                                              <p:pRg st="0" end="0"/>
                                            </p:txEl>
                                          </p:spTgt>
                                        </p:tgtEl>
                                        <p:attrNameLst>
                                          <p:attrName>style.visibility</p:attrName>
                                        </p:attrNameLst>
                                      </p:cBhvr>
                                      <p:to>
                                        <p:strVal val="visible"/>
                                      </p:to>
                                    </p:set>
                                    <p:anim calcmode="lin" valueType="num">
                                      <p:cBhvr additive="base">
                                        <p:cTn id="17" dur="500" fill="hold"/>
                                        <p:tgtEl>
                                          <p:spTgt spid="5224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224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2247">
                                            <p:txEl>
                                              <p:pRg st="1" end="1"/>
                                            </p:txEl>
                                          </p:spTgt>
                                        </p:tgtEl>
                                        <p:attrNameLst>
                                          <p:attrName>style.visibility</p:attrName>
                                        </p:attrNameLst>
                                      </p:cBhvr>
                                      <p:to>
                                        <p:strVal val="visible"/>
                                      </p:to>
                                    </p:set>
                                    <p:anim calcmode="lin" valueType="num">
                                      <p:cBhvr additive="base">
                                        <p:cTn id="21" dur="500" fill="hold"/>
                                        <p:tgtEl>
                                          <p:spTgt spid="5224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22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bg/>
                                          </p:spTgt>
                                        </p:tgtEl>
                                        <p:attrNameLst>
                                          <p:attrName>style.visibility</p:attrName>
                                        </p:attrNameLst>
                                      </p:cBhvr>
                                      <p:to>
                                        <p:strVal val="visible"/>
                                      </p:to>
                                    </p:set>
                                    <p:anim calcmode="lin" valueType="num">
                                      <p:cBhvr additive="base">
                                        <p:cTn id="2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anim calcmode="lin" valueType="num">
                                      <p:cBhvr additive="base">
                                        <p:cTn id="3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2248">
                                            <p:txEl>
                                              <p:pRg st="0" end="0"/>
                                            </p:txEl>
                                          </p:spTgt>
                                        </p:tgtEl>
                                        <p:attrNameLst>
                                          <p:attrName>style.visibility</p:attrName>
                                        </p:attrNameLst>
                                      </p:cBhvr>
                                      <p:to>
                                        <p:strVal val="visible"/>
                                      </p:to>
                                    </p:set>
                                    <p:anim calcmode="lin" valueType="num">
                                      <p:cBhvr additive="base">
                                        <p:cTn id="37" dur="500" fill="hold"/>
                                        <p:tgtEl>
                                          <p:spTgt spid="52248">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22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bg/>
                                          </p:spTgt>
                                        </p:tgtEl>
                                        <p:attrNameLst>
                                          <p:attrName>style.visibility</p:attrName>
                                        </p:attrNameLst>
                                      </p:cBhvr>
                                      <p:to>
                                        <p:strVal val="visible"/>
                                      </p:to>
                                    </p:set>
                                    <p:anim calcmode="lin" valueType="num">
                                      <p:cBhvr additive="base">
                                        <p:cTn id="43" dur="500" fill="hold"/>
                                        <p:tgtEl>
                                          <p:spTgt spid="19">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9">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anim calcmode="lin" valueType="num">
                                      <p:cBhvr additive="base">
                                        <p:cTn id="4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52245">
                                            <p:bg/>
                                          </p:spTgt>
                                        </p:tgtEl>
                                        <p:attrNameLst>
                                          <p:attrName>style.visibility</p:attrName>
                                        </p:attrNameLst>
                                      </p:cBhvr>
                                      <p:to>
                                        <p:strVal val="visible"/>
                                      </p:to>
                                    </p:set>
                                    <p:anim calcmode="lin" valueType="num">
                                      <p:cBhvr additive="base">
                                        <p:cTn id="53" dur="500" fill="hold"/>
                                        <p:tgtEl>
                                          <p:spTgt spid="52245">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52245">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2245">
                                            <p:txEl>
                                              <p:pRg st="0" end="0"/>
                                            </p:txEl>
                                          </p:spTgt>
                                        </p:tgtEl>
                                        <p:attrNameLst>
                                          <p:attrName>style.visibility</p:attrName>
                                        </p:attrNameLst>
                                      </p:cBhvr>
                                      <p:to>
                                        <p:strVal val="visible"/>
                                      </p:to>
                                    </p:set>
                                    <p:anim calcmode="lin" valueType="num">
                                      <p:cBhvr additive="base">
                                        <p:cTn id="57" dur="500" fill="hold"/>
                                        <p:tgtEl>
                                          <p:spTgt spid="52245">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52245">
                                            <p:txEl>
                                              <p:pRg st="0" end="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2245">
                                            <p:txEl>
                                              <p:pRg st="1" end="1"/>
                                            </p:txEl>
                                          </p:spTgt>
                                        </p:tgtEl>
                                        <p:attrNameLst>
                                          <p:attrName>style.visibility</p:attrName>
                                        </p:attrNameLst>
                                      </p:cBhvr>
                                      <p:to>
                                        <p:strVal val="visible"/>
                                      </p:to>
                                    </p:set>
                                    <p:anim calcmode="lin" valueType="num">
                                      <p:cBhvr additive="base">
                                        <p:cTn id="61" dur="500" fill="hold"/>
                                        <p:tgtEl>
                                          <p:spTgt spid="52245">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2245">
                                            <p:txEl>
                                              <p:pRg st="1" end="1"/>
                                            </p:txEl>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52245">
                                            <p:txEl>
                                              <p:pRg st="2" end="2"/>
                                            </p:txEl>
                                          </p:spTgt>
                                        </p:tgtEl>
                                        <p:attrNameLst>
                                          <p:attrName>style.visibility</p:attrName>
                                        </p:attrNameLst>
                                      </p:cBhvr>
                                      <p:to>
                                        <p:strVal val="visible"/>
                                      </p:to>
                                    </p:set>
                                    <p:anim calcmode="lin" valueType="num">
                                      <p:cBhvr additive="base">
                                        <p:cTn id="65" dur="500" fill="hold"/>
                                        <p:tgtEl>
                                          <p:spTgt spid="52245">
                                            <p:txEl>
                                              <p:pRg st="2" end="2"/>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52245">
                                            <p:txEl>
                                              <p:pRg st="2" end="2"/>
                                            </p:txEl>
                                          </p:spTgt>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52245">
                                            <p:txEl>
                                              <p:pRg st="3" end="3"/>
                                            </p:txEl>
                                          </p:spTgt>
                                        </p:tgtEl>
                                        <p:attrNameLst>
                                          <p:attrName>style.visibility</p:attrName>
                                        </p:attrNameLst>
                                      </p:cBhvr>
                                      <p:to>
                                        <p:strVal val="visible"/>
                                      </p:to>
                                    </p:set>
                                    <p:anim calcmode="lin" valueType="num">
                                      <p:cBhvr additive="base">
                                        <p:cTn id="69" dur="500" fill="hold"/>
                                        <p:tgtEl>
                                          <p:spTgt spid="52245">
                                            <p:txEl>
                                              <p:pRg st="3" end="3"/>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5224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24">
                                            <p:bg/>
                                          </p:spTgt>
                                        </p:tgtEl>
                                        <p:attrNameLst>
                                          <p:attrName>style.visibility</p:attrName>
                                        </p:attrNameLst>
                                      </p:cBhvr>
                                      <p:to>
                                        <p:strVal val="visible"/>
                                      </p:to>
                                    </p:set>
                                    <p:anim calcmode="lin" valueType="num">
                                      <p:cBhvr additive="base">
                                        <p:cTn id="75" dur="500" fill="hold"/>
                                        <p:tgtEl>
                                          <p:spTgt spid="24">
                                            <p:bg/>
                                          </p:spTgt>
                                        </p:tgtEl>
                                        <p:attrNameLst>
                                          <p:attrName>ppt_x</p:attrName>
                                        </p:attrNameLst>
                                      </p:cBhvr>
                                      <p:tavLst>
                                        <p:tav tm="0">
                                          <p:val>
                                            <p:strVal val="#ppt_x"/>
                                          </p:val>
                                        </p:tav>
                                        <p:tav tm="100000">
                                          <p:val>
                                            <p:strVal val="#ppt_x"/>
                                          </p:val>
                                        </p:tav>
                                      </p:tavLst>
                                    </p:anim>
                                    <p:anim calcmode="lin" valueType="num">
                                      <p:cBhvr additive="base">
                                        <p:cTn id="76" dur="500" fill="hold"/>
                                        <p:tgtEl>
                                          <p:spTgt spid="24">
                                            <p:bg/>
                                          </p:spTgt>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4">
                                            <p:txEl>
                                              <p:pRg st="0" end="0"/>
                                            </p:txEl>
                                          </p:spTgt>
                                        </p:tgtEl>
                                        <p:attrNameLst>
                                          <p:attrName>style.visibility</p:attrName>
                                        </p:attrNameLst>
                                      </p:cBhvr>
                                      <p:to>
                                        <p:strVal val="visible"/>
                                      </p:to>
                                    </p:set>
                                    <p:anim calcmode="lin" valueType="num">
                                      <p:cBhvr additive="base">
                                        <p:cTn id="79"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allAtOnce" animBg="1"/>
      <p:bldP spid="16" grpId="0" build="allAtOnce" animBg="1"/>
      <p:bldP spid="19" grpId="0" build="allAtOnce" animBg="1"/>
      <p:bldP spid="52245" grpId="0" build="allAtOnce" animBg="1"/>
      <p:bldP spid="52247" grpId="0" build="allAtOnce"/>
      <p:bldP spid="52248" grpId="0" build="allAtOnce"/>
      <p:bldP spid="24"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4"/>
            <a:ext cx="9144000" cy="6858003"/>
          </a:xfrm>
          <a:prstGeom prst="rect">
            <a:avLst/>
          </a:prstGeom>
        </p:spPr>
      </p:pic>
      <p:sp>
        <p:nvSpPr>
          <p:cNvPr id="4" name="Rectangle 3"/>
          <p:cNvSpPr/>
          <p:nvPr/>
        </p:nvSpPr>
        <p:spPr>
          <a:xfrm>
            <a:off x="670354" y="3124200"/>
            <a:ext cx="7924800" cy="2585323"/>
          </a:xfrm>
          <a:prstGeom prst="rect">
            <a:avLst/>
          </a:prstGeom>
        </p:spPr>
        <p:txBody>
          <a:bodyPr wrap="square">
            <a:spAutoFit/>
          </a:bodyPr>
          <a:lstStyle/>
          <a:p>
            <a:r>
              <a:rPr lang="en-US" b="1" dirty="0"/>
              <a:t>Set the Record with Shaklee 180® Support Call</a:t>
            </a:r>
            <a:r>
              <a:rPr lang="en-US" dirty="0"/>
              <a:t> - Join Dr. Jamie McManus, Chair of Medical Affairs, Health Sciences and Education and special guest speakers, including regular appearances by Jacqui McCoy, for this series of calls January through March. Information and support for Distributors helping others to lose pounds and inches, with business success tips for sharing and building with Shaklee 180. </a:t>
            </a:r>
            <a:r>
              <a:rPr lang="en-US" dirty="0" smtClean="0"/>
              <a:t/>
            </a:r>
            <a:br>
              <a:rPr lang="en-US" dirty="0" smtClean="0"/>
            </a:br>
            <a:r>
              <a:rPr lang="en-US" dirty="0" smtClean="0"/>
              <a:t/>
            </a:r>
            <a:br>
              <a:rPr lang="en-US" dirty="0" smtClean="0"/>
            </a:br>
            <a:r>
              <a:rPr lang="en-US" dirty="0" smtClean="0"/>
              <a:t>Every</a:t>
            </a:r>
            <a:r>
              <a:rPr lang="en-US" dirty="0"/>
              <a:t> Tuesday through 3/24/15. 5:30 pm PT / 8:30 pm ET. Dial </a:t>
            </a:r>
            <a:r>
              <a:rPr lang="en-US" dirty="0">
                <a:hlinkClick r:id="rId3"/>
              </a:rPr>
              <a:t>1-512-225-3211</a:t>
            </a:r>
            <a:r>
              <a:rPr lang="en-US" dirty="0"/>
              <a:t> | 951025# to join the live call.</a:t>
            </a:r>
          </a:p>
        </p:txBody>
      </p:sp>
      <p:sp>
        <p:nvSpPr>
          <p:cNvPr id="5" name="Rectangle 4"/>
          <p:cNvSpPr/>
          <p:nvPr/>
        </p:nvSpPr>
        <p:spPr>
          <a:xfrm>
            <a:off x="860854" y="762000"/>
            <a:ext cx="7543800" cy="2000548"/>
          </a:xfrm>
          <a:prstGeom prst="rect">
            <a:avLst/>
          </a:prstGeom>
          <a:ln w="38100">
            <a:solidFill>
              <a:schemeClr val="tx2">
                <a:lumMod val="60000"/>
                <a:lumOff val="40000"/>
              </a:schemeClr>
            </a:solidFill>
          </a:ln>
        </p:spPr>
        <p:txBody>
          <a:bodyPr wrap="square">
            <a:spAutoFit/>
          </a:bodyPr>
          <a:lstStyle/>
          <a:p>
            <a:pPr fontAlgn="base"/>
            <a:r>
              <a:rPr lang="en-US" sz="2800" u="sng" dirty="0"/>
              <a:t>Jacqui Video Diary</a:t>
            </a:r>
          </a:p>
          <a:p>
            <a:pPr fontAlgn="base"/>
            <a:r>
              <a:rPr lang="en-US" sz="2400" dirty="0"/>
              <a:t>Defining </a:t>
            </a:r>
            <a:r>
              <a:rPr lang="en-US" sz="2400" dirty="0" err="1"/>
              <a:t>HungerThis</a:t>
            </a:r>
            <a:r>
              <a:rPr lang="en-US" sz="2400" dirty="0"/>
              <a:t> is the first in a series of videos from Jacqui McCoy, Shaklee </a:t>
            </a:r>
            <a:r>
              <a:rPr lang="en-US" sz="2400" dirty="0" smtClean="0"/>
              <a:t>Independent </a:t>
            </a:r>
            <a:r>
              <a:rPr lang="en-US" sz="2400" dirty="0"/>
              <a:t>Distributor, Extreme Weight Loss contestant, and fan of Shaklee 180</a:t>
            </a:r>
            <a:r>
              <a:rPr lang="en-US" sz="2400" baseline="30000" dirty="0"/>
              <a:t>®</a:t>
            </a:r>
            <a:r>
              <a:rPr lang="en-US" sz="2400" dirty="0"/>
              <a:t>.</a:t>
            </a:r>
          </a:p>
          <a:p>
            <a:pPr fontAlgn="base"/>
            <a:r>
              <a:rPr lang="en-US" sz="2400" dirty="0" smtClean="0"/>
              <a:t>               Available on the Member Center</a:t>
            </a:r>
            <a:endParaRPr lang="en-US" sz="2400" dirty="0"/>
          </a:p>
        </p:txBody>
      </p:sp>
    </p:spTree>
    <p:extLst>
      <p:ext uri="{BB962C8B-B14F-4D97-AF65-F5344CB8AC3E}">
        <p14:creationId xmlns:p14="http://schemas.microsoft.com/office/powerpoint/2010/main" val="18059889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www.moneyplansos.com/wp-content/uploads/2010/09/should-not1.jpg"/>
          <p:cNvPicPr>
            <a:picLocks noChangeAspect="1" noChangeArrowheads="1"/>
          </p:cNvPicPr>
          <p:nvPr/>
        </p:nvPicPr>
        <p:blipFill>
          <a:blip r:embed="rId2" cstate="print"/>
          <a:srcRect/>
          <a:stretch>
            <a:fillRect/>
          </a:stretch>
        </p:blipFill>
        <p:spPr bwMode="auto">
          <a:xfrm>
            <a:off x="6502400" y="4343400"/>
            <a:ext cx="2641600" cy="2514600"/>
          </a:xfrm>
          <a:prstGeom prst="rect">
            <a:avLst/>
          </a:prstGeom>
          <a:noFill/>
        </p:spPr>
      </p:pic>
      <p:sp>
        <p:nvSpPr>
          <p:cNvPr id="7170" name="Title 1"/>
          <p:cNvSpPr>
            <a:spLocks noGrp="1"/>
          </p:cNvSpPr>
          <p:nvPr>
            <p:ph type="title"/>
          </p:nvPr>
        </p:nvSpPr>
        <p:spPr>
          <a:xfrm>
            <a:off x="381000" y="304800"/>
            <a:ext cx="7239000" cy="838200"/>
          </a:xfrm>
          <a:ln>
            <a:solidFill>
              <a:schemeClr val="tx2">
                <a:lumMod val="60000"/>
                <a:lumOff val="40000"/>
              </a:schemeClr>
            </a:solidFill>
          </a:ln>
        </p:spPr>
        <p:txBody>
          <a:bodyPr>
            <a:normAutofit fontScale="90000"/>
          </a:bodyPr>
          <a:lstStyle/>
          <a:p>
            <a:r>
              <a:rPr lang="en-US" altLang="en-US" sz="3600" dirty="0" smtClean="0"/>
              <a:t>Principles of Inviting </a:t>
            </a:r>
            <a:br>
              <a:rPr lang="en-US" altLang="en-US" sz="3600" dirty="0" smtClean="0"/>
            </a:br>
            <a:r>
              <a:rPr lang="en-US" altLang="en-US" sz="3600" dirty="0" smtClean="0"/>
              <a:t>Love Them Where They Are</a:t>
            </a:r>
          </a:p>
        </p:txBody>
      </p:sp>
      <p:sp>
        <p:nvSpPr>
          <p:cNvPr id="7171" name="Content Placeholder 2"/>
          <p:cNvSpPr>
            <a:spLocks noGrp="1"/>
          </p:cNvSpPr>
          <p:nvPr>
            <p:ph idx="1"/>
          </p:nvPr>
        </p:nvSpPr>
        <p:spPr>
          <a:xfrm>
            <a:off x="457200" y="1143000"/>
            <a:ext cx="8153399" cy="5486400"/>
          </a:xfrm>
        </p:spPr>
        <p:txBody>
          <a:bodyPr>
            <a:normAutofit fontScale="92500" lnSpcReduction="10000"/>
          </a:bodyPr>
          <a:lstStyle/>
          <a:p>
            <a:r>
              <a:rPr lang="en-US" altLang="en-US" sz="2400" dirty="0" smtClean="0"/>
              <a:t>Watch your language – no “ </a:t>
            </a:r>
            <a:r>
              <a:rPr lang="en-US" altLang="en-US" sz="2400" dirty="0" err="1" smtClean="0"/>
              <a:t>shoulds</a:t>
            </a:r>
            <a:r>
              <a:rPr lang="en-US" altLang="en-US" sz="2400" dirty="0" smtClean="0"/>
              <a:t> , have </a:t>
            </a:r>
            <a:r>
              <a:rPr lang="en-US" altLang="en-US" sz="2400" dirty="0" err="1" smtClean="0"/>
              <a:t>to’s</a:t>
            </a:r>
            <a:r>
              <a:rPr lang="en-US" altLang="en-US" sz="2400" dirty="0" smtClean="0"/>
              <a:t> or need </a:t>
            </a:r>
            <a:r>
              <a:rPr lang="en-US" altLang="en-US" sz="2400" dirty="0" err="1" smtClean="0"/>
              <a:t>to’s</a:t>
            </a:r>
            <a:r>
              <a:rPr lang="en-US" altLang="en-US" sz="2400" dirty="0" smtClean="0"/>
              <a:t>”		 ( judgmental )</a:t>
            </a:r>
          </a:p>
          <a:p>
            <a:pPr>
              <a:buFont typeface="Wingdings" pitchFamily="2" charset="2"/>
              <a:buNone/>
            </a:pPr>
            <a:endParaRPr lang="en-US" altLang="en-US" sz="800" dirty="0" smtClean="0"/>
          </a:p>
          <a:p>
            <a:pPr eaLnBrk="1" hangingPunct="1">
              <a:lnSpc>
                <a:spcPct val="90000"/>
              </a:lnSpc>
            </a:pPr>
            <a:r>
              <a:rPr lang="en-US" altLang="en-US" sz="2400" dirty="0" smtClean="0"/>
              <a:t>Share how you feel about what you do.. . how important this information is . Sincerity is never misinterpreted. ( your reason)</a:t>
            </a:r>
          </a:p>
          <a:p>
            <a:pPr eaLnBrk="1" hangingPunct="1">
              <a:lnSpc>
                <a:spcPct val="90000"/>
              </a:lnSpc>
              <a:buFont typeface="Wingdings" pitchFamily="2" charset="2"/>
              <a:buNone/>
            </a:pPr>
            <a:endParaRPr lang="en-US" altLang="en-US" sz="800" dirty="0" smtClean="0"/>
          </a:p>
          <a:p>
            <a:pPr eaLnBrk="1" hangingPunct="1">
              <a:lnSpc>
                <a:spcPct val="90000"/>
              </a:lnSpc>
            </a:pPr>
            <a:r>
              <a:rPr lang="en-US" altLang="en-US" sz="2400" dirty="0" smtClean="0"/>
              <a:t>Affirm, acknowledge and appreciate</a:t>
            </a:r>
          </a:p>
          <a:p>
            <a:pPr eaLnBrk="1" hangingPunct="1">
              <a:lnSpc>
                <a:spcPct val="90000"/>
              </a:lnSpc>
              <a:buFont typeface="Wingdings" pitchFamily="2" charset="2"/>
              <a:buNone/>
            </a:pPr>
            <a:endParaRPr lang="en-US" altLang="en-US" sz="800" dirty="0" smtClean="0"/>
          </a:p>
          <a:p>
            <a:pPr eaLnBrk="1" hangingPunct="1">
              <a:lnSpc>
                <a:spcPct val="90000"/>
              </a:lnSpc>
            </a:pPr>
            <a:r>
              <a:rPr lang="en-US" altLang="en-US" sz="2400" dirty="0" smtClean="0"/>
              <a:t>Give people space –”I don’t know if this would be of interest to you or not. “ “ This may be of interest to you, or someone you know.”  “ May I show it to you and you can decide.”</a:t>
            </a:r>
          </a:p>
          <a:p>
            <a:pPr>
              <a:lnSpc>
                <a:spcPct val="90000"/>
              </a:lnSpc>
            </a:pPr>
            <a:r>
              <a:rPr lang="en-US" altLang="en-US" sz="2400" dirty="0" smtClean="0"/>
              <a:t>Avoid offering a solution until a problem has been acknowledged.</a:t>
            </a:r>
          </a:p>
          <a:p>
            <a:pPr>
              <a:lnSpc>
                <a:spcPct val="90000"/>
              </a:lnSpc>
              <a:buNone/>
            </a:pPr>
            <a:endParaRPr lang="en-US" altLang="en-US" sz="800" dirty="0" smtClean="0"/>
          </a:p>
          <a:p>
            <a:pPr>
              <a:lnSpc>
                <a:spcPct val="90000"/>
              </a:lnSpc>
            </a:pPr>
            <a:r>
              <a:rPr lang="en-US" altLang="en-US" sz="2400" dirty="0" smtClean="0"/>
              <a:t>Ask permission – to share information </a:t>
            </a:r>
          </a:p>
          <a:p>
            <a:pPr>
              <a:lnSpc>
                <a:spcPct val="90000"/>
              </a:lnSpc>
            </a:pPr>
            <a:r>
              <a:rPr lang="en-US" altLang="en-US" sz="2400" dirty="0" smtClean="0"/>
              <a:t>Ask ?’s to discover needs, wants, interests, concerns.</a:t>
            </a:r>
          </a:p>
          <a:p>
            <a:pPr>
              <a:lnSpc>
                <a:spcPct val="90000"/>
              </a:lnSpc>
              <a:buNone/>
            </a:pPr>
            <a:endParaRPr lang="en-US" altLang="en-US" sz="800" dirty="0" smtClean="0"/>
          </a:p>
          <a:p>
            <a:pPr>
              <a:lnSpc>
                <a:spcPct val="90000"/>
              </a:lnSpc>
            </a:pPr>
            <a:r>
              <a:rPr lang="en-US" altLang="en-US" sz="2400" dirty="0" smtClean="0"/>
              <a:t>Practice “active” listening.</a:t>
            </a:r>
          </a:p>
          <a:p>
            <a:pPr>
              <a:lnSpc>
                <a:spcPct val="90000"/>
              </a:lnSpc>
              <a:buNone/>
            </a:pPr>
            <a:endParaRPr lang="en-US" altLang="en-US" sz="800" dirty="0" smtClean="0"/>
          </a:p>
          <a:p>
            <a:pPr>
              <a:lnSpc>
                <a:spcPct val="90000"/>
              </a:lnSpc>
            </a:pPr>
            <a:r>
              <a:rPr lang="en-US" altLang="en-US" sz="2400" dirty="0" smtClean="0"/>
              <a:t>Use 3</a:t>
            </a:r>
            <a:r>
              <a:rPr lang="en-US" altLang="en-US" sz="2400" baseline="30000" dirty="0" smtClean="0"/>
              <a:t>rd</a:t>
            </a:r>
            <a:r>
              <a:rPr lang="en-US" altLang="en-US" sz="2400" dirty="0" smtClean="0"/>
              <a:t> party resources – DVD’s, webinars</a:t>
            </a:r>
          </a:p>
          <a:p>
            <a:pPr>
              <a:lnSpc>
                <a:spcPct val="90000"/>
              </a:lnSpc>
            </a:pPr>
            <a:r>
              <a:rPr lang="en-US" sz="2400" dirty="0" smtClean="0"/>
              <a:t>Use stories </a:t>
            </a:r>
            <a:r>
              <a:rPr lang="en-US" altLang="en-US" sz="2400" dirty="0" smtClean="0"/>
              <a:t>					</a:t>
            </a:r>
            <a:r>
              <a:rPr lang="en-US" altLang="en-US" sz="2400" dirty="0" err="1" smtClean="0"/>
              <a:t>lisa</a:t>
            </a:r>
            <a:endParaRPr lang="en-US" altLang="en-US" sz="1400" dirty="0" smtClean="0"/>
          </a:p>
        </p:txBody>
      </p:sp>
    </p:spTree>
    <p:extLst>
      <p:ext uri="{BB962C8B-B14F-4D97-AF65-F5344CB8AC3E}">
        <p14:creationId xmlns:p14="http://schemas.microsoft.com/office/powerpoint/2010/main" val="36216300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txBody>
          <a:bodyPr>
            <a:normAutofit/>
          </a:bodyPr>
          <a:lstStyle/>
          <a:p>
            <a:r>
              <a:rPr lang="en-US" sz="2800" dirty="0" smtClean="0"/>
              <a:t>Everything Is Not Going To Go Perfectly …</a:t>
            </a:r>
            <a:br>
              <a:rPr lang="en-US" sz="2800" dirty="0" smtClean="0"/>
            </a:br>
            <a:r>
              <a:rPr lang="en-US" sz="2800" dirty="0" smtClean="0"/>
              <a:t>Be OK With That .. You Will Learn Faster    </a:t>
            </a:r>
            <a:br>
              <a:rPr lang="en-US" sz="2800" dirty="0" smtClean="0"/>
            </a:br>
            <a:r>
              <a:rPr lang="en-US" sz="2800" dirty="0" smtClean="0"/>
              <a:t>                                                                                          </a:t>
            </a:r>
            <a:r>
              <a:rPr lang="en-US" sz="2200" dirty="0" smtClean="0"/>
              <a:t> </a:t>
            </a:r>
            <a:r>
              <a:rPr lang="en-US" sz="2200" dirty="0" err="1" smtClean="0"/>
              <a:t>katie</a:t>
            </a:r>
            <a:endParaRPr lang="en-US" sz="2800" dirty="0"/>
          </a:p>
        </p:txBody>
      </p:sp>
      <p:pic>
        <p:nvPicPr>
          <p:cNvPr id="66562" name="Picture 2" descr="http://www.riverlifefellowship.com/wp-content/uploads/2013/04/failing-forward-photo-300x199.jpg"/>
          <p:cNvPicPr>
            <a:picLocks noChangeAspect="1" noChangeArrowheads="1"/>
          </p:cNvPicPr>
          <p:nvPr/>
        </p:nvPicPr>
        <p:blipFill>
          <a:blip r:embed="rId2" cstate="print"/>
          <a:srcRect/>
          <a:stretch>
            <a:fillRect/>
          </a:stretch>
        </p:blipFill>
        <p:spPr bwMode="auto">
          <a:xfrm>
            <a:off x="1600200" y="1752600"/>
            <a:ext cx="6629400" cy="48768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4"/>
            <a:ext cx="9144000" cy="6858003"/>
          </a:xfrm>
          <a:prstGeom prst="rect">
            <a:avLst/>
          </a:prstGeom>
        </p:spPr>
      </p:pic>
      <p:sp>
        <p:nvSpPr>
          <p:cNvPr id="3" name="Subtitle 2"/>
          <p:cNvSpPr>
            <a:spLocks noGrp="1"/>
          </p:cNvSpPr>
          <p:nvPr>
            <p:ph type="subTitle" idx="1"/>
          </p:nvPr>
        </p:nvSpPr>
        <p:spPr>
          <a:xfrm>
            <a:off x="609600" y="1905000"/>
            <a:ext cx="8001000" cy="4572000"/>
          </a:xfrm>
        </p:spPr>
        <p:txBody>
          <a:bodyPr>
            <a:normAutofit/>
          </a:bodyPr>
          <a:lstStyle/>
          <a:p>
            <a:pPr>
              <a:buFont typeface="Arial" pitchFamily="34" charset="0"/>
              <a:buChar char="•"/>
            </a:pPr>
            <a:r>
              <a:rPr lang="en-US" sz="2800" dirty="0" smtClean="0">
                <a:solidFill>
                  <a:schemeClr val="tx1"/>
                </a:solidFill>
              </a:rPr>
              <a:t> </a:t>
            </a:r>
            <a:r>
              <a:rPr lang="en-US" sz="2000" dirty="0" smtClean="0">
                <a:solidFill>
                  <a:schemeClr val="tx1"/>
                </a:solidFill>
              </a:rPr>
              <a:t>Set up planning session with your distributor.</a:t>
            </a:r>
          </a:p>
          <a:p>
            <a:pPr>
              <a:buFont typeface="Arial" pitchFamily="34" charset="0"/>
              <a:buChar char="•"/>
            </a:pPr>
            <a:r>
              <a:rPr lang="en-US" sz="2000" dirty="0" smtClean="0">
                <a:solidFill>
                  <a:schemeClr val="tx1"/>
                </a:solidFill>
              </a:rPr>
              <a:t> Consider offering an incentive when they set up at least 3  3-way calls and invite 10 people to various activities and events  (</a:t>
            </a:r>
            <a:r>
              <a:rPr lang="en-US" sz="2000" dirty="0" err="1" smtClean="0">
                <a:solidFill>
                  <a:schemeClr val="tx1"/>
                </a:solidFill>
              </a:rPr>
              <a:t>FaceBook</a:t>
            </a:r>
            <a:r>
              <a:rPr lang="en-US" sz="2000" dirty="0" smtClean="0">
                <a:solidFill>
                  <a:schemeClr val="tx1"/>
                </a:solidFill>
              </a:rPr>
              <a:t> events, conference calls , etc )</a:t>
            </a:r>
          </a:p>
          <a:p>
            <a:pPr>
              <a:buFont typeface="Arial" pitchFamily="34" charset="0"/>
              <a:buChar char="•"/>
            </a:pPr>
            <a:r>
              <a:rPr lang="en-US" sz="2000" dirty="0" smtClean="0">
                <a:solidFill>
                  <a:schemeClr val="tx1"/>
                </a:solidFill>
              </a:rPr>
              <a:t> Aim to help them earn Cash for Cleveland…by accumulating 20 sponsoring points every month ( minimum $100/mo)</a:t>
            </a:r>
          </a:p>
          <a:p>
            <a:pPr>
              <a:buFont typeface="Arial" pitchFamily="34" charset="0"/>
              <a:buChar char="•"/>
            </a:pPr>
            <a:r>
              <a:rPr lang="en-US" sz="2000" dirty="0" smtClean="0">
                <a:solidFill>
                  <a:schemeClr val="tx1"/>
                </a:solidFill>
              </a:rPr>
              <a:t> For specifics on getting the mechanics of your distributor’s business set up, you may want to have them  visit webinar: Getting Started 101 Shaklee Summer School 2014 (Archived at www.bobsfiles.net)</a:t>
            </a:r>
          </a:p>
          <a:p>
            <a:pPr>
              <a:buFont typeface="Arial" pitchFamily="34" charset="0"/>
              <a:buChar char="•"/>
            </a:pPr>
            <a:r>
              <a:rPr lang="en-US" sz="2000" dirty="0" smtClean="0">
                <a:solidFill>
                  <a:schemeClr val="tx1"/>
                </a:solidFill>
              </a:rPr>
              <a:t> For further information on inviting and closing , go to Shaklee Summer School 2014 Session #3 and #4                                                             </a:t>
            </a:r>
            <a:r>
              <a:rPr lang="en-US" sz="2400" dirty="0" err="1" smtClean="0">
                <a:solidFill>
                  <a:schemeClr val="tx1"/>
                </a:solidFill>
              </a:rPr>
              <a:t>lisa</a:t>
            </a:r>
            <a:endParaRPr lang="en-US" sz="2400" dirty="0" smtClean="0">
              <a:solidFill>
                <a:schemeClr val="tx1"/>
              </a:solidFill>
            </a:endParaRPr>
          </a:p>
          <a:p>
            <a:endParaRPr lang="en-US" sz="2800" dirty="0">
              <a:solidFill>
                <a:schemeClr val="tx1"/>
              </a:solidFill>
            </a:endParaRPr>
          </a:p>
        </p:txBody>
      </p:sp>
      <p:pic>
        <p:nvPicPr>
          <p:cNvPr id="6" name="Picture 5" descr="http://educationviews.org/wp-content/uploads/2013/04/action_steps_logo.jpg"/>
          <p:cNvPicPr/>
          <p:nvPr/>
        </p:nvPicPr>
        <p:blipFill>
          <a:blip r:embed="rId3">
            <a:extLst>
              <a:ext uri="{28A0092B-C50C-407E-A947-70E740481C1C}">
                <a14:useLocalDpi xmlns:a14="http://schemas.microsoft.com/office/drawing/2010/main" val="0"/>
              </a:ext>
            </a:extLst>
          </a:blip>
          <a:srcRect/>
          <a:stretch>
            <a:fillRect/>
          </a:stretch>
        </p:blipFill>
        <p:spPr bwMode="auto">
          <a:xfrm>
            <a:off x="609600" y="228600"/>
            <a:ext cx="4114800" cy="1546860"/>
          </a:xfrm>
          <a:prstGeom prst="rect">
            <a:avLst/>
          </a:prstGeom>
          <a:noFill/>
          <a:ln w="57150">
            <a:solidFill>
              <a:schemeClr val="accent5">
                <a:lumMod val="60000"/>
                <a:lumOff val="40000"/>
              </a:schemeClr>
            </a:solid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4"/>
            <a:ext cx="9144000" cy="6858003"/>
          </a:xfrm>
          <a:prstGeom prst="rect">
            <a:avLst/>
          </a:prstGeom>
        </p:spPr>
      </p:pic>
      <p:sp>
        <p:nvSpPr>
          <p:cNvPr id="2" name="Title 1"/>
          <p:cNvSpPr>
            <a:spLocks noGrp="1"/>
          </p:cNvSpPr>
          <p:nvPr>
            <p:ph type="ctrTitle"/>
          </p:nvPr>
        </p:nvSpPr>
        <p:spPr>
          <a:xfrm>
            <a:off x="1752600" y="381000"/>
            <a:ext cx="5038399" cy="1470025"/>
          </a:xfrm>
        </p:spPr>
        <p:txBody>
          <a:bodyPr/>
          <a:lstStyle/>
          <a:p>
            <a:r>
              <a:rPr lang="en-US" b="1" dirty="0" smtClean="0">
                <a:solidFill>
                  <a:schemeClr val="tx1"/>
                </a:solidFill>
              </a:rPr>
              <a:t>Coming Up </a:t>
            </a:r>
            <a:endParaRPr lang="en-US" b="1" dirty="0">
              <a:solidFill>
                <a:schemeClr val="tx1"/>
              </a:solidFill>
            </a:endParaRPr>
          </a:p>
        </p:txBody>
      </p:sp>
      <p:sp>
        <p:nvSpPr>
          <p:cNvPr id="3" name="Subtitle 2"/>
          <p:cNvSpPr>
            <a:spLocks noGrp="1"/>
          </p:cNvSpPr>
          <p:nvPr>
            <p:ph type="subTitle" idx="1"/>
          </p:nvPr>
        </p:nvSpPr>
        <p:spPr>
          <a:xfrm>
            <a:off x="685800" y="2209800"/>
            <a:ext cx="7772400" cy="1409700"/>
          </a:xfrm>
        </p:spPr>
        <p:txBody>
          <a:bodyPr>
            <a:noAutofit/>
          </a:bodyPr>
          <a:lstStyle/>
          <a:p>
            <a:r>
              <a:rPr lang="en-US" sz="3200" dirty="0" smtClean="0">
                <a:solidFill>
                  <a:schemeClr val="tx1"/>
                </a:solidFill>
              </a:rPr>
              <a:t>Feb 5  -- Kevin Crandall:  The Twists and Turns 	on the Road of Your Shaklee Journey</a:t>
            </a:r>
          </a:p>
          <a:p>
            <a:endParaRPr lang="en-US" sz="1400" dirty="0" smtClean="0">
              <a:solidFill>
                <a:schemeClr val="tx1"/>
              </a:solidFill>
            </a:endParaRPr>
          </a:p>
          <a:p>
            <a:r>
              <a:rPr lang="en-US" sz="3200" dirty="0" smtClean="0">
                <a:solidFill>
                  <a:schemeClr val="tx1"/>
                </a:solidFill>
              </a:rPr>
              <a:t>Feb 12 – </a:t>
            </a:r>
            <a:r>
              <a:rPr lang="en-US" sz="3200" dirty="0">
                <a:solidFill>
                  <a:schemeClr val="tx1"/>
                </a:solidFill>
              </a:rPr>
              <a:t>Harper </a:t>
            </a:r>
            <a:r>
              <a:rPr lang="en-US" sz="3200" dirty="0" smtClean="0">
                <a:solidFill>
                  <a:schemeClr val="tx1"/>
                </a:solidFill>
              </a:rPr>
              <a:t>Guerra: </a:t>
            </a:r>
            <a:r>
              <a:rPr lang="en-US" sz="3200" dirty="0" err="1" smtClean="0">
                <a:solidFill>
                  <a:schemeClr val="tx1"/>
                </a:solidFill>
              </a:rPr>
              <a:t>FaceBook</a:t>
            </a:r>
            <a:r>
              <a:rPr lang="en-US" sz="3200" dirty="0" smtClean="0">
                <a:solidFill>
                  <a:schemeClr val="tx1"/>
                </a:solidFill>
              </a:rPr>
              <a:t> is Your        				     Friend ...  		</a:t>
            </a:r>
            <a:endParaRPr lang="en-US" sz="32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a:xfrm>
            <a:off x="457200" y="2133600"/>
            <a:ext cx="8229600" cy="4419600"/>
          </a:xfrm>
        </p:spPr>
        <p:txBody>
          <a:bodyPr>
            <a:normAutofit fontScale="62500" lnSpcReduction="20000"/>
          </a:bodyPr>
          <a:lstStyle/>
          <a:p>
            <a:pPr fontAlgn="base"/>
            <a:r>
              <a:rPr lang="en-US" dirty="0"/>
              <a:t>Earn $100, $200, even $1200 or more! For hotel, food and fun at Shaklee Live 2015</a:t>
            </a:r>
            <a:br>
              <a:rPr lang="en-US" dirty="0"/>
            </a:br>
            <a:r>
              <a:rPr lang="en-US" dirty="0"/>
              <a:t>January 1, 2015 – June 30, 2015</a:t>
            </a:r>
            <a:br>
              <a:rPr lang="en-US" dirty="0"/>
            </a:br>
            <a:r>
              <a:rPr lang="en-US" dirty="0"/>
              <a:t/>
            </a:r>
            <a:br>
              <a:rPr lang="en-US" dirty="0"/>
            </a:br>
            <a:r>
              <a:rPr lang="en-US" i="1" dirty="0"/>
              <a:t>Absolutely everyone needs to be in Cleveland this August for Celebration of 100 Years of the Shaklee Effect™</a:t>
            </a:r>
            <a:r>
              <a:rPr lang="en-US" i="1" dirty="0" smtClean="0"/>
              <a:t>.</a:t>
            </a:r>
          </a:p>
          <a:p>
            <a:pPr fontAlgn="base"/>
            <a:endParaRPr lang="en-US" sz="1600" dirty="0"/>
          </a:p>
          <a:p>
            <a:pPr fontAlgn="base"/>
            <a:r>
              <a:rPr lang="en-US" i="1" dirty="0"/>
              <a:t>And if you thought it was outside of your budget? Not anymore</a:t>
            </a:r>
            <a:r>
              <a:rPr lang="en-US" i="1" dirty="0" smtClean="0"/>
              <a:t>!</a:t>
            </a:r>
          </a:p>
          <a:p>
            <a:pPr fontAlgn="base"/>
            <a:endParaRPr lang="en-US" sz="1600" dirty="0"/>
          </a:p>
          <a:p>
            <a:pPr fontAlgn="base"/>
            <a:r>
              <a:rPr lang="en-US" dirty="0"/>
              <a:t>Earn the cash to cover the expenses of this once-in-a-lifetime event by doing what you’re already doing to build your business – sponsoring new people</a:t>
            </a:r>
            <a:r>
              <a:rPr lang="en-US" dirty="0" smtClean="0"/>
              <a:t>!</a:t>
            </a:r>
          </a:p>
          <a:p>
            <a:pPr fontAlgn="base"/>
            <a:endParaRPr lang="en-US" sz="1800" dirty="0"/>
          </a:p>
          <a:p>
            <a:pPr fontAlgn="base"/>
            <a:r>
              <a:rPr lang="en-US" dirty="0"/>
              <a:t>Cash for Cleveland rewards you for sponsoring new people with cash bonuses you can earn to spend at Shaklee Live 2015 in Cleveland, OH.</a:t>
            </a:r>
            <a:br>
              <a:rPr lang="en-US" dirty="0"/>
            </a:br>
            <a:endParaRPr lang="en-US" dirty="0"/>
          </a:p>
          <a:p>
            <a:endParaRPr lang="en-US" dirty="0"/>
          </a:p>
        </p:txBody>
      </p:sp>
      <p:pic>
        <p:nvPicPr>
          <p:cNvPr id="6" name="Picture 5" descr="Cash for Cle Article"/>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76200"/>
            <a:ext cx="8305800" cy="1981200"/>
          </a:xfrm>
          <a:prstGeom prst="rect">
            <a:avLst/>
          </a:prstGeom>
          <a:noFill/>
          <a:ln>
            <a:noFill/>
          </a:ln>
        </p:spPr>
      </p:pic>
    </p:spTree>
    <p:extLst>
      <p:ext uri="{BB962C8B-B14F-4D97-AF65-F5344CB8AC3E}">
        <p14:creationId xmlns:p14="http://schemas.microsoft.com/office/powerpoint/2010/main" val="3258286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base"/>
            <a:r>
              <a:rPr lang="en-US" sz="2800" cap="all" dirty="0"/>
              <a:t>HERE'S HOW IT WORKS:</a:t>
            </a:r>
            <a:br>
              <a:rPr lang="en-US" sz="2800" cap="all" dirty="0"/>
            </a:br>
            <a:r>
              <a:rPr lang="en-US" sz="2800" dirty="0"/>
              <a:t>Earn shares monthly for the Cash for Cleveland Bonus Pool of $50,000 (January 2015 – June 2015).</a:t>
            </a:r>
            <a:br>
              <a:rPr lang="en-US" sz="2800" dirty="0"/>
            </a:br>
            <a:endParaRPr lang="en-US" sz="2800" dirty="0"/>
          </a:p>
        </p:txBody>
      </p:sp>
      <p:sp>
        <p:nvSpPr>
          <p:cNvPr id="3" name="Content Placeholder 2"/>
          <p:cNvSpPr>
            <a:spLocks noGrp="1"/>
          </p:cNvSpPr>
          <p:nvPr>
            <p:ph idx="1"/>
          </p:nvPr>
        </p:nvSpPr>
        <p:spPr>
          <a:xfrm>
            <a:off x="457200" y="1371600"/>
            <a:ext cx="8229600" cy="5486400"/>
          </a:xfrm>
        </p:spPr>
        <p:txBody>
          <a:bodyPr>
            <a:normAutofit fontScale="55000" lnSpcReduction="20000"/>
          </a:bodyPr>
          <a:lstStyle/>
          <a:p>
            <a:pPr fontAlgn="base"/>
            <a:r>
              <a:rPr lang="en-US" dirty="0"/>
              <a:t>Each month you earn 20 personal sponsoring points between January and June 2015, we’ll reward you with one share or a minimum of $100 check </a:t>
            </a:r>
            <a:r>
              <a:rPr lang="en-US" dirty="0" smtClean="0"/>
              <a:t>.</a:t>
            </a:r>
            <a:endParaRPr lang="en-US" dirty="0"/>
          </a:p>
          <a:p>
            <a:pPr fontAlgn="base"/>
            <a:r>
              <a:rPr lang="en-US" dirty="0"/>
              <a:t>Earn 35 personal sponsoring points in a month during that time period and we’ll up that amount to two shares or a minimum of $200. </a:t>
            </a:r>
          </a:p>
          <a:p>
            <a:pPr fontAlgn="base"/>
            <a:r>
              <a:rPr lang="en-US" dirty="0" smtClean="0"/>
              <a:t>Earn </a:t>
            </a:r>
            <a:r>
              <a:rPr lang="en-US" dirty="0"/>
              <a:t>follow-up points </a:t>
            </a:r>
            <a:r>
              <a:rPr lang="en-US" dirty="0" smtClean="0"/>
              <a:t>when </a:t>
            </a:r>
            <a:r>
              <a:rPr lang="en-US" dirty="0"/>
              <a:t>your new Members and Distributors place an order in their second month with Shaklee – 1 point for an order of 50 PV or more.</a:t>
            </a:r>
          </a:p>
          <a:p>
            <a:pPr fontAlgn="base"/>
            <a:r>
              <a:rPr lang="en-US" dirty="0"/>
              <a:t>Earn a combined 100 points </a:t>
            </a:r>
            <a:r>
              <a:rPr lang="en-US" dirty="0" smtClean="0"/>
              <a:t>and </a:t>
            </a:r>
            <a:r>
              <a:rPr lang="en-US" dirty="0"/>
              <a:t>you'll receive VIP seating and access to the Star Achiever </a:t>
            </a:r>
            <a:r>
              <a:rPr lang="en-US" dirty="0" smtClean="0"/>
              <a:t>Event.</a:t>
            </a:r>
            <a:endParaRPr lang="en-US" dirty="0"/>
          </a:p>
          <a:p>
            <a:pPr fontAlgn="base"/>
            <a:r>
              <a:rPr lang="en-US" dirty="0"/>
              <a:t>Top 20 point earners during the Cash for Cleveland Incentive will receive special recognition at Shaklee Live 2015 in Cleveland.</a:t>
            </a:r>
          </a:p>
          <a:p>
            <a:pPr fontAlgn="base"/>
            <a:r>
              <a:rPr lang="en-US" dirty="0"/>
              <a:t>You must register for Shaklee Live 2015 by June 30, 2015 to be eligible and attend conference to receive your Cash for Cleveland check</a:t>
            </a:r>
            <a:r>
              <a:rPr lang="en-US" dirty="0" smtClean="0"/>
              <a:t>.</a:t>
            </a:r>
          </a:p>
          <a:p>
            <a:pPr fontAlgn="base"/>
            <a:r>
              <a:rPr lang="en-US" dirty="0"/>
              <a:t>Points are earned through personal sponsoring with qualifying orders placed at the time one joins and accrue to the Original Sponsor. Points are earned according to the following:</a:t>
            </a:r>
          </a:p>
          <a:p>
            <a:pPr lvl="1" fontAlgn="base"/>
            <a:r>
              <a:rPr lang="en-US" dirty="0"/>
              <a:t>15 points for a new Distributor with a $999 Super Gold PAK</a:t>
            </a:r>
          </a:p>
          <a:p>
            <a:pPr lvl="1" fontAlgn="base"/>
            <a:r>
              <a:rPr lang="en-US" dirty="0"/>
              <a:t>10 points for a new Distributor with a $699 Gold Plus PAK</a:t>
            </a:r>
          </a:p>
          <a:p>
            <a:pPr lvl="1" fontAlgn="base"/>
            <a:r>
              <a:rPr lang="en-US" dirty="0"/>
              <a:t>5 points for a new Distributor with a $349 Gold PAK</a:t>
            </a:r>
          </a:p>
          <a:p>
            <a:pPr lvl="1" fontAlgn="base"/>
            <a:r>
              <a:rPr lang="en-US" dirty="0"/>
              <a:t>2 points for a new Member or Distributor with a 100 PV or more order</a:t>
            </a:r>
          </a:p>
          <a:p>
            <a:pPr lvl="1" fontAlgn="base"/>
            <a:r>
              <a:rPr lang="en-US" dirty="0"/>
              <a:t>1 point for a new Member or Distributor with a 50 PV Order</a:t>
            </a:r>
          </a:p>
          <a:p>
            <a:pPr fontAlgn="base"/>
            <a:endParaRPr lang="en-US" sz="1500" dirty="0"/>
          </a:p>
          <a:p>
            <a:r>
              <a:rPr lang="en-US" dirty="0"/>
              <a:t>The maximum number of shares you can earn is 12 shares.</a:t>
            </a:r>
          </a:p>
        </p:txBody>
      </p:sp>
    </p:spTree>
    <p:extLst>
      <p:ext uri="{BB962C8B-B14F-4D97-AF65-F5344CB8AC3E}">
        <p14:creationId xmlns:p14="http://schemas.microsoft.com/office/powerpoint/2010/main" val="39589143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Second item Needed to Build a Team</a:t>
            </a:r>
            <a:endParaRPr lang="en-US" dirty="0"/>
          </a:p>
        </p:txBody>
      </p:sp>
      <p:sp>
        <p:nvSpPr>
          <p:cNvPr id="3" name="Content Placeholder 2"/>
          <p:cNvSpPr>
            <a:spLocks noGrp="1"/>
          </p:cNvSpPr>
          <p:nvPr>
            <p:ph idx="1"/>
          </p:nvPr>
        </p:nvSpPr>
        <p:spPr>
          <a:xfrm>
            <a:off x="457200" y="1371600"/>
            <a:ext cx="8229600" cy="5257800"/>
          </a:xfrm>
        </p:spPr>
        <p:txBody>
          <a:bodyPr>
            <a:normAutofit/>
          </a:bodyPr>
          <a:lstStyle/>
          <a:p>
            <a:r>
              <a:rPr lang="en-US" sz="2400" dirty="0" smtClean="0"/>
              <a:t>There are some skills to learn To build a team,, we will need to TALK </a:t>
            </a:r>
            <a:r>
              <a:rPr lang="en-US" sz="2400" smtClean="0"/>
              <a:t>to people.  </a:t>
            </a:r>
            <a:r>
              <a:rPr lang="en-US" sz="2400" dirty="0" smtClean="0"/>
              <a:t>Are we learning the skills that connect us in conversation .. And help us avoid sounding like “ sales  pitch”. </a:t>
            </a:r>
          </a:p>
          <a:p>
            <a:pPr>
              <a:buNone/>
            </a:pPr>
            <a:r>
              <a:rPr lang="en-US" sz="2400" dirty="0" smtClean="0"/>
              <a:t>		1.“ Tell me About” to help us learn what is happening in 		the lives of  the people we speak with</a:t>
            </a:r>
          </a:p>
          <a:p>
            <a:pPr>
              <a:buNone/>
            </a:pPr>
            <a:r>
              <a:rPr lang="en-US" sz="2400" dirty="0" smtClean="0"/>
              <a:t>		2. Acknowledging others – Notice what you sincerely 		admire or appreciate  and letting your 			conversation partner know.</a:t>
            </a:r>
          </a:p>
          <a:p>
            <a:pPr>
              <a:buNone/>
            </a:pPr>
            <a:r>
              <a:rPr lang="en-US" sz="2400" dirty="0" smtClean="0"/>
              <a:t>		3. Gently share why you love what you do … how you feel 		about the company, the people you work with 		and the importance of the work we do … share 		stories </a:t>
            </a:r>
            <a:endParaRPr 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4"/>
            <a:ext cx="9144000" cy="6858003"/>
          </a:xfrm>
          <a:prstGeom prst="rect">
            <a:avLst/>
          </a:prstGeom>
        </p:spPr>
      </p:pic>
      <p:sp>
        <p:nvSpPr>
          <p:cNvPr id="4" name="Rectangle 3"/>
          <p:cNvSpPr/>
          <p:nvPr/>
        </p:nvSpPr>
        <p:spPr>
          <a:xfrm>
            <a:off x="762000" y="1228397"/>
            <a:ext cx="7315200" cy="3108543"/>
          </a:xfrm>
          <a:prstGeom prst="rect">
            <a:avLst/>
          </a:prstGeom>
        </p:spPr>
        <p:txBody>
          <a:bodyPr wrap="square">
            <a:spAutoFit/>
          </a:bodyPr>
          <a:lstStyle/>
          <a:p>
            <a:r>
              <a:rPr lang="en-US" sz="2800" b="1" dirty="0" smtClean="0"/>
              <a:t>1/19 - Set the Record with Shaklee 180® Update</a:t>
            </a:r>
            <a:r>
              <a:rPr lang="en-US" sz="2800" dirty="0" smtClean="0"/>
              <a:t> </a:t>
            </a:r>
          </a:p>
          <a:p>
            <a:endParaRPr lang="en-US" sz="2800" dirty="0" smtClean="0"/>
          </a:p>
          <a:p>
            <a:r>
              <a:rPr lang="en-US" sz="2800" dirty="0" smtClean="0"/>
              <a:t> Don’t forget to send us your group’s weight loss information so that we can stay on top of our progress in the 40,000 pound weight loss goal. Email your </a:t>
            </a:r>
            <a:r>
              <a:rPr lang="en-US" sz="2800" dirty="0" smtClean="0">
                <a:hlinkClick r:id="rId3"/>
              </a:rPr>
              <a:t>Shaklee 180 Record Form</a:t>
            </a:r>
            <a:r>
              <a:rPr lang="en-US" sz="2800" dirty="0" smtClean="0"/>
              <a:t> to </a:t>
            </a:r>
            <a:r>
              <a:rPr lang="en-US" sz="2800" dirty="0" smtClean="0">
                <a:hlinkClick r:id="rId4"/>
              </a:rPr>
              <a:t>Shaklee180Record@shaklee.com</a:t>
            </a:r>
            <a:r>
              <a:rPr lang="en-US" sz="2800" dirty="0" smtClean="0"/>
              <a:t>.</a:t>
            </a: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4"/>
            <a:ext cx="9144000" cy="6858003"/>
          </a:xfrm>
          <a:prstGeom prst="rect">
            <a:avLst/>
          </a:prstGeom>
        </p:spPr>
      </p:pic>
      <p:sp>
        <p:nvSpPr>
          <p:cNvPr id="2" name="Title 1"/>
          <p:cNvSpPr>
            <a:spLocks noGrp="1"/>
          </p:cNvSpPr>
          <p:nvPr>
            <p:ph type="title"/>
          </p:nvPr>
        </p:nvSpPr>
        <p:spPr>
          <a:xfrm>
            <a:off x="800100" y="381000"/>
            <a:ext cx="7543800" cy="487362"/>
          </a:xfrm>
          <a:ln w="38100">
            <a:solidFill>
              <a:schemeClr val="accent5">
                <a:lumMod val="60000"/>
                <a:lumOff val="40000"/>
              </a:schemeClr>
            </a:solidFill>
          </a:ln>
        </p:spPr>
        <p:txBody>
          <a:bodyPr>
            <a:noAutofit/>
          </a:bodyPr>
          <a:lstStyle/>
          <a:p>
            <a:r>
              <a:rPr lang="en-US" sz="3200" dirty="0" smtClean="0"/>
              <a:t>Monthly Special Idea  From Susan Knott</a:t>
            </a:r>
            <a:endParaRPr lang="en-US" sz="3200" dirty="0"/>
          </a:p>
        </p:txBody>
      </p:sp>
      <p:sp>
        <p:nvSpPr>
          <p:cNvPr id="3" name="Content Placeholder 2"/>
          <p:cNvSpPr>
            <a:spLocks noGrp="1"/>
          </p:cNvSpPr>
          <p:nvPr>
            <p:ph idx="1"/>
          </p:nvPr>
        </p:nvSpPr>
        <p:spPr>
          <a:xfrm>
            <a:off x="457200" y="1143000"/>
            <a:ext cx="8229600" cy="5715000"/>
          </a:xfrm>
        </p:spPr>
        <p:txBody>
          <a:bodyPr>
            <a:normAutofit fontScale="25000" lnSpcReduction="20000"/>
          </a:bodyPr>
          <a:lstStyle/>
          <a:p>
            <a:pPr>
              <a:buNone/>
            </a:pPr>
            <a:r>
              <a:rPr lang="en-US" sz="6000" dirty="0" smtClean="0"/>
              <a:t>.</a:t>
            </a:r>
          </a:p>
          <a:p>
            <a:pPr>
              <a:buNone/>
            </a:pPr>
            <a:r>
              <a:rPr lang="en-US" sz="8000" dirty="0" smtClean="0"/>
              <a:t> The month of January be adventurous and try something NEW.... Order a product you have </a:t>
            </a:r>
            <a:r>
              <a:rPr lang="en-US" sz="8000" b="1" i="1" dirty="0" smtClean="0"/>
              <a:t>never</a:t>
            </a:r>
            <a:r>
              <a:rPr lang="en-US" sz="8000" dirty="0" smtClean="0"/>
              <a:t> ordered before and receive FREE shipping! (orders must be a minimum of $50)</a:t>
            </a:r>
          </a:p>
          <a:p>
            <a:pPr>
              <a:buNone/>
            </a:pPr>
            <a:r>
              <a:rPr lang="en-US" sz="8000" dirty="0" smtClean="0"/>
              <a:t> </a:t>
            </a:r>
          </a:p>
          <a:p>
            <a:pPr>
              <a:buNone/>
            </a:pPr>
            <a:r>
              <a:rPr lang="en-US" sz="8000" dirty="0" smtClean="0"/>
              <a:t>I attached two newsletters (Lorrie </a:t>
            </a:r>
            <a:r>
              <a:rPr lang="en-US" sz="8000" dirty="0" err="1" smtClean="0"/>
              <a:t>Kreuscher's</a:t>
            </a:r>
            <a:r>
              <a:rPr lang="en-US" sz="8000" dirty="0" smtClean="0"/>
              <a:t>) that have product stories for them to get ideas.</a:t>
            </a:r>
          </a:p>
          <a:p>
            <a:pPr>
              <a:buNone/>
            </a:pPr>
            <a:r>
              <a:rPr lang="en-US" sz="8000" dirty="0" smtClean="0"/>
              <a:t> </a:t>
            </a:r>
          </a:p>
          <a:p>
            <a:pPr>
              <a:buNone/>
            </a:pPr>
            <a:r>
              <a:rPr lang="en-US" sz="8000" dirty="0" smtClean="0"/>
              <a:t>So far 6 people have participated in my special, which means 6 people are trying a new product! :)</a:t>
            </a:r>
          </a:p>
          <a:p>
            <a:pPr>
              <a:buNone/>
            </a:pPr>
            <a:r>
              <a:rPr lang="en-US" sz="8000" b="1" i="1" dirty="0" smtClean="0"/>
              <a:t>Susan Knott</a:t>
            </a:r>
            <a:endParaRPr lang="en-US" sz="8000" dirty="0" smtClean="0"/>
          </a:p>
          <a:p>
            <a:pPr>
              <a:buNone/>
            </a:pPr>
            <a:r>
              <a:rPr lang="en-US" sz="8000" dirty="0" smtClean="0"/>
              <a:t> </a:t>
            </a:r>
          </a:p>
          <a:p>
            <a:pPr>
              <a:buNone/>
            </a:pPr>
            <a:r>
              <a:rPr lang="en-US" sz="8000" b="1" dirty="0" smtClean="0"/>
              <a:t>Do you have a new year's resolution to lose a few pounds to achieve a healthier weight? Click </a:t>
            </a:r>
            <a:r>
              <a:rPr lang="en-US" sz="8000" b="1" u="sng" dirty="0" smtClean="0">
                <a:hlinkClick r:id="rId3"/>
              </a:rPr>
              <a:t>HERE</a:t>
            </a:r>
            <a:endParaRPr lang="en-US" sz="8000" dirty="0" smtClean="0"/>
          </a:p>
          <a:p>
            <a:pPr>
              <a:buNone/>
            </a:pPr>
            <a:r>
              <a:rPr lang="en-US" sz="6000" dirty="0" smtClean="0"/>
              <a:t> </a:t>
            </a:r>
          </a:p>
          <a:p>
            <a:pPr>
              <a:buNone/>
            </a:pPr>
            <a:r>
              <a:rPr lang="en-US" sz="6000" dirty="0" smtClean="0"/>
              <a:t> </a:t>
            </a:r>
          </a:p>
          <a:p>
            <a:pPr>
              <a:buNone/>
            </a:pPr>
            <a:r>
              <a:rPr lang="en-US" sz="6000" dirty="0" smtClean="0"/>
              <a:t> </a:t>
            </a:r>
          </a:p>
          <a:p>
            <a:pPr>
              <a:buNone/>
            </a:pPr>
            <a:r>
              <a:rPr lang="en-US" sz="6000" dirty="0" smtClean="0"/>
              <a:t> </a:t>
            </a:r>
          </a:p>
          <a:p>
            <a:pPr>
              <a:buNone/>
            </a:pPr>
            <a:r>
              <a:rPr lang="en-US" sz="6000" dirty="0" smtClean="0"/>
              <a:t> </a:t>
            </a:r>
          </a:p>
          <a:p>
            <a:r>
              <a:rPr lang="en-US" sz="2400" dirty="0" smtClean="0"/>
              <a:t> </a:t>
            </a:r>
          </a:p>
          <a:p>
            <a:endParaRPr 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4"/>
            <a:ext cx="9144000" cy="6858003"/>
          </a:xfrm>
          <a:prstGeom prst="rect">
            <a:avLst/>
          </a:prstGeom>
        </p:spPr>
      </p:pic>
      <p:sp>
        <p:nvSpPr>
          <p:cNvPr id="2" name="Title 1"/>
          <p:cNvSpPr>
            <a:spLocks noGrp="1"/>
          </p:cNvSpPr>
          <p:nvPr>
            <p:ph type="title"/>
          </p:nvPr>
        </p:nvSpPr>
        <p:spPr>
          <a:xfrm>
            <a:off x="1447800" y="228600"/>
            <a:ext cx="6400800" cy="1143000"/>
          </a:xfrm>
          <a:ln w="38100">
            <a:solidFill>
              <a:schemeClr val="accent5">
                <a:lumMod val="60000"/>
                <a:lumOff val="40000"/>
              </a:schemeClr>
            </a:solidFill>
          </a:ln>
        </p:spPr>
        <p:txBody>
          <a:bodyPr/>
          <a:lstStyle/>
          <a:p>
            <a:r>
              <a:rPr lang="en-US" sz="3200" dirty="0" err="1" smtClean="0"/>
              <a:t>FaceBook</a:t>
            </a:r>
            <a:r>
              <a:rPr lang="en-US" sz="3200" dirty="0" smtClean="0"/>
              <a:t> Post of the Week</a:t>
            </a:r>
            <a:endParaRPr lang="en-US" sz="3200" dirty="0"/>
          </a:p>
        </p:txBody>
      </p:sp>
      <p:sp>
        <p:nvSpPr>
          <p:cNvPr id="3" name="Content Placeholder 2"/>
          <p:cNvSpPr>
            <a:spLocks noGrp="1"/>
          </p:cNvSpPr>
          <p:nvPr>
            <p:ph idx="1"/>
          </p:nvPr>
        </p:nvSpPr>
        <p:spPr>
          <a:xfrm>
            <a:off x="457200" y="1219200"/>
            <a:ext cx="8229600" cy="4906963"/>
          </a:xfrm>
        </p:spPr>
        <p:txBody>
          <a:bodyPr>
            <a:normAutofit fontScale="70000" lnSpcReduction="20000"/>
          </a:bodyPr>
          <a:lstStyle/>
          <a:p>
            <a:endParaRPr lang="en-US" dirty="0" smtClean="0"/>
          </a:p>
          <a:p>
            <a:pPr>
              <a:buNone/>
            </a:pPr>
            <a:r>
              <a:rPr lang="en-US" b="1" dirty="0" smtClean="0">
                <a:hlinkClick r:id="rId3"/>
              </a:rPr>
              <a:t>Stephanie Bruce</a:t>
            </a:r>
            <a:endParaRPr lang="en-US" dirty="0" smtClean="0"/>
          </a:p>
          <a:p>
            <a:pPr>
              <a:buNone/>
            </a:pPr>
            <a:r>
              <a:rPr lang="en-US" dirty="0" smtClean="0"/>
              <a:t>6:10pm Jan 17 </a:t>
            </a:r>
          </a:p>
          <a:p>
            <a:pPr>
              <a:buNone/>
            </a:pPr>
            <a:r>
              <a:rPr lang="en-US" dirty="0" smtClean="0"/>
              <a:t>***Feel free to share this: </a:t>
            </a:r>
            <a:br>
              <a:rPr lang="en-US" dirty="0" smtClean="0"/>
            </a:br>
            <a:r>
              <a:rPr lang="en-US" dirty="0" smtClean="0"/>
              <a:t/>
            </a:r>
            <a:br>
              <a:rPr lang="en-US" dirty="0" smtClean="0"/>
            </a:br>
            <a:r>
              <a:rPr lang="en-US" dirty="0" smtClean="0"/>
              <a:t>Do you guys ever boil over your pots when you're cooking and then wind up with a big </a:t>
            </a:r>
            <a:r>
              <a:rPr lang="en-US" dirty="0" err="1" smtClean="0"/>
              <a:t>ol</a:t>
            </a:r>
            <a:r>
              <a:rPr lang="en-US" dirty="0" smtClean="0"/>
              <a:t>' mess on the stove? Do you have baking sheets that you're embarrassed by? Do you have mold on your bath tub jets? If you answered yes to any of the above then you need to meet my best friend...</a:t>
            </a:r>
            <a:r>
              <a:rPr lang="en-US" dirty="0" smtClean="0">
                <a:hlinkClick r:id="rId4"/>
              </a:rPr>
              <a:t>http://gatheredinthekitchen.com/2015/01/17/shaklee-scour-absolute-favorite-cleaner/</a:t>
            </a:r>
            <a:endParaRPr lang="en-US" dirty="0" smtClean="0"/>
          </a:p>
          <a:p>
            <a:pPr>
              <a:buNone/>
            </a:pPr>
            <a:r>
              <a:rPr lang="en-US" b="1" dirty="0" smtClean="0">
                <a:hlinkClick r:id="rId5"/>
              </a:rPr>
              <a:t>Gathered In The Kitchen</a:t>
            </a:r>
            <a:endParaRPr lang="en-US" dirty="0" smtClean="0"/>
          </a:p>
          <a:p>
            <a:pPr>
              <a:buNone/>
            </a:pPr>
            <a:r>
              <a:rPr lang="en-US" b="1" dirty="0" smtClean="0"/>
              <a:t>gatheredinthekitchen.com</a:t>
            </a:r>
            <a:endParaRPr lang="en-US" dirty="0" smtClean="0"/>
          </a:p>
          <a:p>
            <a:pPr>
              <a:buNone/>
            </a:pPr>
            <a:r>
              <a:rPr lang="en-US" dirty="0" smtClean="0"/>
              <a:t>Recipes, Crafts, Family and Travel</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4"/>
            <a:ext cx="9144000" cy="6858003"/>
          </a:xfrm>
          <a:prstGeom prst="rect">
            <a:avLst/>
          </a:prstGeom>
        </p:spPr>
      </p:pic>
      <p:sp>
        <p:nvSpPr>
          <p:cNvPr id="6" name="Subtitle 2"/>
          <p:cNvSpPr>
            <a:spLocks noGrp="1"/>
          </p:cNvSpPr>
          <p:nvPr>
            <p:ph type="subTitle" idx="1"/>
          </p:nvPr>
        </p:nvSpPr>
        <p:spPr>
          <a:xfrm>
            <a:off x="1066800" y="990600"/>
            <a:ext cx="7315200" cy="5410200"/>
          </a:xfrm>
        </p:spPr>
        <p:txBody>
          <a:bodyPr>
            <a:normAutofit fontScale="92500" lnSpcReduction="10000"/>
          </a:bodyPr>
          <a:lstStyle/>
          <a:p>
            <a:r>
              <a:rPr lang="en-US" sz="2800" b="1" dirty="0" smtClean="0">
                <a:hlinkClick r:id="rId3"/>
              </a:rPr>
              <a:t>Becky Miller Choate</a:t>
            </a:r>
            <a:endParaRPr lang="en-US" sz="2800" dirty="0" smtClean="0"/>
          </a:p>
          <a:p>
            <a:r>
              <a:rPr lang="en-US" sz="2800" dirty="0" smtClean="0">
                <a:solidFill>
                  <a:schemeClr val="tx1"/>
                </a:solidFill>
              </a:rPr>
              <a:t>7:07am Jan 16 </a:t>
            </a:r>
          </a:p>
          <a:p>
            <a:r>
              <a:rPr lang="en-US" sz="2800" dirty="0" smtClean="0">
                <a:solidFill>
                  <a:schemeClr val="tx1"/>
                </a:solidFill>
              </a:rPr>
              <a:t>Tried something new this week that is working!</a:t>
            </a:r>
          </a:p>
          <a:p>
            <a:r>
              <a:rPr lang="en-US" sz="2800" dirty="0" smtClean="0">
                <a:solidFill>
                  <a:schemeClr val="tx1"/>
                </a:solidFill>
              </a:rPr>
              <a:t> I went thru the report on the member center for those who haven't ordered in 3 months. </a:t>
            </a:r>
          </a:p>
          <a:p>
            <a:r>
              <a:rPr lang="en-US" sz="2800" dirty="0" smtClean="0">
                <a:solidFill>
                  <a:schemeClr val="tx1"/>
                </a:solidFill>
              </a:rPr>
              <a:t>I chose about 15 people and called/emailed them a free shipping deal if they ordered by Jan. 24th (trying to generate some more PV so that my end of the month isn't panicked).</a:t>
            </a:r>
          </a:p>
          <a:p>
            <a:r>
              <a:rPr lang="en-US" sz="2800" dirty="0" smtClean="0">
                <a:solidFill>
                  <a:schemeClr val="tx1"/>
                </a:solidFill>
              </a:rPr>
              <a:t> I have already had 2 people take advantage of it! I am trying to remember to put a free product guide in their order as well. So thrilled to get some people back to ordering!</a:t>
            </a:r>
            <a:endParaRPr lang="en-US" sz="2800" dirty="0">
              <a:solidFill>
                <a:schemeClr val="tx1"/>
              </a:solidFill>
            </a:endParaRPr>
          </a:p>
        </p:txBody>
      </p:sp>
      <p:pic>
        <p:nvPicPr>
          <p:cNvPr id="30721" name="Picture 1" descr="Becky Miller Choate"/>
          <p:cNvPicPr>
            <a:picLocks noChangeAspect="1" noChangeArrowheads="1"/>
          </p:cNvPicPr>
          <p:nvPr/>
        </p:nvPicPr>
        <p:blipFill>
          <a:blip r:embed="rId4" cstate="print"/>
          <a:srcRect/>
          <a:stretch>
            <a:fillRect/>
          </a:stretch>
        </p:blipFill>
        <p:spPr bwMode="auto">
          <a:xfrm>
            <a:off x="7086600" y="609600"/>
            <a:ext cx="1219200" cy="1143000"/>
          </a:xfrm>
          <a:prstGeom prst="rect">
            <a:avLst/>
          </a:prstGeom>
          <a:noFill/>
        </p:spPr>
      </p:pic>
      <p:sp>
        <p:nvSpPr>
          <p:cNvPr id="7" name="TextBox 6"/>
          <p:cNvSpPr txBox="1"/>
          <p:nvPr/>
        </p:nvSpPr>
        <p:spPr>
          <a:xfrm>
            <a:off x="304800" y="304800"/>
            <a:ext cx="4953000" cy="523220"/>
          </a:xfrm>
          <a:prstGeom prst="rect">
            <a:avLst/>
          </a:prstGeom>
          <a:noFill/>
          <a:ln>
            <a:solidFill>
              <a:schemeClr val="tx2">
                <a:lumMod val="75000"/>
              </a:schemeClr>
            </a:solidFill>
          </a:ln>
        </p:spPr>
        <p:txBody>
          <a:bodyPr wrap="square" rtlCol="0">
            <a:spAutoFit/>
          </a:bodyPr>
          <a:lstStyle/>
          <a:p>
            <a:r>
              <a:rPr lang="en-US" sz="2800" dirty="0" err="1" smtClean="0"/>
              <a:t>FaceBook</a:t>
            </a:r>
            <a:r>
              <a:rPr lang="en-US" sz="2800" dirty="0" smtClean="0"/>
              <a:t> Post of the Week</a:t>
            </a: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ctrTitle"/>
          </p:nvPr>
        </p:nvSpPr>
        <p:spPr>
          <a:xfrm>
            <a:off x="838200" y="304800"/>
            <a:ext cx="7543800" cy="2895600"/>
          </a:xfrm>
          <a:solidFill>
            <a:schemeClr val="bg1"/>
          </a:solidFill>
          <a:ln>
            <a:solidFill>
              <a:schemeClr val="accent5">
                <a:lumMod val="75000"/>
              </a:schemeClr>
            </a:solidFill>
          </a:ln>
        </p:spPr>
        <p:txBody>
          <a:bodyPr>
            <a:normAutofit fontScale="90000"/>
          </a:bodyPr>
          <a:lstStyle/>
          <a:p>
            <a:r>
              <a:rPr lang="en-US" dirty="0" smtClean="0"/>
              <a:t>Legacy and Leadership </a:t>
            </a:r>
            <a:br>
              <a:rPr lang="en-US" dirty="0" smtClean="0"/>
            </a:br>
            <a:r>
              <a:rPr lang="en-US" dirty="0" smtClean="0"/>
              <a:t>Spring 2015</a:t>
            </a:r>
            <a:br>
              <a:rPr lang="en-US" dirty="0" smtClean="0"/>
            </a:br>
            <a:r>
              <a:rPr lang="en-US" sz="3100" dirty="0" smtClean="0"/>
              <a:t>Session #3 Jan 29, 2015</a:t>
            </a:r>
            <a:r>
              <a:rPr lang="en-US" sz="3600" dirty="0" smtClean="0"/>
              <a:t/>
            </a:r>
            <a:br>
              <a:rPr lang="en-US" sz="3600" dirty="0" smtClean="0"/>
            </a:br>
            <a:r>
              <a:rPr lang="en-US" sz="3600" dirty="0" smtClean="0"/>
              <a:t>Getting Your Distributors Started and Teaching Them How  to Talk To People</a:t>
            </a:r>
            <a:endParaRPr lang="en-US" sz="4000" b="1" dirty="0"/>
          </a:p>
        </p:txBody>
      </p:sp>
      <p:sp>
        <p:nvSpPr>
          <p:cNvPr id="3" name="Subtitle 2"/>
          <p:cNvSpPr>
            <a:spLocks noGrp="1"/>
          </p:cNvSpPr>
          <p:nvPr>
            <p:ph type="subTitle" idx="1"/>
          </p:nvPr>
        </p:nvSpPr>
        <p:spPr>
          <a:xfrm>
            <a:off x="5715000" y="5596563"/>
            <a:ext cx="3810000" cy="914400"/>
          </a:xfrm>
        </p:spPr>
        <p:txBody>
          <a:bodyPr>
            <a:noAutofit/>
          </a:bodyPr>
          <a:lstStyle/>
          <a:p>
            <a:r>
              <a:rPr lang="en-US" sz="2000" dirty="0" err="1" smtClean="0">
                <a:solidFill>
                  <a:schemeClr val="tx1"/>
                </a:solidFill>
              </a:rPr>
              <a:t>Sr</a:t>
            </a:r>
            <a:r>
              <a:rPr lang="en-US" sz="2000" dirty="0" smtClean="0">
                <a:solidFill>
                  <a:schemeClr val="tx1"/>
                </a:solidFill>
              </a:rPr>
              <a:t> Executive Coordinator  </a:t>
            </a:r>
          </a:p>
          <a:p>
            <a:r>
              <a:rPr lang="en-US" sz="2000" dirty="0" smtClean="0">
                <a:solidFill>
                  <a:schemeClr val="tx1"/>
                </a:solidFill>
              </a:rPr>
              <a:t>Lisa Anderson</a:t>
            </a:r>
            <a:endParaRPr lang="en-US" sz="20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1066800" y="3429000"/>
            <a:ext cx="1382900" cy="2117566"/>
          </a:xfrm>
          <a:prstGeom prst="rect">
            <a:avLst/>
          </a:prstGeom>
        </p:spPr>
      </p:pic>
      <p:pic>
        <p:nvPicPr>
          <p:cNvPr id="6" name="Picture 5" descr="Lisa Anderson 2013.jpg"/>
          <p:cNvPicPr>
            <a:picLocks noChangeAspect="1"/>
          </p:cNvPicPr>
          <p:nvPr/>
        </p:nvPicPr>
        <p:blipFill>
          <a:blip r:embed="rId4" cstate="print"/>
          <a:stretch>
            <a:fillRect/>
          </a:stretch>
        </p:blipFill>
        <p:spPr>
          <a:xfrm>
            <a:off x="6501046" y="3429000"/>
            <a:ext cx="1425785" cy="2167563"/>
          </a:xfrm>
          <a:prstGeom prst="rect">
            <a:avLst/>
          </a:prstGeom>
        </p:spPr>
      </p:pic>
      <p:sp>
        <p:nvSpPr>
          <p:cNvPr id="7" name="TextBox 6"/>
          <p:cNvSpPr txBox="1"/>
          <p:nvPr/>
        </p:nvSpPr>
        <p:spPr>
          <a:xfrm>
            <a:off x="-152400" y="5490102"/>
            <a:ext cx="3200400" cy="707886"/>
          </a:xfrm>
          <a:prstGeom prst="rect">
            <a:avLst/>
          </a:prstGeom>
          <a:noFill/>
        </p:spPr>
        <p:txBody>
          <a:bodyPr wrap="square" rtlCol="0">
            <a:spAutoFit/>
          </a:bodyPr>
          <a:lstStyle/>
          <a:p>
            <a:pPr algn="ctr"/>
            <a:r>
              <a:rPr lang="en-US" sz="2000" dirty="0" err="1" smtClean="0"/>
              <a:t>Sr</a:t>
            </a:r>
            <a:r>
              <a:rPr lang="en-US" sz="2000" dirty="0" smtClean="0"/>
              <a:t> Coordinator </a:t>
            </a:r>
          </a:p>
          <a:p>
            <a:pPr algn="ctr"/>
            <a:r>
              <a:rPr lang="en-US" sz="2000" dirty="0" smtClean="0"/>
              <a:t>Katie Odom</a:t>
            </a:r>
            <a:endParaRPr lang="en-US" sz="2000" dirty="0"/>
          </a:p>
        </p:txBody>
      </p:sp>
      <p:pic>
        <p:nvPicPr>
          <p:cNvPr id="8" name="Picture 7" descr="HarperHeadshots 2014.jpg"/>
          <p:cNvPicPr>
            <a:picLocks noChangeAspect="1"/>
          </p:cNvPicPr>
          <p:nvPr/>
        </p:nvPicPr>
        <p:blipFill>
          <a:blip r:embed="rId5" cstate="print"/>
          <a:stretch>
            <a:fillRect/>
          </a:stretch>
        </p:blipFill>
        <p:spPr>
          <a:xfrm>
            <a:off x="3733800" y="3388831"/>
            <a:ext cx="1498600" cy="2247900"/>
          </a:xfrm>
          <a:prstGeom prst="rect">
            <a:avLst/>
          </a:prstGeom>
        </p:spPr>
      </p:pic>
      <p:sp>
        <p:nvSpPr>
          <p:cNvPr id="9" name="TextBox 8"/>
          <p:cNvSpPr txBox="1"/>
          <p:nvPr/>
        </p:nvSpPr>
        <p:spPr>
          <a:xfrm>
            <a:off x="3048000" y="5655137"/>
            <a:ext cx="2791096" cy="707886"/>
          </a:xfrm>
          <a:prstGeom prst="rect">
            <a:avLst/>
          </a:prstGeom>
          <a:noFill/>
        </p:spPr>
        <p:txBody>
          <a:bodyPr wrap="square" rtlCol="0">
            <a:spAutoFit/>
          </a:bodyPr>
          <a:lstStyle/>
          <a:p>
            <a:r>
              <a:rPr lang="en-US" sz="2000" dirty="0" smtClean="0"/>
              <a:t>Executive Coordinator</a:t>
            </a:r>
          </a:p>
          <a:p>
            <a:r>
              <a:rPr lang="en-US" sz="2000" dirty="0" smtClean="0"/>
              <a:t>Harper </a:t>
            </a:r>
            <a:r>
              <a:rPr lang="en-US" sz="2000" dirty="0"/>
              <a:t>Guerra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4"/>
            <a:ext cx="9144000" cy="6858003"/>
          </a:xfrm>
          <a:prstGeom prst="rect">
            <a:avLst/>
          </a:prstGeom>
        </p:spPr>
      </p:pic>
      <p:sp>
        <p:nvSpPr>
          <p:cNvPr id="3" name="Content Placeholder 2"/>
          <p:cNvSpPr>
            <a:spLocks noGrp="1"/>
          </p:cNvSpPr>
          <p:nvPr>
            <p:ph idx="1"/>
          </p:nvPr>
        </p:nvSpPr>
        <p:spPr>
          <a:xfrm>
            <a:off x="609600" y="381000"/>
            <a:ext cx="7924800" cy="1752600"/>
          </a:xfrm>
          <a:solidFill>
            <a:schemeClr val="bg1"/>
          </a:solidFill>
          <a:ln>
            <a:solidFill>
              <a:schemeClr val="accent5">
                <a:lumMod val="75000"/>
              </a:schemeClr>
            </a:solidFill>
          </a:ln>
        </p:spPr>
        <p:txBody>
          <a:bodyPr>
            <a:normAutofit/>
          </a:bodyPr>
          <a:lstStyle/>
          <a:p>
            <a:pPr>
              <a:buNone/>
            </a:pPr>
            <a:r>
              <a:rPr lang="en-US" sz="2400" dirty="0" smtClean="0"/>
              <a:t>Our objective last semester was to help every participant reach the rank Director.</a:t>
            </a:r>
          </a:p>
          <a:p>
            <a:pPr>
              <a:buNone/>
            </a:pPr>
            <a:r>
              <a:rPr lang="en-US" sz="2400" dirty="0" smtClean="0"/>
              <a:t>This semester, we focus on helping each participant begin  their journey to Coordinator… </a:t>
            </a:r>
            <a:endParaRPr lang="en-US" sz="2400" dirty="0"/>
          </a:p>
        </p:txBody>
      </p:sp>
      <p:sp>
        <p:nvSpPr>
          <p:cNvPr id="5" name="Rectangle 4"/>
          <p:cNvSpPr/>
          <p:nvPr/>
        </p:nvSpPr>
        <p:spPr>
          <a:xfrm>
            <a:off x="666750" y="2333685"/>
            <a:ext cx="8020050" cy="4154984"/>
          </a:xfrm>
          <a:prstGeom prst="rect">
            <a:avLst/>
          </a:prstGeom>
          <a:solidFill>
            <a:schemeClr val="bg1"/>
          </a:solidFill>
          <a:ln>
            <a:solidFill>
              <a:schemeClr val="accent5">
                <a:lumMod val="75000"/>
              </a:schemeClr>
            </a:solidFill>
          </a:ln>
        </p:spPr>
        <p:txBody>
          <a:bodyPr wrap="square">
            <a:spAutoFit/>
          </a:bodyPr>
          <a:lstStyle/>
          <a:p>
            <a:pPr>
              <a:buNone/>
            </a:pPr>
            <a:r>
              <a:rPr lang="en-US" sz="2400" dirty="0" smtClean="0"/>
              <a:t>Last week we discussed the importance of establishing  a system for developing customers and business partners .</a:t>
            </a:r>
          </a:p>
          <a:p>
            <a:pPr>
              <a:buNone/>
            </a:pPr>
            <a:endParaRPr lang="en-US" sz="2400" dirty="0" smtClean="0"/>
          </a:p>
          <a:p>
            <a:pPr>
              <a:buNone/>
            </a:pPr>
            <a:r>
              <a:rPr lang="en-US" sz="2400" dirty="0" smtClean="0"/>
              <a:t>This week we will discuss how to get  our new distributors  started and teach them how to contact the names on their lists… starting with helping them sponsor their first customers  </a:t>
            </a:r>
          </a:p>
          <a:p>
            <a:pPr>
              <a:buNone/>
            </a:pPr>
            <a:endParaRPr lang="en-US" sz="2400" dirty="0" smtClean="0"/>
          </a:p>
          <a:p>
            <a:pPr>
              <a:buNone/>
            </a:pPr>
            <a:r>
              <a:rPr lang="en-US" sz="2400" dirty="0" smtClean="0"/>
              <a:t>We will list a variety of ways to introduce new customers to Shaklee products… and will also include sample word tracks and communication ideas that help us be better listeners, better communicators and thus relationship builders.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5721</TotalTime>
  <Words>2207</Words>
  <Application>Microsoft Office PowerPoint</Application>
  <PresentationFormat>On-screen Show (4:3)</PresentationFormat>
  <Paragraphs>270</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January 2015 Campaign</vt:lpstr>
      <vt:lpstr>Shaklee 180® Special Offer  to January 31st, 2015 Here’s a great offer to share with people who are participating   in the challenge that includes a nice perk for you!  NEW Members and Distributors joining with a Shaklee 180®  Turnaround Kit, Lean &amp; Healthy Kit, or Smoothee Kit will receive a box of Shaklee 180® Blueberry &amp; Almond Meal-in-a-bars – an over $30 value (SRP) -- for FREE.    EXISTING Members, Distributors and Associates who purchase a Shaklee 180® Turnaround Kit, Lean &amp; Healthy Kit or Smoothee Kit will receive  a box of Shaklee 180® Blueberry &amp; Almond Meal-in-a-bars for FREE.  When YOU sponsor new Members with a Shaklee 180® Kit, you’ll receive a box of Shaklee 180® Vanilla Smoothee Packets – a nearly $60 (SRP) value – for FREE!  The top 10 Distributors sponsoring new people with a Shaklee 180® Kit  during the promotion period will also earn a free single-serve blender! </vt:lpstr>
      <vt:lpstr>PowerPoint Presentation</vt:lpstr>
      <vt:lpstr>PowerPoint Presentation</vt:lpstr>
      <vt:lpstr>Monthly Special Idea  From Susan Knott</vt:lpstr>
      <vt:lpstr>FaceBook Post of the Week</vt:lpstr>
      <vt:lpstr>PowerPoint Presentation</vt:lpstr>
      <vt:lpstr>Legacy and Leadership  Spring 2015 Session #3 Jan 29, 2015 Getting Your Distributors Started and Teaching Them How  to Talk To People</vt:lpstr>
      <vt:lpstr>PowerPoint Presentation</vt:lpstr>
      <vt:lpstr>Harper Guerra’s First Steps in    Getting New Distributors Started …</vt:lpstr>
      <vt:lpstr>Action Steps Within 30 days</vt:lpstr>
      <vt:lpstr>So now let’s learn some skills for ….</vt:lpstr>
      <vt:lpstr>       Mastering the Art of          Authentic Meaningful Conversations</vt:lpstr>
      <vt:lpstr>3 Key Elements of Authentic Conversations</vt:lpstr>
      <vt:lpstr>Tell Me About ….</vt:lpstr>
      <vt:lpstr> Include in your conversations  and invitations … why you want to speak with them … Why you think they may want to attend an event …They will need a reason to attend ... Something important to them. They don’t come just because you are having a webinar or an event.</vt:lpstr>
      <vt:lpstr>(Meaningful conversations continued )</vt:lpstr>
      <vt:lpstr>Ask.. Don’t Tell, Listen… Don’t  Pitch</vt:lpstr>
      <vt:lpstr>PowerPoint Presentation</vt:lpstr>
      <vt:lpstr>Options For Introducing New Customers to Shaklee Products</vt:lpstr>
      <vt:lpstr>Word Tracks &amp; Dialogues </vt:lpstr>
      <vt:lpstr>What To Say When Setting up a 3-way call …</vt:lpstr>
      <vt:lpstr>Setting Up Appointments &amp; 3-Way Calls </vt:lpstr>
      <vt:lpstr>There are Some Skills  Around  Inviting  </vt:lpstr>
      <vt:lpstr>Texting Scripts</vt:lpstr>
      <vt:lpstr>Texting Scripts</vt:lpstr>
      <vt:lpstr>Responding to FaceBook Inquiries</vt:lpstr>
      <vt:lpstr>What to do when you hear a need but it’s not appropriate to respond at that moment</vt:lpstr>
      <vt:lpstr>PowerPoint Presentation</vt:lpstr>
      <vt:lpstr>Principles of Inviting  Love Them Where They Are</vt:lpstr>
      <vt:lpstr>Everything Is Not Going To Go Perfectly … Be OK With That .. You Will Learn Faster                                                                                                katie</vt:lpstr>
      <vt:lpstr>PowerPoint Presentation</vt:lpstr>
      <vt:lpstr>Coming Up </vt:lpstr>
      <vt:lpstr>PowerPoint Presentation</vt:lpstr>
      <vt:lpstr>HERE'S HOW IT WORKS: Earn shares monthly for the Cash for Cleveland Bonus Pool of $50,000 (January 2015 – June 2015). </vt:lpstr>
      <vt:lpstr>Second item Needed to Build a Team</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and Leadership  Spring 2015</dc:title>
  <dc:creator>Barb</dc:creator>
  <cp:lastModifiedBy> </cp:lastModifiedBy>
  <cp:revision>278</cp:revision>
  <dcterms:created xsi:type="dcterms:W3CDTF">2015-01-11T16:11:57Z</dcterms:created>
  <dcterms:modified xsi:type="dcterms:W3CDTF">2015-01-29T16:15:13Z</dcterms:modified>
</cp:coreProperties>
</file>