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81" r:id="rId2"/>
    <p:sldId id="280" r:id="rId3"/>
    <p:sldId id="330" r:id="rId4"/>
    <p:sldId id="331" r:id="rId5"/>
    <p:sldId id="332" r:id="rId6"/>
    <p:sldId id="298" r:id="rId7"/>
    <p:sldId id="294" r:id="rId8"/>
    <p:sldId id="256" r:id="rId9"/>
    <p:sldId id="302" r:id="rId10"/>
    <p:sldId id="258" r:id="rId11"/>
    <p:sldId id="326"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04" r:id="rId26"/>
    <p:sldId id="333" r:id="rId27"/>
    <p:sldId id="306" r:id="rId28"/>
    <p:sldId id="327" r:id="rId29"/>
    <p:sldId id="310" r:id="rId30"/>
    <p:sldId id="329" r:id="rId31"/>
    <p:sldId id="301" r:id="rId32"/>
    <p:sldId id="311" r:id="rId33"/>
    <p:sldId id="278" r:id="rId34"/>
    <p:sldId id="282" r:id="rId35"/>
    <p:sldId id="283" r:id="rId36"/>
    <p:sldId id="307" r:id="rId37"/>
    <p:sldId id="308" r:id="rId38"/>
    <p:sldId id="309"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7" d="100"/>
          <a:sy n="57" d="100"/>
        </p:scale>
        <p:origin x="-151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8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6D81A30-6F39-4168-AAE3-7F2A837263D5}" type="datetimeFigureOut">
              <a:rPr lang="en-US" smtClean="0"/>
              <a:pPr/>
              <a:t>1/22/2015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410F5E-8D61-4BF1-ADF2-BF7C8EB58971}"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60119-1449-43B3-98FC-F7683A409E49}" type="datetimeFigureOut">
              <a:rPr lang="en-US" smtClean="0"/>
              <a:pPr/>
              <a:t>1/22/2015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9237946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1/22/2015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1/22/2015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1/22/2015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1/22/2015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facebook.com/hashtag/bvitaminshelpme" TargetMode="External"/><Relationship Id="rId2" Type="http://schemas.openxmlformats.org/officeDocument/2006/relationships/hyperlink" Target="https://www.facebook.com/hashtag/goodthinghescute" TargetMode="Externa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hyperlink" Target="https://www.facebook.com/hashtag/shakleemom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jkvirkler.myshaklee.com/" TargetMode="External"/><Relationship Id="rId2" Type="http://schemas.openxmlformats.org/officeDocument/2006/relationships/hyperlink" Target="mailto:jkvhealth@gmail.co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links.shaklee.mkt5958.com/ctt?kn=24&amp;ms=MTE1NTI5ODQS1&amp;r=NjM3NzkxNjczMDkS1&amp;b=0&amp;j=NDIzNjc2NzQ2S0&amp;mt=1&amp;rt=0" TargetMode="Externa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hyperlink" Target="mailto:Shaklee180Record@shaklee.com" TargetMode="External"/><Relationship Id="rId2" Type="http://schemas.openxmlformats.org/officeDocument/2006/relationships/hyperlink" Target="http://links.shaklee.mkt5958.com/ctt?kn=15&amp;ms=MTE1NTI5ODQS1&amp;r=NjM3NzkxNjczMDkS1&amp;b=0&amp;j=NDIzNjc2NzQ2S0&amp;mt=1&amp;rt=0" TargetMode="Externa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hyperlink" Target="mailto:Shaklee180Record@shaklee.com" TargetMode="External"/><Relationship Id="rId2" Type="http://schemas.openxmlformats.org/officeDocument/2006/relationships/hyperlink" Target="http://links.shaklee.mkt5958.com/ctt?kn=15&amp;ms=MTE1NTI5ODQS1&amp;r=NjM3NzkxNjczMDkS1&amp;b=0&amp;j=NDIzNjc2NzQ2S0&amp;mt=1&amp;rt=0"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hyperlink" Target="http://links.shaklee.mkt5958.com/ctt?kn=24&amp;ms=MTE1NTI5ODQS1&amp;r=NjM3NzkxNjczMDkS1&amp;b=0&amp;j=NDIzNjc2NzQ2S0&amp;mt=1&amp;rt=0"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l.facebook.com/l/pAQHC9EmN/gatheredinthekitchen.com/2015/01/17/shaklee-scour-absolute-favorite-cleaner/" TargetMode="External"/><Relationship Id="rId2" Type="http://schemas.openxmlformats.org/officeDocument/2006/relationships/hyperlink" Target="https://www.facebook.com/n/?profile.php&amp;id=30102530&amp;aref=253260807&amp;medium=email&amp;mid=b24f734G23518f69Gf187407G96Gdf5f&amp;bcode=1.1421539846.Abnayl3A721NQqZ9&amp;n_m=lagonihealth@comcast.net" TargetMode="External"/><Relationship Id="rId1" Type="http://schemas.openxmlformats.org/officeDocument/2006/relationships/slideLayout" Target="../slideLayouts/slideLayout2.xml"/><Relationship Id="rId4" Type="http://schemas.openxmlformats.org/officeDocument/2006/relationships/hyperlink" Target="http://l.facebook.com/l/2AQGbLrFdAQFUSkwl8GTv4T-AsG1vt9H-p1jW61vQhedoIw/gatheredinthekitchen.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facebook.com/n/?profile.php&amp;id=1614872304&amp;aref=253036555&amp;medium=email&amp;mid=b230a46G23518f69Gf15080bG96G49cf&amp;bcode=1.1421413658.AbnTXpxEOmKF73hT&amp;n_m=lagonihealth@comcast.net"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687918"/>
            <a:ext cx="8229600" cy="842433"/>
          </a:xfrm>
        </p:spPr>
        <p:txBody>
          <a:bodyPr/>
          <a:lstStyle/>
          <a:p>
            <a:r>
              <a:rPr lang="en-US" altLang="en-US" smtClean="0">
                <a:latin typeface="Century Gothic" pitchFamily="34" charset="0"/>
              </a:rPr>
              <a:t>January 2015 Campaign</a:t>
            </a:r>
          </a:p>
        </p:txBody>
      </p:sp>
      <p:sp>
        <p:nvSpPr>
          <p:cNvPr id="4" name="Content Placeholder 2"/>
          <p:cNvSpPr>
            <a:spLocks noGrp="1"/>
          </p:cNvSpPr>
          <p:nvPr>
            <p:ph idx="1"/>
          </p:nvPr>
        </p:nvSpPr>
        <p:spPr>
          <a:xfrm>
            <a:off x="457200" y="1538818"/>
            <a:ext cx="8445500" cy="4500033"/>
          </a:xfrm>
        </p:spPr>
        <p:txBody>
          <a:bodyPr>
            <a:normAutofit fontScale="92500" lnSpcReduction="2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a:t>
            </a:r>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24400" y="4114800"/>
            <a:ext cx="3484563" cy="24595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4"/>
            <a:ext cx="9144000" cy="6858003"/>
          </a:xfrm>
          <a:prstGeom prst="rect">
            <a:avLst/>
          </a:prstGeom>
        </p:spPr>
      </p:pic>
      <p:sp>
        <p:nvSpPr>
          <p:cNvPr id="2" name="Title 1"/>
          <p:cNvSpPr>
            <a:spLocks noGrp="1"/>
          </p:cNvSpPr>
          <p:nvPr>
            <p:ph type="ctrTitle"/>
          </p:nvPr>
        </p:nvSpPr>
        <p:spPr>
          <a:xfrm>
            <a:off x="838200" y="381000"/>
            <a:ext cx="5410200" cy="838200"/>
          </a:xfrm>
          <a:solidFill>
            <a:schemeClr val="bg1"/>
          </a:solidFill>
          <a:ln w="38100">
            <a:solidFill>
              <a:schemeClr val="accent1"/>
            </a:solidFill>
          </a:ln>
        </p:spPr>
        <p:txBody>
          <a:bodyPr>
            <a:normAutofit/>
          </a:bodyPr>
          <a:lstStyle/>
          <a:p>
            <a:r>
              <a:rPr lang="en-US" sz="3600" dirty="0" smtClean="0"/>
              <a:t>Becoming a Coordinator</a:t>
            </a:r>
            <a:endParaRPr lang="en-US" dirty="0"/>
          </a:p>
        </p:txBody>
      </p:sp>
      <p:sp>
        <p:nvSpPr>
          <p:cNvPr id="6" name="TextBox 5"/>
          <p:cNvSpPr txBox="1"/>
          <p:nvPr/>
        </p:nvSpPr>
        <p:spPr>
          <a:xfrm>
            <a:off x="609600" y="1600200"/>
            <a:ext cx="7924800" cy="4832092"/>
          </a:xfrm>
          <a:prstGeom prst="rect">
            <a:avLst/>
          </a:prstGeom>
          <a:solidFill>
            <a:schemeClr val="bg1"/>
          </a:solidFill>
          <a:ln>
            <a:solidFill>
              <a:schemeClr val="accent5">
                <a:lumMod val="75000"/>
              </a:schemeClr>
            </a:solidFill>
          </a:ln>
        </p:spPr>
        <p:txBody>
          <a:bodyPr wrap="square" rtlCol="0">
            <a:spAutoFit/>
          </a:bodyPr>
          <a:lstStyle/>
          <a:p>
            <a:endParaRPr lang="en-US" sz="2800" dirty="0" smtClean="0"/>
          </a:p>
          <a:p>
            <a:r>
              <a:rPr lang="en-US" sz="2800" dirty="0" smtClean="0"/>
              <a:t>      --Coordinator rank has developed 2  first 			generation Directors</a:t>
            </a:r>
          </a:p>
          <a:p>
            <a:pPr lvl="1"/>
            <a:r>
              <a:rPr lang="en-US" sz="2800" dirty="0" smtClean="0"/>
              <a:t>-- The rank necessary to qualify for the next 	Dream Trip</a:t>
            </a:r>
          </a:p>
          <a:p>
            <a:pPr lvl="1"/>
            <a:r>
              <a:rPr lang="en-US" sz="2800" dirty="0" smtClean="0"/>
              <a:t>-- Requires learning leadership skills to achieve 	the Coordinator rank</a:t>
            </a:r>
          </a:p>
          <a:p>
            <a:pPr lvl="1"/>
            <a:r>
              <a:rPr lang="en-US" sz="2800" dirty="0" smtClean="0"/>
              <a:t>-- As well as best practices for developing new 	directors      .. All important skills you will want to learn for developing successful businesses                      					</a:t>
            </a:r>
            <a:r>
              <a:rPr lang="en-US" sz="2800" dirty="0" err="1" smtClean="0"/>
              <a:t>lisa</a:t>
            </a:r>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4"/>
            <a:ext cx="9144000" cy="6858003"/>
          </a:xfrm>
          <a:prstGeom prst="rect">
            <a:avLst/>
          </a:prstGeom>
        </p:spPr>
      </p:pic>
      <p:sp>
        <p:nvSpPr>
          <p:cNvPr id="4" name="Title 3"/>
          <p:cNvSpPr>
            <a:spLocks noGrp="1"/>
          </p:cNvSpPr>
          <p:nvPr>
            <p:ph type="title"/>
          </p:nvPr>
        </p:nvSpPr>
        <p:spPr>
          <a:xfrm>
            <a:off x="304800" y="304800"/>
            <a:ext cx="4267200" cy="1447800"/>
          </a:xfrm>
          <a:ln>
            <a:solidFill>
              <a:schemeClr val="accent1">
                <a:lumMod val="75000"/>
              </a:schemeClr>
            </a:solidFill>
          </a:ln>
        </p:spPr>
        <p:txBody>
          <a:bodyPr>
            <a:normAutofit/>
          </a:bodyPr>
          <a:lstStyle/>
          <a:p>
            <a:r>
              <a:rPr lang="en-US" sz="4000" dirty="0" smtClean="0"/>
              <a:t>Coordinator</a:t>
            </a:r>
            <a:r>
              <a:rPr lang="en-US" sz="3600" dirty="0" smtClean="0"/>
              <a:t/>
            </a:r>
            <a:br>
              <a:rPr lang="en-US" sz="3600" dirty="0" smtClean="0"/>
            </a:br>
            <a:r>
              <a:rPr lang="en-US" sz="2700" dirty="0" smtClean="0"/>
              <a:t>2  First Generation Directors</a:t>
            </a:r>
            <a:endParaRPr lang="en-US" sz="2700" dirty="0"/>
          </a:p>
        </p:txBody>
      </p:sp>
      <p:sp>
        <p:nvSpPr>
          <p:cNvPr id="7" name="Oval 6"/>
          <p:cNvSpPr/>
          <p:nvPr/>
        </p:nvSpPr>
        <p:spPr>
          <a:xfrm>
            <a:off x="533400" y="3886200"/>
            <a:ext cx="1828800" cy="1752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590800" y="3962400"/>
            <a:ext cx="1981200" cy="1676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Director</a:t>
            </a:r>
            <a:endParaRPr lang="en-US" dirty="0"/>
          </a:p>
        </p:txBody>
      </p:sp>
      <p:sp>
        <p:nvSpPr>
          <p:cNvPr id="9" name="Oval 8"/>
          <p:cNvSpPr/>
          <p:nvPr/>
        </p:nvSpPr>
        <p:spPr>
          <a:xfrm>
            <a:off x="1524000" y="1828800"/>
            <a:ext cx="1905000" cy="1600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953000" y="3733800"/>
            <a:ext cx="1600200" cy="1447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Director</a:t>
            </a:r>
            <a:endParaRPr lang="en-US" dirty="0"/>
          </a:p>
        </p:txBody>
      </p:sp>
      <p:sp>
        <p:nvSpPr>
          <p:cNvPr id="11" name="Oval 10"/>
          <p:cNvSpPr/>
          <p:nvPr/>
        </p:nvSpPr>
        <p:spPr>
          <a:xfrm>
            <a:off x="6934200" y="3733800"/>
            <a:ext cx="1905000" cy="1600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35040" y="1798320"/>
            <a:ext cx="2133600" cy="1676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800600" y="5410200"/>
            <a:ext cx="4038600" cy="1138773"/>
          </a:xfrm>
          <a:prstGeom prst="rect">
            <a:avLst/>
          </a:prstGeom>
          <a:noFill/>
          <a:ln>
            <a:solidFill>
              <a:schemeClr val="tx2">
                <a:lumMod val="75000"/>
              </a:schemeClr>
            </a:solidFill>
          </a:ln>
        </p:spPr>
        <p:txBody>
          <a:bodyPr wrap="square" rtlCol="0">
            <a:spAutoFit/>
          </a:bodyPr>
          <a:lstStyle/>
          <a:p>
            <a:r>
              <a:rPr lang="en-US" sz="3600" dirty="0" smtClean="0"/>
              <a:t>10,000 OV </a:t>
            </a:r>
            <a:r>
              <a:rPr lang="en-US" sz="3200" dirty="0" smtClean="0"/>
              <a:t>Organization Volume </a:t>
            </a:r>
            <a:r>
              <a:rPr lang="en-US" sz="2000" dirty="0" err="1" smtClean="0"/>
              <a:t>jo</a:t>
            </a:r>
            <a:endParaRPr lang="en-US" sz="2000" dirty="0"/>
          </a:p>
        </p:txBody>
      </p:sp>
      <p:sp>
        <p:nvSpPr>
          <p:cNvPr id="14" name="TextBox 13"/>
          <p:cNvSpPr txBox="1"/>
          <p:nvPr/>
        </p:nvSpPr>
        <p:spPr>
          <a:xfrm>
            <a:off x="4572000" y="304800"/>
            <a:ext cx="4114800" cy="1446550"/>
          </a:xfrm>
          <a:prstGeom prst="rect">
            <a:avLst/>
          </a:prstGeom>
          <a:noFill/>
          <a:ln>
            <a:solidFill>
              <a:schemeClr val="tx2">
                <a:lumMod val="60000"/>
                <a:lumOff val="40000"/>
              </a:schemeClr>
            </a:solidFill>
          </a:ln>
        </p:spPr>
        <p:txBody>
          <a:bodyPr wrap="square" rtlCol="0">
            <a:spAutoFit/>
          </a:bodyPr>
          <a:lstStyle/>
          <a:p>
            <a:r>
              <a:rPr lang="en-US" sz="4000" dirty="0" smtClean="0"/>
              <a:t>Senior Coordinator</a:t>
            </a:r>
          </a:p>
          <a:p>
            <a:pPr algn="ctr"/>
            <a:r>
              <a:rPr lang="en-US" sz="2400" dirty="0" smtClean="0"/>
              <a:t>2 First Generation Directors  and  10,000 OV</a:t>
            </a:r>
            <a:endParaRPr lang="en-US" sz="2400" dirty="0"/>
          </a:p>
        </p:txBody>
      </p:sp>
      <p:sp>
        <p:nvSpPr>
          <p:cNvPr id="15" name="TextBox 14"/>
          <p:cNvSpPr txBox="1"/>
          <p:nvPr/>
        </p:nvSpPr>
        <p:spPr>
          <a:xfrm>
            <a:off x="6240780" y="2133600"/>
            <a:ext cx="1676400" cy="1138773"/>
          </a:xfrm>
          <a:prstGeom prst="rect">
            <a:avLst/>
          </a:prstGeom>
          <a:noFill/>
        </p:spPr>
        <p:txBody>
          <a:bodyPr wrap="square" rtlCol="0">
            <a:spAutoFit/>
          </a:bodyPr>
          <a:lstStyle/>
          <a:p>
            <a:r>
              <a:rPr lang="en-US" sz="3600" b="1" dirty="0" smtClean="0"/>
              <a:t>  YOU</a:t>
            </a:r>
          </a:p>
          <a:p>
            <a:r>
              <a:rPr lang="en-US" sz="3200" dirty="0" smtClean="0"/>
              <a:t>4000 PV</a:t>
            </a:r>
            <a:endParaRPr lang="en-US" sz="3200" dirty="0"/>
          </a:p>
        </p:txBody>
      </p:sp>
      <p:sp>
        <p:nvSpPr>
          <p:cNvPr id="16" name="TextBox 15"/>
          <p:cNvSpPr txBox="1"/>
          <p:nvPr/>
        </p:nvSpPr>
        <p:spPr>
          <a:xfrm>
            <a:off x="1676400" y="2057400"/>
            <a:ext cx="1447800" cy="1015663"/>
          </a:xfrm>
          <a:prstGeom prst="rect">
            <a:avLst/>
          </a:prstGeom>
          <a:noFill/>
        </p:spPr>
        <p:txBody>
          <a:bodyPr wrap="square" rtlCol="0">
            <a:spAutoFit/>
          </a:bodyPr>
          <a:lstStyle/>
          <a:p>
            <a:r>
              <a:rPr lang="en-US" sz="3200" b="1" dirty="0" smtClean="0"/>
              <a:t>  YOU</a:t>
            </a:r>
          </a:p>
          <a:p>
            <a:r>
              <a:rPr lang="en-US" sz="2800" dirty="0" smtClean="0"/>
              <a:t>3000 PV</a:t>
            </a:r>
            <a:endParaRPr lang="en-US" sz="2800" dirty="0"/>
          </a:p>
        </p:txBody>
      </p:sp>
      <p:sp>
        <p:nvSpPr>
          <p:cNvPr id="17" name="TextBox 16"/>
          <p:cNvSpPr txBox="1"/>
          <p:nvPr/>
        </p:nvSpPr>
        <p:spPr>
          <a:xfrm>
            <a:off x="609600" y="4343400"/>
            <a:ext cx="1676400" cy="1077218"/>
          </a:xfrm>
          <a:prstGeom prst="rect">
            <a:avLst/>
          </a:prstGeom>
          <a:noFill/>
        </p:spPr>
        <p:txBody>
          <a:bodyPr wrap="square" rtlCol="0">
            <a:spAutoFit/>
          </a:bodyPr>
          <a:lstStyle/>
          <a:p>
            <a:r>
              <a:rPr lang="en-US" sz="3200" dirty="0" smtClean="0"/>
              <a:t>Director</a:t>
            </a:r>
          </a:p>
          <a:p>
            <a:r>
              <a:rPr lang="en-US" sz="3200" dirty="0" smtClean="0"/>
              <a:t>2000 PV</a:t>
            </a:r>
            <a:endParaRPr lang="en-US" sz="3200" dirty="0"/>
          </a:p>
        </p:txBody>
      </p:sp>
      <p:sp>
        <p:nvSpPr>
          <p:cNvPr id="18" name="Rectangle 17"/>
          <p:cNvSpPr/>
          <p:nvPr/>
        </p:nvSpPr>
        <p:spPr>
          <a:xfrm>
            <a:off x="2743200" y="4267200"/>
            <a:ext cx="1539396" cy="1077218"/>
          </a:xfrm>
          <a:prstGeom prst="rect">
            <a:avLst/>
          </a:prstGeom>
        </p:spPr>
        <p:txBody>
          <a:bodyPr wrap="none">
            <a:spAutoFit/>
          </a:bodyPr>
          <a:lstStyle/>
          <a:p>
            <a:r>
              <a:rPr lang="en-US" sz="3200" dirty="0" smtClean="0"/>
              <a:t>Director</a:t>
            </a:r>
          </a:p>
          <a:p>
            <a:r>
              <a:rPr lang="en-US" sz="3200" dirty="0" smtClean="0"/>
              <a:t>2000 PV</a:t>
            </a:r>
            <a:endParaRPr lang="en-US" sz="3200" dirty="0"/>
          </a:p>
        </p:txBody>
      </p:sp>
      <p:cxnSp>
        <p:nvCxnSpPr>
          <p:cNvPr id="20" name="Straight Connector 19"/>
          <p:cNvCxnSpPr/>
          <p:nvPr/>
        </p:nvCxnSpPr>
        <p:spPr>
          <a:xfrm flipH="1">
            <a:off x="1752600" y="3429000"/>
            <a:ext cx="2286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971800" y="3429000"/>
            <a:ext cx="2286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10" idx="7"/>
          </p:cNvCxnSpPr>
          <p:nvPr/>
        </p:nvCxnSpPr>
        <p:spPr>
          <a:xfrm flipH="1">
            <a:off x="6318856" y="3429000"/>
            <a:ext cx="386744" cy="5168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315200" y="3429000"/>
            <a:ext cx="304800" cy="457200"/>
          </a:xfrm>
          <a:prstGeom prst="line">
            <a:avLst/>
          </a:prstGeom>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029200" y="4038600"/>
            <a:ext cx="1539396" cy="1077218"/>
          </a:xfrm>
          <a:prstGeom prst="rect">
            <a:avLst/>
          </a:prstGeom>
        </p:spPr>
        <p:txBody>
          <a:bodyPr wrap="none">
            <a:spAutoFit/>
          </a:bodyPr>
          <a:lstStyle/>
          <a:p>
            <a:r>
              <a:rPr lang="en-US" sz="3200" dirty="0" smtClean="0"/>
              <a:t>Director</a:t>
            </a:r>
          </a:p>
          <a:p>
            <a:r>
              <a:rPr lang="en-US" sz="3200" dirty="0" smtClean="0"/>
              <a:t>3000 PV</a:t>
            </a:r>
            <a:endParaRPr lang="en-US" sz="3200" dirty="0"/>
          </a:p>
        </p:txBody>
      </p:sp>
      <p:sp>
        <p:nvSpPr>
          <p:cNvPr id="33" name="Rectangle 32"/>
          <p:cNvSpPr/>
          <p:nvPr/>
        </p:nvSpPr>
        <p:spPr>
          <a:xfrm>
            <a:off x="7162800" y="4038600"/>
            <a:ext cx="1539396" cy="1077218"/>
          </a:xfrm>
          <a:prstGeom prst="rect">
            <a:avLst/>
          </a:prstGeom>
        </p:spPr>
        <p:txBody>
          <a:bodyPr wrap="none">
            <a:spAutoFit/>
          </a:bodyPr>
          <a:lstStyle/>
          <a:p>
            <a:r>
              <a:rPr lang="en-US" sz="3200" dirty="0" smtClean="0"/>
              <a:t>Director</a:t>
            </a:r>
          </a:p>
          <a:p>
            <a:r>
              <a:rPr lang="en-US" sz="3200" dirty="0" smtClean="0"/>
              <a:t>3000 PV</a:t>
            </a:r>
            <a:endParaRPr lang="en-US" sz="3200" dirty="0"/>
          </a:p>
        </p:txBody>
      </p:sp>
      <p:sp>
        <p:nvSpPr>
          <p:cNvPr id="21" name="TextBox 20"/>
          <p:cNvSpPr txBox="1"/>
          <p:nvPr/>
        </p:nvSpPr>
        <p:spPr>
          <a:xfrm>
            <a:off x="4610100" y="2009296"/>
            <a:ext cx="1600200" cy="1384995"/>
          </a:xfrm>
          <a:prstGeom prst="rect">
            <a:avLst/>
          </a:prstGeom>
          <a:noFill/>
          <a:ln>
            <a:solidFill>
              <a:schemeClr val="tx2">
                <a:lumMod val="60000"/>
                <a:lumOff val="40000"/>
              </a:schemeClr>
            </a:solidFill>
          </a:ln>
        </p:spPr>
        <p:txBody>
          <a:bodyPr wrap="square" rtlCol="0">
            <a:spAutoFit/>
          </a:bodyPr>
          <a:lstStyle/>
          <a:p>
            <a:r>
              <a:rPr lang="en-US" sz="2800" b="1" dirty="0" smtClean="0">
                <a:solidFill>
                  <a:schemeClr val="accent1">
                    <a:lumMod val="50000"/>
                  </a:schemeClr>
                </a:solidFill>
              </a:rPr>
              <a:t>Infinity bonuses begin!</a:t>
            </a:r>
            <a:endParaRPr lang="en-US" sz="2800" b="1" dirty="0">
              <a:solidFill>
                <a:schemeClr val="accent1">
                  <a:lumMod val="50000"/>
                </a:schemeClr>
              </a:solidFill>
            </a:endParaRPr>
          </a:p>
        </p:txBody>
      </p:sp>
    </p:spTree>
    <p:extLst>
      <p:ext uri="{BB962C8B-B14F-4D97-AF65-F5344CB8AC3E}">
        <p14:creationId xmlns="" xmlns:p14="http://schemas.microsoft.com/office/powerpoint/2010/main" val="39679437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58200" cy="1295400"/>
          </a:xfrm>
          <a:ln w="38100">
            <a:solidFill>
              <a:srgbClr val="C00000"/>
            </a:solidFill>
          </a:ln>
        </p:spPr>
        <p:txBody>
          <a:bodyPr>
            <a:noAutofit/>
          </a:bodyPr>
          <a:lstStyle/>
          <a:p>
            <a:r>
              <a:rPr lang="en-US" sz="2800" dirty="0" smtClean="0"/>
              <a:t>In Shaklee Summer School 2014 &amp; Teaming Up Fall 2014</a:t>
            </a:r>
            <a:br>
              <a:rPr lang="en-US" sz="2800" dirty="0" smtClean="0"/>
            </a:br>
            <a:r>
              <a:rPr lang="en-US" sz="2800" dirty="0" smtClean="0"/>
              <a:t>We Reviewed Skills To Develop a Shaklee Business</a:t>
            </a:r>
            <a:endParaRPr lang="en-US" sz="2800" dirty="0"/>
          </a:p>
        </p:txBody>
      </p:sp>
      <p:sp>
        <p:nvSpPr>
          <p:cNvPr id="3" name="Content Placeholder 2"/>
          <p:cNvSpPr>
            <a:spLocks noGrp="1"/>
          </p:cNvSpPr>
          <p:nvPr>
            <p:ph sz="half" idx="1"/>
          </p:nvPr>
        </p:nvSpPr>
        <p:spPr>
          <a:xfrm>
            <a:off x="381000" y="1828800"/>
            <a:ext cx="4191000" cy="2438400"/>
          </a:xfrm>
        </p:spPr>
        <p:txBody>
          <a:bodyPr>
            <a:normAutofit/>
          </a:bodyPr>
          <a:lstStyle/>
          <a:p>
            <a:r>
              <a:rPr lang="en-US" sz="2000" dirty="0" smtClean="0"/>
              <a:t>Inviting </a:t>
            </a:r>
          </a:p>
          <a:p>
            <a:r>
              <a:rPr lang="en-US" sz="2000" dirty="0" smtClean="0"/>
              <a:t>Closing</a:t>
            </a:r>
          </a:p>
          <a:p>
            <a:r>
              <a:rPr lang="en-US" sz="2000" dirty="0" smtClean="0"/>
              <a:t>How to sponsor new members</a:t>
            </a:r>
          </a:p>
          <a:p>
            <a:r>
              <a:rPr lang="en-US" sz="2000" dirty="0" smtClean="0"/>
              <a:t>How to sponsor  distributors and business partners</a:t>
            </a:r>
          </a:p>
          <a:p>
            <a:r>
              <a:rPr lang="en-US" sz="2000" dirty="0" smtClean="0"/>
              <a:t>Presenting business information</a:t>
            </a:r>
          </a:p>
          <a:p>
            <a:pPr>
              <a:buNone/>
            </a:pPr>
            <a:endParaRPr lang="en-US" sz="2400" dirty="0" smtClean="0"/>
          </a:p>
          <a:p>
            <a:endParaRPr lang="en-US" sz="2400" dirty="0"/>
          </a:p>
        </p:txBody>
      </p:sp>
      <p:sp>
        <p:nvSpPr>
          <p:cNvPr id="6" name="Content Placeholder 5"/>
          <p:cNvSpPr>
            <a:spLocks noGrp="1"/>
          </p:cNvSpPr>
          <p:nvPr>
            <p:ph sz="half" idx="2"/>
          </p:nvPr>
        </p:nvSpPr>
        <p:spPr>
          <a:xfrm>
            <a:off x="5105400" y="1905000"/>
            <a:ext cx="3733800" cy="2895600"/>
          </a:xfrm>
        </p:spPr>
        <p:txBody>
          <a:bodyPr>
            <a:normAutofit/>
          </a:bodyPr>
          <a:lstStyle/>
          <a:p>
            <a:r>
              <a:rPr lang="en-US" sz="2000" dirty="0" smtClean="0"/>
              <a:t>Presenting product information </a:t>
            </a:r>
          </a:p>
          <a:p>
            <a:r>
              <a:rPr lang="en-US" sz="2000" dirty="0" smtClean="0"/>
              <a:t>Following Up</a:t>
            </a:r>
          </a:p>
          <a:p>
            <a:r>
              <a:rPr lang="en-US" sz="2000" dirty="0" smtClean="0"/>
              <a:t>Communication Skills</a:t>
            </a:r>
          </a:p>
          <a:p>
            <a:r>
              <a:rPr lang="en-US" sz="2000" dirty="0" smtClean="0"/>
              <a:t>People Skills</a:t>
            </a:r>
          </a:p>
          <a:p>
            <a:r>
              <a:rPr lang="en-US" sz="2000" dirty="0" smtClean="0"/>
              <a:t>Resources to use       </a:t>
            </a:r>
            <a:r>
              <a:rPr lang="en-US" sz="2000" dirty="0" err="1" smtClean="0"/>
              <a:t>lisa</a:t>
            </a:r>
            <a:endParaRPr lang="en-US" sz="2000" dirty="0"/>
          </a:p>
        </p:txBody>
      </p:sp>
      <p:sp>
        <p:nvSpPr>
          <p:cNvPr id="5" name="TextBox 4"/>
          <p:cNvSpPr txBox="1"/>
          <p:nvPr/>
        </p:nvSpPr>
        <p:spPr>
          <a:xfrm>
            <a:off x="304800" y="5029200"/>
            <a:ext cx="4876800" cy="461665"/>
          </a:xfrm>
          <a:prstGeom prst="rect">
            <a:avLst/>
          </a:prstGeom>
          <a:noFill/>
        </p:spPr>
        <p:txBody>
          <a:bodyPr wrap="square" rtlCol="0">
            <a:spAutoFit/>
          </a:bodyPr>
          <a:lstStyle/>
          <a:p>
            <a:r>
              <a:rPr lang="en-US" sz="2400" dirty="0" smtClean="0"/>
              <a:t>Now Let’s put it all  together into a … </a:t>
            </a:r>
            <a:endParaRPr lang="en-US" sz="2400" dirty="0"/>
          </a:p>
        </p:txBody>
      </p:sp>
      <p:sp>
        <p:nvSpPr>
          <p:cNvPr id="7" name="TextBox 6"/>
          <p:cNvSpPr txBox="1"/>
          <p:nvPr/>
        </p:nvSpPr>
        <p:spPr>
          <a:xfrm>
            <a:off x="1752600" y="5715000"/>
            <a:ext cx="2286000" cy="707886"/>
          </a:xfrm>
          <a:prstGeom prst="rect">
            <a:avLst/>
          </a:prstGeom>
          <a:noFill/>
          <a:ln>
            <a:solidFill>
              <a:srgbClr val="C00000"/>
            </a:solidFill>
          </a:ln>
        </p:spPr>
        <p:txBody>
          <a:bodyPr wrap="square" rtlCol="0">
            <a:spAutoFit/>
          </a:bodyPr>
          <a:lstStyle/>
          <a:p>
            <a:r>
              <a:rPr lang="en-US" sz="4000" dirty="0" smtClean="0"/>
              <a:t>SYSTEM !!</a:t>
            </a:r>
            <a:endParaRPr lang="en-US" sz="4000" dirty="0"/>
          </a:p>
        </p:txBody>
      </p:sp>
      <p:pic>
        <p:nvPicPr>
          <p:cNvPr id="59396" name="Picture 4" descr="http://www.onlineuniversities.com/wp-content/uploads/21st-century-skills2.jpg"/>
          <p:cNvPicPr>
            <a:picLocks noChangeAspect="1" noChangeArrowheads="1"/>
          </p:cNvPicPr>
          <p:nvPr/>
        </p:nvPicPr>
        <p:blipFill>
          <a:blip r:embed="rId2" cstate="print"/>
          <a:srcRect/>
          <a:stretch>
            <a:fillRect/>
          </a:stretch>
        </p:blipFill>
        <p:spPr bwMode="auto">
          <a:xfrm>
            <a:off x="5715000" y="4114800"/>
            <a:ext cx="3048000" cy="2612571"/>
          </a:xfrm>
          <a:prstGeom prst="rect">
            <a:avLst/>
          </a:prstGeom>
          <a:noFill/>
        </p:spPr>
      </p:pic>
      <p:sp>
        <p:nvSpPr>
          <p:cNvPr id="4" name="TextBox 3"/>
          <p:cNvSpPr txBox="1"/>
          <p:nvPr/>
        </p:nvSpPr>
        <p:spPr>
          <a:xfrm>
            <a:off x="533400" y="4419600"/>
            <a:ext cx="4038600" cy="461665"/>
          </a:xfrm>
          <a:prstGeom prst="rect">
            <a:avLst/>
          </a:prstGeom>
          <a:noFill/>
          <a:ln>
            <a:solidFill>
              <a:srgbClr val="C00000"/>
            </a:solidFill>
          </a:ln>
        </p:spPr>
        <p:txBody>
          <a:bodyPr wrap="square" rtlCol="0">
            <a:spAutoFit/>
          </a:bodyPr>
          <a:lstStyle/>
          <a:p>
            <a:pPr>
              <a:buNone/>
            </a:pPr>
            <a:r>
              <a:rPr lang="en-US" sz="2400" dirty="0" smtClean="0"/>
              <a:t>Archived at www.bobsfiles.net</a:t>
            </a:r>
            <a:endParaRPr 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 calcmode="lin" valueType="num">
                                      <p:cBhvr additive="base">
                                        <p:cTn id="2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7">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build="allAtOnce" animBg="1"/>
      <p:bldP spid="4"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2" name="Picture 10" descr="https://encrypted-tbn1.gstatic.com/images?q=tbn:ANd9GcRDPIN-ft-J7I_FGls4h2IsafJ7NONz1WSZ7qCAo485iLlMV7Lw"/>
          <p:cNvPicPr>
            <a:picLocks noChangeAspect="1" noChangeArrowheads="1"/>
          </p:cNvPicPr>
          <p:nvPr/>
        </p:nvPicPr>
        <p:blipFill>
          <a:blip r:embed="rId2" cstate="print"/>
          <a:srcRect/>
          <a:stretch>
            <a:fillRect/>
          </a:stretch>
        </p:blipFill>
        <p:spPr bwMode="auto">
          <a:xfrm>
            <a:off x="304800" y="1905000"/>
            <a:ext cx="3352800" cy="1828799"/>
          </a:xfrm>
          <a:prstGeom prst="rect">
            <a:avLst/>
          </a:prstGeom>
          <a:noFill/>
          <a:ln>
            <a:solidFill>
              <a:srgbClr val="FF0000"/>
            </a:solidFill>
          </a:ln>
        </p:spPr>
      </p:pic>
      <p:sp>
        <p:nvSpPr>
          <p:cNvPr id="3" name="Content Placeholder 2"/>
          <p:cNvSpPr>
            <a:spLocks noGrp="1"/>
          </p:cNvSpPr>
          <p:nvPr>
            <p:ph idx="1"/>
          </p:nvPr>
        </p:nvSpPr>
        <p:spPr>
          <a:xfrm>
            <a:off x="3657600" y="1752600"/>
            <a:ext cx="5486400" cy="2286000"/>
          </a:xfrm>
        </p:spPr>
        <p:txBody>
          <a:bodyPr>
            <a:normAutofit/>
          </a:bodyPr>
          <a:lstStyle/>
          <a:p>
            <a:pPr>
              <a:buNone/>
            </a:pPr>
            <a:r>
              <a:rPr lang="en-US" sz="2000" dirty="0" smtClean="0"/>
              <a:t>There are 2 specific goals we want to achieve in developing a solid Shaklee business. </a:t>
            </a:r>
          </a:p>
          <a:p>
            <a:pPr marL="457200" indent="-457200">
              <a:buAutoNum type="arabicPeriod"/>
            </a:pPr>
            <a:r>
              <a:rPr lang="en-US" sz="2000" dirty="0" smtClean="0"/>
              <a:t>To develop a </a:t>
            </a:r>
            <a:r>
              <a:rPr lang="en-US" sz="2000" b="1" dirty="0" smtClean="0"/>
              <a:t>customer base </a:t>
            </a:r>
            <a:r>
              <a:rPr lang="en-US" sz="2000" dirty="0" smtClean="0"/>
              <a:t>of 20 to 30 members  initially to reach Director</a:t>
            </a:r>
          </a:p>
          <a:p>
            <a:pPr marL="457200" indent="-457200">
              <a:buAutoNum type="arabicPeriod"/>
            </a:pPr>
            <a:r>
              <a:rPr lang="en-US" sz="2000" dirty="0" smtClean="0"/>
              <a:t>To identify potential </a:t>
            </a:r>
            <a:r>
              <a:rPr lang="en-US" sz="2000" b="1" dirty="0" smtClean="0"/>
              <a:t>business partners</a:t>
            </a:r>
          </a:p>
          <a:p>
            <a:pPr marL="457200" indent="-457200">
              <a:buNone/>
            </a:pPr>
            <a:endParaRPr lang="en-US" sz="2400" dirty="0"/>
          </a:p>
        </p:txBody>
      </p:sp>
      <p:sp>
        <p:nvSpPr>
          <p:cNvPr id="2" name="Title 1"/>
          <p:cNvSpPr>
            <a:spLocks noGrp="1"/>
          </p:cNvSpPr>
          <p:nvPr>
            <p:ph type="title"/>
          </p:nvPr>
        </p:nvSpPr>
        <p:spPr>
          <a:xfrm>
            <a:off x="457200" y="228600"/>
            <a:ext cx="5257800" cy="1524000"/>
          </a:xfrm>
          <a:ln w="28575">
            <a:solidFill>
              <a:srgbClr val="FF0000"/>
            </a:solidFill>
          </a:ln>
        </p:spPr>
        <p:txBody>
          <a:bodyPr>
            <a:normAutofit/>
          </a:bodyPr>
          <a:lstStyle/>
          <a:p>
            <a:r>
              <a:rPr lang="en-US" sz="2800" dirty="0" smtClean="0"/>
              <a:t>Objectives for Session #2 –</a:t>
            </a:r>
            <a:r>
              <a:rPr lang="en-US" sz="3200" dirty="0" smtClean="0"/>
              <a:t/>
            </a:r>
            <a:br>
              <a:rPr lang="en-US" sz="3200" dirty="0" smtClean="0"/>
            </a:br>
            <a:r>
              <a:rPr lang="en-US" sz="3200" dirty="0" smtClean="0"/>
              <a:t>Creating Our Business System</a:t>
            </a:r>
            <a:endParaRPr lang="en-US" sz="3200" dirty="0"/>
          </a:p>
        </p:txBody>
      </p:sp>
      <p:sp>
        <p:nvSpPr>
          <p:cNvPr id="4" name="Rectangle 3"/>
          <p:cNvSpPr/>
          <p:nvPr/>
        </p:nvSpPr>
        <p:spPr>
          <a:xfrm>
            <a:off x="514350" y="3886200"/>
            <a:ext cx="8115300" cy="2585323"/>
          </a:xfrm>
          <a:prstGeom prst="rect">
            <a:avLst/>
          </a:prstGeom>
          <a:ln>
            <a:solidFill>
              <a:schemeClr val="tx1">
                <a:lumMod val="50000"/>
                <a:lumOff val="50000"/>
              </a:schemeClr>
            </a:solidFill>
          </a:ln>
        </p:spPr>
        <p:txBody>
          <a:bodyPr wrap="square">
            <a:spAutoFit/>
          </a:bodyPr>
          <a:lstStyle/>
          <a:p>
            <a:pPr algn="ctr"/>
            <a:r>
              <a:rPr lang="en-US" sz="2400" dirty="0" smtClean="0"/>
              <a:t>This week, we discuss how to put all the skills and  information  we have been learning  into a SYSTEM..   		               	 </a:t>
            </a:r>
            <a:r>
              <a:rPr lang="en-US" sz="2800" b="1" dirty="0" smtClean="0">
                <a:solidFill>
                  <a:srgbClr val="C00000"/>
                </a:solidFill>
              </a:rPr>
              <a:t>A SYSTEM that duplicates.</a:t>
            </a:r>
          </a:p>
          <a:p>
            <a:endParaRPr lang="en-US" sz="1000" dirty="0" smtClean="0"/>
          </a:p>
          <a:p>
            <a:pPr>
              <a:buFont typeface="Arial" pitchFamily="34" charset="0"/>
              <a:buChar char="•"/>
            </a:pPr>
            <a:r>
              <a:rPr lang="en-US" sz="2400" dirty="0" smtClean="0"/>
              <a:t> To understand  the key components of a system</a:t>
            </a:r>
          </a:p>
          <a:p>
            <a:pPr>
              <a:buFont typeface="Arial" pitchFamily="34" charset="0"/>
              <a:buChar char="•"/>
            </a:pPr>
            <a:r>
              <a:rPr lang="en-US" sz="2400" dirty="0" smtClean="0"/>
              <a:t> To learn how to utilize 3-way calls in  developing customers, 	 distributors and business partners 			</a:t>
            </a:r>
            <a:r>
              <a:rPr lang="en-US" sz="2400" dirty="0" err="1" smtClean="0"/>
              <a:t>lisa</a:t>
            </a:r>
            <a:endParaRPr lang="en-US" sz="2800" dirty="0"/>
          </a:p>
        </p:txBody>
      </p:sp>
      <p:pic>
        <p:nvPicPr>
          <p:cNvPr id="28680" name="Picture 8" descr="Jackie F's Caribbean Vacation Pictures photo"/>
          <p:cNvPicPr>
            <a:picLocks noChangeAspect="1" noChangeArrowheads="1"/>
          </p:cNvPicPr>
          <p:nvPr/>
        </p:nvPicPr>
        <p:blipFill>
          <a:blip r:embed="rId3" cstate="print"/>
          <a:srcRect/>
          <a:stretch>
            <a:fillRect/>
          </a:stretch>
        </p:blipFill>
        <p:spPr bwMode="auto">
          <a:xfrm>
            <a:off x="6172200" y="228599"/>
            <a:ext cx="2590800" cy="1295401"/>
          </a:xfrm>
          <a:prstGeom prst="rect">
            <a:avLst/>
          </a:prstGeom>
          <a:noFill/>
          <a:ln>
            <a:solidFill>
              <a:srgbClr val="FF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encrypted-tbn2.gstatic.com/images?q=tbn:ANd9GcRDBKoj5LfkVVvIww22PiO-I-8RxkfnP0TWAqN06lWoxvSQdqMM"/>
          <p:cNvPicPr>
            <a:picLocks noChangeAspect="1" noChangeArrowheads="1"/>
          </p:cNvPicPr>
          <p:nvPr/>
        </p:nvPicPr>
        <p:blipFill>
          <a:blip r:embed="rId2" cstate="print"/>
          <a:srcRect/>
          <a:stretch>
            <a:fillRect/>
          </a:stretch>
        </p:blipFill>
        <p:spPr bwMode="auto">
          <a:xfrm>
            <a:off x="0" y="0"/>
            <a:ext cx="9206433" cy="6858000"/>
          </a:xfrm>
          <a:prstGeom prst="rect">
            <a:avLst/>
          </a:prstGeom>
          <a:noFill/>
        </p:spPr>
      </p:pic>
      <p:sp>
        <p:nvSpPr>
          <p:cNvPr id="3" name="Content Placeholder 2"/>
          <p:cNvSpPr>
            <a:spLocks noGrp="1"/>
          </p:cNvSpPr>
          <p:nvPr>
            <p:ph idx="1"/>
          </p:nvPr>
        </p:nvSpPr>
        <p:spPr>
          <a:xfrm>
            <a:off x="1066800" y="1600200"/>
            <a:ext cx="7467600" cy="2285999"/>
          </a:xfrm>
          <a:solidFill>
            <a:schemeClr val="bg1"/>
          </a:solidFill>
        </p:spPr>
        <p:txBody>
          <a:bodyPr>
            <a:normAutofit/>
          </a:bodyPr>
          <a:lstStyle/>
          <a:p>
            <a:pPr algn="ctr" fontAlgn="base">
              <a:buNone/>
            </a:pPr>
            <a:r>
              <a:rPr lang="en-US" dirty="0" smtClean="0"/>
              <a:t>If you can build one Director on purpose…</a:t>
            </a:r>
          </a:p>
          <a:p>
            <a:pPr algn="ctr" fontAlgn="base">
              <a:buNone/>
            </a:pPr>
            <a:r>
              <a:rPr lang="en-US" dirty="0" smtClean="0"/>
              <a:t>        You can build a hundred.” </a:t>
            </a:r>
          </a:p>
          <a:p>
            <a:pPr algn="ctr" fontAlgn="base">
              <a:buNone/>
            </a:pPr>
            <a:r>
              <a:rPr lang="en-US" dirty="0" smtClean="0"/>
              <a:t>					 			</a:t>
            </a:r>
            <a:r>
              <a:rPr lang="en-US" sz="2800" dirty="0" smtClean="0"/>
              <a:t>Master Coordinator Dan Henderson</a:t>
            </a:r>
          </a:p>
          <a:p>
            <a:pPr algn="ctr" fontAlgn="base">
              <a:buNone/>
            </a:pPr>
            <a:endParaRPr lang="en-US" sz="2800" dirty="0" smtClean="0"/>
          </a:p>
          <a:p>
            <a:endParaRPr lang="en-US" dirty="0"/>
          </a:p>
        </p:txBody>
      </p:sp>
      <p:sp>
        <p:nvSpPr>
          <p:cNvPr id="5" name="TextBox 4"/>
          <p:cNvSpPr txBox="1"/>
          <p:nvPr/>
        </p:nvSpPr>
        <p:spPr>
          <a:xfrm>
            <a:off x="1295400" y="4343400"/>
            <a:ext cx="6553200" cy="707886"/>
          </a:xfrm>
          <a:prstGeom prst="rect">
            <a:avLst/>
          </a:prstGeom>
          <a:solidFill>
            <a:schemeClr val="bg1"/>
          </a:solidFill>
        </p:spPr>
        <p:txBody>
          <a:bodyPr wrap="square" rtlCol="0">
            <a:spAutoFit/>
          </a:bodyPr>
          <a:lstStyle/>
          <a:p>
            <a:pPr algn="ctr"/>
            <a:r>
              <a:rPr lang="en-US" sz="4000" dirty="0" smtClean="0"/>
              <a:t>When you have a system.</a:t>
            </a:r>
            <a:r>
              <a:rPr lang="en-US" sz="3200" dirty="0" smtClean="0"/>
              <a:t>   </a:t>
            </a:r>
            <a:r>
              <a:rPr lang="en-US" sz="2000" dirty="0" err="1" smtClean="0"/>
              <a:t>lisa</a:t>
            </a:r>
            <a:r>
              <a:rPr lang="en-US" sz="2000" dirty="0" smtClean="0"/>
              <a:t>   </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blog.driventoexcel.com/blog.driventoexcel.com/html/wp-content/uploads/2012/11/educator.png"/>
          <p:cNvPicPr>
            <a:picLocks noChangeAspect="1" noChangeArrowheads="1"/>
          </p:cNvPicPr>
          <p:nvPr/>
        </p:nvPicPr>
        <p:blipFill>
          <a:blip r:embed="rId2" cstate="print"/>
          <a:srcRect/>
          <a:stretch>
            <a:fillRect/>
          </a:stretch>
        </p:blipFill>
        <p:spPr bwMode="auto">
          <a:xfrm>
            <a:off x="7010400" y="2971800"/>
            <a:ext cx="1933575" cy="2286000"/>
          </a:xfrm>
          <a:prstGeom prst="rect">
            <a:avLst/>
          </a:prstGeom>
          <a:noFill/>
        </p:spPr>
      </p:pic>
      <p:sp>
        <p:nvSpPr>
          <p:cNvPr id="2" name="Title 1"/>
          <p:cNvSpPr>
            <a:spLocks noGrp="1"/>
          </p:cNvSpPr>
          <p:nvPr>
            <p:ph type="title"/>
          </p:nvPr>
        </p:nvSpPr>
        <p:spPr>
          <a:xfrm>
            <a:off x="457200" y="274638"/>
            <a:ext cx="7086600" cy="792162"/>
          </a:xfrm>
          <a:ln>
            <a:solidFill>
              <a:srgbClr val="C00000"/>
            </a:solidFill>
          </a:ln>
        </p:spPr>
        <p:txBody>
          <a:bodyPr>
            <a:normAutofit/>
          </a:bodyPr>
          <a:lstStyle/>
          <a:p>
            <a:r>
              <a:rPr lang="en-US" sz="3200" dirty="0" smtClean="0"/>
              <a:t>  Key Components  of A Business System </a:t>
            </a:r>
            <a:endParaRPr lang="en-US" sz="3200" dirty="0"/>
          </a:p>
        </p:txBody>
      </p:sp>
      <p:sp>
        <p:nvSpPr>
          <p:cNvPr id="3" name="Content Placeholder 2"/>
          <p:cNvSpPr>
            <a:spLocks noGrp="1"/>
          </p:cNvSpPr>
          <p:nvPr>
            <p:ph idx="1"/>
          </p:nvPr>
        </p:nvSpPr>
        <p:spPr>
          <a:xfrm>
            <a:off x="457200" y="1219200"/>
            <a:ext cx="7086600" cy="5257800"/>
          </a:xfrm>
          <a:ln>
            <a:solidFill>
              <a:schemeClr val="bg1"/>
            </a:solidFill>
          </a:ln>
        </p:spPr>
        <p:txBody>
          <a:bodyPr>
            <a:normAutofit fontScale="92500"/>
          </a:bodyPr>
          <a:lstStyle/>
          <a:p>
            <a:r>
              <a:rPr lang="en-US" sz="2400" dirty="0" smtClean="0"/>
              <a:t>How to meet new people …. on a regular basis.. So you want to ask yourself .. How are you going to do that?</a:t>
            </a:r>
          </a:p>
          <a:p>
            <a:pPr>
              <a:buNone/>
            </a:pPr>
            <a:endParaRPr lang="en-US" sz="2400" dirty="0" smtClean="0"/>
          </a:p>
          <a:p>
            <a:r>
              <a:rPr lang="en-US" sz="2400" dirty="0" smtClean="0"/>
              <a:t>How  to educate  customers about wellness, prevention and Shaklee products  (  what resources will you  use, what websites, FB, Conf calls, mailings, etc? )  </a:t>
            </a:r>
          </a:p>
          <a:p>
            <a:pPr>
              <a:buNone/>
            </a:pPr>
            <a:endParaRPr lang="en-US" sz="2400" dirty="0" smtClean="0"/>
          </a:p>
          <a:p>
            <a:r>
              <a:rPr lang="en-US" sz="2400" dirty="0" smtClean="0"/>
              <a:t>How to introduce people to information on home businesses and  identify business partners. ( How will you do that? )</a:t>
            </a:r>
          </a:p>
          <a:p>
            <a:pPr>
              <a:buNone/>
            </a:pPr>
            <a:endParaRPr lang="en-US" sz="2400" dirty="0" smtClean="0"/>
          </a:p>
          <a:p>
            <a:r>
              <a:rPr lang="en-US" sz="2400" dirty="0" smtClean="0"/>
              <a:t>How to train business partners and create a sense of team.			</a:t>
            </a:r>
            <a:r>
              <a:rPr lang="en-US" sz="2400" dirty="0" err="1" smtClean="0"/>
              <a:t>katie</a:t>
            </a:r>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609600"/>
            <a:ext cx="6019800" cy="868362"/>
          </a:xfrm>
          <a:ln>
            <a:solidFill>
              <a:schemeClr val="accent6">
                <a:lumMod val="75000"/>
              </a:schemeClr>
            </a:solidFill>
          </a:ln>
        </p:spPr>
        <p:txBody>
          <a:bodyPr>
            <a:normAutofit fontScale="90000"/>
          </a:bodyPr>
          <a:lstStyle/>
          <a:p>
            <a:r>
              <a:rPr lang="en-US" sz="3200" dirty="0" smtClean="0"/>
              <a:t>Your Working Folder/ Business Binder</a:t>
            </a:r>
            <a:endParaRPr lang="en-US" sz="3200" dirty="0"/>
          </a:p>
        </p:txBody>
      </p:sp>
      <p:sp>
        <p:nvSpPr>
          <p:cNvPr id="3" name="Content Placeholder 2"/>
          <p:cNvSpPr>
            <a:spLocks noGrp="1"/>
          </p:cNvSpPr>
          <p:nvPr>
            <p:ph idx="1"/>
          </p:nvPr>
        </p:nvSpPr>
        <p:spPr>
          <a:xfrm>
            <a:off x="457200" y="2057400"/>
            <a:ext cx="8229600" cy="4525963"/>
          </a:xfrm>
        </p:spPr>
        <p:txBody>
          <a:bodyPr>
            <a:normAutofit/>
          </a:bodyPr>
          <a:lstStyle/>
          <a:p>
            <a:pPr>
              <a:buNone/>
            </a:pPr>
            <a:r>
              <a:rPr lang="en-US" sz="2400" dirty="0" smtClean="0"/>
              <a:t>Your most useful tool for working your system… is  your Working Folder or 3-Ring Working Binder … </a:t>
            </a:r>
          </a:p>
          <a:p>
            <a:pPr>
              <a:buNone/>
            </a:pPr>
            <a:r>
              <a:rPr lang="en-US" sz="2400" dirty="0" smtClean="0"/>
              <a:t>There your goals are in front of you every time you open it, </a:t>
            </a:r>
          </a:p>
          <a:p>
            <a:pPr>
              <a:buNone/>
            </a:pPr>
            <a:r>
              <a:rPr lang="en-US" sz="2400" dirty="0" smtClean="0"/>
              <a:t>	---And your contact info, </a:t>
            </a:r>
          </a:p>
          <a:p>
            <a:pPr>
              <a:buNone/>
            </a:pPr>
            <a:r>
              <a:rPr lang="en-US" sz="2400" dirty="0" smtClean="0"/>
              <a:t>	---Your weekly plan of activities and calls ,</a:t>
            </a:r>
          </a:p>
          <a:p>
            <a:pPr>
              <a:buNone/>
            </a:pPr>
            <a:r>
              <a:rPr lang="en-US" sz="2400" dirty="0" smtClean="0"/>
              <a:t>	---Calendar for scheduling appointments and events,  	essential documents, etc…  </a:t>
            </a:r>
          </a:p>
          <a:p>
            <a:pPr>
              <a:buNone/>
            </a:pPr>
            <a:r>
              <a:rPr lang="en-US" sz="2400" dirty="0" smtClean="0"/>
              <a:t>The binder is for more than just simple follow up   … It is your working business tool… (  see session 16 of Skilling Up Spring Semester 2014)			</a:t>
            </a:r>
            <a:r>
              <a:rPr lang="en-US" sz="2400" dirty="0" err="1" smtClean="0"/>
              <a:t>lisa</a:t>
            </a:r>
            <a:endParaRPr lang="en-US" sz="2400" dirty="0" smtClean="0"/>
          </a:p>
          <a:p>
            <a:endParaRPr lang="en-US" sz="2800" dirty="0"/>
          </a:p>
        </p:txBody>
      </p:sp>
      <p:pic>
        <p:nvPicPr>
          <p:cNvPr id="32770" name="Picture 2" descr="http://www.clker.com/cliparts/3/4/e/f/11949844602032499032folder_juliane_krug_01.svg.med.png"/>
          <p:cNvPicPr>
            <a:picLocks noChangeAspect="1" noChangeArrowheads="1"/>
          </p:cNvPicPr>
          <p:nvPr/>
        </p:nvPicPr>
        <p:blipFill>
          <a:blip r:embed="rId2" cstate="print"/>
          <a:srcRect/>
          <a:stretch>
            <a:fillRect/>
          </a:stretch>
        </p:blipFill>
        <p:spPr bwMode="auto">
          <a:xfrm>
            <a:off x="0" y="-304799"/>
            <a:ext cx="2667000" cy="260477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t>Katie’s Traveling Work Bag</a:t>
            </a:r>
            <a:endParaRPr lang="en-US" sz="3200" dirty="0"/>
          </a:p>
        </p:txBody>
      </p:sp>
      <p:pic>
        <p:nvPicPr>
          <p:cNvPr id="1026" name="Picture 2"/>
          <p:cNvPicPr>
            <a:picLocks noGrp="1" noChangeAspect="1" noChangeArrowheads="1"/>
          </p:cNvPicPr>
          <p:nvPr>
            <p:ph idx="1"/>
          </p:nvPr>
        </p:nvPicPr>
        <p:blipFill>
          <a:blip r:embed="rId2" cstate="print"/>
          <a:stretch>
            <a:fillRect/>
          </a:stretch>
        </p:blipFill>
        <p:spPr bwMode="auto">
          <a:xfrm rot="5400000">
            <a:off x="677516" y="3056286"/>
            <a:ext cx="3088216" cy="3833647"/>
          </a:xfrm>
          <a:prstGeom prst="rect">
            <a:avLst/>
          </a:prstGeom>
          <a:noFill/>
          <a:ln w="9525">
            <a:noFill/>
            <a:miter lim="800000"/>
            <a:headEnd/>
            <a:tailEnd/>
          </a:ln>
          <a:effectLst/>
        </p:spPr>
      </p:pic>
      <p:sp>
        <p:nvSpPr>
          <p:cNvPr id="4" name="TextBox 3"/>
          <p:cNvSpPr txBox="1"/>
          <p:nvPr/>
        </p:nvSpPr>
        <p:spPr>
          <a:xfrm>
            <a:off x="533400" y="1143000"/>
            <a:ext cx="8077200" cy="1938992"/>
          </a:xfrm>
          <a:prstGeom prst="rect">
            <a:avLst/>
          </a:prstGeom>
          <a:noFill/>
        </p:spPr>
        <p:txBody>
          <a:bodyPr wrap="square" rtlCol="0">
            <a:spAutoFit/>
          </a:bodyPr>
          <a:lstStyle/>
          <a:p>
            <a:pPr>
              <a:buFont typeface="Arial" pitchFamily="34" charset="0"/>
              <a:buChar char="•"/>
            </a:pPr>
            <a:r>
              <a:rPr lang="en-US" sz="2400" dirty="0" smtClean="0"/>
              <a:t>  The working folder plus product guides, brochures, CD’s, office supplies, welcome packets to send to new members, </a:t>
            </a:r>
          </a:p>
          <a:p>
            <a:pPr>
              <a:buFont typeface="Arial" pitchFamily="34" charset="0"/>
              <a:buChar char="•"/>
            </a:pPr>
            <a:r>
              <a:rPr lang="en-US" sz="2400" dirty="0" smtClean="0"/>
              <a:t> Multiple copies of most popular product information sheets ready to mail  with thank you notes after an order. ( or email ) </a:t>
            </a:r>
          </a:p>
          <a:p>
            <a:pPr>
              <a:buFont typeface="Arial" pitchFamily="34" charset="0"/>
              <a:buChar char="•"/>
            </a:pPr>
            <a:r>
              <a:rPr lang="en-US" sz="2400" dirty="0" smtClean="0"/>
              <a:t> Price sheets  </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Katie’s Filing System </a:t>
            </a:r>
            <a:endParaRPr lang="en-US" dirty="0"/>
          </a:p>
        </p:txBody>
      </p:sp>
      <p:sp>
        <p:nvSpPr>
          <p:cNvPr id="3" name="Content Placeholder 2"/>
          <p:cNvSpPr>
            <a:spLocks noGrp="1"/>
          </p:cNvSpPr>
          <p:nvPr>
            <p:ph idx="1"/>
          </p:nvPr>
        </p:nvSpPr>
        <p:spPr>
          <a:xfrm>
            <a:off x="457200" y="1066800"/>
            <a:ext cx="8229600" cy="2362201"/>
          </a:xfrm>
        </p:spPr>
        <p:txBody>
          <a:bodyPr>
            <a:normAutofit/>
          </a:bodyPr>
          <a:lstStyle/>
          <a:p>
            <a:pPr>
              <a:buNone/>
            </a:pPr>
            <a:r>
              <a:rPr lang="en-US" sz="2400" dirty="0" smtClean="0"/>
              <a:t>File folders contain product information sheets in categories</a:t>
            </a:r>
          </a:p>
          <a:p>
            <a:pPr>
              <a:buNone/>
            </a:pPr>
            <a:r>
              <a:rPr lang="en-US" sz="2400" dirty="0" smtClean="0"/>
              <a:t>Ex – Shaklee 180, </a:t>
            </a:r>
            <a:r>
              <a:rPr lang="en-US" sz="2400" dirty="0" err="1" smtClean="0"/>
              <a:t>Enfuselle</a:t>
            </a:r>
            <a:r>
              <a:rPr lang="en-US" sz="2400" dirty="0" smtClean="0"/>
              <a:t>, Pregnancy, Allergies, Women’s Health, Children’s Health etc  ( same folders as set up in computer ) </a:t>
            </a:r>
          </a:p>
          <a:p>
            <a:pPr>
              <a:buNone/>
            </a:pPr>
            <a:endParaRPr lang="en-US" sz="2400" dirty="0"/>
          </a:p>
        </p:txBody>
      </p:sp>
      <p:pic>
        <p:nvPicPr>
          <p:cNvPr id="2050" name="Picture 2"/>
          <p:cNvPicPr>
            <a:picLocks noChangeAspect="1" noChangeArrowheads="1"/>
          </p:cNvPicPr>
          <p:nvPr/>
        </p:nvPicPr>
        <p:blipFill>
          <a:blip r:embed="rId2" cstate="print"/>
          <a:srcRect/>
          <a:stretch>
            <a:fillRect/>
          </a:stretch>
        </p:blipFill>
        <p:spPr bwMode="auto">
          <a:xfrm rot="5400000">
            <a:off x="18230191" y="-5696609"/>
            <a:ext cx="9982176" cy="1345064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rot="5400000">
            <a:off x="1915414" y="2982215"/>
            <a:ext cx="3230367" cy="39116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encrypted-tbn0.gstatic.com/images?q=tbn:ANd9GcQ7UbwycOAfluXf0gU2CqAxdfzFhgqeRTClhE7lhOg0U-G3BvqW"/>
          <p:cNvPicPr>
            <a:picLocks noChangeAspect="1" noChangeArrowheads="1"/>
          </p:cNvPicPr>
          <p:nvPr/>
        </p:nvPicPr>
        <p:blipFill>
          <a:blip r:embed="rId2" cstate="print"/>
          <a:srcRect/>
          <a:stretch>
            <a:fillRect/>
          </a:stretch>
        </p:blipFill>
        <p:spPr bwMode="auto">
          <a:xfrm>
            <a:off x="6629400" y="968828"/>
            <a:ext cx="2514600" cy="2155371"/>
          </a:xfrm>
          <a:prstGeom prst="rect">
            <a:avLst/>
          </a:prstGeom>
          <a:noFill/>
        </p:spPr>
      </p:pic>
      <p:sp>
        <p:nvSpPr>
          <p:cNvPr id="2" name="Title 1"/>
          <p:cNvSpPr>
            <a:spLocks noGrp="1"/>
          </p:cNvSpPr>
          <p:nvPr>
            <p:ph type="title"/>
          </p:nvPr>
        </p:nvSpPr>
        <p:spPr>
          <a:xfrm>
            <a:off x="952500" y="304800"/>
            <a:ext cx="7239000" cy="1096962"/>
          </a:xfrm>
          <a:ln>
            <a:solidFill>
              <a:schemeClr val="tx2">
                <a:lumMod val="60000"/>
                <a:lumOff val="40000"/>
              </a:schemeClr>
            </a:solidFill>
          </a:ln>
        </p:spPr>
        <p:txBody>
          <a:bodyPr>
            <a:normAutofit/>
          </a:bodyPr>
          <a:lstStyle/>
          <a:p>
            <a:r>
              <a:rPr lang="en-US" sz="3200" dirty="0" smtClean="0"/>
              <a:t>Part 1 of Your System</a:t>
            </a:r>
            <a:br>
              <a:rPr lang="en-US" sz="3200" dirty="0" smtClean="0"/>
            </a:br>
            <a:r>
              <a:rPr lang="en-US" sz="3200" dirty="0" smtClean="0"/>
              <a:t> Meeting New People On A Regular Basis </a:t>
            </a:r>
            <a:endParaRPr lang="en-US" sz="3200" dirty="0"/>
          </a:p>
        </p:txBody>
      </p:sp>
      <p:sp>
        <p:nvSpPr>
          <p:cNvPr id="3" name="Content Placeholder 2"/>
          <p:cNvSpPr>
            <a:spLocks noGrp="1"/>
          </p:cNvSpPr>
          <p:nvPr>
            <p:ph idx="1"/>
          </p:nvPr>
        </p:nvSpPr>
        <p:spPr>
          <a:xfrm>
            <a:off x="647700" y="1676400"/>
            <a:ext cx="7848600" cy="4830763"/>
          </a:xfrm>
        </p:spPr>
        <p:txBody>
          <a:bodyPr>
            <a:normAutofit lnSpcReduction="10000"/>
          </a:bodyPr>
          <a:lstStyle/>
          <a:p>
            <a:r>
              <a:rPr lang="en-US" sz="2400" dirty="0" smtClean="0"/>
              <a:t>Offer incentives and rewards for  referrals</a:t>
            </a:r>
          </a:p>
          <a:p>
            <a:pPr marL="465138" indent="-465138"/>
            <a:r>
              <a:rPr lang="en-US" sz="2400" dirty="0" smtClean="0"/>
              <a:t>Get involved in groups in our neighborhoods				  and communities</a:t>
            </a:r>
          </a:p>
          <a:p>
            <a:pPr marL="1258888" indent="-1258888">
              <a:buNone/>
            </a:pPr>
            <a:r>
              <a:rPr lang="en-US" sz="2400" dirty="0" smtClean="0"/>
              <a:t>	( networking groups, MOPS,  Etc )</a:t>
            </a:r>
          </a:p>
          <a:p>
            <a:pPr marL="1258888" indent="-1258888">
              <a:buNone/>
            </a:pPr>
            <a:endParaRPr lang="en-US" sz="2400" dirty="0" smtClean="0"/>
          </a:p>
          <a:p>
            <a:r>
              <a:rPr lang="en-US" sz="2400" dirty="0" smtClean="0"/>
              <a:t>Join groups on </a:t>
            </a:r>
            <a:r>
              <a:rPr lang="en-US" sz="2400" dirty="0" err="1" smtClean="0"/>
              <a:t>FaceBook</a:t>
            </a:r>
            <a:r>
              <a:rPr lang="en-US" sz="2400" dirty="0" smtClean="0"/>
              <a:t> with common interests.</a:t>
            </a:r>
          </a:p>
          <a:p>
            <a:r>
              <a:rPr lang="en-US" sz="2400" dirty="0" smtClean="0"/>
              <a:t>Schedule 2 to 3 in-home events a month</a:t>
            </a:r>
          </a:p>
          <a:p>
            <a:r>
              <a:rPr lang="en-US" sz="2400" dirty="0" smtClean="0"/>
              <a:t>Schedule </a:t>
            </a:r>
            <a:r>
              <a:rPr lang="en-US" sz="2400" dirty="0" err="1" smtClean="0"/>
              <a:t>FaceBook</a:t>
            </a:r>
            <a:r>
              <a:rPr lang="en-US" sz="2400" dirty="0" smtClean="0"/>
              <a:t> events</a:t>
            </a:r>
          </a:p>
          <a:p>
            <a:pPr>
              <a:buNone/>
            </a:pPr>
            <a:endParaRPr lang="en-US" sz="2400" dirty="0" smtClean="0"/>
          </a:p>
          <a:p>
            <a:r>
              <a:rPr lang="en-US" sz="2400" dirty="0" smtClean="0"/>
              <a:t>Most important – listen .. Ask questions… “Tell me about”</a:t>
            </a:r>
          </a:p>
          <a:p>
            <a:r>
              <a:rPr lang="en-US" sz="2400" dirty="0" smtClean="0"/>
              <a:t>Post on </a:t>
            </a:r>
            <a:r>
              <a:rPr lang="en-US" sz="2400" dirty="0" err="1" smtClean="0"/>
              <a:t>FaceBook</a:t>
            </a:r>
            <a:r>
              <a:rPr lang="en-US" sz="2400" dirty="0" smtClean="0"/>
              <a:t> occasionally  living your life as you are using Shaklee products  ( photo of Katie’s post )   </a:t>
            </a:r>
            <a:r>
              <a:rPr lang="en-US" sz="2400" dirty="0" err="1" smtClean="0"/>
              <a:t>katie</a:t>
            </a:r>
            <a:endParaRPr lang="en-US" sz="2400" dirty="0"/>
          </a:p>
        </p:txBody>
      </p:sp>
      <p:pic>
        <p:nvPicPr>
          <p:cNvPr id="29700" name="Picture 4" descr="http://iteachsewing.com/images-asg/buttonNG.gif"/>
          <p:cNvPicPr>
            <a:picLocks noChangeAspect="1" noChangeArrowheads="1"/>
          </p:cNvPicPr>
          <p:nvPr/>
        </p:nvPicPr>
        <p:blipFill>
          <a:blip r:embed="rId3" cstate="print"/>
          <a:srcRect/>
          <a:stretch>
            <a:fillRect/>
          </a:stretch>
        </p:blipFill>
        <p:spPr bwMode="auto">
          <a:xfrm>
            <a:off x="228600" y="2514600"/>
            <a:ext cx="1706217" cy="1226358"/>
          </a:xfrm>
          <a:prstGeom prst="rect">
            <a:avLst/>
          </a:prstGeom>
          <a:noFill/>
        </p:spPr>
      </p:pic>
      <p:pic>
        <p:nvPicPr>
          <p:cNvPr id="29702" name="Picture 6" descr="https://encrypted-tbn1.gstatic.com/images?q=tbn:ANd9GcQqzhYLIa0E4y6WQF_iXHCYtv2kGfKTG8XMQ08tfbLXiaYA3Cw3vk48zd_a"/>
          <p:cNvPicPr>
            <a:picLocks noChangeAspect="1" noChangeArrowheads="1"/>
          </p:cNvPicPr>
          <p:nvPr/>
        </p:nvPicPr>
        <p:blipFill>
          <a:blip r:embed="rId4" cstate="print"/>
          <a:srcRect/>
          <a:stretch>
            <a:fillRect/>
          </a:stretch>
        </p:blipFill>
        <p:spPr bwMode="auto">
          <a:xfrm>
            <a:off x="6553200" y="4130040"/>
            <a:ext cx="1828800" cy="97536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ctrTitle"/>
          </p:nvPr>
        </p:nvSpPr>
        <p:spPr>
          <a:xfrm>
            <a:off x="228600" y="304800"/>
            <a:ext cx="8534400" cy="6096000"/>
          </a:xfrm>
        </p:spPr>
        <p:txBody>
          <a:bodyPr>
            <a:normAutofit fontScale="90000"/>
          </a:bodyPr>
          <a:lstStyle/>
          <a:p>
            <a:pPr algn="l"/>
            <a:r>
              <a:rPr lang="en-US" altLang="en-US" sz="2400" b="1" u="sng" dirty="0" smtClean="0"/>
              <a:t>Shaklee 180® Special Offer</a:t>
            </a:r>
            <a:r>
              <a:rPr lang="en-US" altLang="en-US" sz="2400" u="sng" dirty="0" smtClean="0"/>
              <a:t/>
            </a:r>
            <a:br>
              <a:rPr lang="en-US" altLang="en-US" sz="2400" u="sng" dirty="0" smtClean="0"/>
            </a:br>
            <a:r>
              <a:rPr lang="en-US" altLang="en-US" sz="1800" dirty="0" smtClean="0"/>
              <a:t>Here’s a great offer to share with people who are participating  </a:t>
            </a:r>
            <a:br>
              <a:rPr lang="en-US" altLang="en-US" sz="1800" dirty="0" smtClean="0"/>
            </a:br>
            <a:r>
              <a:rPr lang="en-US" altLang="en-US" sz="1800" dirty="0" smtClean="0"/>
              <a:t>in the challenge that includes a nice perk for you!</a:t>
            </a:r>
            <a:br>
              <a:rPr lang="en-US" altLang="en-US" sz="1800" dirty="0" smtClean="0"/>
            </a:br>
            <a:r>
              <a:rPr lang="en-US" altLang="en-US" sz="2000" dirty="0" smtClean="0"/>
              <a:t/>
            </a:r>
            <a:br>
              <a:rPr lang="en-US" altLang="en-US" sz="2000" dirty="0" smtClean="0"/>
            </a:br>
            <a:r>
              <a:rPr lang="en-US" altLang="en-US" sz="2000" b="1" u="sng" dirty="0" smtClean="0"/>
              <a:t>NEW Members and Distributors</a:t>
            </a:r>
            <a:r>
              <a:rPr lang="en-US" altLang="en-US" sz="2000" u="sng" dirty="0" smtClean="0"/>
              <a:t> joining </a:t>
            </a:r>
            <a:r>
              <a:rPr lang="en-US" altLang="en-US" sz="2000" dirty="0" smtClean="0"/>
              <a:t>with a Shaklee 180®  Turnaround Kit, Lean &amp; Healthy Kit, or </a:t>
            </a:r>
            <a:r>
              <a:rPr lang="en-US" altLang="en-US" sz="2000" dirty="0" err="1" smtClean="0"/>
              <a:t>Smoothee</a:t>
            </a:r>
            <a:r>
              <a:rPr lang="en-US" altLang="en-US" sz="2000" dirty="0" smtClean="0"/>
              <a:t> Kit will receive a box of Shaklee 180® Blueberry &amp; Almond Meal-in-a-bars – an over $30 value (SRP) -- for FREE.</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b="1" u="sng" dirty="0" smtClean="0"/>
              <a:t>EXISTING Members, Distributors and Associates</a:t>
            </a:r>
            <a:r>
              <a:rPr lang="en-US" altLang="en-US" sz="2000" u="sng" dirty="0" smtClean="0"/>
              <a:t> who purchase </a:t>
            </a:r>
            <a:r>
              <a:rPr lang="en-US" altLang="en-US" sz="2000" dirty="0" smtClean="0"/>
              <a:t>a Shaklee 180® Turnaround Kit, Lean &amp; Healthy Kit or </a:t>
            </a:r>
            <a:r>
              <a:rPr lang="en-US" altLang="en-US" sz="2000" dirty="0" err="1" smtClean="0"/>
              <a:t>Smoothee</a:t>
            </a:r>
            <a:r>
              <a:rPr lang="en-US" altLang="en-US" sz="2000" dirty="0" smtClean="0"/>
              <a:t> Kit will receive </a:t>
            </a:r>
            <a:br>
              <a:rPr lang="en-US" altLang="en-US" sz="2000" dirty="0" smtClean="0"/>
            </a:br>
            <a:r>
              <a:rPr lang="en-US" altLang="en-US" sz="2000" dirty="0" smtClean="0"/>
              <a:t>a box of Shaklee 180® Blueberry &amp; Almond Meal-in-a-bars for FREE.</a:t>
            </a:r>
            <a:br>
              <a:rPr lang="en-US" altLang="en-US" sz="2000" dirty="0" smtClean="0"/>
            </a:br>
            <a:r>
              <a:rPr lang="en-US" altLang="en-US" sz="2000" dirty="0" smtClean="0"/>
              <a:t/>
            </a:r>
            <a:br>
              <a:rPr lang="en-US" altLang="en-US" sz="2000" dirty="0" smtClean="0"/>
            </a:br>
            <a:r>
              <a:rPr lang="en-US" altLang="en-US" sz="2000" u="sng" dirty="0" smtClean="0"/>
              <a:t>When </a:t>
            </a:r>
            <a:r>
              <a:rPr lang="en-US" altLang="en-US" sz="2000" b="1" u="sng" dirty="0" smtClean="0"/>
              <a:t>YOU</a:t>
            </a:r>
            <a:r>
              <a:rPr lang="en-US" altLang="en-US" sz="2000" u="sng" dirty="0" smtClean="0"/>
              <a:t> </a:t>
            </a:r>
            <a:r>
              <a:rPr lang="en-US" altLang="en-US" sz="2000" b="1" u="sng" dirty="0" smtClean="0"/>
              <a:t>sponsor new Members with a Shaklee 180® Kit</a:t>
            </a:r>
            <a:r>
              <a:rPr lang="en-US" altLang="en-US" sz="2000" b="1" dirty="0" smtClean="0"/>
              <a:t>,</a:t>
            </a:r>
            <a:r>
              <a:rPr lang="en-US" altLang="en-US" sz="2000" dirty="0" smtClean="0"/>
              <a:t> you’ll receive a box of Shaklee 180® Vanilla </a:t>
            </a:r>
            <a:r>
              <a:rPr lang="en-US" altLang="en-US" sz="2000" dirty="0" err="1" smtClean="0"/>
              <a:t>Smoothee</a:t>
            </a:r>
            <a:r>
              <a:rPr lang="en-US" altLang="en-US" sz="2000" dirty="0" smtClean="0"/>
              <a:t> Packets – a nearly $60 (SRP) value – for FREE!</a:t>
            </a:r>
            <a:br>
              <a:rPr lang="en-US" altLang="en-US" sz="2000" dirty="0" smtClean="0"/>
            </a:br>
            <a:r>
              <a:rPr lang="en-US" altLang="en-US" sz="2000" dirty="0" smtClean="0"/>
              <a:t/>
            </a:r>
            <a:br>
              <a:rPr lang="en-US" altLang="en-US" sz="2000" dirty="0" smtClean="0"/>
            </a:br>
            <a:r>
              <a:rPr lang="en-US" altLang="en-US" sz="2000" b="1" dirty="0" smtClean="0"/>
              <a:t>The top 10 Distributors sponsoring new people</a:t>
            </a:r>
            <a:r>
              <a:rPr lang="en-US" altLang="en-US" sz="2000" dirty="0" smtClean="0"/>
              <a:t> with a Shaklee 180® Kit </a:t>
            </a:r>
            <a:br>
              <a:rPr lang="en-US" altLang="en-US" sz="2000" dirty="0" smtClean="0"/>
            </a:br>
            <a:r>
              <a:rPr lang="en-US" altLang="en-US" sz="2000" dirty="0" smtClean="0"/>
              <a:t>during the promotion period will also earn a free single-serve blender!</a:t>
            </a:r>
            <a:br>
              <a:rPr lang="en-US" altLang="en-US" sz="2000" dirty="0" smtClean="0"/>
            </a:br>
            <a:endParaRPr lang="en-US" altLang="en-US" sz="2000" dirty="0" smtClean="0"/>
          </a:p>
        </p:txBody>
      </p:sp>
      <p:pic>
        <p:nvPicPr>
          <p:cNvPr id="24579" name="Picture 3"/>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24600" y="76200"/>
            <a:ext cx="2590800"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0" name="Picture 4" descr="http://cleanwaytohealth.com/wp-content/uploads/2014/12/180-Blueberry-Almond-Meal-Bar-300x22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62800" y="2209800"/>
            <a:ext cx="1454150" cy="1089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754098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FaceBook</a:t>
            </a:r>
            <a:r>
              <a:rPr lang="en-US" sz="2800" dirty="0" smtClean="0"/>
              <a:t> Postings Create Interest and Awareness</a:t>
            </a:r>
            <a:endParaRPr lang="en-US" sz="2800" dirty="0"/>
          </a:p>
        </p:txBody>
      </p:sp>
      <p:sp>
        <p:nvSpPr>
          <p:cNvPr id="3" name="Content Placeholder 2"/>
          <p:cNvSpPr>
            <a:spLocks noGrp="1"/>
          </p:cNvSpPr>
          <p:nvPr>
            <p:ph idx="1"/>
          </p:nvPr>
        </p:nvSpPr>
        <p:spPr>
          <a:xfrm>
            <a:off x="457200" y="1600200"/>
            <a:ext cx="3276600" cy="4525963"/>
          </a:xfrm>
        </p:spPr>
        <p:txBody>
          <a:bodyPr>
            <a:normAutofit/>
          </a:bodyPr>
          <a:lstStyle/>
          <a:p>
            <a:pPr>
              <a:buNone/>
            </a:pPr>
            <a:r>
              <a:rPr lang="en-US" sz="2400" dirty="0" smtClean="0"/>
              <a:t>Really need these for energy after a certain cute someone kept me up all night </a:t>
            </a:r>
          </a:p>
          <a:p>
            <a:pPr>
              <a:buNone/>
            </a:pPr>
            <a:r>
              <a:rPr lang="en-US" sz="2400" dirty="0" smtClean="0">
                <a:hlinkClick r:id="rId2"/>
              </a:rPr>
              <a:t>#</a:t>
            </a:r>
            <a:r>
              <a:rPr lang="en-US" sz="2400" dirty="0" err="1" smtClean="0">
                <a:hlinkClick r:id="rId2"/>
              </a:rPr>
              <a:t>goodthinghescute</a:t>
            </a:r>
            <a:r>
              <a:rPr lang="en-US" sz="2400" dirty="0" smtClean="0"/>
              <a:t> </a:t>
            </a:r>
            <a:r>
              <a:rPr lang="en-US" sz="2400" dirty="0" smtClean="0">
                <a:hlinkClick r:id="rId3"/>
              </a:rPr>
              <a:t>#</a:t>
            </a:r>
            <a:r>
              <a:rPr lang="en-US" sz="2400" dirty="0" err="1" smtClean="0">
                <a:hlinkClick r:id="rId3"/>
              </a:rPr>
              <a:t>bvitaminshelpme</a:t>
            </a:r>
            <a:r>
              <a:rPr lang="en-US" sz="2400" dirty="0" smtClean="0"/>
              <a:t> </a:t>
            </a:r>
            <a:r>
              <a:rPr lang="en-US" sz="2400" dirty="0" smtClean="0">
                <a:hlinkClick r:id="rId4"/>
              </a:rPr>
              <a:t>#</a:t>
            </a:r>
            <a:r>
              <a:rPr lang="en-US" sz="2400" dirty="0" err="1" smtClean="0">
                <a:hlinkClick r:id="rId4"/>
              </a:rPr>
              <a:t>shakleemoms</a:t>
            </a:r>
            <a:endParaRPr lang="en-US" sz="2400" dirty="0" smtClean="0"/>
          </a:p>
          <a:p>
            <a:pPr>
              <a:buNone/>
            </a:pPr>
            <a:endParaRPr lang="en-US" sz="2400" dirty="0" smtClean="0"/>
          </a:p>
          <a:p>
            <a:pPr>
              <a:buNone/>
            </a:pPr>
            <a:endParaRPr lang="en-US" sz="2400" dirty="0" smtClean="0"/>
          </a:p>
          <a:p>
            <a:pPr>
              <a:buNone/>
            </a:pPr>
            <a:r>
              <a:rPr lang="en-US" sz="2400" dirty="0" err="1" smtClean="0"/>
              <a:t>katie</a:t>
            </a:r>
            <a:endParaRPr lang="en-US" sz="2400" dirty="0" smtClean="0"/>
          </a:p>
          <a:p>
            <a:endParaRPr lang="en-US" sz="2400" dirty="0"/>
          </a:p>
        </p:txBody>
      </p:sp>
      <p:pic>
        <p:nvPicPr>
          <p:cNvPr id="1026" name="Picture 2" descr="Photo: Really need these for energy after a certain cute someone kept me up all night #goodthinghescute #bvitaminshelpme #shakleemoms"/>
          <p:cNvPicPr>
            <a:picLocks noChangeAspect="1" noChangeArrowheads="1"/>
          </p:cNvPicPr>
          <p:nvPr/>
        </p:nvPicPr>
        <p:blipFill>
          <a:blip r:embed="rId5" cstate="print"/>
          <a:srcRect/>
          <a:stretch>
            <a:fillRect/>
          </a:stretch>
        </p:blipFill>
        <p:spPr bwMode="auto">
          <a:xfrm>
            <a:off x="3657600" y="1447800"/>
            <a:ext cx="5181600" cy="502920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title"/>
          </p:nvPr>
        </p:nvSpPr>
        <p:spPr>
          <a:xfrm>
            <a:off x="762000" y="274638"/>
            <a:ext cx="7620000" cy="1143000"/>
          </a:xfrm>
          <a:ln>
            <a:solidFill>
              <a:schemeClr val="tx2">
                <a:lumMod val="60000"/>
                <a:lumOff val="40000"/>
              </a:schemeClr>
            </a:solidFill>
          </a:ln>
        </p:spPr>
        <p:txBody>
          <a:bodyPr>
            <a:normAutofit fontScale="90000"/>
          </a:bodyPr>
          <a:lstStyle/>
          <a:p>
            <a:r>
              <a:rPr lang="en-US" sz="3600" dirty="0" smtClean="0"/>
              <a:t>Member Care and Customer Service is Your Greatest Asset in Meeting New People</a:t>
            </a:r>
            <a:endParaRPr lang="en-US" sz="3600" dirty="0"/>
          </a:p>
        </p:txBody>
      </p:sp>
      <p:sp>
        <p:nvSpPr>
          <p:cNvPr id="3" name="Content Placeholder 2"/>
          <p:cNvSpPr>
            <a:spLocks noGrp="1"/>
          </p:cNvSpPr>
          <p:nvPr>
            <p:ph idx="1"/>
          </p:nvPr>
        </p:nvSpPr>
        <p:spPr>
          <a:xfrm>
            <a:off x="457200" y="1752600"/>
            <a:ext cx="8229600" cy="4800600"/>
          </a:xfrm>
        </p:spPr>
        <p:txBody>
          <a:bodyPr>
            <a:normAutofit/>
          </a:bodyPr>
          <a:lstStyle/>
          <a:p>
            <a:r>
              <a:rPr lang="en-US" sz="2400" dirty="0" smtClean="0"/>
              <a:t>Your members will give you referrals when you have built a strong relationship with them ..</a:t>
            </a:r>
          </a:p>
          <a:p>
            <a:r>
              <a:rPr lang="en-US" sz="2400" dirty="0" smtClean="0"/>
              <a:t>They will then trust you to take as good  care of their friends as you service them.</a:t>
            </a:r>
          </a:p>
          <a:p>
            <a:r>
              <a:rPr lang="en-US" sz="2400" dirty="0" smtClean="0"/>
              <a:t>The more success they have with the products, the more likely they are to want to refer others.</a:t>
            </a:r>
          </a:p>
          <a:p>
            <a:r>
              <a:rPr lang="en-US" sz="2400" dirty="0" smtClean="0"/>
              <a:t>The more educated they are about the products, the more likely they are to have people come to mind who could benefit from them</a:t>
            </a:r>
          </a:p>
          <a:p>
            <a:r>
              <a:rPr lang="en-US" sz="2400" dirty="0" smtClean="0"/>
              <a:t>Good member care leads to more members </a:t>
            </a:r>
            <a:r>
              <a:rPr lang="en-US" sz="2400" smtClean="0"/>
              <a:t>AND </a:t>
            </a:r>
            <a:r>
              <a:rPr lang="en-US" sz="2400" smtClean="0"/>
              <a:t>distributors</a:t>
            </a:r>
            <a:r>
              <a:rPr lang="en-US" sz="2400" dirty="0" smtClean="0"/>
              <a:t>.</a:t>
            </a:r>
          </a:p>
          <a:p>
            <a:pPr>
              <a:buNone/>
            </a:pPr>
            <a:r>
              <a:rPr lang="en-US" sz="2400" dirty="0" smtClean="0"/>
              <a:t>							</a:t>
            </a:r>
            <a:r>
              <a:rPr lang="en-US" sz="2400" dirty="0" err="1" smtClean="0"/>
              <a:t>lisa</a:t>
            </a:r>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reschool.colonial.net/02B83D3F-004C57E3.0/teacher-clipart-web.jpg"/>
          <p:cNvPicPr>
            <a:picLocks noChangeAspect="1" noChangeArrowheads="1"/>
          </p:cNvPicPr>
          <p:nvPr/>
        </p:nvPicPr>
        <p:blipFill>
          <a:blip r:embed="rId2" cstate="print"/>
          <a:srcRect/>
          <a:stretch>
            <a:fillRect/>
          </a:stretch>
        </p:blipFill>
        <p:spPr bwMode="auto">
          <a:xfrm>
            <a:off x="7086600" y="2819400"/>
            <a:ext cx="2057400" cy="3200400"/>
          </a:xfrm>
          <a:prstGeom prst="rect">
            <a:avLst/>
          </a:prstGeom>
          <a:noFill/>
        </p:spPr>
      </p:pic>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Part 2 of Your System </a:t>
            </a:r>
            <a:br>
              <a:rPr lang="en-US" sz="3200" dirty="0" smtClean="0"/>
            </a:br>
            <a:r>
              <a:rPr lang="en-US" sz="3200" dirty="0" smtClean="0"/>
              <a:t>Educating Members/ Consumers on Products</a:t>
            </a:r>
            <a:endParaRPr lang="en-US" sz="3200" dirty="0"/>
          </a:p>
        </p:txBody>
      </p:sp>
      <p:sp>
        <p:nvSpPr>
          <p:cNvPr id="3" name="Content Placeholder 2"/>
          <p:cNvSpPr>
            <a:spLocks noGrp="1"/>
          </p:cNvSpPr>
          <p:nvPr>
            <p:ph idx="1"/>
          </p:nvPr>
        </p:nvSpPr>
        <p:spPr>
          <a:xfrm>
            <a:off x="457200" y="1600200"/>
            <a:ext cx="7620000" cy="4876800"/>
          </a:xfrm>
        </p:spPr>
        <p:txBody>
          <a:bodyPr>
            <a:normAutofit fontScale="92500" lnSpcReduction="10000"/>
          </a:bodyPr>
          <a:lstStyle/>
          <a:p>
            <a:r>
              <a:rPr lang="en-US" sz="2400" dirty="0" smtClean="0"/>
              <a:t>Post product information and videos on blog and </a:t>
            </a:r>
            <a:r>
              <a:rPr lang="en-US" sz="2400" dirty="0" err="1" smtClean="0"/>
              <a:t>FaceBook</a:t>
            </a:r>
            <a:endParaRPr lang="en-US" sz="2400" dirty="0" smtClean="0"/>
          </a:p>
          <a:p>
            <a:r>
              <a:rPr lang="en-US" sz="2400" dirty="0" smtClean="0"/>
              <a:t>Offer rewards for listening to CD’s  or attending conference calls and webinars ( free shipping,  $ 10 off next order of $50 or more etc )</a:t>
            </a:r>
          </a:p>
          <a:p>
            <a:r>
              <a:rPr lang="en-US" sz="2400" dirty="0" err="1" smtClean="0"/>
              <a:t>FaceBook</a:t>
            </a:r>
            <a:r>
              <a:rPr lang="en-US" sz="2400" dirty="0" smtClean="0"/>
              <a:t> events</a:t>
            </a:r>
          </a:p>
          <a:p>
            <a:r>
              <a:rPr lang="en-US" sz="2400" dirty="0" smtClean="0"/>
              <a:t>New Member Appointments by phone or in person		Mail New Member folder containing Nutrition and 	You book, Which Products Do You Use sheet,  new 	member welcome letter, brochure  Why 	Supplementation brochure , frequent buyer program, 	rewards for referrals , etc</a:t>
            </a:r>
          </a:p>
          <a:p>
            <a:r>
              <a:rPr lang="en-US" sz="2400" dirty="0" smtClean="0"/>
              <a:t>Newsletter or postcards			</a:t>
            </a:r>
            <a:r>
              <a:rPr lang="en-US" sz="2400" dirty="0" err="1" smtClean="0"/>
              <a:t>katie</a:t>
            </a:r>
            <a:endParaRPr lang="en-US" sz="2400" dirty="0" smtClean="0"/>
          </a:p>
          <a:p>
            <a:r>
              <a:rPr lang="en-US" sz="2400" dirty="0" smtClean="0"/>
              <a:t>Thank you notes &amp; mailings with product information	</a:t>
            </a:r>
          </a:p>
          <a:p>
            <a:r>
              <a:rPr lang="en-US" sz="2400" dirty="0" smtClean="0"/>
              <a:t>Member check-in call  ( </a:t>
            </a:r>
            <a:r>
              <a:rPr lang="en-US" sz="2400" dirty="0" err="1" smtClean="0"/>
              <a:t>lIsa</a:t>
            </a:r>
            <a:r>
              <a:rPr lang="en-US" sz="2400" dirty="0" smtClean="0"/>
              <a:t> )	</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wahmresourcesite.com/wp-content/uploads/2012/09/Woman-Working-At-Home-Office1.jpg"/>
          <p:cNvPicPr>
            <a:picLocks noChangeAspect="1" noChangeArrowheads="1"/>
          </p:cNvPicPr>
          <p:nvPr/>
        </p:nvPicPr>
        <p:blipFill>
          <a:blip r:embed="rId2" cstate="print"/>
          <a:srcRect/>
          <a:stretch>
            <a:fillRect/>
          </a:stretch>
        </p:blipFill>
        <p:spPr bwMode="auto">
          <a:xfrm>
            <a:off x="6406275" y="228600"/>
            <a:ext cx="2737725" cy="2133600"/>
          </a:xfrm>
          <a:prstGeom prst="rect">
            <a:avLst/>
          </a:prstGeom>
          <a:noFill/>
        </p:spPr>
      </p:pic>
      <p:sp>
        <p:nvSpPr>
          <p:cNvPr id="2" name="Title 1"/>
          <p:cNvSpPr>
            <a:spLocks noGrp="1"/>
          </p:cNvSpPr>
          <p:nvPr>
            <p:ph type="title"/>
          </p:nvPr>
        </p:nvSpPr>
        <p:spPr>
          <a:xfrm>
            <a:off x="228600" y="274638"/>
            <a:ext cx="6248400" cy="944562"/>
          </a:xfrm>
          <a:ln>
            <a:solidFill>
              <a:schemeClr val="accent2">
                <a:lumMod val="75000"/>
              </a:schemeClr>
            </a:solidFill>
          </a:ln>
        </p:spPr>
        <p:txBody>
          <a:bodyPr>
            <a:normAutofit fontScale="90000"/>
          </a:bodyPr>
          <a:lstStyle/>
          <a:p>
            <a:r>
              <a:rPr lang="en-US" sz="3200" dirty="0" smtClean="0"/>
              <a:t>Part 3 of Your System</a:t>
            </a:r>
            <a:br>
              <a:rPr lang="en-US" sz="3200" dirty="0" smtClean="0"/>
            </a:br>
            <a:r>
              <a:rPr lang="en-US" sz="3200" dirty="0" smtClean="0"/>
              <a:t>Introducing Home Business Information </a:t>
            </a:r>
            <a:endParaRPr lang="en-US" sz="3200" dirty="0"/>
          </a:p>
        </p:txBody>
      </p:sp>
      <p:sp>
        <p:nvSpPr>
          <p:cNvPr id="3" name="Content Placeholder 2"/>
          <p:cNvSpPr>
            <a:spLocks noGrp="1"/>
          </p:cNvSpPr>
          <p:nvPr>
            <p:ph idx="1"/>
          </p:nvPr>
        </p:nvSpPr>
        <p:spPr>
          <a:xfrm>
            <a:off x="457200" y="1371600"/>
            <a:ext cx="7924800" cy="5486400"/>
          </a:xfrm>
        </p:spPr>
        <p:txBody>
          <a:bodyPr>
            <a:normAutofit lnSpcReduction="10000"/>
          </a:bodyPr>
          <a:lstStyle/>
          <a:p>
            <a:r>
              <a:rPr lang="en-US" sz="2400" dirty="0" smtClean="0"/>
              <a:t>Develop relationship with customers and 			listen for possible need or interest in 		additional income.</a:t>
            </a:r>
          </a:p>
          <a:p>
            <a:r>
              <a:rPr lang="en-US" sz="2400" dirty="0" smtClean="0"/>
              <a:t>Listen for comments on FB or in conversation </a:t>
            </a:r>
            <a:r>
              <a:rPr lang="en-US" sz="2000" dirty="0" smtClean="0"/>
              <a:t>( people who hate their jobs, who want to be home with their children, who long to use their talents to create a business and make a contribution. )</a:t>
            </a:r>
          </a:p>
          <a:p>
            <a:r>
              <a:rPr lang="en-US" sz="2400" dirty="0" smtClean="0"/>
              <a:t>Business information on blog</a:t>
            </a:r>
          </a:p>
          <a:p>
            <a:r>
              <a:rPr lang="en-US" sz="2400" dirty="0" smtClean="0"/>
              <a:t>Business videos on blog, </a:t>
            </a:r>
            <a:r>
              <a:rPr lang="en-US" sz="2400" dirty="0" err="1" smtClean="0"/>
              <a:t>FaceBook</a:t>
            </a:r>
            <a:r>
              <a:rPr lang="en-US" sz="2400" dirty="0" smtClean="0"/>
              <a:t> or email signatures</a:t>
            </a:r>
          </a:p>
          <a:p>
            <a:r>
              <a:rPr lang="en-US" sz="2400" dirty="0" smtClean="0"/>
              <a:t>Send video links</a:t>
            </a:r>
          </a:p>
          <a:p>
            <a:r>
              <a:rPr lang="en-US" sz="2400" dirty="0" smtClean="0"/>
              <a:t>Make your business visible and attractive</a:t>
            </a:r>
          </a:p>
          <a:p>
            <a:r>
              <a:rPr lang="en-US" sz="2400" dirty="0" smtClean="0"/>
              <a:t>3 way calls				    </a:t>
            </a:r>
            <a:r>
              <a:rPr lang="en-US" sz="2400" dirty="0" err="1" smtClean="0"/>
              <a:t>katie</a:t>
            </a:r>
            <a:endParaRPr lang="en-US" sz="2400" dirty="0" smtClean="0"/>
          </a:p>
          <a:p>
            <a:r>
              <a:rPr lang="en-US" sz="2400" dirty="0" smtClean="0"/>
              <a:t>Stay connected to former classmates, co-workers, family, friends … </a:t>
            </a:r>
            <a:r>
              <a:rPr lang="en-US" sz="2400" dirty="0" err="1" smtClean="0"/>
              <a:t>FaceBook</a:t>
            </a:r>
            <a:r>
              <a:rPr lang="en-US" sz="2400" dirty="0" smtClean="0"/>
              <a:t> is a powerful tool for this.</a:t>
            </a:r>
          </a:p>
          <a:p>
            <a:r>
              <a:rPr lang="en-US" sz="2400" dirty="0" smtClean="0"/>
              <a:t>Individual  face-to-face business appointments	</a:t>
            </a:r>
            <a:r>
              <a:rPr lang="en-US" sz="2400" dirty="0" err="1" smtClean="0"/>
              <a:t>lisa</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alleecreative.com/wp-content/uploads/2014/02/planning.jpg"/>
          <p:cNvPicPr>
            <a:picLocks noChangeAspect="1" noChangeArrowheads="1"/>
          </p:cNvPicPr>
          <p:nvPr/>
        </p:nvPicPr>
        <p:blipFill>
          <a:blip r:embed="rId2" cstate="print"/>
          <a:srcRect/>
          <a:stretch>
            <a:fillRect/>
          </a:stretch>
        </p:blipFill>
        <p:spPr bwMode="auto">
          <a:xfrm>
            <a:off x="6705600" y="228600"/>
            <a:ext cx="2167890" cy="1832020"/>
          </a:xfrm>
          <a:prstGeom prst="rect">
            <a:avLst/>
          </a:prstGeom>
          <a:noFill/>
        </p:spPr>
      </p:pic>
      <p:sp>
        <p:nvSpPr>
          <p:cNvPr id="2" name="Title 1"/>
          <p:cNvSpPr>
            <a:spLocks noGrp="1"/>
          </p:cNvSpPr>
          <p:nvPr>
            <p:ph type="title"/>
          </p:nvPr>
        </p:nvSpPr>
        <p:spPr>
          <a:xfrm>
            <a:off x="457200" y="274638"/>
            <a:ext cx="5638800" cy="868362"/>
          </a:xfrm>
          <a:ln>
            <a:solidFill>
              <a:schemeClr val="accent2">
                <a:lumMod val="75000"/>
              </a:schemeClr>
            </a:solidFill>
          </a:ln>
        </p:spPr>
        <p:txBody>
          <a:bodyPr>
            <a:normAutofit fontScale="90000"/>
          </a:bodyPr>
          <a:lstStyle/>
          <a:p>
            <a:r>
              <a:rPr lang="en-US" sz="3200" dirty="0" smtClean="0"/>
              <a:t>Part 4 of Your System </a:t>
            </a:r>
            <a:br>
              <a:rPr lang="en-US" sz="3200" dirty="0" smtClean="0"/>
            </a:br>
            <a:r>
              <a:rPr lang="en-US" sz="3200" dirty="0" smtClean="0"/>
              <a:t>Coaching, Training Business Partners </a:t>
            </a:r>
            <a:endParaRPr lang="en-US" sz="3200" dirty="0"/>
          </a:p>
        </p:txBody>
      </p:sp>
      <p:sp>
        <p:nvSpPr>
          <p:cNvPr id="3" name="Content Placeholder 2"/>
          <p:cNvSpPr>
            <a:spLocks noGrp="1"/>
          </p:cNvSpPr>
          <p:nvPr>
            <p:ph idx="1"/>
          </p:nvPr>
        </p:nvSpPr>
        <p:spPr>
          <a:xfrm>
            <a:off x="304800" y="1371600"/>
            <a:ext cx="8610600" cy="5486400"/>
          </a:xfrm>
        </p:spPr>
        <p:txBody>
          <a:bodyPr>
            <a:normAutofit/>
          </a:bodyPr>
          <a:lstStyle/>
          <a:p>
            <a:r>
              <a:rPr lang="en-US" sz="2400" dirty="0" smtClean="0"/>
              <a:t>Select what videos you will send for evaluation</a:t>
            </a:r>
          </a:p>
          <a:p>
            <a:pPr>
              <a:buNone/>
            </a:pPr>
            <a:r>
              <a:rPr lang="en-US" sz="2400" dirty="0" smtClean="0"/>
              <a:t>	Shaklee.tv </a:t>
            </a:r>
            <a:endParaRPr lang="en-US" sz="2400" b="1" dirty="0" smtClean="0"/>
          </a:p>
          <a:p>
            <a:r>
              <a:rPr lang="en-US" sz="2400" b="1" dirty="0" smtClean="0"/>
              <a:t>Identify their goals</a:t>
            </a:r>
          </a:p>
          <a:p>
            <a:r>
              <a:rPr lang="en-US" sz="2000" dirty="0" smtClean="0"/>
              <a:t>Set up a planning session to create a </a:t>
            </a:r>
            <a:r>
              <a:rPr lang="en-US" sz="2000" b="1" dirty="0" smtClean="0"/>
              <a:t>2000 PV Plan </a:t>
            </a:r>
            <a:r>
              <a:rPr lang="en-US" sz="2000" dirty="0" smtClean="0"/>
              <a:t>.. And then a 3000 PV Plan</a:t>
            </a:r>
          </a:p>
          <a:p>
            <a:r>
              <a:rPr lang="en-US" sz="2000" b="1" dirty="0" smtClean="0"/>
              <a:t>Review each name </a:t>
            </a:r>
            <a:r>
              <a:rPr lang="en-US" sz="2000" dirty="0" smtClean="0"/>
              <a:t>on their list  and discuss how to approach and  what  to offer. </a:t>
            </a:r>
          </a:p>
          <a:p>
            <a:r>
              <a:rPr lang="en-US" sz="2000" b="1" dirty="0" smtClean="0"/>
              <a:t>Check in at least once a week </a:t>
            </a:r>
            <a:r>
              <a:rPr lang="en-US" sz="2000" dirty="0" smtClean="0"/>
              <a:t>to discuss the goals for the week  and stay in touch  almost daily with texts  and emails .</a:t>
            </a:r>
          </a:p>
          <a:p>
            <a:r>
              <a:rPr lang="en-US" sz="2000" dirty="0" smtClean="0"/>
              <a:t>Attach – Skilling Up Document – “Attend these 3 activities / week .. Monday Wellness Webinars, Tuesday Morning Business </a:t>
            </a:r>
            <a:r>
              <a:rPr lang="en-US" sz="2000" b="1" dirty="0" smtClean="0"/>
              <a:t>Training </a:t>
            </a:r>
            <a:r>
              <a:rPr lang="en-US" sz="2000" dirty="0" smtClean="0"/>
              <a:t>and team conference call twice a month. “</a:t>
            </a:r>
          </a:p>
          <a:p>
            <a:r>
              <a:rPr lang="en-US" sz="2000" dirty="0" smtClean="0"/>
              <a:t>Then … </a:t>
            </a:r>
            <a:r>
              <a:rPr lang="en-US" sz="2000" b="1" dirty="0" smtClean="0"/>
              <a:t>Build in depth </a:t>
            </a:r>
            <a:r>
              <a:rPr lang="en-US" sz="2000" dirty="0" smtClean="0"/>
              <a:t>.. Meet the members and distributors of your business builders and work directly with committed leaders.          </a:t>
            </a:r>
            <a:r>
              <a:rPr lang="en-US" sz="2000" dirty="0" err="1" smtClean="0"/>
              <a:t>katie</a:t>
            </a:r>
            <a:endParaRPr lang="en-US" sz="2000" dirty="0" smtClean="0"/>
          </a:p>
          <a:p>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315200" cy="868362"/>
          </a:xfrm>
          <a:ln>
            <a:solidFill>
              <a:schemeClr val="tx2">
                <a:lumMod val="60000"/>
                <a:lumOff val="40000"/>
              </a:schemeClr>
            </a:solidFill>
          </a:ln>
        </p:spPr>
        <p:txBody>
          <a:bodyPr>
            <a:normAutofit fontScale="90000"/>
          </a:bodyPr>
          <a:lstStyle/>
          <a:p>
            <a:r>
              <a:rPr lang="en-US" sz="2800" dirty="0" smtClean="0"/>
              <a:t>Harper and Katie’s Skilling Up Reward Program </a:t>
            </a:r>
            <a:br>
              <a:rPr lang="en-US" sz="2800" dirty="0" smtClean="0"/>
            </a:br>
            <a:r>
              <a:rPr lang="en-US" sz="2800" dirty="0" smtClean="0"/>
              <a:t>and Reboot Program</a:t>
            </a:r>
            <a:endParaRPr lang="en-US" sz="2800" dirty="0"/>
          </a:p>
        </p:txBody>
      </p:sp>
      <p:sp>
        <p:nvSpPr>
          <p:cNvPr id="3" name="Content Placeholder 2"/>
          <p:cNvSpPr>
            <a:spLocks noGrp="1"/>
          </p:cNvSpPr>
          <p:nvPr>
            <p:ph idx="1"/>
          </p:nvPr>
        </p:nvSpPr>
        <p:spPr>
          <a:xfrm>
            <a:off x="381000" y="1066800"/>
            <a:ext cx="5105400" cy="5791200"/>
          </a:xfrm>
        </p:spPr>
        <p:txBody>
          <a:bodyPr>
            <a:noAutofit/>
          </a:bodyPr>
          <a:lstStyle/>
          <a:p>
            <a:pPr>
              <a:buNone/>
            </a:pPr>
            <a:r>
              <a:rPr lang="en-US" sz="1800" dirty="0" smtClean="0"/>
              <a:t>Skill Up</a:t>
            </a:r>
          </a:p>
          <a:p>
            <a:pPr>
              <a:buNone/>
            </a:pPr>
            <a:r>
              <a:rPr lang="en-US" sz="1800" dirty="0" smtClean="0"/>
              <a:t>Participate in any of the following activities</a:t>
            </a:r>
          </a:p>
          <a:p>
            <a:pPr>
              <a:buNone/>
            </a:pPr>
            <a:r>
              <a:rPr lang="en-US" sz="1800" dirty="0" smtClean="0"/>
              <a:t>Record your activity/points on the “Skill Up Calculator” attached</a:t>
            </a:r>
          </a:p>
          <a:p>
            <a:pPr>
              <a:buNone/>
            </a:pPr>
            <a:r>
              <a:rPr lang="en-US" sz="1800" dirty="0" smtClean="0"/>
              <a:t>The top 3 people with the most points RECEIVE A SPECIAL INCENTIVE!  </a:t>
            </a:r>
          </a:p>
          <a:p>
            <a:pPr>
              <a:buNone/>
            </a:pPr>
            <a:r>
              <a:rPr lang="en-US" sz="1600" b="1" i="1" dirty="0" smtClean="0"/>
              <a:t>Professional/Nutrition Books (10 pts)</a:t>
            </a:r>
            <a:endParaRPr lang="en-US" sz="1600" dirty="0" smtClean="0"/>
          </a:p>
          <a:p>
            <a:pPr>
              <a:buNone/>
            </a:pPr>
            <a:r>
              <a:rPr lang="en-US" sz="1600" i="1" dirty="0" smtClean="0"/>
              <a:t>Go Pro - 7 Steps to Becoming a Network Marketing Professional by Eric </a:t>
            </a:r>
            <a:r>
              <a:rPr lang="en-US" sz="1600" i="1" dirty="0" err="1" smtClean="0"/>
              <a:t>Worre</a:t>
            </a:r>
            <a:endParaRPr lang="en-US" sz="1600" dirty="0" smtClean="0"/>
          </a:p>
          <a:p>
            <a:pPr>
              <a:buNone/>
            </a:pPr>
            <a:r>
              <a:rPr lang="en-US" sz="1600" i="1" dirty="0" err="1" smtClean="0"/>
              <a:t>EntreLeadership</a:t>
            </a:r>
            <a:r>
              <a:rPr lang="en-US" sz="1600" i="1" dirty="0" smtClean="0"/>
              <a:t> By Dave Ramsey</a:t>
            </a:r>
            <a:endParaRPr lang="en-US" sz="1600" dirty="0" smtClean="0"/>
          </a:p>
          <a:p>
            <a:pPr>
              <a:buNone/>
            </a:pPr>
            <a:r>
              <a:rPr lang="en-US" sz="1600" i="1" dirty="0" smtClean="0"/>
              <a:t>Sometimes you win sometimes you learn by John Maxwell</a:t>
            </a:r>
            <a:endParaRPr lang="en-US" sz="1600" dirty="0" smtClean="0"/>
          </a:p>
          <a:p>
            <a:pPr>
              <a:buNone/>
            </a:pPr>
            <a:r>
              <a:rPr lang="en-US" sz="1600" i="1" dirty="0" smtClean="0"/>
              <a:t>Building a Better you by Richard </a:t>
            </a:r>
            <a:r>
              <a:rPr lang="en-US" sz="1600" i="1" dirty="0" err="1" smtClean="0"/>
              <a:t>Brouse</a:t>
            </a:r>
            <a:endParaRPr lang="en-US" sz="1600" dirty="0" smtClean="0"/>
          </a:p>
          <a:p>
            <a:pPr>
              <a:buNone/>
            </a:pPr>
            <a:r>
              <a:rPr lang="en-US" sz="1600" i="1" dirty="0" smtClean="0"/>
              <a:t>Wheat Belly by William Davis</a:t>
            </a:r>
            <a:endParaRPr lang="en-US" sz="1600" dirty="0" smtClean="0"/>
          </a:p>
          <a:p>
            <a:pPr>
              <a:buNone/>
            </a:pPr>
            <a:r>
              <a:rPr lang="en-US" sz="1600" dirty="0" smtClean="0"/>
              <a:t>Grain Brain by David </a:t>
            </a:r>
            <a:r>
              <a:rPr lang="en-US" sz="1600" dirty="0" err="1" smtClean="0"/>
              <a:t>Perlmutter</a:t>
            </a:r>
            <a:r>
              <a:rPr lang="en-US" sz="1600" dirty="0" smtClean="0"/>
              <a:t/>
            </a:r>
            <a:br>
              <a:rPr lang="en-US" sz="1600" dirty="0" smtClean="0"/>
            </a:br>
            <a:r>
              <a:rPr lang="en-US" sz="1600" b="1" dirty="0" smtClean="0"/>
              <a:t>Strategy Session with </a:t>
            </a:r>
            <a:r>
              <a:rPr lang="en-US" sz="1600" b="1" dirty="0" err="1" smtClean="0"/>
              <a:t>uplines</a:t>
            </a:r>
            <a:r>
              <a:rPr lang="en-US" sz="1600" b="1" dirty="0" smtClean="0"/>
              <a:t> (4 pts)</a:t>
            </a:r>
            <a:endParaRPr lang="en-US" sz="1600" dirty="0" smtClean="0"/>
          </a:p>
          <a:p>
            <a:pPr>
              <a:buNone/>
            </a:pPr>
            <a:r>
              <a:rPr lang="en-US" sz="1600" i="1" dirty="0" smtClean="0"/>
              <a:t>Put together a monthly plan to reach your goals</a:t>
            </a:r>
            <a:endParaRPr lang="en-US" sz="1600" dirty="0" smtClean="0"/>
          </a:p>
          <a:p>
            <a:pPr>
              <a:buNone/>
            </a:pPr>
            <a:r>
              <a:rPr lang="en-US" sz="1600" b="1" dirty="0" smtClean="0"/>
              <a:t>Tuesday Morning Business Training Webinars (3 pts)</a:t>
            </a:r>
            <a:endParaRPr lang="en-US" sz="1600" dirty="0" smtClean="0"/>
          </a:p>
        </p:txBody>
      </p:sp>
      <p:sp>
        <p:nvSpPr>
          <p:cNvPr id="4" name="TextBox 3"/>
          <p:cNvSpPr txBox="1"/>
          <p:nvPr/>
        </p:nvSpPr>
        <p:spPr>
          <a:xfrm>
            <a:off x="5410200" y="917912"/>
            <a:ext cx="3505200" cy="3877985"/>
          </a:xfrm>
          <a:prstGeom prst="rect">
            <a:avLst/>
          </a:prstGeom>
          <a:noFill/>
        </p:spPr>
        <p:txBody>
          <a:bodyPr wrap="square" rtlCol="0">
            <a:spAutoFit/>
          </a:bodyPr>
          <a:lstStyle/>
          <a:p>
            <a:pPr>
              <a:buNone/>
            </a:pPr>
            <a:r>
              <a:rPr lang="en-US" sz="2000" b="1" dirty="0" err="1" smtClean="0"/>
              <a:t>Dropbox</a:t>
            </a:r>
            <a:r>
              <a:rPr lang="en-US" sz="2000" b="1" dirty="0" smtClean="0"/>
              <a:t> Audio Files/CDs (2 pts)</a:t>
            </a:r>
            <a:endParaRPr lang="en-US" sz="2000" dirty="0" smtClean="0"/>
          </a:p>
          <a:p>
            <a:pPr>
              <a:buNone/>
            </a:pPr>
            <a:r>
              <a:rPr lang="en-US" i="1" dirty="0" smtClean="0"/>
              <a:t>Recommended: Finding Hope in Shaklee, Shaklee Sets the Standard, Top Ten Reasons to Use Shaklee, Following a Process, as well as audio files/CDs on health topics</a:t>
            </a:r>
            <a:r>
              <a:rPr lang="en-US" sz="2000" i="1" dirty="0" smtClean="0"/>
              <a:t>.</a:t>
            </a:r>
            <a:endParaRPr lang="en-US" sz="2000" dirty="0" smtClean="0"/>
          </a:p>
          <a:p>
            <a:pPr>
              <a:buNone/>
            </a:pPr>
            <a:r>
              <a:rPr lang="en-US" sz="2000" b="1" i="1" dirty="0" smtClean="0"/>
              <a:t> </a:t>
            </a:r>
            <a:r>
              <a:rPr lang="en-US" sz="2000" b="1" dirty="0" smtClean="0"/>
              <a:t>Accountability Partner (4pts)</a:t>
            </a:r>
            <a:endParaRPr lang="en-US" sz="2000" dirty="0" smtClean="0"/>
          </a:p>
          <a:p>
            <a:pPr>
              <a:buNone/>
            </a:pPr>
            <a:r>
              <a:rPr lang="en-US" i="1" dirty="0" smtClean="0"/>
              <a:t>Weekly check ins with an accountability partner- Including mapping out your goals/list weekly</a:t>
            </a:r>
            <a:endParaRPr lang="en-US" dirty="0" smtClean="0"/>
          </a:p>
          <a:p>
            <a:pPr>
              <a:buNone/>
            </a:pPr>
            <a:r>
              <a:rPr lang="en-US" i="1" dirty="0" smtClean="0"/>
              <a:t> </a:t>
            </a:r>
            <a:r>
              <a:rPr lang="en-US" sz="2000" b="1" dirty="0" smtClean="0"/>
              <a:t>Conference (15 points)</a:t>
            </a:r>
            <a:endParaRPr lang="en-US" sz="2000" dirty="0" smtClean="0"/>
          </a:p>
          <a:p>
            <a:pPr>
              <a:buNone/>
            </a:pPr>
            <a:r>
              <a:rPr lang="en-US" i="1" dirty="0" smtClean="0"/>
              <a:t>Attend a local Shaklee conference </a:t>
            </a:r>
            <a:r>
              <a:rPr lang="en-US" sz="2000" i="1" dirty="0" smtClean="0"/>
              <a:t> </a:t>
            </a:r>
            <a:endParaRPr lang="en-US" sz="2000" dirty="0" smtClean="0"/>
          </a:p>
        </p:txBody>
      </p:sp>
      <p:sp>
        <p:nvSpPr>
          <p:cNvPr id="5" name="Rectangle 4"/>
          <p:cNvSpPr/>
          <p:nvPr/>
        </p:nvSpPr>
        <p:spPr>
          <a:xfrm>
            <a:off x="4953000" y="4724400"/>
            <a:ext cx="4191000" cy="1815882"/>
          </a:xfrm>
          <a:prstGeom prst="rect">
            <a:avLst/>
          </a:prstGeom>
        </p:spPr>
        <p:txBody>
          <a:bodyPr wrap="square">
            <a:spAutoFit/>
          </a:bodyPr>
          <a:lstStyle/>
          <a:p>
            <a:pPr>
              <a:buNone/>
            </a:pPr>
            <a:r>
              <a:rPr lang="en-US" sz="1600" b="1" dirty="0" smtClean="0"/>
              <a:t>Monday Wellness Webinars (2 pts)</a:t>
            </a:r>
            <a:r>
              <a:rPr lang="en-US" sz="1600" dirty="0" smtClean="0"/>
              <a:t/>
            </a:r>
            <a:br>
              <a:rPr lang="en-US" sz="1600" dirty="0" smtClean="0"/>
            </a:br>
            <a:r>
              <a:rPr lang="en-US" sz="1600" b="1" dirty="0" smtClean="0"/>
              <a:t>Shaklee University</a:t>
            </a:r>
            <a:endParaRPr lang="en-US" sz="1600" dirty="0" smtClean="0"/>
          </a:p>
          <a:p>
            <a:pPr>
              <a:buNone/>
            </a:pPr>
            <a:r>
              <a:rPr lang="en-US" sz="1600" dirty="0" smtClean="0"/>
              <a:t>	First Step Training (4 pts each)</a:t>
            </a:r>
          </a:p>
          <a:p>
            <a:pPr>
              <a:buNone/>
            </a:pPr>
            <a:r>
              <a:rPr lang="en-US" sz="1600" dirty="0" smtClean="0"/>
              <a:t>	Good Business Practices (3 pts each)</a:t>
            </a:r>
          </a:p>
          <a:p>
            <a:pPr>
              <a:buNone/>
            </a:pPr>
            <a:r>
              <a:rPr lang="en-US" sz="1600" dirty="0" smtClean="0"/>
              <a:t>	Shaklee Products (1 pt each)</a:t>
            </a:r>
          </a:p>
          <a:p>
            <a:pPr>
              <a:buNone/>
            </a:pPr>
            <a:r>
              <a:rPr lang="en-US" sz="1600" dirty="0" smtClean="0"/>
              <a:t>Top 3 with most points</a:t>
            </a:r>
          </a:p>
          <a:p>
            <a:pPr>
              <a:buNone/>
            </a:pPr>
            <a:r>
              <a:rPr lang="en-US" sz="1600" b="1" dirty="0" smtClean="0"/>
              <a:t>Team Conference Calls (4 pt)   </a:t>
            </a:r>
            <a:r>
              <a:rPr lang="en-US" sz="1600" b="1" dirty="0" err="1" smtClean="0"/>
              <a:t>katie</a:t>
            </a:r>
            <a:endParaRPr lang="en-US" sz="1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Reboot Program – </a:t>
            </a:r>
            <a:r>
              <a:rPr lang="en-US" sz="2800" dirty="0" smtClean="0"/>
              <a:t>for any distributors who want to get their business reactivated</a:t>
            </a:r>
            <a:r>
              <a:rPr lang="en-US" sz="3200" dirty="0" smtClean="0"/>
              <a:t>.</a:t>
            </a:r>
            <a:endParaRPr lang="en-US" sz="3200" dirty="0"/>
          </a:p>
        </p:txBody>
      </p:sp>
      <p:sp>
        <p:nvSpPr>
          <p:cNvPr id="3" name="Content Placeholder 2"/>
          <p:cNvSpPr>
            <a:spLocks noGrp="1"/>
          </p:cNvSpPr>
          <p:nvPr>
            <p:ph idx="1"/>
          </p:nvPr>
        </p:nvSpPr>
        <p:spPr/>
        <p:txBody>
          <a:bodyPr>
            <a:normAutofit/>
          </a:bodyPr>
          <a:lstStyle/>
          <a:p>
            <a:pPr>
              <a:buNone/>
            </a:pPr>
            <a:r>
              <a:rPr lang="en-US" sz="2000" b="1" dirty="0" smtClean="0"/>
              <a:t>By January 9</a:t>
            </a:r>
            <a:endParaRPr lang="en-US" sz="2000" dirty="0" smtClean="0"/>
          </a:p>
          <a:p>
            <a:pPr lvl="0">
              <a:buNone/>
            </a:pPr>
            <a:r>
              <a:rPr lang="en-US" sz="2000" dirty="0" smtClean="0"/>
              <a:t>Take a picture that represents your Shaklee business and post on </a:t>
            </a:r>
            <a:r>
              <a:rPr lang="en-US" sz="2000" dirty="0" err="1" smtClean="0"/>
              <a:t>Facebook</a:t>
            </a:r>
            <a:r>
              <a:rPr lang="en-US" sz="2000" dirty="0" smtClean="0"/>
              <a:t>, tagging your </a:t>
            </a:r>
            <a:r>
              <a:rPr lang="en-US" sz="2000" dirty="0" err="1" smtClean="0"/>
              <a:t>upline</a:t>
            </a:r>
            <a:r>
              <a:rPr lang="en-US" sz="2000" dirty="0" smtClean="0"/>
              <a:t> and sharing your excitement.</a:t>
            </a:r>
          </a:p>
          <a:p>
            <a:pPr lvl="0">
              <a:buNone/>
            </a:pPr>
            <a:r>
              <a:rPr lang="en-US" sz="2000" dirty="0" smtClean="0"/>
              <a:t>Send me your Share Shaklee Top 25 List.</a:t>
            </a:r>
          </a:p>
          <a:p>
            <a:pPr lvl="0">
              <a:buNone/>
            </a:pPr>
            <a:r>
              <a:rPr lang="en-US" sz="2000" dirty="0" smtClean="0"/>
              <a:t>Connect three people with your </a:t>
            </a:r>
            <a:r>
              <a:rPr lang="en-US" sz="2000" dirty="0" err="1" smtClean="0"/>
              <a:t>upline</a:t>
            </a:r>
            <a:r>
              <a:rPr lang="en-US" sz="2000" dirty="0" smtClean="0"/>
              <a:t> for a meeting or three-way call</a:t>
            </a:r>
          </a:p>
          <a:p>
            <a:pPr lvl="0">
              <a:buNone/>
            </a:pPr>
            <a:r>
              <a:rPr lang="en-US" sz="2000" dirty="0" smtClean="0"/>
              <a:t>Complete Dreams and Goals Form</a:t>
            </a:r>
          </a:p>
          <a:p>
            <a:pPr>
              <a:buNone/>
            </a:pPr>
            <a:r>
              <a:rPr lang="en-US" sz="2000" dirty="0" smtClean="0"/>
              <a:t> </a:t>
            </a:r>
          </a:p>
          <a:p>
            <a:pPr>
              <a:buNone/>
            </a:pPr>
            <a:r>
              <a:rPr lang="en-US" sz="2000" dirty="0" smtClean="0"/>
              <a:t>Complete 1-4 by January 9 and receive $15 in product from me</a:t>
            </a:r>
          </a:p>
          <a:p>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4876800" cy="1325562"/>
          </a:xfrm>
        </p:spPr>
        <p:txBody>
          <a:bodyPr>
            <a:noAutofit/>
          </a:bodyPr>
          <a:lstStyle/>
          <a:p>
            <a:r>
              <a:rPr lang="en-US" sz="2800" dirty="0" smtClean="0"/>
              <a:t>Forming “I’m In for 10” Support Group</a:t>
            </a:r>
            <a:br>
              <a:rPr lang="en-US" sz="2800" dirty="0" smtClean="0"/>
            </a:br>
            <a:r>
              <a:rPr lang="en-US" sz="2800" dirty="0" smtClean="0"/>
              <a:t>Senior Director Kate Virkler</a:t>
            </a:r>
            <a:endParaRPr lang="en-US" sz="2800" dirty="0"/>
          </a:p>
        </p:txBody>
      </p:sp>
      <p:sp>
        <p:nvSpPr>
          <p:cNvPr id="3" name="Content Placeholder 2"/>
          <p:cNvSpPr>
            <a:spLocks noGrp="1"/>
          </p:cNvSpPr>
          <p:nvPr>
            <p:ph idx="1"/>
          </p:nvPr>
        </p:nvSpPr>
        <p:spPr>
          <a:xfrm>
            <a:off x="381000" y="3048000"/>
            <a:ext cx="8382000" cy="952500"/>
          </a:xfrm>
        </p:spPr>
        <p:txBody>
          <a:bodyPr>
            <a:normAutofit/>
          </a:bodyPr>
          <a:lstStyle/>
          <a:p>
            <a:r>
              <a:rPr lang="en-US" sz="2400" dirty="0" smtClean="0"/>
              <a:t>Formed group of 16 – each looking to lose 10 pounds by March </a:t>
            </a:r>
          </a:p>
          <a:p>
            <a:r>
              <a:rPr lang="en-US" sz="2400" dirty="0" smtClean="0"/>
              <a:t>Weekly call-ins  ( tips, healthy eating, healthy snacks, etc )</a:t>
            </a:r>
          </a:p>
          <a:p>
            <a:endParaRPr lang="en-US" sz="2400" dirty="0"/>
          </a:p>
        </p:txBody>
      </p:sp>
      <p:sp>
        <p:nvSpPr>
          <p:cNvPr id="5" name="Rectangle 4"/>
          <p:cNvSpPr/>
          <p:nvPr/>
        </p:nvSpPr>
        <p:spPr>
          <a:xfrm>
            <a:off x="381000" y="228600"/>
            <a:ext cx="5410200" cy="1384995"/>
          </a:xfrm>
          <a:prstGeom prst="rect">
            <a:avLst/>
          </a:prstGeom>
          <a:ln>
            <a:solidFill>
              <a:schemeClr val="tx1"/>
            </a:solidFill>
          </a:ln>
        </p:spPr>
        <p:txBody>
          <a:bodyPr wrap="square">
            <a:spAutoFit/>
          </a:bodyPr>
          <a:lstStyle/>
          <a:p>
            <a:pPr algn="ctr"/>
            <a:r>
              <a:rPr lang="en-US" sz="2800" dirty="0" smtClean="0"/>
              <a:t>Product Collection of the Month</a:t>
            </a:r>
            <a:br>
              <a:rPr lang="en-US" sz="2800" dirty="0" smtClean="0"/>
            </a:br>
            <a:r>
              <a:rPr lang="en-US" sz="2800" dirty="0" smtClean="0"/>
              <a:t>Shaklee 180 Promo - </a:t>
            </a:r>
            <a:br>
              <a:rPr lang="en-US" sz="2800" dirty="0" smtClean="0"/>
            </a:br>
            <a:r>
              <a:rPr lang="en-US" sz="2800" dirty="0" smtClean="0"/>
              <a:t>40,000 Pound Challenge</a:t>
            </a:r>
            <a:endParaRPr lang="en-US" sz="2800" dirty="0"/>
          </a:p>
        </p:txBody>
      </p:sp>
      <p:pic>
        <p:nvPicPr>
          <p:cNvPr id="6" name="Picture 5" descr="virkler family 2014.jpg"/>
          <p:cNvPicPr>
            <a:picLocks noChangeAspect="1"/>
          </p:cNvPicPr>
          <p:nvPr/>
        </p:nvPicPr>
        <p:blipFill>
          <a:blip r:embed="rId2" cstate="print"/>
          <a:stretch>
            <a:fillRect/>
          </a:stretch>
        </p:blipFill>
        <p:spPr>
          <a:xfrm>
            <a:off x="6400800" y="304800"/>
            <a:ext cx="2293620" cy="2626230"/>
          </a:xfrm>
          <a:prstGeom prst="rect">
            <a:avLst/>
          </a:prstGeom>
        </p:spPr>
      </p:pic>
      <p:sp>
        <p:nvSpPr>
          <p:cNvPr id="8" name="Rectangle 7"/>
          <p:cNvSpPr/>
          <p:nvPr/>
        </p:nvSpPr>
        <p:spPr>
          <a:xfrm>
            <a:off x="419100" y="4343400"/>
            <a:ext cx="8305800" cy="1938992"/>
          </a:xfrm>
          <a:prstGeom prst="rect">
            <a:avLst/>
          </a:prstGeom>
          <a:ln>
            <a:solidFill>
              <a:schemeClr val="tx2">
                <a:lumMod val="60000"/>
                <a:lumOff val="40000"/>
              </a:schemeClr>
            </a:solidFill>
          </a:ln>
        </p:spPr>
        <p:txBody>
          <a:bodyPr wrap="square">
            <a:spAutoFit/>
          </a:bodyPr>
          <a:lstStyle/>
          <a:p>
            <a:r>
              <a:rPr lang="en-US" sz="2000" dirty="0" smtClean="0"/>
              <a:t>How did I get people to participate:</a:t>
            </a:r>
          </a:p>
          <a:p>
            <a:pPr>
              <a:buFontTx/>
              <a:buChar char="-"/>
            </a:pPr>
            <a:r>
              <a:rPr lang="en-US" sz="2000" dirty="0" smtClean="0"/>
              <a:t>Sent out mass email to all customers…most did not receive it –</a:t>
            </a:r>
          </a:p>
          <a:p>
            <a:pPr>
              <a:buFontTx/>
              <a:buChar char="-"/>
            </a:pPr>
            <a:r>
              <a:rPr lang="en-US" sz="2000" dirty="0" smtClean="0"/>
              <a:t>I followed up with more emails/texts….</a:t>
            </a:r>
          </a:p>
          <a:p>
            <a:pPr>
              <a:buFontTx/>
              <a:buChar char="-"/>
            </a:pPr>
            <a:r>
              <a:rPr lang="en-US" sz="2000" dirty="0" smtClean="0"/>
              <a:t> “I don’t know if this is up your alley right now, but </a:t>
            </a:r>
            <a:r>
              <a:rPr lang="en-US" sz="2000" b="1" dirty="0" smtClean="0"/>
              <a:t>do you know of anyone 	who is trying to shed a few pounds they gained over the holidays?</a:t>
            </a:r>
          </a:p>
          <a:p>
            <a:r>
              <a:rPr lang="en-US" sz="2000" dirty="0" smtClean="0"/>
              <a:t>-Those who said they would join, I invited them to invite their acquaintances.</a:t>
            </a:r>
            <a:endParaRPr lang="en-US" sz="2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19800" cy="792162"/>
          </a:xfrm>
        </p:spPr>
        <p:txBody>
          <a:bodyPr>
            <a:normAutofit/>
          </a:bodyPr>
          <a:lstStyle/>
          <a:p>
            <a:r>
              <a:rPr lang="en-US" sz="3200" dirty="0" smtClean="0"/>
              <a:t>Email Kate Sent to All Members</a:t>
            </a:r>
            <a:endParaRPr lang="en-US" sz="3200" dirty="0"/>
          </a:p>
        </p:txBody>
      </p:sp>
      <p:sp>
        <p:nvSpPr>
          <p:cNvPr id="3" name="Content Placeholder 2"/>
          <p:cNvSpPr>
            <a:spLocks noGrp="1"/>
          </p:cNvSpPr>
          <p:nvPr>
            <p:ph idx="1"/>
          </p:nvPr>
        </p:nvSpPr>
        <p:spPr>
          <a:xfrm>
            <a:off x="457200" y="1143000"/>
            <a:ext cx="8229600" cy="5410200"/>
          </a:xfrm>
        </p:spPr>
        <p:txBody>
          <a:bodyPr>
            <a:normAutofit fontScale="77500" lnSpcReduction="20000"/>
          </a:bodyPr>
          <a:lstStyle/>
          <a:p>
            <a:pPr>
              <a:buNone/>
            </a:pPr>
            <a:r>
              <a:rPr lang="en-US" sz="2400" b="1" dirty="0" smtClean="0"/>
              <a:t>My Shaklee Family,:</a:t>
            </a:r>
            <a:endParaRPr lang="en-US" sz="2400" dirty="0" smtClean="0"/>
          </a:p>
          <a:p>
            <a:pPr>
              <a:buNone/>
            </a:pPr>
            <a:r>
              <a:rPr lang="en-US" sz="2900" b="1" dirty="0" smtClean="0"/>
              <a:t>Happy New Year!</a:t>
            </a:r>
            <a:r>
              <a:rPr lang="en-US" sz="2900" dirty="0" smtClean="0"/>
              <a:t> What a great time to look at the year past and the year facing me and write down the changes I would like to see.  Was shedding a few pounds or getting a healthier diet on your New Year's Resolutions list? It's on mine!!</a:t>
            </a:r>
            <a:br>
              <a:rPr lang="en-US" sz="2900" dirty="0" smtClean="0"/>
            </a:br>
            <a:r>
              <a:rPr lang="en-US" sz="2900" dirty="0" smtClean="0"/>
              <a:t>The key question is.....Do you have a plan to help you </a:t>
            </a:r>
            <a:r>
              <a:rPr lang="en-US" sz="2900" dirty="0" err="1" smtClean="0"/>
              <a:t>acheive</a:t>
            </a:r>
            <a:r>
              <a:rPr lang="en-US" sz="2900" dirty="0" smtClean="0"/>
              <a:t> those goals? </a:t>
            </a:r>
            <a:r>
              <a:rPr lang="en-US" sz="2900" b="1" dirty="0" smtClean="0"/>
              <a:t>In order to help you kick-start your year, we are going to host another 180 Healthy Competition! And you don't have to wait long to start....Next MONDAY! January 12th.</a:t>
            </a:r>
            <a:r>
              <a:rPr lang="en-US" sz="2900" dirty="0" smtClean="0"/>
              <a:t/>
            </a:r>
            <a:br>
              <a:rPr lang="en-US" sz="2900" dirty="0" smtClean="0"/>
            </a:br>
            <a:r>
              <a:rPr lang="en-US" sz="2900" dirty="0" smtClean="0"/>
              <a:t>Attached are the requirements. To be fair, we will again choose the winners from the top % body weight lost. The contest will run for 12 weeks to promote long-term lifestyle changes!</a:t>
            </a:r>
            <a:br>
              <a:rPr lang="en-US" sz="2900" dirty="0" smtClean="0"/>
            </a:br>
            <a:r>
              <a:rPr lang="en-US" sz="2900" dirty="0" smtClean="0"/>
              <a:t>To join us, give me a call or email me at </a:t>
            </a:r>
            <a:r>
              <a:rPr lang="en-US" sz="2900" u="sng" dirty="0" smtClean="0">
                <a:hlinkClick r:id="rId2"/>
              </a:rPr>
              <a:t>jkvhealth@gmail.com</a:t>
            </a:r>
            <a:r>
              <a:rPr lang="en-US" sz="2900" dirty="0" smtClean="0"/>
              <a:t>! OH! And </a:t>
            </a:r>
            <a:r>
              <a:rPr lang="en-US" sz="2900" b="1" dirty="0" smtClean="0"/>
              <a:t>free shipping rebate </a:t>
            </a:r>
            <a:r>
              <a:rPr lang="en-US" sz="2900" dirty="0" smtClean="0"/>
              <a:t>on all orders over $75 from January 6-13 ...our Happy New Year to your success!</a:t>
            </a:r>
            <a:br>
              <a:rPr lang="en-US" sz="2900" dirty="0" smtClean="0"/>
            </a:br>
            <a:r>
              <a:rPr lang="en-US" sz="2900" b="1" dirty="0" smtClean="0"/>
              <a:t>To your health!</a:t>
            </a:r>
            <a:r>
              <a:rPr lang="en-US" sz="2400" b="1" dirty="0" smtClean="0"/>
              <a:t/>
            </a:r>
            <a:br>
              <a:rPr lang="en-US" sz="2400" b="1" dirty="0" smtClean="0"/>
            </a:br>
            <a:r>
              <a:rPr lang="en-US" sz="2400" b="1" dirty="0" smtClean="0"/>
              <a:t>Kate</a:t>
            </a:r>
            <a:r>
              <a:rPr lang="en-US" sz="2400" dirty="0" smtClean="0"/>
              <a:t/>
            </a:r>
            <a:br>
              <a:rPr lang="en-US" sz="2400" dirty="0" smtClean="0"/>
            </a:br>
            <a:r>
              <a:rPr lang="en-US" sz="2400" u="sng" dirty="0" smtClean="0">
                <a:hlinkClick r:id="rId3"/>
              </a:rPr>
              <a:t>jkvirkler.myshaklee.com</a:t>
            </a:r>
            <a:r>
              <a:rPr lang="en-US" sz="2400" u="sng" dirty="0" smtClean="0"/>
              <a:t> 	</a:t>
            </a:r>
            <a:r>
              <a:rPr lang="en-US" sz="2400" dirty="0" smtClean="0"/>
              <a:t>    		</a:t>
            </a:r>
            <a:r>
              <a:rPr lang="en-US" sz="2400" b="1" dirty="0" smtClean="0"/>
              <a:t>Josh &amp; Kate Virkler</a:t>
            </a:r>
            <a:endParaRPr lang="en-US"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5600" y="1600200"/>
            <a:ext cx="4267200" cy="4524315"/>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p:nvPr>
        </p:nvSpPr>
        <p:spPr>
          <a:xfrm>
            <a:off x="2133600" y="228600"/>
            <a:ext cx="5257800" cy="1143000"/>
          </a:xfrm>
          <a:ln>
            <a:solidFill>
              <a:schemeClr val="tx2">
                <a:lumMod val="60000"/>
                <a:lumOff val="40000"/>
              </a:schemeClr>
            </a:solidFill>
          </a:ln>
        </p:spPr>
        <p:txBody>
          <a:bodyPr>
            <a:normAutofit fontScale="90000"/>
          </a:bodyPr>
          <a:lstStyle/>
          <a:p>
            <a:r>
              <a:rPr lang="en-US" sz="3600" dirty="0" smtClean="0"/>
              <a:t>Maureen and John </a:t>
            </a:r>
            <a:r>
              <a:rPr lang="en-US" sz="3600" dirty="0" err="1" smtClean="0"/>
              <a:t>Virkler’s</a:t>
            </a:r>
            <a:r>
              <a:rPr lang="en-US" sz="3600" dirty="0" smtClean="0"/>
              <a:t> Shaklee 180 Success Story</a:t>
            </a:r>
            <a:endParaRPr lang="en-US" sz="36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6553556" y="1447800"/>
            <a:ext cx="2186107" cy="3276600"/>
          </a:xfrm>
          <a:prstGeom prst="rect">
            <a:avLst/>
          </a:prstGeom>
          <a:noFill/>
          <a:ln w="9525">
            <a:solidFill>
              <a:schemeClr val="tx2">
                <a:lumMod val="75000"/>
              </a:schemeClr>
            </a:solidFill>
            <a:miter lim="800000"/>
            <a:headEnd/>
            <a:tailEnd/>
          </a:ln>
          <a:effectLst/>
        </p:spPr>
      </p:pic>
      <p:sp>
        <p:nvSpPr>
          <p:cNvPr id="18434" name="Rectangle 2"/>
          <p:cNvSpPr>
            <a:spLocks noChangeArrowheads="1"/>
          </p:cNvSpPr>
          <p:nvPr/>
        </p:nvSpPr>
        <p:spPr bwMode="auto">
          <a:xfrm>
            <a:off x="2590800" y="1444825"/>
            <a:ext cx="35814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NEVER have I been on a weight loss program that is as easy as this.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NEVER have I been on a weight loss program that I have lost this much weight.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NEVER have I been on a weight loss program where I have seen such improvements in my health.</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NEVER have I been able to stay on a weight loss program for this amount of time.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Box 6"/>
          <p:cNvSpPr txBox="1"/>
          <p:nvPr/>
        </p:nvSpPr>
        <p:spPr>
          <a:xfrm>
            <a:off x="6248400" y="4800600"/>
            <a:ext cx="2667000" cy="1631216"/>
          </a:xfrm>
          <a:prstGeom prst="rect">
            <a:avLst/>
          </a:prstGeom>
          <a:noFill/>
          <a:ln>
            <a:solidFill>
              <a:schemeClr val="tx2">
                <a:lumMod val="60000"/>
                <a:lumOff val="40000"/>
              </a:schemeClr>
            </a:solidFill>
          </a:ln>
        </p:spPr>
        <p:txBody>
          <a:bodyPr wrap="square" rtlCol="0">
            <a:spAutoFit/>
          </a:bodyPr>
          <a:lstStyle/>
          <a:p>
            <a:r>
              <a:rPr lang="en-US" sz="2000" dirty="0" smtClean="0"/>
              <a:t>Maureen shed 70 #</a:t>
            </a:r>
          </a:p>
          <a:p>
            <a:r>
              <a:rPr lang="en-US" sz="2000" dirty="0" smtClean="0"/>
              <a:t>John  - 50#</a:t>
            </a:r>
          </a:p>
          <a:p>
            <a:r>
              <a:rPr lang="en-US" sz="2000" dirty="0" smtClean="0"/>
              <a:t>Off Diabetes meds</a:t>
            </a:r>
          </a:p>
          <a:p>
            <a:r>
              <a:rPr lang="en-US" sz="2000" dirty="0" smtClean="0"/>
              <a:t>Cholesterol meds</a:t>
            </a:r>
          </a:p>
          <a:p>
            <a:r>
              <a:rPr lang="en-US" sz="2000" dirty="0" smtClean="0"/>
              <a:t>Pain meds</a:t>
            </a:r>
          </a:p>
        </p:txBody>
      </p:sp>
      <p:pic>
        <p:nvPicPr>
          <p:cNvPr id="8" name="Picture 7" descr="John Vickler before 180.jpeg"/>
          <p:cNvPicPr>
            <a:picLocks noChangeAspect="1"/>
          </p:cNvPicPr>
          <p:nvPr/>
        </p:nvPicPr>
        <p:blipFill>
          <a:blip r:embed="rId3" cstate="print"/>
          <a:stretch>
            <a:fillRect/>
          </a:stretch>
        </p:blipFill>
        <p:spPr>
          <a:xfrm>
            <a:off x="228601" y="3487569"/>
            <a:ext cx="2209799" cy="3056105"/>
          </a:xfrm>
          <a:prstGeom prst="rect">
            <a:avLst/>
          </a:prstGeom>
        </p:spPr>
      </p:pic>
      <p:pic>
        <p:nvPicPr>
          <p:cNvPr id="9" name="Picture 8" descr="Maureen Vickler before 180.jpg"/>
          <p:cNvPicPr>
            <a:picLocks noChangeAspect="1"/>
          </p:cNvPicPr>
          <p:nvPr/>
        </p:nvPicPr>
        <p:blipFill>
          <a:blip r:embed="rId4" cstate="print"/>
          <a:stretch>
            <a:fillRect/>
          </a:stretch>
        </p:blipFill>
        <p:spPr>
          <a:xfrm>
            <a:off x="228600" y="127591"/>
            <a:ext cx="1752600" cy="330140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bitcoinvitaminstore.com/uploads/2/3/2/5/23253306/s281563407500868954_p8_i3_w497.jpeg"/>
          <p:cNvPicPr>
            <a:picLocks noChangeAspect="1" noChangeArrowheads="1"/>
          </p:cNvPicPr>
          <p:nvPr/>
        </p:nvPicPr>
        <p:blipFill>
          <a:blip r:embed="rId2" cstate="print"/>
          <a:srcRect/>
          <a:stretch>
            <a:fillRect/>
          </a:stretch>
        </p:blipFill>
        <p:spPr bwMode="auto">
          <a:xfrm>
            <a:off x="5562600" y="990600"/>
            <a:ext cx="3352800" cy="3124201"/>
          </a:xfrm>
          <a:prstGeom prst="rect">
            <a:avLst/>
          </a:prstGeom>
          <a:noFill/>
        </p:spPr>
      </p:pic>
      <p:sp>
        <p:nvSpPr>
          <p:cNvPr id="4" name="Rectangle 3"/>
          <p:cNvSpPr/>
          <p:nvPr/>
        </p:nvSpPr>
        <p:spPr>
          <a:xfrm>
            <a:off x="1981200" y="3429000"/>
            <a:ext cx="6934200" cy="3385542"/>
          </a:xfrm>
          <a:prstGeom prst="rect">
            <a:avLst/>
          </a:prstGeom>
        </p:spPr>
        <p:txBody>
          <a:bodyPr wrap="square">
            <a:spAutoFit/>
          </a:bodyPr>
          <a:lstStyle/>
          <a:p>
            <a:r>
              <a:rPr lang="en-US" b="1" dirty="0"/>
              <a:t>Set the Record with Shaklee 180® Support Call</a:t>
            </a:r>
            <a:r>
              <a:rPr lang="en-US" dirty="0"/>
              <a:t> - </a:t>
            </a:r>
            <a:r>
              <a:rPr lang="en-US" sz="2000" dirty="0"/>
              <a:t>Join Dr. Jamie McManus, Chair of Medical Affairs, Health Sciences and Education and special guest speakers, including regular appearances by Jacqui McCoy, for this series of calls January through March</a:t>
            </a:r>
            <a:r>
              <a:rPr lang="en-US" sz="2000" dirty="0" smtClean="0"/>
              <a:t>.</a:t>
            </a:r>
          </a:p>
          <a:p>
            <a:r>
              <a:rPr lang="en-US" sz="2000" dirty="0" smtClean="0"/>
              <a:t> </a:t>
            </a:r>
            <a:r>
              <a:rPr lang="en-US" sz="2000" dirty="0"/>
              <a:t>Information and support for Distributors helping others to lose pounds and inches, with business success tips for sharing and building with Shaklee 180. </a:t>
            </a:r>
            <a:endParaRPr lang="en-US" sz="2000" dirty="0" smtClean="0"/>
          </a:p>
          <a:p>
            <a:r>
              <a:rPr lang="en-US" dirty="0" smtClean="0"/>
              <a:t/>
            </a:r>
            <a:br>
              <a:rPr lang="en-US" dirty="0" smtClean="0"/>
            </a:br>
            <a:r>
              <a:rPr lang="en-US" dirty="0" smtClean="0"/>
              <a:t>Every</a:t>
            </a:r>
            <a:r>
              <a:rPr lang="en-US" dirty="0"/>
              <a:t> Tuesday through 3/24/15. 5:30 pm PT / 8:30 pm ET. Dial </a:t>
            </a:r>
            <a:r>
              <a:rPr lang="en-US" dirty="0">
                <a:hlinkClick r:id="rId3"/>
              </a:rPr>
              <a:t>1-512-225-3211</a:t>
            </a:r>
            <a:r>
              <a:rPr lang="en-US" dirty="0"/>
              <a:t> | 951025# to join the live call.</a:t>
            </a:r>
          </a:p>
        </p:txBody>
      </p:sp>
      <p:sp>
        <p:nvSpPr>
          <p:cNvPr id="5" name="Rectangle 4"/>
          <p:cNvSpPr/>
          <p:nvPr/>
        </p:nvSpPr>
        <p:spPr>
          <a:xfrm>
            <a:off x="381000" y="228600"/>
            <a:ext cx="7543800" cy="2369880"/>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smtClean="0"/>
              <a:t>Hunger </a:t>
            </a:r>
          </a:p>
          <a:p>
            <a:pPr fontAlgn="base"/>
            <a:r>
              <a:rPr lang="en-US" sz="2400" dirty="0" smtClean="0"/>
              <a:t>This </a:t>
            </a:r>
            <a:r>
              <a:rPr lang="en-US" sz="2400" dirty="0"/>
              <a:t>is the first in a series of videos from Jacqui McCoy, Shaklee </a:t>
            </a:r>
            <a:r>
              <a:rPr lang="en-US" sz="2400" dirty="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pic>
        <p:nvPicPr>
          <p:cNvPr id="3076" name="Picture 4" descr="https://images.shaklee.com/landing/180PWS/img/prod-overview-shakes.jpg"/>
          <p:cNvPicPr>
            <a:picLocks noChangeAspect="1" noChangeArrowheads="1"/>
          </p:cNvPicPr>
          <p:nvPr/>
        </p:nvPicPr>
        <p:blipFill>
          <a:blip r:embed="rId4" cstate="print"/>
          <a:srcRect/>
          <a:stretch>
            <a:fillRect/>
          </a:stretch>
        </p:blipFill>
        <p:spPr bwMode="auto">
          <a:xfrm>
            <a:off x="0" y="4191000"/>
            <a:ext cx="2027362" cy="1801052"/>
          </a:xfrm>
          <a:prstGeom prst="rect">
            <a:avLst/>
          </a:prstGeom>
          <a:noFill/>
        </p:spPr>
      </p:pic>
    </p:spTree>
    <p:extLst>
      <p:ext uri="{BB962C8B-B14F-4D97-AF65-F5344CB8AC3E}">
        <p14:creationId xmlns="" xmlns:p14="http://schemas.microsoft.com/office/powerpoint/2010/main" val="18059889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edia-cache-ec0.pinimg.com/736x/6f/49/de/6f49decb5afe9f32b026f895451c07b9.jpg"/>
          <p:cNvPicPr>
            <a:picLocks noChangeAspect="1" noChangeArrowheads="1"/>
          </p:cNvPicPr>
          <p:nvPr/>
        </p:nvPicPr>
        <p:blipFill>
          <a:blip r:embed="rId2" cstate="print"/>
          <a:srcRect/>
          <a:stretch>
            <a:fillRect/>
          </a:stretch>
        </p:blipFill>
        <p:spPr bwMode="auto">
          <a:xfrm>
            <a:off x="4227553" y="2895600"/>
            <a:ext cx="4725946" cy="3962400"/>
          </a:xfrm>
          <a:prstGeom prst="rect">
            <a:avLst/>
          </a:prstGeom>
          <a:noFill/>
        </p:spPr>
      </p:pic>
      <p:sp>
        <p:nvSpPr>
          <p:cNvPr id="2" name="Title 1"/>
          <p:cNvSpPr>
            <a:spLocks noGrp="1"/>
          </p:cNvSpPr>
          <p:nvPr>
            <p:ph type="title"/>
          </p:nvPr>
        </p:nvSpPr>
        <p:spPr>
          <a:xfrm>
            <a:off x="457200" y="274638"/>
            <a:ext cx="6629400" cy="792162"/>
          </a:xfrm>
          <a:ln>
            <a:solidFill>
              <a:schemeClr val="accent6">
                <a:lumMod val="75000"/>
              </a:schemeClr>
            </a:solidFill>
          </a:ln>
        </p:spPr>
        <p:txBody>
          <a:bodyPr/>
          <a:lstStyle/>
          <a:p>
            <a:r>
              <a:rPr lang="en-US" sz="3200" dirty="0" smtClean="0"/>
              <a:t>Shaklee 180 PV &amp; Income Projection</a:t>
            </a:r>
            <a:endParaRPr lang="en-US" sz="3200" dirty="0"/>
          </a:p>
        </p:txBody>
      </p:sp>
      <p:sp>
        <p:nvSpPr>
          <p:cNvPr id="3" name="Content Placeholder 2"/>
          <p:cNvSpPr>
            <a:spLocks noGrp="1"/>
          </p:cNvSpPr>
          <p:nvPr>
            <p:ph idx="1"/>
          </p:nvPr>
        </p:nvSpPr>
        <p:spPr>
          <a:xfrm>
            <a:off x="457200" y="1600201"/>
            <a:ext cx="8229600" cy="1524000"/>
          </a:xfrm>
        </p:spPr>
        <p:txBody>
          <a:bodyPr>
            <a:normAutofit/>
          </a:bodyPr>
          <a:lstStyle/>
          <a:p>
            <a:pPr>
              <a:buNone/>
            </a:pPr>
            <a:r>
              <a:rPr lang="en-US" sz="2400" dirty="0" err="1" smtClean="0"/>
              <a:t>TurnAround</a:t>
            </a:r>
            <a:r>
              <a:rPr lang="en-US" sz="2400" dirty="0" smtClean="0"/>
              <a:t> Kit	PV 172.28</a:t>
            </a:r>
          </a:p>
          <a:p>
            <a:pPr>
              <a:buNone/>
            </a:pPr>
            <a:r>
              <a:rPr lang="en-US" sz="2400" dirty="0" smtClean="0"/>
              <a:t>Lean and Healthy Kit	PV 111.12</a:t>
            </a:r>
          </a:p>
          <a:p>
            <a:pPr>
              <a:buNone/>
            </a:pPr>
            <a:r>
              <a:rPr lang="en-US" sz="2400" dirty="0" err="1" smtClean="0"/>
              <a:t>Smoothee</a:t>
            </a:r>
            <a:r>
              <a:rPr lang="en-US" sz="2400" dirty="0" smtClean="0"/>
              <a:t> Kit 		PV 111.12</a:t>
            </a:r>
            <a:endParaRPr lang="en-US" sz="2400" dirty="0"/>
          </a:p>
        </p:txBody>
      </p:sp>
      <p:sp>
        <p:nvSpPr>
          <p:cNvPr id="4" name="TextBox 3"/>
          <p:cNvSpPr txBox="1"/>
          <p:nvPr/>
        </p:nvSpPr>
        <p:spPr>
          <a:xfrm>
            <a:off x="533400" y="3429000"/>
            <a:ext cx="4419600" cy="2677656"/>
          </a:xfrm>
          <a:prstGeom prst="rect">
            <a:avLst/>
          </a:prstGeom>
          <a:noFill/>
        </p:spPr>
        <p:txBody>
          <a:bodyPr wrap="square" rtlCol="0">
            <a:spAutoFit/>
          </a:bodyPr>
          <a:lstStyle/>
          <a:p>
            <a:r>
              <a:rPr lang="en-US" sz="2400" dirty="0" smtClean="0"/>
              <a:t>10 TA Kits X  PV=	1722.80  PV  </a:t>
            </a:r>
          </a:p>
          <a:p>
            <a:r>
              <a:rPr lang="en-US" sz="2400" dirty="0" smtClean="0"/>
              <a:t>10 LH Kits X PV=	1111.20 PV</a:t>
            </a:r>
          </a:p>
          <a:p>
            <a:r>
              <a:rPr lang="en-US" sz="2400" dirty="0" smtClean="0"/>
              <a:t>10 </a:t>
            </a:r>
            <a:r>
              <a:rPr lang="en-US" sz="2400" dirty="0" err="1" smtClean="0"/>
              <a:t>Smoothee</a:t>
            </a:r>
            <a:r>
              <a:rPr lang="en-US" sz="2400" dirty="0" smtClean="0"/>
              <a:t> Kits=	1111.20 PV</a:t>
            </a:r>
          </a:p>
          <a:p>
            <a:endParaRPr lang="en-US" sz="2400" dirty="0" smtClean="0"/>
          </a:p>
          <a:p>
            <a:endParaRPr lang="en-US" sz="2400" dirty="0" smtClean="0"/>
          </a:p>
          <a:p>
            <a:endParaRPr lang="en-US" sz="2400" dirty="0" smtClean="0"/>
          </a:p>
          <a:p>
            <a:r>
              <a:rPr lang="en-US" sz="2400" dirty="0" err="1" smtClean="0"/>
              <a:t>lisa</a:t>
            </a:r>
            <a:endParaRPr lang="en-US"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5562600" cy="1096962"/>
          </a:xfrm>
          <a:ln>
            <a:solidFill>
              <a:schemeClr val="accent3">
                <a:lumMod val="75000"/>
              </a:schemeClr>
            </a:solidFill>
          </a:ln>
        </p:spPr>
        <p:txBody>
          <a:bodyPr>
            <a:normAutofit/>
          </a:bodyPr>
          <a:lstStyle/>
          <a:p>
            <a:r>
              <a:rPr lang="en-US" sz="3200" dirty="0" smtClean="0"/>
              <a:t>Leadership Lesson of the Week</a:t>
            </a:r>
            <a:br>
              <a:rPr lang="en-US" sz="3200" dirty="0" smtClean="0"/>
            </a:br>
            <a:r>
              <a:rPr lang="en-US" sz="3200" dirty="0" smtClean="0"/>
              <a:t> Busy </a:t>
            </a:r>
            <a:r>
              <a:rPr lang="en-US" sz="3200" dirty="0" err="1" smtClean="0"/>
              <a:t>vs</a:t>
            </a:r>
            <a:r>
              <a:rPr lang="en-US" sz="3200" dirty="0" smtClean="0"/>
              <a:t> Productive</a:t>
            </a:r>
            <a:endParaRPr lang="en-US" sz="3200" dirty="0"/>
          </a:p>
        </p:txBody>
      </p:sp>
      <p:sp>
        <p:nvSpPr>
          <p:cNvPr id="3" name="Content Placeholder 2"/>
          <p:cNvSpPr>
            <a:spLocks noGrp="1"/>
          </p:cNvSpPr>
          <p:nvPr>
            <p:ph idx="1"/>
          </p:nvPr>
        </p:nvSpPr>
        <p:spPr>
          <a:xfrm>
            <a:off x="342900" y="1828800"/>
            <a:ext cx="8458200" cy="1981200"/>
          </a:xfrm>
        </p:spPr>
        <p:txBody>
          <a:bodyPr>
            <a:normAutofit lnSpcReduction="10000"/>
          </a:bodyPr>
          <a:lstStyle/>
          <a:p>
            <a:pPr>
              <a:buNone/>
            </a:pPr>
            <a:endParaRPr lang="en-US" sz="2400" dirty="0" smtClean="0"/>
          </a:p>
          <a:p>
            <a:pPr>
              <a:buNone/>
            </a:pPr>
            <a:r>
              <a:rPr lang="en-US" sz="2400" dirty="0" smtClean="0"/>
              <a:t>Lesson from the Coordinator College  of 1985</a:t>
            </a:r>
          </a:p>
          <a:p>
            <a:pPr>
              <a:buNone/>
            </a:pPr>
            <a:r>
              <a:rPr lang="en-US" sz="2400" dirty="0" smtClean="0"/>
              <a:t>Exercise  # 1– Write down your goals …1 year goal .. 							And  90 day goal</a:t>
            </a:r>
          </a:p>
          <a:p>
            <a:pPr>
              <a:buNone/>
            </a:pPr>
            <a:r>
              <a:rPr lang="en-US" sz="2400" dirty="0" smtClean="0"/>
              <a:t>Exercise # 2 -- From 7 am to 9 pm,  list everything  you do in a day	</a:t>
            </a:r>
          </a:p>
          <a:p>
            <a:pPr>
              <a:buNone/>
            </a:pPr>
            <a:endParaRPr lang="en-US" sz="2400" dirty="0" smtClean="0"/>
          </a:p>
        </p:txBody>
      </p:sp>
      <p:sp>
        <p:nvSpPr>
          <p:cNvPr id="4" name="Rectangle 3"/>
          <p:cNvSpPr/>
          <p:nvPr/>
        </p:nvSpPr>
        <p:spPr>
          <a:xfrm>
            <a:off x="1028700" y="5105400"/>
            <a:ext cx="7086600" cy="1200329"/>
          </a:xfrm>
          <a:prstGeom prst="rect">
            <a:avLst/>
          </a:prstGeom>
          <a:ln>
            <a:solidFill>
              <a:schemeClr val="accent5">
                <a:lumMod val="75000"/>
              </a:schemeClr>
            </a:solidFill>
          </a:ln>
        </p:spPr>
        <p:txBody>
          <a:bodyPr wrap="square">
            <a:spAutoFit/>
          </a:bodyPr>
          <a:lstStyle/>
          <a:p>
            <a:pPr algn="ctr">
              <a:buNone/>
            </a:pPr>
            <a:r>
              <a:rPr lang="en-US" sz="2400" dirty="0" smtClean="0"/>
              <a:t>I was so busy … and could multi task  and do 12 things at one time.. None of which got me closer to my goal of developing my next leg of leaders</a:t>
            </a:r>
            <a:endParaRPr lang="en-US" sz="2400" dirty="0"/>
          </a:p>
        </p:txBody>
      </p:sp>
      <p:sp>
        <p:nvSpPr>
          <p:cNvPr id="5" name="Rectangle 4"/>
          <p:cNvSpPr/>
          <p:nvPr/>
        </p:nvSpPr>
        <p:spPr>
          <a:xfrm>
            <a:off x="1066800" y="3962400"/>
            <a:ext cx="7010400" cy="954107"/>
          </a:xfrm>
          <a:prstGeom prst="rect">
            <a:avLst/>
          </a:prstGeom>
          <a:ln>
            <a:solidFill>
              <a:schemeClr val="accent5">
                <a:lumMod val="75000"/>
              </a:schemeClr>
            </a:solidFill>
          </a:ln>
        </p:spPr>
        <p:txBody>
          <a:bodyPr wrap="square">
            <a:spAutoFit/>
          </a:bodyPr>
          <a:lstStyle/>
          <a:p>
            <a:pPr marL="342900" lvl="0" indent="-342900">
              <a:spcBef>
                <a:spcPct val="20000"/>
              </a:spcBef>
            </a:pPr>
            <a:r>
              <a:rPr lang="en-US" sz="2800" dirty="0" smtClean="0">
                <a:solidFill>
                  <a:prstClr val="black"/>
                </a:solidFill>
              </a:rPr>
              <a:t>Exercise # 3 – place a star next to every activity  		  </a:t>
            </a:r>
            <a:r>
              <a:rPr lang="en-US" sz="2800" b="1" dirty="0" smtClean="0">
                <a:solidFill>
                  <a:prstClr val="black"/>
                </a:solidFill>
              </a:rPr>
              <a:t>That gets you closer to your goal</a:t>
            </a:r>
          </a:p>
        </p:txBody>
      </p:sp>
      <p:pic>
        <p:nvPicPr>
          <p:cNvPr id="16386" name="Picture 2" descr="http://www.smaggle.com/wp-content/uploads/2011/11/busy1-500x350.jpg"/>
          <p:cNvPicPr>
            <a:picLocks noChangeAspect="1" noChangeArrowheads="1"/>
          </p:cNvPicPr>
          <p:nvPr/>
        </p:nvPicPr>
        <p:blipFill>
          <a:blip r:embed="rId2" cstate="print"/>
          <a:srcRect/>
          <a:stretch>
            <a:fillRect/>
          </a:stretch>
        </p:blipFill>
        <p:spPr bwMode="auto">
          <a:xfrm>
            <a:off x="6019800" y="228600"/>
            <a:ext cx="2895600" cy="2026920"/>
          </a:xfrm>
          <a:prstGeom prst="rect">
            <a:avLst/>
          </a:prstGeom>
          <a:noFill/>
        </p:spPr>
      </p:pic>
      <p:sp>
        <p:nvSpPr>
          <p:cNvPr id="7" name="TextBox 6"/>
          <p:cNvSpPr txBox="1"/>
          <p:nvPr/>
        </p:nvSpPr>
        <p:spPr>
          <a:xfrm>
            <a:off x="7696200" y="2743200"/>
            <a:ext cx="914400" cy="369332"/>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010400" cy="1706562"/>
          </a:xfrm>
        </p:spPr>
        <p:txBody>
          <a:bodyPr>
            <a:normAutofit fontScale="90000"/>
          </a:bodyPr>
          <a:lstStyle/>
          <a:p>
            <a:r>
              <a:rPr lang="en-US" sz="3600" dirty="0" smtClean="0"/>
              <a:t>Set Your Goals</a:t>
            </a:r>
            <a:br>
              <a:rPr lang="en-US" sz="3600" dirty="0" smtClean="0"/>
            </a:br>
            <a:r>
              <a:rPr lang="en-US" sz="3600" dirty="0" smtClean="0"/>
              <a:t>Then Align Your Activities to Reach Them</a:t>
            </a:r>
            <a:br>
              <a:rPr lang="en-US" sz="3600" dirty="0" smtClean="0"/>
            </a:br>
            <a:r>
              <a:rPr lang="en-US" sz="3600" dirty="0" smtClean="0"/>
              <a:t>Senior Coordinator Pam Cary</a:t>
            </a:r>
            <a:endParaRPr lang="en-US" sz="3600" dirty="0"/>
          </a:p>
        </p:txBody>
      </p:sp>
      <p:pic>
        <p:nvPicPr>
          <p:cNvPr id="4" name="Content Placeholder 3" descr="pam.jpg"/>
          <p:cNvPicPr>
            <a:picLocks noGrp="1" noChangeAspect="1"/>
          </p:cNvPicPr>
          <p:nvPr>
            <p:ph idx="1"/>
          </p:nvPr>
        </p:nvPicPr>
        <p:blipFill>
          <a:blip r:embed="rId2" cstate="print"/>
          <a:stretch>
            <a:fillRect/>
          </a:stretch>
        </p:blipFill>
        <p:spPr>
          <a:xfrm>
            <a:off x="7254876" y="228600"/>
            <a:ext cx="1638300" cy="1828800"/>
          </a:xfrm>
        </p:spPr>
      </p:pic>
      <p:sp>
        <p:nvSpPr>
          <p:cNvPr id="5" name="TextBox 4"/>
          <p:cNvSpPr txBox="1"/>
          <p:nvPr/>
        </p:nvSpPr>
        <p:spPr>
          <a:xfrm>
            <a:off x="838200" y="2209800"/>
            <a:ext cx="6705600" cy="457200"/>
          </a:xfrm>
          <a:prstGeom prst="rect">
            <a:avLst/>
          </a:prstGeom>
          <a:noFill/>
        </p:spPr>
        <p:txBody>
          <a:bodyPr wrap="square" rtlCol="0">
            <a:spAutoFit/>
          </a:bodyPr>
          <a:lstStyle/>
          <a:p>
            <a:r>
              <a:rPr lang="en-US" sz="2400" dirty="0" smtClean="0"/>
              <a:t>Pam Cary</a:t>
            </a:r>
            <a:endParaRPr 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463823" y="1905000"/>
            <a:ext cx="8070577" cy="4191000"/>
          </a:xfrm>
        </p:spPr>
        <p:txBody>
          <a:bodyPr>
            <a:normAutofit/>
          </a:bodyPr>
          <a:lstStyle/>
          <a:p>
            <a:pPr>
              <a:buFont typeface="Arial" pitchFamily="34" charset="0"/>
              <a:buChar char="•"/>
            </a:pPr>
            <a:r>
              <a:rPr lang="en-US" sz="2800" dirty="0" smtClean="0">
                <a:solidFill>
                  <a:schemeClr val="tx1"/>
                </a:solidFill>
              </a:rPr>
              <a:t> </a:t>
            </a:r>
            <a:r>
              <a:rPr lang="en-US" sz="2400" dirty="0" smtClean="0">
                <a:solidFill>
                  <a:schemeClr val="tx1"/>
                </a:solidFill>
              </a:rPr>
              <a:t> Aim to earn Cash for Cleveland…by accumulating 20 	sponsoring points every month ( minimum $100/mo) 	…35 points = 2 SHARES in the $ pool ( $200 minimum)</a:t>
            </a:r>
          </a:p>
          <a:p>
            <a:pPr>
              <a:buFont typeface="Arial" pitchFamily="34" charset="0"/>
              <a:buChar char="•"/>
            </a:pPr>
            <a:r>
              <a:rPr lang="en-US" sz="2400" dirty="0" smtClean="0">
                <a:solidFill>
                  <a:schemeClr val="tx1"/>
                </a:solidFill>
              </a:rPr>
              <a:t> Set up your working folder</a:t>
            </a:r>
          </a:p>
          <a:p>
            <a:pPr>
              <a:buFont typeface="Arial" pitchFamily="34" charset="0"/>
              <a:buChar char="•"/>
            </a:pPr>
            <a:r>
              <a:rPr lang="en-US" sz="2400" dirty="0" smtClean="0">
                <a:solidFill>
                  <a:schemeClr val="tx1"/>
                </a:solidFill>
              </a:rPr>
              <a:t> Consider using Shaklee 180 promotion to begin a series of 	activities to introduce new and current customers to the 	remarkable Shaklee 180 program </a:t>
            </a:r>
            <a:r>
              <a:rPr lang="en-US" sz="2800" dirty="0" smtClean="0">
                <a:solidFill>
                  <a:schemeClr val="tx1"/>
                </a:solidFill>
              </a:rPr>
              <a:t>… </a:t>
            </a:r>
          </a:p>
          <a:p>
            <a:r>
              <a:rPr lang="en-US" sz="2800" dirty="0" smtClean="0">
                <a:solidFill>
                  <a:schemeClr val="tx1"/>
                </a:solidFill>
              </a:rPr>
              <a:t>             </a:t>
            </a:r>
            <a:r>
              <a:rPr lang="en-US" sz="2800" dirty="0" err="1" smtClean="0">
                <a:solidFill>
                  <a:schemeClr val="tx1"/>
                </a:solidFill>
              </a:rPr>
              <a:t>lisa</a:t>
            </a:r>
            <a:endParaRPr lang="en-US" sz="2800" dirty="0" smtClean="0">
              <a:solidFill>
                <a:schemeClr val="tx1"/>
              </a:solidFill>
            </a:endParaRPr>
          </a:p>
          <a:p>
            <a:endParaRPr lang="en-US" sz="2800" dirty="0">
              <a:solidFill>
                <a:schemeClr val="tx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625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br>
              <a:rPr lang="en-US" dirty="0"/>
            </a:br>
            <a:endParaRPr lang="en-US" dirty="0"/>
          </a:p>
          <a:p>
            <a:endParaRPr lang="en-US" dirty="0"/>
          </a:p>
        </p:txBody>
      </p:sp>
      <p:pic>
        <p:nvPicPr>
          <p:cNvPr id="6" name="Picture 5" descr="Cash for Cle Article"/>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 xmlns:p14="http://schemas.microsoft.com/office/powerpoint/2010/main" val="325828666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base"/>
            <a:r>
              <a:rPr lang="en-US" sz="2800" cap="all" dirty="0"/>
              <a:t>HERE'S HOW IT WORKS:</a:t>
            </a:r>
            <a:br>
              <a:rPr lang="en-US" sz="2800" cap="all" dirty="0"/>
            </a:br>
            <a:r>
              <a:rPr lang="en-US" sz="2800" dirty="0"/>
              <a:t>Earn shares monthly for the Cash for Cleveland Bonus Pool of $50,000 (January 2015 – June 2015).</a:t>
            </a:r>
            <a:br>
              <a:rPr lang="en-US" sz="2800" dirty="0"/>
            </a:br>
            <a:endParaRPr lang="en-US" sz="2800" dirty="0"/>
          </a:p>
        </p:txBody>
      </p:sp>
      <p:sp>
        <p:nvSpPr>
          <p:cNvPr id="3" name="Content Placeholder 2"/>
          <p:cNvSpPr>
            <a:spLocks noGrp="1"/>
          </p:cNvSpPr>
          <p:nvPr>
            <p:ph idx="1"/>
          </p:nvPr>
        </p:nvSpPr>
        <p:spPr>
          <a:xfrm>
            <a:off x="457200" y="1371600"/>
            <a:ext cx="8229600" cy="5486400"/>
          </a:xfrm>
        </p:spPr>
        <p:txBody>
          <a:bodyPr>
            <a:normAutofit fontScale="55000" lnSpcReduction="20000"/>
          </a:bodyPr>
          <a:lstStyle/>
          <a:p>
            <a:pPr fontAlgn="base"/>
            <a:r>
              <a:rPr lang="en-US" dirty="0"/>
              <a:t>Each month you earn 20 personal sponsoring points between January and June 2015, we’ll reward you with one share or a minimum of $100 check </a:t>
            </a:r>
            <a:r>
              <a:rPr lang="en-US" dirty="0" smtClean="0"/>
              <a:t>.</a:t>
            </a:r>
            <a:endParaRPr lang="en-US" dirty="0"/>
          </a:p>
          <a:p>
            <a:pPr fontAlgn="base"/>
            <a:r>
              <a:rPr lang="en-US" dirty="0"/>
              <a:t>Earn 35 personal sponsoring points in a month during that time period and we’ll up that amount to two shares or a minimum of $200. </a:t>
            </a:r>
          </a:p>
          <a:p>
            <a:pPr fontAlgn="base"/>
            <a:r>
              <a:rPr lang="en-US" dirty="0" smtClean="0"/>
              <a:t>Earn </a:t>
            </a:r>
            <a:r>
              <a:rPr lang="en-US" dirty="0"/>
              <a:t>follow-up points </a:t>
            </a:r>
            <a:r>
              <a:rPr lang="en-US" dirty="0" smtClean="0"/>
              <a:t>when </a:t>
            </a:r>
            <a:r>
              <a:rPr lang="en-US" dirty="0"/>
              <a:t>your new Members and Distributors place an order in their second month with Shaklee – 1 point for an order of 50 PV or more.</a:t>
            </a:r>
          </a:p>
          <a:p>
            <a:pPr fontAlgn="base"/>
            <a:r>
              <a:rPr lang="en-US" dirty="0"/>
              <a:t>Earn a combined 100 points </a:t>
            </a:r>
            <a:r>
              <a:rPr lang="en-US" dirty="0" smtClean="0"/>
              <a:t>and </a:t>
            </a:r>
            <a:r>
              <a:rPr lang="en-US" dirty="0"/>
              <a:t>you'll receive VIP seating and access to the Star Achiever </a:t>
            </a:r>
            <a:r>
              <a:rPr lang="en-US" dirty="0" smtClean="0"/>
              <a:t>Event.</a:t>
            </a:r>
            <a:endParaRPr lang="en-US" dirty="0"/>
          </a:p>
          <a:p>
            <a:pPr fontAlgn="base"/>
            <a:r>
              <a:rPr lang="en-US" dirty="0"/>
              <a:t>Top 20 point earners during the Cash for Cleveland Incentive will receive special recognition at Shaklee Live 2015 in Cleveland.</a:t>
            </a:r>
          </a:p>
          <a:p>
            <a:pPr fontAlgn="base"/>
            <a:r>
              <a:rPr lang="en-US" dirty="0"/>
              <a:t>You must register for Shaklee Live 2015 by June 30, 2015 to be eligible and attend conference to receive your Cash for Cleveland check</a:t>
            </a:r>
            <a:r>
              <a:rPr lang="en-US" dirty="0" smtClean="0"/>
              <a:t>.</a:t>
            </a:r>
          </a:p>
          <a:p>
            <a:pPr fontAlgn="base"/>
            <a:r>
              <a:rPr lang="en-US" dirty="0"/>
              <a:t>Points are earned through personal sponsoring with qualifying orders placed at the time one joins and accrue to the Original Sponsor. Points are earned according to the following:</a:t>
            </a:r>
          </a:p>
          <a:p>
            <a:pPr lvl="1" fontAlgn="base"/>
            <a:r>
              <a:rPr lang="en-US" dirty="0"/>
              <a:t>15 points for a new Distributor with a $999 Super Gold PAK</a:t>
            </a:r>
          </a:p>
          <a:p>
            <a:pPr lvl="1" fontAlgn="base"/>
            <a:r>
              <a:rPr lang="en-US" dirty="0"/>
              <a:t>10 points for a new Distributor with a $699 Gold Plus PAK</a:t>
            </a:r>
          </a:p>
          <a:p>
            <a:pPr lvl="1" fontAlgn="base"/>
            <a:r>
              <a:rPr lang="en-US" dirty="0"/>
              <a:t>5 points for a new Distributor with a $349 Gold PAK</a:t>
            </a:r>
          </a:p>
          <a:p>
            <a:pPr lvl="1" fontAlgn="base"/>
            <a:r>
              <a:rPr lang="en-US" dirty="0"/>
              <a:t>2 points for a new Member or Distributor with a 100 PV or more order</a:t>
            </a:r>
          </a:p>
          <a:p>
            <a:pPr lvl="1" fontAlgn="base"/>
            <a:r>
              <a:rPr lang="en-US" dirty="0"/>
              <a:t>1 point for a new Member or Distributor with a 50 PV Order</a:t>
            </a:r>
          </a:p>
          <a:p>
            <a:pPr fontAlgn="base"/>
            <a:endParaRPr lang="en-US" sz="1500" dirty="0"/>
          </a:p>
          <a:p>
            <a:r>
              <a:rPr lang="en-US" dirty="0"/>
              <a:t>The maximum number of shares you can earn is 12 shares.</a:t>
            </a:r>
          </a:p>
        </p:txBody>
      </p:sp>
    </p:spTree>
    <p:extLst>
      <p:ext uri="{BB962C8B-B14F-4D97-AF65-F5344CB8AC3E}">
        <p14:creationId xmlns="" xmlns:p14="http://schemas.microsoft.com/office/powerpoint/2010/main" val="39589143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914400"/>
            <a:ext cx="7315200" cy="4832092"/>
          </a:xfrm>
          <a:prstGeom prst="rect">
            <a:avLst/>
          </a:prstGeom>
        </p:spPr>
        <p:txBody>
          <a:bodyPr wrap="square">
            <a:spAutoFit/>
          </a:bodyPr>
          <a:lstStyle/>
          <a:p>
            <a:r>
              <a:rPr lang="en-US" sz="2800" b="1" dirty="0" smtClean="0"/>
              <a:t>1/26 -</a:t>
            </a:r>
            <a:r>
              <a:rPr lang="en-US" sz="2800" dirty="0" smtClean="0"/>
              <a:t> </a:t>
            </a:r>
            <a:r>
              <a:rPr lang="en-US" sz="2800" b="1" dirty="0" smtClean="0"/>
              <a:t>New Distributor Getting Started Webinar</a:t>
            </a:r>
            <a:r>
              <a:rPr lang="en-US" sz="2800" dirty="0" smtClean="0"/>
              <a:t> - Join Field Training Specialist Leigh Bordelon for a general overview of the Member/Distributor views of MyShaklee.com.  An introduction to all of the tools and resources that support a new Distributor. All are welcome, but content of this live webinar is targeted to new Distributors. Mondays at 4 pm PT / 7 pm ET. Dial 1-866-321-0138 | 913183# and login to </a:t>
            </a:r>
            <a:r>
              <a:rPr lang="en-US" sz="2800" dirty="0" smtClean="0">
                <a:hlinkClick r:id="rId2"/>
              </a:rPr>
              <a:t>www.anywhereconference.com</a:t>
            </a:r>
            <a:r>
              <a:rPr lang="en-US" sz="2800" dirty="0" smtClean="0"/>
              <a:t> | web login 106225850 | pin code 913183.</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1228397"/>
            <a:ext cx="6019800" cy="3970318"/>
          </a:xfrm>
          <a:prstGeom prst="rect">
            <a:avLst/>
          </a:prstGeom>
        </p:spPr>
        <p:txBody>
          <a:bodyPr wrap="square">
            <a:spAutoFit/>
          </a:bodyPr>
          <a:lstStyle/>
          <a:p>
            <a:r>
              <a:rPr lang="en-US" sz="2800" b="1" dirty="0" smtClean="0"/>
              <a:t>1/19 - Set the Record with Shaklee 180® Update</a:t>
            </a:r>
            <a:r>
              <a:rPr lang="en-US" sz="2800" dirty="0" smtClean="0"/>
              <a:t> –</a:t>
            </a:r>
          </a:p>
          <a:p>
            <a:r>
              <a:rPr lang="en-US" sz="2800" dirty="0" smtClean="0"/>
              <a:t> Don’t forget to send Shaklee your group’s weight loss information so that they can stay on top of our progress in the 40,000 pound weight loss goal. </a:t>
            </a:r>
          </a:p>
          <a:p>
            <a:endParaRPr lang="en-US" sz="2800" dirty="0" smtClean="0"/>
          </a:p>
          <a:p>
            <a:r>
              <a:rPr lang="en-US" sz="2800" dirty="0" smtClean="0"/>
              <a:t>Email your </a:t>
            </a:r>
            <a:r>
              <a:rPr lang="en-US" sz="2800" dirty="0" smtClean="0">
                <a:hlinkClick r:id="rId2"/>
              </a:rPr>
              <a:t>Shaklee 180 Record Form</a:t>
            </a:r>
            <a:r>
              <a:rPr lang="en-US" sz="2800" dirty="0" smtClean="0"/>
              <a:t> to </a:t>
            </a:r>
            <a:r>
              <a:rPr lang="en-US" sz="2800" dirty="0" smtClean="0">
                <a:hlinkClick r:id="rId3"/>
              </a:rPr>
              <a:t>Shaklee180Record@shaklee.com</a:t>
            </a:r>
            <a:r>
              <a:rPr lang="en-US" sz="2800" dirty="0" smtClean="0"/>
              <a:t>.</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bitcoinvitaminstore.com/uploads/2/3/2/5/23253306/s281563407500868954_p8_i3_w497.jpeg"/>
          <p:cNvPicPr>
            <a:picLocks noChangeAspect="1" noChangeArrowheads="1"/>
          </p:cNvPicPr>
          <p:nvPr/>
        </p:nvPicPr>
        <p:blipFill>
          <a:blip r:embed="rId2" cstate="print"/>
          <a:srcRect/>
          <a:stretch>
            <a:fillRect/>
          </a:stretch>
        </p:blipFill>
        <p:spPr bwMode="auto">
          <a:xfrm>
            <a:off x="5562600" y="990600"/>
            <a:ext cx="3352800" cy="3124201"/>
          </a:xfrm>
          <a:prstGeom prst="rect">
            <a:avLst/>
          </a:prstGeom>
          <a:noFill/>
        </p:spPr>
      </p:pic>
      <p:sp>
        <p:nvSpPr>
          <p:cNvPr id="4" name="Rectangle 3"/>
          <p:cNvSpPr/>
          <p:nvPr/>
        </p:nvSpPr>
        <p:spPr>
          <a:xfrm>
            <a:off x="1981200" y="3429000"/>
            <a:ext cx="6934200" cy="3385542"/>
          </a:xfrm>
          <a:prstGeom prst="rect">
            <a:avLst/>
          </a:prstGeom>
        </p:spPr>
        <p:txBody>
          <a:bodyPr wrap="square">
            <a:spAutoFit/>
          </a:bodyPr>
          <a:lstStyle/>
          <a:p>
            <a:r>
              <a:rPr lang="en-US" b="1" dirty="0"/>
              <a:t>Set the Record with Shaklee 180® Support Call</a:t>
            </a:r>
            <a:r>
              <a:rPr lang="en-US" dirty="0"/>
              <a:t> - </a:t>
            </a:r>
            <a:r>
              <a:rPr lang="en-US" sz="2000" dirty="0"/>
              <a:t>Join Dr. Jamie McManus, Chair of Medical Affairs, Health Sciences and Education and special guest speakers, including regular appearances by Jacqui McCoy, for this series of calls January through March</a:t>
            </a:r>
            <a:r>
              <a:rPr lang="en-US" sz="2000" dirty="0" smtClean="0"/>
              <a:t>.</a:t>
            </a:r>
          </a:p>
          <a:p>
            <a:r>
              <a:rPr lang="en-US" sz="2000" dirty="0" smtClean="0"/>
              <a:t> </a:t>
            </a:r>
            <a:r>
              <a:rPr lang="en-US" sz="2000" dirty="0"/>
              <a:t>Information and support for Distributors helping others to lose pounds and inches, with business success tips for sharing and building with Shaklee 180. </a:t>
            </a:r>
            <a:endParaRPr lang="en-US" sz="2000" dirty="0" smtClean="0"/>
          </a:p>
          <a:p>
            <a:r>
              <a:rPr lang="en-US" dirty="0" smtClean="0"/>
              <a:t/>
            </a:r>
            <a:br>
              <a:rPr lang="en-US" dirty="0" smtClean="0"/>
            </a:br>
            <a:r>
              <a:rPr lang="en-US" dirty="0" smtClean="0"/>
              <a:t>Every</a:t>
            </a:r>
            <a:r>
              <a:rPr lang="en-US" dirty="0"/>
              <a:t> Tuesday through 3/24/15. 5:30 pm PT / 8:30 pm ET. Dial </a:t>
            </a:r>
            <a:r>
              <a:rPr lang="en-US" dirty="0">
                <a:hlinkClick r:id="rId3"/>
              </a:rPr>
              <a:t>1-512-225-3211</a:t>
            </a:r>
            <a:r>
              <a:rPr lang="en-US" dirty="0"/>
              <a:t> | 951025# to join the live call.</a:t>
            </a:r>
          </a:p>
        </p:txBody>
      </p:sp>
      <p:sp>
        <p:nvSpPr>
          <p:cNvPr id="5" name="Rectangle 4"/>
          <p:cNvSpPr/>
          <p:nvPr/>
        </p:nvSpPr>
        <p:spPr>
          <a:xfrm>
            <a:off x="381000" y="228600"/>
            <a:ext cx="7543800" cy="2369880"/>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smtClean="0"/>
              <a:t>Hunger </a:t>
            </a:r>
          </a:p>
          <a:p>
            <a:pPr fontAlgn="base"/>
            <a:r>
              <a:rPr lang="en-US" sz="2400" dirty="0" smtClean="0"/>
              <a:t>This </a:t>
            </a:r>
            <a:r>
              <a:rPr lang="en-US" sz="2400" dirty="0"/>
              <a:t>is the first in a series of videos from Jacqui McCoy, Shaklee </a:t>
            </a:r>
            <a:r>
              <a:rPr lang="en-US" sz="2400" dirty="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pic>
        <p:nvPicPr>
          <p:cNvPr id="3076" name="Picture 4" descr="https://images.shaklee.com/landing/180PWS/img/prod-overview-shakes.jpg"/>
          <p:cNvPicPr>
            <a:picLocks noChangeAspect="1" noChangeArrowheads="1"/>
          </p:cNvPicPr>
          <p:nvPr/>
        </p:nvPicPr>
        <p:blipFill>
          <a:blip r:embed="rId4" cstate="print"/>
          <a:srcRect/>
          <a:stretch>
            <a:fillRect/>
          </a:stretch>
        </p:blipFill>
        <p:spPr bwMode="auto">
          <a:xfrm>
            <a:off x="0" y="4191000"/>
            <a:ext cx="2027362" cy="1801052"/>
          </a:xfrm>
          <a:prstGeom prst="rect">
            <a:avLst/>
          </a:prstGeom>
          <a:noFill/>
        </p:spPr>
      </p:pic>
    </p:spTree>
    <p:extLst>
      <p:ext uri="{BB962C8B-B14F-4D97-AF65-F5344CB8AC3E}">
        <p14:creationId xmlns="" xmlns:p14="http://schemas.microsoft.com/office/powerpoint/2010/main" val="1805988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1228397"/>
            <a:ext cx="6019800" cy="3970318"/>
          </a:xfrm>
          <a:prstGeom prst="rect">
            <a:avLst/>
          </a:prstGeom>
        </p:spPr>
        <p:txBody>
          <a:bodyPr wrap="square">
            <a:spAutoFit/>
          </a:bodyPr>
          <a:lstStyle/>
          <a:p>
            <a:r>
              <a:rPr lang="en-US" sz="2800" b="1" dirty="0" smtClean="0"/>
              <a:t>1/19 - Set the Record with Shaklee 180® Update</a:t>
            </a:r>
            <a:r>
              <a:rPr lang="en-US" sz="2800" dirty="0" smtClean="0"/>
              <a:t> –</a:t>
            </a:r>
          </a:p>
          <a:p>
            <a:r>
              <a:rPr lang="en-US" sz="2800" dirty="0" smtClean="0"/>
              <a:t> Don’t forget to send Shaklee your group’s weight loss information so that they can stay on top of our progress in the 40,000 pound weight loss goal. </a:t>
            </a:r>
          </a:p>
          <a:p>
            <a:endParaRPr lang="en-US" sz="2800" dirty="0" smtClean="0"/>
          </a:p>
          <a:p>
            <a:r>
              <a:rPr lang="en-US" sz="2800" dirty="0" smtClean="0"/>
              <a:t>Email your </a:t>
            </a:r>
            <a:r>
              <a:rPr lang="en-US" sz="2800" dirty="0" smtClean="0">
                <a:hlinkClick r:id="rId2"/>
              </a:rPr>
              <a:t>Shaklee 180 Record Form</a:t>
            </a:r>
            <a:r>
              <a:rPr lang="en-US" sz="2800" dirty="0" smtClean="0"/>
              <a:t> to </a:t>
            </a:r>
            <a:r>
              <a:rPr lang="en-US" sz="2800" dirty="0" smtClean="0">
                <a:hlinkClick r:id="rId3"/>
              </a:rPr>
              <a:t>Shaklee180Record@shaklee.com</a:t>
            </a:r>
            <a:r>
              <a:rPr lang="en-US" sz="2800" dirty="0" smtClean="0"/>
              <a:t>.</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914400"/>
            <a:ext cx="7315200" cy="4832092"/>
          </a:xfrm>
          <a:prstGeom prst="rect">
            <a:avLst/>
          </a:prstGeom>
        </p:spPr>
        <p:txBody>
          <a:bodyPr wrap="square">
            <a:spAutoFit/>
          </a:bodyPr>
          <a:lstStyle/>
          <a:p>
            <a:r>
              <a:rPr lang="en-US" sz="2800" b="1" dirty="0" smtClean="0"/>
              <a:t>1/26 -</a:t>
            </a:r>
            <a:r>
              <a:rPr lang="en-US" sz="2800" dirty="0" smtClean="0"/>
              <a:t> </a:t>
            </a:r>
            <a:r>
              <a:rPr lang="en-US" sz="2800" b="1" dirty="0" smtClean="0"/>
              <a:t>New Distributor Getting Started Webinar</a:t>
            </a:r>
            <a:r>
              <a:rPr lang="en-US" sz="2800" dirty="0" smtClean="0"/>
              <a:t> - Join Field Training Specialist Leigh Bordelon for a general overview of the Member/Distributor views of MyShaklee.com.  An introduction to all of the tools and resources that support a new Distributor. All are welcome, but content of this live webinar is targeted to new Distributors. Mondays at 4 pm PT / 7 pm ET. Dial 1-866-321-0138 | 913183# and login to </a:t>
            </a:r>
            <a:r>
              <a:rPr lang="en-US" sz="2800" dirty="0" smtClean="0">
                <a:hlinkClick r:id="rId2"/>
              </a:rPr>
              <a:t>www.anywhereconference.com</a:t>
            </a:r>
            <a:r>
              <a:rPr lang="en-US" sz="2800" dirty="0" smtClean="0"/>
              <a:t> | web login 106225850 | pin code 913183.</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FaceBook</a:t>
            </a:r>
            <a:r>
              <a:rPr lang="en-US" dirty="0" smtClean="0"/>
              <a:t> Post of the Week</a:t>
            </a:r>
            <a:endParaRPr lang="en-US" dirty="0"/>
          </a:p>
        </p:txBody>
      </p:sp>
      <p:sp>
        <p:nvSpPr>
          <p:cNvPr id="3" name="Content Placeholder 2"/>
          <p:cNvSpPr>
            <a:spLocks noGrp="1"/>
          </p:cNvSpPr>
          <p:nvPr>
            <p:ph idx="1"/>
          </p:nvPr>
        </p:nvSpPr>
        <p:spPr>
          <a:xfrm>
            <a:off x="457200" y="1219200"/>
            <a:ext cx="8229600" cy="4906963"/>
          </a:xfrm>
        </p:spPr>
        <p:txBody>
          <a:bodyPr>
            <a:normAutofit fontScale="70000" lnSpcReduction="20000"/>
          </a:bodyPr>
          <a:lstStyle/>
          <a:p>
            <a:endParaRPr lang="en-US" dirty="0" smtClean="0"/>
          </a:p>
          <a:p>
            <a:pPr>
              <a:buNone/>
            </a:pPr>
            <a:r>
              <a:rPr lang="en-US" b="1" dirty="0" smtClean="0">
                <a:hlinkClick r:id="rId2"/>
              </a:rPr>
              <a:t>Stephanie Bruce</a:t>
            </a:r>
            <a:endParaRPr lang="en-US" dirty="0" smtClean="0"/>
          </a:p>
          <a:p>
            <a:pPr>
              <a:buNone/>
            </a:pPr>
            <a:r>
              <a:rPr lang="en-US" dirty="0" smtClean="0"/>
              <a:t>6:10pm Jan 17 </a:t>
            </a:r>
          </a:p>
          <a:p>
            <a:pPr>
              <a:buNone/>
            </a:pPr>
            <a:r>
              <a:rPr lang="en-US" dirty="0" smtClean="0"/>
              <a:t>***Feel free to share this: </a:t>
            </a:r>
            <a:br>
              <a:rPr lang="en-US" dirty="0" smtClean="0"/>
            </a:br>
            <a:r>
              <a:rPr lang="en-US" dirty="0" smtClean="0"/>
              <a:t/>
            </a:r>
            <a:br>
              <a:rPr lang="en-US" dirty="0" smtClean="0"/>
            </a:br>
            <a:r>
              <a:rPr lang="en-US" dirty="0" smtClean="0"/>
              <a:t>Do you guys ever boil over your pots when you're cooking and then wind up with a big </a:t>
            </a:r>
            <a:r>
              <a:rPr lang="en-US" dirty="0" err="1" smtClean="0"/>
              <a:t>ol</a:t>
            </a:r>
            <a:r>
              <a:rPr lang="en-US" dirty="0" smtClean="0"/>
              <a:t>' mess on the stove? Do you have baking sheets that you're embarrassed by? Do you have mold on your bath tub jets? If you answered yes to any of the above then you need to meet my best friend...</a:t>
            </a:r>
            <a:r>
              <a:rPr lang="en-US" dirty="0" smtClean="0">
                <a:hlinkClick r:id="rId3"/>
              </a:rPr>
              <a:t>http://gatheredinthekitchen.com/2015/01/17/shaklee-scour-absolute-favorite-cleaner/</a:t>
            </a:r>
            <a:endParaRPr lang="en-US" dirty="0" smtClean="0"/>
          </a:p>
          <a:p>
            <a:pPr>
              <a:buNone/>
            </a:pPr>
            <a:r>
              <a:rPr lang="en-US" b="1" dirty="0" smtClean="0">
                <a:hlinkClick r:id="rId4"/>
              </a:rPr>
              <a:t>Gathered In The Kitchen</a:t>
            </a:r>
            <a:endParaRPr lang="en-US" dirty="0" smtClean="0"/>
          </a:p>
          <a:p>
            <a:pPr>
              <a:buNone/>
            </a:pPr>
            <a:r>
              <a:rPr lang="en-US" b="1" dirty="0" smtClean="0"/>
              <a:t>gatheredinthekitchen.com</a:t>
            </a:r>
            <a:endParaRPr lang="en-US" dirty="0" smtClean="0"/>
          </a:p>
          <a:p>
            <a:pPr>
              <a:buNone/>
            </a:pPr>
            <a:r>
              <a:rPr lang="en-US" dirty="0" smtClean="0"/>
              <a:t>Recipes, Crafts, Family and Travel</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a:spLocks noGrp="1"/>
          </p:cNvSpPr>
          <p:nvPr>
            <p:ph type="subTitle" idx="1"/>
          </p:nvPr>
        </p:nvSpPr>
        <p:spPr>
          <a:xfrm>
            <a:off x="1066800" y="990600"/>
            <a:ext cx="7315200" cy="5410200"/>
          </a:xfrm>
        </p:spPr>
        <p:txBody>
          <a:bodyPr>
            <a:normAutofit fontScale="92500" lnSpcReduction="10000"/>
          </a:bodyPr>
          <a:lstStyle/>
          <a:p>
            <a:r>
              <a:rPr lang="en-US" sz="2800" b="1" dirty="0" smtClean="0">
                <a:hlinkClick r:id="rId2"/>
              </a:rPr>
              <a:t>Becky Miller Choate</a:t>
            </a:r>
            <a:endParaRPr lang="en-US" sz="2800" dirty="0" smtClean="0"/>
          </a:p>
          <a:p>
            <a:r>
              <a:rPr lang="en-US" sz="2800" dirty="0" smtClean="0">
                <a:solidFill>
                  <a:schemeClr val="tx1"/>
                </a:solidFill>
              </a:rPr>
              <a:t>7:07am Jan 16 </a:t>
            </a:r>
          </a:p>
          <a:p>
            <a:r>
              <a:rPr lang="en-US" sz="2800" dirty="0" smtClean="0">
                <a:solidFill>
                  <a:schemeClr val="tx1"/>
                </a:solidFill>
              </a:rPr>
              <a:t>Tried something new this week that is working!</a:t>
            </a:r>
          </a:p>
          <a:p>
            <a:r>
              <a:rPr lang="en-US" sz="2800" dirty="0" smtClean="0">
                <a:solidFill>
                  <a:schemeClr val="tx1"/>
                </a:solidFill>
              </a:rPr>
              <a:t> I went thru the report on the member center for those who haven't ordered in 3 months. </a:t>
            </a:r>
          </a:p>
          <a:p>
            <a:r>
              <a:rPr lang="en-US" sz="2800" dirty="0" smtClean="0">
                <a:solidFill>
                  <a:schemeClr val="tx1"/>
                </a:solidFill>
              </a:rPr>
              <a:t>I chose about 15 people and called/emailed them a free shipping deal if they ordered by Jan. 24th (trying to generate some more PV so that my end of the month isn't panicked).</a:t>
            </a:r>
          </a:p>
          <a:p>
            <a:r>
              <a:rPr lang="en-US" sz="2800" dirty="0" smtClean="0">
                <a:solidFill>
                  <a:schemeClr val="tx1"/>
                </a:solidFill>
              </a:rPr>
              <a:t> I have already had 2 people take advantage of it! I am trying to remember to put a free product guide in their order as well. So thrilled to get some people back to ordering!</a:t>
            </a:r>
            <a:endParaRPr lang="en-US" sz="2800" dirty="0">
              <a:solidFill>
                <a:schemeClr val="tx1"/>
              </a:solidFill>
            </a:endParaRPr>
          </a:p>
        </p:txBody>
      </p:sp>
      <p:pic>
        <p:nvPicPr>
          <p:cNvPr id="30721" name="Picture 1" descr="Becky Miller Choate"/>
          <p:cNvPicPr>
            <a:picLocks noChangeAspect="1" noChangeArrowheads="1"/>
          </p:cNvPicPr>
          <p:nvPr/>
        </p:nvPicPr>
        <p:blipFill>
          <a:blip r:embed="rId3" cstate="print"/>
          <a:srcRect/>
          <a:stretch>
            <a:fillRect/>
          </a:stretch>
        </p:blipFill>
        <p:spPr bwMode="auto">
          <a:xfrm>
            <a:off x="7086600" y="609600"/>
            <a:ext cx="1219200" cy="1143000"/>
          </a:xfrm>
          <a:prstGeom prst="rect">
            <a:avLst/>
          </a:prstGeom>
          <a:noFill/>
        </p:spPr>
      </p:pic>
      <p:sp>
        <p:nvSpPr>
          <p:cNvPr id="7" name="TextBox 6"/>
          <p:cNvSpPr txBox="1"/>
          <p:nvPr/>
        </p:nvSpPr>
        <p:spPr>
          <a:xfrm>
            <a:off x="304800" y="304800"/>
            <a:ext cx="4953000" cy="523220"/>
          </a:xfrm>
          <a:prstGeom prst="rect">
            <a:avLst/>
          </a:prstGeom>
          <a:noFill/>
          <a:ln>
            <a:solidFill>
              <a:schemeClr val="tx2">
                <a:lumMod val="75000"/>
              </a:schemeClr>
            </a:solidFill>
          </a:ln>
        </p:spPr>
        <p:txBody>
          <a:bodyPr wrap="square" rtlCol="0">
            <a:spAutoFit/>
          </a:bodyPr>
          <a:lstStyle/>
          <a:p>
            <a:r>
              <a:rPr lang="en-US" sz="2800" dirty="0" err="1" smtClean="0"/>
              <a:t>FaceBook</a:t>
            </a:r>
            <a:r>
              <a:rPr lang="en-US" sz="2800" dirty="0" smtClean="0"/>
              <a:t> Post of the Week</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1638300" y="304800"/>
            <a:ext cx="5867400" cy="2667000"/>
          </a:xfrm>
          <a:ln>
            <a:solidFill>
              <a:schemeClr val="accent5">
                <a:lumMod val="75000"/>
              </a:schemeClr>
            </a:solidFill>
          </a:ln>
        </p:spPr>
        <p:txBody>
          <a:bodyPr>
            <a:normAutofit fontScale="90000"/>
          </a:bodyPr>
          <a:lstStyle/>
          <a:p>
            <a:r>
              <a:rPr lang="en-US" dirty="0" smtClean="0"/>
              <a:t>Legacy and Leadership </a:t>
            </a:r>
            <a:br>
              <a:rPr lang="en-US" dirty="0" smtClean="0"/>
            </a:br>
            <a:r>
              <a:rPr lang="en-US" dirty="0" smtClean="0"/>
              <a:t>Spring 2015</a:t>
            </a:r>
            <a:br>
              <a:rPr lang="en-US" dirty="0" smtClean="0"/>
            </a:br>
            <a:r>
              <a:rPr lang="en-US" sz="3100" dirty="0" smtClean="0"/>
              <a:t>Session #2 Jan 22, 2015</a:t>
            </a:r>
            <a:r>
              <a:rPr lang="en-US" sz="3600" dirty="0" smtClean="0"/>
              <a:t/>
            </a:r>
            <a:br>
              <a:rPr lang="en-US" sz="3600" dirty="0" smtClean="0"/>
            </a:br>
            <a:r>
              <a:rPr lang="en-US" sz="4000" b="1" dirty="0" smtClean="0"/>
              <a:t>Creating Your Business SYSTEM</a:t>
            </a:r>
            <a:endParaRPr lang="en-US" sz="4000" b="1" dirty="0"/>
          </a:p>
        </p:txBody>
      </p:sp>
      <p:sp>
        <p:nvSpPr>
          <p:cNvPr id="3" name="Subtitle 2"/>
          <p:cNvSpPr>
            <a:spLocks noGrp="1"/>
          </p:cNvSpPr>
          <p:nvPr>
            <p:ph type="subTitle" idx="1"/>
          </p:nvPr>
        </p:nvSpPr>
        <p:spPr>
          <a:xfrm>
            <a:off x="5029200" y="5638800"/>
            <a:ext cx="3810000" cy="914400"/>
          </a:xfrm>
        </p:spPr>
        <p:txBody>
          <a:bodyPr>
            <a:noAutofit/>
          </a:bodyPr>
          <a:lstStyle/>
          <a:p>
            <a:r>
              <a:rPr lang="en-US" sz="2400" dirty="0" smtClean="0">
                <a:solidFill>
                  <a:schemeClr val="tx1"/>
                </a:solidFill>
              </a:rPr>
              <a:t>Senior Executive Coordinator  Lisa Anderson</a:t>
            </a:r>
            <a:endParaRPr lang="en-US" sz="24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1066800" y="3200400"/>
            <a:ext cx="1532190" cy="2346166"/>
          </a:xfrm>
          <a:prstGeom prst="rect">
            <a:avLst/>
          </a:prstGeom>
        </p:spPr>
      </p:pic>
      <p:pic>
        <p:nvPicPr>
          <p:cNvPr id="6" name="Picture 5" descr="Lisa Anderson 2013.jpg"/>
          <p:cNvPicPr>
            <a:picLocks noChangeAspect="1"/>
          </p:cNvPicPr>
          <p:nvPr/>
        </p:nvPicPr>
        <p:blipFill>
          <a:blip r:embed="rId4" cstate="print"/>
          <a:stretch>
            <a:fillRect/>
          </a:stretch>
        </p:blipFill>
        <p:spPr>
          <a:xfrm>
            <a:off x="6501046" y="3200400"/>
            <a:ext cx="1576154" cy="2396163"/>
          </a:xfrm>
          <a:prstGeom prst="rect">
            <a:avLst/>
          </a:prstGeom>
        </p:spPr>
      </p:pic>
      <p:sp>
        <p:nvSpPr>
          <p:cNvPr id="7" name="TextBox 6"/>
          <p:cNvSpPr txBox="1"/>
          <p:nvPr/>
        </p:nvSpPr>
        <p:spPr>
          <a:xfrm>
            <a:off x="381000" y="5562600"/>
            <a:ext cx="3200400" cy="830997"/>
          </a:xfrm>
          <a:prstGeom prst="rect">
            <a:avLst/>
          </a:prstGeom>
          <a:noFill/>
        </p:spPr>
        <p:txBody>
          <a:bodyPr wrap="square" rtlCol="0">
            <a:spAutoFit/>
          </a:bodyPr>
          <a:lstStyle/>
          <a:p>
            <a:pPr algn="ctr"/>
            <a:r>
              <a:rPr lang="en-US" sz="2400" dirty="0" smtClean="0"/>
              <a:t>Senior Coordinator Katie Odom</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4"/>
            <a:ext cx="9144000" cy="6858003"/>
          </a:xfrm>
          <a:prstGeom prst="rect">
            <a:avLst/>
          </a:prstGeom>
        </p:spPr>
      </p:pic>
      <p:sp>
        <p:nvSpPr>
          <p:cNvPr id="3" name="Content Placeholder 2"/>
          <p:cNvSpPr>
            <a:spLocks noGrp="1"/>
          </p:cNvSpPr>
          <p:nvPr>
            <p:ph idx="1"/>
          </p:nvPr>
        </p:nvSpPr>
        <p:spPr>
          <a:xfrm>
            <a:off x="457200" y="685800"/>
            <a:ext cx="7924800" cy="2286000"/>
          </a:xfrm>
          <a:solidFill>
            <a:schemeClr val="bg1"/>
          </a:solidFill>
          <a:ln>
            <a:solidFill>
              <a:schemeClr val="accent5">
                <a:lumMod val="75000"/>
              </a:schemeClr>
            </a:solidFill>
          </a:ln>
        </p:spPr>
        <p:txBody>
          <a:bodyPr>
            <a:normAutofit/>
          </a:bodyPr>
          <a:lstStyle/>
          <a:p>
            <a:pPr>
              <a:buNone/>
            </a:pPr>
            <a:r>
              <a:rPr lang="en-US" sz="2800" dirty="0" smtClean="0"/>
              <a:t>Our objective last semester was to help every participant reach the rank Director.</a:t>
            </a:r>
          </a:p>
          <a:p>
            <a:pPr>
              <a:buNone/>
            </a:pPr>
            <a:r>
              <a:rPr lang="en-US" sz="2800" dirty="0" smtClean="0"/>
              <a:t>This semester, we focus on helping each participant begin their road to Coordinator… </a:t>
            </a:r>
            <a:endParaRPr lang="en-US" dirty="0"/>
          </a:p>
        </p:txBody>
      </p:sp>
      <p:sp>
        <p:nvSpPr>
          <p:cNvPr id="5" name="Rectangle 4"/>
          <p:cNvSpPr/>
          <p:nvPr/>
        </p:nvSpPr>
        <p:spPr>
          <a:xfrm>
            <a:off x="666750" y="3200401"/>
            <a:ext cx="7810500" cy="1815882"/>
          </a:xfrm>
          <a:prstGeom prst="rect">
            <a:avLst/>
          </a:prstGeom>
          <a:solidFill>
            <a:schemeClr val="bg1"/>
          </a:solidFill>
          <a:ln>
            <a:solidFill>
              <a:schemeClr val="accent5">
                <a:lumMod val="75000"/>
              </a:schemeClr>
            </a:solidFill>
          </a:ln>
        </p:spPr>
        <p:txBody>
          <a:bodyPr wrap="square">
            <a:spAutoFit/>
          </a:bodyPr>
          <a:lstStyle/>
          <a:p>
            <a:pPr>
              <a:buNone/>
            </a:pPr>
            <a:r>
              <a:rPr lang="en-US" sz="2800" dirty="0" smtClean="0"/>
              <a:t>Someone can get to Director by an occasional conversation here and there, an occasional meeting here and there ,  a few supportive relatives .. or friends .. even luck … </a:t>
            </a:r>
          </a:p>
        </p:txBody>
      </p:sp>
      <p:sp>
        <p:nvSpPr>
          <p:cNvPr id="6" name="Rectangle 5"/>
          <p:cNvSpPr/>
          <p:nvPr/>
        </p:nvSpPr>
        <p:spPr>
          <a:xfrm>
            <a:off x="800100" y="5257800"/>
            <a:ext cx="7543800" cy="1200329"/>
          </a:xfrm>
          <a:prstGeom prst="rect">
            <a:avLst/>
          </a:prstGeom>
          <a:ln>
            <a:solidFill>
              <a:schemeClr val="accent5">
                <a:lumMod val="75000"/>
              </a:schemeClr>
            </a:solidFill>
          </a:ln>
        </p:spPr>
        <p:txBody>
          <a:bodyPr wrap="square">
            <a:spAutoFit/>
          </a:bodyPr>
          <a:lstStyle/>
          <a:p>
            <a:pPr>
              <a:buNone/>
            </a:pPr>
            <a:r>
              <a:rPr lang="en-US" sz="3600" dirty="0" smtClean="0"/>
              <a:t>But to progress to Coordinator ranks and beyond .. requires A SYSTEM.   </a:t>
            </a:r>
            <a:r>
              <a:rPr lang="en-US" sz="2000" dirty="0" err="1" smtClean="0"/>
              <a:t>lisa</a:t>
            </a:r>
            <a:endParaRPr lang="en-US"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4050</TotalTime>
  <Words>1787</Words>
  <Application>Microsoft Office PowerPoint</Application>
  <PresentationFormat>On-screen Show (4:3)</PresentationFormat>
  <Paragraphs>307</Paragraphs>
  <Slides>38</Slides>
  <Notes>1</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January 2015 Campaign</vt:lpstr>
      <vt:lpstr>Shaklee 180® Special Offer Here’s a great offer to share with people who are participating   in the challenge that includes a nice perk for you!  NEW Members and Distributors joining with a Shaklee 180®  Turnaround Kit, Lean &amp; Healthy Kit, or Smoothee Kit will receive a box of Shaklee 180® Blueberry &amp; Almond Meal-in-a-bars – an over $30 value (SRP) -- for FREE.    EXISTING Members, Distributors and Associates who purchase a Shaklee 180® Turnaround Kit, Lean &amp; Healthy Kit or Smoothee Kit will receive  a box of Shaklee 180® Blueberry &amp; Almond Meal-in-a-bars for FREE.  When YOU sponsor new Members with a Shaklee 180® Kit, you’ll receive a box of Shaklee 180® Vanilla Smoothee Packets – a nearly $60 (SRP) value – for FREE!  The top 10 Distributors sponsoring new people with a Shaklee 180® Kit  during the promotion period will also earn a free single-serve blender! </vt:lpstr>
      <vt:lpstr>Slide 3</vt:lpstr>
      <vt:lpstr>Slide 4</vt:lpstr>
      <vt:lpstr>Slide 5</vt:lpstr>
      <vt:lpstr>FaceBook Post of the Week</vt:lpstr>
      <vt:lpstr>Slide 7</vt:lpstr>
      <vt:lpstr>Legacy and Leadership  Spring 2015 Session #2 Jan 22, 2015 Creating Your Business SYSTEM</vt:lpstr>
      <vt:lpstr>Slide 9</vt:lpstr>
      <vt:lpstr>Becoming a Coordinator</vt:lpstr>
      <vt:lpstr>Coordinator 2  First Generation Directors</vt:lpstr>
      <vt:lpstr>In Shaklee Summer School 2014 &amp; Teaming Up Fall 2014 We Reviewed Skills To Develop a Shaklee Business</vt:lpstr>
      <vt:lpstr>Objectives for Session #2 – Creating Our Business System</vt:lpstr>
      <vt:lpstr>Slide 14</vt:lpstr>
      <vt:lpstr>  Key Components  of A Business System </vt:lpstr>
      <vt:lpstr>Your Working Folder/ Business Binder</vt:lpstr>
      <vt:lpstr>Katie’s Traveling Work Bag</vt:lpstr>
      <vt:lpstr>Katie’s Filing System </vt:lpstr>
      <vt:lpstr>Part 1 of Your System  Meeting New People On A Regular Basis </vt:lpstr>
      <vt:lpstr>FaceBook Postings Create Interest and Awareness</vt:lpstr>
      <vt:lpstr>Member Care and Customer Service is Your Greatest Asset in Meeting New People</vt:lpstr>
      <vt:lpstr>Part 2 of Your System  Educating Members/ Consumers on Products</vt:lpstr>
      <vt:lpstr>Part 3 of Your System Introducing Home Business Information </vt:lpstr>
      <vt:lpstr>Part 4 of Your System  Coaching, Training Business Partners </vt:lpstr>
      <vt:lpstr>Harper and Katie’s Skilling Up Reward Program  and Reboot Program</vt:lpstr>
      <vt:lpstr>Reboot Program – for any distributors who want to get their business reactivated.</vt:lpstr>
      <vt:lpstr>Forming “I’m In for 10” Support Group Senior Director Kate Virkler</vt:lpstr>
      <vt:lpstr>Email Kate Sent to All Members</vt:lpstr>
      <vt:lpstr>Maureen and John Virkler’s Shaklee 180 Success Story</vt:lpstr>
      <vt:lpstr>Shaklee 180 PV &amp; Income Projection</vt:lpstr>
      <vt:lpstr>Leadership Lesson of the Week  Busy vs Productive</vt:lpstr>
      <vt:lpstr>Set Your Goals Then Align Your Activities to Reach Them Senior Coordinator Pam Cary</vt:lpstr>
      <vt:lpstr>Action Steps</vt:lpstr>
      <vt:lpstr>Slide 34</vt:lpstr>
      <vt:lpstr>HERE'S HOW IT WORKS: Earn shares monthly for the Cash for Cleveland Bonus Pool of $50,000 (January 2015 – June 2015). </vt:lpstr>
      <vt:lpstr>Slide 36</vt:lpstr>
      <vt:lpstr>Slide 37</vt:lpstr>
      <vt:lpstr>Slide 38</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Barb</cp:lastModifiedBy>
  <cp:revision>159</cp:revision>
  <dcterms:created xsi:type="dcterms:W3CDTF">2015-01-11T16:11:57Z</dcterms:created>
  <dcterms:modified xsi:type="dcterms:W3CDTF">2015-01-22T16:27:59Z</dcterms:modified>
</cp:coreProperties>
</file>