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81" r:id="rId2"/>
    <p:sldId id="280" r:id="rId3"/>
    <p:sldId id="257" r:id="rId4"/>
    <p:sldId id="256" r:id="rId5"/>
    <p:sldId id="258" r:id="rId6"/>
    <p:sldId id="260" r:id="rId7"/>
    <p:sldId id="292" r:id="rId8"/>
    <p:sldId id="261" r:id="rId9"/>
    <p:sldId id="291" r:id="rId10"/>
    <p:sldId id="262" r:id="rId11"/>
    <p:sldId id="288" r:id="rId12"/>
    <p:sldId id="259" r:id="rId13"/>
    <p:sldId id="264" r:id="rId14"/>
    <p:sldId id="272" r:id="rId15"/>
    <p:sldId id="270" r:id="rId16"/>
    <p:sldId id="271" r:id="rId17"/>
    <p:sldId id="273" r:id="rId18"/>
    <p:sldId id="294" r:id="rId19"/>
    <p:sldId id="295" r:id="rId20"/>
    <p:sldId id="296" r:id="rId21"/>
    <p:sldId id="297" r:id="rId22"/>
    <p:sldId id="298" r:id="rId23"/>
    <p:sldId id="299" r:id="rId24"/>
    <p:sldId id="293" r:id="rId25"/>
    <p:sldId id="268" r:id="rId26"/>
    <p:sldId id="265" r:id="rId27"/>
    <p:sldId id="266" r:id="rId28"/>
    <p:sldId id="267" r:id="rId29"/>
    <p:sldId id="274" r:id="rId30"/>
    <p:sldId id="275" r:id="rId31"/>
    <p:sldId id="301" r:id="rId32"/>
    <p:sldId id="263" r:id="rId33"/>
    <p:sldId id="276" r:id="rId34"/>
    <p:sldId id="278" r:id="rId35"/>
    <p:sldId id="282" r:id="rId36"/>
    <p:sldId id="283" r:id="rId37"/>
    <p:sldId id="300" r:id="rId38"/>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howGuides="1">
      <p:cViewPr>
        <p:scale>
          <a:sx n="77" d="100"/>
          <a:sy n="77" d="100"/>
        </p:scale>
        <p:origin x="-786" y="-12"/>
      </p:cViewPr>
      <p:guideLst>
        <p:guide orient="horz" pos="2160"/>
        <p:guide pos="2880"/>
      </p:guideLst>
    </p:cSldViewPr>
  </p:slideViewPr>
  <p:notesTextViewPr>
    <p:cViewPr>
      <p:scale>
        <a:sx n="100" d="100"/>
        <a:sy n="100" d="100"/>
      </p:scale>
      <p:origin x="0" y="0"/>
    </p:cViewPr>
  </p:notesTextViewPr>
  <p:sorterViewPr>
    <p:cViewPr>
      <p:scale>
        <a:sx n="144" d="100"/>
        <a:sy n="144" d="100"/>
      </p:scale>
      <p:origin x="0" y="1501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7DCAA650-F37D-432E-B14A-B0AD22C98487}" type="datetimeFigureOut">
              <a:rPr lang="en-US" smtClean="0"/>
              <a:t>1/16/2015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4D69EDC2-7B7F-4905-B8FD-4722BB72E157}" type="slidenum">
              <a:rPr lang="en-US" smtClean="0"/>
              <a:t>‹#›</a:t>
            </a:fld>
            <a:endParaRPr lang="en-US"/>
          </a:p>
        </p:txBody>
      </p:sp>
    </p:spTree>
    <p:extLst>
      <p:ext uri="{BB962C8B-B14F-4D97-AF65-F5344CB8AC3E}">
        <p14:creationId xmlns:p14="http://schemas.microsoft.com/office/powerpoint/2010/main" val="1772241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0FF60119-1449-43B3-98FC-F7683A409E49}" type="datetimeFigureOut">
              <a:rPr lang="en-US" smtClean="0"/>
              <a:pPr/>
              <a:t>1/16/2015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61B7EE-8165-EB48-A424-ED10B3F6ADA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169630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61B7EE-8165-EB48-A424-ED10B3F6ADA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16963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062" indent="-173062">
              <a:buFont typeface="Arial"/>
              <a:buChar char="•"/>
            </a:pPr>
            <a:endParaRPr lang="en-US" dirty="0"/>
          </a:p>
        </p:txBody>
      </p:sp>
      <p:sp>
        <p:nvSpPr>
          <p:cNvPr id="4" name="Slide Number Placeholder 3"/>
          <p:cNvSpPr>
            <a:spLocks noGrp="1"/>
          </p:cNvSpPr>
          <p:nvPr>
            <p:ph type="sldNum" sz="quarter" idx="10"/>
          </p:nvPr>
        </p:nvSpPr>
        <p:spPr/>
        <p:txBody>
          <a:bodyPr/>
          <a:lstStyle/>
          <a:p>
            <a:fld id="{6F61B7EE-8165-EB48-A424-ED10B3F6ADAF}" type="slidenum">
              <a:rPr lang="en-US" smtClean="0"/>
              <a:pPr/>
              <a:t>10</a:t>
            </a:fld>
            <a:endParaRPr lang="en-US" dirty="0"/>
          </a:p>
        </p:txBody>
      </p:sp>
    </p:spTree>
    <p:extLst>
      <p:ext uri="{BB962C8B-B14F-4D97-AF65-F5344CB8AC3E}">
        <p14:creationId xmlns:p14="http://schemas.microsoft.com/office/powerpoint/2010/main" val="2865756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61B7EE-8165-EB48-A424-ED10B3F6ADA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169630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1038"/>
            <a:ext cx="4543425" cy="3406775"/>
          </a:xfrm>
        </p:spPr>
      </p:sp>
      <p:sp>
        <p:nvSpPr>
          <p:cNvPr id="3" name="Notes Placeholder 2"/>
          <p:cNvSpPr>
            <a:spLocks noGrp="1"/>
          </p:cNvSpPr>
          <p:nvPr>
            <p:ph type="body" idx="1"/>
          </p:nvPr>
        </p:nvSpPr>
        <p:spPr/>
        <p:txBody>
          <a:bodyPr/>
          <a:lstStyle/>
          <a:p>
            <a:r>
              <a:rPr lang="en-US" dirty="0" smtClean="0"/>
              <a:t>So</a:t>
            </a:r>
          </a:p>
          <a:p>
            <a:endParaRPr lang="en-US" dirty="0" smtClean="0"/>
          </a:p>
          <a:p>
            <a:r>
              <a:rPr lang="en-US" dirty="0" smtClean="0"/>
              <a:t>And this weekend has</a:t>
            </a:r>
            <a:r>
              <a:rPr lang="en-US" baseline="0" dirty="0" smtClean="0"/>
              <a:t> always been </a:t>
            </a:r>
            <a:r>
              <a:rPr lang="en-US" dirty="0" smtClean="0"/>
              <a:t>about leadership</a:t>
            </a:r>
            <a:r>
              <a:rPr lang="en-US" baseline="0" dirty="0" smtClean="0"/>
              <a:t> … learning how we can be better leaders .. So we can have a larger Shaklee Effect  …</a:t>
            </a:r>
          </a:p>
          <a:p>
            <a:r>
              <a:rPr lang="en-US" baseline="0" dirty="0" smtClean="0"/>
              <a:t>So tonight we want to hear the stories about the Shaklee Effect .. The Shaklee Effect on health,  on income and offering financial options that can take a great deal of pressure off a family, on personal growth and betterment, on creating a legacy able to be passed to our descendants and future generations … a legacy of meaningful work, rewarding service , great adventures .. And lots of fun !</a:t>
            </a:r>
          </a:p>
          <a:p>
            <a:endParaRPr lang="en-US" dirty="0"/>
          </a:p>
        </p:txBody>
      </p:sp>
      <p:sp>
        <p:nvSpPr>
          <p:cNvPr id="4" name="Slide Number Placeholder 3"/>
          <p:cNvSpPr>
            <a:spLocks noGrp="1"/>
          </p:cNvSpPr>
          <p:nvPr>
            <p:ph type="sldNum" sz="quarter" idx="10"/>
          </p:nvPr>
        </p:nvSpPr>
        <p:spPr/>
        <p:txBody>
          <a:bodyPr/>
          <a:lstStyle/>
          <a:p>
            <a:fld id="{6F61B7EE-8165-EB48-A424-ED10B3F6ADA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69630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261DB78-5257-4C5C-80EE-6AE8B5F38C9B}"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2379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1/16/2015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1/16/2015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1/16/2015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1/16/2015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1/16/2015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1/16/2015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7.emf"/><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hyperlink" Target="https://www.facebook.com/stephanie.bruce.71" TargetMode="External"/><Relationship Id="rId2" Type="http://schemas.openxmlformats.org/officeDocument/2006/relationships/hyperlink" Target="https://www.facebook.com/renee.k.schroeder?fref=nf" TargetMode="Externa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687918"/>
            <a:ext cx="8229600" cy="842433"/>
          </a:xfrm>
        </p:spPr>
        <p:txBody>
          <a:bodyPr/>
          <a:lstStyle/>
          <a:p>
            <a:r>
              <a:rPr lang="en-US" altLang="en-US" smtClean="0">
                <a:latin typeface="Century Gothic" pitchFamily="34" charset="0"/>
              </a:rPr>
              <a:t>January 2015 Campaign</a:t>
            </a:r>
          </a:p>
        </p:txBody>
      </p:sp>
      <p:sp>
        <p:nvSpPr>
          <p:cNvPr id="4" name="Content Placeholder 2"/>
          <p:cNvSpPr>
            <a:spLocks noGrp="1"/>
          </p:cNvSpPr>
          <p:nvPr>
            <p:ph idx="1"/>
          </p:nvPr>
        </p:nvSpPr>
        <p:spPr>
          <a:xfrm>
            <a:off x="457200" y="1538818"/>
            <a:ext cx="8445500" cy="4500033"/>
          </a:xfrm>
        </p:spPr>
        <p:txBody>
          <a:bodyPr>
            <a:normAutofit fontScale="92500" lnSpcReduction="2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a:t>
            </a:r>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3962400"/>
            <a:ext cx="3484563" cy="261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Connector 60"/>
          <p:cNvCxnSpPr/>
          <p:nvPr/>
        </p:nvCxnSpPr>
        <p:spPr>
          <a:xfrm flipH="1">
            <a:off x="4508017" y="1746654"/>
            <a:ext cx="1817679" cy="1706925"/>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4044980" y="3428504"/>
            <a:ext cx="454595" cy="2053333"/>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4508017" y="3050675"/>
            <a:ext cx="3405817" cy="389340"/>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flipV="1">
            <a:off x="4580613" y="3437641"/>
            <a:ext cx="3452783" cy="1347921"/>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flipH="1" flipV="1">
            <a:off x="4547113" y="3437640"/>
            <a:ext cx="1866086" cy="1876112"/>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2048591" y="3349917"/>
            <a:ext cx="2483583" cy="356329"/>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3047223" y="1711227"/>
            <a:ext cx="1477109" cy="1710608"/>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933511" y="2078569"/>
            <a:ext cx="3598663" cy="1330489"/>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1363779" y="3428505"/>
            <a:ext cx="3168395" cy="2313332"/>
          </a:xfrm>
          <a:prstGeom prst="line">
            <a:avLst/>
          </a:prstGeom>
          <a:ln>
            <a:gradFill>
              <a:gsLst>
                <a:gs pos="0">
                  <a:srgbClr val="64B1B1"/>
                </a:gs>
                <a:gs pos="100000">
                  <a:schemeClr val="tx2"/>
                </a:gs>
              </a:gsLst>
              <a:lin ang="5400000" scaled="1"/>
            </a:gra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57200" y="-80081"/>
            <a:ext cx="8229600" cy="842783"/>
          </a:xfrm>
        </p:spPr>
        <p:txBody>
          <a:bodyPr/>
          <a:lstStyle/>
          <a:p>
            <a:r>
              <a:rPr lang="en-US" dirty="0" smtClean="0">
                <a:latin typeface="Century Gothic" pitchFamily="34" charset="0"/>
              </a:rPr>
              <a:t>100 Years of Innovation </a:t>
            </a:r>
            <a:endParaRPr lang="en-US" dirty="0">
              <a:latin typeface="Century Gothic" pitchFamily="34" charset="0"/>
            </a:endParaRPr>
          </a:p>
        </p:txBody>
      </p:sp>
      <p:grpSp>
        <p:nvGrpSpPr>
          <p:cNvPr id="4" name="Group 85"/>
          <p:cNvGrpSpPr/>
          <p:nvPr/>
        </p:nvGrpSpPr>
        <p:grpSpPr>
          <a:xfrm>
            <a:off x="3727450" y="2197024"/>
            <a:ext cx="1689100" cy="2459245"/>
            <a:chOff x="3727450" y="1647768"/>
            <a:chExt cx="1689100" cy="1844434"/>
          </a:xfrm>
        </p:grpSpPr>
        <p:sp>
          <p:nvSpPr>
            <p:cNvPr id="19" name="Oval 18"/>
            <p:cNvSpPr/>
            <p:nvPr/>
          </p:nvSpPr>
          <p:spPr>
            <a:xfrm>
              <a:off x="3727450" y="1803102"/>
              <a:ext cx="1689100" cy="1689100"/>
            </a:xfrm>
            <a:prstGeom prst="ellipse">
              <a:avLst/>
            </a:prstGeom>
            <a:solidFill>
              <a:schemeClr val="bg1"/>
            </a:solidFill>
            <a:ln w="5715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8721" y="1647768"/>
              <a:ext cx="984243" cy="1458360"/>
            </a:xfrm>
            <a:prstGeom prst="rect">
              <a:avLst/>
            </a:prstGeom>
          </p:spPr>
        </p:pic>
        <p:sp>
          <p:nvSpPr>
            <p:cNvPr id="30" name="TextBox 29"/>
            <p:cNvSpPr txBox="1"/>
            <p:nvPr/>
          </p:nvSpPr>
          <p:spPr>
            <a:xfrm>
              <a:off x="4234271" y="3038708"/>
              <a:ext cx="652743" cy="276999"/>
            </a:xfrm>
            <a:prstGeom prst="rect">
              <a:avLst/>
            </a:prstGeom>
            <a:noFill/>
          </p:spPr>
          <p:txBody>
            <a:bodyPr wrap="none" rtlCol="0">
              <a:spAutoFit/>
            </a:bodyPr>
            <a:lstStyle/>
            <a:p>
              <a:pPr algn="ctr"/>
              <a:r>
                <a:rPr lang="en-US" b="1" dirty="0" smtClean="0">
                  <a:latin typeface="+mj-lt"/>
                </a:rPr>
                <a:t>1915</a:t>
              </a:r>
              <a:endParaRPr lang="en-US" b="1" dirty="0">
                <a:latin typeface="+mj-lt"/>
              </a:endParaRPr>
            </a:p>
          </p:txBody>
        </p:sp>
      </p:grpSp>
      <p:grpSp>
        <p:nvGrpSpPr>
          <p:cNvPr id="5" name="Group 86"/>
          <p:cNvGrpSpPr/>
          <p:nvPr/>
        </p:nvGrpSpPr>
        <p:grpSpPr>
          <a:xfrm>
            <a:off x="1392522" y="2687705"/>
            <a:ext cx="1284857" cy="1893852"/>
            <a:chOff x="1392521" y="2015778"/>
            <a:chExt cx="1284857" cy="1420389"/>
          </a:xfrm>
        </p:grpSpPr>
        <p:sp>
          <p:nvSpPr>
            <p:cNvPr id="29" name="Oval 28"/>
            <p:cNvSpPr/>
            <p:nvPr/>
          </p:nvSpPr>
          <p:spPr>
            <a:xfrm>
              <a:off x="1392521" y="2151310"/>
              <a:ext cx="1284857" cy="1284857"/>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1783" y="2015778"/>
              <a:ext cx="439169" cy="1090350"/>
            </a:xfrm>
            <a:prstGeom prst="rect">
              <a:avLst/>
            </a:prstGeom>
          </p:spPr>
        </p:pic>
        <p:sp>
          <p:nvSpPr>
            <p:cNvPr id="31" name="TextBox 30"/>
            <p:cNvSpPr txBox="1"/>
            <p:nvPr/>
          </p:nvSpPr>
          <p:spPr>
            <a:xfrm>
              <a:off x="1720229" y="3031602"/>
              <a:ext cx="652743" cy="276999"/>
            </a:xfrm>
            <a:prstGeom prst="rect">
              <a:avLst/>
            </a:prstGeom>
            <a:noFill/>
          </p:spPr>
          <p:txBody>
            <a:bodyPr wrap="none" rtlCol="0">
              <a:spAutoFit/>
            </a:bodyPr>
            <a:lstStyle/>
            <a:p>
              <a:pPr algn="ctr"/>
              <a:r>
                <a:rPr lang="en-US" b="1" dirty="0" smtClean="0">
                  <a:latin typeface="+mj-lt"/>
                </a:rPr>
                <a:t>1960</a:t>
              </a:r>
              <a:endParaRPr lang="en-US" b="1" dirty="0">
                <a:latin typeface="+mj-lt"/>
              </a:endParaRPr>
            </a:p>
          </p:txBody>
        </p:sp>
      </p:grpSp>
      <p:grpSp>
        <p:nvGrpSpPr>
          <p:cNvPr id="6" name="Group 87"/>
          <p:cNvGrpSpPr/>
          <p:nvPr/>
        </p:nvGrpSpPr>
        <p:grpSpPr>
          <a:xfrm>
            <a:off x="5747500" y="4534580"/>
            <a:ext cx="1282505" cy="1752401"/>
            <a:chOff x="5747499" y="3400934"/>
            <a:chExt cx="1282505" cy="1314301"/>
          </a:xfrm>
        </p:grpSpPr>
        <p:sp>
          <p:nvSpPr>
            <p:cNvPr id="27" name="Oval 26"/>
            <p:cNvSpPr/>
            <p:nvPr/>
          </p:nvSpPr>
          <p:spPr>
            <a:xfrm>
              <a:off x="5747499" y="3432730"/>
              <a:ext cx="1282505" cy="1282505"/>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61251" y="3400934"/>
              <a:ext cx="855000" cy="978856"/>
            </a:xfrm>
            <a:prstGeom prst="rect">
              <a:avLst/>
            </a:prstGeom>
          </p:spPr>
        </p:pic>
        <p:sp>
          <p:nvSpPr>
            <p:cNvPr id="32" name="TextBox 31"/>
            <p:cNvSpPr txBox="1"/>
            <p:nvPr/>
          </p:nvSpPr>
          <p:spPr>
            <a:xfrm>
              <a:off x="6066793" y="4298939"/>
              <a:ext cx="652743" cy="276999"/>
            </a:xfrm>
            <a:prstGeom prst="rect">
              <a:avLst/>
            </a:prstGeom>
            <a:noFill/>
          </p:spPr>
          <p:txBody>
            <a:bodyPr wrap="none" rtlCol="0">
              <a:spAutoFit/>
            </a:bodyPr>
            <a:lstStyle/>
            <a:p>
              <a:pPr algn="ctr"/>
              <a:r>
                <a:rPr lang="en-US" b="1" dirty="0" smtClean="0">
                  <a:latin typeface="+mj-lt"/>
                </a:rPr>
                <a:t>1972</a:t>
              </a:r>
              <a:endParaRPr lang="en-US" b="1" dirty="0">
                <a:latin typeface="+mj-lt"/>
              </a:endParaRPr>
            </a:p>
          </p:txBody>
        </p:sp>
      </p:grpSp>
      <p:grpSp>
        <p:nvGrpSpPr>
          <p:cNvPr id="7" name="Group 88"/>
          <p:cNvGrpSpPr/>
          <p:nvPr/>
        </p:nvGrpSpPr>
        <p:grpSpPr>
          <a:xfrm>
            <a:off x="757899" y="4878863"/>
            <a:ext cx="1142884" cy="1828596"/>
            <a:chOff x="757899" y="3659147"/>
            <a:chExt cx="1142884" cy="1371447"/>
          </a:xfrm>
        </p:grpSpPr>
        <p:sp>
          <p:nvSpPr>
            <p:cNvPr id="23" name="Oval 22"/>
            <p:cNvSpPr/>
            <p:nvPr/>
          </p:nvSpPr>
          <p:spPr>
            <a:xfrm>
              <a:off x="757899" y="3757042"/>
              <a:ext cx="1142884" cy="1142884"/>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0099" y="3659147"/>
              <a:ext cx="558483" cy="1371447"/>
            </a:xfrm>
            <a:prstGeom prst="rect">
              <a:avLst/>
            </a:prstGeom>
          </p:spPr>
        </p:pic>
        <p:sp>
          <p:nvSpPr>
            <p:cNvPr id="33" name="TextBox 32"/>
            <p:cNvSpPr txBox="1"/>
            <p:nvPr/>
          </p:nvSpPr>
          <p:spPr>
            <a:xfrm>
              <a:off x="1002969" y="4470749"/>
              <a:ext cx="652743" cy="276999"/>
            </a:xfrm>
            <a:prstGeom prst="rect">
              <a:avLst/>
            </a:prstGeom>
            <a:noFill/>
          </p:spPr>
          <p:txBody>
            <a:bodyPr wrap="none" rtlCol="0">
              <a:spAutoFit/>
            </a:bodyPr>
            <a:lstStyle/>
            <a:p>
              <a:pPr algn="ctr"/>
              <a:r>
                <a:rPr lang="en-US" b="1" dirty="0" smtClean="0">
                  <a:latin typeface="+mj-lt"/>
                </a:rPr>
                <a:t>1980</a:t>
              </a:r>
              <a:endParaRPr lang="en-US" b="1" dirty="0">
                <a:latin typeface="+mj-lt"/>
              </a:endParaRPr>
            </a:p>
          </p:txBody>
        </p:sp>
      </p:grpSp>
      <p:grpSp>
        <p:nvGrpSpPr>
          <p:cNvPr id="8" name="Group 89"/>
          <p:cNvGrpSpPr/>
          <p:nvPr/>
        </p:nvGrpSpPr>
        <p:grpSpPr>
          <a:xfrm>
            <a:off x="5639517" y="676299"/>
            <a:ext cx="1381964" cy="2291483"/>
            <a:chOff x="5639517" y="507224"/>
            <a:chExt cx="1381964" cy="1718612"/>
          </a:xfrm>
        </p:grpSpPr>
        <p:sp>
          <p:nvSpPr>
            <p:cNvPr id="24" name="Oval 23"/>
            <p:cNvSpPr/>
            <p:nvPr/>
          </p:nvSpPr>
          <p:spPr>
            <a:xfrm>
              <a:off x="5639517" y="758257"/>
              <a:ext cx="1381964" cy="1381964"/>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09571" y="507224"/>
              <a:ext cx="601514" cy="1718612"/>
            </a:xfrm>
            <a:prstGeom prst="rect">
              <a:avLst/>
            </a:prstGeom>
          </p:spPr>
        </p:pic>
        <p:sp>
          <p:nvSpPr>
            <p:cNvPr id="35" name="TextBox 34"/>
            <p:cNvSpPr txBox="1"/>
            <p:nvPr/>
          </p:nvSpPr>
          <p:spPr>
            <a:xfrm>
              <a:off x="5999323" y="1757244"/>
              <a:ext cx="652743" cy="276999"/>
            </a:xfrm>
            <a:prstGeom prst="rect">
              <a:avLst/>
            </a:prstGeom>
            <a:noFill/>
          </p:spPr>
          <p:txBody>
            <a:bodyPr wrap="none" rtlCol="0">
              <a:spAutoFit/>
            </a:bodyPr>
            <a:lstStyle/>
            <a:p>
              <a:pPr algn="ctr"/>
              <a:r>
                <a:rPr lang="en-US" b="1" dirty="0" smtClean="0">
                  <a:latin typeface="+mj-lt"/>
                </a:rPr>
                <a:t>1998</a:t>
              </a:r>
              <a:endParaRPr lang="en-US" b="1" dirty="0">
                <a:latin typeface="+mj-lt"/>
              </a:endParaRPr>
            </a:p>
          </p:txBody>
        </p:sp>
      </p:grpSp>
      <p:grpSp>
        <p:nvGrpSpPr>
          <p:cNvPr id="9" name="Group 90"/>
          <p:cNvGrpSpPr/>
          <p:nvPr/>
        </p:nvGrpSpPr>
        <p:grpSpPr>
          <a:xfrm>
            <a:off x="455364" y="1308883"/>
            <a:ext cx="956910" cy="1411711"/>
            <a:chOff x="455364" y="981662"/>
            <a:chExt cx="956910" cy="1058783"/>
          </a:xfrm>
        </p:grpSpPr>
        <p:sp>
          <p:nvSpPr>
            <p:cNvPr id="22" name="Oval 21"/>
            <p:cNvSpPr/>
            <p:nvPr/>
          </p:nvSpPr>
          <p:spPr>
            <a:xfrm>
              <a:off x="455364" y="1083535"/>
              <a:ext cx="956910" cy="956910"/>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TextBox 36"/>
            <p:cNvSpPr txBox="1"/>
            <p:nvPr/>
          </p:nvSpPr>
          <p:spPr>
            <a:xfrm>
              <a:off x="603169" y="1623707"/>
              <a:ext cx="652743" cy="276999"/>
            </a:xfrm>
            <a:prstGeom prst="rect">
              <a:avLst/>
            </a:prstGeom>
            <a:noFill/>
          </p:spPr>
          <p:txBody>
            <a:bodyPr wrap="none" rtlCol="0">
              <a:spAutoFit/>
            </a:bodyPr>
            <a:lstStyle/>
            <a:p>
              <a:pPr algn="ctr"/>
              <a:r>
                <a:rPr lang="en-US" b="1" dirty="0" smtClean="0">
                  <a:latin typeface="+mj-lt"/>
                </a:rPr>
                <a:t>2006</a:t>
              </a:r>
              <a:endParaRPr lang="en-US" b="1" dirty="0">
                <a:latin typeface="+mj-lt"/>
              </a:endParaRPr>
            </a:p>
          </p:txBody>
        </p:sp>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0531" y="981662"/>
              <a:ext cx="474376" cy="801875"/>
            </a:xfrm>
            <a:prstGeom prst="rect">
              <a:avLst/>
            </a:prstGeom>
          </p:spPr>
        </p:pic>
      </p:grpSp>
      <p:grpSp>
        <p:nvGrpSpPr>
          <p:cNvPr id="10" name="Group 91"/>
          <p:cNvGrpSpPr/>
          <p:nvPr/>
        </p:nvGrpSpPr>
        <p:grpSpPr>
          <a:xfrm>
            <a:off x="2519531" y="868155"/>
            <a:ext cx="1055819" cy="1582859"/>
            <a:chOff x="2519530" y="651116"/>
            <a:chExt cx="1055819" cy="1187144"/>
          </a:xfrm>
        </p:grpSpPr>
        <p:sp>
          <p:nvSpPr>
            <p:cNvPr id="20" name="Oval 19"/>
            <p:cNvSpPr/>
            <p:nvPr/>
          </p:nvSpPr>
          <p:spPr>
            <a:xfrm>
              <a:off x="2519530" y="782441"/>
              <a:ext cx="1055819" cy="1055819"/>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3" name="Picture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84573" y="651116"/>
              <a:ext cx="692293" cy="1054277"/>
            </a:xfrm>
            <a:prstGeom prst="rect">
              <a:avLst/>
            </a:prstGeom>
          </p:spPr>
        </p:pic>
        <p:sp>
          <p:nvSpPr>
            <p:cNvPr id="44" name="TextBox 43"/>
            <p:cNvSpPr txBox="1"/>
            <p:nvPr/>
          </p:nvSpPr>
          <p:spPr>
            <a:xfrm>
              <a:off x="2746500" y="1484899"/>
              <a:ext cx="601447" cy="253915"/>
            </a:xfrm>
            <a:prstGeom prst="rect">
              <a:avLst/>
            </a:prstGeom>
            <a:noFill/>
          </p:spPr>
          <p:txBody>
            <a:bodyPr wrap="none" rtlCol="0">
              <a:spAutoFit/>
            </a:bodyPr>
            <a:lstStyle/>
            <a:p>
              <a:pPr algn="ctr"/>
              <a:r>
                <a:rPr lang="en-US" sz="1600" b="1" dirty="0" smtClean="0">
                  <a:latin typeface="+mj-lt"/>
                </a:rPr>
                <a:t>2006</a:t>
              </a:r>
              <a:endParaRPr lang="en-US" sz="1600" b="1" dirty="0">
                <a:latin typeface="+mj-lt"/>
              </a:endParaRPr>
            </a:p>
          </p:txBody>
        </p:sp>
      </p:grpSp>
      <p:grpSp>
        <p:nvGrpSpPr>
          <p:cNvPr id="12" name="Group 93"/>
          <p:cNvGrpSpPr/>
          <p:nvPr/>
        </p:nvGrpSpPr>
        <p:grpSpPr>
          <a:xfrm>
            <a:off x="7535401" y="4204032"/>
            <a:ext cx="1027219" cy="1277521"/>
            <a:chOff x="7535400" y="3153023"/>
            <a:chExt cx="1027219" cy="958141"/>
          </a:xfrm>
        </p:grpSpPr>
        <p:sp>
          <p:nvSpPr>
            <p:cNvPr id="25" name="Oval 24"/>
            <p:cNvSpPr/>
            <p:nvPr/>
          </p:nvSpPr>
          <p:spPr>
            <a:xfrm>
              <a:off x="7583840" y="3180822"/>
              <a:ext cx="930342" cy="930342"/>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5" name="Picture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35400" y="3153023"/>
              <a:ext cx="1027219" cy="875370"/>
            </a:xfrm>
            <a:prstGeom prst="rect">
              <a:avLst/>
            </a:prstGeom>
          </p:spPr>
        </p:pic>
        <p:sp>
          <p:nvSpPr>
            <p:cNvPr id="48" name="TextBox 47"/>
            <p:cNvSpPr txBox="1"/>
            <p:nvPr/>
          </p:nvSpPr>
          <p:spPr>
            <a:xfrm>
              <a:off x="7748288" y="3770623"/>
              <a:ext cx="601447" cy="253916"/>
            </a:xfrm>
            <a:prstGeom prst="rect">
              <a:avLst/>
            </a:prstGeom>
            <a:noFill/>
          </p:spPr>
          <p:txBody>
            <a:bodyPr wrap="none" rtlCol="0">
              <a:spAutoFit/>
            </a:bodyPr>
            <a:lstStyle/>
            <a:p>
              <a:pPr algn="ctr"/>
              <a:r>
                <a:rPr lang="en-US" sz="1600" b="1" dirty="0" smtClean="0">
                  <a:latin typeface="+mj-lt"/>
                </a:rPr>
                <a:t>2007</a:t>
              </a:r>
              <a:endParaRPr lang="en-US" sz="1600" b="1" dirty="0">
                <a:latin typeface="+mj-lt"/>
              </a:endParaRPr>
            </a:p>
          </p:txBody>
        </p:sp>
      </p:grpSp>
      <p:grpSp>
        <p:nvGrpSpPr>
          <p:cNvPr id="13" name="Group 94"/>
          <p:cNvGrpSpPr/>
          <p:nvPr/>
        </p:nvGrpSpPr>
        <p:grpSpPr>
          <a:xfrm>
            <a:off x="3575349" y="4841347"/>
            <a:ext cx="889688" cy="1344959"/>
            <a:chOff x="3575349" y="3631010"/>
            <a:chExt cx="889688" cy="1008719"/>
          </a:xfrm>
        </p:grpSpPr>
        <p:sp>
          <p:nvSpPr>
            <p:cNvPr id="28" name="Oval 27"/>
            <p:cNvSpPr/>
            <p:nvPr/>
          </p:nvSpPr>
          <p:spPr>
            <a:xfrm>
              <a:off x="3575349" y="3750041"/>
              <a:ext cx="889688" cy="889688"/>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9" name="Picture 4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79728" y="3631010"/>
              <a:ext cx="480852" cy="836264"/>
            </a:xfrm>
            <a:prstGeom prst="rect">
              <a:avLst/>
            </a:prstGeom>
          </p:spPr>
        </p:pic>
        <p:sp>
          <p:nvSpPr>
            <p:cNvPr id="50" name="TextBox 49"/>
            <p:cNvSpPr txBox="1"/>
            <p:nvPr/>
          </p:nvSpPr>
          <p:spPr>
            <a:xfrm>
              <a:off x="3703542" y="4251994"/>
              <a:ext cx="652743" cy="276999"/>
            </a:xfrm>
            <a:prstGeom prst="rect">
              <a:avLst/>
            </a:prstGeom>
            <a:noFill/>
          </p:spPr>
          <p:txBody>
            <a:bodyPr wrap="none" rtlCol="0">
              <a:spAutoFit/>
            </a:bodyPr>
            <a:lstStyle/>
            <a:p>
              <a:pPr algn="ctr"/>
              <a:r>
                <a:rPr lang="en-US" b="1" dirty="0" smtClean="0">
                  <a:latin typeface="+mj-lt"/>
                </a:rPr>
                <a:t>2008</a:t>
              </a:r>
              <a:endParaRPr lang="en-US" b="1" dirty="0">
                <a:latin typeface="+mj-lt"/>
              </a:endParaRPr>
            </a:p>
          </p:txBody>
        </p:sp>
      </p:grpSp>
      <p:grpSp>
        <p:nvGrpSpPr>
          <p:cNvPr id="14" name="Group 3"/>
          <p:cNvGrpSpPr/>
          <p:nvPr/>
        </p:nvGrpSpPr>
        <p:grpSpPr>
          <a:xfrm>
            <a:off x="7322345" y="1967359"/>
            <a:ext cx="1185485" cy="1829624"/>
            <a:chOff x="7322344" y="1475519"/>
            <a:chExt cx="1185485" cy="1372218"/>
          </a:xfrm>
        </p:grpSpPr>
        <p:grpSp>
          <p:nvGrpSpPr>
            <p:cNvPr id="15" name="Group 92"/>
            <p:cNvGrpSpPr/>
            <p:nvPr/>
          </p:nvGrpSpPr>
          <p:grpSpPr>
            <a:xfrm>
              <a:off x="7322344" y="1662252"/>
              <a:ext cx="1185485" cy="1185485"/>
              <a:chOff x="7322344" y="1662252"/>
              <a:chExt cx="1185485" cy="1185485"/>
            </a:xfrm>
          </p:grpSpPr>
          <p:sp>
            <p:nvSpPr>
              <p:cNvPr id="26" name="Oval 25"/>
              <p:cNvSpPr/>
              <p:nvPr/>
            </p:nvSpPr>
            <p:spPr>
              <a:xfrm>
                <a:off x="7322344" y="1662252"/>
                <a:ext cx="1185485" cy="1185485"/>
              </a:xfrm>
              <a:prstGeom prst="ellipse">
                <a:avLst/>
              </a:prstGeom>
              <a:solidFill>
                <a:schemeClr val="bg1"/>
              </a:solidFill>
              <a:ln w="381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Box 40"/>
              <p:cNvSpPr txBox="1"/>
              <p:nvPr/>
            </p:nvSpPr>
            <p:spPr>
              <a:xfrm>
                <a:off x="7588714" y="2438943"/>
                <a:ext cx="652743" cy="276999"/>
              </a:xfrm>
              <a:prstGeom prst="rect">
                <a:avLst/>
              </a:prstGeom>
              <a:noFill/>
            </p:spPr>
            <p:txBody>
              <a:bodyPr wrap="none" rtlCol="0">
                <a:spAutoFit/>
              </a:bodyPr>
              <a:lstStyle/>
              <a:p>
                <a:pPr algn="ctr"/>
                <a:r>
                  <a:rPr lang="en-US" b="1" dirty="0" smtClean="0">
                    <a:latin typeface="+mj-lt"/>
                  </a:rPr>
                  <a:t>2013</a:t>
                </a:r>
                <a:endParaRPr lang="en-US" b="1" dirty="0">
                  <a:latin typeface="+mj-lt"/>
                </a:endParaRPr>
              </a:p>
            </p:txBody>
          </p:sp>
        </p:grpSp>
        <p:pic>
          <p:nvPicPr>
            <p:cNvPr id="3" name="Picture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23356" y="1475519"/>
              <a:ext cx="1172152" cy="1045354"/>
            </a:xfrm>
            <a:prstGeom prst="rect">
              <a:avLst/>
            </a:prstGeom>
          </p:spPr>
        </p:pic>
      </p:grpSp>
      <p:sp>
        <p:nvSpPr>
          <p:cNvPr id="21" name="TextBox 20"/>
          <p:cNvSpPr txBox="1"/>
          <p:nvPr/>
        </p:nvSpPr>
        <p:spPr>
          <a:xfrm>
            <a:off x="7535401" y="6101252"/>
            <a:ext cx="1303799" cy="369332"/>
          </a:xfrm>
          <a:prstGeom prst="rect">
            <a:avLst/>
          </a:prstGeom>
          <a:noFill/>
        </p:spPr>
        <p:txBody>
          <a:bodyPr wrap="square" rtlCol="0">
            <a:spAutoFit/>
          </a:bodyPr>
          <a:lstStyle/>
          <a:p>
            <a:r>
              <a:rPr lang="en-US" dirty="0" smtClean="0"/>
              <a:t>jo</a:t>
            </a:r>
            <a:endParaRPr lang="en-US" dirty="0"/>
          </a:p>
        </p:txBody>
      </p:sp>
    </p:spTree>
    <p:extLst>
      <p:ext uri="{BB962C8B-B14F-4D97-AF65-F5344CB8AC3E}">
        <p14:creationId xmlns:p14="http://schemas.microsoft.com/office/powerpoint/2010/main" val="16454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right)">
                                      <p:cBhvr>
                                        <p:cTn id="14" dur="750"/>
                                        <p:tgtEl>
                                          <p:spTgt spid="52"/>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250"/>
                            </p:stCondLst>
                            <p:childTnLst>
                              <p:par>
                                <p:cTn id="20" presetID="22" presetClass="entr" presetSubtype="8" fill="hold" nodeType="after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wipe(left)">
                                      <p:cBhvr>
                                        <p:cTn id="22" dur="500"/>
                                        <p:tgtEl>
                                          <p:spTgt spid="81"/>
                                        </p:tgtEl>
                                      </p:cBhvr>
                                    </p:animEffect>
                                  </p:childTnLst>
                                </p:cTn>
                              </p:par>
                            </p:childTnLst>
                          </p:cTn>
                        </p:par>
                        <p:par>
                          <p:cTn id="23" fill="hold">
                            <p:stCondLst>
                              <p:cond delay="175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250"/>
                            </p:stCondLst>
                            <p:childTnLst>
                              <p:par>
                                <p:cTn id="28" presetID="22" presetClass="entr" presetSubtype="2" fill="hold" nodeType="after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right)">
                                      <p:cBhvr>
                                        <p:cTn id="30" dur="500"/>
                                        <p:tgtEl>
                                          <p:spTgt spid="66"/>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250"/>
                                        <p:tgtEl>
                                          <p:spTgt spid="61"/>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50"/>
                                        <p:tgtEl>
                                          <p:spTgt spid="8"/>
                                        </p:tgtEl>
                                      </p:cBhvr>
                                    </p:animEffect>
                                  </p:childTnLst>
                                </p:cTn>
                              </p:par>
                            </p:childTnLst>
                          </p:cTn>
                        </p:par>
                        <p:par>
                          <p:cTn id="43" fill="hold">
                            <p:stCondLst>
                              <p:cond delay="3750"/>
                            </p:stCondLst>
                            <p:childTnLst>
                              <p:par>
                                <p:cTn id="44" presetID="22" presetClass="entr" presetSubtype="2"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right)">
                                      <p:cBhvr>
                                        <p:cTn id="46" dur="250"/>
                                        <p:tgtEl>
                                          <p:spTgt spid="64"/>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250"/>
                                        <p:tgtEl>
                                          <p:spTgt spid="9"/>
                                        </p:tgtEl>
                                      </p:cBhvr>
                                    </p:animEffect>
                                  </p:childTnLst>
                                </p:cTn>
                              </p:par>
                            </p:childTnLst>
                          </p:cTn>
                        </p:par>
                        <p:par>
                          <p:cTn id="51" fill="hold">
                            <p:stCondLst>
                              <p:cond delay="4250"/>
                            </p:stCondLst>
                            <p:childTnLst>
                              <p:par>
                                <p:cTn id="52" presetID="22" presetClass="entr" presetSubtype="4"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down)">
                                      <p:cBhvr>
                                        <p:cTn id="54" dur="250"/>
                                        <p:tgtEl>
                                          <p:spTgt spid="58"/>
                                        </p:tgtEl>
                                      </p:cBhvr>
                                    </p:animEffect>
                                  </p:childTnLst>
                                </p:cTn>
                              </p:par>
                            </p:childTnLst>
                          </p:cTn>
                        </p:par>
                        <p:par>
                          <p:cTn id="55" fill="hold">
                            <p:stCondLst>
                              <p:cond delay="4500"/>
                            </p:stCondLst>
                            <p:childTnLst>
                              <p:par>
                                <p:cTn id="56" presetID="10"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250"/>
                                        <p:tgtEl>
                                          <p:spTgt spid="10"/>
                                        </p:tgtEl>
                                      </p:cBhvr>
                                    </p:animEffect>
                                  </p:childTnLst>
                                </p:cTn>
                              </p:par>
                            </p:childTnLst>
                          </p:cTn>
                        </p:par>
                        <p:par>
                          <p:cTn id="59" fill="hold">
                            <p:stCondLst>
                              <p:cond delay="4750"/>
                            </p:stCondLst>
                            <p:childTnLst>
                              <p:par>
                                <p:cTn id="60" presetID="22" presetClass="entr" presetSubtype="8" fill="hold"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left)">
                                      <p:cBhvr>
                                        <p:cTn id="62" dur="100"/>
                                        <p:tgtEl>
                                          <p:spTgt spid="78"/>
                                        </p:tgtEl>
                                      </p:cBhvr>
                                    </p:animEffect>
                                  </p:childTnLst>
                                </p:cTn>
                              </p:par>
                            </p:childTnLst>
                          </p:cTn>
                        </p:par>
                        <p:par>
                          <p:cTn id="63" fill="hold">
                            <p:stCondLst>
                              <p:cond delay="4850"/>
                            </p:stCondLst>
                            <p:childTnLst>
                              <p:par>
                                <p:cTn id="64" presetID="10"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
                                        <p:tgtEl>
                                          <p:spTgt spid="12"/>
                                        </p:tgtEl>
                                      </p:cBhvr>
                                    </p:animEffect>
                                  </p:childTnLst>
                                </p:cTn>
                              </p:par>
                            </p:childTnLst>
                          </p:cTn>
                        </p:par>
                        <p:par>
                          <p:cTn id="67" fill="hold">
                            <p:stCondLst>
                              <p:cond delay="4950"/>
                            </p:stCondLst>
                            <p:childTnLst>
                              <p:par>
                                <p:cTn id="68" presetID="22" presetClass="entr" presetSubtype="1" fill="hold" nodeType="after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wipe(up)">
                                      <p:cBhvr>
                                        <p:cTn id="70" dur="100"/>
                                        <p:tgtEl>
                                          <p:spTgt spid="69"/>
                                        </p:tgtEl>
                                      </p:cBhvr>
                                    </p:animEffect>
                                  </p:childTnLst>
                                </p:cTn>
                              </p:par>
                            </p:childTnLst>
                          </p:cTn>
                        </p:par>
                        <p:par>
                          <p:cTn id="71" fill="hold">
                            <p:stCondLst>
                              <p:cond delay="5050"/>
                            </p:stCondLst>
                            <p:childTnLst>
                              <p:par>
                                <p:cTn id="72" presetID="10" presetClass="entr" presetSubtype="0" fill="hold"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
                                        <p:tgtEl>
                                          <p:spTgt spid="13"/>
                                        </p:tgtEl>
                                      </p:cBhvr>
                                    </p:animEffect>
                                  </p:childTnLst>
                                </p:cTn>
                              </p:par>
                            </p:childTnLst>
                          </p:cTn>
                        </p:par>
                        <p:par>
                          <p:cTn id="75" fill="hold">
                            <p:stCondLst>
                              <p:cond delay="5150"/>
                            </p:stCondLst>
                            <p:childTnLst>
                              <p:par>
                                <p:cTn id="76" presetID="22" presetClass="entr" presetSubtype="4" fill="hold" nodeType="after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down)">
                                      <p:cBhvr>
                                        <p:cTn id="78" dur="50"/>
                                        <p:tgtEl>
                                          <p:spTgt spid="72"/>
                                        </p:tgtEl>
                                      </p:cBhvr>
                                    </p:animEffect>
                                  </p:childTnLst>
                                </p:cTn>
                              </p:par>
                            </p:childTnLst>
                          </p:cTn>
                        </p:par>
                        <p:par>
                          <p:cTn id="79" fill="hold">
                            <p:stCondLst>
                              <p:cond delay="520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304801"/>
            <a:ext cx="5888036" cy="685800"/>
          </a:xfrm>
          <a:ln>
            <a:solidFill>
              <a:schemeClr val="accent3">
                <a:lumMod val="50000"/>
              </a:schemeClr>
            </a:solidFill>
          </a:ln>
        </p:spPr>
        <p:txBody>
          <a:bodyPr>
            <a:normAutofit/>
          </a:bodyPr>
          <a:lstStyle/>
          <a:p>
            <a:r>
              <a:rPr lang="en-US" sz="3600" dirty="0">
                <a:solidFill>
                  <a:schemeClr val="tx1"/>
                </a:solidFill>
              </a:rPr>
              <a:t>Roger Barnett Legacy</a:t>
            </a:r>
            <a:endParaRPr lang="en-US" sz="3600" b="1" dirty="0">
              <a:solidFill>
                <a:schemeClr val="tx1"/>
              </a:solidFill>
            </a:endParaRPr>
          </a:p>
        </p:txBody>
      </p:sp>
      <p:sp>
        <p:nvSpPr>
          <p:cNvPr id="3" name="Content Placeholder 2"/>
          <p:cNvSpPr>
            <a:spLocks noGrp="1"/>
          </p:cNvSpPr>
          <p:nvPr>
            <p:ph type="subTitle" idx="1"/>
          </p:nvPr>
        </p:nvSpPr>
        <p:spPr>
          <a:xfrm>
            <a:off x="463803" y="2362200"/>
            <a:ext cx="7706530" cy="3869313"/>
          </a:xfrm>
        </p:spPr>
        <p:txBody>
          <a:bodyPr/>
          <a:lstStyle/>
          <a:p>
            <a:endParaRPr lang="en-US" b="1" dirty="0" smtClean="0">
              <a:solidFill>
                <a:schemeClr val="tx2">
                  <a:lumMod val="50000"/>
                </a:schemeClr>
              </a:solidFill>
            </a:endParaRPr>
          </a:p>
          <a:p>
            <a:endParaRPr lang="en-US" b="1" dirty="0" smtClean="0">
              <a:solidFill>
                <a:schemeClr val="tx2">
                  <a:lumMod val="50000"/>
                </a:schemeClr>
              </a:solidFill>
            </a:endParaRPr>
          </a:p>
          <a:p>
            <a:endParaRPr lang="en-US" sz="2400" b="1" dirty="0">
              <a:solidFill>
                <a:schemeClr val="tx2">
                  <a:lumMod val="50000"/>
                </a:schemeClr>
              </a:solidFill>
            </a:endParaRPr>
          </a:p>
          <a:p>
            <a:endParaRPr lang="en-US" b="1" dirty="0" smtClean="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dirty="0">
              <a:solidFill>
                <a:schemeClr val="tx2">
                  <a:lumMod val="50000"/>
                </a:schemeClr>
              </a:solidFill>
            </a:endParaRPr>
          </a:p>
        </p:txBody>
      </p:sp>
      <p:pic>
        <p:nvPicPr>
          <p:cNvPr id="6" name="Picture 2" descr="http://2.bp.blogspot.com/-Ndmh5b6u4Ko/TYFsblUwZKI/AAAAAAAAAFw/WZw-yNrghGA/s1600/RogerBarnett_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1400" y="228600"/>
            <a:ext cx="1384300" cy="1376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81000" y="1143000"/>
            <a:ext cx="7239000" cy="5262979"/>
          </a:xfrm>
          <a:prstGeom prst="rect">
            <a:avLst/>
          </a:prstGeom>
        </p:spPr>
        <p:txBody>
          <a:bodyPr wrap="square">
            <a:spAutoFit/>
          </a:bodyPr>
          <a:lstStyle/>
          <a:p>
            <a:r>
              <a:rPr lang="en-US" altLang="en-US" dirty="0" smtClean="0"/>
              <a:t>I</a:t>
            </a:r>
            <a:r>
              <a:rPr lang="en-US" altLang="en-US" sz="2400" dirty="0" smtClean="0"/>
              <a:t>n his first 10 years, Shaklee effect spread more broadly than ever … expanding globally including China and India.. And reached his first goal of becoming a billion dollar company.</a:t>
            </a:r>
          </a:p>
          <a:p>
            <a:endParaRPr lang="en-US" altLang="en-US" sz="2400" dirty="0" smtClean="0"/>
          </a:p>
          <a:p>
            <a:r>
              <a:rPr lang="en-US" altLang="en-US" sz="2400" dirty="0" smtClean="0"/>
              <a:t>Recognizing that Shaklee can serve as an agent of change, Roger believes when the company is represented by 10 million distributors worldwide .. It will become the greatest force for social change in the world.</a:t>
            </a:r>
          </a:p>
          <a:p>
            <a:endParaRPr lang="en-US" altLang="en-US" sz="2400" dirty="0" smtClean="0"/>
          </a:p>
          <a:p>
            <a:r>
              <a:rPr lang="en-US" altLang="en-US" sz="2400" dirty="0" smtClean="0"/>
              <a:t>My goal is for Shaklee to be the first company to solely receive the Nobel Peace Prize because Shaklee  contributes to health, and income and sustainability… the 3 elements essential for peace.</a:t>
            </a:r>
            <a:endParaRPr lang="en-US" altLang="en-US" sz="2400" dirty="0"/>
          </a:p>
        </p:txBody>
      </p:sp>
      <p:sp>
        <p:nvSpPr>
          <p:cNvPr id="5" name="TextBox 4"/>
          <p:cNvSpPr txBox="1"/>
          <p:nvPr/>
        </p:nvSpPr>
        <p:spPr>
          <a:xfrm>
            <a:off x="7848600" y="5410200"/>
            <a:ext cx="9271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1414698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10097" y="609600"/>
            <a:ext cx="6323806" cy="1012825"/>
          </a:xfrm>
          <a:ln>
            <a:solidFill>
              <a:schemeClr val="accent3">
                <a:lumMod val="50000"/>
              </a:schemeClr>
            </a:solidFill>
          </a:ln>
        </p:spPr>
        <p:txBody>
          <a:bodyPr>
            <a:normAutofit/>
          </a:bodyPr>
          <a:lstStyle/>
          <a:p>
            <a:r>
              <a:rPr lang="en-US" b="1" dirty="0" smtClean="0">
                <a:solidFill>
                  <a:schemeClr val="tx2">
                    <a:lumMod val="50000"/>
                  </a:schemeClr>
                </a:solidFill>
              </a:rPr>
              <a:t>Legacy and Leadership</a:t>
            </a:r>
            <a:endParaRPr lang="en-US" b="1" dirty="0">
              <a:solidFill>
                <a:schemeClr val="tx2">
                  <a:lumMod val="50000"/>
                </a:schemeClr>
              </a:solidFill>
            </a:endParaRPr>
          </a:p>
        </p:txBody>
      </p:sp>
      <p:sp>
        <p:nvSpPr>
          <p:cNvPr id="3" name="Content Placeholder 2"/>
          <p:cNvSpPr>
            <a:spLocks noGrp="1"/>
          </p:cNvSpPr>
          <p:nvPr>
            <p:ph type="subTitle" idx="1"/>
          </p:nvPr>
        </p:nvSpPr>
        <p:spPr>
          <a:xfrm>
            <a:off x="718734" y="1752600"/>
            <a:ext cx="8044265" cy="3733800"/>
          </a:xfrm>
          <a:ln>
            <a:solidFill>
              <a:schemeClr val="accent3">
                <a:lumMod val="50000"/>
              </a:schemeClr>
            </a:solidFill>
          </a:ln>
        </p:spPr>
        <p:txBody>
          <a:bodyPr>
            <a:normAutofit/>
          </a:bodyPr>
          <a:lstStyle/>
          <a:p>
            <a:endParaRPr lang="en-US" b="1" dirty="0" smtClean="0">
              <a:solidFill>
                <a:schemeClr val="tx2">
                  <a:lumMod val="50000"/>
                </a:schemeClr>
              </a:solidFill>
            </a:endParaRPr>
          </a:p>
          <a:p>
            <a:pPr>
              <a:buFont typeface="Arial" pitchFamily="34" charset="0"/>
              <a:buChar char="•"/>
            </a:pPr>
            <a:r>
              <a:rPr lang="en-US" b="1" dirty="0" smtClean="0">
                <a:solidFill>
                  <a:schemeClr val="tx2">
                    <a:lumMod val="50000"/>
                  </a:schemeClr>
                </a:solidFill>
              </a:rPr>
              <a:t> </a:t>
            </a:r>
            <a:r>
              <a:rPr lang="en-US" sz="2400" b="1" dirty="0" smtClean="0">
                <a:solidFill>
                  <a:schemeClr val="tx2">
                    <a:lumMod val="50000"/>
                  </a:schemeClr>
                </a:solidFill>
              </a:rPr>
              <a:t>We each leave a legacy ..</a:t>
            </a:r>
          </a:p>
          <a:p>
            <a:r>
              <a:rPr lang="en-US" sz="2400" b="1" dirty="0" smtClean="0">
                <a:solidFill>
                  <a:schemeClr val="tx2">
                    <a:lumMod val="50000"/>
                  </a:schemeClr>
                </a:solidFill>
              </a:rPr>
              <a:t>	-- With the lives we live </a:t>
            </a:r>
          </a:p>
          <a:p>
            <a:r>
              <a:rPr lang="en-US" sz="2400" b="1" dirty="0" smtClean="0">
                <a:solidFill>
                  <a:schemeClr val="tx2">
                    <a:lumMod val="50000"/>
                  </a:schemeClr>
                </a:solidFill>
              </a:rPr>
              <a:t>	--And with our businesses… in the products we 			share .. and the leaders we develop</a:t>
            </a:r>
          </a:p>
          <a:p>
            <a:pPr>
              <a:buFont typeface="Arial" pitchFamily="34" charset="0"/>
              <a:buChar char="•"/>
            </a:pPr>
            <a:r>
              <a:rPr lang="en-US" sz="2400" b="1" dirty="0" smtClean="0">
                <a:solidFill>
                  <a:schemeClr val="tx2">
                    <a:lumMod val="50000"/>
                  </a:schemeClr>
                </a:solidFill>
              </a:rPr>
              <a:t> We leave a legacy of health</a:t>
            </a:r>
          </a:p>
          <a:p>
            <a:pPr>
              <a:buFont typeface="Arial" pitchFamily="34" charset="0"/>
              <a:buChar char="•"/>
            </a:pPr>
            <a:r>
              <a:rPr lang="en-US" sz="2400" b="1" dirty="0" smtClean="0">
                <a:solidFill>
                  <a:schemeClr val="tx2">
                    <a:lumMod val="50000"/>
                  </a:schemeClr>
                </a:solidFill>
              </a:rPr>
              <a:t> We leave a legacy of financial security</a:t>
            </a:r>
          </a:p>
          <a:p>
            <a:pPr>
              <a:buFont typeface="Arial" pitchFamily="34" charset="0"/>
              <a:buChar char="•"/>
            </a:pPr>
            <a:r>
              <a:rPr lang="en-US" sz="2400" b="1" dirty="0" smtClean="0">
                <a:solidFill>
                  <a:schemeClr val="tx2">
                    <a:lumMod val="50000"/>
                  </a:schemeClr>
                </a:solidFill>
              </a:rPr>
              <a:t> We leave a legacy of love, ( beautifully conveyed  through 	Dr Shaklee’s </a:t>
            </a:r>
            <a:r>
              <a:rPr lang="en-US" sz="2400" b="1" dirty="0" err="1" smtClean="0">
                <a:solidFill>
                  <a:schemeClr val="tx2">
                    <a:lumMod val="50000"/>
                  </a:schemeClr>
                </a:solidFill>
              </a:rPr>
              <a:t>Thoughtsmanship</a:t>
            </a:r>
            <a:r>
              <a:rPr lang="en-US" sz="2400" b="1" dirty="0" smtClean="0">
                <a:solidFill>
                  <a:schemeClr val="tx2">
                    <a:lumMod val="50000"/>
                  </a:schemeClr>
                </a:solidFill>
              </a:rPr>
              <a:t> philosophy)</a:t>
            </a:r>
          </a:p>
          <a:p>
            <a:endParaRPr lang="en-US" sz="2400" b="1" dirty="0" smtClean="0">
              <a:solidFill>
                <a:schemeClr val="tx2">
                  <a:lumMod val="50000"/>
                </a:schemeClr>
              </a:solidFill>
            </a:endParaRPr>
          </a:p>
          <a:p>
            <a:pPr>
              <a:buFont typeface="Arial" pitchFamily="34" charset="0"/>
              <a:buChar char="•"/>
            </a:pPr>
            <a:endParaRPr lang="en-US" sz="2400" b="1" dirty="0" smtClean="0">
              <a:solidFill>
                <a:schemeClr val="tx2">
                  <a:lumMod val="50000"/>
                </a:schemeClr>
              </a:solidFill>
            </a:endParaRPr>
          </a:p>
          <a:p>
            <a:pPr>
              <a:buFont typeface="Arial" pitchFamily="34" charset="0"/>
              <a:buChar char="•"/>
            </a:pPr>
            <a:endParaRPr lang="en-US" sz="2400" b="1" dirty="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dirty="0">
              <a:solidFill>
                <a:schemeClr val="tx2">
                  <a:lumMod val="50000"/>
                </a:schemeClr>
              </a:solidFill>
            </a:endParaRPr>
          </a:p>
        </p:txBody>
      </p:sp>
      <p:sp>
        <p:nvSpPr>
          <p:cNvPr id="4" name="TextBox 3"/>
          <p:cNvSpPr txBox="1"/>
          <p:nvPr/>
        </p:nvSpPr>
        <p:spPr>
          <a:xfrm>
            <a:off x="1066800" y="5638800"/>
            <a:ext cx="7010400" cy="646331"/>
          </a:xfrm>
          <a:prstGeom prst="rect">
            <a:avLst/>
          </a:prstGeom>
          <a:noFill/>
          <a:ln>
            <a:solidFill>
              <a:schemeClr val="accent3">
                <a:lumMod val="50000"/>
              </a:schemeClr>
            </a:solidFill>
          </a:ln>
        </p:spPr>
        <p:txBody>
          <a:bodyPr wrap="square" rtlCol="0">
            <a:spAutoFit/>
          </a:bodyPr>
          <a:lstStyle/>
          <a:p>
            <a:r>
              <a:rPr lang="en-US" sz="3600" dirty="0" smtClean="0"/>
              <a:t>To leave a legacy .. Takes leadership</a:t>
            </a:r>
            <a:endParaRPr lang="en-US" sz="3600" dirty="0"/>
          </a:p>
        </p:txBody>
      </p:sp>
      <p:sp>
        <p:nvSpPr>
          <p:cNvPr id="5" name="TextBox 4"/>
          <p:cNvSpPr txBox="1"/>
          <p:nvPr/>
        </p:nvSpPr>
        <p:spPr>
          <a:xfrm>
            <a:off x="8077200" y="1295400"/>
            <a:ext cx="914400" cy="381000"/>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223682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457201"/>
            <a:ext cx="7239000" cy="1143000"/>
          </a:xfrm>
          <a:ln>
            <a:solidFill>
              <a:schemeClr val="tx1"/>
            </a:solidFill>
          </a:ln>
        </p:spPr>
        <p:txBody>
          <a:bodyPr/>
          <a:lstStyle/>
          <a:p>
            <a:r>
              <a:rPr lang="en-US" dirty="0" smtClean="0">
                <a:solidFill>
                  <a:schemeClr val="tx1"/>
                </a:solidFill>
              </a:rPr>
              <a:t>The Power of Our Profession</a:t>
            </a:r>
            <a:endParaRPr lang="en-US" dirty="0">
              <a:solidFill>
                <a:schemeClr val="tx1"/>
              </a:solidFill>
            </a:endParaRPr>
          </a:p>
        </p:txBody>
      </p:sp>
      <p:sp>
        <p:nvSpPr>
          <p:cNvPr id="3" name="Subtitle 2"/>
          <p:cNvSpPr>
            <a:spLocks noGrp="1"/>
          </p:cNvSpPr>
          <p:nvPr>
            <p:ph type="subTitle" idx="1"/>
          </p:nvPr>
        </p:nvSpPr>
        <p:spPr>
          <a:xfrm>
            <a:off x="685800" y="1981200"/>
            <a:ext cx="7848600" cy="4419600"/>
          </a:xfrm>
        </p:spPr>
        <p:txBody>
          <a:bodyPr>
            <a:normAutofit/>
          </a:bodyPr>
          <a:lstStyle/>
          <a:p>
            <a:pPr>
              <a:buFont typeface="Arial" pitchFamily="34" charset="0"/>
              <a:buChar char="•"/>
            </a:pPr>
            <a:r>
              <a:rPr lang="en-US" sz="2800" dirty="0" smtClean="0">
                <a:solidFill>
                  <a:schemeClr val="tx1"/>
                </a:solidFill>
              </a:rPr>
              <a:t> Freedom and Flexibility</a:t>
            </a:r>
          </a:p>
          <a:p>
            <a:pPr>
              <a:buFont typeface="Arial" pitchFamily="34" charset="0"/>
              <a:buChar char="•"/>
            </a:pPr>
            <a:r>
              <a:rPr lang="en-US" sz="2800" dirty="0" smtClean="0">
                <a:solidFill>
                  <a:schemeClr val="tx1"/>
                </a:solidFill>
              </a:rPr>
              <a:t> Financial Opportunity</a:t>
            </a:r>
          </a:p>
          <a:p>
            <a:pPr>
              <a:buFont typeface="Arial" pitchFamily="34" charset="0"/>
              <a:buChar char="•"/>
            </a:pPr>
            <a:r>
              <a:rPr lang="en-US" sz="2800" dirty="0" smtClean="0">
                <a:solidFill>
                  <a:schemeClr val="tx1"/>
                </a:solidFill>
              </a:rPr>
              <a:t>  Fun and Friendship</a:t>
            </a:r>
          </a:p>
          <a:p>
            <a:pPr>
              <a:buFont typeface="Arial" pitchFamily="34" charset="0"/>
              <a:buChar char="•"/>
            </a:pPr>
            <a:r>
              <a:rPr lang="en-US" sz="2800" dirty="0" smtClean="0">
                <a:solidFill>
                  <a:schemeClr val="tx1"/>
                </a:solidFill>
              </a:rPr>
              <a:t> Opportunity for Personal and Professional Growth</a:t>
            </a:r>
          </a:p>
          <a:p>
            <a:pPr>
              <a:buFont typeface="Arial" pitchFamily="34" charset="0"/>
              <a:buChar char="•"/>
            </a:pPr>
            <a:endParaRPr lang="en-US" sz="2800" dirty="0" smtClean="0">
              <a:solidFill>
                <a:schemeClr val="tx1"/>
              </a:solidFill>
            </a:endParaRPr>
          </a:p>
          <a:p>
            <a:r>
              <a:rPr lang="en-US" sz="2400" dirty="0" smtClean="0">
                <a:solidFill>
                  <a:schemeClr val="tx1"/>
                </a:solidFill>
              </a:rPr>
              <a:t>	From </a:t>
            </a:r>
            <a:r>
              <a:rPr lang="en-US" sz="2400" i="1" dirty="0" smtClean="0">
                <a:solidFill>
                  <a:schemeClr val="tx1"/>
                </a:solidFill>
              </a:rPr>
              <a:t>Rock Your Network Marketing Business 					</a:t>
            </a:r>
            <a:r>
              <a:rPr lang="en-US" sz="2400" dirty="0" smtClean="0">
                <a:solidFill>
                  <a:schemeClr val="tx1"/>
                </a:solidFill>
              </a:rPr>
              <a:t>by Sarah Robbins</a:t>
            </a:r>
          </a:p>
          <a:p>
            <a:endParaRPr lang="en-US" sz="2800" dirty="0">
              <a:solidFill>
                <a:schemeClr val="tx1"/>
              </a:solidFill>
            </a:endParaRPr>
          </a:p>
        </p:txBody>
      </p:sp>
      <p:sp>
        <p:nvSpPr>
          <p:cNvPr id="4" name="TextBox 3"/>
          <p:cNvSpPr txBox="1"/>
          <p:nvPr/>
        </p:nvSpPr>
        <p:spPr>
          <a:xfrm>
            <a:off x="6934200" y="2362200"/>
            <a:ext cx="12192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Barb\AppData\Local\Microsoft\Windows\Temporary Internet Files\Content.Outlook\91KB6DCC\photo (7).JPG"/>
          <p:cNvPicPr>
            <a:picLocks noChangeAspect="1" noChangeArrowheads="1"/>
          </p:cNvPicPr>
          <p:nvPr/>
        </p:nvPicPr>
        <p:blipFill>
          <a:blip r:embed="rId2" cstate="print"/>
          <a:srcRect/>
          <a:stretch>
            <a:fillRect/>
          </a:stretch>
        </p:blipFill>
        <p:spPr bwMode="auto">
          <a:xfrm>
            <a:off x="1524000" y="381000"/>
            <a:ext cx="6096000" cy="6096000"/>
          </a:xfrm>
          <a:prstGeom prst="rect">
            <a:avLst/>
          </a:prstGeom>
          <a:noFill/>
        </p:spPr>
      </p:pic>
      <p:sp>
        <p:nvSpPr>
          <p:cNvPr id="2" name="TextBox 1"/>
          <p:cNvSpPr txBox="1"/>
          <p:nvPr/>
        </p:nvSpPr>
        <p:spPr>
          <a:xfrm>
            <a:off x="7848600" y="5181600"/>
            <a:ext cx="8382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4000" y="381000"/>
            <a:ext cx="6096000" cy="6096000"/>
          </a:xfrm>
          <a:prstGeom prst="rect">
            <a:avLst/>
          </a:prstGeom>
          <a:noFill/>
          <a:ln w="9525">
            <a:noFill/>
            <a:miter lim="800000"/>
            <a:headEnd/>
            <a:tailEnd/>
          </a:ln>
          <a:effectLst/>
        </p:spPr>
      </p:pic>
      <p:sp>
        <p:nvSpPr>
          <p:cNvPr id="2" name="TextBox 1"/>
          <p:cNvSpPr txBox="1"/>
          <p:nvPr/>
        </p:nvSpPr>
        <p:spPr>
          <a:xfrm>
            <a:off x="7924800" y="5181600"/>
            <a:ext cx="1066800" cy="381000"/>
          </a:xfrm>
          <a:prstGeom prst="rect">
            <a:avLst/>
          </a:prstGeom>
          <a:noFill/>
        </p:spPr>
        <p:txBody>
          <a:bodyPr wrap="square" rtlCol="0">
            <a:spAutoFit/>
          </a:bodyPr>
          <a:lstStyle/>
          <a:p>
            <a:r>
              <a:rPr lang="en-US" dirty="0" err="1" smtClean="0"/>
              <a:t>katie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0"/>
            <a:ext cx="6176799" cy="685800"/>
          </a:xfrm>
        </p:spPr>
        <p:txBody>
          <a:bodyPr>
            <a:normAutofit/>
          </a:bodyPr>
          <a:lstStyle/>
          <a:p>
            <a:r>
              <a:rPr lang="en-US" sz="3200" dirty="0" smtClean="0">
                <a:solidFill>
                  <a:schemeClr val="tx1"/>
                </a:solidFill>
              </a:rPr>
              <a:t>Hope and Freedom</a:t>
            </a:r>
            <a:endParaRPr lang="en-US" sz="3200" dirty="0">
              <a:solidFill>
                <a:schemeClr val="tx1"/>
              </a:solidFill>
            </a:endParaRPr>
          </a:p>
        </p:txBody>
      </p:sp>
      <p:sp>
        <p:nvSpPr>
          <p:cNvPr id="3" name="Subtitle 2"/>
          <p:cNvSpPr>
            <a:spLocks noGrp="1"/>
          </p:cNvSpPr>
          <p:nvPr>
            <p:ph type="subTitle" idx="1"/>
          </p:nvPr>
        </p:nvSpPr>
        <p:spPr>
          <a:xfrm>
            <a:off x="228600" y="685800"/>
            <a:ext cx="8534400" cy="5943600"/>
          </a:xfrm>
        </p:spPr>
        <p:txBody>
          <a:bodyPr>
            <a:noAutofit/>
          </a:bodyPr>
          <a:lstStyle/>
          <a:p>
            <a:r>
              <a:rPr lang="en-US" sz="2400" dirty="0" smtClean="0">
                <a:solidFill>
                  <a:schemeClr val="tx1"/>
                </a:solidFill>
              </a:rPr>
              <a:t>We offer hope and freedom to those who join us in the incredible business model, and we also give hope to those outside our opportunity as we are now able to bless them with our time, talent, and resources.</a:t>
            </a:r>
          </a:p>
          <a:p>
            <a:r>
              <a:rPr lang="en-US" sz="2400" dirty="0" smtClean="0">
                <a:solidFill>
                  <a:schemeClr val="tx1"/>
                </a:solidFill>
              </a:rPr>
              <a:t> 1. Freedom and Flexibility</a:t>
            </a:r>
          </a:p>
          <a:p>
            <a:r>
              <a:rPr lang="en-US" sz="2400" dirty="0" smtClean="0">
                <a:solidFill>
                  <a:schemeClr val="tx1"/>
                </a:solidFill>
              </a:rPr>
              <a:t>	In network marketing, you don't trade hours for dollars or 	your time for someone else's money.</a:t>
            </a:r>
          </a:p>
          <a:p>
            <a:r>
              <a:rPr lang="en-US" sz="2400" dirty="0" smtClean="0">
                <a:solidFill>
                  <a:schemeClr val="tx1"/>
                </a:solidFill>
              </a:rPr>
              <a:t>	You can work your business part-time/ANYTIME</a:t>
            </a:r>
          </a:p>
          <a:p>
            <a:r>
              <a:rPr lang="en-US" sz="2400" dirty="0" smtClean="0">
                <a:solidFill>
                  <a:schemeClr val="tx1"/>
                </a:solidFill>
              </a:rPr>
              <a:t> NO Need for sick time/personal time   (*Story of family member fired due to child being sick and needing sick days)</a:t>
            </a:r>
          </a:p>
          <a:p>
            <a:r>
              <a:rPr lang="en-US" sz="2400" dirty="0" smtClean="0">
                <a:solidFill>
                  <a:schemeClr val="tx1"/>
                </a:solidFill>
              </a:rPr>
              <a:t> Save money on commuting, clothes, food, </a:t>
            </a:r>
            <a:r>
              <a:rPr lang="en-US" sz="2400" dirty="0">
                <a:solidFill>
                  <a:schemeClr val="tx1"/>
                </a:solidFill>
              </a:rPr>
              <a:t>childcare                  </a:t>
            </a:r>
            <a:r>
              <a:rPr lang="en-US" sz="2400" dirty="0" err="1">
                <a:solidFill>
                  <a:schemeClr val="tx1"/>
                </a:solidFill>
              </a:rPr>
              <a:t>katie</a:t>
            </a:r>
            <a:endParaRPr lang="en-US" sz="2400" dirty="0">
              <a:solidFill>
                <a:schemeClr val="tx1"/>
              </a:solidFill>
            </a:endParaRPr>
          </a:p>
          <a:p>
            <a:r>
              <a:rPr lang="en-US" sz="2400" dirty="0" smtClean="0">
                <a:solidFill>
                  <a:schemeClr val="tx1"/>
                </a:solidFill>
              </a:rPr>
              <a:t> **Have some statistics of what childcare costs</a:t>
            </a:r>
          </a:p>
          <a:p>
            <a:r>
              <a:rPr lang="en-US" sz="2400" dirty="0" smtClean="0">
                <a:solidFill>
                  <a:schemeClr val="tx1"/>
                </a:solidFill>
              </a:rPr>
              <a:t> Tax advantages  You create your hours, block out the most important things in your life, and plan around them.</a:t>
            </a:r>
          </a:p>
          <a:p>
            <a:r>
              <a:rPr lang="en-US" sz="2400" dirty="0" smtClean="0">
                <a:solidFill>
                  <a:schemeClr val="tx1"/>
                </a:solidFill>
              </a:rPr>
              <a:t> </a:t>
            </a:r>
          </a:p>
          <a:p>
            <a:r>
              <a:rPr lang="en-US" sz="2400" dirty="0" smtClean="0">
                <a:solidFill>
                  <a:schemeClr val="tx1"/>
                </a:solidFill>
              </a:rPr>
              <a:t> </a:t>
            </a:r>
          </a:p>
          <a:p>
            <a:r>
              <a:rPr lang="en-US" sz="2400" dirty="0" smtClean="0">
                <a:solidFill>
                  <a:schemeClr val="tx1"/>
                </a:solidFill>
              </a:rPr>
              <a:t> </a:t>
            </a:r>
            <a:endParaRPr lang="en-US" sz="24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0"/>
            <a:ext cx="5038399" cy="1470025"/>
          </a:xfrm>
        </p:spPr>
        <p:txBody>
          <a:bodyPr>
            <a:normAutofit/>
          </a:bodyPr>
          <a:lstStyle/>
          <a:p>
            <a:r>
              <a:rPr lang="en-US" sz="3200" dirty="0" smtClean="0">
                <a:solidFill>
                  <a:schemeClr val="tx1"/>
                </a:solidFill>
              </a:rPr>
              <a:t>Financial Opportunity</a:t>
            </a:r>
            <a:endParaRPr lang="en-US" sz="3200" dirty="0">
              <a:solidFill>
                <a:schemeClr val="tx1"/>
              </a:solidFill>
            </a:endParaRPr>
          </a:p>
        </p:txBody>
      </p:sp>
      <p:sp>
        <p:nvSpPr>
          <p:cNvPr id="3" name="Subtitle 2"/>
          <p:cNvSpPr>
            <a:spLocks noGrp="1"/>
          </p:cNvSpPr>
          <p:nvPr>
            <p:ph type="subTitle" idx="1"/>
          </p:nvPr>
        </p:nvSpPr>
        <p:spPr>
          <a:xfrm>
            <a:off x="533673" y="2057400"/>
            <a:ext cx="8070577" cy="3352800"/>
          </a:xfrm>
        </p:spPr>
        <p:txBody>
          <a:bodyPr>
            <a:normAutofit fontScale="70000" lnSpcReduction="20000"/>
          </a:bodyPr>
          <a:lstStyle/>
          <a:p>
            <a:endParaRPr lang="en-US" sz="2800" dirty="0" smtClean="0"/>
          </a:p>
          <a:p>
            <a:r>
              <a:rPr lang="en-US" sz="2800" dirty="0" smtClean="0"/>
              <a:t> </a:t>
            </a:r>
          </a:p>
          <a:p>
            <a:r>
              <a:rPr lang="en-US" sz="3000" dirty="0" smtClean="0">
                <a:solidFill>
                  <a:schemeClr val="tx1"/>
                </a:solidFill>
              </a:rPr>
              <a:t>Create passive residual income and get paid over and over and over again for work you began upfront</a:t>
            </a:r>
          </a:p>
          <a:p>
            <a:r>
              <a:rPr lang="en-US" sz="3000" dirty="0" smtClean="0">
                <a:solidFill>
                  <a:schemeClr val="tx1"/>
                </a:solidFill>
              </a:rPr>
              <a:t> </a:t>
            </a:r>
          </a:p>
          <a:p>
            <a:r>
              <a:rPr lang="en-US" sz="3000" dirty="0" smtClean="0">
                <a:solidFill>
                  <a:schemeClr val="tx1"/>
                </a:solidFill>
              </a:rPr>
              <a:t>If you give your business enough time and effort you are able to compress a 30-50 year career in 3-5 years</a:t>
            </a:r>
          </a:p>
          <a:p>
            <a:endParaRPr lang="en-US" sz="3000" dirty="0">
              <a:solidFill>
                <a:schemeClr val="tx1"/>
              </a:solidFill>
            </a:endParaRPr>
          </a:p>
          <a:p>
            <a:r>
              <a:rPr lang="en-US" sz="3000" dirty="0" smtClean="0">
                <a:solidFill>
                  <a:schemeClr val="tx1"/>
                </a:solidFill>
              </a:rPr>
              <a:t>Let’s look at some real life examples of Shaklee Residual Income</a:t>
            </a:r>
          </a:p>
          <a:p>
            <a:r>
              <a:rPr lang="en-US" sz="3000" dirty="0" smtClean="0">
                <a:solidFill>
                  <a:schemeClr val="tx1"/>
                </a:solidFill>
              </a:rPr>
              <a:t> </a:t>
            </a:r>
            <a:endParaRPr lang="en-US" sz="3000" dirty="0">
              <a:solidFill>
                <a:schemeClr val="tx1"/>
              </a:solidFill>
            </a:endParaRPr>
          </a:p>
        </p:txBody>
      </p:sp>
      <p:pic>
        <p:nvPicPr>
          <p:cNvPr id="4" name="Picture 3" descr="http://thechefkatrina.com/wp-content/uploads/2013/12/residual-income.jpg"/>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33400"/>
            <a:ext cx="2889250" cy="2052320"/>
          </a:xfrm>
          <a:prstGeom prst="rect">
            <a:avLst/>
          </a:prstGeom>
          <a:noFill/>
          <a:ln>
            <a:noFill/>
          </a:ln>
        </p:spPr>
      </p:pic>
      <p:sp>
        <p:nvSpPr>
          <p:cNvPr id="5" name="TextBox 4"/>
          <p:cNvSpPr txBox="1"/>
          <p:nvPr/>
        </p:nvSpPr>
        <p:spPr>
          <a:xfrm>
            <a:off x="6324600" y="5181600"/>
            <a:ext cx="15240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868362"/>
          </a:xfrm>
        </p:spPr>
        <p:txBody>
          <a:bodyPr/>
          <a:lstStyle/>
          <a:p>
            <a:r>
              <a:rPr lang="en-US" dirty="0" smtClean="0"/>
              <a:t>Meet Harper Guerra</a:t>
            </a:r>
            <a:endParaRPr lang="en-US" dirty="0"/>
          </a:p>
        </p:txBody>
      </p:sp>
      <p:sp>
        <p:nvSpPr>
          <p:cNvPr id="3" name="Content Placeholder 2"/>
          <p:cNvSpPr>
            <a:spLocks noGrp="1"/>
          </p:cNvSpPr>
          <p:nvPr>
            <p:ph idx="1"/>
          </p:nvPr>
        </p:nvSpPr>
        <p:spPr>
          <a:xfrm>
            <a:off x="457200" y="1295400"/>
            <a:ext cx="8229600" cy="2362200"/>
          </a:xfrm>
        </p:spPr>
        <p:txBody>
          <a:bodyPr>
            <a:normAutofit fontScale="92500" lnSpcReduction="10000"/>
          </a:bodyPr>
          <a:lstStyle/>
          <a:p>
            <a:r>
              <a:rPr lang="en-US" sz="2400" dirty="0" smtClean="0"/>
              <a:t>Mom with young children</a:t>
            </a:r>
          </a:p>
          <a:p>
            <a:r>
              <a:rPr lang="en-US" sz="2400" dirty="0" smtClean="0"/>
              <a:t>Improved health</a:t>
            </a:r>
          </a:p>
          <a:p>
            <a:r>
              <a:rPr lang="en-US" sz="2400" dirty="0" smtClean="0"/>
              <a:t>Shaklee philosophy</a:t>
            </a:r>
          </a:p>
          <a:p>
            <a:r>
              <a:rPr lang="en-US" sz="2400" dirty="0" smtClean="0"/>
              <a:t>Working from home</a:t>
            </a:r>
          </a:p>
          <a:p>
            <a:r>
              <a:rPr lang="en-US" sz="2400" dirty="0" smtClean="0"/>
              <a:t>Friendships</a:t>
            </a:r>
          </a:p>
          <a:p>
            <a:r>
              <a:rPr lang="en-US" sz="2400" dirty="0" smtClean="0"/>
              <a:t>Contributing to others is rewarding work </a:t>
            </a:r>
            <a:endParaRPr lang="en-US" sz="2400" dirty="0"/>
          </a:p>
        </p:txBody>
      </p:sp>
      <p:pic>
        <p:nvPicPr>
          <p:cNvPr id="4" name="Picture 3" descr="C:\Users\Barb\AppData\Local\Microsoft\Windows\Temporary Internet Files\Content.Outlook\91KB6DCC\Guerra10_50003.jpg"/>
          <p:cNvPicPr/>
          <p:nvPr/>
        </p:nvPicPr>
        <p:blipFill>
          <a:blip r:embed="rId2" cstate="print"/>
          <a:srcRect/>
          <a:stretch>
            <a:fillRect/>
          </a:stretch>
        </p:blipFill>
        <p:spPr bwMode="auto">
          <a:xfrm>
            <a:off x="5791200" y="228600"/>
            <a:ext cx="3057525" cy="2038350"/>
          </a:xfrm>
          <a:prstGeom prst="rect">
            <a:avLst/>
          </a:prstGeom>
          <a:noFill/>
          <a:ln w="9525">
            <a:noFill/>
            <a:miter lim="800000"/>
            <a:headEnd/>
            <a:tailEnd/>
          </a:ln>
        </p:spPr>
      </p:pic>
      <p:sp>
        <p:nvSpPr>
          <p:cNvPr id="5" name="TextBox 4"/>
          <p:cNvSpPr txBox="1"/>
          <p:nvPr/>
        </p:nvSpPr>
        <p:spPr>
          <a:xfrm>
            <a:off x="1752600" y="4191000"/>
            <a:ext cx="5638800" cy="1938992"/>
          </a:xfrm>
          <a:prstGeom prst="rect">
            <a:avLst/>
          </a:prstGeom>
          <a:noFill/>
          <a:ln>
            <a:solidFill>
              <a:schemeClr val="tx1"/>
            </a:solidFill>
          </a:ln>
        </p:spPr>
        <p:txBody>
          <a:bodyPr wrap="square" rtlCol="0">
            <a:spAutoFit/>
          </a:bodyPr>
          <a:lstStyle/>
          <a:p>
            <a:pPr algn="ctr"/>
            <a:r>
              <a:rPr lang="en-US" sz="6000" dirty="0" smtClean="0"/>
              <a:t>DIRECTOR</a:t>
            </a:r>
          </a:p>
          <a:p>
            <a:pPr algn="ctr"/>
            <a:r>
              <a:rPr lang="en-US" sz="6000" dirty="0" smtClean="0"/>
              <a:t>$600/month</a:t>
            </a:r>
            <a:endParaRPr lang="en-US" sz="6000" dirty="0"/>
          </a:p>
        </p:txBody>
      </p:sp>
      <p:sp>
        <p:nvSpPr>
          <p:cNvPr id="6" name="TextBox 5"/>
          <p:cNvSpPr txBox="1"/>
          <p:nvPr/>
        </p:nvSpPr>
        <p:spPr>
          <a:xfrm>
            <a:off x="7391400" y="3276600"/>
            <a:ext cx="13716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273439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bg/>
                                          </p:spTgt>
                                        </p:tgtEl>
                                        <p:attrNameLst>
                                          <p:attrName>style.visibility</p:attrName>
                                        </p:attrNameLst>
                                      </p:cBhvr>
                                      <p:to>
                                        <p:strVal val="visible"/>
                                      </p:to>
                                    </p:set>
                                    <p:anim calcmode="lin" valueType="num">
                                      <p:cBhvr additive="base">
                                        <p:cTn id="33" dur="500" fill="hold"/>
                                        <p:tgtEl>
                                          <p:spTgt spid="5">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5">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xEl>
                                              <p:pRg st="1" end="1"/>
                                            </p:txEl>
                                          </p:spTgt>
                                        </p:tgtEl>
                                        <p:attrNameLst>
                                          <p:attrName>style.visibility</p:attrName>
                                        </p:attrNameLst>
                                      </p:cBhvr>
                                      <p:to>
                                        <p:strVal val="visible"/>
                                      </p:to>
                                    </p:set>
                                    <p:anim calcmode="lin" valueType="num">
                                      <p:cBhvr additive="base">
                                        <p:cTn id="4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3124200"/>
          </a:xfrm>
        </p:spPr>
        <p:txBody>
          <a:bodyPr>
            <a:normAutofit fontScale="90000"/>
          </a:bodyPr>
          <a:lstStyle/>
          <a:p>
            <a:pPr algn="l"/>
            <a:r>
              <a:rPr lang="en-US" sz="4900" dirty="0" smtClean="0"/>
              <a:t>Meet Katie Odom</a:t>
            </a:r>
            <a:br>
              <a:rPr lang="en-US" sz="4900" dirty="0" smtClean="0"/>
            </a:br>
            <a:r>
              <a:rPr lang="en-US" sz="2000" dirty="0" smtClean="0"/>
              <a:t>(Harper shares how they met)</a:t>
            </a:r>
            <a:r>
              <a:rPr lang="en-US" dirty="0" smtClean="0"/>
              <a:t/>
            </a:r>
            <a:br>
              <a:rPr lang="en-US" dirty="0" smtClean="0"/>
            </a:br>
            <a:r>
              <a:rPr lang="en-US" dirty="0" smtClean="0"/>
              <a:t>  </a:t>
            </a:r>
            <a:r>
              <a:rPr lang="en-US" sz="2700" dirty="0" smtClean="0"/>
              <a:t>- -Former teacher</a:t>
            </a:r>
            <a:br>
              <a:rPr lang="en-US" sz="2700" dirty="0" smtClean="0"/>
            </a:br>
            <a:r>
              <a:rPr lang="en-US" sz="2700" dirty="0" smtClean="0"/>
              <a:t>   -- New mom</a:t>
            </a:r>
            <a:br>
              <a:rPr lang="en-US" sz="2700" dirty="0" smtClean="0"/>
            </a:br>
            <a:r>
              <a:rPr lang="en-US" sz="2700" dirty="0" smtClean="0"/>
              <a:t>   -- Difficulty losing baby weight until Shaklee 180</a:t>
            </a:r>
            <a:br>
              <a:rPr lang="en-US" sz="2700" dirty="0" smtClean="0"/>
            </a:br>
            <a:r>
              <a:rPr lang="en-US" sz="2700" dirty="0" smtClean="0"/>
              <a:t>   -- Falls in love with Shaklee products</a:t>
            </a:r>
            <a:br>
              <a:rPr lang="en-US" sz="2700" dirty="0" smtClean="0"/>
            </a:br>
            <a:r>
              <a:rPr lang="en-US" sz="2700" dirty="0" smtClean="0"/>
              <a:t>   -- Starts a Shaklee business </a:t>
            </a:r>
            <a:endParaRPr lang="en-US" sz="2700" dirty="0"/>
          </a:p>
        </p:txBody>
      </p:sp>
      <p:sp>
        <p:nvSpPr>
          <p:cNvPr id="3" name="Content Placeholder 2"/>
          <p:cNvSpPr>
            <a:spLocks noGrp="1"/>
          </p:cNvSpPr>
          <p:nvPr>
            <p:ph idx="1"/>
          </p:nvPr>
        </p:nvSpPr>
        <p:spPr>
          <a:xfrm>
            <a:off x="723900" y="4572000"/>
            <a:ext cx="7696200" cy="1371600"/>
          </a:xfrm>
          <a:ln>
            <a:solidFill>
              <a:schemeClr val="tx1"/>
            </a:solidFill>
          </a:ln>
        </p:spPr>
        <p:txBody>
          <a:bodyPr>
            <a:normAutofit/>
          </a:bodyPr>
          <a:lstStyle/>
          <a:p>
            <a:pPr>
              <a:buNone/>
            </a:pPr>
            <a:r>
              <a:rPr lang="en-US" sz="6000" dirty="0" smtClean="0"/>
              <a:t>Katie earns $600/month</a:t>
            </a:r>
            <a:endParaRPr lang="en-US" sz="6000" dirty="0"/>
          </a:p>
        </p:txBody>
      </p:sp>
      <p:pic>
        <p:nvPicPr>
          <p:cNvPr id="5" name="Picture 4" descr="Katie Odom.jpg"/>
          <p:cNvPicPr>
            <a:picLocks noChangeAspect="1"/>
          </p:cNvPicPr>
          <p:nvPr/>
        </p:nvPicPr>
        <p:blipFill>
          <a:blip r:embed="rId2" cstate="print"/>
          <a:stretch>
            <a:fillRect/>
          </a:stretch>
        </p:blipFill>
        <p:spPr>
          <a:xfrm>
            <a:off x="7086600" y="381000"/>
            <a:ext cx="1676400" cy="2566988"/>
          </a:xfrm>
          <a:prstGeom prst="rect">
            <a:avLst/>
          </a:prstGeom>
        </p:spPr>
      </p:pic>
      <p:sp>
        <p:nvSpPr>
          <p:cNvPr id="6" name="TextBox 5"/>
          <p:cNvSpPr txBox="1"/>
          <p:nvPr/>
        </p:nvSpPr>
        <p:spPr>
          <a:xfrm>
            <a:off x="533400" y="3429000"/>
            <a:ext cx="8153400" cy="1415772"/>
          </a:xfrm>
          <a:prstGeom prst="rect">
            <a:avLst/>
          </a:prstGeom>
          <a:noFill/>
        </p:spPr>
        <p:txBody>
          <a:bodyPr wrap="square" rtlCol="0">
            <a:spAutoFit/>
          </a:bodyPr>
          <a:lstStyle/>
          <a:p>
            <a:r>
              <a:rPr lang="en-US" sz="5400" dirty="0" smtClean="0"/>
              <a:t>Becomes Director in 90 days   </a:t>
            </a:r>
            <a:br>
              <a:rPr lang="en-US" sz="5400" dirty="0" smtClean="0"/>
            </a:br>
            <a:r>
              <a:rPr lang="en-US" sz="3200" dirty="0" smtClean="0"/>
              <a:t>         </a:t>
            </a:r>
            <a:endParaRPr lang="en-US" sz="3200" dirty="0"/>
          </a:p>
        </p:txBody>
      </p:sp>
      <p:sp>
        <p:nvSpPr>
          <p:cNvPr id="4" name="TextBox 3"/>
          <p:cNvSpPr txBox="1"/>
          <p:nvPr/>
        </p:nvSpPr>
        <p:spPr>
          <a:xfrm>
            <a:off x="6886832" y="5899663"/>
            <a:ext cx="16764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129445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ctrTitle"/>
          </p:nvPr>
        </p:nvSpPr>
        <p:spPr>
          <a:xfrm>
            <a:off x="228600" y="304800"/>
            <a:ext cx="8534400" cy="6096000"/>
          </a:xfrm>
        </p:spPr>
        <p:txBody>
          <a:bodyPr>
            <a:normAutofit fontScale="90000"/>
          </a:bodyPr>
          <a:lstStyle/>
          <a:p>
            <a:pPr algn="l"/>
            <a:r>
              <a:rPr lang="en-US" altLang="en-US" sz="2400" b="1" u="sng" dirty="0" smtClean="0"/>
              <a:t>Shaklee 180® Special Offer</a:t>
            </a:r>
            <a:r>
              <a:rPr lang="en-US" altLang="en-US" sz="2400" u="sng" dirty="0" smtClean="0"/>
              <a:t/>
            </a:r>
            <a:br>
              <a:rPr lang="en-US" altLang="en-US" sz="2400" u="sng" dirty="0" smtClean="0"/>
            </a:br>
            <a:r>
              <a:rPr lang="en-US" altLang="en-US" sz="1800" dirty="0" smtClean="0"/>
              <a:t>Here’s a great offer to share with people who are participating  </a:t>
            </a:r>
            <a:br>
              <a:rPr lang="en-US" altLang="en-US" sz="1800" dirty="0" smtClean="0"/>
            </a:br>
            <a:r>
              <a:rPr lang="en-US" altLang="en-US" sz="1800" dirty="0" smtClean="0"/>
              <a:t>in the challenge that includes a nice perk for you!</a:t>
            </a:r>
            <a:br>
              <a:rPr lang="en-US" altLang="en-US" sz="1800" dirty="0" smtClean="0"/>
            </a:br>
            <a:r>
              <a:rPr lang="en-US" altLang="en-US" sz="2000" dirty="0" smtClean="0"/>
              <a:t/>
            </a:r>
            <a:br>
              <a:rPr lang="en-US" altLang="en-US" sz="2000" dirty="0" smtClean="0"/>
            </a:br>
            <a:r>
              <a:rPr lang="en-US" altLang="en-US" sz="2000" b="1" u="sng" dirty="0" smtClean="0"/>
              <a:t>NEW Members and Distributors</a:t>
            </a:r>
            <a:r>
              <a:rPr lang="en-US" altLang="en-US" sz="2000" u="sng" dirty="0" smtClean="0"/>
              <a:t> joining </a:t>
            </a:r>
            <a:r>
              <a:rPr lang="en-US" altLang="en-US" sz="2000" dirty="0" smtClean="0"/>
              <a:t>with a Shaklee 180®  Turnaround Kit, Lean &amp; Healthy Kit, or </a:t>
            </a:r>
            <a:r>
              <a:rPr lang="en-US" altLang="en-US" sz="2000" dirty="0" err="1" smtClean="0"/>
              <a:t>Smoothee</a:t>
            </a:r>
            <a:r>
              <a:rPr lang="en-US" altLang="en-US" sz="2000" dirty="0" smtClean="0"/>
              <a:t> Kit will receive a box of Shaklee 180® Blueberry &amp; Almond Meal-in-a-bars – an over $30 value (SRP) -- for FREE.</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dirty="0" smtClean="0"/>
              <a:t/>
            </a:r>
            <a:br>
              <a:rPr lang="en-US" altLang="en-US" sz="2000" dirty="0" smtClean="0"/>
            </a:br>
            <a:r>
              <a:rPr lang="en-US" altLang="en-US" sz="2000" b="1" u="sng" dirty="0" smtClean="0"/>
              <a:t>EXISTING Members, Distributors and Associates</a:t>
            </a:r>
            <a:r>
              <a:rPr lang="en-US" altLang="en-US" sz="2000" u="sng" dirty="0" smtClean="0"/>
              <a:t> who purchase </a:t>
            </a:r>
            <a:r>
              <a:rPr lang="en-US" altLang="en-US" sz="2000" dirty="0" smtClean="0"/>
              <a:t>a Shaklee 180® Turnaround Kit, Lean &amp; Healthy Kit or </a:t>
            </a:r>
            <a:r>
              <a:rPr lang="en-US" altLang="en-US" sz="2000" dirty="0" err="1" smtClean="0"/>
              <a:t>Smoothee</a:t>
            </a:r>
            <a:r>
              <a:rPr lang="en-US" altLang="en-US" sz="2000" dirty="0" smtClean="0"/>
              <a:t> Kit will receive </a:t>
            </a:r>
            <a:br>
              <a:rPr lang="en-US" altLang="en-US" sz="2000" dirty="0" smtClean="0"/>
            </a:br>
            <a:r>
              <a:rPr lang="en-US" altLang="en-US" sz="2000" dirty="0" smtClean="0"/>
              <a:t>a box of Shaklee 180® Blueberry &amp; Almond Meal-in-a-bars for FREE.</a:t>
            </a:r>
            <a:br>
              <a:rPr lang="en-US" altLang="en-US" sz="2000" dirty="0" smtClean="0"/>
            </a:br>
            <a:r>
              <a:rPr lang="en-US" altLang="en-US" sz="2000" dirty="0" smtClean="0"/>
              <a:t/>
            </a:r>
            <a:br>
              <a:rPr lang="en-US" altLang="en-US" sz="2000" dirty="0" smtClean="0"/>
            </a:br>
            <a:r>
              <a:rPr lang="en-US" altLang="en-US" sz="2000" u="sng" dirty="0" smtClean="0"/>
              <a:t>When </a:t>
            </a:r>
            <a:r>
              <a:rPr lang="en-US" altLang="en-US" sz="2000" b="1" u="sng" dirty="0" smtClean="0"/>
              <a:t>YOU</a:t>
            </a:r>
            <a:r>
              <a:rPr lang="en-US" altLang="en-US" sz="2000" u="sng" dirty="0" smtClean="0"/>
              <a:t> </a:t>
            </a:r>
            <a:r>
              <a:rPr lang="en-US" altLang="en-US" sz="2000" b="1" u="sng" dirty="0" smtClean="0"/>
              <a:t>sponsor new Members with a Shaklee 180® Kit</a:t>
            </a:r>
            <a:r>
              <a:rPr lang="en-US" altLang="en-US" sz="2000" b="1" dirty="0" smtClean="0"/>
              <a:t>,</a:t>
            </a:r>
            <a:r>
              <a:rPr lang="en-US" altLang="en-US" sz="2000" dirty="0" smtClean="0"/>
              <a:t> you’ll receive a box of Shaklee 180® Vanilla </a:t>
            </a:r>
            <a:r>
              <a:rPr lang="en-US" altLang="en-US" sz="2000" dirty="0" err="1" smtClean="0"/>
              <a:t>Smoothee</a:t>
            </a:r>
            <a:r>
              <a:rPr lang="en-US" altLang="en-US" sz="2000" dirty="0" smtClean="0"/>
              <a:t> Packets – a nearly $60 (SRP) value – for FREE!</a:t>
            </a:r>
            <a:br>
              <a:rPr lang="en-US" altLang="en-US" sz="2000" dirty="0" smtClean="0"/>
            </a:br>
            <a:r>
              <a:rPr lang="en-US" altLang="en-US" sz="2000" dirty="0" smtClean="0"/>
              <a:t/>
            </a:r>
            <a:br>
              <a:rPr lang="en-US" altLang="en-US" sz="2000" dirty="0" smtClean="0"/>
            </a:br>
            <a:r>
              <a:rPr lang="en-US" altLang="en-US" sz="2000" b="1" dirty="0" smtClean="0"/>
              <a:t>The top 10 Distributors sponsoring new people</a:t>
            </a:r>
            <a:r>
              <a:rPr lang="en-US" altLang="en-US" sz="2000" dirty="0" smtClean="0"/>
              <a:t> with a Shaklee 180® Kit </a:t>
            </a:r>
            <a:br>
              <a:rPr lang="en-US" altLang="en-US" sz="2000" dirty="0" smtClean="0"/>
            </a:br>
            <a:r>
              <a:rPr lang="en-US" altLang="en-US" sz="2000" dirty="0" smtClean="0"/>
              <a:t>during the promotion period will also earn a free single-serve blender!</a:t>
            </a:r>
            <a:br>
              <a:rPr lang="en-US" altLang="en-US" sz="2000" dirty="0" smtClean="0"/>
            </a:br>
            <a:endParaRPr lang="en-US" altLang="en-US" sz="2000" dirty="0" smtClean="0"/>
          </a:p>
        </p:txBody>
      </p:sp>
      <p:pic>
        <p:nvPicPr>
          <p:cNvPr id="24579"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76200"/>
            <a:ext cx="259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http://cleanwaytohealth.com/wp-content/uploads/2014/12/180-Blueberry-Almond-Meal-Bar-300x2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2209800"/>
            <a:ext cx="14541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4098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30362"/>
          </a:xfrm>
        </p:spPr>
        <p:txBody>
          <a:bodyPr>
            <a:normAutofit/>
          </a:bodyPr>
          <a:lstStyle/>
          <a:p>
            <a:r>
              <a:rPr lang="en-US" sz="3600" dirty="0" smtClean="0"/>
              <a:t>When Katie Became a Director …</a:t>
            </a:r>
            <a:br>
              <a:rPr lang="en-US" sz="3600" dirty="0" smtClean="0"/>
            </a:br>
            <a:r>
              <a:rPr lang="en-US" sz="3600" dirty="0" smtClean="0"/>
              <a:t>What Happened to Harper ?</a:t>
            </a:r>
            <a:endParaRPr lang="en-US" sz="3600" dirty="0"/>
          </a:p>
        </p:txBody>
      </p:sp>
      <p:sp>
        <p:nvSpPr>
          <p:cNvPr id="4" name="Rectangle 3"/>
          <p:cNvSpPr/>
          <p:nvPr/>
        </p:nvSpPr>
        <p:spPr>
          <a:xfrm>
            <a:off x="609600" y="1828800"/>
            <a:ext cx="7924800" cy="1938992"/>
          </a:xfrm>
          <a:prstGeom prst="rect">
            <a:avLst/>
          </a:prstGeom>
          <a:ln>
            <a:solidFill>
              <a:schemeClr val="tx1"/>
            </a:solidFill>
          </a:ln>
        </p:spPr>
        <p:txBody>
          <a:bodyPr wrap="square">
            <a:spAutoFit/>
          </a:bodyPr>
          <a:lstStyle/>
          <a:p>
            <a:pPr>
              <a:buNone/>
            </a:pPr>
            <a:r>
              <a:rPr lang="en-US" sz="4000" dirty="0" smtClean="0"/>
              <a:t>Harper Becomes Senior Director</a:t>
            </a:r>
          </a:p>
          <a:p>
            <a:pPr>
              <a:buNone/>
            </a:pPr>
            <a:r>
              <a:rPr lang="en-US" sz="4000" dirty="0" smtClean="0"/>
              <a:t>With 3000 PV    </a:t>
            </a:r>
          </a:p>
          <a:p>
            <a:pPr>
              <a:buNone/>
            </a:pPr>
            <a:r>
              <a:rPr lang="en-US" sz="4000" dirty="0" smtClean="0"/>
              <a:t>Income increases to $1500/ month</a:t>
            </a:r>
          </a:p>
        </p:txBody>
      </p:sp>
      <p:sp>
        <p:nvSpPr>
          <p:cNvPr id="5" name="TextBox 4"/>
          <p:cNvSpPr txBox="1"/>
          <p:nvPr/>
        </p:nvSpPr>
        <p:spPr>
          <a:xfrm>
            <a:off x="304800" y="3962400"/>
            <a:ext cx="8534400" cy="646331"/>
          </a:xfrm>
          <a:prstGeom prst="rect">
            <a:avLst/>
          </a:prstGeom>
          <a:noFill/>
          <a:ln>
            <a:solidFill>
              <a:schemeClr val="tx1"/>
            </a:solidFill>
          </a:ln>
        </p:spPr>
        <p:txBody>
          <a:bodyPr wrap="square" rtlCol="0">
            <a:spAutoFit/>
          </a:bodyPr>
          <a:lstStyle/>
          <a:p>
            <a:r>
              <a:rPr lang="en-US" sz="3600" dirty="0" smtClean="0"/>
              <a:t>Harper and Ryan qualify for $225 Car Bonus</a:t>
            </a:r>
            <a:endParaRPr lang="en-US" sz="3600" dirty="0"/>
          </a:p>
        </p:txBody>
      </p:sp>
      <p:pic>
        <p:nvPicPr>
          <p:cNvPr id="1026" name="Picture 2" descr="C:\Users\Barb\AppData\Local\Microsoft\Windows\Temporary Internet Files\Content.Outlook\91KB6DCC\GuerraCarFam0002 Chevy Suburban.jpg"/>
          <p:cNvPicPr>
            <a:picLocks noChangeAspect="1" noChangeArrowheads="1"/>
          </p:cNvPicPr>
          <p:nvPr/>
        </p:nvPicPr>
        <p:blipFill>
          <a:blip r:embed="rId2" cstate="print"/>
          <a:srcRect/>
          <a:stretch>
            <a:fillRect/>
          </a:stretch>
        </p:blipFill>
        <p:spPr bwMode="auto">
          <a:xfrm>
            <a:off x="3276600" y="4724400"/>
            <a:ext cx="3124200" cy="1931343"/>
          </a:xfrm>
          <a:prstGeom prst="rect">
            <a:avLst/>
          </a:prstGeom>
          <a:noFill/>
        </p:spPr>
      </p:pic>
      <p:sp>
        <p:nvSpPr>
          <p:cNvPr id="7" name="TextBox 6"/>
          <p:cNvSpPr txBox="1"/>
          <p:nvPr/>
        </p:nvSpPr>
        <p:spPr>
          <a:xfrm>
            <a:off x="7162800" y="5410200"/>
            <a:ext cx="15240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245698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additive="base">
                                        <p:cTn id="1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bg/>
                                          </p:spTgt>
                                        </p:tgtEl>
                                        <p:attrNameLst>
                                          <p:attrName>style.visibility</p:attrName>
                                        </p:attrNameLst>
                                      </p:cBhvr>
                                      <p:to>
                                        <p:strVal val="visible"/>
                                      </p:to>
                                    </p:set>
                                    <p:anim calcmode="lin" valueType="num">
                                      <p:cBhvr additive="base">
                                        <p:cTn id="25"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5">
                                            <p:bg/>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 calcmode="lin" valueType="num">
                                      <p:cBhvr additive="base">
                                        <p:cTn id="35" dur="500" fill="hold"/>
                                        <p:tgtEl>
                                          <p:spTgt spid="1026"/>
                                        </p:tgtEl>
                                        <p:attrNameLst>
                                          <p:attrName>ppt_x</p:attrName>
                                        </p:attrNameLst>
                                      </p:cBhvr>
                                      <p:tavLst>
                                        <p:tav tm="0">
                                          <p:val>
                                            <p:strVal val="#ppt_x"/>
                                          </p:val>
                                        </p:tav>
                                        <p:tav tm="100000">
                                          <p:val>
                                            <p:strVal val="#ppt_x"/>
                                          </p:val>
                                        </p:tav>
                                      </p:tavLst>
                                    </p:anim>
                                    <p:anim calcmode="lin" valueType="num">
                                      <p:cBhvr additive="base">
                                        <p:cTn id="3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609600"/>
            <a:ext cx="5486400" cy="1401762"/>
          </a:xfrm>
          <a:ln>
            <a:solidFill>
              <a:srgbClr val="FF0000"/>
            </a:solidFill>
          </a:ln>
        </p:spPr>
        <p:txBody>
          <a:bodyPr>
            <a:normAutofit fontScale="90000"/>
          </a:bodyPr>
          <a:lstStyle/>
          <a:p>
            <a:r>
              <a:rPr lang="en-US" dirty="0" smtClean="0"/>
              <a:t>SO  With 10,000 OV</a:t>
            </a:r>
            <a:br>
              <a:rPr lang="en-US" dirty="0" smtClean="0"/>
            </a:br>
            <a:r>
              <a:rPr lang="en-US" dirty="0" smtClean="0"/>
              <a:t>and one strong leg…</a:t>
            </a:r>
            <a:endParaRPr lang="en-US" dirty="0"/>
          </a:p>
        </p:txBody>
      </p:sp>
      <p:sp>
        <p:nvSpPr>
          <p:cNvPr id="3" name="Content Placeholder 2"/>
          <p:cNvSpPr>
            <a:spLocks noGrp="1"/>
          </p:cNvSpPr>
          <p:nvPr>
            <p:ph idx="1"/>
          </p:nvPr>
        </p:nvSpPr>
        <p:spPr>
          <a:xfrm>
            <a:off x="1943100" y="2133600"/>
            <a:ext cx="5257800" cy="914400"/>
          </a:xfrm>
        </p:spPr>
        <p:txBody>
          <a:bodyPr/>
          <a:lstStyle/>
          <a:p>
            <a:r>
              <a:rPr lang="en-US" dirty="0" smtClean="0"/>
              <a:t>What is Harper’s next step?</a:t>
            </a:r>
            <a:endParaRPr lang="en-US" dirty="0"/>
          </a:p>
        </p:txBody>
      </p:sp>
      <p:sp>
        <p:nvSpPr>
          <p:cNvPr id="4" name="TextBox 3"/>
          <p:cNvSpPr txBox="1"/>
          <p:nvPr/>
        </p:nvSpPr>
        <p:spPr>
          <a:xfrm>
            <a:off x="1371600" y="2971800"/>
            <a:ext cx="6781800" cy="1323439"/>
          </a:xfrm>
          <a:prstGeom prst="rect">
            <a:avLst/>
          </a:prstGeom>
          <a:noFill/>
          <a:ln>
            <a:solidFill>
              <a:srgbClr val="FF0000"/>
            </a:solidFill>
          </a:ln>
        </p:spPr>
        <p:txBody>
          <a:bodyPr wrap="square" rtlCol="0">
            <a:spAutoFit/>
          </a:bodyPr>
          <a:lstStyle/>
          <a:p>
            <a:r>
              <a:rPr lang="en-US" sz="4000" dirty="0" smtClean="0"/>
              <a:t>            Develop a Second		      	First Generation Director</a:t>
            </a:r>
            <a:endParaRPr lang="en-US" sz="4000" dirty="0"/>
          </a:p>
        </p:txBody>
      </p:sp>
      <p:pic>
        <p:nvPicPr>
          <p:cNvPr id="9218" name="Picture 2" descr="https://encrypted-tbn3.gstatic.com/images?q=tbn:ANd9GcSiy53RGD8fhDzj-AqvJcNJt80BFuoG5pG1dlEXqPN_j8wEvoynew"/>
          <p:cNvPicPr>
            <a:picLocks noChangeAspect="1" noChangeArrowheads="1"/>
          </p:cNvPicPr>
          <p:nvPr/>
        </p:nvPicPr>
        <p:blipFill>
          <a:blip r:embed="rId2" cstate="print"/>
          <a:srcRect/>
          <a:stretch>
            <a:fillRect/>
          </a:stretch>
        </p:blipFill>
        <p:spPr bwMode="auto">
          <a:xfrm>
            <a:off x="2743200" y="4343400"/>
            <a:ext cx="3886199" cy="2514600"/>
          </a:xfrm>
          <a:prstGeom prst="rect">
            <a:avLst/>
          </a:prstGeom>
          <a:noFill/>
        </p:spPr>
      </p:pic>
      <p:sp>
        <p:nvSpPr>
          <p:cNvPr id="6" name="TextBox 5"/>
          <p:cNvSpPr txBox="1"/>
          <p:nvPr/>
        </p:nvSpPr>
        <p:spPr>
          <a:xfrm>
            <a:off x="7392430" y="5416034"/>
            <a:ext cx="14478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233657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bg/>
                                          </p:spTgt>
                                        </p:tgtEl>
                                        <p:attrNameLst>
                                          <p:attrName>style.visibility</p:attrName>
                                        </p:attrNameLst>
                                      </p:cBhvr>
                                      <p:to>
                                        <p:strVal val="visible"/>
                                      </p:to>
                                    </p:set>
                                    <p:anim calcmode="lin" valueType="num">
                                      <p:cBhvr additive="base">
                                        <p:cTn id="13"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4">
                                            <p:bg/>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218"/>
                                        </p:tgtEl>
                                        <p:attrNameLst>
                                          <p:attrName>style.visibility</p:attrName>
                                        </p:attrNameLst>
                                      </p:cBhvr>
                                      <p:to>
                                        <p:strVal val="visible"/>
                                      </p:to>
                                    </p:set>
                                    <p:anim calcmode="lin" valueType="num">
                                      <p:cBhvr additive="base">
                                        <p:cTn id="23" dur="500" fill="hold"/>
                                        <p:tgtEl>
                                          <p:spTgt spid="9218"/>
                                        </p:tgtEl>
                                        <p:attrNameLst>
                                          <p:attrName>ppt_x</p:attrName>
                                        </p:attrNameLst>
                                      </p:cBhvr>
                                      <p:tavLst>
                                        <p:tav tm="0">
                                          <p:val>
                                            <p:strVal val="#ppt_x"/>
                                          </p:val>
                                        </p:tav>
                                        <p:tav tm="100000">
                                          <p:val>
                                            <p:strVal val="#ppt_x"/>
                                          </p:val>
                                        </p:tav>
                                      </p:tavLst>
                                    </p:anim>
                                    <p:anim calcmode="lin" valueType="num">
                                      <p:cBhvr additive="base">
                                        <p:cTn id="2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7620000" cy="1143000"/>
          </a:xfrm>
          <a:ln>
            <a:solidFill>
              <a:srgbClr val="FF0000"/>
            </a:solidFill>
          </a:ln>
        </p:spPr>
        <p:txBody>
          <a:bodyPr>
            <a:normAutofit fontScale="90000"/>
          </a:bodyPr>
          <a:lstStyle/>
          <a:p>
            <a:r>
              <a:rPr lang="en-US" dirty="0" smtClean="0"/>
              <a:t>With 2 First Generation Directors Now…</a:t>
            </a:r>
            <a:endParaRPr lang="en-US" dirty="0"/>
          </a:p>
        </p:txBody>
      </p:sp>
      <p:sp>
        <p:nvSpPr>
          <p:cNvPr id="3" name="Content Placeholder 2"/>
          <p:cNvSpPr>
            <a:spLocks noGrp="1"/>
          </p:cNvSpPr>
          <p:nvPr>
            <p:ph idx="1"/>
          </p:nvPr>
        </p:nvSpPr>
        <p:spPr>
          <a:xfrm>
            <a:off x="1104900" y="1676400"/>
            <a:ext cx="6934200" cy="914400"/>
          </a:xfrm>
          <a:ln>
            <a:solidFill>
              <a:srgbClr val="FF0000"/>
            </a:solidFill>
          </a:ln>
        </p:spPr>
        <p:txBody>
          <a:bodyPr>
            <a:normAutofit/>
          </a:bodyPr>
          <a:lstStyle/>
          <a:p>
            <a:pPr>
              <a:buNone/>
            </a:pPr>
            <a:r>
              <a:rPr lang="en-US" sz="4000" dirty="0" smtClean="0"/>
              <a:t>Harper advances to Coordinator</a:t>
            </a:r>
            <a:endParaRPr lang="en-US" sz="4000" dirty="0"/>
          </a:p>
        </p:txBody>
      </p:sp>
      <p:sp>
        <p:nvSpPr>
          <p:cNvPr id="4" name="TextBox 3"/>
          <p:cNvSpPr txBox="1"/>
          <p:nvPr/>
        </p:nvSpPr>
        <p:spPr>
          <a:xfrm>
            <a:off x="571500" y="2767280"/>
            <a:ext cx="8001000" cy="1323439"/>
          </a:xfrm>
          <a:prstGeom prst="rect">
            <a:avLst/>
          </a:prstGeom>
          <a:noFill/>
        </p:spPr>
        <p:txBody>
          <a:bodyPr wrap="square" rtlCol="0">
            <a:spAutoFit/>
          </a:bodyPr>
          <a:lstStyle/>
          <a:p>
            <a:r>
              <a:rPr lang="en-US" sz="4000" dirty="0" smtClean="0"/>
              <a:t>BUT because she has 10,000 OV</a:t>
            </a:r>
          </a:p>
          <a:p>
            <a:r>
              <a:rPr lang="en-US" sz="4000" dirty="0" smtClean="0"/>
              <a:t>She advances to the next rank of…</a:t>
            </a:r>
            <a:endParaRPr lang="en-US" sz="4000" dirty="0"/>
          </a:p>
        </p:txBody>
      </p:sp>
      <p:pic>
        <p:nvPicPr>
          <p:cNvPr id="8194" name="Picture 2" descr="https://encrypted-tbn3.gstatic.com/images?q=tbn:ANd9GcTSPAxj_btbs4mvqUDZdP5uLq16YzY1Gr7wBgbGPVDNgCr025U-8g"/>
          <p:cNvPicPr>
            <a:picLocks noChangeAspect="1" noChangeArrowheads="1"/>
          </p:cNvPicPr>
          <p:nvPr/>
        </p:nvPicPr>
        <p:blipFill>
          <a:blip r:embed="rId2" cstate="print"/>
          <a:srcRect/>
          <a:stretch>
            <a:fillRect/>
          </a:stretch>
        </p:blipFill>
        <p:spPr bwMode="auto">
          <a:xfrm>
            <a:off x="4800600" y="4699518"/>
            <a:ext cx="4320672" cy="2158482"/>
          </a:xfrm>
          <a:prstGeom prst="rect">
            <a:avLst/>
          </a:prstGeom>
          <a:noFill/>
        </p:spPr>
      </p:pic>
      <p:sp>
        <p:nvSpPr>
          <p:cNvPr id="5" name="TextBox 4"/>
          <p:cNvSpPr txBox="1"/>
          <p:nvPr/>
        </p:nvSpPr>
        <p:spPr>
          <a:xfrm>
            <a:off x="381000" y="4191000"/>
            <a:ext cx="6553200" cy="1015663"/>
          </a:xfrm>
          <a:prstGeom prst="rect">
            <a:avLst/>
          </a:prstGeom>
          <a:noFill/>
          <a:ln>
            <a:solidFill>
              <a:srgbClr val="FF0000"/>
            </a:solidFill>
          </a:ln>
        </p:spPr>
        <p:txBody>
          <a:bodyPr wrap="square" rtlCol="0">
            <a:spAutoFit/>
          </a:bodyPr>
          <a:lstStyle/>
          <a:p>
            <a:r>
              <a:rPr lang="en-US" sz="6000" dirty="0" smtClean="0"/>
              <a:t>Senior Coordinator</a:t>
            </a:r>
            <a:endParaRPr lang="en-US" sz="6000" dirty="0"/>
          </a:p>
        </p:txBody>
      </p:sp>
      <p:sp>
        <p:nvSpPr>
          <p:cNvPr id="7" name="TextBox 6"/>
          <p:cNvSpPr txBox="1"/>
          <p:nvPr/>
        </p:nvSpPr>
        <p:spPr>
          <a:xfrm>
            <a:off x="990600" y="5867400"/>
            <a:ext cx="17526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104180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ln>
            <a:solidFill>
              <a:schemeClr val="tx1"/>
            </a:solidFill>
          </a:ln>
        </p:spPr>
        <p:txBody>
          <a:bodyPr/>
          <a:lstStyle/>
          <a:p>
            <a:r>
              <a:rPr lang="en-US" dirty="0" smtClean="0"/>
              <a:t>Harper – Senior Coordinator</a:t>
            </a:r>
            <a:endParaRPr lang="en-US" dirty="0"/>
          </a:p>
        </p:txBody>
      </p:sp>
      <p:sp>
        <p:nvSpPr>
          <p:cNvPr id="3" name="Content Placeholder 2"/>
          <p:cNvSpPr>
            <a:spLocks noGrp="1"/>
          </p:cNvSpPr>
          <p:nvPr>
            <p:ph idx="1"/>
          </p:nvPr>
        </p:nvSpPr>
        <p:spPr>
          <a:xfrm>
            <a:off x="1752600" y="1371600"/>
            <a:ext cx="5638800" cy="761999"/>
          </a:xfrm>
          <a:ln>
            <a:solidFill>
              <a:schemeClr val="tx1"/>
            </a:solidFill>
          </a:ln>
        </p:spPr>
        <p:txBody>
          <a:bodyPr>
            <a:normAutofit/>
          </a:bodyPr>
          <a:lstStyle/>
          <a:p>
            <a:pPr>
              <a:buNone/>
            </a:pPr>
            <a:r>
              <a:rPr lang="en-US" sz="3600" dirty="0" smtClean="0"/>
              <a:t>Car bonus increases to $325</a:t>
            </a:r>
            <a:endParaRPr lang="en-US" sz="3600" dirty="0"/>
          </a:p>
        </p:txBody>
      </p:sp>
      <p:sp>
        <p:nvSpPr>
          <p:cNvPr id="4" name="TextBox 3"/>
          <p:cNvSpPr txBox="1"/>
          <p:nvPr/>
        </p:nvSpPr>
        <p:spPr>
          <a:xfrm>
            <a:off x="685800" y="2362200"/>
            <a:ext cx="6934200" cy="646331"/>
          </a:xfrm>
          <a:prstGeom prst="rect">
            <a:avLst/>
          </a:prstGeom>
          <a:noFill/>
          <a:ln>
            <a:solidFill>
              <a:schemeClr val="tx1"/>
            </a:solidFill>
          </a:ln>
        </p:spPr>
        <p:txBody>
          <a:bodyPr wrap="square" rtlCol="0">
            <a:spAutoFit/>
          </a:bodyPr>
          <a:lstStyle/>
          <a:p>
            <a:r>
              <a:rPr lang="en-US" sz="3600" dirty="0" smtClean="0"/>
              <a:t>Income increases to $3000/ month</a:t>
            </a:r>
            <a:endParaRPr lang="en-US" sz="3600" dirty="0"/>
          </a:p>
        </p:txBody>
      </p:sp>
      <p:sp>
        <p:nvSpPr>
          <p:cNvPr id="5" name="TextBox 4"/>
          <p:cNvSpPr txBox="1"/>
          <p:nvPr/>
        </p:nvSpPr>
        <p:spPr>
          <a:xfrm>
            <a:off x="800100" y="3200401"/>
            <a:ext cx="7543800" cy="646331"/>
          </a:xfrm>
          <a:prstGeom prst="rect">
            <a:avLst/>
          </a:prstGeom>
          <a:noFill/>
          <a:ln>
            <a:solidFill>
              <a:schemeClr val="tx1"/>
            </a:solidFill>
          </a:ln>
        </p:spPr>
        <p:txBody>
          <a:bodyPr wrap="square" rtlCol="0">
            <a:spAutoFit/>
          </a:bodyPr>
          <a:lstStyle/>
          <a:p>
            <a:r>
              <a:rPr lang="en-US" sz="3600" dirty="0" smtClean="0"/>
              <a:t>Harper accumulates 350 points and…</a:t>
            </a:r>
            <a:endParaRPr lang="en-US" sz="3600" dirty="0"/>
          </a:p>
        </p:txBody>
      </p:sp>
      <p:sp>
        <p:nvSpPr>
          <p:cNvPr id="6" name="TextBox 5"/>
          <p:cNvSpPr txBox="1"/>
          <p:nvPr/>
        </p:nvSpPr>
        <p:spPr>
          <a:xfrm>
            <a:off x="454269" y="4285907"/>
            <a:ext cx="8496300" cy="1938992"/>
          </a:xfrm>
          <a:prstGeom prst="rect">
            <a:avLst/>
          </a:prstGeom>
          <a:noFill/>
          <a:ln>
            <a:solidFill>
              <a:schemeClr val="tx1"/>
            </a:solidFill>
          </a:ln>
        </p:spPr>
        <p:txBody>
          <a:bodyPr wrap="square" rtlCol="0">
            <a:spAutoFit/>
          </a:bodyPr>
          <a:lstStyle/>
          <a:p>
            <a:r>
              <a:rPr lang="en-US" sz="3600" dirty="0" smtClean="0"/>
              <a:t>Qualifies for Playa del Carmen Dream Trip</a:t>
            </a:r>
          </a:p>
          <a:p>
            <a:r>
              <a:rPr lang="en-US" sz="2400" dirty="0" smtClean="0"/>
              <a:t>And</a:t>
            </a:r>
          </a:p>
          <a:p>
            <a:r>
              <a:rPr lang="en-US" sz="2400" dirty="0" smtClean="0"/>
              <a:t>Because the qualification period doesn’t end until June …         </a:t>
            </a:r>
            <a:r>
              <a:rPr lang="en-US" sz="2400" dirty="0" err="1" smtClean="0"/>
              <a:t>katie</a:t>
            </a:r>
            <a:endParaRPr lang="en-US" sz="2400" dirty="0" smtClean="0"/>
          </a:p>
          <a:p>
            <a:r>
              <a:rPr lang="en-US" sz="2400" dirty="0" smtClean="0"/>
              <a:t>She will </a:t>
            </a:r>
            <a:r>
              <a:rPr lang="en-US" sz="3600" dirty="0" smtClean="0"/>
              <a:t>DOUBLE QUALIFY </a:t>
            </a:r>
            <a:r>
              <a:rPr lang="en-US" sz="2400" dirty="0" smtClean="0"/>
              <a:t> and plans to bring her children</a:t>
            </a:r>
            <a:endParaRPr lang="en-US" sz="2400" dirty="0"/>
          </a:p>
        </p:txBody>
      </p:sp>
    </p:spTree>
    <p:extLst>
      <p:ext uri="{BB962C8B-B14F-4D97-AF65-F5344CB8AC3E}">
        <p14:creationId xmlns:p14="http://schemas.microsoft.com/office/powerpoint/2010/main" val="4634001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getpaidonline.biz/wp-content/uploads/2013/05/money-tree.jpg"/>
          <p:cNvPicPr>
            <a:picLocks noChangeAspect="1" noChangeArrowheads="1"/>
          </p:cNvPicPr>
          <p:nvPr/>
        </p:nvPicPr>
        <p:blipFill>
          <a:blip r:embed="rId2" cstate="print"/>
          <a:srcRect/>
          <a:stretch>
            <a:fillRect/>
          </a:stretch>
        </p:blipFill>
        <p:spPr bwMode="auto">
          <a:xfrm>
            <a:off x="228600" y="0"/>
            <a:ext cx="1905000" cy="2438400"/>
          </a:xfrm>
          <a:prstGeom prst="rect">
            <a:avLst/>
          </a:prstGeom>
          <a:noFill/>
        </p:spPr>
      </p:pic>
      <p:sp>
        <p:nvSpPr>
          <p:cNvPr id="2" name="Title 1"/>
          <p:cNvSpPr>
            <a:spLocks noGrp="1"/>
          </p:cNvSpPr>
          <p:nvPr>
            <p:ph type="title"/>
          </p:nvPr>
        </p:nvSpPr>
        <p:spPr>
          <a:xfrm>
            <a:off x="1828800" y="1066800"/>
            <a:ext cx="6934200" cy="868362"/>
          </a:xfrm>
          <a:ln>
            <a:solidFill>
              <a:schemeClr val="accent3">
                <a:lumMod val="75000"/>
              </a:schemeClr>
            </a:solidFill>
          </a:ln>
        </p:spPr>
        <p:txBody>
          <a:bodyPr>
            <a:normAutofit/>
          </a:bodyPr>
          <a:lstStyle/>
          <a:p>
            <a:r>
              <a:rPr lang="en-US" dirty="0" smtClean="0"/>
              <a:t>To Review Harper’s Income   </a:t>
            </a:r>
            <a:endParaRPr lang="en-US" dirty="0"/>
          </a:p>
        </p:txBody>
      </p:sp>
      <p:sp>
        <p:nvSpPr>
          <p:cNvPr id="3" name="Content Placeholder 2"/>
          <p:cNvSpPr>
            <a:spLocks noGrp="1"/>
          </p:cNvSpPr>
          <p:nvPr>
            <p:ph idx="1"/>
          </p:nvPr>
        </p:nvSpPr>
        <p:spPr>
          <a:xfrm>
            <a:off x="457200" y="2438400"/>
            <a:ext cx="8229600" cy="3687763"/>
          </a:xfrm>
        </p:spPr>
        <p:txBody>
          <a:bodyPr>
            <a:normAutofit/>
          </a:bodyPr>
          <a:lstStyle/>
          <a:p>
            <a:pPr>
              <a:buNone/>
            </a:pPr>
            <a:r>
              <a:rPr lang="en-US" dirty="0" smtClean="0"/>
              <a:t>Harper to Director			$600/mo</a:t>
            </a:r>
          </a:p>
          <a:p>
            <a:pPr>
              <a:buNone/>
            </a:pPr>
            <a:r>
              <a:rPr lang="en-US" dirty="0" smtClean="0"/>
              <a:t>Harper to Senior Director		$1500/mo.</a:t>
            </a:r>
          </a:p>
          <a:p>
            <a:pPr>
              <a:buNone/>
            </a:pPr>
            <a:r>
              <a:rPr lang="en-US" dirty="0" smtClean="0"/>
              <a:t>( including $225 car credit)</a:t>
            </a:r>
          </a:p>
          <a:p>
            <a:pPr>
              <a:buNone/>
            </a:pPr>
            <a:r>
              <a:rPr lang="en-US" dirty="0" smtClean="0"/>
              <a:t>Harper to Coordinator</a:t>
            </a:r>
          </a:p>
          <a:p>
            <a:pPr>
              <a:buNone/>
            </a:pPr>
            <a:r>
              <a:rPr lang="en-US" dirty="0" smtClean="0"/>
              <a:t>And then to Senior Coordinator    $3000/mo</a:t>
            </a:r>
          </a:p>
          <a:p>
            <a:pPr>
              <a:buNone/>
            </a:pPr>
            <a:r>
              <a:rPr lang="en-US" dirty="0" smtClean="0"/>
              <a:t>( including $325 car credit )				</a:t>
            </a:r>
            <a:r>
              <a:rPr lang="en-US" sz="1600" dirty="0" err="1" smtClean="0"/>
              <a:t>katie</a:t>
            </a:r>
            <a:endParaRPr lang="en-US" sz="1600" dirty="0"/>
          </a:p>
        </p:txBody>
      </p:sp>
    </p:spTree>
    <p:extLst>
      <p:ext uri="{BB962C8B-B14F-4D97-AF65-F5344CB8AC3E}">
        <p14:creationId xmlns:p14="http://schemas.microsoft.com/office/powerpoint/2010/main" val="441920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2209800" y="381000"/>
            <a:ext cx="4876800" cy="609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470025"/>
          </a:xfrm>
          <a:ln>
            <a:solidFill>
              <a:schemeClr val="accent3">
                <a:lumMod val="50000"/>
              </a:schemeClr>
            </a:solidFill>
          </a:ln>
        </p:spPr>
        <p:txBody>
          <a:bodyPr>
            <a:normAutofit/>
          </a:bodyPr>
          <a:lstStyle/>
          <a:p>
            <a:r>
              <a:rPr lang="en-US" dirty="0" smtClean="0">
                <a:solidFill>
                  <a:schemeClr val="tx1"/>
                </a:solidFill>
              </a:rPr>
              <a:t>Moyra Gorski –				 	</a:t>
            </a:r>
            <a:r>
              <a:rPr lang="en-US" sz="3600" dirty="0" smtClean="0">
                <a:solidFill>
                  <a:schemeClr val="tx1"/>
                </a:solidFill>
              </a:rPr>
              <a:t>Senior Executive Coordinator</a:t>
            </a:r>
            <a:endParaRPr lang="en-US" sz="3600" dirty="0">
              <a:solidFill>
                <a:schemeClr val="tx1"/>
              </a:solidFill>
            </a:endParaRPr>
          </a:p>
        </p:txBody>
      </p:sp>
      <p:sp>
        <p:nvSpPr>
          <p:cNvPr id="3" name="Subtitle 2"/>
          <p:cNvSpPr>
            <a:spLocks noGrp="1"/>
          </p:cNvSpPr>
          <p:nvPr>
            <p:ph type="subTitle" idx="1"/>
          </p:nvPr>
        </p:nvSpPr>
        <p:spPr>
          <a:xfrm>
            <a:off x="762001" y="2438400"/>
            <a:ext cx="7696200" cy="3962400"/>
          </a:xfrm>
          <a:ln>
            <a:solidFill>
              <a:schemeClr val="accent3">
                <a:lumMod val="50000"/>
              </a:schemeClr>
            </a:solidFill>
          </a:ln>
        </p:spPr>
        <p:txBody>
          <a:bodyPr>
            <a:normAutofit/>
          </a:bodyPr>
          <a:lstStyle/>
          <a:p>
            <a:r>
              <a:rPr lang="en-US" sz="2800" dirty="0" smtClean="0">
                <a:solidFill>
                  <a:schemeClr val="tx1"/>
                </a:solidFill>
              </a:rPr>
              <a:t>January  2014 	bonus check   $3500/ month</a:t>
            </a:r>
          </a:p>
          <a:p>
            <a:r>
              <a:rPr lang="en-US" sz="2800" dirty="0" smtClean="0">
                <a:solidFill>
                  <a:schemeClr val="tx1"/>
                </a:solidFill>
              </a:rPr>
              <a:t>November 2014	bonus check   </a:t>
            </a:r>
            <a:r>
              <a:rPr lang="en-US" sz="3600" b="1" dirty="0" smtClean="0">
                <a:solidFill>
                  <a:schemeClr val="tx1"/>
                </a:solidFill>
              </a:rPr>
              <a:t> $5695</a:t>
            </a:r>
            <a:r>
              <a:rPr lang="en-US" sz="2800" dirty="0" smtClean="0">
                <a:solidFill>
                  <a:schemeClr val="tx1"/>
                </a:solidFill>
              </a:rPr>
              <a:t>/ month</a:t>
            </a:r>
          </a:p>
          <a:p>
            <a:r>
              <a:rPr lang="en-US" sz="2800" dirty="0" smtClean="0">
                <a:solidFill>
                  <a:schemeClr val="tx1"/>
                </a:solidFill>
              </a:rPr>
              <a:t>Qualified for Maui</a:t>
            </a:r>
          </a:p>
          <a:p>
            <a:r>
              <a:rPr lang="en-US" sz="2800" dirty="0" smtClean="0">
                <a:solidFill>
                  <a:schemeClr val="tx1"/>
                </a:solidFill>
              </a:rPr>
              <a:t>Leadership bonuses   	 1</a:t>
            </a:r>
            <a:r>
              <a:rPr lang="en-US" sz="2800" baseline="30000" dirty="0" smtClean="0">
                <a:solidFill>
                  <a:schemeClr val="tx1"/>
                </a:solidFill>
              </a:rPr>
              <a:t>st</a:t>
            </a:r>
            <a:r>
              <a:rPr lang="en-US" sz="2800" dirty="0" smtClean="0">
                <a:solidFill>
                  <a:schemeClr val="tx1"/>
                </a:solidFill>
              </a:rPr>
              <a:t> levels  	 6%</a:t>
            </a:r>
          </a:p>
          <a:p>
            <a:r>
              <a:rPr lang="en-US" sz="2800" dirty="0" smtClean="0">
                <a:solidFill>
                  <a:schemeClr val="tx1"/>
                </a:solidFill>
              </a:rPr>
              <a:t>				2</a:t>
            </a:r>
            <a:r>
              <a:rPr lang="en-US" sz="2800" baseline="30000" dirty="0" smtClean="0">
                <a:solidFill>
                  <a:schemeClr val="tx1"/>
                </a:solidFill>
              </a:rPr>
              <a:t>nd</a:t>
            </a:r>
            <a:r>
              <a:rPr lang="en-US" sz="2800" dirty="0" smtClean="0">
                <a:solidFill>
                  <a:schemeClr val="tx1"/>
                </a:solidFill>
              </a:rPr>
              <a:t> levels 	6%</a:t>
            </a:r>
          </a:p>
          <a:p>
            <a:r>
              <a:rPr lang="en-US" sz="2800" dirty="0" smtClean="0">
                <a:solidFill>
                  <a:schemeClr val="tx1"/>
                </a:solidFill>
              </a:rPr>
              <a:t>				3</a:t>
            </a:r>
            <a:r>
              <a:rPr lang="en-US" sz="2800" baseline="30000" dirty="0" smtClean="0">
                <a:solidFill>
                  <a:schemeClr val="tx1"/>
                </a:solidFill>
              </a:rPr>
              <a:t>rd</a:t>
            </a:r>
            <a:r>
              <a:rPr lang="en-US" sz="2800" dirty="0" smtClean="0">
                <a:solidFill>
                  <a:schemeClr val="tx1"/>
                </a:solidFill>
              </a:rPr>
              <a:t> levels	4%   PLUS</a:t>
            </a:r>
          </a:p>
          <a:p>
            <a:r>
              <a:rPr lang="en-US" sz="2800" dirty="0" smtClean="0">
                <a:solidFill>
                  <a:schemeClr val="tx1"/>
                </a:solidFill>
              </a:rPr>
              <a:t>				Infinity bonus 4% </a:t>
            </a:r>
            <a:endParaRPr lang="en-US" sz="2800" dirty="0">
              <a:solidFill>
                <a:schemeClr val="tx1"/>
              </a:solidFill>
            </a:endParaRPr>
          </a:p>
        </p:txBody>
      </p:sp>
      <p:pic>
        <p:nvPicPr>
          <p:cNvPr id="4" name="Picture 3" descr="Moyra 2014.JPG"/>
          <p:cNvPicPr>
            <a:picLocks noChangeAspect="1"/>
          </p:cNvPicPr>
          <p:nvPr/>
        </p:nvPicPr>
        <p:blipFill>
          <a:blip r:embed="rId2" cstate="print"/>
          <a:stretch>
            <a:fillRect/>
          </a:stretch>
        </p:blipFill>
        <p:spPr>
          <a:xfrm>
            <a:off x="533400" y="4572000"/>
            <a:ext cx="1295400" cy="1943100"/>
          </a:xfrm>
          <a:prstGeom prst="rect">
            <a:avLst/>
          </a:prstGeom>
        </p:spPr>
      </p:pic>
      <p:sp>
        <p:nvSpPr>
          <p:cNvPr id="5" name="TextBox 4"/>
          <p:cNvSpPr txBox="1"/>
          <p:nvPr/>
        </p:nvSpPr>
        <p:spPr>
          <a:xfrm>
            <a:off x="7467600" y="6096000"/>
            <a:ext cx="12954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962400" y="304800"/>
            <a:ext cx="4572000" cy="6172200"/>
          </a:xfrm>
        </p:spPr>
        <p:txBody>
          <a:bodyPr>
            <a:normAutofit/>
          </a:bodyPr>
          <a:lstStyle/>
          <a:p>
            <a:endParaRPr lang="en-US" dirty="0" smtClean="0">
              <a:solidFill>
                <a:schemeClr val="tx1"/>
              </a:solidFill>
            </a:endParaRPr>
          </a:p>
          <a:p>
            <a:pPr algn="ctr"/>
            <a:r>
              <a:rPr lang="en-US" sz="2800" b="1" dirty="0" smtClean="0">
                <a:solidFill>
                  <a:schemeClr val="tx1"/>
                </a:solidFill>
              </a:rPr>
              <a:t>Monthly Shaklee Check ..    $8000</a:t>
            </a:r>
          </a:p>
          <a:p>
            <a:r>
              <a:rPr lang="en-US" sz="2400" b="1" dirty="0" smtClean="0">
                <a:solidFill>
                  <a:schemeClr val="tx1"/>
                </a:solidFill>
              </a:rPr>
              <a:t>John Stone </a:t>
            </a:r>
            <a:r>
              <a:rPr lang="en-US" sz="2400" dirty="0" smtClean="0">
                <a:solidFill>
                  <a:schemeClr val="tx1"/>
                </a:solidFill>
              </a:rPr>
              <a:t>--- Master of Music degree, taught keyboard, string, brass and woodwind for 45 years, 86 years old</a:t>
            </a:r>
          </a:p>
          <a:p>
            <a:r>
              <a:rPr lang="en-US" sz="2400" b="1" dirty="0" smtClean="0">
                <a:solidFill>
                  <a:schemeClr val="tx1"/>
                </a:solidFill>
              </a:rPr>
              <a:t>Judy Stone </a:t>
            </a:r>
            <a:r>
              <a:rPr lang="en-US" sz="2400" dirty="0" smtClean="0">
                <a:solidFill>
                  <a:schemeClr val="tx1"/>
                </a:solidFill>
              </a:rPr>
              <a:t>–Masters in Music Performance</a:t>
            </a:r>
          </a:p>
          <a:p>
            <a:r>
              <a:rPr lang="en-US" sz="2400" dirty="0" smtClean="0">
                <a:solidFill>
                  <a:schemeClr val="tx1"/>
                </a:solidFill>
              </a:rPr>
              <a:t> Principle Cello </a:t>
            </a:r>
            <a:r>
              <a:rPr lang="en-US" sz="2400" dirty="0" err="1" smtClean="0">
                <a:solidFill>
                  <a:schemeClr val="tx1"/>
                </a:solidFill>
              </a:rPr>
              <a:t>Joffrey</a:t>
            </a:r>
            <a:r>
              <a:rPr lang="en-US" sz="2400" dirty="0" smtClean="0">
                <a:solidFill>
                  <a:schemeClr val="tx1"/>
                </a:solidFill>
              </a:rPr>
              <a:t>  Ballet Nutcracker,</a:t>
            </a:r>
          </a:p>
          <a:p>
            <a:r>
              <a:rPr lang="en-US" sz="2400" dirty="0" smtClean="0">
                <a:solidFill>
                  <a:schemeClr val="tx1"/>
                </a:solidFill>
              </a:rPr>
              <a:t>Performs regularly with Chicago Symphony, Orion Concert Series, Music of the Baroque, and Chicago Lyric Opera. </a:t>
            </a:r>
          </a:p>
          <a:p>
            <a:endParaRPr lang="en-US" sz="2400" dirty="0">
              <a:solidFill>
                <a:schemeClr val="tx1"/>
              </a:solidFill>
            </a:endParaRPr>
          </a:p>
        </p:txBody>
      </p:sp>
      <p:sp>
        <p:nvSpPr>
          <p:cNvPr id="6" name="Title 5"/>
          <p:cNvSpPr>
            <a:spLocks noGrp="1"/>
          </p:cNvSpPr>
          <p:nvPr>
            <p:ph type="ctrTitle"/>
          </p:nvPr>
        </p:nvSpPr>
        <p:spPr>
          <a:xfrm>
            <a:off x="457200" y="381000"/>
            <a:ext cx="3047984" cy="2133599"/>
          </a:xfrm>
          <a:ln>
            <a:solidFill>
              <a:schemeClr val="accent3">
                <a:lumMod val="50000"/>
              </a:schemeClr>
            </a:solidFill>
          </a:ln>
        </p:spPr>
        <p:txBody>
          <a:bodyPr>
            <a:normAutofit fontScale="90000"/>
          </a:bodyPr>
          <a:lstStyle/>
          <a:p>
            <a:pPr algn="ctr"/>
            <a:r>
              <a:rPr lang="en-US" sz="3600" dirty="0" smtClean="0">
                <a:solidFill>
                  <a:schemeClr val="tx1"/>
                </a:solidFill>
              </a:rPr>
              <a:t>John Stone and  Daughter</a:t>
            </a:r>
            <a:br>
              <a:rPr lang="en-US" sz="3600" dirty="0" smtClean="0">
                <a:solidFill>
                  <a:schemeClr val="tx1"/>
                </a:solidFill>
              </a:rPr>
            </a:br>
            <a:r>
              <a:rPr lang="en-US" sz="3600" dirty="0" smtClean="0">
                <a:solidFill>
                  <a:schemeClr val="tx1"/>
                </a:solidFill>
              </a:rPr>
              <a:t>Judy Stone</a:t>
            </a:r>
            <a:endParaRPr lang="en-US" sz="3600" dirty="0">
              <a:solidFill>
                <a:schemeClr val="tx1"/>
              </a:solidFill>
            </a:endParaRPr>
          </a:p>
        </p:txBody>
      </p:sp>
      <p:pic>
        <p:nvPicPr>
          <p:cNvPr id="5" name="Picture 4" descr="John and Judy Stone 2014    age 86.jpg"/>
          <p:cNvPicPr>
            <a:picLocks noChangeAspect="1"/>
          </p:cNvPicPr>
          <p:nvPr/>
        </p:nvPicPr>
        <p:blipFill>
          <a:blip r:embed="rId2" cstate="print"/>
          <a:stretch>
            <a:fillRect/>
          </a:stretch>
        </p:blipFill>
        <p:spPr>
          <a:xfrm>
            <a:off x="457200" y="4368738"/>
            <a:ext cx="2971800" cy="2169772"/>
          </a:xfrm>
          <a:prstGeom prst="rect">
            <a:avLst/>
          </a:prstGeom>
        </p:spPr>
      </p:pic>
      <p:pic>
        <p:nvPicPr>
          <p:cNvPr id="7" name="Picture 6" descr="John Stone bonus check 2014.jpg"/>
          <p:cNvPicPr>
            <a:picLocks noChangeAspect="1"/>
          </p:cNvPicPr>
          <p:nvPr/>
        </p:nvPicPr>
        <p:blipFill>
          <a:blip r:embed="rId3" cstate="print"/>
          <a:stretch>
            <a:fillRect/>
          </a:stretch>
        </p:blipFill>
        <p:spPr>
          <a:xfrm>
            <a:off x="457200" y="2676525"/>
            <a:ext cx="3124200" cy="1504950"/>
          </a:xfrm>
          <a:prstGeom prst="rect">
            <a:avLst/>
          </a:prstGeom>
          <a:ln>
            <a:solidFill>
              <a:schemeClr val="accent3">
                <a:lumMod val="50000"/>
              </a:schemeClr>
            </a:solidFill>
          </a:ln>
        </p:spPr>
      </p:pic>
      <p:sp>
        <p:nvSpPr>
          <p:cNvPr id="2" name="TextBox 1"/>
          <p:cNvSpPr txBox="1"/>
          <p:nvPr/>
        </p:nvSpPr>
        <p:spPr>
          <a:xfrm>
            <a:off x="7010400" y="6172200"/>
            <a:ext cx="1676400" cy="369332"/>
          </a:xfrm>
          <a:prstGeom prst="rect">
            <a:avLst/>
          </a:prstGeom>
          <a:noFill/>
        </p:spPr>
        <p:txBody>
          <a:bodyPr wrap="square" rtlCol="0">
            <a:spAutoFit/>
          </a:bodyPr>
          <a:lstStyle/>
          <a:p>
            <a:r>
              <a:rPr lang="en-US" dirty="0" smtClean="0"/>
              <a:t>jo</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2590800" cy="1219200"/>
          </a:xfrm>
          <a:ln>
            <a:solidFill>
              <a:schemeClr val="tx2">
                <a:lumMod val="50000"/>
              </a:schemeClr>
            </a:solidFill>
          </a:ln>
        </p:spPr>
        <p:txBody>
          <a:bodyPr>
            <a:normAutofit/>
          </a:bodyPr>
          <a:lstStyle/>
          <a:p>
            <a:r>
              <a:rPr lang="en-US" sz="3600" dirty="0" smtClean="0">
                <a:latin typeface="+mn-lt"/>
              </a:rPr>
              <a:t>Susan Bartz      Herrick</a:t>
            </a:r>
            <a:endParaRPr lang="en-US" sz="3600" dirty="0">
              <a:latin typeface="+mn-lt"/>
            </a:endParaRP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00200"/>
            <a:ext cx="2943458" cy="1828800"/>
          </a:xfrm>
          <a:prstGeom prst="rect">
            <a:avLst/>
          </a:prstGeom>
          <a:noFill/>
          <a:ln>
            <a:solidFill>
              <a:schemeClr val="tx2">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1000" y="3429000"/>
            <a:ext cx="2895600" cy="1200329"/>
          </a:xfrm>
          <a:prstGeom prst="rect">
            <a:avLst/>
          </a:prstGeom>
          <a:noFill/>
        </p:spPr>
        <p:txBody>
          <a:bodyPr wrap="square" rtlCol="0">
            <a:spAutoFit/>
          </a:bodyPr>
          <a:lstStyle/>
          <a:p>
            <a:r>
              <a:rPr lang="en-US" dirty="0" smtClean="0"/>
              <a:t>Total: 2013 1099</a:t>
            </a:r>
          </a:p>
          <a:p>
            <a:r>
              <a:rPr lang="en-US" sz="3600" dirty="0" smtClean="0"/>
              <a:t>$302,051.74</a:t>
            </a:r>
            <a:endParaRPr lang="en-US" sz="3600" dirty="0"/>
          </a:p>
          <a:p>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4267200"/>
            <a:ext cx="2375226" cy="2412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572000" y="304800"/>
            <a:ext cx="4419600" cy="369332"/>
          </a:xfrm>
          <a:prstGeom prst="rect">
            <a:avLst/>
          </a:prstGeom>
          <a:noFill/>
        </p:spPr>
        <p:txBody>
          <a:bodyPr wrap="square" rtlCol="0">
            <a:spAutoFit/>
          </a:bodyPr>
          <a:lstStyle/>
          <a:p>
            <a:endParaRPr lang="en-US" dirty="0"/>
          </a:p>
        </p:txBody>
      </p:sp>
      <p:sp>
        <p:nvSpPr>
          <p:cNvPr id="2049" name="Rectangle 1"/>
          <p:cNvSpPr>
            <a:spLocks noChangeArrowheads="1"/>
          </p:cNvSpPr>
          <p:nvPr/>
        </p:nvSpPr>
        <p:spPr bwMode="auto">
          <a:xfrm>
            <a:off x="3276600" y="764023"/>
            <a:ext cx="58674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Mom - The Tree from which the Apple fell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Educator - Started one Room School $2 a wk 1944</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Pastors Wife and Mother -  Do Unto Others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Founder Two Schools for the Gifted in Chicago</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Shaklee – Began 1969 (46), MC 1999 (72),died at 87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Oct 5, 2012 was recognized posthumously by the State of Illinois As Helene Bartz Day</a:t>
            </a: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smtClean="0">
                <a:latin typeface="Calibri" pitchFamily="34" charset="0"/>
                <a:cs typeface="Times New Roman" pitchFamily="18" charset="0"/>
              </a:rPr>
              <a:t>Honorary PhD</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Susan - The Apple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Professional Actor, Writer, and Director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Educator – Professor Speech &amp; Theatre UNC-FSU</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Shaklee Kid (14) turning 60 – rode shotgun 43 years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Retired from teaching to run Legacy Shaklee Business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 months Shaklee income = One Year Asst. Prof</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 Bartz Family Inc Shaklee Legacy income			since 2000 =  </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$4,100,000.00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47 Shaklee trips earned: Europe, Asia, Mexico, Hawaii, Caribbean, USA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Box 8"/>
          <p:cNvSpPr txBox="1"/>
          <p:nvPr/>
        </p:nvSpPr>
        <p:spPr>
          <a:xfrm>
            <a:off x="381000" y="6096000"/>
            <a:ext cx="2667000" cy="369332"/>
          </a:xfrm>
          <a:prstGeom prst="rect">
            <a:avLst/>
          </a:prstGeom>
          <a:solidFill>
            <a:schemeClr val="bg1"/>
          </a:solidFill>
        </p:spPr>
        <p:txBody>
          <a:bodyPr wrap="square" rtlCol="0">
            <a:spAutoFit/>
          </a:bodyPr>
          <a:lstStyle/>
          <a:p>
            <a:r>
              <a:rPr lang="en-US" dirty="0" smtClean="0"/>
              <a:t>Son Luke , Susan  &amp; James</a:t>
            </a:r>
            <a:endParaRPr lang="en-US" dirty="0"/>
          </a:p>
        </p:txBody>
      </p:sp>
      <p:sp>
        <p:nvSpPr>
          <p:cNvPr id="3" name="TextBox 2"/>
          <p:cNvSpPr txBox="1"/>
          <p:nvPr/>
        </p:nvSpPr>
        <p:spPr>
          <a:xfrm>
            <a:off x="7315200" y="6280666"/>
            <a:ext cx="1676400" cy="369332"/>
          </a:xfrm>
          <a:prstGeom prst="rect">
            <a:avLst/>
          </a:prstGeom>
          <a:noFill/>
        </p:spPr>
        <p:txBody>
          <a:bodyPr wrap="square" rtlCol="0">
            <a:spAutoFit/>
          </a:bodyPr>
          <a:lstStyle/>
          <a:p>
            <a:r>
              <a:rPr lang="en-US" dirty="0" smtClean="0"/>
              <a:t>jo</a:t>
            </a:r>
            <a:endParaRPr lang="en-US" dirty="0"/>
          </a:p>
        </p:txBody>
      </p:sp>
    </p:spTree>
    <p:extLst>
      <p:ext uri="{BB962C8B-B14F-4D97-AF65-F5344CB8AC3E}">
        <p14:creationId xmlns:p14="http://schemas.microsoft.com/office/powerpoint/2010/main" val="38370961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1" y="304800"/>
            <a:ext cx="4038600" cy="860425"/>
          </a:xfrm>
          <a:ln>
            <a:solidFill>
              <a:schemeClr val="accent3">
                <a:lumMod val="50000"/>
              </a:schemeClr>
            </a:solidFill>
          </a:ln>
        </p:spPr>
        <p:txBody>
          <a:bodyPr>
            <a:normAutofit/>
          </a:bodyPr>
          <a:lstStyle/>
          <a:p>
            <a:r>
              <a:rPr lang="en-US" sz="3200" dirty="0" smtClean="0">
                <a:solidFill>
                  <a:schemeClr val="tx1"/>
                </a:solidFill>
              </a:rPr>
              <a:t>Fun and Friendship</a:t>
            </a:r>
            <a:endParaRPr lang="en-US" sz="3200" dirty="0">
              <a:solidFill>
                <a:schemeClr val="tx1"/>
              </a:solidFill>
            </a:endParaRPr>
          </a:p>
        </p:txBody>
      </p:sp>
      <p:sp>
        <p:nvSpPr>
          <p:cNvPr id="3" name="Subtitle 2"/>
          <p:cNvSpPr>
            <a:spLocks noGrp="1"/>
          </p:cNvSpPr>
          <p:nvPr>
            <p:ph type="subTitle" idx="1"/>
          </p:nvPr>
        </p:nvSpPr>
        <p:spPr>
          <a:xfrm>
            <a:off x="685800" y="1181100"/>
            <a:ext cx="3581400" cy="4495800"/>
          </a:xfrm>
        </p:spPr>
        <p:txBody>
          <a:bodyPr>
            <a:normAutofit fontScale="70000" lnSpcReduction="20000"/>
          </a:bodyPr>
          <a:lstStyle/>
          <a:p>
            <a:r>
              <a:rPr lang="en-US" sz="2800" dirty="0" smtClean="0"/>
              <a:t> </a:t>
            </a:r>
          </a:p>
          <a:p>
            <a:r>
              <a:rPr lang="en-US" sz="4000" dirty="0" smtClean="0">
                <a:solidFill>
                  <a:schemeClr val="tx1"/>
                </a:solidFill>
              </a:rPr>
              <a:t>Build relationships</a:t>
            </a:r>
          </a:p>
          <a:p>
            <a:r>
              <a:rPr lang="en-US" sz="4000" dirty="0" smtClean="0">
                <a:solidFill>
                  <a:schemeClr val="tx1"/>
                </a:solidFill>
              </a:rPr>
              <a:t/>
            </a:r>
            <a:br>
              <a:rPr lang="en-US" sz="4000" dirty="0" smtClean="0">
                <a:solidFill>
                  <a:schemeClr val="tx1"/>
                </a:solidFill>
              </a:rPr>
            </a:br>
            <a:r>
              <a:rPr lang="en-US" sz="4000" dirty="0" smtClean="0">
                <a:solidFill>
                  <a:schemeClr val="tx1"/>
                </a:solidFill>
              </a:rPr>
              <a:t>Take trips together</a:t>
            </a:r>
          </a:p>
          <a:p>
            <a:r>
              <a:rPr lang="en-US" sz="4000" dirty="0" smtClean="0">
                <a:solidFill>
                  <a:schemeClr val="tx1"/>
                </a:solidFill>
              </a:rPr>
              <a:t> </a:t>
            </a:r>
          </a:p>
          <a:p>
            <a:r>
              <a:rPr lang="en-US" sz="4000" dirty="0" smtClean="0">
                <a:solidFill>
                  <a:schemeClr val="tx1"/>
                </a:solidFill>
              </a:rPr>
              <a:t>Celebrate successes</a:t>
            </a:r>
          </a:p>
          <a:p>
            <a:r>
              <a:rPr lang="en-US" sz="4000" dirty="0" smtClean="0">
                <a:solidFill>
                  <a:schemeClr val="tx1"/>
                </a:solidFill>
              </a:rPr>
              <a:t> </a:t>
            </a:r>
          </a:p>
          <a:p>
            <a:r>
              <a:rPr lang="en-US" sz="4000" dirty="0" smtClean="0">
                <a:solidFill>
                  <a:schemeClr val="tx1"/>
                </a:solidFill>
              </a:rPr>
              <a:t>Work in a community</a:t>
            </a:r>
          </a:p>
          <a:p>
            <a:r>
              <a:rPr lang="en-US" sz="4000" dirty="0" smtClean="0">
                <a:solidFill>
                  <a:schemeClr val="tx1"/>
                </a:solidFill>
              </a:rPr>
              <a:t> </a:t>
            </a:r>
          </a:p>
          <a:p>
            <a:r>
              <a:rPr lang="en-US" sz="4000" dirty="0" smtClean="0">
                <a:solidFill>
                  <a:schemeClr val="tx1"/>
                </a:solidFill>
              </a:rPr>
              <a:t> </a:t>
            </a:r>
            <a:endParaRPr lang="en-US" sz="4000" dirty="0">
              <a:solidFill>
                <a:schemeClr val="tx1"/>
              </a:solidFill>
            </a:endParaRPr>
          </a:p>
        </p:txBody>
      </p:sp>
      <p:pic>
        <p:nvPicPr>
          <p:cNvPr id="4" name="Picture 2"/>
          <p:cNvPicPr>
            <a:picLocks noChangeAspect="1" noChangeArrowheads="1"/>
          </p:cNvPicPr>
          <p:nvPr/>
        </p:nvPicPr>
        <p:blipFill>
          <a:blip r:embed="rId2" cstate="print"/>
          <a:srcRect/>
          <a:stretch>
            <a:fillRect/>
          </a:stretch>
        </p:blipFill>
        <p:spPr bwMode="auto">
          <a:xfrm>
            <a:off x="3962400" y="4309419"/>
            <a:ext cx="4289665" cy="2286000"/>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685800" y="4635843"/>
            <a:ext cx="2590800" cy="1943100"/>
          </a:xfrm>
          <a:prstGeom prst="rect">
            <a:avLst/>
          </a:prstGeom>
          <a:noFill/>
          <a:ln w="9525">
            <a:noFill/>
            <a:miter lim="800000"/>
            <a:headEnd/>
            <a:tailEnd/>
          </a:ln>
          <a:effectLst/>
        </p:spPr>
      </p:pic>
      <p:pic>
        <p:nvPicPr>
          <p:cNvPr id="6"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0046" y="2613342"/>
            <a:ext cx="3074868" cy="2123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2" descr="Displaying Kenya Green Belt Planting day.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isplaying Kenya Green Belt Planting day.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isplaying Team Lunch Shaklee Conf 2014 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8" descr="Displaying Team Lunch Shaklee Conf 2014 1.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p:nvSpPr>
        <p:spPr>
          <a:xfrm>
            <a:off x="7162800" y="465138"/>
            <a:ext cx="1698865" cy="369332"/>
          </a:xfrm>
          <a:prstGeom prst="rect">
            <a:avLst/>
          </a:prstGeom>
          <a:noFill/>
        </p:spPr>
        <p:txBody>
          <a:bodyPr wrap="square" rtlCol="0">
            <a:spAutoFit/>
          </a:bodyPr>
          <a:lstStyle/>
          <a:p>
            <a:r>
              <a:rPr lang="en-US" dirty="0" err="1" smtClean="0"/>
              <a:t>lisa</a:t>
            </a:r>
            <a:endParaRPr lang="en-US" dirty="0"/>
          </a:p>
        </p:txBody>
      </p:sp>
      <p:pic>
        <p:nvPicPr>
          <p:cNvPr id="12" name="Picture 2" descr="https://lh4.googleusercontent.com/i5yAJ-xpfKJBeUslXCUNC0MEh7t25foFeq6ksQrmHBZOVIzAuAU7QgQuCz4iK4-y8U5-XfOagBFWJUqdCuqmpTlJLKjuAogG-WhnJoK7eZo6Xun2xPVq7qbCfG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9031" y="160337"/>
            <a:ext cx="2983033" cy="2314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p:nvPr/>
        </p:nvPicPr>
        <p:blipFill>
          <a:blip r:embed="rId6">
            <a:extLst>
              <a:ext uri="{28A0092B-C50C-407E-A947-70E740481C1C}">
                <a14:useLocalDpi xmlns:a14="http://schemas.microsoft.com/office/drawing/2010/main" val="0"/>
              </a:ext>
            </a:extLst>
          </a:blip>
          <a:srcRect/>
          <a:stretch>
            <a:fillRect/>
          </a:stretch>
        </p:blipFill>
        <p:spPr bwMode="auto">
          <a:xfrm>
            <a:off x="3962400" y="2286000"/>
            <a:ext cx="2159000" cy="1631315"/>
          </a:xfrm>
          <a:prstGeom prst="rect">
            <a:avLst/>
          </a:prstGeom>
          <a:noFill/>
        </p:spPr>
      </p:pic>
      <p:sp>
        <p:nvSpPr>
          <p:cNvPr id="14" name="TextBox 13"/>
          <p:cNvSpPr txBox="1"/>
          <p:nvPr/>
        </p:nvSpPr>
        <p:spPr>
          <a:xfrm>
            <a:off x="4341931" y="1524000"/>
            <a:ext cx="9271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fbcdn-sphotos-g-a.akamaihd.net/hphotos-ak-xaf1/v/t1.0-9/10923471_10205768709082795_3091044748769659009_n.jpg?oh=47cf35412617d7ccc18e638b5b254bc0&amp;oe=552638A9&amp;__gda__=1429230621_a5e40972f811db06e3ebdb5b8f970ceb"/>
          <p:cNvPicPr>
            <a:picLocks noChangeAspect="1" noChangeArrowheads="1"/>
          </p:cNvPicPr>
          <p:nvPr/>
        </p:nvPicPr>
        <p:blipFill>
          <a:blip r:embed="rId2" cstate="print"/>
          <a:srcRect/>
          <a:stretch>
            <a:fillRect/>
          </a:stretch>
        </p:blipFill>
        <p:spPr bwMode="auto">
          <a:xfrm>
            <a:off x="2438400" y="154641"/>
            <a:ext cx="5022427" cy="664733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52400"/>
            <a:ext cx="8153400" cy="1317625"/>
          </a:xfrm>
        </p:spPr>
        <p:txBody>
          <a:bodyPr>
            <a:normAutofit/>
          </a:bodyPr>
          <a:lstStyle/>
          <a:p>
            <a:r>
              <a:rPr lang="en-US" sz="3600" dirty="0" smtClean="0">
                <a:solidFill>
                  <a:schemeClr val="tx1"/>
                </a:solidFill>
              </a:rPr>
              <a:t> Fabulous Opportunities for Personal and Professional Growth               </a:t>
            </a:r>
            <a:r>
              <a:rPr lang="en-US" sz="1800" dirty="0" err="1" smtClean="0">
                <a:solidFill>
                  <a:schemeClr val="tx1"/>
                </a:solidFill>
              </a:rPr>
              <a:t>lisa</a:t>
            </a:r>
            <a:r>
              <a:rPr lang="en-US" sz="1800" dirty="0" smtClean="0">
                <a:solidFill>
                  <a:schemeClr val="tx1"/>
                </a:solidFill>
              </a:rPr>
              <a:t> </a:t>
            </a:r>
            <a:r>
              <a:rPr lang="en-US" sz="3600" dirty="0" smtClean="0">
                <a:solidFill>
                  <a:schemeClr val="tx1"/>
                </a:solidFill>
              </a:rPr>
              <a:t>       </a:t>
            </a:r>
            <a:endParaRPr lang="en-US" sz="3600" dirty="0">
              <a:solidFill>
                <a:schemeClr val="tx1"/>
              </a:solidFill>
            </a:endParaRPr>
          </a:p>
        </p:txBody>
      </p:sp>
      <p:sp>
        <p:nvSpPr>
          <p:cNvPr id="3" name="Subtitle 2"/>
          <p:cNvSpPr>
            <a:spLocks noGrp="1"/>
          </p:cNvSpPr>
          <p:nvPr>
            <p:ph type="subTitle" idx="1"/>
          </p:nvPr>
        </p:nvSpPr>
        <p:spPr>
          <a:xfrm>
            <a:off x="304800" y="1600200"/>
            <a:ext cx="8222977" cy="4267200"/>
          </a:xfrm>
        </p:spPr>
        <p:txBody>
          <a:bodyPr>
            <a:noAutofit/>
          </a:bodyPr>
          <a:lstStyle/>
          <a:p>
            <a:r>
              <a:rPr lang="en-US" sz="2800" dirty="0" smtClean="0">
                <a:solidFill>
                  <a:schemeClr val="tx1"/>
                </a:solidFill>
              </a:rPr>
              <a:t>Personal development--</a:t>
            </a:r>
            <a:r>
              <a:rPr lang="en-US" sz="2000" dirty="0">
                <a:solidFill>
                  <a:schemeClr val="tx1"/>
                </a:solidFill>
              </a:rPr>
              <a:t>Go Pro   </a:t>
            </a:r>
            <a:r>
              <a:rPr lang="en-US" sz="2000" dirty="0" err="1" smtClean="0">
                <a:solidFill>
                  <a:schemeClr val="tx1"/>
                </a:solidFill>
              </a:rPr>
              <a:t>EricWorre</a:t>
            </a:r>
            <a:r>
              <a:rPr lang="en-US" sz="2000" dirty="0">
                <a:solidFill>
                  <a:schemeClr val="tx1"/>
                </a:solidFill>
              </a:rPr>
              <a:t> </a:t>
            </a:r>
            <a:r>
              <a:rPr lang="en-US" dirty="0">
                <a:solidFill>
                  <a:schemeClr val="tx1"/>
                </a:solidFill>
              </a:rPr>
              <a:t/>
            </a:r>
            <a:br>
              <a:rPr lang="en-US" dirty="0">
                <a:solidFill>
                  <a:schemeClr val="tx1"/>
                </a:solidFill>
              </a:rPr>
            </a:br>
            <a:r>
              <a:rPr lang="en-US" sz="2000" i="1" dirty="0">
                <a:solidFill>
                  <a:schemeClr val="tx1"/>
                </a:solidFill>
              </a:rPr>
              <a:t>"I learned a great lesson early in my Network Marketing career:  From time to time in your life, your income might take a lucky jump.  You might be in the right place at the right time.  But if you don't quickly grow as a person to that new higher level, your income is going to come back down to the level of who you really are.  In the end, you only get to make what you are</a:t>
            </a:r>
            <a:r>
              <a:rPr lang="en-US" sz="2000" i="1" dirty="0" smtClean="0">
                <a:solidFill>
                  <a:schemeClr val="tx1"/>
                </a:solidFill>
              </a:rPr>
              <a:t>.“</a:t>
            </a:r>
          </a:p>
          <a:p>
            <a:r>
              <a:rPr lang="en-US" sz="2800" dirty="0" smtClean="0">
                <a:solidFill>
                  <a:schemeClr val="tx1"/>
                </a:solidFill>
              </a:rPr>
              <a:t> </a:t>
            </a:r>
            <a:r>
              <a:rPr lang="en-US" sz="2000" dirty="0">
                <a:solidFill>
                  <a:schemeClr val="tx1"/>
                </a:solidFill>
              </a:rPr>
              <a:t>So.....if we are serious about becoming a Coordinator and a leader we must </a:t>
            </a:r>
            <a:r>
              <a:rPr lang="en-US" sz="2000" dirty="0" smtClean="0">
                <a:solidFill>
                  <a:schemeClr val="tx1"/>
                </a:solidFill>
              </a:rPr>
              <a:t>grow.  Are </a:t>
            </a:r>
            <a:r>
              <a:rPr lang="en-US" sz="2000" dirty="0">
                <a:solidFill>
                  <a:schemeClr val="tx1"/>
                </a:solidFill>
              </a:rPr>
              <a:t>we willing to work on ourselves?  To stretch, challenge and develop who we are?</a:t>
            </a:r>
            <a:br>
              <a:rPr lang="en-US" sz="2000" dirty="0">
                <a:solidFill>
                  <a:schemeClr val="tx1"/>
                </a:solidFill>
              </a:rPr>
            </a:br>
            <a:r>
              <a:rPr lang="en-US" sz="2000" dirty="0">
                <a:solidFill>
                  <a:schemeClr val="tx1"/>
                </a:solidFill>
              </a:rPr>
              <a:t>How will we invest in ourselves?  What will we read, study, listen to?  Who will we surround ourselves with?  Are we willing to take the time?  Sometimes we have to go deep, get committed and see it through.</a:t>
            </a:r>
            <a:br>
              <a:rPr lang="en-US" sz="2000" dirty="0">
                <a:solidFill>
                  <a:schemeClr val="tx1"/>
                </a:solidFill>
              </a:rPr>
            </a:br>
            <a:r>
              <a:rPr lang="en-US" sz="2000" dirty="0">
                <a:solidFill>
                  <a:schemeClr val="tx1"/>
                </a:solidFill>
              </a:rPr>
              <a:t>Personal growth will always pay off in a big way.  Lack of personal growth will always hold us back</a:t>
            </a:r>
            <a:r>
              <a:rPr lang="en-US" sz="2000" dirty="0" smtClean="0">
                <a:solidFill>
                  <a:schemeClr val="tx1"/>
                </a:solidFill>
              </a:rPr>
              <a:t>...</a:t>
            </a:r>
            <a:r>
              <a:rPr lang="en-US" sz="2000" dirty="0">
                <a:solidFill>
                  <a:schemeClr val="tx1"/>
                </a:solidFill>
              </a:rPr>
              <a:t>in a big way.</a:t>
            </a:r>
          </a:p>
          <a:p>
            <a:r>
              <a:rPr lang="en-US" sz="2800" dirty="0" smtClean="0">
                <a:solidFill>
                  <a:schemeClr val="tx1"/>
                </a:solidFill>
              </a:rPr>
              <a:t/>
            </a:r>
            <a:br>
              <a:rPr lang="en-US" sz="2800" dirty="0" smtClean="0">
                <a:solidFill>
                  <a:schemeClr val="tx1"/>
                </a:solidFill>
              </a:rPr>
            </a:br>
            <a:endParaRPr lang="en-US" sz="2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solidFill>
                  <a:schemeClr val="tx1"/>
                </a:solidFill>
              </a:rPr>
              <a:t> </a:t>
            </a:r>
            <a:br>
              <a:rPr lang="en-US" dirty="0">
                <a:solidFill>
                  <a:schemeClr val="tx1"/>
                </a:solidFill>
              </a:rPr>
            </a:br>
            <a:r>
              <a:rPr lang="en-US" dirty="0">
                <a:solidFill>
                  <a:schemeClr val="tx1"/>
                </a:solidFill>
              </a:rPr>
              <a:t>  </a:t>
            </a:r>
            <a:r>
              <a:rPr lang="en-US" dirty="0" smtClean="0">
                <a:solidFill>
                  <a:schemeClr val="tx1"/>
                </a:solidFill>
              </a:rPr>
              <a:t/>
            </a:r>
            <a:br>
              <a:rPr lang="en-US" dirty="0" smtClean="0">
                <a:solidFill>
                  <a:schemeClr val="tx1"/>
                </a:solidFill>
              </a:rPr>
            </a:br>
            <a:r>
              <a:rPr lang="en-US" dirty="0">
                <a:solidFill>
                  <a:schemeClr val="tx1"/>
                </a:solidFill>
              </a:rPr>
              <a:t/>
            </a:r>
            <a:br>
              <a:rPr lang="en-US" dirty="0">
                <a:solidFill>
                  <a:schemeClr val="tx1"/>
                </a:solidFill>
              </a:rPr>
            </a:br>
            <a:r>
              <a:rPr lang="en-US" dirty="0" smtClean="0">
                <a:solidFill>
                  <a:schemeClr val="tx1"/>
                </a:solidFill>
              </a:rPr>
              <a:t/>
            </a:r>
            <a:br>
              <a:rPr lang="en-US" dirty="0" smtClean="0">
                <a:solidFill>
                  <a:schemeClr val="tx1"/>
                </a:solidFill>
              </a:rPr>
            </a:br>
            <a:r>
              <a:rPr lang="en-US" dirty="0" smtClean="0">
                <a:solidFill>
                  <a:schemeClr val="tx1"/>
                </a:solidFill>
              </a:rPr>
              <a:t>All </a:t>
            </a:r>
            <a:r>
              <a:rPr lang="en-US" dirty="0">
                <a:solidFill>
                  <a:schemeClr val="tx1"/>
                </a:solidFill>
              </a:rPr>
              <a:t>this can be summarized in one word: FREEDOM</a:t>
            </a:r>
            <a:br>
              <a:rPr lang="en-US" dirty="0">
                <a:solidFill>
                  <a:schemeClr val="tx1"/>
                </a:solidFill>
              </a:rPr>
            </a:br>
            <a:r>
              <a:rPr lang="en-US" dirty="0">
                <a:solidFill>
                  <a:schemeClr val="tx1"/>
                </a:solidFill>
              </a:rPr>
              <a:t/>
            </a:r>
            <a:br>
              <a:rPr lang="en-US" dirty="0">
                <a:solidFill>
                  <a:schemeClr val="tx1"/>
                </a:solidFill>
              </a:rPr>
            </a:br>
            <a:endParaRPr lang="en-US" dirty="0">
              <a:solidFill>
                <a:schemeClr val="tx1"/>
              </a:solidFill>
            </a:endParaRPr>
          </a:p>
        </p:txBody>
      </p:sp>
      <p:sp>
        <p:nvSpPr>
          <p:cNvPr id="3" name="Subtitle 2"/>
          <p:cNvSpPr>
            <a:spLocks noGrp="1"/>
          </p:cNvSpPr>
          <p:nvPr>
            <p:ph type="subTitle" idx="1"/>
          </p:nvPr>
        </p:nvSpPr>
        <p:spPr>
          <a:xfrm>
            <a:off x="533400" y="2971800"/>
            <a:ext cx="5031797" cy="1752600"/>
          </a:xfrm>
        </p:spPr>
        <p:txBody>
          <a:bodyPr>
            <a:normAutofit/>
          </a:bodyPr>
          <a:lstStyle/>
          <a:p>
            <a:r>
              <a:rPr lang="en-US" sz="3600" dirty="0">
                <a:solidFill>
                  <a:schemeClr val="tx1"/>
                </a:solidFill>
                <a:latin typeface="Century Gothic" panose="020B0502020202020204" pitchFamily="34" charset="0"/>
              </a:rPr>
              <a:t>We live our life by DESIGN not DEFAULT!!</a:t>
            </a:r>
            <a:endParaRPr lang="en-US" sz="3600" dirty="0">
              <a:latin typeface="Century Gothic" panose="020B0502020202020204" pitchFamily="34" charset="0"/>
            </a:endParaRPr>
          </a:p>
        </p:txBody>
      </p:sp>
      <p:pic>
        <p:nvPicPr>
          <p:cNvPr id="4" name="Picture 3" descr="https://s-media-cache-ak0.pinimg.com/236x/d5/50/2d/d5502d787a7d910e2d04f21a16e409f5.jpg"/>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438400"/>
            <a:ext cx="2514600" cy="2247265"/>
          </a:xfrm>
          <a:prstGeom prst="rect">
            <a:avLst/>
          </a:prstGeom>
          <a:noFill/>
          <a:ln>
            <a:noFill/>
          </a:ln>
        </p:spPr>
      </p:pic>
      <p:sp>
        <p:nvSpPr>
          <p:cNvPr id="6" name="TextBox 5"/>
          <p:cNvSpPr txBox="1"/>
          <p:nvPr/>
        </p:nvSpPr>
        <p:spPr>
          <a:xfrm>
            <a:off x="6400800" y="1219200"/>
            <a:ext cx="11049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905289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52564"/>
            <a:ext cx="8229600" cy="1143000"/>
          </a:xfrm>
        </p:spPr>
        <p:txBody>
          <a:bodyPr>
            <a:normAutofit/>
          </a:bodyPr>
          <a:lstStyle/>
          <a:p>
            <a:pPr algn="l"/>
            <a:r>
              <a:rPr lang="en-US" sz="4000" dirty="0" smtClean="0">
                <a:latin typeface="+mn-lt"/>
              </a:rPr>
              <a:t>Legacy in Action</a:t>
            </a:r>
            <a:endParaRPr lang="en-US" sz="4000" dirty="0">
              <a:latin typeface="+mn-lt"/>
            </a:endParaRP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044991" y="0"/>
            <a:ext cx="5099009"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9600" y="1828800"/>
            <a:ext cx="2895600" cy="1200329"/>
          </a:xfrm>
          <a:prstGeom prst="rect">
            <a:avLst/>
          </a:prstGeom>
          <a:noFill/>
        </p:spPr>
        <p:txBody>
          <a:bodyPr wrap="square" rtlCol="0">
            <a:spAutoFit/>
          </a:bodyPr>
          <a:lstStyle/>
          <a:p>
            <a:r>
              <a:rPr lang="en-US" dirty="0" smtClean="0"/>
              <a:t>Total: 2013 1099</a:t>
            </a:r>
          </a:p>
          <a:p>
            <a:r>
              <a:rPr lang="en-US" sz="3600" dirty="0" smtClean="0"/>
              <a:t>$302,051.74</a:t>
            </a:r>
            <a:endParaRPr lang="en-US" sz="3600" dirty="0"/>
          </a:p>
          <a:p>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2752726"/>
            <a:ext cx="3240881" cy="3738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C:\Users\Barb\AppData\Local\Microsoft\Windows\Temporary Internet Files\Content.Outlook\91KB6DCC\photo.PNG"/>
          <p:cNvPicPr>
            <a:picLocks noChangeAspect="1" noChangeArrowheads="1"/>
          </p:cNvPicPr>
          <p:nvPr/>
        </p:nvPicPr>
        <p:blipFill>
          <a:blip r:embed="rId4" cstate="print"/>
          <a:srcRect/>
          <a:stretch>
            <a:fillRect/>
          </a:stretch>
        </p:blipFill>
        <p:spPr bwMode="auto">
          <a:xfrm>
            <a:off x="0" y="0"/>
            <a:ext cx="9143999" cy="6858000"/>
          </a:xfrm>
          <a:prstGeom prst="rect">
            <a:avLst/>
          </a:prstGeom>
          <a:noFill/>
        </p:spPr>
      </p:pic>
    </p:spTree>
    <p:extLst>
      <p:ext uri="{BB962C8B-B14F-4D97-AF65-F5344CB8AC3E}">
        <p14:creationId xmlns:p14="http://schemas.microsoft.com/office/powerpoint/2010/main" val="38370961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6705600" cy="609600"/>
          </a:xfrm>
        </p:spPr>
        <p:txBody>
          <a:bodyPr>
            <a:normAutofit fontScale="90000"/>
          </a:bodyPr>
          <a:lstStyle/>
          <a:p>
            <a:r>
              <a:rPr lang="en-US" sz="3600" dirty="0" err="1" smtClean="0">
                <a:solidFill>
                  <a:schemeClr val="tx1"/>
                </a:solidFill>
              </a:rPr>
              <a:t>FaceBook</a:t>
            </a:r>
            <a:r>
              <a:rPr lang="en-US" sz="3600" dirty="0" smtClean="0">
                <a:solidFill>
                  <a:schemeClr val="tx1"/>
                </a:solidFill>
              </a:rPr>
              <a:t> Post of the Week</a:t>
            </a:r>
            <a:endParaRPr lang="en-US" sz="3600" dirty="0">
              <a:solidFill>
                <a:schemeClr val="tx1"/>
              </a:solidFill>
            </a:endParaRPr>
          </a:p>
        </p:txBody>
      </p:sp>
      <p:sp>
        <p:nvSpPr>
          <p:cNvPr id="3" name="Subtitle 2"/>
          <p:cNvSpPr>
            <a:spLocks noGrp="1"/>
          </p:cNvSpPr>
          <p:nvPr>
            <p:ph type="subTitle" idx="1"/>
          </p:nvPr>
        </p:nvSpPr>
        <p:spPr>
          <a:xfrm>
            <a:off x="536711" y="876300"/>
            <a:ext cx="8070577" cy="5753100"/>
          </a:xfrm>
        </p:spPr>
        <p:txBody>
          <a:bodyPr>
            <a:normAutofit/>
          </a:bodyPr>
          <a:lstStyle/>
          <a:p>
            <a:pPr fontAlgn="ctr"/>
            <a:r>
              <a:rPr lang="en-US" b="1" dirty="0" smtClean="0">
                <a:hlinkClick r:id="rId2"/>
              </a:rPr>
              <a:t>Renee </a:t>
            </a:r>
            <a:r>
              <a:rPr lang="en-US" b="1" dirty="0" err="1" smtClean="0">
                <a:hlinkClick r:id="rId2"/>
              </a:rPr>
              <a:t>Kleckner</a:t>
            </a:r>
            <a:r>
              <a:rPr lang="en-US" b="1" dirty="0" smtClean="0">
                <a:hlinkClick r:id="rId2"/>
              </a:rPr>
              <a:t> Schroeder</a:t>
            </a:r>
            <a:r>
              <a:rPr lang="en-US" dirty="0" smtClean="0"/>
              <a:t>· </a:t>
            </a:r>
          </a:p>
          <a:p>
            <a:r>
              <a:rPr lang="en-US" sz="2000" dirty="0" smtClean="0">
                <a:solidFill>
                  <a:schemeClr val="tx1"/>
                </a:solidFill>
              </a:rPr>
              <a:t>A few months ago when I attended a </a:t>
            </a:r>
            <a:r>
              <a:rPr lang="en-US" sz="2000" dirty="0" err="1" smtClean="0">
                <a:solidFill>
                  <a:schemeClr val="tx1"/>
                </a:solidFill>
              </a:rPr>
              <a:t>Facebook</a:t>
            </a:r>
            <a:r>
              <a:rPr lang="en-US" sz="2000" dirty="0" smtClean="0">
                <a:solidFill>
                  <a:schemeClr val="tx1"/>
                </a:solidFill>
              </a:rPr>
              <a:t> event (which I got to join in on from the comfort of couch), I didn't know what Shaklee was,</a:t>
            </a:r>
          </a:p>
          <a:p>
            <a:r>
              <a:rPr lang="en-US" sz="2000" dirty="0" smtClean="0">
                <a:solidFill>
                  <a:schemeClr val="tx1"/>
                </a:solidFill>
              </a:rPr>
              <a:t> I tried it because I liked the idea of a non-toxic cleaner, wanted to try some protein and vitamins for myself and the kids. Little did I know I would fall in love with the products (have to have my protein shake every morning, the girls love them too)! </a:t>
            </a:r>
          </a:p>
          <a:p>
            <a:r>
              <a:rPr lang="en-US" sz="2000" dirty="0" smtClean="0">
                <a:solidFill>
                  <a:schemeClr val="tx1"/>
                </a:solidFill>
              </a:rPr>
              <a:t>Then I realized how many stories there are of how Shaklee has helped so many people and how I wanted to be able to help others. I am enjoying every moment of learning something new everyday from the comfort of my home, meeting so really great people and working with a company that truly cares about their customers and distributors!</a:t>
            </a:r>
          </a:p>
          <a:p>
            <a:endParaRPr lang="en-US" sz="2000" dirty="0" smtClean="0">
              <a:solidFill>
                <a:schemeClr val="tx1"/>
              </a:solidFill>
            </a:endParaRPr>
          </a:p>
          <a:p>
            <a:r>
              <a:rPr lang="en-US" sz="2000" dirty="0" smtClean="0">
                <a:solidFill>
                  <a:schemeClr val="tx1"/>
                </a:solidFill>
              </a:rPr>
              <a:t> I love being part of a team again and with someone who is an amazing leader and friend. </a:t>
            </a:r>
            <a:r>
              <a:rPr lang="en-US" sz="2000" dirty="0" smtClean="0">
                <a:solidFill>
                  <a:schemeClr val="tx1"/>
                </a:solidFill>
                <a:hlinkClick r:id="rId3"/>
              </a:rPr>
              <a:t>Stephanie Bruce</a:t>
            </a:r>
            <a:r>
              <a:rPr lang="en-US" sz="2000" dirty="0" smtClean="0">
                <a:solidFill>
                  <a:schemeClr val="tx1"/>
                </a:solidFill>
              </a:rPr>
              <a:t>. If anyone is interested in learning more or joining a great team send me a message.</a:t>
            </a:r>
          </a:p>
          <a:p>
            <a:endParaRPr lang="en-US" dirty="0">
              <a:solidFill>
                <a:schemeClr val="tx1"/>
              </a:solidFill>
            </a:endParaRPr>
          </a:p>
        </p:txBody>
      </p:sp>
      <p:sp>
        <p:nvSpPr>
          <p:cNvPr id="4" name="TextBox 3"/>
          <p:cNvSpPr txBox="1"/>
          <p:nvPr/>
        </p:nvSpPr>
        <p:spPr>
          <a:xfrm>
            <a:off x="7315200" y="685800"/>
            <a:ext cx="1295400" cy="369332"/>
          </a:xfrm>
          <a:prstGeom prst="rect">
            <a:avLst/>
          </a:prstGeom>
          <a:noFill/>
        </p:spPr>
        <p:txBody>
          <a:bodyPr wrap="square" rtlCol="0">
            <a:spAutoFit/>
          </a:bodyPr>
          <a:lstStyle/>
          <a:p>
            <a:r>
              <a:rPr lang="en-US" dirty="0" err="1" smtClean="0"/>
              <a:t>katie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463823" y="1905000"/>
            <a:ext cx="8070577" cy="4191000"/>
          </a:xfrm>
        </p:spPr>
        <p:txBody>
          <a:bodyPr>
            <a:normAutofit lnSpcReduction="10000"/>
          </a:bodyPr>
          <a:lstStyle/>
          <a:p>
            <a:pPr>
              <a:buFont typeface="Arial" pitchFamily="34" charset="0"/>
              <a:buChar char="•"/>
            </a:pPr>
            <a:r>
              <a:rPr lang="en-US" sz="2800" dirty="0" smtClean="0">
                <a:solidFill>
                  <a:schemeClr val="tx1"/>
                </a:solidFill>
              </a:rPr>
              <a:t>  Purchase the book ... </a:t>
            </a:r>
            <a:r>
              <a:rPr lang="en-US" sz="2800" u="sng" dirty="0" smtClean="0">
                <a:solidFill>
                  <a:schemeClr val="tx1"/>
                </a:solidFill>
              </a:rPr>
              <a:t>Rock Your Network Marketing </a:t>
            </a:r>
            <a:r>
              <a:rPr lang="en-US" sz="2800" dirty="0" smtClean="0">
                <a:solidFill>
                  <a:schemeClr val="tx1"/>
                </a:solidFill>
              </a:rPr>
              <a:t>	</a:t>
            </a:r>
            <a:r>
              <a:rPr lang="en-US" sz="2800" u="sng" dirty="0" smtClean="0">
                <a:solidFill>
                  <a:schemeClr val="tx1"/>
                </a:solidFill>
              </a:rPr>
              <a:t>World</a:t>
            </a:r>
            <a:r>
              <a:rPr lang="en-US" sz="2800" dirty="0" smtClean="0">
                <a:solidFill>
                  <a:schemeClr val="tx1"/>
                </a:solidFill>
              </a:rPr>
              <a:t> by Sarah Robbins</a:t>
            </a:r>
          </a:p>
          <a:p>
            <a:pPr>
              <a:buFont typeface="Arial" pitchFamily="34" charset="0"/>
              <a:buChar char="•"/>
            </a:pPr>
            <a:r>
              <a:rPr lang="en-US" sz="2800" dirty="0" smtClean="0">
                <a:solidFill>
                  <a:schemeClr val="tx1"/>
                </a:solidFill>
              </a:rPr>
              <a:t> Take some quiet time to consider and write out what is the legacy you would like to leave because of your Shaklee business.</a:t>
            </a:r>
          </a:p>
          <a:p>
            <a:pPr>
              <a:buFont typeface="Arial" pitchFamily="34" charset="0"/>
              <a:buChar char="•"/>
            </a:pPr>
            <a:r>
              <a:rPr lang="en-US" sz="2800" dirty="0" smtClean="0">
                <a:solidFill>
                  <a:schemeClr val="tx1"/>
                </a:solidFill>
              </a:rPr>
              <a:t>Have you set your goals for this year?  Then designed 90 Day Plans to reach those goals?  To reach your goals you need a plan and a strategy.</a:t>
            </a:r>
          </a:p>
          <a:p>
            <a:pPr>
              <a:buFont typeface="Arial" pitchFamily="34" charset="0"/>
              <a:buChar char="•"/>
            </a:pPr>
            <a:r>
              <a:rPr lang="en-US" sz="2800" dirty="0" smtClean="0">
                <a:solidFill>
                  <a:schemeClr val="tx1"/>
                </a:solidFill>
              </a:rPr>
              <a:t> Aim to earn Cash for Cleveland…by accumulating 20 sponsoring points every month (minimum $100/mo)</a:t>
            </a:r>
          </a:p>
          <a:p>
            <a:endParaRPr lang="en-US" sz="2800" dirty="0">
              <a:solidFill>
                <a:schemeClr val="tx1"/>
              </a:solidFill>
            </a:endParaRPr>
          </a:p>
        </p:txBody>
      </p:sp>
      <p:pic>
        <p:nvPicPr>
          <p:cNvPr id="5" name="Picture 4" descr="http://educationviews.org/wp-content/uploads/2013/04/action_steps_logo.jpg"/>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4114800" cy="1546860"/>
          </a:xfrm>
          <a:prstGeom prst="rect">
            <a:avLst/>
          </a:prstGeom>
          <a:noFill/>
          <a:ln>
            <a:noFill/>
          </a:ln>
        </p:spPr>
      </p:pic>
      <p:sp>
        <p:nvSpPr>
          <p:cNvPr id="6" name="TextBox 5"/>
          <p:cNvSpPr txBox="1"/>
          <p:nvPr/>
        </p:nvSpPr>
        <p:spPr>
          <a:xfrm>
            <a:off x="6858000" y="914400"/>
            <a:ext cx="17526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625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br>
              <a:rPr lang="en-US" dirty="0"/>
            </a:b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
            <a:ext cx="8305800" cy="1981200"/>
          </a:xfrm>
          <a:prstGeom prst="rect">
            <a:avLst/>
          </a:prstGeom>
          <a:noFill/>
          <a:ln>
            <a:noFill/>
          </a:ln>
        </p:spPr>
      </p:pic>
      <p:sp>
        <p:nvSpPr>
          <p:cNvPr id="2" name="TextBox 1"/>
          <p:cNvSpPr txBox="1"/>
          <p:nvPr/>
        </p:nvSpPr>
        <p:spPr>
          <a:xfrm>
            <a:off x="6884773" y="5905500"/>
            <a:ext cx="1676400" cy="381000"/>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25828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3"/>
            <a:ext cx="9144000" cy="6096002"/>
          </a:xfrm>
          <a:prstGeom prst="rect">
            <a:avLst/>
          </a:prstGeom>
          <a:ln w="38100">
            <a:noFill/>
          </a:ln>
        </p:spPr>
      </p:pic>
      <p:sp>
        <p:nvSpPr>
          <p:cNvPr id="2" name="Title 1"/>
          <p:cNvSpPr>
            <a:spLocks noGrp="1"/>
          </p:cNvSpPr>
          <p:nvPr>
            <p:ph type="title"/>
          </p:nvPr>
        </p:nvSpPr>
        <p:spPr/>
        <p:txBody>
          <a:bodyPr>
            <a:noAutofit/>
          </a:bodyPr>
          <a:lstStyle/>
          <a:p>
            <a:pPr fontAlgn="base"/>
            <a:r>
              <a:rPr lang="en-US" sz="2800" cap="all" dirty="0"/>
              <a:t>HERE'S HOW IT WORKS:</a:t>
            </a:r>
            <a:br>
              <a:rPr lang="en-US" sz="2800" cap="all" dirty="0"/>
            </a:br>
            <a:r>
              <a:rPr lang="en-US" sz="2800" dirty="0"/>
              <a:t>Earn shares monthly for the Cash for Cleveland Bonus Pool of $50,000 (January 2015 – June 2015).</a:t>
            </a:r>
            <a:br>
              <a:rPr lang="en-US" sz="2800" dirty="0"/>
            </a:br>
            <a:endParaRPr lang="en-US" sz="2800" dirty="0"/>
          </a:p>
        </p:txBody>
      </p:sp>
      <p:sp>
        <p:nvSpPr>
          <p:cNvPr id="3" name="Content Placeholder 2"/>
          <p:cNvSpPr>
            <a:spLocks noGrp="1"/>
          </p:cNvSpPr>
          <p:nvPr>
            <p:ph idx="1"/>
          </p:nvPr>
        </p:nvSpPr>
        <p:spPr>
          <a:xfrm>
            <a:off x="457200" y="1371600"/>
            <a:ext cx="8229600" cy="5486400"/>
          </a:xfrm>
        </p:spPr>
        <p:txBody>
          <a:bodyPr>
            <a:normAutofit fontScale="70000" lnSpcReduction="20000"/>
          </a:bodyPr>
          <a:lstStyle/>
          <a:p>
            <a:pPr fontAlgn="base"/>
            <a:r>
              <a:rPr lang="en-US" dirty="0"/>
              <a:t>Each month you earn 20 personal sponsoring points between January and June 2015, we’ll reward you with one share or a minimum of $100 check </a:t>
            </a:r>
            <a:r>
              <a:rPr lang="en-US" dirty="0" smtClean="0"/>
              <a:t>.</a:t>
            </a:r>
            <a:endParaRPr lang="en-US" dirty="0"/>
          </a:p>
          <a:p>
            <a:pPr fontAlgn="base"/>
            <a:r>
              <a:rPr lang="en-US" dirty="0"/>
              <a:t>Earn 35 personal sponsoring points in a month during that time period and we’ll up that amount to two shares or a minimum of $200. </a:t>
            </a:r>
          </a:p>
          <a:p>
            <a:pPr fontAlgn="base"/>
            <a:r>
              <a:rPr lang="en-US" dirty="0" smtClean="0"/>
              <a:t>Earn </a:t>
            </a:r>
            <a:r>
              <a:rPr lang="en-US" dirty="0"/>
              <a:t>follow-up points </a:t>
            </a:r>
            <a:r>
              <a:rPr lang="en-US" dirty="0" smtClean="0"/>
              <a:t>when </a:t>
            </a:r>
            <a:r>
              <a:rPr lang="en-US" dirty="0"/>
              <a:t>your new Members and Distributors place an order in their second month with Shaklee – 1 point for an order of 50 PV or more.</a:t>
            </a:r>
          </a:p>
          <a:p>
            <a:pPr fontAlgn="base"/>
            <a:r>
              <a:rPr lang="en-US" dirty="0"/>
              <a:t>Earn a combined 100 points </a:t>
            </a:r>
            <a:r>
              <a:rPr lang="en-US" dirty="0" smtClean="0"/>
              <a:t>and </a:t>
            </a:r>
            <a:r>
              <a:rPr lang="en-US" dirty="0"/>
              <a:t>you'll receive VIP seating and access to the Star Achiever </a:t>
            </a:r>
            <a:r>
              <a:rPr lang="en-US" dirty="0" smtClean="0"/>
              <a:t>Event.</a:t>
            </a:r>
            <a:endParaRPr lang="en-US" dirty="0"/>
          </a:p>
          <a:p>
            <a:pPr fontAlgn="base"/>
            <a:r>
              <a:rPr lang="en-US" dirty="0"/>
              <a:t>Top 20 point earners during the Cash for Cleveland Incentive will receive special recognition at Shaklee Live 2015 in Cleveland.</a:t>
            </a:r>
          </a:p>
          <a:p>
            <a:pPr fontAlgn="base"/>
            <a:r>
              <a:rPr lang="en-US" dirty="0"/>
              <a:t>You must register for Shaklee Live 2015 by June 30, 2015 to be eligible and attend conference to receive your Cash for Cleveland check</a:t>
            </a:r>
            <a:r>
              <a:rPr lang="en-US" dirty="0" smtClean="0"/>
              <a:t>.</a:t>
            </a:r>
          </a:p>
          <a:p>
            <a:pPr fontAlgn="base"/>
            <a:endParaRPr lang="en-US" sz="1500" dirty="0"/>
          </a:p>
          <a:p>
            <a:r>
              <a:rPr lang="en-US" dirty="0"/>
              <a:t>The maximum number of shares you can earn is 12 shares.</a:t>
            </a:r>
          </a:p>
        </p:txBody>
      </p:sp>
      <p:sp>
        <p:nvSpPr>
          <p:cNvPr id="5" name="TextBox 4"/>
          <p:cNvSpPr txBox="1"/>
          <p:nvPr/>
        </p:nvSpPr>
        <p:spPr>
          <a:xfrm>
            <a:off x="7620000" y="5890739"/>
            <a:ext cx="12954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39589143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title"/>
          </p:nvPr>
        </p:nvSpPr>
        <p:spPr/>
        <p:txBody>
          <a:bodyPr/>
          <a:lstStyle/>
          <a:p>
            <a:r>
              <a:rPr lang="en-US" dirty="0" smtClean="0"/>
              <a:t>How To Earn Points</a:t>
            </a:r>
            <a:endParaRPr lang="en-US" dirty="0"/>
          </a:p>
        </p:txBody>
      </p:sp>
      <p:sp>
        <p:nvSpPr>
          <p:cNvPr id="3" name="Content Placeholder 2"/>
          <p:cNvSpPr>
            <a:spLocks noGrp="1"/>
          </p:cNvSpPr>
          <p:nvPr>
            <p:ph idx="1"/>
          </p:nvPr>
        </p:nvSpPr>
        <p:spPr>
          <a:xfrm>
            <a:off x="457200" y="1600201"/>
            <a:ext cx="8229600" cy="4191000"/>
          </a:xfrm>
        </p:spPr>
        <p:txBody>
          <a:bodyPr>
            <a:normAutofit fontScale="85000" lnSpcReduction="20000"/>
          </a:bodyPr>
          <a:lstStyle/>
          <a:p>
            <a:pPr fontAlgn="base"/>
            <a:r>
              <a:rPr lang="en-US" dirty="0"/>
              <a:t>Points are earned through personal sponsoring with qualifying orders placed at the time one joins and accrue to the Original Sponsor. Points are earned according to the following</a:t>
            </a:r>
            <a:r>
              <a:rPr lang="en-US" dirty="0" smtClean="0"/>
              <a:t>:</a:t>
            </a:r>
          </a:p>
          <a:p>
            <a:pPr fontAlgn="base"/>
            <a:endParaRPr lang="en-US" sz="900" dirty="0"/>
          </a:p>
          <a:p>
            <a:pPr lvl="1" fontAlgn="base"/>
            <a:r>
              <a:rPr lang="en-US" dirty="0"/>
              <a:t>15 points for a new Distributor with a $999 Super Gold PAK</a:t>
            </a:r>
          </a:p>
          <a:p>
            <a:pPr lvl="1" fontAlgn="base"/>
            <a:r>
              <a:rPr lang="en-US" dirty="0"/>
              <a:t>10 points for a new Distributor with a $699 Gold Plus PAK</a:t>
            </a:r>
          </a:p>
          <a:p>
            <a:pPr lvl="1" fontAlgn="base"/>
            <a:r>
              <a:rPr lang="en-US" dirty="0"/>
              <a:t>5 points for a new Distributor with a $349 Gold PAK</a:t>
            </a:r>
          </a:p>
          <a:p>
            <a:pPr lvl="1" fontAlgn="base"/>
            <a:r>
              <a:rPr lang="en-US" dirty="0"/>
              <a:t>2 points for a new Member or Distributor with a 100 PV or more order</a:t>
            </a:r>
          </a:p>
          <a:p>
            <a:pPr lvl="1" fontAlgn="base"/>
            <a:r>
              <a:rPr lang="en-US" dirty="0"/>
              <a:t>1 point for a new Member or Distributor with a 50 PV Order</a:t>
            </a:r>
          </a:p>
          <a:p>
            <a:endParaRPr lang="en-US" dirty="0"/>
          </a:p>
        </p:txBody>
      </p:sp>
      <p:sp>
        <p:nvSpPr>
          <p:cNvPr id="5" name="TextBox 4"/>
          <p:cNvSpPr txBox="1"/>
          <p:nvPr/>
        </p:nvSpPr>
        <p:spPr>
          <a:xfrm>
            <a:off x="7391400" y="5410200"/>
            <a:ext cx="15240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3755461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1524000" y="533400"/>
            <a:ext cx="5867400" cy="2362200"/>
          </a:xfrm>
          <a:ln>
            <a:solidFill>
              <a:schemeClr val="accent5">
                <a:lumMod val="75000"/>
              </a:schemeClr>
            </a:solidFill>
          </a:ln>
        </p:spPr>
        <p:txBody>
          <a:bodyPr>
            <a:normAutofit fontScale="90000"/>
          </a:bodyPr>
          <a:lstStyle/>
          <a:p>
            <a:r>
              <a:rPr lang="en-US" dirty="0" smtClean="0"/>
              <a:t>Legacy and Leadership </a:t>
            </a:r>
            <a:br>
              <a:rPr lang="en-US" dirty="0" smtClean="0"/>
            </a:br>
            <a:r>
              <a:rPr lang="en-US" dirty="0" smtClean="0"/>
              <a:t>Spring 2015</a:t>
            </a:r>
            <a:br>
              <a:rPr lang="en-US" dirty="0" smtClean="0"/>
            </a:br>
            <a:r>
              <a:rPr lang="en-US" sz="3600" dirty="0" smtClean="0"/>
              <a:t>Session #1 Jan 15, 2015</a:t>
            </a:r>
            <a:br>
              <a:rPr lang="en-US" sz="3600" dirty="0" smtClean="0"/>
            </a:br>
            <a:r>
              <a:rPr lang="en-US" sz="3600" dirty="0" smtClean="0"/>
              <a:t>The Power of the Profession</a:t>
            </a:r>
            <a:endParaRPr lang="en-US" dirty="0"/>
          </a:p>
        </p:txBody>
      </p:sp>
      <p:sp>
        <p:nvSpPr>
          <p:cNvPr id="3" name="Subtitle 2"/>
          <p:cNvSpPr>
            <a:spLocks noGrp="1"/>
          </p:cNvSpPr>
          <p:nvPr>
            <p:ph type="subTitle" idx="1"/>
          </p:nvPr>
        </p:nvSpPr>
        <p:spPr>
          <a:xfrm>
            <a:off x="5029200" y="5638800"/>
            <a:ext cx="3810000" cy="914400"/>
          </a:xfrm>
        </p:spPr>
        <p:txBody>
          <a:bodyPr>
            <a:noAutofit/>
          </a:bodyPr>
          <a:lstStyle/>
          <a:p>
            <a:r>
              <a:rPr lang="en-US" sz="2400" dirty="0" smtClean="0">
                <a:solidFill>
                  <a:schemeClr val="tx1"/>
                </a:solidFill>
              </a:rPr>
              <a:t>Senior Executive Coordinator  Lisa Anderson</a:t>
            </a:r>
            <a:endParaRPr lang="en-US" sz="24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1066800" y="2971800"/>
            <a:ext cx="1681480" cy="2574766"/>
          </a:xfrm>
          <a:prstGeom prst="rect">
            <a:avLst/>
          </a:prstGeom>
        </p:spPr>
      </p:pic>
      <p:pic>
        <p:nvPicPr>
          <p:cNvPr id="6" name="Picture 5" descr="Lisa Anderson 2013.jpg"/>
          <p:cNvPicPr>
            <a:picLocks noChangeAspect="1"/>
          </p:cNvPicPr>
          <p:nvPr/>
        </p:nvPicPr>
        <p:blipFill>
          <a:blip r:embed="rId4" cstate="print"/>
          <a:stretch>
            <a:fillRect/>
          </a:stretch>
        </p:blipFill>
        <p:spPr>
          <a:xfrm>
            <a:off x="6400800" y="3048000"/>
            <a:ext cx="1676400" cy="2548563"/>
          </a:xfrm>
          <a:prstGeom prst="rect">
            <a:avLst/>
          </a:prstGeom>
        </p:spPr>
      </p:pic>
      <p:sp>
        <p:nvSpPr>
          <p:cNvPr id="7" name="TextBox 6"/>
          <p:cNvSpPr txBox="1"/>
          <p:nvPr/>
        </p:nvSpPr>
        <p:spPr>
          <a:xfrm>
            <a:off x="381000" y="5562600"/>
            <a:ext cx="3200400" cy="830997"/>
          </a:xfrm>
          <a:prstGeom prst="rect">
            <a:avLst/>
          </a:prstGeom>
          <a:noFill/>
        </p:spPr>
        <p:txBody>
          <a:bodyPr wrap="square" rtlCol="0">
            <a:spAutoFit/>
          </a:bodyPr>
          <a:lstStyle/>
          <a:p>
            <a:pPr algn="ctr"/>
            <a:r>
              <a:rPr lang="en-US" sz="2400" dirty="0" smtClean="0"/>
              <a:t>Senior Coordinator Katie Odom</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32952" y="152400"/>
            <a:ext cx="9144000" cy="6858003"/>
          </a:xfrm>
          <a:prstGeom prst="rect">
            <a:avLst/>
          </a:prstGeom>
        </p:spPr>
      </p:pic>
      <p:sp>
        <p:nvSpPr>
          <p:cNvPr id="2" name="Title 1"/>
          <p:cNvSpPr>
            <a:spLocks noGrp="1"/>
          </p:cNvSpPr>
          <p:nvPr>
            <p:ph type="ctrTitle"/>
          </p:nvPr>
        </p:nvSpPr>
        <p:spPr>
          <a:xfrm>
            <a:off x="838200" y="381000"/>
            <a:ext cx="4267200" cy="1143000"/>
          </a:xfrm>
          <a:ln w="38100">
            <a:solidFill>
              <a:schemeClr val="accent1"/>
            </a:solidFill>
          </a:ln>
        </p:spPr>
        <p:txBody>
          <a:bodyPr>
            <a:normAutofit fontScale="90000"/>
          </a:bodyPr>
          <a:lstStyle/>
          <a:p>
            <a:r>
              <a:rPr lang="en-US" sz="3600" dirty="0" smtClean="0"/>
              <a:t>Legacy and Leadership </a:t>
            </a:r>
            <a:br>
              <a:rPr lang="en-US" sz="3600" dirty="0" smtClean="0"/>
            </a:br>
            <a:r>
              <a:rPr lang="en-US" sz="3600" dirty="0" smtClean="0"/>
              <a:t>Objectives</a:t>
            </a:r>
            <a:endParaRPr lang="en-US" dirty="0"/>
          </a:p>
        </p:txBody>
      </p:sp>
      <p:sp>
        <p:nvSpPr>
          <p:cNvPr id="6" name="TextBox 5"/>
          <p:cNvSpPr txBox="1"/>
          <p:nvPr/>
        </p:nvSpPr>
        <p:spPr>
          <a:xfrm>
            <a:off x="609600" y="1600200"/>
            <a:ext cx="7924800" cy="4832092"/>
          </a:xfrm>
          <a:prstGeom prst="rect">
            <a:avLst/>
          </a:prstGeom>
          <a:noFill/>
        </p:spPr>
        <p:txBody>
          <a:bodyPr wrap="square" rtlCol="0">
            <a:spAutoFit/>
          </a:bodyPr>
          <a:lstStyle/>
          <a:p>
            <a:pPr>
              <a:buFont typeface="Arial" pitchFamily="34" charset="0"/>
              <a:buChar char="•"/>
            </a:pPr>
            <a:r>
              <a:rPr lang="en-US" sz="2800" dirty="0" smtClean="0"/>
              <a:t> Fall semester objective was to help all attending to 	reach rank of Director  ( Teaming Up Fall 2014 )</a:t>
            </a:r>
          </a:p>
          <a:p>
            <a:pPr>
              <a:buFont typeface="Arial" pitchFamily="34" charset="0"/>
              <a:buChar char="•"/>
            </a:pPr>
            <a:r>
              <a:rPr lang="en-US" sz="2800" dirty="0" smtClean="0"/>
              <a:t> This semester, we focus on becoming Coordinators.</a:t>
            </a:r>
          </a:p>
          <a:p>
            <a:pPr lvl="1"/>
            <a:r>
              <a:rPr lang="en-US" sz="2800" dirty="0" smtClean="0"/>
              <a:t>-- because that’s the rank necessary to qualify for 	the next Dream Trip</a:t>
            </a:r>
          </a:p>
          <a:p>
            <a:pPr lvl="1"/>
            <a:r>
              <a:rPr lang="en-US" sz="2800" dirty="0" smtClean="0"/>
              <a:t>-- Coordinator rank has developed 2  first 	generation Directors</a:t>
            </a:r>
          </a:p>
          <a:p>
            <a:pPr lvl="1"/>
            <a:r>
              <a:rPr lang="en-US" sz="2800" dirty="0" smtClean="0"/>
              <a:t>-- and requires learning leadership skills to achieve 	the Coordinator rank</a:t>
            </a:r>
          </a:p>
          <a:p>
            <a:pPr lvl="1"/>
            <a:r>
              <a:rPr lang="en-US" sz="2800" dirty="0" smtClean="0"/>
              <a:t>-- as well as best practices for developing new 	Directors</a:t>
            </a:r>
            <a:endParaRPr lang="en-US" sz="2800" dirty="0"/>
          </a:p>
        </p:txBody>
      </p:sp>
      <p:sp>
        <p:nvSpPr>
          <p:cNvPr id="3" name="TextBox 2"/>
          <p:cNvSpPr txBox="1"/>
          <p:nvPr/>
        </p:nvSpPr>
        <p:spPr>
          <a:xfrm>
            <a:off x="7239000" y="6052489"/>
            <a:ext cx="1752600" cy="369332"/>
          </a:xfrm>
          <a:prstGeom prst="rect">
            <a:avLst/>
          </a:prstGeom>
          <a:noFill/>
        </p:spPr>
        <p:txBody>
          <a:bodyPr wrap="square" rtlCol="0">
            <a:spAutoFit/>
          </a:bodyPr>
          <a:lstStyle/>
          <a:p>
            <a:r>
              <a:rPr lang="en-US" dirty="0" err="1" smtClean="0"/>
              <a:t>lisa</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1.bp.blogspot.com/-bRwn9J7c0co/TfwU_Ov356I/AAAAAAAABNQ/UH1H3Vh3qZU/s1600/Legacy_Logo.jpg"/>
          <p:cNvPicPr>
            <a:picLocks noChangeAspect="1" noChangeArrowheads="1"/>
          </p:cNvPicPr>
          <p:nvPr/>
        </p:nvPicPr>
        <p:blipFill>
          <a:blip r:embed="rId2" cstate="print"/>
          <a:srcRect/>
          <a:stretch>
            <a:fillRect/>
          </a:stretch>
        </p:blipFill>
        <p:spPr bwMode="auto">
          <a:xfrm>
            <a:off x="914400" y="0"/>
            <a:ext cx="7162800" cy="3429000"/>
          </a:xfrm>
          <a:prstGeom prst="rect">
            <a:avLst/>
          </a:prstGeom>
          <a:noFill/>
        </p:spPr>
      </p:pic>
      <p:sp>
        <p:nvSpPr>
          <p:cNvPr id="3" name="Content Placeholder 2"/>
          <p:cNvSpPr>
            <a:spLocks noGrp="1"/>
          </p:cNvSpPr>
          <p:nvPr>
            <p:ph idx="1"/>
          </p:nvPr>
        </p:nvSpPr>
        <p:spPr>
          <a:xfrm>
            <a:off x="457200" y="1905000"/>
            <a:ext cx="8229600" cy="4525963"/>
          </a:xfrm>
        </p:spPr>
        <p:txBody>
          <a:bodyPr>
            <a:normAutofit fontScale="92500"/>
          </a:bodyPr>
          <a:lstStyle/>
          <a:p>
            <a:pPr>
              <a:buNone/>
            </a:pPr>
            <a:r>
              <a:rPr lang="en-US" sz="2800" dirty="0" smtClean="0"/>
              <a:t>Legacy – something of value handed down from the past by a predecessor or ancestor...</a:t>
            </a:r>
          </a:p>
          <a:p>
            <a:pPr>
              <a:buNone/>
            </a:pPr>
            <a:r>
              <a:rPr lang="en-US" sz="2800" dirty="0" smtClean="0"/>
              <a:t>	and then carried forth by a body of people on a  mission.</a:t>
            </a:r>
          </a:p>
          <a:p>
            <a:pPr>
              <a:buNone/>
            </a:pPr>
            <a:r>
              <a:rPr lang="en-US" sz="2800" dirty="0" smtClean="0"/>
              <a:t>We are recipients of Dr Shaklee’s legacy of respect for Nature coupled with science,  a belief all people should have the opportunity to create their future… however they like .. And a company that “ improves the lives of everyone it touches.”</a:t>
            </a:r>
          </a:p>
          <a:p>
            <a:pPr>
              <a:buNone/>
            </a:pPr>
            <a:r>
              <a:rPr lang="en-US" sz="2800" dirty="0" smtClean="0"/>
              <a:t>AND  … We create our own legacy every day by the lives we live and the work we do .                              </a:t>
            </a:r>
            <a:r>
              <a:rPr lang="en-US" sz="1800" dirty="0" err="1" smtClean="0"/>
              <a:t>lisa</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ext Box 2"/>
          <p:cNvSpPr txBox="1">
            <a:spLocks noChangeArrowheads="1"/>
          </p:cNvSpPr>
          <p:nvPr/>
        </p:nvSpPr>
        <p:spPr bwMode="auto">
          <a:xfrm>
            <a:off x="5334000" y="3810000"/>
            <a:ext cx="3505200" cy="2514600"/>
          </a:xfrm>
          <a:prstGeom prst="rect">
            <a:avLst/>
          </a:prstGeom>
          <a:noFill/>
          <a:ln w="9525" algn="in">
            <a:solidFill>
              <a:schemeClr val="accent3">
                <a:lumMod val="50000"/>
              </a:schemeClr>
            </a:solid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Garamond" pitchFamily="18" charset="0"/>
                <a:cs typeface="Arial" pitchFamily="34" charset="0"/>
              </a:rPr>
              <a:t>Legacy is not leaving something FOR people</a:t>
            </a:r>
            <a:r>
              <a:rPr kumimoji="0" lang="en-US" sz="2800" b="0" i="0" u="none" strike="noStrike" cap="none" normalizeH="0" dirty="0" smtClean="0">
                <a:ln>
                  <a:noFill/>
                </a:ln>
                <a:solidFill>
                  <a:srgbClr val="000000"/>
                </a:solidFill>
                <a:effectLst/>
                <a:latin typeface="Garamond" pitchFamily="18" charset="0"/>
                <a:cs typeface="Arial" pitchFamily="34" charset="0"/>
              </a:rPr>
              <a:t> </a:t>
            </a:r>
            <a:r>
              <a:rPr kumimoji="0" lang="en-US" sz="2800" b="0" i="0" u="none" strike="noStrike" cap="none" normalizeH="0" baseline="0" dirty="0" smtClean="0">
                <a:ln>
                  <a:noFill/>
                </a:ln>
                <a:solidFill>
                  <a:srgbClr val="000000"/>
                </a:solidFill>
                <a:effectLst/>
                <a:latin typeface="Garamond" pitchFamily="18" charset="0"/>
                <a:cs typeface="Arial" pitchFamily="34" charset="0"/>
              </a:rPr>
              <a:t> It is leaving something IN people.            	 </a:t>
            </a:r>
            <a:r>
              <a:rPr kumimoji="0" lang="en-US" sz="2400" b="0" i="0" u="none" strike="noStrike" cap="none" normalizeH="0" baseline="0" dirty="0" smtClean="0">
                <a:ln>
                  <a:noFill/>
                </a:ln>
                <a:solidFill>
                  <a:srgbClr val="000000"/>
                </a:solidFill>
                <a:effectLst/>
                <a:latin typeface="Garamond" pitchFamily="18" charset="0"/>
                <a:cs typeface="Arial" pitchFamily="34" charset="0"/>
              </a:rPr>
              <a:t>Peter </a:t>
            </a:r>
            <a:r>
              <a:rPr kumimoji="0" lang="en-US" sz="2400" b="0" i="0" u="none" strike="noStrike" cap="none" normalizeH="0" baseline="0" dirty="0" err="1" smtClean="0">
                <a:ln>
                  <a:noFill/>
                </a:ln>
                <a:solidFill>
                  <a:srgbClr val="000000"/>
                </a:solidFill>
                <a:effectLst/>
                <a:latin typeface="Garamond" pitchFamily="18" charset="0"/>
                <a:cs typeface="Arial" pitchFamily="34" charset="0"/>
              </a:rPr>
              <a:t>Strople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886279" y="381000"/>
            <a:ext cx="7371442" cy="553998"/>
          </a:xfrm>
          <a:prstGeom prst="rect">
            <a:avLst/>
          </a:prstGeom>
          <a:noFill/>
          <a:ln w="9525">
            <a:solidFill>
              <a:schemeClr val="accent3">
                <a:lumMod val="50000"/>
              </a:schemeClr>
            </a:solid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000000"/>
                </a:solidFill>
                <a:effectLst/>
                <a:latin typeface="Garamond" pitchFamily="18" charset="0"/>
                <a:cs typeface="Arial" pitchFamily="34" charset="0"/>
              </a:rPr>
              <a:t>Live the way you want to be remembered</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8" name="yui_3_5_1_4_1420763881463_1080" descr="th?id=HN"/>
          <p:cNvPicPr>
            <a:picLocks noChangeAspect="1" noChangeArrowheads="1"/>
          </p:cNvPicPr>
          <p:nvPr/>
        </p:nvPicPr>
        <p:blipFill>
          <a:blip r:embed="rId2" cstate="print"/>
          <a:srcRect/>
          <a:stretch>
            <a:fillRect/>
          </a:stretch>
        </p:blipFill>
        <p:spPr bwMode="auto">
          <a:xfrm>
            <a:off x="381000" y="1219200"/>
            <a:ext cx="2514600" cy="2514600"/>
          </a:xfrm>
          <a:prstGeom prst="rect">
            <a:avLst/>
          </a:prstGeom>
          <a:noFill/>
          <a:ln w="9525" algn="in">
            <a:noFill/>
            <a:miter lim="800000"/>
            <a:headEnd/>
            <a:tailEnd/>
          </a:ln>
        </p:spPr>
      </p:pic>
      <p:sp>
        <p:nvSpPr>
          <p:cNvPr id="1029" name="Rectangle 5"/>
          <p:cNvSpPr>
            <a:spLocks noChangeArrowheads="1"/>
          </p:cNvSpPr>
          <p:nvPr/>
        </p:nvSpPr>
        <p:spPr bwMode="auto">
          <a:xfrm>
            <a:off x="3276600" y="1042176"/>
            <a:ext cx="5410200" cy="2616101"/>
          </a:xfrm>
          <a:prstGeom prst="rect">
            <a:avLst/>
          </a:prstGeom>
          <a:noFill/>
          <a:ln w="9525">
            <a:solidFill>
              <a:schemeClr val="accent3">
                <a:lumMod val="50000"/>
              </a:schemeClr>
            </a:solid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Garamond" pitchFamily="18" charset="0"/>
                <a:cs typeface="Arial" pitchFamily="34" charset="0"/>
              </a:rPr>
              <a:t>We leave our regrets here on Earth when we die..</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Garamond" pitchFamily="18" charset="0"/>
                <a:cs typeface="Arial" pitchFamily="34" charset="0"/>
              </a:rPr>
              <a:t>Instead of regrets, isn’t it better to leave a better world? </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000000"/>
                </a:solidFill>
                <a:effectLst/>
                <a:latin typeface="Garamond" pitchFamily="18" charset="0"/>
                <a:cs typeface="Arial" pitchFamily="34" charset="0"/>
              </a:rPr>
              <a:t>		Roxana Jones</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Garamond"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304800" y="3929650"/>
            <a:ext cx="4876800" cy="2585323"/>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Garamond" pitchFamily="18" charset="0"/>
                <a:cs typeface="Arial" pitchFamily="34" charset="0"/>
              </a:rPr>
              <a:t>Your future will be exactly what you think to make it.”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Garamond" pitchFamily="18" charset="0"/>
                <a:cs typeface="Arial" pitchFamily="34" charset="0"/>
              </a:rPr>
              <a:t>“ I wanted to create a company that would improve the lives. Of everyone it touched”</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Garamond" pitchFamily="18" charset="0"/>
                <a:cs typeface="Arial" pitchFamily="34" charset="0"/>
              </a:rPr>
              <a:t>		Dr Forrest Shaklee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extBox 1"/>
          <p:cNvSpPr txBox="1"/>
          <p:nvPr/>
        </p:nvSpPr>
        <p:spPr>
          <a:xfrm>
            <a:off x="7239000" y="6315205"/>
            <a:ext cx="18288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611359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993" y="304800"/>
            <a:ext cx="8228012" cy="1470025"/>
          </a:xfrm>
          <a:ln>
            <a:solidFill>
              <a:schemeClr val="accent3">
                <a:lumMod val="50000"/>
              </a:schemeClr>
            </a:solidFill>
          </a:ln>
        </p:spPr>
        <p:txBody>
          <a:bodyPr>
            <a:normAutofit fontScale="90000"/>
          </a:bodyPr>
          <a:lstStyle/>
          <a:p>
            <a:r>
              <a:rPr lang="en-US" b="1" dirty="0" smtClean="0">
                <a:solidFill>
                  <a:schemeClr val="tx2">
                    <a:lumMod val="50000"/>
                  </a:schemeClr>
                </a:solidFill>
              </a:rPr>
              <a:t>Dr Forrest Shaklee</a:t>
            </a:r>
            <a:br>
              <a:rPr lang="en-US" b="1" dirty="0" smtClean="0">
                <a:solidFill>
                  <a:schemeClr val="tx2">
                    <a:lumMod val="50000"/>
                  </a:schemeClr>
                </a:solidFill>
              </a:rPr>
            </a:br>
            <a:r>
              <a:rPr lang="en-US" b="1" dirty="0" smtClean="0">
                <a:solidFill>
                  <a:schemeClr val="tx2">
                    <a:lumMod val="50000"/>
                  </a:schemeClr>
                </a:solidFill>
              </a:rPr>
              <a:t>1915  Created the First Multi-Vitamin</a:t>
            </a:r>
            <a:endParaRPr lang="en-US" b="1" dirty="0">
              <a:solidFill>
                <a:schemeClr val="tx2">
                  <a:lumMod val="50000"/>
                </a:schemeClr>
              </a:solidFill>
            </a:endParaRPr>
          </a:p>
        </p:txBody>
      </p:sp>
      <p:sp>
        <p:nvSpPr>
          <p:cNvPr id="3" name="Content Placeholder 2"/>
          <p:cNvSpPr>
            <a:spLocks noGrp="1"/>
          </p:cNvSpPr>
          <p:nvPr>
            <p:ph type="subTitle" idx="1"/>
          </p:nvPr>
        </p:nvSpPr>
        <p:spPr>
          <a:xfrm>
            <a:off x="463803" y="2362200"/>
            <a:ext cx="7706530" cy="3869313"/>
          </a:xfrm>
        </p:spPr>
        <p:txBody>
          <a:bodyPr/>
          <a:lstStyle/>
          <a:p>
            <a:endParaRPr lang="en-US" b="1" dirty="0" smtClean="0">
              <a:solidFill>
                <a:schemeClr val="tx2">
                  <a:lumMod val="50000"/>
                </a:schemeClr>
              </a:solidFill>
            </a:endParaRPr>
          </a:p>
          <a:p>
            <a:endParaRPr lang="en-US" b="1" dirty="0" smtClean="0">
              <a:solidFill>
                <a:schemeClr val="tx2">
                  <a:lumMod val="50000"/>
                </a:schemeClr>
              </a:solidFill>
            </a:endParaRPr>
          </a:p>
          <a:p>
            <a:endParaRPr lang="en-US" sz="2400" b="1" dirty="0">
              <a:solidFill>
                <a:schemeClr val="tx2">
                  <a:lumMod val="50000"/>
                </a:schemeClr>
              </a:solidFill>
            </a:endParaRPr>
          </a:p>
          <a:p>
            <a:endParaRPr lang="en-US" b="1" dirty="0" smtClean="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dirty="0">
              <a:solidFill>
                <a:schemeClr val="tx2">
                  <a:lumMod val="50000"/>
                </a:schemeClr>
              </a:solidFill>
            </a:endParaRPr>
          </a:p>
        </p:txBody>
      </p:sp>
      <p:pic>
        <p:nvPicPr>
          <p:cNvPr id="47106" name="Picture 2" descr="http://carcelassociates.com/wp-content/uploads/2010/10/Dr.-Forrest-C.-Shaklee.jpg"/>
          <p:cNvPicPr>
            <a:picLocks noChangeAspect="1" noChangeArrowheads="1"/>
          </p:cNvPicPr>
          <p:nvPr/>
        </p:nvPicPr>
        <p:blipFill>
          <a:blip r:embed="rId3" cstate="print"/>
          <a:srcRect/>
          <a:stretch>
            <a:fillRect/>
          </a:stretch>
        </p:blipFill>
        <p:spPr bwMode="auto">
          <a:xfrm>
            <a:off x="685800" y="2068234"/>
            <a:ext cx="3548061" cy="3548063"/>
          </a:xfrm>
          <a:prstGeom prst="rect">
            <a:avLst/>
          </a:prstGeom>
          <a:noFill/>
        </p:spPr>
      </p:pic>
      <p:sp>
        <p:nvSpPr>
          <p:cNvPr id="5" name="TextBox 4"/>
          <p:cNvSpPr txBox="1"/>
          <p:nvPr/>
        </p:nvSpPr>
        <p:spPr>
          <a:xfrm>
            <a:off x="685800" y="5943600"/>
            <a:ext cx="8458200" cy="584775"/>
          </a:xfrm>
          <a:prstGeom prst="rect">
            <a:avLst/>
          </a:prstGeom>
          <a:noFill/>
        </p:spPr>
        <p:txBody>
          <a:bodyPr wrap="square" rtlCol="0">
            <a:spAutoFit/>
          </a:bodyPr>
          <a:lstStyle/>
          <a:p>
            <a:r>
              <a:rPr lang="en-US" sz="3200" dirty="0" smtClean="0"/>
              <a:t>Shaklee Corporation – 100 Years of Innovation</a:t>
            </a:r>
            <a:endParaRPr lang="en-US" sz="3200" dirty="0"/>
          </a:p>
        </p:txBody>
      </p:sp>
      <p:sp>
        <p:nvSpPr>
          <p:cNvPr id="4" name="TextBox 3"/>
          <p:cNvSpPr txBox="1"/>
          <p:nvPr/>
        </p:nvSpPr>
        <p:spPr>
          <a:xfrm>
            <a:off x="7269892" y="533400"/>
            <a:ext cx="1447800" cy="369332"/>
          </a:xfrm>
          <a:prstGeom prst="rect">
            <a:avLst/>
          </a:prstGeom>
          <a:noFill/>
        </p:spPr>
        <p:txBody>
          <a:bodyPr wrap="square" rtlCol="0">
            <a:spAutoFit/>
          </a:bodyPr>
          <a:lstStyle/>
          <a:p>
            <a:r>
              <a:rPr lang="en-US" dirty="0" err="1" smtClean="0"/>
              <a:t>lisa</a:t>
            </a:r>
            <a:endParaRPr lang="en-US" dirty="0"/>
          </a:p>
        </p:txBody>
      </p:sp>
      <p:sp>
        <p:nvSpPr>
          <p:cNvPr id="6" name="Rectangle 5"/>
          <p:cNvSpPr/>
          <p:nvPr/>
        </p:nvSpPr>
        <p:spPr>
          <a:xfrm>
            <a:off x="4170406" y="1973282"/>
            <a:ext cx="4572000" cy="3970318"/>
          </a:xfrm>
          <a:prstGeom prst="rect">
            <a:avLst/>
          </a:prstGeom>
        </p:spPr>
        <p:txBody>
          <a:bodyPr>
            <a:spAutoFit/>
          </a:bodyPr>
          <a:lstStyle/>
          <a:p>
            <a:pPr algn="ctr">
              <a:buFont typeface="Arial" pitchFamily="34" charset="0"/>
              <a:buNone/>
              <a:defRPr/>
            </a:pPr>
            <a:r>
              <a:rPr lang="en-US" dirty="0"/>
              <a:t>The Shaklee Story begins with the life and vision of  </a:t>
            </a:r>
            <a:r>
              <a:rPr lang="en-US" dirty="0" err="1"/>
              <a:t>Dr</a:t>
            </a:r>
            <a:r>
              <a:rPr lang="en-US" dirty="0"/>
              <a:t> Forrest Shaklee…</a:t>
            </a:r>
          </a:p>
          <a:p>
            <a:pPr algn="ctr">
              <a:buFont typeface="Arial" pitchFamily="34" charset="0"/>
              <a:buNone/>
              <a:defRPr/>
            </a:pPr>
            <a:r>
              <a:rPr lang="en-US" dirty="0"/>
              <a:t>who believed in 2 simple philosophies:</a:t>
            </a:r>
          </a:p>
          <a:p>
            <a:pPr marL="457200" indent="-457200">
              <a:buFont typeface="Arial" pitchFamily="34" charset="0"/>
              <a:buAutoNum type="arabicPeriod"/>
              <a:defRPr/>
            </a:pPr>
            <a:r>
              <a:rPr lang="en-US" dirty="0"/>
              <a:t>That the best way for each of us to improve our life </a:t>
            </a:r>
            <a:r>
              <a:rPr lang="en-US" dirty="0" smtClean="0"/>
              <a:t>… </a:t>
            </a:r>
            <a:r>
              <a:rPr lang="en-US" dirty="0"/>
              <a:t>Is to care about the lives of others. </a:t>
            </a:r>
          </a:p>
          <a:p>
            <a:pPr marL="457200" indent="-457200">
              <a:buFont typeface="Arial" pitchFamily="34" charset="0"/>
              <a:buAutoNum type="arabicPeriod"/>
              <a:defRPr/>
            </a:pPr>
            <a:r>
              <a:rPr lang="en-US" dirty="0"/>
              <a:t>That Nature held the secret of how to live healthy, fulfilled lives.</a:t>
            </a:r>
          </a:p>
          <a:p>
            <a:pPr marL="457200" indent="-457200">
              <a:buFont typeface="Arial" pitchFamily="34" charset="0"/>
              <a:buNone/>
              <a:defRPr/>
            </a:pPr>
            <a:r>
              <a:rPr lang="en-US" dirty="0"/>
              <a:t>	From a small family business in 1956, Shaklee Corporation  steadily grew to a multi-national, billion dollar company .. All through a  word-of-mouth marketing plan based squarely on the Golden Rule.</a:t>
            </a:r>
          </a:p>
          <a:p>
            <a:pPr marL="457200" indent="-457200">
              <a:buFont typeface="Arial" pitchFamily="34" charset="0"/>
              <a:buAutoNum type="arabicPeriod"/>
              <a:defRPr/>
            </a:pPr>
            <a:endParaRPr lang="en-US" dirty="0"/>
          </a:p>
        </p:txBody>
      </p:sp>
    </p:spTree>
    <p:extLst>
      <p:ext uri="{BB962C8B-B14F-4D97-AF65-F5344CB8AC3E}">
        <p14:creationId xmlns:p14="http://schemas.microsoft.com/office/powerpoint/2010/main" val="223682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3578" y="533400"/>
            <a:ext cx="7100222" cy="762001"/>
          </a:xfrm>
          <a:ln>
            <a:solidFill>
              <a:schemeClr val="accent3">
                <a:lumMod val="50000"/>
              </a:schemeClr>
            </a:solidFill>
          </a:ln>
        </p:spPr>
        <p:txBody>
          <a:bodyPr>
            <a:normAutofit/>
          </a:bodyPr>
          <a:lstStyle/>
          <a:p>
            <a:r>
              <a:rPr lang="en-US" altLang="en-US" sz="3200" dirty="0">
                <a:solidFill>
                  <a:schemeClr val="tx1"/>
                </a:solidFill>
              </a:rPr>
              <a:t>A Legacy of Science  &amp; Innovation</a:t>
            </a:r>
            <a:endParaRPr lang="en-US" sz="3200" b="1" dirty="0">
              <a:solidFill>
                <a:schemeClr val="tx1"/>
              </a:solidFill>
            </a:endParaRPr>
          </a:p>
        </p:txBody>
      </p:sp>
      <p:sp>
        <p:nvSpPr>
          <p:cNvPr id="3" name="Content Placeholder 2"/>
          <p:cNvSpPr>
            <a:spLocks noGrp="1"/>
          </p:cNvSpPr>
          <p:nvPr>
            <p:ph type="subTitle" idx="1"/>
          </p:nvPr>
        </p:nvSpPr>
        <p:spPr>
          <a:xfrm>
            <a:off x="463803" y="2362200"/>
            <a:ext cx="7706530" cy="3869313"/>
          </a:xfrm>
        </p:spPr>
        <p:txBody>
          <a:bodyPr/>
          <a:lstStyle/>
          <a:p>
            <a:endParaRPr lang="en-US" b="1" dirty="0" smtClean="0">
              <a:solidFill>
                <a:schemeClr val="tx2">
                  <a:lumMod val="50000"/>
                </a:schemeClr>
              </a:solidFill>
            </a:endParaRPr>
          </a:p>
          <a:p>
            <a:endParaRPr lang="en-US" b="1" dirty="0" smtClean="0">
              <a:solidFill>
                <a:schemeClr val="tx2">
                  <a:lumMod val="50000"/>
                </a:schemeClr>
              </a:solidFill>
            </a:endParaRPr>
          </a:p>
          <a:p>
            <a:endParaRPr lang="en-US" sz="2400" b="1" dirty="0">
              <a:solidFill>
                <a:schemeClr val="tx2">
                  <a:lumMod val="50000"/>
                </a:schemeClr>
              </a:solidFill>
            </a:endParaRPr>
          </a:p>
          <a:p>
            <a:endParaRPr lang="en-US" b="1" dirty="0" smtClean="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b="1" dirty="0">
              <a:solidFill>
                <a:schemeClr val="tx2">
                  <a:lumMod val="50000"/>
                </a:schemeClr>
              </a:solidFill>
            </a:endParaRPr>
          </a:p>
          <a:p>
            <a:endParaRPr lang="en-US" dirty="0">
              <a:solidFill>
                <a:schemeClr val="tx2">
                  <a:lumMod val="50000"/>
                </a:schemeClr>
              </a:solidFill>
            </a:endParaRPr>
          </a:p>
        </p:txBody>
      </p:sp>
      <p:pic>
        <p:nvPicPr>
          <p:cNvPr id="7" name="Picture 2" descr="http://physicians.blog.shaklee.com/wp-content/uploads/sites/2/2013/09/phcp-head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447800"/>
            <a:ext cx="318135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media-cache-ak0.pinimg.com/236x/da/4f/d4/da4fd43a2d0317f37e594e3ce56070c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1981200"/>
            <a:ext cx="3048000" cy="227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81000" y="3441680"/>
            <a:ext cx="7162800" cy="3046988"/>
          </a:xfrm>
          <a:prstGeom prst="rect">
            <a:avLst/>
          </a:prstGeom>
        </p:spPr>
        <p:txBody>
          <a:bodyPr wrap="square">
            <a:spAutoFit/>
          </a:bodyPr>
          <a:lstStyle/>
          <a:p>
            <a:pPr marL="285750" indent="-285750">
              <a:buFont typeface="Arial" panose="020B0604020202020204" pitchFamily="34" charset="0"/>
              <a:buChar char="•"/>
            </a:pPr>
            <a:r>
              <a:rPr lang="en-US" altLang="en-US" sz="2400" dirty="0"/>
              <a:t>James Scala, PhD</a:t>
            </a:r>
          </a:p>
          <a:p>
            <a:pPr marL="285750" indent="-285750">
              <a:buFont typeface="Arial" panose="020B0604020202020204" pitchFamily="34" charset="0"/>
              <a:buChar char="•"/>
            </a:pPr>
            <a:r>
              <a:rPr lang="en-US" altLang="en-US" sz="2400" dirty="0"/>
              <a:t>Jim </a:t>
            </a:r>
            <a:r>
              <a:rPr lang="en-US" altLang="en-US" sz="2400" dirty="0" err="1"/>
              <a:t>Whittam</a:t>
            </a:r>
            <a:r>
              <a:rPr lang="en-US" altLang="en-US" sz="2400" dirty="0"/>
              <a:t>, PhD</a:t>
            </a:r>
          </a:p>
          <a:p>
            <a:pPr marL="285750" indent="-285750">
              <a:buFont typeface="Arial" panose="020B0604020202020204" pitchFamily="34" charset="0"/>
              <a:buChar char="•"/>
            </a:pPr>
            <a:r>
              <a:rPr lang="en-US" altLang="en-US" sz="2400" dirty="0"/>
              <a:t>Jamie McManus, MD</a:t>
            </a:r>
          </a:p>
          <a:p>
            <a:pPr marL="285750" indent="-285750">
              <a:buFont typeface="Arial" panose="020B0604020202020204" pitchFamily="34" charset="0"/>
              <a:buChar char="•"/>
            </a:pPr>
            <a:r>
              <a:rPr lang="en-US" altLang="en-US" sz="2400" dirty="0"/>
              <a:t>Bruce </a:t>
            </a:r>
            <a:r>
              <a:rPr lang="en-US" altLang="en-US" sz="2400" dirty="0" err="1"/>
              <a:t>Daggy</a:t>
            </a:r>
            <a:r>
              <a:rPr lang="en-US" altLang="en-US" sz="2400" dirty="0"/>
              <a:t>, PhD</a:t>
            </a:r>
          </a:p>
          <a:p>
            <a:pPr marL="285750" indent="-285750">
              <a:buFont typeface="Arial" panose="020B0604020202020204" pitchFamily="34" charset="0"/>
              <a:buChar char="•"/>
            </a:pPr>
            <a:r>
              <a:rPr lang="en-US" altLang="en-US" sz="2400" dirty="0"/>
              <a:t>Shaklee Scientific Advisory Board</a:t>
            </a:r>
          </a:p>
          <a:p>
            <a:pPr marL="285750" indent="-285750">
              <a:buFont typeface="Arial" panose="020B0604020202020204" pitchFamily="34" charset="0"/>
              <a:buChar char="•"/>
            </a:pPr>
            <a:r>
              <a:rPr lang="en-US" altLang="en-US" sz="2400" dirty="0"/>
              <a:t>Collaboration with Nobel Laureates including </a:t>
            </a:r>
            <a:r>
              <a:rPr lang="en-US" altLang="en-US" sz="2400" dirty="0" smtClean="0"/>
              <a:t>Dr. Elizabeth </a:t>
            </a:r>
            <a:r>
              <a:rPr lang="en-US" altLang="en-US" sz="2400" dirty="0"/>
              <a:t>Blackburn </a:t>
            </a:r>
          </a:p>
          <a:p>
            <a:pPr marL="285750" indent="-285750">
              <a:buFont typeface="Arial" panose="020B0604020202020204" pitchFamily="34" charset="0"/>
              <a:buChar char="•"/>
            </a:pPr>
            <a:r>
              <a:rPr lang="en-US" altLang="en-US" sz="2400" dirty="0"/>
              <a:t>Over 100 published scientific peer-reviewed studies</a:t>
            </a:r>
          </a:p>
        </p:txBody>
      </p:sp>
      <p:sp>
        <p:nvSpPr>
          <p:cNvPr id="4" name="TextBox 3"/>
          <p:cNvSpPr txBox="1"/>
          <p:nvPr/>
        </p:nvSpPr>
        <p:spPr>
          <a:xfrm>
            <a:off x="7467600" y="4876800"/>
            <a:ext cx="15240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259545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1584</TotalTime>
  <Words>1164</Words>
  <Application>Microsoft Office PowerPoint</Application>
  <PresentationFormat>On-screen Show (4:3)</PresentationFormat>
  <Paragraphs>296</Paragraphs>
  <Slides>37</Slides>
  <Notes>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January 2015 Campaign</vt:lpstr>
      <vt:lpstr>Shaklee 180® Special Offer Here’s a great offer to share with people who are participating   in the challenge that includes a nice perk for you!  NEW Members and Distributors joining with a Shaklee 180®  Turnaround Kit, Lean &amp; Healthy Kit, or Smoothee Kit will receive a box of Shaklee 180® Blueberry &amp; Almond Meal-in-a-bars – an over $30 value (SRP) -- for FREE.    EXISTING Members, Distributors and Associates who purchase a Shaklee 180® Turnaround Kit, Lean &amp; Healthy Kit or Smoothee Kit will receive  a box of Shaklee 180® Blueberry &amp; Almond Meal-in-a-bars for FREE.  When YOU sponsor new Members with a Shaklee 180® Kit, you’ll receive a box of Shaklee 180® Vanilla Smoothee Packets – a nearly $60 (SRP) value – for FREE!  The top 10 Distributors sponsoring new people with a Shaklee 180® Kit  during the promotion period will also earn a free single-serve blender! </vt:lpstr>
      <vt:lpstr>PowerPoint Presentation</vt:lpstr>
      <vt:lpstr>Legacy and Leadership  Spring 2015 Session #1 Jan 15, 2015 The Power of the Profession</vt:lpstr>
      <vt:lpstr>Legacy and Leadership  Objectives</vt:lpstr>
      <vt:lpstr>PowerPoint Presentation</vt:lpstr>
      <vt:lpstr>PowerPoint Presentation</vt:lpstr>
      <vt:lpstr>Dr Forrest Shaklee 1915  Created the First Multi-Vitamin</vt:lpstr>
      <vt:lpstr>A Legacy of Science  &amp; Innovation</vt:lpstr>
      <vt:lpstr>100 Years of Innovation </vt:lpstr>
      <vt:lpstr>Roger Barnett Legacy</vt:lpstr>
      <vt:lpstr>Legacy and Leadership</vt:lpstr>
      <vt:lpstr>The Power of Our Profession</vt:lpstr>
      <vt:lpstr>PowerPoint Presentation</vt:lpstr>
      <vt:lpstr>PowerPoint Presentation</vt:lpstr>
      <vt:lpstr>Hope and Freedom</vt:lpstr>
      <vt:lpstr>Financial Opportunity</vt:lpstr>
      <vt:lpstr>Meet Harper Guerra</vt:lpstr>
      <vt:lpstr>Meet Katie Odom (Harper shares how they met)   - -Former teacher    -- New mom    -- Difficulty losing baby weight until Shaklee 180    -- Falls in love with Shaklee products    -- Starts a Shaklee business </vt:lpstr>
      <vt:lpstr>When Katie Became a Director … What Happened to Harper ?</vt:lpstr>
      <vt:lpstr>SO  With 10,000 OV and one strong leg…</vt:lpstr>
      <vt:lpstr>With 2 First Generation Directors Now…</vt:lpstr>
      <vt:lpstr>Harper – Senior Coordinator</vt:lpstr>
      <vt:lpstr>To Review Harper’s Income   </vt:lpstr>
      <vt:lpstr>PowerPoint Presentation</vt:lpstr>
      <vt:lpstr>Moyra Gorski –      Senior Executive Coordinator</vt:lpstr>
      <vt:lpstr>John Stone and  Daughter Judy Stone</vt:lpstr>
      <vt:lpstr>Susan Bartz      Herrick</vt:lpstr>
      <vt:lpstr>Fun and Friendship</vt:lpstr>
      <vt:lpstr> Fabulous Opportunities for Personal and Professional Growth               lisa        </vt:lpstr>
      <vt:lpstr>       All this can be summarized in one word: FREEDOM  </vt:lpstr>
      <vt:lpstr>Legacy in Action</vt:lpstr>
      <vt:lpstr>FaceBook Post of the Week</vt:lpstr>
      <vt:lpstr>Action Steps</vt:lpstr>
      <vt:lpstr>PowerPoint Presentation</vt:lpstr>
      <vt:lpstr>HERE'S HOW IT WORKS: Earn shares monthly for the Cash for Cleveland Bonus Pool of $50,000 (January 2015 – June 2015). </vt:lpstr>
      <vt:lpstr>How To Earn Points</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 </cp:lastModifiedBy>
  <cp:revision>51</cp:revision>
  <cp:lastPrinted>2015-01-15T02:39:54Z</cp:lastPrinted>
  <dcterms:created xsi:type="dcterms:W3CDTF">2015-01-11T16:11:57Z</dcterms:created>
  <dcterms:modified xsi:type="dcterms:W3CDTF">2015-01-16T22:53:47Z</dcterms:modified>
</cp:coreProperties>
</file>