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handoutMasterIdLst>
    <p:handoutMasterId r:id="rId31"/>
  </p:handoutMasterIdLst>
  <p:sldIdLst>
    <p:sldId id="345" r:id="rId2"/>
    <p:sldId id="270" r:id="rId3"/>
    <p:sldId id="313" r:id="rId4"/>
    <p:sldId id="341" r:id="rId5"/>
    <p:sldId id="346" r:id="rId6"/>
    <p:sldId id="347" r:id="rId7"/>
    <p:sldId id="257" r:id="rId8"/>
    <p:sldId id="321" r:id="rId9"/>
    <p:sldId id="328" r:id="rId10"/>
    <p:sldId id="329" r:id="rId11"/>
    <p:sldId id="330" r:id="rId12"/>
    <p:sldId id="336" r:id="rId13"/>
    <p:sldId id="338" r:id="rId14"/>
    <p:sldId id="332" r:id="rId15"/>
    <p:sldId id="333" r:id="rId16"/>
    <p:sldId id="317" r:id="rId17"/>
    <p:sldId id="334" r:id="rId18"/>
    <p:sldId id="315" r:id="rId19"/>
    <p:sldId id="339" r:id="rId20"/>
    <p:sldId id="335" r:id="rId21"/>
    <p:sldId id="324" r:id="rId22"/>
    <p:sldId id="337" r:id="rId23"/>
    <p:sldId id="342" r:id="rId24"/>
    <p:sldId id="343" r:id="rId25"/>
    <p:sldId id="340" r:id="rId26"/>
    <p:sldId id="323" r:id="rId27"/>
    <p:sldId id="322" r:id="rId28"/>
    <p:sldId id="311" r:id="rId29"/>
  </p:sldIdLst>
  <p:sldSz cx="9144000" cy="6858000" type="screen4x3"/>
  <p:notesSz cx="6858000" cy="90836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638FECFB-9ED4-6246-A0E8-7669CDB90542}">
          <p14:sldIdLst>
            <p14:sldId id="345"/>
            <p14:sldId id="270"/>
            <p14:sldId id="313"/>
            <p14:sldId id="341"/>
            <p14:sldId id="346"/>
            <p14:sldId id="347"/>
            <p14:sldId id="257"/>
            <p14:sldId id="321"/>
            <p14:sldId id="328"/>
            <p14:sldId id="329"/>
            <p14:sldId id="330"/>
            <p14:sldId id="336"/>
            <p14:sldId id="338"/>
            <p14:sldId id="332"/>
            <p14:sldId id="333"/>
            <p14:sldId id="317"/>
            <p14:sldId id="334"/>
            <p14:sldId id="315"/>
            <p14:sldId id="339"/>
            <p14:sldId id="335"/>
            <p14:sldId id="324"/>
            <p14:sldId id="337"/>
            <p14:sldId id="342"/>
            <p14:sldId id="343"/>
            <p14:sldId id="340"/>
            <p14:sldId id="323"/>
            <p14:sldId id="322"/>
            <p14:sldId id="311"/>
          </p14:sldIdLst>
        </p14:section>
        <p14:section name="Untitled Section" id="{9F1BDFB7-BC55-9D4D-8166-B89E07ABEB10}">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6" frameSlides="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5" autoAdjust="0"/>
    <p:restoredTop sz="94685" autoAdjust="0"/>
  </p:normalViewPr>
  <p:slideViewPr>
    <p:cSldViewPr showGuides="1">
      <p:cViewPr>
        <p:scale>
          <a:sx n="63" d="100"/>
          <a:sy n="63" d="100"/>
        </p:scale>
        <p:origin x="-726" y="-26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47" d="100"/>
        <a:sy n="147" d="100"/>
      </p:scale>
      <p:origin x="0" y="1656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4184"/>
          </a:xfrm>
          <a:prstGeom prst="rect">
            <a:avLst/>
          </a:prstGeom>
        </p:spPr>
        <p:txBody>
          <a:bodyPr vert="horz" lIns="91440" tIns="45720" rIns="91440" bIns="45720" rtlCol="0"/>
          <a:lstStyle>
            <a:lvl1pPr algn="r">
              <a:defRPr sz="1200"/>
            </a:lvl1pPr>
          </a:lstStyle>
          <a:p>
            <a:fld id="{2DCE94FB-1176-0D45-B114-79E2C05CBAEE}" type="datetimeFigureOut">
              <a:rPr lang="en-US" smtClean="0"/>
              <a:t>7/10/2015</a:t>
            </a:fld>
            <a:endParaRPr lang="en-US"/>
          </a:p>
        </p:txBody>
      </p:sp>
      <p:sp>
        <p:nvSpPr>
          <p:cNvPr id="4" name="Footer Placeholder 3"/>
          <p:cNvSpPr>
            <a:spLocks noGrp="1"/>
          </p:cNvSpPr>
          <p:nvPr>
            <p:ph type="ftr" sz="quarter" idx="2"/>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27915"/>
            <a:ext cx="2971800" cy="454184"/>
          </a:xfrm>
          <a:prstGeom prst="rect">
            <a:avLst/>
          </a:prstGeom>
        </p:spPr>
        <p:txBody>
          <a:bodyPr vert="horz" lIns="91440" tIns="45720" rIns="91440" bIns="45720" rtlCol="0" anchor="b"/>
          <a:lstStyle>
            <a:lvl1pPr algn="r">
              <a:defRPr sz="1200"/>
            </a:lvl1pPr>
          </a:lstStyle>
          <a:p>
            <a:fld id="{6B5BCF10-DF50-6947-B28C-D71A44B1CE96}" type="slidenum">
              <a:rPr lang="en-US" smtClean="0"/>
              <a:t>‹#›</a:t>
            </a:fld>
            <a:endParaRPr lang="en-US"/>
          </a:p>
        </p:txBody>
      </p:sp>
    </p:spTree>
    <p:extLst>
      <p:ext uri="{BB962C8B-B14F-4D97-AF65-F5344CB8AC3E}">
        <p14:creationId xmlns:p14="http://schemas.microsoft.com/office/powerpoint/2010/main" val="33255799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4184"/>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4184"/>
          </a:xfrm>
          <a:prstGeom prst="rect">
            <a:avLst/>
          </a:prstGeom>
        </p:spPr>
        <p:txBody>
          <a:bodyPr vert="horz" lIns="91440" tIns="45720" rIns="91440" bIns="45720" rtlCol="0"/>
          <a:lstStyle>
            <a:lvl1pPr algn="r">
              <a:defRPr sz="1200"/>
            </a:lvl1pPr>
          </a:lstStyle>
          <a:p>
            <a:fld id="{B8606B69-7AA2-4283-9F55-6A14C9E062A4}" type="datetimeFigureOut">
              <a:rPr lang="en-US" smtClean="0"/>
              <a:pPr/>
              <a:t>7/10/2015</a:t>
            </a:fld>
            <a:endParaRPr lang="en-US"/>
          </a:p>
        </p:txBody>
      </p:sp>
      <p:sp>
        <p:nvSpPr>
          <p:cNvPr id="4" name="Slide Image Placeholder 3"/>
          <p:cNvSpPr>
            <a:spLocks noGrp="1" noRot="1" noChangeAspect="1"/>
          </p:cNvSpPr>
          <p:nvPr>
            <p:ph type="sldImg" idx="2"/>
          </p:nvPr>
        </p:nvSpPr>
        <p:spPr>
          <a:xfrm>
            <a:off x="1157288" y="681038"/>
            <a:ext cx="4543425" cy="34067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14746"/>
            <a:ext cx="5486400" cy="4087654"/>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27915"/>
            <a:ext cx="2971800" cy="454184"/>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27915"/>
            <a:ext cx="2971800" cy="454184"/>
          </a:xfrm>
          <a:prstGeom prst="rect">
            <a:avLst/>
          </a:prstGeom>
        </p:spPr>
        <p:txBody>
          <a:bodyPr vert="horz" lIns="91440" tIns="45720" rIns="91440" bIns="45720" rtlCol="0" anchor="b"/>
          <a:lstStyle>
            <a:lvl1pPr algn="r">
              <a:defRPr sz="1200"/>
            </a:lvl1pPr>
          </a:lstStyle>
          <a:p>
            <a:fld id="{0B9DFF7D-2731-4137-8A1A-7A980848F8A4}" type="slidenum">
              <a:rPr lang="en-US" smtClean="0"/>
              <a:pPr/>
              <a:t>‹#›</a:t>
            </a:fld>
            <a:endParaRPr lang="en-US"/>
          </a:p>
        </p:txBody>
      </p:sp>
    </p:spTree>
    <p:extLst>
      <p:ext uri="{BB962C8B-B14F-4D97-AF65-F5344CB8AC3E}">
        <p14:creationId xmlns:p14="http://schemas.microsoft.com/office/powerpoint/2010/main" val="24175948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57288" y="682625"/>
            <a:ext cx="4543425" cy="3406775"/>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155AE114-C48B-461D-8357-375157EC864D}" type="slidenum">
              <a:rPr lang="en-US" smtClean="0">
                <a:solidFill>
                  <a:prstClr val="black"/>
                </a:solidFill>
              </a:rPr>
              <a:pPr/>
              <a:t>7</a:t>
            </a:fld>
            <a:endParaRPr lang="en-US">
              <a:solidFill>
                <a:prstClr val="black"/>
              </a:solidFill>
            </a:endParaRPr>
          </a:p>
        </p:txBody>
      </p:sp>
    </p:spTree>
    <p:extLst>
      <p:ext uri="{BB962C8B-B14F-4D97-AF65-F5344CB8AC3E}">
        <p14:creationId xmlns:p14="http://schemas.microsoft.com/office/powerpoint/2010/main" val="6933016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7/10/2015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7/10/2015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7/10/2015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small green background">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1" y="199981"/>
            <a:ext cx="8993874" cy="6290343"/>
          </a:xfrm>
          <a:prstGeom prst="rect">
            <a:avLst/>
          </a:prstGeom>
        </p:spPr>
      </p:pic>
      <p:pic>
        <p:nvPicPr>
          <p:cNvPr id="5" name="Picture 4" descr="logo_370green-01.png"/>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7536286" y="5914398"/>
            <a:ext cx="1246059" cy="354730"/>
          </a:xfrm>
          <a:prstGeom prst="rect">
            <a:avLst/>
          </a:prstGeom>
        </p:spPr>
      </p:pic>
    </p:spTree>
    <p:extLst>
      <p:ext uri="{BB962C8B-B14F-4D97-AF65-F5344CB8AC3E}">
        <p14:creationId xmlns:p14="http://schemas.microsoft.com/office/powerpoint/2010/main" val="3114932241"/>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00BF94-8B0A-4D2A-94A2-59F20DA1BED8}" type="datetimeFigureOut">
              <a:rPr lang="en-US" smtClean="0"/>
              <a:pPr/>
              <a:t>7/10/2015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00BF94-8B0A-4D2A-94A2-59F20DA1BED8}" type="datetimeFigureOut">
              <a:rPr lang="en-US" smtClean="0"/>
              <a:pPr/>
              <a:t>7/10/2015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00BF94-8B0A-4D2A-94A2-59F20DA1BED8}" type="datetimeFigureOut">
              <a:rPr lang="en-US" smtClean="0"/>
              <a:pPr/>
              <a:t>7/10/2015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00BF94-8B0A-4D2A-94A2-59F20DA1BED8}" type="datetimeFigureOut">
              <a:rPr lang="en-US" smtClean="0"/>
              <a:pPr/>
              <a:t>7/10/2015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00BF94-8B0A-4D2A-94A2-59F20DA1BED8}" type="datetimeFigureOut">
              <a:rPr lang="en-US" smtClean="0"/>
              <a:pPr/>
              <a:t>7/10/2015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00BF94-8B0A-4D2A-94A2-59F20DA1BED8}" type="datetimeFigureOut">
              <a:rPr lang="en-US" smtClean="0"/>
              <a:pPr/>
              <a:t>7/10/2015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00BF94-8B0A-4D2A-94A2-59F20DA1BED8}" type="datetimeFigureOut">
              <a:rPr lang="en-US" smtClean="0"/>
              <a:pPr/>
              <a:t>7/10/2015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00BF94-8B0A-4D2A-94A2-59F20DA1BED8}" type="datetimeFigureOut">
              <a:rPr lang="en-US" smtClean="0"/>
              <a:pPr/>
              <a:t>7/10/2015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6B5DC9B-E799-4E4C-85A0-8AFBDD6C2DC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00BF94-8B0A-4D2A-94A2-59F20DA1BED8}" type="datetimeFigureOut">
              <a:rPr lang="en-US" smtClean="0"/>
              <a:pPr/>
              <a:t>7/10/2015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B5DC9B-E799-4E4C-85A0-8AFBDD6C2DC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8.png"/><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7.xml"/><Relationship Id="rId5" Type="http://schemas.openxmlformats.org/officeDocument/2006/relationships/image" Target="../media/image27.png"/><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21.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5" Type="http://schemas.openxmlformats.org/officeDocument/2006/relationships/image" Target="../media/image11.png"/><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15.jpeg"/><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52400" y="304800"/>
            <a:ext cx="8763000" cy="6401753"/>
          </a:xfrm>
          <a:prstGeom prst="rect">
            <a:avLst/>
          </a:prstGeom>
        </p:spPr>
        <p:txBody>
          <a:bodyPr wrap="square">
            <a:spAutoFit/>
          </a:bodyPr>
          <a:lstStyle/>
          <a:p>
            <a:r>
              <a:rPr lang="en-US" sz="2000" dirty="0" smtClean="0"/>
              <a:t>From Ruth Bell posted in Sharing Shaklee</a:t>
            </a:r>
          </a:p>
          <a:p>
            <a:endParaRPr lang="en-US" sz="2000" dirty="0"/>
          </a:p>
          <a:p>
            <a:r>
              <a:rPr lang="en-US" sz="2000" dirty="0" smtClean="0"/>
              <a:t>CLEVELAND </a:t>
            </a:r>
            <a:r>
              <a:rPr lang="en-US" sz="2000" dirty="0"/>
              <a:t>GLOBAL CONFERENCE</a:t>
            </a:r>
            <a:r>
              <a:rPr lang="en-US" sz="2000" dirty="0" smtClean="0"/>
              <a:t>.</a:t>
            </a:r>
          </a:p>
          <a:p>
            <a:r>
              <a:rPr lang="en-US" sz="2000" dirty="0" smtClean="0"/>
              <a:t> </a:t>
            </a:r>
            <a:r>
              <a:rPr lang="en-US" sz="2000" dirty="0"/>
              <a:t>If you are part of this awesome community in Sharing Shaklee, that means that you are an active distributor</a:t>
            </a:r>
            <a:r>
              <a:rPr lang="en-US" sz="2000" dirty="0" smtClean="0"/>
              <a:t>.</a:t>
            </a:r>
          </a:p>
          <a:p>
            <a:r>
              <a:rPr lang="en-US" sz="2000" dirty="0" smtClean="0"/>
              <a:t> </a:t>
            </a:r>
            <a:r>
              <a:rPr lang="en-US" sz="2000" dirty="0"/>
              <a:t>I assume that means that you are committed to going to the Global Conference as part of keeping up with all the new stuff, being part of making history with our 100th year celebration of innovations and more. </a:t>
            </a:r>
            <a:endParaRPr lang="en-US" sz="2000" dirty="0" smtClean="0"/>
          </a:p>
          <a:p>
            <a:endParaRPr lang="en-US" sz="1000" dirty="0" smtClean="0"/>
          </a:p>
          <a:p>
            <a:r>
              <a:rPr lang="en-US" sz="2000" dirty="0" smtClean="0"/>
              <a:t>And </a:t>
            </a:r>
            <a:r>
              <a:rPr lang="en-US" sz="2000" dirty="0"/>
              <a:t>unless you just sponsored in yesterday. I</a:t>
            </a:r>
            <a:r>
              <a:rPr lang="en-US" sz="2000" dirty="0" smtClean="0"/>
              <a:t>'m </a:t>
            </a:r>
            <a:r>
              <a:rPr lang="en-US" sz="2000" dirty="0"/>
              <a:t>sure you will agree that there has been a lot of time and suggestions on how to </a:t>
            </a:r>
            <a:r>
              <a:rPr lang="en-US" sz="2000" dirty="0" smtClean="0"/>
              <a:t>save </a:t>
            </a:r>
            <a:r>
              <a:rPr lang="en-US" sz="2000" dirty="0"/>
              <a:t>up for the other expenses. </a:t>
            </a:r>
            <a:endParaRPr lang="en-US" sz="2000" dirty="0" smtClean="0"/>
          </a:p>
          <a:p>
            <a:endParaRPr lang="en-US" sz="1000" dirty="0" smtClean="0"/>
          </a:p>
          <a:p>
            <a:r>
              <a:rPr lang="en-US" sz="2000" dirty="0" smtClean="0"/>
              <a:t>And </a:t>
            </a:r>
            <a:r>
              <a:rPr lang="en-US" sz="2000" dirty="0"/>
              <a:t>if you did sponsor in as a gold " yesterday" then you have in your hand some free tickets to get you going. Check the back </a:t>
            </a:r>
            <a:r>
              <a:rPr lang="en-US" sz="2000" dirty="0" smtClean="0"/>
              <a:t>office.</a:t>
            </a:r>
          </a:p>
          <a:p>
            <a:endParaRPr lang="en-US" sz="1000" dirty="0" smtClean="0"/>
          </a:p>
          <a:p>
            <a:r>
              <a:rPr lang="en-US" sz="2000" dirty="0" smtClean="0"/>
              <a:t> </a:t>
            </a:r>
            <a:r>
              <a:rPr lang="en-US" sz="2000" dirty="0"/>
              <a:t>DO NOT MISS THIS! Put both feet into the pool and be part of it. </a:t>
            </a:r>
            <a:endParaRPr lang="en-US" sz="2000" dirty="0" smtClean="0"/>
          </a:p>
          <a:p>
            <a:r>
              <a:rPr lang="en-US" sz="2000" dirty="0" smtClean="0"/>
              <a:t>Adjust </a:t>
            </a:r>
            <a:r>
              <a:rPr lang="en-US" sz="2000" dirty="0"/>
              <a:t>your mind set, your inner game, do a special global conference special packet and raise your </a:t>
            </a:r>
            <a:r>
              <a:rPr lang="en-US" sz="2000" dirty="0" err="1"/>
              <a:t>pv</a:t>
            </a:r>
            <a:r>
              <a:rPr lang="en-US" sz="2000" dirty="0"/>
              <a:t>, have a garage sale, give up cable TV for the summer... </a:t>
            </a:r>
            <a:endParaRPr lang="en-US" sz="2000" dirty="0" smtClean="0"/>
          </a:p>
          <a:p>
            <a:endParaRPr lang="en-US" sz="1000" dirty="0" smtClean="0"/>
          </a:p>
          <a:p>
            <a:r>
              <a:rPr lang="en-US" sz="2000" dirty="0" smtClean="0"/>
              <a:t>If </a:t>
            </a:r>
            <a:r>
              <a:rPr lang="en-US" sz="2000" dirty="0"/>
              <a:t>you are a teacher </a:t>
            </a:r>
            <a:r>
              <a:rPr lang="en-US" sz="2000" dirty="0" smtClean="0"/>
              <a:t>with school starting, </a:t>
            </a:r>
            <a:r>
              <a:rPr lang="en-US" sz="2000" dirty="0"/>
              <a:t>donate some $$ to a team member to be your 'substitute"... Dr. Shaklee never gave up and you deserve to be part of this </a:t>
            </a:r>
            <a:r>
              <a:rPr lang="en-US" sz="2000" dirty="0" smtClean="0"/>
              <a:t>solid-packed </a:t>
            </a:r>
            <a:r>
              <a:rPr lang="en-US" sz="2000" dirty="0"/>
              <a:t>week that Shaklee has been planning for us!!</a:t>
            </a:r>
          </a:p>
        </p:txBody>
      </p:sp>
    </p:spTree>
    <p:extLst>
      <p:ext uri="{BB962C8B-B14F-4D97-AF65-F5344CB8AC3E}">
        <p14:creationId xmlns:p14="http://schemas.microsoft.com/office/powerpoint/2010/main" val="27128476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772400" cy="1249362"/>
          </a:xfrm>
          <a:solidFill>
            <a:schemeClr val="accent2">
              <a:lumMod val="20000"/>
              <a:lumOff val="80000"/>
            </a:schemeClr>
          </a:solidFill>
          <a:ln>
            <a:solidFill>
              <a:schemeClr val="accent2">
                <a:lumMod val="75000"/>
              </a:schemeClr>
            </a:solidFill>
          </a:ln>
        </p:spPr>
        <p:txBody>
          <a:bodyPr>
            <a:normAutofit fontScale="90000"/>
          </a:bodyPr>
          <a:lstStyle/>
          <a:p>
            <a:r>
              <a:rPr lang="en-US" sz="3600" dirty="0" smtClean="0"/>
              <a:t/>
            </a:r>
            <a:br>
              <a:rPr lang="en-US" sz="3600" dirty="0" smtClean="0"/>
            </a:br>
            <a:r>
              <a:rPr lang="en-US" sz="3600" dirty="0" smtClean="0"/>
              <a:t>Fear </a:t>
            </a:r>
            <a:r>
              <a:rPr lang="en-US" sz="3600" dirty="0"/>
              <a:t>at the beginning of my Shaklee business 		</a:t>
            </a:r>
            <a:r>
              <a:rPr lang="en-US" sz="3600" dirty="0" smtClean="0"/>
              <a:t>held me back </a:t>
            </a:r>
            <a:r>
              <a:rPr lang="en-US" sz="3600" dirty="0"/>
              <a:t>for three years. </a:t>
            </a:r>
            <a:br>
              <a:rPr lang="en-US" sz="3600" dirty="0"/>
            </a:br>
            <a:endParaRPr lang="en-US" sz="3600" dirty="0"/>
          </a:p>
        </p:txBody>
      </p:sp>
      <p:pic>
        <p:nvPicPr>
          <p:cNvPr id="4" name="Picture 3"/>
          <p:cNvPicPr>
            <a:picLocks noChangeAspect="1"/>
          </p:cNvPicPr>
          <p:nvPr/>
        </p:nvPicPr>
        <p:blipFill>
          <a:blip r:embed="rId2"/>
          <a:stretch>
            <a:fillRect/>
          </a:stretch>
        </p:blipFill>
        <p:spPr>
          <a:xfrm>
            <a:off x="2362200" y="2514600"/>
            <a:ext cx="3677584" cy="2374899"/>
          </a:xfrm>
          <a:prstGeom prst="rect">
            <a:avLst/>
          </a:prstGeom>
        </p:spPr>
      </p:pic>
      <p:sp>
        <p:nvSpPr>
          <p:cNvPr id="6" name="TextBox 5"/>
          <p:cNvSpPr txBox="1"/>
          <p:nvPr/>
        </p:nvSpPr>
        <p:spPr>
          <a:xfrm>
            <a:off x="304800" y="1828800"/>
            <a:ext cx="8686800" cy="523220"/>
          </a:xfrm>
          <a:prstGeom prst="rect">
            <a:avLst/>
          </a:prstGeom>
          <a:noFill/>
        </p:spPr>
        <p:txBody>
          <a:bodyPr wrap="square" rtlCol="0">
            <a:spAutoFit/>
          </a:bodyPr>
          <a:lstStyle/>
          <a:p>
            <a:r>
              <a:rPr lang="en-US" sz="2800" dirty="0" smtClean="0"/>
              <a:t>The goal had been to be Director by time Luke was born …</a:t>
            </a:r>
            <a:endParaRPr lang="en-US" sz="2800" dirty="0"/>
          </a:p>
        </p:txBody>
      </p:sp>
      <p:sp>
        <p:nvSpPr>
          <p:cNvPr id="7" name="TextBox 6"/>
          <p:cNvSpPr txBox="1"/>
          <p:nvPr/>
        </p:nvSpPr>
        <p:spPr>
          <a:xfrm>
            <a:off x="990600" y="5257800"/>
            <a:ext cx="7772400" cy="523220"/>
          </a:xfrm>
          <a:prstGeom prst="rect">
            <a:avLst/>
          </a:prstGeom>
          <a:noFill/>
        </p:spPr>
        <p:txBody>
          <a:bodyPr wrap="square" rtlCol="0">
            <a:spAutoFit/>
          </a:bodyPr>
          <a:lstStyle/>
          <a:p>
            <a:r>
              <a:rPr lang="en-US" sz="2800" dirty="0" smtClean="0"/>
              <a:t>And here he is  … 	and I’m no where near Director. </a:t>
            </a:r>
            <a:endParaRPr lang="en-US" sz="2800" dirty="0"/>
          </a:p>
        </p:txBody>
      </p:sp>
    </p:spTree>
    <p:extLst>
      <p:ext uri="{BB962C8B-B14F-4D97-AF65-F5344CB8AC3E}">
        <p14:creationId xmlns:p14="http://schemas.microsoft.com/office/powerpoint/2010/main" val="29236592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04800" y="1143000"/>
            <a:ext cx="6477000" cy="4572000"/>
          </a:xfrm>
        </p:spPr>
        <p:txBody>
          <a:bodyPr>
            <a:noAutofit/>
          </a:bodyPr>
          <a:lstStyle/>
          <a:p>
            <a:r>
              <a:rPr lang="en-US" sz="2000" dirty="0" smtClean="0"/>
              <a:t>I was afraid to talk to people.. To pick up the phone.</a:t>
            </a:r>
          </a:p>
          <a:p>
            <a:r>
              <a:rPr lang="en-US" sz="2000" dirty="0"/>
              <a:t>I thought that if it </a:t>
            </a:r>
            <a:r>
              <a:rPr lang="en-US" sz="2000" dirty="0" smtClean="0"/>
              <a:t>were </a:t>
            </a:r>
            <a:r>
              <a:rPr lang="en-US" sz="2000" dirty="0"/>
              <a:t>meant to be, it would naturally happen.</a:t>
            </a:r>
          </a:p>
          <a:p>
            <a:r>
              <a:rPr lang="en-US" sz="2000" dirty="0"/>
              <a:t>I blamed factors outside of myself for the reason my business didn’t grow – no one was interested in WI, too far away from my </a:t>
            </a:r>
            <a:r>
              <a:rPr lang="en-US" sz="2000" dirty="0" err="1"/>
              <a:t>upline</a:t>
            </a:r>
            <a:r>
              <a:rPr lang="en-US" sz="2000" dirty="0"/>
              <a:t>, needed to study more to become an expert</a:t>
            </a:r>
          </a:p>
          <a:p>
            <a:r>
              <a:rPr lang="en-US" sz="2000" dirty="0"/>
              <a:t>I decided I didn’t have the right personality for the business, didn’t have enough time, didn’t know the right people, and that it was just too hard – almost quit.</a:t>
            </a:r>
          </a:p>
          <a:p>
            <a:r>
              <a:rPr lang="en-US" sz="2000" dirty="0"/>
              <a:t>Finally, I realized the need for self-reflection to understand my fears and to learn what was behind them</a:t>
            </a:r>
            <a:r>
              <a:rPr lang="en-US" sz="2000" dirty="0" smtClean="0"/>
              <a:t>.</a:t>
            </a:r>
            <a:endParaRPr lang="en-US" sz="2000" dirty="0"/>
          </a:p>
        </p:txBody>
      </p:sp>
      <p:sp>
        <p:nvSpPr>
          <p:cNvPr id="4" name="TextBox 3"/>
          <p:cNvSpPr txBox="1"/>
          <p:nvPr/>
        </p:nvSpPr>
        <p:spPr>
          <a:xfrm>
            <a:off x="762000" y="5638800"/>
            <a:ext cx="7543800" cy="523220"/>
          </a:xfrm>
          <a:prstGeom prst="rect">
            <a:avLst/>
          </a:prstGeom>
          <a:solidFill>
            <a:schemeClr val="accent6">
              <a:lumMod val="60000"/>
              <a:lumOff val="40000"/>
            </a:schemeClr>
          </a:solidFill>
          <a:ln>
            <a:solidFill>
              <a:schemeClr val="tx2">
                <a:lumMod val="75000"/>
              </a:schemeClr>
            </a:solidFill>
          </a:ln>
        </p:spPr>
        <p:txBody>
          <a:bodyPr wrap="square" rtlCol="0">
            <a:spAutoFit/>
          </a:bodyPr>
          <a:lstStyle/>
          <a:p>
            <a:r>
              <a:rPr lang="en-US" sz="2800" dirty="0" smtClean="0"/>
              <a:t>Lesson Learned – When  stuck, look inside first.</a:t>
            </a:r>
            <a:endParaRPr lang="en-US" sz="2800" dirty="0"/>
          </a:p>
        </p:txBody>
      </p:sp>
      <p:sp>
        <p:nvSpPr>
          <p:cNvPr id="5" name="Rectangle 4"/>
          <p:cNvSpPr/>
          <p:nvPr/>
        </p:nvSpPr>
        <p:spPr>
          <a:xfrm>
            <a:off x="1143000" y="381000"/>
            <a:ext cx="2441694" cy="646331"/>
          </a:xfrm>
          <a:prstGeom prst="rect">
            <a:avLst/>
          </a:prstGeom>
          <a:ln>
            <a:solidFill>
              <a:schemeClr val="tx2">
                <a:lumMod val="75000"/>
              </a:schemeClr>
            </a:solidFill>
          </a:ln>
        </p:spPr>
        <p:txBody>
          <a:bodyPr wrap="none">
            <a:spAutoFit/>
          </a:bodyPr>
          <a:lstStyle/>
          <a:p>
            <a:r>
              <a:rPr lang="en-US" sz="3600" dirty="0" smtClean="0"/>
              <a:t>I  Was Stuck</a:t>
            </a:r>
            <a:endParaRPr lang="en-US" sz="3600" dirty="0"/>
          </a:p>
        </p:txBody>
      </p:sp>
      <p:pic>
        <p:nvPicPr>
          <p:cNvPr id="6" name="Picture 5"/>
          <p:cNvPicPr>
            <a:picLocks noChangeAspect="1"/>
          </p:cNvPicPr>
          <p:nvPr/>
        </p:nvPicPr>
        <p:blipFill>
          <a:blip r:embed="rId2"/>
          <a:stretch>
            <a:fillRect/>
          </a:stretch>
        </p:blipFill>
        <p:spPr>
          <a:xfrm>
            <a:off x="6781800" y="457200"/>
            <a:ext cx="2055243" cy="2514600"/>
          </a:xfrm>
          <a:prstGeom prst="rect">
            <a:avLst/>
          </a:prstGeom>
        </p:spPr>
      </p:pic>
    </p:spTree>
    <p:extLst>
      <p:ext uri="{BB962C8B-B14F-4D97-AF65-F5344CB8AC3E}">
        <p14:creationId xmlns:p14="http://schemas.microsoft.com/office/powerpoint/2010/main" val="41051136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2"/>
          <a:stretch>
            <a:fillRect/>
          </a:stretch>
        </p:blipFill>
        <p:spPr>
          <a:xfrm>
            <a:off x="6324600" y="990600"/>
            <a:ext cx="2590800" cy="2490340"/>
          </a:xfrm>
          <a:prstGeom prst="rect">
            <a:avLst/>
          </a:prstGeom>
        </p:spPr>
      </p:pic>
      <p:sp>
        <p:nvSpPr>
          <p:cNvPr id="2" name="Title 1"/>
          <p:cNvSpPr>
            <a:spLocks noGrp="1"/>
          </p:cNvSpPr>
          <p:nvPr>
            <p:ph type="title"/>
          </p:nvPr>
        </p:nvSpPr>
        <p:spPr>
          <a:xfrm>
            <a:off x="838200" y="4495800"/>
            <a:ext cx="7848600" cy="914400"/>
          </a:xfrm>
          <a:solidFill>
            <a:schemeClr val="tx2">
              <a:lumMod val="20000"/>
              <a:lumOff val="80000"/>
            </a:schemeClr>
          </a:solidFill>
          <a:ln>
            <a:solidFill>
              <a:srgbClr val="0000FF"/>
            </a:solidFill>
          </a:ln>
        </p:spPr>
        <p:txBody>
          <a:bodyPr>
            <a:normAutofit fontScale="90000"/>
          </a:bodyPr>
          <a:lstStyle/>
          <a:p>
            <a:r>
              <a:rPr lang="en-US" sz="2800" dirty="0" smtClean="0"/>
              <a:t>Lessons </a:t>
            </a:r>
            <a:r>
              <a:rPr lang="en-US" sz="2800" dirty="0"/>
              <a:t>Learned – 	</a:t>
            </a:r>
            <a:r>
              <a:rPr lang="en-US" sz="2800" dirty="0" smtClean="0"/>
              <a:t>Awareness </a:t>
            </a:r>
            <a:r>
              <a:rPr lang="en-US" sz="2800" dirty="0"/>
              <a:t>is first step to </a:t>
            </a:r>
            <a:r>
              <a:rPr lang="en-US" sz="2800" dirty="0" smtClean="0"/>
              <a:t>healing, </a:t>
            </a:r>
            <a:br>
              <a:rPr lang="en-US" sz="2800" dirty="0" smtClean="0"/>
            </a:br>
            <a:r>
              <a:rPr lang="en-US" sz="2800" dirty="0"/>
              <a:t> </a:t>
            </a:r>
            <a:r>
              <a:rPr lang="en-US" sz="2800" dirty="0" smtClean="0"/>
              <a:t>           the light of insight. </a:t>
            </a:r>
            <a:endParaRPr lang="en-US" sz="2800" dirty="0"/>
          </a:p>
        </p:txBody>
      </p:sp>
      <p:sp>
        <p:nvSpPr>
          <p:cNvPr id="3" name="Content Placeholder 2"/>
          <p:cNvSpPr>
            <a:spLocks noGrp="1"/>
          </p:cNvSpPr>
          <p:nvPr>
            <p:ph idx="1"/>
          </p:nvPr>
        </p:nvSpPr>
        <p:spPr>
          <a:xfrm>
            <a:off x="228600" y="914400"/>
            <a:ext cx="6553200" cy="3581400"/>
          </a:xfrm>
        </p:spPr>
        <p:txBody>
          <a:bodyPr>
            <a:normAutofit fontScale="85000" lnSpcReduction="20000"/>
          </a:bodyPr>
          <a:lstStyle/>
          <a:p>
            <a:pPr marL="0" indent="0">
              <a:buNone/>
            </a:pPr>
            <a:r>
              <a:rPr lang="en-US" sz="2400" dirty="0" smtClean="0"/>
              <a:t>What I </a:t>
            </a:r>
            <a:r>
              <a:rPr lang="en-US" sz="2400" dirty="0"/>
              <a:t>d</a:t>
            </a:r>
            <a:r>
              <a:rPr lang="en-US" sz="2400" dirty="0" smtClean="0"/>
              <a:t>iscovered </a:t>
            </a:r>
            <a:r>
              <a:rPr lang="en-US" sz="2400" dirty="0"/>
              <a:t>a</a:t>
            </a:r>
            <a:r>
              <a:rPr lang="en-US" sz="2400" dirty="0" smtClean="0"/>
              <a:t>bout myself--</a:t>
            </a:r>
            <a:endParaRPr lang="en-US" sz="2400" dirty="0"/>
          </a:p>
          <a:p>
            <a:pPr marL="0" indent="0">
              <a:buNone/>
            </a:pPr>
            <a:r>
              <a:rPr lang="en-US" sz="2400" dirty="0"/>
              <a:t>	-</a:t>
            </a:r>
            <a:r>
              <a:rPr lang="en-US" sz="2400" dirty="0" smtClean="0"/>
              <a:t>-Strong fear of rejection</a:t>
            </a:r>
          </a:p>
          <a:p>
            <a:pPr marL="0" indent="0">
              <a:buNone/>
            </a:pPr>
            <a:r>
              <a:rPr lang="en-US" sz="2400" dirty="0"/>
              <a:t>	</a:t>
            </a:r>
            <a:r>
              <a:rPr lang="en-US" sz="2400" dirty="0" smtClean="0"/>
              <a:t> 	Need </a:t>
            </a:r>
            <a:r>
              <a:rPr lang="en-US" sz="2400" dirty="0"/>
              <a:t>for people to like </a:t>
            </a:r>
            <a:r>
              <a:rPr lang="en-US" sz="2400" dirty="0" smtClean="0"/>
              <a:t>me</a:t>
            </a:r>
          </a:p>
          <a:p>
            <a:pPr marL="0" indent="0">
              <a:buNone/>
            </a:pPr>
            <a:r>
              <a:rPr lang="en-US" sz="2400" dirty="0" smtClean="0"/>
              <a:t>		Need for approval</a:t>
            </a:r>
            <a:endParaRPr lang="en-US" sz="2400" dirty="0"/>
          </a:p>
          <a:p>
            <a:pPr marL="0" indent="0">
              <a:buNone/>
            </a:pPr>
            <a:r>
              <a:rPr lang="en-US" sz="2400" dirty="0"/>
              <a:t>	--Valued </a:t>
            </a:r>
            <a:r>
              <a:rPr lang="en-US" sz="2400" dirty="0" smtClean="0"/>
              <a:t>others’ </a:t>
            </a:r>
            <a:r>
              <a:rPr lang="en-US" sz="2400" dirty="0"/>
              <a:t>opinions more than mine.</a:t>
            </a:r>
          </a:p>
          <a:p>
            <a:pPr marL="0" indent="0">
              <a:buNone/>
            </a:pPr>
            <a:r>
              <a:rPr lang="en-US" sz="2400" dirty="0"/>
              <a:t>	-</a:t>
            </a:r>
            <a:r>
              <a:rPr lang="en-US" sz="2400" dirty="0" smtClean="0"/>
              <a:t>-Strong  </a:t>
            </a:r>
            <a:r>
              <a:rPr lang="en-US" sz="2400" dirty="0"/>
              <a:t>Fear of Conflict --Wanted everything to be </a:t>
            </a:r>
            <a:r>
              <a:rPr lang="en-US" sz="2400" dirty="0" smtClean="0"/>
              <a:t>		peaceful and </a:t>
            </a:r>
            <a:r>
              <a:rPr lang="en-US" sz="2400" dirty="0"/>
              <a:t>“ nice”</a:t>
            </a:r>
          </a:p>
          <a:p>
            <a:pPr marL="0" indent="0">
              <a:buNone/>
            </a:pPr>
            <a:r>
              <a:rPr lang="en-US" sz="2400" dirty="0"/>
              <a:t>	--Fear of Rejection</a:t>
            </a:r>
          </a:p>
          <a:p>
            <a:pPr marL="0" indent="0">
              <a:buNone/>
            </a:pPr>
            <a:r>
              <a:rPr lang="en-US" sz="2400" dirty="0"/>
              <a:t>	-</a:t>
            </a:r>
            <a:r>
              <a:rPr lang="en-US" sz="2400" dirty="0" smtClean="0"/>
              <a:t>- Issue with earning money  … even though I      	    needed money! </a:t>
            </a:r>
          </a:p>
          <a:p>
            <a:pPr marL="0" indent="0">
              <a:buNone/>
            </a:pPr>
            <a:r>
              <a:rPr lang="en-US" sz="2400" dirty="0"/>
              <a:t>	</a:t>
            </a:r>
            <a:r>
              <a:rPr lang="en-US" sz="2400" dirty="0" smtClean="0"/>
              <a:t> --Was running my business as a non-profit ! </a:t>
            </a:r>
          </a:p>
          <a:p>
            <a:pPr marL="0" indent="0">
              <a:buNone/>
            </a:pPr>
            <a:r>
              <a:rPr lang="en-US" sz="2400" dirty="0"/>
              <a:t>	</a:t>
            </a:r>
          </a:p>
          <a:p>
            <a:pPr marL="0" indent="0">
              <a:buNone/>
            </a:pPr>
            <a:endParaRPr lang="en-US" sz="2600" dirty="0"/>
          </a:p>
        </p:txBody>
      </p:sp>
      <p:sp>
        <p:nvSpPr>
          <p:cNvPr id="4" name="TextBox 3"/>
          <p:cNvSpPr txBox="1"/>
          <p:nvPr/>
        </p:nvSpPr>
        <p:spPr>
          <a:xfrm>
            <a:off x="838200" y="5638800"/>
            <a:ext cx="7696200" cy="830997"/>
          </a:xfrm>
          <a:prstGeom prst="rect">
            <a:avLst/>
          </a:prstGeom>
          <a:solidFill>
            <a:schemeClr val="tx2">
              <a:lumMod val="20000"/>
              <a:lumOff val="80000"/>
            </a:schemeClr>
          </a:solidFill>
          <a:ln>
            <a:solidFill>
              <a:srgbClr val="0000FF"/>
            </a:solidFill>
          </a:ln>
        </p:spPr>
        <p:txBody>
          <a:bodyPr wrap="square" rtlCol="0">
            <a:spAutoFit/>
          </a:bodyPr>
          <a:lstStyle/>
          <a:p>
            <a:pPr algn="ctr"/>
            <a:r>
              <a:rPr lang="en-US" sz="2400" dirty="0" smtClean="0"/>
              <a:t>A Shaklee business grows from the inside out and requires a commitment to  personal development</a:t>
            </a:r>
            <a:endParaRPr lang="en-US" sz="2400" dirty="0"/>
          </a:p>
        </p:txBody>
      </p:sp>
      <p:sp>
        <p:nvSpPr>
          <p:cNvPr id="5" name="Rectangle 4"/>
          <p:cNvSpPr/>
          <p:nvPr/>
        </p:nvSpPr>
        <p:spPr>
          <a:xfrm>
            <a:off x="1828800" y="228600"/>
            <a:ext cx="5943600" cy="584776"/>
          </a:xfrm>
          <a:prstGeom prst="rect">
            <a:avLst/>
          </a:prstGeom>
          <a:ln>
            <a:solidFill>
              <a:srgbClr val="0000FF"/>
            </a:solidFill>
          </a:ln>
        </p:spPr>
        <p:txBody>
          <a:bodyPr wrap="square">
            <a:spAutoFit/>
          </a:bodyPr>
          <a:lstStyle/>
          <a:p>
            <a:r>
              <a:rPr lang="en-US" sz="3200" dirty="0"/>
              <a:t>Step 1</a:t>
            </a:r>
            <a:r>
              <a:rPr lang="en-US" sz="3200" dirty="0" smtClean="0"/>
              <a:t> – Invite </a:t>
            </a:r>
            <a:r>
              <a:rPr lang="en-US" sz="3200" dirty="0"/>
              <a:t>Fear to the Table</a:t>
            </a:r>
          </a:p>
        </p:txBody>
      </p:sp>
      <p:sp>
        <p:nvSpPr>
          <p:cNvPr id="6" name="Rectangle 5"/>
          <p:cNvSpPr/>
          <p:nvPr/>
        </p:nvSpPr>
        <p:spPr>
          <a:xfrm>
            <a:off x="1447800" y="4191000"/>
            <a:ext cx="6400800" cy="461665"/>
          </a:xfrm>
          <a:prstGeom prst="rect">
            <a:avLst/>
          </a:prstGeom>
        </p:spPr>
        <p:txBody>
          <a:bodyPr wrap="square">
            <a:spAutoFit/>
          </a:bodyPr>
          <a:lstStyle/>
          <a:p>
            <a:r>
              <a:rPr lang="en-US" sz="2400" dirty="0"/>
              <a:t> </a:t>
            </a:r>
          </a:p>
        </p:txBody>
      </p:sp>
    </p:spTree>
    <p:extLst>
      <p:ext uri="{BB962C8B-B14F-4D97-AF65-F5344CB8AC3E}">
        <p14:creationId xmlns:p14="http://schemas.microsoft.com/office/powerpoint/2010/main" val="1126002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4">
              <a:lumMod val="20000"/>
              <a:lumOff val="80000"/>
            </a:schemeClr>
          </a:solidFill>
          <a:ln>
            <a:solidFill>
              <a:schemeClr val="accent1">
                <a:lumMod val="75000"/>
              </a:schemeClr>
            </a:solidFill>
          </a:ln>
        </p:spPr>
        <p:txBody>
          <a:bodyPr>
            <a:normAutofit fontScale="90000"/>
          </a:bodyPr>
          <a:lstStyle/>
          <a:p>
            <a:r>
              <a:rPr lang="en-US" sz="3600" dirty="0" smtClean="0"/>
              <a:t>Step 2--  Decide to Take Charge of Thoughts  and Develop Mental Discipline</a:t>
            </a:r>
            <a:endParaRPr lang="en-US" sz="3600" dirty="0"/>
          </a:p>
        </p:txBody>
      </p:sp>
      <p:sp>
        <p:nvSpPr>
          <p:cNvPr id="3" name="Content Placeholder 2"/>
          <p:cNvSpPr>
            <a:spLocks noGrp="1"/>
          </p:cNvSpPr>
          <p:nvPr>
            <p:ph idx="1"/>
          </p:nvPr>
        </p:nvSpPr>
        <p:spPr>
          <a:xfrm>
            <a:off x="457200" y="1600201"/>
            <a:ext cx="8229600" cy="3962400"/>
          </a:xfrm>
        </p:spPr>
        <p:txBody>
          <a:bodyPr>
            <a:normAutofit/>
          </a:bodyPr>
          <a:lstStyle/>
          <a:p>
            <a:r>
              <a:rPr lang="en-US" sz="2400" dirty="0" smtClean="0"/>
              <a:t>Fear is fueled by the imagination</a:t>
            </a:r>
          </a:p>
          <a:p>
            <a:r>
              <a:rPr lang="en-US" sz="2400" dirty="0" smtClean="0"/>
              <a:t>So I stopped feeding mine worst-case scenarios and substituted with BEST-CASE scenarios !</a:t>
            </a:r>
          </a:p>
          <a:p>
            <a:r>
              <a:rPr lang="en-US" sz="2400" dirty="0" smtClean="0"/>
              <a:t>Visualized conversations, building relationships, events.</a:t>
            </a:r>
          </a:p>
          <a:p>
            <a:r>
              <a:rPr lang="en-US" sz="2400" dirty="0" smtClean="0"/>
              <a:t>Paid attention to my thoughts throughout the day and wrote affirmations and read them daily.</a:t>
            </a:r>
          </a:p>
          <a:p>
            <a:r>
              <a:rPr lang="en-US" sz="2400" dirty="0"/>
              <a:t>Created word pictures of what I wanted … NOT what I was afraid would </a:t>
            </a:r>
            <a:r>
              <a:rPr lang="en-US" sz="2400" dirty="0" smtClean="0"/>
              <a:t>happen</a:t>
            </a:r>
          </a:p>
          <a:p>
            <a:r>
              <a:rPr lang="en-US" sz="2400" dirty="0" smtClean="0"/>
              <a:t>Lou Tice – kindergarten example</a:t>
            </a:r>
            <a:endParaRPr lang="en-US" sz="2400" dirty="0"/>
          </a:p>
        </p:txBody>
      </p:sp>
      <p:sp>
        <p:nvSpPr>
          <p:cNvPr id="4" name="Rectangle 3"/>
          <p:cNvSpPr/>
          <p:nvPr/>
        </p:nvSpPr>
        <p:spPr>
          <a:xfrm>
            <a:off x="1066800" y="5562600"/>
            <a:ext cx="7391400" cy="1077218"/>
          </a:xfrm>
          <a:prstGeom prst="rect">
            <a:avLst/>
          </a:prstGeom>
          <a:solidFill>
            <a:schemeClr val="accent4">
              <a:lumMod val="40000"/>
              <a:lumOff val="60000"/>
            </a:schemeClr>
          </a:solidFill>
          <a:ln>
            <a:solidFill>
              <a:schemeClr val="tx2">
                <a:lumMod val="60000"/>
                <a:lumOff val="40000"/>
              </a:schemeClr>
            </a:solidFill>
          </a:ln>
        </p:spPr>
        <p:txBody>
          <a:bodyPr wrap="square">
            <a:spAutoFit/>
          </a:bodyPr>
          <a:lstStyle/>
          <a:p>
            <a:r>
              <a:rPr lang="en-US" sz="3200" dirty="0"/>
              <a:t>Lesson Learned --  What we think about … 			</a:t>
            </a:r>
            <a:r>
              <a:rPr lang="en-US" sz="3200" dirty="0" smtClean="0"/>
              <a:t>  </a:t>
            </a:r>
            <a:r>
              <a:rPr lang="en-US" sz="3200" dirty="0"/>
              <a:t>matters A LOT !</a:t>
            </a:r>
          </a:p>
        </p:txBody>
      </p:sp>
    </p:spTree>
    <p:extLst>
      <p:ext uri="{BB962C8B-B14F-4D97-AF65-F5344CB8AC3E}">
        <p14:creationId xmlns:p14="http://schemas.microsoft.com/office/powerpoint/2010/main" val="356914848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63859" y="0"/>
            <a:ext cx="9292095" cy="6858000"/>
          </a:xfrm>
          <a:prstGeom prst="rect">
            <a:avLst/>
          </a:prstGeom>
        </p:spPr>
      </p:pic>
      <p:sp>
        <p:nvSpPr>
          <p:cNvPr id="2" name="Title 1"/>
          <p:cNvSpPr>
            <a:spLocks noGrp="1"/>
          </p:cNvSpPr>
          <p:nvPr>
            <p:ph type="title"/>
          </p:nvPr>
        </p:nvSpPr>
        <p:spPr>
          <a:xfrm>
            <a:off x="304800" y="228600"/>
            <a:ext cx="5410200" cy="2620962"/>
          </a:xfrm>
          <a:ln>
            <a:solidFill>
              <a:schemeClr val="tx2">
                <a:lumMod val="75000"/>
              </a:schemeClr>
            </a:solidFill>
          </a:ln>
        </p:spPr>
        <p:txBody>
          <a:bodyPr>
            <a:normAutofit/>
          </a:bodyPr>
          <a:lstStyle/>
          <a:p>
            <a:r>
              <a:rPr lang="en-US" sz="3200" dirty="0" smtClean="0"/>
              <a:t>What You Think, You Look.</a:t>
            </a:r>
            <a:br>
              <a:rPr lang="en-US" sz="3200" dirty="0" smtClean="0"/>
            </a:br>
            <a:r>
              <a:rPr lang="en-US" sz="3200" dirty="0" smtClean="0"/>
              <a:t>What You Think, You Do.</a:t>
            </a:r>
            <a:br>
              <a:rPr lang="en-US" sz="3200" dirty="0" smtClean="0"/>
            </a:br>
            <a:r>
              <a:rPr lang="en-US" sz="3200" dirty="0" smtClean="0"/>
              <a:t>What You Think, You Are. </a:t>
            </a:r>
            <a:br>
              <a:rPr lang="en-US" sz="3200" dirty="0" smtClean="0"/>
            </a:br>
            <a:r>
              <a:rPr lang="en-US" sz="3200" dirty="0" smtClean="0"/>
              <a:t>Dr. Forrest C Shaklee</a:t>
            </a:r>
            <a:endParaRPr lang="en-US" sz="3200" dirty="0"/>
          </a:p>
        </p:txBody>
      </p:sp>
      <p:sp>
        <p:nvSpPr>
          <p:cNvPr id="3" name="Content Placeholder 2"/>
          <p:cNvSpPr>
            <a:spLocks noGrp="1"/>
          </p:cNvSpPr>
          <p:nvPr>
            <p:ph idx="1"/>
          </p:nvPr>
        </p:nvSpPr>
        <p:spPr>
          <a:xfrm>
            <a:off x="457200" y="2971800"/>
            <a:ext cx="8229600" cy="3657600"/>
          </a:xfrm>
        </p:spPr>
        <p:txBody>
          <a:bodyPr>
            <a:normAutofit/>
          </a:bodyPr>
          <a:lstStyle/>
          <a:p>
            <a:pPr marL="0" indent="0">
              <a:buNone/>
            </a:pPr>
            <a:r>
              <a:rPr lang="en-US" sz="2400" dirty="0"/>
              <a:t>So much of our experience is determined by where we focus our attention. </a:t>
            </a:r>
            <a:endParaRPr lang="en-US" sz="2400" dirty="0" smtClean="0"/>
          </a:p>
          <a:p>
            <a:pPr marL="0" indent="0" algn="ctr">
              <a:buNone/>
            </a:pPr>
            <a:r>
              <a:rPr lang="en-US" sz="2400" dirty="0" smtClean="0"/>
              <a:t> </a:t>
            </a:r>
            <a:r>
              <a:rPr lang="en-US" sz="2400" dirty="0"/>
              <a:t>If we think no one is interested, talk about no one being interested, </a:t>
            </a:r>
            <a:r>
              <a:rPr lang="en-US" sz="2400" dirty="0" smtClean="0"/>
              <a:t>expect that </a:t>
            </a:r>
            <a:r>
              <a:rPr lang="en-US" sz="2400" dirty="0"/>
              <a:t>no one is </a:t>
            </a:r>
            <a:r>
              <a:rPr lang="en-US" sz="2400" dirty="0" smtClean="0"/>
              <a:t>interested…		    </a:t>
            </a:r>
            <a:r>
              <a:rPr lang="en-US" sz="2400" dirty="0"/>
              <a:t>don’t be surprised when no one is interested</a:t>
            </a:r>
            <a:r>
              <a:rPr lang="en-US" sz="2400" dirty="0" smtClean="0"/>
              <a:t>.</a:t>
            </a:r>
          </a:p>
          <a:p>
            <a:pPr marL="0" indent="0">
              <a:buNone/>
            </a:pPr>
            <a:r>
              <a:rPr lang="en-US" sz="2400" dirty="0" smtClean="0"/>
              <a:t> </a:t>
            </a:r>
            <a:r>
              <a:rPr lang="en-US" sz="2400" dirty="0"/>
              <a:t>But if our purpose is worthy, our commitment strong, and our thoughts focused on a positive end result, we’ll behave as if people are interested and will be more likely to draw this to us.</a:t>
            </a:r>
          </a:p>
          <a:p>
            <a:pPr marL="0" indent="0">
              <a:buNone/>
            </a:pPr>
            <a:endParaRPr lang="en-US" sz="2400" dirty="0"/>
          </a:p>
        </p:txBody>
      </p:sp>
      <p:pic>
        <p:nvPicPr>
          <p:cNvPr id="5" name="Picture 4"/>
          <p:cNvPicPr>
            <a:picLocks noChangeAspect="1"/>
          </p:cNvPicPr>
          <p:nvPr/>
        </p:nvPicPr>
        <p:blipFill>
          <a:blip r:embed="rId3"/>
          <a:stretch>
            <a:fillRect/>
          </a:stretch>
        </p:blipFill>
        <p:spPr>
          <a:xfrm>
            <a:off x="7009920" y="304801"/>
            <a:ext cx="1869057" cy="1905000"/>
          </a:xfrm>
          <a:prstGeom prst="rect">
            <a:avLst/>
          </a:prstGeom>
        </p:spPr>
      </p:pic>
      <p:pic>
        <p:nvPicPr>
          <p:cNvPr id="6" name="Picture 5"/>
          <p:cNvPicPr>
            <a:picLocks noChangeAspect="1"/>
          </p:cNvPicPr>
          <p:nvPr/>
        </p:nvPicPr>
        <p:blipFill>
          <a:blip r:embed="rId4"/>
          <a:stretch>
            <a:fillRect/>
          </a:stretch>
        </p:blipFill>
        <p:spPr>
          <a:xfrm>
            <a:off x="5867400" y="685800"/>
            <a:ext cx="1524000" cy="2324100"/>
          </a:xfrm>
          <a:prstGeom prst="rect">
            <a:avLst/>
          </a:prstGeom>
        </p:spPr>
      </p:pic>
    </p:spTree>
    <p:extLst>
      <p:ext uri="{BB962C8B-B14F-4D97-AF65-F5344CB8AC3E}">
        <p14:creationId xmlns:p14="http://schemas.microsoft.com/office/powerpoint/2010/main" val="382815294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514600" y="274638"/>
            <a:ext cx="6172200" cy="1096962"/>
          </a:xfrm>
          <a:solidFill>
            <a:schemeClr val="accent3">
              <a:lumMod val="40000"/>
              <a:lumOff val="60000"/>
            </a:schemeClr>
          </a:solidFill>
          <a:ln>
            <a:solidFill>
              <a:schemeClr val="accent3">
                <a:lumMod val="75000"/>
              </a:schemeClr>
            </a:solidFill>
          </a:ln>
        </p:spPr>
        <p:txBody>
          <a:bodyPr>
            <a:normAutofit/>
          </a:bodyPr>
          <a:lstStyle/>
          <a:p>
            <a:r>
              <a:rPr lang="en-US" sz="2800" dirty="0" smtClean="0"/>
              <a:t>Step 3-- Create a Strong Personal Vision             and Mission Statement</a:t>
            </a:r>
            <a:endParaRPr lang="en-US" sz="2800" dirty="0"/>
          </a:p>
        </p:txBody>
      </p:sp>
      <p:sp>
        <p:nvSpPr>
          <p:cNvPr id="3" name="Content Placeholder 2"/>
          <p:cNvSpPr>
            <a:spLocks noGrp="1"/>
          </p:cNvSpPr>
          <p:nvPr>
            <p:ph idx="1"/>
          </p:nvPr>
        </p:nvSpPr>
        <p:spPr>
          <a:xfrm>
            <a:off x="228600" y="1447800"/>
            <a:ext cx="8686800" cy="2819400"/>
          </a:xfrm>
        </p:spPr>
        <p:txBody>
          <a:bodyPr>
            <a:normAutofit/>
          </a:bodyPr>
          <a:lstStyle/>
          <a:p>
            <a:r>
              <a:rPr lang="en-US" sz="2000" dirty="0" smtClean="0"/>
              <a:t>For me  -- a network of moms</a:t>
            </a:r>
          </a:p>
          <a:p>
            <a:r>
              <a:rPr lang="en-US" sz="2000" dirty="0" smtClean="0"/>
              <a:t>Came to understand why my voice could matter… matter to moms who would otherwise never  know about this wonderful way of doing business, and the impact on their health and health of their families.. And the difference we could make collectively!</a:t>
            </a:r>
          </a:p>
          <a:p>
            <a:r>
              <a:rPr lang="en-US" sz="2000" dirty="0" smtClean="0"/>
              <a:t>I was drawn to Shaklee by Barb’s vision, and </a:t>
            </a:r>
            <a:r>
              <a:rPr lang="en-US" sz="2000" dirty="0" err="1" smtClean="0"/>
              <a:t>Dr</a:t>
            </a:r>
            <a:r>
              <a:rPr lang="en-US" sz="2000" dirty="0" smtClean="0"/>
              <a:t> Shaklee’s mission … but it wasn’t enough to engage my heart at the level needed to overcome my fears … until it came to feel like a calling.</a:t>
            </a:r>
            <a:endParaRPr lang="en-US" sz="2000" dirty="0"/>
          </a:p>
        </p:txBody>
      </p:sp>
      <p:pic>
        <p:nvPicPr>
          <p:cNvPr id="4" name="Picture 3"/>
          <p:cNvPicPr>
            <a:picLocks noChangeAspect="1"/>
          </p:cNvPicPr>
          <p:nvPr/>
        </p:nvPicPr>
        <p:blipFill>
          <a:blip r:embed="rId2"/>
          <a:stretch>
            <a:fillRect/>
          </a:stretch>
        </p:blipFill>
        <p:spPr>
          <a:xfrm>
            <a:off x="381000" y="0"/>
            <a:ext cx="1524000" cy="1535587"/>
          </a:xfrm>
          <a:prstGeom prst="rect">
            <a:avLst/>
          </a:prstGeom>
        </p:spPr>
      </p:pic>
      <p:sp>
        <p:nvSpPr>
          <p:cNvPr id="5" name="TextBox 4"/>
          <p:cNvSpPr txBox="1"/>
          <p:nvPr/>
        </p:nvSpPr>
        <p:spPr>
          <a:xfrm>
            <a:off x="304800" y="4180344"/>
            <a:ext cx="8610600" cy="2677656"/>
          </a:xfrm>
          <a:prstGeom prst="rect">
            <a:avLst/>
          </a:prstGeom>
          <a:noFill/>
          <a:ln>
            <a:solidFill>
              <a:schemeClr val="tx2">
                <a:lumMod val="75000"/>
              </a:schemeClr>
            </a:solidFill>
          </a:ln>
        </p:spPr>
        <p:txBody>
          <a:bodyPr wrap="square" rtlCol="0">
            <a:spAutoFit/>
          </a:bodyPr>
          <a:lstStyle/>
          <a:p>
            <a:r>
              <a:rPr lang="en-US" sz="2800" dirty="0" smtClean="0"/>
              <a:t>Lesson Learned – We can be inspired to join a Shaklee team by the vision of Dr. Shaklee, of our </a:t>
            </a:r>
            <a:r>
              <a:rPr lang="en-US" sz="2800" dirty="0" err="1" smtClean="0"/>
              <a:t>upline</a:t>
            </a:r>
            <a:r>
              <a:rPr lang="en-US" sz="2800" dirty="0" smtClean="0"/>
              <a:t>, </a:t>
            </a:r>
            <a:r>
              <a:rPr lang="en-US" sz="2800" dirty="0" err="1" smtClean="0"/>
              <a:t>etc</a:t>
            </a:r>
            <a:r>
              <a:rPr lang="en-US" sz="2800" dirty="0" smtClean="0"/>
              <a:t> .. 	But to create our own business organization, our own business team ... We need our own compelling vision… </a:t>
            </a:r>
            <a:r>
              <a:rPr lang="en-US" sz="2800" dirty="0"/>
              <a:t>And I found mine.</a:t>
            </a:r>
          </a:p>
          <a:p>
            <a:endParaRPr lang="en-US" sz="2800" dirty="0" smtClean="0"/>
          </a:p>
        </p:txBody>
      </p:sp>
    </p:spTree>
    <p:extLst>
      <p:ext uri="{BB962C8B-B14F-4D97-AF65-F5344CB8AC3E}">
        <p14:creationId xmlns:p14="http://schemas.microsoft.com/office/powerpoint/2010/main" val="15025791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533400" y="1018506"/>
            <a:ext cx="2590800" cy="1943100"/>
          </a:xfrm>
          <a:prstGeom prst="rect">
            <a:avLst/>
          </a:prstGeom>
        </p:spPr>
      </p:pic>
      <p:pic>
        <p:nvPicPr>
          <p:cNvPr id="4" name="Picture 3"/>
          <p:cNvPicPr>
            <a:picLocks noChangeAspect="1"/>
          </p:cNvPicPr>
          <p:nvPr/>
        </p:nvPicPr>
        <p:blipFill>
          <a:blip r:embed="rId3"/>
          <a:stretch>
            <a:fillRect/>
          </a:stretch>
        </p:blipFill>
        <p:spPr>
          <a:xfrm rot="5400000">
            <a:off x="3438525" y="1362075"/>
            <a:ext cx="2971800" cy="2228850"/>
          </a:xfrm>
          <a:prstGeom prst="rect">
            <a:avLst/>
          </a:prstGeom>
        </p:spPr>
      </p:pic>
      <p:pic>
        <p:nvPicPr>
          <p:cNvPr id="5" name="Picture 4"/>
          <p:cNvPicPr>
            <a:picLocks noChangeAspect="1"/>
          </p:cNvPicPr>
          <p:nvPr/>
        </p:nvPicPr>
        <p:blipFill>
          <a:blip r:embed="rId4"/>
          <a:stretch>
            <a:fillRect/>
          </a:stretch>
        </p:blipFill>
        <p:spPr>
          <a:xfrm rot="5400000">
            <a:off x="-50800" y="3556000"/>
            <a:ext cx="3454400" cy="2590800"/>
          </a:xfrm>
          <a:prstGeom prst="rect">
            <a:avLst/>
          </a:prstGeom>
        </p:spPr>
      </p:pic>
      <p:pic>
        <p:nvPicPr>
          <p:cNvPr id="6" name="Picture 5"/>
          <p:cNvPicPr>
            <a:picLocks noChangeAspect="1"/>
          </p:cNvPicPr>
          <p:nvPr/>
        </p:nvPicPr>
        <p:blipFill>
          <a:blip r:embed="rId5"/>
          <a:stretch>
            <a:fillRect/>
          </a:stretch>
        </p:blipFill>
        <p:spPr>
          <a:xfrm>
            <a:off x="3048000" y="4038600"/>
            <a:ext cx="3454400" cy="2590800"/>
          </a:xfrm>
          <a:prstGeom prst="rect">
            <a:avLst/>
          </a:prstGeom>
        </p:spPr>
      </p:pic>
      <p:sp>
        <p:nvSpPr>
          <p:cNvPr id="9" name="TextBox 8"/>
          <p:cNvSpPr txBox="1"/>
          <p:nvPr/>
        </p:nvSpPr>
        <p:spPr>
          <a:xfrm>
            <a:off x="6172200" y="1905000"/>
            <a:ext cx="2819400" cy="3785652"/>
          </a:xfrm>
          <a:prstGeom prst="rect">
            <a:avLst/>
          </a:prstGeom>
          <a:noFill/>
        </p:spPr>
        <p:txBody>
          <a:bodyPr wrap="square" rtlCol="0">
            <a:spAutoFit/>
          </a:bodyPr>
          <a:lstStyle/>
          <a:p>
            <a:pPr marL="285750" indent="-285750">
              <a:buFont typeface="Arial"/>
              <a:buChar char="•"/>
            </a:pPr>
            <a:r>
              <a:rPr lang="en-US" sz="2400" dirty="0" smtClean="0"/>
              <a:t>I wrote,  read  and visualized Daily </a:t>
            </a:r>
            <a:r>
              <a:rPr lang="en-US" sz="2400" dirty="0"/>
              <a:t>A</a:t>
            </a:r>
            <a:r>
              <a:rPr lang="en-US" sz="2400" dirty="0" smtClean="0"/>
              <a:t>ffirmations</a:t>
            </a:r>
          </a:p>
          <a:p>
            <a:endParaRPr lang="en-US" sz="2400" dirty="0"/>
          </a:p>
          <a:p>
            <a:pPr marL="285750" indent="-285750">
              <a:buFont typeface="Arial"/>
              <a:buChar char="•"/>
            </a:pPr>
            <a:r>
              <a:rPr lang="en-US" sz="2400" dirty="0" smtClean="0"/>
              <a:t>Visualized and drew out my vividly imagined but not- yet- created dynamic organization</a:t>
            </a:r>
            <a:endParaRPr lang="en-US" sz="2400" dirty="0"/>
          </a:p>
        </p:txBody>
      </p:sp>
      <p:sp>
        <p:nvSpPr>
          <p:cNvPr id="10" name="TextBox 9"/>
          <p:cNvSpPr txBox="1"/>
          <p:nvPr/>
        </p:nvSpPr>
        <p:spPr>
          <a:xfrm>
            <a:off x="1676400" y="228600"/>
            <a:ext cx="6781800" cy="1077218"/>
          </a:xfrm>
          <a:prstGeom prst="rect">
            <a:avLst/>
          </a:prstGeom>
          <a:solidFill>
            <a:schemeClr val="bg1"/>
          </a:solidFill>
          <a:ln w="28575">
            <a:solidFill>
              <a:schemeClr val="accent6">
                <a:lumMod val="50000"/>
              </a:schemeClr>
            </a:solidFill>
          </a:ln>
        </p:spPr>
        <p:txBody>
          <a:bodyPr wrap="square" rtlCol="0">
            <a:spAutoFit/>
          </a:bodyPr>
          <a:lstStyle/>
          <a:p>
            <a:r>
              <a:rPr lang="en-US" sz="3200" dirty="0" smtClean="0"/>
              <a:t>Step 4 –Reinforce The Vision Through 	Visualization and Affirmations</a:t>
            </a:r>
            <a:endParaRPr lang="en-US" sz="3200" dirty="0"/>
          </a:p>
        </p:txBody>
      </p:sp>
    </p:spTree>
    <p:extLst>
      <p:ext uri="{BB962C8B-B14F-4D97-AF65-F5344CB8AC3E}">
        <p14:creationId xmlns:p14="http://schemas.microsoft.com/office/powerpoint/2010/main" val="16423152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944562"/>
          </a:xfrm>
          <a:solidFill>
            <a:schemeClr val="tx2">
              <a:lumMod val="20000"/>
              <a:lumOff val="80000"/>
            </a:schemeClr>
          </a:solidFill>
          <a:ln>
            <a:solidFill>
              <a:schemeClr val="tx1"/>
            </a:solidFill>
          </a:ln>
        </p:spPr>
        <p:txBody>
          <a:bodyPr>
            <a:normAutofit/>
          </a:bodyPr>
          <a:lstStyle/>
          <a:p>
            <a:r>
              <a:rPr lang="en-US" sz="3600" dirty="0" smtClean="0"/>
              <a:t>Step  5 --Set Short and Long-Term Goals</a:t>
            </a:r>
            <a:endParaRPr lang="en-US" sz="3600" dirty="0"/>
          </a:p>
        </p:txBody>
      </p:sp>
      <p:sp>
        <p:nvSpPr>
          <p:cNvPr id="3" name="Content Placeholder 2"/>
          <p:cNvSpPr>
            <a:spLocks noGrp="1"/>
          </p:cNvSpPr>
          <p:nvPr>
            <p:ph idx="1"/>
          </p:nvPr>
        </p:nvSpPr>
        <p:spPr>
          <a:xfrm>
            <a:off x="457200" y="1219200"/>
            <a:ext cx="8229600" cy="2743200"/>
          </a:xfrm>
        </p:spPr>
        <p:txBody>
          <a:bodyPr>
            <a:normAutofit/>
          </a:bodyPr>
          <a:lstStyle/>
          <a:p>
            <a:r>
              <a:rPr lang="en-US" sz="2400" dirty="0" smtClean="0"/>
              <a:t>Detailed written plan – out of my head and on to paper.</a:t>
            </a:r>
          </a:p>
          <a:p>
            <a:r>
              <a:rPr lang="en-US" sz="2400" dirty="0" smtClean="0"/>
              <a:t>Now I knew what to do, who to call, to what to invite, </a:t>
            </a:r>
            <a:r>
              <a:rPr lang="en-US" sz="2400" dirty="0" err="1" smtClean="0"/>
              <a:t>etc</a:t>
            </a:r>
            <a:endParaRPr lang="en-US" sz="2400" dirty="0" smtClean="0"/>
          </a:p>
          <a:p>
            <a:r>
              <a:rPr lang="en-US" sz="2400" dirty="0"/>
              <a:t> </a:t>
            </a:r>
            <a:r>
              <a:rPr lang="en-US" sz="2400" dirty="0" smtClean="0"/>
              <a:t>I learned the balance of creating goals that helped me stretch and that I could integrate into a busy life with a toddler.</a:t>
            </a:r>
          </a:p>
          <a:p>
            <a:pPr marL="0" indent="0">
              <a:buNone/>
            </a:pPr>
            <a:r>
              <a:rPr lang="en-US" sz="2400" dirty="0" smtClean="0"/>
              <a:t>Lou Tice --</a:t>
            </a:r>
            <a:r>
              <a:rPr lang="en-US" sz="2400" i="1" dirty="0" smtClean="0"/>
              <a:t>You want goals that are both challenging and 			attainable. </a:t>
            </a:r>
          </a:p>
          <a:p>
            <a:endParaRPr lang="en-US" sz="2400" dirty="0"/>
          </a:p>
        </p:txBody>
      </p:sp>
      <p:pic>
        <p:nvPicPr>
          <p:cNvPr id="4" name="Picture 3"/>
          <p:cNvPicPr>
            <a:picLocks noChangeAspect="1"/>
          </p:cNvPicPr>
          <p:nvPr/>
        </p:nvPicPr>
        <p:blipFill>
          <a:blip r:embed="rId2"/>
          <a:stretch>
            <a:fillRect/>
          </a:stretch>
        </p:blipFill>
        <p:spPr>
          <a:xfrm>
            <a:off x="2438400" y="3886200"/>
            <a:ext cx="3978588" cy="2611794"/>
          </a:xfrm>
          <a:prstGeom prst="rect">
            <a:avLst/>
          </a:prstGeom>
        </p:spPr>
      </p:pic>
    </p:spTree>
    <p:extLst>
      <p:ext uri="{BB962C8B-B14F-4D97-AF65-F5344CB8AC3E}">
        <p14:creationId xmlns:p14="http://schemas.microsoft.com/office/powerpoint/2010/main" val="341208357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a:xfrm>
            <a:off x="609600" y="228600"/>
            <a:ext cx="7467600" cy="838200"/>
          </a:xfrm>
          <a:solidFill>
            <a:schemeClr val="accent6">
              <a:lumMod val="40000"/>
              <a:lumOff val="60000"/>
            </a:schemeClr>
          </a:solidFill>
          <a:ln>
            <a:solidFill>
              <a:schemeClr val="accent1">
                <a:lumMod val="75000"/>
              </a:schemeClr>
            </a:solidFill>
          </a:ln>
        </p:spPr>
        <p:txBody>
          <a:bodyPr>
            <a:normAutofit/>
          </a:bodyPr>
          <a:lstStyle/>
          <a:p>
            <a:pPr algn="l"/>
            <a:r>
              <a:rPr lang="en-US" sz="3200" dirty="0" smtClean="0"/>
              <a:t>Step  6  --Take Action ..    Even If Still </a:t>
            </a:r>
            <a:r>
              <a:rPr lang="en-US" sz="3200" dirty="0"/>
              <a:t>A</a:t>
            </a:r>
            <a:r>
              <a:rPr lang="en-US" sz="3200" dirty="0" smtClean="0"/>
              <a:t>fraid</a:t>
            </a:r>
            <a:endParaRPr lang="en-US" sz="3200" dirty="0"/>
          </a:p>
        </p:txBody>
      </p:sp>
      <p:sp>
        <p:nvSpPr>
          <p:cNvPr id="6" name="Content Placeholder 5"/>
          <p:cNvSpPr>
            <a:spLocks noGrp="1"/>
          </p:cNvSpPr>
          <p:nvPr>
            <p:ph idx="1"/>
          </p:nvPr>
        </p:nvSpPr>
        <p:spPr>
          <a:xfrm>
            <a:off x="990600" y="1295400"/>
            <a:ext cx="7162800" cy="533400"/>
          </a:xfrm>
          <a:ln>
            <a:solidFill>
              <a:schemeClr val="accent1">
                <a:lumMod val="75000"/>
              </a:schemeClr>
            </a:solidFill>
          </a:ln>
        </p:spPr>
        <p:txBody>
          <a:bodyPr>
            <a:normAutofit fontScale="92500" lnSpcReduction="10000"/>
          </a:bodyPr>
          <a:lstStyle/>
          <a:p>
            <a:pPr marL="0" indent="0">
              <a:buNone/>
            </a:pPr>
            <a:r>
              <a:rPr lang="en-US" i="1" dirty="0" smtClean="0"/>
              <a:t>“Courage is action in the presence of fear”.</a:t>
            </a:r>
            <a:endParaRPr lang="en-US" i="1" dirty="0"/>
          </a:p>
        </p:txBody>
      </p:sp>
      <p:pic>
        <p:nvPicPr>
          <p:cNvPr id="9" name="Picture 8"/>
          <p:cNvPicPr>
            <a:picLocks noChangeAspect="1"/>
          </p:cNvPicPr>
          <p:nvPr/>
        </p:nvPicPr>
        <p:blipFill>
          <a:blip r:embed="rId2"/>
          <a:stretch>
            <a:fillRect/>
          </a:stretch>
        </p:blipFill>
        <p:spPr>
          <a:xfrm rot="5400000">
            <a:off x="5321359" y="1231840"/>
            <a:ext cx="2762683" cy="4109004"/>
          </a:xfrm>
          <a:prstGeom prst="rect">
            <a:avLst/>
          </a:prstGeom>
        </p:spPr>
      </p:pic>
      <p:pic>
        <p:nvPicPr>
          <p:cNvPr id="10" name="Picture 9"/>
          <p:cNvPicPr>
            <a:picLocks noChangeAspect="1"/>
          </p:cNvPicPr>
          <p:nvPr/>
        </p:nvPicPr>
        <p:blipFill>
          <a:blip r:embed="rId3"/>
          <a:stretch>
            <a:fillRect/>
          </a:stretch>
        </p:blipFill>
        <p:spPr>
          <a:xfrm>
            <a:off x="381000" y="1905000"/>
            <a:ext cx="4134853" cy="2667000"/>
          </a:xfrm>
          <a:prstGeom prst="rect">
            <a:avLst/>
          </a:prstGeom>
        </p:spPr>
      </p:pic>
      <p:sp>
        <p:nvSpPr>
          <p:cNvPr id="11" name="TextBox 10"/>
          <p:cNvSpPr txBox="1"/>
          <p:nvPr/>
        </p:nvSpPr>
        <p:spPr>
          <a:xfrm>
            <a:off x="990600" y="4713404"/>
            <a:ext cx="7391400" cy="1938992"/>
          </a:xfrm>
          <a:prstGeom prst="rect">
            <a:avLst/>
          </a:prstGeom>
          <a:noFill/>
          <a:ln w="28575">
            <a:solidFill>
              <a:schemeClr val="accent6">
                <a:lumMod val="75000"/>
              </a:schemeClr>
            </a:solidFill>
          </a:ln>
        </p:spPr>
        <p:txBody>
          <a:bodyPr wrap="square" rtlCol="0">
            <a:spAutoFit/>
          </a:bodyPr>
          <a:lstStyle/>
          <a:p>
            <a:r>
              <a:rPr lang="en-US" sz="2400" dirty="0" smtClean="0"/>
              <a:t>Lesson Learned						Vision without action is only a dream…</a:t>
            </a:r>
          </a:p>
          <a:p>
            <a:r>
              <a:rPr lang="en-US" sz="2400" dirty="0" smtClean="0"/>
              <a:t>	Action without vision simply passes time</a:t>
            </a:r>
          </a:p>
          <a:p>
            <a:r>
              <a:rPr lang="en-US" sz="2800" dirty="0" smtClean="0"/>
              <a:t>But Vision with action … can change the world!</a:t>
            </a:r>
          </a:p>
          <a:p>
            <a:r>
              <a:rPr lang="en-US" sz="2000" dirty="0" smtClean="0"/>
              <a:t>Joel Barker</a:t>
            </a:r>
          </a:p>
        </p:txBody>
      </p:sp>
    </p:spTree>
    <p:extLst>
      <p:ext uri="{BB962C8B-B14F-4D97-AF65-F5344CB8AC3E}">
        <p14:creationId xmlns:p14="http://schemas.microsoft.com/office/powerpoint/2010/main" val="28116279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2">
              <a:lumMod val="40000"/>
              <a:lumOff val="60000"/>
            </a:schemeClr>
          </a:solidFill>
        </p:spPr>
        <p:txBody>
          <a:bodyPr>
            <a:normAutofit/>
          </a:bodyPr>
          <a:lstStyle/>
          <a:p>
            <a:r>
              <a:rPr lang="en-US" sz="3200" dirty="0" smtClean="0"/>
              <a:t>To Summarize My 6 Steps To Overcoming Fear </a:t>
            </a:r>
            <a:endParaRPr lang="en-US" sz="3200" dirty="0"/>
          </a:p>
        </p:txBody>
      </p:sp>
      <p:sp>
        <p:nvSpPr>
          <p:cNvPr id="3" name="Content Placeholder 2"/>
          <p:cNvSpPr>
            <a:spLocks noGrp="1"/>
          </p:cNvSpPr>
          <p:nvPr>
            <p:ph idx="1"/>
          </p:nvPr>
        </p:nvSpPr>
        <p:spPr>
          <a:xfrm>
            <a:off x="419100" y="1524000"/>
            <a:ext cx="8229600" cy="3429000"/>
          </a:xfrm>
          <a:ln>
            <a:solidFill>
              <a:schemeClr val="tx2">
                <a:lumMod val="60000"/>
                <a:lumOff val="40000"/>
              </a:schemeClr>
            </a:solidFill>
          </a:ln>
        </p:spPr>
        <p:txBody>
          <a:bodyPr>
            <a:normAutofit/>
          </a:bodyPr>
          <a:lstStyle/>
          <a:p>
            <a:pPr marL="457200" indent="-457200">
              <a:buAutoNum type="arabicPeriod"/>
            </a:pPr>
            <a:r>
              <a:rPr lang="en-US" sz="2400" dirty="0" smtClean="0"/>
              <a:t>Invite fear to the table</a:t>
            </a:r>
          </a:p>
          <a:p>
            <a:pPr marL="457200" indent="-457200">
              <a:buAutoNum type="arabicPeriod"/>
            </a:pPr>
            <a:r>
              <a:rPr lang="en-US" sz="2400" dirty="0" smtClean="0"/>
              <a:t>Decide </a:t>
            </a:r>
            <a:r>
              <a:rPr lang="en-US" sz="2400" dirty="0"/>
              <a:t>to Take Charge of Thoughts  </a:t>
            </a:r>
            <a:r>
              <a:rPr lang="en-US" sz="2400" dirty="0" smtClean="0"/>
              <a:t>				and Develop Mental Discipline</a:t>
            </a:r>
          </a:p>
          <a:p>
            <a:pPr marL="457200" indent="-457200">
              <a:buAutoNum type="arabicPeriod"/>
            </a:pPr>
            <a:r>
              <a:rPr lang="en-US" sz="2400" dirty="0"/>
              <a:t>Create a Strong Personal Vision and Mission Statement </a:t>
            </a:r>
            <a:r>
              <a:rPr lang="en-US" sz="2400" dirty="0" smtClean="0"/>
              <a:t>…</a:t>
            </a:r>
          </a:p>
          <a:p>
            <a:pPr marL="457200" indent="-457200">
              <a:buFont typeface="Arial" pitchFamily="34" charset="0"/>
              <a:buAutoNum type="arabicPeriod"/>
            </a:pPr>
            <a:r>
              <a:rPr lang="en-US" sz="2400" dirty="0"/>
              <a:t>Reinforce The Vision Through </a:t>
            </a:r>
            <a:r>
              <a:rPr lang="en-US" sz="2400" dirty="0" smtClean="0"/>
              <a:t>Visualization </a:t>
            </a:r>
            <a:r>
              <a:rPr lang="en-US" sz="2400" dirty="0"/>
              <a:t>and </a:t>
            </a:r>
            <a:r>
              <a:rPr lang="en-US" sz="2400" dirty="0" smtClean="0"/>
              <a:t>Affirmations</a:t>
            </a:r>
          </a:p>
          <a:p>
            <a:pPr marL="457200" indent="-457200">
              <a:buFont typeface="Arial" pitchFamily="34" charset="0"/>
              <a:buAutoNum type="arabicPeriod"/>
            </a:pPr>
            <a:r>
              <a:rPr lang="en-US" sz="2400" dirty="0"/>
              <a:t>Set Short and Long-</a:t>
            </a:r>
            <a:r>
              <a:rPr lang="en-US" sz="2400" dirty="0" smtClean="0"/>
              <a:t>Term Goals</a:t>
            </a:r>
          </a:p>
          <a:p>
            <a:pPr marL="457200" indent="-457200">
              <a:buFont typeface="Arial" pitchFamily="34" charset="0"/>
              <a:buAutoNum type="arabicPeriod"/>
            </a:pPr>
            <a:r>
              <a:rPr lang="en-US" sz="2400" dirty="0"/>
              <a:t>Take Action ..    Even If Still Afraid</a:t>
            </a:r>
          </a:p>
          <a:p>
            <a:pPr marL="457200" indent="-457200">
              <a:buAutoNum type="arabicPeriod"/>
            </a:pPr>
            <a:endParaRPr lang="en-US" sz="2400" dirty="0"/>
          </a:p>
        </p:txBody>
      </p:sp>
      <p:sp>
        <p:nvSpPr>
          <p:cNvPr id="4" name="TextBox 3"/>
          <p:cNvSpPr txBox="1"/>
          <p:nvPr/>
        </p:nvSpPr>
        <p:spPr>
          <a:xfrm>
            <a:off x="1371600" y="5105400"/>
            <a:ext cx="6324600" cy="954107"/>
          </a:xfrm>
          <a:prstGeom prst="rect">
            <a:avLst/>
          </a:prstGeom>
          <a:solidFill>
            <a:schemeClr val="accent2">
              <a:lumMod val="60000"/>
              <a:lumOff val="40000"/>
            </a:schemeClr>
          </a:solidFill>
          <a:ln>
            <a:solidFill>
              <a:schemeClr val="tx2">
                <a:lumMod val="60000"/>
                <a:lumOff val="40000"/>
              </a:schemeClr>
            </a:solidFill>
          </a:ln>
        </p:spPr>
        <p:txBody>
          <a:bodyPr wrap="square" rtlCol="0">
            <a:spAutoFit/>
          </a:bodyPr>
          <a:lstStyle/>
          <a:p>
            <a:r>
              <a:rPr lang="en-US" sz="2800" dirty="0" smtClean="0"/>
              <a:t>Lesson Learned – Follow the 6 Steps and 				… REPEAT </a:t>
            </a:r>
            <a:endParaRPr lang="en-US" sz="2800" dirty="0"/>
          </a:p>
        </p:txBody>
      </p:sp>
    </p:spTree>
    <p:extLst>
      <p:ext uri="{BB962C8B-B14F-4D97-AF65-F5344CB8AC3E}">
        <p14:creationId xmlns:p14="http://schemas.microsoft.com/office/powerpoint/2010/main" val="3760040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71600" y="1600200"/>
            <a:ext cx="6172200" cy="3600986"/>
          </a:xfrm>
          <a:prstGeom prst="rect">
            <a:avLst/>
          </a:prstGeom>
          <a:noFill/>
        </p:spPr>
        <p:txBody>
          <a:bodyPr wrap="square" rtlCol="0">
            <a:spAutoFit/>
          </a:bodyPr>
          <a:lstStyle/>
          <a:p>
            <a:pPr algn="ctr"/>
            <a:r>
              <a:rPr lang="en-US" dirty="0" smtClean="0"/>
              <a:t>Jack Walsh</a:t>
            </a:r>
          </a:p>
          <a:p>
            <a:pPr algn="ctr"/>
            <a:endParaRPr lang="en-US" dirty="0"/>
          </a:p>
          <a:p>
            <a:pPr algn="ctr"/>
            <a:r>
              <a:rPr lang="en-US" sz="2800" dirty="0" smtClean="0"/>
              <a:t>Before you are a leader, success is all about growing yourself</a:t>
            </a:r>
          </a:p>
          <a:p>
            <a:pPr algn="ctr"/>
            <a:endParaRPr lang="en-US" sz="2800" dirty="0"/>
          </a:p>
          <a:p>
            <a:pPr algn="ctr"/>
            <a:r>
              <a:rPr lang="en-US" sz="2800" dirty="0" smtClean="0"/>
              <a:t>Once you become a leader, success is all about growing others</a:t>
            </a:r>
          </a:p>
          <a:p>
            <a:pPr algn="ctr"/>
            <a:endParaRPr lang="en-US" sz="2800" dirty="0"/>
          </a:p>
          <a:p>
            <a:pPr algn="ctr"/>
            <a:endParaRPr lang="en-US" sz="2400" dirty="0"/>
          </a:p>
        </p:txBody>
      </p:sp>
    </p:spTree>
    <p:extLst>
      <p:ext uri="{BB962C8B-B14F-4D97-AF65-F5344CB8AC3E}">
        <p14:creationId xmlns:p14="http://schemas.microsoft.com/office/powerpoint/2010/main" val="23248739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4648200" cy="1143000"/>
          </a:xfrm>
        </p:spPr>
        <p:txBody>
          <a:bodyPr>
            <a:normAutofit fontScale="90000"/>
          </a:bodyPr>
          <a:lstStyle/>
          <a:p>
            <a:r>
              <a:rPr lang="en-US" sz="3600" dirty="0" smtClean="0"/>
              <a:t>I Can Do It ... I Can Do It ... I Can Do It</a:t>
            </a:r>
            <a:endParaRPr lang="en-US" sz="3600" dirty="0"/>
          </a:p>
        </p:txBody>
      </p:sp>
      <p:pic>
        <p:nvPicPr>
          <p:cNvPr id="4" name="Content Placeholder 3"/>
          <p:cNvPicPr>
            <a:picLocks noGrp="1" noChangeAspect="1"/>
          </p:cNvPicPr>
          <p:nvPr>
            <p:ph idx="1"/>
          </p:nvPr>
        </p:nvPicPr>
        <p:blipFill>
          <a:blip r:embed="rId2"/>
          <a:srcRect t="13336" b="13336"/>
          <a:stretch>
            <a:fillRect/>
          </a:stretch>
        </p:blipFill>
        <p:spPr>
          <a:xfrm>
            <a:off x="381000" y="1447800"/>
            <a:ext cx="3740989" cy="2057400"/>
          </a:xfrm>
        </p:spPr>
      </p:pic>
      <p:pic>
        <p:nvPicPr>
          <p:cNvPr id="6" name="Picture 5"/>
          <p:cNvPicPr>
            <a:picLocks noChangeAspect="1"/>
          </p:cNvPicPr>
          <p:nvPr/>
        </p:nvPicPr>
        <p:blipFill>
          <a:blip r:embed="rId3"/>
          <a:stretch>
            <a:fillRect/>
          </a:stretch>
        </p:blipFill>
        <p:spPr>
          <a:xfrm>
            <a:off x="381000" y="3657600"/>
            <a:ext cx="3733800" cy="2800350"/>
          </a:xfrm>
          <a:prstGeom prst="rect">
            <a:avLst/>
          </a:prstGeom>
        </p:spPr>
      </p:pic>
      <p:sp>
        <p:nvSpPr>
          <p:cNvPr id="7" name="TextBox 6"/>
          <p:cNvSpPr txBox="1"/>
          <p:nvPr/>
        </p:nvSpPr>
        <p:spPr>
          <a:xfrm>
            <a:off x="4343400" y="4724400"/>
            <a:ext cx="4419600" cy="1938992"/>
          </a:xfrm>
          <a:prstGeom prst="rect">
            <a:avLst/>
          </a:prstGeom>
          <a:noFill/>
          <a:ln>
            <a:solidFill>
              <a:schemeClr val="tx2">
                <a:lumMod val="75000"/>
              </a:schemeClr>
            </a:solidFill>
          </a:ln>
        </p:spPr>
        <p:txBody>
          <a:bodyPr wrap="square" rtlCol="0">
            <a:spAutoFit/>
          </a:bodyPr>
          <a:lstStyle/>
          <a:p>
            <a:pPr algn="ctr"/>
            <a:r>
              <a:rPr lang="en-US" sz="2400" dirty="0" smtClean="0"/>
              <a:t>Example of preparation for my first large training meeting … scheduled at a local hotel.</a:t>
            </a:r>
          </a:p>
          <a:p>
            <a:pPr algn="ctr"/>
            <a:r>
              <a:rPr lang="en-US" sz="2400" dirty="0" smtClean="0"/>
              <a:t> I listed LOTS of people whom I invited. </a:t>
            </a:r>
          </a:p>
        </p:txBody>
      </p:sp>
      <p:pic>
        <p:nvPicPr>
          <p:cNvPr id="10" name="Picture 9"/>
          <p:cNvPicPr>
            <a:picLocks noChangeAspect="1"/>
          </p:cNvPicPr>
          <p:nvPr/>
        </p:nvPicPr>
        <p:blipFill>
          <a:blip r:embed="rId4"/>
          <a:stretch>
            <a:fillRect/>
          </a:stretch>
        </p:blipFill>
        <p:spPr>
          <a:xfrm rot="5400000">
            <a:off x="5556250" y="1073150"/>
            <a:ext cx="3708400" cy="2781300"/>
          </a:xfrm>
          <a:prstGeom prst="rect">
            <a:avLst/>
          </a:prstGeom>
        </p:spPr>
      </p:pic>
      <p:sp>
        <p:nvSpPr>
          <p:cNvPr id="11" name="TextBox 10"/>
          <p:cNvSpPr txBox="1"/>
          <p:nvPr/>
        </p:nvSpPr>
        <p:spPr>
          <a:xfrm>
            <a:off x="4267200" y="1447800"/>
            <a:ext cx="1676400" cy="3046988"/>
          </a:xfrm>
          <a:prstGeom prst="rect">
            <a:avLst/>
          </a:prstGeom>
          <a:noFill/>
          <a:ln>
            <a:solidFill>
              <a:schemeClr val="accent1">
                <a:lumMod val="75000"/>
              </a:schemeClr>
            </a:solidFill>
          </a:ln>
        </p:spPr>
        <p:txBody>
          <a:bodyPr wrap="square" rtlCol="0">
            <a:spAutoFit/>
          </a:bodyPr>
          <a:lstStyle/>
          <a:p>
            <a:pPr algn="ctr"/>
            <a:r>
              <a:rPr lang="en-US" sz="2400" dirty="0" smtClean="0"/>
              <a:t>I continued to  update my list of people to invite to join my business team.</a:t>
            </a:r>
            <a:endParaRPr lang="en-US" sz="2400" dirty="0"/>
          </a:p>
        </p:txBody>
      </p:sp>
    </p:spTree>
    <p:extLst>
      <p:ext uri="{BB962C8B-B14F-4D97-AF65-F5344CB8AC3E}">
        <p14:creationId xmlns:p14="http://schemas.microsoft.com/office/powerpoint/2010/main" val="371643068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762000" y="457200"/>
            <a:ext cx="7620000" cy="3046988"/>
          </a:xfrm>
          <a:prstGeom prst="rect">
            <a:avLst/>
          </a:prstGeom>
        </p:spPr>
        <p:txBody>
          <a:bodyPr wrap="square">
            <a:spAutoFit/>
          </a:bodyPr>
          <a:lstStyle/>
          <a:p>
            <a:r>
              <a:rPr lang="en-US" sz="3200" b="1" i="1" dirty="0"/>
              <a:t>“You gain strength, courage and confidence by every experience in which you really stop to look fear in the face. You must do the thing you think you cannot do.</a:t>
            </a:r>
            <a:r>
              <a:rPr lang="en-US" sz="3200" b="1" i="1" dirty="0" smtClean="0"/>
              <a:t>”</a:t>
            </a:r>
          </a:p>
          <a:p>
            <a:r>
              <a:rPr lang="en-US" sz="3200" dirty="0" smtClean="0"/>
              <a:t>		Eleanor Roosevelt</a:t>
            </a:r>
            <a:endParaRPr lang="en-US" sz="3200" dirty="0"/>
          </a:p>
          <a:p>
            <a:r>
              <a:rPr lang="en-US" sz="3200" b="1" dirty="0" smtClean="0"/>
              <a:t> </a:t>
            </a:r>
            <a:endParaRPr lang="en-US" sz="3200" b="1" dirty="0"/>
          </a:p>
        </p:txBody>
      </p:sp>
      <p:pic>
        <p:nvPicPr>
          <p:cNvPr id="3" name="Picture 2"/>
          <p:cNvPicPr>
            <a:picLocks noChangeAspect="1"/>
          </p:cNvPicPr>
          <p:nvPr/>
        </p:nvPicPr>
        <p:blipFill>
          <a:blip r:embed="rId2"/>
          <a:stretch>
            <a:fillRect/>
          </a:stretch>
        </p:blipFill>
        <p:spPr>
          <a:xfrm rot="5400000">
            <a:off x="2857499" y="1866904"/>
            <a:ext cx="3810002" cy="6172200"/>
          </a:xfrm>
          <a:prstGeom prst="rect">
            <a:avLst/>
          </a:prstGeom>
        </p:spPr>
      </p:pic>
    </p:spTree>
    <p:extLst>
      <p:ext uri="{BB962C8B-B14F-4D97-AF65-F5344CB8AC3E}">
        <p14:creationId xmlns:p14="http://schemas.microsoft.com/office/powerpoint/2010/main" val="331380134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350500" cy="6857999"/>
          </a:xfrm>
          <a:prstGeom prst="rect">
            <a:avLst/>
          </a:prstGeom>
        </p:spPr>
      </p:pic>
      <p:sp>
        <p:nvSpPr>
          <p:cNvPr id="2" name="Title 1"/>
          <p:cNvSpPr>
            <a:spLocks noGrp="1"/>
          </p:cNvSpPr>
          <p:nvPr>
            <p:ph type="title"/>
          </p:nvPr>
        </p:nvSpPr>
        <p:spPr>
          <a:xfrm>
            <a:off x="533400" y="457200"/>
            <a:ext cx="2895600" cy="762000"/>
          </a:xfrm>
          <a:ln w="38100">
            <a:solidFill>
              <a:srgbClr val="3366FF"/>
            </a:solidFill>
          </a:ln>
        </p:spPr>
        <p:txBody>
          <a:bodyPr>
            <a:normAutofit/>
          </a:bodyPr>
          <a:lstStyle/>
          <a:p>
            <a:r>
              <a:rPr lang="en-US" sz="3200" dirty="0" smtClean="0"/>
              <a:t>Action Steps</a:t>
            </a:r>
            <a:endParaRPr lang="en-US" sz="3200" dirty="0"/>
          </a:p>
        </p:txBody>
      </p:sp>
      <p:sp>
        <p:nvSpPr>
          <p:cNvPr id="3" name="Content Placeholder 2"/>
          <p:cNvSpPr>
            <a:spLocks noGrp="1"/>
          </p:cNvSpPr>
          <p:nvPr>
            <p:ph idx="1"/>
          </p:nvPr>
        </p:nvSpPr>
        <p:spPr>
          <a:xfrm>
            <a:off x="304800" y="1447800"/>
            <a:ext cx="8610600" cy="5410200"/>
          </a:xfrm>
        </p:spPr>
        <p:txBody>
          <a:bodyPr>
            <a:normAutofit/>
          </a:bodyPr>
          <a:lstStyle/>
          <a:p>
            <a:r>
              <a:rPr lang="en-US" sz="2400" dirty="0" smtClean="0"/>
              <a:t>Get in touch with any fears that may be lurking ... And getting in the way of our dreams and goals.</a:t>
            </a:r>
            <a:r>
              <a:rPr lang="en-US" sz="2400" dirty="0"/>
              <a:t> </a:t>
            </a:r>
            <a:endParaRPr lang="en-US" sz="2400" dirty="0" smtClean="0"/>
          </a:p>
          <a:p>
            <a:r>
              <a:rPr lang="en-US" sz="2400" dirty="0" smtClean="0"/>
              <a:t>Review </a:t>
            </a:r>
            <a:r>
              <a:rPr lang="en-US" sz="2400" dirty="0"/>
              <a:t>these 6 steps to see how they relate to ourselves </a:t>
            </a:r>
            <a:r>
              <a:rPr lang="en-US" sz="2400" dirty="0" smtClean="0"/>
              <a:t>and those we are coaching. </a:t>
            </a:r>
            <a:endParaRPr lang="en-US" sz="2400" dirty="0"/>
          </a:p>
          <a:p>
            <a:r>
              <a:rPr lang="en-US" sz="2400" dirty="0" smtClean="0"/>
              <a:t>Review /Create a vision statement for our life … and our business… Make a vision board or post our visions in prominent location so we see them everyday.</a:t>
            </a:r>
          </a:p>
          <a:p>
            <a:r>
              <a:rPr lang="en-US" sz="2400" dirty="0" smtClean="0"/>
              <a:t>Draw our business organization … even if it has not yet manifested.  Think about it ...  Visualize it … Feel the emotions we will experience when being recognized on stage at the Shaklee Regional Conferences … And the big Global Conference.</a:t>
            </a:r>
          </a:p>
          <a:p>
            <a:pPr marL="0" indent="0">
              <a:buNone/>
            </a:pPr>
            <a:endParaRPr lang="en-US" sz="2400" dirty="0" smtClean="0"/>
          </a:p>
          <a:p>
            <a:pPr marL="0" indent="0">
              <a:buNone/>
            </a:pPr>
            <a:endParaRPr lang="en-US" sz="2400" dirty="0" smtClean="0"/>
          </a:p>
          <a:p>
            <a:endParaRPr lang="en-US" sz="2400" dirty="0"/>
          </a:p>
        </p:txBody>
      </p:sp>
      <p:pic>
        <p:nvPicPr>
          <p:cNvPr id="5" name="Picture 4"/>
          <p:cNvPicPr>
            <a:picLocks noChangeAspect="1"/>
          </p:cNvPicPr>
          <p:nvPr/>
        </p:nvPicPr>
        <p:blipFill>
          <a:blip r:embed="rId3"/>
          <a:stretch>
            <a:fillRect/>
          </a:stretch>
        </p:blipFill>
        <p:spPr>
          <a:xfrm>
            <a:off x="6771595" y="152400"/>
            <a:ext cx="2362200" cy="1248664"/>
          </a:xfrm>
          <a:prstGeom prst="rect">
            <a:avLst/>
          </a:prstGeom>
        </p:spPr>
      </p:pic>
    </p:spTree>
    <p:extLst>
      <p:ext uri="{BB962C8B-B14F-4D97-AF65-F5344CB8AC3E}">
        <p14:creationId xmlns:p14="http://schemas.microsoft.com/office/powerpoint/2010/main" val="6901792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7010400"/>
          </a:xfrm>
          <a:prstGeom prst="rect">
            <a:avLst/>
          </a:prstGeom>
        </p:spPr>
      </p:pic>
      <p:sp>
        <p:nvSpPr>
          <p:cNvPr id="2" name="Title 1"/>
          <p:cNvSpPr>
            <a:spLocks noGrp="1"/>
          </p:cNvSpPr>
          <p:nvPr>
            <p:ph type="title"/>
          </p:nvPr>
        </p:nvSpPr>
        <p:spPr>
          <a:xfrm>
            <a:off x="304800" y="228600"/>
            <a:ext cx="5334000" cy="715962"/>
          </a:xfrm>
          <a:ln>
            <a:solidFill>
              <a:schemeClr val="tx2">
                <a:lumMod val="60000"/>
                <a:lumOff val="40000"/>
              </a:schemeClr>
            </a:solidFill>
          </a:ln>
        </p:spPr>
        <p:txBody>
          <a:bodyPr>
            <a:normAutofit/>
          </a:bodyPr>
          <a:lstStyle/>
          <a:p>
            <a:r>
              <a:rPr lang="en-US" sz="2800" dirty="0" smtClean="0"/>
              <a:t> A Blessing by John </a:t>
            </a:r>
            <a:r>
              <a:rPr lang="en-US" sz="2800" dirty="0" err="1" smtClean="0"/>
              <a:t>O’Donohue</a:t>
            </a:r>
            <a:endParaRPr lang="en-US" sz="2800" dirty="0"/>
          </a:p>
        </p:txBody>
      </p:sp>
      <p:sp>
        <p:nvSpPr>
          <p:cNvPr id="3" name="Content Placeholder 2"/>
          <p:cNvSpPr>
            <a:spLocks noGrp="1"/>
          </p:cNvSpPr>
          <p:nvPr>
            <p:ph idx="1"/>
          </p:nvPr>
        </p:nvSpPr>
        <p:spPr>
          <a:xfrm>
            <a:off x="457200" y="1143000"/>
            <a:ext cx="8229600" cy="5715000"/>
          </a:xfrm>
        </p:spPr>
        <p:txBody>
          <a:bodyPr>
            <a:normAutofit/>
          </a:bodyPr>
          <a:lstStyle/>
          <a:p>
            <a:pPr marL="0" indent="0" algn="ctr">
              <a:buNone/>
            </a:pPr>
            <a:r>
              <a:rPr lang="en-US" sz="2400" dirty="0"/>
              <a:t>May the light of your soul guide you.</a:t>
            </a:r>
          </a:p>
          <a:p>
            <a:pPr marL="0" indent="0" algn="ctr">
              <a:buNone/>
            </a:pPr>
            <a:r>
              <a:rPr lang="en-US" sz="2400" dirty="0"/>
              <a:t>May the light of your soul bless the work you do</a:t>
            </a:r>
          </a:p>
          <a:p>
            <a:pPr marL="0" indent="0" algn="ctr">
              <a:buNone/>
            </a:pPr>
            <a:r>
              <a:rPr lang="en-US" sz="2400" dirty="0"/>
              <a:t>   with the secret love and warmth of your heart.</a:t>
            </a:r>
          </a:p>
          <a:p>
            <a:pPr marL="0" indent="0" algn="ctr">
              <a:buNone/>
            </a:pPr>
            <a:r>
              <a:rPr lang="en-US" sz="2400" dirty="0"/>
              <a:t>May you see in what you do the beauty </a:t>
            </a:r>
          </a:p>
          <a:p>
            <a:pPr marL="0" indent="0" algn="ctr">
              <a:buNone/>
            </a:pPr>
            <a:r>
              <a:rPr lang="en-US" sz="2400" dirty="0"/>
              <a:t>   of your own soul.</a:t>
            </a:r>
          </a:p>
          <a:p>
            <a:pPr marL="0" indent="0" algn="ctr">
              <a:buNone/>
            </a:pPr>
            <a:r>
              <a:rPr lang="en-US" sz="2400" dirty="0"/>
              <a:t>May the sacredness of your work bring healing,  </a:t>
            </a:r>
          </a:p>
          <a:p>
            <a:pPr marL="0" indent="0" algn="ctr">
              <a:buNone/>
            </a:pPr>
            <a:r>
              <a:rPr lang="en-US" sz="2400" dirty="0"/>
              <a:t>   light, and renewal to those who work with you </a:t>
            </a:r>
          </a:p>
          <a:p>
            <a:pPr marL="0" indent="0" algn="ctr">
              <a:buNone/>
            </a:pPr>
            <a:r>
              <a:rPr lang="en-US" sz="2400" dirty="0"/>
              <a:t>   and to those who see and receive your work.</a:t>
            </a:r>
          </a:p>
          <a:p>
            <a:pPr marL="0" indent="0" algn="ctr">
              <a:buNone/>
            </a:pPr>
            <a:r>
              <a:rPr lang="en-US" sz="2400" dirty="0"/>
              <a:t>May your work never weary you.</a:t>
            </a:r>
          </a:p>
          <a:p>
            <a:pPr marL="0" indent="0" algn="ctr">
              <a:buNone/>
            </a:pPr>
            <a:r>
              <a:rPr lang="en-US" sz="2400" dirty="0"/>
              <a:t>May it release within you wellsprings of </a:t>
            </a:r>
          </a:p>
          <a:p>
            <a:pPr marL="0" indent="0" algn="ctr">
              <a:buNone/>
            </a:pPr>
            <a:r>
              <a:rPr lang="en-US" sz="2400" dirty="0"/>
              <a:t>   refreshment, inspiration and excitement </a:t>
            </a:r>
          </a:p>
        </p:txBody>
      </p:sp>
    </p:spTree>
    <p:extLst>
      <p:ext uri="{BB962C8B-B14F-4D97-AF65-F5344CB8AC3E}">
        <p14:creationId xmlns:p14="http://schemas.microsoft.com/office/powerpoint/2010/main" val="1385546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7010400"/>
          </a:xfrm>
          <a:prstGeom prst="rect">
            <a:avLst/>
          </a:prstGeom>
        </p:spPr>
      </p:pic>
      <p:sp>
        <p:nvSpPr>
          <p:cNvPr id="2" name="Title 1"/>
          <p:cNvSpPr>
            <a:spLocks noGrp="1"/>
          </p:cNvSpPr>
          <p:nvPr>
            <p:ph type="title"/>
          </p:nvPr>
        </p:nvSpPr>
        <p:spPr>
          <a:xfrm>
            <a:off x="457200" y="274638"/>
            <a:ext cx="2362200" cy="563562"/>
          </a:xfrm>
        </p:spPr>
        <p:txBody>
          <a:bodyPr>
            <a:normAutofit/>
          </a:bodyPr>
          <a:lstStyle/>
          <a:p>
            <a:pPr algn="l"/>
            <a:r>
              <a:rPr lang="en-US" sz="2000" dirty="0" smtClean="0"/>
              <a:t>Blessing Continued</a:t>
            </a:r>
            <a:endParaRPr lang="en-US" sz="2000" dirty="0"/>
          </a:p>
        </p:txBody>
      </p:sp>
      <p:sp>
        <p:nvSpPr>
          <p:cNvPr id="3" name="Content Placeholder 2"/>
          <p:cNvSpPr>
            <a:spLocks noGrp="1"/>
          </p:cNvSpPr>
          <p:nvPr>
            <p:ph idx="1"/>
          </p:nvPr>
        </p:nvSpPr>
        <p:spPr>
          <a:xfrm>
            <a:off x="457200" y="914400"/>
            <a:ext cx="8229600" cy="5943600"/>
          </a:xfrm>
        </p:spPr>
        <p:txBody>
          <a:bodyPr>
            <a:normAutofit/>
          </a:bodyPr>
          <a:lstStyle/>
          <a:p>
            <a:pPr marL="0" indent="0" algn="ctr">
              <a:buNone/>
            </a:pPr>
            <a:r>
              <a:rPr lang="en-US" sz="2400" dirty="0"/>
              <a:t>May you be present in what you do.</a:t>
            </a:r>
          </a:p>
          <a:p>
            <a:pPr marL="0" indent="0" algn="ctr">
              <a:buNone/>
            </a:pPr>
            <a:r>
              <a:rPr lang="en-US" sz="2400" dirty="0"/>
              <a:t>May you never become lost in </a:t>
            </a:r>
          </a:p>
          <a:p>
            <a:pPr marL="0" indent="0" algn="ctr">
              <a:buNone/>
            </a:pPr>
            <a:r>
              <a:rPr lang="en-US" sz="2400" dirty="0"/>
              <a:t>   the bland absences.</a:t>
            </a:r>
          </a:p>
          <a:p>
            <a:pPr marL="0" indent="0" algn="ctr">
              <a:buNone/>
            </a:pPr>
            <a:r>
              <a:rPr lang="en-US" sz="2400" dirty="0"/>
              <a:t>May the day never burden.</a:t>
            </a:r>
          </a:p>
          <a:p>
            <a:pPr marL="0" indent="0" algn="ctr">
              <a:buNone/>
            </a:pPr>
            <a:r>
              <a:rPr lang="en-US" sz="2400" dirty="0"/>
              <a:t>May dawn find you awake and alert, </a:t>
            </a:r>
          </a:p>
          <a:p>
            <a:pPr marL="0" indent="0" algn="ctr">
              <a:buNone/>
            </a:pPr>
            <a:r>
              <a:rPr lang="en-US" sz="2400" dirty="0"/>
              <a:t>   approaching your new day with dreams, </a:t>
            </a:r>
          </a:p>
          <a:p>
            <a:pPr marL="0" indent="0" algn="ctr">
              <a:buNone/>
            </a:pPr>
            <a:r>
              <a:rPr lang="en-US" sz="2400" dirty="0"/>
              <a:t>   possibilities and promises.</a:t>
            </a:r>
          </a:p>
          <a:p>
            <a:pPr marL="0" indent="0" algn="ctr">
              <a:buNone/>
            </a:pPr>
            <a:r>
              <a:rPr lang="en-US" sz="2400" dirty="0"/>
              <a:t>May evening find you gracious and fulfilled.</a:t>
            </a:r>
          </a:p>
          <a:p>
            <a:pPr marL="0" indent="0" algn="ctr">
              <a:buNone/>
            </a:pPr>
            <a:r>
              <a:rPr lang="en-US" sz="2400" dirty="0"/>
              <a:t>May you go into the night blessed, </a:t>
            </a:r>
          </a:p>
          <a:p>
            <a:pPr marL="0" indent="0" algn="ctr">
              <a:buNone/>
            </a:pPr>
            <a:r>
              <a:rPr lang="en-US" sz="2400" dirty="0"/>
              <a:t>   sheltered and protected.</a:t>
            </a:r>
          </a:p>
          <a:p>
            <a:pPr marL="0" indent="0" algn="ctr">
              <a:buNone/>
            </a:pPr>
            <a:r>
              <a:rPr lang="en-US" sz="2400" dirty="0"/>
              <a:t>May your soul calm, console and renew you.</a:t>
            </a:r>
          </a:p>
          <a:p>
            <a:r>
              <a:rPr lang="en-US" sz="2400" dirty="0"/>
              <a:t> </a:t>
            </a:r>
          </a:p>
          <a:p>
            <a:pPr marL="0" indent="0">
              <a:buNone/>
            </a:pPr>
            <a:endParaRPr lang="en-US" sz="2000" dirty="0"/>
          </a:p>
        </p:txBody>
      </p:sp>
    </p:spTree>
    <p:extLst>
      <p:ext uri="{BB962C8B-B14F-4D97-AF65-F5344CB8AC3E}">
        <p14:creationId xmlns:p14="http://schemas.microsoft.com/office/powerpoint/2010/main" val="1023961573"/>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80000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05000" y="689900"/>
            <a:ext cx="5486400" cy="5560209"/>
          </a:xfrm>
          <a:prstGeom prst="rect">
            <a:avLst/>
          </a:prstGeom>
        </p:spPr>
      </p:pic>
    </p:spTree>
    <p:extLst>
      <p:ext uri="{BB962C8B-B14F-4D97-AF65-F5344CB8AC3E}">
        <p14:creationId xmlns:p14="http://schemas.microsoft.com/office/powerpoint/2010/main" val="323529924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0" y="0"/>
            <a:ext cx="9144000" cy="7010400"/>
          </a:xfrm>
          <a:prstGeom prst="rect">
            <a:avLst/>
          </a:prstGeom>
        </p:spPr>
      </p:pic>
      <p:sp>
        <p:nvSpPr>
          <p:cNvPr id="2" name="Rectangle 1"/>
          <p:cNvSpPr/>
          <p:nvPr/>
        </p:nvSpPr>
        <p:spPr>
          <a:xfrm>
            <a:off x="2286000" y="1371600"/>
            <a:ext cx="5638800" cy="4939813"/>
          </a:xfrm>
          <a:prstGeom prst="rect">
            <a:avLst/>
          </a:prstGeom>
        </p:spPr>
        <p:txBody>
          <a:bodyPr wrap="square">
            <a:spAutoFit/>
          </a:bodyPr>
          <a:lstStyle/>
          <a:p>
            <a:pPr marL="342900" indent="-342900">
              <a:buFont typeface="Arial"/>
              <a:buChar char="•"/>
            </a:pPr>
            <a:r>
              <a:rPr lang="en-US" sz="2400" i="1" dirty="0"/>
              <a:t>Personal Coaching for Results: How to Mentor and Inspire Others to Amazing Growth </a:t>
            </a:r>
            <a:r>
              <a:rPr lang="en-US" sz="2400" dirty="0"/>
              <a:t>- Lou Tice  (available in used books on Amazon</a:t>
            </a:r>
            <a:r>
              <a:rPr lang="en-US" sz="2400" dirty="0" smtClean="0"/>
              <a:t>)</a:t>
            </a:r>
            <a:endParaRPr lang="en-US" sz="2400" dirty="0"/>
          </a:p>
          <a:p>
            <a:pPr marL="342900" indent="-342900">
              <a:buFont typeface="Arial"/>
              <a:buChar char="•"/>
            </a:pPr>
            <a:r>
              <a:rPr lang="en-US" sz="2400" i="1" dirty="0"/>
              <a:t>Playing Big: Find Your Voice, Your Mission, Your Message </a:t>
            </a:r>
            <a:r>
              <a:rPr lang="en-US" sz="2400" dirty="0"/>
              <a:t>- Tara Mohr</a:t>
            </a:r>
          </a:p>
          <a:p>
            <a:endParaRPr lang="en-US" sz="900" dirty="0"/>
          </a:p>
          <a:p>
            <a:pPr marL="342900" indent="-342900">
              <a:buFont typeface="Arial"/>
              <a:buChar char="•"/>
            </a:pPr>
            <a:r>
              <a:rPr lang="en-US" sz="2400" i="1" dirty="0"/>
              <a:t>The Confidence Code: The Science and Art of Self-Assurance - What Women Should Know </a:t>
            </a:r>
            <a:r>
              <a:rPr lang="en-US" sz="2400" dirty="0"/>
              <a:t>- </a:t>
            </a:r>
            <a:r>
              <a:rPr lang="en-US" sz="2400" dirty="0" err="1" smtClean="0"/>
              <a:t>Katty</a:t>
            </a:r>
            <a:r>
              <a:rPr lang="en-US" sz="2400" dirty="0" smtClean="0"/>
              <a:t> </a:t>
            </a:r>
            <a:r>
              <a:rPr lang="en-US" sz="2400" dirty="0"/>
              <a:t>Kay &amp; Claire </a:t>
            </a:r>
            <a:r>
              <a:rPr lang="en-US" sz="2400" dirty="0" smtClean="0"/>
              <a:t>Shipman	(</a:t>
            </a:r>
            <a:r>
              <a:rPr lang="en-US" sz="2400" dirty="0"/>
              <a:t>New York Times Bestseller</a:t>
            </a:r>
            <a:r>
              <a:rPr lang="en-US" sz="2400" dirty="0" smtClean="0"/>
              <a:t>)</a:t>
            </a:r>
          </a:p>
          <a:p>
            <a:pPr marL="342900" indent="-342900">
              <a:buFont typeface="Arial"/>
              <a:buChar char="•"/>
            </a:pPr>
            <a:r>
              <a:rPr lang="en-US" sz="2400" i="1" dirty="0" smtClean="0"/>
              <a:t>Feel the Fear… and Do It Anyway </a:t>
            </a:r>
            <a:r>
              <a:rPr lang="en-US" sz="2400" dirty="0" smtClean="0"/>
              <a:t>by Susan Jeffers</a:t>
            </a:r>
            <a:endParaRPr lang="en-US" sz="2400" dirty="0"/>
          </a:p>
          <a:p>
            <a:endParaRPr lang="en-US" dirty="0"/>
          </a:p>
        </p:txBody>
      </p:sp>
      <p:sp>
        <p:nvSpPr>
          <p:cNvPr id="3" name="Title 2"/>
          <p:cNvSpPr>
            <a:spLocks noGrp="1"/>
          </p:cNvSpPr>
          <p:nvPr>
            <p:ph type="title"/>
          </p:nvPr>
        </p:nvSpPr>
        <p:spPr/>
        <p:txBody>
          <a:bodyPr>
            <a:normAutofit/>
          </a:bodyPr>
          <a:lstStyle/>
          <a:p>
            <a:r>
              <a:rPr lang="en-US" sz="3600" dirty="0" smtClean="0"/>
              <a:t>Books on Personal Development</a:t>
            </a:r>
            <a:endParaRPr lang="en-US" sz="3600" dirty="0"/>
          </a:p>
        </p:txBody>
      </p:sp>
    </p:spTree>
    <p:extLst>
      <p:ext uri="{BB962C8B-B14F-4D97-AF65-F5344CB8AC3E}">
        <p14:creationId xmlns:p14="http://schemas.microsoft.com/office/powerpoint/2010/main" val="257751870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0" y="0"/>
            <a:ext cx="9144000" cy="7010400"/>
          </a:xfrm>
          <a:prstGeom prst="rect">
            <a:avLst/>
          </a:prstGeom>
        </p:spPr>
      </p:pic>
      <p:sp>
        <p:nvSpPr>
          <p:cNvPr id="2" name="Rectangle 1"/>
          <p:cNvSpPr/>
          <p:nvPr/>
        </p:nvSpPr>
        <p:spPr>
          <a:xfrm>
            <a:off x="914400" y="990600"/>
            <a:ext cx="7467600" cy="3785652"/>
          </a:xfrm>
          <a:prstGeom prst="rect">
            <a:avLst/>
          </a:prstGeom>
        </p:spPr>
        <p:txBody>
          <a:bodyPr wrap="square">
            <a:spAutoFit/>
          </a:bodyPr>
          <a:lstStyle/>
          <a:p>
            <a:pPr algn="ctr"/>
            <a:r>
              <a:rPr lang="en-US" sz="4000" dirty="0"/>
              <a:t>Criticism is something we can avoid easily</a:t>
            </a:r>
          </a:p>
          <a:p>
            <a:pPr algn="ctr"/>
            <a:r>
              <a:rPr lang="en-US" sz="4000" dirty="0"/>
              <a:t>by saying nothing, </a:t>
            </a:r>
            <a:endParaRPr lang="en-US" sz="4000" dirty="0" smtClean="0"/>
          </a:p>
          <a:p>
            <a:pPr algn="ctr"/>
            <a:r>
              <a:rPr lang="en-US" sz="4000" dirty="0" smtClean="0"/>
              <a:t>doing </a:t>
            </a:r>
            <a:r>
              <a:rPr lang="en-US" sz="4000" dirty="0"/>
              <a:t>nothing,</a:t>
            </a:r>
          </a:p>
          <a:p>
            <a:pPr algn="ctr"/>
            <a:r>
              <a:rPr lang="en-US" sz="4000" dirty="0"/>
              <a:t>and being nothing.</a:t>
            </a:r>
          </a:p>
          <a:p>
            <a:r>
              <a:rPr lang="en-US" sz="4000" dirty="0"/>
              <a:t>     </a:t>
            </a:r>
            <a:r>
              <a:rPr lang="en-US" sz="4000" dirty="0" smtClean="0"/>
              <a:t>			Aristotle</a:t>
            </a:r>
            <a:endParaRPr lang="en-US" sz="4000" dirty="0"/>
          </a:p>
        </p:txBody>
      </p:sp>
    </p:spTree>
    <p:extLst>
      <p:ext uri="{BB962C8B-B14F-4D97-AF65-F5344CB8AC3E}">
        <p14:creationId xmlns:p14="http://schemas.microsoft.com/office/powerpoint/2010/main" val="316914665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9144000" cy="7010400"/>
          </a:xfrm>
          <a:prstGeom prst="rect">
            <a:avLst/>
          </a:prstGeom>
        </p:spPr>
      </p:pic>
      <p:sp>
        <p:nvSpPr>
          <p:cNvPr id="3" name="Content Placeholder 2"/>
          <p:cNvSpPr>
            <a:spLocks noGrp="1"/>
          </p:cNvSpPr>
          <p:nvPr>
            <p:ph idx="1"/>
          </p:nvPr>
        </p:nvSpPr>
        <p:spPr>
          <a:xfrm>
            <a:off x="1219200" y="685800"/>
            <a:ext cx="7467600" cy="5334000"/>
          </a:xfrm>
        </p:spPr>
        <p:txBody>
          <a:bodyPr>
            <a:normAutofit fontScale="92500" lnSpcReduction="20000"/>
          </a:bodyPr>
          <a:lstStyle/>
          <a:p>
            <a:pPr marL="0" indent="0" algn="ctr">
              <a:buNone/>
            </a:pPr>
            <a:r>
              <a:rPr lang="en-US" dirty="0" smtClean="0"/>
              <a:t>Thursday Morning Training Resumes</a:t>
            </a:r>
          </a:p>
          <a:p>
            <a:pPr marL="0" indent="0" algn="ctr">
              <a:buNone/>
            </a:pPr>
            <a:r>
              <a:rPr lang="en-US" dirty="0" smtClean="0"/>
              <a:t>Thursday August 27, 2015</a:t>
            </a:r>
          </a:p>
          <a:p>
            <a:pPr marL="0" indent="0" algn="ctr">
              <a:buNone/>
            </a:pPr>
            <a:r>
              <a:rPr lang="en-US" dirty="0" smtClean="0"/>
              <a:t>With </a:t>
            </a:r>
          </a:p>
          <a:p>
            <a:pPr marL="0" indent="0" algn="ctr">
              <a:buNone/>
            </a:pPr>
            <a:r>
              <a:rPr lang="en-US" dirty="0" smtClean="0"/>
              <a:t>Report from the 100</a:t>
            </a:r>
            <a:r>
              <a:rPr lang="en-US" baseline="30000" dirty="0" smtClean="0"/>
              <a:t>th</a:t>
            </a:r>
            <a:r>
              <a:rPr lang="en-US" dirty="0" smtClean="0"/>
              <a:t> Anniversary </a:t>
            </a:r>
          </a:p>
          <a:p>
            <a:pPr marL="0" indent="0" algn="ctr">
              <a:buNone/>
            </a:pPr>
            <a:r>
              <a:rPr lang="en-US" dirty="0" smtClean="0"/>
              <a:t>Celebration at Shaklee Global Conference 		in Cleveland </a:t>
            </a:r>
          </a:p>
          <a:p>
            <a:pPr marL="0" indent="0" algn="ctr">
              <a:buNone/>
            </a:pPr>
            <a:endParaRPr lang="en-US" dirty="0"/>
          </a:p>
          <a:p>
            <a:pPr marL="0" indent="0" algn="ctr">
              <a:buNone/>
            </a:pPr>
            <a:r>
              <a:rPr lang="en-US" dirty="0" smtClean="0"/>
              <a:t>Use this time off to catch up on past webinars or review 8 weeks to Director with New Distributors.</a:t>
            </a:r>
          </a:p>
          <a:p>
            <a:pPr marL="0" indent="0" algn="ctr">
              <a:buNone/>
            </a:pPr>
            <a:endParaRPr lang="en-US" dirty="0"/>
          </a:p>
          <a:p>
            <a:pPr marL="0" indent="0" algn="ctr">
              <a:buNone/>
            </a:pPr>
            <a:r>
              <a:rPr lang="en-US" dirty="0" smtClean="0"/>
              <a:t>See you in Cleveland ! </a:t>
            </a:r>
            <a:endParaRPr lang="en-US" dirty="0"/>
          </a:p>
        </p:txBody>
      </p:sp>
    </p:spTree>
    <p:extLst>
      <p:ext uri="{BB962C8B-B14F-4D97-AF65-F5344CB8AC3E}">
        <p14:creationId xmlns:p14="http://schemas.microsoft.com/office/powerpoint/2010/main" val="338818881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8600" y="609600"/>
            <a:ext cx="8639598" cy="5399749"/>
          </a:xfrm>
          <a:prstGeom prst="rect">
            <a:avLst/>
          </a:prstGeom>
        </p:spPr>
      </p:pic>
    </p:spTree>
    <p:extLst>
      <p:ext uri="{BB962C8B-B14F-4D97-AF65-F5344CB8AC3E}">
        <p14:creationId xmlns:p14="http://schemas.microsoft.com/office/powerpoint/2010/main" val="33395295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28600" y="228600"/>
            <a:ext cx="2857500" cy="2857500"/>
          </a:xfrm>
          <a:prstGeom prst="rect">
            <a:avLst/>
          </a:prstGeom>
        </p:spPr>
      </p:pic>
      <p:pic>
        <p:nvPicPr>
          <p:cNvPr id="3" name="Picture 2"/>
          <p:cNvPicPr>
            <a:picLocks noChangeAspect="1"/>
          </p:cNvPicPr>
          <p:nvPr/>
        </p:nvPicPr>
        <p:blipFill>
          <a:blip r:embed="rId3"/>
          <a:stretch>
            <a:fillRect/>
          </a:stretch>
        </p:blipFill>
        <p:spPr>
          <a:xfrm>
            <a:off x="2667000" y="1066800"/>
            <a:ext cx="2857500" cy="2857500"/>
          </a:xfrm>
          <a:prstGeom prst="rect">
            <a:avLst/>
          </a:prstGeom>
        </p:spPr>
      </p:pic>
      <p:pic>
        <p:nvPicPr>
          <p:cNvPr id="4" name="Picture 3"/>
          <p:cNvPicPr>
            <a:picLocks noChangeAspect="1"/>
          </p:cNvPicPr>
          <p:nvPr/>
        </p:nvPicPr>
        <p:blipFill>
          <a:blip r:embed="rId4"/>
          <a:stretch>
            <a:fillRect/>
          </a:stretch>
        </p:blipFill>
        <p:spPr>
          <a:xfrm>
            <a:off x="457200" y="4114800"/>
            <a:ext cx="5601891" cy="2549936"/>
          </a:xfrm>
          <a:prstGeom prst="rect">
            <a:avLst/>
          </a:prstGeom>
        </p:spPr>
      </p:pic>
      <p:pic>
        <p:nvPicPr>
          <p:cNvPr id="5" name="Picture 4"/>
          <p:cNvPicPr>
            <a:picLocks noChangeAspect="1"/>
          </p:cNvPicPr>
          <p:nvPr/>
        </p:nvPicPr>
        <p:blipFill>
          <a:blip r:embed="rId5"/>
          <a:stretch>
            <a:fillRect/>
          </a:stretch>
        </p:blipFill>
        <p:spPr>
          <a:xfrm>
            <a:off x="5715000" y="304800"/>
            <a:ext cx="3228722" cy="4350703"/>
          </a:xfrm>
          <a:prstGeom prst="rect">
            <a:avLst/>
          </a:prstGeom>
        </p:spPr>
      </p:pic>
    </p:spTree>
    <p:extLst>
      <p:ext uri="{BB962C8B-B14F-4D97-AF65-F5344CB8AC3E}">
        <p14:creationId xmlns:p14="http://schemas.microsoft.com/office/powerpoint/2010/main" val="40992779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63859" y="0"/>
            <a:ext cx="9292095" cy="6858000"/>
          </a:xfrm>
          <a:prstGeom prst="rect">
            <a:avLst/>
          </a:prstGeom>
        </p:spPr>
      </p:pic>
      <p:sp>
        <p:nvSpPr>
          <p:cNvPr id="2" name="Rectangle 1"/>
          <p:cNvSpPr/>
          <p:nvPr/>
        </p:nvSpPr>
        <p:spPr>
          <a:xfrm>
            <a:off x="533400" y="1143000"/>
            <a:ext cx="8382000" cy="2215991"/>
          </a:xfrm>
          <a:prstGeom prst="rect">
            <a:avLst/>
          </a:prstGeom>
        </p:spPr>
        <p:txBody>
          <a:bodyPr wrap="square">
            <a:spAutoFit/>
          </a:bodyPr>
          <a:lstStyle/>
          <a:p>
            <a:r>
              <a:rPr lang="en-US" sz="2400" dirty="0"/>
              <a:t>Skill Up</a:t>
            </a:r>
            <a:r>
              <a:rPr lang="en-US" sz="2400" dirty="0" smtClean="0"/>
              <a:t>!  </a:t>
            </a:r>
            <a:endParaRPr lang="en-US" sz="2400" dirty="0"/>
          </a:p>
          <a:p>
            <a:r>
              <a:rPr lang="en-US" sz="2400" dirty="0"/>
              <a:t>Participate in any of the following activities.</a:t>
            </a:r>
          </a:p>
          <a:p>
            <a:r>
              <a:rPr lang="en-US" sz="2400" dirty="0"/>
              <a:t>Record your activity/points on the “Skill Up Calculator” attached .</a:t>
            </a:r>
          </a:p>
          <a:p>
            <a:r>
              <a:rPr lang="en-US" sz="2400" dirty="0"/>
              <a:t>Achieve 25+ points/month and RECEIVE A SPECIAL </a:t>
            </a:r>
            <a:r>
              <a:rPr lang="en-US" sz="2400" dirty="0" smtClean="0"/>
              <a:t>Gift at Shaklee Style Store!  </a:t>
            </a:r>
            <a:endParaRPr lang="en-US" sz="2400" dirty="0"/>
          </a:p>
          <a:p>
            <a:r>
              <a:rPr lang="en-US" i="1" dirty="0"/>
              <a:t> </a:t>
            </a:r>
            <a:endParaRPr lang="en-US" dirty="0"/>
          </a:p>
        </p:txBody>
      </p:sp>
      <p:sp>
        <p:nvSpPr>
          <p:cNvPr id="3" name="TextBox 2"/>
          <p:cNvSpPr txBox="1"/>
          <p:nvPr/>
        </p:nvSpPr>
        <p:spPr>
          <a:xfrm>
            <a:off x="762000" y="457200"/>
            <a:ext cx="5715000" cy="523220"/>
          </a:xfrm>
          <a:prstGeom prst="rect">
            <a:avLst/>
          </a:prstGeom>
          <a:noFill/>
          <a:ln>
            <a:solidFill>
              <a:schemeClr val="tx2">
                <a:lumMod val="60000"/>
                <a:lumOff val="40000"/>
              </a:schemeClr>
            </a:solidFill>
          </a:ln>
        </p:spPr>
        <p:txBody>
          <a:bodyPr wrap="square" rtlCol="0">
            <a:spAutoFit/>
          </a:bodyPr>
          <a:lstStyle/>
          <a:p>
            <a:r>
              <a:rPr lang="en-US" sz="2800" dirty="0" smtClean="0"/>
              <a:t>Distributor Summer Reward Program</a:t>
            </a:r>
            <a:endParaRPr lang="en-US" sz="2800" dirty="0"/>
          </a:p>
        </p:txBody>
      </p:sp>
      <p:sp>
        <p:nvSpPr>
          <p:cNvPr id="4" name="TextBox 3"/>
          <p:cNvSpPr txBox="1"/>
          <p:nvPr/>
        </p:nvSpPr>
        <p:spPr>
          <a:xfrm>
            <a:off x="457200" y="3200400"/>
            <a:ext cx="8382000" cy="3046988"/>
          </a:xfrm>
          <a:prstGeom prst="rect">
            <a:avLst/>
          </a:prstGeom>
          <a:noFill/>
        </p:spPr>
        <p:txBody>
          <a:bodyPr wrap="square" rtlCol="0">
            <a:spAutoFit/>
          </a:bodyPr>
          <a:lstStyle/>
          <a:p>
            <a:pPr marL="342900" indent="-342900">
              <a:buFont typeface="Arial"/>
              <a:buChar char="•"/>
            </a:pPr>
            <a:r>
              <a:rPr lang="en-US" sz="2400" dirty="0" smtClean="0"/>
              <a:t>Earn 4 points --Schedule a strategy session with </a:t>
            </a:r>
            <a:r>
              <a:rPr lang="en-US" sz="2400" dirty="0" err="1" smtClean="0"/>
              <a:t>upline</a:t>
            </a:r>
            <a:r>
              <a:rPr lang="en-US" sz="2400" dirty="0" smtClean="0"/>
              <a:t> for July </a:t>
            </a:r>
          </a:p>
          <a:p>
            <a:pPr marL="342900" indent="-342900">
              <a:buFont typeface="Arial"/>
              <a:buChar char="•"/>
            </a:pPr>
            <a:r>
              <a:rPr lang="en-US" sz="2400" dirty="0" smtClean="0"/>
              <a:t> Earn 3 points for each archived 8 Weeks To Director Training 	( Shaklee Summer School 2014  at </a:t>
            </a:r>
            <a:r>
              <a:rPr lang="en-US" sz="2400" dirty="0" err="1" smtClean="0"/>
              <a:t>bobsfiles.net</a:t>
            </a:r>
            <a:r>
              <a:rPr lang="en-US" sz="2400" dirty="0" smtClean="0"/>
              <a:t> ) or any 	other archived Thursday trainings		</a:t>
            </a:r>
          </a:p>
          <a:p>
            <a:pPr marL="342900" indent="-342900">
              <a:buFont typeface="Arial"/>
              <a:buChar char="•"/>
            </a:pPr>
            <a:r>
              <a:rPr lang="en-US" sz="2400" dirty="0" smtClean="0"/>
              <a:t>Earn </a:t>
            </a:r>
            <a:r>
              <a:rPr lang="en-US" sz="2400" dirty="0"/>
              <a:t>5 points for an in-home meeting with 3 or more people. </a:t>
            </a:r>
            <a:r>
              <a:rPr lang="en-US" sz="2400" b="1" dirty="0"/>
              <a:t> </a:t>
            </a:r>
            <a:endParaRPr lang="en-US" sz="2400" dirty="0"/>
          </a:p>
          <a:p>
            <a:pPr marL="342900" indent="-342900">
              <a:buFont typeface="Arial"/>
              <a:buChar char="•"/>
            </a:pPr>
            <a:r>
              <a:rPr lang="en-US" sz="2400" dirty="0"/>
              <a:t>Earn 3 points for a </a:t>
            </a:r>
            <a:r>
              <a:rPr lang="en-US" sz="2400" dirty="0" err="1" smtClean="0"/>
              <a:t>FaceBook</a:t>
            </a:r>
            <a:r>
              <a:rPr lang="en-US" sz="2400" dirty="0" smtClean="0"/>
              <a:t> </a:t>
            </a:r>
            <a:r>
              <a:rPr lang="en-US" sz="2400" dirty="0"/>
              <a:t>party.</a:t>
            </a:r>
          </a:p>
          <a:p>
            <a:pPr marL="342900" indent="-342900">
              <a:buFont typeface="Arial"/>
              <a:buChar char="•"/>
            </a:pPr>
            <a:r>
              <a:rPr lang="en-US" sz="2400" dirty="0"/>
              <a:t>Earn 2 points for a 3-way call with </a:t>
            </a:r>
            <a:r>
              <a:rPr lang="en-US" sz="2400" dirty="0" err="1" smtClean="0"/>
              <a:t>upline</a:t>
            </a:r>
            <a:r>
              <a:rPr lang="en-US" sz="2400" dirty="0" smtClean="0"/>
              <a:t>.</a:t>
            </a:r>
            <a:endParaRPr lang="en-US" sz="2400" dirty="0"/>
          </a:p>
          <a:p>
            <a:pPr marL="342900" indent="-342900">
              <a:buFont typeface="Arial"/>
              <a:buChar char="•"/>
            </a:pPr>
            <a:endParaRPr lang="en-US" sz="2400" b="1" dirty="0"/>
          </a:p>
        </p:txBody>
      </p:sp>
    </p:spTree>
    <p:extLst>
      <p:ext uri="{BB962C8B-B14F-4D97-AF65-F5344CB8AC3E}">
        <p14:creationId xmlns:p14="http://schemas.microsoft.com/office/powerpoint/2010/main" val="21722398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63859" y="0"/>
            <a:ext cx="9292095" cy="6858000"/>
          </a:xfrm>
          <a:prstGeom prst="rect">
            <a:avLst/>
          </a:prstGeom>
        </p:spPr>
      </p:pic>
      <p:sp>
        <p:nvSpPr>
          <p:cNvPr id="2" name="Rectangle 1"/>
          <p:cNvSpPr/>
          <p:nvPr/>
        </p:nvSpPr>
        <p:spPr>
          <a:xfrm>
            <a:off x="685800" y="1676400"/>
            <a:ext cx="8001000" cy="4431983"/>
          </a:xfrm>
          <a:prstGeom prst="rect">
            <a:avLst/>
          </a:prstGeom>
        </p:spPr>
        <p:txBody>
          <a:bodyPr wrap="square">
            <a:spAutoFit/>
          </a:bodyPr>
          <a:lstStyle/>
          <a:p>
            <a:endParaRPr lang="en-US" dirty="0"/>
          </a:p>
          <a:p>
            <a:r>
              <a:rPr lang="en-US" sz="2400" dirty="0"/>
              <a:t>You learn skills when you do events.</a:t>
            </a:r>
          </a:p>
          <a:p>
            <a:endParaRPr lang="en-US" sz="2400" dirty="0"/>
          </a:p>
          <a:p>
            <a:r>
              <a:rPr lang="en-US" sz="2400" dirty="0"/>
              <a:t>What prize interests you</a:t>
            </a:r>
            <a:r>
              <a:rPr lang="en-US" sz="2400" dirty="0" smtClean="0"/>
              <a:t>?</a:t>
            </a:r>
          </a:p>
          <a:p>
            <a:endParaRPr lang="en-US" sz="2400" dirty="0"/>
          </a:p>
          <a:p>
            <a:r>
              <a:rPr lang="en-US" sz="2400" dirty="0"/>
              <a:t>Shaklee Baseball Cap</a:t>
            </a:r>
          </a:p>
          <a:p>
            <a:r>
              <a:rPr lang="en-US" sz="2400" dirty="0"/>
              <a:t>Shaklee pink </a:t>
            </a:r>
            <a:r>
              <a:rPr lang="en-US" sz="2400" dirty="0" smtClean="0"/>
              <a:t>T-Shirt</a:t>
            </a:r>
            <a:endParaRPr lang="en-US" sz="2400" dirty="0"/>
          </a:p>
          <a:p>
            <a:r>
              <a:rPr lang="en-US" sz="2400" dirty="0"/>
              <a:t>Shaklee notebook</a:t>
            </a:r>
          </a:p>
          <a:p>
            <a:r>
              <a:rPr lang="en-US" sz="2400" dirty="0"/>
              <a:t>Shaklee car trunk bag</a:t>
            </a:r>
          </a:p>
          <a:p>
            <a:r>
              <a:rPr lang="en-US" sz="2400" dirty="0"/>
              <a:t>Shaklee cooler tote </a:t>
            </a:r>
            <a:r>
              <a:rPr lang="en-US" sz="2400" dirty="0" smtClean="0"/>
              <a:t>bag</a:t>
            </a:r>
          </a:p>
          <a:p>
            <a:endParaRPr lang="en-US" sz="2400" dirty="0"/>
          </a:p>
          <a:p>
            <a:r>
              <a:rPr lang="en-US" sz="2400" dirty="0"/>
              <a:t>Can't decide?  Get 2 with 35 points!</a:t>
            </a:r>
          </a:p>
        </p:txBody>
      </p:sp>
      <p:sp>
        <p:nvSpPr>
          <p:cNvPr id="4" name="TextBox 3"/>
          <p:cNvSpPr txBox="1"/>
          <p:nvPr/>
        </p:nvSpPr>
        <p:spPr>
          <a:xfrm>
            <a:off x="1143000" y="533400"/>
            <a:ext cx="7315200" cy="584776"/>
          </a:xfrm>
          <a:prstGeom prst="rect">
            <a:avLst/>
          </a:prstGeom>
          <a:noFill/>
          <a:ln>
            <a:solidFill>
              <a:schemeClr val="tx2">
                <a:lumMod val="75000"/>
              </a:schemeClr>
            </a:solidFill>
          </a:ln>
        </p:spPr>
        <p:txBody>
          <a:bodyPr wrap="square" rtlCol="0">
            <a:spAutoFit/>
          </a:bodyPr>
          <a:lstStyle/>
          <a:p>
            <a:r>
              <a:rPr lang="en-US" sz="3200" dirty="0" smtClean="0"/>
              <a:t>Earn Prizes as You Grow Your Business</a:t>
            </a:r>
            <a:endParaRPr lang="en-US" sz="3200" dirty="0"/>
          </a:p>
        </p:txBody>
      </p:sp>
      <p:pic>
        <p:nvPicPr>
          <p:cNvPr id="5" name="Picture 4"/>
          <p:cNvPicPr>
            <a:picLocks noChangeAspect="1"/>
          </p:cNvPicPr>
          <p:nvPr/>
        </p:nvPicPr>
        <p:blipFill>
          <a:blip r:embed="rId3"/>
          <a:stretch>
            <a:fillRect/>
          </a:stretch>
        </p:blipFill>
        <p:spPr>
          <a:xfrm>
            <a:off x="5486400" y="1371600"/>
            <a:ext cx="3175000" cy="3175000"/>
          </a:xfrm>
          <a:prstGeom prst="rect">
            <a:avLst/>
          </a:prstGeom>
        </p:spPr>
      </p:pic>
      <p:pic>
        <p:nvPicPr>
          <p:cNvPr id="6" name="Picture 5"/>
          <p:cNvPicPr>
            <a:picLocks noChangeAspect="1"/>
          </p:cNvPicPr>
          <p:nvPr/>
        </p:nvPicPr>
        <p:blipFill>
          <a:blip r:embed="rId4"/>
          <a:stretch>
            <a:fillRect/>
          </a:stretch>
        </p:blipFill>
        <p:spPr>
          <a:xfrm>
            <a:off x="6477000" y="4191000"/>
            <a:ext cx="2184400" cy="2184400"/>
          </a:xfrm>
          <a:prstGeom prst="rect">
            <a:avLst/>
          </a:prstGeom>
        </p:spPr>
      </p:pic>
      <p:pic>
        <p:nvPicPr>
          <p:cNvPr id="7" name="Picture 6"/>
          <p:cNvPicPr>
            <a:picLocks noChangeAspect="1"/>
          </p:cNvPicPr>
          <p:nvPr/>
        </p:nvPicPr>
        <p:blipFill>
          <a:blip r:embed="rId5"/>
          <a:stretch>
            <a:fillRect/>
          </a:stretch>
        </p:blipFill>
        <p:spPr>
          <a:xfrm>
            <a:off x="4038600" y="3276600"/>
            <a:ext cx="2184400" cy="2184400"/>
          </a:xfrm>
          <a:prstGeom prst="rect">
            <a:avLst/>
          </a:prstGeom>
        </p:spPr>
      </p:pic>
    </p:spTree>
    <p:extLst>
      <p:ext uri="{BB962C8B-B14F-4D97-AF65-F5344CB8AC3E}">
        <p14:creationId xmlns:p14="http://schemas.microsoft.com/office/powerpoint/2010/main" val="21093561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7200" y="1143000"/>
            <a:ext cx="8153400" cy="2677656"/>
          </a:xfrm>
          <a:prstGeom prst="rect">
            <a:avLst/>
          </a:prstGeom>
          <a:noFill/>
          <a:ln>
            <a:solidFill>
              <a:schemeClr val="accent3">
                <a:lumMod val="50000"/>
              </a:schemeClr>
            </a:solidFill>
          </a:ln>
        </p:spPr>
        <p:txBody>
          <a:bodyPr wrap="square" rtlCol="0">
            <a:spAutoFit/>
          </a:bodyPr>
          <a:lstStyle/>
          <a:p>
            <a:r>
              <a:rPr lang="en-US" sz="3200" dirty="0" smtClean="0"/>
              <a:t>Our Businesses Grow ..</a:t>
            </a:r>
            <a:r>
              <a:rPr lang="en-US" sz="3200" dirty="0"/>
              <a:t> </a:t>
            </a:r>
            <a:r>
              <a:rPr lang="en-US" sz="3200" dirty="0" smtClean="0"/>
              <a:t>  As We Grow</a:t>
            </a:r>
          </a:p>
          <a:p>
            <a:pPr algn="ctr"/>
            <a:r>
              <a:rPr lang="en-US" sz="2400" dirty="0" smtClean="0"/>
              <a:t>Shaklee Leadership, Coaching and Personal Development </a:t>
            </a:r>
          </a:p>
          <a:p>
            <a:pPr algn="ctr"/>
            <a:r>
              <a:rPr lang="en-US" sz="2400" dirty="0" smtClean="0"/>
              <a:t>Summer 2015  # </a:t>
            </a:r>
            <a:r>
              <a:rPr lang="en-US" sz="2400" dirty="0"/>
              <a:t>6</a:t>
            </a:r>
            <a:r>
              <a:rPr lang="en-US" sz="2400" dirty="0" smtClean="0"/>
              <a:t>   July 9, 2015</a:t>
            </a:r>
          </a:p>
          <a:p>
            <a:pPr algn="ctr"/>
            <a:r>
              <a:rPr lang="en-US" sz="3200" dirty="0" smtClean="0"/>
              <a:t>Lessons in Leadership</a:t>
            </a:r>
          </a:p>
          <a:p>
            <a:pPr algn="ctr"/>
            <a:r>
              <a:rPr lang="en-US" sz="3200" dirty="0" smtClean="0"/>
              <a:t>With Key Coordinator Margaret </a:t>
            </a:r>
            <a:r>
              <a:rPr lang="en-US" sz="3200" dirty="0" err="1" smtClean="0"/>
              <a:t>Trost</a:t>
            </a:r>
            <a:endParaRPr lang="en-US" sz="3200" dirty="0" smtClean="0"/>
          </a:p>
          <a:p>
            <a:pPr algn="ctr"/>
            <a:endParaRPr lang="en-US" sz="2400" dirty="0"/>
          </a:p>
        </p:txBody>
      </p:sp>
      <p:pic>
        <p:nvPicPr>
          <p:cNvPr id="9" name="Picture 8" descr="Jo Coogan.jpg"/>
          <p:cNvPicPr>
            <a:picLocks noChangeAspect="1"/>
          </p:cNvPicPr>
          <p:nvPr/>
        </p:nvPicPr>
        <p:blipFill>
          <a:blip r:embed="rId3" cstate="print"/>
          <a:stretch>
            <a:fillRect/>
          </a:stretch>
        </p:blipFill>
        <p:spPr>
          <a:xfrm>
            <a:off x="685800" y="4995907"/>
            <a:ext cx="1386840" cy="1635642"/>
          </a:xfrm>
          <a:prstGeom prst="rect">
            <a:avLst/>
          </a:prstGeom>
        </p:spPr>
      </p:pic>
      <p:pic>
        <p:nvPicPr>
          <p:cNvPr id="10" name="Picture 9" descr="barb 2010 anaheim.jpg"/>
          <p:cNvPicPr>
            <a:picLocks noChangeAspect="1"/>
          </p:cNvPicPr>
          <p:nvPr/>
        </p:nvPicPr>
        <p:blipFill>
          <a:blip r:embed="rId4" cstate="print"/>
          <a:stretch>
            <a:fillRect/>
          </a:stretch>
        </p:blipFill>
        <p:spPr>
          <a:xfrm>
            <a:off x="2286000" y="5012839"/>
            <a:ext cx="1371600" cy="1563843"/>
          </a:xfrm>
          <a:prstGeom prst="rect">
            <a:avLst/>
          </a:prstGeom>
        </p:spPr>
      </p:pic>
      <p:pic>
        <p:nvPicPr>
          <p:cNvPr id="13" name="Picture 12" descr="Lisa Anderson 2013.jpg"/>
          <p:cNvPicPr>
            <a:picLocks noChangeAspect="1"/>
          </p:cNvPicPr>
          <p:nvPr/>
        </p:nvPicPr>
        <p:blipFill>
          <a:blip r:embed="rId5" cstate="print"/>
          <a:stretch>
            <a:fillRect/>
          </a:stretch>
        </p:blipFill>
        <p:spPr>
          <a:xfrm>
            <a:off x="6477000" y="5053804"/>
            <a:ext cx="1143000" cy="1534838"/>
          </a:xfrm>
          <a:prstGeom prst="rect">
            <a:avLst/>
          </a:prstGeom>
        </p:spPr>
      </p:pic>
      <p:sp>
        <p:nvSpPr>
          <p:cNvPr id="14" name="TextBox 13"/>
          <p:cNvSpPr txBox="1"/>
          <p:nvPr/>
        </p:nvSpPr>
        <p:spPr>
          <a:xfrm>
            <a:off x="548640" y="4168169"/>
            <a:ext cx="2895600" cy="646331"/>
          </a:xfrm>
          <a:prstGeom prst="rect">
            <a:avLst/>
          </a:prstGeom>
          <a:noFill/>
          <a:ln>
            <a:solidFill>
              <a:schemeClr val="accent3">
                <a:lumMod val="50000"/>
              </a:schemeClr>
            </a:solidFill>
          </a:ln>
        </p:spPr>
        <p:txBody>
          <a:bodyPr wrap="square" rtlCol="0">
            <a:spAutoFit/>
          </a:bodyPr>
          <a:lstStyle/>
          <a:p>
            <a:r>
              <a:rPr lang="en-US" dirty="0" smtClean="0"/>
              <a:t>Master Coordinators            Jo Coogan  &amp; Barb Lagoni</a:t>
            </a:r>
            <a:endParaRPr lang="en-US" dirty="0"/>
          </a:p>
        </p:txBody>
      </p:sp>
      <p:sp>
        <p:nvSpPr>
          <p:cNvPr id="16" name="TextBox 15"/>
          <p:cNvSpPr txBox="1"/>
          <p:nvPr/>
        </p:nvSpPr>
        <p:spPr>
          <a:xfrm>
            <a:off x="6278880" y="4029670"/>
            <a:ext cx="1752600" cy="923330"/>
          </a:xfrm>
          <a:prstGeom prst="rect">
            <a:avLst/>
          </a:prstGeom>
          <a:noFill/>
          <a:ln>
            <a:solidFill>
              <a:schemeClr val="accent3">
                <a:lumMod val="50000"/>
              </a:schemeClr>
            </a:solidFill>
          </a:ln>
        </p:spPr>
        <p:txBody>
          <a:bodyPr wrap="square" rtlCol="0">
            <a:spAutoFit/>
          </a:bodyPr>
          <a:lstStyle/>
          <a:p>
            <a:pPr algn="ctr"/>
            <a:r>
              <a:rPr lang="en-US" dirty="0" smtClean="0"/>
              <a:t>Senior Executive       Coordinator    Lisa Anderson</a:t>
            </a:r>
            <a:endParaRPr lang="en-US" dirty="0"/>
          </a:p>
        </p:txBody>
      </p:sp>
      <p:pic>
        <p:nvPicPr>
          <p:cNvPr id="17" name="Picture 16" descr="Becky choate.JPG"/>
          <p:cNvPicPr>
            <a:picLocks noChangeAspect="1"/>
          </p:cNvPicPr>
          <p:nvPr/>
        </p:nvPicPr>
        <p:blipFill>
          <a:blip r:embed="rId6" cstate="print"/>
          <a:stretch>
            <a:fillRect/>
          </a:stretch>
        </p:blipFill>
        <p:spPr>
          <a:xfrm>
            <a:off x="4213860" y="5074256"/>
            <a:ext cx="1219200" cy="1478944"/>
          </a:xfrm>
          <a:prstGeom prst="rect">
            <a:avLst/>
          </a:prstGeom>
        </p:spPr>
      </p:pic>
      <p:sp>
        <p:nvSpPr>
          <p:cNvPr id="2" name="TextBox 1"/>
          <p:cNvSpPr txBox="1"/>
          <p:nvPr/>
        </p:nvSpPr>
        <p:spPr>
          <a:xfrm>
            <a:off x="4191000" y="3990201"/>
            <a:ext cx="1524000" cy="923330"/>
          </a:xfrm>
          <a:prstGeom prst="rect">
            <a:avLst/>
          </a:prstGeom>
          <a:noFill/>
          <a:ln w="3175" cmpd="sng">
            <a:solidFill>
              <a:schemeClr val="tx1">
                <a:lumMod val="50000"/>
                <a:lumOff val="50000"/>
              </a:schemeClr>
            </a:solidFill>
          </a:ln>
        </p:spPr>
        <p:txBody>
          <a:bodyPr wrap="square" rtlCol="0">
            <a:spAutoFit/>
          </a:bodyPr>
          <a:lstStyle/>
          <a:p>
            <a:r>
              <a:rPr lang="en-US" dirty="0" smtClean="0"/>
              <a:t>Senior Coordinator</a:t>
            </a:r>
          </a:p>
          <a:p>
            <a:r>
              <a:rPr lang="en-US" dirty="0" smtClean="0"/>
              <a:t>Becky Choate</a:t>
            </a:r>
            <a:endParaRPr lang="en-US" dirty="0"/>
          </a:p>
        </p:txBody>
      </p:sp>
    </p:spTree>
    <p:extLst>
      <p:ext uri="{BB962C8B-B14F-4D97-AF65-F5344CB8AC3E}">
        <p14:creationId xmlns:p14="http://schemas.microsoft.com/office/powerpoint/2010/main" val="148865438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429000" y="228600"/>
            <a:ext cx="2667000" cy="2492056"/>
          </a:xfrm>
          <a:prstGeom prst="rect">
            <a:avLst/>
          </a:prstGeom>
        </p:spPr>
      </p:pic>
      <p:sp>
        <p:nvSpPr>
          <p:cNvPr id="3" name="Title 2"/>
          <p:cNvSpPr>
            <a:spLocks noGrp="1"/>
          </p:cNvSpPr>
          <p:nvPr>
            <p:ph type="ctrTitle"/>
          </p:nvPr>
        </p:nvSpPr>
        <p:spPr>
          <a:xfrm>
            <a:off x="2362200" y="2819400"/>
            <a:ext cx="4495800" cy="1470025"/>
          </a:xfrm>
          <a:ln>
            <a:solidFill>
              <a:srgbClr val="FF0000"/>
            </a:solidFill>
          </a:ln>
        </p:spPr>
        <p:txBody>
          <a:bodyPr/>
          <a:lstStyle/>
          <a:p>
            <a:r>
              <a:rPr lang="en-US" dirty="0" smtClean="0"/>
              <a:t>Margaret’s Story</a:t>
            </a:r>
            <a:br>
              <a:rPr lang="en-US" dirty="0" smtClean="0"/>
            </a:br>
            <a:r>
              <a:rPr lang="en-US" dirty="0" smtClean="0"/>
              <a:t>Chapter One </a:t>
            </a:r>
            <a:endParaRPr lang="en-US" dirty="0"/>
          </a:p>
        </p:txBody>
      </p:sp>
      <p:sp>
        <p:nvSpPr>
          <p:cNvPr id="4" name="Subtitle 3"/>
          <p:cNvSpPr>
            <a:spLocks noGrp="1"/>
          </p:cNvSpPr>
          <p:nvPr>
            <p:ph type="subTitle" idx="1"/>
          </p:nvPr>
        </p:nvSpPr>
        <p:spPr>
          <a:xfrm>
            <a:off x="1447800" y="4495800"/>
            <a:ext cx="6400800" cy="1752600"/>
          </a:xfrm>
        </p:spPr>
        <p:txBody>
          <a:bodyPr>
            <a:normAutofit/>
          </a:bodyPr>
          <a:lstStyle/>
          <a:p>
            <a:r>
              <a:rPr lang="en-US" sz="3600" dirty="0" smtClean="0">
                <a:solidFill>
                  <a:srgbClr val="FF0000"/>
                </a:solidFill>
              </a:rPr>
              <a:t>A Journey in Overcoming Fear to Find Her Purpose and Her Voice</a:t>
            </a:r>
            <a:endParaRPr lang="en-US" sz="3600" dirty="0">
              <a:solidFill>
                <a:srgbClr val="FF0000"/>
              </a:solidFill>
            </a:endParaRPr>
          </a:p>
        </p:txBody>
      </p:sp>
      <p:sp>
        <p:nvSpPr>
          <p:cNvPr id="5" name="TextBox 4"/>
          <p:cNvSpPr txBox="1"/>
          <p:nvPr/>
        </p:nvSpPr>
        <p:spPr>
          <a:xfrm>
            <a:off x="1691640" y="5661243"/>
            <a:ext cx="6629400" cy="1200329"/>
          </a:xfrm>
          <a:prstGeom prst="rect">
            <a:avLst/>
          </a:prstGeom>
          <a:noFill/>
        </p:spPr>
        <p:txBody>
          <a:bodyPr wrap="square" rtlCol="0">
            <a:spAutoFit/>
          </a:bodyPr>
          <a:lstStyle/>
          <a:p>
            <a:r>
              <a:rPr lang="en-US" dirty="0" smtClean="0"/>
              <a:t>Go to:  Whatiffoundation.org for information on the foundation Margaret founded  to provide </a:t>
            </a:r>
            <a:r>
              <a:rPr lang="en-US" dirty="0"/>
              <a:t>food and educational opportunities to underserved children in Port-au-Prince, Haiti</a:t>
            </a:r>
          </a:p>
          <a:p>
            <a:endParaRPr lang="en-US" dirty="0"/>
          </a:p>
        </p:txBody>
      </p:sp>
    </p:spTree>
    <p:extLst>
      <p:ext uri="{BB962C8B-B14F-4D97-AF65-F5344CB8AC3E}">
        <p14:creationId xmlns:p14="http://schemas.microsoft.com/office/powerpoint/2010/main" val="28632303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554162"/>
          </a:xfrm>
        </p:spPr>
        <p:txBody>
          <a:bodyPr>
            <a:normAutofit fontScale="90000"/>
          </a:bodyPr>
          <a:lstStyle/>
          <a:p>
            <a:r>
              <a:rPr lang="en-US" sz="3600" dirty="0" smtClean="0"/>
              <a:t>Fear – </a:t>
            </a:r>
            <a:br>
              <a:rPr lang="en-US" sz="3600" dirty="0" smtClean="0"/>
            </a:br>
            <a:r>
              <a:rPr lang="en-US" sz="3600" dirty="0" smtClean="0"/>
              <a:t>A Powerful Indicator of Where We </a:t>
            </a:r>
            <a:r>
              <a:rPr lang="en-US" sz="3600" dirty="0"/>
              <a:t>H</a:t>
            </a:r>
            <a:r>
              <a:rPr lang="en-US" sz="3600" dirty="0" smtClean="0"/>
              <a:t>ave 			The Opportunity to Grow</a:t>
            </a:r>
            <a:endParaRPr lang="en-US" sz="3600" dirty="0"/>
          </a:p>
        </p:txBody>
      </p:sp>
      <p:sp>
        <p:nvSpPr>
          <p:cNvPr id="3" name="Content Placeholder 2"/>
          <p:cNvSpPr>
            <a:spLocks noGrp="1"/>
          </p:cNvSpPr>
          <p:nvPr>
            <p:ph idx="1"/>
          </p:nvPr>
        </p:nvSpPr>
        <p:spPr>
          <a:xfrm>
            <a:off x="457200" y="1905001"/>
            <a:ext cx="8229600" cy="1295400"/>
          </a:xfrm>
        </p:spPr>
        <p:txBody>
          <a:bodyPr>
            <a:normAutofit/>
          </a:bodyPr>
          <a:lstStyle/>
          <a:p>
            <a:r>
              <a:rPr lang="en-US" sz="2400" dirty="0" smtClean="0"/>
              <a:t>A useful natural human emotion --- Be grateful for fear…</a:t>
            </a:r>
          </a:p>
          <a:p>
            <a:pPr marL="0" indent="0">
              <a:buNone/>
            </a:pPr>
            <a:r>
              <a:rPr lang="en-US" sz="2400" dirty="0" smtClean="0"/>
              <a:t>Example --   SEE BEAR .   FEAR BEAR.  Get in SUV and drive away from bear !</a:t>
            </a:r>
            <a:endParaRPr lang="en-US" sz="2400" dirty="0"/>
          </a:p>
        </p:txBody>
      </p:sp>
      <p:pic>
        <p:nvPicPr>
          <p:cNvPr id="4" name="Picture 3"/>
          <p:cNvPicPr>
            <a:picLocks noChangeAspect="1"/>
          </p:cNvPicPr>
          <p:nvPr/>
        </p:nvPicPr>
        <p:blipFill>
          <a:blip r:embed="rId2"/>
          <a:stretch>
            <a:fillRect/>
          </a:stretch>
        </p:blipFill>
        <p:spPr>
          <a:xfrm>
            <a:off x="2514600" y="3048000"/>
            <a:ext cx="3810000" cy="2133600"/>
          </a:xfrm>
          <a:prstGeom prst="rect">
            <a:avLst/>
          </a:prstGeom>
        </p:spPr>
      </p:pic>
      <p:sp>
        <p:nvSpPr>
          <p:cNvPr id="5" name="TextBox 4"/>
          <p:cNvSpPr txBox="1"/>
          <p:nvPr/>
        </p:nvSpPr>
        <p:spPr>
          <a:xfrm>
            <a:off x="609600" y="5334000"/>
            <a:ext cx="8001000" cy="1200328"/>
          </a:xfrm>
          <a:prstGeom prst="rect">
            <a:avLst/>
          </a:prstGeom>
          <a:noFill/>
        </p:spPr>
        <p:txBody>
          <a:bodyPr wrap="square" rtlCol="0">
            <a:spAutoFit/>
          </a:bodyPr>
          <a:lstStyle/>
          <a:p>
            <a:pPr marL="342900" indent="-342900">
              <a:buFont typeface="Arial"/>
              <a:buChar char="•"/>
            </a:pPr>
            <a:r>
              <a:rPr lang="en-US" sz="2400" dirty="0" smtClean="0"/>
              <a:t>Shows up when we step outside comfort zone …. When we take risks.</a:t>
            </a:r>
          </a:p>
          <a:p>
            <a:pPr marL="342900" indent="-342900">
              <a:buFont typeface="Arial"/>
              <a:buChar char="•"/>
            </a:pPr>
            <a:r>
              <a:rPr lang="en-US" sz="2400" dirty="0" smtClean="0"/>
              <a:t>Result of fear --- we often stop </a:t>
            </a:r>
            <a:endParaRPr lang="en-US" sz="2400" dirty="0"/>
          </a:p>
        </p:txBody>
      </p:sp>
    </p:spTree>
    <p:extLst>
      <p:ext uri="{BB962C8B-B14F-4D97-AF65-F5344CB8AC3E}">
        <p14:creationId xmlns:p14="http://schemas.microsoft.com/office/powerpoint/2010/main" val="24460142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13245</TotalTime>
  <Words>1590</Words>
  <Application>Microsoft Office PowerPoint</Application>
  <PresentationFormat>On-screen Show (4:3)</PresentationFormat>
  <Paragraphs>183</Paragraphs>
  <Slides>28</Slides>
  <Notes>1</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Margaret’s Story Chapter One </vt:lpstr>
      <vt:lpstr>Fear –  A Powerful Indicator of Where We Have    The Opportunity to Grow</vt:lpstr>
      <vt:lpstr> Fear at the beginning of my Shaklee business   held me back for three years.  </vt:lpstr>
      <vt:lpstr>PowerPoint Presentation</vt:lpstr>
      <vt:lpstr>Lessons Learned –  Awareness is first step to healing,              the light of insight. </vt:lpstr>
      <vt:lpstr>Step 2--  Decide to Take Charge of Thoughts  and Develop Mental Discipline</vt:lpstr>
      <vt:lpstr>What You Think, You Look. What You Think, You Do. What You Think, You Are.  Dr. Forrest C Shaklee</vt:lpstr>
      <vt:lpstr>Step 3-- Create a Strong Personal Vision             and Mission Statement</vt:lpstr>
      <vt:lpstr>PowerPoint Presentation</vt:lpstr>
      <vt:lpstr>Step  5 --Set Short and Long-Term Goals</vt:lpstr>
      <vt:lpstr>Step  6  --Take Action ..    Even If Still Afraid</vt:lpstr>
      <vt:lpstr>To Summarize My 6 Steps To Overcoming Fear </vt:lpstr>
      <vt:lpstr>I Can Do It ... I Can Do It ... I Can Do It</vt:lpstr>
      <vt:lpstr>PowerPoint Presentation</vt:lpstr>
      <vt:lpstr>Action Steps</vt:lpstr>
      <vt:lpstr> A Blessing by John O’Donohue</vt:lpstr>
      <vt:lpstr>Blessing Continued</vt:lpstr>
      <vt:lpstr>PowerPoint Presentation</vt:lpstr>
      <vt:lpstr>Books on Personal Development</vt:lpstr>
      <vt:lpstr>PowerPoint Presentation</vt:lpstr>
      <vt:lpstr>PowerPoint Presentation</vt:lpstr>
    </vt:vector>
  </TitlesOfParts>
  <Company>HP</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Barb</dc:creator>
  <cp:lastModifiedBy> </cp:lastModifiedBy>
  <cp:revision>271</cp:revision>
  <cp:lastPrinted>2015-07-09T01:51:37Z</cp:lastPrinted>
  <dcterms:created xsi:type="dcterms:W3CDTF">2015-05-14T01:20:22Z</dcterms:created>
  <dcterms:modified xsi:type="dcterms:W3CDTF">2015-07-10T19:12:38Z</dcterms:modified>
</cp:coreProperties>
</file>