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theme/themeOverride3.xml" ContentType="application/vnd.openxmlformats-officedocument.themeOverride+xml"/>
  <Override PartName="/ppt/notesSlides/notesSlide5.xml" ContentType="application/vnd.openxmlformats-officedocument.presentationml.notesSlide+xml"/>
  <Override PartName="/ppt/theme/themeOverride4.xml" ContentType="application/vnd.openxmlformats-officedocument.themeOverride+xml"/>
  <Override PartName="/ppt/notesSlides/notesSlide6.xml" ContentType="application/vnd.openxmlformats-officedocument.presentationml.notesSlide+xml"/>
  <Override PartName="/ppt/theme/themeOverride5.xml" ContentType="application/vnd.openxmlformats-officedocument.themeOverr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270" r:id="rId2"/>
    <p:sldId id="313" r:id="rId3"/>
    <p:sldId id="293" r:id="rId4"/>
    <p:sldId id="257" r:id="rId5"/>
    <p:sldId id="259" r:id="rId6"/>
    <p:sldId id="305" r:id="rId7"/>
    <p:sldId id="306" r:id="rId8"/>
    <p:sldId id="307" r:id="rId9"/>
    <p:sldId id="276" r:id="rId10"/>
    <p:sldId id="309" r:id="rId11"/>
    <p:sldId id="277" r:id="rId12"/>
    <p:sldId id="308" r:id="rId13"/>
    <p:sldId id="302" r:id="rId14"/>
    <p:sldId id="289" r:id="rId15"/>
    <p:sldId id="312" r:id="rId16"/>
    <p:sldId id="278" r:id="rId17"/>
    <p:sldId id="279" r:id="rId18"/>
    <p:sldId id="280" r:id="rId19"/>
    <p:sldId id="287" r:id="rId20"/>
    <p:sldId id="281" r:id="rId21"/>
    <p:sldId id="301" r:id="rId22"/>
    <p:sldId id="304" r:id="rId23"/>
    <p:sldId id="295" r:id="rId24"/>
    <p:sldId id="296" r:id="rId25"/>
    <p:sldId id="297" r:id="rId26"/>
    <p:sldId id="298" r:id="rId27"/>
    <p:sldId id="310" r:id="rId28"/>
    <p:sldId id="311" r:id="rId29"/>
    <p:sldId id="262" r:id="rId30"/>
    <p:sldId id="261" r:id="rId31"/>
    <p:sldId id="263" r:id="rId32"/>
    <p:sldId id="264" r:id="rId33"/>
    <p:sldId id="266" r:id="rId34"/>
    <p:sldId id="274" r:id="rId35"/>
    <p:sldId id="275" r:id="rId36"/>
  </p:sldIdLst>
  <p:sldSz cx="9144000" cy="6858000" type="screen4x3"/>
  <p:notesSz cx="6858000"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38FECFB-9ED4-6246-A0E8-7669CDB90542}">
          <p14:sldIdLst>
            <p14:sldId id="270"/>
            <p14:sldId id="313"/>
            <p14:sldId id="293"/>
            <p14:sldId id="257"/>
            <p14:sldId id="259"/>
            <p14:sldId id="305"/>
            <p14:sldId id="306"/>
            <p14:sldId id="307"/>
            <p14:sldId id="276"/>
            <p14:sldId id="309"/>
            <p14:sldId id="277"/>
            <p14:sldId id="308"/>
            <p14:sldId id="302"/>
            <p14:sldId id="289"/>
            <p14:sldId id="312"/>
            <p14:sldId id="278"/>
            <p14:sldId id="279"/>
            <p14:sldId id="280"/>
            <p14:sldId id="287"/>
            <p14:sldId id="281"/>
            <p14:sldId id="301"/>
            <p14:sldId id="304"/>
            <p14:sldId id="295"/>
            <p14:sldId id="296"/>
            <p14:sldId id="297"/>
            <p14:sldId id="298"/>
            <p14:sldId id="310"/>
            <p14:sldId id="311"/>
          </p14:sldIdLst>
        </p14:section>
        <p14:section name="Untitled Section" id="{9F1BDFB7-BC55-9D4D-8166-B89E07ABEB10}">
          <p14:sldIdLst>
            <p14:sldId id="262"/>
            <p14:sldId id="261"/>
            <p14:sldId id="263"/>
            <p14:sldId id="264"/>
            <p14:sldId id="266"/>
            <p14:sldId id="274"/>
            <p14:sldId id="27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5" autoAdjust="0"/>
    <p:restoredTop sz="94685" autoAdjust="0"/>
  </p:normalViewPr>
  <p:slideViewPr>
    <p:cSldViewPr showGuides="1">
      <p:cViewPr>
        <p:scale>
          <a:sx n="63" d="100"/>
          <a:sy n="63" d="100"/>
        </p:scale>
        <p:origin x="-726" y="-2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3" d="100"/>
        <a:sy n="93" d="100"/>
      </p:scale>
      <p:origin x="0" y="266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2DCE94FB-1176-0D45-B114-79E2C05CBAEE}" type="datetimeFigureOut">
              <a:rPr lang="en-US" smtClean="0"/>
              <a:t>7/7/2015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6B5BCF10-DF50-6947-B28C-D71A44B1CE96}" type="slidenum">
              <a:rPr lang="en-US" smtClean="0"/>
              <a:t>‹#›</a:t>
            </a:fld>
            <a:endParaRPr lang="en-US"/>
          </a:p>
        </p:txBody>
      </p:sp>
    </p:spTree>
    <p:extLst>
      <p:ext uri="{BB962C8B-B14F-4D97-AF65-F5344CB8AC3E}">
        <p14:creationId xmlns:p14="http://schemas.microsoft.com/office/powerpoint/2010/main" val="332557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B8606B69-7AA2-4283-9F55-6A14C9E062A4}" type="datetimeFigureOut">
              <a:rPr lang="en-US" smtClean="0"/>
              <a:pPr/>
              <a:t>7/7/2015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746"/>
            <a:ext cx="5486400" cy="408765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0B9DFF7D-2731-4137-8A1A-7A980848F8A4}" type="slidenum">
              <a:rPr lang="en-US" smtClean="0"/>
              <a:pPr/>
              <a:t>‹#›</a:t>
            </a:fld>
            <a:endParaRPr lang="en-US"/>
          </a:p>
        </p:txBody>
      </p:sp>
    </p:spTree>
    <p:extLst>
      <p:ext uri="{BB962C8B-B14F-4D97-AF65-F5344CB8AC3E}">
        <p14:creationId xmlns:p14="http://schemas.microsoft.com/office/powerpoint/2010/main" val="2417594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7/7/2015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7/7/2015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7/7/2015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99981"/>
            <a:ext cx="8993874" cy="6290343"/>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5914398"/>
            <a:ext cx="1246059" cy="354730"/>
          </a:xfrm>
          <a:prstGeom prst="rect">
            <a:avLst/>
          </a:prstGeom>
        </p:spPr>
      </p:pic>
    </p:spTree>
    <p:extLst>
      <p:ext uri="{BB962C8B-B14F-4D97-AF65-F5344CB8AC3E}">
        <p14:creationId xmlns:p14="http://schemas.microsoft.com/office/powerpoint/2010/main" val="311493224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al wash background">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409"/>
            <a:ext cx="8782338" cy="6858001"/>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5914398"/>
            <a:ext cx="1246059" cy="354730"/>
          </a:xfrm>
          <a:prstGeom prst="rect">
            <a:avLst/>
          </a:prstGeom>
        </p:spPr>
      </p:pic>
    </p:spTree>
    <p:extLst>
      <p:ext uri="{BB962C8B-B14F-4D97-AF65-F5344CB8AC3E}">
        <p14:creationId xmlns:p14="http://schemas.microsoft.com/office/powerpoint/2010/main" val="9097709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7/7/2015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00BF94-8B0A-4D2A-94A2-59F20DA1BED8}" type="datetimeFigureOut">
              <a:rPr lang="en-US" smtClean="0"/>
              <a:pPr/>
              <a:t>7/7/2015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00BF94-8B0A-4D2A-94A2-59F20DA1BED8}" type="datetimeFigureOut">
              <a:rPr lang="en-US" smtClean="0"/>
              <a:pPr/>
              <a:t>7/7/2015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00BF94-8B0A-4D2A-94A2-59F20DA1BED8}" type="datetimeFigureOut">
              <a:rPr lang="en-US" smtClean="0"/>
              <a:pPr/>
              <a:t>7/7/2015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00BF94-8B0A-4D2A-94A2-59F20DA1BED8}" type="datetimeFigureOut">
              <a:rPr lang="en-US" smtClean="0"/>
              <a:pPr/>
              <a:t>7/7/2015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00BF94-8B0A-4D2A-94A2-59F20DA1BED8}" type="datetimeFigureOut">
              <a:rPr lang="en-US" smtClean="0"/>
              <a:pPr/>
              <a:t>7/7/2015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00BF94-8B0A-4D2A-94A2-59F20DA1BED8}" type="datetimeFigureOut">
              <a:rPr lang="en-US" smtClean="0"/>
              <a:pPr/>
              <a:t>7/7/2015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00BF94-8B0A-4D2A-94A2-59F20DA1BED8}" type="datetimeFigureOut">
              <a:rPr lang="en-US" smtClean="0"/>
              <a:pPr/>
              <a:t>7/7/2015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00BF94-8B0A-4D2A-94A2-59F20DA1BED8}" type="datetimeFigureOut">
              <a:rPr lang="en-US" smtClean="0"/>
              <a:pPr/>
              <a:t>7/7/2015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B5DC9B-E799-4E4C-85A0-8AFBDD6C2DC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hemeOverride" Target="../theme/themeOverride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hemeOverride" Target="../theme/themeOverride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hemeOverride" Target="../theme/themeOverride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hemeOverride" Target="../theme/themeOverride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1600200"/>
            <a:ext cx="6172200" cy="3600986"/>
          </a:xfrm>
          <a:prstGeom prst="rect">
            <a:avLst/>
          </a:prstGeom>
          <a:noFill/>
        </p:spPr>
        <p:txBody>
          <a:bodyPr wrap="square" rtlCol="0">
            <a:spAutoFit/>
          </a:bodyPr>
          <a:lstStyle/>
          <a:p>
            <a:pPr algn="ctr"/>
            <a:r>
              <a:rPr lang="en-US" dirty="0" smtClean="0"/>
              <a:t>Jack Walsh</a:t>
            </a:r>
          </a:p>
          <a:p>
            <a:pPr algn="ctr"/>
            <a:endParaRPr lang="en-US" dirty="0"/>
          </a:p>
          <a:p>
            <a:pPr algn="ctr"/>
            <a:r>
              <a:rPr lang="en-US" sz="2800" dirty="0" smtClean="0"/>
              <a:t>Before you are a leader, success is all about growing yourself</a:t>
            </a:r>
          </a:p>
          <a:p>
            <a:pPr algn="ctr"/>
            <a:endParaRPr lang="en-US" sz="2800" dirty="0"/>
          </a:p>
          <a:p>
            <a:pPr algn="ctr"/>
            <a:r>
              <a:rPr lang="en-US" sz="2800" dirty="0" smtClean="0"/>
              <a:t>Once you become a leader, success is all about growing others</a:t>
            </a:r>
          </a:p>
          <a:p>
            <a:pPr algn="ctr"/>
            <a:endParaRPr lang="en-US" sz="2800" dirty="0"/>
          </a:p>
          <a:p>
            <a:pPr algn="ctr"/>
            <a:endParaRPr lang="en-US" sz="2400" dirty="0"/>
          </a:p>
        </p:txBody>
      </p:sp>
    </p:spTree>
    <p:extLst>
      <p:ext uri="{BB962C8B-B14F-4D97-AF65-F5344CB8AC3E}">
        <p14:creationId xmlns:p14="http://schemas.microsoft.com/office/powerpoint/2010/main" val="2324873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starresults.com/wp-content/uploads/2013/08/Coaching-and-Mentoring.jpg"/>
          <p:cNvPicPr>
            <a:picLocks noChangeAspect="1" noChangeArrowheads="1"/>
          </p:cNvPicPr>
          <p:nvPr/>
        </p:nvPicPr>
        <p:blipFill>
          <a:blip r:embed="rId2" cstate="print"/>
          <a:srcRect/>
          <a:stretch>
            <a:fillRect/>
          </a:stretch>
        </p:blipFill>
        <p:spPr bwMode="auto">
          <a:xfrm>
            <a:off x="6172200" y="3657600"/>
            <a:ext cx="2971800" cy="3200400"/>
          </a:xfrm>
          <a:prstGeom prst="rect">
            <a:avLst/>
          </a:prstGeom>
          <a:noFill/>
        </p:spPr>
      </p:pic>
      <p:sp>
        <p:nvSpPr>
          <p:cNvPr id="2" name="Title 1"/>
          <p:cNvSpPr>
            <a:spLocks noGrp="1"/>
          </p:cNvSpPr>
          <p:nvPr>
            <p:ph type="title"/>
          </p:nvPr>
        </p:nvSpPr>
        <p:spPr>
          <a:xfrm>
            <a:off x="304800" y="3048000"/>
            <a:ext cx="4572000" cy="838200"/>
          </a:xfrm>
        </p:spPr>
        <p:txBody>
          <a:bodyPr>
            <a:normAutofit/>
          </a:bodyPr>
          <a:lstStyle/>
          <a:p>
            <a:r>
              <a:rPr lang="en-US" sz="3200" dirty="0" smtClean="0"/>
              <a:t>The Role of A  Mentor </a:t>
            </a:r>
            <a:endParaRPr lang="en-US" sz="3200" dirty="0"/>
          </a:p>
        </p:txBody>
      </p:sp>
      <p:sp>
        <p:nvSpPr>
          <p:cNvPr id="3" name="Content Placeholder 2"/>
          <p:cNvSpPr>
            <a:spLocks noGrp="1"/>
          </p:cNvSpPr>
          <p:nvPr>
            <p:ph idx="1"/>
          </p:nvPr>
        </p:nvSpPr>
        <p:spPr>
          <a:xfrm>
            <a:off x="304800" y="3810000"/>
            <a:ext cx="6400800" cy="2697163"/>
          </a:xfrm>
        </p:spPr>
        <p:txBody>
          <a:bodyPr>
            <a:normAutofit/>
          </a:bodyPr>
          <a:lstStyle/>
          <a:p>
            <a:r>
              <a:rPr lang="en-US" sz="2400" dirty="0" smtClean="0"/>
              <a:t>To  see the talents and abilities that lie within their  leaders, and reflects those back so they can see them.</a:t>
            </a:r>
          </a:p>
          <a:p>
            <a:r>
              <a:rPr lang="en-US" sz="2400" dirty="0" smtClean="0"/>
              <a:t>To build confidence</a:t>
            </a:r>
          </a:p>
          <a:p>
            <a:r>
              <a:rPr lang="en-US" sz="2400" dirty="0" smtClean="0"/>
              <a:t>To believe in them – You will believe in them before they can believe in themselves.  </a:t>
            </a:r>
            <a:r>
              <a:rPr lang="en-US" sz="2400" dirty="0" err="1" smtClean="0"/>
              <a:t>katie</a:t>
            </a:r>
            <a:endParaRPr lang="en-US" sz="2400" dirty="0" smtClean="0"/>
          </a:p>
          <a:p>
            <a:endParaRPr lang="en-US" sz="2400" dirty="0"/>
          </a:p>
        </p:txBody>
      </p:sp>
      <p:sp>
        <p:nvSpPr>
          <p:cNvPr id="4" name="Rectangle 3"/>
          <p:cNvSpPr/>
          <p:nvPr/>
        </p:nvSpPr>
        <p:spPr>
          <a:xfrm>
            <a:off x="1371600" y="381000"/>
            <a:ext cx="6400800" cy="861774"/>
          </a:xfrm>
          <a:prstGeom prst="rect">
            <a:avLst/>
          </a:prstGeom>
        </p:spPr>
        <p:txBody>
          <a:bodyPr wrap="square">
            <a:spAutoFit/>
          </a:bodyPr>
          <a:lstStyle/>
          <a:p>
            <a:r>
              <a:rPr lang="en-US" sz="3200" b="1" dirty="0" smtClean="0"/>
              <a:t>Your Relationship with Your Builders</a:t>
            </a:r>
            <a:r>
              <a:rPr lang="en-US" dirty="0" smtClean="0"/>
              <a:t/>
            </a:r>
            <a:br>
              <a:rPr lang="en-US" dirty="0" smtClean="0"/>
            </a:br>
            <a:endParaRPr lang="en-US" dirty="0"/>
          </a:p>
        </p:txBody>
      </p:sp>
      <p:sp>
        <p:nvSpPr>
          <p:cNvPr id="6" name="TextBox 5"/>
          <p:cNvSpPr txBox="1"/>
          <p:nvPr/>
        </p:nvSpPr>
        <p:spPr>
          <a:xfrm>
            <a:off x="304800" y="1066800"/>
            <a:ext cx="4495800" cy="1200329"/>
          </a:xfrm>
          <a:prstGeom prst="rect">
            <a:avLst/>
          </a:prstGeom>
          <a:noFill/>
          <a:ln>
            <a:solidFill>
              <a:schemeClr val="tx2">
                <a:lumMod val="60000"/>
                <a:lumOff val="40000"/>
              </a:schemeClr>
            </a:solidFill>
          </a:ln>
        </p:spPr>
        <p:txBody>
          <a:bodyPr wrap="square" rtlCol="0">
            <a:spAutoFit/>
          </a:bodyPr>
          <a:lstStyle/>
          <a:p>
            <a:r>
              <a:rPr lang="en-US" sz="2400" dirty="0" smtClean="0"/>
              <a:t>Not a boss</a:t>
            </a:r>
          </a:p>
          <a:p>
            <a:r>
              <a:rPr lang="en-US" sz="2400" dirty="0" smtClean="0"/>
              <a:t>Not a teacher .. With assignments</a:t>
            </a:r>
          </a:p>
          <a:p>
            <a:r>
              <a:rPr lang="en-US" sz="2400" dirty="0" smtClean="0"/>
              <a:t>Not a parent</a:t>
            </a:r>
            <a:endParaRPr lang="en-US" sz="2400" dirty="0"/>
          </a:p>
        </p:txBody>
      </p:sp>
      <p:sp>
        <p:nvSpPr>
          <p:cNvPr id="7" name="TextBox 6"/>
          <p:cNvSpPr txBox="1"/>
          <p:nvPr/>
        </p:nvSpPr>
        <p:spPr>
          <a:xfrm>
            <a:off x="4800600" y="2304871"/>
            <a:ext cx="4191000" cy="1200329"/>
          </a:xfrm>
          <a:prstGeom prst="rect">
            <a:avLst/>
          </a:prstGeom>
          <a:noFill/>
          <a:ln>
            <a:solidFill>
              <a:schemeClr val="tx2">
                <a:lumMod val="60000"/>
                <a:lumOff val="40000"/>
              </a:schemeClr>
            </a:solidFill>
          </a:ln>
        </p:spPr>
        <p:txBody>
          <a:bodyPr wrap="square" rtlCol="0">
            <a:spAutoFit/>
          </a:bodyPr>
          <a:lstStyle/>
          <a:p>
            <a:r>
              <a:rPr lang="en-US" sz="2400" dirty="0" smtClean="0"/>
              <a:t>Rather …  a business  associate</a:t>
            </a:r>
          </a:p>
          <a:p>
            <a:r>
              <a:rPr lang="en-US" sz="2400" dirty="0" smtClean="0"/>
              <a:t>	     a business partner</a:t>
            </a:r>
          </a:p>
          <a:p>
            <a:r>
              <a:rPr lang="en-US" sz="2400" dirty="0" smtClean="0"/>
              <a:t>	     a friend</a:t>
            </a:r>
            <a:endParaRPr lang="en-US" sz="2400" dirty="0"/>
          </a:p>
        </p:txBody>
      </p:sp>
    </p:spTree>
    <p:extLst>
      <p:ext uri="{BB962C8B-B14F-4D97-AF65-F5344CB8AC3E}">
        <p14:creationId xmlns:p14="http://schemas.microsoft.com/office/powerpoint/2010/main" val="584546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20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2000"/>
                                        <p:tgtEl>
                                          <p:spTgt spid="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2000"/>
                                        <p:tgtEl>
                                          <p:spTgt spid="6">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2000"/>
                                        <p:tgtEl>
                                          <p:spTgt spid="6">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bg/>
                                          </p:spTgt>
                                        </p:tgtEl>
                                        <p:attrNameLst>
                                          <p:attrName>style.visibility</p:attrName>
                                        </p:attrNameLst>
                                      </p:cBhvr>
                                      <p:to>
                                        <p:strVal val="visible"/>
                                      </p:to>
                                    </p:set>
                                    <p:animEffect transition="in" filter="fade">
                                      <p:cBhvr>
                                        <p:cTn id="21" dur="2000"/>
                                        <p:tgtEl>
                                          <p:spTgt spid="7">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fade">
                                      <p:cBhvr>
                                        <p:cTn id="24" dur="2000"/>
                                        <p:tgtEl>
                                          <p:spTgt spid="7">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fade">
                                      <p:cBhvr>
                                        <p:cTn id="27" dur="2000"/>
                                        <p:tgtEl>
                                          <p:spTgt spid="7">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xEl>
                                              <p:pRg st="2" end="2"/>
                                            </p:txEl>
                                          </p:spTgt>
                                        </p:tgtEl>
                                        <p:attrNameLst>
                                          <p:attrName>style.visibility</p:attrName>
                                        </p:attrNameLst>
                                      </p:cBhvr>
                                      <p:to>
                                        <p:strVal val="visible"/>
                                      </p:to>
                                    </p:set>
                                    <p:animEffect transition="in" filter="fade">
                                      <p:cBhvr>
                                        <p:cTn id="30" dur="2000"/>
                                        <p:tgtEl>
                                          <p:spTgt spid="7">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0" end="0"/>
                                            </p:txEl>
                                          </p:spTgt>
                                        </p:tgtEl>
                                        <p:attrNameLst>
                                          <p:attrName>style.visibility</p:attrName>
                                        </p:attrNameLst>
                                      </p:cBhvr>
                                      <p:to>
                                        <p:strVal val="visible"/>
                                      </p:to>
                                    </p:set>
                                    <p:animEffect transition="in" filter="fade">
                                      <p:cBhvr>
                                        <p:cTn id="40" dur="2000"/>
                                        <p:tgtEl>
                                          <p:spTgt spid="3">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animEffect transition="in" filter="fade">
                                      <p:cBhvr>
                                        <p:cTn id="43" dur="2000"/>
                                        <p:tgtEl>
                                          <p:spTgt spid="3">
                                            <p:txEl>
                                              <p:pRg st="1" end="1"/>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
                                            <p:txEl>
                                              <p:pRg st="2" end="2"/>
                                            </p:txEl>
                                          </p:spTgt>
                                        </p:tgtEl>
                                        <p:attrNameLst>
                                          <p:attrName>style.visibility</p:attrName>
                                        </p:attrNameLst>
                                      </p:cBhvr>
                                      <p:to>
                                        <p:strVal val="visible"/>
                                      </p:to>
                                    </p:set>
                                    <p:animEffect transition="in" filter="fade">
                                      <p:cBhvr>
                                        <p:cTn id="46"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6" grpId="0" build="allAtOnce" animBg="1"/>
      <p:bldP spid="7" grpId="0" build="allAtOnce"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6629400" cy="868362"/>
          </a:xfrm>
          <a:ln>
            <a:solidFill>
              <a:schemeClr val="tx2">
                <a:lumMod val="60000"/>
                <a:lumOff val="40000"/>
              </a:schemeClr>
            </a:solidFill>
          </a:ln>
        </p:spPr>
        <p:txBody>
          <a:bodyPr>
            <a:normAutofit/>
          </a:bodyPr>
          <a:lstStyle/>
          <a:p>
            <a:r>
              <a:rPr lang="en-US" sz="3200" dirty="0" smtClean="0"/>
              <a:t>Situations We Will Likely Encounter</a:t>
            </a:r>
            <a:endParaRPr lang="en-US" sz="3200" dirty="0"/>
          </a:p>
        </p:txBody>
      </p:sp>
      <p:sp>
        <p:nvSpPr>
          <p:cNvPr id="3" name="Content Placeholder 2"/>
          <p:cNvSpPr>
            <a:spLocks noGrp="1"/>
          </p:cNvSpPr>
          <p:nvPr>
            <p:ph idx="1"/>
          </p:nvPr>
        </p:nvSpPr>
        <p:spPr>
          <a:xfrm>
            <a:off x="304800" y="990600"/>
            <a:ext cx="8077200" cy="5410200"/>
          </a:xfrm>
        </p:spPr>
        <p:txBody>
          <a:bodyPr>
            <a:normAutofit/>
          </a:bodyPr>
          <a:lstStyle/>
          <a:p>
            <a:pPr marL="0" indent="0">
              <a:buNone/>
            </a:pPr>
            <a:r>
              <a:rPr lang="en-US" sz="2400" dirty="0" smtClean="0"/>
              <a:t>Most situations our business partners will need our help getting through will fall in these 5 categories:		</a:t>
            </a:r>
            <a:r>
              <a:rPr lang="en-US" sz="2400" dirty="0" err="1" smtClean="0"/>
              <a:t>lisa</a:t>
            </a:r>
            <a:endParaRPr lang="en-US" sz="2400" dirty="0" smtClean="0"/>
          </a:p>
          <a:p>
            <a:pPr marL="457200" indent="-457200">
              <a:buAutoNum type="arabicPeriod"/>
            </a:pPr>
            <a:r>
              <a:rPr lang="en-US" sz="2400" dirty="0" smtClean="0"/>
              <a:t>Situations that indicate they need more direction.</a:t>
            </a:r>
            <a:endParaRPr lang="en-US" sz="2400" dirty="0"/>
          </a:p>
          <a:p>
            <a:pPr marL="457200" indent="-457200">
              <a:buAutoNum type="arabicPeriod"/>
            </a:pPr>
            <a:r>
              <a:rPr lang="en-US" sz="2400" dirty="0" smtClean="0"/>
              <a:t>Situations that indicate they need more skills… 			( in operation &amp; organization of their business, 	marketing, people skills, time management , social 	media, invite people to events, creating their business development system, </a:t>
            </a:r>
            <a:r>
              <a:rPr lang="en-US" sz="2400" dirty="0" err="1" smtClean="0"/>
              <a:t>etc</a:t>
            </a:r>
            <a:r>
              <a:rPr lang="en-US" sz="2400" dirty="0" smtClean="0"/>
              <a:t>  )</a:t>
            </a:r>
          </a:p>
          <a:p>
            <a:pPr marL="457200" indent="-457200">
              <a:buAutoNum type="arabicPeriod"/>
            </a:pPr>
            <a:r>
              <a:rPr lang="en-US" sz="2400" dirty="0" smtClean="0"/>
              <a:t>Situation that indicates they are discouraged/ frustrated.</a:t>
            </a:r>
          </a:p>
          <a:p>
            <a:pPr marL="457200" indent="-457200">
              <a:buAutoNum type="arabicPeriod"/>
            </a:pPr>
            <a:r>
              <a:rPr lang="en-US" sz="2400" dirty="0" smtClean="0"/>
              <a:t>Situations that indicate they need more confidence.</a:t>
            </a:r>
          </a:p>
          <a:p>
            <a:pPr marL="457200" indent="-457200">
              <a:buAutoNum type="arabicPeriod"/>
            </a:pPr>
            <a:r>
              <a:rPr lang="en-US" sz="2400" dirty="0" smtClean="0"/>
              <a:t>Situations that indicate they need a shift in thinking.</a:t>
            </a:r>
            <a:endParaRPr lang="en-US" sz="2400" dirty="0"/>
          </a:p>
        </p:txBody>
      </p:sp>
      <p:pic>
        <p:nvPicPr>
          <p:cNvPr id="4" name="Picture 3"/>
          <p:cNvPicPr>
            <a:picLocks noChangeAspect="1"/>
          </p:cNvPicPr>
          <p:nvPr/>
        </p:nvPicPr>
        <p:blipFill>
          <a:blip r:embed="rId2"/>
          <a:stretch>
            <a:fillRect/>
          </a:stretch>
        </p:blipFill>
        <p:spPr>
          <a:xfrm>
            <a:off x="5062999" y="4442663"/>
            <a:ext cx="4089400" cy="2401116"/>
          </a:xfrm>
          <a:prstGeom prst="rect">
            <a:avLst/>
          </a:prstGeom>
        </p:spPr>
      </p:pic>
    </p:spTree>
    <p:extLst>
      <p:ext uri="{BB962C8B-B14F-4D97-AF65-F5344CB8AC3E}">
        <p14:creationId xmlns:p14="http://schemas.microsoft.com/office/powerpoint/2010/main" val="924695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924800" cy="1143000"/>
          </a:xfrm>
          <a:ln>
            <a:solidFill>
              <a:schemeClr val="tx2">
                <a:lumMod val="60000"/>
                <a:lumOff val="40000"/>
              </a:schemeClr>
            </a:solidFill>
          </a:ln>
        </p:spPr>
        <p:txBody>
          <a:bodyPr>
            <a:normAutofit fontScale="90000"/>
          </a:bodyPr>
          <a:lstStyle/>
          <a:p>
            <a:r>
              <a:rPr lang="en-US" sz="3200" dirty="0" smtClean="0"/>
              <a:t>Coaching When They are Discouraged/Frustrated …</a:t>
            </a:r>
            <a:br>
              <a:rPr lang="en-US" sz="3200" dirty="0" smtClean="0"/>
            </a:br>
            <a:r>
              <a:rPr lang="en-US" sz="3200" dirty="0" smtClean="0"/>
              <a:t>Your Role When </a:t>
            </a:r>
            <a:r>
              <a:rPr lang="en-US" sz="3200" dirty="0" err="1" smtClean="0"/>
              <a:t>Downlines</a:t>
            </a:r>
            <a:r>
              <a:rPr lang="en-US" sz="3200" dirty="0" smtClean="0"/>
              <a:t> Get Stuck</a:t>
            </a:r>
            <a:endParaRPr lang="en-US" sz="3200" dirty="0"/>
          </a:p>
        </p:txBody>
      </p:sp>
      <p:sp>
        <p:nvSpPr>
          <p:cNvPr id="3" name="Content Placeholder 2"/>
          <p:cNvSpPr>
            <a:spLocks noGrp="1"/>
          </p:cNvSpPr>
          <p:nvPr>
            <p:ph idx="1"/>
          </p:nvPr>
        </p:nvSpPr>
        <p:spPr>
          <a:xfrm>
            <a:off x="457200" y="1524000"/>
            <a:ext cx="4800600" cy="5334000"/>
          </a:xfrm>
        </p:spPr>
        <p:txBody>
          <a:bodyPr>
            <a:normAutofit/>
          </a:bodyPr>
          <a:lstStyle/>
          <a:p>
            <a:pPr>
              <a:buNone/>
            </a:pPr>
            <a:r>
              <a:rPr lang="en-US" sz="2400" dirty="0" smtClean="0"/>
              <a:t>Step #1	Receive		 ( let them empty their bucket)</a:t>
            </a:r>
          </a:p>
          <a:p>
            <a:pPr>
              <a:buNone/>
            </a:pPr>
            <a:r>
              <a:rPr lang="en-US" sz="2400" dirty="0" smtClean="0"/>
              <a:t> Step #2	“This is normal &amp; together we can handle it”</a:t>
            </a:r>
          </a:p>
          <a:p>
            <a:pPr>
              <a:buNone/>
            </a:pPr>
            <a:r>
              <a:rPr lang="en-US" sz="2400" dirty="0" smtClean="0"/>
              <a:t> Step #3  	I believe in you		 ( list all they do well)</a:t>
            </a:r>
          </a:p>
          <a:p>
            <a:pPr>
              <a:buNone/>
            </a:pPr>
            <a:r>
              <a:rPr lang="en-US" sz="2400" dirty="0" smtClean="0"/>
              <a:t> Step #4	Preserve, protect and elevate the self-esteem at 		every opportunity</a:t>
            </a:r>
          </a:p>
          <a:p>
            <a:pPr>
              <a:buNone/>
            </a:pPr>
            <a:r>
              <a:rPr lang="en-US" sz="2400" dirty="0" smtClean="0"/>
              <a:t>Step # 5 	Brainstorm solutions 		( inside out coaching )		 		</a:t>
            </a:r>
            <a:r>
              <a:rPr lang="en-US" sz="2400" dirty="0" err="1" smtClean="0"/>
              <a:t>lisa</a:t>
            </a:r>
            <a:r>
              <a:rPr lang="en-US" sz="2400" dirty="0" smtClean="0"/>
              <a:t>           </a:t>
            </a:r>
          </a:p>
          <a:p>
            <a:pPr>
              <a:buNone/>
            </a:pPr>
            <a:r>
              <a:rPr lang="en-US" sz="2400" dirty="0" smtClean="0"/>
              <a:t> </a:t>
            </a:r>
          </a:p>
          <a:p>
            <a:pPr>
              <a:buNone/>
            </a:pPr>
            <a:endParaRPr lang="en-US" sz="2400" dirty="0"/>
          </a:p>
        </p:txBody>
      </p:sp>
      <p:pic>
        <p:nvPicPr>
          <p:cNvPr id="12290" name="Picture 2" descr="http://fc08.deviantart.net/fs70/f/2013/114/c/1/quote___overcoming_obstacles_by_rabidbribri-d62uwci.jpg"/>
          <p:cNvPicPr>
            <a:picLocks noChangeAspect="1" noChangeArrowheads="1"/>
          </p:cNvPicPr>
          <p:nvPr/>
        </p:nvPicPr>
        <p:blipFill>
          <a:blip r:embed="rId2" cstate="print"/>
          <a:srcRect/>
          <a:stretch>
            <a:fillRect/>
          </a:stretch>
        </p:blipFill>
        <p:spPr bwMode="auto">
          <a:xfrm>
            <a:off x="5410200" y="1981200"/>
            <a:ext cx="3581400" cy="3775280"/>
          </a:xfrm>
          <a:prstGeom prst="rect">
            <a:avLst/>
          </a:prstGeom>
          <a:noFill/>
        </p:spPr>
      </p:pic>
      <p:pic>
        <p:nvPicPr>
          <p:cNvPr id="4" name="Picture 3"/>
          <p:cNvPicPr>
            <a:picLocks noChangeAspect="1"/>
          </p:cNvPicPr>
          <p:nvPr/>
        </p:nvPicPr>
        <p:blipFill>
          <a:blip r:embed="rId3"/>
          <a:stretch>
            <a:fillRect/>
          </a:stretch>
        </p:blipFill>
        <p:spPr>
          <a:xfrm>
            <a:off x="-3450383" y="533400"/>
            <a:ext cx="3450383" cy="3365110"/>
          </a:xfrm>
          <a:prstGeom prst="rect">
            <a:avLst/>
          </a:prstGeom>
        </p:spPr>
      </p:pic>
    </p:spTree>
    <p:extLst>
      <p:ext uri="{BB962C8B-B14F-4D97-AF65-F5344CB8AC3E}">
        <p14:creationId xmlns:p14="http://schemas.microsoft.com/office/powerpoint/2010/main" val="37533843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038600" cy="792162"/>
          </a:xfrm>
          <a:ln>
            <a:solidFill>
              <a:schemeClr val="tx2">
                <a:lumMod val="75000"/>
              </a:schemeClr>
            </a:solidFill>
          </a:ln>
        </p:spPr>
        <p:txBody>
          <a:bodyPr>
            <a:normAutofit/>
          </a:bodyPr>
          <a:lstStyle/>
          <a:p>
            <a:r>
              <a:rPr lang="en-US" sz="3200" dirty="0" smtClean="0"/>
              <a:t>When Discouraged</a:t>
            </a:r>
            <a:endParaRPr lang="en-US" sz="3200" dirty="0"/>
          </a:p>
        </p:txBody>
      </p:sp>
      <p:sp>
        <p:nvSpPr>
          <p:cNvPr id="3" name="Content Placeholder 2"/>
          <p:cNvSpPr>
            <a:spLocks noGrp="1"/>
          </p:cNvSpPr>
          <p:nvPr>
            <p:ph idx="1"/>
          </p:nvPr>
        </p:nvSpPr>
        <p:spPr>
          <a:xfrm>
            <a:off x="381000" y="1600200"/>
            <a:ext cx="7696200" cy="5029200"/>
          </a:xfrm>
        </p:spPr>
        <p:txBody>
          <a:bodyPr>
            <a:normAutofit fontScale="92500" lnSpcReduction="10000"/>
          </a:bodyPr>
          <a:lstStyle/>
          <a:p>
            <a:r>
              <a:rPr lang="en-US" sz="2400" dirty="0" smtClean="0"/>
              <a:t>Step one always allow them to  empty their bucket</a:t>
            </a:r>
          </a:p>
          <a:p>
            <a:r>
              <a:rPr lang="en-US" sz="2400" dirty="0" smtClean="0"/>
              <a:t>When worried/… listen completely and then affirm ..” This is totally normal “.. </a:t>
            </a:r>
          </a:p>
          <a:p>
            <a:r>
              <a:rPr lang="en-US" sz="2400" dirty="0" smtClean="0"/>
              <a:t>And there is a solution.. “Ask do you want to brainstorm some ideas through this? It will require Staying focused and having a plan..”</a:t>
            </a:r>
          </a:p>
          <a:p>
            <a:r>
              <a:rPr lang="en-US" sz="2400" dirty="0" smtClean="0"/>
              <a:t>After discussing some ideas .. Ask .. “ how does that feel”</a:t>
            </a:r>
          </a:p>
          <a:p>
            <a:r>
              <a:rPr lang="en-US" sz="2400" dirty="0" smtClean="0"/>
              <a:t>Be careful .. Don’t feed into the frustration .. Encourage, lift them up ,  tell stories of others ideas that have worked when the chips were down</a:t>
            </a:r>
          </a:p>
          <a:p>
            <a:r>
              <a:rPr lang="en-US" sz="2400" dirty="0" smtClean="0"/>
              <a:t>Training webinars motivate .. Because I heard others who had experienced same challenges and found their way through… and triumphed.. By keeping their minds focused on the solution and a plan			</a:t>
            </a:r>
            <a:r>
              <a:rPr lang="en-US" sz="2400" dirty="0" err="1" smtClean="0"/>
              <a:t>katie</a:t>
            </a:r>
            <a:endParaRPr lang="en-US" sz="2400" dirty="0"/>
          </a:p>
        </p:txBody>
      </p:sp>
      <p:sp>
        <p:nvSpPr>
          <p:cNvPr id="5" name="TextBox 4"/>
          <p:cNvSpPr txBox="1"/>
          <p:nvPr/>
        </p:nvSpPr>
        <p:spPr>
          <a:xfrm>
            <a:off x="5029200" y="228600"/>
            <a:ext cx="3886200" cy="1323439"/>
          </a:xfrm>
          <a:prstGeom prst="rect">
            <a:avLst/>
          </a:prstGeom>
          <a:solidFill>
            <a:schemeClr val="accent2">
              <a:lumMod val="20000"/>
              <a:lumOff val="80000"/>
            </a:schemeClr>
          </a:solidFill>
          <a:ln>
            <a:solidFill>
              <a:schemeClr val="accent2">
                <a:lumMod val="75000"/>
              </a:schemeClr>
            </a:solidFill>
          </a:ln>
        </p:spPr>
        <p:txBody>
          <a:bodyPr wrap="square" rtlCol="0">
            <a:spAutoFit/>
          </a:bodyPr>
          <a:lstStyle/>
          <a:p>
            <a:r>
              <a:rPr lang="en-US" sz="2000" dirty="0" smtClean="0"/>
              <a:t>There are so many people </a:t>
            </a:r>
            <a:r>
              <a:rPr lang="en-US" sz="2000" dirty="0" err="1" smtClean="0"/>
              <a:t>ot</a:t>
            </a:r>
            <a:r>
              <a:rPr lang="en-US" sz="2000" dirty="0" smtClean="0"/>
              <a:t> there who will tell you that you can’t.</a:t>
            </a:r>
          </a:p>
          <a:p>
            <a:r>
              <a:rPr lang="en-US" sz="2000" dirty="0" smtClean="0"/>
              <a:t>What you want to do is to turn around and say .. “ Watch me” !</a:t>
            </a:r>
            <a:endParaRPr lang="en-US" sz="2000" dirty="0"/>
          </a:p>
        </p:txBody>
      </p:sp>
    </p:spTree>
    <p:extLst>
      <p:ext uri="{BB962C8B-B14F-4D97-AF65-F5344CB8AC3E}">
        <p14:creationId xmlns:p14="http://schemas.microsoft.com/office/powerpoint/2010/main" val="4301992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5486400" cy="1676400"/>
          </a:xfrm>
          <a:ln>
            <a:solidFill>
              <a:schemeClr val="accent6">
                <a:lumMod val="75000"/>
              </a:schemeClr>
            </a:solidFill>
          </a:ln>
        </p:spPr>
        <p:txBody>
          <a:bodyPr>
            <a:normAutofit/>
          </a:bodyPr>
          <a:lstStyle/>
          <a:p>
            <a:r>
              <a:rPr lang="en-US" sz="2800" dirty="0" smtClean="0"/>
              <a:t>It’s the Coach’s Job to Manage Expectations and Prepare Them For What’s Ahead</a:t>
            </a:r>
            <a:endParaRPr lang="en-US" sz="2800" dirty="0"/>
          </a:p>
        </p:txBody>
      </p:sp>
      <p:sp>
        <p:nvSpPr>
          <p:cNvPr id="3" name="Content Placeholder 2"/>
          <p:cNvSpPr>
            <a:spLocks noGrp="1"/>
          </p:cNvSpPr>
          <p:nvPr>
            <p:ph idx="1"/>
          </p:nvPr>
        </p:nvSpPr>
        <p:spPr>
          <a:xfrm>
            <a:off x="457200" y="1905000"/>
            <a:ext cx="8229600" cy="4648200"/>
          </a:xfrm>
        </p:spPr>
        <p:txBody>
          <a:bodyPr>
            <a:normAutofit fontScale="92500"/>
          </a:bodyPr>
          <a:lstStyle/>
          <a:p>
            <a:r>
              <a:rPr lang="en-US" sz="2400" dirty="0" smtClean="0"/>
              <a:t>Show what is possible …</a:t>
            </a:r>
          </a:p>
          <a:p>
            <a:pPr marL="0" indent="0">
              <a:buNone/>
            </a:pPr>
            <a:r>
              <a:rPr lang="en-US" sz="2400" dirty="0" smtClean="0"/>
              <a:t>	But manage their expectations or they will quit.</a:t>
            </a:r>
          </a:p>
          <a:p>
            <a:r>
              <a:rPr lang="en-US" sz="2400" dirty="0" smtClean="0"/>
              <a:t>Set expectations that can be met…</a:t>
            </a:r>
          </a:p>
          <a:p>
            <a:r>
              <a:rPr lang="en-US" sz="2400" dirty="0" smtClean="0"/>
              <a:t>Example – “ We will find 3 key people. I don’t know how long that will take . “</a:t>
            </a:r>
          </a:p>
          <a:p>
            <a:r>
              <a:rPr lang="en-US" sz="2400" dirty="0" smtClean="0"/>
              <a:t>Set them up to win</a:t>
            </a:r>
          </a:p>
          <a:p>
            <a:r>
              <a:rPr lang="en-US" sz="2400" dirty="0" smtClean="0"/>
              <a:t>If they think they will make big money fast… you set them up to fail.   It is not important to do this fast … Over time , we will find your 3 to 5 key people.</a:t>
            </a:r>
          </a:p>
          <a:p>
            <a:r>
              <a:rPr lang="en-US" sz="2400" dirty="0" smtClean="0"/>
              <a:t>You can even ask .. “ How are you going to handle when some of your friends will not be interested… or you host an event and they don’t attend, </a:t>
            </a:r>
            <a:r>
              <a:rPr lang="en-US" sz="2400" dirty="0" err="1" smtClean="0"/>
              <a:t>etc</a:t>
            </a:r>
            <a:r>
              <a:rPr lang="en-US" sz="2400" dirty="0"/>
              <a:t> </a:t>
            </a:r>
            <a:r>
              <a:rPr lang="en-US" sz="2400" dirty="0" smtClean="0"/>
              <a:t>.. How are you going deal with that.”         </a:t>
            </a:r>
            <a:r>
              <a:rPr lang="en-US" sz="2400" dirty="0" err="1" smtClean="0"/>
              <a:t>lisa</a:t>
            </a:r>
            <a:endParaRPr lang="en-US" sz="2400" dirty="0"/>
          </a:p>
        </p:txBody>
      </p:sp>
      <p:pic>
        <p:nvPicPr>
          <p:cNvPr id="7" name="Picture 6"/>
          <p:cNvPicPr>
            <a:picLocks noChangeAspect="1"/>
          </p:cNvPicPr>
          <p:nvPr/>
        </p:nvPicPr>
        <p:blipFill>
          <a:blip r:embed="rId2"/>
          <a:stretch>
            <a:fillRect/>
          </a:stretch>
        </p:blipFill>
        <p:spPr>
          <a:xfrm>
            <a:off x="7037081" y="228601"/>
            <a:ext cx="1866138" cy="2362200"/>
          </a:xfrm>
          <a:prstGeom prst="rect">
            <a:avLst/>
          </a:prstGeom>
        </p:spPr>
      </p:pic>
    </p:spTree>
    <p:extLst>
      <p:ext uri="{BB962C8B-B14F-4D97-AF65-F5344CB8AC3E}">
        <p14:creationId xmlns:p14="http://schemas.microsoft.com/office/powerpoint/2010/main" val="1894536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4572000" y="-23559"/>
            <a:ext cx="4572000" cy="3985959"/>
          </a:xfrm>
          <a:prstGeom prst="rect">
            <a:avLst/>
          </a:prstGeom>
        </p:spPr>
      </p:pic>
      <p:pic>
        <p:nvPicPr>
          <p:cNvPr id="4" name="Picture 3"/>
          <p:cNvPicPr>
            <a:picLocks noChangeAspect="1"/>
          </p:cNvPicPr>
          <p:nvPr/>
        </p:nvPicPr>
        <p:blipFill>
          <a:blip r:embed="rId3"/>
          <a:stretch>
            <a:fillRect/>
          </a:stretch>
        </p:blipFill>
        <p:spPr>
          <a:xfrm>
            <a:off x="0" y="11310"/>
            <a:ext cx="4191000" cy="3662934"/>
          </a:xfrm>
          <a:prstGeom prst="rect">
            <a:avLst/>
          </a:prstGeom>
        </p:spPr>
      </p:pic>
      <p:pic>
        <p:nvPicPr>
          <p:cNvPr id="5" name="Content Placeholder 4"/>
          <p:cNvPicPr>
            <a:picLocks noGrp="1" noChangeAspect="1"/>
          </p:cNvPicPr>
          <p:nvPr>
            <p:ph idx="1"/>
          </p:nvPr>
        </p:nvPicPr>
        <p:blipFill>
          <a:blip r:embed="rId4"/>
          <a:srcRect t="20824" b="20824"/>
          <a:stretch>
            <a:fillRect/>
          </a:stretch>
        </p:blipFill>
        <p:spPr>
          <a:xfrm>
            <a:off x="4213222" y="3657600"/>
            <a:ext cx="4934049" cy="3170737"/>
          </a:xfrm>
        </p:spPr>
      </p:pic>
      <p:sp>
        <p:nvSpPr>
          <p:cNvPr id="7" name="TextBox 6"/>
          <p:cNvSpPr txBox="1"/>
          <p:nvPr/>
        </p:nvSpPr>
        <p:spPr>
          <a:xfrm>
            <a:off x="228600" y="2971800"/>
            <a:ext cx="3657600" cy="3785652"/>
          </a:xfrm>
          <a:prstGeom prst="rect">
            <a:avLst/>
          </a:prstGeom>
          <a:solidFill>
            <a:schemeClr val="bg1"/>
          </a:solidFill>
          <a:ln>
            <a:solidFill>
              <a:srgbClr val="FF0000"/>
            </a:solidFill>
          </a:ln>
        </p:spPr>
        <p:txBody>
          <a:bodyPr wrap="square" rtlCol="0">
            <a:spAutoFit/>
          </a:bodyPr>
          <a:lstStyle/>
          <a:p>
            <a:r>
              <a:rPr lang="en-US" sz="2400" dirty="0" smtClean="0"/>
              <a:t>“ You can be discouraged by failure, or you can learn from it.</a:t>
            </a:r>
          </a:p>
          <a:p>
            <a:r>
              <a:rPr lang="en-US" sz="2400" dirty="0" smtClean="0"/>
              <a:t>So go ahead and make mistakes. Make all that you can.  </a:t>
            </a:r>
          </a:p>
          <a:p>
            <a:r>
              <a:rPr lang="en-US" sz="2400" dirty="0" smtClean="0"/>
              <a:t>Because, remember that’s where you will find success .. On the far side of failure.”   Thomas Watson</a:t>
            </a:r>
          </a:p>
        </p:txBody>
      </p:sp>
    </p:spTree>
    <p:extLst>
      <p:ext uri="{BB962C8B-B14F-4D97-AF65-F5344CB8AC3E}">
        <p14:creationId xmlns:p14="http://schemas.microsoft.com/office/powerpoint/2010/main" val="24621189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953000" cy="792162"/>
          </a:xfrm>
          <a:ln>
            <a:solidFill>
              <a:schemeClr val="tx2">
                <a:lumMod val="75000"/>
              </a:schemeClr>
            </a:solidFill>
          </a:ln>
        </p:spPr>
        <p:txBody>
          <a:bodyPr>
            <a:normAutofit/>
          </a:bodyPr>
          <a:lstStyle/>
          <a:p>
            <a:r>
              <a:rPr lang="en-US" sz="2800" dirty="0" smtClean="0"/>
              <a:t>When To Text.. When to Talk</a:t>
            </a:r>
            <a:endParaRPr lang="en-US" sz="2800" dirty="0"/>
          </a:p>
        </p:txBody>
      </p:sp>
      <p:sp>
        <p:nvSpPr>
          <p:cNvPr id="4" name="Text Placeholder 3"/>
          <p:cNvSpPr>
            <a:spLocks noGrp="1"/>
          </p:cNvSpPr>
          <p:nvPr>
            <p:ph type="body" idx="1"/>
          </p:nvPr>
        </p:nvSpPr>
        <p:spPr>
          <a:xfrm>
            <a:off x="990600" y="1219200"/>
            <a:ext cx="2286000" cy="457200"/>
          </a:xfrm>
          <a:ln>
            <a:solidFill>
              <a:schemeClr val="tx2">
                <a:lumMod val="60000"/>
                <a:lumOff val="40000"/>
              </a:schemeClr>
            </a:solidFill>
          </a:ln>
        </p:spPr>
        <p:txBody>
          <a:bodyPr/>
          <a:lstStyle/>
          <a:p>
            <a:r>
              <a:rPr lang="en-US" dirty="0" smtClean="0"/>
              <a:t>When to Text</a:t>
            </a:r>
            <a:endParaRPr lang="en-US" dirty="0"/>
          </a:p>
        </p:txBody>
      </p:sp>
      <p:sp>
        <p:nvSpPr>
          <p:cNvPr id="5" name="Content Placeholder 4"/>
          <p:cNvSpPr>
            <a:spLocks noGrp="1"/>
          </p:cNvSpPr>
          <p:nvPr>
            <p:ph sz="half" idx="2"/>
          </p:nvPr>
        </p:nvSpPr>
        <p:spPr>
          <a:xfrm>
            <a:off x="304800" y="1676400"/>
            <a:ext cx="4495800" cy="3810000"/>
          </a:xfrm>
        </p:spPr>
        <p:txBody>
          <a:bodyPr/>
          <a:lstStyle/>
          <a:p>
            <a:r>
              <a:rPr lang="en-US" dirty="0" smtClean="0"/>
              <a:t>Information</a:t>
            </a:r>
          </a:p>
          <a:p>
            <a:r>
              <a:rPr lang="en-US" dirty="0" smtClean="0"/>
              <a:t>Reminders for events, calls, </a:t>
            </a:r>
            <a:r>
              <a:rPr lang="en-US" dirty="0" err="1" smtClean="0"/>
              <a:t>etc</a:t>
            </a:r>
            <a:endParaRPr lang="en-US" dirty="0" smtClean="0"/>
          </a:p>
          <a:p>
            <a:r>
              <a:rPr lang="en-US" dirty="0" smtClean="0"/>
              <a:t>Social conversation</a:t>
            </a:r>
          </a:p>
          <a:p>
            <a:r>
              <a:rPr lang="en-US" dirty="0" smtClean="0"/>
              <a:t>Problem with texting … you cannot hear the intonation and spirit of intent behind the written words.</a:t>
            </a:r>
          </a:p>
          <a:p>
            <a:pPr marL="0" indent="0">
              <a:buNone/>
            </a:pPr>
            <a:r>
              <a:rPr lang="en-US" dirty="0" smtClean="0"/>
              <a:t>Ex.  “Thanks a lot”</a:t>
            </a:r>
            <a:endParaRPr lang="en-US" dirty="0"/>
          </a:p>
        </p:txBody>
      </p:sp>
      <p:sp>
        <p:nvSpPr>
          <p:cNvPr id="6" name="Text Placeholder 5"/>
          <p:cNvSpPr>
            <a:spLocks noGrp="1"/>
          </p:cNvSpPr>
          <p:nvPr>
            <p:ph type="body" sz="quarter" idx="3"/>
          </p:nvPr>
        </p:nvSpPr>
        <p:spPr>
          <a:xfrm>
            <a:off x="5943600" y="838200"/>
            <a:ext cx="2209800" cy="533400"/>
          </a:xfrm>
          <a:ln>
            <a:solidFill>
              <a:schemeClr val="tx2">
                <a:lumMod val="60000"/>
                <a:lumOff val="40000"/>
              </a:schemeClr>
            </a:solidFill>
          </a:ln>
        </p:spPr>
        <p:txBody>
          <a:bodyPr>
            <a:normAutofit/>
          </a:bodyPr>
          <a:lstStyle/>
          <a:p>
            <a:r>
              <a:rPr lang="en-US" dirty="0" smtClean="0"/>
              <a:t>When to TALK</a:t>
            </a:r>
            <a:endParaRPr lang="en-US" dirty="0"/>
          </a:p>
        </p:txBody>
      </p:sp>
      <p:sp>
        <p:nvSpPr>
          <p:cNvPr id="7" name="Content Placeholder 6"/>
          <p:cNvSpPr>
            <a:spLocks noGrp="1"/>
          </p:cNvSpPr>
          <p:nvPr>
            <p:ph sz="quarter" idx="4"/>
          </p:nvPr>
        </p:nvSpPr>
        <p:spPr>
          <a:xfrm>
            <a:off x="4648200" y="1524000"/>
            <a:ext cx="4270375" cy="4038600"/>
          </a:xfrm>
        </p:spPr>
        <p:txBody>
          <a:bodyPr>
            <a:normAutofit fontScale="92500"/>
          </a:bodyPr>
          <a:lstStyle/>
          <a:p>
            <a:r>
              <a:rPr lang="en-US" dirty="0" smtClean="0"/>
              <a:t>Relationships are built in live conversation</a:t>
            </a:r>
          </a:p>
          <a:p>
            <a:r>
              <a:rPr lang="en-US" dirty="0" smtClean="0"/>
              <a:t>Stories can be shared.. 		Too long to type in a text</a:t>
            </a:r>
          </a:p>
          <a:p>
            <a:r>
              <a:rPr lang="en-US" dirty="0" smtClean="0"/>
              <a:t>Feelings can be shared and received</a:t>
            </a:r>
          </a:p>
          <a:p>
            <a:r>
              <a:rPr lang="en-US" dirty="0" smtClean="0"/>
              <a:t>Can clarify needs, feelings</a:t>
            </a:r>
          </a:p>
          <a:p>
            <a:r>
              <a:rPr lang="en-US" dirty="0" smtClean="0"/>
              <a:t>Take conversation off-line with</a:t>
            </a:r>
          </a:p>
          <a:p>
            <a:pPr marL="0" indent="0">
              <a:buNone/>
            </a:pPr>
            <a:r>
              <a:rPr lang="en-US" dirty="0" smtClean="0"/>
              <a:t>“I think I have some information that may be helpful. Let’s chat.”</a:t>
            </a:r>
            <a:endParaRPr lang="en-US" dirty="0"/>
          </a:p>
        </p:txBody>
      </p:sp>
      <p:sp>
        <p:nvSpPr>
          <p:cNvPr id="8" name="TextBox 7"/>
          <p:cNvSpPr txBox="1"/>
          <p:nvPr/>
        </p:nvSpPr>
        <p:spPr>
          <a:xfrm>
            <a:off x="533400" y="5715000"/>
            <a:ext cx="8001000" cy="830997"/>
          </a:xfrm>
          <a:prstGeom prst="rect">
            <a:avLst/>
          </a:prstGeom>
          <a:noFill/>
          <a:ln>
            <a:solidFill>
              <a:schemeClr val="tx2">
                <a:lumMod val="60000"/>
                <a:lumOff val="40000"/>
              </a:schemeClr>
            </a:solidFill>
          </a:ln>
        </p:spPr>
        <p:txBody>
          <a:bodyPr wrap="square" rtlCol="0">
            <a:spAutoFit/>
          </a:bodyPr>
          <a:lstStyle/>
          <a:p>
            <a:r>
              <a:rPr lang="en-US" sz="2400" dirty="0" smtClean="0"/>
              <a:t>“ You cannot form trust from technology.. 			Nothing replaces human contact ..”	 Simon </a:t>
            </a:r>
            <a:r>
              <a:rPr lang="en-US" sz="2400" dirty="0" err="1" smtClean="0"/>
              <a:t>Sinek</a:t>
            </a:r>
            <a:endParaRPr lang="en-US" sz="2400" dirty="0"/>
          </a:p>
        </p:txBody>
      </p:sp>
      <p:sp>
        <p:nvSpPr>
          <p:cNvPr id="3" name="TextBox 2"/>
          <p:cNvSpPr txBox="1"/>
          <p:nvPr/>
        </p:nvSpPr>
        <p:spPr>
          <a:xfrm>
            <a:off x="7467600" y="457200"/>
            <a:ext cx="1219200"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17407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bg/>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p:bldP spid="6" grpId="0" build="p" animBg="1"/>
      <p:bldP spid="7" grpId="0" build="p"/>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755167" y="3200400"/>
            <a:ext cx="3568192" cy="3657600"/>
          </a:xfrm>
          <a:prstGeom prst="rect">
            <a:avLst/>
          </a:prstGeom>
        </p:spPr>
      </p:pic>
      <p:sp>
        <p:nvSpPr>
          <p:cNvPr id="2" name="Title 1"/>
          <p:cNvSpPr>
            <a:spLocks noGrp="1"/>
          </p:cNvSpPr>
          <p:nvPr>
            <p:ph type="title"/>
          </p:nvPr>
        </p:nvSpPr>
        <p:spPr>
          <a:xfrm>
            <a:off x="457200" y="274638"/>
            <a:ext cx="6172200" cy="715962"/>
          </a:xfrm>
          <a:ln>
            <a:solidFill>
              <a:srgbClr val="FF0000"/>
            </a:solidFill>
          </a:ln>
        </p:spPr>
        <p:txBody>
          <a:bodyPr>
            <a:normAutofit/>
          </a:bodyPr>
          <a:lstStyle/>
          <a:p>
            <a:r>
              <a:rPr lang="en-US" sz="2800" dirty="0" smtClean="0"/>
              <a:t>Coaching When They Need  Direction…</a:t>
            </a:r>
            <a:endParaRPr lang="en-US" sz="2800" dirty="0"/>
          </a:p>
        </p:txBody>
      </p:sp>
      <p:sp>
        <p:nvSpPr>
          <p:cNvPr id="3" name="Content Placeholder 2"/>
          <p:cNvSpPr>
            <a:spLocks noGrp="1"/>
          </p:cNvSpPr>
          <p:nvPr>
            <p:ph idx="1"/>
          </p:nvPr>
        </p:nvSpPr>
        <p:spPr>
          <a:xfrm>
            <a:off x="304800" y="1143000"/>
            <a:ext cx="8458200" cy="5334000"/>
          </a:xfrm>
        </p:spPr>
        <p:txBody>
          <a:bodyPr>
            <a:normAutofit/>
          </a:bodyPr>
          <a:lstStyle/>
          <a:p>
            <a:r>
              <a:rPr lang="en-US" sz="2000" dirty="0" smtClean="0"/>
              <a:t>Obviously a new distributor needs to have a checklist of how to get started 	See Getting Started 101 Shaklee Summer School 2014</a:t>
            </a:r>
          </a:p>
          <a:p>
            <a:pPr marL="0" indent="0">
              <a:buNone/>
            </a:pPr>
            <a:r>
              <a:rPr lang="en-US" sz="2000" dirty="0"/>
              <a:t>	</a:t>
            </a:r>
            <a:r>
              <a:rPr lang="en-US" sz="2000" dirty="0" smtClean="0"/>
              <a:t>	and Teaming Up Fall 2014</a:t>
            </a:r>
          </a:p>
          <a:p>
            <a:r>
              <a:rPr lang="en-US" sz="2000" dirty="0" smtClean="0"/>
              <a:t>But the need for direction continues as they progress.  We will want to have our business development process in place so we are clear about every step. </a:t>
            </a:r>
          </a:p>
          <a:p>
            <a:pPr marL="0" indent="0">
              <a:buNone/>
            </a:pPr>
            <a:r>
              <a:rPr lang="en-US" sz="2000" dirty="0"/>
              <a:t>	</a:t>
            </a:r>
            <a:r>
              <a:rPr lang="en-US" sz="2000" dirty="0" smtClean="0"/>
              <a:t>Every business development system has:</a:t>
            </a:r>
          </a:p>
          <a:p>
            <a:pPr marL="0" indent="0">
              <a:buNone/>
            </a:pPr>
            <a:r>
              <a:rPr lang="en-US" sz="2000" dirty="0" smtClean="0"/>
              <a:t>	-- a system for meeting new people</a:t>
            </a:r>
          </a:p>
          <a:p>
            <a:pPr marL="0" indent="0">
              <a:buNone/>
            </a:pPr>
            <a:r>
              <a:rPr lang="en-US" sz="2000" dirty="0" smtClean="0"/>
              <a:t>	-- a system for introducing members to Shaklee products and business 		benefits</a:t>
            </a:r>
          </a:p>
          <a:p>
            <a:pPr marL="0" indent="0">
              <a:buNone/>
            </a:pPr>
            <a:r>
              <a:rPr lang="en-US" sz="2000" dirty="0" smtClean="0"/>
              <a:t>	-- a system for servicing and educating customers</a:t>
            </a:r>
          </a:p>
          <a:p>
            <a:pPr marL="0" indent="0">
              <a:buNone/>
            </a:pPr>
            <a:r>
              <a:rPr lang="en-US" sz="2000" dirty="0" smtClean="0"/>
              <a:t>	-- a system for developing and training new business			 		partners </a:t>
            </a:r>
          </a:p>
          <a:p>
            <a:r>
              <a:rPr lang="en-US" sz="2000" dirty="0" smtClean="0"/>
              <a:t>Know your resources:</a:t>
            </a:r>
          </a:p>
          <a:p>
            <a:pPr marL="0" indent="0">
              <a:buNone/>
            </a:pPr>
            <a:r>
              <a:rPr lang="en-US" sz="2000" dirty="0"/>
              <a:t>	</a:t>
            </a:r>
            <a:r>
              <a:rPr lang="en-US" sz="2000" dirty="0" smtClean="0"/>
              <a:t> Business Grows as We Grow 2015 – Sessions 1 and 4   </a:t>
            </a:r>
          </a:p>
          <a:p>
            <a:pPr marL="0" indent="0">
              <a:buNone/>
            </a:pPr>
            <a:r>
              <a:rPr lang="en-US" sz="2000" dirty="0" smtClean="0"/>
              <a:t>	See attached index of all previous training topics   </a:t>
            </a:r>
            <a:r>
              <a:rPr lang="en-US" sz="2000" dirty="0" err="1" smtClean="0"/>
              <a:t>lisa</a:t>
            </a:r>
            <a:endParaRPr lang="en-US" sz="2000" dirty="0"/>
          </a:p>
        </p:txBody>
      </p:sp>
    </p:spTree>
    <p:extLst>
      <p:ext uri="{BB962C8B-B14F-4D97-AF65-F5344CB8AC3E}">
        <p14:creationId xmlns:p14="http://schemas.microsoft.com/office/powerpoint/2010/main" val="42064487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410200" y="3429000"/>
            <a:ext cx="3740876" cy="3428999"/>
          </a:xfrm>
          <a:prstGeom prst="rect">
            <a:avLst/>
          </a:prstGeom>
        </p:spPr>
      </p:pic>
      <p:sp>
        <p:nvSpPr>
          <p:cNvPr id="2" name="Title 1"/>
          <p:cNvSpPr>
            <a:spLocks noGrp="1"/>
          </p:cNvSpPr>
          <p:nvPr>
            <p:ph type="title"/>
          </p:nvPr>
        </p:nvSpPr>
        <p:spPr>
          <a:xfrm>
            <a:off x="457200" y="274638"/>
            <a:ext cx="8229600" cy="868362"/>
          </a:xfrm>
          <a:ln>
            <a:solidFill>
              <a:schemeClr val="tx2">
                <a:lumMod val="60000"/>
                <a:lumOff val="40000"/>
              </a:schemeClr>
            </a:solidFill>
          </a:ln>
        </p:spPr>
        <p:txBody>
          <a:bodyPr>
            <a:normAutofit/>
          </a:bodyPr>
          <a:lstStyle/>
          <a:p>
            <a:r>
              <a:rPr lang="en-US" sz="3200" dirty="0" smtClean="0"/>
              <a:t>Coaching When They Need More Confidence</a:t>
            </a:r>
            <a:endParaRPr lang="en-US" sz="3200" dirty="0"/>
          </a:p>
        </p:txBody>
      </p:sp>
      <p:sp>
        <p:nvSpPr>
          <p:cNvPr id="3" name="Content Placeholder 2"/>
          <p:cNvSpPr>
            <a:spLocks noGrp="1"/>
          </p:cNvSpPr>
          <p:nvPr>
            <p:ph idx="1"/>
          </p:nvPr>
        </p:nvSpPr>
        <p:spPr>
          <a:xfrm>
            <a:off x="457200" y="1371601"/>
            <a:ext cx="8229600" cy="3048000"/>
          </a:xfrm>
        </p:spPr>
        <p:txBody>
          <a:bodyPr>
            <a:normAutofit/>
          </a:bodyPr>
          <a:lstStyle/>
          <a:p>
            <a:r>
              <a:rPr lang="en-US" sz="2400" dirty="0" smtClean="0"/>
              <a:t>Now we step into the mentoring role ..  A mentor sees ability and talents within them  and reflects it back to them.</a:t>
            </a:r>
          </a:p>
          <a:p>
            <a:r>
              <a:rPr lang="en-US" sz="2400" dirty="0" smtClean="0"/>
              <a:t>This is a time for stories of leaders who have encountered similar challenge .. (Which will likely be everyone !)</a:t>
            </a:r>
          </a:p>
          <a:p>
            <a:r>
              <a:rPr lang="en-US" sz="2400" dirty="0" smtClean="0"/>
              <a:t>Seek ways to publicly acknowledge them .. Face Book Team Page, area meetings, leadership newsletter, speaking on conference calls, </a:t>
            </a:r>
            <a:r>
              <a:rPr lang="en-US" sz="2400" dirty="0" err="1" smtClean="0"/>
              <a:t>etck</a:t>
            </a:r>
            <a:r>
              <a:rPr lang="en-US" sz="2400" dirty="0" smtClean="0"/>
              <a:t>	</a:t>
            </a:r>
            <a:r>
              <a:rPr lang="en-US" sz="2400" dirty="0" err="1" smtClean="0"/>
              <a:t>katie</a:t>
            </a:r>
            <a:endParaRPr lang="en-US" sz="2400" dirty="0"/>
          </a:p>
          <a:p>
            <a:endParaRPr lang="en-US" sz="2400" dirty="0" smtClean="0"/>
          </a:p>
          <a:p>
            <a:endParaRPr lang="en-US" sz="2400" dirty="0" smtClean="0"/>
          </a:p>
          <a:p>
            <a:pPr marL="0" indent="0">
              <a:buNone/>
            </a:pPr>
            <a:endParaRPr lang="en-US" sz="2400" dirty="0"/>
          </a:p>
        </p:txBody>
      </p:sp>
      <p:sp>
        <p:nvSpPr>
          <p:cNvPr id="5" name="Rectangle 4"/>
          <p:cNvSpPr/>
          <p:nvPr/>
        </p:nvSpPr>
        <p:spPr>
          <a:xfrm>
            <a:off x="381000" y="4876800"/>
            <a:ext cx="5562600" cy="1384995"/>
          </a:xfrm>
          <a:prstGeom prst="rect">
            <a:avLst/>
          </a:prstGeom>
        </p:spPr>
        <p:txBody>
          <a:bodyPr wrap="square">
            <a:spAutoFit/>
          </a:bodyPr>
          <a:lstStyle/>
          <a:p>
            <a:r>
              <a:rPr lang="en-US" sz="2800" dirty="0"/>
              <a:t>You will believe in them before they </a:t>
            </a:r>
            <a:r>
              <a:rPr lang="en-US" sz="2800" dirty="0" smtClean="0"/>
              <a:t>      will </a:t>
            </a:r>
            <a:r>
              <a:rPr lang="en-US" sz="2800" dirty="0"/>
              <a:t>believe in </a:t>
            </a:r>
            <a:r>
              <a:rPr lang="en-US" sz="2800" dirty="0" smtClean="0"/>
              <a:t>themselves. </a:t>
            </a:r>
          </a:p>
          <a:p>
            <a:r>
              <a:rPr lang="en-US" sz="2800" dirty="0" smtClean="0"/>
              <a:t>Learn </a:t>
            </a:r>
            <a:r>
              <a:rPr lang="en-US" sz="2800" dirty="0"/>
              <a:t>to honestly convey this. </a:t>
            </a:r>
          </a:p>
        </p:txBody>
      </p:sp>
    </p:spTree>
    <p:extLst>
      <p:ext uri="{BB962C8B-B14F-4D97-AF65-F5344CB8AC3E}">
        <p14:creationId xmlns:p14="http://schemas.microsoft.com/office/powerpoint/2010/main" val="16049829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990600" y="5029201"/>
            <a:ext cx="7213600" cy="1828800"/>
          </a:xfrm>
          <a:prstGeom prst="rect">
            <a:avLst/>
          </a:prstGeom>
        </p:spPr>
      </p:pic>
      <p:sp>
        <p:nvSpPr>
          <p:cNvPr id="2" name="Title 1"/>
          <p:cNvSpPr>
            <a:spLocks noGrp="1"/>
          </p:cNvSpPr>
          <p:nvPr>
            <p:ph type="title"/>
          </p:nvPr>
        </p:nvSpPr>
        <p:spPr>
          <a:xfrm>
            <a:off x="457200" y="274638"/>
            <a:ext cx="6019800" cy="792162"/>
          </a:xfrm>
          <a:ln>
            <a:solidFill>
              <a:schemeClr val="accent2">
                <a:lumMod val="75000"/>
              </a:schemeClr>
            </a:solidFill>
          </a:ln>
        </p:spPr>
        <p:txBody>
          <a:bodyPr>
            <a:normAutofit/>
          </a:bodyPr>
          <a:lstStyle/>
          <a:p>
            <a:pPr algn="l"/>
            <a:r>
              <a:rPr lang="en-US" sz="3600" dirty="0" smtClean="0"/>
              <a:t> Building Belief and Confidence</a:t>
            </a:r>
            <a:endParaRPr lang="en-US" sz="3600" dirty="0"/>
          </a:p>
        </p:txBody>
      </p:sp>
      <p:sp>
        <p:nvSpPr>
          <p:cNvPr id="3" name="Content Placeholder 2"/>
          <p:cNvSpPr>
            <a:spLocks noGrp="1"/>
          </p:cNvSpPr>
          <p:nvPr>
            <p:ph idx="1"/>
          </p:nvPr>
        </p:nvSpPr>
        <p:spPr>
          <a:xfrm>
            <a:off x="304800" y="1066800"/>
            <a:ext cx="8382000" cy="5029200"/>
          </a:xfrm>
        </p:spPr>
        <p:txBody>
          <a:bodyPr>
            <a:normAutofit/>
          </a:bodyPr>
          <a:lstStyle/>
          <a:p>
            <a:pPr>
              <a:buNone/>
            </a:pPr>
            <a:r>
              <a:rPr lang="en-US" sz="2400" dirty="0" smtClean="0"/>
              <a:t>“Here is my cell  phone number. You can call me anytime..  There are no dumb questions.  I will help you figure out what to say.</a:t>
            </a:r>
          </a:p>
          <a:p>
            <a:pPr>
              <a:buNone/>
            </a:pPr>
            <a:r>
              <a:rPr lang="en-US" sz="2400" dirty="0" smtClean="0"/>
              <a:t>After recommending a list of 10 names to get started…</a:t>
            </a:r>
          </a:p>
          <a:p>
            <a:pPr>
              <a:buNone/>
            </a:pPr>
            <a:r>
              <a:rPr lang="en-US" sz="2400" dirty="0" smtClean="0"/>
              <a:t>“ If all 10 say no, it is not the end of your business.. It is just the first 10.”						</a:t>
            </a:r>
            <a:r>
              <a:rPr lang="en-US" sz="2400" dirty="0" err="1" smtClean="0"/>
              <a:t>katie</a:t>
            </a:r>
            <a:r>
              <a:rPr lang="en-US" dirty="0" smtClean="0"/>
              <a:t>    </a:t>
            </a:r>
            <a:r>
              <a:rPr lang="en-US" sz="2400" dirty="0"/>
              <a:t>	</a:t>
            </a:r>
            <a:r>
              <a:rPr lang="en-US" sz="2400" dirty="0" smtClean="0"/>
              <a:t> These Things, Too, Shall Give Thee EXPERIENCE…			And that’s how we get good.</a:t>
            </a:r>
          </a:p>
          <a:p>
            <a:pPr>
              <a:buNone/>
            </a:pPr>
            <a:r>
              <a:rPr lang="en-US" sz="3500" dirty="0" smtClean="0"/>
              <a:t>Charlene </a:t>
            </a:r>
            <a:r>
              <a:rPr lang="en-US" sz="3500" dirty="0" err="1" smtClean="0"/>
              <a:t>Fike</a:t>
            </a:r>
            <a:r>
              <a:rPr lang="en-US" sz="3500" dirty="0" smtClean="0"/>
              <a:t> -  “ To learn something, you 				need to do it 20 times.</a:t>
            </a:r>
            <a:r>
              <a:rPr lang="en-US" sz="2400" dirty="0" smtClean="0"/>
              <a:t>”	</a:t>
            </a:r>
            <a:endParaRPr lang="en-US" sz="2400" dirty="0"/>
          </a:p>
        </p:txBody>
      </p:sp>
    </p:spTree>
    <p:extLst>
      <p:ext uri="{BB962C8B-B14F-4D97-AF65-F5344CB8AC3E}">
        <p14:creationId xmlns:p14="http://schemas.microsoft.com/office/powerpoint/2010/main" val="1360225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8600" y="609600"/>
            <a:ext cx="8639598" cy="5399749"/>
          </a:xfrm>
          <a:prstGeom prst="rect">
            <a:avLst/>
          </a:prstGeom>
        </p:spPr>
      </p:pic>
    </p:spTree>
    <p:extLst>
      <p:ext uri="{BB962C8B-B14F-4D97-AF65-F5344CB8AC3E}">
        <p14:creationId xmlns:p14="http://schemas.microsoft.com/office/powerpoint/2010/main" val="33395295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733800" y="1905000"/>
            <a:ext cx="3530600" cy="2298700"/>
          </a:xfrm>
          <a:prstGeom prst="rect">
            <a:avLst/>
          </a:prstGeom>
        </p:spPr>
      </p:pic>
      <p:sp>
        <p:nvSpPr>
          <p:cNvPr id="3" name="Content Placeholder 2"/>
          <p:cNvSpPr>
            <a:spLocks noGrp="1"/>
          </p:cNvSpPr>
          <p:nvPr>
            <p:ph idx="1"/>
          </p:nvPr>
        </p:nvSpPr>
        <p:spPr>
          <a:xfrm>
            <a:off x="457200" y="1752601"/>
            <a:ext cx="8229600" cy="2895599"/>
          </a:xfrm>
        </p:spPr>
        <p:txBody>
          <a:bodyPr>
            <a:normAutofit lnSpcReduction="10000"/>
          </a:bodyPr>
          <a:lstStyle/>
          <a:p>
            <a:r>
              <a:rPr lang="en-US" sz="2000" dirty="0" smtClean="0"/>
              <a:t>There are 5 years of archived training webinars  ( see attached index of topics and dates ) </a:t>
            </a:r>
          </a:p>
          <a:p>
            <a:r>
              <a:rPr lang="en-US" sz="2000" dirty="0" smtClean="0"/>
              <a:t>Our job is to figure out what skills they are ready to learn next .. And direct them to appropriate session.</a:t>
            </a:r>
          </a:p>
          <a:p>
            <a:r>
              <a:rPr lang="en-US" sz="2000" dirty="0" smtClean="0"/>
              <a:t>Most popular are: </a:t>
            </a:r>
          </a:p>
          <a:p>
            <a:pPr marL="0" indent="0">
              <a:buNone/>
            </a:pPr>
            <a:r>
              <a:rPr lang="en-US" sz="2000" dirty="0"/>
              <a:t>	</a:t>
            </a:r>
            <a:r>
              <a:rPr lang="en-US" sz="2000" dirty="0" smtClean="0"/>
              <a:t> Contacting and Inviting			Presenting  </a:t>
            </a:r>
          </a:p>
          <a:p>
            <a:pPr marL="0" indent="0">
              <a:buNone/>
            </a:pPr>
            <a:r>
              <a:rPr lang="en-US" sz="2000" dirty="0"/>
              <a:t>	</a:t>
            </a:r>
            <a:r>
              <a:rPr lang="en-US" sz="2000" dirty="0" smtClean="0"/>
              <a:t>Following Up and Working Folder		Conversations that Connect</a:t>
            </a:r>
          </a:p>
          <a:p>
            <a:pPr marL="0" indent="0">
              <a:buNone/>
            </a:pPr>
            <a:r>
              <a:rPr lang="en-US" sz="2000" dirty="0"/>
              <a:t>	</a:t>
            </a:r>
            <a:r>
              <a:rPr lang="en-US" sz="2000" dirty="0" smtClean="0"/>
              <a:t>Identifying Business Partners		</a:t>
            </a:r>
            <a:r>
              <a:rPr lang="en-US" sz="2000" dirty="0" err="1" smtClean="0"/>
              <a:t>lisa</a:t>
            </a:r>
            <a:endParaRPr lang="en-US" sz="2000" dirty="0"/>
          </a:p>
          <a:p>
            <a:pPr marL="0" indent="0">
              <a:buNone/>
            </a:pPr>
            <a:endParaRPr lang="en-US" sz="2000" dirty="0"/>
          </a:p>
        </p:txBody>
      </p:sp>
      <p:sp>
        <p:nvSpPr>
          <p:cNvPr id="2" name="Title 1"/>
          <p:cNvSpPr>
            <a:spLocks noGrp="1"/>
          </p:cNvSpPr>
          <p:nvPr>
            <p:ph type="title"/>
          </p:nvPr>
        </p:nvSpPr>
        <p:spPr>
          <a:xfrm>
            <a:off x="457200" y="274638"/>
            <a:ext cx="8229600" cy="1325562"/>
          </a:xfrm>
          <a:ln>
            <a:solidFill>
              <a:srgbClr val="FF0000"/>
            </a:solidFill>
          </a:ln>
        </p:spPr>
        <p:txBody>
          <a:bodyPr>
            <a:normAutofit/>
          </a:bodyPr>
          <a:lstStyle/>
          <a:p>
            <a:r>
              <a:rPr lang="en-US" sz="3200" dirty="0" smtClean="0"/>
              <a:t>Coaching When They Need More Skills—</a:t>
            </a:r>
            <a:br>
              <a:rPr lang="en-US" sz="3200" dirty="0" smtClean="0"/>
            </a:br>
            <a:r>
              <a:rPr lang="en-US" sz="3200" dirty="0" smtClean="0"/>
              <a:t>Most coaching will fall into this category</a:t>
            </a:r>
            <a:endParaRPr lang="en-US" sz="3200" dirty="0"/>
          </a:p>
        </p:txBody>
      </p:sp>
      <p:sp>
        <p:nvSpPr>
          <p:cNvPr id="4" name="TextBox 3"/>
          <p:cNvSpPr txBox="1"/>
          <p:nvPr/>
        </p:nvSpPr>
        <p:spPr>
          <a:xfrm>
            <a:off x="381000" y="4800600"/>
            <a:ext cx="8534400" cy="1569660"/>
          </a:xfrm>
          <a:prstGeom prst="rect">
            <a:avLst/>
          </a:prstGeom>
          <a:noFill/>
          <a:ln>
            <a:solidFill>
              <a:srgbClr val="FF0000"/>
            </a:solidFill>
          </a:ln>
        </p:spPr>
        <p:txBody>
          <a:bodyPr wrap="square" rtlCol="0">
            <a:spAutoFit/>
          </a:bodyPr>
          <a:lstStyle/>
          <a:p>
            <a:pPr algn="ctr"/>
            <a:r>
              <a:rPr lang="en-US" sz="2400" dirty="0" smtClean="0"/>
              <a:t>Training is essential .  There are skills to learn.  Be aware of business partners who are not attending training or events. It will be very difficult for them to advance. We learn from one another.</a:t>
            </a:r>
          </a:p>
          <a:p>
            <a:pPr algn="ctr"/>
            <a:r>
              <a:rPr lang="en-US" sz="2400" dirty="0" smtClean="0"/>
              <a:t>Help them make training a priority </a:t>
            </a:r>
            <a:endParaRPr lang="en-US" sz="2400" dirty="0"/>
          </a:p>
        </p:txBody>
      </p:sp>
    </p:spTree>
    <p:extLst>
      <p:ext uri="{BB962C8B-B14F-4D97-AF65-F5344CB8AC3E}">
        <p14:creationId xmlns:p14="http://schemas.microsoft.com/office/powerpoint/2010/main" val="13562875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3200" dirty="0" smtClean="0"/>
              <a:t>Coaching When a Shift in Thinking is Needed</a:t>
            </a:r>
            <a:endParaRPr lang="en-US" sz="3200" dirty="0"/>
          </a:p>
        </p:txBody>
      </p:sp>
      <p:sp>
        <p:nvSpPr>
          <p:cNvPr id="8" name="Content Placeholder 7"/>
          <p:cNvSpPr>
            <a:spLocks noGrp="1"/>
          </p:cNvSpPr>
          <p:nvPr>
            <p:ph idx="1"/>
          </p:nvPr>
        </p:nvSpPr>
        <p:spPr/>
        <p:txBody>
          <a:bodyPr>
            <a:normAutofit/>
          </a:bodyPr>
          <a:lstStyle/>
          <a:p>
            <a:r>
              <a:rPr lang="en-US" sz="2000" dirty="0" smtClean="0"/>
              <a:t>Recognize abundance thinking </a:t>
            </a:r>
            <a:r>
              <a:rPr lang="en-US" sz="2000" dirty="0" err="1" smtClean="0"/>
              <a:t>vs</a:t>
            </a:r>
            <a:r>
              <a:rPr lang="en-US" sz="2000" dirty="0" smtClean="0"/>
              <a:t> limited thinking</a:t>
            </a:r>
          </a:p>
          <a:p>
            <a:r>
              <a:rPr lang="en-US" sz="2000" dirty="0" smtClean="0"/>
              <a:t>Recognize fears .. Of rejection, of success, of loss of control ,</a:t>
            </a:r>
          </a:p>
          <a:p>
            <a:r>
              <a:rPr lang="en-US" sz="2000" dirty="0" smtClean="0"/>
              <a:t>Helpful to have information or ideas come from a third party .. A book, a person, training, an experience , </a:t>
            </a:r>
            <a:r>
              <a:rPr lang="en-US" sz="2000" dirty="0" err="1" smtClean="0"/>
              <a:t>etc</a:t>
            </a:r>
            <a:r>
              <a:rPr lang="en-US" sz="2000" dirty="0" smtClean="0"/>
              <a:t> so we don’t sound like know-it-alls or critics.</a:t>
            </a:r>
          </a:p>
          <a:p>
            <a:r>
              <a:rPr lang="en-US" sz="2000" dirty="0" smtClean="0"/>
              <a:t>Know good resources – Ben Zander  The Art of Possibility,  John Maxwell, Stephen Covey, etc.. TED Talks ( Simon </a:t>
            </a:r>
            <a:r>
              <a:rPr lang="en-US" sz="2000" dirty="0" err="1" smtClean="0"/>
              <a:t>Sinek</a:t>
            </a:r>
            <a:r>
              <a:rPr lang="en-US" sz="2000" dirty="0" smtClean="0"/>
              <a:t>, </a:t>
            </a:r>
            <a:r>
              <a:rPr lang="en-US" sz="2000" dirty="0" err="1" smtClean="0"/>
              <a:t>etc</a:t>
            </a:r>
            <a:r>
              <a:rPr lang="en-US" sz="2000" dirty="0" smtClean="0"/>
              <a:t> )</a:t>
            </a:r>
          </a:p>
          <a:p>
            <a:endParaRPr lang="en-US" sz="2000" dirty="0"/>
          </a:p>
          <a:p>
            <a:endParaRPr lang="en-US" sz="2000" dirty="0" smtClean="0"/>
          </a:p>
          <a:p>
            <a:pPr marL="0" indent="0">
              <a:buNone/>
            </a:pPr>
            <a:r>
              <a:rPr lang="en-US" sz="2000" dirty="0" err="1" smtClean="0"/>
              <a:t>becky</a:t>
            </a:r>
            <a:endParaRPr lang="en-US" sz="2000" dirty="0" smtClean="0"/>
          </a:p>
          <a:p>
            <a:endParaRPr lang="en-US" sz="2000" dirty="0"/>
          </a:p>
        </p:txBody>
      </p:sp>
      <p:pic>
        <p:nvPicPr>
          <p:cNvPr id="2" name="Picture 1"/>
          <p:cNvPicPr>
            <a:picLocks noChangeAspect="1"/>
          </p:cNvPicPr>
          <p:nvPr/>
        </p:nvPicPr>
        <p:blipFill>
          <a:blip r:embed="rId2"/>
          <a:stretch>
            <a:fillRect/>
          </a:stretch>
        </p:blipFill>
        <p:spPr>
          <a:xfrm>
            <a:off x="6477000" y="4191000"/>
            <a:ext cx="2463800" cy="2463800"/>
          </a:xfrm>
          <a:prstGeom prst="rect">
            <a:avLst/>
          </a:prstGeom>
        </p:spPr>
      </p:pic>
      <p:pic>
        <p:nvPicPr>
          <p:cNvPr id="3" name="Picture 2"/>
          <p:cNvPicPr>
            <a:picLocks noChangeAspect="1"/>
          </p:cNvPicPr>
          <p:nvPr/>
        </p:nvPicPr>
        <p:blipFill>
          <a:blip r:embed="rId3"/>
          <a:stretch>
            <a:fillRect/>
          </a:stretch>
        </p:blipFill>
        <p:spPr>
          <a:xfrm>
            <a:off x="3581400" y="4038600"/>
            <a:ext cx="2641600" cy="2641600"/>
          </a:xfrm>
          <a:prstGeom prst="rect">
            <a:avLst/>
          </a:prstGeom>
        </p:spPr>
      </p:pic>
    </p:spTree>
    <p:extLst>
      <p:ext uri="{BB962C8B-B14F-4D97-AF65-F5344CB8AC3E}">
        <p14:creationId xmlns:p14="http://schemas.microsoft.com/office/powerpoint/2010/main" val="31148549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53400" cy="944562"/>
          </a:xfrm>
          <a:ln>
            <a:solidFill>
              <a:schemeClr val="tx2">
                <a:lumMod val="75000"/>
              </a:schemeClr>
            </a:solidFill>
          </a:ln>
        </p:spPr>
        <p:txBody>
          <a:bodyPr>
            <a:normAutofit fontScale="90000"/>
          </a:bodyPr>
          <a:lstStyle/>
          <a:p>
            <a:r>
              <a:rPr lang="en-US" sz="3200" dirty="0" smtClean="0"/>
              <a:t>Coaching When When They Are not  Following Up</a:t>
            </a:r>
            <a:endParaRPr lang="en-US" sz="3200" dirty="0"/>
          </a:p>
        </p:txBody>
      </p:sp>
      <p:sp>
        <p:nvSpPr>
          <p:cNvPr id="3" name="Content Placeholder 2"/>
          <p:cNvSpPr>
            <a:spLocks noGrp="1"/>
          </p:cNvSpPr>
          <p:nvPr>
            <p:ph idx="1"/>
          </p:nvPr>
        </p:nvSpPr>
        <p:spPr/>
        <p:txBody>
          <a:bodyPr>
            <a:normAutofit/>
          </a:bodyPr>
          <a:lstStyle/>
          <a:p>
            <a:r>
              <a:rPr lang="en-US" sz="2400" dirty="0" smtClean="0"/>
              <a:t>Remind  me what your 90 Day Goal is</a:t>
            </a:r>
          </a:p>
          <a:p>
            <a:r>
              <a:rPr lang="en-US" sz="2400" dirty="0" smtClean="0"/>
              <a:t>Assess where they are and where each of their leaders is </a:t>
            </a:r>
          </a:p>
          <a:p>
            <a:r>
              <a:rPr lang="en-US" sz="2400" dirty="0" smtClean="0"/>
              <a:t>And let’s review where each of your distributors is  their PV </a:t>
            </a:r>
          </a:p>
          <a:p>
            <a:r>
              <a:rPr lang="en-US" sz="2400" dirty="0" smtClean="0"/>
              <a:t>Direct them to the training session on follow up and working folder </a:t>
            </a:r>
          </a:p>
          <a:p>
            <a:r>
              <a:rPr lang="en-US" sz="2400" dirty="0" smtClean="0"/>
              <a:t>Conversation around their feelings about following up .. ,are they clear about role of service customers or coaching their business partners  is not “ bugging them”</a:t>
            </a:r>
          </a:p>
          <a:p>
            <a:endParaRPr lang="en-US" sz="2400" dirty="0" smtClean="0"/>
          </a:p>
          <a:p>
            <a:pPr marL="0" indent="0">
              <a:buNone/>
            </a:pPr>
            <a:r>
              <a:rPr lang="en-US" sz="2400" dirty="0"/>
              <a:t> </a:t>
            </a:r>
            <a:r>
              <a:rPr lang="en-US" sz="2400" dirty="0" smtClean="0"/>
              <a:t>It is our job to call them . That’s our job.   	 </a:t>
            </a:r>
            <a:r>
              <a:rPr lang="en-US" sz="2400" dirty="0" err="1" smtClean="0"/>
              <a:t>katie</a:t>
            </a:r>
            <a:endParaRPr lang="en-US" sz="2400" dirty="0"/>
          </a:p>
        </p:txBody>
      </p:sp>
    </p:spTree>
    <p:extLst>
      <p:ext uri="{BB962C8B-B14F-4D97-AF65-F5344CB8AC3E}">
        <p14:creationId xmlns:p14="http://schemas.microsoft.com/office/powerpoint/2010/main" val="21851931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181601" y="4301778"/>
            <a:ext cx="3932984" cy="2556222"/>
          </a:xfrm>
          <a:prstGeom prst="rect">
            <a:avLst/>
          </a:prstGeom>
        </p:spPr>
      </p:pic>
      <p:sp>
        <p:nvSpPr>
          <p:cNvPr id="2" name="Title 1"/>
          <p:cNvSpPr>
            <a:spLocks noGrp="1"/>
          </p:cNvSpPr>
          <p:nvPr>
            <p:ph type="title"/>
          </p:nvPr>
        </p:nvSpPr>
        <p:spPr>
          <a:xfrm>
            <a:off x="457200" y="274638"/>
            <a:ext cx="7543800" cy="1477962"/>
          </a:xfrm>
          <a:ln>
            <a:solidFill>
              <a:schemeClr val="tx2">
                <a:lumMod val="75000"/>
              </a:schemeClr>
            </a:solidFill>
          </a:ln>
        </p:spPr>
        <p:txBody>
          <a:bodyPr>
            <a:normAutofit fontScale="90000"/>
          </a:bodyPr>
          <a:lstStyle/>
          <a:p>
            <a:pPr algn="l"/>
            <a:r>
              <a:rPr lang="en-US" sz="3600" dirty="0" smtClean="0"/>
              <a:t>Get clear about the problem or </a:t>
            </a:r>
            <a:r>
              <a:rPr lang="en-US" sz="3600" dirty="0" err="1" smtClean="0"/>
              <a:t>oal</a:t>
            </a:r>
            <a:r>
              <a:rPr lang="en-US" sz="3600" dirty="0" smtClean="0"/>
              <a:t>		What’s the Issue/problem/challenge?</a:t>
            </a:r>
            <a:br>
              <a:rPr lang="en-US" sz="3600" dirty="0" smtClean="0"/>
            </a:br>
            <a:r>
              <a:rPr lang="en-US" sz="3600" dirty="0" smtClean="0"/>
              <a:t>		</a:t>
            </a:r>
            <a:r>
              <a:rPr lang="en-US" sz="2200" dirty="0" smtClean="0"/>
              <a:t>From Master Coordinator Dan Henderson</a:t>
            </a:r>
            <a:endParaRPr lang="en-US" sz="2200" dirty="0"/>
          </a:p>
        </p:txBody>
      </p:sp>
      <p:sp>
        <p:nvSpPr>
          <p:cNvPr id="3" name="Content Placeholder 2"/>
          <p:cNvSpPr>
            <a:spLocks noGrp="1"/>
          </p:cNvSpPr>
          <p:nvPr>
            <p:ph idx="1"/>
          </p:nvPr>
        </p:nvSpPr>
        <p:spPr>
          <a:xfrm>
            <a:off x="457200" y="1905001"/>
            <a:ext cx="8534400" cy="3048000"/>
          </a:xfrm>
        </p:spPr>
        <p:txBody>
          <a:bodyPr>
            <a:normAutofit/>
          </a:bodyPr>
          <a:lstStyle/>
          <a:p>
            <a:pPr>
              <a:buNone/>
            </a:pPr>
            <a:r>
              <a:rPr lang="en-US" dirty="0" smtClean="0"/>
              <a:t> </a:t>
            </a:r>
            <a:r>
              <a:rPr lang="en-US" sz="2400" dirty="0" smtClean="0"/>
              <a:t>“It’s not working…  It’s too hard…It’s too difficult…			I’m overwhelmed.”</a:t>
            </a:r>
          </a:p>
          <a:p>
            <a:pPr>
              <a:buNone/>
            </a:pPr>
            <a:r>
              <a:rPr lang="en-US" sz="2400" dirty="0" smtClean="0"/>
              <a:t>Get clear about the </a:t>
            </a:r>
            <a:r>
              <a:rPr lang="en-US" sz="2400" dirty="0"/>
              <a:t>problem</a:t>
            </a:r>
            <a:r>
              <a:rPr lang="en-US" sz="2400" dirty="0" smtClean="0"/>
              <a:t>…					Step </a:t>
            </a:r>
            <a:r>
              <a:rPr lang="en-US" sz="2400" dirty="0"/>
              <a:t>One is – You will want to diagnose </a:t>
            </a:r>
            <a:r>
              <a:rPr lang="en-US" sz="2400" dirty="0" smtClean="0"/>
              <a:t>before </a:t>
            </a:r>
            <a:r>
              <a:rPr lang="en-US" sz="2400" dirty="0"/>
              <a:t>you </a:t>
            </a:r>
            <a:r>
              <a:rPr lang="en-US" sz="2400" dirty="0" smtClean="0"/>
              <a:t> prescribe</a:t>
            </a:r>
          </a:p>
          <a:p>
            <a:pPr>
              <a:buNone/>
            </a:pPr>
            <a:r>
              <a:rPr lang="en-US" sz="2400" dirty="0"/>
              <a:t> </a:t>
            </a:r>
            <a:r>
              <a:rPr lang="en-US" sz="2400" dirty="0" smtClean="0"/>
              <a:t>Tell me about it not working…what’s too hard?  What’s overwhelming you?</a:t>
            </a:r>
          </a:p>
        </p:txBody>
      </p:sp>
      <p:sp>
        <p:nvSpPr>
          <p:cNvPr id="5" name="Rectangle 4"/>
          <p:cNvSpPr/>
          <p:nvPr/>
        </p:nvSpPr>
        <p:spPr>
          <a:xfrm>
            <a:off x="533400" y="4953000"/>
            <a:ext cx="5257800" cy="1569660"/>
          </a:xfrm>
          <a:prstGeom prst="rect">
            <a:avLst/>
          </a:prstGeom>
        </p:spPr>
        <p:txBody>
          <a:bodyPr wrap="square">
            <a:spAutoFit/>
          </a:bodyPr>
          <a:lstStyle/>
          <a:p>
            <a:pPr>
              <a:buNone/>
            </a:pPr>
            <a:r>
              <a:rPr lang="en-US" sz="2400" dirty="0"/>
              <a:t>Tell me what’s upsetting/unsettling/challenging for you.  Tell me about that…what else?  Anything else?  Tell me about that…    </a:t>
            </a:r>
            <a:r>
              <a:rPr lang="en-US" sz="2400" dirty="0" err="1"/>
              <a:t>lisa</a:t>
            </a:r>
            <a:endParaRPr lang="en-US" sz="2400" dirty="0"/>
          </a:p>
        </p:txBody>
      </p:sp>
    </p:spTree>
    <p:extLst>
      <p:ext uri="{BB962C8B-B14F-4D97-AF65-F5344CB8AC3E}">
        <p14:creationId xmlns:p14="http://schemas.microsoft.com/office/powerpoint/2010/main" val="4534492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8285" y="304800"/>
            <a:ext cx="9144000" cy="6553200"/>
          </a:xfrm>
          <a:prstGeom prst="rect">
            <a:avLst/>
          </a:prstGeom>
        </p:spPr>
      </p:pic>
      <p:sp>
        <p:nvSpPr>
          <p:cNvPr id="2" name="Title 1"/>
          <p:cNvSpPr>
            <a:spLocks noGrp="1"/>
          </p:cNvSpPr>
          <p:nvPr>
            <p:ph type="title"/>
          </p:nvPr>
        </p:nvSpPr>
        <p:spPr>
          <a:xfrm>
            <a:off x="228600" y="381000"/>
            <a:ext cx="5334000" cy="1905000"/>
          </a:xfrm>
          <a:ln>
            <a:solidFill>
              <a:schemeClr val="tx2">
                <a:lumMod val="60000"/>
                <a:lumOff val="40000"/>
              </a:schemeClr>
            </a:solidFill>
          </a:ln>
        </p:spPr>
        <p:txBody>
          <a:bodyPr>
            <a:normAutofit/>
          </a:bodyPr>
          <a:lstStyle/>
          <a:p>
            <a:r>
              <a:rPr lang="en-US" sz="3200" dirty="0" smtClean="0"/>
              <a:t>Helpful Questions to Help Clarify the Situation</a:t>
            </a:r>
            <a:br>
              <a:rPr lang="en-US" sz="3200" dirty="0" smtClean="0"/>
            </a:br>
            <a:r>
              <a:rPr lang="en-US" sz="2000" dirty="0" smtClean="0"/>
              <a:t>Dan Henderson </a:t>
            </a:r>
            <a:endParaRPr lang="en-US" sz="3200" dirty="0"/>
          </a:p>
        </p:txBody>
      </p:sp>
      <p:sp>
        <p:nvSpPr>
          <p:cNvPr id="3" name="Content Placeholder 2"/>
          <p:cNvSpPr>
            <a:spLocks noGrp="1"/>
          </p:cNvSpPr>
          <p:nvPr>
            <p:ph idx="1"/>
          </p:nvPr>
        </p:nvSpPr>
        <p:spPr>
          <a:xfrm>
            <a:off x="304800" y="2667000"/>
            <a:ext cx="6096000" cy="3733800"/>
          </a:xfrm>
          <a:solidFill>
            <a:schemeClr val="bg1"/>
          </a:solidFill>
        </p:spPr>
        <p:txBody>
          <a:bodyPr>
            <a:normAutofit lnSpcReduction="10000"/>
          </a:bodyPr>
          <a:lstStyle/>
          <a:p>
            <a:pPr>
              <a:buNone/>
            </a:pPr>
            <a:r>
              <a:rPr lang="en-US" sz="2400" dirty="0" smtClean="0"/>
              <a:t>What have you tried?</a:t>
            </a:r>
          </a:p>
          <a:p>
            <a:pPr>
              <a:buNone/>
            </a:pPr>
            <a:r>
              <a:rPr lang="en-US" sz="2400" dirty="0" smtClean="0"/>
              <a:t>How did that work out?</a:t>
            </a:r>
          </a:p>
          <a:p>
            <a:pPr>
              <a:buNone/>
            </a:pPr>
            <a:r>
              <a:rPr lang="en-US" sz="2400" dirty="0" smtClean="0"/>
              <a:t>Tell me about the results you got or didn’t get.</a:t>
            </a:r>
          </a:p>
          <a:p>
            <a:pPr>
              <a:buNone/>
            </a:pPr>
            <a:r>
              <a:rPr lang="en-US" sz="2400" dirty="0" smtClean="0"/>
              <a:t>What’s  happening ? </a:t>
            </a:r>
          </a:p>
          <a:p>
            <a:pPr>
              <a:buNone/>
            </a:pPr>
            <a:r>
              <a:rPr lang="en-US" sz="2400" dirty="0" smtClean="0"/>
              <a:t>Where are you now? </a:t>
            </a:r>
          </a:p>
          <a:p>
            <a:pPr>
              <a:buNone/>
            </a:pPr>
            <a:r>
              <a:rPr lang="en-US" sz="2400" dirty="0" smtClean="0"/>
              <a:t>How did you get there?  </a:t>
            </a:r>
          </a:p>
          <a:p>
            <a:pPr>
              <a:buNone/>
            </a:pPr>
            <a:r>
              <a:rPr lang="en-US" sz="2400" dirty="0" smtClean="0"/>
              <a:t>Keep saying:  What else?  Is there anything else?</a:t>
            </a:r>
          </a:p>
          <a:p>
            <a:pPr>
              <a:buNone/>
            </a:pPr>
            <a:r>
              <a:rPr lang="en-US" sz="2400" dirty="0"/>
              <a:t> </a:t>
            </a:r>
            <a:r>
              <a:rPr lang="en-US" sz="2400" dirty="0" smtClean="0"/>
              <a:t>  Let them vent for a minute.	</a:t>
            </a:r>
            <a:r>
              <a:rPr lang="en-US" sz="2800" dirty="0" smtClean="0"/>
              <a:t>	</a:t>
            </a:r>
            <a:r>
              <a:rPr lang="en-US" sz="2400" dirty="0" err="1" smtClean="0"/>
              <a:t>becky</a:t>
            </a:r>
            <a:endParaRPr lang="en-US" sz="2400" dirty="0"/>
          </a:p>
        </p:txBody>
      </p:sp>
      <p:sp>
        <p:nvSpPr>
          <p:cNvPr id="5" name="TextBox 4"/>
          <p:cNvSpPr txBox="1"/>
          <p:nvPr/>
        </p:nvSpPr>
        <p:spPr>
          <a:xfrm>
            <a:off x="6629400" y="914400"/>
            <a:ext cx="2133600" cy="3785652"/>
          </a:xfrm>
          <a:prstGeom prst="rect">
            <a:avLst/>
          </a:prstGeom>
          <a:solidFill>
            <a:schemeClr val="bg1"/>
          </a:solidFill>
          <a:ln>
            <a:solidFill>
              <a:schemeClr val="tx2">
                <a:lumMod val="60000"/>
                <a:lumOff val="40000"/>
              </a:schemeClr>
            </a:solidFill>
          </a:ln>
        </p:spPr>
        <p:txBody>
          <a:bodyPr wrap="square" rtlCol="0">
            <a:spAutoFit/>
          </a:bodyPr>
          <a:lstStyle/>
          <a:p>
            <a:r>
              <a:rPr lang="en-US" sz="2400" dirty="0" smtClean="0"/>
              <a:t>“Unless you try to do something beyond what you have mastered, you will never grow.”…</a:t>
            </a:r>
          </a:p>
          <a:p>
            <a:r>
              <a:rPr lang="en-US" sz="2400" dirty="0" smtClean="0"/>
              <a:t>Ralph Waldo Emerson</a:t>
            </a:r>
            <a:endParaRPr lang="en-US" sz="2400" dirty="0"/>
          </a:p>
        </p:txBody>
      </p:sp>
    </p:spTree>
    <p:extLst>
      <p:ext uri="{BB962C8B-B14F-4D97-AF65-F5344CB8AC3E}">
        <p14:creationId xmlns:p14="http://schemas.microsoft.com/office/powerpoint/2010/main" val="21656904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35418"/>
            <a:ext cx="9144000" cy="6822581"/>
          </a:xfrm>
          <a:prstGeom prst="rect">
            <a:avLst/>
          </a:prstGeom>
        </p:spPr>
      </p:pic>
      <p:sp>
        <p:nvSpPr>
          <p:cNvPr id="2" name="Title 1"/>
          <p:cNvSpPr>
            <a:spLocks noGrp="1"/>
          </p:cNvSpPr>
          <p:nvPr>
            <p:ph type="title"/>
          </p:nvPr>
        </p:nvSpPr>
        <p:spPr>
          <a:xfrm>
            <a:off x="457200" y="274638"/>
            <a:ext cx="8229600" cy="1020762"/>
          </a:xfrm>
        </p:spPr>
        <p:txBody>
          <a:bodyPr>
            <a:normAutofit/>
          </a:bodyPr>
          <a:lstStyle/>
          <a:p>
            <a:r>
              <a:rPr lang="en-US" sz="3200" dirty="0" smtClean="0"/>
              <a:t>Explore Options</a:t>
            </a:r>
            <a:br>
              <a:rPr lang="en-US" sz="3200" dirty="0" smtClean="0"/>
            </a:br>
            <a:r>
              <a:rPr lang="en-US" sz="2200" dirty="0"/>
              <a:t>D</a:t>
            </a:r>
            <a:r>
              <a:rPr lang="en-US" sz="2200" dirty="0" smtClean="0"/>
              <a:t>an </a:t>
            </a:r>
            <a:r>
              <a:rPr lang="en-US" sz="2200" dirty="0"/>
              <a:t>H</a:t>
            </a:r>
            <a:r>
              <a:rPr lang="en-US" sz="2200" dirty="0" smtClean="0"/>
              <a:t>enderson</a:t>
            </a:r>
            <a:endParaRPr lang="en-US" sz="2200" dirty="0"/>
          </a:p>
        </p:txBody>
      </p:sp>
      <p:sp>
        <p:nvSpPr>
          <p:cNvPr id="3" name="Content Placeholder 2"/>
          <p:cNvSpPr>
            <a:spLocks noGrp="1"/>
          </p:cNvSpPr>
          <p:nvPr>
            <p:ph idx="1"/>
          </p:nvPr>
        </p:nvSpPr>
        <p:spPr>
          <a:xfrm>
            <a:off x="914400" y="1219200"/>
            <a:ext cx="7162800" cy="5334000"/>
          </a:xfrm>
          <a:solidFill>
            <a:schemeClr val="bg1"/>
          </a:solidFill>
        </p:spPr>
        <p:txBody>
          <a:bodyPr>
            <a:normAutofit fontScale="92500" lnSpcReduction="10000"/>
          </a:bodyPr>
          <a:lstStyle/>
          <a:p>
            <a:pPr>
              <a:buNone/>
            </a:pPr>
            <a:r>
              <a:rPr lang="en-US" sz="2400" dirty="0" smtClean="0"/>
              <a:t>	Now I’s time to Brainstorm: There </a:t>
            </a:r>
            <a:r>
              <a:rPr lang="en-US" sz="2400" dirty="0"/>
              <a:t>a</a:t>
            </a:r>
            <a:r>
              <a:rPr lang="en-US" sz="2400" dirty="0" smtClean="0"/>
              <a:t>re no rules; everything is on the table.</a:t>
            </a:r>
          </a:p>
          <a:p>
            <a:pPr>
              <a:buNone/>
            </a:pPr>
            <a:r>
              <a:rPr lang="en-US" sz="2400" dirty="0"/>
              <a:t>“You tried ___, it didn’t work, so let’s think about options together</a:t>
            </a:r>
            <a:r>
              <a:rPr lang="en-US" sz="2400" dirty="0" smtClean="0"/>
              <a:t>.</a:t>
            </a:r>
          </a:p>
          <a:p>
            <a:pPr>
              <a:buNone/>
            </a:pPr>
            <a:r>
              <a:rPr lang="en-US" sz="2400" dirty="0" smtClean="0"/>
              <a:t>If we could fix this, what might we do?</a:t>
            </a:r>
          </a:p>
          <a:p>
            <a:pPr>
              <a:buNone/>
            </a:pPr>
            <a:r>
              <a:rPr lang="en-US" sz="2400" dirty="0" smtClean="0"/>
              <a:t>What could we do to overcome these challenges?</a:t>
            </a:r>
          </a:p>
          <a:p>
            <a:pPr>
              <a:buNone/>
            </a:pPr>
            <a:endParaRPr lang="en-US" sz="800" dirty="0" smtClean="0"/>
          </a:p>
          <a:p>
            <a:pPr>
              <a:buNone/>
            </a:pPr>
            <a:r>
              <a:rPr lang="en-US" sz="2400" dirty="0"/>
              <a:t>	</a:t>
            </a:r>
            <a:r>
              <a:rPr lang="en-US" sz="2400" dirty="0" smtClean="0"/>
              <a:t>Come up with options…what else?  Anything else?  Is there more? </a:t>
            </a:r>
          </a:p>
          <a:p>
            <a:pPr>
              <a:buNone/>
            </a:pPr>
            <a:r>
              <a:rPr lang="en-US" sz="2400" dirty="0" smtClean="0"/>
              <a:t>I’ve got a couple of thoughts on this.  Would you like to hear them?</a:t>
            </a:r>
          </a:p>
          <a:p>
            <a:pPr>
              <a:buNone/>
            </a:pPr>
            <a:r>
              <a:rPr lang="en-US" sz="2400" dirty="0" smtClean="0"/>
              <a:t>Do any of these ideas interest you enough to take action on them?</a:t>
            </a:r>
          </a:p>
          <a:p>
            <a:pPr marL="0" indent="0">
              <a:buNone/>
            </a:pPr>
            <a:r>
              <a:rPr lang="en-US" sz="2400" dirty="0" smtClean="0"/>
              <a:t>“If you were another business leader listening to our conversation  what would you recommend that you do”          </a:t>
            </a:r>
            <a:r>
              <a:rPr lang="en-US" sz="2400" dirty="0" err="1" smtClean="0"/>
              <a:t>katie</a:t>
            </a:r>
            <a:endParaRPr lang="en-US" sz="2400" dirty="0"/>
          </a:p>
        </p:txBody>
      </p:sp>
    </p:spTree>
    <p:extLst>
      <p:ext uri="{BB962C8B-B14F-4D97-AF65-F5344CB8AC3E}">
        <p14:creationId xmlns:p14="http://schemas.microsoft.com/office/powerpoint/2010/main" val="11965351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304800"/>
            <a:ext cx="9144000" cy="7162800"/>
          </a:xfrm>
          <a:prstGeom prst="rect">
            <a:avLst/>
          </a:prstGeom>
        </p:spPr>
      </p:pic>
      <p:sp>
        <p:nvSpPr>
          <p:cNvPr id="2" name="Title 1"/>
          <p:cNvSpPr>
            <a:spLocks noGrp="1"/>
          </p:cNvSpPr>
          <p:nvPr>
            <p:ph type="title"/>
          </p:nvPr>
        </p:nvSpPr>
        <p:spPr/>
        <p:txBody>
          <a:bodyPr>
            <a:normAutofit/>
          </a:bodyPr>
          <a:lstStyle/>
          <a:p>
            <a:r>
              <a:rPr lang="en-US" sz="3600" dirty="0" smtClean="0"/>
              <a:t>Determining Next Steps </a:t>
            </a:r>
            <a:br>
              <a:rPr lang="en-US" sz="3600" dirty="0" smtClean="0"/>
            </a:br>
            <a:r>
              <a:rPr lang="en-US" sz="2200" dirty="0" smtClean="0"/>
              <a:t>Dan Henderson</a:t>
            </a:r>
            <a:endParaRPr lang="en-US" sz="2200" dirty="0"/>
          </a:p>
        </p:txBody>
      </p:sp>
      <p:sp>
        <p:nvSpPr>
          <p:cNvPr id="3" name="Content Placeholder 2"/>
          <p:cNvSpPr>
            <a:spLocks noGrp="1"/>
          </p:cNvSpPr>
          <p:nvPr>
            <p:ph idx="1"/>
          </p:nvPr>
        </p:nvSpPr>
        <p:spPr>
          <a:xfrm>
            <a:off x="1066800" y="1600200"/>
            <a:ext cx="7086600" cy="4525963"/>
          </a:xfrm>
          <a:solidFill>
            <a:schemeClr val="bg1"/>
          </a:solidFill>
        </p:spPr>
        <p:txBody>
          <a:bodyPr>
            <a:normAutofit fontScale="92500" lnSpcReduction="10000"/>
          </a:bodyPr>
          <a:lstStyle/>
          <a:p>
            <a:pPr>
              <a:buNone/>
            </a:pPr>
            <a:r>
              <a:rPr lang="en-US" sz="2400" dirty="0" smtClean="0"/>
              <a:t>Examples –</a:t>
            </a:r>
          </a:p>
          <a:p>
            <a:pPr>
              <a:buNone/>
            </a:pPr>
            <a:r>
              <a:rPr lang="en-US" sz="2400" dirty="0" smtClean="0"/>
              <a:t> “You ‘</a:t>
            </a:r>
            <a:r>
              <a:rPr lang="en-US" sz="2400" dirty="0" err="1" smtClean="0"/>
              <a:t>ve</a:t>
            </a:r>
            <a:r>
              <a:rPr lang="en-US" sz="2400" dirty="0" smtClean="0"/>
              <a:t> come up with these ideas. I suggested some additional ideas  . Of these 10 items, which would you be most comfortable doing? “ </a:t>
            </a:r>
          </a:p>
          <a:p>
            <a:pPr>
              <a:buNone/>
            </a:pPr>
            <a:r>
              <a:rPr lang="en-US" sz="2400" dirty="0"/>
              <a:t>Do any of these ideas interest you enough to take action on them?</a:t>
            </a:r>
          </a:p>
          <a:p>
            <a:pPr>
              <a:buNone/>
            </a:pPr>
            <a:endParaRPr lang="en-US" sz="2400" dirty="0" smtClean="0"/>
          </a:p>
          <a:p>
            <a:pPr>
              <a:buNone/>
            </a:pPr>
            <a:r>
              <a:rPr lang="en-US" sz="2400" dirty="0" smtClean="0"/>
              <a:t>	If you had to choose one, which one would you pick?  </a:t>
            </a:r>
          </a:p>
          <a:p>
            <a:pPr>
              <a:buNone/>
            </a:pPr>
            <a:r>
              <a:rPr lang="en-US" sz="2400" dirty="0" smtClean="0"/>
              <a:t>	Today is Friday, when do you think you’d get started with this idea?</a:t>
            </a:r>
          </a:p>
          <a:p>
            <a:pPr>
              <a:buNone/>
            </a:pPr>
            <a:r>
              <a:rPr lang="en-US" sz="2400" dirty="0" smtClean="0"/>
              <a:t>	Would it be OK for me to call you Monday to see how it went?								</a:t>
            </a:r>
            <a:r>
              <a:rPr lang="en-US" sz="2400" dirty="0" err="1" smtClean="0"/>
              <a:t>becky</a:t>
            </a:r>
            <a:endParaRPr lang="en-US" sz="2400" dirty="0"/>
          </a:p>
        </p:txBody>
      </p:sp>
    </p:spTree>
    <p:extLst>
      <p:ext uri="{BB962C8B-B14F-4D97-AF65-F5344CB8AC3E}">
        <p14:creationId xmlns:p14="http://schemas.microsoft.com/office/powerpoint/2010/main" val="32433357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7010400"/>
          </a:xfrm>
          <a:prstGeom prst="rect">
            <a:avLst/>
          </a:prstGeom>
        </p:spPr>
      </p:pic>
      <p:sp>
        <p:nvSpPr>
          <p:cNvPr id="2" name="Title 1"/>
          <p:cNvSpPr>
            <a:spLocks noGrp="1"/>
          </p:cNvSpPr>
          <p:nvPr>
            <p:ph type="title"/>
          </p:nvPr>
        </p:nvSpPr>
        <p:spPr>
          <a:xfrm>
            <a:off x="457200" y="274638"/>
            <a:ext cx="3733800" cy="868362"/>
          </a:xfrm>
        </p:spPr>
        <p:txBody>
          <a:bodyPr>
            <a:normAutofit/>
          </a:bodyPr>
          <a:lstStyle/>
          <a:p>
            <a:r>
              <a:rPr lang="en-US" sz="3200" dirty="0" smtClean="0"/>
              <a:t>Action Steps</a:t>
            </a:r>
            <a:endParaRPr lang="en-US" sz="3200" dirty="0"/>
          </a:p>
        </p:txBody>
      </p:sp>
      <p:sp>
        <p:nvSpPr>
          <p:cNvPr id="3" name="Content Placeholder 2"/>
          <p:cNvSpPr>
            <a:spLocks noGrp="1"/>
          </p:cNvSpPr>
          <p:nvPr>
            <p:ph idx="1"/>
          </p:nvPr>
        </p:nvSpPr>
        <p:spPr>
          <a:xfrm>
            <a:off x="457200" y="1066800"/>
            <a:ext cx="8458200" cy="4114800"/>
          </a:xfrm>
          <a:solidFill>
            <a:schemeClr val="bg1"/>
          </a:solidFill>
        </p:spPr>
        <p:txBody>
          <a:bodyPr>
            <a:normAutofit/>
          </a:bodyPr>
          <a:lstStyle/>
          <a:p>
            <a:r>
              <a:rPr lang="en-US" sz="2000" dirty="0" smtClean="0"/>
              <a:t>If you have someone to coach, then set up appointments and practice what we have learned</a:t>
            </a:r>
          </a:p>
          <a:p>
            <a:r>
              <a:rPr lang="en-US" sz="2000" dirty="0" smtClean="0"/>
              <a:t>If you don’t , consider forming a coaching circle with colleagues and  coach one another to your goals </a:t>
            </a:r>
            <a:endParaRPr lang="en-US" sz="2000" dirty="0"/>
          </a:p>
          <a:p>
            <a:r>
              <a:rPr lang="en-US" sz="2000" dirty="0" smtClean="0"/>
              <a:t>You may want to create binder with notes or slides from coaching training sessions for quick reference  				 </a:t>
            </a:r>
            <a:r>
              <a:rPr lang="en-US" sz="2000" dirty="0" err="1" smtClean="0"/>
              <a:t>becky</a:t>
            </a:r>
            <a:endParaRPr lang="en-US" sz="2000" dirty="0" smtClean="0"/>
          </a:p>
          <a:p>
            <a:r>
              <a:rPr lang="en-US" sz="2000" dirty="0" smtClean="0"/>
              <a:t>Recommended training sessions on coaching</a:t>
            </a:r>
          </a:p>
          <a:p>
            <a:pPr marL="0" indent="0">
              <a:buNone/>
            </a:pPr>
            <a:r>
              <a:rPr lang="en-US" sz="2000" dirty="0"/>
              <a:t>	</a:t>
            </a:r>
            <a:r>
              <a:rPr lang="en-US" sz="2000" dirty="0" smtClean="0"/>
              <a:t> --Legacy and Leadership #13, April 16, 2015, Checking In and 			Coaching .. Inside the Coaching Process</a:t>
            </a:r>
          </a:p>
          <a:p>
            <a:pPr marL="0" indent="0">
              <a:buNone/>
            </a:pPr>
            <a:r>
              <a:rPr lang="en-US" sz="2000" dirty="0" smtClean="0"/>
              <a:t>	Shaklee Effect #12 Master Coordinator Dan Henderson on Coaching   12/3/13</a:t>
            </a:r>
          </a:p>
          <a:p>
            <a:pPr marL="0" indent="0">
              <a:buNone/>
            </a:pPr>
            <a:r>
              <a:rPr lang="en-US" sz="2000" dirty="0" smtClean="0"/>
              <a:t>	Our Business Grow s as We Grow June 25, 2015  (Last week’s session)</a:t>
            </a:r>
            <a:r>
              <a:rPr lang="en-US" sz="2000" dirty="0"/>
              <a:t> </a:t>
            </a:r>
            <a:endParaRPr lang="en-US" sz="2000" dirty="0" smtClean="0"/>
          </a:p>
        </p:txBody>
      </p:sp>
      <p:sp>
        <p:nvSpPr>
          <p:cNvPr id="4" name="Rectangle 3"/>
          <p:cNvSpPr/>
          <p:nvPr/>
        </p:nvSpPr>
        <p:spPr>
          <a:xfrm>
            <a:off x="381000" y="5334000"/>
            <a:ext cx="8458200" cy="1323439"/>
          </a:xfrm>
          <a:prstGeom prst="rect">
            <a:avLst/>
          </a:prstGeom>
          <a:solidFill>
            <a:schemeClr val="bg1"/>
          </a:solidFill>
          <a:ln>
            <a:solidFill>
              <a:schemeClr val="tx2">
                <a:lumMod val="75000"/>
              </a:schemeClr>
            </a:solidFill>
          </a:ln>
        </p:spPr>
        <p:txBody>
          <a:bodyPr wrap="square">
            <a:spAutoFit/>
          </a:bodyPr>
          <a:lstStyle/>
          <a:p>
            <a:r>
              <a:rPr lang="en-US" sz="2000" dirty="0" smtClean="0"/>
              <a:t>Final thought --It </a:t>
            </a:r>
            <a:r>
              <a:rPr lang="en-US" sz="2000" dirty="0"/>
              <a:t>is possible that we have lost some business partners in the past because we didn’t know the skills around coaching.  </a:t>
            </a:r>
            <a:r>
              <a:rPr lang="en-US" sz="2000" dirty="0" smtClean="0"/>
              <a:t>Consider re-contacting them.. Share with them what you have learned … apologize for what you didn’t know  and ask if they would consider starting fresh with you again.      barb</a:t>
            </a:r>
            <a:endParaRPr lang="en-US" sz="2000" dirty="0"/>
          </a:p>
        </p:txBody>
      </p:sp>
    </p:spTree>
    <p:extLst>
      <p:ext uri="{BB962C8B-B14F-4D97-AF65-F5344CB8AC3E}">
        <p14:creationId xmlns:p14="http://schemas.microsoft.com/office/powerpoint/2010/main" val="20384310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7010400"/>
          </a:xfrm>
          <a:prstGeom prst="rect">
            <a:avLst/>
          </a:prstGeom>
        </p:spPr>
      </p:pic>
      <p:sp>
        <p:nvSpPr>
          <p:cNvPr id="3" name="Content Placeholder 2"/>
          <p:cNvSpPr>
            <a:spLocks noGrp="1"/>
          </p:cNvSpPr>
          <p:nvPr>
            <p:ph idx="1"/>
          </p:nvPr>
        </p:nvSpPr>
        <p:spPr/>
        <p:txBody>
          <a:bodyPr/>
          <a:lstStyle/>
          <a:p>
            <a:pPr marL="0" indent="0" algn="ctr">
              <a:buNone/>
            </a:pPr>
            <a:r>
              <a:rPr lang="en-US" dirty="0" smtClean="0"/>
              <a:t>Next week  Final Session </a:t>
            </a:r>
          </a:p>
          <a:p>
            <a:pPr marL="0" indent="0" algn="ctr">
              <a:buNone/>
            </a:pPr>
            <a:r>
              <a:rPr lang="en-US" dirty="0" smtClean="0"/>
              <a:t>Guest Key Coordinator  Margaret </a:t>
            </a:r>
            <a:r>
              <a:rPr lang="en-US" dirty="0" err="1" smtClean="0"/>
              <a:t>Trost</a:t>
            </a:r>
            <a:r>
              <a:rPr lang="en-US" dirty="0" smtClean="0"/>
              <a:t> on</a:t>
            </a:r>
          </a:p>
          <a:p>
            <a:pPr marL="0" indent="0" algn="ctr">
              <a:buNone/>
            </a:pPr>
            <a:r>
              <a:rPr lang="en-US" dirty="0" smtClean="0"/>
              <a:t>Lessons Learned on Her Journey to 			Key Coordinator</a:t>
            </a:r>
            <a:endParaRPr lang="en-US" dirty="0"/>
          </a:p>
        </p:txBody>
      </p:sp>
    </p:spTree>
    <p:extLst>
      <p:ext uri="{BB962C8B-B14F-4D97-AF65-F5344CB8AC3E}">
        <p14:creationId xmlns:p14="http://schemas.microsoft.com/office/powerpoint/2010/main" val="33881888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p:cNvSpPr txBox="1"/>
          <p:nvPr/>
        </p:nvSpPr>
        <p:spPr>
          <a:xfrm>
            <a:off x="609600" y="685800"/>
            <a:ext cx="8001000" cy="954107"/>
          </a:xfrm>
          <a:prstGeom prst="rect">
            <a:avLst/>
          </a:prstGeom>
          <a:noFill/>
          <a:ln>
            <a:solidFill>
              <a:schemeClr val="accent3">
                <a:lumMod val="50000"/>
              </a:schemeClr>
            </a:solidFill>
          </a:ln>
        </p:spPr>
        <p:txBody>
          <a:bodyPr wrap="square" rtlCol="0">
            <a:spAutoFit/>
          </a:bodyPr>
          <a:lstStyle/>
          <a:p>
            <a:r>
              <a:rPr lang="en-US" sz="2800" dirty="0" smtClean="0"/>
              <a:t>To Coach Distributors to Director With Confidence … </a:t>
            </a:r>
          </a:p>
          <a:p>
            <a:r>
              <a:rPr lang="en-US" sz="2800" dirty="0" smtClean="0"/>
              <a:t>We Will Want to Be Crystal Clear of the Key Steps</a:t>
            </a:r>
            <a:endParaRPr lang="en-US" sz="2800" dirty="0"/>
          </a:p>
        </p:txBody>
      </p:sp>
      <p:sp>
        <p:nvSpPr>
          <p:cNvPr id="3" name="TextBox 2"/>
          <p:cNvSpPr txBox="1"/>
          <p:nvPr/>
        </p:nvSpPr>
        <p:spPr>
          <a:xfrm>
            <a:off x="457200" y="1905000"/>
            <a:ext cx="8534400" cy="4216539"/>
          </a:xfrm>
          <a:prstGeom prst="rect">
            <a:avLst/>
          </a:prstGeom>
          <a:noFill/>
        </p:spPr>
        <p:txBody>
          <a:bodyPr wrap="square" rtlCol="0">
            <a:spAutoFit/>
          </a:bodyPr>
          <a:lstStyle/>
          <a:p>
            <a:r>
              <a:rPr lang="en-US" sz="2400" dirty="0" smtClean="0"/>
              <a:t>Step 1 – the Evaluation Period					 A new distributor is in an “ evaluation period “ in the beginning. We will want to be familiar with the best resources to send them … and know the best events to which to invite them.</a:t>
            </a:r>
          </a:p>
          <a:p>
            <a:r>
              <a:rPr lang="en-US" sz="2400" dirty="0"/>
              <a:t>	</a:t>
            </a:r>
            <a:r>
              <a:rPr lang="en-US" sz="2000" dirty="0" smtClean="0"/>
              <a:t>-- </a:t>
            </a:r>
            <a:r>
              <a:rPr lang="en-US" sz="2000" dirty="0" err="1"/>
              <a:t>S</a:t>
            </a:r>
            <a:r>
              <a:rPr lang="en-US" sz="2000" dirty="0" err="1" smtClean="0"/>
              <a:t>haklee.tv</a:t>
            </a:r>
            <a:endParaRPr lang="en-US" sz="2000" dirty="0" smtClean="0"/>
          </a:p>
          <a:p>
            <a:r>
              <a:rPr lang="en-US" sz="2000" dirty="0"/>
              <a:t>	</a:t>
            </a:r>
            <a:r>
              <a:rPr lang="en-US" sz="2000" dirty="0" smtClean="0"/>
              <a:t>--BetterHealthin31Days.com/______ your name</a:t>
            </a:r>
          </a:p>
          <a:p>
            <a:r>
              <a:rPr lang="en-US" sz="2000" dirty="0"/>
              <a:t>	</a:t>
            </a:r>
            <a:r>
              <a:rPr lang="en-US" sz="2000" dirty="0" smtClean="0"/>
              <a:t>--Better Future Starts Today/______ your name</a:t>
            </a:r>
          </a:p>
          <a:p>
            <a:r>
              <a:rPr lang="en-US" sz="2000" dirty="0"/>
              <a:t>	</a:t>
            </a:r>
            <a:r>
              <a:rPr lang="en-US" sz="2000" dirty="0" smtClean="0"/>
              <a:t>-- 3-way calls with </a:t>
            </a:r>
            <a:r>
              <a:rPr lang="en-US" sz="2000" dirty="0" err="1" smtClean="0"/>
              <a:t>uplines</a:t>
            </a:r>
            <a:r>
              <a:rPr lang="en-US" sz="2000" dirty="0" smtClean="0"/>
              <a:t> to hear their stories and know they have a 			team of people to help them</a:t>
            </a:r>
          </a:p>
          <a:p>
            <a:endParaRPr lang="en-US" sz="2000" dirty="0" smtClean="0"/>
          </a:p>
          <a:p>
            <a:endParaRPr lang="en-US" sz="2400" dirty="0" smtClean="0"/>
          </a:p>
          <a:p>
            <a:pPr marL="342900" indent="-342900">
              <a:buFont typeface="Arial"/>
              <a:buChar char="•"/>
            </a:pPr>
            <a:endParaRPr lang="en-US" sz="2400" dirty="0"/>
          </a:p>
        </p:txBody>
      </p:sp>
    </p:spTree>
    <p:extLst>
      <p:ext uri="{BB962C8B-B14F-4D97-AF65-F5344CB8AC3E}">
        <p14:creationId xmlns:p14="http://schemas.microsoft.com/office/powerpoint/2010/main" val="138657041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04800"/>
            <a:ext cx="8763000" cy="6401753"/>
          </a:xfrm>
          <a:prstGeom prst="rect">
            <a:avLst/>
          </a:prstGeom>
        </p:spPr>
        <p:txBody>
          <a:bodyPr wrap="square">
            <a:spAutoFit/>
          </a:bodyPr>
          <a:lstStyle/>
          <a:p>
            <a:r>
              <a:rPr lang="en-US" sz="2000" dirty="0" smtClean="0"/>
              <a:t>From Ruth Bell posted in Sharing </a:t>
            </a:r>
            <a:r>
              <a:rPr lang="en-US" sz="2000" dirty="0" err="1" smtClean="0"/>
              <a:t>Shakee</a:t>
            </a:r>
            <a:endParaRPr lang="en-US" sz="2000" dirty="0" smtClean="0"/>
          </a:p>
          <a:p>
            <a:endParaRPr lang="en-US" sz="2000" dirty="0"/>
          </a:p>
          <a:p>
            <a:r>
              <a:rPr lang="en-US" sz="2000" dirty="0" smtClean="0"/>
              <a:t>CLEVELAND </a:t>
            </a:r>
            <a:r>
              <a:rPr lang="en-US" sz="2000" dirty="0"/>
              <a:t>GLOBAL CONFERENCE</a:t>
            </a:r>
            <a:r>
              <a:rPr lang="en-US" sz="2000" dirty="0" smtClean="0"/>
              <a:t>.</a:t>
            </a:r>
          </a:p>
          <a:p>
            <a:r>
              <a:rPr lang="en-US" sz="2000" dirty="0" smtClean="0"/>
              <a:t> </a:t>
            </a:r>
            <a:r>
              <a:rPr lang="en-US" sz="2000" dirty="0"/>
              <a:t>If you are part of this awesome community in Sharing Shaklee, that means that you are an active distributor</a:t>
            </a:r>
            <a:r>
              <a:rPr lang="en-US" sz="2000" dirty="0" smtClean="0"/>
              <a:t>.</a:t>
            </a:r>
          </a:p>
          <a:p>
            <a:r>
              <a:rPr lang="en-US" sz="2000" dirty="0" smtClean="0"/>
              <a:t> </a:t>
            </a:r>
            <a:r>
              <a:rPr lang="en-US" sz="2000" dirty="0"/>
              <a:t>I assume that means that you are committed to going to the Global Conference as part of keeping up with all the new stuff, being part of making history with our 100th year celebration of innovations and more. </a:t>
            </a:r>
            <a:endParaRPr lang="en-US" sz="2000" dirty="0" smtClean="0"/>
          </a:p>
          <a:p>
            <a:endParaRPr lang="en-US" sz="1000" dirty="0" smtClean="0"/>
          </a:p>
          <a:p>
            <a:r>
              <a:rPr lang="en-US" sz="2000" dirty="0" smtClean="0"/>
              <a:t>And </a:t>
            </a:r>
            <a:r>
              <a:rPr lang="en-US" sz="2000" dirty="0"/>
              <a:t>unless you just sponsored in yesterday. </a:t>
            </a:r>
            <a:r>
              <a:rPr lang="en-US" sz="2000" dirty="0" err="1"/>
              <a:t>i'm</a:t>
            </a:r>
            <a:r>
              <a:rPr lang="en-US" sz="2000" dirty="0"/>
              <a:t> sure you will agree that there has been a lot of time and suggestions on how to </a:t>
            </a:r>
            <a:r>
              <a:rPr lang="en-US" sz="2000" dirty="0" smtClean="0"/>
              <a:t>save </a:t>
            </a:r>
            <a:r>
              <a:rPr lang="en-US" sz="2000" dirty="0"/>
              <a:t>up for the other expenses. </a:t>
            </a:r>
            <a:endParaRPr lang="en-US" sz="2000" dirty="0" smtClean="0"/>
          </a:p>
          <a:p>
            <a:endParaRPr lang="en-US" sz="1000" dirty="0" smtClean="0"/>
          </a:p>
          <a:p>
            <a:r>
              <a:rPr lang="en-US" sz="2000" dirty="0" smtClean="0"/>
              <a:t>And </a:t>
            </a:r>
            <a:r>
              <a:rPr lang="en-US" sz="2000" dirty="0"/>
              <a:t>if you did sponsor in as a gold " yesterday" then you have in your hand some free tickets to get you going. Check the back office, but the pricing will go up July 1</a:t>
            </a:r>
            <a:r>
              <a:rPr lang="en-US" sz="2000" dirty="0" smtClean="0"/>
              <a:t>.</a:t>
            </a:r>
          </a:p>
          <a:p>
            <a:endParaRPr lang="en-US" sz="1000" dirty="0" smtClean="0"/>
          </a:p>
          <a:p>
            <a:r>
              <a:rPr lang="en-US" sz="2000" dirty="0" smtClean="0"/>
              <a:t> </a:t>
            </a:r>
            <a:r>
              <a:rPr lang="en-US" sz="2000" dirty="0"/>
              <a:t>DO NOT MISS THIS! Put both feet into the pool and be part of it. </a:t>
            </a:r>
            <a:endParaRPr lang="en-US" sz="2000" dirty="0" smtClean="0"/>
          </a:p>
          <a:p>
            <a:r>
              <a:rPr lang="en-US" sz="2000" dirty="0" smtClean="0"/>
              <a:t>Adjust </a:t>
            </a:r>
            <a:r>
              <a:rPr lang="en-US" sz="2000" dirty="0"/>
              <a:t>your mind set, your inner game, do a special global conference special packet and raise your </a:t>
            </a:r>
            <a:r>
              <a:rPr lang="en-US" sz="2000" dirty="0" err="1"/>
              <a:t>pv</a:t>
            </a:r>
            <a:r>
              <a:rPr lang="en-US" sz="2000" dirty="0"/>
              <a:t>, have a garage sale, give up cable TV for the summer... </a:t>
            </a:r>
            <a:endParaRPr lang="en-US" sz="2000" dirty="0" smtClean="0"/>
          </a:p>
          <a:p>
            <a:endParaRPr lang="en-US" sz="1000" dirty="0" smtClean="0"/>
          </a:p>
          <a:p>
            <a:r>
              <a:rPr lang="en-US" sz="2000" dirty="0" smtClean="0"/>
              <a:t>If </a:t>
            </a:r>
            <a:r>
              <a:rPr lang="en-US" sz="2000" dirty="0"/>
              <a:t>you are a teacher and can't do it, donate some $$ to a team member to be your 'substitute"... Dr. Shaklee never gave up and you deserve to be part of this solid packed week that Shaklee has been planning for us!!</a:t>
            </a:r>
          </a:p>
        </p:txBody>
      </p:sp>
    </p:spTree>
    <p:extLst>
      <p:ext uri="{BB962C8B-B14F-4D97-AF65-F5344CB8AC3E}">
        <p14:creationId xmlns:p14="http://schemas.microsoft.com/office/powerpoint/2010/main" val="28472448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p:cNvSpPr txBox="1"/>
          <p:nvPr/>
        </p:nvSpPr>
        <p:spPr>
          <a:xfrm>
            <a:off x="609600" y="1143000"/>
            <a:ext cx="5943600" cy="954107"/>
          </a:xfrm>
          <a:prstGeom prst="rect">
            <a:avLst/>
          </a:prstGeom>
          <a:noFill/>
          <a:ln>
            <a:solidFill>
              <a:schemeClr val="accent3">
                <a:lumMod val="50000"/>
              </a:schemeClr>
            </a:solidFill>
          </a:ln>
        </p:spPr>
        <p:txBody>
          <a:bodyPr wrap="square" rtlCol="0">
            <a:spAutoFit/>
          </a:bodyPr>
          <a:lstStyle/>
          <a:p>
            <a:r>
              <a:rPr lang="en-US" sz="2800" dirty="0" smtClean="0"/>
              <a:t>Step 2 – Identifying Their Purpose for Developing a Shaklee Business</a:t>
            </a:r>
            <a:endParaRPr lang="en-US" sz="2800" dirty="0"/>
          </a:p>
        </p:txBody>
      </p:sp>
      <p:sp>
        <p:nvSpPr>
          <p:cNvPr id="3" name="TextBox 2"/>
          <p:cNvSpPr txBox="1"/>
          <p:nvPr/>
        </p:nvSpPr>
        <p:spPr>
          <a:xfrm>
            <a:off x="1143000" y="2286000"/>
            <a:ext cx="4953000" cy="830997"/>
          </a:xfrm>
          <a:prstGeom prst="rect">
            <a:avLst/>
          </a:prstGeom>
          <a:noFill/>
          <a:ln>
            <a:solidFill>
              <a:schemeClr val="accent3">
                <a:lumMod val="50000"/>
              </a:schemeClr>
            </a:solidFill>
          </a:ln>
        </p:spPr>
        <p:txBody>
          <a:bodyPr wrap="square" rtlCol="0">
            <a:spAutoFit/>
          </a:bodyPr>
          <a:lstStyle/>
          <a:p>
            <a:pPr marL="342900" indent="-342900">
              <a:buFont typeface="Arial"/>
              <a:buChar char="•"/>
            </a:pPr>
            <a:r>
              <a:rPr lang="en-US" sz="2400" dirty="0" smtClean="0"/>
              <a:t>What would it do for them … </a:t>
            </a:r>
          </a:p>
          <a:p>
            <a:pPr marL="342900" indent="-342900">
              <a:buFont typeface="Arial"/>
              <a:buChar char="•"/>
            </a:pPr>
            <a:r>
              <a:rPr lang="en-US" sz="2400" dirty="0" smtClean="0"/>
              <a:t>What would it mean for others</a:t>
            </a:r>
            <a:endParaRPr lang="en-US" sz="2400" dirty="0"/>
          </a:p>
        </p:txBody>
      </p:sp>
      <p:sp>
        <p:nvSpPr>
          <p:cNvPr id="4" name="TextBox 3"/>
          <p:cNvSpPr txBox="1"/>
          <p:nvPr/>
        </p:nvSpPr>
        <p:spPr>
          <a:xfrm>
            <a:off x="685800" y="3505200"/>
            <a:ext cx="7848600" cy="2308324"/>
          </a:xfrm>
          <a:prstGeom prst="rect">
            <a:avLst/>
          </a:prstGeom>
          <a:noFill/>
        </p:spPr>
        <p:txBody>
          <a:bodyPr wrap="square" rtlCol="0">
            <a:spAutoFit/>
          </a:bodyPr>
          <a:lstStyle/>
          <a:p>
            <a:pPr algn="ctr"/>
            <a:r>
              <a:rPr lang="en-US" sz="2400" dirty="0" smtClean="0"/>
              <a:t>By asking these questions, we help our business partners</a:t>
            </a:r>
          </a:p>
          <a:p>
            <a:pPr algn="ctr"/>
            <a:r>
              <a:rPr lang="en-US" sz="2400" dirty="0" smtClean="0"/>
              <a:t> get in touch with a higher purpose that will inspire them…</a:t>
            </a:r>
          </a:p>
          <a:p>
            <a:pPr algn="ctr"/>
            <a:r>
              <a:rPr lang="en-US" sz="2400" dirty="0"/>
              <a:t>a</a:t>
            </a:r>
            <a:r>
              <a:rPr lang="en-US" sz="2400" dirty="0" smtClean="0"/>
              <a:t>nd others. </a:t>
            </a:r>
          </a:p>
          <a:p>
            <a:pPr algn="ctr"/>
            <a:r>
              <a:rPr lang="en-US" sz="2400" dirty="0" smtClean="0"/>
              <a:t>When they share their reasons with their new customers</a:t>
            </a:r>
          </a:p>
          <a:p>
            <a:pPr algn="ctr"/>
            <a:r>
              <a:rPr lang="en-US" sz="2400" dirty="0"/>
              <a:t>a</a:t>
            </a:r>
            <a:r>
              <a:rPr lang="en-US" sz="2400" dirty="0" smtClean="0"/>
              <a:t>nd potential distributors, their invitations                                 will be more compelling   </a:t>
            </a:r>
            <a:endParaRPr lang="en-US" sz="2400" dirty="0"/>
          </a:p>
        </p:txBody>
      </p:sp>
      <p:sp>
        <p:nvSpPr>
          <p:cNvPr id="5" name="TextBox 4"/>
          <p:cNvSpPr txBox="1"/>
          <p:nvPr/>
        </p:nvSpPr>
        <p:spPr>
          <a:xfrm>
            <a:off x="381000" y="381000"/>
            <a:ext cx="5943600" cy="523220"/>
          </a:xfrm>
          <a:prstGeom prst="rect">
            <a:avLst/>
          </a:prstGeom>
          <a:noFill/>
          <a:ln>
            <a:solidFill>
              <a:schemeClr val="accent3">
                <a:lumMod val="50000"/>
              </a:schemeClr>
            </a:solidFill>
          </a:ln>
        </p:spPr>
        <p:txBody>
          <a:bodyPr wrap="square" rtlCol="0">
            <a:spAutoFit/>
          </a:bodyPr>
          <a:lstStyle/>
          <a:p>
            <a:r>
              <a:rPr lang="en-US" sz="2800" dirty="0" smtClean="0"/>
              <a:t> Key Steps to Director</a:t>
            </a:r>
            <a:endParaRPr lang="en-US" sz="2800" dirty="0"/>
          </a:p>
        </p:txBody>
      </p:sp>
    </p:spTree>
    <p:extLst>
      <p:ext uri="{BB962C8B-B14F-4D97-AF65-F5344CB8AC3E}">
        <p14:creationId xmlns:p14="http://schemas.microsoft.com/office/powerpoint/2010/main" val="21527390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p:cNvSpPr txBox="1"/>
          <p:nvPr/>
        </p:nvSpPr>
        <p:spPr>
          <a:xfrm>
            <a:off x="381000" y="381000"/>
            <a:ext cx="5943600" cy="523220"/>
          </a:xfrm>
          <a:prstGeom prst="rect">
            <a:avLst/>
          </a:prstGeom>
          <a:noFill/>
          <a:ln>
            <a:solidFill>
              <a:schemeClr val="accent3">
                <a:lumMod val="50000"/>
              </a:schemeClr>
            </a:solidFill>
          </a:ln>
        </p:spPr>
        <p:txBody>
          <a:bodyPr wrap="square" rtlCol="0">
            <a:spAutoFit/>
          </a:bodyPr>
          <a:lstStyle/>
          <a:p>
            <a:r>
              <a:rPr lang="en-US" sz="2800" dirty="0" smtClean="0"/>
              <a:t> Key Steps to Director</a:t>
            </a:r>
            <a:endParaRPr lang="en-US" sz="2800" dirty="0"/>
          </a:p>
        </p:txBody>
      </p:sp>
      <p:sp>
        <p:nvSpPr>
          <p:cNvPr id="3" name="TextBox 2"/>
          <p:cNvSpPr txBox="1"/>
          <p:nvPr/>
        </p:nvSpPr>
        <p:spPr>
          <a:xfrm>
            <a:off x="304800" y="2209800"/>
            <a:ext cx="8534400" cy="830997"/>
          </a:xfrm>
          <a:prstGeom prst="rect">
            <a:avLst/>
          </a:prstGeom>
          <a:noFill/>
        </p:spPr>
        <p:txBody>
          <a:bodyPr wrap="square" rtlCol="0">
            <a:spAutoFit/>
          </a:bodyPr>
          <a:lstStyle/>
          <a:p>
            <a:pPr marL="342900" indent="-342900">
              <a:buFont typeface="Arial"/>
              <a:buChar char="•"/>
            </a:pPr>
            <a:r>
              <a:rPr lang="en-US" sz="2400" dirty="0" smtClean="0"/>
              <a:t>In your first coaching session, you will be reviewing each name. </a:t>
            </a:r>
          </a:p>
          <a:p>
            <a:pPr marL="342900" indent="-342900">
              <a:buFont typeface="Arial"/>
              <a:buChar char="•"/>
            </a:pPr>
            <a:endParaRPr lang="en-US" sz="2400" dirty="0"/>
          </a:p>
        </p:txBody>
      </p:sp>
      <p:sp>
        <p:nvSpPr>
          <p:cNvPr id="4" name="TextBox 3"/>
          <p:cNvSpPr txBox="1"/>
          <p:nvPr/>
        </p:nvSpPr>
        <p:spPr>
          <a:xfrm>
            <a:off x="533400" y="1219200"/>
            <a:ext cx="6032421" cy="954107"/>
          </a:xfrm>
          <a:prstGeom prst="rect">
            <a:avLst/>
          </a:prstGeom>
          <a:noFill/>
          <a:ln>
            <a:solidFill>
              <a:schemeClr val="accent3">
                <a:lumMod val="50000"/>
              </a:schemeClr>
            </a:solidFill>
          </a:ln>
        </p:spPr>
        <p:txBody>
          <a:bodyPr wrap="none" rtlCol="0">
            <a:spAutoFit/>
          </a:bodyPr>
          <a:lstStyle/>
          <a:p>
            <a:r>
              <a:rPr lang="en-US" sz="2800" dirty="0" smtClean="0"/>
              <a:t>Step 3 – Creating Their Dream Team List</a:t>
            </a:r>
          </a:p>
          <a:p>
            <a:r>
              <a:rPr lang="en-US" sz="2800" dirty="0" smtClean="0"/>
              <a:t>		&amp; Life-Long Customer List</a:t>
            </a:r>
            <a:endParaRPr lang="en-US" sz="2800" dirty="0"/>
          </a:p>
        </p:txBody>
      </p:sp>
      <p:sp>
        <p:nvSpPr>
          <p:cNvPr id="6" name="TextBox 5"/>
          <p:cNvSpPr txBox="1"/>
          <p:nvPr/>
        </p:nvSpPr>
        <p:spPr>
          <a:xfrm>
            <a:off x="533400" y="2895600"/>
            <a:ext cx="8077200" cy="523220"/>
          </a:xfrm>
          <a:prstGeom prst="rect">
            <a:avLst/>
          </a:prstGeom>
          <a:noFill/>
          <a:ln>
            <a:solidFill>
              <a:schemeClr val="accent3">
                <a:lumMod val="50000"/>
              </a:schemeClr>
            </a:solidFill>
          </a:ln>
        </p:spPr>
        <p:txBody>
          <a:bodyPr wrap="square" rtlCol="0">
            <a:spAutoFit/>
          </a:bodyPr>
          <a:lstStyle/>
          <a:p>
            <a:r>
              <a:rPr lang="en-US" sz="2800" dirty="0" smtClean="0"/>
              <a:t>Step 4 – Creating Their Plan – Now the Fun Begins !</a:t>
            </a:r>
          </a:p>
        </p:txBody>
      </p:sp>
      <p:sp>
        <p:nvSpPr>
          <p:cNvPr id="7" name="Rectangle 6"/>
          <p:cNvSpPr/>
          <p:nvPr/>
        </p:nvSpPr>
        <p:spPr>
          <a:xfrm>
            <a:off x="609600" y="3657600"/>
            <a:ext cx="8001000" cy="1138773"/>
          </a:xfrm>
          <a:prstGeom prst="rect">
            <a:avLst/>
          </a:prstGeom>
        </p:spPr>
        <p:txBody>
          <a:bodyPr wrap="square">
            <a:spAutoFit/>
          </a:bodyPr>
          <a:lstStyle/>
          <a:p>
            <a:pPr marL="342900" lvl="0" indent="-342900">
              <a:buFont typeface="Arial"/>
              <a:buChar char="•"/>
            </a:pPr>
            <a:r>
              <a:rPr lang="en-US" sz="2400" dirty="0">
                <a:solidFill>
                  <a:prstClr val="black"/>
                </a:solidFill>
              </a:rPr>
              <a:t>a Specific 1000 PV </a:t>
            </a:r>
            <a:r>
              <a:rPr lang="en-US" sz="2400" dirty="0" smtClean="0">
                <a:solidFill>
                  <a:prstClr val="black"/>
                </a:solidFill>
              </a:rPr>
              <a:t>Plan to get them to Star Associate </a:t>
            </a:r>
            <a:r>
              <a:rPr lang="en-US" sz="2400" dirty="0">
                <a:solidFill>
                  <a:prstClr val="black"/>
                </a:solidFill>
              </a:rPr>
              <a:t>… (and then a 2000 </a:t>
            </a:r>
            <a:r>
              <a:rPr lang="en-US" sz="2400" dirty="0" smtClean="0">
                <a:solidFill>
                  <a:prstClr val="black"/>
                </a:solidFill>
              </a:rPr>
              <a:t>PV Plan</a:t>
            </a:r>
            <a:r>
              <a:rPr lang="en-US" sz="2400" dirty="0">
                <a:solidFill>
                  <a:prstClr val="black"/>
                </a:solidFill>
              </a:rPr>
              <a:t>, </a:t>
            </a:r>
            <a:r>
              <a:rPr lang="en-US" sz="2400" dirty="0" smtClean="0">
                <a:solidFill>
                  <a:prstClr val="black"/>
                </a:solidFill>
              </a:rPr>
              <a:t>and then a plan for Coordinator, </a:t>
            </a:r>
            <a:r>
              <a:rPr lang="en-US" sz="2400" dirty="0" err="1" smtClean="0">
                <a:solidFill>
                  <a:prstClr val="black"/>
                </a:solidFill>
              </a:rPr>
              <a:t>etc</a:t>
            </a:r>
            <a:r>
              <a:rPr lang="en-US" sz="2400" dirty="0" smtClean="0">
                <a:solidFill>
                  <a:prstClr val="black"/>
                </a:solidFill>
              </a:rPr>
              <a:t> )  </a:t>
            </a:r>
            <a:r>
              <a:rPr lang="en-US" sz="2000" dirty="0">
                <a:solidFill>
                  <a:prstClr val="black"/>
                </a:solidFill>
              </a:rPr>
              <a:t>W</a:t>
            </a:r>
            <a:r>
              <a:rPr lang="en-US" sz="2000" dirty="0" smtClean="0">
                <a:solidFill>
                  <a:prstClr val="black"/>
                </a:solidFill>
              </a:rPr>
              <a:t>e will cover these planning sessions in detail in Session 4</a:t>
            </a:r>
            <a:endParaRPr lang="en-US" sz="2000" dirty="0">
              <a:solidFill>
                <a:prstClr val="black"/>
              </a:solidFill>
            </a:endParaRPr>
          </a:p>
        </p:txBody>
      </p:sp>
    </p:spTree>
    <p:extLst>
      <p:ext uri="{BB962C8B-B14F-4D97-AF65-F5344CB8AC3E}">
        <p14:creationId xmlns:p14="http://schemas.microsoft.com/office/powerpoint/2010/main" val="39807646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p:cNvSpPr/>
          <p:nvPr/>
        </p:nvSpPr>
        <p:spPr>
          <a:xfrm>
            <a:off x="914400" y="2274838"/>
            <a:ext cx="7315200" cy="3323987"/>
          </a:xfrm>
          <a:prstGeom prst="rect">
            <a:avLst/>
          </a:prstGeom>
        </p:spPr>
        <p:txBody>
          <a:bodyPr wrap="square">
            <a:spAutoFit/>
          </a:bodyPr>
          <a:lstStyle/>
          <a:p>
            <a:r>
              <a:rPr lang="en-US" sz="2400" dirty="0" smtClean="0"/>
              <a:t>  </a:t>
            </a:r>
            <a:r>
              <a:rPr lang="en-US" sz="2400" dirty="0"/>
              <a:t>“Once a person decides to </a:t>
            </a:r>
            <a:r>
              <a:rPr lang="en-US" sz="2400" dirty="0" smtClean="0"/>
              <a:t>build—</a:t>
            </a:r>
          </a:p>
          <a:p>
            <a:r>
              <a:rPr lang="en-US" sz="2400" dirty="0" smtClean="0"/>
              <a:t>	feels </a:t>
            </a:r>
            <a:r>
              <a:rPr lang="en-US" sz="2400" dirty="0"/>
              <a:t>Shaklee is a fit and the </a:t>
            </a:r>
            <a:r>
              <a:rPr lang="en-US" sz="2400" dirty="0" smtClean="0"/>
              <a:t>philosophy </a:t>
            </a:r>
            <a:r>
              <a:rPr lang="en-US" sz="2400" dirty="0"/>
              <a:t>aligns </a:t>
            </a:r>
            <a:r>
              <a:rPr lang="en-US" sz="2400" dirty="0" smtClean="0"/>
              <a:t>	with </a:t>
            </a:r>
            <a:r>
              <a:rPr lang="en-US" sz="2400" dirty="0"/>
              <a:t>theirs—short time or a long time</a:t>
            </a:r>
            <a:r>
              <a:rPr lang="en-US" sz="2400" dirty="0" smtClean="0"/>
              <a:t>—</a:t>
            </a:r>
          </a:p>
          <a:p>
            <a:r>
              <a:rPr lang="en-US" sz="2400" dirty="0"/>
              <a:t>O</a:t>
            </a:r>
            <a:r>
              <a:rPr lang="en-US" sz="2400" dirty="0" smtClean="0"/>
              <a:t>nce </a:t>
            </a:r>
            <a:r>
              <a:rPr lang="en-US" sz="2400" dirty="0"/>
              <a:t>a person has gone through the evaluation period </a:t>
            </a:r>
            <a:r>
              <a:rPr lang="en-US" sz="2400" dirty="0" smtClean="0"/>
              <a:t>	and knows </a:t>
            </a:r>
            <a:r>
              <a:rPr lang="en-US" sz="2400" dirty="0"/>
              <a:t>they want a business</a:t>
            </a:r>
            <a:r>
              <a:rPr lang="en-US" sz="2400" dirty="0" smtClean="0"/>
              <a:t>—</a:t>
            </a:r>
          </a:p>
          <a:p>
            <a:endParaRPr lang="en-US" sz="2400" dirty="0" smtClean="0"/>
          </a:p>
          <a:p>
            <a:pPr algn="ctr"/>
            <a:r>
              <a:rPr lang="en-US" sz="2400" dirty="0"/>
              <a:t>I</a:t>
            </a:r>
            <a:r>
              <a:rPr lang="en-US" sz="2400" dirty="0" smtClean="0"/>
              <a:t>n </a:t>
            </a:r>
            <a:r>
              <a:rPr lang="en-US" sz="2400" dirty="0"/>
              <a:t>our experience and in our group, it should take no longer than 8 – 12 weeks to Director.”</a:t>
            </a:r>
          </a:p>
          <a:p>
            <a:pPr algn="ctr"/>
            <a:r>
              <a:rPr lang="en-US" dirty="0"/>
              <a:t> </a:t>
            </a:r>
          </a:p>
        </p:txBody>
      </p:sp>
    </p:spTree>
    <p:extLst>
      <p:ext uri="{BB962C8B-B14F-4D97-AF65-F5344CB8AC3E}">
        <p14:creationId xmlns:p14="http://schemas.microsoft.com/office/powerpoint/2010/main" val="124258162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p:cNvSpPr txBox="1"/>
          <p:nvPr/>
        </p:nvSpPr>
        <p:spPr>
          <a:xfrm>
            <a:off x="457200" y="685800"/>
            <a:ext cx="6553200" cy="523220"/>
          </a:xfrm>
          <a:prstGeom prst="rect">
            <a:avLst/>
          </a:prstGeom>
          <a:noFill/>
          <a:ln>
            <a:solidFill>
              <a:schemeClr val="accent3">
                <a:lumMod val="50000"/>
              </a:schemeClr>
            </a:solidFill>
          </a:ln>
        </p:spPr>
        <p:txBody>
          <a:bodyPr wrap="square" rtlCol="0">
            <a:spAutoFit/>
          </a:bodyPr>
          <a:lstStyle/>
          <a:p>
            <a:r>
              <a:rPr lang="en-US" sz="2800" dirty="0" smtClean="0"/>
              <a:t>When Business Partners Get Discouraged?</a:t>
            </a:r>
            <a:endParaRPr lang="en-US" sz="2800" dirty="0"/>
          </a:p>
        </p:txBody>
      </p:sp>
      <p:sp>
        <p:nvSpPr>
          <p:cNvPr id="3" name="TextBox 2"/>
          <p:cNvSpPr txBox="1"/>
          <p:nvPr/>
        </p:nvSpPr>
        <p:spPr>
          <a:xfrm>
            <a:off x="152400" y="1295400"/>
            <a:ext cx="8610600" cy="5016758"/>
          </a:xfrm>
          <a:prstGeom prst="rect">
            <a:avLst/>
          </a:prstGeom>
          <a:noFill/>
        </p:spPr>
        <p:txBody>
          <a:bodyPr wrap="square" rtlCol="0">
            <a:spAutoFit/>
          </a:bodyPr>
          <a:lstStyle/>
          <a:p>
            <a:pPr lvl="0"/>
            <a:r>
              <a:rPr lang="en-US" sz="2000" dirty="0" smtClean="0"/>
              <a:t>There are a variety of possible responses.. Choose what feels most appropriate for you</a:t>
            </a:r>
          </a:p>
          <a:p>
            <a:pPr marL="342900" lvl="0" indent="-342900">
              <a:buFont typeface="Arial"/>
              <a:buChar char="•"/>
            </a:pPr>
            <a:r>
              <a:rPr lang="en-US" sz="2000" dirty="0"/>
              <a:t>Let them empty their buckets so don’t deny  their </a:t>
            </a:r>
            <a:r>
              <a:rPr lang="en-US" sz="2000" dirty="0" smtClean="0"/>
              <a:t>feelings</a:t>
            </a:r>
          </a:p>
          <a:p>
            <a:pPr marL="342900" lvl="0" indent="-342900">
              <a:buFont typeface="Arial"/>
              <a:buChar char="•"/>
            </a:pPr>
            <a:r>
              <a:rPr lang="en-US" sz="2000" dirty="0" smtClean="0"/>
              <a:t>Revisit </a:t>
            </a:r>
            <a:r>
              <a:rPr lang="en-US" sz="2000" dirty="0"/>
              <a:t>their purpose and goals</a:t>
            </a:r>
          </a:p>
          <a:p>
            <a:pPr marL="342900" lvl="0" indent="-342900">
              <a:buFont typeface="Arial"/>
              <a:buChar char="•"/>
            </a:pPr>
            <a:r>
              <a:rPr lang="en-US" sz="2000" dirty="0"/>
              <a:t>Have a conversation about the Shaklee journey</a:t>
            </a:r>
            <a:r>
              <a:rPr lang="en-US" sz="2000" dirty="0" smtClean="0"/>
              <a:t>— “Experiencing bumps and disappointments is perfectly normal .. And experiencing them yourself and what you do to get past them will make you a better coach when working with your </a:t>
            </a:r>
            <a:r>
              <a:rPr lang="en-US" sz="2000" dirty="0" err="1" smtClean="0"/>
              <a:t>downlines</a:t>
            </a:r>
            <a:r>
              <a:rPr lang="en-US" sz="2000" dirty="0" smtClean="0"/>
              <a:t>.”.. So we say .. Bless the Bumps  they are a great teacher.</a:t>
            </a:r>
            <a:endParaRPr lang="en-US" sz="2000" dirty="0"/>
          </a:p>
          <a:p>
            <a:pPr marL="342900" lvl="0" indent="-342900">
              <a:buFont typeface="Arial"/>
              <a:buChar char="•"/>
            </a:pPr>
            <a:r>
              <a:rPr lang="en-US" sz="2000" dirty="0"/>
              <a:t>Look for points </a:t>
            </a:r>
            <a:r>
              <a:rPr lang="en-US" sz="2000" dirty="0" smtClean="0"/>
              <a:t>you </a:t>
            </a:r>
            <a:r>
              <a:rPr lang="en-US" sz="2000" dirty="0"/>
              <a:t>can sincerely acknowledge them for….</a:t>
            </a:r>
          </a:p>
          <a:p>
            <a:pPr lvl="0"/>
            <a:r>
              <a:rPr lang="en-US" sz="2000" dirty="0" smtClean="0"/>
              <a:t>	“</a:t>
            </a:r>
            <a:r>
              <a:rPr lang="en-US" sz="2000" dirty="0"/>
              <a:t>Have you been to any of our trainings yet?  Very eager to hear your </a:t>
            </a:r>
            <a:r>
              <a:rPr lang="en-US" sz="2000" dirty="0" smtClean="0"/>
              <a:t>	feedback </a:t>
            </a:r>
            <a:r>
              <a:rPr lang="en-US" sz="2000" dirty="0"/>
              <a:t>about the training </a:t>
            </a:r>
            <a:r>
              <a:rPr lang="en-US" sz="2000" dirty="0" smtClean="0"/>
              <a:t>because there </a:t>
            </a:r>
            <a:r>
              <a:rPr lang="en-US" sz="2000" dirty="0"/>
              <a:t>are lots of ideas there as to </a:t>
            </a:r>
            <a:r>
              <a:rPr lang="en-US" sz="2000" dirty="0" smtClean="0"/>
              <a:t>	how </a:t>
            </a:r>
            <a:r>
              <a:rPr lang="en-US" sz="2000" dirty="0"/>
              <a:t>people have made activities more effective.”</a:t>
            </a:r>
          </a:p>
          <a:p>
            <a:pPr lvl="0"/>
            <a:r>
              <a:rPr lang="en-US" sz="2000" dirty="0"/>
              <a:t>“tell me about your vision—your goals.  Affirm first:  That’s excellent.  2 aspects to your goals:  what would a </a:t>
            </a:r>
            <a:r>
              <a:rPr lang="en-US" sz="2000" dirty="0" err="1"/>
              <a:t>Shalaee</a:t>
            </a:r>
            <a:r>
              <a:rPr lang="en-US" sz="2000" dirty="0"/>
              <a:t> business do for you?  AND what would a Shaklee business mean for others?”</a:t>
            </a:r>
          </a:p>
          <a:p>
            <a:endParaRPr lang="en-US" sz="2000" dirty="0"/>
          </a:p>
        </p:txBody>
      </p:sp>
    </p:spTree>
    <p:extLst>
      <p:ext uri="{BB962C8B-B14F-4D97-AF65-F5344CB8AC3E}">
        <p14:creationId xmlns:p14="http://schemas.microsoft.com/office/powerpoint/2010/main" val="22411552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457200"/>
            <a:ext cx="6484371" cy="954107"/>
          </a:xfrm>
          <a:prstGeom prst="rect">
            <a:avLst/>
          </a:prstGeom>
          <a:noFill/>
          <a:ln>
            <a:solidFill>
              <a:schemeClr val="accent5">
                <a:lumMod val="75000"/>
              </a:schemeClr>
            </a:solidFill>
          </a:ln>
        </p:spPr>
        <p:txBody>
          <a:bodyPr wrap="square" rtlCol="0">
            <a:spAutoFit/>
          </a:bodyPr>
          <a:lstStyle/>
          <a:p>
            <a:pPr algn="ctr"/>
            <a:r>
              <a:rPr lang="en-US" sz="2800" dirty="0" smtClean="0"/>
              <a:t>Now Draw Out Their Organization</a:t>
            </a:r>
          </a:p>
          <a:p>
            <a:pPr algn="ctr"/>
            <a:r>
              <a:rPr lang="en-US" sz="2800" dirty="0" smtClean="0"/>
              <a:t>Visuals are Powerful</a:t>
            </a:r>
          </a:p>
        </p:txBody>
      </p:sp>
    </p:spTree>
    <p:extLst>
      <p:ext uri="{BB962C8B-B14F-4D97-AF65-F5344CB8AC3E}">
        <p14:creationId xmlns:p14="http://schemas.microsoft.com/office/powerpoint/2010/main" val="23530316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4672173" y="886203"/>
            <a:ext cx="1557391" cy="1711983"/>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Harper</a:t>
            </a:r>
            <a:endParaRPr lang="en-US" dirty="0"/>
          </a:p>
        </p:txBody>
      </p:sp>
      <p:sp>
        <p:nvSpPr>
          <p:cNvPr id="3" name="Oval 2"/>
          <p:cNvSpPr/>
          <p:nvPr/>
        </p:nvSpPr>
        <p:spPr>
          <a:xfrm>
            <a:off x="816496" y="946625"/>
            <a:ext cx="1134022" cy="1359059"/>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Oval 3"/>
          <p:cNvSpPr/>
          <p:nvPr/>
        </p:nvSpPr>
        <p:spPr>
          <a:xfrm>
            <a:off x="3885917" y="2819736"/>
            <a:ext cx="1118902" cy="1430009"/>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Lindsay</a:t>
            </a:r>
            <a:endParaRPr lang="en-US" dirty="0"/>
          </a:p>
        </p:txBody>
      </p:sp>
      <p:sp>
        <p:nvSpPr>
          <p:cNvPr id="5" name="Oval 4"/>
          <p:cNvSpPr/>
          <p:nvPr/>
        </p:nvSpPr>
        <p:spPr>
          <a:xfrm>
            <a:off x="6365646" y="1711984"/>
            <a:ext cx="1194503" cy="1540328"/>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Kristen</a:t>
            </a:r>
            <a:endParaRPr lang="en-US" dirty="0"/>
          </a:p>
        </p:txBody>
      </p:sp>
      <p:sp>
        <p:nvSpPr>
          <p:cNvPr id="6" name="Oval 5"/>
          <p:cNvSpPr/>
          <p:nvPr/>
        </p:nvSpPr>
        <p:spPr>
          <a:xfrm>
            <a:off x="7000698" y="3383683"/>
            <a:ext cx="657355" cy="986909"/>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44331" y="2376634"/>
            <a:ext cx="574571" cy="72507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1542271" y="2719029"/>
            <a:ext cx="619933" cy="68479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2449489" y="785498"/>
            <a:ext cx="544330" cy="74521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2419248" y="1993955"/>
            <a:ext cx="544331" cy="72507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166323" y="1470290"/>
            <a:ext cx="498970" cy="68479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44331" y="3665655"/>
            <a:ext cx="498970" cy="66465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a:stCxn id="27" idx="3"/>
            <a:endCxn id="9" idx="2"/>
          </p:cNvCxnSpPr>
          <p:nvPr/>
        </p:nvCxnSpPr>
        <p:spPr>
          <a:xfrm flipV="1">
            <a:off x="2026119" y="1158107"/>
            <a:ext cx="423370" cy="252671"/>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a:endCxn id="11" idx="6"/>
          </p:cNvCxnSpPr>
          <p:nvPr/>
        </p:nvCxnSpPr>
        <p:spPr>
          <a:xfrm flipH="1">
            <a:off x="665293" y="1752265"/>
            <a:ext cx="211684" cy="60423"/>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p:cNvCxnSpPr>
            <a:endCxn id="7" idx="7"/>
          </p:cNvCxnSpPr>
          <p:nvPr/>
        </p:nvCxnSpPr>
        <p:spPr>
          <a:xfrm flipH="1">
            <a:off x="1034758" y="2215508"/>
            <a:ext cx="99265" cy="267311"/>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8455" y="3141990"/>
            <a:ext cx="7560" cy="503523"/>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1632992" y="2275930"/>
            <a:ext cx="136148" cy="422539"/>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1935399" y="1933534"/>
            <a:ext cx="544330" cy="362536"/>
          </a:xfrm>
          <a:prstGeom prst="line">
            <a:avLst/>
          </a:prstGeom>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801375" y="1087612"/>
            <a:ext cx="1224744" cy="646331"/>
          </a:xfrm>
          <a:prstGeom prst="rect">
            <a:avLst/>
          </a:prstGeom>
          <a:noFill/>
        </p:spPr>
        <p:txBody>
          <a:bodyPr wrap="square" rtlCol="0">
            <a:spAutoFit/>
          </a:bodyPr>
          <a:lstStyle/>
          <a:p>
            <a:pPr algn="ctr"/>
            <a:r>
              <a:rPr lang="en-US" dirty="0" smtClean="0"/>
              <a:t>Katie &amp; Sam Odom</a:t>
            </a:r>
            <a:endParaRPr lang="en-US" dirty="0"/>
          </a:p>
        </p:txBody>
      </p:sp>
      <p:sp>
        <p:nvSpPr>
          <p:cNvPr id="28" name="TextBox 27"/>
          <p:cNvSpPr txBox="1"/>
          <p:nvPr/>
        </p:nvSpPr>
        <p:spPr>
          <a:xfrm>
            <a:off x="1" y="3061428"/>
            <a:ext cx="3341586" cy="369332"/>
          </a:xfrm>
          <a:prstGeom prst="rect">
            <a:avLst/>
          </a:prstGeom>
          <a:solidFill>
            <a:schemeClr val="bg1"/>
          </a:solidFill>
        </p:spPr>
        <p:txBody>
          <a:bodyPr wrap="square" rtlCol="0">
            <a:spAutoFit/>
          </a:bodyPr>
          <a:lstStyle/>
          <a:p>
            <a:r>
              <a:rPr lang="en-US" dirty="0" smtClean="0"/>
              <a:t>Executive Coordinator 20.000 OV</a:t>
            </a:r>
            <a:endParaRPr lang="en-US" dirty="0"/>
          </a:p>
        </p:txBody>
      </p:sp>
      <p:sp>
        <p:nvSpPr>
          <p:cNvPr id="30" name="TextBox 29"/>
          <p:cNvSpPr txBox="1"/>
          <p:nvPr/>
        </p:nvSpPr>
        <p:spPr>
          <a:xfrm>
            <a:off x="4657052" y="1148037"/>
            <a:ext cx="1512030" cy="707886"/>
          </a:xfrm>
          <a:prstGeom prst="rect">
            <a:avLst/>
          </a:prstGeom>
          <a:noFill/>
        </p:spPr>
        <p:txBody>
          <a:bodyPr wrap="square" rtlCol="0">
            <a:spAutoFit/>
          </a:bodyPr>
          <a:lstStyle/>
          <a:p>
            <a:r>
              <a:rPr lang="en-US" dirty="0" smtClean="0"/>
              <a:t>  </a:t>
            </a:r>
            <a:r>
              <a:rPr lang="en-US" sz="2000" dirty="0" smtClean="0"/>
              <a:t>Harper &amp; Ryan Guerra</a:t>
            </a:r>
            <a:endParaRPr lang="en-US" sz="2000" dirty="0"/>
          </a:p>
        </p:txBody>
      </p:sp>
      <p:sp>
        <p:nvSpPr>
          <p:cNvPr id="31" name="TextBox 30"/>
          <p:cNvSpPr txBox="1"/>
          <p:nvPr/>
        </p:nvSpPr>
        <p:spPr>
          <a:xfrm>
            <a:off x="3810315" y="181270"/>
            <a:ext cx="3946398" cy="461665"/>
          </a:xfrm>
          <a:prstGeom prst="rect">
            <a:avLst/>
          </a:prstGeom>
          <a:solidFill>
            <a:schemeClr val="bg1"/>
          </a:solidFill>
        </p:spPr>
        <p:txBody>
          <a:bodyPr wrap="square" rtlCol="0">
            <a:spAutoFit/>
          </a:bodyPr>
          <a:lstStyle/>
          <a:p>
            <a:r>
              <a:rPr lang="en-US" sz="2400" b="1" dirty="0" smtClean="0"/>
              <a:t>Senior Executive Coordinator</a:t>
            </a:r>
            <a:endParaRPr lang="en-US" sz="2400" b="1" dirty="0"/>
          </a:p>
        </p:txBody>
      </p:sp>
      <p:cxnSp>
        <p:nvCxnSpPr>
          <p:cNvPr id="36" name="Straight Connector 35"/>
          <p:cNvCxnSpPr>
            <a:stCxn id="30" idx="1"/>
          </p:cNvCxnSpPr>
          <p:nvPr/>
        </p:nvCxnSpPr>
        <p:spPr>
          <a:xfrm flipH="1">
            <a:off x="1935398" y="1501980"/>
            <a:ext cx="2721654" cy="14958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H="1">
            <a:off x="4747773" y="2437056"/>
            <a:ext cx="272166" cy="443102"/>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6153962" y="2134943"/>
            <a:ext cx="272165" cy="241691"/>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7076300" y="3222555"/>
            <a:ext cx="136083" cy="201409"/>
          </a:xfrm>
          <a:prstGeom prst="line">
            <a:avLst/>
          </a:prstGeom>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3916157" y="2940581"/>
            <a:ext cx="1013060" cy="923330"/>
          </a:xfrm>
          <a:prstGeom prst="rect">
            <a:avLst/>
          </a:prstGeom>
          <a:noFill/>
        </p:spPr>
        <p:txBody>
          <a:bodyPr wrap="square" rtlCol="0">
            <a:spAutoFit/>
          </a:bodyPr>
          <a:lstStyle/>
          <a:p>
            <a:pPr algn="ctr"/>
            <a:r>
              <a:rPr lang="en-US" dirty="0" smtClean="0"/>
              <a:t>Lindsay &amp; Chad Boyd</a:t>
            </a:r>
            <a:endParaRPr lang="en-US" dirty="0"/>
          </a:p>
        </p:txBody>
      </p:sp>
      <p:sp>
        <p:nvSpPr>
          <p:cNvPr id="53" name="TextBox 52"/>
          <p:cNvSpPr txBox="1"/>
          <p:nvPr/>
        </p:nvSpPr>
        <p:spPr>
          <a:xfrm>
            <a:off x="6335404" y="1832828"/>
            <a:ext cx="1300347" cy="923330"/>
          </a:xfrm>
          <a:prstGeom prst="rect">
            <a:avLst/>
          </a:prstGeom>
          <a:noFill/>
        </p:spPr>
        <p:txBody>
          <a:bodyPr wrap="square" rtlCol="0">
            <a:spAutoFit/>
          </a:bodyPr>
          <a:lstStyle/>
          <a:p>
            <a:pPr algn="ctr"/>
            <a:r>
              <a:rPr lang="en-US" dirty="0" smtClean="0"/>
              <a:t>Kristen &amp; John </a:t>
            </a:r>
            <a:r>
              <a:rPr lang="en-US" dirty="0" err="1" smtClean="0"/>
              <a:t>Jakubowski</a:t>
            </a:r>
            <a:endParaRPr lang="en-US" dirty="0"/>
          </a:p>
        </p:txBody>
      </p:sp>
      <p:sp>
        <p:nvSpPr>
          <p:cNvPr id="54" name="TextBox 53"/>
          <p:cNvSpPr txBox="1"/>
          <p:nvPr/>
        </p:nvSpPr>
        <p:spPr>
          <a:xfrm>
            <a:off x="2147083" y="5176228"/>
            <a:ext cx="4371509" cy="523220"/>
          </a:xfrm>
          <a:prstGeom prst="rect">
            <a:avLst/>
          </a:prstGeom>
          <a:noFill/>
          <a:ln>
            <a:solidFill>
              <a:schemeClr val="tx1"/>
            </a:solidFill>
          </a:ln>
        </p:spPr>
        <p:txBody>
          <a:bodyPr wrap="none" rtlCol="0">
            <a:spAutoFit/>
          </a:bodyPr>
          <a:lstStyle/>
          <a:p>
            <a:r>
              <a:rPr lang="en-US" sz="2800" dirty="0" smtClean="0"/>
              <a:t>30,000 OV -- $4000 +/month </a:t>
            </a:r>
            <a:endParaRPr lang="en-US" sz="2800" dirty="0"/>
          </a:p>
        </p:txBody>
      </p:sp>
    </p:spTree>
    <p:extLst>
      <p:ext uri="{BB962C8B-B14F-4D97-AF65-F5344CB8AC3E}">
        <p14:creationId xmlns:p14="http://schemas.microsoft.com/office/powerpoint/2010/main" val="4048252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1143000"/>
            <a:ext cx="8153400" cy="2185214"/>
          </a:xfrm>
          <a:prstGeom prst="rect">
            <a:avLst/>
          </a:prstGeom>
          <a:noFill/>
          <a:ln>
            <a:solidFill>
              <a:schemeClr val="accent3">
                <a:lumMod val="50000"/>
              </a:schemeClr>
            </a:solidFill>
          </a:ln>
        </p:spPr>
        <p:txBody>
          <a:bodyPr wrap="square" rtlCol="0">
            <a:spAutoFit/>
          </a:bodyPr>
          <a:lstStyle/>
          <a:p>
            <a:r>
              <a:rPr lang="en-US" sz="3200" dirty="0" smtClean="0"/>
              <a:t>Our Businesses Grow ..</a:t>
            </a:r>
            <a:r>
              <a:rPr lang="en-US" sz="3200" dirty="0"/>
              <a:t> </a:t>
            </a:r>
            <a:r>
              <a:rPr lang="en-US" sz="3200" dirty="0" smtClean="0"/>
              <a:t>  As We Grow</a:t>
            </a:r>
          </a:p>
          <a:p>
            <a:pPr algn="ctr"/>
            <a:r>
              <a:rPr lang="en-US" sz="2400" dirty="0" smtClean="0"/>
              <a:t>Shaklee Leadership, Coaching and Personal Development </a:t>
            </a:r>
          </a:p>
          <a:p>
            <a:pPr algn="ctr"/>
            <a:r>
              <a:rPr lang="en-US" sz="2400" dirty="0" smtClean="0"/>
              <a:t>Summer 2015  # </a:t>
            </a:r>
            <a:r>
              <a:rPr lang="en-US" sz="2400" dirty="0"/>
              <a:t>5</a:t>
            </a:r>
            <a:r>
              <a:rPr lang="en-US" sz="2400" dirty="0" smtClean="0"/>
              <a:t>   July 2, 2015</a:t>
            </a:r>
          </a:p>
          <a:p>
            <a:pPr algn="ctr"/>
            <a:r>
              <a:rPr lang="en-US" sz="3200" dirty="0" smtClean="0"/>
              <a:t> Coaching Our Leaders to the Top</a:t>
            </a:r>
          </a:p>
          <a:p>
            <a:pPr algn="ctr"/>
            <a:endParaRPr lang="en-US" sz="2400" dirty="0"/>
          </a:p>
        </p:txBody>
      </p:sp>
      <p:pic>
        <p:nvPicPr>
          <p:cNvPr id="9" name="Picture 8" descr="Jo Coogan.jpg"/>
          <p:cNvPicPr>
            <a:picLocks noChangeAspect="1"/>
          </p:cNvPicPr>
          <p:nvPr/>
        </p:nvPicPr>
        <p:blipFill>
          <a:blip r:embed="rId3" cstate="print"/>
          <a:stretch>
            <a:fillRect/>
          </a:stretch>
        </p:blipFill>
        <p:spPr>
          <a:xfrm>
            <a:off x="381000" y="4953000"/>
            <a:ext cx="1465262" cy="1635642"/>
          </a:xfrm>
          <a:prstGeom prst="rect">
            <a:avLst/>
          </a:prstGeom>
        </p:spPr>
      </p:pic>
      <p:pic>
        <p:nvPicPr>
          <p:cNvPr id="10" name="Picture 9" descr="barb 2010 anaheim.jpg"/>
          <p:cNvPicPr>
            <a:picLocks noChangeAspect="1"/>
          </p:cNvPicPr>
          <p:nvPr/>
        </p:nvPicPr>
        <p:blipFill>
          <a:blip r:embed="rId4" cstate="print"/>
          <a:stretch>
            <a:fillRect/>
          </a:stretch>
        </p:blipFill>
        <p:spPr>
          <a:xfrm>
            <a:off x="1981201" y="5074256"/>
            <a:ext cx="1371600" cy="1478943"/>
          </a:xfrm>
          <a:prstGeom prst="rect">
            <a:avLst/>
          </a:prstGeom>
        </p:spPr>
      </p:pic>
      <p:pic>
        <p:nvPicPr>
          <p:cNvPr id="11" name="Picture 10" descr="Katie Odom 2013 - 2.jpg"/>
          <p:cNvPicPr>
            <a:picLocks noChangeAspect="1"/>
          </p:cNvPicPr>
          <p:nvPr/>
        </p:nvPicPr>
        <p:blipFill>
          <a:blip r:embed="rId5" cstate="print"/>
          <a:stretch>
            <a:fillRect/>
          </a:stretch>
        </p:blipFill>
        <p:spPr>
          <a:xfrm>
            <a:off x="4191000" y="4953000"/>
            <a:ext cx="1185573" cy="1645138"/>
          </a:xfrm>
          <a:prstGeom prst="rect">
            <a:avLst/>
          </a:prstGeom>
        </p:spPr>
      </p:pic>
      <p:pic>
        <p:nvPicPr>
          <p:cNvPr id="13" name="Picture 12" descr="Lisa Anderson 2013.jpg"/>
          <p:cNvPicPr>
            <a:picLocks noChangeAspect="1"/>
          </p:cNvPicPr>
          <p:nvPr/>
        </p:nvPicPr>
        <p:blipFill>
          <a:blip r:embed="rId6" cstate="print"/>
          <a:stretch>
            <a:fillRect/>
          </a:stretch>
        </p:blipFill>
        <p:spPr>
          <a:xfrm>
            <a:off x="7467600" y="4953000"/>
            <a:ext cx="1066800" cy="1656094"/>
          </a:xfrm>
          <a:prstGeom prst="rect">
            <a:avLst/>
          </a:prstGeom>
        </p:spPr>
      </p:pic>
      <p:sp>
        <p:nvSpPr>
          <p:cNvPr id="14" name="TextBox 13"/>
          <p:cNvSpPr txBox="1"/>
          <p:nvPr/>
        </p:nvSpPr>
        <p:spPr>
          <a:xfrm>
            <a:off x="533400" y="4267200"/>
            <a:ext cx="2895600" cy="646331"/>
          </a:xfrm>
          <a:prstGeom prst="rect">
            <a:avLst/>
          </a:prstGeom>
          <a:noFill/>
          <a:ln>
            <a:solidFill>
              <a:schemeClr val="accent3">
                <a:lumMod val="50000"/>
              </a:schemeClr>
            </a:solidFill>
          </a:ln>
        </p:spPr>
        <p:txBody>
          <a:bodyPr wrap="square" rtlCol="0">
            <a:spAutoFit/>
          </a:bodyPr>
          <a:lstStyle/>
          <a:p>
            <a:r>
              <a:rPr lang="en-US" dirty="0" smtClean="0"/>
              <a:t>Master Coordinators            Jo Coogan  &amp; Barb Lagoni</a:t>
            </a:r>
            <a:endParaRPr lang="en-US" dirty="0"/>
          </a:p>
        </p:txBody>
      </p:sp>
      <p:sp>
        <p:nvSpPr>
          <p:cNvPr id="15" name="TextBox 14"/>
          <p:cNvSpPr txBox="1"/>
          <p:nvPr/>
        </p:nvSpPr>
        <p:spPr>
          <a:xfrm>
            <a:off x="3962400" y="4114800"/>
            <a:ext cx="1447800" cy="923330"/>
          </a:xfrm>
          <a:prstGeom prst="rect">
            <a:avLst/>
          </a:prstGeom>
          <a:noFill/>
          <a:ln>
            <a:solidFill>
              <a:schemeClr val="accent3">
                <a:lumMod val="50000"/>
              </a:schemeClr>
            </a:solidFill>
          </a:ln>
        </p:spPr>
        <p:txBody>
          <a:bodyPr wrap="square" rtlCol="0">
            <a:spAutoFit/>
          </a:bodyPr>
          <a:lstStyle/>
          <a:p>
            <a:r>
              <a:rPr lang="en-US" dirty="0" smtClean="0"/>
              <a:t>Executive Coordinator</a:t>
            </a:r>
          </a:p>
          <a:p>
            <a:r>
              <a:rPr lang="en-US" dirty="0" smtClean="0"/>
              <a:t>  Katie Odom</a:t>
            </a:r>
            <a:endParaRPr lang="en-US" dirty="0"/>
          </a:p>
        </p:txBody>
      </p:sp>
      <p:sp>
        <p:nvSpPr>
          <p:cNvPr id="16" name="TextBox 15"/>
          <p:cNvSpPr txBox="1"/>
          <p:nvPr/>
        </p:nvSpPr>
        <p:spPr>
          <a:xfrm>
            <a:off x="7086600" y="3886200"/>
            <a:ext cx="1752600" cy="923330"/>
          </a:xfrm>
          <a:prstGeom prst="rect">
            <a:avLst/>
          </a:prstGeom>
          <a:noFill/>
          <a:ln>
            <a:solidFill>
              <a:schemeClr val="accent3">
                <a:lumMod val="50000"/>
              </a:schemeClr>
            </a:solidFill>
          </a:ln>
        </p:spPr>
        <p:txBody>
          <a:bodyPr wrap="square" rtlCol="0">
            <a:spAutoFit/>
          </a:bodyPr>
          <a:lstStyle/>
          <a:p>
            <a:pPr algn="ctr"/>
            <a:r>
              <a:rPr lang="en-US" dirty="0" smtClean="0"/>
              <a:t>Senior Executive       Coordinator    Lisa Anderson</a:t>
            </a:r>
            <a:endParaRPr lang="en-US" dirty="0"/>
          </a:p>
        </p:txBody>
      </p:sp>
      <p:pic>
        <p:nvPicPr>
          <p:cNvPr id="17" name="Picture 16" descr="Becky choate.JPG"/>
          <p:cNvPicPr>
            <a:picLocks noChangeAspect="1"/>
          </p:cNvPicPr>
          <p:nvPr/>
        </p:nvPicPr>
        <p:blipFill>
          <a:blip r:embed="rId7" cstate="print"/>
          <a:stretch>
            <a:fillRect/>
          </a:stretch>
        </p:blipFill>
        <p:spPr>
          <a:xfrm>
            <a:off x="5638800" y="4953000"/>
            <a:ext cx="1066800" cy="1600200"/>
          </a:xfrm>
          <a:prstGeom prst="rect">
            <a:avLst/>
          </a:prstGeom>
        </p:spPr>
      </p:pic>
      <p:sp>
        <p:nvSpPr>
          <p:cNvPr id="2" name="TextBox 1"/>
          <p:cNvSpPr txBox="1"/>
          <p:nvPr/>
        </p:nvSpPr>
        <p:spPr>
          <a:xfrm>
            <a:off x="5486400" y="4038600"/>
            <a:ext cx="1524000" cy="923330"/>
          </a:xfrm>
          <a:prstGeom prst="rect">
            <a:avLst/>
          </a:prstGeom>
          <a:noFill/>
          <a:ln>
            <a:solidFill>
              <a:schemeClr val="tx1"/>
            </a:solidFill>
          </a:ln>
        </p:spPr>
        <p:txBody>
          <a:bodyPr wrap="square" rtlCol="0">
            <a:spAutoFit/>
          </a:bodyPr>
          <a:lstStyle/>
          <a:p>
            <a:r>
              <a:rPr lang="en-US" dirty="0" smtClean="0"/>
              <a:t>Senior Coordinator</a:t>
            </a:r>
          </a:p>
          <a:p>
            <a:r>
              <a:rPr lang="en-US" dirty="0" smtClean="0"/>
              <a:t>Becky Coater</a:t>
            </a:r>
            <a:endParaRPr lang="en-US" dirty="0"/>
          </a:p>
        </p:txBody>
      </p:sp>
    </p:spTree>
    <p:extLst>
      <p:ext uri="{BB962C8B-B14F-4D97-AF65-F5344CB8AC3E}">
        <p14:creationId xmlns:p14="http://schemas.microsoft.com/office/powerpoint/2010/main" val="14886543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533400"/>
            <a:ext cx="4440338" cy="830997"/>
          </a:xfrm>
          <a:prstGeom prst="rect">
            <a:avLst/>
          </a:prstGeom>
          <a:noFill/>
          <a:ln>
            <a:solidFill>
              <a:schemeClr val="accent3">
                <a:lumMod val="50000"/>
              </a:schemeClr>
            </a:solidFill>
          </a:ln>
        </p:spPr>
        <p:txBody>
          <a:bodyPr wrap="none" rtlCol="0">
            <a:spAutoFit/>
          </a:bodyPr>
          <a:lstStyle/>
          <a:p>
            <a:r>
              <a:rPr lang="en-US" sz="2400" dirty="0" smtClean="0"/>
              <a:t>Objectives for Session #5 –</a:t>
            </a:r>
          </a:p>
          <a:p>
            <a:r>
              <a:rPr lang="en-US" sz="2400" dirty="0" smtClean="0"/>
              <a:t>Coaching Our Leaders to the Top</a:t>
            </a:r>
            <a:endParaRPr lang="en-US" sz="2400" dirty="0"/>
          </a:p>
        </p:txBody>
      </p:sp>
      <p:sp>
        <p:nvSpPr>
          <p:cNvPr id="3" name="TextBox 2"/>
          <p:cNvSpPr txBox="1"/>
          <p:nvPr/>
        </p:nvSpPr>
        <p:spPr>
          <a:xfrm>
            <a:off x="457200" y="2590800"/>
            <a:ext cx="7772400" cy="707886"/>
          </a:xfrm>
          <a:prstGeom prst="rect">
            <a:avLst/>
          </a:prstGeom>
          <a:noFill/>
        </p:spPr>
        <p:txBody>
          <a:bodyPr wrap="square" rtlCol="0">
            <a:spAutoFit/>
          </a:bodyPr>
          <a:lstStyle/>
          <a:p>
            <a:pPr marL="342900" indent="-342900">
              <a:buFont typeface="Arial"/>
              <a:buChar char="•"/>
            </a:pPr>
            <a:endParaRPr lang="en-US" sz="2000" dirty="0" smtClean="0"/>
          </a:p>
          <a:p>
            <a:pPr marL="342900" indent="-342900">
              <a:buFont typeface="Arial"/>
              <a:buChar char="•"/>
            </a:pPr>
            <a:endParaRPr lang="en-US" sz="2000" dirty="0"/>
          </a:p>
        </p:txBody>
      </p:sp>
      <p:sp>
        <p:nvSpPr>
          <p:cNvPr id="4" name="Rectangle 3"/>
          <p:cNvSpPr/>
          <p:nvPr/>
        </p:nvSpPr>
        <p:spPr>
          <a:xfrm>
            <a:off x="457200" y="1371600"/>
            <a:ext cx="7848600" cy="4985980"/>
          </a:xfrm>
          <a:prstGeom prst="rect">
            <a:avLst/>
          </a:prstGeom>
        </p:spPr>
        <p:txBody>
          <a:bodyPr wrap="square">
            <a:spAutoFit/>
          </a:bodyPr>
          <a:lstStyle/>
          <a:p>
            <a:pPr marL="285750" indent="-285750">
              <a:buFont typeface="Arial"/>
              <a:buChar char="•"/>
            </a:pPr>
            <a:r>
              <a:rPr lang="en-US" sz="2400" dirty="0"/>
              <a:t> </a:t>
            </a:r>
            <a:r>
              <a:rPr lang="en-US" sz="2000" dirty="0" smtClean="0"/>
              <a:t>Today we will discuss a few concepts and skills to help us coach our growing business leaders through the inevitable challenges they will face in developing their Shaklee businesses.</a:t>
            </a:r>
          </a:p>
          <a:p>
            <a:endParaRPr lang="en-US" sz="2000" dirty="0" smtClean="0"/>
          </a:p>
          <a:p>
            <a:pPr marL="285750" indent="-285750">
              <a:buFont typeface="Arial"/>
              <a:buChar char="•"/>
            </a:pPr>
            <a:r>
              <a:rPr lang="en-US" sz="2000" dirty="0" smtClean="0"/>
              <a:t>We will clarify our role in each coaching conversation to avoid falling into a “ boss” mentality ..  And instead to learn some specific questions to help our leaders get absolutely clear of exactly what the next steps are on their path to their goals.</a:t>
            </a:r>
          </a:p>
          <a:p>
            <a:pPr marL="285750" indent="-285750">
              <a:buFont typeface="Arial"/>
              <a:buChar char="•"/>
            </a:pPr>
            <a:endParaRPr lang="en-US" sz="2000" dirty="0" smtClean="0"/>
          </a:p>
          <a:p>
            <a:pPr marL="285750" indent="-285750">
              <a:buFont typeface="Arial"/>
              <a:buChar char="•"/>
            </a:pPr>
            <a:r>
              <a:rPr lang="en-US" sz="2000" dirty="0" smtClean="0"/>
              <a:t>Our leaders, in some respects, are in our hands. Its our job to help them  determine where  to put their time, how to discern who to work with first, </a:t>
            </a:r>
            <a:r>
              <a:rPr lang="en-US" sz="2000" dirty="0"/>
              <a:t> </a:t>
            </a:r>
            <a:r>
              <a:rPr lang="en-US" sz="2000" dirty="0" smtClean="0"/>
              <a:t>to brain-storm with them ways to reach new people, to motivate and inspire others to action, etc. </a:t>
            </a:r>
          </a:p>
          <a:p>
            <a:endParaRPr lang="en-US" dirty="0" smtClean="0"/>
          </a:p>
          <a:p>
            <a:r>
              <a:rPr lang="en-US" dirty="0" err="1" smtClean="0"/>
              <a:t>lisa</a:t>
            </a:r>
            <a:endParaRPr lang="en-US" dirty="0" smtClean="0"/>
          </a:p>
          <a:p>
            <a:pPr marL="285750" indent="-285750">
              <a:buFont typeface="Arial"/>
              <a:buChar char="•"/>
            </a:pPr>
            <a:endParaRPr lang="en-US" dirty="0"/>
          </a:p>
        </p:txBody>
      </p:sp>
    </p:spTree>
    <p:extLst>
      <p:ext uri="{BB962C8B-B14F-4D97-AF65-F5344CB8AC3E}">
        <p14:creationId xmlns:p14="http://schemas.microsoft.com/office/powerpoint/2010/main" val="14886543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images.clipartpanda.com/knowledge-clipart-146_1279425910.jpg"/>
          <p:cNvPicPr>
            <a:picLocks noChangeAspect="1" noChangeArrowheads="1"/>
          </p:cNvPicPr>
          <p:nvPr/>
        </p:nvPicPr>
        <p:blipFill>
          <a:blip r:embed="rId2" cstate="print"/>
          <a:srcRect/>
          <a:stretch>
            <a:fillRect/>
          </a:stretch>
        </p:blipFill>
        <p:spPr bwMode="auto">
          <a:xfrm>
            <a:off x="6324600" y="3736930"/>
            <a:ext cx="2787061" cy="2873421"/>
          </a:xfrm>
          <a:prstGeom prst="rect">
            <a:avLst/>
          </a:prstGeom>
          <a:noFill/>
        </p:spPr>
      </p:pic>
      <p:sp>
        <p:nvSpPr>
          <p:cNvPr id="2" name="Title 1"/>
          <p:cNvSpPr>
            <a:spLocks noGrp="1"/>
          </p:cNvSpPr>
          <p:nvPr>
            <p:ph type="title"/>
          </p:nvPr>
        </p:nvSpPr>
        <p:spPr>
          <a:xfrm>
            <a:off x="838200" y="274638"/>
            <a:ext cx="7239000" cy="868362"/>
          </a:xfrm>
          <a:ln>
            <a:solidFill>
              <a:schemeClr val="tx2">
                <a:lumMod val="40000"/>
                <a:lumOff val="60000"/>
              </a:schemeClr>
            </a:solidFill>
          </a:ln>
        </p:spPr>
        <p:txBody>
          <a:bodyPr>
            <a:normAutofit/>
          </a:bodyPr>
          <a:lstStyle/>
          <a:p>
            <a:r>
              <a:rPr lang="en-US" sz="3200" dirty="0"/>
              <a:t>4</a:t>
            </a:r>
            <a:r>
              <a:rPr lang="en-US" sz="3200" dirty="0" smtClean="0"/>
              <a:t> Different Types of Coaching Sessions</a:t>
            </a:r>
            <a:endParaRPr lang="en-US" sz="3200" dirty="0"/>
          </a:p>
        </p:txBody>
      </p:sp>
      <p:sp>
        <p:nvSpPr>
          <p:cNvPr id="3" name="Content Placeholder 2"/>
          <p:cNvSpPr>
            <a:spLocks noGrp="1"/>
          </p:cNvSpPr>
          <p:nvPr>
            <p:ph idx="1"/>
          </p:nvPr>
        </p:nvSpPr>
        <p:spPr>
          <a:xfrm>
            <a:off x="457200" y="1295400"/>
            <a:ext cx="7391400" cy="4953000"/>
          </a:xfrm>
        </p:spPr>
        <p:txBody>
          <a:bodyPr>
            <a:normAutofit/>
          </a:bodyPr>
          <a:lstStyle/>
          <a:p>
            <a:pPr marL="514350" indent="-514350">
              <a:buAutoNum type="arabicPeriod"/>
            </a:pPr>
            <a:r>
              <a:rPr lang="en-US" sz="2800" dirty="0" smtClean="0"/>
              <a:t>To determine who is ready to grow</a:t>
            </a:r>
          </a:p>
          <a:p>
            <a:pPr marL="514350" indent="-514350">
              <a:buAutoNum type="arabicPeriod"/>
            </a:pPr>
            <a:r>
              <a:rPr lang="en-US" sz="2800" dirty="0" smtClean="0"/>
              <a:t>To get a distributor started – create the initial game plan</a:t>
            </a:r>
          </a:p>
          <a:p>
            <a:pPr marL="514350" indent="-514350">
              <a:buAutoNum type="arabicPeriod"/>
            </a:pPr>
            <a:r>
              <a:rPr lang="en-US" sz="2800" dirty="0" smtClean="0"/>
              <a:t>To have on-going strategy sessions and plan for the week/ month and quarter</a:t>
            </a:r>
          </a:p>
          <a:p>
            <a:pPr marL="514350" indent="-514350">
              <a:buAutoNum type="arabicPeriod"/>
            </a:pPr>
            <a:r>
              <a:rPr lang="en-US" sz="2800" b="1" dirty="0" smtClean="0"/>
              <a:t>Trouble shooting/ problem solving, navigating challenges</a:t>
            </a:r>
            <a:r>
              <a:rPr lang="en-US" sz="2800" b="1" dirty="0"/>
              <a:t> </a:t>
            </a:r>
            <a:r>
              <a:rPr lang="en-US" sz="2800" b="1" dirty="0" smtClean="0"/>
              <a:t>-- Today’s topic</a:t>
            </a:r>
            <a:r>
              <a:rPr lang="en-US" sz="2800" dirty="0" smtClean="0"/>
              <a:t>	</a:t>
            </a:r>
          </a:p>
          <a:p>
            <a:pPr marL="514350" indent="-514350">
              <a:buAutoNum type="arabicPeriod"/>
            </a:pPr>
            <a:endParaRPr lang="en-US" sz="2800" dirty="0"/>
          </a:p>
          <a:p>
            <a:pPr marL="0" indent="0">
              <a:buNone/>
            </a:pPr>
            <a:r>
              <a:rPr lang="en-US" sz="2800" dirty="0" smtClean="0"/>
              <a:t>	</a:t>
            </a:r>
            <a:r>
              <a:rPr lang="en-US" sz="2800" dirty="0" err="1" smtClean="0"/>
              <a:t>katie</a:t>
            </a:r>
            <a:endParaRPr lang="en-US" sz="2800" dirty="0"/>
          </a:p>
        </p:txBody>
      </p:sp>
    </p:spTree>
    <p:extLst>
      <p:ext uri="{BB962C8B-B14F-4D97-AF65-F5344CB8AC3E}">
        <p14:creationId xmlns:p14="http://schemas.microsoft.com/office/powerpoint/2010/main" val="1102408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www.coachingestrategico.com/wp-content/uploads/2014/01/coaching-954x375.jpg"/>
          <p:cNvPicPr>
            <a:picLocks noChangeAspect="1" noChangeArrowheads="1"/>
          </p:cNvPicPr>
          <p:nvPr/>
        </p:nvPicPr>
        <p:blipFill>
          <a:blip r:embed="rId2" cstate="print"/>
          <a:srcRect/>
          <a:stretch>
            <a:fillRect/>
          </a:stretch>
        </p:blipFill>
        <p:spPr bwMode="auto">
          <a:xfrm>
            <a:off x="5334000" y="4744720"/>
            <a:ext cx="3810000" cy="1778000"/>
          </a:xfrm>
          <a:prstGeom prst="rect">
            <a:avLst/>
          </a:prstGeom>
          <a:noFill/>
        </p:spPr>
      </p:pic>
      <p:sp>
        <p:nvSpPr>
          <p:cNvPr id="2" name="Title 1"/>
          <p:cNvSpPr>
            <a:spLocks noGrp="1"/>
          </p:cNvSpPr>
          <p:nvPr>
            <p:ph type="title"/>
          </p:nvPr>
        </p:nvSpPr>
        <p:spPr>
          <a:xfrm>
            <a:off x="457200" y="274638"/>
            <a:ext cx="8001000" cy="639762"/>
          </a:xfrm>
          <a:ln>
            <a:solidFill>
              <a:schemeClr val="tx2">
                <a:lumMod val="60000"/>
                <a:lumOff val="40000"/>
              </a:schemeClr>
            </a:solidFill>
          </a:ln>
        </p:spPr>
        <p:txBody>
          <a:bodyPr>
            <a:normAutofit/>
          </a:bodyPr>
          <a:lstStyle/>
          <a:p>
            <a:r>
              <a:rPr lang="en-US" sz="3200" dirty="0" smtClean="0"/>
              <a:t>Purpose of Coaching Sessions</a:t>
            </a:r>
            <a:endParaRPr lang="en-US" sz="3200" dirty="0"/>
          </a:p>
        </p:txBody>
      </p:sp>
      <p:sp>
        <p:nvSpPr>
          <p:cNvPr id="3" name="Content Placeholder 2"/>
          <p:cNvSpPr>
            <a:spLocks noGrp="1"/>
          </p:cNvSpPr>
          <p:nvPr>
            <p:ph idx="1"/>
          </p:nvPr>
        </p:nvSpPr>
        <p:spPr>
          <a:xfrm>
            <a:off x="228600" y="1066800"/>
            <a:ext cx="8305800" cy="4419600"/>
          </a:xfrm>
        </p:spPr>
        <p:txBody>
          <a:bodyPr>
            <a:normAutofit/>
          </a:bodyPr>
          <a:lstStyle/>
          <a:p>
            <a:r>
              <a:rPr lang="en-US" sz="2000" dirty="0" smtClean="0"/>
              <a:t>To help them determine their goals ..</a:t>
            </a:r>
          </a:p>
          <a:p>
            <a:r>
              <a:rPr lang="en-US" sz="2000" dirty="0" smtClean="0"/>
              <a:t>To understand their strengths and limitations 				( time, distractions, confidence )</a:t>
            </a:r>
          </a:p>
          <a:p>
            <a:r>
              <a:rPr lang="en-US" sz="2000" dirty="0" smtClean="0"/>
              <a:t>To help them create an action plan that will fit their schedule </a:t>
            </a:r>
          </a:p>
          <a:p>
            <a:r>
              <a:rPr lang="en-US" sz="2000" dirty="0" smtClean="0"/>
              <a:t>To identify skills they may want to develop and resources to help them ( inviting, presenting, following up , creating  a business system, etc)</a:t>
            </a:r>
          </a:p>
          <a:p>
            <a:r>
              <a:rPr lang="en-US" sz="2000" dirty="0" smtClean="0"/>
              <a:t>To be ready to offer a story of someone in similar situation and reaching their goals, overcoming similar obstacles etc</a:t>
            </a:r>
          </a:p>
          <a:p>
            <a:r>
              <a:rPr lang="en-US" sz="2000" dirty="0" smtClean="0"/>
              <a:t>To help guide their thinking to see possibilities ( you will see possibilities before they can .. Paint the picture so they can see themselves in it )</a:t>
            </a:r>
          </a:p>
          <a:p>
            <a:r>
              <a:rPr lang="en-US" sz="2000" dirty="0" smtClean="0"/>
              <a:t>To affirm, acknowledge, encourage, inspire.</a:t>
            </a:r>
          </a:p>
          <a:p>
            <a:r>
              <a:rPr lang="en-US" sz="2000" dirty="0" smtClean="0"/>
              <a:t>To always close with an action step…..</a:t>
            </a:r>
            <a:r>
              <a:rPr lang="en-US" sz="2000" dirty="0"/>
              <a:t>	</a:t>
            </a:r>
            <a:r>
              <a:rPr lang="en-US" sz="2400" dirty="0" err="1" smtClean="0"/>
              <a:t>katie</a:t>
            </a:r>
            <a:endParaRPr lang="en-US" sz="2400" dirty="0"/>
          </a:p>
        </p:txBody>
      </p:sp>
      <p:sp>
        <p:nvSpPr>
          <p:cNvPr id="4" name="Rectangle 3"/>
          <p:cNvSpPr/>
          <p:nvPr/>
        </p:nvSpPr>
        <p:spPr>
          <a:xfrm>
            <a:off x="304800" y="5410200"/>
            <a:ext cx="5486400" cy="1200328"/>
          </a:xfrm>
          <a:prstGeom prst="rect">
            <a:avLst/>
          </a:prstGeom>
          <a:ln>
            <a:solidFill>
              <a:schemeClr val="tx2">
                <a:lumMod val="60000"/>
                <a:lumOff val="40000"/>
              </a:schemeClr>
            </a:solidFill>
          </a:ln>
        </p:spPr>
        <p:txBody>
          <a:bodyPr wrap="square">
            <a:spAutoFit/>
          </a:bodyPr>
          <a:lstStyle/>
          <a:p>
            <a:r>
              <a:rPr lang="en-US" sz="2400" b="1" dirty="0"/>
              <a:t>Be sure they are feeling validated, excited,  appreciated and generally lifted up as a result of your conversation</a:t>
            </a:r>
          </a:p>
        </p:txBody>
      </p:sp>
    </p:spTree>
    <p:extLst>
      <p:ext uri="{BB962C8B-B14F-4D97-AF65-F5344CB8AC3E}">
        <p14:creationId xmlns:p14="http://schemas.microsoft.com/office/powerpoint/2010/main" val="2720257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marketingtoscale.com/wp-content/uploads/2014/11/coach.jpeg"/>
          <p:cNvPicPr>
            <a:picLocks noChangeAspect="1" noChangeArrowheads="1"/>
          </p:cNvPicPr>
          <p:nvPr/>
        </p:nvPicPr>
        <p:blipFill>
          <a:blip r:embed="rId2" cstate="print"/>
          <a:srcRect/>
          <a:stretch>
            <a:fillRect/>
          </a:stretch>
        </p:blipFill>
        <p:spPr bwMode="auto">
          <a:xfrm>
            <a:off x="5339816" y="3429000"/>
            <a:ext cx="3804183" cy="3429000"/>
          </a:xfrm>
          <a:prstGeom prst="rect">
            <a:avLst/>
          </a:prstGeom>
          <a:noFill/>
        </p:spPr>
      </p:pic>
      <p:sp>
        <p:nvSpPr>
          <p:cNvPr id="2" name="Title 1"/>
          <p:cNvSpPr>
            <a:spLocks noGrp="1"/>
          </p:cNvSpPr>
          <p:nvPr>
            <p:ph type="title"/>
          </p:nvPr>
        </p:nvSpPr>
        <p:spPr>
          <a:xfrm>
            <a:off x="457200" y="274638"/>
            <a:ext cx="8001000" cy="1020762"/>
          </a:xfrm>
          <a:ln>
            <a:solidFill>
              <a:schemeClr val="accent3">
                <a:lumMod val="75000"/>
              </a:schemeClr>
            </a:solidFill>
          </a:ln>
        </p:spPr>
        <p:txBody>
          <a:bodyPr>
            <a:normAutofit/>
          </a:bodyPr>
          <a:lstStyle/>
          <a:p>
            <a:r>
              <a:rPr lang="en-US" sz="3200" dirty="0" smtClean="0"/>
              <a:t>Key Steps of the Coaching Process –</a:t>
            </a:r>
            <a:br>
              <a:rPr lang="en-US" sz="3200" dirty="0" smtClean="0"/>
            </a:br>
            <a:r>
              <a:rPr lang="en-US" sz="2700" dirty="0" smtClean="0"/>
              <a:t>which may occur over several conversations</a:t>
            </a:r>
            <a:endParaRPr lang="en-US" sz="2700" dirty="0"/>
          </a:p>
        </p:txBody>
      </p:sp>
      <p:sp>
        <p:nvSpPr>
          <p:cNvPr id="3" name="Content Placeholder 2"/>
          <p:cNvSpPr>
            <a:spLocks noGrp="1"/>
          </p:cNvSpPr>
          <p:nvPr>
            <p:ph idx="1"/>
          </p:nvPr>
        </p:nvSpPr>
        <p:spPr>
          <a:xfrm>
            <a:off x="457200" y="1447800"/>
            <a:ext cx="6629400" cy="5257800"/>
          </a:xfrm>
        </p:spPr>
        <p:txBody>
          <a:bodyPr>
            <a:normAutofit/>
          </a:bodyPr>
          <a:lstStyle/>
          <a:p>
            <a:r>
              <a:rPr lang="en-US" sz="2000" dirty="0" smtClean="0"/>
              <a:t>Assess their current business and life situation  or check in  with someone already following a plan.</a:t>
            </a:r>
          </a:p>
          <a:p>
            <a:r>
              <a:rPr lang="en-US" sz="2000" dirty="0" smtClean="0"/>
              <a:t>Identify what they want to achieve next  </a:t>
            </a:r>
          </a:p>
          <a:p>
            <a:r>
              <a:rPr lang="en-US" sz="2000" dirty="0" smtClean="0"/>
              <a:t>Envision them achieving even more than they can see…. 	You will see it before they do …</a:t>
            </a:r>
          </a:p>
          <a:p>
            <a:r>
              <a:rPr lang="en-US" sz="2000" dirty="0" smtClean="0"/>
              <a:t>Ask what they want to learn … to get better at…</a:t>
            </a:r>
          </a:p>
          <a:p>
            <a:r>
              <a:rPr lang="en-US" sz="2000" dirty="0" smtClean="0"/>
              <a:t>Obstacles? .. Learn to be a problem solver … through inside-out coaching.	( secret .. Most obstacles are solved by a shift in thinking ) </a:t>
            </a:r>
          </a:p>
          <a:p>
            <a:r>
              <a:rPr lang="en-US" sz="2000" dirty="0" smtClean="0"/>
              <a:t>Brainstorm ideas.. ( no distractions )</a:t>
            </a:r>
          </a:p>
          <a:p>
            <a:r>
              <a:rPr lang="en-US" sz="2000" dirty="0" smtClean="0"/>
              <a:t>Clarify the strategy and guide them to next steps</a:t>
            </a:r>
          </a:p>
          <a:p>
            <a:pPr>
              <a:buNone/>
            </a:pPr>
            <a:r>
              <a:rPr lang="en-US" sz="2000" dirty="0" smtClean="0"/>
              <a:t>( so we will need to know what is working for others )</a:t>
            </a:r>
          </a:p>
          <a:p>
            <a:r>
              <a:rPr lang="en-US" sz="2000" dirty="0" smtClean="0"/>
              <a:t>Close with written action plan        </a:t>
            </a:r>
            <a:r>
              <a:rPr lang="en-US" sz="2000" dirty="0" err="1" smtClean="0"/>
              <a:t>becky</a:t>
            </a:r>
            <a:endParaRPr lang="en-US" sz="2400" dirty="0"/>
          </a:p>
        </p:txBody>
      </p:sp>
    </p:spTree>
    <p:extLst>
      <p:ext uri="{BB962C8B-B14F-4D97-AF65-F5344CB8AC3E}">
        <p14:creationId xmlns:p14="http://schemas.microsoft.com/office/powerpoint/2010/main" val="24413677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01000" cy="792162"/>
          </a:xfrm>
          <a:ln>
            <a:solidFill>
              <a:schemeClr val="tx2">
                <a:lumMod val="75000"/>
              </a:schemeClr>
            </a:solidFill>
          </a:ln>
        </p:spPr>
        <p:txBody>
          <a:bodyPr>
            <a:normAutofit/>
          </a:bodyPr>
          <a:lstStyle/>
          <a:p>
            <a:r>
              <a:rPr lang="en-US" sz="2800" dirty="0" smtClean="0"/>
              <a:t>3 Elements of a Coaching Conversation</a:t>
            </a:r>
            <a:endParaRPr lang="en-US" sz="2800" dirty="0"/>
          </a:p>
        </p:txBody>
      </p:sp>
      <p:sp>
        <p:nvSpPr>
          <p:cNvPr id="3" name="Content Placeholder 2"/>
          <p:cNvSpPr>
            <a:spLocks noGrp="1"/>
          </p:cNvSpPr>
          <p:nvPr>
            <p:ph idx="1"/>
          </p:nvPr>
        </p:nvSpPr>
        <p:spPr>
          <a:xfrm>
            <a:off x="533400" y="1295400"/>
            <a:ext cx="8382000" cy="5562600"/>
          </a:xfrm>
        </p:spPr>
        <p:txBody>
          <a:bodyPr>
            <a:normAutofit lnSpcReduction="10000"/>
          </a:bodyPr>
          <a:lstStyle/>
          <a:p>
            <a:r>
              <a:rPr lang="en-US" sz="2400" dirty="0" smtClean="0"/>
              <a:t>Help our business builder identify and clarify their goals.</a:t>
            </a:r>
          </a:p>
          <a:p>
            <a:pPr marL="0" indent="0">
              <a:buNone/>
            </a:pPr>
            <a:r>
              <a:rPr lang="en-US" sz="2400" dirty="0" smtClean="0"/>
              <a:t>	-</a:t>
            </a:r>
            <a:r>
              <a:rPr lang="en-US" sz="2000" dirty="0" smtClean="0"/>
              <a:t>- Goals can change .. They can get bigger with experience and 	confidence .. They can get smaller when confidence</a:t>
            </a:r>
            <a:r>
              <a:rPr lang="en-US" sz="2000" dirty="0"/>
              <a:t> </a:t>
            </a:r>
            <a:r>
              <a:rPr lang="en-US" sz="2000" dirty="0" smtClean="0"/>
              <a:t>erodes… and 	sometimes target dates need adjusting.</a:t>
            </a:r>
          </a:p>
          <a:p>
            <a:r>
              <a:rPr lang="en-US" sz="2400" dirty="0" smtClean="0"/>
              <a:t>Clarify the steps to reach the next goal… lay out the options</a:t>
            </a:r>
          </a:p>
          <a:p>
            <a:pPr marL="0" indent="0">
              <a:buNone/>
            </a:pPr>
            <a:r>
              <a:rPr lang="en-US" sz="2400" dirty="0"/>
              <a:t>	</a:t>
            </a:r>
            <a:r>
              <a:rPr lang="en-US" sz="2400" dirty="0" smtClean="0"/>
              <a:t>-- </a:t>
            </a:r>
            <a:r>
              <a:rPr lang="en-US" sz="2000" dirty="0" smtClean="0"/>
              <a:t>So every week, they know exactly what to do, who to call, what to 	say and what results to expect. </a:t>
            </a:r>
          </a:p>
          <a:p>
            <a:pPr marL="0" indent="0">
              <a:buNone/>
            </a:pPr>
            <a:r>
              <a:rPr lang="en-US" sz="2000" dirty="0"/>
              <a:t>	</a:t>
            </a:r>
            <a:r>
              <a:rPr lang="en-US" sz="2000" dirty="0" smtClean="0"/>
              <a:t>-- Watch that their activities are appropriate to  reach their goals</a:t>
            </a:r>
            <a:endParaRPr lang="en-US" sz="2000" dirty="0"/>
          </a:p>
          <a:p>
            <a:r>
              <a:rPr lang="en-US" sz="2400" dirty="0" smtClean="0"/>
              <a:t>To check in often.  … </a:t>
            </a:r>
            <a:r>
              <a:rPr lang="en-US" sz="2000" dirty="0" smtClean="0"/>
              <a:t>coaches are proactive.. “ It’s our job to call”</a:t>
            </a:r>
          </a:p>
          <a:p>
            <a:pPr marL="0" indent="0">
              <a:buNone/>
            </a:pPr>
            <a:r>
              <a:rPr lang="en-US" sz="2400" dirty="0"/>
              <a:t>	</a:t>
            </a:r>
            <a:r>
              <a:rPr lang="en-US" sz="2400" dirty="0" smtClean="0"/>
              <a:t>-- </a:t>
            </a:r>
            <a:r>
              <a:rPr lang="en-US" sz="2000" dirty="0" smtClean="0"/>
              <a:t>Be mindful of personality styles .. If working with </a:t>
            </a:r>
            <a:r>
              <a:rPr lang="en-US" sz="2000" dirty="0" err="1" smtClean="0"/>
              <a:t>amiables</a:t>
            </a:r>
            <a:r>
              <a:rPr lang="en-US" sz="2000" dirty="0" smtClean="0"/>
              <a:t> &amp; 	</a:t>
            </a:r>
            <a:r>
              <a:rPr lang="en-US" sz="2000" dirty="0" err="1" smtClean="0"/>
              <a:t>analyticals</a:t>
            </a:r>
            <a:r>
              <a:rPr lang="en-US" sz="2000" dirty="0" smtClean="0"/>
              <a:t>, they will appreciate your checking in more frequently and 	laying out specific directions for this week/ month and quarter.</a:t>
            </a:r>
          </a:p>
          <a:p>
            <a:pPr marL="0" indent="0">
              <a:buNone/>
            </a:pPr>
            <a:r>
              <a:rPr lang="en-US" sz="2000" dirty="0"/>
              <a:t>	</a:t>
            </a:r>
            <a:r>
              <a:rPr lang="en-US" sz="2000" dirty="0" smtClean="0"/>
              <a:t>-- </a:t>
            </a:r>
            <a:r>
              <a:rPr lang="en-US" sz="2000" dirty="0" err="1" smtClean="0"/>
              <a:t>Expressives</a:t>
            </a:r>
            <a:r>
              <a:rPr lang="en-US" sz="2000" dirty="0" smtClean="0"/>
              <a:t> will want you to check in because they like to talk to you</a:t>
            </a:r>
          </a:p>
          <a:p>
            <a:pPr marL="0" indent="0">
              <a:buNone/>
            </a:pPr>
            <a:r>
              <a:rPr lang="en-US" sz="2000" dirty="0"/>
              <a:t>	</a:t>
            </a:r>
            <a:r>
              <a:rPr lang="en-US" sz="2000" dirty="0" smtClean="0"/>
              <a:t>-- If working with Drivers (Power Achievers) , check quickly, and get 	out of their way.				</a:t>
            </a:r>
            <a:r>
              <a:rPr lang="en-US" sz="2000" dirty="0" err="1" smtClean="0"/>
              <a:t>becky</a:t>
            </a:r>
            <a:endParaRPr lang="en-US" sz="2000" dirty="0"/>
          </a:p>
        </p:txBody>
      </p:sp>
    </p:spTree>
    <p:extLst>
      <p:ext uri="{BB962C8B-B14F-4D97-AF65-F5344CB8AC3E}">
        <p14:creationId xmlns:p14="http://schemas.microsoft.com/office/powerpoint/2010/main" val="18845735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6225</TotalTime>
  <Words>1964</Words>
  <Application>Microsoft Office PowerPoint</Application>
  <PresentationFormat>On-screen Show (4:3)</PresentationFormat>
  <Paragraphs>287</Paragraphs>
  <Slides>35</Slides>
  <Notes>7</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PowerPoint Presentation</vt:lpstr>
      <vt:lpstr>PowerPoint Presentation</vt:lpstr>
      <vt:lpstr>PowerPoint Presentation</vt:lpstr>
      <vt:lpstr>PowerPoint Presentation</vt:lpstr>
      <vt:lpstr>PowerPoint Presentation</vt:lpstr>
      <vt:lpstr>4 Different Types of Coaching Sessions</vt:lpstr>
      <vt:lpstr>Purpose of Coaching Sessions</vt:lpstr>
      <vt:lpstr>Key Steps of the Coaching Process – which may occur over several conversations</vt:lpstr>
      <vt:lpstr>3 Elements of a Coaching Conversation</vt:lpstr>
      <vt:lpstr>The Role of A  Mentor </vt:lpstr>
      <vt:lpstr>Situations We Will Likely Encounter</vt:lpstr>
      <vt:lpstr>Coaching When They are Discouraged/Frustrated … Your Role When Downlines Get Stuck</vt:lpstr>
      <vt:lpstr>When Discouraged</vt:lpstr>
      <vt:lpstr>It’s the Coach’s Job to Manage Expectations and Prepare Them For What’s Ahead</vt:lpstr>
      <vt:lpstr>PowerPoint Presentation</vt:lpstr>
      <vt:lpstr>When To Text.. When to Talk</vt:lpstr>
      <vt:lpstr>Coaching When They Need  Direction…</vt:lpstr>
      <vt:lpstr>Coaching When They Need More Confidence</vt:lpstr>
      <vt:lpstr> Building Belief and Confidence</vt:lpstr>
      <vt:lpstr>Coaching When They Need More Skills— Most coaching will fall into this category</vt:lpstr>
      <vt:lpstr>Coaching When a Shift in Thinking is Needed</vt:lpstr>
      <vt:lpstr>Coaching When When They Are not  Following Up</vt:lpstr>
      <vt:lpstr>Get clear about the problem or oal  What’s the Issue/problem/challenge?   From Master Coordinator Dan Henderson</vt:lpstr>
      <vt:lpstr>Helpful Questions to Help Clarify the Situation Dan Henderson </vt:lpstr>
      <vt:lpstr>Explore Options Dan Henderson</vt:lpstr>
      <vt:lpstr>Determining Next Steps  Dan Henderson</vt:lpstr>
      <vt:lpstr>Action Steps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Barb</dc:creator>
  <cp:lastModifiedBy> </cp:lastModifiedBy>
  <cp:revision>158</cp:revision>
  <cp:lastPrinted>2015-07-07T18:59:51Z</cp:lastPrinted>
  <dcterms:created xsi:type="dcterms:W3CDTF">2015-05-14T01:20:22Z</dcterms:created>
  <dcterms:modified xsi:type="dcterms:W3CDTF">2015-07-07T21:09:04Z</dcterms:modified>
</cp:coreProperties>
</file>