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76" r:id="rId2"/>
    <p:sldId id="268" r:id="rId3"/>
    <p:sldId id="313" r:id="rId4"/>
    <p:sldId id="314" r:id="rId5"/>
    <p:sldId id="315" r:id="rId6"/>
    <p:sldId id="316" r:id="rId7"/>
    <p:sldId id="270" r:id="rId8"/>
    <p:sldId id="309" r:id="rId9"/>
    <p:sldId id="257" r:id="rId10"/>
    <p:sldId id="259" r:id="rId11"/>
    <p:sldId id="277" r:id="rId12"/>
    <p:sldId id="278" r:id="rId13"/>
    <p:sldId id="279" r:id="rId14"/>
    <p:sldId id="280" r:id="rId15"/>
    <p:sldId id="281" r:id="rId16"/>
    <p:sldId id="284" r:id="rId17"/>
    <p:sldId id="289" r:id="rId18"/>
    <p:sldId id="288" r:id="rId19"/>
    <p:sldId id="307" r:id="rId20"/>
    <p:sldId id="282" r:id="rId21"/>
    <p:sldId id="285" r:id="rId22"/>
    <p:sldId id="298" r:id="rId23"/>
    <p:sldId id="304" r:id="rId24"/>
    <p:sldId id="292" r:id="rId25"/>
    <p:sldId id="287" r:id="rId26"/>
    <p:sldId id="310" r:id="rId27"/>
    <p:sldId id="260" r:id="rId28"/>
    <p:sldId id="308" r:id="rId29"/>
    <p:sldId id="312" r:id="rId30"/>
    <p:sldId id="273" r:id="rId31"/>
    <p:sldId id="258" r:id="rId32"/>
    <p:sldId id="271" r:id="rId33"/>
    <p:sldId id="272" r:id="rId34"/>
    <p:sldId id="300" r:id="rId35"/>
    <p:sldId id="301" r:id="rId36"/>
    <p:sldId id="274" r:id="rId37"/>
    <p:sldId id="275" r:id="rId38"/>
    <p:sldId id="299" r:id="rId39"/>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38FECFB-9ED4-6246-A0E8-7669CDB90542}">
          <p14:sldIdLst>
            <p14:sldId id="276"/>
            <p14:sldId id="268"/>
            <p14:sldId id="313"/>
            <p14:sldId id="314"/>
            <p14:sldId id="315"/>
            <p14:sldId id="316"/>
            <p14:sldId id="270"/>
            <p14:sldId id="309"/>
            <p14:sldId id="257"/>
            <p14:sldId id="259"/>
          </p14:sldIdLst>
        </p14:section>
        <p14:section name="Untitled Section" id="{9F1BDFB7-BC55-9D4D-8166-B89E07ABEB10}">
          <p14:sldIdLst>
            <p14:sldId id="277"/>
            <p14:sldId id="278"/>
            <p14:sldId id="279"/>
            <p14:sldId id="280"/>
            <p14:sldId id="281"/>
            <p14:sldId id="284"/>
            <p14:sldId id="289"/>
            <p14:sldId id="288"/>
            <p14:sldId id="307"/>
            <p14:sldId id="282"/>
            <p14:sldId id="285"/>
            <p14:sldId id="298"/>
            <p14:sldId id="304"/>
            <p14:sldId id="292"/>
            <p14:sldId id="287"/>
            <p14:sldId id="310"/>
            <p14:sldId id="260"/>
            <p14:sldId id="308"/>
            <p14:sldId id="312"/>
            <p14:sldId id="273"/>
            <p14:sldId id="258"/>
            <p14:sldId id="271"/>
            <p14:sldId id="272"/>
            <p14:sldId id="300"/>
            <p14:sldId id="301"/>
            <p14:sldId id="274"/>
            <p14:sldId id="275"/>
            <p14:sldId id="29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35" autoAdjust="0"/>
    <p:restoredTop sz="94685" autoAdjust="0"/>
  </p:normalViewPr>
  <p:slideViewPr>
    <p:cSldViewPr showGuides="1">
      <p:cViewPr>
        <p:scale>
          <a:sx n="59" d="100"/>
          <a:sy n="59" d="100"/>
        </p:scale>
        <p:origin x="-1296" y="-4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8" d="100"/>
        <a:sy n="68" d="100"/>
      </p:scale>
      <p:origin x="0" y="157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EB68B1D9-D549-524D-AA0C-1908A9B1C5B2}" type="datetimeFigureOut">
              <a:rPr lang="en-US" smtClean="0"/>
              <a:t>6/25/2015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2556F50A-E3C4-EB4C-BE73-11C97273A160}" type="slidenum">
              <a:rPr lang="en-US" smtClean="0"/>
              <a:t>‹#›</a:t>
            </a:fld>
            <a:endParaRPr lang="en-US"/>
          </a:p>
        </p:txBody>
      </p:sp>
    </p:spTree>
    <p:extLst>
      <p:ext uri="{BB962C8B-B14F-4D97-AF65-F5344CB8AC3E}">
        <p14:creationId xmlns:p14="http://schemas.microsoft.com/office/powerpoint/2010/main" val="41376293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B8606B69-7AA2-4283-9F55-6A14C9E062A4}" type="datetimeFigureOut">
              <a:rPr lang="en-US" smtClean="0"/>
              <a:pPr/>
              <a:t>6/25/2015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0B9DFF7D-2731-4137-8A1A-7A980848F8A4}" type="slidenum">
              <a:rPr lang="en-US" smtClean="0"/>
              <a:pPr/>
              <a:t>‹#›</a:t>
            </a:fld>
            <a:endParaRPr lang="en-US"/>
          </a:p>
        </p:txBody>
      </p:sp>
    </p:spTree>
    <p:extLst>
      <p:ext uri="{BB962C8B-B14F-4D97-AF65-F5344CB8AC3E}">
        <p14:creationId xmlns:p14="http://schemas.microsoft.com/office/powerpoint/2010/main" val="241759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xfrm>
            <a:off x="1162050" y="682625"/>
            <a:ext cx="4549775" cy="3413125"/>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atin typeface="Calibri" charset="0"/>
              </a:rPr>
              <a:t> </a:t>
            </a:r>
          </a:p>
          <a:p>
            <a:pPr eaLnBrk="1" hangingPunct="1">
              <a:spcBef>
                <a:spcPct val="0"/>
              </a:spcBef>
            </a:pPr>
            <a:endParaRPr lang="en-US">
              <a:latin typeface="Calibri" charset="0"/>
            </a:endParaRPr>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defRPr sz="1200">
                <a:solidFill>
                  <a:schemeClr val="tx1"/>
                </a:solidFill>
                <a:latin typeface="Calibri" charset="0"/>
                <a:ea typeface="ＭＳ Ｐゴシック" charset="0"/>
              </a:defRPr>
            </a:lvl1pPr>
            <a:lvl2pPr marL="742950" indent="-285750" defTabSz="457200">
              <a:defRPr sz="1200">
                <a:solidFill>
                  <a:schemeClr val="tx1"/>
                </a:solidFill>
                <a:latin typeface="Calibri" charset="0"/>
                <a:ea typeface="ＭＳ Ｐゴシック" charset="0"/>
              </a:defRPr>
            </a:lvl2pPr>
            <a:lvl3pPr marL="1143000" indent="-228600" defTabSz="457200">
              <a:defRPr sz="1200">
                <a:solidFill>
                  <a:schemeClr val="tx1"/>
                </a:solidFill>
                <a:latin typeface="Calibri" charset="0"/>
                <a:ea typeface="ＭＳ Ｐゴシック" charset="0"/>
              </a:defRPr>
            </a:lvl3pPr>
            <a:lvl4pPr marL="1600200" indent="-228600" defTabSz="457200">
              <a:defRPr sz="1200">
                <a:solidFill>
                  <a:schemeClr val="tx1"/>
                </a:solidFill>
                <a:latin typeface="Calibri" charset="0"/>
                <a:ea typeface="ＭＳ Ｐゴシック" charset="0"/>
              </a:defRPr>
            </a:lvl4pPr>
            <a:lvl5pPr marL="2057400" indent="-228600" defTabSz="457200">
              <a:defRPr sz="1200">
                <a:solidFill>
                  <a:schemeClr val="tx1"/>
                </a:solidFill>
                <a:latin typeface="Calibri" charset="0"/>
                <a:ea typeface="ＭＳ Ｐゴシック" charset="0"/>
              </a:defRPr>
            </a:lvl5pPr>
            <a:lvl6pPr marL="2514600" indent="-228600" defTabSz="457200" eaLnBrk="0" fontAlgn="base" hangingPunct="0">
              <a:spcBef>
                <a:spcPct val="30000"/>
              </a:spcBef>
              <a:spcAft>
                <a:spcPct val="0"/>
              </a:spcAft>
              <a:defRPr sz="1200">
                <a:solidFill>
                  <a:schemeClr val="tx1"/>
                </a:solidFill>
                <a:latin typeface="Calibri" charset="0"/>
                <a:ea typeface="ＭＳ Ｐゴシック" charset="0"/>
              </a:defRPr>
            </a:lvl6pPr>
            <a:lvl7pPr marL="2971800" indent="-228600" defTabSz="457200" eaLnBrk="0" fontAlgn="base" hangingPunct="0">
              <a:spcBef>
                <a:spcPct val="30000"/>
              </a:spcBef>
              <a:spcAft>
                <a:spcPct val="0"/>
              </a:spcAft>
              <a:defRPr sz="1200">
                <a:solidFill>
                  <a:schemeClr val="tx1"/>
                </a:solidFill>
                <a:latin typeface="Calibri" charset="0"/>
                <a:ea typeface="ＭＳ Ｐゴシック" charset="0"/>
              </a:defRPr>
            </a:lvl7pPr>
            <a:lvl8pPr marL="3429000" indent="-228600" defTabSz="457200" eaLnBrk="0" fontAlgn="base" hangingPunct="0">
              <a:spcBef>
                <a:spcPct val="30000"/>
              </a:spcBef>
              <a:spcAft>
                <a:spcPct val="0"/>
              </a:spcAft>
              <a:defRPr sz="1200">
                <a:solidFill>
                  <a:schemeClr val="tx1"/>
                </a:solidFill>
                <a:latin typeface="Calibri" charset="0"/>
                <a:ea typeface="ＭＳ Ｐゴシック" charset="0"/>
              </a:defRPr>
            </a:lvl8pPr>
            <a:lvl9pPr marL="3886200" indent="-228600" defTabSz="457200" eaLnBrk="0" fontAlgn="base" hangingPunct="0">
              <a:spcBef>
                <a:spcPct val="30000"/>
              </a:spcBef>
              <a:spcAft>
                <a:spcPct val="0"/>
              </a:spcAft>
              <a:defRPr sz="1200">
                <a:solidFill>
                  <a:schemeClr val="tx1"/>
                </a:solidFill>
                <a:latin typeface="Calibri" charset="0"/>
                <a:ea typeface="ＭＳ Ｐゴシック" charset="0"/>
              </a:defRPr>
            </a:lvl9pPr>
          </a:lstStyle>
          <a:p>
            <a:fld id="{798FAA3C-072C-174F-94FF-EAD9259E4DA6}" type="slidenum">
              <a:rPr lang="en-US">
                <a:solidFill>
                  <a:srgbClr val="000000"/>
                </a:solidFill>
                <a:ea typeface="MS PGothic" charset="0"/>
              </a:rPr>
              <a:pPr/>
              <a:t>3</a:t>
            </a:fld>
            <a:endParaRPr lang="en-US">
              <a:solidFill>
                <a:srgbClr val="000000"/>
              </a:solidFill>
              <a:ea typeface="MS PGothic"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99981"/>
            <a:ext cx="8993874" cy="6290343"/>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5914398"/>
            <a:ext cx="1246059" cy="354730"/>
          </a:xfrm>
          <a:prstGeom prst="rect">
            <a:avLst/>
          </a:prstGeom>
        </p:spPr>
      </p:pic>
    </p:spTree>
    <p:extLst>
      <p:ext uri="{BB962C8B-B14F-4D97-AF65-F5344CB8AC3E}">
        <p14:creationId xmlns:p14="http://schemas.microsoft.com/office/powerpoint/2010/main" val="311493224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eal wash background">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409"/>
            <a:ext cx="8782338" cy="6858001"/>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5914398"/>
            <a:ext cx="1246059" cy="354730"/>
          </a:xfrm>
          <a:prstGeom prst="rect">
            <a:avLst/>
          </a:prstGeom>
        </p:spPr>
      </p:pic>
    </p:spTree>
    <p:extLst>
      <p:ext uri="{BB962C8B-B14F-4D97-AF65-F5344CB8AC3E}">
        <p14:creationId xmlns:p14="http://schemas.microsoft.com/office/powerpoint/2010/main" val="90977093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6/25/2015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00BF94-8B0A-4D2A-94A2-59F20DA1BED8}" type="datetimeFigureOut">
              <a:rPr lang="en-US" smtClean="0"/>
              <a:pPr/>
              <a:t>6/25/2015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00BF94-8B0A-4D2A-94A2-59F20DA1BED8}" type="datetimeFigureOut">
              <a:rPr lang="en-US" smtClean="0"/>
              <a:pPr/>
              <a:t>6/25/2015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00BF94-8B0A-4D2A-94A2-59F20DA1BED8}" type="datetimeFigureOut">
              <a:rPr lang="en-US" smtClean="0"/>
              <a:pPr/>
              <a:t>6/25/2015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00BF94-8B0A-4D2A-94A2-59F20DA1BED8}" type="datetimeFigureOut">
              <a:rPr lang="en-US" smtClean="0"/>
              <a:pPr/>
              <a:t>6/25/2015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00BF94-8B0A-4D2A-94A2-59F20DA1BED8}" type="datetimeFigureOut">
              <a:rPr lang="en-US" smtClean="0"/>
              <a:pPr/>
              <a:t>6/25/2015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00BF94-8B0A-4D2A-94A2-59F20DA1BED8}" type="datetimeFigureOut">
              <a:rPr lang="en-US" smtClean="0"/>
              <a:pPr/>
              <a:t>6/25/2015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00BF94-8B0A-4D2A-94A2-59F20DA1BED8}" type="datetimeFigureOut">
              <a:rPr lang="en-US" smtClean="0"/>
              <a:pPr/>
              <a:t>6/25/2015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00BF94-8B0A-4D2A-94A2-59F20DA1BED8}" type="datetimeFigureOut">
              <a:rPr lang="en-US" smtClean="0"/>
              <a:pPr/>
              <a:t>6/25/2015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B5DC9B-E799-4E4C-85A0-8AFBDD6C2DC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gif"/><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themeOverride" Target="../theme/themeOverride1.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www.bluezones.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76400" y="304800"/>
            <a:ext cx="6108700" cy="6089611"/>
          </a:xfrm>
          <a:prstGeom prst="rect">
            <a:avLst/>
          </a:prstGeom>
        </p:spPr>
      </p:pic>
    </p:spTree>
    <p:extLst>
      <p:ext uri="{BB962C8B-B14F-4D97-AF65-F5344CB8AC3E}">
        <p14:creationId xmlns:p14="http://schemas.microsoft.com/office/powerpoint/2010/main" val="22244969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609600"/>
            <a:ext cx="3629269" cy="830997"/>
          </a:xfrm>
          <a:prstGeom prst="rect">
            <a:avLst/>
          </a:prstGeom>
          <a:noFill/>
          <a:ln w="38100">
            <a:solidFill>
              <a:schemeClr val="accent3">
                <a:lumMod val="50000"/>
              </a:schemeClr>
            </a:solidFill>
          </a:ln>
        </p:spPr>
        <p:txBody>
          <a:bodyPr wrap="none" rtlCol="0">
            <a:spAutoFit/>
          </a:bodyPr>
          <a:lstStyle/>
          <a:p>
            <a:r>
              <a:rPr lang="en-US" sz="2400" dirty="0" smtClean="0"/>
              <a:t>Objectives for Session #4 –</a:t>
            </a:r>
          </a:p>
          <a:p>
            <a:r>
              <a:rPr lang="en-US" sz="2400" dirty="0" smtClean="0"/>
              <a:t>Inside the Planning Session</a:t>
            </a:r>
            <a:endParaRPr lang="en-US" sz="2400" dirty="0"/>
          </a:p>
        </p:txBody>
      </p:sp>
      <p:sp>
        <p:nvSpPr>
          <p:cNvPr id="3" name="TextBox 2"/>
          <p:cNvSpPr txBox="1"/>
          <p:nvPr/>
        </p:nvSpPr>
        <p:spPr>
          <a:xfrm>
            <a:off x="457200" y="2590800"/>
            <a:ext cx="7772400" cy="707886"/>
          </a:xfrm>
          <a:prstGeom prst="rect">
            <a:avLst/>
          </a:prstGeom>
          <a:noFill/>
        </p:spPr>
        <p:txBody>
          <a:bodyPr wrap="square" rtlCol="0">
            <a:spAutoFit/>
          </a:bodyPr>
          <a:lstStyle/>
          <a:p>
            <a:pPr marL="342900" indent="-342900">
              <a:buFont typeface="Arial"/>
              <a:buChar char="•"/>
            </a:pPr>
            <a:endParaRPr lang="en-US" sz="2000" dirty="0" smtClean="0"/>
          </a:p>
          <a:p>
            <a:pPr marL="342900" indent="-342900">
              <a:buFont typeface="Arial"/>
              <a:buChar char="•"/>
            </a:pPr>
            <a:endParaRPr lang="en-US" sz="2000" dirty="0"/>
          </a:p>
        </p:txBody>
      </p:sp>
      <p:sp>
        <p:nvSpPr>
          <p:cNvPr id="4" name="Rectangle 3"/>
          <p:cNvSpPr/>
          <p:nvPr/>
        </p:nvSpPr>
        <p:spPr>
          <a:xfrm>
            <a:off x="609600" y="1600200"/>
            <a:ext cx="7848600" cy="4093428"/>
          </a:xfrm>
          <a:prstGeom prst="rect">
            <a:avLst/>
          </a:prstGeom>
        </p:spPr>
        <p:txBody>
          <a:bodyPr wrap="square">
            <a:spAutoFit/>
          </a:bodyPr>
          <a:lstStyle/>
          <a:p>
            <a:pPr marL="285750" indent="-285750">
              <a:buFont typeface="Arial"/>
              <a:buChar char="•"/>
            </a:pPr>
            <a:r>
              <a:rPr lang="en-US" sz="2000" dirty="0" smtClean="0"/>
              <a:t>This week we will learn how to work with each of our leaders to create a plan  to move them to the next level. … with specific activities ... And </a:t>
            </a:r>
            <a:r>
              <a:rPr lang="en-US" sz="2000" b="1" dirty="0" smtClean="0"/>
              <a:t>on paper</a:t>
            </a:r>
          </a:p>
          <a:p>
            <a:endParaRPr lang="en-US" sz="2000" b="1" dirty="0" smtClean="0"/>
          </a:p>
          <a:p>
            <a:pPr marL="285750" indent="-285750">
              <a:buFont typeface="Arial"/>
              <a:buChar char="•"/>
            </a:pPr>
            <a:r>
              <a:rPr lang="en-US" sz="2000" dirty="0" smtClean="0"/>
              <a:t>We will review the information we will need to help our </a:t>
            </a:r>
            <a:r>
              <a:rPr lang="en-US" sz="2000" dirty="0" err="1" smtClean="0"/>
              <a:t>downlines</a:t>
            </a:r>
            <a:r>
              <a:rPr lang="en-US" sz="2000" dirty="0" smtClean="0"/>
              <a:t> qualify for every benefit the compensation plan offers.</a:t>
            </a:r>
            <a:endParaRPr lang="en-US" sz="2000" dirty="0"/>
          </a:p>
          <a:p>
            <a:r>
              <a:rPr lang="en-US" sz="2000" dirty="0"/>
              <a:t> </a:t>
            </a:r>
          </a:p>
          <a:p>
            <a:pPr marL="285750" indent="-285750">
              <a:buFont typeface="Arial"/>
              <a:buChar char="•"/>
            </a:pPr>
            <a:r>
              <a:rPr lang="en-US" sz="2000" dirty="0" smtClean="0"/>
              <a:t>We will review how to create a 1000 PV plan, a 2000 PV plan, a strategy for earning power bonuses, and Fast Track bonuses, and all the rewards Shaklee Compensation Plan offers. </a:t>
            </a:r>
          </a:p>
          <a:p>
            <a:pPr marL="285750" indent="-285750">
              <a:buFont typeface="Arial"/>
              <a:buChar char="•"/>
            </a:pPr>
            <a:endParaRPr lang="en-US" sz="2000" dirty="0" smtClean="0"/>
          </a:p>
          <a:p>
            <a:r>
              <a:rPr lang="en-US" sz="2000" dirty="0" err="1" smtClean="0"/>
              <a:t>lisa</a:t>
            </a:r>
            <a:endParaRPr lang="en-US" sz="2000" dirty="0"/>
          </a:p>
          <a:p>
            <a:r>
              <a:rPr lang="en-US" sz="2000" dirty="0" smtClean="0"/>
              <a:t> </a:t>
            </a:r>
            <a:endParaRPr lang="en-US" sz="2000" dirty="0"/>
          </a:p>
        </p:txBody>
      </p:sp>
    </p:spTree>
    <p:extLst>
      <p:ext uri="{BB962C8B-B14F-4D97-AF65-F5344CB8AC3E}">
        <p14:creationId xmlns:p14="http://schemas.microsoft.com/office/powerpoint/2010/main" val="14886543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51075"/>
            <a:ext cx="6934200" cy="523220"/>
          </a:xfrm>
          <a:prstGeom prst="rect">
            <a:avLst/>
          </a:prstGeom>
          <a:noFill/>
          <a:ln w="38100">
            <a:solidFill>
              <a:schemeClr val="accent3">
                <a:lumMod val="50000"/>
              </a:schemeClr>
            </a:solidFill>
          </a:ln>
        </p:spPr>
        <p:txBody>
          <a:bodyPr wrap="square" rtlCol="0">
            <a:spAutoFit/>
          </a:bodyPr>
          <a:lstStyle/>
          <a:p>
            <a:r>
              <a:rPr lang="en-US" sz="2800" dirty="0" smtClean="0"/>
              <a:t>Preparing Ourselves to be Good Planners</a:t>
            </a:r>
            <a:endParaRPr lang="en-US" sz="2800" dirty="0"/>
          </a:p>
        </p:txBody>
      </p:sp>
      <p:sp>
        <p:nvSpPr>
          <p:cNvPr id="3" name="TextBox 2"/>
          <p:cNvSpPr txBox="1"/>
          <p:nvPr/>
        </p:nvSpPr>
        <p:spPr>
          <a:xfrm>
            <a:off x="381000" y="1143000"/>
            <a:ext cx="8458200" cy="5693866"/>
          </a:xfrm>
          <a:prstGeom prst="rect">
            <a:avLst/>
          </a:prstGeom>
          <a:noFill/>
        </p:spPr>
        <p:txBody>
          <a:bodyPr wrap="square" rtlCol="0">
            <a:spAutoFit/>
          </a:bodyPr>
          <a:lstStyle/>
          <a:p>
            <a:r>
              <a:rPr lang="en-US" sz="2400" dirty="0" smtClean="0"/>
              <a:t>To help our business partners make a plan, we will want to be clear about:</a:t>
            </a:r>
          </a:p>
          <a:p>
            <a:endParaRPr lang="en-US" sz="800" dirty="0" smtClean="0"/>
          </a:p>
          <a:p>
            <a:pPr marL="342900" indent="-342900">
              <a:buFont typeface="Arial"/>
              <a:buChar char="•"/>
            </a:pPr>
            <a:r>
              <a:rPr lang="en-US" sz="2000" dirty="0" smtClean="0"/>
              <a:t>The most effective activities and events for sponsoring new members and identifying business partners</a:t>
            </a:r>
          </a:p>
          <a:p>
            <a:pPr marL="342900" indent="-342900">
              <a:buFont typeface="Arial"/>
              <a:buChar char="•"/>
            </a:pPr>
            <a:endParaRPr lang="en-US" sz="800" dirty="0" smtClean="0"/>
          </a:p>
          <a:p>
            <a:pPr marL="342900" indent="-342900">
              <a:buFont typeface="Arial"/>
              <a:buChar char="•"/>
            </a:pPr>
            <a:r>
              <a:rPr lang="en-US" sz="2000" dirty="0" smtClean="0"/>
              <a:t>Resources to teach the basic skills for contacting and inviting 		(See Training Sessions: Shaklee Summer School—Session #3;  Teaming UP 2014—Session #6; Legacy &amp; Leadership 2015—Session # 3 )</a:t>
            </a:r>
          </a:p>
          <a:p>
            <a:pPr marL="342900" indent="-342900">
              <a:buFont typeface="Arial"/>
              <a:buChar char="•"/>
            </a:pPr>
            <a:endParaRPr lang="en-US" sz="800" dirty="0" smtClean="0"/>
          </a:p>
          <a:p>
            <a:pPr marL="342900" indent="-342900">
              <a:buFont typeface="Arial"/>
              <a:buChar char="•"/>
            </a:pPr>
            <a:r>
              <a:rPr lang="en-US" sz="2000" dirty="0" smtClean="0"/>
              <a:t>Key steps in the compensation plan that significantly maximize their income:</a:t>
            </a:r>
          </a:p>
          <a:p>
            <a:r>
              <a:rPr lang="en-US" sz="2000" dirty="0" smtClean="0"/>
              <a:t>	--  time frames for earning Power </a:t>
            </a:r>
            <a:r>
              <a:rPr lang="en-US" sz="2000" dirty="0"/>
              <a:t>B</a:t>
            </a:r>
            <a:r>
              <a:rPr lang="en-US" sz="2000" dirty="0" smtClean="0"/>
              <a:t>onuses</a:t>
            </a:r>
          </a:p>
          <a:p>
            <a:r>
              <a:rPr lang="en-US" sz="2000" dirty="0"/>
              <a:t>	</a:t>
            </a:r>
            <a:r>
              <a:rPr lang="en-US" sz="2000" dirty="0" smtClean="0"/>
              <a:t>--  time frames for earning Fast Track bonuses</a:t>
            </a:r>
          </a:p>
          <a:p>
            <a:r>
              <a:rPr lang="en-US" sz="2000" dirty="0"/>
              <a:t>	</a:t>
            </a:r>
            <a:r>
              <a:rPr lang="en-US" sz="2000" dirty="0" smtClean="0"/>
              <a:t>-- qualifications for New Directors Conference</a:t>
            </a:r>
          </a:p>
          <a:p>
            <a:r>
              <a:rPr lang="en-US" sz="2000" dirty="0"/>
              <a:t>	</a:t>
            </a:r>
            <a:r>
              <a:rPr lang="en-US" sz="2000" dirty="0" smtClean="0"/>
              <a:t>-- qualifications for earning car payments</a:t>
            </a:r>
          </a:p>
          <a:p>
            <a:r>
              <a:rPr lang="en-US" sz="2000" dirty="0"/>
              <a:t>	</a:t>
            </a:r>
            <a:r>
              <a:rPr lang="en-US" sz="2000" dirty="0" smtClean="0"/>
              <a:t>-- qualifications for each rank as they advance,			         …especially Senior Coordinator which is where they qualify for Infinity Bonuses</a:t>
            </a:r>
          </a:p>
          <a:p>
            <a:r>
              <a:rPr lang="en-US" sz="2000" dirty="0" err="1" smtClean="0"/>
              <a:t>becky</a:t>
            </a:r>
            <a:endParaRPr lang="en-US" sz="2000" dirty="0" smtClean="0"/>
          </a:p>
          <a:p>
            <a:r>
              <a:rPr lang="en-US" sz="2000" dirty="0"/>
              <a:t>	</a:t>
            </a:r>
          </a:p>
        </p:txBody>
      </p:sp>
    </p:spTree>
    <p:extLst>
      <p:ext uri="{BB962C8B-B14F-4D97-AF65-F5344CB8AC3E}">
        <p14:creationId xmlns:p14="http://schemas.microsoft.com/office/powerpoint/2010/main" val="34732167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239000" cy="715962"/>
          </a:xfrm>
          <a:solidFill>
            <a:schemeClr val="accent3">
              <a:lumMod val="60000"/>
              <a:lumOff val="40000"/>
            </a:schemeClr>
          </a:solidFill>
        </p:spPr>
        <p:txBody>
          <a:bodyPr>
            <a:normAutofit/>
          </a:bodyPr>
          <a:lstStyle/>
          <a:p>
            <a:r>
              <a:rPr lang="en-US" sz="2800" dirty="0" smtClean="0"/>
              <a:t>Time Frames for Earning Power Bonuses</a:t>
            </a:r>
            <a:endParaRPr lang="en-US" sz="2800" dirty="0"/>
          </a:p>
        </p:txBody>
      </p:sp>
      <p:sp>
        <p:nvSpPr>
          <p:cNvPr id="3" name="Content Placeholder 2"/>
          <p:cNvSpPr>
            <a:spLocks noGrp="1"/>
          </p:cNvSpPr>
          <p:nvPr>
            <p:ph idx="1"/>
          </p:nvPr>
        </p:nvSpPr>
        <p:spPr>
          <a:xfrm>
            <a:off x="457200" y="1066800"/>
            <a:ext cx="8229600" cy="5486400"/>
          </a:xfrm>
        </p:spPr>
        <p:txBody>
          <a:bodyPr>
            <a:noAutofit/>
          </a:bodyPr>
          <a:lstStyle/>
          <a:p>
            <a:pPr marL="0" indent="0">
              <a:buNone/>
            </a:pPr>
            <a:r>
              <a:rPr lang="en-US" sz="2000" dirty="0" smtClean="0"/>
              <a:t>Distributors </a:t>
            </a:r>
            <a:r>
              <a:rPr lang="en-US" sz="2000" dirty="0"/>
              <a:t> are  eligible  to  </a:t>
            </a:r>
            <a:r>
              <a:rPr lang="en-US" sz="2000" dirty="0" smtClean="0"/>
              <a:t>earn </a:t>
            </a:r>
            <a:r>
              <a:rPr lang="en-US" sz="2000" dirty="0"/>
              <a:t> a  Power  Bonus  of  $150  for  every  </a:t>
            </a:r>
            <a:r>
              <a:rPr lang="en-US" sz="2000" dirty="0" smtClean="0"/>
              <a:t>15</a:t>
            </a:r>
          </a:p>
          <a:p>
            <a:pPr marL="0" indent="0">
              <a:buNone/>
            </a:pPr>
            <a:r>
              <a:rPr lang="en-US" sz="2000" dirty="0" smtClean="0"/>
              <a:t>points </a:t>
            </a:r>
            <a:r>
              <a:rPr lang="en-US" sz="2000" dirty="0"/>
              <a:t> they  accumulate  by  personally  </a:t>
            </a:r>
            <a:r>
              <a:rPr lang="en-US" sz="2000" dirty="0" smtClean="0"/>
              <a:t>sponsoring </a:t>
            </a:r>
            <a:r>
              <a:rPr lang="en-US" sz="2000" dirty="0"/>
              <a:t> new  Members,  </a:t>
            </a:r>
            <a:endParaRPr lang="en-US" sz="2000" dirty="0" smtClean="0"/>
          </a:p>
          <a:p>
            <a:pPr marL="0" indent="0">
              <a:buNone/>
            </a:pPr>
            <a:r>
              <a:rPr lang="en-US" sz="2000" dirty="0" smtClean="0"/>
              <a:t>Distributors </a:t>
            </a:r>
            <a:r>
              <a:rPr lang="en-US" sz="2000" dirty="0"/>
              <a:t> and  Gold  </a:t>
            </a:r>
            <a:r>
              <a:rPr lang="en-US" sz="2000" dirty="0" smtClean="0"/>
              <a:t>Ambassadors.</a:t>
            </a:r>
            <a:endParaRPr lang="en-US" sz="2000" dirty="0"/>
          </a:p>
          <a:p>
            <a:pPr marL="0" indent="0">
              <a:buNone/>
            </a:pPr>
            <a:endParaRPr lang="en-US" sz="1000" dirty="0"/>
          </a:p>
          <a:p>
            <a:pPr marL="0" indent="0">
              <a:buNone/>
            </a:pPr>
            <a:r>
              <a:rPr lang="en-US" sz="2000" dirty="0" smtClean="0"/>
              <a:t> 1 </a:t>
            </a:r>
            <a:r>
              <a:rPr lang="en-US" sz="2000" dirty="0"/>
              <a:t> point  </a:t>
            </a:r>
            <a:r>
              <a:rPr lang="en-US" sz="2000" dirty="0" smtClean="0"/>
              <a:t>for</a:t>
            </a:r>
            <a:r>
              <a:rPr lang="en-US" sz="2000" dirty="0"/>
              <a:t> orders  </a:t>
            </a:r>
            <a:r>
              <a:rPr lang="en-US" sz="2000" dirty="0" smtClean="0"/>
              <a:t>totaling 50–99 </a:t>
            </a:r>
            <a:r>
              <a:rPr lang="en-US" sz="2000" dirty="0"/>
              <a:t> </a:t>
            </a:r>
            <a:r>
              <a:rPr lang="en-US" sz="2000" dirty="0" smtClean="0"/>
              <a:t>PV</a:t>
            </a:r>
          </a:p>
          <a:p>
            <a:pPr marL="0" indent="0">
              <a:buNone/>
            </a:pPr>
            <a:r>
              <a:rPr lang="en-US" sz="2000" dirty="0" smtClean="0"/>
              <a:t> 2 points for sponsoring new members with orders of 100 PV or more </a:t>
            </a:r>
            <a:r>
              <a:rPr lang="en-US" sz="2000" dirty="0"/>
              <a:t> </a:t>
            </a:r>
            <a:endParaRPr lang="en-US" sz="2000" dirty="0" smtClean="0"/>
          </a:p>
          <a:p>
            <a:pPr marL="0" indent="0">
              <a:buNone/>
            </a:pPr>
            <a:r>
              <a:rPr lang="en-US" sz="2000" dirty="0" smtClean="0"/>
              <a:t> 5 points for sponsoring $ 349 Gold Business Kit</a:t>
            </a:r>
          </a:p>
          <a:p>
            <a:pPr marL="0" indent="0">
              <a:buNone/>
            </a:pPr>
            <a:r>
              <a:rPr lang="en-US" sz="2000" dirty="0" smtClean="0"/>
              <a:t>10 points for sponsoring with $699 Gold Plus Business Kit</a:t>
            </a:r>
          </a:p>
          <a:p>
            <a:pPr marL="0" indent="0">
              <a:buNone/>
            </a:pPr>
            <a:endParaRPr lang="en-US" sz="1000" dirty="0" smtClean="0"/>
          </a:p>
          <a:p>
            <a:pPr marL="0" indent="0">
              <a:buNone/>
            </a:pPr>
            <a:r>
              <a:rPr lang="en-US" sz="2000" dirty="0" smtClean="0"/>
              <a:t>Power bonuses are awarded for first full 3 months after purchasing distributor kit ( $49 )  or Gold kit.</a:t>
            </a:r>
          </a:p>
          <a:p>
            <a:pPr marL="0" indent="0">
              <a:buNone/>
            </a:pPr>
            <a:r>
              <a:rPr lang="en-US" sz="2000" dirty="0" smtClean="0"/>
              <a:t>AND for first full 3 months after reaching each new rank.</a:t>
            </a:r>
          </a:p>
          <a:p>
            <a:pPr marL="0" indent="0">
              <a:buNone/>
            </a:pPr>
            <a:endParaRPr lang="en-US" sz="1000" dirty="0" smtClean="0"/>
          </a:p>
          <a:p>
            <a:pPr marL="0" indent="0">
              <a:buNone/>
            </a:pPr>
            <a:r>
              <a:rPr lang="en-US" sz="2000" dirty="0" smtClean="0"/>
              <a:t>Points are awarded to ORIGINAL SPONSOR    (not Placement Sponsor)</a:t>
            </a:r>
          </a:p>
          <a:p>
            <a:pPr marL="0" indent="0">
              <a:buNone/>
            </a:pPr>
            <a:endParaRPr lang="en-US" sz="800" dirty="0"/>
          </a:p>
          <a:p>
            <a:pPr marL="0" indent="0">
              <a:buNone/>
            </a:pPr>
            <a:r>
              <a:rPr lang="en-US" sz="1800" dirty="0" smtClean="0"/>
              <a:t> </a:t>
            </a:r>
            <a:r>
              <a:rPr lang="en-US" sz="1800" dirty="0"/>
              <a:t> </a:t>
            </a:r>
            <a:r>
              <a:rPr lang="en-US" sz="1800" dirty="0" smtClean="0"/>
              <a:t>For </a:t>
            </a:r>
            <a:r>
              <a:rPr lang="en-US" sz="1800" dirty="0"/>
              <a:t> direct  deposit,  the  </a:t>
            </a:r>
            <a:r>
              <a:rPr lang="en-US" sz="1800" dirty="0" smtClean="0"/>
              <a:t>Electronic </a:t>
            </a:r>
            <a:r>
              <a:rPr lang="en-US" sz="1800" dirty="0"/>
              <a:t> Funds  Transfer  </a:t>
            </a:r>
            <a:r>
              <a:rPr lang="en-US" sz="1800" dirty="0" smtClean="0"/>
              <a:t>			</a:t>
            </a:r>
            <a:r>
              <a:rPr lang="en-US" sz="1800" dirty="0" err="1" smtClean="0"/>
              <a:t>becky</a:t>
            </a:r>
            <a:endParaRPr lang="en-US" sz="1800" dirty="0"/>
          </a:p>
          <a:p>
            <a:pPr marL="0" indent="0">
              <a:buNone/>
            </a:pPr>
            <a:r>
              <a:rPr lang="en-US" sz="1800" dirty="0"/>
              <a:t>Direct  Deposit  </a:t>
            </a:r>
            <a:r>
              <a:rPr lang="en-US" sz="1800" dirty="0" smtClean="0"/>
              <a:t>Form is </a:t>
            </a:r>
            <a:r>
              <a:rPr lang="en-US" sz="1800" dirty="0"/>
              <a:t> available  in  the  </a:t>
            </a:r>
            <a:r>
              <a:rPr lang="en-US" sz="1800" dirty="0" smtClean="0"/>
              <a:t>Library </a:t>
            </a:r>
            <a:r>
              <a:rPr lang="en-US" sz="1800" dirty="0"/>
              <a:t> at  </a:t>
            </a:r>
            <a:r>
              <a:rPr lang="en-US" sz="1800" dirty="0" err="1" smtClean="0"/>
              <a:t>www.myshaklee.com</a:t>
            </a:r>
            <a:endParaRPr lang="en-US" sz="1800" dirty="0"/>
          </a:p>
          <a:p>
            <a:pPr marL="0" indent="0">
              <a:buNone/>
            </a:pPr>
            <a:endParaRPr lang="en-US" sz="2000" dirty="0"/>
          </a:p>
        </p:txBody>
      </p:sp>
    </p:spTree>
    <p:extLst>
      <p:ext uri="{BB962C8B-B14F-4D97-AF65-F5344CB8AC3E}">
        <p14:creationId xmlns:p14="http://schemas.microsoft.com/office/powerpoint/2010/main" val="38470258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457200"/>
            <a:ext cx="5791200" cy="523220"/>
          </a:xfrm>
          <a:prstGeom prst="rect">
            <a:avLst/>
          </a:prstGeom>
          <a:noFill/>
          <a:ln w="38100">
            <a:solidFill>
              <a:schemeClr val="accent3">
                <a:lumMod val="50000"/>
              </a:schemeClr>
            </a:solidFill>
          </a:ln>
        </p:spPr>
        <p:txBody>
          <a:bodyPr wrap="square" rtlCol="0">
            <a:spAutoFit/>
          </a:bodyPr>
          <a:lstStyle/>
          <a:p>
            <a:r>
              <a:rPr lang="en-US" sz="2800" dirty="0" smtClean="0"/>
              <a:t>Time Frames for Fast Track Bonuses</a:t>
            </a:r>
            <a:endParaRPr lang="en-US" sz="2800" dirty="0"/>
          </a:p>
        </p:txBody>
      </p:sp>
      <p:sp>
        <p:nvSpPr>
          <p:cNvPr id="3" name="TextBox 2"/>
          <p:cNvSpPr txBox="1"/>
          <p:nvPr/>
        </p:nvSpPr>
        <p:spPr>
          <a:xfrm>
            <a:off x="228600" y="1295400"/>
            <a:ext cx="8534400" cy="5262979"/>
          </a:xfrm>
          <a:prstGeom prst="rect">
            <a:avLst/>
          </a:prstGeom>
          <a:noFill/>
        </p:spPr>
        <p:txBody>
          <a:bodyPr wrap="square" rtlCol="0">
            <a:spAutoFit/>
          </a:bodyPr>
          <a:lstStyle/>
          <a:p>
            <a:r>
              <a:rPr lang="en-US" sz="2400" dirty="0" smtClean="0"/>
              <a:t>Fast Track clock begins the month appointed to Director.</a:t>
            </a:r>
          </a:p>
          <a:p>
            <a:r>
              <a:rPr lang="en-US" sz="2400" dirty="0" smtClean="0"/>
              <a:t>FT bonuses are paid </a:t>
            </a:r>
            <a:r>
              <a:rPr lang="en-US" sz="2400" dirty="0"/>
              <a:t>in 10 equal monthly </a:t>
            </a:r>
            <a:r>
              <a:rPr lang="en-US" sz="2400" dirty="0" smtClean="0"/>
              <a:t>installments</a:t>
            </a:r>
          </a:p>
          <a:p>
            <a:r>
              <a:rPr lang="en-US" sz="2400" dirty="0" smtClean="0"/>
              <a:t>Purchase of Gold Kit required</a:t>
            </a:r>
          </a:p>
          <a:p>
            <a:endParaRPr lang="en-US" sz="1100" dirty="0" smtClean="0"/>
          </a:p>
          <a:p>
            <a:pPr marL="342900" indent="-342900">
              <a:buFont typeface="Arial"/>
              <a:buChar char="•"/>
            </a:pPr>
            <a:r>
              <a:rPr lang="en-US" sz="2000" dirty="0" smtClean="0"/>
              <a:t>Become Senior Director within first 6 months=                     $1000 FT  Bonus</a:t>
            </a:r>
            <a:r>
              <a:rPr lang="en-US" sz="2000" dirty="0"/>
              <a:t>	</a:t>
            </a:r>
            <a:r>
              <a:rPr lang="en-US" sz="2000" dirty="0" smtClean="0"/>
              <a:t>		  matching </a:t>
            </a:r>
            <a:r>
              <a:rPr lang="en-US" sz="2000" dirty="0" err="1" smtClean="0"/>
              <a:t>upline</a:t>
            </a:r>
            <a:r>
              <a:rPr lang="en-US" sz="2000" dirty="0" smtClean="0"/>
              <a:t> bonus  $500</a:t>
            </a:r>
          </a:p>
          <a:p>
            <a:pPr marL="342900" indent="-342900">
              <a:buFont typeface="Arial"/>
              <a:buChar char="•"/>
            </a:pPr>
            <a:r>
              <a:rPr lang="en-US" sz="2000" dirty="0" smtClean="0"/>
              <a:t>Become Coordinator within first 9 months = 		$3000                            </a:t>
            </a:r>
            <a:r>
              <a:rPr lang="en-US" sz="2000" dirty="0"/>
              <a:t>	</a:t>
            </a:r>
            <a:r>
              <a:rPr lang="en-US" sz="2000" dirty="0" smtClean="0"/>
              <a:t>	  matching </a:t>
            </a:r>
            <a:r>
              <a:rPr lang="en-US" sz="2000" dirty="0" err="1" smtClean="0"/>
              <a:t>upline</a:t>
            </a:r>
            <a:r>
              <a:rPr lang="en-US" sz="2000" dirty="0" smtClean="0"/>
              <a:t> bonus  $1500</a:t>
            </a:r>
          </a:p>
          <a:p>
            <a:pPr marL="449263" lvl="4" indent="-342900">
              <a:buFont typeface="Arial"/>
              <a:buChar char="•"/>
            </a:pPr>
            <a:r>
              <a:rPr lang="en-US" sz="2000" dirty="0" smtClean="0"/>
              <a:t>Become Senior Coordinator within first 12 months =  	 $5000</a:t>
            </a:r>
          </a:p>
          <a:p>
            <a:pPr marL="0" lvl="4"/>
            <a:r>
              <a:rPr lang="en-US" sz="2000" dirty="0"/>
              <a:t>	</a:t>
            </a:r>
            <a:r>
              <a:rPr lang="en-US" sz="2000" dirty="0" smtClean="0"/>
              <a:t>	matching </a:t>
            </a:r>
            <a:r>
              <a:rPr lang="en-US" sz="2000" dirty="0" err="1" smtClean="0"/>
              <a:t>upline</a:t>
            </a:r>
            <a:r>
              <a:rPr lang="en-US" sz="2000" dirty="0" smtClean="0"/>
              <a:t> bonus =     $2500</a:t>
            </a:r>
          </a:p>
          <a:p>
            <a:pPr marL="342900" lvl="4" indent="-342900">
              <a:buFont typeface="Arial"/>
              <a:buChar char="•"/>
            </a:pPr>
            <a:r>
              <a:rPr lang="en-US" sz="2000" dirty="0" smtClean="0"/>
              <a:t>Become Executive Coordinator within first 15 months </a:t>
            </a:r>
            <a:r>
              <a:rPr lang="en-US" sz="2000" smtClean="0"/>
              <a:t>=     </a:t>
            </a:r>
            <a:r>
              <a:rPr lang="en-US" sz="2000" smtClean="0"/>
              <a:t>$</a:t>
            </a:r>
            <a:r>
              <a:rPr lang="en-US" sz="2000" smtClean="0"/>
              <a:t>10</a:t>
            </a:r>
            <a:r>
              <a:rPr lang="en-US" sz="2000" smtClean="0"/>
              <a:t>,000</a:t>
            </a:r>
            <a:endParaRPr lang="en-US" sz="2000" dirty="0" smtClean="0"/>
          </a:p>
          <a:p>
            <a:pPr marL="342900" lvl="4" indent="-342900">
              <a:buFont typeface="Arial"/>
              <a:buChar char="•"/>
            </a:pPr>
            <a:r>
              <a:rPr lang="en-US" sz="2000" dirty="0" smtClean="0"/>
              <a:t>Become Senior Executive Coordinator within 18 months = $15,000</a:t>
            </a:r>
          </a:p>
          <a:p>
            <a:pPr marL="342900" lvl="4" indent="-342900">
              <a:buFont typeface="Arial"/>
              <a:buChar char="•"/>
            </a:pPr>
            <a:r>
              <a:rPr lang="en-US" sz="2000" dirty="0" smtClean="0"/>
              <a:t>Become Key Coordinator within 24 months =  		$15,000</a:t>
            </a:r>
          </a:p>
          <a:p>
            <a:pPr marL="342900" lvl="4" indent="-342900">
              <a:buFont typeface="Arial"/>
              <a:buChar char="•"/>
            </a:pPr>
            <a:r>
              <a:rPr lang="en-US" sz="2000" dirty="0" smtClean="0"/>
              <a:t>Become Senior  Key Coordinator within 30 months   =         $15,000</a:t>
            </a:r>
          </a:p>
          <a:p>
            <a:pPr marL="342900" lvl="4" indent="-342900">
              <a:buFont typeface="Arial"/>
              <a:buChar char="•"/>
            </a:pPr>
            <a:r>
              <a:rPr lang="en-US" sz="2000" dirty="0" smtClean="0"/>
              <a:t>Become Master Coordinator within 36 months =                  $25,000</a:t>
            </a:r>
          </a:p>
          <a:p>
            <a:r>
              <a:rPr lang="en-US" sz="2000" dirty="0" err="1" smtClean="0"/>
              <a:t>lisa</a:t>
            </a:r>
            <a:endParaRPr lang="en-US" sz="2000" dirty="0"/>
          </a:p>
        </p:txBody>
      </p:sp>
    </p:spTree>
    <p:extLst>
      <p:ext uri="{BB962C8B-B14F-4D97-AF65-F5344CB8AC3E}">
        <p14:creationId xmlns:p14="http://schemas.microsoft.com/office/powerpoint/2010/main" val="45978737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 y="381000"/>
            <a:ext cx="8915400" cy="523220"/>
          </a:xfrm>
          <a:prstGeom prst="rect">
            <a:avLst/>
          </a:prstGeom>
          <a:noFill/>
          <a:ln>
            <a:solidFill>
              <a:schemeClr val="accent3">
                <a:lumMod val="50000"/>
              </a:schemeClr>
            </a:solidFill>
          </a:ln>
        </p:spPr>
        <p:txBody>
          <a:bodyPr wrap="square" rtlCol="0">
            <a:spAutoFit/>
          </a:bodyPr>
          <a:lstStyle/>
          <a:p>
            <a:r>
              <a:rPr lang="en-US" sz="2800" dirty="0" smtClean="0"/>
              <a:t>Qualifications New Directors Conference Oct 12-16, 2016 </a:t>
            </a:r>
            <a:endParaRPr lang="en-US" sz="2800" dirty="0"/>
          </a:p>
        </p:txBody>
      </p:sp>
      <p:sp>
        <p:nvSpPr>
          <p:cNvPr id="3" name="Rectangle 2"/>
          <p:cNvSpPr/>
          <p:nvPr/>
        </p:nvSpPr>
        <p:spPr>
          <a:xfrm>
            <a:off x="228600" y="-37751621"/>
            <a:ext cx="8610600" cy="12557279"/>
          </a:xfrm>
          <a:prstGeom prst="rect">
            <a:avLst/>
          </a:prstGeom>
        </p:spPr>
        <p:txBody>
          <a:bodyPr wrap="square">
            <a:spAutoFit/>
          </a:bodyPr>
          <a:lstStyle/>
          <a:p>
            <a:r>
              <a:rPr lang="en-US" dirty="0"/>
              <a:t>October	</a:t>
            </a:r>
            <a:r>
              <a:rPr lang="en-US" dirty="0" smtClean="0"/>
              <a:t> 12-­15</a:t>
            </a:r>
            <a:r>
              <a:rPr lang="en-US" dirty="0"/>
              <a:t>,	</a:t>
            </a:r>
            <a:r>
              <a:rPr lang="en-US" dirty="0" smtClean="0"/>
              <a:t>2016 Conference</a:t>
            </a:r>
            <a:r>
              <a:rPr lang="en-US" dirty="0"/>
              <a:t>	</a:t>
            </a:r>
            <a:r>
              <a:rPr lang="en-US" dirty="0" smtClean="0"/>
              <a:t> </a:t>
            </a:r>
            <a:r>
              <a:rPr lang="en-US" dirty="0"/>
              <a:t>Location</a:t>
            </a:r>
            <a:r>
              <a:rPr lang="en-US" dirty="0" smtClean="0"/>
              <a:t>:  </a:t>
            </a:r>
            <a:r>
              <a:rPr lang="en-US" dirty="0"/>
              <a:t>San	</a:t>
            </a:r>
            <a:r>
              <a:rPr lang="en-US" dirty="0" smtClean="0"/>
              <a:t> </a:t>
            </a:r>
            <a:r>
              <a:rPr lang="en-US" dirty="0"/>
              <a:t>Francisco	</a:t>
            </a:r>
            <a:r>
              <a:rPr lang="en-US" dirty="0" smtClean="0"/>
              <a:t>Bay</a:t>
            </a:r>
            <a:r>
              <a:rPr lang="en-US" dirty="0"/>
              <a:t>	</a:t>
            </a:r>
            <a:r>
              <a:rPr lang="en-US" dirty="0" smtClean="0"/>
              <a:t>Area  Eligibility</a:t>
            </a:r>
          </a:p>
          <a:p>
            <a:r>
              <a:rPr lang="en-US" dirty="0" smtClean="0"/>
              <a:t>:	</a:t>
            </a:r>
          </a:p>
          <a:p>
            <a:r>
              <a:rPr lang="en-US" dirty="0" smtClean="0"/>
              <a:t> </a:t>
            </a:r>
            <a:endParaRPr lang="en-US" dirty="0"/>
          </a:p>
          <a:p>
            <a:r>
              <a:rPr lang="en-US" dirty="0" smtClean="0"/>
              <a:t>Business  </a:t>
            </a:r>
            <a:r>
              <a:rPr lang="en-US" dirty="0"/>
              <a:t>Leaders	</a:t>
            </a:r>
            <a:r>
              <a:rPr lang="en-US" dirty="0" smtClean="0"/>
              <a:t> in  </a:t>
            </a:r>
            <a:r>
              <a:rPr lang="en-US" dirty="0"/>
              <a:t>the	</a:t>
            </a:r>
            <a:r>
              <a:rPr lang="en-US" dirty="0" smtClean="0"/>
              <a:t> </a:t>
            </a:r>
            <a:r>
              <a:rPr lang="en-US" dirty="0"/>
              <a:t>Dream	</a:t>
            </a:r>
            <a:r>
              <a:rPr lang="en-US" dirty="0" smtClean="0"/>
              <a:t> </a:t>
            </a:r>
            <a:r>
              <a:rPr lang="en-US" dirty="0"/>
              <a:t>Plan	</a:t>
            </a:r>
            <a:r>
              <a:rPr lang="en-US" dirty="0" smtClean="0"/>
              <a:t> </a:t>
            </a:r>
            <a:r>
              <a:rPr lang="en-US" dirty="0"/>
              <a:t>who	</a:t>
            </a:r>
            <a:r>
              <a:rPr lang="en-US" dirty="0" smtClean="0"/>
              <a:t>are  first  </a:t>
            </a:r>
            <a:r>
              <a:rPr lang="en-US" dirty="0"/>
              <a:t>time	</a:t>
            </a:r>
            <a:r>
              <a:rPr lang="en-US" dirty="0" smtClean="0"/>
              <a:t> </a:t>
            </a:r>
            <a:r>
              <a:rPr lang="en-US" dirty="0"/>
              <a:t>Directors,	</a:t>
            </a:r>
            <a:r>
              <a:rPr lang="en-US" dirty="0" smtClean="0"/>
              <a:t> </a:t>
            </a:r>
            <a:r>
              <a:rPr lang="en-US" dirty="0"/>
              <a:t>or	</a:t>
            </a:r>
            <a:r>
              <a:rPr lang="en-US" dirty="0" smtClean="0"/>
              <a:t>who  </a:t>
            </a:r>
            <a:r>
              <a:rPr lang="en-US" dirty="0"/>
              <a:t>meet	</a:t>
            </a:r>
            <a:r>
              <a:rPr lang="en-US" dirty="0" smtClean="0"/>
              <a:t> </a:t>
            </a:r>
            <a:r>
              <a:rPr lang="en-US" dirty="0"/>
              <a:t>the	</a:t>
            </a:r>
            <a:endParaRPr lang="en-US" dirty="0" smtClean="0"/>
          </a:p>
          <a:p>
            <a:r>
              <a:rPr lang="en-US" dirty="0" smtClean="0"/>
              <a:t>  </a:t>
            </a:r>
          </a:p>
          <a:p>
            <a:r>
              <a:rPr lang="en-US" dirty="0" smtClean="0"/>
              <a:t>Requirements	of	 the	Five-­Year	 Rule</a:t>
            </a:r>
          </a:p>
          <a:p>
            <a:r>
              <a:rPr lang="en-US" dirty="0" smtClean="0"/>
              <a:t>(as	defined	on	page	 8	 of	 this	booklet),	</a:t>
            </a:r>
          </a:p>
          <a:p>
            <a:r>
              <a:rPr lang="en-US" dirty="0" smtClean="0"/>
              <a:t>  are	 eligible	 to	qualify	  for  the	 New	Director	 </a:t>
            </a:r>
            <a:r>
              <a:rPr lang="en-US" dirty="0" err="1" smtClean="0"/>
              <a:t>ConferenceQualifications</a:t>
            </a:r>
            <a:r>
              <a:rPr lang="en-US" dirty="0" smtClean="0"/>
              <a:t>:	</a:t>
            </a:r>
          </a:p>
          <a:p>
            <a:r>
              <a:rPr lang="en-US" dirty="0" smtClean="0"/>
              <a:t>  </a:t>
            </a:r>
            <a:endParaRPr lang="en-US" dirty="0"/>
          </a:p>
          <a:p>
            <a:r>
              <a:rPr lang="en-US" dirty="0"/>
              <a:t>Earn	</a:t>
            </a:r>
            <a:r>
              <a:rPr lang="en-US" dirty="0" smtClean="0"/>
              <a:t>  </a:t>
            </a:r>
            <a:r>
              <a:rPr lang="en-US" dirty="0" err="1" smtClean="0"/>
              <a:t>atotal</a:t>
            </a:r>
            <a:r>
              <a:rPr lang="en-US" dirty="0"/>
              <a:t>	</a:t>
            </a:r>
            <a:r>
              <a:rPr lang="en-US" dirty="0" smtClean="0"/>
              <a:t>of</a:t>
            </a:r>
            <a:r>
              <a:rPr lang="en-US" dirty="0"/>
              <a:t>	</a:t>
            </a:r>
            <a:r>
              <a:rPr lang="en-US" dirty="0" smtClean="0"/>
              <a:t>18,000</a:t>
            </a:r>
            <a:r>
              <a:rPr lang="en-US" dirty="0"/>
              <a:t>	</a:t>
            </a:r>
            <a:r>
              <a:rPr lang="en-US" dirty="0" smtClean="0"/>
              <a:t> CV 13 In </a:t>
            </a:r>
            <a:r>
              <a:rPr lang="en-US" dirty="0"/>
              <a:t>any	</a:t>
            </a:r>
            <a:r>
              <a:rPr lang="en-US" dirty="0" smtClean="0"/>
              <a:t>six-­</a:t>
            </a:r>
            <a:r>
              <a:rPr lang="en-US" dirty="0"/>
              <a:t>‐</a:t>
            </a:r>
          </a:p>
          <a:p>
            <a:r>
              <a:rPr lang="en-US" dirty="0" smtClean="0"/>
              <a:t>Consecutive </a:t>
            </a:r>
            <a:r>
              <a:rPr lang="en-US" dirty="0"/>
              <a:t>month	</a:t>
            </a:r>
            <a:r>
              <a:rPr lang="en-US" dirty="0" smtClean="0"/>
              <a:t> </a:t>
            </a:r>
            <a:r>
              <a:rPr lang="en-US" dirty="0"/>
              <a:t>period	</a:t>
            </a:r>
            <a:r>
              <a:rPr lang="en-US" dirty="0" smtClean="0"/>
              <a:t> </a:t>
            </a:r>
            <a:r>
              <a:rPr lang="en-US" dirty="0"/>
              <a:t>within	</a:t>
            </a:r>
            <a:r>
              <a:rPr lang="en-US" dirty="0" smtClean="0"/>
              <a:t>your</a:t>
            </a:r>
            <a:r>
              <a:rPr lang="en-US" dirty="0"/>
              <a:t>	</a:t>
            </a:r>
            <a:r>
              <a:rPr lang="en-US" dirty="0" smtClean="0"/>
              <a:t> first  </a:t>
            </a:r>
            <a:r>
              <a:rPr lang="en-US" dirty="0"/>
              <a:t>12	</a:t>
            </a:r>
            <a:r>
              <a:rPr lang="en-US" dirty="0" smtClean="0"/>
              <a:t> months as a</a:t>
            </a:r>
            <a:r>
              <a:rPr lang="en-US" dirty="0"/>
              <a:t>	</a:t>
            </a:r>
            <a:r>
              <a:rPr lang="en-US" dirty="0" smtClean="0"/>
              <a:t>Director</a:t>
            </a:r>
            <a:r>
              <a:rPr lang="en-US" dirty="0"/>
              <a:t>	</a:t>
            </a:r>
            <a:r>
              <a:rPr lang="en-US" dirty="0" smtClean="0"/>
              <a:t> </a:t>
            </a:r>
            <a:r>
              <a:rPr lang="en-US" dirty="0"/>
              <a:t>(month	</a:t>
            </a:r>
            <a:r>
              <a:rPr lang="en-US" dirty="0" smtClean="0"/>
              <a:t> </a:t>
            </a:r>
            <a:r>
              <a:rPr lang="en-US" dirty="0"/>
              <a:t>of	</a:t>
            </a:r>
            <a:r>
              <a:rPr lang="en-US" dirty="0" smtClean="0"/>
              <a:t> </a:t>
            </a:r>
            <a:r>
              <a:rPr lang="en-US" dirty="0"/>
              <a:t>promotion	</a:t>
            </a:r>
            <a:r>
              <a:rPr lang="en-US" dirty="0" smtClean="0"/>
              <a:t> </a:t>
            </a:r>
            <a:r>
              <a:rPr lang="en-US" dirty="0"/>
              <a:t>plus	</a:t>
            </a:r>
            <a:r>
              <a:rPr lang="en-US" dirty="0" smtClean="0"/>
              <a:t> </a:t>
            </a:r>
            <a:r>
              <a:rPr lang="en-US" dirty="0"/>
              <a:t>eleven	</a:t>
            </a:r>
            <a:r>
              <a:rPr lang="en-US" dirty="0" smtClean="0"/>
              <a:t> months14</a:t>
            </a:r>
            <a:r>
              <a:rPr lang="en-US" dirty="0"/>
              <a:t>	</a:t>
            </a:r>
          </a:p>
          <a:p>
            <a:r>
              <a:rPr lang="en-US" dirty="0"/>
              <a:t>  	</a:t>
            </a:r>
          </a:p>
          <a:p>
            <a:r>
              <a:rPr lang="en-US" dirty="0"/>
              <a:t>  The	</a:t>
            </a:r>
            <a:r>
              <a:rPr lang="en-US" dirty="0" smtClean="0"/>
              <a:t> </a:t>
            </a:r>
            <a:r>
              <a:rPr lang="en-US" dirty="0"/>
              <a:t>entire	</a:t>
            </a:r>
            <a:r>
              <a:rPr lang="en-US" dirty="0" smtClean="0"/>
              <a:t> </a:t>
            </a:r>
            <a:r>
              <a:rPr lang="en-US" dirty="0"/>
              <a:t>qualification	</a:t>
            </a:r>
            <a:r>
              <a:rPr lang="en-US" dirty="0" smtClean="0"/>
              <a:t> </a:t>
            </a:r>
            <a:r>
              <a:rPr lang="en-US" dirty="0"/>
              <a:t>must	</a:t>
            </a:r>
            <a:r>
              <a:rPr lang="en-US" dirty="0" smtClean="0"/>
              <a:t>be</a:t>
            </a:r>
            <a:r>
              <a:rPr lang="en-US" dirty="0"/>
              <a:t>	</a:t>
            </a:r>
            <a:r>
              <a:rPr lang="en-US" dirty="0" smtClean="0"/>
              <a:t> </a:t>
            </a:r>
            <a:r>
              <a:rPr lang="en-US" dirty="0"/>
              <a:t>completed	</a:t>
            </a:r>
            <a:r>
              <a:rPr lang="en-US" dirty="0" smtClean="0"/>
              <a:t> </a:t>
            </a:r>
            <a:r>
              <a:rPr lang="en-US" dirty="0"/>
              <a:t>by	</a:t>
            </a:r>
            <a:r>
              <a:rPr lang="en-US" dirty="0" smtClean="0"/>
              <a:t>the</a:t>
            </a:r>
            <a:r>
              <a:rPr lang="en-US" dirty="0"/>
              <a:t>	</a:t>
            </a:r>
            <a:r>
              <a:rPr lang="en-US" dirty="0" smtClean="0"/>
              <a:t> </a:t>
            </a:r>
            <a:r>
              <a:rPr lang="en-US" dirty="0"/>
              <a:t>end	</a:t>
            </a:r>
            <a:r>
              <a:rPr lang="en-US" dirty="0" smtClean="0"/>
              <a:t> </a:t>
            </a:r>
            <a:r>
              <a:rPr lang="en-US" dirty="0"/>
              <a:t>of	</a:t>
            </a:r>
            <a:r>
              <a:rPr lang="en-US" dirty="0" smtClean="0"/>
              <a:t> </a:t>
            </a:r>
            <a:r>
              <a:rPr lang="en-US" dirty="0"/>
              <a:t>the	</a:t>
            </a:r>
            <a:r>
              <a:rPr lang="en-US" dirty="0" smtClean="0"/>
              <a:t>12</a:t>
            </a:r>
            <a:r>
              <a:rPr lang="en-US" baseline="30000" dirty="0" smtClean="0"/>
              <a:t>th</a:t>
            </a:r>
            <a:r>
              <a:rPr lang="en-US" dirty="0" smtClean="0"/>
              <a:t> month</a:t>
            </a:r>
            <a:r>
              <a:rPr lang="en-US" dirty="0"/>
              <a:t>.	</a:t>
            </a:r>
          </a:p>
          <a:p>
            <a:r>
              <a:rPr lang="en-US" dirty="0"/>
              <a:t>  	</a:t>
            </a:r>
          </a:p>
          <a:p>
            <a:r>
              <a:rPr lang="en-US" dirty="0"/>
              <a:t>  The	</a:t>
            </a:r>
            <a:r>
              <a:rPr lang="en-US" dirty="0" smtClean="0"/>
              <a:t>Business</a:t>
            </a:r>
            <a:r>
              <a:rPr lang="en-US" dirty="0"/>
              <a:t>	</a:t>
            </a:r>
            <a:r>
              <a:rPr lang="en-US" dirty="0" smtClean="0"/>
              <a:t> Leader </a:t>
            </a:r>
            <a:r>
              <a:rPr lang="en-US" dirty="0"/>
              <a:t>must	</a:t>
            </a:r>
            <a:r>
              <a:rPr lang="en-US" dirty="0" smtClean="0"/>
              <a:t>be</a:t>
            </a:r>
            <a:r>
              <a:rPr lang="en-US" dirty="0"/>
              <a:t>	</a:t>
            </a:r>
            <a:r>
              <a:rPr lang="en-US" dirty="0" smtClean="0"/>
              <a:t>a</a:t>
            </a:r>
            <a:r>
              <a:rPr lang="en-US" dirty="0"/>
              <a:t>	</a:t>
            </a:r>
            <a:r>
              <a:rPr lang="en-US" dirty="0" smtClean="0"/>
              <a:t>Director</a:t>
            </a:r>
            <a:r>
              <a:rPr lang="en-US" dirty="0"/>
              <a:t>	</a:t>
            </a:r>
            <a:r>
              <a:rPr lang="en-US" dirty="0" smtClean="0"/>
              <a:t> </a:t>
            </a:r>
            <a:r>
              <a:rPr lang="en-US" dirty="0"/>
              <a:t>or	</a:t>
            </a:r>
            <a:r>
              <a:rPr lang="en-US" dirty="0" smtClean="0"/>
              <a:t> </a:t>
            </a:r>
            <a:r>
              <a:rPr lang="en-US" dirty="0"/>
              <a:t>higher,	</a:t>
            </a:r>
            <a:r>
              <a:rPr lang="en-US" dirty="0" smtClean="0"/>
              <a:t> </a:t>
            </a:r>
            <a:r>
              <a:rPr lang="en-US" dirty="0"/>
              <a:t>with	</a:t>
            </a:r>
            <a:r>
              <a:rPr lang="en-US" dirty="0" smtClean="0"/>
              <a:t> </a:t>
            </a:r>
            <a:r>
              <a:rPr lang="en-US" dirty="0"/>
              <a:t>no	</a:t>
            </a:r>
            <a:r>
              <a:rPr lang="en-US" dirty="0" smtClean="0"/>
              <a:t> </a:t>
            </a:r>
            <a:r>
              <a:rPr lang="en-US" dirty="0" err="1" smtClean="0"/>
              <a:t>Vlume</a:t>
            </a:r>
            <a:r>
              <a:rPr lang="en-US" dirty="0"/>
              <a:t>	</a:t>
            </a:r>
            <a:r>
              <a:rPr lang="en-US" dirty="0" smtClean="0"/>
              <a:t>  </a:t>
            </a:r>
            <a:r>
              <a:rPr lang="en-US" dirty="0"/>
              <a:t>Grace	</a:t>
            </a:r>
            <a:r>
              <a:rPr lang="en-US" dirty="0" smtClean="0"/>
              <a:t> </a:t>
            </a:r>
            <a:r>
              <a:rPr lang="en-US" dirty="0" err="1" smtClean="0"/>
              <a:t>Montsor</a:t>
            </a:r>
            <a:r>
              <a:rPr lang="en-US" dirty="0"/>
              <a:t>	</a:t>
            </a:r>
          </a:p>
          <a:p>
            <a:r>
              <a:rPr lang="en-US" dirty="0"/>
              <a:t>  </a:t>
            </a:r>
            <a:r>
              <a:rPr lang="en-US" dirty="0" err="1" smtClean="0"/>
              <a:t>waivers,during</a:t>
            </a:r>
            <a:r>
              <a:rPr lang="en-US" dirty="0"/>
              <a:t>	</a:t>
            </a:r>
            <a:r>
              <a:rPr lang="en-US" dirty="0" smtClean="0"/>
              <a:t>each</a:t>
            </a:r>
            <a:r>
              <a:rPr lang="en-US" dirty="0"/>
              <a:t>	</a:t>
            </a:r>
            <a:r>
              <a:rPr lang="en-US" dirty="0" smtClean="0"/>
              <a:t> </a:t>
            </a:r>
            <a:r>
              <a:rPr lang="en-US" dirty="0"/>
              <a:t>month	</a:t>
            </a:r>
            <a:r>
              <a:rPr lang="en-US" dirty="0" smtClean="0"/>
              <a:t> </a:t>
            </a:r>
            <a:r>
              <a:rPr lang="en-US" dirty="0"/>
              <a:t>of	</a:t>
            </a:r>
            <a:r>
              <a:rPr lang="en-US" dirty="0" smtClean="0"/>
              <a:t> </a:t>
            </a:r>
            <a:r>
              <a:rPr lang="en-US" dirty="0"/>
              <a:t>the	</a:t>
            </a:r>
            <a:r>
              <a:rPr lang="en-US" dirty="0" smtClean="0"/>
              <a:t> </a:t>
            </a:r>
            <a:r>
              <a:rPr lang="en-US" dirty="0"/>
              <a:t>qualification	</a:t>
            </a:r>
            <a:r>
              <a:rPr lang="en-US" dirty="0" smtClean="0"/>
              <a:t> </a:t>
            </a:r>
            <a:r>
              <a:rPr lang="en-US" dirty="0"/>
              <a:t>period</a:t>
            </a:r>
          </a:p>
          <a:p>
            <a:r>
              <a:rPr lang="en-US" dirty="0"/>
              <a:t>.	</a:t>
            </a:r>
          </a:p>
          <a:p>
            <a:r>
              <a:rPr lang="en-US" dirty="0"/>
              <a:t>Once	</a:t>
            </a:r>
            <a:r>
              <a:rPr lang="en-US" dirty="0" smtClean="0"/>
              <a:t>the</a:t>
            </a:r>
            <a:r>
              <a:rPr lang="en-US" dirty="0"/>
              <a:t>	</a:t>
            </a:r>
            <a:r>
              <a:rPr lang="en-US" dirty="0" smtClean="0"/>
              <a:t>qualifications</a:t>
            </a:r>
            <a:r>
              <a:rPr lang="en-US" dirty="0"/>
              <a:t>	</a:t>
            </a:r>
            <a:r>
              <a:rPr lang="en-US" dirty="0" smtClean="0"/>
              <a:t>are</a:t>
            </a:r>
            <a:r>
              <a:rPr lang="en-US" dirty="0"/>
              <a:t>	</a:t>
            </a:r>
            <a:r>
              <a:rPr lang="en-US" dirty="0" smtClean="0"/>
              <a:t>completed</a:t>
            </a:r>
            <a:r>
              <a:rPr lang="en-US" dirty="0"/>
              <a:t>,	</a:t>
            </a:r>
            <a:r>
              <a:rPr lang="en-US" dirty="0" err="1" smtClean="0"/>
              <a:t>thBusiness</a:t>
            </a:r>
            <a:r>
              <a:rPr lang="en-US" dirty="0" smtClean="0"/>
              <a:t> </a:t>
            </a:r>
            <a:r>
              <a:rPr lang="en-US" dirty="0"/>
              <a:t>Leader	</a:t>
            </a:r>
            <a:r>
              <a:rPr lang="en-US" dirty="0" smtClean="0"/>
              <a:t>must </a:t>
            </a:r>
            <a:r>
              <a:rPr lang="en-US" dirty="0"/>
              <a:t>maintain	</a:t>
            </a:r>
            <a:r>
              <a:rPr lang="en-US" dirty="0" smtClean="0"/>
              <a:t>Director</a:t>
            </a:r>
            <a:r>
              <a:rPr lang="en-US" dirty="0"/>
              <a:t>	</a:t>
            </a:r>
            <a:r>
              <a:rPr lang="en-US" dirty="0" smtClean="0"/>
              <a:t>rank</a:t>
            </a:r>
            <a:r>
              <a:rPr lang="en-US" dirty="0"/>
              <a:t>	</a:t>
            </a:r>
            <a:r>
              <a:rPr lang="en-US" dirty="0" smtClean="0"/>
              <a:t>or higher each  month through the month</a:t>
            </a:r>
            <a:r>
              <a:rPr lang="en-US" dirty="0"/>
              <a:t>	</a:t>
            </a:r>
            <a:r>
              <a:rPr lang="en-US" dirty="0" smtClean="0"/>
              <a:t>prior</a:t>
            </a:r>
            <a:r>
              <a:rPr lang="en-US" dirty="0"/>
              <a:t>	</a:t>
            </a:r>
            <a:r>
              <a:rPr lang="en-US" dirty="0" smtClean="0"/>
              <a:t>to</a:t>
            </a:r>
            <a:r>
              <a:rPr lang="en-US" dirty="0"/>
              <a:t>	</a:t>
            </a:r>
            <a:r>
              <a:rPr lang="en-US" dirty="0" smtClean="0"/>
              <a:t>the</a:t>
            </a:r>
            <a:r>
              <a:rPr lang="en-US" dirty="0"/>
              <a:t>	</a:t>
            </a:r>
            <a:r>
              <a:rPr lang="en-US" dirty="0" smtClean="0"/>
              <a:t>event</a:t>
            </a:r>
            <a:r>
              <a:rPr lang="en-US" dirty="0"/>
              <a:t>,	</a:t>
            </a:r>
            <a:r>
              <a:rPr lang="en-US" dirty="0" err="1" smtClean="0"/>
              <a:t>withno</a:t>
            </a:r>
            <a:r>
              <a:rPr lang="en-US" dirty="0"/>
              <a:t>	</a:t>
            </a:r>
            <a:r>
              <a:rPr lang="en-US" dirty="0" smtClean="0"/>
              <a:t>more</a:t>
            </a:r>
            <a:r>
              <a:rPr lang="en-US" dirty="0"/>
              <a:t>	</a:t>
            </a:r>
            <a:r>
              <a:rPr lang="en-US" dirty="0" smtClean="0"/>
              <a:t>than</a:t>
            </a:r>
            <a:r>
              <a:rPr lang="en-US" dirty="0"/>
              <a:t>	</a:t>
            </a:r>
            <a:r>
              <a:rPr lang="en-US" dirty="0" smtClean="0"/>
              <a:t>one month</a:t>
            </a:r>
            <a:r>
              <a:rPr lang="en-US" dirty="0"/>
              <a:t>	</a:t>
            </a:r>
            <a:r>
              <a:rPr lang="en-US" dirty="0" smtClean="0"/>
              <a:t>  </a:t>
            </a:r>
            <a:r>
              <a:rPr lang="en-US" dirty="0"/>
              <a:t>in	</a:t>
            </a:r>
            <a:r>
              <a:rPr lang="en-US" dirty="0" smtClean="0"/>
              <a:t>Which they </a:t>
            </a:r>
            <a:r>
              <a:rPr lang="en-US" dirty="0"/>
              <a:t>have	</a:t>
            </a:r>
            <a:r>
              <a:rPr lang="en-US" dirty="0" smtClean="0"/>
              <a:t>a Volume</a:t>
            </a:r>
            <a:r>
              <a:rPr lang="en-US" dirty="0"/>
              <a:t>	</a:t>
            </a:r>
            <a:r>
              <a:rPr lang="en-US" dirty="0" smtClean="0"/>
              <a:t>Grace</a:t>
            </a:r>
            <a:r>
              <a:rPr lang="en-US" dirty="0"/>
              <a:t>	</a:t>
            </a:r>
            <a:r>
              <a:rPr lang="en-US" dirty="0" smtClean="0"/>
              <a:t>Month</a:t>
            </a:r>
            <a:r>
              <a:rPr lang="en-US" dirty="0"/>
              <a:t>	</a:t>
            </a:r>
            <a:r>
              <a:rPr lang="en-US" dirty="0" smtClean="0"/>
              <a:t>or waiver</a:t>
            </a:r>
            <a:r>
              <a:rPr lang="en-US" dirty="0"/>
              <a:t>.	</a:t>
            </a:r>
          </a:p>
          <a:p>
            <a:r>
              <a:rPr lang="en-US" dirty="0"/>
              <a:t>  </a:t>
            </a:r>
          </a:p>
          <a:p>
            <a:r>
              <a:rPr lang="en-US" dirty="0" smtClean="0"/>
              <a:t>The Qualification  Must  be completed</a:t>
            </a:r>
            <a:r>
              <a:rPr lang="en-US" dirty="0"/>
              <a:t>	</a:t>
            </a:r>
            <a:r>
              <a:rPr lang="en-US" dirty="0" smtClean="0"/>
              <a:t>no</a:t>
            </a:r>
            <a:r>
              <a:rPr lang="en-US" dirty="0"/>
              <a:t>	</a:t>
            </a:r>
            <a:r>
              <a:rPr lang="en-US" dirty="0" smtClean="0"/>
              <a:t>later</a:t>
            </a:r>
            <a:r>
              <a:rPr lang="en-US" dirty="0"/>
              <a:t>	</a:t>
            </a:r>
            <a:r>
              <a:rPr lang="en-US" dirty="0" smtClean="0"/>
              <a:t>than</a:t>
            </a:r>
            <a:r>
              <a:rPr lang="en-US" dirty="0"/>
              <a:t>	</a:t>
            </a:r>
            <a:r>
              <a:rPr lang="en-US" dirty="0" smtClean="0"/>
              <a:t>The</a:t>
            </a:r>
            <a:r>
              <a:rPr lang="en-US" dirty="0"/>
              <a:t>	</a:t>
            </a:r>
            <a:r>
              <a:rPr lang="en-US" dirty="0" smtClean="0"/>
              <a:t>PV </a:t>
            </a:r>
            <a:r>
              <a:rPr lang="en-US" dirty="0" err="1" smtClean="0"/>
              <a:t>mont</a:t>
            </a:r>
            <a:r>
              <a:rPr lang="en-US" dirty="0"/>
              <a:t>	</a:t>
            </a:r>
          </a:p>
          <a:p>
            <a:r>
              <a:rPr lang="en-US" dirty="0"/>
              <a:t>  </a:t>
            </a:r>
          </a:p>
          <a:p>
            <a:r>
              <a:rPr lang="en-US" dirty="0" smtClean="0"/>
              <a:t>That </a:t>
            </a:r>
            <a:r>
              <a:rPr lang="en-US" dirty="0"/>
              <a:t>is	</a:t>
            </a:r>
            <a:r>
              <a:rPr lang="en-US" dirty="0" smtClean="0"/>
              <a:t>two Months </a:t>
            </a:r>
            <a:r>
              <a:rPr lang="en-US" dirty="0"/>
              <a:t>prior	</a:t>
            </a:r>
            <a:r>
              <a:rPr lang="en-US" dirty="0" smtClean="0"/>
              <a:t>t </a:t>
            </a:r>
            <a:r>
              <a:rPr lang="en-US" dirty="0"/>
              <a:t>the	</a:t>
            </a:r>
            <a:r>
              <a:rPr lang="en-US" dirty="0" err="1" smtClean="0"/>
              <a:t>CalendarMonthof</a:t>
            </a:r>
            <a:r>
              <a:rPr lang="en-US" dirty="0" smtClean="0"/>
              <a:t>  </a:t>
            </a:r>
            <a:r>
              <a:rPr lang="en-US" dirty="0"/>
              <a:t>the	</a:t>
            </a:r>
            <a:r>
              <a:rPr lang="en-US" dirty="0" smtClean="0"/>
              <a:t> </a:t>
            </a:r>
            <a:r>
              <a:rPr lang="en-US" dirty="0" err="1" smtClean="0"/>
              <a:t>conference“</a:t>
            </a:r>
            <a:r>
              <a:rPr lang="en-US" dirty="0" err="1"/>
              <a:t>Second</a:t>
            </a:r>
            <a:r>
              <a:rPr lang="en-US" dirty="0"/>
              <a:t>	</a:t>
            </a:r>
            <a:r>
              <a:rPr lang="en-US" dirty="0" err="1" smtClean="0"/>
              <a:t>ChanceQualifications</a:t>
            </a:r>
            <a:endParaRPr lang="en-US" dirty="0"/>
          </a:p>
          <a:p>
            <a:r>
              <a:rPr lang="en-US" dirty="0" smtClean="0"/>
              <a:t>:</a:t>
            </a:r>
            <a:r>
              <a:rPr lang="en-US" dirty="0"/>
              <a:t>	</a:t>
            </a:r>
          </a:p>
          <a:p>
            <a:r>
              <a:rPr lang="en-US" dirty="0"/>
              <a:t>  </a:t>
            </a:r>
            <a:r>
              <a:rPr lang="en-US" dirty="0" smtClean="0"/>
              <a:t>A Dream</a:t>
            </a:r>
            <a:r>
              <a:rPr lang="en-US" dirty="0"/>
              <a:t>	</a:t>
            </a:r>
            <a:r>
              <a:rPr lang="en-US" dirty="0" smtClean="0"/>
              <a:t>Plan</a:t>
            </a:r>
            <a:r>
              <a:rPr lang="en-US" dirty="0"/>
              <a:t>	</a:t>
            </a:r>
            <a:r>
              <a:rPr lang="en-US" dirty="0" smtClean="0"/>
              <a:t>Business</a:t>
            </a:r>
            <a:r>
              <a:rPr lang="en-US" dirty="0"/>
              <a:t>	</a:t>
            </a:r>
            <a:r>
              <a:rPr lang="en-US" dirty="0" smtClean="0"/>
              <a:t> </a:t>
            </a:r>
            <a:r>
              <a:rPr lang="en-US" dirty="0"/>
              <a:t>Leader	</a:t>
            </a:r>
            <a:r>
              <a:rPr lang="en-US" dirty="0" smtClean="0"/>
              <a:t>who</a:t>
            </a:r>
            <a:r>
              <a:rPr lang="en-US" dirty="0"/>
              <a:t>	</a:t>
            </a:r>
            <a:r>
              <a:rPr lang="en-US" dirty="0" smtClean="0"/>
              <a:t>Was</a:t>
            </a:r>
            <a:r>
              <a:rPr lang="en-US" dirty="0"/>
              <a:t>	</a:t>
            </a:r>
            <a:r>
              <a:rPr lang="en-US" dirty="0" smtClean="0"/>
              <a:t>Eligible</a:t>
            </a:r>
            <a:r>
              <a:rPr lang="en-US" dirty="0"/>
              <a:t>	</a:t>
            </a:r>
            <a:r>
              <a:rPr lang="en-US" dirty="0" smtClean="0"/>
              <a:t> </a:t>
            </a:r>
            <a:r>
              <a:rPr lang="en-US" dirty="0"/>
              <a:t>to	</a:t>
            </a:r>
            <a:r>
              <a:rPr lang="en-US" dirty="0" err="1" smtClean="0"/>
              <a:t>qualiffor</a:t>
            </a:r>
            <a:r>
              <a:rPr lang="en-US" dirty="0"/>
              <a:t>	</a:t>
            </a:r>
          </a:p>
          <a:p>
            <a:r>
              <a:rPr lang="en-US" dirty="0"/>
              <a:t>  the	</a:t>
            </a:r>
            <a:r>
              <a:rPr lang="en-US" dirty="0" smtClean="0"/>
              <a:t>New</a:t>
            </a:r>
            <a:r>
              <a:rPr lang="en-US" dirty="0"/>
              <a:t>	</a:t>
            </a:r>
            <a:r>
              <a:rPr lang="en-US" dirty="0" smtClean="0"/>
              <a:t>Director</a:t>
            </a:r>
            <a:r>
              <a:rPr lang="en-US" dirty="0"/>
              <a:t>	</a:t>
            </a:r>
            <a:r>
              <a:rPr lang="en-US" dirty="0" smtClean="0"/>
              <a:t>Conference </a:t>
            </a:r>
            <a:r>
              <a:rPr lang="en-US" dirty="0"/>
              <a:t>at	</a:t>
            </a:r>
            <a:r>
              <a:rPr lang="en-US" dirty="0" smtClean="0"/>
              <a:t> one  time-­‐because</a:t>
            </a:r>
            <a:r>
              <a:rPr lang="en-US" dirty="0"/>
              <a:t>	</a:t>
            </a:r>
            <a:r>
              <a:rPr lang="en-US" dirty="0" smtClean="0"/>
              <a:t>  </a:t>
            </a:r>
            <a:r>
              <a:rPr lang="en-US" dirty="0"/>
              <a:t>they	</a:t>
            </a:r>
            <a:r>
              <a:rPr lang="en-US" dirty="0" smtClean="0"/>
              <a:t>were</a:t>
            </a:r>
            <a:r>
              <a:rPr lang="en-US" dirty="0"/>
              <a:t>	</a:t>
            </a:r>
            <a:r>
              <a:rPr lang="en-US" dirty="0" smtClean="0"/>
              <a:t> </a:t>
            </a:r>
            <a:r>
              <a:rPr lang="en-US" dirty="0"/>
              <a:t>in	</a:t>
            </a:r>
            <a:r>
              <a:rPr lang="en-US" dirty="0" smtClean="0"/>
              <a:t> </a:t>
            </a:r>
            <a:r>
              <a:rPr lang="en-US" dirty="0"/>
              <a:t>the	</a:t>
            </a:r>
            <a:r>
              <a:rPr lang="en-US" dirty="0" smtClean="0"/>
              <a:t> </a:t>
            </a:r>
            <a:r>
              <a:rPr lang="en-US" dirty="0"/>
              <a:t>Dream	</a:t>
            </a:r>
            <a:r>
              <a:rPr lang="en-US" dirty="0" smtClean="0"/>
              <a:t> </a:t>
            </a:r>
            <a:r>
              <a:rPr lang="en-US" dirty="0"/>
              <a:t>Plan	</a:t>
            </a:r>
            <a:r>
              <a:rPr lang="en-US" dirty="0" smtClean="0"/>
              <a:t> </a:t>
            </a:r>
            <a:r>
              <a:rPr lang="en-US" dirty="0"/>
              <a:t>and	</a:t>
            </a:r>
            <a:r>
              <a:rPr lang="en-US" dirty="0" smtClean="0"/>
              <a:t> </a:t>
            </a:r>
            <a:r>
              <a:rPr lang="en-US" dirty="0"/>
              <a:t>were	</a:t>
            </a:r>
            <a:r>
              <a:rPr lang="en-US" dirty="0" smtClean="0"/>
              <a:t> </a:t>
            </a:r>
            <a:r>
              <a:rPr lang="en-US" dirty="0"/>
              <a:t>either	</a:t>
            </a:r>
            <a:r>
              <a:rPr lang="en-US" dirty="0" smtClean="0"/>
              <a:t> </a:t>
            </a:r>
            <a:r>
              <a:rPr lang="en-US" dirty="0"/>
              <a:t>a	</a:t>
            </a:r>
            <a:r>
              <a:rPr lang="en-US" dirty="0" smtClean="0"/>
              <a:t> first-­‐time</a:t>
            </a:r>
            <a:r>
              <a:rPr lang="en-US" dirty="0"/>
              <a:t>	</a:t>
            </a:r>
            <a:r>
              <a:rPr lang="en-US" dirty="0" smtClean="0"/>
              <a:t> </a:t>
            </a:r>
            <a:r>
              <a:rPr lang="en-US" dirty="0"/>
              <a:t>Director	</a:t>
            </a:r>
            <a:r>
              <a:rPr lang="en-US" dirty="0" smtClean="0"/>
              <a:t> or  met  </a:t>
            </a:r>
            <a:r>
              <a:rPr lang="en-US" dirty="0"/>
              <a:t>the	</a:t>
            </a:r>
          </a:p>
          <a:p>
            <a:r>
              <a:rPr lang="en-US" dirty="0"/>
              <a:t>  </a:t>
            </a:r>
          </a:p>
          <a:p>
            <a:r>
              <a:rPr lang="en-US" dirty="0" smtClean="0"/>
              <a:t>Requirements</a:t>
            </a:r>
            <a:r>
              <a:rPr lang="en-US" dirty="0"/>
              <a:t>	</a:t>
            </a:r>
            <a:r>
              <a:rPr lang="en-US" dirty="0" smtClean="0"/>
              <a:t> </a:t>
            </a:r>
            <a:r>
              <a:rPr lang="en-US" dirty="0"/>
              <a:t>of	</a:t>
            </a:r>
            <a:r>
              <a:rPr lang="en-US" dirty="0" smtClean="0"/>
              <a:t> </a:t>
            </a:r>
            <a:r>
              <a:rPr lang="en-US" dirty="0"/>
              <a:t>the	</a:t>
            </a:r>
            <a:r>
              <a:rPr lang="en-US" dirty="0" smtClean="0"/>
              <a:t> Five-­‐Year</a:t>
            </a:r>
            <a:r>
              <a:rPr lang="en-US" dirty="0"/>
              <a:t>	</a:t>
            </a:r>
            <a:r>
              <a:rPr lang="en-US" dirty="0" smtClean="0"/>
              <a:t>  </a:t>
            </a:r>
            <a:r>
              <a:rPr lang="en-US" dirty="0"/>
              <a:t>Rule	</a:t>
            </a:r>
          </a:p>
          <a:p>
            <a:r>
              <a:rPr lang="en-US" dirty="0"/>
              <a:t>–</a:t>
            </a:r>
          </a:p>
          <a:p>
            <a:r>
              <a:rPr lang="en-US" dirty="0" smtClean="0"/>
              <a:t>But  </a:t>
            </a:r>
            <a:r>
              <a:rPr lang="en-US" dirty="0"/>
              <a:t>who	</a:t>
            </a:r>
            <a:r>
              <a:rPr lang="en-US" dirty="0" smtClean="0"/>
              <a:t> </a:t>
            </a:r>
            <a:r>
              <a:rPr lang="en-US" dirty="0"/>
              <a:t>did	</a:t>
            </a:r>
            <a:r>
              <a:rPr lang="en-US" dirty="0" smtClean="0"/>
              <a:t>  not  </a:t>
            </a:r>
            <a:r>
              <a:rPr lang="en-US" dirty="0"/>
              <a:t>accumulate	</a:t>
            </a:r>
            <a:r>
              <a:rPr lang="en-US" dirty="0" smtClean="0"/>
              <a:t>  </a:t>
            </a:r>
            <a:r>
              <a:rPr lang="en-US" dirty="0"/>
              <a:t>sufficient	</a:t>
            </a:r>
            <a:r>
              <a:rPr lang="en-US" dirty="0" smtClean="0"/>
              <a:t>  </a:t>
            </a:r>
            <a:r>
              <a:rPr lang="en-US" dirty="0"/>
              <a:t>CV	</a:t>
            </a:r>
            <a:r>
              <a:rPr lang="en-US" dirty="0" smtClean="0"/>
              <a:t>  </a:t>
            </a:r>
            <a:r>
              <a:rPr lang="en-US" dirty="0"/>
              <a:t>to	</a:t>
            </a:r>
            <a:r>
              <a:rPr lang="en-US" dirty="0" smtClean="0"/>
              <a:t>  </a:t>
            </a:r>
            <a:r>
              <a:rPr lang="en-US" dirty="0"/>
              <a:t>qualify	</a:t>
            </a:r>
            <a:r>
              <a:rPr lang="en-US" dirty="0" smtClean="0"/>
              <a:t>  </a:t>
            </a:r>
            <a:r>
              <a:rPr lang="en-US" dirty="0"/>
              <a:t>within	</a:t>
            </a:r>
            <a:r>
              <a:rPr lang="en-US" dirty="0" smtClean="0"/>
              <a:t> </a:t>
            </a:r>
            <a:r>
              <a:rPr lang="en-US" dirty="0"/>
              <a:t>their	</a:t>
            </a:r>
            <a:r>
              <a:rPr lang="en-US" dirty="0" smtClean="0"/>
              <a:t> first</a:t>
            </a:r>
            <a:r>
              <a:rPr lang="en-US" dirty="0"/>
              <a:t>	</a:t>
            </a:r>
            <a:r>
              <a:rPr lang="en-US" dirty="0" smtClean="0"/>
              <a:t> </a:t>
            </a:r>
            <a:r>
              <a:rPr lang="en-US" dirty="0"/>
              <a:t>12	</a:t>
            </a:r>
            <a:r>
              <a:rPr lang="en-US" dirty="0" smtClean="0"/>
              <a:t>months</a:t>
            </a:r>
            <a:r>
              <a:rPr lang="en-US" dirty="0"/>
              <a:t>	</a:t>
            </a:r>
            <a:r>
              <a:rPr lang="en-US" dirty="0" smtClean="0"/>
              <a:t>  </a:t>
            </a:r>
            <a:r>
              <a:rPr lang="en-US" dirty="0"/>
              <a:t>as	</a:t>
            </a:r>
            <a:r>
              <a:rPr lang="en-US" dirty="0" smtClean="0"/>
              <a:t>  </a:t>
            </a:r>
            <a:r>
              <a:rPr lang="en-US" dirty="0"/>
              <a:t>a	</a:t>
            </a:r>
            <a:r>
              <a:rPr lang="en-US" dirty="0" smtClean="0"/>
              <a:t>  </a:t>
            </a:r>
            <a:r>
              <a:rPr lang="en-US" dirty="0"/>
              <a:t>Business	</a:t>
            </a:r>
            <a:r>
              <a:rPr lang="en-US" dirty="0" smtClean="0"/>
              <a:t>  </a:t>
            </a:r>
            <a:r>
              <a:rPr lang="en-US" dirty="0"/>
              <a:t>Leader,	</a:t>
            </a:r>
            <a:r>
              <a:rPr lang="en-US" dirty="0" smtClean="0"/>
              <a:t>  </a:t>
            </a:r>
            <a:r>
              <a:rPr lang="en-US" dirty="0"/>
              <a:t>may	</a:t>
            </a:r>
            <a:r>
              <a:rPr lang="en-US" dirty="0" smtClean="0"/>
              <a:t>qualify</a:t>
            </a:r>
            <a:r>
              <a:rPr lang="en-US" dirty="0"/>
              <a:t>	</a:t>
            </a:r>
            <a:r>
              <a:rPr lang="en-US" dirty="0" smtClean="0"/>
              <a:t> </a:t>
            </a:r>
            <a:r>
              <a:rPr lang="en-US" dirty="0"/>
              <a:t>by	</a:t>
            </a:r>
            <a:r>
              <a:rPr lang="en-US" dirty="0" smtClean="0"/>
              <a:t>  </a:t>
            </a:r>
            <a:r>
              <a:rPr lang="en-US" dirty="0"/>
              <a:t>accumulating	</a:t>
            </a:r>
            <a:r>
              <a:rPr lang="en-US" dirty="0" smtClean="0"/>
              <a:t>  </a:t>
            </a:r>
            <a:r>
              <a:rPr lang="en-US" dirty="0"/>
              <a:t>48,000	</a:t>
            </a:r>
            <a:r>
              <a:rPr lang="en-US" dirty="0" smtClean="0"/>
              <a:t>  </a:t>
            </a:r>
            <a:r>
              <a:rPr lang="en-US" dirty="0"/>
              <a:t>CV	</a:t>
            </a:r>
            <a:r>
              <a:rPr lang="en-US" dirty="0" smtClean="0"/>
              <a:t>  </a:t>
            </a:r>
            <a:r>
              <a:rPr lang="en-US" dirty="0"/>
              <a:t>within	</a:t>
            </a:r>
            <a:r>
              <a:rPr lang="en-US" dirty="0" smtClean="0"/>
              <a:t>  any  </a:t>
            </a:r>
            <a:r>
              <a:rPr lang="en-US" dirty="0"/>
              <a:t>12</a:t>
            </a:r>
          </a:p>
          <a:p>
            <a:r>
              <a:rPr lang="en-US" dirty="0"/>
              <a:t>-­</a:t>
            </a:r>
            <a:r>
              <a:rPr lang="en-US" dirty="0" smtClean="0"/>
              <a:t>‐consecutive</a:t>
            </a:r>
            <a:r>
              <a:rPr lang="en-US" dirty="0"/>
              <a:t>	</a:t>
            </a:r>
            <a:r>
              <a:rPr lang="en-US" dirty="0" smtClean="0"/>
              <a:t>  </a:t>
            </a:r>
            <a:r>
              <a:rPr lang="en-US" dirty="0"/>
              <a:t>month	</a:t>
            </a:r>
            <a:r>
              <a:rPr lang="en-US" dirty="0" smtClean="0"/>
              <a:t>  </a:t>
            </a:r>
            <a:r>
              <a:rPr lang="en-US" dirty="0"/>
              <a:t>per</a:t>
            </a:r>
          </a:p>
        </p:txBody>
      </p:sp>
      <p:sp>
        <p:nvSpPr>
          <p:cNvPr id="4" name="Rectangle 3"/>
          <p:cNvSpPr/>
          <p:nvPr/>
        </p:nvSpPr>
        <p:spPr>
          <a:xfrm>
            <a:off x="762000" y="1219200"/>
            <a:ext cx="7620000" cy="5632312"/>
          </a:xfrm>
          <a:prstGeom prst="rect">
            <a:avLst/>
          </a:prstGeom>
        </p:spPr>
        <p:txBody>
          <a:bodyPr wrap="square">
            <a:spAutoFit/>
          </a:bodyPr>
          <a:lstStyle/>
          <a:p>
            <a:endParaRPr lang="en-US" dirty="0"/>
          </a:p>
          <a:p>
            <a:r>
              <a:rPr lang="en-US" sz="2000" b="1" dirty="0" smtClean="0"/>
              <a:t>Business  Leaders </a:t>
            </a:r>
            <a:r>
              <a:rPr lang="en-US" sz="2000" b="1" dirty="0"/>
              <a:t>in  </a:t>
            </a:r>
            <a:r>
              <a:rPr lang="en-US" sz="2000" b="1" dirty="0" smtClean="0"/>
              <a:t>the Dream Plan who are  first- time Directors and maintain their rank</a:t>
            </a:r>
            <a:r>
              <a:rPr lang="en-US" sz="2000" dirty="0" smtClean="0"/>
              <a:t> are eligible to qualify  </a:t>
            </a:r>
            <a:r>
              <a:rPr lang="en-US" sz="2000" dirty="0"/>
              <a:t>for  </a:t>
            </a:r>
            <a:r>
              <a:rPr lang="en-US" sz="2000" dirty="0" smtClean="0"/>
              <a:t>the New Director Conference</a:t>
            </a:r>
          </a:p>
          <a:p>
            <a:r>
              <a:rPr lang="en-US" sz="2000" dirty="0" smtClean="0"/>
              <a:t> Qualifications</a:t>
            </a:r>
            <a:r>
              <a:rPr lang="en-US" sz="2000" dirty="0"/>
              <a:t>:</a:t>
            </a:r>
            <a:r>
              <a:rPr lang="en-US" dirty="0"/>
              <a:t>	</a:t>
            </a:r>
          </a:p>
          <a:p>
            <a:r>
              <a:rPr lang="en-US" dirty="0" smtClean="0"/>
              <a:t> </a:t>
            </a:r>
            <a:r>
              <a:rPr lang="en-US" sz="2000" b="1" dirty="0" smtClean="0"/>
              <a:t>18,000 </a:t>
            </a:r>
            <a:r>
              <a:rPr lang="en-US" sz="2000" b="1" dirty="0"/>
              <a:t>CV </a:t>
            </a:r>
            <a:r>
              <a:rPr lang="en-US" sz="2000" b="1" dirty="0" smtClean="0"/>
              <a:t> </a:t>
            </a:r>
            <a:r>
              <a:rPr lang="en-US" sz="2000" b="1" dirty="0"/>
              <a:t>In </a:t>
            </a:r>
            <a:r>
              <a:rPr lang="en-US" sz="2000" b="1" dirty="0" smtClean="0"/>
              <a:t>any 6-‐Consecutive month period within first 12 </a:t>
            </a:r>
            <a:r>
              <a:rPr lang="en-US" sz="2000" b="1" dirty="0"/>
              <a:t>months as </a:t>
            </a:r>
            <a:r>
              <a:rPr lang="en-US" sz="2000" b="1" dirty="0" smtClean="0"/>
              <a:t> Director </a:t>
            </a:r>
            <a:r>
              <a:rPr lang="en-US" sz="2000" b="1" dirty="0"/>
              <a:t>	</a:t>
            </a:r>
          </a:p>
          <a:p>
            <a:r>
              <a:rPr lang="en-US" dirty="0"/>
              <a:t>  </a:t>
            </a:r>
            <a:r>
              <a:rPr lang="en-US" dirty="0" smtClean="0"/>
              <a:t> ( CV is personal volume plus </a:t>
            </a:r>
            <a:r>
              <a:rPr lang="en-US" dirty="0" err="1" smtClean="0"/>
              <a:t>downline</a:t>
            </a:r>
            <a:r>
              <a:rPr lang="en-US" dirty="0" smtClean="0"/>
              <a:t> business leader volume up to 2000 PV </a:t>
            </a:r>
            <a:r>
              <a:rPr lang="en-US" dirty="0"/>
              <a:t>	</a:t>
            </a:r>
          </a:p>
          <a:p>
            <a:endParaRPr lang="en-US" dirty="0" smtClean="0"/>
          </a:p>
          <a:p>
            <a:r>
              <a:rPr lang="en-US" sz="2000" b="1" dirty="0"/>
              <a:t>“Second  </a:t>
            </a:r>
            <a:r>
              <a:rPr lang="en-US" sz="2000" b="1" dirty="0" err="1"/>
              <a:t>Chance</a:t>
            </a:r>
            <a:r>
              <a:rPr lang="en-US" sz="2000" b="1" dirty="0" err="1" smtClean="0"/>
              <a:t>”Qualifications</a:t>
            </a:r>
            <a:r>
              <a:rPr lang="en-US" sz="2000" b="1" dirty="0" smtClean="0"/>
              <a:t>: </a:t>
            </a:r>
            <a:r>
              <a:rPr lang="en-US" dirty="0"/>
              <a:t>   A  Dream  Plan  Business  Leader  who  </a:t>
            </a:r>
          </a:p>
          <a:p>
            <a:r>
              <a:rPr lang="en-US" dirty="0"/>
              <a:t>was  </a:t>
            </a:r>
            <a:r>
              <a:rPr lang="en-US" dirty="0" smtClean="0"/>
              <a:t>eligible </a:t>
            </a:r>
            <a:r>
              <a:rPr lang="en-US" dirty="0"/>
              <a:t> to  </a:t>
            </a:r>
            <a:r>
              <a:rPr lang="en-US" dirty="0" smtClean="0"/>
              <a:t>qualify for </a:t>
            </a:r>
            <a:r>
              <a:rPr lang="en-US" dirty="0"/>
              <a:t> the  New  Director  </a:t>
            </a:r>
            <a:r>
              <a:rPr lang="en-US" dirty="0" smtClean="0"/>
              <a:t>Conference </a:t>
            </a:r>
            <a:r>
              <a:rPr lang="en-US" dirty="0"/>
              <a:t> at  one  </a:t>
            </a:r>
            <a:r>
              <a:rPr lang="en-US" dirty="0" smtClean="0"/>
              <a:t>time-­</a:t>
            </a:r>
            <a:r>
              <a:rPr lang="en-US" dirty="0"/>
              <a:t>‐</a:t>
            </a:r>
          </a:p>
          <a:p>
            <a:r>
              <a:rPr lang="en-US" dirty="0"/>
              <a:t>because  they  were  in  the  Dream  Plan  and  were  either  a  </a:t>
            </a:r>
            <a:r>
              <a:rPr lang="en-US" dirty="0" smtClean="0"/>
              <a:t>first-­‐time </a:t>
            </a:r>
            <a:r>
              <a:rPr lang="en-US" dirty="0"/>
              <a:t> Director  </a:t>
            </a:r>
            <a:r>
              <a:rPr lang="en-US" dirty="0" smtClean="0"/>
              <a:t> </a:t>
            </a:r>
            <a:r>
              <a:rPr lang="en-US" dirty="0"/>
              <a:t> </a:t>
            </a:r>
            <a:r>
              <a:rPr lang="en-US" dirty="0" smtClean="0"/>
              <a:t>–but </a:t>
            </a:r>
            <a:r>
              <a:rPr lang="en-US" dirty="0"/>
              <a:t> who  did  not  accumulate  sufficient  CV  to  qualify  within  their  </a:t>
            </a:r>
            <a:r>
              <a:rPr lang="en-US" dirty="0" smtClean="0"/>
              <a:t>first </a:t>
            </a:r>
            <a:r>
              <a:rPr lang="en-US" dirty="0"/>
              <a:t> 12  </a:t>
            </a:r>
            <a:r>
              <a:rPr lang="en-US" dirty="0" smtClean="0"/>
              <a:t>months </a:t>
            </a:r>
            <a:r>
              <a:rPr lang="en-US" dirty="0"/>
              <a:t> as  a  Business  Leader,  may  qualify  by  </a:t>
            </a:r>
            <a:r>
              <a:rPr lang="en-US" sz="2000" b="1" dirty="0"/>
              <a:t>accumulating  48,000  CV  within  any  </a:t>
            </a:r>
            <a:r>
              <a:rPr lang="en-US" sz="2000" b="1" dirty="0" smtClean="0"/>
              <a:t>12-­‐consecutive </a:t>
            </a:r>
            <a:r>
              <a:rPr lang="en-US" sz="2000" b="1" dirty="0"/>
              <a:t> month  </a:t>
            </a:r>
            <a:r>
              <a:rPr lang="en-US" sz="2000" b="1" dirty="0" smtClean="0"/>
              <a:t>period.      </a:t>
            </a:r>
            <a:r>
              <a:rPr lang="en-US" sz="2000" b="1" dirty="0" err="1" smtClean="0"/>
              <a:t>lisa</a:t>
            </a:r>
            <a:endParaRPr lang="en-US" sz="2000" b="1" dirty="0"/>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val="37058132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533400"/>
            <a:ext cx="6400800" cy="646331"/>
          </a:xfrm>
          <a:prstGeom prst="rect">
            <a:avLst/>
          </a:prstGeom>
          <a:solidFill>
            <a:schemeClr val="accent3">
              <a:lumMod val="60000"/>
              <a:lumOff val="40000"/>
            </a:schemeClr>
          </a:solidFill>
          <a:ln>
            <a:solidFill>
              <a:schemeClr val="accent3">
                <a:lumMod val="50000"/>
              </a:schemeClr>
            </a:solidFill>
          </a:ln>
        </p:spPr>
        <p:txBody>
          <a:bodyPr wrap="square" rtlCol="0">
            <a:spAutoFit/>
          </a:bodyPr>
          <a:lstStyle/>
          <a:p>
            <a:r>
              <a:rPr lang="en-US" sz="3600" dirty="0" smtClean="0"/>
              <a:t>Qualifications  for Car Payments</a:t>
            </a:r>
            <a:endParaRPr lang="en-US" sz="3600" dirty="0"/>
          </a:p>
        </p:txBody>
      </p:sp>
      <p:sp>
        <p:nvSpPr>
          <p:cNvPr id="3" name="TextBox 2"/>
          <p:cNvSpPr txBox="1"/>
          <p:nvPr/>
        </p:nvSpPr>
        <p:spPr>
          <a:xfrm>
            <a:off x="152400" y="1371600"/>
            <a:ext cx="8763000" cy="2677656"/>
          </a:xfrm>
          <a:prstGeom prst="rect">
            <a:avLst/>
          </a:prstGeom>
          <a:noFill/>
        </p:spPr>
        <p:txBody>
          <a:bodyPr wrap="square" rtlCol="0">
            <a:spAutoFit/>
          </a:bodyPr>
          <a:lstStyle/>
          <a:p>
            <a:r>
              <a:rPr lang="en-US" sz="2400" b="1" dirty="0" smtClean="0"/>
              <a:t>	Dream Plan Senior Director or Above is Eligible</a:t>
            </a:r>
          </a:p>
          <a:p>
            <a:pPr marL="342900" indent="-342900">
              <a:buFont typeface="Arial"/>
              <a:buChar char="•"/>
            </a:pPr>
            <a:r>
              <a:rPr lang="en-US" sz="2400" dirty="0" smtClean="0"/>
              <a:t>5000 Car Volume ( Personal PV + 2000 from 1st level Director (s) ) </a:t>
            </a:r>
          </a:p>
          <a:p>
            <a:pPr marL="342900" indent="-342900">
              <a:buFont typeface="Arial"/>
              <a:buChar char="•"/>
            </a:pPr>
            <a:r>
              <a:rPr lang="en-US" sz="2400" dirty="0" smtClean="0"/>
              <a:t>Maintain for 3 months</a:t>
            </a:r>
          </a:p>
          <a:p>
            <a:pPr marL="342900" indent="-342900">
              <a:buFont typeface="Arial"/>
              <a:buChar char="•"/>
            </a:pPr>
            <a:r>
              <a:rPr lang="en-US" sz="2400" dirty="0" smtClean="0"/>
              <a:t>Then send Shaklee car registration form,  copy of lease or automobile purchase , photo of you and your new car!</a:t>
            </a:r>
            <a:endParaRPr lang="en-US" sz="2400" dirty="0"/>
          </a:p>
          <a:p>
            <a:pPr marL="342900" indent="-342900">
              <a:buFont typeface="Arial"/>
              <a:buChar char="•"/>
            </a:pPr>
            <a:r>
              <a:rPr lang="en-US" sz="2400" dirty="0" smtClean="0"/>
              <a:t>Option .. May accumulate car payments for 6 months to help provide down payment on car.                         </a:t>
            </a:r>
            <a:r>
              <a:rPr lang="en-US" sz="2400" dirty="0" err="1" smtClean="0"/>
              <a:t>lisa</a:t>
            </a:r>
            <a:endParaRPr lang="en-US" sz="2400" dirty="0"/>
          </a:p>
        </p:txBody>
      </p:sp>
      <p:sp>
        <p:nvSpPr>
          <p:cNvPr id="4" name="TextBox 3"/>
          <p:cNvSpPr txBox="1"/>
          <p:nvPr/>
        </p:nvSpPr>
        <p:spPr>
          <a:xfrm>
            <a:off x="228600" y="4073319"/>
            <a:ext cx="8458200" cy="1938992"/>
          </a:xfrm>
          <a:prstGeom prst="rect">
            <a:avLst/>
          </a:prstGeom>
          <a:noFill/>
          <a:ln>
            <a:solidFill>
              <a:schemeClr val="accent3">
                <a:lumMod val="50000"/>
              </a:schemeClr>
            </a:solidFill>
          </a:ln>
        </p:spPr>
        <p:txBody>
          <a:bodyPr wrap="square" rtlCol="0">
            <a:spAutoFit/>
          </a:bodyPr>
          <a:lstStyle/>
          <a:p>
            <a:r>
              <a:rPr lang="en-US" sz="2400" dirty="0" smtClean="0"/>
              <a:t>Senior Director    		$225/</a:t>
            </a:r>
            <a:r>
              <a:rPr lang="en-US" sz="2400" dirty="0" err="1" smtClean="0"/>
              <a:t>mo</a:t>
            </a:r>
            <a:r>
              <a:rPr lang="en-US" sz="2400" dirty="0" smtClean="0"/>
              <a:t>     or   $250 for hybrid</a:t>
            </a:r>
          </a:p>
          <a:p>
            <a:r>
              <a:rPr lang="en-US" sz="2400" dirty="0" smtClean="0"/>
              <a:t>Senior Coordinator		$325/</a:t>
            </a:r>
            <a:r>
              <a:rPr lang="en-US" sz="2400" dirty="0" err="1" smtClean="0"/>
              <a:t>mo</a:t>
            </a:r>
            <a:r>
              <a:rPr lang="en-US" sz="2400" dirty="0" smtClean="0"/>
              <a:t>     or   $375 for hybrid</a:t>
            </a:r>
          </a:p>
          <a:p>
            <a:r>
              <a:rPr lang="en-US" sz="2400" dirty="0" smtClean="0"/>
              <a:t>Senior Executive Coordinator $ 400/ </a:t>
            </a:r>
            <a:r>
              <a:rPr lang="en-US" sz="2400" dirty="0" err="1" smtClean="0"/>
              <a:t>mo</a:t>
            </a:r>
            <a:r>
              <a:rPr lang="en-US" sz="2400" dirty="0" smtClean="0"/>
              <a:t>  or    $450 for hybrid</a:t>
            </a:r>
          </a:p>
          <a:p>
            <a:r>
              <a:rPr lang="en-US" sz="2400" dirty="0" smtClean="0"/>
              <a:t>Senior Key Coordinator	$450/</a:t>
            </a:r>
            <a:r>
              <a:rPr lang="en-US" sz="2400" dirty="0" err="1" smtClean="0"/>
              <a:t>mo</a:t>
            </a:r>
            <a:r>
              <a:rPr lang="en-US" sz="2400" dirty="0" smtClean="0"/>
              <a:t>     or   $500 for hybrid</a:t>
            </a:r>
          </a:p>
          <a:p>
            <a:r>
              <a:rPr lang="en-US" sz="2400" dirty="0" smtClean="0"/>
              <a:t>Master Coordinator		 $500/</a:t>
            </a:r>
            <a:r>
              <a:rPr lang="en-US" sz="2400" dirty="0" err="1" smtClean="0"/>
              <a:t>mo</a:t>
            </a:r>
            <a:r>
              <a:rPr lang="en-US" sz="2400" dirty="0" smtClean="0"/>
              <a:t>    or   $600 for hybrid</a:t>
            </a:r>
            <a:endParaRPr lang="en-US" sz="2400" dirty="0"/>
          </a:p>
        </p:txBody>
      </p:sp>
    </p:spTree>
    <p:extLst>
      <p:ext uri="{BB962C8B-B14F-4D97-AF65-F5344CB8AC3E}">
        <p14:creationId xmlns:p14="http://schemas.microsoft.com/office/powerpoint/2010/main" val="42771731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447800"/>
          </a:xfrm>
          <a:solidFill>
            <a:schemeClr val="accent3">
              <a:lumMod val="60000"/>
              <a:lumOff val="40000"/>
            </a:schemeClr>
          </a:solidFill>
          <a:ln>
            <a:solidFill>
              <a:schemeClr val="accent3">
                <a:lumMod val="50000"/>
              </a:schemeClr>
            </a:solidFill>
          </a:ln>
        </p:spPr>
        <p:txBody>
          <a:bodyPr>
            <a:normAutofit/>
          </a:bodyPr>
          <a:lstStyle/>
          <a:p>
            <a:r>
              <a:rPr lang="en-US" sz="2800" dirty="0" smtClean="0"/>
              <a:t>Know the Rewards of the Compensation Plan to  </a:t>
            </a:r>
            <a:br>
              <a:rPr lang="en-US" sz="2800" dirty="0" smtClean="0"/>
            </a:br>
            <a:r>
              <a:rPr lang="en-US" sz="2800" dirty="0" smtClean="0"/>
              <a:t>Be Sure to Incorporate Strategies for Achieving Each</a:t>
            </a:r>
            <a:endParaRPr lang="en-US" sz="2800" dirty="0"/>
          </a:p>
        </p:txBody>
      </p:sp>
      <p:sp>
        <p:nvSpPr>
          <p:cNvPr id="3" name="Content Placeholder 2"/>
          <p:cNvSpPr>
            <a:spLocks noGrp="1"/>
          </p:cNvSpPr>
          <p:nvPr>
            <p:ph idx="1"/>
          </p:nvPr>
        </p:nvSpPr>
        <p:spPr>
          <a:xfrm>
            <a:off x="381000" y="2514600"/>
            <a:ext cx="8229600" cy="3916363"/>
          </a:xfrm>
        </p:spPr>
        <p:txBody>
          <a:bodyPr>
            <a:normAutofit/>
          </a:bodyPr>
          <a:lstStyle/>
          <a:p>
            <a:r>
              <a:rPr lang="en-US" sz="2400" dirty="0" smtClean="0"/>
              <a:t>Power Bonus time tables (every time they advance in rank)</a:t>
            </a:r>
          </a:p>
          <a:p>
            <a:r>
              <a:rPr lang="en-US" sz="2400" dirty="0" smtClean="0"/>
              <a:t>New Directors Conference</a:t>
            </a:r>
          </a:p>
          <a:p>
            <a:r>
              <a:rPr lang="en-US" sz="2400" dirty="0" smtClean="0"/>
              <a:t>Car bonuses payments</a:t>
            </a:r>
          </a:p>
          <a:p>
            <a:r>
              <a:rPr lang="en-US" sz="2400" dirty="0" smtClean="0"/>
              <a:t>Fast Track bonuses</a:t>
            </a:r>
          </a:p>
          <a:p>
            <a:r>
              <a:rPr lang="en-US" sz="2400" dirty="0" smtClean="0"/>
              <a:t>Infinity bonuses</a:t>
            </a:r>
          </a:p>
          <a:p>
            <a:r>
              <a:rPr lang="en-US" sz="2400" dirty="0" smtClean="0"/>
              <a:t>Trip qualifications</a:t>
            </a:r>
          </a:p>
          <a:p>
            <a:r>
              <a:rPr lang="en-US" sz="2400" dirty="0" smtClean="0"/>
              <a:t>Their next rank advancement                            </a:t>
            </a:r>
            <a:r>
              <a:rPr lang="en-US" sz="2400" dirty="0" err="1" smtClean="0"/>
              <a:t>becky</a:t>
            </a:r>
            <a:endParaRPr lang="en-US" sz="2400" dirty="0" smtClean="0"/>
          </a:p>
          <a:p>
            <a:endParaRPr lang="en-US" sz="2000" dirty="0"/>
          </a:p>
        </p:txBody>
      </p:sp>
      <p:pic>
        <p:nvPicPr>
          <p:cNvPr id="4" name="Picture 3" descr="http://weedmanfranchise.com/Library/_DB_Files/Entry1_73_PageImage.jpg"/>
          <p:cNvPicPr/>
          <p:nvPr/>
        </p:nvPicPr>
        <p:blipFill>
          <a:blip r:embed="rId2">
            <a:extLst>
              <a:ext uri="{28A0092B-C50C-407E-A947-70E740481C1C}">
                <a14:useLocalDpi xmlns:a14="http://schemas.microsoft.com/office/drawing/2010/main" val="0"/>
              </a:ext>
            </a:extLst>
          </a:blip>
          <a:srcRect/>
          <a:stretch>
            <a:fillRect/>
          </a:stretch>
        </p:blipFill>
        <p:spPr bwMode="auto">
          <a:xfrm>
            <a:off x="5029200" y="3200400"/>
            <a:ext cx="3381375" cy="1905000"/>
          </a:xfrm>
          <a:prstGeom prst="rect">
            <a:avLst/>
          </a:prstGeom>
          <a:noFill/>
          <a:ln>
            <a:noFill/>
          </a:ln>
        </p:spPr>
      </p:pic>
    </p:spTree>
    <p:extLst>
      <p:ext uri="{BB962C8B-B14F-4D97-AF65-F5344CB8AC3E}">
        <p14:creationId xmlns:p14="http://schemas.microsoft.com/office/powerpoint/2010/main" val="22450398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838200"/>
            <a:ext cx="8153400" cy="954107"/>
          </a:xfrm>
          <a:prstGeom prst="rect">
            <a:avLst/>
          </a:prstGeom>
          <a:noFill/>
          <a:ln>
            <a:solidFill>
              <a:schemeClr val="accent3">
                <a:lumMod val="50000"/>
              </a:schemeClr>
            </a:solidFill>
          </a:ln>
        </p:spPr>
        <p:txBody>
          <a:bodyPr wrap="square" rtlCol="0">
            <a:spAutoFit/>
          </a:bodyPr>
          <a:lstStyle/>
          <a:p>
            <a:r>
              <a:rPr lang="en-US" sz="2800" dirty="0" smtClean="0"/>
              <a:t>   Next --Be Ready with Inspirational True Stories And Examples of What Others are Doing That is Working</a:t>
            </a:r>
            <a:endParaRPr lang="en-US" sz="2800" dirty="0"/>
          </a:p>
        </p:txBody>
      </p:sp>
      <p:sp>
        <p:nvSpPr>
          <p:cNvPr id="3" name="TextBox 2"/>
          <p:cNvSpPr txBox="1"/>
          <p:nvPr/>
        </p:nvSpPr>
        <p:spPr>
          <a:xfrm>
            <a:off x="990600" y="2286000"/>
            <a:ext cx="6019800" cy="1569660"/>
          </a:xfrm>
          <a:prstGeom prst="rect">
            <a:avLst/>
          </a:prstGeom>
          <a:noFill/>
        </p:spPr>
        <p:txBody>
          <a:bodyPr wrap="square" rtlCol="0">
            <a:spAutoFit/>
          </a:bodyPr>
          <a:lstStyle/>
          <a:p>
            <a:pPr marL="342900" indent="-342900">
              <a:buFont typeface="Arial"/>
              <a:buChar char="•"/>
            </a:pPr>
            <a:r>
              <a:rPr lang="en-US" sz="2400" dirty="0" smtClean="0"/>
              <a:t>Stories inspire .. </a:t>
            </a:r>
          </a:p>
          <a:p>
            <a:pPr marL="342900" indent="-342900">
              <a:buFont typeface="Arial"/>
              <a:buChar char="•"/>
            </a:pPr>
            <a:r>
              <a:rPr lang="en-US" sz="2400" dirty="0" smtClean="0"/>
              <a:t>Stories encourage</a:t>
            </a:r>
          </a:p>
          <a:p>
            <a:pPr marL="342900" indent="-342900">
              <a:buFont typeface="Arial"/>
              <a:buChar char="•"/>
            </a:pPr>
            <a:r>
              <a:rPr lang="en-US" sz="2400" dirty="0" smtClean="0"/>
              <a:t>Create confidence and belief</a:t>
            </a:r>
          </a:p>
          <a:p>
            <a:pPr marL="342900" indent="-342900">
              <a:buFont typeface="Arial"/>
              <a:buChar char="•"/>
            </a:pPr>
            <a:r>
              <a:rPr lang="en-US" sz="2400" dirty="0" smtClean="0"/>
              <a:t>Teach lessons                                        </a:t>
            </a:r>
            <a:r>
              <a:rPr lang="en-US" sz="2400" dirty="0" err="1" smtClean="0"/>
              <a:t>lisa</a:t>
            </a:r>
            <a:endParaRPr lang="en-US" sz="2400" dirty="0"/>
          </a:p>
        </p:txBody>
      </p:sp>
      <p:pic>
        <p:nvPicPr>
          <p:cNvPr id="4" name="Picture 3" descr="http://contentmarketingexperience.i-scoop.eu/wp-content/uploads/sites/6/2014/06/Good-stories-compel-people-to-change-%E2%80%93-from-the-Storytelling-Infographic-by-Fathom-more-here.gif"/>
          <p:cNvPicPr/>
          <p:nvPr/>
        </p:nvPicPr>
        <p:blipFill>
          <a:blip r:embed="rId2">
            <a:extLst>
              <a:ext uri="{28A0092B-C50C-407E-A947-70E740481C1C}">
                <a14:useLocalDpi xmlns:a14="http://schemas.microsoft.com/office/drawing/2010/main" val="0"/>
              </a:ext>
            </a:extLst>
          </a:blip>
          <a:srcRect/>
          <a:stretch>
            <a:fillRect/>
          </a:stretch>
        </p:blipFill>
        <p:spPr bwMode="auto">
          <a:xfrm>
            <a:off x="838200" y="4038600"/>
            <a:ext cx="7010400" cy="2133600"/>
          </a:xfrm>
          <a:prstGeom prst="rect">
            <a:avLst/>
          </a:prstGeom>
          <a:noFill/>
          <a:ln>
            <a:noFill/>
          </a:ln>
        </p:spPr>
      </p:pic>
    </p:spTree>
    <p:extLst>
      <p:ext uri="{BB962C8B-B14F-4D97-AF65-F5344CB8AC3E}">
        <p14:creationId xmlns:p14="http://schemas.microsoft.com/office/powerpoint/2010/main" val="1206087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737937"/>
            <a:ext cx="6477000" cy="954107"/>
          </a:xfrm>
          <a:prstGeom prst="rect">
            <a:avLst/>
          </a:prstGeom>
          <a:noFill/>
          <a:ln w="38100">
            <a:solidFill>
              <a:schemeClr val="tx1"/>
            </a:solidFill>
          </a:ln>
        </p:spPr>
        <p:txBody>
          <a:bodyPr wrap="square" rtlCol="0">
            <a:spAutoFit/>
          </a:bodyPr>
          <a:lstStyle/>
          <a:p>
            <a:r>
              <a:rPr lang="en-US" sz="2800" dirty="0" smtClean="0"/>
              <a:t>Lastly,   to Prepare Ourselves to Guide our Business Partners  for Planning Sessions  … </a:t>
            </a:r>
            <a:endParaRPr lang="en-US" sz="2800" dirty="0"/>
          </a:p>
        </p:txBody>
      </p:sp>
      <p:sp>
        <p:nvSpPr>
          <p:cNvPr id="3" name="TextBox 2"/>
          <p:cNvSpPr txBox="1"/>
          <p:nvPr/>
        </p:nvSpPr>
        <p:spPr>
          <a:xfrm>
            <a:off x="838200" y="2057400"/>
            <a:ext cx="7696200" cy="3785652"/>
          </a:xfrm>
          <a:prstGeom prst="rect">
            <a:avLst/>
          </a:prstGeom>
          <a:noFill/>
        </p:spPr>
        <p:txBody>
          <a:bodyPr wrap="square" rtlCol="0">
            <a:spAutoFit/>
          </a:bodyPr>
          <a:lstStyle/>
          <a:p>
            <a:r>
              <a:rPr lang="en-US" sz="2400" dirty="0" smtClean="0"/>
              <a:t>We will want to remind ourselves of the role of the leader</a:t>
            </a:r>
          </a:p>
          <a:p>
            <a:r>
              <a:rPr lang="en-US" sz="2400" dirty="0" smtClean="0"/>
              <a:t>Is being a guide and a coach…</a:t>
            </a:r>
          </a:p>
          <a:p>
            <a:r>
              <a:rPr lang="en-US" sz="2400" dirty="0" smtClean="0"/>
              <a:t>Being </a:t>
            </a:r>
            <a:r>
              <a:rPr lang="en-US" sz="2400" dirty="0"/>
              <a:t>an advocate for </a:t>
            </a:r>
            <a:r>
              <a:rPr lang="en-US" sz="2400" dirty="0" smtClean="0"/>
              <a:t>them --				What they want  Not what we want</a:t>
            </a:r>
          </a:p>
          <a:p>
            <a:endParaRPr lang="en-US" sz="2400" dirty="0"/>
          </a:p>
          <a:p>
            <a:r>
              <a:rPr lang="en-US" sz="2400" dirty="0" smtClean="0"/>
              <a:t>Not telling .. But asking questions to help them participate in the planning.  They are not looking for a boss to tell them what to do ... But rather a coach and mentor to help them create their plan.                      </a:t>
            </a:r>
            <a:r>
              <a:rPr lang="en-US" sz="2400" dirty="0" err="1" smtClean="0"/>
              <a:t>katie</a:t>
            </a:r>
            <a:endParaRPr lang="en-US" sz="2400" dirty="0" smtClean="0"/>
          </a:p>
          <a:p>
            <a:endParaRPr lang="en-US" sz="2400" dirty="0"/>
          </a:p>
        </p:txBody>
      </p:sp>
    </p:spTree>
    <p:extLst>
      <p:ext uri="{BB962C8B-B14F-4D97-AF65-F5344CB8AC3E}">
        <p14:creationId xmlns:p14="http://schemas.microsoft.com/office/powerpoint/2010/main" val="32142525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17"/>
            <a:ext cx="9139238" cy="685588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1266" name="Title 1"/>
          <p:cNvSpPr>
            <a:spLocks noGrp="1"/>
          </p:cNvSpPr>
          <p:nvPr>
            <p:ph type="title"/>
          </p:nvPr>
        </p:nvSpPr>
        <p:spPr>
          <a:xfrm>
            <a:off x="457200" y="275168"/>
            <a:ext cx="5651500" cy="893233"/>
          </a:xfrm>
          <a:solidFill>
            <a:schemeClr val="bg1"/>
          </a:solidFill>
          <a:ln w="38100">
            <a:solidFill>
              <a:schemeClr val="tx2">
                <a:lumMod val="75000"/>
              </a:schemeClr>
            </a:solidFill>
          </a:ln>
        </p:spPr>
        <p:txBody>
          <a:bodyPr/>
          <a:lstStyle/>
          <a:p>
            <a:pPr>
              <a:defRPr/>
            </a:pPr>
            <a:r>
              <a:rPr lang="en-US" sz="2400" dirty="0" smtClean="0">
                <a:cs typeface="ＭＳ Ｐゴシック" charset="0"/>
              </a:rPr>
              <a:t>Popular Activities To Launch Your Business</a:t>
            </a:r>
          </a:p>
        </p:txBody>
      </p:sp>
      <p:sp>
        <p:nvSpPr>
          <p:cNvPr id="27652" name="Content Placeholder 2"/>
          <p:cNvSpPr>
            <a:spLocks noGrp="1"/>
          </p:cNvSpPr>
          <p:nvPr>
            <p:ph idx="1"/>
          </p:nvPr>
        </p:nvSpPr>
        <p:spPr>
          <a:xfrm>
            <a:off x="457200" y="1524001"/>
            <a:ext cx="7696200" cy="4495800"/>
          </a:xfrm>
          <a:solidFill>
            <a:schemeClr val="bg1"/>
          </a:solidFill>
          <a:ln w="12700">
            <a:solidFill>
              <a:schemeClr val="tx1"/>
            </a:solidFill>
          </a:ln>
        </p:spPr>
        <p:txBody>
          <a:bodyPr/>
          <a:lstStyle/>
          <a:p>
            <a:r>
              <a:rPr lang="en-US" sz="2000" dirty="0">
                <a:latin typeface="Calibri" charset="0"/>
                <a:ea typeface="MS PGothic" charset="0"/>
              </a:rPr>
              <a:t>Grand Opening / Business Launch Events – In your home </a:t>
            </a:r>
          </a:p>
          <a:p>
            <a:r>
              <a:rPr lang="en-US" sz="2000" dirty="0">
                <a:latin typeface="Calibri" charset="0"/>
                <a:ea typeface="MS PGothic" charset="0"/>
              </a:rPr>
              <a:t>Grand Opening / Business Launch Event  </a:t>
            </a:r>
            <a:r>
              <a:rPr lang="en-US" sz="2000" dirty="0" smtClean="0">
                <a:latin typeface="Calibri" charset="0"/>
                <a:ea typeface="MS PGothic" charset="0"/>
              </a:rPr>
              <a:t>... </a:t>
            </a:r>
            <a:r>
              <a:rPr lang="en-US" sz="2000" dirty="0">
                <a:latin typeface="Calibri" charset="0"/>
                <a:ea typeface="MS PGothic" charset="0"/>
              </a:rPr>
              <a:t>On Face Book  </a:t>
            </a:r>
          </a:p>
          <a:p>
            <a:r>
              <a:rPr lang="en-US" sz="2000" dirty="0">
                <a:latin typeface="Calibri" charset="0"/>
                <a:ea typeface="MS PGothic" charset="0"/>
              </a:rPr>
              <a:t>Individual appointments</a:t>
            </a:r>
          </a:p>
          <a:p>
            <a:r>
              <a:rPr lang="en-US" sz="2000" dirty="0">
                <a:latin typeface="Calibri" charset="0"/>
                <a:ea typeface="MS PGothic" charset="0"/>
              </a:rPr>
              <a:t>3 way calls</a:t>
            </a:r>
          </a:p>
          <a:p>
            <a:r>
              <a:rPr lang="en-US" sz="2000" dirty="0">
                <a:latin typeface="Calibri" charset="0"/>
                <a:ea typeface="MS PGothic" charset="0"/>
              </a:rPr>
              <a:t>Healthy Home  Healthy You events</a:t>
            </a:r>
          </a:p>
          <a:p>
            <a:r>
              <a:rPr lang="en-US" sz="2000" dirty="0">
                <a:latin typeface="Calibri" charset="0"/>
                <a:ea typeface="MS PGothic" charset="0"/>
              </a:rPr>
              <a:t>Play dates, lunches</a:t>
            </a:r>
          </a:p>
          <a:p>
            <a:r>
              <a:rPr lang="en-US" sz="2000" dirty="0" smtClean="0">
                <a:latin typeface="Calibri" charset="0"/>
                <a:ea typeface="MS PGothic" charset="0"/>
              </a:rPr>
              <a:t>Inviting </a:t>
            </a:r>
            <a:r>
              <a:rPr lang="en-US" sz="2000" dirty="0">
                <a:latin typeface="Calibri" charset="0"/>
                <a:ea typeface="MS PGothic" charset="0"/>
              </a:rPr>
              <a:t>to webinars, conference calls and live  area meetings</a:t>
            </a:r>
          </a:p>
          <a:p>
            <a:pPr>
              <a:buFont typeface="Arial" charset="0"/>
              <a:buNone/>
            </a:pPr>
            <a:r>
              <a:rPr lang="en-US" sz="2000" dirty="0">
                <a:latin typeface="Calibri" charset="0"/>
                <a:ea typeface="MS PGothic" charset="0"/>
              </a:rPr>
              <a:t>	--</a:t>
            </a:r>
            <a:r>
              <a:rPr lang="en-US" sz="2000" dirty="0" smtClean="0">
                <a:latin typeface="Calibri" charset="0"/>
                <a:ea typeface="MS PGothic" charset="0"/>
              </a:rPr>
              <a:t>Inviting </a:t>
            </a:r>
            <a:r>
              <a:rPr lang="en-US" sz="2000" dirty="0">
                <a:latin typeface="Calibri" charset="0"/>
                <a:ea typeface="MS PGothic" charset="0"/>
              </a:rPr>
              <a:t>to  Shaklee weekly Monday  Business Opportunity 	Presentations </a:t>
            </a:r>
          </a:p>
          <a:p>
            <a:pPr>
              <a:buFont typeface="Arial" charset="0"/>
              <a:buNone/>
            </a:pPr>
            <a:r>
              <a:rPr lang="en-US" sz="2000" dirty="0">
                <a:latin typeface="Calibri" charset="0"/>
                <a:ea typeface="MS PGothic" charset="0"/>
              </a:rPr>
              <a:t>	--Health Stories Conference Calls </a:t>
            </a:r>
          </a:p>
          <a:p>
            <a:pPr>
              <a:buFont typeface="Arial" charset="0"/>
              <a:buNone/>
            </a:pPr>
            <a:r>
              <a:rPr lang="en-US" sz="2000" dirty="0">
                <a:latin typeface="Calibri" charset="0"/>
                <a:ea typeface="MS PGothic" charset="0"/>
              </a:rPr>
              <a:t>	--Wellness </a:t>
            </a:r>
            <a:r>
              <a:rPr lang="en-US" sz="2000" dirty="0" smtClean="0">
                <a:latin typeface="Calibri" charset="0"/>
                <a:ea typeface="MS PGothic" charset="0"/>
              </a:rPr>
              <a:t>Webinars								                                                                        </a:t>
            </a:r>
            <a:r>
              <a:rPr lang="en-US" sz="2000" dirty="0" err="1" smtClean="0">
                <a:latin typeface="Calibri" charset="0"/>
                <a:ea typeface="MS PGothic" charset="0"/>
              </a:rPr>
              <a:t>katie</a:t>
            </a:r>
            <a:endParaRPr lang="en-US" sz="2000" dirty="0">
              <a:latin typeface="Calibri" charset="0"/>
              <a:ea typeface="MS PGothic" charset="0"/>
            </a:endParaRPr>
          </a:p>
          <a:p>
            <a:endParaRPr lang="en-US" sz="2000" dirty="0">
              <a:latin typeface="Calibri" charset="0"/>
              <a:ea typeface="MS PGothic" charset="0"/>
            </a:endParaRPr>
          </a:p>
        </p:txBody>
      </p:sp>
    </p:spTree>
    <p:extLst>
      <p:ext uri="{BB962C8B-B14F-4D97-AF65-F5344CB8AC3E}">
        <p14:creationId xmlns:p14="http://schemas.microsoft.com/office/powerpoint/2010/main" val="39863317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885191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381000"/>
            <a:ext cx="5715000" cy="646331"/>
          </a:xfrm>
          <a:prstGeom prst="rect">
            <a:avLst/>
          </a:prstGeom>
          <a:noFill/>
          <a:ln w="38100">
            <a:solidFill>
              <a:schemeClr val="tx1"/>
            </a:solidFill>
          </a:ln>
        </p:spPr>
        <p:txBody>
          <a:bodyPr wrap="square" rtlCol="0">
            <a:spAutoFit/>
          </a:bodyPr>
          <a:lstStyle/>
          <a:p>
            <a:r>
              <a:rPr lang="en-US" sz="3600" dirty="0" smtClean="0"/>
              <a:t>Inside the Planning Session</a:t>
            </a:r>
            <a:endParaRPr lang="en-US" sz="3600" dirty="0"/>
          </a:p>
        </p:txBody>
      </p:sp>
      <p:sp>
        <p:nvSpPr>
          <p:cNvPr id="3" name="TextBox 2"/>
          <p:cNvSpPr txBox="1"/>
          <p:nvPr/>
        </p:nvSpPr>
        <p:spPr>
          <a:xfrm>
            <a:off x="457200" y="1066800"/>
            <a:ext cx="8382000" cy="5262979"/>
          </a:xfrm>
          <a:prstGeom prst="rect">
            <a:avLst/>
          </a:prstGeom>
          <a:noFill/>
        </p:spPr>
        <p:txBody>
          <a:bodyPr wrap="square" rtlCol="0">
            <a:spAutoFit/>
          </a:bodyPr>
          <a:lstStyle/>
          <a:p>
            <a:pPr marL="342900" indent="-342900">
              <a:buFont typeface="Arial"/>
              <a:buChar char="•"/>
            </a:pPr>
            <a:r>
              <a:rPr lang="en-US" sz="2400" dirty="0" smtClean="0"/>
              <a:t>All planning sessions begin with a quick review of our business partner’s goals and purpose  (because they can change )</a:t>
            </a:r>
          </a:p>
          <a:p>
            <a:pPr marL="342900" indent="-342900">
              <a:buFont typeface="Arial"/>
              <a:buChar char="•"/>
            </a:pPr>
            <a:r>
              <a:rPr lang="en-US" sz="2400" dirty="0" smtClean="0"/>
              <a:t>Review the first 10  names on their list  -- one by one to</a:t>
            </a:r>
          </a:p>
          <a:p>
            <a:r>
              <a:rPr lang="en-US" sz="2400" dirty="0" smtClean="0"/>
              <a:t>	determine best approach </a:t>
            </a:r>
          </a:p>
          <a:p>
            <a:pPr marL="342900" indent="-342900">
              <a:buFont typeface="Arial"/>
              <a:buChar char="•"/>
            </a:pPr>
            <a:r>
              <a:rPr lang="en-US" sz="2400" dirty="0" smtClean="0"/>
              <a:t>Discuss potential business partners first – </a:t>
            </a:r>
          </a:p>
          <a:p>
            <a:r>
              <a:rPr lang="en-US" sz="2400" dirty="0"/>
              <a:t>	</a:t>
            </a:r>
            <a:r>
              <a:rPr lang="en-US" sz="2400" dirty="0" smtClean="0"/>
              <a:t>--The benefit of identifying business partners early is 		they can now learn together … </a:t>
            </a:r>
          </a:p>
          <a:p>
            <a:r>
              <a:rPr lang="en-US" sz="2400" dirty="0"/>
              <a:t>	</a:t>
            </a:r>
            <a:r>
              <a:rPr lang="en-US" sz="2400" dirty="0" smtClean="0"/>
              <a:t>--And they begin building a team … and learning how 		to create a team culture to invite others to join</a:t>
            </a:r>
          </a:p>
          <a:p>
            <a:r>
              <a:rPr lang="en-US" sz="2400" dirty="0"/>
              <a:t>	</a:t>
            </a:r>
            <a:r>
              <a:rPr lang="en-US" sz="2400" dirty="0" smtClean="0"/>
              <a:t>--  We increase their likelihood of qualifying for Fast 	Track bonuses, car payments and other perks of the 	comp plan that come as a reward for developing leaders</a:t>
            </a:r>
          </a:p>
          <a:p>
            <a:pPr marL="342900" indent="-342900">
              <a:buFont typeface="Arial"/>
              <a:buChar char="•"/>
            </a:pPr>
            <a:r>
              <a:rPr lang="en-US" sz="2400" dirty="0" smtClean="0"/>
              <a:t>Discuss reach out methods that are most appealing for 	developing their customer base.        </a:t>
            </a:r>
            <a:r>
              <a:rPr lang="en-US" sz="2400" dirty="0" err="1" smtClean="0"/>
              <a:t>katie</a:t>
            </a:r>
            <a:endParaRPr lang="en-US" sz="2400" dirty="0"/>
          </a:p>
        </p:txBody>
      </p:sp>
    </p:spTree>
    <p:extLst>
      <p:ext uri="{BB962C8B-B14F-4D97-AF65-F5344CB8AC3E}">
        <p14:creationId xmlns:p14="http://schemas.microsoft.com/office/powerpoint/2010/main" val="324839522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086600" cy="944562"/>
          </a:xfrm>
          <a:ln w="38100">
            <a:solidFill>
              <a:schemeClr val="accent4">
                <a:lumMod val="60000"/>
                <a:lumOff val="40000"/>
              </a:schemeClr>
            </a:solidFill>
          </a:ln>
        </p:spPr>
        <p:txBody>
          <a:bodyPr>
            <a:normAutofit/>
          </a:bodyPr>
          <a:lstStyle/>
          <a:p>
            <a:r>
              <a:rPr lang="en-US" sz="3200" dirty="0" smtClean="0"/>
              <a:t>Becky’s Road to Senior Coordinator</a:t>
            </a:r>
            <a:endParaRPr lang="en-US" sz="3200" dirty="0"/>
          </a:p>
        </p:txBody>
      </p:sp>
      <p:sp>
        <p:nvSpPr>
          <p:cNvPr id="3" name="Content Placeholder 2"/>
          <p:cNvSpPr>
            <a:spLocks noGrp="1"/>
          </p:cNvSpPr>
          <p:nvPr>
            <p:ph idx="1"/>
          </p:nvPr>
        </p:nvSpPr>
        <p:spPr>
          <a:xfrm>
            <a:off x="457200" y="1371600"/>
            <a:ext cx="6324600" cy="4754563"/>
          </a:xfrm>
        </p:spPr>
        <p:txBody>
          <a:bodyPr>
            <a:normAutofit/>
          </a:bodyPr>
          <a:lstStyle/>
          <a:p>
            <a:r>
              <a:rPr lang="en-US" sz="2400" dirty="0" smtClean="0"/>
              <a:t>Thinking changed</a:t>
            </a:r>
          </a:p>
          <a:p>
            <a:r>
              <a:rPr lang="en-US" sz="2400" dirty="0" smtClean="0"/>
              <a:t>Worked hard… was busy … but not productive... Because…</a:t>
            </a:r>
          </a:p>
          <a:p>
            <a:pPr marL="0" indent="0">
              <a:buNone/>
            </a:pPr>
            <a:r>
              <a:rPr lang="en-US" sz="2400" dirty="0" smtClean="0"/>
              <a:t>	There was NO plan</a:t>
            </a:r>
          </a:p>
          <a:p>
            <a:r>
              <a:rPr lang="en-US" sz="2400" dirty="0" smtClean="0"/>
              <a:t>Value of a plan </a:t>
            </a:r>
          </a:p>
          <a:p>
            <a:pPr marL="0" indent="0">
              <a:buNone/>
            </a:pPr>
            <a:r>
              <a:rPr lang="en-US" sz="2400" dirty="0"/>
              <a:t>	</a:t>
            </a:r>
            <a:r>
              <a:rPr lang="en-US" sz="2400" dirty="0" smtClean="0"/>
              <a:t>-- creates awareness of how close we 		are to the next rank and goal.</a:t>
            </a:r>
          </a:p>
          <a:p>
            <a:pPr marL="0" indent="0">
              <a:buNone/>
            </a:pPr>
            <a:r>
              <a:rPr lang="en-US" sz="2400" dirty="0"/>
              <a:t>	</a:t>
            </a:r>
            <a:r>
              <a:rPr lang="en-US" sz="2400" dirty="0" smtClean="0"/>
              <a:t>-- creates purpose</a:t>
            </a:r>
          </a:p>
          <a:p>
            <a:pPr marL="0" indent="0">
              <a:buNone/>
            </a:pPr>
            <a:r>
              <a:rPr lang="en-US" sz="2400" dirty="0"/>
              <a:t>	</a:t>
            </a:r>
            <a:r>
              <a:rPr lang="en-US" sz="2400" dirty="0" smtClean="0"/>
              <a:t>-- provides direction (who to call, what to say)</a:t>
            </a:r>
            <a:endParaRPr lang="en-US" sz="800" dirty="0" smtClean="0"/>
          </a:p>
          <a:p>
            <a:pPr marL="0" indent="0">
              <a:buNone/>
            </a:pPr>
            <a:r>
              <a:rPr lang="en-US" sz="2400" dirty="0"/>
              <a:t>	</a:t>
            </a:r>
            <a:r>
              <a:rPr lang="en-US" sz="2400" dirty="0" smtClean="0"/>
              <a:t>-- provides path to income needed</a:t>
            </a:r>
          </a:p>
          <a:p>
            <a:endParaRPr lang="en-US" sz="2400" dirty="0"/>
          </a:p>
        </p:txBody>
      </p:sp>
      <p:sp>
        <p:nvSpPr>
          <p:cNvPr id="4" name="TextBox 3"/>
          <p:cNvSpPr txBox="1"/>
          <p:nvPr/>
        </p:nvSpPr>
        <p:spPr>
          <a:xfrm>
            <a:off x="6705600" y="1447800"/>
            <a:ext cx="1676400" cy="1754327"/>
          </a:xfrm>
          <a:prstGeom prst="rect">
            <a:avLst/>
          </a:prstGeom>
          <a:noFill/>
          <a:ln>
            <a:solidFill>
              <a:schemeClr val="accent4">
                <a:lumMod val="75000"/>
              </a:schemeClr>
            </a:solidFill>
          </a:ln>
        </p:spPr>
        <p:txBody>
          <a:bodyPr wrap="square" rtlCol="0">
            <a:spAutoFit/>
          </a:bodyPr>
          <a:lstStyle/>
          <a:p>
            <a:r>
              <a:rPr lang="en-US" sz="3600" dirty="0" smtClean="0"/>
              <a:t>Dream</a:t>
            </a:r>
          </a:p>
          <a:p>
            <a:r>
              <a:rPr lang="en-US" sz="3600" dirty="0" smtClean="0"/>
              <a:t>Plan</a:t>
            </a:r>
          </a:p>
          <a:p>
            <a:r>
              <a:rPr lang="en-US" sz="3600" dirty="0" smtClean="0"/>
              <a:t>Action</a:t>
            </a:r>
            <a:endParaRPr lang="en-US" sz="3600" dirty="0"/>
          </a:p>
        </p:txBody>
      </p:sp>
      <p:pic>
        <p:nvPicPr>
          <p:cNvPr id="5" name="Picture 4" descr="Becky choate.JPG"/>
          <p:cNvPicPr>
            <a:picLocks noChangeAspect="1"/>
          </p:cNvPicPr>
          <p:nvPr/>
        </p:nvPicPr>
        <p:blipFill>
          <a:blip r:embed="rId2" cstate="print"/>
          <a:stretch>
            <a:fillRect/>
          </a:stretch>
        </p:blipFill>
        <p:spPr>
          <a:xfrm>
            <a:off x="6858000" y="3657600"/>
            <a:ext cx="1981200" cy="2743200"/>
          </a:xfrm>
          <a:prstGeom prst="rect">
            <a:avLst/>
          </a:prstGeom>
        </p:spPr>
      </p:pic>
    </p:spTree>
    <p:extLst>
      <p:ext uri="{BB962C8B-B14F-4D97-AF65-F5344CB8AC3E}">
        <p14:creationId xmlns:p14="http://schemas.microsoft.com/office/powerpoint/2010/main" val="239948229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457200" y="702733"/>
            <a:ext cx="8229600" cy="897467"/>
          </a:xfrm>
          <a:ln w="38100">
            <a:solidFill>
              <a:schemeClr val="accent3">
                <a:lumMod val="75000"/>
              </a:schemeClr>
            </a:solidFill>
          </a:ln>
        </p:spPr>
        <p:txBody>
          <a:bodyPr/>
          <a:lstStyle/>
          <a:p>
            <a:pPr>
              <a:defRPr/>
            </a:pPr>
            <a:r>
              <a:rPr lang="en-US" sz="2800" dirty="0" smtClean="0">
                <a:cs typeface="ＭＳ Ｐゴシック" charset="0"/>
              </a:rPr>
              <a:t> To Maximize the Income for a New Distributor</a:t>
            </a:r>
          </a:p>
        </p:txBody>
      </p:sp>
      <p:sp>
        <p:nvSpPr>
          <p:cNvPr id="37891" name="Content Placeholder 2"/>
          <p:cNvSpPr>
            <a:spLocks noGrp="1"/>
          </p:cNvSpPr>
          <p:nvPr>
            <p:ph idx="1"/>
          </p:nvPr>
        </p:nvSpPr>
        <p:spPr>
          <a:xfrm>
            <a:off x="381000" y="1828800"/>
            <a:ext cx="6324600" cy="4191000"/>
          </a:xfrm>
        </p:spPr>
        <p:txBody>
          <a:bodyPr>
            <a:normAutofit/>
          </a:bodyPr>
          <a:lstStyle/>
          <a:p>
            <a:r>
              <a:rPr lang="en-US" sz="2400" dirty="0" smtClean="0">
                <a:latin typeface="Calibri" charset="0"/>
                <a:ea typeface="MS PGothic" charset="0"/>
              </a:rPr>
              <a:t>Help them generate 1000 PV within		 first 30 to 60 days ideally</a:t>
            </a:r>
          </a:p>
          <a:p>
            <a:r>
              <a:rPr lang="en-US" sz="2400" dirty="0" smtClean="0">
                <a:latin typeface="Calibri" charset="0"/>
                <a:ea typeface="MS PGothic" charset="0"/>
              </a:rPr>
              <a:t>Teach them how to qualify for Power Bonuses             </a:t>
            </a:r>
            <a:endParaRPr lang="en-US" sz="2000" dirty="0" smtClean="0">
              <a:latin typeface="Calibri" charset="0"/>
              <a:ea typeface="MS PGothic" charset="0"/>
            </a:endParaRPr>
          </a:p>
          <a:p>
            <a:pPr algn="ctr"/>
            <a:endParaRPr lang="en-US" sz="2000" dirty="0" smtClean="0">
              <a:latin typeface="Calibri" charset="0"/>
              <a:ea typeface="MS PGothic" charset="0"/>
            </a:endParaRPr>
          </a:p>
          <a:p>
            <a:pPr marL="0" indent="0" algn="ctr">
              <a:buNone/>
            </a:pPr>
            <a:endParaRPr lang="en-US" sz="2000" dirty="0" smtClean="0">
              <a:latin typeface="Calibri" charset="0"/>
              <a:ea typeface="MS PGothic" charset="0"/>
            </a:endParaRPr>
          </a:p>
          <a:p>
            <a:pPr marL="0" indent="0" algn="ctr">
              <a:buNone/>
            </a:pPr>
            <a:r>
              <a:rPr lang="en-US" sz="2000" dirty="0" smtClean="0">
                <a:latin typeface="Calibri" charset="0"/>
                <a:ea typeface="MS PGothic" charset="0"/>
              </a:rPr>
              <a:t>See Teaming Up Fall 2014</a:t>
            </a:r>
          </a:p>
          <a:p>
            <a:pPr marL="0" indent="0" algn="ctr">
              <a:buNone/>
            </a:pPr>
            <a:r>
              <a:rPr lang="en-US" sz="2000" dirty="0" smtClean="0">
                <a:latin typeface="Calibri" charset="0"/>
                <a:ea typeface="MS PGothic" charset="0"/>
              </a:rPr>
              <a:t>Session 8  Oct 23, 2014</a:t>
            </a:r>
          </a:p>
          <a:p>
            <a:pPr marL="0" indent="0" algn="ctr">
              <a:buNone/>
            </a:pPr>
            <a:r>
              <a:rPr lang="en-US" sz="2000" dirty="0" smtClean="0">
                <a:latin typeface="Calibri" charset="0"/>
                <a:ea typeface="MS PGothic" charset="0"/>
              </a:rPr>
              <a:t>Know the Numbers</a:t>
            </a:r>
          </a:p>
          <a:p>
            <a:pPr marL="0" indent="0" algn="ctr">
              <a:buNone/>
            </a:pPr>
            <a:r>
              <a:rPr lang="en-US" sz="2000" dirty="0" smtClean="0">
                <a:latin typeface="Calibri" charset="0"/>
                <a:ea typeface="MS PGothic" charset="0"/>
              </a:rPr>
              <a:t>Compensation Plan Strategies       </a:t>
            </a:r>
            <a:r>
              <a:rPr lang="en-US" sz="2000" dirty="0" err="1" smtClean="0">
                <a:latin typeface="Calibri" charset="0"/>
                <a:ea typeface="MS PGothic" charset="0"/>
              </a:rPr>
              <a:t>becky</a:t>
            </a:r>
            <a:endParaRPr lang="en-US" sz="2000" dirty="0" smtClean="0">
              <a:latin typeface="Calibri" charset="0"/>
              <a:ea typeface="MS PGothic" charset="0"/>
            </a:endParaRPr>
          </a:p>
          <a:p>
            <a:pPr>
              <a:buFont typeface="Arial" charset="0"/>
              <a:buNone/>
            </a:pPr>
            <a:endParaRPr lang="en-US" sz="2000" dirty="0" smtClean="0">
              <a:latin typeface="Calibri" charset="0"/>
              <a:ea typeface="MS PGothic" charset="0"/>
            </a:endParaRPr>
          </a:p>
          <a:p>
            <a:endParaRPr lang="en-US" sz="2000" dirty="0">
              <a:latin typeface="Calibri" charset="0"/>
              <a:ea typeface="MS PGothic" charset="0"/>
            </a:endParaRPr>
          </a:p>
        </p:txBody>
      </p:sp>
      <p:pic>
        <p:nvPicPr>
          <p:cNvPr id="37892" name="Picture 5" descr="http://www.derickgant.com/wp-content/uploads/2012/01/paycheck.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99264" y="1600200"/>
            <a:ext cx="1887537" cy="44386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497673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117"/>
            <a:ext cx="9139238" cy="6855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itle 1"/>
          <p:cNvSpPr>
            <a:spLocks noGrp="1"/>
          </p:cNvSpPr>
          <p:nvPr>
            <p:ph type="title"/>
          </p:nvPr>
        </p:nvSpPr>
        <p:spPr>
          <a:xfrm>
            <a:off x="457200" y="381000"/>
            <a:ext cx="7531100" cy="842433"/>
          </a:xfrm>
          <a:solidFill>
            <a:schemeClr val="bg1"/>
          </a:solidFill>
          <a:ln w="38100">
            <a:solidFill>
              <a:schemeClr val="tx1"/>
            </a:solidFill>
          </a:ln>
        </p:spPr>
        <p:txBody>
          <a:bodyPr>
            <a:normAutofit fontScale="90000"/>
          </a:bodyPr>
          <a:lstStyle/>
          <a:p>
            <a:r>
              <a:rPr lang="en-US" sz="2800" dirty="0">
                <a:latin typeface="Calibri" charset="0"/>
                <a:ea typeface="MS PGothic" charset="0"/>
              </a:rPr>
              <a:t>Set up Planning Session to Create </a:t>
            </a:r>
            <a:r>
              <a:rPr lang="en-US" sz="2800" dirty="0" smtClean="0">
                <a:latin typeface="Calibri" charset="0"/>
                <a:ea typeface="MS PGothic" charset="0"/>
              </a:rPr>
              <a:t>1000/2000 </a:t>
            </a:r>
            <a:r>
              <a:rPr lang="en-US" sz="2800" dirty="0">
                <a:latin typeface="Calibri" charset="0"/>
                <a:ea typeface="MS PGothic" charset="0"/>
              </a:rPr>
              <a:t>PV Plan </a:t>
            </a:r>
          </a:p>
        </p:txBody>
      </p:sp>
      <p:sp>
        <p:nvSpPr>
          <p:cNvPr id="22532" name="Content Placeholder 2"/>
          <p:cNvSpPr>
            <a:spLocks noGrp="1"/>
          </p:cNvSpPr>
          <p:nvPr>
            <p:ph idx="1"/>
          </p:nvPr>
        </p:nvSpPr>
        <p:spPr>
          <a:xfrm>
            <a:off x="457200" y="1600200"/>
            <a:ext cx="8229600" cy="3877733"/>
          </a:xfrm>
          <a:solidFill>
            <a:schemeClr val="bg1"/>
          </a:solidFill>
          <a:ln w="19050">
            <a:solidFill>
              <a:schemeClr val="tx1"/>
            </a:solidFill>
          </a:ln>
        </p:spPr>
        <p:txBody>
          <a:bodyPr>
            <a:normAutofit/>
          </a:bodyPr>
          <a:lstStyle/>
          <a:p>
            <a:endParaRPr lang="en-US" sz="2000" dirty="0" smtClean="0">
              <a:latin typeface="Calibri" charset="0"/>
              <a:ea typeface="MS PGothic" charset="0"/>
            </a:endParaRPr>
          </a:p>
          <a:p>
            <a:r>
              <a:rPr lang="en-US" sz="2000" dirty="0" smtClean="0">
                <a:latin typeface="Calibri" charset="0"/>
                <a:ea typeface="MS PGothic" charset="0"/>
              </a:rPr>
              <a:t>Review </a:t>
            </a:r>
            <a:r>
              <a:rPr lang="en-US" sz="2000" dirty="0">
                <a:latin typeface="Calibri" charset="0"/>
                <a:ea typeface="MS PGothic" charset="0"/>
              </a:rPr>
              <a:t>each name on your list with your </a:t>
            </a:r>
            <a:r>
              <a:rPr lang="en-US" sz="2000" dirty="0" err="1">
                <a:latin typeface="Calibri" charset="0"/>
                <a:ea typeface="MS PGothic" charset="0"/>
              </a:rPr>
              <a:t>upline</a:t>
            </a:r>
            <a:r>
              <a:rPr lang="en-US" sz="2000" dirty="0">
                <a:latin typeface="Calibri" charset="0"/>
                <a:ea typeface="MS PGothic" charset="0"/>
              </a:rPr>
              <a:t> or other mentor …</a:t>
            </a:r>
          </a:p>
          <a:p>
            <a:pPr>
              <a:buFont typeface="Arial" charset="0"/>
              <a:buNone/>
            </a:pPr>
            <a:endParaRPr lang="en-US" sz="800" dirty="0">
              <a:latin typeface="Calibri" charset="0"/>
              <a:ea typeface="MS PGothic" charset="0"/>
            </a:endParaRPr>
          </a:p>
          <a:p>
            <a:r>
              <a:rPr lang="en-US" sz="2000" dirty="0">
                <a:latin typeface="Calibri" charset="0"/>
                <a:ea typeface="MS PGothic" charset="0"/>
              </a:rPr>
              <a:t>Choose 1 or 2 activities to get started … some to develop customers.. And some to identify business partners</a:t>
            </a:r>
          </a:p>
          <a:p>
            <a:pPr>
              <a:buFont typeface="Arial" charset="0"/>
              <a:buNone/>
            </a:pPr>
            <a:endParaRPr lang="en-US" sz="800" dirty="0">
              <a:latin typeface="Calibri" charset="0"/>
              <a:ea typeface="MS PGothic" charset="0"/>
            </a:endParaRPr>
          </a:p>
          <a:p>
            <a:r>
              <a:rPr lang="en-US" sz="2000" dirty="0">
                <a:latin typeface="Calibri" charset="0"/>
                <a:ea typeface="MS PGothic" charset="0"/>
              </a:rPr>
              <a:t>Set some times &amp; dates for your activities</a:t>
            </a:r>
          </a:p>
          <a:p>
            <a:pPr>
              <a:buFont typeface="Arial" charset="0"/>
              <a:buNone/>
            </a:pPr>
            <a:endParaRPr lang="en-US" sz="800" dirty="0">
              <a:latin typeface="Calibri" charset="0"/>
              <a:ea typeface="MS PGothic" charset="0"/>
            </a:endParaRPr>
          </a:p>
          <a:p>
            <a:r>
              <a:rPr lang="en-US" sz="2000" dirty="0">
                <a:latin typeface="Calibri" charset="0"/>
                <a:ea typeface="MS PGothic" charset="0"/>
              </a:rPr>
              <a:t>Learn how to invite, ask permission, have conversations</a:t>
            </a:r>
          </a:p>
          <a:p>
            <a:pPr>
              <a:buFont typeface="Arial" charset="0"/>
              <a:buNone/>
            </a:pPr>
            <a:endParaRPr lang="en-US" sz="800" dirty="0">
              <a:latin typeface="Calibri" charset="0"/>
              <a:ea typeface="MS PGothic" charset="0"/>
            </a:endParaRPr>
          </a:p>
          <a:p>
            <a:r>
              <a:rPr lang="en-US" sz="2000" dirty="0">
                <a:latin typeface="Calibri" charset="0"/>
                <a:ea typeface="MS PGothic" charset="0"/>
              </a:rPr>
              <a:t>And begin the process of …Share … Sponsor… Follow up               </a:t>
            </a:r>
            <a:r>
              <a:rPr lang="en-US" sz="2000" dirty="0" err="1" smtClean="0">
                <a:latin typeface="Calibri" charset="0"/>
                <a:ea typeface="MS PGothic" charset="0"/>
              </a:rPr>
              <a:t>katie</a:t>
            </a:r>
            <a:r>
              <a:rPr lang="en-US" sz="2000" dirty="0" smtClean="0">
                <a:latin typeface="Calibri" charset="0"/>
                <a:ea typeface="MS PGothic" charset="0"/>
              </a:rPr>
              <a:t>          </a:t>
            </a:r>
            <a:r>
              <a:rPr lang="en-US" sz="2000" dirty="0">
                <a:latin typeface="Calibri" charset="0"/>
                <a:ea typeface="MS PGothic" charset="0"/>
              </a:rPr>
              <a:t/>
            </a:r>
            <a:br>
              <a:rPr lang="en-US" sz="2000" dirty="0">
                <a:latin typeface="Calibri" charset="0"/>
                <a:ea typeface="MS PGothic" charset="0"/>
              </a:rPr>
            </a:br>
            <a:endParaRPr lang="en-US" sz="2000" dirty="0">
              <a:latin typeface="Calibri" charset="0"/>
              <a:ea typeface="MS PGothic" charset="0"/>
            </a:endParaRPr>
          </a:p>
          <a:p>
            <a:pPr>
              <a:buFont typeface="Arial" charset="0"/>
              <a:buNone/>
            </a:pPr>
            <a:endParaRPr lang="en-US" sz="2000" dirty="0">
              <a:latin typeface="Calibri" charset="0"/>
              <a:ea typeface="MS PGothic" charset="0"/>
            </a:endParaRPr>
          </a:p>
        </p:txBody>
      </p:sp>
    </p:spTree>
    <p:extLst>
      <p:ext uri="{BB962C8B-B14F-4D97-AF65-F5344CB8AC3E}">
        <p14:creationId xmlns:p14="http://schemas.microsoft.com/office/powerpoint/2010/main" val="141080178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411162"/>
          </a:xfrm>
        </p:spPr>
        <p:txBody>
          <a:bodyPr>
            <a:noAutofit/>
          </a:bodyPr>
          <a:lstStyle/>
          <a:p>
            <a:r>
              <a:rPr lang="en-US" sz="2800" u="sng" dirty="0" smtClean="0"/>
              <a:t>Ideas for Generating 1000 and 2000 PV </a:t>
            </a:r>
            <a:endParaRPr lang="en-US" sz="2800" u="sng" dirty="0"/>
          </a:p>
        </p:txBody>
      </p:sp>
      <p:sp>
        <p:nvSpPr>
          <p:cNvPr id="3" name="Content Placeholder 2"/>
          <p:cNvSpPr>
            <a:spLocks noGrp="1"/>
          </p:cNvSpPr>
          <p:nvPr>
            <p:ph idx="1"/>
          </p:nvPr>
        </p:nvSpPr>
        <p:spPr>
          <a:xfrm>
            <a:off x="457200" y="533400"/>
            <a:ext cx="8229600" cy="6096000"/>
          </a:xfrm>
        </p:spPr>
        <p:txBody>
          <a:bodyPr>
            <a:noAutofit/>
          </a:bodyPr>
          <a:lstStyle/>
          <a:p>
            <a:pPr lvl="0"/>
            <a:r>
              <a:rPr lang="en-US" sz="1800" dirty="0"/>
              <a:t>Four upcoming Monday night webinars</a:t>
            </a:r>
          </a:p>
          <a:p>
            <a:pPr marL="0" indent="0">
              <a:buNone/>
            </a:pPr>
            <a:r>
              <a:rPr lang="en-US" sz="1800" dirty="0"/>
              <a:t>	Invite five people</a:t>
            </a:r>
          </a:p>
          <a:p>
            <a:pPr marL="0" indent="0">
              <a:buNone/>
            </a:pPr>
            <a:r>
              <a:rPr lang="en-US" sz="1800" dirty="0"/>
              <a:t>	Two attend = 50 PV order = 100 PV x 4 = 400 </a:t>
            </a:r>
            <a:r>
              <a:rPr lang="en-US" sz="1800" dirty="0" smtClean="0"/>
              <a:t>PV</a:t>
            </a:r>
            <a:endParaRPr lang="en-US" sz="1800" dirty="0"/>
          </a:p>
          <a:p>
            <a:pPr lvl="0"/>
            <a:r>
              <a:rPr lang="en-US" sz="1800" dirty="0"/>
              <a:t>Interactive Conference Calls</a:t>
            </a:r>
          </a:p>
          <a:p>
            <a:pPr marL="0" indent="0">
              <a:buNone/>
            </a:pPr>
            <a:r>
              <a:rPr lang="en-US" sz="1800" dirty="0" smtClean="0"/>
              <a:t>	Invite </a:t>
            </a:r>
            <a:r>
              <a:rPr lang="en-US" sz="1800" dirty="0"/>
              <a:t>five people</a:t>
            </a:r>
          </a:p>
          <a:p>
            <a:pPr marL="0" indent="0">
              <a:buNone/>
            </a:pPr>
            <a:r>
              <a:rPr lang="en-US" sz="1800" dirty="0" smtClean="0"/>
              <a:t>	Two </a:t>
            </a:r>
            <a:r>
              <a:rPr lang="en-US" sz="1800" dirty="0"/>
              <a:t>attend = 50 PV order = 100 PV</a:t>
            </a:r>
          </a:p>
          <a:p>
            <a:pPr marL="0" indent="0">
              <a:buNone/>
            </a:pPr>
            <a:r>
              <a:rPr lang="en-US" sz="1800" dirty="0" smtClean="0"/>
              <a:t>	Plan </a:t>
            </a:r>
            <a:r>
              <a:rPr lang="en-US" sz="1800" dirty="0"/>
              <a:t>as many of these as you can</a:t>
            </a:r>
            <a:r>
              <a:rPr lang="en-US" sz="1800" dirty="0" smtClean="0"/>
              <a:t>!</a:t>
            </a:r>
            <a:endParaRPr lang="en-US" sz="1800" dirty="0"/>
          </a:p>
          <a:p>
            <a:pPr lvl="0"/>
            <a:r>
              <a:rPr lang="en-US" sz="1800" dirty="0"/>
              <a:t>Four local events</a:t>
            </a:r>
          </a:p>
          <a:p>
            <a:pPr marL="0" indent="0">
              <a:buNone/>
            </a:pPr>
            <a:r>
              <a:rPr lang="en-US" sz="1800" dirty="0" smtClean="0"/>
              <a:t>	Invite </a:t>
            </a:r>
            <a:r>
              <a:rPr lang="en-US" sz="1800" dirty="0"/>
              <a:t>10-15 to each </a:t>
            </a:r>
            <a:br>
              <a:rPr lang="en-US" sz="1800" dirty="0"/>
            </a:br>
            <a:r>
              <a:rPr lang="en-US" sz="1800" dirty="0" smtClean="0"/>
              <a:t>	Six </a:t>
            </a:r>
            <a:r>
              <a:rPr lang="en-US" sz="1800" dirty="0"/>
              <a:t>attend = 50 PV order = 300 PV = 1200 PV</a:t>
            </a:r>
          </a:p>
          <a:p>
            <a:pPr marL="0" indent="0">
              <a:buNone/>
            </a:pPr>
            <a:r>
              <a:rPr lang="en-US" sz="1800" dirty="0" smtClean="0"/>
              <a:t>	Plan </a:t>
            </a:r>
            <a:r>
              <a:rPr lang="en-US" sz="1800" dirty="0"/>
              <a:t>your own event</a:t>
            </a:r>
            <a:r>
              <a:rPr lang="en-US" sz="1800" dirty="0" smtClean="0"/>
              <a:t>!</a:t>
            </a:r>
            <a:endParaRPr lang="en-US" sz="1800" dirty="0"/>
          </a:p>
          <a:p>
            <a:pPr lvl="0"/>
            <a:r>
              <a:rPr lang="en-US" sz="1800" dirty="0"/>
              <a:t>Three-way Conference Calls</a:t>
            </a:r>
          </a:p>
          <a:p>
            <a:pPr marL="0" indent="0">
              <a:buNone/>
            </a:pPr>
            <a:r>
              <a:rPr lang="en-US" sz="1800" dirty="0" smtClean="0"/>
              <a:t>	Plan </a:t>
            </a:r>
            <a:r>
              <a:rPr lang="en-US" sz="1800" dirty="0"/>
              <a:t>as many as you can with Barb, </a:t>
            </a:r>
            <a:r>
              <a:rPr lang="en-US" sz="1800" dirty="0" err="1"/>
              <a:t>Moyra</a:t>
            </a:r>
            <a:r>
              <a:rPr lang="en-US" sz="1800" dirty="0"/>
              <a:t>, Pam, Harper or Katie!</a:t>
            </a:r>
          </a:p>
          <a:p>
            <a:pPr marL="0" indent="0">
              <a:buNone/>
            </a:pPr>
            <a:r>
              <a:rPr lang="en-US" sz="1800" dirty="0" smtClean="0"/>
              <a:t>	These </a:t>
            </a:r>
            <a:r>
              <a:rPr lang="en-US" sz="1800" dirty="0"/>
              <a:t>average 50-100 PV per call </a:t>
            </a:r>
          </a:p>
          <a:p>
            <a:pPr lvl="0"/>
            <a:r>
              <a:rPr lang="en-US" sz="1800" dirty="0"/>
              <a:t>Build a leader! Teach them to do the same</a:t>
            </a:r>
          </a:p>
          <a:p>
            <a:pPr marL="0" indent="0">
              <a:buNone/>
            </a:pPr>
            <a:r>
              <a:rPr lang="en-US" sz="1800" dirty="0" smtClean="0"/>
              <a:t>	Make </a:t>
            </a:r>
            <a:r>
              <a:rPr lang="en-US" sz="1800" dirty="0"/>
              <a:t>a list of possible leaders – no better time to join</a:t>
            </a:r>
          </a:p>
          <a:p>
            <a:pPr marL="0" indent="0">
              <a:buNone/>
            </a:pPr>
            <a:r>
              <a:rPr lang="en-US" sz="1800" dirty="0" smtClean="0"/>
              <a:t>	Share </a:t>
            </a:r>
            <a:r>
              <a:rPr lang="en-US" sz="1800" dirty="0"/>
              <a:t>these ideas with them!</a:t>
            </a:r>
          </a:p>
          <a:p>
            <a:pPr marL="0" indent="0">
              <a:buNone/>
            </a:pPr>
            <a:r>
              <a:rPr lang="en-US" sz="1800" dirty="0" smtClean="0"/>
              <a:t>	Three </a:t>
            </a:r>
            <a:r>
              <a:rPr lang="en-US" sz="1800" dirty="0"/>
              <a:t>distributors/10 members and </a:t>
            </a:r>
            <a:r>
              <a:rPr lang="en-US" sz="1800" dirty="0" smtClean="0"/>
              <a:t>duplicate           </a:t>
            </a:r>
            <a:r>
              <a:rPr lang="en-US" sz="1800" dirty="0" err="1" smtClean="0"/>
              <a:t>katie</a:t>
            </a:r>
            <a:endParaRPr lang="en-US" sz="1800" dirty="0"/>
          </a:p>
          <a:p>
            <a:pPr marL="0" indent="0">
              <a:buNone/>
            </a:pPr>
            <a:r>
              <a:rPr lang="en-US" sz="1800" dirty="0"/>
              <a:t> </a:t>
            </a:r>
            <a:endParaRPr lang="en-US" sz="1800" dirty="0" smtClean="0"/>
          </a:p>
          <a:p>
            <a:pPr marL="0" lvl="0" indent="0">
              <a:buNone/>
            </a:pPr>
            <a:endParaRPr lang="en-US" sz="1800" dirty="0"/>
          </a:p>
        </p:txBody>
      </p:sp>
    </p:spTree>
    <p:extLst>
      <p:ext uri="{BB962C8B-B14F-4D97-AF65-F5344CB8AC3E}">
        <p14:creationId xmlns:p14="http://schemas.microsoft.com/office/powerpoint/2010/main" val="41543748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399"/>
            <a:ext cx="7696200" cy="2895600"/>
          </a:xfrm>
          <a:ln w="38100">
            <a:solidFill>
              <a:schemeClr val="accent3">
                <a:lumMod val="75000"/>
              </a:schemeClr>
            </a:solidFill>
          </a:ln>
        </p:spPr>
        <p:txBody>
          <a:bodyPr>
            <a:normAutofit/>
          </a:bodyPr>
          <a:lstStyle/>
          <a:p>
            <a:r>
              <a:rPr lang="en-US" sz="2400" dirty="0" smtClean="0"/>
              <a:t>When </a:t>
            </a:r>
            <a:r>
              <a:rPr lang="en-US" sz="2400" dirty="0"/>
              <a:t>c</a:t>
            </a:r>
            <a:r>
              <a:rPr lang="en-US" sz="2400" dirty="0" smtClean="0"/>
              <a:t>oaching our associates, they </a:t>
            </a:r>
            <a:r>
              <a:rPr lang="en-US" sz="2400" dirty="0"/>
              <a:t>w</a:t>
            </a:r>
            <a:r>
              <a:rPr lang="en-US" sz="2400" dirty="0" smtClean="0"/>
              <a:t>ill likely be able to reach </a:t>
            </a:r>
            <a:r>
              <a:rPr lang="en-US" sz="2400" b="1" dirty="0" smtClean="0"/>
              <a:t>1000 PV from their immediate circle of friends … </a:t>
            </a:r>
            <a:br>
              <a:rPr lang="en-US" sz="2400" b="1" dirty="0" smtClean="0"/>
            </a:br>
            <a:r>
              <a:rPr lang="en-US" sz="2400" b="1" dirty="0" smtClean="0"/>
              <a:t/>
            </a:r>
            <a:br>
              <a:rPr lang="en-US" sz="2400" b="1" dirty="0" smtClean="0"/>
            </a:br>
            <a:r>
              <a:rPr lang="en-US" sz="2400" dirty="0" smtClean="0"/>
              <a:t>However, </a:t>
            </a:r>
            <a:r>
              <a:rPr lang="en-US" sz="2400" dirty="0"/>
              <a:t>t</a:t>
            </a:r>
            <a:r>
              <a:rPr lang="en-US" sz="2400" dirty="0" smtClean="0"/>
              <a:t>o advance to 2000 PV and 3000 PV  and beyond, they will want to learn how </a:t>
            </a:r>
            <a:r>
              <a:rPr lang="en-US" sz="2400" b="1" dirty="0" smtClean="0"/>
              <a:t>to obtain referrals and  create incentives</a:t>
            </a:r>
            <a:r>
              <a:rPr lang="en-US" sz="2400" dirty="0" smtClean="0"/>
              <a:t> to meet the people that their customers know…</a:t>
            </a:r>
            <a:br>
              <a:rPr lang="en-US" sz="2400" dirty="0" smtClean="0"/>
            </a:br>
            <a:endParaRPr lang="en-US" sz="2400" dirty="0"/>
          </a:p>
        </p:txBody>
      </p:sp>
      <p:sp>
        <p:nvSpPr>
          <p:cNvPr id="3" name="Content Placeholder 2"/>
          <p:cNvSpPr>
            <a:spLocks noGrp="1"/>
          </p:cNvSpPr>
          <p:nvPr>
            <p:ph idx="1"/>
          </p:nvPr>
        </p:nvSpPr>
        <p:spPr>
          <a:xfrm>
            <a:off x="609600" y="3886200"/>
            <a:ext cx="7848600" cy="2514600"/>
          </a:xfrm>
        </p:spPr>
        <p:txBody>
          <a:bodyPr>
            <a:normAutofit/>
          </a:bodyPr>
          <a:lstStyle/>
          <a:p>
            <a:pPr marL="0" indent="0">
              <a:buNone/>
            </a:pPr>
            <a:endParaRPr lang="en-US" sz="2000" dirty="0" smtClean="0"/>
          </a:p>
          <a:p>
            <a:r>
              <a:rPr lang="en-US" sz="2400" dirty="0" smtClean="0"/>
              <a:t>We will want to have a good customer service system in place  to teach our new leaders how to create life-long customers.. Some of whom may eventually join our business team.				</a:t>
            </a:r>
            <a:r>
              <a:rPr lang="en-US" sz="2400" dirty="0" err="1" smtClean="0"/>
              <a:t>becky</a:t>
            </a:r>
            <a:endParaRPr lang="en-US" sz="2400" dirty="0"/>
          </a:p>
        </p:txBody>
      </p:sp>
      <p:pic>
        <p:nvPicPr>
          <p:cNvPr id="4" name="Picture 3" descr="http://i.istockimg.com/file_thumbview_approve/19564113/6/stock-illustration-19564113-social-circles-illustration.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34200" y="2819400"/>
            <a:ext cx="1876425" cy="1390015"/>
          </a:xfrm>
          <a:prstGeom prst="rect">
            <a:avLst/>
          </a:prstGeom>
          <a:noFill/>
          <a:ln>
            <a:noFill/>
          </a:ln>
        </p:spPr>
      </p:pic>
    </p:spTree>
    <p:extLst>
      <p:ext uri="{BB962C8B-B14F-4D97-AF65-F5344CB8AC3E}">
        <p14:creationId xmlns:p14="http://schemas.microsoft.com/office/powerpoint/2010/main" val="2624097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Content Placeholder 2"/>
          <p:cNvSpPr>
            <a:spLocks noGrp="1"/>
          </p:cNvSpPr>
          <p:nvPr>
            <p:ph idx="1"/>
          </p:nvPr>
        </p:nvSpPr>
        <p:spPr>
          <a:xfrm>
            <a:off x="762000" y="2362200"/>
            <a:ext cx="7693025" cy="4191000"/>
          </a:xfrm>
        </p:spPr>
        <p:txBody>
          <a:bodyPr/>
          <a:lstStyle/>
          <a:p>
            <a:pPr>
              <a:buFont typeface="Wingdings" pitchFamily="2" charset="2"/>
              <a:buNone/>
            </a:pPr>
            <a:endParaRPr lang="en-US" sz="2000" smtClean="0"/>
          </a:p>
          <a:p>
            <a:pPr>
              <a:buFont typeface="Wingdings" pitchFamily="2" charset="2"/>
              <a:buNone/>
            </a:pPr>
            <a:r>
              <a:rPr lang="en-US" sz="2000" smtClean="0"/>
              <a:t>						</a:t>
            </a:r>
            <a:endParaRPr lang="en-US" smtClean="0"/>
          </a:p>
        </p:txBody>
      </p:sp>
      <p:sp>
        <p:nvSpPr>
          <p:cNvPr id="7171" name="Title 1"/>
          <p:cNvSpPr>
            <a:spLocks noGrp="1"/>
          </p:cNvSpPr>
          <p:nvPr>
            <p:ph type="title"/>
          </p:nvPr>
        </p:nvSpPr>
        <p:spPr>
          <a:xfrm>
            <a:off x="533400" y="1219200"/>
            <a:ext cx="8229600" cy="1295400"/>
          </a:xfrm>
        </p:spPr>
        <p:txBody>
          <a:bodyPr>
            <a:normAutofit/>
          </a:bodyPr>
          <a:lstStyle/>
          <a:p>
            <a:r>
              <a:rPr lang="en-US" sz="2400" dirty="0" smtClean="0"/>
              <a:t>Develop members under members.. Some will become life-long customers  and some may become business partners</a:t>
            </a:r>
            <a:endParaRPr lang="en-US" sz="2800" dirty="0" smtClean="0"/>
          </a:p>
        </p:txBody>
      </p:sp>
      <p:sp>
        <p:nvSpPr>
          <p:cNvPr id="7172" name="Oval 3"/>
          <p:cNvSpPr>
            <a:spLocks noChangeArrowheads="1"/>
          </p:cNvSpPr>
          <p:nvPr/>
        </p:nvSpPr>
        <p:spPr bwMode="auto">
          <a:xfrm>
            <a:off x="3276600" y="2514600"/>
            <a:ext cx="1828800" cy="1828800"/>
          </a:xfrm>
          <a:prstGeom prst="ellipse">
            <a:avLst/>
          </a:prstGeom>
          <a:solidFill>
            <a:schemeClr val="accent1"/>
          </a:solidFill>
          <a:ln w="9525" algn="ctr">
            <a:solidFill>
              <a:schemeClr val="tx1"/>
            </a:solidFill>
            <a:round/>
            <a:headEnd/>
            <a:tailEnd/>
          </a:ln>
        </p:spPr>
        <p:txBody>
          <a:bodyPr/>
          <a:lstStyle/>
          <a:p>
            <a:r>
              <a:rPr lang="en-US" sz="3600" dirty="0" smtClean="0">
                <a:solidFill>
                  <a:schemeClr val="bg1"/>
                </a:solidFill>
              </a:rPr>
              <a:t>YOU</a:t>
            </a:r>
            <a:endParaRPr lang="en-US" sz="3600" dirty="0">
              <a:solidFill>
                <a:schemeClr val="bg1"/>
              </a:solidFill>
            </a:endParaRPr>
          </a:p>
        </p:txBody>
      </p:sp>
      <p:sp>
        <p:nvSpPr>
          <p:cNvPr id="7173" name="Oval 4"/>
          <p:cNvSpPr>
            <a:spLocks noChangeArrowheads="1"/>
          </p:cNvSpPr>
          <p:nvPr/>
        </p:nvSpPr>
        <p:spPr bwMode="auto">
          <a:xfrm>
            <a:off x="4876800" y="4419600"/>
            <a:ext cx="1143000" cy="609600"/>
          </a:xfrm>
          <a:prstGeom prst="ellipse">
            <a:avLst/>
          </a:prstGeom>
          <a:solidFill>
            <a:schemeClr val="accent1"/>
          </a:solidFill>
          <a:ln w="9525" algn="ctr">
            <a:solidFill>
              <a:schemeClr val="tx1"/>
            </a:solidFill>
            <a:round/>
            <a:headEnd/>
            <a:tailEnd/>
          </a:ln>
        </p:spPr>
        <p:txBody>
          <a:bodyPr/>
          <a:lstStyle/>
          <a:p>
            <a:r>
              <a:rPr lang="en-US" sz="1600"/>
              <a:t>Sandy</a:t>
            </a:r>
          </a:p>
        </p:txBody>
      </p:sp>
      <p:sp>
        <p:nvSpPr>
          <p:cNvPr id="7174" name="Oval 5"/>
          <p:cNvSpPr>
            <a:spLocks noChangeArrowheads="1"/>
          </p:cNvSpPr>
          <p:nvPr/>
        </p:nvSpPr>
        <p:spPr bwMode="auto">
          <a:xfrm>
            <a:off x="5867400" y="5181600"/>
            <a:ext cx="990600" cy="609600"/>
          </a:xfrm>
          <a:prstGeom prst="ellipse">
            <a:avLst/>
          </a:prstGeom>
          <a:solidFill>
            <a:schemeClr val="accent1"/>
          </a:solidFill>
          <a:ln w="9525" algn="ctr">
            <a:solidFill>
              <a:schemeClr val="tx1"/>
            </a:solidFill>
            <a:round/>
            <a:headEnd/>
            <a:tailEnd/>
          </a:ln>
        </p:spPr>
        <p:txBody>
          <a:bodyPr/>
          <a:lstStyle/>
          <a:p>
            <a:r>
              <a:rPr lang="en-US"/>
              <a:t>Nicki</a:t>
            </a:r>
          </a:p>
        </p:txBody>
      </p:sp>
      <p:sp>
        <p:nvSpPr>
          <p:cNvPr id="7175" name="Oval 6"/>
          <p:cNvSpPr>
            <a:spLocks noChangeArrowheads="1"/>
          </p:cNvSpPr>
          <p:nvPr/>
        </p:nvSpPr>
        <p:spPr bwMode="auto">
          <a:xfrm>
            <a:off x="5029200" y="5562600"/>
            <a:ext cx="990600" cy="685800"/>
          </a:xfrm>
          <a:prstGeom prst="ellipse">
            <a:avLst/>
          </a:prstGeom>
          <a:solidFill>
            <a:schemeClr val="accent1"/>
          </a:solidFill>
          <a:ln w="9525" algn="ctr">
            <a:solidFill>
              <a:schemeClr val="tx1"/>
            </a:solidFill>
            <a:round/>
            <a:headEnd/>
            <a:tailEnd/>
          </a:ln>
        </p:spPr>
        <p:txBody>
          <a:bodyPr/>
          <a:lstStyle/>
          <a:p>
            <a:r>
              <a:rPr lang="en-US" sz="1600"/>
              <a:t>Alicia</a:t>
            </a:r>
          </a:p>
        </p:txBody>
      </p:sp>
      <p:sp>
        <p:nvSpPr>
          <p:cNvPr id="7176" name="Oval 7"/>
          <p:cNvSpPr>
            <a:spLocks noChangeArrowheads="1"/>
          </p:cNvSpPr>
          <p:nvPr/>
        </p:nvSpPr>
        <p:spPr bwMode="auto">
          <a:xfrm>
            <a:off x="3810000" y="5410200"/>
            <a:ext cx="1143000" cy="533400"/>
          </a:xfrm>
          <a:prstGeom prst="ellipse">
            <a:avLst/>
          </a:prstGeom>
          <a:solidFill>
            <a:schemeClr val="accent1"/>
          </a:solidFill>
          <a:ln w="9525" algn="ctr">
            <a:solidFill>
              <a:schemeClr val="tx1"/>
            </a:solidFill>
            <a:round/>
            <a:headEnd/>
            <a:tailEnd/>
          </a:ln>
        </p:spPr>
        <p:txBody>
          <a:bodyPr/>
          <a:lstStyle/>
          <a:p>
            <a:r>
              <a:rPr lang="en-US" sz="1400"/>
              <a:t>Joanie</a:t>
            </a:r>
          </a:p>
        </p:txBody>
      </p:sp>
      <p:sp>
        <p:nvSpPr>
          <p:cNvPr id="7177" name="Oval 8"/>
          <p:cNvSpPr>
            <a:spLocks noChangeArrowheads="1"/>
          </p:cNvSpPr>
          <p:nvPr/>
        </p:nvSpPr>
        <p:spPr bwMode="auto">
          <a:xfrm>
            <a:off x="1752600" y="3429000"/>
            <a:ext cx="1219200" cy="838200"/>
          </a:xfrm>
          <a:prstGeom prst="ellipse">
            <a:avLst/>
          </a:prstGeom>
          <a:solidFill>
            <a:schemeClr val="accent1"/>
          </a:solidFill>
          <a:ln w="9525" algn="ctr">
            <a:solidFill>
              <a:schemeClr val="tx1"/>
            </a:solidFill>
            <a:round/>
            <a:headEnd/>
            <a:tailEnd/>
          </a:ln>
        </p:spPr>
        <p:txBody>
          <a:bodyPr/>
          <a:lstStyle/>
          <a:p>
            <a:endParaRPr lang="en-US" sz="1200" dirty="0"/>
          </a:p>
        </p:txBody>
      </p:sp>
      <p:sp>
        <p:nvSpPr>
          <p:cNvPr id="7178" name="Oval 9"/>
          <p:cNvSpPr>
            <a:spLocks noChangeArrowheads="1"/>
          </p:cNvSpPr>
          <p:nvPr/>
        </p:nvSpPr>
        <p:spPr bwMode="auto">
          <a:xfrm rot="1779777">
            <a:off x="990600" y="4648200"/>
            <a:ext cx="1143000" cy="914400"/>
          </a:xfrm>
          <a:prstGeom prst="ellipse">
            <a:avLst/>
          </a:prstGeom>
          <a:solidFill>
            <a:schemeClr val="accent1"/>
          </a:solidFill>
          <a:ln w="9525" algn="ctr">
            <a:solidFill>
              <a:schemeClr val="tx1"/>
            </a:solidFill>
            <a:round/>
            <a:headEnd/>
            <a:tailEnd/>
          </a:ln>
        </p:spPr>
        <p:txBody>
          <a:bodyPr/>
          <a:lstStyle/>
          <a:p>
            <a:endParaRPr lang="en-US" sz="1200" dirty="0"/>
          </a:p>
        </p:txBody>
      </p:sp>
      <p:cxnSp>
        <p:nvCxnSpPr>
          <p:cNvPr id="7179" name="Straight Connector 11"/>
          <p:cNvCxnSpPr>
            <a:cxnSpLocks noChangeShapeType="1"/>
          </p:cNvCxnSpPr>
          <p:nvPr/>
        </p:nvCxnSpPr>
        <p:spPr bwMode="auto">
          <a:xfrm rot="16200000" flipH="1">
            <a:off x="4686300" y="4152900"/>
            <a:ext cx="381000" cy="304800"/>
          </a:xfrm>
          <a:prstGeom prst="line">
            <a:avLst/>
          </a:prstGeom>
          <a:noFill/>
          <a:ln w="9525" algn="ctr">
            <a:solidFill>
              <a:schemeClr val="tx1"/>
            </a:solidFill>
            <a:round/>
            <a:headEnd/>
            <a:tailEnd/>
          </a:ln>
        </p:spPr>
      </p:cxnSp>
      <p:cxnSp>
        <p:nvCxnSpPr>
          <p:cNvPr id="7180" name="Straight Connector 13"/>
          <p:cNvCxnSpPr>
            <a:cxnSpLocks noChangeShapeType="1"/>
          </p:cNvCxnSpPr>
          <p:nvPr/>
        </p:nvCxnSpPr>
        <p:spPr bwMode="auto">
          <a:xfrm flipH="1">
            <a:off x="2667000" y="3429000"/>
            <a:ext cx="711948" cy="122751"/>
          </a:xfrm>
          <a:prstGeom prst="line">
            <a:avLst/>
          </a:prstGeom>
          <a:noFill/>
          <a:ln w="9525" algn="ctr">
            <a:solidFill>
              <a:schemeClr val="tx1"/>
            </a:solidFill>
            <a:round/>
            <a:headEnd/>
            <a:tailEnd/>
          </a:ln>
        </p:spPr>
      </p:cxnSp>
      <p:cxnSp>
        <p:nvCxnSpPr>
          <p:cNvPr id="7181" name="Straight Connector 16"/>
          <p:cNvCxnSpPr>
            <a:cxnSpLocks noChangeShapeType="1"/>
            <a:endCxn id="7178" idx="0"/>
          </p:cNvCxnSpPr>
          <p:nvPr/>
        </p:nvCxnSpPr>
        <p:spPr bwMode="auto">
          <a:xfrm flipH="1">
            <a:off x="1788367" y="4038600"/>
            <a:ext cx="192833" cy="669515"/>
          </a:xfrm>
          <a:prstGeom prst="line">
            <a:avLst/>
          </a:prstGeom>
          <a:noFill/>
          <a:ln w="9525" algn="ctr">
            <a:solidFill>
              <a:schemeClr val="tx1"/>
            </a:solidFill>
            <a:round/>
            <a:headEnd/>
            <a:tailEnd/>
          </a:ln>
        </p:spPr>
      </p:cxnSp>
      <p:cxnSp>
        <p:nvCxnSpPr>
          <p:cNvPr id="7182" name="Straight Connector 20"/>
          <p:cNvCxnSpPr>
            <a:cxnSpLocks noChangeShapeType="1"/>
            <a:stCxn id="7173" idx="5"/>
            <a:endCxn id="7174" idx="1"/>
          </p:cNvCxnSpPr>
          <p:nvPr/>
        </p:nvCxnSpPr>
        <p:spPr bwMode="auto">
          <a:xfrm rot="16200000" flipH="1">
            <a:off x="5767388" y="5026025"/>
            <a:ext cx="330200" cy="158750"/>
          </a:xfrm>
          <a:prstGeom prst="line">
            <a:avLst/>
          </a:prstGeom>
          <a:noFill/>
          <a:ln w="9525" algn="ctr">
            <a:solidFill>
              <a:schemeClr val="tx1"/>
            </a:solidFill>
            <a:round/>
            <a:headEnd/>
            <a:tailEnd/>
          </a:ln>
        </p:spPr>
      </p:cxnSp>
      <p:cxnSp>
        <p:nvCxnSpPr>
          <p:cNvPr id="7183" name="Straight Connector 23"/>
          <p:cNvCxnSpPr>
            <a:cxnSpLocks noChangeShapeType="1"/>
            <a:stCxn id="7173" idx="4"/>
          </p:cNvCxnSpPr>
          <p:nvPr/>
        </p:nvCxnSpPr>
        <p:spPr bwMode="auto">
          <a:xfrm rot="5400000">
            <a:off x="5162550" y="5276850"/>
            <a:ext cx="533400" cy="38100"/>
          </a:xfrm>
          <a:prstGeom prst="line">
            <a:avLst/>
          </a:prstGeom>
          <a:noFill/>
          <a:ln w="9525" algn="ctr">
            <a:solidFill>
              <a:schemeClr val="tx1"/>
            </a:solidFill>
            <a:round/>
            <a:headEnd/>
            <a:tailEnd/>
          </a:ln>
        </p:spPr>
      </p:cxnSp>
      <p:cxnSp>
        <p:nvCxnSpPr>
          <p:cNvPr id="7184" name="Straight Connector 25"/>
          <p:cNvCxnSpPr>
            <a:cxnSpLocks noChangeShapeType="1"/>
            <a:stCxn id="7173" idx="3"/>
          </p:cNvCxnSpPr>
          <p:nvPr/>
        </p:nvCxnSpPr>
        <p:spPr bwMode="auto">
          <a:xfrm rot="5400000">
            <a:off x="4610894" y="4901406"/>
            <a:ext cx="393700" cy="471488"/>
          </a:xfrm>
          <a:prstGeom prst="line">
            <a:avLst/>
          </a:prstGeom>
          <a:noFill/>
          <a:ln w="9525" algn="ctr">
            <a:solidFill>
              <a:schemeClr val="tx1"/>
            </a:solidFill>
            <a:round/>
            <a:headEnd/>
            <a:tailEnd/>
          </a:ln>
        </p:spPr>
      </p:cxnSp>
      <p:cxnSp>
        <p:nvCxnSpPr>
          <p:cNvPr id="7186" name="Straight Connector 19"/>
          <p:cNvCxnSpPr>
            <a:cxnSpLocks noChangeShapeType="1"/>
            <a:stCxn id="7172" idx="6"/>
          </p:cNvCxnSpPr>
          <p:nvPr/>
        </p:nvCxnSpPr>
        <p:spPr bwMode="auto">
          <a:xfrm>
            <a:off x="5105400" y="3429000"/>
            <a:ext cx="1752600" cy="304800"/>
          </a:xfrm>
          <a:prstGeom prst="line">
            <a:avLst/>
          </a:prstGeom>
          <a:noFill/>
          <a:ln w="9525" algn="ctr">
            <a:solidFill>
              <a:schemeClr val="tx1"/>
            </a:solidFill>
            <a:round/>
            <a:headEnd/>
            <a:tailEnd/>
          </a:ln>
        </p:spPr>
      </p:cxnSp>
      <p:sp>
        <p:nvSpPr>
          <p:cNvPr id="7187" name="Oval 20"/>
          <p:cNvSpPr>
            <a:spLocks noChangeArrowheads="1"/>
          </p:cNvSpPr>
          <p:nvPr/>
        </p:nvSpPr>
        <p:spPr bwMode="auto">
          <a:xfrm>
            <a:off x="6781800" y="3429000"/>
            <a:ext cx="609600" cy="762000"/>
          </a:xfrm>
          <a:prstGeom prst="ellipse">
            <a:avLst/>
          </a:prstGeom>
          <a:solidFill>
            <a:schemeClr val="accent1"/>
          </a:solidFill>
          <a:ln w="9525" algn="ctr">
            <a:solidFill>
              <a:schemeClr val="tx1"/>
            </a:solidFill>
            <a:round/>
            <a:headEnd/>
            <a:tailEnd/>
          </a:ln>
        </p:spPr>
        <p:txBody>
          <a:bodyPr/>
          <a:lstStyle/>
          <a:p>
            <a:endParaRPr lang="en-US"/>
          </a:p>
        </p:txBody>
      </p:sp>
      <p:cxnSp>
        <p:nvCxnSpPr>
          <p:cNvPr id="7189" name="Straight Connector 23"/>
          <p:cNvCxnSpPr>
            <a:cxnSpLocks noChangeShapeType="1"/>
            <a:stCxn id="7187" idx="0"/>
          </p:cNvCxnSpPr>
          <p:nvPr/>
        </p:nvCxnSpPr>
        <p:spPr bwMode="auto">
          <a:xfrm rot="5400000" flipH="1" flipV="1">
            <a:off x="7048500" y="2933700"/>
            <a:ext cx="533400" cy="457200"/>
          </a:xfrm>
          <a:prstGeom prst="line">
            <a:avLst/>
          </a:prstGeom>
          <a:noFill/>
          <a:ln w="9525" algn="ctr">
            <a:solidFill>
              <a:schemeClr val="tx1"/>
            </a:solidFill>
            <a:round/>
            <a:headEnd/>
            <a:tailEnd/>
          </a:ln>
        </p:spPr>
      </p:cxnSp>
      <p:cxnSp>
        <p:nvCxnSpPr>
          <p:cNvPr id="7190" name="Straight Connector 25"/>
          <p:cNvCxnSpPr>
            <a:cxnSpLocks noChangeShapeType="1"/>
            <a:endCxn id="7200" idx="2"/>
          </p:cNvCxnSpPr>
          <p:nvPr/>
        </p:nvCxnSpPr>
        <p:spPr bwMode="auto">
          <a:xfrm flipV="1">
            <a:off x="7315200" y="3924300"/>
            <a:ext cx="609600" cy="38100"/>
          </a:xfrm>
          <a:prstGeom prst="line">
            <a:avLst/>
          </a:prstGeom>
          <a:noFill/>
          <a:ln w="9525" algn="ctr">
            <a:solidFill>
              <a:schemeClr val="tx1"/>
            </a:solidFill>
            <a:round/>
            <a:headEnd/>
            <a:tailEnd/>
          </a:ln>
        </p:spPr>
      </p:cxnSp>
      <p:cxnSp>
        <p:nvCxnSpPr>
          <p:cNvPr id="7191" name="Straight Connector 27"/>
          <p:cNvCxnSpPr>
            <a:cxnSpLocks noChangeShapeType="1"/>
          </p:cNvCxnSpPr>
          <p:nvPr/>
        </p:nvCxnSpPr>
        <p:spPr bwMode="auto">
          <a:xfrm flipV="1">
            <a:off x="7391400" y="3276600"/>
            <a:ext cx="457200" cy="304800"/>
          </a:xfrm>
          <a:prstGeom prst="line">
            <a:avLst/>
          </a:prstGeom>
          <a:noFill/>
          <a:ln w="9525" algn="ctr">
            <a:solidFill>
              <a:schemeClr val="tx1"/>
            </a:solidFill>
            <a:round/>
            <a:headEnd/>
            <a:tailEnd/>
          </a:ln>
        </p:spPr>
      </p:cxnSp>
      <p:cxnSp>
        <p:nvCxnSpPr>
          <p:cNvPr id="7192" name="Straight Connector 29"/>
          <p:cNvCxnSpPr>
            <a:cxnSpLocks noChangeShapeType="1"/>
            <a:stCxn id="7187" idx="5"/>
          </p:cNvCxnSpPr>
          <p:nvPr/>
        </p:nvCxnSpPr>
        <p:spPr bwMode="auto">
          <a:xfrm rot="16200000" flipH="1">
            <a:off x="7329487" y="4052888"/>
            <a:ext cx="415925" cy="469900"/>
          </a:xfrm>
          <a:prstGeom prst="line">
            <a:avLst/>
          </a:prstGeom>
          <a:noFill/>
          <a:ln w="9525" algn="ctr">
            <a:solidFill>
              <a:schemeClr val="tx1"/>
            </a:solidFill>
            <a:round/>
            <a:headEnd/>
            <a:tailEnd/>
          </a:ln>
        </p:spPr>
      </p:cxnSp>
      <p:cxnSp>
        <p:nvCxnSpPr>
          <p:cNvPr id="7198" name="Straight Connector 41"/>
          <p:cNvCxnSpPr>
            <a:cxnSpLocks noChangeShapeType="1"/>
            <a:stCxn id="7187" idx="4"/>
          </p:cNvCxnSpPr>
          <p:nvPr/>
        </p:nvCxnSpPr>
        <p:spPr bwMode="auto">
          <a:xfrm rot="16200000" flipH="1">
            <a:off x="6972300" y="4305300"/>
            <a:ext cx="304800" cy="76200"/>
          </a:xfrm>
          <a:prstGeom prst="line">
            <a:avLst/>
          </a:prstGeom>
          <a:noFill/>
          <a:ln w="9525" algn="ctr">
            <a:solidFill>
              <a:schemeClr val="tx1"/>
            </a:solidFill>
            <a:round/>
            <a:headEnd/>
            <a:tailEnd/>
          </a:ln>
        </p:spPr>
      </p:cxnSp>
      <p:sp>
        <p:nvSpPr>
          <p:cNvPr id="7199" name="Oval 55"/>
          <p:cNvSpPr>
            <a:spLocks noChangeArrowheads="1"/>
          </p:cNvSpPr>
          <p:nvPr/>
        </p:nvSpPr>
        <p:spPr bwMode="auto">
          <a:xfrm>
            <a:off x="7772400" y="4343400"/>
            <a:ext cx="533400" cy="685800"/>
          </a:xfrm>
          <a:prstGeom prst="ellipse">
            <a:avLst/>
          </a:prstGeom>
          <a:solidFill>
            <a:schemeClr val="accent1"/>
          </a:solidFill>
          <a:ln w="9525" algn="ctr">
            <a:solidFill>
              <a:schemeClr val="tx1"/>
            </a:solidFill>
            <a:round/>
            <a:headEnd/>
            <a:tailEnd/>
          </a:ln>
        </p:spPr>
        <p:txBody>
          <a:bodyPr/>
          <a:lstStyle/>
          <a:p>
            <a:endParaRPr lang="en-US"/>
          </a:p>
        </p:txBody>
      </p:sp>
      <p:sp>
        <p:nvSpPr>
          <p:cNvPr id="7200" name="Oval 56"/>
          <p:cNvSpPr>
            <a:spLocks noChangeArrowheads="1"/>
          </p:cNvSpPr>
          <p:nvPr/>
        </p:nvSpPr>
        <p:spPr bwMode="auto">
          <a:xfrm>
            <a:off x="7924800" y="3657600"/>
            <a:ext cx="533400" cy="533400"/>
          </a:xfrm>
          <a:prstGeom prst="ellipse">
            <a:avLst/>
          </a:prstGeom>
          <a:solidFill>
            <a:schemeClr val="accent1"/>
          </a:solidFill>
          <a:ln w="9525" algn="ctr">
            <a:solidFill>
              <a:schemeClr val="tx1"/>
            </a:solidFill>
            <a:round/>
            <a:headEnd/>
            <a:tailEnd/>
          </a:ln>
        </p:spPr>
        <p:txBody>
          <a:bodyPr/>
          <a:lstStyle/>
          <a:p>
            <a:endParaRPr lang="en-US"/>
          </a:p>
        </p:txBody>
      </p:sp>
      <p:sp>
        <p:nvSpPr>
          <p:cNvPr id="7201" name="Oval 57"/>
          <p:cNvSpPr>
            <a:spLocks noChangeArrowheads="1"/>
          </p:cNvSpPr>
          <p:nvPr/>
        </p:nvSpPr>
        <p:spPr bwMode="auto">
          <a:xfrm>
            <a:off x="7848600" y="2895600"/>
            <a:ext cx="457200" cy="533400"/>
          </a:xfrm>
          <a:prstGeom prst="ellipse">
            <a:avLst/>
          </a:prstGeom>
          <a:solidFill>
            <a:schemeClr val="accent1"/>
          </a:solidFill>
          <a:ln w="9525" algn="ctr">
            <a:solidFill>
              <a:schemeClr val="tx1"/>
            </a:solidFill>
            <a:round/>
            <a:headEnd/>
            <a:tailEnd/>
          </a:ln>
        </p:spPr>
        <p:txBody>
          <a:bodyPr/>
          <a:lstStyle/>
          <a:p>
            <a:endParaRPr lang="en-US"/>
          </a:p>
        </p:txBody>
      </p:sp>
      <p:sp>
        <p:nvSpPr>
          <p:cNvPr id="7202" name="Oval 58"/>
          <p:cNvSpPr>
            <a:spLocks noChangeArrowheads="1"/>
          </p:cNvSpPr>
          <p:nvPr/>
        </p:nvSpPr>
        <p:spPr bwMode="auto">
          <a:xfrm>
            <a:off x="7162800" y="2590800"/>
            <a:ext cx="609600" cy="457200"/>
          </a:xfrm>
          <a:prstGeom prst="ellipse">
            <a:avLst/>
          </a:prstGeom>
          <a:solidFill>
            <a:schemeClr val="accent1"/>
          </a:solidFill>
          <a:ln w="9525" algn="ctr">
            <a:solidFill>
              <a:schemeClr val="tx1"/>
            </a:solidFill>
            <a:round/>
            <a:headEnd/>
            <a:tailEnd/>
          </a:ln>
        </p:spPr>
        <p:txBody>
          <a:bodyPr/>
          <a:lstStyle/>
          <a:p>
            <a:endParaRPr lang="en-US"/>
          </a:p>
        </p:txBody>
      </p:sp>
      <p:sp>
        <p:nvSpPr>
          <p:cNvPr id="7203" name="Oval 60"/>
          <p:cNvSpPr>
            <a:spLocks noChangeArrowheads="1"/>
          </p:cNvSpPr>
          <p:nvPr/>
        </p:nvSpPr>
        <p:spPr bwMode="auto">
          <a:xfrm>
            <a:off x="7010400" y="4495800"/>
            <a:ext cx="457200" cy="457200"/>
          </a:xfrm>
          <a:prstGeom prst="ellipse">
            <a:avLst/>
          </a:prstGeom>
          <a:solidFill>
            <a:schemeClr val="accent1"/>
          </a:solidFill>
          <a:ln w="9525" algn="ctr">
            <a:solidFill>
              <a:schemeClr val="tx1"/>
            </a:solidFill>
            <a:round/>
            <a:headEnd/>
            <a:tailEnd/>
          </a:ln>
        </p:spPr>
        <p:txBody>
          <a:bodyPr/>
          <a:lstStyle/>
          <a:p>
            <a:endParaRPr lang="en-US"/>
          </a:p>
        </p:txBody>
      </p:sp>
      <p:sp>
        <p:nvSpPr>
          <p:cNvPr id="7209" name="TextBox 41"/>
          <p:cNvSpPr txBox="1">
            <a:spLocks noChangeArrowheads="1"/>
          </p:cNvSpPr>
          <p:nvPr/>
        </p:nvSpPr>
        <p:spPr bwMode="auto">
          <a:xfrm>
            <a:off x="7467600" y="6019800"/>
            <a:ext cx="1143000" cy="369888"/>
          </a:xfrm>
          <a:prstGeom prst="rect">
            <a:avLst/>
          </a:prstGeom>
          <a:noFill/>
          <a:ln w="9525">
            <a:noFill/>
            <a:miter lim="800000"/>
            <a:headEnd/>
            <a:tailEnd/>
          </a:ln>
        </p:spPr>
        <p:txBody>
          <a:bodyPr>
            <a:spAutoFit/>
          </a:bodyPr>
          <a:lstStyle/>
          <a:p>
            <a:r>
              <a:rPr lang="en-US" dirty="0" err="1" smtClean="0"/>
              <a:t>becky</a:t>
            </a:r>
            <a:endParaRPr lang="en-US" dirty="0"/>
          </a:p>
        </p:txBody>
      </p:sp>
      <p:sp>
        <p:nvSpPr>
          <p:cNvPr id="55" name="TextBox 54"/>
          <p:cNvSpPr txBox="1"/>
          <p:nvPr/>
        </p:nvSpPr>
        <p:spPr>
          <a:xfrm>
            <a:off x="381000" y="381000"/>
            <a:ext cx="8382000" cy="584776"/>
          </a:xfrm>
          <a:prstGeom prst="rect">
            <a:avLst/>
          </a:prstGeom>
          <a:noFill/>
          <a:ln>
            <a:solidFill>
              <a:schemeClr val="tx2">
                <a:lumMod val="60000"/>
                <a:lumOff val="40000"/>
              </a:schemeClr>
            </a:solidFill>
          </a:ln>
        </p:spPr>
        <p:txBody>
          <a:bodyPr wrap="square" rtlCol="0">
            <a:spAutoFit/>
          </a:bodyPr>
          <a:lstStyle/>
          <a:p>
            <a:r>
              <a:rPr lang="en-US" sz="3200" dirty="0" smtClean="0"/>
              <a:t>This is How We Want </a:t>
            </a:r>
            <a:r>
              <a:rPr lang="en-US" sz="3200" dirty="0"/>
              <a:t>O</a:t>
            </a:r>
            <a:r>
              <a:rPr lang="en-US" sz="3200" dirty="0" smtClean="0"/>
              <a:t>ur Businesses to Grow</a:t>
            </a:r>
            <a:endParaRPr lang="en-US" sz="3200" dirty="0"/>
          </a:p>
        </p:txBody>
      </p:sp>
    </p:spTree>
    <p:extLst>
      <p:ext uri="{BB962C8B-B14F-4D97-AF65-F5344CB8AC3E}">
        <p14:creationId xmlns:p14="http://schemas.microsoft.com/office/powerpoint/2010/main" val="83537810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extBox 1"/>
          <p:cNvSpPr txBox="1"/>
          <p:nvPr/>
        </p:nvSpPr>
        <p:spPr>
          <a:xfrm>
            <a:off x="533400" y="685800"/>
            <a:ext cx="5943600" cy="646331"/>
          </a:xfrm>
          <a:prstGeom prst="rect">
            <a:avLst/>
          </a:prstGeom>
          <a:noFill/>
          <a:ln w="38100">
            <a:solidFill>
              <a:schemeClr val="accent3">
                <a:lumMod val="50000"/>
              </a:schemeClr>
            </a:solidFill>
          </a:ln>
        </p:spPr>
        <p:txBody>
          <a:bodyPr wrap="square" rtlCol="0">
            <a:spAutoFit/>
          </a:bodyPr>
          <a:lstStyle/>
          <a:p>
            <a:r>
              <a:rPr lang="en-US" sz="3600" dirty="0" smtClean="0"/>
              <a:t>Stay Close The First 30 Days</a:t>
            </a:r>
            <a:endParaRPr lang="en-US" sz="3600" dirty="0"/>
          </a:p>
        </p:txBody>
      </p:sp>
      <p:sp>
        <p:nvSpPr>
          <p:cNvPr id="3" name="TextBox 2"/>
          <p:cNvSpPr txBox="1"/>
          <p:nvPr/>
        </p:nvSpPr>
        <p:spPr>
          <a:xfrm>
            <a:off x="381000" y="1524000"/>
            <a:ext cx="7620000" cy="4524315"/>
          </a:xfrm>
          <a:prstGeom prst="rect">
            <a:avLst/>
          </a:prstGeom>
          <a:noFill/>
        </p:spPr>
        <p:txBody>
          <a:bodyPr wrap="square" rtlCol="0">
            <a:spAutoFit/>
          </a:bodyPr>
          <a:lstStyle/>
          <a:p>
            <a:pPr marL="342900" indent="-342900">
              <a:buFont typeface="Arial"/>
              <a:buChar char="•"/>
            </a:pPr>
            <a:r>
              <a:rPr lang="en-US" sz="2400" i="1" dirty="0" smtClean="0"/>
              <a:t>“When we sponsor  a new distributor, we make a commitment to help them get off to a great start and to work closely with them the first 30 days….”	</a:t>
            </a:r>
            <a:r>
              <a:rPr lang="en-US" sz="2400" dirty="0" smtClean="0"/>
              <a:t>	                         						--Sarah Robbins</a:t>
            </a:r>
          </a:p>
          <a:p>
            <a:pPr marL="342900" indent="-342900">
              <a:buFont typeface="Arial"/>
              <a:buChar char="•"/>
            </a:pPr>
            <a:r>
              <a:rPr lang="en-US" sz="2400" dirty="0" smtClean="0"/>
              <a:t>Review the Gold Starter Kit –</a:t>
            </a:r>
          </a:p>
          <a:p>
            <a:pPr marL="342900" indent="-342900">
              <a:buFont typeface="Arial"/>
              <a:buChar char="•"/>
            </a:pPr>
            <a:r>
              <a:rPr lang="en-US" sz="2400" dirty="0" smtClean="0"/>
              <a:t>Products for their families and themselves</a:t>
            </a:r>
          </a:p>
          <a:p>
            <a:pPr marL="342900" indent="-342900">
              <a:buFont typeface="Arial"/>
              <a:buChar char="•"/>
            </a:pPr>
            <a:r>
              <a:rPr lang="en-US" sz="2400" dirty="0" smtClean="0"/>
              <a:t>Help them set up their personal website</a:t>
            </a:r>
          </a:p>
          <a:p>
            <a:pPr marL="342900" indent="-342900">
              <a:buFont typeface="Arial"/>
              <a:buChar char="•"/>
            </a:pPr>
            <a:r>
              <a:rPr lang="en-US" sz="2400" dirty="0" smtClean="0"/>
              <a:t>Connect them to training sessions and resources</a:t>
            </a:r>
          </a:p>
          <a:p>
            <a:pPr marL="342900" indent="-342900">
              <a:buFont typeface="Arial"/>
              <a:buChar char="•"/>
            </a:pPr>
            <a:r>
              <a:rPr lang="en-US" sz="2400" dirty="0" smtClean="0"/>
              <a:t>Your goal is to help them earn a Power Bonus as soon as possible   ($150 for every 15 points  )                          </a:t>
            </a:r>
            <a:r>
              <a:rPr lang="en-US" sz="2400" dirty="0" err="1" smtClean="0"/>
              <a:t>katie</a:t>
            </a:r>
            <a:endParaRPr lang="en-US" sz="2400" dirty="0" smtClean="0"/>
          </a:p>
          <a:p>
            <a:r>
              <a:rPr lang="en-US" sz="2400" dirty="0"/>
              <a:t>	</a:t>
            </a:r>
            <a:endParaRPr lang="en-US" sz="2400" dirty="0" smtClean="0"/>
          </a:p>
          <a:p>
            <a:r>
              <a:rPr lang="en-US" sz="2400" dirty="0" smtClean="0"/>
              <a:t>See </a:t>
            </a:r>
            <a:r>
              <a:rPr lang="en-US" sz="2400" dirty="0"/>
              <a:t>S</a:t>
            </a:r>
            <a:r>
              <a:rPr lang="en-US" sz="2400" dirty="0" smtClean="0"/>
              <a:t>arah </a:t>
            </a:r>
            <a:r>
              <a:rPr lang="en-US" sz="2400" dirty="0"/>
              <a:t>R</a:t>
            </a:r>
            <a:r>
              <a:rPr lang="en-US" sz="2400" dirty="0" smtClean="0"/>
              <a:t>obbins  p 83 to 94</a:t>
            </a:r>
            <a:endParaRPr lang="en-US" sz="2400" dirty="0"/>
          </a:p>
        </p:txBody>
      </p:sp>
    </p:spTree>
    <p:extLst>
      <p:ext uri="{BB962C8B-B14F-4D97-AF65-F5344CB8AC3E}">
        <p14:creationId xmlns:p14="http://schemas.microsoft.com/office/powerpoint/2010/main" val="14886543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143000"/>
            <a:ext cx="8686800" cy="5410200"/>
          </a:xfrm>
        </p:spPr>
        <p:txBody>
          <a:bodyPr>
            <a:normAutofit/>
          </a:bodyPr>
          <a:lstStyle/>
          <a:p>
            <a:pPr marL="0" indent="0">
              <a:buNone/>
            </a:pPr>
            <a:endParaRPr lang="en-US" sz="2400" dirty="0" smtClean="0"/>
          </a:p>
          <a:p>
            <a:r>
              <a:rPr lang="en-US" sz="2400" dirty="0" smtClean="0"/>
              <a:t>Set up a  planning sessions for yourself with an </a:t>
            </a:r>
            <a:r>
              <a:rPr lang="en-US" sz="2400" dirty="0" err="1" smtClean="0"/>
              <a:t>upline</a:t>
            </a:r>
            <a:r>
              <a:rPr lang="en-US" sz="2400" dirty="0" smtClean="0"/>
              <a:t> or other leader .</a:t>
            </a:r>
            <a:endParaRPr lang="en-US" sz="2400" dirty="0"/>
          </a:p>
          <a:p>
            <a:r>
              <a:rPr lang="en-US" sz="2400" dirty="0"/>
              <a:t>Set up planning sessions with each of our business leaders and distributors. … might want to do with a senior leader to help</a:t>
            </a:r>
            <a:endParaRPr lang="en-US" sz="2400" dirty="0" smtClean="0"/>
          </a:p>
          <a:p>
            <a:r>
              <a:rPr lang="en-US" sz="2400" dirty="0" smtClean="0"/>
              <a:t>Helpful Training Webinars to Review:</a:t>
            </a:r>
          </a:p>
          <a:p>
            <a:pPr marL="0" indent="0">
              <a:buNone/>
            </a:pPr>
            <a:endParaRPr lang="en-US" sz="2400" dirty="0" smtClean="0"/>
          </a:p>
          <a:p>
            <a:pPr marL="0" indent="0">
              <a:buNone/>
            </a:pPr>
            <a:r>
              <a:rPr lang="en-US" sz="2400" dirty="0" smtClean="0"/>
              <a:t>Shaklee Effect #10  Coaching  Oct 29, 2013</a:t>
            </a:r>
          </a:p>
          <a:p>
            <a:pPr marL="0" indent="0">
              <a:buNone/>
            </a:pPr>
            <a:r>
              <a:rPr lang="en-US" sz="2400" dirty="0" smtClean="0"/>
              <a:t>Shaklee Summer School 2014  #2 Getting Started 101 6-24-14</a:t>
            </a:r>
          </a:p>
          <a:p>
            <a:pPr marL="0" indent="0">
              <a:buNone/>
            </a:pPr>
            <a:r>
              <a:rPr lang="en-US" sz="2400" dirty="0" smtClean="0"/>
              <a:t>Teaming Up #4 Springing into Action  9-25-14</a:t>
            </a:r>
          </a:p>
          <a:p>
            <a:pPr marL="0" indent="0">
              <a:buNone/>
            </a:pPr>
            <a:r>
              <a:rPr lang="en-US" sz="2400" dirty="0" smtClean="0"/>
              <a:t>Teaming Up #8 Know the Numbers– Comp Plan Strategies 10-23-14</a:t>
            </a:r>
          </a:p>
          <a:p>
            <a:pPr marL="0" indent="0">
              <a:buNone/>
            </a:pPr>
            <a:r>
              <a:rPr lang="en-US" sz="2400" dirty="0" smtClean="0"/>
              <a:t>Legacy and Leadership #10 Coaching &amp; Planning 3-19-15   </a:t>
            </a:r>
            <a:r>
              <a:rPr lang="en-US" sz="2400" smtClean="0"/>
              <a:t>lisa</a:t>
            </a:r>
            <a:endParaRPr lang="en-US" sz="2400" dirty="0"/>
          </a:p>
        </p:txBody>
      </p:sp>
      <p:pic>
        <p:nvPicPr>
          <p:cNvPr id="4" name="Picture 3" descr="http://educationviews.org/wp-content/uploads/2013/04/action_steps_logo.jpg"/>
          <p:cNvPicPr/>
          <p:nvPr/>
        </p:nvPicPr>
        <p:blipFill>
          <a:blip r:embed="rId2">
            <a:extLst>
              <a:ext uri="{28A0092B-C50C-407E-A947-70E740481C1C}">
                <a14:useLocalDpi xmlns:a14="http://schemas.microsoft.com/office/drawing/2010/main" val="0"/>
              </a:ext>
            </a:extLst>
          </a:blip>
          <a:srcRect/>
          <a:stretch>
            <a:fillRect/>
          </a:stretch>
        </p:blipFill>
        <p:spPr bwMode="auto">
          <a:xfrm>
            <a:off x="990600" y="304800"/>
            <a:ext cx="3962400" cy="1226820"/>
          </a:xfrm>
          <a:prstGeom prst="rect">
            <a:avLst/>
          </a:prstGeom>
          <a:noFill/>
          <a:ln>
            <a:noFill/>
          </a:ln>
        </p:spPr>
      </p:pic>
    </p:spTree>
    <p:extLst>
      <p:ext uri="{BB962C8B-B14F-4D97-AF65-F5344CB8AC3E}">
        <p14:creationId xmlns:p14="http://schemas.microsoft.com/office/powerpoint/2010/main" val="26721145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32" y="7773"/>
            <a:ext cx="9144000" cy="1096962"/>
          </a:xfrm>
        </p:spPr>
        <p:txBody>
          <a:bodyPr>
            <a:normAutofit/>
            <a:scene3d>
              <a:camera prst="orthographicFront"/>
              <a:lightRig rig="harsh" dir="t"/>
            </a:scene3d>
            <a:sp3d extrusionH="57150" prstMaterial="matte">
              <a:bevelT w="63500" h="12700" prst="angle"/>
              <a:contourClr>
                <a:schemeClr val="bg1">
                  <a:lumMod val="65000"/>
                </a:schemeClr>
              </a:contourClr>
            </a:sp3d>
          </a:bodyPr>
          <a:lstStyle/>
          <a:p>
            <a:r>
              <a:rPr lang="en-US" b="1" dirty="0" smtClean="0">
                <a:ln/>
                <a:solidFill>
                  <a:schemeClr val="accent3"/>
                </a:solidFill>
              </a:rPr>
              <a:t>Subscriptions Open Now</a:t>
            </a:r>
            <a:endParaRPr lang="en-US" b="1" dirty="0">
              <a:ln/>
              <a:solidFill>
                <a:schemeClr val="accent3"/>
              </a:solidFill>
            </a:endParaRPr>
          </a:p>
        </p:txBody>
      </p:sp>
      <p:pic>
        <p:nvPicPr>
          <p:cNvPr id="4" name="Picture 3"/>
          <p:cNvPicPr>
            <a:picLocks noChangeAspect="1"/>
          </p:cNvPicPr>
          <p:nvPr/>
        </p:nvPicPr>
        <p:blipFill>
          <a:blip r:embed="rId2"/>
          <a:stretch>
            <a:fillRect/>
          </a:stretch>
        </p:blipFill>
        <p:spPr>
          <a:xfrm>
            <a:off x="381000" y="1776421"/>
            <a:ext cx="4419600" cy="2378765"/>
          </a:xfrm>
          <a:prstGeom prst="rect">
            <a:avLst/>
          </a:prstGeom>
        </p:spPr>
      </p:pic>
      <p:pic>
        <p:nvPicPr>
          <p:cNvPr id="5" name="Picture 4"/>
          <p:cNvPicPr>
            <a:picLocks noChangeAspect="1"/>
          </p:cNvPicPr>
          <p:nvPr/>
        </p:nvPicPr>
        <p:blipFill>
          <a:blip r:embed="rId3"/>
          <a:stretch>
            <a:fillRect/>
          </a:stretch>
        </p:blipFill>
        <p:spPr>
          <a:xfrm>
            <a:off x="3124200" y="4392478"/>
            <a:ext cx="5562600" cy="1556769"/>
          </a:xfrm>
          <a:prstGeom prst="rect">
            <a:avLst/>
          </a:prstGeom>
        </p:spPr>
      </p:pic>
      <p:sp>
        <p:nvSpPr>
          <p:cNvPr id="6" name="TextBox 5"/>
          <p:cNvSpPr txBox="1"/>
          <p:nvPr/>
        </p:nvSpPr>
        <p:spPr>
          <a:xfrm>
            <a:off x="-12032" y="831243"/>
            <a:ext cx="9143999" cy="707886"/>
          </a:xfrm>
          <a:prstGeom prst="rect">
            <a:avLst/>
          </a:prstGeom>
          <a:noFill/>
        </p:spPr>
        <p:txBody>
          <a:bodyPr wrap="square" rtlCol="0">
            <a:spAutoFit/>
          </a:bodyPr>
          <a:lstStyle/>
          <a:p>
            <a:pPr algn="ctr"/>
            <a:r>
              <a:rPr lang="en-US" sz="2000" b="1" dirty="0" smtClean="0">
                <a:ln w="6600">
                  <a:solidFill>
                    <a:schemeClr val="accent2"/>
                  </a:solidFill>
                  <a:prstDash val="solid"/>
                </a:ln>
                <a:solidFill>
                  <a:srgbClr val="FF0000"/>
                </a:solidFill>
                <a:effectLst>
                  <a:outerShdw blurRad="50800" dist="38100" algn="l" rotWithShape="0">
                    <a:prstClr val="black">
                      <a:alpha val="40000"/>
                    </a:prstClr>
                  </a:outerShdw>
                </a:effectLst>
                <a:latin typeface="+mj-lt"/>
              </a:rPr>
              <a:t>For Two Hours Only</a:t>
            </a:r>
          </a:p>
          <a:p>
            <a:pPr algn="ctr"/>
            <a:r>
              <a:rPr lang="en-US" sz="2000" dirty="0" smtClean="0">
                <a:latin typeface="+mj-lt"/>
              </a:rPr>
              <a:t>Subscriptions close automatically at 1:30PM Eastern.</a:t>
            </a:r>
            <a:endParaRPr lang="en-US" sz="2000" dirty="0">
              <a:latin typeface="+mj-lt"/>
            </a:endParaRPr>
          </a:p>
        </p:txBody>
      </p:sp>
      <p:sp>
        <p:nvSpPr>
          <p:cNvPr id="7" name="TextBox 6"/>
          <p:cNvSpPr txBox="1"/>
          <p:nvPr/>
        </p:nvSpPr>
        <p:spPr>
          <a:xfrm>
            <a:off x="685800" y="6186539"/>
            <a:ext cx="7848600" cy="369332"/>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US" b="1" u="sng" dirty="0" smtClean="0">
                <a:ln w="0"/>
                <a:solidFill>
                  <a:schemeClr val="accent1"/>
                </a:solidFill>
                <a:effectLst>
                  <a:outerShdw blurRad="38100" dist="25400" dir="5400000" algn="ctr" rotWithShape="0">
                    <a:srgbClr val="6E747A">
                      <a:alpha val="43000"/>
                    </a:srgbClr>
                  </a:outerShdw>
                </a:effectLst>
              </a:rPr>
              <a:t>Subscribe NOW here</a:t>
            </a:r>
            <a:r>
              <a:rPr lang="en-US" dirty="0" smtClean="0">
                <a:ln w="0"/>
                <a:solidFill>
                  <a:schemeClr val="accent1"/>
                </a:solidFill>
                <a:effectLst>
                  <a:outerShdw blurRad="38100" dist="25400" dir="5400000" algn="ctr" rotWithShape="0">
                    <a:srgbClr val="6E747A">
                      <a:alpha val="43000"/>
                    </a:srgbClr>
                  </a:outerShdw>
                </a:effectLst>
              </a:rPr>
              <a:t>:  </a:t>
            </a:r>
            <a:r>
              <a:rPr lang="en-US" b="1" dirty="0">
                <a:ln w="0"/>
                <a:solidFill>
                  <a:srgbClr val="00B050"/>
                </a:solidFill>
                <a:effectLst>
                  <a:outerShdw blurRad="38100" dist="25400" dir="5400000" algn="ctr" rotWithShape="0">
                    <a:srgbClr val="6E747A">
                      <a:alpha val="43000"/>
                    </a:srgbClr>
                  </a:outerShdw>
                </a:effectLst>
              </a:rPr>
              <a:t>http://bit.ly/bhsubscribe</a:t>
            </a:r>
          </a:p>
        </p:txBody>
      </p:sp>
      <p:sp>
        <p:nvSpPr>
          <p:cNvPr id="8" name="TextBox 7"/>
          <p:cNvSpPr txBox="1"/>
          <p:nvPr/>
        </p:nvSpPr>
        <p:spPr>
          <a:xfrm>
            <a:off x="5105400" y="1821891"/>
            <a:ext cx="3733800" cy="2800767"/>
          </a:xfrm>
          <a:prstGeom prst="rect">
            <a:avLst/>
          </a:prstGeom>
          <a:noFill/>
        </p:spPr>
        <p:txBody>
          <a:bodyPr wrap="square" rtlCol="0">
            <a:spAutoFit/>
          </a:bodyPr>
          <a:lstStyle/>
          <a:p>
            <a:pPr marL="285750" indent="-285750">
              <a:buFont typeface="Arial" panose="020B0604020202020204" pitchFamily="34" charset="0"/>
              <a:buChar char="•"/>
            </a:pPr>
            <a:r>
              <a:rPr lang="en-US" sz="1600" dirty="0" smtClean="0"/>
              <a:t>Largest Shaklee Media Library online</a:t>
            </a:r>
          </a:p>
          <a:p>
            <a:pPr marL="285750" indent="-285750">
              <a:buFont typeface="Arial" panose="020B0604020202020204" pitchFamily="34" charset="0"/>
              <a:buChar char="•"/>
            </a:pPr>
            <a:r>
              <a:rPr lang="en-US" sz="1600" dirty="0" smtClean="0"/>
              <a:t>Over 500 Shaklee audio/video recordings and growing weekly</a:t>
            </a:r>
          </a:p>
          <a:p>
            <a:pPr marL="285750" indent="-285750">
              <a:buFont typeface="Arial" panose="020B0604020202020204" pitchFamily="34" charset="0"/>
              <a:buChar char="•"/>
            </a:pPr>
            <a:r>
              <a:rPr lang="en-US" sz="1600" dirty="0" smtClean="0"/>
              <a:t>Automated Learn &amp; Earn Program</a:t>
            </a:r>
          </a:p>
          <a:p>
            <a:pPr marL="285750" indent="-285750">
              <a:buFont typeface="Arial" panose="020B0604020202020204" pitchFamily="34" charset="0"/>
              <a:buChar char="•"/>
            </a:pPr>
            <a:r>
              <a:rPr lang="en-US" sz="1600" dirty="0" smtClean="0"/>
              <a:t>Dedicated Shaklee Business Resource Website</a:t>
            </a:r>
          </a:p>
          <a:p>
            <a:pPr marL="285750" indent="-285750">
              <a:buFont typeface="Arial" panose="020B0604020202020204" pitchFamily="34" charset="0"/>
              <a:buChar char="•"/>
            </a:pPr>
            <a:r>
              <a:rPr lang="en-US" sz="1600" dirty="0" smtClean="0"/>
              <a:t>Four Shaklee Podcasts</a:t>
            </a:r>
          </a:p>
          <a:p>
            <a:pPr marL="285750" indent="-285750">
              <a:buFont typeface="Arial" panose="020B0604020202020204" pitchFamily="34" charset="0"/>
              <a:buChar char="•"/>
            </a:pPr>
            <a:r>
              <a:rPr lang="en-US" sz="1600" dirty="0" smtClean="0"/>
              <a:t>Video archive of Training webinars the day they are recorded</a:t>
            </a:r>
          </a:p>
          <a:p>
            <a:pPr marL="285750" indent="-285750">
              <a:buFont typeface="Arial" panose="020B0604020202020204" pitchFamily="34" charset="0"/>
              <a:buChar char="•"/>
            </a:pPr>
            <a:r>
              <a:rPr lang="en-US" sz="1600" dirty="0" smtClean="0"/>
              <a:t>And much, much more…</a:t>
            </a:r>
          </a:p>
          <a:p>
            <a:pPr marL="285750" indent="-285750">
              <a:buFont typeface="Arial" panose="020B0604020202020204" pitchFamily="34" charset="0"/>
              <a:buChar char="•"/>
            </a:pPr>
            <a:endParaRPr lang="en-US" sz="1600" dirty="0"/>
          </a:p>
        </p:txBody>
      </p:sp>
      <p:sp>
        <p:nvSpPr>
          <p:cNvPr id="9" name="TextBox 8"/>
          <p:cNvSpPr txBox="1"/>
          <p:nvPr/>
        </p:nvSpPr>
        <p:spPr>
          <a:xfrm>
            <a:off x="381000" y="4383359"/>
            <a:ext cx="2743200" cy="1754326"/>
          </a:xfrm>
          <a:prstGeom prst="rect">
            <a:avLst/>
          </a:prstGeom>
          <a:noFill/>
        </p:spPr>
        <p:txBody>
          <a:bodyPr wrap="square" rtlCol="0">
            <a:spAutoFit/>
          </a:bodyPr>
          <a:lstStyle/>
          <a:p>
            <a:r>
              <a:rPr lang="en-US" b="1" dirty="0" smtClean="0">
                <a:solidFill>
                  <a:srgbClr val="00B050"/>
                </a:solidFill>
              </a:rPr>
              <a:t>The archived video of this presentation goes on the Better Future website </a:t>
            </a:r>
            <a:r>
              <a:rPr lang="en-US" b="1" dirty="0">
                <a:solidFill>
                  <a:srgbClr val="00B050"/>
                </a:solidFill>
              </a:rPr>
              <a:t>and in the </a:t>
            </a:r>
            <a:r>
              <a:rPr lang="en-US" b="1" dirty="0" smtClean="0">
                <a:solidFill>
                  <a:srgbClr val="00B050"/>
                </a:solidFill>
              </a:rPr>
              <a:t>Podcast the day it is recorded, it goes on </a:t>
            </a:r>
            <a:r>
              <a:rPr lang="en-US" b="1" dirty="0" err="1" smtClean="0">
                <a:solidFill>
                  <a:srgbClr val="00B050"/>
                </a:solidFill>
              </a:rPr>
              <a:t>bobsfiles</a:t>
            </a:r>
            <a:r>
              <a:rPr lang="en-US" b="1" dirty="0" smtClean="0">
                <a:solidFill>
                  <a:srgbClr val="00B050"/>
                </a:solidFill>
              </a:rPr>
              <a:t> one week later.</a:t>
            </a:r>
            <a:endParaRPr lang="en-US" b="1" dirty="0">
              <a:solidFill>
                <a:srgbClr val="00B050"/>
              </a:solidFill>
            </a:endParaRPr>
          </a:p>
        </p:txBody>
      </p:sp>
    </p:spTree>
    <p:extLst>
      <p:ext uri="{BB962C8B-B14F-4D97-AF65-F5344CB8AC3E}">
        <p14:creationId xmlns:p14="http://schemas.microsoft.com/office/powerpoint/2010/main" val="207565782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5080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idx="4294967295"/>
          </p:nvPr>
        </p:nvSpPr>
        <p:spPr>
          <a:xfrm>
            <a:off x="0" y="5147734"/>
            <a:ext cx="8394700" cy="1130300"/>
          </a:xfrm>
        </p:spPr>
        <p:txBody>
          <a:bodyPr>
            <a:normAutofit/>
          </a:bodyPr>
          <a:lstStyle/>
          <a:p>
            <a:r>
              <a:rPr lang="en-US" sz="3600" b="1">
                <a:solidFill>
                  <a:schemeClr val="bg1"/>
                </a:solidFill>
                <a:effectLst>
                  <a:outerShdw blurRad="38100" dist="38100" dir="2700000" algn="tl">
                    <a:srgbClr val="DDDDDD"/>
                  </a:outerShdw>
                </a:effectLst>
                <a:latin typeface="Calibri" charset="0"/>
                <a:ea typeface="MS PGothic" charset="0"/>
              </a:rPr>
              <a:t>Cleveland, Ohio – August 12-16</a:t>
            </a:r>
            <a:r>
              <a:rPr lang="en-US" sz="3600" b="1" baseline="30000">
                <a:solidFill>
                  <a:schemeClr val="bg1"/>
                </a:solidFill>
                <a:effectLst>
                  <a:outerShdw blurRad="38100" dist="38100" dir="2700000" algn="tl">
                    <a:srgbClr val="DDDDDD"/>
                  </a:outerShdw>
                </a:effectLst>
                <a:latin typeface="Calibri" charset="0"/>
                <a:ea typeface="MS PGothic" charset="0"/>
              </a:rPr>
              <a:t>th</a:t>
            </a:r>
            <a:r>
              <a:rPr lang="en-US" sz="3600" b="1">
                <a:solidFill>
                  <a:schemeClr val="bg1"/>
                </a:solidFill>
                <a:effectLst>
                  <a:outerShdw blurRad="38100" dist="38100" dir="2700000" algn="tl">
                    <a:srgbClr val="DDDDDD"/>
                  </a:outerShdw>
                </a:effectLst>
                <a:latin typeface="Calibri" charset="0"/>
                <a:ea typeface="MS PGothic" charset="0"/>
              </a:rPr>
              <a:t> 2015</a:t>
            </a:r>
          </a:p>
        </p:txBody>
      </p:sp>
    </p:spTree>
    <p:extLst>
      <p:ext uri="{BB962C8B-B14F-4D97-AF65-F5344CB8AC3E}">
        <p14:creationId xmlns:p14="http://schemas.microsoft.com/office/powerpoint/2010/main" val="659614163"/>
      </p:ext>
    </p:extLst>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2551837"/>
            <a:ext cx="4572000" cy="3170099"/>
          </a:xfrm>
          <a:prstGeom prst="rect">
            <a:avLst/>
          </a:prstGeom>
        </p:spPr>
        <p:txBody>
          <a:bodyPr>
            <a:spAutoFit/>
          </a:bodyPr>
          <a:lstStyle/>
          <a:p>
            <a:pPr algn="ctr"/>
            <a:r>
              <a:rPr lang="en-US" sz="4000" dirty="0"/>
              <a:t>Dear </a:t>
            </a:r>
            <a:r>
              <a:rPr lang="en-US" sz="4000"/>
              <a:t>God</a:t>
            </a:r>
            <a:r>
              <a:rPr lang="en-US" sz="4000" smtClean="0"/>
              <a:t>,</a:t>
            </a:r>
            <a:r>
              <a:rPr lang="en-US" sz="4000" dirty="0"/>
              <a:t> </a:t>
            </a:r>
          </a:p>
          <a:p>
            <a:pPr algn="ctr"/>
            <a:r>
              <a:rPr lang="en-US" sz="4000" dirty="0"/>
              <a:t>I have a problem…</a:t>
            </a:r>
          </a:p>
          <a:p>
            <a:pPr algn="ctr"/>
            <a:r>
              <a:rPr lang="en-US" sz="4000" dirty="0"/>
              <a:t> </a:t>
            </a:r>
          </a:p>
          <a:p>
            <a:pPr algn="ctr"/>
            <a:r>
              <a:rPr lang="en-US" sz="4000" dirty="0"/>
              <a:t>I think it is me…</a:t>
            </a:r>
          </a:p>
          <a:p>
            <a:pPr algn="ctr"/>
            <a:r>
              <a:rPr lang="en-US" sz="4000" dirty="0"/>
              <a:t> </a:t>
            </a:r>
          </a:p>
        </p:txBody>
      </p:sp>
    </p:spTree>
    <p:extLst>
      <p:ext uri="{BB962C8B-B14F-4D97-AF65-F5344CB8AC3E}">
        <p14:creationId xmlns:p14="http://schemas.microsoft.com/office/powerpoint/2010/main" val="10529945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905000"/>
            <a:ext cx="6629400" cy="1569660"/>
          </a:xfrm>
          <a:prstGeom prst="rect">
            <a:avLst/>
          </a:prstGeom>
          <a:noFill/>
        </p:spPr>
        <p:txBody>
          <a:bodyPr wrap="square" rtlCol="0">
            <a:spAutoFit/>
          </a:bodyPr>
          <a:lstStyle/>
          <a:p>
            <a:r>
              <a:rPr lang="en-US" sz="3200" dirty="0" smtClean="0"/>
              <a:t>Ben Zander</a:t>
            </a:r>
          </a:p>
          <a:p>
            <a:r>
              <a:rPr lang="en-US" sz="3200" dirty="0" smtClean="0"/>
              <a:t>The Job </a:t>
            </a:r>
            <a:r>
              <a:rPr lang="en-US" sz="3200" smtClean="0"/>
              <a:t>of the </a:t>
            </a:r>
            <a:r>
              <a:rPr lang="en-US" sz="3200" dirty="0" smtClean="0"/>
              <a:t>leader is to speak to </a:t>
            </a:r>
            <a:r>
              <a:rPr lang="en-US" sz="3200" smtClean="0"/>
              <a:t>the possibility.</a:t>
            </a:r>
            <a:endParaRPr lang="en-US" sz="3200" dirty="0"/>
          </a:p>
        </p:txBody>
      </p:sp>
    </p:spTree>
    <p:extLst>
      <p:ext uri="{BB962C8B-B14F-4D97-AF65-F5344CB8AC3E}">
        <p14:creationId xmlns:p14="http://schemas.microsoft.com/office/powerpoint/2010/main" val="148865438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1600200"/>
            <a:ext cx="7772401" cy="3262432"/>
          </a:xfrm>
          <a:prstGeom prst="rect">
            <a:avLst/>
          </a:prstGeom>
          <a:noFill/>
        </p:spPr>
        <p:txBody>
          <a:bodyPr wrap="square" rtlCol="0">
            <a:spAutoFit/>
          </a:bodyPr>
          <a:lstStyle/>
          <a:p>
            <a:r>
              <a:rPr lang="en-US" sz="2400" dirty="0" smtClean="0"/>
              <a:t>Jim </a:t>
            </a:r>
            <a:r>
              <a:rPr lang="en-US" sz="2400" dirty="0" err="1" smtClean="0"/>
              <a:t>Rohn</a:t>
            </a:r>
            <a:endParaRPr lang="en-US" sz="2400" dirty="0" smtClean="0"/>
          </a:p>
          <a:p>
            <a:endParaRPr lang="en-US" sz="2400" dirty="0" smtClean="0"/>
          </a:p>
          <a:p>
            <a:r>
              <a:rPr lang="en-US" sz="2800" dirty="0" smtClean="0"/>
              <a:t>The major value of life is not what you get … 	The major </a:t>
            </a:r>
            <a:r>
              <a:rPr lang="en-US" sz="2800" dirty="0" err="1" smtClean="0"/>
              <a:t>vaIue</a:t>
            </a:r>
            <a:r>
              <a:rPr lang="en-US" sz="2800" dirty="0" smtClean="0"/>
              <a:t> of life is what you become.</a:t>
            </a:r>
          </a:p>
          <a:p>
            <a:endParaRPr lang="en-US" dirty="0"/>
          </a:p>
          <a:p>
            <a:r>
              <a:rPr lang="en-US" sz="2800" dirty="0" smtClean="0"/>
              <a:t>You want to set a goal that is big enough that in the 	process of achieving it, </a:t>
            </a:r>
          </a:p>
          <a:p>
            <a:r>
              <a:rPr lang="en-US" sz="2800" dirty="0" smtClean="0"/>
              <a:t>you become someone worth becoming.</a:t>
            </a:r>
            <a:endParaRPr lang="en-US" sz="2800" dirty="0"/>
          </a:p>
        </p:txBody>
      </p:sp>
    </p:spTree>
    <p:extLst>
      <p:ext uri="{BB962C8B-B14F-4D97-AF65-F5344CB8AC3E}">
        <p14:creationId xmlns:p14="http://schemas.microsoft.com/office/powerpoint/2010/main" val="21017146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397000" y="1308100"/>
            <a:ext cx="6350000" cy="4241800"/>
          </a:xfrm>
          <a:prstGeom prst="rect">
            <a:avLst/>
          </a:prstGeom>
        </p:spPr>
      </p:pic>
    </p:spTree>
    <p:extLst>
      <p:ext uri="{BB962C8B-B14F-4D97-AF65-F5344CB8AC3E}">
        <p14:creationId xmlns:p14="http://schemas.microsoft.com/office/powerpoint/2010/main" val="287398434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3886200" cy="1325562"/>
          </a:xfrm>
          <a:solidFill>
            <a:schemeClr val="accent1">
              <a:lumMod val="40000"/>
              <a:lumOff val="60000"/>
            </a:schemeClr>
          </a:solidFill>
          <a:ln>
            <a:solidFill>
              <a:schemeClr val="tx2">
                <a:lumMod val="60000"/>
                <a:lumOff val="40000"/>
              </a:schemeClr>
            </a:solidFill>
          </a:ln>
        </p:spPr>
        <p:txBody>
          <a:bodyPr>
            <a:normAutofit fontScale="90000"/>
          </a:bodyPr>
          <a:lstStyle/>
          <a:p>
            <a:r>
              <a:rPr lang="en-US" sz="2800" dirty="0" smtClean="0"/>
              <a:t>Executive Coordinator --</a:t>
            </a:r>
            <a:br>
              <a:rPr lang="en-US" sz="2800" dirty="0" smtClean="0"/>
            </a:br>
            <a:r>
              <a:rPr lang="en-US" sz="2800" dirty="0" smtClean="0"/>
              <a:t>3 First Generation Directors</a:t>
            </a:r>
            <a:br>
              <a:rPr lang="en-US" sz="2800" dirty="0" smtClean="0"/>
            </a:br>
            <a:r>
              <a:rPr lang="en-US" sz="2800" dirty="0" smtClean="0"/>
              <a:t>20,000 OV </a:t>
            </a:r>
            <a:endParaRPr lang="en-US" sz="2800" dirty="0"/>
          </a:p>
        </p:txBody>
      </p:sp>
      <p:sp>
        <p:nvSpPr>
          <p:cNvPr id="4" name="Oval 3"/>
          <p:cNvSpPr/>
          <p:nvPr/>
        </p:nvSpPr>
        <p:spPr>
          <a:xfrm>
            <a:off x="1371600" y="1600200"/>
            <a:ext cx="2057400" cy="990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8600" y="2781300"/>
            <a:ext cx="1371600" cy="1295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352550" y="3802284"/>
            <a:ext cx="1390650" cy="1066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4" idx="3"/>
          </p:cNvCxnSpPr>
          <p:nvPr/>
        </p:nvCxnSpPr>
        <p:spPr>
          <a:xfrm flipH="1">
            <a:off x="1371603" y="2445730"/>
            <a:ext cx="301296" cy="4498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4" idx="4"/>
            <a:endCxn id="6" idx="0"/>
          </p:cNvCxnSpPr>
          <p:nvPr/>
        </p:nvCxnSpPr>
        <p:spPr>
          <a:xfrm flipH="1">
            <a:off x="2047875" y="2590800"/>
            <a:ext cx="352425" cy="12114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819400" y="2514600"/>
            <a:ext cx="381000" cy="914400"/>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4800" y="2971800"/>
            <a:ext cx="1371600" cy="1015663"/>
          </a:xfrm>
          <a:prstGeom prst="rect">
            <a:avLst/>
          </a:prstGeom>
          <a:noFill/>
        </p:spPr>
        <p:txBody>
          <a:bodyPr wrap="square" rtlCol="0">
            <a:spAutoFit/>
          </a:bodyPr>
          <a:lstStyle/>
          <a:p>
            <a:pPr algn="ctr"/>
            <a:r>
              <a:rPr lang="en-US" sz="2000" dirty="0" smtClean="0"/>
              <a:t>  Michelle &amp; Jesse Parrott</a:t>
            </a:r>
            <a:r>
              <a:rPr lang="en-US" sz="1600" dirty="0" smtClean="0"/>
              <a:t> </a:t>
            </a:r>
            <a:endParaRPr lang="en-US" sz="1600" dirty="0"/>
          </a:p>
        </p:txBody>
      </p:sp>
      <p:cxnSp>
        <p:nvCxnSpPr>
          <p:cNvPr id="27" name="Straight Connector 26"/>
          <p:cNvCxnSpPr>
            <a:stCxn id="5" idx="4"/>
          </p:cNvCxnSpPr>
          <p:nvPr/>
        </p:nvCxnSpPr>
        <p:spPr>
          <a:xfrm>
            <a:off x="914400" y="4076700"/>
            <a:ext cx="76200" cy="952500"/>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381000" y="5029200"/>
            <a:ext cx="1143000" cy="914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304800" y="5105400"/>
            <a:ext cx="1295400" cy="646331"/>
          </a:xfrm>
          <a:prstGeom prst="rect">
            <a:avLst/>
          </a:prstGeom>
          <a:noFill/>
        </p:spPr>
        <p:txBody>
          <a:bodyPr wrap="square" rtlCol="0">
            <a:spAutoFit/>
          </a:bodyPr>
          <a:lstStyle/>
          <a:p>
            <a:r>
              <a:rPr lang="en-US" dirty="0" smtClean="0"/>
              <a:t>    Bess &amp; Mike </a:t>
            </a:r>
            <a:r>
              <a:rPr lang="en-US" dirty="0" err="1" smtClean="0"/>
              <a:t>Paull</a:t>
            </a:r>
            <a:endParaRPr lang="en-US" dirty="0"/>
          </a:p>
        </p:txBody>
      </p:sp>
      <p:sp>
        <p:nvSpPr>
          <p:cNvPr id="7" name="Oval 6"/>
          <p:cNvSpPr/>
          <p:nvPr/>
        </p:nvSpPr>
        <p:spPr>
          <a:xfrm>
            <a:off x="2890295" y="3339763"/>
            <a:ext cx="1219200" cy="1295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Lauren </a:t>
            </a:r>
            <a:r>
              <a:rPr lang="en-US" dirty="0" err="1" smtClean="0"/>
              <a:t>BLreede</a:t>
            </a:r>
            <a:endParaRPr lang="en-US" dirty="0"/>
          </a:p>
        </p:txBody>
      </p:sp>
      <p:sp>
        <p:nvSpPr>
          <p:cNvPr id="17" name="TextBox 16"/>
          <p:cNvSpPr txBox="1"/>
          <p:nvPr/>
        </p:nvSpPr>
        <p:spPr>
          <a:xfrm>
            <a:off x="2895600" y="3525798"/>
            <a:ext cx="1295400" cy="923330"/>
          </a:xfrm>
          <a:prstGeom prst="rect">
            <a:avLst/>
          </a:prstGeom>
          <a:noFill/>
        </p:spPr>
        <p:txBody>
          <a:bodyPr wrap="square" rtlCol="0">
            <a:spAutoFit/>
          </a:bodyPr>
          <a:lstStyle/>
          <a:p>
            <a:pPr algn="ctr"/>
            <a:r>
              <a:rPr lang="en-US" dirty="0" smtClean="0"/>
              <a:t>Lauren &amp; Joe </a:t>
            </a:r>
          </a:p>
          <a:p>
            <a:pPr algn="ctr"/>
            <a:r>
              <a:rPr lang="en-US" dirty="0" smtClean="0"/>
              <a:t>Breeden</a:t>
            </a:r>
            <a:endParaRPr lang="en-US" dirty="0"/>
          </a:p>
        </p:txBody>
      </p:sp>
      <p:sp>
        <p:nvSpPr>
          <p:cNvPr id="35" name="TextBox 34"/>
          <p:cNvSpPr txBox="1"/>
          <p:nvPr/>
        </p:nvSpPr>
        <p:spPr>
          <a:xfrm>
            <a:off x="1600200" y="3874019"/>
            <a:ext cx="990600" cy="923330"/>
          </a:xfrm>
          <a:prstGeom prst="rect">
            <a:avLst/>
          </a:prstGeom>
          <a:noFill/>
        </p:spPr>
        <p:txBody>
          <a:bodyPr wrap="square" rtlCol="0">
            <a:spAutoFit/>
          </a:bodyPr>
          <a:lstStyle/>
          <a:p>
            <a:pPr algn="ctr"/>
            <a:r>
              <a:rPr lang="en-US" dirty="0" smtClean="0"/>
              <a:t>Beth &amp; Mike Kaniuk</a:t>
            </a:r>
            <a:endParaRPr lang="en-US" dirty="0"/>
          </a:p>
        </p:txBody>
      </p:sp>
      <p:sp>
        <p:nvSpPr>
          <p:cNvPr id="40" name="TextBox 39"/>
          <p:cNvSpPr txBox="1"/>
          <p:nvPr/>
        </p:nvSpPr>
        <p:spPr>
          <a:xfrm>
            <a:off x="1524000" y="1600200"/>
            <a:ext cx="1676400" cy="830997"/>
          </a:xfrm>
          <a:prstGeom prst="rect">
            <a:avLst/>
          </a:prstGeom>
          <a:noFill/>
        </p:spPr>
        <p:txBody>
          <a:bodyPr wrap="square" rtlCol="0">
            <a:spAutoFit/>
          </a:bodyPr>
          <a:lstStyle/>
          <a:p>
            <a:pPr algn="ctr"/>
            <a:r>
              <a:rPr lang="en-US" sz="2400" b="1" dirty="0" smtClean="0"/>
              <a:t>Katie &amp; Sam Odom</a:t>
            </a:r>
            <a:endParaRPr lang="en-US" sz="2400" b="1" dirty="0"/>
          </a:p>
        </p:txBody>
      </p:sp>
      <p:sp>
        <p:nvSpPr>
          <p:cNvPr id="52" name="TextBox 51"/>
          <p:cNvSpPr txBox="1"/>
          <p:nvPr/>
        </p:nvSpPr>
        <p:spPr>
          <a:xfrm>
            <a:off x="4191000" y="228600"/>
            <a:ext cx="4724400" cy="5486400"/>
          </a:xfrm>
          <a:prstGeom prst="rect">
            <a:avLst/>
          </a:prstGeom>
          <a:solidFill>
            <a:schemeClr val="bg1"/>
          </a:solidFill>
          <a:ln>
            <a:solidFill>
              <a:schemeClr val="tx2">
                <a:lumMod val="60000"/>
                <a:lumOff val="40000"/>
              </a:schemeClr>
            </a:solidFill>
          </a:ln>
        </p:spPr>
        <p:txBody>
          <a:bodyPr wrap="square" rtlCol="0">
            <a:spAutoFit/>
          </a:bodyPr>
          <a:lstStyle/>
          <a:p>
            <a:r>
              <a:rPr lang="en-US" sz="2400" b="1" dirty="0" smtClean="0"/>
              <a:t>Time Line</a:t>
            </a:r>
          </a:p>
          <a:p>
            <a:r>
              <a:rPr lang="en-US" sz="2000" dirty="0" smtClean="0"/>
              <a:t>Fall 2012 --         New Director  $600/mo</a:t>
            </a:r>
          </a:p>
          <a:p>
            <a:endParaRPr lang="en-US" dirty="0" smtClean="0"/>
          </a:p>
          <a:p>
            <a:r>
              <a:rPr lang="en-US" sz="2000" dirty="0" smtClean="0"/>
              <a:t>First 6 months  – </a:t>
            </a:r>
          </a:p>
          <a:p>
            <a:r>
              <a:rPr lang="en-US" sz="2000" dirty="0" smtClean="0"/>
              <a:t>	--  3000 PV ( or OV )		--   New Director Conf 		     </a:t>
            </a:r>
            <a:r>
              <a:rPr lang="en-US" dirty="0" smtClean="0"/>
              <a:t>( 18,000 over 6 month period ) </a:t>
            </a:r>
          </a:p>
          <a:p>
            <a:r>
              <a:rPr lang="en-US" sz="2000" dirty="0" smtClean="0"/>
              <a:t>	  – Senior Director  $1200/ mo, 	  -- Car Qualifier, </a:t>
            </a:r>
          </a:p>
          <a:p>
            <a:endParaRPr lang="en-US" sz="2000" dirty="0" smtClean="0"/>
          </a:p>
          <a:p>
            <a:r>
              <a:rPr lang="en-US" sz="2000" dirty="0" smtClean="0"/>
              <a:t>Spring 2014 – Coordinator ( trip)</a:t>
            </a:r>
            <a:endParaRPr lang="en-US" dirty="0" smtClean="0"/>
          </a:p>
          <a:p>
            <a:r>
              <a:rPr lang="en-US" sz="2000" dirty="0" smtClean="0"/>
              <a:t>	    -- </a:t>
            </a:r>
            <a:r>
              <a:rPr lang="en-US" dirty="0" smtClean="0"/>
              <a:t> </a:t>
            </a:r>
            <a:r>
              <a:rPr lang="en-US" sz="2000" dirty="0" smtClean="0"/>
              <a:t>Senior Coordinator $2000/mo</a:t>
            </a:r>
          </a:p>
          <a:p>
            <a:r>
              <a:rPr lang="en-US" sz="2000" dirty="0" smtClean="0"/>
              <a:t>		receive infinity bonuses</a:t>
            </a:r>
          </a:p>
          <a:p>
            <a:r>
              <a:rPr lang="en-US" sz="2000" dirty="0" smtClean="0"/>
              <a:t>New Baby … Sold house , Bought house</a:t>
            </a:r>
          </a:p>
          <a:p>
            <a:endParaRPr lang="en-US" sz="2000" dirty="0" smtClean="0"/>
          </a:p>
          <a:p>
            <a:r>
              <a:rPr lang="en-US" sz="2000" dirty="0" smtClean="0"/>
              <a:t>Spring 2015 – Executive Coordinator</a:t>
            </a:r>
          </a:p>
          <a:p>
            <a:r>
              <a:rPr lang="en-US" sz="2000" dirty="0" smtClean="0"/>
              <a:t>From $2000/mo to $2700 in one month</a:t>
            </a:r>
            <a:endParaRPr lang="en-US" sz="2000" dirty="0"/>
          </a:p>
        </p:txBody>
      </p:sp>
      <p:sp>
        <p:nvSpPr>
          <p:cNvPr id="34" name="TextBox 33"/>
          <p:cNvSpPr txBox="1"/>
          <p:nvPr/>
        </p:nvSpPr>
        <p:spPr>
          <a:xfrm>
            <a:off x="1524000" y="6019800"/>
            <a:ext cx="7391400" cy="523220"/>
          </a:xfrm>
          <a:prstGeom prst="rect">
            <a:avLst/>
          </a:prstGeom>
          <a:noFill/>
          <a:ln>
            <a:solidFill>
              <a:schemeClr val="tx2">
                <a:lumMod val="60000"/>
                <a:lumOff val="40000"/>
              </a:schemeClr>
            </a:solidFill>
          </a:ln>
        </p:spPr>
        <p:txBody>
          <a:bodyPr wrap="square" rtlCol="0">
            <a:spAutoFit/>
          </a:bodyPr>
          <a:lstStyle/>
          <a:p>
            <a:r>
              <a:rPr lang="en-US" sz="2800" dirty="0" smtClean="0"/>
              <a:t>2.5 years working part-time to Exec Coordinator</a:t>
            </a:r>
            <a:endParaRPr lang="en-US" sz="2800" dirty="0"/>
          </a:p>
        </p:txBody>
      </p:sp>
    </p:spTree>
    <p:extLst>
      <p:ext uri="{BB962C8B-B14F-4D97-AF65-F5344CB8AC3E}">
        <p14:creationId xmlns:p14="http://schemas.microsoft.com/office/powerpoint/2010/main" val="390767848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3886200" cy="1325562"/>
          </a:xfrm>
          <a:solidFill>
            <a:schemeClr val="accent1">
              <a:lumMod val="40000"/>
              <a:lumOff val="60000"/>
            </a:schemeClr>
          </a:solidFill>
          <a:ln>
            <a:solidFill>
              <a:schemeClr val="accent1">
                <a:lumMod val="40000"/>
                <a:lumOff val="60000"/>
              </a:schemeClr>
            </a:solidFill>
          </a:ln>
        </p:spPr>
        <p:txBody>
          <a:bodyPr>
            <a:normAutofit fontScale="90000"/>
          </a:bodyPr>
          <a:lstStyle/>
          <a:p>
            <a:r>
              <a:rPr lang="en-US" sz="2800" dirty="0" smtClean="0"/>
              <a:t>Executive Coordinator --</a:t>
            </a:r>
            <a:br>
              <a:rPr lang="en-US" sz="2800" dirty="0" smtClean="0"/>
            </a:br>
            <a:r>
              <a:rPr lang="en-US" sz="2800" dirty="0" smtClean="0"/>
              <a:t>3 First Generation Directors</a:t>
            </a:r>
            <a:br>
              <a:rPr lang="en-US" sz="2800" dirty="0" smtClean="0"/>
            </a:br>
            <a:r>
              <a:rPr lang="en-US" sz="2800" dirty="0" smtClean="0"/>
              <a:t>20,000 OV </a:t>
            </a:r>
            <a:endParaRPr lang="en-US" sz="2800" dirty="0"/>
          </a:p>
        </p:txBody>
      </p:sp>
      <p:sp>
        <p:nvSpPr>
          <p:cNvPr id="4" name="Oval 3"/>
          <p:cNvSpPr/>
          <p:nvPr/>
        </p:nvSpPr>
        <p:spPr>
          <a:xfrm>
            <a:off x="1371600" y="1600200"/>
            <a:ext cx="2057400" cy="9906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228600" y="2781300"/>
            <a:ext cx="1371600" cy="1295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1447800" y="3733800"/>
            <a:ext cx="1524000" cy="1066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a:stCxn id="4" idx="3"/>
          </p:cNvCxnSpPr>
          <p:nvPr/>
        </p:nvCxnSpPr>
        <p:spPr>
          <a:xfrm flipH="1">
            <a:off x="1371603" y="2445730"/>
            <a:ext cx="301296" cy="44987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4" idx="4"/>
            <a:endCxn id="6" idx="0"/>
          </p:cNvCxnSpPr>
          <p:nvPr/>
        </p:nvCxnSpPr>
        <p:spPr>
          <a:xfrm flipH="1">
            <a:off x="2209800" y="2590800"/>
            <a:ext cx="190500" cy="1143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p:cNvCxnSpPr>
            <a:endCxn id="7" idx="1"/>
          </p:cNvCxnSpPr>
          <p:nvPr/>
        </p:nvCxnSpPr>
        <p:spPr>
          <a:xfrm>
            <a:off x="2743200" y="2590800"/>
            <a:ext cx="429466" cy="689629"/>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304800" y="2971800"/>
            <a:ext cx="1371600" cy="1015663"/>
          </a:xfrm>
          <a:prstGeom prst="rect">
            <a:avLst/>
          </a:prstGeom>
          <a:noFill/>
        </p:spPr>
        <p:txBody>
          <a:bodyPr wrap="square" rtlCol="0">
            <a:spAutoFit/>
          </a:bodyPr>
          <a:lstStyle/>
          <a:p>
            <a:pPr algn="ctr"/>
            <a:r>
              <a:rPr lang="en-US" sz="2000" dirty="0" smtClean="0"/>
              <a:t>  Michelle &amp; Jesse Parrott</a:t>
            </a:r>
            <a:r>
              <a:rPr lang="en-US" sz="1600" dirty="0" smtClean="0"/>
              <a:t> </a:t>
            </a:r>
            <a:endParaRPr lang="en-US" sz="1600" dirty="0"/>
          </a:p>
        </p:txBody>
      </p:sp>
      <p:cxnSp>
        <p:nvCxnSpPr>
          <p:cNvPr id="27" name="Straight Connector 26"/>
          <p:cNvCxnSpPr>
            <a:stCxn id="5" idx="4"/>
          </p:cNvCxnSpPr>
          <p:nvPr/>
        </p:nvCxnSpPr>
        <p:spPr>
          <a:xfrm>
            <a:off x="914400" y="4076700"/>
            <a:ext cx="76200" cy="952500"/>
          </a:xfrm>
          <a:prstGeom prst="line">
            <a:avLst/>
          </a:prstGeom>
        </p:spPr>
        <p:style>
          <a:lnRef idx="1">
            <a:schemeClr val="accent1"/>
          </a:lnRef>
          <a:fillRef idx="0">
            <a:schemeClr val="accent1"/>
          </a:fillRef>
          <a:effectRef idx="0">
            <a:schemeClr val="accent1"/>
          </a:effectRef>
          <a:fontRef idx="minor">
            <a:schemeClr val="tx1"/>
          </a:fontRef>
        </p:style>
      </p:cxnSp>
      <p:sp>
        <p:nvSpPr>
          <p:cNvPr id="29" name="Oval 28"/>
          <p:cNvSpPr/>
          <p:nvPr/>
        </p:nvSpPr>
        <p:spPr>
          <a:xfrm>
            <a:off x="381000" y="5029200"/>
            <a:ext cx="1143000" cy="914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304800" y="5105400"/>
            <a:ext cx="1295400" cy="646331"/>
          </a:xfrm>
          <a:prstGeom prst="rect">
            <a:avLst/>
          </a:prstGeom>
          <a:noFill/>
        </p:spPr>
        <p:txBody>
          <a:bodyPr wrap="square" rtlCol="0">
            <a:spAutoFit/>
          </a:bodyPr>
          <a:lstStyle/>
          <a:p>
            <a:r>
              <a:rPr lang="en-US" dirty="0" smtClean="0"/>
              <a:t>    Bess &amp; Mike </a:t>
            </a:r>
            <a:r>
              <a:rPr lang="en-US" dirty="0" err="1" smtClean="0"/>
              <a:t>Paull</a:t>
            </a:r>
            <a:endParaRPr lang="en-US" dirty="0"/>
          </a:p>
        </p:txBody>
      </p:sp>
      <p:sp>
        <p:nvSpPr>
          <p:cNvPr id="36" name="TextBox 35"/>
          <p:cNvSpPr txBox="1"/>
          <p:nvPr/>
        </p:nvSpPr>
        <p:spPr>
          <a:xfrm>
            <a:off x="1600200" y="3810000"/>
            <a:ext cx="1219200" cy="923330"/>
          </a:xfrm>
          <a:prstGeom prst="rect">
            <a:avLst/>
          </a:prstGeom>
          <a:noFill/>
        </p:spPr>
        <p:txBody>
          <a:bodyPr wrap="square" rtlCol="0">
            <a:spAutoFit/>
          </a:bodyPr>
          <a:lstStyle/>
          <a:p>
            <a:pPr algn="ctr"/>
            <a:r>
              <a:rPr lang="en-US" dirty="0" smtClean="0"/>
              <a:t>Stephanie &amp; Clayton Bruce</a:t>
            </a:r>
            <a:endParaRPr lang="en-US" dirty="0"/>
          </a:p>
        </p:txBody>
      </p:sp>
      <p:sp>
        <p:nvSpPr>
          <p:cNvPr id="7" name="Oval 6"/>
          <p:cNvSpPr/>
          <p:nvPr/>
        </p:nvSpPr>
        <p:spPr>
          <a:xfrm>
            <a:off x="2971800" y="3124200"/>
            <a:ext cx="1371600" cy="10668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Lauren </a:t>
            </a:r>
            <a:r>
              <a:rPr lang="en-US" dirty="0" err="1" smtClean="0"/>
              <a:t>BLreede</a:t>
            </a:r>
            <a:endParaRPr lang="en-US" dirty="0"/>
          </a:p>
        </p:txBody>
      </p:sp>
      <p:sp>
        <p:nvSpPr>
          <p:cNvPr id="17" name="TextBox 16"/>
          <p:cNvSpPr txBox="1"/>
          <p:nvPr/>
        </p:nvSpPr>
        <p:spPr>
          <a:xfrm>
            <a:off x="2895600" y="3200400"/>
            <a:ext cx="1295400" cy="923330"/>
          </a:xfrm>
          <a:prstGeom prst="rect">
            <a:avLst/>
          </a:prstGeom>
          <a:noFill/>
        </p:spPr>
        <p:txBody>
          <a:bodyPr wrap="square" rtlCol="0">
            <a:spAutoFit/>
          </a:bodyPr>
          <a:lstStyle/>
          <a:p>
            <a:pPr algn="ctr"/>
            <a:r>
              <a:rPr lang="en-US" dirty="0" smtClean="0"/>
              <a:t>Lauren &amp; Joe </a:t>
            </a:r>
          </a:p>
          <a:p>
            <a:pPr algn="ctr"/>
            <a:r>
              <a:rPr lang="en-US" dirty="0" smtClean="0"/>
              <a:t>Breeden</a:t>
            </a:r>
            <a:endParaRPr lang="en-US" dirty="0"/>
          </a:p>
        </p:txBody>
      </p:sp>
      <p:sp>
        <p:nvSpPr>
          <p:cNvPr id="32" name="Oval 31"/>
          <p:cNvSpPr/>
          <p:nvPr/>
        </p:nvSpPr>
        <p:spPr>
          <a:xfrm>
            <a:off x="4572000" y="2057400"/>
            <a:ext cx="1295400" cy="9144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TextBox 34"/>
          <p:cNvSpPr txBox="1"/>
          <p:nvPr/>
        </p:nvSpPr>
        <p:spPr>
          <a:xfrm>
            <a:off x="4800600" y="2057400"/>
            <a:ext cx="990600" cy="923330"/>
          </a:xfrm>
          <a:prstGeom prst="rect">
            <a:avLst/>
          </a:prstGeom>
          <a:noFill/>
        </p:spPr>
        <p:txBody>
          <a:bodyPr wrap="square" rtlCol="0">
            <a:spAutoFit/>
          </a:bodyPr>
          <a:lstStyle/>
          <a:p>
            <a:pPr algn="ctr"/>
            <a:r>
              <a:rPr lang="en-US" dirty="0" smtClean="0"/>
              <a:t>Beth &amp; Mike Kaniuk</a:t>
            </a:r>
            <a:endParaRPr lang="en-US" dirty="0"/>
          </a:p>
        </p:txBody>
      </p:sp>
      <p:sp>
        <p:nvSpPr>
          <p:cNvPr id="40" name="TextBox 39"/>
          <p:cNvSpPr txBox="1"/>
          <p:nvPr/>
        </p:nvSpPr>
        <p:spPr>
          <a:xfrm>
            <a:off x="1524000" y="1600200"/>
            <a:ext cx="1676400" cy="830997"/>
          </a:xfrm>
          <a:prstGeom prst="rect">
            <a:avLst/>
          </a:prstGeom>
          <a:noFill/>
        </p:spPr>
        <p:txBody>
          <a:bodyPr wrap="square" rtlCol="0">
            <a:spAutoFit/>
          </a:bodyPr>
          <a:lstStyle/>
          <a:p>
            <a:pPr algn="ctr"/>
            <a:r>
              <a:rPr lang="en-US" sz="2400" b="1" dirty="0" smtClean="0"/>
              <a:t>Katie &amp; Sam Odom</a:t>
            </a:r>
            <a:endParaRPr lang="en-US" sz="2400" b="1" dirty="0"/>
          </a:p>
        </p:txBody>
      </p:sp>
      <p:sp>
        <p:nvSpPr>
          <p:cNvPr id="25" name="TextBox 24"/>
          <p:cNvSpPr txBox="1"/>
          <p:nvPr/>
        </p:nvSpPr>
        <p:spPr>
          <a:xfrm>
            <a:off x="5105400" y="4191000"/>
            <a:ext cx="3581400" cy="1938992"/>
          </a:xfrm>
          <a:prstGeom prst="rect">
            <a:avLst/>
          </a:prstGeom>
          <a:noFill/>
        </p:spPr>
        <p:txBody>
          <a:bodyPr wrap="square" rtlCol="0">
            <a:spAutoFit/>
          </a:bodyPr>
          <a:lstStyle/>
          <a:p>
            <a:r>
              <a:rPr lang="en-US" sz="2400" dirty="0" err="1" smtClean="0"/>
              <a:t>Upline</a:t>
            </a:r>
            <a:r>
              <a:rPr lang="en-US" sz="2400" dirty="0" smtClean="0"/>
              <a:t> Executive Coordinator Harper Guerra</a:t>
            </a:r>
          </a:p>
          <a:p>
            <a:endParaRPr lang="en-US" sz="2400" dirty="0" smtClean="0"/>
          </a:p>
          <a:p>
            <a:r>
              <a:rPr lang="en-US" sz="2400" dirty="0" smtClean="0"/>
              <a:t>Income from $3000 to $4000 in one month</a:t>
            </a:r>
            <a:endParaRPr lang="en-US" sz="2400" dirty="0"/>
          </a:p>
        </p:txBody>
      </p:sp>
      <p:sp>
        <p:nvSpPr>
          <p:cNvPr id="26" name="Oval 25"/>
          <p:cNvSpPr/>
          <p:nvPr/>
        </p:nvSpPr>
        <p:spPr>
          <a:xfrm>
            <a:off x="4572000" y="685800"/>
            <a:ext cx="1600200" cy="1219200"/>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Connector 32"/>
          <p:cNvCxnSpPr>
            <a:endCxn id="26" idx="3"/>
          </p:cNvCxnSpPr>
          <p:nvPr/>
        </p:nvCxnSpPr>
        <p:spPr>
          <a:xfrm flipV="1">
            <a:off x="3352800" y="1726452"/>
            <a:ext cx="1453544" cy="178548"/>
          </a:xfrm>
          <a:prstGeom prst="line">
            <a:avLst/>
          </a:prstGeom>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4800600" y="914400"/>
            <a:ext cx="1219200" cy="646331"/>
          </a:xfrm>
          <a:prstGeom prst="rect">
            <a:avLst/>
          </a:prstGeom>
          <a:noFill/>
        </p:spPr>
        <p:txBody>
          <a:bodyPr wrap="square" rtlCol="0">
            <a:spAutoFit/>
          </a:bodyPr>
          <a:lstStyle/>
          <a:p>
            <a:r>
              <a:rPr lang="en-US" dirty="0" smtClean="0"/>
              <a:t>Laura and Josh Guge</a:t>
            </a:r>
            <a:endParaRPr lang="en-US" dirty="0"/>
          </a:p>
        </p:txBody>
      </p:sp>
      <p:cxnSp>
        <p:nvCxnSpPr>
          <p:cNvPr id="38" name="Straight Connector 37"/>
          <p:cNvCxnSpPr/>
          <p:nvPr/>
        </p:nvCxnSpPr>
        <p:spPr>
          <a:xfrm>
            <a:off x="3352800" y="2286000"/>
            <a:ext cx="1219200" cy="304800"/>
          </a:xfrm>
          <a:prstGeom prst="line">
            <a:avLst/>
          </a:prstGeom>
        </p:spPr>
        <p:style>
          <a:lnRef idx="1">
            <a:schemeClr val="accent1"/>
          </a:lnRef>
          <a:fillRef idx="0">
            <a:schemeClr val="accent1"/>
          </a:fillRef>
          <a:effectRef idx="0">
            <a:schemeClr val="accent1"/>
          </a:effectRef>
          <a:fontRef idx="minor">
            <a:schemeClr val="tx1"/>
          </a:fontRef>
        </p:style>
      </p:cxnSp>
      <p:pic>
        <p:nvPicPr>
          <p:cNvPr id="28" name="Picture 27" descr="Katie Odom.jpg"/>
          <p:cNvPicPr>
            <a:picLocks noChangeAspect="1"/>
          </p:cNvPicPr>
          <p:nvPr/>
        </p:nvPicPr>
        <p:blipFill>
          <a:blip r:embed="rId2" cstate="print"/>
          <a:stretch>
            <a:fillRect/>
          </a:stretch>
        </p:blipFill>
        <p:spPr>
          <a:xfrm>
            <a:off x="6781800" y="914400"/>
            <a:ext cx="1981200" cy="2514600"/>
          </a:xfrm>
          <a:prstGeom prst="rect">
            <a:avLst/>
          </a:prstGeom>
        </p:spPr>
      </p:pic>
    </p:spTree>
    <p:extLst>
      <p:ext uri="{BB962C8B-B14F-4D97-AF65-F5344CB8AC3E}">
        <p14:creationId xmlns:p14="http://schemas.microsoft.com/office/powerpoint/2010/main" val="24626613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47428" y="540781"/>
            <a:ext cx="5246743" cy="1631216"/>
          </a:xfrm>
          <a:prstGeom prst="rect">
            <a:avLst/>
          </a:prstGeom>
          <a:noFill/>
          <a:ln>
            <a:solidFill>
              <a:schemeClr val="accent5">
                <a:lumMod val="75000"/>
              </a:schemeClr>
            </a:solidFill>
          </a:ln>
        </p:spPr>
        <p:txBody>
          <a:bodyPr wrap="square" rtlCol="0">
            <a:spAutoFit/>
          </a:bodyPr>
          <a:lstStyle/>
          <a:p>
            <a:pPr algn="ctr"/>
            <a:r>
              <a:rPr lang="en-US" sz="2800" dirty="0" smtClean="0"/>
              <a:t>Harper and Ryan Guerra</a:t>
            </a:r>
          </a:p>
          <a:p>
            <a:pPr algn="ctr"/>
            <a:r>
              <a:rPr lang="en-US" sz="2400" dirty="0" smtClean="0"/>
              <a:t>New Senior Executive Coordinators               	3 First Generation Directors      	30,000 OV</a:t>
            </a:r>
            <a:endParaRPr lang="en-US" sz="2400" dirty="0"/>
          </a:p>
        </p:txBody>
      </p:sp>
      <p:pic>
        <p:nvPicPr>
          <p:cNvPr id="5" name="Picture 4" descr="C:\Users\Barb\AppData\Local\Microsoft\Windows\Temporary Internet Files\Content.Outlook\91KB6DCC\Guerra10_50003.jpg"/>
          <p:cNvPicPr/>
          <p:nvPr/>
        </p:nvPicPr>
        <p:blipFill>
          <a:blip r:embed="rId2" cstate="print"/>
          <a:srcRect/>
          <a:stretch>
            <a:fillRect/>
          </a:stretch>
        </p:blipFill>
        <p:spPr bwMode="auto">
          <a:xfrm>
            <a:off x="226569" y="401583"/>
            <a:ext cx="2963815" cy="2579281"/>
          </a:xfrm>
          <a:prstGeom prst="rect">
            <a:avLst/>
          </a:prstGeom>
          <a:noFill/>
          <a:ln w="9525">
            <a:noFill/>
            <a:miter lim="800000"/>
            <a:headEnd/>
            <a:tailEnd/>
          </a:ln>
        </p:spPr>
      </p:pic>
    </p:spTree>
    <p:extLst>
      <p:ext uri="{BB962C8B-B14F-4D97-AF65-F5344CB8AC3E}">
        <p14:creationId xmlns:p14="http://schemas.microsoft.com/office/powerpoint/2010/main" val="2353031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4672173" y="886203"/>
            <a:ext cx="1557391" cy="1711983"/>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Harper</a:t>
            </a:r>
            <a:endParaRPr lang="en-US" dirty="0"/>
          </a:p>
        </p:txBody>
      </p:sp>
      <p:sp>
        <p:nvSpPr>
          <p:cNvPr id="3" name="Oval 2"/>
          <p:cNvSpPr/>
          <p:nvPr/>
        </p:nvSpPr>
        <p:spPr>
          <a:xfrm>
            <a:off x="816496" y="946625"/>
            <a:ext cx="1134022" cy="1359059"/>
          </a:xfrm>
          <a:prstGeom prst="ellipse">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Oval 3"/>
          <p:cNvSpPr/>
          <p:nvPr/>
        </p:nvSpPr>
        <p:spPr>
          <a:xfrm>
            <a:off x="3885917" y="2819736"/>
            <a:ext cx="1118902" cy="1430009"/>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Lindsay</a:t>
            </a:r>
            <a:endParaRPr lang="en-US" dirty="0"/>
          </a:p>
        </p:txBody>
      </p:sp>
      <p:sp>
        <p:nvSpPr>
          <p:cNvPr id="5" name="Oval 4"/>
          <p:cNvSpPr/>
          <p:nvPr/>
        </p:nvSpPr>
        <p:spPr>
          <a:xfrm>
            <a:off x="6365646" y="1711984"/>
            <a:ext cx="1194503" cy="1540328"/>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Kristen</a:t>
            </a:r>
            <a:endParaRPr lang="en-US" dirty="0"/>
          </a:p>
        </p:txBody>
      </p:sp>
      <p:sp>
        <p:nvSpPr>
          <p:cNvPr id="6" name="Oval 5"/>
          <p:cNvSpPr/>
          <p:nvPr/>
        </p:nvSpPr>
        <p:spPr>
          <a:xfrm>
            <a:off x="7000698" y="3383683"/>
            <a:ext cx="657355" cy="986909"/>
          </a:xfrm>
          <a:prstGeom prst="ellipse">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Oval 6"/>
          <p:cNvSpPr/>
          <p:nvPr/>
        </p:nvSpPr>
        <p:spPr>
          <a:xfrm>
            <a:off x="544331" y="2376634"/>
            <a:ext cx="574571" cy="72507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p:nvPr/>
        </p:nvSpPr>
        <p:spPr>
          <a:xfrm>
            <a:off x="1542271" y="2719029"/>
            <a:ext cx="619933" cy="684794"/>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p:nvPr/>
        </p:nvSpPr>
        <p:spPr>
          <a:xfrm>
            <a:off x="2449489" y="785498"/>
            <a:ext cx="544330" cy="745217"/>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Oval 9"/>
          <p:cNvSpPr/>
          <p:nvPr/>
        </p:nvSpPr>
        <p:spPr>
          <a:xfrm>
            <a:off x="2419248" y="1993955"/>
            <a:ext cx="544331" cy="725075"/>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Oval 10"/>
          <p:cNvSpPr/>
          <p:nvPr/>
        </p:nvSpPr>
        <p:spPr>
          <a:xfrm>
            <a:off x="166323" y="1470290"/>
            <a:ext cx="498970" cy="68479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Oval 11"/>
          <p:cNvSpPr/>
          <p:nvPr/>
        </p:nvSpPr>
        <p:spPr>
          <a:xfrm>
            <a:off x="544331" y="3665655"/>
            <a:ext cx="498970" cy="664653"/>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4" name="Straight Connector 13"/>
          <p:cNvCxnSpPr>
            <a:stCxn id="27" idx="3"/>
            <a:endCxn id="9" idx="2"/>
          </p:cNvCxnSpPr>
          <p:nvPr/>
        </p:nvCxnSpPr>
        <p:spPr>
          <a:xfrm flipV="1">
            <a:off x="2026119" y="1158107"/>
            <a:ext cx="423370" cy="252671"/>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a:endCxn id="11" idx="6"/>
          </p:cNvCxnSpPr>
          <p:nvPr/>
        </p:nvCxnSpPr>
        <p:spPr>
          <a:xfrm flipH="1">
            <a:off x="665293" y="1752265"/>
            <a:ext cx="211684" cy="60423"/>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p:cNvCxnSpPr>
            <a:endCxn id="7" idx="7"/>
          </p:cNvCxnSpPr>
          <p:nvPr/>
        </p:nvCxnSpPr>
        <p:spPr>
          <a:xfrm flipH="1">
            <a:off x="1034758" y="2215508"/>
            <a:ext cx="99265" cy="267311"/>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8455" y="3141990"/>
            <a:ext cx="7560" cy="503523"/>
          </a:xfrm>
          <a:prstGeom prst="line">
            <a:avLst/>
          </a:prstGeom>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1632992" y="2275930"/>
            <a:ext cx="136148" cy="422539"/>
          </a:xfrm>
          <a:prstGeom prst="line">
            <a:avLst/>
          </a:prstGeom>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1935399" y="1933534"/>
            <a:ext cx="544330" cy="362536"/>
          </a:xfrm>
          <a:prstGeom prst="line">
            <a:avLst/>
          </a:prstGeom>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801375" y="1087612"/>
            <a:ext cx="1224744" cy="646331"/>
          </a:xfrm>
          <a:prstGeom prst="rect">
            <a:avLst/>
          </a:prstGeom>
          <a:noFill/>
        </p:spPr>
        <p:txBody>
          <a:bodyPr wrap="square" rtlCol="0">
            <a:spAutoFit/>
          </a:bodyPr>
          <a:lstStyle/>
          <a:p>
            <a:pPr algn="ctr"/>
            <a:r>
              <a:rPr lang="en-US" dirty="0" smtClean="0"/>
              <a:t>Katie &amp; Sam Odom</a:t>
            </a:r>
            <a:endParaRPr lang="en-US" dirty="0"/>
          </a:p>
        </p:txBody>
      </p:sp>
      <p:sp>
        <p:nvSpPr>
          <p:cNvPr id="28" name="TextBox 27"/>
          <p:cNvSpPr txBox="1"/>
          <p:nvPr/>
        </p:nvSpPr>
        <p:spPr>
          <a:xfrm>
            <a:off x="1" y="3061428"/>
            <a:ext cx="3341586" cy="369332"/>
          </a:xfrm>
          <a:prstGeom prst="rect">
            <a:avLst/>
          </a:prstGeom>
          <a:solidFill>
            <a:schemeClr val="bg1"/>
          </a:solidFill>
        </p:spPr>
        <p:txBody>
          <a:bodyPr wrap="square" rtlCol="0">
            <a:spAutoFit/>
          </a:bodyPr>
          <a:lstStyle/>
          <a:p>
            <a:r>
              <a:rPr lang="en-US" dirty="0" smtClean="0"/>
              <a:t>Executive Coordinator 20.000 OV</a:t>
            </a:r>
            <a:endParaRPr lang="en-US" dirty="0"/>
          </a:p>
        </p:txBody>
      </p:sp>
      <p:sp>
        <p:nvSpPr>
          <p:cNvPr id="30" name="TextBox 29"/>
          <p:cNvSpPr txBox="1"/>
          <p:nvPr/>
        </p:nvSpPr>
        <p:spPr>
          <a:xfrm>
            <a:off x="4657052" y="1148037"/>
            <a:ext cx="1512030" cy="707886"/>
          </a:xfrm>
          <a:prstGeom prst="rect">
            <a:avLst/>
          </a:prstGeom>
          <a:noFill/>
        </p:spPr>
        <p:txBody>
          <a:bodyPr wrap="square" rtlCol="0">
            <a:spAutoFit/>
          </a:bodyPr>
          <a:lstStyle/>
          <a:p>
            <a:r>
              <a:rPr lang="en-US" dirty="0" smtClean="0"/>
              <a:t>  </a:t>
            </a:r>
            <a:r>
              <a:rPr lang="en-US" sz="2000" dirty="0" smtClean="0"/>
              <a:t>Harper &amp; Ryan Guerra</a:t>
            </a:r>
            <a:endParaRPr lang="en-US" sz="2000" dirty="0"/>
          </a:p>
        </p:txBody>
      </p:sp>
      <p:sp>
        <p:nvSpPr>
          <p:cNvPr id="31" name="TextBox 30"/>
          <p:cNvSpPr txBox="1"/>
          <p:nvPr/>
        </p:nvSpPr>
        <p:spPr>
          <a:xfrm>
            <a:off x="3810315" y="181270"/>
            <a:ext cx="3946398" cy="461665"/>
          </a:xfrm>
          <a:prstGeom prst="rect">
            <a:avLst/>
          </a:prstGeom>
          <a:solidFill>
            <a:schemeClr val="bg1"/>
          </a:solidFill>
        </p:spPr>
        <p:txBody>
          <a:bodyPr wrap="square" rtlCol="0">
            <a:spAutoFit/>
          </a:bodyPr>
          <a:lstStyle/>
          <a:p>
            <a:r>
              <a:rPr lang="en-US" sz="2400" b="1" dirty="0" smtClean="0"/>
              <a:t>Senior Executive Coordinator</a:t>
            </a:r>
            <a:endParaRPr lang="en-US" sz="2400" b="1" dirty="0"/>
          </a:p>
        </p:txBody>
      </p:sp>
      <p:cxnSp>
        <p:nvCxnSpPr>
          <p:cNvPr id="36" name="Straight Connector 35"/>
          <p:cNvCxnSpPr>
            <a:stCxn id="30" idx="1"/>
          </p:cNvCxnSpPr>
          <p:nvPr/>
        </p:nvCxnSpPr>
        <p:spPr>
          <a:xfrm flipH="1">
            <a:off x="1935398" y="1501980"/>
            <a:ext cx="2721654" cy="14958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H="1">
            <a:off x="4747773" y="2437056"/>
            <a:ext cx="272166" cy="443102"/>
          </a:xfrm>
          <a:prstGeom prst="line">
            <a:avLst/>
          </a:prstGeom>
        </p:spPr>
        <p:style>
          <a:lnRef idx="2">
            <a:schemeClr val="accent1"/>
          </a:lnRef>
          <a:fillRef idx="0">
            <a:schemeClr val="accent1"/>
          </a:fillRef>
          <a:effectRef idx="1">
            <a:schemeClr val="accent1"/>
          </a:effectRef>
          <a:fontRef idx="minor">
            <a:schemeClr val="tx1"/>
          </a:fontRef>
        </p:style>
      </p:cxnSp>
      <p:cxnSp>
        <p:nvCxnSpPr>
          <p:cNvPr id="40" name="Straight Connector 39"/>
          <p:cNvCxnSpPr/>
          <p:nvPr/>
        </p:nvCxnSpPr>
        <p:spPr>
          <a:xfrm>
            <a:off x="6153962" y="2134943"/>
            <a:ext cx="272165" cy="241691"/>
          </a:xfrm>
          <a:prstGeom prst="line">
            <a:avLst/>
          </a:prstGeom>
        </p:spPr>
        <p:style>
          <a:lnRef idx="2">
            <a:schemeClr val="accent1"/>
          </a:lnRef>
          <a:fillRef idx="0">
            <a:schemeClr val="accent1"/>
          </a:fillRef>
          <a:effectRef idx="1">
            <a:schemeClr val="accent1"/>
          </a:effectRef>
          <a:fontRef idx="minor">
            <a:schemeClr val="tx1"/>
          </a:fontRef>
        </p:style>
      </p:cxnSp>
      <p:cxnSp>
        <p:nvCxnSpPr>
          <p:cNvPr id="42" name="Straight Connector 41"/>
          <p:cNvCxnSpPr/>
          <p:nvPr/>
        </p:nvCxnSpPr>
        <p:spPr>
          <a:xfrm>
            <a:off x="7076300" y="3222555"/>
            <a:ext cx="136083" cy="201409"/>
          </a:xfrm>
          <a:prstGeom prst="line">
            <a:avLst/>
          </a:prstGeom>
        </p:spPr>
        <p:style>
          <a:lnRef idx="2">
            <a:schemeClr val="accent1"/>
          </a:lnRef>
          <a:fillRef idx="0">
            <a:schemeClr val="accent1"/>
          </a:fillRef>
          <a:effectRef idx="1">
            <a:schemeClr val="accent1"/>
          </a:effectRef>
          <a:fontRef idx="minor">
            <a:schemeClr val="tx1"/>
          </a:fontRef>
        </p:style>
      </p:cxnSp>
      <p:sp>
        <p:nvSpPr>
          <p:cNvPr id="46" name="TextBox 45"/>
          <p:cNvSpPr txBox="1"/>
          <p:nvPr/>
        </p:nvSpPr>
        <p:spPr>
          <a:xfrm>
            <a:off x="3916157" y="2940581"/>
            <a:ext cx="1013060" cy="923330"/>
          </a:xfrm>
          <a:prstGeom prst="rect">
            <a:avLst/>
          </a:prstGeom>
          <a:noFill/>
        </p:spPr>
        <p:txBody>
          <a:bodyPr wrap="square" rtlCol="0">
            <a:spAutoFit/>
          </a:bodyPr>
          <a:lstStyle/>
          <a:p>
            <a:pPr algn="ctr"/>
            <a:r>
              <a:rPr lang="en-US" dirty="0" smtClean="0"/>
              <a:t>Lindsay &amp; Chad Boyd</a:t>
            </a:r>
            <a:endParaRPr lang="en-US" dirty="0"/>
          </a:p>
        </p:txBody>
      </p:sp>
      <p:sp>
        <p:nvSpPr>
          <p:cNvPr id="53" name="TextBox 52"/>
          <p:cNvSpPr txBox="1"/>
          <p:nvPr/>
        </p:nvSpPr>
        <p:spPr>
          <a:xfrm>
            <a:off x="6335404" y="1832828"/>
            <a:ext cx="1300347" cy="923330"/>
          </a:xfrm>
          <a:prstGeom prst="rect">
            <a:avLst/>
          </a:prstGeom>
          <a:noFill/>
        </p:spPr>
        <p:txBody>
          <a:bodyPr wrap="square" rtlCol="0">
            <a:spAutoFit/>
          </a:bodyPr>
          <a:lstStyle/>
          <a:p>
            <a:pPr algn="ctr"/>
            <a:r>
              <a:rPr lang="en-US" dirty="0" smtClean="0"/>
              <a:t>Kristen &amp; John </a:t>
            </a:r>
            <a:r>
              <a:rPr lang="en-US" dirty="0" err="1" smtClean="0"/>
              <a:t>Jakubowski</a:t>
            </a:r>
            <a:endParaRPr lang="en-US" dirty="0"/>
          </a:p>
        </p:txBody>
      </p:sp>
      <p:sp>
        <p:nvSpPr>
          <p:cNvPr id="54" name="TextBox 53"/>
          <p:cNvSpPr txBox="1"/>
          <p:nvPr/>
        </p:nvSpPr>
        <p:spPr>
          <a:xfrm>
            <a:off x="2147083" y="5176228"/>
            <a:ext cx="4371509" cy="523220"/>
          </a:xfrm>
          <a:prstGeom prst="rect">
            <a:avLst/>
          </a:prstGeom>
          <a:noFill/>
          <a:ln>
            <a:solidFill>
              <a:schemeClr val="tx1"/>
            </a:solidFill>
          </a:ln>
        </p:spPr>
        <p:txBody>
          <a:bodyPr wrap="none" rtlCol="0">
            <a:spAutoFit/>
          </a:bodyPr>
          <a:lstStyle/>
          <a:p>
            <a:r>
              <a:rPr lang="en-US" sz="2800" dirty="0" smtClean="0"/>
              <a:t>30,000 OV -- $4000 +/month </a:t>
            </a:r>
            <a:endParaRPr lang="en-US" sz="2800" dirty="0"/>
          </a:p>
        </p:txBody>
      </p:sp>
    </p:spTree>
    <p:extLst>
      <p:ext uri="{BB962C8B-B14F-4D97-AF65-F5344CB8AC3E}">
        <p14:creationId xmlns:p14="http://schemas.microsoft.com/office/powerpoint/2010/main" val="40482521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Julie &amp; Dr Shaklee NDC pic.jpg"/>
          <p:cNvPicPr>
            <a:picLocks noChangeAspect="1"/>
          </p:cNvPicPr>
          <p:nvPr/>
        </p:nvPicPr>
        <p:blipFill>
          <a:blip r:embed="rId2" cstate="print"/>
          <a:stretch>
            <a:fillRect/>
          </a:stretch>
        </p:blipFill>
        <p:spPr>
          <a:xfrm>
            <a:off x="5029200" y="2133600"/>
            <a:ext cx="3798277" cy="4572000"/>
          </a:xfrm>
          <a:prstGeom prst="rect">
            <a:avLst/>
          </a:prstGeom>
        </p:spPr>
      </p:pic>
      <p:pic>
        <p:nvPicPr>
          <p:cNvPr id="3" name="Picture 2" descr="Pippin's &amp; Julie NDC.jpg"/>
          <p:cNvPicPr>
            <a:picLocks noChangeAspect="1"/>
          </p:cNvPicPr>
          <p:nvPr/>
        </p:nvPicPr>
        <p:blipFill>
          <a:blip r:embed="rId3" cstate="print"/>
          <a:stretch>
            <a:fillRect/>
          </a:stretch>
        </p:blipFill>
        <p:spPr>
          <a:xfrm>
            <a:off x="228600" y="3124200"/>
            <a:ext cx="4625341" cy="3168041"/>
          </a:xfrm>
          <a:prstGeom prst="rect">
            <a:avLst/>
          </a:prstGeom>
        </p:spPr>
      </p:pic>
      <p:sp>
        <p:nvSpPr>
          <p:cNvPr id="4" name="Title 3"/>
          <p:cNvSpPr>
            <a:spLocks noGrp="1"/>
          </p:cNvSpPr>
          <p:nvPr>
            <p:ph type="title"/>
          </p:nvPr>
        </p:nvSpPr>
        <p:spPr>
          <a:ln>
            <a:solidFill>
              <a:schemeClr val="bg2">
                <a:lumMod val="50000"/>
              </a:schemeClr>
            </a:solidFill>
          </a:ln>
        </p:spPr>
        <p:txBody>
          <a:bodyPr>
            <a:normAutofit/>
          </a:bodyPr>
          <a:lstStyle/>
          <a:p>
            <a:r>
              <a:rPr lang="en-US" sz="3200" dirty="0" smtClean="0"/>
              <a:t>New Directors Conference 2015</a:t>
            </a:r>
            <a:br>
              <a:rPr lang="en-US" sz="3200" dirty="0" smtClean="0"/>
            </a:br>
            <a:r>
              <a:rPr lang="en-US" sz="3200" dirty="0" smtClean="0"/>
              <a:t>Report from Julie Young</a:t>
            </a:r>
            <a:endParaRPr lang="en-US" sz="3200" dirty="0"/>
          </a:p>
        </p:txBody>
      </p:sp>
      <p:sp>
        <p:nvSpPr>
          <p:cNvPr id="5" name="Content Placeholder 4"/>
          <p:cNvSpPr>
            <a:spLocks noGrp="1"/>
          </p:cNvSpPr>
          <p:nvPr>
            <p:ph idx="1"/>
          </p:nvPr>
        </p:nvSpPr>
        <p:spPr>
          <a:xfrm>
            <a:off x="457200" y="1371600"/>
            <a:ext cx="4267200" cy="1600201"/>
          </a:xfrm>
        </p:spPr>
        <p:txBody>
          <a:bodyPr>
            <a:normAutofit fontScale="85000" lnSpcReduction="10000"/>
          </a:bodyPr>
          <a:lstStyle/>
          <a:p>
            <a:r>
              <a:rPr lang="en-US" dirty="0" smtClean="0"/>
              <a:t>Photo  booth</a:t>
            </a:r>
          </a:p>
          <a:p>
            <a:r>
              <a:rPr lang="en-US" dirty="0" smtClean="0"/>
              <a:t>Tours of headquarters</a:t>
            </a:r>
          </a:p>
          <a:p>
            <a:r>
              <a:rPr lang="en-US" dirty="0" smtClean="0"/>
              <a:t>Tours of Innovation Center</a:t>
            </a:r>
            <a:endParaRPr lang="en-US" dirty="0"/>
          </a:p>
        </p:txBody>
      </p:sp>
    </p:spTree>
    <p:extLst>
      <p:ext uri="{BB962C8B-B14F-4D97-AF65-F5344CB8AC3E}">
        <p14:creationId xmlns:p14="http://schemas.microsoft.com/office/powerpoint/2010/main" val="3753500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325562"/>
          </a:xfrm>
        </p:spPr>
        <p:txBody>
          <a:bodyPr>
            <a:normAutofit fontScale="90000"/>
          </a:bodyPr>
          <a:lstStyle/>
          <a:p>
            <a:r>
              <a:rPr lang="en-US" sz="3200" b="1" dirty="0" smtClean="0"/>
              <a:t> Dan </a:t>
            </a:r>
            <a:r>
              <a:rPr lang="en-US" sz="3200" b="1" dirty="0" err="1" smtClean="0"/>
              <a:t>Buettner</a:t>
            </a:r>
            <a:r>
              <a:rPr lang="en-US" sz="3200" b="1" dirty="0" smtClean="0"/>
              <a:t> at Shaklee Live</a:t>
            </a:r>
            <a:br>
              <a:rPr lang="en-US" sz="3200" b="1" dirty="0" smtClean="0"/>
            </a:br>
            <a:r>
              <a:rPr lang="en-US" sz="2800" b="1" dirty="0" smtClean="0"/>
              <a:t>National Geographic Explorer and New York Times® best-selling author of </a:t>
            </a:r>
            <a:r>
              <a:rPr lang="en-US" sz="2800" b="1" i="1" dirty="0" smtClean="0"/>
              <a:t>The Blue Zones</a:t>
            </a:r>
            <a:endParaRPr lang="en-US" sz="3200" dirty="0"/>
          </a:p>
        </p:txBody>
      </p:sp>
      <p:sp>
        <p:nvSpPr>
          <p:cNvPr id="3" name="Content Placeholder 2"/>
          <p:cNvSpPr>
            <a:spLocks noGrp="1"/>
          </p:cNvSpPr>
          <p:nvPr>
            <p:ph idx="1"/>
          </p:nvPr>
        </p:nvSpPr>
        <p:spPr>
          <a:xfrm>
            <a:off x="1981200" y="1828800"/>
            <a:ext cx="6705600" cy="4724400"/>
          </a:xfrm>
        </p:spPr>
        <p:txBody>
          <a:bodyPr>
            <a:normAutofit/>
          </a:bodyPr>
          <a:lstStyle/>
          <a:p>
            <a:r>
              <a:rPr lang="en-US" sz="2000" dirty="0" smtClean="0"/>
              <a:t>Founded Blue Zones, </a:t>
            </a:r>
            <a:r>
              <a:rPr lang="en-US" sz="2000" baseline="30000" dirty="0" smtClean="0"/>
              <a:t> </a:t>
            </a:r>
            <a:r>
              <a:rPr lang="en-US" sz="2000" dirty="0" smtClean="0"/>
              <a:t>LLC in 2009, a company that puts the world’s best practices of longevity and wellbeing to work in people’s lives.  </a:t>
            </a:r>
          </a:p>
          <a:p>
            <a:r>
              <a:rPr lang="en-US" sz="2000" dirty="0" err="1" smtClean="0"/>
              <a:t>Buettner’s</a:t>
            </a:r>
            <a:r>
              <a:rPr lang="en-US" sz="2000" dirty="0" smtClean="0"/>
              <a:t> </a:t>
            </a:r>
            <a:r>
              <a:rPr lang="en-US" sz="2000" i="1" dirty="0" smtClean="0"/>
              <a:t>National Geographic</a:t>
            </a:r>
            <a:r>
              <a:rPr lang="en-US" sz="2000" dirty="0" smtClean="0"/>
              <a:t> cover story on longevity, “The Secrets of Living Longer,” was one of their top-selling issues in history and resulted in his being a finalist for a National Magazine Award.   </a:t>
            </a:r>
          </a:p>
          <a:p>
            <a:r>
              <a:rPr lang="en-US" sz="2000" dirty="0" smtClean="0"/>
              <a:t>His books </a:t>
            </a:r>
            <a:r>
              <a:rPr lang="en-US" sz="2000" i="1" dirty="0" smtClean="0"/>
              <a:t>The Blue Zones: Lessons for Living Longer from the People Who’ve Lived the Longest</a:t>
            </a:r>
            <a:r>
              <a:rPr lang="en-US" sz="2000" dirty="0" smtClean="0"/>
              <a:t> (2008) and</a:t>
            </a:r>
            <a:r>
              <a:rPr lang="en-US" sz="2000" i="1" dirty="0" smtClean="0"/>
              <a:t> Thrive: Finding Happiness the Blue Zones Way</a:t>
            </a:r>
            <a:r>
              <a:rPr lang="en-US" sz="2000" dirty="0" smtClean="0"/>
              <a:t> (2010) appeared on many bestseller lists and were both featured on </a:t>
            </a:r>
            <a:r>
              <a:rPr lang="en-US" sz="2000" i="1" dirty="0" smtClean="0"/>
              <a:t>Oprah</a:t>
            </a:r>
            <a:r>
              <a:rPr lang="en-US" sz="2000" dirty="0" smtClean="0"/>
              <a:t>. </a:t>
            </a:r>
          </a:p>
          <a:p>
            <a:r>
              <a:rPr lang="en-US" sz="2000" dirty="0" smtClean="0"/>
              <a:t>His new book, </a:t>
            </a:r>
            <a:r>
              <a:rPr lang="en-US" sz="2000" b="1" dirty="0" smtClean="0"/>
              <a:t>THE BLUE ZONES SOLUTION: </a:t>
            </a:r>
            <a:r>
              <a:rPr lang="en-US" sz="2000" b="1" i="1" dirty="0" smtClean="0"/>
              <a:t>Eating and Living Like the World’s Healthiest People</a:t>
            </a:r>
            <a:r>
              <a:rPr lang="en-US" sz="2000" dirty="0" smtClean="0"/>
              <a:t>, is available in stores now.</a:t>
            </a:r>
            <a:endParaRPr lang="en-US" sz="2000" dirty="0"/>
          </a:p>
        </p:txBody>
      </p:sp>
      <p:pic>
        <p:nvPicPr>
          <p:cNvPr id="1026" name="Picture 2" descr="Dan Buettner"/>
          <p:cNvPicPr>
            <a:picLocks noChangeAspect="1" noChangeArrowheads="1"/>
          </p:cNvPicPr>
          <p:nvPr/>
        </p:nvPicPr>
        <p:blipFill>
          <a:blip r:embed="rId2" cstate="print"/>
          <a:srcRect/>
          <a:stretch>
            <a:fillRect/>
          </a:stretch>
        </p:blipFill>
        <p:spPr bwMode="auto">
          <a:xfrm>
            <a:off x="304800" y="1371600"/>
            <a:ext cx="1714500" cy="1714500"/>
          </a:xfrm>
          <a:prstGeom prst="rect">
            <a:avLst/>
          </a:prstGeom>
          <a:noFill/>
        </p:spPr>
      </p:pic>
    </p:spTree>
    <p:extLst>
      <p:ext uri="{BB962C8B-B14F-4D97-AF65-F5344CB8AC3E}">
        <p14:creationId xmlns:p14="http://schemas.microsoft.com/office/powerpoint/2010/main" val="38438066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tx2">
                <a:lumMod val="60000"/>
                <a:lumOff val="40000"/>
              </a:schemeClr>
            </a:solidFill>
          </a:ln>
        </p:spPr>
        <p:txBody>
          <a:bodyPr>
            <a:normAutofit/>
          </a:bodyPr>
          <a:lstStyle/>
          <a:p>
            <a:r>
              <a:rPr lang="en-US" sz="3200" dirty="0" smtClean="0"/>
              <a:t>Blue Zone Principles Applied to 20 American Cities, Improving Health of More Than 5 million </a:t>
            </a:r>
            <a:endParaRPr lang="en-US" sz="3200" dirty="0"/>
          </a:p>
        </p:txBody>
      </p:sp>
      <p:sp>
        <p:nvSpPr>
          <p:cNvPr id="3" name="Content Placeholder 2"/>
          <p:cNvSpPr>
            <a:spLocks noGrp="1"/>
          </p:cNvSpPr>
          <p:nvPr>
            <p:ph idx="1"/>
          </p:nvPr>
        </p:nvSpPr>
        <p:spPr>
          <a:xfrm>
            <a:off x="457200" y="1828800"/>
            <a:ext cx="8229600" cy="5029200"/>
          </a:xfrm>
        </p:spPr>
        <p:txBody>
          <a:bodyPr>
            <a:normAutofit/>
          </a:bodyPr>
          <a:lstStyle/>
          <a:p>
            <a:r>
              <a:rPr lang="en-US" sz="2000" dirty="0" smtClean="0"/>
              <a:t>In 2009, Dan </a:t>
            </a:r>
            <a:r>
              <a:rPr lang="en-US" sz="2000" dirty="0" err="1" smtClean="0"/>
              <a:t>Buettner</a:t>
            </a:r>
            <a:r>
              <a:rPr lang="en-US" sz="2000" dirty="0" smtClean="0"/>
              <a:t> and his partner, AARP, applied principles of </a:t>
            </a:r>
            <a:r>
              <a:rPr lang="en-US" sz="2000" i="1" dirty="0" smtClean="0"/>
              <a:t>The Blue Zones</a:t>
            </a:r>
            <a:r>
              <a:rPr lang="en-US" sz="2000" dirty="0" smtClean="0"/>
              <a:t> to Albert Lea, Minnesota, and successfully raised life expectancy and lowered health care costs by 40%. </a:t>
            </a:r>
          </a:p>
          <a:p>
            <a:r>
              <a:rPr lang="en-US" sz="2000" dirty="0" smtClean="0"/>
              <a:t> Since then, he has teamed with </a:t>
            </a:r>
            <a:r>
              <a:rPr lang="en-US" sz="2000" dirty="0" err="1" smtClean="0"/>
              <a:t>Healthways</a:t>
            </a:r>
            <a:r>
              <a:rPr lang="en-US" sz="2000" dirty="0" smtClean="0"/>
              <a:t> to implement the program in more than 20 cities in America and has dramatically improved the health of more than 5 million Americans to date.  </a:t>
            </a:r>
          </a:p>
          <a:p>
            <a:r>
              <a:rPr lang="en-US" sz="2000" dirty="0" smtClean="0"/>
              <a:t>Their strategy focuses on optimizing the health environment instead of individual behavior change. Writing in </a:t>
            </a:r>
            <a:r>
              <a:rPr lang="en-US" sz="2000" i="1" dirty="0" smtClean="0"/>
              <a:t>Newsweek</a:t>
            </a:r>
            <a:r>
              <a:rPr lang="en-US" sz="2000" dirty="0" smtClean="0"/>
              <a:t>, Harvard University’s Walter Willet called the results “stunning.”</a:t>
            </a:r>
          </a:p>
          <a:p>
            <a:r>
              <a:rPr lang="en-US" sz="2000" dirty="0" smtClean="0"/>
              <a:t>Dan also holds three world records in distance cycling and has won an Emmy Award for television production. You can learn more at </a:t>
            </a:r>
            <a:r>
              <a:rPr lang="en-US" sz="2000" dirty="0" smtClean="0">
                <a:hlinkClick r:id="rId2"/>
              </a:rPr>
              <a:t>www.bluezones.com</a:t>
            </a:r>
            <a:r>
              <a:rPr lang="en-US" sz="2000" dirty="0" smtClean="0"/>
              <a:t>.</a:t>
            </a:r>
          </a:p>
          <a:p>
            <a:endParaRPr lang="en-US" sz="2400" dirty="0"/>
          </a:p>
        </p:txBody>
      </p:sp>
    </p:spTree>
    <p:extLst>
      <p:ext uri="{BB962C8B-B14F-4D97-AF65-F5344CB8AC3E}">
        <p14:creationId xmlns:p14="http://schemas.microsoft.com/office/powerpoint/2010/main" val="42172151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33800" y="274638"/>
            <a:ext cx="4953000" cy="2011362"/>
          </a:xfrm>
          <a:ln>
            <a:solidFill>
              <a:schemeClr val="tx2">
                <a:lumMod val="60000"/>
                <a:lumOff val="40000"/>
              </a:schemeClr>
            </a:solidFill>
          </a:ln>
        </p:spPr>
        <p:txBody>
          <a:bodyPr>
            <a:normAutofit/>
          </a:bodyPr>
          <a:lstStyle/>
          <a:p>
            <a:r>
              <a:rPr lang="en-US" sz="3100" b="1" dirty="0" smtClean="0"/>
              <a:t>New York Times® best-selling author of </a:t>
            </a:r>
            <a:r>
              <a:rPr lang="en-US" sz="3100" b="1" i="1" dirty="0" smtClean="0"/>
              <a:t>The Happiness Advantage, </a:t>
            </a:r>
            <a:r>
              <a:rPr lang="en-US" sz="3100" b="1" dirty="0" smtClean="0"/>
              <a:t>Shawn </a:t>
            </a:r>
            <a:r>
              <a:rPr lang="en-US" sz="3100" b="1" dirty="0" err="1" smtClean="0"/>
              <a:t>Achor</a:t>
            </a:r>
            <a:r>
              <a:rPr lang="en-US" sz="3100" b="1" dirty="0" smtClean="0"/>
              <a:t> </a:t>
            </a:r>
            <a:br>
              <a:rPr lang="en-US" sz="3100" b="1" dirty="0" smtClean="0"/>
            </a:br>
            <a:r>
              <a:rPr lang="en-US" sz="3100" b="1" dirty="0" smtClean="0"/>
              <a:t>at Shaklee Live in Cleveland</a:t>
            </a:r>
            <a:endParaRPr lang="en-US" sz="3200" dirty="0"/>
          </a:p>
        </p:txBody>
      </p:sp>
      <p:sp>
        <p:nvSpPr>
          <p:cNvPr id="3" name="Content Placeholder 2"/>
          <p:cNvSpPr>
            <a:spLocks noGrp="1"/>
          </p:cNvSpPr>
          <p:nvPr>
            <p:ph idx="1"/>
          </p:nvPr>
        </p:nvSpPr>
        <p:spPr>
          <a:xfrm>
            <a:off x="495300" y="2362201"/>
            <a:ext cx="8153400" cy="1752600"/>
          </a:xfrm>
        </p:spPr>
        <p:txBody>
          <a:bodyPr>
            <a:normAutofit/>
          </a:bodyPr>
          <a:lstStyle/>
          <a:p>
            <a:r>
              <a:rPr lang="en-US" sz="2000" dirty="0" smtClean="0"/>
              <a:t>After spending 12 years at Harvard University, </a:t>
            </a:r>
            <a:r>
              <a:rPr lang="en-US" sz="2000" b="1" dirty="0" smtClean="0"/>
              <a:t>Shawn</a:t>
            </a:r>
            <a:r>
              <a:rPr lang="en-US" sz="2000" dirty="0" smtClean="0"/>
              <a:t> has become one of the world’s leading experts on the connection between happiness and success. </a:t>
            </a:r>
          </a:p>
          <a:p>
            <a:r>
              <a:rPr lang="en-US" sz="2000" dirty="0" smtClean="0"/>
              <a:t>His TED talk is one of the most popular of all time with over 8 million views, and his lecture airing on PBS has been seen by millions.</a:t>
            </a:r>
            <a:endParaRPr lang="en-US" sz="2000" dirty="0"/>
          </a:p>
        </p:txBody>
      </p:sp>
      <p:pic>
        <p:nvPicPr>
          <p:cNvPr id="83970" name="Picture 2" descr="ShawnAchor"/>
          <p:cNvPicPr>
            <a:picLocks noChangeAspect="1" noChangeArrowheads="1"/>
          </p:cNvPicPr>
          <p:nvPr/>
        </p:nvPicPr>
        <p:blipFill>
          <a:blip r:embed="rId2" cstate="print"/>
          <a:srcRect/>
          <a:stretch>
            <a:fillRect/>
          </a:stretch>
        </p:blipFill>
        <p:spPr bwMode="auto">
          <a:xfrm>
            <a:off x="304800" y="228600"/>
            <a:ext cx="3048000" cy="1714500"/>
          </a:xfrm>
          <a:prstGeom prst="rect">
            <a:avLst/>
          </a:prstGeom>
          <a:noFill/>
        </p:spPr>
      </p:pic>
      <p:sp>
        <p:nvSpPr>
          <p:cNvPr id="5" name="Rectangle 4"/>
          <p:cNvSpPr/>
          <p:nvPr/>
        </p:nvSpPr>
        <p:spPr>
          <a:xfrm>
            <a:off x="381000" y="4114800"/>
            <a:ext cx="8534400" cy="2308324"/>
          </a:xfrm>
          <a:prstGeom prst="rect">
            <a:avLst/>
          </a:prstGeom>
          <a:ln>
            <a:solidFill>
              <a:schemeClr val="tx2">
                <a:lumMod val="60000"/>
                <a:lumOff val="40000"/>
              </a:schemeClr>
            </a:solidFill>
          </a:ln>
        </p:spPr>
        <p:txBody>
          <a:bodyPr wrap="square">
            <a:spAutoFit/>
          </a:bodyPr>
          <a:lstStyle/>
          <a:p>
            <a:r>
              <a:rPr lang="en-US" b="1" dirty="0" smtClean="0"/>
              <a:t>Shawn</a:t>
            </a:r>
            <a:r>
              <a:rPr lang="en-US" dirty="0" smtClean="0"/>
              <a:t> has worked with over a third of the Fortune 100 companies, and lectured in more than 50 countries speaking to CEOs in China, senior leaders at the Pentagon, schoolchildren in South Africa, and farmers in Zimbabwe.</a:t>
            </a:r>
          </a:p>
          <a:p>
            <a:r>
              <a:rPr lang="en-US" dirty="0" smtClean="0"/>
              <a:t> His Happiness Advantage training is the largest and most successful positive psychology corporate training program to date in the world.</a:t>
            </a:r>
          </a:p>
          <a:p>
            <a:r>
              <a:rPr lang="en-US" dirty="0" smtClean="0"/>
              <a:t> Shawn is the author of </a:t>
            </a:r>
            <a:r>
              <a:rPr lang="en-US" i="1" dirty="0" smtClean="0"/>
              <a:t>New York Times best-selling books</a:t>
            </a:r>
            <a:r>
              <a:rPr lang="en-US" dirty="0" smtClean="0"/>
              <a:t> </a:t>
            </a:r>
            <a:r>
              <a:rPr lang="en-US" i="1" dirty="0" smtClean="0"/>
              <a:t>The Happiness Advantage</a:t>
            </a:r>
            <a:r>
              <a:rPr lang="en-US" dirty="0" smtClean="0"/>
              <a:t> (2010) and </a:t>
            </a:r>
            <a:r>
              <a:rPr lang="en-US" i="1" dirty="0" smtClean="0"/>
              <a:t>Before Happiness</a:t>
            </a:r>
            <a:r>
              <a:rPr lang="en-US" dirty="0" smtClean="0"/>
              <a:t> (2013), as well as </a:t>
            </a:r>
            <a:r>
              <a:rPr lang="en-US" i="1" dirty="0" smtClean="0"/>
              <a:t>Ripple’s Effect</a:t>
            </a:r>
            <a:r>
              <a:rPr lang="en-US" dirty="0" smtClean="0"/>
              <a:t> and </a:t>
            </a:r>
            <a:r>
              <a:rPr lang="en-US" i="1" dirty="0" smtClean="0"/>
              <a:t>The Orange Frog</a:t>
            </a:r>
            <a:r>
              <a:rPr lang="en-US" dirty="0" smtClean="0"/>
              <a:t>. </a:t>
            </a:r>
            <a:endParaRPr lang="en-US" dirty="0"/>
          </a:p>
        </p:txBody>
      </p:sp>
    </p:spTree>
    <p:extLst>
      <p:ext uri="{BB962C8B-B14F-4D97-AF65-F5344CB8AC3E}">
        <p14:creationId xmlns:p14="http://schemas.microsoft.com/office/powerpoint/2010/main" val="3918713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066800"/>
            <a:ext cx="6172200" cy="4862870"/>
          </a:xfrm>
          <a:prstGeom prst="rect">
            <a:avLst/>
          </a:prstGeom>
          <a:noFill/>
          <a:ln>
            <a:solidFill>
              <a:schemeClr val="accent3">
                <a:lumMod val="50000"/>
              </a:schemeClr>
            </a:solidFill>
          </a:ln>
        </p:spPr>
        <p:txBody>
          <a:bodyPr wrap="square" rtlCol="0">
            <a:spAutoFit/>
          </a:bodyPr>
          <a:lstStyle/>
          <a:p>
            <a:pPr algn="ctr"/>
            <a:r>
              <a:rPr lang="en-US" sz="2400" dirty="0" smtClean="0"/>
              <a:t>Jack Walsh</a:t>
            </a:r>
          </a:p>
          <a:p>
            <a:pPr algn="ctr"/>
            <a:endParaRPr lang="en-US" dirty="0"/>
          </a:p>
          <a:p>
            <a:pPr algn="ctr"/>
            <a:r>
              <a:rPr lang="en-US" sz="3600" dirty="0" smtClean="0"/>
              <a:t>Before you are a leader, success is all about growing yourself</a:t>
            </a:r>
          </a:p>
          <a:p>
            <a:pPr algn="ctr"/>
            <a:endParaRPr lang="en-US" sz="3600" dirty="0"/>
          </a:p>
          <a:p>
            <a:pPr algn="ctr"/>
            <a:r>
              <a:rPr lang="en-US" sz="3600" dirty="0" smtClean="0"/>
              <a:t>Once you become a leader, success is all about growing others</a:t>
            </a:r>
          </a:p>
          <a:p>
            <a:pPr algn="ctr"/>
            <a:endParaRPr lang="en-US" sz="2800" dirty="0"/>
          </a:p>
          <a:p>
            <a:pPr algn="ctr"/>
            <a:endParaRPr lang="en-US" sz="2400" dirty="0"/>
          </a:p>
        </p:txBody>
      </p:sp>
    </p:spTree>
    <p:extLst>
      <p:ext uri="{BB962C8B-B14F-4D97-AF65-F5344CB8AC3E}">
        <p14:creationId xmlns:p14="http://schemas.microsoft.com/office/powerpoint/2010/main" val="23248739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solidFill>
              <a:schemeClr val="accent5">
                <a:lumMod val="75000"/>
              </a:schemeClr>
            </a:solidFill>
          </a:ln>
        </p:spPr>
        <p:txBody>
          <a:bodyPr>
            <a:normAutofit/>
          </a:bodyPr>
          <a:lstStyle/>
          <a:p>
            <a:r>
              <a:rPr lang="en-US" sz="2800" dirty="0" smtClean="0"/>
              <a:t>Stephanie Bruce Report from New Director Conference</a:t>
            </a:r>
            <a:endParaRPr lang="en-US" sz="2800" dirty="0"/>
          </a:p>
        </p:txBody>
      </p:sp>
      <p:pic>
        <p:nvPicPr>
          <p:cNvPr id="3" name="Picture 2"/>
          <p:cNvPicPr>
            <a:picLocks noChangeAspect="1"/>
          </p:cNvPicPr>
          <p:nvPr/>
        </p:nvPicPr>
        <p:blipFill>
          <a:blip r:embed="rId2"/>
          <a:stretch>
            <a:fillRect/>
          </a:stretch>
        </p:blipFill>
        <p:spPr>
          <a:xfrm>
            <a:off x="304800" y="1752600"/>
            <a:ext cx="4064000" cy="3048000"/>
          </a:xfrm>
          <a:prstGeom prst="rect">
            <a:avLst/>
          </a:prstGeom>
        </p:spPr>
      </p:pic>
      <p:pic>
        <p:nvPicPr>
          <p:cNvPr id="4" name="Picture 3"/>
          <p:cNvPicPr>
            <a:picLocks noChangeAspect="1"/>
          </p:cNvPicPr>
          <p:nvPr/>
        </p:nvPicPr>
        <p:blipFill>
          <a:blip r:embed="rId3"/>
          <a:stretch>
            <a:fillRect/>
          </a:stretch>
        </p:blipFill>
        <p:spPr>
          <a:xfrm>
            <a:off x="4343400" y="3505200"/>
            <a:ext cx="4064000" cy="3048000"/>
          </a:xfrm>
          <a:prstGeom prst="rect">
            <a:avLst/>
          </a:prstGeom>
        </p:spPr>
      </p:pic>
      <p:sp>
        <p:nvSpPr>
          <p:cNvPr id="5" name="TextBox 4"/>
          <p:cNvSpPr txBox="1"/>
          <p:nvPr/>
        </p:nvSpPr>
        <p:spPr>
          <a:xfrm>
            <a:off x="914400" y="4953000"/>
            <a:ext cx="2971800" cy="400110"/>
          </a:xfrm>
          <a:prstGeom prst="rect">
            <a:avLst/>
          </a:prstGeom>
          <a:noFill/>
        </p:spPr>
        <p:txBody>
          <a:bodyPr wrap="square" rtlCol="0">
            <a:spAutoFit/>
          </a:bodyPr>
          <a:lstStyle/>
          <a:p>
            <a:r>
              <a:rPr lang="en-US" sz="2000" dirty="0" smtClean="0"/>
              <a:t>Opening Night Fun </a:t>
            </a:r>
            <a:endParaRPr lang="en-US" sz="2000" dirty="0"/>
          </a:p>
        </p:txBody>
      </p:sp>
    </p:spTree>
    <p:extLst>
      <p:ext uri="{BB962C8B-B14F-4D97-AF65-F5344CB8AC3E}">
        <p14:creationId xmlns:p14="http://schemas.microsoft.com/office/powerpoint/2010/main" val="42242490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143000"/>
            <a:ext cx="8153400" cy="2185214"/>
          </a:xfrm>
          <a:prstGeom prst="rect">
            <a:avLst/>
          </a:prstGeom>
          <a:noFill/>
          <a:ln w="38100">
            <a:solidFill>
              <a:schemeClr val="accent3">
                <a:lumMod val="50000"/>
              </a:schemeClr>
            </a:solidFill>
          </a:ln>
        </p:spPr>
        <p:txBody>
          <a:bodyPr wrap="square" rtlCol="0">
            <a:spAutoFit/>
          </a:bodyPr>
          <a:lstStyle/>
          <a:p>
            <a:r>
              <a:rPr lang="en-US" sz="3200" dirty="0" smtClean="0"/>
              <a:t>Our Businesses Grow ..</a:t>
            </a:r>
            <a:r>
              <a:rPr lang="en-US" sz="3200" dirty="0"/>
              <a:t> </a:t>
            </a:r>
            <a:r>
              <a:rPr lang="en-US" sz="3200" dirty="0" smtClean="0"/>
              <a:t>  As We Grow</a:t>
            </a:r>
          </a:p>
          <a:p>
            <a:pPr algn="ctr"/>
            <a:r>
              <a:rPr lang="en-US" sz="2400" dirty="0" smtClean="0"/>
              <a:t>Shaklee Leadership, Coaching and Personal Development </a:t>
            </a:r>
          </a:p>
          <a:p>
            <a:pPr algn="ctr"/>
            <a:r>
              <a:rPr lang="en-US" sz="2400" dirty="0" smtClean="0"/>
              <a:t>Summer 2015  # </a:t>
            </a:r>
            <a:r>
              <a:rPr lang="en-US" sz="2400" dirty="0"/>
              <a:t>4</a:t>
            </a:r>
            <a:r>
              <a:rPr lang="en-US" sz="2400" dirty="0" smtClean="0"/>
              <a:t>   June 25</a:t>
            </a:r>
          </a:p>
          <a:p>
            <a:pPr algn="ctr"/>
            <a:r>
              <a:rPr lang="en-US" sz="3200" dirty="0" smtClean="0"/>
              <a:t>Inside the Coaching Session</a:t>
            </a:r>
          </a:p>
          <a:p>
            <a:pPr algn="ctr"/>
            <a:endParaRPr lang="en-US" sz="2400" dirty="0"/>
          </a:p>
        </p:txBody>
      </p:sp>
      <p:pic>
        <p:nvPicPr>
          <p:cNvPr id="9" name="Picture 8" descr="Jo Coogan.jpg"/>
          <p:cNvPicPr>
            <a:picLocks noChangeAspect="1"/>
          </p:cNvPicPr>
          <p:nvPr/>
        </p:nvPicPr>
        <p:blipFill>
          <a:blip r:embed="rId3" cstate="print"/>
          <a:stretch>
            <a:fillRect/>
          </a:stretch>
        </p:blipFill>
        <p:spPr>
          <a:xfrm>
            <a:off x="381000" y="4953000"/>
            <a:ext cx="1465262" cy="1635642"/>
          </a:xfrm>
          <a:prstGeom prst="rect">
            <a:avLst/>
          </a:prstGeom>
        </p:spPr>
      </p:pic>
      <p:pic>
        <p:nvPicPr>
          <p:cNvPr id="10" name="Picture 9" descr="barb 2010 anaheim.jpg"/>
          <p:cNvPicPr>
            <a:picLocks noChangeAspect="1"/>
          </p:cNvPicPr>
          <p:nvPr/>
        </p:nvPicPr>
        <p:blipFill>
          <a:blip r:embed="rId4" cstate="print"/>
          <a:stretch>
            <a:fillRect/>
          </a:stretch>
        </p:blipFill>
        <p:spPr>
          <a:xfrm>
            <a:off x="1981201" y="5074256"/>
            <a:ext cx="1371600" cy="1478943"/>
          </a:xfrm>
          <a:prstGeom prst="rect">
            <a:avLst/>
          </a:prstGeom>
        </p:spPr>
      </p:pic>
      <p:pic>
        <p:nvPicPr>
          <p:cNvPr id="13" name="Picture 12" descr="Lisa Anderson 2013.jpg"/>
          <p:cNvPicPr>
            <a:picLocks noChangeAspect="1"/>
          </p:cNvPicPr>
          <p:nvPr/>
        </p:nvPicPr>
        <p:blipFill>
          <a:blip r:embed="rId5" cstate="print"/>
          <a:stretch>
            <a:fillRect/>
          </a:stretch>
        </p:blipFill>
        <p:spPr>
          <a:xfrm>
            <a:off x="7467600" y="4953000"/>
            <a:ext cx="1066800" cy="1656094"/>
          </a:xfrm>
          <a:prstGeom prst="rect">
            <a:avLst/>
          </a:prstGeom>
        </p:spPr>
      </p:pic>
      <p:sp>
        <p:nvSpPr>
          <p:cNvPr id="14" name="TextBox 13"/>
          <p:cNvSpPr txBox="1"/>
          <p:nvPr/>
        </p:nvSpPr>
        <p:spPr>
          <a:xfrm>
            <a:off x="533400" y="4267200"/>
            <a:ext cx="2895600" cy="646331"/>
          </a:xfrm>
          <a:prstGeom prst="rect">
            <a:avLst/>
          </a:prstGeom>
          <a:noFill/>
          <a:ln>
            <a:solidFill>
              <a:schemeClr val="accent3">
                <a:lumMod val="50000"/>
              </a:schemeClr>
            </a:solidFill>
          </a:ln>
        </p:spPr>
        <p:txBody>
          <a:bodyPr wrap="square" rtlCol="0">
            <a:spAutoFit/>
          </a:bodyPr>
          <a:lstStyle/>
          <a:p>
            <a:r>
              <a:rPr lang="en-US" dirty="0" smtClean="0"/>
              <a:t>Master Coordinators            Jo Coogan  &amp; Barb Lagoni</a:t>
            </a:r>
            <a:endParaRPr lang="en-US" dirty="0"/>
          </a:p>
        </p:txBody>
      </p:sp>
      <p:sp>
        <p:nvSpPr>
          <p:cNvPr id="15" name="TextBox 14"/>
          <p:cNvSpPr txBox="1"/>
          <p:nvPr/>
        </p:nvSpPr>
        <p:spPr>
          <a:xfrm>
            <a:off x="4038600" y="3962400"/>
            <a:ext cx="2057400" cy="646331"/>
          </a:xfrm>
          <a:prstGeom prst="rect">
            <a:avLst/>
          </a:prstGeom>
          <a:noFill/>
          <a:ln>
            <a:solidFill>
              <a:schemeClr val="accent3">
                <a:lumMod val="50000"/>
              </a:schemeClr>
            </a:solidFill>
          </a:ln>
        </p:spPr>
        <p:txBody>
          <a:bodyPr wrap="square" rtlCol="0">
            <a:spAutoFit/>
          </a:bodyPr>
          <a:lstStyle/>
          <a:p>
            <a:r>
              <a:rPr lang="en-US" dirty="0" smtClean="0"/>
              <a:t>Senior Coordinator</a:t>
            </a:r>
          </a:p>
          <a:p>
            <a:r>
              <a:rPr lang="en-US" dirty="0" smtClean="0"/>
              <a:t>   Becky Choate</a:t>
            </a:r>
          </a:p>
        </p:txBody>
      </p:sp>
      <p:sp>
        <p:nvSpPr>
          <p:cNvPr id="16" name="TextBox 15"/>
          <p:cNvSpPr txBox="1"/>
          <p:nvPr/>
        </p:nvSpPr>
        <p:spPr>
          <a:xfrm>
            <a:off x="7086600" y="3886200"/>
            <a:ext cx="1752600" cy="923330"/>
          </a:xfrm>
          <a:prstGeom prst="rect">
            <a:avLst/>
          </a:prstGeom>
          <a:noFill/>
          <a:ln>
            <a:solidFill>
              <a:schemeClr val="accent3">
                <a:lumMod val="50000"/>
              </a:schemeClr>
            </a:solidFill>
          </a:ln>
        </p:spPr>
        <p:txBody>
          <a:bodyPr wrap="square" rtlCol="0">
            <a:spAutoFit/>
          </a:bodyPr>
          <a:lstStyle/>
          <a:p>
            <a:pPr algn="ctr"/>
            <a:r>
              <a:rPr lang="en-US" dirty="0" smtClean="0"/>
              <a:t>Senior Executive       Coordinator    Lisa Anderson</a:t>
            </a:r>
            <a:endParaRPr lang="en-US" dirty="0"/>
          </a:p>
        </p:txBody>
      </p:sp>
      <p:pic>
        <p:nvPicPr>
          <p:cNvPr id="17" name="Picture 16" descr="Becky choate.JPG"/>
          <p:cNvPicPr>
            <a:picLocks noChangeAspect="1"/>
          </p:cNvPicPr>
          <p:nvPr/>
        </p:nvPicPr>
        <p:blipFill>
          <a:blip r:embed="rId6" cstate="print"/>
          <a:stretch>
            <a:fillRect/>
          </a:stretch>
        </p:blipFill>
        <p:spPr>
          <a:xfrm>
            <a:off x="4572000" y="4876800"/>
            <a:ext cx="1219200" cy="1828800"/>
          </a:xfrm>
          <a:prstGeom prst="rect">
            <a:avLst/>
          </a:prstGeom>
        </p:spPr>
      </p:pic>
    </p:spTree>
    <p:extLst>
      <p:ext uri="{BB962C8B-B14F-4D97-AF65-F5344CB8AC3E}">
        <p14:creationId xmlns:p14="http://schemas.microsoft.com/office/powerpoint/2010/main" val="148865438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3472</TotalTime>
  <Words>1176</Words>
  <Application>Microsoft Office PowerPoint</Application>
  <PresentationFormat>On-screen Show (4:3)</PresentationFormat>
  <Paragraphs>347</Paragraphs>
  <Slides>38</Slides>
  <Notes>5</Notes>
  <HiddenSlides>0</HiddenSlides>
  <MMClips>0</MMClips>
  <ScaleCrop>false</ScaleCrop>
  <HeadingPairs>
    <vt:vector size="4" baseType="variant">
      <vt:variant>
        <vt:lpstr>Theme</vt:lpstr>
      </vt:variant>
      <vt:variant>
        <vt:i4>1</vt:i4>
      </vt:variant>
      <vt:variant>
        <vt:lpstr>Slide Titles</vt:lpstr>
      </vt:variant>
      <vt:variant>
        <vt:i4>38</vt:i4>
      </vt:variant>
    </vt:vector>
  </HeadingPairs>
  <TitlesOfParts>
    <vt:vector size="39" baseType="lpstr">
      <vt:lpstr>Office Theme</vt:lpstr>
      <vt:lpstr>PowerPoint Presentation</vt:lpstr>
      <vt:lpstr>PowerPoint Presentation</vt:lpstr>
      <vt:lpstr>Cleveland, Ohio – August 12-16th 2015</vt:lpstr>
      <vt:lpstr> Dan Buettner at Shaklee Live National Geographic Explorer and New York Times® best-selling author of The Blue Zones</vt:lpstr>
      <vt:lpstr>Blue Zone Principles Applied to 20 American Cities, Improving Health of More Than 5 million </vt:lpstr>
      <vt:lpstr>New York Times® best-selling author of The Happiness Advantage, Shawn Achor  at Shaklee Live in Cleveland</vt:lpstr>
      <vt:lpstr>PowerPoint Presentation</vt:lpstr>
      <vt:lpstr>Stephanie Bruce Report from New Director Conference</vt:lpstr>
      <vt:lpstr>PowerPoint Presentation</vt:lpstr>
      <vt:lpstr>PowerPoint Presentation</vt:lpstr>
      <vt:lpstr>PowerPoint Presentation</vt:lpstr>
      <vt:lpstr>Time Frames for Earning Power Bonuses</vt:lpstr>
      <vt:lpstr>PowerPoint Presentation</vt:lpstr>
      <vt:lpstr>PowerPoint Presentation</vt:lpstr>
      <vt:lpstr>PowerPoint Presentation</vt:lpstr>
      <vt:lpstr>Know the Rewards of the Compensation Plan to   Be Sure to Incorporate Strategies for Achieving Each</vt:lpstr>
      <vt:lpstr>PowerPoint Presentation</vt:lpstr>
      <vt:lpstr>PowerPoint Presentation</vt:lpstr>
      <vt:lpstr>Popular Activities To Launch Your Business</vt:lpstr>
      <vt:lpstr>PowerPoint Presentation</vt:lpstr>
      <vt:lpstr>Becky’s Road to Senior Coordinator</vt:lpstr>
      <vt:lpstr> To Maximize the Income for a New Distributor</vt:lpstr>
      <vt:lpstr>Set up Planning Session to Create 1000/2000 PV Plan </vt:lpstr>
      <vt:lpstr>Ideas for Generating 1000 and 2000 PV </vt:lpstr>
      <vt:lpstr>When coaching our associates, they will likely be able to reach 1000 PV from their immediate circle of friends …   However, to advance to 2000 PV and 3000 PV  and beyond, they will want to learn how to obtain referrals and  create incentives to meet the people that their customers know… </vt:lpstr>
      <vt:lpstr>Develop members under members.. Some will become life-long customers  and some may become business partners</vt:lpstr>
      <vt:lpstr>PowerPoint Presentation</vt:lpstr>
      <vt:lpstr>PowerPoint Presentation</vt:lpstr>
      <vt:lpstr>Subscriptions Open Now</vt:lpstr>
      <vt:lpstr>PowerPoint Presentation</vt:lpstr>
      <vt:lpstr>PowerPoint Presentation</vt:lpstr>
      <vt:lpstr>PowerPoint Presentation</vt:lpstr>
      <vt:lpstr>PowerPoint Presentation</vt:lpstr>
      <vt:lpstr>Executive Coordinator -- 3 First Generation Directors 20,000 OV </vt:lpstr>
      <vt:lpstr>Executive Coordinator -- 3 First Generation Directors 20,000 OV </vt:lpstr>
      <vt:lpstr>PowerPoint Presentation</vt:lpstr>
      <vt:lpstr>PowerPoint Presentation</vt:lpstr>
      <vt:lpstr>New Directors Conference 2015 Report from Julie Young</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Barb</dc:creator>
  <cp:lastModifiedBy> </cp:lastModifiedBy>
  <cp:revision>135</cp:revision>
  <cp:lastPrinted>2015-06-25T15:21:39Z</cp:lastPrinted>
  <dcterms:created xsi:type="dcterms:W3CDTF">2015-05-14T01:20:22Z</dcterms:created>
  <dcterms:modified xsi:type="dcterms:W3CDTF">2015-06-25T15:23:21Z</dcterms:modified>
</cp:coreProperties>
</file>