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png" ContentType="image/png"/>
  <Default Extension="gif" ContentType="image/gif"/>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7"/>
  </p:notesMasterIdLst>
  <p:handoutMasterIdLst>
    <p:handoutMasterId r:id="rId38"/>
  </p:handoutMasterIdLst>
  <p:sldIdLst>
    <p:sldId id="305" r:id="rId2"/>
    <p:sldId id="306" r:id="rId3"/>
    <p:sldId id="307" r:id="rId4"/>
    <p:sldId id="308" r:id="rId5"/>
    <p:sldId id="311" r:id="rId6"/>
    <p:sldId id="256" r:id="rId7"/>
    <p:sldId id="257" r:id="rId8"/>
    <p:sldId id="268" r:id="rId9"/>
    <p:sldId id="269" r:id="rId10"/>
    <p:sldId id="270" r:id="rId11"/>
    <p:sldId id="271" r:id="rId12"/>
    <p:sldId id="272" r:id="rId13"/>
    <p:sldId id="273" r:id="rId14"/>
    <p:sldId id="274" r:id="rId15"/>
    <p:sldId id="275" r:id="rId16"/>
    <p:sldId id="276" r:id="rId17"/>
    <p:sldId id="277" r:id="rId18"/>
    <p:sldId id="278" r:id="rId19"/>
    <p:sldId id="279" r:id="rId20"/>
    <p:sldId id="280" r:id="rId21"/>
    <p:sldId id="281" r:id="rId22"/>
    <p:sldId id="282" r:id="rId23"/>
    <p:sldId id="283" r:id="rId24"/>
    <p:sldId id="284" r:id="rId25"/>
    <p:sldId id="285" r:id="rId26"/>
    <p:sldId id="304" r:id="rId27"/>
    <p:sldId id="287" r:id="rId28"/>
    <p:sldId id="288" r:id="rId29"/>
    <p:sldId id="300" r:id="rId30"/>
    <p:sldId id="303" r:id="rId31"/>
    <p:sldId id="312" r:id="rId32"/>
    <p:sldId id="313" r:id="rId33"/>
    <p:sldId id="315" r:id="rId34"/>
    <p:sldId id="316" r:id="rId35"/>
    <p:sldId id="317" r:id="rId36"/>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638FECFB-9ED4-6246-A0E8-7669CDB90542}">
          <p14:sldIdLst>
            <p14:sldId id="305"/>
            <p14:sldId id="306"/>
            <p14:sldId id="307"/>
            <p14:sldId id="308"/>
            <p14:sldId id="311"/>
            <p14:sldId id="256"/>
            <p14:sldId id="257"/>
            <p14:sldId id="268"/>
            <p14:sldId id="269"/>
            <p14:sldId id="270"/>
            <p14:sldId id="271"/>
            <p14:sldId id="272"/>
            <p14:sldId id="273"/>
            <p14:sldId id="274"/>
            <p14:sldId id="275"/>
            <p14:sldId id="276"/>
            <p14:sldId id="277"/>
            <p14:sldId id="278"/>
            <p14:sldId id="279"/>
            <p14:sldId id="280"/>
            <p14:sldId id="281"/>
            <p14:sldId id="282"/>
            <p14:sldId id="283"/>
            <p14:sldId id="284"/>
            <p14:sldId id="285"/>
            <p14:sldId id="304"/>
            <p14:sldId id="287"/>
            <p14:sldId id="288"/>
            <p14:sldId id="300"/>
            <p14:sldId id="303"/>
            <p14:sldId id="312"/>
            <p14:sldId id="313"/>
            <p14:sldId id="315"/>
            <p14:sldId id="316"/>
            <p14:sldId id="317"/>
          </p14:sldIdLst>
        </p14:section>
        <p14:section name="Untitled Section" id="{9F1BDFB7-BC55-9D4D-8166-B89E07ABEB10}">
          <p14:sldIdLst/>
        </p14:section>
      </p14:section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rnWhat="handouts6" clrMode="bw" frameSlides="1"/>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35" autoAdjust="0"/>
    <p:restoredTop sz="94685" autoAdjust="0"/>
  </p:normalViewPr>
  <p:slideViewPr>
    <p:cSldViewPr showGuides="1">
      <p:cViewPr>
        <p:scale>
          <a:sx n="75" d="100"/>
          <a:sy n="75" d="100"/>
        </p:scale>
        <p:origin x="-1944" y="-9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9" Type="http://schemas.openxmlformats.org/officeDocument/2006/relationships/slide" Target="slides/slide8.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37" Type="http://schemas.openxmlformats.org/officeDocument/2006/relationships/notesMaster" Target="notesMasters/notesMaster1.xml"/><Relationship Id="rId38" Type="http://schemas.openxmlformats.org/officeDocument/2006/relationships/handoutMaster" Target="handoutMasters/handoutMaster1.xml"/><Relationship Id="rId39" Type="http://schemas.openxmlformats.org/officeDocument/2006/relationships/printerSettings" Target="printerSettings/printerSettings1.bin"/><Relationship Id="rId40" Type="http://schemas.openxmlformats.org/officeDocument/2006/relationships/presProps" Target="presProps.xml"/><Relationship Id="rId41" Type="http://schemas.openxmlformats.org/officeDocument/2006/relationships/viewProps" Target="viewProps.xml"/><Relationship Id="rId42" Type="http://schemas.openxmlformats.org/officeDocument/2006/relationships/theme" Target="theme/theme1.xml"/><Relationship Id="rId43"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C40B61D0-3A89-684A-BE20-5D604C3A789B}" type="datetimeFigureOut">
              <a:rPr lang="en-US" smtClean="0"/>
              <a:t>6/17/15</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16B5C272-2BFB-FF4C-A394-3518786A1B97}" type="slidenum">
              <a:rPr lang="en-US" smtClean="0"/>
              <a:t>‹#›</a:t>
            </a:fld>
            <a:endParaRPr lang="en-US"/>
          </a:p>
        </p:txBody>
      </p:sp>
    </p:spTree>
    <p:extLst>
      <p:ext uri="{BB962C8B-B14F-4D97-AF65-F5344CB8AC3E}">
        <p14:creationId xmlns:p14="http://schemas.microsoft.com/office/powerpoint/2010/main" val="418025765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8606B69-7AA2-4283-9F55-6A14C9E062A4}" type="datetimeFigureOut">
              <a:rPr lang="en-US" smtClean="0"/>
              <a:pPr/>
              <a:t>6/17/15</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B9DFF7D-2731-4137-8A1A-7A980848F8A4}" type="slidenum">
              <a:rPr lang="en-US" smtClean="0"/>
              <a:pPr/>
              <a:t>‹#›</a:t>
            </a:fld>
            <a:endParaRPr lang="en-US"/>
          </a:p>
        </p:txBody>
      </p:sp>
    </p:spTree>
    <p:extLst>
      <p:ext uri="{BB962C8B-B14F-4D97-AF65-F5344CB8AC3E}">
        <p14:creationId xmlns:p14="http://schemas.microsoft.com/office/powerpoint/2010/main" val="241759488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2.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Slide Image Placeholder 1"/>
          <p:cNvSpPr>
            <a:spLocks noGrp="1" noRot="1" noChangeAspect="1" noTextEdit="1"/>
          </p:cNvSpPr>
          <p:nvPr>
            <p:ph type="sldImg"/>
          </p:nvPr>
        </p:nvSpPr>
        <p:spPr bwMode="auto">
          <a:xfrm>
            <a:off x="1146175" y="687388"/>
            <a:ext cx="4581525" cy="3435350"/>
          </a:xfrm>
          <a:noFill/>
          <a:ln>
            <a:solidFill>
              <a:srgbClr val="000000"/>
            </a:solidFill>
            <a:miter lim="800000"/>
            <a:headEnd/>
            <a:tailEnd/>
          </a:ln>
        </p:spPr>
      </p:sp>
      <p:sp>
        <p:nvSpPr>
          <p:cNvPr id="19459"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altLang="en-US" smtClean="0"/>
              <a:t> </a:t>
            </a:r>
          </a:p>
          <a:p>
            <a:pPr eaLnBrk="1" hangingPunct="1">
              <a:spcBef>
                <a:spcPct val="0"/>
              </a:spcBef>
            </a:pPr>
            <a:endParaRPr lang="en-US" altLang="en-US" smtClean="0"/>
          </a:p>
        </p:txBody>
      </p:sp>
      <p:sp>
        <p:nvSpPr>
          <p:cNvPr id="1946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E3584C3A-235B-48FC-AA2A-2D62CF1303BB}" type="slidenum">
              <a:rPr lang="en-US" altLang="en-US" smtClean="0">
                <a:solidFill>
                  <a:srgbClr val="000000"/>
                </a:solidFill>
              </a:rPr>
              <a:pPr/>
              <a:t>1</a:t>
            </a:fld>
            <a:endParaRPr lang="en-US" altLang="en-US" smtClean="0">
              <a:solidFill>
                <a:srgbClr val="000000"/>
              </a:solidFill>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7388"/>
            <a:ext cx="4572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55AE114-C48B-461D-8357-375157EC864D}" type="slidenum">
              <a:rPr lang="en-US" smtClean="0">
                <a:solidFill>
                  <a:prstClr val="black"/>
                </a:solidFill>
              </a:rPr>
              <a:pPr/>
              <a:t>7</a:t>
            </a:fld>
            <a:endParaRPr lang="en-US">
              <a:solidFill>
                <a:prstClr val="black"/>
              </a:solidFill>
            </a:endParaRPr>
          </a:p>
        </p:txBody>
      </p:sp>
    </p:spTree>
    <p:extLst>
      <p:ext uri="{BB962C8B-B14F-4D97-AF65-F5344CB8AC3E}">
        <p14:creationId xmlns:p14="http://schemas.microsoft.com/office/powerpoint/2010/main" val="69330169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
        <p:cNvGrpSpPr/>
        <p:nvPr/>
      </p:nvGrpSpPr>
      <p:grpSpPr>
        <a:xfrm>
          <a:off x="0" y="0"/>
          <a:ext cx="0" cy="0"/>
          <a:chOff x="0" y="0"/>
          <a:chExt cx="0" cy="0"/>
        </a:xfrm>
      </p:grpSpPr>
      <p:sp>
        <p:nvSpPr>
          <p:cNvPr id="34" name="Shape 34"/>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35" name="Shape 35"/>
          <p:cNvSpPr txBox="1">
            <a:spLocks noGrp="1"/>
          </p:cNvSpPr>
          <p:nvPr>
            <p:ph type="body" idx="1"/>
          </p:nvPr>
        </p:nvSpPr>
        <p:spPr>
          <a:xfrm>
            <a:off x="685802" y="4343401"/>
            <a:ext cx="5486399" cy="4114800"/>
          </a:xfrm>
          <a:prstGeom prst="rect">
            <a:avLst/>
          </a:prstGeom>
        </p:spPr>
        <p:txBody>
          <a:bodyPr lIns="91425" tIns="91425" rIns="91425" bIns="91425" anchor="t" anchorCtr="0">
            <a:noAutofit/>
          </a:bodyPr>
          <a:lstStyle/>
          <a:p>
            <a:pPr>
              <a:spcBef>
                <a:spcPts val="0"/>
              </a:spcBef>
              <a:buNone/>
            </a:pPr>
            <a:r>
              <a:rPr lang="en"/>
              <a:t>Out of all internet users, 67% are active on Social Media.</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7388"/>
            <a:ext cx="4572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55AE114-C48B-461D-8357-375157EC864D}" type="slidenum">
              <a:rPr lang="en-US" smtClean="0">
                <a:solidFill>
                  <a:prstClr val="black"/>
                </a:solidFill>
              </a:rPr>
              <a:pPr/>
              <a:t>31</a:t>
            </a:fld>
            <a:endParaRPr lang="en-US">
              <a:solidFill>
                <a:prstClr val="black"/>
              </a:solidFill>
            </a:endParaRPr>
          </a:p>
        </p:txBody>
      </p:sp>
    </p:spTree>
    <p:extLst>
      <p:ext uri="{BB962C8B-B14F-4D97-AF65-F5344CB8AC3E}">
        <p14:creationId xmlns:p14="http://schemas.microsoft.com/office/powerpoint/2010/main" val="69330169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Slide Image Placeholder 1"/>
          <p:cNvSpPr>
            <a:spLocks noGrp="1" noRot="1" noChangeAspect="1" noTextEdit="1"/>
          </p:cNvSpPr>
          <p:nvPr>
            <p:ph type="sldImg"/>
          </p:nvPr>
        </p:nvSpPr>
        <p:spPr bwMode="auto">
          <a:xfrm>
            <a:off x="1146175" y="687388"/>
            <a:ext cx="4581525" cy="3435350"/>
          </a:xfrm>
          <a:noFill/>
          <a:ln>
            <a:solidFill>
              <a:srgbClr val="000000"/>
            </a:solidFill>
            <a:miter lim="800000"/>
            <a:headEnd/>
            <a:tailEnd/>
          </a:ln>
        </p:spPr>
      </p:sp>
      <p:sp>
        <p:nvSpPr>
          <p:cNvPr id="19459"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altLang="en-US" smtClean="0"/>
              <a:t> </a:t>
            </a:r>
          </a:p>
          <a:p>
            <a:pPr eaLnBrk="1" hangingPunct="1">
              <a:spcBef>
                <a:spcPct val="0"/>
              </a:spcBef>
            </a:pPr>
            <a:endParaRPr lang="en-US" altLang="en-US" smtClean="0"/>
          </a:p>
        </p:txBody>
      </p:sp>
      <p:sp>
        <p:nvSpPr>
          <p:cNvPr id="1946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E3584C3A-235B-48FC-AA2A-2D62CF1303BB}" type="slidenum">
              <a:rPr lang="en-US" altLang="en-US" smtClean="0">
                <a:solidFill>
                  <a:srgbClr val="000000"/>
                </a:solidFill>
              </a:rPr>
              <a:pPr/>
              <a:t>32</a:t>
            </a:fld>
            <a:endParaRPr lang="en-US" altLang="en-US" smtClean="0">
              <a:solidFill>
                <a:srgbClr val="000000"/>
              </a:solidFill>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 Id="rId3" Type="http://schemas.openxmlformats.org/officeDocument/2006/relationships/image" Target="../media/image2.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0800BF94-8B0A-4D2A-94A2-59F20DA1BED8}" type="datetimeFigureOut">
              <a:rPr lang="en-US" smtClean="0"/>
              <a:pPr/>
              <a:t>6/17/15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6B5DC9B-E799-4E4C-85A0-8AFBDD6C2DC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800BF94-8B0A-4D2A-94A2-59F20DA1BED8}" type="datetimeFigureOut">
              <a:rPr lang="en-US" smtClean="0"/>
              <a:pPr/>
              <a:t>6/17/15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6B5DC9B-E799-4E4C-85A0-8AFBDD6C2DC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800BF94-8B0A-4D2A-94A2-59F20DA1BED8}" type="datetimeFigureOut">
              <a:rPr lang="en-US" smtClean="0"/>
              <a:pPr/>
              <a:t>6/17/15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6B5DC9B-E799-4E4C-85A0-8AFBDD6C2DCB}" type="slidenum">
              <a:rPr lang="en-US" smtClean="0"/>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small green background">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1" y="199981"/>
            <a:ext cx="8993874" cy="6290343"/>
          </a:xfrm>
          <a:prstGeom prst="rect">
            <a:avLst/>
          </a:prstGeom>
        </p:spPr>
      </p:pic>
      <p:pic>
        <p:nvPicPr>
          <p:cNvPr id="5" name="Picture 4" descr="logo_370green-01.png"/>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7536286" y="5914398"/>
            <a:ext cx="1246059" cy="354730"/>
          </a:xfrm>
          <a:prstGeom prst="rect">
            <a:avLst/>
          </a:prstGeom>
        </p:spPr>
      </p:pic>
    </p:spTree>
    <p:extLst>
      <p:ext uri="{BB962C8B-B14F-4D97-AF65-F5344CB8AC3E}">
        <p14:creationId xmlns:p14="http://schemas.microsoft.com/office/powerpoint/2010/main" val="3114932241"/>
      </p:ext>
    </p:extLst>
  </p:cSld>
  <p:clrMapOvr>
    <a:masterClrMapping/>
  </p:clrMapOvr>
  <p:timing>
    <p:tnLst>
      <p:par>
        <p:cTn xmlns:p14="http://schemas.microsoft.com/office/powerpoint/2010/mai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type="tx">
  <p:cSld name="Title and Body">
    <p:spTree>
      <p:nvGrpSpPr>
        <p:cNvPr id="1" name="Shape 10"/>
        <p:cNvGrpSpPr/>
        <p:nvPr/>
      </p:nvGrpSpPr>
      <p:grpSpPr>
        <a:xfrm>
          <a:off x="0" y="0"/>
          <a:ext cx="0" cy="0"/>
          <a:chOff x="0" y="0"/>
          <a:chExt cx="0" cy="0"/>
        </a:xfrm>
      </p:grpSpPr>
      <p:sp>
        <p:nvSpPr>
          <p:cNvPr id="11" name="Shape 11"/>
          <p:cNvSpPr txBox="1">
            <a:spLocks noGrp="1"/>
          </p:cNvSpPr>
          <p:nvPr>
            <p:ph type="title"/>
          </p:nvPr>
        </p:nvSpPr>
        <p:spPr>
          <a:xfrm>
            <a:off x="457200" y="274637"/>
            <a:ext cx="8229600" cy="1143000"/>
          </a:xfrm>
          <a:prstGeom prst="rect">
            <a:avLst/>
          </a:prstGeom>
        </p:spPr>
        <p:txBody>
          <a:bodyPr lIns="91425" tIns="91425" rIns="91425" bIns="91425" anchor="b" anchorCtr="0"/>
          <a:lstStyle>
            <a:lvl1pPr>
              <a:defRPr/>
            </a:lvl1pPr>
            <a:lvl2pPr>
              <a:defRPr/>
            </a:lvl2pPr>
            <a:lvl3pPr>
              <a:defRPr/>
            </a:lvl3pPr>
            <a:lvl4pPr>
              <a:defRPr/>
            </a:lvl4pPr>
            <a:lvl5pPr>
              <a:defRPr/>
            </a:lvl5pPr>
            <a:lvl6pPr>
              <a:defRPr/>
            </a:lvl6pPr>
            <a:lvl7pPr>
              <a:defRPr/>
            </a:lvl7pPr>
            <a:lvl8pPr>
              <a:defRPr/>
            </a:lvl8pPr>
            <a:lvl9pPr>
              <a:defRPr/>
            </a:lvl9pPr>
          </a:lstStyle>
          <a:p>
            <a:endParaRPr/>
          </a:p>
        </p:txBody>
      </p:sp>
      <p:sp>
        <p:nvSpPr>
          <p:cNvPr id="12" name="Shape 12"/>
          <p:cNvSpPr txBox="1">
            <a:spLocks noGrp="1"/>
          </p:cNvSpPr>
          <p:nvPr>
            <p:ph type="body" idx="1"/>
          </p:nvPr>
        </p:nvSpPr>
        <p:spPr>
          <a:xfrm>
            <a:off x="457200" y="1600200"/>
            <a:ext cx="8229600" cy="4967573"/>
          </a:xfrm>
          <a:prstGeom prst="rect">
            <a:avLst/>
          </a:prstGeom>
        </p:spPr>
        <p:txBody>
          <a:bodyPr lIns="91425" tIns="91425" rIns="91425" bIns="91425" anchor="t" anchorCtr="0"/>
          <a:lstStyle>
            <a:lvl1pPr>
              <a:defRPr/>
            </a:lvl1pPr>
            <a:lvl2pPr indent="457200">
              <a:defRPr/>
            </a:lvl2pPr>
            <a:lvl3pPr indent="914400">
              <a:defRPr/>
            </a:lvl3pPr>
            <a:lvl4pPr indent="1371600">
              <a:defRPr/>
            </a:lvl4pPr>
            <a:lvl5pPr>
              <a:defRPr/>
            </a:lvl5pPr>
            <a:lvl6pPr>
              <a:defRPr/>
            </a:lvl6pPr>
            <a:lvl7pPr>
              <a:defRPr/>
            </a:lvl7pPr>
            <a:lvl8pPr>
              <a:defRPr/>
            </a:lvl8pPr>
            <a:lvl9pPr>
              <a:defRPr/>
            </a:lvl9pPr>
          </a:lstStyle>
          <a:p>
            <a:endParaRPr/>
          </a:p>
        </p:txBody>
      </p:sp>
    </p:spTree>
    <p:extLst>
      <p:ext uri="{BB962C8B-B14F-4D97-AF65-F5344CB8AC3E}">
        <p14:creationId xmlns:p14="http://schemas.microsoft.com/office/powerpoint/2010/main" val="129359885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800BF94-8B0A-4D2A-94A2-59F20DA1BED8}" type="datetimeFigureOut">
              <a:rPr lang="en-US" smtClean="0"/>
              <a:pPr/>
              <a:t>6/17/15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6B5DC9B-E799-4E4C-85A0-8AFBDD6C2DC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0800BF94-8B0A-4D2A-94A2-59F20DA1BED8}" type="datetimeFigureOut">
              <a:rPr lang="en-US" smtClean="0"/>
              <a:pPr/>
              <a:t>6/17/15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6B5DC9B-E799-4E4C-85A0-8AFBDD6C2DC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0800BF94-8B0A-4D2A-94A2-59F20DA1BED8}" type="datetimeFigureOut">
              <a:rPr lang="en-US" smtClean="0"/>
              <a:pPr/>
              <a:t>6/17/15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6B5DC9B-E799-4E4C-85A0-8AFBDD6C2DC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0800BF94-8B0A-4D2A-94A2-59F20DA1BED8}" type="datetimeFigureOut">
              <a:rPr lang="en-US" smtClean="0"/>
              <a:pPr/>
              <a:t>6/17/15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66B5DC9B-E799-4E4C-85A0-8AFBDD6C2DC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0800BF94-8B0A-4D2A-94A2-59F20DA1BED8}" type="datetimeFigureOut">
              <a:rPr lang="en-US" smtClean="0"/>
              <a:pPr/>
              <a:t>6/17/15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66B5DC9B-E799-4E4C-85A0-8AFBDD6C2DC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800BF94-8B0A-4D2A-94A2-59F20DA1BED8}" type="datetimeFigureOut">
              <a:rPr lang="en-US" smtClean="0"/>
              <a:pPr/>
              <a:t>6/17/15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66B5DC9B-E799-4E4C-85A0-8AFBDD6C2DC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800BF94-8B0A-4D2A-94A2-59F20DA1BED8}" type="datetimeFigureOut">
              <a:rPr lang="en-US" smtClean="0"/>
              <a:pPr/>
              <a:t>6/17/15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6B5DC9B-E799-4E4C-85A0-8AFBDD6C2DC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800BF94-8B0A-4D2A-94A2-59F20DA1BED8}" type="datetimeFigureOut">
              <a:rPr lang="en-US" smtClean="0"/>
              <a:pPr/>
              <a:t>6/17/15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6B5DC9B-E799-4E4C-85A0-8AFBDD6C2DC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800BF94-8B0A-4D2A-94A2-59F20DA1BED8}" type="datetimeFigureOut">
              <a:rPr lang="en-US" smtClean="0"/>
              <a:pPr/>
              <a:t>6/17/15</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6B5DC9B-E799-4E4C-85A0-8AFBDD6C2DC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4" Type="http://schemas.openxmlformats.org/officeDocument/2006/relationships/image" Target="../media/image4.png"/><Relationship Id="rId1" Type="http://schemas.openxmlformats.org/officeDocument/2006/relationships/slideLayout" Target="../slideLayouts/slideLayout7.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image" Target="../media/image17.jpe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image" Target="../media/image18.jpe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image" Target="../media/image19.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image" Target="../media/image20.jpe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1.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image" Target="../media/image22.jpe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3.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image" Target="../media/image24.jpe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5.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image" Target="../media/image26.jpe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7.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image" Target="../media/image28.jpe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9.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0.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1.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image" Target="../media/image32.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image" Target="../media/image33.gif"/></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4.png"/><Relationship Id="rId3" Type="http://schemas.openxmlformats.org/officeDocument/2006/relationships/hyperlink" Target="http://www.bobsfiles.net" TargetMode="Externa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4.png"/><Relationship Id="rId3" Type="http://schemas.openxmlformats.org/officeDocument/2006/relationships/hyperlink" Target="http://www.bobfiles.net" TargetMode="Externa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hyperlink" Target="http://www.bluezones.com/" TargetMode="Externa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hyperlink" Target="http://www.betterhealthin31days.com/" TargetMode="External"/><Relationship Id="rId3" Type="http://schemas.openxmlformats.org/officeDocument/2006/relationships/hyperlink" Target="https://www2.gotomeeting.com/register/168936498" TargetMode="Externa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4.xml"/></Relationships>
</file>

<file path=ppt/slides/_rels/slide32.xml.rels><?xml version="1.0" encoding="UTF-8" standalone="yes"?>
<Relationships xmlns="http://schemas.openxmlformats.org/package/2006/relationships"><Relationship Id="rId3" Type="http://schemas.openxmlformats.org/officeDocument/2006/relationships/image" Target="../media/image3.jpeg"/><Relationship Id="rId4" Type="http://schemas.openxmlformats.org/officeDocument/2006/relationships/image" Target="../media/image4.png"/><Relationship Id="rId1" Type="http://schemas.openxmlformats.org/officeDocument/2006/relationships/slideLayout" Target="../slideLayouts/slideLayout7.xml"/><Relationship Id="rId2" Type="http://schemas.openxmlformats.org/officeDocument/2006/relationships/notesSlide" Target="../notesSlides/notesSlide5.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hyperlink" Target="http://www.bluezones.com/" TargetMode="Externa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6.jpe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6.jpe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7.jpeg"/></Relationships>
</file>

<file path=ppt/slides/_rels/slide6.xml.rels><?xml version="1.0" encoding="UTF-8" standalone="yes"?>
<Relationships xmlns="http://schemas.openxmlformats.org/package/2006/relationships"><Relationship Id="rId3" Type="http://schemas.openxmlformats.org/officeDocument/2006/relationships/image" Target="../media/image9.png"/><Relationship Id="rId4" Type="http://schemas.openxmlformats.org/officeDocument/2006/relationships/image" Target="../media/image10.png"/><Relationship Id="rId1" Type="http://schemas.openxmlformats.org/officeDocument/2006/relationships/slideLayout" Target="../slideLayouts/slideLayout2.xml"/><Relationship Id="rId2" Type="http://schemas.openxmlformats.org/officeDocument/2006/relationships/image" Target="../media/image8.png"/></Relationships>
</file>

<file path=ppt/slides/_rels/slide7.xml.rels><?xml version="1.0" encoding="UTF-8" standalone="yes"?>
<Relationships xmlns="http://schemas.openxmlformats.org/package/2006/relationships"><Relationship Id="rId3" Type="http://schemas.openxmlformats.org/officeDocument/2006/relationships/image" Target="../media/image11.jpeg"/><Relationship Id="rId4" Type="http://schemas.openxmlformats.org/officeDocument/2006/relationships/image" Target="../media/image12.jpeg"/><Relationship Id="rId5" Type="http://schemas.openxmlformats.org/officeDocument/2006/relationships/image" Target="../media/image13.jpeg"/><Relationship Id="rId6" Type="http://schemas.openxmlformats.org/officeDocument/2006/relationships/image" Target="../media/image14.jpeg"/><Relationship Id="rId7" Type="http://schemas.openxmlformats.org/officeDocument/2006/relationships/image" Target="../media/image15.jpeg"/><Relationship Id="rId1" Type="http://schemas.openxmlformats.org/officeDocument/2006/relationships/slideLayout" Target="../slideLayouts/slideLayout12.xml"/><Relationship Id="rId2" Type="http://schemas.openxmlformats.org/officeDocument/2006/relationships/notesSlide" Target="../notesSlides/notesSlide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3.xml"/><Relationship Id="rId3" Type="http://schemas.openxmlformats.org/officeDocument/2006/relationships/image" Target="../media/image16.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3"/>
          <p:cNvPicPr>
            <a:picLocks noChangeAspect="1"/>
          </p:cNvPicPr>
          <p:nvPr/>
        </p:nvPicPr>
        <p:blipFill>
          <a:blip r:embed="rId3" cstate="print"/>
          <a:srcRect/>
          <a:stretch>
            <a:fillRect/>
          </a:stretch>
        </p:blipFill>
        <p:spPr bwMode="auto">
          <a:xfrm>
            <a:off x="0" y="0"/>
            <a:ext cx="9144000" cy="6858000"/>
          </a:xfrm>
          <a:prstGeom prst="rect">
            <a:avLst/>
          </a:prstGeom>
          <a:noFill/>
          <a:ln w="9525">
            <a:noFill/>
            <a:miter lim="800000"/>
            <a:headEnd/>
            <a:tailEnd/>
          </a:ln>
        </p:spPr>
      </p:pic>
      <p:pic>
        <p:nvPicPr>
          <p:cNvPr id="17411" name="Picture 4"/>
          <p:cNvPicPr>
            <a:picLocks noChangeAspect="1"/>
          </p:cNvPicPr>
          <p:nvPr/>
        </p:nvPicPr>
        <p:blipFill>
          <a:blip r:embed="rId4" cstate="print"/>
          <a:srcRect/>
          <a:stretch>
            <a:fillRect/>
          </a:stretch>
        </p:blipFill>
        <p:spPr bwMode="auto">
          <a:xfrm>
            <a:off x="0" y="-50800"/>
            <a:ext cx="9144000" cy="6858000"/>
          </a:xfrm>
          <a:prstGeom prst="rect">
            <a:avLst/>
          </a:prstGeom>
          <a:noFill/>
          <a:ln w="9525">
            <a:noFill/>
            <a:miter lim="800000"/>
            <a:headEnd/>
            <a:tailEnd/>
          </a:ln>
        </p:spPr>
      </p:pic>
      <p:sp>
        <p:nvSpPr>
          <p:cNvPr id="2" name="Title 1"/>
          <p:cNvSpPr>
            <a:spLocks noGrp="1"/>
          </p:cNvSpPr>
          <p:nvPr>
            <p:ph type="ctrTitle" idx="4294967295"/>
          </p:nvPr>
        </p:nvSpPr>
        <p:spPr>
          <a:xfrm>
            <a:off x="0" y="5147734"/>
            <a:ext cx="8394700" cy="1130300"/>
          </a:xfrm>
        </p:spPr>
        <p:txBody>
          <a:bodyPr>
            <a:normAutofit/>
          </a:bodyPr>
          <a:lstStyle/>
          <a:p>
            <a:pPr>
              <a:defRPr/>
            </a:pPr>
            <a:r>
              <a:rPr lang="en-US" sz="3600" b="1" dirty="0" smtClean="0">
                <a:solidFill>
                  <a:schemeClr val="bg1"/>
                </a:solidFill>
                <a:effectLst>
                  <a:outerShdw blurRad="38100" dist="38100" dir="2700000" algn="tl">
                    <a:srgbClr val="000000">
                      <a:alpha val="43137"/>
                    </a:srgbClr>
                  </a:outerShdw>
                </a:effectLst>
              </a:rPr>
              <a:t>Cleveland, Ohio – August 12-16</a:t>
            </a:r>
            <a:r>
              <a:rPr lang="en-US" sz="3600" b="1" baseline="30000" dirty="0" smtClean="0">
                <a:solidFill>
                  <a:schemeClr val="bg1"/>
                </a:solidFill>
                <a:effectLst>
                  <a:outerShdw blurRad="38100" dist="38100" dir="2700000" algn="tl">
                    <a:srgbClr val="000000">
                      <a:alpha val="43137"/>
                    </a:srgbClr>
                  </a:outerShdw>
                </a:effectLst>
              </a:rPr>
              <a:t>th</a:t>
            </a:r>
            <a:r>
              <a:rPr lang="en-US" sz="3600" b="1" dirty="0" smtClean="0">
                <a:solidFill>
                  <a:schemeClr val="bg1"/>
                </a:solidFill>
                <a:effectLst>
                  <a:outerShdw blurRad="38100" dist="38100" dir="2700000" algn="tl">
                    <a:srgbClr val="000000">
                      <a:alpha val="43137"/>
                    </a:srgbClr>
                  </a:outerShdw>
                </a:effectLst>
              </a:rPr>
              <a:t> 2015</a:t>
            </a:r>
            <a:endParaRPr lang="en-US" sz="3600" b="1" dirty="0">
              <a:solidFill>
                <a:schemeClr val="bg1"/>
              </a:solidFill>
              <a:effectLst>
                <a:outerShdw blurRad="38100" dist="38100" dir="2700000" algn="tl">
                  <a:srgbClr val="000000">
                    <a:alpha val="43137"/>
                  </a:srgbClr>
                </a:outerShdw>
              </a:effectLst>
            </a:endParaRPr>
          </a:p>
        </p:txBody>
      </p:sp>
      <p:sp>
        <p:nvSpPr>
          <p:cNvPr id="3" name="TextBox 2"/>
          <p:cNvSpPr txBox="1"/>
          <p:nvPr/>
        </p:nvSpPr>
        <p:spPr>
          <a:xfrm>
            <a:off x="7086600" y="6400800"/>
            <a:ext cx="491466" cy="369332"/>
          </a:xfrm>
          <a:prstGeom prst="rect">
            <a:avLst/>
          </a:prstGeom>
          <a:solidFill>
            <a:schemeClr val="bg1"/>
          </a:solidFill>
        </p:spPr>
        <p:txBody>
          <a:bodyPr wrap="none" rtlCol="0">
            <a:spAutoFit/>
          </a:bodyPr>
          <a:lstStyle/>
          <a:p>
            <a:r>
              <a:rPr lang="en-US" dirty="0" err="1" smtClean="0"/>
              <a:t>lisa</a:t>
            </a:r>
            <a:endParaRPr lang="en-US" dirty="0"/>
          </a:p>
        </p:txBody>
      </p:sp>
    </p:spTree>
    <p:extLst>
      <p:ext uri="{BB962C8B-B14F-4D97-AF65-F5344CB8AC3E}">
        <p14:creationId xmlns:p14="http://schemas.microsoft.com/office/powerpoint/2010/main" val="584773929"/>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228600"/>
            <a:ext cx="4724400" cy="838201"/>
          </a:xfrm>
          <a:ln>
            <a:solidFill>
              <a:schemeClr val="tx2">
                <a:lumMod val="60000"/>
                <a:lumOff val="40000"/>
              </a:schemeClr>
            </a:solidFill>
          </a:ln>
        </p:spPr>
        <p:txBody>
          <a:bodyPr>
            <a:normAutofit/>
          </a:bodyPr>
          <a:lstStyle/>
          <a:p>
            <a:r>
              <a:rPr lang="en-US" sz="3200" dirty="0" smtClean="0"/>
              <a:t>Four Personality Styles</a:t>
            </a:r>
            <a:endParaRPr lang="en-US" sz="3200" dirty="0"/>
          </a:p>
        </p:txBody>
      </p:sp>
      <p:sp>
        <p:nvSpPr>
          <p:cNvPr id="3" name="Text Placeholder 2"/>
          <p:cNvSpPr>
            <a:spLocks noGrp="1"/>
          </p:cNvSpPr>
          <p:nvPr>
            <p:ph type="body" idx="1"/>
          </p:nvPr>
        </p:nvSpPr>
        <p:spPr>
          <a:xfrm>
            <a:off x="228600" y="1219200"/>
            <a:ext cx="4953000" cy="1905000"/>
          </a:xfrm>
          <a:ln>
            <a:solidFill>
              <a:schemeClr val="tx2">
                <a:lumMod val="60000"/>
                <a:lumOff val="40000"/>
              </a:schemeClr>
            </a:solidFill>
          </a:ln>
        </p:spPr>
        <p:txBody>
          <a:bodyPr>
            <a:normAutofit fontScale="92500" lnSpcReduction="10000"/>
          </a:bodyPr>
          <a:lstStyle/>
          <a:p>
            <a:pPr>
              <a:buNone/>
            </a:pPr>
            <a:r>
              <a:rPr lang="en-US" sz="2600" dirty="0" smtClean="0"/>
              <a:t>Each personality style is important for the good of the team…	           the organization… 		           the neighborhood… </a:t>
            </a:r>
            <a:r>
              <a:rPr lang="en-US" sz="2600" dirty="0"/>
              <a:t> </a:t>
            </a:r>
            <a:r>
              <a:rPr lang="en-US" sz="2600" dirty="0" smtClean="0"/>
              <a:t>   	           the community .        </a:t>
            </a:r>
            <a:r>
              <a:rPr lang="en-US" sz="2600" dirty="0" err="1" smtClean="0"/>
              <a:t>katie</a:t>
            </a:r>
            <a:endParaRPr lang="en-US" sz="2600" dirty="0" smtClean="0"/>
          </a:p>
          <a:p>
            <a:endParaRPr lang="en-US" sz="2400" dirty="0"/>
          </a:p>
        </p:txBody>
      </p:sp>
      <p:sp>
        <p:nvSpPr>
          <p:cNvPr id="4" name="TextBox 3"/>
          <p:cNvSpPr txBox="1"/>
          <p:nvPr/>
        </p:nvSpPr>
        <p:spPr>
          <a:xfrm>
            <a:off x="609600" y="3276600"/>
            <a:ext cx="3581400" cy="830997"/>
          </a:xfrm>
          <a:prstGeom prst="rect">
            <a:avLst/>
          </a:prstGeom>
          <a:noFill/>
          <a:ln>
            <a:solidFill>
              <a:schemeClr val="tx2">
                <a:lumMod val="60000"/>
                <a:lumOff val="40000"/>
              </a:schemeClr>
            </a:solidFill>
          </a:ln>
        </p:spPr>
        <p:txBody>
          <a:bodyPr wrap="square" rtlCol="0">
            <a:spAutoFit/>
          </a:bodyPr>
          <a:lstStyle/>
          <a:p>
            <a:pPr algn="ctr"/>
            <a:r>
              <a:rPr lang="en-US" sz="2400" dirty="0" smtClean="0"/>
              <a:t>No one style is better than the other styles</a:t>
            </a:r>
            <a:endParaRPr lang="en-US" sz="2400" dirty="0"/>
          </a:p>
        </p:txBody>
      </p:sp>
      <p:sp>
        <p:nvSpPr>
          <p:cNvPr id="5" name="TextBox 4"/>
          <p:cNvSpPr txBox="1"/>
          <p:nvPr/>
        </p:nvSpPr>
        <p:spPr>
          <a:xfrm>
            <a:off x="533400" y="4572000"/>
            <a:ext cx="7467600" cy="830997"/>
          </a:xfrm>
          <a:prstGeom prst="rect">
            <a:avLst/>
          </a:prstGeom>
          <a:noFill/>
          <a:ln>
            <a:solidFill>
              <a:schemeClr val="tx2">
                <a:lumMod val="60000"/>
                <a:lumOff val="40000"/>
              </a:schemeClr>
            </a:solidFill>
          </a:ln>
        </p:spPr>
        <p:txBody>
          <a:bodyPr wrap="square" rtlCol="0">
            <a:spAutoFit/>
          </a:bodyPr>
          <a:lstStyle/>
          <a:p>
            <a:pPr algn="ctr"/>
            <a:r>
              <a:rPr lang="en-US" sz="2400" dirty="0" smtClean="0"/>
              <a:t>To develop a healthy growing business team, a leader will want to appreciate each style and play to their strengths.</a:t>
            </a:r>
            <a:endParaRPr lang="en-US" sz="2400" dirty="0"/>
          </a:p>
        </p:txBody>
      </p:sp>
      <p:sp>
        <p:nvSpPr>
          <p:cNvPr id="6" name="TextBox 5"/>
          <p:cNvSpPr txBox="1"/>
          <p:nvPr/>
        </p:nvSpPr>
        <p:spPr>
          <a:xfrm>
            <a:off x="533400" y="5562600"/>
            <a:ext cx="7696200" cy="954107"/>
          </a:xfrm>
          <a:prstGeom prst="rect">
            <a:avLst/>
          </a:prstGeom>
          <a:noFill/>
          <a:ln>
            <a:solidFill>
              <a:schemeClr val="tx2">
                <a:lumMod val="60000"/>
                <a:lumOff val="40000"/>
              </a:schemeClr>
            </a:solidFill>
          </a:ln>
        </p:spPr>
        <p:txBody>
          <a:bodyPr wrap="square" rtlCol="0">
            <a:spAutoFit/>
          </a:bodyPr>
          <a:lstStyle/>
          <a:p>
            <a:pPr algn="ctr"/>
            <a:r>
              <a:rPr lang="en-US" sz="2800" dirty="0" smtClean="0"/>
              <a:t>All 4 personality styles are successful in developing Shaklee businesses</a:t>
            </a:r>
            <a:endParaRPr lang="en-US" sz="2800" dirty="0"/>
          </a:p>
        </p:txBody>
      </p:sp>
      <p:pic>
        <p:nvPicPr>
          <p:cNvPr id="2050" name="Picture 2" descr="https://lh4.googleusercontent.com/-Z63hWfAe3U0/TWumyuXKBwI/AAAAAAAAAAk/J6Lp32WZnQw/s1600/personality-patterns.jpg"/>
          <p:cNvPicPr>
            <a:picLocks noChangeAspect="1" noChangeArrowheads="1"/>
          </p:cNvPicPr>
          <p:nvPr/>
        </p:nvPicPr>
        <p:blipFill>
          <a:blip r:embed="rId2" cstate="print"/>
          <a:srcRect/>
          <a:stretch>
            <a:fillRect/>
          </a:stretch>
        </p:blipFill>
        <p:spPr bwMode="auto">
          <a:xfrm>
            <a:off x="5181600" y="228600"/>
            <a:ext cx="3733800" cy="4191000"/>
          </a:xfrm>
          <a:prstGeom prst="rect">
            <a:avLst/>
          </a:prstGeom>
          <a:noFill/>
        </p:spPr>
      </p:pic>
    </p:spTree>
    <p:extLst>
      <p:ext uri="{BB962C8B-B14F-4D97-AF65-F5344CB8AC3E}">
        <p14:creationId xmlns:p14="http://schemas.microsoft.com/office/powerpoint/2010/main" val="1794797574"/>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wipe(down)">
                                      <p:cBhvr>
                                        <p:cTn id="7" dur="500"/>
                                        <p:tgtEl>
                                          <p:spTgt spid="3">
                                            <p:bg/>
                                          </p:spTgt>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wipe(down)">
                                      <p:cBhvr>
                                        <p:cTn id="10" dur="500"/>
                                        <p:tgtEl>
                                          <p:spTgt spid="3">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 presetClass="entr" presetSubtype="4" fill="hold" grpId="0" nodeType="clickEffect">
                                  <p:stCondLst>
                                    <p:cond delay="0"/>
                                  </p:stCondLst>
                                  <p:childTnLst>
                                    <p:set>
                                      <p:cBhvr>
                                        <p:cTn id="14" dur="1" fill="hold">
                                          <p:stCondLst>
                                            <p:cond delay="0"/>
                                          </p:stCondLst>
                                        </p:cTn>
                                        <p:tgtEl>
                                          <p:spTgt spid="4">
                                            <p:bg/>
                                          </p:spTgt>
                                        </p:tgtEl>
                                        <p:attrNameLst>
                                          <p:attrName>style.visibility</p:attrName>
                                        </p:attrNameLst>
                                      </p:cBhvr>
                                      <p:to>
                                        <p:strVal val="visible"/>
                                      </p:to>
                                    </p:set>
                                    <p:anim calcmode="lin" valueType="num">
                                      <p:cBhvr additive="base">
                                        <p:cTn id="15" dur="500" fill="hold"/>
                                        <p:tgtEl>
                                          <p:spTgt spid="4">
                                            <p:bg/>
                                          </p:spTgt>
                                        </p:tgtEl>
                                        <p:attrNameLst>
                                          <p:attrName>ppt_x</p:attrName>
                                        </p:attrNameLst>
                                      </p:cBhvr>
                                      <p:tavLst>
                                        <p:tav tm="0">
                                          <p:val>
                                            <p:strVal val="#ppt_x"/>
                                          </p:val>
                                        </p:tav>
                                        <p:tav tm="100000">
                                          <p:val>
                                            <p:strVal val="#ppt_x"/>
                                          </p:val>
                                        </p:tav>
                                      </p:tavLst>
                                    </p:anim>
                                    <p:anim calcmode="lin" valueType="num">
                                      <p:cBhvr additive="base">
                                        <p:cTn id="16" dur="500" fill="hold"/>
                                        <p:tgtEl>
                                          <p:spTgt spid="4">
                                            <p:bg/>
                                          </p:spTgt>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4">
                                            <p:txEl>
                                              <p:pRg st="0" end="0"/>
                                            </p:txEl>
                                          </p:spTgt>
                                        </p:tgtEl>
                                        <p:attrNameLst>
                                          <p:attrName>style.visibility</p:attrName>
                                        </p:attrNameLst>
                                      </p:cBhvr>
                                      <p:to>
                                        <p:strVal val="visible"/>
                                      </p:to>
                                    </p:set>
                                    <p:anim calcmode="lin" valueType="num">
                                      <p:cBhvr additive="base">
                                        <p:cTn id="19"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
                                            <p:bg/>
                                          </p:spTgt>
                                        </p:tgtEl>
                                        <p:attrNameLst>
                                          <p:attrName>style.visibility</p:attrName>
                                        </p:attrNameLst>
                                      </p:cBhvr>
                                      <p:to>
                                        <p:strVal val="visible"/>
                                      </p:to>
                                    </p:set>
                                    <p:anim calcmode="lin" valueType="num">
                                      <p:cBhvr additive="base">
                                        <p:cTn id="25" dur="500" fill="hold"/>
                                        <p:tgtEl>
                                          <p:spTgt spid="5">
                                            <p:bg/>
                                          </p:spTgt>
                                        </p:tgtEl>
                                        <p:attrNameLst>
                                          <p:attrName>ppt_x</p:attrName>
                                        </p:attrNameLst>
                                      </p:cBhvr>
                                      <p:tavLst>
                                        <p:tav tm="0">
                                          <p:val>
                                            <p:strVal val="#ppt_x"/>
                                          </p:val>
                                        </p:tav>
                                        <p:tav tm="100000">
                                          <p:val>
                                            <p:strVal val="#ppt_x"/>
                                          </p:val>
                                        </p:tav>
                                      </p:tavLst>
                                    </p:anim>
                                    <p:anim calcmode="lin" valueType="num">
                                      <p:cBhvr additive="base">
                                        <p:cTn id="26" dur="500" fill="hold"/>
                                        <p:tgtEl>
                                          <p:spTgt spid="5">
                                            <p:bg/>
                                          </p:spTgt>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5">
                                            <p:txEl>
                                              <p:pRg st="0" end="0"/>
                                            </p:txEl>
                                          </p:spTgt>
                                        </p:tgtEl>
                                        <p:attrNameLst>
                                          <p:attrName>style.visibility</p:attrName>
                                        </p:attrNameLst>
                                      </p:cBhvr>
                                      <p:to>
                                        <p:strVal val="visible"/>
                                      </p:to>
                                    </p:set>
                                    <p:anim calcmode="lin" valueType="num">
                                      <p:cBhvr additive="base">
                                        <p:cTn id="29"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grpId="0" nodeType="clickEffect">
                                  <p:stCondLst>
                                    <p:cond delay="0"/>
                                  </p:stCondLst>
                                  <p:childTnLst>
                                    <p:set>
                                      <p:cBhvr>
                                        <p:cTn id="34" dur="1" fill="hold">
                                          <p:stCondLst>
                                            <p:cond delay="0"/>
                                          </p:stCondLst>
                                        </p:cTn>
                                        <p:tgtEl>
                                          <p:spTgt spid="6">
                                            <p:bg/>
                                          </p:spTgt>
                                        </p:tgtEl>
                                        <p:attrNameLst>
                                          <p:attrName>style.visibility</p:attrName>
                                        </p:attrNameLst>
                                      </p:cBhvr>
                                      <p:to>
                                        <p:strVal val="visible"/>
                                      </p:to>
                                    </p:set>
                                    <p:anim calcmode="lin" valueType="num">
                                      <p:cBhvr additive="base">
                                        <p:cTn id="35" dur="500" fill="hold"/>
                                        <p:tgtEl>
                                          <p:spTgt spid="6">
                                            <p:bg/>
                                          </p:spTgt>
                                        </p:tgtEl>
                                        <p:attrNameLst>
                                          <p:attrName>ppt_x</p:attrName>
                                        </p:attrNameLst>
                                      </p:cBhvr>
                                      <p:tavLst>
                                        <p:tav tm="0">
                                          <p:val>
                                            <p:strVal val="#ppt_x"/>
                                          </p:val>
                                        </p:tav>
                                        <p:tav tm="100000">
                                          <p:val>
                                            <p:strVal val="#ppt_x"/>
                                          </p:val>
                                        </p:tav>
                                      </p:tavLst>
                                    </p:anim>
                                    <p:anim calcmode="lin" valueType="num">
                                      <p:cBhvr additive="base">
                                        <p:cTn id="36" dur="500" fill="hold"/>
                                        <p:tgtEl>
                                          <p:spTgt spid="6">
                                            <p:bg/>
                                          </p:spTgt>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6">
                                            <p:txEl>
                                              <p:pRg st="0" end="0"/>
                                            </p:txEl>
                                          </p:spTgt>
                                        </p:tgtEl>
                                        <p:attrNameLst>
                                          <p:attrName>style.visibility</p:attrName>
                                        </p:attrNameLst>
                                      </p:cBhvr>
                                      <p:to>
                                        <p:strVal val="visible"/>
                                      </p:to>
                                    </p:set>
                                    <p:anim calcmode="lin" valueType="num">
                                      <p:cBhvr additive="base">
                                        <p:cTn id="39"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40"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allAtOnce" animBg="1"/>
      <p:bldP spid="4" grpId="0" build="allAtOnce" animBg="1"/>
      <p:bldP spid="5" grpId="0" build="allAtOnce" animBg="1"/>
      <p:bldP spid="6" grpId="0" build="allAtOnce"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6082" name="Picture 2" descr="http://www.workwithrobertbradley.com/wp-content/uploads/2012/09/DISC-Personality-Styles.jpeg"/>
          <p:cNvPicPr>
            <a:picLocks noChangeAspect="1" noChangeArrowheads="1"/>
          </p:cNvPicPr>
          <p:nvPr/>
        </p:nvPicPr>
        <p:blipFill>
          <a:blip r:embed="rId2" cstate="print"/>
          <a:srcRect/>
          <a:stretch>
            <a:fillRect/>
          </a:stretch>
        </p:blipFill>
        <p:spPr bwMode="auto">
          <a:xfrm>
            <a:off x="723900" y="542925"/>
            <a:ext cx="7696200" cy="5772150"/>
          </a:xfrm>
          <a:prstGeom prst="rect">
            <a:avLst/>
          </a:prstGeom>
          <a:noFill/>
        </p:spPr>
      </p:pic>
      <p:sp>
        <p:nvSpPr>
          <p:cNvPr id="5" name="TextBox 4"/>
          <p:cNvSpPr txBox="1"/>
          <p:nvPr/>
        </p:nvSpPr>
        <p:spPr>
          <a:xfrm>
            <a:off x="1219200" y="228600"/>
            <a:ext cx="1905000" cy="707886"/>
          </a:xfrm>
          <a:prstGeom prst="rect">
            <a:avLst/>
          </a:prstGeom>
          <a:noFill/>
          <a:ln>
            <a:solidFill>
              <a:schemeClr val="tx1"/>
            </a:solidFill>
          </a:ln>
        </p:spPr>
        <p:txBody>
          <a:bodyPr wrap="square" rtlCol="0">
            <a:spAutoFit/>
          </a:bodyPr>
          <a:lstStyle/>
          <a:p>
            <a:r>
              <a:rPr lang="en-US" sz="4000" dirty="0" smtClean="0"/>
              <a:t>Drivers </a:t>
            </a:r>
            <a:endParaRPr lang="en-US" sz="4000" dirty="0"/>
          </a:p>
        </p:txBody>
      </p:sp>
      <p:sp>
        <p:nvSpPr>
          <p:cNvPr id="6" name="TextBox 5"/>
          <p:cNvSpPr txBox="1"/>
          <p:nvPr/>
        </p:nvSpPr>
        <p:spPr>
          <a:xfrm>
            <a:off x="5562600" y="304800"/>
            <a:ext cx="2438400" cy="646331"/>
          </a:xfrm>
          <a:prstGeom prst="rect">
            <a:avLst/>
          </a:prstGeom>
          <a:noFill/>
          <a:ln>
            <a:solidFill>
              <a:schemeClr val="tx1"/>
            </a:solidFill>
          </a:ln>
        </p:spPr>
        <p:txBody>
          <a:bodyPr wrap="square" rtlCol="0">
            <a:spAutoFit/>
          </a:bodyPr>
          <a:lstStyle/>
          <a:p>
            <a:r>
              <a:rPr lang="en-US" sz="3600" dirty="0" err="1" smtClean="0"/>
              <a:t>Expressives</a:t>
            </a:r>
            <a:endParaRPr lang="en-US" sz="3600" dirty="0"/>
          </a:p>
        </p:txBody>
      </p:sp>
      <p:sp>
        <p:nvSpPr>
          <p:cNvPr id="7" name="TextBox 6"/>
          <p:cNvSpPr txBox="1"/>
          <p:nvPr/>
        </p:nvSpPr>
        <p:spPr>
          <a:xfrm>
            <a:off x="1371600" y="5867400"/>
            <a:ext cx="2743200" cy="646331"/>
          </a:xfrm>
          <a:prstGeom prst="rect">
            <a:avLst/>
          </a:prstGeom>
          <a:noFill/>
          <a:ln>
            <a:solidFill>
              <a:schemeClr val="tx1"/>
            </a:solidFill>
          </a:ln>
        </p:spPr>
        <p:txBody>
          <a:bodyPr wrap="square" rtlCol="0">
            <a:spAutoFit/>
          </a:bodyPr>
          <a:lstStyle/>
          <a:p>
            <a:r>
              <a:rPr lang="en-US" sz="3600" dirty="0" err="1" smtClean="0"/>
              <a:t>Analyticals</a:t>
            </a:r>
            <a:endParaRPr lang="en-US" sz="3600" dirty="0"/>
          </a:p>
        </p:txBody>
      </p:sp>
      <p:sp>
        <p:nvSpPr>
          <p:cNvPr id="8" name="TextBox 7"/>
          <p:cNvSpPr txBox="1"/>
          <p:nvPr/>
        </p:nvSpPr>
        <p:spPr>
          <a:xfrm>
            <a:off x="5638800" y="6019800"/>
            <a:ext cx="2819400" cy="646331"/>
          </a:xfrm>
          <a:prstGeom prst="rect">
            <a:avLst/>
          </a:prstGeom>
          <a:noFill/>
          <a:ln>
            <a:solidFill>
              <a:schemeClr val="tx1"/>
            </a:solidFill>
          </a:ln>
        </p:spPr>
        <p:txBody>
          <a:bodyPr wrap="square" rtlCol="0">
            <a:spAutoFit/>
          </a:bodyPr>
          <a:lstStyle/>
          <a:p>
            <a:r>
              <a:rPr lang="en-US" sz="3600" dirty="0" err="1" smtClean="0"/>
              <a:t>Amiables</a:t>
            </a:r>
            <a:r>
              <a:rPr lang="en-US" sz="3600" dirty="0" smtClean="0"/>
              <a:t>  </a:t>
            </a:r>
            <a:r>
              <a:rPr lang="en-US" sz="2000" dirty="0" smtClean="0"/>
              <a:t>barb</a:t>
            </a:r>
            <a:endParaRPr lang="en-US" sz="2000" dirty="0"/>
          </a:p>
        </p:txBody>
      </p:sp>
    </p:spTree>
    <p:extLst>
      <p:ext uri="{BB962C8B-B14F-4D97-AF65-F5344CB8AC3E}">
        <p14:creationId xmlns:p14="http://schemas.microsoft.com/office/powerpoint/2010/main" val="282593512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Text Placeholder 2"/>
          <p:cNvSpPr>
            <a:spLocks noGrp="1"/>
          </p:cNvSpPr>
          <p:nvPr>
            <p:ph type="body" idx="1"/>
          </p:nvPr>
        </p:nvSpPr>
        <p:spPr/>
        <p:txBody>
          <a:bodyPr/>
          <a:lstStyle/>
          <a:p>
            <a:endParaRPr lang="en-US"/>
          </a:p>
        </p:txBody>
      </p:sp>
      <p:pic>
        <p:nvPicPr>
          <p:cNvPr id="1026" name="Picture 2" descr="http://www.affinitytraining.org/images/uux7871q.png"/>
          <p:cNvPicPr>
            <a:picLocks noChangeAspect="1" noChangeArrowheads="1"/>
          </p:cNvPicPr>
          <p:nvPr/>
        </p:nvPicPr>
        <p:blipFill>
          <a:blip r:embed="rId2" cstate="print"/>
          <a:srcRect/>
          <a:stretch>
            <a:fillRect/>
          </a:stretch>
        </p:blipFill>
        <p:spPr bwMode="auto">
          <a:xfrm>
            <a:off x="0" y="-4010"/>
            <a:ext cx="9143999" cy="6862010"/>
          </a:xfrm>
          <a:prstGeom prst="rect">
            <a:avLst/>
          </a:prstGeom>
          <a:noFill/>
        </p:spPr>
      </p:pic>
      <p:sp>
        <p:nvSpPr>
          <p:cNvPr id="4" name="TextBox 3"/>
          <p:cNvSpPr txBox="1"/>
          <p:nvPr/>
        </p:nvSpPr>
        <p:spPr>
          <a:xfrm>
            <a:off x="7924800" y="4953000"/>
            <a:ext cx="618266" cy="369332"/>
          </a:xfrm>
          <a:prstGeom prst="rect">
            <a:avLst/>
          </a:prstGeom>
          <a:noFill/>
        </p:spPr>
        <p:txBody>
          <a:bodyPr wrap="none" rtlCol="0">
            <a:spAutoFit/>
          </a:bodyPr>
          <a:lstStyle/>
          <a:p>
            <a:r>
              <a:rPr lang="en-US" dirty="0" smtClean="0"/>
              <a:t>barb</a:t>
            </a:r>
            <a:endParaRPr lang="en-US" dirty="0"/>
          </a:p>
        </p:txBody>
      </p:sp>
    </p:spTree>
    <p:extLst>
      <p:ext uri="{BB962C8B-B14F-4D97-AF65-F5344CB8AC3E}">
        <p14:creationId xmlns:p14="http://schemas.microsoft.com/office/powerpoint/2010/main" val="524971296"/>
      </p:ext>
    </p:extLst>
  </p:cSld>
  <p:clrMapOvr>
    <a:masterClrMapping/>
  </p:clrMapOvr>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304800"/>
            <a:ext cx="5029200" cy="838200"/>
          </a:xfrm>
          <a:ln>
            <a:solidFill>
              <a:schemeClr val="tx2">
                <a:lumMod val="75000"/>
              </a:schemeClr>
            </a:solidFill>
          </a:ln>
        </p:spPr>
        <p:txBody>
          <a:bodyPr>
            <a:normAutofit/>
          </a:bodyPr>
          <a:lstStyle/>
          <a:p>
            <a:r>
              <a:rPr lang="en-US" sz="3600" dirty="0" smtClean="0"/>
              <a:t>Drivers – Power Achievers</a:t>
            </a:r>
            <a:endParaRPr lang="en-US" sz="3600" dirty="0"/>
          </a:p>
        </p:txBody>
      </p:sp>
      <p:sp>
        <p:nvSpPr>
          <p:cNvPr id="3" name="Text Placeholder 2"/>
          <p:cNvSpPr>
            <a:spLocks noGrp="1"/>
          </p:cNvSpPr>
          <p:nvPr>
            <p:ph type="body" idx="1"/>
          </p:nvPr>
        </p:nvSpPr>
        <p:spPr>
          <a:xfrm>
            <a:off x="457200" y="1371600"/>
            <a:ext cx="8229600" cy="4662773"/>
          </a:xfrm>
        </p:spPr>
        <p:txBody>
          <a:bodyPr>
            <a:normAutofit fontScale="92500" lnSpcReduction="10000"/>
          </a:bodyPr>
          <a:lstStyle/>
          <a:p>
            <a:pPr>
              <a:buNone/>
            </a:pPr>
            <a:r>
              <a:rPr lang="en-US" sz="2400" b="1" dirty="0" smtClean="0"/>
              <a:t>D’s</a:t>
            </a:r>
            <a:r>
              <a:rPr lang="en-US" sz="2400" dirty="0" smtClean="0"/>
              <a:t> are dominant.  </a:t>
            </a:r>
          </a:p>
          <a:p>
            <a:pPr>
              <a:buNone/>
            </a:pPr>
            <a:r>
              <a:rPr lang="en-US" sz="2400" dirty="0" smtClean="0"/>
              <a:t>They’re what folks would call Type A personalities.  </a:t>
            </a:r>
          </a:p>
          <a:p>
            <a:pPr>
              <a:buNone/>
            </a:pPr>
            <a:r>
              <a:rPr lang="en-US" sz="2400" dirty="0" smtClean="0"/>
              <a:t>They like to get immediate results, make quick decisions and love to manage trouble and solve problems.  </a:t>
            </a:r>
          </a:p>
          <a:p>
            <a:pPr>
              <a:buNone/>
            </a:pPr>
            <a:r>
              <a:rPr lang="en-US" sz="2400" dirty="0" smtClean="0"/>
              <a:t>They’re decisive and competitive…natural born leaders.  </a:t>
            </a:r>
          </a:p>
          <a:p>
            <a:pPr>
              <a:buNone/>
            </a:pPr>
            <a:r>
              <a:rPr lang="en-US" sz="2400" dirty="0" smtClean="0"/>
              <a:t>The people who move us forward.  </a:t>
            </a:r>
          </a:p>
          <a:p>
            <a:pPr>
              <a:buNone/>
            </a:pPr>
            <a:r>
              <a:rPr lang="en-US" sz="2400" dirty="0" smtClean="0"/>
              <a:t>( ex – Roger Barnett –” Figure it out as we go “ ) </a:t>
            </a:r>
          </a:p>
          <a:p>
            <a:pPr>
              <a:buNone/>
            </a:pPr>
            <a:r>
              <a:rPr lang="en-US" sz="2400" dirty="0" smtClean="0"/>
              <a:t> DRIVER ALERT</a:t>
            </a:r>
          </a:p>
          <a:p>
            <a:r>
              <a:rPr lang="en-US" sz="2400" dirty="0" smtClean="0"/>
              <a:t>Tendency to be too self-reliant, the ones who hate group projects in the classroom (can you see how that could negatively impact your team?!), </a:t>
            </a:r>
          </a:p>
          <a:p>
            <a:r>
              <a:rPr lang="en-US" sz="2400" dirty="0" smtClean="0"/>
              <a:t>They  can be so blunt that they’re hurtful to others. 	  harper</a:t>
            </a:r>
            <a:endParaRPr lang="en-US" sz="2400" dirty="0"/>
          </a:p>
        </p:txBody>
      </p:sp>
      <p:sp>
        <p:nvSpPr>
          <p:cNvPr id="53252" name="AutoShape 4" descr="data:image/jpeg;base64,/9j/4AAQSkZJRgABAQAAAQABAAD/2wCEAAkGBxQTEhQUEhQUFRQVFBQUFRUVFhQUFBUVFhYXFxUVFBQYHSggGBwlGxYUITEhJSkrLi4uFx8zODMsNygtLisBCgoKDg0OGhAQGywkHyQsLCwsLCwsLCwsLCwsLCwsLCwsLCwsLCwsLCwsLCwsLCwsLCwsLCwsLCwsLCwsLCwsLP/AABEIAKgBLAMBIgACEQEDEQH/xAAbAAACAwEBAQAAAAAAAAAAAAAEBQIDBgABB//EADoQAAEDAgQDBgQFBAICAwAAAAEAAhEDIQQSMUEFUWEGEyJxgZEyobHwI0JSwdEUYnLhktKi8Qdzgv/EABoBAAIDAQEAAAAAAAAAAAAAAAIDAQQFAAb/xAAqEQACAgEEAQMDBAMAAAAAAAAAAQIRAwQSITFBEyJRBTJhFHGRoUKB8P/aAAwDAQACEQMRAD8A+kKUrgFMNV2ymRBUwF7kUg1RZNHmVe5VJcosmiuFJjVPKvV1nbTmtRdNyGDlLMgasOLoMFRd3iBLyvO8KH0wvUDalQRqleLrkaG/O/tIUqldLsdVbF2OB5j94Q7Ugk22D4njppn8TM3aT/O/8KvEcTFVsSM4+Bw0P2Eg4o4ElrjIix5i9jNj9VnaGNNOplkhpMjcabco+iryzxiW4aeUuza4TtCWlua0uy+TwYc13Q3g9FZjOOAvqsNgQ1wnm5rwZHm0+yyrqZe4kWLiHEc3Nu6PMX90Fx3GEPD9yAD5OBP1ze6q/rk3SLP6JpWzW8M4/nxIYT8XdtMnenmzH1yn5LVcQ46xjg0ESZ9Ggw5x++S+At4w6jWDxtmy+Ts1+lj81Edo6tTPmcfEb+QJOWeUkk9VdhktWynOFSo+kcc7b5n5KbtD8U/Mcz99UbwzjWbKKj3XAy0mwHu/yi4EjSPqvlWB4fWeS9oIuGtJ5nefK60buJ1MI2KIh5MuqkS487nS+3l6ws8LqyXgnV0fZcHWcQJAb0/1/KPa7qvhmC4tXcZqVngkyGtBc4/MAbLX8JxlURL3Hcy5rndBAsPJMUt3QEk49n0RRLEqwHEgdc3qE1a+UVtAWRIVT6iveUO9qJAyZ42oph6hlXhU8AbmWF6oqLnOUMy5ICytyjKscoEIwWVkrzMpkKBCkE4qstViiQoICQptVLSprmgky6V4Sqg5erqOsnKkCoQuU0dZaCvCotUlFE2c1SIUWqZK44rcYQtfHMGrgFbXfAlYLtPjRJiWnmD8uqCctqsdihudGpq8Vp9PmfpYIOpj2nMRHXKYJ9DqsNTr1iJFSf8AI3nzNl1XFVRJcBPR+YevL3WDn1Mm/azew6aKXKD+OOd8TXSBsRBG/p5JGabapH5Zhzejh9n5KqtjHTN+v3yXrWhzJGov69VWlOXbZbjjj0h9hamWQfiiQerRBHskHamobPE5XAHyMnMPmrXcQzDWDFuYcP8Af7pPiccXjL/dm9/iA9Z90nDCW/cx2Zx2bUZ7i+KloyxLSRaeQAPyRXAxNPM68S4yNyfCB8z6IXiNITA6/UwmfDqQyNY4wBc+QmI5nYeq15zSx8GPDG3ltmi4RxEkNYNS4kwE3x1MZZ1Nso1Pt+yzOGf3cBgy5h8R5TeAtLg8jWjNJMTfU23Ow6LHy+2W5GxjW6G1iBxAdLpHWMx9uauONrMAdmeG7Zjld6NF/ZEYsuu6nTMzE/sDCpw9DMT3o21Ma8jI/dX8epcUmUMmmTteTScB7UvEBwLp6z7cl9A4dxIOGhHRfKG0GsEtDXN8g4/8hoVquBcUNgyCBFi6I91o4tXGVIz8ujkrZv8AvF5nQOExM6iPvmiXFXuDNbdljnqpz1DMoOK5UCz171QaihUqIR9dcppE7bDxUXpcl7cQptxCneiPTYXmUXPVbKkr1wTFTAkmjw1VHvggcVVhBHFoJtJnRjZp2BTUVwcoc0EoMnC8BXsqJKH1UH6ZexTyqhj1YHqN52wkQvJUcy9RxlYLVHqkVWvZRAi/iVcgGAZ6L5nx2o6pUggtM6j6QvqmOphwg++4Xz3jmGAeYm9iZv7lZ2uy7IcGp9Pxb5ciXD1AJ8N9PuAg+Ilx005tBt62CbspZmyMutzsPTcpfxAMbMiZ3M/QFYCknOz0FVGkB4KrUYBJD28/hf6jf6rzFV2CXU35SfiabB06yOaj3rGiZIPTM35BBU8IcQ9ocQGkwCYnoSYmE1RUpW+EC5bY8dg9V3iEnwu5XIOl/NeUnTIj80BxtErb4bsZTLfiIMaSHDzHsuPBKdMPpgBxIm9wY/N52Cn14eBe2ViOp2eB0gFliYnNYSfqqcc2nRLQWGzSfMg2vuVfjsa9hLDvAE7jSfoicNh3OaX1RceFp5SbR1/lCnPub4Dbgvt7FNFxrS4Mh0S3MY3+nmmnDcSZgjM7eZy5urt/JMsRwOkKfjc4uIEXg6yB00WXxtVxqfguGdkjKYEt6TNyupZLSOWRw5Zo+JuyiXZ3WvEMEcrwfQAILCOBbIFtxAJFuW4SrBcTL/DVcWEfEHgBw9D9lOMG1gI8UzoQPqPdCoOC2y7Cctz3R6FeM4iaIJtAdFo8Oto2ul1DtC11QODyLzAJaHemxTbieFBd4wNbHYt/n/2kPEsBTpHMIIiQCJv+kq/p8kFSa5KOoxzabT4PsvZHizH0wZPk7XzC1eZfNOwePzME02j/ABFx1X0Nr7LYi+DCyLksc5V1HKBqLnFSuRbB6z0vrORWIKAqOQTDieh69zFVAqeZAgwijXhH0q0pQVZRrQmqdAyjZZxFqSOKc4irISmoLqMjsVHg1grL0VEtY9SdWWdDUfJacRj3y41UrFYq5lRF6tk7aGNN6uzJfTqoinUT4TTAaCmlWtKHaVYCnxQqTLFwUCVF1SE7oX2dii0AkrK8QpMeSfS1014jii6wSnvANwSOl56rz/1PVRftj4PQfTdPKMdz8ivF0iBAbadyPcrM8WqtFyfX+AtLxTD13/CLHmszxLDtoyazg+oQctMWA8+n3osnC7ZsS4iZ3EVQ8y4lreQJJPQJ72cwZPivraSTA28kqY8TLoc46ACQ3o0cvRbXgOGbRZ3j72JY2wEje8AX+i0Zv20Uf8rHGHwtjJuLki8AaobiOHHdl7cxiWkEeLz+iUUu0rXvqBtSmX5HDKx4c61zYfERGxKd8VxbRTFNpDjAm+rjuVUcZRn1QxTVd2fPq2IBrssS0F03OzRA15hajh5NWP0MGaCNSPsws/W4ZGIbreSW6wNtFp+FYhtGpeAIAj9+qsZeUq+BeN1b/J7Woh0PGYg2gjQgG9vksjxbCuB7xhggzJ36eye8d4gKbqjWx3eZjhJytu0kgc9ULWrsrMFgJEC7S11otlJ9iuw7kra4IyNN8MSYjjtMgCpRc60SIsf7d1TT41lnM0FouInNHqAVDGYMtIB52j78064c+iWgVspHMieuuybNY4R4VkweST7Or12V6YImABlJtBgS085B+9VksW0vf3Yd4M1w25EH6r6S3hDHMmiQ5hgwDMjaCFm+J9nxRqCoJyONnABpa7kfedLz5otJmxuVfwJ1UJqN/wAms7E4fIwQ4uAAkOsR1aVtu8ss52UqB9IZhLhbNz5+tk6qO2C3bW0wZL3UWMqXV+eyBY5XZ7KYMCUSnE1EA5yvxRQRcgk7ZKRauzKAKg96GggjvFU+sh3VlQ6ooohsKqYmyDfiCoOcqHuMrmLZpWVlPOlNOqimVFl+mi2mH03ImmljakIqjWTYqibsPyr1roUGVVxepuiOQttVWNqpf3imyonfqKFvHYxD0DicRvpyurA/NZCY0j7/AJVXWaxqFJl7R6ZOVsVY/GQD111+uqs7PYQvOZ4ho2Np8huhazgTDef3H8p9gpDQJ0BP2Fgxluds28vshSEnavixpginA2zH9ua+YYgkuLneJxN3OM/JfQuO0ml2mY38h67+yx/FGWMAkzo2w93J+lkr/LJlBKCoEwFUB7TbWLEytB2iw1Oq7DtxPeNw5Ja4tMAWIzOOpAcQT/is7TwJGSzWidj0m53PVa1w7ym5r7lgNuc3V77Wmio2pWmZ/i3YuvRo/hU2VWNgUsQypLQ1zhlfkGrtBI/0tlj8LTNVlWnBFRjXkbXaL9EHwHFiiBSFswvI+KDIJG9wETwckuLbZASAYiw2jpop1E7/AO+RWDHTs7F0PxqRjUEctIIsguKUmuqNDtJgkJ3inZqrBawcST5Rsk/Gnua6QAd/O+kqspNNFnamjOcc4DVxWPrmgwPpU20mhxcWNYQ0SAYM3klBHs5ToFoZWdUqhxdVLCO4ZOjRrJBWhp47LTAMBtQufAFi4mQ084S17QA9w/y5ATyjn+6vKctlFT0477FnFsW0CDM6EQYO2oQbKbSQGtI0M3J/0qMbSNR7WgXNz0kpxwjCQ4OiWkhsHW4F/ImVE1tjY7FK3RouzrRTy3sTrtO4MaLV8W4eK2GcRcgGR+qOuxSrA02hrm7Fudp8jf8Aj1Wi4TZpbra37LKUqyKRaz8wM32OrAEtBsbR7wQtFU1WSwdY06riGloDzIMfDOrei1jHzdeowz3wR5vUw2TKHuhSbVUMShRVTEIsIrlAVCrn1EPURUQSYVXXevA+EPiaqjySVPrKs1lS96qe5FQDCu9UsyAFZROKSpp+DkOaVRH4dyW0moui5UaLCQzaFNoQ1N6JpvUXQdBNMr2VFrgplc0mDdHZl6FW5Tw5lKlwOh7mEd9Age/NCYijPxH0FkW5zWi5iBJ5+QS/EYwE8hE+nOFmahts2cEa6BAxrCXbxA+/vRNKBOUzMnb5apNSqZ3ZvyiNdSZ06BN6lT9PvvGlvWPZV4R8MsZeaEvEuHFxJdULQNQ2SY5E/wAJLjsL4fDmyxrUJvP9pWrqYSAHPu6LNPwsH7uPNJ+IsBJnLN4Lhn9mn/SJLa6CjO0Y6rUGaLObactiDoHeWo9Vo6L8zAYufDF97R7ykHEamVxymmSLwG5XbbdQEw7LYg1CAR/dAtJHxN+q0FeyytKnINwlN0OdE1LtAPWHHyF2+gTvDw0BrZMAZncz5+5XtOgajzkGUFxPKBBDfSJPspYmh+H4SC3ZzTIcNoIS5tzkqOjUY8imtjXippbp/KKxJBgukhwM20KQ1cJVNTxFwHSRzTrB0XgEOuNf9oskGlYMJpsT4vBTLJtDXNdyJ0vteP8AkkNZ0S10jMYaNPDEmfktfi6RAJkFsFwgyARDSJHl7hK8RVY9pe4D8IEzGpdcNJ3EEe6LHk4oicObE/CeGueS86PeAQNcsxA6XueSe5wGPc0aVMrI5cx5T8ghMPi8oaGtbnOaHPOVoBBmPU+sJvQwH4TYc10ODoaSeWaxHQqJz3PkOMNqBsFWIbldq12aL3Y+RUZ7z7rW8BccuXkPCdYGw62WTxdMU6uVwmnUBgj9Ln52keRJ9lpOzoLTEyNGncgRZ06H62Kr5lymg+4MX8bwp70kAiTe0jqfL+UVhsWQAieOc9wSPLSPr9Upptm40+nRamgyXGjJ+oY/apIY1q0oN1RSmENUK1YmYi7vFF1RUyolMoBsm+ohXmV7UcqTUUUdZAtVTirnlUPK5HUBVnoJ2IR1diAey6JIBs2lMqTXoY1FX36yC25DVtRWNrpZSrolj0LTJTGFPEIqnUS2iUZTKTJtM4N1CmHQBzNgBuUO16txGJayXuN4geZ8lDnuRY08blbKcSYb4jJ1JPwj9uaSYjGcrN/M46n/AF/CF4vj3fmBuZDZgnq7kNLJC6qX1GtJJMxFoNzEjbcJPoNmssqRp+FVJa42DNufIDqTb3Wg4XUzDMRGkDpoJ9QsgcXnc2kyYmNLeG2u/wBla6jDQNmga8zNz9UjJCuQt+5UT4lYEzvf+AkWL4e54ucrDc/qPLn96J+WZzJ0AmNrnU+kpF2k4iBIvFyYAJPQT92UQ7OulRn8aQHClSYwNAJe8mHBoBLneXmsw7HvYXVKTh+H+IYBDvCd28iC4TpfVPMTiw1hcWtaXtLWtsXPlpALnRpE9DMrMUMM+bHKCLOILnaflG3O/JaGGHPIjJPjg+ysrmlDyx/jALxkLhcRII2hfPu0vZHGW/oar34cOqPZTBILC4y5ov4hMxOknmvovCDmw9Is7xksYDo74QGmxuND7pjQpOk+N5A0DmBouTyEnb2SsEpY8joXn2zhyfDsNjaha01H1QQHNf8AiOs4WIBJnX+F3AOFcQxL87H1KNGo0tzlznfhndsmSY39Qtl2r7HirjaDmvDGVXO/qGt8M5RmzAf3WafRbE4EtYAxzgGiGhgGg0t5BXss3CNrz/RWjtm0uq/szGAoClTGHpB7mMZAdkNzNzmMD8xKyvanEd29tCIzOa9wkEw1rSAfWJ2sV9ErUDkl5qGIBzkUm6XktF/JYTj9On/U3a0Q1t+6e4NsfCHtpu89W9VnaWLeR3+/+y/mnUFRn8Ix1SpNXORybtG8b+S3eCohjPwzmbZwtDgSD+U7HzKBwOGpuc0sZSLxBIFUh0GfyOgx97LQUzliAYIMWzR/aTm8/Yos/PAWN8WA06wqty5Jc2S0EEBw3HRMOGju3hskseJY0/EwizmzuNLdUTgix4zgXGurT9eS9x9GGNNgWvJED8rhr/IVOfwPjLwWcVgmRrb10g+aEptF7ecc+ajxSrcXiQN/zNjTz09FbhHS2Drb1CsaSW2RX1WNSxUD1xCDeUbiyl716LF0edfB7nXjqiqc5CvqFOoW2W1qiGzqt71Gm66miAiVUXK8MsqXUSgsIqqlBOCKq0iFQKaJMB9jxzULVdCZ1GiEBiKdlmRLdFFGuZTKnUSim26Y0nWRNHJDLD1Uc2qkrKsK3+qSpQTJtDujWG6DrVQ4F7jYHwjcnnHsgxiJHyVGOxmVpdEwPCNp+ylQx80huOdCXtLxQU23INRwvrDBsBzOix3CuIZXuqESREdJsPqreOvc583JJJE/M+6Vvu1zdLZjES4i5k+SvxxJKiZZXZu+BY3JDnEHKYDiYaDAIEfqMj3PJbDhlR+JrPaZ7th8hIOxm8QV8gZi5NKdA5pJH6iQZjc7+q+vdnMW1tEutNQF5j9Oon5WVHU4a5LWDLfA8qV2AkCQTYcgBv5eFfPe0eLc/E5JIDfiIAsRHPyj1WhxOJNQuuA4kNI1IADc0j1I5QFmeIyXkz8Rlxj9M/fUuVWEGpFpzVCUvL6svl5J/wCI368rpxRb3fiJDSPy0rOJ5Z9dDrrdSxLBSptYynJygv8AMiYkanc+araySLOEuPhAJGpvoY99E+2+hTXyFcA7XCi6p/UEmHTTNzEyMo3MXM6a+Z19DtzTqsP9O2rXcAfgY4NHm82+crKdm+HMOMp94M2U2Ggk9NwI+S+qNZSawsohgAGXKwANbNybb7psccW96EZJte1nw7jDuJ1q/euqGkWklrWmGskaQfiMSL6wt1w3tFiaNMDE0S8Qc1SneYI8WQSRa9lo8bhWl8gC8ECNQBH7lWYBrMpJa0SSTbQ5fF8wmz93tExSXJ82492+oOPhD3ib/wBroMbWWbwmKrudn73M136hmEcvF8J6T/C0P/yBgqLngUWN+KX5YEjfzNiEt4Xw6GuZ4hJALbOAJ0IPK3NIUYY09vf5LVym1u6/A6w2FaGioWFp5McWGATJy3BgAH1WhpYjwDxa6ZuYtqOevmFmWMdkAabMGUwfj1knpJMck64Qc9Fsi4DmQdLfURCqZb7LUK6HAmA2RMZyQQIB8Mc9ZP2EPxPFzTJBGZjmkeYm3sAF2IdkEOIgtmdxdxcZ5QGpDhsXNASbu1I2M/W/zSNjfI3ci3HYunUAp6SxtWmdgNwHdHDTl0RnBsQcsO203O03WToVO8cSPhBAy8gQBodrfNaLAMyxfct/gnzAVmOPaxbnaHWIaCT7oCrTVlPiLYAI+/RSFZjtHQeR/lauLUw6fBk5dJO7SsBcxCVWJu7DE6X8r/RC1cI86McfQq0skfkpvHJcUJ3NVuFoot2Bfux3sV7TpxqCPMQpc01wwXBrsKp4eysOHC9bWsqu+lVpSYqTK8VhEvdhk4L5CGcAixz45OTI98ENXqBQrzsg3tO6rRafRZsuaQrw+yWCtBRHfKZLkHeFF64OQzHItjVDOuz0PuqeIO8IO2qk8XCjjwNCNrb/AHqjxdjcfZjuJCLz5zv0SZsSTqb22t+1044m2S7pz6JG6rle4xINjPzVtHM8pCW2N8x6X5+i2vBuPFlFrGmc2aAbxlb8IGwsPdYelUaCWt3Op87KdXElrMrZFiJ3uTI6an2S5wU1TChNxdo3uB4w2lQL6jodVMki7yAPHAGhJAC94IHYs5yMtNpAaOpuZJ3Ai3VYt9fP3bCYPdgg7SZMTtBC+oYZzMPhsPTaJeWh8dXSQ5/sqeaCiuO2WsM9zrwgfHVCXFrBIGpI3OypocNqOIgwSJhog6m7j/pXUHCC6bfVxN5PPQRtCJxNY0w2m346sud/awDSNVV6XBauwHENFMmCTqXOERBtlk6aXVGD7TPY0gTBkkj4YFQEkHUuc7KCeTNgl1WpmJp3yta5xDYuXEb3uBaT+oKVDGUshL8pmWNyg+DKWkC212p2O4islSHtPtc4VKTy05GOqT1Y4EfXL7BD4ztd34cKctzd4J0El1I/Qk+6qNMOpuaRD2B0gRqRoDvYi3QpLhMF+JTbuczjG9mtNvUhMjkbTFvGk0H/ANI4fC4OdqRqSBckbzJ+aO4OxryTmAcHtc8RlhhkuvptKvpcNyjMNRBB5g6AegXmIp5atZg07sPfYakFrWDzlxPkOSrXfZYVIqw2Oy1mjVtZ1QCdNAGe/wC8LScPptZkAs01MwvNoLT98ysFxnECnkk3pFrus6AeZJDvVaTh3GQ+gHyARna24ufFAPKXZTfqOa6eJyVohZVF0Wdt8VkpuLbFjX0werz3YP19li+GcXLfATIIaJ/uDI+bifbpKG7Y8bNZgi2ZznOG4Je7KDHJoaPVZ7D1iRro4Hy/9SrmLTpQplWeoe/g2mDMPdeBf0JBA09D6LTYbE+CbGIkT+ZpE/v81kaFfvGB4+KfGNiWi7vUfunWCrgtdECQ4EHSZt8voUM8fkdjyBeIxVwRpPrcmD+yqOJMkAGRAEbzoI5oBtcFzmutYa7W/mUw4PiWCo9zo8EPb6NkfNVZR8lpTNLhabqLLEB2rnGLHcN5RpO6Fqcae/MA91koxVdzmy50ZvcDooYJ7Y00tEqhtbbbLlqhnS4i8G8+hP7oocWfGs+cH5JcSDYExytZRNOLiDCdDgVMZDibT8TWn/8AMexCi6rRNxmb6yEmrPNyLIGvjSDcqzGc10yrPDil90UarLbwEO8tfZVtCyVTi+UiHadJ15phS7SSPEL+6dHPJfcv4KU/p8G7g6/cOOJBUHCWrNOxhBTnh+JkQnrHtM+2D1qBlFYfDndGwCracLnImrIUsMpubCKY6yHxJSpTomiACGx9OBPXn8/RXU6l1TxIy0xsCfv5pmF8h43yY7iQkwOced+v3ZJ6+HJBA2MD1JkrSGk0Bz6g+Ee5dYAdfvZIeIPDWkNs53hnoDePfXorlhNfIpqCDA5XOum/yUTV22j5/ZXrW5SQb/QzpHRQqAbeS4AJ78NLTE5ZAPMX19z7rcniDalKh3hJimwPIjM94k5Bawk67fJYCk3MI3CK4ZWc4hk673m1z8h8ggyQUg4Spn0Ph2P77KGtDGteSGC0NEn10dJnUH0nxjiWWBT8VR0tdU/SIBIb1Jy35LO8BxgNOoGzLqgEA2yBphp/S2bnmVXjeJEw0SPC4+HUm5gHa0fcKm8XuLaye0LZUazOASZa8dTE+FvvCC/q3taWujI5g+Frc4BuXg2m4bqbwRZDEuaA87AQNTlAjX36XVeL4gO8BkAaEXJIFyOmqasYuWQf4riMGk7MCHeJsTBkFxdOtpaI1umnDaodUpubBeB4o0Gdrrz+klgnlHkvnf8AXOJE+QtoIiwFt037P8TdSbVAdLi1zWibDVxJ9YiOa6WGlwQsts+gYnjdPvjSb8DYEbyYBJ3s5zddZ6JLV7QAPdVcW5cxeTqHObLWU22uGmCSeSxFPihDnP5zA5kiAZ2iSfVBYzFF1pMAQJ2FpHyHspWnRDzMO4lXeXVHPOZz6hvtrmEban6otmO7vDwCSHNkReHtLrxsBMpLTOYAONhb52+qJNTwZIubh2pBsT6Gw907aKUhfmMa+fVX4L4i06H7lUhsT6H790cyhIB8tNY1/lMAHfATAcLbD1J2TNriA775Rf1SzAOMAiwJzcrztOm/siH1YLr6gGPOP9JWRcFnGyVatfNfYHyI/YqjC4r8WJ1yt89lV3t42iPnKX4h5a/MNQZ9QZCrKN8D5Srk+hYZrahsbNtPONV4XtFmQJ/NF4We7OcSznKDEkk9NyE3wdUZvOw8lmZcbg2aeKamkHstv10181dTZaR++qvoMZ97lU1PCZGh5JcZWHONA2IcL2vGouPVJ8fl9U44kwEZgbjUaBIsTMSY8525TurWNFab8A7GzEWm3NMBQds0Ec5AVODywNY1tZGCp+kmExsXwgCphro7B04XLlevgxPIbnRFOovFyhhBtMyqsQuXKrl7F2DsdBVWJBIuvFyfiDwvkTY6ln8MkCZd8p9bLLY2nmcSbAT5bXXLlaQ5izN4mzoCLdBA18gp5LA6flPyh38rlyIWV0qkXAOoJ3GqvZDXZ+bXR0JBDfY/RcuXHIngcSadg6Je0uA/M3l99OSZ44eN0QRDCDoYLR9+hXLkDXNhRfghjsTnaxs/CHMdznY+RH0Squ0jf73XLlK4OfJ1OYc70Hpr9+agKkH9OmlwOdvb5LlykFlRIJA0sFF4+a9XKSCykz1U2NgH366gZT9V6uXEkaVMZtYv5+6b93lognmPULly4mJXSxPhyzvN+XJHCrmJItcW+/VcuUSDg+Qaq68/cqrEiSvFyq9MtPoo4Li+5rtJ+EmD62lfRuEcONUw0icsyZXLkGpgm4sLTzcVJLwaKhwZwgEtPo//AKqxvAHAzmbufzW5R4Vy5IWmhY16mdA1bgVST4mwZmz/APql1TsnUv4mX/8As+mVcuT1hiIeaQM3svWaTD2RYiz/APrZFUuytQj4mf8Al9C2y5cj9KIDzSP/2Q=="/>
          <p:cNvSpPr>
            <a:spLocks noChangeAspect="1" noChangeArrowheads="1"/>
          </p:cNvSpPr>
          <p:nvPr/>
        </p:nvSpPr>
        <p:spPr bwMode="auto">
          <a:xfrm>
            <a:off x="155575" y="-762000"/>
            <a:ext cx="2857500" cy="1600200"/>
          </a:xfrm>
          <a:prstGeom prst="rect">
            <a:avLst/>
          </a:prstGeom>
          <a:noFill/>
        </p:spPr>
        <p:txBody>
          <a:bodyPr vert="horz" wrap="square" lIns="91440" tIns="45720" rIns="91440" bIns="45720" numCol="1" anchor="t" anchorCtr="0" compatLnSpc="1">
            <a:prstTxWarp prst="textNoShape">
              <a:avLst/>
            </a:prstTxWarp>
          </a:bodyPr>
          <a:lstStyle/>
          <a:p>
            <a:endParaRPr lang="en-US"/>
          </a:p>
        </p:txBody>
      </p:sp>
      <p:sp>
        <p:nvSpPr>
          <p:cNvPr id="53254" name="AutoShape 6" descr="data:image/jpeg;base64,/9j/4AAQSkZJRgABAQAAAQABAAD/2wCEAAkGBxQTEhQUEhQUFRQVFBQUFRUVFhQUFBUVFhYXFxUVFBQYHSggGBwlGxYUITEhJSkrLi4uFx8zODMsNygtLisBCgoKDg0OGhAQGywkHyQsLCwsLCwsLCwsLCwsLCwsLCwsLCwsLCwsLCwsLCwsLCwsLCwsLCwsLCwsLCwsLCwsLP/AABEIAKgBLAMBIgACEQEDEQH/xAAbAAACAwEBAQAAAAAAAAAAAAAEBQIDBgABB//EADoQAAEDAgQDBgQFBAICAwAAAAEAAhEDIQQSMUEFUWEGEyJxgZEyobHwI0JSwdEUYnLhktKi8Qdzgv/EABoBAAIDAQEAAAAAAAAAAAAAAAIDAQQFAAb/xAAqEQACAgEEAQMDBAMAAAAAAAAAAQIRAwQSITFBEyJRBTJhFHGRoUKB8P/aAAwDAQACEQMRAD8A+kKUrgFMNV2ymRBUwF7kUg1RZNHmVe5VJcosmiuFJjVPKvV1nbTmtRdNyGDlLMgasOLoMFRd3iBLyvO8KH0wvUDalQRqleLrkaG/O/tIUqldLsdVbF2OB5j94Q7Ugk22D4njppn8TM3aT/O/8KvEcTFVsSM4+Bw0P2Eg4o4ElrjIix5i9jNj9VnaGNNOplkhpMjcabco+iryzxiW4aeUuza4TtCWlua0uy+TwYc13Q3g9FZjOOAvqsNgQ1wnm5rwZHm0+yyrqZe4kWLiHEc3Nu6PMX90Fx3GEPD9yAD5OBP1ze6q/rk3SLP6JpWzW8M4/nxIYT8XdtMnenmzH1yn5LVcQ46xjg0ESZ9Ggw5x++S+At4w6jWDxtmy+Ts1+lj81Edo6tTPmcfEb+QJOWeUkk9VdhktWynOFSo+kcc7b5n5KbtD8U/Mcz99UbwzjWbKKj3XAy0mwHu/yi4EjSPqvlWB4fWeS9oIuGtJ5nefK60buJ1MI2KIh5MuqkS487nS+3l6ws8LqyXgnV0fZcHWcQJAb0/1/KPa7qvhmC4tXcZqVngkyGtBc4/MAbLX8JxlURL3Hcy5rndBAsPJMUt3QEk49n0RRLEqwHEgdc3qE1a+UVtAWRIVT6iveUO9qJAyZ42oph6hlXhU8AbmWF6oqLnOUMy5ICytyjKscoEIwWVkrzMpkKBCkE4qstViiQoICQptVLSprmgky6V4Sqg5erqOsnKkCoQuU0dZaCvCotUlFE2c1SIUWqZK44rcYQtfHMGrgFbXfAlYLtPjRJiWnmD8uqCctqsdihudGpq8Vp9PmfpYIOpj2nMRHXKYJ9DqsNTr1iJFSf8AI3nzNl1XFVRJcBPR+YevL3WDn1Mm/azew6aKXKD+OOd8TXSBsRBG/p5JGabapH5Zhzejh9n5KqtjHTN+v3yXrWhzJGov69VWlOXbZbjjj0h9hamWQfiiQerRBHskHamobPE5XAHyMnMPmrXcQzDWDFuYcP8Af7pPiccXjL/dm9/iA9Z90nDCW/cx2Zx2bUZ7i+KloyxLSRaeQAPyRXAxNPM68S4yNyfCB8z6IXiNITA6/UwmfDqQyNY4wBc+QmI5nYeq15zSx8GPDG3ltmi4RxEkNYNS4kwE3x1MZZ1Nso1Pt+yzOGf3cBgy5h8R5TeAtLg8jWjNJMTfU23Ow6LHy+2W5GxjW6G1iBxAdLpHWMx9uauONrMAdmeG7Zjld6NF/ZEYsuu6nTMzE/sDCpw9DMT3o21Ma8jI/dX8epcUmUMmmTteTScB7UvEBwLp6z7cl9A4dxIOGhHRfKG0GsEtDXN8g4/8hoVquBcUNgyCBFi6I91o4tXGVIz8ujkrZv8AvF5nQOExM6iPvmiXFXuDNbdljnqpz1DMoOK5UCz171QaihUqIR9dcppE7bDxUXpcl7cQptxCneiPTYXmUXPVbKkr1wTFTAkmjw1VHvggcVVhBHFoJtJnRjZp2BTUVwcoc0EoMnC8BXsqJKH1UH6ZexTyqhj1YHqN52wkQvJUcy9RxlYLVHqkVWvZRAi/iVcgGAZ6L5nx2o6pUggtM6j6QvqmOphwg++4Xz3jmGAeYm9iZv7lZ2uy7IcGp9Pxb5ciXD1AJ8N9PuAg+Ilx005tBt62CbspZmyMutzsPTcpfxAMbMiZ3M/QFYCknOz0FVGkB4KrUYBJD28/hf6jf6rzFV2CXU35SfiabB06yOaj3rGiZIPTM35BBU8IcQ9ocQGkwCYnoSYmE1RUpW+EC5bY8dg9V3iEnwu5XIOl/NeUnTIj80BxtErb4bsZTLfiIMaSHDzHsuPBKdMPpgBxIm9wY/N52Cn14eBe2ViOp2eB0gFliYnNYSfqqcc2nRLQWGzSfMg2vuVfjsa9hLDvAE7jSfoicNh3OaX1RceFp5SbR1/lCnPub4Dbgvt7FNFxrS4Mh0S3MY3+nmmnDcSZgjM7eZy5urt/JMsRwOkKfjc4uIEXg6yB00WXxtVxqfguGdkjKYEt6TNyupZLSOWRw5Zo+JuyiXZ3WvEMEcrwfQAILCOBbIFtxAJFuW4SrBcTL/DVcWEfEHgBw9D9lOMG1gI8UzoQPqPdCoOC2y7Cctz3R6FeM4iaIJtAdFo8Oto2ul1DtC11QODyLzAJaHemxTbieFBd4wNbHYt/n/2kPEsBTpHMIIiQCJv+kq/p8kFSa5KOoxzabT4PsvZHizH0wZPk7XzC1eZfNOwePzME02j/ABFx1X0Nr7LYi+DCyLksc5V1HKBqLnFSuRbB6z0vrORWIKAqOQTDieh69zFVAqeZAgwijXhH0q0pQVZRrQmqdAyjZZxFqSOKc4irISmoLqMjsVHg1grL0VEtY9SdWWdDUfJacRj3y41UrFYq5lRF6tk7aGNN6uzJfTqoinUT4TTAaCmlWtKHaVYCnxQqTLFwUCVF1SE7oX2dii0AkrK8QpMeSfS1014jii6wSnvANwSOl56rz/1PVRftj4PQfTdPKMdz8ivF0iBAbadyPcrM8WqtFyfX+AtLxTD13/CLHmszxLDtoyazg+oQctMWA8+n3osnC7ZsS4iZ3EVQ8y4lreQJJPQJ72cwZPivraSTA28kqY8TLoc46ACQ3o0cvRbXgOGbRZ3j72JY2wEje8AX+i0Zv20Uf8rHGHwtjJuLki8AaobiOHHdl7cxiWkEeLz+iUUu0rXvqBtSmX5HDKx4c61zYfERGxKd8VxbRTFNpDjAm+rjuVUcZRn1QxTVd2fPq2IBrssS0F03OzRA15hajh5NWP0MGaCNSPsws/W4ZGIbreSW6wNtFp+FYhtGpeAIAj9+qsZeUq+BeN1b/J7Woh0PGYg2gjQgG9vksjxbCuB7xhggzJ36eye8d4gKbqjWx3eZjhJytu0kgc9ULWrsrMFgJEC7S11otlJ9iuw7kra4IyNN8MSYjjtMgCpRc60SIsf7d1TT41lnM0FouInNHqAVDGYMtIB52j78064c+iWgVspHMieuuybNY4R4VkweST7Or12V6YImABlJtBgS085B+9VksW0vf3Yd4M1w25EH6r6S3hDHMmiQ5hgwDMjaCFm+J9nxRqCoJyONnABpa7kfedLz5otJmxuVfwJ1UJqN/wAms7E4fIwQ4uAAkOsR1aVtu8ss52UqB9IZhLhbNz5+tk6qO2C3bW0wZL3UWMqXV+eyBY5XZ7KYMCUSnE1EA5yvxRQRcgk7ZKRauzKAKg96GggjvFU+sh3VlQ6ooohsKqYmyDfiCoOcqHuMrmLZpWVlPOlNOqimVFl+mi2mH03ImmljakIqjWTYqibsPyr1roUGVVxepuiOQttVWNqpf3imyonfqKFvHYxD0DicRvpyurA/NZCY0j7/AJVXWaxqFJl7R6ZOVsVY/GQD111+uqs7PYQvOZ4ho2Np8huhazgTDef3H8p9gpDQJ0BP2Fgxluds28vshSEnavixpginA2zH9ua+YYgkuLneJxN3OM/JfQuO0ml2mY38h67+yx/FGWMAkzo2w93J+lkr/LJlBKCoEwFUB7TbWLEytB2iw1Oq7DtxPeNw5Ja4tMAWIzOOpAcQT/is7TwJGSzWidj0m53PVa1w7ym5r7lgNuc3V77Wmio2pWmZ/i3YuvRo/hU2VWNgUsQypLQ1zhlfkGrtBI/0tlj8LTNVlWnBFRjXkbXaL9EHwHFiiBSFswvI+KDIJG9wETwckuLbZASAYiw2jpop1E7/AO+RWDHTs7F0PxqRjUEctIIsguKUmuqNDtJgkJ3inZqrBawcST5Rsk/Gnua6QAd/O+kqspNNFnamjOcc4DVxWPrmgwPpU20mhxcWNYQ0SAYM3klBHs5ToFoZWdUqhxdVLCO4ZOjRrJBWhp47LTAMBtQufAFi4mQ084S17QA9w/y5ATyjn+6vKctlFT0477FnFsW0CDM6EQYO2oQbKbSQGtI0M3J/0qMbSNR7WgXNz0kpxwjCQ4OiWkhsHW4F/ImVE1tjY7FK3RouzrRTy3sTrtO4MaLV8W4eK2GcRcgGR+qOuxSrA02hrm7Fudp8jf8Aj1Wi4TZpbra37LKUqyKRaz8wM32OrAEtBsbR7wQtFU1WSwdY06riGloDzIMfDOrei1jHzdeowz3wR5vUw2TKHuhSbVUMShRVTEIsIrlAVCrn1EPURUQSYVXXevA+EPiaqjySVPrKs1lS96qe5FQDCu9UsyAFZROKSpp+DkOaVRH4dyW0moui5UaLCQzaFNoQ1N6JpvUXQdBNMr2VFrgplc0mDdHZl6FW5Tw5lKlwOh7mEd9Age/NCYijPxH0FkW5zWi5iBJ5+QS/EYwE8hE+nOFmahts2cEa6BAxrCXbxA+/vRNKBOUzMnb5apNSqZ3ZvyiNdSZ06BN6lT9PvvGlvWPZV4R8MsZeaEvEuHFxJdULQNQ2SY5E/wAJLjsL4fDmyxrUJvP9pWrqYSAHPu6LNPwsH7uPNJ+IsBJnLN4Lhn9mn/SJLa6CjO0Y6rUGaLObactiDoHeWo9Vo6L8zAYufDF97R7ykHEamVxymmSLwG5XbbdQEw7LYg1CAR/dAtJHxN+q0FeyytKnINwlN0OdE1LtAPWHHyF2+gTvDw0BrZMAZncz5+5XtOgajzkGUFxPKBBDfSJPspYmh+H4SC3ZzTIcNoIS5tzkqOjUY8imtjXippbp/KKxJBgukhwM20KQ1cJVNTxFwHSRzTrB0XgEOuNf9oskGlYMJpsT4vBTLJtDXNdyJ0vteP8AkkNZ0S10jMYaNPDEmfktfi6RAJkFsFwgyARDSJHl7hK8RVY9pe4D8IEzGpdcNJ3EEe6LHk4oicObE/CeGueS86PeAQNcsxA6XueSe5wGPc0aVMrI5cx5T8ghMPi8oaGtbnOaHPOVoBBmPU+sJvQwH4TYc10ODoaSeWaxHQqJz3PkOMNqBsFWIbldq12aL3Y+RUZ7z7rW8BccuXkPCdYGw62WTxdMU6uVwmnUBgj9Ln52keRJ9lpOzoLTEyNGncgRZ06H62Kr5lymg+4MX8bwp70kAiTe0jqfL+UVhsWQAieOc9wSPLSPr9Upptm40+nRamgyXGjJ+oY/apIY1q0oN1RSmENUK1YmYi7vFF1RUyolMoBsm+ohXmV7UcqTUUUdZAtVTirnlUPK5HUBVnoJ2IR1diAey6JIBs2lMqTXoY1FX36yC25DVtRWNrpZSrolj0LTJTGFPEIqnUS2iUZTKTJtM4N1CmHQBzNgBuUO16txGJayXuN4geZ8lDnuRY08blbKcSYb4jJ1JPwj9uaSYjGcrN/M46n/AF/CF4vj3fmBuZDZgnq7kNLJC6qX1GtJJMxFoNzEjbcJPoNmssqRp+FVJa42DNufIDqTb3Wg4XUzDMRGkDpoJ9QsgcXnc2kyYmNLeG2u/wBla6jDQNmga8zNz9UjJCuQt+5UT4lYEzvf+AkWL4e54ucrDc/qPLn96J+WZzJ0AmNrnU+kpF2k4iBIvFyYAJPQT92UQ7OulRn8aQHClSYwNAJe8mHBoBLneXmsw7HvYXVKTh+H+IYBDvCd28iC4TpfVPMTiw1hcWtaXtLWtsXPlpALnRpE9DMrMUMM+bHKCLOILnaflG3O/JaGGHPIjJPjg+ysrmlDyx/jALxkLhcRII2hfPu0vZHGW/oar34cOqPZTBILC4y5ov4hMxOknmvovCDmw9Is7xksYDo74QGmxuND7pjQpOk+N5A0DmBouTyEnb2SsEpY8joXn2zhyfDsNjaha01H1QQHNf8AiOs4WIBJnX+F3AOFcQxL87H1KNGo0tzlznfhndsmSY39Qtl2r7HirjaDmvDGVXO/qGt8M5RmzAf3WafRbE4EtYAxzgGiGhgGg0t5BXss3CNrz/RWjtm0uq/szGAoClTGHpB7mMZAdkNzNzmMD8xKyvanEd29tCIzOa9wkEw1rSAfWJ2sV9ErUDkl5qGIBzkUm6XktF/JYTj9On/U3a0Q1t+6e4NsfCHtpu89W9VnaWLeR3+/+y/mnUFRn8Ix1SpNXORybtG8b+S3eCohjPwzmbZwtDgSD+U7HzKBwOGpuc0sZSLxBIFUh0GfyOgx97LQUzliAYIMWzR/aTm8/Yos/PAWN8WA06wqty5Jc2S0EEBw3HRMOGju3hskseJY0/EwizmzuNLdUTgix4zgXGurT9eS9x9GGNNgWvJED8rhr/IVOfwPjLwWcVgmRrb10g+aEptF7ecc+ajxSrcXiQN/zNjTz09FbhHS2Drb1CsaSW2RX1WNSxUD1xCDeUbiyl716LF0edfB7nXjqiqc5CvqFOoW2W1qiGzqt71Gm66miAiVUXK8MsqXUSgsIqqlBOCKq0iFQKaJMB9jxzULVdCZ1GiEBiKdlmRLdFFGuZTKnUSim26Y0nWRNHJDLD1Uc2qkrKsK3+qSpQTJtDujWG6DrVQ4F7jYHwjcnnHsgxiJHyVGOxmVpdEwPCNp+ylQx80huOdCXtLxQU23INRwvrDBsBzOix3CuIZXuqESREdJsPqreOvc583JJJE/M+6Vvu1zdLZjES4i5k+SvxxJKiZZXZu+BY3JDnEHKYDiYaDAIEfqMj3PJbDhlR+JrPaZ7th8hIOxm8QV8gZi5NKdA5pJH6iQZjc7+q+vdnMW1tEutNQF5j9Oon5WVHU4a5LWDLfA8qV2AkCQTYcgBv5eFfPe0eLc/E5JIDfiIAsRHPyj1WhxOJNQuuA4kNI1IADc0j1I5QFmeIyXkz8Rlxj9M/fUuVWEGpFpzVCUvL6svl5J/wCI368rpxRb3fiJDSPy0rOJ5Z9dDrrdSxLBSptYynJygv8AMiYkanc+araySLOEuPhAJGpvoY99E+2+hTXyFcA7XCi6p/UEmHTTNzEyMo3MXM6a+Z19DtzTqsP9O2rXcAfgY4NHm82+crKdm+HMOMp94M2U2Ggk9NwI+S+qNZSawsohgAGXKwANbNybb7psccW96EZJte1nw7jDuJ1q/euqGkWklrWmGskaQfiMSL6wt1w3tFiaNMDE0S8Qc1SneYI8WQSRa9lo8bhWl8gC8ECNQBH7lWYBrMpJa0SSTbQ5fF8wmz93tExSXJ82492+oOPhD3ib/wBroMbWWbwmKrudn73M136hmEcvF8J6T/C0P/yBgqLngUWN+KX5YEjfzNiEt4Xw6GuZ4hJALbOAJ0IPK3NIUYY09vf5LVym1u6/A6w2FaGioWFp5McWGATJy3BgAH1WhpYjwDxa6ZuYtqOevmFmWMdkAabMGUwfj1knpJMck64Qc9Fsi4DmQdLfURCqZb7LUK6HAmA2RMZyQQIB8Mc9ZP2EPxPFzTJBGZjmkeYm3sAF2IdkEOIgtmdxdxcZ5QGpDhsXNASbu1I2M/W/zSNjfI3ci3HYunUAp6SxtWmdgNwHdHDTl0RnBsQcsO203O03WToVO8cSPhBAy8gQBodrfNaLAMyxfct/gnzAVmOPaxbnaHWIaCT7oCrTVlPiLYAI+/RSFZjtHQeR/lauLUw6fBk5dJO7SsBcxCVWJu7DE6X8r/RC1cI86McfQq0skfkpvHJcUJ3NVuFoot2Bfux3sV7TpxqCPMQpc01wwXBrsKp4eysOHC9bWsqu+lVpSYqTK8VhEvdhk4L5CGcAixz45OTI98ENXqBQrzsg3tO6rRafRZsuaQrw+yWCtBRHfKZLkHeFF64OQzHItjVDOuz0PuqeIO8IO2qk8XCjjwNCNrb/AHqjxdjcfZjuJCLz5zv0SZsSTqb22t+1044m2S7pz6JG6rle4xINjPzVtHM8pCW2N8x6X5+i2vBuPFlFrGmc2aAbxlb8IGwsPdYelUaCWt3Op87KdXElrMrZFiJ3uTI6an2S5wU1TChNxdo3uB4w2lQL6jodVMki7yAPHAGhJAC94IHYs5yMtNpAaOpuZJ3Ai3VYt9fP3bCYPdgg7SZMTtBC+oYZzMPhsPTaJeWh8dXSQ5/sqeaCiuO2WsM9zrwgfHVCXFrBIGpI3OypocNqOIgwSJhog6m7j/pXUHCC6bfVxN5PPQRtCJxNY0w2m346sud/awDSNVV6XBauwHENFMmCTqXOERBtlk6aXVGD7TPY0gTBkkj4YFQEkHUuc7KCeTNgl1WpmJp3yta5xDYuXEb3uBaT+oKVDGUshL8pmWNyg+DKWkC212p2O4islSHtPtc4VKTy05GOqT1Y4EfXL7BD4ztd34cKctzd4J0El1I/Qk+6qNMOpuaRD2B0gRqRoDvYi3QpLhMF+JTbuczjG9mtNvUhMjkbTFvGk0H/ANI4fC4OdqRqSBckbzJ+aO4OxryTmAcHtc8RlhhkuvptKvpcNyjMNRBB5g6AegXmIp5atZg07sPfYakFrWDzlxPkOSrXfZYVIqw2Oy1mjVtZ1QCdNAGe/wC8LScPptZkAs01MwvNoLT98ysFxnECnkk3pFrus6AeZJDvVaTh3GQ+gHyARna24ufFAPKXZTfqOa6eJyVohZVF0Wdt8VkpuLbFjX0werz3YP19li+GcXLfATIIaJ/uDI+bifbpKG7Y8bNZgi2ZznOG4Je7KDHJoaPVZ7D1iRro4Hy/9SrmLTpQplWeoe/g2mDMPdeBf0JBA09D6LTYbE+CbGIkT+ZpE/v81kaFfvGB4+KfGNiWi7vUfunWCrgtdECQ4EHSZt8voUM8fkdjyBeIxVwRpPrcmD+yqOJMkAGRAEbzoI5oBtcFzmutYa7W/mUw4PiWCo9zo8EPb6NkfNVZR8lpTNLhabqLLEB2rnGLHcN5RpO6Fqcae/MA91koxVdzmy50ZvcDooYJ7Y00tEqhtbbbLlqhnS4i8G8+hP7oocWfGs+cH5JcSDYExytZRNOLiDCdDgVMZDibT8TWn/8AMexCi6rRNxmb6yEmrPNyLIGvjSDcqzGc10yrPDil90UarLbwEO8tfZVtCyVTi+UiHadJ15phS7SSPEL+6dHPJfcv4KU/p8G7g6/cOOJBUHCWrNOxhBTnh+JkQnrHtM+2D1qBlFYfDndGwCracLnImrIUsMpubCKY6yHxJSpTomiACGx9OBPXn8/RXU6l1TxIy0xsCfv5pmF8h43yY7iQkwOced+v3ZJ6+HJBA2MD1JkrSGk0Bz6g+Ee5dYAdfvZIeIPDWkNs53hnoDePfXorlhNfIpqCDA5XOum/yUTV22j5/ZXrW5SQb/QzpHRQqAbeS4AJ78NLTE5ZAPMX19z7rcniDalKh3hJimwPIjM94k5Bawk67fJYCk3MI3CK4ZWc4hk673m1z8h8ggyQUg4Spn0Ph2P77KGtDGteSGC0NEn10dJnUH0nxjiWWBT8VR0tdU/SIBIb1Jy35LO8BxgNOoGzLqgEA2yBphp/S2bnmVXjeJEw0SPC4+HUm5gHa0fcKm8XuLaye0LZUazOASZa8dTE+FvvCC/q3taWujI5g+Frc4BuXg2m4bqbwRZDEuaA87AQNTlAjX36XVeL4gO8BkAaEXJIFyOmqasYuWQf4riMGk7MCHeJsTBkFxdOtpaI1umnDaodUpubBeB4o0Gdrrz+klgnlHkvnf8AXOJE+QtoIiwFt037P8TdSbVAdLi1zWibDVxJ9YiOa6WGlwQsts+gYnjdPvjSb8DYEbyYBJ3s5zddZ6JLV7QAPdVcW5cxeTqHObLWU22uGmCSeSxFPihDnP5zA5kiAZ2iSfVBYzFF1pMAQJ2FpHyHspWnRDzMO4lXeXVHPOZz6hvtrmEban6otmO7vDwCSHNkReHtLrxsBMpLTOYAONhb52+qJNTwZIubh2pBsT6Gw907aKUhfmMa+fVX4L4i06H7lUhsT6H790cyhIB8tNY1/lMAHfATAcLbD1J2TNriA775Rf1SzAOMAiwJzcrztOm/siH1YLr6gGPOP9JWRcFnGyVatfNfYHyI/YqjC4r8WJ1yt89lV3t42iPnKX4h5a/MNQZ9QZCrKN8D5Srk+hYZrahsbNtPONV4XtFmQJ/NF4We7OcSznKDEkk9NyE3wdUZvOw8lmZcbg2aeKamkHstv10181dTZaR++qvoMZ97lU1PCZGh5JcZWHONA2IcL2vGouPVJ8fl9U44kwEZgbjUaBIsTMSY8525TurWNFab8A7GzEWm3NMBQds0Ec5AVODywNY1tZGCp+kmExsXwgCphro7B04XLlevgxPIbnRFOovFyhhBtMyqsQuXKrl7F2DsdBVWJBIuvFyfiDwvkTY6ln8MkCZd8p9bLLY2nmcSbAT5bXXLlaQ5izN4mzoCLdBA18gp5LA6flPyh38rlyIWV0qkXAOoJ3GqvZDXZ+bXR0JBDfY/RcuXHIngcSadg6Je0uA/M3l99OSZ44eN0QRDCDoYLR9+hXLkDXNhRfghjsTnaxs/CHMdznY+RH0Squ0jf73XLlK4OfJ1OYc70Hpr9+agKkH9OmlwOdvb5LlykFlRIJA0sFF4+a9XKSCykz1U2NgH366gZT9V6uXEkaVMZtYv5+6b93lognmPULly4mJXSxPhyzvN+XJHCrmJItcW+/VcuUSDg+Qaq68/cqrEiSvFyq9MtPoo4Li+5rtJ+EmD62lfRuEcONUw0icsyZXLkGpgm4sLTzcVJLwaKhwZwgEtPo//AKqxvAHAzmbufzW5R4Vy5IWmhY16mdA1bgVST4mwZmz/APql1TsnUv4mX/8As+mVcuT1hiIeaQM3svWaTD2RYiz/APrZFUuytQj4mf8Al9C2y5cj9KIDzSP/2Q=="/>
          <p:cNvSpPr>
            <a:spLocks noChangeAspect="1" noChangeArrowheads="1"/>
          </p:cNvSpPr>
          <p:nvPr/>
        </p:nvSpPr>
        <p:spPr bwMode="auto">
          <a:xfrm>
            <a:off x="155575" y="-762000"/>
            <a:ext cx="2857500" cy="1600200"/>
          </a:xfrm>
          <a:prstGeom prst="rect">
            <a:avLst/>
          </a:prstGeom>
          <a:noFill/>
        </p:spPr>
        <p:txBody>
          <a:bodyPr vert="horz" wrap="square" lIns="91440" tIns="45720" rIns="91440" bIns="45720" numCol="1" anchor="t" anchorCtr="0" compatLnSpc="1">
            <a:prstTxWarp prst="textNoShape">
              <a:avLst/>
            </a:prstTxWarp>
          </a:bodyPr>
          <a:lstStyle/>
          <a:p>
            <a:endParaRPr lang="en-US"/>
          </a:p>
        </p:txBody>
      </p:sp>
      <p:sp>
        <p:nvSpPr>
          <p:cNvPr id="53256" name="AutoShape 8" descr="data:image/jpeg;base64,/9j/4AAQSkZJRgABAQAAAQABAAD/2wCEAAkGBxQTEhQUEhQUFRQVFBQUFRUVFhQUFBUVFhYXFxUVFBQYHSggGBwlGxYUITEhJSkrLi4uFx8zODMsNygtLisBCgoKDg0OGhAQGywkHyQsLCwsLCwsLCwsLCwsLCwsLCwsLCwsLCwsLCwsLCwsLCwsLCwsLCwsLCwsLCwsLCwsLP/AABEIAKgBLAMBIgACEQEDEQH/xAAbAAACAwEBAQAAAAAAAAAAAAAEBQIDBgABB//EADoQAAEDAgQDBgQFBAICAwAAAAEAAhEDIQQSMUEFUWEGEyJxgZEyobHwI0JSwdEUYnLhktKi8Qdzgv/EABoBAAIDAQEAAAAAAAAAAAAAAAIDAQQFAAb/xAAqEQACAgEEAQMDBAMAAAAAAAAAAQIRAwQSITFBEyJRBTJhFHGRoUKB8P/aAAwDAQACEQMRAD8A+kKUrgFMNV2ymRBUwF7kUg1RZNHmVe5VJcosmiuFJjVPKvV1nbTmtRdNyGDlLMgasOLoMFRd3iBLyvO8KH0wvUDalQRqleLrkaG/O/tIUqldLsdVbF2OB5j94Q7Ugk22D4njppn8TM3aT/O/8KvEcTFVsSM4+Bw0P2Eg4o4ElrjIix5i9jNj9VnaGNNOplkhpMjcabco+iryzxiW4aeUuza4TtCWlua0uy+TwYc13Q3g9FZjOOAvqsNgQ1wnm5rwZHm0+yyrqZe4kWLiHEc3Nu6PMX90Fx3GEPD9yAD5OBP1ze6q/rk3SLP6JpWzW8M4/nxIYT8XdtMnenmzH1yn5LVcQ46xjg0ESZ9Ggw5x++S+At4w6jWDxtmy+Ts1+lj81Edo6tTPmcfEb+QJOWeUkk9VdhktWynOFSo+kcc7b5n5KbtD8U/Mcz99UbwzjWbKKj3XAy0mwHu/yi4EjSPqvlWB4fWeS9oIuGtJ5nefK60buJ1MI2KIh5MuqkS487nS+3l6ws8LqyXgnV0fZcHWcQJAb0/1/KPa7qvhmC4tXcZqVngkyGtBc4/MAbLX8JxlURL3Hcy5rndBAsPJMUt3QEk49n0RRLEqwHEgdc3qE1a+UVtAWRIVT6iveUO9qJAyZ42oph6hlXhU8AbmWF6oqLnOUMy5ICytyjKscoEIwWVkrzMpkKBCkE4qstViiQoICQptVLSprmgky6V4Sqg5erqOsnKkCoQuU0dZaCvCotUlFE2c1SIUWqZK44rcYQtfHMGrgFbXfAlYLtPjRJiWnmD8uqCctqsdihudGpq8Vp9PmfpYIOpj2nMRHXKYJ9DqsNTr1iJFSf8AI3nzNl1XFVRJcBPR+YevL3WDn1Mm/azew6aKXKD+OOd8TXSBsRBG/p5JGabapH5Zhzejh9n5KqtjHTN+v3yXrWhzJGov69VWlOXbZbjjj0h9hamWQfiiQerRBHskHamobPE5XAHyMnMPmrXcQzDWDFuYcP8Af7pPiccXjL/dm9/iA9Z90nDCW/cx2Zx2bUZ7i+KloyxLSRaeQAPyRXAxNPM68S4yNyfCB8z6IXiNITA6/UwmfDqQyNY4wBc+QmI5nYeq15zSx8GPDG3ltmi4RxEkNYNS4kwE3x1MZZ1Nso1Pt+yzOGf3cBgy5h8R5TeAtLg8jWjNJMTfU23Ow6LHy+2W5GxjW6G1iBxAdLpHWMx9uauONrMAdmeG7Zjld6NF/ZEYsuu6nTMzE/sDCpw9DMT3o21Ma8jI/dX8epcUmUMmmTteTScB7UvEBwLp6z7cl9A4dxIOGhHRfKG0GsEtDXN8g4/8hoVquBcUNgyCBFi6I91o4tXGVIz8ujkrZv8AvF5nQOExM6iPvmiXFXuDNbdljnqpz1DMoOK5UCz171QaihUqIR9dcppE7bDxUXpcl7cQptxCneiPTYXmUXPVbKkr1wTFTAkmjw1VHvggcVVhBHFoJtJnRjZp2BTUVwcoc0EoMnC8BXsqJKH1UH6ZexTyqhj1YHqN52wkQvJUcy9RxlYLVHqkVWvZRAi/iVcgGAZ6L5nx2o6pUggtM6j6QvqmOphwg++4Xz3jmGAeYm9iZv7lZ2uy7IcGp9Pxb5ciXD1AJ8N9PuAg+Ilx005tBt62CbspZmyMutzsPTcpfxAMbMiZ3M/QFYCknOz0FVGkB4KrUYBJD28/hf6jf6rzFV2CXU35SfiabB06yOaj3rGiZIPTM35BBU8IcQ9ocQGkwCYnoSYmE1RUpW+EC5bY8dg9V3iEnwu5XIOl/NeUnTIj80BxtErb4bsZTLfiIMaSHDzHsuPBKdMPpgBxIm9wY/N52Cn14eBe2ViOp2eB0gFliYnNYSfqqcc2nRLQWGzSfMg2vuVfjsa9hLDvAE7jSfoicNh3OaX1RceFp5SbR1/lCnPub4Dbgvt7FNFxrS4Mh0S3MY3+nmmnDcSZgjM7eZy5urt/JMsRwOkKfjc4uIEXg6yB00WXxtVxqfguGdkjKYEt6TNyupZLSOWRw5Zo+JuyiXZ3WvEMEcrwfQAILCOBbIFtxAJFuW4SrBcTL/DVcWEfEHgBw9D9lOMG1gI8UzoQPqPdCoOC2y7Cctz3R6FeM4iaIJtAdFo8Oto2ul1DtC11QODyLzAJaHemxTbieFBd4wNbHYt/n/2kPEsBTpHMIIiQCJv+kq/p8kFSa5KOoxzabT4PsvZHizH0wZPk7XzC1eZfNOwePzME02j/ABFx1X0Nr7LYi+DCyLksc5V1HKBqLnFSuRbB6z0vrORWIKAqOQTDieh69zFVAqeZAgwijXhH0q0pQVZRrQmqdAyjZZxFqSOKc4irISmoLqMjsVHg1grL0VEtY9SdWWdDUfJacRj3y41UrFYq5lRF6tk7aGNN6uzJfTqoinUT4TTAaCmlWtKHaVYCnxQqTLFwUCVF1SE7oX2dii0AkrK8QpMeSfS1014jii6wSnvANwSOl56rz/1PVRftj4PQfTdPKMdz8ivF0iBAbadyPcrM8WqtFyfX+AtLxTD13/CLHmszxLDtoyazg+oQctMWA8+n3osnC7ZsS4iZ3EVQ8y4lreQJJPQJ72cwZPivraSTA28kqY8TLoc46ACQ3o0cvRbXgOGbRZ3j72JY2wEje8AX+i0Zv20Uf8rHGHwtjJuLki8AaobiOHHdl7cxiWkEeLz+iUUu0rXvqBtSmX5HDKx4c61zYfERGxKd8VxbRTFNpDjAm+rjuVUcZRn1QxTVd2fPq2IBrssS0F03OzRA15hajh5NWP0MGaCNSPsws/W4ZGIbreSW6wNtFp+FYhtGpeAIAj9+qsZeUq+BeN1b/J7Woh0PGYg2gjQgG9vksjxbCuB7xhggzJ36eye8d4gKbqjWx3eZjhJytu0kgc9ULWrsrMFgJEC7S11otlJ9iuw7kra4IyNN8MSYjjtMgCpRc60SIsf7d1TT41lnM0FouInNHqAVDGYMtIB52j78064c+iWgVspHMieuuybNY4R4VkweST7Or12V6YImABlJtBgS085B+9VksW0vf3Yd4M1w25EH6r6S3hDHMmiQ5hgwDMjaCFm+J9nxRqCoJyONnABpa7kfedLz5otJmxuVfwJ1UJqN/wAms7E4fIwQ4uAAkOsR1aVtu8ss52UqB9IZhLhbNz5+tk6qO2C3bW0wZL3UWMqXV+eyBY5XZ7KYMCUSnE1EA5yvxRQRcgk7ZKRauzKAKg96GggjvFU+sh3VlQ6ooohsKqYmyDfiCoOcqHuMrmLZpWVlPOlNOqimVFl+mi2mH03ImmljakIqjWTYqibsPyr1roUGVVxepuiOQttVWNqpf3imyonfqKFvHYxD0DicRvpyurA/NZCY0j7/AJVXWaxqFJl7R6ZOVsVY/GQD111+uqs7PYQvOZ4ho2Np8huhazgTDef3H8p9gpDQJ0BP2Fgxluds28vshSEnavixpginA2zH9ua+YYgkuLneJxN3OM/JfQuO0ml2mY38h67+yx/FGWMAkzo2w93J+lkr/LJlBKCoEwFUB7TbWLEytB2iw1Oq7DtxPeNw5Ja4tMAWIzOOpAcQT/is7TwJGSzWidj0m53PVa1w7ym5r7lgNuc3V77Wmio2pWmZ/i3YuvRo/hU2VWNgUsQypLQ1zhlfkGrtBI/0tlj8LTNVlWnBFRjXkbXaL9EHwHFiiBSFswvI+KDIJG9wETwckuLbZASAYiw2jpop1E7/AO+RWDHTs7F0PxqRjUEctIIsguKUmuqNDtJgkJ3inZqrBawcST5Rsk/Gnua6QAd/O+kqspNNFnamjOcc4DVxWPrmgwPpU20mhxcWNYQ0SAYM3klBHs5ToFoZWdUqhxdVLCO4ZOjRrJBWhp47LTAMBtQufAFi4mQ084S17QA9w/y5ATyjn+6vKctlFT0477FnFsW0CDM6EQYO2oQbKbSQGtI0M3J/0qMbSNR7WgXNz0kpxwjCQ4OiWkhsHW4F/ImVE1tjY7FK3RouzrRTy3sTrtO4MaLV8W4eK2GcRcgGR+qOuxSrA02hrm7Fudp8jf8Aj1Wi4TZpbra37LKUqyKRaz8wM32OrAEtBsbR7wQtFU1WSwdY06riGloDzIMfDOrei1jHzdeowz3wR5vUw2TKHuhSbVUMShRVTEIsIrlAVCrn1EPURUQSYVXXevA+EPiaqjySVPrKs1lS96qe5FQDCu9UsyAFZROKSpp+DkOaVRH4dyW0moui5UaLCQzaFNoQ1N6JpvUXQdBNMr2VFrgplc0mDdHZl6FW5Tw5lKlwOh7mEd9Age/NCYijPxH0FkW5zWi5iBJ5+QS/EYwE8hE+nOFmahts2cEa6BAxrCXbxA+/vRNKBOUzMnb5apNSqZ3ZvyiNdSZ06BN6lT9PvvGlvWPZV4R8MsZeaEvEuHFxJdULQNQ2SY5E/wAJLjsL4fDmyxrUJvP9pWrqYSAHPu6LNPwsH7uPNJ+IsBJnLN4Lhn9mn/SJLa6CjO0Y6rUGaLObactiDoHeWo9Vo6L8zAYufDF97R7ykHEamVxymmSLwG5XbbdQEw7LYg1CAR/dAtJHxN+q0FeyytKnINwlN0OdE1LtAPWHHyF2+gTvDw0BrZMAZncz5+5XtOgajzkGUFxPKBBDfSJPspYmh+H4SC3ZzTIcNoIS5tzkqOjUY8imtjXippbp/KKxJBgukhwM20KQ1cJVNTxFwHSRzTrB0XgEOuNf9oskGlYMJpsT4vBTLJtDXNdyJ0vteP8AkkNZ0S10jMYaNPDEmfktfi6RAJkFsFwgyARDSJHl7hK8RVY9pe4D8IEzGpdcNJ3EEe6LHk4oicObE/CeGueS86PeAQNcsxA6XueSe5wGPc0aVMrI5cx5T8ghMPi8oaGtbnOaHPOVoBBmPU+sJvQwH4TYc10ODoaSeWaxHQqJz3PkOMNqBsFWIbldq12aL3Y+RUZ7z7rW8BccuXkPCdYGw62WTxdMU6uVwmnUBgj9Ln52keRJ9lpOzoLTEyNGncgRZ06H62Kr5lymg+4MX8bwp70kAiTe0jqfL+UVhsWQAieOc9wSPLSPr9Upptm40+nRamgyXGjJ+oY/apIY1q0oN1RSmENUK1YmYi7vFF1RUyolMoBsm+ohXmV7UcqTUUUdZAtVTirnlUPK5HUBVnoJ2IR1diAey6JIBs2lMqTXoY1FX36yC25DVtRWNrpZSrolj0LTJTGFPEIqnUS2iUZTKTJtM4N1CmHQBzNgBuUO16txGJayXuN4geZ8lDnuRY08blbKcSYb4jJ1JPwj9uaSYjGcrN/M46n/AF/CF4vj3fmBuZDZgnq7kNLJC6qX1GtJJMxFoNzEjbcJPoNmssqRp+FVJa42DNufIDqTb3Wg4XUzDMRGkDpoJ9QsgcXnc2kyYmNLeG2u/wBla6jDQNmga8zNz9UjJCuQt+5UT4lYEzvf+AkWL4e54ucrDc/qPLn96J+WZzJ0AmNrnU+kpF2k4iBIvFyYAJPQT92UQ7OulRn8aQHClSYwNAJe8mHBoBLneXmsw7HvYXVKTh+H+IYBDvCd28iC4TpfVPMTiw1hcWtaXtLWtsXPlpALnRpE9DMrMUMM+bHKCLOILnaflG3O/JaGGHPIjJPjg+ysrmlDyx/jALxkLhcRII2hfPu0vZHGW/oar34cOqPZTBILC4y5ov4hMxOknmvovCDmw9Is7xksYDo74QGmxuND7pjQpOk+N5A0DmBouTyEnb2SsEpY8joXn2zhyfDsNjaha01H1QQHNf8AiOs4WIBJnX+F3AOFcQxL87H1KNGo0tzlznfhndsmSY39Qtl2r7HirjaDmvDGVXO/qGt8M5RmzAf3WafRbE4EtYAxzgGiGhgGg0t5BXss3CNrz/RWjtm0uq/szGAoClTGHpB7mMZAdkNzNzmMD8xKyvanEd29tCIzOa9wkEw1rSAfWJ2sV9ErUDkl5qGIBzkUm6XktF/JYTj9On/U3a0Q1t+6e4NsfCHtpu89W9VnaWLeR3+/+y/mnUFRn8Ix1SpNXORybtG8b+S3eCohjPwzmbZwtDgSD+U7HzKBwOGpuc0sZSLxBIFUh0GfyOgx97LQUzliAYIMWzR/aTm8/Yos/PAWN8WA06wqty5Jc2S0EEBw3HRMOGju3hskseJY0/EwizmzuNLdUTgix4zgXGurT9eS9x9GGNNgWvJED8rhr/IVOfwPjLwWcVgmRrb10g+aEptF7ecc+ajxSrcXiQN/zNjTz09FbhHS2Drb1CsaSW2RX1WNSxUD1xCDeUbiyl716LF0edfB7nXjqiqc5CvqFOoW2W1qiGzqt71Gm66miAiVUXK8MsqXUSgsIqqlBOCKq0iFQKaJMB9jxzULVdCZ1GiEBiKdlmRLdFFGuZTKnUSim26Y0nWRNHJDLD1Uc2qkrKsK3+qSpQTJtDujWG6DrVQ4F7jYHwjcnnHsgxiJHyVGOxmVpdEwPCNp+ylQx80huOdCXtLxQU23INRwvrDBsBzOix3CuIZXuqESREdJsPqreOvc583JJJE/M+6Vvu1zdLZjES4i5k+SvxxJKiZZXZu+BY3JDnEHKYDiYaDAIEfqMj3PJbDhlR+JrPaZ7th8hIOxm8QV8gZi5NKdA5pJH6iQZjc7+q+vdnMW1tEutNQF5j9Oon5WVHU4a5LWDLfA8qV2AkCQTYcgBv5eFfPe0eLc/E5JIDfiIAsRHPyj1WhxOJNQuuA4kNI1IADc0j1I5QFmeIyXkz8Rlxj9M/fUuVWEGpFpzVCUvL6svl5J/wCI368rpxRb3fiJDSPy0rOJ5Z9dDrrdSxLBSptYynJygv8AMiYkanc+araySLOEuPhAJGpvoY99E+2+hTXyFcA7XCi6p/UEmHTTNzEyMo3MXM6a+Z19DtzTqsP9O2rXcAfgY4NHm82+crKdm+HMOMp94M2U2Ggk9NwI+S+qNZSawsohgAGXKwANbNybb7psccW96EZJte1nw7jDuJ1q/euqGkWklrWmGskaQfiMSL6wt1w3tFiaNMDE0S8Qc1SneYI8WQSRa9lo8bhWl8gC8ECNQBH7lWYBrMpJa0SSTbQ5fF8wmz93tExSXJ82492+oOPhD3ib/wBroMbWWbwmKrudn73M136hmEcvF8J6T/C0P/yBgqLngUWN+KX5YEjfzNiEt4Xw6GuZ4hJALbOAJ0IPK3NIUYY09vf5LVym1u6/A6w2FaGioWFp5McWGATJy3BgAH1WhpYjwDxa6ZuYtqOevmFmWMdkAabMGUwfj1knpJMck64Qc9Fsi4DmQdLfURCqZb7LUK6HAmA2RMZyQQIB8Mc9ZP2EPxPFzTJBGZjmkeYm3sAF2IdkEOIgtmdxdxcZ5QGpDhsXNASbu1I2M/W/zSNjfI3ci3HYunUAp6SxtWmdgNwHdHDTl0RnBsQcsO203O03WToVO8cSPhBAy8gQBodrfNaLAMyxfct/gnzAVmOPaxbnaHWIaCT7oCrTVlPiLYAI+/RSFZjtHQeR/lauLUw6fBk5dJO7SsBcxCVWJu7DE6X8r/RC1cI86McfQq0skfkpvHJcUJ3NVuFoot2Bfux3sV7TpxqCPMQpc01wwXBrsKp4eysOHC9bWsqu+lVpSYqTK8VhEvdhk4L5CGcAixz45OTI98ENXqBQrzsg3tO6rRafRZsuaQrw+yWCtBRHfKZLkHeFF64OQzHItjVDOuz0PuqeIO8IO2qk8XCjjwNCNrb/AHqjxdjcfZjuJCLz5zv0SZsSTqb22t+1044m2S7pz6JG6rle4xINjPzVtHM8pCW2N8x6X5+i2vBuPFlFrGmc2aAbxlb8IGwsPdYelUaCWt3Op87KdXElrMrZFiJ3uTI6an2S5wU1TChNxdo3uB4w2lQL6jodVMki7yAPHAGhJAC94IHYs5yMtNpAaOpuZJ3Ai3VYt9fP3bCYPdgg7SZMTtBC+oYZzMPhsPTaJeWh8dXSQ5/sqeaCiuO2WsM9zrwgfHVCXFrBIGpI3OypocNqOIgwSJhog6m7j/pXUHCC6bfVxN5PPQRtCJxNY0w2m346sud/awDSNVV6XBauwHENFMmCTqXOERBtlk6aXVGD7TPY0gTBkkj4YFQEkHUuc7KCeTNgl1WpmJp3yta5xDYuXEb3uBaT+oKVDGUshL8pmWNyg+DKWkC212p2O4islSHtPtc4VKTy05GOqT1Y4EfXL7BD4ztd34cKctzd4J0El1I/Qk+6qNMOpuaRD2B0gRqRoDvYi3QpLhMF+JTbuczjG9mtNvUhMjkbTFvGk0H/ANI4fC4OdqRqSBckbzJ+aO4OxryTmAcHtc8RlhhkuvptKvpcNyjMNRBB5g6AegXmIp5atZg07sPfYakFrWDzlxPkOSrXfZYVIqw2Oy1mjVtZ1QCdNAGe/wC8LScPptZkAs01MwvNoLT98ysFxnECnkk3pFrus6AeZJDvVaTh3GQ+gHyARna24ufFAPKXZTfqOa6eJyVohZVF0Wdt8VkpuLbFjX0werz3YP19li+GcXLfATIIaJ/uDI+bifbpKG7Y8bNZgi2ZznOG4Je7KDHJoaPVZ7D1iRro4Hy/9SrmLTpQplWeoe/g2mDMPdeBf0JBA09D6LTYbE+CbGIkT+ZpE/v81kaFfvGB4+KfGNiWi7vUfunWCrgtdECQ4EHSZt8voUM8fkdjyBeIxVwRpPrcmD+yqOJMkAGRAEbzoI5oBtcFzmutYa7W/mUw4PiWCo9zo8EPb6NkfNVZR8lpTNLhabqLLEB2rnGLHcN5RpO6Fqcae/MA91koxVdzmy50ZvcDooYJ7Y00tEqhtbbbLlqhnS4i8G8+hP7oocWfGs+cH5JcSDYExytZRNOLiDCdDgVMZDibT8TWn/8AMexCi6rRNxmb6yEmrPNyLIGvjSDcqzGc10yrPDil90UarLbwEO8tfZVtCyVTi+UiHadJ15phS7SSPEL+6dHPJfcv4KU/p8G7g6/cOOJBUHCWrNOxhBTnh+JkQnrHtM+2D1qBlFYfDndGwCracLnImrIUsMpubCKY6yHxJSpTomiACGx9OBPXn8/RXU6l1TxIy0xsCfv5pmF8h43yY7iQkwOced+v3ZJ6+HJBA2MD1JkrSGk0Bz6g+Ee5dYAdfvZIeIPDWkNs53hnoDePfXorlhNfIpqCDA5XOum/yUTV22j5/ZXrW5SQb/QzpHRQqAbeS4AJ78NLTE5ZAPMX19z7rcniDalKh3hJimwPIjM94k5Bawk67fJYCk3MI3CK4ZWc4hk673m1z8h8ggyQUg4Spn0Ph2P77KGtDGteSGC0NEn10dJnUH0nxjiWWBT8VR0tdU/SIBIb1Jy35LO8BxgNOoGzLqgEA2yBphp/S2bnmVXjeJEw0SPC4+HUm5gHa0fcKm8XuLaye0LZUazOASZa8dTE+FvvCC/q3taWujI5g+Frc4BuXg2m4bqbwRZDEuaA87AQNTlAjX36XVeL4gO8BkAaEXJIFyOmqasYuWQf4riMGk7MCHeJsTBkFxdOtpaI1umnDaodUpubBeB4o0Gdrrz+klgnlHkvnf8AXOJE+QtoIiwFt037P8TdSbVAdLi1zWibDVxJ9YiOa6WGlwQsts+gYnjdPvjSb8DYEbyYBJ3s5zddZ6JLV7QAPdVcW5cxeTqHObLWU22uGmCSeSxFPihDnP5zA5kiAZ2iSfVBYzFF1pMAQJ2FpHyHspWnRDzMO4lXeXVHPOZz6hvtrmEban6otmO7vDwCSHNkReHtLrxsBMpLTOYAONhb52+qJNTwZIubh2pBsT6Gw907aKUhfmMa+fVX4L4i06H7lUhsT6H790cyhIB8tNY1/lMAHfATAcLbD1J2TNriA775Rf1SzAOMAiwJzcrztOm/siH1YLr6gGPOP9JWRcFnGyVatfNfYHyI/YqjC4r8WJ1yt89lV3t42iPnKX4h5a/MNQZ9QZCrKN8D5Srk+hYZrahsbNtPONV4XtFmQJ/NF4We7OcSznKDEkk9NyE3wdUZvOw8lmZcbg2aeKamkHstv10181dTZaR++qvoMZ97lU1PCZGh5JcZWHONA2IcL2vGouPVJ8fl9U44kwEZgbjUaBIsTMSY8525TurWNFab8A7GzEWm3NMBQds0Ec5AVODywNY1tZGCp+kmExsXwgCphro7B04XLlevgxPIbnRFOovFyhhBtMyqsQuXKrl7F2DsdBVWJBIuvFyfiDwvkTY6ln8MkCZd8p9bLLY2nmcSbAT5bXXLlaQ5izN4mzoCLdBA18gp5LA6flPyh38rlyIWV0qkXAOoJ3GqvZDXZ+bXR0JBDfY/RcuXHIngcSadg6Je0uA/M3l99OSZ44eN0QRDCDoYLR9+hXLkDXNhRfghjsTnaxs/CHMdznY+RH0Squ0jf73XLlK4OfJ1OYc70Hpr9+agKkH9OmlwOdvb5LlykFlRIJA0sFF4+a9XKSCykz1U2NgH366gZT9V6uXEkaVMZtYv5+6b93lognmPULly4mJXSxPhyzvN+XJHCrmJItcW+/VcuUSDg+Qaq68/cqrEiSvFyq9MtPoo4Li+5rtJ+EmD62lfRuEcONUw0icsyZXLkGpgm4sLTzcVJLwaKhwZwgEtPo//AKqxvAHAzmbufzW5R4Vy5IWmhY16mdA1bgVST4mwZmz/APql1TsnUv4mX/8As+mVcuT1hiIeaQM3svWaTD2RYiz/APrZFUuytQj4mf8Al9C2y5cj9KIDzSP/2Q=="/>
          <p:cNvSpPr>
            <a:spLocks noChangeAspect="1" noChangeArrowheads="1"/>
          </p:cNvSpPr>
          <p:nvPr/>
        </p:nvSpPr>
        <p:spPr bwMode="auto">
          <a:xfrm>
            <a:off x="155575" y="-762000"/>
            <a:ext cx="2857500" cy="1600200"/>
          </a:xfrm>
          <a:prstGeom prst="rect">
            <a:avLst/>
          </a:prstGeom>
          <a:noFill/>
        </p:spPr>
        <p:txBody>
          <a:bodyPr vert="horz" wrap="square" lIns="91440" tIns="45720" rIns="91440" bIns="45720" numCol="1" anchor="t" anchorCtr="0" compatLnSpc="1">
            <a:prstTxWarp prst="textNoShape">
              <a:avLst/>
            </a:prstTxWarp>
          </a:bodyPr>
          <a:lstStyle/>
          <a:p>
            <a:endParaRPr lang="en-US"/>
          </a:p>
        </p:txBody>
      </p:sp>
      <p:sp>
        <p:nvSpPr>
          <p:cNvPr id="53258" name="AutoShape 10" descr="data:image/jpeg;base64,/9j/4AAQSkZJRgABAQAAAQABAAD/2wCEAAkGBxQTEhQUEhQUFRQVFBQUFRUVFhQUFBUVFhYXFxUVFBQYHSggGBwlGxYUITEhJSkrLi4uFx8zODMsNygtLisBCgoKDg0OGhAQGywkHyQsLCwsLCwsLCwsLCwsLCwsLCwsLCwsLCwsLCwsLCwsLCwsLCwsLCwsLCwsLCwsLCwsLP/AABEIAKgBLAMBIgACEQEDEQH/xAAbAAACAwEBAQAAAAAAAAAAAAAEBQIDBgABB//EADoQAAEDAgQDBgQFBAICAwAAAAEAAhEDIQQSMUEFUWEGEyJxgZEyobHwI0JSwdEUYnLhktKi8Qdzgv/EABoBAAIDAQEAAAAAAAAAAAAAAAIDAQQFAAb/xAAqEQACAgEEAQMDBAMAAAAAAAAAAQIRAwQSITFBEyJRBTJhFHGRoUKB8P/aAAwDAQACEQMRAD8A+kKUrgFMNV2ymRBUwF7kUg1RZNHmVe5VJcosmiuFJjVPKvV1nbTmtRdNyGDlLMgasOLoMFRd3iBLyvO8KH0wvUDalQRqleLrkaG/O/tIUqldLsdVbF2OB5j94Q7Ugk22D4njppn8TM3aT/O/8KvEcTFVsSM4+Bw0P2Eg4o4ElrjIix5i9jNj9VnaGNNOplkhpMjcabco+iryzxiW4aeUuza4TtCWlua0uy+TwYc13Q3g9FZjOOAvqsNgQ1wnm5rwZHm0+yyrqZe4kWLiHEc3Nu6PMX90Fx3GEPD9yAD5OBP1ze6q/rk3SLP6JpWzW8M4/nxIYT8XdtMnenmzH1yn5LVcQ46xjg0ESZ9Ggw5x++S+At4w6jWDxtmy+Ts1+lj81Edo6tTPmcfEb+QJOWeUkk9VdhktWynOFSo+kcc7b5n5KbtD8U/Mcz99UbwzjWbKKj3XAy0mwHu/yi4EjSPqvlWB4fWeS9oIuGtJ5nefK60buJ1MI2KIh5MuqkS487nS+3l6ws8LqyXgnV0fZcHWcQJAb0/1/KPa7qvhmC4tXcZqVngkyGtBc4/MAbLX8JxlURL3Hcy5rndBAsPJMUt3QEk49n0RRLEqwHEgdc3qE1a+UVtAWRIVT6iveUO9qJAyZ42oph6hlXhU8AbmWF6oqLnOUMy5ICytyjKscoEIwWVkrzMpkKBCkE4qstViiQoICQptVLSprmgky6V4Sqg5erqOsnKkCoQuU0dZaCvCotUlFE2c1SIUWqZK44rcYQtfHMGrgFbXfAlYLtPjRJiWnmD8uqCctqsdihudGpq8Vp9PmfpYIOpj2nMRHXKYJ9DqsNTr1iJFSf8AI3nzNl1XFVRJcBPR+YevL3WDn1Mm/azew6aKXKD+OOd8TXSBsRBG/p5JGabapH5Zhzejh9n5KqtjHTN+v3yXrWhzJGov69VWlOXbZbjjj0h9hamWQfiiQerRBHskHamobPE5XAHyMnMPmrXcQzDWDFuYcP8Af7pPiccXjL/dm9/iA9Z90nDCW/cx2Zx2bUZ7i+KloyxLSRaeQAPyRXAxNPM68S4yNyfCB8z6IXiNITA6/UwmfDqQyNY4wBc+QmI5nYeq15zSx8GPDG3ltmi4RxEkNYNS4kwE3x1MZZ1Nso1Pt+yzOGf3cBgy5h8R5TeAtLg8jWjNJMTfU23Ow6LHy+2W5GxjW6G1iBxAdLpHWMx9uauONrMAdmeG7Zjld6NF/ZEYsuu6nTMzE/sDCpw9DMT3o21Ma8jI/dX8epcUmUMmmTteTScB7UvEBwLp6z7cl9A4dxIOGhHRfKG0GsEtDXN8g4/8hoVquBcUNgyCBFi6I91o4tXGVIz8ujkrZv8AvF5nQOExM6iPvmiXFXuDNbdljnqpz1DMoOK5UCz171QaihUqIR9dcppE7bDxUXpcl7cQptxCneiPTYXmUXPVbKkr1wTFTAkmjw1VHvggcVVhBHFoJtJnRjZp2BTUVwcoc0EoMnC8BXsqJKH1UH6ZexTyqhj1YHqN52wkQvJUcy9RxlYLVHqkVWvZRAi/iVcgGAZ6L5nx2o6pUggtM6j6QvqmOphwg++4Xz3jmGAeYm9iZv7lZ2uy7IcGp9Pxb5ciXD1AJ8N9PuAg+Ilx005tBt62CbspZmyMutzsPTcpfxAMbMiZ3M/QFYCknOz0FVGkB4KrUYBJD28/hf6jf6rzFV2CXU35SfiabB06yOaj3rGiZIPTM35BBU8IcQ9ocQGkwCYnoSYmE1RUpW+EC5bY8dg9V3iEnwu5XIOl/NeUnTIj80BxtErb4bsZTLfiIMaSHDzHsuPBKdMPpgBxIm9wY/N52Cn14eBe2ViOp2eB0gFliYnNYSfqqcc2nRLQWGzSfMg2vuVfjsa9hLDvAE7jSfoicNh3OaX1RceFp5SbR1/lCnPub4Dbgvt7FNFxrS4Mh0S3MY3+nmmnDcSZgjM7eZy5urt/JMsRwOkKfjc4uIEXg6yB00WXxtVxqfguGdkjKYEt6TNyupZLSOWRw5Zo+JuyiXZ3WvEMEcrwfQAILCOBbIFtxAJFuW4SrBcTL/DVcWEfEHgBw9D9lOMG1gI8UzoQPqPdCoOC2y7Cctz3R6FeM4iaIJtAdFo8Oto2ul1DtC11QODyLzAJaHemxTbieFBd4wNbHYt/n/2kPEsBTpHMIIiQCJv+kq/p8kFSa5KOoxzabT4PsvZHizH0wZPk7XzC1eZfNOwePzME02j/ABFx1X0Nr7LYi+DCyLksc5V1HKBqLnFSuRbB6z0vrORWIKAqOQTDieh69zFVAqeZAgwijXhH0q0pQVZRrQmqdAyjZZxFqSOKc4irISmoLqMjsVHg1grL0VEtY9SdWWdDUfJacRj3y41UrFYq5lRF6tk7aGNN6uzJfTqoinUT4TTAaCmlWtKHaVYCnxQqTLFwUCVF1SE7oX2dii0AkrK8QpMeSfS1014jii6wSnvANwSOl56rz/1PVRftj4PQfTdPKMdz8ivF0iBAbadyPcrM8WqtFyfX+AtLxTD13/CLHmszxLDtoyazg+oQctMWA8+n3osnC7ZsS4iZ3EVQ8y4lreQJJPQJ72cwZPivraSTA28kqY8TLoc46ACQ3o0cvRbXgOGbRZ3j72JY2wEje8AX+i0Zv20Uf8rHGHwtjJuLki8AaobiOHHdl7cxiWkEeLz+iUUu0rXvqBtSmX5HDKx4c61zYfERGxKd8VxbRTFNpDjAm+rjuVUcZRn1QxTVd2fPq2IBrssS0F03OzRA15hajh5NWP0MGaCNSPsws/W4ZGIbreSW6wNtFp+FYhtGpeAIAj9+qsZeUq+BeN1b/J7Woh0PGYg2gjQgG9vksjxbCuB7xhggzJ36eye8d4gKbqjWx3eZjhJytu0kgc9ULWrsrMFgJEC7S11otlJ9iuw7kra4IyNN8MSYjjtMgCpRc60SIsf7d1TT41lnM0FouInNHqAVDGYMtIB52j78064c+iWgVspHMieuuybNY4R4VkweST7Or12V6YImABlJtBgS085B+9VksW0vf3Yd4M1w25EH6r6S3hDHMmiQ5hgwDMjaCFm+J9nxRqCoJyONnABpa7kfedLz5otJmxuVfwJ1UJqN/wAms7E4fIwQ4uAAkOsR1aVtu8ss52UqB9IZhLhbNz5+tk6qO2C3bW0wZL3UWMqXV+eyBY5XZ7KYMCUSnE1EA5yvxRQRcgk7ZKRauzKAKg96GggjvFU+sh3VlQ6ooohsKqYmyDfiCoOcqHuMrmLZpWVlPOlNOqimVFl+mi2mH03ImmljakIqjWTYqibsPyr1roUGVVxepuiOQttVWNqpf3imyonfqKFvHYxD0DicRvpyurA/NZCY0j7/AJVXWaxqFJl7R6ZOVsVY/GQD111+uqs7PYQvOZ4ho2Np8huhazgTDef3H8p9gpDQJ0BP2Fgxluds28vshSEnavixpginA2zH9ua+YYgkuLneJxN3OM/JfQuO0ml2mY38h67+yx/FGWMAkzo2w93J+lkr/LJlBKCoEwFUB7TbWLEytB2iw1Oq7DtxPeNw5Ja4tMAWIzOOpAcQT/is7TwJGSzWidj0m53PVa1w7ym5r7lgNuc3V77Wmio2pWmZ/i3YuvRo/hU2VWNgUsQypLQ1zhlfkGrtBI/0tlj8LTNVlWnBFRjXkbXaL9EHwHFiiBSFswvI+KDIJG9wETwckuLbZASAYiw2jpop1E7/AO+RWDHTs7F0PxqRjUEctIIsguKUmuqNDtJgkJ3inZqrBawcST5Rsk/Gnua6QAd/O+kqspNNFnamjOcc4DVxWPrmgwPpU20mhxcWNYQ0SAYM3klBHs5ToFoZWdUqhxdVLCO4ZOjRrJBWhp47LTAMBtQufAFi4mQ084S17QA9w/y5ATyjn+6vKctlFT0477FnFsW0CDM6EQYO2oQbKbSQGtI0M3J/0qMbSNR7WgXNz0kpxwjCQ4OiWkhsHW4F/ImVE1tjY7FK3RouzrRTy3sTrtO4MaLV8W4eK2GcRcgGR+qOuxSrA02hrm7Fudp8jf8Aj1Wi4TZpbra37LKUqyKRaz8wM32OrAEtBsbR7wQtFU1WSwdY06riGloDzIMfDOrei1jHzdeowz3wR5vUw2TKHuhSbVUMShRVTEIsIrlAVCrn1EPURUQSYVXXevA+EPiaqjySVPrKs1lS96qe5FQDCu9UsyAFZROKSpp+DkOaVRH4dyW0moui5UaLCQzaFNoQ1N6JpvUXQdBNMr2VFrgplc0mDdHZl6FW5Tw5lKlwOh7mEd9Age/NCYijPxH0FkW5zWi5iBJ5+QS/EYwE8hE+nOFmahts2cEa6BAxrCXbxA+/vRNKBOUzMnb5apNSqZ3ZvyiNdSZ06BN6lT9PvvGlvWPZV4R8MsZeaEvEuHFxJdULQNQ2SY5E/wAJLjsL4fDmyxrUJvP9pWrqYSAHPu6LNPwsH7uPNJ+IsBJnLN4Lhn9mn/SJLa6CjO0Y6rUGaLObactiDoHeWo9Vo6L8zAYufDF97R7ykHEamVxymmSLwG5XbbdQEw7LYg1CAR/dAtJHxN+q0FeyytKnINwlN0OdE1LtAPWHHyF2+gTvDw0BrZMAZncz5+5XtOgajzkGUFxPKBBDfSJPspYmh+H4SC3ZzTIcNoIS5tzkqOjUY8imtjXippbp/KKxJBgukhwM20KQ1cJVNTxFwHSRzTrB0XgEOuNf9oskGlYMJpsT4vBTLJtDXNdyJ0vteP8AkkNZ0S10jMYaNPDEmfktfi6RAJkFsFwgyARDSJHl7hK8RVY9pe4D8IEzGpdcNJ3EEe6LHk4oicObE/CeGueS86PeAQNcsxA6XueSe5wGPc0aVMrI5cx5T8ghMPi8oaGtbnOaHPOVoBBmPU+sJvQwH4TYc10ODoaSeWaxHQqJz3PkOMNqBsFWIbldq12aL3Y+RUZ7z7rW8BccuXkPCdYGw62WTxdMU6uVwmnUBgj9Ln52keRJ9lpOzoLTEyNGncgRZ06H62Kr5lymg+4MX8bwp70kAiTe0jqfL+UVhsWQAieOc9wSPLSPr9Upptm40+nRamgyXGjJ+oY/apIY1q0oN1RSmENUK1YmYi7vFF1RUyolMoBsm+ohXmV7UcqTUUUdZAtVTirnlUPK5HUBVnoJ2IR1diAey6JIBs2lMqTXoY1FX36yC25DVtRWNrpZSrolj0LTJTGFPEIqnUS2iUZTKTJtM4N1CmHQBzNgBuUO16txGJayXuN4geZ8lDnuRY08blbKcSYb4jJ1JPwj9uaSYjGcrN/M46n/AF/CF4vj3fmBuZDZgnq7kNLJC6qX1GtJJMxFoNzEjbcJPoNmssqRp+FVJa42DNufIDqTb3Wg4XUzDMRGkDpoJ9QsgcXnc2kyYmNLeG2u/wBla6jDQNmga8zNz9UjJCuQt+5UT4lYEzvf+AkWL4e54ucrDc/qPLn96J+WZzJ0AmNrnU+kpF2k4iBIvFyYAJPQT92UQ7OulRn8aQHClSYwNAJe8mHBoBLneXmsw7HvYXVKTh+H+IYBDvCd28iC4TpfVPMTiw1hcWtaXtLWtsXPlpALnRpE9DMrMUMM+bHKCLOILnaflG3O/JaGGHPIjJPjg+ysrmlDyx/jALxkLhcRII2hfPu0vZHGW/oar34cOqPZTBILC4y5ov4hMxOknmvovCDmw9Is7xksYDo74QGmxuND7pjQpOk+N5A0DmBouTyEnb2SsEpY8joXn2zhyfDsNjaha01H1QQHNf8AiOs4WIBJnX+F3AOFcQxL87H1KNGo0tzlznfhndsmSY39Qtl2r7HirjaDmvDGVXO/qGt8M5RmzAf3WafRbE4EtYAxzgGiGhgGg0t5BXss3CNrz/RWjtm0uq/szGAoClTGHpB7mMZAdkNzNzmMD8xKyvanEd29tCIzOa9wkEw1rSAfWJ2sV9ErUDkl5qGIBzkUm6XktF/JYTj9On/U3a0Q1t+6e4NsfCHtpu89W9VnaWLeR3+/+y/mnUFRn8Ix1SpNXORybtG8b+S3eCohjPwzmbZwtDgSD+U7HzKBwOGpuc0sZSLxBIFUh0GfyOgx97LQUzliAYIMWzR/aTm8/Yos/PAWN8WA06wqty5Jc2S0EEBw3HRMOGju3hskseJY0/EwizmzuNLdUTgix4zgXGurT9eS9x9GGNNgWvJED8rhr/IVOfwPjLwWcVgmRrb10g+aEptF7ecc+ajxSrcXiQN/zNjTz09FbhHS2Drb1CsaSW2RX1WNSxUD1xCDeUbiyl716LF0edfB7nXjqiqc5CvqFOoW2W1qiGzqt71Gm66miAiVUXK8MsqXUSgsIqqlBOCKq0iFQKaJMB9jxzULVdCZ1GiEBiKdlmRLdFFGuZTKnUSim26Y0nWRNHJDLD1Uc2qkrKsK3+qSpQTJtDujWG6DrVQ4F7jYHwjcnnHsgxiJHyVGOxmVpdEwPCNp+ylQx80huOdCXtLxQU23INRwvrDBsBzOix3CuIZXuqESREdJsPqreOvc583JJJE/M+6Vvu1zdLZjES4i5k+SvxxJKiZZXZu+BY3JDnEHKYDiYaDAIEfqMj3PJbDhlR+JrPaZ7th8hIOxm8QV8gZi5NKdA5pJH6iQZjc7+q+vdnMW1tEutNQF5j9Oon5WVHU4a5LWDLfA8qV2AkCQTYcgBv5eFfPe0eLc/E5JIDfiIAsRHPyj1WhxOJNQuuA4kNI1IADc0j1I5QFmeIyXkz8Rlxj9M/fUuVWEGpFpzVCUvL6svl5J/wCI368rpxRb3fiJDSPy0rOJ5Z9dDrrdSxLBSptYynJygv8AMiYkanc+araySLOEuPhAJGpvoY99E+2+hTXyFcA7XCi6p/UEmHTTNzEyMo3MXM6a+Z19DtzTqsP9O2rXcAfgY4NHm82+crKdm+HMOMp94M2U2Ggk9NwI+S+qNZSawsohgAGXKwANbNybb7psccW96EZJte1nw7jDuJ1q/euqGkWklrWmGskaQfiMSL6wt1w3tFiaNMDE0S8Qc1SneYI8WQSRa9lo8bhWl8gC8ECNQBH7lWYBrMpJa0SSTbQ5fF8wmz93tExSXJ82492+oOPhD3ib/wBroMbWWbwmKrudn73M136hmEcvF8J6T/C0P/yBgqLngUWN+KX5YEjfzNiEt4Xw6GuZ4hJALbOAJ0IPK3NIUYY09vf5LVym1u6/A6w2FaGioWFp5McWGATJy3BgAH1WhpYjwDxa6ZuYtqOevmFmWMdkAabMGUwfj1knpJMck64Qc9Fsi4DmQdLfURCqZb7LUK6HAmA2RMZyQQIB8Mc9ZP2EPxPFzTJBGZjmkeYm3sAF2IdkEOIgtmdxdxcZ5QGpDhsXNASbu1I2M/W/zSNjfI3ci3HYunUAp6SxtWmdgNwHdHDTl0RnBsQcsO203O03WToVO8cSPhBAy8gQBodrfNaLAMyxfct/gnzAVmOPaxbnaHWIaCT7oCrTVlPiLYAI+/RSFZjtHQeR/lauLUw6fBk5dJO7SsBcxCVWJu7DE6X8r/RC1cI86McfQq0skfkpvHJcUJ3NVuFoot2Bfux3sV7TpxqCPMQpc01wwXBrsKp4eysOHC9bWsqu+lVpSYqTK8VhEvdhk4L5CGcAixz45OTI98ENXqBQrzsg3tO6rRafRZsuaQrw+yWCtBRHfKZLkHeFF64OQzHItjVDOuz0PuqeIO8IO2qk8XCjjwNCNrb/AHqjxdjcfZjuJCLz5zv0SZsSTqb22t+1044m2S7pz6JG6rle4xINjPzVtHM8pCW2N8x6X5+i2vBuPFlFrGmc2aAbxlb8IGwsPdYelUaCWt3Op87KdXElrMrZFiJ3uTI6an2S5wU1TChNxdo3uB4w2lQL6jodVMki7yAPHAGhJAC94IHYs5yMtNpAaOpuZJ3Ai3VYt9fP3bCYPdgg7SZMTtBC+oYZzMPhsPTaJeWh8dXSQ5/sqeaCiuO2WsM9zrwgfHVCXFrBIGpI3OypocNqOIgwSJhog6m7j/pXUHCC6bfVxN5PPQRtCJxNY0w2m346sud/awDSNVV6XBauwHENFMmCTqXOERBtlk6aXVGD7TPY0gTBkkj4YFQEkHUuc7KCeTNgl1WpmJp3yta5xDYuXEb3uBaT+oKVDGUshL8pmWNyg+DKWkC212p2O4islSHtPtc4VKTy05GOqT1Y4EfXL7BD4ztd34cKctzd4J0El1I/Qk+6qNMOpuaRD2B0gRqRoDvYi3QpLhMF+JTbuczjG9mtNvUhMjkbTFvGk0H/ANI4fC4OdqRqSBckbzJ+aO4OxryTmAcHtc8RlhhkuvptKvpcNyjMNRBB5g6AegXmIp5atZg07sPfYakFrWDzlxPkOSrXfZYVIqw2Oy1mjVtZ1QCdNAGe/wC8LScPptZkAs01MwvNoLT98ysFxnECnkk3pFrus6AeZJDvVaTh3GQ+gHyARna24ufFAPKXZTfqOa6eJyVohZVF0Wdt8VkpuLbFjX0werz3YP19li+GcXLfATIIaJ/uDI+bifbpKG7Y8bNZgi2ZznOG4Je7KDHJoaPVZ7D1iRro4Hy/9SrmLTpQplWeoe/g2mDMPdeBf0JBA09D6LTYbE+CbGIkT+ZpE/v81kaFfvGB4+KfGNiWi7vUfunWCrgtdECQ4EHSZt8voUM8fkdjyBeIxVwRpPrcmD+yqOJMkAGRAEbzoI5oBtcFzmutYa7W/mUw4PiWCo9zo8EPb6NkfNVZR8lpTNLhabqLLEB2rnGLHcN5RpO6Fqcae/MA91koxVdzmy50ZvcDooYJ7Y00tEqhtbbbLlqhnS4i8G8+hP7oocWfGs+cH5JcSDYExytZRNOLiDCdDgVMZDibT8TWn/8AMexCi6rRNxmb6yEmrPNyLIGvjSDcqzGc10yrPDil90UarLbwEO8tfZVtCyVTi+UiHadJ15phS7SSPEL+6dHPJfcv4KU/p8G7g6/cOOJBUHCWrNOxhBTnh+JkQnrHtM+2D1qBlFYfDndGwCracLnImrIUsMpubCKY6yHxJSpTomiACGx9OBPXn8/RXU6l1TxIy0xsCfv5pmF8h43yY7iQkwOced+v3ZJ6+HJBA2MD1JkrSGk0Bz6g+Ee5dYAdfvZIeIPDWkNs53hnoDePfXorlhNfIpqCDA5XOum/yUTV22j5/ZXrW5SQb/QzpHRQqAbeS4AJ78NLTE5ZAPMX19z7rcniDalKh3hJimwPIjM94k5Bawk67fJYCk3MI3CK4ZWc4hk673m1z8h8ggyQUg4Spn0Ph2P77KGtDGteSGC0NEn10dJnUH0nxjiWWBT8VR0tdU/SIBIb1Jy35LO8BxgNOoGzLqgEA2yBphp/S2bnmVXjeJEw0SPC4+HUm5gHa0fcKm8XuLaye0LZUazOASZa8dTE+FvvCC/q3taWujI5g+Frc4BuXg2m4bqbwRZDEuaA87AQNTlAjX36XVeL4gO8BkAaEXJIFyOmqasYuWQf4riMGk7MCHeJsTBkFxdOtpaI1umnDaodUpubBeB4o0Gdrrz+klgnlHkvnf8AXOJE+QtoIiwFt037P8TdSbVAdLi1zWibDVxJ9YiOa6WGlwQsts+gYnjdPvjSb8DYEbyYBJ3s5zddZ6JLV7QAPdVcW5cxeTqHObLWU22uGmCSeSxFPihDnP5zA5kiAZ2iSfVBYzFF1pMAQJ2FpHyHspWnRDzMO4lXeXVHPOZz6hvtrmEban6otmO7vDwCSHNkReHtLrxsBMpLTOYAONhb52+qJNTwZIubh2pBsT6Gw907aKUhfmMa+fVX4L4i06H7lUhsT6H790cyhIB8tNY1/lMAHfATAcLbD1J2TNriA775Rf1SzAOMAiwJzcrztOm/siH1YLr6gGPOP9JWRcFnGyVatfNfYHyI/YqjC4r8WJ1yt89lV3t42iPnKX4h5a/MNQZ9QZCrKN8D5Srk+hYZrahsbNtPONV4XtFmQJ/NF4We7OcSznKDEkk9NyE3wdUZvOw8lmZcbg2aeKamkHstv10181dTZaR++qvoMZ97lU1PCZGh5JcZWHONA2IcL2vGouPVJ8fl9U44kwEZgbjUaBIsTMSY8525TurWNFab8A7GzEWm3NMBQds0Ec5AVODywNY1tZGCp+kmExsXwgCphro7B04XLlevgxPIbnRFOovFyhhBtMyqsQuXKrl7F2DsdBVWJBIuvFyfiDwvkTY6ln8MkCZd8p9bLLY2nmcSbAT5bXXLlaQ5izN4mzoCLdBA18gp5LA6flPyh38rlyIWV0qkXAOoJ3GqvZDXZ+bXR0JBDfY/RcuXHIngcSadg6Je0uA/M3l99OSZ44eN0QRDCDoYLR9+hXLkDXNhRfghjsTnaxs/CHMdznY+RH0Squ0jf73XLlK4OfJ1OYc70Hpr9+agKkH9OmlwOdvb5LlykFlRIJA0sFF4+a9XKSCykz1U2NgH366gZT9V6uXEkaVMZtYv5+6b93lognmPULly4mJXSxPhyzvN+XJHCrmJItcW+/VcuUSDg+Qaq68/cqrEiSvFyq9MtPoo4Li+5rtJ+EmD62lfRuEcONUw0icsyZXLkGpgm4sLTzcVJLwaKhwZwgEtPo//AKqxvAHAzmbufzW5R4Vy5IWmhY16mdA1bgVST4mwZmz/APql1TsnUv4mX/8As+mVcuT1hiIeaQM3svWaTD2RYiz/APrZFUuytQj4mf8Al9C2y5cj9KIDzSP/2Q=="/>
          <p:cNvSpPr>
            <a:spLocks noChangeAspect="1" noChangeArrowheads="1"/>
          </p:cNvSpPr>
          <p:nvPr/>
        </p:nvSpPr>
        <p:spPr bwMode="auto">
          <a:xfrm>
            <a:off x="155575" y="-762000"/>
            <a:ext cx="2857500" cy="1600200"/>
          </a:xfrm>
          <a:prstGeom prst="rect">
            <a:avLst/>
          </a:prstGeom>
          <a:noFill/>
        </p:spPr>
        <p:txBody>
          <a:bodyPr vert="horz" wrap="square" lIns="91440" tIns="45720" rIns="91440" bIns="45720" numCol="1" anchor="t" anchorCtr="0" compatLnSpc="1">
            <a:prstTxWarp prst="textNoShape">
              <a:avLst/>
            </a:prstTxWarp>
          </a:bodyPr>
          <a:lstStyle/>
          <a:p>
            <a:endParaRPr lang="en-US"/>
          </a:p>
        </p:txBody>
      </p:sp>
      <p:sp>
        <p:nvSpPr>
          <p:cNvPr id="53260" name="AutoShape 12" descr="data:image/jpeg;base64,/9j/4AAQSkZJRgABAQAAAQABAAD/2wCEAAkGBxQTEhQUEhQUFRQVFBQUFRUVFhQUFBUVFhYXFxUVFBQYHSggGBwlGxYUITEhJSkrLi4uFx8zODMsNygtLisBCgoKDg0OGhAQGywkHyQsLCwsLCwsLCwsLCwsLCwsLCwsLCwsLCwsLCwsLCwsLCwsLCwsLCwsLCwsLCwsLCwsLP/AABEIAKgBLAMBIgACEQEDEQH/xAAbAAACAwEBAQAAAAAAAAAAAAAEBQIDBgABB//EADoQAAEDAgQDBgQFBAICAwAAAAEAAhEDIQQSMUEFUWEGEyJxgZEyobHwI0JSwdEUYnLhktKi8Qdzgv/EABoBAAIDAQEAAAAAAAAAAAAAAAIDAQQFAAb/xAAqEQACAgEEAQMDBAMAAAAAAAAAAQIRAwQSITFBEyJRBTJhFHGRoUKB8P/aAAwDAQACEQMRAD8A+kKUrgFMNV2ymRBUwF7kUg1RZNHmVe5VJcosmiuFJjVPKvV1nbTmtRdNyGDlLMgasOLoMFRd3iBLyvO8KH0wvUDalQRqleLrkaG/O/tIUqldLsdVbF2OB5j94Q7Ugk22D4njppn8TM3aT/O/8KvEcTFVsSM4+Bw0P2Eg4o4ElrjIix5i9jNj9VnaGNNOplkhpMjcabco+iryzxiW4aeUuza4TtCWlua0uy+TwYc13Q3g9FZjOOAvqsNgQ1wnm5rwZHm0+yyrqZe4kWLiHEc3Nu6PMX90Fx3GEPD9yAD5OBP1ze6q/rk3SLP6JpWzW8M4/nxIYT8XdtMnenmzH1yn5LVcQ46xjg0ESZ9Ggw5x++S+At4w6jWDxtmy+Ts1+lj81Edo6tTPmcfEb+QJOWeUkk9VdhktWynOFSo+kcc7b5n5KbtD8U/Mcz99UbwzjWbKKj3XAy0mwHu/yi4EjSPqvlWB4fWeS9oIuGtJ5nefK60buJ1MI2KIh5MuqkS487nS+3l6ws8LqyXgnV0fZcHWcQJAb0/1/KPa7qvhmC4tXcZqVngkyGtBc4/MAbLX8JxlURL3Hcy5rndBAsPJMUt3QEk49n0RRLEqwHEgdc3qE1a+UVtAWRIVT6iveUO9qJAyZ42oph6hlXhU8AbmWF6oqLnOUMy5ICytyjKscoEIwWVkrzMpkKBCkE4qstViiQoICQptVLSprmgky6V4Sqg5erqOsnKkCoQuU0dZaCvCotUlFE2c1SIUWqZK44rcYQtfHMGrgFbXfAlYLtPjRJiWnmD8uqCctqsdihudGpq8Vp9PmfpYIOpj2nMRHXKYJ9DqsNTr1iJFSf8AI3nzNl1XFVRJcBPR+YevL3WDn1Mm/azew6aKXKD+OOd8TXSBsRBG/p5JGabapH5Zhzejh9n5KqtjHTN+v3yXrWhzJGov69VWlOXbZbjjj0h9hamWQfiiQerRBHskHamobPE5XAHyMnMPmrXcQzDWDFuYcP8Af7pPiccXjL/dm9/iA9Z90nDCW/cx2Zx2bUZ7i+KloyxLSRaeQAPyRXAxNPM68S4yNyfCB8z6IXiNITA6/UwmfDqQyNY4wBc+QmI5nYeq15zSx8GPDG3ltmi4RxEkNYNS4kwE3x1MZZ1Nso1Pt+yzOGf3cBgy5h8R5TeAtLg8jWjNJMTfU23Ow6LHy+2W5GxjW6G1iBxAdLpHWMx9uauONrMAdmeG7Zjld6NF/ZEYsuu6nTMzE/sDCpw9DMT3o21Ma8jI/dX8epcUmUMmmTteTScB7UvEBwLp6z7cl9A4dxIOGhHRfKG0GsEtDXN8g4/8hoVquBcUNgyCBFi6I91o4tXGVIz8ujkrZv8AvF5nQOExM6iPvmiXFXuDNbdljnqpz1DMoOK5UCz171QaihUqIR9dcppE7bDxUXpcl7cQptxCneiPTYXmUXPVbKkr1wTFTAkmjw1VHvggcVVhBHFoJtJnRjZp2BTUVwcoc0EoMnC8BXsqJKH1UH6ZexTyqhj1YHqN52wkQvJUcy9RxlYLVHqkVWvZRAi/iVcgGAZ6L5nx2o6pUggtM6j6QvqmOphwg++4Xz3jmGAeYm9iZv7lZ2uy7IcGp9Pxb5ciXD1AJ8N9PuAg+Ilx005tBt62CbspZmyMutzsPTcpfxAMbMiZ3M/QFYCknOz0FVGkB4KrUYBJD28/hf6jf6rzFV2CXU35SfiabB06yOaj3rGiZIPTM35BBU8IcQ9ocQGkwCYnoSYmE1RUpW+EC5bY8dg9V3iEnwu5XIOl/NeUnTIj80BxtErb4bsZTLfiIMaSHDzHsuPBKdMPpgBxIm9wY/N52Cn14eBe2ViOp2eB0gFliYnNYSfqqcc2nRLQWGzSfMg2vuVfjsa9hLDvAE7jSfoicNh3OaX1RceFp5SbR1/lCnPub4Dbgvt7FNFxrS4Mh0S3MY3+nmmnDcSZgjM7eZy5urt/JMsRwOkKfjc4uIEXg6yB00WXxtVxqfguGdkjKYEt6TNyupZLSOWRw5Zo+JuyiXZ3WvEMEcrwfQAILCOBbIFtxAJFuW4SrBcTL/DVcWEfEHgBw9D9lOMG1gI8UzoQPqPdCoOC2y7Cctz3R6FeM4iaIJtAdFo8Oto2ul1DtC11QODyLzAJaHemxTbieFBd4wNbHYt/n/2kPEsBTpHMIIiQCJv+kq/p8kFSa5KOoxzabT4PsvZHizH0wZPk7XzC1eZfNOwePzME02j/ABFx1X0Nr7LYi+DCyLksc5V1HKBqLnFSuRbB6z0vrORWIKAqOQTDieh69zFVAqeZAgwijXhH0q0pQVZRrQmqdAyjZZxFqSOKc4irISmoLqMjsVHg1grL0VEtY9SdWWdDUfJacRj3y41UrFYq5lRF6tk7aGNN6uzJfTqoinUT4TTAaCmlWtKHaVYCnxQqTLFwUCVF1SE7oX2dii0AkrK8QpMeSfS1014jii6wSnvANwSOl56rz/1PVRftj4PQfTdPKMdz8ivF0iBAbadyPcrM8WqtFyfX+AtLxTD13/CLHmszxLDtoyazg+oQctMWA8+n3osnC7ZsS4iZ3EVQ8y4lreQJJPQJ72cwZPivraSTA28kqY8TLoc46ACQ3o0cvRbXgOGbRZ3j72JY2wEje8AX+i0Zv20Uf8rHGHwtjJuLki8AaobiOHHdl7cxiWkEeLz+iUUu0rXvqBtSmX5HDKx4c61zYfERGxKd8VxbRTFNpDjAm+rjuVUcZRn1QxTVd2fPq2IBrssS0F03OzRA15hajh5NWP0MGaCNSPsws/W4ZGIbreSW6wNtFp+FYhtGpeAIAj9+qsZeUq+BeN1b/J7Woh0PGYg2gjQgG9vksjxbCuB7xhggzJ36eye8d4gKbqjWx3eZjhJytu0kgc9ULWrsrMFgJEC7S11otlJ9iuw7kra4IyNN8MSYjjtMgCpRc60SIsf7d1TT41lnM0FouInNHqAVDGYMtIB52j78064c+iWgVspHMieuuybNY4R4VkweST7Or12V6YImABlJtBgS085B+9VksW0vf3Yd4M1w25EH6r6S3hDHMmiQ5hgwDMjaCFm+J9nxRqCoJyONnABpa7kfedLz5otJmxuVfwJ1UJqN/wAms7E4fIwQ4uAAkOsR1aVtu8ss52UqB9IZhLhbNz5+tk6qO2C3bW0wZL3UWMqXV+eyBY5XZ7KYMCUSnE1EA5yvxRQRcgk7ZKRauzKAKg96GggjvFU+sh3VlQ6ooohsKqYmyDfiCoOcqHuMrmLZpWVlPOlNOqimVFl+mi2mH03ImmljakIqjWTYqibsPyr1roUGVVxepuiOQttVWNqpf3imyonfqKFvHYxD0DicRvpyurA/NZCY0j7/AJVXWaxqFJl7R6ZOVsVY/GQD111+uqs7PYQvOZ4ho2Np8huhazgTDef3H8p9gpDQJ0BP2Fgxluds28vshSEnavixpginA2zH9ua+YYgkuLneJxN3OM/JfQuO0ml2mY38h67+yx/FGWMAkzo2w93J+lkr/LJlBKCoEwFUB7TbWLEytB2iw1Oq7DtxPeNw5Ja4tMAWIzOOpAcQT/is7TwJGSzWidj0m53PVa1w7ym5r7lgNuc3V77Wmio2pWmZ/i3YuvRo/hU2VWNgUsQypLQ1zhlfkGrtBI/0tlj8LTNVlWnBFRjXkbXaL9EHwHFiiBSFswvI+KDIJG9wETwckuLbZASAYiw2jpop1E7/AO+RWDHTs7F0PxqRjUEctIIsguKUmuqNDtJgkJ3inZqrBawcST5Rsk/Gnua6QAd/O+kqspNNFnamjOcc4DVxWPrmgwPpU20mhxcWNYQ0SAYM3klBHs5ToFoZWdUqhxdVLCO4ZOjRrJBWhp47LTAMBtQufAFi4mQ084S17QA9w/y5ATyjn+6vKctlFT0477FnFsW0CDM6EQYO2oQbKbSQGtI0M3J/0qMbSNR7WgXNz0kpxwjCQ4OiWkhsHW4F/ImVE1tjY7FK3RouzrRTy3sTrtO4MaLV8W4eK2GcRcgGR+qOuxSrA02hrm7Fudp8jf8Aj1Wi4TZpbra37LKUqyKRaz8wM32OrAEtBsbR7wQtFU1WSwdY06riGloDzIMfDOrei1jHzdeowz3wR5vUw2TKHuhSbVUMShRVTEIsIrlAVCrn1EPURUQSYVXXevA+EPiaqjySVPrKs1lS96qe5FQDCu9UsyAFZROKSpp+DkOaVRH4dyW0moui5UaLCQzaFNoQ1N6JpvUXQdBNMr2VFrgplc0mDdHZl6FW5Tw5lKlwOh7mEd9Age/NCYijPxH0FkW5zWi5iBJ5+QS/EYwE8hE+nOFmahts2cEa6BAxrCXbxA+/vRNKBOUzMnb5apNSqZ3ZvyiNdSZ06BN6lT9PvvGlvWPZV4R8MsZeaEvEuHFxJdULQNQ2SY5E/wAJLjsL4fDmyxrUJvP9pWrqYSAHPu6LNPwsH7uPNJ+IsBJnLN4Lhn9mn/SJLa6CjO0Y6rUGaLObactiDoHeWo9Vo6L8zAYufDF97R7ykHEamVxymmSLwG5XbbdQEw7LYg1CAR/dAtJHxN+q0FeyytKnINwlN0OdE1LtAPWHHyF2+gTvDw0BrZMAZncz5+5XtOgajzkGUFxPKBBDfSJPspYmh+H4SC3ZzTIcNoIS5tzkqOjUY8imtjXippbp/KKxJBgukhwM20KQ1cJVNTxFwHSRzTrB0XgEOuNf9oskGlYMJpsT4vBTLJtDXNdyJ0vteP8AkkNZ0S10jMYaNPDEmfktfi6RAJkFsFwgyARDSJHl7hK8RVY9pe4D8IEzGpdcNJ3EEe6LHk4oicObE/CeGueS86PeAQNcsxA6XueSe5wGPc0aVMrI5cx5T8ghMPi8oaGtbnOaHPOVoBBmPU+sJvQwH4TYc10ODoaSeWaxHQqJz3PkOMNqBsFWIbldq12aL3Y+RUZ7z7rW8BccuXkPCdYGw62WTxdMU6uVwmnUBgj9Ln52keRJ9lpOzoLTEyNGncgRZ06H62Kr5lymg+4MX8bwp70kAiTe0jqfL+UVhsWQAieOc9wSPLSPr9Upptm40+nRamgyXGjJ+oY/apIY1q0oN1RSmENUK1YmYi7vFF1RUyolMoBsm+ohXmV7UcqTUUUdZAtVTirnlUPK5HUBVnoJ2IR1diAey6JIBs2lMqTXoY1FX36yC25DVtRWNrpZSrolj0LTJTGFPEIqnUS2iUZTKTJtM4N1CmHQBzNgBuUO16txGJayXuN4geZ8lDnuRY08blbKcSYb4jJ1JPwj9uaSYjGcrN/M46n/AF/CF4vj3fmBuZDZgnq7kNLJC6qX1GtJJMxFoNzEjbcJPoNmssqRp+FVJa42DNufIDqTb3Wg4XUzDMRGkDpoJ9QsgcXnc2kyYmNLeG2u/wBla6jDQNmga8zNz9UjJCuQt+5UT4lYEzvf+AkWL4e54ucrDc/qPLn96J+WZzJ0AmNrnU+kpF2k4iBIvFyYAJPQT92UQ7OulRn8aQHClSYwNAJe8mHBoBLneXmsw7HvYXVKTh+H+IYBDvCd28iC4TpfVPMTiw1hcWtaXtLWtsXPlpALnRpE9DMrMUMM+bHKCLOILnaflG3O/JaGGHPIjJPjg+ysrmlDyx/jALxkLhcRII2hfPu0vZHGW/oar34cOqPZTBILC4y5ov4hMxOknmvovCDmw9Is7xksYDo74QGmxuND7pjQpOk+N5A0DmBouTyEnb2SsEpY8joXn2zhyfDsNjaha01H1QQHNf8AiOs4WIBJnX+F3AOFcQxL87H1KNGo0tzlznfhndsmSY39Qtl2r7HirjaDmvDGVXO/qGt8M5RmzAf3WafRbE4EtYAxzgGiGhgGg0t5BXss3CNrz/RWjtm0uq/szGAoClTGHpB7mMZAdkNzNzmMD8xKyvanEd29tCIzOa9wkEw1rSAfWJ2sV9ErUDkl5qGIBzkUm6XktF/JYTj9On/U3a0Q1t+6e4NsfCHtpu89W9VnaWLeR3+/+y/mnUFRn8Ix1SpNXORybtG8b+S3eCohjPwzmbZwtDgSD+U7HzKBwOGpuc0sZSLxBIFUh0GfyOgx97LQUzliAYIMWzR/aTm8/Yos/PAWN8WA06wqty5Jc2S0EEBw3HRMOGju3hskseJY0/EwizmzuNLdUTgix4zgXGurT9eS9x9GGNNgWvJED8rhr/IVOfwPjLwWcVgmRrb10g+aEptF7ecc+ajxSrcXiQN/zNjTz09FbhHS2Drb1CsaSW2RX1WNSxUD1xCDeUbiyl716LF0edfB7nXjqiqc5CvqFOoW2W1qiGzqt71Gm66miAiVUXK8MsqXUSgsIqqlBOCKq0iFQKaJMB9jxzULVdCZ1GiEBiKdlmRLdFFGuZTKnUSim26Y0nWRNHJDLD1Uc2qkrKsK3+qSpQTJtDujWG6DrVQ4F7jYHwjcnnHsgxiJHyVGOxmVpdEwPCNp+ylQx80huOdCXtLxQU23INRwvrDBsBzOix3CuIZXuqESREdJsPqreOvc583JJJE/M+6Vvu1zdLZjES4i5k+SvxxJKiZZXZu+BY3JDnEHKYDiYaDAIEfqMj3PJbDhlR+JrPaZ7th8hIOxm8QV8gZi5NKdA5pJH6iQZjc7+q+vdnMW1tEutNQF5j9Oon5WVHU4a5LWDLfA8qV2AkCQTYcgBv5eFfPe0eLc/E5JIDfiIAsRHPyj1WhxOJNQuuA4kNI1IADc0j1I5QFmeIyXkz8Rlxj9M/fUuVWEGpFpzVCUvL6svl5J/wCI368rpxRb3fiJDSPy0rOJ5Z9dDrrdSxLBSptYynJygv8AMiYkanc+araySLOEuPhAJGpvoY99E+2+hTXyFcA7XCi6p/UEmHTTNzEyMo3MXM6a+Z19DtzTqsP9O2rXcAfgY4NHm82+crKdm+HMOMp94M2U2Ggk9NwI+S+qNZSawsohgAGXKwANbNybb7psccW96EZJte1nw7jDuJ1q/euqGkWklrWmGskaQfiMSL6wt1w3tFiaNMDE0S8Qc1SneYI8WQSRa9lo8bhWl8gC8ECNQBH7lWYBrMpJa0SSTbQ5fF8wmz93tExSXJ82492+oOPhD3ib/wBroMbWWbwmKrudn73M136hmEcvF8J6T/C0P/yBgqLngUWN+KX5YEjfzNiEt4Xw6GuZ4hJALbOAJ0IPK3NIUYY09vf5LVym1u6/A6w2FaGioWFp5McWGATJy3BgAH1WhpYjwDxa6ZuYtqOevmFmWMdkAabMGUwfj1knpJMck64Qc9Fsi4DmQdLfURCqZb7LUK6HAmA2RMZyQQIB8Mc9ZP2EPxPFzTJBGZjmkeYm3sAF2IdkEOIgtmdxdxcZ5QGpDhsXNASbu1I2M/W/zSNjfI3ci3HYunUAp6SxtWmdgNwHdHDTl0RnBsQcsO203O03WToVO8cSPhBAy8gQBodrfNaLAMyxfct/gnzAVmOPaxbnaHWIaCT7oCrTVlPiLYAI+/RSFZjtHQeR/lauLUw6fBk5dJO7SsBcxCVWJu7DE6X8r/RC1cI86McfQq0skfkpvHJcUJ3NVuFoot2Bfux3sV7TpxqCPMQpc01wwXBrsKp4eysOHC9bWsqu+lVpSYqTK8VhEvdhk4L5CGcAixz45OTI98ENXqBQrzsg3tO6rRafRZsuaQrw+yWCtBRHfKZLkHeFF64OQzHItjVDOuz0PuqeIO8IO2qk8XCjjwNCNrb/AHqjxdjcfZjuJCLz5zv0SZsSTqb22t+1044m2S7pz6JG6rle4xINjPzVtHM8pCW2N8x6X5+i2vBuPFlFrGmc2aAbxlb8IGwsPdYelUaCWt3Op87KdXElrMrZFiJ3uTI6an2S5wU1TChNxdo3uB4w2lQL6jodVMki7yAPHAGhJAC94IHYs5yMtNpAaOpuZJ3Ai3VYt9fP3bCYPdgg7SZMTtBC+oYZzMPhsPTaJeWh8dXSQ5/sqeaCiuO2WsM9zrwgfHVCXFrBIGpI3OypocNqOIgwSJhog6m7j/pXUHCC6bfVxN5PPQRtCJxNY0w2m346sud/awDSNVV6XBauwHENFMmCTqXOERBtlk6aXVGD7TPY0gTBkkj4YFQEkHUuc7KCeTNgl1WpmJp3yta5xDYuXEb3uBaT+oKVDGUshL8pmWNyg+DKWkC212p2O4islSHtPtc4VKTy05GOqT1Y4EfXL7BD4ztd34cKctzd4J0El1I/Qk+6qNMOpuaRD2B0gRqRoDvYi3QpLhMF+JTbuczjG9mtNvUhMjkbTFvGk0H/ANI4fC4OdqRqSBckbzJ+aO4OxryTmAcHtc8RlhhkuvptKvpcNyjMNRBB5g6AegXmIp5atZg07sPfYakFrWDzlxPkOSrXfZYVIqw2Oy1mjVtZ1QCdNAGe/wC8LScPptZkAs01MwvNoLT98ysFxnECnkk3pFrus6AeZJDvVaTh3GQ+gHyARna24ufFAPKXZTfqOa6eJyVohZVF0Wdt8VkpuLbFjX0werz3YP19li+GcXLfATIIaJ/uDI+bifbpKG7Y8bNZgi2ZznOG4Je7KDHJoaPVZ7D1iRro4Hy/9SrmLTpQplWeoe/g2mDMPdeBf0JBA09D6LTYbE+CbGIkT+ZpE/v81kaFfvGB4+KfGNiWi7vUfunWCrgtdECQ4EHSZt8voUM8fkdjyBeIxVwRpPrcmD+yqOJMkAGRAEbzoI5oBtcFzmutYa7W/mUw4PiWCo9zo8EPb6NkfNVZR8lpTNLhabqLLEB2rnGLHcN5RpO6Fqcae/MA91koxVdzmy50ZvcDooYJ7Y00tEqhtbbbLlqhnS4i8G8+hP7oocWfGs+cH5JcSDYExytZRNOLiDCdDgVMZDibT8TWn/8AMexCi6rRNxmb6yEmrPNyLIGvjSDcqzGc10yrPDil90UarLbwEO8tfZVtCyVTi+UiHadJ15phS7SSPEL+6dHPJfcv4KU/p8G7g6/cOOJBUHCWrNOxhBTnh+JkQnrHtM+2D1qBlFYfDndGwCracLnImrIUsMpubCKY6yHxJSpTomiACGx9OBPXn8/RXU6l1TxIy0xsCfv5pmF8h43yY7iQkwOced+v3ZJ6+HJBA2MD1JkrSGk0Bz6g+Ee5dYAdfvZIeIPDWkNs53hnoDePfXorlhNfIpqCDA5XOum/yUTV22j5/ZXrW5SQb/QzpHRQqAbeS4AJ78NLTE5ZAPMX19z7rcniDalKh3hJimwPIjM94k5Bawk67fJYCk3MI3CK4ZWc4hk673m1z8h8ggyQUg4Spn0Ph2P77KGtDGteSGC0NEn10dJnUH0nxjiWWBT8VR0tdU/SIBIb1Jy35LO8BxgNOoGzLqgEA2yBphp/S2bnmVXjeJEw0SPC4+HUm5gHa0fcKm8XuLaye0LZUazOASZa8dTE+FvvCC/q3taWujI5g+Frc4BuXg2m4bqbwRZDEuaA87AQNTlAjX36XVeL4gO8BkAaEXJIFyOmqasYuWQf4riMGk7MCHeJsTBkFxdOtpaI1umnDaodUpubBeB4o0Gdrrz+klgnlHkvnf8AXOJE+QtoIiwFt037P8TdSbVAdLi1zWibDVxJ9YiOa6WGlwQsts+gYnjdPvjSb8DYEbyYBJ3s5zddZ6JLV7QAPdVcW5cxeTqHObLWU22uGmCSeSxFPihDnP5zA5kiAZ2iSfVBYzFF1pMAQJ2FpHyHspWnRDzMO4lXeXVHPOZz6hvtrmEban6otmO7vDwCSHNkReHtLrxsBMpLTOYAONhb52+qJNTwZIubh2pBsT6Gw907aKUhfmMa+fVX4L4i06H7lUhsT6H790cyhIB8tNY1/lMAHfATAcLbD1J2TNriA775Rf1SzAOMAiwJzcrztOm/siH1YLr6gGPOP9JWRcFnGyVatfNfYHyI/YqjC4r8WJ1yt89lV3t42iPnKX4h5a/MNQZ9QZCrKN8D5Srk+hYZrahsbNtPONV4XtFmQJ/NF4We7OcSznKDEkk9NyE3wdUZvOw8lmZcbg2aeKamkHstv10181dTZaR++qvoMZ97lU1PCZGh5JcZWHONA2IcL2vGouPVJ8fl9U44kwEZgbjUaBIsTMSY8525TurWNFab8A7GzEWm3NMBQds0Ec5AVODywNY1tZGCp+kmExsXwgCphro7B04XLlevgxPIbnRFOovFyhhBtMyqsQuXKrl7F2DsdBVWJBIuvFyfiDwvkTY6ln8MkCZd8p9bLLY2nmcSbAT5bXXLlaQ5izN4mzoCLdBA18gp5LA6flPyh38rlyIWV0qkXAOoJ3GqvZDXZ+bXR0JBDfY/RcuXHIngcSadg6Je0uA/M3l99OSZ44eN0QRDCDoYLR9+hXLkDXNhRfghjsTnaxs/CHMdznY+RH0Squ0jf73XLlK4OfJ1OYc70Hpr9+agKkH9OmlwOdvb5LlykFlRIJA0sFF4+a9XKSCykz1U2NgH366gZT9V6uXEkaVMZtYv5+6b93lognmPULly4mJXSxPhyzvN+XJHCrmJItcW+/VcuUSDg+Qaq68/cqrEiSvFyq9MtPoo4Li+5rtJ+EmD62lfRuEcONUw0icsyZXLkGpgm4sLTzcVJLwaKhwZwgEtPo//AKqxvAHAzmbufzW5R4Vy5IWmhY16mdA1bgVST4mwZmz/APql1TsnUv4mX/8As+mVcuT1hiIeaQM3svWaTD2RYiz/APrZFUuytQj4mf8Al9C2y5cj9KIDzSP/2Q=="/>
          <p:cNvSpPr>
            <a:spLocks noChangeAspect="1" noChangeArrowheads="1"/>
          </p:cNvSpPr>
          <p:nvPr/>
        </p:nvSpPr>
        <p:spPr bwMode="auto">
          <a:xfrm>
            <a:off x="155575" y="-762000"/>
            <a:ext cx="2857500" cy="1600200"/>
          </a:xfrm>
          <a:prstGeom prst="rect">
            <a:avLst/>
          </a:prstGeom>
          <a:noFill/>
        </p:spPr>
        <p:txBody>
          <a:bodyPr vert="horz" wrap="square" lIns="91440" tIns="45720" rIns="91440" bIns="45720" numCol="1" anchor="t" anchorCtr="0" compatLnSpc="1">
            <a:prstTxWarp prst="textNoShape">
              <a:avLst/>
            </a:prstTxWarp>
          </a:bodyPr>
          <a:lstStyle/>
          <a:p>
            <a:endParaRPr lang="en-US"/>
          </a:p>
        </p:txBody>
      </p:sp>
      <p:sp>
        <p:nvSpPr>
          <p:cNvPr id="53262" name="AutoShape 14" descr="data:image/jpeg;base64,/9j/4AAQSkZJRgABAQAAAQABAAD/2wCEAAkGBxQTEhQUEhQUFRQVFBQUFRUVFhQUFBUVFhYXFxUVFBQYHSggGBwlGxYUITEhJSkrLi4uFx8zODMsNygtLisBCgoKDg0OGhAQGywkHyQsLCwsLCwsLCwsLCwsLCwsLCwsLCwsLCwsLCwsLCwsLCwsLCwsLCwsLCwsLCwsLCwsLP/AABEIAKgBLAMBIgACEQEDEQH/xAAbAAACAwEBAQAAAAAAAAAAAAAEBQIDBgABB//EADoQAAEDAgQDBgQFBAICAwAAAAEAAhEDIQQSMUEFUWEGEyJxgZEyobHwI0JSwdEUYnLhktKi8Qdzgv/EABoBAAIDAQEAAAAAAAAAAAAAAAIDAQQFAAb/xAAqEQACAgEEAQMDBAMAAAAAAAAAAQIRAwQSITFBEyJRBTJhFHGRoUKB8P/aAAwDAQACEQMRAD8A+kKUrgFMNV2ymRBUwF7kUg1RZNHmVe5VJcosmiuFJjVPKvV1nbTmtRdNyGDlLMgasOLoMFRd3iBLyvO8KH0wvUDalQRqleLrkaG/O/tIUqldLsdVbF2OB5j94Q7Ugk22D4njppn8TM3aT/O/8KvEcTFVsSM4+Bw0P2Eg4o4ElrjIix5i9jNj9VnaGNNOplkhpMjcabco+iryzxiW4aeUuza4TtCWlua0uy+TwYc13Q3g9FZjOOAvqsNgQ1wnm5rwZHm0+yyrqZe4kWLiHEc3Nu6PMX90Fx3GEPD9yAD5OBP1ze6q/rk3SLP6JpWzW8M4/nxIYT8XdtMnenmzH1yn5LVcQ46xjg0ESZ9Ggw5x++S+At4w6jWDxtmy+Ts1+lj81Edo6tTPmcfEb+QJOWeUkk9VdhktWynOFSo+kcc7b5n5KbtD8U/Mcz99UbwzjWbKKj3XAy0mwHu/yi4EjSPqvlWB4fWeS9oIuGtJ5nefK60buJ1MI2KIh5MuqkS487nS+3l6ws8LqyXgnV0fZcHWcQJAb0/1/KPa7qvhmC4tXcZqVngkyGtBc4/MAbLX8JxlURL3Hcy5rndBAsPJMUt3QEk49n0RRLEqwHEgdc3qE1a+UVtAWRIVT6iveUO9qJAyZ42oph6hlXhU8AbmWF6oqLnOUMy5ICytyjKscoEIwWVkrzMpkKBCkE4qstViiQoICQptVLSprmgky6V4Sqg5erqOsnKkCoQuU0dZaCvCotUlFE2c1SIUWqZK44rcYQtfHMGrgFbXfAlYLtPjRJiWnmD8uqCctqsdihudGpq8Vp9PmfpYIOpj2nMRHXKYJ9DqsNTr1iJFSf8AI3nzNl1XFVRJcBPR+YevL3WDn1Mm/azew6aKXKD+OOd8TXSBsRBG/p5JGabapH5Zhzejh9n5KqtjHTN+v3yXrWhzJGov69VWlOXbZbjjj0h9hamWQfiiQerRBHskHamobPE5XAHyMnMPmrXcQzDWDFuYcP8Af7pPiccXjL/dm9/iA9Z90nDCW/cx2Zx2bUZ7i+KloyxLSRaeQAPyRXAxNPM68S4yNyfCB8z6IXiNITA6/UwmfDqQyNY4wBc+QmI5nYeq15zSx8GPDG3ltmi4RxEkNYNS4kwE3x1MZZ1Nso1Pt+yzOGf3cBgy5h8R5TeAtLg8jWjNJMTfU23Ow6LHy+2W5GxjW6G1iBxAdLpHWMx9uauONrMAdmeG7Zjld6NF/ZEYsuu6nTMzE/sDCpw9DMT3o21Ma8jI/dX8epcUmUMmmTteTScB7UvEBwLp6z7cl9A4dxIOGhHRfKG0GsEtDXN8g4/8hoVquBcUNgyCBFi6I91o4tXGVIz8ujkrZv8AvF5nQOExM6iPvmiXFXuDNbdljnqpz1DMoOK5UCz171QaihUqIR9dcppE7bDxUXpcl7cQptxCneiPTYXmUXPVbKkr1wTFTAkmjw1VHvggcVVhBHFoJtJnRjZp2BTUVwcoc0EoMnC8BXsqJKH1UH6ZexTyqhj1YHqN52wkQvJUcy9RxlYLVHqkVWvZRAi/iVcgGAZ6L5nx2o6pUggtM6j6QvqmOphwg++4Xz3jmGAeYm9iZv7lZ2uy7IcGp9Pxb5ciXD1AJ8N9PuAg+Ilx005tBt62CbspZmyMutzsPTcpfxAMbMiZ3M/QFYCknOz0FVGkB4KrUYBJD28/hf6jf6rzFV2CXU35SfiabB06yOaj3rGiZIPTM35BBU8IcQ9ocQGkwCYnoSYmE1RUpW+EC5bY8dg9V3iEnwu5XIOl/NeUnTIj80BxtErb4bsZTLfiIMaSHDzHsuPBKdMPpgBxIm9wY/N52Cn14eBe2ViOp2eB0gFliYnNYSfqqcc2nRLQWGzSfMg2vuVfjsa9hLDvAE7jSfoicNh3OaX1RceFp5SbR1/lCnPub4Dbgvt7FNFxrS4Mh0S3MY3+nmmnDcSZgjM7eZy5urt/JMsRwOkKfjc4uIEXg6yB00WXxtVxqfguGdkjKYEt6TNyupZLSOWRw5Zo+JuyiXZ3WvEMEcrwfQAILCOBbIFtxAJFuW4SrBcTL/DVcWEfEHgBw9D9lOMG1gI8UzoQPqPdCoOC2y7Cctz3R6FeM4iaIJtAdFo8Oto2ul1DtC11QODyLzAJaHemxTbieFBd4wNbHYt/n/2kPEsBTpHMIIiQCJv+kq/p8kFSa5KOoxzabT4PsvZHizH0wZPk7XzC1eZfNOwePzME02j/ABFx1X0Nr7LYi+DCyLksc5V1HKBqLnFSuRbB6z0vrORWIKAqOQTDieh69zFVAqeZAgwijXhH0q0pQVZRrQmqdAyjZZxFqSOKc4irISmoLqMjsVHg1grL0VEtY9SdWWdDUfJacRj3y41UrFYq5lRF6tk7aGNN6uzJfTqoinUT4TTAaCmlWtKHaVYCnxQqTLFwUCVF1SE7oX2dii0AkrK8QpMeSfS1014jii6wSnvANwSOl56rz/1PVRftj4PQfTdPKMdz8ivF0iBAbadyPcrM8WqtFyfX+AtLxTD13/CLHmszxLDtoyazg+oQctMWA8+n3osnC7ZsS4iZ3EVQ8y4lreQJJPQJ72cwZPivraSTA28kqY8TLoc46ACQ3o0cvRbXgOGbRZ3j72JY2wEje8AX+i0Zv20Uf8rHGHwtjJuLki8AaobiOHHdl7cxiWkEeLz+iUUu0rXvqBtSmX5HDKx4c61zYfERGxKd8VxbRTFNpDjAm+rjuVUcZRn1QxTVd2fPq2IBrssS0F03OzRA15hajh5NWP0MGaCNSPsws/W4ZGIbreSW6wNtFp+FYhtGpeAIAj9+qsZeUq+BeN1b/J7Woh0PGYg2gjQgG9vksjxbCuB7xhggzJ36eye8d4gKbqjWx3eZjhJytu0kgc9ULWrsrMFgJEC7S11otlJ9iuw7kra4IyNN8MSYjjtMgCpRc60SIsf7d1TT41lnM0FouInNHqAVDGYMtIB52j78064c+iWgVspHMieuuybNY4R4VkweST7Or12V6YImABlJtBgS085B+9VksW0vf3Yd4M1w25EH6r6S3hDHMmiQ5hgwDMjaCFm+J9nxRqCoJyONnABpa7kfedLz5otJmxuVfwJ1UJqN/wAms7E4fIwQ4uAAkOsR1aVtu8ss52UqB9IZhLhbNz5+tk6qO2C3bW0wZL3UWMqXV+eyBY5XZ7KYMCUSnE1EA5yvxRQRcgk7ZKRauzKAKg96GggjvFU+sh3VlQ6ooohsKqYmyDfiCoOcqHuMrmLZpWVlPOlNOqimVFl+mi2mH03ImmljakIqjWTYqibsPyr1roUGVVxepuiOQttVWNqpf3imyonfqKFvHYxD0DicRvpyurA/NZCY0j7/AJVXWaxqFJl7R6ZOVsVY/GQD111+uqs7PYQvOZ4ho2Np8huhazgTDef3H8p9gpDQJ0BP2Fgxluds28vshSEnavixpginA2zH9ua+YYgkuLneJxN3OM/JfQuO0ml2mY38h67+yx/FGWMAkzo2w93J+lkr/LJlBKCoEwFUB7TbWLEytB2iw1Oq7DtxPeNw5Ja4tMAWIzOOpAcQT/is7TwJGSzWidj0m53PVa1w7ym5r7lgNuc3V77Wmio2pWmZ/i3YuvRo/hU2VWNgUsQypLQ1zhlfkGrtBI/0tlj8LTNVlWnBFRjXkbXaL9EHwHFiiBSFswvI+KDIJG9wETwckuLbZASAYiw2jpop1E7/AO+RWDHTs7F0PxqRjUEctIIsguKUmuqNDtJgkJ3inZqrBawcST5Rsk/Gnua6QAd/O+kqspNNFnamjOcc4DVxWPrmgwPpU20mhxcWNYQ0SAYM3klBHs5ToFoZWdUqhxdVLCO4ZOjRrJBWhp47LTAMBtQufAFi4mQ084S17QA9w/y5ATyjn+6vKctlFT0477FnFsW0CDM6EQYO2oQbKbSQGtI0M3J/0qMbSNR7WgXNz0kpxwjCQ4OiWkhsHW4F/ImVE1tjY7FK3RouzrRTy3sTrtO4MaLV8W4eK2GcRcgGR+qOuxSrA02hrm7Fudp8jf8Aj1Wi4TZpbra37LKUqyKRaz8wM32OrAEtBsbR7wQtFU1WSwdY06riGloDzIMfDOrei1jHzdeowz3wR5vUw2TKHuhSbVUMShRVTEIsIrlAVCrn1EPURUQSYVXXevA+EPiaqjySVPrKs1lS96qe5FQDCu9UsyAFZROKSpp+DkOaVRH4dyW0moui5UaLCQzaFNoQ1N6JpvUXQdBNMr2VFrgplc0mDdHZl6FW5Tw5lKlwOh7mEd9Age/NCYijPxH0FkW5zWi5iBJ5+QS/EYwE8hE+nOFmahts2cEa6BAxrCXbxA+/vRNKBOUzMnb5apNSqZ3ZvyiNdSZ06BN6lT9PvvGlvWPZV4R8MsZeaEvEuHFxJdULQNQ2SY5E/wAJLjsL4fDmyxrUJvP9pWrqYSAHPu6LNPwsH7uPNJ+IsBJnLN4Lhn9mn/SJLa6CjO0Y6rUGaLObactiDoHeWo9Vo6L8zAYufDF97R7ykHEamVxymmSLwG5XbbdQEw7LYg1CAR/dAtJHxN+q0FeyytKnINwlN0OdE1LtAPWHHyF2+gTvDw0BrZMAZncz5+5XtOgajzkGUFxPKBBDfSJPspYmh+H4SC3ZzTIcNoIS5tzkqOjUY8imtjXippbp/KKxJBgukhwM20KQ1cJVNTxFwHSRzTrB0XgEOuNf9oskGlYMJpsT4vBTLJtDXNdyJ0vteP8AkkNZ0S10jMYaNPDEmfktfi6RAJkFsFwgyARDSJHl7hK8RVY9pe4D8IEzGpdcNJ3EEe6LHk4oicObE/CeGueS86PeAQNcsxA6XueSe5wGPc0aVMrI5cx5T8ghMPi8oaGtbnOaHPOVoBBmPU+sJvQwH4TYc10ODoaSeWaxHQqJz3PkOMNqBsFWIbldq12aL3Y+RUZ7z7rW8BccuXkPCdYGw62WTxdMU6uVwmnUBgj9Ln52keRJ9lpOzoLTEyNGncgRZ06H62Kr5lymg+4MX8bwp70kAiTe0jqfL+UVhsWQAieOc9wSPLSPr9Upptm40+nRamgyXGjJ+oY/apIY1q0oN1RSmENUK1YmYi7vFF1RUyolMoBsm+ohXmV7UcqTUUUdZAtVTirnlUPK5HUBVnoJ2IR1diAey6JIBs2lMqTXoY1FX36yC25DVtRWNrpZSrolj0LTJTGFPEIqnUS2iUZTKTJtM4N1CmHQBzNgBuUO16txGJayXuN4geZ8lDnuRY08blbKcSYb4jJ1JPwj9uaSYjGcrN/M46n/AF/CF4vj3fmBuZDZgnq7kNLJC6qX1GtJJMxFoNzEjbcJPoNmssqRp+FVJa42DNufIDqTb3Wg4XUzDMRGkDpoJ9QsgcXnc2kyYmNLeG2u/wBla6jDQNmga8zNz9UjJCuQt+5UT4lYEzvf+AkWL4e54ucrDc/qPLn96J+WZzJ0AmNrnU+kpF2k4iBIvFyYAJPQT92UQ7OulRn8aQHClSYwNAJe8mHBoBLneXmsw7HvYXVKTh+H+IYBDvCd28iC4TpfVPMTiw1hcWtaXtLWtsXPlpALnRpE9DMrMUMM+bHKCLOILnaflG3O/JaGGHPIjJPjg+ysrmlDyx/jALxkLhcRII2hfPu0vZHGW/oar34cOqPZTBILC4y5ov4hMxOknmvovCDmw9Is7xksYDo74QGmxuND7pjQpOk+N5A0DmBouTyEnb2SsEpY8joXn2zhyfDsNjaha01H1QQHNf8AiOs4WIBJnX+F3AOFcQxL87H1KNGo0tzlznfhndsmSY39Qtl2r7HirjaDmvDGVXO/qGt8M5RmzAf3WafRbE4EtYAxzgGiGhgGg0t5BXss3CNrz/RWjtm0uq/szGAoClTGHpB7mMZAdkNzNzmMD8xKyvanEd29tCIzOa9wkEw1rSAfWJ2sV9ErUDkl5qGIBzkUm6XktF/JYTj9On/U3a0Q1t+6e4NsfCHtpu89W9VnaWLeR3+/+y/mnUFRn8Ix1SpNXORybtG8b+S3eCohjPwzmbZwtDgSD+U7HzKBwOGpuc0sZSLxBIFUh0GfyOgx97LQUzliAYIMWzR/aTm8/Yos/PAWN8WA06wqty5Jc2S0EEBw3HRMOGju3hskseJY0/EwizmzuNLdUTgix4zgXGurT9eS9x9GGNNgWvJED8rhr/IVOfwPjLwWcVgmRrb10g+aEptF7ecc+ajxSrcXiQN/zNjTz09FbhHS2Drb1CsaSW2RX1WNSxUD1xCDeUbiyl716LF0edfB7nXjqiqc5CvqFOoW2W1qiGzqt71Gm66miAiVUXK8MsqXUSgsIqqlBOCKq0iFQKaJMB9jxzULVdCZ1GiEBiKdlmRLdFFGuZTKnUSim26Y0nWRNHJDLD1Uc2qkrKsK3+qSpQTJtDujWG6DrVQ4F7jYHwjcnnHsgxiJHyVGOxmVpdEwPCNp+ylQx80huOdCXtLxQU23INRwvrDBsBzOix3CuIZXuqESREdJsPqreOvc583JJJE/M+6Vvu1zdLZjES4i5k+SvxxJKiZZXZu+BY3JDnEHKYDiYaDAIEfqMj3PJbDhlR+JrPaZ7th8hIOxm8QV8gZi5NKdA5pJH6iQZjc7+q+vdnMW1tEutNQF5j9Oon5WVHU4a5LWDLfA8qV2AkCQTYcgBv5eFfPe0eLc/E5JIDfiIAsRHPyj1WhxOJNQuuA4kNI1IADc0j1I5QFmeIyXkz8Rlxj9M/fUuVWEGpFpzVCUvL6svl5J/wCI368rpxRb3fiJDSPy0rOJ5Z9dDrrdSxLBSptYynJygv8AMiYkanc+araySLOEuPhAJGpvoY99E+2+hTXyFcA7XCi6p/UEmHTTNzEyMo3MXM6a+Z19DtzTqsP9O2rXcAfgY4NHm82+crKdm+HMOMp94M2U2Ggk9NwI+S+qNZSawsohgAGXKwANbNybb7psccW96EZJte1nw7jDuJ1q/euqGkWklrWmGskaQfiMSL6wt1w3tFiaNMDE0S8Qc1SneYI8WQSRa9lo8bhWl8gC8ECNQBH7lWYBrMpJa0SSTbQ5fF8wmz93tExSXJ82492+oOPhD3ib/wBroMbWWbwmKrudn73M136hmEcvF8J6T/C0P/yBgqLngUWN+KX5YEjfzNiEt4Xw6GuZ4hJALbOAJ0IPK3NIUYY09vf5LVym1u6/A6w2FaGioWFp5McWGATJy3BgAH1WhpYjwDxa6ZuYtqOevmFmWMdkAabMGUwfj1knpJMck64Qc9Fsi4DmQdLfURCqZb7LUK6HAmA2RMZyQQIB8Mc9ZP2EPxPFzTJBGZjmkeYm3sAF2IdkEOIgtmdxdxcZ5QGpDhsXNASbu1I2M/W/zSNjfI3ci3HYunUAp6SxtWmdgNwHdHDTl0RnBsQcsO203O03WToVO8cSPhBAy8gQBodrfNaLAMyxfct/gnzAVmOPaxbnaHWIaCT7oCrTVlPiLYAI+/RSFZjtHQeR/lauLUw6fBk5dJO7SsBcxCVWJu7DE6X8r/RC1cI86McfQq0skfkpvHJcUJ3NVuFoot2Bfux3sV7TpxqCPMQpc01wwXBrsKp4eysOHC9bWsqu+lVpSYqTK8VhEvdhk4L5CGcAixz45OTI98ENXqBQrzsg3tO6rRafRZsuaQrw+yWCtBRHfKZLkHeFF64OQzHItjVDOuz0PuqeIO8IO2qk8XCjjwNCNrb/AHqjxdjcfZjuJCLz5zv0SZsSTqb22t+1044m2S7pz6JG6rle4xINjPzVtHM8pCW2N8x6X5+i2vBuPFlFrGmc2aAbxlb8IGwsPdYelUaCWt3Op87KdXElrMrZFiJ3uTI6an2S5wU1TChNxdo3uB4w2lQL6jodVMki7yAPHAGhJAC94IHYs5yMtNpAaOpuZJ3Ai3VYt9fP3bCYPdgg7SZMTtBC+oYZzMPhsPTaJeWh8dXSQ5/sqeaCiuO2WsM9zrwgfHVCXFrBIGpI3OypocNqOIgwSJhog6m7j/pXUHCC6bfVxN5PPQRtCJxNY0w2m346sud/awDSNVV6XBauwHENFMmCTqXOERBtlk6aXVGD7TPY0gTBkkj4YFQEkHUuc7KCeTNgl1WpmJp3yta5xDYuXEb3uBaT+oKVDGUshL8pmWNyg+DKWkC212p2O4islSHtPtc4VKTy05GOqT1Y4EfXL7BD4ztd34cKctzd4J0El1I/Qk+6qNMOpuaRD2B0gRqRoDvYi3QpLhMF+JTbuczjG9mtNvUhMjkbTFvGk0H/ANI4fC4OdqRqSBckbzJ+aO4OxryTmAcHtc8RlhhkuvptKvpcNyjMNRBB5g6AegXmIp5atZg07sPfYakFrWDzlxPkOSrXfZYVIqw2Oy1mjVtZ1QCdNAGe/wC8LScPptZkAs01MwvNoLT98ysFxnECnkk3pFrus6AeZJDvVaTh3GQ+gHyARna24ufFAPKXZTfqOa6eJyVohZVF0Wdt8VkpuLbFjX0werz3YP19li+GcXLfATIIaJ/uDI+bifbpKG7Y8bNZgi2ZznOG4Je7KDHJoaPVZ7D1iRro4Hy/9SrmLTpQplWeoe/g2mDMPdeBf0JBA09D6LTYbE+CbGIkT+ZpE/v81kaFfvGB4+KfGNiWi7vUfunWCrgtdECQ4EHSZt8voUM8fkdjyBeIxVwRpPrcmD+yqOJMkAGRAEbzoI5oBtcFzmutYa7W/mUw4PiWCo9zo8EPb6NkfNVZR8lpTNLhabqLLEB2rnGLHcN5RpO6Fqcae/MA91koxVdzmy50ZvcDooYJ7Y00tEqhtbbbLlqhnS4i8G8+hP7oocWfGs+cH5JcSDYExytZRNOLiDCdDgVMZDibT8TWn/8AMexCi6rRNxmb6yEmrPNyLIGvjSDcqzGc10yrPDil90UarLbwEO8tfZVtCyVTi+UiHadJ15phS7SSPEL+6dHPJfcv4KU/p8G7g6/cOOJBUHCWrNOxhBTnh+JkQnrHtM+2D1qBlFYfDndGwCracLnImrIUsMpubCKY6yHxJSpTomiACGx9OBPXn8/RXU6l1TxIy0xsCfv5pmF8h43yY7iQkwOced+v3ZJ6+HJBA2MD1JkrSGk0Bz6g+Ee5dYAdfvZIeIPDWkNs53hnoDePfXorlhNfIpqCDA5XOum/yUTV22j5/ZXrW5SQb/QzpHRQqAbeS4AJ78NLTE5ZAPMX19z7rcniDalKh3hJimwPIjM94k5Bawk67fJYCk3MI3CK4ZWc4hk673m1z8h8ggyQUg4Spn0Ph2P77KGtDGteSGC0NEn10dJnUH0nxjiWWBT8VR0tdU/SIBIb1Jy35LO8BxgNOoGzLqgEA2yBphp/S2bnmVXjeJEw0SPC4+HUm5gHa0fcKm8XuLaye0LZUazOASZa8dTE+FvvCC/q3taWujI5g+Frc4BuXg2m4bqbwRZDEuaA87AQNTlAjX36XVeL4gO8BkAaEXJIFyOmqasYuWQf4riMGk7MCHeJsTBkFxdOtpaI1umnDaodUpubBeB4o0Gdrrz+klgnlHkvnf8AXOJE+QtoIiwFt037P8TdSbVAdLi1zWibDVxJ9YiOa6WGlwQsts+gYnjdPvjSb8DYEbyYBJ3s5zddZ6JLV7QAPdVcW5cxeTqHObLWU22uGmCSeSxFPihDnP5zA5kiAZ2iSfVBYzFF1pMAQJ2FpHyHspWnRDzMO4lXeXVHPOZz6hvtrmEban6otmO7vDwCSHNkReHtLrxsBMpLTOYAONhb52+qJNTwZIubh2pBsT6Gw907aKUhfmMa+fVX4L4i06H7lUhsT6H790cyhIB8tNY1/lMAHfATAcLbD1J2TNriA775Rf1SzAOMAiwJzcrztOm/siH1YLr6gGPOP9JWRcFnGyVatfNfYHyI/YqjC4r8WJ1yt89lV3t42iPnKX4h5a/MNQZ9QZCrKN8D5Srk+hYZrahsbNtPONV4XtFmQJ/NF4We7OcSznKDEkk9NyE3wdUZvOw8lmZcbg2aeKamkHstv10181dTZaR++qvoMZ97lU1PCZGh5JcZWHONA2IcL2vGouPVJ8fl9U44kwEZgbjUaBIsTMSY8525TurWNFab8A7GzEWm3NMBQds0Ec5AVODywNY1tZGCp+kmExsXwgCphro7B04XLlevgxPIbnRFOovFyhhBtMyqsQuXKrl7F2DsdBVWJBIuvFyfiDwvkTY6ln8MkCZd8p9bLLY2nmcSbAT5bXXLlaQ5izN4mzoCLdBA18gp5LA6flPyh38rlyIWV0qkXAOoJ3GqvZDXZ+bXR0JBDfY/RcuXHIngcSadg6Je0uA/M3l99OSZ44eN0QRDCDoYLR9+hXLkDXNhRfghjsTnaxs/CHMdznY+RH0Squ0jf73XLlK4OfJ1OYc70Hpr9+agKkH9OmlwOdvb5LlykFlRIJA0sFF4+a9XKSCykz1U2NgH366gZT9V6uXEkaVMZtYv5+6b93lognmPULly4mJXSxPhyzvN+XJHCrmJItcW+/VcuUSDg+Qaq68/cqrEiSvFyq9MtPoo4Li+5rtJ+EmD62lfRuEcONUw0icsyZXLkGpgm4sLTzcVJLwaKhwZwgEtPo//AKqxvAHAzmbufzW5R4Vy5IWmhY16mdA1bgVST4mwZmz/APql1TsnUv4mX/8As+mVcuT1hiIeaQM3svWaTD2RYiz/APrZFUuytQj4mf8Al9C2y5cj9KIDzSP/2Q=="/>
          <p:cNvSpPr>
            <a:spLocks noChangeAspect="1" noChangeArrowheads="1"/>
          </p:cNvSpPr>
          <p:nvPr/>
        </p:nvSpPr>
        <p:spPr bwMode="auto">
          <a:xfrm>
            <a:off x="155575" y="-762000"/>
            <a:ext cx="2857500" cy="1600200"/>
          </a:xfrm>
          <a:prstGeom prst="rect">
            <a:avLst/>
          </a:prstGeom>
          <a:noFill/>
        </p:spPr>
        <p:txBody>
          <a:bodyPr vert="horz" wrap="square" lIns="91440" tIns="45720" rIns="91440" bIns="45720" numCol="1" anchor="t" anchorCtr="0" compatLnSpc="1">
            <a:prstTxWarp prst="textNoShape">
              <a:avLst/>
            </a:prstTxWarp>
          </a:bodyPr>
          <a:lstStyle/>
          <a:p>
            <a:endParaRPr lang="en-US"/>
          </a:p>
        </p:txBody>
      </p:sp>
      <p:pic>
        <p:nvPicPr>
          <p:cNvPr id="53264" name="Picture 16" descr="http://hd.wallpaperswide.com/thumbs/lion_5-t2.jpg"/>
          <p:cNvPicPr>
            <a:picLocks noChangeAspect="1" noChangeArrowheads="1"/>
          </p:cNvPicPr>
          <p:nvPr/>
        </p:nvPicPr>
        <p:blipFill>
          <a:blip r:embed="rId2" cstate="print"/>
          <a:srcRect/>
          <a:stretch>
            <a:fillRect/>
          </a:stretch>
        </p:blipFill>
        <p:spPr bwMode="auto">
          <a:xfrm>
            <a:off x="6248399" y="228600"/>
            <a:ext cx="2618509" cy="1694329"/>
          </a:xfrm>
          <a:prstGeom prst="rect">
            <a:avLst/>
          </a:prstGeom>
          <a:noFill/>
        </p:spPr>
      </p:pic>
      <p:sp>
        <p:nvSpPr>
          <p:cNvPr id="11" name="TextBox 10"/>
          <p:cNvSpPr txBox="1"/>
          <p:nvPr/>
        </p:nvSpPr>
        <p:spPr>
          <a:xfrm>
            <a:off x="1676400" y="5791200"/>
            <a:ext cx="4953000" cy="584775"/>
          </a:xfrm>
          <a:prstGeom prst="rect">
            <a:avLst/>
          </a:prstGeom>
          <a:noFill/>
          <a:ln>
            <a:solidFill>
              <a:schemeClr val="tx2">
                <a:lumMod val="75000"/>
              </a:schemeClr>
            </a:solidFill>
          </a:ln>
        </p:spPr>
        <p:txBody>
          <a:bodyPr wrap="square" rtlCol="0">
            <a:spAutoFit/>
          </a:bodyPr>
          <a:lstStyle/>
          <a:p>
            <a:r>
              <a:rPr lang="en-US" sz="3200" dirty="0" smtClean="0"/>
              <a:t>Greatest Need – To Be First</a:t>
            </a:r>
            <a:endParaRPr lang="en-US" sz="3200" dirty="0"/>
          </a:p>
        </p:txBody>
      </p:sp>
    </p:spTree>
    <p:extLst>
      <p:ext uri="{BB962C8B-B14F-4D97-AF65-F5344CB8AC3E}">
        <p14:creationId xmlns:p14="http://schemas.microsoft.com/office/powerpoint/2010/main" val="549661035"/>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1">
                                            <p:bg/>
                                          </p:spTgt>
                                        </p:tgtEl>
                                        <p:attrNameLst>
                                          <p:attrName>style.visibility</p:attrName>
                                        </p:attrNameLst>
                                      </p:cBhvr>
                                      <p:to>
                                        <p:strVal val="visible"/>
                                      </p:to>
                                    </p:set>
                                    <p:anim calcmode="lin" valueType="num">
                                      <p:cBhvr additive="base">
                                        <p:cTn id="7" dur="500" fill="hold"/>
                                        <p:tgtEl>
                                          <p:spTgt spid="11">
                                            <p:bg/>
                                          </p:spTgt>
                                        </p:tgtEl>
                                        <p:attrNameLst>
                                          <p:attrName>ppt_x</p:attrName>
                                        </p:attrNameLst>
                                      </p:cBhvr>
                                      <p:tavLst>
                                        <p:tav tm="0">
                                          <p:val>
                                            <p:strVal val="#ppt_x"/>
                                          </p:val>
                                        </p:tav>
                                        <p:tav tm="100000">
                                          <p:val>
                                            <p:strVal val="#ppt_x"/>
                                          </p:val>
                                        </p:tav>
                                      </p:tavLst>
                                    </p:anim>
                                    <p:anim calcmode="lin" valueType="num">
                                      <p:cBhvr additive="base">
                                        <p:cTn id="8" dur="500" fill="hold"/>
                                        <p:tgtEl>
                                          <p:spTgt spid="11">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1">
                                            <p:txEl>
                                              <p:pRg st="0" end="0"/>
                                            </p:txEl>
                                          </p:spTgt>
                                        </p:tgtEl>
                                        <p:attrNameLst>
                                          <p:attrName>style.visibility</p:attrName>
                                        </p:attrNameLst>
                                      </p:cBhvr>
                                      <p:to>
                                        <p:strVal val="visible"/>
                                      </p:to>
                                    </p:set>
                                    <p:anim calcmode="lin" valueType="num">
                                      <p:cBhvr additive="base">
                                        <p:cTn id="11" dur="500" fill="hold"/>
                                        <p:tgtEl>
                                          <p:spTgt spid="11">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11">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1" nodeType="clickEffect">
                                  <p:stCondLst>
                                    <p:cond delay="0"/>
                                  </p:stCondLst>
                                  <p:childTnLst>
                                    <p:set>
                                      <p:cBhvr>
                                        <p:cTn id="16" dur="1" fill="hold">
                                          <p:stCondLst>
                                            <p:cond delay="0"/>
                                          </p:stCondLst>
                                        </p:cTn>
                                        <p:tgtEl>
                                          <p:spTgt spid="11">
                                            <p:bg/>
                                          </p:spTgt>
                                        </p:tgtEl>
                                        <p:attrNameLst>
                                          <p:attrName>style.visibility</p:attrName>
                                        </p:attrNameLst>
                                      </p:cBhvr>
                                      <p:to>
                                        <p:strVal val="visible"/>
                                      </p:to>
                                    </p:set>
                                  </p:childTnLst>
                                </p:cTn>
                              </p:par>
                              <p:par>
                                <p:cTn id="17" presetID="1" presetClass="entr" presetSubtype="0" fill="hold" grpId="1" nodeType="withEffect">
                                  <p:stCondLst>
                                    <p:cond delay="0"/>
                                  </p:stCondLst>
                                  <p:childTnLst>
                                    <p:set>
                                      <p:cBhvr>
                                        <p:cTn id="18" dur="1" fill="hold">
                                          <p:stCondLst>
                                            <p:cond delay="0"/>
                                          </p:stCondLst>
                                        </p:cTn>
                                        <p:tgtEl>
                                          <p:spTgt spid="11">
                                            <p:txEl>
                                              <p:pRg st="0" end="0"/>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2" nodeType="clickEffect">
                                  <p:stCondLst>
                                    <p:cond delay="0"/>
                                  </p:stCondLst>
                                  <p:childTnLst>
                                    <p:set>
                                      <p:cBhvr>
                                        <p:cTn id="22" dur="1" fill="hold">
                                          <p:stCondLst>
                                            <p:cond delay="0"/>
                                          </p:stCondLst>
                                        </p:cTn>
                                        <p:tgtEl>
                                          <p:spTgt spid="11">
                                            <p:bg/>
                                          </p:spTgt>
                                        </p:tgtEl>
                                        <p:attrNameLst>
                                          <p:attrName>style.visibility</p:attrName>
                                        </p:attrNameLst>
                                      </p:cBhvr>
                                      <p:to>
                                        <p:strVal val="visible"/>
                                      </p:to>
                                    </p:set>
                                  </p:childTnLst>
                                </p:cTn>
                              </p:par>
                              <p:par>
                                <p:cTn id="23" presetID="1" presetClass="entr" presetSubtype="0" fill="hold" grpId="2" nodeType="withEffect">
                                  <p:stCondLst>
                                    <p:cond delay="0"/>
                                  </p:stCondLst>
                                  <p:childTnLst>
                                    <p:set>
                                      <p:cBhvr>
                                        <p:cTn id="24" dur="1" fill="hold">
                                          <p:stCondLst>
                                            <p:cond delay="0"/>
                                          </p:stCondLst>
                                        </p:cTn>
                                        <p:tgtEl>
                                          <p:spTgt spid="11">
                                            <p:txEl>
                                              <p:pRg st="0" end="0"/>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3" nodeType="clickEffect">
                                  <p:stCondLst>
                                    <p:cond delay="0"/>
                                  </p:stCondLst>
                                  <p:childTnLst>
                                    <p:set>
                                      <p:cBhvr>
                                        <p:cTn id="28" dur="1" fill="hold">
                                          <p:stCondLst>
                                            <p:cond delay="0"/>
                                          </p:stCondLst>
                                        </p:cTn>
                                        <p:tgtEl>
                                          <p:spTgt spid="11">
                                            <p:bg/>
                                          </p:spTgt>
                                        </p:tgtEl>
                                        <p:attrNameLst>
                                          <p:attrName>style.visibility</p:attrName>
                                        </p:attrNameLst>
                                      </p:cBhvr>
                                      <p:to>
                                        <p:strVal val="visible"/>
                                      </p:to>
                                    </p:set>
                                  </p:childTnLst>
                                </p:cTn>
                              </p:par>
                              <p:par>
                                <p:cTn id="29" presetID="1" presetClass="entr" presetSubtype="0" fill="hold" grpId="3" nodeType="withEffect">
                                  <p:stCondLst>
                                    <p:cond delay="0"/>
                                  </p:stCondLst>
                                  <p:childTnLst>
                                    <p:set>
                                      <p:cBhvr>
                                        <p:cTn id="30" dur="1" fill="hold">
                                          <p:stCondLst>
                                            <p:cond delay="0"/>
                                          </p:stCondLst>
                                        </p:cTn>
                                        <p:tgtEl>
                                          <p:spTgt spid="11">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uild="allAtOnce" animBg="1"/>
      <p:bldP spid="11" grpId="1" build="allAtOnce" animBg="1"/>
      <p:bldP spid="11" grpId="2" build="allAtOnce" animBg="1"/>
      <p:bldP spid="11" grpId="3" build="allAtOnce"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stretch>
            <a:fillRect/>
          </a:stretch>
        </p:blipFill>
        <p:spPr>
          <a:xfrm>
            <a:off x="6096000" y="2743200"/>
            <a:ext cx="3048000" cy="3278414"/>
          </a:xfrm>
          <a:prstGeom prst="rect">
            <a:avLst/>
          </a:prstGeom>
        </p:spPr>
      </p:pic>
      <p:sp>
        <p:nvSpPr>
          <p:cNvPr id="2" name="Title 1"/>
          <p:cNvSpPr>
            <a:spLocks noGrp="1"/>
          </p:cNvSpPr>
          <p:nvPr>
            <p:ph type="title"/>
          </p:nvPr>
        </p:nvSpPr>
        <p:spPr>
          <a:xfrm>
            <a:off x="457200" y="274638"/>
            <a:ext cx="4724400" cy="639762"/>
          </a:xfrm>
          <a:ln>
            <a:solidFill>
              <a:srgbClr val="FF0000"/>
            </a:solidFill>
          </a:ln>
        </p:spPr>
        <p:txBody>
          <a:bodyPr>
            <a:noAutofit/>
          </a:bodyPr>
          <a:lstStyle/>
          <a:p>
            <a:r>
              <a:rPr lang="en-US" sz="3200" dirty="0" smtClean="0"/>
              <a:t>Driver –Power Achiever</a:t>
            </a:r>
            <a:endParaRPr lang="en-US" sz="3200" dirty="0"/>
          </a:p>
        </p:txBody>
      </p:sp>
      <p:sp>
        <p:nvSpPr>
          <p:cNvPr id="3" name="Content Placeholder 2"/>
          <p:cNvSpPr>
            <a:spLocks noGrp="1"/>
          </p:cNvSpPr>
          <p:nvPr>
            <p:ph idx="1"/>
          </p:nvPr>
        </p:nvSpPr>
        <p:spPr>
          <a:xfrm>
            <a:off x="457200" y="1066800"/>
            <a:ext cx="8382000" cy="5791200"/>
          </a:xfrm>
        </p:spPr>
        <p:txBody>
          <a:bodyPr>
            <a:normAutofit/>
          </a:bodyPr>
          <a:lstStyle/>
          <a:p>
            <a:pPr>
              <a:buNone/>
            </a:pPr>
            <a:r>
              <a:rPr lang="en-US" sz="2400" b="1" i="1" dirty="0" smtClean="0"/>
              <a:t>Get out of my way!</a:t>
            </a:r>
            <a:endParaRPr lang="en-US" sz="2400" dirty="0" smtClean="0"/>
          </a:p>
          <a:p>
            <a:pPr>
              <a:buNone/>
            </a:pPr>
            <a:r>
              <a:rPr lang="en-US" sz="2400" b="1" dirty="0" smtClean="0"/>
              <a:t>Occupations</a:t>
            </a:r>
            <a:r>
              <a:rPr lang="en-US" sz="2400" dirty="0" smtClean="0"/>
              <a:t>: attorneys, airline pilots, CEO’s,		 politicians, Bull in a China Shop…Their way or the highway…</a:t>
            </a:r>
          </a:p>
          <a:p>
            <a:pPr>
              <a:buNone/>
            </a:pPr>
            <a:r>
              <a:rPr lang="en-US" sz="2400" dirty="0" smtClean="0"/>
              <a:t>	Make a decision quickly and confidently </a:t>
            </a:r>
          </a:p>
          <a:p>
            <a:pPr>
              <a:buNone/>
            </a:pPr>
            <a:r>
              <a:rPr lang="en-US" sz="2400" dirty="0" smtClean="0"/>
              <a:t>	Always right..Not very compassionate.. In command.. Competitive … Attracted to Fast Track</a:t>
            </a:r>
          </a:p>
          <a:p>
            <a:pPr>
              <a:buNone/>
            </a:pPr>
            <a:r>
              <a:rPr lang="en-US" sz="2400" b="1" dirty="0" smtClean="0"/>
              <a:t>Voice</a:t>
            </a:r>
            <a:r>
              <a:rPr lang="en-US" sz="2400" dirty="0" smtClean="0"/>
              <a:t> -- Forceful with volume</a:t>
            </a:r>
          </a:p>
          <a:p>
            <a:pPr>
              <a:buNone/>
            </a:pPr>
            <a:r>
              <a:rPr lang="en-US" sz="2400" b="1" dirty="0" smtClean="0"/>
              <a:t>Dress</a:t>
            </a:r>
            <a:r>
              <a:rPr lang="en-US" sz="2400" dirty="0" smtClean="0"/>
              <a:t>:  Dress for success</a:t>
            </a:r>
          </a:p>
          <a:p>
            <a:pPr>
              <a:buNone/>
            </a:pPr>
            <a:r>
              <a:rPr lang="en-US" sz="2400" b="1" dirty="0" smtClean="0"/>
              <a:t>Strengths</a:t>
            </a:r>
            <a:r>
              <a:rPr lang="en-US" sz="2400" dirty="0" smtClean="0"/>
              <a:t>: focused …goal oriented …intense</a:t>
            </a:r>
          </a:p>
          <a:p>
            <a:pPr>
              <a:buNone/>
            </a:pPr>
            <a:r>
              <a:rPr lang="en-US" sz="2400" b="1" dirty="0" smtClean="0"/>
              <a:t>Weaknesses --</a:t>
            </a:r>
            <a:r>
              <a:rPr lang="en-US" sz="2400" dirty="0" smtClean="0"/>
              <a:t> Ego, Short temper, impatient,				 dominating, </a:t>
            </a:r>
            <a:r>
              <a:rPr lang="en-US" sz="2400" dirty="0" err="1" smtClean="0"/>
              <a:t>unteachable</a:t>
            </a:r>
            <a:r>
              <a:rPr lang="en-US" sz="2400" dirty="0" smtClean="0"/>
              <a:t>.</a:t>
            </a:r>
          </a:p>
          <a:p>
            <a:pPr>
              <a:buNone/>
            </a:pPr>
            <a:r>
              <a:rPr lang="en-US" sz="2400" b="1" dirty="0" smtClean="0"/>
              <a:t>Key Words</a:t>
            </a:r>
            <a:r>
              <a:rPr lang="en-US" sz="2400" dirty="0" smtClean="0"/>
              <a:t>:  Money, power, control, to the point</a:t>
            </a:r>
          </a:p>
          <a:p>
            <a:pPr>
              <a:buNone/>
            </a:pPr>
            <a:r>
              <a:rPr lang="en-US" sz="2400" b="1" dirty="0" smtClean="0"/>
              <a:t>Dislikes: </a:t>
            </a:r>
            <a:r>
              <a:rPr lang="en-US" sz="2400" dirty="0" smtClean="0"/>
              <a:t>Indecision, chit-chat, losing control.        harper</a:t>
            </a:r>
            <a:endParaRPr lang="en-US" sz="2400" dirty="0"/>
          </a:p>
        </p:txBody>
      </p:sp>
      <p:sp>
        <p:nvSpPr>
          <p:cNvPr id="4" name="Rectangle 3"/>
          <p:cNvSpPr/>
          <p:nvPr/>
        </p:nvSpPr>
        <p:spPr>
          <a:xfrm>
            <a:off x="6553200" y="228600"/>
            <a:ext cx="2209800" cy="1631216"/>
          </a:xfrm>
          <a:prstGeom prst="rect">
            <a:avLst/>
          </a:prstGeom>
          <a:ln>
            <a:solidFill>
              <a:srgbClr val="FF0000"/>
            </a:solidFill>
          </a:ln>
        </p:spPr>
        <p:txBody>
          <a:bodyPr wrap="square">
            <a:spAutoFit/>
          </a:bodyPr>
          <a:lstStyle/>
          <a:p>
            <a:pPr>
              <a:buNone/>
            </a:pPr>
            <a:r>
              <a:rPr lang="en-US" sz="2000" b="1" dirty="0" smtClean="0"/>
              <a:t>BASIC  MOTIVATION</a:t>
            </a:r>
            <a:r>
              <a:rPr lang="en-US" sz="2000" dirty="0" smtClean="0"/>
              <a:t>                             </a:t>
            </a:r>
          </a:p>
          <a:p>
            <a:r>
              <a:rPr lang="en-US" sz="2000" dirty="0" smtClean="0"/>
              <a:t> Challenges                                   </a:t>
            </a:r>
          </a:p>
          <a:p>
            <a:r>
              <a:rPr lang="en-US" sz="2000" dirty="0" smtClean="0"/>
              <a:t> Choices                                                           </a:t>
            </a:r>
          </a:p>
          <a:p>
            <a:r>
              <a:rPr lang="en-US" sz="2000" dirty="0"/>
              <a:t> </a:t>
            </a:r>
            <a:r>
              <a:rPr lang="en-US" sz="2000" dirty="0" smtClean="0"/>
              <a:t>Control </a:t>
            </a:r>
            <a:endParaRPr lang="en-US" sz="2000" dirty="0"/>
          </a:p>
        </p:txBody>
      </p:sp>
    </p:spTree>
    <p:extLst>
      <p:ext uri="{BB962C8B-B14F-4D97-AF65-F5344CB8AC3E}">
        <p14:creationId xmlns:p14="http://schemas.microsoft.com/office/powerpoint/2010/main" val="256583549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7"/>
            <a:ext cx="4876800" cy="792163"/>
          </a:xfrm>
          <a:ln>
            <a:solidFill>
              <a:schemeClr val="tx2">
                <a:lumMod val="60000"/>
                <a:lumOff val="40000"/>
              </a:schemeClr>
            </a:solidFill>
          </a:ln>
        </p:spPr>
        <p:txBody>
          <a:bodyPr>
            <a:normAutofit/>
          </a:bodyPr>
          <a:lstStyle/>
          <a:p>
            <a:r>
              <a:rPr lang="en-US" sz="3600" dirty="0" err="1" smtClean="0"/>
              <a:t>Expressives</a:t>
            </a:r>
            <a:r>
              <a:rPr lang="en-US" sz="3600" dirty="0" smtClean="0"/>
              <a:t> – Influence </a:t>
            </a:r>
            <a:endParaRPr lang="en-US" sz="3600" dirty="0"/>
          </a:p>
        </p:txBody>
      </p:sp>
      <p:sp>
        <p:nvSpPr>
          <p:cNvPr id="4" name="Rectangle 3"/>
          <p:cNvSpPr/>
          <p:nvPr/>
        </p:nvSpPr>
        <p:spPr>
          <a:xfrm>
            <a:off x="381000" y="1371600"/>
            <a:ext cx="7696200" cy="3785652"/>
          </a:xfrm>
          <a:prstGeom prst="rect">
            <a:avLst/>
          </a:prstGeom>
        </p:spPr>
        <p:txBody>
          <a:bodyPr wrap="square">
            <a:spAutoFit/>
          </a:bodyPr>
          <a:lstStyle/>
          <a:p>
            <a:r>
              <a:rPr lang="en-US" sz="2400" b="1" dirty="0" smtClean="0"/>
              <a:t> i’s</a:t>
            </a:r>
            <a:r>
              <a:rPr lang="en-US" sz="2400" dirty="0" smtClean="0"/>
              <a:t> are your people of influence. </a:t>
            </a:r>
          </a:p>
          <a:p>
            <a:endParaRPr lang="en-US" sz="2400" dirty="0" smtClean="0"/>
          </a:p>
          <a:p>
            <a:pPr>
              <a:buFont typeface="Arial" pitchFamily="34" charset="0"/>
              <a:buChar char="•"/>
            </a:pPr>
            <a:r>
              <a:rPr lang="en-US" sz="2400" dirty="0" smtClean="0"/>
              <a:t>  They’re the ones who everyone gravitates 			toward, the life of the party.  </a:t>
            </a:r>
          </a:p>
          <a:p>
            <a:pPr>
              <a:buFont typeface="Arial" pitchFamily="34" charset="0"/>
              <a:buChar char="•"/>
            </a:pPr>
            <a:r>
              <a:rPr lang="en-US" sz="2400" dirty="0" smtClean="0"/>
              <a:t>  They’re your players who fire up the team .</a:t>
            </a:r>
          </a:p>
          <a:p>
            <a:pPr>
              <a:buFont typeface="Arial" pitchFamily="34" charset="0"/>
              <a:buChar char="•"/>
            </a:pPr>
            <a:r>
              <a:rPr lang="en-US" sz="2400" dirty="0" smtClean="0"/>
              <a:t>  They are quick to welcome new people and make them 	feel at home. </a:t>
            </a:r>
          </a:p>
          <a:p>
            <a:pPr>
              <a:buFont typeface="Arial" pitchFamily="34" charset="0"/>
              <a:buChar char="•"/>
            </a:pPr>
            <a:r>
              <a:rPr lang="en-US" sz="2400" dirty="0" smtClean="0"/>
              <a:t>  i’s just need to remember that life isn’t all play and no 	work …that they’ve got to get down to business at 	some point. 			  </a:t>
            </a:r>
            <a:r>
              <a:rPr lang="en-US" sz="2400" dirty="0" err="1" smtClean="0"/>
              <a:t>lisa</a:t>
            </a:r>
            <a:endParaRPr lang="en-US" sz="2400" dirty="0"/>
          </a:p>
        </p:txBody>
      </p:sp>
      <p:pic>
        <p:nvPicPr>
          <p:cNvPr id="48130" name="Picture 2" descr="https://lawaterkeeper.org/wp-content/uploads/2012/05/Otter.jpg"/>
          <p:cNvPicPr>
            <a:picLocks noChangeAspect="1" noChangeArrowheads="1"/>
          </p:cNvPicPr>
          <p:nvPr/>
        </p:nvPicPr>
        <p:blipFill>
          <a:blip r:embed="rId2" cstate="print"/>
          <a:srcRect/>
          <a:stretch>
            <a:fillRect/>
          </a:stretch>
        </p:blipFill>
        <p:spPr bwMode="auto">
          <a:xfrm>
            <a:off x="6172200" y="304800"/>
            <a:ext cx="2713972" cy="1981200"/>
          </a:xfrm>
          <a:prstGeom prst="rect">
            <a:avLst/>
          </a:prstGeom>
          <a:noFill/>
        </p:spPr>
      </p:pic>
      <p:sp>
        <p:nvSpPr>
          <p:cNvPr id="5" name="TextBox 4"/>
          <p:cNvSpPr txBox="1"/>
          <p:nvPr/>
        </p:nvSpPr>
        <p:spPr>
          <a:xfrm>
            <a:off x="1943100" y="5410200"/>
            <a:ext cx="5257800" cy="584775"/>
          </a:xfrm>
          <a:prstGeom prst="rect">
            <a:avLst/>
          </a:prstGeom>
          <a:noFill/>
          <a:ln>
            <a:solidFill>
              <a:schemeClr val="tx2">
                <a:lumMod val="60000"/>
                <a:lumOff val="40000"/>
              </a:schemeClr>
            </a:solidFill>
          </a:ln>
        </p:spPr>
        <p:txBody>
          <a:bodyPr wrap="square" rtlCol="0">
            <a:spAutoFit/>
          </a:bodyPr>
          <a:lstStyle/>
          <a:p>
            <a:r>
              <a:rPr lang="en-US" sz="3200" dirty="0" smtClean="0"/>
              <a:t>Greatest Need – To Be Liked</a:t>
            </a:r>
            <a:endParaRPr lang="en-US" sz="3200" dirty="0"/>
          </a:p>
        </p:txBody>
      </p:sp>
    </p:spTree>
    <p:extLst>
      <p:ext uri="{BB962C8B-B14F-4D97-AF65-F5344CB8AC3E}">
        <p14:creationId xmlns:p14="http://schemas.microsoft.com/office/powerpoint/2010/main" val="3307170924"/>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bg/>
                                          </p:spTgt>
                                        </p:tgtEl>
                                        <p:attrNameLst>
                                          <p:attrName>style.visibility</p:attrName>
                                        </p:attrNameLst>
                                      </p:cBhvr>
                                      <p:to>
                                        <p:strVal val="visible"/>
                                      </p:to>
                                    </p:set>
                                    <p:anim calcmode="lin" valueType="num">
                                      <p:cBhvr additive="base">
                                        <p:cTn id="7" dur="500" fill="hold"/>
                                        <p:tgtEl>
                                          <p:spTgt spid="5">
                                            <p:bg/>
                                          </p:spTgt>
                                        </p:tgtEl>
                                        <p:attrNameLst>
                                          <p:attrName>ppt_x</p:attrName>
                                        </p:attrNameLst>
                                      </p:cBhvr>
                                      <p:tavLst>
                                        <p:tav tm="0">
                                          <p:val>
                                            <p:strVal val="#ppt_x"/>
                                          </p:val>
                                        </p:tav>
                                        <p:tav tm="100000">
                                          <p:val>
                                            <p:strVal val="#ppt_x"/>
                                          </p:val>
                                        </p:tav>
                                      </p:tavLst>
                                    </p:anim>
                                    <p:anim calcmode="lin" valueType="num">
                                      <p:cBhvr additive="base">
                                        <p:cTn id="8" dur="500" fill="hold"/>
                                        <p:tgtEl>
                                          <p:spTgt spid="5">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5">
                                            <p:txEl>
                                              <p:pRg st="0" end="0"/>
                                            </p:txEl>
                                          </p:spTgt>
                                        </p:tgtEl>
                                        <p:attrNameLst>
                                          <p:attrName>style.visibility</p:attrName>
                                        </p:attrNameLst>
                                      </p:cBhvr>
                                      <p:to>
                                        <p:strVal val="visible"/>
                                      </p:to>
                                    </p:set>
                                    <p:anim calcmode="lin" valueType="num">
                                      <p:cBhvr additive="base">
                                        <p:cTn id="11"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1" nodeType="clickEffect">
                                  <p:stCondLst>
                                    <p:cond delay="0"/>
                                  </p:stCondLst>
                                  <p:childTnLst>
                                    <p:set>
                                      <p:cBhvr>
                                        <p:cTn id="16" dur="1" fill="hold">
                                          <p:stCondLst>
                                            <p:cond delay="0"/>
                                          </p:stCondLst>
                                        </p:cTn>
                                        <p:tgtEl>
                                          <p:spTgt spid="5">
                                            <p:bg/>
                                          </p:spTgt>
                                        </p:tgtEl>
                                        <p:attrNameLst>
                                          <p:attrName>style.visibility</p:attrName>
                                        </p:attrNameLst>
                                      </p:cBhvr>
                                      <p:to>
                                        <p:strVal val="visible"/>
                                      </p:to>
                                    </p:set>
                                  </p:childTnLst>
                                </p:cTn>
                              </p:par>
                              <p:par>
                                <p:cTn id="17" presetID="1" presetClass="entr" presetSubtype="0" fill="hold" grpId="1" nodeType="withEffect">
                                  <p:stCondLst>
                                    <p:cond delay="0"/>
                                  </p:stCondLst>
                                  <p:childTnLst>
                                    <p:set>
                                      <p:cBhvr>
                                        <p:cTn id="18"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allAtOnce" animBg="1"/>
      <p:bldP spid="5" grpId="1" build="allAtOnce"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6066692" y="0"/>
            <a:ext cx="3077308" cy="2133600"/>
          </a:xfrm>
          <a:prstGeom prst="rect">
            <a:avLst/>
          </a:prstGeom>
        </p:spPr>
      </p:pic>
      <p:sp>
        <p:nvSpPr>
          <p:cNvPr id="2" name="Title 1"/>
          <p:cNvSpPr>
            <a:spLocks noGrp="1"/>
          </p:cNvSpPr>
          <p:nvPr>
            <p:ph type="title"/>
          </p:nvPr>
        </p:nvSpPr>
        <p:spPr>
          <a:xfrm>
            <a:off x="457200" y="228600"/>
            <a:ext cx="4648200" cy="715962"/>
          </a:xfrm>
          <a:ln w="28575">
            <a:solidFill>
              <a:srgbClr val="0070C0"/>
            </a:solidFill>
          </a:ln>
        </p:spPr>
        <p:txBody>
          <a:bodyPr>
            <a:normAutofit/>
          </a:bodyPr>
          <a:lstStyle/>
          <a:p>
            <a:pPr algn="l"/>
            <a:r>
              <a:rPr lang="en-US" sz="3600" dirty="0" smtClean="0"/>
              <a:t>Expressive  - Influential</a:t>
            </a:r>
            <a:endParaRPr lang="en-US" sz="3600" dirty="0"/>
          </a:p>
        </p:txBody>
      </p:sp>
      <p:sp>
        <p:nvSpPr>
          <p:cNvPr id="3" name="Content Placeholder 2"/>
          <p:cNvSpPr>
            <a:spLocks noGrp="1"/>
          </p:cNvSpPr>
          <p:nvPr>
            <p:ph idx="1"/>
          </p:nvPr>
        </p:nvSpPr>
        <p:spPr>
          <a:xfrm>
            <a:off x="381000" y="1024467"/>
            <a:ext cx="8229600" cy="5867400"/>
          </a:xfrm>
        </p:spPr>
        <p:txBody>
          <a:bodyPr>
            <a:normAutofit/>
          </a:bodyPr>
          <a:lstStyle/>
          <a:p>
            <a:pPr>
              <a:buNone/>
            </a:pPr>
            <a:r>
              <a:rPr lang="en-US" sz="2400" b="1" i="1" dirty="0" smtClean="0"/>
              <a:t>Fun, Fun, Fun</a:t>
            </a:r>
            <a:endParaRPr lang="en-US" sz="2400" dirty="0" smtClean="0"/>
          </a:p>
          <a:p>
            <a:pPr>
              <a:buNone/>
            </a:pPr>
            <a:r>
              <a:rPr lang="en-US" sz="2400" b="1" dirty="0" smtClean="0"/>
              <a:t>Occupations</a:t>
            </a:r>
            <a:r>
              <a:rPr lang="en-US" sz="2400" dirty="0" smtClean="0"/>
              <a:t>: Sales, Entertainers, Public Speakers</a:t>
            </a:r>
          </a:p>
          <a:p>
            <a:r>
              <a:rPr lang="en-US" sz="2000" dirty="0" smtClean="0"/>
              <a:t>Tend to be BIG THINKERS!</a:t>
            </a:r>
          </a:p>
          <a:p>
            <a:r>
              <a:rPr lang="en-US" sz="2000" dirty="0" smtClean="0"/>
              <a:t>Love to tell stories to get point across</a:t>
            </a:r>
          </a:p>
          <a:p>
            <a:r>
              <a:rPr lang="en-US" sz="2000" dirty="0" smtClean="0"/>
              <a:t>Will assemble the team and be a leader</a:t>
            </a:r>
          </a:p>
          <a:p>
            <a:r>
              <a:rPr lang="en-US" sz="2000" dirty="0" smtClean="0"/>
              <a:t>Often talks with hands..risk taker </a:t>
            </a:r>
          </a:p>
          <a:p>
            <a:pPr>
              <a:buNone/>
            </a:pPr>
            <a:r>
              <a:rPr lang="en-US" sz="2400" b="1" dirty="0" smtClean="0"/>
              <a:t>Voice</a:t>
            </a:r>
            <a:r>
              <a:rPr lang="en-US" sz="2400" dirty="0" smtClean="0"/>
              <a:t>: loud and fast</a:t>
            </a:r>
          </a:p>
          <a:p>
            <a:pPr>
              <a:buNone/>
            </a:pPr>
            <a:r>
              <a:rPr lang="en-US" sz="2400" b="1" dirty="0" smtClean="0"/>
              <a:t>Dress</a:t>
            </a:r>
            <a:r>
              <a:rPr lang="en-US" sz="2400" dirty="0" smtClean="0"/>
              <a:t>: stylish, flamboyant, colorful</a:t>
            </a:r>
          </a:p>
          <a:p>
            <a:pPr>
              <a:buNone/>
            </a:pPr>
            <a:r>
              <a:rPr lang="en-US" sz="2400" b="1" dirty="0" smtClean="0"/>
              <a:t>Strengths</a:t>
            </a:r>
            <a:r>
              <a:rPr lang="en-US" sz="2400" dirty="0" smtClean="0"/>
              <a:t>: promoters, convincing, high energy, enthusiastic</a:t>
            </a:r>
          </a:p>
          <a:p>
            <a:pPr>
              <a:buNone/>
            </a:pPr>
            <a:r>
              <a:rPr lang="en-US" sz="2400" b="1" dirty="0" smtClean="0"/>
              <a:t>Weaknesses</a:t>
            </a:r>
            <a:r>
              <a:rPr lang="en-US" sz="2400" dirty="0" smtClean="0"/>
              <a:t>: talk too much, poor fol</a:t>
            </a:r>
            <a:r>
              <a:rPr lang="en-US" sz="2600" dirty="0" smtClean="0"/>
              <a:t>low-up, unorganized, </a:t>
            </a:r>
            <a:r>
              <a:rPr lang="en-US" sz="2400" dirty="0" smtClean="0"/>
              <a:t>tend 		to exaggerate</a:t>
            </a:r>
          </a:p>
          <a:p>
            <a:pPr>
              <a:buNone/>
            </a:pPr>
            <a:r>
              <a:rPr lang="en-US" sz="2400" b="1" dirty="0" smtClean="0"/>
              <a:t>Key Words</a:t>
            </a:r>
            <a:r>
              <a:rPr lang="en-US" sz="2400" dirty="0" smtClean="0"/>
              <a:t>: fun, excitement, freedom, lifestyle, trips</a:t>
            </a:r>
          </a:p>
          <a:p>
            <a:pPr>
              <a:buNone/>
            </a:pPr>
            <a:r>
              <a:rPr lang="en-US" sz="2400" b="1" dirty="0" smtClean="0"/>
              <a:t>Dislikes</a:t>
            </a:r>
            <a:r>
              <a:rPr lang="en-US" sz="2400" dirty="0" smtClean="0"/>
              <a:t>: Not having fun, facts &amp; figures, boredom        </a:t>
            </a:r>
            <a:r>
              <a:rPr lang="en-US" sz="2400" dirty="0" err="1" smtClean="0"/>
              <a:t>lisa</a:t>
            </a:r>
            <a:endParaRPr lang="en-US" sz="2400" dirty="0"/>
          </a:p>
        </p:txBody>
      </p:sp>
      <p:sp>
        <p:nvSpPr>
          <p:cNvPr id="5" name="Content Placeholder 4"/>
          <p:cNvSpPr txBox="1">
            <a:spLocks/>
          </p:cNvSpPr>
          <p:nvPr/>
        </p:nvSpPr>
        <p:spPr>
          <a:xfrm>
            <a:off x="6019800" y="2362200"/>
            <a:ext cx="2819400" cy="1828800"/>
          </a:xfrm>
          <a:prstGeom prst="rect">
            <a:avLst/>
          </a:prstGeom>
          <a:ln>
            <a:solidFill>
              <a:schemeClr val="tx2">
                <a:lumMod val="75000"/>
              </a:schemeClr>
            </a:solidFill>
          </a:ln>
        </p:spPr>
        <p:txBody>
          <a:bodyPr vert="horz" lIns="91440" tIns="45720" rIns="91440" bIns="45720" rtlCol="0">
            <a:normAutofit fontScale="25000" lnSpcReduction="20000"/>
          </a:bodyPr>
          <a:lstStyle/>
          <a:p>
            <a:pPr marL="342900" marR="0" lvl="0" indent="-342900" algn="l" defTabSz="914400" rtl="0" eaLnBrk="1" fontAlgn="auto" latinLnBrk="0" hangingPunct="1">
              <a:lnSpc>
                <a:spcPct val="100000"/>
              </a:lnSpc>
              <a:spcBef>
                <a:spcPct val="20000"/>
              </a:spcBef>
              <a:spcAft>
                <a:spcPts val="0"/>
              </a:spcAft>
              <a:buClrTx/>
              <a:buSzTx/>
              <a:buFont typeface="Arial" pitchFamily="34" charset="0"/>
              <a:buNone/>
              <a:tabLst/>
              <a:defRPr/>
            </a:pPr>
            <a:endParaRPr kumimoji="0" lang="en-US" sz="2400" b="0" i="0" u="none" strike="noStrike" kern="1200" cap="none" spc="0" normalizeH="0" baseline="0" noProof="0" dirty="0" smtClean="0">
              <a:ln>
                <a:noFill/>
              </a:ln>
              <a:solidFill>
                <a:schemeClr val="tx1"/>
              </a:solidFill>
              <a:effectLst/>
              <a:uLnTx/>
              <a:uFillTx/>
              <a:latin typeface="+mn-lt"/>
              <a:ea typeface="+mn-ea"/>
              <a:cs typeface="+mn-cs"/>
            </a:endParaRP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en-US" sz="9600" b="1" i="0" u="none" strike="noStrike" kern="1200" cap="none" spc="0" normalizeH="0" baseline="0" noProof="0" dirty="0" smtClean="0">
                <a:ln>
                  <a:noFill/>
                </a:ln>
                <a:solidFill>
                  <a:schemeClr val="tx1"/>
                </a:solidFill>
                <a:effectLst/>
                <a:uLnTx/>
                <a:uFillTx/>
                <a:latin typeface="+mn-lt"/>
                <a:ea typeface="+mn-ea"/>
                <a:cs typeface="+mn-cs"/>
              </a:rPr>
              <a:t>BASIC MOTIVATION:</a:t>
            </a:r>
            <a:endParaRPr kumimoji="0" lang="en-US" sz="9600" b="0" i="0" u="none" strike="noStrike" kern="1200" cap="none" spc="0" normalizeH="0" baseline="0" noProof="0" dirty="0" smtClean="0">
              <a:ln>
                <a:noFill/>
              </a:ln>
              <a:solidFill>
                <a:schemeClr val="tx1"/>
              </a:solidFill>
              <a:effectLst/>
              <a:uLnTx/>
              <a:uFillTx/>
              <a:latin typeface="+mn-lt"/>
              <a:ea typeface="+mn-ea"/>
              <a:cs typeface="+mn-cs"/>
            </a:endParaRP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n-US" sz="9600" b="0" i="0" u="none" strike="noStrike" kern="1200" cap="none" spc="0" normalizeH="0" baseline="0" noProof="0" dirty="0" smtClean="0">
                <a:ln>
                  <a:noFill/>
                </a:ln>
                <a:solidFill>
                  <a:schemeClr val="tx1"/>
                </a:solidFill>
                <a:effectLst/>
                <a:uLnTx/>
                <a:uFillTx/>
                <a:latin typeface="+mn-lt"/>
                <a:ea typeface="+mn-ea"/>
                <a:cs typeface="+mn-cs"/>
              </a:rPr>
              <a:t>Recognition                                                                                                                                                                                                                                                                         </a:t>
            </a: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n-US" sz="9600" b="0" i="0" u="none" strike="noStrike" kern="1200" cap="none" spc="0" normalizeH="0" baseline="0" noProof="0" dirty="0" smtClean="0">
                <a:ln>
                  <a:noFill/>
                </a:ln>
                <a:solidFill>
                  <a:schemeClr val="tx1"/>
                </a:solidFill>
                <a:effectLst/>
                <a:uLnTx/>
                <a:uFillTx/>
                <a:latin typeface="+mn-lt"/>
                <a:ea typeface="+mn-ea"/>
                <a:cs typeface="+mn-cs"/>
              </a:rPr>
              <a:t>Approval</a:t>
            </a: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n-US" sz="9600" b="0" i="0" u="none" strike="noStrike" kern="1200" cap="none" spc="0" normalizeH="0" baseline="0" noProof="0" dirty="0" smtClean="0">
                <a:ln>
                  <a:noFill/>
                </a:ln>
                <a:solidFill>
                  <a:schemeClr val="tx1"/>
                </a:solidFill>
                <a:effectLst/>
                <a:uLnTx/>
                <a:uFillTx/>
                <a:latin typeface="+mn-lt"/>
                <a:ea typeface="+mn-ea"/>
                <a:cs typeface="+mn-cs"/>
              </a:rPr>
              <a:t>Popularity </a:t>
            </a:r>
          </a:p>
        </p:txBody>
      </p:sp>
    </p:spTree>
    <p:extLst>
      <p:ext uri="{BB962C8B-B14F-4D97-AF65-F5344CB8AC3E}">
        <p14:creationId xmlns:p14="http://schemas.microsoft.com/office/powerpoint/2010/main" val="3306866844"/>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7"/>
            <a:ext cx="5486400" cy="715963"/>
          </a:xfrm>
          <a:ln>
            <a:solidFill>
              <a:schemeClr val="bg2">
                <a:lumMod val="50000"/>
              </a:schemeClr>
            </a:solidFill>
          </a:ln>
        </p:spPr>
        <p:txBody>
          <a:bodyPr>
            <a:noAutofit/>
          </a:bodyPr>
          <a:lstStyle/>
          <a:p>
            <a:r>
              <a:rPr lang="en-US" sz="3200" dirty="0" err="1" smtClean="0"/>
              <a:t>Analyticals</a:t>
            </a:r>
            <a:r>
              <a:rPr lang="en-US" sz="3200" dirty="0" smtClean="0"/>
              <a:t> --  Conscient</a:t>
            </a:r>
            <a:r>
              <a:rPr lang="en-US" sz="3600" dirty="0" smtClean="0"/>
              <a:t>ious</a:t>
            </a:r>
            <a:endParaRPr lang="en-US" sz="3600" dirty="0"/>
          </a:p>
        </p:txBody>
      </p:sp>
      <p:sp>
        <p:nvSpPr>
          <p:cNvPr id="3" name="Text Placeholder 2"/>
          <p:cNvSpPr>
            <a:spLocks noGrp="1"/>
          </p:cNvSpPr>
          <p:nvPr>
            <p:ph type="body" idx="1"/>
          </p:nvPr>
        </p:nvSpPr>
        <p:spPr>
          <a:xfrm>
            <a:off x="457200" y="1066800"/>
            <a:ext cx="8153400" cy="5500973"/>
          </a:xfrm>
        </p:spPr>
        <p:txBody>
          <a:bodyPr>
            <a:normAutofit/>
          </a:bodyPr>
          <a:lstStyle/>
          <a:p>
            <a:pPr marL="0" indent="0">
              <a:buNone/>
            </a:pPr>
            <a:r>
              <a:rPr lang="en-US" sz="2600" b="1" dirty="0" smtClean="0"/>
              <a:t>C’s</a:t>
            </a:r>
            <a:r>
              <a:rPr lang="en-US" sz="2600" dirty="0" smtClean="0"/>
              <a:t> are your conscientious workers.  </a:t>
            </a:r>
          </a:p>
          <a:p>
            <a:r>
              <a:rPr lang="en-US" sz="2400" dirty="0" smtClean="0"/>
              <a:t>They’ll drill all day long and never feel as			 if they’ve gotten it down…</a:t>
            </a:r>
          </a:p>
          <a:p>
            <a:r>
              <a:rPr lang="en-US" sz="2400" dirty="0" smtClean="0"/>
              <a:t>They’re perfectionists.  </a:t>
            </a:r>
          </a:p>
          <a:p>
            <a:r>
              <a:rPr lang="en-US" sz="2400" dirty="0" smtClean="0"/>
              <a:t>Great at detail and analysis.</a:t>
            </a:r>
          </a:p>
          <a:p>
            <a:pPr>
              <a:buNone/>
            </a:pPr>
            <a:endParaRPr lang="en-US" sz="2400" dirty="0" smtClean="0"/>
          </a:p>
          <a:p>
            <a:r>
              <a:rPr lang="en-US" sz="2400" dirty="0" smtClean="0"/>
              <a:t>Their downside is that they ask so many questions that they may drive their coach to drink!  </a:t>
            </a:r>
          </a:p>
          <a:p>
            <a:r>
              <a:rPr lang="en-US" sz="2400" dirty="0" smtClean="0"/>
              <a:t>And they have such high standards for themselves and their teammates that they may be destined to fail. -     </a:t>
            </a:r>
            <a:r>
              <a:rPr lang="en-US" sz="2400" dirty="0" err="1" smtClean="0"/>
              <a:t>jo</a:t>
            </a:r>
            <a:endParaRPr lang="en-US" sz="2400" dirty="0" smtClean="0"/>
          </a:p>
          <a:p>
            <a:endParaRPr lang="en-US" sz="2400" dirty="0"/>
          </a:p>
        </p:txBody>
      </p:sp>
      <p:pic>
        <p:nvPicPr>
          <p:cNvPr id="5" name="Picture 2" descr="http://cdn.cutestpaw.com/wp-content/uploads/2014/01/l-Owl-by-Mark-Bridge..jpg"/>
          <p:cNvPicPr>
            <a:picLocks noChangeAspect="1" noChangeArrowheads="1"/>
          </p:cNvPicPr>
          <p:nvPr/>
        </p:nvPicPr>
        <p:blipFill>
          <a:blip r:embed="rId2" cstate="print"/>
          <a:srcRect/>
          <a:stretch>
            <a:fillRect/>
          </a:stretch>
        </p:blipFill>
        <p:spPr bwMode="auto">
          <a:xfrm>
            <a:off x="6680200" y="381000"/>
            <a:ext cx="2032000" cy="3048000"/>
          </a:xfrm>
          <a:prstGeom prst="rect">
            <a:avLst/>
          </a:prstGeom>
          <a:noFill/>
        </p:spPr>
      </p:pic>
      <p:sp>
        <p:nvSpPr>
          <p:cNvPr id="6" name="TextBox 5"/>
          <p:cNvSpPr txBox="1"/>
          <p:nvPr/>
        </p:nvSpPr>
        <p:spPr>
          <a:xfrm>
            <a:off x="2057400" y="5486400"/>
            <a:ext cx="5105400" cy="584775"/>
          </a:xfrm>
          <a:prstGeom prst="rect">
            <a:avLst/>
          </a:prstGeom>
          <a:noFill/>
          <a:ln>
            <a:solidFill>
              <a:schemeClr val="tx2">
                <a:lumMod val="60000"/>
                <a:lumOff val="40000"/>
              </a:schemeClr>
            </a:solidFill>
          </a:ln>
        </p:spPr>
        <p:txBody>
          <a:bodyPr wrap="square" rtlCol="0">
            <a:spAutoFit/>
          </a:bodyPr>
          <a:lstStyle/>
          <a:p>
            <a:r>
              <a:rPr lang="en-US" sz="3200" b="1" dirty="0" smtClean="0"/>
              <a:t>Greatest Need– To Be Right</a:t>
            </a:r>
            <a:endParaRPr lang="en-US" sz="3200" b="1" dirty="0"/>
          </a:p>
        </p:txBody>
      </p:sp>
    </p:spTree>
    <p:extLst>
      <p:ext uri="{BB962C8B-B14F-4D97-AF65-F5344CB8AC3E}">
        <p14:creationId xmlns:p14="http://schemas.microsoft.com/office/powerpoint/2010/main" val="3552981015"/>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bg/>
                                          </p:spTgt>
                                        </p:tgtEl>
                                        <p:attrNameLst>
                                          <p:attrName>style.visibility</p:attrName>
                                        </p:attrNameLst>
                                      </p:cBhvr>
                                      <p:to>
                                        <p:strVal val="visible"/>
                                      </p:to>
                                    </p:set>
                                    <p:anim calcmode="lin" valueType="num">
                                      <p:cBhvr additive="base">
                                        <p:cTn id="7" dur="500" fill="hold"/>
                                        <p:tgtEl>
                                          <p:spTgt spid="6">
                                            <p:bg/>
                                          </p:spTgt>
                                        </p:tgtEl>
                                        <p:attrNameLst>
                                          <p:attrName>ppt_x</p:attrName>
                                        </p:attrNameLst>
                                      </p:cBhvr>
                                      <p:tavLst>
                                        <p:tav tm="0">
                                          <p:val>
                                            <p:strVal val="#ppt_x"/>
                                          </p:val>
                                        </p:tav>
                                        <p:tav tm="100000">
                                          <p:val>
                                            <p:strVal val="#ppt_x"/>
                                          </p:val>
                                        </p:tav>
                                      </p:tavLst>
                                    </p:anim>
                                    <p:anim calcmode="lin" valueType="num">
                                      <p:cBhvr additive="base">
                                        <p:cTn id="8" dur="500" fill="hold"/>
                                        <p:tgtEl>
                                          <p:spTgt spid="6">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6">
                                            <p:txEl>
                                              <p:pRg st="0" end="0"/>
                                            </p:txEl>
                                          </p:spTgt>
                                        </p:tgtEl>
                                        <p:attrNameLst>
                                          <p:attrName>style.visibility</p:attrName>
                                        </p:attrNameLst>
                                      </p:cBhvr>
                                      <p:to>
                                        <p:strVal val="visible"/>
                                      </p:to>
                                    </p:set>
                                    <p:anim calcmode="lin" valueType="num">
                                      <p:cBhvr additive="base">
                                        <p:cTn id="11"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1" nodeType="clickEffect">
                                  <p:stCondLst>
                                    <p:cond delay="0"/>
                                  </p:stCondLst>
                                  <p:childTnLst>
                                    <p:set>
                                      <p:cBhvr>
                                        <p:cTn id="16" dur="1" fill="hold">
                                          <p:stCondLst>
                                            <p:cond delay="0"/>
                                          </p:stCondLst>
                                        </p:cTn>
                                        <p:tgtEl>
                                          <p:spTgt spid="6">
                                            <p:bg/>
                                          </p:spTgt>
                                        </p:tgtEl>
                                        <p:attrNameLst>
                                          <p:attrName>style.visibility</p:attrName>
                                        </p:attrNameLst>
                                      </p:cBhvr>
                                      <p:to>
                                        <p:strVal val="visible"/>
                                      </p:to>
                                    </p:set>
                                  </p:childTnLst>
                                </p:cTn>
                              </p:par>
                              <p:par>
                                <p:cTn id="17" presetID="1" presetClass="entr" presetSubtype="0" fill="hold" grpId="1" nodeType="withEffect">
                                  <p:stCondLst>
                                    <p:cond delay="0"/>
                                  </p:stCondLst>
                                  <p:childTnLst>
                                    <p:set>
                                      <p:cBhvr>
                                        <p:cTn id="18"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allAtOnce" animBg="1"/>
      <p:bldP spid="6" grpId="1" build="allAtOnce"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7010400" y="3813236"/>
            <a:ext cx="2133600" cy="2816164"/>
          </a:xfrm>
          <a:prstGeom prst="rect">
            <a:avLst/>
          </a:prstGeom>
        </p:spPr>
      </p:pic>
      <p:sp>
        <p:nvSpPr>
          <p:cNvPr id="2" name="Title 1"/>
          <p:cNvSpPr>
            <a:spLocks noGrp="1"/>
          </p:cNvSpPr>
          <p:nvPr>
            <p:ph type="title"/>
          </p:nvPr>
        </p:nvSpPr>
        <p:spPr>
          <a:xfrm>
            <a:off x="304800" y="381000"/>
            <a:ext cx="5791200" cy="639762"/>
          </a:xfrm>
          <a:ln>
            <a:solidFill>
              <a:schemeClr val="tx2">
                <a:lumMod val="60000"/>
                <a:lumOff val="40000"/>
              </a:schemeClr>
            </a:solidFill>
          </a:ln>
        </p:spPr>
        <p:txBody>
          <a:bodyPr>
            <a:normAutofit fontScale="90000"/>
          </a:bodyPr>
          <a:lstStyle/>
          <a:p>
            <a:r>
              <a:rPr lang="en-US" b="1" dirty="0" smtClean="0"/>
              <a:t> </a:t>
            </a:r>
            <a:r>
              <a:rPr lang="en-US" sz="3600" dirty="0" smtClean="0"/>
              <a:t>Analytical – Owl - Conscientious</a:t>
            </a:r>
            <a:endParaRPr lang="en-US" sz="3600" dirty="0"/>
          </a:p>
        </p:txBody>
      </p:sp>
      <p:sp>
        <p:nvSpPr>
          <p:cNvPr id="3" name="Content Placeholder 2"/>
          <p:cNvSpPr>
            <a:spLocks noGrp="1"/>
          </p:cNvSpPr>
          <p:nvPr>
            <p:ph idx="1"/>
          </p:nvPr>
        </p:nvSpPr>
        <p:spPr>
          <a:xfrm>
            <a:off x="381000" y="1143000"/>
            <a:ext cx="7391400" cy="5486400"/>
          </a:xfrm>
        </p:spPr>
        <p:txBody>
          <a:bodyPr>
            <a:normAutofit fontScale="92500"/>
          </a:bodyPr>
          <a:lstStyle/>
          <a:p>
            <a:pPr>
              <a:buNone/>
            </a:pPr>
            <a:r>
              <a:rPr lang="en-US" sz="2600" b="1" i="1" dirty="0" smtClean="0"/>
              <a:t>Let’s get the facts and figures</a:t>
            </a:r>
            <a:endParaRPr lang="en-US" sz="2600" dirty="0" smtClean="0"/>
          </a:p>
          <a:p>
            <a:pPr>
              <a:buNone/>
            </a:pPr>
            <a:r>
              <a:rPr lang="en-US" sz="2600" b="1" dirty="0" smtClean="0"/>
              <a:t>Occupations</a:t>
            </a:r>
            <a:r>
              <a:rPr lang="en-US" sz="2600" dirty="0" smtClean="0"/>
              <a:t>: accountants ,engineers, research</a:t>
            </a:r>
          </a:p>
          <a:p>
            <a:r>
              <a:rPr lang="en-US" sz="2200" dirty="0" smtClean="0"/>
              <a:t>Skeptical/always asking questions/Always 	   		 need more information. No round numbers</a:t>
            </a:r>
          </a:p>
          <a:p>
            <a:r>
              <a:rPr lang="en-US" sz="2200" dirty="0" smtClean="0"/>
              <a:t>Be specific! Organized and neat</a:t>
            </a:r>
          </a:p>
          <a:p>
            <a:pPr>
              <a:buNone/>
            </a:pPr>
            <a:r>
              <a:rPr lang="en-US" sz="2600" b="1" dirty="0" smtClean="0"/>
              <a:t>Voice</a:t>
            </a:r>
            <a:r>
              <a:rPr lang="en-US" sz="2600" dirty="0" smtClean="0"/>
              <a:t>: </a:t>
            </a:r>
            <a:r>
              <a:rPr lang="en-US" sz="2600" dirty="0"/>
              <a:t>S</a:t>
            </a:r>
            <a:r>
              <a:rPr lang="en-US" sz="2600" dirty="0" smtClean="0"/>
              <a:t>oft and polite</a:t>
            </a:r>
          </a:p>
          <a:p>
            <a:pPr>
              <a:buNone/>
            </a:pPr>
            <a:r>
              <a:rPr lang="en-US" sz="2600" b="1" dirty="0" smtClean="0"/>
              <a:t>Dress</a:t>
            </a:r>
            <a:r>
              <a:rPr lang="en-US" sz="2600" dirty="0" smtClean="0"/>
              <a:t>:  Formal and conservative              </a:t>
            </a:r>
            <a:r>
              <a:rPr lang="en-US" sz="2600" dirty="0" err="1" smtClean="0"/>
              <a:t>jo</a:t>
            </a:r>
            <a:endParaRPr lang="en-US" sz="2600" dirty="0" smtClean="0"/>
          </a:p>
          <a:p>
            <a:pPr>
              <a:buNone/>
            </a:pPr>
            <a:r>
              <a:rPr lang="en-US" sz="2600" b="1" dirty="0" smtClean="0"/>
              <a:t>Strengths: </a:t>
            </a:r>
            <a:r>
              <a:rPr lang="en-US" sz="2600" dirty="0" smtClean="0"/>
              <a:t>Organized, planners, accurate, persistent 			follow through</a:t>
            </a:r>
          </a:p>
          <a:p>
            <a:pPr>
              <a:buNone/>
            </a:pPr>
            <a:r>
              <a:rPr lang="en-US" sz="2600" b="1" dirty="0" smtClean="0"/>
              <a:t>Weaknesses</a:t>
            </a:r>
            <a:r>
              <a:rPr lang="en-US" sz="2600" dirty="0" smtClean="0"/>
              <a:t>: Overly-analytical, hard to please, 				depressed, lonely.</a:t>
            </a:r>
          </a:p>
          <a:p>
            <a:pPr>
              <a:buNone/>
            </a:pPr>
            <a:r>
              <a:rPr lang="en-US" sz="2600" b="1" dirty="0" smtClean="0"/>
              <a:t>Key Words</a:t>
            </a:r>
            <a:r>
              <a:rPr lang="en-US" sz="2600" dirty="0" smtClean="0"/>
              <a:t>: Why?  Graphs, charts research, exactly</a:t>
            </a:r>
          </a:p>
          <a:p>
            <a:pPr>
              <a:buNone/>
            </a:pPr>
            <a:r>
              <a:rPr lang="en-US" sz="2600" b="1" dirty="0" smtClean="0"/>
              <a:t>Dislikes: </a:t>
            </a:r>
            <a:r>
              <a:rPr lang="en-US" sz="2600" dirty="0" smtClean="0"/>
              <a:t>Pushy people, no facts, being late, lazy people</a:t>
            </a:r>
          </a:p>
          <a:p>
            <a:endParaRPr lang="en-US" dirty="0"/>
          </a:p>
        </p:txBody>
      </p:sp>
      <p:sp>
        <p:nvSpPr>
          <p:cNvPr id="6" name="Content Placeholder 4"/>
          <p:cNvSpPr txBox="1">
            <a:spLocks/>
          </p:cNvSpPr>
          <p:nvPr/>
        </p:nvSpPr>
        <p:spPr>
          <a:xfrm>
            <a:off x="6629400" y="990600"/>
            <a:ext cx="2286000" cy="2667000"/>
          </a:xfrm>
          <a:prstGeom prst="rect">
            <a:avLst/>
          </a:prstGeom>
          <a:ln>
            <a:solidFill>
              <a:schemeClr val="tx2">
                <a:lumMod val="75000"/>
              </a:schemeClr>
            </a:solidFill>
          </a:ln>
        </p:spPr>
        <p:txBody>
          <a:bodyPr vert="horz" lIns="91440" tIns="45720" rIns="91440" bIns="45720" rtlCol="0">
            <a:noAutofit/>
          </a:bodyPr>
          <a:lstStyle/>
          <a:p>
            <a:pPr marL="342900" marR="0" lvl="0" indent="-34290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en-US" sz="2400" b="1" i="0" u="none" strike="noStrike" kern="1200" cap="none" spc="0" normalizeH="0" baseline="0" noProof="0" dirty="0" smtClean="0">
                <a:ln>
                  <a:noFill/>
                </a:ln>
                <a:solidFill>
                  <a:schemeClr val="tx1"/>
                </a:solidFill>
                <a:effectLst/>
                <a:uLnTx/>
                <a:uFillTx/>
                <a:latin typeface="+mn-lt"/>
                <a:ea typeface="+mn-ea"/>
                <a:cs typeface="+mn-cs"/>
              </a:rPr>
              <a:t>BASIC MOTIVATION</a:t>
            </a:r>
            <a:endParaRPr kumimoji="0" lang="en-US" sz="2400" b="0" i="0" u="none" strike="noStrike" kern="1200" cap="none" spc="0" normalizeH="0" baseline="0" noProof="0" dirty="0" smtClean="0">
              <a:ln>
                <a:noFill/>
              </a:ln>
              <a:solidFill>
                <a:schemeClr val="tx1"/>
              </a:solidFill>
              <a:effectLst/>
              <a:uLnTx/>
              <a:uFillTx/>
              <a:latin typeface="+mn-lt"/>
              <a:ea typeface="+mn-ea"/>
              <a:cs typeface="+mn-cs"/>
            </a:endParaRP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n-US" sz="2400" b="0" i="0" u="none" strike="noStrike" kern="1200" cap="none" spc="0" normalizeH="0" baseline="0" noProof="0" dirty="0" smtClean="0">
                <a:ln>
                  <a:noFill/>
                </a:ln>
                <a:solidFill>
                  <a:schemeClr val="tx1"/>
                </a:solidFill>
                <a:effectLst/>
                <a:uLnTx/>
                <a:uFillTx/>
                <a:latin typeface="+mn-lt"/>
                <a:ea typeface="+mn-ea"/>
                <a:cs typeface="+mn-cs"/>
              </a:rPr>
              <a:t>Quality answers</a:t>
            </a: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n-US" sz="2400" b="0" i="0" u="none" strike="noStrike" kern="1200" cap="none" spc="0" normalizeH="0" baseline="0" noProof="0" dirty="0" smtClean="0">
                <a:ln>
                  <a:noFill/>
                </a:ln>
                <a:solidFill>
                  <a:schemeClr val="tx1"/>
                </a:solidFill>
                <a:effectLst/>
                <a:uLnTx/>
                <a:uFillTx/>
                <a:latin typeface="+mn-lt"/>
                <a:ea typeface="+mn-ea"/>
                <a:cs typeface="+mn-cs"/>
              </a:rPr>
              <a:t>Excellence </a:t>
            </a: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n-US" sz="2400" b="0" i="0" u="none" strike="noStrike" kern="1200" cap="none" spc="0" normalizeH="0" baseline="0" noProof="0" dirty="0" smtClean="0">
                <a:ln>
                  <a:noFill/>
                </a:ln>
                <a:solidFill>
                  <a:schemeClr val="tx1"/>
                </a:solidFill>
                <a:effectLst/>
                <a:uLnTx/>
                <a:uFillTx/>
                <a:latin typeface="+mn-lt"/>
                <a:ea typeface="+mn-ea"/>
                <a:cs typeface="+mn-cs"/>
              </a:rPr>
              <a:t>Value</a:t>
            </a:r>
            <a:endParaRPr kumimoji="0" lang="en-US" sz="2400" b="0" i="0" u="none" strike="noStrike" kern="1200" cap="none" spc="0" normalizeH="0" baseline="0" noProof="0" dirty="0">
              <a:ln>
                <a:noFill/>
              </a:ln>
              <a:solidFill>
                <a:schemeClr val="tx1"/>
              </a:solidFill>
              <a:effectLst/>
              <a:uLnTx/>
              <a:uFillTx/>
              <a:latin typeface="+mn-lt"/>
              <a:ea typeface="+mn-ea"/>
              <a:cs typeface="+mn-cs"/>
            </a:endParaRPr>
          </a:p>
        </p:txBody>
      </p:sp>
    </p:spTree>
    <p:extLst>
      <p:ext uri="{BB962C8B-B14F-4D97-AF65-F5344CB8AC3E}">
        <p14:creationId xmlns:p14="http://schemas.microsoft.com/office/powerpoint/2010/main" val="90041686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1"/>
            <a:ext cx="5181600" cy="685800"/>
          </a:xfrm>
          <a:ln>
            <a:solidFill>
              <a:schemeClr val="accent3">
                <a:lumMod val="50000"/>
              </a:schemeClr>
            </a:solidFill>
          </a:ln>
        </p:spPr>
        <p:txBody>
          <a:bodyPr>
            <a:noAutofit/>
          </a:bodyPr>
          <a:lstStyle/>
          <a:p>
            <a:r>
              <a:rPr lang="en-US" sz="3200" dirty="0" err="1" smtClean="0"/>
              <a:t>Amiables</a:t>
            </a:r>
            <a:r>
              <a:rPr lang="en-US" sz="3200" dirty="0" smtClean="0"/>
              <a:t> – </a:t>
            </a:r>
            <a:r>
              <a:rPr lang="en-US" sz="3200" dirty="0" err="1" smtClean="0"/>
              <a:t>Steady,Reliable</a:t>
            </a:r>
            <a:r>
              <a:rPr lang="en-US" sz="3200" dirty="0" smtClean="0"/>
              <a:t> </a:t>
            </a:r>
            <a:endParaRPr lang="en-US" sz="3200" dirty="0"/>
          </a:p>
        </p:txBody>
      </p:sp>
      <p:sp>
        <p:nvSpPr>
          <p:cNvPr id="3" name="Text Placeholder 2"/>
          <p:cNvSpPr>
            <a:spLocks noGrp="1"/>
          </p:cNvSpPr>
          <p:nvPr>
            <p:ph type="body" idx="1"/>
          </p:nvPr>
        </p:nvSpPr>
        <p:spPr>
          <a:xfrm>
            <a:off x="304800" y="1371600"/>
            <a:ext cx="8229600" cy="5257800"/>
          </a:xfrm>
        </p:spPr>
        <p:txBody>
          <a:bodyPr>
            <a:normAutofit/>
          </a:bodyPr>
          <a:lstStyle/>
          <a:p>
            <a:pPr marL="0" indent="0">
              <a:buNone/>
            </a:pPr>
            <a:r>
              <a:rPr lang="en-US" sz="2400" b="1" dirty="0" smtClean="0"/>
              <a:t>S’s</a:t>
            </a:r>
            <a:r>
              <a:rPr lang="en-US" sz="2400" dirty="0" smtClean="0"/>
              <a:t> are stable, sensitive, supportive</a:t>
            </a:r>
          </a:p>
          <a:p>
            <a:r>
              <a:rPr lang="en-US" sz="2400" dirty="0" smtClean="0"/>
              <a:t>They’re quiet, but very loyal and love being a part of a team…they stay on your team even though they may not have goals for high ranks. </a:t>
            </a:r>
          </a:p>
          <a:p>
            <a:r>
              <a:rPr lang="en-US" sz="2400" dirty="0" smtClean="0"/>
              <a:t>They are skilled at calming an explosive situation  while others are freaking out.  </a:t>
            </a:r>
          </a:p>
          <a:p>
            <a:r>
              <a:rPr lang="en-US" sz="2400" dirty="0" smtClean="0"/>
              <a:t>S’s need to learn to assert themselves in group situations so that their teammates don’t overlook their contributions. </a:t>
            </a:r>
          </a:p>
          <a:p>
            <a:r>
              <a:rPr lang="en-US" sz="2400" dirty="0" err="1" smtClean="0"/>
              <a:t>Amiables</a:t>
            </a:r>
            <a:r>
              <a:rPr lang="en-US" sz="2400" dirty="0" smtClean="0"/>
              <a:t> as well as </a:t>
            </a:r>
            <a:r>
              <a:rPr lang="en-US" sz="2400" dirty="0" err="1" smtClean="0"/>
              <a:t>Analyticals</a:t>
            </a:r>
            <a:r>
              <a:rPr lang="en-US" sz="2400" dirty="0" smtClean="0"/>
              <a:t> can be over-thinkers. So they will want to balance  time for thinking and time for acting. -</a:t>
            </a:r>
          </a:p>
          <a:p>
            <a:pPr marL="0" indent="0">
              <a:buNone/>
            </a:pPr>
            <a:r>
              <a:rPr lang="en-US" sz="2400" dirty="0" smtClean="0"/>
              <a:t>	</a:t>
            </a:r>
            <a:r>
              <a:rPr lang="en-US" sz="2400" dirty="0" err="1" smtClean="0"/>
              <a:t>katie</a:t>
            </a:r>
            <a:r>
              <a:rPr lang="en-US" sz="2400" dirty="0" smtClean="0"/>
              <a:t>	</a:t>
            </a:r>
            <a:endParaRPr lang="en-US" sz="2400" dirty="0"/>
          </a:p>
        </p:txBody>
      </p:sp>
      <p:pic>
        <p:nvPicPr>
          <p:cNvPr id="49154" name="Picture 2" descr="http://dims.vetstreet.com/dims3/MMAH/thumbnail/645x380/quality/90/?url=http%3A%2F%2Fs3.amazonaws.com%2Fassets.prod.vetstreet.com%2F98%2Fd98250a0d311e0a2380050568d634f%2Ffile%2FGolden-Retriever-3-645mk062411.jpg"/>
          <p:cNvPicPr>
            <a:picLocks noChangeAspect="1" noChangeArrowheads="1"/>
          </p:cNvPicPr>
          <p:nvPr/>
        </p:nvPicPr>
        <p:blipFill>
          <a:blip r:embed="rId2" cstate="print"/>
          <a:srcRect/>
          <a:stretch>
            <a:fillRect/>
          </a:stretch>
        </p:blipFill>
        <p:spPr bwMode="auto">
          <a:xfrm>
            <a:off x="5867400" y="167044"/>
            <a:ext cx="2971800" cy="1737956"/>
          </a:xfrm>
          <a:prstGeom prst="rect">
            <a:avLst/>
          </a:prstGeom>
          <a:noFill/>
        </p:spPr>
      </p:pic>
      <p:sp>
        <p:nvSpPr>
          <p:cNvPr id="5" name="TextBox 4"/>
          <p:cNvSpPr txBox="1"/>
          <p:nvPr/>
        </p:nvSpPr>
        <p:spPr>
          <a:xfrm>
            <a:off x="2590800" y="5791200"/>
            <a:ext cx="4953000" cy="584775"/>
          </a:xfrm>
          <a:prstGeom prst="rect">
            <a:avLst/>
          </a:prstGeom>
          <a:noFill/>
          <a:ln>
            <a:solidFill>
              <a:schemeClr val="tx2">
                <a:lumMod val="60000"/>
                <a:lumOff val="40000"/>
              </a:schemeClr>
            </a:solidFill>
          </a:ln>
        </p:spPr>
        <p:txBody>
          <a:bodyPr wrap="square" rtlCol="0">
            <a:spAutoFit/>
          </a:bodyPr>
          <a:lstStyle/>
          <a:p>
            <a:r>
              <a:rPr lang="en-US" sz="3200" dirty="0" smtClean="0"/>
              <a:t>Greatest Need – To Be Safe </a:t>
            </a:r>
            <a:endParaRPr lang="en-US" sz="3200" dirty="0"/>
          </a:p>
        </p:txBody>
      </p:sp>
    </p:spTree>
    <p:extLst>
      <p:ext uri="{BB962C8B-B14F-4D97-AF65-F5344CB8AC3E}">
        <p14:creationId xmlns:p14="http://schemas.microsoft.com/office/powerpoint/2010/main" val="4147297905"/>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bg/>
                                          </p:spTgt>
                                        </p:tgtEl>
                                        <p:attrNameLst>
                                          <p:attrName>style.visibility</p:attrName>
                                        </p:attrNameLst>
                                      </p:cBhvr>
                                      <p:to>
                                        <p:strVal val="visible"/>
                                      </p:to>
                                    </p:set>
                                    <p:anim calcmode="lin" valueType="num">
                                      <p:cBhvr additive="base">
                                        <p:cTn id="7" dur="500" fill="hold"/>
                                        <p:tgtEl>
                                          <p:spTgt spid="5">
                                            <p:bg/>
                                          </p:spTgt>
                                        </p:tgtEl>
                                        <p:attrNameLst>
                                          <p:attrName>ppt_x</p:attrName>
                                        </p:attrNameLst>
                                      </p:cBhvr>
                                      <p:tavLst>
                                        <p:tav tm="0">
                                          <p:val>
                                            <p:strVal val="#ppt_x"/>
                                          </p:val>
                                        </p:tav>
                                        <p:tav tm="100000">
                                          <p:val>
                                            <p:strVal val="#ppt_x"/>
                                          </p:val>
                                        </p:tav>
                                      </p:tavLst>
                                    </p:anim>
                                    <p:anim calcmode="lin" valueType="num">
                                      <p:cBhvr additive="base">
                                        <p:cTn id="8" dur="500" fill="hold"/>
                                        <p:tgtEl>
                                          <p:spTgt spid="5">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5">
                                            <p:txEl>
                                              <p:pRg st="0" end="0"/>
                                            </p:txEl>
                                          </p:spTgt>
                                        </p:tgtEl>
                                        <p:attrNameLst>
                                          <p:attrName>style.visibility</p:attrName>
                                        </p:attrNameLst>
                                      </p:cBhvr>
                                      <p:to>
                                        <p:strVal val="visible"/>
                                      </p:to>
                                    </p:set>
                                    <p:anim calcmode="lin" valueType="num">
                                      <p:cBhvr additive="base">
                                        <p:cTn id="11"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allAtOnce"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325562"/>
          </a:xfrm>
        </p:spPr>
        <p:txBody>
          <a:bodyPr>
            <a:normAutofit fontScale="90000"/>
          </a:bodyPr>
          <a:lstStyle/>
          <a:p>
            <a:r>
              <a:rPr lang="en-US" sz="3200" b="1" dirty="0" smtClean="0"/>
              <a:t> Dan </a:t>
            </a:r>
            <a:r>
              <a:rPr lang="en-US" sz="3200" b="1" dirty="0" err="1" smtClean="0"/>
              <a:t>Buettner</a:t>
            </a:r>
            <a:r>
              <a:rPr lang="en-US" sz="3200" b="1" dirty="0" smtClean="0"/>
              <a:t> at Shaklee Live</a:t>
            </a:r>
            <a:br>
              <a:rPr lang="en-US" sz="3200" b="1" dirty="0" smtClean="0"/>
            </a:br>
            <a:r>
              <a:rPr lang="en-US" sz="2800" b="1" dirty="0" smtClean="0"/>
              <a:t>National Geographic Explorer and New York Times® best-selling author of </a:t>
            </a:r>
            <a:r>
              <a:rPr lang="en-US" sz="2800" b="1" i="1" dirty="0" smtClean="0"/>
              <a:t>The Blue Zones</a:t>
            </a:r>
            <a:endParaRPr lang="en-US" sz="3200" dirty="0"/>
          </a:p>
        </p:txBody>
      </p:sp>
      <p:sp>
        <p:nvSpPr>
          <p:cNvPr id="3" name="Content Placeholder 2"/>
          <p:cNvSpPr>
            <a:spLocks noGrp="1"/>
          </p:cNvSpPr>
          <p:nvPr>
            <p:ph idx="1"/>
          </p:nvPr>
        </p:nvSpPr>
        <p:spPr>
          <a:xfrm>
            <a:off x="1981200" y="1828800"/>
            <a:ext cx="6705600" cy="4724400"/>
          </a:xfrm>
        </p:spPr>
        <p:txBody>
          <a:bodyPr>
            <a:normAutofit/>
          </a:bodyPr>
          <a:lstStyle/>
          <a:p>
            <a:r>
              <a:rPr lang="en-US" sz="2000" dirty="0" smtClean="0"/>
              <a:t>Founded Blue Zones, </a:t>
            </a:r>
            <a:r>
              <a:rPr lang="en-US" sz="2000" baseline="30000" dirty="0" smtClean="0"/>
              <a:t> </a:t>
            </a:r>
            <a:r>
              <a:rPr lang="en-US" sz="2000" dirty="0" smtClean="0"/>
              <a:t>LLC in 2009, a company that puts the world’s best practices of longevity and wellbeing to work in people’s lives.  </a:t>
            </a:r>
          </a:p>
          <a:p>
            <a:r>
              <a:rPr lang="en-US" sz="2000" dirty="0" err="1" smtClean="0"/>
              <a:t>Buettner’s</a:t>
            </a:r>
            <a:r>
              <a:rPr lang="en-US" sz="2000" dirty="0" smtClean="0"/>
              <a:t> </a:t>
            </a:r>
            <a:r>
              <a:rPr lang="en-US" sz="2000" i="1" dirty="0" smtClean="0"/>
              <a:t>National Geographic</a:t>
            </a:r>
            <a:r>
              <a:rPr lang="en-US" sz="2000" dirty="0" smtClean="0"/>
              <a:t> cover story on longevity, “The Secrets of Living Longer,” was one of their top-selling issues in history and resulted in his being a finalist for a National Magazine Award.   </a:t>
            </a:r>
          </a:p>
          <a:p>
            <a:r>
              <a:rPr lang="en-US" sz="2000" dirty="0" smtClean="0"/>
              <a:t>His books </a:t>
            </a:r>
            <a:r>
              <a:rPr lang="en-US" sz="2000" i="1" dirty="0" smtClean="0"/>
              <a:t>The Blue Zones: Lessons for Living Longer from the People Who’ve Lived the Longest</a:t>
            </a:r>
            <a:r>
              <a:rPr lang="en-US" sz="2000" dirty="0" smtClean="0"/>
              <a:t> (2008) and</a:t>
            </a:r>
            <a:r>
              <a:rPr lang="en-US" sz="2000" i="1" dirty="0" smtClean="0"/>
              <a:t> Thrive: Finding Happiness the Blue Zones Way</a:t>
            </a:r>
            <a:r>
              <a:rPr lang="en-US" sz="2000" dirty="0" smtClean="0"/>
              <a:t> (2010) appeared on many bestseller lists and were both featured on </a:t>
            </a:r>
            <a:r>
              <a:rPr lang="en-US" sz="2000" i="1" dirty="0" smtClean="0"/>
              <a:t>Oprah</a:t>
            </a:r>
            <a:r>
              <a:rPr lang="en-US" sz="2000" dirty="0" smtClean="0"/>
              <a:t>. </a:t>
            </a:r>
          </a:p>
          <a:p>
            <a:r>
              <a:rPr lang="en-US" sz="2000" dirty="0" smtClean="0"/>
              <a:t>His new book, </a:t>
            </a:r>
            <a:r>
              <a:rPr lang="en-US" sz="2000" b="1" dirty="0" smtClean="0"/>
              <a:t>THE BLUE ZONES SOLUTION: </a:t>
            </a:r>
            <a:r>
              <a:rPr lang="en-US" sz="2000" b="1" i="1" dirty="0" smtClean="0"/>
              <a:t>Eating and Living Like the World’s Healthiest People</a:t>
            </a:r>
            <a:r>
              <a:rPr lang="en-US" sz="2000" dirty="0" smtClean="0"/>
              <a:t>, is available in stores now.</a:t>
            </a:r>
            <a:endParaRPr lang="en-US" sz="2000" dirty="0"/>
          </a:p>
        </p:txBody>
      </p:sp>
      <p:pic>
        <p:nvPicPr>
          <p:cNvPr id="1026" name="Picture 2" descr="Dan Buettner"/>
          <p:cNvPicPr>
            <a:picLocks noChangeAspect="1" noChangeArrowheads="1"/>
          </p:cNvPicPr>
          <p:nvPr/>
        </p:nvPicPr>
        <p:blipFill>
          <a:blip r:embed="rId2" cstate="print"/>
          <a:srcRect/>
          <a:stretch>
            <a:fillRect/>
          </a:stretch>
        </p:blipFill>
        <p:spPr bwMode="auto">
          <a:xfrm>
            <a:off x="304800" y="1371600"/>
            <a:ext cx="1714500" cy="1714500"/>
          </a:xfrm>
          <a:prstGeom prst="rect">
            <a:avLst/>
          </a:prstGeom>
          <a:noFill/>
        </p:spPr>
      </p:pic>
      <p:sp>
        <p:nvSpPr>
          <p:cNvPr id="4" name="TextBox 3"/>
          <p:cNvSpPr txBox="1"/>
          <p:nvPr/>
        </p:nvSpPr>
        <p:spPr>
          <a:xfrm>
            <a:off x="7010400" y="6400800"/>
            <a:ext cx="813594" cy="369332"/>
          </a:xfrm>
          <a:prstGeom prst="rect">
            <a:avLst/>
          </a:prstGeom>
          <a:noFill/>
        </p:spPr>
        <p:txBody>
          <a:bodyPr wrap="none" rtlCol="0">
            <a:spAutoFit/>
          </a:bodyPr>
          <a:lstStyle/>
          <a:p>
            <a:r>
              <a:rPr lang="en-US" dirty="0" smtClean="0"/>
              <a:t>harper</a:t>
            </a:r>
            <a:endParaRPr lang="en-US" dirty="0"/>
          </a:p>
        </p:txBody>
      </p:sp>
    </p:spTree>
    <p:extLst>
      <p:ext uri="{BB962C8B-B14F-4D97-AF65-F5344CB8AC3E}">
        <p14:creationId xmlns:p14="http://schemas.microsoft.com/office/powerpoint/2010/main" val="1325409609"/>
      </p:ext>
    </p:extLst>
  </p:cSld>
  <p:clrMapOvr>
    <a:masterClrMapping/>
  </p:clrMapOvr>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6829014" y="4419600"/>
            <a:ext cx="2137185" cy="2438399"/>
          </a:xfrm>
          <a:prstGeom prst="rect">
            <a:avLst/>
          </a:prstGeom>
        </p:spPr>
      </p:pic>
      <p:sp>
        <p:nvSpPr>
          <p:cNvPr id="2" name="Title 1"/>
          <p:cNvSpPr>
            <a:spLocks noGrp="1"/>
          </p:cNvSpPr>
          <p:nvPr>
            <p:ph type="title"/>
          </p:nvPr>
        </p:nvSpPr>
        <p:spPr>
          <a:xfrm>
            <a:off x="457200" y="228600"/>
            <a:ext cx="5562600" cy="533400"/>
          </a:xfrm>
          <a:ln>
            <a:solidFill>
              <a:schemeClr val="tx2">
                <a:lumMod val="60000"/>
                <a:lumOff val="40000"/>
              </a:schemeClr>
            </a:solidFill>
          </a:ln>
        </p:spPr>
        <p:txBody>
          <a:bodyPr>
            <a:normAutofit fontScale="90000"/>
          </a:bodyPr>
          <a:lstStyle/>
          <a:p>
            <a:r>
              <a:rPr lang="en-US" sz="3200" b="1" dirty="0" smtClean="0"/>
              <a:t>AMIABLE-Golden Retriever</a:t>
            </a:r>
            <a:endParaRPr lang="en-US" sz="3200" dirty="0"/>
          </a:p>
        </p:txBody>
      </p:sp>
      <p:sp>
        <p:nvSpPr>
          <p:cNvPr id="3" name="Content Placeholder 2"/>
          <p:cNvSpPr>
            <a:spLocks noGrp="1"/>
          </p:cNvSpPr>
          <p:nvPr>
            <p:ph idx="1"/>
          </p:nvPr>
        </p:nvSpPr>
        <p:spPr>
          <a:xfrm>
            <a:off x="457200" y="736600"/>
            <a:ext cx="7010400" cy="6096000"/>
          </a:xfrm>
        </p:spPr>
        <p:txBody>
          <a:bodyPr>
            <a:normAutofit/>
          </a:bodyPr>
          <a:lstStyle/>
          <a:p>
            <a:pPr>
              <a:buNone/>
            </a:pPr>
            <a:r>
              <a:rPr lang="en-US" sz="2400" b="1" i="1" dirty="0" smtClean="0"/>
              <a:t>We need to get along. Let’s be friends</a:t>
            </a:r>
            <a:r>
              <a:rPr lang="en-US" sz="2400" i="1" dirty="0" smtClean="0"/>
              <a:t>.</a:t>
            </a:r>
            <a:endParaRPr lang="en-US" sz="2400" dirty="0" smtClean="0"/>
          </a:p>
          <a:p>
            <a:r>
              <a:rPr lang="en-US" sz="2400" dirty="0" smtClean="0"/>
              <a:t>Occupations: Teachers, Nurses Counselors</a:t>
            </a:r>
          </a:p>
          <a:p>
            <a:r>
              <a:rPr lang="en-US" sz="2400" dirty="0" smtClean="0"/>
              <a:t>Givers: donate their time for benefit of others</a:t>
            </a:r>
          </a:p>
          <a:p>
            <a:r>
              <a:rPr lang="en-US" sz="2400" dirty="0" smtClean="0"/>
              <a:t>Like to help:</a:t>
            </a:r>
          </a:p>
          <a:p>
            <a:r>
              <a:rPr lang="en-US" sz="2400" dirty="0" smtClean="0"/>
              <a:t>Indecisive/followers/often feel guilty</a:t>
            </a:r>
          </a:p>
          <a:p>
            <a:r>
              <a:rPr lang="en-US" sz="2400" dirty="0" smtClean="0"/>
              <a:t>Not money motivated.</a:t>
            </a:r>
          </a:p>
          <a:p>
            <a:pPr>
              <a:buNone/>
            </a:pPr>
            <a:r>
              <a:rPr lang="en-US" sz="2400" b="1" dirty="0" smtClean="0"/>
              <a:t>Voice</a:t>
            </a:r>
            <a:r>
              <a:rPr lang="en-US" sz="2400" dirty="0" smtClean="0"/>
              <a:t>: soft and gentle</a:t>
            </a:r>
          </a:p>
          <a:p>
            <a:pPr>
              <a:buNone/>
            </a:pPr>
            <a:r>
              <a:rPr lang="en-US" sz="2400" b="1" dirty="0" smtClean="0"/>
              <a:t>Dress</a:t>
            </a:r>
            <a:r>
              <a:rPr lang="en-US" sz="2400" dirty="0" smtClean="0"/>
              <a:t>: casual and comfortable</a:t>
            </a:r>
          </a:p>
          <a:p>
            <a:pPr>
              <a:buNone/>
            </a:pPr>
            <a:r>
              <a:rPr lang="en-US" sz="2400" b="1" dirty="0" smtClean="0"/>
              <a:t>Strengths: </a:t>
            </a:r>
            <a:r>
              <a:rPr lang="en-US" sz="2400" dirty="0" smtClean="0"/>
              <a:t>dependable, team player, patient, 	supportive, nurturing</a:t>
            </a:r>
          </a:p>
          <a:p>
            <a:pPr>
              <a:buNone/>
            </a:pPr>
            <a:r>
              <a:rPr lang="en-US" sz="2400" b="1" dirty="0" smtClean="0"/>
              <a:t>Weaknesses</a:t>
            </a:r>
            <a:r>
              <a:rPr lang="en-US" sz="2400" dirty="0" smtClean="0"/>
              <a:t>:  content with the status quo</a:t>
            </a:r>
          </a:p>
          <a:p>
            <a:pPr>
              <a:buNone/>
            </a:pPr>
            <a:r>
              <a:rPr lang="en-US" sz="2400" b="1" dirty="0" smtClean="0"/>
              <a:t>Key Words</a:t>
            </a:r>
            <a:r>
              <a:rPr lang="en-US" sz="2400" dirty="0" smtClean="0"/>
              <a:t>: team, together, family, relationships</a:t>
            </a:r>
          </a:p>
          <a:p>
            <a:pPr>
              <a:buNone/>
            </a:pPr>
            <a:r>
              <a:rPr lang="en-US" sz="2400" b="1" dirty="0" smtClean="0"/>
              <a:t>Dislikes</a:t>
            </a:r>
            <a:r>
              <a:rPr lang="en-US" sz="2400" dirty="0" smtClean="0"/>
              <a:t>: Pushy people, bullies, conflicts	</a:t>
            </a:r>
            <a:r>
              <a:rPr lang="en-US" sz="2400" dirty="0" err="1" smtClean="0"/>
              <a:t>katie</a:t>
            </a:r>
            <a:endParaRPr lang="en-US" dirty="0"/>
          </a:p>
        </p:txBody>
      </p:sp>
      <p:sp>
        <p:nvSpPr>
          <p:cNvPr id="5" name="Content Placeholder 4"/>
          <p:cNvSpPr txBox="1">
            <a:spLocks/>
          </p:cNvSpPr>
          <p:nvPr/>
        </p:nvSpPr>
        <p:spPr>
          <a:xfrm>
            <a:off x="6324600" y="2057400"/>
            <a:ext cx="2514600" cy="2133600"/>
          </a:xfrm>
          <a:prstGeom prst="rect">
            <a:avLst/>
          </a:prstGeom>
          <a:ln>
            <a:solidFill>
              <a:schemeClr val="tx2">
                <a:lumMod val="75000"/>
              </a:schemeClr>
            </a:solidFill>
          </a:ln>
        </p:spPr>
        <p:txBody>
          <a:bodyPr vert="horz" lIns="91440" tIns="45720" rIns="91440" bIns="45720" rtlCol="0">
            <a:noAutofit/>
          </a:bodyPr>
          <a:lstStyle/>
          <a:p>
            <a:pPr marL="342900" marR="0" lvl="0" indent="-34290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en-US" sz="2400" b="0" i="0" u="none" strike="noStrike" kern="1200" cap="none" spc="0" normalizeH="0" baseline="0" noProof="0" dirty="0" smtClean="0">
                <a:ln>
                  <a:noFill/>
                </a:ln>
                <a:solidFill>
                  <a:schemeClr val="tx1"/>
                </a:solidFill>
                <a:effectLst/>
                <a:uLnTx/>
                <a:uFillTx/>
                <a:latin typeface="+mn-lt"/>
                <a:ea typeface="+mn-ea"/>
                <a:cs typeface="+mn-cs"/>
              </a:rPr>
              <a:t>BASIC MOTIVATION:</a:t>
            </a: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n-US" sz="2400" b="0" i="0" u="none" strike="noStrike" kern="1200" cap="none" spc="0" normalizeH="0" baseline="0" noProof="0" dirty="0" smtClean="0">
                <a:ln>
                  <a:noFill/>
                </a:ln>
                <a:solidFill>
                  <a:schemeClr val="tx1"/>
                </a:solidFill>
                <a:effectLst/>
                <a:uLnTx/>
                <a:uFillTx/>
                <a:latin typeface="+mn-lt"/>
                <a:ea typeface="+mn-ea"/>
                <a:cs typeface="+mn-cs"/>
              </a:rPr>
              <a:t>Security</a:t>
            </a: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n-US" sz="2400" b="0" i="0" u="none" strike="noStrike" kern="1200" cap="none" spc="0" normalizeH="0" baseline="0" noProof="0" dirty="0" smtClean="0">
                <a:ln>
                  <a:noFill/>
                </a:ln>
                <a:solidFill>
                  <a:schemeClr val="tx1"/>
                </a:solidFill>
                <a:effectLst/>
                <a:uLnTx/>
                <a:uFillTx/>
                <a:latin typeface="+mn-lt"/>
                <a:ea typeface="+mn-ea"/>
                <a:cs typeface="+mn-cs"/>
              </a:rPr>
              <a:t>Appreciation</a:t>
            </a: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n-US" sz="2400" b="0" i="0" u="none" strike="noStrike" kern="1200" cap="none" spc="0" normalizeH="0" baseline="0" noProof="0" dirty="0" smtClean="0">
                <a:ln>
                  <a:noFill/>
                </a:ln>
                <a:solidFill>
                  <a:schemeClr val="tx1"/>
                </a:solidFill>
                <a:effectLst/>
                <a:uLnTx/>
                <a:uFillTx/>
                <a:latin typeface="+mn-lt"/>
                <a:ea typeface="+mn-ea"/>
                <a:cs typeface="+mn-cs"/>
              </a:rPr>
              <a:t>Assurance </a:t>
            </a: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endParaRPr kumimoji="0" lang="en-US" sz="2400" b="0" i="0" u="none" strike="noStrike" kern="1200" cap="none" spc="0" normalizeH="0" baseline="0" noProof="0" dirty="0">
              <a:ln>
                <a:noFill/>
              </a:ln>
              <a:solidFill>
                <a:schemeClr val="tx1"/>
              </a:solidFill>
              <a:effectLst/>
              <a:uLnTx/>
              <a:uFillTx/>
              <a:latin typeface="+mn-lt"/>
              <a:ea typeface="+mn-ea"/>
              <a:cs typeface="+mn-cs"/>
            </a:endParaRPr>
          </a:p>
        </p:txBody>
      </p:sp>
    </p:spTree>
    <p:extLst>
      <p:ext uri="{BB962C8B-B14F-4D97-AF65-F5344CB8AC3E}">
        <p14:creationId xmlns:p14="http://schemas.microsoft.com/office/powerpoint/2010/main" val="1365345393"/>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7106" name="Picture 2" descr="http://2.bp.blogspot.com/-IORvrHEGgJ4/T7w2_eg9L0I/AAAAAAAAAG4/-_UYmBu8pqI/s1600/Slide2.JPG"/>
          <p:cNvPicPr>
            <a:picLocks noChangeAspect="1" noChangeArrowheads="1"/>
          </p:cNvPicPr>
          <p:nvPr/>
        </p:nvPicPr>
        <p:blipFill>
          <a:blip r:embed="rId2" cstate="print"/>
          <a:srcRect/>
          <a:stretch>
            <a:fillRect/>
          </a:stretch>
        </p:blipFill>
        <p:spPr bwMode="auto">
          <a:xfrm>
            <a:off x="6019800" y="0"/>
            <a:ext cx="3124200" cy="2095500"/>
          </a:xfrm>
          <a:prstGeom prst="rect">
            <a:avLst/>
          </a:prstGeom>
          <a:noFill/>
        </p:spPr>
      </p:pic>
      <p:sp>
        <p:nvSpPr>
          <p:cNvPr id="3" name="Text Placeholder 2"/>
          <p:cNvSpPr>
            <a:spLocks noGrp="1"/>
          </p:cNvSpPr>
          <p:nvPr>
            <p:ph type="body" idx="1"/>
          </p:nvPr>
        </p:nvSpPr>
        <p:spPr>
          <a:xfrm>
            <a:off x="457200" y="1295400"/>
            <a:ext cx="7772400" cy="5105400"/>
          </a:xfrm>
        </p:spPr>
        <p:txBody>
          <a:bodyPr>
            <a:normAutofit lnSpcReduction="10000"/>
          </a:bodyPr>
          <a:lstStyle/>
          <a:p>
            <a:pPr>
              <a:buNone/>
            </a:pPr>
            <a:r>
              <a:rPr lang="en-US" sz="2400" dirty="0" smtClean="0"/>
              <a:t>Your D’s ( drivers )are going to think your i’s 		   ( </a:t>
            </a:r>
            <a:r>
              <a:rPr lang="en-US" sz="2400" dirty="0" err="1" smtClean="0"/>
              <a:t>expressives</a:t>
            </a:r>
            <a:r>
              <a:rPr lang="en-US" sz="2400" dirty="0" smtClean="0"/>
              <a:t> ) are screwing around too much and that your S’s( steady </a:t>
            </a:r>
            <a:r>
              <a:rPr lang="en-US" sz="2400" dirty="0" err="1" smtClean="0"/>
              <a:t>amiables</a:t>
            </a:r>
            <a:r>
              <a:rPr lang="en-US" sz="2400" dirty="0" smtClean="0"/>
              <a:t>) need to toughen up. </a:t>
            </a:r>
          </a:p>
          <a:p>
            <a:pPr>
              <a:buNone/>
            </a:pPr>
            <a:r>
              <a:rPr lang="en-US" sz="2400" dirty="0" smtClean="0"/>
              <a:t> Your i’s ( </a:t>
            </a:r>
            <a:r>
              <a:rPr lang="en-US" sz="2400" dirty="0" err="1" smtClean="0"/>
              <a:t>expressives</a:t>
            </a:r>
            <a:r>
              <a:rPr lang="en-US" sz="2400" dirty="0" smtClean="0"/>
              <a:t> ) will constantly get meetings  off-track with their incessant talking &amp; side conversations. </a:t>
            </a:r>
          </a:p>
          <a:p>
            <a:pPr>
              <a:buNone/>
            </a:pPr>
            <a:r>
              <a:rPr lang="en-US" sz="2400" dirty="0" smtClean="0"/>
              <a:t>Your S’s ( </a:t>
            </a:r>
            <a:r>
              <a:rPr lang="en-US" sz="2400" dirty="0" err="1" smtClean="0"/>
              <a:t>amiables</a:t>
            </a:r>
            <a:r>
              <a:rPr lang="en-US" sz="2400" dirty="0" smtClean="0"/>
              <a:t> )  will occasionally get their feelings hurt by the too-blunt D’s and the hard-to-read C’s.	</a:t>
            </a:r>
          </a:p>
          <a:p>
            <a:pPr>
              <a:buNone/>
            </a:pPr>
            <a:r>
              <a:rPr lang="en-US" sz="2400" dirty="0" smtClean="0"/>
              <a:t>	( conscientious </a:t>
            </a:r>
            <a:r>
              <a:rPr lang="en-US" sz="2400" dirty="0" err="1" smtClean="0"/>
              <a:t>analyticals</a:t>
            </a:r>
            <a:r>
              <a:rPr lang="en-US" sz="2400" dirty="0" smtClean="0"/>
              <a:t>) .</a:t>
            </a:r>
          </a:p>
          <a:p>
            <a:pPr>
              <a:buNone/>
            </a:pPr>
            <a:r>
              <a:rPr lang="en-US" sz="2400" dirty="0" smtClean="0"/>
              <a:t> Your C’s, ( </a:t>
            </a:r>
            <a:r>
              <a:rPr lang="en-US" sz="2400" dirty="0" err="1" smtClean="0"/>
              <a:t>analyticals</a:t>
            </a:r>
            <a:r>
              <a:rPr lang="en-US" sz="2400" dirty="0" smtClean="0"/>
              <a:t> ) have problems with changes of any kind. </a:t>
            </a:r>
            <a:r>
              <a:rPr lang="en-US" sz="2400" dirty="0"/>
              <a:t>S</a:t>
            </a:r>
            <a:r>
              <a:rPr lang="en-US" sz="2400" dirty="0" smtClean="0"/>
              <a:t>pur of the moment activities, quickly scheduled conference calls</a:t>
            </a:r>
            <a:r>
              <a:rPr lang="en-US" sz="2400" dirty="0"/>
              <a:t> </a:t>
            </a:r>
            <a:r>
              <a:rPr lang="en-US" sz="2400" dirty="0" smtClean="0"/>
              <a:t>are uncomfortable .. They like to plan WAY ahead … but in today’s world , you won’t always have that luxury so learning to be flexible will be key for them.		</a:t>
            </a:r>
            <a:r>
              <a:rPr lang="en-US" sz="2400" dirty="0" err="1" smtClean="0"/>
              <a:t>katie</a:t>
            </a:r>
            <a:r>
              <a:rPr lang="en-US" sz="2400" dirty="0" smtClean="0"/>
              <a:t>			</a:t>
            </a:r>
            <a:endParaRPr lang="en-US" sz="2400" dirty="0"/>
          </a:p>
        </p:txBody>
      </p:sp>
      <p:sp>
        <p:nvSpPr>
          <p:cNvPr id="2" name="Title 1"/>
          <p:cNvSpPr>
            <a:spLocks noGrp="1"/>
          </p:cNvSpPr>
          <p:nvPr>
            <p:ph type="title"/>
          </p:nvPr>
        </p:nvSpPr>
        <p:spPr>
          <a:xfrm>
            <a:off x="457200" y="304800"/>
            <a:ext cx="4267200" cy="838200"/>
          </a:xfrm>
          <a:ln>
            <a:solidFill>
              <a:schemeClr val="tx2">
                <a:lumMod val="60000"/>
                <a:lumOff val="40000"/>
              </a:schemeClr>
            </a:solidFill>
          </a:ln>
        </p:spPr>
        <p:txBody>
          <a:bodyPr>
            <a:normAutofit/>
          </a:bodyPr>
          <a:lstStyle/>
          <a:p>
            <a:r>
              <a:rPr lang="en-US" sz="3200" dirty="0" smtClean="0"/>
              <a:t>Practical Application</a:t>
            </a:r>
            <a:endParaRPr lang="en-US" sz="3200" dirty="0"/>
          </a:p>
        </p:txBody>
      </p:sp>
    </p:spTree>
    <p:extLst>
      <p:ext uri="{BB962C8B-B14F-4D97-AF65-F5344CB8AC3E}">
        <p14:creationId xmlns:p14="http://schemas.microsoft.com/office/powerpoint/2010/main" val="730652171"/>
      </p:ext>
    </p:extLst>
  </p:cSld>
  <p:clrMapOvr>
    <a:masterClrMapping/>
  </p:clrMapOvr>
  <p:timing>
    <p:tnLst>
      <p:par>
        <p:cTn xmlns:p14="http://schemas.microsoft.com/office/powerpoint/2010/mai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001000" cy="944562"/>
          </a:xfrm>
          <a:ln>
            <a:solidFill>
              <a:srgbClr val="C00000"/>
            </a:solidFill>
          </a:ln>
        </p:spPr>
        <p:txBody>
          <a:bodyPr>
            <a:normAutofit fontScale="90000"/>
          </a:bodyPr>
          <a:lstStyle/>
          <a:p>
            <a:r>
              <a:rPr lang="en-US" sz="3200" dirty="0" smtClean="0"/>
              <a:t>How To Work With Drivers –</a:t>
            </a:r>
            <a:br>
              <a:rPr lang="en-US" sz="3200" dirty="0" smtClean="0"/>
            </a:br>
            <a:r>
              <a:rPr lang="en-US" sz="3200" dirty="0" smtClean="0"/>
              <a:t>How Drivers Will Want to Work With Others </a:t>
            </a:r>
            <a:endParaRPr lang="en-US" sz="3200" dirty="0"/>
          </a:p>
        </p:txBody>
      </p:sp>
      <p:sp>
        <p:nvSpPr>
          <p:cNvPr id="3" name="Content Placeholder 2"/>
          <p:cNvSpPr>
            <a:spLocks noGrp="1"/>
          </p:cNvSpPr>
          <p:nvPr>
            <p:ph idx="1"/>
          </p:nvPr>
        </p:nvSpPr>
        <p:spPr>
          <a:xfrm>
            <a:off x="457200" y="1371600"/>
            <a:ext cx="8229600" cy="1981200"/>
          </a:xfrm>
        </p:spPr>
        <p:txBody>
          <a:bodyPr>
            <a:normAutofit fontScale="92500" lnSpcReduction="20000"/>
          </a:bodyPr>
          <a:lstStyle/>
          <a:p>
            <a:pPr>
              <a:buNone/>
            </a:pPr>
            <a:r>
              <a:rPr lang="en-US" sz="2400" dirty="0" smtClean="0"/>
              <a:t>Drives, always right, very focused, leader, goals, decisive </a:t>
            </a:r>
          </a:p>
          <a:p>
            <a:pPr>
              <a:buNone/>
            </a:pPr>
            <a:r>
              <a:rPr lang="en-US" sz="2400" dirty="0" smtClean="0"/>
              <a:t> Can be intimidating and demanding .</a:t>
            </a:r>
          </a:p>
          <a:p>
            <a:pPr>
              <a:buNone/>
            </a:pPr>
            <a:r>
              <a:rPr lang="en-US" sz="2400" dirty="0" smtClean="0"/>
              <a:t>They are successful when they understand how to navigate in a world populated by mostly </a:t>
            </a:r>
            <a:r>
              <a:rPr lang="en-US" sz="2400" dirty="0" err="1" smtClean="0"/>
              <a:t>Amiables</a:t>
            </a:r>
            <a:r>
              <a:rPr lang="en-US" sz="2400" dirty="0" smtClean="0"/>
              <a:t> and </a:t>
            </a:r>
            <a:r>
              <a:rPr lang="en-US" sz="2400" dirty="0" err="1" smtClean="0"/>
              <a:t>Analyticals</a:t>
            </a:r>
            <a:r>
              <a:rPr lang="en-US" sz="2400" dirty="0" smtClean="0"/>
              <a:t> </a:t>
            </a:r>
          </a:p>
          <a:p>
            <a:pPr>
              <a:buNone/>
            </a:pPr>
            <a:r>
              <a:rPr lang="en-US" sz="2400" dirty="0" smtClean="0"/>
              <a:t>  Logical.  Not a lot of conversation.  Brief and specific.         </a:t>
            </a:r>
            <a:r>
              <a:rPr lang="en-US" sz="2400" dirty="0" err="1" smtClean="0"/>
              <a:t>lisa</a:t>
            </a:r>
            <a:endParaRPr lang="en-US" sz="2400" dirty="0" smtClean="0"/>
          </a:p>
          <a:p>
            <a:pPr>
              <a:buNone/>
            </a:pPr>
            <a:r>
              <a:rPr lang="en-US" sz="2400" dirty="0" smtClean="0"/>
              <a:t> </a:t>
            </a:r>
            <a:endParaRPr lang="en-US" sz="2400" dirty="0"/>
          </a:p>
        </p:txBody>
      </p:sp>
      <p:sp>
        <p:nvSpPr>
          <p:cNvPr id="4" name="Rectangle 3"/>
          <p:cNvSpPr/>
          <p:nvPr/>
        </p:nvSpPr>
        <p:spPr>
          <a:xfrm>
            <a:off x="457200" y="4724400"/>
            <a:ext cx="8077200" cy="1938992"/>
          </a:xfrm>
          <a:prstGeom prst="rect">
            <a:avLst/>
          </a:prstGeom>
          <a:ln>
            <a:solidFill>
              <a:schemeClr val="tx2">
                <a:lumMod val="60000"/>
                <a:lumOff val="40000"/>
              </a:schemeClr>
            </a:solidFill>
          </a:ln>
        </p:spPr>
        <p:txBody>
          <a:bodyPr wrap="square">
            <a:spAutoFit/>
          </a:bodyPr>
          <a:lstStyle/>
          <a:p>
            <a:r>
              <a:rPr lang="en-US" sz="2400" dirty="0" smtClean="0"/>
              <a:t>   They don’t join Shaklee to help you.  Don’t argue emotionally.  Probably not a close relationship.  Don’t take anything personally.  No constant interaction.  Drivers set high personal goals.  Others will not meet their standards… so they will want to learn PATIENCE. </a:t>
            </a:r>
            <a:endParaRPr lang="en-US" sz="2400" dirty="0"/>
          </a:p>
        </p:txBody>
      </p:sp>
      <p:sp>
        <p:nvSpPr>
          <p:cNvPr id="6" name="Rectangle 5"/>
          <p:cNvSpPr/>
          <p:nvPr/>
        </p:nvSpPr>
        <p:spPr>
          <a:xfrm>
            <a:off x="381000" y="3124200"/>
            <a:ext cx="5257800" cy="1323439"/>
          </a:xfrm>
          <a:prstGeom prst="rect">
            <a:avLst/>
          </a:prstGeom>
          <a:ln>
            <a:solidFill>
              <a:srgbClr val="FF0000"/>
            </a:solidFill>
          </a:ln>
        </p:spPr>
        <p:txBody>
          <a:bodyPr wrap="square">
            <a:spAutoFit/>
          </a:bodyPr>
          <a:lstStyle/>
          <a:p>
            <a:pPr>
              <a:buNone/>
            </a:pPr>
            <a:r>
              <a:rPr lang="en-US" sz="2000" dirty="0"/>
              <a:t>They like being the leader .. And will want to learn in our business the best leaders </a:t>
            </a:r>
            <a:r>
              <a:rPr lang="en-US" sz="2000" dirty="0" smtClean="0"/>
              <a:t>are             </a:t>
            </a:r>
            <a:r>
              <a:rPr lang="en-US" sz="2000" dirty="0"/>
              <a:t>“ makers of leaders” and make room for their distributors to lead , too. </a:t>
            </a:r>
          </a:p>
        </p:txBody>
      </p:sp>
    </p:spTree>
    <p:extLst>
      <p:ext uri="{BB962C8B-B14F-4D97-AF65-F5344CB8AC3E}">
        <p14:creationId xmlns:p14="http://schemas.microsoft.com/office/powerpoint/2010/main" val="1688847194"/>
      </p:ext>
    </p:extLst>
  </p:cSld>
  <p:clrMapOvr>
    <a:masterClrMapping/>
  </p:clrMapOvr>
  <p:timing>
    <p:tnLst>
      <p:par>
        <p:cTn xmlns:p14="http://schemas.microsoft.com/office/powerpoint/2010/mai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33400" y="1371600"/>
            <a:ext cx="8077200" cy="5486400"/>
          </a:xfrm>
        </p:spPr>
        <p:txBody>
          <a:bodyPr>
            <a:normAutofit/>
          </a:bodyPr>
          <a:lstStyle/>
          <a:p>
            <a:r>
              <a:rPr lang="en-US" sz="2400" dirty="0" smtClean="0"/>
              <a:t>Fun loving, outgoing,   Playful teasers.  Talk about incentives. </a:t>
            </a:r>
          </a:p>
          <a:p>
            <a:r>
              <a:rPr lang="en-US" sz="2400" dirty="0" smtClean="0"/>
              <a:t>They NEED reassurance of acceptance. ..love, hugs and physical contact.  Allow them to express themselves. </a:t>
            </a:r>
          </a:p>
          <a:p>
            <a:r>
              <a:rPr lang="en-US" sz="2400" dirty="0" smtClean="0"/>
              <a:t>DO NOT get too serious in criticism or discipline.  </a:t>
            </a:r>
          </a:p>
          <a:p>
            <a:r>
              <a:rPr lang="en-US" sz="2400" dirty="0" smtClean="0"/>
              <a:t>Don’t demand perfection.                          harper</a:t>
            </a:r>
          </a:p>
          <a:p>
            <a:r>
              <a:rPr lang="en-US" sz="2400" dirty="0" smtClean="0"/>
              <a:t>“Close enough is good enough.”  They don’t dwell on problems.  Eternal optimists.  Give them some guidelines.  Busy-</a:t>
            </a:r>
            <a:r>
              <a:rPr lang="en-US" sz="2400" dirty="0" err="1" smtClean="0"/>
              <a:t>ness</a:t>
            </a:r>
            <a:r>
              <a:rPr lang="en-US" sz="2400" dirty="0" smtClean="0"/>
              <a:t> is not necessarily the same as purposeful action.  Set specific goals.</a:t>
            </a:r>
          </a:p>
          <a:p>
            <a:r>
              <a:rPr lang="en-US" sz="2400" dirty="0" err="1" smtClean="0"/>
              <a:t>Expressives</a:t>
            </a:r>
            <a:r>
              <a:rPr lang="en-US" sz="2400" dirty="0" smtClean="0"/>
              <a:t> will want to learn how to prioritize and do activities in order of importance</a:t>
            </a:r>
            <a:r>
              <a:rPr lang="en-US" sz="2400" dirty="0"/>
              <a:t>,</a:t>
            </a:r>
            <a:r>
              <a:rPr lang="en-US" sz="2400" dirty="0" smtClean="0"/>
              <a:t> what is necessary, not just fun.  .. And learn how to make a plan for their distributors.		</a:t>
            </a:r>
          </a:p>
          <a:p>
            <a:endParaRPr lang="en-US" sz="2400" dirty="0"/>
          </a:p>
        </p:txBody>
      </p:sp>
      <p:pic>
        <p:nvPicPr>
          <p:cNvPr id="4" name="Picture 3"/>
          <p:cNvPicPr>
            <a:picLocks noChangeAspect="1"/>
          </p:cNvPicPr>
          <p:nvPr/>
        </p:nvPicPr>
        <p:blipFill>
          <a:blip r:embed="rId2"/>
          <a:stretch>
            <a:fillRect/>
          </a:stretch>
        </p:blipFill>
        <p:spPr>
          <a:xfrm>
            <a:off x="0" y="152400"/>
            <a:ext cx="4876800" cy="1113948"/>
          </a:xfrm>
          <a:prstGeom prst="rect">
            <a:avLst/>
          </a:prstGeom>
        </p:spPr>
      </p:pic>
      <p:sp>
        <p:nvSpPr>
          <p:cNvPr id="2" name="Title 1"/>
          <p:cNvSpPr>
            <a:spLocks noGrp="1"/>
          </p:cNvSpPr>
          <p:nvPr>
            <p:ph type="title"/>
          </p:nvPr>
        </p:nvSpPr>
        <p:spPr>
          <a:xfrm>
            <a:off x="3657600" y="274638"/>
            <a:ext cx="5334000" cy="868362"/>
          </a:xfrm>
          <a:ln>
            <a:solidFill>
              <a:schemeClr val="tx1">
                <a:lumMod val="65000"/>
                <a:lumOff val="35000"/>
              </a:schemeClr>
            </a:solidFill>
          </a:ln>
        </p:spPr>
        <p:txBody>
          <a:bodyPr>
            <a:normAutofit/>
          </a:bodyPr>
          <a:lstStyle/>
          <a:p>
            <a:r>
              <a:rPr lang="en-US" sz="3200" dirty="0" smtClean="0"/>
              <a:t>Working with </a:t>
            </a:r>
            <a:r>
              <a:rPr lang="en-US" sz="3200" dirty="0" err="1" smtClean="0"/>
              <a:t>Expressives</a:t>
            </a:r>
            <a:r>
              <a:rPr lang="en-US" sz="3200" dirty="0" smtClean="0"/>
              <a:t> </a:t>
            </a:r>
            <a:r>
              <a:rPr lang="en-US" sz="3600" dirty="0" smtClean="0"/>
              <a:t>-- </a:t>
            </a:r>
            <a:endParaRPr lang="en-US" sz="3600" dirty="0"/>
          </a:p>
        </p:txBody>
      </p:sp>
    </p:spTree>
    <p:extLst>
      <p:ext uri="{BB962C8B-B14F-4D97-AF65-F5344CB8AC3E}">
        <p14:creationId xmlns:p14="http://schemas.microsoft.com/office/powerpoint/2010/main" val="3584321158"/>
      </p:ext>
    </p:extLst>
  </p:cSld>
  <p:clrMapOvr>
    <a:masterClrMapping/>
  </p:clrMapOvr>
  <p:timing>
    <p:tnLst>
      <p:par>
        <p:cTn xmlns:p14="http://schemas.microsoft.com/office/powerpoint/2010/mai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7391400" cy="639762"/>
          </a:xfrm>
          <a:ln>
            <a:solidFill>
              <a:srgbClr val="008000"/>
            </a:solidFill>
          </a:ln>
        </p:spPr>
        <p:txBody>
          <a:bodyPr>
            <a:normAutofit/>
          </a:bodyPr>
          <a:lstStyle/>
          <a:p>
            <a:r>
              <a:rPr lang="en-US" sz="3200" dirty="0" smtClean="0"/>
              <a:t>Working With </a:t>
            </a:r>
            <a:r>
              <a:rPr lang="en-US" sz="3200" dirty="0" err="1" smtClean="0"/>
              <a:t>Amiables</a:t>
            </a:r>
            <a:r>
              <a:rPr lang="en-US" sz="3200" dirty="0" smtClean="0"/>
              <a:t> ( Steady &amp; Stable)  </a:t>
            </a:r>
            <a:endParaRPr lang="en-US" sz="3200" dirty="0"/>
          </a:p>
        </p:txBody>
      </p:sp>
      <p:sp>
        <p:nvSpPr>
          <p:cNvPr id="3" name="Content Placeholder 2"/>
          <p:cNvSpPr>
            <a:spLocks noGrp="1"/>
          </p:cNvSpPr>
          <p:nvPr>
            <p:ph idx="1"/>
          </p:nvPr>
        </p:nvSpPr>
        <p:spPr>
          <a:xfrm>
            <a:off x="457200" y="914400"/>
            <a:ext cx="4572000" cy="2895600"/>
          </a:xfrm>
          <a:ln>
            <a:solidFill>
              <a:schemeClr val="tx2">
                <a:lumMod val="60000"/>
                <a:lumOff val="40000"/>
              </a:schemeClr>
            </a:solidFill>
          </a:ln>
        </p:spPr>
        <p:txBody>
          <a:bodyPr>
            <a:noAutofit/>
          </a:bodyPr>
          <a:lstStyle/>
          <a:p>
            <a:pPr>
              <a:buNone/>
            </a:pPr>
            <a:r>
              <a:rPr lang="en-US" sz="2400" dirty="0" smtClean="0"/>
              <a:t>Be gentle, take time. </a:t>
            </a:r>
          </a:p>
          <a:p>
            <a:pPr>
              <a:buNone/>
            </a:pPr>
            <a:r>
              <a:rPr lang="en-US" sz="2400" dirty="0" smtClean="0"/>
              <a:t> Listen. Let them talk.</a:t>
            </a:r>
          </a:p>
          <a:p>
            <a:pPr>
              <a:buNone/>
            </a:pPr>
            <a:r>
              <a:rPr lang="en-US" sz="2400" dirty="0" smtClean="0"/>
              <a:t> First Step Training, Plan of Action, Step1, Step 2, Step 3. 	</a:t>
            </a:r>
            <a:r>
              <a:rPr lang="en-US" sz="2400" dirty="0"/>
              <a:t> </a:t>
            </a:r>
            <a:r>
              <a:rPr lang="en-US" sz="2400" dirty="0" smtClean="0"/>
              <a:t>      Be sensitive to their feelings.   </a:t>
            </a:r>
          </a:p>
          <a:p>
            <a:pPr>
              <a:buNone/>
            </a:pPr>
            <a:r>
              <a:rPr lang="en-US" sz="2400" dirty="0" err="1" smtClean="0"/>
              <a:t>Analyticals</a:t>
            </a:r>
            <a:r>
              <a:rPr lang="en-US" sz="2400" dirty="0" smtClean="0"/>
              <a:t> want a lot of info. .. but not </a:t>
            </a:r>
            <a:r>
              <a:rPr lang="en-US" sz="2400" dirty="0" err="1" smtClean="0"/>
              <a:t>Amiables</a:t>
            </a:r>
            <a:r>
              <a:rPr lang="en-US" sz="2400" dirty="0" smtClean="0"/>
              <a:t>.         </a:t>
            </a:r>
            <a:r>
              <a:rPr lang="en-US" sz="2400" dirty="0" err="1" smtClean="0"/>
              <a:t>lisa</a:t>
            </a:r>
            <a:endParaRPr lang="en-US" sz="2400" dirty="0" smtClean="0"/>
          </a:p>
          <a:p>
            <a:pPr>
              <a:buNone/>
            </a:pPr>
            <a:r>
              <a:rPr lang="en-US" sz="2400" dirty="0" smtClean="0"/>
              <a:t>.     </a:t>
            </a:r>
          </a:p>
        </p:txBody>
      </p:sp>
      <p:sp>
        <p:nvSpPr>
          <p:cNvPr id="4" name="Rectangle 3"/>
          <p:cNvSpPr/>
          <p:nvPr/>
        </p:nvSpPr>
        <p:spPr>
          <a:xfrm>
            <a:off x="457200" y="4419600"/>
            <a:ext cx="8229600" cy="2308324"/>
          </a:xfrm>
          <a:prstGeom prst="rect">
            <a:avLst/>
          </a:prstGeom>
          <a:ln>
            <a:solidFill>
              <a:schemeClr val="tx2">
                <a:lumMod val="75000"/>
              </a:schemeClr>
            </a:solidFill>
          </a:ln>
        </p:spPr>
        <p:txBody>
          <a:bodyPr wrap="square">
            <a:spAutoFit/>
          </a:bodyPr>
          <a:lstStyle/>
          <a:p>
            <a:r>
              <a:rPr lang="en-US" sz="2400" dirty="0" smtClean="0"/>
              <a:t>New thinking that could be helpful --   Help them see that creating goals, making list, inviting does not have to be scary.  </a:t>
            </a:r>
            <a:r>
              <a:rPr lang="en-US" sz="2400" dirty="0" err="1" smtClean="0"/>
              <a:t>Amiables</a:t>
            </a:r>
            <a:r>
              <a:rPr lang="en-US" sz="2400" dirty="0" smtClean="0"/>
              <a:t> REALLY don’t like rejection.  Don’t push too far out of their comfort zones . Let them inch out … to take a little risk. Easier for them to invite to conference calls/ webinars than to conduct their own meetings.  They will avoid conflict at all costs.                                     </a:t>
            </a:r>
            <a:endParaRPr lang="en-US" sz="2400" dirty="0"/>
          </a:p>
        </p:txBody>
      </p:sp>
      <p:pic>
        <p:nvPicPr>
          <p:cNvPr id="5" name="Picture 4"/>
          <p:cNvPicPr>
            <a:picLocks noChangeAspect="1"/>
          </p:cNvPicPr>
          <p:nvPr/>
        </p:nvPicPr>
        <p:blipFill>
          <a:blip r:embed="rId2"/>
          <a:stretch>
            <a:fillRect/>
          </a:stretch>
        </p:blipFill>
        <p:spPr>
          <a:xfrm>
            <a:off x="5410200" y="990600"/>
            <a:ext cx="3248378" cy="1827213"/>
          </a:xfrm>
          <a:prstGeom prst="rect">
            <a:avLst/>
          </a:prstGeom>
        </p:spPr>
      </p:pic>
      <p:sp>
        <p:nvSpPr>
          <p:cNvPr id="6" name="Rectangle 5"/>
          <p:cNvSpPr/>
          <p:nvPr/>
        </p:nvSpPr>
        <p:spPr>
          <a:xfrm>
            <a:off x="5181600" y="2971800"/>
            <a:ext cx="3657600" cy="1323439"/>
          </a:xfrm>
          <a:prstGeom prst="rect">
            <a:avLst/>
          </a:prstGeom>
        </p:spPr>
        <p:txBody>
          <a:bodyPr wrap="square">
            <a:spAutoFit/>
          </a:bodyPr>
          <a:lstStyle/>
          <a:p>
            <a:r>
              <a:rPr lang="en-US" sz="2000" dirty="0"/>
              <a:t>Want to be a part of a mission.  Leadership may be uncomfortable… work WITH them to build in depth</a:t>
            </a:r>
          </a:p>
        </p:txBody>
      </p:sp>
    </p:spTree>
    <p:extLst>
      <p:ext uri="{BB962C8B-B14F-4D97-AF65-F5344CB8AC3E}">
        <p14:creationId xmlns:p14="http://schemas.microsoft.com/office/powerpoint/2010/main" val="1136326247"/>
      </p:ext>
    </p:extLst>
  </p:cSld>
  <p:clrMapOvr>
    <a:masterClrMapping/>
  </p:clrMapOvr>
  <p:timing>
    <p:tnLst>
      <p:par>
        <p:cTn xmlns:p14="http://schemas.microsoft.com/office/powerpoint/2010/mai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4800600" cy="868362"/>
          </a:xfrm>
          <a:ln>
            <a:solidFill>
              <a:schemeClr val="tx2">
                <a:lumMod val="75000"/>
              </a:schemeClr>
            </a:solidFill>
          </a:ln>
        </p:spPr>
        <p:txBody>
          <a:bodyPr>
            <a:normAutofit/>
          </a:bodyPr>
          <a:lstStyle/>
          <a:p>
            <a:r>
              <a:rPr lang="en-US" sz="3200" dirty="0" smtClean="0"/>
              <a:t>Working With </a:t>
            </a:r>
            <a:r>
              <a:rPr lang="en-US" sz="3200" dirty="0" err="1" smtClean="0"/>
              <a:t>Analyticals</a:t>
            </a:r>
            <a:endParaRPr lang="en-US" sz="3200" dirty="0"/>
          </a:p>
        </p:txBody>
      </p:sp>
      <p:sp>
        <p:nvSpPr>
          <p:cNvPr id="3" name="Content Placeholder 2"/>
          <p:cNvSpPr>
            <a:spLocks noGrp="1"/>
          </p:cNvSpPr>
          <p:nvPr>
            <p:ph idx="1"/>
          </p:nvPr>
        </p:nvSpPr>
        <p:spPr>
          <a:xfrm>
            <a:off x="457200" y="1295400"/>
            <a:ext cx="8153400" cy="2514600"/>
          </a:xfrm>
          <a:ln>
            <a:solidFill>
              <a:schemeClr val="tx2">
                <a:lumMod val="60000"/>
                <a:lumOff val="40000"/>
              </a:schemeClr>
            </a:solidFill>
          </a:ln>
        </p:spPr>
        <p:txBody>
          <a:bodyPr>
            <a:normAutofit fontScale="92500"/>
          </a:bodyPr>
          <a:lstStyle/>
          <a:p>
            <a:pPr>
              <a:buNone/>
            </a:pPr>
            <a:r>
              <a:rPr lang="en-US" sz="2400" dirty="0" smtClean="0"/>
              <a:t>Be sensitive and soft spoken.  Speak at their pace.</a:t>
            </a:r>
          </a:p>
          <a:p>
            <a:pPr>
              <a:buNone/>
            </a:pPr>
            <a:r>
              <a:rPr lang="en-US" sz="2400" dirty="0" smtClean="0"/>
              <a:t> Be sincere and genuine.  Limit risk level. 		  </a:t>
            </a:r>
          </a:p>
          <a:p>
            <a:pPr>
              <a:buNone/>
            </a:pPr>
            <a:r>
              <a:rPr lang="en-US" sz="2400" dirty="0" smtClean="0"/>
              <a:t> Most have regular jobs.  Need  security.  Present Shaklee as a vehicle for more security for  health </a:t>
            </a:r>
            <a:r>
              <a:rPr lang="en-US" sz="2400" smtClean="0"/>
              <a:t>And  </a:t>
            </a:r>
            <a:r>
              <a:rPr lang="en-US" sz="2400" dirty="0" smtClean="0"/>
              <a:t>finances  and offer lots of information to validate. Value accuracy. Tend to blame themselves when things go wrong and are not very verbal.  </a:t>
            </a:r>
            <a:endParaRPr lang="en-US" sz="2600" dirty="0" smtClean="0"/>
          </a:p>
          <a:p>
            <a:endParaRPr lang="en-US" dirty="0"/>
          </a:p>
        </p:txBody>
      </p:sp>
      <p:sp>
        <p:nvSpPr>
          <p:cNvPr id="4" name="Rectangle 3"/>
          <p:cNvSpPr/>
          <p:nvPr/>
        </p:nvSpPr>
        <p:spPr>
          <a:xfrm>
            <a:off x="381000" y="3962400"/>
            <a:ext cx="8382000" cy="2308324"/>
          </a:xfrm>
          <a:prstGeom prst="rect">
            <a:avLst/>
          </a:prstGeom>
          <a:ln>
            <a:solidFill>
              <a:schemeClr val="accent1">
                <a:lumMod val="75000"/>
              </a:schemeClr>
            </a:solidFill>
          </a:ln>
        </p:spPr>
        <p:txBody>
          <a:bodyPr wrap="square">
            <a:spAutoFit/>
          </a:bodyPr>
          <a:lstStyle/>
          <a:p>
            <a:r>
              <a:rPr lang="en-US" sz="2400" dirty="0" smtClean="0"/>
              <a:t>Appreciate them.  Allow them time to collect their thoughts.  Must think it through.  Don’t like change.  Help them understand that  everything doesn’t have to be perfect. And they  can’t wait until  they know everything  to get into action . We learn as we go. We also learn we can’t control other people. </a:t>
            </a:r>
          </a:p>
          <a:p>
            <a:r>
              <a:rPr lang="en-US" sz="2400" dirty="0" err="1" smtClean="0"/>
              <a:t>Analyticals</a:t>
            </a:r>
            <a:r>
              <a:rPr lang="en-US" sz="2400" dirty="0" smtClean="0"/>
              <a:t>  ask lots of questions. 		</a:t>
            </a:r>
            <a:r>
              <a:rPr lang="en-US" sz="2400" dirty="0" err="1" smtClean="0"/>
              <a:t>katie</a:t>
            </a:r>
            <a:endParaRPr lang="en-US" sz="2400" dirty="0" smtClean="0"/>
          </a:p>
        </p:txBody>
      </p:sp>
      <p:pic>
        <p:nvPicPr>
          <p:cNvPr id="5" name="Picture 4"/>
          <p:cNvPicPr>
            <a:picLocks noChangeAspect="1"/>
          </p:cNvPicPr>
          <p:nvPr/>
        </p:nvPicPr>
        <p:blipFill>
          <a:blip r:embed="rId2"/>
          <a:stretch>
            <a:fillRect/>
          </a:stretch>
        </p:blipFill>
        <p:spPr>
          <a:xfrm>
            <a:off x="6781800" y="0"/>
            <a:ext cx="2133600" cy="2093974"/>
          </a:xfrm>
          <a:prstGeom prst="rect">
            <a:avLst/>
          </a:prstGeom>
        </p:spPr>
      </p:pic>
    </p:spTree>
    <p:extLst>
      <p:ext uri="{BB962C8B-B14F-4D97-AF65-F5344CB8AC3E}">
        <p14:creationId xmlns:p14="http://schemas.microsoft.com/office/powerpoint/2010/main" val="1895916758"/>
      </p:ext>
    </p:extLst>
  </p:cSld>
  <p:clrMapOvr>
    <a:masterClrMapping/>
  </p:clrMapOvr>
  <p:timing>
    <p:tnLst>
      <p:par>
        <p:cTn xmlns:p14="http://schemas.microsoft.com/office/powerpoint/2010/mai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Text Placeholder 2"/>
          <p:cNvSpPr>
            <a:spLocks noGrp="1"/>
          </p:cNvSpPr>
          <p:nvPr>
            <p:ph type="body" idx="1"/>
          </p:nvPr>
        </p:nvSpPr>
        <p:spPr/>
        <p:txBody>
          <a:bodyPr/>
          <a:lstStyle/>
          <a:p>
            <a:endParaRPr lang="en-US"/>
          </a:p>
        </p:txBody>
      </p:sp>
      <p:pic>
        <p:nvPicPr>
          <p:cNvPr id="4" name="Picture 3"/>
          <p:cNvPicPr>
            <a:picLocks noChangeAspect="1"/>
          </p:cNvPicPr>
          <p:nvPr/>
        </p:nvPicPr>
        <p:blipFill>
          <a:blip r:embed="rId2"/>
          <a:stretch>
            <a:fillRect/>
          </a:stretch>
        </p:blipFill>
        <p:spPr>
          <a:xfrm>
            <a:off x="-122785" y="0"/>
            <a:ext cx="9408412" cy="6858000"/>
          </a:xfrm>
          <a:prstGeom prst="rect">
            <a:avLst/>
          </a:prstGeom>
        </p:spPr>
      </p:pic>
      <p:sp>
        <p:nvSpPr>
          <p:cNvPr id="5" name="TextBox 4"/>
          <p:cNvSpPr txBox="1"/>
          <p:nvPr/>
        </p:nvSpPr>
        <p:spPr>
          <a:xfrm>
            <a:off x="7315200" y="6172200"/>
            <a:ext cx="618266" cy="369332"/>
          </a:xfrm>
          <a:prstGeom prst="rect">
            <a:avLst/>
          </a:prstGeom>
          <a:noFill/>
        </p:spPr>
        <p:txBody>
          <a:bodyPr wrap="none" rtlCol="0">
            <a:spAutoFit/>
          </a:bodyPr>
          <a:lstStyle/>
          <a:p>
            <a:r>
              <a:rPr lang="en-US" dirty="0" smtClean="0"/>
              <a:t>barb</a:t>
            </a:r>
            <a:endParaRPr lang="en-US" dirty="0"/>
          </a:p>
        </p:txBody>
      </p:sp>
      <p:sp>
        <p:nvSpPr>
          <p:cNvPr id="6" name="TextBox 5"/>
          <p:cNvSpPr txBox="1"/>
          <p:nvPr/>
        </p:nvSpPr>
        <p:spPr>
          <a:xfrm>
            <a:off x="2819400" y="5638800"/>
            <a:ext cx="6172200" cy="923330"/>
          </a:xfrm>
          <a:prstGeom prst="rect">
            <a:avLst/>
          </a:prstGeom>
          <a:solidFill>
            <a:schemeClr val="bg1"/>
          </a:solidFill>
        </p:spPr>
        <p:txBody>
          <a:bodyPr wrap="square" rtlCol="0">
            <a:spAutoFit/>
          </a:bodyPr>
          <a:lstStyle/>
          <a:p>
            <a:r>
              <a:rPr lang="en-US" dirty="0" smtClean="0"/>
              <a:t>A good goal might be  to  work on developing skills and strengths from each personality style so we are more balanced and well-rounded leaders. Let</a:t>
            </a:r>
            <a:r>
              <a:rPr lang="fr-FR" dirty="0" smtClean="0"/>
              <a:t>’</a:t>
            </a:r>
            <a:r>
              <a:rPr lang="en-US" dirty="0" smtClean="0"/>
              <a:t>s learn from each other</a:t>
            </a:r>
            <a:endParaRPr lang="en-US" dirty="0"/>
          </a:p>
        </p:txBody>
      </p:sp>
    </p:spTree>
    <p:extLst>
      <p:ext uri="{BB962C8B-B14F-4D97-AF65-F5344CB8AC3E}">
        <p14:creationId xmlns:p14="http://schemas.microsoft.com/office/powerpoint/2010/main" val="3602767379"/>
      </p:ext>
    </p:extLst>
  </p:cSld>
  <p:clrMapOvr>
    <a:masterClrMapping/>
  </p:clrMapOvr>
  <p:timing>
    <p:tnLst>
      <p:par>
        <p:cTn xmlns:p14="http://schemas.microsoft.com/office/powerpoint/2010/mai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http://www.aruspex.co.za/personalityTest/images/quadrant.GIF"/>
          <p:cNvPicPr>
            <a:picLocks noChangeAspect="1" noChangeArrowheads="1"/>
          </p:cNvPicPr>
          <p:nvPr/>
        </p:nvPicPr>
        <p:blipFill>
          <a:blip r:embed="rId2" cstate="print"/>
          <a:srcRect/>
          <a:stretch>
            <a:fillRect/>
          </a:stretch>
        </p:blipFill>
        <p:spPr bwMode="auto">
          <a:xfrm>
            <a:off x="1181100" y="685800"/>
            <a:ext cx="6972300" cy="5363308"/>
          </a:xfrm>
          <a:prstGeom prst="rect">
            <a:avLst/>
          </a:prstGeom>
          <a:noFill/>
          <a:ln>
            <a:solidFill>
              <a:schemeClr val="tx1"/>
            </a:solidFill>
          </a:ln>
        </p:spPr>
      </p:pic>
    </p:spTree>
    <p:extLst>
      <p:ext uri="{BB962C8B-B14F-4D97-AF65-F5344CB8AC3E}">
        <p14:creationId xmlns:p14="http://schemas.microsoft.com/office/powerpoint/2010/main" val="1166824745"/>
      </p:ext>
    </p:extLst>
  </p:cSld>
  <p:clrMapOvr>
    <a:masterClrMapping/>
  </p:clrMapOvr>
  <p:timing>
    <p:tnLst>
      <p:par>
        <p:cTn xmlns:p14="http://schemas.microsoft.com/office/powerpoint/2010/mai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AutoShape 2"/>
          <p:cNvSpPr>
            <a:spLocks noGrp="1" noChangeArrowheads="1"/>
          </p:cNvSpPr>
          <p:nvPr>
            <p:ph type="title"/>
          </p:nvPr>
        </p:nvSpPr>
        <p:spPr>
          <a:xfrm>
            <a:off x="762000" y="304800"/>
            <a:ext cx="4419600" cy="609600"/>
          </a:xfrm>
          <a:ln>
            <a:solidFill>
              <a:schemeClr val="accent2">
                <a:lumMod val="60000"/>
                <a:lumOff val="40000"/>
              </a:schemeClr>
            </a:solidFill>
          </a:ln>
        </p:spPr>
        <p:txBody>
          <a:bodyPr>
            <a:normAutofit/>
          </a:bodyPr>
          <a:lstStyle/>
          <a:p>
            <a:pPr eaLnBrk="1" hangingPunct="1"/>
            <a:r>
              <a:rPr lang="en-US" sz="2800" dirty="0" smtClean="0"/>
              <a:t>Action Steps for Week # </a:t>
            </a:r>
            <a:r>
              <a:rPr lang="en-US" sz="2800" dirty="0"/>
              <a:t>3</a:t>
            </a:r>
            <a:endParaRPr lang="en-US" sz="2800" dirty="0" smtClean="0"/>
          </a:p>
        </p:txBody>
      </p:sp>
      <p:pic>
        <p:nvPicPr>
          <p:cNvPr id="4" name="Picture 2" descr="http://content.mycutegraphics.com/graphics/spring/spring-showers.png"/>
          <p:cNvPicPr>
            <a:picLocks noChangeAspect="1" noChangeArrowheads="1"/>
          </p:cNvPicPr>
          <p:nvPr/>
        </p:nvPicPr>
        <p:blipFill>
          <a:blip r:embed="rId2" cstate="print"/>
          <a:srcRect/>
          <a:stretch>
            <a:fillRect/>
          </a:stretch>
        </p:blipFill>
        <p:spPr bwMode="auto">
          <a:xfrm>
            <a:off x="6799384" y="3810000"/>
            <a:ext cx="2344616" cy="3048000"/>
          </a:xfrm>
          <a:prstGeom prst="rect">
            <a:avLst/>
          </a:prstGeom>
          <a:noFill/>
        </p:spPr>
      </p:pic>
      <p:sp>
        <p:nvSpPr>
          <p:cNvPr id="4097" name="Rectangle 1"/>
          <p:cNvSpPr>
            <a:spLocks noChangeArrowheads="1"/>
          </p:cNvSpPr>
          <p:nvPr/>
        </p:nvSpPr>
        <p:spPr bwMode="auto">
          <a:xfrm>
            <a:off x="381000" y="1066800"/>
            <a:ext cx="8001000" cy="1631216"/>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342900" marR="0" lvl="0" indent="-342900" algn="l" defTabSz="914400" rtl="0" eaLnBrk="1" fontAlgn="base" latinLnBrk="0" hangingPunct="1">
              <a:lnSpc>
                <a:spcPct val="100000"/>
              </a:lnSpc>
              <a:spcBef>
                <a:spcPct val="0"/>
              </a:spcBef>
              <a:spcAft>
                <a:spcPct val="0"/>
              </a:spcAft>
              <a:buClrTx/>
              <a:buSzTx/>
              <a:buFont typeface="Arial"/>
              <a:buChar char="•"/>
              <a:tabLst/>
            </a:pPr>
            <a:r>
              <a:rPr lang="en-US" sz="2000" dirty="0" smtClean="0">
                <a:latin typeface="Times New Roman" pitchFamily="18" charset="0"/>
                <a:ea typeface="Calibri" pitchFamily="34" charset="0"/>
                <a:cs typeface="Times New Roman" pitchFamily="18" charset="0"/>
              </a:rPr>
              <a:t>Consider leading a training class using the slides from Shaklee Summer School 2014, 8 Weeks to Director… archived at </a:t>
            </a:r>
            <a:r>
              <a:rPr lang="en-US" sz="2000" dirty="0" smtClean="0">
                <a:latin typeface="Times New Roman" pitchFamily="18" charset="0"/>
                <a:ea typeface="Calibri" pitchFamily="34" charset="0"/>
                <a:cs typeface="Times New Roman" pitchFamily="18" charset="0"/>
                <a:hlinkClick r:id="rId3"/>
              </a:rPr>
              <a:t>www.bobsfiles.net</a:t>
            </a:r>
            <a:r>
              <a:rPr lang="en-US" sz="2000" dirty="0" smtClean="0">
                <a:latin typeface="Times New Roman" pitchFamily="18" charset="0"/>
                <a:ea typeface="Calibri" pitchFamily="34" charset="0"/>
                <a:cs typeface="Times New Roman" pitchFamily="18" charset="0"/>
              </a:rPr>
              <a:t> and </a:t>
            </a:r>
            <a:r>
              <a:rPr lang="en-US" sz="2000" dirty="0" err="1" smtClean="0">
                <a:latin typeface="Times New Roman" pitchFamily="18" charset="0"/>
                <a:ea typeface="Calibri" pitchFamily="34" charset="0"/>
                <a:cs typeface="Times New Roman" pitchFamily="18" charset="0"/>
              </a:rPr>
              <a:t>BetterFutureStarts</a:t>
            </a:r>
            <a:r>
              <a:rPr lang="en-US" sz="2000" dirty="0" smtClean="0">
                <a:latin typeface="Times New Roman" pitchFamily="18" charset="0"/>
                <a:ea typeface="Calibri" pitchFamily="34" charset="0"/>
                <a:cs typeface="Times New Roman" pitchFamily="18" charset="0"/>
              </a:rPr>
              <a:t> </a:t>
            </a:r>
            <a:r>
              <a:rPr lang="en-US" sz="2000" dirty="0" err="1" smtClean="0">
                <a:latin typeface="Times New Roman" pitchFamily="18" charset="0"/>
                <a:ea typeface="Calibri" pitchFamily="34" charset="0"/>
                <a:cs typeface="Times New Roman" pitchFamily="18" charset="0"/>
              </a:rPr>
              <a:t>Today.com</a:t>
            </a:r>
            <a:r>
              <a:rPr lang="en-US" sz="2000" dirty="0" smtClean="0">
                <a:latin typeface="Times New Roman" pitchFamily="18" charset="0"/>
                <a:ea typeface="Calibri" pitchFamily="34" charset="0"/>
                <a:cs typeface="Times New Roman" pitchFamily="18" charset="0"/>
              </a:rPr>
              <a:t>/ your name for podcasts as well.</a:t>
            </a:r>
          </a:p>
          <a:p>
            <a:pPr marL="342900" marR="0" lvl="0" indent="-342900" algn="l" defTabSz="914400" rtl="0" eaLnBrk="1" fontAlgn="base" latinLnBrk="0" hangingPunct="1">
              <a:lnSpc>
                <a:spcPct val="100000"/>
              </a:lnSpc>
              <a:spcBef>
                <a:spcPct val="0"/>
              </a:spcBef>
              <a:spcAft>
                <a:spcPct val="0"/>
              </a:spcAft>
              <a:buClrTx/>
              <a:buSzTx/>
              <a:buFont typeface="Arial"/>
              <a:buChar char="•"/>
              <a:tabLst/>
            </a:pPr>
            <a:r>
              <a:rPr lang="en-US" sz="2000" dirty="0" smtClean="0">
                <a:latin typeface="Times New Roman" pitchFamily="18" charset="0"/>
                <a:ea typeface="Calibri" pitchFamily="34" charset="0"/>
                <a:cs typeface="Times New Roman" pitchFamily="18" charset="0"/>
              </a:rPr>
              <a:t>Think about teaming up with another leader or 2 to expose your team to a variety of voices and ideas.</a:t>
            </a:r>
          </a:p>
        </p:txBody>
      </p:sp>
      <p:sp>
        <p:nvSpPr>
          <p:cNvPr id="5" name="Rectangle 4"/>
          <p:cNvSpPr/>
          <p:nvPr/>
        </p:nvSpPr>
        <p:spPr>
          <a:xfrm>
            <a:off x="457200" y="2819400"/>
            <a:ext cx="6553200" cy="4093428"/>
          </a:xfrm>
          <a:prstGeom prst="rect">
            <a:avLst/>
          </a:prstGeom>
          <a:ln>
            <a:solidFill>
              <a:schemeClr val="accent2">
                <a:lumMod val="60000"/>
                <a:lumOff val="40000"/>
              </a:schemeClr>
            </a:solidFill>
          </a:ln>
        </p:spPr>
        <p:txBody>
          <a:bodyPr wrap="square">
            <a:spAutoFit/>
          </a:bodyPr>
          <a:lstStyle/>
          <a:p>
            <a:pPr lvl="0" indent="457200" fontAlgn="base">
              <a:spcBef>
                <a:spcPct val="0"/>
              </a:spcBef>
              <a:spcAft>
                <a:spcPct val="0"/>
              </a:spcAft>
              <a:buFont typeface="Arial" pitchFamily="34" charset="0"/>
              <a:buChar char="•"/>
            </a:pPr>
            <a:r>
              <a:rPr lang="en-US" sz="2000" dirty="0" smtClean="0">
                <a:latin typeface="Times New Roman" pitchFamily="18" charset="0"/>
                <a:ea typeface="Calibri" pitchFamily="34" charset="0"/>
                <a:cs typeface="Times New Roman" pitchFamily="18" charset="0"/>
              </a:rPr>
              <a:t>Create your list of people to speak to about home 	businesses and decide how you want to have a 	conversation about possible interest…</a:t>
            </a:r>
          </a:p>
          <a:p>
            <a:pPr lvl="0" fontAlgn="base">
              <a:spcBef>
                <a:spcPct val="0"/>
              </a:spcBef>
              <a:spcAft>
                <a:spcPct val="0"/>
              </a:spcAft>
            </a:pPr>
            <a:r>
              <a:rPr lang="en-US" sz="2000" dirty="0" smtClean="0">
                <a:latin typeface="Times New Roman" pitchFamily="18" charset="0"/>
                <a:ea typeface="Calibri" pitchFamily="34" charset="0"/>
                <a:cs typeface="Times New Roman" pitchFamily="18" charset="0"/>
              </a:rPr>
              <a:t> </a:t>
            </a:r>
            <a:r>
              <a:rPr lang="en-US" sz="2000" dirty="0">
                <a:latin typeface="Times New Roman" pitchFamily="18" charset="0"/>
                <a:ea typeface="Calibri" pitchFamily="34" charset="0"/>
                <a:cs typeface="Times New Roman" pitchFamily="18" charset="0"/>
              </a:rPr>
              <a:t>	</a:t>
            </a:r>
            <a:r>
              <a:rPr lang="en-US" sz="2000" dirty="0" smtClean="0">
                <a:latin typeface="Times New Roman" pitchFamily="18" charset="0"/>
                <a:ea typeface="Calibri" pitchFamily="34" charset="0"/>
                <a:cs typeface="Times New Roman" pitchFamily="18" charset="0"/>
              </a:rPr>
              <a:t> What will you invite people to look at … </a:t>
            </a:r>
          </a:p>
          <a:p>
            <a:pPr lvl="0" fontAlgn="base">
              <a:spcBef>
                <a:spcPct val="0"/>
              </a:spcBef>
              <a:spcAft>
                <a:spcPct val="0"/>
              </a:spcAft>
            </a:pPr>
            <a:r>
              <a:rPr lang="en-US" sz="2000" dirty="0">
                <a:latin typeface="Times New Roman" pitchFamily="18" charset="0"/>
                <a:ea typeface="Calibri" pitchFamily="34" charset="0"/>
                <a:cs typeface="Times New Roman" pitchFamily="18" charset="0"/>
              </a:rPr>
              <a:t>	</a:t>
            </a:r>
            <a:r>
              <a:rPr lang="en-US" sz="2000" dirty="0" smtClean="0">
                <a:latin typeface="Times New Roman" pitchFamily="18" charset="0"/>
                <a:ea typeface="Calibri" pitchFamily="34" charset="0"/>
                <a:cs typeface="Times New Roman" pitchFamily="18" charset="0"/>
              </a:rPr>
              <a:t> A video 	clip? 					 A live meeting? 					 A 3-way call with </a:t>
            </a:r>
            <a:r>
              <a:rPr lang="en-US" sz="2000" dirty="0" err="1" smtClean="0">
                <a:latin typeface="Times New Roman" pitchFamily="18" charset="0"/>
                <a:ea typeface="Calibri" pitchFamily="34" charset="0"/>
                <a:cs typeface="Times New Roman" pitchFamily="18" charset="0"/>
              </a:rPr>
              <a:t>upline</a:t>
            </a:r>
            <a:r>
              <a:rPr lang="en-US" sz="2000" dirty="0" smtClean="0">
                <a:latin typeface="Times New Roman" pitchFamily="18" charset="0"/>
                <a:ea typeface="Calibri" pitchFamily="34" charset="0"/>
                <a:cs typeface="Times New Roman" pitchFamily="18" charset="0"/>
              </a:rPr>
              <a:t>? </a:t>
            </a:r>
          </a:p>
          <a:p>
            <a:pPr lvl="0" fontAlgn="base">
              <a:spcBef>
                <a:spcPct val="0"/>
              </a:spcBef>
              <a:spcAft>
                <a:spcPct val="0"/>
              </a:spcAft>
            </a:pPr>
            <a:r>
              <a:rPr lang="en-US" sz="2000" dirty="0" smtClean="0">
                <a:latin typeface="Times New Roman" pitchFamily="18" charset="0"/>
                <a:ea typeface="Calibri" pitchFamily="34" charset="0"/>
                <a:cs typeface="Times New Roman" pitchFamily="18" charset="0"/>
              </a:rPr>
              <a:t> 	An in-home meeting to learn about the products, </a:t>
            </a:r>
          </a:p>
          <a:p>
            <a:pPr lvl="0" fontAlgn="base">
              <a:spcBef>
                <a:spcPct val="0"/>
              </a:spcBef>
              <a:spcAft>
                <a:spcPct val="0"/>
              </a:spcAft>
            </a:pPr>
            <a:r>
              <a:rPr lang="en-US" sz="2000" dirty="0" smtClean="0">
                <a:latin typeface="Times New Roman" pitchFamily="18" charset="0"/>
                <a:ea typeface="Calibri" pitchFamily="34" charset="0"/>
                <a:cs typeface="Times New Roman" pitchFamily="18" charset="0"/>
              </a:rPr>
              <a:t>	Meet with your business partners, </a:t>
            </a:r>
          </a:p>
          <a:p>
            <a:pPr lvl="0" fontAlgn="base">
              <a:spcBef>
                <a:spcPct val="0"/>
              </a:spcBef>
              <a:spcAft>
                <a:spcPct val="0"/>
              </a:spcAft>
            </a:pPr>
            <a:r>
              <a:rPr lang="en-US" sz="2000" dirty="0">
                <a:latin typeface="Times New Roman" pitchFamily="18" charset="0"/>
                <a:ea typeface="Calibri" pitchFamily="34" charset="0"/>
                <a:cs typeface="Times New Roman" pitchFamily="18" charset="0"/>
              </a:rPr>
              <a:t>	</a:t>
            </a:r>
            <a:r>
              <a:rPr lang="en-US" sz="2000" dirty="0" smtClean="0">
                <a:latin typeface="Times New Roman" pitchFamily="18" charset="0"/>
                <a:ea typeface="Calibri" pitchFamily="34" charset="0"/>
                <a:cs typeface="Times New Roman" pitchFamily="18" charset="0"/>
              </a:rPr>
              <a:t> Share stories of how Shaklee products or business 	help others… </a:t>
            </a:r>
          </a:p>
          <a:p>
            <a:pPr lvl="0" fontAlgn="base">
              <a:spcBef>
                <a:spcPct val="0"/>
              </a:spcBef>
              <a:spcAft>
                <a:spcPct val="0"/>
              </a:spcAft>
            </a:pPr>
            <a:r>
              <a:rPr lang="en-US" sz="2000" dirty="0" smtClean="0">
                <a:latin typeface="Times New Roman" pitchFamily="18" charset="0"/>
                <a:ea typeface="Calibri" pitchFamily="34" charset="0"/>
                <a:cs typeface="Times New Roman" pitchFamily="18" charset="0"/>
              </a:rPr>
              <a:t>What best fits your personality style </a:t>
            </a:r>
            <a:r>
              <a:rPr lang="en-US" sz="2000" dirty="0">
                <a:latin typeface="Times New Roman" pitchFamily="18" charset="0"/>
                <a:ea typeface="Calibri" pitchFamily="34" charset="0"/>
                <a:cs typeface="Times New Roman" pitchFamily="18" charset="0"/>
              </a:rPr>
              <a:t>a</a:t>
            </a:r>
            <a:r>
              <a:rPr lang="en-US" sz="2000" dirty="0" smtClean="0">
                <a:latin typeface="Times New Roman" pitchFamily="18" charset="0"/>
                <a:ea typeface="Calibri" pitchFamily="34" charset="0"/>
                <a:cs typeface="Times New Roman" pitchFamily="18" charset="0"/>
              </a:rPr>
              <a:t>nd theirs.	</a:t>
            </a:r>
            <a:r>
              <a:rPr lang="en-US" sz="2000" dirty="0" err="1" smtClean="0">
                <a:latin typeface="Times New Roman" pitchFamily="18" charset="0"/>
                <a:ea typeface="Calibri" pitchFamily="34" charset="0"/>
                <a:cs typeface="Times New Roman" pitchFamily="18" charset="0"/>
              </a:rPr>
              <a:t>lisa</a:t>
            </a:r>
            <a:r>
              <a:rPr lang="en-US" sz="2000" dirty="0" smtClean="0">
                <a:latin typeface="Times New Roman" pitchFamily="18" charset="0"/>
                <a:ea typeface="Calibri" pitchFamily="34" charset="0"/>
                <a:cs typeface="Times New Roman" pitchFamily="18" charset="0"/>
              </a:rPr>
              <a:t>		</a:t>
            </a:r>
          </a:p>
        </p:txBody>
      </p:sp>
    </p:spTree>
    <p:extLst>
      <p:ext uri="{BB962C8B-B14F-4D97-AF65-F5344CB8AC3E}">
        <p14:creationId xmlns:p14="http://schemas.microsoft.com/office/powerpoint/2010/main" val="637852948"/>
      </p:ext>
    </p:extLst>
  </p:cSld>
  <p:clrMapOvr>
    <a:masterClrMapping/>
  </p:clrMapOvr>
  <p:timing>
    <p:tnLst>
      <p:par>
        <p:cTn xmlns:p14="http://schemas.microsoft.com/office/powerpoint/2010/mai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AutoShape 2" descr="data:image/jpeg;base64,/9j/4AAQSkZJRgABAQAAAQABAAD/2wCEAAkGBxQTEhUUExQWFRQXFxgWFRcVGBYVFxUXFxQXFxUUFBcYHCggGBolHRQVITEhJSkrLi4xFx8zODMsNygtLisBCgoKDg0OGxAQGywkHCQsLCwsLC0sLC0sLCwsLiwsLCwsLCwsLCwsLCwsLCwsLCwsLCwsLCwsLDQsLCwsLCw0LP/AABEIAOcA2wMBIgACEQEDEQH/xAAcAAABBQEBAQAAAAAAAAAAAAAAAgMEBQYHAQj/xABCEAABAwIEAwYEAwUGBgMBAAABAAIRAwQFEiExBkFREyJhcYGRMqGxwUJS8AcUgtHhFSNikrLxFjNTcqLCVXPSQ//EABoBAAIDAQEAAAAAAAAAAAAAAAADAQIEBQb/xAAqEQACAgEEAQQBBAMBAAAAAAAAAQIRAwQSITFBEyJRYZEFFDKhgdHwI//aAAwDAQACEQMRAD8A7ihCEACEIQAIQhAAvEEpmrWAQTQ6SkPrAKsusQhU93ih6qyiTtZoat+BzUSrjDRzWSucRceara907qrqCDabV+OjqmjxA3qsbaDM7vkx4aT5KbbYYHH4nEctgh7V2QadnEDeoUmljjTzWSqYTEwXeCVa4Q8ic0KLhRBuKWJNPMKWy4B5rmt++pQIAJKVY8VciVOy1aA6aCvVmcP4ga7mryhdhyo4tASkLwFeqoAhCEACEIQAIQhAAhCEACEIQAJLnLx74USrWQSke3FxCqLy7KmVmkqsr0irIbFIgV6pKhupyrDsV6LdDlRZ1RUvt142x67K4NBLZS01UObFNkWlatMaK2oUQOShspwZUgVYSJMqSywJvLGy8FyEl9aVRSZJEvrdrtwsBxbYZDmpiDzjY+K3l1V0WZxutDStWGTTIMVZY85joJ2W0wPizYErmeO1s1SYgxrH1UW1vnNO66DxqSsg+k8LxhrwNVdU3yuBcP8AExaQCV1DAOIWvAkrNkwOPgDYITNCsHDRPLOAIQhAAhCEACEIQAJD3wvXOVXfXkIRKQq6uVGbWVdUuZKdoPVqHqPBZl2ijVWKZbUZCVXowq2U6ZUmmvRCXWUOrUUMliqpEpJeoriSnGBQ+BbH2r1wQAkVqkJbRVjdQFILiEl1VMNdBU0QJuqphZLGarySBoFo8Tqd0xtzOyxmKYi4/wDKYXDbMdv4RzK04IuT4I3UZfEaZ3fp9SqO4uQNBot1WwfIA+sRmLvhc0PMQdS0nTyOnispc4YX1DlGhcdtICvk/UFCe2HP3/oG/ngraN1B3Wy4cx1zCJKzFfDezIkS48o29AlUWZYJmefJdPHGWSG7Oq+F5/BVcvg+hOGceDwBK2FKpIXAOGMXLCJMbLr/AA9ioe0arnZ8W18DEaVCS0pSzACEIQALwlepmvUgIAiYhdhoKyGIYlJUjiDEN1lm1C5yfCPFl4l1b1ydFeWFPqVW4ZhpABKs2iEqbXgdusv7RwASLuqFX07jRNuuJKWL2+RFUSo1VqluKac1RZDZDLEqYT3YlIdTjdFixBqpmoUpyacUUVbEvK8uXtYJd6dT4BJuLgMEn0HVU9So6oZcdPp6K2y1fgXKdDV3mrGNgdmj/wBivKWHtbAAzPmQRqBpyHM6JYv2jbY8tJMKVaEkZhpJ9fdZM+rk16ePr+2VT5shXGFaOLtahMdS0DclQ3YAWjMBqdiRufA81paDATHud/kr7D7ZrhJ3bz0gbxCzaXMoSWRc1zX34GqKn2cxZwnkl9bM109x0gt21+E6lQ77hpsZqbw7mRz843XVLpkuObvHTWJjwM6RCprrCy6NmkdAPqRPzXdjrpy9+RjFjS4ictbZuYekFbrhXEC2AVCx6we0yCPYddwq2xvHMfD9NeQj08Cmw1Mc64T/AMqi+TG4dtfk7dhtyHAKesXwzieaB7bLY03SFlnGmLFoQhUA8KqcXuMoKtKh0WVx6vurR7AyOMV8zlZ8P24AE6k6qsqWxcVb4NTI0KbkftA0tOIUO9fzTocmHtk6rImWToaY4wlPpnkpdJg6JwI3E7iLTcY2UtrUeKcphF2UEBvL3XrqaeCCqt0BVVqKqsSuBTEnfkOq0VdkNJ6LOXlgar5P+w8ULJGPMuisk/BQ1rhzjLt/l5BePq90kmGt5c3OPIfUp++tHAkAc9/6hV19auYCHeEQdIiQs+XVerUVwjLJNDFFmbWYlXdq9rGRMn+nJZu1uCIPMFX1lcNzS4SYkdAsc/UlPZBc+K7Ig/kv8GguEiRrpuSfFaGjZEDXQb76qnwZgABOp8VfVKpMbHwAWjHoc+KfPF/Zsg41yI7AHw56cwVBrsA8lObUEElQLwg6DyWvT2tQ49pL8MvL+FjHdLcpbvqdfmqnEMDpgOLGd/cHr4LRW9CBJHLQmNvJNXcHz9lrnKsjoXHoyeFV+zdrp+tvNdGwy4DmgjmudXT4c8xO/mCI18dxt1Wm4Xu5A6ck+eO4byW+aNehJaUpZCSPdvgLNXFLO4yr7EnwCs5UrGdFLdIB1tk0bJTLcApbXpYcs7kwGq1djIzuDZ2nmmDiNH/qN91OfQY8d5ody1AP+yxWIUmte4DYOcPYwFaCUi8YpmrpYnR/6jfdPi/pfnb7pmhhdGB3BsOvTzS3YXSIIyAeIJ0+ap7bI4JNJ4cJaZB5hOgquwpjmUgHCCC76rytfAbKVd8FWWbSlgKptL8cyrIVdJUSTBDVycxyj1RXo6QNzt4pVuz8R3cmX3EHTYc+v9Fz9Rkt7fgZ0MtsmSC7X9aKtxXD2uBnb5KzqV1XXl2KbHPeYaBrz9AOZ/msqbso4opjgbBGmn1KgYgKFsM1Wo2mTtMy6OjRqVo+H7wXFEVMuWSdJmIMbwE3xNgVKvb1e0AkU3ljo7zHZSQW+wXR/S8y/ewlPiKu68KvsTPDwZTBOPG1LinQp03Fri6XuMEQwukNE9OcLoYe5rWvJABiIOuv9NVwr9ntrVOIW78jiwGpLjAB/uX+OusaLsbH1HAU8uUZp8yTz8l2v1fX4P30cWna9NL3S7vuyIR2xt9+C6u74GMp5+HT+qhCrLhynQepAUatb5fxT9x1SLV+Wox3LMJ8NZ+yNPpcOGNw5fyEskpdmgrlre60HTfSZPUlUt9dZWkjUjlIEmJjwU7EqmUS46HWQd+WhWQxO8gOgEGNz15KNLp3mlcmTOe3hFPit4cwlgbJJBBJJ6+86rS8I3Ww/W6x93eEtAI8iRr6K74VuoLR+jrv812NXicMajCPHzfQvFLc7kzrVu6QnVDsHS1S1wZKnRpK7E2yCs5UpnMtJfjRUFcpUnwQzzMhtworqojdRbq5AGyWokWWwu1zHHuIIrVWg97tagHo8jX2W1ZVMeK4Pij4vLg5oivVPtUdst2jwKTd+C0Jcn0HR4mtg1s1mzA69PJOXGPUyB2T5MiSBoBOo1HNQLXD7YtbNCke6D8DeYGqkXODsLR2LWsOZsx3QWggmQNFiko2XW2y+cCVjOIL17X9lbtaahdlDqk5c07AAj5lbllQAKkxS7tqLszwC+c2gzOBOs67fJRinUurIVGA4pqYjY0xXdVoVW5g1zRTLcpPQh0kT5LQ8GcXC9pAAZKgIFRsyADOVwPQw7/KovGl664tTnoFlEubBee+4z3SG8h5rJ/sjcBXvHzAa1rW85LnPA+QJW+aUtO5SXuXwUkkkdNxjHn0Wl2VoZqGvcSQTl00A2EO58llsP4qLKNatXfmhoyT3Q50xlAHrylWnFtr+8WrGE5GZ2lzhrIbm0HyWU4QpUX3VZrS2o2ixmV/LMZBc1u0gCJ8SvL1vk3f2y072J+DzhLiy9ubhrHCk6m4kyAWljBrmEEzy0PUKzxyneOrjMAKWZwpgERlB+J2vxERv6LV0LZubOGgvjLmAExMwT0VdxgO7RZBIlxdHP4d0/HNeopLvwl3/wB8kY+ww+tdCmBQp0ywE6v0Mzr+IK/dndbuzwHljpA2BgxzPhzUTh6tmt2nLlEuHzgfRTb5/wDdVP8Asd/pKVq3J55tPu/rsZwYfC67KNwwk6DMSAJgupuBA6nMQNFo7m/rfE2nkbyc4EkctW6Zdln+GbdpuaUPkgu0g6/3b+ZW5u6BFJ8/kd/pKzPQ59ilFXfxT/NEOk+Srw3FO0qdk8AyJaRpsNQfYp+vQg6eaz+BEurU9Nsx15AtdstUG6r2UlKKjJqm4p18CpU+iFcOJaAeX69lU4hR0+Hvcp6dfRajspTdaznUK2PNtYmWOzAXdJ8EtEgCSAI357a7JXDuYvEjoti6yDdlEY1ubQa8+pXQjqlkTixai4yNng7+6FZKqwYd1Wq42X+TNaId63QrNXzoWquWyFmMTtgTrss0iTP3Vwdgobn9VIvqYB0VW6pqSU2HKFN0KucRpUYNSo1nMZnATHQHdcUxS5FStVqDZ9R7h5OcSPquk8R3dIub21uasNJDo7rZOonkdAs++9tOVmz3XR00XFWkRuNdYceWpYzNVynK0EEP0IABGysGftHs6YJ7Uu/wta4kn1ACxdOzZ/8AHj/y/knA21aYqWQafIz7GEt6eDfK/tFXko1vA3FT7p1zVd3WuqNDGzIY0A6exCxFzxTUp3x7UQxlwTU0kuAqa78o5LS4NVtwMtACnJktGhJ6wd0vEMIoV6gdVptcZgnVpI8S0gn1UwcITdx4ZR5nZJ464st61m9lKoKjoD5ZJDADALyNGyXNEHqsN+zrFW0az2OzTWyNYGtLi45jppto4rV4sKNtbvYym1rXkNLQB3pP4id1C4St6FGqKrGDQfF3j+IhwaSdIA9UnUShDTSik6ZHq8cl3+0biHsLXLTqxVNRgDQdQ0N/LyGyyn7Ir5jK1bO5oc9rQ0OgTDjIE8+8Fp62G2tV3bVabKlR+pJEFw2k+gCnYdw9ZzmbQpB24gbRrp4rHHR7MFpcvsj19yrmzVUbgCPH0WP/AGn3TmUqVRk915a4g7Z26EnzaB6rTNd9dU9c4Yys0sewPY74g7UEbrmpR9RUW9SSRkeBOLKf7oe2qhrmPdmDnakHVpAOp5jTotXVxOm+0NXNkbUpuLQ8ZXGWkAQVHtOFrWi6adBoMzJLjr4AkhTryypVS01KYeW/CXaxMTHsF1Y6HSuV5ZN/KF/ucnhGV4NvGMuG690z3iCG/C7ST481u8aumii45gJaYEjvEiAB7hVQwujzos+akm3puDQ6m0tYIaNe6PDXwC0vHptnppyUfrivPdv+xizybtopOH3gVGOeQPiBJ0GzgtYPDblGyY/s+i3/APm3VPdpADWtAaNvIaAJmpyRaik22klz5GwmmLBSmuTAcnWLINTPKjVUVaf95m5fVXRCgXG6bhk7oiSNBhB7qs1WYOO6rNUyfyLDVfZZfF3CVqLjYrFY88glK2WymSe1FLfVwqS4q6qZVqDp7clW3J05fr1T4QowvK2M1KoMztssNRexrSSJkmPAArWVbmD+isDVfM+Z+q6Glj2NxrddnVm3gI2HL6Ly4cyo3K9ocPH7dFXtdAEa6D6ckuyrGdVkca6E2ZjFqZo1I5fEwzrH8wVe4HjPasOb42mHeOmjv10UfjWnFNjtZzEaeIn7BUfDNY9o+ObZPoRH1K1uKyYtz7HJXCy54orZ2M5d8+sMcR9EcPXjGsy6iQ6SZgEkZR6rO8T4g4vFMaBp5bkkfTVRKFo4scQ54IE6EgaciPus+bBvw7ftMlY7Ss2d3eOqOMAxPt4BXXD1yWuAI67rGcMXb3VOzIJOpHXTlPzV1iOHV2VO0ZVeWl0OGb4Z2iD8M6eoW7/ym3HdXReGKuGdMsrgESGjfzUt12q3g7CHPbLnP01ALjqecqdxRhJYxz2vc2BsDp/uuUscYVj8+RjxIBfA6R80zWvMvJUdjRcO8973Ej4SdB6HWVJua0jdX9JJ0ZZ8E1uLNP8Aunm34jZY6rUIfI0CeqYhCa8CM+52a5uJN2R/aAWO/tXXVIfi3Kf15c0LSkrI0bdl8NlJp3beqwlLFPH7fdIq44Rzj1hStI3wNjnZ0CreABVTr4veGxz3WJ/4pBOWT58lpOFj2jwdUz9r6Stj4ZHNnR8LZDQpyYs2w0KQudJ8mkbqjRZLiC1JnRbAhUWPWoIMifUD7KIi8kbRzero6D9W/RQrqkdYE+yfxhpa4wG/5m//AJVU660Pwz/9jPoGarSk+zntUyBXowTIj2WDedT6rX4pifZmCwkkSI1G/MgDosqykT+E/r0W3AmjThT5s6BRy5R8J0Gxnl5KxsqccgPMj6wqGwxYZRNvUJgTlDiNtwQE7UxCq/u0Ld4P5nSI9Mpn1WV45+RTgxni+5DnMpy0xq7XmRpv7+qOG7ENY9+gzaNILdQNTpG0/RMUOH6xOauPEgOBc4+JyK8pOI0FOBsBmYNPVuybkmow2RZZultRjuKbhoIaNXB0mNoI5nmdk3b2tQ0nPe8NGUnLJl2mzvBNcT2jxWc5zSA4yDuNeUgQrG2xJ9SiadOnEtIc5xAERyOWSTtCuulQ6qSol8JvArgAt+F3M/lO0gLa2zg6WuI138Pny+y5pgd/Vp1WlgzHURMDURqY0XQadw7eRPMNdOvMDubKk1barouvazW8KY0KIyPcARI56wpmPY/TquDGuaWgBzvsFzriK8ewCq3Nr3XQ7wOU/AfEegUvD6lTsQXl2Z0OIkSAdm6AbaJfpqlNvljdy7La4vGz8TfefuolzdiYBB8dlEefzOI8ymxVbPx/+cKyqjHk7HXQZ+6q76u1v4h5J+vrpnaR0FUz7EKELM5jBj+MH7ap0GvJmcSK2uHHT7fcpbmP6EDxgKXTwsB2n+qfkFPr2+kRp+urQnrNFdFGUQuI236GFBu607j5D9BWVexG4J9ZEeygPsJ0n5x90+M4kpDWHszvAG0+ELs/BVlDQua8L4WC8R1XbeHbTI0eSw63JxR0MS4LqmNEtCFyR4KLeUpClJLggDm/EdKJJa0+Yn/1Kxd0+PwNHlA+sLr+OWpLTAC5fjVhUDj8I189Ou60Y2mYssKZmLl0mcgPm4j6EhIZcACMg9MxH0U57SN3n0px8xt7qru6DA4Zg4jnIP3KenyLRNa90B2Ro82g/IhKfiOkEMHkA36AKvz0pAZTjpoJn0K9q3FJp1a6fP8AkFElZaKRcW1yTqCT1yCPmnH1SPwO1/xxHzE+sqmtb+2nvNefLN/MK2p3VmRoxxPVziPpJUNV4ZDXIxeXYLSCwf5muO/Tf0UJ144mGxHLQH7K2N1SaO5mPg3tD83aFVjr2mCRkEmfi0g8lEXz0T4JFpX3nz7rY94Ewmq2KimQXECds2/nA1TDqk/hZvp3nAT7QoOKUu0giJbpo4u316JkVFN7uExkX8k3+0P3qq1rR/d0+8498Zjy57f1V1Vunn8QHlP0VXg1XsmQ2iSfxOgkk9Tpt4J66ujmmHD0AVkoT5hyl+Qnl8EirUcPieT5AH7LxtZnJzyf+2PukOxAxEuEjqolS5gzLj/EU1wpcGVZG+yb2jztn9nH7p2hRqb5X/MfdRaGLR+f/Mfunv7WP+MejT9Ql+4vQ65rvyg+byUmpbuM5g0eECfdIbiTzyc/+AfYJllZ5OucfwkD3U2yu1ntS2dyaPOJ9oSG2veggeMsA19lKfbOjUF3k4T66yrLBMLzuGhUxn5sZCFvk0XB+E6gwBtyXS7SllaFU4Dh+RoV6FgzZN0jdFUj1CEJJYEFCEAMXFLMFiuI8MGpj7fdbsqBiNkHhWi6KyjaOIYhUFKQWg66d8aeGhKzuJ3rHjk3Xq4n3JXSOKeHRqRK5hjWERzK1w2vkyuFMjsgCQQT/wB0fVOHES0atBHg4FQBhvj9Eunho5kq/Hkl0SnYiHEd2Bzh33Utlzp3IHUTM+cQvbHAmO+Iho/xGFruH/2civRqVWunKCKbWx36gA0JcIyidfUaQqSyRRXsy1CpU2GaOgn5bpN2SILm6nQmAPc5VJNhUbqxwHl3T8kzcWlUgyZ56uJPslyakSnREFYHTNl9Qfqn2U6f5nOJ3AMnzGVQLeg+o9tOm2XlwaGgBxcTyAjdXXDXC7rm6FDOaZbmNV0QabWGHk67z3fMhKyz9m35LJWx1tanGztPB31TNW8piA1jfWR9SncWwwUqlWlTqPqMp1HN1MzlJEkNETorLCv2dXVxRZWZ2Ya8ZmNc8h7hyMRGvmsuCTjLdF8orKDfBUfvA5Bo9E3VxHlDP8oVpgPB9WvXqUIyPpf83OYDOknx5R5qbxDwZ+6Brqs5XGGuaQ5pPSeR8+i7OLUxyxryZlicea4M03ER+Vn+VSKV+DyaPQJFbD2/gIPrPumW4a47fdDryNRZMuwPhdE7yR8h/VJdcEmQ8k+igf2TVPL6qTZYK4nX7/yUbV2W7LCwtTUdqZJPT+S6Zwvg2UAkKs4V4fiCV0K0tw0BIy5PCNOOFIdpU4CdXgXqyDQQhCABCEIAF4QvUIAq8Sw8PB0XNeKOGNyAV10hQb2wDxqrxnRWSs+cLvCjTmRPnyVcKjQdSG9Q2T912fiHhYOmAua43wy5swFojJSFONFU267UtpUWOdUecrQJlxOwAP8ANdWtcOuKFzhlHu0qNBozTUptNarVae2yszZnwSBtvK5bwtbijfW76rzTZTqdo50kaU2uflkfmLQ3+Je4NjsYmy9uC7/nOqu3JAOYhgHQSBCHHwiEq5ZsMKwGs+jdVmN7V9So+3s2nQE9oTVrAvgQ1jHQfA+Cq+FcFqXRf21YWzWuFNrnwQ+uZHYgBw7wjXorS74lrUsIta2cMr1Xu7MthoY1lYSKbRoAG0KbY6VHTMlZX/i6pWvKNe5HaMp1BU7KixjADOZ2Qfmc4AlxMnrsqqMnZLUSZZ4LiFG6uHW7CKls15q1ARlaA0h2Vx3Lm6gb+SuOEr8UMPr31RzQalVtNm81MjS8NBG4NQtc7q2m4c1Go8Y3Ruu3pUslHNUJoOc4tqdrOd1Yky9xnfZoAAAAUFvGEsqW97ZsrUc7X29FjnUGW7mNLWtZk17Mg6idZdO6VkV8urJSXgpaz3aOdUcc8uBOmbUy4ZokTO3RW+A0X3VRrqlVzLe2a01K0kdlSaZbTpwfjJ0aBrJWXxfE6leq6pUjMYDQBlYxjfgp027NaBsPXckrc1rrDKmHW9u2+fbhn95XZ+71Kjq1YjVzi0QQ0yBqREdEhRorSfJV4lj9W5uK7mZh+9Oa3s26lzWkCkwjmdG+sqzx6v8Au9rSsC6ajXmtcd4uFN7mwygzplaQXRpmJ8VH4Iv8Ot69d9S4qNeG5bSs+gSGOLSHVjTbmhw0jN49VUYza2zdaF5UuahdLi6g6m0zqXZnulxJ8FKtO0+SrjwIdVadiZS6Vy7x90xY2TnHZa3BuGS+JC6eLNvx3LsWsbsh4ZSqVCIze66Dw9gJ0LlOwHhsMA0WvtrYNGyz5MvhGmEEhFlaBoClgIC9WduxoIQhQAIQhAAhCEACEIQALxeoQAzWoAqkxHAmP5LQrwhSmByzGuEwQYaAsTinCjwScq+hKtuDuFXXODNdyTI5KKuJ8+YraXFRlGm9oyUGuZSHQOeXunqSSPYKmqYXWHOB5gfRfQt1w008lS3XBrSfhTPUI2HEGYY+fiaP4lM/d6zWx2rT01zHy2XVXcFN/Klf8It/J7ABDmn2V2M40LVzpDt/AR8ggYO/ouyO4IaTIEeisLbhAaSPkkSST4J2HF7Xh15OxWmwnhFxiQus2fCzG8vkrq2whjeSpRbajD4LwlliQtlYYO1nJWrKIHJOAKSUkhNOmBsloQgkEIQgAQhCABCEIAEIQgAQhCABCEIAEIQgAXi9QgDwhJdTHReIQB4aA6Lz93HRCEAe9iOiU1gQhACoQvUIAEIQgAQhCABCEIAEIQgAQhCAP//Z"/>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sp>
        <p:nvSpPr>
          <p:cNvPr id="7172" name="AutoShape 4" descr="data:image/jpeg;base64,/9j/4AAQSkZJRgABAQAAAQABAAD/2wCEAAkGBxQTEhUUExQWFRQXFxgWFRcVGBYVFxUXFxQXFxUUFBcYHCggGBolHRQVITEhJSkrLi4xFx8zODMsNygtLisBCgoKDg0OGxAQGywkHCQsLCwsLC0sLC0sLCwsLiwsLCwsLCwsLCwsLCwsLCwsLCwsLCwsLCwsLDQsLCwsLCw0LP/AABEIAOcA2wMBIgACEQEDEQH/xAAcAAABBQEBAQAAAAAAAAAAAAAAAgMEBQYHAQj/xABCEAABAwIEAwYEAwUGBgMBAAABAAIRAwQFEiExBkFREyJhcYGRMqGxwUJS8AcUgtHhFSNikrLxFjNTcqLCVXPSQ//EABoBAAIDAQEAAAAAAAAAAAAAAAADAQIEBQb/xAAqEQACAgEEAQQBBAMBAAAAAAAAAQIRAwQSITFBEyJRYZEFFDKhgdHwI//aAAwDAQACEQMRAD8A7ihCEACEIQAIQhAAvEEpmrWAQTQ6SkPrAKsusQhU93ih6qyiTtZoat+BzUSrjDRzWSucRceara907qrqCDabV+OjqmjxA3qsbaDM7vkx4aT5KbbYYHH4nEctgh7V2QadnEDeoUmljjTzWSqYTEwXeCVa4Q8ic0KLhRBuKWJNPMKWy4B5rmt++pQIAJKVY8VciVOy1aA6aCvVmcP4ga7mryhdhyo4tASkLwFeqoAhCEACEIQAIQhAAhCEACEIQAJLnLx74USrWQSke3FxCqLy7KmVmkqsr0irIbFIgV6pKhupyrDsV6LdDlRZ1RUvt142x67K4NBLZS01UObFNkWlatMaK2oUQOShspwZUgVYSJMqSywJvLGy8FyEl9aVRSZJEvrdrtwsBxbYZDmpiDzjY+K3l1V0WZxutDStWGTTIMVZY85joJ2W0wPizYErmeO1s1SYgxrH1UW1vnNO66DxqSsg+k8LxhrwNVdU3yuBcP8AExaQCV1DAOIWvAkrNkwOPgDYITNCsHDRPLOAIQhAAhCEACEIQAJD3wvXOVXfXkIRKQq6uVGbWVdUuZKdoPVqHqPBZl2ijVWKZbUZCVXowq2U6ZUmmvRCXWUOrUUMliqpEpJeoriSnGBQ+BbH2r1wQAkVqkJbRVjdQFILiEl1VMNdBU0QJuqphZLGarySBoFo8Tqd0xtzOyxmKYi4/wDKYXDbMdv4RzK04IuT4I3UZfEaZ3fp9SqO4uQNBot1WwfIA+sRmLvhc0PMQdS0nTyOnispc4YX1DlGhcdtICvk/UFCe2HP3/oG/ngraN1B3Wy4cx1zCJKzFfDezIkS48o29AlUWZYJmefJdPHGWSG7Oq+F5/BVcvg+hOGceDwBK2FKpIXAOGMXLCJMbLr/AA9ioe0arnZ8W18DEaVCS0pSzACEIQALwlepmvUgIAiYhdhoKyGIYlJUjiDEN1lm1C5yfCPFl4l1b1ydFeWFPqVW4ZhpABKs2iEqbXgdusv7RwASLuqFX07jRNuuJKWL2+RFUSo1VqluKac1RZDZDLEqYT3YlIdTjdFixBqpmoUpyacUUVbEvK8uXtYJd6dT4BJuLgMEn0HVU9So6oZcdPp6K2y1fgXKdDV3mrGNgdmj/wBivKWHtbAAzPmQRqBpyHM6JYv2jbY8tJMKVaEkZhpJ9fdZM+rk16ePr+2VT5shXGFaOLtahMdS0DclQ3YAWjMBqdiRufA81paDATHud/kr7D7ZrhJ3bz0gbxCzaXMoSWRc1zX34GqKn2cxZwnkl9bM109x0gt21+E6lQ77hpsZqbw7mRz843XVLpkuObvHTWJjwM6RCprrCy6NmkdAPqRPzXdjrpy9+RjFjS4ictbZuYekFbrhXEC2AVCx6we0yCPYddwq2xvHMfD9NeQj08Cmw1Mc64T/AMqi+TG4dtfk7dhtyHAKesXwzieaB7bLY03SFlnGmLFoQhUA8KqcXuMoKtKh0WVx6vurR7AyOMV8zlZ8P24AE6k6qsqWxcVb4NTI0KbkftA0tOIUO9fzTocmHtk6rImWToaY4wlPpnkpdJg6JwI3E7iLTcY2UtrUeKcphF2UEBvL3XrqaeCCqt0BVVqKqsSuBTEnfkOq0VdkNJ6LOXlgar5P+w8ULJGPMuisk/BQ1rhzjLt/l5BePq90kmGt5c3OPIfUp++tHAkAc9/6hV19auYCHeEQdIiQs+XVerUVwjLJNDFFmbWYlXdq9rGRMn+nJZu1uCIPMFX1lcNzS4SYkdAsc/UlPZBc+K7Ig/kv8GguEiRrpuSfFaGjZEDXQb76qnwZgABOp8VfVKpMbHwAWjHoc+KfPF/Zsg41yI7AHw56cwVBrsA8lObUEElQLwg6DyWvT2tQ49pL8MvL+FjHdLcpbvqdfmqnEMDpgOLGd/cHr4LRW9CBJHLQmNvJNXcHz9lrnKsjoXHoyeFV+zdrp+tvNdGwy4DmgjmudXT4c8xO/mCI18dxt1Wm4Xu5A6ck+eO4byW+aNehJaUpZCSPdvgLNXFLO4yr7EnwCs5UrGdFLdIB1tk0bJTLcApbXpYcs7kwGq1djIzuDZ2nmmDiNH/qN91OfQY8d5ody1AP+yxWIUmte4DYOcPYwFaCUi8YpmrpYnR/6jfdPi/pfnb7pmhhdGB3BsOvTzS3YXSIIyAeIJ0+ap7bI4JNJ4cJaZB5hOgquwpjmUgHCCC76rytfAbKVd8FWWbSlgKptL8cyrIVdJUSTBDVycxyj1RXo6QNzt4pVuz8R3cmX3EHTYc+v9Fz9Rkt7fgZ0MtsmSC7X9aKtxXD2uBnb5KzqV1XXl2KbHPeYaBrz9AOZ/msqbso4opjgbBGmn1KgYgKFsM1Wo2mTtMy6OjRqVo+H7wXFEVMuWSdJmIMbwE3xNgVKvb1e0AkU3ljo7zHZSQW+wXR/S8y/ewlPiKu68KvsTPDwZTBOPG1LinQp03Fri6XuMEQwukNE9OcLoYe5rWvJABiIOuv9NVwr9ntrVOIW78jiwGpLjAB/uX+OusaLsbH1HAU8uUZp8yTz8l2v1fX4P30cWna9NL3S7vuyIR2xt9+C6u74GMp5+HT+qhCrLhynQepAUatb5fxT9x1SLV+Wox3LMJ8NZ+yNPpcOGNw5fyEskpdmgrlre60HTfSZPUlUt9dZWkjUjlIEmJjwU7EqmUS46HWQd+WhWQxO8gOgEGNz15KNLp3mlcmTOe3hFPit4cwlgbJJBBJJ6+86rS8I3Ww/W6x93eEtAI8iRr6K74VuoLR+jrv812NXicMajCPHzfQvFLc7kzrVu6QnVDsHS1S1wZKnRpK7E2yCs5UpnMtJfjRUFcpUnwQzzMhtworqojdRbq5AGyWokWWwu1zHHuIIrVWg97tagHo8jX2W1ZVMeK4Pij4vLg5oivVPtUdst2jwKTd+C0Jcn0HR4mtg1s1mzA69PJOXGPUyB2T5MiSBoBOo1HNQLXD7YtbNCke6D8DeYGqkXODsLR2LWsOZsx3QWggmQNFiko2XW2y+cCVjOIL17X9lbtaahdlDqk5c07AAj5lbllQAKkxS7tqLszwC+c2gzOBOs67fJRinUurIVGA4pqYjY0xXdVoVW5g1zRTLcpPQh0kT5LQ8GcXC9pAAZKgIFRsyADOVwPQw7/KovGl664tTnoFlEubBee+4z3SG8h5rJ/sjcBXvHzAa1rW85LnPA+QJW+aUtO5SXuXwUkkkdNxjHn0Wl2VoZqGvcSQTl00A2EO58llsP4qLKNatXfmhoyT3Q50xlAHrylWnFtr+8WrGE5GZ2lzhrIbm0HyWU4QpUX3VZrS2o2ixmV/LMZBc1u0gCJ8SvL1vk3f2y072J+DzhLiy9ubhrHCk6m4kyAWljBrmEEzy0PUKzxyneOrjMAKWZwpgERlB+J2vxERv6LV0LZubOGgvjLmAExMwT0VdxgO7RZBIlxdHP4d0/HNeopLvwl3/wB8kY+ww+tdCmBQp0ywE6v0Mzr+IK/dndbuzwHljpA2BgxzPhzUTh6tmt2nLlEuHzgfRTb5/wDdVP8Asd/pKVq3J55tPu/rsZwYfC67KNwwk6DMSAJgupuBA6nMQNFo7m/rfE2nkbyc4EkctW6Zdln+GbdpuaUPkgu0g6/3b+ZW5u6BFJ8/kd/pKzPQ59ilFXfxT/NEOk+Srw3FO0qdk8AyJaRpsNQfYp+vQg6eaz+BEurU9Nsx15AtdstUG6r2UlKKjJqm4p18CpU+iFcOJaAeX69lU4hR0+Hvcp6dfRajspTdaznUK2PNtYmWOzAXdJ8EtEgCSAI357a7JXDuYvEjoti6yDdlEY1ubQa8+pXQjqlkTixai4yNng7+6FZKqwYd1Wq42X+TNaId63QrNXzoWquWyFmMTtgTrss0iTP3Vwdgobn9VIvqYB0VW6pqSU2HKFN0KucRpUYNSo1nMZnATHQHdcUxS5FStVqDZ9R7h5OcSPquk8R3dIub21uasNJDo7rZOonkdAs++9tOVmz3XR00XFWkRuNdYceWpYzNVynK0EEP0IABGysGftHs6YJ7Uu/wta4kn1ACxdOzZ/8AHj/y/knA21aYqWQafIz7GEt6eDfK/tFXko1vA3FT7p1zVd3WuqNDGzIY0A6exCxFzxTUp3x7UQxlwTU0kuAqa78o5LS4NVtwMtACnJktGhJ6wd0vEMIoV6gdVptcZgnVpI8S0gn1UwcITdx4ZR5nZJ464st61m9lKoKjoD5ZJDADALyNGyXNEHqsN+zrFW0az2OzTWyNYGtLi45jppto4rV4sKNtbvYym1rXkNLQB3pP4id1C4St6FGqKrGDQfF3j+IhwaSdIA9UnUShDTSik6ZHq8cl3+0biHsLXLTqxVNRgDQdQ0N/LyGyyn7Ir5jK1bO5oc9rQ0OgTDjIE8+8Fp62G2tV3bVabKlR+pJEFw2k+gCnYdw9ZzmbQpB24gbRrp4rHHR7MFpcvsj19yrmzVUbgCPH0WP/AGn3TmUqVRk915a4g7Z26EnzaB6rTNd9dU9c4Yys0sewPY74g7UEbrmpR9RUW9SSRkeBOLKf7oe2qhrmPdmDnakHVpAOp5jTotXVxOm+0NXNkbUpuLQ8ZXGWkAQVHtOFrWi6adBoMzJLjr4AkhTryypVS01KYeW/CXaxMTHsF1Y6HSuV5ZN/KF/ucnhGV4NvGMuG690z3iCG/C7ST481u8aumii45gJaYEjvEiAB7hVQwujzos+akm3puDQ6m0tYIaNe6PDXwC0vHptnppyUfrivPdv+xizybtopOH3gVGOeQPiBJ0GzgtYPDblGyY/s+i3/APm3VPdpADWtAaNvIaAJmpyRaik22klz5GwmmLBSmuTAcnWLINTPKjVUVaf95m5fVXRCgXG6bhk7oiSNBhB7qs1WYOO6rNUyfyLDVfZZfF3CVqLjYrFY88glK2WymSe1FLfVwqS4q6qZVqDp7clW3J05fr1T4QowvK2M1KoMztssNRexrSSJkmPAArWVbmD+isDVfM+Z+q6Glj2NxrddnVm3gI2HL6Ly4cyo3K9ocPH7dFXtdAEa6D6ckuyrGdVkca6E2ZjFqZo1I5fEwzrH8wVe4HjPasOb42mHeOmjv10UfjWnFNjtZzEaeIn7BUfDNY9o+ObZPoRH1K1uKyYtz7HJXCy54orZ2M5d8+sMcR9EcPXjGsy6iQ6SZgEkZR6rO8T4g4vFMaBp5bkkfTVRKFo4scQ54IE6EgaciPus+bBvw7ftMlY7Ss2d3eOqOMAxPt4BXXD1yWuAI67rGcMXb3VOzIJOpHXTlPzV1iOHV2VO0ZVeWl0OGb4Z2iD8M6eoW7/ym3HdXReGKuGdMsrgESGjfzUt12q3g7CHPbLnP01ALjqecqdxRhJYxz2vc2BsDp/uuUscYVj8+RjxIBfA6R80zWvMvJUdjRcO8973Ej4SdB6HWVJua0jdX9JJ0ZZ8E1uLNP8Aunm34jZY6rUIfI0CeqYhCa8CM+52a5uJN2R/aAWO/tXXVIfi3Kf15c0LSkrI0bdl8NlJp3beqwlLFPH7fdIq44Rzj1hStI3wNjnZ0CreABVTr4veGxz3WJ/4pBOWT58lpOFj2jwdUz9r6Stj4ZHNnR8LZDQpyYs2w0KQudJ8mkbqjRZLiC1JnRbAhUWPWoIMifUD7KIi8kbRzero6D9W/RQrqkdYE+yfxhpa4wG/5m//AJVU660Pwz/9jPoGarSk+zntUyBXowTIj2WDedT6rX4pifZmCwkkSI1G/MgDosqykT+E/r0W3AmjThT5s6BRy5R8J0Gxnl5KxsqccgPMj6wqGwxYZRNvUJgTlDiNtwQE7UxCq/u0Ld4P5nSI9Mpn1WV45+RTgxni+5DnMpy0xq7XmRpv7+qOG7ENY9+gzaNILdQNTpG0/RMUOH6xOauPEgOBc4+JyK8pOI0FOBsBmYNPVuybkmow2RZZultRjuKbhoIaNXB0mNoI5nmdk3b2tQ0nPe8NGUnLJl2mzvBNcT2jxWc5zSA4yDuNeUgQrG2xJ9SiadOnEtIc5xAERyOWSTtCuulQ6qSol8JvArgAt+F3M/lO0gLa2zg6WuI138Pny+y5pgd/Vp1WlgzHURMDURqY0XQadw7eRPMNdOvMDubKk1barouvazW8KY0KIyPcARI56wpmPY/TquDGuaWgBzvsFzriK8ewCq3Nr3XQ7wOU/AfEegUvD6lTsQXl2Z0OIkSAdm6AbaJfpqlNvljdy7La4vGz8TfefuolzdiYBB8dlEefzOI8ymxVbPx/+cKyqjHk7HXQZ+6q76u1v4h5J+vrpnaR0FUz7EKELM5jBj+MH7ap0GvJmcSK2uHHT7fcpbmP6EDxgKXTwsB2n+qfkFPr2+kRp+urQnrNFdFGUQuI236GFBu607j5D9BWVexG4J9ZEeygPsJ0n5x90+M4kpDWHszvAG0+ELs/BVlDQua8L4WC8R1XbeHbTI0eSw63JxR0MS4LqmNEtCFyR4KLeUpClJLggDm/EdKJJa0+Yn/1Kxd0+PwNHlA+sLr+OWpLTAC5fjVhUDj8I189Ou60Y2mYssKZmLl0mcgPm4j6EhIZcACMg9MxH0U57SN3n0px8xt7qru6DA4Zg4jnIP3KenyLRNa90B2Ro82g/IhKfiOkEMHkA36AKvz0pAZTjpoJn0K9q3FJp1a6fP8AkFElZaKRcW1yTqCT1yCPmnH1SPwO1/xxHzE+sqmtb+2nvNefLN/MK2p3VmRoxxPVziPpJUNV4ZDXIxeXYLSCwf5muO/Tf0UJ144mGxHLQH7K2N1SaO5mPg3tD83aFVjr2mCRkEmfi0g8lEXz0T4JFpX3nz7rY94Ewmq2KimQXECds2/nA1TDqk/hZvp3nAT7QoOKUu0giJbpo4u316JkVFN7uExkX8k3+0P3qq1rR/d0+8498Zjy57f1V1Vunn8QHlP0VXg1XsmQ2iSfxOgkk9Tpt4J66ujmmHD0AVkoT5hyl+Qnl8EirUcPieT5AH7LxtZnJzyf+2PukOxAxEuEjqolS5gzLj/EU1wpcGVZG+yb2jztn9nH7p2hRqb5X/MfdRaGLR+f/Mfunv7WP+MejT9Ql+4vQ65rvyg+byUmpbuM5g0eECfdIbiTzyc/+AfYJllZ5OucfwkD3U2yu1ntS2dyaPOJ9oSG2veggeMsA19lKfbOjUF3k4T66yrLBMLzuGhUxn5sZCFvk0XB+E6gwBtyXS7SllaFU4Dh+RoV6FgzZN0jdFUj1CEJJYEFCEAMXFLMFiuI8MGpj7fdbsqBiNkHhWi6KyjaOIYhUFKQWg66d8aeGhKzuJ3rHjk3Xq4n3JXSOKeHRqRK5hjWERzK1w2vkyuFMjsgCQQT/wB0fVOHES0atBHg4FQBhvj9Eunho5kq/Hkl0SnYiHEd2Bzh33Utlzp3IHUTM+cQvbHAmO+Iho/xGFruH/2civRqVWunKCKbWx36gA0JcIyidfUaQqSyRRXsy1CpU2GaOgn5bpN2SILm6nQmAPc5VJNhUbqxwHl3T8kzcWlUgyZ56uJPslyakSnREFYHTNl9Qfqn2U6f5nOJ3AMnzGVQLeg+o9tOm2XlwaGgBxcTyAjdXXDXC7rm6FDOaZbmNV0QabWGHk67z3fMhKyz9m35LJWx1tanGztPB31TNW8piA1jfWR9SncWwwUqlWlTqPqMp1HN1MzlJEkNETorLCv2dXVxRZWZ2Ya8ZmNc8h7hyMRGvmsuCTjLdF8orKDfBUfvA5Bo9E3VxHlDP8oVpgPB9WvXqUIyPpf83OYDOknx5R5qbxDwZ+6Brqs5XGGuaQ5pPSeR8+i7OLUxyxryZlicea4M03ER+Vn+VSKV+DyaPQJFbD2/gIPrPumW4a47fdDryNRZMuwPhdE7yR8h/VJdcEmQ8k+igf2TVPL6qTZYK4nX7/yUbV2W7LCwtTUdqZJPT+S6Zwvg2UAkKs4V4fiCV0K0tw0BIy5PCNOOFIdpU4CdXgXqyDQQhCABCEIAF4QvUIAq8Sw8PB0XNeKOGNyAV10hQb2wDxqrxnRWSs+cLvCjTmRPnyVcKjQdSG9Q2T912fiHhYOmAua43wy5swFojJSFONFU267UtpUWOdUecrQJlxOwAP8ANdWtcOuKFzhlHu0qNBozTUptNarVae2yszZnwSBtvK5bwtbijfW76rzTZTqdo50kaU2uflkfmLQ3+Je4NjsYmy9uC7/nOqu3JAOYhgHQSBCHHwiEq5ZsMKwGs+jdVmN7V9So+3s2nQE9oTVrAvgQ1jHQfA+Cq+FcFqXRf21YWzWuFNrnwQ+uZHYgBw7wjXorS74lrUsIta2cMr1Xu7MthoY1lYSKbRoAG0KbY6VHTMlZX/i6pWvKNe5HaMp1BU7KixjADOZ2Qfmc4AlxMnrsqqMnZLUSZZ4LiFG6uHW7CKls15q1ARlaA0h2Vx3Lm6gb+SuOEr8UMPr31RzQalVtNm81MjS8NBG4NQtc7q2m4c1Go8Y3Ruu3pUslHNUJoOc4tqdrOd1Yky9xnfZoAAAAUFvGEsqW97ZsrUc7X29FjnUGW7mNLWtZk17Mg6idZdO6VkV8urJSXgpaz3aOdUcc8uBOmbUy4ZokTO3RW+A0X3VRrqlVzLe2a01K0kdlSaZbTpwfjJ0aBrJWXxfE6leq6pUjMYDQBlYxjfgp027NaBsPXckrc1rrDKmHW9u2+fbhn95XZ+71Kjq1YjVzi0QQ0yBqREdEhRorSfJV4lj9W5uK7mZh+9Oa3s26lzWkCkwjmdG+sqzx6v8Au9rSsC6ajXmtcd4uFN7mwygzplaQXRpmJ8VH4Iv8Ot69d9S4qNeG5bSs+gSGOLSHVjTbmhw0jN49VUYza2zdaF5UuahdLi6g6m0zqXZnulxJ8FKtO0+SrjwIdVadiZS6Vy7x90xY2TnHZa3BuGS+JC6eLNvx3LsWsbsh4ZSqVCIze66Dw9gJ0LlOwHhsMA0WvtrYNGyz5MvhGmEEhFlaBoClgIC9WduxoIQhQAIQhAAhCEACEIQALxeoQAzWoAqkxHAmP5LQrwhSmByzGuEwQYaAsTinCjwScq+hKtuDuFXXODNdyTI5KKuJ8+YraXFRlGm9oyUGuZSHQOeXunqSSPYKmqYXWHOB5gfRfQt1w008lS3XBrSfhTPUI2HEGYY+fiaP4lM/d6zWx2rT01zHy2XVXcFN/Klf8It/J7ABDmn2V2M40LVzpDt/AR8ggYO/ouyO4IaTIEeisLbhAaSPkkSST4J2HF7Xh15OxWmwnhFxiQus2fCzG8vkrq2whjeSpRbajD4LwlliQtlYYO1nJWrKIHJOAKSUkhNOmBsloQgkEIQgAQhCABCEIAEIQgAQhCABCEIAEIQgAXi9QgDwhJdTHReIQB4aA6Lz93HRCEAe9iOiU1gQhACoQvUIAEIQgAQhCABCEIAEIQgAQhCAP//Z"/>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pic>
        <p:nvPicPr>
          <p:cNvPr id="18434" name="Picture 2" descr="http://content.mycutegraphics.com/graphics/spring/spring-showers.png"/>
          <p:cNvPicPr>
            <a:picLocks noChangeAspect="1" noChangeArrowheads="1"/>
          </p:cNvPicPr>
          <p:nvPr/>
        </p:nvPicPr>
        <p:blipFill>
          <a:blip r:embed="rId2" cstate="print"/>
          <a:srcRect/>
          <a:stretch>
            <a:fillRect/>
          </a:stretch>
        </p:blipFill>
        <p:spPr bwMode="auto">
          <a:xfrm>
            <a:off x="5181600" y="1706880"/>
            <a:ext cx="3962400" cy="5151120"/>
          </a:xfrm>
          <a:prstGeom prst="rect">
            <a:avLst/>
          </a:prstGeom>
          <a:noFill/>
        </p:spPr>
      </p:pic>
      <p:sp>
        <p:nvSpPr>
          <p:cNvPr id="7" name="Rectangle 6"/>
          <p:cNvSpPr/>
          <p:nvPr/>
        </p:nvSpPr>
        <p:spPr>
          <a:xfrm>
            <a:off x="457200" y="762000"/>
            <a:ext cx="4800600" cy="4893648"/>
          </a:xfrm>
          <a:prstGeom prst="rect">
            <a:avLst/>
          </a:prstGeom>
          <a:ln>
            <a:solidFill>
              <a:srgbClr val="0070C0"/>
            </a:solidFill>
          </a:ln>
        </p:spPr>
        <p:txBody>
          <a:bodyPr wrap="square">
            <a:spAutoFit/>
          </a:bodyPr>
          <a:lstStyle/>
          <a:p>
            <a:pPr algn="ctr"/>
            <a:r>
              <a:rPr lang="en-US" sz="3600" dirty="0" smtClean="0"/>
              <a:t>Next Week </a:t>
            </a:r>
          </a:p>
          <a:p>
            <a:pPr algn="ctr"/>
            <a:r>
              <a:rPr lang="en-US" sz="3600" dirty="0" smtClean="0"/>
              <a:t>Inside the 			Planning Session</a:t>
            </a:r>
          </a:p>
          <a:p>
            <a:pPr algn="ctr"/>
            <a:r>
              <a:rPr lang="en-US" sz="3600" dirty="0" smtClean="0"/>
              <a:t>	     		 </a:t>
            </a:r>
          </a:p>
          <a:p>
            <a:pPr algn="ctr"/>
            <a:r>
              <a:rPr lang="en-US" sz="2800" dirty="0" smtClean="0"/>
              <a:t>Direct your new distributors to</a:t>
            </a:r>
          </a:p>
          <a:p>
            <a:pPr algn="ctr"/>
            <a:r>
              <a:rPr lang="en-US" sz="2800" dirty="0" smtClean="0"/>
              <a:t>Shaklee Summer School 	 …</a:t>
            </a:r>
          </a:p>
          <a:p>
            <a:pPr algn="ctr"/>
            <a:r>
              <a:rPr lang="en-US" sz="2800" dirty="0" smtClean="0"/>
              <a:t>8 Weeks to Director</a:t>
            </a:r>
          </a:p>
          <a:p>
            <a:pPr algn="ctr"/>
            <a:r>
              <a:rPr lang="en-US" sz="2800" dirty="0" smtClean="0"/>
              <a:t>Archived at:</a:t>
            </a:r>
          </a:p>
          <a:p>
            <a:pPr algn="ctr"/>
            <a:r>
              <a:rPr lang="en-US" sz="2800" dirty="0" smtClean="0">
                <a:hlinkClick r:id="rId3"/>
              </a:rPr>
              <a:t>www.bobfiles.net</a:t>
            </a:r>
            <a:r>
              <a:rPr lang="en-US" sz="2800" dirty="0" smtClean="0"/>
              <a:t> or</a:t>
            </a:r>
          </a:p>
          <a:p>
            <a:pPr algn="ctr"/>
            <a:r>
              <a:rPr lang="en-US" sz="2800" dirty="0" err="1" smtClean="0"/>
              <a:t>BetterFutureStartsToday.com</a:t>
            </a:r>
            <a:endParaRPr lang="en-US" sz="2800" dirty="0"/>
          </a:p>
        </p:txBody>
      </p:sp>
      <p:sp>
        <p:nvSpPr>
          <p:cNvPr id="2" name="TextBox 1"/>
          <p:cNvSpPr txBox="1"/>
          <p:nvPr/>
        </p:nvSpPr>
        <p:spPr>
          <a:xfrm>
            <a:off x="4419600" y="6324600"/>
            <a:ext cx="361622" cy="369332"/>
          </a:xfrm>
          <a:prstGeom prst="rect">
            <a:avLst/>
          </a:prstGeom>
          <a:noFill/>
        </p:spPr>
        <p:txBody>
          <a:bodyPr wrap="none" rtlCol="0">
            <a:spAutoFit/>
          </a:bodyPr>
          <a:lstStyle/>
          <a:p>
            <a:r>
              <a:rPr lang="en-US" smtClean="0"/>
              <a:t>jo</a:t>
            </a:r>
            <a:endParaRPr lang="en-US"/>
          </a:p>
        </p:txBody>
      </p:sp>
    </p:spTree>
    <p:extLst>
      <p:ext uri="{BB962C8B-B14F-4D97-AF65-F5344CB8AC3E}">
        <p14:creationId xmlns:p14="http://schemas.microsoft.com/office/powerpoint/2010/main" val="1954908925"/>
      </p:ext>
    </p:extLst>
  </p:cSld>
  <p:clrMapOvr>
    <a:masterClrMapping/>
  </p:clrMapOvr>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ln>
            <a:solidFill>
              <a:schemeClr val="tx2">
                <a:lumMod val="60000"/>
                <a:lumOff val="40000"/>
              </a:schemeClr>
            </a:solidFill>
          </a:ln>
        </p:spPr>
        <p:txBody>
          <a:bodyPr>
            <a:normAutofit/>
          </a:bodyPr>
          <a:lstStyle/>
          <a:p>
            <a:r>
              <a:rPr lang="en-US" sz="3200" dirty="0" smtClean="0"/>
              <a:t>Blue Zone Principles Applied to 20 American Cities, Improving Health of More Than 5 million </a:t>
            </a:r>
            <a:endParaRPr lang="en-US" sz="3200" dirty="0"/>
          </a:p>
        </p:txBody>
      </p:sp>
      <p:sp>
        <p:nvSpPr>
          <p:cNvPr id="3" name="Content Placeholder 2"/>
          <p:cNvSpPr>
            <a:spLocks noGrp="1"/>
          </p:cNvSpPr>
          <p:nvPr>
            <p:ph idx="1"/>
          </p:nvPr>
        </p:nvSpPr>
        <p:spPr>
          <a:xfrm>
            <a:off x="457200" y="1828800"/>
            <a:ext cx="8229600" cy="5029200"/>
          </a:xfrm>
        </p:spPr>
        <p:txBody>
          <a:bodyPr>
            <a:normAutofit/>
          </a:bodyPr>
          <a:lstStyle/>
          <a:p>
            <a:r>
              <a:rPr lang="en-US" sz="2000" dirty="0" smtClean="0"/>
              <a:t>In 2009, Dan </a:t>
            </a:r>
            <a:r>
              <a:rPr lang="en-US" sz="2000" dirty="0" err="1" smtClean="0"/>
              <a:t>Buettner</a:t>
            </a:r>
            <a:r>
              <a:rPr lang="en-US" sz="2000" dirty="0" smtClean="0"/>
              <a:t> and his partner, AARP, applied principles of </a:t>
            </a:r>
            <a:r>
              <a:rPr lang="en-US" sz="2000" i="1" dirty="0" smtClean="0"/>
              <a:t>The Blue Zones</a:t>
            </a:r>
            <a:r>
              <a:rPr lang="en-US" sz="2000" dirty="0" smtClean="0"/>
              <a:t> to Albert Lea, Minnesota, and successfully raised life expectancy and lowered health care costs by 40%. </a:t>
            </a:r>
          </a:p>
          <a:p>
            <a:r>
              <a:rPr lang="en-US" sz="2000" dirty="0" smtClean="0"/>
              <a:t> Since then, he has teamed with </a:t>
            </a:r>
            <a:r>
              <a:rPr lang="en-US" sz="2000" dirty="0" err="1" smtClean="0"/>
              <a:t>Healthways</a:t>
            </a:r>
            <a:r>
              <a:rPr lang="en-US" sz="2000" dirty="0" smtClean="0"/>
              <a:t> to implement the program in more than 20 cities in America and has dramatically improved the health of more than 5 million Americans to date.  </a:t>
            </a:r>
          </a:p>
          <a:p>
            <a:r>
              <a:rPr lang="en-US" sz="2000" dirty="0" smtClean="0"/>
              <a:t>Their strategy focuses on optimizing the health environment instead of individual behavior change. Writing in </a:t>
            </a:r>
            <a:r>
              <a:rPr lang="en-US" sz="2000" i="1" dirty="0" smtClean="0"/>
              <a:t>Newsweek</a:t>
            </a:r>
            <a:r>
              <a:rPr lang="en-US" sz="2000" dirty="0" smtClean="0"/>
              <a:t>, Harvard University’s Walter Willet called the results “stunning.”</a:t>
            </a:r>
          </a:p>
          <a:p>
            <a:r>
              <a:rPr lang="en-US" sz="2000" dirty="0" smtClean="0"/>
              <a:t>Dan also holds three world records in distance cycling and has won an Emmy Award for television production. You can learn more at </a:t>
            </a:r>
            <a:r>
              <a:rPr lang="en-US" sz="2000" dirty="0" smtClean="0">
                <a:hlinkClick r:id="rId2"/>
              </a:rPr>
              <a:t>www.bluezones.com</a:t>
            </a:r>
            <a:r>
              <a:rPr lang="en-US" sz="2000" dirty="0" smtClean="0"/>
              <a:t>.</a:t>
            </a:r>
          </a:p>
          <a:p>
            <a:endParaRPr lang="en-US" sz="2400" dirty="0"/>
          </a:p>
        </p:txBody>
      </p:sp>
      <p:sp>
        <p:nvSpPr>
          <p:cNvPr id="4" name="TextBox 3"/>
          <p:cNvSpPr txBox="1"/>
          <p:nvPr/>
        </p:nvSpPr>
        <p:spPr>
          <a:xfrm>
            <a:off x="6629400" y="6172200"/>
            <a:ext cx="813594" cy="369332"/>
          </a:xfrm>
          <a:prstGeom prst="rect">
            <a:avLst/>
          </a:prstGeom>
          <a:noFill/>
        </p:spPr>
        <p:txBody>
          <a:bodyPr wrap="none" rtlCol="0">
            <a:spAutoFit/>
          </a:bodyPr>
          <a:lstStyle/>
          <a:p>
            <a:r>
              <a:rPr lang="en-US" dirty="0" smtClean="0"/>
              <a:t>harper</a:t>
            </a:r>
            <a:endParaRPr lang="en-US" dirty="0"/>
          </a:p>
        </p:txBody>
      </p:sp>
    </p:spTree>
    <p:extLst>
      <p:ext uri="{BB962C8B-B14F-4D97-AF65-F5344CB8AC3E}">
        <p14:creationId xmlns:p14="http://schemas.microsoft.com/office/powerpoint/2010/main" val="233627462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639762"/>
          </a:xfrm>
          <a:ln>
            <a:solidFill>
              <a:schemeClr val="tx2">
                <a:lumMod val="60000"/>
                <a:lumOff val="40000"/>
              </a:schemeClr>
            </a:solidFill>
          </a:ln>
        </p:spPr>
        <p:txBody>
          <a:bodyPr>
            <a:normAutofit fontScale="90000"/>
          </a:bodyPr>
          <a:lstStyle/>
          <a:p>
            <a:r>
              <a:rPr lang="en-US" sz="3600" dirty="0" smtClean="0"/>
              <a:t>Monday Wellness Webinars Schedule</a:t>
            </a:r>
            <a:endParaRPr lang="en-US" sz="3600" dirty="0"/>
          </a:p>
        </p:txBody>
      </p:sp>
      <p:sp>
        <p:nvSpPr>
          <p:cNvPr id="3" name="Content Placeholder 2"/>
          <p:cNvSpPr>
            <a:spLocks noGrp="1"/>
          </p:cNvSpPr>
          <p:nvPr>
            <p:ph idx="1"/>
          </p:nvPr>
        </p:nvSpPr>
        <p:spPr>
          <a:xfrm>
            <a:off x="457200" y="1371600"/>
            <a:ext cx="8229600" cy="5105400"/>
          </a:xfrm>
        </p:spPr>
        <p:txBody>
          <a:bodyPr>
            <a:normAutofit fontScale="92500" lnSpcReduction="10000"/>
          </a:bodyPr>
          <a:lstStyle/>
          <a:p>
            <a:pPr>
              <a:buNone/>
            </a:pPr>
            <a:r>
              <a:rPr lang="en-US" sz="2400" dirty="0" smtClean="0"/>
              <a:t>June 15 – Nutritional Support for Labor, Delivery 				and Post Partum Healing</a:t>
            </a:r>
          </a:p>
          <a:p>
            <a:pPr>
              <a:buNone/>
            </a:pPr>
            <a:r>
              <a:rPr lang="en-US" sz="2400" dirty="0" smtClean="0"/>
              <a:t>June 22 –  Truth about Methyl </a:t>
            </a:r>
            <a:r>
              <a:rPr lang="en-US" sz="2400" dirty="0" err="1" smtClean="0"/>
              <a:t>Folate</a:t>
            </a:r>
            <a:r>
              <a:rPr lang="en-US" sz="2400" dirty="0" smtClean="0"/>
              <a:t>    </a:t>
            </a:r>
            <a:r>
              <a:rPr lang="en-US" sz="2400" dirty="0" err="1" smtClean="0"/>
              <a:t>Dr</a:t>
            </a:r>
            <a:r>
              <a:rPr lang="en-US" sz="2400" dirty="0" smtClean="0"/>
              <a:t> Chaney</a:t>
            </a:r>
          </a:p>
          <a:p>
            <a:pPr>
              <a:buNone/>
            </a:pPr>
            <a:r>
              <a:rPr lang="en-US" sz="2400" dirty="0" smtClean="0"/>
              <a:t>June 29 --  Power of our Profession for … Working Teachers</a:t>
            </a:r>
          </a:p>
          <a:p>
            <a:pPr>
              <a:buNone/>
            </a:pPr>
            <a:endParaRPr lang="en-US" sz="2400" dirty="0"/>
          </a:p>
          <a:p>
            <a:pPr>
              <a:buNone/>
            </a:pPr>
            <a:r>
              <a:rPr lang="en-US" sz="2400" dirty="0" smtClean="0"/>
              <a:t>July 6 – Presidential </a:t>
            </a:r>
            <a:r>
              <a:rPr lang="en-US" sz="2400" dirty="0"/>
              <a:t>M</a:t>
            </a:r>
            <a:r>
              <a:rPr lang="en-US" sz="2400" dirty="0" smtClean="0"/>
              <a:t>aster Gary Burke on Benefits of Home Businesses .. Earns $400,000/year</a:t>
            </a:r>
          </a:p>
          <a:p>
            <a:pPr>
              <a:buNone/>
            </a:pPr>
            <a:r>
              <a:rPr lang="en-US" sz="2400" dirty="0" smtClean="0"/>
              <a:t>July 13 – Nutritional Support for Skin Disorders</a:t>
            </a:r>
          </a:p>
          <a:p>
            <a:pPr>
              <a:buNone/>
            </a:pPr>
            <a:r>
              <a:rPr lang="en-US" sz="2400" dirty="0" smtClean="0"/>
              <a:t>July 20 – Bone Health .. </a:t>
            </a:r>
            <a:r>
              <a:rPr lang="en-US" sz="2400" dirty="0" err="1" smtClean="0"/>
              <a:t>Dr</a:t>
            </a:r>
            <a:r>
              <a:rPr lang="en-US" sz="2400" dirty="0" smtClean="0"/>
              <a:t> Chaney</a:t>
            </a:r>
          </a:p>
          <a:p>
            <a:pPr>
              <a:buNone/>
            </a:pPr>
            <a:r>
              <a:rPr lang="en-US" sz="2400" dirty="0" smtClean="0"/>
              <a:t>July 27 – The Power of Our Profession for… Hair Stylist        </a:t>
            </a:r>
            <a:r>
              <a:rPr lang="en-US" sz="2400" dirty="0" err="1" smtClean="0"/>
              <a:t>jo</a:t>
            </a:r>
            <a:endParaRPr lang="en-US" sz="2400" dirty="0" smtClean="0"/>
          </a:p>
          <a:p>
            <a:pPr>
              <a:buNone/>
            </a:pPr>
            <a:r>
              <a:rPr lang="en-US" sz="2400" dirty="0" smtClean="0"/>
              <a:t>		</a:t>
            </a:r>
            <a:endParaRPr lang="en-US" sz="1000" dirty="0" smtClean="0"/>
          </a:p>
          <a:p>
            <a:pPr>
              <a:buNone/>
            </a:pPr>
            <a:r>
              <a:rPr lang="en-US" sz="2400" dirty="0" smtClean="0"/>
              <a:t>Archived at </a:t>
            </a:r>
            <a:r>
              <a:rPr lang="en-US" sz="2400" dirty="0" smtClean="0">
                <a:hlinkClick r:id="rId2"/>
              </a:rPr>
              <a:t>www.BetterHealthin31Days.com</a:t>
            </a:r>
            <a:endParaRPr lang="en-US" sz="2400" dirty="0" smtClean="0"/>
          </a:p>
          <a:p>
            <a:pPr>
              <a:buNone/>
            </a:pPr>
            <a:r>
              <a:rPr lang="en-US" sz="2400" dirty="0" smtClean="0"/>
              <a:t>Click here to attend </a:t>
            </a:r>
            <a:r>
              <a:rPr lang="en-US" sz="2400" u="sng" dirty="0" smtClean="0">
                <a:hlinkClick r:id="rId3" tooltip="https://www2.gotomeeting.com/register/168936498"/>
              </a:rPr>
              <a:t>https://www2.gotomeeting.com/register/168936498</a:t>
            </a:r>
            <a:r>
              <a:rPr lang="en-US" sz="2400" u="sng" dirty="0" smtClean="0"/>
              <a:t>  </a:t>
            </a:r>
            <a:endParaRPr lang="en-US" sz="2400" dirty="0" smtClean="0"/>
          </a:p>
          <a:p>
            <a:pPr>
              <a:buNone/>
            </a:pPr>
            <a:endParaRPr lang="en-US" sz="2400" dirty="0" smtClean="0"/>
          </a:p>
          <a:p>
            <a:pPr>
              <a:buNone/>
            </a:pPr>
            <a:endParaRPr lang="en-US" sz="2400" dirty="0"/>
          </a:p>
        </p:txBody>
      </p:sp>
    </p:spTree>
    <p:extLst>
      <p:ext uri="{BB962C8B-B14F-4D97-AF65-F5344CB8AC3E}">
        <p14:creationId xmlns:p14="http://schemas.microsoft.com/office/powerpoint/2010/main" val="194588467"/>
      </p:ext>
    </p:extLst>
  </p:cSld>
  <p:clrMapOvr>
    <a:masterClrMapping/>
  </p:clrMapOvr>
  <p:timing>
    <p:tnLst>
      <p:par>
        <p:cTn xmlns:p14="http://schemas.microsoft.com/office/powerpoint/2010/mai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57200" y="381000"/>
            <a:ext cx="6705600" cy="954107"/>
          </a:xfrm>
          <a:prstGeom prst="rect">
            <a:avLst/>
          </a:prstGeom>
          <a:noFill/>
          <a:ln>
            <a:solidFill>
              <a:schemeClr val="accent3">
                <a:lumMod val="50000"/>
              </a:schemeClr>
            </a:solidFill>
          </a:ln>
        </p:spPr>
        <p:txBody>
          <a:bodyPr wrap="square" rtlCol="0">
            <a:spAutoFit/>
          </a:bodyPr>
          <a:lstStyle/>
          <a:p>
            <a:r>
              <a:rPr lang="en-US" sz="2800" dirty="0" smtClean="0"/>
              <a:t>Action Steps </a:t>
            </a:r>
          </a:p>
          <a:p>
            <a:r>
              <a:rPr lang="en-US" sz="2800" dirty="0" smtClean="0"/>
              <a:t>Summer Strategies</a:t>
            </a:r>
            <a:endParaRPr lang="en-US" sz="2800" dirty="0"/>
          </a:p>
        </p:txBody>
      </p:sp>
      <p:sp>
        <p:nvSpPr>
          <p:cNvPr id="3" name="TextBox 2"/>
          <p:cNvSpPr txBox="1"/>
          <p:nvPr/>
        </p:nvSpPr>
        <p:spPr>
          <a:xfrm>
            <a:off x="381000" y="1447800"/>
            <a:ext cx="8001000" cy="5262979"/>
          </a:xfrm>
          <a:prstGeom prst="rect">
            <a:avLst/>
          </a:prstGeom>
          <a:noFill/>
        </p:spPr>
        <p:txBody>
          <a:bodyPr wrap="square" rtlCol="0">
            <a:spAutoFit/>
          </a:bodyPr>
          <a:lstStyle/>
          <a:p>
            <a:pPr marL="342900" indent="-342900">
              <a:buFont typeface="Arial"/>
              <a:buChar char="•"/>
            </a:pPr>
            <a:r>
              <a:rPr lang="en-US" sz="2400" dirty="0" smtClean="0"/>
              <a:t>Help your distributors schedule </a:t>
            </a:r>
            <a:r>
              <a:rPr lang="en-US" sz="2400" dirty="0"/>
              <a:t>summer events now .. at the beginning of the month …  Insert a</a:t>
            </a:r>
            <a:r>
              <a:rPr lang="en-US" sz="2400" dirty="0" smtClean="0"/>
              <a:t> </a:t>
            </a:r>
            <a:r>
              <a:rPr lang="en-US" sz="2400" dirty="0"/>
              <a:t>calendar in the working folder with the names  &amp; contact information of all the people </a:t>
            </a:r>
            <a:r>
              <a:rPr lang="en-US" sz="2400" dirty="0" smtClean="0"/>
              <a:t>they </a:t>
            </a:r>
            <a:r>
              <a:rPr lang="en-US" sz="2400" dirty="0"/>
              <a:t>want to invite.. Set up Conference calls, play dates, 3-way calls, webinars, </a:t>
            </a:r>
            <a:r>
              <a:rPr lang="en-US" sz="2400" dirty="0" err="1" smtClean="0"/>
              <a:t>etc</a:t>
            </a:r>
            <a:endParaRPr lang="en-US" sz="2400" dirty="0" smtClean="0"/>
          </a:p>
          <a:p>
            <a:endParaRPr lang="en-US" sz="2400" dirty="0"/>
          </a:p>
          <a:p>
            <a:pPr marL="342900" indent="-342900">
              <a:buFont typeface="Arial"/>
              <a:buChar char="•"/>
            </a:pPr>
            <a:r>
              <a:rPr lang="en-US" sz="2400" dirty="0" smtClean="0"/>
              <a:t>Help them set </a:t>
            </a:r>
            <a:r>
              <a:rPr lang="en-US" sz="2400" dirty="0"/>
              <a:t>a sponsoring goal for July --  and a PV goal … </a:t>
            </a:r>
          </a:p>
          <a:p>
            <a:pPr marL="342900" indent="-342900">
              <a:buFont typeface="Arial"/>
              <a:buChar char="•"/>
            </a:pPr>
            <a:r>
              <a:rPr lang="en-US" sz="2400" dirty="0" smtClean="0"/>
              <a:t>Find ways for them to attend the Cleveland Global Conference … It will be  one to remember. ( sharing rooms, car pooling, offering scholarships for increasing PV , </a:t>
            </a:r>
            <a:r>
              <a:rPr lang="en-US" sz="2400" dirty="0" err="1" smtClean="0"/>
              <a:t>etc</a:t>
            </a:r>
            <a:r>
              <a:rPr lang="en-US" sz="2400" dirty="0" smtClean="0"/>
              <a:t> )</a:t>
            </a:r>
          </a:p>
          <a:p>
            <a:pPr marL="342900" indent="-342900">
              <a:buFont typeface="Arial"/>
              <a:buChar char="•"/>
            </a:pPr>
            <a:r>
              <a:rPr lang="en-US" sz="2400" dirty="0" smtClean="0"/>
              <a:t>Help your distributors think about </a:t>
            </a:r>
            <a:r>
              <a:rPr lang="en-US" sz="2400" b="1" dirty="0" smtClean="0"/>
              <a:t>how many they will bring with them.                           </a:t>
            </a:r>
            <a:r>
              <a:rPr lang="en-US" sz="2400" dirty="0" smtClean="0"/>
              <a:t> </a:t>
            </a:r>
            <a:r>
              <a:rPr lang="en-US" sz="2400" dirty="0" err="1" smtClean="0"/>
              <a:t>katie</a:t>
            </a:r>
            <a:endParaRPr lang="en-US" sz="2400" dirty="0" smtClean="0"/>
          </a:p>
          <a:p>
            <a:pPr marL="342900" indent="-342900">
              <a:buFont typeface="Arial"/>
              <a:buChar char="•"/>
            </a:pPr>
            <a:endParaRPr lang="en-US" sz="2400" dirty="0" smtClean="0"/>
          </a:p>
          <a:p>
            <a:pPr marL="342900" indent="-342900">
              <a:buFont typeface="Arial"/>
              <a:buChar char="•"/>
            </a:pPr>
            <a:endParaRPr lang="en-US" sz="2400" dirty="0"/>
          </a:p>
        </p:txBody>
      </p:sp>
    </p:spTree>
    <p:extLst>
      <p:ext uri="{BB962C8B-B14F-4D97-AF65-F5344CB8AC3E}">
        <p14:creationId xmlns:p14="http://schemas.microsoft.com/office/powerpoint/2010/main" val="3979597817"/>
      </p:ext>
    </p:extLst>
  </p:cSld>
  <p:clrMapOvr>
    <a:masterClrMapping/>
  </p:clrMapOvr>
  <p:timing>
    <p:tnLst>
      <p:par>
        <p:cTn xmlns:p14="http://schemas.microsoft.com/office/powerpoint/2010/mai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3"/>
          <p:cNvPicPr>
            <a:picLocks noChangeAspect="1"/>
          </p:cNvPicPr>
          <p:nvPr/>
        </p:nvPicPr>
        <p:blipFill>
          <a:blip r:embed="rId3" cstate="print"/>
          <a:srcRect/>
          <a:stretch>
            <a:fillRect/>
          </a:stretch>
        </p:blipFill>
        <p:spPr bwMode="auto">
          <a:xfrm>
            <a:off x="0" y="0"/>
            <a:ext cx="9144000" cy="6858000"/>
          </a:xfrm>
          <a:prstGeom prst="rect">
            <a:avLst/>
          </a:prstGeom>
          <a:noFill/>
          <a:ln w="9525">
            <a:noFill/>
            <a:miter lim="800000"/>
            <a:headEnd/>
            <a:tailEnd/>
          </a:ln>
        </p:spPr>
      </p:pic>
      <p:pic>
        <p:nvPicPr>
          <p:cNvPr id="17411" name="Picture 4"/>
          <p:cNvPicPr>
            <a:picLocks noChangeAspect="1"/>
          </p:cNvPicPr>
          <p:nvPr/>
        </p:nvPicPr>
        <p:blipFill>
          <a:blip r:embed="rId4" cstate="print"/>
          <a:srcRect/>
          <a:stretch>
            <a:fillRect/>
          </a:stretch>
        </p:blipFill>
        <p:spPr bwMode="auto">
          <a:xfrm>
            <a:off x="0" y="-50800"/>
            <a:ext cx="9144000" cy="6858000"/>
          </a:xfrm>
          <a:prstGeom prst="rect">
            <a:avLst/>
          </a:prstGeom>
          <a:noFill/>
          <a:ln w="9525">
            <a:noFill/>
            <a:miter lim="800000"/>
            <a:headEnd/>
            <a:tailEnd/>
          </a:ln>
        </p:spPr>
      </p:pic>
      <p:sp>
        <p:nvSpPr>
          <p:cNvPr id="2" name="Title 1"/>
          <p:cNvSpPr>
            <a:spLocks noGrp="1"/>
          </p:cNvSpPr>
          <p:nvPr>
            <p:ph type="ctrTitle" idx="4294967295"/>
          </p:nvPr>
        </p:nvSpPr>
        <p:spPr>
          <a:xfrm>
            <a:off x="0" y="5147734"/>
            <a:ext cx="8394700" cy="1130300"/>
          </a:xfrm>
        </p:spPr>
        <p:txBody>
          <a:bodyPr>
            <a:normAutofit/>
          </a:bodyPr>
          <a:lstStyle/>
          <a:p>
            <a:pPr>
              <a:defRPr/>
            </a:pPr>
            <a:r>
              <a:rPr lang="en-US" sz="3600" b="1" dirty="0" smtClean="0">
                <a:solidFill>
                  <a:schemeClr val="bg1"/>
                </a:solidFill>
                <a:effectLst>
                  <a:outerShdw blurRad="38100" dist="38100" dir="2700000" algn="tl">
                    <a:srgbClr val="000000">
                      <a:alpha val="43137"/>
                    </a:srgbClr>
                  </a:outerShdw>
                </a:effectLst>
              </a:rPr>
              <a:t>Cleveland, Ohio – August 12-16</a:t>
            </a:r>
            <a:r>
              <a:rPr lang="en-US" sz="3600" b="1" baseline="30000" dirty="0" smtClean="0">
                <a:solidFill>
                  <a:schemeClr val="bg1"/>
                </a:solidFill>
                <a:effectLst>
                  <a:outerShdw blurRad="38100" dist="38100" dir="2700000" algn="tl">
                    <a:srgbClr val="000000">
                      <a:alpha val="43137"/>
                    </a:srgbClr>
                  </a:outerShdw>
                </a:effectLst>
              </a:rPr>
              <a:t>th</a:t>
            </a:r>
            <a:r>
              <a:rPr lang="en-US" sz="3600" b="1" dirty="0" smtClean="0">
                <a:solidFill>
                  <a:schemeClr val="bg1"/>
                </a:solidFill>
                <a:effectLst>
                  <a:outerShdw blurRad="38100" dist="38100" dir="2700000" algn="tl">
                    <a:srgbClr val="000000">
                      <a:alpha val="43137"/>
                    </a:srgbClr>
                  </a:outerShdw>
                </a:effectLst>
              </a:rPr>
              <a:t> 2015</a:t>
            </a:r>
            <a:endParaRPr lang="en-US" sz="3600" b="1" dirty="0">
              <a:solidFill>
                <a:schemeClr val="bg1"/>
              </a:solidFill>
              <a:effectLst>
                <a:outerShdw blurRad="38100" dist="38100" dir="2700000" algn="tl">
                  <a:srgbClr val="000000">
                    <a:alpha val="43137"/>
                  </a:srgbClr>
                </a:outerShdw>
              </a:effectLst>
            </a:endParaRPr>
          </a:p>
        </p:txBody>
      </p:sp>
      <p:sp>
        <p:nvSpPr>
          <p:cNvPr id="3" name="TextBox 2"/>
          <p:cNvSpPr txBox="1"/>
          <p:nvPr/>
        </p:nvSpPr>
        <p:spPr>
          <a:xfrm>
            <a:off x="6781800" y="6400800"/>
            <a:ext cx="643626" cy="369332"/>
          </a:xfrm>
          <a:prstGeom prst="rect">
            <a:avLst/>
          </a:prstGeom>
          <a:solidFill>
            <a:schemeClr val="bg1"/>
          </a:solidFill>
        </p:spPr>
        <p:txBody>
          <a:bodyPr wrap="none" rtlCol="0">
            <a:spAutoFit/>
          </a:bodyPr>
          <a:lstStyle/>
          <a:p>
            <a:r>
              <a:rPr lang="en-US" dirty="0" err="1" smtClean="0"/>
              <a:t>katie</a:t>
            </a:r>
            <a:endParaRPr lang="en-US" dirty="0"/>
          </a:p>
        </p:txBody>
      </p:sp>
    </p:spTree>
    <p:extLst>
      <p:ext uri="{BB962C8B-B14F-4D97-AF65-F5344CB8AC3E}">
        <p14:creationId xmlns:p14="http://schemas.microsoft.com/office/powerpoint/2010/main" val="134043986"/>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325562"/>
          </a:xfrm>
        </p:spPr>
        <p:txBody>
          <a:bodyPr>
            <a:normAutofit fontScale="90000"/>
          </a:bodyPr>
          <a:lstStyle/>
          <a:p>
            <a:r>
              <a:rPr lang="en-US" sz="3200" b="1" dirty="0" smtClean="0"/>
              <a:t> Dan </a:t>
            </a:r>
            <a:r>
              <a:rPr lang="en-US" sz="3200" b="1" dirty="0" err="1" smtClean="0"/>
              <a:t>Buettner</a:t>
            </a:r>
            <a:r>
              <a:rPr lang="en-US" sz="3200" b="1" dirty="0" smtClean="0"/>
              <a:t> at Shaklee Live</a:t>
            </a:r>
            <a:br>
              <a:rPr lang="en-US" sz="3200" b="1" dirty="0" smtClean="0"/>
            </a:br>
            <a:r>
              <a:rPr lang="en-US" sz="2800" b="1" dirty="0" smtClean="0"/>
              <a:t>National Geographic Explorer and New York Times® best-selling author of </a:t>
            </a:r>
            <a:r>
              <a:rPr lang="en-US" sz="2800" b="1" i="1" dirty="0" smtClean="0"/>
              <a:t>The Blue Zones</a:t>
            </a:r>
            <a:endParaRPr lang="en-US" sz="3200" dirty="0"/>
          </a:p>
        </p:txBody>
      </p:sp>
      <p:sp>
        <p:nvSpPr>
          <p:cNvPr id="3" name="Content Placeholder 2"/>
          <p:cNvSpPr>
            <a:spLocks noGrp="1"/>
          </p:cNvSpPr>
          <p:nvPr>
            <p:ph idx="1"/>
          </p:nvPr>
        </p:nvSpPr>
        <p:spPr>
          <a:xfrm>
            <a:off x="1981200" y="1828800"/>
            <a:ext cx="6705600" cy="4724400"/>
          </a:xfrm>
        </p:spPr>
        <p:txBody>
          <a:bodyPr>
            <a:normAutofit/>
          </a:bodyPr>
          <a:lstStyle/>
          <a:p>
            <a:r>
              <a:rPr lang="en-US" sz="2000" dirty="0" smtClean="0"/>
              <a:t>Founded Blue Zones, </a:t>
            </a:r>
            <a:r>
              <a:rPr lang="en-US" sz="2000" baseline="30000" dirty="0" smtClean="0"/>
              <a:t> </a:t>
            </a:r>
            <a:r>
              <a:rPr lang="en-US" sz="2000" dirty="0" smtClean="0"/>
              <a:t>LLC in 2009, a company that puts the world’s best practices of longevity and wellbeing to work in people’s lives.  </a:t>
            </a:r>
          </a:p>
          <a:p>
            <a:r>
              <a:rPr lang="en-US" sz="2000" dirty="0" err="1" smtClean="0"/>
              <a:t>Buettner’s</a:t>
            </a:r>
            <a:r>
              <a:rPr lang="en-US" sz="2000" dirty="0" smtClean="0"/>
              <a:t> </a:t>
            </a:r>
            <a:r>
              <a:rPr lang="en-US" sz="2000" i="1" dirty="0" smtClean="0"/>
              <a:t>National Geographic</a:t>
            </a:r>
            <a:r>
              <a:rPr lang="en-US" sz="2000" dirty="0" smtClean="0"/>
              <a:t> cover story on longevity, “The Secrets of Living Longer,” was one of their top-selling issues in history and resulted in his being a finalist for a National Magazine Award.   </a:t>
            </a:r>
          </a:p>
          <a:p>
            <a:r>
              <a:rPr lang="en-US" sz="2000" dirty="0" smtClean="0"/>
              <a:t>His books </a:t>
            </a:r>
            <a:r>
              <a:rPr lang="en-US" sz="2000" i="1" dirty="0" smtClean="0"/>
              <a:t>The Blue Zones: Lessons for Living Longer from the People Who’ve Lived the Longest</a:t>
            </a:r>
            <a:r>
              <a:rPr lang="en-US" sz="2000" dirty="0" smtClean="0"/>
              <a:t> (2008) and</a:t>
            </a:r>
            <a:r>
              <a:rPr lang="en-US" sz="2000" i="1" dirty="0" smtClean="0"/>
              <a:t> Thrive: Finding Happiness the Blue Zones Way</a:t>
            </a:r>
            <a:r>
              <a:rPr lang="en-US" sz="2000" dirty="0" smtClean="0"/>
              <a:t> (2010) appeared on many bestseller lists and were both featured on </a:t>
            </a:r>
            <a:r>
              <a:rPr lang="en-US" sz="2000" i="1" dirty="0" smtClean="0"/>
              <a:t>Oprah</a:t>
            </a:r>
            <a:r>
              <a:rPr lang="en-US" sz="2000" dirty="0" smtClean="0"/>
              <a:t>. </a:t>
            </a:r>
          </a:p>
          <a:p>
            <a:r>
              <a:rPr lang="en-US" sz="2000" dirty="0" smtClean="0"/>
              <a:t>His new book, </a:t>
            </a:r>
            <a:r>
              <a:rPr lang="en-US" sz="2000" b="1" dirty="0" smtClean="0"/>
              <a:t>THE BLUE ZONES SOLUTION: </a:t>
            </a:r>
            <a:r>
              <a:rPr lang="en-US" sz="2000" b="1" i="1" dirty="0" smtClean="0"/>
              <a:t>Eating and Living Like the World’s Healthiest People</a:t>
            </a:r>
            <a:r>
              <a:rPr lang="en-US" sz="2000" dirty="0" smtClean="0"/>
              <a:t>, is available in stores now.</a:t>
            </a:r>
            <a:endParaRPr lang="en-US" sz="2000" dirty="0"/>
          </a:p>
        </p:txBody>
      </p:sp>
      <p:pic>
        <p:nvPicPr>
          <p:cNvPr id="1026" name="Picture 2" descr="Dan Buettner"/>
          <p:cNvPicPr>
            <a:picLocks noChangeAspect="1" noChangeArrowheads="1"/>
          </p:cNvPicPr>
          <p:nvPr/>
        </p:nvPicPr>
        <p:blipFill>
          <a:blip r:embed="rId2" cstate="print"/>
          <a:srcRect/>
          <a:stretch>
            <a:fillRect/>
          </a:stretch>
        </p:blipFill>
        <p:spPr bwMode="auto">
          <a:xfrm>
            <a:off x="304800" y="1371600"/>
            <a:ext cx="1714500" cy="1714500"/>
          </a:xfrm>
          <a:prstGeom prst="rect">
            <a:avLst/>
          </a:prstGeom>
          <a:noFill/>
        </p:spPr>
      </p:pic>
    </p:spTree>
    <p:extLst>
      <p:ext uri="{BB962C8B-B14F-4D97-AF65-F5344CB8AC3E}">
        <p14:creationId xmlns:p14="http://schemas.microsoft.com/office/powerpoint/2010/main" val="204050100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ln>
            <a:solidFill>
              <a:schemeClr val="tx2">
                <a:lumMod val="60000"/>
                <a:lumOff val="40000"/>
              </a:schemeClr>
            </a:solidFill>
          </a:ln>
        </p:spPr>
        <p:txBody>
          <a:bodyPr>
            <a:normAutofit/>
          </a:bodyPr>
          <a:lstStyle/>
          <a:p>
            <a:r>
              <a:rPr lang="en-US" sz="3200" dirty="0" smtClean="0"/>
              <a:t>Blue Zone Principles Applied to 20 American Cities, Improving Health of More Than 5 million </a:t>
            </a:r>
            <a:endParaRPr lang="en-US" sz="3200" dirty="0"/>
          </a:p>
        </p:txBody>
      </p:sp>
      <p:sp>
        <p:nvSpPr>
          <p:cNvPr id="3" name="Content Placeholder 2"/>
          <p:cNvSpPr>
            <a:spLocks noGrp="1"/>
          </p:cNvSpPr>
          <p:nvPr>
            <p:ph idx="1"/>
          </p:nvPr>
        </p:nvSpPr>
        <p:spPr>
          <a:xfrm>
            <a:off x="457200" y="1828800"/>
            <a:ext cx="8229600" cy="5029200"/>
          </a:xfrm>
        </p:spPr>
        <p:txBody>
          <a:bodyPr>
            <a:normAutofit/>
          </a:bodyPr>
          <a:lstStyle/>
          <a:p>
            <a:r>
              <a:rPr lang="en-US" sz="2000" dirty="0" smtClean="0"/>
              <a:t>In 2009, Dan </a:t>
            </a:r>
            <a:r>
              <a:rPr lang="en-US" sz="2000" dirty="0" err="1" smtClean="0"/>
              <a:t>Buettner</a:t>
            </a:r>
            <a:r>
              <a:rPr lang="en-US" sz="2000" dirty="0" smtClean="0"/>
              <a:t> and his partner, AARP, applied principles of </a:t>
            </a:r>
            <a:r>
              <a:rPr lang="en-US" sz="2000" i="1" dirty="0" smtClean="0"/>
              <a:t>The Blue Zones</a:t>
            </a:r>
            <a:r>
              <a:rPr lang="en-US" sz="2000" dirty="0" smtClean="0"/>
              <a:t> to Albert Lea, Minnesota, and successfully raised life expectancy and lowered health care costs by 40%. </a:t>
            </a:r>
          </a:p>
          <a:p>
            <a:r>
              <a:rPr lang="en-US" sz="2000" dirty="0" smtClean="0"/>
              <a:t> Since then, he has teamed with </a:t>
            </a:r>
            <a:r>
              <a:rPr lang="en-US" sz="2000" dirty="0" err="1" smtClean="0"/>
              <a:t>Healthways</a:t>
            </a:r>
            <a:r>
              <a:rPr lang="en-US" sz="2000" dirty="0" smtClean="0"/>
              <a:t> to implement the program in more than 20 cities in America and has dramatically improved the health of more than 5 million Americans to date.  </a:t>
            </a:r>
          </a:p>
          <a:p>
            <a:r>
              <a:rPr lang="en-US" sz="2000" dirty="0" smtClean="0"/>
              <a:t>Their strategy focuses on optimizing the health environment instead of individual behavior change. Writing in </a:t>
            </a:r>
            <a:r>
              <a:rPr lang="en-US" sz="2000" i="1" dirty="0" smtClean="0"/>
              <a:t>Newsweek</a:t>
            </a:r>
            <a:r>
              <a:rPr lang="en-US" sz="2000" dirty="0" smtClean="0"/>
              <a:t>, Harvard University’s Walter Willet called the results “stunning.”</a:t>
            </a:r>
          </a:p>
          <a:p>
            <a:r>
              <a:rPr lang="en-US" sz="2000" dirty="0" smtClean="0"/>
              <a:t>Dan also holds three world records in distance cycling and has won an Emmy Award for television production. You can learn more at </a:t>
            </a:r>
            <a:r>
              <a:rPr lang="en-US" sz="2000" dirty="0" smtClean="0">
                <a:hlinkClick r:id="rId2"/>
              </a:rPr>
              <a:t>www.bluezones.com</a:t>
            </a:r>
            <a:r>
              <a:rPr lang="en-US" sz="2000" dirty="0" smtClean="0"/>
              <a:t>.</a:t>
            </a:r>
          </a:p>
          <a:p>
            <a:endParaRPr lang="en-US" sz="2400" dirty="0"/>
          </a:p>
        </p:txBody>
      </p:sp>
    </p:spTree>
    <p:extLst>
      <p:ext uri="{BB962C8B-B14F-4D97-AF65-F5344CB8AC3E}">
        <p14:creationId xmlns:p14="http://schemas.microsoft.com/office/powerpoint/2010/main" val="41214685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733800" y="274638"/>
            <a:ext cx="4953000" cy="2011362"/>
          </a:xfrm>
          <a:ln>
            <a:solidFill>
              <a:schemeClr val="tx2">
                <a:lumMod val="60000"/>
                <a:lumOff val="40000"/>
              </a:schemeClr>
            </a:solidFill>
          </a:ln>
        </p:spPr>
        <p:txBody>
          <a:bodyPr>
            <a:normAutofit fontScale="90000"/>
          </a:bodyPr>
          <a:lstStyle/>
          <a:p>
            <a:r>
              <a:rPr lang="en-US" sz="3100" b="1" dirty="0" smtClean="0"/>
              <a:t>New York Times® best-selling author of </a:t>
            </a:r>
            <a:r>
              <a:rPr lang="en-US" sz="3100" b="1" i="1" dirty="0" smtClean="0"/>
              <a:t>The Happiness Advantage, </a:t>
            </a:r>
            <a:r>
              <a:rPr lang="en-US" sz="3100" b="1" dirty="0" smtClean="0"/>
              <a:t>Shawn </a:t>
            </a:r>
            <a:r>
              <a:rPr lang="en-US" sz="3100" b="1" dirty="0" err="1" smtClean="0"/>
              <a:t>Achor</a:t>
            </a:r>
            <a:r>
              <a:rPr lang="en-US" sz="3100" b="1" dirty="0" smtClean="0"/>
              <a:t> </a:t>
            </a:r>
            <a:br>
              <a:rPr lang="en-US" sz="3100" b="1" dirty="0" smtClean="0"/>
            </a:br>
            <a:r>
              <a:rPr lang="en-US" sz="3100" b="1" dirty="0" smtClean="0"/>
              <a:t>at Shaklee Live in Cleveland</a:t>
            </a:r>
            <a:endParaRPr lang="en-US" sz="3200" dirty="0"/>
          </a:p>
        </p:txBody>
      </p:sp>
      <p:sp>
        <p:nvSpPr>
          <p:cNvPr id="3" name="Content Placeholder 2"/>
          <p:cNvSpPr>
            <a:spLocks noGrp="1"/>
          </p:cNvSpPr>
          <p:nvPr>
            <p:ph idx="1"/>
          </p:nvPr>
        </p:nvSpPr>
        <p:spPr>
          <a:xfrm>
            <a:off x="495300" y="2362201"/>
            <a:ext cx="8153400" cy="1752600"/>
          </a:xfrm>
        </p:spPr>
        <p:txBody>
          <a:bodyPr>
            <a:normAutofit/>
          </a:bodyPr>
          <a:lstStyle/>
          <a:p>
            <a:r>
              <a:rPr lang="en-US" sz="2000" dirty="0" smtClean="0"/>
              <a:t>After spending 12 years at Harvard University, </a:t>
            </a:r>
            <a:r>
              <a:rPr lang="en-US" sz="2000" b="1" dirty="0" smtClean="0"/>
              <a:t>Shawn</a:t>
            </a:r>
            <a:r>
              <a:rPr lang="en-US" sz="2000" dirty="0" smtClean="0"/>
              <a:t> has become one of the world’s leading experts on the connection between happiness and success. </a:t>
            </a:r>
          </a:p>
          <a:p>
            <a:r>
              <a:rPr lang="en-US" sz="2000" dirty="0" smtClean="0"/>
              <a:t>His TED talk is one of the most popular of all time with over 8 million views, and his lecture airing on PBS has been seen by millions.</a:t>
            </a:r>
            <a:endParaRPr lang="en-US" sz="2000" dirty="0"/>
          </a:p>
        </p:txBody>
      </p:sp>
      <p:pic>
        <p:nvPicPr>
          <p:cNvPr id="83970" name="Picture 2" descr="ShawnAchor"/>
          <p:cNvPicPr>
            <a:picLocks noChangeAspect="1" noChangeArrowheads="1"/>
          </p:cNvPicPr>
          <p:nvPr/>
        </p:nvPicPr>
        <p:blipFill>
          <a:blip r:embed="rId2" cstate="print"/>
          <a:srcRect/>
          <a:stretch>
            <a:fillRect/>
          </a:stretch>
        </p:blipFill>
        <p:spPr bwMode="auto">
          <a:xfrm>
            <a:off x="304800" y="228600"/>
            <a:ext cx="3048000" cy="1714500"/>
          </a:xfrm>
          <a:prstGeom prst="rect">
            <a:avLst/>
          </a:prstGeom>
          <a:noFill/>
        </p:spPr>
      </p:pic>
      <p:sp>
        <p:nvSpPr>
          <p:cNvPr id="5" name="Rectangle 4"/>
          <p:cNvSpPr/>
          <p:nvPr/>
        </p:nvSpPr>
        <p:spPr>
          <a:xfrm>
            <a:off x="381000" y="4114800"/>
            <a:ext cx="8534400" cy="2308324"/>
          </a:xfrm>
          <a:prstGeom prst="rect">
            <a:avLst/>
          </a:prstGeom>
          <a:ln>
            <a:solidFill>
              <a:schemeClr val="tx2">
                <a:lumMod val="60000"/>
                <a:lumOff val="40000"/>
              </a:schemeClr>
            </a:solidFill>
          </a:ln>
        </p:spPr>
        <p:txBody>
          <a:bodyPr wrap="square">
            <a:spAutoFit/>
          </a:bodyPr>
          <a:lstStyle/>
          <a:p>
            <a:r>
              <a:rPr lang="en-US" b="1" dirty="0" smtClean="0"/>
              <a:t>Shawn</a:t>
            </a:r>
            <a:r>
              <a:rPr lang="en-US" dirty="0" smtClean="0"/>
              <a:t> has worked with over a third of the Fortune 100 companies, and lectured in more than 50 countries speaking to CEOs in China, senior leaders at the Pentagon, schoolchildren in South Africa, and farmers in Zimbabwe.</a:t>
            </a:r>
          </a:p>
          <a:p>
            <a:r>
              <a:rPr lang="en-US" dirty="0" smtClean="0"/>
              <a:t> His Happiness Advantage training is the largest and most successful positive psychology corporate training program to date in the world.</a:t>
            </a:r>
          </a:p>
          <a:p>
            <a:r>
              <a:rPr lang="en-US" dirty="0" smtClean="0"/>
              <a:t> Shawn is the author of </a:t>
            </a:r>
            <a:r>
              <a:rPr lang="en-US" i="1" dirty="0" smtClean="0"/>
              <a:t>New York Times best-selling books</a:t>
            </a:r>
            <a:r>
              <a:rPr lang="en-US" dirty="0" smtClean="0"/>
              <a:t> </a:t>
            </a:r>
            <a:r>
              <a:rPr lang="en-US" i="1" dirty="0" smtClean="0"/>
              <a:t>The Happiness Advantage</a:t>
            </a:r>
            <a:r>
              <a:rPr lang="en-US" dirty="0" smtClean="0"/>
              <a:t> (2010) and </a:t>
            </a:r>
            <a:r>
              <a:rPr lang="en-US" i="1" dirty="0" smtClean="0"/>
              <a:t>Before Happiness</a:t>
            </a:r>
            <a:r>
              <a:rPr lang="en-US" dirty="0" smtClean="0"/>
              <a:t> (2013), as well as </a:t>
            </a:r>
            <a:r>
              <a:rPr lang="en-US" i="1" dirty="0" smtClean="0"/>
              <a:t>Ripple’s Effect</a:t>
            </a:r>
            <a:r>
              <a:rPr lang="en-US" dirty="0" smtClean="0"/>
              <a:t> and </a:t>
            </a:r>
            <a:r>
              <a:rPr lang="en-US" i="1" dirty="0" smtClean="0"/>
              <a:t>The Orange Frog</a:t>
            </a:r>
            <a:r>
              <a:rPr lang="en-US" dirty="0" smtClean="0"/>
              <a:t>. </a:t>
            </a:r>
            <a:endParaRPr lang="en-US" dirty="0"/>
          </a:p>
        </p:txBody>
      </p:sp>
    </p:spTree>
    <p:extLst>
      <p:ext uri="{BB962C8B-B14F-4D97-AF65-F5344CB8AC3E}">
        <p14:creationId xmlns:p14="http://schemas.microsoft.com/office/powerpoint/2010/main" val="2493538531"/>
      </p:ext>
    </p:extLst>
  </p:cSld>
  <p:clrMapOvr>
    <a:masterClrMapping/>
  </p:clrMapOvr>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733800" y="274638"/>
            <a:ext cx="4953000" cy="2011362"/>
          </a:xfrm>
          <a:ln>
            <a:solidFill>
              <a:schemeClr val="tx2">
                <a:lumMod val="60000"/>
                <a:lumOff val="40000"/>
              </a:schemeClr>
            </a:solidFill>
          </a:ln>
        </p:spPr>
        <p:txBody>
          <a:bodyPr>
            <a:normAutofit fontScale="90000"/>
          </a:bodyPr>
          <a:lstStyle/>
          <a:p>
            <a:r>
              <a:rPr lang="en-US" sz="3100" b="1" dirty="0" smtClean="0"/>
              <a:t>New York Times® best-selling author of </a:t>
            </a:r>
            <a:r>
              <a:rPr lang="en-US" sz="3100" b="1" i="1" dirty="0" smtClean="0"/>
              <a:t>The Happiness Advantage, </a:t>
            </a:r>
            <a:r>
              <a:rPr lang="en-US" sz="3100" b="1" dirty="0" smtClean="0"/>
              <a:t>Shawn </a:t>
            </a:r>
            <a:r>
              <a:rPr lang="en-US" sz="3100" b="1" dirty="0" err="1" smtClean="0"/>
              <a:t>Achor</a:t>
            </a:r>
            <a:r>
              <a:rPr lang="en-US" sz="3100" b="1" dirty="0" smtClean="0"/>
              <a:t> </a:t>
            </a:r>
            <a:br>
              <a:rPr lang="en-US" sz="3100" b="1" dirty="0" smtClean="0"/>
            </a:br>
            <a:r>
              <a:rPr lang="en-US" sz="3100" b="1" dirty="0" smtClean="0"/>
              <a:t>at Shaklee Live in Cleveland</a:t>
            </a:r>
            <a:endParaRPr lang="en-US" sz="3200" dirty="0"/>
          </a:p>
        </p:txBody>
      </p:sp>
      <p:sp>
        <p:nvSpPr>
          <p:cNvPr id="3" name="Content Placeholder 2"/>
          <p:cNvSpPr>
            <a:spLocks noGrp="1"/>
          </p:cNvSpPr>
          <p:nvPr>
            <p:ph idx="1"/>
          </p:nvPr>
        </p:nvSpPr>
        <p:spPr>
          <a:xfrm>
            <a:off x="495300" y="2362201"/>
            <a:ext cx="8153400" cy="1752600"/>
          </a:xfrm>
        </p:spPr>
        <p:txBody>
          <a:bodyPr>
            <a:normAutofit/>
          </a:bodyPr>
          <a:lstStyle/>
          <a:p>
            <a:r>
              <a:rPr lang="en-US" sz="2000" dirty="0" smtClean="0"/>
              <a:t>After spending 12 years at Harvard University, </a:t>
            </a:r>
            <a:r>
              <a:rPr lang="en-US" sz="2000" b="1" dirty="0" smtClean="0"/>
              <a:t>Shawn</a:t>
            </a:r>
            <a:r>
              <a:rPr lang="en-US" sz="2000" dirty="0" smtClean="0"/>
              <a:t> has become one of the world’s leading experts on the connection between happiness and success. </a:t>
            </a:r>
          </a:p>
          <a:p>
            <a:r>
              <a:rPr lang="en-US" sz="2000" dirty="0" smtClean="0"/>
              <a:t>His TED talk is one of the most popular of all time with over 8 million views, and his lecture airing on PBS has been seen by millions.</a:t>
            </a:r>
            <a:endParaRPr lang="en-US" sz="2000" dirty="0"/>
          </a:p>
        </p:txBody>
      </p:sp>
      <p:pic>
        <p:nvPicPr>
          <p:cNvPr id="83970" name="Picture 2" descr="ShawnAchor"/>
          <p:cNvPicPr>
            <a:picLocks noChangeAspect="1" noChangeArrowheads="1"/>
          </p:cNvPicPr>
          <p:nvPr/>
        </p:nvPicPr>
        <p:blipFill>
          <a:blip r:embed="rId2" cstate="print"/>
          <a:srcRect/>
          <a:stretch>
            <a:fillRect/>
          </a:stretch>
        </p:blipFill>
        <p:spPr bwMode="auto">
          <a:xfrm>
            <a:off x="304800" y="228600"/>
            <a:ext cx="3048000" cy="1714500"/>
          </a:xfrm>
          <a:prstGeom prst="rect">
            <a:avLst/>
          </a:prstGeom>
          <a:noFill/>
        </p:spPr>
      </p:pic>
      <p:sp>
        <p:nvSpPr>
          <p:cNvPr id="5" name="Rectangle 4"/>
          <p:cNvSpPr/>
          <p:nvPr/>
        </p:nvSpPr>
        <p:spPr>
          <a:xfrm>
            <a:off x="381000" y="4114800"/>
            <a:ext cx="8534400" cy="2308324"/>
          </a:xfrm>
          <a:prstGeom prst="rect">
            <a:avLst/>
          </a:prstGeom>
          <a:ln>
            <a:solidFill>
              <a:schemeClr val="tx2">
                <a:lumMod val="60000"/>
                <a:lumOff val="40000"/>
              </a:schemeClr>
            </a:solidFill>
          </a:ln>
        </p:spPr>
        <p:txBody>
          <a:bodyPr wrap="square">
            <a:spAutoFit/>
          </a:bodyPr>
          <a:lstStyle/>
          <a:p>
            <a:r>
              <a:rPr lang="en-US" b="1" dirty="0" smtClean="0"/>
              <a:t>Shawn</a:t>
            </a:r>
            <a:r>
              <a:rPr lang="en-US" dirty="0" smtClean="0"/>
              <a:t> has worked with over a third of the Fortune 100 companies, and lectured in more than 50 countries speaking to CEOs in China, senior leaders at the Pentagon, schoolchildren in South Africa, and farmers in Zimbabwe.</a:t>
            </a:r>
          </a:p>
          <a:p>
            <a:r>
              <a:rPr lang="en-US" dirty="0" smtClean="0"/>
              <a:t> His Happiness Advantage training is the largest and most successful positive psychology corporate training program to date in the world.</a:t>
            </a:r>
          </a:p>
          <a:p>
            <a:r>
              <a:rPr lang="en-US" dirty="0" smtClean="0"/>
              <a:t> Shawn is the author of </a:t>
            </a:r>
            <a:r>
              <a:rPr lang="en-US" i="1" dirty="0" smtClean="0"/>
              <a:t>New York Times best-selling books</a:t>
            </a:r>
            <a:r>
              <a:rPr lang="en-US" dirty="0" smtClean="0"/>
              <a:t> </a:t>
            </a:r>
            <a:r>
              <a:rPr lang="en-US" i="1" dirty="0" smtClean="0"/>
              <a:t>The Happiness Advantage</a:t>
            </a:r>
            <a:r>
              <a:rPr lang="en-US" dirty="0" smtClean="0"/>
              <a:t> (2010) and </a:t>
            </a:r>
            <a:r>
              <a:rPr lang="en-US" i="1" dirty="0" smtClean="0"/>
              <a:t>Before Happiness</a:t>
            </a:r>
            <a:r>
              <a:rPr lang="en-US" dirty="0" smtClean="0"/>
              <a:t> (2013), as well as </a:t>
            </a:r>
            <a:r>
              <a:rPr lang="en-US" i="1" dirty="0" smtClean="0"/>
              <a:t>Ripple’s Effect</a:t>
            </a:r>
            <a:r>
              <a:rPr lang="en-US" dirty="0" smtClean="0"/>
              <a:t> and </a:t>
            </a:r>
            <a:r>
              <a:rPr lang="en-US" i="1" dirty="0" smtClean="0"/>
              <a:t>The Orange Frog</a:t>
            </a:r>
            <a:r>
              <a:rPr lang="en-US" dirty="0" smtClean="0"/>
              <a:t>. 						harper</a:t>
            </a:r>
            <a:endParaRPr lang="en-US" dirty="0"/>
          </a:p>
        </p:txBody>
      </p:sp>
    </p:spTree>
    <p:extLst>
      <p:ext uri="{BB962C8B-B14F-4D97-AF65-F5344CB8AC3E}">
        <p14:creationId xmlns:p14="http://schemas.microsoft.com/office/powerpoint/2010/main" val="337718659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http://media1.santabanta.com/full5/outdoors/summer/summer-1a.jpg"/>
          <p:cNvPicPr>
            <a:picLocks noChangeAspect="1" noChangeArrowheads="1"/>
          </p:cNvPicPr>
          <p:nvPr/>
        </p:nvPicPr>
        <p:blipFill>
          <a:blip r:embed="rId2" cstate="print"/>
          <a:srcRect/>
          <a:stretch>
            <a:fillRect/>
          </a:stretch>
        </p:blipFill>
        <p:spPr bwMode="auto">
          <a:xfrm>
            <a:off x="0" y="1"/>
            <a:ext cx="9144000" cy="6858000"/>
          </a:xfrm>
          <a:prstGeom prst="rect">
            <a:avLst/>
          </a:prstGeom>
          <a:noFill/>
        </p:spPr>
      </p:pic>
      <p:sp>
        <p:nvSpPr>
          <p:cNvPr id="2" name="Title 1"/>
          <p:cNvSpPr>
            <a:spLocks noGrp="1"/>
          </p:cNvSpPr>
          <p:nvPr>
            <p:ph type="title"/>
          </p:nvPr>
        </p:nvSpPr>
        <p:spPr>
          <a:xfrm>
            <a:off x="685800" y="381000"/>
            <a:ext cx="7751135" cy="2971800"/>
          </a:xfrm>
          <a:ln>
            <a:solidFill>
              <a:schemeClr val="tx1"/>
            </a:solidFill>
          </a:ln>
        </p:spPr>
        <p:txBody>
          <a:bodyPr>
            <a:normAutofit fontScale="90000"/>
          </a:bodyPr>
          <a:lstStyle/>
          <a:p>
            <a:r>
              <a:rPr lang="en-US" sz="3600" b="1" dirty="0" smtClean="0">
                <a:solidFill>
                  <a:schemeClr val="bg1"/>
                </a:solidFill>
              </a:rPr>
              <a:t/>
            </a:r>
            <a:br>
              <a:rPr lang="en-US" sz="3600" b="1" dirty="0" smtClean="0">
                <a:solidFill>
                  <a:schemeClr val="bg1"/>
                </a:solidFill>
              </a:rPr>
            </a:br>
            <a:r>
              <a:rPr lang="en-US" sz="3600" b="1" dirty="0" smtClean="0">
                <a:solidFill>
                  <a:schemeClr val="bg1"/>
                </a:solidFill>
              </a:rPr>
              <a:t>Summer Strategies</a:t>
            </a:r>
            <a:r>
              <a:rPr lang="en-US" sz="3600" b="1" dirty="0">
                <a:solidFill>
                  <a:schemeClr val="bg1"/>
                </a:solidFill>
              </a:rPr>
              <a:t/>
            </a:r>
            <a:br>
              <a:rPr lang="en-US" sz="3600" b="1" dirty="0">
                <a:solidFill>
                  <a:schemeClr val="bg1"/>
                </a:solidFill>
              </a:rPr>
            </a:br>
            <a:r>
              <a:rPr lang="en-US" sz="2800" b="1" dirty="0" smtClean="0">
                <a:solidFill>
                  <a:schemeClr val="bg1"/>
                </a:solidFill>
              </a:rPr>
              <a:t>Beware the temptation to get too laid back</a:t>
            </a:r>
            <a:br>
              <a:rPr lang="en-US" sz="2800" b="1" dirty="0" smtClean="0">
                <a:solidFill>
                  <a:schemeClr val="bg1"/>
                </a:solidFill>
              </a:rPr>
            </a:br>
            <a:r>
              <a:rPr lang="en-US" sz="2800" b="1" dirty="0" smtClean="0">
                <a:solidFill>
                  <a:schemeClr val="bg1"/>
                </a:solidFill>
              </a:rPr>
              <a:t>Summer can be a fabulous time to </a:t>
            </a:r>
            <a:br>
              <a:rPr lang="en-US" sz="2800" b="1" dirty="0" smtClean="0">
                <a:solidFill>
                  <a:schemeClr val="bg1"/>
                </a:solidFill>
              </a:rPr>
            </a:br>
            <a:r>
              <a:rPr lang="en-US" sz="2800" b="1" dirty="0" smtClean="0">
                <a:solidFill>
                  <a:schemeClr val="bg1"/>
                </a:solidFill>
              </a:rPr>
              <a:t>meet new people, to host casual events and to expand our businesses.</a:t>
            </a:r>
            <a:br>
              <a:rPr lang="en-US" sz="2800" b="1" dirty="0" smtClean="0">
                <a:solidFill>
                  <a:schemeClr val="bg1"/>
                </a:solidFill>
              </a:rPr>
            </a:br>
            <a:r>
              <a:rPr lang="en-US" sz="2800" b="1" dirty="0" smtClean="0">
                <a:solidFill>
                  <a:schemeClr val="bg1"/>
                </a:solidFill>
              </a:rPr>
              <a:t>Many Shaklee products are ideal for summer needs</a:t>
            </a:r>
            <a:br>
              <a:rPr lang="en-US" sz="2800" b="1" dirty="0" smtClean="0">
                <a:solidFill>
                  <a:schemeClr val="bg1"/>
                </a:solidFill>
              </a:rPr>
            </a:br>
            <a:r>
              <a:rPr lang="en-US" sz="2800" b="1" dirty="0" err="1" smtClean="0">
                <a:solidFill>
                  <a:schemeClr val="bg1"/>
                </a:solidFill>
              </a:rPr>
              <a:t>katie</a:t>
            </a:r>
            <a:r>
              <a:rPr lang="en-US" sz="2800" b="1" dirty="0" smtClean="0">
                <a:solidFill>
                  <a:schemeClr val="bg1"/>
                </a:solidFill>
              </a:rPr>
              <a:t/>
            </a:r>
            <a:br>
              <a:rPr lang="en-US" sz="2800" b="1" dirty="0" smtClean="0">
                <a:solidFill>
                  <a:schemeClr val="bg1"/>
                </a:solidFill>
              </a:rPr>
            </a:br>
            <a:r>
              <a:rPr lang="en-US" sz="3600" b="1" dirty="0" smtClean="0">
                <a:solidFill>
                  <a:schemeClr val="bg1"/>
                </a:solidFill>
              </a:rPr>
              <a:t/>
            </a:r>
            <a:br>
              <a:rPr lang="en-US" sz="3600" b="1" dirty="0" smtClean="0">
                <a:solidFill>
                  <a:schemeClr val="bg1"/>
                </a:solidFill>
              </a:rPr>
            </a:br>
            <a:endParaRPr lang="en-US" sz="3100" dirty="0">
              <a:solidFill>
                <a:schemeClr val="tx1">
                  <a:lumMod val="75000"/>
                  <a:lumOff val="25000"/>
                </a:schemeClr>
              </a:solidFill>
            </a:endParaRPr>
          </a:p>
        </p:txBody>
      </p:sp>
      <p:sp>
        <p:nvSpPr>
          <p:cNvPr id="3" name="Rectangle 2"/>
          <p:cNvSpPr/>
          <p:nvPr/>
        </p:nvSpPr>
        <p:spPr>
          <a:xfrm>
            <a:off x="1828800" y="3581400"/>
            <a:ext cx="6172200" cy="2308324"/>
          </a:xfrm>
          <a:prstGeom prst="rect">
            <a:avLst/>
          </a:prstGeom>
        </p:spPr>
        <p:txBody>
          <a:bodyPr wrap="square">
            <a:spAutoFit/>
          </a:bodyPr>
          <a:lstStyle/>
          <a:p>
            <a:pPr algn="ctr"/>
            <a:r>
              <a:rPr lang="en-US" sz="2400" dirty="0">
                <a:solidFill>
                  <a:schemeClr val="tx1">
                    <a:lumMod val="75000"/>
                    <a:lumOff val="25000"/>
                  </a:schemeClr>
                </a:solidFill>
              </a:rPr>
              <a:t>September is prime time for starting new endeavors .. Be sure people know Shaklee </a:t>
            </a:r>
            <a:r>
              <a:rPr lang="en-US" sz="2400" dirty="0" smtClean="0">
                <a:solidFill>
                  <a:schemeClr val="tx1">
                    <a:lumMod val="75000"/>
                    <a:lumOff val="25000"/>
                  </a:schemeClr>
                </a:solidFill>
              </a:rPr>
              <a:t>could be </a:t>
            </a:r>
            <a:r>
              <a:rPr lang="en-US" sz="2400" dirty="0">
                <a:solidFill>
                  <a:schemeClr val="tx1">
                    <a:lumMod val="75000"/>
                    <a:lumOff val="25000"/>
                  </a:schemeClr>
                </a:solidFill>
              </a:rPr>
              <a:t>an option they could consider</a:t>
            </a:r>
            <a:br>
              <a:rPr lang="en-US" sz="2400" dirty="0">
                <a:solidFill>
                  <a:schemeClr val="tx1">
                    <a:lumMod val="75000"/>
                    <a:lumOff val="25000"/>
                  </a:schemeClr>
                </a:solidFill>
              </a:rPr>
            </a:br>
            <a:r>
              <a:rPr lang="en-US" sz="2400" dirty="0" smtClean="0">
                <a:solidFill>
                  <a:schemeClr val="tx1">
                    <a:lumMod val="75000"/>
                    <a:lumOff val="25000"/>
                  </a:schemeClr>
                </a:solidFill>
              </a:rPr>
              <a:t>A </a:t>
            </a:r>
            <a:r>
              <a:rPr lang="en-US" sz="2400" dirty="0">
                <a:solidFill>
                  <a:schemeClr val="tx1">
                    <a:lumMod val="75000"/>
                    <a:lumOff val="25000"/>
                  </a:schemeClr>
                </a:solidFill>
              </a:rPr>
              <a:t>leader makes things happen through planning &amp; preparation ..</a:t>
            </a:r>
            <a:br>
              <a:rPr lang="en-US" sz="2400" dirty="0">
                <a:solidFill>
                  <a:schemeClr val="tx1">
                    <a:lumMod val="75000"/>
                    <a:lumOff val="25000"/>
                  </a:schemeClr>
                </a:solidFill>
              </a:rPr>
            </a:br>
            <a:endParaRPr lang="en-US" sz="2400" dirty="0"/>
          </a:p>
        </p:txBody>
      </p:sp>
    </p:spTree>
    <p:extLst>
      <p:ext uri="{BB962C8B-B14F-4D97-AF65-F5344CB8AC3E}">
        <p14:creationId xmlns:p14="http://schemas.microsoft.com/office/powerpoint/2010/main" val="2470635958"/>
      </p:ext>
    </p:extLst>
  </p:cSld>
  <p:clrMapOvr>
    <a:masterClrMapping/>
  </p:clrMapOvr>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200" y="274638"/>
            <a:ext cx="8229600" cy="944562"/>
          </a:xfrm>
          <a:ln>
            <a:solidFill>
              <a:schemeClr val="accent3">
                <a:lumMod val="50000"/>
              </a:schemeClr>
            </a:solidFill>
          </a:ln>
        </p:spPr>
        <p:txBody>
          <a:bodyPr>
            <a:normAutofit/>
          </a:bodyPr>
          <a:lstStyle/>
          <a:p>
            <a:r>
              <a:rPr lang="en-US" sz="3200" dirty="0" smtClean="0"/>
              <a:t>Report from New Directors Conference 2015</a:t>
            </a:r>
            <a:endParaRPr lang="en-US" sz="3200" dirty="0"/>
          </a:p>
        </p:txBody>
      </p:sp>
      <p:sp>
        <p:nvSpPr>
          <p:cNvPr id="5" name="Content Placeholder 4"/>
          <p:cNvSpPr>
            <a:spLocks noGrp="1"/>
          </p:cNvSpPr>
          <p:nvPr>
            <p:ph idx="1"/>
          </p:nvPr>
        </p:nvSpPr>
        <p:spPr>
          <a:xfrm>
            <a:off x="457200" y="1371600"/>
            <a:ext cx="8229600" cy="4754563"/>
          </a:xfrm>
        </p:spPr>
        <p:txBody>
          <a:bodyPr>
            <a:normAutofit lnSpcReduction="10000"/>
          </a:bodyPr>
          <a:lstStyle/>
          <a:p>
            <a:pPr marL="0" indent="0">
              <a:buNone/>
            </a:pPr>
            <a:r>
              <a:rPr lang="en-US" sz="2400" dirty="0" smtClean="0"/>
              <a:t>Stephanie </a:t>
            </a:r>
            <a:r>
              <a:rPr lang="en-US" sz="2400" dirty="0" smtClean="0"/>
              <a:t>Bruce</a:t>
            </a:r>
          </a:p>
          <a:p>
            <a:pPr marL="0" indent="0">
              <a:buNone/>
            </a:pPr>
            <a:r>
              <a:rPr lang="en-US" sz="2400" dirty="0" smtClean="0"/>
              <a:t>Senior Director</a:t>
            </a:r>
          </a:p>
          <a:p>
            <a:pPr marL="0" indent="0">
              <a:buNone/>
            </a:pPr>
            <a:endParaRPr lang="en-US" sz="2800" dirty="0"/>
          </a:p>
          <a:p>
            <a:pPr marL="0" indent="0">
              <a:buNone/>
            </a:pPr>
            <a:endParaRPr lang="en-US" sz="2800" dirty="0" smtClean="0"/>
          </a:p>
          <a:p>
            <a:pPr marL="0" indent="0">
              <a:buNone/>
            </a:pPr>
            <a:endParaRPr lang="en-US" sz="2800" dirty="0" smtClean="0"/>
          </a:p>
          <a:p>
            <a:pPr marL="0" indent="0">
              <a:buNone/>
            </a:pPr>
            <a:r>
              <a:rPr lang="en-US" sz="2400" dirty="0" smtClean="0"/>
              <a:t>						Kristen &amp; John 						</a:t>
            </a:r>
            <a:r>
              <a:rPr lang="en-US" sz="2400" dirty="0"/>
              <a:t>	</a:t>
            </a:r>
            <a:r>
              <a:rPr lang="en-US" sz="2400" dirty="0" err="1" smtClean="0"/>
              <a:t>Jakubowski</a:t>
            </a:r>
            <a:r>
              <a:rPr lang="en-US" sz="2400" dirty="0" smtClean="0"/>
              <a:t> 							Senior Directors</a:t>
            </a:r>
            <a:endParaRPr lang="en-US" sz="2400" dirty="0"/>
          </a:p>
          <a:p>
            <a:pPr marL="0" indent="0">
              <a:buNone/>
            </a:pPr>
            <a:r>
              <a:rPr lang="en-US" sz="2400" dirty="0" smtClean="0"/>
              <a:t>Cassie &amp; Adam</a:t>
            </a:r>
          </a:p>
          <a:p>
            <a:pPr marL="0" indent="0">
              <a:buNone/>
            </a:pPr>
            <a:r>
              <a:rPr lang="en-US" sz="2400" dirty="0" smtClean="0"/>
              <a:t> Pippin					</a:t>
            </a:r>
            <a:endParaRPr lang="en-US" sz="2400" dirty="0"/>
          </a:p>
        </p:txBody>
      </p:sp>
      <p:pic>
        <p:nvPicPr>
          <p:cNvPr id="6" name="Picture 5"/>
          <p:cNvPicPr>
            <a:picLocks noChangeAspect="1"/>
          </p:cNvPicPr>
          <p:nvPr/>
        </p:nvPicPr>
        <p:blipFill>
          <a:blip r:embed="rId2"/>
          <a:stretch>
            <a:fillRect/>
          </a:stretch>
        </p:blipFill>
        <p:spPr>
          <a:xfrm>
            <a:off x="6019800" y="1676400"/>
            <a:ext cx="2039109" cy="1752600"/>
          </a:xfrm>
          <a:prstGeom prst="rect">
            <a:avLst/>
          </a:prstGeom>
        </p:spPr>
      </p:pic>
      <p:pic>
        <p:nvPicPr>
          <p:cNvPr id="7" name="Picture 6"/>
          <p:cNvPicPr>
            <a:picLocks noChangeAspect="1"/>
          </p:cNvPicPr>
          <p:nvPr/>
        </p:nvPicPr>
        <p:blipFill>
          <a:blip r:embed="rId3"/>
          <a:stretch>
            <a:fillRect/>
          </a:stretch>
        </p:blipFill>
        <p:spPr>
          <a:xfrm>
            <a:off x="3200400" y="1524000"/>
            <a:ext cx="1752600" cy="1752600"/>
          </a:xfrm>
          <a:prstGeom prst="rect">
            <a:avLst/>
          </a:prstGeom>
          <a:ln w="28575" cmpd="sng">
            <a:solidFill>
              <a:schemeClr val="bg1"/>
            </a:solidFill>
          </a:ln>
        </p:spPr>
      </p:pic>
      <p:pic>
        <p:nvPicPr>
          <p:cNvPr id="2" name="Picture 1"/>
          <p:cNvPicPr>
            <a:picLocks noChangeAspect="1"/>
          </p:cNvPicPr>
          <p:nvPr/>
        </p:nvPicPr>
        <p:blipFill>
          <a:blip r:embed="rId4"/>
          <a:stretch>
            <a:fillRect/>
          </a:stretch>
        </p:blipFill>
        <p:spPr>
          <a:xfrm>
            <a:off x="2667000" y="4114800"/>
            <a:ext cx="3425371" cy="2282132"/>
          </a:xfrm>
          <a:prstGeom prst="rect">
            <a:avLst/>
          </a:prstGeom>
        </p:spPr>
      </p:pic>
    </p:spTree>
  </p:cSld>
  <p:clrMapOvr>
    <a:masterClrMapping/>
  </p:clrMapOvr>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457200" y="1143000"/>
            <a:ext cx="8153400" cy="2431435"/>
          </a:xfrm>
          <a:prstGeom prst="rect">
            <a:avLst/>
          </a:prstGeom>
          <a:noFill/>
          <a:ln>
            <a:solidFill>
              <a:schemeClr val="accent3">
                <a:lumMod val="50000"/>
              </a:schemeClr>
            </a:solidFill>
          </a:ln>
        </p:spPr>
        <p:txBody>
          <a:bodyPr wrap="square" rtlCol="0">
            <a:spAutoFit/>
          </a:bodyPr>
          <a:lstStyle/>
          <a:p>
            <a:r>
              <a:rPr lang="en-US" sz="3200" dirty="0" smtClean="0"/>
              <a:t>Our Businesses Grow ..</a:t>
            </a:r>
            <a:r>
              <a:rPr lang="en-US" sz="3200" dirty="0"/>
              <a:t> </a:t>
            </a:r>
            <a:r>
              <a:rPr lang="en-US" sz="3200" dirty="0" smtClean="0"/>
              <a:t>  As We Grow</a:t>
            </a:r>
          </a:p>
          <a:p>
            <a:pPr algn="ctr"/>
            <a:r>
              <a:rPr lang="en-US" sz="2400" dirty="0" smtClean="0"/>
              <a:t>Shaklee Leadership, Coaching and Personal Development </a:t>
            </a:r>
          </a:p>
          <a:p>
            <a:pPr algn="ctr"/>
            <a:r>
              <a:rPr lang="en-US" sz="2400" dirty="0" smtClean="0"/>
              <a:t>Summer 2015  </a:t>
            </a:r>
            <a:r>
              <a:rPr lang="en-US" sz="2400" smtClean="0"/>
              <a:t># </a:t>
            </a:r>
            <a:r>
              <a:rPr lang="en-US" sz="2400" dirty="0"/>
              <a:t>3</a:t>
            </a:r>
            <a:r>
              <a:rPr lang="en-US" sz="2400" smtClean="0"/>
              <a:t>   </a:t>
            </a:r>
            <a:r>
              <a:rPr lang="en-US" sz="2400" dirty="0" smtClean="0"/>
              <a:t>June 18</a:t>
            </a:r>
          </a:p>
          <a:p>
            <a:pPr algn="ctr"/>
            <a:r>
              <a:rPr lang="en-US" sz="2400" dirty="0" smtClean="0"/>
              <a:t>Understanding 4 Personality Styles – </a:t>
            </a:r>
          </a:p>
          <a:p>
            <a:pPr algn="ctr"/>
            <a:r>
              <a:rPr lang="en-US" sz="2400" dirty="0" smtClean="0"/>
              <a:t>The Key to Effective Coaching and Team Building</a:t>
            </a:r>
          </a:p>
          <a:p>
            <a:pPr algn="ctr"/>
            <a:endParaRPr lang="en-US" sz="2400" dirty="0"/>
          </a:p>
        </p:txBody>
      </p:sp>
      <p:pic>
        <p:nvPicPr>
          <p:cNvPr id="9" name="Picture 8" descr="Jo Coogan.jpg"/>
          <p:cNvPicPr>
            <a:picLocks noChangeAspect="1"/>
          </p:cNvPicPr>
          <p:nvPr/>
        </p:nvPicPr>
        <p:blipFill>
          <a:blip r:embed="rId3" cstate="print"/>
          <a:stretch>
            <a:fillRect/>
          </a:stretch>
        </p:blipFill>
        <p:spPr>
          <a:xfrm>
            <a:off x="381000" y="4953000"/>
            <a:ext cx="1465262" cy="1635642"/>
          </a:xfrm>
          <a:prstGeom prst="rect">
            <a:avLst/>
          </a:prstGeom>
        </p:spPr>
      </p:pic>
      <p:pic>
        <p:nvPicPr>
          <p:cNvPr id="10" name="Picture 9" descr="barb 2010 anaheim.jpg"/>
          <p:cNvPicPr>
            <a:picLocks noChangeAspect="1"/>
          </p:cNvPicPr>
          <p:nvPr/>
        </p:nvPicPr>
        <p:blipFill>
          <a:blip r:embed="rId4" cstate="print"/>
          <a:stretch>
            <a:fillRect/>
          </a:stretch>
        </p:blipFill>
        <p:spPr>
          <a:xfrm>
            <a:off x="1981201" y="5156421"/>
            <a:ext cx="1295399" cy="1396778"/>
          </a:xfrm>
          <a:prstGeom prst="rect">
            <a:avLst/>
          </a:prstGeom>
        </p:spPr>
      </p:pic>
      <p:pic>
        <p:nvPicPr>
          <p:cNvPr id="11" name="Picture 10" descr="Katie Odom 2013 - 2.jpg"/>
          <p:cNvPicPr>
            <a:picLocks noChangeAspect="1"/>
          </p:cNvPicPr>
          <p:nvPr/>
        </p:nvPicPr>
        <p:blipFill>
          <a:blip r:embed="rId5" cstate="print"/>
          <a:stretch>
            <a:fillRect/>
          </a:stretch>
        </p:blipFill>
        <p:spPr>
          <a:xfrm>
            <a:off x="4267200" y="4953000"/>
            <a:ext cx="1185573" cy="1645138"/>
          </a:xfrm>
          <a:prstGeom prst="rect">
            <a:avLst/>
          </a:prstGeom>
        </p:spPr>
      </p:pic>
      <p:pic>
        <p:nvPicPr>
          <p:cNvPr id="12" name="Picture 11" descr="HarperHeadshots 2014.jpg"/>
          <p:cNvPicPr>
            <a:picLocks noChangeAspect="1"/>
          </p:cNvPicPr>
          <p:nvPr/>
        </p:nvPicPr>
        <p:blipFill>
          <a:blip r:embed="rId6" cstate="print"/>
          <a:stretch>
            <a:fillRect/>
          </a:stretch>
        </p:blipFill>
        <p:spPr>
          <a:xfrm>
            <a:off x="5715000" y="4953000"/>
            <a:ext cx="1066800" cy="1600200"/>
          </a:xfrm>
          <a:prstGeom prst="rect">
            <a:avLst/>
          </a:prstGeom>
        </p:spPr>
      </p:pic>
      <p:pic>
        <p:nvPicPr>
          <p:cNvPr id="13" name="Picture 12" descr="Lisa Anderson 2013.jpg"/>
          <p:cNvPicPr>
            <a:picLocks noChangeAspect="1"/>
          </p:cNvPicPr>
          <p:nvPr/>
        </p:nvPicPr>
        <p:blipFill>
          <a:blip r:embed="rId7" cstate="print"/>
          <a:stretch>
            <a:fillRect/>
          </a:stretch>
        </p:blipFill>
        <p:spPr>
          <a:xfrm>
            <a:off x="7467600" y="4953000"/>
            <a:ext cx="1066800" cy="1656094"/>
          </a:xfrm>
          <a:prstGeom prst="rect">
            <a:avLst/>
          </a:prstGeom>
        </p:spPr>
      </p:pic>
      <p:sp>
        <p:nvSpPr>
          <p:cNvPr id="14" name="TextBox 13"/>
          <p:cNvSpPr txBox="1"/>
          <p:nvPr/>
        </p:nvSpPr>
        <p:spPr>
          <a:xfrm>
            <a:off x="533400" y="4267200"/>
            <a:ext cx="2514600" cy="646331"/>
          </a:xfrm>
          <a:prstGeom prst="rect">
            <a:avLst/>
          </a:prstGeom>
          <a:noFill/>
          <a:ln>
            <a:solidFill>
              <a:schemeClr val="accent3">
                <a:lumMod val="50000"/>
              </a:schemeClr>
            </a:solidFill>
          </a:ln>
        </p:spPr>
        <p:txBody>
          <a:bodyPr wrap="square" rtlCol="0">
            <a:spAutoFit/>
          </a:bodyPr>
          <a:lstStyle/>
          <a:p>
            <a:r>
              <a:rPr lang="en-US" dirty="0" smtClean="0"/>
              <a:t>Master Coordinators Jo Coogan  &amp; Barb Lagoni</a:t>
            </a:r>
            <a:endParaRPr lang="en-US" dirty="0"/>
          </a:p>
        </p:txBody>
      </p:sp>
      <p:sp>
        <p:nvSpPr>
          <p:cNvPr id="15" name="TextBox 14"/>
          <p:cNvSpPr txBox="1"/>
          <p:nvPr/>
        </p:nvSpPr>
        <p:spPr>
          <a:xfrm>
            <a:off x="3962400" y="4191000"/>
            <a:ext cx="2971800" cy="646331"/>
          </a:xfrm>
          <a:prstGeom prst="rect">
            <a:avLst/>
          </a:prstGeom>
          <a:noFill/>
          <a:ln>
            <a:solidFill>
              <a:schemeClr val="accent3">
                <a:lumMod val="50000"/>
              </a:schemeClr>
            </a:solidFill>
          </a:ln>
        </p:spPr>
        <p:txBody>
          <a:bodyPr wrap="square" rtlCol="0">
            <a:spAutoFit/>
          </a:bodyPr>
          <a:lstStyle/>
          <a:p>
            <a:r>
              <a:rPr lang="en-US" dirty="0" smtClean="0"/>
              <a:t>Executive Coordinators</a:t>
            </a:r>
          </a:p>
          <a:p>
            <a:r>
              <a:rPr lang="en-US" dirty="0" smtClean="0"/>
              <a:t>Harper Guerra &amp; Katie Odom</a:t>
            </a:r>
            <a:endParaRPr lang="en-US" dirty="0"/>
          </a:p>
        </p:txBody>
      </p:sp>
      <p:sp>
        <p:nvSpPr>
          <p:cNvPr id="16" name="TextBox 15"/>
          <p:cNvSpPr txBox="1"/>
          <p:nvPr/>
        </p:nvSpPr>
        <p:spPr>
          <a:xfrm>
            <a:off x="7086600" y="3886200"/>
            <a:ext cx="1752600" cy="923330"/>
          </a:xfrm>
          <a:prstGeom prst="rect">
            <a:avLst/>
          </a:prstGeom>
          <a:noFill/>
          <a:ln>
            <a:solidFill>
              <a:schemeClr val="accent3">
                <a:lumMod val="50000"/>
              </a:schemeClr>
            </a:solidFill>
          </a:ln>
        </p:spPr>
        <p:txBody>
          <a:bodyPr wrap="square" rtlCol="0">
            <a:spAutoFit/>
          </a:bodyPr>
          <a:lstStyle/>
          <a:p>
            <a:pPr algn="ctr"/>
            <a:r>
              <a:rPr lang="en-US" dirty="0" smtClean="0"/>
              <a:t>Senior Executive       Coordinator    Lisa Anderson</a:t>
            </a:r>
            <a:endParaRPr lang="en-US" dirty="0"/>
          </a:p>
        </p:txBody>
      </p:sp>
    </p:spTree>
    <p:extLst>
      <p:ext uri="{BB962C8B-B14F-4D97-AF65-F5344CB8AC3E}">
        <p14:creationId xmlns:p14="http://schemas.microsoft.com/office/powerpoint/2010/main" val="1488654382"/>
      </p:ext>
    </p:extLst>
  </p:cSld>
  <p:clrMapOvr>
    <a:masterClrMapping/>
  </p:clrMapOvr>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9"/>
        <p:cNvGrpSpPr/>
        <p:nvPr/>
      </p:nvGrpSpPr>
      <p:grpSpPr>
        <a:xfrm>
          <a:off x="0" y="0"/>
          <a:ext cx="0" cy="0"/>
          <a:chOff x="0" y="0"/>
          <a:chExt cx="0" cy="0"/>
        </a:xfrm>
      </p:grpSpPr>
      <p:pic>
        <p:nvPicPr>
          <p:cNvPr id="30" name="Shape 30"/>
          <p:cNvPicPr preferRelativeResize="0"/>
          <p:nvPr/>
        </p:nvPicPr>
        <p:blipFill>
          <a:blip r:embed="rId3" cstate="print"/>
          <a:stretch>
            <a:fillRect/>
          </a:stretch>
        </p:blipFill>
        <p:spPr>
          <a:xfrm>
            <a:off x="1447800" y="533400"/>
            <a:ext cx="7086600" cy="3962400"/>
          </a:xfrm>
          <a:prstGeom prst="rect">
            <a:avLst/>
          </a:prstGeom>
          <a:noFill/>
          <a:ln>
            <a:noFill/>
          </a:ln>
        </p:spPr>
      </p:pic>
      <p:sp>
        <p:nvSpPr>
          <p:cNvPr id="31" name="Shape 31"/>
          <p:cNvSpPr txBox="1">
            <a:spLocks noGrp="1"/>
          </p:cNvSpPr>
          <p:nvPr>
            <p:ph type="title"/>
          </p:nvPr>
        </p:nvSpPr>
        <p:spPr>
          <a:xfrm>
            <a:off x="685800" y="533400"/>
            <a:ext cx="2362200" cy="1676400"/>
          </a:xfrm>
          <a:prstGeom prst="rect">
            <a:avLst/>
          </a:prstGeom>
          <a:solidFill>
            <a:schemeClr val="bg1"/>
          </a:solidFill>
          <a:ln>
            <a:solidFill>
              <a:schemeClr val="tx2">
                <a:lumMod val="60000"/>
                <a:lumOff val="40000"/>
              </a:schemeClr>
            </a:solidFill>
          </a:ln>
        </p:spPr>
        <p:txBody>
          <a:bodyPr lIns="91425" tIns="91425" rIns="91425" bIns="91425" anchor="b" anchorCtr="0">
            <a:noAutofit/>
          </a:bodyPr>
          <a:lstStyle/>
          <a:p>
            <a:pPr lvl="0" algn="ctr" rtl="0">
              <a:spcBef>
                <a:spcPts val="0"/>
              </a:spcBef>
              <a:buNone/>
            </a:pPr>
            <a:r>
              <a:rPr lang="en" sz="3200" dirty="0" smtClean="0"/>
              <a:t>We </a:t>
            </a:r>
            <a:r>
              <a:rPr lang="en" sz="3200" dirty="0"/>
              <a:t>are in a relationship business</a:t>
            </a:r>
            <a:r>
              <a:rPr lang="en" sz="3200" dirty="0" smtClean="0"/>
              <a:t>…</a:t>
            </a:r>
            <a:endParaRPr sz="3000" dirty="0"/>
          </a:p>
        </p:txBody>
      </p:sp>
      <p:sp>
        <p:nvSpPr>
          <p:cNvPr id="32" name="Shape 32"/>
          <p:cNvSpPr txBox="1">
            <a:spLocks noGrp="1"/>
          </p:cNvSpPr>
          <p:nvPr>
            <p:ph type="title" idx="4294967295"/>
          </p:nvPr>
        </p:nvSpPr>
        <p:spPr>
          <a:xfrm>
            <a:off x="4267200" y="2819400"/>
            <a:ext cx="4267200" cy="1219200"/>
          </a:xfrm>
          <a:prstGeom prst="rect">
            <a:avLst/>
          </a:prstGeom>
          <a:solidFill>
            <a:schemeClr val="bg1"/>
          </a:solidFill>
          <a:ln>
            <a:solidFill>
              <a:schemeClr val="tx2">
                <a:lumMod val="75000"/>
              </a:schemeClr>
            </a:solidFill>
          </a:ln>
        </p:spPr>
        <p:txBody>
          <a:bodyPr lIns="91425" tIns="91425" rIns="91425" bIns="91425" anchor="b" anchorCtr="0">
            <a:noAutofit/>
          </a:bodyPr>
          <a:lstStyle/>
          <a:p>
            <a:pPr lvl="0" algn="ctr" rtl="0">
              <a:spcBef>
                <a:spcPts val="0"/>
              </a:spcBef>
              <a:buNone/>
            </a:pPr>
            <a:r>
              <a:rPr lang="en" sz="2800" dirty="0"/>
              <a:t>W</a:t>
            </a:r>
            <a:r>
              <a:rPr lang="en" sz="2800" dirty="0" smtClean="0"/>
              <a:t>ithout </a:t>
            </a:r>
            <a:r>
              <a:rPr lang="en" sz="2800" dirty="0"/>
              <a:t>relationships,</a:t>
            </a:r>
          </a:p>
          <a:p>
            <a:pPr lvl="0" algn="ctr" rtl="0">
              <a:spcBef>
                <a:spcPts val="0"/>
              </a:spcBef>
              <a:buNone/>
            </a:pPr>
            <a:r>
              <a:rPr lang="en" sz="2800" dirty="0" smtClean="0"/>
              <a:t>we </a:t>
            </a:r>
            <a:r>
              <a:rPr lang="en" sz="2800" dirty="0"/>
              <a:t>have no business</a:t>
            </a:r>
            <a:r>
              <a:rPr lang="en" sz="2800" dirty="0" smtClean="0"/>
              <a:t>.</a:t>
            </a:r>
            <a:endParaRPr sz="2800" dirty="0"/>
          </a:p>
        </p:txBody>
      </p:sp>
      <p:sp>
        <p:nvSpPr>
          <p:cNvPr id="6" name="TextBox 5"/>
          <p:cNvSpPr txBox="1"/>
          <p:nvPr/>
        </p:nvSpPr>
        <p:spPr>
          <a:xfrm>
            <a:off x="609600" y="4495800"/>
            <a:ext cx="7924800" cy="1508105"/>
          </a:xfrm>
          <a:prstGeom prst="rect">
            <a:avLst/>
          </a:prstGeom>
          <a:noFill/>
          <a:ln>
            <a:solidFill>
              <a:schemeClr val="accent1">
                <a:lumMod val="75000"/>
              </a:schemeClr>
            </a:solidFill>
          </a:ln>
        </p:spPr>
        <p:txBody>
          <a:bodyPr wrap="square" rtlCol="0">
            <a:spAutoFit/>
          </a:bodyPr>
          <a:lstStyle/>
          <a:p>
            <a:pPr algn="ctr"/>
            <a:r>
              <a:rPr lang="en-US" sz="3600" dirty="0" smtClean="0"/>
              <a:t> </a:t>
            </a:r>
            <a:r>
              <a:rPr lang="en-US" sz="2800" dirty="0" smtClean="0"/>
              <a:t>So the more we learn about people.. 			the better we become at building relationships ..     and building strong businesses</a:t>
            </a:r>
            <a:endParaRPr lang="en-US" sz="2800" dirty="0"/>
          </a:p>
        </p:txBody>
      </p:sp>
      <p:sp>
        <p:nvSpPr>
          <p:cNvPr id="2" name="TextBox 1"/>
          <p:cNvSpPr txBox="1"/>
          <p:nvPr/>
        </p:nvSpPr>
        <p:spPr>
          <a:xfrm>
            <a:off x="7315200" y="6400800"/>
            <a:ext cx="491466" cy="369332"/>
          </a:xfrm>
          <a:prstGeom prst="rect">
            <a:avLst/>
          </a:prstGeom>
          <a:noFill/>
        </p:spPr>
        <p:txBody>
          <a:bodyPr wrap="none" rtlCol="0">
            <a:spAutoFit/>
          </a:bodyPr>
          <a:lstStyle/>
          <a:p>
            <a:r>
              <a:rPr lang="en-US" dirty="0" err="1" smtClean="0"/>
              <a:t>lisa</a:t>
            </a:r>
            <a:endParaRPr lang="en-US" dirty="0"/>
          </a:p>
        </p:txBody>
      </p:sp>
    </p:spTree>
    <p:extLst>
      <p:ext uri="{BB962C8B-B14F-4D97-AF65-F5344CB8AC3E}">
        <p14:creationId xmlns:p14="http://schemas.microsoft.com/office/powerpoint/2010/main" val="3883845960"/>
      </p:ext>
    </p:extLst>
  </p:cSld>
  <p:clrMapOvr>
    <a:masterClrMapping/>
  </p:clrMapOvr>
  <p:transition xmlns:p14="http://schemas.microsoft.com/office/powerpoint/2010/main" spd="slow">
    <p:cut/>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2000"/>
                                        <p:tgtEl>
                                          <p:spTgt spid="31"/>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2"/>
                                        </p:tgtEl>
                                        <p:attrNameLst>
                                          <p:attrName>style.visibility</p:attrName>
                                        </p:attrNameLst>
                                      </p:cBhvr>
                                      <p:to>
                                        <p:strVal val="visible"/>
                                      </p:to>
                                    </p:set>
                                    <p:animEffect transition="in" filter="fade">
                                      <p:cBhvr>
                                        <p:cTn id="12" dur="2000"/>
                                        <p:tgtEl>
                                          <p:spTgt spid="32"/>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6">
                                            <p:bg/>
                                          </p:spTgt>
                                        </p:tgtEl>
                                        <p:attrNameLst>
                                          <p:attrName>style.visibility</p:attrName>
                                        </p:attrNameLst>
                                      </p:cBhvr>
                                      <p:to>
                                        <p:strVal val="visible"/>
                                      </p:to>
                                    </p:set>
                                    <p:anim calcmode="lin" valueType="num">
                                      <p:cBhvr additive="base">
                                        <p:cTn id="17" dur="500" fill="hold"/>
                                        <p:tgtEl>
                                          <p:spTgt spid="6">
                                            <p:bg/>
                                          </p:spTgt>
                                        </p:tgtEl>
                                        <p:attrNameLst>
                                          <p:attrName>ppt_x</p:attrName>
                                        </p:attrNameLst>
                                      </p:cBhvr>
                                      <p:tavLst>
                                        <p:tav tm="0">
                                          <p:val>
                                            <p:strVal val="#ppt_x"/>
                                          </p:val>
                                        </p:tav>
                                        <p:tav tm="100000">
                                          <p:val>
                                            <p:strVal val="#ppt_x"/>
                                          </p:val>
                                        </p:tav>
                                      </p:tavLst>
                                    </p:anim>
                                    <p:anim calcmode="lin" valueType="num">
                                      <p:cBhvr additive="base">
                                        <p:cTn id="18" dur="500" fill="hold"/>
                                        <p:tgtEl>
                                          <p:spTgt spid="6">
                                            <p:bg/>
                                          </p:spTgt>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6">
                                            <p:txEl>
                                              <p:pRg st="0" end="0"/>
                                            </p:txEl>
                                          </p:spTgt>
                                        </p:tgtEl>
                                        <p:attrNameLst>
                                          <p:attrName>style.visibility</p:attrName>
                                        </p:attrNameLst>
                                      </p:cBhvr>
                                      <p:to>
                                        <p:strVal val="visible"/>
                                      </p:to>
                                    </p:set>
                                    <p:anim calcmode="lin" valueType="num">
                                      <p:cBhvr additive="base">
                                        <p:cTn id="21"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32" grpId="0" animBg="1"/>
      <p:bldP spid="6" grpId="0" build="allAtOnce"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66800" y="457200"/>
            <a:ext cx="7010400" cy="1143000"/>
          </a:xfrm>
          <a:ln>
            <a:solidFill>
              <a:schemeClr val="tx2">
                <a:lumMod val="60000"/>
                <a:lumOff val="40000"/>
              </a:schemeClr>
            </a:solidFill>
          </a:ln>
        </p:spPr>
        <p:txBody>
          <a:bodyPr>
            <a:normAutofit fontScale="90000"/>
          </a:bodyPr>
          <a:lstStyle/>
          <a:p>
            <a:r>
              <a:rPr lang="en-US" sz="3600" dirty="0" smtClean="0"/>
              <a:t>Objectives for Session #</a:t>
            </a:r>
            <a:r>
              <a:rPr lang="en-US" sz="3600" dirty="0"/>
              <a:t>3</a:t>
            </a:r>
            <a:r>
              <a:rPr lang="en-US" sz="3600" dirty="0" smtClean="0"/>
              <a:t> –</a:t>
            </a:r>
            <a:br>
              <a:rPr lang="en-US" sz="3600" dirty="0" smtClean="0"/>
            </a:br>
            <a:r>
              <a:rPr lang="en-US" sz="3600" dirty="0" smtClean="0"/>
              <a:t>Understanding the 4 Personality Styles</a:t>
            </a:r>
            <a:endParaRPr lang="en-US" sz="3600" dirty="0"/>
          </a:p>
        </p:txBody>
      </p:sp>
      <p:sp>
        <p:nvSpPr>
          <p:cNvPr id="3" name="Text Placeholder 2"/>
          <p:cNvSpPr>
            <a:spLocks noGrp="1"/>
          </p:cNvSpPr>
          <p:nvPr>
            <p:ph type="body" idx="1"/>
          </p:nvPr>
        </p:nvSpPr>
        <p:spPr>
          <a:xfrm>
            <a:off x="762000" y="1828800"/>
            <a:ext cx="7543800" cy="4738973"/>
          </a:xfrm>
        </p:spPr>
        <p:txBody>
          <a:bodyPr>
            <a:normAutofit/>
          </a:bodyPr>
          <a:lstStyle/>
          <a:p>
            <a:r>
              <a:rPr lang="en-US" sz="2400" dirty="0" smtClean="0"/>
              <a:t>To understand each of our dominant personality styles … and more importantly … to appreciate who we are and the contribution our style makes to the good of the organization.</a:t>
            </a:r>
          </a:p>
          <a:p>
            <a:r>
              <a:rPr lang="en-US" sz="2400" dirty="0" smtClean="0"/>
              <a:t>To understand and appreciate the personality styles  that are different from our own  and how they  contribute to the strength of our business teams.</a:t>
            </a:r>
          </a:p>
          <a:p>
            <a:r>
              <a:rPr lang="en-US" sz="2400" dirty="0" smtClean="0"/>
              <a:t>Understand the basic need of all human beings is to be loved and accepted.			</a:t>
            </a:r>
            <a:r>
              <a:rPr lang="en-US" sz="2400" dirty="0" err="1" smtClean="0"/>
              <a:t>lisa</a:t>
            </a:r>
            <a:endParaRPr lang="en-US" sz="2400" dirty="0" smtClean="0"/>
          </a:p>
          <a:p>
            <a:endParaRPr lang="en-US" sz="2400" dirty="0" smtClean="0"/>
          </a:p>
        </p:txBody>
      </p:sp>
    </p:spTree>
    <p:extLst>
      <p:ext uri="{BB962C8B-B14F-4D97-AF65-F5344CB8AC3E}">
        <p14:creationId xmlns:p14="http://schemas.microsoft.com/office/powerpoint/2010/main" val="3630597802"/>
      </p:ext>
    </p:extLst>
  </p:cSld>
  <p:clrMapOvr>
    <a:masterClrMapping/>
  </p:clrMapOvr>
  <p:timing>
    <p:tnLst>
      <p:par>
        <p:cTn xmlns:p14="http://schemas.microsoft.com/office/powerpoint/2010/mai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2053</TotalTime>
  <Words>1528</Words>
  <Application>Microsoft Macintosh PowerPoint</Application>
  <PresentationFormat>On-screen Show (4:3)</PresentationFormat>
  <Paragraphs>261</Paragraphs>
  <Slides>35</Slides>
  <Notes>5</Notes>
  <HiddenSlides>0</HiddenSlides>
  <MMClips>0</MMClips>
  <ScaleCrop>false</ScaleCrop>
  <HeadingPairs>
    <vt:vector size="4" baseType="variant">
      <vt:variant>
        <vt:lpstr>Theme</vt:lpstr>
      </vt:variant>
      <vt:variant>
        <vt:i4>1</vt:i4>
      </vt:variant>
      <vt:variant>
        <vt:lpstr>Slide Titles</vt:lpstr>
      </vt:variant>
      <vt:variant>
        <vt:i4>35</vt:i4>
      </vt:variant>
    </vt:vector>
  </HeadingPairs>
  <TitlesOfParts>
    <vt:vector size="36" baseType="lpstr">
      <vt:lpstr>Office Theme</vt:lpstr>
      <vt:lpstr>Cleveland, Ohio – August 12-16th 2015</vt:lpstr>
      <vt:lpstr> Dan Buettner at Shaklee Live National Geographic Explorer and New York Times® best-selling author of The Blue Zones</vt:lpstr>
      <vt:lpstr>Blue Zone Principles Applied to 20 American Cities, Improving Health of More Than 5 million </vt:lpstr>
      <vt:lpstr>New York Times® best-selling author of The Happiness Advantage, Shawn Achor  at Shaklee Live in Cleveland</vt:lpstr>
      <vt:lpstr> Summer Strategies Beware the temptation to get too laid back Summer can be a fabulous time to  meet new people, to host casual events and to expand our businesses. Many Shaklee products are ideal for summer needs katie  </vt:lpstr>
      <vt:lpstr>Report from New Directors Conference 2015</vt:lpstr>
      <vt:lpstr>PowerPoint Presentation</vt:lpstr>
      <vt:lpstr>We are in a relationship business…</vt:lpstr>
      <vt:lpstr>Objectives for Session #3 – Understanding the 4 Personality Styles</vt:lpstr>
      <vt:lpstr>Four Personality Styles</vt:lpstr>
      <vt:lpstr>PowerPoint Presentation</vt:lpstr>
      <vt:lpstr>PowerPoint Presentation</vt:lpstr>
      <vt:lpstr>Drivers – Power Achievers</vt:lpstr>
      <vt:lpstr>Driver –Power Achiever</vt:lpstr>
      <vt:lpstr>Expressives – Influence </vt:lpstr>
      <vt:lpstr>Expressive  - Influential</vt:lpstr>
      <vt:lpstr>Analyticals --  Conscientious</vt:lpstr>
      <vt:lpstr> Analytical – Owl - Conscientious</vt:lpstr>
      <vt:lpstr>Amiables – Steady,Reliable </vt:lpstr>
      <vt:lpstr>AMIABLE-Golden Retriever</vt:lpstr>
      <vt:lpstr>Practical Application</vt:lpstr>
      <vt:lpstr>How To Work With Drivers – How Drivers Will Want to Work With Others </vt:lpstr>
      <vt:lpstr>Working with Expressives -- </vt:lpstr>
      <vt:lpstr>Working With Amiables ( Steady &amp; Stable)  </vt:lpstr>
      <vt:lpstr>Working With Analyticals</vt:lpstr>
      <vt:lpstr>PowerPoint Presentation</vt:lpstr>
      <vt:lpstr>PowerPoint Presentation</vt:lpstr>
      <vt:lpstr>Action Steps for Week # 3</vt:lpstr>
      <vt:lpstr>PowerPoint Presentation</vt:lpstr>
      <vt:lpstr>Monday Wellness Webinars Schedule</vt:lpstr>
      <vt:lpstr>PowerPoint Presentation</vt:lpstr>
      <vt:lpstr>Cleveland, Ohio – August 12-16th 2015</vt:lpstr>
      <vt:lpstr> Dan Buettner at Shaklee Live National Geographic Explorer and New York Times® best-selling author of The Blue Zones</vt:lpstr>
      <vt:lpstr>Blue Zone Principles Applied to 20 American Cities, Improving Health of More Than 5 million </vt:lpstr>
      <vt:lpstr>New York Times® best-selling author of The Happiness Advantage, Shawn Achor  at Shaklee Live in Cleveland</vt:lpstr>
    </vt:vector>
  </TitlesOfParts>
  <Company>HP</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Barb</dc:creator>
  <cp:lastModifiedBy>Barbara Lagoni</cp:lastModifiedBy>
  <cp:revision>57</cp:revision>
  <cp:lastPrinted>2015-06-16T23:05:10Z</cp:lastPrinted>
  <dcterms:created xsi:type="dcterms:W3CDTF">2015-05-14T01:20:22Z</dcterms:created>
  <dcterms:modified xsi:type="dcterms:W3CDTF">2015-06-18T02:15:21Z</dcterms:modified>
</cp:coreProperties>
</file>