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heme/themeOverride1.xml" ContentType="application/vnd.openxmlformats-officedocument.themeOverride+xml"/>
  <Override PartName="/ppt/notesSlides/notesSlide5.xml" ContentType="application/vnd.openxmlformats-officedocument.presentationml.notesSlide+xml"/>
  <Override PartName="/ppt/theme/themeOverride2.xml" ContentType="application/vnd.openxmlformats-officedocument.themeOverride+xml"/>
  <Override PartName="/ppt/notesSlides/notesSlide6.xml" ContentType="application/vnd.openxmlformats-officedocument.presentationml.notesSlide+xml"/>
  <Override PartName="/ppt/theme/themeOverride3.xml" ContentType="application/vnd.openxmlformats-officedocument.themeOverr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heme/themeOverride4.xml" ContentType="application/vnd.openxmlformats-officedocument.themeOverride+xml"/>
  <Override PartName="/ppt/notesSlides/notesSlide11.xml" ContentType="application/vnd.openxmlformats-officedocument.presentationml.notesSlide+xml"/>
  <Override PartName="/ppt/theme/themeOverride5.xml" ContentType="application/vnd.openxmlformats-officedocument.themeOverride+xml"/>
  <Override PartName="/ppt/notesSlides/notesSlide12.xml" ContentType="application/vnd.openxmlformats-officedocument.presentationml.notesSlide+xml"/>
  <Override PartName="/ppt/theme/themeOverride6.xml" ContentType="application/vnd.openxmlformats-officedocument.themeOverride+xml"/>
  <Override PartName="/ppt/notesSlides/notesSlide13.xml" ContentType="application/vnd.openxmlformats-officedocument.presentationml.notesSlide+xml"/>
  <Override PartName="/ppt/theme/themeOverride7.xml" ContentType="application/vnd.openxmlformats-officedocument.themeOverr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handoutMasterIdLst>
    <p:handoutMasterId r:id="rId30"/>
  </p:handoutMasterIdLst>
  <p:sldIdLst>
    <p:sldId id="282" r:id="rId2"/>
    <p:sldId id="279" r:id="rId3"/>
    <p:sldId id="280" r:id="rId4"/>
    <p:sldId id="281" r:id="rId5"/>
    <p:sldId id="277" r:id="rId6"/>
    <p:sldId id="291" r:id="rId7"/>
    <p:sldId id="283" r:id="rId8"/>
    <p:sldId id="284" r:id="rId9"/>
    <p:sldId id="257" r:id="rId10"/>
    <p:sldId id="272" r:id="rId11"/>
    <p:sldId id="259" r:id="rId12"/>
    <p:sldId id="260" r:id="rId13"/>
    <p:sldId id="266" r:id="rId14"/>
    <p:sldId id="262" r:id="rId15"/>
    <p:sldId id="273" r:id="rId16"/>
    <p:sldId id="268" r:id="rId17"/>
    <p:sldId id="269" r:id="rId18"/>
    <p:sldId id="270" r:id="rId19"/>
    <p:sldId id="261" r:id="rId20"/>
    <p:sldId id="263" r:id="rId21"/>
    <p:sldId id="264" r:id="rId22"/>
    <p:sldId id="286" r:id="rId23"/>
    <p:sldId id="287" r:id="rId24"/>
    <p:sldId id="278" r:id="rId25"/>
    <p:sldId id="288" r:id="rId26"/>
    <p:sldId id="289" r:id="rId27"/>
    <p:sldId id="290" r:id="rId28"/>
  </p:sldIdLst>
  <p:sldSz cx="9144000" cy="6858000" type="screen4x3"/>
  <p:notesSz cx="6858000" cy="90836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638FECFB-9ED4-6246-A0E8-7669CDB90542}">
          <p14:sldIdLst>
            <p14:sldId id="282"/>
            <p14:sldId id="279"/>
            <p14:sldId id="280"/>
            <p14:sldId id="281"/>
            <p14:sldId id="277"/>
            <p14:sldId id="291"/>
            <p14:sldId id="283"/>
            <p14:sldId id="284"/>
            <p14:sldId id="257"/>
            <p14:sldId id="272"/>
            <p14:sldId id="259"/>
            <p14:sldId id="260"/>
            <p14:sldId id="266"/>
          </p14:sldIdLst>
        </p14:section>
        <p14:section name="Untitled Section" id="{9F1BDFB7-BC55-9D4D-8166-B89E07ABEB10}">
          <p14:sldIdLst>
            <p14:sldId id="262"/>
            <p14:sldId id="273"/>
            <p14:sldId id="268"/>
            <p14:sldId id="269"/>
            <p14:sldId id="270"/>
            <p14:sldId id="261"/>
            <p14:sldId id="263"/>
            <p14:sldId id="264"/>
            <p14:sldId id="286"/>
            <p14:sldId id="287"/>
            <p14:sldId id="278"/>
            <p14:sldId id="288"/>
            <p14:sldId id="289"/>
            <p14:sldId id="290"/>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6" clrMode="bw"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203" autoAdjust="0"/>
    <p:restoredTop sz="94685" autoAdjust="0"/>
  </p:normalViewPr>
  <p:slideViewPr>
    <p:cSldViewPr showGuides="1">
      <p:cViewPr>
        <p:scale>
          <a:sx n="75" d="100"/>
          <a:sy n="75" d="100"/>
        </p:scale>
        <p:origin x="-474"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72"/>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4184"/>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4184"/>
          </a:xfrm>
          <a:prstGeom prst="rect">
            <a:avLst/>
          </a:prstGeom>
        </p:spPr>
        <p:txBody>
          <a:bodyPr vert="horz" lIns="91440" tIns="45720" rIns="91440" bIns="45720" rtlCol="0"/>
          <a:lstStyle>
            <a:lvl1pPr algn="r">
              <a:defRPr sz="1200"/>
            </a:lvl1pPr>
          </a:lstStyle>
          <a:p>
            <a:fld id="{CFCA11AE-4D26-9A40-A0CE-5BE0775345FC}" type="datetimeFigureOut">
              <a:rPr lang="en-US" smtClean="0"/>
              <a:t>6/4/2015</a:t>
            </a:fld>
            <a:endParaRPr lang="en-US"/>
          </a:p>
        </p:txBody>
      </p:sp>
      <p:sp>
        <p:nvSpPr>
          <p:cNvPr id="4" name="Footer Placeholder 3"/>
          <p:cNvSpPr>
            <a:spLocks noGrp="1"/>
          </p:cNvSpPr>
          <p:nvPr>
            <p:ph type="ftr" sz="quarter" idx="2"/>
          </p:nvPr>
        </p:nvSpPr>
        <p:spPr>
          <a:xfrm>
            <a:off x="0" y="8627915"/>
            <a:ext cx="2971800" cy="454184"/>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27915"/>
            <a:ext cx="2971800" cy="454184"/>
          </a:xfrm>
          <a:prstGeom prst="rect">
            <a:avLst/>
          </a:prstGeom>
        </p:spPr>
        <p:txBody>
          <a:bodyPr vert="horz" lIns="91440" tIns="45720" rIns="91440" bIns="45720" rtlCol="0" anchor="b"/>
          <a:lstStyle>
            <a:lvl1pPr algn="r">
              <a:defRPr sz="1200"/>
            </a:lvl1pPr>
          </a:lstStyle>
          <a:p>
            <a:fld id="{0F1399FE-2F80-D648-A91C-63D77686C6D3}" type="slidenum">
              <a:rPr lang="en-US" smtClean="0"/>
              <a:t>‹#›</a:t>
            </a:fld>
            <a:endParaRPr lang="en-US"/>
          </a:p>
        </p:txBody>
      </p:sp>
    </p:spTree>
    <p:extLst>
      <p:ext uri="{BB962C8B-B14F-4D97-AF65-F5344CB8AC3E}">
        <p14:creationId xmlns:p14="http://schemas.microsoft.com/office/powerpoint/2010/main" val="10618720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4184"/>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4184"/>
          </a:xfrm>
          <a:prstGeom prst="rect">
            <a:avLst/>
          </a:prstGeom>
        </p:spPr>
        <p:txBody>
          <a:bodyPr vert="horz" lIns="91440" tIns="45720" rIns="91440" bIns="45720" rtlCol="0"/>
          <a:lstStyle>
            <a:lvl1pPr algn="r">
              <a:defRPr sz="1200"/>
            </a:lvl1pPr>
          </a:lstStyle>
          <a:p>
            <a:fld id="{B8606B69-7AA2-4283-9F55-6A14C9E062A4}" type="datetimeFigureOut">
              <a:rPr lang="en-US" smtClean="0"/>
              <a:pPr/>
              <a:t>6/4/2015</a:t>
            </a:fld>
            <a:endParaRPr lang="en-US"/>
          </a:p>
        </p:txBody>
      </p:sp>
      <p:sp>
        <p:nvSpPr>
          <p:cNvPr id="4" name="Slide Image Placeholder 3"/>
          <p:cNvSpPr>
            <a:spLocks noGrp="1" noRot="1" noChangeAspect="1"/>
          </p:cNvSpPr>
          <p:nvPr>
            <p:ph type="sldImg" idx="2"/>
          </p:nvPr>
        </p:nvSpPr>
        <p:spPr>
          <a:xfrm>
            <a:off x="1157288" y="681038"/>
            <a:ext cx="4543425" cy="340677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14746"/>
            <a:ext cx="5486400" cy="4087654"/>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27915"/>
            <a:ext cx="2971800" cy="454184"/>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27915"/>
            <a:ext cx="2971800" cy="454184"/>
          </a:xfrm>
          <a:prstGeom prst="rect">
            <a:avLst/>
          </a:prstGeom>
        </p:spPr>
        <p:txBody>
          <a:bodyPr vert="horz" lIns="91440" tIns="45720" rIns="91440" bIns="45720" rtlCol="0" anchor="b"/>
          <a:lstStyle>
            <a:lvl1pPr algn="r">
              <a:defRPr sz="1200"/>
            </a:lvl1pPr>
          </a:lstStyle>
          <a:p>
            <a:fld id="{0B9DFF7D-2731-4137-8A1A-7A980848F8A4}" type="slidenum">
              <a:rPr lang="en-US" smtClean="0"/>
              <a:pPr/>
              <a:t>‹#›</a:t>
            </a:fld>
            <a:endParaRPr lang="en-US"/>
          </a:p>
        </p:txBody>
      </p:sp>
    </p:spTree>
    <p:extLst>
      <p:ext uri="{BB962C8B-B14F-4D97-AF65-F5344CB8AC3E}">
        <p14:creationId xmlns:p14="http://schemas.microsoft.com/office/powerpoint/2010/main" val="24175948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p:cNvSpPr>
            <a:spLocks noGrp="1" noRot="1" noChangeAspect="1" noTextEdit="1"/>
          </p:cNvSpPr>
          <p:nvPr>
            <p:ph type="sldImg"/>
          </p:nvPr>
        </p:nvSpPr>
        <p:spPr bwMode="auto">
          <a:xfrm>
            <a:off x="1162050" y="682625"/>
            <a:ext cx="4549775" cy="3413125"/>
          </a:xfrm>
          <a:noFill/>
          <a:ln>
            <a:solidFill>
              <a:srgbClr val="000000"/>
            </a:solidFill>
            <a:miter lim="800000"/>
            <a:headEnd/>
            <a:tailEnd/>
          </a:ln>
        </p:spPr>
      </p:sp>
      <p:sp>
        <p:nvSpPr>
          <p:cNvPr id="1945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altLang="en-US" smtClean="0"/>
              <a:t> </a:t>
            </a:r>
          </a:p>
          <a:p>
            <a:pPr eaLnBrk="1" hangingPunct="1">
              <a:spcBef>
                <a:spcPct val="0"/>
              </a:spcBef>
            </a:pPr>
            <a:endParaRPr lang="en-US" altLang="en-US" smtClean="0"/>
          </a:p>
        </p:txBody>
      </p:sp>
      <p:sp>
        <p:nvSpPr>
          <p:cNvPr id="1946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E3584C3A-235B-48FC-AA2A-2D62CF1303BB}" type="slidenum">
              <a:rPr lang="en-US" altLang="en-US" smtClean="0">
                <a:solidFill>
                  <a:srgbClr val="000000"/>
                </a:solidFill>
              </a:rPr>
              <a:pPr/>
              <a:t>1</a:t>
            </a:fld>
            <a:endParaRPr lang="en-US" altLang="en-US" smtClean="0">
              <a:solidFill>
                <a:srgbClr val="000000"/>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7288" y="682625"/>
            <a:ext cx="4543425" cy="340677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55AE114-C48B-461D-8357-375157EC864D}" type="slidenum">
              <a:rPr lang="en-US" smtClean="0">
                <a:solidFill>
                  <a:prstClr val="black"/>
                </a:solidFill>
              </a:rPr>
              <a:pPr/>
              <a:t>18</a:t>
            </a:fld>
            <a:endParaRPr lang="en-US">
              <a:solidFill>
                <a:prstClr val="black"/>
              </a:solidFill>
            </a:endParaRPr>
          </a:p>
        </p:txBody>
      </p:sp>
    </p:spTree>
    <p:extLst>
      <p:ext uri="{BB962C8B-B14F-4D97-AF65-F5344CB8AC3E}">
        <p14:creationId xmlns:p14="http://schemas.microsoft.com/office/powerpoint/2010/main" val="6933016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7288" y="682625"/>
            <a:ext cx="4543425" cy="340677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55AE114-C48B-461D-8357-375157EC864D}" type="slidenum">
              <a:rPr lang="en-US" smtClean="0">
                <a:solidFill>
                  <a:prstClr val="black"/>
                </a:solidFill>
              </a:rPr>
              <a:pPr/>
              <a:t>19</a:t>
            </a:fld>
            <a:endParaRPr lang="en-US">
              <a:solidFill>
                <a:prstClr val="black"/>
              </a:solidFill>
            </a:endParaRPr>
          </a:p>
        </p:txBody>
      </p:sp>
    </p:spTree>
    <p:extLst>
      <p:ext uri="{BB962C8B-B14F-4D97-AF65-F5344CB8AC3E}">
        <p14:creationId xmlns:p14="http://schemas.microsoft.com/office/powerpoint/2010/main" val="6933016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7288" y="682625"/>
            <a:ext cx="4543425" cy="340677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55AE114-C48B-461D-8357-375157EC864D}" type="slidenum">
              <a:rPr lang="en-US" smtClean="0">
                <a:solidFill>
                  <a:prstClr val="black"/>
                </a:solidFill>
              </a:rPr>
              <a:pPr/>
              <a:t>20</a:t>
            </a:fld>
            <a:endParaRPr lang="en-US">
              <a:solidFill>
                <a:prstClr val="black"/>
              </a:solidFill>
            </a:endParaRPr>
          </a:p>
        </p:txBody>
      </p:sp>
    </p:spTree>
    <p:extLst>
      <p:ext uri="{BB962C8B-B14F-4D97-AF65-F5344CB8AC3E}">
        <p14:creationId xmlns:p14="http://schemas.microsoft.com/office/powerpoint/2010/main" val="6933016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7288" y="682625"/>
            <a:ext cx="4543425" cy="340677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55AE114-C48B-461D-8357-375157EC864D}" type="slidenum">
              <a:rPr lang="en-US" smtClean="0">
                <a:solidFill>
                  <a:prstClr val="black"/>
                </a:solidFill>
              </a:rPr>
              <a:pPr/>
              <a:t>21</a:t>
            </a:fld>
            <a:endParaRPr lang="en-US">
              <a:solidFill>
                <a:prstClr val="black"/>
              </a:solidFill>
            </a:endParaRPr>
          </a:p>
        </p:txBody>
      </p:sp>
    </p:spTree>
    <p:extLst>
      <p:ext uri="{BB962C8B-B14F-4D97-AF65-F5344CB8AC3E}">
        <p14:creationId xmlns:p14="http://schemas.microsoft.com/office/powerpoint/2010/main" val="6933016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7288" y="682625"/>
            <a:ext cx="4543425" cy="340677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55AE114-C48B-461D-8357-375157EC864D}" type="slidenum">
              <a:rPr lang="en-US" smtClean="0">
                <a:solidFill>
                  <a:prstClr val="black"/>
                </a:solidFill>
              </a:rPr>
              <a:pPr/>
              <a:t>22</a:t>
            </a:fld>
            <a:endParaRPr lang="en-US">
              <a:solidFill>
                <a:prstClr val="black"/>
              </a:solidFill>
            </a:endParaRPr>
          </a:p>
        </p:txBody>
      </p:sp>
    </p:spTree>
    <p:extLst>
      <p:ext uri="{BB962C8B-B14F-4D97-AF65-F5344CB8AC3E}">
        <p14:creationId xmlns:p14="http://schemas.microsoft.com/office/powerpoint/2010/main" val="6933016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p:cNvSpPr>
            <a:spLocks noGrp="1" noRot="1" noChangeAspect="1" noTextEdit="1"/>
          </p:cNvSpPr>
          <p:nvPr>
            <p:ph type="sldImg"/>
          </p:nvPr>
        </p:nvSpPr>
        <p:spPr bwMode="auto">
          <a:xfrm>
            <a:off x="1162050" y="682625"/>
            <a:ext cx="4549775" cy="3413125"/>
          </a:xfrm>
          <a:noFill/>
          <a:ln>
            <a:solidFill>
              <a:srgbClr val="000000"/>
            </a:solidFill>
            <a:miter lim="800000"/>
            <a:headEnd/>
            <a:tailEnd/>
          </a:ln>
        </p:spPr>
      </p:sp>
      <p:sp>
        <p:nvSpPr>
          <p:cNvPr id="1945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altLang="en-US" smtClean="0"/>
              <a:t> </a:t>
            </a:r>
          </a:p>
          <a:p>
            <a:pPr eaLnBrk="1" hangingPunct="1">
              <a:spcBef>
                <a:spcPct val="0"/>
              </a:spcBef>
            </a:pPr>
            <a:endParaRPr lang="en-US" altLang="en-US" smtClean="0"/>
          </a:p>
        </p:txBody>
      </p:sp>
      <p:sp>
        <p:nvSpPr>
          <p:cNvPr id="1946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E3584C3A-235B-48FC-AA2A-2D62CF1303BB}" type="slidenum">
              <a:rPr lang="en-US" altLang="en-US" smtClean="0">
                <a:solidFill>
                  <a:srgbClr val="000000"/>
                </a:solidFill>
              </a:rPr>
              <a:pPr/>
              <a:t>23</a:t>
            </a:fld>
            <a:endParaRPr lang="en-US" altLang="en-US" smtClean="0">
              <a:solidFill>
                <a:srgbClr val="000000"/>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7288" y="682625"/>
            <a:ext cx="4543425" cy="340677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55AE114-C48B-461D-8357-375157EC864D}" type="slidenum">
              <a:rPr lang="en-US" smtClean="0">
                <a:solidFill>
                  <a:prstClr val="black"/>
                </a:solidFill>
              </a:rPr>
              <a:pPr/>
              <a:t>9</a:t>
            </a:fld>
            <a:endParaRPr lang="en-US">
              <a:solidFill>
                <a:prstClr val="black"/>
              </a:solidFill>
            </a:endParaRPr>
          </a:p>
        </p:txBody>
      </p:sp>
    </p:spTree>
    <p:extLst>
      <p:ext uri="{BB962C8B-B14F-4D97-AF65-F5344CB8AC3E}">
        <p14:creationId xmlns:p14="http://schemas.microsoft.com/office/powerpoint/2010/main" val="6933016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7288" y="682625"/>
            <a:ext cx="4543425" cy="340677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55AE114-C48B-461D-8357-375157EC864D}" type="slidenum">
              <a:rPr lang="en-US" smtClean="0">
                <a:solidFill>
                  <a:prstClr val="black"/>
                </a:solidFill>
              </a:rPr>
              <a:pPr/>
              <a:t>10</a:t>
            </a:fld>
            <a:endParaRPr lang="en-US">
              <a:solidFill>
                <a:prstClr val="black"/>
              </a:solidFill>
            </a:endParaRPr>
          </a:p>
        </p:txBody>
      </p:sp>
    </p:spTree>
    <p:extLst>
      <p:ext uri="{BB962C8B-B14F-4D97-AF65-F5344CB8AC3E}">
        <p14:creationId xmlns:p14="http://schemas.microsoft.com/office/powerpoint/2010/main" val="6933016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7288" y="682625"/>
            <a:ext cx="4543425" cy="340677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55AE114-C48B-461D-8357-375157EC864D}" type="slidenum">
              <a:rPr lang="en-US" smtClean="0">
                <a:solidFill>
                  <a:prstClr val="black"/>
                </a:solidFill>
              </a:rPr>
              <a:pPr/>
              <a:t>11</a:t>
            </a:fld>
            <a:endParaRPr lang="en-US">
              <a:solidFill>
                <a:prstClr val="black"/>
              </a:solidFill>
            </a:endParaRPr>
          </a:p>
        </p:txBody>
      </p:sp>
    </p:spTree>
    <p:extLst>
      <p:ext uri="{BB962C8B-B14F-4D97-AF65-F5344CB8AC3E}">
        <p14:creationId xmlns:p14="http://schemas.microsoft.com/office/powerpoint/2010/main" val="6933016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7288" y="682625"/>
            <a:ext cx="4543425" cy="340677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55AE114-C48B-461D-8357-375157EC864D}" type="slidenum">
              <a:rPr lang="en-US" smtClean="0">
                <a:solidFill>
                  <a:prstClr val="black"/>
                </a:solidFill>
              </a:rPr>
              <a:pPr/>
              <a:t>12</a:t>
            </a:fld>
            <a:endParaRPr lang="en-US">
              <a:solidFill>
                <a:prstClr val="black"/>
              </a:solidFill>
            </a:endParaRPr>
          </a:p>
        </p:txBody>
      </p:sp>
    </p:spTree>
    <p:extLst>
      <p:ext uri="{BB962C8B-B14F-4D97-AF65-F5344CB8AC3E}">
        <p14:creationId xmlns:p14="http://schemas.microsoft.com/office/powerpoint/2010/main" val="6933016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7288" y="682625"/>
            <a:ext cx="4543425" cy="340677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55AE114-C48B-461D-8357-375157EC864D}" type="slidenum">
              <a:rPr lang="en-US" smtClean="0">
                <a:solidFill>
                  <a:prstClr val="black"/>
                </a:solidFill>
              </a:rPr>
              <a:pPr/>
              <a:t>13</a:t>
            </a:fld>
            <a:endParaRPr lang="en-US">
              <a:solidFill>
                <a:prstClr val="black"/>
              </a:solidFill>
            </a:endParaRPr>
          </a:p>
        </p:txBody>
      </p:sp>
    </p:spTree>
    <p:extLst>
      <p:ext uri="{BB962C8B-B14F-4D97-AF65-F5344CB8AC3E}">
        <p14:creationId xmlns:p14="http://schemas.microsoft.com/office/powerpoint/2010/main" val="6933016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7288" y="682625"/>
            <a:ext cx="4543425" cy="340677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55AE114-C48B-461D-8357-375157EC864D}" type="slidenum">
              <a:rPr lang="en-US" smtClean="0">
                <a:solidFill>
                  <a:prstClr val="black"/>
                </a:solidFill>
              </a:rPr>
              <a:pPr/>
              <a:t>14</a:t>
            </a:fld>
            <a:endParaRPr lang="en-US">
              <a:solidFill>
                <a:prstClr val="black"/>
              </a:solidFill>
            </a:endParaRPr>
          </a:p>
        </p:txBody>
      </p:sp>
    </p:spTree>
    <p:extLst>
      <p:ext uri="{BB962C8B-B14F-4D97-AF65-F5344CB8AC3E}">
        <p14:creationId xmlns:p14="http://schemas.microsoft.com/office/powerpoint/2010/main" val="6933016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7288" y="682625"/>
            <a:ext cx="4543425" cy="340677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55AE114-C48B-461D-8357-375157EC864D}" type="slidenum">
              <a:rPr lang="en-US" smtClean="0">
                <a:solidFill>
                  <a:prstClr val="black"/>
                </a:solidFill>
              </a:rPr>
              <a:pPr/>
              <a:t>16</a:t>
            </a:fld>
            <a:endParaRPr lang="en-US">
              <a:solidFill>
                <a:prstClr val="black"/>
              </a:solidFill>
            </a:endParaRPr>
          </a:p>
        </p:txBody>
      </p:sp>
    </p:spTree>
    <p:extLst>
      <p:ext uri="{BB962C8B-B14F-4D97-AF65-F5344CB8AC3E}">
        <p14:creationId xmlns:p14="http://schemas.microsoft.com/office/powerpoint/2010/main" val="6933016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7288" y="682625"/>
            <a:ext cx="4543425" cy="340677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55AE114-C48B-461D-8357-375157EC864D}" type="slidenum">
              <a:rPr lang="en-US" smtClean="0">
                <a:solidFill>
                  <a:prstClr val="black"/>
                </a:solidFill>
              </a:rPr>
              <a:pPr/>
              <a:t>17</a:t>
            </a:fld>
            <a:endParaRPr lang="en-US">
              <a:solidFill>
                <a:prstClr val="black"/>
              </a:solidFill>
            </a:endParaRPr>
          </a:p>
        </p:txBody>
      </p:sp>
    </p:spTree>
    <p:extLst>
      <p:ext uri="{BB962C8B-B14F-4D97-AF65-F5344CB8AC3E}">
        <p14:creationId xmlns:p14="http://schemas.microsoft.com/office/powerpoint/2010/main" val="6933016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800BF94-8B0A-4D2A-94A2-59F20DA1BED8}" type="datetimeFigureOut">
              <a:rPr lang="en-US" smtClean="0"/>
              <a:pPr/>
              <a:t>6/4/2015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6B5DC9B-E799-4E4C-85A0-8AFBDD6C2DC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800BF94-8B0A-4D2A-94A2-59F20DA1BED8}" type="datetimeFigureOut">
              <a:rPr lang="en-US" smtClean="0"/>
              <a:pPr/>
              <a:t>6/4/2015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6B5DC9B-E799-4E4C-85A0-8AFBDD6C2DC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800BF94-8B0A-4D2A-94A2-59F20DA1BED8}" type="datetimeFigureOut">
              <a:rPr lang="en-US" smtClean="0"/>
              <a:pPr/>
              <a:t>6/4/2015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6B5DC9B-E799-4E4C-85A0-8AFBDD6C2DC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small green background">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 y="199981"/>
            <a:ext cx="8993874" cy="6290343"/>
          </a:xfrm>
          <a:prstGeom prst="rect">
            <a:avLst/>
          </a:prstGeom>
        </p:spPr>
      </p:pic>
      <p:pic>
        <p:nvPicPr>
          <p:cNvPr id="5" name="Picture 4" descr="logo_370green-01.png"/>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536286" y="5914398"/>
            <a:ext cx="1246059" cy="354730"/>
          </a:xfrm>
          <a:prstGeom prst="rect">
            <a:avLst/>
          </a:prstGeom>
        </p:spPr>
      </p:pic>
    </p:spTree>
    <p:extLst>
      <p:ext uri="{BB962C8B-B14F-4D97-AF65-F5344CB8AC3E}">
        <p14:creationId xmlns:p14="http://schemas.microsoft.com/office/powerpoint/2010/main" val="311493224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800BF94-8B0A-4D2A-94A2-59F20DA1BED8}" type="datetimeFigureOut">
              <a:rPr lang="en-US" smtClean="0"/>
              <a:pPr/>
              <a:t>6/4/2015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6B5DC9B-E799-4E4C-85A0-8AFBDD6C2DC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800BF94-8B0A-4D2A-94A2-59F20DA1BED8}" type="datetimeFigureOut">
              <a:rPr lang="en-US" smtClean="0"/>
              <a:pPr/>
              <a:t>6/4/2015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6B5DC9B-E799-4E4C-85A0-8AFBDD6C2DC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800BF94-8B0A-4D2A-94A2-59F20DA1BED8}" type="datetimeFigureOut">
              <a:rPr lang="en-US" smtClean="0"/>
              <a:pPr/>
              <a:t>6/4/2015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6B5DC9B-E799-4E4C-85A0-8AFBDD6C2DC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800BF94-8B0A-4D2A-94A2-59F20DA1BED8}" type="datetimeFigureOut">
              <a:rPr lang="en-US" smtClean="0"/>
              <a:pPr/>
              <a:t>6/4/2015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6B5DC9B-E799-4E4C-85A0-8AFBDD6C2DC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800BF94-8B0A-4D2A-94A2-59F20DA1BED8}" type="datetimeFigureOut">
              <a:rPr lang="en-US" smtClean="0"/>
              <a:pPr/>
              <a:t>6/4/2015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6B5DC9B-E799-4E4C-85A0-8AFBDD6C2DC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800BF94-8B0A-4D2A-94A2-59F20DA1BED8}" type="datetimeFigureOut">
              <a:rPr lang="en-US" smtClean="0"/>
              <a:pPr/>
              <a:t>6/4/2015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6B5DC9B-E799-4E4C-85A0-8AFBDD6C2DC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800BF94-8B0A-4D2A-94A2-59F20DA1BED8}" type="datetimeFigureOut">
              <a:rPr lang="en-US" smtClean="0"/>
              <a:pPr/>
              <a:t>6/4/2015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6B5DC9B-E799-4E4C-85A0-8AFBDD6C2DC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800BF94-8B0A-4D2A-94A2-59F20DA1BED8}" type="datetimeFigureOut">
              <a:rPr lang="en-US" smtClean="0"/>
              <a:pPr/>
              <a:t>6/4/2015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6B5DC9B-E799-4E4C-85A0-8AFBDD6C2DC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00BF94-8B0A-4D2A-94A2-59F20DA1BED8}" type="datetimeFigureOut">
              <a:rPr lang="en-US" smtClean="0"/>
              <a:pPr/>
              <a:t>6/4/2015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B5DC9B-E799-4E4C-85A0-8AFBDD6C2DC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2.xml"/><Relationship Id="rId1" Type="http://schemas.openxmlformats.org/officeDocument/2006/relationships/themeOverride" Target="../theme/themeOverride1.xml"/><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2.xml"/><Relationship Id="rId1" Type="http://schemas.openxmlformats.org/officeDocument/2006/relationships/themeOverride" Target="../theme/themeOverride2.xml"/><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2.xml"/><Relationship Id="rId1" Type="http://schemas.openxmlformats.org/officeDocument/2006/relationships/themeOverride" Target="../theme/themeOverride3.xml"/><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2.xml"/><Relationship Id="rId1" Type="http://schemas.openxmlformats.org/officeDocument/2006/relationships/themeOverride" Target="../theme/themeOverride4.xml"/><Relationship Id="rId4" Type="http://schemas.openxmlformats.org/officeDocument/2006/relationships/image" Target="../media/image21.png"/></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notesSlide" Target="../notesSlides/notesSlide12.xml"/><Relationship Id="rId7" Type="http://schemas.openxmlformats.org/officeDocument/2006/relationships/image" Target="../media/image25.png"/><Relationship Id="rId2" Type="http://schemas.openxmlformats.org/officeDocument/2006/relationships/slideLayout" Target="../slideLayouts/slideLayout12.xml"/><Relationship Id="rId1" Type="http://schemas.openxmlformats.org/officeDocument/2006/relationships/themeOverride" Target="../theme/themeOverride5.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2.xml"/><Relationship Id="rId1" Type="http://schemas.openxmlformats.org/officeDocument/2006/relationships/themeOverride" Target="../theme/themeOverride6.xml"/><Relationship Id="rId4" Type="http://schemas.openxmlformats.org/officeDocument/2006/relationships/image" Target="../media/image27.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2.xml"/><Relationship Id="rId1" Type="http://schemas.openxmlformats.org/officeDocument/2006/relationships/themeOverride" Target="../theme/themeOverride7.xml"/></Relationships>
</file>

<file path=ppt/slides/_rels/slide2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2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hyperlink" Target="http://www.bluezones.com/" TargetMode="Externa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http://www.bluezones.com/"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s://www2.gotomeeting.com/register/168936498" TargetMode="External"/><Relationship Id="rId2" Type="http://schemas.openxmlformats.org/officeDocument/2006/relationships/hyperlink" Target="http://www.betterhealthin31days.com/"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7" Type="http://schemas.openxmlformats.org/officeDocument/2006/relationships/image" Target="../media/image13.jpeg"/><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3"/>
          <p:cNvPicPr>
            <a:picLocks noChangeAspect="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pic>
        <p:nvPicPr>
          <p:cNvPr id="17411" name="Picture 4"/>
          <p:cNvPicPr>
            <a:picLocks noChangeAspect="1"/>
          </p:cNvPicPr>
          <p:nvPr/>
        </p:nvPicPr>
        <p:blipFill>
          <a:blip r:embed="rId4" cstate="print"/>
          <a:srcRect/>
          <a:stretch>
            <a:fillRect/>
          </a:stretch>
        </p:blipFill>
        <p:spPr bwMode="auto">
          <a:xfrm>
            <a:off x="0" y="-50800"/>
            <a:ext cx="9144000" cy="6858000"/>
          </a:xfrm>
          <a:prstGeom prst="rect">
            <a:avLst/>
          </a:prstGeom>
          <a:noFill/>
          <a:ln w="9525">
            <a:noFill/>
            <a:miter lim="800000"/>
            <a:headEnd/>
            <a:tailEnd/>
          </a:ln>
        </p:spPr>
      </p:pic>
      <p:sp>
        <p:nvSpPr>
          <p:cNvPr id="2" name="Title 1"/>
          <p:cNvSpPr>
            <a:spLocks noGrp="1"/>
          </p:cNvSpPr>
          <p:nvPr>
            <p:ph type="ctrTitle" idx="4294967295"/>
          </p:nvPr>
        </p:nvSpPr>
        <p:spPr>
          <a:xfrm>
            <a:off x="0" y="5147734"/>
            <a:ext cx="8394700" cy="1130300"/>
          </a:xfrm>
        </p:spPr>
        <p:txBody>
          <a:bodyPr>
            <a:normAutofit/>
          </a:bodyPr>
          <a:lstStyle/>
          <a:p>
            <a:pPr>
              <a:defRPr/>
            </a:pPr>
            <a:r>
              <a:rPr lang="en-US" sz="3600" b="1" dirty="0" smtClean="0">
                <a:solidFill>
                  <a:schemeClr val="bg1"/>
                </a:solidFill>
                <a:effectLst>
                  <a:outerShdw blurRad="38100" dist="38100" dir="2700000" algn="tl">
                    <a:srgbClr val="000000">
                      <a:alpha val="43137"/>
                    </a:srgbClr>
                  </a:outerShdw>
                </a:effectLst>
              </a:rPr>
              <a:t>Cleveland, Ohio – August 12-16</a:t>
            </a:r>
            <a:r>
              <a:rPr lang="en-US" sz="3600" b="1" baseline="30000" dirty="0" smtClean="0">
                <a:solidFill>
                  <a:schemeClr val="bg1"/>
                </a:solidFill>
                <a:effectLst>
                  <a:outerShdw blurRad="38100" dist="38100" dir="2700000" algn="tl">
                    <a:srgbClr val="000000">
                      <a:alpha val="43137"/>
                    </a:srgbClr>
                  </a:outerShdw>
                </a:effectLst>
              </a:rPr>
              <a:t>th</a:t>
            </a:r>
            <a:r>
              <a:rPr lang="en-US" sz="3600" b="1" dirty="0" smtClean="0">
                <a:solidFill>
                  <a:schemeClr val="bg1"/>
                </a:solidFill>
                <a:effectLst>
                  <a:outerShdw blurRad="38100" dist="38100" dir="2700000" algn="tl">
                    <a:srgbClr val="000000">
                      <a:alpha val="43137"/>
                    </a:srgbClr>
                  </a:outerShdw>
                </a:effectLst>
              </a:rPr>
              <a:t> 2015</a:t>
            </a:r>
            <a:endParaRPr lang="en-US" sz="3600" b="1" dirty="0">
              <a:solidFill>
                <a:schemeClr val="bg1"/>
              </a:solidFill>
              <a:effectLst>
                <a:outerShdw blurRad="38100" dist="38100" dir="2700000" algn="tl">
                  <a:srgbClr val="000000">
                    <a:alpha val="43137"/>
                  </a:srgbClr>
                </a:outerShdw>
              </a:effectLst>
            </a:endParaRPr>
          </a:p>
        </p:txBody>
      </p:sp>
      <p:sp>
        <p:nvSpPr>
          <p:cNvPr id="3" name="TextBox 2"/>
          <p:cNvSpPr txBox="1"/>
          <p:nvPr/>
        </p:nvSpPr>
        <p:spPr>
          <a:xfrm>
            <a:off x="7086600" y="6400800"/>
            <a:ext cx="491466" cy="369332"/>
          </a:xfrm>
          <a:prstGeom prst="rect">
            <a:avLst/>
          </a:prstGeom>
          <a:solidFill>
            <a:schemeClr val="bg1"/>
          </a:solidFill>
        </p:spPr>
        <p:txBody>
          <a:bodyPr wrap="none" rtlCol="0">
            <a:spAutoFit/>
          </a:bodyPr>
          <a:lstStyle/>
          <a:p>
            <a:r>
              <a:rPr lang="en-US" dirty="0" err="1" smtClean="0"/>
              <a:t>lisa</a:t>
            </a:r>
            <a:endParaRPr lang="en-US" dirty="0"/>
          </a:p>
        </p:txBody>
      </p:sp>
    </p:spTree>
    <p:extLst>
      <p:ext uri="{BB962C8B-B14F-4D97-AF65-F5344CB8AC3E}">
        <p14:creationId xmlns:p14="http://schemas.microsoft.com/office/powerpoint/2010/main" val="1465895172"/>
      </p:ext>
    </p:ext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62000" y="381000"/>
            <a:ext cx="5181600" cy="954107"/>
          </a:xfrm>
          <a:prstGeom prst="rect">
            <a:avLst/>
          </a:prstGeom>
          <a:noFill/>
          <a:ln>
            <a:solidFill>
              <a:schemeClr val="accent3">
                <a:lumMod val="50000"/>
              </a:schemeClr>
            </a:solidFill>
          </a:ln>
        </p:spPr>
        <p:txBody>
          <a:bodyPr wrap="square" rtlCol="0">
            <a:spAutoFit/>
          </a:bodyPr>
          <a:lstStyle/>
          <a:p>
            <a:r>
              <a:rPr lang="en-US" sz="2800" dirty="0" smtClean="0"/>
              <a:t>Our 6 Week Series Will Focus on…</a:t>
            </a:r>
          </a:p>
          <a:p>
            <a:r>
              <a:rPr lang="en-US" sz="2800" dirty="0" smtClean="0"/>
              <a:t>The Art of Leadership</a:t>
            </a:r>
            <a:endParaRPr lang="en-US" sz="2800" dirty="0"/>
          </a:p>
        </p:txBody>
      </p:sp>
      <p:sp>
        <p:nvSpPr>
          <p:cNvPr id="3" name="TextBox 2"/>
          <p:cNvSpPr txBox="1"/>
          <p:nvPr/>
        </p:nvSpPr>
        <p:spPr>
          <a:xfrm>
            <a:off x="457200" y="1524000"/>
            <a:ext cx="6172200" cy="3046988"/>
          </a:xfrm>
          <a:prstGeom prst="rect">
            <a:avLst/>
          </a:prstGeom>
          <a:noFill/>
        </p:spPr>
        <p:txBody>
          <a:bodyPr wrap="square" rtlCol="0">
            <a:spAutoFit/>
          </a:bodyPr>
          <a:lstStyle/>
          <a:p>
            <a:r>
              <a:rPr lang="en-US" sz="2400" dirty="0" smtClean="0"/>
              <a:t>In our weekly trainings, we have covered the mechanics and fundamentals of becoming a Director .. And developing a Director</a:t>
            </a:r>
          </a:p>
          <a:p>
            <a:r>
              <a:rPr lang="en-US" sz="2400" dirty="0" smtClean="0"/>
              <a:t>	However… The single most important skill that will now determine the size and growth of our organizations is…</a:t>
            </a:r>
          </a:p>
          <a:p>
            <a:pPr algn="ctr"/>
            <a:r>
              <a:rPr lang="en-US" sz="2400" b="1" dirty="0" smtClean="0"/>
              <a:t>our leadership, our people skills, and our 		personal development.		</a:t>
            </a:r>
            <a:r>
              <a:rPr lang="en-US" sz="2400" dirty="0" smtClean="0"/>
              <a:t>harper</a:t>
            </a:r>
            <a:endParaRPr lang="en-US" sz="2400" dirty="0"/>
          </a:p>
        </p:txBody>
      </p:sp>
      <p:sp>
        <p:nvSpPr>
          <p:cNvPr id="4" name="TextBox 3"/>
          <p:cNvSpPr txBox="1"/>
          <p:nvPr/>
        </p:nvSpPr>
        <p:spPr>
          <a:xfrm>
            <a:off x="762000" y="5029200"/>
            <a:ext cx="7467600" cy="1384995"/>
          </a:xfrm>
          <a:prstGeom prst="rect">
            <a:avLst/>
          </a:prstGeom>
          <a:noFill/>
          <a:ln>
            <a:solidFill>
              <a:schemeClr val="accent3">
                <a:lumMod val="50000"/>
              </a:schemeClr>
            </a:solidFill>
          </a:ln>
        </p:spPr>
        <p:txBody>
          <a:bodyPr wrap="square" rtlCol="0">
            <a:spAutoFit/>
          </a:bodyPr>
          <a:lstStyle/>
          <a:p>
            <a:pPr algn="ctr"/>
            <a:r>
              <a:rPr lang="en-US" sz="2800" dirty="0" smtClean="0"/>
              <a:t>Because …Achieving the rank of Master Coordinator is not nearly as important .. as the person we become on the way.</a:t>
            </a:r>
            <a:endParaRPr lang="en-US" sz="2800" dirty="0"/>
          </a:p>
        </p:txBody>
      </p:sp>
      <p:pic>
        <p:nvPicPr>
          <p:cNvPr id="5" name="Picture 4"/>
          <p:cNvPicPr>
            <a:picLocks noChangeAspect="1"/>
          </p:cNvPicPr>
          <p:nvPr/>
        </p:nvPicPr>
        <p:blipFill>
          <a:blip r:embed="rId3"/>
          <a:stretch>
            <a:fillRect/>
          </a:stretch>
        </p:blipFill>
        <p:spPr>
          <a:xfrm>
            <a:off x="6629400" y="381000"/>
            <a:ext cx="2115260" cy="2819400"/>
          </a:xfrm>
          <a:prstGeom prst="rect">
            <a:avLst/>
          </a:prstGeom>
        </p:spPr>
      </p:pic>
    </p:spTree>
    <p:extLst>
      <p:ext uri="{BB962C8B-B14F-4D97-AF65-F5344CB8AC3E}">
        <p14:creationId xmlns:p14="http://schemas.microsoft.com/office/powerpoint/2010/main" val="82285372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62000" y="457200"/>
            <a:ext cx="7373082" cy="830997"/>
          </a:xfrm>
          <a:prstGeom prst="rect">
            <a:avLst/>
          </a:prstGeom>
          <a:noFill/>
          <a:ln>
            <a:solidFill>
              <a:schemeClr val="accent3">
                <a:lumMod val="50000"/>
              </a:schemeClr>
            </a:solidFill>
          </a:ln>
        </p:spPr>
        <p:txBody>
          <a:bodyPr wrap="none" rtlCol="0">
            <a:spAutoFit/>
          </a:bodyPr>
          <a:lstStyle/>
          <a:p>
            <a:r>
              <a:rPr lang="en-US" sz="2400" dirty="0" smtClean="0"/>
              <a:t>Objectives for Session #1 –</a:t>
            </a:r>
          </a:p>
          <a:p>
            <a:r>
              <a:rPr lang="en-US" sz="2400" dirty="0" smtClean="0"/>
              <a:t>Leadership Skills – the Key To Developing an Organization</a:t>
            </a:r>
            <a:endParaRPr lang="en-US" sz="2400" dirty="0"/>
          </a:p>
        </p:txBody>
      </p:sp>
      <p:sp>
        <p:nvSpPr>
          <p:cNvPr id="3" name="TextBox 2"/>
          <p:cNvSpPr txBox="1"/>
          <p:nvPr/>
        </p:nvSpPr>
        <p:spPr>
          <a:xfrm>
            <a:off x="762000" y="1600200"/>
            <a:ext cx="7239000" cy="2862322"/>
          </a:xfrm>
          <a:prstGeom prst="rect">
            <a:avLst/>
          </a:prstGeom>
          <a:noFill/>
        </p:spPr>
        <p:txBody>
          <a:bodyPr wrap="square" rtlCol="0">
            <a:spAutoFit/>
          </a:bodyPr>
          <a:lstStyle/>
          <a:p>
            <a:pPr marL="342900" indent="-342900">
              <a:buFont typeface="Arial"/>
              <a:buChar char="•"/>
            </a:pPr>
            <a:r>
              <a:rPr lang="en-US" sz="2000" dirty="0" smtClean="0"/>
              <a:t>To understand the benefits of developing an organization of business leaders… not just about money.</a:t>
            </a:r>
          </a:p>
          <a:p>
            <a:pPr marL="342900" indent="-342900">
              <a:buFont typeface="Arial"/>
              <a:buChar char="•"/>
            </a:pPr>
            <a:r>
              <a:rPr lang="en-US" sz="2000" dirty="0" smtClean="0"/>
              <a:t>To review the essential steps to develop a Director so we can confidently coach a new business partner to reach that first rank.</a:t>
            </a:r>
          </a:p>
          <a:p>
            <a:pPr marL="342900" indent="-342900">
              <a:buFont typeface="Arial"/>
              <a:buChar char="•"/>
            </a:pPr>
            <a:r>
              <a:rPr lang="en-US" sz="2000" dirty="0" smtClean="0"/>
              <a:t>To discuss the standards we will want to set of how long it should take to develop to Director once the decision is made after a period of evaluation  ( consider 4 to 12 weeks.) </a:t>
            </a:r>
            <a:r>
              <a:rPr lang="en-US" sz="2000" dirty="0" err="1" smtClean="0"/>
              <a:t>lisa</a:t>
            </a:r>
            <a:endParaRPr lang="en-US" sz="2000" dirty="0" smtClean="0"/>
          </a:p>
          <a:p>
            <a:pPr marL="342900" indent="-342900">
              <a:buFont typeface="Arial"/>
              <a:buChar char="•"/>
            </a:pPr>
            <a:endParaRPr lang="en-US" sz="2000" dirty="0" smtClean="0"/>
          </a:p>
          <a:p>
            <a:pPr marL="342900" indent="-342900">
              <a:buFont typeface="Arial"/>
              <a:buChar char="•"/>
            </a:pPr>
            <a:endParaRPr lang="en-US" sz="2000" dirty="0"/>
          </a:p>
        </p:txBody>
      </p:sp>
      <p:pic>
        <p:nvPicPr>
          <p:cNvPr id="4" name="Picture 3"/>
          <p:cNvPicPr>
            <a:picLocks noChangeAspect="1"/>
          </p:cNvPicPr>
          <p:nvPr/>
        </p:nvPicPr>
        <p:blipFill>
          <a:blip r:embed="rId3"/>
          <a:stretch>
            <a:fillRect/>
          </a:stretch>
        </p:blipFill>
        <p:spPr>
          <a:xfrm>
            <a:off x="2438400" y="4191000"/>
            <a:ext cx="3886200" cy="2421466"/>
          </a:xfrm>
          <a:prstGeom prst="rect">
            <a:avLst/>
          </a:prstGeom>
        </p:spPr>
      </p:pic>
    </p:spTree>
    <p:extLst>
      <p:ext uri="{BB962C8B-B14F-4D97-AF65-F5344CB8AC3E}">
        <p14:creationId xmlns:p14="http://schemas.microsoft.com/office/powerpoint/2010/main" val="148865438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extBox 1"/>
          <p:cNvSpPr txBox="1"/>
          <p:nvPr/>
        </p:nvSpPr>
        <p:spPr>
          <a:xfrm>
            <a:off x="381000" y="609600"/>
            <a:ext cx="4191000" cy="1384995"/>
          </a:xfrm>
          <a:prstGeom prst="rect">
            <a:avLst/>
          </a:prstGeom>
          <a:noFill/>
          <a:ln>
            <a:solidFill>
              <a:schemeClr val="accent3">
                <a:lumMod val="50000"/>
              </a:schemeClr>
            </a:solidFill>
          </a:ln>
        </p:spPr>
        <p:txBody>
          <a:bodyPr wrap="square" rtlCol="0">
            <a:spAutoFit/>
          </a:bodyPr>
          <a:lstStyle/>
          <a:p>
            <a:pPr algn="ctr"/>
            <a:r>
              <a:rPr lang="en-US" sz="2800" dirty="0" smtClean="0"/>
              <a:t>The Power of the Team -- </a:t>
            </a:r>
          </a:p>
          <a:p>
            <a:pPr algn="ctr"/>
            <a:r>
              <a:rPr lang="en-US" sz="2800" dirty="0" smtClean="0"/>
              <a:t>Benefits of Developing an Organization</a:t>
            </a:r>
            <a:endParaRPr lang="en-US" sz="2800" dirty="0"/>
          </a:p>
        </p:txBody>
      </p:sp>
      <p:sp>
        <p:nvSpPr>
          <p:cNvPr id="3" name="TextBox 2"/>
          <p:cNvSpPr txBox="1"/>
          <p:nvPr/>
        </p:nvSpPr>
        <p:spPr>
          <a:xfrm>
            <a:off x="304800" y="2456795"/>
            <a:ext cx="8534400" cy="4401205"/>
          </a:xfrm>
          <a:prstGeom prst="rect">
            <a:avLst/>
          </a:prstGeom>
          <a:noFill/>
        </p:spPr>
        <p:txBody>
          <a:bodyPr wrap="square" rtlCol="0">
            <a:spAutoFit/>
          </a:bodyPr>
          <a:lstStyle/>
          <a:p>
            <a:pPr marL="342900" indent="-342900">
              <a:buFont typeface="Arial"/>
              <a:buChar char="•"/>
            </a:pPr>
            <a:r>
              <a:rPr lang="en-US" sz="2400" dirty="0" smtClean="0"/>
              <a:t>To maximize the income &amp; benefits offered by the Dream Plan</a:t>
            </a:r>
          </a:p>
          <a:p>
            <a:r>
              <a:rPr lang="en-US" sz="2000" dirty="0" smtClean="0"/>
              <a:t>	The company has a goal to double its size in North America. Doubling 	the number of business leaders is most effective way to achieve that.</a:t>
            </a:r>
            <a:endParaRPr lang="en-US" sz="2000" dirty="0"/>
          </a:p>
          <a:p>
            <a:pPr marL="342900" indent="-342900">
              <a:buFont typeface="Arial"/>
              <a:buChar char="•"/>
            </a:pPr>
            <a:r>
              <a:rPr lang="en-US" sz="2400" dirty="0" smtClean="0"/>
              <a:t> To maximize the number of people who can be reached with our message of health and prevention and perhaps a more appealing way to make a living.</a:t>
            </a:r>
          </a:p>
          <a:p>
            <a:pPr marL="342900" indent="-342900">
              <a:buFont typeface="Arial"/>
              <a:buChar char="•"/>
            </a:pPr>
            <a:r>
              <a:rPr lang="en-US" sz="2400" dirty="0" smtClean="0"/>
              <a:t>It’s more fun and fulfilling to create a team that supports one another, celebrates one another’s triumphs and helps find solutions to the challenges.                                                           </a:t>
            </a:r>
            <a:r>
              <a:rPr lang="en-US" sz="2400" dirty="0" err="1" smtClean="0"/>
              <a:t>katie</a:t>
            </a:r>
            <a:endParaRPr lang="en-US" sz="2400" dirty="0" smtClean="0"/>
          </a:p>
          <a:p>
            <a:pPr marL="342900" indent="-342900">
              <a:buFont typeface="Arial"/>
              <a:buChar char="•"/>
            </a:pPr>
            <a:r>
              <a:rPr lang="en-US" sz="2400" dirty="0" smtClean="0"/>
              <a:t>Building an organization creates more value to your business should you want to leave it to your descendants… or even sell it.</a:t>
            </a:r>
          </a:p>
          <a:p>
            <a:pPr marL="342900" indent="-342900">
              <a:buFont typeface="Arial"/>
              <a:buChar char="•"/>
            </a:pPr>
            <a:endParaRPr lang="en-US" sz="2400" dirty="0"/>
          </a:p>
        </p:txBody>
      </p:sp>
      <p:pic>
        <p:nvPicPr>
          <p:cNvPr id="4" name="Picture 3"/>
          <p:cNvPicPr>
            <a:picLocks noChangeAspect="1"/>
          </p:cNvPicPr>
          <p:nvPr/>
        </p:nvPicPr>
        <p:blipFill>
          <a:blip r:embed="rId4"/>
          <a:stretch>
            <a:fillRect/>
          </a:stretch>
        </p:blipFill>
        <p:spPr>
          <a:xfrm>
            <a:off x="5486400" y="304800"/>
            <a:ext cx="3073400" cy="2089912"/>
          </a:xfrm>
          <a:prstGeom prst="rect">
            <a:avLst/>
          </a:prstGeom>
          <a:ln>
            <a:solidFill>
              <a:schemeClr val="accent3">
                <a:lumMod val="50000"/>
              </a:schemeClr>
            </a:solidFill>
          </a:ln>
        </p:spPr>
      </p:pic>
    </p:spTree>
    <p:extLst>
      <p:ext uri="{BB962C8B-B14F-4D97-AF65-F5344CB8AC3E}">
        <p14:creationId xmlns:p14="http://schemas.microsoft.com/office/powerpoint/2010/main" val="1488654382"/>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extBox 1"/>
          <p:cNvSpPr txBox="1"/>
          <p:nvPr/>
        </p:nvSpPr>
        <p:spPr>
          <a:xfrm>
            <a:off x="609600" y="1143000"/>
            <a:ext cx="5943600" cy="830997"/>
          </a:xfrm>
          <a:prstGeom prst="rect">
            <a:avLst/>
          </a:prstGeom>
          <a:noFill/>
          <a:ln>
            <a:solidFill>
              <a:schemeClr val="accent3">
                <a:lumMod val="50000"/>
              </a:schemeClr>
            </a:solidFill>
          </a:ln>
        </p:spPr>
        <p:txBody>
          <a:bodyPr wrap="square" rtlCol="0">
            <a:spAutoFit/>
          </a:bodyPr>
          <a:lstStyle/>
          <a:p>
            <a:r>
              <a:rPr lang="en-US" sz="2800" dirty="0" smtClean="0"/>
              <a:t>Effective Enrollment and Duplication</a:t>
            </a:r>
          </a:p>
          <a:p>
            <a:r>
              <a:rPr lang="en-US" sz="2000" dirty="0" smtClean="0"/>
              <a:t>			Sarah Robbins</a:t>
            </a:r>
            <a:endParaRPr lang="en-US" sz="2000" dirty="0"/>
          </a:p>
        </p:txBody>
      </p:sp>
      <p:sp>
        <p:nvSpPr>
          <p:cNvPr id="3" name="TextBox 2"/>
          <p:cNvSpPr txBox="1"/>
          <p:nvPr/>
        </p:nvSpPr>
        <p:spPr>
          <a:xfrm>
            <a:off x="304800" y="3276600"/>
            <a:ext cx="8534400" cy="3046988"/>
          </a:xfrm>
          <a:prstGeom prst="rect">
            <a:avLst/>
          </a:prstGeom>
          <a:noFill/>
          <a:ln>
            <a:solidFill>
              <a:schemeClr val="accent3">
                <a:lumMod val="50000"/>
              </a:schemeClr>
            </a:solidFill>
          </a:ln>
        </p:spPr>
        <p:txBody>
          <a:bodyPr wrap="square" rtlCol="0">
            <a:spAutoFit/>
          </a:bodyPr>
          <a:lstStyle/>
          <a:p>
            <a:r>
              <a:rPr lang="en-US" sz="2400" dirty="0" smtClean="0"/>
              <a:t>Core systems include...</a:t>
            </a:r>
          </a:p>
          <a:p>
            <a:pPr marL="342900" indent="-342900">
              <a:buFont typeface="Arial"/>
              <a:buChar char="•"/>
            </a:pPr>
            <a:r>
              <a:rPr lang="en-US" sz="2400" dirty="0" smtClean="0"/>
              <a:t>Effective enrollment</a:t>
            </a:r>
          </a:p>
          <a:p>
            <a:pPr marL="342900" indent="-342900">
              <a:buFont typeface="Arial"/>
              <a:buChar char="•"/>
            </a:pPr>
            <a:r>
              <a:rPr lang="en-US" sz="2400" dirty="0" smtClean="0"/>
              <a:t>Connecting your new distributor to company and team tools and training</a:t>
            </a:r>
          </a:p>
          <a:p>
            <a:pPr marL="342900" indent="-342900">
              <a:buFont typeface="Arial"/>
              <a:buChar char="•"/>
            </a:pPr>
            <a:r>
              <a:rPr lang="en-US" sz="2400" dirty="0" smtClean="0"/>
              <a:t>Teaching them a sponsoring process … 				creating a list &amp; reach out methods to continue to meet 	new customers and distributors.</a:t>
            </a:r>
          </a:p>
          <a:p>
            <a:pPr marL="342900" indent="-342900">
              <a:buFont typeface="Arial"/>
              <a:buChar char="•"/>
            </a:pPr>
            <a:endParaRPr lang="en-US" sz="2400" dirty="0"/>
          </a:p>
        </p:txBody>
      </p:sp>
      <p:sp>
        <p:nvSpPr>
          <p:cNvPr id="4" name="TextBox 3"/>
          <p:cNvSpPr txBox="1"/>
          <p:nvPr/>
        </p:nvSpPr>
        <p:spPr>
          <a:xfrm>
            <a:off x="609600" y="2286000"/>
            <a:ext cx="6477000" cy="892552"/>
          </a:xfrm>
          <a:prstGeom prst="rect">
            <a:avLst/>
          </a:prstGeom>
          <a:noFill/>
        </p:spPr>
        <p:txBody>
          <a:bodyPr wrap="square" rtlCol="0">
            <a:spAutoFit/>
          </a:bodyPr>
          <a:lstStyle/>
          <a:p>
            <a:r>
              <a:rPr lang="en-US" sz="2000" dirty="0" smtClean="0"/>
              <a:t>In developing your organization …</a:t>
            </a:r>
          </a:p>
          <a:p>
            <a:r>
              <a:rPr lang="en-US" sz="2000" dirty="0" smtClean="0"/>
              <a:t>		</a:t>
            </a:r>
            <a:r>
              <a:rPr lang="en-US" sz="3200" dirty="0" smtClean="0"/>
              <a:t>Systems are critical!      </a:t>
            </a:r>
            <a:r>
              <a:rPr lang="en-US" sz="2000" dirty="0" smtClean="0"/>
              <a:t> </a:t>
            </a:r>
            <a:r>
              <a:rPr lang="en-US" sz="2000" dirty="0" err="1" smtClean="0"/>
              <a:t>katie</a:t>
            </a:r>
            <a:endParaRPr lang="en-US" sz="2000" dirty="0"/>
          </a:p>
        </p:txBody>
      </p:sp>
      <p:pic>
        <p:nvPicPr>
          <p:cNvPr id="5" name="Picture 4"/>
          <p:cNvPicPr>
            <a:picLocks noChangeAspect="1"/>
          </p:cNvPicPr>
          <p:nvPr/>
        </p:nvPicPr>
        <p:blipFill>
          <a:blip r:embed="rId4"/>
          <a:stretch>
            <a:fillRect/>
          </a:stretch>
        </p:blipFill>
        <p:spPr>
          <a:xfrm>
            <a:off x="7391400" y="381000"/>
            <a:ext cx="1292087" cy="1981200"/>
          </a:xfrm>
          <a:prstGeom prst="rect">
            <a:avLst/>
          </a:prstGeom>
          <a:ln>
            <a:solidFill>
              <a:schemeClr val="accent3">
                <a:lumMod val="50000"/>
              </a:schemeClr>
            </a:solidFill>
          </a:ln>
        </p:spPr>
      </p:pic>
    </p:spTree>
    <p:extLst>
      <p:ext uri="{BB962C8B-B14F-4D97-AF65-F5344CB8AC3E}">
        <p14:creationId xmlns:p14="http://schemas.microsoft.com/office/powerpoint/2010/main" val="224115523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extBox 1"/>
          <p:cNvSpPr txBox="1"/>
          <p:nvPr/>
        </p:nvSpPr>
        <p:spPr>
          <a:xfrm>
            <a:off x="304800" y="457200"/>
            <a:ext cx="8001000" cy="954107"/>
          </a:xfrm>
          <a:prstGeom prst="rect">
            <a:avLst/>
          </a:prstGeom>
          <a:noFill/>
          <a:ln>
            <a:solidFill>
              <a:schemeClr val="accent3">
                <a:lumMod val="50000"/>
              </a:schemeClr>
            </a:solidFill>
          </a:ln>
        </p:spPr>
        <p:txBody>
          <a:bodyPr wrap="square" rtlCol="0">
            <a:spAutoFit/>
          </a:bodyPr>
          <a:lstStyle/>
          <a:p>
            <a:r>
              <a:rPr lang="en-US" sz="2800" dirty="0" smtClean="0"/>
              <a:t>To Coach Distributors to Director With Confidence … </a:t>
            </a:r>
          </a:p>
          <a:p>
            <a:r>
              <a:rPr lang="en-US" sz="2800" dirty="0" smtClean="0"/>
              <a:t>We Will Want to Be Crystal Clear of the Key Steps</a:t>
            </a:r>
            <a:endParaRPr lang="en-US" sz="2800" dirty="0"/>
          </a:p>
        </p:txBody>
      </p:sp>
      <p:sp>
        <p:nvSpPr>
          <p:cNvPr id="3" name="TextBox 2"/>
          <p:cNvSpPr txBox="1"/>
          <p:nvPr/>
        </p:nvSpPr>
        <p:spPr>
          <a:xfrm>
            <a:off x="304800" y="1447800"/>
            <a:ext cx="8534400" cy="5139868"/>
          </a:xfrm>
          <a:prstGeom prst="rect">
            <a:avLst/>
          </a:prstGeom>
          <a:noFill/>
        </p:spPr>
        <p:txBody>
          <a:bodyPr wrap="square" rtlCol="0">
            <a:spAutoFit/>
          </a:bodyPr>
          <a:lstStyle/>
          <a:p>
            <a:r>
              <a:rPr lang="en-US" sz="2400" dirty="0" smtClean="0"/>
              <a:t> </a:t>
            </a:r>
            <a:r>
              <a:rPr lang="en-US" sz="2400" b="1" dirty="0" smtClean="0"/>
              <a:t>A new distributor is in an “ evaluation period “ in the beginning. </a:t>
            </a:r>
          </a:p>
          <a:p>
            <a:endParaRPr lang="en-US" sz="2400" b="1" dirty="0"/>
          </a:p>
          <a:p>
            <a:r>
              <a:rPr lang="en-US" sz="2400" dirty="0" smtClean="0"/>
              <a:t>We will want to be familiar with the best resources to send them … and know the best events to which to invite them.</a:t>
            </a:r>
          </a:p>
          <a:p>
            <a:r>
              <a:rPr lang="en-US" sz="2400" dirty="0"/>
              <a:t>	</a:t>
            </a:r>
            <a:r>
              <a:rPr lang="en-US" sz="2000" dirty="0" smtClean="0"/>
              <a:t>-- </a:t>
            </a:r>
            <a:r>
              <a:rPr lang="en-US" sz="2000" dirty="0" err="1"/>
              <a:t>S</a:t>
            </a:r>
            <a:r>
              <a:rPr lang="en-US" sz="2000" dirty="0" err="1" smtClean="0"/>
              <a:t>haklee.tv</a:t>
            </a:r>
            <a:endParaRPr lang="en-US" sz="2000" dirty="0" smtClean="0"/>
          </a:p>
          <a:p>
            <a:r>
              <a:rPr lang="en-US" sz="2000" dirty="0"/>
              <a:t>	</a:t>
            </a:r>
            <a:r>
              <a:rPr lang="en-US" sz="2000" dirty="0" smtClean="0"/>
              <a:t>--BetterHealthin31Days.com/______ your name</a:t>
            </a:r>
          </a:p>
          <a:p>
            <a:r>
              <a:rPr lang="en-US" sz="2000" dirty="0"/>
              <a:t>	</a:t>
            </a:r>
            <a:r>
              <a:rPr lang="en-US" sz="2000" dirty="0" smtClean="0"/>
              <a:t>--Better Future Starts Today/______ your name</a:t>
            </a:r>
          </a:p>
          <a:p>
            <a:r>
              <a:rPr lang="en-US" sz="2000" dirty="0"/>
              <a:t>	</a:t>
            </a:r>
            <a:r>
              <a:rPr lang="en-US" sz="2000" dirty="0" smtClean="0"/>
              <a:t>-- 3-way calls with </a:t>
            </a:r>
            <a:r>
              <a:rPr lang="en-US" sz="2000" dirty="0" err="1" smtClean="0"/>
              <a:t>uplines</a:t>
            </a:r>
            <a:r>
              <a:rPr lang="en-US" sz="2000" dirty="0" smtClean="0"/>
              <a:t> to hear their stories and know they have a 			team of people to help them</a:t>
            </a:r>
          </a:p>
          <a:p>
            <a:r>
              <a:rPr lang="en-US" sz="2000" dirty="0"/>
              <a:t>	</a:t>
            </a:r>
            <a:r>
              <a:rPr lang="en-US" sz="2000" dirty="0" smtClean="0"/>
              <a:t>-- Attending area conferences</a:t>
            </a:r>
          </a:p>
          <a:p>
            <a:r>
              <a:rPr lang="en-US" sz="2000" dirty="0"/>
              <a:t>	</a:t>
            </a:r>
            <a:r>
              <a:rPr lang="en-US" sz="2000" dirty="0" smtClean="0"/>
              <a:t>-- Sharing stories </a:t>
            </a:r>
          </a:p>
          <a:p>
            <a:r>
              <a:rPr lang="en-US" sz="2000" dirty="0"/>
              <a:t>	</a:t>
            </a:r>
            <a:r>
              <a:rPr lang="en-US" sz="2000" dirty="0" smtClean="0"/>
              <a:t>--Connecting them to the team   harper</a:t>
            </a:r>
          </a:p>
          <a:p>
            <a:endParaRPr lang="en-US" sz="2000" dirty="0" smtClean="0"/>
          </a:p>
          <a:p>
            <a:endParaRPr lang="en-US" sz="2400" dirty="0" smtClean="0"/>
          </a:p>
          <a:p>
            <a:pPr marL="342900" indent="-342900">
              <a:buFont typeface="Arial"/>
              <a:buChar char="•"/>
            </a:pPr>
            <a:endParaRPr lang="en-US" sz="2400" dirty="0"/>
          </a:p>
        </p:txBody>
      </p:sp>
      <p:pic>
        <p:nvPicPr>
          <p:cNvPr id="4" name="Picture 3"/>
          <p:cNvPicPr>
            <a:picLocks noChangeAspect="1"/>
          </p:cNvPicPr>
          <p:nvPr/>
        </p:nvPicPr>
        <p:blipFill>
          <a:blip r:embed="rId4"/>
          <a:stretch>
            <a:fillRect/>
          </a:stretch>
        </p:blipFill>
        <p:spPr>
          <a:xfrm>
            <a:off x="5791200" y="4572000"/>
            <a:ext cx="2876296" cy="1892300"/>
          </a:xfrm>
          <a:prstGeom prst="rect">
            <a:avLst/>
          </a:prstGeom>
        </p:spPr>
      </p:pic>
    </p:spTree>
    <p:extLst>
      <p:ext uri="{BB962C8B-B14F-4D97-AF65-F5344CB8AC3E}">
        <p14:creationId xmlns:p14="http://schemas.microsoft.com/office/powerpoint/2010/main" val="1386570412"/>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81000" y="1600200"/>
            <a:ext cx="8305800" cy="892552"/>
          </a:xfrm>
          <a:prstGeom prst="rect">
            <a:avLst/>
          </a:prstGeom>
          <a:noFill/>
          <a:ln>
            <a:solidFill>
              <a:schemeClr val="accent3">
                <a:lumMod val="50000"/>
              </a:schemeClr>
            </a:solidFill>
          </a:ln>
        </p:spPr>
        <p:txBody>
          <a:bodyPr wrap="square" rtlCol="0">
            <a:spAutoFit/>
          </a:bodyPr>
          <a:lstStyle/>
          <a:p>
            <a:r>
              <a:rPr lang="en-US" sz="2400" dirty="0" smtClean="0"/>
              <a:t>1____2____3_____4_____5_____6_____7____8_____9_____10</a:t>
            </a:r>
            <a:r>
              <a:rPr lang="en-US" dirty="0" smtClean="0"/>
              <a:t> </a:t>
            </a:r>
            <a:r>
              <a:rPr lang="en-US" sz="2800" dirty="0" smtClean="0"/>
              <a:t>Interested 						Committed </a:t>
            </a:r>
            <a:endParaRPr lang="en-US" sz="2800" dirty="0"/>
          </a:p>
        </p:txBody>
      </p:sp>
      <p:sp>
        <p:nvSpPr>
          <p:cNvPr id="4" name="TextBox 3"/>
          <p:cNvSpPr txBox="1"/>
          <p:nvPr/>
        </p:nvSpPr>
        <p:spPr>
          <a:xfrm>
            <a:off x="381000" y="304800"/>
            <a:ext cx="8153400" cy="954107"/>
          </a:xfrm>
          <a:prstGeom prst="rect">
            <a:avLst/>
          </a:prstGeom>
          <a:noFill/>
          <a:ln>
            <a:solidFill>
              <a:schemeClr val="accent3">
                <a:lumMod val="50000"/>
              </a:schemeClr>
            </a:solidFill>
          </a:ln>
        </p:spPr>
        <p:txBody>
          <a:bodyPr wrap="square" rtlCol="0">
            <a:spAutoFit/>
          </a:bodyPr>
          <a:lstStyle/>
          <a:p>
            <a:r>
              <a:rPr lang="en-US" sz="2800" dirty="0" smtClean="0"/>
              <a:t>The Evaluation Period –</a:t>
            </a:r>
          </a:p>
          <a:p>
            <a:r>
              <a:rPr lang="en-US" sz="2800" dirty="0" smtClean="0"/>
              <a:t>Helping People Move From Interested to Committed</a:t>
            </a:r>
            <a:endParaRPr lang="en-US" sz="2800" dirty="0"/>
          </a:p>
        </p:txBody>
      </p:sp>
      <p:sp>
        <p:nvSpPr>
          <p:cNvPr id="5" name="TextBox 4"/>
          <p:cNvSpPr txBox="1"/>
          <p:nvPr/>
        </p:nvSpPr>
        <p:spPr>
          <a:xfrm>
            <a:off x="457200" y="2895600"/>
            <a:ext cx="5867400" cy="3693319"/>
          </a:xfrm>
          <a:prstGeom prst="rect">
            <a:avLst/>
          </a:prstGeom>
          <a:noFill/>
        </p:spPr>
        <p:txBody>
          <a:bodyPr wrap="square" rtlCol="0">
            <a:spAutoFit/>
          </a:bodyPr>
          <a:lstStyle/>
          <a:p>
            <a:r>
              <a:rPr lang="en-US" sz="2400" dirty="0" smtClean="0"/>
              <a:t>How to determine how interested they are in developing a business…</a:t>
            </a:r>
          </a:p>
          <a:p>
            <a:endParaRPr lang="en-US" sz="2400" dirty="0" smtClean="0"/>
          </a:p>
          <a:p>
            <a:pPr marL="285750" indent="-285750">
              <a:buFont typeface="Arial"/>
              <a:buChar char="•"/>
            </a:pPr>
            <a:r>
              <a:rPr lang="en-US" sz="2400" dirty="0" smtClean="0"/>
              <a:t>Are you calling them or are they calling you?</a:t>
            </a:r>
          </a:p>
          <a:p>
            <a:pPr marL="285750" indent="-285750">
              <a:buFont typeface="Arial"/>
              <a:buChar char="•"/>
            </a:pPr>
            <a:r>
              <a:rPr lang="en-US" sz="2400" dirty="0" smtClean="0"/>
              <a:t>Attending training sessions and conference calls and events</a:t>
            </a:r>
          </a:p>
          <a:p>
            <a:pPr marL="285750" indent="-285750">
              <a:buFont typeface="Arial"/>
              <a:buChar char="•"/>
            </a:pPr>
            <a:r>
              <a:rPr lang="en-US" sz="2400" dirty="0" smtClean="0"/>
              <a:t>Are they making contacts and taking action</a:t>
            </a:r>
          </a:p>
          <a:p>
            <a:r>
              <a:rPr lang="en-US" sz="2400" dirty="0" smtClean="0"/>
              <a:t>harper</a:t>
            </a:r>
          </a:p>
          <a:p>
            <a:endParaRPr lang="en-US" dirty="0"/>
          </a:p>
        </p:txBody>
      </p:sp>
      <p:sp>
        <p:nvSpPr>
          <p:cNvPr id="6" name="TextBox 5"/>
          <p:cNvSpPr txBox="1"/>
          <p:nvPr/>
        </p:nvSpPr>
        <p:spPr>
          <a:xfrm>
            <a:off x="6705600" y="2743200"/>
            <a:ext cx="1981200" cy="3785652"/>
          </a:xfrm>
          <a:prstGeom prst="rect">
            <a:avLst/>
          </a:prstGeom>
          <a:solidFill>
            <a:schemeClr val="accent3">
              <a:lumMod val="40000"/>
              <a:lumOff val="60000"/>
            </a:schemeClr>
          </a:solidFill>
          <a:ln>
            <a:solidFill>
              <a:schemeClr val="accent3">
                <a:lumMod val="50000"/>
              </a:schemeClr>
            </a:solidFill>
          </a:ln>
        </p:spPr>
        <p:txBody>
          <a:bodyPr wrap="square" rtlCol="0">
            <a:spAutoFit/>
          </a:bodyPr>
          <a:lstStyle/>
          <a:p>
            <a:pPr algn="ctr"/>
            <a:r>
              <a:rPr lang="en-US" sz="2400" dirty="0" smtClean="0"/>
              <a:t>When you are interested, you do what is convenient …</a:t>
            </a:r>
          </a:p>
          <a:p>
            <a:pPr algn="ctr"/>
            <a:r>
              <a:rPr lang="en-US" sz="2400" dirty="0" smtClean="0"/>
              <a:t>When you are committed , you do whatever it takes</a:t>
            </a:r>
          </a:p>
          <a:p>
            <a:pPr algn="ctr"/>
            <a:r>
              <a:rPr lang="en-US" dirty="0" smtClean="0"/>
              <a:t>Ken Blanchard</a:t>
            </a:r>
            <a:endParaRPr lang="en-US" dirty="0"/>
          </a:p>
        </p:txBody>
      </p:sp>
    </p:spTree>
    <p:extLst>
      <p:ext uri="{BB962C8B-B14F-4D97-AF65-F5344CB8AC3E}">
        <p14:creationId xmlns:p14="http://schemas.microsoft.com/office/powerpoint/2010/main" val="371935439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57200" y="1371600"/>
            <a:ext cx="6553200" cy="954107"/>
          </a:xfrm>
          <a:prstGeom prst="rect">
            <a:avLst/>
          </a:prstGeom>
          <a:noFill/>
          <a:ln>
            <a:solidFill>
              <a:schemeClr val="accent3">
                <a:lumMod val="50000"/>
              </a:schemeClr>
            </a:solidFill>
          </a:ln>
        </p:spPr>
        <p:txBody>
          <a:bodyPr wrap="square" rtlCol="0">
            <a:spAutoFit/>
          </a:bodyPr>
          <a:lstStyle/>
          <a:p>
            <a:r>
              <a:rPr lang="en-US" sz="2800" dirty="0" smtClean="0"/>
              <a:t>Step 1 – Identifying Their Purpose for 	  		Developing a Shaklee Business</a:t>
            </a:r>
            <a:endParaRPr lang="en-US" sz="2800" dirty="0"/>
          </a:p>
        </p:txBody>
      </p:sp>
      <p:sp>
        <p:nvSpPr>
          <p:cNvPr id="3" name="TextBox 2"/>
          <p:cNvSpPr txBox="1"/>
          <p:nvPr/>
        </p:nvSpPr>
        <p:spPr>
          <a:xfrm>
            <a:off x="838200" y="2590800"/>
            <a:ext cx="4953000" cy="830997"/>
          </a:xfrm>
          <a:prstGeom prst="rect">
            <a:avLst/>
          </a:prstGeom>
          <a:noFill/>
          <a:ln>
            <a:solidFill>
              <a:schemeClr val="accent3">
                <a:lumMod val="50000"/>
              </a:schemeClr>
            </a:solidFill>
          </a:ln>
        </p:spPr>
        <p:txBody>
          <a:bodyPr wrap="square" rtlCol="0">
            <a:spAutoFit/>
          </a:bodyPr>
          <a:lstStyle/>
          <a:p>
            <a:pPr marL="342900" indent="-342900">
              <a:buFont typeface="Arial"/>
              <a:buChar char="•"/>
            </a:pPr>
            <a:r>
              <a:rPr lang="en-US" sz="2400" dirty="0" smtClean="0"/>
              <a:t>What would it do for them … </a:t>
            </a:r>
          </a:p>
          <a:p>
            <a:pPr marL="342900" indent="-342900">
              <a:buFont typeface="Arial"/>
              <a:buChar char="•"/>
            </a:pPr>
            <a:r>
              <a:rPr lang="en-US" sz="2400" dirty="0" smtClean="0"/>
              <a:t>What would it mean for others</a:t>
            </a:r>
            <a:endParaRPr lang="en-US" sz="2400" dirty="0"/>
          </a:p>
        </p:txBody>
      </p:sp>
      <p:sp>
        <p:nvSpPr>
          <p:cNvPr id="4" name="TextBox 3"/>
          <p:cNvSpPr txBox="1"/>
          <p:nvPr/>
        </p:nvSpPr>
        <p:spPr>
          <a:xfrm>
            <a:off x="685800" y="3505200"/>
            <a:ext cx="7848600" cy="2308324"/>
          </a:xfrm>
          <a:prstGeom prst="rect">
            <a:avLst/>
          </a:prstGeom>
          <a:noFill/>
        </p:spPr>
        <p:txBody>
          <a:bodyPr wrap="square" rtlCol="0">
            <a:spAutoFit/>
          </a:bodyPr>
          <a:lstStyle/>
          <a:p>
            <a:pPr algn="ctr"/>
            <a:r>
              <a:rPr lang="en-US" sz="2400" dirty="0" smtClean="0"/>
              <a:t>By asking these questions, we help our business partners</a:t>
            </a:r>
          </a:p>
          <a:p>
            <a:pPr algn="ctr"/>
            <a:r>
              <a:rPr lang="en-US" sz="2400" dirty="0" smtClean="0"/>
              <a:t> get in touch with a higher purpose that will inspire them…</a:t>
            </a:r>
          </a:p>
          <a:p>
            <a:pPr algn="ctr"/>
            <a:r>
              <a:rPr lang="en-US" sz="2400" dirty="0"/>
              <a:t>a</a:t>
            </a:r>
            <a:r>
              <a:rPr lang="en-US" sz="2400" dirty="0" smtClean="0"/>
              <a:t>nd others. </a:t>
            </a:r>
          </a:p>
          <a:p>
            <a:pPr algn="ctr"/>
            <a:r>
              <a:rPr lang="en-US" sz="2400" dirty="0" smtClean="0"/>
              <a:t>When they share their reasons with their new customers</a:t>
            </a:r>
          </a:p>
          <a:p>
            <a:pPr algn="ctr"/>
            <a:r>
              <a:rPr lang="en-US" sz="2400" dirty="0"/>
              <a:t>a</a:t>
            </a:r>
            <a:r>
              <a:rPr lang="en-US" sz="2400" dirty="0" smtClean="0"/>
              <a:t>nd potential distributors, their invitations                                 will be more compelling            </a:t>
            </a:r>
            <a:r>
              <a:rPr lang="en-US" sz="2400" dirty="0" err="1" smtClean="0"/>
              <a:t>lisa</a:t>
            </a:r>
            <a:endParaRPr lang="en-US" sz="2400" dirty="0"/>
          </a:p>
        </p:txBody>
      </p:sp>
      <p:sp>
        <p:nvSpPr>
          <p:cNvPr id="5" name="TextBox 4"/>
          <p:cNvSpPr txBox="1"/>
          <p:nvPr/>
        </p:nvSpPr>
        <p:spPr>
          <a:xfrm>
            <a:off x="381000" y="381000"/>
            <a:ext cx="3886200" cy="523220"/>
          </a:xfrm>
          <a:prstGeom prst="rect">
            <a:avLst/>
          </a:prstGeom>
          <a:noFill/>
          <a:ln>
            <a:solidFill>
              <a:schemeClr val="accent3">
                <a:lumMod val="50000"/>
              </a:schemeClr>
            </a:solidFill>
          </a:ln>
        </p:spPr>
        <p:txBody>
          <a:bodyPr wrap="square" rtlCol="0">
            <a:spAutoFit/>
          </a:bodyPr>
          <a:lstStyle/>
          <a:p>
            <a:r>
              <a:rPr lang="en-US" sz="2800" dirty="0" smtClean="0"/>
              <a:t> Key Steps to Director</a:t>
            </a:r>
            <a:endParaRPr lang="en-US" sz="2800" dirty="0"/>
          </a:p>
        </p:txBody>
      </p:sp>
    </p:spTree>
    <p:extLst>
      <p:ext uri="{BB962C8B-B14F-4D97-AF65-F5344CB8AC3E}">
        <p14:creationId xmlns:p14="http://schemas.microsoft.com/office/powerpoint/2010/main" val="198605349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81000" y="381000"/>
            <a:ext cx="5943600" cy="523220"/>
          </a:xfrm>
          <a:prstGeom prst="rect">
            <a:avLst/>
          </a:prstGeom>
          <a:noFill/>
          <a:ln>
            <a:solidFill>
              <a:schemeClr val="accent3">
                <a:lumMod val="50000"/>
              </a:schemeClr>
            </a:solidFill>
          </a:ln>
        </p:spPr>
        <p:txBody>
          <a:bodyPr wrap="square" rtlCol="0">
            <a:spAutoFit/>
          </a:bodyPr>
          <a:lstStyle/>
          <a:p>
            <a:r>
              <a:rPr lang="en-US" sz="2800" dirty="0" smtClean="0"/>
              <a:t> Key Steps to Director</a:t>
            </a:r>
            <a:endParaRPr lang="en-US" sz="2800" dirty="0"/>
          </a:p>
        </p:txBody>
      </p:sp>
      <p:sp>
        <p:nvSpPr>
          <p:cNvPr id="3" name="TextBox 2"/>
          <p:cNvSpPr txBox="1"/>
          <p:nvPr/>
        </p:nvSpPr>
        <p:spPr>
          <a:xfrm>
            <a:off x="304800" y="2209800"/>
            <a:ext cx="8534400" cy="830997"/>
          </a:xfrm>
          <a:prstGeom prst="rect">
            <a:avLst/>
          </a:prstGeom>
          <a:noFill/>
        </p:spPr>
        <p:txBody>
          <a:bodyPr wrap="square" rtlCol="0">
            <a:spAutoFit/>
          </a:bodyPr>
          <a:lstStyle/>
          <a:p>
            <a:r>
              <a:rPr lang="en-US" sz="2400" dirty="0" smtClean="0"/>
              <a:t>In your first coaching session, you will be reviewing each name. </a:t>
            </a:r>
          </a:p>
          <a:p>
            <a:pPr marL="342900" indent="-342900">
              <a:buFont typeface="Arial"/>
              <a:buChar char="•"/>
            </a:pPr>
            <a:endParaRPr lang="en-US" sz="2400" dirty="0"/>
          </a:p>
        </p:txBody>
      </p:sp>
      <p:sp>
        <p:nvSpPr>
          <p:cNvPr id="4" name="TextBox 3"/>
          <p:cNvSpPr txBox="1"/>
          <p:nvPr/>
        </p:nvSpPr>
        <p:spPr>
          <a:xfrm>
            <a:off x="533400" y="1206500"/>
            <a:ext cx="5950167" cy="954107"/>
          </a:xfrm>
          <a:prstGeom prst="rect">
            <a:avLst/>
          </a:prstGeom>
          <a:noFill/>
          <a:ln>
            <a:solidFill>
              <a:schemeClr val="accent3">
                <a:lumMod val="50000"/>
              </a:schemeClr>
            </a:solidFill>
          </a:ln>
        </p:spPr>
        <p:txBody>
          <a:bodyPr wrap="none" rtlCol="0">
            <a:spAutoFit/>
          </a:bodyPr>
          <a:lstStyle/>
          <a:p>
            <a:r>
              <a:rPr lang="en-US" sz="2800" dirty="0" smtClean="0"/>
              <a:t>Step </a:t>
            </a:r>
            <a:r>
              <a:rPr lang="en-US" sz="2800" dirty="0"/>
              <a:t>2</a:t>
            </a:r>
            <a:r>
              <a:rPr lang="en-US" sz="2800" dirty="0" smtClean="0"/>
              <a:t>– Creating Their Dream Team List</a:t>
            </a:r>
          </a:p>
          <a:p>
            <a:r>
              <a:rPr lang="en-US" sz="2800" dirty="0" smtClean="0"/>
              <a:t>		&amp; Life-Long Customer List</a:t>
            </a:r>
            <a:endParaRPr lang="en-US" sz="2800" dirty="0"/>
          </a:p>
        </p:txBody>
      </p:sp>
      <p:sp>
        <p:nvSpPr>
          <p:cNvPr id="6" name="TextBox 5"/>
          <p:cNvSpPr txBox="1"/>
          <p:nvPr/>
        </p:nvSpPr>
        <p:spPr>
          <a:xfrm>
            <a:off x="533400" y="2895600"/>
            <a:ext cx="8077200" cy="523220"/>
          </a:xfrm>
          <a:prstGeom prst="rect">
            <a:avLst/>
          </a:prstGeom>
          <a:noFill/>
          <a:ln>
            <a:solidFill>
              <a:schemeClr val="accent3">
                <a:lumMod val="50000"/>
              </a:schemeClr>
            </a:solidFill>
          </a:ln>
        </p:spPr>
        <p:txBody>
          <a:bodyPr wrap="square" rtlCol="0">
            <a:spAutoFit/>
          </a:bodyPr>
          <a:lstStyle/>
          <a:p>
            <a:r>
              <a:rPr lang="en-US" sz="2800" dirty="0" smtClean="0"/>
              <a:t>Step 3 – Creating Their Plan – Now the Fun Begins !</a:t>
            </a:r>
          </a:p>
        </p:txBody>
      </p:sp>
      <p:sp>
        <p:nvSpPr>
          <p:cNvPr id="7" name="Rectangle 6"/>
          <p:cNvSpPr/>
          <p:nvPr/>
        </p:nvSpPr>
        <p:spPr>
          <a:xfrm>
            <a:off x="457200" y="3657600"/>
            <a:ext cx="8153400" cy="1508105"/>
          </a:xfrm>
          <a:prstGeom prst="rect">
            <a:avLst/>
          </a:prstGeom>
        </p:spPr>
        <p:txBody>
          <a:bodyPr wrap="square">
            <a:spAutoFit/>
          </a:bodyPr>
          <a:lstStyle/>
          <a:p>
            <a:r>
              <a:rPr lang="en-US" sz="2400" dirty="0">
                <a:solidFill>
                  <a:prstClr val="black"/>
                </a:solidFill>
              </a:rPr>
              <a:t>a Specific 1000 PV </a:t>
            </a:r>
            <a:r>
              <a:rPr lang="en-US" sz="2400" dirty="0" smtClean="0">
                <a:solidFill>
                  <a:prstClr val="black"/>
                </a:solidFill>
              </a:rPr>
              <a:t>Plan to get them to Star Associate </a:t>
            </a:r>
            <a:r>
              <a:rPr lang="en-US" sz="2400" dirty="0">
                <a:solidFill>
                  <a:prstClr val="black"/>
                </a:solidFill>
              </a:rPr>
              <a:t>… (and then a 2000 </a:t>
            </a:r>
            <a:r>
              <a:rPr lang="en-US" sz="2400" dirty="0" smtClean="0">
                <a:solidFill>
                  <a:prstClr val="black"/>
                </a:solidFill>
              </a:rPr>
              <a:t>PV Plan to Director, and then a plan for Coordinator, </a:t>
            </a:r>
            <a:r>
              <a:rPr lang="en-US" sz="2400" dirty="0" err="1" smtClean="0">
                <a:solidFill>
                  <a:prstClr val="black"/>
                </a:solidFill>
              </a:rPr>
              <a:t>etc</a:t>
            </a:r>
            <a:r>
              <a:rPr lang="en-US" sz="2400" dirty="0" smtClean="0">
                <a:solidFill>
                  <a:prstClr val="black"/>
                </a:solidFill>
              </a:rPr>
              <a:t> )  </a:t>
            </a:r>
            <a:r>
              <a:rPr lang="en-US" sz="2000" dirty="0">
                <a:solidFill>
                  <a:prstClr val="black"/>
                </a:solidFill>
              </a:rPr>
              <a:t>W</a:t>
            </a:r>
            <a:r>
              <a:rPr lang="en-US" sz="2000" dirty="0" smtClean="0">
                <a:solidFill>
                  <a:prstClr val="black"/>
                </a:solidFill>
              </a:rPr>
              <a:t>e will cover these planning sessions in detail in Session 4                </a:t>
            </a:r>
            <a:r>
              <a:rPr lang="en-US" sz="2000" dirty="0" err="1" smtClean="0">
                <a:solidFill>
                  <a:prstClr val="black"/>
                </a:solidFill>
              </a:rPr>
              <a:t>lisa</a:t>
            </a:r>
            <a:endParaRPr lang="en-US" sz="2000" dirty="0">
              <a:solidFill>
                <a:prstClr val="black"/>
              </a:solidFill>
            </a:endParaRPr>
          </a:p>
          <a:p>
            <a:pPr lvl="0"/>
            <a:endParaRPr lang="en-US" sz="2000" dirty="0">
              <a:solidFill>
                <a:prstClr val="black"/>
              </a:solidFill>
            </a:endParaRPr>
          </a:p>
        </p:txBody>
      </p:sp>
      <p:pic>
        <p:nvPicPr>
          <p:cNvPr id="5" name="Picture 4"/>
          <p:cNvPicPr>
            <a:picLocks noChangeAspect="1"/>
          </p:cNvPicPr>
          <p:nvPr/>
        </p:nvPicPr>
        <p:blipFill>
          <a:blip r:embed="rId3"/>
          <a:stretch>
            <a:fillRect/>
          </a:stretch>
        </p:blipFill>
        <p:spPr>
          <a:xfrm>
            <a:off x="5791200" y="4953000"/>
            <a:ext cx="2608789" cy="1638300"/>
          </a:xfrm>
          <a:prstGeom prst="rect">
            <a:avLst/>
          </a:prstGeom>
        </p:spPr>
      </p:pic>
    </p:spTree>
    <p:extLst>
      <p:ext uri="{BB962C8B-B14F-4D97-AF65-F5344CB8AC3E}">
        <p14:creationId xmlns:p14="http://schemas.microsoft.com/office/powerpoint/2010/main" val="134225513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09600" y="533400"/>
            <a:ext cx="7772400" cy="1754327"/>
          </a:xfrm>
          <a:prstGeom prst="rect">
            <a:avLst/>
          </a:prstGeom>
          <a:noFill/>
          <a:ln>
            <a:solidFill>
              <a:schemeClr val="accent3">
                <a:lumMod val="50000"/>
              </a:schemeClr>
            </a:solidFill>
          </a:ln>
        </p:spPr>
        <p:txBody>
          <a:bodyPr wrap="square" rtlCol="0">
            <a:spAutoFit/>
          </a:bodyPr>
          <a:lstStyle/>
          <a:p>
            <a:r>
              <a:rPr lang="en-US" sz="2800" dirty="0" smtClean="0"/>
              <a:t>Step 4   Launch –</a:t>
            </a:r>
          </a:p>
          <a:p>
            <a:pPr algn="ctr"/>
            <a:r>
              <a:rPr lang="en-US" sz="2000" dirty="0" smtClean="0"/>
              <a:t>You will want to know which activities are most effective for their circle of friends… and begin scheduling immediately </a:t>
            </a:r>
          </a:p>
          <a:p>
            <a:pPr algn="ctr"/>
            <a:r>
              <a:rPr lang="en-US" sz="2000" dirty="0" smtClean="0"/>
              <a:t>(3-way calls, in-home events and Grand Openings, </a:t>
            </a:r>
            <a:r>
              <a:rPr lang="en-US" sz="2000" dirty="0" err="1" smtClean="0"/>
              <a:t>FaceBook</a:t>
            </a:r>
            <a:r>
              <a:rPr lang="en-US" sz="2000" dirty="0" smtClean="0"/>
              <a:t> events, individual appointments, conference calls , area meetings, </a:t>
            </a:r>
            <a:r>
              <a:rPr lang="en-US" sz="2000" dirty="0" err="1" smtClean="0"/>
              <a:t>etc</a:t>
            </a:r>
            <a:r>
              <a:rPr lang="en-US" sz="2000" dirty="0" smtClean="0"/>
              <a:t> ) </a:t>
            </a:r>
          </a:p>
        </p:txBody>
      </p:sp>
      <p:sp>
        <p:nvSpPr>
          <p:cNvPr id="4" name="TextBox 3"/>
          <p:cNvSpPr txBox="1"/>
          <p:nvPr/>
        </p:nvSpPr>
        <p:spPr>
          <a:xfrm>
            <a:off x="609600" y="2819400"/>
            <a:ext cx="7772400" cy="1261884"/>
          </a:xfrm>
          <a:prstGeom prst="rect">
            <a:avLst/>
          </a:prstGeom>
          <a:noFill/>
          <a:ln>
            <a:solidFill>
              <a:schemeClr val="accent3">
                <a:lumMod val="50000"/>
              </a:schemeClr>
            </a:solidFill>
          </a:ln>
        </p:spPr>
        <p:txBody>
          <a:bodyPr wrap="square" rtlCol="0">
            <a:spAutoFit/>
          </a:bodyPr>
          <a:lstStyle/>
          <a:p>
            <a:r>
              <a:rPr lang="en-US" sz="2800" dirty="0" smtClean="0"/>
              <a:t>Step 5 – Closing with Use.. Share.. Build		</a:t>
            </a:r>
          </a:p>
          <a:p>
            <a:r>
              <a:rPr lang="en-US" sz="2800" dirty="0" smtClean="0"/>
              <a:t> </a:t>
            </a:r>
            <a:r>
              <a:rPr lang="en-US" sz="2000" dirty="0" smtClean="0"/>
              <a:t>and begin the process of  building their customer base and identifying their leaders                                                                                                        </a:t>
            </a:r>
            <a:r>
              <a:rPr lang="en-US" sz="2000" dirty="0" err="1" smtClean="0"/>
              <a:t>lisa</a:t>
            </a:r>
            <a:endParaRPr lang="en-US" sz="2000" dirty="0"/>
          </a:p>
        </p:txBody>
      </p:sp>
      <p:pic>
        <p:nvPicPr>
          <p:cNvPr id="5" name="Picture 4"/>
          <p:cNvPicPr>
            <a:picLocks noChangeAspect="1"/>
          </p:cNvPicPr>
          <p:nvPr/>
        </p:nvPicPr>
        <p:blipFill>
          <a:blip r:embed="rId3"/>
          <a:stretch>
            <a:fillRect/>
          </a:stretch>
        </p:blipFill>
        <p:spPr>
          <a:xfrm>
            <a:off x="914400" y="4419600"/>
            <a:ext cx="6934200" cy="2135947"/>
          </a:xfrm>
          <a:prstGeom prst="rect">
            <a:avLst/>
          </a:prstGeom>
          <a:ln>
            <a:solidFill>
              <a:schemeClr val="accent3">
                <a:lumMod val="75000"/>
              </a:schemeClr>
            </a:solidFill>
          </a:ln>
        </p:spPr>
      </p:pic>
    </p:spTree>
    <p:extLst>
      <p:ext uri="{BB962C8B-B14F-4D97-AF65-F5344CB8AC3E}">
        <p14:creationId xmlns:p14="http://schemas.microsoft.com/office/powerpoint/2010/main" val="298142079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extBox 1"/>
          <p:cNvSpPr txBox="1"/>
          <p:nvPr/>
        </p:nvSpPr>
        <p:spPr>
          <a:xfrm>
            <a:off x="457200" y="609600"/>
            <a:ext cx="5334000" cy="954107"/>
          </a:xfrm>
          <a:prstGeom prst="rect">
            <a:avLst/>
          </a:prstGeom>
          <a:noFill/>
          <a:ln>
            <a:solidFill>
              <a:schemeClr val="accent3">
                <a:lumMod val="50000"/>
              </a:schemeClr>
            </a:solidFill>
          </a:ln>
        </p:spPr>
        <p:txBody>
          <a:bodyPr wrap="square" rtlCol="0">
            <a:spAutoFit/>
          </a:bodyPr>
          <a:lstStyle/>
          <a:p>
            <a:pPr algn="ctr"/>
            <a:r>
              <a:rPr lang="en-US" sz="2800" dirty="0" smtClean="0"/>
              <a:t>Setting the Time Line Standards for Each of Our Organizations </a:t>
            </a:r>
            <a:endParaRPr lang="en-US" sz="2800" dirty="0"/>
          </a:p>
        </p:txBody>
      </p:sp>
      <p:sp>
        <p:nvSpPr>
          <p:cNvPr id="4" name="TextBox 3"/>
          <p:cNvSpPr txBox="1"/>
          <p:nvPr/>
        </p:nvSpPr>
        <p:spPr>
          <a:xfrm>
            <a:off x="304800" y="1752600"/>
            <a:ext cx="7620000" cy="5016758"/>
          </a:xfrm>
          <a:prstGeom prst="rect">
            <a:avLst/>
          </a:prstGeom>
          <a:noFill/>
        </p:spPr>
        <p:txBody>
          <a:bodyPr wrap="square" rtlCol="0">
            <a:spAutoFit/>
          </a:bodyPr>
          <a:lstStyle/>
          <a:p>
            <a:pPr marL="342900" indent="-342900">
              <a:buFont typeface="Arial"/>
              <a:buChar char="•"/>
            </a:pPr>
            <a:r>
              <a:rPr lang="en-US" sz="2000" dirty="0" smtClean="0"/>
              <a:t>Regarding the Evaluation Period  -- </a:t>
            </a:r>
          </a:p>
          <a:p>
            <a:r>
              <a:rPr lang="en-US" sz="2000" dirty="0"/>
              <a:t>	</a:t>
            </a:r>
            <a:r>
              <a:rPr lang="en-US" sz="2000" dirty="0" smtClean="0"/>
              <a:t>How long do you want that to typically take?</a:t>
            </a:r>
          </a:p>
          <a:p>
            <a:endParaRPr lang="en-US" sz="800" dirty="0" smtClean="0"/>
          </a:p>
          <a:p>
            <a:pPr marL="342900" indent="-342900">
              <a:buFont typeface="Arial"/>
              <a:buChar char="•"/>
            </a:pPr>
            <a:r>
              <a:rPr lang="en-US" sz="2000" dirty="0" smtClean="0"/>
              <a:t>Setting up their personal websites, reviewing the First Step Resource Guide in their Gold Business Kit,  making their list, scheduling activities, </a:t>
            </a:r>
            <a:r>
              <a:rPr lang="en-US" sz="2000" dirty="0" err="1" smtClean="0"/>
              <a:t>etc</a:t>
            </a:r>
            <a:r>
              <a:rPr lang="en-US" sz="2000" dirty="0" smtClean="0"/>
              <a:t>  … </a:t>
            </a:r>
          </a:p>
          <a:p>
            <a:r>
              <a:rPr lang="en-US" sz="2000" dirty="0"/>
              <a:t>	</a:t>
            </a:r>
            <a:r>
              <a:rPr lang="en-US" sz="2000" dirty="0" smtClean="0"/>
              <a:t>How long before your first planning session?</a:t>
            </a:r>
          </a:p>
          <a:p>
            <a:r>
              <a:rPr lang="en-US" sz="2000" dirty="0" smtClean="0"/>
              <a:t>	Sarah Robbins suggests  48 hours</a:t>
            </a:r>
          </a:p>
          <a:p>
            <a:pPr marL="342900" indent="-342900">
              <a:buFont typeface="Arial"/>
              <a:buChar char="•"/>
            </a:pPr>
            <a:r>
              <a:rPr lang="en-US" sz="2000" dirty="0" smtClean="0"/>
              <a:t>Once they decide to become a Director …	</a:t>
            </a:r>
          </a:p>
          <a:p>
            <a:r>
              <a:rPr lang="en-US" sz="2000" dirty="0"/>
              <a:t>	</a:t>
            </a:r>
            <a:r>
              <a:rPr lang="en-US" sz="2000" dirty="0" smtClean="0"/>
              <a:t>How long until  the average new business partner  advances to 	Director would you like to be the standard in your 	organization?</a:t>
            </a:r>
          </a:p>
          <a:p>
            <a:r>
              <a:rPr lang="en-US" sz="2000" dirty="0" smtClean="0"/>
              <a:t>	( 4 to 12 weeks ? )</a:t>
            </a:r>
          </a:p>
          <a:p>
            <a:pPr marL="342900" indent="-342900">
              <a:buFont typeface="Arial"/>
              <a:buChar char="•"/>
            </a:pPr>
            <a:r>
              <a:rPr lang="en-US" sz="2000" dirty="0" smtClean="0"/>
              <a:t>What is your expectation for the level f activity for the first 30 days?</a:t>
            </a:r>
          </a:p>
          <a:p>
            <a:r>
              <a:rPr lang="en-US" sz="2000" dirty="0"/>
              <a:t>	</a:t>
            </a:r>
            <a:r>
              <a:rPr lang="en-US" sz="2000" dirty="0" smtClean="0"/>
              <a:t>( lots !   More than one event )            </a:t>
            </a:r>
            <a:r>
              <a:rPr lang="en-US" sz="2000" dirty="0" err="1" smtClean="0"/>
              <a:t>katie</a:t>
            </a:r>
            <a:endParaRPr lang="en-US" sz="2000" dirty="0" smtClean="0"/>
          </a:p>
          <a:p>
            <a:pPr marL="342900" indent="-342900">
              <a:buFont typeface="Arial"/>
              <a:buChar char="•"/>
            </a:pPr>
            <a:endParaRPr lang="en-US" sz="2000" dirty="0"/>
          </a:p>
        </p:txBody>
      </p:sp>
      <p:pic>
        <p:nvPicPr>
          <p:cNvPr id="5" name="Picture 4"/>
          <p:cNvPicPr>
            <a:picLocks noChangeAspect="1"/>
          </p:cNvPicPr>
          <p:nvPr/>
        </p:nvPicPr>
        <p:blipFill>
          <a:blip r:embed="rId4"/>
          <a:stretch>
            <a:fillRect/>
          </a:stretch>
        </p:blipFill>
        <p:spPr>
          <a:xfrm>
            <a:off x="6400800" y="228600"/>
            <a:ext cx="2556933" cy="1911799"/>
          </a:xfrm>
          <a:prstGeom prst="rect">
            <a:avLst/>
          </a:prstGeom>
        </p:spPr>
      </p:pic>
    </p:spTree>
    <p:extLst>
      <p:ext uri="{BB962C8B-B14F-4D97-AF65-F5344CB8AC3E}">
        <p14:creationId xmlns:p14="http://schemas.microsoft.com/office/powerpoint/2010/main" val="2152739085"/>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325562"/>
          </a:xfrm>
          <a:solidFill>
            <a:schemeClr val="tx2">
              <a:lumMod val="20000"/>
              <a:lumOff val="80000"/>
            </a:schemeClr>
          </a:solidFill>
        </p:spPr>
        <p:txBody>
          <a:bodyPr>
            <a:normAutofit fontScale="90000"/>
          </a:bodyPr>
          <a:lstStyle/>
          <a:p>
            <a:r>
              <a:rPr lang="en-US" sz="3200" b="1" dirty="0" smtClean="0"/>
              <a:t> Dan </a:t>
            </a:r>
            <a:r>
              <a:rPr lang="en-US" sz="3200" b="1" dirty="0" err="1" smtClean="0"/>
              <a:t>Buettner</a:t>
            </a:r>
            <a:r>
              <a:rPr lang="en-US" sz="3200" b="1" dirty="0" smtClean="0"/>
              <a:t> at Shaklee Live</a:t>
            </a:r>
            <a:br>
              <a:rPr lang="en-US" sz="3200" b="1" dirty="0" smtClean="0"/>
            </a:br>
            <a:r>
              <a:rPr lang="en-US" sz="2800" b="1" dirty="0" smtClean="0"/>
              <a:t>National Geographic Explorer and New York Times® best-selling author of </a:t>
            </a:r>
            <a:r>
              <a:rPr lang="en-US" sz="2800" b="1" i="1" dirty="0" smtClean="0"/>
              <a:t>The Blue Zones</a:t>
            </a:r>
            <a:endParaRPr lang="en-US" sz="3200" dirty="0"/>
          </a:p>
        </p:txBody>
      </p:sp>
      <p:sp>
        <p:nvSpPr>
          <p:cNvPr id="3" name="Content Placeholder 2"/>
          <p:cNvSpPr>
            <a:spLocks noGrp="1"/>
          </p:cNvSpPr>
          <p:nvPr>
            <p:ph idx="1"/>
          </p:nvPr>
        </p:nvSpPr>
        <p:spPr>
          <a:xfrm>
            <a:off x="1981200" y="1828800"/>
            <a:ext cx="6705600" cy="4724400"/>
          </a:xfrm>
        </p:spPr>
        <p:txBody>
          <a:bodyPr>
            <a:normAutofit/>
          </a:bodyPr>
          <a:lstStyle/>
          <a:p>
            <a:r>
              <a:rPr lang="en-US" sz="2000" dirty="0" smtClean="0"/>
              <a:t>Founded Blue Zones, </a:t>
            </a:r>
            <a:r>
              <a:rPr lang="en-US" sz="2000" baseline="30000" dirty="0" smtClean="0"/>
              <a:t> </a:t>
            </a:r>
            <a:r>
              <a:rPr lang="en-US" sz="2000" dirty="0" smtClean="0"/>
              <a:t>LLC in 2009, a company that puts the world’s best practices of longevity and wellbeing to work in people’s lives.  </a:t>
            </a:r>
          </a:p>
          <a:p>
            <a:r>
              <a:rPr lang="en-US" sz="2000" dirty="0" err="1" smtClean="0"/>
              <a:t>Buettner’s</a:t>
            </a:r>
            <a:r>
              <a:rPr lang="en-US" sz="2000" dirty="0" smtClean="0"/>
              <a:t> </a:t>
            </a:r>
            <a:r>
              <a:rPr lang="en-US" sz="2000" i="1" dirty="0" smtClean="0"/>
              <a:t>National Geographic</a:t>
            </a:r>
            <a:r>
              <a:rPr lang="en-US" sz="2000" dirty="0" smtClean="0"/>
              <a:t> cover story on longevity, “The Secrets of Living Longer,” was one of their top-selling issues in history and resulted in his being a finalist for a National Magazine Award.   </a:t>
            </a:r>
          </a:p>
          <a:p>
            <a:r>
              <a:rPr lang="en-US" sz="2000" dirty="0" smtClean="0"/>
              <a:t>His books </a:t>
            </a:r>
            <a:r>
              <a:rPr lang="en-US" sz="2000" i="1" dirty="0" smtClean="0"/>
              <a:t>The Blue Zones: Lessons for Living Longer from the People Who’ve Lived the Longest</a:t>
            </a:r>
            <a:r>
              <a:rPr lang="en-US" sz="2000" dirty="0" smtClean="0"/>
              <a:t> (2008) and</a:t>
            </a:r>
            <a:r>
              <a:rPr lang="en-US" sz="2000" i="1" dirty="0" smtClean="0"/>
              <a:t> Thrive: Finding Happiness the Blue Zones Way</a:t>
            </a:r>
            <a:r>
              <a:rPr lang="en-US" sz="2000" dirty="0" smtClean="0"/>
              <a:t> (2010) appeared on many bestseller lists and were both featured on </a:t>
            </a:r>
            <a:r>
              <a:rPr lang="en-US" sz="2000" i="1" dirty="0" smtClean="0"/>
              <a:t>Oprah</a:t>
            </a:r>
            <a:r>
              <a:rPr lang="en-US" sz="2000" dirty="0" smtClean="0"/>
              <a:t>. </a:t>
            </a:r>
          </a:p>
          <a:p>
            <a:r>
              <a:rPr lang="en-US" sz="2000" dirty="0" smtClean="0"/>
              <a:t>His new book, </a:t>
            </a:r>
            <a:r>
              <a:rPr lang="en-US" sz="2000" b="1" dirty="0" smtClean="0"/>
              <a:t>THE BLUE ZONES SOLUTION: </a:t>
            </a:r>
            <a:r>
              <a:rPr lang="en-US" sz="2000" b="1" i="1" dirty="0" smtClean="0"/>
              <a:t>Eating and Living Like the World’s Healthiest People</a:t>
            </a:r>
            <a:r>
              <a:rPr lang="en-US" sz="2000" dirty="0" smtClean="0"/>
              <a:t>, is available in stores now.</a:t>
            </a:r>
            <a:endParaRPr lang="en-US" sz="2000" dirty="0"/>
          </a:p>
        </p:txBody>
      </p:sp>
      <p:pic>
        <p:nvPicPr>
          <p:cNvPr id="1026" name="Picture 2" descr="Dan Buettner"/>
          <p:cNvPicPr>
            <a:picLocks noChangeAspect="1" noChangeArrowheads="1"/>
          </p:cNvPicPr>
          <p:nvPr/>
        </p:nvPicPr>
        <p:blipFill>
          <a:blip r:embed="rId2" cstate="print"/>
          <a:srcRect/>
          <a:stretch>
            <a:fillRect/>
          </a:stretch>
        </p:blipFill>
        <p:spPr bwMode="auto">
          <a:xfrm>
            <a:off x="304800" y="1828800"/>
            <a:ext cx="1714500" cy="1714500"/>
          </a:xfrm>
          <a:prstGeom prst="rect">
            <a:avLst/>
          </a:prstGeom>
          <a:noFill/>
        </p:spPr>
      </p:pic>
    </p:spTree>
    <p:extLst>
      <p:ext uri="{BB962C8B-B14F-4D97-AF65-F5344CB8AC3E}">
        <p14:creationId xmlns:p14="http://schemas.microsoft.com/office/powerpoint/2010/main" val="194569250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extBox 1"/>
          <p:cNvSpPr txBox="1"/>
          <p:nvPr/>
        </p:nvSpPr>
        <p:spPr>
          <a:xfrm>
            <a:off x="609600" y="685800"/>
            <a:ext cx="5105400" cy="523220"/>
          </a:xfrm>
          <a:prstGeom prst="rect">
            <a:avLst/>
          </a:prstGeom>
          <a:noFill/>
          <a:ln>
            <a:solidFill>
              <a:schemeClr val="accent3">
                <a:lumMod val="50000"/>
              </a:schemeClr>
            </a:solidFill>
          </a:ln>
        </p:spPr>
        <p:txBody>
          <a:bodyPr wrap="square" rtlCol="0">
            <a:spAutoFit/>
          </a:bodyPr>
          <a:lstStyle/>
          <a:p>
            <a:r>
              <a:rPr lang="en-US" sz="2800" dirty="0" smtClean="0"/>
              <a:t>Popular Resources on Leadership</a:t>
            </a:r>
            <a:endParaRPr lang="en-US" sz="2800" dirty="0"/>
          </a:p>
        </p:txBody>
      </p:sp>
      <p:sp>
        <p:nvSpPr>
          <p:cNvPr id="3" name="TextBox 2"/>
          <p:cNvSpPr txBox="1"/>
          <p:nvPr/>
        </p:nvSpPr>
        <p:spPr>
          <a:xfrm>
            <a:off x="304800" y="1600200"/>
            <a:ext cx="8534400" cy="3416320"/>
          </a:xfrm>
          <a:prstGeom prst="rect">
            <a:avLst/>
          </a:prstGeom>
          <a:noFill/>
        </p:spPr>
        <p:txBody>
          <a:bodyPr wrap="square" rtlCol="0">
            <a:spAutoFit/>
          </a:bodyPr>
          <a:lstStyle/>
          <a:p>
            <a:pPr marL="342900" indent="-342900">
              <a:buFont typeface="Arial"/>
              <a:buChar char="•"/>
            </a:pPr>
            <a:r>
              <a:rPr lang="en-US" sz="2400" dirty="0" smtClean="0"/>
              <a:t>Google Ted Talks on Leadership.</a:t>
            </a:r>
          </a:p>
          <a:p>
            <a:pPr marL="342900" indent="-342900">
              <a:buFont typeface="Arial"/>
              <a:buChar char="•"/>
            </a:pPr>
            <a:r>
              <a:rPr lang="en-US" sz="2400" dirty="0" smtClean="0"/>
              <a:t>John Maxwell many books on Leadership</a:t>
            </a:r>
          </a:p>
          <a:p>
            <a:pPr marL="342900" indent="-342900">
              <a:buFont typeface="Arial"/>
              <a:buChar char="•"/>
            </a:pPr>
            <a:r>
              <a:rPr lang="en-US" sz="2400" u="sng" dirty="0" smtClean="0"/>
              <a:t>Power of Layered Leadership </a:t>
            </a:r>
            <a:r>
              <a:rPr lang="en-US" sz="2400" dirty="0" smtClean="0"/>
              <a:t>by Bob Goshen</a:t>
            </a:r>
          </a:p>
          <a:p>
            <a:pPr marL="342900" indent="-342900">
              <a:buFont typeface="Arial"/>
              <a:buChar char="•"/>
            </a:pPr>
            <a:r>
              <a:rPr lang="en-US" sz="2400" u="sng" dirty="0" smtClean="0"/>
              <a:t>The Serving Leader </a:t>
            </a:r>
            <a:r>
              <a:rPr lang="en-US" sz="2400" dirty="0" smtClean="0"/>
              <a:t>by Ken Jennings and John Stahl-Wert</a:t>
            </a:r>
          </a:p>
          <a:p>
            <a:pPr marL="342900" indent="-342900">
              <a:buFont typeface="Arial"/>
              <a:buChar char="•"/>
            </a:pPr>
            <a:r>
              <a:rPr lang="en-US" sz="2400" u="sng" dirty="0" smtClean="0"/>
              <a:t>The Art of Possibility  </a:t>
            </a:r>
            <a:r>
              <a:rPr lang="en-US" sz="2400" dirty="0" smtClean="0"/>
              <a:t>by Ben Zander</a:t>
            </a:r>
          </a:p>
          <a:p>
            <a:pPr marL="342900" indent="-342900">
              <a:buFont typeface="Arial"/>
              <a:buChar char="•"/>
            </a:pPr>
            <a:r>
              <a:rPr lang="en-US" sz="2400" dirty="0" smtClean="0"/>
              <a:t>Podcasts by Michael Hyatt, </a:t>
            </a:r>
            <a:r>
              <a:rPr lang="en-US" sz="2400" dirty="0" err="1" smtClean="0"/>
              <a:t>EntreLeadership</a:t>
            </a:r>
            <a:endParaRPr lang="en-US" sz="2400" dirty="0" smtClean="0"/>
          </a:p>
          <a:p>
            <a:pPr marL="342900" indent="-342900">
              <a:buFont typeface="Arial"/>
              <a:buChar char="•"/>
            </a:pPr>
            <a:r>
              <a:rPr lang="en-US" sz="2400" u="sng" dirty="0" smtClean="0"/>
              <a:t>Principle- Centered Leadership  </a:t>
            </a:r>
            <a:r>
              <a:rPr lang="en-US" sz="2400" dirty="0" smtClean="0"/>
              <a:t>by Stephen Covey</a:t>
            </a:r>
          </a:p>
          <a:p>
            <a:r>
              <a:rPr lang="en-US" sz="2400" dirty="0" err="1" smtClean="0"/>
              <a:t>katie</a:t>
            </a:r>
            <a:endParaRPr lang="en-US" sz="2400" dirty="0" smtClean="0"/>
          </a:p>
          <a:p>
            <a:pPr marL="342900" indent="-342900">
              <a:buFont typeface="Arial"/>
              <a:buChar char="•"/>
            </a:pPr>
            <a:endParaRPr lang="en-US" sz="2400" dirty="0"/>
          </a:p>
        </p:txBody>
      </p:sp>
      <p:pic>
        <p:nvPicPr>
          <p:cNvPr id="5" name="Picture 4"/>
          <p:cNvPicPr>
            <a:picLocks noChangeAspect="1"/>
          </p:cNvPicPr>
          <p:nvPr/>
        </p:nvPicPr>
        <p:blipFill>
          <a:blip r:embed="rId4"/>
          <a:stretch>
            <a:fillRect/>
          </a:stretch>
        </p:blipFill>
        <p:spPr>
          <a:xfrm>
            <a:off x="7620000" y="762000"/>
            <a:ext cx="1343978" cy="2159000"/>
          </a:xfrm>
          <a:prstGeom prst="rect">
            <a:avLst/>
          </a:prstGeom>
        </p:spPr>
      </p:pic>
      <p:pic>
        <p:nvPicPr>
          <p:cNvPr id="6" name="Picture 5"/>
          <p:cNvPicPr>
            <a:picLocks noChangeAspect="1"/>
          </p:cNvPicPr>
          <p:nvPr/>
        </p:nvPicPr>
        <p:blipFill>
          <a:blip r:embed="rId5"/>
          <a:stretch>
            <a:fillRect/>
          </a:stretch>
        </p:blipFill>
        <p:spPr>
          <a:xfrm>
            <a:off x="7213298" y="3962400"/>
            <a:ext cx="1708502" cy="2578100"/>
          </a:xfrm>
          <a:prstGeom prst="rect">
            <a:avLst/>
          </a:prstGeom>
        </p:spPr>
      </p:pic>
      <p:pic>
        <p:nvPicPr>
          <p:cNvPr id="8" name="Picture 7"/>
          <p:cNvPicPr>
            <a:picLocks noChangeAspect="1"/>
          </p:cNvPicPr>
          <p:nvPr/>
        </p:nvPicPr>
        <p:blipFill>
          <a:blip r:embed="rId6"/>
          <a:stretch>
            <a:fillRect/>
          </a:stretch>
        </p:blipFill>
        <p:spPr>
          <a:xfrm>
            <a:off x="312057" y="4876800"/>
            <a:ext cx="3193143" cy="1676400"/>
          </a:xfrm>
          <a:prstGeom prst="rect">
            <a:avLst/>
          </a:prstGeom>
        </p:spPr>
      </p:pic>
      <p:pic>
        <p:nvPicPr>
          <p:cNvPr id="9" name="Picture 8"/>
          <p:cNvPicPr>
            <a:picLocks noChangeAspect="1"/>
          </p:cNvPicPr>
          <p:nvPr/>
        </p:nvPicPr>
        <p:blipFill>
          <a:blip r:embed="rId7"/>
          <a:stretch>
            <a:fillRect/>
          </a:stretch>
        </p:blipFill>
        <p:spPr>
          <a:xfrm>
            <a:off x="3657600" y="4648200"/>
            <a:ext cx="3323298" cy="1998133"/>
          </a:xfrm>
          <a:prstGeom prst="rect">
            <a:avLst/>
          </a:prstGeom>
        </p:spPr>
      </p:pic>
      <p:pic>
        <p:nvPicPr>
          <p:cNvPr id="10" name="Picture 9"/>
          <p:cNvPicPr>
            <a:picLocks noChangeAspect="1"/>
          </p:cNvPicPr>
          <p:nvPr/>
        </p:nvPicPr>
        <p:blipFill>
          <a:blip r:embed="rId8"/>
          <a:stretch>
            <a:fillRect/>
          </a:stretch>
        </p:blipFill>
        <p:spPr>
          <a:xfrm>
            <a:off x="5943600" y="304800"/>
            <a:ext cx="1280094" cy="1968500"/>
          </a:xfrm>
          <a:prstGeom prst="rect">
            <a:avLst/>
          </a:prstGeom>
        </p:spPr>
      </p:pic>
    </p:spTree>
    <p:extLst>
      <p:ext uri="{BB962C8B-B14F-4D97-AF65-F5344CB8AC3E}">
        <p14:creationId xmlns:p14="http://schemas.microsoft.com/office/powerpoint/2010/main" val="398076467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extBox 1"/>
          <p:cNvSpPr txBox="1"/>
          <p:nvPr/>
        </p:nvSpPr>
        <p:spPr>
          <a:xfrm>
            <a:off x="457200" y="381000"/>
            <a:ext cx="6705600" cy="954107"/>
          </a:xfrm>
          <a:prstGeom prst="rect">
            <a:avLst/>
          </a:prstGeom>
          <a:noFill/>
          <a:ln>
            <a:solidFill>
              <a:schemeClr val="accent3">
                <a:lumMod val="50000"/>
              </a:schemeClr>
            </a:solidFill>
          </a:ln>
        </p:spPr>
        <p:txBody>
          <a:bodyPr wrap="square" rtlCol="0">
            <a:spAutoFit/>
          </a:bodyPr>
          <a:lstStyle/>
          <a:p>
            <a:r>
              <a:rPr lang="en-US" sz="2800" dirty="0" smtClean="0"/>
              <a:t>Action Steps </a:t>
            </a:r>
          </a:p>
          <a:p>
            <a:r>
              <a:rPr lang="en-US" sz="2800" dirty="0" smtClean="0"/>
              <a:t>Begin the Process of Studying Leadership</a:t>
            </a:r>
            <a:endParaRPr lang="en-US" sz="2800" dirty="0"/>
          </a:p>
        </p:txBody>
      </p:sp>
      <p:sp>
        <p:nvSpPr>
          <p:cNvPr id="3" name="TextBox 2"/>
          <p:cNvSpPr txBox="1"/>
          <p:nvPr/>
        </p:nvSpPr>
        <p:spPr>
          <a:xfrm>
            <a:off x="381000" y="1447800"/>
            <a:ext cx="7391400" cy="4770537"/>
          </a:xfrm>
          <a:prstGeom prst="rect">
            <a:avLst/>
          </a:prstGeom>
          <a:noFill/>
        </p:spPr>
        <p:txBody>
          <a:bodyPr wrap="square" rtlCol="0">
            <a:spAutoFit/>
          </a:bodyPr>
          <a:lstStyle/>
          <a:p>
            <a:pPr marL="342900" indent="-342900">
              <a:buFont typeface="Arial"/>
              <a:buChar char="•"/>
            </a:pPr>
            <a:r>
              <a:rPr lang="en-US" sz="2000" dirty="0" smtClean="0"/>
              <a:t>Select a book, or podcast, or other resource to begin your study of leadership and personal development.				</a:t>
            </a:r>
            <a:r>
              <a:rPr lang="en-US" dirty="0" smtClean="0"/>
              <a:t>Jim </a:t>
            </a:r>
            <a:r>
              <a:rPr lang="en-US" dirty="0" err="1" smtClean="0"/>
              <a:t>Rohn</a:t>
            </a:r>
            <a:r>
              <a:rPr lang="en-US" dirty="0" smtClean="0"/>
              <a:t> says “ The difference between where you are today … and 	where you will be 5 years from now … will be found in the quality 	of the books you read.”</a:t>
            </a:r>
          </a:p>
          <a:p>
            <a:pPr marL="342900" indent="-342900">
              <a:buFont typeface="Arial"/>
              <a:buChar char="•"/>
            </a:pPr>
            <a:r>
              <a:rPr lang="en-US" sz="2000" dirty="0" smtClean="0"/>
              <a:t>Review or create your system for developing dozens of leaders about to come into your organization. ( how’s that for big thinking! )</a:t>
            </a:r>
          </a:p>
          <a:p>
            <a:pPr marL="342900" indent="-342900">
              <a:buFont typeface="Arial"/>
              <a:buChar char="•"/>
            </a:pPr>
            <a:r>
              <a:rPr lang="en-US" sz="2000" dirty="0" smtClean="0"/>
              <a:t>Monitor your self-talk (that will reveal your belief in your success) and revisit your vision for your organization .. How big can you see it?    </a:t>
            </a:r>
          </a:p>
          <a:p>
            <a:endParaRPr lang="en-US" sz="2000" dirty="0"/>
          </a:p>
          <a:p>
            <a:r>
              <a:rPr lang="en-US" sz="2000" dirty="0" smtClean="0"/>
              <a:t>                     harper</a:t>
            </a:r>
          </a:p>
          <a:p>
            <a:pPr marL="342900" indent="-342900">
              <a:buFont typeface="Arial"/>
              <a:buChar char="•"/>
            </a:pPr>
            <a:endParaRPr lang="en-US" sz="2400" dirty="0" smtClean="0"/>
          </a:p>
          <a:p>
            <a:pPr marL="342900" indent="-342900">
              <a:buFont typeface="Arial"/>
              <a:buChar char="•"/>
            </a:pPr>
            <a:endParaRPr lang="en-US" sz="2400" dirty="0"/>
          </a:p>
        </p:txBody>
      </p:sp>
      <p:pic>
        <p:nvPicPr>
          <p:cNvPr id="5" name="Picture 4"/>
          <p:cNvPicPr>
            <a:picLocks noChangeAspect="1"/>
          </p:cNvPicPr>
          <p:nvPr/>
        </p:nvPicPr>
        <p:blipFill>
          <a:blip r:embed="rId4"/>
          <a:stretch>
            <a:fillRect/>
          </a:stretch>
        </p:blipFill>
        <p:spPr>
          <a:xfrm>
            <a:off x="3200400" y="4800600"/>
            <a:ext cx="4234992" cy="1752600"/>
          </a:xfrm>
          <a:prstGeom prst="rect">
            <a:avLst/>
          </a:prstGeom>
        </p:spPr>
      </p:pic>
      <p:sp>
        <p:nvSpPr>
          <p:cNvPr id="6" name="TextBox 5"/>
          <p:cNvSpPr txBox="1"/>
          <p:nvPr/>
        </p:nvSpPr>
        <p:spPr>
          <a:xfrm>
            <a:off x="5715000" y="6096000"/>
            <a:ext cx="762000" cy="200799"/>
          </a:xfrm>
          <a:prstGeom prst="rect">
            <a:avLst/>
          </a:prstGeom>
          <a:solidFill>
            <a:schemeClr val="tx1">
              <a:lumMod val="65000"/>
              <a:lumOff val="35000"/>
            </a:schemeClr>
          </a:solidFill>
        </p:spPr>
        <p:txBody>
          <a:bodyPr wrap="square" rtlCol="0">
            <a:spAutoFit/>
          </a:bodyPr>
          <a:lstStyle/>
          <a:p>
            <a:endParaRPr lang="en-US" sz="1200" dirty="0"/>
          </a:p>
        </p:txBody>
      </p:sp>
    </p:spTree>
    <p:extLst>
      <p:ext uri="{BB962C8B-B14F-4D97-AF65-F5344CB8AC3E}">
        <p14:creationId xmlns:p14="http://schemas.microsoft.com/office/powerpoint/2010/main" val="1242581623"/>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extBox 1"/>
          <p:cNvSpPr txBox="1"/>
          <p:nvPr/>
        </p:nvSpPr>
        <p:spPr>
          <a:xfrm>
            <a:off x="457200" y="381000"/>
            <a:ext cx="6705600" cy="523220"/>
          </a:xfrm>
          <a:prstGeom prst="rect">
            <a:avLst/>
          </a:prstGeom>
          <a:noFill/>
          <a:ln>
            <a:solidFill>
              <a:schemeClr val="accent3">
                <a:lumMod val="50000"/>
              </a:schemeClr>
            </a:solidFill>
          </a:ln>
        </p:spPr>
        <p:txBody>
          <a:bodyPr wrap="square" rtlCol="0">
            <a:spAutoFit/>
          </a:bodyPr>
          <a:lstStyle/>
          <a:p>
            <a:r>
              <a:rPr lang="en-US" sz="2800" dirty="0" smtClean="0"/>
              <a:t>Action Steps –Summer Strategies</a:t>
            </a:r>
            <a:endParaRPr lang="en-US" sz="2800" dirty="0"/>
          </a:p>
        </p:txBody>
      </p:sp>
      <p:sp>
        <p:nvSpPr>
          <p:cNvPr id="3" name="TextBox 2"/>
          <p:cNvSpPr txBox="1"/>
          <p:nvPr/>
        </p:nvSpPr>
        <p:spPr>
          <a:xfrm>
            <a:off x="381000" y="1143000"/>
            <a:ext cx="8001000" cy="5262979"/>
          </a:xfrm>
          <a:prstGeom prst="rect">
            <a:avLst/>
          </a:prstGeom>
          <a:noFill/>
        </p:spPr>
        <p:txBody>
          <a:bodyPr wrap="square" rtlCol="0">
            <a:spAutoFit/>
          </a:bodyPr>
          <a:lstStyle/>
          <a:p>
            <a:pPr marL="342900" indent="-342900">
              <a:buFont typeface="Arial"/>
              <a:buChar char="•"/>
            </a:pPr>
            <a:r>
              <a:rPr lang="en-US" sz="2400" dirty="0" smtClean="0"/>
              <a:t>Help your distributors schedule </a:t>
            </a:r>
            <a:r>
              <a:rPr lang="en-US" sz="2400" dirty="0"/>
              <a:t>summer events now </a:t>
            </a:r>
            <a:r>
              <a:rPr lang="en-US" sz="2400" dirty="0" smtClean="0"/>
              <a:t>... </a:t>
            </a:r>
            <a:r>
              <a:rPr lang="en-US" sz="2400" dirty="0"/>
              <a:t>at the beginning of the month … </a:t>
            </a:r>
            <a:r>
              <a:rPr lang="en-US" sz="2400" dirty="0" smtClean="0"/>
              <a:t>Insert </a:t>
            </a:r>
            <a:r>
              <a:rPr lang="en-US" sz="2400" dirty="0"/>
              <a:t>a</a:t>
            </a:r>
            <a:r>
              <a:rPr lang="en-US" sz="2400" dirty="0" smtClean="0"/>
              <a:t> </a:t>
            </a:r>
            <a:r>
              <a:rPr lang="en-US" sz="2400" dirty="0"/>
              <a:t>calendar in the working folder with the names  &amp; contact information of all the people </a:t>
            </a:r>
            <a:r>
              <a:rPr lang="en-US" sz="2400" dirty="0" smtClean="0"/>
              <a:t>they </a:t>
            </a:r>
            <a:r>
              <a:rPr lang="en-US" sz="2400" dirty="0"/>
              <a:t>want to invite</a:t>
            </a:r>
            <a:r>
              <a:rPr lang="en-US" sz="2400" dirty="0" smtClean="0"/>
              <a:t>... </a:t>
            </a:r>
            <a:r>
              <a:rPr lang="en-US" sz="2400" dirty="0"/>
              <a:t>Set up Conference calls, play dates, 3-way calls, webinars, </a:t>
            </a:r>
            <a:r>
              <a:rPr lang="en-US" sz="2400" dirty="0" err="1" smtClean="0"/>
              <a:t>etc</a:t>
            </a:r>
            <a:endParaRPr lang="en-US" sz="2400" dirty="0" smtClean="0"/>
          </a:p>
          <a:p>
            <a:endParaRPr lang="en-US" sz="800" dirty="0"/>
          </a:p>
          <a:p>
            <a:pPr marL="342900" indent="-342900">
              <a:buFont typeface="Arial"/>
              <a:buChar char="•"/>
            </a:pPr>
            <a:r>
              <a:rPr lang="en-US" sz="2400" dirty="0" smtClean="0"/>
              <a:t>Help them set </a:t>
            </a:r>
            <a:r>
              <a:rPr lang="en-US" sz="2400" dirty="0"/>
              <a:t>a sponsoring goal for July --  and a PV goal … </a:t>
            </a:r>
            <a:endParaRPr lang="en-US" sz="2400" dirty="0" smtClean="0"/>
          </a:p>
          <a:p>
            <a:pPr marL="342900" indent="-342900">
              <a:buFont typeface="Arial"/>
              <a:buChar char="•"/>
            </a:pPr>
            <a:endParaRPr lang="en-US" sz="800" dirty="0"/>
          </a:p>
          <a:p>
            <a:pPr marL="342900" indent="-342900">
              <a:buFont typeface="Arial"/>
              <a:buChar char="•"/>
            </a:pPr>
            <a:r>
              <a:rPr lang="en-US" sz="2400" dirty="0" smtClean="0"/>
              <a:t>Find ways for them to attend the Cleveland Global </a:t>
            </a:r>
          </a:p>
          <a:p>
            <a:r>
              <a:rPr lang="en-US" sz="2400" dirty="0" smtClean="0"/>
              <a:t>Conference … It will be  one to remember. ( sharing rooms, car pooling, offering scholarships for increasing PV , </a:t>
            </a:r>
            <a:r>
              <a:rPr lang="en-US" sz="2400" dirty="0" err="1" smtClean="0"/>
              <a:t>etc</a:t>
            </a:r>
            <a:r>
              <a:rPr lang="en-US" sz="2400" dirty="0" smtClean="0"/>
              <a:t> )</a:t>
            </a:r>
          </a:p>
          <a:p>
            <a:endParaRPr lang="en-US" sz="800" dirty="0" smtClean="0"/>
          </a:p>
          <a:p>
            <a:pPr marL="342900" indent="-342900">
              <a:buFont typeface="Arial"/>
              <a:buChar char="•"/>
            </a:pPr>
            <a:r>
              <a:rPr lang="en-US" sz="2400" dirty="0" smtClean="0"/>
              <a:t>Help your distributors think about </a:t>
            </a:r>
            <a:r>
              <a:rPr lang="en-US" sz="2400" b="1" dirty="0" smtClean="0"/>
              <a:t>how many they will bring with them.                           </a:t>
            </a:r>
            <a:r>
              <a:rPr lang="en-US" sz="2400" dirty="0" smtClean="0"/>
              <a:t> </a:t>
            </a:r>
            <a:r>
              <a:rPr lang="en-US" sz="2400" dirty="0" err="1" smtClean="0"/>
              <a:t>katie</a:t>
            </a:r>
            <a:endParaRPr lang="en-US" sz="2400" dirty="0" smtClean="0"/>
          </a:p>
          <a:p>
            <a:pPr marL="342900" indent="-342900">
              <a:buFont typeface="Arial"/>
              <a:buChar char="•"/>
            </a:pPr>
            <a:endParaRPr lang="en-US" sz="2400" dirty="0" smtClean="0"/>
          </a:p>
          <a:p>
            <a:pPr marL="342900" indent="-342900">
              <a:buFont typeface="Arial"/>
              <a:buChar char="•"/>
            </a:pPr>
            <a:endParaRPr lang="en-US" sz="2400" dirty="0"/>
          </a:p>
        </p:txBody>
      </p:sp>
    </p:spTree>
    <p:extLst>
      <p:ext uri="{BB962C8B-B14F-4D97-AF65-F5344CB8AC3E}">
        <p14:creationId xmlns:p14="http://schemas.microsoft.com/office/powerpoint/2010/main" val="40508632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3"/>
          <p:cNvPicPr>
            <a:picLocks noChangeAspect="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pic>
        <p:nvPicPr>
          <p:cNvPr id="17411" name="Picture 4"/>
          <p:cNvPicPr>
            <a:picLocks noChangeAspect="1"/>
          </p:cNvPicPr>
          <p:nvPr/>
        </p:nvPicPr>
        <p:blipFill>
          <a:blip r:embed="rId4" cstate="print"/>
          <a:srcRect/>
          <a:stretch>
            <a:fillRect/>
          </a:stretch>
        </p:blipFill>
        <p:spPr bwMode="auto">
          <a:xfrm>
            <a:off x="0" y="-50800"/>
            <a:ext cx="9144000" cy="6858000"/>
          </a:xfrm>
          <a:prstGeom prst="rect">
            <a:avLst/>
          </a:prstGeom>
          <a:noFill/>
          <a:ln w="9525">
            <a:noFill/>
            <a:miter lim="800000"/>
            <a:headEnd/>
            <a:tailEnd/>
          </a:ln>
        </p:spPr>
      </p:pic>
      <p:sp>
        <p:nvSpPr>
          <p:cNvPr id="2" name="Title 1"/>
          <p:cNvSpPr>
            <a:spLocks noGrp="1"/>
          </p:cNvSpPr>
          <p:nvPr>
            <p:ph type="ctrTitle" idx="4294967295"/>
          </p:nvPr>
        </p:nvSpPr>
        <p:spPr>
          <a:xfrm>
            <a:off x="0" y="5147734"/>
            <a:ext cx="8394700" cy="1130300"/>
          </a:xfrm>
        </p:spPr>
        <p:txBody>
          <a:bodyPr>
            <a:normAutofit/>
          </a:bodyPr>
          <a:lstStyle/>
          <a:p>
            <a:pPr>
              <a:defRPr/>
            </a:pPr>
            <a:r>
              <a:rPr lang="en-US" sz="3600" b="1" dirty="0" smtClean="0">
                <a:solidFill>
                  <a:schemeClr val="bg1"/>
                </a:solidFill>
                <a:effectLst>
                  <a:outerShdw blurRad="38100" dist="38100" dir="2700000" algn="tl">
                    <a:srgbClr val="000000">
                      <a:alpha val="43137"/>
                    </a:srgbClr>
                  </a:outerShdw>
                </a:effectLst>
              </a:rPr>
              <a:t>Cleveland, Ohio – August 12-16</a:t>
            </a:r>
            <a:r>
              <a:rPr lang="en-US" sz="3600" b="1" baseline="30000" dirty="0" smtClean="0">
                <a:solidFill>
                  <a:schemeClr val="bg1"/>
                </a:solidFill>
                <a:effectLst>
                  <a:outerShdw blurRad="38100" dist="38100" dir="2700000" algn="tl">
                    <a:srgbClr val="000000">
                      <a:alpha val="43137"/>
                    </a:srgbClr>
                  </a:outerShdw>
                </a:effectLst>
              </a:rPr>
              <a:t>th</a:t>
            </a:r>
            <a:r>
              <a:rPr lang="en-US" sz="3600" b="1" dirty="0" smtClean="0">
                <a:solidFill>
                  <a:schemeClr val="bg1"/>
                </a:solidFill>
                <a:effectLst>
                  <a:outerShdw blurRad="38100" dist="38100" dir="2700000" algn="tl">
                    <a:srgbClr val="000000">
                      <a:alpha val="43137"/>
                    </a:srgbClr>
                  </a:outerShdw>
                </a:effectLst>
              </a:rPr>
              <a:t> 2015</a:t>
            </a:r>
            <a:endParaRPr lang="en-US" sz="3600" b="1" dirty="0">
              <a:solidFill>
                <a:schemeClr val="bg1"/>
              </a:solidFill>
              <a:effectLst>
                <a:outerShdw blurRad="38100" dist="38100" dir="2700000" algn="tl">
                  <a:srgbClr val="000000">
                    <a:alpha val="43137"/>
                  </a:srgbClr>
                </a:outerShdw>
              </a:effectLst>
            </a:endParaRPr>
          </a:p>
        </p:txBody>
      </p:sp>
      <p:sp>
        <p:nvSpPr>
          <p:cNvPr id="3" name="TextBox 2"/>
          <p:cNvSpPr txBox="1"/>
          <p:nvPr/>
        </p:nvSpPr>
        <p:spPr>
          <a:xfrm>
            <a:off x="6781800" y="6400800"/>
            <a:ext cx="643626" cy="369332"/>
          </a:xfrm>
          <a:prstGeom prst="rect">
            <a:avLst/>
          </a:prstGeom>
          <a:solidFill>
            <a:schemeClr val="bg1"/>
          </a:solidFill>
        </p:spPr>
        <p:txBody>
          <a:bodyPr wrap="none" rtlCol="0">
            <a:spAutoFit/>
          </a:bodyPr>
          <a:lstStyle/>
          <a:p>
            <a:r>
              <a:rPr lang="en-US" dirty="0" err="1" smtClean="0"/>
              <a:t>katie</a:t>
            </a:r>
            <a:endParaRPr lang="en-US" dirty="0"/>
          </a:p>
        </p:txBody>
      </p:sp>
    </p:spTree>
    <p:extLst>
      <p:ext uri="{BB962C8B-B14F-4D97-AF65-F5344CB8AC3E}">
        <p14:creationId xmlns:p14="http://schemas.microsoft.com/office/powerpoint/2010/main" val="741627191"/>
      </p:ext>
    </p:extLst>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838200" y="990600"/>
            <a:ext cx="7543800" cy="3733800"/>
          </a:xfrm>
          <a:prstGeom prst="rect">
            <a:avLst/>
          </a:prstGeom>
        </p:spPr>
      </p:pic>
      <p:sp>
        <p:nvSpPr>
          <p:cNvPr id="2" name="TextBox 1"/>
          <p:cNvSpPr txBox="1"/>
          <p:nvPr/>
        </p:nvSpPr>
        <p:spPr>
          <a:xfrm>
            <a:off x="7239000" y="5562600"/>
            <a:ext cx="361622" cy="369332"/>
          </a:xfrm>
          <a:prstGeom prst="rect">
            <a:avLst/>
          </a:prstGeom>
          <a:noFill/>
        </p:spPr>
        <p:txBody>
          <a:bodyPr wrap="none" rtlCol="0">
            <a:spAutoFit/>
          </a:bodyPr>
          <a:lstStyle/>
          <a:p>
            <a:r>
              <a:rPr lang="en-US" dirty="0" err="1" smtClean="0"/>
              <a:t>jo</a:t>
            </a:r>
            <a:endParaRPr lang="en-US" dirty="0"/>
          </a:p>
        </p:txBody>
      </p:sp>
    </p:spTree>
    <p:extLst>
      <p:ext uri="{BB962C8B-B14F-4D97-AF65-F5344CB8AC3E}">
        <p14:creationId xmlns:p14="http://schemas.microsoft.com/office/powerpoint/2010/main" val="57918842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325562"/>
          </a:xfrm>
          <a:solidFill>
            <a:schemeClr val="tx2">
              <a:lumMod val="20000"/>
              <a:lumOff val="80000"/>
            </a:schemeClr>
          </a:solidFill>
        </p:spPr>
        <p:txBody>
          <a:bodyPr>
            <a:normAutofit fontScale="90000"/>
          </a:bodyPr>
          <a:lstStyle/>
          <a:p>
            <a:r>
              <a:rPr lang="en-US" sz="3200" b="1" dirty="0" smtClean="0"/>
              <a:t> Dan </a:t>
            </a:r>
            <a:r>
              <a:rPr lang="en-US" sz="3200" b="1" dirty="0" err="1" smtClean="0"/>
              <a:t>Buettner</a:t>
            </a:r>
            <a:r>
              <a:rPr lang="en-US" sz="3200" b="1" dirty="0" smtClean="0"/>
              <a:t> at Shaklee Live</a:t>
            </a:r>
            <a:br>
              <a:rPr lang="en-US" sz="3200" b="1" dirty="0" smtClean="0"/>
            </a:br>
            <a:r>
              <a:rPr lang="en-US" sz="2800" b="1" dirty="0" smtClean="0"/>
              <a:t>National Geographic Explorer and New York Times® best-selling author of </a:t>
            </a:r>
            <a:r>
              <a:rPr lang="en-US" sz="2800" b="1" i="1" dirty="0" smtClean="0"/>
              <a:t>The Blue Zones</a:t>
            </a:r>
            <a:endParaRPr lang="en-US" sz="3200" dirty="0"/>
          </a:p>
        </p:txBody>
      </p:sp>
      <p:sp>
        <p:nvSpPr>
          <p:cNvPr id="3" name="Content Placeholder 2"/>
          <p:cNvSpPr>
            <a:spLocks noGrp="1"/>
          </p:cNvSpPr>
          <p:nvPr>
            <p:ph idx="1"/>
          </p:nvPr>
        </p:nvSpPr>
        <p:spPr>
          <a:xfrm>
            <a:off x="1981200" y="1828800"/>
            <a:ext cx="6705600" cy="4724400"/>
          </a:xfrm>
        </p:spPr>
        <p:txBody>
          <a:bodyPr>
            <a:normAutofit/>
          </a:bodyPr>
          <a:lstStyle/>
          <a:p>
            <a:r>
              <a:rPr lang="en-US" sz="2000" dirty="0" smtClean="0"/>
              <a:t>Founded Blue Zones, </a:t>
            </a:r>
            <a:r>
              <a:rPr lang="en-US" sz="2000" baseline="30000" dirty="0" smtClean="0"/>
              <a:t> </a:t>
            </a:r>
            <a:r>
              <a:rPr lang="en-US" sz="2000" dirty="0" smtClean="0"/>
              <a:t>LLC in 2009, a company that puts the world’s best practices of longevity and wellbeing to work in people’s lives.  </a:t>
            </a:r>
          </a:p>
          <a:p>
            <a:r>
              <a:rPr lang="en-US" sz="2000" dirty="0" err="1" smtClean="0"/>
              <a:t>Buettner’s</a:t>
            </a:r>
            <a:r>
              <a:rPr lang="en-US" sz="2000" dirty="0" smtClean="0"/>
              <a:t> </a:t>
            </a:r>
            <a:r>
              <a:rPr lang="en-US" sz="2000" i="1" dirty="0" smtClean="0"/>
              <a:t>National Geographic</a:t>
            </a:r>
            <a:r>
              <a:rPr lang="en-US" sz="2000" dirty="0" smtClean="0"/>
              <a:t> cover story on longevity, “The Secrets of Living Longer,” was one of their top-selling issues in history and resulted in his being a finalist for a National Magazine Award.   </a:t>
            </a:r>
          </a:p>
          <a:p>
            <a:r>
              <a:rPr lang="en-US" sz="2000" dirty="0" smtClean="0"/>
              <a:t>His books </a:t>
            </a:r>
            <a:r>
              <a:rPr lang="en-US" sz="2000" i="1" dirty="0" smtClean="0"/>
              <a:t>The Blue Zones: Lessons for Living Longer from the People Who’ve Lived the Longest</a:t>
            </a:r>
            <a:r>
              <a:rPr lang="en-US" sz="2000" dirty="0" smtClean="0"/>
              <a:t> (2008) and</a:t>
            </a:r>
            <a:r>
              <a:rPr lang="en-US" sz="2000" i="1" dirty="0" smtClean="0"/>
              <a:t> Thrive: Finding Happiness the Blue Zones Way</a:t>
            </a:r>
            <a:r>
              <a:rPr lang="en-US" sz="2000" dirty="0" smtClean="0"/>
              <a:t> (2010) appeared on many bestseller lists and were both featured on </a:t>
            </a:r>
            <a:r>
              <a:rPr lang="en-US" sz="2000" i="1" dirty="0" smtClean="0"/>
              <a:t>Oprah</a:t>
            </a:r>
            <a:r>
              <a:rPr lang="en-US" sz="2000" dirty="0" smtClean="0"/>
              <a:t>. </a:t>
            </a:r>
          </a:p>
          <a:p>
            <a:r>
              <a:rPr lang="en-US" sz="2000" dirty="0" smtClean="0"/>
              <a:t>His new book, </a:t>
            </a:r>
            <a:r>
              <a:rPr lang="en-US" sz="2000" b="1" dirty="0" smtClean="0"/>
              <a:t>THE BLUE ZONES SOLUTION: </a:t>
            </a:r>
            <a:r>
              <a:rPr lang="en-US" sz="2000" b="1" i="1" dirty="0" smtClean="0"/>
              <a:t>Eating and Living Like the World’s Healthiest People</a:t>
            </a:r>
            <a:r>
              <a:rPr lang="en-US" sz="2000" dirty="0" smtClean="0"/>
              <a:t>, is available in stores now.</a:t>
            </a:r>
            <a:endParaRPr lang="en-US" sz="2000" dirty="0"/>
          </a:p>
        </p:txBody>
      </p:sp>
      <p:pic>
        <p:nvPicPr>
          <p:cNvPr id="1026" name="Picture 2" descr="Dan Buettner"/>
          <p:cNvPicPr>
            <a:picLocks noChangeAspect="1" noChangeArrowheads="1"/>
          </p:cNvPicPr>
          <p:nvPr/>
        </p:nvPicPr>
        <p:blipFill>
          <a:blip r:embed="rId2" cstate="print"/>
          <a:srcRect/>
          <a:stretch>
            <a:fillRect/>
          </a:stretch>
        </p:blipFill>
        <p:spPr bwMode="auto">
          <a:xfrm>
            <a:off x="317500" y="1905000"/>
            <a:ext cx="1714500" cy="1714500"/>
          </a:xfrm>
          <a:prstGeom prst="rect">
            <a:avLst/>
          </a:prstGeom>
          <a:noFill/>
        </p:spPr>
      </p:pic>
    </p:spTree>
    <p:extLst>
      <p:ext uri="{BB962C8B-B14F-4D97-AF65-F5344CB8AC3E}">
        <p14:creationId xmlns:p14="http://schemas.microsoft.com/office/powerpoint/2010/main" val="411996881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tx2">
              <a:lumMod val="20000"/>
              <a:lumOff val="80000"/>
            </a:schemeClr>
          </a:solidFill>
          <a:ln>
            <a:solidFill>
              <a:schemeClr val="tx2">
                <a:lumMod val="60000"/>
                <a:lumOff val="40000"/>
              </a:schemeClr>
            </a:solidFill>
          </a:ln>
        </p:spPr>
        <p:txBody>
          <a:bodyPr>
            <a:normAutofit/>
          </a:bodyPr>
          <a:lstStyle/>
          <a:p>
            <a:r>
              <a:rPr lang="en-US" sz="3200" dirty="0" smtClean="0"/>
              <a:t>Blue Zone Principles Applied to 20 American Cities, Improving Health of More Than 5 million </a:t>
            </a:r>
            <a:endParaRPr lang="en-US" sz="3200" dirty="0"/>
          </a:p>
        </p:txBody>
      </p:sp>
      <p:sp>
        <p:nvSpPr>
          <p:cNvPr id="3" name="Content Placeholder 2"/>
          <p:cNvSpPr>
            <a:spLocks noGrp="1"/>
          </p:cNvSpPr>
          <p:nvPr>
            <p:ph idx="1"/>
          </p:nvPr>
        </p:nvSpPr>
        <p:spPr>
          <a:xfrm>
            <a:off x="457200" y="1828800"/>
            <a:ext cx="8229600" cy="5029200"/>
          </a:xfrm>
        </p:spPr>
        <p:txBody>
          <a:bodyPr>
            <a:normAutofit/>
          </a:bodyPr>
          <a:lstStyle/>
          <a:p>
            <a:r>
              <a:rPr lang="en-US" sz="2000" dirty="0" smtClean="0"/>
              <a:t>In 2009, Dan </a:t>
            </a:r>
            <a:r>
              <a:rPr lang="en-US" sz="2000" dirty="0" err="1" smtClean="0"/>
              <a:t>Buettner</a:t>
            </a:r>
            <a:r>
              <a:rPr lang="en-US" sz="2000" dirty="0" smtClean="0"/>
              <a:t> and his partner, AARP, applied principles of </a:t>
            </a:r>
            <a:r>
              <a:rPr lang="en-US" sz="2000" i="1" dirty="0" smtClean="0"/>
              <a:t>The Blue Zones</a:t>
            </a:r>
            <a:r>
              <a:rPr lang="en-US" sz="2000" dirty="0" smtClean="0"/>
              <a:t> to Albert Lea, Minnesota, and successfully raised life expectancy and lowered health care costs by 40%. </a:t>
            </a:r>
          </a:p>
          <a:p>
            <a:r>
              <a:rPr lang="en-US" sz="2000" dirty="0" smtClean="0"/>
              <a:t> Since then, he has teamed with </a:t>
            </a:r>
            <a:r>
              <a:rPr lang="en-US" sz="2000" dirty="0" err="1" smtClean="0"/>
              <a:t>Healthways</a:t>
            </a:r>
            <a:r>
              <a:rPr lang="en-US" sz="2000" dirty="0" smtClean="0"/>
              <a:t> to implement the program in more than 20 cities in America and has dramatically improved the health of more than 5 million Americans to date.  </a:t>
            </a:r>
          </a:p>
          <a:p>
            <a:r>
              <a:rPr lang="en-US" sz="2000" dirty="0" smtClean="0"/>
              <a:t>Their strategy focuses on optimizing the health environment instead of individual behavior change. Writing in </a:t>
            </a:r>
            <a:r>
              <a:rPr lang="en-US" sz="2000" i="1" dirty="0" smtClean="0"/>
              <a:t>Newsweek</a:t>
            </a:r>
            <a:r>
              <a:rPr lang="en-US" sz="2000" dirty="0" smtClean="0"/>
              <a:t>, Harvard University’s Walter Willet called the results “stunning.”</a:t>
            </a:r>
          </a:p>
          <a:p>
            <a:r>
              <a:rPr lang="en-US" sz="2000" dirty="0" smtClean="0"/>
              <a:t>Dan also holds three world records in distance cycling and has won an Emmy Award for television production. You can learn more at </a:t>
            </a:r>
            <a:r>
              <a:rPr lang="en-US" sz="2000" dirty="0" smtClean="0">
                <a:hlinkClick r:id="rId2"/>
              </a:rPr>
              <a:t>www.bluezones.com</a:t>
            </a:r>
            <a:r>
              <a:rPr lang="en-US" sz="2000" dirty="0" smtClean="0"/>
              <a:t>.</a:t>
            </a:r>
          </a:p>
          <a:p>
            <a:endParaRPr lang="en-US" sz="2400" dirty="0"/>
          </a:p>
        </p:txBody>
      </p:sp>
    </p:spTree>
    <p:extLst>
      <p:ext uri="{BB962C8B-B14F-4D97-AF65-F5344CB8AC3E}">
        <p14:creationId xmlns:p14="http://schemas.microsoft.com/office/powerpoint/2010/main" val="187202420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33800" y="274638"/>
            <a:ext cx="4953000" cy="2011362"/>
          </a:xfrm>
          <a:ln w="38100">
            <a:solidFill>
              <a:schemeClr val="tx2">
                <a:lumMod val="60000"/>
                <a:lumOff val="40000"/>
              </a:schemeClr>
            </a:solidFill>
          </a:ln>
        </p:spPr>
        <p:txBody>
          <a:bodyPr>
            <a:normAutofit/>
          </a:bodyPr>
          <a:lstStyle/>
          <a:p>
            <a:r>
              <a:rPr lang="en-US" sz="3100" b="1" dirty="0" smtClean="0"/>
              <a:t>New York Times® best-selling author of </a:t>
            </a:r>
            <a:r>
              <a:rPr lang="en-US" sz="3100" b="1" i="1" dirty="0" smtClean="0"/>
              <a:t>The Happiness Advantage, </a:t>
            </a:r>
            <a:r>
              <a:rPr lang="en-US" sz="3100" b="1" dirty="0" smtClean="0"/>
              <a:t>Shawn </a:t>
            </a:r>
            <a:r>
              <a:rPr lang="en-US" sz="3100" b="1" dirty="0" err="1" smtClean="0"/>
              <a:t>Achor</a:t>
            </a:r>
            <a:r>
              <a:rPr lang="en-US" sz="3100" b="1" dirty="0" smtClean="0"/>
              <a:t> </a:t>
            </a:r>
            <a:br>
              <a:rPr lang="en-US" sz="3100" b="1" dirty="0" smtClean="0"/>
            </a:br>
            <a:r>
              <a:rPr lang="en-US" sz="3100" b="1" dirty="0" smtClean="0"/>
              <a:t>at Shaklee Live in Cleveland</a:t>
            </a:r>
            <a:endParaRPr lang="en-US" sz="3200" dirty="0"/>
          </a:p>
        </p:txBody>
      </p:sp>
      <p:sp>
        <p:nvSpPr>
          <p:cNvPr id="3" name="Content Placeholder 2"/>
          <p:cNvSpPr>
            <a:spLocks noGrp="1"/>
          </p:cNvSpPr>
          <p:nvPr>
            <p:ph idx="1"/>
          </p:nvPr>
        </p:nvSpPr>
        <p:spPr>
          <a:xfrm>
            <a:off x="495300" y="2362201"/>
            <a:ext cx="8153400" cy="1752600"/>
          </a:xfrm>
        </p:spPr>
        <p:txBody>
          <a:bodyPr>
            <a:normAutofit/>
          </a:bodyPr>
          <a:lstStyle/>
          <a:p>
            <a:r>
              <a:rPr lang="en-US" sz="2000" dirty="0" smtClean="0"/>
              <a:t>After spending 12 years at Harvard University, </a:t>
            </a:r>
            <a:r>
              <a:rPr lang="en-US" sz="2000" b="1" dirty="0" smtClean="0"/>
              <a:t>Shawn</a:t>
            </a:r>
            <a:r>
              <a:rPr lang="en-US" sz="2000" dirty="0" smtClean="0"/>
              <a:t> has become one of the world’s leading experts on the connection between happiness and success. </a:t>
            </a:r>
          </a:p>
          <a:p>
            <a:r>
              <a:rPr lang="en-US" sz="2000" dirty="0" smtClean="0"/>
              <a:t>His TED talk is one of the most popular of all time with over 8 million views, and his lecture airing on PBS has been seen by millions.</a:t>
            </a:r>
            <a:endParaRPr lang="en-US" sz="2000" dirty="0"/>
          </a:p>
        </p:txBody>
      </p:sp>
      <p:pic>
        <p:nvPicPr>
          <p:cNvPr id="83970" name="Picture 2" descr="ShawnAchor"/>
          <p:cNvPicPr>
            <a:picLocks noChangeAspect="1" noChangeArrowheads="1"/>
          </p:cNvPicPr>
          <p:nvPr/>
        </p:nvPicPr>
        <p:blipFill>
          <a:blip r:embed="rId2" cstate="print"/>
          <a:srcRect/>
          <a:stretch>
            <a:fillRect/>
          </a:stretch>
        </p:blipFill>
        <p:spPr bwMode="auto">
          <a:xfrm>
            <a:off x="304800" y="228600"/>
            <a:ext cx="3048000" cy="1714500"/>
          </a:xfrm>
          <a:prstGeom prst="rect">
            <a:avLst/>
          </a:prstGeom>
          <a:noFill/>
        </p:spPr>
      </p:pic>
      <p:sp>
        <p:nvSpPr>
          <p:cNvPr id="5" name="Rectangle 4"/>
          <p:cNvSpPr/>
          <p:nvPr/>
        </p:nvSpPr>
        <p:spPr>
          <a:xfrm>
            <a:off x="381000" y="4114800"/>
            <a:ext cx="8534400" cy="2308324"/>
          </a:xfrm>
          <a:prstGeom prst="rect">
            <a:avLst/>
          </a:prstGeom>
          <a:ln w="38100">
            <a:solidFill>
              <a:schemeClr val="tx2">
                <a:lumMod val="60000"/>
                <a:lumOff val="40000"/>
              </a:schemeClr>
            </a:solidFill>
          </a:ln>
        </p:spPr>
        <p:txBody>
          <a:bodyPr wrap="square">
            <a:spAutoFit/>
          </a:bodyPr>
          <a:lstStyle/>
          <a:p>
            <a:r>
              <a:rPr lang="en-US" b="1" dirty="0" smtClean="0"/>
              <a:t>Shawn</a:t>
            </a:r>
            <a:r>
              <a:rPr lang="en-US" dirty="0" smtClean="0"/>
              <a:t> has worked with over a third of the Fortune 100 companies, and lectured in more than 50 countries speaking to CEOs in China, senior leaders at the Pentagon, schoolchildren in South Africa, and farmers in Zimbabwe.</a:t>
            </a:r>
          </a:p>
          <a:p>
            <a:r>
              <a:rPr lang="en-US" dirty="0" smtClean="0"/>
              <a:t> His Happiness Advantage training is the largest and most successful positive psychology corporate training program to date in the world.</a:t>
            </a:r>
          </a:p>
          <a:p>
            <a:r>
              <a:rPr lang="en-US" dirty="0" smtClean="0"/>
              <a:t> Shawn is the author of </a:t>
            </a:r>
            <a:r>
              <a:rPr lang="en-US" i="1" dirty="0" smtClean="0"/>
              <a:t>New York Times best-selling books</a:t>
            </a:r>
            <a:r>
              <a:rPr lang="en-US" dirty="0" smtClean="0"/>
              <a:t> </a:t>
            </a:r>
            <a:r>
              <a:rPr lang="en-US" i="1" dirty="0" smtClean="0"/>
              <a:t>The Happiness Advantage</a:t>
            </a:r>
            <a:r>
              <a:rPr lang="en-US" dirty="0" smtClean="0"/>
              <a:t> (2010) and </a:t>
            </a:r>
            <a:r>
              <a:rPr lang="en-US" i="1" dirty="0" smtClean="0"/>
              <a:t>Before Happiness</a:t>
            </a:r>
            <a:r>
              <a:rPr lang="en-US" dirty="0" smtClean="0"/>
              <a:t> (2013), as well as </a:t>
            </a:r>
            <a:r>
              <a:rPr lang="en-US" i="1" dirty="0" smtClean="0"/>
              <a:t>Ripple’s Effect</a:t>
            </a:r>
            <a:r>
              <a:rPr lang="en-US" dirty="0" smtClean="0"/>
              <a:t> and </a:t>
            </a:r>
            <a:r>
              <a:rPr lang="en-US" i="1" dirty="0" smtClean="0"/>
              <a:t>The Orange Frog</a:t>
            </a:r>
            <a:r>
              <a:rPr lang="en-US" dirty="0" smtClean="0"/>
              <a:t>. </a:t>
            </a:r>
            <a:endParaRPr lang="en-US" dirty="0"/>
          </a:p>
        </p:txBody>
      </p:sp>
    </p:spTree>
    <p:extLst>
      <p:ext uri="{BB962C8B-B14F-4D97-AF65-F5344CB8AC3E}">
        <p14:creationId xmlns:p14="http://schemas.microsoft.com/office/powerpoint/2010/main" val="26694512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tx2">
              <a:lumMod val="20000"/>
              <a:lumOff val="80000"/>
            </a:schemeClr>
          </a:solidFill>
          <a:ln>
            <a:solidFill>
              <a:schemeClr val="tx2">
                <a:lumMod val="60000"/>
                <a:lumOff val="40000"/>
              </a:schemeClr>
            </a:solidFill>
          </a:ln>
        </p:spPr>
        <p:txBody>
          <a:bodyPr>
            <a:normAutofit/>
          </a:bodyPr>
          <a:lstStyle/>
          <a:p>
            <a:r>
              <a:rPr lang="en-US" sz="3200" dirty="0" smtClean="0"/>
              <a:t>Blue Zone Principles Applied to 20 American Cities, Improving Health of More Than 5 million </a:t>
            </a:r>
            <a:endParaRPr lang="en-US" sz="3200" dirty="0"/>
          </a:p>
        </p:txBody>
      </p:sp>
      <p:sp>
        <p:nvSpPr>
          <p:cNvPr id="3" name="Content Placeholder 2"/>
          <p:cNvSpPr>
            <a:spLocks noGrp="1"/>
          </p:cNvSpPr>
          <p:nvPr>
            <p:ph idx="1"/>
          </p:nvPr>
        </p:nvSpPr>
        <p:spPr>
          <a:xfrm>
            <a:off x="457200" y="1828800"/>
            <a:ext cx="8229600" cy="5029200"/>
          </a:xfrm>
        </p:spPr>
        <p:txBody>
          <a:bodyPr>
            <a:normAutofit/>
          </a:bodyPr>
          <a:lstStyle/>
          <a:p>
            <a:r>
              <a:rPr lang="en-US" sz="2000" dirty="0" smtClean="0"/>
              <a:t>In 2009, Dan </a:t>
            </a:r>
            <a:r>
              <a:rPr lang="en-US" sz="2000" dirty="0" err="1" smtClean="0"/>
              <a:t>Buettner</a:t>
            </a:r>
            <a:r>
              <a:rPr lang="en-US" sz="2000" dirty="0" smtClean="0"/>
              <a:t> and his partner, AARP, applied principles of </a:t>
            </a:r>
            <a:r>
              <a:rPr lang="en-US" sz="2000" i="1" dirty="0" smtClean="0"/>
              <a:t>The Blue Zones</a:t>
            </a:r>
            <a:r>
              <a:rPr lang="en-US" sz="2000" dirty="0" smtClean="0"/>
              <a:t> to Albert Lea, Minnesota, and successfully raised life expectancy and lowered health care costs by 40%. </a:t>
            </a:r>
          </a:p>
          <a:p>
            <a:r>
              <a:rPr lang="en-US" sz="2000" dirty="0" smtClean="0"/>
              <a:t> Since then, he has teamed with </a:t>
            </a:r>
            <a:r>
              <a:rPr lang="en-US" sz="2000" dirty="0" err="1" smtClean="0"/>
              <a:t>Healthways</a:t>
            </a:r>
            <a:r>
              <a:rPr lang="en-US" sz="2000" dirty="0" smtClean="0"/>
              <a:t> to implement the program in more than 20 cities in America and has dramatically improved the health of more than 5 million Americans to date.  </a:t>
            </a:r>
          </a:p>
          <a:p>
            <a:r>
              <a:rPr lang="en-US" sz="2000" dirty="0" smtClean="0"/>
              <a:t>Their strategy focuses on optimizing the health environment instead of individual behavior change. Writing in </a:t>
            </a:r>
            <a:r>
              <a:rPr lang="en-US" sz="2000" i="1" dirty="0" smtClean="0"/>
              <a:t>Newsweek</a:t>
            </a:r>
            <a:r>
              <a:rPr lang="en-US" sz="2000" dirty="0" smtClean="0"/>
              <a:t>, Harvard University’s Walter Willet called the results “stunning.”</a:t>
            </a:r>
          </a:p>
          <a:p>
            <a:r>
              <a:rPr lang="en-US" sz="2000" dirty="0" smtClean="0"/>
              <a:t>Dan also holds three world records in distance cycling and has won an Emmy Award for television production. You can learn more at </a:t>
            </a:r>
            <a:r>
              <a:rPr lang="en-US" sz="2000" dirty="0" smtClean="0">
                <a:hlinkClick r:id="rId2"/>
              </a:rPr>
              <a:t>www.bluezones.com</a:t>
            </a:r>
            <a:r>
              <a:rPr lang="en-US" sz="2000" dirty="0" smtClean="0"/>
              <a:t>.</a:t>
            </a:r>
          </a:p>
          <a:p>
            <a:endParaRPr lang="en-US" sz="2400" dirty="0"/>
          </a:p>
        </p:txBody>
      </p:sp>
    </p:spTree>
    <p:extLst>
      <p:ext uri="{BB962C8B-B14F-4D97-AF65-F5344CB8AC3E}">
        <p14:creationId xmlns:p14="http://schemas.microsoft.com/office/powerpoint/2010/main" val="5989478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33800" y="274638"/>
            <a:ext cx="4953000" cy="2011362"/>
          </a:xfrm>
          <a:ln w="38100">
            <a:solidFill>
              <a:schemeClr val="tx2">
                <a:lumMod val="60000"/>
                <a:lumOff val="40000"/>
              </a:schemeClr>
            </a:solidFill>
          </a:ln>
        </p:spPr>
        <p:txBody>
          <a:bodyPr>
            <a:normAutofit/>
          </a:bodyPr>
          <a:lstStyle/>
          <a:p>
            <a:r>
              <a:rPr lang="en-US" sz="3100" b="1" dirty="0" smtClean="0"/>
              <a:t>New York Times® best-selling author of </a:t>
            </a:r>
            <a:r>
              <a:rPr lang="en-US" sz="3100" b="1" i="1" dirty="0" smtClean="0"/>
              <a:t>The Happiness Advantage, </a:t>
            </a:r>
            <a:r>
              <a:rPr lang="en-US" sz="3100" b="1" dirty="0" smtClean="0"/>
              <a:t>Shawn </a:t>
            </a:r>
            <a:r>
              <a:rPr lang="en-US" sz="3100" b="1" dirty="0" err="1" smtClean="0"/>
              <a:t>Achor</a:t>
            </a:r>
            <a:r>
              <a:rPr lang="en-US" sz="3100" b="1" dirty="0" smtClean="0"/>
              <a:t> </a:t>
            </a:r>
            <a:br>
              <a:rPr lang="en-US" sz="3100" b="1" dirty="0" smtClean="0"/>
            </a:br>
            <a:r>
              <a:rPr lang="en-US" sz="3100" b="1" dirty="0" smtClean="0"/>
              <a:t>at Shaklee Live in Cleveland</a:t>
            </a:r>
            <a:endParaRPr lang="en-US" sz="3200" dirty="0"/>
          </a:p>
        </p:txBody>
      </p:sp>
      <p:sp>
        <p:nvSpPr>
          <p:cNvPr id="3" name="Content Placeholder 2"/>
          <p:cNvSpPr>
            <a:spLocks noGrp="1"/>
          </p:cNvSpPr>
          <p:nvPr>
            <p:ph idx="1"/>
          </p:nvPr>
        </p:nvSpPr>
        <p:spPr>
          <a:xfrm>
            <a:off x="495300" y="2362201"/>
            <a:ext cx="8153400" cy="1752600"/>
          </a:xfrm>
        </p:spPr>
        <p:txBody>
          <a:bodyPr>
            <a:normAutofit/>
          </a:bodyPr>
          <a:lstStyle/>
          <a:p>
            <a:r>
              <a:rPr lang="en-US" sz="2000" dirty="0" smtClean="0"/>
              <a:t>After spending 12 years at Harvard University, </a:t>
            </a:r>
            <a:r>
              <a:rPr lang="en-US" sz="2000" b="1" dirty="0" smtClean="0"/>
              <a:t>Shawn</a:t>
            </a:r>
            <a:r>
              <a:rPr lang="en-US" sz="2000" dirty="0" smtClean="0"/>
              <a:t> has become one of the world’s leading experts on the connection between happiness and success. </a:t>
            </a:r>
          </a:p>
          <a:p>
            <a:r>
              <a:rPr lang="en-US" sz="2000" dirty="0" smtClean="0"/>
              <a:t>His TED talk is one of the most popular of all time with over 8 million views, and his lecture airing on PBS has been seen by millions.</a:t>
            </a:r>
            <a:endParaRPr lang="en-US" sz="2000" dirty="0"/>
          </a:p>
        </p:txBody>
      </p:sp>
      <p:pic>
        <p:nvPicPr>
          <p:cNvPr id="83970" name="Picture 2" descr="ShawnAchor"/>
          <p:cNvPicPr>
            <a:picLocks noChangeAspect="1" noChangeArrowheads="1"/>
          </p:cNvPicPr>
          <p:nvPr/>
        </p:nvPicPr>
        <p:blipFill>
          <a:blip r:embed="rId2" cstate="print"/>
          <a:srcRect/>
          <a:stretch>
            <a:fillRect/>
          </a:stretch>
        </p:blipFill>
        <p:spPr bwMode="auto">
          <a:xfrm>
            <a:off x="304800" y="228600"/>
            <a:ext cx="3048000" cy="1714500"/>
          </a:xfrm>
          <a:prstGeom prst="rect">
            <a:avLst/>
          </a:prstGeom>
          <a:noFill/>
        </p:spPr>
      </p:pic>
      <p:sp>
        <p:nvSpPr>
          <p:cNvPr id="5" name="Rectangle 4"/>
          <p:cNvSpPr/>
          <p:nvPr/>
        </p:nvSpPr>
        <p:spPr>
          <a:xfrm>
            <a:off x="381000" y="4114800"/>
            <a:ext cx="8534400" cy="2308324"/>
          </a:xfrm>
          <a:prstGeom prst="rect">
            <a:avLst/>
          </a:prstGeom>
          <a:ln w="38100">
            <a:solidFill>
              <a:schemeClr val="tx2">
                <a:lumMod val="60000"/>
                <a:lumOff val="40000"/>
              </a:schemeClr>
            </a:solidFill>
          </a:ln>
        </p:spPr>
        <p:txBody>
          <a:bodyPr wrap="square">
            <a:spAutoFit/>
          </a:bodyPr>
          <a:lstStyle/>
          <a:p>
            <a:r>
              <a:rPr lang="en-US" b="1" dirty="0" smtClean="0"/>
              <a:t>Shawn</a:t>
            </a:r>
            <a:r>
              <a:rPr lang="en-US" dirty="0" smtClean="0"/>
              <a:t> has worked with over a third of the Fortune 100 companies, and lectured in more than 50 countries speaking to CEOs in China, senior leaders at the Pentagon, schoolchildren in South Africa, and farmers in Zimbabwe.</a:t>
            </a:r>
          </a:p>
          <a:p>
            <a:r>
              <a:rPr lang="en-US" dirty="0" smtClean="0"/>
              <a:t> His Happiness Advantage training is the largest and most successful positive psychology corporate training program to date in the world.</a:t>
            </a:r>
          </a:p>
          <a:p>
            <a:r>
              <a:rPr lang="en-US" dirty="0" smtClean="0"/>
              <a:t> Shawn is the author of </a:t>
            </a:r>
            <a:r>
              <a:rPr lang="en-US" i="1" dirty="0" smtClean="0"/>
              <a:t>New York Times best-selling books</a:t>
            </a:r>
            <a:r>
              <a:rPr lang="en-US" dirty="0" smtClean="0"/>
              <a:t> </a:t>
            </a:r>
            <a:r>
              <a:rPr lang="en-US" i="1" dirty="0" smtClean="0"/>
              <a:t>The Happiness Advantage</a:t>
            </a:r>
            <a:r>
              <a:rPr lang="en-US" dirty="0" smtClean="0"/>
              <a:t> (2010) and </a:t>
            </a:r>
            <a:r>
              <a:rPr lang="en-US" i="1" dirty="0" smtClean="0"/>
              <a:t>Before Happiness</a:t>
            </a:r>
            <a:r>
              <a:rPr lang="en-US" dirty="0" smtClean="0"/>
              <a:t> (2013), as well as </a:t>
            </a:r>
            <a:r>
              <a:rPr lang="en-US" i="1" dirty="0" smtClean="0"/>
              <a:t>Ripple’s Effect</a:t>
            </a:r>
            <a:r>
              <a:rPr lang="en-US" dirty="0" smtClean="0"/>
              <a:t> and </a:t>
            </a:r>
            <a:r>
              <a:rPr lang="en-US" i="1" dirty="0" smtClean="0"/>
              <a:t>The Orange Frog</a:t>
            </a:r>
            <a:r>
              <a:rPr lang="en-US" dirty="0" smtClean="0"/>
              <a:t>. </a:t>
            </a:r>
            <a:endParaRPr lang="en-US" dirty="0"/>
          </a:p>
        </p:txBody>
      </p:sp>
    </p:spTree>
    <p:extLst>
      <p:ext uri="{BB962C8B-B14F-4D97-AF65-F5344CB8AC3E}">
        <p14:creationId xmlns:p14="http://schemas.microsoft.com/office/powerpoint/2010/main" val="2516400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311400" y="368300"/>
            <a:ext cx="4508500" cy="6121400"/>
          </a:xfrm>
          <a:prstGeom prst="rect">
            <a:avLst/>
          </a:prstGeom>
        </p:spPr>
      </p:pic>
    </p:spTree>
    <p:extLst>
      <p:ext uri="{BB962C8B-B14F-4D97-AF65-F5344CB8AC3E}">
        <p14:creationId xmlns:p14="http://schemas.microsoft.com/office/powerpoint/2010/main" val="17238758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09600" y="914400"/>
            <a:ext cx="8153400" cy="5078313"/>
          </a:xfrm>
          <a:prstGeom prst="rect">
            <a:avLst/>
          </a:prstGeom>
          <a:noFill/>
          <a:ln>
            <a:solidFill>
              <a:schemeClr val="accent3">
                <a:lumMod val="50000"/>
              </a:schemeClr>
            </a:solidFill>
          </a:ln>
          <a:effectLst>
            <a:glow rad="101600">
              <a:schemeClr val="accent3">
                <a:lumMod val="50000"/>
                <a:alpha val="75000"/>
              </a:schemeClr>
            </a:glow>
          </a:effectLst>
        </p:spPr>
        <p:txBody>
          <a:bodyPr wrap="square" rtlCol="0">
            <a:spAutoFit/>
          </a:bodyPr>
          <a:lstStyle/>
          <a:p>
            <a:r>
              <a:rPr lang="en-US" sz="2400" dirty="0" smtClean="0"/>
              <a:t>		</a:t>
            </a:r>
            <a:r>
              <a:rPr lang="en-US" sz="2800" dirty="0" smtClean="0"/>
              <a:t>Jim </a:t>
            </a:r>
            <a:r>
              <a:rPr lang="en-US" sz="2800" dirty="0" err="1" smtClean="0"/>
              <a:t>Rohn</a:t>
            </a:r>
            <a:r>
              <a:rPr lang="en-US" sz="2800" dirty="0" smtClean="0"/>
              <a:t> …</a:t>
            </a:r>
          </a:p>
          <a:p>
            <a:endParaRPr lang="en-US" sz="2400" dirty="0" smtClean="0"/>
          </a:p>
          <a:p>
            <a:pPr algn="ctr"/>
            <a:r>
              <a:rPr lang="en-US" sz="2800" i="1" dirty="0" smtClean="0"/>
              <a:t> </a:t>
            </a:r>
            <a:r>
              <a:rPr lang="en-US" sz="3200" i="1" dirty="0" smtClean="0"/>
              <a:t>If you want to have more, 						you have to become more.</a:t>
            </a:r>
          </a:p>
          <a:p>
            <a:pPr algn="ctr"/>
            <a:r>
              <a:rPr lang="en-US" sz="3200" i="1" dirty="0" smtClean="0"/>
              <a:t> For things to change,  you have to change.</a:t>
            </a:r>
          </a:p>
          <a:p>
            <a:pPr algn="ctr"/>
            <a:r>
              <a:rPr lang="en-US" sz="3200" i="1" dirty="0" smtClean="0"/>
              <a:t> For things to get better, you have to get better.</a:t>
            </a:r>
          </a:p>
          <a:p>
            <a:pPr algn="ctr"/>
            <a:r>
              <a:rPr lang="en-US" sz="3200" i="1" dirty="0" smtClean="0"/>
              <a:t> For things to improve, you have to improve.</a:t>
            </a:r>
          </a:p>
          <a:p>
            <a:pPr algn="ctr"/>
            <a:r>
              <a:rPr lang="en-US" sz="3200" i="1" dirty="0" smtClean="0"/>
              <a:t> When you grow, everything grows for you</a:t>
            </a:r>
            <a:r>
              <a:rPr lang="en-US" sz="3200" dirty="0" smtClean="0"/>
              <a:t>.</a:t>
            </a:r>
          </a:p>
          <a:p>
            <a:endParaRPr lang="en-US" sz="3200" dirty="0" smtClean="0"/>
          </a:p>
          <a:p>
            <a:endParaRPr lang="en-US" sz="2400" dirty="0" smtClean="0"/>
          </a:p>
          <a:p>
            <a:endParaRPr lang="en-US" sz="2400" dirty="0"/>
          </a:p>
        </p:txBody>
      </p:sp>
    </p:spTree>
    <p:extLst>
      <p:ext uri="{BB962C8B-B14F-4D97-AF65-F5344CB8AC3E}">
        <p14:creationId xmlns:p14="http://schemas.microsoft.com/office/powerpoint/2010/main" val="38939501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media1.santabanta.com/full5/outdoors/summer/summer-1a.jpg"/>
          <p:cNvPicPr>
            <a:picLocks noChangeAspect="1" noChangeArrowheads="1"/>
          </p:cNvPicPr>
          <p:nvPr/>
        </p:nvPicPr>
        <p:blipFill>
          <a:blip r:embed="rId2" cstate="print"/>
          <a:srcRect/>
          <a:stretch>
            <a:fillRect/>
          </a:stretch>
        </p:blipFill>
        <p:spPr bwMode="auto">
          <a:xfrm>
            <a:off x="0" y="1"/>
            <a:ext cx="9144000" cy="6858000"/>
          </a:xfrm>
          <a:prstGeom prst="rect">
            <a:avLst/>
          </a:prstGeom>
          <a:noFill/>
        </p:spPr>
      </p:pic>
      <p:sp>
        <p:nvSpPr>
          <p:cNvPr id="2" name="Title 1"/>
          <p:cNvSpPr>
            <a:spLocks noGrp="1"/>
          </p:cNvSpPr>
          <p:nvPr>
            <p:ph type="title"/>
          </p:nvPr>
        </p:nvSpPr>
        <p:spPr>
          <a:xfrm>
            <a:off x="685800" y="381000"/>
            <a:ext cx="7751135" cy="2971800"/>
          </a:xfrm>
          <a:ln>
            <a:solidFill>
              <a:schemeClr val="tx1"/>
            </a:solidFill>
          </a:ln>
        </p:spPr>
        <p:txBody>
          <a:bodyPr>
            <a:normAutofit fontScale="90000"/>
          </a:bodyPr>
          <a:lstStyle/>
          <a:p>
            <a:r>
              <a:rPr lang="en-US" sz="3600" b="1" dirty="0" smtClean="0">
                <a:solidFill>
                  <a:schemeClr val="bg1"/>
                </a:solidFill>
              </a:rPr>
              <a:t/>
            </a:r>
            <a:br>
              <a:rPr lang="en-US" sz="3600" b="1" dirty="0" smtClean="0">
                <a:solidFill>
                  <a:schemeClr val="bg1"/>
                </a:solidFill>
              </a:rPr>
            </a:br>
            <a:r>
              <a:rPr lang="en-US" sz="3600" b="1" dirty="0" smtClean="0">
                <a:solidFill>
                  <a:schemeClr val="bg1"/>
                </a:solidFill>
              </a:rPr>
              <a:t>Summer Strategies</a:t>
            </a:r>
            <a:r>
              <a:rPr lang="en-US" sz="3600" b="1" dirty="0">
                <a:solidFill>
                  <a:schemeClr val="bg1"/>
                </a:solidFill>
              </a:rPr>
              <a:t/>
            </a:r>
            <a:br>
              <a:rPr lang="en-US" sz="3600" b="1" dirty="0">
                <a:solidFill>
                  <a:schemeClr val="bg1"/>
                </a:solidFill>
              </a:rPr>
            </a:br>
            <a:r>
              <a:rPr lang="en-US" sz="2800" b="1" dirty="0" smtClean="0">
                <a:solidFill>
                  <a:schemeClr val="bg1"/>
                </a:solidFill>
              </a:rPr>
              <a:t>Beware the temptation to get too laid back</a:t>
            </a:r>
            <a:br>
              <a:rPr lang="en-US" sz="2800" b="1" dirty="0" smtClean="0">
                <a:solidFill>
                  <a:schemeClr val="bg1"/>
                </a:solidFill>
              </a:rPr>
            </a:br>
            <a:r>
              <a:rPr lang="en-US" sz="2800" b="1" dirty="0" smtClean="0">
                <a:solidFill>
                  <a:schemeClr val="bg1"/>
                </a:solidFill>
              </a:rPr>
              <a:t>Summer can be a fabulous time to </a:t>
            </a:r>
            <a:br>
              <a:rPr lang="en-US" sz="2800" b="1" dirty="0" smtClean="0">
                <a:solidFill>
                  <a:schemeClr val="bg1"/>
                </a:solidFill>
              </a:rPr>
            </a:br>
            <a:r>
              <a:rPr lang="en-US" sz="2800" b="1" dirty="0" smtClean="0">
                <a:solidFill>
                  <a:schemeClr val="bg1"/>
                </a:solidFill>
              </a:rPr>
              <a:t>meet new people, to host casual events and to expand our businesses.</a:t>
            </a:r>
            <a:br>
              <a:rPr lang="en-US" sz="2800" b="1" dirty="0" smtClean="0">
                <a:solidFill>
                  <a:schemeClr val="bg1"/>
                </a:solidFill>
              </a:rPr>
            </a:br>
            <a:r>
              <a:rPr lang="en-US" sz="2800" b="1" dirty="0" smtClean="0">
                <a:solidFill>
                  <a:schemeClr val="bg1"/>
                </a:solidFill>
              </a:rPr>
              <a:t>Many Shaklee products are ideal for summer needs</a:t>
            </a:r>
            <a:br>
              <a:rPr lang="en-US" sz="2800" b="1" dirty="0" smtClean="0">
                <a:solidFill>
                  <a:schemeClr val="bg1"/>
                </a:solidFill>
              </a:rPr>
            </a:br>
            <a:r>
              <a:rPr lang="en-US" sz="2800" b="1" dirty="0" err="1" smtClean="0">
                <a:solidFill>
                  <a:schemeClr val="bg1"/>
                </a:solidFill>
              </a:rPr>
              <a:t>katie</a:t>
            </a:r>
            <a:r>
              <a:rPr lang="en-US" sz="2800" b="1" dirty="0" smtClean="0">
                <a:solidFill>
                  <a:schemeClr val="bg1"/>
                </a:solidFill>
              </a:rPr>
              <a:t/>
            </a:r>
            <a:br>
              <a:rPr lang="en-US" sz="2800" b="1" dirty="0" smtClean="0">
                <a:solidFill>
                  <a:schemeClr val="bg1"/>
                </a:solidFill>
              </a:rPr>
            </a:br>
            <a:r>
              <a:rPr lang="en-US" sz="3600" b="1" dirty="0" smtClean="0">
                <a:solidFill>
                  <a:schemeClr val="bg1"/>
                </a:solidFill>
              </a:rPr>
              <a:t/>
            </a:r>
            <a:br>
              <a:rPr lang="en-US" sz="3600" b="1" dirty="0" smtClean="0">
                <a:solidFill>
                  <a:schemeClr val="bg1"/>
                </a:solidFill>
              </a:rPr>
            </a:br>
            <a:endParaRPr lang="en-US" sz="3100" dirty="0">
              <a:solidFill>
                <a:schemeClr val="tx1">
                  <a:lumMod val="75000"/>
                  <a:lumOff val="25000"/>
                </a:schemeClr>
              </a:solidFill>
            </a:endParaRPr>
          </a:p>
        </p:txBody>
      </p:sp>
      <p:sp>
        <p:nvSpPr>
          <p:cNvPr id="3" name="Rectangle 2"/>
          <p:cNvSpPr/>
          <p:nvPr/>
        </p:nvSpPr>
        <p:spPr>
          <a:xfrm>
            <a:off x="1828800" y="3581400"/>
            <a:ext cx="6172200" cy="2308324"/>
          </a:xfrm>
          <a:prstGeom prst="rect">
            <a:avLst/>
          </a:prstGeom>
        </p:spPr>
        <p:txBody>
          <a:bodyPr wrap="square">
            <a:spAutoFit/>
          </a:bodyPr>
          <a:lstStyle/>
          <a:p>
            <a:pPr algn="ctr"/>
            <a:r>
              <a:rPr lang="en-US" sz="2400" dirty="0">
                <a:solidFill>
                  <a:schemeClr val="tx1">
                    <a:lumMod val="75000"/>
                    <a:lumOff val="25000"/>
                  </a:schemeClr>
                </a:solidFill>
              </a:rPr>
              <a:t>September is prime time for starting new endeavors .. Be sure people know Shaklee </a:t>
            </a:r>
            <a:r>
              <a:rPr lang="en-US" sz="2400" dirty="0" smtClean="0">
                <a:solidFill>
                  <a:schemeClr val="tx1">
                    <a:lumMod val="75000"/>
                    <a:lumOff val="25000"/>
                  </a:schemeClr>
                </a:solidFill>
              </a:rPr>
              <a:t>could be </a:t>
            </a:r>
            <a:r>
              <a:rPr lang="en-US" sz="2400" dirty="0">
                <a:solidFill>
                  <a:schemeClr val="tx1">
                    <a:lumMod val="75000"/>
                    <a:lumOff val="25000"/>
                  </a:schemeClr>
                </a:solidFill>
              </a:rPr>
              <a:t>an option they could consider</a:t>
            </a:r>
            <a:br>
              <a:rPr lang="en-US" sz="2400" dirty="0">
                <a:solidFill>
                  <a:schemeClr val="tx1">
                    <a:lumMod val="75000"/>
                    <a:lumOff val="25000"/>
                  </a:schemeClr>
                </a:solidFill>
              </a:rPr>
            </a:br>
            <a:r>
              <a:rPr lang="en-US" sz="2400" dirty="0" smtClean="0">
                <a:solidFill>
                  <a:schemeClr val="tx1">
                    <a:lumMod val="75000"/>
                    <a:lumOff val="25000"/>
                  </a:schemeClr>
                </a:solidFill>
              </a:rPr>
              <a:t>A </a:t>
            </a:r>
            <a:r>
              <a:rPr lang="en-US" sz="2400" dirty="0">
                <a:solidFill>
                  <a:schemeClr val="tx1">
                    <a:lumMod val="75000"/>
                    <a:lumOff val="25000"/>
                  </a:schemeClr>
                </a:solidFill>
              </a:rPr>
              <a:t>leader makes things happen through planning &amp; preparation ..</a:t>
            </a:r>
            <a:br>
              <a:rPr lang="en-US" sz="2400" dirty="0">
                <a:solidFill>
                  <a:schemeClr val="tx1">
                    <a:lumMod val="75000"/>
                    <a:lumOff val="25000"/>
                  </a:schemeClr>
                </a:solidFill>
              </a:rPr>
            </a:br>
            <a:endParaRPr lang="en-US" sz="2400" dirty="0"/>
          </a:p>
        </p:txBody>
      </p:sp>
    </p:spTree>
    <p:extLst>
      <p:ext uri="{BB962C8B-B14F-4D97-AF65-F5344CB8AC3E}">
        <p14:creationId xmlns:p14="http://schemas.microsoft.com/office/powerpoint/2010/main" val="288234255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9762"/>
          </a:xfrm>
          <a:solidFill>
            <a:schemeClr val="accent2">
              <a:lumMod val="40000"/>
              <a:lumOff val="60000"/>
            </a:schemeClr>
          </a:solidFill>
          <a:ln>
            <a:solidFill>
              <a:schemeClr val="tx2">
                <a:lumMod val="60000"/>
                <a:lumOff val="40000"/>
              </a:schemeClr>
            </a:solidFill>
          </a:ln>
        </p:spPr>
        <p:txBody>
          <a:bodyPr>
            <a:normAutofit fontScale="90000"/>
          </a:bodyPr>
          <a:lstStyle/>
          <a:p>
            <a:r>
              <a:rPr lang="en-US" sz="3600" dirty="0" smtClean="0"/>
              <a:t>Monday Wellness Webinars Schedule</a:t>
            </a:r>
            <a:endParaRPr lang="en-US" sz="3600" dirty="0"/>
          </a:p>
        </p:txBody>
      </p:sp>
      <p:sp>
        <p:nvSpPr>
          <p:cNvPr id="3" name="Content Placeholder 2"/>
          <p:cNvSpPr>
            <a:spLocks noGrp="1"/>
          </p:cNvSpPr>
          <p:nvPr>
            <p:ph idx="1"/>
          </p:nvPr>
        </p:nvSpPr>
        <p:spPr>
          <a:xfrm>
            <a:off x="457200" y="1371600"/>
            <a:ext cx="8229600" cy="5105400"/>
          </a:xfrm>
        </p:spPr>
        <p:txBody>
          <a:bodyPr>
            <a:normAutofit/>
          </a:bodyPr>
          <a:lstStyle/>
          <a:p>
            <a:pPr>
              <a:buNone/>
            </a:pPr>
            <a:r>
              <a:rPr lang="en-US" sz="2400" dirty="0" smtClean="0"/>
              <a:t>June 1  -- Presidential Master Coordinator Gary Burke shares his story and overview of benefits of home businesses. </a:t>
            </a:r>
          </a:p>
          <a:p>
            <a:pPr>
              <a:buNone/>
            </a:pPr>
            <a:r>
              <a:rPr lang="en-US" sz="2400" dirty="0" smtClean="0"/>
              <a:t>June 8—Preparing for Perils of Summer – Sun, Dehydration, Bugs and Bumps</a:t>
            </a:r>
          </a:p>
          <a:p>
            <a:pPr>
              <a:buNone/>
            </a:pPr>
            <a:r>
              <a:rPr lang="en-US" sz="2400" dirty="0" smtClean="0"/>
              <a:t>June 15 – Nutritional Support for Labor, Delivery 				and Post Partum Healing</a:t>
            </a:r>
          </a:p>
          <a:p>
            <a:pPr>
              <a:buNone/>
            </a:pPr>
            <a:r>
              <a:rPr lang="en-US" sz="2400" dirty="0" smtClean="0"/>
              <a:t>June 25 – Power of our Profession for … 				Teachers who are Still Working		</a:t>
            </a:r>
            <a:r>
              <a:rPr lang="en-US" sz="2400" dirty="0" err="1" smtClean="0"/>
              <a:t>katie</a:t>
            </a:r>
            <a:endParaRPr lang="en-US" sz="2400" dirty="0" smtClean="0"/>
          </a:p>
          <a:p>
            <a:pPr>
              <a:buNone/>
            </a:pPr>
            <a:endParaRPr lang="en-US" sz="1000" dirty="0" smtClean="0"/>
          </a:p>
          <a:p>
            <a:pPr>
              <a:buNone/>
            </a:pPr>
            <a:r>
              <a:rPr lang="en-US" sz="2400" dirty="0" smtClean="0"/>
              <a:t>Archived at </a:t>
            </a:r>
            <a:r>
              <a:rPr lang="en-US" sz="2400" dirty="0" smtClean="0">
                <a:hlinkClick r:id="rId2"/>
              </a:rPr>
              <a:t>www.BetterHealthin31Days.com</a:t>
            </a:r>
            <a:endParaRPr lang="en-US" sz="2400" dirty="0" smtClean="0"/>
          </a:p>
          <a:p>
            <a:pPr>
              <a:buNone/>
            </a:pPr>
            <a:r>
              <a:rPr lang="en-US" sz="2400" dirty="0" smtClean="0"/>
              <a:t>Click here to attend </a:t>
            </a:r>
            <a:r>
              <a:rPr lang="en-US" sz="2400" u="sng" dirty="0" smtClean="0">
                <a:hlinkClick r:id="rId3" tooltip="https://www2.gotomeeting.com/register/168936498"/>
              </a:rPr>
              <a:t>https://www2.gotomeeting.com/register/168936498</a:t>
            </a:r>
            <a:endParaRPr lang="en-US" sz="2400" dirty="0" smtClean="0"/>
          </a:p>
          <a:p>
            <a:pPr>
              <a:buNone/>
            </a:pPr>
            <a:endParaRPr lang="en-US" sz="2400" dirty="0" smtClean="0"/>
          </a:p>
          <a:p>
            <a:pPr>
              <a:buNone/>
            </a:pPr>
            <a:endParaRPr lang="en-US" sz="2400" dirty="0"/>
          </a:p>
        </p:txBody>
      </p:sp>
    </p:spTree>
    <p:extLst>
      <p:ext uri="{BB962C8B-B14F-4D97-AF65-F5344CB8AC3E}">
        <p14:creationId xmlns:p14="http://schemas.microsoft.com/office/powerpoint/2010/main" val="18815325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990600" y="762000"/>
            <a:ext cx="7239000" cy="2616101"/>
          </a:xfrm>
          <a:prstGeom prst="rect">
            <a:avLst/>
          </a:prstGeom>
          <a:noFill/>
          <a:ln>
            <a:solidFill>
              <a:schemeClr val="accent3">
                <a:lumMod val="50000"/>
              </a:schemeClr>
            </a:solidFill>
          </a:ln>
        </p:spPr>
        <p:txBody>
          <a:bodyPr wrap="square" rtlCol="0">
            <a:spAutoFit/>
          </a:bodyPr>
          <a:lstStyle/>
          <a:p>
            <a:r>
              <a:rPr lang="en-US" sz="3600" dirty="0" smtClean="0"/>
              <a:t>Our Businesses Grow ..	As We Grow</a:t>
            </a:r>
          </a:p>
          <a:p>
            <a:pPr algn="ctr"/>
            <a:r>
              <a:rPr lang="en-US" sz="2400" dirty="0" smtClean="0"/>
              <a:t>Shaklee Leadership, Coaching and Personal Development Discussions</a:t>
            </a:r>
          </a:p>
          <a:p>
            <a:pPr algn="ctr"/>
            <a:r>
              <a:rPr lang="en-US" sz="2400" dirty="0" smtClean="0"/>
              <a:t>Summer 2015  # 1</a:t>
            </a:r>
          </a:p>
          <a:p>
            <a:pPr algn="ctr"/>
            <a:r>
              <a:rPr lang="en-US" sz="3200" dirty="0" smtClean="0"/>
              <a:t>It Takes a Leader to Build an Organization</a:t>
            </a:r>
          </a:p>
          <a:p>
            <a:pPr algn="ctr"/>
            <a:endParaRPr lang="en-US" sz="2400" dirty="0"/>
          </a:p>
        </p:txBody>
      </p:sp>
      <p:pic>
        <p:nvPicPr>
          <p:cNvPr id="9" name="Picture 8" descr="Jo Coogan.jpg"/>
          <p:cNvPicPr>
            <a:picLocks noChangeAspect="1"/>
          </p:cNvPicPr>
          <p:nvPr/>
        </p:nvPicPr>
        <p:blipFill>
          <a:blip r:embed="rId3" cstate="print"/>
          <a:stretch>
            <a:fillRect/>
          </a:stretch>
        </p:blipFill>
        <p:spPr>
          <a:xfrm>
            <a:off x="381000" y="4953000"/>
            <a:ext cx="1465262" cy="1635642"/>
          </a:xfrm>
          <a:prstGeom prst="rect">
            <a:avLst/>
          </a:prstGeom>
        </p:spPr>
      </p:pic>
      <p:pic>
        <p:nvPicPr>
          <p:cNvPr id="10" name="Picture 9" descr="barb 2010 anaheim.jpg"/>
          <p:cNvPicPr>
            <a:picLocks noChangeAspect="1"/>
          </p:cNvPicPr>
          <p:nvPr/>
        </p:nvPicPr>
        <p:blipFill>
          <a:blip r:embed="rId4" cstate="print"/>
          <a:stretch>
            <a:fillRect/>
          </a:stretch>
        </p:blipFill>
        <p:spPr>
          <a:xfrm>
            <a:off x="1981201" y="5074256"/>
            <a:ext cx="1371600" cy="1478943"/>
          </a:xfrm>
          <a:prstGeom prst="rect">
            <a:avLst/>
          </a:prstGeom>
        </p:spPr>
      </p:pic>
      <p:pic>
        <p:nvPicPr>
          <p:cNvPr id="11" name="Picture 10" descr="Katie Odom 2013 - 2.jpg"/>
          <p:cNvPicPr>
            <a:picLocks noChangeAspect="1"/>
          </p:cNvPicPr>
          <p:nvPr/>
        </p:nvPicPr>
        <p:blipFill>
          <a:blip r:embed="rId5" cstate="print"/>
          <a:stretch>
            <a:fillRect/>
          </a:stretch>
        </p:blipFill>
        <p:spPr>
          <a:xfrm>
            <a:off x="4267200" y="4953000"/>
            <a:ext cx="1185573" cy="1645138"/>
          </a:xfrm>
          <a:prstGeom prst="rect">
            <a:avLst/>
          </a:prstGeom>
        </p:spPr>
      </p:pic>
      <p:pic>
        <p:nvPicPr>
          <p:cNvPr id="12" name="Picture 11" descr="HarperHeadshots 2014.jpg"/>
          <p:cNvPicPr>
            <a:picLocks noChangeAspect="1"/>
          </p:cNvPicPr>
          <p:nvPr/>
        </p:nvPicPr>
        <p:blipFill>
          <a:blip r:embed="rId6" cstate="print"/>
          <a:stretch>
            <a:fillRect/>
          </a:stretch>
        </p:blipFill>
        <p:spPr>
          <a:xfrm>
            <a:off x="5715000" y="4953000"/>
            <a:ext cx="1066800" cy="1600200"/>
          </a:xfrm>
          <a:prstGeom prst="rect">
            <a:avLst/>
          </a:prstGeom>
        </p:spPr>
      </p:pic>
      <p:pic>
        <p:nvPicPr>
          <p:cNvPr id="13" name="Picture 12" descr="Lisa Anderson 2013.jpg"/>
          <p:cNvPicPr>
            <a:picLocks noChangeAspect="1"/>
          </p:cNvPicPr>
          <p:nvPr/>
        </p:nvPicPr>
        <p:blipFill>
          <a:blip r:embed="rId7" cstate="print"/>
          <a:stretch>
            <a:fillRect/>
          </a:stretch>
        </p:blipFill>
        <p:spPr>
          <a:xfrm>
            <a:off x="7467600" y="4953000"/>
            <a:ext cx="1066800" cy="1656094"/>
          </a:xfrm>
          <a:prstGeom prst="rect">
            <a:avLst/>
          </a:prstGeom>
        </p:spPr>
      </p:pic>
      <p:sp>
        <p:nvSpPr>
          <p:cNvPr id="14" name="TextBox 13"/>
          <p:cNvSpPr txBox="1"/>
          <p:nvPr/>
        </p:nvSpPr>
        <p:spPr>
          <a:xfrm>
            <a:off x="533400" y="4267200"/>
            <a:ext cx="2514600" cy="646331"/>
          </a:xfrm>
          <a:prstGeom prst="rect">
            <a:avLst/>
          </a:prstGeom>
          <a:noFill/>
          <a:ln>
            <a:solidFill>
              <a:schemeClr val="accent3">
                <a:lumMod val="50000"/>
              </a:schemeClr>
            </a:solidFill>
          </a:ln>
        </p:spPr>
        <p:txBody>
          <a:bodyPr wrap="square" rtlCol="0">
            <a:spAutoFit/>
          </a:bodyPr>
          <a:lstStyle/>
          <a:p>
            <a:r>
              <a:rPr lang="en-US" dirty="0" smtClean="0"/>
              <a:t>Master Coordinators Jo Coogan  &amp; Barb Lagoni</a:t>
            </a:r>
            <a:endParaRPr lang="en-US" dirty="0"/>
          </a:p>
        </p:txBody>
      </p:sp>
      <p:sp>
        <p:nvSpPr>
          <p:cNvPr id="15" name="TextBox 14"/>
          <p:cNvSpPr txBox="1"/>
          <p:nvPr/>
        </p:nvSpPr>
        <p:spPr>
          <a:xfrm>
            <a:off x="3962400" y="4191000"/>
            <a:ext cx="2971800" cy="646331"/>
          </a:xfrm>
          <a:prstGeom prst="rect">
            <a:avLst/>
          </a:prstGeom>
          <a:noFill/>
          <a:ln>
            <a:solidFill>
              <a:schemeClr val="accent3">
                <a:lumMod val="50000"/>
              </a:schemeClr>
            </a:solidFill>
          </a:ln>
        </p:spPr>
        <p:txBody>
          <a:bodyPr wrap="square" rtlCol="0">
            <a:spAutoFit/>
          </a:bodyPr>
          <a:lstStyle/>
          <a:p>
            <a:r>
              <a:rPr lang="en-US" dirty="0" smtClean="0"/>
              <a:t>Executive Coordinators</a:t>
            </a:r>
          </a:p>
          <a:p>
            <a:r>
              <a:rPr lang="en-US" dirty="0" smtClean="0"/>
              <a:t>Harper Guerra &amp; Katie Odom</a:t>
            </a:r>
            <a:endParaRPr lang="en-US" dirty="0"/>
          </a:p>
        </p:txBody>
      </p:sp>
      <p:sp>
        <p:nvSpPr>
          <p:cNvPr id="16" name="TextBox 15"/>
          <p:cNvSpPr txBox="1"/>
          <p:nvPr/>
        </p:nvSpPr>
        <p:spPr>
          <a:xfrm>
            <a:off x="7086600" y="3886200"/>
            <a:ext cx="1752600" cy="923330"/>
          </a:xfrm>
          <a:prstGeom prst="rect">
            <a:avLst/>
          </a:prstGeom>
          <a:noFill/>
          <a:ln>
            <a:solidFill>
              <a:schemeClr val="accent3">
                <a:lumMod val="50000"/>
              </a:schemeClr>
            </a:solidFill>
          </a:ln>
        </p:spPr>
        <p:txBody>
          <a:bodyPr wrap="square" rtlCol="0">
            <a:spAutoFit/>
          </a:bodyPr>
          <a:lstStyle/>
          <a:p>
            <a:pPr algn="ctr"/>
            <a:r>
              <a:rPr lang="en-US" dirty="0" smtClean="0"/>
              <a:t>Senior Executive       Coordinator    Lisa Anderson</a:t>
            </a:r>
            <a:endParaRPr lang="en-US" dirty="0"/>
          </a:p>
        </p:txBody>
      </p:sp>
    </p:spTree>
    <p:extLst>
      <p:ext uri="{BB962C8B-B14F-4D97-AF65-F5344CB8AC3E}">
        <p14:creationId xmlns:p14="http://schemas.microsoft.com/office/powerpoint/2010/main" val="148865438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7.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
  <TotalTime>2308</TotalTime>
  <Words>1066</Words>
  <Application>Microsoft Office PowerPoint</Application>
  <PresentationFormat>On-screen Show (4:3)</PresentationFormat>
  <Paragraphs>188</Paragraphs>
  <Slides>27</Slides>
  <Notes>15</Notes>
  <HiddenSlides>0</HiddenSlides>
  <MMClips>0</MMClips>
  <ScaleCrop>false</ScaleCrop>
  <HeadingPairs>
    <vt:vector size="4" baseType="variant">
      <vt:variant>
        <vt:lpstr>Theme</vt:lpstr>
      </vt:variant>
      <vt:variant>
        <vt:i4>1</vt:i4>
      </vt:variant>
      <vt:variant>
        <vt:lpstr>Slide Titles</vt:lpstr>
      </vt:variant>
      <vt:variant>
        <vt:i4>27</vt:i4>
      </vt:variant>
    </vt:vector>
  </HeadingPairs>
  <TitlesOfParts>
    <vt:vector size="28" baseType="lpstr">
      <vt:lpstr>Office Theme</vt:lpstr>
      <vt:lpstr>Cleveland, Ohio – August 12-16th 2015</vt:lpstr>
      <vt:lpstr> Dan Buettner at Shaklee Live National Geographic Explorer and New York Times® best-selling author of The Blue Zones</vt:lpstr>
      <vt:lpstr>Blue Zone Principles Applied to 20 American Cities, Improving Health of More Than 5 million </vt:lpstr>
      <vt:lpstr>New York Times® best-selling author of The Happiness Advantage, Shawn Achor  at Shaklee Live in Cleveland</vt:lpstr>
      <vt:lpstr>PowerPoint Presentation</vt:lpstr>
      <vt:lpstr>PowerPoint Presentation</vt:lpstr>
      <vt:lpstr> Summer Strategies Beware the temptation to get too laid back Summer can be a fabulous time to  meet new people, to host casual events and to expand our businesses. Many Shaklee products are ideal for summer needs katie  </vt:lpstr>
      <vt:lpstr>Monday Wellness Webinars Schedule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Cleveland, Ohio – August 12-16th 2015</vt:lpstr>
      <vt:lpstr>PowerPoint Presentation</vt:lpstr>
      <vt:lpstr> Dan Buettner at Shaklee Live National Geographic Explorer and New York Times® best-selling author of The Blue Zones</vt:lpstr>
      <vt:lpstr>Blue Zone Principles Applied to 20 American Cities, Improving Health of More Than 5 million </vt:lpstr>
      <vt:lpstr>New York Times® best-selling author of The Happiness Advantage, Shawn Achor  at Shaklee Live in Cleveland</vt:lpstr>
    </vt:vector>
  </TitlesOfParts>
  <Company>HP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Barb</dc:creator>
  <cp:lastModifiedBy> </cp:lastModifiedBy>
  <cp:revision>81</cp:revision>
  <cp:lastPrinted>2015-06-03T19:47:56Z</cp:lastPrinted>
  <dcterms:created xsi:type="dcterms:W3CDTF">2015-05-14T01:20:22Z</dcterms:created>
  <dcterms:modified xsi:type="dcterms:W3CDTF">2015-06-04T18:46:24Z</dcterms:modified>
</cp:coreProperties>
</file>