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71" r:id="rId3"/>
    <p:sldId id="283" r:id="rId4"/>
    <p:sldId id="257" r:id="rId5"/>
    <p:sldId id="272" r:id="rId6"/>
    <p:sldId id="260" r:id="rId7"/>
    <p:sldId id="258" r:id="rId8"/>
    <p:sldId id="259" r:id="rId9"/>
    <p:sldId id="270" r:id="rId10"/>
    <p:sldId id="263" r:id="rId11"/>
    <p:sldId id="262" r:id="rId12"/>
    <p:sldId id="261" r:id="rId13"/>
    <p:sldId id="264" r:id="rId14"/>
    <p:sldId id="265" r:id="rId15"/>
    <p:sldId id="266" r:id="rId16"/>
    <p:sldId id="267" r:id="rId17"/>
    <p:sldId id="268" r:id="rId18"/>
    <p:sldId id="269"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3138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3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06" autoAdjust="0"/>
    <p:restoredTop sz="80334" autoAdjust="0"/>
  </p:normalViewPr>
  <p:slideViewPr>
    <p:cSldViewPr snapToGrid="0">
      <p:cViewPr varScale="1">
        <p:scale>
          <a:sx n="93" d="100"/>
          <a:sy n="93" d="100"/>
        </p:scale>
        <p:origin x="115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3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7311"/>
          </a:xfrm>
          <a:prstGeom prst="rect">
            <a:avLst/>
          </a:prstGeom>
        </p:spPr>
        <p:txBody>
          <a:bodyPr vert="horz" lIns="91440" tIns="45720" rIns="91440" bIns="45720" rtlCol="0"/>
          <a:lstStyle>
            <a:lvl1pPr algn="r">
              <a:defRPr sz="1200"/>
            </a:lvl1pPr>
          </a:lstStyle>
          <a:p>
            <a:fld id="{5A0463B0-6BC9-4481-842B-5B5B3A7482FF}" type="datetimeFigureOut">
              <a:rPr lang="en-US" smtClean="0"/>
              <a:t>4/25/2016</a:t>
            </a:fld>
            <a:endParaRPr lang="en-US"/>
          </a:p>
        </p:txBody>
      </p:sp>
      <p:sp>
        <p:nvSpPr>
          <p:cNvPr id="4" name="Footer Placeholder 3"/>
          <p:cNvSpPr>
            <a:spLocks noGrp="1"/>
          </p:cNvSpPr>
          <p:nvPr>
            <p:ph type="ftr" sz="quarter" idx="2"/>
          </p:nvPr>
        </p:nvSpPr>
        <p:spPr>
          <a:xfrm>
            <a:off x="0" y="8846554"/>
            <a:ext cx="2971800" cy="46731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4"/>
            <a:ext cx="2971800" cy="467310"/>
          </a:xfrm>
          <a:prstGeom prst="rect">
            <a:avLst/>
          </a:prstGeom>
        </p:spPr>
        <p:txBody>
          <a:bodyPr vert="horz" lIns="91440" tIns="45720" rIns="91440" bIns="45720" rtlCol="0" anchor="b"/>
          <a:lstStyle>
            <a:lvl1pPr algn="r">
              <a:defRPr sz="1200"/>
            </a:lvl1pPr>
          </a:lstStyle>
          <a:p>
            <a:fld id="{D862E734-F788-47E1-BA31-6E329E053276}" type="slidenum">
              <a:rPr lang="en-US" smtClean="0"/>
              <a:t>‹#›</a:t>
            </a:fld>
            <a:endParaRPr lang="en-US"/>
          </a:p>
        </p:txBody>
      </p:sp>
    </p:spTree>
    <p:extLst>
      <p:ext uri="{BB962C8B-B14F-4D97-AF65-F5344CB8AC3E}">
        <p14:creationId xmlns:p14="http://schemas.microsoft.com/office/powerpoint/2010/main" val="35124961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3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7311"/>
          </a:xfrm>
          <a:prstGeom prst="rect">
            <a:avLst/>
          </a:prstGeom>
        </p:spPr>
        <p:txBody>
          <a:bodyPr vert="horz" lIns="91440" tIns="45720" rIns="91440" bIns="45720" rtlCol="0"/>
          <a:lstStyle>
            <a:lvl1pPr algn="r">
              <a:defRPr sz="1200"/>
            </a:lvl1pPr>
          </a:lstStyle>
          <a:p>
            <a:fld id="{15576C44-68FB-4E16-AE4A-EDF0B1B21BA4}" type="datetimeFigureOut">
              <a:rPr lang="en-US" smtClean="0"/>
              <a:t>4/25/2016</a:t>
            </a:fld>
            <a:endParaRPr lang="en-US"/>
          </a:p>
        </p:txBody>
      </p:sp>
      <p:sp>
        <p:nvSpPr>
          <p:cNvPr id="4" name="Slide Image Placeholder 3"/>
          <p:cNvSpPr>
            <a:spLocks noGrp="1" noRot="1" noChangeAspect="1"/>
          </p:cNvSpPr>
          <p:nvPr>
            <p:ph type="sldImg" idx="2"/>
          </p:nvPr>
        </p:nvSpPr>
        <p:spPr>
          <a:xfrm>
            <a:off x="635000" y="1163638"/>
            <a:ext cx="5588000" cy="31432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82296"/>
            <a:ext cx="5486400" cy="366733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4"/>
            <a:ext cx="2971800" cy="46731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4"/>
            <a:ext cx="2971800" cy="467310"/>
          </a:xfrm>
          <a:prstGeom prst="rect">
            <a:avLst/>
          </a:prstGeom>
        </p:spPr>
        <p:txBody>
          <a:bodyPr vert="horz" lIns="91440" tIns="45720" rIns="91440" bIns="45720" rtlCol="0" anchor="b"/>
          <a:lstStyle>
            <a:lvl1pPr algn="r">
              <a:defRPr sz="1200"/>
            </a:lvl1pPr>
          </a:lstStyle>
          <a:p>
            <a:fld id="{489CEF4E-7CEE-4766-A2FA-F2CB83FF73AC}" type="slidenum">
              <a:rPr lang="en-US" smtClean="0"/>
              <a:t>‹#›</a:t>
            </a:fld>
            <a:endParaRPr lang="en-US"/>
          </a:p>
        </p:txBody>
      </p:sp>
    </p:spTree>
    <p:extLst>
      <p:ext uri="{BB962C8B-B14F-4D97-AF65-F5344CB8AC3E}">
        <p14:creationId xmlns:p14="http://schemas.microsoft.com/office/powerpoint/2010/main" val="3099956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9CEF4E-7CEE-4766-A2FA-F2CB83FF73AC}" type="slidenum">
              <a:rPr lang="en-US" smtClean="0"/>
              <a:t>6</a:t>
            </a:fld>
            <a:endParaRPr lang="en-US"/>
          </a:p>
        </p:txBody>
      </p:sp>
    </p:spTree>
    <p:extLst>
      <p:ext uri="{BB962C8B-B14F-4D97-AF65-F5344CB8AC3E}">
        <p14:creationId xmlns:p14="http://schemas.microsoft.com/office/powerpoint/2010/main" val="814643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9CEF4E-7CEE-4766-A2FA-F2CB83FF73AC}" type="slidenum">
              <a:rPr lang="en-US" smtClean="0"/>
              <a:t>8</a:t>
            </a:fld>
            <a:endParaRPr lang="en-US"/>
          </a:p>
        </p:txBody>
      </p:sp>
    </p:spTree>
    <p:extLst>
      <p:ext uri="{BB962C8B-B14F-4D97-AF65-F5344CB8AC3E}">
        <p14:creationId xmlns:p14="http://schemas.microsoft.com/office/powerpoint/2010/main" val="59824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9CEF4E-7CEE-4766-A2FA-F2CB83FF73AC}" type="slidenum">
              <a:rPr lang="en-US" smtClean="0"/>
              <a:t>18</a:t>
            </a:fld>
            <a:endParaRPr lang="en-US"/>
          </a:p>
        </p:txBody>
      </p:sp>
    </p:spTree>
    <p:extLst>
      <p:ext uri="{BB962C8B-B14F-4D97-AF65-F5344CB8AC3E}">
        <p14:creationId xmlns:p14="http://schemas.microsoft.com/office/powerpoint/2010/main" val="334970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9CEF4E-7CEE-4766-A2FA-F2CB83FF73AC}" type="slidenum">
              <a:rPr lang="en-US" smtClean="0"/>
              <a:t>19</a:t>
            </a:fld>
            <a:endParaRPr lang="en-US"/>
          </a:p>
        </p:txBody>
      </p:sp>
    </p:spTree>
    <p:extLst>
      <p:ext uri="{BB962C8B-B14F-4D97-AF65-F5344CB8AC3E}">
        <p14:creationId xmlns:p14="http://schemas.microsoft.com/office/powerpoint/2010/main" val="1278194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FDB5B7-3BF0-4AA3-975F-AD34054ED619}" type="datetimeFigureOut">
              <a:rPr lang="en-US" smtClean="0"/>
              <a:t>4/25/2016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2257953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FDB5B7-3BF0-4AA3-975F-AD34054ED619}" type="datetimeFigureOut">
              <a:rPr lang="en-US" smtClean="0"/>
              <a:t>4/25/2016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1298392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FDB5B7-3BF0-4AA3-975F-AD34054ED619}" type="datetimeFigureOut">
              <a:rPr lang="en-US" smtClean="0"/>
              <a:t>4/25/2016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366426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FDB5B7-3BF0-4AA3-975F-AD34054ED619}" type="datetimeFigureOut">
              <a:rPr lang="en-US" smtClean="0"/>
              <a:t>4/25/2016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2669063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FDB5B7-3BF0-4AA3-975F-AD34054ED619}" type="datetimeFigureOut">
              <a:rPr lang="en-US" smtClean="0"/>
              <a:t>4/25/2016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383835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FDB5B7-3BF0-4AA3-975F-AD34054ED619}" type="datetimeFigureOut">
              <a:rPr lang="en-US" smtClean="0"/>
              <a:t>4/25/2016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3919307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FDB5B7-3BF0-4AA3-975F-AD34054ED619}" type="datetimeFigureOut">
              <a:rPr lang="en-US" smtClean="0"/>
              <a:t>4/25/2016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3442202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FDB5B7-3BF0-4AA3-975F-AD34054ED619}" type="datetimeFigureOut">
              <a:rPr lang="en-US" smtClean="0"/>
              <a:t>4/25/2016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1627101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FDB5B7-3BF0-4AA3-975F-AD34054ED619}" type="datetimeFigureOut">
              <a:rPr lang="en-US" smtClean="0"/>
              <a:t>4/25/2016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667696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FDB5B7-3BF0-4AA3-975F-AD34054ED619}" type="datetimeFigureOut">
              <a:rPr lang="en-US" smtClean="0"/>
              <a:t>4/25/2016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696848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FDB5B7-3BF0-4AA3-975F-AD34054ED619}" type="datetimeFigureOut">
              <a:rPr lang="en-US" smtClean="0"/>
              <a:t>4/25/2016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0482D3-AAAE-4EA2-9E2C-B39F702F38A5}" type="slidenum">
              <a:rPr lang="en-US" smtClean="0"/>
              <a:t>‹#›</a:t>
            </a:fld>
            <a:endParaRPr lang="en-US"/>
          </a:p>
        </p:txBody>
      </p:sp>
    </p:spTree>
    <p:extLst>
      <p:ext uri="{BB962C8B-B14F-4D97-AF65-F5344CB8AC3E}">
        <p14:creationId xmlns:p14="http://schemas.microsoft.com/office/powerpoint/2010/main" val="1306328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DB5B7-3BF0-4AA3-975F-AD34054ED619}" type="datetimeFigureOut">
              <a:rPr lang="en-US" smtClean="0"/>
              <a:t>4/25/2016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0482D3-AAAE-4EA2-9E2C-B39F702F38A5}" type="slidenum">
              <a:rPr lang="en-US" smtClean="0"/>
              <a:t>‹#›</a:t>
            </a:fld>
            <a:endParaRPr lang="en-US"/>
          </a:p>
        </p:txBody>
      </p:sp>
    </p:spTree>
    <p:extLst>
      <p:ext uri="{BB962C8B-B14F-4D97-AF65-F5344CB8AC3E}">
        <p14:creationId xmlns:p14="http://schemas.microsoft.com/office/powerpoint/2010/main" val="408074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944679"/>
            <a:ext cx="9144000" cy="956930"/>
          </a:xfrm>
        </p:spPr>
        <p:txBody>
          <a:bodyPr>
            <a:normAutofit/>
          </a:bodyPr>
          <a:lstStyle/>
          <a:p>
            <a:r>
              <a:rPr lang="en-US" dirty="0" smtClean="0"/>
              <a:t>Shaklee Smoothie Workshop</a:t>
            </a:r>
            <a:endParaRPr lang="en-US" dirty="0"/>
          </a:p>
        </p:txBody>
      </p:sp>
      <p:sp>
        <p:nvSpPr>
          <p:cNvPr id="3" name="Subtitle 2"/>
          <p:cNvSpPr>
            <a:spLocks noGrp="1"/>
          </p:cNvSpPr>
          <p:nvPr>
            <p:ph type="subTitle" idx="1"/>
          </p:nvPr>
        </p:nvSpPr>
        <p:spPr>
          <a:xfrm>
            <a:off x="1524000" y="5295014"/>
            <a:ext cx="9144000" cy="606056"/>
          </a:xfrm>
        </p:spPr>
        <p:txBody>
          <a:bodyPr>
            <a:normAutofit/>
          </a:bodyPr>
          <a:lstStyle/>
          <a:p>
            <a:r>
              <a:rPr lang="en-US" dirty="0" smtClean="0"/>
              <a:t>Tammy Johnson and Sarah </a:t>
            </a:r>
            <a:r>
              <a:rPr lang="en-US" dirty="0" err="1" smtClean="0"/>
              <a:t>Galbreth</a:t>
            </a:r>
            <a:endParaRPr lang="en-US" dirty="0"/>
          </a:p>
        </p:txBody>
      </p:sp>
      <p:pic>
        <p:nvPicPr>
          <p:cNvPr id="1026" name="Picture 2" descr="http://healthinessonline.nl/artwork/site_images/Healthiness%20smoothi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3845" y="1076379"/>
            <a:ext cx="4038600" cy="26955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348700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1350" y="1"/>
            <a:ext cx="10642294" cy="6857999"/>
          </a:xfrm>
          <a:prstGeom prst="rect">
            <a:avLst/>
          </a:prstGeom>
        </p:spPr>
      </p:pic>
    </p:spTree>
    <p:extLst>
      <p:ext uri="{BB962C8B-B14F-4D97-AF65-F5344CB8AC3E}">
        <p14:creationId xmlns:p14="http://schemas.microsoft.com/office/powerpoint/2010/main" val="37775639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US" sz="3600" b="1" dirty="0" smtClean="0"/>
              <a:t>Let’s Get Started!!  7 Smoothie Recipes</a:t>
            </a:r>
            <a:endParaRPr lang="en-US" sz="3600" b="1" dirty="0"/>
          </a:p>
        </p:txBody>
      </p:sp>
      <p:pic>
        <p:nvPicPr>
          <p:cNvPr id="12" name="Content Placeholder 1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rot="5400000">
            <a:off x="6928571" y="1772516"/>
            <a:ext cx="4064000" cy="4459143"/>
          </a:xfrm>
        </p:spPr>
      </p:pic>
      <p:sp>
        <p:nvSpPr>
          <p:cNvPr id="13" name="Content Placeholder 12"/>
          <p:cNvSpPr>
            <a:spLocks noGrp="1"/>
          </p:cNvSpPr>
          <p:nvPr>
            <p:ph sz="half" idx="1"/>
          </p:nvPr>
        </p:nvSpPr>
        <p:spPr>
          <a:xfrm>
            <a:off x="750606" y="1847518"/>
            <a:ext cx="5665660" cy="3516281"/>
          </a:xfrm>
        </p:spPr>
        <p:txBody>
          <a:bodyPr/>
          <a:lstStyle/>
          <a:p>
            <a:pPr marL="0" indent="0">
              <a:buNone/>
            </a:pPr>
            <a:r>
              <a:rPr lang="en-US" b="1" u="sng" dirty="0" smtClean="0"/>
              <a:t>You will need</a:t>
            </a:r>
            <a:r>
              <a:rPr lang="en-US" b="1" u="sng" dirty="0"/>
              <a:t> </a:t>
            </a:r>
            <a:r>
              <a:rPr lang="en-US" b="1" u="sng" dirty="0" smtClean="0"/>
              <a:t>when making at home:</a:t>
            </a:r>
            <a:endParaRPr lang="en-US" dirty="0" smtClean="0"/>
          </a:p>
          <a:p>
            <a:pPr marL="514350" indent="-514350">
              <a:buAutoNum type="arabicPeriod"/>
            </a:pPr>
            <a:r>
              <a:rPr lang="en-US" dirty="0" smtClean="0"/>
              <a:t>Drinking glass from home</a:t>
            </a:r>
          </a:p>
          <a:p>
            <a:pPr marL="514350" indent="-514350">
              <a:buAutoNum type="arabicPeriod"/>
            </a:pPr>
            <a:r>
              <a:rPr lang="en-US" dirty="0" smtClean="0"/>
              <a:t>Freezer bags (</a:t>
            </a:r>
            <a:r>
              <a:rPr lang="en-US" dirty="0" err="1" smtClean="0"/>
              <a:t>Ziplock</a:t>
            </a:r>
            <a:r>
              <a:rPr lang="en-US" dirty="0" smtClean="0"/>
              <a:t> works best)</a:t>
            </a:r>
          </a:p>
          <a:p>
            <a:pPr marL="514350" indent="-514350">
              <a:buAutoNum type="arabicPeriod"/>
            </a:pPr>
            <a:r>
              <a:rPr lang="en-US" dirty="0" smtClean="0"/>
              <a:t>Helps free your hands to add ingredients without spilling.</a:t>
            </a:r>
          </a:p>
          <a:p>
            <a:pPr marL="514350" indent="-514350">
              <a:buAutoNum type="arabicPeriod"/>
            </a:pPr>
            <a:r>
              <a:rPr lang="en-US" dirty="0" smtClean="0"/>
              <a:t>Can make as many of one kind as you like</a:t>
            </a:r>
          </a:p>
        </p:txBody>
      </p:sp>
      <p:sp>
        <p:nvSpPr>
          <p:cNvPr id="2" name="TextBox 1"/>
          <p:cNvSpPr txBox="1"/>
          <p:nvPr/>
        </p:nvSpPr>
        <p:spPr>
          <a:xfrm>
            <a:off x="547463" y="5298120"/>
            <a:ext cx="6394367" cy="1200328"/>
          </a:xfrm>
          <a:prstGeom prst="rect">
            <a:avLst/>
          </a:prstGeom>
          <a:noFill/>
          <a:ln>
            <a:solidFill>
              <a:schemeClr val="accent5">
                <a:lumMod val="75000"/>
              </a:schemeClr>
            </a:solidFill>
          </a:ln>
        </p:spPr>
        <p:txBody>
          <a:bodyPr wrap="square" rtlCol="0">
            <a:spAutoFit/>
          </a:bodyPr>
          <a:lstStyle/>
          <a:p>
            <a:pPr algn="ctr"/>
            <a:r>
              <a:rPr lang="en-US" sz="2400" b="1" dirty="0" smtClean="0"/>
              <a:t>Protein Smoothies are convenient, fast and packed with nutrition.. You will feel the difference within a week </a:t>
            </a:r>
            <a:endParaRPr lang="en-US" sz="2400" b="1" dirty="0"/>
          </a:p>
        </p:txBody>
      </p:sp>
    </p:spTree>
    <p:extLst>
      <p:ext uri="{BB962C8B-B14F-4D97-AF65-F5344CB8AC3E}">
        <p14:creationId xmlns:p14="http://schemas.microsoft.com/office/powerpoint/2010/main" val="1810960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normAutofit/>
          </a:bodyPr>
          <a:lstStyle/>
          <a:p>
            <a:r>
              <a:rPr lang="en-US" sz="4000" dirty="0" smtClean="0">
                <a:solidFill>
                  <a:schemeClr val="tx1"/>
                </a:solidFill>
              </a:rPr>
              <a:t>Peanut </a:t>
            </a:r>
            <a:r>
              <a:rPr lang="en-US" sz="4000" dirty="0">
                <a:solidFill>
                  <a:schemeClr val="tx1"/>
                </a:solidFill>
              </a:rPr>
              <a:t>B</a:t>
            </a:r>
            <a:r>
              <a:rPr lang="en-US" sz="4000" dirty="0" smtClean="0">
                <a:solidFill>
                  <a:schemeClr val="tx1"/>
                </a:solidFill>
              </a:rPr>
              <a:t>utter Banana Cup</a:t>
            </a:r>
            <a:endParaRPr lang="en-US" sz="4000" dirty="0">
              <a:solidFill>
                <a:schemeClr val="tx1"/>
              </a:solidFill>
            </a:endParaRPr>
          </a:p>
        </p:txBody>
      </p:sp>
      <p:sp>
        <p:nvSpPr>
          <p:cNvPr id="5" name="Content Placeholder 4"/>
          <p:cNvSpPr>
            <a:spLocks noGrp="1"/>
          </p:cNvSpPr>
          <p:nvPr>
            <p:ph sz="half" idx="2"/>
          </p:nvPr>
        </p:nvSpPr>
        <p:spPr>
          <a:xfrm>
            <a:off x="6510449" y="1793875"/>
            <a:ext cx="5402345" cy="4533218"/>
          </a:xfrm>
        </p:spPr>
        <p:txBody>
          <a:bodyPr>
            <a:normAutofit lnSpcReduction="10000"/>
          </a:bodyPr>
          <a:lstStyle/>
          <a:p>
            <a:r>
              <a:rPr lang="en-US" dirty="0" smtClean="0"/>
              <a:t>Sarah’s favorite</a:t>
            </a:r>
          </a:p>
          <a:p>
            <a:r>
              <a:rPr lang="en-US" dirty="0" smtClean="0"/>
              <a:t>Breakfast Staple.. Like dessert</a:t>
            </a:r>
          </a:p>
          <a:p>
            <a:r>
              <a:rPr lang="en-US" dirty="0" smtClean="0"/>
              <a:t>Bananas – freeze when they get soft.. In chunks ready for shakes</a:t>
            </a:r>
          </a:p>
          <a:p>
            <a:pPr marL="0" indent="0">
              <a:buNone/>
            </a:pPr>
            <a:r>
              <a:rPr lang="en-US" sz="2000" dirty="0" smtClean="0"/>
              <a:t> </a:t>
            </a:r>
          </a:p>
          <a:p>
            <a:pPr marL="0" indent="0">
              <a:buNone/>
            </a:pPr>
            <a:r>
              <a:rPr lang="en-US" sz="2400" dirty="0" smtClean="0"/>
              <a:t>2 scoops Shaklee Life Shake Chocolate</a:t>
            </a:r>
          </a:p>
          <a:p>
            <a:pPr marL="0" indent="0">
              <a:buNone/>
            </a:pPr>
            <a:r>
              <a:rPr lang="en-US" sz="2400" dirty="0" smtClean="0"/>
              <a:t>1/ 2  banana</a:t>
            </a:r>
          </a:p>
          <a:p>
            <a:pPr marL="0" indent="0">
              <a:buNone/>
            </a:pPr>
            <a:r>
              <a:rPr lang="en-US" sz="2400" dirty="0" smtClean="0"/>
              <a:t>1 TBS. Dark Cocoa Powder (opt.)</a:t>
            </a:r>
          </a:p>
          <a:p>
            <a:pPr marL="0" indent="0">
              <a:buNone/>
            </a:pPr>
            <a:r>
              <a:rPr lang="en-US" sz="2400" dirty="0" smtClean="0"/>
              <a:t>8 oz. milk or water</a:t>
            </a:r>
          </a:p>
          <a:p>
            <a:pPr marL="0" indent="0">
              <a:buNone/>
            </a:pPr>
            <a:r>
              <a:rPr lang="en-US" sz="2400" dirty="0" smtClean="0"/>
              <a:t>4-6 ice cubes (opt.)</a:t>
            </a:r>
          </a:p>
          <a:p>
            <a:endParaRPr lang="en-US" sz="2400" dirty="0" smtClean="0"/>
          </a:p>
        </p:txBody>
      </p:sp>
      <p:pic>
        <p:nvPicPr>
          <p:cNvPr id="8" name="Picture 4" descr="https://tse1.mm.bing.net/th?&amp;id=OIP.Mb3c1a8426ed8eafe209c101c6806b82eo0&amp;w=300&amp;h=300&amp;c=0&amp;pid=1.9&amp;rs=0&amp;p=0&amp;r=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8821" y="5219271"/>
            <a:ext cx="1512013" cy="1512013"/>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http://blog.meaningfuleats.com/wp-content/uploads/2013/01/IMG_3570_1.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402037" y="1977127"/>
            <a:ext cx="4929961" cy="43513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7246810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2435" y="4319366"/>
            <a:ext cx="2179315" cy="2201917"/>
          </a:xfrm>
          <a:prstGeom prst="rect">
            <a:avLst/>
          </a:prstGeom>
        </p:spPr>
      </p:pic>
      <p:sp>
        <p:nvSpPr>
          <p:cNvPr id="2" name="Title 1"/>
          <p:cNvSpPr>
            <a:spLocks noGrp="1"/>
          </p:cNvSpPr>
          <p:nvPr>
            <p:ph type="title"/>
          </p:nvPr>
        </p:nvSpPr>
        <p:spPr>
          <a:xfrm>
            <a:off x="769088" y="280064"/>
            <a:ext cx="10515600" cy="1325563"/>
          </a:xfrm>
        </p:spPr>
        <p:style>
          <a:lnRef idx="1">
            <a:schemeClr val="accent6"/>
          </a:lnRef>
          <a:fillRef idx="3">
            <a:schemeClr val="accent6"/>
          </a:fillRef>
          <a:effectRef idx="2">
            <a:schemeClr val="accent6"/>
          </a:effectRef>
          <a:fontRef idx="minor">
            <a:schemeClr val="lt1"/>
          </a:fontRef>
        </p:style>
        <p:txBody>
          <a:bodyPr>
            <a:normAutofit/>
          </a:bodyPr>
          <a:lstStyle/>
          <a:p>
            <a:r>
              <a:rPr lang="en-US" sz="4000" dirty="0" smtClean="0"/>
              <a:t>Popeye’s Blue-Nana</a:t>
            </a:r>
            <a:endParaRPr lang="en-US" sz="4000" dirty="0"/>
          </a:p>
        </p:txBody>
      </p:sp>
      <p:sp>
        <p:nvSpPr>
          <p:cNvPr id="4" name="Content Placeholder 3"/>
          <p:cNvSpPr>
            <a:spLocks noGrp="1"/>
          </p:cNvSpPr>
          <p:nvPr>
            <p:ph sz="half" idx="2"/>
          </p:nvPr>
        </p:nvSpPr>
        <p:spPr>
          <a:xfrm>
            <a:off x="6103087" y="1704438"/>
            <a:ext cx="5700213" cy="5032375"/>
          </a:xfrm>
        </p:spPr>
        <p:txBody>
          <a:bodyPr>
            <a:normAutofit/>
          </a:bodyPr>
          <a:lstStyle/>
          <a:p>
            <a:r>
              <a:rPr lang="en-US" sz="2400" b="1" dirty="0" smtClean="0"/>
              <a:t>Delightfully delicious </a:t>
            </a:r>
          </a:p>
          <a:p>
            <a:r>
              <a:rPr lang="en-US" sz="2400" b="1" dirty="0" smtClean="0"/>
              <a:t>Fresh/frozen blueberries rich in antioxidants</a:t>
            </a:r>
          </a:p>
          <a:p>
            <a:r>
              <a:rPr lang="en-US" sz="2400" b="1" dirty="0" smtClean="0"/>
              <a:t>Mouth-watering refreshment</a:t>
            </a:r>
            <a:endParaRPr lang="en-US" sz="2400" b="1" dirty="0"/>
          </a:p>
          <a:p>
            <a:endParaRPr lang="en-US" sz="2400" b="1" dirty="0" smtClean="0"/>
          </a:p>
          <a:p>
            <a:r>
              <a:rPr lang="en-US" sz="2000" b="1" dirty="0" smtClean="0"/>
              <a:t>2 scoops Shaklee Life Shake Vanilla </a:t>
            </a:r>
          </a:p>
          <a:p>
            <a:r>
              <a:rPr lang="en-US" sz="2000" b="1" dirty="0" smtClean="0"/>
              <a:t>1/2 banana</a:t>
            </a:r>
          </a:p>
          <a:p>
            <a:r>
              <a:rPr lang="en-US" sz="2000" b="1" dirty="0" smtClean="0"/>
              <a:t>1/2 cup blueberries ( can be frozen) </a:t>
            </a:r>
          </a:p>
          <a:p>
            <a:r>
              <a:rPr lang="en-US" sz="2000" b="1" dirty="0" smtClean="0"/>
              <a:t>Large handful of fresh  spinach</a:t>
            </a:r>
          </a:p>
          <a:p>
            <a:r>
              <a:rPr lang="en-US" sz="2000" b="1" dirty="0" smtClean="0"/>
              <a:t>8 oz. milk or water</a:t>
            </a:r>
          </a:p>
          <a:p>
            <a:r>
              <a:rPr lang="en-US" sz="2000" b="1" dirty="0" smtClean="0"/>
              <a:t>4-6 ice cubes </a:t>
            </a:r>
            <a:endParaRPr lang="en-US" sz="2000" b="1" dirty="0"/>
          </a:p>
        </p:txBody>
      </p:sp>
      <p:pic>
        <p:nvPicPr>
          <p:cNvPr id="2050" name="Picture 2" descr="http://43n011ndcug4enj61216d341.wpengine.netdna-cdn.com/wp-content/uploads/2015/01/IMG_6601.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838200" y="1825625"/>
            <a:ext cx="5181600" cy="446500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118654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8855"/>
            <a:ext cx="10515600" cy="1325563"/>
          </a:xfrm>
        </p:spPr>
        <p:style>
          <a:lnRef idx="1">
            <a:schemeClr val="accent6"/>
          </a:lnRef>
          <a:fillRef idx="3">
            <a:schemeClr val="accent6"/>
          </a:fillRef>
          <a:effectRef idx="2">
            <a:schemeClr val="accent6"/>
          </a:effectRef>
          <a:fontRef idx="minor">
            <a:schemeClr val="lt1"/>
          </a:fontRef>
        </p:style>
        <p:txBody>
          <a:bodyPr>
            <a:normAutofit/>
          </a:bodyPr>
          <a:lstStyle/>
          <a:p>
            <a:r>
              <a:rPr lang="en-US" sz="3600" dirty="0" smtClean="0"/>
              <a:t>Green Apple Pie Smoothie</a:t>
            </a:r>
            <a:endParaRPr lang="en-US" sz="3600" dirty="0"/>
          </a:p>
        </p:txBody>
      </p:sp>
      <p:sp>
        <p:nvSpPr>
          <p:cNvPr id="3" name="Content Placeholder 2"/>
          <p:cNvSpPr>
            <a:spLocks noGrp="1"/>
          </p:cNvSpPr>
          <p:nvPr>
            <p:ph sz="half" idx="1"/>
          </p:nvPr>
        </p:nvSpPr>
        <p:spPr>
          <a:xfrm>
            <a:off x="838199" y="1773339"/>
            <a:ext cx="5446675" cy="4663220"/>
          </a:xfrm>
        </p:spPr>
        <p:style>
          <a:lnRef idx="2">
            <a:schemeClr val="accent6"/>
          </a:lnRef>
          <a:fillRef idx="1">
            <a:schemeClr val="lt1"/>
          </a:fillRef>
          <a:effectRef idx="0">
            <a:schemeClr val="accent6"/>
          </a:effectRef>
          <a:fontRef idx="minor">
            <a:schemeClr val="dk1"/>
          </a:fontRef>
        </p:style>
        <p:txBody>
          <a:bodyPr>
            <a:normAutofit/>
          </a:bodyPr>
          <a:lstStyle/>
          <a:p>
            <a:r>
              <a:rPr lang="en-US" dirty="0" smtClean="0"/>
              <a:t> </a:t>
            </a:r>
            <a:r>
              <a:rPr lang="en-US" dirty="0"/>
              <a:t>T</a:t>
            </a:r>
            <a:r>
              <a:rPr lang="en-US" dirty="0" smtClean="0"/>
              <a:t>art </a:t>
            </a:r>
            <a:r>
              <a:rPr lang="en-US" dirty="0"/>
              <a:t> </a:t>
            </a:r>
            <a:r>
              <a:rPr lang="en-US" dirty="0" smtClean="0"/>
              <a:t>and sweet</a:t>
            </a:r>
          </a:p>
          <a:p>
            <a:r>
              <a:rPr lang="en-US" dirty="0" smtClean="0"/>
              <a:t> Mild Cinnamon flavor</a:t>
            </a:r>
          </a:p>
          <a:p>
            <a:r>
              <a:rPr lang="en-US" dirty="0" smtClean="0"/>
              <a:t>Spinach for extra nutrition</a:t>
            </a:r>
          </a:p>
          <a:p>
            <a:pPr marL="0" indent="0">
              <a:buNone/>
            </a:pPr>
            <a:endParaRPr lang="en-US" sz="1100" dirty="0" smtClean="0"/>
          </a:p>
          <a:p>
            <a:r>
              <a:rPr lang="en-US" sz="2400" dirty="0" smtClean="0"/>
              <a:t>2 scoops  Shaklee Life Shake Vanilla</a:t>
            </a:r>
          </a:p>
          <a:p>
            <a:r>
              <a:rPr lang="en-US" sz="2400" dirty="0" smtClean="0"/>
              <a:t>½ Granny Smith Apple ( wash skin)</a:t>
            </a:r>
          </a:p>
          <a:p>
            <a:r>
              <a:rPr lang="en-US" sz="2400" dirty="0" smtClean="0"/>
              <a:t>1 Large handful organic spinach</a:t>
            </a:r>
          </a:p>
          <a:p>
            <a:r>
              <a:rPr lang="en-US" sz="2400" dirty="0" smtClean="0"/>
              <a:t>1/ 2  tsp. apple pie spice</a:t>
            </a:r>
          </a:p>
          <a:p>
            <a:r>
              <a:rPr lang="en-US" sz="2400" dirty="0" smtClean="0"/>
              <a:t>8 oz. milk or water</a:t>
            </a:r>
          </a:p>
          <a:p>
            <a:r>
              <a:rPr lang="en-US" sz="2400" dirty="0" smtClean="0"/>
              <a:t>4-6 ice cubes (optional)</a:t>
            </a:r>
          </a:p>
          <a:p>
            <a:endParaRPr lang="en-US" sz="1800" dirty="0" smtClean="0"/>
          </a:p>
        </p:txBody>
      </p:sp>
      <p:pic>
        <p:nvPicPr>
          <p:cNvPr id="3076" name="Picture 4" descr="https://tse1.mm.bing.net/th?&amp;id=OIP.Mf9742357cbdc8e2a866d48212bec09cfo0&amp;w=300&amp;h=200&amp;c=0&amp;pid=1.9&amp;rs=0&amp;p=0&amp;r=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25174" y="2308766"/>
            <a:ext cx="4782977" cy="31886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596701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http://assets-origin.shaklee.com/publish/content/dam/shakleemedia/products/b220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1165" y="3743713"/>
            <a:ext cx="1700835" cy="184580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459869" y="299446"/>
            <a:ext cx="10515600" cy="1325563"/>
          </a:xfrm>
        </p:spPr>
        <p:style>
          <a:lnRef idx="1">
            <a:schemeClr val="accent1"/>
          </a:lnRef>
          <a:fillRef idx="2">
            <a:schemeClr val="accent1"/>
          </a:fillRef>
          <a:effectRef idx="1">
            <a:schemeClr val="accent1"/>
          </a:effectRef>
          <a:fontRef idx="minor">
            <a:schemeClr val="dk1"/>
          </a:fontRef>
        </p:style>
        <p:txBody>
          <a:bodyPr>
            <a:normAutofit/>
          </a:bodyPr>
          <a:lstStyle/>
          <a:p>
            <a:r>
              <a:rPr lang="en-US" sz="3600" dirty="0" err="1" smtClean="0"/>
              <a:t>Pompasil</a:t>
            </a:r>
            <a:r>
              <a:rPr lang="en-US" sz="3600" dirty="0" smtClean="0"/>
              <a:t> Berry Party Smoothie</a:t>
            </a:r>
            <a:endParaRPr lang="en-US" sz="3600" dirty="0"/>
          </a:p>
        </p:txBody>
      </p:sp>
      <p:sp>
        <p:nvSpPr>
          <p:cNvPr id="4" name="Content Placeholder 3"/>
          <p:cNvSpPr>
            <a:spLocks noGrp="1"/>
          </p:cNvSpPr>
          <p:nvPr>
            <p:ph sz="half" idx="2"/>
          </p:nvPr>
        </p:nvSpPr>
        <p:spPr>
          <a:xfrm>
            <a:off x="5332164" y="1690688"/>
            <a:ext cx="6859836" cy="4974517"/>
          </a:xfrm>
        </p:spPr>
        <p:txBody>
          <a:bodyPr>
            <a:normAutofit fontScale="92500" lnSpcReduction="10000"/>
          </a:bodyPr>
          <a:lstStyle/>
          <a:p>
            <a:r>
              <a:rPr lang="en-US" sz="2400" dirty="0" smtClean="0"/>
              <a:t>Tammy’s favorite smoothie: more ice tastes like ice cream dessert</a:t>
            </a:r>
          </a:p>
          <a:p>
            <a:r>
              <a:rPr lang="en-US" sz="2400" dirty="0" smtClean="0"/>
              <a:t>Refreshing day or night ( avoid caffeine tea at night)</a:t>
            </a:r>
          </a:p>
          <a:p>
            <a:r>
              <a:rPr lang="en-US" sz="2400" dirty="0" smtClean="0"/>
              <a:t>Decadent comes to mind</a:t>
            </a:r>
          </a:p>
          <a:p>
            <a:r>
              <a:rPr lang="en-US" sz="2400" dirty="0" smtClean="0"/>
              <a:t>Tingling sensation from the basil is delightful</a:t>
            </a:r>
          </a:p>
          <a:p>
            <a:endParaRPr lang="en-US" sz="2400" dirty="0" smtClean="0"/>
          </a:p>
          <a:p>
            <a:r>
              <a:rPr lang="en-US" sz="2000" dirty="0" smtClean="0"/>
              <a:t>2 scoops Shaklee Life Shake Vanilla</a:t>
            </a:r>
          </a:p>
          <a:p>
            <a:r>
              <a:rPr lang="en-US" sz="2000" dirty="0" smtClean="0"/>
              <a:t>½ cup pitted frozen cherries</a:t>
            </a:r>
          </a:p>
          <a:p>
            <a:r>
              <a:rPr lang="en-US" sz="2000" dirty="0" smtClean="0"/>
              <a:t>½ cup fresh or frozen strawberries</a:t>
            </a:r>
          </a:p>
          <a:p>
            <a:r>
              <a:rPr lang="en-US" sz="2000" dirty="0" smtClean="0"/>
              <a:t>1 Stick of Shaklee Pomegranate Energizing Tea</a:t>
            </a:r>
          </a:p>
          <a:p>
            <a:r>
              <a:rPr lang="en-US" sz="2000" dirty="0" smtClean="0"/>
              <a:t>1/ 4  to 1/ 2 cup loosely packed fresh basil </a:t>
            </a:r>
          </a:p>
          <a:p>
            <a:r>
              <a:rPr lang="en-US" sz="2000" dirty="0" smtClean="0"/>
              <a:t>8 oz. milk or water</a:t>
            </a:r>
          </a:p>
          <a:p>
            <a:r>
              <a:rPr lang="en-US" sz="2000" dirty="0" smtClean="0"/>
              <a:t>4-6 ice cubes (optional)</a:t>
            </a:r>
          </a:p>
          <a:p>
            <a:pPr marL="0" indent="0">
              <a:buNone/>
            </a:pPr>
            <a:endParaRPr lang="en-US" sz="1800" dirty="0"/>
          </a:p>
          <a:p>
            <a:endParaRPr lang="en-US" sz="2400" dirty="0"/>
          </a:p>
        </p:txBody>
      </p:sp>
      <p:pic>
        <p:nvPicPr>
          <p:cNvPr id="4100" name="Picture 4" descr="http://media-cache-ec0.pinimg.com/736x/84/72/2d/84722d5d5607a611e6a9638e6fdbf404.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220337" y="2156437"/>
            <a:ext cx="5034709" cy="38779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7691986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normAutofit/>
          </a:bodyPr>
          <a:lstStyle/>
          <a:p>
            <a:r>
              <a:rPr lang="en-US" sz="3600" dirty="0" err="1" smtClean="0">
                <a:solidFill>
                  <a:schemeClr val="tx1"/>
                </a:solidFill>
              </a:rPr>
              <a:t>Yella</a:t>
            </a:r>
            <a:r>
              <a:rPr lang="en-US" sz="3600" dirty="0" smtClean="0">
                <a:solidFill>
                  <a:schemeClr val="tx1"/>
                </a:solidFill>
              </a:rPr>
              <a:t> Berry Delicious Smoothie</a:t>
            </a:r>
            <a:endParaRPr lang="en-US" sz="3600" dirty="0">
              <a:solidFill>
                <a:schemeClr val="tx1"/>
              </a:solidFill>
            </a:endParaRPr>
          </a:p>
        </p:txBody>
      </p:sp>
      <p:sp>
        <p:nvSpPr>
          <p:cNvPr id="3" name="Content Placeholder 2"/>
          <p:cNvSpPr>
            <a:spLocks noGrp="1"/>
          </p:cNvSpPr>
          <p:nvPr>
            <p:ph sz="half" idx="1"/>
          </p:nvPr>
        </p:nvSpPr>
        <p:spPr>
          <a:xfrm>
            <a:off x="459869" y="1825625"/>
            <a:ext cx="5890701" cy="4619242"/>
          </a:xfrm>
        </p:spPr>
        <p:style>
          <a:lnRef idx="2">
            <a:schemeClr val="accent3"/>
          </a:lnRef>
          <a:fillRef idx="1">
            <a:schemeClr val="lt1"/>
          </a:fillRef>
          <a:effectRef idx="0">
            <a:schemeClr val="accent3"/>
          </a:effectRef>
          <a:fontRef idx="minor">
            <a:schemeClr val="dk1"/>
          </a:fontRef>
        </p:style>
        <p:txBody>
          <a:bodyPr>
            <a:normAutofit fontScale="92500" lnSpcReduction="10000"/>
          </a:bodyPr>
          <a:lstStyle/>
          <a:p>
            <a:r>
              <a:rPr lang="en-US" dirty="0" err="1" smtClean="0"/>
              <a:t>Berricious</a:t>
            </a:r>
            <a:r>
              <a:rPr lang="en-US" dirty="0" smtClean="0"/>
              <a:t> </a:t>
            </a:r>
          </a:p>
          <a:p>
            <a:r>
              <a:rPr lang="en-US" dirty="0" smtClean="0"/>
              <a:t>Full of antioxidants –highest</a:t>
            </a:r>
          </a:p>
          <a:p>
            <a:r>
              <a:rPr lang="en-US" dirty="0" smtClean="0"/>
              <a:t>Berries have anti-inflammatory properties, anti-bacterial, anti-viral</a:t>
            </a:r>
          </a:p>
          <a:p>
            <a:endParaRPr lang="en-US" sz="1800" dirty="0"/>
          </a:p>
          <a:p>
            <a:r>
              <a:rPr lang="en-US" sz="2400" dirty="0" smtClean="0"/>
              <a:t>2 scoops Shaklee Life Shake </a:t>
            </a:r>
            <a:r>
              <a:rPr lang="en-US" sz="2400" dirty="0" smtClean="0">
                <a:solidFill>
                  <a:srgbClr val="C00000"/>
                </a:solidFill>
              </a:rPr>
              <a:t>Strawberry</a:t>
            </a:r>
          </a:p>
          <a:p>
            <a:r>
              <a:rPr lang="en-US" sz="2400" dirty="0" smtClean="0"/>
              <a:t>1/ 2 cup Raspberries</a:t>
            </a:r>
          </a:p>
          <a:p>
            <a:r>
              <a:rPr lang="en-US" sz="2400" dirty="0" smtClean="0"/>
              <a:t>1/ 2 cup Blueberries</a:t>
            </a:r>
          </a:p>
          <a:p>
            <a:r>
              <a:rPr lang="en-US" sz="2400" dirty="0" smtClean="0"/>
              <a:t>1/ 2 cup yellow summer squash ( cut small )</a:t>
            </a:r>
          </a:p>
          <a:p>
            <a:r>
              <a:rPr lang="en-US" sz="2400" dirty="0" smtClean="0"/>
              <a:t>8 oz. milk or water</a:t>
            </a:r>
          </a:p>
          <a:p>
            <a:r>
              <a:rPr lang="en-US" sz="2400" dirty="0" smtClean="0"/>
              <a:t>4-6 ice cubes (optional)</a:t>
            </a:r>
            <a:endParaRPr lang="en-US" sz="2400" dirty="0"/>
          </a:p>
        </p:txBody>
      </p:sp>
      <p:pic>
        <p:nvPicPr>
          <p:cNvPr id="7" name="Picture 2" descr="https://tse1.mm.bing.net/th?&amp;id=OIP.M096b2d4f88dbb56623694a64f4f618d3o0&amp;w=299&amp;h=233&amp;c=0&amp;pid=1.9&amp;rs=0&amp;p=0&amp;r=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18397" y="2445745"/>
            <a:ext cx="4198844" cy="32720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6699890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p:spPr>
        <p:style>
          <a:lnRef idx="1">
            <a:schemeClr val="accent2"/>
          </a:lnRef>
          <a:fillRef idx="3">
            <a:schemeClr val="accent2"/>
          </a:fillRef>
          <a:effectRef idx="2">
            <a:schemeClr val="accent2"/>
          </a:effectRef>
          <a:fontRef idx="minor">
            <a:schemeClr val="lt1"/>
          </a:fontRef>
        </p:style>
        <p:txBody>
          <a:bodyPr>
            <a:normAutofit/>
          </a:bodyPr>
          <a:lstStyle/>
          <a:p>
            <a:r>
              <a:rPr lang="en-US" sz="3600" dirty="0" err="1" smtClean="0"/>
              <a:t>Notta</a:t>
            </a:r>
            <a:r>
              <a:rPr lang="en-US" sz="3600" dirty="0" smtClean="0"/>
              <a:t> Latte Spice Smoothie</a:t>
            </a:r>
            <a:endParaRPr lang="en-US" sz="3600" dirty="0"/>
          </a:p>
        </p:txBody>
      </p:sp>
      <p:sp>
        <p:nvSpPr>
          <p:cNvPr id="4" name="Content Placeholder 3"/>
          <p:cNvSpPr>
            <a:spLocks noGrp="1"/>
          </p:cNvSpPr>
          <p:nvPr>
            <p:ph sz="half" idx="2"/>
          </p:nvPr>
        </p:nvSpPr>
        <p:spPr>
          <a:xfrm>
            <a:off x="4065223" y="1690689"/>
            <a:ext cx="7288577" cy="5167311"/>
          </a:xfrm>
        </p:spPr>
        <p:txBody>
          <a:bodyPr>
            <a:normAutofit lnSpcReduction="10000"/>
          </a:bodyPr>
          <a:lstStyle/>
          <a:p>
            <a:r>
              <a:rPr lang="en-US" dirty="0" smtClean="0"/>
              <a:t>Creamy Chocolate with a bite</a:t>
            </a:r>
          </a:p>
          <a:p>
            <a:r>
              <a:rPr lang="en-US" dirty="0" smtClean="0"/>
              <a:t>Banana sizzle</a:t>
            </a:r>
          </a:p>
          <a:p>
            <a:r>
              <a:rPr lang="en-US" dirty="0" smtClean="0"/>
              <a:t> Smooth and Grounding </a:t>
            </a:r>
          </a:p>
          <a:p>
            <a:pPr marL="0" indent="0">
              <a:buNone/>
            </a:pPr>
            <a:endParaRPr lang="en-US" dirty="0" smtClean="0"/>
          </a:p>
          <a:p>
            <a:r>
              <a:rPr lang="en-US" sz="2400" dirty="0" smtClean="0">
                <a:solidFill>
                  <a:schemeClr val="tx1">
                    <a:lumMod val="85000"/>
                    <a:lumOff val="15000"/>
                  </a:schemeClr>
                </a:solidFill>
              </a:rPr>
              <a:t>2 scoops Shaklee Life Shaklee </a:t>
            </a:r>
            <a:r>
              <a:rPr lang="en-US" sz="2400" b="1" dirty="0" smtClean="0">
                <a:solidFill>
                  <a:schemeClr val="accent4">
                    <a:lumMod val="50000"/>
                  </a:schemeClr>
                </a:solidFill>
              </a:rPr>
              <a:t>Café </a:t>
            </a:r>
            <a:r>
              <a:rPr lang="en-US" sz="2400" b="1" dirty="0" smtClean="0">
                <a:solidFill>
                  <a:schemeClr val="accent4">
                    <a:lumMod val="50000"/>
                  </a:schemeClr>
                </a:solidFill>
              </a:rPr>
              <a:t>Latte</a:t>
            </a:r>
            <a:endParaRPr lang="en-US" sz="2400" b="1" dirty="0" smtClean="0"/>
          </a:p>
          <a:p>
            <a:r>
              <a:rPr lang="en-US" sz="2400" dirty="0" smtClean="0">
                <a:solidFill>
                  <a:schemeClr val="bg2">
                    <a:lumMod val="25000"/>
                  </a:schemeClr>
                </a:solidFill>
              </a:rPr>
              <a:t>1 Tbsp. Dark Cocoa Powder</a:t>
            </a:r>
          </a:p>
          <a:p>
            <a:r>
              <a:rPr lang="en-US" sz="2400" dirty="0" smtClean="0">
                <a:solidFill>
                  <a:schemeClr val="bg2">
                    <a:lumMod val="25000"/>
                  </a:schemeClr>
                </a:solidFill>
              </a:rPr>
              <a:t>½ tsp. pumpkin pie spice, optional</a:t>
            </a:r>
          </a:p>
          <a:p>
            <a:r>
              <a:rPr lang="en-US" sz="2400" dirty="0" smtClean="0">
                <a:solidFill>
                  <a:schemeClr val="bg2">
                    <a:lumMod val="25000"/>
                  </a:schemeClr>
                </a:solidFill>
              </a:rPr>
              <a:t>Pinch of cayenne pepper</a:t>
            </a:r>
          </a:p>
          <a:p>
            <a:r>
              <a:rPr lang="en-US" sz="2400" dirty="0" smtClean="0">
                <a:solidFill>
                  <a:schemeClr val="bg2">
                    <a:lumMod val="25000"/>
                  </a:schemeClr>
                </a:solidFill>
              </a:rPr>
              <a:t>1/ 4 banana</a:t>
            </a:r>
          </a:p>
          <a:p>
            <a:r>
              <a:rPr lang="en-US" sz="2400" dirty="0" smtClean="0">
                <a:solidFill>
                  <a:schemeClr val="bg2">
                    <a:lumMod val="25000"/>
                  </a:schemeClr>
                </a:solidFill>
              </a:rPr>
              <a:t>8 oz. milk and water</a:t>
            </a:r>
          </a:p>
          <a:p>
            <a:r>
              <a:rPr lang="en-US" sz="2400" dirty="0" smtClean="0">
                <a:solidFill>
                  <a:schemeClr val="bg2">
                    <a:lumMod val="25000"/>
                  </a:schemeClr>
                </a:solidFill>
              </a:rPr>
              <a:t>4-6 ice cubes</a:t>
            </a:r>
          </a:p>
          <a:p>
            <a:endParaRPr lang="en-US" sz="2400" dirty="0" smtClean="0">
              <a:solidFill>
                <a:schemeClr val="bg2">
                  <a:lumMod val="25000"/>
                </a:schemeClr>
              </a:solidFill>
            </a:endParaRPr>
          </a:p>
          <a:p>
            <a:endParaRPr lang="en-US" sz="2400" b="1" dirty="0"/>
          </a:p>
        </p:txBody>
      </p:sp>
      <p:pic>
        <p:nvPicPr>
          <p:cNvPr id="6152" name="Picture 8" descr="https://tse1.mm.bing.net/th?&amp;id=OIP.M542caca441caac35be7826c7d97f190do0&amp;w=200&amp;h=300&amp;c=0&amp;pid=1.9&amp;rs=0&amp;p=0&amp;r=0"/>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722" r="-1" b="4453"/>
          <a:stretch/>
        </p:blipFill>
        <p:spPr bwMode="auto">
          <a:xfrm>
            <a:off x="1085155" y="2049138"/>
            <a:ext cx="2733114" cy="4302682"/>
          </a:xfrm>
          <a:prstGeom prst="rect">
            <a:avLst/>
          </a:prstGeom>
          <a:noFill/>
          <a:extLst>
            <a:ext uri="{909E8E84-426E-40dd-AFC4-6F175D3DCCD1}">
              <a14:hiddenFill xmlns:a14="http://schemas.microsoft.com/office/drawing/2010/main" xmlns="">
                <a:solidFill>
                  <a:srgbClr val="FFFFFF"/>
                </a:solidFill>
              </a14:hiddenFill>
            </a:ext>
          </a:extLst>
        </p:spPr>
      </p:pic>
      <p:pic>
        <p:nvPicPr>
          <p:cNvPr id="6158" name="Picture 14" descr="http://assets-origin.shaklee.com/publish/content/dam/shakleemedia/products/shaklee_canada/product%20images/b562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84271" y="4006921"/>
            <a:ext cx="2173272" cy="21732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205408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523" y="132833"/>
            <a:ext cx="10515600" cy="1536452"/>
          </a:xfrm>
        </p:spPr>
        <p:style>
          <a:lnRef idx="3">
            <a:schemeClr val="lt1"/>
          </a:lnRef>
          <a:fillRef idx="1">
            <a:schemeClr val="accent6"/>
          </a:fillRef>
          <a:effectRef idx="1">
            <a:schemeClr val="accent6"/>
          </a:effectRef>
          <a:fontRef idx="minor">
            <a:schemeClr val="lt1"/>
          </a:fontRef>
        </p:style>
        <p:txBody>
          <a:bodyPr>
            <a:normAutofit/>
          </a:bodyPr>
          <a:lstStyle/>
          <a:p>
            <a:r>
              <a:rPr lang="en-US" sz="3600" dirty="0" smtClean="0"/>
              <a:t>Green Tea Lime Smoothie</a:t>
            </a:r>
            <a:endParaRPr lang="en-US" sz="3600" dirty="0"/>
          </a:p>
        </p:txBody>
      </p:sp>
      <p:sp>
        <p:nvSpPr>
          <p:cNvPr id="3" name="Content Placeholder 2"/>
          <p:cNvSpPr>
            <a:spLocks noGrp="1"/>
          </p:cNvSpPr>
          <p:nvPr>
            <p:ph sz="half" idx="1"/>
          </p:nvPr>
        </p:nvSpPr>
        <p:spPr>
          <a:xfrm>
            <a:off x="903383" y="1825625"/>
            <a:ext cx="5206304" cy="4806529"/>
          </a:xfrm>
        </p:spPr>
        <p:style>
          <a:lnRef idx="2">
            <a:schemeClr val="accent6"/>
          </a:lnRef>
          <a:fillRef idx="1">
            <a:schemeClr val="lt1"/>
          </a:fillRef>
          <a:effectRef idx="0">
            <a:schemeClr val="accent6"/>
          </a:effectRef>
          <a:fontRef idx="minor">
            <a:schemeClr val="dk1"/>
          </a:fontRef>
        </p:style>
        <p:txBody>
          <a:bodyPr>
            <a:normAutofit fontScale="70000" lnSpcReduction="20000"/>
          </a:bodyPr>
          <a:lstStyle/>
          <a:p>
            <a:r>
              <a:rPr lang="en-US" sz="2400" dirty="0" smtClean="0"/>
              <a:t>Creamy texture and delectable taste</a:t>
            </a:r>
          </a:p>
          <a:p>
            <a:r>
              <a:rPr lang="en-US" sz="2400" dirty="0" smtClean="0"/>
              <a:t>Energy and alertness producing </a:t>
            </a:r>
          </a:p>
          <a:p>
            <a:r>
              <a:rPr lang="en-US" sz="2400" dirty="0" smtClean="0"/>
              <a:t>Antioxidant-rich green, white, red tea AND taurine</a:t>
            </a:r>
          </a:p>
          <a:p>
            <a:r>
              <a:rPr lang="en-US" sz="2400" dirty="0" smtClean="0"/>
              <a:t>Fat loss stimulator</a:t>
            </a:r>
          </a:p>
          <a:p>
            <a:endParaRPr lang="en-US" sz="1800" dirty="0"/>
          </a:p>
          <a:p>
            <a:r>
              <a:rPr lang="en-US" sz="2600" dirty="0" smtClean="0"/>
              <a:t>2 scoops Shaklee Life Shake Vanilla</a:t>
            </a:r>
          </a:p>
          <a:p>
            <a:r>
              <a:rPr lang="en-US" sz="2600" dirty="0" smtClean="0"/>
              <a:t>1 cup fresh  spinach</a:t>
            </a:r>
          </a:p>
          <a:p>
            <a:r>
              <a:rPr lang="en-US" sz="2600" dirty="0" smtClean="0"/>
              <a:t>1/ 2 banana</a:t>
            </a:r>
          </a:p>
          <a:p>
            <a:r>
              <a:rPr lang="en-US" sz="2600" dirty="0" smtClean="0"/>
              <a:t>1/ 4  avocado</a:t>
            </a:r>
          </a:p>
          <a:p>
            <a:r>
              <a:rPr lang="en-US" sz="2600" dirty="0" smtClean="0"/>
              <a:t>2 tsp. fresh lime juice</a:t>
            </a:r>
          </a:p>
          <a:p>
            <a:r>
              <a:rPr lang="en-US" sz="2600" dirty="0" smtClean="0"/>
              <a:t>1 stick Shaklee Energizing Green Tea</a:t>
            </a:r>
          </a:p>
          <a:p>
            <a:r>
              <a:rPr lang="en-US" sz="2600" dirty="0" smtClean="0"/>
              <a:t>1/ 2  cup coconut water</a:t>
            </a:r>
          </a:p>
          <a:p>
            <a:r>
              <a:rPr lang="en-US" sz="2600" dirty="0" smtClean="0"/>
              <a:t>8 oz. milk and water</a:t>
            </a:r>
          </a:p>
          <a:p>
            <a:r>
              <a:rPr lang="en-US" sz="2600" dirty="0" smtClean="0"/>
              <a:t>4-6 ice cubes (optional)</a:t>
            </a:r>
          </a:p>
          <a:p>
            <a:pPr marL="0" indent="0">
              <a:buNone/>
            </a:pPr>
            <a:endParaRPr lang="en-US" sz="2600" dirty="0" smtClean="0"/>
          </a:p>
          <a:p>
            <a:endParaRPr lang="en-US" sz="2400" dirty="0" smtClean="0"/>
          </a:p>
          <a:p>
            <a:endParaRPr lang="en-US" dirty="0" smtClean="0"/>
          </a:p>
          <a:p>
            <a:endParaRPr lang="en-US" dirty="0" smtClean="0"/>
          </a:p>
          <a:p>
            <a:endParaRPr lang="en-US" dirty="0"/>
          </a:p>
        </p:txBody>
      </p:sp>
      <p:pic>
        <p:nvPicPr>
          <p:cNvPr id="14" name="Picture 8" descr="https://tse1.mm.bing.net/th?&amp;id=OIP.M2e2af8a6f60f2adaaba9fbdd2a8d83dao0&amp;w=300&amp;h=147&amp;c=0&amp;pid=1.9&amp;rs=0&amp;p=0&amp;r=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8099389" y="4228889"/>
            <a:ext cx="3559546" cy="2256287"/>
          </a:xfrm>
          <a:prstGeom prst="rect">
            <a:avLst/>
          </a:prstGeom>
          <a:noFill/>
          <a:extLst>
            <a:ext uri="{909E8E84-426E-40dd-AFC4-6F175D3DCCD1}">
              <a14:hiddenFill xmlns:a14="http://schemas.microsoft.com/office/drawing/2010/main" xmlns="">
                <a:solidFill>
                  <a:srgbClr val="FFFFFF"/>
                </a:solidFill>
              </a14:hiddenFill>
            </a:ext>
          </a:extLst>
        </p:spPr>
      </p:pic>
      <p:pic>
        <p:nvPicPr>
          <p:cNvPr id="7180" name="Picture 12" descr="http://1.bp.blogspot.com/-3YDCrwrpWZg/U7yF4aTqqsI/AAAAAAAAbf8/Kyu-M5VuyfE/s1600/tropical+green+smoothie+recipe+on+Creative+Green+Livin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67750" y="1967844"/>
            <a:ext cx="2267720" cy="306341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950070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9726"/>
            <a:ext cx="10515600" cy="997334"/>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en-US" dirty="0" smtClean="0">
                <a:solidFill>
                  <a:schemeClr val="tx1"/>
                </a:solidFill>
              </a:rPr>
              <a:t>Let’s Prepare Your Smoothie Bags to Take Home</a:t>
            </a:r>
            <a:endParaRPr lang="en-US" dirty="0">
              <a:solidFill>
                <a:schemeClr val="tx1"/>
              </a:solidFill>
            </a:endParaRPr>
          </a:p>
        </p:txBody>
      </p:sp>
      <p:sp>
        <p:nvSpPr>
          <p:cNvPr id="3" name="Content Placeholder 2"/>
          <p:cNvSpPr>
            <a:spLocks noGrp="1"/>
          </p:cNvSpPr>
          <p:nvPr>
            <p:ph sz="half" idx="1"/>
          </p:nvPr>
        </p:nvSpPr>
        <p:spPr>
          <a:xfrm>
            <a:off x="490131" y="1470766"/>
            <a:ext cx="6438534" cy="5387234"/>
          </a:xfrm>
        </p:spPr>
        <p:txBody>
          <a:bodyPr>
            <a:normAutofit/>
          </a:bodyPr>
          <a:lstStyle/>
          <a:p>
            <a:r>
              <a:rPr lang="en-US" sz="2000" b="1" dirty="0" smtClean="0"/>
              <a:t>Cut out recipes; put on index cards (recipes next slide) Ask your distributor for the recipes.</a:t>
            </a:r>
          </a:p>
          <a:p>
            <a:r>
              <a:rPr lang="en-US" sz="2000" b="1" dirty="0" smtClean="0"/>
              <a:t>Smoothie freezer packages contain Shaklee protein powder, fruits, vegetables, spices, flavorings</a:t>
            </a:r>
            <a:r>
              <a:rPr lang="is-IS" sz="2000" b="1" dirty="0" smtClean="0"/>
              <a:t>… everything EXCEPT the liquid .. </a:t>
            </a:r>
            <a:r>
              <a:rPr lang="en-US" sz="2000" b="1" dirty="0" smtClean="0"/>
              <a:t>W</a:t>
            </a:r>
            <a:r>
              <a:rPr lang="is-IS" sz="2000" b="1" dirty="0" smtClean="0"/>
              <a:t>hich you will add at home when you make your shake.</a:t>
            </a:r>
            <a:endParaRPr lang="en-US" sz="2000" b="1" dirty="0" smtClean="0"/>
          </a:p>
          <a:p>
            <a:r>
              <a:rPr lang="en-US" sz="2000" b="1" dirty="0" smtClean="0"/>
              <a:t>I usually make 2 or 3 of my favorites</a:t>
            </a:r>
          </a:p>
          <a:p>
            <a:r>
              <a:rPr lang="en-US" sz="2000" b="1" dirty="0"/>
              <a:t>I</a:t>
            </a:r>
            <a:r>
              <a:rPr lang="en-US" sz="2000" b="1" dirty="0" smtClean="0"/>
              <a:t> make up 7 smoothies for the week all at one time and freeze.</a:t>
            </a:r>
          </a:p>
          <a:p>
            <a:r>
              <a:rPr lang="en-US" sz="2000" b="1" dirty="0" smtClean="0"/>
              <a:t>Great way to share Shaklee by sending home a smoothie with a friend</a:t>
            </a:r>
          </a:p>
          <a:p>
            <a:r>
              <a:rPr lang="en-US" sz="2000" b="1" dirty="0" smtClean="0"/>
              <a:t>Note: </a:t>
            </a:r>
            <a:r>
              <a:rPr lang="en-US" sz="2000" b="1" dirty="0"/>
              <a:t>S</a:t>
            </a:r>
            <a:r>
              <a:rPr lang="en-US" sz="2000" b="1" dirty="0" smtClean="0"/>
              <a:t>taple tea packet to outside in case you want this shake at night, and also staple on label as they fall off easily in the freezer.</a:t>
            </a:r>
          </a:p>
          <a:p>
            <a:r>
              <a:rPr lang="en-US" sz="2000" b="1" dirty="0" smtClean="0"/>
              <a:t>All I need to do is add 8 oz. usually almond milk or coconut water</a:t>
            </a:r>
          </a:p>
          <a:p>
            <a:endParaRPr lang="en-US" sz="2000" dirty="0"/>
          </a:p>
        </p:txBody>
      </p:sp>
      <p:pic>
        <p:nvPicPr>
          <p:cNvPr id="1026" name="Picture 2" descr="https://scontent-lax3-1.xx.fbcdn.net/hphotos-xfp1/v/t1.0-9/13087607_10209704548238595_5499256552115512841_n.jpg?oh=40edf66b3ff57ae61ca26cfb238706ae&amp;oe=57A5A3BF"/>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896099" y="1515335"/>
            <a:ext cx="4532857" cy="49025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876945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526" y="387409"/>
            <a:ext cx="10746708" cy="1325563"/>
          </a:xfrm>
          <a:ln/>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US" sz="3600" dirty="0" smtClean="0"/>
              <a:t>Why Smoothie Workshops are Attractive</a:t>
            </a:r>
            <a:endParaRPr lang="en-US" sz="3600" dirty="0"/>
          </a:p>
        </p:txBody>
      </p:sp>
      <p:sp>
        <p:nvSpPr>
          <p:cNvPr id="3" name="Content Placeholder 2"/>
          <p:cNvSpPr>
            <a:spLocks noGrp="1"/>
          </p:cNvSpPr>
          <p:nvPr>
            <p:ph idx="1"/>
          </p:nvPr>
        </p:nvSpPr>
        <p:spPr>
          <a:xfrm>
            <a:off x="534688" y="2267431"/>
            <a:ext cx="7730697" cy="4590569"/>
          </a:xfrm>
        </p:spPr>
        <p:txBody>
          <a:bodyPr>
            <a:normAutofit/>
          </a:bodyPr>
          <a:lstStyle/>
          <a:p>
            <a:r>
              <a:rPr lang="en-US" sz="4400" dirty="0" smtClean="0"/>
              <a:t>You can taste the Shaklee 	products.</a:t>
            </a:r>
          </a:p>
          <a:p>
            <a:r>
              <a:rPr lang="en-US" sz="4400" dirty="0" smtClean="0"/>
              <a:t>You can get some easy </a:t>
            </a:r>
            <a:r>
              <a:rPr lang="en-US" sz="4400" smtClean="0"/>
              <a:t>meals 	that </a:t>
            </a:r>
            <a:r>
              <a:rPr lang="en-US" sz="4400" dirty="0" smtClean="0"/>
              <a:t>will be all ready for you.</a:t>
            </a:r>
            <a:endParaRPr lang="is-IS" sz="4400" dirty="0" smtClean="0"/>
          </a:p>
          <a:p>
            <a:r>
              <a:rPr lang="is-IS" sz="4400" dirty="0" smtClean="0"/>
              <a:t>Different, social, fun event.</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5213" y="2547991"/>
            <a:ext cx="4032178" cy="3360148"/>
          </a:xfrm>
          <a:prstGeom prst="rect">
            <a:avLst/>
          </a:prstGeom>
        </p:spPr>
      </p:pic>
    </p:spTree>
    <p:extLst>
      <p:ext uri="{BB962C8B-B14F-4D97-AF65-F5344CB8AC3E}">
        <p14:creationId xmlns:p14="http://schemas.microsoft.com/office/powerpoint/2010/main" val="6799813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9463" y="253704"/>
            <a:ext cx="10515600" cy="1325563"/>
          </a:xfrm>
        </p:spPr>
        <p:style>
          <a:lnRef idx="0">
            <a:schemeClr val="accent6"/>
          </a:lnRef>
          <a:fillRef idx="3">
            <a:schemeClr val="accent6"/>
          </a:fillRef>
          <a:effectRef idx="3">
            <a:schemeClr val="accent6"/>
          </a:effectRef>
          <a:fontRef idx="minor">
            <a:schemeClr val="lt1"/>
          </a:fontRef>
        </p:style>
        <p:txBody>
          <a:bodyPr/>
          <a:lstStyle/>
          <a:p>
            <a:r>
              <a:rPr lang="en-US" dirty="0" smtClean="0"/>
              <a:t>Recipes </a:t>
            </a:r>
            <a:r>
              <a:rPr lang="en-US" sz="2400" dirty="0" smtClean="0"/>
              <a:t>( from </a:t>
            </a:r>
            <a:r>
              <a:rPr lang="en-US" sz="2400" dirty="0" err="1" smtClean="0"/>
              <a:t>MyShaklee.com</a:t>
            </a:r>
            <a:r>
              <a:rPr lang="en-US" sz="2400" dirty="0" smtClean="0"/>
              <a:t>) </a:t>
            </a:r>
            <a:br>
              <a:rPr lang="en-US" sz="2400" dirty="0" smtClean="0"/>
            </a:br>
            <a:r>
              <a:rPr lang="en-US" dirty="0" smtClean="0"/>
              <a:t>and Shaklee Grocery List</a:t>
            </a:r>
            <a:endParaRPr lang="en-US" dirty="0"/>
          </a:p>
        </p:txBody>
      </p:sp>
      <p:pic>
        <p:nvPicPr>
          <p:cNvPr id="12" name="Content Placeholder 1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67344" y="1760461"/>
            <a:ext cx="4040004" cy="5097539"/>
          </a:xfrm>
        </p:spPr>
        <p:style>
          <a:lnRef idx="2">
            <a:schemeClr val="accent6"/>
          </a:lnRef>
          <a:fillRef idx="1">
            <a:schemeClr val="lt1"/>
          </a:fillRef>
          <a:effectRef idx="0">
            <a:schemeClr val="accent6"/>
          </a:effectRef>
          <a:fontRef idx="minor">
            <a:schemeClr val="dk1"/>
          </a:fontRef>
        </p:style>
      </p:pic>
      <p:sp>
        <p:nvSpPr>
          <p:cNvPr id="6" name="Content Placeholder 5"/>
          <p:cNvSpPr>
            <a:spLocks noGrp="1"/>
          </p:cNvSpPr>
          <p:nvPr>
            <p:ph sz="half" idx="2"/>
          </p:nvPr>
        </p:nvSpPr>
        <p:spPr>
          <a:xfrm>
            <a:off x="4388897" y="1715893"/>
            <a:ext cx="7619303" cy="4899219"/>
          </a:xfrm>
        </p:spPr>
        <p:style>
          <a:lnRef idx="2">
            <a:schemeClr val="accent6"/>
          </a:lnRef>
          <a:fillRef idx="1">
            <a:schemeClr val="lt1"/>
          </a:fillRef>
          <a:effectRef idx="0">
            <a:schemeClr val="accent6"/>
          </a:effectRef>
          <a:fontRef idx="minor">
            <a:schemeClr val="dk1"/>
          </a:fontRef>
        </p:style>
        <p:txBody>
          <a:bodyPr/>
          <a:lstStyle/>
          <a:p>
            <a:pPr marL="0" indent="0">
              <a:buNone/>
            </a:pPr>
            <a:r>
              <a:rPr lang="en-US" u="sng" dirty="0" smtClean="0"/>
              <a:t>Shaklee Grocery List</a:t>
            </a:r>
          </a:p>
          <a:p>
            <a:pPr marL="0" indent="0">
              <a:buNone/>
            </a:pPr>
            <a:r>
              <a:rPr lang="en-US" dirty="0" smtClean="0"/>
              <a:t>Canister/Pouch of each flavor Shaklee Life Shakes</a:t>
            </a:r>
          </a:p>
          <a:p>
            <a:pPr marL="0" indent="0">
              <a:buNone/>
            </a:pPr>
            <a:endParaRPr lang="en-US" dirty="0" smtClean="0"/>
          </a:p>
          <a:p>
            <a:pPr marL="0" indent="0">
              <a:buNone/>
            </a:pPr>
            <a:endParaRPr lang="en-US" dirty="0" smtClean="0"/>
          </a:p>
          <a:p>
            <a:pPr marL="0" indent="0">
              <a:buNone/>
            </a:pPr>
            <a:endParaRPr lang="en-US" dirty="0"/>
          </a:p>
          <a:p>
            <a:pPr marL="0" indent="0">
              <a:buNone/>
            </a:pPr>
            <a:r>
              <a:rPr lang="en-US" dirty="0" smtClean="0"/>
              <a:t>Pomegranate and Macha Energizing Teas</a:t>
            </a:r>
          </a:p>
          <a:p>
            <a:pPr marL="0" indent="0">
              <a:buNone/>
            </a:pPr>
            <a:endParaRPr lang="en-US" dirty="0" smtClean="0"/>
          </a:p>
          <a:p>
            <a:pPr marL="0" indent="0">
              <a:buNone/>
            </a:pPr>
            <a:r>
              <a:rPr lang="en-US" dirty="0" smtClean="0"/>
              <a:t> </a:t>
            </a:r>
            <a:endParaRPr lang="en-US" dirty="0"/>
          </a:p>
        </p:txBody>
      </p:sp>
      <p:pic>
        <p:nvPicPr>
          <p:cNvPr id="15" name="Picture 14"/>
          <p:cNvPicPr>
            <a:picLocks noChangeAspect="1"/>
          </p:cNvPicPr>
          <p:nvPr/>
        </p:nvPicPr>
        <p:blipFill>
          <a:blip r:embed="rId3"/>
          <a:stretch>
            <a:fillRect/>
          </a:stretch>
        </p:blipFill>
        <p:spPr>
          <a:xfrm>
            <a:off x="6515099" y="2733955"/>
            <a:ext cx="3180315" cy="1575275"/>
          </a:xfrm>
          <a:prstGeom prst="rect">
            <a:avLst/>
          </a:prstGeom>
        </p:spPr>
      </p:pic>
      <p:pic>
        <p:nvPicPr>
          <p:cNvPr id="22" name="Picture 21"/>
          <p:cNvPicPr>
            <a:picLocks noChangeAspect="1"/>
          </p:cNvPicPr>
          <p:nvPr/>
        </p:nvPicPr>
        <p:blipFill>
          <a:blip r:embed="rId4"/>
          <a:stretch>
            <a:fillRect/>
          </a:stretch>
        </p:blipFill>
        <p:spPr>
          <a:xfrm>
            <a:off x="9324001" y="4791129"/>
            <a:ext cx="2496894" cy="1752207"/>
          </a:xfrm>
          <a:prstGeom prst="rect">
            <a:avLst/>
          </a:prstGeom>
        </p:spPr>
      </p:pic>
    </p:spTree>
    <p:extLst>
      <p:ext uri="{BB962C8B-B14F-4D97-AF65-F5344CB8AC3E}">
        <p14:creationId xmlns:p14="http://schemas.microsoft.com/office/powerpoint/2010/main" val="39557670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descr="15-416_2015_OppPres_p1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378737" y="3676912"/>
            <a:ext cx="3252686" cy="2862323"/>
          </a:xfrm>
          <a:prstGeom prst="rect">
            <a:avLst/>
          </a:prstGeom>
          <a:solidFill>
            <a:schemeClr val="bg1"/>
          </a:solidFill>
          <a:ln>
            <a:solidFill>
              <a:srgbClr val="660066"/>
            </a:solidFill>
          </a:ln>
        </p:spPr>
        <p:txBody>
          <a:bodyPr wrap="square" rtlCol="0">
            <a:spAutoFit/>
          </a:bodyPr>
          <a:lstStyle/>
          <a:p>
            <a:r>
              <a:rPr lang="en-US" dirty="0" smtClean="0"/>
              <a:t>Shaklee has additional product lines we’d like you to know about .. </a:t>
            </a:r>
          </a:p>
          <a:p>
            <a:endParaRPr lang="en-US" dirty="0"/>
          </a:p>
          <a:p>
            <a:r>
              <a:rPr lang="en-US" dirty="0" smtClean="0"/>
              <a:t>Non-toxic cleaners</a:t>
            </a:r>
          </a:p>
          <a:p>
            <a:r>
              <a:rPr lang="en-US" dirty="0" smtClean="0"/>
              <a:t>Healthy skin care</a:t>
            </a:r>
          </a:p>
          <a:p>
            <a:r>
              <a:rPr lang="en-US" dirty="0" smtClean="0"/>
              <a:t>Remarkable products for our brains and to slow aging of cells</a:t>
            </a:r>
          </a:p>
          <a:p>
            <a:r>
              <a:rPr lang="en-US" dirty="0" smtClean="0"/>
              <a:t>Safe and healthy Weight and inch loss</a:t>
            </a:r>
            <a:endParaRPr lang="en-US" dirty="0"/>
          </a:p>
        </p:txBody>
      </p:sp>
    </p:spTree>
    <p:extLst>
      <p:ext uri="{BB962C8B-B14F-4D97-AF65-F5344CB8AC3E}">
        <p14:creationId xmlns:p14="http://schemas.microsoft.com/office/powerpoint/2010/main" val="12472927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15-416_2015_OppPres_p1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047706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15-416_2015_OppPres_p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735197" y="4180344"/>
            <a:ext cx="10916546" cy="2677656"/>
          </a:xfrm>
          <a:prstGeom prst="rect">
            <a:avLst/>
          </a:prstGeom>
          <a:noFill/>
        </p:spPr>
        <p:txBody>
          <a:bodyPr wrap="square" rtlCol="0">
            <a:spAutoFit/>
          </a:bodyPr>
          <a:lstStyle/>
          <a:p>
            <a:r>
              <a:rPr lang="en-US" sz="2400" dirty="0" smtClean="0"/>
              <a:t>There are 3 ways to participate in Shaklee ..</a:t>
            </a:r>
          </a:p>
          <a:p>
            <a:pPr marL="457200" indent="-457200">
              <a:buAutoNum type="arabicPeriod"/>
            </a:pPr>
            <a:r>
              <a:rPr lang="en-US" sz="2400" dirty="0" smtClean="0"/>
              <a:t>Use the products as a customer</a:t>
            </a:r>
          </a:p>
          <a:p>
            <a:pPr marL="457200" indent="-457200">
              <a:buAutoNum type="arabicPeriod"/>
            </a:pPr>
            <a:r>
              <a:rPr lang="en-US" sz="2400" dirty="0" smtClean="0"/>
              <a:t>Share with a few family and friends .. Especially after you see the amazing results of how you feel after using the products and earn your products free.</a:t>
            </a:r>
          </a:p>
          <a:p>
            <a:pPr marL="457200" indent="-457200">
              <a:buAutoNum type="arabicPeriod"/>
            </a:pPr>
            <a:r>
              <a:rPr lang="en-US" sz="2400" dirty="0" smtClean="0"/>
              <a:t>Join us in our work of teaching others about wellness and have your own Shaklee business</a:t>
            </a:r>
          </a:p>
          <a:p>
            <a:pPr marL="457200" indent="-457200">
              <a:buAutoNum type="arabicPeriod"/>
            </a:pPr>
            <a:endParaRPr lang="en-US" sz="2400" dirty="0"/>
          </a:p>
        </p:txBody>
      </p:sp>
    </p:spTree>
    <p:extLst>
      <p:ext uri="{BB962C8B-B14F-4D97-AF65-F5344CB8AC3E}">
        <p14:creationId xmlns:p14="http://schemas.microsoft.com/office/powerpoint/2010/main" val="36066965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descr="15-416_2015_OppPres_p2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0348874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72493"/>
          </a:xfrm>
        </p:spPr>
        <p:style>
          <a:lnRef idx="1">
            <a:schemeClr val="accent1"/>
          </a:lnRef>
          <a:fillRef idx="3">
            <a:schemeClr val="accent1"/>
          </a:fillRef>
          <a:effectRef idx="2">
            <a:schemeClr val="accent1"/>
          </a:effectRef>
          <a:fontRef idx="minor">
            <a:schemeClr val="lt1"/>
          </a:fontRef>
        </p:style>
        <p:txBody>
          <a:bodyPr>
            <a:normAutofit/>
          </a:bodyPr>
          <a:lstStyle/>
          <a:p>
            <a:r>
              <a:rPr lang="en-US" sz="3200" dirty="0" smtClean="0"/>
              <a:t>Order Form and Wish List</a:t>
            </a:r>
            <a:endParaRPr lang="en-US" sz="3200" dirty="0"/>
          </a:p>
        </p:txBody>
      </p:sp>
      <p:pic>
        <p:nvPicPr>
          <p:cNvPr id="15" name="Content Placeholder 1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01524" y="1825624"/>
            <a:ext cx="4409442" cy="4815103"/>
          </a:xfrm>
        </p:spPr>
      </p:pic>
      <p:pic>
        <p:nvPicPr>
          <p:cNvPr id="16" name="Content Placeholder 1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282583" y="1493051"/>
            <a:ext cx="5057257" cy="5364950"/>
          </a:xfrm>
        </p:spPr>
      </p:pic>
    </p:spTree>
    <p:extLst>
      <p:ext uri="{BB962C8B-B14F-4D97-AF65-F5344CB8AC3E}">
        <p14:creationId xmlns:p14="http://schemas.microsoft.com/office/powerpoint/2010/main" val="27264299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normAutofit/>
          </a:bodyPr>
          <a:lstStyle/>
          <a:p>
            <a:r>
              <a:rPr lang="en-US" sz="3200" dirty="0" smtClean="0"/>
              <a:t>Learn and Earn Program (talk to your distributor)</a:t>
            </a:r>
            <a:endParaRPr lang="en-US" sz="3200" dirty="0"/>
          </a:p>
        </p:txBody>
      </p:sp>
      <p:sp>
        <p:nvSpPr>
          <p:cNvPr id="3" name="Content Placeholder 2"/>
          <p:cNvSpPr>
            <a:spLocks noGrp="1"/>
          </p:cNvSpPr>
          <p:nvPr>
            <p:ph idx="1"/>
          </p:nvPr>
        </p:nvSpPr>
        <p:spPr>
          <a:xfrm>
            <a:off x="838200" y="1825624"/>
            <a:ext cx="6980434" cy="4837387"/>
          </a:xfrm>
        </p:spPr>
        <p:txBody>
          <a:bodyPr>
            <a:normAutofit fontScale="92500"/>
          </a:bodyPr>
          <a:lstStyle/>
          <a:p>
            <a:r>
              <a:rPr lang="en-US" sz="2400" dirty="0"/>
              <a:t>Listen to </a:t>
            </a:r>
            <a:r>
              <a:rPr lang="en-US" sz="2400" dirty="0" smtClean="0"/>
              <a:t>6 or more online </a:t>
            </a:r>
            <a:r>
              <a:rPr lang="en-US" sz="2400" dirty="0"/>
              <a:t>Topics and </a:t>
            </a:r>
            <a:r>
              <a:rPr lang="en-US" sz="2400" dirty="0" smtClean="0"/>
              <a:t>get </a:t>
            </a:r>
            <a:r>
              <a:rPr lang="en-US" sz="2400" b="1" dirty="0" smtClean="0"/>
              <a:t>Free </a:t>
            </a:r>
            <a:r>
              <a:rPr lang="en-US" sz="2400" b="1" dirty="0"/>
              <a:t>Products</a:t>
            </a:r>
            <a:r>
              <a:rPr lang="en-US" sz="2400" dirty="0"/>
              <a:t>!</a:t>
            </a:r>
          </a:p>
          <a:p>
            <a:r>
              <a:rPr lang="en-US" sz="2400" dirty="0"/>
              <a:t>For the online listening program, you can earn money while listening/learning about Shaklee.  Some of these are audio only and others are audio and webinars.  For listening and taking notes on 6 </a:t>
            </a:r>
            <a:r>
              <a:rPr lang="en-US" sz="2400" dirty="0" smtClean="0"/>
              <a:t>topics or more, </a:t>
            </a:r>
            <a:r>
              <a:rPr lang="en-US" sz="2400" dirty="0"/>
              <a:t>you can earn </a:t>
            </a:r>
            <a:r>
              <a:rPr lang="en-US" sz="2400" dirty="0" smtClean="0"/>
              <a:t>free </a:t>
            </a:r>
            <a:r>
              <a:rPr lang="en-US" sz="2400" dirty="0"/>
              <a:t>Shaklee </a:t>
            </a:r>
            <a:r>
              <a:rPr lang="en-US" sz="2400" dirty="0" smtClean="0"/>
              <a:t>products</a:t>
            </a:r>
            <a:r>
              <a:rPr lang="en-US" sz="2400" dirty="0"/>
              <a:t> </a:t>
            </a:r>
            <a:r>
              <a:rPr lang="en-US" sz="2400" dirty="0" smtClean="0"/>
              <a:t>from your distributor</a:t>
            </a:r>
            <a:endParaRPr lang="en-US" sz="2400" dirty="0"/>
          </a:p>
          <a:p>
            <a:r>
              <a:rPr lang="en-US" sz="2400" dirty="0" smtClean="0"/>
              <a:t>Some of the topics include: </a:t>
            </a:r>
          </a:p>
          <a:p>
            <a:pPr marL="0" indent="0">
              <a:buNone/>
            </a:pPr>
            <a:r>
              <a:rPr lang="en-US" sz="2400" i="1" dirty="0" smtClean="0"/>
              <a:t>	Why Choose Shaklee</a:t>
            </a:r>
            <a:r>
              <a:rPr lang="en-US" sz="2400" dirty="0" smtClean="0"/>
              <a:t>? </a:t>
            </a:r>
          </a:p>
          <a:p>
            <a:pPr marL="0" indent="0">
              <a:buNone/>
            </a:pPr>
            <a:r>
              <a:rPr lang="en-US" sz="2400" dirty="0" smtClean="0"/>
              <a:t>	Straight Talk About Supplementation by Dr. Jamie 	McManus, M.D, FAAFP</a:t>
            </a:r>
          </a:p>
          <a:p>
            <a:pPr marL="0" indent="0">
              <a:buNone/>
            </a:pPr>
            <a:r>
              <a:rPr lang="en-US" sz="2400" dirty="0" smtClean="0"/>
              <a:t>	The </a:t>
            </a:r>
            <a:r>
              <a:rPr lang="en-US" sz="2400" dirty="0"/>
              <a:t>Power of our Profession – </a:t>
            </a:r>
            <a:r>
              <a:rPr lang="en-US" sz="2400" dirty="0" smtClean="0"/>
              <a:t>Moms </a:t>
            </a:r>
          </a:p>
          <a:p>
            <a:pPr marL="0" indent="0">
              <a:buNone/>
            </a:pPr>
            <a:r>
              <a:rPr lang="en-US" sz="2400" dirty="0" smtClean="0"/>
              <a:t>	Healthy Kids, Healthy Women, or Health Men</a:t>
            </a:r>
            <a:endParaRPr lang="en-US" sz="2400" dirty="0"/>
          </a:p>
          <a:p>
            <a:endParaRPr lang="en-US" dirty="0"/>
          </a:p>
        </p:txBody>
      </p:sp>
      <p:pic>
        <p:nvPicPr>
          <p:cNvPr id="8" name="Picture 7"/>
          <p:cNvPicPr>
            <a:picLocks noChangeAspect="1"/>
          </p:cNvPicPr>
          <p:nvPr/>
        </p:nvPicPr>
        <p:blipFill>
          <a:blip r:embed="rId2"/>
          <a:stretch>
            <a:fillRect/>
          </a:stretch>
        </p:blipFill>
        <p:spPr>
          <a:xfrm>
            <a:off x="8110848" y="2260254"/>
            <a:ext cx="3726255" cy="3739854"/>
          </a:xfrm>
          <a:prstGeom prst="rect">
            <a:avLst/>
          </a:prstGeom>
        </p:spPr>
      </p:pic>
    </p:spTree>
    <p:extLst>
      <p:ext uri="{BB962C8B-B14F-4D97-AF65-F5344CB8AC3E}">
        <p14:creationId xmlns:p14="http://schemas.microsoft.com/office/powerpoint/2010/main" val="415103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rmAutofit/>
          </a:bodyPr>
          <a:lstStyle/>
          <a:p>
            <a:r>
              <a:rPr lang="en-US" sz="3200" dirty="0" smtClean="0"/>
              <a:t>Detox/Reset Option (talk to your distributor)</a:t>
            </a:r>
            <a:endParaRPr lang="en-US" sz="3200"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19321" y="2322326"/>
            <a:ext cx="5684255" cy="3203314"/>
          </a:xfrm>
        </p:spPr>
      </p:pic>
      <p:sp>
        <p:nvSpPr>
          <p:cNvPr id="5" name="Content Placeholder 4"/>
          <p:cNvSpPr>
            <a:spLocks noGrp="1"/>
          </p:cNvSpPr>
          <p:nvPr>
            <p:ph sz="half" idx="2"/>
          </p:nvPr>
        </p:nvSpPr>
        <p:spPr>
          <a:xfrm>
            <a:off x="6497620" y="2226833"/>
            <a:ext cx="4518212" cy="3394300"/>
          </a:xfrm>
        </p:spPr>
        <p:style>
          <a:lnRef idx="2">
            <a:schemeClr val="accent4"/>
          </a:lnRef>
          <a:fillRef idx="1">
            <a:schemeClr val="lt1"/>
          </a:fillRef>
          <a:effectRef idx="0">
            <a:schemeClr val="accent4"/>
          </a:effectRef>
          <a:fontRef idx="minor">
            <a:schemeClr val="dk1"/>
          </a:fontRef>
        </p:style>
        <p:txBody>
          <a:bodyPr>
            <a:noAutofit/>
          </a:bodyPr>
          <a:lstStyle/>
          <a:p>
            <a:r>
              <a:rPr lang="en-US" dirty="0" smtClean="0"/>
              <a:t>Gentle detox of your body</a:t>
            </a:r>
          </a:p>
          <a:p>
            <a:r>
              <a:rPr lang="en-US" dirty="0" smtClean="0"/>
              <a:t>Jump start weight/inch loss</a:t>
            </a:r>
          </a:p>
          <a:p>
            <a:r>
              <a:rPr lang="en-US" dirty="0" smtClean="0"/>
              <a:t>Strengthen immunity</a:t>
            </a:r>
          </a:p>
          <a:p>
            <a:r>
              <a:rPr lang="en-US" dirty="0" smtClean="0"/>
              <a:t>Increase energy</a:t>
            </a:r>
          </a:p>
          <a:p>
            <a:r>
              <a:rPr lang="en-US" dirty="0" smtClean="0"/>
              <a:t>Increase mental focus</a:t>
            </a:r>
          </a:p>
          <a:p>
            <a:r>
              <a:rPr lang="en-US" dirty="0" smtClean="0"/>
              <a:t>Reset cravings</a:t>
            </a:r>
            <a:endParaRPr lang="en-US" dirty="0"/>
          </a:p>
        </p:txBody>
      </p:sp>
    </p:spTree>
    <p:extLst>
      <p:ext uri="{BB962C8B-B14F-4D97-AF65-F5344CB8AC3E}">
        <p14:creationId xmlns:p14="http://schemas.microsoft.com/office/powerpoint/2010/main" val="31030623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descr="15-416_2015_OppPres_p2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72951"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4099275" y="378833"/>
            <a:ext cx="7619304" cy="1323439"/>
          </a:xfrm>
          <a:prstGeom prst="rect">
            <a:avLst/>
          </a:prstGeom>
          <a:noFill/>
          <a:ln>
            <a:solidFill>
              <a:schemeClr val="accent5">
                <a:lumMod val="50000"/>
              </a:schemeClr>
            </a:solidFill>
          </a:ln>
        </p:spPr>
        <p:txBody>
          <a:bodyPr wrap="square" rtlCol="0">
            <a:spAutoFit/>
          </a:bodyPr>
          <a:lstStyle/>
          <a:p>
            <a:r>
              <a:rPr lang="en-US" sz="2000" dirty="0" smtClean="0"/>
              <a:t>In closing, I just want to share how much I love the flexibility to work my business around my family and community work</a:t>
            </a:r>
            <a:r>
              <a:rPr lang="is-IS" sz="2000" dirty="0" smtClean="0"/>
              <a:t>… how much I enjoy the people get to work with .. </a:t>
            </a:r>
            <a:r>
              <a:rPr lang="en-US" sz="2000" dirty="0" smtClean="0"/>
              <a:t>A</a:t>
            </a:r>
            <a:r>
              <a:rPr lang="is-IS" sz="2000" dirty="0" smtClean="0"/>
              <a:t>nd we invite you to join us.. We have so much fun .. </a:t>
            </a:r>
            <a:r>
              <a:rPr lang="en-US" sz="2000" dirty="0" smtClean="0"/>
              <a:t>A</a:t>
            </a:r>
            <a:r>
              <a:rPr lang="is-IS" sz="2000" dirty="0" smtClean="0"/>
              <a:t>nd love our work.</a:t>
            </a:r>
            <a:endParaRPr lang="en-US" sz="2000" dirty="0"/>
          </a:p>
        </p:txBody>
      </p:sp>
    </p:spTree>
    <p:extLst>
      <p:ext uri="{BB962C8B-B14F-4D97-AF65-F5344CB8AC3E}">
        <p14:creationId xmlns:p14="http://schemas.microsoft.com/office/powerpoint/2010/main" val="20769356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526" y="387409"/>
            <a:ext cx="10746708" cy="1325563"/>
          </a:xfrm>
          <a:ln/>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3100" dirty="0" smtClean="0"/>
              <a:t>First</a:t>
            </a:r>
            <a:r>
              <a:rPr lang="is-IS" sz="3100" dirty="0" smtClean="0"/>
              <a:t>…</a:t>
            </a:r>
            <a:r>
              <a:rPr lang="en-US" sz="3100" dirty="0" smtClean="0"/>
              <a:t> a little background – </a:t>
            </a:r>
            <a:br>
              <a:rPr lang="en-US" sz="3100" dirty="0" smtClean="0"/>
            </a:br>
            <a:r>
              <a:rPr lang="en-US" sz="3600" dirty="0" smtClean="0"/>
              <a:t>Guests Invited to a Smoothie Workshop Will Have Already Paid </a:t>
            </a:r>
            <a:endParaRPr lang="en-US" sz="3600" dirty="0"/>
          </a:p>
        </p:txBody>
      </p:sp>
      <p:sp>
        <p:nvSpPr>
          <p:cNvPr id="3" name="Content Placeholder 2"/>
          <p:cNvSpPr>
            <a:spLocks noGrp="1"/>
          </p:cNvSpPr>
          <p:nvPr>
            <p:ph idx="1"/>
          </p:nvPr>
        </p:nvSpPr>
        <p:spPr>
          <a:xfrm>
            <a:off x="534688" y="2267431"/>
            <a:ext cx="7730697" cy="4590569"/>
          </a:xfrm>
        </p:spPr>
        <p:txBody>
          <a:bodyPr>
            <a:normAutofit/>
          </a:bodyPr>
          <a:lstStyle/>
          <a:p>
            <a:r>
              <a:rPr lang="en-US" dirty="0" smtClean="0"/>
              <a:t>Cost--  $25/ person to Prepare and Take Home 7 Smoothie Ingredient Freezer Bags</a:t>
            </a:r>
          </a:p>
          <a:p>
            <a:r>
              <a:rPr lang="en-US" dirty="0" smtClean="0"/>
              <a:t>Guests who bring a friend receive a $10 discount </a:t>
            </a:r>
            <a:r>
              <a:rPr lang="is-IS" dirty="0" smtClean="0"/>
              <a:t>… just $15 to attend</a:t>
            </a:r>
          </a:p>
          <a:p>
            <a:r>
              <a:rPr lang="is-IS" dirty="0" smtClean="0"/>
              <a:t>All guests attending receive FREE SHIPPING on any orders they place within next 7 days.</a:t>
            </a:r>
          </a:p>
          <a:p>
            <a:r>
              <a:rPr lang="is-IS" dirty="0" smtClean="0"/>
              <a:t>Guests bring a small cooler to transport their smoothie freezer bags home.</a:t>
            </a:r>
          </a:p>
          <a:p>
            <a:endParaRPr lang="en-US" dirty="0"/>
          </a:p>
        </p:txBody>
      </p:sp>
      <p:pic>
        <p:nvPicPr>
          <p:cNvPr id="4" name="Picture 3"/>
          <p:cNvPicPr>
            <a:picLocks noChangeAspect="1"/>
          </p:cNvPicPr>
          <p:nvPr/>
        </p:nvPicPr>
        <p:blipFill>
          <a:blip r:embed="rId2"/>
          <a:stretch>
            <a:fillRect/>
          </a:stretch>
        </p:blipFill>
        <p:spPr>
          <a:xfrm>
            <a:off x="8479859" y="2317569"/>
            <a:ext cx="3384881" cy="2651835"/>
          </a:xfrm>
          <a:prstGeom prst="rect">
            <a:avLst/>
          </a:prstGeom>
        </p:spPr>
      </p:pic>
    </p:spTree>
    <p:extLst>
      <p:ext uri="{BB962C8B-B14F-4D97-AF65-F5344CB8AC3E}">
        <p14:creationId xmlns:p14="http://schemas.microsoft.com/office/powerpoint/2010/main" val="1728561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6"/>
          </a:lnRef>
          <a:fillRef idx="3">
            <a:schemeClr val="accent6"/>
          </a:fillRef>
          <a:effectRef idx="2">
            <a:schemeClr val="accent6"/>
          </a:effectRef>
          <a:fontRef idx="minor">
            <a:schemeClr val="lt1"/>
          </a:fontRef>
        </p:style>
        <p:txBody>
          <a:bodyPr/>
          <a:lstStyle/>
          <a:p>
            <a:r>
              <a:rPr lang="en-US" sz="3200" dirty="0" smtClean="0"/>
              <a:t>Welcome the Virtual Smoothie Workshop (and my home)</a:t>
            </a:r>
            <a:endParaRPr lang="en-US" dirty="0"/>
          </a:p>
        </p:txBody>
      </p:sp>
      <p:sp>
        <p:nvSpPr>
          <p:cNvPr id="3" name="Content Placeholder 2"/>
          <p:cNvSpPr>
            <a:spLocks noGrp="1"/>
          </p:cNvSpPr>
          <p:nvPr>
            <p:ph idx="1"/>
          </p:nvPr>
        </p:nvSpPr>
        <p:spPr>
          <a:xfrm>
            <a:off x="5467738" y="1839265"/>
            <a:ext cx="5886062" cy="4897437"/>
          </a:xfrm>
        </p:spPr>
        <p:style>
          <a:lnRef idx="2">
            <a:schemeClr val="accent6"/>
          </a:lnRef>
          <a:fillRef idx="1">
            <a:schemeClr val="lt1"/>
          </a:fillRef>
          <a:effectRef idx="0">
            <a:schemeClr val="accent6"/>
          </a:effectRef>
          <a:fontRef idx="minor">
            <a:schemeClr val="dk1"/>
          </a:fontRef>
        </p:style>
        <p:txBody>
          <a:bodyPr>
            <a:normAutofit/>
          </a:bodyPr>
          <a:lstStyle/>
          <a:p>
            <a:r>
              <a:rPr lang="en-US" sz="2000" dirty="0" smtClean="0"/>
              <a:t>Hi.  I’m Tammy Johnson and  my co-leader is Sarah </a:t>
            </a:r>
            <a:r>
              <a:rPr lang="en-US" sz="2000" dirty="0" err="1" smtClean="0"/>
              <a:t>Galbreth</a:t>
            </a:r>
            <a:r>
              <a:rPr lang="en-US" sz="2000" dirty="0" smtClean="0"/>
              <a:t>. </a:t>
            </a:r>
          </a:p>
          <a:p>
            <a:endParaRPr lang="en-US" sz="2000" dirty="0"/>
          </a:p>
          <a:p>
            <a:pPr marL="0" indent="0">
              <a:buNone/>
            </a:pPr>
            <a:endParaRPr lang="en-US" sz="2000" dirty="0" smtClean="0"/>
          </a:p>
          <a:p>
            <a:pPr marL="0" indent="0">
              <a:buNone/>
            </a:pPr>
            <a:endParaRPr lang="en-US" sz="2000" dirty="0"/>
          </a:p>
          <a:p>
            <a:pPr marL="0" indent="0">
              <a:buNone/>
            </a:pPr>
            <a:endParaRPr lang="en-US" sz="2000" dirty="0" smtClean="0"/>
          </a:p>
          <a:p>
            <a:r>
              <a:rPr lang="en-US" sz="2000" dirty="0" smtClean="0"/>
              <a:t>Please have a make believe seat on the bar stools and enjoy a few virtual snacks before we begin to share a variety of amazing and decadent smoothie recipes for you to taste (virtually), and hopefully make in the comfort of your home.</a:t>
            </a:r>
          </a:p>
          <a:p>
            <a:r>
              <a:rPr lang="en-US" sz="2000" dirty="0" smtClean="0"/>
              <a:t>While you are relaxing, Sarah and I would like to share our stories with you</a:t>
            </a:r>
            <a:r>
              <a:rPr lang="en-US" sz="2000" dirty="0"/>
              <a:t> </a:t>
            </a:r>
            <a:endParaRPr lang="en-US" sz="2000" dirty="0" smtClean="0"/>
          </a:p>
          <a:p>
            <a:endParaRPr lang="en-US" sz="2000" dirty="0"/>
          </a:p>
        </p:txBody>
      </p:sp>
      <p:pic>
        <p:nvPicPr>
          <p:cNvPr id="1028" name="Picture 4" descr="https://scontent-lax3-1.xx.fbcdn.net/hphotos-xft1/v/t1.0-9/13076730_10209678505867552_2234994118730444758_n.jpg?oh=23a3bbc14640ce2d6a5fa5d254b40b5a&amp;oe=57797F5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839265"/>
            <a:ext cx="4629538" cy="4897437"/>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https://scontent-lax3-1.xx.fbcdn.net/hphotos-xpt1/v/t1.0-9/12191657_10208305945634404_8420345178776631430_n.jpg?oh=94b67b1a05fe45aafe5376cdeb18d702&amp;oe=57B162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1096" y="2530550"/>
            <a:ext cx="1563792" cy="155235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p:cNvPicPr>
          <p:nvPr/>
        </p:nvPicPr>
        <p:blipFill>
          <a:blip r:embed="rId4"/>
          <a:stretch>
            <a:fillRect/>
          </a:stretch>
        </p:blipFill>
        <p:spPr>
          <a:xfrm>
            <a:off x="8956493" y="2392175"/>
            <a:ext cx="1467201" cy="1706141"/>
          </a:xfrm>
          <a:prstGeom prst="rect">
            <a:avLst/>
          </a:prstGeom>
        </p:spPr>
      </p:pic>
    </p:spTree>
    <p:extLst>
      <p:ext uri="{BB962C8B-B14F-4D97-AF65-F5344CB8AC3E}">
        <p14:creationId xmlns:p14="http://schemas.microsoft.com/office/powerpoint/2010/main" val="35431350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607954" cy="860513"/>
          </a:xfrm>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en-US" sz="3600" dirty="0" smtClean="0"/>
              <a:t>Many of you have come directly from work </a:t>
            </a:r>
            <a:r>
              <a:rPr lang="is-IS" sz="3600" dirty="0" smtClean="0"/>
              <a:t>…</a:t>
            </a:r>
            <a:endParaRPr lang="en-US" sz="3600" dirty="0"/>
          </a:p>
        </p:txBody>
      </p:sp>
      <p:sp>
        <p:nvSpPr>
          <p:cNvPr id="3" name="Content Placeholder 2"/>
          <p:cNvSpPr>
            <a:spLocks noGrp="1"/>
          </p:cNvSpPr>
          <p:nvPr>
            <p:ph idx="1"/>
          </p:nvPr>
        </p:nvSpPr>
        <p:spPr>
          <a:xfrm>
            <a:off x="838200" y="1825625"/>
            <a:ext cx="10515600" cy="2497534"/>
          </a:xfrm>
        </p:spPr>
        <p:txBody>
          <a:bodyPr>
            <a:normAutofit/>
          </a:bodyPr>
          <a:lstStyle/>
          <a:p>
            <a:r>
              <a:rPr lang="en-US" sz="2400" dirty="0" smtClean="0"/>
              <a:t>So please enjoy a cup of my homemade soup </a:t>
            </a:r>
          </a:p>
          <a:p>
            <a:r>
              <a:rPr lang="en-US" sz="2400" dirty="0" smtClean="0"/>
              <a:t>Some cheese and crackers</a:t>
            </a:r>
          </a:p>
          <a:p>
            <a:r>
              <a:rPr lang="en-US" sz="2400" dirty="0" smtClean="0"/>
              <a:t>Fresh vegetable tray</a:t>
            </a:r>
          </a:p>
          <a:p>
            <a:r>
              <a:rPr lang="en-US" sz="2400" dirty="0" smtClean="0"/>
              <a:t>Shaklee Performance Hydration Drink </a:t>
            </a:r>
          </a:p>
          <a:p>
            <a:r>
              <a:rPr lang="en-US" sz="2400" dirty="0" smtClean="0"/>
              <a:t>Cut-up Shaklee Snack and Meal Bars</a:t>
            </a:r>
            <a:endParaRPr lang="en-US" sz="2400" dirty="0"/>
          </a:p>
        </p:txBody>
      </p:sp>
      <p:sp>
        <p:nvSpPr>
          <p:cNvPr id="4" name="TextBox 3"/>
          <p:cNvSpPr txBox="1"/>
          <p:nvPr/>
        </p:nvSpPr>
        <p:spPr>
          <a:xfrm>
            <a:off x="1140929" y="4333138"/>
            <a:ext cx="8555008" cy="1846659"/>
          </a:xfrm>
          <a:prstGeom prst="rect">
            <a:avLst/>
          </a:prstGeom>
          <a:noFill/>
        </p:spPr>
        <p:txBody>
          <a:bodyPr wrap="square" rtlCol="0">
            <a:spAutoFit/>
          </a:bodyPr>
          <a:lstStyle/>
          <a:p>
            <a:pPr marL="285750" indent="-285750">
              <a:buFont typeface="Arial"/>
              <a:buChar char="•"/>
            </a:pPr>
            <a:r>
              <a:rPr lang="en-US" dirty="0" smtClean="0"/>
              <a:t>“</a:t>
            </a:r>
            <a:r>
              <a:rPr lang="en-US" sz="2400" dirty="0" smtClean="0"/>
              <a:t>Our goal tonight is to help you prepare delicious .. And especially healthy foods for yourself and your family</a:t>
            </a:r>
            <a:r>
              <a:rPr lang="is-IS" sz="2400" dirty="0" smtClean="0"/>
              <a:t>… </a:t>
            </a:r>
          </a:p>
          <a:p>
            <a:pPr marL="285750" indent="-285750">
              <a:buFont typeface="Arial"/>
              <a:buChar char="•"/>
            </a:pPr>
            <a:r>
              <a:rPr lang="is-IS" sz="2400" dirty="0" smtClean="0"/>
              <a:t>H</a:t>
            </a:r>
            <a:r>
              <a:rPr lang="en-US" sz="2400" dirty="0" smtClean="0"/>
              <a:t>o</a:t>
            </a:r>
            <a:r>
              <a:rPr lang="is-IS" sz="2400" dirty="0" smtClean="0"/>
              <a:t>w to make smoothies healthier</a:t>
            </a:r>
          </a:p>
          <a:p>
            <a:pPr marL="285750" indent="-285750">
              <a:buFont typeface="Arial"/>
              <a:buChar char="•"/>
            </a:pPr>
            <a:r>
              <a:rPr lang="is-IS" sz="2400" dirty="0" smtClean="0"/>
              <a:t>H</a:t>
            </a:r>
            <a:r>
              <a:rPr lang="en-US" sz="2400" dirty="0" smtClean="0"/>
              <a:t>o</a:t>
            </a:r>
            <a:r>
              <a:rPr lang="is-IS" sz="2400" dirty="0" smtClean="0"/>
              <a:t>w to incorporate 6 to 9 vegetables a day into our diets”</a:t>
            </a:r>
          </a:p>
          <a:p>
            <a:endParaRPr lang="en-US" dirty="0"/>
          </a:p>
        </p:txBody>
      </p:sp>
      <p:pic>
        <p:nvPicPr>
          <p:cNvPr id="5" name="Picture 4"/>
          <p:cNvPicPr>
            <a:picLocks noChangeAspect="1"/>
          </p:cNvPicPr>
          <p:nvPr/>
        </p:nvPicPr>
        <p:blipFill>
          <a:blip r:embed="rId2"/>
          <a:stretch>
            <a:fillRect/>
          </a:stretch>
        </p:blipFill>
        <p:spPr>
          <a:xfrm>
            <a:off x="7085575" y="1615912"/>
            <a:ext cx="3747525" cy="2500135"/>
          </a:xfrm>
          <a:prstGeom prst="rect">
            <a:avLst/>
          </a:prstGeom>
        </p:spPr>
      </p:pic>
      <p:pic>
        <p:nvPicPr>
          <p:cNvPr id="6" name="Picture 5"/>
          <p:cNvPicPr>
            <a:picLocks noChangeAspect="1"/>
          </p:cNvPicPr>
          <p:nvPr/>
        </p:nvPicPr>
        <p:blipFill rotWithShape="1">
          <a:blip r:embed="rId3"/>
          <a:srcRect l="-17815" r="13198"/>
          <a:stretch/>
        </p:blipFill>
        <p:spPr>
          <a:xfrm>
            <a:off x="9695937" y="3712611"/>
            <a:ext cx="2013463" cy="2891389"/>
          </a:xfrm>
          <a:prstGeom prst="rect">
            <a:avLst/>
          </a:prstGeom>
        </p:spPr>
      </p:pic>
    </p:spTree>
    <p:extLst>
      <p:ext uri="{BB962C8B-B14F-4D97-AF65-F5344CB8AC3E}">
        <p14:creationId xmlns:p14="http://schemas.microsoft.com/office/powerpoint/2010/main" val="1540209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054" y="248796"/>
            <a:ext cx="10515600" cy="953312"/>
          </a:xfrm>
        </p:spPr>
        <p:style>
          <a:lnRef idx="0">
            <a:schemeClr val="accent2"/>
          </a:lnRef>
          <a:fillRef idx="3">
            <a:schemeClr val="accent2"/>
          </a:fillRef>
          <a:effectRef idx="3">
            <a:schemeClr val="accent2"/>
          </a:effectRef>
          <a:fontRef idx="minor">
            <a:schemeClr val="lt1"/>
          </a:fontRef>
        </p:style>
        <p:txBody>
          <a:bodyPr>
            <a:normAutofit/>
          </a:bodyPr>
          <a:lstStyle/>
          <a:p>
            <a:r>
              <a:rPr lang="en-US" sz="3600" dirty="0" smtClean="0"/>
              <a:t>Performance and Shaklee Peanut Butter Fudge Bars</a:t>
            </a:r>
            <a:endParaRPr lang="en-US" sz="3600" dirty="0"/>
          </a:p>
        </p:txBody>
      </p:sp>
      <p:sp>
        <p:nvSpPr>
          <p:cNvPr id="16" name="Content Placeholder 15"/>
          <p:cNvSpPr>
            <a:spLocks noGrp="1"/>
          </p:cNvSpPr>
          <p:nvPr>
            <p:ph sz="half" idx="2"/>
          </p:nvPr>
        </p:nvSpPr>
        <p:spPr>
          <a:xfrm>
            <a:off x="6172200" y="1456660"/>
            <a:ext cx="5640572" cy="5178055"/>
          </a:xfrm>
        </p:spPr>
        <p:style>
          <a:lnRef idx="1">
            <a:schemeClr val="accent2"/>
          </a:lnRef>
          <a:fillRef idx="3">
            <a:schemeClr val="accent2"/>
          </a:fillRef>
          <a:effectRef idx="2">
            <a:schemeClr val="accent2"/>
          </a:effectRef>
          <a:fontRef idx="minor">
            <a:schemeClr val="lt1"/>
          </a:fontRef>
        </p:style>
        <p:txBody>
          <a:bodyPr>
            <a:normAutofit fontScale="92500"/>
          </a:bodyPr>
          <a:lstStyle/>
          <a:p>
            <a:r>
              <a:rPr lang="en-US" dirty="0" smtClean="0"/>
              <a:t>Have a Shaklee protein </a:t>
            </a:r>
            <a:r>
              <a:rPr lang="en-US" dirty="0"/>
              <a:t>b</a:t>
            </a:r>
            <a:r>
              <a:rPr lang="en-US" dirty="0" smtClean="0"/>
              <a:t>ar and some Orange Performance while we wait for everyone to get here.</a:t>
            </a:r>
          </a:p>
          <a:p>
            <a:pPr marL="0" indent="0" algn="ctr">
              <a:buNone/>
            </a:pPr>
            <a:r>
              <a:rPr lang="en-US" sz="2400" u="sng" dirty="0" smtClean="0">
                <a:solidFill>
                  <a:schemeClr val="tx1"/>
                </a:solidFill>
              </a:rPr>
              <a:t>Recipe for Bars</a:t>
            </a:r>
            <a:endParaRPr lang="en-US" sz="2400" u="sng" dirty="0">
              <a:solidFill>
                <a:schemeClr val="tx1"/>
              </a:solidFill>
            </a:endParaRPr>
          </a:p>
          <a:p>
            <a:pPr marL="0" indent="0" algn="ctr">
              <a:buNone/>
            </a:pPr>
            <a:r>
              <a:rPr lang="en-US" sz="1800" b="1" dirty="0" smtClean="0">
                <a:solidFill>
                  <a:schemeClr val="tx1"/>
                </a:solidFill>
              </a:rPr>
              <a:t>1 cup peanut butter or coconut oil</a:t>
            </a:r>
          </a:p>
          <a:p>
            <a:pPr marL="0" indent="0" algn="ctr">
              <a:buNone/>
            </a:pPr>
            <a:r>
              <a:rPr lang="en-US" sz="1800" b="1" dirty="0" smtClean="0">
                <a:solidFill>
                  <a:schemeClr val="tx1"/>
                </a:solidFill>
              </a:rPr>
              <a:t>1/3 cup honey</a:t>
            </a:r>
          </a:p>
          <a:p>
            <a:pPr marL="0" indent="0" algn="ctr">
              <a:buNone/>
            </a:pPr>
            <a:r>
              <a:rPr lang="en-US" sz="1800" b="1" dirty="0" smtClean="0">
                <a:solidFill>
                  <a:schemeClr val="tx1"/>
                </a:solidFill>
              </a:rPr>
              <a:t>1 cup Shaklee Energizing Soy or Life Shake protein powder</a:t>
            </a:r>
          </a:p>
          <a:p>
            <a:pPr marL="0" indent="0" algn="ctr">
              <a:buNone/>
            </a:pPr>
            <a:r>
              <a:rPr lang="en-US" sz="1800" b="1" dirty="0" smtClean="0">
                <a:solidFill>
                  <a:schemeClr val="tx1"/>
                </a:solidFill>
              </a:rPr>
              <a:t>Optional: sesame seeds, flax seeds . chia</a:t>
            </a:r>
          </a:p>
          <a:p>
            <a:pPr marL="0" indent="0" algn="ctr">
              <a:buNone/>
            </a:pPr>
            <a:r>
              <a:rPr lang="en-US" sz="1800" b="1" dirty="0" smtClean="0">
                <a:solidFill>
                  <a:schemeClr val="tx1"/>
                </a:solidFill>
              </a:rPr>
              <a:t>3 cups brown Rice </a:t>
            </a:r>
            <a:r>
              <a:rPr lang="en-US" sz="1800" b="1" dirty="0" err="1">
                <a:solidFill>
                  <a:schemeClr val="tx1"/>
                </a:solidFill>
              </a:rPr>
              <a:t>C</a:t>
            </a:r>
            <a:r>
              <a:rPr lang="en-US" sz="1800" b="1" dirty="0" err="1" smtClean="0">
                <a:solidFill>
                  <a:schemeClr val="tx1"/>
                </a:solidFill>
              </a:rPr>
              <a:t>rispies</a:t>
            </a:r>
            <a:r>
              <a:rPr lang="en-US" sz="1800" b="1" dirty="0" smtClean="0">
                <a:solidFill>
                  <a:schemeClr val="tx1"/>
                </a:solidFill>
              </a:rPr>
              <a:t>   or 3 to 4 biscuits </a:t>
            </a:r>
            <a:r>
              <a:rPr lang="en-US" sz="1800" b="1" dirty="0" err="1" smtClean="0">
                <a:solidFill>
                  <a:schemeClr val="tx1"/>
                </a:solidFill>
              </a:rPr>
              <a:t>WheetaBix</a:t>
            </a:r>
            <a:endParaRPr lang="en-US" sz="1800" b="1" dirty="0" smtClean="0">
              <a:solidFill>
                <a:schemeClr val="tx1"/>
              </a:solidFill>
            </a:endParaRPr>
          </a:p>
          <a:p>
            <a:pPr marL="0" indent="0" algn="ctr">
              <a:buNone/>
            </a:pPr>
            <a:r>
              <a:rPr lang="en-US" sz="1800" b="1" dirty="0" smtClean="0">
                <a:solidFill>
                  <a:schemeClr val="tx1"/>
                </a:solidFill>
              </a:rPr>
              <a:t>Spread melted choc. chips with ½ tsp. coconut oil on top</a:t>
            </a:r>
          </a:p>
          <a:p>
            <a:r>
              <a:rPr lang="en-US" b="1" dirty="0"/>
              <a:t> </a:t>
            </a:r>
            <a:r>
              <a:rPr lang="en-US" dirty="0" smtClean="0"/>
              <a:t>Shaklee Performance Hydration Drink </a:t>
            </a:r>
          </a:p>
          <a:p>
            <a:pPr marL="0" indent="0">
              <a:buNone/>
            </a:pPr>
            <a:r>
              <a:rPr lang="en-US" sz="2200" b="1" dirty="0" smtClean="0"/>
              <a:t>Natural Lemon Lime #20498</a:t>
            </a:r>
          </a:p>
          <a:p>
            <a:pPr marL="0" indent="0">
              <a:buNone/>
            </a:pPr>
            <a:r>
              <a:rPr lang="en-US" sz="2200" b="1" dirty="0" smtClean="0"/>
              <a:t>Natural Orange #20499</a:t>
            </a:r>
            <a:endParaRPr lang="en-US" sz="2200" b="1" dirty="0"/>
          </a:p>
        </p:txBody>
      </p:sp>
      <p:pic>
        <p:nvPicPr>
          <p:cNvPr id="18" name="Content Placeholder 1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5400000">
            <a:off x="1397000" y="1970088"/>
            <a:ext cx="4064000" cy="4064000"/>
          </a:xfrm>
        </p:spPr>
      </p:pic>
    </p:spTree>
    <p:extLst>
      <p:ext uri="{BB962C8B-B14F-4D97-AF65-F5344CB8AC3E}">
        <p14:creationId xmlns:p14="http://schemas.microsoft.com/office/powerpoint/2010/main" val="3963947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321" y="387693"/>
            <a:ext cx="11426348" cy="1325563"/>
          </a:xfrm>
        </p:spPr>
        <p:style>
          <a:lnRef idx="1">
            <a:schemeClr val="accent5"/>
          </a:lnRef>
          <a:fillRef idx="3">
            <a:schemeClr val="accent5"/>
          </a:fillRef>
          <a:effectRef idx="2">
            <a:schemeClr val="accent5"/>
          </a:effectRef>
          <a:fontRef idx="minor">
            <a:schemeClr val="lt1"/>
          </a:fontRef>
        </p:style>
        <p:txBody>
          <a:bodyPr>
            <a:normAutofit/>
          </a:bodyPr>
          <a:lstStyle/>
          <a:p>
            <a:r>
              <a:rPr lang="en-US" sz="3200" dirty="0" smtClean="0"/>
              <a:t>Tammy Johnson’s Shaklee Story</a:t>
            </a:r>
            <a:endParaRPr lang="en-US" sz="3200" dirty="0"/>
          </a:p>
        </p:txBody>
      </p:sp>
      <p:sp>
        <p:nvSpPr>
          <p:cNvPr id="3" name="Content Placeholder 2"/>
          <p:cNvSpPr>
            <a:spLocks noGrp="1"/>
          </p:cNvSpPr>
          <p:nvPr>
            <p:ph idx="1"/>
          </p:nvPr>
        </p:nvSpPr>
        <p:spPr>
          <a:xfrm>
            <a:off x="418321" y="2002906"/>
            <a:ext cx="6338231" cy="4652583"/>
          </a:xfrm>
        </p:spPr>
        <p:style>
          <a:lnRef idx="2">
            <a:schemeClr val="accent5"/>
          </a:lnRef>
          <a:fillRef idx="1">
            <a:schemeClr val="lt1"/>
          </a:fillRef>
          <a:effectRef idx="0">
            <a:schemeClr val="accent5"/>
          </a:effectRef>
          <a:fontRef idx="minor">
            <a:schemeClr val="dk1"/>
          </a:fontRef>
        </p:style>
        <p:txBody>
          <a:bodyPr>
            <a:normAutofit/>
          </a:bodyPr>
          <a:lstStyle/>
          <a:p>
            <a:r>
              <a:rPr lang="en-US" dirty="0" smtClean="0"/>
              <a:t>Wanted non-toxic cleaner</a:t>
            </a:r>
          </a:p>
          <a:p>
            <a:r>
              <a:rPr lang="en-US" dirty="0" smtClean="0"/>
              <a:t>Began using Shaklee supplements</a:t>
            </a:r>
          </a:p>
          <a:p>
            <a:r>
              <a:rPr lang="en-US" dirty="0" smtClean="0"/>
              <a:t>Hair thicker</a:t>
            </a:r>
          </a:p>
          <a:p>
            <a:r>
              <a:rPr lang="en-US" dirty="0" smtClean="0"/>
              <a:t>Circulation  improved</a:t>
            </a:r>
          </a:p>
          <a:p>
            <a:r>
              <a:rPr lang="en-US" dirty="0" smtClean="0"/>
              <a:t>Eczema disappeared </a:t>
            </a:r>
          </a:p>
          <a:p>
            <a:r>
              <a:rPr lang="en-US" dirty="0" smtClean="0"/>
              <a:t>Son’s asthma improved</a:t>
            </a:r>
          </a:p>
          <a:p>
            <a:r>
              <a:rPr lang="en-US" dirty="0" smtClean="0"/>
              <a:t>Way more energy</a:t>
            </a:r>
          </a:p>
          <a:p>
            <a:r>
              <a:rPr lang="en-US" dirty="0" smtClean="0"/>
              <a:t>Love teaching others healthy options</a:t>
            </a:r>
            <a:r>
              <a:rPr lang="en-US" dirty="0"/>
              <a:t> </a:t>
            </a:r>
            <a:r>
              <a:rPr lang="en-US" dirty="0" smtClean="0"/>
              <a:t>and  financial </a:t>
            </a:r>
            <a:r>
              <a:rPr lang="en-US" dirty="0"/>
              <a:t>s</a:t>
            </a:r>
            <a:r>
              <a:rPr lang="en-US" dirty="0" smtClean="0"/>
              <a:t>tability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56552" y="2035563"/>
            <a:ext cx="5088117" cy="3744204"/>
          </a:xfrm>
          <a:prstGeom prst="rect">
            <a:avLst/>
          </a:prstGeom>
        </p:spPr>
      </p:pic>
    </p:spTree>
    <p:extLst>
      <p:ext uri="{BB962C8B-B14F-4D97-AF65-F5344CB8AC3E}">
        <p14:creationId xmlns:p14="http://schemas.microsoft.com/office/powerpoint/2010/main" val="14891317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879" y="78045"/>
            <a:ext cx="11504427" cy="1325563"/>
          </a:xfrm>
        </p:spPr>
        <p:style>
          <a:lnRef idx="1">
            <a:schemeClr val="accent6"/>
          </a:lnRef>
          <a:fillRef idx="3">
            <a:schemeClr val="accent6"/>
          </a:fillRef>
          <a:effectRef idx="2">
            <a:schemeClr val="accent6"/>
          </a:effectRef>
          <a:fontRef idx="minor">
            <a:schemeClr val="lt1"/>
          </a:fontRef>
        </p:style>
        <p:txBody>
          <a:bodyPr>
            <a:normAutofit/>
          </a:bodyPr>
          <a:lstStyle/>
          <a:p>
            <a:r>
              <a:rPr lang="en-US" sz="3600" dirty="0" smtClean="0"/>
              <a:t>Sarah </a:t>
            </a:r>
            <a:r>
              <a:rPr lang="en-US" sz="3600" dirty="0" err="1" smtClean="0"/>
              <a:t>Galbreth’s</a:t>
            </a:r>
            <a:r>
              <a:rPr lang="en-US" sz="3600" dirty="0" smtClean="0"/>
              <a:t> Shaklee Story</a:t>
            </a:r>
            <a:endParaRPr lang="en-US" sz="3600" dirty="0"/>
          </a:p>
        </p:txBody>
      </p:sp>
      <p:pic>
        <p:nvPicPr>
          <p:cNvPr id="4" name="Content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69361" y="1765042"/>
            <a:ext cx="5606021" cy="3445505"/>
          </a:xfrm>
        </p:spPr>
      </p:pic>
      <p:sp>
        <p:nvSpPr>
          <p:cNvPr id="18" name="Content Placeholder 17"/>
          <p:cNvSpPr>
            <a:spLocks noGrp="1"/>
          </p:cNvSpPr>
          <p:nvPr>
            <p:ph sz="half" idx="2"/>
          </p:nvPr>
        </p:nvSpPr>
        <p:spPr>
          <a:xfrm>
            <a:off x="6328672" y="1627055"/>
            <a:ext cx="5386635" cy="5135305"/>
          </a:xfrm>
        </p:spPr>
        <p:style>
          <a:lnRef idx="2">
            <a:schemeClr val="dk1"/>
          </a:lnRef>
          <a:fillRef idx="1">
            <a:schemeClr val="lt1"/>
          </a:fillRef>
          <a:effectRef idx="0">
            <a:schemeClr val="dk1"/>
          </a:effectRef>
          <a:fontRef idx="minor">
            <a:schemeClr val="dk1"/>
          </a:fontRef>
        </p:style>
        <p:txBody>
          <a:bodyPr>
            <a:normAutofit lnSpcReduction="10000"/>
          </a:bodyPr>
          <a:lstStyle/>
          <a:p>
            <a:r>
              <a:rPr lang="en-US" dirty="0" smtClean="0"/>
              <a:t>Severe issues with polycystic ovarian syndrome causing infertility</a:t>
            </a:r>
          </a:p>
          <a:p>
            <a:r>
              <a:rPr lang="en-US" dirty="0" smtClean="0"/>
              <a:t>Serious mood swings and depression from hormonal imbalance</a:t>
            </a:r>
          </a:p>
          <a:p>
            <a:r>
              <a:rPr lang="en-US" dirty="0" smtClean="0"/>
              <a:t>Shaklee </a:t>
            </a:r>
            <a:r>
              <a:rPr lang="en-US" dirty="0" err="1" smtClean="0"/>
              <a:t>Vitalizer</a:t>
            </a:r>
            <a:r>
              <a:rPr lang="en-US" dirty="0" smtClean="0"/>
              <a:t> and additional products helped</a:t>
            </a:r>
            <a:r>
              <a:rPr lang="is-IS" dirty="0" smtClean="0"/>
              <a:t>…</a:t>
            </a:r>
            <a:r>
              <a:rPr lang="en-US" dirty="0" smtClean="0"/>
              <a:t>loved them</a:t>
            </a:r>
          </a:p>
          <a:p>
            <a:r>
              <a:rPr lang="en-US" dirty="0" smtClean="0"/>
              <a:t>Started business </a:t>
            </a:r>
          </a:p>
          <a:p>
            <a:r>
              <a:rPr lang="en-US" dirty="0" smtClean="0"/>
              <a:t>Excited to reach others with better health and financial freedom</a:t>
            </a:r>
            <a:endParaRPr lang="en-US" dirty="0"/>
          </a:p>
        </p:txBody>
      </p:sp>
      <p:sp>
        <p:nvSpPr>
          <p:cNvPr id="6" name="TextBox 5"/>
          <p:cNvSpPr txBox="1"/>
          <p:nvPr/>
        </p:nvSpPr>
        <p:spPr>
          <a:xfrm>
            <a:off x="2500603" y="2985795"/>
            <a:ext cx="2575249"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38808429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023465" cy="2262042"/>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en-US" sz="3200" dirty="0" smtClean="0"/>
              <a:t>Before we get started, let’s go around the circle and everyone can introduce themselves and if you are already using Shaklee products, please share with us which one is your favorite and why.</a:t>
            </a:r>
            <a:endParaRPr lang="en-US" sz="3200" dirty="0"/>
          </a:p>
        </p:txBody>
      </p:sp>
      <p:pic>
        <p:nvPicPr>
          <p:cNvPr id="7" name="Content Placeholder 6"/>
          <p:cNvPicPr>
            <a:picLocks noGrp="1" noChangeAspect="1"/>
          </p:cNvPicPr>
          <p:nvPr>
            <p:ph idx="1"/>
          </p:nvPr>
        </p:nvPicPr>
        <p:blipFill>
          <a:blip r:embed="rId2"/>
          <a:srcRect t="14912" b="14912"/>
          <a:stretch>
            <a:fillRect/>
          </a:stretch>
        </p:blipFill>
        <p:spPr>
          <a:xfrm>
            <a:off x="838200" y="2846388"/>
            <a:ext cx="10515600" cy="3330575"/>
          </a:xfrm>
        </p:spPr>
      </p:pic>
    </p:spTree>
    <p:extLst>
      <p:ext uri="{BB962C8B-B14F-4D97-AF65-F5344CB8AC3E}">
        <p14:creationId xmlns:p14="http://schemas.microsoft.com/office/powerpoint/2010/main" val="35318428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931</TotalTime>
  <Words>1364</Words>
  <Application>Microsoft Office PowerPoint</Application>
  <PresentationFormat>Widescreen</PresentationFormat>
  <Paragraphs>197</Paragraphs>
  <Slides>28</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Shaklee Smoothie Workshop</vt:lpstr>
      <vt:lpstr>Why Smoothie Workshops are Attractive</vt:lpstr>
      <vt:lpstr>First… a little background –  Guests Invited to a Smoothie Workshop Will Have Already Paid </vt:lpstr>
      <vt:lpstr>Welcome the Virtual Smoothie Workshop (and my home)</vt:lpstr>
      <vt:lpstr>Many of you have come directly from work …</vt:lpstr>
      <vt:lpstr>Performance and Shaklee Peanut Butter Fudge Bars</vt:lpstr>
      <vt:lpstr>Tammy Johnson’s Shaklee Story</vt:lpstr>
      <vt:lpstr>Sarah Galbreth’s Shaklee Story</vt:lpstr>
      <vt:lpstr>Before we get started, let’s go around the circle and everyone can introduce themselves and if you are already using Shaklee products, please share with us which one is your favorite and why.</vt:lpstr>
      <vt:lpstr>PowerPoint Presentation</vt:lpstr>
      <vt:lpstr>Let’s Get Started!!  7 Smoothie Recipes</vt:lpstr>
      <vt:lpstr>Peanut Butter Banana Cup</vt:lpstr>
      <vt:lpstr>Popeye’s Blue-Nana</vt:lpstr>
      <vt:lpstr>Green Apple Pie Smoothie</vt:lpstr>
      <vt:lpstr>Pompasil Berry Party Smoothie</vt:lpstr>
      <vt:lpstr>Yella Berry Delicious Smoothie</vt:lpstr>
      <vt:lpstr>Notta Latte Spice Smoothie</vt:lpstr>
      <vt:lpstr>Green Tea Lime Smoothie</vt:lpstr>
      <vt:lpstr>Let’s Prepare Your Smoothie Bags to Take Home</vt:lpstr>
      <vt:lpstr>Recipes ( from MyShaklee.com)  and Shaklee Grocery List</vt:lpstr>
      <vt:lpstr>PowerPoint Presentation</vt:lpstr>
      <vt:lpstr>PowerPoint Presentation</vt:lpstr>
      <vt:lpstr>PowerPoint Presentation</vt:lpstr>
      <vt:lpstr>PowerPoint Presentation</vt:lpstr>
      <vt:lpstr>Order Form and Wish List</vt:lpstr>
      <vt:lpstr>Learn and Earn Program (talk to your distributor)</vt:lpstr>
      <vt:lpstr>Detox/Reset Option (talk to your distributor)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Smoothie Workshop</dc:title>
  <dc:creator>Tammy Johnson</dc:creator>
  <cp:lastModifiedBy>Rebecca Choate</cp:lastModifiedBy>
  <cp:revision>72</cp:revision>
  <cp:lastPrinted>2016-04-26T00:19:26Z</cp:lastPrinted>
  <dcterms:created xsi:type="dcterms:W3CDTF">2016-04-20T01:51:09Z</dcterms:created>
  <dcterms:modified xsi:type="dcterms:W3CDTF">2016-04-26T00:46:07Z</dcterms:modified>
</cp:coreProperties>
</file>