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8"/>
  </p:handoutMasterIdLst>
  <p:sldIdLst>
    <p:sldId id="256" r:id="rId2"/>
    <p:sldId id="257" r:id="rId3"/>
    <p:sldId id="318" r:id="rId4"/>
    <p:sldId id="293" r:id="rId5"/>
    <p:sldId id="294" r:id="rId6"/>
    <p:sldId id="295" r:id="rId7"/>
    <p:sldId id="296" r:id="rId8"/>
    <p:sldId id="298" r:id="rId9"/>
    <p:sldId id="322" r:id="rId10"/>
    <p:sldId id="323" r:id="rId11"/>
    <p:sldId id="324" r:id="rId12"/>
    <p:sldId id="325" r:id="rId13"/>
    <p:sldId id="326" r:id="rId14"/>
    <p:sldId id="327" r:id="rId15"/>
    <p:sldId id="265" r:id="rId16"/>
    <p:sldId id="274" r:id="rId17"/>
    <p:sldId id="303" r:id="rId18"/>
    <p:sldId id="304" r:id="rId19"/>
    <p:sldId id="305" r:id="rId20"/>
    <p:sldId id="306" r:id="rId21"/>
    <p:sldId id="307" r:id="rId22"/>
    <p:sldId id="308" r:id="rId23"/>
    <p:sldId id="309" r:id="rId24"/>
    <p:sldId id="310" r:id="rId25"/>
    <p:sldId id="311" r:id="rId26"/>
    <p:sldId id="312" r:id="rId27"/>
    <p:sldId id="313" r:id="rId28"/>
    <p:sldId id="269" r:id="rId29"/>
    <p:sldId id="314" r:id="rId30"/>
    <p:sldId id="321" r:id="rId31"/>
    <p:sldId id="315" r:id="rId32"/>
    <p:sldId id="316" r:id="rId33"/>
    <p:sldId id="319" r:id="rId34"/>
    <p:sldId id="320" r:id="rId35"/>
    <p:sldId id="273" r:id="rId36"/>
    <p:sldId id="283" r:id="rId37"/>
    <p:sldId id="284" r:id="rId38"/>
    <p:sldId id="286" r:id="rId39"/>
    <p:sldId id="299" r:id="rId40"/>
    <p:sldId id="300" r:id="rId41"/>
    <p:sldId id="288" r:id="rId42"/>
    <p:sldId id="290" r:id="rId43"/>
    <p:sldId id="291" r:id="rId44"/>
    <p:sldId id="289" r:id="rId45"/>
    <p:sldId id="281" r:id="rId46"/>
    <p:sldId id="28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55" d="100"/>
          <a:sy n="55" d="100"/>
        </p:scale>
        <p:origin x="-108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CA9C398-006E-4877-AEC7-48EA1E73A669}" type="datetimeFigureOut">
              <a:rPr lang="en-US" smtClean="0"/>
              <a:pPr/>
              <a:t>9/1/2014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BE7C5D-4DC7-42C5-8BA5-4E4DC9BAF12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07175C-8183-43EF-BAF8-D524945B0E2E}" type="datetimeFigureOut">
              <a:rPr lang="en-US" smtClean="0"/>
              <a:pPr/>
              <a:t>9/1/2014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07175C-8183-43EF-BAF8-D524945B0E2E}" type="datetimeFigureOut">
              <a:rPr lang="en-US" smtClean="0"/>
              <a:pPr/>
              <a:t>9/1/2014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07175C-8183-43EF-BAF8-D524945B0E2E}" type="datetimeFigureOut">
              <a:rPr lang="en-US" smtClean="0"/>
              <a:pPr/>
              <a:t>9/1/2014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07175C-8183-43EF-BAF8-D524945B0E2E}" type="datetimeFigureOut">
              <a:rPr lang="en-US" smtClean="0"/>
              <a:pPr/>
              <a:t>9/1/2014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07175C-8183-43EF-BAF8-D524945B0E2E}" type="datetimeFigureOut">
              <a:rPr lang="en-US" smtClean="0"/>
              <a:pPr/>
              <a:t>9/1/2014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07175C-8183-43EF-BAF8-D524945B0E2E}" type="datetimeFigureOut">
              <a:rPr lang="en-US" smtClean="0"/>
              <a:pPr/>
              <a:t>9/1/2014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07175C-8183-43EF-BAF8-D524945B0E2E}" type="datetimeFigureOut">
              <a:rPr lang="en-US" smtClean="0"/>
              <a:pPr/>
              <a:t>9/1/2014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07175C-8183-43EF-BAF8-D524945B0E2E}" type="datetimeFigureOut">
              <a:rPr lang="en-US" smtClean="0"/>
              <a:pPr/>
              <a:t>9/1/2014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07175C-8183-43EF-BAF8-D524945B0E2E}" type="datetimeFigureOut">
              <a:rPr lang="en-US" smtClean="0"/>
              <a:pPr/>
              <a:t>9/1/2014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7175C-8183-43EF-BAF8-D524945B0E2E}" type="datetimeFigureOut">
              <a:rPr lang="en-US" smtClean="0"/>
              <a:pPr/>
              <a:t>9/1/2014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7175C-8183-43EF-BAF8-D524945B0E2E}" type="datetimeFigureOut">
              <a:rPr lang="en-US" smtClean="0"/>
              <a:pPr/>
              <a:t>9/1/2014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79ACE-D840-49C0-B8C9-82ECB91FC7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7175C-8183-43EF-BAF8-D524945B0E2E}" type="datetimeFigureOut">
              <a:rPr lang="en-US" smtClean="0"/>
              <a:pPr/>
              <a:t>9/1/2014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79ACE-D840-49C0-B8C9-82ECB91FC7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2014_OppPres_.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ctrTitle"/>
          </p:nvPr>
        </p:nvSpPr>
        <p:spPr>
          <a:xfrm>
            <a:off x="381000" y="381000"/>
            <a:ext cx="5410200" cy="1600200"/>
          </a:xfrm>
          <a:solidFill>
            <a:schemeClr val="bg1"/>
          </a:solidFill>
          <a:ln>
            <a:solidFill>
              <a:schemeClr val="tx2">
                <a:lumMod val="75000"/>
              </a:schemeClr>
            </a:solidFill>
          </a:ln>
        </p:spPr>
        <p:txBody>
          <a:bodyPr>
            <a:normAutofit/>
          </a:bodyPr>
          <a:lstStyle/>
          <a:p>
            <a:r>
              <a:rPr lang="en-US" dirty="0" smtClean="0"/>
              <a:t>Teaming Up Fall 2014</a:t>
            </a:r>
            <a:br>
              <a:rPr lang="en-US" dirty="0" smtClean="0"/>
            </a:br>
            <a:r>
              <a:rPr lang="en-US" sz="2700" dirty="0" smtClean="0"/>
              <a:t>Global Conference Report</a:t>
            </a:r>
            <a:br>
              <a:rPr lang="en-US" sz="2700" dirty="0" smtClean="0"/>
            </a:br>
            <a:r>
              <a:rPr lang="en-US" sz="2700" dirty="0" smtClean="0"/>
              <a:t>August 28, 2014</a:t>
            </a:r>
            <a:endParaRPr lang="en-US" dirty="0"/>
          </a:p>
        </p:txBody>
      </p:sp>
      <p:sp>
        <p:nvSpPr>
          <p:cNvPr id="3" name="Subtitle 2"/>
          <p:cNvSpPr>
            <a:spLocks noGrp="1"/>
          </p:cNvSpPr>
          <p:nvPr>
            <p:ph type="subTitle" idx="1"/>
          </p:nvPr>
        </p:nvSpPr>
        <p:spPr>
          <a:xfrm>
            <a:off x="609600" y="2057400"/>
            <a:ext cx="3962400" cy="3048000"/>
          </a:xfrm>
          <a:solidFill>
            <a:schemeClr val="bg1"/>
          </a:solidFill>
        </p:spPr>
        <p:txBody>
          <a:bodyPr>
            <a:normAutofit/>
          </a:bodyPr>
          <a:lstStyle/>
          <a:p>
            <a:r>
              <a:rPr lang="en-US" sz="2400" dirty="0" smtClean="0">
                <a:solidFill>
                  <a:schemeClr val="tx1"/>
                </a:solidFill>
              </a:rPr>
              <a:t>Senior Executive Coordinator Lisa Anderson</a:t>
            </a:r>
            <a:endParaRPr lang="en-US" sz="2400" dirty="0">
              <a:solidFill>
                <a:schemeClr val="tx1"/>
              </a:solidFill>
            </a:endParaRPr>
          </a:p>
        </p:txBody>
      </p:sp>
      <p:sp>
        <p:nvSpPr>
          <p:cNvPr id="4" name="TextBox 3"/>
          <p:cNvSpPr txBox="1"/>
          <p:nvPr/>
        </p:nvSpPr>
        <p:spPr>
          <a:xfrm>
            <a:off x="3505200" y="3811012"/>
            <a:ext cx="2819400" cy="3046988"/>
          </a:xfrm>
          <a:prstGeom prst="rect">
            <a:avLst/>
          </a:prstGeom>
          <a:solidFill>
            <a:schemeClr val="bg1"/>
          </a:solidFill>
        </p:spPr>
        <p:txBody>
          <a:bodyPr wrap="square" rtlCol="0">
            <a:spAutoFit/>
          </a:bodyPr>
          <a:lstStyle/>
          <a:p>
            <a:r>
              <a:rPr lang="en-US" sz="2400" dirty="0" smtClean="0"/>
              <a:t>Senior Coordinator Katie Odom</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a:p>
        </p:txBody>
      </p:sp>
      <p:pic>
        <p:nvPicPr>
          <p:cNvPr id="6" name="Picture 5" descr="Katie Odom.jpg"/>
          <p:cNvPicPr>
            <a:picLocks noChangeAspect="1"/>
          </p:cNvPicPr>
          <p:nvPr/>
        </p:nvPicPr>
        <p:blipFill>
          <a:blip r:embed="rId3" cstate="print"/>
          <a:stretch>
            <a:fillRect/>
          </a:stretch>
        </p:blipFill>
        <p:spPr>
          <a:xfrm>
            <a:off x="4267200" y="4724400"/>
            <a:ext cx="1219200" cy="1866899"/>
          </a:xfrm>
          <a:prstGeom prst="rect">
            <a:avLst/>
          </a:prstGeom>
        </p:spPr>
      </p:pic>
      <p:pic>
        <p:nvPicPr>
          <p:cNvPr id="7" name="Picture 6" descr="Lisa Anderson 2013.jpg"/>
          <p:cNvPicPr>
            <a:picLocks noChangeAspect="1"/>
          </p:cNvPicPr>
          <p:nvPr/>
        </p:nvPicPr>
        <p:blipFill>
          <a:blip r:embed="rId4" cstate="print"/>
          <a:stretch>
            <a:fillRect/>
          </a:stretch>
        </p:blipFill>
        <p:spPr>
          <a:xfrm>
            <a:off x="1828800" y="2819400"/>
            <a:ext cx="1371600" cy="203826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nd_Works__REDUCED_Page_02.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857250"/>
            <a:ext cx="9144000" cy="5143500"/>
          </a:xfrm>
          <a:prstGeom prst="rect">
            <a:avLst/>
          </a:prstGeom>
        </p:spPr>
      </p:pic>
      <p:sp>
        <p:nvSpPr>
          <p:cNvPr id="3" name="Rectangle 2"/>
          <p:cNvSpPr/>
          <p:nvPr/>
        </p:nvSpPr>
        <p:spPr>
          <a:xfrm>
            <a:off x="533400" y="4343400"/>
            <a:ext cx="6172200" cy="830997"/>
          </a:xfrm>
          <a:prstGeom prst="rect">
            <a:avLst/>
          </a:prstGeom>
          <a:ln>
            <a:solidFill>
              <a:schemeClr val="accent4">
                <a:lumMod val="60000"/>
                <a:lumOff val="40000"/>
              </a:schemeClr>
            </a:solidFill>
          </a:ln>
        </p:spPr>
        <p:txBody>
          <a:bodyPr wrap="square">
            <a:spAutoFit/>
          </a:bodyPr>
          <a:lstStyle/>
          <a:p>
            <a:r>
              <a:rPr lang="en-US" sz="2400" dirty="0" smtClean="0"/>
              <a:t>Keeping arteries healthy and free-flowing is a significant step in prevention of heart disease</a:t>
            </a:r>
            <a:endParaRPr lang="en-US" sz="2400" dirty="0"/>
          </a:p>
        </p:txBody>
      </p:sp>
    </p:spTree>
    <p:extLst>
      <p:ext uri="{BB962C8B-B14F-4D97-AF65-F5344CB8AC3E}">
        <p14:creationId xmlns="" xmlns:p14="http://schemas.microsoft.com/office/powerpoint/2010/main" val="910270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14600" y="3429000"/>
            <a:ext cx="6629400" cy="3429000"/>
          </a:xfrm>
          <a:prstGeom prst="rect">
            <a:avLst/>
          </a:prstGeom>
        </p:spPr>
      </p:pic>
      <p:sp>
        <p:nvSpPr>
          <p:cNvPr id="3" name="TextBox 2"/>
          <p:cNvSpPr txBox="1"/>
          <p:nvPr/>
        </p:nvSpPr>
        <p:spPr>
          <a:xfrm>
            <a:off x="533400" y="304801"/>
            <a:ext cx="8382000" cy="7048083"/>
          </a:xfrm>
          <a:prstGeom prst="rect">
            <a:avLst/>
          </a:prstGeom>
          <a:noFill/>
        </p:spPr>
        <p:txBody>
          <a:bodyPr wrap="square" rtlCol="0">
            <a:spAutoFit/>
          </a:bodyPr>
          <a:lstStyle/>
          <a:p>
            <a:r>
              <a:rPr lang="en-US" sz="3200" dirty="0" smtClean="0"/>
              <a:t>Nitrates from Beet and Spinach Powder </a:t>
            </a:r>
            <a:r>
              <a:rPr lang="en-US" sz="2400" dirty="0" smtClean="0"/>
              <a:t>–</a:t>
            </a:r>
          </a:p>
          <a:p>
            <a:endParaRPr lang="en-US" sz="2400" dirty="0" smtClean="0"/>
          </a:p>
          <a:p>
            <a:r>
              <a:rPr lang="en-US" sz="2400" dirty="0" smtClean="0"/>
              <a:t> are naturally converted to a special molecule called nitric oxide</a:t>
            </a:r>
          </a:p>
          <a:p>
            <a:r>
              <a:rPr lang="en-US" sz="2400" dirty="0" smtClean="0"/>
              <a:t>Nitric oxide activates protective responses in our blood vessels that:	</a:t>
            </a:r>
          </a:p>
          <a:p>
            <a:pPr lvl="1">
              <a:buFont typeface="Arial" pitchFamily="34" charset="0"/>
              <a:buChar char="•"/>
            </a:pPr>
            <a:r>
              <a:rPr lang="en-US" sz="2400" dirty="0" smtClean="0"/>
              <a:t>Help reduce inflammation in the lining of the blood vessels, </a:t>
            </a:r>
          </a:p>
          <a:p>
            <a:pPr lvl="1">
              <a:buFont typeface="Arial" pitchFamily="34" charset="0"/>
              <a:buChar char="•"/>
            </a:pPr>
            <a:r>
              <a:rPr lang="en-US" sz="2400" dirty="0" smtClean="0"/>
              <a:t>Help relax smooth muscle cells  and helps prevent them from proliferating and invading and constricting the arteries</a:t>
            </a:r>
          </a:p>
          <a:p>
            <a:pPr lvl="1">
              <a:buFont typeface="Arial" pitchFamily="34" charset="0"/>
              <a:buChar char="•"/>
            </a:pPr>
            <a:r>
              <a:rPr lang="en-US" sz="2400" dirty="0" smtClean="0"/>
              <a:t> Help prevent platelet aggregation ( stickiness)</a:t>
            </a:r>
          </a:p>
          <a:p>
            <a:pPr lvl="1"/>
            <a:endParaRPr lang="en-US" sz="2000" dirty="0" smtClean="0"/>
          </a:p>
          <a:p>
            <a:r>
              <a:rPr lang="en-US" sz="2800" dirty="0" smtClean="0"/>
              <a:t>Should be called Shaklee Arterial Health</a:t>
            </a:r>
          </a:p>
          <a:p>
            <a:endParaRPr lang="en-US" sz="2800" dirty="0" smtClean="0"/>
          </a:p>
          <a:p>
            <a:r>
              <a:rPr lang="en-US" sz="2800" dirty="0" smtClean="0"/>
              <a:t> </a:t>
            </a:r>
          </a:p>
          <a:p>
            <a:r>
              <a:rPr lang="en-US" sz="2000" dirty="0" smtClean="0"/>
              <a:t>Steve Chaney, PhD biochemistry</a:t>
            </a:r>
          </a:p>
          <a:p>
            <a:endParaRPr lang="en-US" sz="2400" dirty="0" smtClean="0"/>
          </a:p>
          <a:p>
            <a:endParaRPr lang="en-US" sz="2400" dirty="0" smtClean="0"/>
          </a:p>
          <a:p>
            <a:endParaRPr lang="en-US" sz="2400" dirty="0" smtClean="0"/>
          </a:p>
          <a:p>
            <a:endParaRPr lang="en-US" sz="2400" dirty="0"/>
          </a:p>
        </p:txBody>
      </p:sp>
      <p:sp>
        <p:nvSpPr>
          <p:cNvPr id="5" name="TextBox 4"/>
          <p:cNvSpPr txBox="1"/>
          <p:nvPr/>
        </p:nvSpPr>
        <p:spPr>
          <a:xfrm>
            <a:off x="2895600" y="4419600"/>
            <a:ext cx="2438400" cy="923330"/>
          </a:xfrm>
          <a:prstGeom prst="rect">
            <a:avLst/>
          </a:prstGeom>
          <a:solidFill>
            <a:schemeClr val="bg1"/>
          </a:solidFill>
        </p:spPr>
        <p:txBody>
          <a:bodyPr wrap="square" rtlCol="0">
            <a:spAutoFit/>
          </a:bodyPr>
          <a:lstStyle/>
          <a:p>
            <a:endParaRPr lang="en-US" dirty="0" smtClean="0"/>
          </a:p>
          <a:p>
            <a:endParaRPr lang="en-US" dirty="0" smtClean="0"/>
          </a:p>
          <a:p>
            <a:endParaRPr lang="en-US" dirty="0"/>
          </a:p>
        </p:txBody>
      </p:sp>
    </p:spTree>
    <p:extLst>
      <p:ext uri="{BB962C8B-B14F-4D97-AF65-F5344CB8AC3E}">
        <p14:creationId xmlns="" xmlns:p14="http://schemas.microsoft.com/office/powerpoint/2010/main" val="2359111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714500"/>
            <a:ext cx="9144000" cy="5143500"/>
          </a:xfrm>
          <a:prstGeom prst="rect">
            <a:avLst/>
          </a:prstGeom>
        </p:spPr>
      </p:pic>
      <p:sp>
        <p:nvSpPr>
          <p:cNvPr id="2" name="Title 1"/>
          <p:cNvSpPr>
            <a:spLocks noGrp="1"/>
          </p:cNvSpPr>
          <p:nvPr>
            <p:ph type="title"/>
          </p:nvPr>
        </p:nvSpPr>
        <p:spPr>
          <a:xfrm>
            <a:off x="457200" y="274638"/>
            <a:ext cx="8229600" cy="1554162"/>
          </a:xfrm>
        </p:spPr>
        <p:txBody>
          <a:bodyPr>
            <a:normAutofit fontScale="90000"/>
          </a:bodyPr>
          <a:lstStyle/>
          <a:p>
            <a:r>
              <a:rPr lang="en-US" sz="2800" b="1" dirty="0" smtClean="0"/>
              <a:t>Benefit – When you increase blood flow, you increase overall health of the body from delivering nutrients and oxygen to the cells and helping to carry away toxins and cellular waste </a:t>
            </a:r>
            <a:endParaRPr lang="en-US" sz="2800" dirty="0"/>
          </a:p>
        </p:txBody>
      </p:sp>
      <p:sp>
        <p:nvSpPr>
          <p:cNvPr id="3" name="Content Placeholder 2"/>
          <p:cNvSpPr>
            <a:spLocks noGrp="1"/>
          </p:cNvSpPr>
          <p:nvPr>
            <p:ph idx="1"/>
          </p:nvPr>
        </p:nvSpPr>
        <p:spPr>
          <a:xfrm>
            <a:off x="0" y="2667000"/>
            <a:ext cx="6096000" cy="3687763"/>
          </a:xfrm>
          <a:solidFill>
            <a:schemeClr val="bg1"/>
          </a:solidFill>
        </p:spPr>
        <p:txBody>
          <a:bodyPr>
            <a:normAutofit/>
          </a:bodyPr>
          <a:lstStyle/>
          <a:p>
            <a:pPr>
              <a:buNone/>
            </a:pPr>
            <a:endParaRPr lang="en-US" sz="2400" dirty="0" smtClean="0"/>
          </a:p>
          <a:p>
            <a:pPr lvl="0"/>
            <a:r>
              <a:rPr lang="en-US" sz="2400" b="1" dirty="0" smtClean="0"/>
              <a:t>Brain --  </a:t>
            </a:r>
            <a:r>
              <a:rPr lang="en-US" sz="2400" dirty="0" smtClean="0"/>
              <a:t>can improve brain function and reduces cognitive decline</a:t>
            </a:r>
          </a:p>
          <a:p>
            <a:pPr lvl="0"/>
            <a:r>
              <a:rPr lang="en-US" sz="2400" b="1" dirty="0" smtClean="0"/>
              <a:t>Muscles –</a:t>
            </a:r>
            <a:r>
              <a:rPr lang="en-US" sz="2400" dirty="0" smtClean="0"/>
              <a:t> improves performance</a:t>
            </a:r>
          </a:p>
          <a:p>
            <a:pPr lvl="1"/>
            <a:r>
              <a:rPr lang="en-US" sz="2400" dirty="0" smtClean="0"/>
              <a:t>Ingredients that produce nitric oxide in the body ( ex . </a:t>
            </a:r>
            <a:r>
              <a:rPr lang="en-US" sz="2400" dirty="0" err="1" smtClean="0"/>
              <a:t>arginine</a:t>
            </a:r>
            <a:r>
              <a:rPr lang="en-US" sz="2400" dirty="0" smtClean="0"/>
              <a:t> and </a:t>
            </a:r>
            <a:r>
              <a:rPr lang="en-US" sz="2400" dirty="0" err="1" smtClean="0"/>
              <a:t>citrulline</a:t>
            </a:r>
            <a:r>
              <a:rPr lang="en-US" sz="2400" dirty="0" smtClean="0"/>
              <a:t> ) have been used by athletes for years to improve athletic performance by improving blood flow to the muscles.</a:t>
            </a:r>
          </a:p>
          <a:p>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8229600" cy="487362"/>
          </a:xfrm>
          <a:solidFill>
            <a:schemeClr val="bg1"/>
          </a:solidFill>
        </p:spPr>
        <p:txBody>
          <a:bodyPr>
            <a:noAutofit/>
          </a:bodyPr>
          <a:lstStyle/>
          <a:p>
            <a:r>
              <a:rPr lang="en-US" sz="3200" dirty="0" smtClean="0"/>
              <a:t>Who Will Want Shaklee Blood Pressure</a:t>
            </a:r>
            <a:endParaRPr lang="en-US" sz="3200" dirty="0"/>
          </a:p>
        </p:txBody>
      </p:sp>
      <p:sp>
        <p:nvSpPr>
          <p:cNvPr id="3" name="Content Placeholder 2"/>
          <p:cNvSpPr>
            <a:spLocks noGrp="1"/>
          </p:cNvSpPr>
          <p:nvPr>
            <p:ph idx="1"/>
          </p:nvPr>
        </p:nvSpPr>
        <p:spPr>
          <a:xfrm>
            <a:off x="457200" y="1066800"/>
            <a:ext cx="8229600" cy="5791200"/>
          </a:xfrm>
          <a:solidFill>
            <a:schemeClr val="bg1"/>
          </a:solidFill>
        </p:spPr>
        <p:txBody>
          <a:bodyPr>
            <a:normAutofit lnSpcReduction="10000"/>
          </a:bodyPr>
          <a:lstStyle/>
          <a:p>
            <a:r>
              <a:rPr lang="en-US" sz="2400" dirty="0" smtClean="0"/>
              <a:t>People with elevated blood pressure looking to improve their blood pressure and heart health through natural approaches , such as:</a:t>
            </a:r>
          </a:p>
          <a:p>
            <a:pPr>
              <a:buNone/>
            </a:pPr>
            <a:r>
              <a:rPr lang="en-US" sz="2400" dirty="0" smtClean="0"/>
              <a:t>		--Maintaining a healthy weight</a:t>
            </a:r>
          </a:p>
          <a:p>
            <a:pPr>
              <a:buNone/>
            </a:pPr>
            <a:r>
              <a:rPr lang="en-US" sz="2200" dirty="0" smtClean="0"/>
              <a:t>		--Not smoking</a:t>
            </a:r>
          </a:p>
          <a:p>
            <a:pPr lvl="0">
              <a:buNone/>
            </a:pPr>
            <a:r>
              <a:rPr lang="en-US" sz="2200" dirty="0" smtClean="0"/>
              <a:t>		--Increasing exercise</a:t>
            </a:r>
          </a:p>
          <a:p>
            <a:pPr lvl="0">
              <a:buNone/>
            </a:pPr>
            <a:r>
              <a:rPr lang="en-US" sz="2400" dirty="0" smtClean="0"/>
              <a:t>		--Increasing fresh fruits and vegetables in the diet 			( following the DASH diet )</a:t>
            </a:r>
          </a:p>
          <a:p>
            <a:pPr lvl="0">
              <a:buNone/>
            </a:pPr>
            <a:r>
              <a:rPr lang="en-US" sz="2400" dirty="0" smtClean="0"/>
              <a:t>		--Reducing saturated and trans fats</a:t>
            </a:r>
          </a:p>
          <a:p>
            <a:pPr lvl="0">
              <a:buNone/>
            </a:pPr>
            <a:r>
              <a:rPr lang="en-US" sz="2400" dirty="0" smtClean="0"/>
              <a:t>		--Reducing salt</a:t>
            </a:r>
          </a:p>
          <a:p>
            <a:pPr lvl="0">
              <a:buNone/>
            </a:pPr>
            <a:r>
              <a:rPr lang="en-US" sz="2400" dirty="0" smtClean="0"/>
              <a:t>		--Taking the  Heart Smart Collection ( Shaklee Blood 	Pressure, Omega Guard, </a:t>
            </a:r>
            <a:r>
              <a:rPr lang="en-US" sz="2400" dirty="0" err="1" smtClean="0"/>
              <a:t>CoQ</a:t>
            </a:r>
            <a:r>
              <a:rPr lang="en-US" sz="2400" dirty="0" smtClean="0"/>
              <a:t> and  if need Cholesterol 	Reduction Complex ) </a:t>
            </a:r>
          </a:p>
          <a:p>
            <a:r>
              <a:rPr lang="en-US" sz="2400" dirty="0" smtClean="0"/>
              <a:t>Anyone who wants healthy free-flowing blood vessels </a:t>
            </a:r>
          </a:p>
          <a:p>
            <a:pPr>
              <a:buNone/>
            </a:pPr>
            <a:r>
              <a:rPr lang="en-US" sz="2400" dirty="0" smtClean="0"/>
              <a:t>			See </a:t>
            </a:r>
            <a:r>
              <a:rPr lang="en-US" sz="2400" dirty="0" err="1" smtClean="0"/>
              <a:t>HealthTipsFrom</a:t>
            </a:r>
            <a:r>
              <a:rPr lang="en-US" sz="2400" dirty="0" smtClean="0"/>
              <a:t> the Professor.com</a:t>
            </a:r>
          </a:p>
          <a:p>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8229600" cy="868362"/>
          </a:xfrm>
          <a:solidFill>
            <a:schemeClr val="bg1"/>
          </a:solidFill>
        </p:spPr>
        <p:txBody>
          <a:bodyPr>
            <a:normAutofit/>
          </a:bodyPr>
          <a:lstStyle/>
          <a:p>
            <a:r>
              <a:rPr lang="en-US" sz="3200" dirty="0" smtClean="0"/>
              <a:t>New Ways for People  to Enroll in Shaklee </a:t>
            </a:r>
            <a:endParaRPr lang="en-US" sz="3200" dirty="0"/>
          </a:p>
        </p:txBody>
      </p:sp>
      <p:sp>
        <p:nvSpPr>
          <p:cNvPr id="3" name="Content Placeholder 2"/>
          <p:cNvSpPr>
            <a:spLocks noGrp="1"/>
          </p:cNvSpPr>
          <p:nvPr>
            <p:ph idx="1"/>
          </p:nvPr>
        </p:nvSpPr>
        <p:spPr>
          <a:solidFill>
            <a:schemeClr val="bg1"/>
          </a:solidFill>
        </p:spPr>
        <p:txBody>
          <a:bodyPr>
            <a:normAutofit/>
          </a:bodyPr>
          <a:lstStyle/>
          <a:p>
            <a:r>
              <a:rPr lang="en-US" sz="2400" dirty="0" smtClean="0"/>
              <a:t>USE the Products – Join Free with a New Product Regimen</a:t>
            </a:r>
            <a:br>
              <a:rPr lang="en-US" sz="2400" dirty="0" smtClean="0"/>
            </a:br>
            <a:r>
              <a:rPr lang="en-US" sz="2400" dirty="0" smtClean="0"/>
              <a:t>Each of our healthy product categories now has a way to join Shaklee – for FREE.  It’s simpler than ever to introduce someone new to Shaklee with the product selection that best fits their need. </a:t>
            </a:r>
          </a:p>
          <a:p>
            <a:r>
              <a:rPr lang="en-US" sz="2400" dirty="0" smtClean="0"/>
              <a:t>Join with any of these product selections and get a free $19.95 membership. </a:t>
            </a:r>
          </a:p>
          <a:p>
            <a:r>
              <a:rPr lang="en-US" sz="2400" dirty="0" smtClean="0"/>
              <a:t>Join Free with </a:t>
            </a:r>
            <a:r>
              <a:rPr lang="en-US" sz="2400" dirty="0" err="1" smtClean="0"/>
              <a:t>Vitalizer</a:t>
            </a:r>
            <a:r>
              <a:rPr lang="en-US" sz="2400" dirty="0" smtClean="0"/>
              <a:t>™ remains available.</a:t>
            </a:r>
          </a:p>
          <a:p>
            <a:r>
              <a:rPr lang="en-US" sz="2400" dirty="0" smtClean="0"/>
              <a:t>New Member Kit sent with each Join Free regimen or kit.</a:t>
            </a:r>
          </a:p>
          <a:p>
            <a:r>
              <a:rPr lang="en-US" sz="2400" dirty="0" smtClean="0"/>
              <a:t>Option to upgrade to Distributor for only $29.95.    </a:t>
            </a:r>
            <a:r>
              <a:rPr lang="en-US" sz="2400" dirty="0" err="1" smtClean="0"/>
              <a:t>lisa</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normAutofit/>
          </a:bodyPr>
          <a:lstStyle/>
          <a:p>
            <a:r>
              <a:rPr lang="en-US" sz="3200" dirty="0" smtClean="0"/>
              <a:t>6 Categories of Regimens For FREE Membership</a:t>
            </a:r>
            <a:br>
              <a:rPr lang="en-US" sz="3200" dirty="0" smtClean="0"/>
            </a:br>
            <a:r>
              <a:rPr lang="en-US" sz="3200" dirty="0" smtClean="0"/>
              <a:t>12 options </a:t>
            </a:r>
            <a:endParaRPr lang="en-US" sz="3200" dirty="0"/>
          </a:p>
        </p:txBody>
      </p:sp>
      <p:sp>
        <p:nvSpPr>
          <p:cNvPr id="3" name="Content Placeholder 2"/>
          <p:cNvSpPr>
            <a:spLocks noGrp="1"/>
          </p:cNvSpPr>
          <p:nvPr>
            <p:ph idx="1"/>
          </p:nvPr>
        </p:nvSpPr>
        <p:spPr>
          <a:xfrm>
            <a:off x="457200" y="1447800"/>
            <a:ext cx="8229600" cy="5105400"/>
          </a:xfrm>
          <a:solidFill>
            <a:schemeClr val="bg1"/>
          </a:solidFill>
        </p:spPr>
        <p:txBody>
          <a:bodyPr>
            <a:normAutofit lnSpcReduction="10000"/>
          </a:bodyPr>
          <a:lstStyle/>
          <a:p>
            <a:pPr>
              <a:buNone/>
            </a:pPr>
            <a:r>
              <a:rPr lang="en-US" sz="2400" b="1" dirty="0" err="1" smtClean="0"/>
              <a:t>Vitalizer</a:t>
            </a:r>
            <a:r>
              <a:rPr lang="en-US" sz="2400" b="1" dirty="0" smtClean="0"/>
              <a:t> – receive free membership</a:t>
            </a:r>
          </a:p>
          <a:p>
            <a:pPr>
              <a:buNone/>
            </a:pPr>
            <a:endParaRPr lang="en-US" sz="1000" dirty="0" smtClean="0"/>
          </a:p>
          <a:p>
            <a:pPr>
              <a:buNone/>
            </a:pPr>
            <a:r>
              <a:rPr lang="en-US" sz="2400" b="1" dirty="0" smtClean="0"/>
              <a:t>New members receive FREE SHIPPING AS WELL through Sept 30 when they sponsor with one of these collections:</a:t>
            </a:r>
          </a:p>
          <a:p>
            <a:pPr>
              <a:buNone/>
            </a:pPr>
            <a:r>
              <a:rPr lang="en-US" sz="2400" dirty="0" smtClean="0"/>
              <a:t>Shaklee Foundations Regimen</a:t>
            </a:r>
          </a:p>
          <a:p>
            <a:pPr>
              <a:buNone/>
            </a:pPr>
            <a:r>
              <a:rPr lang="en-US" sz="2400" dirty="0" smtClean="0"/>
              <a:t>Targeted Solutions </a:t>
            </a:r>
          </a:p>
          <a:p>
            <a:pPr>
              <a:buNone/>
            </a:pPr>
            <a:r>
              <a:rPr lang="en-US" sz="2400" dirty="0" smtClean="0"/>
              <a:t>	Heart Smart Regimen ( 2 Options )</a:t>
            </a:r>
          </a:p>
          <a:p>
            <a:pPr>
              <a:buNone/>
            </a:pPr>
            <a:r>
              <a:rPr lang="en-US" sz="2400" dirty="0" smtClean="0"/>
              <a:t>	Healthy Solutions ( 2 Options )</a:t>
            </a:r>
          </a:p>
          <a:p>
            <a:pPr>
              <a:buNone/>
            </a:pPr>
            <a:r>
              <a:rPr lang="en-US" sz="2400" dirty="0" smtClean="0"/>
              <a:t>Shaklee 180 </a:t>
            </a:r>
            <a:r>
              <a:rPr lang="en-US" sz="2400" dirty="0" err="1" smtClean="0"/>
              <a:t>TurnAround</a:t>
            </a:r>
            <a:r>
              <a:rPr lang="en-US" sz="2400" dirty="0" smtClean="0"/>
              <a:t> Kit</a:t>
            </a:r>
          </a:p>
          <a:p>
            <a:pPr>
              <a:buNone/>
            </a:pPr>
            <a:r>
              <a:rPr lang="en-US" sz="2400" dirty="0" smtClean="0"/>
              <a:t>Shaklee 180 Lean and Healthy</a:t>
            </a:r>
          </a:p>
          <a:p>
            <a:pPr>
              <a:buNone/>
            </a:pPr>
            <a:r>
              <a:rPr lang="en-US" sz="2400" dirty="0" err="1" smtClean="0"/>
              <a:t>Enfuselle</a:t>
            </a:r>
            <a:r>
              <a:rPr lang="en-US" sz="2400" dirty="0" smtClean="0"/>
              <a:t> Nutrition Therapy  Skin Care ( 2 options )</a:t>
            </a:r>
          </a:p>
          <a:p>
            <a:pPr>
              <a:buNone/>
            </a:pPr>
            <a:r>
              <a:rPr lang="en-US" sz="2400" dirty="0" smtClean="0"/>
              <a:t>Get Clean Starter Kit ( 2 options )</a:t>
            </a:r>
          </a:p>
          <a:p>
            <a:pPr>
              <a:buNone/>
            </a:pPr>
            <a:r>
              <a:rPr lang="en-US" sz="2400" dirty="0" smtClean="0"/>
              <a:t>Kosher  Starter Kit 				</a:t>
            </a:r>
            <a:r>
              <a:rPr lang="en-US" sz="2400" dirty="0" err="1" smtClean="0"/>
              <a:t>lisa</a:t>
            </a:r>
            <a:endParaRPr lang="en-US" sz="2400" dirty="0" smtClean="0"/>
          </a:p>
          <a:p>
            <a:pPr>
              <a:buNone/>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2014_OppPres_16.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
        <p:nvSpPr>
          <p:cNvPr id="3" name="TextBox 2"/>
          <p:cNvSpPr txBox="1"/>
          <p:nvPr/>
        </p:nvSpPr>
        <p:spPr>
          <a:xfrm>
            <a:off x="7543800" y="6096000"/>
            <a:ext cx="1066800" cy="369332"/>
          </a:xfrm>
          <a:prstGeom prst="rect">
            <a:avLst/>
          </a:prstGeom>
          <a:noFill/>
        </p:spPr>
        <p:txBody>
          <a:bodyPr wrap="square" rtlCol="0">
            <a:spAutoFit/>
          </a:bodyPr>
          <a:lstStyle/>
          <a:p>
            <a:r>
              <a:rPr lang="en-US" dirty="0" err="1" smtClean="0"/>
              <a:t>katie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4572000" cy="1066800"/>
          </a:xfrm>
          <a:ln>
            <a:solidFill>
              <a:schemeClr val="accent4">
                <a:lumMod val="60000"/>
                <a:lumOff val="40000"/>
              </a:schemeClr>
            </a:solidFill>
          </a:ln>
        </p:spPr>
        <p:txBody>
          <a:bodyPr>
            <a:noAutofit/>
          </a:bodyPr>
          <a:lstStyle/>
          <a:p>
            <a:pPr algn="l"/>
            <a:r>
              <a:rPr lang="en-US" sz="3200" b="1" dirty="0" smtClean="0"/>
              <a:t>Foundations Regimen </a:t>
            </a:r>
            <a:endParaRPr lang="en-US" sz="3200" dirty="0"/>
          </a:p>
        </p:txBody>
      </p:sp>
      <p:sp>
        <p:nvSpPr>
          <p:cNvPr id="3" name="Content Placeholder 2"/>
          <p:cNvSpPr>
            <a:spLocks noGrp="1"/>
          </p:cNvSpPr>
          <p:nvPr>
            <p:ph idx="1"/>
          </p:nvPr>
        </p:nvSpPr>
        <p:spPr>
          <a:xfrm>
            <a:off x="457200" y="1524000"/>
            <a:ext cx="7620000" cy="5334000"/>
          </a:xfrm>
        </p:spPr>
        <p:txBody>
          <a:bodyPr>
            <a:normAutofit/>
          </a:bodyPr>
          <a:lstStyle/>
          <a:p>
            <a:pPr>
              <a:buNone/>
            </a:pPr>
            <a:r>
              <a:rPr lang="en-US" sz="2400" b="1" dirty="0" smtClean="0"/>
              <a:t/>
            </a:r>
            <a:br>
              <a:rPr lang="en-US" sz="2400" b="1" dirty="0" smtClean="0"/>
            </a:br>
            <a:r>
              <a:rPr lang="en-US" sz="2000" dirty="0" smtClean="0"/>
              <a:t>#89336 Suggested Retail Price: $130.65 |		 Member Price: $111.05 | Point Value: 77.50</a:t>
            </a:r>
            <a:br>
              <a:rPr lang="en-US" sz="2000" dirty="0" smtClean="0"/>
            </a:br>
            <a:r>
              <a:rPr lang="en-US" sz="2000" dirty="0" err="1" smtClean="0"/>
              <a:t>AutoShip</a:t>
            </a:r>
            <a:r>
              <a:rPr lang="en-US" sz="2000" dirty="0" smtClean="0"/>
              <a:t>: Suggested Retail Price: $117.58 | Member Price: $99.94 | Point Value: 69.75</a:t>
            </a:r>
          </a:p>
          <a:p>
            <a:pPr>
              <a:buNone/>
            </a:pPr>
            <a:r>
              <a:rPr lang="en-US" sz="2400" b="1" dirty="0" err="1" smtClean="0"/>
              <a:t>Vitalizer</a:t>
            </a:r>
            <a:r>
              <a:rPr lang="en-US" sz="2400" dirty="0" smtClean="0"/>
              <a:t>™ [Women, Men or Gold] – Shaklee’s unique, clinically supported solution packs essential nutrition into a convenient, every day, go-anywhere Vita-Strip®.</a:t>
            </a:r>
          </a:p>
          <a:p>
            <a:pPr>
              <a:buNone/>
            </a:pPr>
            <a:r>
              <a:rPr lang="en-US" sz="2400" b="1" dirty="0" smtClean="0"/>
              <a:t>Vitalizing Protein</a:t>
            </a:r>
            <a:r>
              <a:rPr lang="en-US" sz="2400" dirty="0" smtClean="0"/>
              <a:t>™ [Vanilla or Chocolate] - This great-tasting protein can be used as part of a healthy breakfast or lunch, or as an on-the-go snack to help keep you energized and satisfied throughout the day.</a:t>
            </a:r>
          </a:p>
        </p:txBody>
      </p:sp>
      <p:pic>
        <p:nvPicPr>
          <p:cNvPr id="4" name="Picture 2" descr="Introducing the NEW Shaklee Foundations Regimen"/>
          <p:cNvPicPr>
            <a:picLocks noChangeAspect="1" noChangeArrowheads="1"/>
          </p:cNvPicPr>
          <p:nvPr/>
        </p:nvPicPr>
        <p:blipFill>
          <a:blip r:embed="rId2" cstate="print"/>
          <a:srcRect/>
          <a:stretch>
            <a:fillRect/>
          </a:stretch>
        </p:blipFill>
        <p:spPr bwMode="auto">
          <a:xfrm>
            <a:off x="6705600" y="304801"/>
            <a:ext cx="2209800" cy="2115766"/>
          </a:xfrm>
          <a:prstGeom prst="rect">
            <a:avLst/>
          </a:prstGeom>
          <a:noFill/>
        </p:spPr>
      </p:pic>
      <p:sp>
        <p:nvSpPr>
          <p:cNvPr id="5" name="TextBox 4"/>
          <p:cNvSpPr txBox="1"/>
          <p:nvPr/>
        </p:nvSpPr>
        <p:spPr>
          <a:xfrm>
            <a:off x="6019800" y="6019800"/>
            <a:ext cx="2895600" cy="584775"/>
          </a:xfrm>
          <a:prstGeom prst="rect">
            <a:avLst/>
          </a:prstGeom>
          <a:noFill/>
          <a:ln>
            <a:solidFill>
              <a:schemeClr val="tx2">
                <a:lumMod val="60000"/>
                <a:lumOff val="40000"/>
              </a:schemeClr>
            </a:solidFill>
          </a:ln>
        </p:spPr>
        <p:txBody>
          <a:bodyPr wrap="square" rtlCol="0">
            <a:spAutoFit/>
          </a:bodyPr>
          <a:lstStyle/>
          <a:p>
            <a:r>
              <a:rPr lang="en-US" sz="3200" dirty="0" smtClean="0"/>
              <a:t>Savings -- $9.00 </a:t>
            </a:r>
            <a:endParaRPr 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2014_OppPres_17.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
        <p:nvSpPr>
          <p:cNvPr id="3" name="TextBox 2"/>
          <p:cNvSpPr txBox="1"/>
          <p:nvPr/>
        </p:nvSpPr>
        <p:spPr>
          <a:xfrm>
            <a:off x="7315200" y="6019800"/>
            <a:ext cx="1295400" cy="369332"/>
          </a:xfrm>
          <a:prstGeom prst="rect">
            <a:avLst/>
          </a:prstGeom>
          <a:noFill/>
        </p:spPr>
        <p:txBody>
          <a:bodyPr wrap="square" rtlCol="0">
            <a:spAutoFit/>
          </a:bodyPr>
          <a:lstStyle/>
          <a:p>
            <a:r>
              <a:rPr lang="en-US" dirty="0" err="1" smtClean="0"/>
              <a:t>katie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s://www.secure-session.com/files/15/167687/1869786488/CC76C03B4B/i/photo.JPG"/>
          <p:cNvPicPr>
            <a:picLocks noChangeAspect="1" noChangeArrowheads="1"/>
          </p:cNvPicPr>
          <p:nvPr/>
        </p:nvPicPr>
        <p:blipFill>
          <a:blip r:embed="rId2" cstate="print"/>
          <a:srcRect/>
          <a:stretch>
            <a:fillRect/>
          </a:stretch>
        </p:blipFill>
        <p:spPr bwMode="auto">
          <a:xfrm>
            <a:off x="457200" y="0"/>
            <a:ext cx="8382000" cy="6858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images.shaklee.com/products/b89337.jpg"/>
          <p:cNvPicPr>
            <a:picLocks noChangeAspect="1" noChangeArrowheads="1"/>
          </p:cNvPicPr>
          <p:nvPr/>
        </p:nvPicPr>
        <p:blipFill>
          <a:blip r:embed="rId2" cstate="print"/>
          <a:srcRect/>
          <a:stretch>
            <a:fillRect/>
          </a:stretch>
        </p:blipFill>
        <p:spPr bwMode="auto">
          <a:xfrm>
            <a:off x="6553200" y="1047750"/>
            <a:ext cx="2590800" cy="2590800"/>
          </a:xfrm>
          <a:prstGeom prst="rect">
            <a:avLst/>
          </a:prstGeom>
          <a:noFill/>
        </p:spPr>
      </p:pic>
      <p:sp>
        <p:nvSpPr>
          <p:cNvPr id="2" name="Title 1"/>
          <p:cNvSpPr>
            <a:spLocks noGrp="1"/>
          </p:cNvSpPr>
          <p:nvPr>
            <p:ph type="title"/>
          </p:nvPr>
        </p:nvSpPr>
        <p:spPr>
          <a:xfrm>
            <a:off x="304800" y="274638"/>
            <a:ext cx="7467600" cy="639762"/>
          </a:xfrm>
          <a:ln>
            <a:solidFill>
              <a:schemeClr val="accent3">
                <a:lumMod val="75000"/>
              </a:schemeClr>
            </a:solidFill>
          </a:ln>
        </p:spPr>
        <p:txBody>
          <a:bodyPr>
            <a:normAutofit/>
          </a:bodyPr>
          <a:lstStyle/>
          <a:p>
            <a:r>
              <a:rPr lang="en-US" sz="3200" dirty="0" smtClean="0"/>
              <a:t>Free Membership with Targeted Solutions</a:t>
            </a:r>
            <a:endParaRPr lang="en-US" sz="3200" dirty="0"/>
          </a:p>
        </p:txBody>
      </p:sp>
      <p:sp>
        <p:nvSpPr>
          <p:cNvPr id="3" name="Content Placeholder 2"/>
          <p:cNvSpPr>
            <a:spLocks noGrp="1"/>
          </p:cNvSpPr>
          <p:nvPr>
            <p:ph idx="1"/>
          </p:nvPr>
        </p:nvSpPr>
        <p:spPr>
          <a:xfrm>
            <a:off x="457200" y="1066800"/>
            <a:ext cx="7391400" cy="5791200"/>
          </a:xfrm>
        </p:spPr>
        <p:txBody>
          <a:bodyPr>
            <a:normAutofit/>
          </a:bodyPr>
          <a:lstStyle/>
          <a:p>
            <a:pPr>
              <a:buNone/>
            </a:pPr>
            <a:r>
              <a:rPr lang="en-US" sz="2800" b="1" dirty="0" smtClean="0"/>
              <a:t>Healthy Solutions Regimen  -- 				for a healthy brain</a:t>
            </a:r>
            <a:r>
              <a:rPr lang="en-US" sz="1000" b="1" dirty="0" smtClean="0"/>
              <a:t>		</a:t>
            </a:r>
            <a:r>
              <a:rPr lang="en-US" sz="2400" dirty="0" smtClean="0"/>
              <a:t/>
            </a:r>
            <a:br>
              <a:rPr lang="en-US" sz="2400" dirty="0" smtClean="0"/>
            </a:br>
            <a:r>
              <a:rPr lang="en-US" sz="2000" dirty="0" smtClean="0"/>
              <a:t>#89337 Suggested Retail Price: $169.90 | 	        	 Member Price: $144.40 | Point Value: 100.80</a:t>
            </a:r>
            <a:br>
              <a:rPr lang="en-US" sz="2000" dirty="0" smtClean="0"/>
            </a:br>
            <a:r>
              <a:rPr lang="en-US" sz="2000" dirty="0" err="1" smtClean="0"/>
              <a:t>AutoShip</a:t>
            </a:r>
            <a:r>
              <a:rPr lang="en-US" sz="2000" dirty="0" smtClean="0"/>
              <a:t>: Suggested Retail Price: $152.91 |		 Member Price: $129.96 | Point Value: 90.72</a:t>
            </a:r>
          </a:p>
          <a:p>
            <a:pPr>
              <a:buNone/>
            </a:pPr>
            <a:r>
              <a:rPr lang="en-US" sz="2400" b="1" dirty="0" err="1" smtClean="0"/>
              <a:t>Vivix</a:t>
            </a:r>
            <a:r>
              <a:rPr lang="en-US" sz="2400" b="1" dirty="0" smtClean="0"/>
              <a:t> </a:t>
            </a:r>
            <a:r>
              <a:rPr lang="en-US" sz="2400" dirty="0" smtClean="0"/>
              <a:t>- Helps your cells repair and protect against daily damage.*</a:t>
            </a:r>
          </a:p>
          <a:p>
            <a:pPr>
              <a:buNone/>
            </a:pPr>
            <a:r>
              <a:rPr lang="en-US" sz="2400" b="1" dirty="0" err="1" smtClean="0"/>
              <a:t>MindWorks</a:t>
            </a:r>
            <a:r>
              <a:rPr lang="en-US" sz="2400" b="1" dirty="0" smtClean="0"/>
              <a:t> </a:t>
            </a:r>
            <a:r>
              <a:rPr lang="en-US" sz="2400" dirty="0" smtClean="0"/>
              <a:t>- Key ingredients help improve memory and focus 3X better than control† and protect against normal age-related mental decline.*</a:t>
            </a:r>
          </a:p>
          <a:p>
            <a:pPr>
              <a:buNone/>
            </a:pPr>
            <a:r>
              <a:rPr lang="en-US" sz="2400" b="1" dirty="0" err="1" smtClean="0"/>
              <a:t>OmegaGuard</a:t>
            </a:r>
            <a:r>
              <a:rPr lang="en-US" sz="2400" dirty="0" smtClean="0"/>
              <a:t> - Helps reduce the risk of heart disease with pharmaceutical grade omega-3 fatty acids. ***</a:t>
            </a:r>
          </a:p>
          <a:p>
            <a:endParaRPr lang="en-US" sz="2400" dirty="0"/>
          </a:p>
        </p:txBody>
      </p:sp>
      <p:sp>
        <p:nvSpPr>
          <p:cNvPr id="5" name="TextBox 4"/>
          <p:cNvSpPr txBox="1"/>
          <p:nvPr/>
        </p:nvSpPr>
        <p:spPr>
          <a:xfrm>
            <a:off x="6096000" y="6096000"/>
            <a:ext cx="2667000" cy="523220"/>
          </a:xfrm>
          <a:prstGeom prst="rect">
            <a:avLst/>
          </a:prstGeom>
          <a:noFill/>
          <a:ln>
            <a:solidFill>
              <a:schemeClr val="accent3">
                <a:lumMod val="75000"/>
              </a:schemeClr>
            </a:solidFill>
          </a:ln>
        </p:spPr>
        <p:txBody>
          <a:bodyPr wrap="square" rtlCol="0">
            <a:spAutoFit/>
          </a:bodyPr>
          <a:lstStyle/>
          <a:p>
            <a:r>
              <a:rPr lang="en-US" sz="2800" dirty="0" smtClean="0"/>
              <a:t>Savings -- $7.50</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images.shaklee.com/products/b89346.jpg"/>
          <p:cNvPicPr>
            <a:picLocks noChangeAspect="1" noChangeArrowheads="1"/>
          </p:cNvPicPr>
          <p:nvPr/>
        </p:nvPicPr>
        <p:blipFill>
          <a:blip r:embed="rId2" cstate="print"/>
          <a:srcRect/>
          <a:stretch>
            <a:fillRect/>
          </a:stretch>
        </p:blipFill>
        <p:spPr bwMode="auto">
          <a:xfrm>
            <a:off x="6324600" y="0"/>
            <a:ext cx="2381250" cy="2381250"/>
          </a:xfrm>
          <a:prstGeom prst="rect">
            <a:avLst/>
          </a:prstGeom>
          <a:noFill/>
        </p:spPr>
      </p:pic>
      <p:sp>
        <p:nvSpPr>
          <p:cNvPr id="2" name="Title 1"/>
          <p:cNvSpPr>
            <a:spLocks noGrp="1"/>
          </p:cNvSpPr>
          <p:nvPr>
            <p:ph type="title"/>
          </p:nvPr>
        </p:nvSpPr>
        <p:spPr>
          <a:xfrm>
            <a:off x="457200" y="274638"/>
            <a:ext cx="5638800" cy="1401762"/>
          </a:xfrm>
          <a:ln>
            <a:solidFill>
              <a:schemeClr val="accent3">
                <a:lumMod val="75000"/>
              </a:schemeClr>
            </a:solidFill>
          </a:ln>
        </p:spPr>
        <p:txBody>
          <a:bodyPr>
            <a:normAutofit/>
          </a:bodyPr>
          <a:lstStyle/>
          <a:p>
            <a:r>
              <a:rPr lang="en-US" sz="3200" b="1" dirty="0" smtClean="0"/>
              <a:t>Smart Heart Cholesterol Regimen </a:t>
            </a:r>
            <a:endParaRPr lang="en-US" sz="3200" dirty="0"/>
          </a:p>
        </p:txBody>
      </p:sp>
      <p:sp>
        <p:nvSpPr>
          <p:cNvPr id="3" name="Content Placeholder 2"/>
          <p:cNvSpPr>
            <a:spLocks noGrp="1"/>
          </p:cNvSpPr>
          <p:nvPr>
            <p:ph idx="1"/>
          </p:nvPr>
        </p:nvSpPr>
        <p:spPr>
          <a:xfrm>
            <a:off x="457200" y="1600201"/>
            <a:ext cx="8229600" cy="4191000"/>
          </a:xfrm>
        </p:spPr>
        <p:txBody>
          <a:bodyPr>
            <a:normAutofit/>
          </a:bodyPr>
          <a:lstStyle/>
          <a:p>
            <a:pPr>
              <a:buNone/>
            </a:pPr>
            <a:r>
              <a:rPr lang="en-US" sz="2400" dirty="0" smtClean="0"/>
              <a:t/>
            </a:r>
            <a:br>
              <a:rPr lang="en-US" sz="2400" dirty="0" smtClean="0"/>
            </a:br>
            <a:r>
              <a:rPr lang="en-US" sz="2400" dirty="0" smtClean="0"/>
              <a:t>#89346 Suggested Retail Price: $104.55 | Member Price: $88.85 | Point Value: 64.10</a:t>
            </a:r>
            <a:br>
              <a:rPr lang="en-US" sz="2400" dirty="0" smtClean="0"/>
            </a:br>
            <a:r>
              <a:rPr lang="en-US" sz="2400" dirty="0" err="1" smtClean="0"/>
              <a:t>AutoShip</a:t>
            </a:r>
            <a:r>
              <a:rPr lang="en-US" sz="2400" dirty="0" smtClean="0"/>
              <a:t>: Suggested Retail Price: $94.09 | Member Price: $79.96 | Point Value: 57.69</a:t>
            </a:r>
          </a:p>
          <a:p>
            <a:pPr>
              <a:buNone/>
            </a:pPr>
            <a:r>
              <a:rPr lang="en-US" sz="2400" b="1" dirty="0" err="1" smtClean="0"/>
              <a:t>OmegaGuard</a:t>
            </a:r>
            <a:r>
              <a:rPr lang="en-US" sz="2400" b="1" dirty="0" smtClean="0"/>
              <a:t> </a:t>
            </a:r>
            <a:r>
              <a:rPr lang="en-US" sz="2400" dirty="0" smtClean="0"/>
              <a:t>- Helps reduce the risk of heart disease with pharmaceutical grade omega-3 fatty acids.***</a:t>
            </a:r>
          </a:p>
          <a:p>
            <a:pPr>
              <a:buNone/>
            </a:pPr>
            <a:r>
              <a:rPr lang="en-US" sz="2400" b="1" dirty="0" smtClean="0"/>
              <a:t>Cholesterol Reduction Complex* </a:t>
            </a:r>
            <a:r>
              <a:rPr lang="en-US" sz="2400" dirty="0" smtClean="0"/>
              <a:t>- Helps lower cholesterol. ±</a:t>
            </a:r>
          </a:p>
          <a:p>
            <a:pPr>
              <a:buNone/>
            </a:pPr>
            <a:r>
              <a:rPr lang="en-US" sz="2400" b="1" dirty="0" err="1" smtClean="0"/>
              <a:t>CoQHeart</a:t>
            </a:r>
            <a:r>
              <a:rPr lang="en-US" sz="2400" b="1" dirty="0" smtClean="0"/>
              <a:t>® </a:t>
            </a:r>
            <a:r>
              <a:rPr lang="en-US" sz="2400" dirty="0" smtClean="0"/>
              <a:t>- Supports energy production in the heart and promotes healthy arteries.*</a:t>
            </a:r>
          </a:p>
          <a:p>
            <a:endParaRPr lang="en-US" sz="2400" dirty="0"/>
          </a:p>
        </p:txBody>
      </p:sp>
      <p:sp>
        <p:nvSpPr>
          <p:cNvPr id="6" name="TextBox 5"/>
          <p:cNvSpPr txBox="1"/>
          <p:nvPr/>
        </p:nvSpPr>
        <p:spPr>
          <a:xfrm>
            <a:off x="990600" y="5791200"/>
            <a:ext cx="3124200" cy="584775"/>
          </a:xfrm>
          <a:prstGeom prst="rect">
            <a:avLst/>
          </a:prstGeom>
          <a:noFill/>
          <a:ln>
            <a:solidFill>
              <a:schemeClr val="accent3">
                <a:lumMod val="75000"/>
              </a:schemeClr>
            </a:solidFill>
          </a:ln>
        </p:spPr>
        <p:txBody>
          <a:bodyPr wrap="square" rtlCol="0">
            <a:spAutoFit/>
          </a:bodyPr>
          <a:lstStyle/>
          <a:p>
            <a:r>
              <a:rPr lang="en-US" sz="3200" dirty="0" smtClean="0"/>
              <a:t>Savings  -- $4.00</a:t>
            </a:r>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images.shaklee.com/products/b89338.jpg"/>
          <p:cNvPicPr>
            <a:picLocks noChangeAspect="1" noChangeArrowheads="1"/>
          </p:cNvPicPr>
          <p:nvPr/>
        </p:nvPicPr>
        <p:blipFill>
          <a:blip r:embed="rId2" cstate="print"/>
          <a:srcRect/>
          <a:stretch>
            <a:fillRect/>
          </a:stretch>
        </p:blipFill>
        <p:spPr bwMode="auto">
          <a:xfrm>
            <a:off x="6019800" y="3886200"/>
            <a:ext cx="2895600" cy="2971800"/>
          </a:xfrm>
          <a:prstGeom prst="rect">
            <a:avLst/>
          </a:prstGeom>
          <a:noFill/>
        </p:spPr>
      </p:pic>
      <p:sp>
        <p:nvSpPr>
          <p:cNvPr id="2" name="Title 1"/>
          <p:cNvSpPr>
            <a:spLocks noGrp="1"/>
          </p:cNvSpPr>
          <p:nvPr>
            <p:ph type="title"/>
          </p:nvPr>
        </p:nvSpPr>
        <p:spPr>
          <a:xfrm>
            <a:off x="457200" y="457200"/>
            <a:ext cx="7848600" cy="838200"/>
          </a:xfrm>
          <a:ln>
            <a:solidFill>
              <a:schemeClr val="accent3">
                <a:lumMod val="75000"/>
              </a:schemeClr>
            </a:solidFill>
          </a:ln>
        </p:spPr>
        <p:txBody>
          <a:bodyPr>
            <a:noAutofit/>
          </a:bodyPr>
          <a:lstStyle/>
          <a:p>
            <a:r>
              <a:rPr lang="en-US" sz="3200" b="1" dirty="0" smtClean="0"/>
              <a:t>Smart Heart Blood Pressure Regimen </a:t>
            </a:r>
            <a:endParaRPr lang="en-US" sz="3200" dirty="0"/>
          </a:p>
        </p:txBody>
      </p:sp>
      <p:sp>
        <p:nvSpPr>
          <p:cNvPr id="3" name="Content Placeholder 2"/>
          <p:cNvSpPr>
            <a:spLocks noGrp="1"/>
          </p:cNvSpPr>
          <p:nvPr>
            <p:ph idx="1"/>
          </p:nvPr>
        </p:nvSpPr>
        <p:spPr>
          <a:xfrm>
            <a:off x="457200" y="990600"/>
            <a:ext cx="8229600" cy="4419600"/>
          </a:xfrm>
        </p:spPr>
        <p:txBody>
          <a:bodyPr>
            <a:normAutofit/>
          </a:bodyPr>
          <a:lstStyle/>
          <a:p>
            <a:pPr>
              <a:buNone/>
            </a:pPr>
            <a:r>
              <a:rPr lang="en-US" sz="2400" dirty="0" smtClean="0"/>
              <a:t/>
            </a:r>
            <a:br>
              <a:rPr lang="en-US" sz="2400" dirty="0" smtClean="0"/>
            </a:br>
            <a:r>
              <a:rPr lang="en-US" sz="2400" dirty="0" smtClean="0"/>
              <a:t>#89338 Suggested Retail Price: $104.55 | Member Price: $88.85 | Point Value: 67.40</a:t>
            </a:r>
            <a:br>
              <a:rPr lang="en-US" sz="2400" dirty="0" smtClean="0"/>
            </a:br>
            <a:r>
              <a:rPr lang="en-US" sz="2400" dirty="0" err="1" smtClean="0"/>
              <a:t>AutoShip</a:t>
            </a:r>
            <a:r>
              <a:rPr lang="en-US" sz="2400" dirty="0" smtClean="0"/>
              <a:t>: Suggested Retail Price: $94.09 | Member Price: $79.96 | Point Value: 60.66</a:t>
            </a:r>
          </a:p>
          <a:p>
            <a:pPr>
              <a:buNone/>
            </a:pPr>
            <a:r>
              <a:rPr lang="en-US" sz="2400" b="1" dirty="0" err="1" smtClean="0"/>
              <a:t>OmegaGuard</a:t>
            </a:r>
            <a:r>
              <a:rPr lang="en-US" sz="2400" b="1" dirty="0" smtClean="0"/>
              <a:t> </a:t>
            </a:r>
            <a:r>
              <a:rPr lang="en-US" sz="2400" dirty="0" smtClean="0"/>
              <a:t>- Helps reduce the risk of heart disease with pharmaceutical grade omega-3 fatty acids.***</a:t>
            </a:r>
          </a:p>
          <a:p>
            <a:pPr>
              <a:buNone/>
            </a:pPr>
            <a:r>
              <a:rPr lang="en-US" sz="2400" b="1" dirty="0" smtClean="0"/>
              <a:t>Blood Pressure </a:t>
            </a:r>
            <a:r>
              <a:rPr lang="en-US" sz="2400" dirty="0" smtClean="0"/>
              <a:t>- Help retain healthy blood pressure.*</a:t>
            </a:r>
          </a:p>
          <a:p>
            <a:pPr>
              <a:buNone/>
            </a:pPr>
            <a:r>
              <a:rPr lang="en-US" sz="2400" b="1" dirty="0" err="1" smtClean="0"/>
              <a:t>CoQHeart</a:t>
            </a:r>
            <a:r>
              <a:rPr lang="en-US" sz="2400" b="1" dirty="0" smtClean="0"/>
              <a:t>® </a:t>
            </a:r>
            <a:r>
              <a:rPr lang="en-US" sz="2400" dirty="0" smtClean="0"/>
              <a:t>- Supports energy production in the heart and promotes healthy arteries.*ǂ</a:t>
            </a:r>
          </a:p>
          <a:p>
            <a:endParaRPr lang="en-US" sz="2000" dirty="0"/>
          </a:p>
        </p:txBody>
      </p:sp>
      <p:sp>
        <p:nvSpPr>
          <p:cNvPr id="5" name="TextBox 4"/>
          <p:cNvSpPr txBox="1"/>
          <p:nvPr/>
        </p:nvSpPr>
        <p:spPr>
          <a:xfrm>
            <a:off x="2133600" y="5638800"/>
            <a:ext cx="2895600" cy="584775"/>
          </a:xfrm>
          <a:prstGeom prst="rect">
            <a:avLst/>
          </a:prstGeom>
          <a:noFill/>
          <a:ln>
            <a:solidFill>
              <a:schemeClr val="accent3">
                <a:lumMod val="75000"/>
              </a:schemeClr>
            </a:solidFill>
          </a:ln>
        </p:spPr>
        <p:txBody>
          <a:bodyPr wrap="square" rtlCol="0">
            <a:spAutoFit/>
          </a:bodyPr>
          <a:lstStyle/>
          <a:p>
            <a:r>
              <a:rPr lang="en-US" sz="3200" dirty="0" smtClean="0"/>
              <a:t>Savings --$4.00</a:t>
            </a:r>
            <a:endParaRPr lang="en-US"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ecx.images-amazon.com/images/I/31uoIL9axuL.jpg"/>
          <p:cNvPicPr>
            <a:picLocks noChangeAspect="1" noChangeArrowheads="1"/>
          </p:cNvPicPr>
          <p:nvPr/>
        </p:nvPicPr>
        <p:blipFill>
          <a:blip r:embed="rId2" cstate="print"/>
          <a:srcRect/>
          <a:stretch>
            <a:fillRect/>
          </a:stretch>
        </p:blipFill>
        <p:spPr bwMode="auto">
          <a:xfrm>
            <a:off x="8134350" y="5619750"/>
            <a:ext cx="1009650" cy="1009650"/>
          </a:xfrm>
          <a:prstGeom prst="rect">
            <a:avLst/>
          </a:prstGeom>
          <a:noFill/>
        </p:spPr>
      </p:pic>
      <p:pic>
        <p:nvPicPr>
          <p:cNvPr id="27650" name="Picture 2" descr="http://images.shaklee.com/products/b89337.jpg"/>
          <p:cNvPicPr>
            <a:picLocks noChangeAspect="1" noChangeArrowheads="1"/>
          </p:cNvPicPr>
          <p:nvPr/>
        </p:nvPicPr>
        <p:blipFill>
          <a:blip r:embed="rId3" cstate="print"/>
          <a:srcRect/>
          <a:stretch>
            <a:fillRect/>
          </a:stretch>
        </p:blipFill>
        <p:spPr bwMode="auto">
          <a:xfrm>
            <a:off x="6172200" y="4857750"/>
            <a:ext cx="2133600" cy="2000250"/>
          </a:xfrm>
          <a:prstGeom prst="rect">
            <a:avLst/>
          </a:prstGeom>
          <a:noFill/>
        </p:spPr>
      </p:pic>
      <p:sp>
        <p:nvSpPr>
          <p:cNvPr id="2" name="Title 1"/>
          <p:cNvSpPr>
            <a:spLocks noGrp="1"/>
          </p:cNvSpPr>
          <p:nvPr>
            <p:ph type="title"/>
          </p:nvPr>
        </p:nvSpPr>
        <p:spPr>
          <a:xfrm>
            <a:off x="457200" y="274638"/>
            <a:ext cx="6019800" cy="715962"/>
          </a:xfrm>
          <a:ln>
            <a:solidFill>
              <a:schemeClr val="accent3">
                <a:lumMod val="75000"/>
              </a:schemeClr>
            </a:solidFill>
          </a:ln>
        </p:spPr>
        <p:txBody>
          <a:bodyPr>
            <a:normAutofit/>
          </a:bodyPr>
          <a:lstStyle/>
          <a:p>
            <a:r>
              <a:rPr lang="en-US" sz="3200" b="1" dirty="0" smtClean="0"/>
              <a:t>Healthy Solutions Plus Regimen </a:t>
            </a:r>
            <a:endParaRPr lang="en-US" sz="3200" dirty="0"/>
          </a:p>
        </p:txBody>
      </p:sp>
      <p:sp>
        <p:nvSpPr>
          <p:cNvPr id="3" name="Content Placeholder 2"/>
          <p:cNvSpPr>
            <a:spLocks noGrp="1"/>
          </p:cNvSpPr>
          <p:nvPr>
            <p:ph idx="1"/>
          </p:nvPr>
        </p:nvSpPr>
        <p:spPr>
          <a:xfrm>
            <a:off x="457200" y="1143000"/>
            <a:ext cx="8229600" cy="5334000"/>
          </a:xfrm>
        </p:spPr>
        <p:txBody>
          <a:bodyPr>
            <a:normAutofit/>
          </a:bodyPr>
          <a:lstStyle/>
          <a:p>
            <a:pPr>
              <a:buNone/>
            </a:pPr>
            <a:r>
              <a:rPr lang="en-US" sz="2400" b="1" dirty="0" smtClean="0"/>
              <a:t> for healthy brain and immune system</a:t>
            </a:r>
            <a:r>
              <a:rPr lang="en-US" sz="2000" dirty="0" smtClean="0"/>
              <a:t/>
            </a:r>
            <a:br>
              <a:rPr lang="en-US" sz="2000" dirty="0" smtClean="0"/>
            </a:br>
            <a:r>
              <a:rPr lang="en-US" sz="2000" dirty="0" smtClean="0"/>
              <a:t>#89347 Suggested Retail Price: $209.05 | Member Price: $177.70 | Point Value: 126.63</a:t>
            </a:r>
          </a:p>
          <a:p>
            <a:pPr>
              <a:buNone/>
            </a:pPr>
            <a:r>
              <a:rPr lang="en-US" sz="2000" dirty="0" err="1" smtClean="0"/>
              <a:t>AutoShip</a:t>
            </a:r>
            <a:r>
              <a:rPr lang="en-US" sz="2000" dirty="0" smtClean="0"/>
              <a:t>: Suggested Retail Price: $188.14 | Member Price: $159.93 | Point Value: 113.97</a:t>
            </a:r>
          </a:p>
          <a:p>
            <a:pPr>
              <a:buNone/>
            </a:pPr>
            <a:r>
              <a:rPr lang="en-US" sz="2000" b="1" dirty="0" err="1" smtClean="0"/>
              <a:t>Vivix</a:t>
            </a:r>
            <a:r>
              <a:rPr lang="en-US" sz="2000" b="1" dirty="0" smtClean="0"/>
              <a:t> </a:t>
            </a:r>
            <a:r>
              <a:rPr lang="en-US" sz="2000" dirty="0" smtClean="0"/>
              <a:t>- Helps your cells repair and protects against daily damage. Slow cellular aging naturally*</a:t>
            </a:r>
          </a:p>
          <a:p>
            <a:pPr>
              <a:buNone/>
            </a:pPr>
            <a:r>
              <a:rPr lang="en-US" sz="2000" b="1" dirty="0" err="1" smtClean="0"/>
              <a:t>MindWorks</a:t>
            </a:r>
            <a:r>
              <a:rPr lang="en-US" sz="2000" dirty="0" smtClean="0"/>
              <a:t> - Key ingredients help improve memory and focus 3X better than control † and protect against normal age-related mental decline.*</a:t>
            </a:r>
          </a:p>
          <a:p>
            <a:pPr>
              <a:buNone/>
            </a:pPr>
            <a:r>
              <a:rPr lang="en-US" sz="2000" b="1" dirty="0" err="1" smtClean="0"/>
              <a:t>OmegaGuard</a:t>
            </a:r>
            <a:r>
              <a:rPr lang="en-US" sz="2000" b="1" dirty="0" smtClean="0"/>
              <a:t> </a:t>
            </a:r>
            <a:r>
              <a:rPr lang="en-US" sz="2000" dirty="0" smtClean="0"/>
              <a:t>- Helps reduce the risk of heart disease with pharmaceutical grade omega-3 fatty acids. ***</a:t>
            </a:r>
          </a:p>
          <a:p>
            <a:pPr>
              <a:buNone/>
            </a:pPr>
            <a:r>
              <a:rPr lang="en-US" sz="2000" b="1" dirty="0" err="1" smtClean="0"/>
              <a:t>NutriFeron</a:t>
            </a:r>
            <a:r>
              <a:rPr lang="en-US" sz="2000" b="1" dirty="0" smtClean="0"/>
              <a:t> </a:t>
            </a:r>
            <a:r>
              <a:rPr lang="en-US" sz="2000" dirty="0" smtClean="0"/>
              <a:t>- Provides immune support at the cellular level                             and designed to naturally increases levels of interferon.*</a:t>
            </a:r>
          </a:p>
        </p:txBody>
      </p:sp>
      <p:sp>
        <p:nvSpPr>
          <p:cNvPr id="6" name="TextBox 5"/>
          <p:cNvSpPr txBox="1"/>
          <p:nvPr/>
        </p:nvSpPr>
        <p:spPr>
          <a:xfrm>
            <a:off x="2133600" y="6019800"/>
            <a:ext cx="3124200" cy="584775"/>
          </a:xfrm>
          <a:prstGeom prst="rect">
            <a:avLst/>
          </a:prstGeom>
          <a:noFill/>
          <a:ln>
            <a:solidFill>
              <a:schemeClr val="accent3">
                <a:lumMod val="75000"/>
              </a:schemeClr>
            </a:solidFill>
          </a:ln>
        </p:spPr>
        <p:txBody>
          <a:bodyPr wrap="square" rtlCol="0">
            <a:spAutoFit/>
          </a:bodyPr>
          <a:lstStyle/>
          <a:p>
            <a:r>
              <a:rPr lang="en-US" sz="3200" dirty="0" smtClean="0"/>
              <a:t>Savings -- $13.20</a:t>
            </a:r>
            <a:endParaRPr lang="en-US"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2014_OppPres_18.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209799"/>
            <a:ext cx="6705600" cy="1219201"/>
          </a:xfrm>
        </p:spPr>
        <p:txBody>
          <a:bodyPr>
            <a:normAutofit fontScale="92500" lnSpcReduction="10000"/>
          </a:bodyPr>
          <a:lstStyle/>
          <a:p>
            <a:pPr>
              <a:buNone/>
            </a:pPr>
            <a:r>
              <a:rPr lang="en-US" sz="2400" dirty="0" smtClean="0"/>
              <a:t>Shaklee 180 </a:t>
            </a:r>
            <a:r>
              <a:rPr lang="en-US" sz="2400" dirty="0" err="1" smtClean="0"/>
              <a:t>TurnAround</a:t>
            </a:r>
            <a:r>
              <a:rPr lang="en-US" sz="2400" dirty="0" smtClean="0"/>
              <a:t> Kit to get to a healthy weight</a:t>
            </a:r>
          </a:p>
          <a:p>
            <a:pPr>
              <a:buNone/>
            </a:pPr>
            <a:r>
              <a:rPr lang="en-US" sz="2400" dirty="0" smtClean="0"/>
              <a:t>Lean and Healthy Kit to maintain a healthy weight</a:t>
            </a:r>
          </a:p>
          <a:p>
            <a:pPr>
              <a:buNone/>
            </a:pPr>
            <a:r>
              <a:rPr lang="en-US" sz="2400" dirty="0" smtClean="0"/>
              <a:t>Shaklee 180 </a:t>
            </a:r>
            <a:r>
              <a:rPr lang="en-US" sz="2400" dirty="0" err="1" smtClean="0"/>
              <a:t>Smoothee</a:t>
            </a:r>
            <a:r>
              <a:rPr lang="en-US" sz="2400" dirty="0" smtClean="0"/>
              <a:t> Kit</a:t>
            </a:r>
          </a:p>
          <a:p>
            <a:pPr>
              <a:buNone/>
            </a:pPr>
            <a:endParaRPr lang="en-US" sz="2400" dirty="0" smtClean="0"/>
          </a:p>
          <a:p>
            <a:pPr>
              <a:buNone/>
            </a:pPr>
            <a:endParaRPr lang="en-US" sz="2400" dirty="0"/>
          </a:p>
        </p:txBody>
      </p:sp>
      <p:pic>
        <p:nvPicPr>
          <p:cNvPr id="4" name="Picture 2" descr="http://bestlifestyle4u.com/wp-content/uploads/2012/12/Shaklee180_page_01.jpg"/>
          <p:cNvPicPr>
            <a:picLocks noChangeAspect="1" noChangeArrowheads="1"/>
          </p:cNvPicPr>
          <p:nvPr/>
        </p:nvPicPr>
        <p:blipFill>
          <a:blip r:embed="rId2" cstate="print"/>
          <a:srcRect/>
          <a:stretch>
            <a:fillRect/>
          </a:stretch>
        </p:blipFill>
        <p:spPr bwMode="auto">
          <a:xfrm>
            <a:off x="1143000" y="3657600"/>
            <a:ext cx="6705600" cy="3200400"/>
          </a:xfrm>
          <a:prstGeom prst="rect">
            <a:avLst/>
          </a:prstGeom>
          <a:noFill/>
        </p:spPr>
      </p:pic>
      <p:pic>
        <p:nvPicPr>
          <p:cNvPr id="33794" name="Picture 2" descr="http://momwitha.com/wp-content/uploads/2013/04/shakes.jpg"/>
          <p:cNvPicPr>
            <a:picLocks noChangeAspect="1" noChangeArrowheads="1"/>
          </p:cNvPicPr>
          <p:nvPr/>
        </p:nvPicPr>
        <p:blipFill>
          <a:blip r:embed="rId3" cstate="print"/>
          <a:srcRect/>
          <a:stretch>
            <a:fillRect/>
          </a:stretch>
        </p:blipFill>
        <p:spPr bwMode="auto">
          <a:xfrm>
            <a:off x="1066800" y="334023"/>
            <a:ext cx="6400800" cy="179957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886200" cy="2697162"/>
          </a:xfrm>
        </p:spPr>
        <p:txBody>
          <a:bodyPr>
            <a:normAutofit/>
          </a:bodyPr>
          <a:lstStyle/>
          <a:p>
            <a:r>
              <a:rPr lang="en-US" sz="3200" dirty="0" smtClean="0"/>
              <a:t>Free Membership With New Product Regimens</a:t>
            </a:r>
            <a:endParaRPr lang="en-US" sz="3200" dirty="0"/>
          </a:p>
        </p:txBody>
      </p:sp>
      <p:sp>
        <p:nvSpPr>
          <p:cNvPr id="3" name="Content Placeholder 2"/>
          <p:cNvSpPr>
            <a:spLocks noGrp="1"/>
          </p:cNvSpPr>
          <p:nvPr>
            <p:ph idx="1"/>
          </p:nvPr>
        </p:nvSpPr>
        <p:spPr>
          <a:xfrm>
            <a:off x="457200" y="5334000"/>
            <a:ext cx="4114800" cy="1096963"/>
          </a:xfrm>
        </p:spPr>
        <p:txBody>
          <a:bodyPr>
            <a:normAutofit/>
          </a:bodyPr>
          <a:lstStyle/>
          <a:p>
            <a:pPr>
              <a:buNone/>
            </a:pPr>
            <a:r>
              <a:rPr lang="en-US" sz="2800" dirty="0" smtClean="0"/>
              <a:t>Can find on Personal Websites</a:t>
            </a:r>
            <a:endParaRPr lang="en-US" sz="2800" dirty="0"/>
          </a:p>
        </p:txBody>
      </p:sp>
      <p:pic>
        <p:nvPicPr>
          <p:cNvPr id="1026" name="Picture 2" descr="https://scontent-b-ord.xx.fbcdn.net/hphotos-xpa1/t1.0-9/10568783_917266519996_6797262286867925082_n.jpg"/>
          <p:cNvPicPr>
            <a:picLocks noChangeAspect="1" noChangeArrowheads="1"/>
          </p:cNvPicPr>
          <p:nvPr/>
        </p:nvPicPr>
        <p:blipFill>
          <a:blip r:embed="rId2" cstate="print"/>
          <a:srcRect/>
          <a:stretch>
            <a:fillRect/>
          </a:stretch>
        </p:blipFill>
        <p:spPr bwMode="auto">
          <a:xfrm>
            <a:off x="4038600" y="838200"/>
            <a:ext cx="4876800" cy="57912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2014_OppPres_19.jpg"/>
          <p:cNvPicPr>
            <a:picLocks noChangeAspect="1"/>
          </p:cNvPicPr>
          <p:nvPr/>
        </p:nvPicPr>
        <p:blipFill>
          <a:blip r:embed="rId2" cstate="print"/>
          <a:srcRect/>
          <a:stretch>
            <a:fillRect/>
          </a:stretch>
        </p:blipFill>
        <p:spPr bwMode="auto">
          <a:xfrm>
            <a:off x="7938" y="0"/>
            <a:ext cx="913606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343400" cy="533400"/>
          </a:xfrm>
          <a:ln>
            <a:solidFill>
              <a:schemeClr val="bg1">
                <a:lumMod val="65000"/>
              </a:schemeClr>
            </a:solidFill>
          </a:ln>
        </p:spPr>
        <p:txBody>
          <a:bodyPr>
            <a:noAutofit/>
          </a:bodyPr>
          <a:lstStyle/>
          <a:p>
            <a:r>
              <a:rPr lang="en-US" sz="2800" dirty="0" smtClean="0"/>
              <a:t>Free Membership With:</a:t>
            </a:r>
            <a:endParaRPr lang="en-US" sz="2800" dirty="0"/>
          </a:p>
        </p:txBody>
      </p:sp>
      <p:sp>
        <p:nvSpPr>
          <p:cNvPr id="3" name="Content Placeholder 2"/>
          <p:cNvSpPr>
            <a:spLocks noGrp="1"/>
          </p:cNvSpPr>
          <p:nvPr>
            <p:ph idx="1"/>
          </p:nvPr>
        </p:nvSpPr>
        <p:spPr>
          <a:xfrm>
            <a:off x="304800" y="914400"/>
            <a:ext cx="8534400" cy="5943600"/>
          </a:xfrm>
        </p:spPr>
        <p:txBody>
          <a:bodyPr>
            <a:normAutofit/>
          </a:bodyPr>
          <a:lstStyle/>
          <a:p>
            <a:pPr>
              <a:buNone/>
            </a:pPr>
            <a:r>
              <a:rPr lang="en-US" sz="2600" b="1" dirty="0" err="1" smtClean="0"/>
              <a:t>Enfuselle</a:t>
            </a:r>
            <a:r>
              <a:rPr lang="en-US" sz="2600" b="1" dirty="0" smtClean="0"/>
              <a:t> </a:t>
            </a:r>
          </a:p>
          <a:p>
            <a:pPr>
              <a:buNone/>
            </a:pPr>
            <a:r>
              <a:rPr lang="en-US" sz="2600" b="1" dirty="0" smtClean="0"/>
              <a:t>Nutrition Therapy Skin Care Kit </a:t>
            </a:r>
            <a:r>
              <a:rPr lang="en-US" sz="2000" dirty="0" smtClean="0"/>
              <a:t/>
            </a:r>
            <a:br>
              <a:rPr lang="en-US" sz="2000" dirty="0" smtClean="0"/>
            </a:br>
            <a:r>
              <a:rPr lang="en-US" sz="2000" dirty="0" smtClean="0"/>
              <a:t>#50916 | Normal to Dry</a:t>
            </a:r>
            <a:br>
              <a:rPr lang="en-US" sz="2000" dirty="0" smtClean="0"/>
            </a:br>
            <a:r>
              <a:rPr lang="en-US" sz="2000" dirty="0" smtClean="0"/>
              <a:t>#50914 | Normal to Oily</a:t>
            </a:r>
            <a:br>
              <a:rPr lang="en-US" sz="2000" dirty="0" smtClean="0"/>
            </a:br>
            <a:r>
              <a:rPr lang="en-US" sz="2000" dirty="0" smtClean="0"/>
              <a:t>Suggested Retail Price: $220.45 | Member Price: $187.45 | Point Value: 141.29</a:t>
            </a:r>
            <a:br>
              <a:rPr lang="en-US" sz="2000" dirty="0" smtClean="0"/>
            </a:br>
            <a:r>
              <a:rPr lang="en-US" sz="2000" dirty="0" smtClean="0"/>
              <a:t>One simple regimen with all the essential antioxidants and nutrients your skin craves.   	Available in Normal to Dry or Normal to Oily.</a:t>
            </a:r>
            <a:endParaRPr lang="en-US" sz="2000" b="1" dirty="0" smtClean="0"/>
          </a:p>
          <a:p>
            <a:pPr>
              <a:buNone/>
            </a:pPr>
            <a:r>
              <a:rPr lang="en-US" sz="2600" b="1" dirty="0" smtClean="0"/>
              <a:t>Get Clean Starter Kit </a:t>
            </a:r>
            <a:r>
              <a:rPr lang="en-US" sz="2000" dirty="0" smtClean="0"/>
              <a:t/>
            </a:r>
            <a:br>
              <a:rPr lang="en-US" sz="2000" dirty="0" smtClean="0"/>
            </a:br>
            <a:r>
              <a:rPr lang="en-US" sz="2000" dirty="0" smtClean="0"/>
              <a:t>#50456 </a:t>
            </a:r>
            <a:r>
              <a:rPr lang="en-US" sz="2000" b="1" dirty="0" smtClean="0"/>
              <a:t>Fresh Laundry Concentrate HE </a:t>
            </a:r>
            <a:r>
              <a:rPr lang="en-US" sz="2000" dirty="0" smtClean="0"/>
              <a:t>Compatible (liquid)</a:t>
            </a:r>
            <a:br>
              <a:rPr lang="en-US" sz="2000" dirty="0" smtClean="0"/>
            </a:br>
            <a:r>
              <a:rPr lang="en-US" sz="2000" dirty="0" smtClean="0"/>
              <a:t>Suggested Retail Price: $115.32 | Member Price: $99.00 | Point Value: 50.00</a:t>
            </a:r>
          </a:p>
          <a:p>
            <a:pPr>
              <a:buNone/>
            </a:pPr>
            <a:r>
              <a:rPr lang="en-US" sz="2000" dirty="0" smtClean="0"/>
              <a:t>	#50457 </a:t>
            </a:r>
            <a:r>
              <a:rPr lang="en-US" sz="2000" b="1" dirty="0" smtClean="0"/>
              <a:t>Fresh Laundry Fragrance Free Concentrate </a:t>
            </a:r>
            <a:r>
              <a:rPr lang="en-US" sz="2000" dirty="0" smtClean="0"/>
              <a:t>HE Compatible (liquid)</a:t>
            </a:r>
            <a:br>
              <a:rPr lang="en-US" sz="2000" dirty="0" smtClean="0"/>
            </a:br>
            <a:r>
              <a:rPr lang="en-US" sz="2000" dirty="0" smtClean="0"/>
              <a:t>Suggested Retail Price: $115.32 | Member Price: $99.00 | Point Value: 50.00</a:t>
            </a:r>
            <a:br>
              <a:rPr lang="en-US" sz="2000" dirty="0" smtClean="0"/>
            </a:br>
            <a:r>
              <a:rPr lang="en-US" sz="2000" dirty="0" smtClean="0"/>
              <a:t/>
            </a:r>
            <a:br>
              <a:rPr lang="en-US" sz="2000" dirty="0" smtClean="0"/>
            </a:br>
            <a:r>
              <a:rPr lang="en-US" sz="2000" dirty="0" smtClean="0"/>
              <a:t>These powerful, multifunctional products are all you need to start cleaning your way to a healthier home. Natural, nontoxic, and has absolutely no harmful fumes, phosphates, phthalates, or </a:t>
            </a:r>
            <a:r>
              <a:rPr lang="en-US" sz="2000" dirty="0" err="1" smtClean="0"/>
              <a:t>bisphenol</a:t>
            </a:r>
            <a:r>
              <a:rPr lang="en-US" sz="2000" dirty="0" smtClean="0"/>
              <a:t>-A (BPA).</a:t>
            </a:r>
          </a:p>
          <a:p>
            <a:pPr>
              <a:buNone/>
            </a:pPr>
            <a:endParaRPr lang="en-US" sz="2000" dirty="0" smtClean="0"/>
          </a:p>
          <a:p>
            <a:pPr>
              <a:buNone/>
            </a:pPr>
            <a:endParaRPr lang="en-US" sz="2000" dirty="0"/>
          </a:p>
        </p:txBody>
      </p:sp>
      <p:pic>
        <p:nvPicPr>
          <p:cNvPr id="26626" name="Picture 2" descr="http://www.krystasteen.com/wp-content/uploads/2012/11/ENFUSELLE_NUTRITION_THERAPY.jpg"/>
          <p:cNvPicPr>
            <a:picLocks noChangeAspect="1" noChangeArrowheads="1"/>
          </p:cNvPicPr>
          <p:nvPr/>
        </p:nvPicPr>
        <p:blipFill>
          <a:blip r:embed="rId2" cstate="print"/>
          <a:srcRect/>
          <a:stretch>
            <a:fillRect/>
          </a:stretch>
        </p:blipFill>
        <p:spPr bwMode="auto">
          <a:xfrm>
            <a:off x="4995882" y="228600"/>
            <a:ext cx="3919518" cy="1600200"/>
          </a:xfrm>
          <a:prstGeom prst="rect">
            <a:avLst/>
          </a:prstGeom>
          <a:noFill/>
          <a:ln>
            <a:solidFill>
              <a:schemeClr val="bg1">
                <a:lumMod val="75000"/>
              </a:schemeClr>
            </a:solid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2014_OppPres_20.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xfrm>
            <a:off x="2362200" y="990600"/>
            <a:ext cx="4419600" cy="914400"/>
          </a:xfrm>
          <a:solidFill>
            <a:schemeClr val="bg1"/>
          </a:solidFill>
        </p:spPr>
        <p:txBody>
          <a:bodyPr>
            <a:normAutofit/>
          </a:bodyPr>
          <a:lstStyle/>
          <a:p>
            <a:r>
              <a:rPr lang="en-US" sz="3200" dirty="0" smtClean="0"/>
              <a:t>Roger Barnett – </a:t>
            </a:r>
            <a:endParaRPr lang="en-US" sz="3200" dirty="0"/>
          </a:p>
        </p:txBody>
      </p:sp>
      <p:sp>
        <p:nvSpPr>
          <p:cNvPr id="3" name="Content Placeholder 2"/>
          <p:cNvSpPr>
            <a:spLocks noGrp="1"/>
          </p:cNvSpPr>
          <p:nvPr>
            <p:ph idx="1"/>
          </p:nvPr>
        </p:nvSpPr>
        <p:spPr>
          <a:xfrm>
            <a:off x="2286000" y="2057400"/>
            <a:ext cx="6096000" cy="3962400"/>
          </a:xfrm>
          <a:solidFill>
            <a:schemeClr val="bg1"/>
          </a:solidFill>
        </p:spPr>
        <p:txBody>
          <a:bodyPr>
            <a:normAutofit/>
          </a:bodyPr>
          <a:lstStyle/>
          <a:p>
            <a:r>
              <a:rPr lang="en-US" sz="2800" dirty="0" smtClean="0"/>
              <a:t>2014 – Shaklee will become a 		$1 billion dollar company</a:t>
            </a:r>
          </a:p>
          <a:p>
            <a:r>
              <a:rPr lang="en-US" sz="2800" dirty="0" smtClean="0"/>
              <a:t>He will invest $250,000,000 in Shaklee this year ( in research &amp; development, infrastructure, etc )..</a:t>
            </a:r>
          </a:p>
          <a:p>
            <a:r>
              <a:rPr lang="en-US" sz="2800" dirty="0" smtClean="0"/>
              <a:t>1% of the entire country of Malaysia uses Shaklee products!  Started from 2 moms blogging</a:t>
            </a:r>
          </a:p>
          <a:p>
            <a:pPr>
              <a:buNone/>
            </a:pPr>
            <a:endParaRPr lang="en-US" sz="2400" dirty="0"/>
          </a:p>
        </p:txBody>
      </p:sp>
      <p:pic>
        <p:nvPicPr>
          <p:cNvPr id="7" name="Picture 6" descr="roger barnett smaller.png"/>
          <p:cNvPicPr>
            <a:picLocks noChangeAspect="1"/>
          </p:cNvPicPr>
          <p:nvPr/>
        </p:nvPicPr>
        <p:blipFill>
          <a:blip r:embed="rId3" cstate="print"/>
          <a:stretch>
            <a:fillRect/>
          </a:stretch>
        </p:blipFill>
        <p:spPr>
          <a:xfrm>
            <a:off x="0" y="0"/>
            <a:ext cx="3302339" cy="329376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3" name="Content Placeholder 2"/>
          <p:cNvSpPr>
            <a:spLocks noGrp="1"/>
          </p:cNvSpPr>
          <p:nvPr>
            <p:ph idx="1"/>
          </p:nvPr>
        </p:nvSpPr>
        <p:spPr>
          <a:xfrm>
            <a:off x="2362200" y="457201"/>
            <a:ext cx="4419600" cy="1295400"/>
          </a:xfrm>
          <a:solidFill>
            <a:schemeClr val="bg1"/>
          </a:solidFill>
        </p:spPr>
        <p:txBody>
          <a:bodyPr>
            <a:normAutofit lnSpcReduction="10000"/>
          </a:bodyPr>
          <a:lstStyle/>
          <a:p>
            <a:pPr algn="ctr">
              <a:buNone/>
            </a:pPr>
            <a:r>
              <a:rPr lang="en-US" sz="4000" dirty="0" smtClean="0"/>
              <a:t>Sponsoring Business     Partners </a:t>
            </a:r>
            <a:endParaRPr lang="en-US" sz="4000" dirty="0"/>
          </a:p>
        </p:txBody>
      </p:sp>
      <p:sp>
        <p:nvSpPr>
          <p:cNvPr id="5" name="Rectangle 4"/>
          <p:cNvSpPr/>
          <p:nvPr/>
        </p:nvSpPr>
        <p:spPr>
          <a:xfrm>
            <a:off x="1143000" y="2090172"/>
            <a:ext cx="7162800" cy="3785652"/>
          </a:xfrm>
          <a:prstGeom prst="rect">
            <a:avLst/>
          </a:prstGeom>
          <a:solidFill>
            <a:schemeClr val="bg1"/>
          </a:solidFill>
        </p:spPr>
        <p:txBody>
          <a:bodyPr wrap="square">
            <a:spAutoFit/>
          </a:bodyPr>
          <a:lstStyle/>
          <a:p>
            <a:r>
              <a:rPr lang="en-US" sz="2400" dirty="0" smtClean="0"/>
              <a:t>Distributor Welcome Kit - $49.95</a:t>
            </a:r>
          </a:p>
          <a:p>
            <a:pPr>
              <a:buFont typeface="Arial" pitchFamily="34" charset="0"/>
              <a:buChar char="•"/>
            </a:pPr>
            <a:r>
              <a:rPr lang="en-US" sz="2400" dirty="0" smtClean="0"/>
              <a:t> All new, redesigned, contains all of the basic tools for getting started – </a:t>
            </a:r>
          </a:p>
          <a:p>
            <a:pPr>
              <a:buFont typeface="Arial" pitchFamily="34" charset="0"/>
              <a:buChar char="•"/>
            </a:pPr>
            <a:r>
              <a:rPr lang="en-US" sz="2400" dirty="0" smtClean="0"/>
              <a:t>  Shaklee Product Guide, Product Selection Guide, Start-Up Guide, Memory Stick with digital tools for sharing, </a:t>
            </a:r>
          </a:p>
          <a:p>
            <a:pPr>
              <a:buFont typeface="Arial" pitchFamily="34" charset="0"/>
              <a:buChar char="•"/>
            </a:pPr>
            <a:r>
              <a:rPr lang="en-US" sz="2400" dirty="0" smtClean="0"/>
              <a:t>  and a special selection of Shaklee product samples and brochures.  Included with each Gold PAK.</a:t>
            </a:r>
          </a:p>
          <a:p>
            <a:pPr>
              <a:buFont typeface="Arial" pitchFamily="34" charset="0"/>
              <a:buChar char="•"/>
            </a:pPr>
            <a:r>
              <a:rPr lang="en-US" sz="2400" dirty="0" smtClean="0"/>
              <a:t> Current members upgrading to Distributor Kit -- $29.95</a:t>
            </a:r>
          </a:p>
          <a:p>
            <a:r>
              <a:rPr lang="en-US" sz="2400" dirty="0" err="1" smtClean="0"/>
              <a:t>lisa</a:t>
            </a:r>
            <a:endParaRPr lang="en-US" sz="24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descr="2014_OppPres_38.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
        <p:nvSpPr>
          <p:cNvPr id="3" name="TextBox 2"/>
          <p:cNvSpPr txBox="1"/>
          <p:nvPr/>
        </p:nvSpPr>
        <p:spPr>
          <a:xfrm>
            <a:off x="6705600" y="5638800"/>
            <a:ext cx="1676400" cy="369332"/>
          </a:xfrm>
          <a:prstGeom prst="rect">
            <a:avLst/>
          </a:prstGeom>
          <a:noFill/>
        </p:spPr>
        <p:txBody>
          <a:bodyPr wrap="square" rtlCol="0">
            <a:spAutoFit/>
          </a:bodyPr>
          <a:lstStyle/>
          <a:p>
            <a:r>
              <a:rPr lang="en-US" dirty="0" err="1" smtClean="0"/>
              <a:t>lisa</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3" descr="2014_OppPres_39.jpg"/>
          <p:cNvPicPr>
            <a:picLocks noChangeAspect="1"/>
          </p:cNvPicPr>
          <p:nvPr/>
        </p:nvPicPr>
        <p:blipFill>
          <a:blip r:embed="rId2" cstate="print"/>
          <a:srcRect/>
          <a:stretch>
            <a:fillRect/>
          </a:stretch>
        </p:blipFill>
        <p:spPr bwMode="auto">
          <a:xfrm>
            <a:off x="1" y="0"/>
            <a:ext cx="9136063" cy="6858000"/>
          </a:xfrm>
          <a:prstGeom prst="rect">
            <a:avLst/>
          </a:prstGeom>
          <a:noFill/>
          <a:ln w="9525">
            <a:noFill/>
            <a:miter lim="800000"/>
            <a:headEnd/>
            <a:tailEnd/>
          </a:ln>
        </p:spPr>
      </p:pic>
      <p:sp>
        <p:nvSpPr>
          <p:cNvPr id="3" name="TextBox 2"/>
          <p:cNvSpPr txBox="1"/>
          <p:nvPr/>
        </p:nvSpPr>
        <p:spPr>
          <a:xfrm>
            <a:off x="6553200" y="5257800"/>
            <a:ext cx="2057400" cy="369332"/>
          </a:xfrm>
          <a:prstGeom prst="rect">
            <a:avLst/>
          </a:prstGeom>
          <a:noFill/>
        </p:spPr>
        <p:txBody>
          <a:bodyPr wrap="square" rtlCol="0">
            <a:spAutoFit/>
          </a:bodyPr>
          <a:lstStyle/>
          <a:p>
            <a:r>
              <a:rPr lang="en-US" dirty="0" err="1" smtClean="0"/>
              <a:t>lisa</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8153400" cy="868362"/>
          </a:xfrm>
          <a:solidFill>
            <a:schemeClr val="bg1"/>
          </a:solidFill>
        </p:spPr>
        <p:txBody>
          <a:bodyPr>
            <a:normAutofit/>
          </a:bodyPr>
          <a:lstStyle/>
          <a:p>
            <a:r>
              <a:rPr lang="en-US" sz="3600" dirty="0" smtClean="0"/>
              <a:t>From the Global Conference Workshops…</a:t>
            </a:r>
            <a:endParaRPr lang="en-US" sz="3600" dirty="0"/>
          </a:p>
        </p:txBody>
      </p:sp>
      <p:sp>
        <p:nvSpPr>
          <p:cNvPr id="3" name="Content Placeholder 2"/>
          <p:cNvSpPr>
            <a:spLocks noGrp="1"/>
          </p:cNvSpPr>
          <p:nvPr>
            <p:ph idx="1"/>
          </p:nvPr>
        </p:nvSpPr>
        <p:spPr>
          <a:xfrm>
            <a:off x="457200" y="1600200"/>
            <a:ext cx="7162800" cy="4525963"/>
          </a:xfrm>
          <a:solidFill>
            <a:schemeClr val="bg1"/>
          </a:solidFill>
        </p:spPr>
        <p:txBody>
          <a:bodyPr>
            <a:normAutofit/>
          </a:bodyPr>
          <a:lstStyle/>
          <a:p>
            <a:pPr>
              <a:buNone/>
            </a:pPr>
            <a:r>
              <a:rPr lang="en-US" sz="2400" b="1" dirty="0" smtClean="0"/>
              <a:t>Accountability Growth Groups:</a:t>
            </a:r>
            <a:endParaRPr lang="en-US" sz="2400" dirty="0" smtClean="0"/>
          </a:p>
          <a:p>
            <a:pPr>
              <a:buNone/>
            </a:pPr>
            <a:r>
              <a:rPr lang="en-US" sz="2400" dirty="0" smtClean="0"/>
              <a:t>Group 1: Directors and Above: Rank Advancement/Trip Qualification</a:t>
            </a:r>
          </a:p>
          <a:p>
            <a:pPr>
              <a:buNone/>
            </a:pPr>
            <a:r>
              <a:rPr lang="en-US" sz="2400" dirty="0" smtClean="0"/>
              <a:t>Weekly Meeting Time: </a:t>
            </a:r>
          </a:p>
          <a:p>
            <a:pPr>
              <a:buNone/>
            </a:pPr>
            <a:r>
              <a:rPr lang="en-US" sz="2400" dirty="0" smtClean="0"/>
              <a:t> </a:t>
            </a:r>
          </a:p>
          <a:p>
            <a:pPr>
              <a:buNone/>
            </a:pPr>
            <a:r>
              <a:rPr lang="en-US" sz="2400" dirty="0" smtClean="0"/>
              <a:t>Group 2: Build to Director by end of September</a:t>
            </a:r>
          </a:p>
          <a:p>
            <a:pPr>
              <a:buNone/>
            </a:pPr>
            <a:r>
              <a:rPr lang="en-US" sz="2400" dirty="0" smtClean="0"/>
              <a:t>Weekly Meeting Time:</a:t>
            </a:r>
          </a:p>
          <a:p>
            <a:pPr>
              <a:buNone/>
            </a:pPr>
            <a:r>
              <a:rPr lang="en-US" sz="2400" dirty="0" smtClean="0"/>
              <a:t> </a:t>
            </a:r>
          </a:p>
          <a:p>
            <a:pPr>
              <a:buNone/>
            </a:pPr>
            <a:r>
              <a:rPr lang="en-US" sz="2400" dirty="0" smtClean="0"/>
              <a:t>Group 3: Build to Director by December</a:t>
            </a:r>
          </a:p>
          <a:p>
            <a:pPr>
              <a:buNone/>
            </a:pPr>
            <a:r>
              <a:rPr lang="en-US" sz="2400" dirty="0" smtClean="0"/>
              <a:t>Weekly Meeting Time: 		</a:t>
            </a:r>
            <a:r>
              <a:rPr lang="en-US" sz="2400" dirty="0" err="1" smtClean="0"/>
              <a:t>katie</a:t>
            </a:r>
            <a:endParaRPr lang="en-US" sz="2400" dirty="0" smtClean="0"/>
          </a:p>
          <a:p>
            <a:endParaRPr 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7543800" cy="487362"/>
          </a:xfrm>
          <a:solidFill>
            <a:schemeClr val="bg1"/>
          </a:solidFill>
        </p:spPr>
        <p:txBody>
          <a:bodyPr>
            <a:normAutofit fontScale="90000"/>
          </a:bodyPr>
          <a:lstStyle/>
          <a:p>
            <a:r>
              <a:rPr lang="en-US" sz="3200" dirty="0" smtClean="0"/>
              <a:t>Accountability Circle Conference Calls</a:t>
            </a:r>
            <a:r>
              <a:rPr lang="en-US" dirty="0" smtClean="0"/>
              <a:t>   </a:t>
            </a:r>
            <a:endParaRPr lang="en-US" dirty="0"/>
          </a:p>
        </p:txBody>
      </p:sp>
      <p:sp>
        <p:nvSpPr>
          <p:cNvPr id="3" name="Content Placeholder 2"/>
          <p:cNvSpPr>
            <a:spLocks noGrp="1"/>
          </p:cNvSpPr>
          <p:nvPr>
            <p:ph idx="1"/>
          </p:nvPr>
        </p:nvSpPr>
        <p:spPr>
          <a:xfrm>
            <a:off x="457200" y="838200"/>
            <a:ext cx="8229600" cy="6019800"/>
          </a:xfrm>
          <a:solidFill>
            <a:schemeClr val="bg1"/>
          </a:solidFill>
        </p:spPr>
        <p:txBody>
          <a:bodyPr>
            <a:normAutofit fontScale="92500" lnSpcReduction="10000"/>
          </a:bodyPr>
          <a:lstStyle/>
          <a:p>
            <a:pPr>
              <a:buNone/>
            </a:pPr>
            <a:r>
              <a:rPr lang="en-US" sz="2400" b="1" i="1" u="sng" dirty="0" smtClean="0"/>
              <a:t>2 Minute Report per person:</a:t>
            </a:r>
            <a:endParaRPr lang="en-US" sz="2400" dirty="0" smtClean="0"/>
          </a:p>
          <a:p>
            <a:pPr>
              <a:buNone/>
            </a:pPr>
            <a:r>
              <a:rPr lang="en-US" sz="2400" dirty="0" smtClean="0"/>
              <a:t>Gratitude</a:t>
            </a:r>
          </a:p>
          <a:p>
            <a:pPr>
              <a:buNone/>
            </a:pPr>
            <a:r>
              <a:rPr lang="en-US" sz="2400" dirty="0" smtClean="0"/>
              <a:t>Monthly Goals (PGV and RANK)</a:t>
            </a:r>
          </a:p>
          <a:p>
            <a:pPr>
              <a:buNone/>
            </a:pPr>
            <a:r>
              <a:rPr lang="en-US" sz="2400" dirty="0" smtClean="0"/>
              <a:t>Current PGV</a:t>
            </a:r>
          </a:p>
          <a:p>
            <a:pPr>
              <a:buNone/>
            </a:pPr>
            <a:r>
              <a:rPr lang="en-US" sz="2400" dirty="0" smtClean="0"/>
              <a:t>Current Sponsoring numbers using 3 (</a:t>
            </a:r>
            <a:r>
              <a:rPr lang="en-US" sz="2400" dirty="0" err="1" smtClean="0"/>
              <a:t>Golds</a:t>
            </a:r>
            <a:r>
              <a:rPr lang="en-US" sz="2400" dirty="0" smtClean="0"/>
              <a:t>) &amp; 10 (members)</a:t>
            </a:r>
          </a:p>
          <a:p>
            <a:pPr>
              <a:buNone/>
            </a:pPr>
            <a:r>
              <a:rPr lang="en-US" sz="2400" dirty="0" smtClean="0"/>
              <a:t>How many new outreaches (brand new people) did you make within the last week</a:t>
            </a:r>
          </a:p>
          <a:p>
            <a:pPr>
              <a:buNone/>
            </a:pPr>
            <a:r>
              <a:rPr lang="en-US" sz="2400" dirty="0" smtClean="0"/>
              <a:t>How many follow ups did you make within the last week (to people who are not yet members or distributors)</a:t>
            </a:r>
          </a:p>
          <a:p>
            <a:pPr>
              <a:buNone/>
            </a:pPr>
            <a:r>
              <a:rPr lang="en-US" sz="2400" dirty="0" smtClean="0"/>
              <a:t>How many Follow ups did you do with CURRENT customers/distributors</a:t>
            </a:r>
          </a:p>
          <a:p>
            <a:pPr>
              <a:buNone/>
            </a:pPr>
            <a:r>
              <a:rPr lang="en-US" sz="2400" dirty="0" smtClean="0"/>
              <a:t>How many 3 way calls/meetings did you do within the last week. (These calls/meetings can be done with an </a:t>
            </a:r>
            <a:r>
              <a:rPr lang="en-US" sz="2400" dirty="0" err="1" smtClean="0"/>
              <a:t>upline</a:t>
            </a:r>
            <a:r>
              <a:rPr lang="en-US" sz="2400" dirty="0" smtClean="0"/>
              <a:t> or </a:t>
            </a:r>
            <a:r>
              <a:rPr lang="en-US" sz="2400" dirty="0" err="1" smtClean="0"/>
              <a:t>downline</a:t>
            </a:r>
            <a:r>
              <a:rPr lang="en-US" sz="2400" dirty="0" smtClean="0"/>
              <a:t> and a prospect.)</a:t>
            </a:r>
          </a:p>
          <a:p>
            <a:pPr>
              <a:buNone/>
            </a:pPr>
            <a:r>
              <a:rPr lang="en-US" sz="2400" dirty="0" smtClean="0"/>
              <a:t>One brag  (what did you rock this past week?)		</a:t>
            </a:r>
            <a:r>
              <a:rPr lang="en-US" sz="2400" dirty="0" err="1" smtClean="0"/>
              <a:t>katie</a:t>
            </a:r>
            <a:endParaRPr lang="en-US" sz="2400" dirty="0" smtClean="0"/>
          </a:p>
          <a:p>
            <a:pPr>
              <a:buNone/>
            </a:pPr>
            <a:r>
              <a:rPr lang="en-US" sz="2400" dirty="0" smtClean="0"/>
              <a:t>One Drag (What is challenging - what do you need coaching with?)</a:t>
            </a:r>
          </a:p>
          <a:p>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2530" name="Picture 2" descr="USB Chart"/>
          <p:cNvPicPr>
            <a:picLocks noChangeAspect="1" noChangeArrowheads="1"/>
          </p:cNvPicPr>
          <p:nvPr/>
        </p:nvPicPr>
        <p:blipFill>
          <a:blip r:embed="rId2" cstate="print"/>
          <a:srcRect/>
          <a:stretch>
            <a:fillRect/>
          </a:stretch>
        </p:blipFill>
        <p:spPr bwMode="auto">
          <a:xfrm>
            <a:off x="0" y="-228600"/>
            <a:ext cx="9144000" cy="7086600"/>
          </a:xfrm>
          <a:prstGeom prst="rect">
            <a:avLst/>
          </a:prstGeom>
          <a:noFill/>
        </p:spPr>
      </p:pic>
      <p:sp>
        <p:nvSpPr>
          <p:cNvPr id="5" name="TextBox 4"/>
          <p:cNvSpPr txBox="1"/>
          <p:nvPr/>
        </p:nvSpPr>
        <p:spPr>
          <a:xfrm>
            <a:off x="5791200" y="5867400"/>
            <a:ext cx="2362200" cy="369332"/>
          </a:xfrm>
          <a:prstGeom prst="rect">
            <a:avLst/>
          </a:prstGeom>
          <a:noFill/>
        </p:spPr>
        <p:txBody>
          <a:bodyPr wrap="square" rtlCol="0">
            <a:spAutoFit/>
          </a:bodyPr>
          <a:lstStyle/>
          <a:p>
            <a:r>
              <a:rPr lang="en-US" dirty="0" err="1" smtClean="0"/>
              <a:t>jo</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Become Director by December  and Receive Additional $250 !!!</a:t>
            </a:r>
            <a:endParaRPr lang="en-US" sz="3200" dirty="0"/>
          </a:p>
        </p:txBody>
      </p:sp>
      <p:sp>
        <p:nvSpPr>
          <p:cNvPr id="3" name="Content Placeholder 2"/>
          <p:cNvSpPr>
            <a:spLocks noGrp="1"/>
          </p:cNvSpPr>
          <p:nvPr>
            <p:ph idx="1"/>
          </p:nvPr>
        </p:nvSpPr>
        <p:spPr/>
        <p:txBody>
          <a:bodyPr>
            <a:normAutofit/>
          </a:bodyPr>
          <a:lstStyle/>
          <a:p>
            <a:r>
              <a:rPr lang="en-US" sz="2400" dirty="0" smtClean="0"/>
              <a:t>A new Quick Start Bonus  -- for anyone becoming a new Director  by December .. Paid out $50 a month for next 5 months 					</a:t>
            </a:r>
            <a:r>
              <a:rPr lang="en-US" sz="2400" dirty="0" err="1" smtClean="0"/>
              <a:t>lisa</a:t>
            </a:r>
            <a:endParaRPr lang="en-US" sz="2400" dirty="0"/>
          </a:p>
        </p:txBody>
      </p:sp>
      <p:pic>
        <p:nvPicPr>
          <p:cNvPr id="4" name="Picture 3" descr="2014_OppPres_8.jpg"/>
          <p:cNvPicPr>
            <a:picLocks noChangeAspect="1"/>
          </p:cNvPicPr>
          <p:nvPr/>
        </p:nvPicPr>
        <p:blipFill>
          <a:blip r:embed="rId2" cstate="print"/>
          <a:srcRect/>
          <a:stretch>
            <a:fillRect/>
          </a:stretch>
        </p:blipFill>
        <p:spPr bwMode="auto">
          <a:xfrm>
            <a:off x="1143000" y="2850346"/>
            <a:ext cx="7086600" cy="376508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astTRACK "/>
          <p:cNvPicPr>
            <a:picLocks noChangeAspect="1" noChangeArrowheads="1"/>
          </p:cNvPicPr>
          <p:nvPr/>
        </p:nvPicPr>
        <p:blipFill>
          <a:blip r:embed="rId2" cstate="print"/>
          <a:srcRect/>
          <a:stretch>
            <a:fillRect/>
          </a:stretch>
        </p:blipFill>
        <p:spPr bwMode="auto">
          <a:xfrm>
            <a:off x="838200" y="1447800"/>
            <a:ext cx="7467600" cy="5410200"/>
          </a:xfrm>
          <a:prstGeom prst="rect">
            <a:avLst/>
          </a:prstGeom>
          <a:noFill/>
        </p:spPr>
      </p:pic>
      <p:sp>
        <p:nvSpPr>
          <p:cNvPr id="3" name="Content Placeholder 2"/>
          <p:cNvSpPr>
            <a:spLocks noGrp="1"/>
          </p:cNvSpPr>
          <p:nvPr>
            <p:ph idx="1"/>
          </p:nvPr>
        </p:nvSpPr>
        <p:spPr>
          <a:xfrm>
            <a:off x="457200" y="381001"/>
            <a:ext cx="8077200" cy="1371600"/>
          </a:xfrm>
          <a:ln>
            <a:solidFill>
              <a:schemeClr val="accent3">
                <a:lumMod val="50000"/>
              </a:schemeClr>
            </a:solidFill>
          </a:ln>
        </p:spPr>
        <p:txBody>
          <a:bodyPr>
            <a:normAutofit/>
          </a:bodyPr>
          <a:lstStyle/>
          <a:p>
            <a:r>
              <a:rPr lang="en-US" sz="2400" dirty="0" smtClean="0"/>
              <a:t>Fast Track  Has Been Enhanced</a:t>
            </a:r>
          </a:p>
          <a:p>
            <a:r>
              <a:rPr lang="en-US" sz="2400" dirty="0" smtClean="0"/>
              <a:t>Now Fast Track starts at Director and provides cash rewards at every rank as you advance on the following schedule. </a:t>
            </a:r>
            <a:r>
              <a:rPr lang="en-US" sz="2400" dirty="0" err="1" smtClean="0"/>
              <a:t>lisa</a:t>
            </a:r>
            <a:endParaRPr lang="en-US" sz="2400" dirty="0"/>
          </a:p>
        </p:txBody>
      </p:sp>
      <p:sp>
        <p:nvSpPr>
          <p:cNvPr id="2" name="Title 1"/>
          <p:cNvSpPr>
            <a:spLocks noGrp="1"/>
          </p:cNvSpPr>
          <p:nvPr>
            <p:ph type="title"/>
          </p:nvPr>
        </p:nvSpPr>
        <p:spPr>
          <a:xfrm>
            <a:off x="457200" y="6142038"/>
            <a:ext cx="8229600" cy="715962"/>
          </a:xfrm>
        </p:spPr>
        <p:txBody>
          <a:bodyPr>
            <a:normAutofit fontScale="90000"/>
          </a:bodyPr>
          <a:lstStyle/>
          <a:p>
            <a:r>
              <a:rPr lang="en-US" dirty="0" smtClean="0"/>
              <a:t>Fast Track at a Glance</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638800"/>
            <a:ext cx="8229600" cy="914400"/>
          </a:xfrm>
        </p:spPr>
        <p:txBody>
          <a:bodyPr>
            <a:normAutofit/>
          </a:bodyPr>
          <a:lstStyle/>
          <a:p>
            <a:pPr>
              <a:buNone/>
            </a:pPr>
            <a:r>
              <a:rPr lang="en-US" sz="2400" dirty="0" smtClean="0"/>
              <a:t>Order Item code # 89356 New Product Bundle between 8/27 to 9/10/14  and receive $50 sample pack FREE         </a:t>
            </a:r>
            <a:r>
              <a:rPr lang="en-US" sz="2400" dirty="0" err="1" smtClean="0"/>
              <a:t>katie</a:t>
            </a:r>
            <a:endParaRPr lang="en-US" sz="2400" dirty="0"/>
          </a:p>
        </p:txBody>
      </p:sp>
      <p:pic>
        <p:nvPicPr>
          <p:cNvPr id="1026" name="Picture 2" descr="https://fbcdn-sphotos-e-a.akamaihd.net/hphotos-ak-xpa1/v/t1.0-9/10641101_922199000266_6707421315216796572_n.jpg?oh=1c673355122458715c72aad2caf8b1b5&amp;oe=545C8706&amp;__gda__=1416760955_6b35bf1b9c3d011039606dc7612944a7"/>
          <p:cNvPicPr>
            <a:picLocks noChangeAspect="1" noChangeArrowheads="1"/>
          </p:cNvPicPr>
          <p:nvPr/>
        </p:nvPicPr>
        <p:blipFill>
          <a:blip r:embed="rId2" cstate="print"/>
          <a:srcRect/>
          <a:stretch>
            <a:fillRect/>
          </a:stretch>
        </p:blipFill>
        <p:spPr bwMode="auto">
          <a:xfrm>
            <a:off x="0" y="0"/>
            <a:ext cx="9144000" cy="55626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xfrm>
            <a:off x="1600200" y="762000"/>
            <a:ext cx="5410200" cy="2667000"/>
          </a:xfrm>
          <a:solidFill>
            <a:schemeClr val="bg1"/>
          </a:solidFill>
          <a:ln w="76200">
            <a:solidFill>
              <a:schemeClr val="accent2">
                <a:lumMod val="60000"/>
                <a:lumOff val="40000"/>
              </a:schemeClr>
            </a:solidFill>
          </a:ln>
        </p:spPr>
        <p:txBody>
          <a:bodyPr>
            <a:normAutofit/>
          </a:bodyPr>
          <a:lstStyle/>
          <a:p>
            <a:r>
              <a:rPr lang="en-US" sz="3200" b="1" dirty="0" smtClean="0">
                <a:solidFill>
                  <a:schemeClr val="accent3">
                    <a:lumMod val="50000"/>
                  </a:schemeClr>
                </a:solidFill>
              </a:rPr>
              <a:t>Kristen  and John Jakubowski –</a:t>
            </a:r>
            <a:br>
              <a:rPr lang="en-US" sz="3200" b="1" dirty="0" smtClean="0">
                <a:solidFill>
                  <a:schemeClr val="accent3">
                    <a:lumMod val="50000"/>
                  </a:schemeClr>
                </a:solidFill>
              </a:rPr>
            </a:br>
            <a:r>
              <a:rPr lang="en-US" sz="2800" b="1" dirty="0" smtClean="0">
                <a:solidFill>
                  <a:schemeClr val="accent3">
                    <a:lumMod val="50000"/>
                  </a:schemeClr>
                </a:solidFill>
              </a:rPr>
              <a:t>New Directors</a:t>
            </a:r>
            <a:br>
              <a:rPr lang="en-US" sz="2800" b="1" dirty="0" smtClean="0">
                <a:solidFill>
                  <a:schemeClr val="accent3">
                    <a:lumMod val="50000"/>
                  </a:schemeClr>
                </a:solidFill>
              </a:rPr>
            </a:br>
            <a:r>
              <a:rPr lang="en-US" sz="2800" b="1" dirty="0" smtClean="0">
                <a:solidFill>
                  <a:schemeClr val="accent3">
                    <a:lumMod val="50000"/>
                  </a:schemeClr>
                </a:solidFill>
              </a:rPr>
              <a:t>and Senior Directors </a:t>
            </a:r>
            <a:br>
              <a:rPr lang="en-US" sz="2800" b="1" dirty="0" smtClean="0">
                <a:solidFill>
                  <a:schemeClr val="accent3">
                    <a:lumMod val="50000"/>
                  </a:schemeClr>
                </a:solidFill>
              </a:rPr>
            </a:br>
            <a:r>
              <a:rPr lang="en-US" sz="2800" b="1" dirty="0" smtClean="0">
                <a:solidFill>
                  <a:schemeClr val="accent3">
                    <a:lumMod val="50000"/>
                  </a:schemeClr>
                </a:solidFill>
              </a:rPr>
              <a:t>First Time Attending Global Conference</a:t>
            </a:r>
            <a:endParaRPr lang="en-US" sz="2800" b="1" dirty="0">
              <a:solidFill>
                <a:schemeClr val="accent3">
                  <a:lumMod val="50000"/>
                </a:schemeClr>
              </a:solidFill>
            </a:endParaRPr>
          </a:p>
        </p:txBody>
      </p:sp>
      <p:pic>
        <p:nvPicPr>
          <p:cNvPr id="1026" name="Picture 2" descr="C:\Users\Barb\Pictures\medal of courage 2.JPG"/>
          <p:cNvPicPr>
            <a:picLocks noChangeAspect="1" noChangeArrowheads="1"/>
          </p:cNvPicPr>
          <p:nvPr/>
        </p:nvPicPr>
        <p:blipFill>
          <a:blip r:embed="rId3" cstate="print"/>
          <a:srcRect/>
          <a:stretch>
            <a:fillRect/>
          </a:stretch>
        </p:blipFill>
        <p:spPr bwMode="auto">
          <a:xfrm>
            <a:off x="3200400" y="3657600"/>
            <a:ext cx="2743200" cy="2921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normAutofit/>
          </a:bodyPr>
          <a:lstStyle/>
          <a:p>
            <a:r>
              <a:rPr lang="en-US" sz="3200" dirty="0" smtClean="0"/>
              <a:t>Objectives for Today’s  Session</a:t>
            </a:r>
            <a:br>
              <a:rPr lang="en-US" sz="3200" dirty="0" smtClean="0"/>
            </a:br>
            <a:r>
              <a:rPr lang="en-US" sz="3200" dirty="0" smtClean="0"/>
              <a:t>Report from Global Conference 2014</a:t>
            </a:r>
            <a:endParaRPr lang="en-US" sz="3200" dirty="0"/>
          </a:p>
        </p:txBody>
      </p:sp>
      <p:sp>
        <p:nvSpPr>
          <p:cNvPr id="3" name="Content Placeholder 2"/>
          <p:cNvSpPr>
            <a:spLocks noGrp="1"/>
          </p:cNvSpPr>
          <p:nvPr>
            <p:ph idx="1"/>
          </p:nvPr>
        </p:nvSpPr>
        <p:spPr>
          <a:xfrm>
            <a:off x="762000" y="1828801"/>
            <a:ext cx="7543800" cy="3124200"/>
          </a:xfrm>
          <a:solidFill>
            <a:schemeClr val="bg1"/>
          </a:solidFill>
        </p:spPr>
        <p:txBody>
          <a:bodyPr>
            <a:normAutofit/>
          </a:bodyPr>
          <a:lstStyle/>
          <a:p>
            <a:r>
              <a:rPr lang="en-US" sz="2400" dirty="0" smtClean="0"/>
              <a:t>To offer insights and interpretation of the myriad of news coming from Global Conference.</a:t>
            </a:r>
          </a:p>
          <a:p>
            <a:r>
              <a:rPr lang="en-US" sz="2400" dirty="0" smtClean="0"/>
              <a:t>To help us focus on key action steps to take now</a:t>
            </a:r>
          </a:p>
          <a:p>
            <a:r>
              <a:rPr lang="en-US" sz="2400" dirty="0" smtClean="0"/>
              <a:t>To share some of the inspirational moments and speakers and stories from Global Conference.</a:t>
            </a:r>
          </a:p>
          <a:p>
            <a:r>
              <a:rPr lang="en-US" sz="2400" dirty="0" smtClean="0"/>
              <a:t>And to muster our courage to set fear aside, jump in  and begin creating our futures.         </a:t>
            </a:r>
            <a:r>
              <a:rPr lang="en-US" sz="2400" dirty="0" err="1" smtClean="0"/>
              <a:t>lisa</a:t>
            </a:r>
            <a:r>
              <a:rPr lang="en-US" sz="2400" dirty="0" smtClean="0"/>
              <a:t>		</a:t>
            </a:r>
            <a:endParaRPr 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normAutofit/>
          </a:bodyPr>
          <a:lstStyle/>
          <a:p>
            <a:r>
              <a:rPr lang="en-US" sz="3200" dirty="0" smtClean="0"/>
              <a:t>Maria Shriver – </a:t>
            </a:r>
            <a:br>
              <a:rPr lang="en-US" sz="3200" dirty="0" smtClean="0"/>
            </a:br>
            <a:r>
              <a:rPr lang="en-US" sz="3200" dirty="0" smtClean="0"/>
              <a:t>We are Architects of Change</a:t>
            </a:r>
            <a:endParaRPr lang="en-US" sz="3200" dirty="0"/>
          </a:p>
        </p:txBody>
      </p:sp>
      <p:sp>
        <p:nvSpPr>
          <p:cNvPr id="3" name="Content Placeholder 2"/>
          <p:cNvSpPr>
            <a:spLocks noGrp="1"/>
          </p:cNvSpPr>
          <p:nvPr>
            <p:ph idx="1"/>
          </p:nvPr>
        </p:nvSpPr>
        <p:spPr>
          <a:xfrm>
            <a:off x="457200" y="1600200"/>
            <a:ext cx="8229600" cy="5029200"/>
          </a:xfrm>
          <a:solidFill>
            <a:schemeClr val="bg1"/>
          </a:solidFill>
        </p:spPr>
        <p:txBody>
          <a:bodyPr>
            <a:normAutofit/>
          </a:bodyPr>
          <a:lstStyle/>
          <a:p>
            <a:r>
              <a:rPr lang="en-US" sz="2400" dirty="0" smtClean="0"/>
              <a:t>People who see a problem and don’t wait for someone else to fix it.</a:t>
            </a:r>
          </a:p>
          <a:p>
            <a:r>
              <a:rPr lang="en-US" sz="2400" dirty="0" smtClean="0"/>
              <a:t>Each of us has a story  and the ability to empower others with our stories.</a:t>
            </a:r>
          </a:p>
          <a:p>
            <a:r>
              <a:rPr lang="en-US" sz="2400" dirty="0" smtClean="0"/>
              <a:t>Health is critical to function fully in our lives.</a:t>
            </a:r>
          </a:p>
          <a:p>
            <a:r>
              <a:rPr lang="en-US" sz="2400" dirty="0" smtClean="0"/>
              <a:t>Maria came from a family known for  accomplishing big goals (JFK ran for president !  Her mother, Eunice Kennedy Shriver started Special Olympics  and her father </a:t>
            </a:r>
            <a:r>
              <a:rPr lang="en-US" sz="2400" dirty="0" err="1" smtClean="0"/>
              <a:t>Sargent</a:t>
            </a:r>
            <a:r>
              <a:rPr lang="en-US" sz="2400" dirty="0" smtClean="0"/>
              <a:t> Shriver started the Peace Corps )</a:t>
            </a:r>
          </a:p>
          <a:p>
            <a:r>
              <a:rPr lang="en-US" sz="2400" dirty="0" smtClean="0"/>
              <a:t>Silence the voices of fear within ourselves . Fear will always be in front of us as we work as architects of change. We are all afraid. Face the dear and do it anyway.       </a:t>
            </a:r>
            <a:r>
              <a:rPr lang="en-US" sz="2400" dirty="0" err="1" smtClean="0"/>
              <a:t>kristen</a:t>
            </a:r>
            <a:endParaRPr lang="en-US" sz="2400" dirty="0" smtClean="0"/>
          </a:p>
          <a:p>
            <a:endParaRPr 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3810000" cy="639762"/>
          </a:xfrm>
          <a:solidFill>
            <a:schemeClr val="bg1"/>
          </a:solidFill>
        </p:spPr>
        <p:txBody>
          <a:bodyPr>
            <a:normAutofit/>
          </a:bodyPr>
          <a:lstStyle/>
          <a:p>
            <a:r>
              <a:rPr lang="en-US" sz="3200" dirty="0" smtClean="0"/>
              <a:t>Action Steps</a:t>
            </a:r>
            <a:endParaRPr lang="en-US" sz="3200" dirty="0"/>
          </a:p>
        </p:txBody>
      </p:sp>
      <p:sp>
        <p:nvSpPr>
          <p:cNvPr id="3" name="Content Placeholder 2"/>
          <p:cNvSpPr>
            <a:spLocks noGrp="1"/>
          </p:cNvSpPr>
          <p:nvPr>
            <p:ph idx="1"/>
          </p:nvPr>
        </p:nvSpPr>
        <p:spPr>
          <a:xfrm>
            <a:off x="457200" y="1066800"/>
            <a:ext cx="8229600" cy="5410200"/>
          </a:xfrm>
          <a:solidFill>
            <a:schemeClr val="bg1"/>
          </a:solidFill>
        </p:spPr>
        <p:txBody>
          <a:bodyPr>
            <a:normAutofit fontScale="92500" lnSpcReduction="10000"/>
          </a:bodyPr>
          <a:lstStyle/>
          <a:p>
            <a:r>
              <a:rPr lang="en-US" sz="2400" dirty="0" smtClean="0"/>
              <a:t>Create or Join an Accountability Circle</a:t>
            </a:r>
          </a:p>
          <a:p>
            <a:r>
              <a:rPr lang="en-US" sz="2400" dirty="0" smtClean="0"/>
              <a:t>Time to set  your 90 Day Goals …</a:t>
            </a:r>
          </a:p>
          <a:p>
            <a:pPr>
              <a:buNone/>
            </a:pPr>
            <a:r>
              <a:rPr lang="en-US" sz="2400" dirty="0" smtClean="0"/>
              <a:t>		-- If you are aiming to become a Director, create your 2000 PV Plan and qualify for the Quick Start Director $250 bonus ( by December 31, 2014 )</a:t>
            </a:r>
          </a:p>
          <a:p>
            <a:pPr>
              <a:buNone/>
            </a:pPr>
            <a:r>
              <a:rPr lang="en-US" sz="2400" dirty="0" smtClean="0"/>
              <a:t>		-- If qualifying for Maui, set a goal to reach Coordinator rank by November in order to hold the rank 4 months </a:t>
            </a:r>
            <a:r>
              <a:rPr lang="en-US" sz="2400" dirty="0" err="1" smtClean="0"/>
              <a:t>til</a:t>
            </a:r>
            <a:r>
              <a:rPr lang="en-US" sz="2400" dirty="0" smtClean="0"/>
              <a:t> the end of qualification period.</a:t>
            </a:r>
          </a:p>
          <a:p>
            <a:pPr>
              <a:buNone/>
            </a:pPr>
            <a:r>
              <a:rPr lang="en-US" sz="2400" dirty="0" smtClean="0"/>
              <a:t>		-- If you  are aiming to qualify for  the Shaklee Bonus Car Monthly Payments, then create a plan to develop a first level Director  and generate 3000  Personal Group PV a month ( or 5000 OV )</a:t>
            </a:r>
          </a:p>
          <a:p>
            <a:pPr>
              <a:buNone/>
            </a:pPr>
            <a:r>
              <a:rPr lang="en-US" sz="2400" dirty="0" smtClean="0"/>
              <a:t>		--If aiming to move up in rank,  create a plan to identify your next business partners and enroll them in Thursday morning trainings.                         </a:t>
            </a:r>
            <a:r>
              <a:rPr lang="en-US" sz="2400" dirty="0" err="1" smtClean="0"/>
              <a:t>lisa</a:t>
            </a:r>
            <a:endParaRPr lang="en-US" sz="2400" dirty="0" smtClean="0"/>
          </a:p>
          <a:p>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8382000" cy="639762"/>
          </a:xfrm>
          <a:solidFill>
            <a:schemeClr val="bg1"/>
          </a:solidFill>
        </p:spPr>
        <p:txBody>
          <a:bodyPr>
            <a:normAutofit/>
          </a:bodyPr>
          <a:lstStyle/>
          <a:p>
            <a:r>
              <a:rPr lang="en-US" sz="3200" dirty="0" smtClean="0"/>
              <a:t>Action Steps – Take Advantage of the Promotions</a:t>
            </a:r>
            <a:endParaRPr lang="en-US" sz="3200" dirty="0"/>
          </a:p>
        </p:txBody>
      </p:sp>
      <p:sp>
        <p:nvSpPr>
          <p:cNvPr id="3" name="Content Placeholder 2"/>
          <p:cNvSpPr>
            <a:spLocks noGrp="1"/>
          </p:cNvSpPr>
          <p:nvPr>
            <p:ph idx="1"/>
          </p:nvPr>
        </p:nvSpPr>
        <p:spPr>
          <a:xfrm>
            <a:off x="457200" y="1828800"/>
            <a:ext cx="8229600" cy="4419600"/>
          </a:xfrm>
          <a:solidFill>
            <a:schemeClr val="bg1"/>
          </a:solidFill>
        </p:spPr>
        <p:txBody>
          <a:bodyPr>
            <a:normAutofit lnSpcReduction="10000"/>
          </a:bodyPr>
          <a:lstStyle/>
          <a:p>
            <a:r>
              <a:rPr lang="en-US" sz="2400" dirty="0" smtClean="0"/>
              <a:t>Free  shipping until Sept 30 for new members who sponsor with purchase of one of the new Product Regimens</a:t>
            </a:r>
          </a:p>
          <a:p>
            <a:r>
              <a:rPr lang="en-US" sz="2400" dirty="0" smtClean="0"/>
              <a:t>Purchase your Product Bundle by Sept 10 to receive free sample kit and post on </a:t>
            </a:r>
            <a:r>
              <a:rPr lang="en-US" sz="2400" dirty="0" err="1" smtClean="0"/>
              <a:t>FaceBook</a:t>
            </a:r>
            <a:r>
              <a:rPr lang="en-US" sz="2400" dirty="0" smtClean="0"/>
              <a:t> asking who would like a free sample , see Katie’s post </a:t>
            </a:r>
          </a:p>
          <a:p>
            <a:pPr>
              <a:buNone/>
            </a:pPr>
            <a:endParaRPr lang="en-US" sz="2400" dirty="0" smtClean="0"/>
          </a:p>
          <a:p>
            <a:r>
              <a:rPr lang="en-US" sz="2400" dirty="0" smtClean="0"/>
              <a:t>Register for a Shaklee Regional Conference – see website for cities  Long Beach, Chicago and New York</a:t>
            </a:r>
          </a:p>
          <a:p>
            <a:r>
              <a:rPr lang="en-US" sz="2400" dirty="0" smtClean="0"/>
              <a:t>Register  now for best price for Global Conference in Cleveland  August 12-16, 2015</a:t>
            </a:r>
          </a:p>
          <a:p>
            <a:r>
              <a:rPr lang="en-US" sz="2400" dirty="0" smtClean="0"/>
              <a:t>Maria Shriver Challenge 				</a:t>
            </a:r>
            <a:r>
              <a:rPr lang="en-US" sz="2400" dirty="0" err="1" smtClean="0"/>
              <a:t>katie</a:t>
            </a:r>
            <a:endParaRPr lang="en-US" sz="2400" dirty="0" smtClean="0"/>
          </a:p>
          <a:p>
            <a:pPr>
              <a:buNone/>
            </a:pPr>
            <a:endParaRPr lang="en-US" sz="2400" dirty="0" smtClean="0"/>
          </a:p>
          <a:p>
            <a:endParaRPr 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normAutofit/>
          </a:bodyPr>
          <a:lstStyle/>
          <a:p>
            <a:r>
              <a:rPr lang="en-US" sz="3200" dirty="0" smtClean="0"/>
              <a:t>You Can Change The World With An Idea</a:t>
            </a:r>
            <a:endParaRPr lang="en-US" sz="3200" dirty="0"/>
          </a:p>
        </p:txBody>
      </p:sp>
      <p:sp>
        <p:nvSpPr>
          <p:cNvPr id="3" name="Content Placeholder 2"/>
          <p:cNvSpPr>
            <a:spLocks noGrp="1"/>
          </p:cNvSpPr>
          <p:nvPr>
            <p:ph idx="1"/>
          </p:nvPr>
        </p:nvSpPr>
        <p:spPr>
          <a:xfrm>
            <a:off x="457200" y="1524000"/>
            <a:ext cx="8229600" cy="4953000"/>
          </a:xfrm>
          <a:solidFill>
            <a:schemeClr val="bg1"/>
          </a:solidFill>
        </p:spPr>
        <p:txBody>
          <a:bodyPr>
            <a:normAutofit fontScale="92500" lnSpcReduction="10000"/>
          </a:bodyPr>
          <a:lstStyle/>
          <a:p>
            <a:pPr>
              <a:buNone/>
            </a:pPr>
            <a:r>
              <a:rPr lang="en-US" sz="2400" dirty="0" smtClean="0"/>
              <a:t>Maria’s Challenge -- Set a goal to share </a:t>
            </a:r>
            <a:r>
              <a:rPr lang="en-US" sz="2400" dirty="0" err="1" smtClean="0"/>
              <a:t>MindWorks</a:t>
            </a:r>
            <a:r>
              <a:rPr lang="en-US" sz="2400" dirty="0" smtClean="0"/>
              <a:t> with a  million people in the coming year .. And Roger will donate a % of each sale to </a:t>
            </a:r>
            <a:r>
              <a:rPr lang="en-US" sz="2400" dirty="0" err="1" smtClean="0"/>
              <a:t>Alzheimers</a:t>
            </a:r>
            <a:r>
              <a:rPr lang="en-US" sz="2400" dirty="0" smtClean="0"/>
              <a:t> Research..</a:t>
            </a:r>
          </a:p>
          <a:p>
            <a:pPr>
              <a:buNone/>
            </a:pPr>
            <a:r>
              <a:rPr lang="en-US" sz="2400" dirty="0" smtClean="0"/>
              <a:t>Let’s  wipe out </a:t>
            </a:r>
            <a:r>
              <a:rPr lang="en-US" sz="2400" dirty="0" err="1" smtClean="0"/>
              <a:t>Alzheimers</a:t>
            </a:r>
            <a:r>
              <a:rPr lang="en-US" sz="2400" dirty="0" smtClean="0"/>
              <a:t> !</a:t>
            </a:r>
          </a:p>
          <a:p>
            <a:pPr>
              <a:buNone/>
            </a:pPr>
            <a:r>
              <a:rPr lang="en-US" sz="2400" dirty="0" smtClean="0"/>
              <a:t>At MariaShriver.com, she posts stories of people who have transformed their lives and taken control of their lives.</a:t>
            </a:r>
          </a:p>
          <a:p>
            <a:pPr>
              <a:buNone/>
            </a:pPr>
            <a:r>
              <a:rPr lang="en-US" sz="2400" dirty="0" smtClean="0"/>
              <a:t>Her father died of </a:t>
            </a:r>
            <a:r>
              <a:rPr lang="en-US" sz="2400" dirty="0" err="1" smtClean="0"/>
              <a:t>Alzheimers</a:t>
            </a:r>
            <a:r>
              <a:rPr lang="en-US" sz="2400" dirty="0" smtClean="0"/>
              <a:t>  --- takes not only a physical toll … </a:t>
            </a:r>
          </a:p>
          <a:p>
            <a:pPr>
              <a:buNone/>
            </a:pPr>
            <a:r>
              <a:rPr lang="en-US" sz="2400" dirty="0" smtClean="0"/>
              <a:t>But also causes a huge financial burden on a family, even bankruptcy  because the disease causes the patient to stop working and the costs are enormous for medical care.</a:t>
            </a:r>
          </a:p>
          <a:p>
            <a:pPr>
              <a:buNone/>
            </a:pPr>
            <a:r>
              <a:rPr lang="en-US" sz="2400" dirty="0" smtClean="0"/>
              <a:t>Every 67 seconds, someone in US gets </a:t>
            </a:r>
            <a:r>
              <a:rPr lang="en-US" sz="2400" dirty="0" err="1" smtClean="0"/>
              <a:t>Alzheimers</a:t>
            </a:r>
            <a:r>
              <a:rPr lang="en-US" sz="2400" dirty="0" smtClean="0"/>
              <a:t>.</a:t>
            </a:r>
          </a:p>
          <a:p>
            <a:pPr>
              <a:buNone/>
            </a:pPr>
            <a:r>
              <a:rPr lang="en-US" sz="2400" dirty="0" smtClean="0"/>
              <a:t>Women in their 60’s have 2 times the risk for </a:t>
            </a:r>
            <a:r>
              <a:rPr lang="en-US" sz="2400" dirty="0" err="1" smtClean="0"/>
              <a:t>Alzheimers</a:t>
            </a:r>
            <a:r>
              <a:rPr lang="en-US" sz="2400" dirty="0" smtClean="0"/>
              <a:t> as they do breast cancer.		</a:t>
            </a:r>
            <a:r>
              <a:rPr lang="en-US" sz="2400" dirty="0" err="1" smtClean="0"/>
              <a:t>katie</a:t>
            </a:r>
            <a:endParaRPr lang="en-US" sz="2400" dirty="0" smtClean="0"/>
          </a:p>
          <a:p>
            <a:pPr>
              <a:buNone/>
            </a:pPr>
            <a:r>
              <a:rPr lang="en-US" sz="2400" dirty="0" smtClean="0"/>
              <a:t>			</a:t>
            </a:r>
            <a:endParaRPr lang="en-US"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3" name="Content Placeholder 2"/>
          <p:cNvSpPr>
            <a:spLocks noGrp="1"/>
          </p:cNvSpPr>
          <p:nvPr>
            <p:ph idx="1"/>
          </p:nvPr>
        </p:nvSpPr>
        <p:spPr>
          <a:xfrm>
            <a:off x="1981200" y="1752601"/>
            <a:ext cx="5181600" cy="2286000"/>
          </a:xfrm>
          <a:solidFill>
            <a:schemeClr val="bg1"/>
          </a:solidFill>
        </p:spPr>
        <p:txBody>
          <a:bodyPr/>
          <a:lstStyle/>
          <a:p>
            <a:pPr>
              <a:buNone/>
            </a:pPr>
            <a:r>
              <a:rPr lang="en-US" dirty="0" smtClean="0"/>
              <a:t> </a:t>
            </a:r>
            <a:r>
              <a:rPr lang="en-US" sz="4000" dirty="0" smtClean="0"/>
              <a:t>Fall Training Sessions Begin  Next Week    September 4, 2014</a:t>
            </a:r>
            <a:endParaRPr lang="en-US" sz="4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dirty="0" smtClean="0"/>
              <a:t>From Cancer Treatment Centers of America:</a:t>
            </a:r>
          </a:p>
          <a:p>
            <a:pPr>
              <a:buNone/>
            </a:pPr>
            <a:r>
              <a:rPr lang="en-US" sz="2400" dirty="0" smtClean="0"/>
              <a:t> </a:t>
            </a:r>
          </a:p>
          <a:p>
            <a:pPr>
              <a:buNone/>
            </a:pPr>
            <a:r>
              <a:rPr lang="en-US" sz="2400" dirty="0" smtClean="0"/>
              <a:t>  </a:t>
            </a:r>
            <a:r>
              <a:rPr lang="en-US" sz="2400" i="1" dirty="0" smtClean="0"/>
              <a:t> Seek out those with a "Moral Imperative" to help you.  What is meant by this?</a:t>
            </a:r>
            <a:endParaRPr lang="en-US" sz="2400" dirty="0" smtClean="0"/>
          </a:p>
          <a:p>
            <a:pPr>
              <a:buNone/>
            </a:pPr>
            <a:r>
              <a:rPr lang="en-US" sz="2400" i="1" dirty="0" smtClean="0"/>
              <a:t>    If you know about something to improve the condition of a fellow human being, you have a moral imperative to tell them about it.</a:t>
            </a:r>
          </a:p>
          <a:p>
            <a:pPr>
              <a:buNone/>
            </a:pPr>
            <a:endParaRPr lang="en-US" sz="2400" i="1" dirty="0" smtClean="0"/>
          </a:p>
          <a:p>
            <a:pPr>
              <a:buNone/>
            </a:pPr>
            <a:r>
              <a:rPr lang="en-US" sz="2400" i="1" dirty="0" err="1" smtClean="0"/>
              <a:t>jo</a:t>
            </a:r>
            <a:endParaRPr lang="en-US" sz="2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Teaming Up Schedule</a:t>
            </a:r>
            <a:endParaRPr lang="en-US" sz="2400" dirty="0"/>
          </a:p>
        </p:txBody>
      </p:sp>
      <p:sp>
        <p:nvSpPr>
          <p:cNvPr id="3" name="Content Placeholder 2"/>
          <p:cNvSpPr>
            <a:spLocks noGrp="1"/>
          </p:cNvSpPr>
          <p:nvPr>
            <p:ph idx="1"/>
          </p:nvPr>
        </p:nvSpPr>
        <p:spPr/>
        <p:txBody>
          <a:bodyPr>
            <a:normAutofit/>
          </a:bodyPr>
          <a:lstStyle/>
          <a:p>
            <a:r>
              <a:rPr lang="en-US" sz="2400" dirty="0" smtClean="0"/>
              <a:t>Session # 1 --  Sept 4 –						 Getting To Know The Value of a Shaklee Home Business</a:t>
            </a:r>
          </a:p>
          <a:p>
            <a:pPr>
              <a:buNone/>
            </a:pPr>
            <a:r>
              <a:rPr lang="en-US" sz="2400" dirty="0" smtClean="0"/>
              <a:t>		Speaker under Jenni Oates? </a:t>
            </a:r>
          </a:p>
          <a:p>
            <a:r>
              <a:rPr lang="en-US" sz="2400" dirty="0" smtClean="0"/>
              <a:t>Session # 2 –  Sept 11	Getting Started 101</a:t>
            </a:r>
          </a:p>
          <a:p>
            <a:r>
              <a:rPr lang="en-US" sz="2400" dirty="0" smtClean="0"/>
              <a:t>Session # 3 – Sept 18 						To Grow ... We All Need To Be Coached   Jeanne Toovell</a:t>
            </a:r>
          </a:p>
          <a:p>
            <a:r>
              <a:rPr lang="en-US" sz="2400" dirty="0" smtClean="0"/>
              <a:t>Session # 4 – Goal Setting and Accountability Circles  </a:t>
            </a:r>
            <a:r>
              <a:rPr lang="en-US" sz="2400" smtClean="0"/>
              <a:t>and Your </a:t>
            </a:r>
            <a:r>
              <a:rPr lang="en-US" sz="2400" dirty="0" smtClean="0"/>
              <a:t>“ Why”</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3" name="Content Placeholder 2"/>
          <p:cNvSpPr>
            <a:spLocks noGrp="1"/>
          </p:cNvSpPr>
          <p:nvPr>
            <p:ph idx="1"/>
          </p:nvPr>
        </p:nvSpPr>
        <p:spPr>
          <a:xfrm>
            <a:off x="1219200" y="1699419"/>
            <a:ext cx="6705600" cy="2872582"/>
          </a:xfrm>
          <a:solidFill>
            <a:schemeClr val="bg1"/>
          </a:solidFill>
        </p:spPr>
        <p:txBody>
          <a:bodyPr>
            <a:normAutofit/>
          </a:bodyPr>
          <a:lstStyle/>
          <a:p>
            <a:pPr algn="ctr">
              <a:buNone/>
            </a:pPr>
            <a:r>
              <a:rPr lang="en-US" sz="4000" dirty="0" smtClean="0"/>
              <a:t>Katie Odom</a:t>
            </a:r>
          </a:p>
          <a:p>
            <a:pPr algn="ctr">
              <a:buNone/>
            </a:pPr>
            <a:endParaRPr lang="en-US" sz="1000" dirty="0" smtClean="0"/>
          </a:p>
          <a:p>
            <a:pPr algn="ctr">
              <a:buNone/>
            </a:pPr>
            <a:r>
              <a:rPr lang="en-US" sz="2800" dirty="0" smtClean="0"/>
              <a:t>Senior Coordinator</a:t>
            </a:r>
          </a:p>
          <a:p>
            <a:pPr algn="ctr">
              <a:buNone/>
            </a:pPr>
            <a:r>
              <a:rPr lang="en-US" sz="2800" dirty="0" smtClean="0"/>
              <a:t>Star Achiever 3 categories</a:t>
            </a:r>
          </a:p>
          <a:p>
            <a:pPr algn="ctr">
              <a:buNone/>
            </a:pPr>
            <a:r>
              <a:rPr lang="en-US" sz="2800" dirty="0" smtClean="0"/>
              <a:t>Qualified for Playa Del Carmen Dream Trip</a:t>
            </a:r>
          </a:p>
          <a:p>
            <a:pPr>
              <a:buNone/>
            </a:pPr>
            <a:endParaRPr lang="en-US" sz="2800" dirty="0" smtClean="0"/>
          </a:p>
          <a:p>
            <a:pPr>
              <a:buNone/>
            </a:pPr>
            <a:endParaRPr lang="en-US" sz="2800" dirty="0" smtClean="0"/>
          </a:p>
          <a:p>
            <a:pPr>
              <a:buNone/>
            </a:pP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4_OppPres_36.jpg"/>
          <p:cNvPicPr>
            <a:picLocks noChangeAspect="1"/>
          </p:cNvPicPr>
          <p:nvPr/>
        </p:nvPicPr>
        <p:blipFill>
          <a:blip r:embed="rId2" cstate="print"/>
          <a:srcRect/>
          <a:stretch>
            <a:fillRect/>
          </a:stretch>
        </p:blipFill>
        <p:spPr bwMode="auto">
          <a:xfrm>
            <a:off x="0" y="0"/>
            <a:ext cx="9136063"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normAutofit/>
          </a:bodyPr>
          <a:lstStyle/>
          <a:p>
            <a:r>
              <a:rPr lang="en-US" sz="3200" dirty="0" smtClean="0"/>
              <a:t>We All Need Connection – Too Much Fragmentation in The World</a:t>
            </a:r>
            <a:endParaRPr lang="en-US" sz="3200" dirty="0"/>
          </a:p>
        </p:txBody>
      </p:sp>
      <p:sp>
        <p:nvSpPr>
          <p:cNvPr id="3" name="Content Placeholder 2"/>
          <p:cNvSpPr>
            <a:spLocks noGrp="1"/>
          </p:cNvSpPr>
          <p:nvPr>
            <p:ph idx="1"/>
          </p:nvPr>
        </p:nvSpPr>
        <p:spPr>
          <a:xfrm>
            <a:off x="457200" y="1600200"/>
            <a:ext cx="8229600" cy="4876800"/>
          </a:xfrm>
          <a:solidFill>
            <a:schemeClr val="bg1"/>
          </a:solidFill>
        </p:spPr>
        <p:txBody>
          <a:bodyPr>
            <a:normAutofit/>
          </a:bodyPr>
          <a:lstStyle/>
          <a:p>
            <a:r>
              <a:rPr lang="en-US" sz="2400" dirty="0" smtClean="0"/>
              <a:t>Important aspect of the work we do … we connect people and create a sense of team …</a:t>
            </a:r>
          </a:p>
          <a:p>
            <a:r>
              <a:rPr lang="en-US" sz="2400" dirty="0" smtClean="0"/>
              <a:t>We connect work life to family like – creating an </a:t>
            </a:r>
            <a:r>
              <a:rPr lang="en-US" sz="2400" b="1" dirty="0" smtClean="0"/>
              <a:t>integrated l</a:t>
            </a:r>
            <a:r>
              <a:rPr lang="en-US" sz="2400" dirty="0" smtClean="0"/>
              <a:t>ife of purpose. The world is going in the direction of wanting more connection. It is very appealing to build our work life around our family life. .. And to extend an invitation to people to join our Shaklee family . We all need extended family in today’s world.. .professionally and personally …  it takes a village.</a:t>
            </a:r>
          </a:p>
          <a:p>
            <a:r>
              <a:rPr lang="en-US" sz="2400" dirty="0" smtClean="0"/>
              <a:t>Gandhi –” Best way to find yourself is to lose yourself in service  to others.”				</a:t>
            </a:r>
            <a:r>
              <a:rPr lang="en-US" sz="2400" dirty="0" err="1" smtClean="0"/>
              <a:t>katie</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2014_OppPres_.jpg"/>
          <p:cNvPicPr>
            <a:picLocks noChangeAspect="1"/>
          </p:cNvPicPr>
          <p:nvPr/>
        </p:nvPicPr>
        <p:blipFill>
          <a:blip r:embed="rId2" cstate="print"/>
          <a:srcRect/>
          <a:stretch>
            <a:fillRect/>
          </a:stretch>
        </p:blipFill>
        <p:spPr bwMode="auto">
          <a:xfrm>
            <a:off x="7937" y="0"/>
            <a:ext cx="9136063" cy="6858000"/>
          </a:xfrm>
          <a:prstGeom prst="rect">
            <a:avLst/>
          </a:prstGeom>
          <a:noFill/>
          <a:ln w="9525">
            <a:noFill/>
            <a:miter lim="800000"/>
            <a:headEnd/>
            <a:tailEnd/>
          </a:ln>
        </p:spPr>
      </p:pic>
      <p:sp>
        <p:nvSpPr>
          <p:cNvPr id="2" name="Title 1"/>
          <p:cNvSpPr>
            <a:spLocks noGrp="1"/>
          </p:cNvSpPr>
          <p:nvPr>
            <p:ph type="title"/>
          </p:nvPr>
        </p:nvSpPr>
        <p:spPr>
          <a:xfrm>
            <a:off x="457200" y="274638"/>
            <a:ext cx="7772400" cy="944562"/>
          </a:xfrm>
          <a:solidFill>
            <a:schemeClr val="bg1"/>
          </a:solidFill>
        </p:spPr>
        <p:txBody>
          <a:bodyPr>
            <a:normAutofit fontScale="90000"/>
          </a:bodyPr>
          <a:lstStyle/>
          <a:p>
            <a:r>
              <a:rPr lang="en-US" sz="3200" dirty="0" smtClean="0"/>
              <a:t>Paycheck to Paycheck –</a:t>
            </a:r>
            <a:br>
              <a:rPr lang="en-US" sz="3200" dirty="0" smtClean="0"/>
            </a:br>
            <a:r>
              <a:rPr lang="en-US" sz="3200" dirty="0" smtClean="0"/>
              <a:t>Documentary Maria Shriver  Produced</a:t>
            </a:r>
            <a:endParaRPr lang="en-US" sz="3200" dirty="0"/>
          </a:p>
        </p:txBody>
      </p:sp>
      <p:sp>
        <p:nvSpPr>
          <p:cNvPr id="3" name="Content Placeholder 2"/>
          <p:cNvSpPr>
            <a:spLocks noGrp="1"/>
          </p:cNvSpPr>
          <p:nvPr>
            <p:ph idx="1"/>
          </p:nvPr>
        </p:nvSpPr>
        <p:spPr>
          <a:xfrm>
            <a:off x="457200" y="1371600"/>
            <a:ext cx="8229600" cy="5257800"/>
          </a:xfrm>
          <a:solidFill>
            <a:schemeClr val="bg1"/>
          </a:solidFill>
        </p:spPr>
        <p:txBody>
          <a:bodyPr>
            <a:normAutofit fontScale="92500" lnSpcReduction="10000"/>
          </a:bodyPr>
          <a:lstStyle/>
          <a:p>
            <a:r>
              <a:rPr lang="en-US" sz="2400" dirty="0" smtClean="0"/>
              <a:t>28 million kids and 48 million women live paycheck to paycheck in the US.</a:t>
            </a:r>
          </a:p>
          <a:p>
            <a:r>
              <a:rPr lang="en-US" sz="2400" dirty="0" smtClean="0"/>
              <a:t>We need to give them a pathway to greater financial security.</a:t>
            </a:r>
          </a:p>
          <a:p>
            <a:r>
              <a:rPr lang="en-US" sz="2400" dirty="0" smtClean="0"/>
              <a:t>70% of minimum wage jobs are held by women.. With no benefits.</a:t>
            </a:r>
          </a:p>
          <a:p>
            <a:r>
              <a:rPr lang="en-US" sz="2400" dirty="0" smtClean="0"/>
              <a:t>In Shaklee we give people an opportunity and an option they probably don’t even know they have.</a:t>
            </a:r>
          </a:p>
          <a:p>
            <a:r>
              <a:rPr lang="en-US" sz="2400" dirty="0" smtClean="0"/>
              <a:t>With a job, we give people  human dignity.</a:t>
            </a:r>
          </a:p>
          <a:p>
            <a:r>
              <a:rPr lang="en-US" sz="2400" dirty="0" smtClean="0"/>
              <a:t>See people not for what they do .. But for who they are.</a:t>
            </a:r>
          </a:p>
          <a:p>
            <a:r>
              <a:rPr lang="en-US" sz="2400" dirty="0" smtClean="0"/>
              <a:t>Moms can be invisible .. “ just moms”…    Maria said .. Drop the “ just”. Moms have a powerful role… and so do we.</a:t>
            </a:r>
          </a:p>
          <a:p>
            <a:r>
              <a:rPr lang="en-US" sz="2400" dirty="0" smtClean="0"/>
              <a:t>68% of US women are 1 paycheck away from poverty 	           ( grocery store checkout person, receptionist ,  single moms , etc)</a:t>
            </a:r>
          </a:p>
          <a:p>
            <a:r>
              <a:rPr lang="en-US" sz="2400" dirty="0" smtClean="0"/>
              <a:t>To raise a child born in 2013, is estimated to cost $245,000.. Not including college.				</a:t>
            </a:r>
            <a:r>
              <a:rPr lang="en-US" sz="2400" dirty="0" err="1" smtClean="0"/>
              <a:t>katie</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2014_OppPres_.jpg"/>
          <p:cNvPicPr>
            <a:picLocks noChangeAspect="1"/>
          </p:cNvPicPr>
          <p:nvPr/>
        </p:nvPicPr>
        <p:blipFill>
          <a:blip r:embed="rId2" cstate="print"/>
          <a:srcRect/>
          <a:stretch>
            <a:fillRect/>
          </a:stretch>
        </p:blipFill>
        <p:spPr bwMode="auto">
          <a:xfrm>
            <a:off x="7937" y="-228600"/>
            <a:ext cx="9136063" cy="7086600"/>
          </a:xfrm>
          <a:prstGeom prst="rect">
            <a:avLst/>
          </a:prstGeom>
          <a:noFill/>
          <a:ln w="9525">
            <a:noFill/>
            <a:miter lim="800000"/>
            <a:headEnd/>
            <a:tailEnd/>
          </a:ln>
        </p:spPr>
      </p:pic>
      <p:sp>
        <p:nvSpPr>
          <p:cNvPr id="2" name="Title 1"/>
          <p:cNvSpPr>
            <a:spLocks noGrp="1"/>
          </p:cNvSpPr>
          <p:nvPr>
            <p:ph type="title"/>
          </p:nvPr>
        </p:nvSpPr>
        <p:spPr>
          <a:xfrm>
            <a:off x="457200" y="274638"/>
            <a:ext cx="8229600" cy="1935162"/>
          </a:xfrm>
          <a:solidFill>
            <a:schemeClr val="bg1"/>
          </a:solidFill>
        </p:spPr>
        <p:txBody>
          <a:bodyPr>
            <a:normAutofit/>
          </a:bodyPr>
          <a:lstStyle/>
          <a:p>
            <a:r>
              <a:rPr lang="en-US" sz="3200" dirty="0" smtClean="0"/>
              <a:t>Bonnie Donahue Story –</a:t>
            </a:r>
            <a:br>
              <a:rPr lang="en-US" sz="3200" dirty="0" smtClean="0"/>
            </a:br>
            <a:r>
              <a:rPr lang="en-US" sz="3200" dirty="0" smtClean="0"/>
              <a:t>Developed 10 Directors  in her Organization over past 4 years .. With 4 Kids and Moving Twice!</a:t>
            </a:r>
            <a:endParaRPr lang="en-US" sz="3200" dirty="0"/>
          </a:p>
        </p:txBody>
      </p:sp>
      <p:sp>
        <p:nvSpPr>
          <p:cNvPr id="3" name="Content Placeholder 2"/>
          <p:cNvSpPr>
            <a:spLocks noGrp="1"/>
          </p:cNvSpPr>
          <p:nvPr>
            <p:ph idx="1"/>
          </p:nvPr>
        </p:nvSpPr>
        <p:spPr>
          <a:xfrm>
            <a:off x="457200" y="2438400"/>
            <a:ext cx="8229600" cy="3429000"/>
          </a:xfrm>
          <a:solidFill>
            <a:schemeClr val="bg1"/>
          </a:solidFill>
        </p:spPr>
        <p:txBody>
          <a:bodyPr>
            <a:normAutofit/>
          </a:bodyPr>
          <a:lstStyle/>
          <a:p>
            <a:r>
              <a:rPr lang="en-US" sz="2400" dirty="0" err="1" smtClean="0"/>
              <a:t>FaceBook</a:t>
            </a:r>
            <a:r>
              <a:rPr lang="en-US" sz="2400" dirty="0" smtClean="0"/>
              <a:t> </a:t>
            </a:r>
          </a:p>
          <a:p>
            <a:r>
              <a:rPr lang="en-US" sz="2400" dirty="0" smtClean="0"/>
              <a:t>100 Business Opportunity weekly webinars over past 2 years</a:t>
            </a:r>
          </a:p>
          <a:p>
            <a:r>
              <a:rPr lang="en-US" sz="2400" dirty="0" smtClean="0"/>
              <a:t>Group conference calls weekly</a:t>
            </a:r>
          </a:p>
          <a:p>
            <a:r>
              <a:rPr lang="en-US" sz="2400" dirty="0" smtClean="0"/>
              <a:t>Blogging</a:t>
            </a:r>
          </a:p>
          <a:p>
            <a:r>
              <a:rPr lang="en-US" sz="2400" dirty="0" smtClean="0"/>
              <a:t>Individual appointments</a:t>
            </a:r>
          </a:p>
          <a:p>
            <a:r>
              <a:rPr lang="en-US" sz="2400" dirty="0" smtClean="0"/>
              <a:t>Follow up</a:t>
            </a:r>
            <a:endParaRPr lang="en-US" sz="2400" dirty="0"/>
          </a:p>
        </p:txBody>
      </p:sp>
      <p:pic>
        <p:nvPicPr>
          <p:cNvPr id="1027" name="Picture 3"/>
          <p:cNvPicPr>
            <a:picLocks noChangeAspect="1" noChangeArrowheads="1"/>
          </p:cNvPicPr>
          <p:nvPr/>
        </p:nvPicPr>
        <p:blipFill>
          <a:blip r:embed="rId3" cstate="print"/>
          <a:srcRect/>
          <a:stretch>
            <a:fillRect/>
          </a:stretch>
        </p:blipFill>
        <p:spPr bwMode="auto">
          <a:xfrm>
            <a:off x="6858000" y="3429000"/>
            <a:ext cx="1524000" cy="2299074"/>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nd_Works__REDUCED_Page_01.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533400" y="228600"/>
            <a:ext cx="8153400" cy="1569660"/>
          </a:xfrm>
          <a:prstGeom prst="rect">
            <a:avLst/>
          </a:prstGeom>
          <a:solidFill>
            <a:schemeClr val="bg1"/>
          </a:solidFill>
        </p:spPr>
        <p:txBody>
          <a:bodyPr wrap="square" rtlCol="0">
            <a:spAutoFit/>
          </a:bodyPr>
          <a:lstStyle/>
          <a:p>
            <a:r>
              <a:rPr lang="en-US" sz="3200" dirty="0" err="1" smtClean="0"/>
              <a:t>MindWorks</a:t>
            </a:r>
            <a:endParaRPr lang="en-US" sz="3200" dirty="0" smtClean="0"/>
          </a:p>
          <a:p>
            <a:r>
              <a:rPr lang="en-US" sz="3200" dirty="0" smtClean="0"/>
              <a:t>Think Fast .. Stay Sharp</a:t>
            </a:r>
          </a:p>
          <a:p>
            <a:r>
              <a:rPr lang="en-US" sz="3200" dirty="0" smtClean="0"/>
              <a:t> </a:t>
            </a:r>
            <a:endParaRPr lang="en-US" sz="3200" dirty="0"/>
          </a:p>
        </p:txBody>
      </p:sp>
      <p:sp>
        <p:nvSpPr>
          <p:cNvPr id="4" name="TextBox 3"/>
          <p:cNvSpPr txBox="1"/>
          <p:nvPr/>
        </p:nvSpPr>
        <p:spPr>
          <a:xfrm>
            <a:off x="381000" y="1490008"/>
            <a:ext cx="3124200" cy="1938992"/>
          </a:xfrm>
          <a:prstGeom prst="rect">
            <a:avLst/>
          </a:prstGeom>
          <a:noFill/>
          <a:ln>
            <a:solidFill>
              <a:schemeClr val="accent3">
                <a:lumMod val="75000"/>
              </a:schemeClr>
            </a:solidFill>
          </a:ln>
        </p:spPr>
        <p:txBody>
          <a:bodyPr wrap="square" rtlCol="0">
            <a:spAutoFit/>
          </a:bodyPr>
          <a:lstStyle/>
          <a:p>
            <a:pPr algn="ctr"/>
            <a:r>
              <a:rPr lang="en-US" sz="2400" b="1" dirty="0" smtClean="0"/>
              <a:t>Short term benefits </a:t>
            </a:r>
            <a:r>
              <a:rPr lang="en-US" sz="2400" dirty="0" smtClean="0"/>
              <a:t>– improved focus, memory,  reaction time,   cognitive function</a:t>
            </a:r>
            <a:endParaRPr lang="en-US" sz="2400" dirty="0"/>
          </a:p>
        </p:txBody>
      </p:sp>
      <p:sp>
        <p:nvSpPr>
          <p:cNvPr id="5" name="TextBox 4"/>
          <p:cNvSpPr txBox="1"/>
          <p:nvPr/>
        </p:nvSpPr>
        <p:spPr>
          <a:xfrm>
            <a:off x="5562600" y="457200"/>
            <a:ext cx="3200400" cy="1938992"/>
          </a:xfrm>
          <a:prstGeom prst="rect">
            <a:avLst/>
          </a:prstGeom>
          <a:noFill/>
          <a:ln>
            <a:solidFill>
              <a:schemeClr val="accent3">
                <a:lumMod val="50000"/>
              </a:schemeClr>
            </a:solidFill>
          </a:ln>
        </p:spPr>
        <p:txBody>
          <a:bodyPr wrap="square" rtlCol="0">
            <a:spAutoFit/>
          </a:bodyPr>
          <a:lstStyle/>
          <a:p>
            <a:pPr algn="ctr"/>
            <a:r>
              <a:rPr lang="en-US" sz="2400" dirty="0" smtClean="0"/>
              <a:t>Long term benefits –</a:t>
            </a:r>
          </a:p>
          <a:p>
            <a:pPr algn="ctr"/>
            <a:r>
              <a:rPr lang="en-US" sz="2400" dirty="0" smtClean="0"/>
              <a:t>Improved circulation, which improves delivery of nutrients and oxygen to the brain.</a:t>
            </a:r>
            <a:endParaRPr lang="en-US" sz="2400" dirty="0"/>
          </a:p>
        </p:txBody>
      </p:sp>
      <p:sp>
        <p:nvSpPr>
          <p:cNvPr id="6" name="TextBox 5"/>
          <p:cNvSpPr txBox="1"/>
          <p:nvPr/>
        </p:nvSpPr>
        <p:spPr>
          <a:xfrm>
            <a:off x="228600" y="3810001"/>
            <a:ext cx="3276600" cy="1754326"/>
          </a:xfrm>
          <a:prstGeom prst="rect">
            <a:avLst/>
          </a:prstGeom>
          <a:noFill/>
          <a:ln>
            <a:solidFill>
              <a:schemeClr val="accent3">
                <a:lumMod val="50000"/>
              </a:schemeClr>
            </a:solidFill>
          </a:ln>
        </p:spPr>
        <p:txBody>
          <a:bodyPr wrap="square" rtlCol="0">
            <a:spAutoFit/>
          </a:bodyPr>
          <a:lstStyle/>
          <a:p>
            <a:r>
              <a:rPr lang="en-US" sz="2400" dirty="0" smtClean="0"/>
              <a:t>True </a:t>
            </a:r>
            <a:r>
              <a:rPr lang="en-US" sz="2400" dirty="0" err="1" smtClean="0"/>
              <a:t>Guarana</a:t>
            </a:r>
            <a:r>
              <a:rPr lang="en-US" sz="2400" dirty="0" smtClean="0"/>
              <a:t> </a:t>
            </a:r>
            <a:r>
              <a:rPr lang="en-US" sz="2000" dirty="0" smtClean="0"/>
              <a:t>–  used traditionally by Amazon Indian tribes     	 (not the caffeine concentrate you see in “power drinks”.)</a:t>
            </a:r>
            <a:r>
              <a:rPr lang="en-US" sz="2400" dirty="0" smtClean="0"/>
              <a:t> </a:t>
            </a:r>
            <a:endParaRPr lang="en-US" sz="2400" dirty="0"/>
          </a:p>
        </p:txBody>
      </p:sp>
      <p:sp>
        <p:nvSpPr>
          <p:cNvPr id="7" name="TextBox 6"/>
          <p:cNvSpPr txBox="1"/>
          <p:nvPr/>
        </p:nvSpPr>
        <p:spPr>
          <a:xfrm>
            <a:off x="5715000" y="3810000"/>
            <a:ext cx="3124200" cy="2677656"/>
          </a:xfrm>
          <a:prstGeom prst="rect">
            <a:avLst/>
          </a:prstGeom>
          <a:noFill/>
          <a:ln>
            <a:solidFill>
              <a:schemeClr val="accent3">
                <a:lumMod val="50000"/>
              </a:schemeClr>
            </a:solidFill>
          </a:ln>
        </p:spPr>
        <p:txBody>
          <a:bodyPr wrap="square" rtlCol="0">
            <a:spAutoFit/>
          </a:bodyPr>
          <a:lstStyle/>
          <a:p>
            <a:r>
              <a:rPr lang="en-US" sz="2400" dirty="0" smtClean="0"/>
              <a:t>Chardonnay Grape Seed Extract – technological break-through to concentrate the critical components into a tablet … 	patent-pending</a:t>
            </a:r>
            <a:endParaRPr lang="en-US" sz="2400" dirty="0"/>
          </a:p>
        </p:txBody>
      </p:sp>
      <p:sp>
        <p:nvSpPr>
          <p:cNvPr id="8" name="TextBox 7"/>
          <p:cNvSpPr txBox="1"/>
          <p:nvPr/>
        </p:nvSpPr>
        <p:spPr>
          <a:xfrm>
            <a:off x="6019800" y="2590800"/>
            <a:ext cx="2514600" cy="830997"/>
          </a:xfrm>
          <a:prstGeom prst="rect">
            <a:avLst/>
          </a:prstGeom>
          <a:noFill/>
          <a:ln w="38100">
            <a:solidFill>
              <a:schemeClr val="accent3">
                <a:lumMod val="50000"/>
              </a:schemeClr>
            </a:solidFill>
          </a:ln>
        </p:spPr>
        <p:txBody>
          <a:bodyPr wrap="square" rtlCol="0">
            <a:spAutoFit/>
          </a:bodyPr>
          <a:lstStyle/>
          <a:p>
            <a:pPr algn="ctr"/>
            <a:r>
              <a:rPr lang="en-US" sz="2400" dirty="0" smtClean="0"/>
              <a:t>30% LESS BRAIN SHRINKAGE !</a:t>
            </a:r>
            <a:endParaRPr lang="en-US" sz="2400" dirty="0"/>
          </a:p>
        </p:txBody>
      </p:sp>
      <p:sp>
        <p:nvSpPr>
          <p:cNvPr id="9" name="TextBox 8"/>
          <p:cNvSpPr txBox="1"/>
          <p:nvPr/>
        </p:nvSpPr>
        <p:spPr>
          <a:xfrm>
            <a:off x="228600" y="5867400"/>
            <a:ext cx="5105400" cy="461665"/>
          </a:xfrm>
          <a:prstGeom prst="rect">
            <a:avLst/>
          </a:prstGeom>
          <a:noFill/>
          <a:ln>
            <a:solidFill>
              <a:schemeClr val="accent3">
                <a:lumMod val="50000"/>
              </a:schemeClr>
            </a:solidFill>
          </a:ln>
        </p:spPr>
        <p:txBody>
          <a:bodyPr wrap="square" rtlCol="0">
            <a:spAutoFit/>
          </a:bodyPr>
          <a:lstStyle/>
          <a:p>
            <a:r>
              <a:rPr lang="en-US" sz="2400" dirty="0" smtClean="0"/>
              <a:t>Results – 3X Better memory and focus</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1709</TotalTime>
  <Words>1325</Words>
  <Application>Microsoft Office PowerPoint</Application>
  <PresentationFormat>On-screen Show (4:3)</PresentationFormat>
  <Paragraphs>228</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Teaming Up Fall 2014 Global Conference Report August 28, 2014</vt:lpstr>
      <vt:lpstr>Slide 2</vt:lpstr>
      <vt:lpstr>Roger Barnett – </vt:lpstr>
      <vt:lpstr>Objectives for Today’s  Session Report from Global Conference 2014</vt:lpstr>
      <vt:lpstr>Slide 5</vt:lpstr>
      <vt:lpstr>We All Need Connection – Too Much Fragmentation in The World</vt:lpstr>
      <vt:lpstr>Paycheck to Paycheck – Documentary Maria Shriver  Produced</vt:lpstr>
      <vt:lpstr>Bonnie Donahue Story – Developed 10 Directors  in her Organization over past 4 years .. With 4 Kids and Moving Twice!</vt:lpstr>
      <vt:lpstr>Slide 9</vt:lpstr>
      <vt:lpstr>Slide 10</vt:lpstr>
      <vt:lpstr>Slide 11</vt:lpstr>
      <vt:lpstr>Slide 12</vt:lpstr>
      <vt:lpstr>Benefit – When you increase blood flow, you increase overall health of the body from delivering nutrients and oxygen to the cells and helping to carry away toxins and cellular waste </vt:lpstr>
      <vt:lpstr>Who Will Want Shaklee Blood Pressure</vt:lpstr>
      <vt:lpstr>New Ways for People  to Enroll in Shaklee </vt:lpstr>
      <vt:lpstr>6 Categories of Regimens For FREE Membership 12 options </vt:lpstr>
      <vt:lpstr>Slide 17</vt:lpstr>
      <vt:lpstr>Foundations Regimen </vt:lpstr>
      <vt:lpstr>Slide 19</vt:lpstr>
      <vt:lpstr>Free Membership with Targeted Solutions</vt:lpstr>
      <vt:lpstr>Smart Heart Cholesterol Regimen </vt:lpstr>
      <vt:lpstr>Smart Heart Blood Pressure Regimen </vt:lpstr>
      <vt:lpstr>Healthy Solutions Plus Regimen </vt:lpstr>
      <vt:lpstr>Slide 24</vt:lpstr>
      <vt:lpstr>Slide 25</vt:lpstr>
      <vt:lpstr>Free Membership With New Product Regimens</vt:lpstr>
      <vt:lpstr>Slide 27</vt:lpstr>
      <vt:lpstr>Free Membership With:</vt:lpstr>
      <vt:lpstr>Slide 29</vt:lpstr>
      <vt:lpstr>Slide 30</vt:lpstr>
      <vt:lpstr>Slide 31</vt:lpstr>
      <vt:lpstr>Slide 32</vt:lpstr>
      <vt:lpstr>From the Global Conference Workshops…</vt:lpstr>
      <vt:lpstr>Accountability Circle Conference Calls   </vt:lpstr>
      <vt:lpstr>Slide 35</vt:lpstr>
      <vt:lpstr>Become Director by December  and Receive Additional $250 !!!</vt:lpstr>
      <vt:lpstr>Fast Track at a Glance</vt:lpstr>
      <vt:lpstr>Slide 38</vt:lpstr>
      <vt:lpstr>Kristen  and John Jakubowski – New Directors and Senior Directors  First Time Attending Global Conference</vt:lpstr>
      <vt:lpstr>Maria Shriver –  We are Architects of Change</vt:lpstr>
      <vt:lpstr>Action Steps</vt:lpstr>
      <vt:lpstr>Action Steps – Take Advantage of the Promotions</vt:lpstr>
      <vt:lpstr>You Can Change The World With An Idea</vt:lpstr>
      <vt:lpstr>Slide 44</vt:lpstr>
      <vt:lpstr>Slide 45</vt:lpstr>
      <vt:lpstr>Teaming Up Schedule</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Shaklee School Fall 2014</dc:title>
  <dc:creator>Barb</dc:creator>
  <cp:lastModifiedBy>Barb</cp:lastModifiedBy>
  <cp:revision>157</cp:revision>
  <dcterms:created xsi:type="dcterms:W3CDTF">2014-08-09T13:58:43Z</dcterms:created>
  <dcterms:modified xsi:type="dcterms:W3CDTF">2014-09-02T01:19:15Z</dcterms:modified>
</cp:coreProperties>
</file>