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notesMasterIdLst>
    <p:notesMasterId r:id="rId48"/>
  </p:notesMasterIdLst>
  <p:handoutMasterIdLst>
    <p:handoutMasterId r:id="rId49"/>
  </p:handoutMasterIdLst>
  <p:sldIdLst>
    <p:sldId id="296" r:id="rId2"/>
    <p:sldId id="275" r:id="rId3"/>
    <p:sldId id="294" r:id="rId4"/>
    <p:sldId id="298" r:id="rId5"/>
    <p:sldId id="316" r:id="rId6"/>
    <p:sldId id="386" r:id="rId7"/>
    <p:sldId id="387" r:id="rId8"/>
    <p:sldId id="388" r:id="rId9"/>
    <p:sldId id="389" r:id="rId10"/>
    <p:sldId id="277" r:id="rId11"/>
    <p:sldId id="278" r:id="rId12"/>
    <p:sldId id="279" r:id="rId13"/>
    <p:sldId id="381" r:id="rId14"/>
    <p:sldId id="334" r:id="rId15"/>
    <p:sldId id="357" r:id="rId16"/>
    <p:sldId id="399" r:id="rId17"/>
    <p:sldId id="355" r:id="rId18"/>
    <p:sldId id="352" r:id="rId19"/>
    <p:sldId id="370" r:id="rId20"/>
    <p:sldId id="350" r:id="rId21"/>
    <p:sldId id="337" r:id="rId22"/>
    <p:sldId id="393" r:id="rId23"/>
    <p:sldId id="406" r:id="rId24"/>
    <p:sldId id="407" r:id="rId25"/>
    <p:sldId id="408" r:id="rId26"/>
    <p:sldId id="409" r:id="rId27"/>
    <p:sldId id="410" r:id="rId28"/>
    <p:sldId id="358" r:id="rId29"/>
    <p:sldId id="363" r:id="rId30"/>
    <p:sldId id="395" r:id="rId31"/>
    <p:sldId id="398" r:id="rId32"/>
    <p:sldId id="385" r:id="rId33"/>
    <p:sldId id="384" r:id="rId34"/>
    <p:sldId id="341" r:id="rId35"/>
    <p:sldId id="379" r:id="rId36"/>
    <p:sldId id="378" r:id="rId37"/>
    <p:sldId id="380" r:id="rId38"/>
    <p:sldId id="376" r:id="rId39"/>
    <p:sldId id="394" r:id="rId40"/>
    <p:sldId id="353" r:id="rId41"/>
    <p:sldId id="348" r:id="rId42"/>
    <p:sldId id="405" r:id="rId43"/>
    <p:sldId id="396" r:id="rId44"/>
    <p:sldId id="397" r:id="rId45"/>
    <p:sldId id="289" r:id="rId46"/>
    <p:sldId id="339" r:id="rId4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352" y="-5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0956E80-D7AD-E34C-B496-5F60F91DAF3F}" type="datetimeFigureOut">
              <a:rPr lang="en-US" smtClean="0"/>
              <a:t>3/12/17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0376841-3919-1641-8679-BFD7B24A582C}" type="slidenum">
              <a:rPr lang="en-US" smtClean="0"/>
              <a:t>‹#›</a:t>
            </a:fld>
            <a:endParaRPr lang="en-US"/>
          </a:p>
        </p:txBody>
      </p:sp>
    </p:spTree>
    <p:extLst>
      <p:ext uri="{BB962C8B-B14F-4D97-AF65-F5344CB8AC3E}">
        <p14:creationId xmlns:p14="http://schemas.microsoft.com/office/powerpoint/2010/main" val="2725143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D0CEC6-10D5-4AF2-B6DA-1717B90FC02B}" type="datetimeFigureOut">
              <a:rPr lang="en-US" smtClean="0"/>
              <a:t>3/12/17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0BF38A-D146-4EB9-8E9A-8E158626FF51}" type="slidenum">
              <a:rPr lang="en-US" smtClean="0"/>
              <a:t>‹#›</a:t>
            </a:fld>
            <a:endParaRPr lang="en-US"/>
          </a:p>
        </p:txBody>
      </p:sp>
    </p:spTree>
    <p:extLst>
      <p:ext uri="{BB962C8B-B14F-4D97-AF65-F5344CB8AC3E}">
        <p14:creationId xmlns:p14="http://schemas.microsoft.com/office/powerpoint/2010/main" val="1912843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411D92-3961-44A0-964D-AD17EE7A36E9}" type="datetime1">
              <a:rPr lang="en-US" smtClean="0"/>
              <a:t>3/12/17</a:t>
            </a:fld>
            <a:endParaRPr lang="en-US"/>
          </a:p>
        </p:txBody>
      </p:sp>
      <p:sp>
        <p:nvSpPr>
          <p:cNvPr id="5" name="Footer Placeholder 4"/>
          <p:cNvSpPr>
            <a:spLocks noGrp="1"/>
          </p:cNvSpPr>
          <p:nvPr>
            <p:ph type="ftr" sz="quarter" idx="11"/>
          </p:nvPr>
        </p:nvSpPr>
        <p:spPr/>
        <p:txBody>
          <a:bodyPr/>
          <a:lstStyle/>
          <a:p>
            <a:r>
              <a:rPr lang="en-US" smtClean="0"/>
              <a:t>Copyright © 2017 Rebekah Joy</a:t>
            </a:r>
            <a:endParaRPr lang="en-US"/>
          </a:p>
        </p:txBody>
      </p:sp>
      <p:sp>
        <p:nvSpPr>
          <p:cNvPr id="6" name="Slide Number Placeholder 5"/>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2357700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852B06-B9DF-432F-A08C-B361918BF784}" type="datetime1">
              <a:rPr lang="en-US" smtClean="0"/>
              <a:t>3/12/17</a:t>
            </a:fld>
            <a:endParaRPr lang="en-US"/>
          </a:p>
        </p:txBody>
      </p:sp>
      <p:sp>
        <p:nvSpPr>
          <p:cNvPr id="5" name="Footer Placeholder 4"/>
          <p:cNvSpPr>
            <a:spLocks noGrp="1"/>
          </p:cNvSpPr>
          <p:nvPr>
            <p:ph type="ftr" sz="quarter" idx="11"/>
          </p:nvPr>
        </p:nvSpPr>
        <p:spPr/>
        <p:txBody>
          <a:bodyPr/>
          <a:lstStyle/>
          <a:p>
            <a:r>
              <a:rPr lang="en-US" smtClean="0"/>
              <a:t>Copyright © 2017 Rebekah Joy</a:t>
            </a:r>
            <a:endParaRPr lang="en-US"/>
          </a:p>
        </p:txBody>
      </p:sp>
      <p:sp>
        <p:nvSpPr>
          <p:cNvPr id="6" name="Slide Number Placeholder 5"/>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937285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F6DB5E-789F-4D0C-A4B0-7774781B998B}" type="datetime1">
              <a:rPr lang="en-US" smtClean="0"/>
              <a:t>3/12/17</a:t>
            </a:fld>
            <a:endParaRPr lang="en-US"/>
          </a:p>
        </p:txBody>
      </p:sp>
      <p:sp>
        <p:nvSpPr>
          <p:cNvPr id="5" name="Footer Placeholder 4"/>
          <p:cNvSpPr>
            <a:spLocks noGrp="1"/>
          </p:cNvSpPr>
          <p:nvPr>
            <p:ph type="ftr" sz="quarter" idx="11"/>
          </p:nvPr>
        </p:nvSpPr>
        <p:spPr/>
        <p:txBody>
          <a:bodyPr/>
          <a:lstStyle/>
          <a:p>
            <a:r>
              <a:rPr lang="en-US" smtClean="0"/>
              <a:t>Copyright © 2017 Rebekah Joy</a:t>
            </a:r>
            <a:endParaRPr lang="en-US"/>
          </a:p>
        </p:txBody>
      </p:sp>
      <p:sp>
        <p:nvSpPr>
          <p:cNvPr id="6" name="Slide Number Placeholder 5"/>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450487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A0706D-55AE-48F6-B1B0-8BF04893407F}" type="datetime1">
              <a:rPr lang="en-US" smtClean="0"/>
              <a:t>3/12/17</a:t>
            </a:fld>
            <a:endParaRPr lang="en-US"/>
          </a:p>
        </p:txBody>
      </p:sp>
      <p:sp>
        <p:nvSpPr>
          <p:cNvPr id="5" name="Footer Placeholder 4"/>
          <p:cNvSpPr>
            <a:spLocks noGrp="1"/>
          </p:cNvSpPr>
          <p:nvPr>
            <p:ph type="ftr" sz="quarter" idx="11"/>
          </p:nvPr>
        </p:nvSpPr>
        <p:spPr/>
        <p:txBody>
          <a:bodyPr/>
          <a:lstStyle/>
          <a:p>
            <a:r>
              <a:rPr lang="en-US" smtClean="0"/>
              <a:t>Copyright © 2017 Rebekah Joy</a:t>
            </a:r>
            <a:endParaRPr lang="en-US"/>
          </a:p>
        </p:txBody>
      </p:sp>
      <p:sp>
        <p:nvSpPr>
          <p:cNvPr id="6" name="Slide Number Placeholder 5"/>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4233212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518874-BB34-42DE-86B4-8BBE2B034F1B}" type="datetime1">
              <a:rPr lang="en-US" smtClean="0"/>
              <a:t>3/12/17</a:t>
            </a:fld>
            <a:endParaRPr lang="en-US"/>
          </a:p>
        </p:txBody>
      </p:sp>
      <p:sp>
        <p:nvSpPr>
          <p:cNvPr id="5" name="Footer Placeholder 4"/>
          <p:cNvSpPr>
            <a:spLocks noGrp="1"/>
          </p:cNvSpPr>
          <p:nvPr>
            <p:ph type="ftr" sz="quarter" idx="11"/>
          </p:nvPr>
        </p:nvSpPr>
        <p:spPr/>
        <p:txBody>
          <a:bodyPr/>
          <a:lstStyle/>
          <a:p>
            <a:r>
              <a:rPr lang="en-US" smtClean="0"/>
              <a:t>Copyright © 2017 Rebekah Joy</a:t>
            </a:r>
            <a:endParaRPr lang="en-US"/>
          </a:p>
        </p:txBody>
      </p:sp>
      <p:sp>
        <p:nvSpPr>
          <p:cNvPr id="6" name="Slide Number Placeholder 5"/>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377458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6FCC7A-851D-4D5E-B372-D7A2F799E256}" type="datetime1">
              <a:rPr lang="en-US" smtClean="0"/>
              <a:t>3/12/17</a:t>
            </a:fld>
            <a:endParaRPr lang="en-US"/>
          </a:p>
        </p:txBody>
      </p:sp>
      <p:sp>
        <p:nvSpPr>
          <p:cNvPr id="6" name="Footer Placeholder 5"/>
          <p:cNvSpPr>
            <a:spLocks noGrp="1"/>
          </p:cNvSpPr>
          <p:nvPr>
            <p:ph type="ftr" sz="quarter" idx="11"/>
          </p:nvPr>
        </p:nvSpPr>
        <p:spPr/>
        <p:txBody>
          <a:bodyPr/>
          <a:lstStyle/>
          <a:p>
            <a:r>
              <a:rPr lang="en-US" smtClean="0"/>
              <a:t>Copyright © 2017 Rebekah Joy</a:t>
            </a:r>
            <a:endParaRPr lang="en-US"/>
          </a:p>
        </p:txBody>
      </p:sp>
      <p:sp>
        <p:nvSpPr>
          <p:cNvPr id="7" name="Slide Number Placeholder 6"/>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171644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2"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2"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3B7060-5C41-40DC-B14D-625F78C7CCEC}" type="datetime1">
              <a:rPr lang="en-US" smtClean="0"/>
              <a:t>3/12/17</a:t>
            </a:fld>
            <a:endParaRPr lang="en-US"/>
          </a:p>
        </p:txBody>
      </p:sp>
      <p:sp>
        <p:nvSpPr>
          <p:cNvPr id="8" name="Footer Placeholder 7"/>
          <p:cNvSpPr>
            <a:spLocks noGrp="1"/>
          </p:cNvSpPr>
          <p:nvPr>
            <p:ph type="ftr" sz="quarter" idx="11"/>
          </p:nvPr>
        </p:nvSpPr>
        <p:spPr/>
        <p:txBody>
          <a:bodyPr/>
          <a:lstStyle/>
          <a:p>
            <a:r>
              <a:rPr lang="en-US" smtClean="0"/>
              <a:t>Copyright © 2017 Rebekah Joy</a:t>
            </a:r>
            <a:endParaRPr lang="en-US"/>
          </a:p>
        </p:txBody>
      </p:sp>
      <p:sp>
        <p:nvSpPr>
          <p:cNvPr id="9" name="Slide Number Placeholder 8"/>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1912358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508317-2C3F-41C1-9EA3-BCD0E90B620C}" type="datetime1">
              <a:rPr lang="en-US" smtClean="0"/>
              <a:t>3/12/17</a:t>
            </a:fld>
            <a:endParaRPr lang="en-US"/>
          </a:p>
        </p:txBody>
      </p:sp>
      <p:sp>
        <p:nvSpPr>
          <p:cNvPr id="4" name="Footer Placeholder 3"/>
          <p:cNvSpPr>
            <a:spLocks noGrp="1"/>
          </p:cNvSpPr>
          <p:nvPr>
            <p:ph type="ftr" sz="quarter" idx="11"/>
          </p:nvPr>
        </p:nvSpPr>
        <p:spPr/>
        <p:txBody>
          <a:bodyPr/>
          <a:lstStyle/>
          <a:p>
            <a:r>
              <a:rPr lang="en-US" smtClean="0"/>
              <a:t>Copyright © 2017 Rebekah Joy</a:t>
            </a:r>
            <a:endParaRPr lang="en-US"/>
          </a:p>
        </p:txBody>
      </p:sp>
      <p:sp>
        <p:nvSpPr>
          <p:cNvPr id="5" name="Slide Number Placeholder 4"/>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204930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9C02F6-F3C2-4FC7-BEA6-872950E49988}" type="datetime1">
              <a:rPr lang="en-US" smtClean="0"/>
              <a:t>3/12/17</a:t>
            </a:fld>
            <a:endParaRPr lang="en-US"/>
          </a:p>
        </p:txBody>
      </p:sp>
      <p:sp>
        <p:nvSpPr>
          <p:cNvPr id="3" name="Footer Placeholder 2"/>
          <p:cNvSpPr>
            <a:spLocks noGrp="1"/>
          </p:cNvSpPr>
          <p:nvPr>
            <p:ph type="ftr" sz="quarter" idx="11"/>
          </p:nvPr>
        </p:nvSpPr>
        <p:spPr/>
        <p:txBody>
          <a:bodyPr/>
          <a:lstStyle/>
          <a:p>
            <a:r>
              <a:rPr lang="en-US" smtClean="0"/>
              <a:t>Copyright © 2017 Rebekah Joy</a:t>
            </a:r>
            <a:endParaRPr lang="en-US"/>
          </a:p>
        </p:txBody>
      </p:sp>
      <p:sp>
        <p:nvSpPr>
          <p:cNvPr id="4" name="Slide Number Placeholder 3"/>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1067843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7"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F961F6-2B4D-4B17-96C3-58A5764378D0}" type="datetime1">
              <a:rPr lang="en-US" smtClean="0"/>
              <a:t>3/12/17</a:t>
            </a:fld>
            <a:endParaRPr lang="en-US"/>
          </a:p>
        </p:txBody>
      </p:sp>
      <p:sp>
        <p:nvSpPr>
          <p:cNvPr id="6" name="Footer Placeholder 5"/>
          <p:cNvSpPr>
            <a:spLocks noGrp="1"/>
          </p:cNvSpPr>
          <p:nvPr>
            <p:ph type="ftr" sz="quarter" idx="11"/>
          </p:nvPr>
        </p:nvSpPr>
        <p:spPr/>
        <p:txBody>
          <a:bodyPr/>
          <a:lstStyle/>
          <a:p>
            <a:r>
              <a:rPr lang="en-US" smtClean="0"/>
              <a:t>Copyright © 2017 Rebekah Joy</a:t>
            </a:r>
            <a:endParaRPr lang="en-US"/>
          </a:p>
        </p:txBody>
      </p:sp>
      <p:sp>
        <p:nvSpPr>
          <p:cNvPr id="7" name="Slide Number Placeholder 6"/>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3660350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D436C4-55C0-4870-90B7-E2991F8DBB2B}" type="datetime1">
              <a:rPr lang="en-US" smtClean="0"/>
              <a:t>3/12/17</a:t>
            </a:fld>
            <a:endParaRPr lang="en-US"/>
          </a:p>
        </p:txBody>
      </p:sp>
      <p:sp>
        <p:nvSpPr>
          <p:cNvPr id="6" name="Footer Placeholder 5"/>
          <p:cNvSpPr>
            <a:spLocks noGrp="1"/>
          </p:cNvSpPr>
          <p:nvPr>
            <p:ph type="ftr" sz="quarter" idx="11"/>
          </p:nvPr>
        </p:nvSpPr>
        <p:spPr/>
        <p:txBody>
          <a:bodyPr/>
          <a:lstStyle/>
          <a:p>
            <a:r>
              <a:rPr lang="en-US" smtClean="0"/>
              <a:t>Copyright © 2017 Rebekah Joy</a:t>
            </a:r>
            <a:endParaRPr lang="en-US"/>
          </a:p>
        </p:txBody>
      </p:sp>
      <p:sp>
        <p:nvSpPr>
          <p:cNvPr id="7" name="Slide Number Placeholder 6"/>
          <p:cNvSpPr>
            <a:spLocks noGrp="1"/>
          </p:cNvSpPr>
          <p:nvPr>
            <p:ph type="sldNum" sz="quarter" idx="12"/>
          </p:nvPr>
        </p:nvSpPr>
        <p:spPr/>
        <p:txBody>
          <a:bodyPr/>
          <a:lstStyle/>
          <a:p>
            <a:fld id="{C44BF894-ADA5-4E81-BD47-47E13855F5CE}" type="slidenum">
              <a:rPr lang="en-US" smtClean="0"/>
              <a:t>‹#›</a:t>
            </a:fld>
            <a:endParaRPr lang="en-US"/>
          </a:p>
        </p:txBody>
      </p:sp>
    </p:spTree>
    <p:extLst>
      <p:ext uri="{BB962C8B-B14F-4D97-AF65-F5344CB8AC3E}">
        <p14:creationId xmlns:p14="http://schemas.microsoft.com/office/powerpoint/2010/main" val="11591928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2EC6F73-61E2-854A-B1F7-6CE411E927AE}" type="datetimeFigureOut">
              <a:rPr lang="en-US" smtClean="0"/>
              <a:t>3/12/17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4BF894-ADA5-4E81-BD47-47E13855F5CE}" type="slidenum">
              <a:rPr lang="en-US" smtClean="0"/>
              <a:t>‹#›</a:t>
            </a:fld>
            <a:endParaRPr lang="en-US"/>
          </a:p>
        </p:txBody>
      </p:sp>
    </p:spTree>
    <p:extLst>
      <p:ext uri="{BB962C8B-B14F-4D97-AF65-F5344CB8AC3E}">
        <p14:creationId xmlns:p14="http://schemas.microsoft.com/office/powerpoint/2010/main" val="3964141981"/>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5" Type="http://schemas.openxmlformats.org/officeDocument/2006/relationships/image" Target="../media/image16.jpg"/><Relationship Id="rId6" Type="http://schemas.openxmlformats.org/officeDocument/2006/relationships/image" Target="../media/image17.jpg"/><Relationship Id="rId7" Type="http://schemas.openxmlformats.org/officeDocument/2006/relationships/image" Target="../media/image18.jpg"/><Relationship Id="rId8"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jpg"/><Relationship Id="rId3"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 Id="rId3" Type="http://schemas.openxmlformats.org/officeDocument/2006/relationships/image" Target="../media/image3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4"/>
            <a:ext cx="6019800" cy="1585049"/>
          </a:xfrm>
          <a:prstGeom prst="rect">
            <a:avLst/>
          </a:prstGeom>
          <a:noFill/>
        </p:spPr>
        <p:txBody>
          <a:bodyPr wrap="square">
            <a:spAutoFit/>
          </a:bodyPr>
          <a:lstStyle/>
          <a:p>
            <a:r>
              <a:rPr lang="en-US" sz="3200" dirty="0" smtClean="0"/>
              <a:t>Shaklee </a:t>
            </a:r>
            <a:r>
              <a:rPr lang="en-US" sz="3200" dirty="0"/>
              <a:t>Global Conference 2017</a:t>
            </a:r>
          </a:p>
          <a:p>
            <a:r>
              <a:rPr lang="en-US" sz="3200" dirty="0"/>
              <a:t>August 9 -13, 2017 | Atlanta, </a:t>
            </a:r>
            <a:r>
              <a:rPr lang="en-US" sz="3200" dirty="0" smtClean="0"/>
              <a:t>GA</a:t>
            </a:r>
          </a:p>
          <a:p>
            <a:endParaRPr lang="en-US" sz="900" dirty="0" smtClean="0"/>
          </a:p>
          <a:p>
            <a:r>
              <a:rPr lang="en-US" sz="2400" dirty="0" smtClean="0"/>
              <a:t>Register and pay in monthly installments</a:t>
            </a:r>
            <a:endParaRPr lang="en-US" sz="2400" dirty="0"/>
          </a:p>
        </p:txBody>
      </p:sp>
      <p:pic>
        <p:nvPicPr>
          <p:cNvPr id="10" name="Picture 9"/>
          <p:cNvPicPr>
            <a:picLocks noChangeAspect="1"/>
          </p:cNvPicPr>
          <p:nvPr/>
        </p:nvPicPr>
        <p:blipFill>
          <a:blip r:embed="rId2"/>
          <a:stretch>
            <a:fillRect/>
          </a:stretch>
        </p:blipFill>
        <p:spPr>
          <a:xfrm>
            <a:off x="95" y="1"/>
            <a:ext cx="9144000" cy="3016250"/>
          </a:xfrm>
          <a:prstGeom prst="rect">
            <a:avLst/>
          </a:prstGeom>
        </p:spPr>
      </p:pic>
    </p:spTree>
    <p:extLst>
      <p:ext uri="{BB962C8B-B14F-4D97-AF65-F5344CB8AC3E}">
        <p14:creationId xmlns:p14="http://schemas.microsoft.com/office/powerpoint/2010/main" val="3688450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457200" y="376682"/>
            <a:ext cx="8229604" cy="1015663"/>
          </a:xfrm>
          <a:prstGeom prst="rect">
            <a:avLst/>
          </a:prstGeom>
          <a:solidFill>
            <a:schemeClr val="bg1"/>
          </a:solidFill>
        </p:spPr>
        <p:txBody>
          <a:bodyPr wrap="square" rtlCol="0">
            <a:spAutoFit/>
          </a:bodyPr>
          <a:lstStyle/>
          <a:p>
            <a:pPr algn="ctr"/>
            <a:r>
              <a:rPr lang="en-US" sz="2000" dirty="0">
                <a:solidFill>
                  <a:srgbClr val="0000FF"/>
                </a:solidFill>
              </a:rPr>
              <a:t>Shaklee Strategies Forum 2017</a:t>
            </a:r>
          </a:p>
          <a:p>
            <a:pPr algn="ctr"/>
            <a:r>
              <a:rPr lang="en-US" sz="2000" dirty="0">
                <a:solidFill>
                  <a:srgbClr val="0000FF"/>
                </a:solidFill>
              </a:rPr>
              <a:t>Ideas to help us  grow our businesses and ourselves in </a:t>
            </a:r>
            <a:r>
              <a:rPr lang="en-US" sz="2000" dirty="0" smtClean="0">
                <a:solidFill>
                  <a:srgbClr val="0000FF"/>
                </a:solidFill>
              </a:rPr>
              <a:t>2017</a:t>
            </a:r>
            <a:endParaRPr lang="en-US" sz="2000" dirty="0">
              <a:solidFill>
                <a:srgbClr val="0000FF"/>
              </a:solidFill>
            </a:endParaRPr>
          </a:p>
          <a:p>
            <a:pPr algn="ctr"/>
            <a:endParaRPr lang="en-US" sz="2000" dirty="0">
              <a:solidFill>
                <a:schemeClr val="accent5">
                  <a:lumMod val="75000"/>
                </a:schemeClr>
              </a:solidFill>
            </a:endParaRPr>
          </a:p>
        </p:txBody>
      </p:sp>
      <p:sp>
        <p:nvSpPr>
          <p:cNvPr id="7" name="TextBox 6"/>
          <p:cNvSpPr txBox="1"/>
          <p:nvPr/>
        </p:nvSpPr>
        <p:spPr>
          <a:xfrm>
            <a:off x="270941" y="3568705"/>
            <a:ext cx="3776133" cy="954107"/>
          </a:xfrm>
          <a:prstGeom prst="rect">
            <a:avLst/>
          </a:prstGeom>
          <a:solidFill>
            <a:schemeClr val="bg1"/>
          </a:solidFill>
        </p:spPr>
        <p:txBody>
          <a:bodyPr wrap="square" rtlCol="0">
            <a:spAutoFit/>
          </a:bodyPr>
          <a:lstStyle/>
          <a:p>
            <a:pPr algn="ctr"/>
            <a:r>
              <a:rPr lang="en-US" sz="2800" dirty="0" smtClean="0">
                <a:solidFill>
                  <a:srgbClr val="0000FF"/>
                </a:solidFill>
              </a:rPr>
              <a:t>Winter/Spring 2017</a:t>
            </a:r>
          </a:p>
          <a:p>
            <a:pPr algn="ctr"/>
            <a:r>
              <a:rPr lang="en-US" sz="2800" dirty="0" smtClean="0">
                <a:solidFill>
                  <a:srgbClr val="0000FF"/>
                </a:solidFill>
              </a:rPr>
              <a:t>Reaching Higher</a:t>
            </a:r>
            <a:endParaRPr lang="en-US" sz="2800" dirty="0">
              <a:solidFill>
                <a:srgbClr val="0000FF"/>
              </a:solidFill>
            </a:endParaRPr>
          </a:p>
        </p:txBody>
      </p:sp>
      <p:sp>
        <p:nvSpPr>
          <p:cNvPr id="9" name="TextBox 8"/>
          <p:cNvSpPr txBox="1"/>
          <p:nvPr/>
        </p:nvSpPr>
        <p:spPr>
          <a:xfrm>
            <a:off x="457200" y="1123952"/>
            <a:ext cx="8229600" cy="954107"/>
          </a:xfrm>
          <a:prstGeom prst="rect">
            <a:avLst/>
          </a:prstGeom>
          <a:solidFill>
            <a:schemeClr val="bg1"/>
          </a:solidFill>
        </p:spPr>
        <p:txBody>
          <a:bodyPr wrap="square" rtlCol="0">
            <a:spAutoFit/>
          </a:bodyPr>
          <a:lstStyle/>
          <a:p>
            <a:pPr algn="ctr"/>
            <a:r>
              <a:rPr lang="en-US" sz="3600" dirty="0" smtClean="0">
                <a:solidFill>
                  <a:srgbClr val="0000FF"/>
                </a:solidFill>
              </a:rPr>
              <a:t>Time Precious Time </a:t>
            </a:r>
            <a:r>
              <a:rPr lang="en-US" sz="2000" dirty="0" smtClean="0">
                <a:solidFill>
                  <a:srgbClr val="0000FF"/>
                </a:solidFill>
              </a:rPr>
              <a:t>       				</a:t>
            </a:r>
            <a:endParaRPr lang="en-US" sz="2000" dirty="0">
              <a:solidFill>
                <a:srgbClr val="0000FF"/>
              </a:solidFill>
            </a:endParaRPr>
          </a:p>
          <a:p>
            <a:pPr algn="ctr"/>
            <a:r>
              <a:rPr lang="en-US" sz="2000" dirty="0" smtClean="0">
                <a:solidFill>
                  <a:srgbClr val="0000FF"/>
                </a:solidFill>
              </a:rPr>
              <a:t>Mar </a:t>
            </a:r>
            <a:r>
              <a:rPr lang="en-US" sz="2000" dirty="0">
                <a:solidFill>
                  <a:srgbClr val="0000FF"/>
                </a:solidFill>
              </a:rPr>
              <a:t>14, 2017  </a:t>
            </a:r>
            <a:r>
              <a:rPr lang="en-US" sz="2000" dirty="0" smtClean="0">
                <a:solidFill>
                  <a:srgbClr val="0000FF"/>
                </a:solidFill>
              </a:rPr>
              <a:t>Final Session 9    </a:t>
            </a:r>
            <a:endParaRPr lang="en-US" sz="3600" dirty="0" smtClean="0">
              <a:solidFill>
                <a:srgbClr val="0000FF"/>
              </a:solidFill>
            </a:endParaRPr>
          </a:p>
        </p:txBody>
      </p:sp>
    </p:spTree>
    <p:extLst>
      <p:ext uri="{BB962C8B-B14F-4D97-AF65-F5344CB8AC3E}">
        <p14:creationId xmlns:p14="http://schemas.microsoft.com/office/powerpoint/2010/main" val="2990052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50" y="463722"/>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20"/>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4" y="2015922"/>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6"/>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7" y="4126262"/>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90004" y="2389826"/>
            <a:ext cx="1415209" cy="1657608"/>
          </a:xfrm>
          <a:prstGeom prst="rect">
            <a:avLst/>
          </a:prstGeom>
        </p:spPr>
      </p:pic>
      <p:sp>
        <p:nvSpPr>
          <p:cNvPr id="2" name="Rectangle 1"/>
          <p:cNvSpPr/>
          <p:nvPr/>
        </p:nvSpPr>
        <p:spPr>
          <a:xfrm>
            <a:off x="2183078" y="4126262"/>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9"/>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34" y="2389831"/>
            <a:ext cx="1278255" cy="1657609"/>
          </a:xfrm>
          <a:prstGeom prst="rect">
            <a:avLst/>
          </a:prstGeom>
        </p:spPr>
      </p:pic>
      <p:pic>
        <p:nvPicPr>
          <p:cNvPr id="21" name="Shape 130"/>
          <p:cNvPicPr preferRelativeResize="0"/>
          <p:nvPr/>
        </p:nvPicPr>
        <p:blipFill rotWithShape="1">
          <a:blip r:embed="rId7">
            <a:alphaModFix/>
          </a:blip>
          <a:srcRect/>
          <a:stretch/>
        </p:blipFill>
        <p:spPr>
          <a:xfrm>
            <a:off x="4252851"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65" y="2389830"/>
            <a:ext cx="1454613" cy="1657609"/>
          </a:xfrm>
          <a:prstGeom prst="rect">
            <a:avLst/>
          </a:prstGeom>
        </p:spPr>
      </p:pic>
    </p:spTree>
    <p:extLst>
      <p:ext uri="{BB962C8B-B14F-4D97-AF65-F5344CB8AC3E}">
        <p14:creationId xmlns:p14="http://schemas.microsoft.com/office/powerpoint/2010/main" val="4262914461"/>
      </p:ext>
    </p:extLst>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962421"/>
          </a:xfrm>
          <a:ln>
            <a:solidFill>
              <a:schemeClr val="accent3">
                <a:lumMod val="75000"/>
              </a:schemeClr>
            </a:solidFill>
          </a:ln>
        </p:spPr>
        <p:txBody>
          <a:bodyPr>
            <a:normAutofit/>
          </a:bodyPr>
          <a:lstStyle/>
          <a:p>
            <a:r>
              <a:rPr lang="en-US" sz="2400" dirty="0" smtClean="0"/>
              <a:t>Objectives Winter Semester 2017 </a:t>
            </a:r>
            <a:br>
              <a:rPr lang="en-US" sz="2400" dirty="0" smtClean="0"/>
            </a:br>
            <a:r>
              <a:rPr lang="en-US" sz="2400" dirty="0" smtClean="0"/>
              <a:t>Thinking  Bigger </a:t>
            </a:r>
            <a:r>
              <a:rPr lang="mr-IN" sz="2400" dirty="0" smtClean="0"/>
              <a:t>…</a:t>
            </a:r>
            <a:r>
              <a:rPr lang="en-US" sz="2400" dirty="0" smtClean="0"/>
              <a:t> Reaching </a:t>
            </a:r>
            <a:r>
              <a:rPr lang="en-US" sz="2400" dirty="0" smtClean="0"/>
              <a:t>Higher   </a:t>
            </a:r>
            <a:endParaRPr lang="en-US" sz="2400" dirty="0"/>
          </a:p>
        </p:txBody>
      </p:sp>
      <p:sp>
        <p:nvSpPr>
          <p:cNvPr id="3" name="Content Placeholder 2"/>
          <p:cNvSpPr>
            <a:spLocks noGrp="1"/>
          </p:cNvSpPr>
          <p:nvPr>
            <p:ph idx="1"/>
          </p:nvPr>
        </p:nvSpPr>
        <p:spPr>
          <a:xfrm>
            <a:off x="457200" y="1202265"/>
            <a:ext cx="8229600" cy="2573868"/>
          </a:xfrm>
          <a:ln>
            <a:solidFill>
              <a:schemeClr val="accent3">
                <a:lumMod val="75000"/>
              </a:schemeClr>
            </a:solidFill>
          </a:ln>
        </p:spPr>
        <p:txBody>
          <a:bodyPr>
            <a:normAutofit/>
          </a:bodyPr>
          <a:lstStyle/>
          <a:p>
            <a:pPr marL="0" indent="0">
              <a:buNone/>
            </a:pPr>
            <a:r>
              <a:rPr lang="en-US" sz="2000" dirty="0" smtClean="0"/>
              <a:t>	In this Winter 2017 semester, we </a:t>
            </a:r>
            <a:r>
              <a:rPr lang="en-US" sz="2000" dirty="0" smtClean="0"/>
              <a:t>have been </a:t>
            </a:r>
            <a:r>
              <a:rPr lang="en-US" sz="2000" dirty="0" smtClean="0"/>
              <a:t>preparing </a:t>
            </a:r>
            <a:r>
              <a:rPr lang="en-US" sz="2000" dirty="0" smtClean="0"/>
              <a:t>ourselves to:</a:t>
            </a:r>
          </a:p>
          <a:p>
            <a:r>
              <a:rPr lang="en-US" sz="2000" dirty="0" smtClean="0"/>
              <a:t>Expand our thinking </a:t>
            </a:r>
            <a:endParaRPr lang="en-US" sz="2000" dirty="0"/>
          </a:p>
          <a:p>
            <a:r>
              <a:rPr lang="en-US" sz="2000" dirty="0" smtClean="0"/>
              <a:t>And see the possibilities that lie within each of us… including picturing ourselves achieving the ranks of Executive and Key Coordinator.   </a:t>
            </a:r>
          </a:p>
          <a:p>
            <a:r>
              <a:rPr lang="en-US" sz="2000" b="1" dirty="0" smtClean="0"/>
              <a:t>We will achieve these ranks by becoming an Executive Coordinator on the inside </a:t>
            </a:r>
            <a:r>
              <a:rPr lang="mr-IN" sz="2000" b="1" dirty="0" smtClean="0"/>
              <a:t>…</a:t>
            </a:r>
            <a:r>
              <a:rPr lang="en-US" sz="2000" b="1" dirty="0" smtClean="0"/>
              <a:t> even as we assemble and empower the team that will take us there </a:t>
            </a:r>
            <a:r>
              <a:rPr lang="mr-IN" sz="2000" b="1" dirty="0" smtClean="0"/>
              <a:t>…</a:t>
            </a:r>
            <a:r>
              <a:rPr lang="en-US" sz="2000" b="1" dirty="0" smtClean="0"/>
              <a:t> on the outside.</a:t>
            </a:r>
          </a:p>
          <a:p>
            <a:pPr marL="0" indent="0">
              <a:buNone/>
            </a:pPr>
            <a:endParaRPr lang="en-US" sz="2000" b="1" dirty="0" smtClean="0"/>
          </a:p>
        </p:txBody>
      </p:sp>
      <p:sp>
        <p:nvSpPr>
          <p:cNvPr id="4" name="Rectangle 3"/>
          <p:cNvSpPr/>
          <p:nvPr/>
        </p:nvSpPr>
        <p:spPr>
          <a:xfrm>
            <a:off x="457200" y="3774985"/>
            <a:ext cx="8229600" cy="1015663"/>
          </a:xfrm>
          <a:prstGeom prst="rect">
            <a:avLst/>
          </a:prstGeom>
          <a:ln>
            <a:solidFill>
              <a:schemeClr val="accent3">
                <a:lumMod val="75000"/>
              </a:schemeClr>
            </a:solidFill>
          </a:ln>
        </p:spPr>
        <p:txBody>
          <a:bodyPr wrap="square">
            <a:spAutoFit/>
          </a:bodyPr>
          <a:lstStyle/>
          <a:p>
            <a:r>
              <a:rPr lang="en-US" sz="2000" dirty="0" smtClean="0"/>
              <a:t>	We wrap up our series today with a look at a key factor in Reaching Higher .. .and that is carving out the TIME to make it all happen			</a:t>
            </a:r>
            <a:r>
              <a:rPr lang="en-US" sz="2000" dirty="0" err="1" smtClean="0"/>
              <a:t>lisa</a:t>
            </a:r>
            <a:endParaRPr lang="en-US" sz="2000" dirty="0"/>
          </a:p>
        </p:txBody>
      </p:sp>
    </p:spTree>
    <p:extLst>
      <p:ext uri="{BB962C8B-B14F-4D97-AF65-F5344CB8AC3E}">
        <p14:creationId xmlns:p14="http://schemas.microsoft.com/office/powerpoint/2010/main" val="305560458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600" y="116772"/>
            <a:ext cx="8915400" cy="4817178"/>
          </a:xfrm>
          <a:prstGeom prst="rect">
            <a:avLst/>
          </a:prstGeom>
        </p:spPr>
      </p:pic>
      <p:sp>
        <p:nvSpPr>
          <p:cNvPr id="2" name="Title 1"/>
          <p:cNvSpPr>
            <a:spLocks noGrp="1"/>
          </p:cNvSpPr>
          <p:nvPr>
            <p:ph type="title"/>
          </p:nvPr>
        </p:nvSpPr>
        <p:spPr/>
        <p:txBody>
          <a:bodyPr>
            <a:normAutofit/>
          </a:bodyPr>
          <a:lstStyle/>
          <a:p>
            <a:r>
              <a:rPr lang="en-US" sz="3200" dirty="0" smtClean="0"/>
              <a:t>Objectives for Session 9 -- Time</a:t>
            </a:r>
            <a:endParaRPr lang="en-US" sz="3200" dirty="0"/>
          </a:p>
        </p:txBody>
      </p:sp>
      <p:sp>
        <p:nvSpPr>
          <p:cNvPr id="3" name="Content Placeholder 2"/>
          <p:cNvSpPr>
            <a:spLocks noGrp="1"/>
          </p:cNvSpPr>
          <p:nvPr>
            <p:ph idx="1"/>
          </p:nvPr>
        </p:nvSpPr>
        <p:spPr>
          <a:xfrm>
            <a:off x="457200" y="1047750"/>
            <a:ext cx="8229600" cy="3581400"/>
          </a:xfrm>
        </p:spPr>
        <p:txBody>
          <a:bodyPr>
            <a:normAutofit/>
          </a:bodyPr>
          <a:lstStyle/>
          <a:p>
            <a:pPr marL="0" indent="0">
              <a:buNone/>
            </a:pPr>
            <a:r>
              <a:rPr lang="en-US" sz="2000" dirty="0" smtClean="0"/>
              <a:t>Today we will examine 4 aspects of Time Management </a:t>
            </a:r>
          </a:p>
          <a:p>
            <a:pPr marL="0" indent="0">
              <a:buNone/>
            </a:pPr>
            <a:endParaRPr lang="en-US" sz="2000" b="1" dirty="0"/>
          </a:p>
          <a:p>
            <a:pPr marL="457200" indent="-457200">
              <a:buAutoNum type="arabicPeriod"/>
            </a:pPr>
            <a:r>
              <a:rPr lang="en-US" sz="2000" b="1" dirty="0" smtClean="0"/>
              <a:t>How precious and valuable time </a:t>
            </a:r>
            <a:r>
              <a:rPr lang="en-US" sz="2000" dirty="0" smtClean="0"/>
              <a:t>is .. every minute of every day is a gift and 	once spent</a:t>
            </a:r>
            <a:r>
              <a:rPr lang="mr-IN" sz="2000" dirty="0" smtClean="0"/>
              <a:t>…</a:t>
            </a:r>
            <a:r>
              <a:rPr lang="en-US" sz="2000" dirty="0" smtClean="0"/>
              <a:t> is gone forever</a:t>
            </a:r>
            <a:r>
              <a:rPr lang="mr-IN" sz="2000" dirty="0" smtClean="0"/>
              <a:t>…</a:t>
            </a:r>
            <a:r>
              <a:rPr lang="en-US" sz="2000" dirty="0" smtClean="0"/>
              <a:t> Time measures the journey and 	contribution 	of our lives.</a:t>
            </a:r>
          </a:p>
          <a:p>
            <a:pPr marL="457200" indent="-457200">
              <a:buAutoNum type="arabicPeriod"/>
            </a:pPr>
            <a:r>
              <a:rPr lang="en-US" sz="2000" dirty="0" smtClean="0"/>
              <a:t>What we do with our time reflects our </a:t>
            </a:r>
            <a:r>
              <a:rPr lang="en-US" sz="2000" b="1" dirty="0" smtClean="0"/>
              <a:t>priorities.</a:t>
            </a:r>
          </a:p>
          <a:p>
            <a:pPr marL="457200" indent="-457200">
              <a:buAutoNum type="arabicPeriod"/>
            </a:pPr>
            <a:r>
              <a:rPr lang="en-US" sz="2000" dirty="0" smtClean="0"/>
              <a:t>How to make our time valuable to ourselves and the world requires a conscientious plan and getting ourselves </a:t>
            </a:r>
            <a:r>
              <a:rPr lang="en-US" sz="2000" b="1" dirty="0" smtClean="0"/>
              <a:t>organize</a:t>
            </a:r>
            <a:r>
              <a:rPr lang="en-US" sz="2000" dirty="0" smtClean="0"/>
              <a:t>d.</a:t>
            </a:r>
          </a:p>
          <a:p>
            <a:pPr marL="457200" indent="-457200">
              <a:buFont typeface="Arial"/>
              <a:buAutoNum type="arabicPeriod"/>
            </a:pPr>
            <a:r>
              <a:rPr lang="en-US" sz="2000" dirty="0" smtClean="0"/>
              <a:t>Finally, how </a:t>
            </a:r>
            <a:r>
              <a:rPr lang="en-US" sz="2000" b="1" dirty="0" smtClean="0"/>
              <a:t>whom </a:t>
            </a:r>
            <a:r>
              <a:rPr lang="en-US" sz="2000" b="1" dirty="0"/>
              <a:t>we are being </a:t>
            </a:r>
            <a:r>
              <a:rPr lang="en-US" sz="2000" b="1" dirty="0" smtClean="0"/>
              <a:t>and the energy we are brin</a:t>
            </a:r>
            <a:r>
              <a:rPr lang="en-US" sz="2000" dirty="0" smtClean="0"/>
              <a:t>ging to the events of the day affects our ability to connect with others</a:t>
            </a:r>
            <a:r>
              <a:rPr lang="en-US" sz="2000" dirty="0" smtClean="0"/>
              <a:t>.        </a:t>
            </a:r>
            <a:r>
              <a:rPr lang="en-US" sz="2000" dirty="0" err="1" smtClean="0"/>
              <a:t>lisa</a:t>
            </a:r>
            <a:endParaRPr lang="en-US" sz="2000" dirty="0"/>
          </a:p>
        </p:txBody>
      </p:sp>
    </p:spTree>
    <p:extLst>
      <p:ext uri="{BB962C8B-B14F-4D97-AF65-F5344CB8AC3E}">
        <p14:creationId xmlns:p14="http://schemas.microsoft.com/office/powerpoint/2010/main" val="79205609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57" y="116772"/>
            <a:ext cx="8916457" cy="5026727"/>
          </a:xfrm>
          <a:prstGeom prst="rect">
            <a:avLst/>
          </a:prstGeom>
        </p:spPr>
      </p:pic>
      <p:sp>
        <p:nvSpPr>
          <p:cNvPr id="2" name="Title 1"/>
          <p:cNvSpPr>
            <a:spLocks noGrp="1"/>
          </p:cNvSpPr>
          <p:nvPr>
            <p:ph type="title"/>
          </p:nvPr>
        </p:nvSpPr>
        <p:spPr/>
        <p:txBody>
          <a:bodyPr>
            <a:normAutofit/>
          </a:bodyPr>
          <a:lstStyle/>
          <a:p>
            <a:r>
              <a:rPr lang="en-US" sz="3600" dirty="0" smtClean="0"/>
              <a:t>Time is Precious</a:t>
            </a:r>
            <a:endParaRPr lang="en-US" sz="3600" dirty="0"/>
          </a:p>
        </p:txBody>
      </p:sp>
      <p:sp>
        <p:nvSpPr>
          <p:cNvPr id="3" name="Content Placeholder 2"/>
          <p:cNvSpPr>
            <a:spLocks noGrp="1"/>
          </p:cNvSpPr>
          <p:nvPr>
            <p:ph idx="1"/>
          </p:nvPr>
        </p:nvSpPr>
        <p:spPr/>
        <p:txBody>
          <a:bodyPr>
            <a:normAutofit/>
          </a:bodyPr>
          <a:lstStyle/>
          <a:p>
            <a:r>
              <a:rPr lang="en-US" sz="2000" dirty="0"/>
              <a:t> Can feel like we’re racing through life or it’s passing us by.</a:t>
            </a:r>
          </a:p>
          <a:p>
            <a:r>
              <a:rPr lang="en-US" sz="2000" dirty="0" smtClean="0"/>
              <a:t>“</a:t>
            </a:r>
            <a:r>
              <a:rPr lang="en-US" sz="2000" dirty="0" smtClean="0"/>
              <a:t>Where did the time go?”... “I</a:t>
            </a:r>
            <a:r>
              <a:rPr lang="fr-FR" sz="2000" dirty="0" smtClean="0"/>
              <a:t>’</a:t>
            </a:r>
            <a:r>
              <a:rPr lang="en-US" sz="2000" dirty="0" smtClean="0"/>
              <a:t>m so busy”…. “There’s never enough time”</a:t>
            </a:r>
          </a:p>
          <a:p>
            <a:r>
              <a:rPr lang="en-US" sz="2000" dirty="0" smtClean="0"/>
              <a:t>No </a:t>
            </a:r>
            <a:r>
              <a:rPr lang="en-US" sz="2000" dirty="0" smtClean="0"/>
              <a:t>one knows how much time we have with our one precious life.</a:t>
            </a:r>
          </a:p>
          <a:p>
            <a:r>
              <a:rPr lang="en-US" sz="2000" dirty="0" smtClean="0"/>
              <a:t>Because each of us is precious, and our lives are precious, this make time precious. </a:t>
            </a:r>
          </a:p>
          <a:p>
            <a:r>
              <a:rPr lang="en-US" sz="2000" dirty="0" smtClean="0"/>
              <a:t> It’s important to reflect on how we spend our time and to make adjustments so that this reflects our deepest values and priorities. </a:t>
            </a:r>
          </a:p>
          <a:p>
            <a:pPr marL="0" indent="0">
              <a:buNone/>
            </a:pPr>
            <a:r>
              <a:rPr lang="en-US" sz="2000" dirty="0"/>
              <a:t>	</a:t>
            </a:r>
            <a:r>
              <a:rPr lang="en-US" sz="2000" dirty="0" smtClean="0"/>
              <a:t>		</a:t>
            </a:r>
          </a:p>
          <a:p>
            <a:pPr marL="0" indent="0">
              <a:buNone/>
            </a:pPr>
            <a:r>
              <a:rPr lang="en-US" sz="2000" dirty="0"/>
              <a:t>	</a:t>
            </a:r>
            <a:r>
              <a:rPr lang="en-US" sz="2000" dirty="0" smtClean="0"/>
              <a:t>										</a:t>
            </a:r>
            <a:r>
              <a:rPr lang="en-US" sz="2000" dirty="0" err="1" smtClean="0"/>
              <a:t>margaret</a:t>
            </a:r>
            <a:endParaRPr lang="en-US" sz="2000" dirty="0"/>
          </a:p>
        </p:txBody>
      </p:sp>
    </p:spTree>
    <p:extLst>
      <p:ext uri="{BB962C8B-B14F-4D97-AF65-F5344CB8AC3E}">
        <p14:creationId xmlns:p14="http://schemas.microsoft.com/office/powerpoint/2010/main" val="221564501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40915" r="-40915"/>
          <a:stretch>
            <a:fillRect/>
          </a:stretch>
        </p:blipFill>
        <p:spPr>
          <a:xfrm>
            <a:off x="-381000" y="133350"/>
            <a:ext cx="9982200" cy="4800600"/>
          </a:xfrm>
        </p:spPr>
      </p:pic>
      <p:sp>
        <p:nvSpPr>
          <p:cNvPr id="2" name="TextBox 1"/>
          <p:cNvSpPr txBox="1"/>
          <p:nvPr/>
        </p:nvSpPr>
        <p:spPr>
          <a:xfrm>
            <a:off x="7239000" y="3790950"/>
            <a:ext cx="1524000" cy="369332"/>
          </a:xfrm>
          <a:prstGeom prst="rect">
            <a:avLst/>
          </a:prstGeom>
          <a:noFill/>
        </p:spPr>
        <p:txBody>
          <a:bodyPr wrap="square" rtlCol="0">
            <a:spAutoFit/>
          </a:bodyPr>
          <a:lstStyle/>
          <a:p>
            <a:r>
              <a:rPr lang="en-US" dirty="0" err="1" smtClean="0"/>
              <a:t>margaret</a:t>
            </a:r>
            <a:endParaRPr lang="en-US" dirty="0"/>
          </a:p>
        </p:txBody>
      </p:sp>
    </p:spTree>
    <p:extLst>
      <p:ext uri="{BB962C8B-B14F-4D97-AF65-F5344CB8AC3E}">
        <p14:creationId xmlns:p14="http://schemas.microsoft.com/office/powerpoint/2010/main" val="202445715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57" y="116772"/>
            <a:ext cx="8916457" cy="5026727"/>
          </a:xfrm>
          <a:prstGeom prst="rect">
            <a:avLst/>
          </a:prstGeom>
        </p:spPr>
      </p:pic>
      <p:sp>
        <p:nvSpPr>
          <p:cNvPr id="2" name="Title 1"/>
          <p:cNvSpPr>
            <a:spLocks noGrp="1"/>
          </p:cNvSpPr>
          <p:nvPr>
            <p:ph type="title"/>
          </p:nvPr>
        </p:nvSpPr>
        <p:spPr/>
        <p:txBody>
          <a:bodyPr>
            <a:normAutofit/>
          </a:bodyPr>
          <a:lstStyle/>
          <a:p>
            <a:r>
              <a:rPr lang="en-US" sz="3600" dirty="0"/>
              <a:t>Not sure where the time goes</a:t>
            </a:r>
            <a:r>
              <a:rPr lang="en-US" sz="3600" dirty="0" smtClean="0"/>
              <a:t>?</a:t>
            </a:r>
            <a:endParaRPr lang="en-US" sz="3600" dirty="0"/>
          </a:p>
        </p:txBody>
      </p:sp>
      <p:sp>
        <p:nvSpPr>
          <p:cNvPr id="3" name="Content Placeholder 2"/>
          <p:cNvSpPr>
            <a:spLocks noGrp="1"/>
          </p:cNvSpPr>
          <p:nvPr>
            <p:ph idx="1"/>
          </p:nvPr>
        </p:nvSpPr>
        <p:spPr>
          <a:xfrm>
            <a:off x="533400" y="819150"/>
            <a:ext cx="8229600" cy="4171949"/>
          </a:xfrm>
        </p:spPr>
        <p:txBody>
          <a:bodyPr>
            <a:normAutofit fontScale="85000" lnSpcReduction="20000"/>
          </a:bodyPr>
          <a:lstStyle/>
          <a:p>
            <a:pPr marL="0" indent="0">
              <a:buNone/>
            </a:pPr>
            <a:r>
              <a:rPr lang="en-US" sz="2000" dirty="0"/>
              <a:t>  </a:t>
            </a:r>
            <a:endParaRPr lang="en-US" sz="2000" dirty="0"/>
          </a:p>
          <a:p>
            <a:pPr marL="0" indent="0">
              <a:buNone/>
            </a:pPr>
            <a:r>
              <a:rPr lang="en-US" sz="2400" dirty="0"/>
              <a:t>Idea:  Keep a time journal for a </a:t>
            </a:r>
            <a:r>
              <a:rPr lang="en-US" sz="2400" dirty="0" smtClean="0"/>
              <a:t>week</a:t>
            </a:r>
            <a:r>
              <a:rPr lang="en-US" sz="2400" dirty="0"/>
              <a:t> </a:t>
            </a:r>
            <a:endParaRPr lang="en-US" sz="2400" dirty="0"/>
          </a:p>
          <a:p>
            <a:pPr marL="0" indent="0">
              <a:buNone/>
            </a:pPr>
            <a:r>
              <a:rPr lang="en-US" sz="2400" dirty="0"/>
              <a:t>* Gives valuable information about how we spend time</a:t>
            </a:r>
            <a:r>
              <a:rPr lang="en-US" sz="2400" dirty="0"/>
              <a:t/>
            </a:r>
            <a:br>
              <a:rPr lang="en-US" sz="2400" dirty="0"/>
            </a:br>
            <a:endParaRPr lang="en-US" sz="2400" dirty="0"/>
          </a:p>
          <a:p>
            <a:pPr marL="0" indent="0">
              <a:buNone/>
            </a:pPr>
            <a:r>
              <a:rPr lang="en-US" sz="2400" dirty="0"/>
              <a:t>* </a:t>
            </a:r>
            <a:r>
              <a:rPr lang="en-US" sz="2400" dirty="0"/>
              <a:t>There's often a difference between how we think we spend our time and how we really spend our </a:t>
            </a:r>
            <a:r>
              <a:rPr lang="en-US" sz="2400" dirty="0" smtClean="0"/>
              <a:t>time</a:t>
            </a:r>
            <a:r>
              <a:rPr lang="mr-IN" sz="2400" dirty="0" smtClean="0"/>
              <a:t>…</a:t>
            </a:r>
            <a:r>
              <a:rPr lang="en-US" sz="2400" dirty="0"/>
              <a:t/>
            </a:r>
            <a:br>
              <a:rPr lang="en-US" sz="2400" dirty="0"/>
            </a:br>
            <a:endParaRPr lang="en-US" sz="2400" dirty="0"/>
          </a:p>
          <a:p>
            <a:pPr marL="0" indent="0">
              <a:buNone/>
            </a:pPr>
            <a:r>
              <a:rPr lang="en-US" sz="2400" dirty="0"/>
              <a:t>* Allows us to identify tasks that… </a:t>
            </a:r>
            <a:endParaRPr lang="en-US" sz="2400" dirty="0"/>
          </a:p>
          <a:p>
            <a:r>
              <a:rPr lang="en-US" sz="2400" dirty="0"/>
              <a:t>We can delegate to somebody else</a:t>
            </a:r>
            <a:br>
              <a:rPr lang="en-US" sz="2400" dirty="0"/>
            </a:br>
            <a:endParaRPr lang="en-US" sz="2400" dirty="0"/>
          </a:p>
          <a:p>
            <a:r>
              <a:rPr lang="en-US" sz="2400" dirty="0"/>
              <a:t>We can do more efficiently</a:t>
            </a:r>
            <a:br>
              <a:rPr lang="en-US" sz="2400" dirty="0"/>
            </a:br>
            <a:endParaRPr lang="en-US" sz="2400" dirty="0"/>
          </a:p>
          <a:p>
            <a:r>
              <a:rPr lang="en-US" sz="2400" dirty="0"/>
              <a:t>Are particularly important or unimportant.  Tackle important, non-urgent tasks before you tackle unimportant, urgent ones</a:t>
            </a:r>
            <a:r>
              <a:rPr lang="en-US" sz="2400" dirty="0" smtClean="0"/>
              <a:t>.            </a:t>
            </a:r>
            <a:r>
              <a:rPr lang="en-US" sz="2400" dirty="0" err="1" smtClean="0"/>
              <a:t>margaret</a:t>
            </a:r>
            <a:endParaRPr lang="en-US" sz="2400" dirty="0"/>
          </a:p>
          <a:p>
            <a:endParaRPr lang="en-US" sz="2400" dirty="0"/>
          </a:p>
        </p:txBody>
      </p:sp>
    </p:spTree>
    <p:extLst>
      <p:ext uri="{BB962C8B-B14F-4D97-AF65-F5344CB8AC3E}">
        <p14:creationId xmlns:p14="http://schemas.microsoft.com/office/powerpoint/2010/main" val="526758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111416" r="-111416"/>
          <a:stretch>
            <a:fillRect/>
          </a:stretch>
        </p:blipFill>
        <p:spPr>
          <a:xfrm>
            <a:off x="-1066800" y="133350"/>
            <a:ext cx="15316200" cy="4800599"/>
          </a:xfrm>
        </p:spPr>
      </p:pic>
      <p:sp>
        <p:nvSpPr>
          <p:cNvPr id="2" name="TextBox 1"/>
          <p:cNvSpPr txBox="1"/>
          <p:nvPr/>
        </p:nvSpPr>
        <p:spPr>
          <a:xfrm>
            <a:off x="381000" y="742950"/>
            <a:ext cx="3733800" cy="3170099"/>
          </a:xfrm>
          <a:prstGeom prst="rect">
            <a:avLst/>
          </a:prstGeom>
          <a:noFill/>
        </p:spPr>
        <p:txBody>
          <a:bodyPr wrap="square" rtlCol="0">
            <a:spAutoFit/>
          </a:bodyPr>
          <a:lstStyle/>
          <a:p>
            <a:pPr algn="ctr"/>
            <a:r>
              <a:rPr lang="en-US" sz="4000" dirty="0" smtClean="0"/>
              <a:t>So let’s begin by discussing </a:t>
            </a:r>
          </a:p>
          <a:p>
            <a:pPr algn="ctr"/>
            <a:r>
              <a:rPr lang="en-US" sz="4000" dirty="0"/>
              <a:t>T</a:t>
            </a:r>
            <a:r>
              <a:rPr lang="en-US" sz="4000" dirty="0" smtClean="0"/>
              <a:t>ime as a reflection of our priorities</a:t>
            </a:r>
            <a:endParaRPr lang="en-US" sz="4000" dirty="0"/>
          </a:p>
        </p:txBody>
      </p:sp>
      <p:sp>
        <p:nvSpPr>
          <p:cNvPr id="3" name="TextBox 2"/>
          <p:cNvSpPr txBox="1"/>
          <p:nvPr/>
        </p:nvSpPr>
        <p:spPr>
          <a:xfrm>
            <a:off x="7696200" y="4629150"/>
            <a:ext cx="14478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8376530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2103"/>
            <a:ext cx="9144000" cy="5155603"/>
          </a:xfrm>
          <a:prstGeom prst="rect">
            <a:avLst/>
          </a:prstGeom>
        </p:spPr>
      </p:pic>
      <p:sp>
        <p:nvSpPr>
          <p:cNvPr id="2" name="TextBox 1"/>
          <p:cNvSpPr txBox="1"/>
          <p:nvPr/>
        </p:nvSpPr>
        <p:spPr>
          <a:xfrm>
            <a:off x="1447800" y="590550"/>
            <a:ext cx="6934200" cy="2308324"/>
          </a:xfrm>
          <a:prstGeom prst="rect">
            <a:avLst/>
          </a:prstGeom>
          <a:noFill/>
        </p:spPr>
        <p:txBody>
          <a:bodyPr wrap="square" rtlCol="0">
            <a:spAutoFit/>
          </a:bodyPr>
          <a:lstStyle/>
          <a:p>
            <a:pPr algn="ctr"/>
            <a:r>
              <a:rPr lang="en-US" sz="2400" dirty="0" smtClean="0"/>
              <a:t>Time Management is really a misnomer.</a:t>
            </a:r>
          </a:p>
          <a:p>
            <a:pPr algn="ctr"/>
            <a:r>
              <a:rPr lang="en-US" sz="2400" dirty="0" smtClean="0"/>
              <a:t>The challenge is not to manage time,</a:t>
            </a:r>
          </a:p>
          <a:p>
            <a:pPr algn="ctr"/>
            <a:r>
              <a:rPr lang="en-US" sz="2400" dirty="0" smtClean="0"/>
              <a:t>But to manage ourselves.</a:t>
            </a:r>
          </a:p>
          <a:p>
            <a:pPr algn="ctr"/>
            <a:endParaRPr lang="en-US" sz="2400" dirty="0" smtClean="0"/>
          </a:p>
          <a:p>
            <a:pPr algn="ctr"/>
            <a:r>
              <a:rPr lang="en-US" sz="2400" dirty="0" smtClean="0"/>
              <a:t>The key is not to prioritize what’s on our schedule .. </a:t>
            </a:r>
          </a:p>
          <a:p>
            <a:pPr algn="ctr"/>
            <a:r>
              <a:rPr lang="en-US" sz="2400" dirty="0" smtClean="0"/>
              <a:t>But to schedule our priorities !</a:t>
            </a:r>
            <a:endParaRPr lang="en-US" sz="2400" dirty="0"/>
          </a:p>
        </p:txBody>
      </p:sp>
      <p:sp>
        <p:nvSpPr>
          <p:cNvPr id="3" name="TextBox 2"/>
          <p:cNvSpPr txBox="1"/>
          <p:nvPr/>
        </p:nvSpPr>
        <p:spPr>
          <a:xfrm>
            <a:off x="7543800" y="4629150"/>
            <a:ext cx="12192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35579940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85750"/>
            <a:ext cx="8382000" cy="1447800"/>
          </a:xfrm>
        </p:spPr>
        <p:txBody>
          <a:bodyPr>
            <a:noAutofit/>
          </a:bodyPr>
          <a:lstStyle/>
          <a:p>
            <a:r>
              <a:rPr lang="en-US" sz="2800" dirty="0" smtClean="0"/>
              <a:t>So Let’s Ask </a:t>
            </a:r>
            <a:r>
              <a:rPr lang="mr-IN" sz="2800" dirty="0" smtClean="0"/>
              <a:t>…</a:t>
            </a:r>
            <a:r>
              <a:rPr lang="en-US" sz="2800" dirty="0" smtClean="0"/>
              <a:t> What are my Priorities?</a:t>
            </a:r>
            <a:br>
              <a:rPr lang="en-US" sz="2800" dirty="0" smtClean="0"/>
            </a:br>
            <a:r>
              <a:rPr lang="en-US" sz="2800" dirty="0" smtClean="0"/>
              <a:t>What do I want</a:t>
            </a:r>
            <a:r>
              <a:rPr lang="mr-IN" sz="2800" dirty="0" smtClean="0"/>
              <a:t>…</a:t>
            </a:r>
            <a:r>
              <a:rPr lang="en-US" sz="2800" dirty="0" smtClean="0"/>
              <a:t>	</a:t>
            </a:r>
            <a:br>
              <a:rPr lang="en-US" sz="2800" dirty="0" smtClean="0"/>
            </a:br>
            <a:r>
              <a:rPr lang="en-US" sz="2800" dirty="0" smtClean="0"/>
              <a:t>for my life, my family, my Shaklee business?</a:t>
            </a:r>
            <a:endParaRPr lang="en-US" sz="2800" dirty="0"/>
          </a:p>
        </p:txBody>
      </p:sp>
      <p:sp>
        <p:nvSpPr>
          <p:cNvPr id="3" name="Content Placeholder 2"/>
          <p:cNvSpPr>
            <a:spLocks noGrp="1"/>
          </p:cNvSpPr>
          <p:nvPr>
            <p:ph idx="1"/>
          </p:nvPr>
        </p:nvSpPr>
        <p:spPr>
          <a:xfrm>
            <a:off x="3124200" y="1809750"/>
            <a:ext cx="5638800" cy="2133600"/>
          </a:xfrm>
        </p:spPr>
        <p:txBody>
          <a:bodyPr>
            <a:normAutofit lnSpcReduction="10000"/>
          </a:bodyPr>
          <a:lstStyle/>
          <a:p>
            <a:pPr>
              <a:buNone/>
            </a:pPr>
            <a:r>
              <a:rPr lang="en-US" sz="2400" dirty="0" smtClean="0"/>
              <a:t>Let’s examine even further </a:t>
            </a:r>
            <a:r>
              <a:rPr lang="mr-IN" sz="2400" dirty="0" smtClean="0"/>
              <a:t>…</a:t>
            </a:r>
            <a:endParaRPr lang="en-US" sz="2400" dirty="0" smtClean="0"/>
          </a:p>
          <a:p>
            <a:r>
              <a:rPr lang="en-US" sz="2400" dirty="0" smtClean="0"/>
              <a:t>Is our business a spare-time business?</a:t>
            </a:r>
          </a:p>
          <a:p>
            <a:r>
              <a:rPr lang="en-US" sz="2400" dirty="0" smtClean="0"/>
              <a:t>A “left-over” time business?</a:t>
            </a:r>
          </a:p>
          <a:p>
            <a:r>
              <a:rPr lang="en-US" sz="2400" dirty="0" smtClean="0"/>
              <a:t>Or a serious business to which I am committed</a:t>
            </a:r>
            <a:r>
              <a:rPr lang="en-US" sz="2400" dirty="0" smtClean="0"/>
              <a:t>?                         </a:t>
            </a:r>
            <a:r>
              <a:rPr lang="en-US" sz="2400" dirty="0" err="1" smtClean="0"/>
              <a:t>lisa</a:t>
            </a:r>
            <a:endParaRPr lang="en-US" sz="2400" dirty="0" smtClean="0"/>
          </a:p>
          <a:p>
            <a:pPr lvl="1">
              <a:buNone/>
            </a:pPr>
            <a:endParaRPr lang="en-US" dirty="0" smtClean="0"/>
          </a:p>
          <a:p>
            <a:pPr lvl="1">
              <a:buNone/>
            </a:pPr>
            <a:endParaRPr lang="en-US" dirty="0" smtClean="0"/>
          </a:p>
          <a:p>
            <a:pPr lvl="1">
              <a:buNone/>
            </a:pPr>
            <a:endParaRPr lang="en-US" dirty="0" smtClean="0"/>
          </a:p>
          <a:p>
            <a:pPr lvl="1"/>
            <a:endParaRPr lang="en-US" dirty="0" smtClean="0"/>
          </a:p>
          <a:p>
            <a:pPr lvl="1">
              <a:buNone/>
            </a:pPr>
            <a:endParaRPr lang="en-US" dirty="0" smtClean="0"/>
          </a:p>
          <a:p>
            <a:pPr lvl="1"/>
            <a:endParaRPr lang="en-US" dirty="0" smtClean="0"/>
          </a:p>
          <a:p>
            <a:pPr lvl="1"/>
            <a:endParaRPr lang="en-US" dirty="0" smtClean="0"/>
          </a:p>
        </p:txBody>
      </p:sp>
      <p:pic>
        <p:nvPicPr>
          <p:cNvPr id="4" name="Content Placeholder 4"/>
          <p:cNvPicPr>
            <a:picLocks noChangeAspect="1"/>
          </p:cNvPicPr>
          <p:nvPr/>
        </p:nvPicPr>
        <p:blipFill rotWithShape="1">
          <a:blip r:embed="rId2"/>
          <a:srcRect l="-56132" t="-6076" r="-56132" b="-6076"/>
          <a:stretch/>
        </p:blipFill>
        <p:spPr>
          <a:xfrm>
            <a:off x="-1066800" y="1581150"/>
            <a:ext cx="5257800" cy="2749799"/>
          </a:xfrm>
          <a:prstGeom prst="rect">
            <a:avLst/>
          </a:prstGeom>
        </p:spPr>
      </p:pic>
      <p:sp>
        <p:nvSpPr>
          <p:cNvPr id="5" name="Rectangle 4"/>
          <p:cNvSpPr/>
          <p:nvPr/>
        </p:nvSpPr>
        <p:spPr>
          <a:xfrm>
            <a:off x="1066800" y="4400550"/>
            <a:ext cx="7391400" cy="523220"/>
          </a:xfrm>
          <a:prstGeom prst="rect">
            <a:avLst/>
          </a:prstGeom>
          <a:ln>
            <a:solidFill>
              <a:schemeClr val="accent3">
                <a:lumMod val="50000"/>
              </a:schemeClr>
            </a:solidFill>
          </a:ln>
        </p:spPr>
        <p:txBody>
          <a:bodyPr wrap="square">
            <a:spAutoFit/>
          </a:bodyPr>
          <a:lstStyle/>
          <a:p>
            <a:pPr>
              <a:buNone/>
            </a:pPr>
            <a:r>
              <a:rPr lang="en-US" sz="2800" dirty="0" smtClean="0"/>
              <a:t>We </a:t>
            </a:r>
            <a:r>
              <a:rPr lang="en-US" sz="2800" dirty="0"/>
              <a:t>can’t do it all</a:t>
            </a:r>
            <a:r>
              <a:rPr lang="en-US" sz="2800" dirty="0" smtClean="0"/>
              <a:t>…</a:t>
            </a:r>
            <a:r>
              <a:rPr lang="en-US" sz="2800" dirty="0"/>
              <a:t> </a:t>
            </a:r>
            <a:r>
              <a:rPr lang="en-US" sz="2800" dirty="0" smtClean="0"/>
              <a:t>  but we </a:t>
            </a:r>
            <a:r>
              <a:rPr lang="en-US" sz="2800" dirty="0"/>
              <a:t>can do what matters </a:t>
            </a:r>
          </a:p>
        </p:txBody>
      </p:sp>
    </p:spTree>
    <p:extLst>
      <p:ext uri="{BB962C8B-B14F-4D97-AF65-F5344CB8AC3E}">
        <p14:creationId xmlns:p14="http://schemas.microsoft.com/office/powerpoint/2010/main" val="78003572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89457" y="122054"/>
            <a:ext cx="3897421" cy="584776"/>
          </a:xfrm>
          <a:prstGeom prst="rect">
            <a:avLst/>
          </a:prstGeom>
          <a:noFill/>
          <a:ln>
            <a:solidFill>
              <a:srgbClr val="00B050"/>
            </a:solidFill>
          </a:ln>
        </p:spPr>
        <p:txBody>
          <a:bodyPr wrap="none" rtlCol="0">
            <a:spAutoFit/>
          </a:bodyPr>
          <a:lstStyle/>
          <a:p>
            <a:r>
              <a:rPr lang="en-US" sz="3200" dirty="0" smtClean="0"/>
              <a:t>Ongoing Promotions…</a:t>
            </a:r>
            <a:endParaRPr lang="en-US" sz="3200" dirty="0"/>
          </a:p>
        </p:txBody>
      </p:sp>
      <p:sp>
        <p:nvSpPr>
          <p:cNvPr id="3" name="TextBox 2"/>
          <p:cNvSpPr txBox="1"/>
          <p:nvPr/>
        </p:nvSpPr>
        <p:spPr>
          <a:xfrm>
            <a:off x="289450" y="725588"/>
            <a:ext cx="4420286" cy="3970318"/>
          </a:xfrm>
          <a:prstGeom prst="rect">
            <a:avLst/>
          </a:prstGeom>
          <a:noFill/>
        </p:spPr>
        <p:txBody>
          <a:bodyPr wrap="square" rtlCol="0">
            <a:spAutoFit/>
          </a:bodyPr>
          <a:lstStyle/>
          <a:p>
            <a:r>
              <a:rPr lang="en-US" dirty="0"/>
              <a:t>GREAT NEWS!! Our </a:t>
            </a:r>
            <a:r>
              <a:rPr lang="en-US" dirty="0" err="1"/>
              <a:t>Healthprint</a:t>
            </a:r>
            <a:r>
              <a:rPr lang="en-US" dirty="0"/>
              <a:t> Special Offer is EXTENDED thru </a:t>
            </a:r>
            <a:r>
              <a:rPr lang="en-US" dirty="0" smtClean="0"/>
              <a:t>April.</a:t>
            </a:r>
          </a:p>
          <a:p>
            <a:endParaRPr lang="en-US" dirty="0" smtClean="0"/>
          </a:p>
          <a:p>
            <a:r>
              <a:rPr lang="en-US" dirty="0" smtClean="0"/>
              <a:t>Do </a:t>
            </a:r>
            <a:r>
              <a:rPr lang="en-US" dirty="0"/>
              <a:t>your </a:t>
            </a:r>
            <a:r>
              <a:rPr lang="en-US" dirty="0" err="1"/>
              <a:t>Healthprint</a:t>
            </a:r>
            <a:r>
              <a:rPr lang="en-US" dirty="0"/>
              <a:t> again or for the 1st time - if you purchase the Middle or Large product </a:t>
            </a:r>
            <a:r>
              <a:rPr lang="en-US" b="1" dirty="0"/>
              <a:t>packages (or choose your own products that equal the $$ amount of the Middle or Large package</a:t>
            </a:r>
            <a:r>
              <a:rPr lang="en-US" dirty="0"/>
              <a:t>) you will receive a FREE Product based on your #1 Health goal!! </a:t>
            </a:r>
            <a:endParaRPr lang="en-US" dirty="0" smtClean="0"/>
          </a:p>
          <a:p>
            <a:r>
              <a:rPr lang="en-US" dirty="0" smtClean="0"/>
              <a:t>Order </a:t>
            </a:r>
            <a:r>
              <a:rPr lang="en-US" dirty="0"/>
              <a:t>the Large package or the equivalent $$ amount and receive the FREE products AND up to $20 off shipping</a:t>
            </a:r>
            <a:r>
              <a:rPr lang="en-US" dirty="0" smtClean="0"/>
              <a:t>!!!</a:t>
            </a:r>
          </a:p>
          <a:p>
            <a:endParaRPr lang="en-US" dirty="0"/>
          </a:p>
          <a:p>
            <a:r>
              <a:rPr lang="en-US" dirty="0"/>
              <a:t>This is a GREAT time to save!</a:t>
            </a:r>
            <a:r>
              <a:rPr lang="en-US" dirty="0" smtClean="0"/>
              <a:t>!     </a:t>
            </a:r>
            <a:r>
              <a:rPr lang="en-US" dirty="0" err="1" smtClean="0"/>
              <a:t>francine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736" y="217088"/>
            <a:ext cx="4180264" cy="4490379"/>
          </a:xfrm>
          <a:prstGeom prst="rect">
            <a:avLst/>
          </a:prstGeom>
        </p:spPr>
      </p:pic>
    </p:spTree>
    <p:extLst>
      <p:ext uri="{BB962C8B-B14F-4D97-AF65-F5344CB8AC3E}">
        <p14:creationId xmlns:p14="http://schemas.microsoft.com/office/powerpoint/2010/main" val="3007140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0" y="0"/>
            <a:ext cx="9144000" cy="5143500"/>
          </a:xfrm>
          <a:prstGeom prst="rect">
            <a:avLst/>
          </a:prstGeom>
        </p:spPr>
      </p:pic>
      <p:sp>
        <p:nvSpPr>
          <p:cNvPr id="2" name="Content Placeholder 1"/>
          <p:cNvSpPr>
            <a:spLocks noGrp="1"/>
          </p:cNvSpPr>
          <p:nvPr>
            <p:ph idx="1"/>
          </p:nvPr>
        </p:nvSpPr>
        <p:spPr>
          <a:xfrm>
            <a:off x="609600" y="1200151"/>
            <a:ext cx="7924800" cy="685800"/>
          </a:xfrm>
        </p:spPr>
        <p:txBody>
          <a:bodyPr>
            <a:normAutofit fontScale="47500" lnSpcReduction="20000"/>
          </a:bodyPr>
          <a:lstStyle/>
          <a:p>
            <a:pPr marL="0" indent="0">
              <a:buNone/>
            </a:pPr>
            <a:r>
              <a:rPr lang="en-US" sz="4500" dirty="0" smtClean="0"/>
              <a:t>When we say  “ I don’t have time” </a:t>
            </a:r>
            <a:r>
              <a:rPr lang="mr-IN" sz="4500" dirty="0" smtClean="0"/>
              <a:t>…</a:t>
            </a:r>
            <a:r>
              <a:rPr lang="en-US" sz="4500" dirty="0"/>
              <a:t> </a:t>
            </a:r>
            <a:r>
              <a:rPr lang="en-US" sz="4500" dirty="0" smtClean="0"/>
              <a:t>    What we really are saying is</a:t>
            </a:r>
            <a:r>
              <a:rPr lang="mr-IN" sz="4500" dirty="0" smtClean="0"/>
              <a:t>…</a:t>
            </a:r>
            <a:endParaRPr lang="en-US" sz="4500" dirty="0" smtClean="0"/>
          </a:p>
          <a:p>
            <a:pPr marL="0" indent="0">
              <a:buNone/>
            </a:pPr>
            <a:r>
              <a:rPr lang="en-US" sz="4500" dirty="0" smtClean="0"/>
              <a:t>			“It’s not a priority.”</a:t>
            </a:r>
            <a:endParaRPr lang="en-US" sz="4500" dirty="0"/>
          </a:p>
          <a:p>
            <a:pPr marL="0" indent="0">
              <a:buNone/>
            </a:pPr>
            <a:endParaRPr lang="en-US" sz="2000" dirty="0"/>
          </a:p>
        </p:txBody>
      </p:sp>
      <p:sp>
        <p:nvSpPr>
          <p:cNvPr id="3" name="TextBox 2"/>
          <p:cNvSpPr txBox="1"/>
          <p:nvPr/>
        </p:nvSpPr>
        <p:spPr>
          <a:xfrm>
            <a:off x="838200" y="209550"/>
            <a:ext cx="7696200" cy="954107"/>
          </a:xfrm>
          <a:prstGeom prst="rect">
            <a:avLst/>
          </a:prstGeom>
          <a:noFill/>
          <a:ln>
            <a:solidFill>
              <a:schemeClr val="tx2">
                <a:lumMod val="60000"/>
                <a:lumOff val="40000"/>
              </a:schemeClr>
            </a:solidFill>
          </a:ln>
        </p:spPr>
        <p:txBody>
          <a:bodyPr wrap="square" rtlCol="0">
            <a:spAutoFit/>
          </a:bodyPr>
          <a:lstStyle/>
          <a:p>
            <a:pPr algn="ctr"/>
            <a:r>
              <a:rPr lang="en-US" sz="2800" dirty="0" smtClean="0"/>
              <a:t>So Is how we are  spending our time now </a:t>
            </a:r>
          </a:p>
          <a:p>
            <a:pPr algn="ctr"/>
            <a:r>
              <a:rPr lang="en-US" sz="2800" dirty="0" smtClean="0"/>
              <a:t>reflecting our priorities?</a:t>
            </a:r>
            <a:endParaRPr lang="en-US" sz="2800" dirty="0"/>
          </a:p>
        </p:txBody>
      </p:sp>
      <p:sp>
        <p:nvSpPr>
          <p:cNvPr id="4" name="Rectangle 3"/>
          <p:cNvSpPr/>
          <p:nvPr/>
        </p:nvSpPr>
        <p:spPr>
          <a:xfrm>
            <a:off x="457200" y="1962150"/>
            <a:ext cx="8839200" cy="461665"/>
          </a:xfrm>
          <a:prstGeom prst="rect">
            <a:avLst/>
          </a:prstGeom>
        </p:spPr>
        <p:txBody>
          <a:bodyPr wrap="square">
            <a:spAutoFit/>
          </a:bodyPr>
          <a:lstStyle/>
          <a:p>
            <a:r>
              <a:rPr lang="en-US" sz="2400" dirty="0" smtClean="0"/>
              <a:t>When we say </a:t>
            </a:r>
            <a:r>
              <a:rPr lang="mr-IN" sz="2400" dirty="0" smtClean="0"/>
              <a:t>…</a:t>
            </a:r>
            <a:r>
              <a:rPr lang="en-US" sz="2400" dirty="0" smtClean="0"/>
              <a:t>“</a:t>
            </a:r>
            <a:r>
              <a:rPr lang="en-US" sz="2400" dirty="0"/>
              <a:t>I don’t have time to exercise </a:t>
            </a:r>
            <a:r>
              <a:rPr lang="mr-IN" sz="2400" dirty="0"/>
              <a:t>–</a:t>
            </a:r>
            <a:r>
              <a:rPr lang="en-US" sz="2400" dirty="0"/>
              <a:t> </a:t>
            </a:r>
            <a:r>
              <a:rPr lang="en-US" sz="2400" dirty="0" smtClean="0"/>
              <a:t>that translates </a:t>
            </a:r>
            <a:r>
              <a:rPr lang="en-US" sz="2400" dirty="0"/>
              <a:t>to </a:t>
            </a:r>
            <a:r>
              <a:rPr lang="en-US" sz="2000" dirty="0"/>
              <a:t>	</a:t>
            </a:r>
          </a:p>
        </p:txBody>
      </p:sp>
      <p:sp>
        <p:nvSpPr>
          <p:cNvPr id="5" name="Rectangle 4"/>
          <p:cNvSpPr/>
          <p:nvPr/>
        </p:nvSpPr>
        <p:spPr>
          <a:xfrm>
            <a:off x="1905000" y="2495550"/>
            <a:ext cx="3860289" cy="461665"/>
          </a:xfrm>
          <a:prstGeom prst="rect">
            <a:avLst/>
          </a:prstGeom>
        </p:spPr>
        <p:txBody>
          <a:bodyPr wrap="none">
            <a:spAutoFit/>
          </a:bodyPr>
          <a:lstStyle/>
          <a:p>
            <a:r>
              <a:rPr lang="en-US" dirty="0"/>
              <a:t> </a:t>
            </a:r>
            <a:r>
              <a:rPr lang="en-US" sz="2400" dirty="0"/>
              <a:t>“ my health is not a priority”.</a:t>
            </a:r>
          </a:p>
        </p:txBody>
      </p:sp>
      <p:sp>
        <p:nvSpPr>
          <p:cNvPr id="6" name="Rectangle 5"/>
          <p:cNvSpPr/>
          <p:nvPr/>
        </p:nvSpPr>
        <p:spPr>
          <a:xfrm>
            <a:off x="685800" y="3028950"/>
            <a:ext cx="7772400" cy="461665"/>
          </a:xfrm>
          <a:prstGeom prst="rect">
            <a:avLst/>
          </a:prstGeom>
        </p:spPr>
        <p:txBody>
          <a:bodyPr wrap="square">
            <a:spAutoFit/>
          </a:bodyPr>
          <a:lstStyle/>
          <a:p>
            <a:r>
              <a:rPr lang="en-US" sz="2400" dirty="0"/>
              <a:t>“I don’t have time to make phone calls </a:t>
            </a:r>
            <a:r>
              <a:rPr lang="mr-IN" sz="2400" dirty="0"/>
              <a:t>…</a:t>
            </a:r>
            <a:r>
              <a:rPr lang="en-US" sz="2400" dirty="0"/>
              <a:t>” translates to</a:t>
            </a:r>
          </a:p>
        </p:txBody>
      </p:sp>
      <p:sp>
        <p:nvSpPr>
          <p:cNvPr id="7" name="Rectangle 6"/>
          <p:cNvSpPr/>
          <p:nvPr/>
        </p:nvSpPr>
        <p:spPr>
          <a:xfrm>
            <a:off x="2209800" y="3638550"/>
            <a:ext cx="4028116" cy="461665"/>
          </a:xfrm>
          <a:prstGeom prst="rect">
            <a:avLst/>
          </a:prstGeom>
        </p:spPr>
        <p:txBody>
          <a:bodyPr wrap="none">
            <a:spAutoFit/>
          </a:bodyPr>
          <a:lstStyle/>
          <a:p>
            <a:r>
              <a:rPr lang="en-US" sz="2400" dirty="0"/>
              <a:t>“My business is not a priority.”</a:t>
            </a:r>
          </a:p>
        </p:txBody>
      </p:sp>
      <p:sp>
        <p:nvSpPr>
          <p:cNvPr id="8" name="Rectangle 7"/>
          <p:cNvSpPr/>
          <p:nvPr/>
        </p:nvSpPr>
        <p:spPr>
          <a:xfrm>
            <a:off x="685800" y="4171950"/>
            <a:ext cx="8077200" cy="1107996"/>
          </a:xfrm>
          <a:prstGeom prst="rect">
            <a:avLst/>
          </a:prstGeom>
        </p:spPr>
        <p:txBody>
          <a:bodyPr wrap="square">
            <a:spAutoFit/>
          </a:bodyPr>
          <a:lstStyle/>
          <a:p>
            <a:r>
              <a:rPr lang="en-US" sz="2400" dirty="0" smtClean="0"/>
              <a:t>Therefore ---</a:t>
            </a:r>
            <a:r>
              <a:rPr lang="en-US" sz="2400" dirty="0"/>
              <a:t>I have time to iron my sheets, I just don’t want to.		</a:t>
            </a:r>
          </a:p>
          <a:p>
            <a:endParaRPr lang="en-US" dirty="0"/>
          </a:p>
        </p:txBody>
      </p:sp>
      <p:sp>
        <p:nvSpPr>
          <p:cNvPr id="10" name="TextBox 9"/>
          <p:cNvSpPr txBox="1"/>
          <p:nvPr/>
        </p:nvSpPr>
        <p:spPr>
          <a:xfrm>
            <a:off x="8305800" y="3714750"/>
            <a:ext cx="10668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9942745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2400" y="73813"/>
            <a:ext cx="8991600" cy="5069091"/>
          </a:xfrm>
          <a:prstGeom prst="rect">
            <a:avLst/>
          </a:prstGeom>
        </p:spPr>
      </p:pic>
      <p:sp>
        <p:nvSpPr>
          <p:cNvPr id="2" name="Title 1"/>
          <p:cNvSpPr>
            <a:spLocks noGrp="1"/>
          </p:cNvSpPr>
          <p:nvPr>
            <p:ph type="title"/>
          </p:nvPr>
        </p:nvSpPr>
        <p:spPr>
          <a:xfrm>
            <a:off x="304800" y="205980"/>
            <a:ext cx="8534400" cy="2213370"/>
          </a:xfrm>
        </p:spPr>
        <p:txBody>
          <a:bodyPr>
            <a:noAutofit/>
          </a:bodyPr>
          <a:lstStyle/>
          <a:p>
            <a:r>
              <a:rPr lang="en-US" sz="2800" dirty="0" smtClean="0"/>
              <a:t>When we know what we want </a:t>
            </a:r>
            <a:r>
              <a:rPr lang="mr-IN" sz="2800" dirty="0" smtClean="0"/>
              <a:t>…</a:t>
            </a:r>
            <a:r>
              <a:rPr lang="en-US" sz="2800" dirty="0" smtClean="0"/>
              <a:t> </a:t>
            </a:r>
            <a:br>
              <a:rPr lang="en-US" sz="2800" dirty="0" smtClean="0"/>
            </a:br>
            <a:r>
              <a:rPr lang="en-US" sz="2800" dirty="0" smtClean="0"/>
              <a:t>We set goals to get what we want</a:t>
            </a:r>
            <a:r>
              <a:rPr lang="mr-IN" sz="2800" dirty="0" smtClean="0"/>
              <a:t>…</a:t>
            </a:r>
            <a:r>
              <a:rPr lang="en-US" sz="2800" dirty="0" smtClean="0"/>
              <a:t/>
            </a:r>
            <a:br>
              <a:rPr lang="en-US" sz="2800" dirty="0" smtClean="0"/>
            </a:br>
            <a:r>
              <a:rPr lang="en-US" sz="2800" dirty="0" smtClean="0"/>
              <a:t>and make a plan to figure out how to reach those goals and so we can live how we want..</a:t>
            </a:r>
            <a:endParaRPr lang="en-US" sz="2800" dirty="0"/>
          </a:p>
        </p:txBody>
      </p:sp>
      <p:sp>
        <p:nvSpPr>
          <p:cNvPr id="3" name="Content Placeholder 2"/>
          <p:cNvSpPr>
            <a:spLocks noGrp="1"/>
          </p:cNvSpPr>
          <p:nvPr>
            <p:ph idx="1"/>
          </p:nvPr>
        </p:nvSpPr>
        <p:spPr>
          <a:xfrm>
            <a:off x="2743200" y="2495550"/>
            <a:ext cx="3962400" cy="609600"/>
          </a:xfrm>
          <a:ln>
            <a:solidFill>
              <a:schemeClr val="tx2">
                <a:lumMod val="75000"/>
              </a:schemeClr>
            </a:solidFill>
          </a:ln>
        </p:spPr>
        <p:txBody>
          <a:bodyPr>
            <a:normAutofit fontScale="92500"/>
          </a:bodyPr>
          <a:lstStyle/>
          <a:p>
            <a:pPr marL="0" indent="0">
              <a:buNone/>
            </a:pPr>
            <a:r>
              <a:rPr lang="en-US" dirty="0" smtClean="0"/>
              <a:t>All of this will require </a:t>
            </a:r>
            <a:r>
              <a:rPr lang="mr-IN" dirty="0" smtClean="0"/>
              <a:t>…</a:t>
            </a:r>
            <a:endParaRPr lang="en-US" sz="2400" dirty="0"/>
          </a:p>
        </p:txBody>
      </p:sp>
      <p:sp>
        <p:nvSpPr>
          <p:cNvPr id="6" name="TextBox 5"/>
          <p:cNvSpPr txBox="1"/>
          <p:nvPr/>
        </p:nvSpPr>
        <p:spPr>
          <a:xfrm>
            <a:off x="2057400" y="3409950"/>
            <a:ext cx="5029200" cy="830997"/>
          </a:xfrm>
          <a:prstGeom prst="rect">
            <a:avLst/>
          </a:prstGeom>
          <a:noFill/>
          <a:ln>
            <a:solidFill>
              <a:schemeClr val="accent1">
                <a:lumMod val="75000"/>
              </a:schemeClr>
            </a:solidFill>
          </a:ln>
        </p:spPr>
        <p:txBody>
          <a:bodyPr wrap="square" rtlCol="0">
            <a:spAutoFit/>
          </a:bodyPr>
          <a:lstStyle/>
          <a:p>
            <a:r>
              <a:rPr lang="en-US" sz="4800" dirty="0" smtClean="0"/>
              <a:t>Getting Organized!</a:t>
            </a:r>
            <a:endParaRPr lang="en-US" sz="4800" dirty="0"/>
          </a:p>
        </p:txBody>
      </p:sp>
      <p:sp>
        <p:nvSpPr>
          <p:cNvPr id="4" name="TextBox 3"/>
          <p:cNvSpPr txBox="1"/>
          <p:nvPr/>
        </p:nvSpPr>
        <p:spPr>
          <a:xfrm>
            <a:off x="7848600" y="3867150"/>
            <a:ext cx="11430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5417653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4816"/>
            <a:ext cx="9144000" cy="5128684"/>
          </a:xfrm>
          <a:prstGeom prst="rect">
            <a:avLst/>
          </a:prstGeom>
        </p:spPr>
      </p:pic>
      <p:sp>
        <p:nvSpPr>
          <p:cNvPr id="2" name="Title 1"/>
          <p:cNvSpPr>
            <a:spLocks noGrp="1"/>
          </p:cNvSpPr>
          <p:nvPr>
            <p:ph type="title"/>
          </p:nvPr>
        </p:nvSpPr>
        <p:spPr>
          <a:xfrm>
            <a:off x="381000" y="1123950"/>
            <a:ext cx="8229600" cy="2365772"/>
          </a:xfrm>
        </p:spPr>
        <p:txBody>
          <a:bodyPr>
            <a:normAutofit/>
          </a:bodyPr>
          <a:lstStyle/>
          <a:p>
            <a:r>
              <a:rPr lang="en-US" sz="3600" dirty="0"/>
              <a:t>How do we take a life that is already full and add this beautiful thing we call a Shaklee business into it?   </a:t>
            </a:r>
            <a:br>
              <a:rPr lang="en-US" sz="3600" dirty="0"/>
            </a:br>
            <a:endParaRPr lang="en-US" sz="3600" dirty="0"/>
          </a:p>
        </p:txBody>
      </p:sp>
      <p:sp>
        <p:nvSpPr>
          <p:cNvPr id="3" name="TextBox 2"/>
          <p:cNvSpPr txBox="1"/>
          <p:nvPr/>
        </p:nvSpPr>
        <p:spPr>
          <a:xfrm>
            <a:off x="7467600" y="4248150"/>
            <a:ext cx="13716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94473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148930"/>
            <a:ext cx="5486400" cy="765571"/>
          </a:xfrm>
        </p:spPr>
        <p:txBody>
          <a:bodyPr>
            <a:normAutofit/>
          </a:bodyPr>
          <a:lstStyle/>
          <a:p>
            <a:r>
              <a:rPr lang="en-US" sz="3200" dirty="0"/>
              <a:t>The Power of Being Organized</a:t>
            </a:r>
          </a:p>
        </p:txBody>
      </p:sp>
      <p:sp>
        <p:nvSpPr>
          <p:cNvPr id="3" name="Content Placeholder 2"/>
          <p:cNvSpPr>
            <a:spLocks noGrp="1"/>
          </p:cNvSpPr>
          <p:nvPr>
            <p:ph idx="1"/>
          </p:nvPr>
        </p:nvSpPr>
        <p:spPr>
          <a:xfrm>
            <a:off x="419101" y="793405"/>
            <a:ext cx="4953000" cy="1007764"/>
          </a:xfrm>
        </p:spPr>
        <p:txBody>
          <a:bodyPr>
            <a:noAutofit/>
          </a:bodyPr>
          <a:lstStyle/>
          <a:p>
            <a:r>
              <a:rPr lang="en-US" sz="2000" dirty="0"/>
              <a:t>To be intentional about reaching our goals, maintaining ”balance”, honoring priorities </a:t>
            </a:r>
            <a:r>
              <a:rPr lang="mr-IN" sz="2000" dirty="0"/>
              <a:t>…</a:t>
            </a:r>
            <a:r>
              <a:rPr lang="en-US" sz="2000" dirty="0"/>
              <a:t> all  must be </a:t>
            </a:r>
            <a:r>
              <a:rPr lang="en-US" sz="2000" b="1" dirty="0"/>
              <a:t>written down.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8801" y="361950"/>
            <a:ext cx="3386667" cy="1905000"/>
          </a:xfrm>
          <a:prstGeom prst="rect">
            <a:avLst/>
          </a:prstGeom>
        </p:spPr>
      </p:pic>
      <p:sp>
        <p:nvSpPr>
          <p:cNvPr id="7" name="TextBox 6"/>
          <p:cNvSpPr txBox="1"/>
          <p:nvPr/>
        </p:nvSpPr>
        <p:spPr>
          <a:xfrm>
            <a:off x="419101" y="1878661"/>
            <a:ext cx="5129292" cy="3085460"/>
          </a:xfrm>
          <a:prstGeom prst="rect">
            <a:avLst/>
          </a:prstGeom>
          <a:noFill/>
        </p:spPr>
        <p:txBody>
          <a:bodyPr wrap="square" lIns="68580" tIns="34290" rIns="68580" bIns="34290" rtlCol="0">
            <a:spAutoFit/>
          </a:bodyPr>
          <a:lstStyle/>
          <a:p>
            <a:pPr marL="285743" indent="-285743">
              <a:buFont typeface="Arial" charset="0"/>
              <a:buChar char="•"/>
            </a:pPr>
            <a:r>
              <a:rPr lang="en-US" sz="2000" b="1" dirty="0"/>
              <a:t>Utilize tools </a:t>
            </a:r>
            <a:r>
              <a:rPr lang="en-US" sz="2000" dirty="0"/>
              <a:t>–  Day planners, To-Do List, Calendars, Schedules, phone reminders – whatever works best for you.     </a:t>
            </a:r>
          </a:p>
          <a:p>
            <a:pPr marL="285743" indent="-285743">
              <a:buFont typeface="Arial" charset="0"/>
              <a:buChar char="•"/>
            </a:pPr>
            <a:r>
              <a:rPr lang="en-US" sz="2000" dirty="0"/>
              <a:t>Get an accountability </a:t>
            </a:r>
            <a:r>
              <a:rPr lang="en-US" sz="2000" dirty="0" smtClean="0"/>
              <a:t>partner</a:t>
            </a:r>
            <a:r>
              <a:rPr lang="mr-IN" sz="2000" dirty="0" smtClean="0"/>
              <a:t>…</a:t>
            </a:r>
            <a:r>
              <a:rPr lang="en-US" sz="2000" dirty="0" smtClean="0"/>
              <a:t> </a:t>
            </a:r>
            <a:r>
              <a:rPr lang="en-US" sz="2000" dirty="0" err="1"/>
              <a:t>upline</a:t>
            </a:r>
            <a:r>
              <a:rPr lang="en-US" sz="2000" dirty="0"/>
              <a:t>, friend, etc. to </a:t>
            </a:r>
            <a:r>
              <a:rPr lang="en-US" sz="2000" dirty="0" smtClean="0"/>
              <a:t>share your schedule with. </a:t>
            </a:r>
            <a:endParaRPr lang="en-US" sz="2000" dirty="0"/>
          </a:p>
          <a:p>
            <a:pPr marL="285743" indent="-285743">
              <a:buFont typeface="Arial" charset="0"/>
              <a:buChar char="•"/>
            </a:pPr>
            <a:r>
              <a:rPr lang="en-US" sz="2000" dirty="0" smtClean="0"/>
              <a:t>Schedule </a:t>
            </a:r>
            <a:r>
              <a:rPr lang="en-US" sz="2000" dirty="0"/>
              <a:t>everything, not just Shaklee items (play time with kids, reading, work out, meditation, significant other time</a:t>
            </a:r>
            <a:r>
              <a:rPr lang="mr-IN" sz="2000" dirty="0"/>
              <a:t>…</a:t>
            </a:r>
            <a:r>
              <a:rPr lang="en-US" sz="2000" dirty="0"/>
              <a:t>)                                     </a:t>
            </a:r>
            <a:r>
              <a:rPr lang="en-US" dirty="0" err="1"/>
              <a:t>angie</a:t>
            </a:r>
            <a:endParaRPr lang="en-US" dirty="0"/>
          </a:p>
          <a:p>
            <a:endParaRPr lang="en-US" dirty="0"/>
          </a:p>
        </p:txBody>
      </p:sp>
      <p:sp>
        <p:nvSpPr>
          <p:cNvPr id="8" name="Rectangle 7"/>
          <p:cNvSpPr/>
          <p:nvPr/>
        </p:nvSpPr>
        <p:spPr>
          <a:xfrm>
            <a:off x="5638801" y="2392232"/>
            <a:ext cx="3386667" cy="2677656"/>
          </a:xfrm>
          <a:prstGeom prst="rect">
            <a:avLst/>
          </a:prstGeom>
          <a:ln>
            <a:solidFill>
              <a:srgbClr val="FF0000"/>
            </a:solidFill>
          </a:ln>
        </p:spPr>
        <p:txBody>
          <a:bodyPr wrap="square">
            <a:spAutoFit/>
          </a:bodyPr>
          <a:lstStyle/>
          <a:p>
            <a:pPr lvl="0" defTabSz="457200">
              <a:spcBef>
                <a:spcPct val="20000"/>
              </a:spcBef>
            </a:pPr>
            <a:r>
              <a:rPr lang="en-US" sz="2400" dirty="0">
                <a:solidFill>
                  <a:prstClr val="black"/>
                </a:solidFill>
              </a:rPr>
              <a:t>Now we know exactly </a:t>
            </a:r>
            <a:r>
              <a:rPr lang="en-US" sz="2400" dirty="0" smtClean="0">
                <a:solidFill>
                  <a:prstClr val="black"/>
                </a:solidFill>
              </a:rPr>
              <a:t>what we will do each day </a:t>
            </a:r>
            <a:r>
              <a:rPr lang="mr-IN" sz="2400" dirty="0" smtClean="0">
                <a:solidFill>
                  <a:prstClr val="black"/>
                </a:solidFill>
              </a:rPr>
              <a:t>…</a:t>
            </a:r>
            <a:r>
              <a:rPr lang="en-US" sz="2400" dirty="0" smtClean="0">
                <a:solidFill>
                  <a:prstClr val="black"/>
                </a:solidFill>
              </a:rPr>
              <a:t> whether we have  a nice block of uninterrupted time or even when we only have short snippets of time.  </a:t>
            </a:r>
            <a:endParaRPr lang="en-US" sz="2400" dirty="0">
              <a:solidFill>
                <a:prstClr val="black"/>
              </a:solidFill>
            </a:endParaRPr>
          </a:p>
        </p:txBody>
      </p:sp>
    </p:spTree>
    <p:extLst>
      <p:ext uri="{BB962C8B-B14F-4D97-AF65-F5344CB8AC3E}">
        <p14:creationId xmlns:p14="http://schemas.microsoft.com/office/powerpoint/2010/main" val="2162758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87572"/>
            <a:ext cx="7315200" cy="783980"/>
          </a:xfrm>
        </p:spPr>
        <p:txBody>
          <a:bodyPr>
            <a:normAutofit fontScale="90000"/>
          </a:bodyPr>
          <a:lstStyle/>
          <a:p>
            <a:r>
              <a:rPr lang="en-US" sz="3200" dirty="0"/>
              <a:t>Finding time in a busy life has to be intentional </a:t>
            </a:r>
            <a:br>
              <a:rPr lang="en-US" sz="3200" dirty="0"/>
            </a:br>
            <a:r>
              <a:rPr lang="en-US" sz="3200" dirty="0"/>
              <a:t>and it is a skill to master. </a:t>
            </a:r>
          </a:p>
        </p:txBody>
      </p:sp>
      <p:sp>
        <p:nvSpPr>
          <p:cNvPr id="3" name="Subtitle 2"/>
          <p:cNvSpPr>
            <a:spLocks noGrp="1"/>
          </p:cNvSpPr>
          <p:nvPr>
            <p:ph type="subTitle" idx="1"/>
          </p:nvPr>
        </p:nvSpPr>
        <p:spPr>
          <a:xfrm>
            <a:off x="152400" y="971550"/>
            <a:ext cx="6767593" cy="3810000"/>
          </a:xfrm>
        </p:spPr>
        <p:txBody>
          <a:bodyPr>
            <a:noAutofit/>
          </a:bodyPr>
          <a:lstStyle/>
          <a:p>
            <a:pPr marL="514337" indent="-514337" algn="l">
              <a:spcBef>
                <a:spcPts val="0"/>
              </a:spcBef>
              <a:buAutoNum type="arabicPeriod"/>
            </a:pPr>
            <a:r>
              <a:rPr lang="en-US" sz="2000" dirty="0">
                <a:solidFill>
                  <a:schemeClr val="tx1"/>
                </a:solidFill>
              </a:rPr>
              <a:t>Turn a commute into a class</a:t>
            </a:r>
          </a:p>
          <a:p>
            <a:pPr marL="514337" indent="-514337" algn="l">
              <a:spcBef>
                <a:spcPts val="0"/>
              </a:spcBef>
              <a:buAutoNum type="arabicPeriod"/>
            </a:pPr>
            <a:r>
              <a:rPr lang="en-US" sz="2000" dirty="0">
                <a:solidFill>
                  <a:schemeClr val="tx1"/>
                </a:solidFill>
              </a:rPr>
              <a:t>Workout to podcasts</a:t>
            </a:r>
          </a:p>
          <a:p>
            <a:pPr marL="514337" indent="-514337" algn="l">
              <a:spcBef>
                <a:spcPts val="0"/>
              </a:spcBef>
              <a:buAutoNum type="arabicPeriod"/>
            </a:pPr>
            <a:r>
              <a:rPr lang="en-US" sz="2000" dirty="0">
                <a:solidFill>
                  <a:schemeClr val="tx1"/>
                </a:solidFill>
              </a:rPr>
              <a:t>Use a working folder and use it for all those times we wait! (carpool line, dance practice</a:t>
            </a:r>
            <a:r>
              <a:rPr lang="mr-IN" sz="2000" dirty="0">
                <a:solidFill>
                  <a:schemeClr val="tx1"/>
                </a:solidFill>
              </a:rPr>
              <a:t>…</a:t>
            </a:r>
            <a:r>
              <a:rPr lang="en-US" sz="2000" dirty="0">
                <a:solidFill>
                  <a:schemeClr val="tx1"/>
                </a:solidFill>
              </a:rPr>
              <a:t>) </a:t>
            </a:r>
          </a:p>
          <a:p>
            <a:pPr marL="514337" indent="-514337" algn="l">
              <a:spcBef>
                <a:spcPts val="0"/>
              </a:spcBef>
              <a:buAutoNum type="arabicPeriod"/>
            </a:pPr>
            <a:r>
              <a:rPr lang="en-US" sz="2000" dirty="0">
                <a:solidFill>
                  <a:schemeClr val="tx1"/>
                </a:solidFill>
              </a:rPr>
              <a:t>Save laundry to fold during a webinar</a:t>
            </a:r>
          </a:p>
          <a:p>
            <a:pPr marL="514337" indent="-514337" algn="l">
              <a:spcBef>
                <a:spcPts val="0"/>
              </a:spcBef>
              <a:buAutoNum type="arabicPeriod"/>
            </a:pPr>
            <a:r>
              <a:rPr lang="en-US" sz="2000" dirty="0">
                <a:solidFill>
                  <a:schemeClr val="tx1"/>
                </a:solidFill>
              </a:rPr>
              <a:t>Use Shaklee Connect app to follow up</a:t>
            </a:r>
          </a:p>
          <a:p>
            <a:pPr marL="514337" indent="-514337" algn="l">
              <a:spcBef>
                <a:spcPts val="0"/>
              </a:spcBef>
              <a:buAutoNum type="arabicPeriod"/>
            </a:pPr>
            <a:r>
              <a:rPr lang="en-US" sz="2000" dirty="0">
                <a:solidFill>
                  <a:schemeClr val="tx1"/>
                </a:solidFill>
              </a:rPr>
              <a:t>Pre-Plan to make the most of Shaklee time you have blocked</a:t>
            </a:r>
          </a:p>
          <a:p>
            <a:pPr marL="514337" indent="-514337" algn="l">
              <a:spcBef>
                <a:spcPts val="0"/>
              </a:spcBef>
              <a:buAutoNum type="arabicPeriod"/>
            </a:pPr>
            <a:r>
              <a:rPr lang="en-US" sz="2000" dirty="0">
                <a:solidFill>
                  <a:schemeClr val="tx1"/>
                </a:solidFill>
              </a:rPr>
              <a:t>Get Creative</a:t>
            </a:r>
          </a:p>
          <a:p>
            <a:pPr marL="971526" lvl="1" indent="-514337" algn="l">
              <a:spcBef>
                <a:spcPts val="0"/>
              </a:spcBef>
              <a:buFont typeface="Arial"/>
              <a:buChar char="•"/>
            </a:pPr>
            <a:r>
              <a:rPr lang="en-US" sz="2000" dirty="0">
                <a:solidFill>
                  <a:schemeClr val="tx1"/>
                </a:solidFill>
              </a:rPr>
              <a:t>Babysitting co-op</a:t>
            </a:r>
          </a:p>
          <a:p>
            <a:pPr marL="971526" lvl="1" indent="-514337" algn="l">
              <a:spcBef>
                <a:spcPts val="0"/>
              </a:spcBef>
              <a:buFont typeface="Arial"/>
              <a:buChar char="•"/>
            </a:pPr>
            <a:r>
              <a:rPr lang="en-US" sz="2000" dirty="0">
                <a:solidFill>
                  <a:schemeClr val="tx1"/>
                </a:solidFill>
              </a:rPr>
              <a:t>Gym childcare</a:t>
            </a:r>
          </a:p>
          <a:p>
            <a:pPr marL="514337" indent="-514337" algn="l">
              <a:spcBef>
                <a:spcPts val="0"/>
              </a:spcBef>
              <a:buAutoNum type="arabicPeriod"/>
            </a:pPr>
            <a:r>
              <a:rPr lang="en-US" sz="2000" dirty="0">
                <a:solidFill>
                  <a:schemeClr val="tx1"/>
                </a:solidFill>
              </a:rPr>
              <a:t>Beware the time suckers (social media, idle gossip, TV, </a:t>
            </a:r>
            <a:r>
              <a:rPr lang="en-US" sz="2000" dirty="0" err="1">
                <a:solidFill>
                  <a:schemeClr val="tx1"/>
                </a:solidFill>
              </a:rPr>
              <a:t>etc</a:t>
            </a:r>
            <a:r>
              <a:rPr lang="en-US" sz="2000" dirty="0">
                <a:solidFill>
                  <a:schemeClr val="tx1"/>
                </a:solidFill>
              </a:rPr>
              <a:t>)</a:t>
            </a:r>
          </a:p>
          <a:p>
            <a:pPr algn="l">
              <a:spcBef>
                <a:spcPts val="0"/>
              </a:spcBef>
            </a:pPr>
            <a:r>
              <a:rPr lang="en-US" sz="2000" dirty="0" smtClean="0">
                <a:solidFill>
                  <a:schemeClr val="tx1"/>
                </a:solidFill>
              </a:rPr>
              <a:t>		What </a:t>
            </a:r>
            <a:r>
              <a:rPr lang="en-US" sz="2000" dirty="0">
                <a:solidFill>
                  <a:schemeClr val="tx1"/>
                </a:solidFill>
              </a:rPr>
              <a:t>can we let go of to reach our goals?   		</a:t>
            </a:r>
            <a:r>
              <a:rPr lang="en-US" sz="2000" dirty="0" err="1" smtClean="0">
                <a:solidFill>
                  <a:schemeClr val="tx1"/>
                </a:solidFill>
              </a:rPr>
              <a:t>angie</a:t>
            </a:r>
            <a:r>
              <a:rPr lang="en-US" sz="2000" dirty="0">
                <a:solidFill>
                  <a:schemeClr val="tx1"/>
                </a:solidFill>
              </a:rPr>
              <a:t>	      </a:t>
            </a:r>
          </a:p>
        </p:txBody>
      </p:sp>
      <p:pic>
        <p:nvPicPr>
          <p:cNvPr id="4" name="Picture 3" descr="12247072_10153059103381856_1116907280327409802_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819150"/>
            <a:ext cx="2057399" cy="1676400"/>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659" t="5078" r="25036"/>
          <a:stretch/>
        </p:blipFill>
        <p:spPr>
          <a:xfrm>
            <a:off x="6705600" y="2647950"/>
            <a:ext cx="2269227" cy="1676400"/>
          </a:xfrm>
          <a:prstGeom prst="rect">
            <a:avLst/>
          </a:prstGeom>
        </p:spPr>
      </p:pic>
    </p:spTree>
    <p:extLst>
      <p:ext uri="{BB962C8B-B14F-4D97-AF65-F5344CB8AC3E}">
        <p14:creationId xmlns:p14="http://schemas.microsoft.com/office/powerpoint/2010/main" val="2567658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59604" r="-59604"/>
          <a:stretch>
            <a:fillRect/>
          </a:stretch>
        </p:blipFill>
        <p:spPr>
          <a:xfrm>
            <a:off x="2667000" y="209550"/>
            <a:ext cx="8542868" cy="4805364"/>
          </a:xfrm>
        </p:spPr>
      </p:pic>
      <p:sp>
        <p:nvSpPr>
          <p:cNvPr id="2" name="TextBox 1"/>
          <p:cNvSpPr txBox="1"/>
          <p:nvPr/>
        </p:nvSpPr>
        <p:spPr>
          <a:xfrm>
            <a:off x="228600" y="895350"/>
            <a:ext cx="4419600" cy="4093428"/>
          </a:xfrm>
          <a:prstGeom prst="rect">
            <a:avLst/>
          </a:prstGeom>
          <a:noFill/>
        </p:spPr>
        <p:txBody>
          <a:bodyPr wrap="square" rtlCol="0">
            <a:spAutoFit/>
          </a:bodyPr>
          <a:lstStyle/>
          <a:p>
            <a:endParaRPr lang="en-US" sz="2000" dirty="0" smtClean="0"/>
          </a:p>
          <a:p>
            <a:pPr marL="342900" indent="-342900">
              <a:buFont typeface="Arial"/>
              <a:buChar char="•"/>
            </a:pPr>
            <a:r>
              <a:rPr lang="en-US" sz="2000" dirty="0" smtClean="0"/>
              <a:t>People activities and connections are top priority in our business in order to grow.</a:t>
            </a:r>
          </a:p>
          <a:p>
            <a:pPr marL="342900" indent="-342900">
              <a:buFont typeface="Arial"/>
              <a:buChar char="•"/>
            </a:pPr>
            <a:r>
              <a:rPr lang="en-US" sz="2000" dirty="0" smtClean="0"/>
              <a:t>Evaluate time spent on time-consuming, non-people, contact stuff </a:t>
            </a:r>
            <a:r>
              <a:rPr lang="mr-IN" sz="2000" dirty="0" smtClean="0"/>
              <a:t>…</a:t>
            </a:r>
            <a:r>
              <a:rPr lang="en-US" sz="2000" dirty="0" smtClean="0"/>
              <a:t>creating the perfect newsletter, the perfe</a:t>
            </a:r>
            <a:r>
              <a:rPr lang="en-US" sz="2000" dirty="0"/>
              <a:t>c</a:t>
            </a:r>
            <a:r>
              <a:rPr lang="en-US" sz="2000" dirty="0" smtClean="0"/>
              <a:t>t FB post</a:t>
            </a:r>
            <a:r>
              <a:rPr lang="mr-IN" sz="2000" dirty="0" smtClean="0"/>
              <a:t>…</a:t>
            </a:r>
            <a:r>
              <a:rPr lang="en-US" sz="2000" dirty="0" smtClean="0"/>
              <a:t> </a:t>
            </a:r>
          </a:p>
          <a:p>
            <a:pPr marL="342900" indent="-342900">
              <a:buFont typeface="Arial"/>
              <a:buChar char="•"/>
            </a:pPr>
            <a:r>
              <a:rPr lang="en-US" sz="2000" dirty="0" smtClean="0"/>
              <a:t>Learn to delegate. (house cleaning, baby sitters, family chores and family powwow to allow everyone to participate in family jobs )        </a:t>
            </a:r>
            <a:r>
              <a:rPr lang="en-US" sz="2000" dirty="0" err="1" smtClean="0"/>
              <a:t>angie</a:t>
            </a:r>
            <a:endParaRPr lang="en-US" sz="2000" dirty="0" smtClean="0"/>
          </a:p>
          <a:p>
            <a:r>
              <a:rPr lang="en-US" sz="2000" dirty="0" smtClean="0"/>
              <a:t> </a:t>
            </a:r>
          </a:p>
        </p:txBody>
      </p:sp>
      <p:sp>
        <p:nvSpPr>
          <p:cNvPr id="3" name="TextBox 2"/>
          <p:cNvSpPr txBox="1"/>
          <p:nvPr/>
        </p:nvSpPr>
        <p:spPr>
          <a:xfrm>
            <a:off x="685800" y="133350"/>
            <a:ext cx="3505200" cy="830997"/>
          </a:xfrm>
          <a:prstGeom prst="rect">
            <a:avLst/>
          </a:prstGeom>
          <a:noFill/>
          <a:ln>
            <a:solidFill>
              <a:schemeClr val="bg2">
                <a:lumMod val="75000"/>
              </a:schemeClr>
            </a:solidFill>
          </a:ln>
        </p:spPr>
        <p:txBody>
          <a:bodyPr wrap="square" rtlCol="0">
            <a:spAutoFit/>
          </a:bodyPr>
          <a:lstStyle/>
          <a:p>
            <a:pPr algn="ctr"/>
            <a:r>
              <a:rPr lang="en-US" sz="2400" b="1" dirty="0" smtClean="0"/>
              <a:t>More Tips  on Making     Good Use of Time</a:t>
            </a:r>
            <a:r>
              <a:rPr lang="mr-IN" dirty="0" smtClean="0"/>
              <a:t>…</a:t>
            </a:r>
            <a:endParaRPr lang="en-US" dirty="0"/>
          </a:p>
        </p:txBody>
      </p:sp>
    </p:spTree>
    <p:extLst>
      <p:ext uri="{BB962C8B-B14F-4D97-AF65-F5344CB8AC3E}">
        <p14:creationId xmlns:p14="http://schemas.microsoft.com/office/powerpoint/2010/main" val="1719173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1143000"/>
          </a:xfrm>
        </p:spPr>
        <p:txBody>
          <a:bodyPr>
            <a:normAutofit fontScale="90000"/>
          </a:bodyPr>
          <a:lstStyle/>
          <a:p>
            <a:r>
              <a:rPr lang="en-US" sz="3600" dirty="0" smtClean="0"/>
              <a:t>How I Feel When I Don’t Control the Day </a:t>
            </a:r>
            <a:br>
              <a:rPr lang="en-US" sz="3600" dirty="0" smtClean="0"/>
            </a:br>
            <a:r>
              <a:rPr lang="en-US" sz="3600" dirty="0" smtClean="0"/>
              <a:t>and I don’t control my time</a:t>
            </a:r>
            <a:endParaRPr lang="en-US" sz="3600" dirty="0"/>
          </a:p>
        </p:txBody>
      </p:sp>
      <p:sp>
        <p:nvSpPr>
          <p:cNvPr id="3" name="Content Placeholder 2"/>
          <p:cNvSpPr>
            <a:spLocks noGrp="1"/>
          </p:cNvSpPr>
          <p:nvPr>
            <p:ph idx="1"/>
          </p:nvPr>
        </p:nvSpPr>
        <p:spPr>
          <a:xfrm>
            <a:off x="457199" y="1352550"/>
            <a:ext cx="5660034" cy="3790950"/>
          </a:xfrm>
        </p:spPr>
        <p:txBody>
          <a:bodyPr>
            <a:normAutofit lnSpcReduction="10000"/>
          </a:bodyPr>
          <a:lstStyle/>
          <a:p>
            <a:r>
              <a:rPr lang="en-US" sz="2000" dirty="0" smtClean="0"/>
              <a:t>Feel unproductive</a:t>
            </a:r>
            <a:r>
              <a:rPr lang="mr-IN" sz="2000" dirty="0" smtClean="0"/>
              <a:t>…</a:t>
            </a:r>
            <a:r>
              <a:rPr lang="en-US" sz="2000" dirty="0" smtClean="0"/>
              <a:t> like the day was lost and I am behind</a:t>
            </a:r>
          </a:p>
          <a:p>
            <a:r>
              <a:rPr lang="en-US" sz="2000" dirty="0" smtClean="0"/>
              <a:t>Feel guilty</a:t>
            </a:r>
          </a:p>
          <a:p>
            <a:r>
              <a:rPr lang="en-US" sz="2000" dirty="0" smtClean="0"/>
              <a:t>I have almost 7 hours a day to dedicate to Shaklee </a:t>
            </a:r>
            <a:r>
              <a:rPr lang="mr-IN" sz="2000" dirty="0" smtClean="0"/>
              <a:t>…</a:t>
            </a:r>
            <a:r>
              <a:rPr lang="en-US" sz="2000" dirty="0" smtClean="0"/>
              <a:t> </a:t>
            </a:r>
            <a:r>
              <a:rPr lang="en-US" sz="2000" dirty="0" smtClean="0"/>
              <a:t>where does it go?</a:t>
            </a:r>
            <a:endParaRPr lang="en-US" sz="2000" dirty="0" smtClean="0"/>
          </a:p>
          <a:p>
            <a:r>
              <a:rPr lang="en-US" sz="2000" dirty="0" smtClean="0"/>
              <a:t>If I am not organized... If I have not planned the day </a:t>
            </a:r>
            <a:r>
              <a:rPr lang="mr-IN" sz="2000" dirty="0" smtClean="0"/>
              <a:t>…</a:t>
            </a:r>
            <a:r>
              <a:rPr lang="en-US" sz="2000" dirty="0" smtClean="0"/>
              <a:t> then I wasted that precious time.</a:t>
            </a:r>
          </a:p>
          <a:p>
            <a:r>
              <a:rPr lang="en-US" sz="2000" dirty="0" smtClean="0"/>
              <a:t>When my day’s plans don’t reflect my goals and purpose, then I am really just on a spinning </a:t>
            </a:r>
            <a:r>
              <a:rPr lang="en-US" sz="2000" dirty="0" smtClean="0"/>
              <a:t>wheel</a:t>
            </a:r>
          </a:p>
          <a:p>
            <a:r>
              <a:rPr lang="en-US" sz="2000" dirty="0" smtClean="0"/>
              <a:t>And that feels crumby and exhausting!</a:t>
            </a:r>
            <a:endParaRPr lang="en-US" sz="2000" dirty="0"/>
          </a:p>
          <a:p>
            <a:pPr marL="0" indent="0">
              <a:buNone/>
            </a:pPr>
            <a:r>
              <a:rPr lang="en-US" sz="2000" dirty="0" err="1" smtClean="0"/>
              <a:t>angie</a:t>
            </a:r>
            <a:endParaRPr lang="en-US" sz="2000" dirty="0" smtClean="0"/>
          </a:p>
          <a:p>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233" y="1472662"/>
            <a:ext cx="2569567" cy="2414507"/>
          </a:xfrm>
          <a:prstGeom prst="rect">
            <a:avLst/>
          </a:prstGeom>
        </p:spPr>
      </p:pic>
    </p:spTree>
    <p:extLst>
      <p:ext uri="{BB962C8B-B14F-4D97-AF65-F5344CB8AC3E}">
        <p14:creationId xmlns:p14="http://schemas.microsoft.com/office/powerpoint/2010/main" val="170805432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8286" y="1123950"/>
            <a:ext cx="2950198" cy="2209800"/>
          </a:xfrm>
          <a:prstGeom prst="rect">
            <a:avLst/>
          </a:prstGeom>
        </p:spPr>
      </p:pic>
      <p:sp>
        <p:nvSpPr>
          <p:cNvPr id="6" name="Title 5"/>
          <p:cNvSpPr>
            <a:spLocks noGrp="1"/>
          </p:cNvSpPr>
          <p:nvPr>
            <p:ph type="title"/>
          </p:nvPr>
        </p:nvSpPr>
        <p:spPr>
          <a:xfrm>
            <a:off x="457200" y="360962"/>
            <a:ext cx="8229600" cy="1296388"/>
          </a:xfrm>
        </p:spPr>
        <p:txBody>
          <a:bodyPr>
            <a:normAutofit fontScale="90000"/>
          </a:bodyPr>
          <a:lstStyle/>
          <a:p>
            <a:r>
              <a:rPr lang="en-US" sz="3200" dirty="0" smtClean="0"/>
              <a:t>How I </a:t>
            </a:r>
            <a:r>
              <a:rPr lang="en-US" sz="3200" dirty="0" smtClean="0"/>
              <a:t>Feel </a:t>
            </a:r>
            <a:r>
              <a:rPr lang="en-US" sz="3200" dirty="0" smtClean="0"/>
              <a:t>When I DO Control the Day and My </a:t>
            </a:r>
            <a:r>
              <a:rPr lang="en-US" sz="3200" dirty="0" smtClean="0"/>
              <a:t>Time</a:t>
            </a:r>
            <a:r>
              <a:rPr lang="mr-IN" sz="3200" dirty="0" smtClean="0"/>
              <a:t>…</a:t>
            </a:r>
            <a:r>
              <a:rPr lang="en-US" sz="3200" dirty="0" smtClean="0"/>
              <a:t/>
            </a:r>
            <a:br>
              <a:rPr lang="en-US" sz="3200" dirty="0" smtClean="0"/>
            </a:br>
            <a:r>
              <a:rPr lang="en-US" sz="3200" dirty="0" smtClean="0"/>
              <a:t>when my time reflects my goals and priorities </a:t>
            </a:r>
            <a:r>
              <a:rPr lang="mr-IN" sz="3200" dirty="0" smtClean="0"/>
              <a:t>…</a:t>
            </a:r>
            <a:endParaRPr lang="en-US" sz="3200" dirty="0"/>
          </a:p>
        </p:txBody>
      </p:sp>
      <p:sp>
        <p:nvSpPr>
          <p:cNvPr id="10" name="Content Placeholder 2"/>
          <p:cNvSpPr>
            <a:spLocks noGrp="1"/>
          </p:cNvSpPr>
          <p:nvPr>
            <p:ph idx="1"/>
          </p:nvPr>
        </p:nvSpPr>
        <p:spPr>
          <a:xfrm>
            <a:off x="304800" y="1581150"/>
            <a:ext cx="5660034" cy="2886236"/>
          </a:xfrm>
        </p:spPr>
        <p:txBody>
          <a:bodyPr>
            <a:normAutofit/>
          </a:bodyPr>
          <a:lstStyle/>
          <a:p>
            <a:r>
              <a:rPr lang="en-US" sz="2400" dirty="0" smtClean="0"/>
              <a:t>Proud</a:t>
            </a:r>
          </a:p>
          <a:p>
            <a:r>
              <a:rPr lang="en-US" sz="2400" dirty="0" smtClean="0"/>
              <a:t>Productive</a:t>
            </a:r>
          </a:p>
          <a:p>
            <a:r>
              <a:rPr lang="en-US" sz="2400" dirty="0" smtClean="0"/>
              <a:t>Excited and </a:t>
            </a:r>
            <a:r>
              <a:rPr lang="en-US" sz="2400" dirty="0" smtClean="0"/>
              <a:t>motivated</a:t>
            </a:r>
          </a:p>
          <a:p>
            <a:r>
              <a:rPr lang="en-US" sz="2400" dirty="0" smtClean="0"/>
              <a:t>Powerful </a:t>
            </a:r>
          </a:p>
          <a:p>
            <a:r>
              <a:rPr lang="en-US" sz="2400" dirty="0" smtClean="0"/>
              <a:t>Fulfilled !</a:t>
            </a:r>
            <a:endParaRPr lang="en-US" sz="2400" dirty="0" smtClean="0"/>
          </a:p>
          <a:p>
            <a:endParaRPr lang="en-US" sz="200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3028950"/>
            <a:ext cx="4267200" cy="1968500"/>
          </a:xfrm>
          <a:prstGeom prst="rect">
            <a:avLst/>
          </a:prstGeom>
        </p:spPr>
      </p:pic>
      <p:sp>
        <p:nvSpPr>
          <p:cNvPr id="2" name="TextBox 1"/>
          <p:cNvSpPr txBox="1"/>
          <p:nvPr/>
        </p:nvSpPr>
        <p:spPr>
          <a:xfrm>
            <a:off x="7772400" y="4095750"/>
            <a:ext cx="1600200"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12572571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599" y="63798"/>
            <a:ext cx="8773885" cy="4946352"/>
          </a:xfrm>
          <a:prstGeom prst="rect">
            <a:avLst/>
          </a:prstGeom>
        </p:spPr>
      </p:pic>
      <p:sp>
        <p:nvSpPr>
          <p:cNvPr id="2" name="Title 1"/>
          <p:cNvSpPr>
            <a:spLocks noGrp="1"/>
          </p:cNvSpPr>
          <p:nvPr>
            <p:ph type="title"/>
          </p:nvPr>
        </p:nvSpPr>
        <p:spPr>
          <a:xfrm>
            <a:off x="457200" y="205980"/>
            <a:ext cx="7543800" cy="689371"/>
          </a:xfrm>
          <a:ln>
            <a:solidFill>
              <a:schemeClr val="tx2">
                <a:lumMod val="60000"/>
                <a:lumOff val="40000"/>
              </a:schemeClr>
            </a:solidFill>
          </a:ln>
        </p:spPr>
        <p:txBody>
          <a:bodyPr>
            <a:normAutofit/>
          </a:bodyPr>
          <a:lstStyle/>
          <a:p>
            <a:r>
              <a:rPr lang="en-US" sz="3600" dirty="0" smtClean="0"/>
              <a:t>80/20 Rule </a:t>
            </a:r>
            <a:r>
              <a:rPr lang="mr-IN" sz="3600" dirty="0" smtClean="0"/>
              <a:t>–</a:t>
            </a:r>
            <a:r>
              <a:rPr lang="en-US" sz="3600" dirty="0" smtClean="0"/>
              <a:t> Who Gets Our Time</a:t>
            </a:r>
            <a:endParaRPr lang="en-US" sz="3600" dirty="0"/>
          </a:p>
        </p:txBody>
      </p:sp>
      <p:sp>
        <p:nvSpPr>
          <p:cNvPr id="3" name="Content Placeholder 2"/>
          <p:cNvSpPr>
            <a:spLocks noGrp="1"/>
          </p:cNvSpPr>
          <p:nvPr>
            <p:ph idx="1"/>
          </p:nvPr>
        </p:nvSpPr>
        <p:spPr>
          <a:xfrm>
            <a:off x="457200" y="895351"/>
            <a:ext cx="8229600" cy="1447799"/>
          </a:xfrm>
        </p:spPr>
        <p:txBody>
          <a:bodyPr>
            <a:normAutofit/>
          </a:bodyPr>
          <a:lstStyle/>
          <a:p>
            <a:r>
              <a:rPr lang="en-US" sz="2000" dirty="0"/>
              <a:t>20% of the people </a:t>
            </a:r>
            <a:r>
              <a:rPr lang="en-US" sz="2000" dirty="0" smtClean="0"/>
              <a:t>typically </a:t>
            </a:r>
            <a:r>
              <a:rPr lang="en-US" sz="2000" dirty="0"/>
              <a:t>produce 80% of the results, the orders, etc.</a:t>
            </a:r>
          </a:p>
          <a:p>
            <a:r>
              <a:rPr lang="en-US" sz="2000" dirty="0" smtClean="0"/>
              <a:t>Don’t spend much time trying to convince, cajole, push those who are not interested or enthusiastic.                </a:t>
            </a:r>
            <a:r>
              <a:rPr lang="en-US" sz="2000" dirty="0" err="1" smtClean="0"/>
              <a:t>margaret</a:t>
            </a:r>
            <a:endParaRPr lang="en-US" sz="2000" dirty="0"/>
          </a:p>
        </p:txBody>
      </p:sp>
      <p:sp>
        <p:nvSpPr>
          <p:cNvPr id="5" name="TextBox 4"/>
          <p:cNvSpPr txBox="1"/>
          <p:nvPr/>
        </p:nvSpPr>
        <p:spPr>
          <a:xfrm>
            <a:off x="457200" y="2114551"/>
            <a:ext cx="8229600" cy="2246769"/>
          </a:xfrm>
          <a:prstGeom prst="rect">
            <a:avLst/>
          </a:prstGeom>
          <a:noFill/>
          <a:ln>
            <a:solidFill>
              <a:schemeClr val="tx2">
                <a:lumMod val="60000"/>
                <a:lumOff val="40000"/>
              </a:schemeClr>
            </a:solidFill>
          </a:ln>
        </p:spPr>
        <p:txBody>
          <a:bodyPr wrap="square" rtlCol="0">
            <a:spAutoFit/>
          </a:bodyPr>
          <a:lstStyle/>
          <a:p>
            <a:r>
              <a:rPr lang="en-US" dirty="0" smtClean="0"/>
              <a:t>I</a:t>
            </a:r>
            <a:r>
              <a:rPr lang="en-US" sz="2000" dirty="0" smtClean="0"/>
              <a:t>nstead </a:t>
            </a:r>
            <a:r>
              <a:rPr lang="mr-IN" sz="2000" dirty="0" smtClean="0"/>
              <a:t>…</a:t>
            </a:r>
            <a:endParaRPr lang="en-US" sz="2000" dirty="0" smtClean="0"/>
          </a:p>
          <a:p>
            <a:r>
              <a:rPr lang="en-US" sz="2000" dirty="0" smtClean="0"/>
              <a:t>Love them where they are .. </a:t>
            </a:r>
          </a:p>
          <a:p>
            <a:r>
              <a:rPr lang="en-US" sz="2000" dirty="0" smtClean="0"/>
              <a:t>Let them know your door is always open</a:t>
            </a:r>
          </a:p>
          <a:p>
            <a:r>
              <a:rPr lang="en-US" sz="2000" dirty="0" smtClean="0"/>
              <a:t>And focus on the 20% of customers or distributors who are most interested, most active, returning your calls.  The greatest possibility for growth lies with them.</a:t>
            </a:r>
          </a:p>
          <a:p>
            <a:r>
              <a:rPr lang="en-US" sz="2000" dirty="0" smtClean="0"/>
              <a:t>Plus, now there is time to meet new people and welcome them into your life.</a:t>
            </a:r>
          </a:p>
        </p:txBody>
      </p:sp>
    </p:spTree>
    <p:extLst>
      <p:ext uri="{BB962C8B-B14F-4D97-AF65-F5344CB8AC3E}">
        <p14:creationId xmlns:p14="http://schemas.microsoft.com/office/powerpoint/2010/main" val="58876286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943600" cy="857250"/>
          </a:xfrm>
        </p:spPr>
        <p:txBody>
          <a:bodyPr>
            <a:normAutofit/>
          </a:bodyPr>
          <a:lstStyle/>
          <a:p>
            <a:r>
              <a:rPr lang="en-US" sz="3200" dirty="0" smtClean="0"/>
              <a:t>Rebecca Kurtz Story</a:t>
            </a:r>
            <a:endParaRPr lang="en-US" sz="3200" dirty="0"/>
          </a:p>
        </p:txBody>
      </p:sp>
      <p:sp>
        <p:nvSpPr>
          <p:cNvPr id="3" name="Content Placeholder 2"/>
          <p:cNvSpPr>
            <a:spLocks noGrp="1"/>
          </p:cNvSpPr>
          <p:nvPr>
            <p:ph idx="1"/>
          </p:nvPr>
        </p:nvSpPr>
        <p:spPr>
          <a:xfrm>
            <a:off x="1524000" y="1200151"/>
            <a:ext cx="7467600" cy="3394472"/>
          </a:xfrm>
        </p:spPr>
        <p:txBody>
          <a:bodyPr>
            <a:normAutofit/>
          </a:bodyPr>
          <a:lstStyle/>
          <a:p>
            <a:r>
              <a:rPr lang="en-US" sz="2000" dirty="0" smtClean="0"/>
              <a:t>My priorities </a:t>
            </a:r>
            <a:r>
              <a:rPr lang="mr-IN" sz="2000" dirty="0" smtClean="0"/>
              <a:t>–</a:t>
            </a:r>
            <a:r>
              <a:rPr lang="en-US" sz="2000" dirty="0" smtClean="0"/>
              <a:t> family, job, financial security, freedom, flexibility</a:t>
            </a:r>
          </a:p>
          <a:p>
            <a:endParaRPr lang="en-US" sz="2000" dirty="0" smtClean="0"/>
          </a:p>
          <a:p>
            <a:endParaRPr lang="en-US" sz="2000" dirty="0"/>
          </a:p>
        </p:txBody>
      </p:sp>
      <p:pic>
        <p:nvPicPr>
          <p:cNvPr id="4" name="Picture 3" descr="Rebecca Kurtz.jpg"/>
          <p:cNvPicPr>
            <a:picLocks noChangeAspect="1"/>
          </p:cNvPicPr>
          <p:nvPr/>
        </p:nvPicPr>
        <p:blipFill rotWithShape="1">
          <a:blip r:embed="rId2">
            <a:extLst>
              <a:ext uri="{28A0092B-C50C-407E-A947-70E740481C1C}">
                <a14:useLocalDpi xmlns:a14="http://schemas.microsoft.com/office/drawing/2010/main" val="0"/>
              </a:ext>
            </a:extLst>
          </a:blip>
          <a:srcRect l="20731" b="22447"/>
          <a:stretch/>
        </p:blipFill>
        <p:spPr>
          <a:xfrm>
            <a:off x="152400" y="133350"/>
            <a:ext cx="1165472" cy="1864783"/>
          </a:xfrm>
          <a:prstGeom prst="rect">
            <a:avLst/>
          </a:prstGeom>
        </p:spPr>
      </p:pic>
      <p:pic>
        <p:nvPicPr>
          <p:cNvPr id="5" name="Picture 4"/>
          <p:cNvPicPr>
            <a:picLocks noChangeAspect="1"/>
          </p:cNvPicPr>
          <p:nvPr/>
        </p:nvPicPr>
        <p:blipFill>
          <a:blip r:embed="rId3"/>
          <a:stretch>
            <a:fillRect/>
          </a:stretch>
        </p:blipFill>
        <p:spPr>
          <a:xfrm>
            <a:off x="5562600" y="2343150"/>
            <a:ext cx="3227560" cy="2800350"/>
          </a:xfrm>
          <a:prstGeom prst="rect">
            <a:avLst/>
          </a:prstGeom>
        </p:spPr>
      </p:pic>
      <p:pic>
        <p:nvPicPr>
          <p:cNvPr id="6" name="Picture 5"/>
          <p:cNvPicPr>
            <a:picLocks noChangeAspect="1"/>
          </p:cNvPicPr>
          <p:nvPr/>
        </p:nvPicPr>
        <p:blipFill rotWithShape="1">
          <a:blip r:embed="rId4"/>
          <a:srcRect l="15372" t="16035" r="18746" b="21157"/>
          <a:stretch/>
        </p:blipFill>
        <p:spPr>
          <a:xfrm>
            <a:off x="533400" y="2800350"/>
            <a:ext cx="2794000" cy="1998133"/>
          </a:xfrm>
          <a:prstGeom prst="rect">
            <a:avLst/>
          </a:prstGeom>
        </p:spPr>
      </p:pic>
    </p:spTree>
    <p:extLst>
      <p:ext uri="{BB962C8B-B14F-4D97-AF65-F5344CB8AC3E}">
        <p14:creationId xmlns:p14="http://schemas.microsoft.com/office/powerpoint/2010/main" val="427965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Copyright © 2017 Rebekah Joy</a:t>
            </a:r>
            <a:endParaRPr lang="en-US"/>
          </a:p>
        </p:txBody>
      </p:sp>
      <p:pic>
        <p:nvPicPr>
          <p:cNvPr id="3" name="Picture 2"/>
          <p:cNvPicPr>
            <a:picLocks noChangeAspect="1"/>
          </p:cNvPicPr>
          <p:nvPr/>
        </p:nvPicPr>
        <p:blipFill>
          <a:blip r:embed="rId2"/>
          <a:stretch>
            <a:fillRect/>
          </a:stretch>
        </p:blipFill>
        <p:spPr>
          <a:xfrm>
            <a:off x="762000" y="88900"/>
            <a:ext cx="7620000" cy="4953000"/>
          </a:xfrm>
          <a:prstGeom prst="rect">
            <a:avLst/>
          </a:prstGeom>
        </p:spPr>
      </p:pic>
      <p:sp>
        <p:nvSpPr>
          <p:cNvPr id="4" name="Rectangle 3"/>
          <p:cNvSpPr/>
          <p:nvPr/>
        </p:nvSpPr>
        <p:spPr>
          <a:xfrm>
            <a:off x="762000" y="4095750"/>
            <a:ext cx="7315200" cy="923330"/>
          </a:xfrm>
          <a:prstGeom prst="rect">
            <a:avLst/>
          </a:prstGeom>
          <a:solidFill>
            <a:schemeClr val="bg1"/>
          </a:solidFill>
        </p:spPr>
        <p:txBody>
          <a:bodyPr wrap="square">
            <a:spAutoFit/>
          </a:bodyPr>
          <a:lstStyle/>
          <a:p>
            <a:pPr algn="ctr"/>
            <a:r>
              <a:rPr lang="en-US" dirty="0"/>
              <a:t>Exceed your monthly PGV+ base &amp; earn a free </a:t>
            </a:r>
            <a:r>
              <a:rPr lang="en-US" dirty="0" err="1"/>
              <a:t>Vivix</a:t>
            </a:r>
            <a:r>
              <a:rPr lang="en-US" dirty="0"/>
              <a:t>® </a:t>
            </a:r>
            <a:r>
              <a:rPr lang="en-US" dirty="0" err="1"/>
              <a:t>Liquigels</a:t>
            </a:r>
            <a:r>
              <a:rPr lang="en-US" dirty="0"/>
              <a:t> </a:t>
            </a:r>
            <a:r>
              <a:rPr lang="mr-IN" dirty="0" smtClean="0"/>
              <a:t>–</a:t>
            </a:r>
            <a:endParaRPr lang="en-US" dirty="0" smtClean="0"/>
          </a:p>
          <a:p>
            <a:pPr algn="ctr"/>
            <a:r>
              <a:rPr lang="en-US" dirty="0" smtClean="0"/>
              <a:t> </a:t>
            </a:r>
            <a:r>
              <a:rPr lang="en-US" dirty="0"/>
              <a:t>or 20 points towards Los </a:t>
            </a:r>
            <a:r>
              <a:rPr lang="en-US" dirty="0" err="1"/>
              <a:t>Cabos</a:t>
            </a:r>
            <a:r>
              <a:rPr lang="en-US" dirty="0"/>
              <a:t> - now through 3/31</a:t>
            </a:r>
            <a:r>
              <a:rPr lang="en-US" dirty="0" smtClean="0"/>
              <a:t>.</a:t>
            </a:r>
          </a:p>
          <a:p>
            <a:pPr algn="ctr"/>
            <a:endParaRPr lang="en-US" dirty="0"/>
          </a:p>
        </p:txBody>
      </p:sp>
    </p:spTree>
    <p:extLst>
      <p:ext uri="{BB962C8B-B14F-4D97-AF65-F5344CB8AC3E}">
        <p14:creationId xmlns:p14="http://schemas.microsoft.com/office/powerpoint/2010/main" val="1606150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1047750"/>
            <a:ext cx="2667000" cy="3573781"/>
          </a:xfrm>
          <a:prstGeom prst="rect">
            <a:avLst/>
          </a:prstGeom>
          <a:ln>
            <a:solidFill>
              <a:schemeClr val="accent3">
                <a:lumMod val="60000"/>
                <a:lumOff val="40000"/>
              </a:schemeClr>
            </a:solidFill>
          </a:ln>
        </p:spPr>
      </p:pic>
      <p:sp>
        <p:nvSpPr>
          <p:cNvPr id="14" name="Explosion: 8 Points 13"/>
          <p:cNvSpPr/>
          <p:nvPr/>
        </p:nvSpPr>
        <p:spPr>
          <a:xfrm>
            <a:off x="99392" y="795130"/>
            <a:ext cx="3021496" cy="586409"/>
          </a:xfrm>
          <a:prstGeom prst="irregularSeal1">
            <a:avLst/>
          </a:prstGeom>
          <a:solidFill>
            <a:srgbClr val="FFFF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defRPr/>
            </a:pPr>
            <a:endParaRPr lang="en-US" sz="1400">
              <a:solidFill>
                <a:prstClr val="white"/>
              </a:solidFill>
              <a:latin typeface="Calibri" panose="020F0502020204030204"/>
            </a:endParaRPr>
          </a:p>
        </p:txBody>
      </p:sp>
      <p:sp>
        <p:nvSpPr>
          <p:cNvPr id="2" name="Title 1"/>
          <p:cNvSpPr>
            <a:spLocks noGrp="1"/>
          </p:cNvSpPr>
          <p:nvPr>
            <p:ph type="title"/>
          </p:nvPr>
        </p:nvSpPr>
        <p:spPr>
          <a:xfrm>
            <a:off x="628650" y="79513"/>
            <a:ext cx="7143750" cy="998066"/>
          </a:xfrm>
        </p:spPr>
        <p:txBody>
          <a:bodyPr>
            <a:normAutofit/>
          </a:bodyPr>
          <a:lstStyle/>
          <a:p>
            <a:r>
              <a:rPr lang="en-US" sz="3600" b="1" dirty="0"/>
              <a:t>Rebecca’s Top 7 Prioritizing Tips:</a:t>
            </a:r>
          </a:p>
        </p:txBody>
      </p:sp>
      <p:sp>
        <p:nvSpPr>
          <p:cNvPr id="3" name="Content Placeholder 2"/>
          <p:cNvSpPr>
            <a:spLocks noGrp="1"/>
          </p:cNvSpPr>
          <p:nvPr>
            <p:ph idx="1"/>
          </p:nvPr>
        </p:nvSpPr>
        <p:spPr>
          <a:xfrm>
            <a:off x="457200" y="1200150"/>
            <a:ext cx="7886700" cy="3698444"/>
          </a:xfrm>
        </p:spPr>
        <p:txBody>
          <a:bodyPr>
            <a:normAutofit/>
          </a:bodyPr>
          <a:lstStyle/>
          <a:p>
            <a:pPr marL="385763" indent="-385763">
              <a:buAutoNum type="arabicPeriod"/>
            </a:pPr>
            <a:r>
              <a:rPr lang="en-US" sz="2600" dirty="0"/>
              <a:t>Goal Setting</a:t>
            </a:r>
          </a:p>
          <a:p>
            <a:pPr marL="385763" indent="-385763">
              <a:buAutoNum type="arabicPeriod"/>
            </a:pPr>
            <a:r>
              <a:rPr lang="en-US" sz="2600" dirty="0"/>
              <a:t>PV Planning</a:t>
            </a:r>
          </a:p>
          <a:p>
            <a:pPr marL="385763" indent="-385763">
              <a:buAutoNum type="arabicPeriod"/>
            </a:pPr>
            <a:r>
              <a:rPr lang="en-US" sz="2600" dirty="0"/>
              <a:t>Miracle Evening</a:t>
            </a:r>
          </a:p>
          <a:p>
            <a:pPr marL="385763" indent="-385763">
              <a:buAutoNum type="arabicPeriod"/>
            </a:pPr>
            <a:r>
              <a:rPr lang="en-US" sz="2600" dirty="0"/>
              <a:t>Planning</a:t>
            </a:r>
          </a:p>
          <a:p>
            <a:pPr marL="385763" indent="-385763">
              <a:buAutoNum type="arabicPeriod"/>
            </a:pPr>
            <a:r>
              <a:rPr lang="en-US" sz="2600" dirty="0"/>
              <a:t>Efficiency</a:t>
            </a:r>
          </a:p>
          <a:p>
            <a:pPr marL="385763" indent="-385763">
              <a:buAutoNum type="arabicPeriod"/>
            </a:pPr>
            <a:r>
              <a:rPr lang="en-US" sz="2600" dirty="0"/>
              <a:t>Personal Development</a:t>
            </a:r>
          </a:p>
          <a:p>
            <a:pPr marL="385763" indent="-385763">
              <a:buAutoNum type="arabicPeriod"/>
            </a:pPr>
            <a:r>
              <a:rPr lang="en-US" sz="2600" dirty="0"/>
              <a:t>Daily Contacts</a:t>
            </a:r>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a:p>
            <a:pPr marL="385763" indent="-385763">
              <a:buAutoNum type="arabicPeriod"/>
            </a:pP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58786">
            <a:off x="7094368" y="738954"/>
            <a:ext cx="1809191" cy="2609782"/>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3447" y="3457534"/>
            <a:ext cx="2712623" cy="1525163"/>
          </a:xfrm>
          <a:prstGeom prst="rect">
            <a:avLst/>
          </a:prstGeom>
        </p:spPr>
      </p:pic>
    </p:spTree>
    <p:extLst>
      <p:ext uri="{BB962C8B-B14F-4D97-AF65-F5344CB8AC3E}">
        <p14:creationId xmlns:p14="http://schemas.microsoft.com/office/powerpoint/2010/main" val="3766992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191000" cy="613171"/>
          </a:xfrm>
        </p:spPr>
        <p:txBody>
          <a:bodyPr>
            <a:normAutofit/>
          </a:bodyPr>
          <a:lstStyle/>
          <a:p>
            <a:r>
              <a:rPr lang="en-US" sz="3200" dirty="0" smtClean="0"/>
              <a:t>Efficiency </a:t>
            </a:r>
            <a:endParaRPr lang="en-US" sz="3200" dirty="0"/>
          </a:p>
        </p:txBody>
      </p:sp>
      <p:sp>
        <p:nvSpPr>
          <p:cNvPr id="3" name="Content Placeholder 2"/>
          <p:cNvSpPr>
            <a:spLocks noGrp="1"/>
          </p:cNvSpPr>
          <p:nvPr>
            <p:ph idx="1"/>
          </p:nvPr>
        </p:nvSpPr>
        <p:spPr>
          <a:xfrm>
            <a:off x="457200" y="895350"/>
            <a:ext cx="8229600" cy="2590800"/>
          </a:xfrm>
        </p:spPr>
        <p:txBody>
          <a:bodyPr>
            <a:normAutofit/>
          </a:bodyPr>
          <a:lstStyle/>
          <a:p>
            <a:r>
              <a:rPr lang="en-US" sz="2000" dirty="0"/>
              <a:t>Driving to work / </a:t>
            </a:r>
            <a:r>
              <a:rPr lang="en-US" sz="2000" dirty="0" smtClean="0"/>
              <a:t>customers</a:t>
            </a:r>
          </a:p>
          <a:p>
            <a:r>
              <a:rPr lang="en-US" sz="2000" dirty="0" smtClean="0"/>
              <a:t> </a:t>
            </a:r>
            <a:r>
              <a:rPr lang="en-US" sz="2000" dirty="0"/>
              <a:t>I listen to webinars, trainings, personal development books on </a:t>
            </a:r>
            <a:r>
              <a:rPr lang="en-US" sz="2000" dirty="0" err="1"/>
              <a:t>audible.com</a:t>
            </a:r>
            <a:r>
              <a:rPr lang="en-US" sz="2000" dirty="0" smtClean="0"/>
              <a:t>,</a:t>
            </a:r>
          </a:p>
          <a:p>
            <a:r>
              <a:rPr lang="en-US" sz="2000" dirty="0" smtClean="0"/>
              <a:t> </a:t>
            </a:r>
            <a:r>
              <a:rPr lang="en-US" sz="2000" dirty="0"/>
              <a:t>and also while I’m running at night</a:t>
            </a:r>
            <a:r>
              <a:rPr lang="en-US" sz="2000" dirty="0" smtClean="0"/>
              <a:t>.</a:t>
            </a:r>
          </a:p>
          <a:p>
            <a:r>
              <a:rPr lang="en-US" sz="2000" dirty="0" smtClean="0"/>
              <a:t> </a:t>
            </a:r>
            <a:r>
              <a:rPr lang="en-US" sz="2000" dirty="0"/>
              <a:t>I give my team my login information so that they too can have access to my </a:t>
            </a:r>
            <a:r>
              <a:rPr lang="en-US" sz="2000" dirty="0" err="1"/>
              <a:t>audible.com</a:t>
            </a:r>
            <a:r>
              <a:rPr lang="en-US" sz="2000" dirty="0"/>
              <a:t> books and grow themselves</a:t>
            </a:r>
            <a:r>
              <a:rPr lang="en-US" sz="2000" dirty="0" smtClean="0"/>
              <a:t>.</a:t>
            </a:r>
          </a:p>
          <a:p>
            <a:r>
              <a:rPr lang="en-US" sz="2000" dirty="0" smtClean="0"/>
              <a:t> </a:t>
            </a:r>
            <a:r>
              <a:rPr lang="en-US" sz="2000" dirty="0"/>
              <a:t>In the </a:t>
            </a:r>
            <a:r>
              <a:rPr lang="en-US" sz="2000" dirty="0" smtClean="0"/>
              <a:t>mornings, </a:t>
            </a:r>
            <a:r>
              <a:rPr lang="en-US" sz="2000" dirty="0"/>
              <a:t>listen to books on </a:t>
            </a:r>
            <a:r>
              <a:rPr lang="en-US" sz="2000" dirty="0" err="1" smtClean="0"/>
              <a:t>audible.com</a:t>
            </a:r>
            <a:r>
              <a:rPr lang="en-US" sz="2000" dirty="0" smtClean="0"/>
              <a:t>, webinars, trainings.</a:t>
            </a:r>
            <a:endParaRPr lang="en-US" sz="2000" dirty="0"/>
          </a:p>
          <a:p>
            <a:endParaRPr lang="en-US" sz="2000" dirty="0"/>
          </a:p>
        </p:txBody>
      </p:sp>
      <p:sp>
        <p:nvSpPr>
          <p:cNvPr id="5" name="Rectangle 4"/>
          <p:cNvSpPr/>
          <p:nvPr/>
        </p:nvSpPr>
        <p:spPr>
          <a:xfrm>
            <a:off x="381000" y="3486150"/>
            <a:ext cx="8458200" cy="1200329"/>
          </a:xfrm>
          <a:prstGeom prst="rect">
            <a:avLst/>
          </a:prstGeom>
        </p:spPr>
        <p:txBody>
          <a:bodyPr wrap="square">
            <a:spAutoFit/>
          </a:bodyPr>
          <a:lstStyle/>
          <a:p>
            <a:pPr marL="285750" indent="-285750">
              <a:buFont typeface="Arial"/>
              <a:buChar char="•"/>
            </a:pPr>
            <a:r>
              <a:rPr lang="en-US" dirty="0"/>
              <a:t>Organize Time – Respond to things in the morning, intermittently throughout the day as available, and hit the to do list hard but brief at night. It’s NOT Work when you LOVE what you get to do</a:t>
            </a:r>
          </a:p>
          <a:p>
            <a:pPr marL="285750" indent="-285750">
              <a:buFont typeface="Arial"/>
              <a:buChar char="•"/>
            </a:pPr>
            <a:r>
              <a:rPr lang="en-US" dirty="0"/>
              <a:t>Personal Development – Set a Goal of 30 minutes a </a:t>
            </a:r>
            <a:r>
              <a:rPr lang="en-US" dirty="0" smtClean="0"/>
              <a:t>day</a:t>
            </a:r>
            <a:endParaRPr lang="en-US" dirty="0"/>
          </a:p>
        </p:txBody>
      </p:sp>
    </p:spTree>
    <p:extLst>
      <p:ext uri="{BB962C8B-B14F-4D97-AF65-F5344CB8AC3E}">
        <p14:creationId xmlns:p14="http://schemas.microsoft.com/office/powerpoint/2010/main" val="8821173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04800" y="159730"/>
            <a:ext cx="8534400" cy="4774220"/>
          </a:xfrm>
          <a:prstGeom prst="rect">
            <a:avLst/>
          </a:prstGeom>
        </p:spPr>
      </p:pic>
      <p:sp>
        <p:nvSpPr>
          <p:cNvPr id="2" name="Title 1"/>
          <p:cNvSpPr>
            <a:spLocks noGrp="1"/>
          </p:cNvSpPr>
          <p:nvPr>
            <p:ph type="title"/>
          </p:nvPr>
        </p:nvSpPr>
        <p:spPr>
          <a:xfrm>
            <a:off x="1066800" y="205979"/>
            <a:ext cx="7239000" cy="857250"/>
          </a:xfrm>
        </p:spPr>
        <p:txBody>
          <a:bodyPr>
            <a:normAutofit/>
          </a:bodyPr>
          <a:lstStyle/>
          <a:p>
            <a:r>
              <a:rPr lang="en-US" sz="2800" dirty="0" smtClean="0"/>
              <a:t>There’s one more aspect of Time to discuss </a:t>
            </a:r>
            <a:r>
              <a:rPr lang="mr-IN" sz="2800" dirty="0" smtClean="0"/>
              <a:t>…</a:t>
            </a:r>
            <a:r>
              <a:rPr lang="en-US" sz="3600" dirty="0" smtClean="0"/>
              <a:t> </a:t>
            </a:r>
            <a:endParaRPr lang="en-US" sz="3600" dirty="0"/>
          </a:p>
        </p:txBody>
      </p:sp>
      <p:sp>
        <p:nvSpPr>
          <p:cNvPr id="3" name="Content Placeholder 2"/>
          <p:cNvSpPr>
            <a:spLocks noGrp="1"/>
          </p:cNvSpPr>
          <p:nvPr>
            <p:ph idx="1"/>
          </p:nvPr>
        </p:nvSpPr>
        <p:spPr>
          <a:xfrm>
            <a:off x="457200" y="1200151"/>
            <a:ext cx="8229600" cy="1752599"/>
          </a:xfrm>
          <a:ln>
            <a:solidFill>
              <a:schemeClr val="tx2">
                <a:lumMod val="60000"/>
                <a:lumOff val="40000"/>
              </a:schemeClr>
            </a:solidFill>
          </a:ln>
        </p:spPr>
        <p:txBody>
          <a:bodyPr>
            <a:normAutofit/>
          </a:bodyPr>
          <a:lstStyle/>
          <a:p>
            <a:pPr marL="0" indent="0">
              <a:buNone/>
            </a:pPr>
            <a:r>
              <a:rPr lang="en-US" sz="2000" dirty="0" smtClean="0"/>
              <a:t>We have reviewed </a:t>
            </a:r>
          </a:p>
          <a:p>
            <a:pPr marL="0" indent="0">
              <a:buNone/>
            </a:pPr>
            <a:r>
              <a:rPr lang="en-US" sz="2000" dirty="0" smtClean="0"/>
              <a:t>	1. how precious and fleeting time </a:t>
            </a:r>
            <a:r>
              <a:rPr lang="en-US" sz="2000" dirty="0" smtClean="0"/>
              <a:t>is.</a:t>
            </a:r>
            <a:endParaRPr lang="en-US" sz="2000" dirty="0" smtClean="0"/>
          </a:p>
          <a:p>
            <a:pPr marL="0" indent="0">
              <a:buNone/>
            </a:pPr>
            <a:r>
              <a:rPr lang="en-US" sz="2000" dirty="0" smtClean="0"/>
              <a:t>	2. how we spend our time reflects our </a:t>
            </a:r>
            <a:r>
              <a:rPr lang="en-US" sz="2000" dirty="0" smtClean="0"/>
              <a:t>priorities.</a:t>
            </a:r>
            <a:endParaRPr lang="en-US" sz="2000" dirty="0" smtClean="0"/>
          </a:p>
          <a:p>
            <a:pPr marL="0" indent="0">
              <a:buNone/>
            </a:pPr>
            <a:r>
              <a:rPr lang="en-US" sz="2000" dirty="0" smtClean="0"/>
              <a:t>	3. How to get organized to maximize the possibilities of the </a:t>
            </a:r>
            <a:r>
              <a:rPr lang="en-US" sz="2000" dirty="0" smtClean="0"/>
              <a:t>day.</a:t>
            </a:r>
            <a:endParaRPr lang="en-US" sz="2000" dirty="0" smtClean="0"/>
          </a:p>
          <a:p>
            <a:endParaRPr lang="en-US" sz="2000" dirty="0"/>
          </a:p>
        </p:txBody>
      </p:sp>
      <p:sp>
        <p:nvSpPr>
          <p:cNvPr id="4" name="TextBox 3"/>
          <p:cNvSpPr txBox="1"/>
          <p:nvPr/>
        </p:nvSpPr>
        <p:spPr>
          <a:xfrm>
            <a:off x="1219200" y="3257550"/>
            <a:ext cx="6705600" cy="523220"/>
          </a:xfrm>
          <a:prstGeom prst="rect">
            <a:avLst/>
          </a:prstGeom>
          <a:noFill/>
          <a:ln>
            <a:solidFill>
              <a:schemeClr val="tx2">
                <a:lumMod val="60000"/>
                <a:lumOff val="40000"/>
              </a:schemeClr>
            </a:solidFill>
          </a:ln>
        </p:spPr>
        <p:txBody>
          <a:bodyPr wrap="square" rtlCol="0">
            <a:spAutoFit/>
          </a:bodyPr>
          <a:lstStyle/>
          <a:p>
            <a:r>
              <a:rPr lang="en-US" sz="2800" dirty="0" smtClean="0"/>
              <a:t>Now </a:t>
            </a:r>
            <a:r>
              <a:rPr lang="mr-IN" sz="2800" dirty="0" smtClean="0"/>
              <a:t>–</a:t>
            </a:r>
            <a:r>
              <a:rPr lang="en-US" sz="2800" dirty="0" smtClean="0"/>
              <a:t> our last point </a:t>
            </a:r>
            <a:r>
              <a:rPr lang="mr-IN" sz="2800" dirty="0" smtClean="0"/>
              <a:t>–</a:t>
            </a:r>
            <a:r>
              <a:rPr lang="en-US" sz="2800" dirty="0" smtClean="0"/>
              <a:t> THE SECRET SAUCE  </a:t>
            </a:r>
            <a:r>
              <a:rPr lang="mr-IN" sz="2800" dirty="0" smtClean="0"/>
              <a:t>…</a:t>
            </a:r>
            <a:endParaRPr lang="en-US" sz="2800" dirty="0"/>
          </a:p>
        </p:txBody>
      </p:sp>
      <p:sp>
        <p:nvSpPr>
          <p:cNvPr id="5" name="TextBox 4"/>
          <p:cNvSpPr txBox="1"/>
          <p:nvPr/>
        </p:nvSpPr>
        <p:spPr>
          <a:xfrm>
            <a:off x="1371600" y="4095750"/>
            <a:ext cx="6400800" cy="646331"/>
          </a:xfrm>
          <a:prstGeom prst="rect">
            <a:avLst/>
          </a:prstGeom>
          <a:noFill/>
          <a:ln>
            <a:solidFill>
              <a:schemeClr val="tx2">
                <a:lumMod val="60000"/>
                <a:lumOff val="40000"/>
              </a:schemeClr>
            </a:solidFill>
          </a:ln>
        </p:spPr>
        <p:txBody>
          <a:bodyPr wrap="square" rtlCol="0">
            <a:spAutoFit/>
          </a:bodyPr>
          <a:lstStyle/>
          <a:p>
            <a:r>
              <a:rPr lang="en-US" sz="3600" dirty="0" smtClean="0"/>
              <a:t>The energy we bring to our work</a:t>
            </a:r>
            <a:endParaRPr lang="en-US" sz="3600" dirty="0"/>
          </a:p>
        </p:txBody>
      </p:sp>
      <p:sp>
        <p:nvSpPr>
          <p:cNvPr id="7" name="TextBox 6"/>
          <p:cNvSpPr txBox="1"/>
          <p:nvPr/>
        </p:nvSpPr>
        <p:spPr>
          <a:xfrm>
            <a:off x="8077200" y="4019550"/>
            <a:ext cx="1066800" cy="369332"/>
          </a:xfrm>
          <a:prstGeom prst="rect">
            <a:avLst/>
          </a:prstGeom>
          <a:noFill/>
        </p:spPr>
        <p:txBody>
          <a:bodyPr wrap="square" rtlCol="0">
            <a:spAutoFit/>
          </a:bodyPr>
          <a:lstStyle/>
          <a:p>
            <a:r>
              <a:rPr lang="en-US" dirty="0" err="1" smtClean="0"/>
              <a:t>margaret</a:t>
            </a:r>
            <a:endParaRPr lang="en-US" dirty="0"/>
          </a:p>
        </p:txBody>
      </p:sp>
    </p:spTree>
    <p:extLst>
      <p:ext uri="{BB962C8B-B14F-4D97-AF65-F5344CB8AC3E}">
        <p14:creationId xmlns:p14="http://schemas.microsoft.com/office/powerpoint/2010/main" val="198902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81000" y="202689"/>
            <a:ext cx="8534400" cy="4811339"/>
          </a:xfrm>
          <a:prstGeom prst="rect">
            <a:avLst/>
          </a:prstGeom>
        </p:spPr>
      </p:pic>
      <p:sp>
        <p:nvSpPr>
          <p:cNvPr id="3" name="Content Placeholder 2"/>
          <p:cNvSpPr>
            <a:spLocks noGrp="1"/>
          </p:cNvSpPr>
          <p:nvPr>
            <p:ph idx="1"/>
          </p:nvPr>
        </p:nvSpPr>
        <p:spPr>
          <a:xfrm>
            <a:off x="1219200" y="666750"/>
            <a:ext cx="5867400" cy="1523999"/>
          </a:xfrm>
        </p:spPr>
        <p:txBody>
          <a:bodyPr/>
          <a:lstStyle/>
          <a:p>
            <a:pPr marL="0" indent="0" algn="ctr">
              <a:buNone/>
            </a:pPr>
            <a:r>
              <a:rPr lang="en-US" dirty="0"/>
              <a:t>“Be Responsible for the Energy We Bring to the Room”</a:t>
            </a:r>
            <a:br>
              <a:rPr lang="en-US" dirty="0"/>
            </a:br>
            <a:r>
              <a:rPr lang="en-US" sz="2000" dirty="0"/>
              <a:t>Oprah Winfrey</a:t>
            </a:r>
            <a:endParaRPr lang="en-US" dirty="0"/>
          </a:p>
        </p:txBody>
      </p:sp>
      <p:sp>
        <p:nvSpPr>
          <p:cNvPr id="4" name="TextBox 3"/>
          <p:cNvSpPr txBox="1"/>
          <p:nvPr/>
        </p:nvSpPr>
        <p:spPr>
          <a:xfrm>
            <a:off x="533400" y="2343150"/>
            <a:ext cx="7924800" cy="461665"/>
          </a:xfrm>
          <a:prstGeom prst="rect">
            <a:avLst/>
          </a:prstGeom>
          <a:noFill/>
        </p:spPr>
        <p:txBody>
          <a:bodyPr wrap="square" rtlCol="0">
            <a:spAutoFit/>
          </a:bodyPr>
          <a:lstStyle/>
          <a:p>
            <a:r>
              <a:rPr lang="en-US" sz="2400" dirty="0" smtClean="0"/>
              <a:t>We don’t want to mechanically click through our “To Do” lists</a:t>
            </a:r>
            <a:endParaRPr lang="en-US" sz="2400" dirty="0"/>
          </a:p>
        </p:txBody>
      </p:sp>
      <p:sp>
        <p:nvSpPr>
          <p:cNvPr id="5" name="TextBox 4"/>
          <p:cNvSpPr txBox="1"/>
          <p:nvPr/>
        </p:nvSpPr>
        <p:spPr>
          <a:xfrm>
            <a:off x="838200" y="3028950"/>
            <a:ext cx="7696200" cy="1815882"/>
          </a:xfrm>
          <a:prstGeom prst="rect">
            <a:avLst/>
          </a:prstGeom>
          <a:noFill/>
          <a:ln>
            <a:solidFill>
              <a:schemeClr val="tx2">
                <a:lumMod val="60000"/>
                <a:lumOff val="40000"/>
              </a:schemeClr>
            </a:solidFill>
          </a:ln>
        </p:spPr>
        <p:txBody>
          <a:bodyPr wrap="square" rtlCol="0">
            <a:spAutoFit/>
          </a:bodyPr>
          <a:lstStyle/>
          <a:p>
            <a:pPr algn="ctr"/>
            <a:r>
              <a:rPr lang="en-US" sz="2800" dirty="0" smtClean="0"/>
              <a:t>People will not remember what you said</a:t>
            </a:r>
            <a:r>
              <a:rPr lang="mr-IN" sz="2800" dirty="0" smtClean="0"/>
              <a:t>…</a:t>
            </a:r>
            <a:endParaRPr lang="en-US" sz="2800" dirty="0" smtClean="0"/>
          </a:p>
          <a:p>
            <a:pPr algn="ctr"/>
            <a:r>
              <a:rPr lang="en-US" sz="2800" dirty="0" smtClean="0"/>
              <a:t>And they won’t remember what you did </a:t>
            </a:r>
            <a:r>
              <a:rPr lang="mr-IN" sz="2800" dirty="0" smtClean="0"/>
              <a:t>…</a:t>
            </a:r>
            <a:endParaRPr lang="en-US" sz="2800" dirty="0" smtClean="0"/>
          </a:p>
          <a:p>
            <a:pPr algn="ctr"/>
            <a:r>
              <a:rPr lang="en-US" sz="2800" dirty="0" smtClean="0"/>
              <a:t>But they will remember forever how you made them feel.”    </a:t>
            </a:r>
            <a:r>
              <a:rPr lang="en-US" sz="2000" dirty="0" smtClean="0"/>
              <a:t>Maya </a:t>
            </a:r>
            <a:r>
              <a:rPr lang="en-US" sz="2000" dirty="0" smtClean="0"/>
              <a:t>Angelou             </a:t>
            </a:r>
            <a:r>
              <a:rPr lang="en-US" sz="2000" dirty="0" err="1" smtClean="0"/>
              <a:t>margaret</a:t>
            </a:r>
            <a:endParaRPr lang="en-US" sz="2800" dirty="0"/>
          </a:p>
        </p:txBody>
      </p:sp>
    </p:spTree>
    <p:extLst>
      <p:ext uri="{BB962C8B-B14F-4D97-AF65-F5344CB8AC3E}">
        <p14:creationId xmlns:p14="http://schemas.microsoft.com/office/powerpoint/2010/main" val="125290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4800" y="159730"/>
            <a:ext cx="8610600" cy="4854298"/>
          </a:xfrm>
          <a:prstGeom prst="rect">
            <a:avLst/>
          </a:prstGeom>
        </p:spPr>
      </p:pic>
      <p:sp>
        <p:nvSpPr>
          <p:cNvPr id="2" name="Title 1"/>
          <p:cNvSpPr>
            <a:spLocks noGrp="1"/>
          </p:cNvSpPr>
          <p:nvPr>
            <p:ph type="title"/>
          </p:nvPr>
        </p:nvSpPr>
        <p:spPr>
          <a:xfrm>
            <a:off x="457200" y="205979"/>
            <a:ext cx="8458200" cy="857250"/>
          </a:xfrm>
        </p:spPr>
        <p:txBody>
          <a:bodyPr>
            <a:normAutofit/>
          </a:bodyPr>
          <a:lstStyle/>
          <a:p>
            <a:r>
              <a:rPr lang="en-US" sz="3200" dirty="0"/>
              <a:t>The </a:t>
            </a:r>
            <a:r>
              <a:rPr lang="en-US" sz="3200" dirty="0" smtClean="0"/>
              <a:t>Science </a:t>
            </a:r>
            <a:r>
              <a:rPr lang="en-US" sz="3200" dirty="0"/>
              <a:t>of </a:t>
            </a:r>
            <a:r>
              <a:rPr lang="en-US" sz="3200" dirty="0" smtClean="0"/>
              <a:t>Energy </a:t>
            </a:r>
            <a:endParaRPr lang="en-US" sz="3200" dirty="0"/>
          </a:p>
        </p:txBody>
      </p:sp>
      <p:sp>
        <p:nvSpPr>
          <p:cNvPr id="3" name="Content Placeholder 2"/>
          <p:cNvSpPr>
            <a:spLocks noGrp="1"/>
          </p:cNvSpPr>
          <p:nvPr>
            <p:ph idx="1"/>
          </p:nvPr>
        </p:nvSpPr>
        <p:spPr>
          <a:xfrm>
            <a:off x="457200" y="1123951"/>
            <a:ext cx="8458200" cy="3809999"/>
          </a:xfrm>
        </p:spPr>
        <p:txBody>
          <a:bodyPr>
            <a:normAutofit/>
          </a:bodyPr>
          <a:lstStyle/>
          <a:p>
            <a:r>
              <a:rPr lang="en-US" sz="2000" dirty="0" smtClean="0"/>
              <a:t>People transmit </a:t>
            </a:r>
            <a:r>
              <a:rPr lang="en-US" sz="2000" dirty="0"/>
              <a:t>an electromagnetic </a:t>
            </a:r>
            <a:r>
              <a:rPr lang="en-US" sz="2000" dirty="0" smtClean="0"/>
              <a:t>field.</a:t>
            </a:r>
          </a:p>
          <a:p>
            <a:r>
              <a:rPr lang="en-US" sz="2000" dirty="0" smtClean="0"/>
              <a:t>It </a:t>
            </a:r>
            <a:r>
              <a:rPr lang="en-US" sz="2000" dirty="0"/>
              <a:t>broadcasts our </a:t>
            </a:r>
            <a:r>
              <a:rPr lang="en-US" sz="2000" dirty="0" smtClean="0"/>
              <a:t>physical</a:t>
            </a:r>
            <a:r>
              <a:rPr lang="en-US" sz="2000" dirty="0"/>
              <a:t> </a:t>
            </a:r>
            <a:r>
              <a:rPr lang="en-US" sz="2000" dirty="0" smtClean="0"/>
              <a:t>and </a:t>
            </a:r>
            <a:r>
              <a:rPr lang="en-US" sz="2000" dirty="0"/>
              <a:t>emotional </a:t>
            </a:r>
            <a:r>
              <a:rPr lang="en-US" sz="2000" dirty="0" smtClean="0"/>
              <a:t>state..  </a:t>
            </a:r>
            <a:r>
              <a:rPr lang="en-US" sz="2000" dirty="0"/>
              <a:t>This can be </a:t>
            </a:r>
            <a:r>
              <a:rPr lang="en-US" sz="2000" dirty="0" smtClean="0"/>
              <a:t>measured.</a:t>
            </a:r>
            <a:endParaRPr lang="en-US" sz="2000" dirty="0"/>
          </a:p>
          <a:p>
            <a:r>
              <a:rPr lang="en-US" sz="2000" b="1" dirty="0"/>
              <a:t>We’re like radio </a:t>
            </a:r>
            <a:r>
              <a:rPr lang="en-US" sz="2000" b="1" dirty="0" smtClean="0"/>
              <a:t>stations </a:t>
            </a:r>
            <a:r>
              <a:rPr lang="mr-IN" sz="2000" b="1" dirty="0" smtClean="0"/>
              <a:t>–</a:t>
            </a:r>
            <a:r>
              <a:rPr lang="en-US" sz="2000" b="1" dirty="0" smtClean="0"/>
              <a:t> transmitting signals over the </a:t>
            </a:r>
            <a:r>
              <a:rPr lang="en-US" sz="2000" b="1" dirty="0"/>
              <a:t>phone, in </a:t>
            </a:r>
            <a:r>
              <a:rPr lang="en-US" sz="2000" b="1" dirty="0" smtClean="0"/>
              <a:t>meetings, through our energy and our words.</a:t>
            </a:r>
            <a:r>
              <a:rPr lang="en-US" sz="2000" b="1" dirty="0"/>
              <a:t> </a:t>
            </a:r>
          </a:p>
          <a:p>
            <a:r>
              <a:rPr lang="en-US" sz="2000" dirty="0" smtClean="0"/>
              <a:t>“</a:t>
            </a:r>
            <a:r>
              <a:rPr lang="en-US" sz="2000" dirty="0"/>
              <a:t>What signal </a:t>
            </a:r>
            <a:r>
              <a:rPr lang="en-US" sz="2000" dirty="0" smtClean="0"/>
              <a:t>are we broadcasting</a:t>
            </a:r>
            <a:r>
              <a:rPr lang="en-US" sz="2000" dirty="0"/>
              <a:t>?</a:t>
            </a:r>
            <a:r>
              <a:rPr lang="en-US" sz="2000" dirty="0" smtClean="0"/>
              <a:t>”  </a:t>
            </a:r>
          </a:p>
          <a:p>
            <a:r>
              <a:rPr lang="en-US" sz="2000" dirty="0" smtClean="0"/>
              <a:t>“Who are we BEING, while we’re doing our Shaklee activities?”</a:t>
            </a:r>
            <a:endParaRPr lang="en-US" sz="2000" dirty="0"/>
          </a:p>
          <a:p>
            <a:r>
              <a:rPr lang="en-US" sz="2000" dirty="0" smtClean="0"/>
              <a:t>If </a:t>
            </a:r>
            <a:r>
              <a:rPr lang="en-US" sz="2000" dirty="0"/>
              <a:t>depleted</a:t>
            </a:r>
            <a:r>
              <a:rPr lang="en-US" sz="2000" dirty="0" smtClean="0"/>
              <a:t>, </a:t>
            </a:r>
            <a:r>
              <a:rPr lang="en-US" sz="2000" dirty="0"/>
              <a:t>stressed, </a:t>
            </a:r>
            <a:r>
              <a:rPr lang="en-US" sz="2000" dirty="0" smtClean="0"/>
              <a:t>low blood sugar, frustrated, preoccupied, anticipating something in the future, desperate </a:t>
            </a:r>
            <a:r>
              <a:rPr lang="en-US" sz="2000" dirty="0"/>
              <a:t>for a </a:t>
            </a:r>
            <a:r>
              <a:rPr lang="en-US" sz="2000" dirty="0" smtClean="0"/>
              <a:t>sale, the person we’re talking with will feel this and we lose connection. </a:t>
            </a:r>
            <a:r>
              <a:rPr lang="mr-IN" sz="2000" dirty="0" smtClean="0"/>
              <a:t>…</a:t>
            </a:r>
            <a:r>
              <a:rPr lang="en-US" sz="2000" dirty="0" smtClean="0"/>
              <a:t> And All our efforts will have been counter-productive.                  </a:t>
            </a:r>
            <a:r>
              <a:rPr lang="en-US" sz="2000" dirty="0" err="1" smtClean="0"/>
              <a:t>margaret</a:t>
            </a:r>
            <a:endParaRPr lang="en-US" sz="2000" dirty="0" smtClean="0"/>
          </a:p>
          <a:p>
            <a:endParaRPr lang="en-US" sz="2000" dirty="0" smtClean="0"/>
          </a:p>
        </p:txBody>
      </p:sp>
    </p:spTree>
    <p:extLst>
      <p:ext uri="{BB962C8B-B14F-4D97-AF65-F5344CB8AC3E}">
        <p14:creationId xmlns:p14="http://schemas.microsoft.com/office/powerpoint/2010/main" val="16273295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599" y="116772"/>
            <a:ext cx="8679921" cy="4893378"/>
          </a:xfrm>
          <a:prstGeom prst="rect">
            <a:avLst/>
          </a:prstGeom>
        </p:spPr>
      </p:pic>
      <p:sp>
        <p:nvSpPr>
          <p:cNvPr id="2" name="Title 1"/>
          <p:cNvSpPr>
            <a:spLocks noGrp="1"/>
          </p:cNvSpPr>
          <p:nvPr>
            <p:ph type="title"/>
          </p:nvPr>
        </p:nvSpPr>
        <p:spPr>
          <a:xfrm>
            <a:off x="457200" y="205978"/>
            <a:ext cx="8229600" cy="994171"/>
          </a:xfrm>
        </p:spPr>
        <p:txBody>
          <a:bodyPr>
            <a:noAutofit/>
          </a:bodyPr>
          <a:lstStyle/>
          <a:p>
            <a:r>
              <a:rPr lang="en-US" sz="3200" dirty="0" smtClean="0"/>
              <a:t>People </a:t>
            </a:r>
            <a:r>
              <a:rPr lang="en-US" sz="3200" dirty="0"/>
              <a:t>are drawn to a person who is relaxed and </a:t>
            </a:r>
            <a:r>
              <a:rPr lang="en-US" sz="3200" dirty="0" smtClean="0"/>
              <a:t>“fully present”…  </a:t>
            </a:r>
            <a:endParaRPr lang="en-US" sz="3200" dirty="0"/>
          </a:p>
        </p:txBody>
      </p:sp>
      <p:sp>
        <p:nvSpPr>
          <p:cNvPr id="3" name="Content Placeholder 2"/>
          <p:cNvSpPr>
            <a:spLocks noGrp="1"/>
          </p:cNvSpPr>
          <p:nvPr>
            <p:ph idx="1"/>
          </p:nvPr>
        </p:nvSpPr>
        <p:spPr>
          <a:xfrm>
            <a:off x="152400" y="1200150"/>
            <a:ext cx="8229600" cy="3714750"/>
          </a:xfrm>
        </p:spPr>
        <p:txBody>
          <a:bodyPr>
            <a:normAutofit/>
          </a:bodyPr>
          <a:lstStyle/>
          <a:p>
            <a:r>
              <a:rPr lang="en-US" sz="2400" dirty="0"/>
              <a:t>“Fully present” means</a:t>
            </a:r>
            <a:r>
              <a:rPr lang="mr-IN" sz="2400" dirty="0"/>
              <a:t>–</a:t>
            </a:r>
            <a:r>
              <a:rPr lang="en-US" sz="2400" dirty="0"/>
              <a:t> being in the moment,  curious, without expectations, judgment or anxiety about the </a:t>
            </a:r>
            <a:r>
              <a:rPr lang="en-US" sz="2400" dirty="0" smtClean="0"/>
              <a:t>results</a:t>
            </a:r>
          </a:p>
          <a:p>
            <a:r>
              <a:rPr lang="en-US" sz="2400" dirty="0" smtClean="0"/>
              <a:t>When </a:t>
            </a:r>
            <a:r>
              <a:rPr lang="en-US" sz="2400" dirty="0"/>
              <a:t>we are calm and </a:t>
            </a:r>
            <a:r>
              <a:rPr lang="en-US" sz="2400" dirty="0" smtClean="0"/>
              <a:t>centered, </a:t>
            </a:r>
            <a:r>
              <a:rPr lang="en-US" sz="2400" dirty="0"/>
              <a:t>others </a:t>
            </a:r>
            <a:r>
              <a:rPr lang="en-US" sz="2400" dirty="0" smtClean="0"/>
              <a:t>relax </a:t>
            </a:r>
            <a:r>
              <a:rPr lang="en-US" sz="2400" dirty="0"/>
              <a:t>in our presence</a:t>
            </a:r>
            <a:r>
              <a:rPr lang="en-US" sz="2400" dirty="0" smtClean="0"/>
              <a:t>.</a:t>
            </a:r>
            <a:r>
              <a:rPr lang="en-US" sz="2400" dirty="0"/>
              <a:t> </a:t>
            </a:r>
            <a:endParaRPr lang="en-US" sz="2400" dirty="0" smtClean="0"/>
          </a:p>
          <a:p>
            <a:r>
              <a:rPr lang="en-US" sz="2400" dirty="0" smtClean="0"/>
              <a:t>Be cautious about multi-tasking. Multi-asking can be helpful with some tasks, but not with people. </a:t>
            </a:r>
            <a:endParaRPr lang="en-US" sz="2400" dirty="0"/>
          </a:p>
          <a:p>
            <a:pPr marL="0" indent="0">
              <a:buNone/>
            </a:pPr>
            <a:r>
              <a:rPr lang="en-US" sz="2400" dirty="0" smtClean="0"/>
              <a:t>	</a:t>
            </a:r>
            <a:r>
              <a:rPr lang="en-US" sz="2400" dirty="0" err="1" smtClean="0"/>
              <a:t>margaret</a:t>
            </a:r>
            <a:endParaRPr lang="en-US" sz="2400" dirty="0" smtClean="0"/>
          </a:p>
          <a:p>
            <a:endParaRPr lang="en-US" sz="2400" dirty="0" smtClean="0"/>
          </a:p>
          <a:p>
            <a:endParaRPr lang="en-US" dirty="0"/>
          </a:p>
          <a:p>
            <a:endParaRPr lang="en-US" dirty="0"/>
          </a:p>
        </p:txBody>
      </p:sp>
      <p:pic>
        <p:nvPicPr>
          <p:cNvPr id="5" name="Picture 4"/>
          <p:cNvPicPr>
            <a:picLocks noChangeAspect="1"/>
          </p:cNvPicPr>
          <p:nvPr/>
        </p:nvPicPr>
        <p:blipFill>
          <a:blip r:embed="rId3"/>
          <a:stretch>
            <a:fillRect/>
          </a:stretch>
        </p:blipFill>
        <p:spPr>
          <a:xfrm>
            <a:off x="6324600" y="3382433"/>
            <a:ext cx="2602928" cy="1733550"/>
          </a:xfrm>
          <a:prstGeom prst="rect">
            <a:avLst/>
          </a:prstGeom>
        </p:spPr>
      </p:pic>
    </p:spTree>
    <p:extLst>
      <p:ext uri="{BB962C8B-B14F-4D97-AF65-F5344CB8AC3E}">
        <p14:creationId xmlns:p14="http://schemas.microsoft.com/office/powerpoint/2010/main" val="28776319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8600" y="116772"/>
            <a:ext cx="8916458" cy="5026728"/>
          </a:xfrm>
          <a:prstGeom prst="rect">
            <a:avLst/>
          </a:prstGeom>
        </p:spPr>
      </p:pic>
      <p:sp>
        <p:nvSpPr>
          <p:cNvPr id="2" name="Title 1"/>
          <p:cNvSpPr>
            <a:spLocks noGrp="1"/>
          </p:cNvSpPr>
          <p:nvPr>
            <p:ph type="title"/>
          </p:nvPr>
        </p:nvSpPr>
        <p:spPr>
          <a:xfrm>
            <a:off x="457200" y="205978"/>
            <a:ext cx="8229600" cy="1222771"/>
          </a:xfrm>
          <a:ln>
            <a:solidFill>
              <a:schemeClr val="tx2">
                <a:lumMod val="60000"/>
                <a:lumOff val="40000"/>
              </a:schemeClr>
            </a:solidFill>
          </a:ln>
        </p:spPr>
        <p:txBody>
          <a:bodyPr>
            <a:noAutofit/>
          </a:bodyPr>
          <a:lstStyle/>
          <a:p>
            <a:r>
              <a:rPr lang="en-US" sz="2800" dirty="0" smtClean="0"/>
              <a:t>One-Minute </a:t>
            </a:r>
            <a:r>
              <a:rPr lang="en-US" sz="2800" dirty="0"/>
              <a:t>T</a:t>
            </a:r>
            <a:r>
              <a:rPr lang="en-US" sz="2800" dirty="0" smtClean="0"/>
              <a:t>ool to Get Centered </a:t>
            </a:r>
            <a:br>
              <a:rPr lang="en-US" sz="2800" dirty="0" smtClean="0"/>
            </a:br>
            <a:r>
              <a:rPr lang="en-US" sz="2800" dirty="0" smtClean="0"/>
              <a:t>and Present Before  a Contact</a:t>
            </a:r>
            <a:endParaRPr lang="en-US" sz="2800" dirty="0"/>
          </a:p>
        </p:txBody>
      </p:sp>
      <p:sp>
        <p:nvSpPr>
          <p:cNvPr id="3" name="Content Placeholder 2"/>
          <p:cNvSpPr>
            <a:spLocks noGrp="1"/>
          </p:cNvSpPr>
          <p:nvPr>
            <p:ph idx="1"/>
          </p:nvPr>
        </p:nvSpPr>
        <p:spPr>
          <a:xfrm>
            <a:off x="381000" y="1517651"/>
            <a:ext cx="8229600" cy="3657599"/>
          </a:xfrm>
        </p:spPr>
        <p:txBody>
          <a:bodyPr>
            <a:normAutofit/>
          </a:bodyPr>
          <a:lstStyle/>
          <a:p>
            <a:r>
              <a:rPr lang="en-US" sz="2400" dirty="0" smtClean="0"/>
              <a:t>Abdominal breathing, 5 second inhale, 5 second exhale</a:t>
            </a:r>
          </a:p>
          <a:p>
            <a:r>
              <a:rPr lang="en-US" sz="2400" dirty="0" smtClean="0"/>
              <a:t>Shifts our nervous system from stress, fear, scattered-ness to a more calm, relaxed state</a:t>
            </a:r>
          </a:p>
          <a:p>
            <a:r>
              <a:rPr lang="en-US" sz="2400" dirty="0" smtClean="0"/>
              <a:t>Practice before a phone call, meeting, appointment, etc.</a:t>
            </a:r>
          </a:p>
          <a:p>
            <a:r>
              <a:rPr lang="en-US" sz="2400" dirty="0" smtClean="0"/>
              <a:t>Athletes, professional speakers, other performers all work with their breathing and have pre-performance routines so that they’re in the moment and at their best.</a:t>
            </a:r>
          </a:p>
          <a:p>
            <a:pPr marL="0" indent="0">
              <a:buNone/>
            </a:pPr>
            <a:r>
              <a:rPr lang="en-US" sz="2400" dirty="0" smtClean="0"/>
              <a:t>						</a:t>
            </a:r>
            <a:r>
              <a:rPr lang="en-US" sz="2400" dirty="0" err="1" smtClean="0"/>
              <a:t>rebecca</a:t>
            </a:r>
            <a:endParaRPr lang="en-US" sz="2400" dirty="0"/>
          </a:p>
        </p:txBody>
      </p:sp>
    </p:spTree>
    <p:extLst>
      <p:ext uri="{BB962C8B-B14F-4D97-AF65-F5344CB8AC3E}">
        <p14:creationId xmlns:p14="http://schemas.microsoft.com/office/powerpoint/2010/main" val="3621736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1000" y="116473"/>
            <a:ext cx="8216900" cy="4632347"/>
          </a:xfrm>
          <a:prstGeom prst="rect">
            <a:avLst/>
          </a:prstGeom>
        </p:spPr>
      </p:pic>
      <p:sp>
        <p:nvSpPr>
          <p:cNvPr id="2" name="Title 1"/>
          <p:cNvSpPr>
            <a:spLocks noGrp="1"/>
          </p:cNvSpPr>
          <p:nvPr>
            <p:ph type="title"/>
          </p:nvPr>
        </p:nvSpPr>
        <p:spPr/>
        <p:txBody>
          <a:bodyPr>
            <a:normAutofit/>
          </a:bodyPr>
          <a:lstStyle/>
          <a:p>
            <a:r>
              <a:rPr lang="en-US" sz="3200" dirty="0" smtClean="0"/>
              <a:t>Tips on Becoming Unattached to the Result</a:t>
            </a:r>
            <a:endParaRPr lang="en-US" sz="3200" dirty="0"/>
          </a:p>
        </p:txBody>
      </p:sp>
      <p:sp>
        <p:nvSpPr>
          <p:cNvPr id="3" name="Content Placeholder 2"/>
          <p:cNvSpPr>
            <a:spLocks noGrp="1"/>
          </p:cNvSpPr>
          <p:nvPr>
            <p:ph idx="1"/>
          </p:nvPr>
        </p:nvSpPr>
        <p:spPr>
          <a:xfrm>
            <a:off x="457200" y="1200150"/>
            <a:ext cx="8229600" cy="3809999"/>
          </a:xfrm>
        </p:spPr>
        <p:txBody>
          <a:bodyPr>
            <a:normAutofit fontScale="70000" lnSpcReduction="20000"/>
          </a:bodyPr>
          <a:lstStyle/>
          <a:p>
            <a:pPr marL="0" indent="0">
              <a:buNone/>
            </a:pPr>
            <a:r>
              <a:rPr lang="en-US" dirty="0" smtClean="0"/>
              <a:t> If we </a:t>
            </a:r>
            <a:r>
              <a:rPr lang="en-US" dirty="0"/>
              <a:t>are attached </a:t>
            </a:r>
            <a:r>
              <a:rPr lang="en-US" dirty="0" smtClean="0"/>
              <a:t>to </a:t>
            </a:r>
            <a:r>
              <a:rPr lang="en-US" dirty="0"/>
              <a:t>the </a:t>
            </a:r>
            <a:r>
              <a:rPr lang="en-US" dirty="0" smtClean="0"/>
              <a:t>result, </a:t>
            </a:r>
            <a:r>
              <a:rPr lang="en-US" dirty="0"/>
              <a:t>people can feel that. </a:t>
            </a:r>
            <a:endParaRPr lang="en-US" dirty="0" smtClean="0"/>
          </a:p>
          <a:p>
            <a:pPr marL="0" indent="0">
              <a:buNone/>
            </a:pPr>
            <a:r>
              <a:rPr lang="en-US" dirty="0"/>
              <a:t> </a:t>
            </a:r>
            <a:r>
              <a:rPr lang="en-US" dirty="0" smtClean="0"/>
              <a:t>It </a:t>
            </a:r>
            <a:r>
              <a:rPr lang="en-US" dirty="0"/>
              <a:t>binds them to </a:t>
            </a:r>
            <a:r>
              <a:rPr lang="en-US" dirty="0" smtClean="0"/>
              <a:t>our </a:t>
            </a:r>
            <a:r>
              <a:rPr lang="en-US" dirty="0"/>
              <a:t>idea of what </a:t>
            </a:r>
            <a:r>
              <a:rPr lang="en-US" dirty="0" smtClean="0"/>
              <a:t>we want to happen. </a:t>
            </a:r>
          </a:p>
          <a:p>
            <a:pPr marL="0" indent="0">
              <a:buNone/>
            </a:pPr>
            <a:r>
              <a:rPr lang="en-US" dirty="0" smtClean="0"/>
              <a:t> That restriction may be uncomfortable and they will likely pull away. </a:t>
            </a:r>
          </a:p>
          <a:p>
            <a:pPr marL="0" indent="0">
              <a:buNone/>
            </a:pPr>
            <a:r>
              <a:rPr lang="en-US" dirty="0" smtClean="0"/>
              <a:t> This is often unconscious.</a:t>
            </a:r>
          </a:p>
          <a:p>
            <a:pPr marL="0" indent="0">
              <a:buNone/>
            </a:pPr>
            <a:endParaRPr lang="en-US" sz="1400" dirty="0" smtClean="0"/>
          </a:p>
          <a:p>
            <a:r>
              <a:rPr lang="en-US" dirty="0" smtClean="0"/>
              <a:t> </a:t>
            </a:r>
            <a:r>
              <a:rPr lang="en-US" dirty="0"/>
              <a:t>Focus on doing our best. -- sharing the information, connecting</a:t>
            </a:r>
            <a:endParaRPr lang="en-US" dirty="0" smtClean="0"/>
          </a:p>
          <a:p>
            <a:r>
              <a:rPr lang="en-US" dirty="0"/>
              <a:t> </a:t>
            </a:r>
            <a:r>
              <a:rPr lang="en-US" dirty="0" smtClean="0"/>
              <a:t>Schedule many activities, develop several distributors, so we’re not dependent on one person’s order, one  party, one activity, one person becoming a Director  etc. to reach our goals.</a:t>
            </a:r>
          </a:p>
          <a:p>
            <a:r>
              <a:rPr lang="en-US" dirty="0" smtClean="0"/>
              <a:t>Focus on only what we can control (your activity and energy) and let go of the rest.                        	</a:t>
            </a:r>
            <a:r>
              <a:rPr lang="en-US" dirty="0" err="1" smtClean="0"/>
              <a:t>rebecca</a:t>
            </a:r>
            <a:endParaRPr lang="en-US" dirty="0"/>
          </a:p>
        </p:txBody>
      </p:sp>
    </p:spTree>
    <p:extLst>
      <p:ext uri="{BB962C8B-B14F-4D97-AF65-F5344CB8AC3E}">
        <p14:creationId xmlns:p14="http://schemas.microsoft.com/office/powerpoint/2010/main" val="5856341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4800" y="159730"/>
            <a:ext cx="8840258" cy="4983770"/>
          </a:xfrm>
          <a:prstGeom prst="rect">
            <a:avLst/>
          </a:prstGeom>
        </p:spPr>
      </p:pic>
      <p:sp>
        <p:nvSpPr>
          <p:cNvPr id="2" name="Title 1"/>
          <p:cNvSpPr>
            <a:spLocks noGrp="1"/>
          </p:cNvSpPr>
          <p:nvPr>
            <p:ph type="title"/>
          </p:nvPr>
        </p:nvSpPr>
        <p:spPr>
          <a:xfrm>
            <a:off x="381000" y="133350"/>
            <a:ext cx="4114800" cy="914400"/>
          </a:xfrm>
        </p:spPr>
        <p:txBody>
          <a:bodyPr>
            <a:normAutofit/>
          </a:bodyPr>
          <a:lstStyle/>
          <a:p>
            <a:r>
              <a:rPr lang="en-US" sz="3200" dirty="0" smtClean="0"/>
              <a:t>Full vs. Frantic</a:t>
            </a:r>
            <a:endParaRPr lang="en-US" sz="3200" dirty="0"/>
          </a:p>
        </p:txBody>
      </p:sp>
      <p:sp>
        <p:nvSpPr>
          <p:cNvPr id="3" name="Content Placeholder 2"/>
          <p:cNvSpPr>
            <a:spLocks noGrp="1"/>
          </p:cNvSpPr>
          <p:nvPr>
            <p:ph idx="1"/>
          </p:nvPr>
        </p:nvSpPr>
        <p:spPr>
          <a:xfrm>
            <a:off x="0" y="1123950"/>
            <a:ext cx="9144000" cy="4019550"/>
          </a:xfrm>
        </p:spPr>
        <p:txBody>
          <a:bodyPr>
            <a:noAutofit/>
          </a:bodyPr>
          <a:lstStyle/>
          <a:p>
            <a:r>
              <a:rPr lang="en-US" sz="2000" dirty="0" smtClean="0"/>
              <a:t>Most everyone has full lives, often very busy lives                                    </a:t>
            </a:r>
            <a:r>
              <a:rPr lang="en-US" sz="2000" dirty="0" err="1" smtClean="0"/>
              <a:t>margaret</a:t>
            </a:r>
            <a:endParaRPr lang="en-US" sz="2000" dirty="0" smtClean="0"/>
          </a:p>
          <a:p>
            <a:r>
              <a:rPr lang="en-US" sz="2000" dirty="0" smtClean="0"/>
              <a:t>Busy shifts to “full” and can be beautiful when we’re in alignment with our priorities</a:t>
            </a:r>
          </a:p>
          <a:p>
            <a:r>
              <a:rPr lang="en-US" sz="2000" dirty="0" smtClean="0"/>
              <a:t>Busy can be stressful and frantic when we’re out of alignment, without a plan, or stuck in negative scarcity thinking</a:t>
            </a:r>
          </a:p>
          <a:p>
            <a:pPr lvl="1"/>
            <a:r>
              <a:rPr lang="en-US" sz="2000" dirty="0" smtClean="0"/>
              <a:t> “There’s no way I can get this done” </a:t>
            </a:r>
            <a:r>
              <a:rPr lang="en-US" sz="2000" dirty="0"/>
              <a:t>“I’m so busy”  </a:t>
            </a:r>
            <a:r>
              <a:rPr lang="en-US" sz="2000" dirty="0" smtClean="0"/>
              <a:t>“I have too much to do”.	 There’s not enough time.. </a:t>
            </a:r>
          </a:p>
          <a:p>
            <a:r>
              <a:rPr lang="en-US" sz="2000" dirty="0" smtClean="0"/>
              <a:t>Changing how we speak about our time affects our relationship to it.</a:t>
            </a:r>
          </a:p>
          <a:p>
            <a:pPr lvl="1"/>
            <a:r>
              <a:rPr lang="en-US" sz="2000" dirty="0" smtClean="0"/>
              <a:t>“There’s plenty of time to get the most important things done.” “ I’ll find time for the things most important to me.”  “I’ve got lots going on and I’m loving it.”  </a:t>
            </a:r>
          </a:p>
        </p:txBody>
      </p:sp>
    </p:spTree>
    <p:extLst>
      <p:ext uri="{BB962C8B-B14F-4D97-AF65-F5344CB8AC3E}">
        <p14:creationId xmlns:p14="http://schemas.microsoft.com/office/powerpoint/2010/main" val="74335674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04800" y="149716"/>
            <a:ext cx="8458200" cy="4632346"/>
          </a:xfrm>
          <a:prstGeom prst="rect">
            <a:avLst/>
          </a:prstGeom>
        </p:spPr>
      </p:pic>
      <p:sp>
        <p:nvSpPr>
          <p:cNvPr id="2" name="Title 1"/>
          <p:cNvSpPr>
            <a:spLocks noGrp="1"/>
          </p:cNvSpPr>
          <p:nvPr>
            <p:ph type="title"/>
          </p:nvPr>
        </p:nvSpPr>
        <p:spPr>
          <a:xfrm>
            <a:off x="457200" y="205978"/>
            <a:ext cx="8229600" cy="1070371"/>
          </a:xfrm>
        </p:spPr>
        <p:txBody>
          <a:bodyPr>
            <a:normAutofit/>
          </a:bodyPr>
          <a:lstStyle/>
          <a:p>
            <a:r>
              <a:rPr lang="en-US" sz="2800" dirty="0" smtClean="0"/>
              <a:t>It’s good to be organized.. to have a plan,  to have goals,  to schedule our time efficiently </a:t>
            </a:r>
            <a:r>
              <a:rPr lang="mr-IN" sz="2800" dirty="0" smtClean="0"/>
              <a:t>…</a:t>
            </a:r>
            <a:endParaRPr lang="en-US" sz="2800" dirty="0"/>
          </a:p>
        </p:txBody>
      </p:sp>
      <p:sp>
        <p:nvSpPr>
          <p:cNvPr id="3" name="Content Placeholder 2"/>
          <p:cNvSpPr>
            <a:spLocks noGrp="1"/>
          </p:cNvSpPr>
          <p:nvPr>
            <p:ph idx="1"/>
          </p:nvPr>
        </p:nvSpPr>
        <p:spPr>
          <a:xfrm>
            <a:off x="457200" y="2038350"/>
            <a:ext cx="8229600" cy="2895600"/>
          </a:xfrm>
        </p:spPr>
        <p:txBody>
          <a:bodyPr>
            <a:normAutofit fontScale="92500" lnSpcReduction="10000"/>
          </a:bodyPr>
          <a:lstStyle/>
          <a:p>
            <a:pPr marL="0" indent="0" algn="ctr">
              <a:buNone/>
            </a:pPr>
            <a:r>
              <a:rPr lang="en-US" sz="2800" dirty="0" smtClean="0"/>
              <a:t>Be open to the unexpected. </a:t>
            </a:r>
          </a:p>
          <a:p>
            <a:pPr marL="0" indent="0" algn="ctr">
              <a:buNone/>
            </a:pPr>
            <a:r>
              <a:rPr lang="en-US" sz="2800" dirty="0" smtClean="0"/>
              <a:t>Watch for the synchronicities.</a:t>
            </a:r>
          </a:p>
          <a:p>
            <a:pPr marL="0" indent="0" algn="ctr">
              <a:buNone/>
            </a:pPr>
            <a:endParaRPr lang="en-US" sz="900" dirty="0"/>
          </a:p>
          <a:p>
            <a:pPr marL="0" indent="0" algn="ctr">
              <a:buNone/>
            </a:pPr>
            <a:r>
              <a:rPr lang="en-US" sz="2800" dirty="0" smtClean="0"/>
              <a:t>Guard against getting so busy that we can’t hear </a:t>
            </a:r>
            <a:r>
              <a:rPr lang="en-US" sz="2800" dirty="0"/>
              <a:t>inner wisdom and </a:t>
            </a:r>
            <a:r>
              <a:rPr lang="en-US" sz="2800" dirty="0" smtClean="0"/>
              <a:t>guidance. </a:t>
            </a:r>
          </a:p>
          <a:p>
            <a:pPr marL="0" indent="0" algn="ctr">
              <a:buNone/>
            </a:pPr>
            <a:r>
              <a:rPr lang="en-US" sz="2800" dirty="0" smtClean="0"/>
              <a:t>There will be challenges .. There will be blessings.</a:t>
            </a:r>
          </a:p>
          <a:p>
            <a:pPr marL="0" indent="0">
              <a:buNone/>
            </a:pPr>
            <a:r>
              <a:rPr lang="en-US" dirty="0" smtClean="0"/>
              <a:t>				This is our beautiful life</a:t>
            </a:r>
            <a:r>
              <a:rPr lang="en-US" dirty="0" smtClean="0"/>
              <a:t>.     </a:t>
            </a:r>
            <a:r>
              <a:rPr lang="en-US" sz="2200" dirty="0" smtClean="0"/>
              <a:t>   </a:t>
            </a:r>
            <a:r>
              <a:rPr lang="en-US" dirty="0" smtClean="0"/>
              <a:t> </a:t>
            </a:r>
            <a:r>
              <a:rPr lang="en-US" sz="2200" dirty="0" err="1" smtClean="0"/>
              <a:t>margaret</a:t>
            </a:r>
            <a:r>
              <a:rPr lang="en-US" sz="2200" dirty="0" smtClean="0"/>
              <a:t> </a:t>
            </a:r>
            <a:r>
              <a:rPr lang="en-US" dirty="0" smtClean="0"/>
              <a:t>   </a:t>
            </a:r>
            <a:endParaRPr lang="en-US" dirty="0"/>
          </a:p>
        </p:txBody>
      </p:sp>
      <p:sp>
        <p:nvSpPr>
          <p:cNvPr id="5" name="TextBox 4"/>
          <p:cNvSpPr txBox="1"/>
          <p:nvPr/>
        </p:nvSpPr>
        <p:spPr>
          <a:xfrm>
            <a:off x="2286000" y="1276350"/>
            <a:ext cx="5105400" cy="646331"/>
          </a:xfrm>
          <a:prstGeom prst="rect">
            <a:avLst/>
          </a:prstGeom>
          <a:noFill/>
        </p:spPr>
        <p:txBody>
          <a:bodyPr wrap="square" rtlCol="0">
            <a:spAutoFit/>
          </a:bodyPr>
          <a:lstStyle/>
          <a:p>
            <a:r>
              <a:rPr lang="en-US" sz="3600" dirty="0" smtClean="0"/>
              <a:t>AND</a:t>
            </a:r>
            <a:r>
              <a:rPr lang="mr-IN" sz="3600" dirty="0" smtClean="0"/>
              <a:t>…</a:t>
            </a:r>
            <a:r>
              <a:rPr lang="en-US" sz="3600" dirty="0" smtClean="0"/>
              <a:t> at the same time</a:t>
            </a:r>
            <a:r>
              <a:rPr lang="mr-IN" sz="3600" dirty="0" smtClean="0"/>
              <a:t>…</a:t>
            </a:r>
            <a:endParaRPr lang="en-US" sz="3600" dirty="0"/>
          </a:p>
        </p:txBody>
      </p:sp>
    </p:spTree>
    <p:extLst>
      <p:ext uri="{BB962C8B-B14F-4D97-AF65-F5344CB8AC3E}">
        <p14:creationId xmlns:p14="http://schemas.microsoft.com/office/powerpoint/2010/main" val="3021531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Bonuses</a:t>
            </a:r>
            <a:endParaRPr lang="en-US" dirty="0"/>
          </a:p>
        </p:txBody>
      </p:sp>
      <p:sp>
        <p:nvSpPr>
          <p:cNvPr id="3" name="Content Placeholder 2"/>
          <p:cNvSpPr>
            <a:spLocks noGrp="1"/>
          </p:cNvSpPr>
          <p:nvPr>
            <p:ph idx="1"/>
          </p:nvPr>
        </p:nvSpPr>
        <p:spPr/>
        <p:txBody>
          <a:bodyPr>
            <a:normAutofit/>
          </a:bodyPr>
          <a:lstStyle/>
          <a:p>
            <a:r>
              <a:rPr lang="en-US" sz="2000" dirty="0" smtClean="0"/>
              <a:t>Details can be accessed at</a:t>
            </a:r>
            <a:r>
              <a:rPr lang="en-US" sz="2000" smtClean="0"/>
              <a:t>:  http://images.shaklee.com/library/Incentive_Booklet_2017-2018.pdf</a:t>
            </a:r>
            <a:endParaRPr lang="en-US" sz="2000" dirty="0"/>
          </a:p>
          <a:p>
            <a:endParaRPr lang="en-US" sz="2000" dirty="0"/>
          </a:p>
        </p:txBody>
      </p:sp>
      <p:pic>
        <p:nvPicPr>
          <p:cNvPr id="4" name="Picture 3" descr="Power90KickstartEvents.jpg"/>
          <p:cNvPicPr>
            <a:picLocks noChangeAspect="1"/>
          </p:cNvPicPr>
          <p:nvPr/>
        </p:nvPicPr>
        <p:blipFill>
          <a:blip r:embed="rId2" cstate="print"/>
          <a:stretch>
            <a:fillRect/>
          </a:stretch>
        </p:blipFill>
        <p:spPr>
          <a:xfrm>
            <a:off x="685800" y="1902279"/>
            <a:ext cx="7772400" cy="2841172"/>
          </a:xfrm>
          <a:prstGeom prst="rect">
            <a:avLst/>
          </a:prstGeom>
        </p:spPr>
      </p:pic>
    </p:spTree>
    <p:extLst>
      <p:ext uri="{BB962C8B-B14F-4D97-AF65-F5344CB8AC3E}">
        <p14:creationId xmlns:p14="http://schemas.microsoft.com/office/powerpoint/2010/main" val="8006262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40544" r="-40544"/>
          <a:stretch>
            <a:fillRect/>
          </a:stretch>
        </p:blipFill>
        <p:spPr>
          <a:xfrm>
            <a:off x="2667000" y="361950"/>
            <a:ext cx="7993944" cy="4692098"/>
          </a:xfrm>
        </p:spPr>
      </p:pic>
      <p:sp>
        <p:nvSpPr>
          <p:cNvPr id="2" name="TextBox 1"/>
          <p:cNvSpPr txBox="1"/>
          <p:nvPr/>
        </p:nvSpPr>
        <p:spPr>
          <a:xfrm>
            <a:off x="381000" y="819150"/>
            <a:ext cx="3429000" cy="3754874"/>
          </a:xfrm>
          <a:prstGeom prst="rect">
            <a:avLst/>
          </a:prstGeom>
          <a:noFill/>
          <a:ln>
            <a:solidFill>
              <a:schemeClr val="accent3">
                <a:lumMod val="60000"/>
                <a:lumOff val="40000"/>
              </a:schemeClr>
            </a:solidFill>
          </a:ln>
        </p:spPr>
        <p:txBody>
          <a:bodyPr wrap="square" rtlCol="0">
            <a:spAutoFit/>
          </a:bodyPr>
          <a:lstStyle/>
          <a:p>
            <a:r>
              <a:rPr lang="en-US" sz="3200" dirty="0" smtClean="0"/>
              <a:t>Keep making steps in the direction of our goals.</a:t>
            </a:r>
          </a:p>
          <a:p>
            <a:endParaRPr lang="en-US" sz="3200" dirty="0"/>
          </a:p>
          <a:p>
            <a:r>
              <a:rPr lang="en-US" sz="3200" dirty="0" smtClean="0"/>
              <a:t>“</a:t>
            </a:r>
            <a:r>
              <a:rPr lang="en-US" sz="3200" dirty="0" err="1" smtClean="0"/>
              <a:t>Piti</a:t>
            </a:r>
            <a:r>
              <a:rPr lang="en-US" sz="3200" dirty="0" smtClean="0"/>
              <a:t> </a:t>
            </a:r>
            <a:r>
              <a:rPr lang="en-US" sz="3200" dirty="0" err="1" smtClean="0"/>
              <a:t>Piti</a:t>
            </a:r>
            <a:r>
              <a:rPr lang="en-US" sz="3200" dirty="0" smtClean="0"/>
              <a:t> </a:t>
            </a:r>
            <a:r>
              <a:rPr lang="en-US" sz="3200" dirty="0" err="1" smtClean="0"/>
              <a:t>na</a:t>
            </a:r>
            <a:r>
              <a:rPr lang="en-US" sz="3200" dirty="0" smtClean="0"/>
              <a:t> rive”</a:t>
            </a:r>
          </a:p>
          <a:p>
            <a:endParaRPr lang="en-US" sz="2400" dirty="0"/>
          </a:p>
          <a:p>
            <a:endParaRPr lang="en-US" dirty="0" smtClean="0"/>
          </a:p>
          <a:p>
            <a:endParaRPr lang="en-US" dirty="0"/>
          </a:p>
          <a:p>
            <a:endParaRPr lang="en-US" dirty="0"/>
          </a:p>
        </p:txBody>
      </p:sp>
      <p:sp>
        <p:nvSpPr>
          <p:cNvPr id="3" name="TextBox 2"/>
          <p:cNvSpPr txBox="1"/>
          <p:nvPr/>
        </p:nvSpPr>
        <p:spPr>
          <a:xfrm>
            <a:off x="3352800" y="4476750"/>
            <a:ext cx="1447800" cy="369332"/>
          </a:xfrm>
          <a:prstGeom prst="rect">
            <a:avLst/>
          </a:prstGeom>
          <a:noFill/>
        </p:spPr>
        <p:txBody>
          <a:bodyPr wrap="square" rtlCol="0">
            <a:spAutoFit/>
          </a:bodyPr>
          <a:lstStyle/>
          <a:p>
            <a:r>
              <a:rPr lang="en-US" dirty="0" err="1" smtClean="0"/>
              <a:t>margaret</a:t>
            </a:r>
            <a:endParaRPr lang="en-US" dirty="0"/>
          </a:p>
        </p:txBody>
      </p:sp>
    </p:spTree>
    <p:extLst>
      <p:ext uri="{BB962C8B-B14F-4D97-AF65-F5344CB8AC3E}">
        <p14:creationId xmlns:p14="http://schemas.microsoft.com/office/powerpoint/2010/main" val="12242902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413004" y="0"/>
            <a:ext cx="4307789" cy="5143500"/>
          </a:xfrm>
          <a:prstGeom prst="rect">
            <a:avLst/>
          </a:prstGeom>
        </p:spPr>
      </p:pic>
    </p:spTree>
    <p:extLst>
      <p:ext uri="{BB962C8B-B14F-4D97-AF65-F5344CB8AC3E}">
        <p14:creationId xmlns:p14="http://schemas.microsoft.com/office/powerpoint/2010/main" val="8646060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8150"/>
            <a:ext cx="8229600" cy="685800"/>
          </a:xfrm>
        </p:spPr>
        <p:txBody>
          <a:bodyPr>
            <a:normAutofit/>
          </a:bodyPr>
          <a:lstStyle/>
          <a:p>
            <a:r>
              <a:rPr lang="en-US" sz="3600" dirty="0" smtClean="0"/>
              <a:t>Finding Your way</a:t>
            </a:r>
            <a:endParaRPr lang="en-US" sz="3600" dirty="0"/>
          </a:p>
        </p:txBody>
      </p:sp>
      <p:sp>
        <p:nvSpPr>
          <p:cNvPr id="3" name="Content Placeholder 2"/>
          <p:cNvSpPr>
            <a:spLocks noGrp="1"/>
          </p:cNvSpPr>
          <p:nvPr>
            <p:ph idx="1"/>
          </p:nvPr>
        </p:nvSpPr>
        <p:spPr>
          <a:xfrm>
            <a:off x="304800" y="1581150"/>
            <a:ext cx="5943600" cy="2743200"/>
          </a:xfrm>
        </p:spPr>
        <p:txBody>
          <a:bodyPr>
            <a:noAutofit/>
          </a:bodyPr>
          <a:lstStyle/>
          <a:p>
            <a:pPr marL="457200" indent="-457200">
              <a:buAutoNum type="arabicPeriod"/>
            </a:pPr>
            <a:r>
              <a:rPr lang="en-US" sz="2400" dirty="0" smtClean="0"/>
              <a:t>Pay attention to what you pay attention to</a:t>
            </a:r>
          </a:p>
          <a:p>
            <a:pPr marL="457200" indent="-457200">
              <a:buAutoNum type="arabicPeriod"/>
            </a:pPr>
            <a:r>
              <a:rPr lang="en-US" sz="2400" dirty="0" smtClean="0"/>
              <a:t>How we spend our day is , of course, how we spend our lives</a:t>
            </a:r>
          </a:p>
          <a:p>
            <a:pPr marL="457200" indent="-457200">
              <a:buAutoNum type="arabicPeriod"/>
            </a:pPr>
            <a:r>
              <a:rPr lang="en-US" sz="2400" dirty="0" smtClean="0"/>
              <a:t>Ask not what the world needs. Ask what makes you come alive </a:t>
            </a:r>
            <a:r>
              <a:rPr lang="mr-IN" sz="2400" dirty="0" smtClean="0"/>
              <a:t>…</a:t>
            </a:r>
            <a:r>
              <a:rPr lang="en-US" sz="2400" dirty="0" smtClean="0"/>
              <a:t> and then go do it. </a:t>
            </a:r>
          </a:p>
          <a:p>
            <a:pPr marL="0" indent="0">
              <a:buNone/>
            </a:pPr>
            <a:r>
              <a:rPr lang="en-US" sz="2400" dirty="0" smtClean="0"/>
              <a:t>	Because what the world need sis people who have 	come alive.</a:t>
            </a:r>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1428750"/>
            <a:ext cx="2614613" cy="3325222"/>
          </a:xfrm>
          <a:prstGeom prst="rect">
            <a:avLst/>
          </a:prstGeom>
        </p:spPr>
      </p:pic>
      <p:sp>
        <p:nvSpPr>
          <p:cNvPr id="6" name="TextBox 5"/>
          <p:cNvSpPr txBox="1"/>
          <p:nvPr/>
        </p:nvSpPr>
        <p:spPr>
          <a:xfrm>
            <a:off x="4572000" y="4552950"/>
            <a:ext cx="1371600" cy="400110"/>
          </a:xfrm>
          <a:prstGeom prst="rect">
            <a:avLst/>
          </a:prstGeom>
          <a:noFill/>
        </p:spPr>
        <p:txBody>
          <a:bodyPr wrap="square" rtlCol="0">
            <a:spAutoFit/>
          </a:bodyPr>
          <a:lstStyle/>
          <a:p>
            <a:pPr marL="285750" indent="-285750">
              <a:buFont typeface="Arial"/>
              <a:buChar char="•"/>
            </a:pPr>
            <a:r>
              <a:rPr lang="en-US" sz="2000" dirty="0" err="1" smtClean="0"/>
              <a:t>angie</a:t>
            </a:r>
            <a:endParaRPr lang="en-US" sz="2000" dirty="0"/>
          </a:p>
        </p:txBody>
      </p:sp>
    </p:spTree>
    <p:extLst>
      <p:ext uri="{BB962C8B-B14F-4D97-AF65-F5344CB8AC3E}">
        <p14:creationId xmlns:p14="http://schemas.microsoft.com/office/powerpoint/2010/main" val="3446100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61950"/>
            <a:ext cx="3200400" cy="457200"/>
          </a:xfrm>
          <a:ln>
            <a:solidFill>
              <a:schemeClr val="accent3">
                <a:lumMod val="75000"/>
              </a:schemeClr>
            </a:solidFill>
          </a:ln>
        </p:spPr>
        <p:txBody>
          <a:bodyPr>
            <a:normAutofit fontScale="85000" lnSpcReduction="20000"/>
          </a:bodyPr>
          <a:lstStyle/>
          <a:p>
            <a:pPr marL="0" indent="0">
              <a:buNone/>
            </a:pPr>
            <a:r>
              <a:rPr lang="en-US" dirty="0" smtClean="0"/>
              <a:t>Action Steps </a:t>
            </a:r>
            <a:r>
              <a:rPr lang="mr-IN" dirty="0" smtClean="0"/>
              <a:t>–</a:t>
            </a:r>
            <a:r>
              <a:rPr lang="en-US" dirty="0" smtClean="0"/>
              <a:t> March </a:t>
            </a:r>
            <a:endParaRPr lang="en-US" dirty="0"/>
          </a:p>
        </p:txBody>
      </p:sp>
      <p:sp>
        <p:nvSpPr>
          <p:cNvPr id="5" name="TextBox 4"/>
          <p:cNvSpPr txBox="1"/>
          <p:nvPr/>
        </p:nvSpPr>
        <p:spPr>
          <a:xfrm>
            <a:off x="381000" y="895350"/>
            <a:ext cx="8458200" cy="3785652"/>
          </a:xfrm>
          <a:prstGeom prst="rect">
            <a:avLst/>
          </a:prstGeom>
          <a:noFill/>
        </p:spPr>
        <p:txBody>
          <a:bodyPr wrap="square" rtlCol="0">
            <a:spAutoFit/>
          </a:bodyPr>
          <a:lstStyle/>
          <a:p>
            <a:pPr marL="285750" indent="-285750">
              <a:buFont typeface="Arial"/>
              <a:buChar char="•"/>
            </a:pPr>
            <a:r>
              <a:rPr lang="en-US" sz="2000" dirty="0" smtClean="0"/>
              <a:t>Every month </a:t>
            </a:r>
            <a:r>
              <a:rPr lang="mr-IN" sz="2000" dirty="0" smtClean="0"/>
              <a:t>…</a:t>
            </a:r>
            <a:r>
              <a:rPr lang="en-US" sz="2000" dirty="0" smtClean="0"/>
              <a:t> WRITE the goals for the month .. Be SPECIFIC ..</a:t>
            </a:r>
          </a:p>
          <a:p>
            <a:r>
              <a:rPr lang="en-US" sz="2000" dirty="0"/>
              <a:t>	</a:t>
            </a:r>
            <a:r>
              <a:rPr lang="en-US" sz="2000" dirty="0" smtClean="0"/>
              <a:t>--</a:t>
            </a:r>
            <a:r>
              <a:rPr lang="en-US" sz="2000" dirty="0" smtClean="0"/>
              <a:t> PGV for you, </a:t>
            </a:r>
          </a:p>
          <a:p>
            <a:r>
              <a:rPr lang="en-US" sz="2000" dirty="0"/>
              <a:t>	</a:t>
            </a:r>
            <a:r>
              <a:rPr lang="en-US" sz="2000" dirty="0" smtClean="0"/>
              <a:t>-- PGV for each of your </a:t>
            </a:r>
            <a:r>
              <a:rPr lang="en-US" sz="2000" dirty="0" err="1" smtClean="0"/>
              <a:t>downlines</a:t>
            </a:r>
            <a:endParaRPr lang="en-US" sz="2000" dirty="0" smtClean="0"/>
          </a:p>
          <a:p>
            <a:r>
              <a:rPr lang="en-US" sz="2000" dirty="0"/>
              <a:t>	</a:t>
            </a:r>
            <a:r>
              <a:rPr lang="en-US" sz="2000" dirty="0" smtClean="0"/>
              <a:t>-- </a:t>
            </a:r>
            <a:r>
              <a:rPr lang="en-US" sz="2000" dirty="0" smtClean="0"/>
              <a:t>new members, </a:t>
            </a:r>
          </a:p>
          <a:p>
            <a:r>
              <a:rPr lang="en-US" sz="2000" dirty="0"/>
              <a:t>	</a:t>
            </a:r>
            <a:r>
              <a:rPr lang="en-US" sz="2000" dirty="0" smtClean="0"/>
              <a:t>-- </a:t>
            </a:r>
            <a:r>
              <a:rPr lang="en-US" sz="2000" dirty="0" smtClean="0"/>
              <a:t>new distributors, </a:t>
            </a:r>
          </a:p>
          <a:p>
            <a:pPr marL="285750" indent="-285750">
              <a:buFont typeface="Arial"/>
              <a:buChar char="•"/>
            </a:pPr>
            <a:r>
              <a:rPr lang="en-US" sz="2000" dirty="0" smtClean="0"/>
              <a:t>Then create a PLAN  -- </a:t>
            </a:r>
          </a:p>
          <a:p>
            <a:r>
              <a:rPr lang="en-US" sz="2000" dirty="0"/>
              <a:t>	</a:t>
            </a:r>
            <a:r>
              <a:rPr lang="en-US" sz="2000" dirty="0" smtClean="0"/>
              <a:t>-- WRITE OUT what activities you will schedule to achieve those goals</a:t>
            </a:r>
          </a:p>
          <a:p>
            <a:pPr marL="342900" indent="-342900">
              <a:buFont typeface="Arial"/>
              <a:buChar char="•"/>
            </a:pPr>
            <a:r>
              <a:rPr lang="en-US" sz="2000" dirty="0" smtClean="0"/>
              <a:t>Use a WORKING FOLDER OR BINDER ..  every day </a:t>
            </a:r>
            <a:r>
              <a:rPr lang="mr-IN" sz="2000" dirty="0" smtClean="0"/>
              <a:t>…</a:t>
            </a:r>
            <a:r>
              <a:rPr lang="en-US" sz="2000" dirty="0" smtClean="0"/>
              <a:t> list who you will contact, what you will invite them to, </a:t>
            </a:r>
          </a:p>
          <a:p>
            <a:pPr marL="342900" indent="-342900">
              <a:buFont typeface="Arial"/>
              <a:buChar char="•"/>
            </a:pPr>
            <a:r>
              <a:rPr lang="en-US" sz="2000" dirty="0" smtClean="0"/>
              <a:t>EVERY NIGHT make a TO DO LIST for the following day.</a:t>
            </a:r>
            <a:endParaRPr lang="en-US" sz="2000" dirty="0" smtClean="0"/>
          </a:p>
          <a:p>
            <a:pPr marL="285750" indent="-285750">
              <a:buFont typeface="Arial"/>
              <a:buChar char="•"/>
            </a:pPr>
            <a:r>
              <a:rPr lang="en-US" sz="2000" dirty="0" smtClean="0"/>
              <a:t>Power </a:t>
            </a:r>
            <a:r>
              <a:rPr lang="en-US" sz="2000" dirty="0" smtClean="0"/>
              <a:t>Bonuses end March 31 </a:t>
            </a:r>
            <a:r>
              <a:rPr lang="mr-IN" sz="2000" dirty="0" smtClean="0"/>
              <a:t>–</a:t>
            </a:r>
            <a:r>
              <a:rPr lang="en-US" sz="2000" dirty="0" smtClean="0"/>
              <a:t> set a goal to accumulate 15 sponsoring points to earn another $150 Power Bonus check from </a:t>
            </a:r>
            <a:r>
              <a:rPr lang="en-US" sz="2000" dirty="0" smtClean="0"/>
              <a:t>Shaklee           </a:t>
            </a:r>
            <a:r>
              <a:rPr lang="en-US" sz="2000" dirty="0" err="1" smtClean="0"/>
              <a:t>angie</a:t>
            </a:r>
            <a:endParaRPr lang="en-US" sz="2000" dirty="0" smtClean="0"/>
          </a:p>
        </p:txBody>
      </p:sp>
    </p:spTree>
    <p:extLst>
      <p:ext uri="{BB962C8B-B14F-4D97-AF65-F5344CB8AC3E}">
        <p14:creationId xmlns:p14="http://schemas.microsoft.com/office/powerpoint/2010/main" val="13618797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57800" y="2800350"/>
            <a:ext cx="3733800" cy="2343150"/>
          </a:xfrm>
          <a:prstGeom prst="rect">
            <a:avLst/>
          </a:prstGeom>
        </p:spPr>
      </p:pic>
      <p:sp>
        <p:nvSpPr>
          <p:cNvPr id="2" name="Title 1"/>
          <p:cNvSpPr>
            <a:spLocks noGrp="1"/>
          </p:cNvSpPr>
          <p:nvPr>
            <p:ph type="title" idx="4294967295"/>
          </p:nvPr>
        </p:nvSpPr>
        <p:spPr>
          <a:xfrm>
            <a:off x="685800" y="209550"/>
            <a:ext cx="6972300" cy="582613"/>
          </a:xfrm>
          <a:noFill/>
          <a:ln>
            <a:solidFill>
              <a:schemeClr val="accent3">
                <a:lumMod val="75000"/>
              </a:schemeClr>
            </a:solidFill>
          </a:ln>
        </p:spPr>
        <p:txBody>
          <a:bodyPr>
            <a:normAutofit/>
          </a:bodyPr>
          <a:lstStyle/>
          <a:p>
            <a:r>
              <a:rPr lang="en-US" sz="2800" dirty="0" smtClean="0"/>
              <a:t> </a:t>
            </a:r>
            <a:r>
              <a:rPr lang="en-US" sz="2800" b="1" dirty="0" smtClean="0">
                <a:solidFill>
                  <a:schemeClr val="accent4">
                    <a:lumMod val="75000"/>
                  </a:schemeClr>
                </a:solidFill>
              </a:rPr>
              <a:t>March Strategy Forum Schedule</a:t>
            </a:r>
            <a:endParaRPr lang="en-US" sz="2800" b="1" dirty="0">
              <a:solidFill>
                <a:schemeClr val="accent4">
                  <a:lumMod val="75000"/>
                </a:schemeClr>
              </a:solidFill>
            </a:endParaRPr>
          </a:p>
        </p:txBody>
      </p:sp>
      <p:sp>
        <p:nvSpPr>
          <p:cNvPr id="4" name="Rectangle 3"/>
          <p:cNvSpPr/>
          <p:nvPr/>
        </p:nvSpPr>
        <p:spPr>
          <a:xfrm>
            <a:off x="304800" y="1047750"/>
            <a:ext cx="7543800" cy="2369880"/>
          </a:xfrm>
          <a:prstGeom prst="rect">
            <a:avLst/>
          </a:prstGeom>
        </p:spPr>
        <p:txBody>
          <a:bodyPr wrap="square">
            <a:spAutoFit/>
          </a:bodyPr>
          <a:lstStyle/>
          <a:p>
            <a:r>
              <a:rPr lang="en-US" sz="2000" dirty="0" smtClean="0"/>
              <a:t>#</a:t>
            </a:r>
            <a:r>
              <a:rPr lang="en-US" sz="2000" dirty="0" smtClean="0"/>
              <a:t>9 March 14 </a:t>
            </a:r>
            <a:r>
              <a:rPr lang="mr-IN" sz="2000" dirty="0" smtClean="0"/>
              <a:t>–</a:t>
            </a:r>
            <a:r>
              <a:rPr lang="en-US" sz="2000" dirty="0" smtClean="0"/>
              <a:t>  Time </a:t>
            </a:r>
            <a:r>
              <a:rPr lang="mr-IN" sz="2000" dirty="0" smtClean="0"/>
              <a:t>–</a:t>
            </a:r>
            <a:r>
              <a:rPr lang="en-US" sz="2000" dirty="0" smtClean="0"/>
              <a:t> Organizing our Day, Month and </a:t>
            </a:r>
            <a:r>
              <a:rPr lang="en-US" sz="2000" dirty="0" smtClean="0"/>
              <a:t>Year</a:t>
            </a:r>
          </a:p>
          <a:p>
            <a:endParaRPr lang="en-US" sz="2000" dirty="0" smtClean="0"/>
          </a:p>
          <a:p>
            <a:r>
              <a:rPr lang="en-US" sz="2000" dirty="0" smtClean="0"/>
              <a:t>#10 March 21 </a:t>
            </a:r>
            <a:r>
              <a:rPr lang="mr-IN" sz="2000" dirty="0" smtClean="0"/>
              <a:t>–</a:t>
            </a:r>
            <a:r>
              <a:rPr lang="en-US" sz="2000" dirty="0" smtClean="0"/>
              <a:t> SPRING BREAK !!!</a:t>
            </a:r>
          </a:p>
          <a:p>
            <a:endParaRPr lang="en-US" sz="2000" dirty="0"/>
          </a:p>
          <a:p>
            <a:r>
              <a:rPr lang="en-US" sz="2400" b="1" dirty="0" smtClean="0">
                <a:solidFill>
                  <a:srgbClr val="008000"/>
                </a:solidFill>
              </a:rPr>
              <a:t>NEW SERIES </a:t>
            </a:r>
            <a:r>
              <a:rPr lang="mr-IN" sz="2400" b="1" dirty="0" smtClean="0">
                <a:solidFill>
                  <a:srgbClr val="008000"/>
                </a:solidFill>
              </a:rPr>
              <a:t>–</a:t>
            </a:r>
            <a:r>
              <a:rPr lang="en-US" sz="2400" b="1" dirty="0" smtClean="0">
                <a:solidFill>
                  <a:srgbClr val="008000"/>
                </a:solidFill>
              </a:rPr>
              <a:t>  Coaching , Leadership 			and Personal Development</a:t>
            </a:r>
          </a:p>
          <a:p>
            <a:r>
              <a:rPr lang="en-US" sz="2000" dirty="0" smtClean="0"/>
              <a:t># 1  March 28 </a:t>
            </a:r>
            <a:r>
              <a:rPr lang="mr-IN" sz="2000" dirty="0" smtClean="0"/>
              <a:t>–</a:t>
            </a:r>
            <a:r>
              <a:rPr lang="en-US" sz="2000" dirty="0" smtClean="0"/>
              <a:t> Getting People Smart   </a:t>
            </a:r>
            <a:r>
              <a:rPr lang="en-US" sz="1600" dirty="0" err="1" smtClean="0"/>
              <a:t>francine</a:t>
            </a:r>
            <a:endParaRPr lang="en-US" sz="1600" dirty="0"/>
          </a:p>
        </p:txBody>
      </p:sp>
    </p:spTree>
    <p:extLst>
      <p:ext uri="{BB962C8B-B14F-4D97-AF65-F5344CB8AC3E}">
        <p14:creationId xmlns:p14="http://schemas.microsoft.com/office/powerpoint/2010/main" val="189340451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1"/>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41" y="1152726"/>
            <a:ext cx="3517131" cy="1784074"/>
          </a:xfrm>
          <a:prstGeom prst="rect">
            <a:avLst/>
          </a:prstGeom>
        </p:spPr>
      </p:pic>
      <p:pic>
        <p:nvPicPr>
          <p:cNvPr id="5" name="Picture 4"/>
          <p:cNvPicPr>
            <a:picLocks noChangeAspect="1"/>
          </p:cNvPicPr>
          <p:nvPr/>
        </p:nvPicPr>
        <p:blipFill>
          <a:blip r:embed="rId3"/>
          <a:stretch>
            <a:fillRect/>
          </a:stretch>
        </p:blipFill>
        <p:spPr>
          <a:xfrm>
            <a:off x="4667250" y="3691468"/>
            <a:ext cx="4171950" cy="951020"/>
          </a:xfrm>
          <a:prstGeom prst="rect">
            <a:avLst/>
          </a:prstGeom>
        </p:spPr>
      </p:pic>
      <p:sp>
        <p:nvSpPr>
          <p:cNvPr id="7" name="TextBox 6"/>
          <p:cNvSpPr txBox="1"/>
          <p:nvPr/>
        </p:nvSpPr>
        <p:spPr>
          <a:xfrm>
            <a:off x="771534" y="4642491"/>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6"/>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55"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126058519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WARNING </a:t>
            </a:r>
            <a:r>
              <a:rPr lang="mr-IN" sz="3200" dirty="0" smtClean="0"/>
              <a:t>–</a:t>
            </a:r>
            <a:r>
              <a:rPr lang="en-US" sz="3200" dirty="0" smtClean="0"/>
              <a:t> Be Cautious About Multi-Tasking</a:t>
            </a:r>
            <a:endParaRPr lang="en-US" sz="3200" dirty="0"/>
          </a:p>
        </p:txBody>
      </p:sp>
      <p:sp>
        <p:nvSpPr>
          <p:cNvPr id="3" name="Content Placeholder 2"/>
          <p:cNvSpPr>
            <a:spLocks noGrp="1"/>
          </p:cNvSpPr>
          <p:nvPr>
            <p:ph idx="1"/>
          </p:nvPr>
        </p:nvSpPr>
        <p:spPr/>
        <p:txBody>
          <a:bodyPr>
            <a:normAutofit fontScale="92500" lnSpcReduction="20000"/>
          </a:bodyPr>
          <a:lstStyle/>
          <a:p>
            <a:pPr marL="0" indent="0">
              <a:buNone/>
            </a:pPr>
            <a:r>
              <a:rPr lang="en-US" sz="2000" dirty="0" smtClean="0"/>
              <a:t>Women, in particular, are champions when it comes to multi-tasking.</a:t>
            </a:r>
          </a:p>
          <a:p>
            <a:r>
              <a:rPr lang="en-US" sz="2000" dirty="0" smtClean="0"/>
              <a:t>Multi-tasking can make efficient use of time .. </a:t>
            </a:r>
          </a:p>
          <a:p>
            <a:pPr marL="0" indent="0">
              <a:buNone/>
            </a:pPr>
            <a:r>
              <a:rPr lang="en-US" sz="2000" dirty="0" smtClean="0"/>
              <a:t>		BUT --  here is the rule ..  </a:t>
            </a:r>
          </a:p>
          <a:p>
            <a:r>
              <a:rPr lang="en-US" sz="2600" b="1" dirty="0" smtClean="0"/>
              <a:t>Multi-task TASKS </a:t>
            </a:r>
            <a:r>
              <a:rPr lang="mr-IN" sz="2600" b="1" dirty="0" smtClean="0"/>
              <a:t>…</a:t>
            </a:r>
            <a:r>
              <a:rPr lang="en-US" sz="2600" b="1" dirty="0" smtClean="0"/>
              <a:t> not PEOPLE</a:t>
            </a:r>
          </a:p>
          <a:p>
            <a:endParaRPr lang="en-US" sz="2000" dirty="0"/>
          </a:p>
          <a:p>
            <a:pPr marL="0" indent="0">
              <a:buNone/>
            </a:pPr>
            <a:r>
              <a:rPr lang="en-US" sz="2000" dirty="0" smtClean="0"/>
              <a:t>When we are with people .. via phone, in-person, </a:t>
            </a:r>
            <a:r>
              <a:rPr lang="en-US" sz="2000" dirty="0" err="1" smtClean="0"/>
              <a:t>etc</a:t>
            </a:r>
            <a:r>
              <a:rPr lang="mr-IN" sz="2000" dirty="0" smtClean="0"/>
              <a:t>…</a:t>
            </a:r>
            <a:r>
              <a:rPr lang="en-US" sz="2000" dirty="0" smtClean="0"/>
              <a:t> </a:t>
            </a:r>
          </a:p>
          <a:p>
            <a:pPr marL="0" indent="0">
              <a:buNone/>
            </a:pPr>
            <a:r>
              <a:rPr lang="en-US" sz="2000" dirty="0" smtClean="0"/>
              <a:t>BE FULLY PRESENT </a:t>
            </a:r>
            <a:r>
              <a:rPr lang="mr-IN" sz="2000" dirty="0" smtClean="0"/>
              <a:t>…</a:t>
            </a:r>
            <a:r>
              <a:rPr lang="en-US" sz="2000" dirty="0" smtClean="0"/>
              <a:t> </a:t>
            </a:r>
          </a:p>
          <a:p>
            <a:r>
              <a:rPr lang="en-US" sz="2000" dirty="0" smtClean="0"/>
              <a:t>Not on the computer</a:t>
            </a:r>
          </a:p>
          <a:p>
            <a:r>
              <a:rPr lang="en-US" sz="2000" dirty="0" smtClean="0"/>
              <a:t>Or texting</a:t>
            </a:r>
          </a:p>
          <a:p>
            <a:r>
              <a:rPr lang="en-US" sz="2000" dirty="0" smtClean="0"/>
              <a:t>Or </a:t>
            </a:r>
            <a:r>
              <a:rPr lang="en-US" sz="2000" dirty="0" err="1" smtClean="0"/>
              <a:t>FaceBooking</a:t>
            </a:r>
            <a:endParaRPr lang="en-US" sz="2000" dirty="0" smtClean="0"/>
          </a:p>
          <a:p>
            <a:r>
              <a:rPr lang="en-US" sz="2000" dirty="0" smtClean="0"/>
              <a:t>Or Snap-chatting</a:t>
            </a:r>
            <a:endParaRPr lang="en-US" sz="2000" dirty="0"/>
          </a:p>
        </p:txBody>
      </p:sp>
    </p:spTree>
    <p:extLst>
      <p:ext uri="{BB962C8B-B14F-4D97-AF65-F5344CB8AC3E}">
        <p14:creationId xmlns:p14="http://schemas.microsoft.com/office/powerpoint/2010/main" val="4265407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95800" y="361950"/>
            <a:ext cx="4430136" cy="3801282"/>
          </a:xfrm>
          <a:prstGeom prst="rect">
            <a:avLst/>
          </a:prstGeom>
        </p:spPr>
      </p:pic>
      <p:sp>
        <p:nvSpPr>
          <p:cNvPr id="4" name="Rectangle 3"/>
          <p:cNvSpPr/>
          <p:nvPr/>
        </p:nvSpPr>
        <p:spPr>
          <a:xfrm>
            <a:off x="533400" y="209552"/>
            <a:ext cx="3276600" cy="3416320"/>
          </a:xfrm>
          <a:prstGeom prst="rect">
            <a:avLst/>
          </a:prstGeom>
        </p:spPr>
        <p:txBody>
          <a:bodyPr wrap="square">
            <a:spAutoFit/>
          </a:bodyPr>
          <a:lstStyle/>
          <a:p>
            <a:r>
              <a:rPr lang="en-US" dirty="0"/>
              <a:t>Naptime work hustle! ❤️💕 Planning some fun events and training while in yoga pants in the comfort of my home (while Caleb naps 😴😴)! Little miss was enjoying painting next to me. Working from home around my schedule never gets old 💕❤️</a:t>
            </a:r>
          </a:p>
          <a:p>
            <a:r>
              <a:rPr lang="en-US" dirty="0"/>
              <a:t>Vision quote from Business Boutique.</a:t>
            </a:r>
          </a:p>
          <a:p>
            <a:r>
              <a:rPr lang="en-US" dirty="0"/>
              <a:t>#</a:t>
            </a:r>
            <a:r>
              <a:rPr lang="en-US" dirty="0" err="1"/>
              <a:t>lifebydesign</a:t>
            </a:r>
            <a:r>
              <a:rPr lang="en-US" dirty="0"/>
              <a:t> #</a:t>
            </a:r>
            <a:r>
              <a:rPr lang="en-US" dirty="0" err="1"/>
              <a:t>momapreneuer</a:t>
            </a:r>
            <a:r>
              <a:rPr lang="en-US" dirty="0"/>
              <a:t> #</a:t>
            </a:r>
            <a:r>
              <a:rPr lang="en-US" dirty="0" err="1"/>
              <a:t>wahm</a:t>
            </a:r>
            <a:r>
              <a:rPr lang="en-US" dirty="0"/>
              <a:t> #</a:t>
            </a:r>
            <a:r>
              <a:rPr lang="en-US" dirty="0" err="1"/>
              <a:t>naptimehustle</a:t>
            </a:r>
            <a:endParaRPr lang="en-US" dirty="0"/>
          </a:p>
        </p:txBody>
      </p:sp>
      <p:sp>
        <p:nvSpPr>
          <p:cNvPr id="2" name="TextBox 1"/>
          <p:cNvSpPr txBox="1"/>
          <p:nvPr/>
        </p:nvSpPr>
        <p:spPr>
          <a:xfrm>
            <a:off x="685800" y="4248150"/>
            <a:ext cx="7848600" cy="584776"/>
          </a:xfrm>
          <a:prstGeom prst="rect">
            <a:avLst/>
          </a:prstGeom>
          <a:noFill/>
          <a:ln>
            <a:solidFill>
              <a:schemeClr val="tx2">
                <a:lumMod val="60000"/>
                <a:lumOff val="40000"/>
              </a:schemeClr>
            </a:solidFill>
          </a:ln>
        </p:spPr>
        <p:txBody>
          <a:bodyPr wrap="square" rtlCol="0">
            <a:spAutoFit/>
          </a:bodyPr>
          <a:lstStyle/>
          <a:p>
            <a:r>
              <a:rPr lang="en-US" sz="3200" dirty="0" smtClean="0"/>
              <a:t>FACEBOOK Post of the Week    Katie Odom </a:t>
            </a:r>
            <a:endParaRPr lang="en-US" sz="3200" dirty="0"/>
          </a:p>
        </p:txBody>
      </p:sp>
    </p:spTree>
    <p:extLst>
      <p:ext uri="{BB962C8B-B14F-4D97-AF65-F5344CB8AC3E}">
        <p14:creationId xmlns:p14="http://schemas.microsoft.com/office/powerpoint/2010/main" val="3049574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228600" y="2505152"/>
            <a:ext cx="3291025" cy="2661631"/>
          </a:xfrm>
          <a:prstGeom prst="rect">
            <a:avLst/>
          </a:prstGeom>
          <a:noFill/>
          <a:ln w="9525">
            <a:noFill/>
            <a:miter lim="800000"/>
            <a:headEnd/>
            <a:tailEnd/>
          </a:ln>
        </p:spPr>
        <p:txBody>
          <a:bodyPr wrap="square" lIns="68580" tIns="34290" rIns="68580" bIns="34290">
            <a:spAutoFit/>
          </a:bodyPr>
          <a:lstStyle/>
          <a:p>
            <a:pPr>
              <a:buFont typeface="Arial" pitchFamily="34" charset="0"/>
              <a:buChar char="•"/>
            </a:pPr>
            <a:r>
              <a:rPr lang="en-US" altLang="en-US" dirty="0"/>
              <a:t>Stay home with my boys</a:t>
            </a:r>
          </a:p>
          <a:p>
            <a:pPr>
              <a:buFont typeface="Arial" pitchFamily="34" charset="0"/>
              <a:buChar char="•"/>
            </a:pPr>
            <a:r>
              <a:rPr lang="en-US" altLang="en-US" dirty="0"/>
              <a:t>Have a healthy family</a:t>
            </a:r>
          </a:p>
          <a:p>
            <a:pPr>
              <a:buFont typeface="Arial" pitchFamily="34" charset="0"/>
              <a:buChar char="•"/>
            </a:pPr>
            <a:r>
              <a:rPr lang="en-US" altLang="en-US" dirty="0"/>
              <a:t>Get paid to share Shaklee!</a:t>
            </a:r>
          </a:p>
          <a:p>
            <a:pPr>
              <a:buFont typeface="Arial" pitchFamily="34" charset="0"/>
              <a:buChar char="•"/>
            </a:pPr>
            <a:r>
              <a:rPr lang="en-US" altLang="en-US" dirty="0"/>
              <a:t>Pay off our home</a:t>
            </a:r>
          </a:p>
          <a:p>
            <a:pPr>
              <a:buFont typeface="Arial" pitchFamily="34" charset="0"/>
              <a:buChar char="•"/>
            </a:pPr>
            <a:r>
              <a:rPr lang="en-US" altLang="en-US" dirty="0"/>
              <a:t>Projects on our house</a:t>
            </a:r>
          </a:p>
          <a:p>
            <a:pPr>
              <a:buFont typeface="Arial" pitchFamily="34" charset="0"/>
              <a:buChar char="•"/>
            </a:pPr>
            <a:r>
              <a:rPr lang="en-US" altLang="en-US" dirty="0"/>
              <a:t>Pay for our kids’ education</a:t>
            </a:r>
          </a:p>
          <a:p>
            <a:pPr>
              <a:buFont typeface="Arial" pitchFamily="34" charset="0"/>
              <a:buChar char="•"/>
            </a:pPr>
            <a:r>
              <a:rPr lang="en-US" altLang="en-US" dirty="0"/>
              <a:t>Travel!</a:t>
            </a:r>
          </a:p>
          <a:p>
            <a:pPr>
              <a:buFont typeface="Arial" pitchFamily="34" charset="0"/>
              <a:buChar char="•"/>
            </a:pPr>
            <a:r>
              <a:rPr lang="en-US" altLang="en-US" dirty="0"/>
              <a:t>Save for retirement</a:t>
            </a:r>
          </a:p>
          <a:p>
            <a:pPr>
              <a:buFont typeface="Arial" pitchFamily="34" charset="0"/>
              <a:buChar char="•"/>
            </a:pPr>
            <a:r>
              <a:rPr lang="en-US" altLang="en-US" dirty="0"/>
              <a:t>Pass our business to our kids</a:t>
            </a:r>
          </a:p>
        </p:txBody>
      </p:sp>
      <p:pic>
        <p:nvPicPr>
          <p:cNvPr id="33795" name="Picture 16" descr="DSC06202"/>
          <p:cNvPicPr>
            <a:picLocks noChangeAspect="1" noChangeArrowheads="1"/>
          </p:cNvPicPr>
          <p:nvPr/>
        </p:nvPicPr>
        <p:blipFill>
          <a:blip r:embed="rId2"/>
          <a:srcRect t="13553"/>
          <a:stretch>
            <a:fillRect/>
          </a:stretch>
        </p:blipFill>
        <p:spPr bwMode="auto">
          <a:xfrm>
            <a:off x="5562599" y="685801"/>
            <a:ext cx="3292475" cy="1687513"/>
          </a:xfrm>
          <a:prstGeom prst="rect">
            <a:avLst/>
          </a:prstGeom>
          <a:noFill/>
          <a:ln w="9525">
            <a:noFill/>
            <a:miter lim="800000"/>
            <a:headEnd/>
            <a:tailEnd/>
          </a:ln>
        </p:spPr>
      </p:pic>
      <p:sp>
        <p:nvSpPr>
          <p:cNvPr id="33796" name="Rectangle 38"/>
          <p:cNvSpPr>
            <a:spLocks noChangeArrowheads="1"/>
          </p:cNvSpPr>
          <p:nvPr/>
        </p:nvSpPr>
        <p:spPr bwMode="auto">
          <a:xfrm>
            <a:off x="228600" y="114300"/>
            <a:ext cx="8637588" cy="628650"/>
          </a:xfrm>
          <a:prstGeom prst="rect">
            <a:avLst/>
          </a:prstGeom>
          <a:solidFill>
            <a:srgbClr val="009900"/>
          </a:solidFill>
          <a:ln w="9525">
            <a:noFill/>
            <a:miter lim="800000"/>
            <a:headEnd/>
            <a:tailEnd/>
          </a:ln>
        </p:spPr>
        <p:txBody>
          <a:bodyPr lIns="105552" tIns="52776" rIns="105552" bIns="52776" anchor="ctr"/>
          <a:lstStyle/>
          <a:p>
            <a:pPr algn="ctr" defTabSz="1054074"/>
            <a:r>
              <a:rPr lang="en-US" altLang="en-US" sz="3200" b="1" i="1">
                <a:solidFill>
                  <a:schemeClr val="bg1"/>
                </a:solidFill>
              </a:rPr>
              <a:t>Why I Build my Shaklee Business</a:t>
            </a:r>
            <a:endParaRPr lang="en-US" altLang="en-US" sz="3200" b="1"/>
          </a:p>
        </p:txBody>
      </p:sp>
      <p:pic>
        <p:nvPicPr>
          <p:cNvPr id="33797" name="Picture 2" descr="C:\Users\Lyle Bauman\Pictures\Family\MM_edit.JPG"/>
          <p:cNvPicPr>
            <a:picLocks noChangeAspect="1" noChangeArrowheads="1"/>
          </p:cNvPicPr>
          <p:nvPr/>
        </p:nvPicPr>
        <p:blipFill>
          <a:blip r:embed="rId3"/>
          <a:srcRect/>
          <a:stretch>
            <a:fillRect/>
          </a:stretch>
        </p:blipFill>
        <p:spPr bwMode="auto">
          <a:xfrm>
            <a:off x="6854826" y="2538414"/>
            <a:ext cx="1716088" cy="2308225"/>
          </a:xfrm>
          <a:prstGeom prst="rect">
            <a:avLst/>
          </a:prstGeom>
          <a:noFill/>
          <a:ln w="9525">
            <a:noFill/>
            <a:miter lim="800000"/>
            <a:headEnd/>
            <a:tailEnd/>
          </a:ln>
        </p:spPr>
      </p:pic>
      <p:pic>
        <p:nvPicPr>
          <p:cNvPr id="33798" name="Picture 3" descr="C:\Users\Lyle Bauman\Pictures\Family\14 Mar - Kathy - family\IMG_2115_.jpg"/>
          <p:cNvPicPr>
            <a:picLocks noChangeAspect="1" noChangeArrowheads="1"/>
          </p:cNvPicPr>
          <p:nvPr/>
        </p:nvPicPr>
        <p:blipFill>
          <a:blip r:embed="rId4"/>
          <a:srcRect l="7198" t="12025"/>
          <a:stretch>
            <a:fillRect/>
          </a:stretch>
        </p:blipFill>
        <p:spPr bwMode="auto">
          <a:xfrm>
            <a:off x="3886200" y="3105150"/>
            <a:ext cx="2657475" cy="1627188"/>
          </a:xfrm>
          <a:prstGeom prst="rect">
            <a:avLst/>
          </a:prstGeom>
          <a:noFill/>
          <a:ln w="9525">
            <a:noFill/>
            <a:miter lim="800000"/>
            <a:headEnd/>
            <a:tailEnd/>
          </a:ln>
        </p:spPr>
      </p:pic>
      <p:pic>
        <p:nvPicPr>
          <p:cNvPr id="33799" name="Picture 2"/>
          <p:cNvPicPr>
            <a:picLocks noChangeAspect="1" noChangeArrowheads="1"/>
          </p:cNvPicPr>
          <p:nvPr/>
        </p:nvPicPr>
        <p:blipFill>
          <a:blip r:embed="rId5"/>
          <a:srcRect l="25636" t="20833" r="26463" b="41901"/>
          <a:stretch>
            <a:fillRect/>
          </a:stretch>
        </p:blipFill>
        <p:spPr bwMode="auto">
          <a:xfrm>
            <a:off x="217488" y="742951"/>
            <a:ext cx="4964112" cy="1371599"/>
          </a:xfrm>
          <a:prstGeom prst="rect">
            <a:avLst/>
          </a:prstGeom>
          <a:noFill/>
          <a:ln w="9525">
            <a:noFill/>
            <a:miter lim="800000"/>
            <a:headEnd/>
            <a:tailEnd/>
          </a:ln>
        </p:spPr>
      </p:pic>
      <p:sp>
        <p:nvSpPr>
          <p:cNvPr id="33800" name="TextBox 10"/>
          <p:cNvSpPr txBox="1">
            <a:spLocks noChangeArrowheads="1"/>
          </p:cNvSpPr>
          <p:nvPr/>
        </p:nvSpPr>
        <p:spPr bwMode="auto">
          <a:xfrm>
            <a:off x="152400" y="2114550"/>
            <a:ext cx="6042992" cy="807914"/>
          </a:xfrm>
          <a:prstGeom prst="rect">
            <a:avLst/>
          </a:prstGeom>
          <a:noFill/>
          <a:ln w="9525">
            <a:noFill/>
            <a:miter lim="800000"/>
            <a:headEnd/>
            <a:tailEnd/>
          </a:ln>
        </p:spPr>
        <p:txBody>
          <a:bodyPr wrap="square" lIns="68580" tIns="34290" rIns="68580" bIns="34290">
            <a:spAutoFit/>
          </a:bodyPr>
          <a:lstStyle/>
          <a:p>
            <a:r>
              <a:rPr lang="en-US" altLang="en-US" sz="2400" b="1" dirty="0"/>
              <a:t>Tara made $889.54-1</a:t>
            </a:r>
            <a:r>
              <a:rPr lang="en-US" altLang="en-US" sz="2400" b="1" baseline="30000" dirty="0"/>
              <a:t>st</a:t>
            </a:r>
            <a:r>
              <a:rPr lang="en-US" altLang="en-US" sz="2400" b="1" dirty="0"/>
              <a:t> month as a Director!!						</a:t>
            </a:r>
          </a:p>
        </p:txBody>
      </p:sp>
    </p:spTree>
    <p:extLst>
      <p:ext uri="{BB962C8B-B14F-4D97-AF65-F5344CB8AC3E}">
        <p14:creationId xmlns:p14="http://schemas.microsoft.com/office/powerpoint/2010/main" val="3375781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57" y="116772"/>
            <a:ext cx="8916457" cy="5026727"/>
          </a:xfrm>
          <a:prstGeom prst="rect">
            <a:avLst/>
          </a:prstGeom>
        </p:spPr>
      </p:pic>
      <p:sp>
        <p:nvSpPr>
          <p:cNvPr id="2" name="Rectangle 1"/>
          <p:cNvSpPr/>
          <p:nvPr/>
        </p:nvSpPr>
        <p:spPr>
          <a:xfrm>
            <a:off x="381000" y="819150"/>
            <a:ext cx="8324850" cy="4501233"/>
          </a:xfrm>
          <a:prstGeom prst="rect">
            <a:avLst/>
          </a:prstGeom>
        </p:spPr>
        <p:txBody>
          <a:bodyPr wrap="square" lIns="68580" tIns="34290" rIns="68580" bIns="34290">
            <a:spAutoFit/>
          </a:bodyPr>
          <a:lstStyle/>
          <a:p>
            <a:pPr marL="285750" indent="-285750">
              <a:buFont typeface="Arial"/>
              <a:buChar char="•"/>
            </a:pPr>
            <a:r>
              <a:rPr lang="en-US" dirty="0"/>
              <a:t>We grew </a:t>
            </a:r>
            <a:r>
              <a:rPr lang="en-US" dirty="0" smtClean="0"/>
              <a:t>fast</a:t>
            </a:r>
            <a:r>
              <a:rPr lang="mr-IN" dirty="0" smtClean="0"/>
              <a:t>…</a:t>
            </a:r>
            <a:r>
              <a:rPr lang="en-US" dirty="0" smtClean="0"/>
              <a:t> </a:t>
            </a:r>
            <a:r>
              <a:rPr lang="en-US" dirty="0"/>
              <a:t>t</a:t>
            </a:r>
            <a:r>
              <a:rPr lang="en-US" dirty="0" smtClean="0"/>
              <a:t>oo </a:t>
            </a:r>
            <a:r>
              <a:rPr lang="en-US" dirty="0"/>
              <a:t>fast and I did a poor job managing my business. Figured I made it big when we sponsored our first </a:t>
            </a:r>
            <a:r>
              <a:rPr lang="en-US" dirty="0" smtClean="0"/>
              <a:t>Gold </a:t>
            </a:r>
            <a:r>
              <a:rPr lang="en-US" dirty="0"/>
              <a:t>4</a:t>
            </a:r>
            <a:r>
              <a:rPr lang="en-US" dirty="0" smtClean="0"/>
              <a:t> </a:t>
            </a:r>
            <a:r>
              <a:rPr lang="en-US" dirty="0"/>
              <a:t>months into the business. </a:t>
            </a:r>
            <a:endParaRPr lang="en-US" dirty="0" smtClean="0"/>
          </a:p>
          <a:p>
            <a:pPr marL="285750" indent="-285750">
              <a:buFont typeface="Arial"/>
              <a:buChar char="•"/>
            </a:pPr>
            <a:r>
              <a:rPr lang="en-US" dirty="0" smtClean="0"/>
              <a:t>"</a:t>
            </a:r>
            <a:r>
              <a:rPr lang="en-US" dirty="0"/>
              <a:t>Wasted" a lot of time over the next year - kept trying to do things differently than I'd been </a:t>
            </a:r>
            <a:r>
              <a:rPr lang="en-US" dirty="0" smtClean="0"/>
              <a:t>taught</a:t>
            </a:r>
            <a:r>
              <a:rPr lang="mr-IN" dirty="0" smtClean="0"/>
              <a:t>…</a:t>
            </a:r>
            <a:r>
              <a:rPr lang="en-US" dirty="0" smtClean="0"/>
              <a:t>.</a:t>
            </a:r>
            <a:r>
              <a:rPr lang="en-US" dirty="0"/>
              <a:t> prospecting in all the wrong places because I didn't trust my voice.  </a:t>
            </a:r>
            <a:endParaRPr lang="en-US" sz="900" dirty="0"/>
          </a:p>
          <a:p>
            <a:pPr marL="285750" indent="-285750">
              <a:buFont typeface="Arial"/>
              <a:buChar char="•"/>
            </a:pPr>
            <a:r>
              <a:rPr lang="en-US" dirty="0"/>
              <a:t>Went to conference in August - my parents built a different MLM when I was growing up and told me to go for 2</a:t>
            </a:r>
            <a:r>
              <a:rPr lang="en-US" dirty="0" smtClean="0"/>
              <a:t> </a:t>
            </a:r>
            <a:r>
              <a:rPr lang="en-US" dirty="0"/>
              <a:t>reasons: 1) I had a downline builder going 2) this was when I needed to decide if it was a business or a hobby. Hobby? Stay home. Business? Go! And I'm so glad I did. </a:t>
            </a:r>
          </a:p>
          <a:p>
            <a:pPr marL="285750" indent="-285750">
              <a:buFont typeface="Arial"/>
              <a:buChar char="•"/>
            </a:pPr>
            <a:r>
              <a:rPr lang="en-US" dirty="0"/>
              <a:t>Sponsored a </a:t>
            </a:r>
            <a:r>
              <a:rPr lang="en-US" dirty="0" smtClean="0"/>
              <a:t>Gold </a:t>
            </a:r>
            <a:r>
              <a:rPr lang="en-US" dirty="0"/>
              <a:t>right after that </a:t>
            </a:r>
            <a:r>
              <a:rPr lang="en-US" dirty="0" smtClean="0"/>
              <a:t> -- </a:t>
            </a:r>
            <a:r>
              <a:rPr lang="en-US" dirty="0"/>
              <a:t>I was brave and old enough to tell her why I wanted her to be in my team - she promoted to </a:t>
            </a:r>
            <a:r>
              <a:rPr lang="en-US" dirty="0" smtClean="0"/>
              <a:t>Director </a:t>
            </a:r>
            <a:r>
              <a:rPr lang="en-US" dirty="0"/>
              <a:t>a year later :) </a:t>
            </a:r>
          </a:p>
          <a:p>
            <a:pPr marL="285750" indent="-285750">
              <a:buFont typeface="Arial"/>
              <a:buChar char="•"/>
            </a:pPr>
            <a:r>
              <a:rPr lang="en-US" dirty="0"/>
              <a:t>Another couple </a:t>
            </a:r>
            <a:r>
              <a:rPr lang="en-US" dirty="0" smtClean="0"/>
              <a:t>we’d </a:t>
            </a:r>
            <a:r>
              <a:rPr lang="en-US" dirty="0"/>
              <a:t>been working with over a few years promoted to </a:t>
            </a:r>
            <a:r>
              <a:rPr lang="en-US" dirty="0" smtClean="0"/>
              <a:t>Director </a:t>
            </a:r>
            <a:r>
              <a:rPr lang="en-US" dirty="0"/>
              <a:t>the following month</a:t>
            </a:r>
            <a:r>
              <a:rPr lang="en-US" dirty="0" smtClean="0"/>
              <a:t>.</a:t>
            </a:r>
            <a:endParaRPr lang="en-US" dirty="0"/>
          </a:p>
          <a:p>
            <a:r>
              <a:rPr lang="en-US" b="1" dirty="0"/>
              <a:t>2016: More than doubled OV, Added 4 new </a:t>
            </a:r>
            <a:r>
              <a:rPr lang="en-US" b="1" dirty="0" smtClean="0"/>
              <a:t>Directors</a:t>
            </a:r>
            <a:r>
              <a:rPr lang="en-US" b="1" dirty="0"/>
              <a:t>, Director to Sr. Coordinator, Earned Chairman’s Retreat, Playa Del Carman, </a:t>
            </a:r>
            <a:r>
              <a:rPr lang="en-US" b="1" dirty="0" smtClean="0"/>
              <a:t>New Directors Conference </a:t>
            </a:r>
            <a:endParaRPr lang="en-US" b="1" dirty="0"/>
          </a:p>
          <a:p>
            <a:r>
              <a:rPr lang="en-US" dirty="0"/>
              <a:t/>
            </a:r>
            <a:br>
              <a:rPr lang="en-US" dirty="0"/>
            </a:br>
            <a:endParaRPr lang="en-US" dirty="0"/>
          </a:p>
        </p:txBody>
      </p:sp>
      <p:sp>
        <p:nvSpPr>
          <p:cNvPr id="3" name="TextBox 2"/>
          <p:cNvSpPr txBox="1"/>
          <p:nvPr/>
        </p:nvSpPr>
        <p:spPr>
          <a:xfrm>
            <a:off x="546653" y="139147"/>
            <a:ext cx="7941365" cy="500137"/>
          </a:xfrm>
          <a:prstGeom prst="rect">
            <a:avLst/>
          </a:prstGeom>
          <a:noFill/>
        </p:spPr>
        <p:txBody>
          <a:bodyPr wrap="square" lIns="68580" tIns="34290" rIns="68580" bIns="34290" rtlCol="0">
            <a:spAutoFit/>
          </a:bodyPr>
          <a:lstStyle/>
          <a:p>
            <a:pPr algn="ctr"/>
            <a:r>
              <a:rPr lang="en-US" sz="2800" dirty="0"/>
              <a:t>The Journey….things I learned</a:t>
            </a:r>
          </a:p>
        </p:txBody>
      </p:sp>
    </p:spTree>
    <p:extLst>
      <p:ext uri="{BB962C8B-B14F-4D97-AF65-F5344CB8AC3E}">
        <p14:creationId xmlns:p14="http://schemas.microsoft.com/office/powerpoint/2010/main" val="2415275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57" y="116772"/>
            <a:ext cx="8916457" cy="5026727"/>
          </a:xfrm>
          <a:prstGeom prst="rect">
            <a:avLst/>
          </a:prstGeom>
        </p:spPr>
      </p:pic>
      <p:sp>
        <p:nvSpPr>
          <p:cNvPr id="2" name="Rectangle 1"/>
          <p:cNvSpPr/>
          <p:nvPr/>
        </p:nvSpPr>
        <p:spPr>
          <a:xfrm>
            <a:off x="457200" y="1200150"/>
            <a:ext cx="8303906" cy="3393237"/>
          </a:xfrm>
          <a:prstGeom prst="rect">
            <a:avLst/>
          </a:prstGeom>
        </p:spPr>
        <p:txBody>
          <a:bodyPr wrap="square" lIns="68580" tIns="34290" rIns="68580" bIns="34290">
            <a:spAutoFit/>
          </a:bodyPr>
          <a:lstStyle/>
          <a:p>
            <a:pPr marL="285750" indent="-285750">
              <a:buFont typeface="Arial"/>
              <a:buChar char="•"/>
            </a:pPr>
            <a:r>
              <a:rPr lang="en-US" dirty="0"/>
              <a:t>Son diagnosed with cancer in May, the month before we found out we </a:t>
            </a:r>
            <a:r>
              <a:rPr lang="en-US" dirty="0" smtClean="0"/>
              <a:t>were pregnant </a:t>
            </a:r>
            <a:r>
              <a:rPr lang="en-US" dirty="0"/>
              <a:t>with baby number 4</a:t>
            </a:r>
            <a:r>
              <a:rPr lang="en-US" dirty="0" smtClean="0"/>
              <a:t> </a:t>
            </a:r>
            <a:r>
              <a:rPr lang="en-US" dirty="0"/>
              <a:t>- I did no work in May - team took over all calls, presentations, events, trainings, </a:t>
            </a:r>
            <a:r>
              <a:rPr lang="en-US" dirty="0" err="1"/>
              <a:t>etc</a:t>
            </a:r>
            <a:endParaRPr lang="en-US" dirty="0"/>
          </a:p>
          <a:p>
            <a:pPr marL="285750" indent="-285750">
              <a:buFont typeface="Arial"/>
              <a:buChar char="•"/>
            </a:pPr>
            <a:r>
              <a:rPr lang="en-US" dirty="0"/>
              <a:t>And still made a nice bonus check which was super helpful in paying for the hospital bills that started streaming in</a:t>
            </a:r>
          </a:p>
          <a:p>
            <a:pPr marL="285750" indent="-285750">
              <a:buFont typeface="Arial"/>
              <a:buChar char="•"/>
            </a:pPr>
            <a:r>
              <a:rPr lang="en-US" dirty="0"/>
              <a:t>That's when I first SAW what residual income looks like</a:t>
            </a:r>
          </a:p>
          <a:p>
            <a:endParaRPr lang="en-US" dirty="0"/>
          </a:p>
          <a:p>
            <a:pPr marL="285750" indent="-285750">
              <a:buFont typeface="Arial"/>
              <a:buChar char="•"/>
            </a:pPr>
            <a:r>
              <a:rPr lang="en-US" dirty="0"/>
              <a:t>We worked with a biochemist to support or son throughout his treatment process and now into recovery - our Shaklee income was able to pay for the </a:t>
            </a:r>
            <a:r>
              <a:rPr lang="en-US" dirty="0" smtClean="0"/>
              <a:t>hundreds </a:t>
            </a:r>
            <a:r>
              <a:rPr lang="en-US" dirty="0"/>
              <a:t>of dollars of supplements we were giving him. </a:t>
            </a:r>
            <a:r>
              <a:rPr lang="en-US" dirty="0" smtClean="0"/>
              <a:t>They have </a:t>
            </a:r>
            <a:r>
              <a:rPr lang="en-US" dirty="0"/>
              <a:t>made an incredible difference in how he endured chemotherapy and radiation and his recovery process!</a:t>
            </a:r>
          </a:p>
          <a:p>
            <a:endParaRPr lang="en-US" dirty="0"/>
          </a:p>
        </p:txBody>
      </p:sp>
      <p:sp>
        <p:nvSpPr>
          <p:cNvPr id="3" name="TextBox 2"/>
          <p:cNvSpPr txBox="1"/>
          <p:nvPr/>
        </p:nvSpPr>
        <p:spPr>
          <a:xfrm>
            <a:off x="533400" y="590550"/>
            <a:ext cx="7961243" cy="484748"/>
          </a:xfrm>
          <a:prstGeom prst="rect">
            <a:avLst/>
          </a:prstGeom>
          <a:noFill/>
        </p:spPr>
        <p:txBody>
          <a:bodyPr wrap="square" lIns="68580" tIns="34290" rIns="68580" bIns="34290" rtlCol="0">
            <a:spAutoFit/>
          </a:bodyPr>
          <a:lstStyle/>
          <a:p>
            <a:pPr algn="ctr"/>
            <a:r>
              <a:rPr lang="en-US" sz="2700" dirty="0"/>
              <a:t>Unexpected Challenges….Shaklee was there for us</a:t>
            </a:r>
          </a:p>
        </p:txBody>
      </p:sp>
    </p:spTree>
    <p:extLst>
      <p:ext uri="{BB962C8B-B14F-4D97-AF65-F5344CB8AC3E}">
        <p14:creationId xmlns:p14="http://schemas.microsoft.com/office/powerpoint/2010/main" val="120596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658" y="1962150"/>
            <a:ext cx="8570742" cy="3181350"/>
          </a:xfrm>
        </p:spPr>
        <p:txBody>
          <a:bodyPr>
            <a:normAutofit/>
          </a:bodyPr>
          <a:lstStyle/>
          <a:p>
            <a:pPr algn="l"/>
            <a:r>
              <a:rPr lang="en-US" sz="2000" b="1" dirty="0" smtClean="0"/>
              <a:t>Dreams</a:t>
            </a:r>
            <a:r>
              <a:rPr lang="en-US" sz="2000" b="1" dirty="0"/>
              <a:t>:</a:t>
            </a:r>
            <a:r>
              <a:rPr lang="en-US" sz="2000" dirty="0"/>
              <a:t> Master Coordinator by time by oldest boys are in high school</a:t>
            </a:r>
            <a:r>
              <a:rPr lang="en-US" sz="1500" dirty="0"/>
              <a:t> </a:t>
            </a:r>
            <a:br>
              <a:rPr lang="en-US" sz="1500" dirty="0"/>
            </a:br>
            <a:r>
              <a:rPr lang="en-US" sz="1500" dirty="0" smtClean="0"/>
              <a:t/>
            </a:r>
            <a:br>
              <a:rPr lang="en-US" sz="1500" dirty="0" smtClean="0"/>
            </a:br>
            <a:r>
              <a:rPr lang="en-US" sz="1800" b="1" dirty="0" smtClean="0"/>
              <a:t>Why</a:t>
            </a:r>
            <a:r>
              <a:rPr lang="en-US" sz="1800" b="1" dirty="0"/>
              <a:t>:</a:t>
            </a:r>
            <a:r>
              <a:rPr lang="en-US" sz="1800" dirty="0"/>
              <a:t> allow husband flexibility to also stay home</a:t>
            </a:r>
            <a:br>
              <a:rPr lang="en-US" sz="1800" dirty="0"/>
            </a:br>
            <a:r>
              <a:rPr lang="en-US" sz="1800" dirty="0" smtClean="0"/>
              <a:t>Passion </a:t>
            </a:r>
            <a:r>
              <a:rPr lang="en-US" sz="1800" dirty="0"/>
              <a:t>for teaching about health, nutrition, what we've learned going through our journey, but right now we have no time - and if we don't do something now, we'll never have that </a:t>
            </a:r>
            <a:r>
              <a:rPr lang="en-US" sz="1800" dirty="0" smtClean="0"/>
              <a:t>time, freedom</a:t>
            </a:r>
            <a:r>
              <a:rPr lang="en-US" sz="1800" dirty="0"/>
              <a:t>, flexibility, ability to pursue our passions - e.g. Lyle lead father son/groups for weekend or week long getaways - faith and community formation</a:t>
            </a:r>
            <a:br>
              <a:rPr lang="en-US" sz="1800" dirty="0"/>
            </a:br>
            <a:r>
              <a:rPr lang="en-US" sz="1700" dirty="0"/>
              <a:t/>
            </a:r>
            <a:br>
              <a:rPr lang="en-US" sz="1700" dirty="0"/>
            </a:br>
            <a:r>
              <a:rPr lang="en-US" sz="1700" dirty="0"/>
              <a:t>Life is so short, time so precious - it's what we do now that matters, in the time we spend loving our families and creating a </a:t>
            </a:r>
            <a:r>
              <a:rPr lang="en-US" sz="1700" dirty="0" smtClean="0"/>
              <a:t>future </a:t>
            </a:r>
            <a:r>
              <a:rPr lang="en-US" sz="1700" dirty="0"/>
              <a:t>where we can live our lives more fully... </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791200" y="209551"/>
            <a:ext cx="3124200" cy="1754650"/>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rcRect l="-5549" r="-5549"/>
          <a:stretch>
            <a:fillRect/>
          </a:stretch>
        </p:blipFill>
        <p:spPr>
          <a:xfrm>
            <a:off x="381000" y="285749"/>
            <a:ext cx="4267200" cy="1828801"/>
          </a:xfrm>
        </p:spPr>
      </p:pic>
      <p:sp>
        <p:nvSpPr>
          <p:cNvPr id="9" name="TextBox 8"/>
          <p:cNvSpPr txBox="1"/>
          <p:nvPr/>
        </p:nvSpPr>
        <p:spPr>
          <a:xfrm>
            <a:off x="228600" y="133350"/>
            <a:ext cx="5248274" cy="484748"/>
          </a:xfrm>
          <a:prstGeom prst="rect">
            <a:avLst/>
          </a:prstGeom>
          <a:noFill/>
        </p:spPr>
        <p:txBody>
          <a:bodyPr wrap="square" lIns="68580" tIns="34290" rIns="68580" bIns="34290" rtlCol="0">
            <a:spAutoFit/>
          </a:bodyPr>
          <a:lstStyle/>
          <a:p>
            <a:pPr algn="ctr"/>
            <a:r>
              <a:rPr lang="en-US" sz="2700" dirty="0"/>
              <a:t>Where we are today…our Dreams</a:t>
            </a:r>
          </a:p>
        </p:txBody>
      </p:sp>
    </p:spTree>
    <p:extLst>
      <p:ext uri="{BB962C8B-B14F-4D97-AF65-F5344CB8AC3E}">
        <p14:creationId xmlns:p14="http://schemas.microsoft.com/office/powerpoint/2010/main" val="32814435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19872</TotalTime>
  <Words>2411</Words>
  <Application>Microsoft Macintosh PowerPoint</Application>
  <PresentationFormat>On-screen Show (16:9)</PresentationFormat>
  <Paragraphs>320</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PowerPoint Presentation</vt:lpstr>
      <vt:lpstr>PowerPoint Presentation</vt:lpstr>
      <vt:lpstr>PowerPoint Presentation</vt:lpstr>
      <vt:lpstr>Power Bonuses</vt:lpstr>
      <vt:lpstr>PowerPoint Presentation</vt:lpstr>
      <vt:lpstr>PowerPoint Presentation</vt:lpstr>
      <vt:lpstr>PowerPoint Presentation</vt:lpstr>
      <vt:lpstr>PowerPoint Presentation</vt:lpstr>
      <vt:lpstr>Dreams: Master Coordinator by time by oldest boys are in high school   Why: allow husband flexibility to also stay home Passion for teaching about health, nutrition, what we've learned going through our journey, but right now we have no time - and if we don't do something now, we'll never have that time, freedom, flexibility, ability to pursue our passions - e.g. Lyle lead father son/groups for weekend or week long getaways - faith and community formation  Life is so short, time so precious - it's what we do now that matters, in the time we spend loving our families and creating a future where we can live our lives more fully... </vt:lpstr>
      <vt:lpstr>PowerPoint Presentation</vt:lpstr>
      <vt:lpstr>Our Strategy Forum Team Winter 2017 </vt:lpstr>
      <vt:lpstr>Objectives Winter Semester 2017  Thinking  Bigger … Reaching Higher   </vt:lpstr>
      <vt:lpstr>Objectives for Session 9 -- Time</vt:lpstr>
      <vt:lpstr>Time is Precious</vt:lpstr>
      <vt:lpstr>PowerPoint Presentation</vt:lpstr>
      <vt:lpstr>Not sure where the time goes?</vt:lpstr>
      <vt:lpstr>PowerPoint Presentation</vt:lpstr>
      <vt:lpstr>PowerPoint Presentation</vt:lpstr>
      <vt:lpstr>So Let’s Ask … What are my Priorities? What do I want…  for my life, my family, my Shaklee business?</vt:lpstr>
      <vt:lpstr>PowerPoint Presentation</vt:lpstr>
      <vt:lpstr>When we know what we want …  We set goals to get what we want… and make a plan to figure out how to reach those goals and so we can live how we want..</vt:lpstr>
      <vt:lpstr>How do we take a life that is already full and add this beautiful thing we call a Shaklee business into it?    </vt:lpstr>
      <vt:lpstr>The Power of Being Organized</vt:lpstr>
      <vt:lpstr>Finding time in a busy life has to be intentional  and it is a skill to master. </vt:lpstr>
      <vt:lpstr>PowerPoint Presentation</vt:lpstr>
      <vt:lpstr>How I Feel When I Don’t Control the Day  and I don’t control my time</vt:lpstr>
      <vt:lpstr>How I Feel When I DO Control the Day and My Time… when my time reflects my goals and priorities …</vt:lpstr>
      <vt:lpstr>80/20 Rule – Who Gets Our Time</vt:lpstr>
      <vt:lpstr>Rebecca Kurtz Story</vt:lpstr>
      <vt:lpstr>Rebecca’s Top 7 Prioritizing Tips:</vt:lpstr>
      <vt:lpstr>Efficiency </vt:lpstr>
      <vt:lpstr>There’s one more aspect of Time to discuss … </vt:lpstr>
      <vt:lpstr>PowerPoint Presentation</vt:lpstr>
      <vt:lpstr>The Science of Energy </vt:lpstr>
      <vt:lpstr>People are drawn to a person who is relaxed and “fully present”…  </vt:lpstr>
      <vt:lpstr>One-Minute Tool to Get Centered  and Present Before  a Contact</vt:lpstr>
      <vt:lpstr>Tips on Becoming Unattached to the Result</vt:lpstr>
      <vt:lpstr>Full vs. Frantic</vt:lpstr>
      <vt:lpstr>It’s good to be organized.. to have a plan,  to have goals,  to schedule our time efficiently …</vt:lpstr>
      <vt:lpstr>PowerPoint Presentation</vt:lpstr>
      <vt:lpstr>PowerPoint Presentation</vt:lpstr>
      <vt:lpstr>Finding Your way</vt:lpstr>
      <vt:lpstr>PowerPoint Presentation</vt:lpstr>
      <vt:lpstr> March Strategy Forum Schedule</vt:lpstr>
      <vt:lpstr>Shaklee Video &amp; Audio Archives This webinar is archived on BetterFutureStartsToday.net</vt:lpstr>
      <vt:lpstr>WARNING – Be Cautious About Multi-Tasking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Increasing Your Lid</dc:title>
  <dc:creator>Rebekah Joy</dc:creator>
  <cp:lastModifiedBy>Barbara Lagoni</cp:lastModifiedBy>
  <cp:revision>323</cp:revision>
  <cp:lastPrinted>2017-02-28T03:02:12Z</cp:lastPrinted>
  <dcterms:created xsi:type="dcterms:W3CDTF">2017-01-30T15:21:05Z</dcterms:created>
  <dcterms:modified xsi:type="dcterms:W3CDTF">2017-03-14T16:15:03Z</dcterms:modified>
</cp:coreProperties>
</file>