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36" r:id="rId1"/>
  </p:sldMasterIdLst>
  <p:notesMasterIdLst>
    <p:notesMasterId r:id="rId31"/>
  </p:notesMasterIdLst>
  <p:handoutMasterIdLst>
    <p:handoutMasterId r:id="rId32"/>
  </p:handoutMasterIdLst>
  <p:sldIdLst>
    <p:sldId id="296" r:id="rId2"/>
    <p:sldId id="295" r:id="rId3"/>
    <p:sldId id="275" r:id="rId4"/>
    <p:sldId id="316" r:id="rId5"/>
    <p:sldId id="294" r:id="rId6"/>
    <p:sldId id="315" r:id="rId7"/>
    <p:sldId id="297" r:id="rId8"/>
    <p:sldId id="277" r:id="rId9"/>
    <p:sldId id="278" r:id="rId10"/>
    <p:sldId id="279" r:id="rId11"/>
    <p:sldId id="312" r:id="rId12"/>
    <p:sldId id="299" r:id="rId13"/>
    <p:sldId id="300" r:id="rId14"/>
    <p:sldId id="301" r:id="rId15"/>
    <p:sldId id="302" r:id="rId16"/>
    <p:sldId id="303" r:id="rId17"/>
    <p:sldId id="304" r:id="rId18"/>
    <p:sldId id="305" r:id="rId19"/>
    <p:sldId id="306" r:id="rId20"/>
    <p:sldId id="307" r:id="rId21"/>
    <p:sldId id="308" r:id="rId22"/>
    <p:sldId id="309" r:id="rId23"/>
    <p:sldId id="310" r:id="rId24"/>
    <p:sldId id="313" r:id="rId25"/>
    <p:sldId id="283" r:id="rId26"/>
    <p:sldId id="311" r:id="rId27"/>
    <p:sldId id="284" r:id="rId28"/>
    <p:sldId id="287" r:id="rId29"/>
    <p:sldId id="289" r:id="rId30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6" clrMode="bw" frameSlides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320" y="-10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notesMaster" Target="notesMasters/notesMaster1.xml"/><Relationship Id="rId32" Type="http://schemas.openxmlformats.org/officeDocument/2006/relationships/handoutMaster" Target="handoutMasters/handoutMaster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printerSettings" Target="printerSettings/printerSettings1.bin"/><Relationship Id="rId34" Type="http://schemas.openxmlformats.org/officeDocument/2006/relationships/presProps" Target="presProps.xml"/><Relationship Id="rId35" Type="http://schemas.openxmlformats.org/officeDocument/2006/relationships/viewProps" Target="viewProps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956E80-D7AD-E34C-B496-5F60F91DAF3F}" type="datetimeFigureOut">
              <a:rPr lang="en-US" smtClean="0"/>
              <a:t>3/6/17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376841-3919-1641-8679-BFD7B24A58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514394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D0CEC6-10D5-4AF2-B6DA-1717B90FC02B}" type="datetimeFigureOut">
              <a:rPr lang="en-US" smtClean="0"/>
              <a:t>3/6/17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0BF38A-D146-4EB9-8E9A-8E158626FF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28439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Shape 12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" name="Shape 12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11D92-3961-44A0-964D-AD17EE7A36E9}" type="datetime1">
              <a:rPr lang="en-US" smtClean="0"/>
              <a:t>3/6/17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© 2017 Rebekah Joy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BF894-ADA5-4E81-BD47-47E13855F5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409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52B06-B9DF-432F-A08C-B361918BF784}" type="datetime1">
              <a:rPr lang="en-US" smtClean="0"/>
              <a:t>3/6/17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© 2017 Rebekah Joy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BF894-ADA5-4E81-BD47-47E13855F5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2793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6DB5E-789F-4D0C-A4B0-7774781B998B}" type="datetime1">
              <a:rPr lang="en-US" smtClean="0"/>
              <a:t>3/6/17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© 2017 Rebekah Joy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BF894-ADA5-4E81-BD47-47E13855F5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60139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0706D-55AE-48F6-B1B0-8BF04893407F}" type="datetime1">
              <a:rPr lang="en-US" smtClean="0"/>
              <a:t>3/6/17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© 2017 Rebekah Joy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BF894-ADA5-4E81-BD47-47E13855F5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8909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18874-BB34-42DE-86B4-8BBE2B034F1B}" type="datetime1">
              <a:rPr lang="en-US" smtClean="0"/>
              <a:t>3/6/17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© 2017 Rebekah Joy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BF894-ADA5-4E81-BD47-47E13855F5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13576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FCC7A-851D-4D5E-B372-D7A2F799E256}" type="datetime1">
              <a:rPr lang="en-US" smtClean="0"/>
              <a:t>3/6/17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© 2017 Rebekah Joy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BF894-ADA5-4E81-BD47-47E13855F5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2960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B7060-5C41-40DC-B14D-625F78C7CCEC}" type="datetime1">
              <a:rPr lang="en-US" smtClean="0"/>
              <a:t>3/6/17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© 2017 Rebekah Joy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BF894-ADA5-4E81-BD47-47E13855F5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02131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08317-2C3F-41C1-9EA3-BCD0E90B620C}" type="datetime1">
              <a:rPr lang="en-US" smtClean="0"/>
              <a:t>3/6/17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© 2017 Rebekah Joy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BF894-ADA5-4E81-BD47-47E13855F5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09388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C02F6-F3C2-4FC7-BEA6-872950E49988}" type="datetime1">
              <a:rPr lang="en-US" smtClean="0"/>
              <a:t>3/6/17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© 2017 Rebekah Joy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BF894-ADA5-4E81-BD47-47E13855F5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60964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961F6-2B4D-4B17-96C3-58A5764378D0}" type="datetime1">
              <a:rPr lang="en-US" smtClean="0"/>
              <a:t>3/6/17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© 2017 Rebekah Joy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BF894-ADA5-4E81-BD47-47E13855F5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8450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436C4-55C0-4870-90B7-E2991F8DBB2B}" type="datetime1">
              <a:rPr lang="en-US" smtClean="0"/>
              <a:t>3/6/17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© 2017 Rebekah Joy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BF894-ADA5-4E81-BD47-47E13855F5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5152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4881E9-BADE-485B-9FE8-5D9123E1DBC6}" type="datetime1">
              <a:rPr lang="en-US" smtClean="0"/>
              <a:t>3/6/17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Copyright © 2017 Rebekah Joy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4BF894-ADA5-4E81-BD47-47E13855F5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28415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7" r:id="rId1"/>
    <p:sldLayoutId id="2147483938" r:id="rId2"/>
    <p:sldLayoutId id="2147483939" r:id="rId3"/>
    <p:sldLayoutId id="2147483940" r:id="rId4"/>
    <p:sldLayoutId id="2147483941" r:id="rId5"/>
    <p:sldLayoutId id="2147483942" r:id="rId6"/>
    <p:sldLayoutId id="2147483943" r:id="rId7"/>
    <p:sldLayoutId id="2147483944" r:id="rId8"/>
    <p:sldLayoutId id="2147483945" r:id="rId9"/>
    <p:sldLayoutId id="2147483946" r:id="rId10"/>
    <p:sldLayoutId id="2147483947" r:id="rId11"/>
  </p:sldLayoutIdLst>
  <p:hf sldNum="0" hd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4" Type="http://schemas.openxmlformats.org/officeDocument/2006/relationships/image" Target="../media/image23.jpeg"/><Relationship Id="rId5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0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1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png"/><Relationship Id="rId3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4" Type="http://schemas.openxmlformats.org/officeDocument/2006/relationships/image" Target="../media/image6.jpg"/><Relationship Id="rId5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4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4" Type="http://schemas.openxmlformats.org/officeDocument/2006/relationships/image" Target="../media/image15.jpg"/><Relationship Id="rId5" Type="http://schemas.openxmlformats.org/officeDocument/2006/relationships/image" Target="../media/image16.jpg"/><Relationship Id="rId6" Type="http://schemas.openxmlformats.org/officeDocument/2006/relationships/image" Target="../media/image17.jpg"/><Relationship Id="rId7" Type="http://schemas.openxmlformats.org/officeDocument/2006/relationships/image" Target="../media/image18.jpg"/><Relationship Id="rId8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00200" y="3105150"/>
            <a:ext cx="6019800" cy="15850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dirty="0" smtClean="0"/>
              <a:t>Shaklee </a:t>
            </a:r>
            <a:r>
              <a:rPr lang="en-US" sz="3200" dirty="0"/>
              <a:t>Global Conference 2017</a:t>
            </a:r>
          </a:p>
          <a:p>
            <a:r>
              <a:rPr lang="en-US" sz="3200" dirty="0"/>
              <a:t>August 9 -13, 2017 | Atlanta, </a:t>
            </a:r>
            <a:r>
              <a:rPr lang="en-US" sz="3200" dirty="0" smtClean="0"/>
              <a:t>GA</a:t>
            </a:r>
          </a:p>
          <a:p>
            <a:endParaRPr lang="en-US" sz="900" dirty="0" smtClean="0"/>
          </a:p>
          <a:p>
            <a:r>
              <a:rPr lang="en-US" sz="2400" dirty="0" smtClean="0"/>
              <a:t>Register and pay in monthly installments</a:t>
            </a:r>
            <a:endParaRPr lang="en-US" sz="2400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" y="0"/>
            <a:ext cx="9144000" cy="301625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7543800" y="4324350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becky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84508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962421"/>
          </a:xfrm>
          <a:ln>
            <a:solidFill>
              <a:schemeClr val="accent3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2400" dirty="0" smtClean="0"/>
              <a:t>Objectives Winter Semester 2017 </a:t>
            </a:r>
            <a:br>
              <a:rPr lang="en-US" sz="2400" dirty="0" smtClean="0"/>
            </a:br>
            <a:r>
              <a:rPr lang="en-US" sz="2400" dirty="0" smtClean="0"/>
              <a:t>Thinking  Bigger </a:t>
            </a:r>
            <a:r>
              <a:rPr lang="mr-IN" sz="2400" dirty="0" smtClean="0"/>
              <a:t>…</a:t>
            </a:r>
            <a:r>
              <a:rPr lang="en-US" sz="2400" dirty="0" smtClean="0"/>
              <a:t> Reaching Higher  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2265"/>
            <a:ext cx="8229600" cy="2573868"/>
          </a:xfrm>
          <a:ln>
            <a:solidFill>
              <a:schemeClr val="accent3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 smtClean="0"/>
              <a:t>	In this Winter 2017 semester, we are preparing ourselves to:</a:t>
            </a:r>
          </a:p>
          <a:p>
            <a:r>
              <a:rPr lang="en-US" sz="2000" dirty="0" smtClean="0"/>
              <a:t>Expand our thinking </a:t>
            </a:r>
            <a:endParaRPr lang="en-US" sz="2000" dirty="0"/>
          </a:p>
          <a:p>
            <a:r>
              <a:rPr lang="en-US" sz="2000" dirty="0" smtClean="0"/>
              <a:t>And see the possibilities that lie within each of us… including picturing ourselves achieving the ranks of Executive and Key Coordinator.   </a:t>
            </a:r>
          </a:p>
          <a:p>
            <a:r>
              <a:rPr lang="en-US" sz="2000" b="1" dirty="0" smtClean="0"/>
              <a:t>We will achieve these ranks by becoming an Executive Coordinator on the inside </a:t>
            </a:r>
            <a:r>
              <a:rPr lang="mr-IN" sz="2000" b="1" dirty="0" smtClean="0"/>
              <a:t>…</a:t>
            </a:r>
            <a:r>
              <a:rPr lang="en-US" sz="2000" b="1" dirty="0" smtClean="0"/>
              <a:t> even as we assemble and empower the team that will take us there </a:t>
            </a:r>
            <a:r>
              <a:rPr lang="mr-IN" sz="2000" b="1" dirty="0" smtClean="0"/>
              <a:t>…</a:t>
            </a:r>
            <a:r>
              <a:rPr lang="en-US" sz="2000" b="1" dirty="0" smtClean="0"/>
              <a:t> on the outside.</a:t>
            </a:r>
          </a:p>
          <a:p>
            <a:pPr marL="0" indent="0">
              <a:buNone/>
            </a:pPr>
            <a:endParaRPr lang="en-US" sz="2000" b="1" dirty="0" smtClean="0"/>
          </a:p>
        </p:txBody>
      </p:sp>
      <p:sp>
        <p:nvSpPr>
          <p:cNvPr id="4" name="Rectangle 3"/>
          <p:cNvSpPr/>
          <p:nvPr/>
        </p:nvSpPr>
        <p:spPr>
          <a:xfrm>
            <a:off x="457200" y="3774979"/>
            <a:ext cx="8229600" cy="1323439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sz="2000" dirty="0" smtClean="0"/>
              <a:t>	Exciting </a:t>
            </a:r>
            <a:r>
              <a:rPr lang="en-US" sz="2000" dirty="0"/>
              <a:t>new perks are coming from the company around these 2 ranks, starting with the  automatic qualifying for Top Achievers Trip to CHINA and the Great Wall when we achieve Key Coordinator .</a:t>
            </a:r>
            <a:r>
              <a:rPr lang="en-US" sz="2000" dirty="0" smtClean="0"/>
              <a:t>.</a:t>
            </a:r>
          </a:p>
          <a:p>
            <a:r>
              <a:rPr lang="en-US" sz="2000" dirty="0"/>
              <a:t>	</a:t>
            </a:r>
            <a:r>
              <a:rPr lang="en-US" sz="2000" dirty="0" smtClean="0"/>
              <a:t>	 </a:t>
            </a:r>
            <a:r>
              <a:rPr lang="en-US" sz="2000" dirty="0"/>
              <a:t>But stay tuned </a:t>
            </a:r>
            <a:r>
              <a:rPr lang="mr-IN" sz="2000" dirty="0"/>
              <a:t>…</a:t>
            </a:r>
            <a:r>
              <a:rPr lang="en-US" sz="2000" dirty="0"/>
              <a:t> more to come</a:t>
            </a:r>
            <a:r>
              <a:rPr lang="en-US" sz="2000" dirty="0" smtClean="0"/>
              <a:t>.			</a:t>
            </a:r>
            <a:r>
              <a:rPr lang="en-US" sz="2000" dirty="0" err="1" smtClean="0"/>
              <a:t>lisa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0556045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13171"/>
          </a:xfrm>
        </p:spPr>
        <p:txBody>
          <a:bodyPr>
            <a:normAutofit/>
          </a:bodyPr>
          <a:lstStyle/>
          <a:p>
            <a:r>
              <a:rPr lang="en-US" sz="2800" dirty="0" smtClean="0"/>
              <a:t>Objectives for Session #8 </a:t>
            </a:r>
            <a:r>
              <a:rPr lang="mr-IN" sz="2800" dirty="0" smtClean="0"/>
              <a:t>–</a:t>
            </a:r>
            <a:r>
              <a:rPr lang="en-US" sz="2800" dirty="0" smtClean="0"/>
              <a:t> Getting Money Wise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5350"/>
            <a:ext cx="8229600" cy="1523999"/>
          </a:xfrm>
          <a:ln>
            <a:solidFill>
              <a:schemeClr val="accent3">
                <a:lumMod val="75000"/>
              </a:schemeClr>
            </a:solidFill>
          </a:ln>
        </p:spPr>
        <p:txBody>
          <a:bodyPr>
            <a:normAutofit fontScale="92500" lnSpcReduction="10000"/>
          </a:bodyPr>
          <a:lstStyle/>
          <a:p>
            <a:r>
              <a:rPr lang="en-US" sz="2000" dirty="0" smtClean="0"/>
              <a:t>As we embrace the idea of Reaching Higher and recognizing we are all capable of so much more than we ever realize</a:t>
            </a:r>
            <a:r>
              <a:rPr lang="mr-IN" sz="2000" dirty="0" smtClean="0"/>
              <a:t>…</a:t>
            </a:r>
            <a:r>
              <a:rPr lang="en-US" sz="2000" dirty="0" smtClean="0"/>
              <a:t> one of the skills we want to develop is more understanding about financial matters .</a:t>
            </a:r>
          </a:p>
          <a:p>
            <a:pPr marL="0" indent="0">
              <a:buNone/>
            </a:pPr>
            <a:r>
              <a:rPr lang="en-US" sz="2000" dirty="0"/>
              <a:t> </a:t>
            </a:r>
            <a:r>
              <a:rPr lang="en-US" sz="2000" dirty="0" smtClean="0"/>
              <a:t>Because </a:t>
            </a:r>
            <a:r>
              <a:rPr lang="mr-IN" sz="2000" dirty="0" smtClean="0"/>
              <a:t>…</a:t>
            </a:r>
            <a:r>
              <a:rPr lang="en-US" sz="2000" dirty="0" smtClean="0"/>
              <a:t>			                                                                             </a:t>
            </a:r>
            <a:r>
              <a:rPr lang="en-US" sz="2000" dirty="0" err="1" smtClean="0"/>
              <a:t>lisa</a:t>
            </a:r>
            <a:r>
              <a:rPr lang="en-US" sz="2000" dirty="0" smtClean="0"/>
              <a:t>												</a:t>
            </a:r>
            <a:endParaRPr lang="en-US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1676400" y="2495550"/>
            <a:ext cx="5715000" cy="1754327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Money isn’t everything.</a:t>
            </a:r>
          </a:p>
          <a:p>
            <a:pPr algn="ctr"/>
            <a:r>
              <a:rPr lang="en-US" sz="3600" dirty="0" smtClean="0"/>
              <a:t>It just ranks right up there </a:t>
            </a:r>
            <a:r>
              <a:rPr lang="mr-IN" sz="3600" dirty="0" smtClean="0"/>
              <a:t>…</a:t>
            </a:r>
            <a:endParaRPr lang="en-US" sz="3600" dirty="0" smtClean="0"/>
          </a:p>
          <a:p>
            <a:pPr algn="ctr"/>
            <a:r>
              <a:rPr lang="en-US" sz="3600" dirty="0"/>
              <a:t>w</a:t>
            </a:r>
            <a:r>
              <a:rPr lang="en-US" sz="3600" dirty="0" smtClean="0"/>
              <a:t>ith air. </a:t>
            </a:r>
            <a:endParaRPr lang="en-US" sz="3600" dirty="0"/>
          </a:p>
        </p:txBody>
      </p:sp>
      <p:sp>
        <p:nvSpPr>
          <p:cNvPr id="7" name="TextBox 6"/>
          <p:cNvSpPr txBox="1"/>
          <p:nvPr/>
        </p:nvSpPr>
        <p:spPr>
          <a:xfrm>
            <a:off x="533400" y="4324350"/>
            <a:ext cx="8153400" cy="707886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n-US" sz="2000" dirty="0" smtClean="0"/>
              <a:t>We will want to be good money managers of our affairs so we can better serve and coach our leaders.  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8885147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 bwMode="auto">
          <a:xfrm>
            <a:off x="3927475" y="361950"/>
            <a:ext cx="5064125" cy="972503"/>
          </a:xfrm>
          <a:solidFill>
            <a:srgbClr val="92D050"/>
          </a:solidFill>
          <a:ln>
            <a:miter lim="800000"/>
            <a:headEnd/>
            <a:tailEnd/>
          </a:ln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 algn="ctr" eaLnBrk="1" hangingPunct="1"/>
            <a:r>
              <a:rPr lang="en-US" sz="2800" dirty="0" smtClean="0">
                <a:latin typeface="Arial" charset="0"/>
                <a:cs typeface="Arial" charset="0"/>
              </a:rPr>
              <a:t>Barbara  Hill </a:t>
            </a:r>
            <a:br>
              <a:rPr lang="en-US" sz="2800" dirty="0" smtClean="0">
                <a:latin typeface="Arial" charset="0"/>
                <a:cs typeface="Arial" charset="0"/>
              </a:rPr>
            </a:br>
            <a:r>
              <a:rPr lang="en-US" sz="2800" dirty="0" smtClean="0">
                <a:latin typeface="Arial" charset="0"/>
                <a:cs typeface="Arial" charset="0"/>
              </a:rPr>
              <a:t>Shaklee Master Coordinator</a:t>
            </a:r>
          </a:p>
        </p:txBody>
      </p:sp>
      <p:sp>
        <p:nvSpPr>
          <p:cNvPr id="9219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3927476" y="1528762"/>
            <a:ext cx="5216525" cy="290465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2500" lnSpcReduction="1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en-US" sz="1800" b="1" dirty="0" smtClean="0">
              <a:latin typeface="Arial" pitchFamily="34" charset="0"/>
              <a:cs typeface="Arial" pitchFamily="34" charset="0"/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sz="1800" b="1" dirty="0" smtClean="0">
                <a:latin typeface="Arial" pitchFamily="34" charset="0"/>
                <a:cs typeface="Arial" pitchFamily="34" charset="0"/>
              </a:rPr>
              <a:t>I have trusted Shaklee for forty years!</a:t>
            </a:r>
          </a:p>
          <a:p>
            <a:pPr marL="342900" indent="-342900" eaLnBrk="1" fontAlgn="auto" hangingPunct="1">
              <a:spcAft>
                <a:spcPts val="0"/>
              </a:spcAft>
              <a:defRPr/>
            </a:pPr>
            <a:endParaRPr lang="en-US" altLang="en-US" sz="18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eaLnBrk="1" fontAlgn="auto" hangingPunct="1">
              <a:spcAft>
                <a:spcPts val="0"/>
              </a:spcAft>
              <a:defRPr/>
            </a:pPr>
            <a:r>
              <a:rPr lang="en-US" altLang="en-US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Twenty-three years as a Shaklee </a:t>
            </a:r>
          </a:p>
          <a:p>
            <a:pPr marL="342900" indent="-342900" eaLnBrk="1" fontAlgn="auto" hangingPunct="1">
              <a:spcAft>
                <a:spcPts val="0"/>
              </a:spcAft>
              <a:defRPr/>
            </a:pPr>
            <a:r>
              <a:rPr lang="en-US" altLang="en-US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business leader</a:t>
            </a:r>
          </a:p>
          <a:p>
            <a:pPr marL="342900" indent="-342900" eaLnBrk="1" fontAlgn="auto" hangingPunct="1">
              <a:spcAft>
                <a:spcPts val="0"/>
              </a:spcAft>
              <a:defRPr/>
            </a:pPr>
            <a:endParaRPr lang="en-US" altLang="en-US" sz="18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eaLnBrk="1" fontAlgn="auto" hangingPunct="1">
              <a:spcAft>
                <a:spcPts val="0"/>
              </a:spcAft>
              <a:defRPr/>
            </a:pPr>
            <a:r>
              <a:rPr lang="en-US" altLang="en-US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Twenty-one paid Shaklee vacations</a:t>
            </a:r>
          </a:p>
          <a:p>
            <a:pPr marL="342900" indent="-342900" eaLnBrk="1" fontAlgn="auto" hangingPunct="1">
              <a:spcAft>
                <a:spcPts val="0"/>
              </a:spcAft>
              <a:defRPr/>
            </a:pPr>
            <a:endParaRPr lang="en-US" altLang="en-US" sz="18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eaLnBrk="1" fontAlgn="auto" hangingPunct="1">
              <a:spcAft>
                <a:spcPts val="0"/>
              </a:spcAft>
              <a:defRPr/>
            </a:pPr>
            <a:r>
              <a:rPr lang="en-US" altLang="en-US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Accumulated earnings since January   2000 - $2,067,563.08</a:t>
            </a:r>
          </a:p>
          <a:p>
            <a:pPr eaLnBrk="1" hangingPunct="1"/>
            <a:endParaRPr lang="en-US" sz="2000" b="1" dirty="0" smtClean="0">
              <a:latin typeface="Arial" charset="0"/>
              <a:cs typeface="Arial" charset="0"/>
            </a:endParaRPr>
          </a:p>
          <a:p>
            <a:pPr eaLnBrk="1" hangingPunct="1"/>
            <a:endParaRPr lang="en-US" sz="2000" b="1" dirty="0" smtClean="0">
              <a:latin typeface="Arial" charset="0"/>
              <a:cs typeface="Arial" charset="0"/>
            </a:endParaRPr>
          </a:p>
        </p:txBody>
      </p:sp>
      <p:pic>
        <p:nvPicPr>
          <p:cNvPr id="5" name="Picture Placeholder 4" descr="ten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15015" b="15015"/>
          <a:stretch>
            <a:fillRect/>
          </a:stretch>
        </p:blipFill>
        <p:spPr bwMode="auto">
          <a:xfrm rot="21449960">
            <a:off x="598882" y="1231525"/>
            <a:ext cx="3250964" cy="3070878"/>
          </a:xfrm>
          <a:noFill/>
          <a:ln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7391400" y="4476750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margaret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02571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solidFill>
            <a:srgbClr val="92D050"/>
          </a:solidFill>
        </p:spPr>
        <p:txBody>
          <a:bodyPr>
            <a:normAutofit/>
          </a:bodyPr>
          <a:lstStyle/>
          <a:p>
            <a:r>
              <a:rPr lang="en-US" sz="4000" b="1" dirty="0" smtClean="0"/>
              <a:t>Four Generations!</a:t>
            </a:r>
            <a:endParaRPr lang="en-US" sz="4000" b="1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1" y="2743201"/>
            <a:ext cx="3809999" cy="2251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10" descr="Rick Maya Family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29200" y="1200151"/>
            <a:ext cx="3886088" cy="2056841"/>
          </a:xfrm>
          <a:prstGeom prst="rect">
            <a:avLst/>
          </a:prstGeom>
        </p:spPr>
      </p:pic>
      <p:pic>
        <p:nvPicPr>
          <p:cNvPr id="12" name="Picture 11" descr="05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3401" y="1143000"/>
            <a:ext cx="3428999" cy="1532964"/>
          </a:xfrm>
          <a:prstGeom prst="rect">
            <a:avLst/>
          </a:prstGeom>
        </p:spPr>
      </p:pic>
      <p:pic>
        <p:nvPicPr>
          <p:cNvPr id="13" name="Picture 12" descr="twenty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562600" y="3371850"/>
            <a:ext cx="2895600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8937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1146571"/>
          </a:xfrm>
          <a:solidFill>
            <a:srgbClr val="92D050"/>
          </a:solidFill>
        </p:spPr>
        <p:txBody>
          <a:bodyPr>
            <a:normAutofit fontScale="90000"/>
          </a:bodyPr>
          <a:lstStyle/>
          <a:p>
            <a:r>
              <a:rPr lang="en-US" dirty="0" smtClean="0"/>
              <a:t> </a:t>
            </a:r>
            <a:br>
              <a:rPr lang="en-US" dirty="0" smtClean="0"/>
            </a:br>
            <a:r>
              <a:rPr lang="en-US" sz="4000" b="1" dirty="0" smtClean="0"/>
              <a:t>Shaklee Income can Help Create A Solid Financial Future!</a:t>
            </a:r>
            <a:br>
              <a:rPr lang="en-US" sz="4000" b="1" dirty="0" smtClean="0"/>
            </a:br>
            <a:endParaRPr lang="en-US" sz="4000" b="1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   </a:t>
            </a:r>
            <a:r>
              <a:rPr lang="en-US" sz="2400" dirty="0" smtClean="0"/>
              <a:t>Whether your Shaklee business produces $300 per month, $1000 per month or $3000 per month or more you can do something meaningful with it!</a:t>
            </a:r>
            <a:endParaRPr lang="en-US" sz="2400" dirty="0"/>
          </a:p>
        </p:txBody>
      </p:sp>
      <p:pic>
        <p:nvPicPr>
          <p:cNvPr id="4" name="Picture 3" descr="download 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1800" y="3086102"/>
            <a:ext cx="2743199" cy="205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4889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92D050"/>
          </a:solidFill>
        </p:spPr>
        <p:txBody>
          <a:bodyPr>
            <a:normAutofit/>
          </a:bodyPr>
          <a:lstStyle/>
          <a:p>
            <a:r>
              <a:rPr lang="en-US" sz="3600" b="1" dirty="0" smtClean="0"/>
              <a:t>Four Ideas</a:t>
            </a:r>
            <a:endParaRPr lang="en-US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Simplify tax record keeping</a:t>
            </a:r>
          </a:p>
          <a:p>
            <a:endParaRPr lang="en-US" dirty="0" smtClean="0"/>
          </a:p>
          <a:p>
            <a:r>
              <a:rPr lang="en-US" dirty="0" smtClean="0"/>
              <a:t>Maximize your deductions</a:t>
            </a:r>
          </a:p>
          <a:p>
            <a:endParaRPr lang="en-US" dirty="0" smtClean="0"/>
          </a:p>
          <a:p>
            <a:r>
              <a:rPr lang="en-US" dirty="0" smtClean="0"/>
              <a:t>Keep your credit score high</a:t>
            </a:r>
          </a:p>
          <a:p>
            <a:endParaRPr lang="en-US" dirty="0" smtClean="0"/>
          </a:p>
          <a:p>
            <a:r>
              <a:rPr lang="en-US" dirty="0" smtClean="0"/>
              <a:t>Save monthly with a dividend reinvestment plan</a:t>
            </a:r>
            <a:endParaRPr lang="en-US" dirty="0"/>
          </a:p>
        </p:txBody>
      </p:sp>
      <p:pic>
        <p:nvPicPr>
          <p:cNvPr id="5" name="Content Placeholder 4" descr="download-1002802_960_720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648200" y="1382911"/>
            <a:ext cx="4038600" cy="3028950"/>
          </a:xfrm>
        </p:spPr>
      </p:pic>
    </p:spTree>
    <p:extLst>
      <p:ext uri="{BB962C8B-B14F-4D97-AF65-F5344CB8AC3E}">
        <p14:creationId xmlns:p14="http://schemas.microsoft.com/office/powerpoint/2010/main" val="22883854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92D050"/>
          </a:solidFill>
        </p:spPr>
        <p:txBody>
          <a:bodyPr>
            <a:normAutofit/>
          </a:bodyPr>
          <a:lstStyle/>
          <a:p>
            <a:r>
              <a:rPr lang="en-US" sz="4000" b="1" dirty="0" smtClean="0"/>
              <a:t>Simplify tax record keeping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r>
              <a:rPr lang="en-US" sz="2600" dirty="0" smtClean="0"/>
              <a:t>Best idea my CPA ever gave me 20 years ago!</a:t>
            </a:r>
          </a:p>
          <a:p>
            <a:r>
              <a:rPr lang="en-US" sz="2600" dirty="0" smtClean="0"/>
              <a:t>Use two credit cards – one for your personal expenses and one for your tax deductible expenses</a:t>
            </a:r>
          </a:p>
          <a:p>
            <a:r>
              <a:rPr lang="en-US" sz="2600" dirty="0" smtClean="0"/>
              <a:t>Don’t use cash</a:t>
            </a:r>
          </a:p>
          <a:p>
            <a:r>
              <a:rPr lang="en-US" sz="2600" dirty="0" smtClean="0"/>
              <a:t>Put receipts in a box and store at end of year</a:t>
            </a:r>
          </a:p>
          <a:p>
            <a:pPr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24484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92D050"/>
          </a:solidFill>
        </p:spPr>
        <p:txBody>
          <a:bodyPr>
            <a:normAutofit/>
          </a:bodyPr>
          <a:lstStyle/>
          <a:p>
            <a:r>
              <a:rPr lang="en-US" sz="3600" b="1" dirty="0" smtClean="0"/>
              <a:t>Maximize Tax Deductions</a:t>
            </a:r>
            <a:endParaRPr lang="en-US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endParaRPr lang="en-US" dirty="0" smtClean="0"/>
          </a:p>
          <a:p>
            <a:r>
              <a:rPr lang="en-US" sz="3100" dirty="0" smtClean="0"/>
              <a:t>Ask your Tax Preparer to give you a list of all opportunities for tax deductions</a:t>
            </a:r>
          </a:p>
          <a:p>
            <a:r>
              <a:rPr lang="en-US" sz="3100" dirty="0" smtClean="0"/>
              <a:t>Use your simple way to track!  </a:t>
            </a:r>
          </a:p>
          <a:p>
            <a:r>
              <a:rPr lang="en-US" sz="3100" dirty="0" smtClean="0"/>
              <a:t>You will save money </a:t>
            </a:r>
          </a:p>
          <a:p>
            <a:r>
              <a:rPr lang="en-US" sz="3100" dirty="0" smtClean="0"/>
              <a:t> It is a great opportunity to put</a:t>
            </a:r>
          </a:p>
          <a:p>
            <a:pPr>
              <a:buNone/>
            </a:pPr>
            <a:r>
              <a:rPr lang="en-US" sz="3100" dirty="0" smtClean="0"/>
              <a:t>    more money in your pocket.</a:t>
            </a:r>
          </a:p>
          <a:p>
            <a:r>
              <a:rPr lang="en-US" sz="3100" dirty="0" smtClean="0"/>
              <a:t>Plan opportunities to be able to incorporate business into your daily life.</a:t>
            </a:r>
            <a:endParaRPr lang="en-US" sz="3100" dirty="0"/>
          </a:p>
        </p:txBody>
      </p:sp>
      <p:pic>
        <p:nvPicPr>
          <p:cNvPr id="4" name="Picture 3" descr="images (2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7400" y="2228850"/>
            <a:ext cx="2993571" cy="125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791188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92D050"/>
          </a:solidFill>
        </p:spPr>
        <p:txBody>
          <a:bodyPr>
            <a:normAutofit/>
          </a:bodyPr>
          <a:lstStyle/>
          <a:p>
            <a:r>
              <a:rPr lang="en-US" sz="3600" b="1" dirty="0" smtClean="0"/>
              <a:t>Keep Track of your Credit Score</a:t>
            </a:r>
            <a:endParaRPr lang="en-US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A high credit score is one of the best investments you can make.  You are able to borrow money for a home, a car or another item at the best possible price.</a:t>
            </a:r>
          </a:p>
          <a:p>
            <a:r>
              <a:rPr lang="en-US" sz="2400" dirty="0" smtClean="0"/>
              <a:t>Paying off your credit cards will save money in interest.  Paying interest is a waste of your money</a:t>
            </a:r>
          </a:p>
          <a:p>
            <a:r>
              <a:rPr lang="en-US" sz="2400" dirty="0" smtClean="0"/>
              <a:t>Put a plan in place to pay off your credit cards and keep them paid off monthly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29205965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285750"/>
            <a:ext cx="7239000" cy="857250"/>
          </a:xfrm>
          <a:solidFill>
            <a:srgbClr val="92D050"/>
          </a:solidFill>
        </p:spPr>
        <p:txBody>
          <a:bodyPr>
            <a:normAutofit/>
          </a:bodyPr>
          <a:lstStyle/>
          <a:p>
            <a:r>
              <a:rPr lang="en-US" sz="3600" b="1" dirty="0" smtClean="0"/>
              <a:t>Save Monthly</a:t>
            </a:r>
            <a:endParaRPr lang="en-US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7719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400" b="1" dirty="0" smtClean="0"/>
              <a:t>Remember:  A part of all your Shaklee income is yours to keep!</a:t>
            </a:r>
          </a:p>
          <a:p>
            <a:pPr>
              <a:buNone/>
            </a:pPr>
            <a:r>
              <a:rPr lang="en-US" sz="2000" dirty="0" smtClean="0"/>
              <a:t>Start early!  A small amount of money invested regularly adds up to a huge amount in the future.</a:t>
            </a:r>
          </a:p>
          <a:p>
            <a:pPr>
              <a:buNone/>
            </a:pPr>
            <a:r>
              <a:rPr lang="en-US" sz="2000" dirty="0" smtClean="0"/>
              <a:t>I use a dividend reinvestment plan.  Mutual fund also good</a:t>
            </a:r>
          </a:p>
          <a:p>
            <a:pPr>
              <a:buNone/>
            </a:pPr>
            <a:r>
              <a:rPr lang="en-US" sz="2000" dirty="0" smtClean="0"/>
              <a:t>Rule of 72:  See the amount of times it takes your money to double   Example:  8% for 9 years </a:t>
            </a:r>
          </a:p>
          <a:p>
            <a:pPr>
              <a:buNone/>
            </a:pPr>
            <a:r>
              <a:rPr lang="en-US" sz="2000" dirty="0" smtClean="0"/>
              <a:t>Start UGMA accounts or 529 Plan for your </a:t>
            </a:r>
          </a:p>
          <a:p>
            <a:pPr>
              <a:buNone/>
            </a:pPr>
            <a:r>
              <a:rPr lang="en-US" sz="2000" dirty="0" smtClean="0"/>
              <a:t>	children or grandchildren</a:t>
            </a:r>
          </a:p>
          <a:p>
            <a:pPr>
              <a:buNone/>
            </a:pPr>
            <a:r>
              <a:rPr lang="en-US" sz="2000" dirty="0" smtClean="0"/>
              <a:t>I use capital one investing.com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4" name="Picture 3" descr="downloa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0801" y="3486150"/>
            <a:ext cx="2543175" cy="165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50872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© 2017 Rebekah Joy</a:t>
            </a:r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" y="25400"/>
            <a:ext cx="8890000" cy="5080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7848600" y="4248150"/>
            <a:ext cx="99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angie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060766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5257800" cy="857250"/>
          </a:xfrm>
          <a:solidFill>
            <a:srgbClr val="92D050"/>
          </a:solidFill>
        </p:spPr>
        <p:txBody>
          <a:bodyPr>
            <a:normAutofit/>
          </a:bodyPr>
          <a:lstStyle/>
          <a:p>
            <a:r>
              <a:rPr lang="en-US" sz="3600" b="1" dirty="0" smtClean="0"/>
              <a:t>Example #1</a:t>
            </a:r>
            <a:endParaRPr lang="en-US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49028"/>
            <a:ext cx="8229600" cy="3394472"/>
          </a:xfrm>
        </p:spPr>
        <p:txBody>
          <a:bodyPr>
            <a:normAutofit/>
          </a:bodyPr>
          <a:lstStyle/>
          <a:p>
            <a:r>
              <a:rPr lang="en-US" sz="2000" dirty="0" smtClean="0"/>
              <a:t>Invest $250 initially</a:t>
            </a:r>
          </a:p>
          <a:p>
            <a:r>
              <a:rPr lang="en-US" sz="2000" dirty="0" smtClean="0"/>
              <a:t>Add $50 per month </a:t>
            </a:r>
          </a:p>
          <a:p>
            <a:r>
              <a:rPr lang="en-US" sz="2000" dirty="0" smtClean="0"/>
              <a:t>At an average of 5% return your investment will accumulate to $21,315 in 20 years.  $9.065 of that will be interest or gains.</a:t>
            </a:r>
          </a:p>
          <a:p>
            <a:r>
              <a:rPr lang="en-US" sz="2000" dirty="0" smtClean="0"/>
              <a:t>Contribute more by $100 on their birthday and $100 at Christmas, Hanukah, etc.</a:t>
            </a:r>
          </a:p>
          <a:p>
            <a:r>
              <a:rPr lang="en-US" sz="2000" dirty="0" smtClean="0"/>
              <a:t>Talk to them about what you are doing</a:t>
            </a:r>
            <a:endParaRPr lang="en-US" sz="2000" dirty="0"/>
          </a:p>
        </p:txBody>
      </p:sp>
      <p:pic>
        <p:nvPicPr>
          <p:cNvPr id="4" name="Picture 3" descr="download (3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7400" y="438150"/>
            <a:ext cx="2552700" cy="176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14054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92D050"/>
          </a:solidFill>
        </p:spPr>
        <p:txBody>
          <a:bodyPr>
            <a:normAutofit/>
          </a:bodyPr>
          <a:lstStyle/>
          <a:p>
            <a:r>
              <a:rPr lang="en-US" sz="3200" b="1" dirty="0" smtClean="0"/>
              <a:t>Example #2 – Emilia age 13 </a:t>
            </a: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en-US" dirty="0" smtClean="0"/>
              <a:t>I set up an account when</a:t>
            </a:r>
          </a:p>
          <a:p>
            <a:pPr>
              <a:buNone/>
            </a:pPr>
            <a:r>
              <a:rPr lang="en-US" dirty="0" smtClean="0"/>
              <a:t>each of my grandkids were </a:t>
            </a:r>
          </a:p>
          <a:p>
            <a:pPr>
              <a:buNone/>
            </a:pPr>
            <a:r>
              <a:rPr lang="en-US" dirty="0" smtClean="0"/>
              <a:t>born.  I am calling it their</a:t>
            </a:r>
          </a:p>
          <a:p>
            <a:pPr>
              <a:buNone/>
            </a:pPr>
            <a:r>
              <a:rPr lang="en-US" dirty="0" smtClean="0"/>
              <a:t> “house account”  </a:t>
            </a:r>
            <a:r>
              <a:rPr lang="en-US" sz="1900" dirty="0" smtClean="0"/>
              <a:t>Mom and</a:t>
            </a:r>
          </a:p>
          <a:p>
            <a:pPr>
              <a:buNone/>
            </a:pPr>
            <a:r>
              <a:rPr lang="en-US" sz="1900" dirty="0" smtClean="0"/>
              <a:t> dad have set up “college account”.  </a:t>
            </a:r>
          </a:p>
          <a:p>
            <a:pPr>
              <a:buNone/>
            </a:pPr>
            <a:r>
              <a:rPr lang="en-US" dirty="0" smtClean="0"/>
              <a:t>Began the investment in when she was 2 years old.  $50 per month, $100 on birthday and Christmas.  A couple of years I had to drop it to $25</a:t>
            </a:r>
          </a:p>
          <a:p>
            <a:pPr>
              <a:buNone/>
            </a:pPr>
            <a:r>
              <a:rPr lang="en-US" dirty="0" smtClean="0"/>
              <a:t>Auto draft from checking</a:t>
            </a:r>
          </a:p>
          <a:p>
            <a:pPr fontAlgn="base">
              <a:buNone/>
            </a:pPr>
            <a:endParaRPr lang="en-US" dirty="0"/>
          </a:p>
        </p:txBody>
      </p:sp>
      <p:pic>
        <p:nvPicPr>
          <p:cNvPr id="5" name="Content Placeholder 4" descr="16177877_1423714684326253_5188743867416755161_o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161203" y="1200151"/>
            <a:ext cx="3012594" cy="3394472"/>
          </a:xfrm>
        </p:spPr>
      </p:pic>
    </p:spTree>
    <p:extLst>
      <p:ext uri="{BB962C8B-B14F-4D97-AF65-F5344CB8AC3E}">
        <p14:creationId xmlns:p14="http://schemas.microsoft.com/office/powerpoint/2010/main" val="427755884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3"/>
          </a:solidFill>
        </p:spPr>
        <p:txBody>
          <a:bodyPr>
            <a:normAutofit/>
          </a:bodyPr>
          <a:lstStyle/>
          <a:p>
            <a:r>
              <a:rPr lang="en-US" sz="4000" dirty="0" smtClean="0"/>
              <a:t>Results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 algn="ctr">
              <a:buNone/>
            </a:pPr>
            <a:r>
              <a:rPr lang="en-US" dirty="0" smtClean="0"/>
              <a:t>Invested $8,065  Now Totals $13,200</a:t>
            </a:r>
          </a:p>
          <a:p>
            <a:pPr algn="ctr">
              <a:buNone/>
            </a:pPr>
            <a:r>
              <a:rPr lang="en-US" dirty="0" smtClean="0"/>
              <a:t>Increase of $5,233  + 64.89%</a:t>
            </a:r>
          </a:p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596167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8d6eb480ffe0d41a114c0e68068a7ed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400" y="285750"/>
            <a:ext cx="6858000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18572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057400" y="3409950"/>
            <a:ext cx="5334000" cy="707886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</a:rPr>
              <a:t>You are a masterpiece in the making!</a:t>
            </a:r>
          </a:p>
          <a:p>
            <a:pPr algn="ctr"/>
            <a:r>
              <a:rPr lang="en-US" sz="1600" dirty="0" smtClean="0">
                <a:solidFill>
                  <a:schemeClr val="bg1"/>
                </a:solidFill>
              </a:rPr>
              <a:t>From Book of Joy by Dalai Lama and Bishop Desmond Tutu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82487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9550"/>
            <a:ext cx="3200400" cy="457200"/>
          </a:xfrm>
          <a:ln>
            <a:solidFill>
              <a:schemeClr val="accent3">
                <a:lumMod val="75000"/>
              </a:schemeClr>
            </a:solidFill>
          </a:ln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dirty="0" smtClean="0"/>
              <a:t>Action Steps </a:t>
            </a:r>
            <a:r>
              <a:rPr lang="mr-IN" dirty="0" smtClean="0"/>
              <a:t>–</a:t>
            </a:r>
            <a:r>
              <a:rPr lang="en-US" dirty="0" smtClean="0"/>
              <a:t> March 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81000" y="742950"/>
            <a:ext cx="84582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dirty="0"/>
              <a:t>After hearing Ruth’s and Barb Hill’s report from the  Las Vegas Women’s Conference </a:t>
            </a:r>
            <a:r>
              <a:rPr lang="mr-IN" dirty="0"/>
              <a:t>–</a:t>
            </a:r>
            <a:r>
              <a:rPr lang="en-US" dirty="0"/>
              <a:t> how do we want to set goals for the next 90 days </a:t>
            </a:r>
            <a:r>
              <a:rPr lang="mr-IN" dirty="0"/>
              <a:t>…</a:t>
            </a:r>
            <a:r>
              <a:rPr lang="en-US" dirty="0"/>
              <a:t> are we capable of more ?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See Health Chats March health topic ( Nationa</a:t>
            </a:r>
            <a:r>
              <a:rPr lang="en-US" dirty="0"/>
              <a:t>l</a:t>
            </a:r>
            <a:r>
              <a:rPr lang="en-US" dirty="0" smtClean="0"/>
              <a:t> Nutrition Month ) and materials How many events will you set up </a:t>
            </a:r>
            <a:r>
              <a:rPr lang="en-US" dirty="0"/>
              <a:t> </a:t>
            </a:r>
            <a:r>
              <a:rPr lang="en-US" dirty="0" smtClean="0"/>
              <a:t>( zoom video conference, conference call Health Chat , </a:t>
            </a:r>
            <a:r>
              <a:rPr lang="en-US" dirty="0" err="1" smtClean="0"/>
              <a:t>etc</a:t>
            </a:r>
            <a:r>
              <a:rPr lang="en-US" dirty="0" smtClean="0"/>
              <a:t> )  </a:t>
            </a:r>
            <a:r>
              <a:rPr lang="mr-IN" dirty="0" smtClean="0"/>
              <a:t>…</a:t>
            </a:r>
            <a:r>
              <a:rPr lang="en-US" dirty="0" smtClean="0"/>
              <a:t> 1 a week?     2 a week?  4 a week ? # of business presentations?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 Follow up with 10 customers who have completed Health Prints</a:t>
            </a:r>
            <a:r>
              <a:rPr lang="mr-IN" dirty="0" smtClean="0"/>
              <a:t>…</a:t>
            </a:r>
            <a:r>
              <a:rPr lang="en-US" dirty="0" smtClean="0"/>
              <a:t> View their top 3 health goals on the Health Print site in the </a:t>
            </a:r>
            <a:r>
              <a:rPr lang="en-US" dirty="0" err="1" smtClean="0"/>
              <a:t>MyShaklee.com</a:t>
            </a:r>
            <a:r>
              <a:rPr lang="en-US" dirty="0" smtClean="0"/>
              <a:t> member center </a:t>
            </a:r>
            <a:r>
              <a:rPr lang="mr-IN" dirty="0" smtClean="0"/>
              <a:t>…</a:t>
            </a:r>
            <a:endParaRPr lang="en-US" dirty="0" smtClean="0"/>
          </a:p>
          <a:p>
            <a:r>
              <a:rPr lang="en-US" dirty="0"/>
              <a:t>	</a:t>
            </a:r>
            <a:r>
              <a:rPr lang="en-US" dirty="0" smtClean="0"/>
              <a:t>Then your options are :</a:t>
            </a:r>
          </a:p>
          <a:p>
            <a:r>
              <a:rPr lang="en-US" dirty="0"/>
              <a:t>	</a:t>
            </a:r>
            <a:r>
              <a:rPr lang="en-US" dirty="0" smtClean="0"/>
              <a:t>1.. Individual appointment .. Be ready with small, medium , large ( good, 		better, best )  collection to help address their health issue</a:t>
            </a:r>
          </a:p>
          <a:p>
            <a:r>
              <a:rPr lang="en-US" dirty="0"/>
              <a:t>	</a:t>
            </a:r>
            <a:r>
              <a:rPr lang="en-US" dirty="0" smtClean="0"/>
              <a:t>2. Set up events on the top health concern topics and invite those 			indicating their interest from Health Print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Power Bonuses end March 31 </a:t>
            </a:r>
            <a:r>
              <a:rPr lang="mr-IN" dirty="0" smtClean="0"/>
              <a:t>–</a:t>
            </a:r>
            <a:r>
              <a:rPr lang="en-US" dirty="0" smtClean="0"/>
              <a:t> set a goal to accumulate 15 sponsoring points to earn another $150 Power Bonus check from Shaklee.                    </a:t>
            </a:r>
            <a:r>
              <a:rPr lang="en-US" dirty="0" err="1" smtClean="0"/>
              <a:t>lisa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1914431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1298971"/>
          </a:xfrm>
          <a:ln>
            <a:solidFill>
              <a:schemeClr val="accent3">
                <a:lumMod val="50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en-US" dirty="0" smtClean="0"/>
              <a:t>If ever a company should own the color green </a:t>
            </a:r>
            <a:r>
              <a:rPr lang="mr-IN" dirty="0" smtClean="0"/>
              <a:t>…</a:t>
            </a:r>
            <a:r>
              <a:rPr lang="en-US" dirty="0" smtClean="0"/>
              <a:t> it is Shaklee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52400" y="2114550"/>
            <a:ext cx="41148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Meaning </a:t>
            </a:r>
            <a:r>
              <a:rPr lang="en-US" dirty="0"/>
              <a:t>of The Color Green. ... Green, the color of life, renewal, nature, and energy, is associated with meanings of growth, harmony, freshness, safety, fertility, and environment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r>
              <a:rPr lang="en-US" dirty="0" smtClean="0"/>
              <a:t>Green </a:t>
            </a:r>
            <a:r>
              <a:rPr lang="en-US" dirty="0"/>
              <a:t>is also traditionally associated with money, finances, banking, ambition, </a:t>
            </a:r>
            <a:r>
              <a:rPr lang="en-US" dirty="0" smtClean="0"/>
              <a:t> </a:t>
            </a:r>
            <a:r>
              <a:rPr lang="en-US" dirty="0"/>
              <a:t>and </a:t>
            </a:r>
            <a:r>
              <a:rPr lang="en-US" dirty="0" smtClean="0"/>
              <a:t>Wall </a:t>
            </a:r>
            <a:r>
              <a:rPr lang="en-US" dirty="0"/>
              <a:t>S</a:t>
            </a:r>
            <a:r>
              <a:rPr lang="en-US" dirty="0" smtClean="0"/>
              <a:t>treet.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233913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7800" y="2800350"/>
            <a:ext cx="3733800" cy="23431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685800" y="209550"/>
            <a:ext cx="6972300" cy="582613"/>
          </a:xfrm>
          <a:noFill/>
          <a:ln>
            <a:solidFill>
              <a:schemeClr val="accent3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2800" dirty="0" smtClean="0"/>
              <a:t> </a:t>
            </a:r>
            <a:r>
              <a:rPr lang="en-US" sz="2800" b="1" dirty="0" smtClean="0">
                <a:solidFill>
                  <a:schemeClr val="accent4">
                    <a:lumMod val="75000"/>
                  </a:schemeClr>
                </a:solidFill>
              </a:rPr>
              <a:t>March Strategy Forum Schedule</a:t>
            </a:r>
            <a:endParaRPr 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15853" y="857033"/>
            <a:ext cx="794173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/>
              <a:t>#6 February 21 </a:t>
            </a:r>
            <a:r>
              <a:rPr lang="mr-IN" sz="2000" dirty="0" smtClean="0"/>
              <a:t>–</a:t>
            </a:r>
            <a:r>
              <a:rPr lang="en-US" sz="2000" dirty="0" smtClean="0"/>
              <a:t> Marjorie Fine, Senior Executive VP Shaklee Legal  -- not yet archived</a:t>
            </a:r>
          </a:p>
          <a:p>
            <a:endParaRPr lang="en-US" sz="2000" dirty="0" smtClean="0"/>
          </a:p>
        </p:txBody>
      </p:sp>
      <p:sp>
        <p:nvSpPr>
          <p:cNvPr id="4" name="Rectangle 3"/>
          <p:cNvSpPr/>
          <p:nvPr/>
        </p:nvSpPr>
        <p:spPr>
          <a:xfrm>
            <a:off x="152400" y="1657350"/>
            <a:ext cx="7543800" cy="2985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/>
              <a:t>#7 February 28 </a:t>
            </a:r>
            <a:r>
              <a:rPr lang="mr-IN" sz="2000" dirty="0"/>
              <a:t>–</a:t>
            </a:r>
            <a:r>
              <a:rPr lang="en-US" sz="2000" dirty="0"/>
              <a:t> John Maxwell Leadership Concepts </a:t>
            </a:r>
            <a:endParaRPr lang="en-US" sz="2000" dirty="0" smtClean="0"/>
          </a:p>
          <a:p>
            <a:r>
              <a:rPr lang="en-US" sz="2000" dirty="0" smtClean="0"/>
              <a:t>#8 March 7 </a:t>
            </a:r>
            <a:r>
              <a:rPr lang="mr-IN" sz="2000" dirty="0" smtClean="0"/>
              <a:t>–</a:t>
            </a:r>
            <a:r>
              <a:rPr lang="en-US" sz="2000" dirty="0" smtClean="0"/>
              <a:t> Barb Behar, Master Coordinator			Money Wise </a:t>
            </a:r>
            <a:r>
              <a:rPr lang="mr-IN" sz="2000" dirty="0" smtClean="0"/>
              <a:t>–</a:t>
            </a:r>
            <a:r>
              <a:rPr lang="en-US" sz="2000" dirty="0"/>
              <a:t> </a:t>
            </a:r>
            <a:r>
              <a:rPr lang="en-US" sz="2000" dirty="0" smtClean="0"/>
              <a:t>What Your Bonus Check Can Do </a:t>
            </a:r>
          </a:p>
          <a:p>
            <a:r>
              <a:rPr lang="en-US" sz="2000" dirty="0" smtClean="0"/>
              <a:t>#9 March 14 </a:t>
            </a:r>
            <a:r>
              <a:rPr lang="mr-IN" sz="2000" dirty="0" smtClean="0"/>
              <a:t>–</a:t>
            </a:r>
            <a:r>
              <a:rPr lang="en-US" sz="2000" dirty="0" smtClean="0"/>
              <a:t>  Time </a:t>
            </a:r>
            <a:r>
              <a:rPr lang="mr-IN" sz="2000" dirty="0" smtClean="0"/>
              <a:t>–</a:t>
            </a:r>
            <a:r>
              <a:rPr lang="en-US" sz="2000" dirty="0" smtClean="0"/>
              <a:t> Organizing our Day, Month and Year</a:t>
            </a:r>
          </a:p>
          <a:p>
            <a:r>
              <a:rPr lang="en-US" sz="2000" dirty="0" smtClean="0"/>
              <a:t>#10 March 21 </a:t>
            </a:r>
            <a:r>
              <a:rPr lang="mr-IN" sz="2000" dirty="0" smtClean="0"/>
              <a:t>–</a:t>
            </a:r>
            <a:r>
              <a:rPr lang="en-US" sz="2000" dirty="0" smtClean="0"/>
              <a:t> SPRING BREAK !!!</a:t>
            </a:r>
          </a:p>
          <a:p>
            <a:endParaRPr lang="en-US" sz="2000" dirty="0"/>
          </a:p>
          <a:p>
            <a:r>
              <a:rPr lang="en-US" sz="2400" b="1" dirty="0" smtClean="0">
                <a:solidFill>
                  <a:srgbClr val="008000"/>
                </a:solidFill>
              </a:rPr>
              <a:t>NEW SERIES </a:t>
            </a:r>
            <a:r>
              <a:rPr lang="mr-IN" sz="2400" b="1" dirty="0" smtClean="0">
                <a:solidFill>
                  <a:srgbClr val="008000"/>
                </a:solidFill>
              </a:rPr>
              <a:t>–</a:t>
            </a:r>
            <a:r>
              <a:rPr lang="en-US" sz="2400" b="1" dirty="0" smtClean="0">
                <a:solidFill>
                  <a:srgbClr val="008000"/>
                </a:solidFill>
              </a:rPr>
              <a:t>  Coaching , Leadership 			and Personal Development</a:t>
            </a:r>
          </a:p>
          <a:p>
            <a:r>
              <a:rPr lang="en-US" sz="2000" dirty="0" smtClean="0"/>
              <a:t># 1  March 28 </a:t>
            </a:r>
            <a:r>
              <a:rPr lang="mr-IN" sz="2000" dirty="0" smtClean="0"/>
              <a:t>–</a:t>
            </a:r>
            <a:r>
              <a:rPr lang="en-US" sz="2000" dirty="0" smtClean="0"/>
              <a:t> Getting People Smart   </a:t>
            </a:r>
            <a:r>
              <a:rPr lang="en-US" sz="1600" dirty="0" err="1" smtClean="0"/>
              <a:t>francine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9978419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35247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206375"/>
            <a:ext cx="8229600" cy="85725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We are all Green .. And Growing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931863" y="1063625"/>
            <a:ext cx="8212137" cy="2576513"/>
          </a:xfrm>
        </p:spPr>
        <p:txBody>
          <a:bodyPr/>
          <a:lstStyle/>
          <a:p>
            <a:pPr marL="0" indent="0">
              <a:buNone/>
            </a:pPr>
            <a:r>
              <a:rPr lang="en-US" sz="2800" dirty="0"/>
              <a:t>“To help others develop, start with yourself.</a:t>
            </a:r>
            <a:r>
              <a:rPr lang="en-US" sz="2800" dirty="0" smtClean="0"/>
              <a:t>” </a:t>
            </a:r>
            <a:r>
              <a:rPr lang="en-US" dirty="0" smtClean="0"/>
              <a:t>							</a:t>
            </a:r>
            <a:r>
              <a:rPr lang="en-US" sz="2000" dirty="0" smtClean="0"/>
              <a:t>Marshal </a:t>
            </a:r>
            <a:r>
              <a:rPr lang="en-US" sz="2000" dirty="0"/>
              <a:t>Goldsmith</a:t>
            </a:r>
          </a:p>
          <a:p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575733" y="3332417"/>
            <a:ext cx="6062133" cy="954107"/>
          </a:xfrm>
          <a:prstGeom prst="rect">
            <a:avLst/>
          </a:prstGeom>
          <a:ln>
            <a:solidFill>
              <a:schemeClr val="accent3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sz="2800" dirty="0"/>
              <a:t>Leaders are perpetual learners</a:t>
            </a:r>
          </a:p>
          <a:p>
            <a:r>
              <a:rPr lang="en-US" sz="2800" dirty="0"/>
              <a:t>They recognize we can always get better</a:t>
            </a:r>
          </a:p>
        </p:txBody>
      </p:sp>
    </p:spTree>
    <p:extLst>
      <p:ext uri="{BB962C8B-B14F-4D97-AF65-F5344CB8AC3E}">
        <p14:creationId xmlns:p14="http://schemas.microsoft.com/office/powerpoint/2010/main" val="42722586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8347" y="228600"/>
            <a:ext cx="7009920" cy="822722"/>
          </a:xfrm>
        </p:spPr>
        <p:txBody>
          <a:bodyPr>
            <a:normAutofit fontScale="90000"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sz="3600" b="1" dirty="0" smtClean="0">
                <a:ln/>
                <a:solidFill>
                  <a:schemeClr val="accent6"/>
                </a:solidFill>
                <a:latin typeface="Calibri" charset="0"/>
                <a:ea typeface="Calibri" charset="0"/>
                <a:cs typeface="Calibri" charset="0"/>
              </a:rPr>
              <a:t>Shaklee Video &amp; Audio Archives</a:t>
            </a:r>
            <a:r>
              <a:rPr lang="en-US" b="1" dirty="0" smtClean="0">
                <a:ln/>
                <a:solidFill>
                  <a:schemeClr val="accent6"/>
                </a:solidFill>
                <a:latin typeface="Calibri" charset="0"/>
                <a:ea typeface="Calibri" charset="0"/>
                <a:cs typeface="Calibri" charset="0"/>
              </a:rPr>
              <a:t/>
            </a:r>
            <a:br>
              <a:rPr lang="en-US" b="1" dirty="0" smtClean="0">
                <a:ln/>
                <a:solidFill>
                  <a:schemeClr val="accent6"/>
                </a:solidFill>
                <a:latin typeface="Calibri" charset="0"/>
                <a:ea typeface="Calibri" charset="0"/>
                <a:cs typeface="Calibri" charset="0"/>
              </a:rPr>
            </a:br>
            <a:r>
              <a:rPr lang="en-US" sz="1700" b="1" dirty="0">
                <a:ln/>
                <a:solidFill>
                  <a:schemeClr val="accent6"/>
                </a:solidFill>
                <a:latin typeface="Calibri" charset="0"/>
                <a:ea typeface="Calibri" charset="0"/>
                <a:cs typeface="Calibri" charset="0"/>
              </a:rPr>
              <a:t>This webinar is archived on </a:t>
            </a:r>
            <a:r>
              <a:rPr lang="en-US" sz="1700" b="1" dirty="0" err="1">
                <a:ln/>
                <a:solidFill>
                  <a:schemeClr val="accent6"/>
                </a:solidFill>
                <a:latin typeface="Calibri" charset="0"/>
                <a:ea typeface="Calibri" charset="0"/>
                <a:cs typeface="Calibri" charset="0"/>
              </a:rPr>
              <a:t>BetterFutureStartsToday.net</a:t>
            </a:r>
            <a:endParaRPr lang="en-US" sz="1700" b="1" dirty="0">
              <a:ln/>
              <a:solidFill>
                <a:schemeClr val="accent6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933" y="1152725"/>
            <a:ext cx="3517131" cy="178407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7250" y="3691467"/>
            <a:ext cx="4171950" cy="95102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71526" y="4642487"/>
            <a:ext cx="7600949" cy="346249"/>
          </a:xfrm>
          <a:prstGeom prst="rect">
            <a:avLst/>
          </a:prstGeom>
          <a:ln>
            <a:solidFill>
              <a:schemeClr val="accent6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b="1" u="sng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Limited Time Special </a:t>
            </a:r>
            <a:r>
              <a:rPr lang="en-US" b="1" u="sng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- Subscribe Today here</a:t>
            </a:r>
            <a:r>
              <a:rPr lang="en-US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:  </a:t>
            </a:r>
            <a:r>
              <a:rPr lang="en-US" b="1" dirty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http://</a:t>
            </a:r>
            <a:r>
              <a:rPr lang="en-US" b="1" dirty="0" err="1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bit.ly</a:t>
            </a:r>
            <a:r>
              <a:rPr lang="en-US" b="1" dirty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/</a:t>
            </a:r>
            <a:r>
              <a:rPr lang="en-US" b="1" dirty="0" err="1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bhwebinarspecial</a:t>
            </a:r>
            <a:endParaRPr lang="en-US" b="1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325215" y="1051322"/>
            <a:ext cx="4717474" cy="283923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400" b="1" dirty="0"/>
              <a:t>Your subscription directly supports maintaining this webinar Room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400" dirty="0"/>
              <a:t>Best Shaklee Field Training Archive Available Anywhere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400" b="1" dirty="0"/>
              <a:t>Largest online Shaklee Media Library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400" dirty="0"/>
              <a:t>Over 500 Shaklee audio/video recordings and growing weekly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400" dirty="0"/>
              <a:t>Automated Learn &amp; Earn Program (included but optional)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400" dirty="0"/>
              <a:t>Dedicated Shaklee Business Resource Website  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400" dirty="0"/>
              <a:t>Dedicated Shaklee Business Presentation Website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400" b="1" dirty="0"/>
              <a:t>Four Podcasts included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400" dirty="0"/>
              <a:t>Video archive of Training webinars 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400" dirty="0"/>
              <a:t>And much, much more for only $16.99/month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endParaRPr lang="en-US" sz="1200" dirty="0"/>
          </a:p>
        </p:txBody>
      </p:sp>
      <p:sp>
        <p:nvSpPr>
          <p:cNvPr id="9" name="TextBox 8"/>
          <p:cNvSpPr txBox="1"/>
          <p:nvPr/>
        </p:nvSpPr>
        <p:spPr>
          <a:xfrm>
            <a:off x="288347" y="3038201"/>
            <a:ext cx="3753717" cy="17774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b="1" u="sng" dirty="0">
                <a:solidFill>
                  <a:srgbClr val="00B050"/>
                </a:solidFill>
              </a:rPr>
              <a:t>5 Personalized Websites Included</a:t>
            </a:r>
          </a:p>
          <a:p>
            <a:pPr algn="ctr"/>
            <a:r>
              <a:rPr lang="en-US" sz="1500" b="1" dirty="0">
                <a:solidFill>
                  <a:srgbClr val="00B050"/>
                </a:solidFill>
              </a:rPr>
              <a:t>www.BetterHealthIn31Days.com</a:t>
            </a:r>
          </a:p>
          <a:p>
            <a:pPr algn="ctr"/>
            <a:r>
              <a:rPr lang="en-US" sz="1500" b="1" dirty="0">
                <a:solidFill>
                  <a:srgbClr val="00B050"/>
                </a:solidFill>
              </a:rPr>
              <a:t>www.BetterFutureStartsToday.com</a:t>
            </a:r>
          </a:p>
          <a:p>
            <a:pPr algn="ctr"/>
            <a:r>
              <a:rPr lang="en-US" sz="1500" b="1" dirty="0">
                <a:solidFill>
                  <a:srgbClr val="00B050"/>
                </a:solidFill>
              </a:rPr>
              <a:t>www.BetterFutureStartsToday.net</a:t>
            </a:r>
          </a:p>
          <a:p>
            <a:pPr algn="ctr"/>
            <a:r>
              <a:rPr lang="en-US" sz="1500" b="1" dirty="0">
                <a:solidFill>
                  <a:srgbClr val="00B050"/>
                </a:solidFill>
              </a:rPr>
              <a:t>www.FeelBetterIn30Days.com</a:t>
            </a:r>
          </a:p>
          <a:p>
            <a:pPr algn="ctr"/>
            <a:r>
              <a:rPr lang="en-US" sz="1500" b="1" dirty="0" err="1">
                <a:solidFill>
                  <a:srgbClr val="00B050"/>
                </a:solidFill>
              </a:rPr>
              <a:t>www.OurQuestForHealth.com</a:t>
            </a:r>
            <a:endParaRPr lang="en-US" sz="1500" b="1" dirty="0">
              <a:solidFill>
                <a:srgbClr val="00B050"/>
              </a:solidFill>
            </a:endParaRPr>
          </a:p>
          <a:p>
            <a:pPr algn="ctr"/>
            <a:endParaRPr lang="en-US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05851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9450" y="122052"/>
            <a:ext cx="3897414" cy="584775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txBody>
          <a:bodyPr wrap="none" rtlCol="0">
            <a:spAutoFit/>
          </a:bodyPr>
          <a:lstStyle/>
          <a:p>
            <a:r>
              <a:rPr lang="en-US" sz="3200" dirty="0" smtClean="0"/>
              <a:t>Ongoing Promotions…</a:t>
            </a:r>
            <a:endParaRPr lang="en-US" sz="3200" dirty="0"/>
          </a:p>
        </p:txBody>
      </p:sp>
      <p:sp>
        <p:nvSpPr>
          <p:cNvPr id="3" name="TextBox 2"/>
          <p:cNvSpPr txBox="1"/>
          <p:nvPr/>
        </p:nvSpPr>
        <p:spPr>
          <a:xfrm>
            <a:off x="289450" y="725588"/>
            <a:ext cx="442028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GREAT NEWS!! Our </a:t>
            </a:r>
            <a:r>
              <a:rPr lang="en-US" dirty="0" err="1"/>
              <a:t>Healthprint</a:t>
            </a:r>
            <a:r>
              <a:rPr lang="en-US" dirty="0"/>
              <a:t> Special Offer is EXTENDED thru </a:t>
            </a:r>
            <a:r>
              <a:rPr lang="en-US" dirty="0" smtClean="0"/>
              <a:t>Feb 28, 2017 ?</a:t>
            </a:r>
          </a:p>
          <a:p>
            <a:endParaRPr lang="en-US" dirty="0" smtClean="0"/>
          </a:p>
          <a:p>
            <a:r>
              <a:rPr lang="en-US" dirty="0" smtClean="0"/>
              <a:t>Do </a:t>
            </a:r>
            <a:r>
              <a:rPr lang="en-US" dirty="0"/>
              <a:t>your </a:t>
            </a:r>
            <a:r>
              <a:rPr lang="en-US" dirty="0" err="1"/>
              <a:t>Healthprint</a:t>
            </a:r>
            <a:r>
              <a:rPr lang="en-US" dirty="0"/>
              <a:t> again or for the 1st time - if you purchase the Middle or Large product </a:t>
            </a:r>
            <a:r>
              <a:rPr lang="en-US" b="1" dirty="0"/>
              <a:t>packages (or choose your own products that equal the $$ amount of the Middle or Large package</a:t>
            </a:r>
            <a:r>
              <a:rPr lang="en-US" dirty="0"/>
              <a:t>) you will receive a FREE Product based on your #1 Health goal!! </a:t>
            </a:r>
            <a:endParaRPr lang="en-US" dirty="0" smtClean="0"/>
          </a:p>
          <a:p>
            <a:r>
              <a:rPr lang="en-US" dirty="0" smtClean="0"/>
              <a:t>Order </a:t>
            </a:r>
            <a:r>
              <a:rPr lang="en-US" dirty="0"/>
              <a:t>the Large package or the equivalent $$ amount and receive the FREE products AND up to $20 off shipping</a:t>
            </a:r>
            <a:r>
              <a:rPr lang="en-US" dirty="0" smtClean="0"/>
              <a:t>!!!</a:t>
            </a:r>
          </a:p>
          <a:p>
            <a:endParaRPr lang="en-US" dirty="0"/>
          </a:p>
          <a:p>
            <a:r>
              <a:rPr lang="en-US" dirty="0"/>
              <a:t>This is a GREAT time to save!</a:t>
            </a:r>
            <a:r>
              <a:rPr lang="en-US" dirty="0" smtClean="0"/>
              <a:t>!     </a:t>
            </a:r>
            <a:r>
              <a:rPr lang="en-US" dirty="0" err="1" smtClean="0"/>
              <a:t>angie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9736" y="217087"/>
            <a:ext cx="4180264" cy="4490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71408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" name="TextBox 2"/>
          <p:cNvSpPr txBox="1"/>
          <p:nvPr/>
        </p:nvSpPr>
        <p:spPr>
          <a:xfrm>
            <a:off x="152400" y="133350"/>
            <a:ext cx="4572000" cy="1754326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en-US" b="1" i="1" dirty="0" smtClean="0"/>
              <a:t>March Product Focus</a:t>
            </a:r>
          </a:p>
          <a:p>
            <a:r>
              <a:rPr lang="en-US" dirty="0" smtClean="0"/>
              <a:t>Offer #1:</a:t>
            </a:r>
          </a:p>
          <a:p>
            <a:r>
              <a:rPr lang="en-US" dirty="0" smtClean="0"/>
              <a:t>Put Life Strip on your </a:t>
            </a:r>
            <a:r>
              <a:rPr lang="en-US" dirty="0" err="1" smtClean="0"/>
              <a:t>Autoship</a:t>
            </a:r>
            <a:r>
              <a:rPr lang="en-US" dirty="0" smtClean="0"/>
              <a:t> and receive a coupon to get a Life Shake (Soy – can choose flavor) or Shaklee 180 (Whey - Vanilla) for only $10 on your next order!!</a:t>
            </a:r>
          </a:p>
        </p:txBody>
      </p:sp>
      <p:sp useBgFill="1">
        <p:nvSpPr>
          <p:cNvPr id="4" name="TextBox 3"/>
          <p:cNvSpPr txBox="1"/>
          <p:nvPr/>
        </p:nvSpPr>
        <p:spPr>
          <a:xfrm>
            <a:off x="76200" y="2190750"/>
            <a:ext cx="8979540" cy="1200329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en-US" dirty="0" smtClean="0"/>
              <a:t>Offer #2:</a:t>
            </a:r>
          </a:p>
          <a:p>
            <a:r>
              <a:rPr lang="en-US" dirty="0" smtClean="0"/>
              <a:t>Put </a:t>
            </a:r>
            <a:r>
              <a:rPr lang="en-US" dirty="0" err="1" smtClean="0"/>
              <a:t>Vitalizer</a:t>
            </a:r>
            <a:r>
              <a:rPr lang="en-US" dirty="0" smtClean="0"/>
              <a:t> + </a:t>
            </a:r>
            <a:r>
              <a:rPr lang="en-US" dirty="0" err="1" smtClean="0"/>
              <a:t>Vivix</a:t>
            </a:r>
            <a:r>
              <a:rPr lang="en-US" dirty="0" smtClean="0"/>
              <a:t> on your </a:t>
            </a:r>
            <a:r>
              <a:rPr lang="en-US" dirty="0" err="1" smtClean="0"/>
              <a:t>Autoship</a:t>
            </a:r>
            <a:r>
              <a:rPr lang="en-US" dirty="0" smtClean="0"/>
              <a:t> and receive a coupon to get a Life Shake (Soy – can choose flavor) or Shaklee 180 Smoothie (Whey – Vanilla) for only $10 on your next order!! </a:t>
            </a:r>
          </a:p>
          <a:p>
            <a:r>
              <a:rPr lang="en-US" dirty="0" smtClean="0"/>
              <a:t>You can customize the </a:t>
            </a:r>
            <a:r>
              <a:rPr lang="en-US" dirty="0" err="1" smtClean="0"/>
              <a:t>Vitalizer</a:t>
            </a:r>
            <a:r>
              <a:rPr lang="en-US" dirty="0"/>
              <a:t> </a:t>
            </a:r>
            <a:r>
              <a:rPr lang="en-US" dirty="0" smtClean="0"/>
              <a:t>(Women’s, Men’s or Gold) and </a:t>
            </a:r>
            <a:r>
              <a:rPr lang="en-US" dirty="0" err="1" smtClean="0"/>
              <a:t>Vivix</a:t>
            </a:r>
            <a:r>
              <a:rPr lang="en-US" dirty="0" smtClean="0"/>
              <a:t> (Liquid or </a:t>
            </a:r>
            <a:r>
              <a:rPr lang="en-US" dirty="0" err="1" smtClean="0"/>
              <a:t>Liqui</a:t>
            </a:r>
            <a:r>
              <a:rPr lang="en-US" dirty="0" smtClean="0"/>
              <a:t>-gels).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600" y="0"/>
            <a:ext cx="2343150" cy="23431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0735" y="152400"/>
            <a:ext cx="2038350" cy="203835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3486150"/>
            <a:ext cx="1576387" cy="159747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9692" y="3456919"/>
            <a:ext cx="1752421" cy="1752421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419600" y="3961722"/>
            <a:ext cx="44167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PS.  The coupon for the $10 Shake is good for</a:t>
            </a:r>
          </a:p>
          <a:p>
            <a:r>
              <a:rPr lang="en-US" dirty="0" smtClean="0"/>
              <a:t>3  months.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6553200" y="4705350"/>
            <a:ext cx="9862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Francine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42959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© 2017 Rebekah Joy</a:t>
            </a:r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88900"/>
            <a:ext cx="7620000" cy="4953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762000" y="4095750"/>
            <a:ext cx="7315200" cy="92333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en-US" dirty="0"/>
              <a:t>Exceed your monthly PGV+ base &amp; earn a free </a:t>
            </a:r>
            <a:r>
              <a:rPr lang="en-US" dirty="0" err="1"/>
              <a:t>Vivix</a:t>
            </a:r>
            <a:r>
              <a:rPr lang="en-US" dirty="0"/>
              <a:t>® </a:t>
            </a:r>
            <a:r>
              <a:rPr lang="en-US" dirty="0" err="1"/>
              <a:t>Liquigels</a:t>
            </a:r>
            <a:r>
              <a:rPr lang="en-US" dirty="0"/>
              <a:t> </a:t>
            </a:r>
            <a:r>
              <a:rPr lang="mr-IN" dirty="0" smtClean="0"/>
              <a:t>–</a:t>
            </a:r>
            <a:endParaRPr lang="en-US" dirty="0" smtClean="0"/>
          </a:p>
          <a:p>
            <a:pPr algn="ctr"/>
            <a:r>
              <a:rPr lang="en-US" dirty="0" smtClean="0"/>
              <a:t> </a:t>
            </a:r>
            <a:r>
              <a:rPr lang="en-US" dirty="0"/>
              <a:t>or 20 points towards Los </a:t>
            </a:r>
            <a:r>
              <a:rPr lang="en-US" dirty="0" err="1"/>
              <a:t>Cabos</a:t>
            </a:r>
            <a:r>
              <a:rPr lang="en-US" dirty="0"/>
              <a:t> - now through 3/31</a:t>
            </a:r>
            <a:r>
              <a:rPr lang="en-US" dirty="0" smtClean="0"/>
              <a:t>.  </a:t>
            </a:r>
            <a:r>
              <a:rPr lang="en-US" dirty="0" err="1" smtClean="0"/>
              <a:t>becky</a:t>
            </a:r>
            <a:endParaRPr lang="en-US" dirty="0" smtClean="0"/>
          </a:p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61500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80" t="4083" r="17954" b="15715"/>
          <a:stretch/>
        </p:blipFill>
        <p:spPr>
          <a:xfrm rot="5400000">
            <a:off x="5977690" y="1851860"/>
            <a:ext cx="2789957" cy="2858138"/>
          </a:xfrm>
        </p:spPr>
      </p:pic>
      <p:sp>
        <p:nvSpPr>
          <p:cNvPr id="5" name="TextBox 4"/>
          <p:cNvSpPr txBox="1"/>
          <p:nvPr/>
        </p:nvSpPr>
        <p:spPr>
          <a:xfrm>
            <a:off x="381000" y="1581150"/>
            <a:ext cx="5257800" cy="37240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5,000 Women Network Marketers in the room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The Power of Their Dream –		 Its ALL about them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Play Bigger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Become an Influencer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Shaklee is unique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3200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609600" y="285750"/>
            <a:ext cx="5791200" cy="1015663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Report from Living the Impossible</a:t>
            </a:r>
          </a:p>
          <a:p>
            <a:r>
              <a:rPr lang="en-US" sz="2800" dirty="0" smtClean="0"/>
              <a:t>	Ruth </a:t>
            </a:r>
            <a:r>
              <a:rPr lang="en-US" sz="2800" dirty="0" err="1" smtClean="0"/>
              <a:t>Kutz</a:t>
            </a:r>
            <a:r>
              <a:rPr lang="en-US" sz="2800" dirty="0" smtClean="0"/>
              <a:t>  and Barb Hill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6613959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05979"/>
            <a:ext cx="5257800" cy="857250"/>
          </a:xfrm>
        </p:spPr>
        <p:txBody>
          <a:bodyPr>
            <a:normAutofit/>
          </a:bodyPr>
          <a:lstStyle/>
          <a:p>
            <a:r>
              <a:rPr lang="en-US" sz="3600" dirty="0" err="1" smtClean="0"/>
              <a:t>HealthPrint</a:t>
            </a:r>
            <a:r>
              <a:rPr lang="en-US" sz="3600" dirty="0" smtClean="0"/>
              <a:t> Tracker</a:t>
            </a:r>
            <a:endParaRPr lang="en-US" sz="36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-22816" r="-22816"/>
          <a:stretch>
            <a:fillRect/>
          </a:stretch>
        </p:blipFill>
        <p:spPr bwMode="auto">
          <a:xfrm>
            <a:off x="533400" y="2876550"/>
            <a:ext cx="3810000" cy="19621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6" descr="health print imag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239000" y="285750"/>
            <a:ext cx="1524000" cy="1524000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76800" y="2876550"/>
            <a:ext cx="3810000" cy="2052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304800" y="1047750"/>
            <a:ext cx="69342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000" dirty="0" smtClean="0"/>
              <a:t>Can search by name</a:t>
            </a:r>
          </a:p>
          <a:p>
            <a:pPr>
              <a:buFont typeface="Arial" pitchFamily="34" charset="0"/>
              <a:buChar char="•"/>
            </a:pPr>
            <a:r>
              <a:rPr lang="en-US" sz="2000" dirty="0" smtClean="0"/>
              <a:t>Provides contact information and how they accessed the HP</a:t>
            </a:r>
          </a:p>
          <a:p>
            <a:pPr>
              <a:buFont typeface="Arial" pitchFamily="34" charset="0"/>
              <a:buChar char="•"/>
            </a:pPr>
            <a:r>
              <a:rPr lang="en-US" sz="2000" dirty="0" smtClean="0"/>
              <a:t>Top 3 health goals are listed for you in one easy-to-access location!</a:t>
            </a:r>
          </a:p>
          <a:p>
            <a:pPr>
              <a:buFont typeface="Arial" pitchFamily="34" charset="0"/>
              <a:buChar char="•"/>
            </a:pPr>
            <a:r>
              <a:rPr lang="en-US" sz="2000" dirty="0" smtClean="0"/>
              <a:t>Simplifies the processes of inviting, mailings, samples, etc.</a:t>
            </a:r>
            <a:endParaRPr lang="en-US" sz="2000" dirty="0"/>
          </a:p>
        </p:txBody>
      </p:sp>
      <p:sp>
        <p:nvSpPr>
          <p:cNvPr id="2" name="TextBox 1"/>
          <p:cNvSpPr txBox="1"/>
          <p:nvPr/>
        </p:nvSpPr>
        <p:spPr>
          <a:xfrm>
            <a:off x="7620000" y="2038350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francine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88279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89467" y="376677"/>
            <a:ext cx="8297333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0000FF"/>
                </a:solidFill>
              </a:rPr>
              <a:t>Shaklee Strategies Forum 2017</a:t>
            </a:r>
          </a:p>
          <a:p>
            <a:pPr algn="ctr"/>
            <a:r>
              <a:rPr lang="en-US" sz="2000" dirty="0">
                <a:solidFill>
                  <a:srgbClr val="0000FF"/>
                </a:solidFill>
              </a:rPr>
              <a:t>Ideas to help us  grow our businesses and ourselves in </a:t>
            </a:r>
            <a:r>
              <a:rPr lang="en-US" sz="2000" dirty="0" smtClean="0">
                <a:solidFill>
                  <a:srgbClr val="0000FF"/>
                </a:solidFill>
              </a:rPr>
              <a:t>2017</a:t>
            </a:r>
            <a:endParaRPr lang="en-US" sz="2000" dirty="0">
              <a:solidFill>
                <a:srgbClr val="0000FF"/>
              </a:solidFill>
            </a:endParaRPr>
          </a:p>
          <a:p>
            <a:pPr algn="ctr"/>
            <a:endParaRPr lang="en-US" sz="20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0933" y="3568701"/>
            <a:ext cx="3776133" cy="95410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0000FF"/>
                </a:solidFill>
              </a:rPr>
              <a:t>Winter/Spring 2017</a:t>
            </a:r>
          </a:p>
          <a:p>
            <a:pPr algn="ctr"/>
            <a:r>
              <a:rPr lang="en-US" sz="2800" dirty="0" smtClean="0">
                <a:solidFill>
                  <a:srgbClr val="0000FF"/>
                </a:solidFill>
              </a:rPr>
              <a:t>Reaching Higher</a:t>
            </a:r>
            <a:endParaRPr lang="en-US" sz="2800" dirty="0">
              <a:solidFill>
                <a:srgbClr val="0000F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9468" y="1130730"/>
            <a:ext cx="8297332" cy="95410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0000FF"/>
                </a:solidFill>
              </a:rPr>
              <a:t>Session 8  March 7, 2017     					</a:t>
            </a:r>
            <a:r>
              <a:rPr lang="en-US" sz="3600" dirty="0" smtClean="0">
                <a:solidFill>
                  <a:srgbClr val="0000FF"/>
                </a:solidFill>
              </a:rPr>
              <a:t>Money Wise with Barb Hill</a:t>
            </a:r>
            <a:endParaRPr lang="en-US" sz="3200" dirty="0" smtClean="0">
              <a:solidFill>
                <a:srgbClr val="0000FF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001000" y="4476750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lisa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00528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hape 124"/>
          <p:cNvSpPr txBox="1">
            <a:spLocks noGrp="1"/>
          </p:cNvSpPr>
          <p:nvPr>
            <p:ph type="title"/>
          </p:nvPr>
        </p:nvSpPr>
        <p:spPr>
          <a:xfrm>
            <a:off x="2877842" y="463718"/>
            <a:ext cx="5169423" cy="1297351"/>
          </a:xfrm>
          <a:prstGeom prst="rect">
            <a:avLst/>
          </a:prstGeom>
          <a:noFill/>
          <a:ln w="9525" cap="flat" cmpd="sng">
            <a:solidFill>
              <a:srgbClr val="31859B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lang="en-US" sz="36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Our </a:t>
            </a:r>
            <a:r>
              <a:rPr lang="en-US" sz="36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Strategy</a:t>
            </a:r>
            <a:r>
              <a:rPr lang="en-US" sz="36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Forum Team</a:t>
            </a:r>
            <a:br>
              <a:rPr lang="en-US" sz="36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36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Winter 2017</a:t>
            </a:r>
            <a:r>
              <a:rPr lang="en-US" sz="36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lang="en-US" sz="36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5" name="Shape 125"/>
          <p:cNvSpPr txBox="1">
            <a:spLocks noGrp="1"/>
          </p:cNvSpPr>
          <p:nvPr>
            <p:ph idx="1"/>
          </p:nvPr>
        </p:nvSpPr>
        <p:spPr>
          <a:xfrm>
            <a:off x="3961463" y="4188072"/>
            <a:ext cx="1765104" cy="687828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65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Key Coordinator</a:t>
            </a: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65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Lisa Anderson</a:t>
            </a:r>
            <a:endParaRPr lang="en-US" sz="1665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7" name="Shape 127"/>
          <p:cNvPicPr preferRelativeResize="0"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632" y="463718"/>
            <a:ext cx="1335952" cy="1501508"/>
          </a:xfrm>
          <a:prstGeom prst="rect">
            <a:avLst/>
          </a:prstGeom>
          <a:noFill/>
          <a:ln>
            <a:noFill/>
          </a:ln>
        </p:spPr>
      </p:pic>
      <p:pic>
        <p:nvPicPr>
          <p:cNvPr id="131" name="Shape 131"/>
          <p:cNvPicPr preferRelativeResize="0"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632" y="2736132"/>
            <a:ext cx="1238564" cy="1543756"/>
          </a:xfrm>
          <a:prstGeom prst="rect">
            <a:avLst/>
          </a:prstGeom>
          <a:noFill/>
          <a:ln>
            <a:noFill/>
          </a:ln>
        </p:spPr>
      </p:pic>
      <p:sp>
        <p:nvSpPr>
          <p:cNvPr id="133" name="Shape 133"/>
          <p:cNvSpPr/>
          <p:nvPr/>
        </p:nvSpPr>
        <p:spPr>
          <a:xfrm>
            <a:off x="275521" y="2015918"/>
            <a:ext cx="2044345" cy="62875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lang="en-US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</a:t>
            </a:r>
            <a:r>
              <a:rPr lang="en-US" sz="16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Master </a:t>
            </a:r>
            <a:r>
              <a:rPr lang="en-US" sz="16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Coordinator      </a:t>
            </a:r>
            <a:r>
              <a:rPr lang="en-US" sz="16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Barb Lagoni </a:t>
            </a:r>
          </a:p>
        </p:txBody>
      </p:sp>
      <p:sp>
        <p:nvSpPr>
          <p:cNvPr id="134" name="Shape 134"/>
          <p:cNvSpPr/>
          <p:nvPr/>
        </p:nvSpPr>
        <p:spPr>
          <a:xfrm>
            <a:off x="275522" y="4315892"/>
            <a:ext cx="1816610" cy="64633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lang="en-US" sz="16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Senior Coordinator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lang="en-US" sz="16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Becky Choate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389996" y="4126261"/>
            <a:ext cx="1568195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Director</a:t>
            </a:r>
          </a:p>
          <a:p>
            <a:pPr algn="ctr"/>
            <a:r>
              <a:rPr lang="en-US" sz="1600" dirty="0" smtClean="0"/>
              <a:t>Francine </a:t>
            </a:r>
            <a:r>
              <a:rPr lang="en-US" sz="1600" dirty="0" err="1" smtClean="0"/>
              <a:t>Roling</a:t>
            </a:r>
            <a:endParaRPr lang="en-US" sz="1600" dirty="0"/>
          </a:p>
        </p:txBody>
      </p:sp>
      <p:pic>
        <p:nvPicPr>
          <p:cNvPr id="4" name="Picture 3" descr="Francine and Tim Roling.jp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71" t="13904" r="32191" b="54930"/>
          <a:stretch/>
        </p:blipFill>
        <p:spPr>
          <a:xfrm>
            <a:off x="7389996" y="2389826"/>
            <a:ext cx="1415209" cy="1657608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2183078" y="4126261"/>
            <a:ext cx="1725292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 smtClean="0"/>
              <a:t>Key Coordinator</a:t>
            </a:r>
            <a:endParaRPr lang="en-US" sz="1600" dirty="0"/>
          </a:p>
          <a:p>
            <a:pPr algn="ctr"/>
            <a:r>
              <a:rPr lang="en-US" sz="1600" dirty="0" smtClean="0"/>
              <a:t>Margaret </a:t>
            </a:r>
            <a:r>
              <a:rPr lang="en-US" sz="1600" dirty="0" err="1" smtClean="0"/>
              <a:t>Trost</a:t>
            </a:r>
            <a:endParaRPr lang="en-US" sz="1600" dirty="0"/>
          </a:p>
        </p:txBody>
      </p:sp>
      <p:sp>
        <p:nvSpPr>
          <p:cNvPr id="5" name="TextBox 4"/>
          <p:cNvSpPr txBox="1"/>
          <p:nvPr/>
        </p:nvSpPr>
        <p:spPr>
          <a:xfrm>
            <a:off x="5726567" y="4279888"/>
            <a:ext cx="1600088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Senior Director</a:t>
            </a:r>
          </a:p>
          <a:p>
            <a:r>
              <a:rPr lang="en-US" sz="1600" dirty="0" smtClean="0"/>
              <a:t>Angie Thomas</a:t>
            </a:r>
            <a:endParaRPr lang="en-US" sz="1600" dirty="0"/>
          </a:p>
        </p:txBody>
      </p:sp>
      <p:pic>
        <p:nvPicPr>
          <p:cNvPr id="7" name="Picture 6" descr="Angie Thomas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3326" y="2389827"/>
            <a:ext cx="1278255" cy="1657609"/>
          </a:xfrm>
          <a:prstGeom prst="rect">
            <a:avLst/>
          </a:prstGeom>
        </p:spPr>
      </p:pic>
      <p:pic>
        <p:nvPicPr>
          <p:cNvPr id="21" name="Shape 130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4252848" y="2330298"/>
            <a:ext cx="1216619" cy="173643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 descr="Margaret Trost.jpg .jpeg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13" t="4915" r="29849" b="8116"/>
          <a:stretch/>
        </p:blipFill>
        <p:spPr>
          <a:xfrm>
            <a:off x="2453757" y="2389826"/>
            <a:ext cx="1454613" cy="1657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2914461"/>
      </p:ext>
    </p:extLst>
  </p:cSld>
  <p:clrMapOvr>
    <a:masterClrMapping/>
  </p:clrMapOvr>
  <p:transition xmlns:p14="http://schemas.microsoft.com/office/powerpoint/2010/main" spd="slow">
    <p:cut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13984</TotalTime>
  <Words>1392</Words>
  <Application>Microsoft Macintosh PowerPoint</Application>
  <PresentationFormat>On-screen Show (16:9)</PresentationFormat>
  <Paragraphs>185</Paragraphs>
  <Slides>29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HealthPrint Tracker</vt:lpstr>
      <vt:lpstr>PowerPoint Presentation</vt:lpstr>
      <vt:lpstr>Our Strategy Forum Team Winter 2017 </vt:lpstr>
      <vt:lpstr>Objectives Winter Semester 2017  Thinking  Bigger … Reaching Higher  </vt:lpstr>
      <vt:lpstr>Objectives for Session #8 – Getting Money Wise</vt:lpstr>
      <vt:lpstr>Barbara  Hill  Shaklee Master Coordinator</vt:lpstr>
      <vt:lpstr>Four Generations!</vt:lpstr>
      <vt:lpstr>  Shaklee Income can Help Create A Solid Financial Future! </vt:lpstr>
      <vt:lpstr>Four Ideas</vt:lpstr>
      <vt:lpstr>Simplify tax record keeping</vt:lpstr>
      <vt:lpstr>Maximize Tax Deductions</vt:lpstr>
      <vt:lpstr>Keep Track of your Credit Score</vt:lpstr>
      <vt:lpstr>Save Monthly</vt:lpstr>
      <vt:lpstr>Example #1</vt:lpstr>
      <vt:lpstr>Example #2 – Emilia age 13 </vt:lpstr>
      <vt:lpstr>Results</vt:lpstr>
      <vt:lpstr>PowerPoint Presentation</vt:lpstr>
      <vt:lpstr>PowerPoint Presentation</vt:lpstr>
      <vt:lpstr>PowerPoint Presentation</vt:lpstr>
      <vt:lpstr>If ever a company should own the color green … it is Shaklee</vt:lpstr>
      <vt:lpstr> March Strategy Forum Schedule</vt:lpstr>
      <vt:lpstr>We are all Green .. And Growing</vt:lpstr>
      <vt:lpstr>Shaklee Video &amp; Audio Archives This webinar is archived on BetterFutureStartsToday.net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Increasing Your Lid</dc:title>
  <dc:creator>Rebekah Joy</dc:creator>
  <cp:lastModifiedBy>Barbara Lagoni</cp:lastModifiedBy>
  <cp:revision>134</cp:revision>
  <cp:lastPrinted>2017-02-28T03:02:12Z</cp:lastPrinted>
  <dcterms:created xsi:type="dcterms:W3CDTF">2017-01-30T15:21:05Z</dcterms:created>
  <dcterms:modified xsi:type="dcterms:W3CDTF">2017-03-07T03:38:13Z</dcterms:modified>
</cp:coreProperties>
</file>