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jpg" ContentType="image/jpe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24" r:id="rId1"/>
  </p:sldMasterIdLst>
  <p:notesMasterIdLst>
    <p:notesMasterId r:id="rId33"/>
  </p:notesMasterIdLst>
  <p:handoutMasterIdLst>
    <p:handoutMasterId r:id="rId34"/>
  </p:handoutMasterIdLst>
  <p:sldIdLst>
    <p:sldId id="275" r:id="rId2"/>
    <p:sldId id="276" r:id="rId3"/>
    <p:sldId id="282" r:id="rId4"/>
    <p:sldId id="290" r:id="rId5"/>
    <p:sldId id="291" r:id="rId6"/>
    <p:sldId id="292" r:id="rId7"/>
    <p:sldId id="277" r:id="rId8"/>
    <p:sldId id="278" r:id="rId9"/>
    <p:sldId id="279" r:id="rId10"/>
    <p:sldId id="280" r:id="rId11"/>
    <p:sldId id="281" r:id="rId12"/>
    <p:sldId id="256" r:id="rId13"/>
    <p:sldId id="257" r:id="rId14"/>
    <p:sldId id="258" r:id="rId15"/>
    <p:sldId id="263" r:id="rId16"/>
    <p:sldId id="268" r:id="rId17"/>
    <p:sldId id="265" r:id="rId18"/>
    <p:sldId id="269" r:id="rId19"/>
    <p:sldId id="271" r:id="rId20"/>
    <p:sldId id="273" r:id="rId21"/>
    <p:sldId id="274" r:id="rId22"/>
    <p:sldId id="267" r:id="rId23"/>
    <p:sldId id="272" r:id="rId24"/>
    <p:sldId id="264" r:id="rId25"/>
    <p:sldId id="260" r:id="rId26"/>
    <p:sldId id="293" r:id="rId27"/>
    <p:sldId id="283" r:id="rId28"/>
    <p:sldId id="284" r:id="rId29"/>
    <p:sldId id="287" r:id="rId30"/>
    <p:sldId id="288" r:id="rId31"/>
    <p:sldId id="289" r:id="rId32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handouts6" clrMode="bw" frameSlides="1"/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9" d="100"/>
          <a:sy n="89" d="100"/>
        </p:scale>
        <p:origin x="-696" y="-11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notesMaster" Target="notesMasters/notesMaster1.xml"/><Relationship Id="rId34" Type="http://schemas.openxmlformats.org/officeDocument/2006/relationships/handoutMaster" Target="handoutMasters/handoutMaster1.xml"/><Relationship Id="rId35" Type="http://schemas.openxmlformats.org/officeDocument/2006/relationships/printerSettings" Target="printerSettings/printerSettings1.bin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37" Type="http://schemas.openxmlformats.org/officeDocument/2006/relationships/viewProps" Target="viewProps.xml"/><Relationship Id="rId38" Type="http://schemas.openxmlformats.org/officeDocument/2006/relationships/theme" Target="theme/theme1.xml"/><Relationship Id="rId39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0956E80-D7AD-E34C-B496-5F60F91DAF3F}" type="datetimeFigureOut">
              <a:rPr lang="en-US" smtClean="0"/>
              <a:t>2/27/17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0376841-3919-1641-8679-BFD7B24A58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514394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5D0CEC6-10D5-4AF2-B6DA-1717B90FC02B}" type="datetimeFigureOut">
              <a:rPr lang="en-US" smtClean="0"/>
              <a:t>2/27/17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20BF38A-D146-4EB9-8E9A-8E158626FF5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28439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Shape 12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Clr>
                <a:schemeClr val="dk1"/>
              </a:buClr>
              <a:buSzPct val="25000"/>
              <a:buFont typeface="Calibri"/>
              <a:buNone/>
            </a:pP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2" name="Shape 12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0BF38A-D146-4EB9-8E9A-8E158626FF51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207890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jpeg"/><Relationship Id="rId3" Type="http://schemas.openxmlformats.org/officeDocument/2006/relationships/image" Target="../media/image4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jpeg"/><Relationship Id="rId3" Type="http://schemas.openxmlformats.org/officeDocument/2006/relationships/image" Target="../media/image4.png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jpeg"/><Relationship Id="rId3" Type="http://schemas.openxmlformats.org/officeDocument/2006/relationships/image" Target="../media/image4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51435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891822" y="4213330"/>
            <a:ext cx="7382935" cy="402908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989952" y="762743"/>
            <a:ext cx="7179733" cy="3623732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990601" y="757238"/>
            <a:ext cx="7179733" cy="3623732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769522" y="526552"/>
            <a:ext cx="567831" cy="425873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7926299" y="491424"/>
            <a:ext cx="425196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27201" y="1346201"/>
            <a:ext cx="5723468" cy="1371068"/>
          </a:xfrm>
        </p:spPr>
        <p:txBody>
          <a:bodyPr anchor="b">
            <a:normAutofit/>
          </a:bodyPr>
          <a:lstStyle>
            <a:lvl1pPr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27201" y="2802467"/>
            <a:ext cx="5712179" cy="11430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770676" y="4018194"/>
            <a:ext cx="1213821" cy="273844"/>
          </a:xfrm>
        </p:spPr>
        <p:txBody>
          <a:bodyPr/>
          <a:lstStyle/>
          <a:p>
            <a:fld id="{76411D92-3961-44A0-964D-AD17EE7A36E9}" type="datetime1">
              <a:rPr lang="en-US" smtClean="0"/>
              <a:t>2/27/17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174045" y="4018194"/>
            <a:ext cx="5034845" cy="273844"/>
          </a:xfrm>
        </p:spPr>
        <p:txBody>
          <a:bodyPr/>
          <a:lstStyle/>
          <a:p>
            <a:r>
              <a:rPr lang="en-US" smtClean="0"/>
              <a:t>Copyright © 2017 Rebekah Joy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213931" y="4018194"/>
            <a:ext cx="554023" cy="273844"/>
          </a:xfrm>
        </p:spPr>
        <p:txBody>
          <a:bodyPr/>
          <a:lstStyle>
            <a:lvl1pPr algn="ctr">
              <a:defRPr/>
            </a:lvl1pPr>
          </a:lstStyle>
          <a:p>
            <a:fld id="{C44BF894-ADA5-4E81-BD47-47E13855F5C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852B06-B9DF-432F-A08C-B361918BF784}" type="datetime1">
              <a:rPr lang="en-US" smtClean="0"/>
              <a:t>2/27/17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Copyright © 2017 Rebekah Joy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4BF894-ADA5-4E81-BD47-47E13855F5C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2" y="694268"/>
            <a:ext cx="1430867" cy="3572933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8222" y="829735"/>
            <a:ext cx="5178779" cy="33020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F6DB5E-789F-4D0C-A4B0-7774781B998B}" type="datetime1">
              <a:rPr lang="en-US" smtClean="0"/>
              <a:t>2/27/17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Copyright © 2017 Rebekah Joy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4BF894-ADA5-4E81-BD47-47E13855F5C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A0706D-55AE-48F6-B1B0-8BF04893407F}" type="datetime1">
              <a:rPr lang="en-US" smtClean="0"/>
              <a:t>2/27/17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Copyright © 2017 Rebekah Joy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4BF894-ADA5-4E81-BD47-47E13855F5C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979" y="1679573"/>
            <a:ext cx="6254044" cy="1021556"/>
          </a:xfrm>
        </p:spPr>
        <p:txBody>
          <a:bodyPr anchor="b"/>
          <a:lstStyle>
            <a:lvl1pPr algn="ctr">
              <a:defRPr sz="4000" b="0" cap="none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6268" y="2794001"/>
            <a:ext cx="6231467" cy="982133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518874-BB34-42DE-86B4-8BBE2B034F1B}" type="datetime1">
              <a:rPr lang="en-US" smtClean="0"/>
              <a:t>2/27/17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Copyright © 2017 Rebekah Joy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4BF894-ADA5-4E81-BD47-47E13855F5C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6FCC7A-851D-4D5E-B372-D7A2F799E256}" type="datetime1">
              <a:rPr lang="en-US" smtClean="0"/>
              <a:t>2/27/17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Copyright © 2017 Rebekah Joy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4BF894-ADA5-4E81-BD47-47E13855F5CE}" type="slidenum">
              <a:rPr lang="en-US" smtClean="0"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298448" y="1591055"/>
            <a:ext cx="3200400" cy="270205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63440" y="1589485"/>
            <a:ext cx="3200400" cy="2703909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57870" y="1591734"/>
            <a:ext cx="2939521" cy="615156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10669" y="1591733"/>
            <a:ext cx="2944368" cy="617220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3B7060-5C41-40DC-B14D-625F78C7CCEC}" type="datetime1">
              <a:rPr lang="en-US" smtClean="0"/>
              <a:t>2/27/17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Copyright © 2017 Rebekah Joy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4BF894-ADA5-4E81-BD47-47E13855F5CE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1298448" y="2208276"/>
            <a:ext cx="3227832" cy="208483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45151" y="2208610"/>
            <a:ext cx="3227832" cy="208483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508317-2C3F-41C1-9EA3-BCD0E90B620C}" type="datetime1">
              <a:rPr lang="en-US" smtClean="0"/>
              <a:t>2/27/17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Copyright © 2017 Rebekah Joy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4BF894-ADA5-4E81-BD47-47E13855F5C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9C02F6-F3C2-4FC7-BEA6-872950E49988}" type="datetime1">
              <a:rPr lang="en-US" smtClean="0"/>
              <a:t>2/27/17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Copyright © 2017 Rebekah Joy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4BF894-ADA5-4E81-BD47-47E13855F5C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51435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" name="Freeform 10"/>
          <p:cNvSpPr/>
          <p:nvPr/>
        </p:nvSpPr>
        <p:spPr>
          <a:xfrm rot="10800000">
            <a:off x="632178" y="4543528"/>
            <a:ext cx="7721601" cy="402908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 rot="60000">
            <a:off x="4468873" y="453872"/>
            <a:ext cx="3788941" cy="4291722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/>
        </p:nvSpPr>
        <p:spPr>
          <a:xfrm rot="60000">
            <a:off x="4471417" y="452628"/>
            <a:ext cx="3788941" cy="4291722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 rot="21540000">
            <a:off x="749205" y="432651"/>
            <a:ext cx="3788941" cy="4291722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 rot="21540000">
            <a:off x="749809" y="432054"/>
            <a:ext cx="3788941" cy="4291722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2371107" y="220465"/>
            <a:ext cx="567831" cy="425873"/>
          </a:xfrm>
          <a:prstGeom prst="rect">
            <a:avLst/>
          </a:prstGeom>
          <a:noFill/>
        </p:spPr>
      </p:pic>
      <p:pic>
        <p:nvPicPr>
          <p:cNvPr id="19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6350513" y="179006"/>
            <a:ext cx="425196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8976" y="1515032"/>
            <a:ext cx="3064827" cy="112727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 rot="60000">
            <a:off x="4854291" y="863245"/>
            <a:ext cx="3020792" cy="3469117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48126" y="2717811"/>
            <a:ext cx="3048891" cy="15753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1699" y="4414254"/>
            <a:ext cx="1213821" cy="273844"/>
          </a:xfrm>
        </p:spPr>
        <p:txBody>
          <a:bodyPr/>
          <a:lstStyle/>
          <a:p>
            <a:fld id="{3DF961F6-2B4D-4B17-96C3-58A5764378D0}" type="datetime1">
              <a:rPr lang="en-US" smtClean="0"/>
              <a:t>2/27/17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55" y="4371946"/>
            <a:ext cx="3522607" cy="273844"/>
          </a:xfrm>
        </p:spPr>
        <p:txBody>
          <a:bodyPr/>
          <a:lstStyle/>
          <a:p>
            <a:r>
              <a:rPr lang="en-US" smtClean="0"/>
              <a:t>Copyright © 2017 Rebekah Joy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57314" y="4422721"/>
            <a:ext cx="554023" cy="273844"/>
          </a:xfrm>
        </p:spPr>
        <p:txBody>
          <a:bodyPr/>
          <a:lstStyle/>
          <a:p>
            <a:fld id="{C44BF894-ADA5-4E81-BD47-47E13855F5C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51435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1" name="Freeform 30"/>
          <p:cNvSpPr/>
          <p:nvPr/>
        </p:nvSpPr>
        <p:spPr>
          <a:xfrm rot="10800000">
            <a:off x="632178" y="4543528"/>
            <a:ext cx="7721601" cy="402908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 rot="21540000">
            <a:off x="749205" y="432651"/>
            <a:ext cx="3788941" cy="4291722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 rot="21540000">
            <a:off x="745059" y="431827"/>
            <a:ext cx="3788941" cy="4291722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28"/>
          <p:cNvSpPr/>
          <p:nvPr/>
        </p:nvSpPr>
        <p:spPr>
          <a:xfrm rot="60000">
            <a:off x="4468873" y="453872"/>
            <a:ext cx="3788941" cy="4291722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 29"/>
          <p:cNvSpPr/>
          <p:nvPr/>
        </p:nvSpPr>
        <p:spPr>
          <a:xfrm rot="60000">
            <a:off x="4464769" y="452940"/>
            <a:ext cx="3788941" cy="4291722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2371107" y="220465"/>
            <a:ext cx="567831" cy="425873"/>
          </a:xfrm>
          <a:prstGeom prst="rect">
            <a:avLst/>
          </a:prstGeom>
          <a:noFill/>
        </p:spPr>
      </p:pic>
      <p:pic>
        <p:nvPicPr>
          <p:cNvPr id="15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6350513" y="179006"/>
            <a:ext cx="425196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6424" y="1515618"/>
            <a:ext cx="3063240" cy="1124712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60000">
            <a:off x="4898616" y="905454"/>
            <a:ext cx="2913863" cy="3404559"/>
          </a:xfrm>
          <a:ln w="101600" cap="rnd">
            <a:solidFill>
              <a:srgbClr val="FFFFFF"/>
            </a:solidFill>
          </a:ln>
          <a:effectLst>
            <a:outerShdw blurRad="889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52144" y="2715768"/>
            <a:ext cx="3044952" cy="157734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5937" y="4416553"/>
            <a:ext cx="1213821" cy="273844"/>
          </a:xfrm>
        </p:spPr>
        <p:txBody>
          <a:bodyPr/>
          <a:lstStyle/>
          <a:p>
            <a:fld id="{94D436C4-55C0-4870-90B7-E2991F8DBB2B}" type="datetime1">
              <a:rPr lang="en-US" smtClean="0"/>
              <a:t>2/27/17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70" y="4373278"/>
            <a:ext cx="3319043" cy="273844"/>
          </a:xfrm>
        </p:spPr>
        <p:txBody>
          <a:bodyPr/>
          <a:lstStyle/>
          <a:p>
            <a:r>
              <a:rPr lang="en-US" smtClean="0"/>
              <a:t>Copyright © 2017 Rebekah Joy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62090" y="4425020"/>
            <a:ext cx="554023" cy="273844"/>
          </a:xfrm>
        </p:spPr>
        <p:txBody>
          <a:bodyPr/>
          <a:lstStyle/>
          <a:p>
            <a:fld id="{C44BF894-ADA5-4E81-BD47-47E13855F5C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3" Type="http://schemas.openxmlformats.org/officeDocument/2006/relationships/image" Target="../media/image3.jpeg"/><Relationship Id="rId14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51435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628651" y="4551997"/>
            <a:ext cx="7920991" cy="402908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731520" y="431483"/>
            <a:ext cx="7696200" cy="4286250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31520" y="432054"/>
            <a:ext cx="7696200" cy="4286250"/>
          </a:xfrm>
          <a:prstGeom prst="rect">
            <a:avLst/>
          </a:prstGeom>
          <a:blipFill dpi="0" rotWithShape="1">
            <a:blip r:embed="rId13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rot="1435684">
            <a:off x="543742" y="204818"/>
            <a:ext cx="567831" cy="425873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rot="4096196">
            <a:off x="8185945" y="152756"/>
            <a:ext cx="425196" cy="566928"/>
          </a:xfrm>
          <a:prstGeom prst="rect">
            <a:avLst/>
          </a:prstGeom>
          <a:noFill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5024" y="613187"/>
            <a:ext cx="6965245" cy="9018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63041" y="1589443"/>
            <a:ext cx="6196405" cy="2702859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54589" y="4356864"/>
            <a:ext cx="1213821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fld id="{5E4881E9-BADE-485B-9FE8-5D9123E1DBC6}" type="datetime1">
              <a:rPr lang="en-US" smtClean="0"/>
              <a:t>2/27/17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4401" y="4356864"/>
            <a:ext cx="5540188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r>
              <a:rPr lang="en-US" smtClean="0"/>
              <a:t>Copyright © 2017 Rebekah Joy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70203" y="4356864"/>
            <a:ext cx="554023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fld id="{C44BF894-ADA5-4E81-BD47-47E13855F5CE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25" r:id="rId1"/>
    <p:sldLayoutId id="2147483926" r:id="rId2"/>
    <p:sldLayoutId id="2147483927" r:id="rId3"/>
    <p:sldLayoutId id="2147483928" r:id="rId4"/>
    <p:sldLayoutId id="2147483929" r:id="rId5"/>
    <p:sldLayoutId id="2147483930" r:id="rId6"/>
    <p:sldLayoutId id="2147483931" r:id="rId7"/>
    <p:sldLayoutId id="2147483932" r:id="rId8"/>
    <p:sldLayoutId id="2147483933" r:id="rId9"/>
    <p:sldLayoutId id="2147483934" r:id="rId10"/>
    <p:sldLayoutId id="2147483935" r:id="rId11"/>
  </p:sldLayoutIdLst>
  <p:hf sldNum="0"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64592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1168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7432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.jp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s://en.wikipedia.org/wiki/Inc._Magazine" TargetMode="External"/><Relationship Id="rId3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s://en.wikipedia.org/wiki/List_of_books_by_John_C._Maxwell" TargetMode="External"/><Relationship Id="rId3" Type="http://schemas.openxmlformats.org/officeDocument/2006/relationships/hyperlink" Target="https://itunes.apple.com/us/podcast/john-maxwell-minute-maxwell/id447463483?mt=2" TargetMode="Externa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4" Type="http://schemas.openxmlformats.org/officeDocument/2006/relationships/image" Target="../media/image21.jpeg"/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2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3.jp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.jp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://www.johncmaxwellgroup.com/rebekahjoy" TargetMode="External"/><Relationship Id="rId3" Type="http://schemas.openxmlformats.org/officeDocument/2006/relationships/image" Target="../media/image24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5.jp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6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7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7.png"/><Relationship Id="rId3" Type="http://schemas.openxmlformats.org/officeDocument/2006/relationships/image" Target="../media/image8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8.png"/><Relationship Id="rId3" Type="http://schemas.openxmlformats.org/officeDocument/2006/relationships/image" Target="../media/image29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4" Type="http://schemas.openxmlformats.org/officeDocument/2006/relationships/image" Target="../media/image14.jpg"/><Relationship Id="rId5" Type="http://schemas.openxmlformats.org/officeDocument/2006/relationships/image" Target="../media/image15.jpg"/><Relationship Id="rId6" Type="http://schemas.openxmlformats.org/officeDocument/2006/relationships/image" Target="../media/image16.jpg"/><Relationship Id="rId7" Type="http://schemas.openxmlformats.org/officeDocument/2006/relationships/image" Target="../media/image17.jpg"/><Relationship Id="rId8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89450" y="122052"/>
            <a:ext cx="3897414" cy="584775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  <p:txBody>
          <a:bodyPr wrap="none" rtlCol="0">
            <a:spAutoFit/>
          </a:bodyPr>
          <a:lstStyle/>
          <a:p>
            <a:r>
              <a:rPr lang="en-US" sz="3200" dirty="0" smtClean="0"/>
              <a:t>Ongoing Promotions…</a:t>
            </a:r>
            <a:endParaRPr lang="en-US" sz="3200" dirty="0"/>
          </a:p>
        </p:txBody>
      </p:sp>
      <p:sp>
        <p:nvSpPr>
          <p:cNvPr id="3" name="TextBox 2"/>
          <p:cNvSpPr txBox="1"/>
          <p:nvPr/>
        </p:nvSpPr>
        <p:spPr>
          <a:xfrm>
            <a:off x="289450" y="725588"/>
            <a:ext cx="4420286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GREAT NEWS!! Our </a:t>
            </a:r>
            <a:r>
              <a:rPr lang="en-US" dirty="0" err="1"/>
              <a:t>Healthprint</a:t>
            </a:r>
            <a:r>
              <a:rPr lang="en-US" dirty="0"/>
              <a:t> Special Offer is EXTENDED thru </a:t>
            </a:r>
            <a:r>
              <a:rPr lang="en-US" dirty="0" smtClean="0"/>
              <a:t>Feb 28, 2017 ?</a:t>
            </a:r>
          </a:p>
          <a:p>
            <a:endParaRPr lang="en-US" dirty="0" smtClean="0"/>
          </a:p>
          <a:p>
            <a:r>
              <a:rPr lang="en-US" dirty="0" smtClean="0"/>
              <a:t>Do </a:t>
            </a:r>
            <a:r>
              <a:rPr lang="en-US" dirty="0"/>
              <a:t>your </a:t>
            </a:r>
            <a:r>
              <a:rPr lang="en-US" dirty="0" err="1"/>
              <a:t>Healthprint</a:t>
            </a:r>
            <a:r>
              <a:rPr lang="en-US" dirty="0"/>
              <a:t> again or for the 1st time - if you purchase the Middle or Large product </a:t>
            </a:r>
            <a:r>
              <a:rPr lang="en-US" b="1" dirty="0"/>
              <a:t>packages (or choose your own products that equal the $$ amount of the Middle or Large package</a:t>
            </a:r>
            <a:r>
              <a:rPr lang="en-US" dirty="0"/>
              <a:t>) you will receive a FREE Product based on your #1 Health goal!! </a:t>
            </a:r>
            <a:endParaRPr lang="en-US" dirty="0" smtClean="0"/>
          </a:p>
          <a:p>
            <a:r>
              <a:rPr lang="en-US" dirty="0" smtClean="0"/>
              <a:t>Order </a:t>
            </a:r>
            <a:r>
              <a:rPr lang="en-US" dirty="0"/>
              <a:t>the Large package or the equivalent $$ amount and receive the FREE products AND up to $20 off shipping</a:t>
            </a:r>
            <a:r>
              <a:rPr lang="en-US" dirty="0" smtClean="0"/>
              <a:t>!!!</a:t>
            </a:r>
          </a:p>
          <a:p>
            <a:endParaRPr lang="en-US" dirty="0"/>
          </a:p>
          <a:p>
            <a:r>
              <a:rPr lang="en-US" dirty="0"/>
              <a:t>This is a GREAT time to save!</a:t>
            </a:r>
            <a:r>
              <a:rPr lang="en-US" dirty="0" smtClean="0"/>
              <a:t>!     </a:t>
            </a:r>
            <a:r>
              <a:rPr lang="en-US" dirty="0" err="1" smtClean="0"/>
              <a:t>francine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09736" y="217087"/>
            <a:ext cx="4180264" cy="44903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714087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8133" y="225690"/>
            <a:ext cx="8043334" cy="1660260"/>
          </a:xfrm>
        </p:spPr>
        <p:txBody>
          <a:bodyPr>
            <a:normAutofit fontScale="90000"/>
          </a:bodyPr>
          <a:lstStyle/>
          <a:p>
            <a:pPr algn="l"/>
            <a:r>
              <a:rPr lang="en-US" sz="2800" dirty="0" smtClean="0"/>
              <a:t>Objectives Session #7   Maxwell Leadership 101			Rebekah Joy </a:t>
            </a:r>
            <a:r>
              <a:rPr lang="mr-IN" sz="2800" dirty="0" smtClean="0"/>
              <a:t>–</a:t>
            </a:r>
            <a:r>
              <a:rPr lang="en-US" sz="2800" dirty="0" smtClean="0"/>
              <a:t>Development </a:t>
            </a:r>
            <a:r>
              <a:rPr lang="en-US" sz="2800" dirty="0"/>
              <a:t>Coach, Trainer, &amp; Speaker with </a:t>
            </a:r>
            <a:r>
              <a:rPr lang="en-US" sz="2800" dirty="0" smtClean="0"/>
              <a:t>the John </a:t>
            </a:r>
            <a:r>
              <a:rPr lang="en-US" sz="2800" dirty="0"/>
              <a:t>Maxwell </a:t>
            </a:r>
            <a:r>
              <a:rPr lang="en-US" sz="2800" dirty="0" smtClean="0"/>
              <a:t>Team on Leadership 101 </a:t>
            </a:r>
            <a:endParaRPr lang="en-US" sz="2800" dirty="0"/>
          </a:p>
        </p:txBody>
      </p:sp>
      <p:sp>
        <p:nvSpPr>
          <p:cNvPr id="8" name="Rectangle 7"/>
          <p:cNvSpPr/>
          <p:nvPr/>
        </p:nvSpPr>
        <p:spPr>
          <a:xfrm>
            <a:off x="381000" y="1962150"/>
            <a:ext cx="6400800" cy="2215991"/>
          </a:xfrm>
          <a:prstGeom prst="rect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en-US" sz="2000" dirty="0" smtClean="0"/>
              <a:t>One of the most influential writers today on the subject of leadership is John Maxwell. </a:t>
            </a:r>
            <a:endParaRPr lang="en-US" sz="2000" dirty="0"/>
          </a:p>
          <a:p>
            <a:r>
              <a:rPr lang="en-US" sz="2000" dirty="0" smtClean="0"/>
              <a:t>His most recent  book.. </a:t>
            </a:r>
            <a:r>
              <a:rPr lang="en-US" sz="2000" i="1" dirty="0" smtClean="0"/>
              <a:t>Sometimes </a:t>
            </a:r>
            <a:r>
              <a:rPr lang="en-US" sz="2000" i="1" dirty="0"/>
              <a:t>Y</a:t>
            </a:r>
            <a:r>
              <a:rPr lang="en-US" sz="2000" i="1" dirty="0" smtClean="0"/>
              <a:t>ou Win, Sometimes You Learn </a:t>
            </a:r>
            <a:r>
              <a:rPr lang="mr-IN" sz="2000" dirty="0" smtClean="0"/>
              <a:t>…</a:t>
            </a:r>
            <a:r>
              <a:rPr lang="en-US" sz="2000" dirty="0" smtClean="0"/>
              <a:t> states he has authored 71 books. </a:t>
            </a:r>
          </a:p>
          <a:p>
            <a:r>
              <a:rPr lang="en-US" sz="2000" dirty="0" smtClean="0"/>
              <a:t>In </a:t>
            </a:r>
            <a:r>
              <a:rPr lang="en-US" sz="2000" dirty="0"/>
              <a:t>May 2014, Maxwell was named the No. 1 leadership and management expert in the world by </a:t>
            </a:r>
            <a:r>
              <a:rPr lang="en-US" sz="2000" i="1" dirty="0">
                <a:hlinkClick r:id="rId2" tooltip="Inc. Magazine"/>
              </a:rPr>
              <a:t>Inc. Magazine</a:t>
            </a:r>
            <a:r>
              <a:rPr lang="en-US" sz="2000" dirty="0" smtClean="0"/>
              <a:t>.</a:t>
            </a:r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58000" y="1962150"/>
            <a:ext cx="2184400" cy="21844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7620000" y="4705350"/>
            <a:ext cx="1447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Angie/</a:t>
            </a:r>
            <a:r>
              <a:rPr lang="en-US" dirty="0" err="1" smtClean="0"/>
              <a:t>becky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8249627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idx="1"/>
          </p:nvPr>
        </p:nvSpPr>
        <p:spPr>
          <a:xfrm>
            <a:off x="152400" y="361950"/>
            <a:ext cx="8991600" cy="4781550"/>
          </a:xfrm>
        </p:spPr>
        <p:txBody>
          <a:bodyPr>
            <a:normAutofit fontScale="55000" lnSpcReduction="20000"/>
          </a:bodyPr>
          <a:lstStyle/>
          <a:p>
            <a:pPr marL="0" indent="0">
              <a:buNone/>
            </a:pPr>
            <a:r>
              <a:rPr lang="en-US" i="1" dirty="0" smtClean="0">
                <a:hlinkClick r:id="rId2" tooltip="List of books by John C. Maxwell"/>
              </a:rPr>
              <a:t> Partial list books </a:t>
            </a:r>
            <a:r>
              <a:rPr lang="en-US" i="1" dirty="0">
                <a:hlinkClick r:id="rId2" tooltip="List of books by John C. Maxwell"/>
              </a:rPr>
              <a:t>by John C. Maxwell</a:t>
            </a:r>
            <a:r>
              <a:rPr lang="en-US" i="1" dirty="0"/>
              <a:t> </a:t>
            </a:r>
          </a:p>
          <a:p>
            <a:pPr marL="0" indent="0">
              <a:buNone/>
            </a:pPr>
            <a:r>
              <a:rPr lang="en-US" dirty="0" smtClean="0"/>
              <a:t> </a:t>
            </a:r>
            <a:r>
              <a:rPr lang="en-US" i="1" dirty="0"/>
              <a:t>There's No Such Thing as Business Ethics (There's Only ONE RULE for Making Decisions)</a:t>
            </a:r>
            <a:r>
              <a:rPr lang="en-US" dirty="0"/>
              <a:t>, Publ. 2003, </a:t>
            </a:r>
          </a:p>
          <a:p>
            <a:r>
              <a:rPr lang="en-US" i="1" dirty="0"/>
              <a:t>The 15 Invaluable Laws of Growth</a:t>
            </a:r>
            <a:r>
              <a:rPr lang="en-US" dirty="0"/>
              <a:t>, </a:t>
            </a:r>
            <a:r>
              <a:rPr lang="en-US" dirty="0" smtClean="0"/>
              <a:t> </a:t>
            </a:r>
            <a:r>
              <a:rPr lang="en-US" dirty="0"/>
              <a:t>2012</a:t>
            </a:r>
          </a:p>
          <a:p>
            <a:r>
              <a:rPr lang="en-US" i="1" dirty="0"/>
              <a:t>The 5 Levels of Leadership</a:t>
            </a:r>
            <a:r>
              <a:rPr lang="en-US" dirty="0"/>
              <a:t>, </a:t>
            </a:r>
            <a:r>
              <a:rPr lang="en-US" dirty="0" smtClean="0"/>
              <a:t>- </a:t>
            </a:r>
            <a:r>
              <a:rPr lang="en-US" dirty="0"/>
              <a:t>2011</a:t>
            </a:r>
          </a:p>
          <a:p>
            <a:r>
              <a:rPr lang="en-US" i="1" dirty="0"/>
              <a:t>Everyone Communicates, Few Connect: What the Most Effective People Do Differently</a:t>
            </a:r>
            <a:r>
              <a:rPr lang="en-US" dirty="0"/>
              <a:t>, </a:t>
            </a:r>
            <a:r>
              <a:rPr lang="en-US" dirty="0" smtClean="0"/>
              <a:t>- </a:t>
            </a:r>
            <a:r>
              <a:rPr lang="en-US" dirty="0"/>
              <a:t>2010</a:t>
            </a:r>
          </a:p>
          <a:p>
            <a:r>
              <a:rPr lang="en-US" i="1" dirty="0"/>
              <a:t>Put Your Dream to the Test</a:t>
            </a:r>
            <a:r>
              <a:rPr lang="en-US" dirty="0"/>
              <a:t>, </a:t>
            </a:r>
            <a:r>
              <a:rPr lang="en-US" dirty="0" smtClean="0"/>
              <a:t>–				 </a:t>
            </a:r>
            <a:r>
              <a:rPr lang="en-US" dirty="0"/>
              <a:t>March, 2009</a:t>
            </a:r>
          </a:p>
          <a:p>
            <a:r>
              <a:rPr lang="en-US" i="1" dirty="0"/>
              <a:t>Leadership Gold: Lessons I've Learned from a Lifetime of Leading</a:t>
            </a:r>
            <a:r>
              <a:rPr lang="en-US" dirty="0"/>
              <a:t>, </a:t>
            </a:r>
            <a:r>
              <a:rPr lang="en-US" dirty="0" smtClean="0"/>
              <a:t>–	March </a:t>
            </a:r>
            <a:r>
              <a:rPr lang="en-US" dirty="0"/>
              <a:t>2008</a:t>
            </a:r>
          </a:p>
          <a:p>
            <a:r>
              <a:rPr lang="en-US" i="1" dirty="0"/>
              <a:t>The 360° Leader</a:t>
            </a:r>
            <a:r>
              <a:rPr lang="en-US" dirty="0"/>
              <a:t>, </a:t>
            </a:r>
            <a:r>
              <a:rPr lang="en-US" dirty="0" smtClean="0"/>
              <a:t> 	January </a:t>
            </a:r>
            <a:r>
              <a:rPr lang="en-US" dirty="0"/>
              <a:t>2006 - </a:t>
            </a:r>
            <a:r>
              <a:rPr lang="en-US" dirty="0" smtClean="0"/>
              <a:t>            1 </a:t>
            </a:r>
            <a:r>
              <a:rPr lang="en-US" dirty="0"/>
              <a:t>of Executive Book Summaries 30 Best Business Books in 2003</a:t>
            </a:r>
          </a:p>
          <a:p>
            <a:r>
              <a:rPr lang="en-US" i="1" dirty="0"/>
              <a:t>Winning With </a:t>
            </a:r>
            <a:r>
              <a:rPr lang="en-US" i="1" dirty="0" smtClean="0"/>
              <a:t>People</a:t>
            </a:r>
            <a:r>
              <a:rPr lang="en-US" dirty="0"/>
              <a:t> </a:t>
            </a:r>
            <a:r>
              <a:rPr lang="en-US" dirty="0" smtClean="0"/>
              <a:t>,	 </a:t>
            </a:r>
            <a:r>
              <a:rPr lang="en-US" dirty="0"/>
              <a:t>December 2004 - </a:t>
            </a:r>
            <a:r>
              <a:rPr lang="en-US" dirty="0" smtClean="0"/>
              <a:t>  1 </a:t>
            </a:r>
            <a:r>
              <a:rPr lang="en-US" dirty="0"/>
              <a:t>of Executive Book Summaries 30 Best Business Books in 2005</a:t>
            </a:r>
          </a:p>
          <a:p>
            <a:r>
              <a:rPr lang="en-US" i="1" dirty="0"/>
              <a:t>Today </a:t>
            </a:r>
            <a:r>
              <a:rPr lang="en-US" i="1" dirty="0" smtClean="0"/>
              <a:t>Matters</a:t>
            </a:r>
            <a:r>
              <a:rPr lang="en-US" dirty="0" smtClean="0"/>
              <a:t>,	 </a:t>
            </a:r>
            <a:r>
              <a:rPr lang="en-US" dirty="0"/>
              <a:t>April 2004</a:t>
            </a:r>
          </a:p>
          <a:p>
            <a:r>
              <a:rPr lang="en-US" i="1" dirty="0"/>
              <a:t>Thinking For a Change</a:t>
            </a:r>
            <a:r>
              <a:rPr lang="en-US" dirty="0"/>
              <a:t>, </a:t>
            </a:r>
            <a:r>
              <a:rPr lang="en-US" dirty="0" smtClean="0"/>
              <a:t> </a:t>
            </a:r>
            <a:r>
              <a:rPr lang="en-US" dirty="0"/>
              <a:t>March 2003</a:t>
            </a:r>
          </a:p>
          <a:p>
            <a:r>
              <a:rPr lang="en-US" i="1" dirty="0"/>
              <a:t>Your Road Map for Success</a:t>
            </a:r>
            <a:r>
              <a:rPr lang="en-US" dirty="0"/>
              <a:t>, </a:t>
            </a:r>
            <a:r>
              <a:rPr lang="en-US" dirty="0" smtClean="0"/>
              <a:t> </a:t>
            </a:r>
            <a:r>
              <a:rPr lang="en-US" dirty="0"/>
              <a:t>March </a:t>
            </a:r>
            <a:r>
              <a:rPr lang="en-US" dirty="0" smtClean="0"/>
              <a:t>2002     </a:t>
            </a:r>
            <a:endParaRPr lang="en-US" dirty="0"/>
          </a:p>
          <a:p>
            <a:r>
              <a:rPr lang="en-US" i="1" dirty="0"/>
              <a:t>The 17 Indisputable Laws of Teamwork</a:t>
            </a:r>
            <a:r>
              <a:rPr lang="en-US" dirty="0"/>
              <a:t>, </a:t>
            </a:r>
            <a:r>
              <a:rPr lang="en-US" dirty="0" smtClean="0"/>
              <a:t>August </a:t>
            </a:r>
            <a:r>
              <a:rPr lang="en-US" dirty="0"/>
              <a:t>2001</a:t>
            </a:r>
          </a:p>
          <a:p>
            <a:r>
              <a:rPr lang="en-US" i="1" dirty="0"/>
              <a:t>Failing Forward–Turning Your Mistakes into Stepping Stones for Success</a:t>
            </a:r>
            <a:r>
              <a:rPr lang="en-US" dirty="0"/>
              <a:t>, </a:t>
            </a:r>
            <a:r>
              <a:rPr lang="en-US" dirty="0" smtClean="0"/>
              <a:t>2000</a:t>
            </a:r>
            <a:endParaRPr lang="en-US" dirty="0"/>
          </a:p>
          <a:p>
            <a:r>
              <a:rPr lang="en-US" i="1" dirty="0"/>
              <a:t>The 21 Irrefutable Laws of Leadership</a:t>
            </a:r>
            <a:r>
              <a:rPr lang="en-US" dirty="0"/>
              <a:t>, </a:t>
            </a:r>
            <a:r>
              <a:rPr lang="en-US" dirty="0" smtClean="0"/>
              <a:t>1998</a:t>
            </a:r>
            <a:endParaRPr lang="en-US" dirty="0"/>
          </a:p>
          <a:p>
            <a:r>
              <a:rPr lang="en-US" i="1" dirty="0"/>
              <a:t>Developing the Leaders Around You</a:t>
            </a:r>
            <a:r>
              <a:rPr lang="en-US" dirty="0" smtClean="0"/>
              <a:t>,                      1995 </a:t>
            </a:r>
            <a:r>
              <a:rPr lang="en-US" dirty="0"/>
              <a:t>(Repackaged 2003)</a:t>
            </a:r>
          </a:p>
          <a:p>
            <a:r>
              <a:rPr lang="en-US" i="1" dirty="0"/>
              <a:t>Developing the Leader Within You</a:t>
            </a:r>
            <a:r>
              <a:rPr lang="en-US" dirty="0"/>
              <a:t>, </a:t>
            </a:r>
            <a:r>
              <a:rPr lang="en-US" dirty="0" smtClean="0"/>
              <a:t>                        </a:t>
            </a:r>
            <a:r>
              <a:rPr lang="en-US" dirty="0"/>
              <a:t>1993 (Repackaged 2001)</a:t>
            </a:r>
          </a:p>
          <a:p>
            <a:r>
              <a:rPr lang="en-US" i="1" dirty="0"/>
              <a:t>Be a People Person</a:t>
            </a:r>
            <a:r>
              <a:rPr lang="en-US" dirty="0"/>
              <a:t>, Cook Communications </a:t>
            </a:r>
            <a:r>
              <a:rPr lang="en-US" dirty="0" smtClean="0"/>
              <a:t>        (</a:t>
            </a:r>
            <a:r>
              <a:rPr lang="en-US" dirty="0"/>
              <a:t>Originally Chariot-Victor Books, 1989)</a:t>
            </a:r>
          </a:p>
          <a:p>
            <a:r>
              <a:rPr lang="en-US" i="1" dirty="0"/>
              <a:t>Be All You Can Be</a:t>
            </a:r>
            <a:r>
              <a:rPr lang="en-US" dirty="0"/>
              <a:t>, Cook </a:t>
            </a:r>
            <a:r>
              <a:rPr lang="en-US" dirty="0" smtClean="0"/>
              <a:t>Communications             </a:t>
            </a:r>
            <a:r>
              <a:rPr lang="en-US" dirty="0"/>
              <a:t>(Originally Chariot-Victor Books, 1987)</a:t>
            </a:r>
          </a:p>
          <a:p>
            <a:r>
              <a:rPr lang="en-US" i="1" dirty="0"/>
              <a:t>Make Today Count</a:t>
            </a:r>
            <a:r>
              <a:rPr lang="en-US" dirty="0"/>
              <a:t>, Center Street, First Center Street Edition: June 2008</a:t>
            </a:r>
          </a:p>
          <a:p>
            <a:r>
              <a:rPr lang="en-US" i="1" dirty="0"/>
              <a:t>How Successful People Think</a:t>
            </a:r>
            <a:r>
              <a:rPr lang="en-US" dirty="0"/>
              <a:t> (originally published as </a:t>
            </a:r>
            <a:r>
              <a:rPr lang="en-US" i="1" dirty="0"/>
              <a:t>Thinking for a Change</a:t>
            </a:r>
            <a:r>
              <a:rPr lang="en-US" dirty="0"/>
              <a:t>), </a:t>
            </a:r>
            <a:r>
              <a:rPr lang="en-US" dirty="0" smtClean="0"/>
              <a:t> </a:t>
            </a:r>
            <a:r>
              <a:rPr lang="en-US" dirty="0"/>
              <a:t>June 2009</a:t>
            </a:r>
          </a:p>
          <a:p>
            <a:r>
              <a:rPr lang="en-US" i="1" dirty="0"/>
              <a:t>John </a:t>
            </a:r>
            <a:r>
              <a:rPr lang="en-US" i="1" dirty="0" err="1" smtClean="0"/>
              <a:t>C.Maxwell</a:t>
            </a:r>
            <a:r>
              <a:rPr lang="en-US" i="1" dirty="0"/>
              <a:t>. </a:t>
            </a:r>
            <a:r>
              <a:rPr lang="en-US" i="1" dirty="0">
                <a:hlinkClick r:id="rId3"/>
              </a:rPr>
              <a:t>"A Minute With Maxwell"</a:t>
            </a:r>
            <a:r>
              <a:rPr lang="en-US" i="1" dirty="0"/>
              <a:t>. website (Podcast). The John Maxwell Team. Retrieved 1 May </a:t>
            </a:r>
            <a:r>
              <a:rPr lang="en-US" i="1" dirty="0" smtClean="0"/>
              <a:t>2015       </a:t>
            </a:r>
            <a:r>
              <a:rPr lang="en-US" i="1" dirty="0" err="1" smtClean="0"/>
              <a:t>angie</a:t>
            </a:r>
            <a:r>
              <a:rPr lang="en-US" i="1" dirty="0" smtClean="0"/>
              <a:t>/</a:t>
            </a:r>
            <a:r>
              <a:rPr lang="en-US" i="1" dirty="0" err="1" smtClean="0"/>
              <a:t>becky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5409110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52600" y="1428750"/>
            <a:ext cx="5723468" cy="907518"/>
          </a:xfrm>
        </p:spPr>
        <p:txBody>
          <a:bodyPr>
            <a:prstTxWarp prst="textPlain">
              <a:avLst/>
            </a:prstTxWarp>
            <a:normAutofit/>
          </a:bodyPr>
          <a:lstStyle/>
          <a:p>
            <a:r>
              <a:rPr lang="en-US" sz="3200" u="sng" dirty="0" smtClean="0"/>
              <a:t>Leadership</a:t>
            </a:r>
            <a:r>
              <a:rPr lang="en-US" sz="4000" u="sng" dirty="0" smtClean="0"/>
              <a:t> 101</a:t>
            </a:r>
            <a:endParaRPr lang="en-US" sz="4000" u="sng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 lnSpcReduction="10000"/>
          </a:bodyPr>
          <a:lstStyle/>
          <a:p>
            <a:endParaRPr lang="en-US" i="1" dirty="0" smtClean="0">
              <a:solidFill>
                <a:srgbClr val="C00000"/>
              </a:solidFill>
            </a:endParaRPr>
          </a:p>
          <a:p>
            <a:r>
              <a:rPr lang="en-US" i="1" dirty="0" smtClean="0">
                <a:solidFill>
                  <a:srgbClr val="C00000"/>
                </a:solidFill>
              </a:rPr>
              <a:t>“Everything rises and falls on leadership.”</a:t>
            </a:r>
          </a:p>
          <a:p>
            <a:r>
              <a:rPr lang="en-US" i="1" dirty="0" smtClean="0">
                <a:solidFill>
                  <a:srgbClr val="C00000"/>
                </a:solidFill>
              </a:rPr>
              <a:t>-John C. Maxwell</a:t>
            </a:r>
            <a:endParaRPr lang="en-US" i="1" dirty="0">
              <a:solidFill>
                <a:srgbClr val="C00000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C00000"/>
                </a:solidFill>
                <a:latin typeface="Candara" panose="020E0502030303020204" pitchFamily="34" charset="0"/>
              </a:rPr>
              <a:t>Copyright © 2017 Rebekah Joy</a:t>
            </a:r>
            <a:endParaRPr lang="en-US" dirty="0">
              <a:solidFill>
                <a:srgbClr val="C00000"/>
              </a:solidFill>
              <a:latin typeface="Candara" panose="020E05020303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1126738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079684" y="1105822"/>
            <a:ext cx="3064827" cy="1127278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John C. Maxwell</a:t>
            </a:r>
            <a:br>
              <a:rPr lang="en-US" dirty="0" smtClean="0"/>
            </a:br>
            <a:r>
              <a:rPr lang="en-US" i="1" dirty="0" smtClean="0">
                <a:solidFill>
                  <a:srgbClr val="C00000"/>
                </a:solidFill>
              </a:rPr>
              <a:t>The 21 Irrefutable Laws of Leadership</a:t>
            </a:r>
            <a:endParaRPr lang="en-US" i="1" dirty="0">
              <a:solidFill>
                <a:srgbClr val="C00000"/>
              </a:solidFill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sz="half" idx="2"/>
          </p:nvPr>
        </p:nvSpPr>
        <p:spPr>
          <a:xfrm rot="-60000">
            <a:off x="1163823" y="2420116"/>
            <a:ext cx="3048891" cy="1809566"/>
          </a:xfrm>
        </p:spPr>
        <p:txBody>
          <a:bodyPr>
            <a:normAutofit fontScale="77500" lnSpcReduction="20000"/>
          </a:bodyPr>
          <a:lstStyle/>
          <a:p>
            <a:pPr marL="285750" indent="-285750" algn="l">
              <a:buFont typeface="Wingdings" panose="05000000000000000000" pitchFamily="2" charset="2"/>
              <a:buChar char="§"/>
            </a:pPr>
            <a:r>
              <a:rPr lang="en-US" i="1" dirty="0" smtClean="0"/>
              <a:t>21 Laws </a:t>
            </a:r>
            <a:r>
              <a:rPr lang="en-US" dirty="0" smtClean="0"/>
              <a:t>has been translated into 47 languages</a:t>
            </a:r>
          </a:p>
          <a:p>
            <a:pPr marL="285750" indent="-285750" algn="l">
              <a:buFont typeface="Wingdings" panose="05000000000000000000" pitchFamily="2" charset="2"/>
              <a:buChar char="§"/>
            </a:pPr>
            <a:r>
              <a:rPr lang="en-US" dirty="0" smtClean="0"/>
              <a:t>#1 New York Times best-selling author of over 100 books</a:t>
            </a:r>
          </a:p>
          <a:p>
            <a:pPr marL="285750" indent="-285750" algn="l">
              <a:buFont typeface="Wingdings" panose="05000000000000000000" pitchFamily="2" charset="2"/>
              <a:buChar char="§"/>
            </a:pPr>
            <a:r>
              <a:rPr lang="en-US" dirty="0" smtClean="0"/>
              <a:t>Sold over 25 million copies in 50 languages</a:t>
            </a:r>
          </a:p>
          <a:p>
            <a:pPr marL="285750" indent="-285750" algn="l">
              <a:buFont typeface="Wingdings" panose="05000000000000000000" pitchFamily="2" charset="2"/>
              <a:buChar char="§"/>
            </a:pPr>
            <a:r>
              <a:rPr lang="en-US" dirty="0" smtClean="0"/>
              <a:t>Has consistently been voted the world’s #1 Leadership Guru</a:t>
            </a:r>
          </a:p>
          <a:p>
            <a:pPr marL="285750" indent="-285750" algn="l">
              <a:buFont typeface="Wingdings" panose="05000000000000000000" pitchFamily="2" charset="2"/>
              <a:buChar char="§"/>
            </a:pPr>
            <a:r>
              <a:rPr lang="en-US" dirty="0" smtClean="0"/>
              <a:t>#6 on Amazon’s all-time best-seller list</a:t>
            </a:r>
          </a:p>
          <a:p>
            <a:pPr algn="l"/>
            <a:endParaRPr lang="en-US" dirty="0" smtClean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40831">
            <a:off x="4724400" y="628650"/>
            <a:ext cx="2514600" cy="18859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54426">
            <a:off x="5931522" y="2374587"/>
            <a:ext cx="1931988" cy="217443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C00000"/>
                </a:solidFill>
                <a:latin typeface="Candara" panose="020E0502030303020204" pitchFamily="34" charset="0"/>
              </a:rPr>
              <a:t>Copyright © 2017 Rebekah Joy</a:t>
            </a:r>
            <a:endParaRPr lang="en-US" dirty="0">
              <a:solidFill>
                <a:srgbClr val="C00000"/>
              </a:solidFill>
              <a:latin typeface="Candara" panose="020E05020303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0941113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6800" y="742950"/>
            <a:ext cx="6965245" cy="619701"/>
          </a:xfrm>
        </p:spPr>
        <p:txBody>
          <a:bodyPr>
            <a:prstTxWarp prst="textPlain">
              <a:avLst/>
            </a:prstTxWarp>
            <a:normAutofit fontScale="90000"/>
          </a:bodyPr>
          <a:lstStyle/>
          <a:p>
            <a:r>
              <a:rPr lang="en-US" sz="3600" dirty="0" smtClean="0"/>
              <a:t>What is Leadership?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US" dirty="0" smtClean="0"/>
              <a:t>Leadership of </a:t>
            </a:r>
            <a:r>
              <a:rPr lang="en-US" dirty="0" smtClean="0">
                <a:solidFill>
                  <a:srgbClr val="C00000"/>
                </a:solidFill>
              </a:rPr>
              <a:t>Self</a:t>
            </a:r>
            <a:r>
              <a:rPr lang="en-US" dirty="0" smtClean="0">
                <a:sym typeface="Wingdings" panose="05000000000000000000" pitchFamily="2" charset="2"/>
              </a:rPr>
              <a:t/>
            </a:r>
            <a:br>
              <a:rPr lang="en-US" dirty="0" smtClean="0">
                <a:sym typeface="Wingdings" panose="05000000000000000000" pitchFamily="2" charset="2"/>
              </a:rPr>
            </a:br>
            <a:r>
              <a:rPr lang="en-US" dirty="0" smtClean="0">
                <a:sym typeface="Wingdings" panose="05000000000000000000" pitchFamily="2" charset="2"/>
              </a:rPr>
              <a:t>     </a:t>
            </a:r>
            <a:r>
              <a:rPr lang="en-US" dirty="0" smtClean="0"/>
              <a:t>Leadership of </a:t>
            </a:r>
            <a:r>
              <a:rPr lang="en-US" dirty="0" smtClean="0">
                <a:solidFill>
                  <a:srgbClr val="C00000"/>
                </a:solidFill>
              </a:rPr>
              <a:t>Others</a:t>
            </a:r>
            <a:r>
              <a:rPr lang="en-US" dirty="0" smtClean="0">
                <a:sym typeface="Wingdings" panose="05000000000000000000" pitchFamily="2" charset="2"/>
              </a:rPr>
              <a:t/>
            </a:r>
            <a:br>
              <a:rPr lang="en-US" dirty="0" smtClean="0">
                <a:sym typeface="Wingdings" panose="05000000000000000000" pitchFamily="2" charset="2"/>
              </a:rPr>
            </a:br>
            <a:r>
              <a:rPr lang="en-US" dirty="0" smtClean="0">
                <a:sym typeface="Wingdings" panose="05000000000000000000" pitchFamily="2" charset="2"/>
              </a:rPr>
              <a:t>	</a:t>
            </a:r>
            <a:r>
              <a:rPr lang="en-US" dirty="0" smtClean="0"/>
              <a:t>Leadership of </a:t>
            </a:r>
            <a:r>
              <a:rPr lang="en-US" dirty="0" smtClean="0">
                <a:solidFill>
                  <a:srgbClr val="C00000"/>
                </a:solidFill>
              </a:rPr>
              <a:t>Leaders</a:t>
            </a:r>
            <a:r>
              <a:rPr lang="en-US" dirty="0" smtClean="0">
                <a:sym typeface="Wingdings" panose="05000000000000000000" pitchFamily="2" charset="2"/>
              </a:rPr>
              <a:t/>
            </a:r>
            <a:br>
              <a:rPr lang="en-US" dirty="0" smtClean="0">
                <a:sym typeface="Wingdings" panose="05000000000000000000" pitchFamily="2" charset="2"/>
              </a:rPr>
            </a:br>
            <a:r>
              <a:rPr lang="en-US" dirty="0" smtClean="0">
                <a:sym typeface="Wingdings" panose="05000000000000000000" pitchFamily="2" charset="2"/>
              </a:rPr>
              <a:t>	     </a:t>
            </a:r>
            <a:r>
              <a:rPr lang="en-US" dirty="0" smtClean="0"/>
              <a:t>Leadership of </a:t>
            </a:r>
            <a:r>
              <a:rPr lang="en-US" dirty="0" smtClean="0">
                <a:solidFill>
                  <a:srgbClr val="C00000"/>
                </a:solidFill>
              </a:rPr>
              <a:t>Enterprises</a:t>
            </a:r>
            <a:r>
              <a:rPr lang="en-US" dirty="0" smtClean="0">
                <a:sym typeface="Wingdings" panose="05000000000000000000" pitchFamily="2" charset="2"/>
              </a:rPr>
              <a:t> </a:t>
            </a:r>
            <a:br>
              <a:rPr lang="en-US" dirty="0" smtClean="0">
                <a:sym typeface="Wingdings" panose="05000000000000000000" pitchFamily="2" charset="2"/>
              </a:rPr>
            </a:br>
            <a:r>
              <a:rPr lang="en-US" dirty="0" smtClean="0">
                <a:sym typeface="Wingdings" panose="05000000000000000000" pitchFamily="2" charset="2"/>
              </a:rPr>
              <a:t>		</a:t>
            </a:r>
            <a:r>
              <a:rPr lang="en-US" dirty="0" smtClean="0"/>
              <a:t>Leadership of </a:t>
            </a:r>
            <a:r>
              <a:rPr lang="en-US" dirty="0" smtClean="0">
                <a:solidFill>
                  <a:srgbClr val="C00000"/>
                </a:solidFill>
              </a:rPr>
              <a:t>Countries</a:t>
            </a:r>
          </a:p>
          <a:p>
            <a:pPr marL="0" indent="0">
              <a:buNone/>
            </a:pPr>
            <a:endParaRPr lang="en-US" dirty="0" smtClean="0"/>
          </a:p>
          <a:p>
            <a:pPr marL="0" indent="0" algn="ctr">
              <a:buNone/>
            </a:pPr>
            <a:r>
              <a:rPr lang="en-US" dirty="0" smtClean="0">
                <a:solidFill>
                  <a:srgbClr val="C00000"/>
                </a:solidFill>
              </a:rPr>
              <a:t>Leadership</a:t>
            </a:r>
            <a:r>
              <a:rPr lang="en-US" dirty="0" smtClean="0"/>
              <a:t>—the process of developing potential into desired results through the systematic organization of talent.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C00000"/>
                </a:solidFill>
                <a:latin typeface="Candara" panose="020E0502030303020204" pitchFamily="34" charset="0"/>
              </a:rPr>
              <a:t>Copyright © 2017 Rebekah Joy</a:t>
            </a:r>
            <a:endParaRPr lang="en-US" dirty="0">
              <a:solidFill>
                <a:srgbClr val="C00000"/>
              </a:solidFill>
              <a:latin typeface="Candara" panose="020E05020303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4049482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819150"/>
            <a:ext cx="6965245" cy="543501"/>
          </a:xfrm>
        </p:spPr>
        <p:txBody>
          <a:bodyPr>
            <a:prstTxWarp prst="textPlain">
              <a:avLst/>
            </a:prstTxWarp>
            <a:normAutofit fontScale="90000"/>
          </a:bodyPr>
          <a:lstStyle/>
          <a:p>
            <a:r>
              <a:rPr lang="en-US" sz="3600" dirty="0" smtClean="0"/>
              <a:t>Talent Is Not Enough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1" y="1714500"/>
            <a:ext cx="6196405" cy="2863552"/>
          </a:xfrm>
        </p:spPr>
        <p:txBody>
          <a:bodyPr>
            <a:normAutofit fontScale="70000" lnSpcReduction="20000"/>
          </a:bodyPr>
          <a:lstStyle/>
          <a:p>
            <a:pPr>
              <a:buFont typeface="Wingdings" panose="05000000000000000000" pitchFamily="2" charset="2"/>
              <a:buChar char="§"/>
            </a:pPr>
            <a:r>
              <a:rPr lang="en-US" dirty="0" smtClean="0"/>
              <a:t>Talent </a:t>
            </a:r>
            <a:r>
              <a:rPr lang="en-US" b="1" dirty="0" smtClean="0">
                <a:solidFill>
                  <a:srgbClr val="C00000"/>
                </a:solidFill>
              </a:rPr>
              <a:t>≠</a:t>
            </a:r>
            <a:r>
              <a:rPr lang="en-US" dirty="0" smtClean="0"/>
              <a:t> Results</a:t>
            </a:r>
            <a:endParaRPr lang="en-US" dirty="0"/>
          </a:p>
          <a:p>
            <a:pPr>
              <a:buFont typeface="Wingdings" panose="05000000000000000000" pitchFamily="2" charset="2"/>
              <a:buChar char="§"/>
            </a:pPr>
            <a:r>
              <a:rPr lang="en-US" dirty="0" smtClean="0"/>
              <a:t>Catalyst: Potential </a:t>
            </a:r>
            <a:r>
              <a:rPr lang="en-US" dirty="0" smtClean="0">
                <a:sym typeface="Wingdings" panose="05000000000000000000" pitchFamily="2" charset="2"/>
              </a:rPr>
              <a:t> Results = </a:t>
            </a:r>
            <a:r>
              <a:rPr lang="en-US" b="1" dirty="0" smtClean="0">
                <a:solidFill>
                  <a:srgbClr val="C00000"/>
                </a:solidFill>
                <a:sym typeface="Wingdings" panose="05000000000000000000" pitchFamily="2" charset="2"/>
              </a:rPr>
              <a:t>Leadership</a:t>
            </a:r>
            <a:endParaRPr lang="en-US" b="1" dirty="0" smtClean="0">
              <a:solidFill>
                <a:srgbClr val="C00000"/>
              </a:solidFill>
            </a:endParaRPr>
          </a:p>
          <a:p>
            <a:endParaRPr lang="en-US" dirty="0" smtClean="0"/>
          </a:p>
          <a:p>
            <a:pPr>
              <a:buFont typeface="Wingdings" panose="05000000000000000000" pitchFamily="2" charset="2"/>
              <a:buChar char="§"/>
            </a:pPr>
            <a:r>
              <a:rPr lang="en-US" dirty="0" smtClean="0"/>
              <a:t>&gt; 50% of CEOs from Fortune 500 companies had C or C- averages in college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dirty="0" smtClean="0"/>
              <a:t>65% of U.S. Senators &amp; 75% of U.S. Presidents were in the lower half of their school classes</a:t>
            </a:r>
            <a:endParaRPr lang="en-US" dirty="0"/>
          </a:p>
          <a:p>
            <a:pPr>
              <a:buFont typeface="Wingdings" panose="05000000000000000000" pitchFamily="2" charset="2"/>
              <a:buChar char="§"/>
            </a:pPr>
            <a:r>
              <a:rPr lang="en-US" dirty="0" smtClean="0"/>
              <a:t>&gt; 50% of millionaire entrepreneurs never finished college</a:t>
            </a:r>
          </a:p>
          <a:p>
            <a:pPr marL="0" indent="0" algn="ctr">
              <a:buNone/>
            </a:pPr>
            <a:r>
              <a:rPr lang="en-US" i="1" dirty="0"/>
              <a:t/>
            </a:r>
            <a:br>
              <a:rPr lang="en-US" i="1" dirty="0"/>
            </a:b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C00000"/>
                </a:solidFill>
                <a:latin typeface="Candara" panose="020E0502030303020204" pitchFamily="34" charset="0"/>
              </a:rPr>
              <a:t>Copyright © 2017 Rebekah Joy</a:t>
            </a:r>
            <a:endParaRPr lang="en-US" dirty="0">
              <a:solidFill>
                <a:srgbClr val="C00000"/>
              </a:solidFill>
              <a:latin typeface="Candara" panose="020E05020303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4147282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143000" y="819150"/>
            <a:ext cx="6965245" cy="543500"/>
          </a:xfrm>
        </p:spPr>
        <p:txBody>
          <a:bodyPr>
            <a:prstTxWarp prst="textPlain">
              <a:avLst>
                <a:gd name="adj" fmla="val 50000"/>
              </a:avLst>
            </a:prstTxWarp>
            <a:normAutofit fontScale="90000"/>
          </a:bodyPr>
          <a:lstStyle/>
          <a:p>
            <a:r>
              <a:rPr lang="en-US" sz="3600" dirty="0" smtClean="0"/>
              <a:t>Summary of the Laws</a:t>
            </a:r>
            <a:endParaRPr lang="en-US" sz="3600" dirty="0"/>
          </a:p>
        </p:txBody>
      </p:sp>
      <p:sp>
        <p:nvSpPr>
          <p:cNvPr id="9" name="Content Placeholder 8"/>
          <p:cNvSpPr>
            <a:spLocks noGrp="1"/>
          </p:cNvSpPr>
          <p:nvPr>
            <p:ph idx="1"/>
          </p:nvPr>
        </p:nvSpPr>
        <p:spPr>
          <a:xfrm>
            <a:off x="1447801" y="1771650"/>
            <a:ext cx="6196405" cy="2343150"/>
          </a:xfrm>
        </p:spPr>
        <p:txBody>
          <a:bodyPr>
            <a:normAutofit fontScale="92500" lnSpcReduction="10000"/>
          </a:bodyPr>
          <a:lstStyle/>
          <a:p>
            <a:pPr marL="0" indent="0" algn="ctr">
              <a:buNone/>
            </a:pPr>
            <a:r>
              <a:rPr lang="en-US" sz="2600" u="sng" dirty="0" smtClean="0"/>
              <a:t>The Law of the Lid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i="1" dirty="0" smtClean="0">
                <a:solidFill>
                  <a:srgbClr val="C00000"/>
                </a:solidFill>
              </a:rPr>
              <a:t>Leadership Ability Determines </a:t>
            </a:r>
            <a:br>
              <a:rPr lang="en-US" i="1" dirty="0" smtClean="0">
                <a:solidFill>
                  <a:srgbClr val="C00000"/>
                </a:solidFill>
              </a:rPr>
            </a:br>
            <a:r>
              <a:rPr lang="en-US" i="1" dirty="0" smtClean="0">
                <a:solidFill>
                  <a:srgbClr val="C00000"/>
                </a:solidFill>
              </a:rPr>
              <a:t>a Person’s Level of Effectiveness</a:t>
            </a:r>
          </a:p>
          <a:p>
            <a:pPr marL="0" indent="0" algn="ctr">
              <a:buNone/>
            </a:pPr>
            <a:r>
              <a:rPr lang="en-US" dirty="0" smtClean="0">
                <a:solidFill>
                  <a:srgbClr val="C00000"/>
                </a:solidFill>
              </a:rPr>
              <a:t/>
            </a:r>
            <a:br>
              <a:rPr lang="en-US" dirty="0" smtClean="0">
                <a:solidFill>
                  <a:srgbClr val="C00000"/>
                </a:solidFill>
              </a:rPr>
            </a:br>
            <a:r>
              <a:rPr lang="en-US" sz="2600" u="sng" dirty="0" smtClean="0"/>
              <a:t>The Law of Influence </a:t>
            </a:r>
            <a:r>
              <a:rPr lang="en-US" dirty="0" smtClean="0">
                <a:solidFill>
                  <a:srgbClr val="00B0F0"/>
                </a:solidFill>
              </a:rPr>
              <a:t/>
            </a:r>
            <a:br>
              <a:rPr lang="en-US" dirty="0" smtClean="0">
                <a:solidFill>
                  <a:srgbClr val="00B0F0"/>
                </a:solidFill>
              </a:rPr>
            </a:br>
            <a:r>
              <a:rPr lang="en-US" i="1" dirty="0" smtClean="0">
                <a:solidFill>
                  <a:srgbClr val="C00000"/>
                </a:solidFill>
              </a:rPr>
              <a:t>The True Measure of Leadership is Influence; Nothing More, Nothing Less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C00000"/>
                </a:solidFill>
                <a:latin typeface="Candara" panose="020E0502030303020204" pitchFamily="34" charset="0"/>
              </a:rPr>
              <a:t>Copyright © 2017 Rebekah Joy</a:t>
            </a:r>
            <a:endParaRPr lang="en-US" dirty="0">
              <a:solidFill>
                <a:srgbClr val="C00000"/>
              </a:solidFill>
              <a:latin typeface="Candara" panose="020E05020303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1058695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prstTxWarp prst="textPlain">
              <a:avLst/>
            </a:prstTxWarp>
            <a:normAutofit fontScale="90000"/>
          </a:bodyPr>
          <a:lstStyle/>
          <a:p>
            <a:r>
              <a:rPr lang="en-US" dirty="0" smtClean="0"/>
              <a:t>The Law of the Lid</a:t>
            </a:r>
            <a:br>
              <a:rPr lang="en-US" dirty="0" smtClean="0"/>
            </a:br>
            <a:r>
              <a:rPr lang="en-US" sz="2200" i="1" dirty="0" smtClean="0">
                <a:solidFill>
                  <a:srgbClr val="C00000"/>
                </a:solidFill>
              </a:rPr>
              <a:t>Leadership</a:t>
            </a:r>
            <a:r>
              <a:rPr lang="en-US" sz="2200" dirty="0" smtClean="0">
                <a:solidFill>
                  <a:srgbClr val="C00000"/>
                </a:solidFill>
              </a:rPr>
              <a:t> </a:t>
            </a:r>
            <a:r>
              <a:rPr lang="en-US" sz="2200" i="1" dirty="0" smtClean="0">
                <a:solidFill>
                  <a:srgbClr val="C00000"/>
                </a:solidFill>
              </a:rPr>
              <a:t>Ability Determines a Person’s Level of Effectiveness</a:t>
            </a:r>
            <a:endParaRPr lang="en-US" i="1" dirty="0">
              <a:solidFill>
                <a:srgbClr val="C0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47801" y="1657350"/>
            <a:ext cx="6196405" cy="2702859"/>
          </a:xfrm>
        </p:spPr>
        <p:txBody>
          <a:bodyPr>
            <a:normAutofit fontScale="70000" lnSpcReduction="20000"/>
          </a:bodyPr>
          <a:lstStyle/>
          <a:p>
            <a:pPr marL="0" indent="0" algn="ctr">
              <a:buNone/>
            </a:pPr>
            <a:r>
              <a:rPr lang="en-US" sz="2600" dirty="0" smtClean="0"/>
              <a:t>How well you lead determines </a:t>
            </a:r>
            <a:br>
              <a:rPr lang="en-US" sz="2600" dirty="0" smtClean="0"/>
            </a:br>
            <a:r>
              <a:rPr lang="en-US" sz="2600" dirty="0" smtClean="0"/>
              <a:t>how successful you are.</a:t>
            </a:r>
            <a:br>
              <a:rPr lang="en-US" sz="2600" dirty="0" smtClean="0"/>
            </a:br>
            <a:endParaRPr lang="en-US" sz="2600" dirty="0" smtClean="0"/>
          </a:p>
          <a:p>
            <a:pPr marL="0" indent="0" algn="ctr">
              <a:buNone/>
            </a:pPr>
            <a:r>
              <a:rPr lang="en-US" b="1" i="1" dirty="0" smtClean="0"/>
              <a:t>Your</a:t>
            </a:r>
            <a:r>
              <a:rPr lang="en-US" dirty="0" smtClean="0"/>
              <a:t> leadership ability is the</a:t>
            </a:r>
            <a:r>
              <a:rPr lang="en-US" b="1" dirty="0" smtClean="0"/>
              <a:t> </a:t>
            </a:r>
            <a:r>
              <a:rPr lang="en-US" b="1" dirty="0">
                <a:solidFill>
                  <a:srgbClr val="C00000"/>
                </a:solidFill>
              </a:rPr>
              <a:t>l</a:t>
            </a:r>
            <a:r>
              <a:rPr lang="en-US" b="1" dirty="0" smtClean="0">
                <a:solidFill>
                  <a:srgbClr val="C00000"/>
                </a:solidFill>
              </a:rPr>
              <a:t>id</a:t>
            </a:r>
            <a:r>
              <a:rPr lang="en-US" b="1" dirty="0" smtClean="0"/>
              <a:t> </a:t>
            </a:r>
            <a:r>
              <a:rPr lang="en-US" dirty="0" smtClean="0"/>
              <a:t>on your potential</a:t>
            </a:r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Hand Illustration: 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dirty="0" smtClean="0"/>
              <a:t>Right Hand = Your current leadership level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dirty="0" smtClean="0"/>
              <a:t>Left Hand = Your business, organization, or team</a:t>
            </a:r>
          </a:p>
          <a:p>
            <a:pPr marL="0" indent="0" algn="ctr">
              <a:buNone/>
            </a:pPr>
            <a:r>
              <a:rPr lang="en-US" sz="2300" dirty="0" smtClean="0"/>
              <a:t/>
            </a:r>
            <a:br>
              <a:rPr lang="en-US" sz="2300" dirty="0" smtClean="0"/>
            </a:br>
            <a:r>
              <a:rPr lang="en-US" sz="2300" dirty="0" smtClean="0"/>
              <a:t>Dedication </a:t>
            </a:r>
            <a:r>
              <a:rPr lang="en-US" sz="2300" dirty="0"/>
              <a:t>+ Hard Work ≠ </a:t>
            </a:r>
            <a:r>
              <a:rPr lang="en-US" sz="2300" dirty="0" smtClean="0">
                <a:solidFill>
                  <a:srgbClr val="C00000"/>
                </a:solidFill>
              </a:rPr>
              <a:t>Effectiveness as a Leader</a:t>
            </a:r>
            <a:endParaRPr lang="en-US" sz="230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C00000"/>
                </a:solidFill>
                <a:latin typeface="Candara" panose="020E0502030303020204" pitchFamily="34" charset="0"/>
              </a:rPr>
              <a:t>Copyright © 2017 Rebekah Joy</a:t>
            </a:r>
            <a:endParaRPr lang="en-US" dirty="0">
              <a:solidFill>
                <a:srgbClr val="C00000"/>
              </a:solidFill>
              <a:latin typeface="Candara" panose="020E05020303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3424393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742950"/>
            <a:ext cx="6965245" cy="619700"/>
          </a:xfrm>
        </p:spPr>
        <p:txBody>
          <a:bodyPr>
            <a:prstTxWarp prst="textPlain">
              <a:avLst/>
            </a:prstTxWarp>
            <a:normAutofit fontScale="90000"/>
          </a:bodyPr>
          <a:lstStyle/>
          <a:p>
            <a:r>
              <a:rPr lang="en-US" sz="3600" dirty="0" smtClean="0"/>
              <a:t>Unlimited Potential</a:t>
            </a:r>
            <a:endParaRPr lang="en-US" sz="360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C00000"/>
                </a:solidFill>
                <a:latin typeface="Candara" panose="020E0502030303020204" pitchFamily="34" charset="0"/>
              </a:rPr>
              <a:t>Copyright © 2017 Rebekah Joy</a:t>
            </a:r>
            <a:endParaRPr lang="en-US" dirty="0">
              <a:solidFill>
                <a:srgbClr val="C00000"/>
              </a:solidFill>
              <a:latin typeface="Candara" panose="020E0502030303020204" pitchFamily="34" charset="0"/>
            </a:endParaRP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8575" y="2041402"/>
            <a:ext cx="3200400" cy="1801265"/>
          </a:xfrm>
          <a:effectLst>
            <a:softEdge rad="63500"/>
          </a:effectLst>
        </p:spPr>
      </p:pic>
      <p:sp>
        <p:nvSpPr>
          <p:cNvPr id="6" name="Content Placeholder 5"/>
          <p:cNvSpPr>
            <a:spLocks noGrp="1"/>
          </p:cNvSpPr>
          <p:nvPr>
            <p:ph sz="quarter" idx="14"/>
          </p:nvPr>
        </p:nvSpPr>
        <p:spPr>
          <a:xfrm>
            <a:off x="4724400" y="1828800"/>
            <a:ext cx="3200400" cy="2703909"/>
          </a:xfrm>
        </p:spPr>
        <p:txBody>
          <a:bodyPr>
            <a:normAutofit fontScale="85000" lnSpcReduction="20000"/>
          </a:bodyPr>
          <a:lstStyle/>
          <a:p>
            <a:pPr>
              <a:buFont typeface="Wingdings" panose="05000000000000000000" pitchFamily="2" charset="2"/>
              <a:buChar char="§"/>
            </a:pPr>
            <a:r>
              <a:rPr lang="en-US" dirty="0" smtClean="0"/>
              <a:t>Electricity: </a:t>
            </a:r>
            <a:br>
              <a:rPr lang="en-US" dirty="0" smtClean="0"/>
            </a:br>
            <a:r>
              <a:rPr lang="en-US" dirty="0" smtClean="0">
                <a:solidFill>
                  <a:srgbClr val="C00000"/>
                </a:solidFill>
                <a:sym typeface="Wingdings" panose="05000000000000000000" pitchFamily="2" charset="2"/>
              </a:rPr>
              <a:t>Your Potential</a:t>
            </a:r>
            <a:endParaRPr lang="en-US" dirty="0" smtClean="0">
              <a:sym typeface="Wingdings" panose="05000000000000000000" pitchFamily="2" charset="2"/>
            </a:endParaRPr>
          </a:p>
          <a:p>
            <a:pPr>
              <a:buFont typeface="Wingdings" panose="05000000000000000000" pitchFamily="2" charset="2"/>
              <a:buChar char="§"/>
            </a:pPr>
            <a:r>
              <a:rPr lang="en-US" dirty="0" smtClean="0"/>
              <a:t>Lamp:</a:t>
            </a:r>
            <a:r>
              <a:rPr lang="en-US" dirty="0" smtClean="0">
                <a:sym typeface="Wingdings" panose="05000000000000000000" pitchFamily="2" charset="2"/>
              </a:rPr>
              <a:t> </a:t>
            </a:r>
            <a:r>
              <a:rPr lang="en-US" dirty="0" smtClean="0">
                <a:solidFill>
                  <a:srgbClr val="C00000"/>
                </a:solidFill>
                <a:sym typeface="Wingdings" panose="05000000000000000000" pitchFamily="2" charset="2"/>
              </a:rPr>
              <a:t>You</a:t>
            </a:r>
            <a:endParaRPr lang="en-US" dirty="0" smtClean="0">
              <a:sym typeface="Wingdings" panose="05000000000000000000" pitchFamily="2" charset="2"/>
            </a:endParaRPr>
          </a:p>
          <a:p>
            <a:pPr>
              <a:buFont typeface="Wingdings" panose="05000000000000000000" pitchFamily="2" charset="2"/>
              <a:buChar char="§"/>
            </a:pPr>
            <a:r>
              <a:rPr lang="en-US" dirty="0" smtClean="0"/>
              <a:t>Light generated </a:t>
            </a:r>
            <a:br>
              <a:rPr lang="en-US" dirty="0" smtClean="0"/>
            </a:br>
            <a:r>
              <a:rPr lang="en-US" dirty="0" smtClean="0"/>
              <a:t>from the bulb: </a:t>
            </a:r>
            <a:br>
              <a:rPr lang="en-US" dirty="0" smtClean="0"/>
            </a:br>
            <a:r>
              <a:rPr lang="en-US" dirty="0" smtClean="0">
                <a:solidFill>
                  <a:srgbClr val="C00000"/>
                </a:solidFill>
                <a:sym typeface="Wingdings" panose="05000000000000000000" pitchFamily="2" charset="2"/>
              </a:rPr>
              <a:t>Your Results</a:t>
            </a:r>
          </a:p>
          <a:p>
            <a:pPr marL="0" indent="0">
              <a:buNone/>
            </a:pPr>
            <a:r>
              <a:rPr lang="en-US" dirty="0"/>
              <a:t>Your </a:t>
            </a:r>
            <a:r>
              <a:rPr lang="en-US" b="1" dirty="0"/>
              <a:t>Leadership Lid </a:t>
            </a:r>
            <a:r>
              <a:rPr lang="en-US" dirty="0"/>
              <a:t>is being seen and felt in your results every </a:t>
            </a:r>
            <a:r>
              <a:rPr lang="en-US" dirty="0" smtClean="0"/>
              <a:t>day.</a:t>
            </a:r>
            <a:endParaRPr lang="en-US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851314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6801" y="742950"/>
            <a:ext cx="6781800" cy="543501"/>
          </a:xfrm>
        </p:spPr>
        <p:txBody>
          <a:bodyPr>
            <a:prstTxWarp prst="textPlain">
              <a:avLst/>
            </a:prstTxWarp>
            <a:normAutofit fontScale="90000"/>
          </a:bodyPr>
          <a:lstStyle/>
          <a:p>
            <a:r>
              <a:rPr lang="en-US" sz="3600" dirty="0" smtClean="0"/>
              <a:t>The Law of Influence</a:t>
            </a:r>
            <a:endParaRPr lang="en-US" sz="3600" dirty="0">
              <a:solidFill>
                <a:srgbClr val="C00000"/>
              </a:solidFill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 algn="ctr">
              <a:buNone/>
            </a:pPr>
            <a:r>
              <a:rPr lang="en-US" i="1" dirty="0" smtClean="0">
                <a:solidFill>
                  <a:srgbClr val="C00000"/>
                </a:solidFill>
                <a:latin typeface="+mj-lt"/>
              </a:rPr>
              <a:t>The </a:t>
            </a:r>
            <a:r>
              <a:rPr lang="en-US" i="1" dirty="0">
                <a:solidFill>
                  <a:srgbClr val="C00000"/>
                </a:solidFill>
                <a:latin typeface="+mj-lt"/>
              </a:rPr>
              <a:t>True Measure of Leadership is </a:t>
            </a:r>
            <a:r>
              <a:rPr lang="en-US" i="1" dirty="0" smtClean="0">
                <a:solidFill>
                  <a:srgbClr val="C00000"/>
                </a:solidFill>
                <a:latin typeface="+mj-lt"/>
              </a:rPr>
              <a:t>Influence; </a:t>
            </a:r>
            <a:r>
              <a:rPr lang="en-US" i="1" dirty="0">
                <a:solidFill>
                  <a:srgbClr val="C00000"/>
                </a:solidFill>
                <a:latin typeface="+mj-lt"/>
              </a:rPr>
              <a:t>Nothing More, </a:t>
            </a:r>
            <a:r>
              <a:rPr lang="en-US" i="1" dirty="0" smtClean="0">
                <a:solidFill>
                  <a:srgbClr val="C00000"/>
                </a:solidFill>
                <a:latin typeface="+mj-lt"/>
              </a:rPr>
              <a:t>Nothing </a:t>
            </a:r>
            <a:r>
              <a:rPr lang="en-US" i="1" dirty="0">
                <a:solidFill>
                  <a:srgbClr val="C00000"/>
                </a:solidFill>
                <a:latin typeface="+mj-lt"/>
              </a:rPr>
              <a:t>Less</a:t>
            </a:r>
            <a:endParaRPr lang="en-US" i="1" dirty="0" smtClean="0">
              <a:latin typeface="+mj-lt"/>
            </a:endParaRPr>
          </a:p>
          <a:p>
            <a:pPr>
              <a:buFont typeface="Wingdings" panose="05000000000000000000" pitchFamily="2" charset="2"/>
              <a:buChar char="§"/>
            </a:pPr>
            <a:endParaRPr lang="en-US" dirty="0" smtClean="0"/>
          </a:p>
          <a:p>
            <a:pPr>
              <a:buFont typeface="Wingdings" panose="05000000000000000000" pitchFamily="2" charset="2"/>
              <a:buChar char="§"/>
            </a:pPr>
            <a:r>
              <a:rPr lang="en-US" dirty="0" smtClean="0"/>
              <a:t>Every interaction you have </a:t>
            </a:r>
            <a:br>
              <a:rPr lang="en-US" dirty="0" smtClean="0"/>
            </a:br>
            <a:r>
              <a:rPr lang="en-US" dirty="0" smtClean="0"/>
              <a:t>with another person is an </a:t>
            </a:r>
            <a:br>
              <a:rPr lang="en-US" dirty="0" smtClean="0"/>
            </a:br>
            <a:r>
              <a:rPr lang="en-US" dirty="0" smtClean="0"/>
              <a:t>attempt to influence them.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dirty="0" smtClean="0"/>
              <a:t>Greater impact requires </a:t>
            </a:r>
            <a:br>
              <a:rPr lang="en-US" dirty="0" smtClean="0"/>
            </a:br>
            <a:r>
              <a:rPr lang="en-US" dirty="0" smtClean="0"/>
              <a:t>greater influence.</a:t>
            </a: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C00000"/>
                </a:solidFill>
                <a:latin typeface="Candara" panose="020E0502030303020204" pitchFamily="34" charset="0"/>
              </a:rPr>
              <a:t>Copyright © 2017 Rebekah Joy</a:t>
            </a:r>
            <a:endParaRPr lang="en-US" dirty="0">
              <a:solidFill>
                <a:srgbClr val="C00000"/>
              </a:solidFill>
              <a:latin typeface="Candara" panose="020E0502030303020204" pitchFamily="34" charset="0"/>
            </a:endParaRPr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sz="quarter" idx="429496729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5001" y="2286000"/>
            <a:ext cx="2147987" cy="2158604"/>
          </a:xfrm>
        </p:spPr>
      </p:pic>
    </p:spTree>
    <p:extLst>
      <p:ext uri="{BB962C8B-B14F-4D97-AF65-F5344CB8AC3E}">
        <p14:creationId xmlns:p14="http://schemas.microsoft.com/office/powerpoint/2010/main" val="228697872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" name="TextBox 2"/>
          <p:cNvSpPr txBox="1"/>
          <p:nvPr/>
        </p:nvSpPr>
        <p:spPr>
          <a:xfrm>
            <a:off x="152400" y="133350"/>
            <a:ext cx="4572000" cy="2616101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r>
              <a:rPr lang="en-US" b="1" i="1" dirty="0" smtClean="0"/>
              <a:t>Shaklee has created a BRAND NEW </a:t>
            </a:r>
          </a:p>
          <a:p>
            <a:r>
              <a:rPr lang="en-US" b="1" i="1" dirty="0" smtClean="0"/>
              <a:t>Shaklee 180 Starter kit!!</a:t>
            </a:r>
          </a:p>
          <a:p>
            <a:r>
              <a:rPr lang="en-US" dirty="0" smtClean="0"/>
              <a:t>This kit includes: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2 Life Shake Canisters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30 day Vita Lea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30 day Metabolic Boost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1 box of Snack bars</a:t>
            </a:r>
          </a:p>
          <a:p>
            <a:r>
              <a:rPr lang="en-US" dirty="0" smtClean="0"/>
              <a:t>		</a:t>
            </a:r>
            <a:r>
              <a:rPr lang="en-US" sz="2000" b="1" dirty="0" smtClean="0"/>
              <a:t>For $150!!!</a:t>
            </a:r>
          </a:p>
          <a:p>
            <a:r>
              <a:rPr lang="en-US" dirty="0" smtClean="0"/>
              <a:t>The Starter Kit will be offered thru </a:t>
            </a:r>
            <a:r>
              <a:rPr lang="en-US" dirty="0"/>
              <a:t> </a:t>
            </a:r>
            <a:r>
              <a:rPr lang="en-US" dirty="0" smtClean="0"/>
              <a:t>2/28/17</a:t>
            </a:r>
            <a:r>
              <a:rPr lang="en-US" dirty="0" smtClean="0"/>
              <a:t>.</a:t>
            </a:r>
            <a:endParaRPr lang="en-US" dirty="0" smtClean="0"/>
          </a:p>
        </p:txBody>
      </p:sp>
      <p:sp useBgFill="1">
        <p:nvSpPr>
          <p:cNvPr id="4" name="TextBox 3"/>
          <p:cNvSpPr txBox="1"/>
          <p:nvPr/>
        </p:nvSpPr>
        <p:spPr>
          <a:xfrm>
            <a:off x="164460" y="2896088"/>
            <a:ext cx="8979540" cy="2585323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r>
              <a:rPr lang="en-US" dirty="0" smtClean="0"/>
              <a:t>So…</a:t>
            </a:r>
            <a:r>
              <a:rPr lang="en-US" b="1" dirty="0" smtClean="0"/>
              <a:t>. When you put the Shipping deal and the Shaklee 180 Starter kit deal TOGETHER,</a:t>
            </a:r>
          </a:p>
          <a:p>
            <a:r>
              <a:rPr lang="en-US" b="1" dirty="0" smtClean="0"/>
              <a:t>Someone could order the New Shaklee 180 Starter kit and receive: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A FREE Membership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AND possibly FREE Shipping thru 2/28 IF they use the </a:t>
            </a:r>
            <a:r>
              <a:rPr lang="en-US" dirty="0" err="1" smtClean="0"/>
              <a:t>Healthprint</a:t>
            </a:r>
            <a:r>
              <a:rPr lang="en-US" dirty="0" smtClean="0"/>
              <a:t> special mentioned earlier.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SPECIAL ITEM CODE THAT IS CUSTOMIZE-</a:t>
            </a:r>
            <a:r>
              <a:rPr lang="en-US" dirty="0" smtClean="0"/>
              <a:t>ABLE ( choose your flavors)  </a:t>
            </a:r>
            <a:r>
              <a:rPr lang="en-US" dirty="0"/>
              <a:t>ONCE IN YOUR CART: #89426. You can also find this Starter kit under the Healthy Weight tab (within the Shopping tab) in the Member Center or within </a:t>
            </a:r>
            <a:r>
              <a:rPr lang="en-US" dirty="0" smtClean="0"/>
              <a:t>your personal </a:t>
            </a:r>
            <a:r>
              <a:rPr lang="en-US" dirty="0"/>
              <a:t>Shaklee </a:t>
            </a:r>
            <a:r>
              <a:rPr lang="en-US" dirty="0" smtClean="0"/>
              <a:t>Website	</a:t>
            </a:r>
            <a:r>
              <a:rPr lang="en-US" dirty="0" err="1" smtClean="0"/>
              <a:t>francine</a:t>
            </a:r>
            <a:r>
              <a:rPr lang="en-US" dirty="0" smtClean="0"/>
              <a:t>			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82525" y="261287"/>
            <a:ext cx="3972023" cy="22342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960290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590550"/>
            <a:ext cx="6965245" cy="695900"/>
          </a:xfrm>
        </p:spPr>
        <p:txBody>
          <a:bodyPr>
            <a:prstTxWarp prst="textPlain">
              <a:avLst/>
            </a:prstTxWarp>
            <a:normAutofit/>
          </a:bodyPr>
          <a:lstStyle/>
          <a:p>
            <a:r>
              <a:rPr lang="en-US" sz="3600" dirty="0" smtClean="0"/>
              <a:t>Leadership is Learnable</a:t>
            </a:r>
            <a:endParaRPr lang="en-US" sz="3600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>
              <a:buFont typeface="Wingdings" panose="05000000000000000000" pitchFamily="2" charset="2"/>
              <a:buChar char="§"/>
            </a:pPr>
            <a:r>
              <a:rPr lang="en-US" dirty="0" smtClean="0"/>
              <a:t>Leadership </a:t>
            </a:r>
            <a:r>
              <a:rPr lang="en-US" dirty="0" smtClean="0">
                <a:solidFill>
                  <a:srgbClr val="C00000"/>
                </a:solidFill>
              </a:rPr>
              <a:t>= </a:t>
            </a:r>
            <a:r>
              <a:rPr lang="en-US" dirty="0" smtClean="0"/>
              <a:t>Influence</a:t>
            </a:r>
          </a:p>
          <a:p>
            <a:pPr marL="0" indent="0">
              <a:buNone/>
            </a:pPr>
            <a:r>
              <a:rPr lang="en-US" dirty="0" smtClean="0"/>
              <a:t>	Influence is a result of Adding Value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dirty="0" smtClean="0"/>
              <a:t>Leadership </a:t>
            </a:r>
            <a:r>
              <a:rPr lang="en-US" dirty="0" smtClean="0">
                <a:solidFill>
                  <a:srgbClr val="C00000"/>
                </a:solidFill>
              </a:rPr>
              <a:t>≠</a:t>
            </a:r>
            <a:r>
              <a:rPr lang="en-US" dirty="0" smtClean="0"/>
              <a:t> Position or Title</a:t>
            </a:r>
          </a:p>
          <a:p>
            <a:pPr>
              <a:buFont typeface="Wingdings" panose="05000000000000000000" pitchFamily="2" charset="2"/>
              <a:buChar char="§"/>
            </a:pPr>
            <a:endParaRPr lang="en-US" dirty="0"/>
          </a:p>
          <a:p>
            <a:pPr>
              <a:buFont typeface="Wingdings" panose="05000000000000000000" pitchFamily="2" charset="2"/>
              <a:buChar char="§"/>
            </a:pPr>
            <a:r>
              <a:rPr lang="en-US" dirty="0" smtClean="0"/>
              <a:t>1</a:t>
            </a:r>
            <a:r>
              <a:rPr lang="en-US" baseline="30000" dirty="0" smtClean="0"/>
              <a:t>st</a:t>
            </a:r>
            <a:r>
              <a:rPr lang="en-US" dirty="0" smtClean="0"/>
              <a:t> area of focused growth &amp; development? </a:t>
            </a:r>
          </a:p>
          <a:p>
            <a:pPr marL="0" indent="0">
              <a:buNone/>
            </a:pPr>
            <a:r>
              <a:rPr lang="en-US" dirty="0"/>
              <a:t>	</a:t>
            </a:r>
            <a:r>
              <a:rPr lang="en-US" dirty="0" smtClean="0">
                <a:solidFill>
                  <a:srgbClr val="C00000"/>
                </a:solidFill>
              </a:rPr>
              <a:t>Increase your leadership lid!</a:t>
            </a:r>
          </a:p>
          <a:p>
            <a:pPr marL="0" indent="0">
              <a:buNone/>
            </a:pPr>
            <a:endParaRPr lang="en-US" dirty="0" smtClean="0"/>
          </a:p>
          <a:p>
            <a:pPr marL="0" indent="0" algn="ctr">
              <a:buNone/>
            </a:pPr>
            <a:r>
              <a:rPr lang="en-US" i="1" dirty="0" smtClean="0"/>
              <a:t>“Everything rises and falls on leadership.”</a:t>
            </a: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C00000"/>
                </a:solidFill>
                <a:latin typeface="Candara" panose="020E0502030303020204" pitchFamily="34" charset="0"/>
              </a:rPr>
              <a:t>Copyright © 2017 Rebekah Joy</a:t>
            </a:r>
            <a:endParaRPr lang="en-US" dirty="0">
              <a:solidFill>
                <a:srgbClr val="C00000"/>
              </a:solidFill>
              <a:latin typeface="Candara" panose="020E05020303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9411578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5024" y="819149"/>
            <a:ext cx="6965245" cy="695901"/>
          </a:xfrm>
        </p:spPr>
        <p:txBody>
          <a:bodyPr>
            <a:prstTxWarp prst="textPlain">
              <a:avLst/>
            </a:prstTxWarp>
            <a:normAutofit/>
          </a:bodyPr>
          <a:lstStyle/>
          <a:p>
            <a:r>
              <a:rPr lang="en-US" sz="3600" dirty="0" smtClean="0"/>
              <a:t>Experience &amp; Insight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marL="0" indent="0" algn="ctr">
              <a:buNone/>
            </a:pPr>
            <a:r>
              <a:rPr lang="en-US" i="1" dirty="0" smtClean="0"/>
              <a:t>“Those who </a:t>
            </a:r>
            <a:r>
              <a:rPr lang="en-US" i="1" dirty="0"/>
              <a:t>do not learn from history</a:t>
            </a:r>
            <a:r>
              <a:rPr lang="en-US" i="1" dirty="0" smtClean="0"/>
              <a:t>, </a:t>
            </a:r>
            <a:br>
              <a:rPr lang="en-US" i="1" dirty="0" smtClean="0"/>
            </a:br>
            <a:r>
              <a:rPr lang="en-US" i="1" dirty="0" smtClean="0"/>
              <a:t>are </a:t>
            </a:r>
            <a:r>
              <a:rPr lang="en-US" i="1" dirty="0"/>
              <a:t>doomed to repeat it</a:t>
            </a:r>
            <a:r>
              <a:rPr lang="en-US" i="1" dirty="0" smtClean="0"/>
              <a:t>.”</a:t>
            </a:r>
          </a:p>
          <a:p>
            <a:pPr marL="0" indent="0" algn="ctr">
              <a:buNone/>
            </a:pPr>
            <a:endParaRPr lang="en-US" dirty="0" smtClean="0"/>
          </a:p>
          <a:p>
            <a:pPr marL="0" indent="0" algn="ctr">
              <a:buNone/>
            </a:pPr>
            <a:r>
              <a:rPr lang="en-US" sz="2800" dirty="0" smtClean="0">
                <a:solidFill>
                  <a:srgbClr val="C00000"/>
                </a:solidFill>
              </a:rPr>
              <a:t>Experience is automatic; insight is not.</a:t>
            </a:r>
            <a:endParaRPr lang="en-US" sz="2800" dirty="0">
              <a:solidFill>
                <a:srgbClr val="C00000"/>
              </a:solidFill>
            </a:endParaRPr>
          </a:p>
          <a:p>
            <a:pPr marL="0" indent="0" algn="ctr">
              <a:buNone/>
            </a:pPr>
            <a:r>
              <a:rPr lang="en-US" dirty="0" smtClean="0"/>
              <a:t/>
            </a:r>
            <a:br>
              <a:rPr lang="en-US" dirty="0" smtClean="0"/>
            </a:br>
            <a:r>
              <a:rPr lang="en-US" i="1" dirty="0" smtClean="0"/>
              <a:t>“Don’t take too long to learn life’s lessons. </a:t>
            </a:r>
            <a:br>
              <a:rPr lang="en-US" i="1" dirty="0" smtClean="0"/>
            </a:br>
            <a:r>
              <a:rPr lang="en-US" i="1" dirty="0" smtClean="0"/>
              <a:t>If you have been doing it wrong for 10 years, that’s long enough!”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—Jim </a:t>
            </a:r>
            <a:r>
              <a:rPr lang="en-US" dirty="0" err="1" smtClean="0"/>
              <a:t>Rohn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C00000"/>
                </a:solidFill>
                <a:latin typeface="Candara" panose="020E0502030303020204" pitchFamily="34" charset="0"/>
              </a:rPr>
              <a:t>Copyright © 2017 Rebekah Joy</a:t>
            </a:r>
            <a:endParaRPr lang="en-US" dirty="0">
              <a:solidFill>
                <a:srgbClr val="C00000"/>
              </a:solidFill>
              <a:latin typeface="Candara" panose="020E05020303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4244393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666750"/>
            <a:ext cx="6601176" cy="619700"/>
          </a:xfrm>
        </p:spPr>
        <p:txBody>
          <a:bodyPr>
            <a:prstTxWarp prst="textPlain">
              <a:avLst/>
            </a:prstTxWarp>
            <a:normAutofit/>
          </a:bodyPr>
          <a:lstStyle/>
          <a:p>
            <a:r>
              <a:rPr lang="en-US" sz="3200" dirty="0" smtClean="0"/>
              <a:t>Raising Your Lid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457200" indent="-457200">
              <a:buFont typeface="+mj-lt"/>
              <a:buAutoNum type="arabicPeriod"/>
            </a:pPr>
            <a:r>
              <a:rPr lang="en-US" dirty="0" smtClean="0"/>
              <a:t>Get out of your </a:t>
            </a:r>
            <a:r>
              <a:rPr lang="en-US" dirty="0"/>
              <a:t>C</a:t>
            </a:r>
            <a:r>
              <a:rPr lang="en-US" dirty="0" smtClean="0"/>
              <a:t>omfort Zone…</a:t>
            </a:r>
            <a:r>
              <a:rPr lang="en-US" dirty="0" smtClean="0">
                <a:sym typeface="Wingdings" panose="05000000000000000000" pitchFamily="2" charset="2"/>
              </a:rPr>
              <a:t> </a:t>
            </a:r>
            <a:br>
              <a:rPr lang="en-US" dirty="0" smtClean="0">
                <a:sym typeface="Wingdings" panose="05000000000000000000" pitchFamily="2" charset="2"/>
              </a:rPr>
            </a:br>
            <a:r>
              <a:rPr lang="en-US" dirty="0" smtClean="0">
                <a:sym typeface="Wingdings" panose="05000000000000000000" pitchFamily="2" charset="2"/>
              </a:rPr>
              <a:t>	</a:t>
            </a:r>
            <a:r>
              <a:rPr lang="en-US" dirty="0" smtClean="0">
                <a:solidFill>
                  <a:srgbClr val="C00000"/>
                </a:solidFill>
                <a:sym typeface="Wingdings" panose="05000000000000000000" pitchFamily="2" charset="2"/>
              </a:rPr>
              <a:t>Get i</a:t>
            </a:r>
            <a:r>
              <a:rPr lang="en-US" dirty="0" smtClean="0">
                <a:solidFill>
                  <a:srgbClr val="C00000"/>
                </a:solidFill>
              </a:rPr>
              <a:t>nto your</a:t>
            </a:r>
            <a:r>
              <a:rPr lang="en-US" dirty="0" smtClean="0"/>
              <a:t> </a:t>
            </a:r>
            <a:r>
              <a:rPr lang="en-US" dirty="0" smtClean="0">
                <a:solidFill>
                  <a:srgbClr val="C00000"/>
                </a:solidFill>
              </a:rPr>
              <a:t>Growth</a:t>
            </a:r>
            <a:r>
              <a:rPr lang="en-US" dirty="0" smtClean="0"/>
              <a:t> </a:t>
            </a:r>
            <a:r>
              <a:rPr lang="en-US" dirty="0">
                <a:solidFill>
                  <a:srgbClr val="C00000"/>
                </a:solidFill>
              </a:rPr>
              <a:t>Z</a:t>
            </a:r>
            <a:r>
              <a:rPr lang="en-US" dirty="0" smtClean="0">
                <a:solidFill>
                  <a:srgbClr val="C00000"/>
                </a:solidFill>
              </a:rPr>
              <a:t>one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 smtClean="0"/>
              <a:t>Different Thinkers &amp; Better Leaders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 smtClean="0"/>
              <a:t>Value </a:t>
            </a:r>
            <a:r>
              <a:rPr lang="en-US" dirty="0"/>
              <a:t>E</a:t>
            </a:r>
            <a:r>
              <a:rPr lang="en-US" dirty="0" smtClean="0"/>
              <a:t>xperience with </a:t>
            </a:r>
            <a:r>
              <a:rPr lang="en-US" dirty="0"/>
              <a:t>R</a:t>
            </a:r>
            <a:r>
              <a:rPr lang="en-US" dirty="0" smtClean="0"/>
              <a:t>eflection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 smtClean="0"/>
              <a:t>Invest in your Growth &amp; Development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 smtClean="0"/>
              <a:t>Invest in Mastermind Groups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 smtClean="0"/>
              <a:t>Invest in Coaching </a:t>
            </a:r>
            <a:r>
              <a:rPr lang="en-US" dirty="0"/>
              <a:t>&amp;</a:t>
            </a:r>
            <a:r>
              <a:rPr lang="en-US" dirty="0" smtClean="0"/>
              <a:t> Mentorship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 smtClean="0"/>
              <a:t>Who has been a ‘</a:t>
            </a:r>
            <a:r>
              <a:rPr lang="en-US" dirty="0" smtClean="0">
                <a:solidFill>
                  <a:srgbClr val="C00000"/>
                </a:solidFill>
              </a:rPr>
              <a:t>lid lifter</a:t>
            </a:r>
            <a:r>
              <a:rPr lang="en-US" dirty="0" smtClean="0"/>
              <a:t>’ for you?  </a:t>
            </a:r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C00000"/>
                </a:solidFill>
                <a:latin typeface="Candara" panose="020E0502030303020204" pitchFamily="34" charset="0"/>
              </a:rPr>
              <a:t>Copyright © 2017 Rebekah Joy</a:t>
            </a:r>
            <a:endParaRPr lang="en-US" dirty="0">
              <a:solidFill>
                <a:srgbClr val="C00000"/>
              </a:solidFill>
              <a:latin typeface="Candara" panose="020E05020303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5861324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6801" y="590550"/>
            <a:ext cx="6705599" cy="695901"/>
          </a:xfrm>
        </p:spPr>
        <p:txBody>
          <a:bodyPr>
            <a:prstTxWarp prst="textPlain">
              <a:avLst>
                <a:gd name="adj" fmla="val 49333"/>
              </a:avLst>
            </a:prstTxWarp>
            <a:normAutofit/>
          </a:bodyPr>
          <a:lstStyle/>
          <a:p>
            <a:r>
              <a:rPr lang="en-US" sz="3600" dirty="0" smtClean="0"/>
              <a:t>Language of the Lid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>
              <a:buFont typeface="Wingdings" panose="05000000000000000000" pitchFamily="2" charset="2"/>
              <a:buChar char="§"/>
            </a:pPr>
            <a:r>
              <a:rPr lang="en-US" dirty="0" smtClean="0"/>
              <a:t>“I’m stuck”  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dirty="0" smtClean="0"/>
              <a:t>“I’m maxed out”   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dirty="0" smtClean="0"/>
              <a:t>“I’m stressed”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dirty="0" smtClean="0"/>
              <a:t>“It’s never enough”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dirty="0" smtClean="0"/>
              <a:t>“There aren’t enough hours in the day”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dirty="0" smtClean="0"/>
              <a:t>“I’ve taken this as far as it can go”</a:t>
            </a:r>
          </a:p>
          <a:p>
            <a:pPr marL="0" indent="0" algn="ctr">
              <a:buNone/>
            </a:pPr>
            <a:r>
              <a:rPr lang="en-US" sz="2800" i="1" dirty="0">
                <a:solidFill>
                  <a:srgbClr val="C00000"/>
                </a:solidFill>
              </a:rPr>
              <a:t/>
            </a:r>
            <a:br>
              <a:rPr lang="en-US" sz="2800" i="1" dirty="0">
                <a:solidFill>
                  <a:srgbClr val="C00000"/>
                </a:solidFill>
              </a:rPr>
            </a:br>
            <a:r>
              <a:rPr lang="en-US" sz="2800" i="1" dirty="0">
                <a:solidFill>
                  <a:srgbClr val="C00000"/>
                </a:solidFill>
              </a:rPr>
              <a:t>“Teach me the Law of the Lid!”</a:t>
            </a:r>
          </a:p>
          <a:p>
            <a:pPr>
              <a:buFont typeface="Arial" panose="020B0604020202020204" pitchFamily="34" charset="0"/>
              <a:buChar char="•"/>
            </a:pPr>
            <a:endParaRPr lang="en-US" dirty="0"/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C00000"/>
                </a:solidFill>
                <a:latin typeface="Candara" panose="020E0502030303020204" pitchFamily="34" charset="0"/>
              </a:rPr>
              <a:t>Copyright © 2017 Rebekah Joy</a:t>
            </a:r>
            <a:endParaRPr lang="en-US" dirty="0">
              <a:solidFill>
                <a:srgbClr val="C00000"/>
              </a:solidFill>
              <a:latin typeface="Candara" panose="020E05020303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5854770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1095024" y="819150"/>
            <a:ext cx="6965245" cy="695900"/>
          </a:xfrm>
        </p:spPr>
        <p:txBody>
          <a:bodyPr>
            <a:prstTxWarp prst="textPlain">
              <a:avLst/>
            </a:prstTxWarp>
            <a:normAutofit/>
          </a:bodyPr>
          <a:lstStyle/>
          <a:p>
            <a:r>
              <a:rPr lang="en-US" sz="3600" dirty="0" smtClean="0"/>
              <a:t>Awareness &amp; Intentionality</a:t>
            </a:r>
            <a:endParaRPr lang="en-US" sz="3600" i="1" dirty="0">
              <a:solidFill>
                <a:srgbClr val="C00000"/>
              </a:solidFill>
            </a:endParaRPr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buNone/>
            </a:pPr>
            <a:endParaRPr lang="en-US" dirty="0"/>
          </a:p>
          <a:p>
            <a:pPr marL="0" indent="0" algn="ctr">
              <a:buNone/>
            </a:pPr>
            <a:r>
              <a:rPr lang="en-US" i="1" dirty="0" smtClean="0"/>
              <a:t>“My </a:t>
            </a:r>
            <a:r>
              <a:rPr lang="en-US" i="1" dirty="0"/>
              <a:t>current level of leadership is the </a:t>
            </a:r>
            <a:r>
              <a:rPr lang="en-US" i="1" dirty="0">
                <a:solidFill>
                  <a:srgbClr val="C00000"/>
                </a:solidFill>
              </a:rPr>
              <a:t>lid </a:t>
            </a:r>
            <a:r>
              <a:rPr lang="en-US" i="1" dirty="0" smtClean="0">
                <a:solidFill>
                  <a:srgbClr val="C00000"/>
                </a:solidFill>
              </a:rPr>
              <a:t/>
            </a:r>
            <a:br>
              <a:rPr lang="en-US" i="1" dirty="0" smtClean="0">
                <a:solidFill>
                  <a:srgbClr val="C00000"/>
                </a:solidFill>
              </a:rPr>
            </a:br>
            <a:r>
              <a:rPr lang="en-US" i="1" dirty="0" smtClean="0">
                <a:solidFill>
                  <a:srgbClr val="C00000"/>
                </a:solidFill>
              </a:rPr>
              <a:t>on </a:t>
            </a:r>
            <a:r>
              <a:rPr lang="en-US" i="1" dirty="0">
                <a:solidFill>
                  <a:srgbClr val="C00000"/>
                </a:solidFill>
              </a:rPr>
              <a:t>my potential</a:t>
            </a:r>
            <a:r>
              <a:rPr lang="en-US" i="1" dirty="0"/>
              <a:t>.  I am only going to be as successful as my ability to </a:t>
            </a:r>
            <a:r>
              <a:rPr lang="en-US" i="1" dirty="0" smtClean="0"/>
              <a:t>lead</a:t>
            </a:r>
            <a:r>
              <a:rPr lang="en-US" i="1" dirty="0"/>
              <a:t>.</a:t>
            </a:r>
            <a:r>
              <a:rPr lang="en-US" i="1" dirty="0" smtClean="0"/>
              <a:t/>
            </a:r>
            <a:br>
              <a:rPr lang="en-US" i="1" dirty="0" smtClean="0"/>
            </a:br>
            <a:r>
              <a:rPr lang="en-US" i="1" dirty="0" smtClean="0"/>
              <a:t>I </a:t>
            </a:r>
            <a:r>
              <a:rPr lang="en-US" i="1" dirty="0"/>
              <a:t>cannot lead any more people </a:t>
            </a:r>
            <a:r>
              <a:rPr lang="en-US" i="1" dirty="0" smtClean="0"/>
              <a:t/>
            </a:r>
            <a:br>
              <a:rPr lang="en-US" i="1" dirty="0" smtClean="0"/>
            </a:br>
            <a:r>
              <a:rPr lang="en-US" i="1" dirty="0" smtClean="0"/>
              <a:t>than </a:t>
            </a:r>
            <a:r>
              <a:rPr lang="en-US" i="1" dirty="0"/>
              <a:t>I can influence.  </a:t>
            </a:r>
            <a:r>
              <a:rPr lang="en-US" i="1" dirty="0" smtClean="0"/>
              <a:t/>
            </a:r>
            <a:br>
              <a:rPr lang="en-US" i="1" dirty="0" smtClean="0"/>
            </a:br>
            <a:r>
              <a:rPr lang="en-US" i="1" dirty="0" smtClean="0"/>
              <a:t>To </a:t>
            </a:r>
            <a:r>
              <a:rPr lang="en-US" i="1" dirty="0"/>
              <a:t>be more successful, </a:t>
            </a:r>
            <a:r>
              <a:rPr lang="en-US" i="1" dirty="0" smtClean="0"/>
              <a:t/>
            </a:r>
            <a:br>
              <a:rPr lang="en-US" i="1" dirty="0" smtClean="0"/>
            </a:br>
            <a:r>
              <a:rPr lang="en-US" i="1" dirty="0" smtClean="0">
                <a:solidFill>
                  <a:srgbClr val="C00000"/>
                </a:solidFill>
              </a:rPr>
              <a:t>I </a:t>
            </a:r>
            <a:r>
              <a:rPr lang="en-US" i="1" dirty="0">
                <a:solidFill>
                  <a:srgbClr val="C00000"/>
                </a:solidFill>
              </a:rPr>
              <a:t>have to raise my leadership lid</a:t>
            </a:r>
            <a:r>
              <a:rPr lang="en-US" i="1" dirty="0" smtClean="0">
                <a:solidFill>
                  <a:srgbClr val="C00000"/>
                </a:solidFill>
              </a:rPr>
              <a:t>!</a:t>
            </a:r>
            <a:r>
              <a:rPr lang="en-US" i="1" dirty="0" smtClean="0"/>
              <a:t>”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C00000"/>
                </a:solidFill>
                <a:latin typeface="Candara" panose="020E0502030303020204" pitchFamily="34" charset="0"/>
              </a:rPr>
              <a:t>Copyright © 2017 Rebekah Joy</a:t>
            </a:r>
            <a:endParaRPr lang="en-US" dirty="0">
              <a:solidFill>
                <a:srgbClr val="C00000"/>
              </a:solidFill>
              <a:latin typeface="Candara" panose="020E05020303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3156439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next?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>
              <a:buFont typeface="Wingdings" panose="05000000000000000000" pitchFamily="2" charset="2"/>
              <a:buChar char="§"/>
            </a:pPr>
            <a:r>
              <a:rPr lang="en-US" dirty="0" smtClean="0"/>
              <a:t>Raise your Leadership Lid by investing in your growth &amp; development!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dirty="0" smtClean="0"/>
              <a:t>Visit: </a:t>
            </a:r>
            <a:r>
              <a:rPr lang="en-US" dirty="0" smtClean="0">
                <a:solidFill>
                  <a:srgbClr val="C00000"/>
                </a:solidFill>
                <a:hlinkClick r:id="rId2"/>
              </a:rPr>
              <a:t>www.johncmaxwellgroup.com/rebekahjoy</a:t>
            </a:r>
            <a:endParaRPr lang="en-US" dirty="0" smtClean="0">
              <a:solidFill>
                <a:srgbClr val="C00000"/>
              </a:solidFill>
            </a:endParaRPr>
          </a:p>
          <a:p>
            <a:pPr>
              <a:buFont typeface="Wingdings" panose="05000000000000000000" pitchFamily="2" charset="2"/>
              <a:buChar char="§"/>
            </a:pPr>
            <a:r>
              <a:rPr lang="en-US" dirty="0" smtClean="0"/>
              <a:t>Click the “My Content” tab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dirty="0" smtClean="0"/>
              <a:t>Register for an upcoming “15 Laws” or “Influence” mastermind group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dirty="0" smtClean="0"/>
              <a:t>Send inquiry re: Coaching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dirty="0" smtClean="0">
                <a:solidFill>
                  <a:srgbClr val="C00000"/>
                </a:solidFill>
                <a:latin typeface="Candara" panose="020E0502030303020204" pitchFamily="34" charset="0"/>
              </a:rPr>
              <a:t>Copyright © 2017 Rebekah Joy</a:t>
            </a:r>
            <a:endParaRPr lang="en-US" dirty="0">
              <a:solidFill>
                <a:srgbClr val="C00000"/>
              </a:solidFill>
              <a:latin typeface="Candara" panose="020E0502030303020204" pitchFamily="34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91745" y="3429000"/>
            <a:ext cx="1583440" cy="11875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943391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209550"/>
            <a:ext cx="7848600" cy="533400"/>
          </a:xfrm>
        </p:spPr>
        <p:txBody>
          <a:bodyPr/>
          <a:lstStyle/>
          <a:p>
            <a:pPr marL="0" indent="0">
              <a:buNone/>
            </a:pPr>
            <a:r>
              <a:rPr lang="en-US" dirty="0" smtClean="0"/>
              <a:t>Susan Knott </a:t>
            </a:r>
            <a:r>
              <a:rPr lang="mr-IN" dirty="0" smtClean="0"/>
              <a:t>–</a:t>
            </a:r>
            <a:r>
              <a:rPr lang="en-US" dirty="0" smtClean="0"/>
              <a:t> </a:t>
            </a:r>
            <a:r>
              <a:rPr lang="en-US" dirty="0" smtClean="0"/>
              <a:t> Results </a:t>
            </a:r>
            <a:r>
              <a:rPr lang="en-US" dirty="0" smtClean="0"/>
              <a:t>of Having a Plan for Personal Growth</a:t>
            </a:r>
            <a:endParaRPr lang="en-US" dirty="0"/>
          </a:p>
        </p:txBody>
      </p:sp>
      <p:pic>
        <p:nvPicPr>
          <p:cNvPr id="5" name="Picture 4" descr="susan knott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0392" y="133350"/>
            <a:ext cx="1085850" cy="1085850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228600" y="742950"/>
            <a:ext cx="8686800" cy="42780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/>
              <a:t> </a:t>
            </a:r>
            <a:r>
              <a:rPr lang="en-US" sz="1600" b="1" dirty="0"/>
              <a:t>Being intentional </a:t>
            </a:r>
            <a:r>
              <a:rPr lang="en-US" sz="1600" b="1" dirty="0" smtClean="0"/>
              <a:t>about </a:t>
            </a:r>
            <a:r>
              <a:rPr lang="en-US" sz="1600" b="1" dirty="0"/>
              <a:t>personal growth </a:t>
            </a:r>
            <a:r>
              <a:rPr lang="en-US" sz="1600" dirty="0" smtClean="0"/>
              <a:t>(</a:t>
            </a:r>
            <a:r>
              <a:rPr lang="en-US" sz="1600" dirty="0"/>
              <a:t>understood the value of having a specific plan) </a:t>
            </a:r>
          </a:p>
          <a:p>
            <a:endParaRPr lang="en-US" sz="800" dirty="0"/>
          </a:p>
          <a:p>
            <a:r>
              <a:rPr lang="en-US" sz="1600" dirty="0"/>
              <a:t>	</a:t>
            </a:r>
            <a:r>
              <a:rPr lang="en-US" sz="1600" dirty="0" smtClean="0"/>
              <a:t> </a:t>
            </a:r>
            <a:r>
              <a:rPr lang="en-US" sz="1600" dirty="0"/>
              <a:t>- If you want your life to improve, you must improve yourself </a:t>
            </a:r>
          </a:p>
          <a:p>
            <a:r>
              <a:rPr lang="en-US" sz="1600" dirty="0" smtClean="0"/>
              <a:t>	 </a:t>
            </a:r>
            <a:r>
              <a:rPr lang="en-US" sz="1600" dirty="0"/>
              <a:t>- Accidental Growth vs. Intentional Growth</a:t>
            </a:r>
          </a:p>
          <a:p>
            <a:r>
              <a:rPr lang="en-US" sz="1600" dirty="0" smtClean="0"/>
              <a:t>	 </a:t>
            </a:r>
            <a:r>
              <a:rPr lang="en-US" sz="1600" dirty="0"/>
              <a:t>- If you want to reach your potential and become the person you were created </a:t>
            </a:r>
            <a:r>
              <a:rPr lang="en-US" sz="1600" dirty="0" smtClean="0"/>
              <a:t>to </a:t>
            </a:r>
            <a:r>
              <a:rPr lang="en-US" sz="1600" dirty="0"/>
              <a:t>be, you </a:t>
            </a:r>
            <a:r>
              <a:rPr lang="en-US" sz="1600" dirty="0" smtClean="0"/>
              <a:t>	must </a:t>
            </a:r>
            <a:r>
              <a:rPr lang="en-US" sz="1600" dirty="0"/>
              <a:t>do much more than just experience life and hope that you </a:t>
            </a:r>
            <a:r>
              <a:rPr lang="en-US" sz="1600" dirty="0" smtClean="0"/>
              <a:t>	learn </a:t>
            </a:r>
            <a:r>
              <a:rPr lang="en-US" sz="1600" dirty="0"/>
              <a:t>what you need </a:t>
            </a:r>
            <a:r>
              <a:rPr lang="en-US" sz="1600" dirty="0" smtClean="0"/>
              <a:t>	along </a:t>
            </a:r>
            <a:r>
              <a:rPr lang="en-US" sz="1600" dirty="0"/>
              <a:t>the way. Growth doesn't just happen. You have to go </a:t>
            </a:r>
            <a:r>
              <a:rPr lang="en-US" sz="1600" dirty="0" smtClean="0"/>
              <a:t>after </a:t>
            </a:r>
            <a:r>
              <a:rPr lang="en-US" sz="1600" dirty="0"/>
              <a:t>it.</a:t>
            </a:r>
          </a:p>
          <a:p>
            <a:endParaRPr lang="en-US" sz="800" dirty="0"/>
          </a:p>
          <a:p>
            <a:r>
              <a:rPr lang="en-US" sz="1600" dirty="0"/>
              <a:t>    </a:t>
            </a:r>
            <a:r>
              <a:rPr lang="en-US" sz="1600" b="1" dirty="0"/>
              <a:t>Law of Awaren</a:t>
            </a:r>
            <a:r>
              <a:rPr lang="en-US" sz="1600" dirty="0"/>
              <a:t>ess --you must know yourself to grow yourself; your strengths &amp; </a:t>
            </a:r>
            <a:r>
              <a:rPr lang="en-US" sz="1600" dirty="0" smtClean="0"/>
              <a:t>				weaknesses</a:t>
            </a:r>
            <a:r>
              <a:rPr lang="en-US" sz="1600" dirty="0"/>
              <a:t>, your interests and opportunities</a:t>
            </a:r>
          </a:p>
          <a:p>
            <a:endParaRPr lang="en-US" sz="800" dirty="0"/>
          </a:p>
          <a:p>
            <a:r>
              <a:rPr lang="en-US" sz="1600" dirty="0" smtClean="0"/>
              <a:t>	 </a:t>
            </a:r>
            <a:r>
              <a:rPr lang="en-US" sz="1600" dirty="0"/>
              <a:t>- You cannot win if you do not begin</a:t>
            </a:r>
          </a:p>
          <a:p>
            <a:r>
              <a:rPr lang="en-US" sz="1600" dirty="0" smtClean="0"/>
              <a:t>	 </a:t>
            </a:r>
            <a:r>
              <a:rPr lang="en-US" sz="1600" dirty="0"/>
              <a:t>- It means doing something specific every day that will take you another step </a:t>
            </a:r>
            <a:r>
              <a:rPr lang="en-US" sz="1600" dirty="0" smtClean="0"/>
              <a:t>	closer  </a:t>
            </a:r>
            <a:r>
              <a:rPr lang="en-US" sz="1600" dirty="0"/>
              <a:t>to your goal.</a:t>
            </a:r>
          </a:p>
          <a:p>
            <a:endParaRPr lang="en-US" sz="800" dirty="0"/>
          </a:p>
          <a:p>
            <a:r>
              <a:rPr lang="en-US" sz="1600" dirty="0"/>
              <a:t>    Confidence increased (action brings confidence)</a:t>
            </a:r>
          </a:p>
          <a:p>
            <a:r>
              <a:rPr lang="en-US" sz="1600" dirty="0"/>
              <a:t>    Feeling of empowerment  (</a:t>
            </a:r>
            <a:r>
              <a:rPr lang="en-US" sz="1600" dirty="0" err="1"/>
              <a:t>i</a:t>
            </a:r>
            <a:r>
              <a:rPr lang="en-US" sz="1600" dirty="0"/>
              <a:t> can do this; </a:t>
            </a:r>
            <a:r>
              <a:rPr lang="en-US" sz="1600" dirty="0" smtClean="0"/>
              <a:t>I'm </a:t>
            </a:r>
            <a:r>
              <a:rPr lang="en-US" sz="1600" dirty="0"/>
              <a:t>good at this; </a:t>
            </a:r>
            <a:r>
              <a:rPr lang="en-US" sz="1600" dirty="0" smtClean="0"/>
              <a:t>I </a:t>
            </a:r>
            <a:r>
              <a:rPr lang="en-US" sz="1600" dirty="0"/>
              <a:t>do have the skills needed)</a:t>
            </a:r>
          </a:p>
          <a:p>
            <a:r>
              <a:rPr lang="en-US" sz="1600" dirty="0"/>
              <a:t>    Expanded my thinking-- in all areas of my life, which is transforming.</a:t>
            </a:r>
          </a:p>
          <a:p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428033494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361950"/>
            <a:ext cx="4800600" cy="457200"/>
          </a:xfrm>
        </p:spPr>
        <p:txBody>
          <a:bodyPr/>
          <a:lstStyle/>
          <a:p>
            <a:pPr marL="0" indent="0">
              <a:buNone/>
            </a:pPr>
            <a:r>
              <a:rPr lang="en-US" dirty="0" smtClean="0"/>
              <a:t>Action Steps </a:t>
            </a:r>
            <a:r>
              <a:rPr lang="mr-IN" dirty="0" smtClean="0"/>
              <a:t>–</a:t>
            </a:r>
            <a:r>
              <a:rPr lang="en-US" dirty="0" smtClean="0"/>
              <a:t> Preparing for March 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533400" y="971550"/>
            <a:ext cx="8077200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dirty="0" smtClean="0"/>
              <a:t>See Health Chats </a:t>
            </a:r>
            <a:r>
              <a:rPr lang="en-US" dirty="0" smtClean="0"/>
              <a:t>March </a:t>
            </a:r>
            <a:r>
              <a:rPr lang="en-US" dirty="0" smtClean="0"/>
              <a:t>health topic and materials and set up 4 events around the theme  </a:t>
            </a:r>
          </a:p>
          <a:p>
            <a:pPr marL="285750" indent="-285750">
              <a:buFont typeface="Arial"/>
              <a:buChar char="•"/>
            </a:pPr>
            <a:r>
              <a:rPr lang="en-US" dirty="0" smtClean="0"/>
              <a:t>Consider setting up  Winter-Weary Skin Revival  ---  Preparing Your Skin for Spring </a:t>
            </a:r>
            <a:r>
              <a:rPr lang="mr-IN" dirty="0" smtClean="0"/>
              <a:t>…</a:t>
            </a:r>
            <a:r>
              <a:rPr lang="en-US" dirty="0" smtClean="0"/>
              <a:t> using the materials Lisa’s group shared today in our </a:t>
            </a:r>
            <a:r>
              <a:rPr lang="en-US" dirty="0" err="1" smtClean="0"/>
              <a:t>precall</a:t>
            </a:r>
            <a:r>
              <a:rPr lang="en-US" dirty="0" smtClean="0"/>
              <a:t>. </a:t>
            </a:r>
            <a:endParaRPr lang="en-US" dirty="0" smtClean="0"/>
          </a:p>
          <a:p>
            <a:pPr marL="285750" indent="-285750">
              <a:buFont typeface="Arial"/>
              <a:buChar char="•"/>
            </a:pPr>
            <a:r>
              <a:rPr lang="en-US" dirty="0" smtClean="0"/>
              <a:t>Create 50 PV and 100 PV skin care collections  plus a Healthy </a:t>
            </a:r>
            <a:r>
              <a:rPr lang="en-US" dirty="0"/>
              <a:t>S</a:t>
            </a:r>
            <a:r>
              <a:rPr lang="en-US" dirty="0" smtClean="0"/>
              <a:t>kin Inside and Out Collection adding Vita Lea and any of the great Protein products</a:t>
            </a:r>
            <a:r>
              <a:rPr lang="en-US" dirty="0" smtClean="0"/>
              <a:t>.</a:t>
            </a:r>
          </a:p>
          <a:p>
            <a:endParaRPr lang="en-US" sz="900" dirty="0" smtClean="0"/>
          </a:p>
          <a:p>
            <a:pPr marL="285750" indent="-285750">
              <a:buFont typeface="Arial"/>
              <a:buChar char="•"/>
            </a:pPr>
            <a:r>
              <a:rPr lang="en-US" dirty="0" smtClean="0"/>
              <a:t>Team up with 2 or 3 other leaders and set up a Discover Shaklee event ( video conference, conference call or Face Book ) including an overview of Shaklee products, a health story and business story of some of the leaders and an overview of the benefits of a home business.. Especially including information from our last 3 speakers.. Laura Evans, Charlene </a:t>
            </a:r>
            <a:r>
              <a:rPr lang="en-US" dirty="0" err="1" smtClean="0"/>
              <a:t>Fike</a:t>
            </a:r>
            <a:r>
              <a:rPr lang="en-US" dirty="0" smtClean="0"/>
              <a:t> and Marjorie Fine. ( archived at </a:t>
            </a:r>
            <a:r>
              <a:rPr lang="en-US" dirty="0" err="1" smtClean="0"/>
              <a:t>BetterFutureStartsToday.com</a:t>
            </a:r>
            <a:r>
              <a:rPr lang="en-US" dirty="0" smtClean="0"/>
              <a:t> </a:t>
            </a:r>
            <a:r>
              <a:rPr lang="en-US" dirty="0" smtClean="0"/>
              <a:t>)</a:t>
            </a:r>
          </a:p>
          <a:p>
            <a:pPr marL="285750" indent="-285750">
              <a:buFont typeface="Arial"/>
              <a:buChar char="•"/>
            </a:pPr>
            <a:r>
              <a:rPr lang="en-US" dirty="0" smtClean="0"/>
              <a:t>Create plan for your personal growth.		</a:t>
            </a:r>
            <a:r>
              <a:rPr lang="en-US" dirty="0" err="1" smtClean="0"/>
              <a:t>becky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9144311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57800" y="2800350"/>
            <a:ext cx="3733800" cy="23431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381000" y="209550"/>
            <a:ext cx="6972300" cy="582612"/>
          </a:xfrm>
          <a:noFill/>
          <a:ln>
            <a:solidFill>
              <a:schemeClr val="accent4">
                <a:lumMod val="75000"/>
              </a:schemeClr>
            </a:solidFill>
          </a:ln>
        </p:spPr>
        <p:txBody>
          <a:bodyPr>
            <a:normAutofit/>
          </a:bodyPr>
          <a:lstStyle/>
          <a:p>
            <a:r>
              <a:rPr lang="en-US" sz="2800" dirty="0" smtClean="0"/>
              <a:t> </a:t>
            </a:r>
            <a:r>
              <a:rPr lang="en-US" sz="2800" b="1" dirty="0" smtClean="0">
                <a:solidFill>
                  <a:schemeClr val="accent4">
                    <a:lumMod val="75000"/>
                  </a:schemeClr>
                </a:solidFill>
              </a:rPr>
              <a:t>March Strategy Forum Schedule</a:t>
            </a:r>
            <a:endParaRPr lang="en-US" sz="28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415853" y="857033"/>
            <a:ext cx="7941733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 smtClean="0"/>
              <a:t>#6 February 21 </a:t>
            </a:r>
            <a:r>
              <a:rPr lang="mr-IN" sz="2000" dirty="0" smtClean="0"/>
              <a:t>–</a:t>
            </a:r>
            <a:r>
              <a:rPr lang="en-US" sz="2000" dirty="0" smtClean="0"/>
              <a:t> Marjorie Fine, Senior Executive VP Shaklee Legal</a:t>
            </a:r>
          </a:p>
          <a:p>
            <a:endParaRPr lang="en-US" sz="2000" dirty="0" smtClean="0"/>
          </a:p>
        </p:txBody>
      </p:sp>
      <p:sp>
        <p:nvSpPr>
          <p:cNvPr id="4" name="Rectangle 3"/>
          <p:cNvSpPr/>
          <p:nvPr/>
        </p:nvSpPr>
        <p:spPr>
          <a:xfrm>
            <a:off x="152400" y="1352550"/>
            <a:ext cx="7543800" cy="36009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/>
              <a:t>#7 February 28 </a:t>
            </a:r>
            <a:r>
              <a:rPr lang="mr-IN" sz="2000" dirty="0"/>
              <a:t>–</a:t>
            </a:r>
            <a:r>
              <a:rPr lang="en-US" sz="2000" dirty="0"/>
              <a:t> John Maxwell Leadership Concepts </a:t>
            </a:r>
            <a:r>
              <a:rPr lang="en-US" sz="2000" dirty="0" smtClean="0"/>
              <a:t>with Rebekah </a:t>
            </a:r>
            <a:r>
              <a:rPr lang="en-US" sz="2000" dirty="0"/>
              <a:t>Joy, Leadership &amp; Personal </a:t>
            </a:r>
            <a:r>
              <a:rPr lang="en-US" sz="2000" dirty="0" smtClean="0"/>
              <a:t>Development </a:t>
            </a:r>
            <a:r>
              <a:rPr lang="en-US" sz="2000" dirty="0"/>
              <a:t>Coach, Trainer, &amp; Speaker with </a:t>
            </a:r>
            <a:r>
              <a:rPr lang="en-US" sz="2000" dirty="0" smtClean="0"/>
              <a:t>the </a:t>
            </a:r>
            <a:r>
              <a:rPr lang="en-US" sz="2000" dirty="0"/>
              <a:t>John Maxwell </a:t>
            </a:r>
            <a:r>
              <a:rPr lang="en-US" sz="2000" dirty="0" smtClean="0"/>
              <a:t>Team</a:t>
            </a:r>
          </a:p>
          <a:p>
            <a:r>
              <a:rPr lang="en-US" sz="2000" dirty="0" smtClean="0"/>
              <a:t>#8 March 7 </a:t>
            </a:r>
            <a:r>
              <a:rPr lang="mr-IN" sz="2000" dirty="0" smtClean="0"/>
              <a:t>–</a:t>
            </a:r>
            <a:r>
              <a:rPr lang="en-US" sz="2000" dirty="0" smtClean="0"/>
              <a:t> Barb Behar, Master Coordinator			Money Wise </a:t>
            </a:r>
            <a:r>
              <a:rPr lang="mr-IN" sz="2000" dirty="0" smtClean="0"/>
              <a:t>–</a:t>
            </a:r>
            <a:r>
              <a:rPr lang="en-US" sz="2000" dirty="0"/>
              <a:t> </a:t>
            </a:r>
            <a:r>
              <a:rPr lang="en-US" sz="2000" dirty="0" smtClean="0"/>
              <a:t>What Your Bonus Check Can Do </a:t>
            </a:r>
          </a:p>
          <a:p>
            <a:r>
              <a:rPr lang="en-US" sz="2000" dirty="0" smtClean="0"/>
              <a:t>#9 March 14 </a:t>
            </a:r>
            <a:r>
              <a:rPr lang="mr-IN" sz="2000" dirty="0" smtClean="0"/>
              <a:t>–</a:t>
            </a:r>
            <a:r>
              <a:rPr lang="en-US" sz="2000" dirty="0" smtClean="0"/>
              <a:t> </a:t>
            </a:r>
          </a:p>
          <a:p>
            <a:r>
              <a:rPr lang="en-US" sz="2000" dirty="0" smtClean="0"/>
              <a:t>#10 March 21 </a:t>
            </a:r>
            <a:r>
              <a:rPr lang="mr-IN" sz="2000" dirty="0" smtClean="0"/>
              <a:t>–</a:t>
            </a:r>
            <a:r>
              <a:rPr lang="en-US" sz="2000" dirty="0" smtClean="0"/>
              <a:t> SPRING BREAK !!!</a:t>
            </a:r>
          </a:p>
          <a:p>
            <a:endParaRPr lang="en-US" sz="2000" dirty="0"/>
          </a:p>
          <a:p>
            <a:r>
              <a:rPr lang="en-US" sz="2400" b="1" dirty="0" smtClean="0">
                <a:solidFill>
                  <a:srgbClr val="008000"/>
                </a:solidFill>
              </a:rPr>
              <a:t>NEW SERIES </a:t>
            </a:r>
            <a:r>
              <a:rPr lang="mr-IN" sz="2400" b="1" dirty="0" smtClean="0">
                <a:solidFill>
                  <a:srgbClr val="008000"/>
                </a:solidFill>
              </a:rPr>
              <a:t>–</a:t>
            </a:r>
            <a:r>
              <a:rPr lang="en-US" sz="2400" b="1" dirty="0" smtClean="0">
                <a:solidFill>
                  <a:srgbClr val="008000"/>
                </a:solidFill>
              </a:rPr>
              <a:t>  Coaching , Leadership 			and Personal Development</a:t>
            </a:r>
          </a:p>
          <a:p>
            <a:r>
              <a:rPr lang="en-US" sz="2000" dirty="0" smtClean="0"/>
              <a:t># 1  March 28 </a:t>
            </a:r>
            <a:r>
              <a:rPr lang="mr-IN" sz="2000" dirty="0" smtClean="0"/>
              <a:t>–</a:t>
            </a:r>
            <a:r>
              <a:rPr lang="en-US" sz="2000" dirty="0" smtClean="0"/>
              <a:t> </a:t>
            </a:r>
            <a:r>
              <a:rPr lang="en-US" sz="2000" dirty="0" smtClean="0"/>
              <a:t>Getting People Smart   </a:t>
            </a:r>
            <a:r>
              <a:rPr lang="en-US" sz="1600" dirty="0" err="1" smtClean="0"/>
              <a:t>francine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399784193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35247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0" y="206375"/>
            <a:ext cx="8229600" cy="857250"/>
          </a:xfrm>
        </p:spPr>
        <p:txBody>
          <a:bodyPr>
            <a:normAutofit/>
          </a:bodyPr>
          <a:lstStyle/>
          <a:p>
            <a:r>
              <a:rPr lang="en-US" sz="3200" dirty="0" smtClean="0"/>
              <a:t>We are all Green .. And Growing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575733" y="1063625"/>
            <a:ext cx="8212667" cy="2576513"/>
          </a:xfrm>
        </p:spPr>
        <p:txBody>
          <a:bodyPr/>
          <a:lstStyle/>
          <a:p>
            <a:pPr marL="0" indent="0">
              <a:buNone/>
            </a:pPr>
            <a:r>
              <a:rPr lang="en-US" sz="2800" dirty="0"/>
              <a:t>“To help others develop, start with yourself.</a:t>
            </a:r>
            <a:r>
              <a:rPr lang="en-US" sz="2800" dirty="0" smtClean="0"/>
              <a:t>” </a:t>
            </a:r>
            <a:r>
              <a:rPr lang="en-US" dirty="0" smtClean="0"/>
              <a:t>							</a:t>
            </a:r>
            <a:r>
              <a:rPr lang="en-US" sz="2000" dirty="0" smtClean="0"/>
              <a:t>Marshal </a:t>
            </a:r>
            <a:r>
              <a:rPr lang="en-US" sz="2000" dirty="0"/>
              <a:t>Goldsmith</a:t>
            </a:r>
          </a:p>
          <a:p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575733" y="3332417"/>
            <a:ext cx="6062133" cy="954107"/>
          </a:xfrm>
          <a:prstGeom prst="rect">
            <a:avLst/>
          </a:prstGeom>
          <a:ln>
            <a:solidFill>
              <a:schemeClr val="accent3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en-US" sz="2800" dirty="0"/>
              <a:t>Leaders are perpetual learners</a:t>
            </a:r>
          </a:p>
          <a:p>
            <a:r>
              <a:rPr lang="en-US" sz="2800" dirty="0"/>
              <a:t>They recognize we can always get better</a:t>
            </a:r>
          </a:p>
        </p:txBody>
      </p:sp>
    </p:spTree>
    <p:extLst>
      <p:ext uri="{BB962C8B-B14F-4D97-AF65-F5344CB8AC3E}">
        <p14:creationId xmlns:p14="http://schemas.microsoft.com/office/powerpoint/2010/main" val="427225866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0" y="285750"/>
            <a:ext cx="2209800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/>
              <a:t>Love Your Skin  -- </a:t>
            </a:r>
            <a:r>
              <a:rPr lang="en-US" sz="3200" dirty="0" err="1" smtClean="0"/>
              <a:t>FaceBook</a:t>
            </a:r>
            <a:r>
              <a:rPr lang="en-US" sz="3200" dirty="0" smtClean="0"/>
              <a:t> Event </a:t>
            </a:r>
            <a:endParaRPr lang="en-US" sz="32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3712" y="0"/>
            <a:ext cx="7035800" cy="5143500"/>
          </a:xfrm>
          <a:prstGeom prst="rect">
            <a:avLst/>
          </a:prstGeom>
        </p:spPr>
      </p:pic>
      <p:pic>
        <p:nvPicPr>
          <p:cNvPr id="2" name="Picture 1" descr="Regina.pn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424" t="10538" r="12894" b="59353"/>
          <a:stretch/>
        </p:blipFill>
        <p:spPr>
          <a:xfrm>
            <a:off x="533400" y="3333750"/>
            <a:ext cx="1115170" cy="1548664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52400" y="2571750"/>
            <a:ext cx="1981200" cy="461665"/>
          </a:xfrm>
          <a:prstGeom prst="rect">
            <a:avLst/>
          </a:prstGeom>
          <a:noFill/>
          <a:ln>
            <a:solidFill>
              <a:schemeClr val="accent1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Regina Marsh 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85401731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829734" y="304801"/>
            <a:ext cx="7907866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latin typeface="Avenir Black Oblique"/>
                <a:cs typeface="Avenir Black Oblique"/>
              </a:rPr>
              <a:t>Be around the light bringers,</a:t>
            </a:r>
          </a:p>
          <a:p>
            <a:pPr algn="ctr"/>
            <a:r>
              <a:rPr lang="en-US" sz="2400" dirty="0" smtClean="0">
                <a:latin typeface="Avenir Black Oblique"/>
                <a:cs typeface="Avenir Black Oblique"/>
              </a:rPr>
              <a:t>The magic makers</a:t>
            </a:r>
          </a:p>
          <a:p>
            <a:pPr algn="ctr"/>
            <a:r>
              <a:rPr lang="en-US" sz="2400" dirty="0" smtClean="0">
                <a:latin typeface="Avenir Black Oblique"/>
                <a:cs typeface="Avenir Black Oblique"/>
              </a:rPr>
              <a:t>The world shifters</a:t>
            </a:r>
          </a:p>
          <a:p>
            <a:pPr algn="ctr"/>
            <a:r>
              <a:rPr lang="en-US" sz="2400" dirty="0" smtClean="0">
                <a:latin typeface="Avenir Black Oblique"/>
                <a:cs typeface="Avenir Black Oblique"/>
              </a:rPr>
              <a:t>The game shakers</a:t>
            </a:r>
          </a:p>
          <a:p>
            <a:pPr algn="ctr"/>
            <a:endParaRPr lang="en-US" sz="2400" dirty="0">
              <a:latin typeface="Avenir Black Oblique"/>
              <a:cs typeface="Avenir Black Oblique"/>
            </a:endParaRPr>
          </a:p>
          <a:p>
            <a:pPr algn="ctr"/>
            <a:r>
              <a:rPr lang="en-US" sz="2400" dirty="0" smtClean="0">
                <a:latin typeface="Avenir Black Oblique"/>
                <a:cs typeface="Avenir Black Oblique"/>
              </a:rPr>
              <a:t>They challenge you.</a:t>
            </a:r>
          </a:p>
          <a:p>
            <a:pPr algn="ctr"/>
            <a:r>
              <a:rPr lang="en-US" sz="2400" dirty="0" smtClean="0">
                <a:latin typeface="Avenir Black Oblique"/>
                <a:cs typeface="Avenir Black Oblique"/>
              </a:rPr>
              <a:t>Break you open</a:t>
            </a:r>
            <a:r>
              <a:rPr lang="en-US" sz="2400" dirty="0">
                <a:latin typeface="Avenir Black Oblique"/>
                <a:cs typeface="Avenir Black Oblique"/>
              </a:rPr>
              <a:t>.</a:t>
            </a:r>
            <a:endParaRPr lang="en-US" sz="2400" dirty="0" smtClean="0">
              <a:latin typeface="Avenir Black Oblique"/>
              <a:cs typeface="Avenir Black Oblique"/>
            </a:endParaRPr>
          </a:p>
          <a:p>
            <a:pPr algn="ctr"/>
            <a:r>
              <a:rPr lang="en-US" sz="2400" dirty="0" smtClean="0">
                <a:latin typeface="Avenir Black Oblique"/>
                <a:cs typeface="Avenir Black Oblique"/>
              </a:rPr>
              <a:t>Uplift and expand you.</a:t>
            </a:r>
          </a:p>
          <a:p>
            <a:pPr algn="ctr"/>
            <a:endParaRPr lang="en-US" sz="2400" dirty="0">
              <a:latin typeface="Avenir Black Oblique"/>
              <a:cs typeface="Avenir Black Oblique"/>
            </a:endParaRPr>
          </a:p>
          <a:p>
            <a:pPr algn="ctr"/>
            <a:r>
              <a:rPr lang="en-US" sz="2400" dirty="0" smtClean="0">
                <a:latin typeface="Avenir Black Oblique"/>
                <a:cs typeface="Avenir Black Oblique"/>
              </a:rPr>
              <a:t>They don’t let you play small with your life.</a:t>
            </a:r>
          </a:p>
          <a:p>
            <a:pPr algn="ctr"/>
            <a:r>
              <a:rPr lang="en-US" sz="2400" dirty="0" smtClean="0">
                <a:latin typeface="Avenir Black Oblique"/>
                <a:cs typeface="Avenir Black Oblique"/>
              </a:rPr>
              <a:t>The heartbeats are your people.</a:t>
            </a:r>
          </a:p>
          <a:p>
            <a:pPr algn="ctr"/>
            <a:r>
              <a:rPr lang="en-US" sz="2400" dirty="0" smtClean="0">
                <a:latin typeface="Avenir Black Oblique"/>
                <a:cs typeface="Avenir Black Oblique"/>
              </a:rPr>
              <a:t>These people are your tribe.</a:t>
            </a:r>
            <a:endParaRPr lang="en-US" sz="2400" dirty="0">
              <a:latin typeface="Avenir Black Oblique"/>
              <a:cs typeface="Avenir Black Oblique"/>
            </a:endParaRPr>
          </a:p>
        </p:txBody>
      </p:sp>
    </p:spTree>
    <p:extLst>
      <p:ext uri="{BB962C8B-B14F-4D97-AF65-F5344CB8AC3E}">
        <p14:creationId xmlns:p14="http://schemas.microsoft.com/office/powerpoint/2010/main" val="2633749915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8347" y="228600"/>
            <a:ext cx="7009920" cy="822722"/>
          </a:xfrm>
        </p:spPr>
        <p:txBody>
          <a:bodyPr>
            <a:normAutofit fontScale="90000"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en-US" sz="3600" b="1" dirty="0" smtClean="0">
                <a:ln/>
                <a:solidFill>
                  <a:schemeClr val="accent6"/>
                </a:solidFill>
                <a:latin typeface="Calibri" charset="0"/>
                <a:ea typeface="Calibri" charset="0"/>
                <a:cs typeface="Calibri" charset="0"/>
              </a:rPr>
              <a:t>Shaklee Video &amp; Audio Archives</a:t>
            </a:r>
            <a:r>
              <a:rPr lang="en-US" b="1" dirty="0" smtClean="0">
                <a:ln/>
                <a:solidFill>
                  <a:schemeClr val="accent6"/>
                </a:solidFill>
                <a:latin typeface="Calibri" charset="0"/>
                <a:ea typeface="Calibri" charset="0"/>
                <a:cs typeface="Calibri" charset="0"/>
              </a:rPr>
              <a:t/>
            </a:r>
            <a:br>
              <a:rPr lang="en-US" b="1" dirty="0" smtClean="0">
                <a:ln/>
                <a:solidFill>
                  <a:schemeClr val="accent6"/>
                </a:solidFill>
                <a:latin typeface="Calibri" charset="0"/>
                <a:ea typeface="Calibri" charset="0"/>
                <a:cs typeface="Calibri" charset="0"/>
              </a:rPr>
            </a:br>
            <a:r>
              <a:rPr lang="en-US" sz="1700" b="1" dirty="0">
                <a:ln/>
                <a:solidFill>
                  <a:schemeClr val="accent6"/>
                </a:solidFill>
                <a:latin typeface="Calibri" charset="0"/>
                <a:ea typeface="Calibri" charset="0"/>
                <a:cs typeface="Calibri" charset="0"/>
              </a:rPr>
              <a:t>This webinar is archived on </a:t>
            </a:r>
            <a:r>
              <a:rPr lang="en-US" sz="1700" b="1" dirty="0" err="1">
                <a:ln/>
                <a:solidFill>
                  <a:schemeClr val="accent6"/>
                </a:solidFill>
                <a:latin typeface="Calibri" charset="0"/>
                <a:ea typeface="Calibri" charset="0"/>
                <a:cs typeface="Calibri" charset="0"/>
              </a:rPr>
              <a:t>BetterFutureStartsToday.net</a:t>
            </a:r>
            <a:endParaRPr lang="en-US" sz="1700" b="1" dirty="0">
              <a:ln/>
              <a:solidFill>
                <a:schemeClr val="accent6"/>
              </a:solidFill>
              <a:latin typeface="Calibri" charset="0"/>
              <a:ea typeface="Calibri" charset="0"/>
              <a:cs typeface="Calibri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4933" y="1152725"/>
            <a:ext cx="3517131" cy="178407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67250" y="3691467"/>
            <a:ext cx="4171950" cy="95102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771526" y="4642487"/>
            <a:ext cx="7600949" cy="346249"/>
          </a:xfrm>
          <a:prstGeom prst="rect">
            <a:avLst/>
          </a:prstGeom>
          <a:ln>
            <a:solidFill>
              <a:schemeClr val="accent6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en-US" b="1" u="sng" dirty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Limited Time Special </a:t>
            </a:r>
            <a:r>
              <a:rPr lang="en-US" b="1" u="sng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- Subscribe Today here</a:t>
            </a:r>
            <a:r>
              <a:rPr lang="en-US" b="1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:  </a:t>
            </a:r>
            <a:r>
              <a:rPr lang="en-US" b="1" dirty="0">
                <a:ln w="0"/>
                <a:solidFill>
                  <a:srgbClr val="00B05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http://</a:t>
            </a:r>
            <a:r>
              <a:rPr lang="en-US" b="1" dirty="0" err="1">
                <a:ln w="0"/>
                <a:solidFill>
                  <a:srgbClr val="00B05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bit.ly</a:t>
            </a:r>
            <a:r>
              <a:rPr lang="en-US" b="1" dirty="0">
                <a:ln w="0"/>
                <a:solidFill>
                  <a:srgbClr val="00B05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/</a:t>
            </a:r>
            <a:r>
              <a:rPr lang="en-US" b="1" dirty="0" err="1">
                <a:ln w="0"/>
                <a:solidFill>
                  <a:srgbClr val="00B05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bhwebinarspecial</a:t>
            </a:r>
            <a:endParaRPr lang="en-US" b="1" dirty="0">
              <a:ln w="0"/>
              <a:solidFill>
                <a:srgbClr val="00B05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325215" y="1051322"/>
            <a:ext cx="4717474" cy="283923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214313" indent="-214313">
              <a:buFont typeface="Arial" panose="020B0604020202020204" pitchFamily="34" charset="0"/>
              <a:buChar char="•"/>
            </a:pPr>
            <a:r>
              <a:rPr lang="en-US" sz="1400" b="1" dirty="0"/>
              <a:t>Your subscription directly supports maintaining this webinar Room</a:t>
            </a:r>
          </a:p>
          <a:p>
            <a:pPr marL="214313" indent="-214313">
              <a:buFont typeface="Arial" panose="020B0604020202020204" pitchFamily="34" charset="0"/>
              <a:buChar char="•"/>
            </a:pPr>
            <a:r>
              <a:rPr lang="en-US" sz="1400" dirty="0"/>
              <a:t>Best Shaklee Field Training Archive Available Anywhere</a:t>
            </a:r>
          </a:p>
          <a:p>
            <a:pPr marL="214313" indent="-214313">
              <a:buFont typeface="Arial" panose="020B0604020202020204" pitchFamily="34" charset="0"/>
              <a:buChar char="•"/>
            </a:pPr>
            <a:r>
              <a:rPr lang="en-US" sz="1400" b="1" dirty="0"/>
              <a:t>Largest online Shaklee Media Library</a:t>
            </a:r>
          </a:p>
          <a:p>
            <a:pPr marL="214313" indent="-214313">
              <a:buFont typeface="Arial" panose="020B0604020202020204" pitchFamily="34" charset="0"/>
              <a:buChar char="•"/>
            </a:pPr>
            <a:r>
              <a:rPr lang="en-US" sz="1400" dirty="0"/>
              <a:t>Over 500 Shaklee audio/video recordings and growing weekly</a:t>
            </a:r>
          </a:p>
          <a:p>
            <a:pPr marL="214313" indent="-214313">
              <a:buFont typeface="Arial" panose="020B0604020202020204" pitchFamily="34" charset="0"/>
              <a:buChar char="•"/>
            </a:pPr>
            <a:r>
              <a:rPr lang="en-US" sz="1400" dirty="0"/>
              <a:t>Automated Learn &amp; Earn Program (included but optional)</a:t>
            </a:r>
          </a:p>
          <a:p>
            <a:pPr marL="214313" indent="-214313">
              <a:buFont typeface="Arial" panose="020B0604020202020204" pitchFamily="34" charset="0"/>
              <a:buChar char="•"/>
            </a:pPr>
            <a:r>
              <a:rPr lang="en-US" sz="1400" dirty="0"/>
              <a:t>Dedicated Shaklee Business Resource Website  </a:t>
            </a:r>
          </a:p>
          <a:p>
            <a:pPr marL="214313" indent="-214313">
              <a:buFont typeface="Arial" panose="020B0604020202020204" pitchFamily="34" charset="0"/>
              <a:buChar char="•"/>
            </a:pPr>
            <a:r>
              <a:rPr lang="en-US" sz="1400" dirty="0"/>
              <a:t>Dedicated Shaklee Business Presentation Website</a:t>
            </a:r>
          </a:p>
          <a:p>
            <a:pPr marL="214313" indent="-214313">
              <a:buFont typeface="Arial" panose="020B0604020202020204" pitchFamily="34" charset="0"/>
              <a:buChar char="•"/>
            </a:pPr>
            <a:r>
              <a:rPr lang="en-US" sz="1400" b="1" dirty="0"/>
              <a:t>Four Podcasts included</a:t>
            </a:r>
          </a:p>
          <a:p>
            <a:pPr marL="214313" indent="-214313">
              <a:buFont typeface="Arial" panose="020B0604020202020204" pitchFamily="34" charset="0"/>
              <a:buChar char="•"/>
            </a:pPr>
            <a:r>
              <a:rPr lang="en-US" sz="1400" dirty="0"/>
              <a:t>Video archive of Training webinars </a:t>
            </a:r>
          </a:p>
          <a:p>
            <a:pPr marL="214313" indent="-214313">
              <a:buFont typeface="Arial" panose="020B0604020202020204" pitchFamily="34" charset="0"/>
              <a:buChar char="•"/>
            </a:pPr>
            <a:r>
              <a:rPr lang="en-US" sz="1400" dirty="0"/>
              <a:t>And much, much more for only $16.99/month</a:t>
            </a:r>
          </a:p>
          <a:p>
            <a:pPr marL="214313" indent="-214313">
              <a:buFont typeface="Arial" panose="020B0604020202020204" pitchFamily="34" charset="0"/>
              <a:buChar char="•"/>
            </a:pPr>
            <a:endParaRPr lang="en-US" sz="1200" dirty="0"/>
          </a:p>
        </p:txBody>
      </p:sp>
      <p:sp>
        <p:nvSpPr>
          <p:cNvPr id="9" name="TextBox 8"/>
          <p:cNvSpPr txBox="1"/>
          <p:nvPr/>
        </p:nvSpPr>
        <p:spPr>
          <a:xfrm>
            <a:off x="288347" y="3038201"/>
            <a:ext cx="3753717" cy="177741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en-US" b="1" u="sng" dirty="0">
                <a:solidFill>
                  <a:srgbClr val="00B050"/>
                </a:solidFill>
              </a:rPr>
              <a:t>5 Personalized Websites Included</a:t>
            </a:r>
          </a:p>
          <a:p>
            <a:pPr algn="ctr"/>
            <a:r>
              <a:rPr lang="en-US" sz="1500" b="1" dirty="0">
                <a:solidFill>
                  <a:srgbClr val="00B050"/>
                </a:solidFill>
              </a:rPr>
              <a:t>www.BetterHealthIn31Days.com</a:t>
            </a:r>
          </a:p>
          <a:p>
            <a:pPr algn="ctr"/>
            <a:r>
              <a:rPr lang="en-US" sz="1500" b="1" dirty="0">
                <a:solidFill>
                  <a:srgbClr val="00B050"/>
                </a:solidFill>
              </a:rPr>
              <a:t>www.BetterFutureStartsToday.com</a:t>
            </a:r>
          </a:p>
          <a:p>
            <a:pPr algn="ctr"/>
            <a:r>
              <a:rPr lang="en-US" sz="1500" b="1" dirty="0">
                <a:solidFill>
                  <a:srgbClr val="00B050"/>
                </a:solidFill>
              </a:rPr>
              <a:t>www.BetterFutureStartsToday.net</a:t>
            </a:r>
          </a:p>
          <a:p>
            <a:pPr algn="ctr"/>
            <a:r>
              <a:rPr lang="en-US" sz="1500" b="1" dirty="0">
                <a:solidFill>
                  <a:srgbClr val="00B050"/>
                </a:solidFill>
              </a:rPr>
              <a:t>www.FeelBetterIn30Days.com</a:t>
            </a:r>
          </a:p>
          <a:p>
            <a:pPr algn="ctr"/>
            <a:r>
              <a:rPr lang="en-US" sz="1500" b="1" dirty="0" err="1">
                <a:solidFill>
                  <a:srgbClr val="00B050"/>
                </a:solidFill>
              </a:rPr>
              <a:t>www.OurQuestForHealth.com</a:t>
            </a:r>
            <a:endParaRPr lang="en-US" sz="1500" b="1" dirty="0">
              <a:solidFill>
                <a:srgbClr val="00B050"/>
              </a:solidFill>
            </a:endParaRPr>
          </a:p>
          <a:p>
            <a:pPr algn="ctr"/>
            <a:endParaRPr lang="en-US" b="1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058519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38600" y="0"/>
            <a:ext cx="4876800" cy="514350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152400" y="971550"/>
            <a:ext cx="3810000" cy="3416320"/>
          </a:xfrm>
          <a:prstGeom prst="rect">
            <a:avLst/>
          </a:prstGeom>
          <a:ln>
            <a:solidFill>
              <a:schemeClr val="bg2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n-US" sz="2400" dirty="0" smtClean="0"/>
              <a:t>Click this link to view the </a:t>
            </a:r>
            <a:r>
              <a:rPr lang="en-US" sz="2400" dirty="0" err="1" smtClean="0"/>
              <a:t>FaceBook</a:t>
            </a:r>
            <a:r>
              <a:rPr lang="en-US" sz="2400" dirty="0" smtClean="0"/>
              <a:t> Group </a:t>
            </a:r>
          </a:p>
          <a:p>
            <a:pPr algn="ctr"/>
            <a:r>
              <a:rPr lang="en-US" sz="2400" dirty="0" smtClean="0"/>
              <a:t>Love Your Skin</a:t>
            </a:r>
          </a:p>
          <a:p>
            <a:pPr algn="ctr"/>
            <a:r>
              <a:rPr lang="en-US" sz="2400" dirty="0" smtClean="0"/>
              <a:t> to see all posts.</a:t>
            </a:r>
          </a:p>
          <a:p>
            <a:pPr algn="ctr"/>
            <a:endParaRPr lang="en-US" sz="2400" dirty="0"/>
          </a:p>
          <a:p>
            <a:pPr algn="ctr"/>
            <a:endParaRPr lang="en-US" sz="2400" dirty="0" smtClean="0"/>
          </a:p>
          <a:p>
            <a:pPr algn="ctr"/>
            <a:r>
              <a:rPr lang="en-US" sz="2400" dirty="0" smtClean="0"/>
              <a:t>https</a:t>
            </a:r>
            <a:r>
              <a:rPr lang="en-US" sz="2400" dirty="0"/>
              <a:t>://</a:t>
            </a:r>
            <a:r>
              <a:rPr lang="en-US" sz="2400" dirty="0" err="1"/>
              <a:t>www.facebook.com</a:t>
            </a:r>
            <a:r>
              <a:rPr lang="en-US" sz="2400" dirty="0"/>
              <a:t>/groups/249052398863497/</a:t>
            </a:r>
          </a:p>
        </p:txBody>
      </p:sp>
    </p:spTree>
    <p:extLst>
      <p:ext uri="{BB962C8B-B14F-4D97-AF65-F5344CB8AC3E}">
        <p14:creationId xmlns:p14="http://schemas.microsoft.com/office/powerpoint/2010/main" val="334126534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62400" y="7134"/>
            <a:ext cx="4953000" cy="514350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228600" y="742950"/>
            <a:ext cx="3429000" cy="3785652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n-US" sz="2400" dirty="0"/>
              <a:t>Click this link to view the </a:t>
            </a:r>
            <a:r>
              <a:rPr lang="en-US" sz="2400" dirty="0" err="1"/>
              <a:t>FaceBook</a:t>
            </a:r>
            <a:r>
              <a:rPr lang="en-US" sz="2400" dirty="0"/>
              <a:t> </a:t>
            </a:r>
            <a:r>
              <a:rPr lang="en-US" sz="2400" dirty="0" smtClean="0"/>
              <a:t>Group </a:t>
            </a:r>
          </a:p>
          <a:p>
            <a:pPr algn="ctr"/>
            <a:r>
              <a:rPr lang="en-US" sz="2400" dirty="0" smtClean="0"/>
              <a:t>Love Your Skin </a:t>
            </a:r>
          </a:p>
          <a:p>
            <a:pPr algn="ctr"/>
            <a:r>
              <a:rPr lang="en-US" sz="2400" dirty="0" smtClean="0"/>
              <a:t>to </a:t>
            </a:r>
            <a:r>
              <a:rPr lang="en-US" sz="2400" dirty="0"/>
              <a:t>see all posts.</a:t>
            </a:r>
          </a:p>
          <a:p>
            <a:pPr algn="ctr"/>
            <a:endParaRPr lang="en-US" sz="2400" dirty="0"/>
          </a:p>
          <a:p>
            <a:pPr algn="ctr"/>
            <a:endParaRPr lang="en-US" sz="2400" dirty="0"/>
          </a:p>
          <a:p>
            <a:pPr algn="ctr"/>
            <a:r>
              <a:rPr lang="en-US" sz="2400" dirty="0"/>
              <a:t>https://</a:t>
            </a:r>
            <a:r>
              <a:rPr lang="en-US" sz="2400" dirty="0" err="1"/>
              <a:t>www.facebook.com</a:t>
            </a:r>
            <a:r>
              <a:rPr lang="en-US" sz="2400" dirty="0"/>
              <a:t>/groups/249052398863497/</a:t>
            </a:r>
          </a:p>
        </p:txBody>
      </p:sp>
    </p:spTree>
    <p:extLst>
      <p:ext uri="{BB962C8B-B14F-4D97-AF65-F5344CB8AC3E}">
        <p14:creationId xmlns:p14="http://schemas.microsoft.com/office/powerpoint/2010/main" val="76587237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81400" y="0"/>
            <a:ext cx="5080000" cy="514350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381000" y="742950"/>
            <a:ext cx="3124200" cy="3785652"/>
          </a:xfrm>
          <a:prstGeom prst="rect">
            <a:avLst/>
          </a:prstGeom>
          <a:ln>
            <a:solidFill>
              <a:schemeClr val="bg2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n-US" sz="2400" dirty="0"/>
              <a:t>Click this link to view the </a:t>
            </a:r>
            <a:r>
              <a:rPr lang="en-US" sz="2400" dirty="0" err="1"/>
              <a:t>FaceBook</a:t>
            </a:r>
            <a:r>
              <a:rPr lang="en-US" sz="2400" dirty="0"/>
              <a:t> Group </a:t>
            </a:r>
          </a:p>
          <a:p>
            <a:pPr algn="ctr"/>
            <a:r>
              <a:rPr lang="en-US" sz="2400" dirty="0"/>
              <a:t>Love Your Skin </a:t>
            </a:r>
          </a:p>
          <a:p>
            <a:pPr algn="ctr"/>
            <a:r>
              <a:rPr lang="en-US" sz="2400" dirty="0"/>
              <a:t>to see all posts.</a:t>
            </a:r>
          </a:p>
          <a:p>
            <a:pPr algn="ctr"/>
            <a:endParaRPr lang="en-US" sz="2400" dirty="0"/>
          </a:p>
          <a:p>
            <a:pPr algn="ctr"/>
            <a:endParaRPr lang="en-US" sz="2400" dirty="0"/>
          </a:p>
          <a:p>
            <a:pPr algn="ctr"/>
            <a:r>
              <a:rPr lang="en-US" sz="2400" dirty="0"/>
              <a:t>https://</a:t>
            </a:r>
            <a:r>
              <a:rPr lang="en-US" sz="2400" dirty="0" err="1"/>
              <a:t>www.facebook.com</a:t>
            </a:r>
            <a:r>
              <a:rPr lang="en-US" sz="2400" dirty="0"/>
              <a:t>/groups/249052398863497/</a:t>
            </a:r>
          </a:p>
        </p:txBody>
      </p:sp>
    </p:spTree>
    <p:extLst>
      <p:ext uri="{BB962C8B-B14F-4D97-AF65-F5344CB8AC3E}">
        <p14:creationId xmlns:p14="http://schemas.microsoft.com/office/powerpoint/2010/main" val="136522479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89467" y="376677"/>
            <a:ext cx="8297333" cy="1015663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solidFill>
                  <a:srgbClr val="0000FF"/>
                </a:solidFill>
              </a:rPr>
              <a:t>Shaklee Strategies Forum 2017</a:t>
            </a:r>
          </a:p>
          <a:p>
            <a:pPr algn="ctr"/>
            <a:r>
              <a:rPr lang="en-US" sz="2000" dirty="0">
                <a:solidFill>
                  <a:srgbClr val="0000FF"/>
                </a:solidFill>
              </a:rPr>
              <a:t>Ideas to help us  grow our businesses and ourselves in </a:t>
            </a:r>
            <a:r>
              <a:rPr lang="en-US" sz="2000" dirty="0" smtClean="0">
                <a:solidFill>
                  <a:srgbClr val="0000FF"/>
                </a:solidFill>
              </a:rPr>
              <a:t>2017</a:t>
            </a:r>
            <a:endParaRPr lang="en-US" sz="2000" dirty="0">
              <a:solidFill>
                <a:srgbClr val="0000FF"/>
              </a:solidFill>
            </a:endParaRPr>
          </a:p>
          <a:p>
            <a:pPr algn="ctr"/>
            <a:endParaRPr lang="en-US" sz="2000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70933" y="3568701"/>
            <a:ext cx="3776133" cy="95410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>
                <a:solidFill>
                  <a:srgbClr val="0000FF"/>
                </a:solidFill>
              </a:rPr>
              <a:t>Winter/Spring 2017</a:t>
            </a:r>
          </a:p>
          <a:p>
            <a:pPr algn="ctr"/>
            <a:r>
              <a:rPr lang="en-US" sz="2800" dirty="0" smtClean="0">
                <a:solidFill>
                  <a:srgbClr val="0000FF"/>
                </a:solidFill>
              </a:rPr>
              <a:t>Reaching Higher</a:t>
            </a:r>
            <a:endParaRPr lang="en-US" sz="2800" dirty="0">
              <a:solidFill>
                <a:srgbClr val="0000FF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89468" y="1130730"/>
            <a:ext cx="8297332" cy="156966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srgbClr val="0000FF"/>
                </a:solidFill>
              </a:rPr>
              <a:t>Session 7  Feb 28, 2017	</a:t>
            </a:r>
            <a:r>
              <a:rPr lang="en-US" sz="2000" dirty="0">
                <a:solidFill>
                  <a:srgbClr val="0000FF"/>
                </a:solidFill>
              </a:rPr>
              <a:t> </a:t>
            </a:r>
            <a:r>
              <a:rPr lang="en-US" sz="2000" dirty="0" smtClean="0">
                <a:solidFill>
                  <a:srgbClr val="0000FF"/>
                </a:solidFill>
              </a:rPr>
              <a:t> </a:t>
            </a:r>
            <a:r>
              <a:rPr lang="en-US" sz="3200" dirty="0" smtClean="0">
                <a:solidFill>
                  <a:srgbClr val="0000FF"/>
                </a:solidFill>
              </a:rPr>
              <a:t>John Maxwell  Leadership 101   					with Maxwell Trainer Rebekah Joy</a:t>
            </a:r>
          </a:p>
          <a:p>
            <a:pPr algn="ctr"/>
            <a:r>
              <a:rPr lang="en-US" sz="3200" dirty="0" smtClean="0">
                <a:solidFill>
                  <a:srgbClr val="0000FF"/>
                </a:solidFill>
              </a:rPr>
              <a:t> </a:t>
            </a:r>
            <a:endParaRPr lang="en-US" sz="3200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005289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Shape 124"/>
          <p:cNvSpPr txBox="1">
            <a:spLocks noGrp="1"/>
          </p:cNvSpPr>
          <p:nvPr>
            <p:ph type="title"/>
          </p:nvPr>
        </p:nvSpPr>
        <p:spPr>
          <a:xfrm>
            <a:off x="2877842" y="463718"/>
            <a:ext cx="5169423" cy="1297351"/>
          </a:xfrm>
          <a:prstGeom prst="rect">
            <a:avLst/>
          </a:prstGeom>
          <a:noFill/>
          <a:ln w="9525" cap="flat" cmpd="sng">
            <a:solidFill>
              <a:srgbClr val="31859B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Calibri"/>
              <a:buNone/>
            </a:pPr>
            <a:r>
              <a:rPr lang="en-US" sz="36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Our </a:t>
            </a:r>
            <a:r>
              <a:rPr lang="en-US" sz="3600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Strategy</a:t>
            </a:r>
            <a:r>
              <a:rPr lang="en-US" sz="3600" b="0" i="0" u="none" strike="noStrike" cap="none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Forum Team</a:t>
            </a:r>
            <a:br>
              <a:rPr lang="en-US" sz="3600" b="0" i="0" u="none" strike="noStrike" cap="none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n-US" sz="3600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Winter 2017</a:t>
            </a:r>
            <a:r>
              <a:rPr lang="en-US" sz="3600" b="0" i="0" u="none" strike="noStrike" cap="none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 lang="en-US" sz="36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5" name="Shape 125"/>
          <p:cNvSpPr txBox="1">
            <a:spLocks noGrp="1"/>
          </p:cNvSpPr>
          <p:nvPr>
            <p:ph idx="1"/>
          </p:nvPr>
        </p:nvSpPr>
        <p:spPr>
          <a:xfrm>
            <a:off x="3961463" y="4188072"/>
            <a:ext cx="1765104" cy="687828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en-US" sz="1665" b="0" i="0" u="none" strike="noStrike" cap="none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Key Coordinator</a:t>
            </a:r>
          </a:p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en-US" sz="1665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Lisa Anderson</a:t>
            </a:r>
            <a:endParaRPr lang="en-US" sz="1665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27" name="Shape 127"/>
          <p:cNvPicPr preferRelativeResize="0"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1632" y="463718"/>
            <a:ext cx="1335952" cy="1501508"/>
          </a:xfrm>
          <a:prstGeom prst="rect">
            <a:avLst/>
          </a:prstGeom>
          <a:noFill/>
          <a:ln>
            <a:noFill/>
          </a:ln>
        </p:spPr>
      </p:pic>
      <p:pic>
        <p:nvPicPr>
          <p:cNvPr id="131" name="Shape 131"/>
          <p:cNvPicPr preferRelativeResize="0"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1632" y="2736132"/>
            <a:ext cx="1238564" cy="1543756"/>
          </a:xfrm>
          <a:prstGeom prst="rect">
            <a:avLst/>
          </a:prstGeom>
          <a:noFill/>
          <a:ln>
            <a:noFill/>
          </a:ln>
        </p:spPr>
      </p:pic>
      <p:sp>
        <p:nvSpPr>
          <p:cNvPr id="133" name="Shape 133"/>
          <p:cNvSpPr/>
          <p:nvPr/>
        </p:nvSpPr>
        <p:spPr>
          <a:xfrm>
            <a:off x="275521" y="2015918"/>
            <a:ext cx="2044345" cy="628759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Calibri"/>
              <a:buNone/>
            </a:pPr>
            <a:r>
              <a:rPr lang="en-US" sz="18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 </a:t>
            </a:r>
            <a:r>
              <a:rPr lang="en-US" sz="16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Master </a:t>
            </a:r>
            <a:r>
              <a:rPr lang="en-US" sz="1600" b="0" i="0" u="none" strike="noStrike" cap="none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Coordinator      </a:t>
            </a:r>
            <a:r>
              <a:rPr lang="en-US" sz="16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Barb Lagoni </a:t>
            </a:r>
          </a:p>
        </p:txBody>
      </p:sp>
      <p:sp>
        <p:nvSpPr>
          <p:cNvPr id="134" name="Shape 134"/>
          <p:cNvSpPr/>
          <p:nvPr/>
        </p:nvSpPr>
        <p:spPr>
          <a:xfrm>
            <a:off x="275522" y="4315892"/>
            <a:ext cx="1816610" cy="646331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Calibri"/>
              <a:buNone/>
            </a:pPr>
            <a:r>
              <a:rPr lang="en-US" sz="16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Senior Coordinator</a:t>
            </a: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Calibri"/>
              <a:buNone/>
            </a:pPr>
            <a:r>
              <a:rPr lang="en-US" sz="16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Becky Choate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7389996" y="4126261"/>
            <a:ext cx="1568195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/>
              <a:t>Director</a:t>
            </a:r>
          </a:p>
          <a:p>
            <a:pPr algn="ctr"/>
            <a:r>
              <a:rPr lang="en-US" sz="1600" dirty="0" smtClean="0"/>
              <a:t>Francine </a:t>
            </a:r>
            <a:r>
              <a:rPr lang="en-US" sz="1600" dirty="0" err="1" smtClean="0"/>
              <a:t>Roling</a:t>
            </a:r>
            <a:endParaRPr lang="en-US" sz="1600" dirty="0"/>
          </a:p>
        </p:txBody>
      </p:sp>
      <p:pic>
        <p:nvPicPr>
          <p:cNvPr id="4" name="Picture 3" descr="Francine and Tim Roling.jpg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71" t="13904" r="32191" b="54930"/>
          <a:stretch/>
        </p:blipFill>
        <p:spPr>
          <a:xfrm>
            <a:off x="7389996" y="2389826"/>
            <a:ext cx="1415209" cy="1657608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2183078" y="4126261"/>
            <a:ext cx="1725292" cy="5847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600" dirty="0" smtClean="0"/>
              <a:t>Key Coordinator</a:t>
            </a:r>
            <a:endParaRPr lang="en-US" sz="1600" dirty="0"/>
          </a:p>
          <a:p>
            <a:pPr algn="ctr"/>
            <a:r>
              <a:rPr lang="en-US" sz="1600" dirty="0" smtClean="0"/>
              <a:t>Margaret </a:t>
            </a:r>
            <a:r>
              <a:rPr lang="en-US" sz="1600" dirty="0" err="1" smtClean="0"/>
              <a:t>Trost</a:t>
            </a:r>
            <a:endParaRPr lang="en-US" sz="1600" dirty="0"/>
          </a:p>
        </p:txBody>
      </p:sp>
      <p:sp>
        <p:nvSpPr>
          <p:cNvPr id="5" name="TextBox 4"/>
          <p:cNvSpPr txBox="1"/>
          <p:nvPr/>
        </p:nvSpPr>
        <p:spPr>
          <a:xfrm>
            <a:off x="5726567" y="4279888"/>
            <a:ext cx="1600088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/>
              <a:t>Senior Director</a:t>
            </a:r>
          </a:p>
          <a:p>
            <a:r>
              <a:rPr lang="en-US" sz="1600" dirty="0" smtClean="0"/>
              <a:t>Angie Thomas</a:t>
            </a:r>
            <a:endParaRPr lang="en-US" sz="1600" dirty="0"/>
          </a:p>
        </p:txBody>
      </p:sp>
      <p:pic>
        <p:nvPicPr>
          <p:cNvPr id="7" name="Picture 6" descr="Angie Thomas.jp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3326" y="2389827"/>
            <a:ext cx="1278255" cy="1657609"/>
          </a:xfrm>
          <a:prstGeom prst="rect">
            <a:avLst/>
          </a:prstGeom>
        </p:spPr>
      </p:pic>
      <p:pic>
        <p:nvPicPr>
          <p:cNvPr id="21" name="Shape 130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4252848" y="2330298"/>
            <a:ext cx="1216619" cy="1736434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Picture 9" descr="Margaret Trost.jpg .jpeg"/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13" t="4915" r="29849" b="8116"/>
          <a:stretch/>
        </p:blipFill>
        <p:spPr>
          <a:xfrm>
            <a:off x="2453757" y="2389826"/>
            <a:ext cx="1454613" cy="16576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2914461"/>
      </p:ext>
    </p:extLst>
  </p:cSld>
  <p:clrMapOvr>
    <a:masterClrMapping/>
  </p:clrMapOvr>
  <p:transition xmlns:p14="http://schemas.microsoft.com/office/powerpoint/2010/main" spd="slow">
    <p:cut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962421"/>
          </a:xfrm>
          <a:ln>
            <a:solidFill>
              <a:schemeClr val="accent3">
                <a:lumMod val="75000"/>
              </a:schemeClr>
            </a:solidFill>
          </a:ln>
        </p:spPr>
        <p:txBody>
          <a:bodyPr>
            <a:normAutofit/>
          </a:bodyPr>
          <a:lstStyle/>
          <a:p>
            <a:r>
              <a:rPr lang="en-US" sz="2400" dirty="0" smtClean="0"/>
              <a:t>Objectives Winter Semester 2017 </a:t>
            </a:r>
            <a:br>
              <a:rPr lang="en-US" sz="2400" dirty="0" smtClean="0"/>
            </a:br>
            <a:r>
              <a:rPr lang="en-US" sz="2400" dirty="0" smtClean="0"/>
              <a:t>Thinking  Bigger </a:t>
            </a:r>
            <a:r>
              <a:rPr lang="mr-IN" sz="2400" dirty="0" smtClean="0"/>
              <a:t>…</a:t>
            </a:r>
            <a:r>
              <a:rPr lang="en-US" sz="2400" dirty="0" smtClean="0"/>
              <a:t> Reaching Higher  </a:t>
            </a:r>
            <a:endParaRPr lang="en-US" sz="2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02265"/>
            <a:ext cx="8229600" cy="2573868"/>
          </a:xfrm>
          <a:ln>
            <a:solidFill>
              <a:schemeClr val="accent3">
                <a:lumMod val="75000"/>
              </a:schemeClr>
            </a:solidFill>
          </a:ln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000" dirty="0" smtClean="0"/>
              <a:t>	In this Winter 2017 semester, we are preparing ourselves to:</a:t>
            </a:r>
          </a:p>
          <a:p>
            <a:r>
              <a:rPr lang="en-US" sz="2000" dirty="0" smtClean="0"/>
              <a:t>Expand our thinking </a:t>
            </a:r>
            <a:endParaRPr lang="en-US" sz="2000" dirty="0"/>
          </a:p>
          <a:p>
            <a:r>
              <a:rPr lang="en-US" sz="2000" dirty="0" smtClean="0"/>
              <a:t>And see the possibilities that lie within each of us… including picturing ourselves achieving the ranks of Executive and Key Coordinator.   </a:t>
            </a:r>
          </a:p>
          <a:p>
            <a:r>
              <a:rPr lang="en-US" sz="2000" b="1" dirty="0" smtClean="0"/>
              <a:t>We will achieve these ranks by becoming an Executive Coordinator on the inside </a:t>
            </a:r>
            <a:r>
              <a:rPr lang="mr-IN" sz="2000" b="1" dirty="0" smtClean="0"/>
              <a:t>…</a:t>
            </a:r>
            <a:r>
              <a:rPr lang="en-US" sz="2000" b="1" dirty="0" smtClean="0"/>
              <a:t> even as we assemble and empower the team that will take us there </a:t>
            </a:r>
            <a:r>
              <a:rPr lang="mr-IN" sz="2000" b="1" dirty="0" smtClean="0"/>
              <a:t>…</a:t>
            </a:r>
            <a:r>
              <a:rPr lang="en-US" sz="2000" b="1" dirty="0" smtClean="0"/>
              <a:t> on the outside.</a:t>
            </a:r>
          </a:p>
          <a:p>
            <a:pPr marL="0" indent="0">
              <a:buNone/>
            </a:pPr>
            <a:endParaRPr lang="en-US" sz="2000" b="1" dirty="0" smtClean="0"/>
          </a:p>
        </p:txBody>
      </p:sp>
      <p:sp>
        <p:nvSpPr>
          <p:cNvPr id="4" name="Rectangle 3"/>
          <p:cNvSpPr/>
          <p:nvPr/>
        </p:nvSpPr>
        <p:spPr>
          <a:xfrm>
            <a:off x="457200" y="3774979"/>
            <a:ext cx="8229600" cy="1323439"/>
          </a:xfrm>
          <a:prstGeom prst="rect">
            <a:avLst/>
          </a:prstGeom>
          <a:ln>
            <a:solidFill>
              <a:schemeClr val="accent3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en-US" sz="2000" dirty="0" smtClean="0"/>
              <a:t>	Exciting </a:t>
            </a:r>
            <a:r>
              <a:rPr lang="en-US" sz="2000" dirty="0"/>
              <a:t>new perks are coming from the company around these 2 ranks, starting with the  automatic qualifying for Top Achievers Trip to CHINA and the Great Wall when we achieve Key Coordinator .</a:t>
            </a:r>
            <a:r>
              <a:rPr lang="en-US" sz="2000" dirty="0" smtClean="0"/>
              <a:t>.</a:t>
            </a:r>
          </a:p>
          <a:p>
            <a:r>
              <a:rPr lang="en-US" sz="2000" dirty="0"/>
              <a:t>	</a:t>
            </a:r>
            <a:r>
              <a:rPr lang="en-US" sz="2000" dirty="0" smtClean="0"/>
              <a:t>	 </a:t>
            </a:r>
            <a:r>
              <a:rPr lang="en-US" sz="2000" dirty="0"/>
              <a:t>But stay tuned </a:t>
            </a:r>
            <a:r>
              <a:rPr lang="mr-IN" sz="2000" dirty="0"/>
              <a:t>…</a:t>
            </a:r>
            <a:r>
              <a:rPr lang="en-US" sz="2000" dirty="0"/>
              <a:t> more to come</a:t>
            </a:r>
            <a:r>
              <a:rPr lang="en-US" sz="2000" dirty="0" smtClean="0"/>
              <a:t>.			</a:t>
            </a:r>
            <a:r>
              <a:rPr lang="en-US" sz="2000" dirty="0" smtClean="0"/>
              <a:t>Becky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05560458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Relationship Id="rId2" Type="http://schemas.openxmlformats.org/officeDocument/2006/relationships/image" Target="../media/image2.jpeg"/></Relationships>
</file>

<file path=ppt/theme/theme1.xml><?xml version="1.0" encoding="utf-8"?>
<a:theme xmlns:a="http://schemas.openxmlformats.org/drawingml/2006/main" name="Pushpin">
  <a:themeElements>
    <a:clrScheme name="Pushpin">
      <a:dk1>
        <a:sysClr val="windowText" lastClr="000000"/>
      </a:dk1>
      <a:lt1>
        <a:sysClr val="window" lastClr="FFFFFF"/>
      </a:lt1>
      <a:dk2>
        <a:srgbClr val="465E9C"/>
      </a:dk2>
      <a:lt2>
        <a:srgbClr val="CCDDEA"/>
      </a:lt2>
      <a:accent1>
        <a:srgbClr val="FDA023"/>
      </a:accent1>
      <a:accent2>
        <a:srgbClr val="AA2B1E"/>
      </a:accent2>
      <a:accent3>
        <a:srgbClr val="71685C"/>
      </a:accent3>
      <a:accent4>
        <a:srgbClr val="64A73B"/>
      </a:accent4>
      <a:accent5>
        <a:srgbClr val="EB5605"/>
      </a:accent5>
      <a:accent6>
        <a:srgbClr val="B9CA1A"/>
      </a:accent6>
      <a:hlink>
        <a:srgbClr val="D83E2C"/>
      </a:hlink>
      <a:folHlink>
        <a:srgbClr val="ED7D27"/>
      </a:folHlink>
    </a:clrScheme>
    <a:fontScheme name="Pushpin">
      <a:majorFont>
        <a:latin typeface="Constantia"/>
        <a:ea typeface=""/>
        <a:cs typeface=""/>
        <a:font script="Jpan" typeface="HGS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Grek" typeface="Arial"/>
        <a:font script="Cyrl" typeface="Arial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ushpin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  <a:lumMod val="100000"/>
              </a:schemeClr>
            </a:gs>
            <a:gs pos="40000">
              <a:schemeClr val="phClr">
                <a:tint val="60000"/>
                <a:satMod val="130000"/>
                <a:lumMod val="100000"/>
              </a:schemeClr>
            </a:gs>
            <a:gs pos="100000">
              <a:schemeClr val="phClr">
                <a:tint val="96000"/>
                <a:lumMod val="108000"/>
              </a:schemeClr>
            </a:gs>
          </a:gsLst>
          <a:lin ang="5400000" scaled="0"/>
        </a:gradFill>
        <a:gradFill rotWithShape="1">
          <a:gsLst>
            <a:gs pos="0">
              <a:schemeClr val="phClr"/>
            </a:gs>
            <a:gs pos="100000">
              <a:schemeClr val="phClr">
                <a:shade val="76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80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38100" dir="4800000" sx="98000" sy="98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38100" dist="38100" dir="4800000" sx="96000" sy="96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3240000"/>
            </a:lightRig>
          </a:scene3d>
          <a:sp3d>
            <a:bevelT w="28575" h="28575"/>
          </a:sp3d>
        </a:effectStyle>
      </a:effectStyleLst>
      <a:bgFillStyleLst>
        <a:solidFill>
          <a:schemeClr val="phClr">
            <a:tint val="93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shade val="80000"/>
                <a:satMod val="140000"/>
                <a:lumMod val="50000"/>
              </a:schemeClr>
              <a:schemeClr val="phClr">
                <a:tint val="95000"/>
                <a:satMod val="180000"/>
                <a:lumMod val="160000"/>
              </a:schemeClr>
            </a:duotone>
          </a:blip>
          <a:stretch/>
        </a:blipFill>
        <a:blipFill rotWithShape="1">
          <a:blip xmlns:r="http://schemas.openxmlformats.org/officeDocument/2006/relationships" r:embed="rId2">
            <a:duotone>
              <a:schemeClr val="phClr">
                <a:tint val="98000"/>
                <a:shade val="90000"/>
                <a:satMod val="120000"/>
                <a:lumMod val="54000"/>
              </a:schemeClr>
              <a:schemeClr val="phClr">
                <a:tint val="80000"/>
                <a:satMod val="160000"/>
                <a:lumMod val="14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Pushpin</Template>
  <TotalTime>8611</TotalTime>
  <Words>1334</Words>
  <Application>Microsoft Macintosh PowerPoint</Application>
  <PresentationFormat>On-screen Show (16:9)</PresentationFormat>
  <Paragraphs>255</Paragraphs>
  <Slides>31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31</vt:i4>
      </vt:variant>
    </vt:vector>
  </HeadingPairs>
  <TitlesOfParts>
    <vt:vector size="32" baseType="lpstr">
      <vt:lpstr>Pushpin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Our Strategy Forum Team Winter 2017 </vt:lpstr>
      <vt:lpstr>Objectives Winter Semester 2017  Thinking  Bigger … Reaching Higher  </vt:lpstr>
      <vt:lpstr>Objectives Session #7   Maxwell Leadership 101   Rebekah Joy –Development Coach, Trainer, &amp; Speaker with the John Maxwell Team on Leadership 101 </vt:lpstr>
      <vt:lpstr>PowerPoint Presentation</vt:lpstr>
      <vt:lpstr>Leadership 101</vt:lpstr>
      <vt:lpstr>John C. Maxwell The 21 Irrefutable Laws of Leadership</vt:lpstr>
      <vt:lpstr>What is Leadership?</vt:lpstr>
      <vt:lpstr>Talent Is Not Enough</vt:lpstr>
      <vt:lpstr>Summary of the Laws</vt:lpstr>
      <vt:lpstr>The Law of the Lid Leadership Ability Determines a Person’s Level of Effectiveness</vt:lpstr>
      <vt:lpstr>Unlimited Potential</vt:lpstr>
      <vt:lpstr>The Law of Influence</vt:lpstr>
      <vt:lpstr>Leadership is Learnable</vt:lpstr>
      <vt:lpstr>Experience &amp; Insight</vt:lpstr>
      <vt:lpstr>Raising Your Lid</vt:lpstr>
      <vt:lpstr>Language of the Lid</vt:lpstr>
      <vt:lpstr>Awareness &amp; Intentionality</vt:lpstr>
      <vt:lpstr>What next?</vt:lpstr>
      <vt:lpstr>PowerPoint Presentation</vt:lpstr>
      <vt:lpstr>PowerPoint Presentation</vt:lpstr>
      <vt:lpstr> March Strategy Forum Schedule</vt:lpstr>
      <vt:lpstr>We are all Green .. And Growing</vt:lpstr>
      <vt:lpstr>PowerPoint Presentation</vt:lpstr>
      <vt:lpstr>Shaklee Video &amp; Audio Archives This webinar is archived on BetterFutureStartsToday.net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Increasing Your Lid</dc:title>
  <dc:creator>Rebekah Joy</dc:creator>
  <cp:lastModifiedBy>Barbara Lagoni</cp:lastModifiedBy>
  <cp:revision>106</cp:revision>
  <cp:lastPrinted>2017-02-28T03:02:12Z</cp:lastPrinted>
  <dcterms:created xsi:type="dcterms:W3CDTF">2017-01-30T15:21:05Z</dcterms:created>
  <dcterms:modified xsi:type="dcterms:W3CDTF">2017-02-28T03:38:33Z</dcterms:modified>
</cp:coreProperties>
</file>