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46"/>
  </p:notesMasterIdLst>
  <p:handoutMasterIdLst>
    <p:handoutMasterId r:id="rId47"/>
  </p:handoutMasterIdLst>
  <p:sldIdLst>
    <p:sldId id="406" r:id="rId3"/>
    <p:sldId id="407" r:id="rId4"/>
    <p:sldId id="449" r:id="rId5"/>
    <p:sldId id="420" r:id="rId6"/>
    <p:sldId id="445" r:id="rId7"/>
    <p:sldId id="446" r:id="rId8"/>
    <p:sldId id="337" r:id="rId9"/>
    <p:sldId id="304" r:id="rId10"/>
    <p:sldId id="352" r:id="rId11"/>
    <p:sldId id="375" r:id="rId12"/>
    <p:sldId id="391" r:id="rId13"/>
    <p:sldId id="448" r:id="rId14"/>
    <p:sldId id="447" r:id="rId15"/>
    <p:sldId id="421" r:id="rId16"/>
    <p:sldId id="422" r:id="rId17"/>
    <p:sldId id="423" r:id="rId18"/>
    <p:sldId id="424" r:id="rId19"/>
    <p:sldId id="425" r:id="rId20"/>
    <p:sldId id="426" r:id="rId21"/>
    <p:sldId id="427" r:id="rId22"/>
    <p:sldId id="428" r:id="rId23"/>
    <p:sldId id="429" r:id="rId24"/>
    <p:sldId id="430" r:id="rId25"/>
    <p:sldId id="431" r:id="rId26"/>
    <p:sldId id="432" r:id="rId27"/>
    <p:sldId id="433" r:id="rId28"/>
    <p:sldId id="434" r:id="rId29"/>
    <p:sldId id="435" r:id="rId30"/>
    <p:sldId id="436" r:id="rId31"/>
    <p:sldId id="437" r:id="rId32"/>
    <p:sldId id="438" r:id="rId33"/>
    <p:sldId id="439" r:id="rId34"/>
    <p:sldId id="440" r:id="rId35"/>
    <p:sldId id="441" r:id="rId36"/>
    <p:sldId id="442" r:id="rId37"/>
    <p:sldId id="443" r:id="rId38"/>
    <p:sldId id="444" r:id="rId39"/>
    <p:sldId id="387" r:id="rId40"/>
    <p:sldId id="290" r:id="rId41"/>
    <p:sldId id="277" r:id="rId42"/>
    <p:sldId id="384" r:id="rId43"/>
    <p:sldId id="357" r:id="rId44"/>
    <p:sldId id="291" r:id="rId4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1008" y="-32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2/20/17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2/20/17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2/20/17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s://soundcloud.com/user-368982377" TargetMode="External"/><Relationship Id="rId3" Type="http://schemas.openxmlformats.org/officeDocument/2006/relationships/hyperlink" Target="http://go.shaklee.com/naturally/"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jpg"/><Relationship Id="rId3"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 Id="rId3"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www.taxbot.com" TargetMode="Externa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5" Type="http://schemas.openxmlformats.org/officeDocument/2006/relationships/image" Target="../media/image12.jpg"/><Relationship Id="rId6" Type="http://schemas.openxmlformats.org/officeDocument/2006/relationships/image" Target="../media/image13.jpg"/><Relationship Id="rId7" Type="http://schemas.openxmlformats.org/officeDocument/2006/relationships/image" Target="../media/image14.jpg"/><Relationship Id="rId8"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450" y="122052"/>
            <a:ext cx="3897414" cy="584775"/>
          </a:xfrm>
          <a:prstGeom prst="rect">
            <a:avLst/>
          </a:prstGeom>
          <a:noFill/>
          <a:ln>
            <a:solidFill>
              <a:srgbClr val="00B050"/>
            </a:solidFill>
          </a:ln>
        </p:spPr>
        <p:txBody>
          <a:bodyPr wrap="none" rtlCol="0">
            <a:spAutoFit/>
          </a:bodyPr>
          <a:lstStyle/>
          <a:p>
            <a:r>
              <a:rPr lang="en-US" sz="3200" dirty="0" smtClean="0"/>
              <a:t>Ongoing Promotions…</a:t>
            </a:r>
            <a:endParaRPr lang="en-US" sz="3200" dirty="0"/>
          </a:p>
        </p:txBody>
      </p:sp>
      <p:sp>
        <p:nvSpPr>
          <p:cNvPr id="3" name="TextBox 2"/>
          <p:cNvSpPr txBox="1"/>
          <p:nvPr/>
        </p:nvSpPr>
        <p:spPr>
          <a:xfrm>
            <a:off x="289450" y="725588"/>
            <a:ext cx="4420286" cy="3970318"/>
          </a:xfrm>
          <a:prstGeom prst="rect">
            <a:avLst/>
          </a:prstGeom>
          <a:noFill/>
        </p:spPr>
        <p:txBody>
          <a:bodyPr wrap="square" rtlCol="0">
            <a:spAutoFit/>
          </a:bodyPr>
          <a:lstStyle/>
          <a:p>
            <a:r>
              <a:rPr lang="en-US" dirty="0"/>
              <a:t>GREAT NEWS!! Our </a:t>
            </a:r>
            <a:r>
              <a:rPr lang="en-US" dirty="0" err="1"/>
              <a:t>Healthprint</a:t>
            </a:r>
            <a:r>
              <a:rPr lang="en-US" dirty="0"/>
              <a:t> Special Offer is EXTENDED thru </a:t>
            </a:r>
            <a:r>
              <a:rPr lang="en-US" dirty="0" smtClean="0"/>
              <a:t>Feb 28, 2017 ?</a:t>
            </a:r>
          </a:p>
          <a:p>
            <a:endParaRPr lang="en-US" dirty="0" smtClean="0"/>
          </a:p>
          <a:p>
            <a:r>
              <a:rPr lang="en-US" dirty="0" smtClean="0"/>
              <a:t>Do </a:t>
            </a:r>
            <a:r>
              <a:rPr lang="en-US" dirty="0"/>
              <a:t>your </a:t>
            </a:r>
            <a:r>
              <a:rPr lang="en-US" dirty="0" err="1"/>
              <a:t>Healthprint</a:t>
            </a:r>
            <a:r>
              <a:rPr lang="en-US" dirty="0"/>
              <a:t> again or for the 1st time - if you purchase the Middle or Large product </a:t>
            </a:r>
            <a:r>
              <a:rPr lang="en-US" b="1" dirty="0"/>
              <a:t>packages (or choose your own products that equal the $$ amount of the Middle or Large package</a:t>
            </a:r>
            <a:r>
              <a:rPr lang="en-US" dirty="0"/>
              <a:t>) you will receive a FREE Product based on your #1 Health goal!! </a:t>
            </a:r>
            <a:endParaRPr lang="en-US" dirty="0" smtClean="0"/>
          </a:p>
          <a:p>
            <a:r>
              <a:rPr lang="en-US" dirty="0" smtClean="0"/>
              <a:t>Order </a:t>
            </a:r>
            <a:r>
              <a:rPr lang="en-US" dirty="0"/>
              <a:t>the Large package or the equivalent $$ amount and receive the FREE products AND up to $20 off shipping</a:t>
            </a:r>
            <a:r>
              <a:rPr lang="en-US" dirty="0" smtClean="0"/>
              <a:t>!!!</a:t>
            </a:r>
          </a:p>
          <a:p>
            <a:endParaRPr lang="en-US" dirty="0"/>
          </a:p>
          <a:p>
            <a:r>
              <a:rPr lang="en-US" dirty="0"/>
              <a:t>This is a GREAT time to save!</a:t>
            </a:r>
            <a:r>
              <a:rPr lang="en-US" dirty="0" smtClean="0"/>
              <a:t>!     </a:t>
            </a:r>
            <a:r>
              <a:rPr lang="en-US" dirty="0" err="1" smtClean="0"/>
              <a:t>angie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9736" y="217087"/>
            <a:ext cx="4180264" cy="4490379"/>
          </a:xfrm>
          <a:prstGeom prst="rect">
            <a:avLst/>
          </a:prstGeom>
        </p:spPr>
      </p:pic>
    </p:spTree>
    <p:extLst>
      <p:ext uri="{BB962C8B-B14F-4D97-AF65-F5344CB8AC3E}">
        <p14:creationId xmlns:p14="http://schemas.microsoft.com/office/powerpoint/2010/main" val="2012631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133" y="225690"/>
            <a:ext cx="8043334" cy="1078177"/>
          </a:xfrm>
        </p:spPr>
        <p:txBody>
          <a:bodyPr>
            <a:normAutofit/>
          </a:bodyPr>
          <a:lstStyle/>
          <a:p>
            <a:r>
              <a:rPr lang="en-US" sz="2800" dirty="0" smtClean="0"/>
              <a:t>Objectives #6 </a:t>
            </a:r>
            <a:r>
              <a:rPr lang="mr-IN" sz="2800" dirty="0" smtClean="0"/>
              <a:t>–</a:t>
            </a:r>
            <a:r>
              <a:rPr lang="en-US" sz="2800" dirty="0" smtClean="0"/>
              <a:t> Marjorie Fine, Legal Counsel, former Executive VP Shaklee</a:t>
            </a:r>
            <a:endParaRPr lang="en-US" sz="2800" dirty="0"/>
          </a:p>
        </p:txBody>
      </p:sp>
      <p:sp>
        <p:nvSpPr>
          <p:cNvPr id="3" name="Content Placeholder 2"/>
          <p:cNvSpPr>
            <a:spLocks noGrp="1"/>
          </p:cNvSpPr>
          <p:nvPr>
            <p:ph idx="1"/>
          </p:nvPr>
        </p:nvSpPr>
        <p:spPr>
          <a:xfrm>
            <a:off x="728132" y="2329444"/>
            <a:ext cx="7772401" cy="2590800"/>
          </a:xfrm>
        </p:spPr>
        <p:txBody>
          <a:bodyPr>
            <a:normAutofit/>
          </a:bodyPr>
          <a:lstStyle/>
          <a:p>
            <a:pPr marL="0" indent="0">
              <a:buNone/>
            </a:pPr>
            <a:r>
              <a:rPr lang="en-US" sz="2000" dirty="0" smtClean="0"/>
              <a:t>To learn about the many ways Shaklee differs from other companies:.</a:t>
            </a:r>
          </a:p>
          <a:p>
            <a:r>
              <a:rPr lang="en-US" sz="2000" dirty="0" smtClean="0"/>
              <a:t>Exceptional quality assurance ( with specific examples )</a:t>
            </a:r>
          </a:p>
          <a:p>
            <a:r>
              <a:rPr lang="en-US" sz="2000" dirty="0" smtClean="0"/>
              <a:t>Exceptional Code of Ethics</a:t>
            </a:r>
          </a:p>
          <a:p>
            <a:r>
              <a:rPr lang="en-US" sz="2000" dirty="0" smtClean="0"/>
              <a:t>Exceptional product quality and manufacturing standards</a:t>
            </a:r>
            <a:endParaRPr lang="en-US" sz="2000" dirty="0" smtClean="0"/>
          </a:p>
          <a:p>
            <a:pPr marL="0" indent="0">
              <a:buNone/>
            </a:pPr>
            <a:r>
              <a:rPr lang="en-US" sz="2000" dirty="0" smtClean="0"/>
              <a:t> And</a:t>
            </a:r>
          </a:p>
          <a:p>
            <a:pPr marL="0" indent="0">
              <a:buNone/>
            </a:pPr>
            <a:r>
              <a:rPr lang="en-US" sz="2000" dirty="0" smtClean="0"/>
              <a:t>To review impressive growth of the Direct Selling industry and its positive impact on its distributors and customers.</a:t>
            </a:r>
            <a:endParaRPr lang="en-US" sz="2000" dirty="0" smtClean="0"/>
          </a:p>
          <a:p>
            <a:endParaRPr lang="en-US" sz="2000" dirty="0" smtClean="0"/>
          </a:p>
          <a:p>
            <a:endParaRPr lang="en-US" sz="2000" dirty="0"/>
          </a:p>
        </p:txBody>
      </p:sp>
      <p:sp>
        <p:nvSpPr>
          <p:cNvPr id="8" name="Rectangle 7"/>
          <p:cNvSpPr/>
          <p:nvPr/>
        </p:nvSpPr>
        <p:spPr>
          <a:xfrm>
            <a:off x="728133" y="1303867"/>
            <a:ext cx="7620000" cy="1015663"/>
          </a:xfrm>
          <a:prstGeom prst="rect">
            <a:avLst/>
          </a:prstGeom>
          <a:ln>
            <a:solidFill>
              <a:schemeClr val="tx2">
                <a:lumMod val="60000"/>
                <a:lumOff val="40000"/>
              </a:schemeClr>
            </a:solidFill>
          </a:ln>
        </p:spPr>
        <p:txBody>
          <a:bodyPr wrap="square">
            <a:spAutoFit/>
          </a:bodyPr>
          <a:lstStyle/>
          <a:p>
            <a:pPr algn="ctr"/>
            <a:r>
              <a:rPr lang="en-US" sz="2000" dirty="0" smtClean="0"/>
              <a:t>Marjorie Fine has been with Shaklee Corporation for 27 years</a:t>
            </a:r>
          </a:p>
          <a:p>
            <a:pPr algn="ctr"/>
            <a:r>
              <a:rPr lang="en-US" sz="2000" dirty="0" smtClean="0"/>
              <a:t>Today she will outline all the ways this remarkable company has set standards for the Direct Selling Industry.</a:t>
            </a:r>
            <a:endParaRPr lang="en-US" dirty="0"/>
          </a:p>
        </p:txBody>
      </p:sp>
    </p:spTree>
    <p:extLst>
      <p:ext uri="{BB962C8B-B14F-4D97-AF65-F5344CB8AC3E}">
        <p14:creationId xmlns:p14="http://schemas.microsoft.com/office/powerpoint/2010/main" val="1666992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336799" y="237069"/>
            <a:ext cx="6519333" cy="1693331"/>
          </a:xfrm>
          <a:ln>
            <a:solidFill>
              <a:schemeClr val="tx2">
                <a:lumMod val="75000"/>
              </a:schemeClr>
            </a:solidFill>
          </a:ln>
        </p:spPr>
        <p:txBody>
          <a:bodyPr>
            <a:normAutofit/>
          </a:bodyPr>
          <a:lstStyle/>
          <a:p>
            <a:r>
              <a:rPr lang="en-US" sz="2800" b="1" dirty="0"/>
              <a:t>Marjorie Fine – Executive Vice President and General Counsel, Shaklee – One of The Most Influential Women in Direct </a:t>
            </a:r>
            <a:r>
              <a:rPr lang="en-US" sz="2800" b="1" dirty="0" smtClean="0"/>
              <a:t>Selling</a:t>
            </a:r>
            <a:endParaRPr lang="en-US" sz="2800" dirty="0"/>
          </a:p>
        </p:txBody>
      </p:sp>
      <p:sp>
        <p:nvSpPr>
          <p:cNvPr id="7" name="TextBox 6"/>
          <p:cNvSpPr txBox="1"/>
          <p:nvPr/>
        </p:nvSpPr>
        <p:spPr>
          <a:xfrm>
            <a:off x="8144932" y="4755065"/>
            <a:ext cx="999067" cy="369332"/>
          </a:xfrm>
          <a:prstGeom prst="rect">
            <a:avLst/>
          </a:prstGeom>
          <a:noFill/>
        </p:spPr>
        <p:txBody>
          <a:bodyPr wrap="square" rtlCol="0">
            <a:spAutoFit/>
          </a:bodyPr>
          <a:lstStyle/>
          <a:p>
            <a:r>
              <a:rPr lang="en-US" dirty="0" smtClean="0"/>
              <a:t>xxx</a:t>
            </a:r>
            <a:endParaRPr lang="en-US" dirty="0"/>
          </a:p>
        </p:txBody>
      </p:sp>
      <p:pic>
        <p:nvPicPr>
          <p:cNvPr id="2" name="Picture 1"/>
          <p:cNvPicPr>
            <a:picLocks noChangeAspect="1"/>
          </p:cNvPicPr>
          <p:nvPr/>
        </p:nvPicPr>
        <p:blipFill>
          <a:blip r:embed="rId2"/>
          <a:stretch>
            <a:fillRect/>
          </a:stretch>
        </p:blipFill>
        <p:spPr>
          <a:xfrm>
            <a:off x="414163" y="119394"/>
            <a:ext cx="1469910" cy="2048074"/>
          </a:xfrm>
          <a:prstGeom prst="rect">
            <a:avLst/>
          </a:prstGeom>
        </p:spPr>
      </p:pic>
      <p:sp>
        <p:nvSpPr>
          <p:cNvPr id="4" name="TextBox 3"/>
          <p:cNvSpPr txBox="1"/>
          <p:nvPr/>
        </p:nvSpPr>
        <p:spPr>
          <a:xfrm>
            <a:off x="4682066" y="4755065"/>
            <a:ext cx="3462866" cy="369332"/>
          </a:xfrm>
          <a:prstGeom prst="rect">
            <a:avLst/>
          </a:prstGeom>
          <a:noFill/>
        </p:spPr>
        <p:txBody>
          <a:bodyPr wrap="square" rtlCol="0">
            <a:spAutoFit/>
          </a:bodyPr>
          <a:lstStyle/>
          <a:p>
            <a:r>
              <a:rPr lang="en-US" dirty="0" smtClean="0"/>
              <a:t>From Direct Selling News 2012</a:t>
            </a:r>
            <a:endParaRPr lang="en-US" dirty="0"/>
          </a:p>
        </p:txBody>
      </p:sp>
      <p:sp>
        <p:nvSpPr>
          <p:cNvPr id="9" name="Rectangle 8"/>
          <p:cNvSpPr/>
          <p:nvPr/>
        </p:nvSpPr>
        <p:spPr>
          <a:xfrm>
            <a:off x="469547" y="2165830"/>
            <a:ext cx="8425038" cy="2739212"/>
          </a:xfrm>
          <a:prstGeom prst="rect">
            <a:avLst/>
          </a:prstGeom>
        </p:spPr>
        <p:txBody>
          <a:bodyPr wrap="square">
            <a:spAutoFit/>
          </a:bodyPr>
          <a:lstStyle/>
          <a:p>
            <a:r>
              <a:rPr lang="en-US" dirty="0"/>
              <a:t>Fine’s legal acumen led her to become the DSA’s first ethics and self-regulation committee chairperson. “I got to take a hard look at ethics and rewrite the code with the committee. We updated it and put teeth into it, so that bad actors could be expelled from the DSA,” she says.</a:t>
            </a:r>
          </a:p>
          <a:p>
            <a:endParaRPr lang="en-US" sz="1000" dirty="0"/>
          </a:p>
          <a:p>
            <a:r>
              <a:rPr lang="en-US" dirty="0"/>
              <a:t>Fine grew at Shaklee with every promotion, expanding beyond legal to the direct selling side. “It’s an unusual job put together over many years,” Fine says. </a:t>
            </a:r>
            <a:r>
              <a:rPr lang="en-US" b="1" dirty="0"/>
              <a:t>She loves being part of an organization and industry that develops people</a:t>
            </a:r>
            <a:r>
              <a:rPr lang="en-US" dirty="0"/>
              <a:t>. </a:t>
            </a:r>
            <a:r>
              <a:rPr lang="en-US" b="1" dirty="0"/>
              <a:t>“Women with no business skills, who lacked self-esteem, years later have poise and can stand up in front of an audience and address thousands,” Fine says.</a:t>
            </a:r>
          </a:p>
        </p:txBody>
      </p:sp>
    </p:spTree>
    <p:extLst>
      <p:ext uri="{BB962C8B-B14F-4D97-AF65-F5344CB8AC3E}">
        <p14:creationId xmlns:p14="http://schemas.microsoft.com/office/powerpoint/2010/main" val="1175542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758288"/>
          </a:xfrm>
          <a:ln>
            <a:solidFill>
              <a:schemeClr val="tx2">
                <a:lumMod val="60000"/>
                <a:lumOff val="40000"/>
              </a:schemeClr>
            </a:solidFill>
          </a:ln>
        </p:spPr>
        <p:txBody>
          <a:bodyPr>
            <a:normAutofit fontScale="90000"/>
          </a:bodyPr>
          <a:lstStyle/>
          <a:p>
            <a:r>
              <a:rPr lang="en-US" sz="2800" dirty="0"/>
              <a:t>Shaklee’s Marjorie Fine </a:t>
            </a:r>
            <a:r>
              <a:rPr lang="en-US" sz="2800" dirty="0" smtClean="0"/>
              <a:t>Inducted into </a:t>
            </a:r>
            <a:r>
              <a:rPr lang="en-US" sz="2800" b="1" dirty="0" smtClean="0"/>
              <a:t>DSA </a:t>
            </a:r>
            <a:r>
              <a:rPr lang="en-US" sz="2800" b="1" dirty="0"/>
              <a:t>Hall of Fame </a:t>
            </a:r>
            <a:r>
              <a:rPr lang="en-US" sz="2800" b="1" dirty="0" smtClean="0"/>
              <a:t/>
            </a:r>
            <a:br>
              <a:rPr lang="en-US" sz="2800" b="1" dirty="0" smtClean="0"/>
            </a:br>
            <a:r>
              <a:rPr lang="en-US" sz="2400" b="1" dirty="0"/>
              <a:t>the industry’s highest honor</a:t>
            </a:r>
            <a:r>
              <a:rPr lang="en-US" sz="2400" dirty="0"/>
              <a:t> for her contributions </a:t>
            </a:r>
            <a:br>
              <a:rPr lang="en-US" sz="2400" dirty="0"/>
            </a:br>
            <a:r>
              <a:rPr lang="en-US" sz="2400" dirty="0"/>
              <a:t>to direct selling in the U.S. and around the </a:t>
            </a:r>
            <a:r>
              <a:rPr lang="en-US" sz="2400" dirty="0" smtClean="0"/>
              <a:t>world</a:t>
            </a:r>
            <a:r>
              <a:rPr lang="en-US" sz="2800" dirty="0"/>
              <a:t/>
            </a:r>
            <a:br>
              <a:rPr lang="en-US" sz="2800" dirty="0"/>
            </a:br>
            <a:r>
              <a:rPr lang="en-US" sz="2800" dirty="0"/>
              <a:t>GENERAL COUNSEL REPRESENTS BEST OF DIRECT </a:t>
            </a:r>
            <a:r>
              <a:rPr lang="en-US" sz="2800" dirty="0" smtClean="0"/>
              <a:t>SELLING</a:t>
            </a:r>
            <a:endParaRPr lang="en-US" sz="2800" dirty="0"/>
          </a:p>
        </p:txBody>
      </p:sp>
      <p:sp>
        <p:nvSpPr>
          <p:cNvPr id="3" name="Content Placeholder 2"/>
          <p:cNvSpPr>
            <a:spLocks noGrp="1"/>
          </p:cNvSpPr>
          <p:nvPr>
            <p:ph idx="1"/>
          </p:nvPr>
        </p:nvSpPr>
        <p:spPr>
          <a:xfrm>
            <a:off x="457200" y="1964266"/>
            <a:ext cx="8229600" cy="3179233"/>
          </a:xfrm>
        </p:spPr>
        <p:txBody>
          <a:bodyPr>
            <a:normAutofit/>
          </a:bodyPr>
          <a:lstStyle/>
          <a:p>
            <a:pPr marL="0" indent="0">
              <a:buNone/>
            </a:pPr>
            <a:r>
              <a:rPr lang="en-US" sz="2000" dirty="0"/>
              <a:t>Fine’s path to the Hall of Fame has been an unconventional one. </a:t>
            </a:r>
            <a:endParaRPr lang="en-US" sz="2000" dirty="0" smtClean="0"/>
          </a:p>
          <a:p>
            <a:pPr marL="0" indent="0">
              <a:buNone/>
            </a:pPr>
            <a:r>
              <a:rPr lang="en-US" sz="2000" b="1" dirty="0" smtClean="0"/>
              <a:t>She is </a:t>
            </a:r>
            <a:r>
              <a:rPr lang="en-US" sz="2000" b="1" dirty="0"/>
              <a:t>one of just six female inductees, and the only woman to enter the </a:t>
            </a:r>
          </a:p>
          <a:p>
            <a:pPr marL="0" indent="0">
              <a:buNone/>
            </a:pPr>
            <a:r>
              <a:rPr lang="en-US" sz="2000" b="1" dirty="0"/>
              <a:t>Hall of Fame without founding a company or serving as CEO</a:t>
            </a:r>
            <a:r>
              <a:rPr lang="en-US" sz="2000" dirty="0" smtClean="0"/>
              <a:t>.</a:t>
            </a:r>
          </a:p>
          <a:p>
            <a:pPr marL="0" indent="0">
              <a:buNone/>
            </a:pPr>
            <a:r>
              <a:rPr lang="en-US" sz="2000" dirty="0" smtClean="0"/>
              <a:t> </a:t>
            </a:r>
            <a:r>
              <a:rPr lang="en-US" sz="2000" dirty="0"/>
              <a:t>Fine </a:t>
            </a:r>
            <a:r>
              <a:rPr lang="en-US" sz="2000" dirty="0" smtClean="0"/>
              <a:t>began </a:t>
            </a:r>
            <a:r>
              <a:rPr lang="en-US" sz="2000" dirty="0"/>
              <a:t>her career at Shaklee in 1989 as Associate General Counsel </a:t>
            </a:r>
          </a:p>
          <a:p>
            <a:pPr marL="0" indent="0">
              <a:buNone/>
            </a:pPr>
            <a:r>
              <a:rPr lang="en-US" sz="2000" dirty="0"/>
              <a:t>and Assistant Secretary. Her responsibilities at the California-based </a:t>
            </a:r>
          </a:p>
          <a:p>
            <a:pPr marL="0" indent="0">
              <a:buNone/>
            </a:pPr>
            <a:r>
              <a:rPr lang="en-US" sz="2000" dirty="0"/>
              <a:t>nutrition company would later encompass law, government relations, </a:t>
            </a:r>
          </a:p>
          <a:p>
            <a:pPr marL="0" indent="0">
              <a:buNone/>
            </a:pPr>
            <a:r>
              <a:rPr lang="en-US" sz="2000" dirty="0"/>
              <a:t>field administration, human </a:t>
            </a:r>
            <a:r>
              <a:rPr lang="en-US" sz="2000" dirty="0" smtClean="0"/>
              <a:t>resources</a:t>
            </a:r>
            <a:r>
              <a:rPr lang="en-US" sz="2000" dirty="0"/>
              <a:t>, product quality </a:t>
            </a:r>
            <a:r>
              <a:rPr lang="en-US" sz="2000" dirty="0" smtClean="0"/>
              <a:t>assurance </a:t>
            </a:r>
            <a:r>
              <a:rPr lang="en-US" sz="2000" dirty="0"/>
              <a:t>and risk management. </a:t>
            </a:r>
          </a:p>
          <a:p>
            <a:pPr marL="0" indent="0">
              <a:buNone/>
            </a:pPr>
            <a:endParaRPr lang="en-US" sz="2000" dirty="0"/>
          </a:p>
        </p:txBody>
      </p:sp>
    </p:spTree>
    <p:extLst>
      <p:ext uri="{BB962C8B-B14F-4D97-AF65-F5344CB8AC3E}">
        <p14:creationId xmlns:p14="http://schemas.microsoft.com/office/powerpoint/2010/main" val="3720252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3488267" cy="857250"/>
          </a:xfrm>
        </p:spPr>
        <p:txBody>
          <a:bodyPr>
            <a:normAutofit/>
          </a:bodyPr>
          <a:lstStyle/>
          <a:p>
            <a:r>
              <a:rPr lang="en-US" sz="2800" dirty="0" smtClean="0"/>
              <a:t>Marjorie Fine  </a:t>
            </a:r>
            <a:r>
              <a:rPr lang="mr-IN" sz="2800" dirty="0" smtClean="0"/>
              <a:t>…</a:t>
            </a:r>
            <a:endParaRPr lang="en-US" sz="2800" dirty="0"/>
          </a:p>
        </p:txBody>
      </p:sp>
      <p:sp>
        <p:nvSpPr>
          <p:cNvPr id="3" name="Content Placeholder 2"/>
          <p:cNvSpPr>
            <a:spLocks noGrp="1"/>
          </p:cNvSpPr>
          <p:nvPr>
            <p:ph idx="1"/>
          </p:nvPr>
        </p:nvSpPr>
        <p:spPr>
          <a:xfrm>
            <a:off x="762000" y="1200151"/>
            <a:ext cx="7586133" cy="3394472"/>
          </a:xfrm>
        </p:spPr>
        <p:txBody>
          <a:bodyPr>
            <a:normAutofit lnSpcReduction="10000"/>
          </a:bodyPr>
          <a:lstStyle/>
          <a:p>
            <a:pPr marL="0" indent="0" algn="ctr">
              <a:buNone/>
            </a:pPr>
            <a:r>
              <a:rPr lang="en-US" dirty="0"/>
              <a:t>“Direct selling companies have the same departments as other companies. But the thing we have that’s missing in other </a:t>
            </a:r>
            <a:r>
              <a:rPr lang="en-US" dirty="0" smtClean="0"/>
              <a:t>companies</a:t>
            </a:r>
            <a:r>
              <a:rPr lang="mr-IN" dirty="0" smtClean="0"/>
              <a:t>…</a:t>
            </a:r>
            <a:endParaRPr lang="en-US" dirty="0" smtClean="0"/>
          </a:p>
          <a:p>
            <a:pPr marL="0" indent="0" algn="ctr">
              <a:buNone/>
            </a:pPr>
            <a:r>
              <a:rPr lang="en-US" dirty="0" smtClean="0"/>
              <a:t> </a:t>
            </a:r>
            <a:r>
              <a:rPr lang="en-US" b="1" dirty="0"/>
              <a:t>is the people side of our business—the ability to help develop people and transform their lives. </a:t>
            </a:r>
          </a:p>
        </p:txBody>
      </p:sp>
    </p:spTree>
    <p:extLst>
      <p:ext uri="{BB962C8B-B14F-4D97-AF65-F5344CB8AC3E}">
        <p14:creationId xmlns:p14="http://schemas.microsoft.com/office/powerpoint/2010/main" val="673212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Rod\Desktop\Shaklee Difference Marjorie Fine Dec 2016\Slide2.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3430114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od\Desktop\Shaklee Difference Marjorie Fine Dec 2016\Slide3.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2369872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Rod\Desktop\Shaklee Difference Marjorie Fine Dec 2016\Slide4.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709807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Rod\Desktop\Shaklee Difference Marjorie Fine Dec 2016\Slide5.JPG"/>
          <p:cNvPicPr>
            <a:picLocks noChangeAspect="1" noChangeArrowheads="1"/>
          </p:cNvPicPr>
          <p:nvPr/>
        </p:nvPicPr>
        <p:blipFill>
          <a:blip r:embed="rId2" cstate="print"/>
          <a:srcRect/>
          <a:stretch>
            <a:fillRect/>
          </a:stretch>
        </p:blipFill>
        <p:spPr bwMode="auto">
          <a:xfrm>
            <a:off x="0" y="0"/>
            <a:ext cx="9144000" cy="5143501"/>
          </a:xfrm>
          <a:prstGeom prst="rect">
            <a:avLst/>
          </a:prstGeom>
          <a:noFill/>
        </p:spPr>
      </p:pic>
    </p:spTree>
    <p:extLst>
      <p:ext uri="{BB962C8B-B14F-4D97-AF65-F5344CB8AC3E}">
        <p14:creationId xmlns:p14="http://schemas.microsoft.com/office/powerpoint/2010/main" val="4068559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Rod\Desktop\Shaklee Difference Marjorie Fine Dec 2016\Slide6.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2220325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Rod\Desktop\Shaklee Difference Marjorie Fine Dec 2016\Slide7.JPG"/>
          <p:cNvPicPr>
            <a:picLocks noChangeAspect="1" noChangeArrowheads="1"/>
          </p:cNvPicPr>
          <p:nvPr/>
        </p:nvPicPr>
        <p:blipFill>
          <a:blip r:embed="rId2" cstate="print"/>
          <a:srcRect/>
          <a:stretch>
            <a:fillRect/>
          </a:stretch>
        </p:blipFill>
        <p:spPr bwMode="auto">
          <a:xfrm>
            <a:off x="0" y="0"/>
            <a:ext cx="9144000" cy="5229225"/>
          </a:xfrm>
          <a:prstGeom prst="rect">
            <a:avLst/>
          </a:prstGeom>
          <a:noFill/>
        </p:spPr>
      </p:pic>
    </p:spTree>
    <p:extLst>
      <p:ext uri="{BB962C8B-B14F-4D97-AF65-F5344CB8AC3E}">
        <p14:creationId xmlns:p14="http://schemas.microsoft.com/office/powerpoint/2010/main" val="681488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7617" y="261287"/>
            <a:ext cx="4294744" cy="2893100"/>
          </a:xfrm>
          <a:prstGeom prst="rect">
            <a:avLst/>
          </a:prstGeom>
          <a:noFill/>
        </p:spPr>
        <p:txBody>
          <a:bodyPr wrap="square" rtlCol="0">
            <a:spAutoFit/>
          </a:bodyPr>
          <a:lstStyle/>
          <a:p>
            <a:r>
              <a:rPr lang="en-US" b="1" i="1" dirty="0" smtClean="0"/>
              <a:t>Shaklee has created a BRAND NEW </a:t>
            </a:r>
          </a:p>
          <a:p>
            <a:r>
              <a:rPr lang="en-US" b="1" i="1" dirty="0" smtClean="0"/>
              <a:t>Shaklee 180 Starter kit!!</a:t>
            </a:r>
          </a:p>
          <a:p>
            <a:r>
              <a:rPr lang="en-US" dirty="0" smtClean="0"/>
              <a:t>This kit includes:</a:t>
            </a:r>
          </a:p>
          <a:p>
            <a:pPr marL="285750" indent="-285750">
              <a:buFont typeface="Arial" panose="020B0604020202020204" pitchFamily="34" charset="0"/>
              <a:buChar char="•"/>
            </a:pPr>
            <a:r>
              <a:rPr lang="en-US" dirty="0" smtClean="0"/>
              <a:t>2 Life Shake Canisters</a:t>
            </a:r>
          </a:p>
          <a:p>
            <a:pPr marL="285750" indent="-285750">
              <a:buFont typeface="Arial" panose="020B0604020202020204" pitchFamily="34" charset="0"/>
              <a:buChar char="•"/>
            </a:pPr>
            <a:r>
              <a:rPr lang="en-US" dirty="0" smtClean="0"/>
              <a:t>30 day Vita Lea</a:t>
            </a:r>
          </a:p>
          <a:p>
            <a:pPr marL="285750" indent="-285750">
              <a:buFont typeface="Arial" panose="020B0604020202020204" pitchFamily="34" charset="0"/>
              <a:buChar char="•"/>
            </a:pPr>
            <a:r>
              <a:rPr lang="en-US" dirty="0" smtClean="0"/>
              <a:t>30 day Metabolic Boost</a:t>
            </a:r>
          </a:p>
          <a:p>
            <a:pPr marL="285750" indent="-285750">
              <a:buFont typeface="Arial" panose="020B0604020202020204" pitchFamily="34" charset="0"/>
              <a:buChar char="•"/>
            </a:pPr>
            <a:r>
              <a:rPr lang="en-US" dirty="0" smtClean="0"/>
              <a:t>1 box of Snack bars</a:t>
            </a:r>
          </a:p>
          <a:p>
            <a:r>
              <a:rPr lang="en-US" dirty="0" smtClean="0"/>
              <a:t>		</a:t>
            </a:r>
            <a:r>
              <a:rPr lang="en-US" sz="2000" b="1" dirty="0" smtClean="0"/>
              <a:t>For $150!!!</a:t>
            </a:r>
          </a:p>
          <a:p>
            <a:r>
              <a:rPr lang="en-US" dirty="0" smtClean="0"/>
              <a:t>The Starter Kit will be offered thru </a:t>
            </a:r>
            <a:r>
              <a:rPr lang="en-US" dirty="0"/>
              <a:t> </a:t>
            </a:r>
            <a:r>
              <a:rPr lang="en-US" dirty="0" smtClean="0"/>
              <a:t>2/28/17.</a:t>
            </a:r>
          </a:p>
          <a:p>
            <a:endParaRPr lang="en-US" dirty="0"/>
          </a:p>
        </p:txBody>
      </p:sp>
      <p:sp>
        <p:nvSpPr>
          <p:cNvPr id="4" name="TextBox 3"/>
          <p:cNvSpPr txBox="1"/>
          <p:nvPr/>
        </p:nvSpPr>
        <p:spPr>
          <a:xfrm>
            <a:off x="164460" y="2896088"/>
            <a:ext cx="8979540" cy="2031325"/>
          </a:xfrm>
          <a:prstGeom prst="rect">
            <a:avLst/>
          </a:prstGeom>
          <a:noFill/>
        </p:spPr>
        <p:txBody>
          <a:bodyPr wrap="square" rtlCol="0">
            <a:spAutoFit/>
          </a:bodyPr>
          <a:lstStyle/>
          <a:p>
            <a:r>
              <a:rPr lang="en-US" dirty="0" smtClean="0"/>
              <a:t>So…</a:t>
            </a:r>
            <a:r>
              <a:rPr lang="en-US" b="1" dirty="0" smtClean="0"/>
              <a:t>. When you put the Shipping deal and the Shaklee 180 Starter kit deal TOGETHER,</a:t>
            </a:r>
          </a:p>
          <a:p>
            <a:r>
              <a:rPr lang="en-US" b="1" dirty="0" smtClean="0"/>
              <a:t>Someone could order the New Shaklee 180 Starter kit and receive:</a:t>
            </a:r>
          </a:p>
          <a:p>
            <a:pPr marL="285750" indent="-285750">
              <a:buFont typeface="Arial" panose="020B0604020202020204" pitchFamily="34" charset="0"/>
              <a:buChar char="•"/>
            </a:pPr>
            <a:r>
              <a:rPr lang="en-US" dirty="0" smtClean="0"/>
              <a:t>A FREE Membership</a:t>
            </a:r>
          </a:p>
          <a:p>
            <a:pPr marL="285750" indent="-285750">
              <a:buFont typeface="Arial" panose="020B0604020202020204" pitchFamily="34" charset="0"/>
              <a:buChar char="•"/>
            </a:pPr>
            <a:r>
              <a:rPr lang="en-US" dirty="0" smtClean="0"/>
              <a:t>AND possibly FREE Shipping thru 2/28 IF they use the </a:t>
            </a:r>
            <a:r>
              <a:rPr lang="en-US" dirty="0" err="1" smtClean="0"/>
              <a:t>Healthprint</a:t>
            </a:r>
            <a:r>
              <a:rPr lang="en-US" dirty="0" smtClean="0"/>
              <a:t> special mentioned earlier.</a:t>
            </a:r>
          </a:p>
          <a:p>
            <a:pPr marL="285750" indent="-285750">
              <a:buFont typeface="Arial" panose="020B0604020202020204" pitchFamily="34" charset="0"/>
              <a:buChar char="•"/>
            </a:pPr>
            <a:r>
              <a:rPr lang="en-US" dirty="0"/>
              <a:t>SPECIAL ITEM CODE THAT IS CUSTOMIZE-</a:t>
            </a:r>
            <a:r>
              <a:rPr lang="en-US" dirty="0" smtClean="0"/>
              <a:t>ABLE ( choose your flavors)  </a:t>
            </a:r>
            <a:r>
              <a:rPr lang="en-US" dirty="0"/>
              <a:t>ONCE IN YOUR CART: #89426. You can also find this Starter kit under the Healthy Weight tab (within the Shopping tab) in the Member Center or within </a:t>
            </a:r>
            <a:r>
              <a:rPr lang="en-US" dirty="0" smtClean="0"/>
              <a:t>your personal </a:t>
            </a:r>
            <a:r>
              <a:rPr lang="en-US" dirty="0"/>
              <a:t>Shaklee </a:t>
            </a:r>
            <a:r>
              <a:rPr lang="en-US" dirty="0" smtClean="0"/>
              <a:t>Website	</a:t>
            </a:r>
            <a:r>
              <a:rPr lang="en-US" dirty="0" err="1" smtClean="0"/>
              <a:t>angie</a:t>
            </a:r>
            <a:r>
              <a:rPr lang="en-US" dirty="0" smtClean="0"/>
              <a:t>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2361" y="261287"/>
            <a:ext cx="4382187" cy="2464980"/>
          </a:xfrm>
          <a:prstGeom prst="rect">
            <a:avLst/>
          </a:prstGeom>
        </p:spPr>
      </p:pic>
    </p:spTree>
    <p:extLst>
      <p:ext uri="{BB962C8B-B14F-4D97-AF65-F5344CB8AC3E}">
        <p14:creationId xmlns:p14="http://schemas.microsoft.com/office/powerpoint/2010/main" val="39956781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Rod\Desktop\Shaklee Difference Marjorie Fine Dec 2016\Slide8.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238387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Rod\Desktop\Shaklee Difference Marjorie Fine Dec 2016\Slide9.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614190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Rod\Desktop\Shaklee Difference Marjorie Fine Dec 2016\Slide10.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1808600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Rod\Desktop\Shaklee Difference Marjorie Fine Dec 2016\Slide11.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288906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Rod\Desktop\Shaklee Difference Marjorie Fine Dec 2016\Slide12.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3094424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Rod\Desktop\Shaklee Difference Marjorie Fine Dec 2016\Slide13.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1504854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Rod\Desktop\Shaklee Difference Marjorie Fine Dec 2016\Slide14.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3326378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Rod\Desktop\Shaklee Difference Marjorie Fine Dec 2016\Slide15.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34287124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Rod\Desktop\Shaklee Difference Marjorie Fine Dec 2016\Slide16.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33541831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Rod\Desktop\Shaklee Difference Marjorie Fine Dec 2016\Slide17.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1335581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NEW Customer Support and Education Tools</a:t>
            </a:r>
            <a:endParaRPr lang="en-US" sz="2800" dirty="0"/>
          </a:p>
        </p:txBody>
      </p:sp>
      <p:sp>
        <p:nvSpPr>
          <p:cNvPr id="3" name="Content Placeholder 2"/>
          <p:cNvSpPr>
            <a:spLocks noGrp="1"/>
          </p:cNvSpPr>
          <p:nvPr>
            <p:ph idx="1"/>
          </p:nvPr>
        </p:nvSpPr>
        <p:spPr>
          <a:xfrm>
            <a:off x="457200" y="1063229"/>
            <a:ext cx="8229600" cy="3881304"/>
          </a:xfrm>
        </p:spPr>
        <p:txBody>
          <a:bodyPr>
            <a:normAutofit fontScale="85000" lnSpcReduction="10000"/>
          </a:bodyPr>
          <a:lstStyle/>
          <a:p>
            <a:r>
              <a:rPr lang="en-US" sz="2000" dirty="0"/>
              <a:t>Invitation Flyer (also available as an </a:t>
            </a:r>
            <a:r>
              <a:rPr lang="en-US" sz="2000" dirty="0" err="1"/>
              <a:t>eCard</a:t>
            </a:r>
            <a:r>
              <a:rPr lang="en-US" sz="2000" dirty="0"/>
              <a:t>)</a:t>
            </a:r>
          </a:p>
          <a:p>
            <a:r>
              <a:rPr lang="en-US" sz="2000" dirty="0"/>
              <a:t>Invitation Social Post </a:t>
            </a:r>
          </a:p>
          <a:p>
            <a:r>
              <a:rPr lang="en-US" sz="2000" b="1" dirty="0"/>
              <a:t>Health Chat </a:t>
            </a:r>
            <a:r>
              <a:rPr lang="en-US" sz="2000" dirty="0"/>
              <a:t>Facebook Event Cover</a:t>
            </a:r>
          </a:p>
          <a:p>
            <a:r>
              <a:rPr lang="en-US" sz="2000" dirty="0"/>
              <a:t>General Subject Matter Social Posts</a:t>
            </a:r>
          </a:p>
          <a:p>
            <a:r>
              <a:rPr lang="en-US" sz="2000" dirty="0"/>
              <a:t>Product Video</a:t>
            </a:r>
          </a:p>
          <a:p>
            <a:r>
              <a:rPr lang="en-US" sz="2000" dirty="0"/>
              <a:t>Presentation Slides</a:t>
            </a:r>
          </a:p>
          <a:p>
            <a:r>
              <a:rPr lang="en-US" sz="2000" dirty="0"/>
              <a:t>Monthly Product Promotional Offer (will include Flyer and Social post to promote offer)</a:t>
            </a:r>
          </a:p>
          <a:p>
            <a:r>
              <a:rPr lang="en-US" sz="2000" dirty="0"/>
              <a:t>Product Resources including Product Sheets, </a:t>
            </a:r>
            <a:r>
              <a:rPr lang="en-US" sz="2000" dirty="0" err="1"/>
              <a:t>Infographics</a:t>
            </a:r>
            <a:r>
              <a:rPr lang="en-US" sz="2000" dirty="0"/>
              <a:t> etc.</a:t>
            </a:r>
          </a:p>
          <a:p>
            <a:pPr marL="0" indent="0">
              <a:buNone/>
            </a:pPr>
            <a:r>
              <a:rPr lang="en-US" sz="2000" dirty="0"/>
              <a:t>In addition to those tools, don’t forget the following resources for monthly product, lifestyle and science content.</a:t>
            </a:r>
          </a:p>
          <a:p>
            <a:r>
              <a:rPr lang="en-US" sz="2000" dirty="0">
                <a:hlinkClick r:id="rId2"/>
              </a:rPr>
              <a:t>Hotline Podcast with easy to share segments.</a:t>
            </a:r>
            <a:endParaRPr lang="en-US" sz="2000" dirty="0"/>
          </a:p>
          <a:p>
            <a:r>
              <a:rPr lang="en-US" sz="2000" dirty="0"/>
              <a:t>Member Emails (sent by Shaklee)</a:t>
            </a:r>
          </a:p>
          <a:p>
            <a:r>
              <a:rPr lang="en-US" sz="2000" dirty="0">
                <a:hlinkClick r:id="rId3"/>
              </a:rPr>
              <a:t>Naturally </a:t>
            </a:r>
            <a:r>
              <a:rPr lang="en-US" sz="2000" dirty="0" smtClean="0">
                <a:hlinkClick r:id="rId3"/>
              </a:rPr>
              <a:t>Blog</a:t>
            </a:r>
            <a:r>
              <a:rPr lang="en-US" sz="2000" dirty="0" smtClean="0"/>
              <a:t>					</a:t>
            </a:r>
            <a:endParaRPr lang="en-US" sz="2000" dirty="0"/>
          </a:p>
          <a:p>
            <a:endParaRPr lang="en-US" sz="2000" dirty="0"/>
          </a:p>
        </p:txBody>
      </p:sp>
    </p:spTree>
    <p:extLst>
      <p:ext uri="{BB962C8B-B14F-4D97-AF65-F5344CB8AC3E}">
        <p14:creationId xmlns:p14="http://schemas.microsoft.com/office/powerpoint/2010/main" val="26223817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Rod\Desktop\Shaklee Difference Marjorie Fine Dec 2016\Slide18.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3254355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Rod\Desktop\Shaklee Difference Marjorie Fine Dec 2016\Slide19.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263993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Rod\Desktop\Shaklee Difference Marjorie Fine Dec 2016\Slide20.JPG"/>
          <p:cNvPicPr>
            <a:picLocks noChangeAspect="1" noChangeArrowheads="1"/>
          </p:cNvPicPr>
          <p:nvPr/>
        </p:nvPicPr>
        <p:blipFill>
          <a:blip r:embed="rId2" cstate="print"/>
          <a:srcRect/>
          <a:stretch>
            <a:fillRect/>
          </a:stretch>
        </p:blipFill>
        <p:spPr bwMode="auto">
          <a:xfrm>
            <a:off x="0" y="-1"/>
            <a:ext cx="9144000" cy="5143501"/>
          </a:xfrm>
          <a:prstGeom prst="rect">
            <a:avLst/>
          </a:prstGeom>
          <a:noFill/>
        </p:spPr>
      </p:pic>
    </p:spTree>
    <p:extLst>
      <p:ext uri="{BB962C8B-B14F-4D97-AF65-F5344CB8AC3E}">
        <p14:creationId xmlns:p14="http://schemas.microsoft.com/office/powerpoint/2010/main" val="536213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Rod\Desktop\Shaklee Difference Marjorie Fine Dec 2016\Slide21.JPG"/>
          <p:cNvPicPr>
            <a:picLocks noChangeAspect="1" noChangeArrowheads="1"/>
          </p:cNvPicPr>
          <p:nvPr/>
        </p:nvPicPr>
        <p:blipFill>
          <a:blip r:embed="rId2" cstate="print"/>
          <a:srcRect/>
          <a:stretch>
            <a:fillRect/>
          </a:stretch>
        </p:blipFill>
        <p:spPr bwMode="auto">
          <a:xfrm>
            <a:off x="0" y="0"/>
            <a:ext cx="9143998" cy="5143499"/>
          </a:xfrm>
          <a:prstGeom prst="rect">
            <a:avLst/>
          </a:prstGeom>
          <a:noFill/>
        </p:spPr>
      </p:pic>
    </p:spTree>
    <p:extLst>
      <p:ext uri="{BB962C8B-B14F-4D97-AF65-F5344CB8AC3E}">
        <p14:creationId xmlns:p14="http://schemas.microsoft.com/office/powerpoint/2010/main" val="695058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Rod\Desktop\Shaklee Difference Marjorie Fine Dec 2016\Slide22.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41900691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Rod\Desktop\Shaklee Difference Marjorie Fine Dec 2016\Slide23.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2038986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Rod\Desktop\Capture.JPG"/>
          <p:cNvPicPr>
            <a:picLocks noChangeAspect="1" noChangeArrowheads="1"/>
          </p:cNvPicPr>
          <p:nvPr/>
        </p:nvPicPr>
        <p:blipFill>
          <a:blip r:embed="rId2" cstate="print"/>
          <a:srcRect/>
          <a:stretch>
            <a:fillRect/>
          </a:stretch>
        </p:blipFill>
        <p:spPr bwMode="auto">
          <a:xfrm>
            <a:off x="-10181" y="0"/>
            <a:ext cx="9164366" cy="5143500"/>
          </a:xfrm>
          <a:prstGeom prst="rect">
            <a:avLst/>
          </a:prstGeom>
          <a:noFill/>
        </p:spPr>
      </p:pic>
    </p:spTree>
    <p:extLst>
      <p:ext uri="{BB962C8B-B14F-4D97-AF65-F5344CB8AC3E}">
        <p14:creationId xmlns:p14="http://schemas.microsoft.com/office/powerpoint/2010/main" val="4006366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Rod\Desktop\Shaklee Difference Marjorie Fine Dec 2016\Slide25.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1454488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05979"/>
            <a:ext cx="4487333" cy="832052"/>
          </a:xfrm>
          <a:ln>
            <a:solidFill>
              <a:srgbClr val="FF0000"/>
            </a:solidFill>
          </a:ln>
        </p:spPr>
        <p:txBody>
          <a:bodyPr>
            <a:normAutofit/>
          </a:bodyPr>
          <a:lstStyle/>
          <a:p>
            <a:r>
              <a:rPr lang="en-US" sz="3200" dirty="0" smtClean="0"/>
              <a:t> February Action Steps </a:t>
            </a:r>
            <a:endParaRPr lang="en-US" sz="3200" dirty="0"/>
          </a:p>
        </p:txBody>
      </p:sp>
      <p:sp>
        <p:nvSpPr>
          <p:cNvPr id="6" name="TextBox 5"/>
          <p:cNvSpPr txBox="1"/>
          <p:nvPr/>
        </p:nvSpPr>
        <p:spPr>
          <a:xfrm>
            <a:off x="304800" y="2041521"/>
            <a:ext cx="6671733" cy="1938992"/>
          </a:xfrm>
          <a:prstGeom prst="rect">
            <a:avLst/>
          </a:prstGeom>
          <a:noFill/>
        </p:spPr>
        <p:txBody>
          <a:bodyPr wrap="square" rtlCol="0">
            <a:spAutoFit/>
          </a:bodyPr>
          <a:lstStyle/>
          <a:p>
            <a:pPr marL="342900" indent="-342900">
              <a:buFont typeface="Arial"/>
              <a:buChar char="•"/>
            </a:pPr>
            <a:endParaRPr lang="en-US" sz="2000" dirty="0" smtClean="0"/>
          </a:p>
          <a:p>
            <a:pPr marL="285750" indent="-285750">
              <a:buFont typeface="Arial"/>
              <a:buChar char="•"/>
            </a:pPr>
            <a:r>
              <a:rPr lang="en-US" sz="2000" dirty="0" smtClean="0"/>
              <a:t>Offer Health Print to 10 people </a:t>
            </a:r>
            <a:r>
              <a:rPr lang="en-US" sz="2000" dirty="0" smtClean="0"/>
              <a:t>over next week.</a:t>
            </a:r>
            <a:endParaRPr lang="en-US" sz="2000" dirty="0" smtClean="0"/>
          </a:p>
          <a:p>
            <a:pPr marL="285750" indent="-285750">
              <a:buFont typeface="Arial"/>
              <a:buChar char="•"/>
            </a:pPr>
            <a:r>
              <a:rPr lang="en-US" sz="2000" dirty="0" smtClean="0"/>
              <a:t>Make note of their top 3 health goals and begin sending them information on one at a time.</a:t>
            </a:r>
          </a:p>
          <a:p>
            <a:pPr marL="285750" indent="-285750">
              <a:buFont typeface="Arial"/>
              <a:buChar char="•"/>
            </a:pPr>
            <a:r>
              <a:rPr lang="en-US" sz="2000" dirty="0" smtClean="0"/>
              <a:t>Now is the time  to schedule events for March </a:t>
            </a:r>
            <a:r>
              <a:rPr lang="mr-IN" sz="2000" dirty="0" smtClean="0"/>
              <a:t>…</a:t>
            </a:r>
            <a:r>
              <a:rPr lang="en-US" sz="2000" dirty="0" smtClean="0"/>
              <a:t> on topics important to your Health Print customers </a:t>
            </a:r>
            <a:r>
              <a:rPr lang="mr-IN" sz="2000" dirty="0" smtClean="0"/>
              <a:t>…</a:t>
            </a:r>
            <a:r>
              <a:rPr lang="en-US" sz="2000" dirty="0" smtClean="0"/>
              <a:t> </a:t>
            </a:r>
          </a:p>
        </p:txBody>
      </p:sp>
      <p:sp>
        <p:nvSpPr>
          <p:cNvPr id="3" name="Rectangle 2"/>
          <p:cNvSpPr/>
          <p:nvPr/>
        </p:nvSpPr>
        <p:spPr>
          <a:xfrm>
            <a:off x="304800" y="1171520"/>
            <a:ext cx="5638801" cy="1015663"/>
          </a:xfrm>
          <a:prstGeom prst="rect">
            <a:avLst/>
          </a:prstGeom>
          <a:ln>
            <a:solidFill>
              <a:srgbClr val="FF0000"/>
            </a:solidFill>
          </a:ln>
        </p:spPr>
        <p:txBody>
          <a:bodyPr wrap="square">
            <a:spAutoFit/>
          </a:bodyPr>
          <a:lstStyle/>
          <a:p>
            <a:r>
              <a:rPr lang="en-US" sz="2000" dirty="0"/>
              <a:t>1</a:t>
            </a:r>
            <a:r>
              <a:rPr lang="en-US" sz="2000" dirty="0" smtClean="0"/>
              <a:t> week to reach </a:t>
            </a:r>
            <a:r>
              <a:rPr lang="en-US" sz="2000" dirty="0"/>
              <a:t>our goals for February </a:t>
            </a:r>
            <a:r>
              <a:rPr lang="mr-IN" sz="2000" dirty="0"/>
              <a:t>…</a:t>
            </a:r>
            <a:r>
              <a:rPr lang="en-US" sz="2000" dirty="0"/>
              <a:t>  </a:t>
            </a:r>
          </a:p>
          <a:p>
            <a:r>
              <a:rPr lang="en-US" sz="2000" dirty="0"/>
              <a:t>	 ex   -- 1000 NEW PV </a:t>
            </a:r>
          </a:p>
          <a:p>
            <a:r>
              <a:rPr lang="en-US" sz="2000" dirty="0"/>
              <a:t>		--  sponsor 3 new members each week</a:t>
            </a:r>
          </a:p>
        </p:txBody>
      </p:sp>
      <p:sp>
        <p:nvSpPr>
          <p:cNvPr id="7" name="Rectangle 6"/>
          <p:cNvSpPr/>
          <p:nvPr/>
        </p:nvSpPr>
        <p:spPr>
          <a:xfrm>
            <a:off x="304800" y="3980513"/>
            <a:ext cx="7941734" cy="1015663"/>
          </a:xfrm>
          <a:prstGeom prst="rect">
            <a:avLst/>
          </a:prstGeom>
        </p:spPr>
        <p:txBody>
          <a:bodyPr wrap="square">
            <a:spAutoFit/>
          </a:bodyPr>
          <a:lstStyle/>
          <a:p>
            <a:pPr marL="285750" indent="-285750">
              <a:buFont typeface="Arial"/>
              <a:buChar char="•"/>
            </a:pPr>
            <a:r>
              <a:rPr lang="en-US" sz="2000" dirty="0"/>
              <a:t>Share your health story and your business story at every event </a:t>
            </a:r>
            <a:r>
              <a:rPr lang="mr-IN" sz="2000" dirty="0"/>
              <a:t>…</a:t>
            </a:r>
            <a:r>
              <a:rPr lang="en-US" sz="2000" dirty="0"/>
              <a:t> </a:t>
            </a:r>
          </a:p>
          <a:p>
            <a:pPr marL="285750" indent="-285750">
              <a:buFont typeface="Arial"/>
              <a:buChar char="•"/>
            </a:pPr>
            <a:r>
              <a:rPr lang="en-US" sz="2000" dirty="0"/>
              <a:t>Follow up with New Member Appointments  and </a:t>
            </a:r>
            <a:r>
              <a:rPr lang="en-US" sz="2000" dirty="0" smtClean="0"/>
              <a:t>share the Shaklee Difference Marjorie shared </a:t>
            </a:r>
            <a:r>
              <a:rPr lang="en-US" sz="2000" dirty="0"/>
              <a:t>today.                        </a:t>
            </a:r>
            <a:r>
              <a:rPr lang="en-US" sz="2000" dirty="0" err="1" smtClean="0"/>
              <a:t>becky</a:t>
            </a:r>
            <a:endParaRPr lang="en-US" sz="2000" dirty="0"/>
          </a:p>
        </p:txBody>
      </p:sp>
    </p:spTree>
    <p:extLst>
      <p:ext uri="{BB962C8B-B14F-4D97-AF65-F5344CB8AC3E}">
        <p14:creationId xmlns:p14="http://schemas.microsoft.com/office/powerpoint/2010/main" val="10264935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087896" y="2624667"/>
            <a:ext cx="2920637" cy="2502429"/>
          </a:xfrm>
          <a:prstGeom prst="rect">
            <a:avLst/>
          </a:prstGeom>
        </p:spPr>
      </p:pic>
      <p:sp>
        <p:nvSpPr>
          <p:cNvPr id="2" name="Title 1"/>
          <p:cNvSpPr>
            <a:spLocks noGrp="1"/>
          </p:cNvSpPr>
          <p:nvPr>
            <p:ph type="title" idx="4294967295"/>
          </p:nvPr>
        </p:nvSpPr>
        <p:spPr>
          <a:xfrm>
            <a:off x="918633" y="271463"/>
            <a:ext cx="6972300" cy="582612"/>
          </a:xfrm>
          <a:noFill/>
          <a:ln>
            <a:solidFill>
              <a:schemeClr val="accent2">
                <a:lumMod val="75000"/>
              </a:schemeClr>
            </a:solidFill>
          </a:ln>
        </p:spPr>
        <p:txBody>
          <a:bodyPr>
            <a:normAutofit/>
          </a:bodyPr>
          <a:lstStyle/>
          <a:p>
            <a:r>
              <a:rPr lang="en-US" sz="2800" dirty="0" smtClean="0"/>
              <a:t> February/March Strategy Forum Schedule</a:t>
            </a:r>
            <a:endParaRPr lang="en-US" sz="2800" dirty="0"/>
          </a:p>
        </p:txBody>
      </p:sp>
      <p:sp>
        <p:nvSpPr>
          <p:cNvPr id="3" name="Rectangle 2"/>
          <p:cNvSpPr/>
          <p:nvPr/>
        </p:nvSpPr>
        <p:spPr>
          <a:xfrm>
            <a:off x="415853" y="857033"/>
            <a:ext cx="7941733" cy="1323439"/>
          </a:xfrm>
          <a:prstGeom prst="rect">
            <a:avLst/>
          </a:prstGeom>
        </p:spPr>
        <p:txBody>
          <a:bodyPr wrap="square">
            <a:spAutoFit/>
          </a:bodyPr>
          <a:lstStyle/>
          <a:p>
            <a:r>
              <a:rPr lang="en-US" sz="2000" dirty="0" smtClean="0"/>
              <a:t># 5 Tuesday </a:t>
            </a:r>
            <a:r>
              <a:rPr lang="en-US" sz="2000" dirty="0"/>
              <a:t>February </a:t>
            </a:r>
            <a:r>
              <a:rPr lang="en-US" sz="2000" dirty="0" smtClean="0"/>
              <a:t>14 </a:t>
            </a:r>
            <a:r>
              <a:rPr lang="mr-IN" sz="2000" dirty="0" smtClean="0"/>
              <a:t>–</a:t>
            </a:r>
            <a:r>
              <a:rPr lang="en-US" sz="2000" dirty="0" smtClean="0"/>
              <a:t> Master Coordinator Laura Evans </a:t>
            </a:r>
            <a:r>
              <a:rPr lang="mr-IN" sz="2000" dirty="0" smtClean="0"/>
              <a:t>–</a:t>
            </a:r>
            <a:endParaRPr lang="en-US" sz="2000" dirty="0" smtClean="0"/>
          </a:p>
          <a:p>
            <a:r>
              <a:rPr lang="en-US" sz="2000" dirty="0" smtClean="0"/>
              <a:t>						from Executive to Entrepreneur</a:t>
            </a:r>
          </a:p>
          <a:p>
            <a:r>
              <a:rPr lang="en-US" sz="2000" dirty="0" smtClean="0"/>
              <a:t>#6 February 21 </a:t>
            </a:r>
            <a:r>
              <a:rPr lang="mr-IN" sz="2000" dirty="0" smtClean="0"/>
              <a:t>–</a:t>
            </a:r>
            <a:r>
              <a:rPr lang="en-US" sz="2000" dirty="0" smtClean="0"/>
              <a:t> Marjorie Fine, Senior Executive VP Shaklee Legal</a:t>
            </a:r>
          </a:p>
          <a:p>
            <a:endParaRPr lang="en-US" sz="2000" dirty="0" smtClean="0"/>
          </a:p>
        </p:txBody>
      </p:sp>
      <p:sp>
        <p:nvSpPr>
          <p:cNvPr id="4" name="Rectangle 3"/>
          <p:cNvSpPr/>
          <p:nvPr/>
        </p:nvSpPr>
        <p:spPr>
          <a:xfrm>
            <a:off x="415853" y="1889672"/>
            <a:ext cx="5672043" cy="2862322"/>
          </a:xfrm>
          <a:prstGeom prst="rect">
            <a:avLst/>
          </a:prstGeom>
        </p:spPr>
        <p:txBody>
          <a:bodyPr wrap="square">
            <a:spAutoFit/>
          </a:bodyPr>
          <a:lstStyle/>
          <a:p>
            <a:r>
              <a:rPr lang="en-US" sz="2000" dirty="0"/>
              <a:t>#7 February 28 </a:t>
            </a:r>
            <a:r>
              <a:rPr lang="mr-IN" sz="2000" dirty="0"/>
              <a:t>–</a:t>
            </a:r>
            <a:r>
              <a:rPr lang="en-US" sz="2000" dirty="0"/>
              <a:t> John Maxwell Leadership Concepts </a:t>
            </a:r>
            <a:r>
              <a:rPr lang="en-US" sz="2000" dirty="0" smtClean="0"/>
              <a:t>	with Rebekah </a:t>
            </a:r>
            <a:r>
              <a:rPr lang="en-US" sz="2000" dirty="0"/>
              <a:t>Joy, Leadership &amp; Personal </a:t>
            </a:r>
            <a:r>
              <a:rPr lang="en-US" sz="2000" dirty="0" smtClean="0"/>
              <a:t>	Development </a:t>
            </a:r>
            <a:r>
              <a:rPr lang="en-US" sz="2000" dirty="0"/>
              <a:t>Coach, Trainer, &amp; Speaker with </a:t>
            </a:r>
            <a:r>
              <a:rPr lang="en-US" sz="2000" dirty="0" smtClean="0"/>
              <a:t>	the </a:t>
            </a:r>
            <a:r>
              <a:rPr lang="en-US" sz="2000" dirty="0"/>
              <a:t>John Maxwell </a:t>
            </a:r>
            <a:r>
              <a:rPr lang="en-US" sz="2000" dirty="0" smtClean="0"/>
              <a:t>Team</a:t>
            </a:r>
          </a:p>
          <a:p>
            <a:r>
              <a:rPr lang="en-US" sz="2000" dirty="0" smtClean="0"/>
              <a:t>#8 March 7 </a:t>
            </a:r>
            <a:r>
              <a:rPr lang="mr-IN" sz="2000" dirty="0" smtClean="0"/>
              <a:t>–</a:t>
            </a:r>
            <a:r>
              <a:rPr lang="en-US" sz="2000" dirty="0" smtClean="0"/>
              <a:t> Barb </a:t>
            </a:r>
            <a:r>
              <a:rPr lang="en-US" sz="2000" dirty="0" err="1" smtClean="0"/>
              <a:t>Behar,Master</a:t>
            </a:r>
            <a:r>
              <a:rPr lang="en-US" sz="2000" dirty="0" smtClean="0"/>
              <a:t> Coordinator			Money Wise </a:t>
            </a:r>
            <a:r>
              <a:rPr lang="mr-IN" sz="2000" dirty="0" smtClean="0"/>
              <a:t>–</a:t>
            </a:r>
            <a:endParaRPr lang="en-US" sz="2000" dirty="0" smtClean="0"/>
          </a:p>
          <a:p>
            <a:r>
              <a:rPr lang="en-US" sz="2000" dirty="0"/>
              <a:t>	</a:t>
            </a:r>
            <a:r>
              <a:rPr lang="en-US" sz="2000" dirty="0" smtClean="0"/>
              <a:t>		What Your Bonus Check Can Do </a:t>
            </a:r>
          </a:p>
          <a:p>
            <a:r>
              <a:rPr lang="en-US" sz="2000" dirty="0" smtClean="0"/>
              <a:t>#9 March 14 </a:t>
            </a:r>
            <a:r>
              <a:rPr lang="mr-IN" sz="2000" dirty="0" smtClean="0"/>
              <a:t>–</a:t>
            </a:r>
            <a:r>
              <a:rPr lang="en-US" sz="2000" dirty="0" smtClean="0"/>
              <a:t> </a:t>
            </a:r>
          </a:p>
          <a:p>
            <a:endParaRPr lang="en-US" sz="2000" dirty="0"/>
          </a:p>
        </p:txBody>
      </p:sp>
    </p:spTree>
    <p:extLst>
      <p:ext uri="{BB962C8B-B14F-4D97-AF65-F5344CB8AC3E}">
        <p14:creationId xmlns:p14="http://schemas.microsoft.com/office/powerpoint/2010/main" val="153141618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601" y="342186"/>
            <a:ext cx="8432800" cy="346249"/>
          </a:xfrm>
          <a:prstGeom prst="rect">
            <a:avLst/>
          </a:prstGeom>
        </p:spPr>
        <p:txBody>
          <a:bodyPr wrap="square" lIns="68580" tIns="34290" rIns="68580" bIns="34290">
            <a:spAutoFit/>
          </a:bodyPr>
          <a:lstStyle/>
          <a:p>
            <a:endParaRPr lang="en-US" dirty="0"/>
          </a:p>
        </p:txBody>
      </p:sp>
      <p:sp>
        <p:nvSpPr>
          <p:cNvPr id="3" name="TextBox 2"/>
          <p:cNvSpPr txBox="1"/>
          <p:nvPr/>
        </p:nvSpPr>
        <p:spPr>
          <a:xfrm>
            <a:off x="481291" y="941062"/>
            <a:ext cx="3692348" cy="900247"/>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dirty="0"/>
              <a:t>“82% of women who earn $100,000+ a year in the US have accomplished it thru Direct Sales.”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856" y="3167726"/>
            <a:ext cx="2721674" cy="189201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2100" y="941062"/>
            <a:ext cx="4708626" cy="3138159"/>
          </a:xfrm>
          <a:prstGeom prst="rect">
            <a:avLst/>
          </a:prstGeom>
        </p:spPr>
      </p:pic>
      <p:sp>
        <p:nvSpPr>
          <p:cNvPr id="6" name="TextBox 5"/>
          <p:cNvSpPr txBox="1"/>
          <p:nvPr/>
        </p:nvSpPr>
        <p:spPr>
          <a:xfrm>
            <a:off x="4342100" y="4467097"/>
            <a:ext cx="4490502" cy="346249"/>
          </a:xfrm>
          <a:prstGeom prst="rect">
            <a:avLst/>
          </a:prstGeom>
          <a:noFill/>
        </p:spPr>
        <p:txBody>
          <a:bodyPr wrap="none" lIns="68580" tIns="34290" rIns="68580" bIns="34290" rtlCol="0">
            <a:spAutoFit/>
          </a:bodyPr>
          <a:lstStyle/>
          <a:p>
            <a:r>
              <a:rPr lang="en-US" dirty="0" smtClean="0"/>
              <a:t>Taken from 3/14 article from Pittsburg Courier</a:t>
            </a:r>
            <a:endParaRPr lang="en-US" dirty="0"/>
          </a:p>
        </p:txBody>
      </p:sp>
      <p:sp>
        <p:nvSpPr>
          <p:cNvPr id="7" name="TextBox 6"/>
          <p:cNvSpPr txBox="1"/>
          <p:nvPr/>
        </p:nvSpPr>
        <p:spPr>
          <a:xfrm>
            <a:off x="481291" y="1990481"/>
            <a:ext cx="3553628" cy="1177245"/>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dirty="0"/>
              <a:t>“Each panelist pointed out that they started their businesses as a way for supplementary income and as a way to help others.” </a:t>
            </a:r>
          </a:p>
        </p:txBody>
      </p:sp>
      <p:sp>
        <p:nvSpPr>
          <p:cNvPr id="8" name="TextBox 7"/>
          <p:cNvSpPr txBox="1"/>
          <p:nvPr/>
        </p:nvSpPr>
        <p:spPr>
          <a:xfrm>
            <a:off x="355601" y="198116"/>
            <a:ext cx="7973000" cy="438581"/>
          </a:xfrm>
          <a:prstGeom prst="rect">
            <a:avLst/>
          </a:prstGeom>
          <a:noFill/>
          <a:ln>
            <a:solidFill>
              <a:schemeClr val="accent1"/>
            </a:solidFill>
          </a:ln>
        </p:spPr>
        <p:txBody>
          <a:bodyPr wrap="none" lIns="68580" tIns="34290" rIns="68580" bIns="34290" rtlCol="0">
            <a:spAutoFit/>
          </a:bodyPr>
          <a:lstStyle/>
          <a:p>
            <a:r>
              <a:rPr lang="en-US" sz="2400" dirty="0"/>
              <a:t>A Direct Sales Business is a Smart idea – Especially for Women!</a:t>
            </a:r>
          </a:p>
        </p:txBody>
      </p:sp>
    </p:spTree>
    <p:extLst>
      <p:ext uri="{BB962C8B-B14F-4D97-AF65-F5344CB8AC3E}">
        <p14:creationId xmlns:p14="http://schemas.microsoft.com/office/powerpoint/2010/main" val="641266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OpportunityDVD_English_071410_nopage#s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467" y="1"/>
            <a:ext cx="7247467"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34972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38699"/>
          </a:xfrm>
        </p:spPr>
        <p:txBody>
          <a:bodyPr>
            <a:normAutofit/>
          </a:bodyPr>
          <a:lstStyle/>
          <a:p>
            <a:pPr marL="0" indent="0">
              <a:buNone/>
            </a:pPr>
            <a:r>
              <a:rPr lang="en-US" sz="1800" dirty="0"/>
              <a:t>“Our deepest fear is not that we are inadequate</a:t>
            </a:r>
            <a:r>
              <a:rPr lang="en-US" sz="1800" dirty="0" smtClean="0"/>
              <a:t>.</a:t>
            </a:r>
          </a:p>
          <a:p>
            <a:pPr marL="0" indent="0">
              <a:buNone/>
            </a:pPr>
            <a:r>
              <a:rPr lang="en-US" sz="1800" dirty="0" smtClean="0"/>
              <a:t> </a:t>
            </a:r>
            <a:r>
              <a:rPr lang="en-US" sz="1800" dirty="0"/>
              <a:t>Our deepest fear is that we are powerful beyond measure. It is our light, not our darkness that most frightens us. </a:t>
            </a:r>
            <a:endParaRPr lang="en-US" sz="1800" dirty="0" smtClean="0"/>
          </a:p>
          <a:p>
            <a:pPr marL="0" indent="0">
              <a:buNone/>
            </a:pPr>
            <a:r>
              <a:rPr lang="en-US" sz="1800" dirty="0" smtClean="0"/>
              <a:t>We </a:t>
            </a:r>
            <a:r>
              <a:rPr lang="en-US" sz="1800" dirty="0"/>
              <a:t>ask ourselves, Who am I to be brilliant, gorgeous, talented, fabulous? Actually, who are you </a:t>
            </a:r>
            <a:r>
              <a:rPr lang="en-US" sz="1800" i="1" dirty="0"/>
              <a:t>not</a:t>
            </a:r>
            <a:r>
              <a:rPr lang="en-US" sz="1800" dirty="0"/>
              <a:t> to be? </a:t>
            </a:r>
            <a:endParaRPr lang="en-US" sz="1800" dirty="0" smtClean="0"/>
          </a:p>
          <a:p>
            <a:pPr marL="0" indent="0">
              <a:buNone/>
            </a:pPr>
            <a:r>
              <a:rPr lang="en-US" sz="1800" dirty="0" smtClean="0"/>
              <a:t>You </a:t>
            </a:r>
            <a:r>
              <a:rPr lang="en-US" sz="1800" dirty="0"/>
              <a:t>are a child of God. Your playing small does not serve the world. There is nothing enlightened about shrinking so that other people won't feel insecure around you. </a:t>
            </a:r>
            <a:endParaRPr lang="en-US" sz="1800" dirty="0" smtClean="0"/>
          </a:p>
          <a:p>
            <a:pPr marL="0" indent="0">
              <a:buNone/>
            </a:pPr>
            <a:r>
              <a:rPr lang="en-US" sz="1800" dirty="0" smtClean="0"/>
              <a:t>We </a:t>
            </a:r>
            <a:r>
              <a:rPr lang="en-US" sz="1800" dirty="0"/>
              <a:t>are all meant to shine, as children do. </a:t>
            </a:r>
            <a:endParaRPr lang="en-US" sz="1800" dirty="0" smtClean="0"/>
          </a:p>
          <a:p>
            <a:pPr marL="0" indent="0">
              <a:buNone/>
            </a:pPr>
            <a:r>
              <a:rPr lang="en-US" sz="1800" dirty="0" smtClean="0"/>
              <a:t>We </a:t>
            </a:r>
            <a:r>
              <a:rPr lang="en-US" sz="1800" dirty="0"/>
              <a:t>were born to make manifest the glory of God that is within us. It's not just in some of us; it's in everyone. </a:t>
            </a:r>
            <a:endParaRPr lang="en-US" sz="1800" dirty="0" smtClean="0"/>
          </a:p>
          <a:p>
            <a:pPr marL="0" indent="0">
              <a:buNone/>
            </a:pPr>
            <a:r>
              <a:rPr lang="en-US" sz="1800" dirty="0" smtClean="0"/>
              <a:t>And </a:t>
            </a:r>
            <a:r>
              <a:rPr lang="en-US" sz="1800" dirty="0"/>
              <a:t>as we let our own light shine, we unconsciously give other people permission to do the same. As we are liberated from our own fear, our presence automatically liberates others.</a:t>
            </a:r>
            <a:r>
              <a:rPr lang="en-US" sz="1800" dirty="0" smtClean="0"/>
              <a:t>”    </a:t>
            </a:r>
          </a:p>
          <a:p>
            <a:pPr marL="0" indent="0">
              <a:buNone/>
            </a:pPr>
            <a:r>
              <a:rPr lang="en-US" sz="1800" dirty="0"/>
              <a:t>	</a:t>
            </a:r>
            <a:r>
              <a:rPr lang="en-US" sz="1800" dirty="0" smtClean="0"/>
              <a:t>	 Marianne Williamson   ( Nelson Mandela Inauguration Speech)</a:t>
            </a:r>
            <a:endParaRPr lang="en-US" sz="1800" dirty="0"/>
          </a:p>
          <a:p>
            <a:pPr marL="0" indent="0">
              <a:buNone/>
            </a:pPr>
            <a:endParaRPr lang="en-US" sz="1800" dirty="0"/>
          </a:p>
        </p:txBody>
      </p:sp>
    </p:spTree>
    <p:extLst>
      <p:ext uri="{BB962C8B-B14F-4D97-AF65-F5344CB8AC3E}">
        <p14:creationId xmlns:p14="http://schemas.microsoft.com/office/powerpoint/2010/main" val="109421507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352472"/>
          </a:xfrm>
          <a:prstGeom prst="rect">
            <a:avLst/>
          </a:prstGeom>
        </p:spPr>
      </p:pic>
      <p:sp>
        <p:nvSpPr>
          <p:cNvPr id="2" name="Title 1"/>
          <p:cNvSpPr>
            <a:spLocks noGrp="1"/>
          </p:cNvSpPr>
          <p:nvPr>
            <p:ph type="title" idx="4294967295"/>
          </p:nvPr>
        </p:nvSpPr>
        <p:spPr>
          <a:xfrm>
            <a:off x="0" y="206375"/>
            <a:ext cx="8229600" cy="857250"/>
          </a:xfrm>
        </p:spPr>
        <p:txBody>
          <a:bodyPr>
            <a:normAutofit/>
          </a:bodyPr>
          <a:lstStyle/>
          <a:p>
            <a:r>
              <a:rPr lang="en-US" sz="3200" dirty="0" smtClean="0"/>
              <a:t>We are all Green .. And Growing</a:t>
            </a:r>
            <a:endParaRPr lang="en-US" sz="3200" dirty="0"/>
          </a:p>
        </p:txBody>
      </p:sp>
      <p:sp>
        <p:nvSpPr>
          <p:cNvPr id="3" name="Content Placeholder 2"/>
          <p:cNvSpPr>
            <a:spLocks noGrp="1"/>
          </p:cNvSpPr>
          <p:nvPr>
            <p:ph idx="4294967295"/>
          </p:nvPr>
        </p:nvSpPr>
        <p:spPr>
          <a:xfrm>
            <a:off x="575733" y="1063625"/>
            <a:ext cx="8212667" cy="2576513"/>
          </a:xfrm>
        </p:spPr>
        <p:txBody>
          <a:bodyPr/>
          <a:lstStyle/>
          <a:p>
            <a:pPr marL="0" indent="0">
              <a:buNone/>
            </a:pPr>
            <a:r>
              <a:rPr lang="en-US" sz="2800" dirty="0"/>
              <a:t>“To help others develop, start with yourself.</a:t>
            </a:r>
            <a:r>
              <a:rPr lang="en-US" sz="2800" dirty="0" smtClean="0"/>
              <a:t>” </a:t>
            </a:r>
            <a:r>
              <a:rPr lang="en-US" dirty="0" smtClean="0"/>
              <a:t>							</a:t>
            </a:r>
            <a:r>
              <a:rPr lang="en-US" sz="2000" dirty="0" smtClean="0"/>
              <a:t>Marshal </a:t>
            </a:r>
            <a:r>
              <a:rPr lang="en-US" sz="2000" dirty="0"/>
              <a:t>Goldsmith</a:t>
            </a:r>
          </a:p>
          <a:p>
            <a:endParaRPr lang="en-US" dirty="0"/>
          </a:p>
        </p:txBody>
      </p:sp>
      <p:sp>
        <p:nvSpPr>
          <p:cNvPr id="5" name="Rectangle 4"/>
          <p:cNvSpPr/>
          <p:nvPr/>
        </p:nvSpPr>
        <p:spPr>
          <a:xfrm>
            <a:off x="575733" y="3332417"/>
            <a:ext cx="6062133" cy="954107"/>
          </a:xfrm>
          <a:prstGeom prst="rect">
            <a:avLst/>
          </a:prstGeom>
          <a:ln>
            <a:solidFill>
              <a:schemeClr val="accent3">
                <a:lumMod val="50000"/>
              </a:schemeClr>
            </a:solidFill>
          </a:ln>
        </p:spPr>
        <p:txBody>
          <a:bodyPr wrap="square">
            <a:spAutoFit/>
          </a:bodyPr>
          <a:lstStyle/>
          <a:p>
            <a:r>
              <a:rPr lang="en-US" sz="2800" dirty="0"/>
              <a:t>Leaders are perpetual learners</a:t>
            </a:r>
          </a:p>
          <a:p>
            <a:r>
              <a:rPr lang="en-US" sz="2800" dirty="0"/>
              <a:t>They recognize we can always get better</a:t>
            </a:r>
          </a:p>
        </p:txBody>
      </p:sp>
    </p:spTree>
    <p:extLst>
      <p:ext uri="{BB962C8B-B14F-4D97-AF65-F5344CB8AC3E}">
        <p14:creationId xmlns:p14="http://schemas.microsoft.com/office/powerpoint/2010/main" val="244669225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2534" y="1063229"/>
            <a:ext cx="6807199" cy="2862322"/>
          </a:xfrm>
          <a:prstGeom prst="rect">
            <a:avLst/>
          </a:prstGeom>
        </p:spPr>
        <p:txBody>
          <a:bodyPr wrap="square">
            <a:spAutoFit/>
          </a:bodyPr>
          <a:lstStyle/>
          <a:p>
            <a:r>
              <a:rPr lang="en-US" sz="2000" dirty="0"/>
              <a:t>S</a:t>
            </a:r>
            <a:r>
              <a:rPr lang="en-US" sz="2000" dirty="0" smtClean="0"/>
              <a:t>ummary </a:t>
            </a:r>
            <a:r>
              <a:rPr lang="en-US" sz="2000" dirty="0"/>
              <a:t>at the end of chapter 1:</a:t>
            </a:r>
          </a:p>
          <a:p>
            <a:r>
              <a:rPr lang="en-US" sz="2000" dirty="0"/>
              <a:t>1.  Job prospects are declining and will continue to do so.</a:t>
            </a:r>
          </a:p>
          <a:p>
            <a:r>
              <a:rPr lang="en-US" sz="2000" dirty="0"/>
              <a:t>2.  You will never get rich unless you get your tax affairs down to a legal minimum.</a:t>
            </a:r>
          </a:p>
          <a:p>
            <a:r>
              <a:rPr lang="en-US" sz="2000" dirty="0"/>
              <a:t>3.  There are two tax systems in this country:  one is for employees and one is for small businesses, consultants, and home-based businesses.</a:t>
            </a:r>
          </a:p>
          <a:p>
            <a:r>
              <a:rPr lang="en-US" sz="2000" dirty="0"/>
              <a:t>4.  Everyone should have a home-based business immediately!</a:t>
            </a:r>
          </a:p>
          <a:p>
            <a:endParaRPr lang="en-US" sz="2000" dirty="0"/>
          </a:p>
        </p:txBody>
      </p:sp>
      <p:sp>
        <p:nvSpPr>
          <p:cNvPr id="3" name="Rectangle 2"/>
          <p:cNvSpPr/>
          <p:nvPr/>
        </p:nvSpPr>
        <p:spPr>
          <a:xfrm>
            <a:off x="677333" y="3850838"/>
            <a:ext cx="8077200" cy="923330"/>
          </a:xfrm>
          <a:prstGeom prst="rect">
            <a:avLst/>
          </a:prstGeom>
        </p:spPr>
        <p:txBody>
          <a:bodyPr wrap="square">
            <a:spAutoFit/>
          </a:bodyPr>
          <a:lstStyle/>
          <a:p>
            <a:r>
              <a:rPr lang="en-US" dirty="0"/>
              <a:t>"Lower Your Taxes" by Sandy </a:t>
            </a:r>
            <a:r>
              <a:rPr lang="en-US" dirty="0" err="1"/>
              <a:t>Botkin</a:t>
            </a:r>
            <a:r>
              <a:rPr lang="en-US" dirty="0"/>
              <a:t>, CPA, Esq.  He is a CPA, attorney, and principal lecturer at the Tax Reduction Institute of Germantown, MD.  His website is </a:t>
            </a:r>
            <a:r>
              <a:rPr lang="en-US" dirty="0" err="1"/>
              <a:t>www.taxreductioninstitute.com</a:t>
            </a:r>
            <a:r>
              <a:rPr lang="en-US" dirty="0"/>
              <a:t> OR </a:t>
            </a:r>
            <a:r>
              <a:rPr lang="en-US" dirty="0">
                <a:hlinkClick r:id="rId2"/>
              </a:rPr>
              <a:t>www.taxbot.com</a:t>
            </a:r>
            <a:r>
              <a:rPr lang="en-US" dirty="0" smtClean="0"/>
              <a:t>.                   </a:t>
            </a:r>
            <a:r>
              <a:rPr lang="en-US" dirty="0" err="1" smtClean="0"/>
              <a:t>francine</a:t>
            </a:r>
            <a:endParaRPr lang="en-US" dirty="0"/>
          </a:p>
        </p:txBody>
      </p:sp>
      <p:sp>
        <p:nvSpPr>
          <p:cNvPr id="5" name="Title 4"/>
          <p:cNvSpPr>
            <a:spLocks noGrp="1"/>
          </p:cNvSpPr>
          <p:nvPr>
            <p:ph type="title"/>
          </p:nvPr>
        </p:nvSpPr>
        <p:spPr>
          <a:xfrm>
            <a:off x="169333" y="205979"/>
            <a:ext cx="7281333" cy="857250"/>
          </a:xfrm>
        </p:spPr>
        <p:txBody>
          <a:bodyPr>
            <a:normAutofit/>
          </a:bodyPr>
          <a:lstStyle/>
          <a:p>
            <a:r>
              <a:rPr lang="en-US" sz="3200" dirty="0" smtClean="0"/>
              <a:t>From </a:t>
            </a:r>
            <a:r>
              <a:rPr lang="en-US" sz="3200" i="1" dirty="0" smtClean="0"/>
              <a:t>Lower Your Taxes </a:t>
            </a:r>
            <a:r>
              <a:rPr lang="en-US" sz="3200" dirty="0" smtClean="0"/>
              <a:t>by Sandy </a:t>
            </a:r>
            <a:r>
              <a:rPr lang="en-US" sz="3200" dirty="0" err="1" smtClean="0"/>
              <a:t>Botkin</a:t>
            </a:r>
            <a:endParaRPr lang="en-US" sz="3200" dirty="0"/>
          </a:p>
        </p:txBody>
      </p:sp>
      <p:pic>
        <p:nvPicPr>
          <p:cNvPr id="4" name="Picture 3"/>
          <p:cNvPicPr>
            <a:picLocks noChangeAspect="1"/>
          </p:cNvPicPr>
          <p:nvPr/>
        </p:nvPicPr>
        <p:blipFill>
          <a:blip r:embed="rId3"/>
          <a:stretch>
            <a:fillRect/>
          </a:stretch>
        </p:blipFill>
        <p:spPr>
          <a:xfrm>
            <a:off x="7019503" y="1063229"/>
            <a:ext cx="2124497" cy="2272638"/>
          </a:xfrm>
          <a:prstGeom prst="rect">
            <a:avLst/>
          </a:prstGeom>
        </p:spPr>
      </p:pic>
    </p:spTree>
    <p:extLst>
      <p:ext uri="{BB962C8B-B14F-4D97-AF65-F5344CB8AC3E}">
        <p14:creationId xmlns:p14="http://schemas.microsoft.com/office/powerpoint/2010/main" val="2255327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267" y="654324"/>
            <a:ext cx="8483600" cy="4185762"/>
          </a:xfrm>
          <a:prstGeom prst="rect">
            <a:avLst/>
          </a:prstGeom>
        </p:spPr>
        <p:txBody>
          <a:bodyPr wrap="square">
            <a:spAutoFit/>
          </a:bodyPr>
          <a:lstStyle/>
          <a:p>
            <a:r>
              <a:rPr lang="en-US" sz="2800" dirty="0" smtClean="0"/>
              <a:t>From </a:t>
            </a:r>
            <a:r>
              <a:rPr lang="en-US" sz="2800" b="1" i="1" dirty="0" smtClean="0"/>
              <a:t>Lower Your Taxes </a:t>
            </a:r>
            <a:r>
              <a:rPr lang="en-US" sz="2800" dirty="0" smtClean="0"/>
              <a:t>by Sandy </a:t>
            </a:r>
            <a:r>
              <a:rPr lang="en-US" sz="2800" dirty="0" err="1" smtClean="0"/>
              <a:t>Botkin</a:t>
            </a:r>
            <a:r>
              <a:rPr lang="en-US" sz="2800" dirty="0" smtClean="0"/>
              <a:t>,</a:t>
            </a:r>
          </a:p>
          <a:p>
            <a:r>
              <a:rPr lang="en-US" sz="2800" dirty="0" smtClean="0"/>
              <a:t> </a:t>
            </a:r>
            <a:r>
              <a:rPr lang="en-US" sz="2800" dirty="0" smtClean="0"/>
              <a:t>CPA,  </a:t>
            </a:r>
            <a:r>
              <a:rPr lang="en-US" sz="2800" dirty="0" smtClean="0"/>
              <a:t>attorney</a:t>
            </a:r>
            <a:endParaRPr lang="en-US" sz="2800" dirty="0" smtClean="0"/>
          </a:p>
          <a:p>
            <a:r>
              <a:rPr lang="en-US" sz="2000" dirty="0" smtClean="0"/>
              <a:t>Here </a:t>
            </a:r>
            <a:r>
              <a:rPr lang="en-US" sz="2000" dirty="0"/>
              <a:t>are some of the chapters</a:t>
            </a:r>
            <a:r>
              <a:rPr lang="en-US" sz="2000" dirty="0" smtClean="0"/>
              <a:t>:</a:t>
            </a:r>
          </a:p>
          <a:p>
            <a:endParaRPr lang="en-US" sz="1000" dirty="0"/>
          </a:p>
          <a:p>
            <a:r>
              <a:rPr lang="en-US" sz="2000" dirty="0"/>
              <a:t>1.  Why You Would Be Brain Dead Not to Start a Home-Based Business</a:t>
            </a:r>
          </a:p>
          <a:p>
            <a:r>
              <a:rPr lang="en-US" sz="2000" dirty="0"/>
              <a:t>2.  How to Deduct Your Fun</a:t>
            </a:r>
          </a:p>
          <a:p>
            <a:pPr marL="457200" indent="-457200">
              <a:buAutoNum type="arabicPeriod" startAt="3"/>
            </a:pPr>
            <a:r>
              <a:rPr lang="en-US" sz="2000" dirty="0" smtClean="0"/>
              <a:t>How </a:t>
            </a:r>
            <a:r>
              <a:rPr lang="en-US" sz="2000" dirty="0"/>
              <a:t>to Turn Your Vacation into a Tax-Deductible Write-</a:t>
            </a:r>
            <a:r>
              <a:rPr lang="en-US" sz="2000" dirty="0" smtClean="0"/>
              <a:t>Off</a:t>
            </a:r>
          </a:p>
          <a:p>
            <a:endParaRPr lang="en-US" sz="2000" dirty="0"/>
          </a:p>
          <a:p>
            <a:r>
              <a:rPr lang="en-US" sz="2000" dirty="0"/>
              <a:t>Other chapters on turning your car into a tax-deductible goldmine, income shifting, beating an audit, how to get around the hobby classification for your business, fringe benefits, real estate deductions, college planning, tax planning for stock and bond investments, how to find a good accountants, and HSA's. </a:t>
            </a:r>
            <a:endParaRPr lang="en-US" sz="2000" dirty="0" smtClean="0"/>
          </a:p>
          <a:p>
            <a:r>
              <a:rPr lang="en-US" sz="2000" dirty="0" err="1" smtClean="0"/>
              <a:t>francine</a:t>
            </a:r>
            <a:endParaRPr lang="en-US" sz="2000" dirty="0"/>
          </a:p>
        </p:txBody>
      </p:sp>
      <p:pic>
        <p:nvPicPr>
          <p:cNvPr id="3" name="Picture 2"/>
          <p:cNvPicPr>
            <a:picLocks noChangeAspect="1"/>
          </p:cNvPicPr>
          <p:nvPr/>
        </p:nvPicPr>
        <p:blipFill>
          <a:blip r:embed="rId2"/>
          <a:stretch>
            <a:fillRect/>
          </a:stretch>
        </p:blipFill>
        <p:spPr>
          <a:xfrm>
            <a:off x="6524545" y="256116"/>
            <a:ext cx="2399322" cy="2012951"/>
          </a:xfrm>
          <a:prstGeom prst="rect">
            <a:avLst/>
          </a:prstGeom>
        </p:spPr>
      </p:pic>
    </p:spTree>
    <p:extLst>
      <p:ext uri="{BB962C8B-B14F-4D97-AF65-F5344CB8AC3E}">
        <p14:creationId xmlns:p14="http://schemas.microsoft.com/office/powerpoint/2010/main" val="3136490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389467" y="376677"/>
            <a:ext cx="8297333" cy="1015663"/>
          </a:xfrm>
          <a:prstGeom prst="rect">
            <a:avLst/>
          </a:prstGeom>
          <a:solidFill>
            <a:schemeClr val="bg1"/>
          </a:solidFill>
        </p:spPr>
        <p:txBody>
          <a:bodyPr wrap="square" rtlCol="0">
            <a:spAutoFit/>
          </a:bodyPr>
          <a:lstStyle/>
          <a:p>
            <a:pPr algn="ctr"/>
            <a:r>
              <a:rPr lang="en-US" sz="2000" dirty="0">
                <a:solidFill>
                  <a:srgbClr val="0000FF"/>
                </a:solidFill>
              </a:rPr>
              <a:t>Shaklee Strategies Forum 2017</a:t>
            </a:r>
          </a:p>
          <a:p>
            <a:pPr algn="ctr"/>
            <a:r>
              <a:rPr lang="en-US" sz="2000" dirty="0">
                <a:solidFill>
                  <a:srgbClr val="0000FF"/>
                </a:solidFill>
              </a:rPr>
              <a:t>Ideas to help us  grow our businesses and ourselves in </a:t>
            </a:r>
            <a:r>
              <a:rPr lang="en-US" sz="2000" dirty="0" smtClean="0">
                <a:solidFill>
                  <a:srgbClr val="0000FF"/>
                </a:solidFill>
              </a:rPr>
              <a:t>2017</a:t>
            </a:r>
            <a:endParaRPr lang="en-US" sz="2000" dirty="0">
              <a:solidFill>
                <a:srgbClr val="0000FF"/>
              </a:solidFill>
            </a:endParaRPr>
          </a:p>
          <a:p>
            <a:pPr algn="ctr"/>
            <a:endParaRPr lang="en-US" sz="2000" dirty="0">
              <a:solidFill>
                <a:schemeClr val="accent5">
                  <a:lumMod val="75000"/>
                </a:schemeClr>
              </a:solidFill>
            </a:endParaRPr>
          </a:p>
        </p:txBody>
      </p:sp>
      <p:sp>
        <p:nvSpPr>
          <p:cNvPr id="7" name="TextBox 6"/>
          <p:cNvSpPr txBox="1"/>
          <p:nvPr/>
        </p:nvSpPr>
        <p:spPr>
          <a:xfrm>
            <a:off x="270933" y="3568701"/>
            <a:ext cx="3776133" cy="954107"/>
          </a:xfrm>
          <a:prstGeom prst="rect">
            <a:avLst/>
          </a:prstGeom>
          <a:solidFill>
            <a:schemeClr val="bg1"/>
          </a:solidFill>
        </p:spPr>
        <p:txBody>
          <a:bodyPr wrap="square" rtlCol="0">
            <a:spAutoFit/>
          </a:bodyPr>
          <a:lstStyle/>
          <a:p>
            <a:pPr algn="ctr"/>
            <a:r>
              <a:rPr lang="en-US" sz="2800" dirty="0" smtClean="0">
                <a:solidFill>
                  <a:srgbClr val="0000FF"/>
                </a:solidFill>
              </a:rPr>
              <a:t>Winter/Spring 2017</a:t>
            </a:r>
          </a:p>
          <a:p>
            <a:pPr algn="ctr"/>
            <a:r>
              <a:rPr lang="en-US" sz="2800" dirty="0" smtClean="0">
                <a:solidFill>
                  <a:srgbClr val="0000FF"/>
                </a:solidFill>
              </a:rPr>
              <a:t>Reaching Higher</a:t>
            </a:r>
            <a:endParaRPr lang="en-US" sz="2800" dirty="0">
              <a:solidFill>
                <a:srgbClr val="0000FF"/>
              </a:solidFill>
            </a:endParaRPr>
          </a:p>
        </p:txBody>
      </p:sp>
      <p:sp>
        <p:nvSpPr>
          <p:cNvPr id="9" name="TextBox 8"/>
          <p:cNvSpPr txBox="1"/>
          <p:nvPr/>
        </p:nvSpPr>
        <p:spPr>
          <a:xfrm>
            <a:off x="389468" y="1130730"/>
            <a:ext cx="8297332" cy="1077218"/>
          </a:xfrm>
          <a:prstGeom prst="rect">
            <a:avLst/>
          </a:prstGeom>
          <a:solidFill>
            <a:schemeClr val="bg1"/>
          </a:solidFill>
        </p:spPr>
        <p:txBody>
          <a:bodyPr wrap="square" rtlCol="0">
            <a:spAutoFit/>
          </a:bodyPr>
          <a:lstStyle/>
          <a:p>
            <a:r>
              <a:rPr lang="en-US" sz="2000" dirty="0" smtClean="0">
                <a:solidFill>
                  <a:srgbClr val="0000FF"/>
                </a:solidFill>
              </a:rPr>
              <a:t>Session 6  Feb 21, 2017	</a:t>
            </a:r>
            <a:r>
              <a:rPr lang="en-US" sz="2000" dirty="0">
                <a:solidFill>
                  <a:srgbClr val="0000FF"/>
                </a:solidFill>
              </a:rPr>
              <a:t> </a:t>
            </a:r>
            <a:r>
              <a:rPr lang="en-US" sz="2000" dirty="0" smtClean="0">
                <a:solidFill>
                  <a:srgbClr val="0000FF"/>
                </a:solidFill>
              </a:rPr>
              <a:t>    </a:t>
            </a:r>
            <a:r>
              <a:rPr lang="en-US" sz="3200" dirty="0" smtClean="0">
                <a:solidFill>
                  <a:srgbClr val="0000FF"/>
                </a:solidFill>
              </a:rPr>
              <a:t>Marjorie Fine </a:t>
            </a:r>
          </a:p>
          <a:p>
            <a:pPr algn="ctr"/>
            <a:r>
              <a:rPr lang="en-US" sz="3200" dirty="0" smtClean="0">
                <a:solidFill>
                  <a:srgbClr val="0000FF"/>
                </a:solidFill>
              </a:rPr>
              <a:t> The Shaklee Difference for 60 Years</a:t>
            </a:r>
            <a:endParaRPr lang="en-US" sz="3200" dirty="0">
              <a:solidFill>
                <a:srgbClr val="0000FF"/>
              </a:solidFill>
            </a:endParaRPr>
          </a:p>
        </p:txBody>
      </p:sp>
    </p:spTree>
    <p:extLst>
      <p:ext uri="{BB962C8B-B14F-4D97-AF65-F5344CB8AC3E}">
        <p14:creationId xmlns:p14="http://schemas.microsoft.com/office/powerpoint/2010/main" val="3649449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42" y="463718"/>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26261"/>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89996" y="2389826"/>
            <a:ext cx="1415209" cy="1657608"/>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26" y="2389827"/>
            <a:ext cx="1278255" cy="1657609"/>
          </a:xfrm>
          <a:prstGeom prst="rect">
            <a:avLst/>
          </a:prstGeom>
        </p:spPr>
      </p:pic>
      <p:pic>
        <p:nvPicPr>
          <p:cNvPr id="21" name="Shape 130"/>
          <p:cNvPicPr preferRelativeResize="0"/>
          <p:nvPr/>
        </p:nvPicPr>
        <p:blipFill rotWithShape="1">
          <a:blip r:embed="rId7">
            <a:alphaModFix/>
          </a:blip>
          <a:srcRect/>
          <a:stretch/>
        </p:blipFill>
        <p:spPr>
          <a:xfrm>
            <a:off x="4252848"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57" y="2389826"/>
            <a:ext cx="1454613" cy="1657609"/>
          </a:xfrm>
          <a:prstGeom prst="rect">
            <a:avLst/>
          </a:prstGeom>
        </p:spPr>
      </p:pic>
    </p:spTree>
    <p:extLst>
      <p:ext uri="{BB962C8B-B14F-4D97-AF65-F5344CB8AC3E}">
        <p14:creationId xmlns:p14="http://schemas.microsoft.com/office/powerpoint/2010/main" val="931868008"/>
      </p:ext>
    </p:extLst>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962421"/>
          </a:xfrm>
          <a:ln>
            <a:solidFill>
              <a:schemeClr val="accent3">
                <a:lumMod val="75000"/>
              </a:schemeClr>
            </a:solidFill>
          </a:ln>
        </p:spPr>
        <p:txBody>
          <a:bodyPr>
            <a:normAutofit/>
          </a:bodyPr>
          <a:lstStyle/>
          <a:p>
            <a:r>
              <a:rPr lang="en-US" sz="2400" dirty="0" smtClean="0"/>
              <a:t>Objectives Winter Semester 2017 </a:t>
            </a:r>
            <a:br>
              <a:rPr lang="en-US" sz="2400" dirty="0" smtClean="0"/>
            </a:br>
            <a:r>
              <a:rPr lang="en-US" sz="2400" dirty="0" smtClean="0"/>
              <a:t>Thinking  Bigger </a:t>
            </a:r>
            <a:r>
              <a:rPr lang="mr-IN" sz="2400" dirty="0" smtClean="0"/>
              <a:t>…</a:t>
            </a:r>
            <a:r>
              <a:rPr lang="en-US" sz="2400" dirty="0" smtClean="0"/>
              <a:t> Reaching Higher  </a:t>
            </a:r>
            <a:endParaRPr lang="en-US" sz="2400" dirty="0"/>
          </a:p>
        </p:txBody>
      </p:sp>
      <p:sp>
        <p:nvSpPr>
          <p:cNvPr id="3" name="Content Placeholder 2"/>
          <p:cNvSpPr>
            <a:spLocks noGrp="1"/>
          </p:cNvSpPr>
          <p:nvPr>
            <p:ph idx="1"/>
          </p:nvPr>
        </p:nvSpPr>
        <p:spPr>
          <a:xfrm>
            <a:off x="457200" y="1202265"/>
            <a:ext cx="8229600" cy="2573868"/>
          </a:xfrm>
          <a:ln>
            <a:solidFill>
              <a:schemeClr val="accent3">
                <a:lumMod val="75000"/>
              </a:schemeClr>
            </a:solidFill>
          </a:ln>
        </p:spPr>
        <p:txBody>
          <a:bodyPr>
            <a:normAutofit/>
          </a:bodyPr>
          <a:lstStyle/>
          <a:p>
            <a:pPr marL="0" indent="0">
              <a:buNone/>
            </a:pPr>
            <a:r>
              <a:rPr lang="en-US" sz="2000" dirty="0" smtClean="0"/>
              <a:t>	In this Winter 2017 semester, we are preparing ourselves to:</a:t>
            </a:r>
          </a:p>
          <a:p>
            <a:r>
              <a:rPr lang="en-US" sz="2000" dirty="0" smtClean="0"/>
              <a:t>Expand our thinking </a:t>
            </a:r>
            <a:endParaRPr lang="en-US" sz="2000" dirty="0"/>
          </a:p>
          <a:p>
            <a:r>
              <a:rPr lang="en-US" sz="2000" dirty="0" smtClean="0"/>
              <a:t>And see the possibilities that lie within each of us… including picturing ourselves achieving the ranks of Executive and Key Coordinator.   </a:t>
            </a:r>
          </a:p>
          <a:p>
            <a:r>
              <a:rPr lang="en-US" sz="2000" b="1" dirty="0" smtClean="0"/>
              <a:t>We will achieve these ranks by becoming an Executive Coordinator on the inside </a:t>
            </a:r>
            <a:r>
              <a:rPr lang="mr-IN" sz="2000" b="1" dirty="0" smtClean="0"/>
              <a:t>…</a:t>
            </a:r>
            <a:r>
              <a:rPr lang="en-US" sz="2000" b="1" dirty="0" smtClean="0"/>
              <a:t> even as we assemble and empower the team that will take us there </a:t>
            </a:r>
            <a:r>
              <a:rPr lang="mr-IN" sz="2000" b="1" dirty="0" smtClean="0"/>
              <a:t>…</a:t>
            </a:r>
            <a:r>
              <a:rPr lang="en-US" sz="2000" b="1" dirty="0" smtClean="0"/>
              <a:t> on the outside.</a:t>
            </a:r>
          </a:p>
          <a:p>
            <a:pPr marL="0" indent="0">
              <a:buNone/>
            </a:pPr>
            <a:endParaRPr lang="en-US" sz="2000" b="1" dirty="0" smtClean="0"/>
          </a:p>
        </p:txBody>
      </p:sp>
      <p:sp>
        <p:nvSpPr>
          <p:cNvPr id="4" name="Rectangle 3"/>
          <p:cNvSpPr/>
          <p:nvPr/>
        </p:nvSpPr>
        <p:spPr>
          <a:xfrm>
            <a:off x="457200" y="3774979"/>
            <a:ext cx="8229600" cy="1323439"/>
          </a:xfrm>
          <a:prstGeom prst="rect">
            <a:avLst/>
          </a:prstGeom>
          <a:ln>
            <a:solidFill>
              <a:schemeClr val="accent3">
                <a:lumMod val="75000"/>
              </a:schemeClr>
            </a:solidFill>
          </a:ln>
        </p:spPr>
        <p:txBody>
          <a:bodyPr wrap="square">
            <a:spAutoFit/>
          </a:bodyPr>
          <a:lstStyle/>
          <a:p>
            <a:r>
              <a:rPr lang="en-US" sz="2000" dirty="0" smtClean="0"/>
              <a:t>	Exciting </a:t>
            </a:r>
            <a:r>
              <a:rPr lang="en-US" sz="2000" dirty="0"/>
              <a:t>new perks are coming from the company around these 2 ranks, starting with the  automatic qualifying for Top Achievers Trip to CHINA and the Great Wall when we achieve Key Coordinator .</a:t>
            </a:r>
            <a:r>
              <a:rPr lang="en-US" sz="2000" dirty="0" smtClean="0"/>
              <a:t>.</a:t>
            </a:r>
          </a:p>
          <a:p>
            <a:r>
              <a:rPr lang="en-US" sz="2000" dirty="0"/>
              <a:t>	</a:t>
            </a:r>
            <a:r>
              <a:rPr lang="en-US" sz="2000" dirty="0" smtClean="0"/>
              <a:t>	 </a:t>
            </a:r>
            <a:r>
              <a:rPr lang="en-US" sz="2000" dirty="0"/>
              <a:t>But stay tuned </a:t>
            </a:r>
            <a:r>
              <a:rPr lang="mr-IN" sz="2000" dirty="0"/>
              <a:t>…</a:t>
            </a:r>
            <a:r>
              <a:rPr lang="en-US" sz="2000" dirty="0"/>
              <a:t> more to come</a:t>
            </a:r>
            <a:r>
              <a:rPr lang="en-US" sz="2000" dirty="0" smtClean="0"/>
              <a:t>.					</a:t>
            </a:r>
            <a:r>
              <a:rPr lang="en-US" sz="2000" dirty="0" err="1" smtClean="0"/>
              <a:t>becky</a:t>
            </a:r>
            <a:endParaRPr lang="en-US" sz="2000" dirty="0"/>
          </a:p>
        </p:txBody>
      </p:sp>
    </p:spTree>
    <p:extLst>
      <p:ext uri="{BB962C8B-B14F-4D97-AF65-F5344CB8AC3E}">
        <p14:creationId xmlns:p14="http://schemas.microsoft.com/office/powerpoint/2010/main" val="302871547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44975</TotalTime>
  <Words>1521</Words>
  <Application>Microsoft Macintosh PowerPoint</Application>
  <PresentationFormat>On-screen Show (16:9)</PresentationFormat>
  <Paragraphs>154</Paragraphs>
  <Slides>43</Slides>
  <Notes>1</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1_Office Theme</vt:lpstr>
      <vt:lpstr>2_Office Theme</vt:lpstr>
      <vt:lpstr>PowerPoint Presentation</vt:lpstr>
      <vt:lpstr>PowerPoint Presentation</vt:lpstr>
      <vt:lpstr>NEW Customer Support and Education Tools</vt:lpstr>
      <vt:lpstr>PowerPoint Presentation</vt:lpstr>
      <vt:lpstr>From Lower Your Taxes by Sandy Botkin</vt:lpstr>
      <vt:lpstr>PowerPoint Presentation</vt:lpstr>
      <vt:lpstr>PowerPoint Presentation</vt:lpstr>
      <vt:lpstr>Our Strategy Forum Team Winter 2017 </vt:lpstr>
      <vt:lpstr>Objectives Winter Semester 2017  Thinking  Bigger … Reaching Higher  </vt:lpstr>
      <vt:lpstr>Objectives #6 – Marjorie Fine, Legal Counsel, former Executive VP Shaklee</vt:lpstr>
      <vt:lpstr>Marjorie Fine – Executive Vice President and General Counsel, Shaklee – One of The Most Influential Women in Direct Selling</vt:lpstr>
      <vt:lpstr>Shaklee’s Marjorie Fine Inducted into DSA Hall of Fame  the industry’s highest honor for her contributions  to direct selling in the U.S. and around the world GENERAL COUNSEL REPRESENTS BEST OF DIRECT SELLING</vt:lpstr>
      <vt:lpstr>Marjorie Fine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February Action Steps </vt:lpstr>
      <vt:lpstr> February/March Strategy Forum Schedule</vt:lpstr>
      <vt:lpstr>PowerPoint Presentation</vt:lpstr>
      <vt:lpstr>PowerPoint Presentation</vt:lpstr>
      <vt:lpstr>We are all Green .. And Growing</vt:lpstr>
      <vt:lpstr>Shaklee Video &amp; Audio Archives This webinar is archived on BetterFutureStartsToday.net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  </dc:title>
  <dc:creator>Harper</dc:creator>
  <cp:lastModifiedBy>Barbara Lagoni</cp:lastModifiedBy>
  <cp:revision>432</cp:revision>
  <cp:lastPrinted>2017-02-13T20:19:13Z</cp:lastPrinted>
  <dcterms:created xsi:type="dcterms:W3CDTF">2016-11-09T11:55:00Z</dcterms:created>
  <dcterms:modified xsi:type="dcterms:W3CDTF">2017-02-21T00:04:56Z</dcterms:modified>
</cp:coreProperties>
</file>