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3" r:id="rId2"/>
  </p:sldMasterIdLst>
  <p:notesMasterIdLst>
    <p:notesMasterId r:id="rId40"/>
  </p:notesMasterIdLst>
  <p:handoutMasterIdLst>
    <p:handoutMasterId r:id="rId41"/>
  </p:handoutMasterIdLst>
  <p:sldIdLst>
    <p:sldId id="406" r:id="rId3"/>
    <p:sldId id="407" r:id="rId4"/>
    <p:sldId id="419" r:id="rId5"/>
    <p:sldId id="417" r:id="rId6"/>
    <p:sldId id="418" r:id="rId7"/>
    <p:sldId id="431" r:id="rId8"/>
    <p:sldId id="432" r:id="rId9"/>
    <p:sldId id="420" r:id="rId10"/>
    <p:sldId id="337" r:id="rId11"/>
    <p:sldId id="304" r:id="rId12"/>
    <p:sldId id="352" r:id="rId13"/>
    <p:sldId id="375" r:id="rId14"/>
    <p:sldId id="391" r:id="rId15"/>
    <p:sldId id="408" r:id="rId16"/>
    <p:sldId id="421" r:id="rId17"/>
    <p:sldId id="422" r:id="rId18"/>
    <p:sldId id="423" r:id="rId19"/>
    <p:sldId id="424" r:id="rId20"/>
    <p:sldId id="425" r:id="rId21"/>
    <p:sldId id="426" r:id="rId22"/>
    <p:sldId id="427" r:id="rId23"/>
    <p:sldId id="428" r:id="rId24"/>
    <p:sldId id="409" r:id="rId25"/>
    <p:sldId id="410" r:id="rId26"/>
    <p:sldId id="411" r:id="rId27"/>
    <p:sldId id="429" r:id="rId28"/>
    <p:sldId id="412" r:id="rId29"/>
    <p:sldId id="430" r:id="rId30"/>
    <p:sldId id="414" r:id="rId31"/>
    <p:sldId id="415" r:id="rId32"/>
    <p:sldId id="387" r:id="rId33"/>
    <p:sldId id="290" r:id="rId34"/>
    <p:sldId id="277" r:id="rId35"/>
    <p:sldId id="384" r:id="rId36"/>
    <p:sldId id="357" r:id="rId37"/>
    <p:sldId id="292" r:id="rId38"/>
    <p:sldId id="291" r:id="rId39"/>
  </p:sldIdLst>
  <p:sldSz cx="9144000" cy="5143500" type="screen16x9"/>
  <p:notesSz cx="6858000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1A742-99F8-0841-800C-D35C6FC7A12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30A1-8C26-7043-8DE9-27F74FE7D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36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63F87-30B0-2649-AF3D-005F29545A08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F06FD5-8B68-244D-B1E0-8204C363C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821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9819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500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31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968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haklee_Watercolor_16x9_blu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57209" y="1597821"/>
            <a:ext cx="5038399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3811" y="2709896"/>
            <a:ext cx="5031797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  <a:latin typeface="+mj-lt"/>
                <a:cs typeface="Century Gothic"/>
              </a:defRPr>
            </a:lvl1pPr>
            <a:lvl2pPr marL="4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796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537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2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150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60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551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28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81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537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474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7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279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492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haklee_Watercolor_16x9_blu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57209" y="1597821"/>
            <a:ext cx="5038399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3811" y="2709896"/>
            <a:ext cx="5031797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  <a:latin typeface="+mj-lt"/>
                <a:cs typeface="Century Gothic"/>
              </a:defRPr>
            </a:lvl1pPr>
            <a:lvl2pPr marL="4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084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7797098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892969" y="1701106"/>
            <a:ext cx="7358063" cy="174128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59757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1172238" y="832247"/>
            <a:ext cx="6800851" cy="2457451"/>
          </a:xfrm>
          <a:prstGeom prst="rect">
            <a:avLst/>
          </a:prstGeom>
        </p:spPr>
        <p:txBody>
          <a:bodyPr lIns="57396" tIns="28698" rIns="57396" bIns="28698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238125" y="3300413"/>
            <a:ext cx="8667751" cy="56435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238125" y="3882628"/>
            <a:ext cx="8667751" cy="44648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5237060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5910262" y="2625328"/>
            <a:ext cx="2776539" cy="1560910"/>
          </a:xfrm>
          <a:prstGeom prst="rect">
            <a:avLst/>
          </a:prstGeom>
        </p:spPr>
        <p:txBody>
          <a:bodyPr lIns="57396" tIns="28698" rIns="57396" bIns="28698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5910262" y="960834"/>
            <a:ext cx="2776539" cy="1560910"/>
          </a:xfrm>
          <a:prstGeom prst="rect">
            <a:avLst/>
          </a:prstGeom>
        </p:spPr>
        <p:txBody>
          <a:bodyPr lIns="57396" tIns="28698" rIns="57396" bIns="28698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452437" y="960834"/>
            <a:ext cx="5314951" cy="3225404"/>
          </a:xfrm>
          <a:prstGeom prst="rect">
            <a:avLst/>
          </a:prstGeom>
        </p:spPr>
        <p:txBody>
          <a:bodyPr lIns="57396" tIns="28698" rIns="57396" bIns="28698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5788600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1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137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745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794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423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6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09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lide25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53" y="508668"/>
            <a:ext cx="9450980" cy="398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3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3797C-B71C-49B1-87BB-F62C6A67453F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9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9.xml"/><Relationship Id="rId5" Type="http://schemas.openxmlformats.org/officeDocument/2006/relationships/hyperlink" Target="https://www.facebook.com/francine.s.nichols" TargetMode="External"/><Relationship Id="rId4" Type="http://schemas.openxmlformats.org/officeDocument/2006/relationships/hyperlink" Target="https://www.facebook.com/cas826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450" y="122052"/>
            <a:ext cx="3897414" cy="584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dirty="0" smtClean="0"/>
              <a:t>Ongoing Promotions…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89450" y="725588"/>
            <a:ext cx="44202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GREAT NEWS!! Our </a:t>
            </a:r>
            <a:r>
              <a:rPr lang="en-US" dirty="0" err="1"/>
              <a:t>Healthprint</a:t>
            </a:r>
            <a:r>
              <a:rPr lang="en-US" dirty="0"/>
              <a:t> Special Offer is EXTENDED thru </a:t>
            </a:r>
            <a:r>
              <a:rPr lang="en-US" dirty="0" smtClean="0"/>
              <a:t>Feb 28, </a:t>
            </a:r>
            <a:r>
              <a:rPr lang="en-US" dirty="0" smtClean="0"/>
              <a:t>2017!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Do </a:t>
            </a:r>
            <a:r>
              <a:rPr lang="en-US" dirty="0"/>
              <a:t>your </a:t>
            </a:r>
            <a:r>
              <a:rPr lang="en-US" dirty="0" err="1"/>
              <a:t>Healthprint</a:t>
            </a:r>
            <a:r>
              <a:rPr lang="en-US" dirty="0"/>
              <a:t> again or for the 1st time - if you purchase the Middle or Large product </a:t>
            </a:r>
            <a:r>
              <a:rPr lang="en-US" b="1" dirty="0"/>
              <a:t>packages (or choose your own products that equal the $$ amount of the Middle or Large package</a:t>
            </a:r>
            <a:r>
              <a:rPr lang="en-US" dirty="0"/>
              <a:t>) you will receive a FREE Product based on your #1 Health goal!! </a:t>
            </a:r>
            <a:endParaRPr lang="en-US" dirty="0" smtClean="0"/>
          </a:p>
          <a:p>
            <a:r>
              <a:rPr lang="en-US" dirty="0" smtClean="0"/>
              <a:t>Order </a:t>
            </a:r>
            <a:r>
              <a:rPr lang="en-US" dirty="0"/>
              <a:t>the Large package or the equivalent $$ amount and receive the FREE products AND up to $20 off shipping</a:t>
            </a:r>
            <a:r>
              <a:rPr lang="en-US" dirty="0" smtClean="0"/>
              <a:t>!!!</a:t>
            </a:r>
          </a:p>
          <a:p>
            <a:endParaRPr lang="en-US" dirty="0"/>
          </a:p>
          <a:p>
            <a:r>
              <a:rPr lang="en-US" dirty="0"/>
              <a:t>This is a GREAT time to save!</a:t>
            </a:r>
            <a:r>
              <a:rPr lang="en-US" dirty="0" smtClean="0"/>
              <a:t>!     </a:t>
            </a:r>
            <a:r>
              <a:rPr lang="en-US" dirty="0" err="1" smtClean="0"/>
              <a:t>fran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736" y="217087"/>
            <a:ext cx="4180264" cy="449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3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877842" y="463718"/>
            <a:ext cx="5169423" cy="1297351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</a:t>
            </a: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Strategy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Forum Team</a:t>
            </a:r>
            <a:b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Winter 2017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n-US" sz="3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Shape 125"/>
          <p:cNvSpPr txBox="1">
            <a:spLocks noGrp="1"/>
          </p:cNvSpPr>
          <p:nvPr>
            <p:ph idx="1"/>
          </p:nvPr>
        </p:nvSpPr>
        <p:spPr>
          <a:xfrm>
            <a:off x="3961463" y="4188072"/>
            <a:ext cx="1765104" cy="6878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Coordinator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 Anderson</a:t>
            </a:r>
            <a:endParaRPr lang="en-US" sz="1665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463718"/>
            <a:ext cx="1335952" cy="1501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2736132"/>
            <a:ext cx="1238564" cy="154375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275521" y="2015918"/>
            <a:ext cx="2044345" cy="6287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Master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   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Barb Lagoni </a:t>
            </a:r>
          </a:p>
        </p:txBody>
      </p:sp>
      <p:sp>
        <p:nvSpPr>
          <p:cNvPr id="134" name="Shape 134"/>
          <p:cNvSpPr/>
          <p:nvPr/>
        </p:nvSpPr>
        <p:spPr>
          <a:xfrm>
            <a:off x="275522" y="4315892"/>
            <a:ext cx="181661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89996" y="4126261"/>
            <a:ext cx="156819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Director</a:t>
            </a:r>
          </a:p>
          <a:p>
            <a:pPr algn="ctr"/>
            <a:r>
              <a:rPr lang="en-US" sz="1600" dirty="0" smtClean="0"/>
              <a:t>Francine </a:t>
            </a:r>
            <a:r>
              <a:rPr lang="en-US" sz="1600" dirty="0" err="1" smtClean="0"/>
              <a:t>Roling</a:t>
            </a:r>
            <a:endParaRPr lang="en-US" sz="1600" dirty="0"/>
          </a:p>
        </p:txBody>
      </p:sp>
      <p:pic>
        <p:nvPicPr>
          <p:cNvPr id="4" name="Picture 3" descr="Francine and Tim Roling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71" t="13904" r="32191" b="54930"/>
          <a:stretch/>
        </p:blipFill>
        <p:spPr>
          <a:xfrm>
            <a:off x="7389996" y="2389826"/>
            <a:ext cx="1415209" cy="16576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83078" y="4126261"/>
            <a:ext cx="17252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Key Coordinator</a:t>
            </a:r>
            <a:endParaRPr lang="en-US" sz="1600" dirty="0"/>
          </a:p>
          <a:p>
            <a:pPr algn="ctr"/>
            <a:r>
              <a:rPr lang="en-US" sz="1600" dirty="0" smtClean="0"/>
              <a:t>Margaret </a:t>
            </a:r>
            <a:r>
              <a:rPr lang="en-US" sz="1600" dirty="0" err="1" smtClean="0"/>
              <a:t>Trost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5726567" y="4279888"/>
            <a:ext cx="160008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Senior Director</a:t>
            </a:r>
          </a:p>
          <a:p>
            <a:r>
              <a:rPr lang="en-US" sz="1600" dirty="0" smtClean="0"/>
              <a:t>Angie Thomas</a:t>
            </a:r>
            <a:endParaRPr lang="en-US" sz="1600" dirty="0"/>
          </a:p>
        </p:txBody>
      </p:sp>
      <p:pic>
        <p:nvPicPr>
          <p:cNvPr id="7" name="Picture 6" descr="Angie Thomas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326" y="2389827"/>
            <a:ext cx="1278255" cy="1657609"/>
          </a:xfrm>
          <a:prstGeom prst="rect">
            <a:avLst/>
          </a:prstGeom>
        </p:spPr>
      </p:pic>
      <p:pic>
        <p:nvPicPr>
          <p:cNvPr id="21" name="Shape 1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52848" y="2330298"/>
            <a:ext cx="1216619" cy="1736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rgaret Trost.jpg .jpe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3" t="4915" r="29849" b="8116"/>
          <a:stretch/>
        </p:blipFill>
        <p:spPr>
          <a:xfrm>
            <a:off x="2453757" y="2389826"/>
            <a:ext cx="1454613" cy="165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86800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962421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Objectives Winter Semester 2017 </a:t>
            </a:r>
            <a:br>
              <a:rPr lang="en-US" sz="2400" dirty="0" smtClean="0"/>
            </a:br>
            <a:r>
              <a:rPr lang="en-US" sz="2400" dirty="0" smtClean="0"/>
              <a:t>Thinking  Bigger </a:t>
            </a:r>
            <a:r>
              <a:rPr lang="mr-IN" sz="2400" dirty="0" smtClean="0"/>
              <a:t>…</a:t>
            </a:r>
            <a:r>
              <a:rPr lang="en-US" sz="2400" dirty="0" smtClean="0"/>
              <a:t> Reaching Higher 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2265"/>
            <a:ext cx="8229600" cy="2573868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	In this Winter 2017 semester, we are preparing ourselves to:</a:t>
            </a:r>
          </a:p>
          <a:p>
            <a:r>
              <a:rPr lang="en-US" sz="2000" dirty="0" smtClean="0"/>
              <a:t>Expand our thinking </a:t>
            </a:r>
            <a:endParaRPr lang="en-US" sz="2000" dirty="0"/>
          </a:p>
          <a:p>
            <a:r>
              <a:rPr lang="en-US" sz="2000" dirty="0" smtClean="0"/>
              <a:t>And see the possibilities that lie within each of us… including picturing ourselves achieving the ranks of Executive and Key Coordinator.   </a:t>
            </a:r>
          </a:p>
          <a:p>
            <a:r>
              <a:rPr lang="en-US" sz="2000" b="1" dirty="0" smtClean="0"/>
              <a:t>We will achieve these ranks by becoming an Executive Coordinator on the inside </a:t>
            </a:r>
            <a:r>
              <a:rPr lang="mr-IN" sz="2000" b="1" dirty="0" smtClean="0"/>
              <a:t>…</a:t>
            </a:r>
            <a:r>
              <a:rPr lang="en-US" sz="2000" b="1" dirty="0" smtClean="0"/>
              <a:t> even as we assemble and empower the team that will take us there </a:t>
            </a:r>
            <a:r>
              <a:rPr lang="mr-IN" sz="2000" b="1" dirty="0" smtClean="0"/>
              <a:t>…</a:t>
            </a:r>
            <a:r>
              <a:rPr lang="en-US" sz="2000" b="1" dirty="0" smtClean="0"/>
              <a:t> on the outside.</a:t>
            </a:r>
          </a:p>
          <a:p>
            <a:pPr marL="0" indent="0">
              <a:buNone/>
            </a:pPr>
            <a:endParaRPr lang="en-US" sz="20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457200" y="3774979"/>
            <a:ext cx="8229600" cy="1323439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	Exciting </a:t>
            </a:r>
            <a:r>
              <a:rPr lang="en-US" sz="2000" dirty="0"/>
              <a:t>new perks are coming from the company around these 2 ranks, starting with the  automatic qualifying for Top Achievers Trip to CHINA and the Great Wall when we achieve Key Coordinator .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 </a:t>
            </a:r>
            <a:r>
              <a:rPr lang="en-US" sz="2000" dirty="0"/>
              <a:t>But stay tuned </a:t>
            </a:r>
            <a:r>
              <a:rPr lang="mr-IN" sz="2000" dirty="0"/>
              <a:t>…</a:t>
            </a:r>
            <a:r>
              <a:rPr lang="en-US" sz="2000" dirty="0"/>
              <a:t> more to come</a:t>
            </a:r>
            <a:r>
              <a:rPr lang="en-US" sz="2000" dirty="0" smtClean="0"/>
              <a:t>.					</a:t>
            </a:r>
            <a:r>
              <a:rPr lang="en-US" sz="2000" dirty="0" err="1" smtClean="0"/>
              <a:t>becky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2871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133" y="225690"/>
            <a:ext cx="8043334" cy="107817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Objectives #5 </a:t>
            </a:r>
            <a:r>
              <a:rPr lang="mr-IN" sz="2800" dirty="0" smtClean="0"/>
              <a:t>–</a:t>
            </a:r>
            <a:r>
              <a:rPr lang="en-US" sz="2800" dirty="0" smtClean="0"/>
              <a:t> Master Coordinator Laura Evans on</a:t>
            </a:r>
            <a:br>
              <a:rPr lang="en-US" sz="2800" dirty="0" smtClean="0"/>
            </a:br>
            <a:r>
              <a:rPr lang="en-US" sz="2800" dirty="0" smtClean="0"/>
              <a:t>from Executive to Entrepreneur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8132" y="2329444"/>
            <a:ext cx="7772401" cy="2590800"/>
          </a:xfrm>
        </p:spPr>
        <p:txBody>
          <a:bodyPr>
            <a:normAutofit fontScale="92500"/>
          </a:bodyPr>
          <a:lstStyle/>
          <a:p>
            <a:r>
              <a:rPr lang="en-US" sz="2000" dirty="0" smtClean="0"/>
              <a:t>Laura will help us understand the power of residual income .. And understand that not all  compensation plans in Direct Selling Industry provide that.</a:t>
            </a:r>
          </a:p>
          <a:p>
            <a:r>
              <a:rPr lang="en-US" sz="2000" dirty="0" smtClean="0"/>
              <a:t>We will explore how the culture of a company is reflected in its compensation plan .. A feature that makes us proud to share the Shaklee plan.</a:t>
            </a:r>
          </a:p>
          <a:p>
            <a:r>
              <a:rPr lang="en-US" sz="2000" dirty="0" smtClean="0"/>
              <a:t>We will be empowered to discuss the Shaklee business benefits with confidence and conviction as we assemble our teams to meet our goals.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728133" y="1303867"/>
            <a:ext cx="7620000" cy="1015663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 smtClean="0"/>
              <a:t>Today we will hear the inspiring story of former Executive VP at Shaklee, Laura Evans</a:t>
            </a:r>
            <a:r>
              <a:rPr lang="mr-IN" sz="2000" dirty="0" smtClean="0"/>
              <a:t>…</a:t>
            </a:r>
            <a:r>
              <a:rPr lang="en-US" sz="2000" dirty="0" smtClean="0"/>
              <a:t>. Who left that position to become a Master Coordinator .. Last year appointing 10 new Directors to her group.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99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046286"/>
            <a:ext cx="7772400" cy="1486164"/>
          </a:xfrm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Master Coordinator Laura Evans. Architect of Shaklee Dream Plan</a:t>
            </a:r>
            <a:endParaRPr lang="en-US" sz="36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3763430"/>
            <a:ext cx="6400800" cy="991635"/>
          </a:xfrm>
          <a:ln>
            <a:solidFill>
              <a:schemeClr val="bg2">
                <a:lumMod val="2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tx1"/>
                </a:solidFill>
              </a:rPr>
              <a:t>Inside the Dream Plan 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44932" y="4385733"/>
            <a:ext cx="99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xxx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0" y="73553"/>
            <a:ext cx="3452283" cy="197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4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2494030" y="864294"/>
            <a:ext cx="6282663" cy="174129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322697">
              <a:defRPr sz="7040"/>
            </a:pPr>
            <a:r>
              <a:rPr sz="3600" dirty="0"/>
              <a:t>Laura Evans,</a:t>
            </a:r>
          </a:p>
          <a:p>
            <a:pPr defTabSz="322697">
              <a:defRPr sz="7040"/>
            </a:pPr>
            <a:r>
              <a:rPr sz="3600" dirty="0"/>
              <a:t>Executive to Entrepreneur </a:t>
            </a:r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xfrm>
            <a:off x="1659467" y="3321050"/>
            <a:ext cx="6400800" cy="155575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146680">
              <a:defRPr sz="224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>
                <a:solidFill>
                  <a:srgbClr val="00B050"/>
                </a:solidFill>
              </a:rPr>
              <a:t>S</a:t>
            </a:r>
            <a:r>
              <a:rPr sz="2400" dirty="0">
                <a:solidFill>
                  <a:srgbClr val="008000"/>
                </a:solidFill>
                <a:latin typeface="+mj-lt"/>
              </a:rPr>
              <a:t>haklee’s (next) Presidential Master Coordinator </a:t>
            </a:r>
          </a:p>
          <a:p>
            <a:pPr defTabSz="146680">
              <a:defRPr sz="224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>
                <a:solidFill>
                  <a:srgbClr val="008000"/>
                </a:solidFill>
                <a:latin typeface="+mj-lt"/>
              </a:rPr>
              <a:t>CEO of $3M business</a:t>
            </a:r>
          </a:p>
          <a:p>
            <a:pPr defTabSz="146680">
              <a:defRPr sz="224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sz="2400" dirty="0">
                <a:solidFill>
                  <a:srgbClr val="008000"/>
                </a:solidFill>
                <a:latin typeface="+mj-lt"/>
              </a:rPr>
              <a:t>6 figure Earner</a:t>
            </a:r>
          </a:p>
        </p:txBody>
      </p:sp>
      <p:pic>
        <p:nvPicPr>
          <p:cNvPr id="121" name="laura green 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6534" y="337288"/>
            <a:ext cx="1744134" cy="286311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3234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defTabSz="294779">
              <a:defRPr sz="624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sz="3200" dirty="0"/>
              <a:t>Has your life been hi-jacked? </a:t>
            </a:r>
          </a:p>
          <a:p>
            <a:pPr defTabSz="294779">
              <a:defRPr sz="624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sz="3200" dirty="0"/>
              <a:t>What if …</a:t>
            </a:r>
          </a:p>
        </p:txBody>
      </p:sp>
      <p:sp>
        <p:nvSpPr>
          <p:cNvPr id="120" name="Shape 120"/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Laura Evans</a:t>
            </a:r>
          </a:p>
        </p:txBody>
      </p:sp>
    </p:spTree>
    <p:extLst>
      <p:ext uri="{BB962C8B-B14F-4D97-AF65-F5344CB8AC3E}">
        <p14:creationId xmlns:p14="http://schemas.microsoft.com/office/powerpoint/2010/main" val="126564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laura before and after .jp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l="99" r="4121"/>
          <a:stretch>
            <a:fillRect/>
          </a:stretch>
        </p:blipFill>
        <p:spPr>
          <a:xfrm>
            <a:off x="398794" y="372533"/>
            <a:ext cx="8368843" cy="3048000"/>
          </a:xfrm>
          <a:prstGeom prst="rect">
            <a:avLst/>
          </a:prstGeom>
        </p:spPr>
      </p:pic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xfrm>
            <a:off x="238125" y="3441435"/>
            <a:ext cx="8667751" cy="564356"/>
          </a:xfrm>
          <a:prstGeom prst="rect">
            <a:avLst/>
          </a:prstGeom>
        </p:spPr>
        <p:txBody>
          <a:bodyPr>
            <a:noAutofit/>
          </a:bodyPr>
          <a:lstStyle>
            <a:lvl1pPr defTabSz="498968">
              <a:defRPr sz="6630"/>
            </a:lvl1pPr>
          </a:lstStyle>
          <a:p>
            <a:r>
              <a:rPr sz="3600" dirty="0"/>
              <a:t>Size 10 to Size 2</a:t>
            </a:r>
          </a:p>
        </p:txBody>
      </p:sp>
      <p:sp>
        <p:nvSpPr>
          <p:cNvPr id="124" name="Shape 124"/>
          <p:cNvSpPr>
            <a:spLocks noGrp="1"/>
          </p:cNvSpPr>
          <p:nvPr>
            <p:ph type="body" sz="quarter" idx="1"/>
          </p:nvPr>
        </p:nvSpPr>
        <p:spPr>
          <a:xfrm>
            <a:off x="238125" y="4329113"/>
            <a:ext cx="8667751" cy="446485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r>
              <a:rPr dirty="0"/>
              <a:t>Shaklee 180 Turnaround</a:t>
            </a:r>
          </a:p>
        </p:txBody>
      </p:sp>
    </p:spTree>
    <p:extLst>
      <p:ext uri="{BB962C8B-B14F-4D97-AF65-F5344CB8AC3E}">
        <p14:creationId xmlns:p14="http://schemas.microsoft.com/office/powerpoint/2010/main" val="2223522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IMG_0084.jp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t="28" b="28"/>
          <a:stretch>
            <a:fillRect/>
          </a:stretch>
        </p:blipFill>
        <p:spPr>
          <a:xfrm>
            <a:off x="5910262" y="2521744"/>
            <a:ext cx="2776539" cy="1664494"/>
          </a:xfrm>
          <a:prstGeom prst="rect">
            <a:avLst/>
          </a:prstGeom>
        </p:spPr>
      </p:pic>
      <p:pic>
        <p:nvPicPr>
          <p:cNvPr id="127" name="IMG_2632 (1).jpg"/>
          <p:cNvPicPr>
            <a:picLocks noGrp="1" noChangeAspect="1"/>
          </p:cNvPicPr>
          <p:nvPr>
            <p:ph type="pic" idx="14"/>
          </p:nvPr>
        </p:nvPicPr>
        <p:blipFill>
          <a:blip r:embed="rId3">
            <a:extLst/>
          </a:blip>
          <a:srcRect t="21891" b="21891"/>
          <a:stretch>
            <a:fillRect/>
          </a:stretch>
        </p:blipFill>
        <p:spPr>
          <a:xfrm>
            <a:off x="5910262" y="626533"/>
            <a:ext cx="2776539" cy="1895211"/>
          </a:xfrm>
          <a:prstGeom prst="rect">
            <a:avLst/>
          </a:prstGeom>
        </p:spPr>
      </p:pic>
      <p:pic>
        <p:nvPicPr>
          <p:cNvPr id="128" name="jack field trip.jpg"/>
          <p:cNvPicPr>
            <a:picLocks noGrp="1" noChangeAspect="1"/>
          </p:cNvPicPr>
          <p:nvPr>
            <p:ph type="pic" idx="15"/>
          </p:nvPr>
        </p:nvPicPr>
        <p:blipFill>
          <a:blip r:embed="rId4">
            <a:extLst/>
          </a:blip>
          <a:srcRect t="19657" b="19657"/>
          <a:stretch>
            <a:fillRect/>
          </a:stretch>
        </p:blipFill>
        <p:spPr>
          <a:xfrm>
            <a:off x="452437" y="626533"/>
            <a:ext cx="5314951" cy="3559705"/>
          </a:xfrm>
          <a:prstGeom prst="rect">
            <a:avLst/>
          </a:prstGeom>
        </p:spPr>
      </p:pic>
      <p:sp>
        <p:nvSpPr>
          <p:cNvPr id="129" name="Shape 129"/>
          <p:cNvSpPr/>
          <p:nvPr/>
        </p:nvSpPr>
        <p:spPr>
          <a:xfrm>
            <a:off x="1642533" y="2926407"/>
            <a:ext cx="6313659" cy="12962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17006" tIns="17006" rIns="17006" bIns="17006" anchor="ctr">
            <a:spAutoFit/>
          </a:bodyPr>
          <a:lstStyle>
            <a:lvl1pPr>
              <a:defRPr sz="8200" b="1" i="1">
                <a:solidFill>
                  <a:srgbClr val="0433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PRICELESS</a:t>
            </a:r>
          </a:p>
        </p:txBody>
      </p:sp>
    </p:spTree>
    <p:extLst>
      <p:ext uri="{BB962C8B-B14F-4D97-AF65-F5344CB8AC3E}">
        <p14:creationId xmlns:p14="http://schemas.microsoft.com/office/powerpoint/2010/main" val="1587496749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IMG_3731.jp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t="28" b="28"/>
          <a:stretch>
            <a:fillRect/>
          </a:stretch>
        </p:blipFill>
        <p:spPr>
          <a:xfrm>
            <a:off x="5872162" y="2584251"/>
            <a:ext cx="2776538" cy="1852282"/>
          </a:xfrm>
          <a:prstGeom prst="rect">
            <a:avLst/>
          </a:prstGeom>
        </p:spPr>
      </p:pic>
      <p:pic>
        <p:nvPicPr>
          <p:cNvPr id="132" name="kennedy mexico.jpg"/>
          <p:cNvPicPr>
            <a:picLocks noGrp="1" noChangeAspect="1"/>
          </p:cNvPicPr>
          <p:nvPr>
            <p:ph type="pic" idx="14"/>
          </p:nvPr>
        </p:nvPicPr>
        <p:blipFill>
          <a:blip r:embed="rId3">
            <a:extLst/>
          </a:blip>
          <a:srcRect t="28" b="28"/>
          <a:stretch>
            <a:fillRect/>
          </a:stretch>
        </p:blipFill>
        <p:spPr>
          <a:xfrm>
            <a:off x="5910262" y="711200"/>
            <a:ext cx="2776539" cy="1810544"/>
          </a:xfrm>
          <a:prstGeom prst="rect">
            <a:avLst/>
          </a:prstGeom>
        </p:spPr>
      </p:pic>
      <p:pic>
        <p:nvPicPr>
          <p:cNvPr id="133" name="IMG_2614.jpg"/>
          <p:cNvPicPr>
            <a:picLocks noGrp="1" noChangeAspect="1"/>
          </p:cNvPicPr>
          <p:nvPr>
            <p:ph type="pic" idx="15"/>
          </p:nvPr>
        </p:nvPicPr>
        <p:blipFill>
          <a:blip r:embed="rId4">
            <a:extLst/>
          </a:blip>
          <a:srcRect t="19657" b="19657"/>
          <a:stretch>
            <a:fillRect/>
          </a:stretch>
        </p:blipFill>
        <p:spPr>
          <a:xfrm>
            <a:off x="452437" y="711200"/>
            <a:ext cx="5314951" cy="3725333"/>
          </a:xfrm>
          <a:prstGeom prst="rect">
            <a:avLst/>
          </a:prstGeom>
        </p:spPr>
      </p:pic>
      <p:sp>
        <p:nvSpPr>
          <p:cNvPr id="134" name="Shape 134"/>
          <p:cNvSpPr/>
          <p:nvPr/>
        </p:nvSpPr>
        <p:spPr>
          <a:xfrm>
            <a:off x="1981200" y="1923636"/>
            <a:ext cx="6110459" cy="12962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17006" tIns="17006" rIns="17006" bIns="17006" anchor="ctr">
            <a:spAutoFit/>
          </a:bodyPr>
          <a:lstStyle>
            <a:lvl1pPr>
              <a:defRPr sz="8200" b="1" i="1">
                <a:solidFill>
                  <a:srgbClr val="FFFB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PRICELESS</a:t>
            </a:r>
          </a:p>
        </p:txBody>
      </p:sp>
    </p:spTree>
    <p:extLst>
      <p:ext uri="{BB962C8B-B14F-4D97-AF65-F5344CB8AC3E}">
        <p14:creationId xmlns:p14="http://schemas.microsoft.com/office/powerpoint/2010/main" val="1329661884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IMG_2763.jp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t="11084" b="32697"/>
          <a:stretch>
            <a:fillRect/>
          </a:stretch>
        </p:blipFill>
        <p:spPr>
          <a:xfrm>
            <a:off x="5910262" y="2625327"/>
            <a:ext cx="2776539" cy="1777339"/>
          </a:xfrm>
          <a:prstGeom prst="rect">
            <a:avLst/>
          </a:prstGeom>
        </p:spPr>
      </p:pic>
      <p:pic>
        <p:nvPicPr>
          <p:cNvPr id="137" name="IMG_2766.jpg"/>
          <p:cNvPicPr>
            <a:picLocks noGrp="1" noChangeAspect="1"/>
          </p:cNvPicPr>
          <p:nvPr>
            <p:ph type="pic" idx="14"/>
          </p:nvPr>
        </p:nvPicPr>
        <p:blipFill>
          <a:blip r:embed="rId3">
            <a:extLst/>
          </a:blip>
          <a:srcRect t="15844" b="27937"/>
          <a:stretch>
            <a:fillRect/>
          </a:stretch>
        </p:blipFill>
        <p:spPr>
          <a:xfrm>
            <a:off x="5910262" y="728133"/>
            <a:ext cx="2776539" cy="1793611"/>
          </a:xfrm>
          <a:prstGeom prst="rect">
            <a:avLst/>
          </a:prstGeom>
        </p:spPr>
      </p:pic>
      <p:pic>
        <p:nvPicPr>
          <p:cNvPr id="138" name="mom and laura baby.jpg"/>
          <p:cNvPicPr>
            <a:picLocks noGrp="1" noChangeAspect="1"/>
          </p:cNvPicPr>
          <p:nvPr>
            <p:ph type="pic" idx="15"/>
          </p:nvPr>
        </p:nvPicPr>
        <p:blipFill>
          <a:blip r:embed="rId4">
            <a:extLst/>
          </a:blip>
          <a:srcRect l="3654" r="3654"/>
          <a:stretch>
            <a:fillRect/>
          </a:stretch>
        </p:blipFill>
        <p:spPr>
          <a:xfrm>
            <a:off x="452437" y="728133"/>
            <a:ext cx="5314951" cy="3674534"/>
          </a:xfrm>
          <a:prstGeom prst="rect">
            <a:avLst/>
          </a:prstGeom>
        </p:spPr>
      </p:pic>
      <p:sp>
        <p:nvSpPr>
          <p:cNvPr id="139" name="Shape 139"/>
          <p:cNvSpPr/>
          <p:nvPr/>
        </p:nvSpPr>
        <p:spPr>
          <a:xfrm>
            <a:off x="1320800" y="1925423"/>
            <a:ext cx="6780384" cy="12962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17006" tIns="17006" rIns="17006" bIns="17006" anchor="ctr">
            <a:spAutoFit/>
          </a:bodyPr>
          <a:lstStyle>
            <a:lvl1pPr>
              <a:defRPr sz="8200" b="1" i="1">
                <a:solidFill>
                  <a:srgbClr val="9421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PRICELESS</a:t>
            </a:r>
          </a:p>
        </p:txBody>
      </p:sp>
    </p:spTree>
    <p:extLst>
      <p:ext uri="{BB962C8B-B14F-4D97-AF65-F5344CB8AC3E}">
        <p14:creationId xmlns:p14="http://schemas.microsoft.com/office/powerpoint/2010/main" val="1732463141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7617" y="261287"/>
            <a:ext cx="429474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Shaklee has created a BRAND NEW </a:t>
            </a:r>
          </a:p>
          <a:p>
            <a:r>
              <a:rPr lang="en-US" b="1" i="1" dirty="0" smtClean="0"/>
              <a:t>Shaklee 180 Starter kit!!</a:t>
            </a:r>
          </a:p>
          <a:p>
            <a:r>
              <a:rPr lang="en-US" dirty="0" smtClean="0"/>
              <a:t>This kit includes: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2 Life Shake Canisters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30 day Vita Lea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30 day Metabolic Boost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1 box of Snack bars</a:t>
            </a:r>
          </a:p>
          <a:p>
            <a:r>
              <a:rPr lang="en-US" dirty="0" smtClean="0"/>
              <a:t>		</a:t>
            </a:r>
            <a:r>
              <a:rPr lang="en-US" sz="2000" b="1" dirty="0" smtClean="0"/>
              <a:t>For $150!!!</a:t>
            </a:r>
          </a:p>
          <a:p>
            <a:r>
              <a:rPr lang="en-US" dirty="0" smtClean="0"/>
              <a:t>The Starter Kit will be offered thru </a:t>
            </a:r>
            <a:r>
              <a:rPr lang="en-US" dirty="0"/>
              <a:t> </a:t>
            </a:r>
            <a:r>
              <a:rPr lang="en-US" dirty="0" smtClean="0"/>
              <a:t>2/28/17.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4460" y="2896088"/>
            <a:ext cx="89795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So…</a:t>
            </a:r>
            <a:r>
              <a:rPr lang="en-US" b="1" dirty="0" smtClean="0"/>
              <a:t>. When you put the Shipping deal and the Shaklee 180 Starter kit deal TOGETHER,</a:t>
            </a:r>
          </a:p>
          <a:p>
            <a:r>
              <a:rPr lang="en-US" b="1" dirty="0" smtClean="0"/>
              <a:t>Someone could order the New Shaklee 180 Starter kit and receive: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 FREE Membership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AND possibly FREE Shipping thru 2/28 IF they use the </a:t>
            </a:r>
            <a:r>
              <a:rPr lang="en-US" dirty="0" err="1" smtClean="0"/>
              <a:t>Healthprint</a:t>
            </a:r>
            <a:r>
              <a:rPr lang="en-US" dirty="0" smtClean="0"/>
              <a:t> special mentioned earlier.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SPECIAL ITEM CODE THAT IS CUSTOMIZE-</a:t>
            </a:r>
            <a:r>
              <a:rPr lang="en-US" dirty="0" smtClean="0"/>
              <a:t>ABLE ( choose your flavors)  </a:t>
            </a:r>
            <a:r>
              <a:rPr lang="en-US" dirty="0"/>
              <a:t>ONCE IN YOUR CART: #89426. You can also find this Starter kit under the Healthy Weight tab (within the Shopping tab) in the Member Center or within </a:t>
            </a:r>
            <a:r>
              <a:rPr lang="en-US" dirty="0" smtClean="0"/>
              <a:t>your personal </a:t>
            </a:r>
            <a:r>
              <a:rPr lang="en-US" dirty="0"/>
              <a:t>Shaklee </a:t>
            </a:r>
            <a:r>
              <a:rPr lang="en-US" dirty="0" smtClean="0"/>
              <a:t>Website	</a:t>
            </a:r>
            <a:r>
              <a:rPr lang="en-US" dirty="0" err="1" smtClean="0"/>
              <a:t>fran</a:t>
            </a:r>
            <a:r>
              <a:rPr lang="en-US" dirty="0" smtClean="0"/>
              <a:t>		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361" y="261287"/>
            <a:ext cx="4382187" cy="246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kennedy graduation.jp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t="12521" b="12521"/>
          <a:stretch>
            <a:fillRect/>
          </a:stretch>
        </p:blipFill>
        <p:spPr>
          <a:xfrm>
            <a:off x="5910262" y="2625328"/>
            <a:ext cx="2776539" cy="1845072"/>
          </a:xfrm>
          <a:prstGeom prst="rect">
            <a:avLst/>
          </a:prstGeom>
        </p:spPr>
      </p:pic>
      <p:pic>
        <p:nvPicPr>
          <p:cNvPr id="142" name="savannah graduation.jpg"/>
          <p:cNvPicPr>
            <a:picLocks noGrp="1" noChangeAspect="1"/>
          </p:cNvPicPr>
          <p:nvPr>
            <p:ph type="pic" idx="14"/>
          </p:nvPr>
        </p:nvPicPr>
        <p:blipFill>
          <a:blip r:embed="rId3">
            <a:extLst/>
          </a:blip>
          <a:srcRect t="17423" b="17423"/>
          <a:stretch>
            <a:fillRect/>
          </a:stretch>
        </p:blipFill>
        <p:spPr>
          <a:xfrm>
            <a:off x="5910262" y="675266"/>
            <a:ext cx="2776539" cy="1846478"/>
          </a:xfrm>
          <a:prstGeom prst="rect">
            <a:avLst/>
          </a:prstGeom>
        </p:spPr>
      </p:pic>
      <p:pic>
        <p:nvPicPr>
          <p:cNvPr id="143" name="IMG_2783.jpg"/>
          <p:cNvPicPr>
            <a:picLocks noGrp="1" noChangeAspect="1"/>
          </p:cNvPicPr>
          <p:nvPr>
            <p:ph type="pic" idx="15"/>
          </p:nvPr>
        </p:nvPicPr>
        <p:blipFill>
          <a:blip r:embed="rId4">
            <a:extLst/>
          </a:blip>
          <a:srcRect/>
          <a:stretch>
            <a:fillRect/>
          </a:stretch>
        </p:blipFill>
        <p:spPr>
          <a:xfrm>
            <a:off x="1286545" y="1337733"/>
            <a:ext cx="4290810" cy="3132667"/>
          </a:xfrm>
          <a:prstGeom prst="rect">
            <a:avLst/>
          </a:prstGeom>
        </p:spPr>
      </p:pic>
      <p:sp>
        <p:nvSpPr>
          <p:cNvPr id="144" name="Shape 144"/>
          <p:cNvSpPr/>
          <p:nvPr/>
        </p:nvSpPr>
        <p:spPr>
          <a:xfrm>
            <a:off x="749755" y="675266"/>
            <a:ext cx="6159045" cy="12962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17006" tIns="17006" rIns="17006" bIns="17006" anchor="ctr">
            <a:spAutoFit/>
          </a:bodyPr>
          <a:lstStyle>
            <a:lvl1pPr>
              <a:defRPr sz="8200" b="1" i="1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PRICELESS</a:t>
            </a:r>
          </a:p>
        </p:txBody>
      </p:sp>
    </p:spTree>
    <p:extLst>
      <p:ext uri="{BB962C8B-B14F-4D97-AF65-F5344CB8AC3E}">
        <p14:creationId xmlns:p14="http://schemas.microsoft.com/office/powerpoint/2010/main" val="1633987418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IMG_0082.jp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t="28" b="28"/>
          <a:stretch>
            <a:fillRect/>
          </a:stretch>
        </p:blipFill>
        <p:spPr>
          <a:xfrm>
            <a:off x="4399508" y="2226674"/>
            <a:ext cx="1838625" cy="1033635"/>
          </a:xfrm>
          <a:prstGeom prst="rect">
            <a:avLst/>
          </a:prstGeom>
        </p:spPr>
      </p:pic>
      <p:pic>
        <p:nvPicPr>
          <p:cNvPr id="147" name="laura vespa copy.jpg"/>
          <p:cNvPicPr>
            <a:picLocks noGrp="1" noChangeAspect="1"/>
          </p:cNvPicPr>
          <p:nvPr>
            <p:ph type="pic" idx="14"/>
          </p:nvPr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4400022" y="626533"/>
            <a:ext cx="1837588" cy="1589500"/>
          </a:xfrm>
          <a:prstGeom prst="rect">
            <a:avLst/>
          </a:prstGeom>
        </p:spPr>
      </p:pic>
      <p:pic>
        <p:nvPicPr>
          <p:cNvPr id="148" name="tuscan vineyard kiss copy.jpg"/>
          <p:cNvPicPr>
            <a:picLocks noGrp="1" noChangeAspect="1"/>
          </p:cNvPicPr>
          <p:nvPr>
            <p:ph type="pic" idx="15"/>
          </p:nvPr>
        </p:nvPicPr>
        <p:blipFill>
          <a:blip r:embed="rId4">
            <a:extLst/>
          </a:blip>
          <a:srcRect/>
          <a:stretch>
            <a:fillRect/>
          </a:stretch>
        </p:blipFill>
        <p:spPr>
          <a:xfrm>
            <a:off x="895759" y="626533"/>
            <a:ext cx="3400016" cy="2800681"/>
          </a:xfrm>
          <a:prstGeom prst="rect">
            <a:avLst/>
          </a:prstGeom>
        </p:spPr>
      </p:pic>
      <p:pic>
        <p:nvPicPr>
          <p:cNvPr id="149" name="IMG_1680 (1)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309469" y="626533"/>
            <a:ext cx="1619964" cy="1831210"/>
          </a:xfrm>
          <a:prstGeom prst="rect">
            <a:avLst/>
          </a:prstGeom>
          <a:ln w="3175">
            <a:miter lim="400000"/>
          </a:ln>
        </p:spPr>
      </p:pic>
      <p:pic>
        <p:nvPicPr>
          <p:cNvPr id="150" name="IMG_1419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948961" y="2519719"/>
            <a:ext cx="2134839" cy="2323214"/>
          </a:xfrm>
          <a:prstGeom prst="rect">
            <a:avLst/>
          </a:prstGeom>
          <a:ln w="3175">
            <a:miter lim="400000"/>
          </a:ln>
        </p:spPr>
      </p:pic>
      <p:pic>
        <p:nvPicPr>
          <p:cNvPr id="151" name="maui mela.jpg"/>
          <p:cNvPicPr>
            <a:picLocks noChangeAspect="1"/>
          </p:cNvPicPr>
          <p:nvPr/>
        </p:nvPicPr>
        <p:blipFill>
          <a:blip r:embed="rId7">
            <a:extLst/>
          </a:blip>
          <a:srcRect b="26628"/>
          <a:stretch>
            <a:fillRect/>
          </a:stretch>
        </p:blipFill>
        <p:spPr>
          <a:xfrm>
            <a:off x="3777157" y="3429346"/>
            <a:ext cx="3083280" cy="1413587"/>
          </a:xfrm>
          <a:prstGeom prst="rect">
            <a:avLst/>
          </a:prstGeom>
          <a:ln w="3175">
            <a:miter lim="400000"/>
          </a:ln>
        </p:spPr>
      </p:pic>
      <p:sp>
        <p:nvSpPr>
          <p:cNvPr id="152" name="Shape 152"/>
          <p:cNvSpPr/>
          <p:nvPr/>
        </p:nvSpPr>
        <p:spPr>
          <a:xfrm>
            <a:off x="1070417" y="2457743"/>
            <a:ext cx="6213647" cy="129622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17006" tIns="17006" rIns="17006" bIns="17006" anchor="ctr">
            <a:spAutoFit/>
          </a:bodyPr>
          <a:lstStyle>
            <a:lvl1pPr>
              <a:defRPr sz="8200" b="1" i="1">
                <a:solidFill>
                  <a:srgbClr val="0433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PRICELESS</a:t>
            </a:r>
          </a:p>
        </p:txBody>
      </p:sp>
    </p:spTree>
    <p:extLst>
      <p:ext uri="{BB962C8B-B14F-4D97-AF65-F5344CB8AC3E}">
        <p14:creationId xmlns:p14="http://schemas.microsoft.com/office/powerpoint/2010/main" val="1439674523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laura roger orlando.jpg"/>
          <p:cNvPicPr>
            <a:picLocks noGrp="1" noChangeAspect="1"/>
          </p:cNvPicPr>
          <p:nvPr>
            <p:ph type="pic" idx="15"/>
          </p:nvPr>
        </p:nvPicPr>
        <p:blipFill>
          <a:blip r:embed="rId2">
            <a:extLst/>
          </a:blip>
          <a:srcRect l="8803" r="8803"/>
          <a:stretch>
            <a:fillRect/>
          </a:stretch>
        </p:blipFill>
        <p:spPr>
          <a:xfrm>
            <a:off x="3467761" y="441258"/>
            <a:ext cx="2571596" cy="1988893"/>
          </a:xfrm>
          <a:prstGeom prst="rect">
            <a:avLst/>
          </a:prstGeom>
        </p:spPr>
      </p:pic>
      <p:pic>
        <p:nvPicPr>
          <p:cNvPr id="155" name="laura master pinning red carpet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2376" y="1132062"/>
            <a:ext cx="2924989" cy="3541537"/>
          </a:xfrm>
          <a:prstGeom prst="rect">
            <a:avLst/>
          </a:prstGeom>
          <a:ln w="3175">
            <a:miter lim="400000"/>
          </a:ln>
        </p:spPr>
      </p:pic>
      <p:pic>
        <p:nvPicPr>
          <p:cNvPr id="156" name="heather laura master pinning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467761" y="2392726"/>
            <a:ext cx="2032862" cy="2280874"/>
          </a:xfrm>
          <a:prstGeom prst="rect">
            <a:avLst/>
          </a:prstGeom>
          <a:ln w="3175">
            <a:miter lim="400000"/>
          </a:ln>
        </p:spPr>
      </p:pic>
      <p:pic>
        <p:nvPicPr>
          <p:cNvPr id="157" name="master pinning group photo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870246" y="2395293"/>
            <a:ext cx="2930787" cy="2278306"/>
          </a:xfrm>
          <a:prstGeom prst="rect">
            <a:avLst/>
          </a:prstGeom>
          <a:ln w="3175">
            <a:miter lim="400000"/>
          </a:ln>
        </p:spPr>
      </p:pic>
      <p:pic>
        <p:nvPicPr>
          <p:cNvPr id="158" name="master pin photo tif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326553" y="767966"/>
            <a:ext cx="2164161" cy="1560585"/>
          </a:xfrm>
          <a:prstGeom prst="rect">
            <a:avLst/>
          </a:prstGeom>
          <a:ln w="3175">
            <a:miter lim="400000"/>
          </a:ln>
        </p:spPr>
      </p:pic>
      <p:sp>
        <p:nvSpPr>
          <p:cNvPr id="159" name="Shape 159"/>
          <p:cNvSpPr/>
          <p:nvPr/>
        </p:nvSpPr>
        <p:spPr>
          <a:xfrm>
            <a:off x="82002" y="645635"/>
            <a:ext cx="3691016" cy="3113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17006" tIns="17006" rIns="17006" bIns="17006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Master Coordinator Pinning </a:t>
            </a:r>
          </a:p>
        </p:txBody>
      </p:sp>
    </p:spTree>
    <p:extLst>
      <p:ext uri="{BB962C8B-B14F-4D97-AF65-F5344CB8AC3E}">
        <p14:creationId xmlns:p14="http://schemas.microsoft.com/office/powerpoint/2010/main" val="4738895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xfrm>
            <a:off x="237066" y="205979"/>
            <a:ext cx="375920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sz="3600" dirty="0"/>
              <a:t>What I wanted:</a:t>
            </a:r>
          </a:p>
        </p:txBody>
      </p:sp>
      <p:sp>
        <p:nvSpPr>
          <p:cNvPr id="124" name="Shape 124"/>
          <p:cNvSpPr>
            <a:spLocks noGrp="1"/>
          </p:cNvSpPr>
          <p:nvPr>
            <p:ph type="body" idx="1"/>
          </p:nvPr>
        </p:nvSpPr>
        <p:spPr>
          <a:xfrm>
            <a:off x="3996266" y="453629"/>
            <a:ext cx="4690533" cy="33944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4148" indent="-184148" defTabSz="242024">
              <a:lnSpc>
                <a:spcPct val="90000"/>
              </a:lnSpc>
              <a:spcBef>
                <a:spcPts val="1695"/>
              </a:spcBef>
              <a:defRPr sz="2376"/>
            </a:pPr>
            <a:r>
              <a:rPr sz="2000" dirty="0"/>
              <a:t>Create my own schedule</a:t>
            </a:r>
          </a:p>
          <a:p>
            <a:pPr marL="184148" indent="-184148" defTabSz="242024">
              <a:lnSpc>
                <a:spcPct val="90000"/>
              </a:lnSpc>
              <a:spcBef>
                <a:spcPts val="1695"/>
              </a:spcBef>
              <a:defRPr sz="2376"/>
            </a:pPr>
            <a:r>
              <a:rPr sz="2000" dirty="0"/>
              <a:t>Be a business owner (FOMO)</a:t>
            </a:r>
          </a:p>
          <a:p>
            <a:pPr marL="368297" lvl="1" indent="-184148" defTabSz="242024">
              <a:lnSpc>
                <a:spcPct val="90000"/>
              </a:lnSpc>
              <a:spcBef>
                <a:spcPts val="1695"/>
              </a:spcBef>
              <a:defRPr sz="2376"/>
            </a:pPr>
            <a:r>
              <a:rPr sz="2000" dirty="0"/>
              <a:t>Tax Benefits</a:t>
            </a:r>
          </a:p>
          <a:p>
            <a:pPr marL="368297" lvl="1" indent="-184148" defTabSz="242024">
              <a:lnSpc>
                <a:spcPct val="90000"/>
              </a:lnSpc>
              <a:spcBef>
                <a:spcPts val="1695"/>
              </a:spcBef>
              <a:defRPr sz="2376"/>
            </a:pPr>
            <a:r>
              <a:rPr sz="2000" dirty="0"/>
              <a:t>Creativity</a:t>
            </a:r>
          </a:p>
          <a:p>
            <a:pPr marL="184148" indent="-184148" defTabSz="242024">
              <a:lnSpc>
                <a:spcPct val="90000"/>
              </a:lnSpc>
              <a:spcBef>
                <a:spcPts val="1695"/>
              </a:spcBef>
              <a:defRPr sz="2376"/>
            </a:pPr>
            <a:r>
              <a:rPr sz="2000" dirty="0"/>
              <a:t>Be PRESENT in all relationships</a:t>
            </a:r>
          </a:p>
          <a:p>
            <a:pPr marL="184148" indent="-184148" defTabSz="242024">
              <a:lnSpc>
                <a:spcPct val="90000"/>
              </a:lnSpc>
              <a:spcBef>
                <a:spcPts val="1695"/>
              </a:spcBef>
              <a:defRPr sz="2376"/>
            </a:pPr>
            <a:r>
              <a:rPr sz="2000" dirty="0"/>
              <a:t>Operate with Integrity</a:t>
            </a:r>
          </a:p>
          <a:p>
            <a:pPr marL="184148" indent="-184148" defTabSz="242024">
              <a:lnSpc>
                <a:spcPct val="90000"/>
              </a:lnSpc>
              <a:spcBef>
                <a:spcPts val="1695"/>
              </a:spcBef>
              <a:defRPr sz="2376"/>
            </a:pPr>
            <a:r>
              <a:rPr sz="2000" dirty="0"/>
              <a:t>Treat others how I want to be treated</a:t>
            </a:r>
          </a:p>
          <a:p>
            <a:pPr marL="184148" indent="-184148" defTabSz="242024">
              <a:lnSpc>
                <a:spcPct val="90000"/>
              </a:lnSpc>
              <a:spcBef>
                <a:spcPts val="1695"/>
              </a:spcBef>
              <a:defRPr sz="2376"/>
            </a:pPr>
            <a:r>
              <a:rPr sz="2000" dirty="0"/>
              <a:t>All expense PAID Vacations</a:t>
            </a:r>
          </a:p>
          <a:p>
            <a:pPr marL="184148" indent="-184148" defTabSz="242024">
              <a:lnSpc>
                <a:spcPct val="90000"/>
              </a:lnSpc>
              <a:spcBef>
                <a:spcPts val="1695"/>
              </a:spcBef>
              <a:defRPr sz="2376"/>
            </a:pPr>
            <a:r>
              <a:rPr sz="2000" dirty="0"/>
              <a:t>Full time 6 figure income with part time hours</a:t>
            </a:r>
          </a:p>
        </p:txBody>
      </p:sp>
    </p:spTree>
    <p:extLst>
      <p:ext uri="{BB962C8B-B14F-4D97-AF65-F5344CB8AC3E}">
        <p14:creationId xmlns:p14="http://schemas.microsoft.com/office/powerpoint/2010/main" val="6678045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xfrm>
            <a:off x="321733" y="36645"/>
            <a:ext cx="3386667" cy="147042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90727">
              <a:defRPr sz="6719"/>
            </a:lvl1pPr>
          </a:lstStyle>
          <a:p>
            <a:r>
              <a:rPr sz="3600" dirty="0"/>
              <a:t>What I looked for in a company? </a:t>
            </a:r>
          </a:p>
        </p:txBody>
      </p:sp>
      <p:sp>
        <p:nvSpPr>
          <p:cNvPr id="127" name="Shape 127"/>
          <p:cNvSpPr>
            <a:spLocks noGrp="1"/>
          </p:cNvSpPr>
          <p:nvPr>
            <p:ph type="body" idx="1"/>
          </p:nvPr>
        </p:nvSpPr>
        <p:spPr>
          <a:xfrm>
            <a:off x="4368801" y="392245"/>
            <a:ext cx="4538133" cy="438864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marL="117185" indent="-117185" defTabSz="154014">
              <a:spcBef>
                <a:spcPts val="1067"/>
              </a:spcBef>
              <a:defRPr sz="1512"/>
            </a:pPr>
            <a:r>
              <a:rPr sz="1800" dirty="0" smtClean="0"/>
              <a:t>Innovative </a:t>
            </a:r>
            <a:r>
              <a:rPr sz="1800" dirty="0"/>
              <a:t>science &amp; heritage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sz="1800" dirty="0"/>
              <a:t>A company that is #1 in its field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sz="1800" dirty="0"/>
              <a:t>Stability, longevity, been around a long time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sz="1800" dirty="0"/>
              <a:t>Visionary Owner committed to personal family legacy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sz="1800" dirty="0"/>
              <a:t>No geographic boundaries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sz="1800" dirty="0"/>
              <a:t>International expansion opportunities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sz="1800" dirty="0"/>
              <a:t>DSA/ BBB member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sz="1800" dirty="0"/>
              <a:t>Rewarding Compensation Plan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sz="1800" dirty="0"/>
              <a:t>Business is a will-able, sell-able, asset of the business owner and developer</a:t>
            </a:r>
          </a:p>
        </p:txBody>
      </p:sp>
      <p:sp>
        <p:nvSpPr>
          <p:cNvPr id="2" name="Rectangle 1"/>
          <p:cNvSpPr/>
          <p:nvPr/>
        </p:nvSpPr>
        <p:spPr>
          <a:xfrm>
            <a:off x="321733" y="1456265"/>
            <a:ext cx="3759201" cy="340965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117185" indent="-117185" defTabSz="154014">
              <a:spcBef>
                <a:spcPts val="1067"/>
              </a:spcBef>
              <a:defRPr sz="1512"/>
            </a:pPr>
            <a:r>
              <a:rPr lang="en-US" sz="2000" dirty="0" smtClean="0"/>
              <a:t>High </a:t>
            </a:r>
            <a:r>
              <a:rPr lang="en-US" sz="2000" dirty="0"/>
              <a:t>Steady Growth industry  (not services/tech)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lang="en-US" sz="2000" dirty="0"/>
              <a:t>Proven Science of product effectiveness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lang="en-US" sz="2000" dirty="0"/>
              <a:t>Quality is #1 philosophy, backed with 100% guarantee anytime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lang="en-US" sz="2000" dirty="0"/>
              <a:t>Product formulas are proprietary (company owned) and patented</a:t>
            </a:r>
          </a:p>
          <a:p>
            <a:pPr marL="117185" indent="-117185" defTabSz="154014">
              <a:spcBef>
                <a:spcPts val="1067"/>
              </a:spcBef>
              <a:defRPr sz="1512"/>
            </a:pPr>
            <a:r>
              <a:rPr lang="en-US" sz="2000" dirty="0"/>
              <a:t>Variety of </a:t>
            </a:r>
            <a:r>
              <a:rPr lang="en-US" sz="2000" dirty="0" smtClean="0"/>
              <a:t>products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304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490727">
              <a:defRPr sz="6719"/>
            </a:lvl1pPr>
          </a:lstStyle>
          <a:p>
            <a:r>
              <a:rPr sz="3600" dirty="0"/>
              <a:t>What I looked for in a compensation plan?</a:t>
            </a:r>
          </a:p>
        </p:txBody>
      </p:sp>
      <p:sp>
        <p:nvSpPr>
          <p:cNvPr id="130" name="Shape 1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245531" indent="-245531" defTabSz="322697">
              <a:spcBef>
                <a:spcPts val="2260"/>
              </a:spcBef>
              <a:defRPr sz="3168"/>
            </a:pPr>
            <a:r>
              <a:t>Fair compensation at all ranks</a:t>
            </a:r>
          </a:p>
          <a:p>
            <a:pPr marL="245531" indent="-245531" defTabSz="322697">
              <a:spcBef>
                <a:spcPts val="2260"/>
              </a:spcBef>
              <a:defRPr sz="3168"/>
            </a:pPr>
            <a:r>
              <a:t>Cars &amp; Trips at entry level ranks</a:t>
            </a:r>
          </a:p>
          <a:p>
            <a:pPr marL="245531" indent="-245531" defTabSz="322697">
              <a:spcBef>
                <a:spcPts val="2260"/>
              </a:spcBef>
              <a:defRPr sz="3168"/>
            </a:pPr>
            <a:r>
              <a:t>Sustainable income</a:t>
            </a:r>
          </a:p>
          <a:p>
            <a:pPr marL="245531" indent="-245531" defTabSz="322697">
              <a:spcBef>
                <a:spcPts val="2260"/>
              </a:spcBef>
              <a:defRPr sz="3168"/>
            </a:pPr>
            <a:r>
              <a:t>Leverage in plan of time/money</a:t>
            </a:r>
          </a:p>
          <a:p>
            <a:pPr marL="245531" indent="-245531" defTabSz="322697">
              <a:spcBef>
                <a:spcPts val="2260"/>
              </a:spcBef>
              <a:defRPr sz="3168"/>
            </a:pPr>
            <a:r>
              <a:t>Balance of working personal &amp; depth</a:t>
            </a:r>
          </a:p>
          <a:p>
            <a:pPr marL="245531" indent="-245531" defTabSz="322697">
              <a:spcBef>
                <a:spcPts val="2260"/>
              </a:spcBef>
              <a:defRPr sz="3168"/>
            </a:pPr>
            <a:r>
              <a:t>BUILD IT ONCE</a:t>
            </a:r>
          </a:p>
        </p:txBody>
      </p:sp>
    </p:spTree>
    <p:extLst>
      <p:ext uri="{BB962C8B-B14F-4D97-AF65-F5344CB8AC3E}">
        <p14:creationId xmlns:p14="http://schemas.microsoft.com/office/powerpoint/2010/main" val="25742709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731520">
              <a:defRPr sz="3520"/>
            </a:lvl1pPr>
          </a:lstStyle>
          <a:p>
            <a:r>
              <a:t>Background to designing the Dream Plan</a:t>
            </a:r>
          </a:p>
        </p:txBody>
      </p:sp>
      <p:sp>
        <p:nvSpPr>
          <p:cNvPr id="310" name="Shape 31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185166" indent="-185166" defTabSz="493776">
              <a:spcBef>
                <a:spcPts val="400"/>
              </a:spcBef>
              <a:defRPr sz="1728"/>
            </a:pPr>
            <a:r>
              <a:t>Several years studying other plans. Hiring compensation experts </a:t>
            </a:r>
          </a:p>
          <a:p>
            <a:pPr marL="185166" indent="-185166" defTabSz="493776">
              <a:spcBef>
                <a:spcPts val="400"/>
              </a:spcBef>
              <a:defRPr sz="1728"/>
            </a:pPr>
            <a:r>
              <a:t>Chose the best practices consistent with our values and philosophy</a:t>
            </a:r>
          </a:p>
          <a:p>
            <a:pPr marL="432054" lvl="1" indent="-185166" defTabSz="493776">
              <a:spcBef>
                <a:spcPts val="400"/>
              </a:spcBef>
              <a:buChar char="•"/>
              <a:defRPr sz="1728"/>
            </a:pPr>
            <a:r>
              <a:t>balance of compensation for personal sales and leadership</a:t>
            </a:r>
          </a:p>
          <a:p>
            <a:pPr marL="432054" lvl="1" indent="-185166" defTabSz="493776">
              <a:spcBef>
                <a:spcPts val="400"/>
              </a:spcBef>
              <a:buChar char="•"/>
              <a:defRPr sz="1728"/>
            </a:pPr>
            <a:r>
              <a:t>cars and trips at early ranks</a:t>
            </a:r>
          </a:p>
          <a:p>
            <a:pPr marL="432054" lvl="1" indent="-185166" defTabSz="493776">
              <a:spcBef>
                <a:spcPts val="400"/>
              </a:spcBef>
              <a:buChar char="•"/>
              <a:defRPr sz="1728"/>
            </a:pPr>
            <a:r>
              <a:t>unlimited depth compensation</a:t>
            </a:r>
          </a:p>
          <a:p>
            <a:pPr marL="432054" lvl="1" indent="-185166" defTabSz="493776">
              <a:spcBef>
                <a:spcPts val="400"/>
              </a:spcBef>
              <a:buChar char="•"/>
              <a:defRPr sz="1728"/>
            </a:pPr>
            <a:r>
              <a:t>leadership development not required as personally sponsored</a:t>
            </a:r>
          </a:p>
          <a:p>
            <a:pPr marL="185166" indent="-185166" defTabSz="493776">
              <a:spcBef>
                <a:spcPts val="400"/>
              </a:spcBef>
              <a:defRPr sz="1728"/>
            </a:pPr>
            <a:r>
              <a:t>What we didn’t choose, plans which benefit company more than distributor</a:t>
            </a:r>
          </a:p>
          <a:p>
            <a:pPr marL="432054" lvl="1" indent="-185166" defTabSz="493776">
              <a:spcBef>
                <a:spcPts val="400"/>
              </a:spcBef>
              <a:buChar char="•"/>
              <a:defRPr sz="1728"/>
            </a:pPr>
            <a:r>
              <a:t>“binary” plan, forced 2 legs. Paid on weakest leg. </a:t>
            </a:r>
          </a:p>
          <a:p>
            <a:pPr marL="432054" lvl="1" indent="-185166" defTabSz="493776">
              <a:spcBef>
                <a:spcPts val="400"/>
              </a:spcBef>
              <a:buChar char="•"/>
              <a:defRPr sz="1728"/>
            </a:pPr>
            <a:r>
              <a:t>“unilevel” plan, rewarded for personal sponsoring. limited rewards on building in depth</a:t>
            </a:r>
          </a:p>
          <a:p>
            <a:pPr marL="432054" lvl="1" indent="-185166" defTabSz="493776">
              <a:spcBef>
                <a:spcPts val="400"/>
              </a:spcBef>
              <a:buChar char="•"/>
              <a:defRPr sz="1728"/>
            </a:pPr>
            <a:r>
              <a:t>“forced matrix” limits personal sponsoring and limits depth paid.  </a:t>
            </a:r>
          </a:p>
        </p:txBody>
      </p:sp>
    </p:spTree>
    <p:extLst>
      <p:ext uri="{BB962C8B-B14F-4D97-AF65-F5344CB8AC3E}">
        <p14:creationId xmlns:p14="http://schemas.microsoft.com/office/powerpoint/2010/main" val="3310698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smtClean="0"/>
              <a:t>BONUS</a:t>
            </a:r>
            <a:r>
              <a:rPr lang="en-US" dirty="0" smtClean="0"/>
              <a:t> FAQ</a:t>
            </a:r>
            <a:r>
              <a:rPr dirty="0" smtClean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72376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What do you do?</a:t>
            </a:r>
          </a:p>
        </p:txBody>
      </p:sp>
      <p:sp>
        <p:nvSpPr>
          <p:cNvPr id="315" name="Shape 315"/>
          <p:cNvSpPr>
            <a:spLocks noGrp="1"/>
          </p:cNvSpPr>
          <p:nvPr>
            <p:ph type="body" idx="1"/>
          </p:nvPr>
        </p:nvSpPr>
        <p:spPr>
          <a:xfrm>
            <a:off x="457199" y="1200151"/>
            <a:ext cx="8449733" cy="33944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209169" indent="-209169" defTabSz="557784">
              <a:spcBef>
                <a:spcPts val="400"/>
              </a:spcBef>
              <a:defRPr sz="1952"/>
            </a:pPr>
            <a:r>
              <a:rPr sz="2000" dirty="0"/>
              <a:t>Keep it simple</a:t>
            </a:r>
          </a:p>
          <a:p>
            <a:pPr marL="209169" indent="-209169" defTabSz="557784">
              <a:spcBef>
                <a:spcPts val="400"/>
              </a:spcBef>
              <a:defRPr sz="1952"/>
            </a:pPr>
            <a:r>
              <a:rPr sz="2000" dirty="0"/>
              <a:t>Goal is to get them to ask you more questions. The more said, the less need to ask</a:t>
            </a:r>
          </a:p>
          <a:p>
            <a:pPr marL="209169" indent="-209169" defTabSz="557784">
              <a:spcBef>
                <a:spcPts val="400"/>
              </a:spcBef>
              <a:defRPr sz="1952"/>
            </a:pPr>
            <a:r>
              <a:rPr sz="2000" dirty="0"/>
              <a:t>Example:</a:t>
            </a:r>
          </a:p>
          <a:p>
            <a:pPr marL="488061" lvl="1" indent="-209169" defTabSz="557784">
              <a:spcBef>
                <a:spcPts val="400"/>
              </a:spcBef>
              <a:buChar char="•"/>
              <a:defRPr sz="1952"/>
            </a:pPr>
            <a:r>
              <a:rPr sz="2000" dirty="0"/>
              <a:t>Answer: Own my own business</a:t>
            </a:r>
          </a:p>
          <a:p>
            <a:pPr marL="488061" lvl="1" indent="-209169" defTabSz="557784">
              <a:spcBef>
                <a:spcPts val="400"/>
              </a:spcBef>
              <a:buChar char="•"/>
              <a:defRPr sz="1952"/>
            </a:pPr>
            <a:r>
              <a:rPr sz="2000" dirty="0"/>
              <a:t>Next question: “in what?”</a:t>
            </a:r>
          </a:p>
          <a:p>
            <a:pPr marL="488061" lvl="1" indent="-209169" defTabSz="557784">
              <a:spcBef>
                <a:spcPts val="400"/>
              </a:spcBef>
              <a:buChar char="•"/>
              <a:defRPr sz="1952"/>
            </a:pPr>
            <a:r>
              <a:rPr sz="2000" dirty="0"/>
              <a:t>Answer: (whatever pain point is for the audience) </a:t>
            </a:r>
          </a:p>
          <a:p>
            <a:pPr marL="766953" lvl="2" indent="-209169" defTabSz="557784">
              <a:spcBef>
                <a:spcPts val="400"/>
              </a:spcBef>
              <a:defRPr sz="1952"/>
            </a:pPr>
            <a:r>
              <a:rPr sz="2000" dirty="0"/>
              <a:t>such as… helping people have more energy and more time to enjoy life</a:t>
            </a:r>
          </a:p>
          <a:p>
            <a:pPr marL="488061" lvl="1" indent="-209169" defTabSz="557784">
              <a:spcBef>
                <a:spcPts val="400"/>
              </a:spcBef>
              <a:buChar char="•"/>
              <a:defRPr sz="1952"/>
            </a:pPr>
            <a:r>
              <a:rPr sz="2000" dirty="0"/>
              <a:t>Next question:  “how do you do that?” </a:t>
            </a:r>
          </a:p>
        </p:txBody>
      </p:sp>
    </p:spTree>
    <p:extLst>
      <p:ext uri="{BB962C8B-B14F-4D97-AF65-F5344CB8AC3E}">
        <p14:creationId xmlns:p14="http://schemas.microsoft.com/office/powerpoint/2010/main" val="2716148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457200" y="205979"/>
            <a:ext cx="2489200" cy="275735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sz="3600" dirty="0"/>
              <a:t>Quantify your business</a:t>
            </a:r>
          </a:p>
        </p:txBody>
      </p:sp>
      <p:sp>
        <p:nvSpPr>
          <p:cNvPr id="138" name="Shape 138"/>
          <p:cNvSpPr>
            <a:spLocks noGrp="1"/>
          </p:cNvSpPr>
          <p:nvPr>
            <p:ph type="body" idx="1"/>
          </p:nvPr>
        </p:nvSpPr>
        <p:spPr>
          <a:xfrm>
            <a:off x="2946400" y="713979"/>
            <a:ext cx="5875866" cy="1216421"/>
          </a:xfrm>
          <a:prstGeom prst="rect">
            <a:avLst/>
          </a:prstGeom>
        </p:spPr>
        <p:txBody>
          <a:bodyPr>
            <a:noAutofit/>
          </a:bodyPr>
          <a:lstStyle/>
          <a:p>
            <a:pPr marL="245531" indent="-245531" defTabSz="322697">
              <a:spcBef>
                <a:spcPts val="2260"/>
              </a:spcBef>
              <a:defRPr sz="3168"/>
            </a:pPr>
            <a:r>
              <a:rPr sz="2400" dirty="0"/>
              <a:t>Annual revenues, how to calculate:</a:t>
            </a:r>
          </a:p>
          <a:p>
            <a:pPr marL="491062" lvl="1" indent="-245531" defTabSz="322697">
              <a:spcBef>
                <a:spcPts val="2260"/>
              </a:spcBef>
              <a:defRPr sz="3168"/>
            </a:pPr>
            <a:r>
              <a:rPr sz="2400" dirty="0"/>
              <a:t>Monthly OV x 12 months = Annual </a:t>
            </a:r>
            <a:r>
              <a:rPr sz="2400" dirty="0" smtClean="0"/>
              <a:t>OV</a:t>
            </a:r>
            <a:endParaRPr sz="2400" dirty="0"/>
          </a:p>
        </p:txBody>
      </p:sp>
      <p:sp>
        <p:nvSpPr>
          <p:cNvPr id="2" name="Rectangle 1"/>
          <p:cNvSpPr/>
          <p:nvPr/>
        </p:nvSpPr>
        <p:spPr>
          <a:xfrm>
            <a:off x="2946400" y="2218267"/>
            <a:ext cx="5130800" cy="208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77665" lvl="2" indent="-225888" defTabSz="296881">
              <a:spcBef>
                <a:spcPts val="2000"/>
              </a:spcBef>
              <a:defRPr sz="1840"/>
            </a:pPr>
            <a:r>
              <a:rPr lang="en-US" sz="2400" dirty="0"/>
              <a:t>ex:  100,000 x 12 </a:t>
            </a:r>
            <a:r>
              <a:rPr lang="en-US" sz="2400" dirty="0" err="1"/>
              <a:t>mo</a:t>
            </a:r>
            <a:r>
              <a:rPr lang="en-US" sz="2400" dirty="0"/>
              <a:t> = 1,200,000</a:t>
            </a:r>
          </a:p>
          <a:p>
            <a:pPr marL="677665" lvl="2" indent="-225888" defTabSz="296881">
              <a:spcBef>
                <a:spcPts val="2000"/>
              </a:spcBef>
              <a:defRPr sz="1840"/>
            </a:pPr>
            <a:r>
              <a:rPr lang="en-US" sz="2400" dirty="0"/>
              <a:t>multiply by 1.5 to account for retail price and </a:t>
            </a:r>
            <a:r>
              <a:rPr lang="en-US" sz="2400" dirty="0" err="1"/>
              <a:t>pv</a:t>
            </a:r>
            <a:r>
              <a:rPr lang="en-US" sz="2400" dirty="0"/>
              <a:t> difference</a:t>
            </a:r>
          </a:p>
          <a:p>
            <a:pPr marL="677665" lvl="2" indent="-225888" defTabSz="296881">
              <a:spcBef>
                <a:spcPts val="2000"/>
              </a:spcBef>
              <a:defRPr sz="1840"/>
            </a:pPr>
            <a:r>
              <a:rPr lang="en-US" sz="2400" dirty="0"/>
              <a:t>ex 1,200,000 x 1.5 = $1,800,000</a:t>
            </a:r>
          </a:p>
        </p:txBody>
      </p:sp>
    </p:spTree>
    <p:extLst>
      <p:ext uri="{BB962C8B-B14F-4D97-AF65-F5344CB8AC3E}">
        <p14:creationId xmlns:p14="http://schemas.microsoft.com/office/powerpoint/2010/main" val="33413949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1351888"/>
          </a:xfrm>
        </p:spPr>
        <p:txBody>
          <a:bodyPr>
            <a:noAutofit/>
          </a:bodyPr>
          <a:lstStyle/>
          <a:p>
            <a:r>
              <a:rPr lang="en-US" sz="2800" dirty="0" smtClean="0"/>
              <a:t>Report from Masters Summit 2017</a:t>
            </a:r>
            <a:br>
              <a:rPr lang="en-US" sz="2800" dirty="0" smtClean="0"/>
            </a:br>
            <a:r>
              <a:rPr lang="en-US" sz="2800" dirty="0" smtClean="0"/>
              <a:t>Roger </a:t>
            </a:r>
            <a:r>
              <a:rPr lang="mr-IN" sz="2800" dirty="0" smtClean="0"/>
              <a:t>–</a:t>
            </a:r>
            <a:r>
              <a:rPr lang="en-US" sz="2800" dirty="0" smtClean="0"/>
              <a:t> “ The world has awakened to Shaklee.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It </a:t>
            </a:r>
            <a:r>
              <a:rPr lang="en-US" sz="2800" smtClean="0"/>
              <a:t>is </a:t>
            </a:r>
            <a:r>
              <a:rPr lang="en-US" sz="2800" smtClean="0"/>
              <a:t>our </a:t>
            </a:r>
            <a:r>
              <a:rPr lang="en-US" sz="2800" dirty="0" smtClean="0"/>
              <a:t>time to take the market.”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4133"/>
            <a:ext cx="8229600" cy="28504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2 World Trends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Prevention --   There would be no health care crisis if we could learn how to </a:t>
            </a:r>
            <a:r>
              <a:rPr lang="en-US" sz="2000" dirty="0" smtClean="0"/>
              <a:t>keep </a:t>
            </a:r>
            <a:r>
              <a:rPr lang="en-US" sz="2000" dirty="0" smtClean="0"/>
              <a:t>ourselves well </a:t>
            </a:r>
            <a:r>
              <a:rPr lang="mr-IN" sz="2000" dirty="0" smtClean="0"/>
              <a:t>…</a:t>
            </a:r>
            <a:r>
              <a:rPr lang="en-US" sz="2000" dirty="0" smtClean="0"/>
              <a:t> no one knows that better than Shaklee .. Our 	mission for 60 years.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Widening disparity between the very rich and poor.  World Economic Forum  -- we need to find ways for all people to make a good income.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1639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457200" y="634604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>
            <a:lvl1pPr defTabSz="496570">
              <a:defRPr sz="6800"/>
            </a:lvl1pPr>
          </a:lstStyle>
          <a:p>
            <a:r>
              <a:rPr sz="3600" dirty="0"/>
              <a:t>Are you a Six Figure Earner?</a:t>
            </a:r>
          </a:p>
        </p:txBody>
      </p:sp>
      <p:sp>
        <p:nvSpPr>
          <p:cNvPr id="141" name="Shape 141"/>
          <p:cNvSpPr>
            <a:spLocks noGrp="1"/>
          </p:cNvSpPr>
          <p:nvPr>
            <p:ph type="body" idx="1"/>
          </p:nvPr>
        </p:nvSpPr>
        <p:spPr>
          <a:xfrm>
            <a:off x="457200" y="1693333"/>
            <a:ext cx="8229600" cy="290129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dirty="0"/>
              <a:t>If you earn a check of $8,333 </a:t>
            </a:r>
          </a:p>
          <a:p>
            <a:pPr marL="0" indent="0">
              <a:buNone/>
            </a:pPr>
            <a:r>
              <a:rPr dirty="0"/>
              <a:t>or average check of $8,333 </a:t>
            </a:r>
          </a:p>
          <a:p>
            <a:pPr marL="0" indent="0">
              <a:buNone/>
            </a:pPr>
            <a:r>
              <a:rPr dirty="0"/>
              <a:t>then you are on track 12 mo x 8,333</a:t>
            </a:r>
          </a:p>
        </p:txBody>
      </p:sp>
    </p:spTree>
    <p:extLst>
      <p:ext uri="{BB962C8B-B14F-4D97-AF65-F5344CB8AC3E}">
        <p14:creationId xmlns:p14="http://schemas.microsoft.com/office/powerpoint/2010/main" val="5484206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05979"/>
            <a:ext cx="8483600" cy="832052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 smtClean="0"/>
              <a:t>  Valentine’s Action Message </a:t>
            </a:r>
            <a:r>
              <a:rPr lang="mr-IN" sz="3200" dirty="0" smtClean="0"/>
              <a:t>…</a:t>
            </a:r>
            <a:r>
              <a:rPr lang="en-US" sz="3200" dirty="0" smtClean="0"/>
              <a:t>Let’s put some love into our actions this week.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2041521"/>
            <a:ext cx="66717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endParaRPr lang="en-US" sz="2000" dirty="0" smtClean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Offer Health Print to 10 people over next 2 weeks.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Make note of their top 3 health goals and begin sending them information on one at a time.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Schedule 4 events over next 2 weeks ( 2 events/ week ) </a:t>
            </a:r>
            <a:r>
              <a:rPr lang="mr-IN" sz="2000" dirty="0" smtClean="0"/>
              <a:t>…</a:t>
            </a:r>
            <a:r>
              <a:rPr lang="en-US" sz="2000" dirty="0" smtClean="0"/>
              <a:t> on topics important to your Health Print customers </a:t>
            </a:r>
            <a:r>
              <a:rPr lang="mr-IN" sz="2000" dirty="0" smtClean="0"/>
              <a:t>…</a:t>
            </a:r>
            <a:r>
              <a:rPr lang="en-US" sz="2000" dirty="0" smtClean="0"/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304800" y="1171520"/>
            <a:ext cx="5638801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2 weeks to reach </a:t>
            </a:r>
            <a:r>
              <a:rPr lang="en-US" sz="2000" dirty="0"/>
              <a:t>our goals for February </a:t>
            </a:r>
            <a:r>
              <a:rPr lang="mr-IN" sz="2000" dirty="0"/>
              <a:t>…</a:t>
            </a:r>
            <a:r>
              <a:rPr lang="en-US" sz="2000" dirty="0"/>
              <a:t>  </a:t>
            </a:r>
          </a:p>
          <a:p>
            <a:r>
              <a:rPr lang="en-US" sz="2000" dirty="0"/>
              <a:t>	 ex   -- 1000 NEW PV </a:t>
            </a:r>
          </a:p>
          <a:p>
            <a:r>
              <a:rPr lang="en-US" sz="2000" dirty="0"/>
              <a:t>		--  sponsor 3 new members each week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352" y="1388534"/>
            <a:ext cx="2152634" cy="262704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04800" y="3980513"/>
            <a:ext cx="79417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/>
              <a:t>Share your health story and your business story at every event </a:t>
            </a:r>
            <a:r>
              <a:rPr lang="mr-IN" sz="2000" dirty="0"/>
              <a:t>…</a:t>
            </a:r>
            <a:r>
              <a:rPr lang="en-US" sz="2000" dirty="0"/>
              <a:t>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Follow up with New Member Appointments  and show benefits Laura laid out today.                        </a:t>
            </a:r>
            <a:r>
              <a:rPr lang="en-US" sz="2000" dirty="0" err="1"/>
              <a:t>angie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649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896" y="2624667"/>
            <a:ext cx="2920637" cy="25024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8633" y="271463"/>
            <a:ext cx="6972300" cy="582612"/>
          </a:xfr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 February/March Strategy Forum Schedule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415853" y="857033"/>
            <a:ext cx="79417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# 5 Tuesday </a:t>
            </a:r>
            <a:r>
              <a:rPr lang="en-US" sz="2000" dirty="0"/>
              <a:t>February </a:t>
            </a:r>
            <a:r>
              <a:rPr lang="en-US" sz="2000" dirty="0" smtClean="0"/>
              <a:t>14 </a:t>
            </a:r>
            <a:r>
              <a:rPr lang="mr-IN" sz="2000" dirty="0" smtClean="0"/>
              <a:t>–</a:t>
            </a:r>
            <a:r>
              <a:rPr lang="en-US" sz="2000" dirty="0" smtClean="0"/>
              <a:t> Master Coordinator Laura Evans </a:t>
            </a:r>
            <a:r>
              <a:rPr lang="mr-IN" sz="2000" dirty="0" smtClean="0"/>
              <a:t>–</a:t>
            </a:r>
            <a:endParaRPr lang="en-US" sz="2000" dirty="0" smtClean="0"/>
          </a:p>
          <a:p>
            <a:r>
              <a:rPr lang="en-US" sz="2000" dirty="0" smtClean="0"/>
              <a:t>						from Executive to Entrepreneur</a:t>
            </a:r>
          </a:p>
          <a:p>
            <a:r>
              <a:rPr lang="en-US" sz="2000" dirty="0" smtClean="0"/>
              <a:t>#6 February 21 </a:t>
            </a:r>
            <a:r>
              <a:rPr lang="mr-IN" sz="2000" dirty="0" smtClean="0"/>
              <a:t>–</a:t>
            </a:r>
            <a:r>
              <a:rPr lang="en-US" sz="2000" dirty="0" smtClean="0"/>
              <a:t> Marjorie Fine, Senior Executive VP Shaklee Legal</a:t>
            </a:r>
          </a:p>
          <a:p>
            <a:endParaRPr lang="en-US" sz="20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415853" y="1889672"/>
            <a:ext cx="56720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#7 February 28 </a:t>
            </a:r>
            <a:r>
              <a:rPr lang="mr-IN" sz="2000" dirty="0"/>
              <a:t>–</a:t>
            </a:r>
            <a:r>
              <a:rPr lang="en-US" sz="2000" dirty="0"/>
              <a:t> John Maxwell Leadership Concepts </a:t>
            </a:r>
            <a:r>
              <a:rPr lang="en-US" sz="2000" dirty="0" smtClean="0"/>
              <a:t>	with Rebekah </a:t>
            </a:r>
            <a:r>
              <a:rPr lang="en-US" sz="2000" dirty="0"/>
              <a:t>Joy, Leadership &amp; Personal </a:t>
            </a:r>
            <a:r>
              <a:rPr lang="en-US" sz="2000" dirty="0" smtClean="0"/>
              <a:t>	Development </a:t>
            </a:r>
            <a:r>
              <a:rPr lang="en-US" sz="2000" dirty="0"/>
              <a:t>Coach, Trainer, &amp; Speaker with </a:t>
            </a:r>
            <a:r>
              <a:rPr lang="en-US" sz="2000" dirty="0" smtClean="0"/>
              <a:t>	the </a:t>
            </a:r>
            <a:r>
              <a:rPr lang="en-US" sz="2000" dirty="0"/>
              <a:t>John Maxwell </a:t>
            </a:r>
            <a:r>
              <a:rPr lang="en-US" sz="2000" dirty="0" smtClean="0"/>
              <a:t>Team</a:t>
            </a:r>
          </a:p>
          <a:p>
            <a:r>
              <a:rPr lang="en-US" sz="2000" dirty="0" smtClean="0"/>
              <a:t>#8 March 7 </a:t>
            </a:r>
            <a:r>
              <a:rPr lang="mr-IN" sz="2000" dirty="0" smtClean="0"/>
              <a:t>–</a:t>
            </a:r>
            <a:r>
              <a:rPr lang="en-US" sz="2000" dirty="0" smtClean="0"/>
              <a:t> Barb </a:t>
            </a:r>
            <a:r>
              <a:rPr lang="en-US" sz="2000" dirty="0" err="1" smtClean="0"/>
              <a:t>Behar,Master</a:t>
            </a:r>
            <a:r>
              <a:rPr lang="en-US" sz="2000" dirty="0" smtClean="0"/>
              <a:t> Coordinator			Money Wise </a:t>
            </a:r>
            <a:r>
              <a:rPr lang="mr-IN" sz="2000" dirty="0" smtClean="0"/>
              <a:t>–</a:t>
            </a:r>
            <a:endParaRPr lang="en-US" sz="2000" dirty="0" smtClean="0"/>
          </a:p>
          <a:p>
            <a:r>
              <a:rPr lang="en-US" sz="2000" dirty="0"/>
              <a:t>	</a:t>
            </a:r>
            <a:r>
              <a:rPr lang="en-US" sz="2000" dirty="0" smtClean="0"/>
              <a:t>		What Your Bonus Check Can Do </a:t>
            </a:r>
          </a:p>
          <a:p>
            <a:r>
              <a:rPr lang="en-US" sz="2000" dirty="0" smtClean="0"/>
              <a:t>#9 March 14 </a:t>
            </a:r>
            <a:r>
              <a:rPr lang="mr-IN" sz="2000" dirty="0" smtClean="0"/>
              <a:t>–</a:t>
            </a:r>
            <a:r>
              <a:rPr lang="en-US" sz="2000" dirty="0" smtClean="0"/>
              <a:t> 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3141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 descr="OpportunityDVD_English_071410_nopage#s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467" y="1"/>
            <a:ext cx="7247467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34972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48386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“Our deepest fear is not that we are inadequate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r>
              <a:rPr lang="en-US" sz="1800" dirty="0" smtClean="0"/>
              <a:t> </a:t>
            </a:r>
            <a:r>
              <a:rPr lang="en-US" sz="1800" dirty="0"/>
              <a:t>Our deepest fear is that we are powerful beyond measure. It is our light, not our darkness that most frightens us.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We </a:t>
            </a:r>
            <a:r>
              <a:rPr lang="en-US" sz="1800" dirty="0"/>
              <a:t>ask ourselves, Who am I to be brilliant, gorgeous, talented, fabulous? Actually, who are you </a:t>
            </a:r>
            <a:r>
              <a:rPr lang="en-US" sz="1800" i="1" dirty="0"/>
              <a:t>not</a:t>
            </a:r>
            <a:r>
              <a:rPr lang="en-US" sz="1800" dirty="0"/>
              <a:t> to be?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You </a:t>
            </a:r>
            <a:r>
              <a:rPr lang="en-US" sz="1800" dirty="0"/>
              <a:t>are a child of God. Your playing small does not serve the world. There is nothing enlightened about shrinking so that other people won't feel insecure around you.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We </a:t>
            </a:r>
            <a:r>
              <a:rPr lang="en-US" sz="1800" dirty="0"/>
              <a:t>are all meant to shine, as children do.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We </a:t>
            </a:r>
            <a:r>
              <a:rPr lang="en-US" sz="1800" dirty="0"/>
              <a:t>were born to make manifest the glory of God that is within us. It's not just in some of us; it's in everyone.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And </a:t>
            </a:r>
            <a:r>
              <a:rPr lang="en-US" sz="1800" dirty="0"/>
              <a:t>as we let our own light shine, we unconsciously give other people permission to do the same. As we are liberated from our own fear, our presence automatically liberates others.</a:t>
            </a:r>
            <a:r>
              <a:rPr lang="en-US" sz="1800" dirty="0" smtClean="0"/>
              <a:t>”   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	 Marianne Williamson   ( Nelson Mandela Inauguration Speech)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9421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352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8229600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We are all Green .. And Growing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5733" y="1063625"/>
            <a:ext cx="8212667" cy="257651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“To help others develop, start with yourself.</a:t>
            </a:r>
            <a:r>
              <a:rPr lang="en-US" sz="2800" dirty="0" smtClean="0"/>
              <a:t>” </a:t>
            </a:r>
            <a:r>
              <a:rPr lang="en-US" dirty="0" smtClean="0"/>
              <a:t>							</a:t>
            </a:r>
            <a:r>
              <a:rPr lang="en-US" sz="2000" dirty="0" smtClean="0"/>
              <a:t>Marshal </a:t>
            </a:r>
            <a:r>
              <a:rPr lang="en-US" sz="2000" dirty="0"/>
              <a:t>Goldsmith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5733" y="3332417"/>
            <a:ext cx="6062133" cy="95410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800" dirty="0"/>
              <a:t>Leaders are perpetual learners</a:t>
            </a:r>
          </a:p>
          <a:p>
            <a:r>
              <a:rPr lang="en-US" sz="2800" dirty="0"/>
              <a:t>They recognize we can always get better</a:t>
            </a:r>
          </a:p>
        </p:txBody>
      </p:sp>
    </p:spTree>
    <p:extLst>
      <p:ext uri="{BB962C8B-B14F-4D97-AF65-F5344CB8AC3E}">
        <p14:creationId xmlns:p14="http://schemas.microsoft.com/office/powerpoint/2010/main" val="244669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9734" y="304801"/>
            <a:ext cx="79078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Be around the light bringers,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magic makers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world shifters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game shakers</a:t>
            </a:r>
          </a:p>
          <a:p>
            <a:pPr algn="ctr"/>
            <a:endParaRPr lang="en-US" sz="2400" dirty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They challenge you.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Break you open</a:t>
            </a:r>
            <a:r>
              <a:rPr lang="en-US" sz="2400" dirty="0">
                <a:latin typeface="Avenir Black Oblique"/>
                <a:cs typeface="Avenir Black Oblique"/>
              </a:rPr>
              <a:t>.</a:t>
            </a:r>
            <a:endParaRPr lang="en-US" sz="2400" dirty="0" smtClean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Uplift and expand you.</a:t>
            </a:r>
          </a:p>
          <a:p>
            <a:pPr algn="ctr"/>
            <a:endParaRPr lang="en-US" sz="2400" dirty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They don’t let you play small with your life.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heartbeats are your people.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These people are your tribe.</a:t>
            </a:r>
            <a:endParaRPr lang="en-US" sz="2400" dirty="0">
              <a:latin typeface="Avenir Black Oblique"/>
              <a:cs typeface="Avenir Black Oblique"/>
            </a:endParaRPr>
          </a:p>
        </p:txBody>
      </p:sp>
    </p:spTree>
    <p:extLst>
      <p:ext uri="{BB962C8B-B14F-4D97-AF65-F5344CB8AC3E}">
        <p14:creationId xmlns:p14="http://schemas.microsoft.com/office/powerpoint/2010/main" val="61049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347" y="228600"/>
            <a:ext cx="7009920" cy="822722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Shaklee Video &amp; Audio Archives</a:t>
            </a:r>
            <a: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n-US" sz="1700" b="1" dirty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This webinar is archived on </a:t>
            </a:r>
            <a:r>
              <a:rPr lang="en-US" sz="1700" b="1" dirty="0" err="1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BetterFutureStartsToday.net</a:t>
            </a:r>
            <a:endParaRPr lang="en-US" sz="1700" b="1" dirty="0">
              <a:ln/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33" y="1152725"/>
            <a:ext cx="3517131" cy="17840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3691467"/>
            <a:ext cx="4171950" cy="9510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1526" y="4642487"/>
            <a:ext cx="7600949" cy="346249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Limited Time Special </a:t>
            </a:r>
            <a:r>
              <a:rPr lang="en-US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Subscribe Today here</a:t>
            </a:r>
            <a:r>
              <a:rPr lang="en-US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 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bit.ly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bhwebinarspecial</a:t>
            </a:r>
            <a:endParaRPr lang="en-US" b="1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25215" y="1051322"/>
            <a:ext cx="4717474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Your subscription directly supports maintaining this webinar Room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Best Shaklee Field Training Archive Available Anywhere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Largest online Shaklee Media Library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Over 500 Shaklee audio/video recordings and growing weekly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Automated Learn &amp; Earn Program (included but optional)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Resource Website 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Presentation Website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Four Podcasts included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Video archive of Training webinars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And much, much more for only $16.99/month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88347" y="3038201"/>
            <a:ext cx="3753717" cy="17774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solidFill>
                  <a:srgbClr val="00B050"/>
                </a:solidFill>
              </a:rPr>
              <a:t>5 Personalized Websites Included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www.BetterHealthIn31Days.com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www.BetterFutureStartsToday.net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www.FeelBetterIn30Days.com</a:t>
            </a:r>
          </a:p>
          <a:p>
            <a:pPr algn="ctr"/>
            <a:r>
              <a:rPr lang="en-US" sz="1500" b="1" dirty="0" err="1">
                <a:solidFill>
                  <a:srgbClr val="00B050"/>
                </a:solidFill>
              </a:rPr>
              <a:t>www.OurQuestForHealth.com</a:t>
            </a:r>
            <a:endParaRPr lang="en-US" sz="1500" b="1" dirty="0">
              <a:solidFill>
                <a:srgbClr val="00B050"/>
              </a:solidFill>
            </a:endParaRPr>
          </a:p>
          <a:p>
            <a:pPr algn="ctr"/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26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Master’s Summit 2017 </a:t>
            </a:r>
            <a:r>
              <a:rPr lang="mr-IN" sz="2800" dirty="0" smtClean="0"/>
              <a:t>–</a:t>
            </a:r>
            <a:r>
              <a:rPr lang="en-US" sz="2800" dirty="0" smtClean="0"/>
              <a:t> Report #1</a:t>
            </a:r>
            <a:br>
              <a:rPr lang="en-US" sz="2800" dirty="0" smtClean="0"/>
            </a:br>
            <a:r>
              <a:rPr lang="en-US" sz="2800" dirty="0" smtClean="0"/>
              <a:t>Roger </a:t>
            </a:r>
            <a:r>
              <a:rPr lang="mr-IN" sz="2800" dirty="0" smtClean="0"/>
              <a:t>–</a:t>
            </a:r>
            <a:r>
              <a:rPr lang="en-US" sz="2800" dirty="0" smtClean="0"/>
              <a:t> “We are picking up the pace”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1112"/>
            <a:ext cx="8229600" cy="39433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The company is focusing on 3 areas this year </a:t>
            </a:r>
            <a:r>
              <a:rPr lang="mr-IN" sz="2000" dirty="0" smtClean="0"/>
              <a:t>…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r>
              <a:rPr lang="en-US" sz="2000" dirty="0" smtClean="0"/>
              <a:t>1. Exceptional value for our customers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--Major </a:t>
            </a:r>
            <a:r>
              <a:rPr lang="en-US" sz="2000" dirty="0"/>
              <a:t>new innovative products coming.</a:t>
            </a:r>
          </a:p>
          <a:p>
            <a:pPr marL="0" indent="0">
              <a:buNone/>
            </a:pPr>
            <a:r>
              <a:rPr lang="en-US" sz="2000" dirty="0" smtClean="0"/>
              <a:t>	--Excellent </a:t>
            </a:r>
            <a:r>
              <a:rPr lang="en-US" sz="2000" dirty="0"/>
              <a:t>materials to help us share a specific health </a:t>
            </a:r>
            <a:r>
              <a:rPr lang="en-US" sz="2000" dirty="0" smtClean="0"/>
              <a:t>			topic </a:t>
            </a:r>
            <a:r>
              <a:rPr lang="en-US" sz="2000" dirty="0"/>
              <a:t>every month to continually service and educate </a:t>
            </a:r>
            <a:r>
              <a:rPr lang="en-US" sz="2000" dirty="0" smtClean="0"/>
              <a:t>		existing </a:t>
            </a:r>
            <a:r>
              <a:rPr lang="en-US" sz="2000" dirty="0"/>
              <a:t>members as well as to attract  new members and </a:t>
            </a:r>
            <a:r>
              <a:rPr lang="en-US" sz="2000" dirty="0" smtClean="0"/>
              <a:t>		distributors.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Shaklee Social content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 Loyalty program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--Using technology for exceptional follow up and service.</a:t>
            </a:r>
          </a:p>
          <a:p>
            <a:pPr marL="0" indent="0">
              <a:buNone/>
            </a:pPr>
            <a:r>
              <a:rPr lang="en-US" sz="2000" dirty="0" smtClean="0"/>
              <a:t>And lots more.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1723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Roger Report  -- Picking up the Pace in 3 areas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733" y="1063229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2. Exceptional </a:t>
            </a:r>
            <a:r>
              <a:rPr lang="en-US" sz="2000" dirty="0"/>
              <a:t>value for our </a:t>
            </a:r>
            <a:r>
              <a:rPr lang="en-US" sz="2000" dirty="0" smtClean="0"/>
              <a:t>distributors </a:t>
            </a:r>
            <a:r>
              <a:rPr lang="mr-IN" sz="2000" dirty="0" smtClean="0"/>
              <a:t>…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more incentives, appreciation and recognition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3. Become </a:t>
            </a:r>
            <a:r>
              <a:rPr lang="en-US" sz="2000" dirty="0"/>
              <a:t>THE LEADER in digitalization </a:t>
            </a:r>
            <a:r>
              <a:rPr lang="mr-IN" sz="2000" dirty="0"/>
              <a:t>–</a:t>
            </a:r>
            <a:r>
              <a:rPr lang="en-US" sz="2000" dirty="0"/>
              <a:t> soon all platforms 		integrated .. Personal Websites, Shaklee Connect Mobile, 		</a:t>
            </a:r>
            <a:r>
              <a:rPr lang="en-US" sz="2000" dirty="0" err="1"/>
              <a:t>MyShaklee.com</a:t>
            </a:r>
            <a:r>
              <a:rPr lang="en-US" sz="2000" dirty="0"/>
              <a:t>, Shaklee Social, </a:t>
            </a:r>
            <a:r>
              <a:rPr lang="en-US" sz="2000" dirty="0" err="1"/>
              <a:t>etc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467" y="3032067"/>
            <a:ext cx="3945466" cy="211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3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166817"/>
            <a:ext cx="4736970" cy="4385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2400" dirty="0"/>
              <a:t>Becky Choate - 3 Year Income Report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747583"/>
            <a:ext cx="2533136" cy="22560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37760" y="1657872"/>
            <a:ext cx="1190320" cy="346249"/>
          </a:xfrm>
          <a:prstGeom prst="rect">
            <a:avLst/>
          </a:prstGeom>
          <a:solidFill>
            <a:srgbClr val="FFC000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$28,936.80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22373" y="826875"/>
            <a:ext cx="5857103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dirty="0"/>
              <a:t>2014 - I was a </a:t>
            </a:r>
            <a:r>
              <a:rPr lang="en-US" dirty="0" smtClean="0"/>
              <a:t>Director </a:t>
            </a:r>
            <a:r>
              <a:rPr lang="en-US" dirty="0"/>
              <a:t>and we had moved from Wisconsin to Iowa and I was doing my business all on my own. This was an INSIDE building year - I was changing my thinking and learning how to be a better leader.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396" y="2000347"/>
            <a:ext cx="2751625" cy="236467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47238" y="2938855"/>
            <a:ext cx="1190320" cy="346249"/>
          </a:xfrm>
          <a:prstGeom prst="rect">
            <a:avLst/>
          </a:prstGeom>
          <a:solidFill>
            <a:srgbClr val="FFC000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$39,899.90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28600" y="3135258"/>
            <a:ext cx="5399903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dirty="0"/>
              <a:t>2015 - I had gained two Directors (</a:t>
            </a:r>
            <a:r>
              <a:rPr lang="en-US" dirty="0">
                <a:hlinkClick r:id="rId4"/>
              </a:rPr>
              <a:t>Cassie Anderson</a:t>
            </a:r>
            <a:r>
              <a:rPr lang="en-US" dirty="0"/>
              <a:t> and </a:t>
            </a:r>
            <a:r>
              <a:rPr lang="en-US" dirty="0">
                <a:hlinkClick r:id="rId5"/>
              </a:rPr>
              <a:t>Francine </a:t>
            </a:r>
            <a:r>
              <a:rPr lang="en-US" dirty="0" err="1">
                <a:hlinkClick r:id="rId5"/>
              </a:rPr>
              <a:t>Roling</a:t>
            </a:r>
            <a:r>
              <a:rPr lang="en-US" dirty="0"/>
              <a:t>) and their growing teams and was at the Senior Coordinator level. I worked regularly on my thinking and leadership skills and NOW those changes were evident on the OUTSIDE as well.</a:t>
            </a:r>
          </a:p>
        </p:txBody>
      </p:sp>
    </p:spTree>
    <p:extLst>
      <p:ext uri="{BB962C8B-B14F-4D97-AF65-F5344CB8AC3E}">
        <p14:creationId xmlns:p14="http://schemas.microsoft.com/office/powerpoint/2010/main" val="188136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042" y="96886"/>
            <a:ext cx="6324146" cy="43858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dirty="0"/>
              <a:t>2016 was a CHALLENGING year for us personally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933" y="3302001"/>
            <a:ext cx="3052349" cy="16172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865" y="2731847"/>
            <a:ext cx="2502456" cy="18768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47787" y="716514"/>
            <a:ext cx="2192180" cy="16441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27950" y="66789"/>
            <a:ext cx="2372497" cy="177937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189" y="2360650"/>
            <a:ext cx="2635709" cy="26192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716794" y="3140306"/>
            <a:ext cx="1190320" cy="346249"/>
          </a:xfrm>
          <a:prstGeom prst="rect">
            <a:avLst/>
          </a:prstGeom>
          <a:solidFill>
            <a:srgbClr val="FFC000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$48,447.51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539968" y="716515"/>
            <a:ext cx="5133578" cy="24237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700" dirty="0"/>
              <a:t>Greg’s job was eliminated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700" dirty="0"/>
              <a:t>I was making trips to MO to see my ailing </a:t>
            </a:r>
          </a:p>
          <a:p>
            <a:r>
              <a:rPr lang="en-US" sz="1700" dirty="0"/>
              <a:t>     father 1-3x/month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700" dirty="0"/>
              <a:t>We sold our Iowa home and moved to VA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700" dirty="0"/>
              <a:t>My sweet father passed away on 9/14/16.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700" dirty="0"/>
              <a:t>We lived in an apartment for 6 months while our home was being built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700" dirty="0"/>
              <a:t>BUT because I have a TEAM, my income</a:t>
            </a:r>
          </a:p>
          <a:p>
            <a:r>
              <a:rPr lang="en-US" sz="1700" dirty="0"/>
              <a:t>     GREW!!</a:t>
            </a:r>
          </a:p>
        </p:txBody>
      </p:sp>
    </p:spTree>
    <p:extLst>
      <p:ext uri="{BB962C8B-B14F-4D97-AF65-F5344CB8AC3E}">
        <p14:creationId xmlns:p14="http://schemas.microsoft.com/office/powerpoint/2010/main" val="383036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5601" y="342186"/>
            <a:ext cx="84328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81291" y="941062"/>
            <a:ext cx="3692348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“82% of women who earn $100,000+ a year in the US have accomplished it thru Direct Sales.”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6" y="3167726"/>
            <a:ext cx="2721674" cy="18920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100" y="941062"/>
            <a:ext cx="4708626" cy="31381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42100" y="4467097"/>
            <a:ext cx="449050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Taken from 3/14 article from Pittsburg Courier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1291" y="1990481"/>
            <a:ext cx="3553628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“Each panelist pointed out that they started their businesses as a way for supplementary income and as a way to help others.”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5601" y="198116"/>
            <a:ext cx="7973000" cy="4385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2400" dirty="0"/>
              <a:t>A Direct Sales Business is a Smart idea – Especially for Women!</a:t>
            </a:r>
          </a:p>
        </p:txBody>
      </p:sp>
    </p:spTree>
    <p:extLst>
      <p:ext uri="{BB962C8B-B14F-4D97-AF65-F5344CB8AC3E}">
        <p14:creationId xmlns:p14="http://schemas.microsoft.com/office/powerpoint/2010/main" val="64126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9467" y="376677"/>
            <a:ext cx="8297333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00FF"/>
                </a:solidFill>
              </a:rPr>
              <a:t>Shaklee Strategies Forum 2017</a:t>
            </a:r>
          </a:p>
          <a:p>
            <a:pPr algn="ctr"/>
            <a:r>
              <a:rPr lang="en-US" sz="2000" dirty="0">
                <a:solidFill>
                  <a:srgbClr val="0000FF"/>
                </a:solidFill>
              </a:rPr>
              <a:t>Ideas to help us  grow our businesses and ourselves in </a:t>
            </a:r>
            <a:r>
              <a:rPr lang="en-US" sz="2000" dirty="0" smtClean="0">
                <a:solidFill>
                  <a:srgbClr val="0000FF"/>
                </a:solidFill>
              </a:rPr>
              <a:t>2017</a:t>
            </a:r>
            <a:endParaRPr lang="en-US" sz="2000" dirty="0">
              <a:solidFill>
                <a:srgbClr val="0000FF"/>
              </a:solidFill>
            </a:endParaRPr>
          </a:p>
          <a:p>
            <a:pPr algn="ctr"/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0933" y="3568701"/>
            <a:ext cx="3776133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Winter/Spring 2017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Reaching Higher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9468" y="1130730"/>
            <a:ext cx="8297332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Session 5  Feb 14, 2017	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    </a:t>
            </a:r>
            <a:r>
              <a:rPr lang="en-US" sz="3200" dirty="0">
                <a:solidFill>
                  <a:srgbClr val="0000FF"/>
                </a:solidFill>
              </a:rPr>
              <a:t>L</a:t>
            </a:r>
            <a:r>
              <a:rPr lang="en-US" sz="3200" dirty="0" smtClean="0">
                <a:solidFill>
                  <a:srgbClr val="0000FF"/>
                </a:solidFill>
              </a:rPr>
              <a:t>aura Evans</a:t>
            </a:r>
          </a:p>
          <a:p>
            <a:pPr algn="ctr"/>
            <a:r>
              <a:rPr lang="en-US" sz="3200" dirty="0" smtClean="0">
                <a:solidFill>
                  <a:srgbClr val="0000FF"/>
                </a:solidFill>
              </a:rPr>
              <a:t> From Exec to Entrepreneur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4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45033</TotalTime>
  <Words>1695</Words>
  <Application>Microsoft Office PowerPoint</Application>
  <PresentationFormat>On-screen Show (16:9)</PresentationFormat>
  <Paragraphs>229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Arial</vt:lpstr>
      <vt:lpstr>Avenir Black Oblique</vt:lpstr>
      <vt:lpstr>Calibri</vt:lpstr>
      <vt:lpstr>Century Gothic</vt:lpstr>
      <vt:lpstr>Helvetica</vt:lpstr>
      <vt:lpstr>Mangal</vt:lpstr>
      <vt:lpstr>1_Office Theme</vt:lpstr>
      <vt:lpstr>2_Office Theme</vt:lpstr>
      <vt:lpstr>PowerPoint Presentation</vt:lpstr>
      <vt:lpstr>PowerPoint Presentation</vt:lpstr>
      <vt:lpstr>Report from Masters Summit 2017 Roger – “ The world has awakened to Shaklee.  It is our time to take the market.”</vt:lpstr>
      <vt:lpstr>Master’s Summit 2017 – Report #1 Roger – “We are picking up the pace”</vt:lpstr>
      <vt:lpstr>Roger Report  -- Picking up the Pace in 3 areas</vt:lpstr>
      <vt:lpstr>PowerPoint Presentation</vt:lpstr>
      <vt:lpstr>PowerPoint Presentation</vt:lpstr>
      <vt:lpstr>PowerPoint Presentation</vt:lpstr>
      <vt:lpstr>PowerPoint Presentation</vt:lpstr>
      <vt:lpstr>Our Strategy Forum Team Winter 2017 </vt:lpstr>
      <vt:lpstr>Objectives Winter Semester 2017  Thinking  Bigger … Reaching Higher  </vt:lpstr>
      <vt:lpstr>Objectives #5 – Master Coordinator Laura Evans on from Executive to Entrepreneur</vt:lpstr>
      <vt:lpstr>Master Coordinator Laura Evans. Architect of Shaklee Dream Plan</vt:lpstr>
      <vt:lpstr>Laura Evans, Executive to Entrepreneur </vt:lpstr>
      <vt:lpstr>Has your life been hi-jacked?  What if …</vt:lpstr>
      <vt:lpstr>Size 10 to Size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 wanted:</vt:lpstr>
      <vt:lpstr>What I looked for in a company? </vt:lpstr>
      <vt:lpstr>What I looked for in a compensation plan?</vt:lpstr>
      <vt:lpstr>Background to designing the Dream Plan</vt:lpstr>
      <vt:lpstr>BONUS FAQ </vt:lpstr>
      <vt:lpstr>What do you do?</vt:lpstr>
      <vt:lpstr>Quantify your business</vt:lpstr>
      <vt:lpstr>Are you a Six Figure Earner?</vt:lpstr>
      <vt:lpstr>  Valentine’s Action Message …Let’s put some love into our actions this week.</vt:lpstr>
      <vt:lpstr> February/March Strategy Forum Schedule</vt:lpstr>
      <vt:lpstr>PowerPoint Presentation</vt:lpstr>
      <vt:lpstr>PowerPoint Presentation</vt:lpstr>
      <vt:lpstr>We are all Green .. And Growing</vt:lpstr>
      <vt:lpstr>PowerPoint Presentation</vt:lpstr>
      <vt:lpstr>Shaklee Video &amp; Audio Archives This webinar is archived on BetterFutureStartsToday.net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Congratulations on becoming a Director! A Business Leader!</dc:title>
  <dc:creator>Harper</dc:creator>
  <cp:lastModifiedBy>Rebecca Choate</cp:lastModifiedBy>
  <cp:revision>418</cp:revision>
  <cp:lastPrinted>2017-02-14T13:16:41Z</cp:lastPrinted>
  <dcterms:created xsi:type="dcterms:W3CDTF">2016-11-09T11:55:00Z</dcterms:created>
  <dcterms:modified xsi:type="dcterms:W3CDTF">2017-02-14T20:17:00Z</dcterms:modified>
</cp:coreProperties>
</file>