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rels" ContentType="application/vnd.openxmlformats-package.relationships+xml"/>
  <Default Extension="tif" ContentType="image/tif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  <p:sldMasterId id="2147483673" r:id="rId2"/>
  </p:sldMasterIdLst>
  <p:notesMasterIdLst>
    <p:notesMasterId r:id="rId34"/>
  </p:notesMasterIdLst>
  <p:handoutMasterIdLst>
    <p:handoutMasterId r:id="rId35"/>
  </p:handoutMasterIdLst>
  <p:sldIdLst>
    <p:sldId id="340" r:id="rId3"/>
    <p:sldId id="351" r:id="rId4"/>
    <p:sldId id="338" r:id="rId5"/>
    <p:sldId id="406" r:id="rId6"/>
    <p:sldId id="407" r:id="rId7"/>
    <p:sldId id="388" r:id="rId8"/>
    <p:sldId id="389" r:id="rId9"/>
    <p:sldId id="337" r:id="rId10"/>
    <p:sldId id="304" r:id="rId11"/>
    <p:sldId id="352" r:id="rId12"/>
    <p:sldId id="375" r:id="rId13"/>
    <p:sldId id="391" r:id="rId14"/>
    <p:sldId id="394" r:id="rId15"/>
    <p:sldId id="395" r:id="rId16"/>
    <p:sldId id="396" r:id="rId17"/>
    <p:sldId id="397" r:id="rId18"/>
    <p:sldId id="398" r:id="rId19"/>
    <p:sldId id="399" r:id="rId20"/>
    <p:sldId id="400" r:id="rId21"/>
    <p:sldId id="401" r:id="rId22"/>
    <p:sldId id="402" r:id="rId23"/>
    <p:sldId id="403" r:id="rId24"/>
    <p:sldId id="404" r:id="rId25"/>
    <p:sldId id="405" r:id="rId26"/>
    <p:sldId id="387" r:id="rId27"/>
    <p:sldId id="290" r:id="rId28"/>
    <p:sldId id="277" r:id="rId29"/>
    <p:sldId id="384" r:id="rId30"/>
    <p:sldId id="357" r:id="rId31"/>
    <p:sldId id="292" r:id="rId32"/>
    <p:sldId id="291" r:id="rId33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6" clrMode="bw" frameSlides="1"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>
        <p:scale>
          <a:sx n="75" d="100"/>
          <a:sy n="75" d="100"/>
        </p:scale>
        <p:origin x="-1552" y="-33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8.xml"/><Relationship Id="rId21" Type="http://schemas.openxmlformats.org/officeDocument/2006/relationships/slide" Target="slides/slide19.xml"/><Relationship Id="rId22" Type="http://schemas.openxmlformats.org/officeDocument/2006/relationships/slide" Target="slides/slide20.xml"/><Relationship Id="rId23" Type="http://schemas.openxmlformats.org/officeDocument/2006/relationships/slide" Target="slides/slide21.xml"/><Relationship Id="rId24" Type="http://schemas.openxmlformats.org/officeDocument/2006/relationships/slide" Target="slides/slide22.xml"/><Relationship Id="rId25" Type="http://schemas.openxmlformats.org/officeDocument/2006/relationships/slide" Target="slides/slide23.xml"/><Relationship Id="rId26" Type="http://schemas.openxmlformats.org/officeDocument/2006/relationships/slide" Target="slides/slide24.xml"/><Relationship Id="rId27" Type="http://schemas.openxmlformats.org/officeDocument/2006/relationships/slide" Target="slides/slide25.xml"/><Relationship Id="rId28" Type="http://schemas.openxmlformats.org/officeDocument/2006/relationships/slide" Target="slides/slide26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30" Type="http://schemas.openxmlformats.org/officeDocument/2006/relationships/slide" Target="slides/slide28.xml"/><Relationship Id="rId31" Type="http://schemas.openxmlformats.org/officeDocument/2006/relationships/slide" Target="slides/slide29.xml"/><Relationship Id="rId32" Type="http://schemas.openxmlformats.org/officeDocument/2006/relationships/slide" Target="slides/slide30.xml"/><Relationship Id="rId9" Type="http://schemas.openxmlformats.org/officeDocument/2006/relationships/slide" Target="slides/slide7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33" Type="http://schemas.openxmlformats.org/officeDocument/2006/relationships/slide" Target="slides/slide31.xml"/><Relationship Id="rId34" Type="http://schemas.openxmlformats.org/officeDocument/2006/relationships/notesMaster" Target="notesMasters/notesMaster1.xml"/><Relationship Id="rId35" Type="http://schemas.openxmlformats.org/officeDocument/2006/relationships/handoutMaster" Target="handoutMasters/handoutMaster1.xml"/><Relationship Id="rId36" Type="http://schemas.openxmlformats.org/officeDocument/2006/relationships/printerSettings" Target="printerSettings/printerSettings1.bin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slide" Target="slides/slide13.xml"/><Relationship Id="rId16" Type="http://schemas.openxmlformats.org/officeDocument/2006/relationships/slide" Target="slides/slide14.xml"/><Relationship Id="rId17" Type="http://schemas.openxmlformats.org/officeDocument/2006/relationships/slide" Target="slides/slide15.xml"/><Relationship Id="rId18" Type="http://schemas.openxmlformats.org/officeDocument/2006/relationships/slide" Target="slides/slide16.xml"/><Relationship Id="rId19" Type="http://schemas.openxmlformats.org/officeDocument/2006/relationships/slide" Target="slides/slide17.xml"/><Relationship Id="rId37" Type="http://schemas.openxmlformats.org/officeDocument/2006/relationships/presProps" Target="presProps.xml"/><Relationship Id="rId38" Type="http://schemas.openxmlformats.org/officeDocument/2006/relationships/viewProps" Target="viewProps.xml"/><Relationship Id="rId39" Type="http://schemas.openxmlformats.org/officeDocument/2006/relationships/theme" Target="theme/theme1.xml"/><Relationship Id="rId4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EB1A742-99F8-0841-800C-D35C6FC7A123}" type="datetimeFigureOut">
              <a:rPr lang="en-US" smtClean="0"/>
              <a:t>2/2/17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3AD30A1-8C26-7043-8DE9-27F74FE7D4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543655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8163F87-30B0-2649-AF3D-005F29545A08}" type="datetimeFigureOut">
              <a:rPr lang="en-US" smtClean="0"/>
              <a:t>2/2/17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DF06FD5-8B68-244D-B1E0-8204C363CE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58219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Shape 12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2" name="Shape 12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Shape 139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40" name="Shape 140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according to a study out of Princeton University someone living "hand-to-mouth," as the authors put it, is twice as likely to be middle class as poor.   So who are these wealthy cash-poor people? Well, they tend to be older, married, and better-paid and have iliquid assets.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Shape 203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04" name="Shape 204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>
              <a:lnSpc>
                <a:spcPct val="116999"/>
              </a:lnSpc>
            </a:lvl1pPr>
          </a:lstStyle>
          <a:p>
            <a:r>
              <a:t>So whether you choose to &lt;USE&gt;the products and look younger, longer or you want to earn extra spending money &lt;perhaps&gt; to send your kids to a better school, or if you decide to &lt;Build&gt; career income with Shaklee you can craft a life that matters to you!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e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.jpeg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3.png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E3797C-B71C-49B1-87BB-F62C6A67453F}" type="datetimeFigureOut">
              <a:rPr lang="en-US" smtClean="0"/>
              <a:t>2/2/17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06A36-AC23-4516-8D99-4A7E380A1E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35009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E3797C-B71C-49B1-87BB-F62C6A67453F}" type="datetimeFigureOut">
              <a:rPr lang="en-US" smtClean="0"/>
              <a:t>2/2/17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06A36-AC23-4516-8D99-4A7E380A1E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8319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E3797C-B71C-49B1-87BB-F62C6A67453F}" type="datetimeFigureOut">
              <a:rPr lang="en-US" smtClean="0"/>
              <a:t>2/2/17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06A36-AC23-4516-8D99-4A7E380A1E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596843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Shaklee_Watercolor_16x9_blue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501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457209" y="1597821"/>
            <a:ext cx="5038399" cy="1102519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4000">
                <a:solidFill>
                  <a:srgbClr val="FFFFFF"/>
                </a:solidFill>
                <a:latin typeface="Century Gothic"/>
                <a:cs typeface="Century Gothic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463811" y="2709896"/>
            <a:ext cx="5031797" cy="131445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800">
                <a:solidFill>
                  <a:srgbClr val="FFFFFF"/>
                </a:solidFill>
                <a:latin typeface="+mj-lt"/>
                <a:cs typeface="Century Gothic"/>
              </a:defRPr>
            </a:lvl1pPr>
            <a:lvl2pPr marL="4567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35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03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71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38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06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74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421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979677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E3797C-B71C-49B1-87BB-F62C6A67453F}" type="datetimeFigureOut">
              <a:rPr lang="en-US" smtClean="0"/>
              <a:t>2/2/17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06A36-AC23-4516-8D99-4A7E380A1E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053732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E3797C-B71C-49B1-87BB-F62C6A67453F}" type="datetimeFigureOut">
              <a:rPr lang="en-US" smtClean="0"/>
              <a:t>2/2/17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06A36-AC23-4516-8D99-4A7E380A1E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202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E3797C-B71C-49B1-87BB-F62C6A67453F}" type="datetimeFigureOut">
              <a:rPr lang="en-US" smtClean="0"/>
              <a:t>2/2/17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06A36-AC23-4516-8D99-4A7E380A1E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15057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E3797C-B71C-49B1-87BB-F62C6A67453F}" type="datetimeFigureOut">
              <a:rPr lang="en-US" smtClean="0"/>
              <a:t>2/2/17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06A36-AC23-4516-8D99-4A7E380A1E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126050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E3797C-B71C-49B1-87BB-F62C6A67453F}" type="datetimeFigureOut">
              <a:rPr lang="en-US" smtClean="0"/>
              <a:t>2/2/17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06A36-AC23-4516-8D99-4A7E380A1E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835513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E3797C-B71C-49B1-87BB-F62C6A67453F}" type="datetimeFigureOut">
              <a:rPr lang="en-US" smtClean="0"/>
              <a:t>2/2/17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06A36-AC23-4516-8D99-4A7E380A1E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95281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E3797C-B71C-49B1-87BB-F62C6A67453F}" type="datetimeFigureOut">
              <a:rPr lang="en-US" smtClean="0"/>
              <a:t>2/2/17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06A36-AC23-4516-8D99-4A7E380A1E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80813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E3797C-B71C-49B1-87BB-F62C6A67453F}" type="datetimeFigureOut">
              <a:rPr lang="en-US" smtClean="0"/>
              <a:t>2/2/17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06A36-AC23-4516-8D99-4A7E380A1E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453760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E3797C-B71C-49B1-87BB-F62C6A67453F}" type="datetimeFigureOut">
              <a:rPr lang="en-US" smtClean="0"/>
              <a:t>2/2/17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06A36-AC23-4516-8D99-4A7E380A1E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947446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E3797C-B71C-49B1-87BB-F62C6A67453F}" type="datetimeFigureOut">
              <a:rPr lang="en-US" smtClean="0"/>
              <a:t>2/2/17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06A36-AC23-4516-8D99-4A7E380A1E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59731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E3797C-B71C-49B1-87BB-F62C6A67453F}" type="datetimeFigureOut">
              <a:rPr lang="en-US" smtClean="0"/>
              <a:t>2/2/17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06A36-AC23-4516-8D99-4A7E380A1E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427912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E3797C-B71C-49B1-87BB-F62C6A67453F}" type="datetimeFigureOut">
              <a:rPr lang="en-US" smtClean="0"/>
              <a:t>2/2/17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06A36-AC23-4516-8D99-4A7E380A1E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144921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Shaklee_Watercolor_16x9_blue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501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457209" y="1597821"/>
            <a:ext cx="5038399" cy="1102519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4000">
                <a:solidFill>
                  <a:srgbClr val="FFFFFF"/>
                </a:solidFill>
                <a:latin typeface="Century Gothic"/>
                <a:cs typeface="Century Gothic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463811" y="2709896"/>
            <a:ext cx="5031797" cy="131445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800">
                <a:solidFill>
                  <a:srgbClr val="FFFFFF"/>
                </a:solidFill>
                <a:latin typeface="+mj-lt"/>
                <a:cs typeface="Century Gothic"/>
              </a:defRPr>
            </a:lvl1pPr>
            <a:lvl2pPr marL="4567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35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03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71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38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06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74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421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408402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chalk_line_box_10x7.png"/>
          <p:cNvPicPr>
            <a:picLocks/>
          </p:cNvPicPr>
          <p:nvPr/>
        </p:nvPicPr>
        <p:blipFill>
          <a:blip r:embed="rId2">
            <a:alphaModFix amt="45000"/>
            <a:extLst/>
          </a:blip>
          <a:stretch>
            <a:fillRect/>
          </a:stretch>
        </p:blipFill>
        <p:spPr>
          <a:xfrm>
            <a:off x="223242" y="3583037"/>
            <a:ext cx="8679656" cy="1232297"/>
          </a:xfrm>
          <a:prstGeom prst="rect">
            <a:avLst/>
          </a:prstGeom>
          <a:ln w="12700">
            <a:miter lim="400000"/>
          </a:ln>
        </p:spPr>
      </p:pic>
      <p:sp>
        <p:nvSpPr>
          <p:cNvPr id="22" name="Shape 22"/>
          <p:cNvSpPr>
            <a:spLocks noGrp="1"/>
          </p:cNvSpPr>
          <p:nvPr>
            <p:ph type="pic" idx="13"/>
          </p:nvPr>
        </p:nvSpPr>
        <p:spPr>
          <a:xfrm>
            <a:off x="276821" y="200918"/>
            <a:ext cx="8590359" cy="3241477"/>
          </a:xfrm>
          <a:prstGeom prst="rect">
            <a:avLst/>
          </a:prstGeom>
          <a:ln w="9525">
            <a:round/>
          </a:ln>
        </p:spPr>
        <p:txBody>
          <a:bodyPr lIns="57396" tIns="28698" rIns="57396" bIns="28698" anchor="t">
            <a:noAutofit/>
          </a:bodyPr>
          <a:lstStyle/>
          <a:p>
            <a:endParaRPr/>
          </a:p>
        </p:txBody>
      </p:sp>
      <p:sp>
        <p:nvSpPr>
          <p:cNvPr id="23" name="Shape 23"/>
          <p:cNvSpPr>
            <a:spLocks noGrp="1"/>
          </p:cNvSpPr>
          <p:nvPr>
            <p:ph type="title"/>
          </p:nvPr>
        </p:nvSpPr>
        <p:spPr>
          <a:xfrm>
            <a:off x="634008" y="3656707"/>
            <a:ext cx="7875984" cy="502295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24" name="Shape 24"/>
          <p:cNvSpPr>
            <a:spLocks noGrp="1"/>
          </p:cNvSpPr>
          <p:nvPr>
            <p:ph type="body" sz="quarter" idx="1"/>
          </p:nvPr>
        </p:nvSpPr>
        <p:spPr>
          <a:xfrm>
            <a:off x="634008" y="4125516"/>
            <a:ext cx="7875984" cy="636240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80000"/>
              </a:lnSpc>
              <a:spcBef>
                <a:spcPts val="0"/>
              </a:spcBef>
              <a:buSzTx/>
              <a:buNone/>
              <a:defRPr cap="all" spc="181">
                <a:solidFill>
                  <a:srgbClr val="3E3B39"/>
                </a:solidFill>
              </a:defRPr>
            </a:lvl1pPr>
            <a:lvl2pPr marL="0" indent="143492">
              <a:lnSpc>
                <a:spcPct val="80000"/>
              </a:lnSpc>
              <a:spcBef>
                <a:spcPts val="0"/>
              </a:spcBef>
              <a:buSzTx/>
              <a:buNone/>
              <a:defRPr cap="all" spc="181">
                <a:solidFill>
                  <a:srgbClr val="3E3B39"/>
                </a:solidFill>
              </a:defRPr>
            </a:lvl2pPr>
            <a:lvl3pPr marL="0" indent="286984">
              <a:lnSpc>
                <a:spcPct val="80000"/>
              </a:lnSpc>
              <a:spcBef>
                <a:spcPts val="0"/>
              </a:spcBef>
              <a:buSzTx/>
              <a:buNone/>
              <a:defRPr cap="all" spc="181">
                <a:solidFill>
                  <a:srgbClr val="3E3B39"/>
                </a:solidFill>
              </a:defRPr>
            </a:lvl3pPr>
            <a:lvl4pPr marL="0" indent="430477">
              <a:lnSpc>
                <a:spcPct val="80000"/>
              </a:lnSpc>
              <a:spcBef>
                <a:spcPts val="0"/>
              </a:spcBef>
              <a:buSzTx/>
              <a:buNone/>
              <a:defRPr cap="all" spc="181">
                <a:solidFill>
                  <a:srgbClr val="3E3B39"/>
                </a:solidFill>
              </a:defRPr>
            </a:lvl4pPr>
            <a:lvl5pPr marL="0" indent="573969">
              <a:lnSpc>
                <a:spcPct val="80000"/>
              </a:lnSpc>
              <a:spcBef>
                <a:spcPts val="0"/>
              </a:spcBef>
              <a:buSzTx/>
              <a:buNone/>
              <a:defRPr cap="all" spc="181">
                <a:solidFill>
                  <a:srgbClr val="3E3B39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5" name="Shape 25"/>
          <p:cNvSpPr>
            <a:spLocks noGrp="1"/>
          </p:cNvSpPr>
          <p:nvPr>
            <p:ph type="sldNum" sz="quarter" idx="2"/>
          </p:nvPr>
        </p:nvSpPr>
        <p:spPr>
          <a:xfrm>
            <a:off x="4432446" y="4882307"/>
            <a:ext cx="288037" cy="221010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02749391"/>
      </p:ext>
    </p:extLst>
  </p:cSld>
  <p:clrMapOvr>
    <a:masterClrMapping/>
  </p:clrMapOvr>
  <p:transition xmlns:p14="http://schemas.microsoft.com/office/powerpoint/2010/main" spd="med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Shape 85"/>
          <p:cNvSpPr>
            <a:spLocks noGrp="1"/>
          </p:cNvSpPr>
          <p:nvPr>
            <p:ph type="pic" sz="quarter" idx="13"/>
          </p:nvPr>
        </p:nvSpPr>
        <p:spPr>
          <a:xfrm>
            <a:off x="4679156" y="254496"/>
            <a:ext cx="4205883" cy="2062758"/>
          </a:xfrm>
          <a:prstGeom prst="rect">
            <a:avLst/>
          </a:prstGeom>
          <a:ln w="9525">
            <a:round/>
          </a:ln>
        </p:spPr>
        <p:txBody>
          <a:bodyPr lIns="57396" tIns="28698" rIns="57396" bIns="28698" anchor="t">
            <a:noAutofit/>
          </a:bodyPr>
          <a:lstStyle/>
          <a:p>
            <a:endParaRPr/>
          </a:p>
        </p:txBody>
      </p:sp>
      <p:sp>
        <p:nvSpPr>
          <p:cNvPr id="86" name="Shape 86"/>
          <p:cNvSpPr>
            <a:spLocks noGrp="1"/>
          </p:cNvSpPr>
          <p:nvPr>
            <p:ph type="pic" sz="half" idx="14"/>
          </p:nvPr>
        </p:nvSpPr>
        <p:spPr>
          <a:xfrm>
            <a:off x="4679156" y="2464594"/>
            <a:ext cx="4205883" cy="2424410"/>
          </a:xfrm>
          <a:prstGeom prst="rect">
            <a:avLst/>
          </a:prstGeom>
          <a:ln w="9525">
            <a:round/>
          </a:ln>
        </p:spPr>
        <p:txBody>
          <a:bodyPr lIns="57396" tIns="28698" rIns="57396" bIns="28698" anchor="t">
            <a:noAutofit/>
          </a:bodyPr>
          <a:lstStyle/>
          <a:p>
            <a:endParaRPr/>
          </a:p>
        </p:txBody>
      </p:sp>
      <p:sp>
        <p:nvSpPr>
          <p:cNvPr id="87" name="Shape 87"/>
          <p:cNvSpPr>
            <a:spLocks noGrp="1"/>
          </p:cNvSpPr>
          <p:nvPr>
            <p:ph type="pic" idx="15"/>
          </p:nvPr>
        </p:nvSpPr>
        <p:spPr>
          <a:xfrm>
            <a:off x="285750" y="254496"/>
            <a:ext cx="4205883" cy="4634508"/>
          </a:xfrm>
          <a:prstGeom prst="rect">
            <a:avLst/>
          </a:prstGeom>
          <a:ln w="9525">
            <a:round/>
          </a:ln>
        </p:spPr>
        <p:txBody>
          <a:bodyPr lIns="57396" tIns="28698" rIns="57396" bIns="28698" anchor="t">
            <a:noAutofit/>
          </a:bodyPr>
          <a:lstStyle/>
          <a:p>
            <a:endParaRPr/>
          </a:p>
        </p:txBody>
      </p:sp>
      <p:sp>
        <p:nvSpPr>
          <p:cNvPr id="88" name="Shape 88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393912334"/>
      </p:ext>
    </p:extLst>
  </p:cSld>
  <p:clrMapOvr>
    <a:masterClrMapping/>
  </p:clrMapOvr>
  <p:transition xmlns:p14="http://schemas.microsoft.com/office/powerpoint/2010/main" spd="med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Default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>
            <a:spLocks noGrp="1"/>
          </p:cNvSpPr>
          <p:nvPr>
            <p:ph type="title"/>
          </p:nvPr>
        </p:nvSpPr>
        <p:spPr>
          <a:xfrm>
            <a:off x="669727" y="234404"/>
            <a:ext cx="7804547" cy="1138535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100000"/>
              </a:lnSpc>
              <a:defRPr sz="5000" b="0" cap="none" spc="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1pPr>
          </a:lstStyle>
          <a:p>
            <a:pPr>
              <a:defRPr>
                <a:effectLst/>
              </a:defRPr>
            </a:pPr>
            <a:r>
              <a:t>Title Text</a:t>
            </a:r>
          </a:p>
        </p:txBody>
      </p:sp>
      <p:sp>
        <p:nvSpPr>
          <p:cNvPr id="120" name="Shape 120"/>
          <p:cNvSpPr>
            <a:spLocks noGrp="1"/>
          </p:cNvSpPr>
          <p:nvPr>
            <p:ph type="body" idx="1"/>
          </p:nvPr>
        </p:nvSpPr>
        <p:spPr>
          <a:xfrm>
            <a:off x="669727" y="1372940"/>
            <a:ext cx="7804547" cy="3315146"/>
          </a:xfrm>
          <a:prstGeom prst="rect">
            <a:avLst/>
          </a:prstGeom>
        </p:spPr>
        <p:txBody>
          <a:bodyPr/>
          <a:lstStyle>
            <a:lvl1pPr>
              <a:spcBef>
                <a:spcPts val="2636"/>
              </a:spcBef>
              <a:defRPr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1pPr>
            <a:lvl2pPr marL="837038" indent="-558025">
              <a:spcBef>
                <a:spcPts val="2636"/>
              </a:spcBef>
              <a:defRPr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2pPr>
            <a:lvl3pPr marL="1116051" indent="-558025">
              <a:spcBef>
                <a:spcPts val="2636"/>
              </a:spcBef>
              <a:defRPr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3pPr>
            <a:lvl4pPr marL="1395063" indent="-558025">
              <a:spcBef>
                <a:spcPts val="2636"/>
              </a:spcBef>
              <a:defRPr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4pPr>
            <a:lvl5pPr marL="1674076" indent="-558025">
              <a:spcBef>
                <a:spcPts val="2636"/>
              </a:spcBef>
              <a:defRPr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5pPr>
          </a:lstStyle>
          <a:p>
            <a:pPr>
              <a:defRPr>
                <a:effectLst/>
              </a:defRPr>
            </a:pPr>
            <a:r>
              <a:t>Body Level One</a:t>
            </a:r>
          </a:p>
          <a:p>
            <a:pPr lvl="1">
              <a:defRPr>
                <a:effectLst/>
              </a:defRPr>
            </a:pPr>
            <a:r>
              <a:t>Body Level Two</a:t>
            </a:r>
          </a:p>
          <a:p>
            <a:pPr lvl="2">
              <a:defRPr>
                <a:effectLst/>
              </a:defRPr>
            </a:pPr>
            <a:r>
              <a:t>Body Level Three</a:t>
            </a:r>
          </a:p>
          <a:p>
            <a:pPr lvl="3">
              <a:defRPr>
                <a:effectLst/>
              </a:defRPr>
            </a:pPr>
            <a:r>
              <a:t>Body Level Four</a:t>
            </a:r>
          </a:p>
          <a:p>
            <a:pPr lvl="4">
              <a:defRPr>
                <a:effectLst/>
              </a:defRPr>
            </a:pPr>
            <a:r>
              <a:t>Body Level Five</a:t>
            </a:r>
          </a:p>
        </p:txBody>
      </p:sp>
      <p:sp>
        <p:nvSpPr>
          <p:cNvPr id="121" name="Shape 121"/>
          <p:cNvSpPr>
            <a:spLocks noGrp="1"/>
          </p:cNvSpPr>
          <p:nvPr>
            <p:ph type="sldNum" sz="quarter" idx="2"/>
          </p:nvPr>
        </p:nvSpPr>
        <p:spPr>
          <a:xfrm>
            <a:off x="4437425" y="4878958"/>
            <a:ext cx="259104" cy="200918"/>
          </a:xfrm>
          <a:prstGeom prst="rect">
            <a:avLst/>
          </a:prstGeom>
        </p:spPr>
        <p:txBody>
          <a:bodyPr/>
          <a:lstStyle>
            <a:lvl1pPr>
              <a:defRPr b="0" cap="none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1pPr>
          </a:lstStyle>
          <a:p>
            <a:pPr>
              <a:defRPr>
                <a:effectLst/>
              </a:defRPr>
            </a:pPr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935564497"/>
      </p:ext>
    </p:extLst>
  </p:cSld>
  <p:clrMapOvr>
    <a:masterClrMapping/>
  </p:clrMapOvr>
  <p:transition xmlns:p14="http://schemas.microsoft.com/office/powerpoint/2010/main"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E3797C-B71C-49B1-87BB-F62C6A67453F}" type="datetimeFigureOut">
              <a:rPr lang="en-US" smtClean="0"/>
              <a:t>2/2/17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06A36-AC23-4516-8D99-4A7E380A1E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73160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E3797C-B71C-49B1-87BB-F62C6A67453F}" type="datetimeFigureOut">
              <a:rPr lang="en-US" smtClean="0"/>
              <a:t>2/2/17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06A36-AC23-4516-8D99-4A7E380A1E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61370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E3797C-B71C-49B1-87BB-F62C6A67453F}" type="datetimeFigureOut">
              <a:rPr lang="en-US" smtClean="0"/>
              <a:t>2/2/17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06A36-AC23-4516-8D99-4A7E380A1E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97456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E3797C-B71C-49B1-87BB-F62C6A67453F}" type="datetimeFigureOut">
              <a:rPr lang="en-US" smtClean="0"/>
              <a:t>2/2/17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06A36-AC23-4516-8D99-4A7E380A1E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97949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E3797C-B71C-49B1-87BB-F62C6A67453F}" type="datetimeFigureOut">
              <a:rPr lang="en-US" smtClean="0"/>
              <a:t>2/2/17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06A36-AC23-4516-8D99-4A7E380A1E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94235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E3797C-B71C-49B1-87BB-F62C6A67453F}" type="datetimeFigureOut">
              <a:rPr lang="en-US" smtClean="0"/>
              <a:t>2/2/17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06A36-AC23-4516-8D99-4A7E380A1E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58690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E3797C-B71C-49B1-87BB-F62C6A67453F}" type="datetimeFigureOut">
              <a:rPr lang="en-US" smtClean="0"/>
              <a:t>2/2/17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06A36-AC23-4516-8D99-4A7E380A1E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0093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4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3.xml"/><Relationship Id="rId12" Type="http://schemas.openxmlformats.org/officeDocument/2006/relationships/slideLayout" Target="../slideLayouts/slideLayout24.xml"/><Relationship Id="rId13" Type="http://schemas.openxmlformats.org/officeDocument/2006/relationships/slideLayout" Target="../slideLayouts/slideLayout25.xml"/><Relationship Id="rId14" Type="http://schemas.openxmlformats.org/officeDocument/2006/relationships/slideLayout" Target="../slideLayouts/slideLayout26.xml"/><Relationship Id="rId15" Type="http://schemas.openxmlformats.org/officeDocument/2006/relationships/slideLayout" Target="../slideLayouts/slideLayout27.xml"/><Relationship Id="rId16" Type="http://schemas.openxmlformats.org/officeDocument/2006/relationships/theme" Target="../theme/theme2.xml"/><Relationship Id="rId1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4.xml"/><Relationship Id="rId3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7.xml"/><Relationship Id="rId6" Type="http://schemas.openxmlformats.org/officeDocument/2006/relationships/slideLayout" Target="../slideLayouts/slideLayout18.xml"/><Relationship Id="rId7" Type="http://schemas.openxmlformats.org/officeDocument/2006/relationships/slideLayout" Target="../slideLayouts/slideLayout19.xml"/><Relationship Id="rId8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E3797C-B71C-49B1-87BB-F62C6A67453F}" type="datetimeFigureOut">
              <a:rPr lang="en-US" smtClean="0"/>
              <a:t>2/2/17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506A36-AC23-4516-8D99-4A7E380A1EC9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 descr="Slide25.jpg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1653" y="508668"/>
            <a:ext cx="9450980" cy="39871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50334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E3797C-B71C-49B1-87BB-F62C6A67453F}" type="datetimeFigureOut">
              <a:rPr lang="en-US" smtClean="0"/>
              <a:t>2/2/17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506A36-AC23-4516-8D99-4A7E380A1E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92954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  <p:sldLayoutId id="2147483686" r:id="rId13"/>
    <p:sldLayoutId id="2147483687" r:id="rId14"/>
    <p:sldLayoutId id="2147483688" r:id="rId15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Relationship Id="rId2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image" Target="../media/image21.png"/><Relationship Id="rId3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image" Target="../media/image24.ti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4" Type="http://schemas.openxmlformats.org/officeDocument/2006/relationships/image" Target="../media/image26.png"/><Relationship Id="rId5" Type="http://schemas.openxmlformats.org/officeDocument/2006/relationships/image" Target="../media/image27.png"/><Relationship Id="rId6" Type="http://schemas.openxmlformats.org/officeDocument/2006/relationships/image" Target="../media/image28.png"/><Relationship Id="rId1" Type="http://schemas.openxmlformats.org/officeDocument/2006/relationships/slideLayout" Target="../slideLayouts/slideLayout27.xml"/><Relationship Id="rId2" Type="http://schemas.openxmlformats.org/officeDocument/2006/relationships/notesSlide" Target="../notesSlides/notesSlide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image" Target="../media/image32.jpe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4.png"/><Relationship Id="rId3" Type="http://schemas.openxmlformats.org/officeDocument/2006/relationships/image" Target="../media/image35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image" Target="../media/image6.jp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image" Target="../media/image7.jp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4" Type="http://schemas.openxmlformats.org/officeDocument/2006/relationships/image" Target="../media/image10.jpg"/><Relationship Id="rId5" Type="http://schemas.openxmlformats.org/officeDocument/2006/relationships/image" Target="../media/image11.jpg"/><Relationship Id="rId6" Type="http://schemas.openxmlformats.org/officeDocument/2006/relationships/image" Target="../media/image12.jpg"/><Relationship Id="rId7" Type="http://schemas.openxmlformats.org/officeDocument/2006/relationships/image" Target="../media/image13.jpg"/><Relationship Id="rId8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52400" y="1"/>
            <a:ext cx="9685865" cy="51435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80860" y="1200151"/>
            <a:ext cx="5877563" cy="3394472"/>
          </a:xfrm>
          <a:ln>
            <a:solidFill>
              <a:schemeClr val="accent5">
                <a:lumMod val="50000"/>
              </a:schemeClr>
            </a:solidFill>
          </a:ln>
        </p:spPr>
        <p:txBody>
          <a:bodyPr/>
          <a:lstStyle/>
          <a:p>
            <a:pPr marL="0" indent="0" algn="ctr">
              <a:buNone/>
            </a:pPr>
            <a:r>
              <a:rPr lang="en-US" dirty="0" smtClean="0"/>
              <a:t>I am convinced that life is 10% what happens to me </a:t>
            </a:r>
          </a:p>
          <a:p>
            <a:pPr marL="0" indent="0" algn="ctr">
              <a:buNone/>
            </a:pPr>
            <a:r>
              <a:rPr lang="en-US" dirty="0" smtClean="0"/>
              <a:t>and 90% how I react to it.</a:t>
            </a:r>
          </a:p>
          <a:p>
            <a:pPr marL="0" indent="0" algn="ctr">
              <a:buNone/>
            </a:pPr>
            <a:endParaRPr lang="en-US" dirty="0"/>
          </a:p>
          <a:p>
            <a:pPr marL="0" indent="0" algn="ctr">
              <a:buNone/>
            </a:pPr>
            <a:r>
              <a:rPr lang="en-US" sz="2400" dirty="0" smtClean="0"/>
              <a:t> </a:t>
            </a:r>
            <a:r>
              <a:rPr lang="en-US" sz="2400" b="1" i="1" dirty="0"/>
              <a:t>-Charles R. </a:t>
            </a:r>
            <a:r>
              <a:rPr lang="en-US" sz="2400" b="1" i="1" dirty="0" err="1"/>
              <a:t>Swindoll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28691062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962421"/>
          </a:xfrm>
          <a:ln>
            <a:solidFill>
              <a:schemeClr val="accent3">
                <a:lumMod val="75000"/>
              </a:schemeClr>
            </a:solidFill>
          </a:ln>
        </p:spPr>
        <p:txBody>
          <a:bodyPr>
            <a:normAutofit/>
          </a:bodyPr>
          <a:lstStyle/>
          <a:p>
            <a:r>
              <a:rPr lang="en-US" sz="2400" dirty="0" smtClean="0"/>
              <a:t>Objectives Winter Semester 2017 </a:t>
            </a:r>
            <a:br>
              <a:rPr lang="en-US" sz="2400" dirty="0" smtClean="0"/>
            </a:br>
            <a:r>
              <a:rPr lang="en-US" sz="2400" dirty="0" smtClean="0"/>
              <a:t>Thinking  Bigger </a:t>
            </a:r>
            <a:r>
              <a:rPr lang="mr-IN" sz="2400" dirty="0" smtClean="0"/>
              <a:t>…</a:t>
            </a:r>
            <a:r>
              <a:rPr lang="en-US" sz="2400" dirty="0" smtClean="0"/>
              <a:t> Reaching Higher  </a:t>
            </a: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02265"/>
            <a:ext cx="8229600" cy="2573868"/>
          </a:xfrm>
          <a:ln>
            <a:solidFill>
              <a:schemeClr val="accent3">
                <a:lumMod val="75000"/>
              </a:schemeClr>
            </a:solidFill>
          </a:ln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dirty="0" smtClean="0"/>
              <a:t>	In this Winter 2017 semester, we are preparing ourselves to:</a:t>
            </a:r>
          </a:p>
          <a:p>
            <a:r>
              <a:rPr lang="en-US" sz="2000" dirty="0" smtClean="0"/>
              <a:t>Expand our thinking </a:t>
            </a:r>
            <a:endParaRPr lang="en-US" sz="2000" dirty="0"/>
          </a:p>
          <a:p>
            <a:r>
              <a:rPr lang="en-US" sz="2000" dirty="0" smtClean="0"/>
              <a:t>And see the possibilities that lie within each of us… including picturing ourselves achieving the ranks of Executive and Key Coordinator.   </a:t>
            </a:r>
          </a:p>
          <a:p>
            <a:r>
              <a:rPr lang="en-US" sz="2000" b="1" dirty="0" smtClean="0"/>
              <a:t>We will achieve these ranks by becoming an Executive Coordinator on the inside </a:t>
            </a:r>
            <a:r>
              <a:rPr lang="mr-IN" sz="2000" b="1" dirty="0" smtClean="0"/>
              <a:t>…</a:t>
            </a:r>
            <a:r>
              <a:rPr lang="en-US" sz="2000" b="1" dirty="0" smtClean="0"/>
              <a:t> even as we assemble and empower the team that will take us there </a:t>
            </a:r>
            <a:r>
              <a:rPr lang="mr-IN" sz="2000" b="1" dirty="0" smtClean="0"/>
              <a:t>…</a:t>
            </a:r>
            <a:r>
              <a:rPr lang="en-US" sz="2000" b="1" dirty="0" smtClean="0"/>
              <a:t> on the outside.</a:t>
            </a:r>
          </a:p>
          <a:p>
            <a:pPr marL="0" indent="0">
              <a:buNone/>
            </a:pPr>
            <a:endParaRPr lang="en-US" sz="2000" b="1" dirty="0" smtClean="0"/>
          </a:p>
        </p:txBody>
      </p:sp>
      <p:sp>
        <p:nvSpPr>
          <p:cNvPr id="4" name="Rectangle 3"/>
          <p:cNvSpPr/>
          <p:nvPr/>
        </p:nvSpPr>
        <p:spPr>
          <a:xfrm>
            <a:off x="457200" y="3774979"/>
            <a:ext cx="8229600" cy="1323439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en-US" sz="2000" dirty="0" smtClean="0"/>
              <a:t>	Exciting </a:t>
            </a:r>
            <a:r>
              <a:rPr lang="en-US" sz="2000" dirty="0"/>
              <a:t>new perks are coming from the company around these 2 ranks, starting with the  automatic qualifying for Top Achievers Trip to CHINA and the Great Wall when we achieve Key Coordinator .</a:t>
            </a:r>
            <a:r>
              <a:rPr lang="en-US" sz="2000" dirty="0" smtClean="0"/>
              <a:t>.</a:t>
            </a:r>
          </a:p>
          <a:p>
            <a:r>
              <a:rPr lang="en-US" sz="2000" dirty="0"/>
              <a:t>	</a:t>
            </a:r>
            <a:r>
              <a:rPr lang="en-US" sz="2000" dirty="0" smtClean="0"/>
              <a:t>	 </a:t>
            </a:r>
            <a:r>
              <a:rPr lang="en-US" sz="2000" dirty="0"/>
              <a:t>But stay tuned </a:t>
            </a:r>
            <a:r>
              <a:rPr lang="mr-IN" sz="2000" dirty="0"/>
              <a:t>…</a:t>
            </a:r>
            <a:r>
              <a:rPr lang="en-US" sz="2000" dirty="0"/>
              <a:t> more to come</a:t>
            </a:r>
            <a:r>
              <a:rPr lang="en-US" sz="2000" dirty="0" smtClean="0"/>
              <a:t>.					</a:t>
            </a:r>
            <a:r>
              <a:rPr lang="en-US" sz="2000" dirty="0" err="1" smtClean="0"/>
              <a:t>lisa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02871547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8133" y="225691"/>
            <a:ext cx="6451599" cy="857250"/>
          </a:xfrm>
        </p:spPr>
        <p:txBody>
          <a:bodyPr>
            <a:normAutofit/>
          </a:bodyPr>
          <a:lstStyle/>
          <a:p>
            <a:r>
              <a:rPr lang="en-US" sz="2800" dirty="0" smtClean="0"/>
              <a:t>Objectives </a:t>
            </a:r>
            <a:r>
              <a:rPr lang="en-US" sz="2800" dirty="0" smtClean="0"/>
              <a:t>#4 </a:t>
            </a:r>
            <a:r>
              <a:rPr lang="mr-IN" sz="2800" dirty="0" smtClean="0"/>
              <a:t>–</a:t>
            </a:r>
            <a:r>
              <a:rPr lang="en-US" sz="2800" dirty="0" smtClean="0"/>
              <a:t> Charlene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199" y="2024644"/>
            <a:ext cx="8466667" cy="2590800"/>
          </a:xfrm>
        </p:spPr>
        <p:txBody>
          <a:bodyPr>
            <a:normAutofit/>
          </a:bodyPr>
          <a:lstStyle/>
          <a:p>
            <a:r>
              <a:rPr lang="en-US" sz="2000" dirty="0" smtClean="0"/>
              <a:t>Today our goal is to understand the financial realities of American families  and how a Shaklee business can offer solutions and possibilities for financial freedom.</a:t>
            </a:r>
          </a:p>
          <a:p>
            <a:r>
              <a:rPr lang="en-US" sz="2000" dirty="0" smtClean="0"/>
              <a:t>We will learn how to have conversations about business and finance and the Shaklee income options.                                     </a:t>
            </a:r>
            <a:r>
              <a:rPr lang="en-US" sz="2000" dirty="0" err="1" smtClean="0"/>
              <a:t>lisa</a:t>
            </a:r>
            <a:endParaRPr lang="en-US" sz="2000" dirty="0" smtClean="0"/>
          </a:p>
          <a:p>
            <a:endParaRPr lang="en-US" sz="2000" dirty="0" smtClean="0"/>
          </a:p>
          <a:p>
            <a:endParaRPr lang="en-US" sz="2000" dirty="0"/>
          </a:p>
        </p:txBody>
      </p:sp>
      <p:sp>
        <p:nvSpPr>
          <p:cNvPr id="8" name="Rectangle 7"/>
          <p:cNvSpPr/>
          <p:nvPr/>
        </p:nvSpPr>
        <p:spPr>
          <a:xfrm>
            <a:off x="1066799" y="1063229"/>
            <a:ext cx="7620000" cy="707886"/>
          </a:xfrm>
          <a:prstGeom prst="rect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sz="2000" dirty="0" smtClean="0"/>
              <a:t>To be effective leaders, we will want to know our numbers </a:t>
            </a:r>
            <a:r>
              <a:rPr lang="mr-IN" sz="2000" dirty="0" smtClean="0"/>
              <a:t>…</a:t>
            </a:r>
            <a:r>
              <a:rPr lang="en-US" sz="2000" dirty="0" smtClean="0"/>
              <a:t> and how to coach our business partners to reach their income goals.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699252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685800" y="2046286"/>
            <a:ext cx="7772400" cy="1486164"/>
          </a:xfrm>
          <a:ln>
            <a:solidFill>
              <a:schemeClr val="tx2">
                <a:lumMod val="75000"/>
              </a:schemeClr>
            </a:solidFill>
          </a:ln>
        </p:spPr>
        <p:txBody>
          <a:bodyPr>
            <a:normAutofit/>
          </a:bodyPr>
          <a:lstStyle/>
          <a:p>
            <a:r>
              <a:rPr lang="en-US" dirty="0" smtClean="0"/>
              <a:t>Presidential Master Coordinator Charlene </a:t>
            </a:r>
            <a:r>
              <a:rPr lang="en-US" dirty="0" err="1" smtClean="0"/>
              <a:t>Fike</a:t>
            </a:r>
            <a:endParaRPr lang="en-US" dirty="0"/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>
          <a:xfrm>
            <a:off x="1371600" y="3763430"/>
            <a:ext cx="6400800" cy="991635"/>
          </a:xfrm>
          <a:ln>
            <a:solidFill>
              <a:schemeClr val="bg2">
                <a:lumMod val="25000"/>
              </a:schemeClr>
            </a:solidFill>
          </a:ln>
        </p:spPr>
        <p:txBody>
          <a:bodyPr>
            <a:normAutofit/>
          </a:bodyPr>
          <a:lstStyle/>
          <a:p>
            <a:r>
              <a:rPr lang="en-US" sz="4800" dirty="0" smtClean="0">
                <a:solidFill>
                  <a:schemeClr val="tx1"/>
                </a:solidFill>
              </a:rPr>
              <a:t>Money Wise</a:t>
            </a:r>
            <a:endParaRPr lang="en-US" sz="4800" dirty="0">
              <a:solidFill>
                <a:schemeClr val="tx1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57575" y="92328"/>
            <a:ext cx="1928825" cy="1928825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8144932" y="4385733"/>
            <a:ext cx="9990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lisa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554277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0" name="airplane window view.png"/>
          <p:cNvPicPr>
            <a:picLocks noGrp="1" noChangeAspect="1"/>
          </p:cNvPicPr>
          <p:nvPr>
            <p:ph type="pic" idx="13"/>
          </p:nvPr>
        </p:nvPicPr>
        <p:blipFill>
          <a:blip r:embed="rId2">
            <a:extLst/>
          </a:blip>
          <a:srcRect t="24844" b="24844"/>
          <a:stretch>
            <a:fillRect/>
          </a:stretch>
        </p:blipFill>
        <p:spPr>
          <a:prstGeom prst="rect">
            <a:avLst/>
          </a:prstGeom>
          <a:ln w="25400">
            <a:miter lim="400000"/>
          </a:ln>
          <a:effectLst>
            <a:outerShdw blurRad="101600" dist="38100" dir="5400000" rotWithShape="0">
              <a:srgbClr val="000000">
                <a:alpha val="50000"/>
              </a:srgbClr>
            </a:outerShdw>
          </a:effectLst>
        </p:spPr>
      </p:pic>
      <p:sp>
        <p:nvSpPr>
          <p:cNvPr id="131" name="Shape 131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 fontScale="90000"/>
          </a:bodyPr>
          <a:lstStyle/>
          <a:p>
            <a:r>
              <a:t>What would life </a:t>
            </a:r>
            <a:r>
              <a:rPr>
                <a:solidFill>
                  <a:srgbClr val="3F3D3B"/>
                </a:solidFill>
              </a:rPr>
              <a:t>look</a:t>
            </a:r>
            <a:r>
              <a:t> like</a:t>
            </a:r>
          </a:p>
        </p:txBody>
      </p:sp>
      <p:sp>
        <p:nvSpPr>
          <p:cNvPr id="132" name="Shape 132"/>
          <p:cNvSpPr>
            <a:spLocks noGrp="1"/>
          </p:cNvSpPr>
          <p:nvPr>
            <p:ph type="body" sz="quarter" idx="1"/>
          </p:nvPr>
        </p:nvSpPr>
        <p:spPr>
          <a:xfrm>
            <a:off x="803341" y="4106221"/>
            <a:ext cx="7875984" cy="973655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ctr" defTabSz="359368">
              <a:defRPr sz="3528" spc="282">
                <a:effectLst>
                  <a:outerShdw blurRad="24892" dist="24892" dir="5520000" rotWithShape="0">
                    <a:srgbClr val="FFFFFF">
                      <a:alpha val="71999"/>
                    </a:srgbClr>
                  </a:outerShdw>
                </a:effectLst>
              </a:defRPr>
            </a:pPr>
            <a:r>
              <a:rPr sz="2400" b="1" dirty="0">
                <a:latin typeface="+mj-lt"/>
                <a:ea typeface="+mj-ea"/>
                <a:cs typeface="+mj-cs"/>
                <a:sym typeface="Avenir Next"/>
              </a:rPr>
              <a:t>if you added</a:t>
            </a:r>
            <a:r>
              <a:rPr sz="2400" dirty="0"/>
              <a:t> </a:t>
            </a:r>
            <a:r>
              <a:rPr sz="2400" b="1" dirty="0">
                <a:latin typeface="+mj-lt"/>
                <a:ea typeface="+mj-ea"/>
                <a:cs typeface="+mj-cs"/>
                <a:sym typeface="Avenir Next"/>
              </a:rPr>
              <a:t>$1,200 </a:t>
            </a:r>
            <a:r>
              <a:rPr lang="en-US" sz="2400" b="1" dirty="0" smtClean="0">
                <a:latin typeface="+mj-lt"/>
                <a:ea typeface="+mj-ea"/>
                <a:cs typeface="+mj-cs"/>
                <a:sym typeface="Avenir Next"/>
              </a:rPr>
              <a:t>to</a:t>
            </a:r>
            <a:r>
              <a:rPr sz="2400" b="1" dirty="0" smtClean="0">
                <a:latin typeface="+mj-lt"/>
                <a:ea typeface="+mj-ea"/>
                <a:cs typeface="+mj-cs"/>
                <a:sym typeface="Avenir Next"/>
              </a:rPr>
              <a:t> </a:t>
            </a:r>
            <a:r>
              <a:rPr sz="2400" b="1" dirty="0">
                <a:latin typeface="+mj-lt"/>
                <a:ea typeface="+mj-ea"/>
                <a:cs typeface="+mj-cs"/>
                <a:sym typeface="Avenir Next"/>
              </a:rPr>
              <a:t>$</a:t>
            </a:r>
            <a:r>
              <a:rPr sz="2400" b="1" dirty="0" smtClean="0">
                <a:latin typeface="+mj-lt"/>
                <a:ea typeface="+mj-ea"/>
                <a:cs typeface="+mj-cs"/>
                <a:sym typeface="Avenir Next"/>
              </a:rPr>
              <a:t>4,000</a:t>
            </a:r>
            <a:r>
              <a:rPr lang="en-US" sz="2400" b="1" dirty="0" smtClean="0">
                <a:latin typeface="+mj-lt"/>
                <a:ea typeface="+mj-ea"/>
                <a:cs typeface="+mj-cs"/>
                <a:sym typeface="Avenir Next"/>
              </a:rPr>
              <a:t>/month</a:t>
            </a:r>
            <a:r>
              <a:rPr sz="2400" b="1" dirty="0" smtClean="0">
                <a:latin typeface="+mj-lt"/>
                <a:ea typeface="+mj-ea"/>
                <a:cs typeface="+mj-cs"/>
                <a:sym typeface="Avenir Next"/>
              </a:rPr>
              <a:t>      </a:t>
            </a:r>
            <a:r>
              <a:rPr sz="2400" dirty="0" smtClean="0"/>
              <a:t>     </a:t>
            </a:r>
            <a:endParaRPr sz="2400" dirty="0"/>
          </a:p>
          <a:p>
            <a:pPr algn="ctr" defTabSz="359368">
              <a:defRPr sz="3528" b="1" spc="282">
                <a:effectLst>
                  <a:outerShdw blurRad="24892" dist="24892" dir="5520000" rotWithShape="0">
                    <a:srgbClr val="FFFFFF">
                      <a:alpha val="71999"/>
                    </a:srgbClr>
                  </a:outerShdw>
                </a:effectLst>
                <a:latin typeface="+mj-lt"/>
                <a:ea typeface="+mj-ea"/>
                <a:cs typeface="+mj-cs"/>
                <a:sym typeface="Avenir Next"/>
              </a:defRPr>
            </a:pPr>
            <a:r>
              <a:rPr sz="2400" dirty="0"/>
              <a:t>side income?</a:t>
            </a:r>
          </a:p>
        </p:txBody>
      </p:sp>
    </p:spTree>
    <p:extLst>
      <p:ext uri="{BB962C8B-B14F-4D97-AF65-F5344CB8AC3E}">
        <p14:creationId xmlns:p14="http://schemas.microsoft.com/office/powerpoint/2010/main" val="224263785"/>
      </p:ext>
    </p:extLst>
  </p:cSld>
  <p:clrMapOvr>
    <a:masterClrMapping/>
  </p:clrMapOvr>
  <p:transition xmlns:p14="http://schemas.microsoft.com/office/powerpoint/2010/main"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6" name="pasted-image.png"/>
          <p:cNvPicPr>
            <a:picLocks noGrp="1" noChangeAspect="1"/>
          </p:cNvPicPr>
          <p:nvPr>
            <p:ph type="pic" idx="15"/>
          </p:nvPr>
        </p:nvPicPr>
        <p:blipFill>
          <a:blip r:embed="rId3">
            <a:extLst/>
          </a:blip>
          <a:srcRect l="4624" r="4624"/>
          <a:stretch>
            <a:fillRect/>
          </a:stretch>
        </p:blipFill>
        <p:spPr>
          <a:prstGeom prst="rect">
            <a:avLst/>
          </a:prstGeom>
          <a:ln w="25400">
            <a:miter lim="400000"/>
          </a:ln>
          <a:effectLst>
            <a:outerShdw blurRad="101600" dist="38100" dir="5400000" rotWithShape="0">
              <a:srgbClr val="000000">
                <a:alpha val="50000"/>
              </a:srgbClr>
            </a:outerShdw>
          </a:effectLst>
        </p:spPr>
      </p:pic>
      <p:sp>
        <p:nvSpPr>
          <p:cNvPr id="137" name="Shape 137"/>
          <p:cNvSpPr/>
          <p:nvPr/>
        </p:nvSpPr>
        <p:spPr>
          <a:xfrm>
            <a:off x="4859867" y="1004406"/>
            <a:ext cx="3911600" cy="117239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square" lIns="31887" tIns="31887" rIns="31887" bIns="31887" anchor="ctr">
            <a:spAutoFit/>
          </a:bodyPr>
          <a:lstStyle/>
          <a:p>
            <a:pPr algn="ctr">
              <a:defRPr i="0">
                <a:solidFill>
                  <a:srgbClr val="3D3531"/>
                </a:solidFill>
                <a:latin typeface="Avenir Next Demi Bold"/>
                <a:ea typeface="Avenir Next Demi Bold"/>
                <a:cs typeface="Avenir Next Demi Bold"/>
                <a:sym typeface="Avenir Next Demi Bold"/>
              </a:defRPr>
            </a:pPr>
            <a:r>
              <a:rPr sz="2400" i="1" dirty="0"/>
              <a:t>26%</a:t>
            </a:r>
            <a:r>
              <a:rPr sz="2400" dirty="0"/>
              <a:t> of all Americans </a:t>
            </a:r>
          </a:p>
          <a:p>
            <a:pPr algn="ctr">
              <a:defRPr i="0">
                <a:solidFill>
                  <a:srgbClr val="3D3531"/>
                </a:solidFill>
                <a:latin typeface="Avenir Next Demi Bold"/>
                <a:ea typeface="Avenir Next Demi Bold"/>
                <a:cs typeface="Avenir Next Demi Bold"/>
                <a:sym typeface="Avenir Next Demi Bold"/>
              </a:defRPr>
            </a:pPr>
            <a:r>
              <a:rPr sz="2400" dirty="0"/>
              <a:t>have no </a:t>
            </a:r>
            <a:r>
              <a:rPr sz="2400" dirty="0" smtClean="0"/>
              <a:t>emergency </a:t>
            </a:r>
            <a:r>
              <a:rPr sz="2400" dirty="0"/>
              <a:t>savings </a:t>
            </a:r>
            <a:r>
              <a:rPr sz="2400" dirty="0" smtClean="0"/>
              <a:t>whatsoever</a:t>
            </a:r>
            <a:endParaRPr sz="2400" dirty="0"/>
          </a:p>
        </p:txBody>
      </p:sp>
      <p:sp>
        <p:nvSpPr>
          <p:cNvPr id="138" name="Shape 138"/>
          <p:cNvSpPr/>
          <p:nvPr/>
        </p:nvSpPr>
        <p:spPr>
          <a:xfrm>
            <a:off x="4712495" y="2433781"/>
            <a:ext cx="3872705" cy="15417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square" lIns="31887" tIns="31887" rIns="31887" bIns="31887" anchor="ctr">
            <a:spAutoFit/>
          </a:bodyPr>
          <a:lstStyle/>
          <a:p>
            <a:pPr algn="ctr">
              <a:defRPr>
                <a:solidFill>
                  <a:srgbClr val="383735"/>
                </a:solidFill>
                <a:latin typeface="Avenir Next Demi Bold"/>
                <a:ea typeface="Avenir Next Demi Bold"/>
                <a:cs typeface="Avenir Next Demi Bold"/>
                <a:sym typeface="Avenir Next Demi Bold"/>
              </a:defRPr>
            </a:pPr>
            <a:r>
              <a:rPr sz="2400" dirty="0"/>
              <a:t>1 in 3</a:t>
            </a:r>
            <a:r>
              <a:rPr sz="2400" dirty="0"/>
              <a:t> </a:t>
            </a:r>
            <a:r>
              <a:rPr sz="2400" i="0" dirty="0"/>
              <a:t>women in America are </a:t>
            </a:r>
            <a:r>
              <a:rPr sz="2400" dirty="0" smtClean="0"/>
              <a:t>ONE PAYCHECK</a:t>
            </a:r>
            <a:r>
              <a:rPr lang="en-US" sz="2400" dirty="0" smtClean="0"/>
              <a:t> </a:t>
            </a:r>
            <a:r>
              <a:rPr sz="2400" dirty="0" smtClean="0"/>
              <a:t>away </a:t>
            </a:r>
            <a:r>
              <a:rPr sz="2400" dirty="0"/>
              <a:t>from disaster if</a:t>
            </a:r>
          </a:p>
          <a:p>
            <a:pPr algn="ctr">
              <a:defRPr i="0">
                <a:solidFill>
                  <a:srgbClr val="383735"/>
                </a:solidFill>
                <a:latin typeface="Avenir Next Demi Bold"/>
                <a:ea typeface="Avenir Next Demi Bold"/>
                <a:cs typeface="Avenir Next Demi Bold"/>
                <a:sym typeface="Avenir Next Demi Bold"/>
              </a:defRPr>
            </a:pPr>
            <a:r>
              <a:rPr sz="2400" dirty="0"/>
              <a:t>an emergency strikes</a:t>
            </a:r>
          </a:p>
        </p:txBody>
      </p:sp>
    </p:spTree>
    <p:extLst>
      <p:ext uri="{BB962C8B-B14F-4D97-AF65-F5344CB8AC3E}">
        <p14:creationId xmlns:p14="http://schemas.microsoft.com/office/powerpoint/2010/main" val="2162899407"/>
      </p:ext>
    </p:extLst>
  </p:cSld>
  <p:clrMapOvr>
    <a:masterClrMapping/>
  </p:clrMapOvr>
  <p:transition xmlns:p14="http://schemas.microsoft.com/office/powerpoint/2010/main"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2" name="pasted-image.png"/>
          <p:cNvPicPr>
            <a:picLocks noGrp="1" noChangeAspect="1"/>
          </p:cNvPicPr>
          <p:nvPr>
            <p:ph type="pic" idx="14"/>
          </p:nvPr>
        </p:nvPicPr>
        <p:blipFill>
          <a:blip r:embed="rId2">
            <a:extLst/>
          </a:blip>
          <a:srcRect l="7053" r="7053"/>
          <a:stretch>
            <a:fillRect/>
          </a:stretch>
        </p:blipFill>
        <p:spPr>
          <a:xfrm>
            <a:off x="361652" y="1721197"/>
            <a:ext cx="4391779" cy="2531566"/>
          </a:xfrm>
          <a:prstGeom prst="rect">
            <a:avLst/>
          </a:prstGeom>
          <a:ln w="25400">
            <a:miter lim="400000"/>
          </a:ln>
          <a:effectLst>
            <a:outerShdw blurRad="101600" dist="38100" dir="5400000" rotWithShape="0">
              <a:srgbClr val="000000">
                <a:alpha val="50000"/>
              </a:srgbClr>
            </a:outerShdw>
          </a:effectLst>
        </p:spPr>
      </p:pic>
      <p:sp>
        <p:nvSpPr>
          <p:cNvPr id="143" name="Shape 143"/>
          <p:cNvSpPr/>
          <p:nvPr/>
        </p:nvSpPr>
        <p:spPr>
          <a:xfrm>
            <a:off x="435208" y="282122"/>
            <a:ext cx="7618302" cy="52606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31887" tIns="31887" rIns="31887" bIns="31887" anchor="ctr">
            <a:spAutoFit/>
          </a:bodyPr>
          <a:lstStyle>
            <a:lvl1pPr algn="l">
              <a:lnSpc>
                <a:spcPct val="80000"/>
              </a:lnSpc>
              <a:defRPr sz="3600" b="1" i="0" cap="all" spc="288">
                <a:solidFill>
                  <a:srgbClr val="3E3B39"/>
                </a:solidFill>
                <a:latin typeface="+mj-lt"/>
                <a:ea typeface="+mj-ea"/>
                <a:cs typeface="+mj-cs"/>
                <a:sym typeface="Avenir Next"/>
              </a:defRPr>
            </a:lvl1pPr>
          </a:lstStyle>
          <a:p>
            <a:r>
              <a:rPr lang="en-US" cap="none" dirty="0" smtClean="0"/>
              <a:t>Average Credit Card Debt By Age:</a:t>
            </a:r>
            <a:endParaRPr lang="en-US" cap="none" dirty="0"/>
          </a:p>
        </p:txBody>
      </p:sp>
      <p:sp>
        <p:nvSpPr>
          <p:cNvPr id="144" name="Shape 144"/>
          <p:cNvSpPr/>
          <p:nvPr/>
        </p:nvSpPr>
        <p:spPr>
          <a:xfrm>
            <a:off x="5013306" y="973699"/>
            <a:ext cx="3865926" cy="3943151"/>
          </a:xfrm>
          <a:prstGeom prst="rect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31887" tIns="31887" rIns="31887" bIns="31887" anchor="ctr">
            <a:spAutoFit/>
          </a:bodyPr>
          <a:lstStyle/>
          <a:p>
            <a:pPr>
              <a:lnSpc>
                <a:spcPct val="90000"/>
              </a:lnSpc>
              <a:spcBef>
                <a:spcPts val="2009"/>
              </a:spcBef>
              <a:defRPr sz="3600" i="0">
                <a:solidFill>
                  <a:srgbClr val="343230"/>
                </a:solidFill>
                <a:latin typeface="Avenir Next Demi Bold"/>
                <a:ea typeface="Avenir Next Demi Bold"/>
                <a:cs typeface="Avenir Next Demi Bold"/>
                <a:sym typeface="Avenir Next Demi Bold"/>
              </a:defRPr>
            </a:pPr>
            <a:r>
              <a:rPr sz="2400" dirty="0"/>
              <a:t>20 — 35 years 	</a:t>
            </a:r>
            <a:r>
              <a:rPr lang="en-US" sz="2400" dirty="0" smtClean="0"/>
              <a:t>	</a:t>
            </a:r>
            <a:r>
              <a:rPr sz="2400" dirty="0" smtClean="0"/>
              <a:t>$</a:t>
            </a:r>
            <a:r>
              <a:rPr sz="2400" dirty="0"/>
              <a:t>5,808</a:t>
            </a:r>
            <a:endParaRPr sz="2400" b="1" dirty="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>
              <a:lnSpc>
                <a:spcPct val="90000"/>
              </a:lnSpc>
              <a:spcBef>
                <a:spcPts val="2009"/>
              </a:spcBef>
              <a:defRPr sz="3600" i="0">
                <a:solidFill>
                  <a:srgbClr val="343230"/>
                </a:solidFill>
                <a:latin typeface="Avenir Next Demi Bold"/>
                <a:ea typeface="Avenir Next Demi Bold"/>
                <a:cs typeface="Avenir Next Demi Bold"/>
                <a:sym typeface="Avenir Next Demi Bold"/>
              </a:defRPr>
            </a:pPr>
            <a:r>
              <a:rPr sz="2400" dirty="0"/>
              <a:t>35 – 44 years		$8,235</a:t>
            </a:r>
            <a:endParaRPr sz="2400" b="1" dirty="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>
              <a:lnSpc>
                <a:spcPct val="90000"/>
              </a:lnSpc>
              <a:spcBef>
                <a:spcPts val="2009"/>
              </a:spcBef>
              <a:defRPr sz="3600" i="0">
                <a:solidFill>
                  <a:srgbClr val="343230"/>
                </a:solidFill>
                <a:latin typeface="Avenir Next Demi Bold"/>
                <a:ea typeface="Avenir Next Demi Bold"/>
                <a:cs typeface="Avenir Next Demi Bold"/>
                <a:sym typeface="Avenir Next Demi Bold"/>
              </a:defRPr>
            </a:pPr>
            <a:r>
              <a:rPr sz="2400" dirty="0"/>
              <a:t>45 – 54 years		$9,096</a:t>
            </a:r>
            <a:endParaRPr sz="2400" b="1" dirty="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>
              <a:lnSpc>
                <a:spcPct val="90000"/>
              </a:lnSpc>
              <a:spcBef>
                <a:spcPts val="2009"/>
              </a:spcBef>
              <a:defRPr sz="3600" i="0">
                <a:solidFill>
                  <a:srgbClr val="343230"/>
                </a:solidFill>
                <a:latin typeface="Avenir Next Demi Bold"/>
                <a:ea typeface="Avenir Next Demi Bold"/>
                <a:cs typeface="Avenir Next Demi Bold"/>
                <a:sym typeface="Avenir Next Demi Bold"/>
              </a:defRPr>
            </a:pPr>
            <a:r>
              <a:rPr sz="2400" dirty="0"/>
              <a:t>55 – 64 years		$8,158</a:t>
            </a:r>
            <a:endParaRPr sz="2400" b="1" dirty="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>
              <a:lnSpc>
                <a:spcPct val="90000"/>
              </a:lnSpc>
              <a:spcBef>
                <a:spcPts val="2009"/>
              </a:spcBef>
              <a:defRPr sz="3600" i="0">
                <a:solidFill>
                  <a:srgbClr val="343230"/>
                </a:solidFill>
                <a:latin typeface="Avenir Next Demi Bold"/>
                <a:ea typeface="Avenir Next Demi Bold"/>
                <a:cs typeface="Avenir Next Demi Bold"/>
                <a:sym typeface="Avenir Next Demi Bold"/>
              </a:defRPr>
            </a:pPr>
            <a:r>
              <a:rPr sz="2400" dirty="0"/>
              <a:t>65 – 69 years		$6,876</a:t>
            </a:r>
            <a:endParaRPr sz="2400" b="1" dirty="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>
              <a:lnSpc>
                <a:spcPct val="90000"/>
              </a:lnSpc>
              <a:spcBef>
                <a:spcPts val="2009"/>
              </a:spcBef>
              <a:defRPr sz="3600" i="0">
                <a:solidFill>
                  <a:srgbClr val="343230"/>
                </a:solidFill>
                <a:latin typeface="Avenir Next Demi Bold"/>
                <a:ea typeface="Avenir Next Demi Bold"/>
                <a:cs typeface="Avenir Next Demi Bold"/>
                <a:sym typeface="Avenir Next Demi Bold"/>
              </a:defRPr>
            </a:pPr>
            <a:r>
              <a:rPr sz="2400" dirty="0"/>
              <a:t>70 – 74 years		$6,465</a:t>
            </a:r>
            <a:endParaRPr sz="2400" b="1" dirty="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>
              <a:lnSpc>
                <a:spcPct val="90000"/>
              </a:lnSpc>
              <a:spcBef>
                <a:spcPts val="2009"/>
              </a:spcBef>
              <a:defRPr sz="3600" i="0">
                <a:solidFill>
                  <a:srgbClr val="343230"/>
                </a:solidFill>
                <a:latin typeface="Avenir Next Demi Bold"/>
                <a:ea typeface="Avenir Next Demi Bold"/>
                <a:cs typeface="Avenir Next Demi Bold"/>
                <a:sym typeface="Avenir Next Demi Bold"/>
              </a:defRPr>
            </a:pPr>
            <a:r>
              <a:rPr sz="2400" dirty="0"/>
              <a:t>75+			          </a:t>
            </a:r>
            <a:r>
              <a:rPr lang="en-US" sz="2400" dirty="0" smtClean="0"/>
              <a:t>  </a:t>
            </a:r>
            <a:r>
              <a:rPr sz="2400" dirty="0" smtClean="0"/>
              <a:t>$</a:t>
            </a:r>
            <a:r>
              <a:rPr sz="2400" dirty="0"/>
              <a:t>5,638</a:t>
            </a:r>
          </a:p>
        </p:txBody>
      </p:sp>
    </p:spTree>
    <p:extLst>
      <p:ext uri="{BB962C8B-B14F-4D97-AF65-F5344CB8AC3E}">
        <p14:creationId xmlns:p14="http://schemas.microsoft.com/office/powerpoint/2010/main" val="889552007"/>
      </p:ext>
    </p:extLst>
  </p:cSld>
  <p:clrMapOvr>
    <a:masterClrMapping/>
  </p:clrMapOvr>
  <p:transition xmlns:p14="http://schemas.microsoft.com/office/powerpoint/2010/main"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6" name="pasted-image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087291" y="395180"/>
            <a:ext cx="6969417" cy="2737487"/>
          </a:xfrm>
          <a:prstGeom prst="rect">
            <a:avLst/>
          </a:prstGeom>
          <a:ln w="25400">
            <a:miter lim="400000"/>
          </a:ln>
          <a:effectLst>
            <a:outerShdw blurRad="101600" dist="38100" dir="5400000" rotWithShape="0">
              <a:srgbClr val="000000">
                <a:alpha val="50000"/>
              </a:srgbClr>
            </a:outerShdw>
          </a:effectLst>
        </p:spPr>
      </p:pic>
      <p:sp>
        <p:nvSpPr>
          <p:cNvPr id="147" name="Shape 147"/>
          <p:cNvSpPr/>
          <p:nvPr/>
        </p:nvSpPr>
        <p:spPr>
          <a:xfrm>
            <a:off x="778933" y="3470231"/>
            <a:ext cx="7704667" cy="15047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square" lIns="31887" tIns="31887" rIns="31887" bIns="31887" anchor="ctr">
            <a:spAutoFit/>
          </a:bodyPr>
          <a:lstStyle/>
          <a:p>
            <a:pPr algn="ctr">
              <a:spcBef>
                <a:spcPts val="2009"/>
              </a:spcBef>
              <a:defRPr sz="3600" i="0">
                <a:solidFill>
                  <a:srgbClr val="37302C"/>
                </a:solidFill>
              </a:defRPr>
            </a:pPr>
            <a:r>
              <a:rPr sz="2400" dirty="0">
                <a:latin typeface="Avenir Next Demi Bold"/>
                <a:ea typeface="Avenir Next Demi Bold"/>
                <a:cs typeface="Avenir Next Demi Bold"/>
                <a:sym typeface="Avenir Next Demi Bold"/>
              </a:rPr>
              <a:t>The average Class of 2016 graduate has</a:t>
            </a:r>
            <a:r>
              <a:rPr sz="2400" dirty="0"/>
              <a:t> </a:t>
            </a:r>
          </a:p>
          <a:p>
            <a:pPr algn="ctr">
              <a:lnSpc>
                <a:spcPct val="80000"/>
              </a:lnSpc>
              <a:defRPr sz="3600" i="0" cap="all" spc="288">
                <a:solidFill>
                  <a:srgbClr val="3E3B39"/>
                </a:solidFill>
              </a:defRPr>
            </a:pPr>
            <a:r>
              <a:rPr sz="2400" b="1" spc="196" dirty="0">
                <a:latin typeface="+mj-lt"/>
                <a:ea typeface="+mj-ea"/>
                <a:cs typeface="+mj-cs"/>
                <a:sym typeface="Avenir Next"/>
              </a:rPr>
              <a:t>$37,172</a:t>
            </a:r>
            <a:r>
              <a:rPr sz="2400" b="1" dirty="0">
                <a:latin typeface="+mj-lt"/>
                <a:ea typeface="+mj-ea"/>
                <a:cs typeface="+mj-cs"/>
                <a:sym typeface="Avenir Next"/>
              </a:rPr>
              <a:t> in student loan </a:t>
            </a:r>
            <a:r>
              <a:rPr sz="2400" b="1" dirty="0" smtClean="0">
                <a:latin typeface="+mj-lt"/>
                <a:ea typeface="+mj-ea"/>
                <a:cs typeface="+mj-cs"/>
                <a:sym typeface="Avenir Next"/>
              </a:rPr>
              <a:t>debt</a:t>
            </a:r>
            <a:r>
              <a:rPr lang="en-US" sz="2400" b="1" dirty="0" smtClean="0">
                <a:latin typeface="+mj-lt"/>
                <a:ea typeface="+mj-ea"/>
                <a:cs typeface="+mj-cs"/>
                <a:sym typeface="Avenir Next"/>
              </a:rPr>
              <a:t>.</a:t>
            </a:r>
            <a:r>
              <a:rPr sz="2400" dirty="0" smtClean="0"/>
              <a:t>  </a:t>
            </a:r>
            <a:endParaRPr sz="2400" dirty="0"/>
          </a:p>
          <a:p>
            <a:pPr algn="ctr">
              <a:lnSpc>
                <a:spcPct val="90000"/>
              </a:lnSpc>
              <a:spcBef>
                <a:spcPts val="816"/>
              </a:spcBef>
              <a:defRPr sz="2800" i="0">
                <a:solidFill>
                  <a:srgbClr val="3E3632"/>
                </a:solidFill>
                <a:latin typeface="Avenir Next Demi Bold"/>
                <a:ea typeface="Avenir Next Demi Bold"/>
                <a:cs typeface="Avenir Next Demi Bold"/>
                <a:sym typeface="Avenir Next Demi Bold"/>
              </a:defRPr>
            </a:pPr>
            <a:r>
              <a:rPr sz="2400" dirty="0"/>
              <a:t>Research has shown the average bachelor's degree holder takes 21 years to pay off their </a:t>
            </a:r>
            <a:r>
              <a:rPr sz="2400" dirty="0" smtClean="0"/>
              <a:t>loans</a:t>
            </a:r>
            <a:r>
              <a:rPr lang="en-US" sz="2400" dirty="0" smtClean="0"/>
              <a:t>.</a:t>
            </a:r>
            <a:endParaRPr sz="2400" dirty="0"/>
          </a:p>
        </p:txBody>
      </p:sp>
    </p:spTree>
    <p:extLst>
      <p:ext uri="{BB962C8B-B14F-4D97-AF65-F5344CB8AC3E}">
        <p14:creationId xmlns:p14="http://schemas.microsoft.com/office/powerpoint/2010/main" val="889081114"/>
      </p:ext>
    </p:extLst>
  </p:cSld>
  <p:clrMapOvr>
    <a:masterClrMapping/>
  </p:clrMapOvr>
  <p:transition xmlns:p14="http://schemas.microsoft.com/office/powerpoint/2010/main"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9" name="pasted-image.png"/>
          <p:cNvPicPr>
            <a:picLocks noGrp="1" noChangeAspect="1"/>
          </p:cNvPicPr>
          <p:nvPr>
            <p:ph type="pic" idx="13"/>
          </p:nvPr>
        </p:nvPicPr>
        <p:blipFill>
          <a:blip r:embed="rId2">
            <a:extLst/>
          </a:blip>
          <a:srcRect t="12201" b="12201"/>
          <a:stretch>
            <a:fillRect/>
          </a:stretch>
        </p:blipFill>
        <p:spPr>
          <a:xfrm>
            <a:off x="626533" y="589359"/>
            <a:ext cx="7857067" cy="2964777"/>
          </a:xfrm>
          <a:prstGeom prst="rect">
            <a:avLst/>
          </a:prstGeom>
          <a:ln w="25400">
            <a:miter lim="400000"/>
          </a:ln>
          <a:effectLst>
            <a:outerShdw blurRad="101600" dist="38100" dir="5400000" rotWithShape="0">
              <a:srgbClr val="000000">
                <a:alpha val="50000"/>
              </a:srgbClr>
            </a:outerShdw>
          </a:effectLst>
        </p:spPr>
      </p:pic>
      <p:sp>
        <p:nvSpPr>
          <p:cNvPr id="150" name="Shape 150"/>
          <p:cNvSpPr>
            <a:spLocks noGrp="1"/>
          </p:cNvSpPr>
          <p:nvPr>
            <p:ph type="title"/>
          </p:nvPr>
        </p:nvSpPr>
        <p:spPr>
          <a:xfrm>
            <a:off x="4385733" y="3961838"/>
            <a:ext cx="3945467" cy="502295"/>
          </a:xfrm>
          <a:prstGeom prst="rect">
            <a:avLst/>
          </a:prstGeom>
        </p:spPr>
        <p:txBody>
          <a:bodyPr>
            <a:normAutofit fontScale="90000"/>
          </a:bodyPr>
          <a:lstStyle>
            <a:lvl1pPr algn="r"/>
          </a:lstStyle>
          <a:p>
            <a:r>
              <a:rPr dirty="0"/>
              <a:t>think differently</a:t>
            </a:r>
          </a:p>
        </p:txBody>
      </p:sp>
      <p:sp>
        <p:nvSpPr>
          <p:cNvPr id="151" name="Shape 151"/>
          <p:cNvSpPr>
            <a:spLocks noGrp="1"/>
          </p:cNvSpPr>
          <p:nvPr>
            <p:ph type="body" sz="quarter" idx="1"/>
          </p:nvPr>
        </p:nvSpPr>
        <p:spPr>
          <a:xfrm>
            <a:off x="626533" y="4000256"/>
            <a:ext cx="3355714" cy="397860"/>
          </a:xfrm>
          <a:prstGeom prst="rect">
            <a:avLst/>
          </a:prstGeom>
        </p:spPr>
        <p:txBody>
          <a:bodyPr>
            <a:normAutofit fontScale="70000" lnSpcReduction="20000"/>
          </a:bodyPr>
          <a:lstStyle>
            <a:lvl1pPr defTabSz="578358">
              <a:defRPr sz="3366" spc="269">
                <a:effectLst>
                  <a:outerShdw blurRad="25146" dist="25146" dir="5520000" rotWithShape="0">
                    <a:srgbClr val="FFFFFF">
                      <a:alpha val="71999"/>
                    </a:srgbClr>
                  </a:outerShdw>
                </a:effectLst>
              </a:defRPr>
            </a:lvl1pPr>
          </a:lstStyle>
          <a:p>
            <a:r>
              <a:rPr dirty="0"/>
              <a:t>Maybe It’s time to</a:t>
            </a:r>
          </a:p>
        </p:txBody>
      </p:sp>
    </p:spTree>
    <p:extLst>
      <p:ext uri="{BB962C8B-B14F-4D97-AF65-F5344CB8AC3E}">
        <p14:creationId xmlns:p14="http://schemas.microsoft.com/office/powerpoint/2010/main" val="3801347468"/>
      </p:ext>
    </p:extLst>
  </p:cSld>
  <p:clrMapOvr>
    <a:masterClrMapping/>
  </p:clrMapOvr>
  <p:transition xmlns:p14="http://schemas.microsoft.com/office/powerpoint/2010/main"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Shape 153"/>
          <p:cNvSpPr/>
          <p:nvPr/>
        </p:nvSpPr>
        <p:spPr>
          <a:xfrm>
            <a:off x="767615" y="1436359"/>
            <a:ext cx="1176931" cy="338838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31887" tIns="31887" rIns="31887" bIns="31887" anchor="ctr">
            <a:spAutoFit/>
          </a:bodyPr>
          <a:lstStyle/>
          <a:p>
            <a:pPr algn="r" defTabSz="286984">
              <a:defRPr i="0">
                <a:solidFill>
                  <a:srgbClr val="000000"/>
                </a:solidFill>
                <a:effectLst/>
                <a:latin typeface="Helvetica"/>
                <a:ea typeface="Helvetica"/>
                <a:cs typeface="Helvetica"/>
                <a:sym typeface="Helvetica"/>
              </a:defRPr>
            </a:pPr>
            <a:r>
              <a:rPr sz="2400" dirty="0"/>
              <a:t>$100</a:t>
            </a:r>
          </a:p>
          <a:p>
            <a:pPr algn="r" defTabSz="286984">
              <a:defRPr i="0">
                <a:solidFill>
                  <a:srgbClr val="000000"/>
                </a:solidFill>
                <a:effectLst/>
                <a:latin typeface="Helvetica"/>
                <a:ea typeface="Helvetica"/>
                <a:cs typeface="Helvetica"/>
                <a:sym typeface="Helvetica"/>
              </a:defRPr>
            </a:pPr>
            <a:r>
              <a:rPr sz="2400" dirty="0"/>
              <a:t>$200</a:t>
            </a:r>
          </a:p>
          <a:p>
            <a:pPr algn="r" defTabSz="286984">
              <a:defRPr i="0">
                <a:solidFill>
                  <a:srgbClr val="000000"/>
                </a:solidFill>
                <a:effectLst/>
                <a:latin typeface="Helvetica"/>
                <a:ea typeface="Helvetica"/>
                <a:cs typeface="Helvetica"/>
                <a:sym typeface="Helvetica"/>
              </a:defRPr>
            </a:pPr>
            <a:r>
              <a:rPr sz="2400" dirty="0"/>
              <a:t>$300</a:t>
            </a:r>
          </a:p>
          <a:p>
            <a:pPr algn="r" defTabSz="286984">
              <a:defRPr i="0">
                <a:solidFill>
                  <a:srgbClr val="000000"/>
                </a:solidFill>
                <a:effectLst/>
                <a:latin typeface="Helvetica"/>
                <a:ea typeface="Helvetica"/>
                <a:cs typeface="Helvetica"/>
                <a:sym typeface="Helvetica"/>
              </a:defRPr>
            </a:pPr>
            <a:r>
              <a:rPr sz="2400" dirty="0"/>
              <a:t>$500</a:t>
            </a:r>
          </a:p>
          <a:p>
            <a:pPr algn="r" defTabSz="286984">
              <a:defRPr i="0">
                <a:solidFill>
                  <a:srgbClr val="000000"/>
                </a:solidFill>
                <a:effectLst/>
                <a:latin typeface="Helvetica"/>
                <a:ea typeface="Helvetica"/>
                <a:cs typeface="Helvetica"/>
                <a:sym typeface="Helvetica"/>
              </a:defRPr>
            </a:pPr>
            <a:r>
              <a:rPr sz="2400" dirty="0"/>
              <a:t>$1,000</a:t>
            </a:r>
          </a:p>
          <a:p>
            <a:pPr algn="r" defTabSz="286984">
              <a:defRPr i="0">
                <a:solidFill>
                  <a:srgbClr val="000000"/>
                </a:solidFill>
                <a:effectLst/>
                <a:latin typeface="Helvetica"/>
                <a:ea typeface="Helvetica"/>
                <a:cs typeface="Helvetica"/>
                <a:sym typeface="Helvetica"/>
              </a:defRPr>
            </a:pPr>
            <a:r>
              <a:rPr sz="2400" dirty="0"/>
              <a:t>$2,000</a:t>
            </a:r>
          </a:p>
          <a:p>
            <a:pPr algn="r" defTabSz="286984">
              <a:defRPr i="0">
                <a:solidFill>
                  <a:srgbClr val="000000"/>
                </a:solidFill>
                <a:effectLst/>
                <a:latin typeface="Helvetica"/>
                <a:ea typeface="Helvetica"/>
                <a:cs typeface="Helvetica"/>
                <a:sym typeface="Helvetica"/>
              </a:defRPr>
            </a:pPr>
            <a:r>
              <a:rPr sz="2400" dirty="0"/>
              <a:t>$3,000</a:t>
            </a:r>
          </a:p>
          <a:p>
            <a:pPr algn="r" defTabSz="286984">
              <a:defRPr i="0">
                <a:solidFill>
                  <a:srgbClr val="000000"/>
                </a:solidFill>
                <a:effectLst/>
                <a:latin typeface="Helvetica"/>
                <a:ea typeface="Helvetica"/>
                <a:cs typeface="Helvetica"/>
                <a:sym typeface="Helvetica"/>
              </a:defRPr>
            </a:pPr>
            <a:r>
              <a:rPr sz="2400" dirty="0"/>
              <a:t>$5,000               </a:t>
            </a:r>
          </a:p>
          <a:p>
            <a:pPr algn="r" defTabSz="286984">
              <a:defRPr i="0">
                <a:solidFill>
                  <a:srgbClr val="000000"/>
                </a:solidFill>
                <a:effectLst/>
                <a:latin typeface="Helvetica"/>
                <a:ea typeface="Helvetica"/>
                <a:cs typeface="Helvetica"/>
                <a:sym typeface="Helvetica"/>
              </a:defRPr>
            </a:pPr>
            <a:r>
              <a:rPr sz="2400" dirty="0"/>
              <a:t>$10,000</a:t>
            </a:r>
          </a:p>
        </p:txBody>
      </p:sp>
      <p:sp>
        <p:nvSpPr>
          <p:cNvPr id="154" name="Shape 154"/>
          <p:cNvSpPr/>
          <p:nvPr/>
        </p:nvSpPr>
        <p:spPr>
          <a:xfrm>
            <a:off x="3251924" y="1436359"/>
            <a:ext cx="1612948" cy="338838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31887" tIns="31887" rIns="31887" bIns="31887" anchor="ctr">
            <a:spAutoFit/>
          </a:bodyPr>
          <a:lstStyle/>
          <a:p>
            <a:pPr algn="r" defTabSz="286984">
              <a:defRPr i="0">
                <a:solidFill>
                  <a:srgbClr val="000000"/>
                </a:solidFill>
                <a:effectLst/>
                <a:latin typeface="Helvetica"/>
                <a:ea typeface="Helvetica"/>
                <a:cs typeface="Helvetica"/>
                <a:sym typeface="Helvetica"/>
              </a:defRPr>
            </a:pPr>
            <a:r>
              <a:rPr sz="2400" dirty="0"/>
              <a:t>$24,000</a:t>
            </a:r>
          </a:p>
          <a:p>
            <a:pPr algn="r" defTabSz="286984">
              <a:defRPr i="0">
                <a:solidFill>
                  <a:srgbClr val="000000"/>
                </a:solidFill>
                <a:effectLst/>
                <a:latin typeface="Helvetica"/>
                <a:ea typeface="Helvetica"/>
                <a:cs typeface="Helvetica"/>
                <a:sym typeface="Helvetica"/>
              </a:defRPr>
            </a:pPr>
            <a:r>
              <a:rPr sz="2400" dirty="0"/>
              <a:t>$48,000</a:t>
            </a:r>
          </a:p>
          <a:p>
            <a:pPr algn="r" defTabSz="286984">
              <a:defRPr i="0">
                <a:solidFill>
                  <a:srgbClr val="000000"/>
                </a:solidFill>
                <a:effectLst/>
                <a:latin typeface="Helvetica"/>
                <a:ea typeface="Helvetica"/>
                <a:cs typeface="Helvetica"/>
                <a:sym typeface="Helvetica"/>
              </a:defRPr>
            </a:pPr>
            <a:r>
              <a:rPr sz="2400" dirty="0"/>
              <a:t>$72,000</a:t>
            </a:r>
          </a:p>
          <a:p>
            <a:pPr algn="r" defTabSz="286984">
              <a:defRPr i="0">
                <a:solidFill>
                  <a:srgbClr val="000000"/>
                </a:solidFill>
                <a:effectLst/>
                <a:latin typeface="Helvetica"/>
                <a:ea typeface="Helvetica"/>
                <a:cs typeface="Helvetica"/>
                <a:sym typeface="Helvetica"/>
              </a:defRPr>
            </a:pPr>
            <a:r>
              <a:rPr sz="2400" dirty="0"/>
              <a:t>$120,000</a:t>
            </a:r>
          </a:p>
          <a:p>
            <a:pPr algn="r" defTabSz="286984">
              <a:defRPr i="0">
                <a:solidFill>
                  <a:srgbClr val="000000"/>
                </a:solidFill>
                <a:effectLst/>
                <a:latin typeface="Helvetica"/>
                <a:ea typeface="Helvetica"/>
                <a:cs typeface="Helvetica"/>
                <a:sym typeface="Helvetica"/>
              </a:defRPr>
            </a:pPr>
            <a:r>
              <a:rPr sz="2400" dirty="0"/>
              <a:t>$240,000</a:t>
            </a:r>
          </a:p>
          <a:p>
            <a:pPr algn="r" defTabSz="286984">
              <a:defRPr i="0">
                <a:solidFill>
                  <a:srgbClr val="000000"/>
                </a:solidFill>
                <a:effectLst/>
                <a:latin typeface="Helvetica"/>
                <a:ea typeface="Helvetica"/>
                <a:cs typeface="Helvetica"/>
                <a:sym typeface="Helvetica"/>
              </a:defRPr>
            </a:pPr>
            <a:r>
              <a:rPr sz="2400" dirty="0"/>
              <a:t>$480,000</a:t>
            </a:r>
          </a:p>
          <a:p>
            <a:pPr algn="r" defTabSz="286984">
              <a:defRPr i="0">
                <a:solidFill>
                  <a:srgbClr val="000000"/>
                </a:solidFill>
                <a:effectLst/>
                <a:latin typeface="Helvetica"/>
                <a:ea typeface="Helvetica"/>
                <a:cs typeface="Helvetica"/>
                <a:sym typeface="Helvetica"/>
              </a:defRPr>
            </a:pPr>
            <a:r>
              <a:rPr sz="2400" dirty="0"/>
              <a:t>$720,000</a:t>
            </a:r>
          </a:p>
          <a:p>
            <a:pPr algn="r" defTabSz="286984">
              <a:defRPr i="0">
                <a:solidFill>
                  <a:srgbClr val="000000"/>
                </a:solidFill>
                <a:effectLst/>
                <a:latin typeface="Helvetica"/>
                <a:ea typeface="Helvetica"/>
                <a:cs typeface="Helvetica"/>
                <a:sym typeface="Helvetica"/>
              </a:defRPr>
            </a:pPr>
            <a:r>
              <a:rPr sz="2400" dirty="0"/>
              <a:t>$1,200,000</a:t>
            </a:r>
          </a:p>
          <a:p>
            <a:pPr algn="r" defTabSz="286984">
              <a:defRPr i="0">
                <a:solidFill>
                  <a:srgbClr val="000000"/>
                </a:solidFill>
                <a:effectLst/>
                <a:latin typeface="Helvetica"/>
                <a:ea typeface="Helvetica"/>
                <a:cs typeface="Helvetica"/>
                <a:sym typeface="Helvetica"/>
              </a:defRPr>
            </a:pPr>
            <a:r>
              <a:rPr sz="2400" dirty="0"/>
              <a:t>$2,400,000</a:t>
            </a:r>
          </a:p>
        </p:txBody>
      </p:sp>
      <p:sp>
        <p:nvSpPr>
          <p:cNvPr id="155" name="Shape 155"/>
          <p:cNvSpPr/>
          <p:nvPr/>
        </p:nvSpPr>
        <p:spPr>
          <a:xfrm>
            <a:off x="249658" y="432869"/>
            <a:ext cx="2834386" cy="8882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31887" tIns="31887" rIns="31887" bIns="31887" anchor="ctr">
            <a:spAutoFit/>
          </a:bodyPr>
          <a:lstStyle/>
          <a:p>
            <a:pPr algn="ctr">
              <a:lnSpc>
                <a:spcPct val="80000"/>
              </a:lnSpc>
              <a:defRPr sz="2200" b="1" i="0" cap="all" spc="176">
                <a:solidFill>
                  <a:srgbClr val="3E3B39"/>
                </a:solidFill>
                <a:latin typeface="+mj-lt"/>
                <a:ea typeface="+mj-ea"/>
                <a:cs typeface="+mj-cs"/>
                <a:sym typeface="Avenir Next"/>
              </a:defRPr>
            </a:pPr>
            <a:r>
              <a:rPr lang="en-US" dirty="0" smtClean="0"/>
              <a:t>if your </a:t>
            </a:r>
          </a:p>
          <a:p>
            <a:pPr algn="ctr">
              <a:lnSpc>
                <a:spcPct val="80000"/>
              </a:lnSpc>
              <a:defRPr sz="2200" b="1" i="0" cap="all" spc="176">
                <a:solidFill>
                  <a:srgbClr val="3E3B39"/>
                </a:solidFill>
                <a:latin typeface="+mj-lt"/>
                <a:ea typeface="+mj-ea"/>
                <a:cs typeface="+mj-cs"/>
                <a:sym typeface="Avenir Next"/>
              </a:defRPr>
            </a:pPr>
            <a:r>
              <a:rPr lang="en-US" dirty="0" smtClean="0"/>
              <a:t>monthly residual </a:t>
            </a:r>
          </a:p>
          <a:p>
            <a:pPr algn="ctr">
              <a:lnSpc>
                <a:spcPct val="80000"/>
              </a:lnSpc>
              <a:defRPr sz="2200" b="1" i="0" cap="all" spc="176">
                <a:solidFill>
                  <a:srgbClr val="3E3B39"/>
                </a:solidFill>
                <a:latin typeface="+mj-lt"/>
                <a:ea typeface="+mj-ea"/>
                <a:cs typeface="+mj-cs"/>
                <a:sym typeface="Avenir Next"/>
              </a:defRPr>
            </a:pPr>
            <a:r>
              <a:rPr lang="en-US" dirty="0" smtClean="0"/>
              <a:t>income is:</a:t>
            </a:r>
            <a:endParaRPr lang="en-US" dirty="0"/>
          </a:p>
        </p:txBody>
      </p:sp>
      <p:grpSp>
        <p:nvGrpSpPr>
          <p:cNvPr id="158" name="Group 158"/>
          <p:cNvGrpSpPr/>
          <p:nvPr/>
        </p:nvGrpSpPr>
        <p:grpSpPr>
          <a:xfrm>
            <a:off x="5699654" y="1058474"/>
            <a:ext cx="3071813" cy="2344043"/>
            <a:chOff x="0" y="0"/>
            <a:chExt cx="4368800" cy="4445000"/>
          </a:xfrm>
        </p:grpSpPr>
        <p:pic>
          <p:nvPicPr>
            <p:cNvPr id="157" name="pasted-image.png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127000" y="88900"/>
              <a:ext cx="4114800" cy="4114800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156" name="Picture 155"/>
            <p:cNvPicPr>
              <a:picLocks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0" y="0"/>
              <a:ext cx="4368800" cy="4445000"/>
            </a:xfrm>
            <a:prstGeom prst="rect">
              <a:avLst/>
            </a:prstGeom>
            <a:effectLst/>
          </p:spPr>
        </p:pic>
      </p:grpSp>
      <p:sp>
        <p:nvSpPr>
          <p:cNvPr id="159" name="Shape 159"/>
          <p:cNvSpPr/>
          <p:nvPr/>
        </p:nvSpPr>
        <p:spPr>
          <a:xfrm>
            <a:off x="5540680" y="3402517"/>
            <a:ext cx="3291796" cy="1172392"/>
          </a:xfrm>
          <a:prstGeom prst="rect">
            <a:avLst/>
          </a:prstGeom>
          <a:ln w="12700">
            <a:solidFill>
              <a:schemeClr val="bg2">
                <a:lumMod val="75000"/>
              </a:schemeClr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square" lIns="31887" tIns="31887" rIns="31887" bIns="31887" anchor="ctr">
            <a:spAutoFit/>
          </a:bodyPr>
          <a:lstStyle/>
          <a:p>
            <a:pPr algn="ctr">
              <a:defRPr>
                <a:solidFill>
                  <a:srgbClr val="000000"/>
                </a:solidFill>
              </a:defRPr>
            </a:pPr>
            <a:r>
              <a:rPr sz="2400" dirty="0"/>
              <a:t>Can you afford not </a:t>
            </a:r>
          </a:p>
          <a:p>
            <a:pPr algn="ctr">
              <a:defRPr>
                <a:solidFill>
                  <a:srgbClr val="000000"/>
                </a:solidFill>
              </a:defRPr>
            </a:pPr>
            <a:r>
              <a:rPr sz="2400" dirty="0"/>
              <a:t>to have a residual </a:t>
            </a:r>
          </a:p>
          <a:p>
            <a:pPr algn="ctr">
              <a:defRPr>
                <a:solidFill>
                  <a:srgbClr val="000000"/>
                </a:solidFill>
              </a:defRPr>
            </a:pPr>
            <a:r>
              <a:rPr sz="2400" dirty="0"/>
              <a:t>income stream?</a:t>
            </a:r>
          </a:p>
        </p:txBody>
      </p:sp>
      <p:sp>
        <p:nvSpPr>
          <p:cNvPr id="160" name="Shape 160"/>
          <p:cNvSpPr/>
          <p:nvPr/>
        </p:nvSpPr>
        <p:spPr>
          <a:xfrm>
            <a:off x="3251924" y="441195"/>
            <a:ext cx="2394518" cy="8882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31887" tIns="31887" rIns="31887" bIns="31887" anchor="ctr">
            <a:spAutoFit/>
          </a:bodyPr>
          <a:lstStyle/>
          <a:p>
            <a:pPr algn="ctr">
              <a:lnSpc>
                <a:spcPct val="80000"/>
              </a:lnSpc>
              <a:defRPr sz="2200" b="1" i="0" cap="all" spc="176">
                <a:solidFill>
                  <a:srgbClr val="3E3B39"/>
                </a:solidFill>
                <a:latin typeface="+mj-lt"/>
                <a:ea typeface="+mj-ea"/>
                <a:cs typeface="+mj-cs"/>
                <a:sym typeface="Avenir Next"/>
              </a:defRPr>
            </a:pPr>
            <a:r>
              <a:rPr dirty="0"/>
              <a:t>It’s like having </a:t>
            </a:r>
          </a:p>
          <a:p>
            <a:pPr algn="ctr">
              <a:lnSpc>
                <a:spcPct val="80000"/>
              </a:lnSpc>
              <a:defRPr sz="2200" b="1" i="0" cap="all" spc="176">
                <a:solidFill>
                  <a:srgbClr val="3E3B39"/>
                </a:solidFill>
                <a:latin typeface="+mj-lt"/>
                <a:ea typeface="+mj-ea"/>
                <a:cs typeface="+mj-cs"/>
                <a:sym typeface="Avenir Next"/>
              </a:defRPr>
            </a:pPr>
            <a:r>
              <a:rPr lang="en-US" dirty="0" smtClean="0"/>
              <a:t>T</a:t>
            </a:r>
            <a:r>
              <a:rPr dirty="0" smtClean="0"/>
              <a:t>his</a:t>
            </a:r>
            <a:r>
              <a:rPr lang="en-US" dirty="0" smtClean="0"/>
              <a:t> </a:t>
            </a:r>
            <a:r>
              <a:rPr dirty="0" smtClean="0"/>
              <a:t>earning </a:t>
            </a:r>
            <a:endParaRPr dirty="0"/>
          </a:p>
          <a:p>
            <a:pPr algn="ctr">
              <a:lnSpc>
                <a:spcPct val="80000"/>
              </a:lnSpc>
              <a:defRPr sz="2200" b="1" i="0" cap="all" spc="176">
                <a:solidFill>
                  <a:srgbClr val="3E3B39"/>
                </a:solidFill>
                <a:latin typeface="+mj-lt"/>
                <a:ea typeface="+mj-ea"/>
                <a:cs typeface="+mj-cs"/>
                <a:sym typeface="Avenir Next"/>
              </a:defRPr>
            </a:pPr>
            <a:r>
              <a:rPr dirty="0"/>
              <a:t>5% interest:</a:t>
            </a:r>
          </a:p>
        </p:txBody>
      </p:sp>
    </p:spTree>
    <p:extLst>
      <p:ext uri="{BB962C8B-B14F-4D97-AF65-F5344CB8AC3E}">
        <p14:creationId xmlns:p14="http://schemas.microsoft.com/office/powerpoint/2010/main" val="3512429660"/>
      </p:ext>
    </p:extLst>
  </p:cSld>
  <p:clrMapOvr>
    <a:masterClrMapping/>
  </p:clrMapOvr>
  <p:transition xmlns:p14="http://schemas.microsoft.com/office/powerpoint/2010/main" spd="slow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2" name="pasted-image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990452" y="569598"/>
            <a:ext cx="6966643" cy="3630209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2157233533"/>
      </p:ext>
    </p:extLst>
  </p:cSld>
  <p:clrMapOvr>
    <a:masterClrMapping/>
  </p:clrMapOvr>
  <p:transition xmlns:p14="http://schemas.microsoft.com/office/powerpoint/2010/main"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1" y="0"/>
            <a:ext cx="3920066" cy="5334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4572000" y="794088"/>
            <a:ext cx="4131733" cy="3785652"/>
          </a:xfrm>
          <a:prstGeom prst="rect">
            <a:avLst/>
          </a:prstGeom>
          <a:ln>
            <a:solidFill>
              <a:schemeClr val="tx2">
                <a:lumMod val="40000"/>
                <a:lumOff val="6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en-US" sz="2000" dirty="0" smtClean="0"/>
              <a:t>From Tracy </a:t>
            </a:r>
            <a:r>
              <a:rPr lang="en-US" sz="2000" dirty="0" err="1" smtClean="0"/>
              <a:t>Fixen</a:t>
            </a:r>
            <a:endParaRPr lang="en-US" sz="2000" dirty="0" smtClean="0"/>
          </a:p>
          <a:p>
            <a:endParaRPr lang="en-US" sz="2000" dirty="0"/>
          </a:p>
          <a:p>
            <a:r>
              <a:rPr lang="en-US" sz="2000" dirty="0" smtClean="0"/>
              <a:t>Just </a:t>
            </a:r>
            <a:r>
              <a:rPr lang="en-US" sz="2000" dirty="0"/>
              <a:t>doing a little research. And yes. The answer is yes. </a:t>
            </a:r>
            <a:r>
              <a:rPr lang="en-US" sz="2000" dirty="0" smtClean="0"/>
              <a:t>Network Marketing  </a:t>
            </a:r>
            <a:r>
              <a:rPr lang="en-US" sz="2000" dirty="0"/>
              <a:t>for retirement!!! </a:t>
            </a:r>
            <a:endParaRPr lang="en-US" sz="2000" dirty="0" smtClean="0"/>
          </a:p>
          <a:p>
            <a:r>
              <a:rPr lang="en-US" sz="2000" dirty="0" smtClean="0"/>
              <a:t>Stay at-home </a:t>
            </a:r>
            <a:r>
              <a:rPr lang="en-US" sz="2000" dirty="0"/>
              <a:t>moms don't have 401ks or retirement plans. But we have college to pay for, weddings to think about and future grand babies to spoil</a:t>
            </a:r>
            <a:r>
              <a:rPr lang="en-US" sz="2000" dirty="0" smtClean="0"/>
              <a:t>.</a:t>
            </a:r>
          </a:p>
          <a:p>
            <a:r>
              <a:rPr lang="en-US" sz="2000" dirty="0" smtClean="0"/>
              <a:t> </a:t>
            </a:r>
            <a:r>
              <a:rPr lang="en-US" sz="2000" dirty="0"/>
              <a:t>I don't want my </a:t>
            </a:r>
            <a:r>
              <a:rPr lang="en-US" sz="2000" dirty="0" err="1"/>
              <a:t>hunny</a:t>
            </a:r>
            <a:r>
              <a:rPr lang="en-US" sz="2000" dirty="0"/>
              <a:t> working </a:t>
            </a:r>
            <a:r>
              <a:rPr lang="en-US" sz="2000" dirty="0" err="1"/>
              <a:t>til</a:t>
            </a:r>
            <a:r>
              <a:rPr lang="en-US" sz="2000" dirty="0"/>
              <a:t> death do us part. </a:t>
            </a:r>
          </a:p>
        </p:txBody>
      </p:sp>
    </p:spTree>
    <p:extLst>
      <p:ext uri="{BB962C8B-B14F-4D97-AF65-F5344CB8AC3E}">
        <p14:creationId xmlns:p14="http://schemas.microsoft.com/office/powerpoint/2010/main" val="172787429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4" name="pasted-image.tif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083733" y="0"/>
            <a:ext cx="7061200" cy="5143501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3394025827"/>
      </p:ext>
    </p:extLst>
  </p:cSld>
  <p:clrMapOvr>
    <a:masterClrMapping/>
  </p:clrMapOvr>
  <p:transition xmlns:p14="http://schemas.microsoft.com/office/powerpoint/2010/main" spd="slow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Shape 166"/>
          <p:cNvSpPr/>
          <p:nvPr/>
        </p:nvSpPr>
        <p:spPr>
          <a:xfrm>
            <a:off x="40183" y="-116365"/>
            <a:ext cx="3203527" cy="5254005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31887" tIns="31887" rIns="31887" bIns="31887" anchor="ctr"/>
          <a:lstStyle/>
          <a:p>
            <a:pPr>
              <a:defRPr sz="2400" i="0">
                <a:solidFill>
                  <a:srgbClr val="000000"/>
                </a:solidFill>
                <a:effectLst/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/>
          </a:p>
        </p:txBody>
      </p:sp>
      <p:pic>
        <p:nvPicPr>
          <p:cNvPr id="167" name="image1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85750" y="-3349"/>
            <a:ext cx="8874994" cy="5143500"/>
          </a:xfrm>
          <a:prstGeom prst="rect">
            <a:avLst/>
          </a:prstGeom>
          <a:ln w="12700">
            <a:miter lim="400000"/>
          </a:ln>
        </p:spPr>
      </p:pic>
      <p:sp>
        <p:nvSpPr>
          <p:cNvPr id="168" name="Shape 168"/>
          <p:cNvSpPr/>
          <p:nvPr/>
        </p:nvSpPr>
        <p:spPr>
          <a:xfrm>
            <a:off x="40183" y="-116365"/>
            <a:ext cx="3203527" cy="5322652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31887" tIns="31887" rIns="31887" bIns="31887" anchor="ctr"/>
          <a:lstStyle/>
          <a:p>
            <a:pPr>
              <a:defRPr sz="2400" i="0">
                <a:solidFill>
                  <a:srgbClr val="000000"/>
                </a:solidFill>
                <a:effectLst/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/>
          </a:p>
        </p:txBody>
      </p:sp>
      <p:sp>
        <p:nvSpPr>
          <p:cNvPr id="169" name="Shape 169"/>
          <p:cNvSpPr/>
          <p:nvPr/>
        </p:nvSpPr>
        <p:spPr>
          <a:xfrm flipH="1">
            <a:off x="2778249" y="419416"/>
            <a:ext cx="3434582" cy="4419359"/>
          </a:xfrm>
          <a:prstGeom prst="line">
            <a:avLst/>
          </a:prstGeom>
          <a:ln w="50800">
            <a:solidFill>
              <a:srgbClr val="53585F"/>
            </a:solidFill>
            <a:tailEnd type="triangle"/>
          </a:ln>
        </p:spPr>
        <p:txBody>
          <a:bodyPr lIns="28697" tIns="28697" rIns="28697" bIns="28697"/>
          <a:lstStyle/>
          <a:p>
            <a:pPr>
              <a:defRPr sz="2400" i="0">
                <a:solidFill>
                  <a:srgbClr val="000000"/>
                </a:solidFill>
                <a:effectLst/>
                <a:latin typeface="Helvetica Neue"/>
                <a:ea typeface="Helvetica Neue"/>
                <a:cs typeface="Helvetica Neue"/>
                <a:sym typeface="Helvetica Neue"/>
              </a:defRPr>
            </a:pPr>
            <a:endParaRPr/>
          </a:p>
        </p:txBody>
      </p:sp>
      <p:sp>
        <p:nvSpPr>
          <p:cNvPr id="170" name="Shape 170"/>
          <p:cNvSpPr/>
          <p:nvPr/>
        </p:nvSpPr>
        <p:spPr>
          <a:xfrm>
            <a:off x="5372322" y="1624046"/>
            <a:ext cx="1758381" cy="43372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31887" tIns="31887" rIns="31887" bIns="31887" anchor="ctr">
            <a:spAutoFit/>
          </a:bodyPr>
          <a:lstStyle>
            <a:lvl1pPr algn="l">
              <a:spcBef>
                <a:spcPts val="4200"/>
              </a:spcBef>
              <a:defRPr sz="3600">
                <a:solidFill>
                  <a:srgbClr val="53585F"/>
                </a:solidFill>
                <a:latin typeface="Avenir Medium"/>
                <a:ea typeface="Avenir Medium"/>
                <a:cs typeface="Avenir Medium"/>
                <a:sym typeface="Avenir Medium"/>
              </a:defRPr>
            </a:lvl1pPr>
          </a:lstStyle>
          <a:p>
            <a:pPr>
              <a:defRPr>
                <a:effectLst/>
              </a:defRPr>
            </a:pPr>
            <a:r>
              <a:rPr sz="2400" dirty="0"/>
              <a:t>Coordinator</a:t>
            </a:r>
          </a:p>
        </p:txBody>
      </p:sp>
      <p:sp>
        <p:nvSpPr>
          <p:cNvPr id="171" name="Shape 171"/>
          <p:cNvSpPr/>
          <p:nvPr/>
        </p:nvSpPr>
        <p:spPr>
          <a:xfrm>
            <a:off x="5961682" y="940925"/>
            <a:ext cx="1205735" cy="43372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31887" tIns="31887" rIns="31887" bIns="31887" anchor="ctr">
            <a:spAutoFit/>
          </a:bodyPr>
          <a:lstStyle>
            <a:lvl1pPr algn="l">
              <a:spcBef>
                <a:spcPts val="4200"/>
              </a:spcBef>
              <a:defRPr sz="3600">
                <a:solidFill>
                  <a:srgbClr val="53585F"/>
                </a:solidFill>
                <a:latin typeface="Avenir Medium"/>
                <a:ea typeface="Avenir Medium"/>
                <a:cs typeface="Avenir Medium"/>
                <a:sym typeface="Avenir Medium"/>
              </a:defRPr>
            </a:lvl1pPr>
          </a:lstStyle>
          <a:p>
            <a:pPr>
              <a:defRPr>
                <a:effectLst/>
              </a:defRPr>
            </a:pPr>
            <a:r>
              <a:rPr sz="2400" dirty="0"/>
              <a:t>Director</a:t>
            </a:r>
          </a:p>
        </p:txBody>
      </p:sp>
      <p:sp>
        <p:nvSpPr>
          <p:cNvPr id="172" name="Shape 172"/>
          <p:cNvSpPr/>
          <p:nvPr/>
        </p:nvSpPr>
        <p:spPr>
          <a:xfrm>
            <a:off x="5675932" y="1275788"/>
            <a:ext cx="1632505" cy="43372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31887" tIns="31887" rIns="31887" bIns="31887" anchor="ctr">
            <a:spAutoFit/>
          </a:bodyPr>
          <a:lstStyle>
            <a:lvl1pPr algn="l">
              <a:spcBef>
                <a:spcPts val="4200"/>
              </a:spcBef>
              <a:defRPr sz="3600">
                <a:solidFill>
                  <a:srgbClr val="53585F"/>
                </a:solidFill>
                <a:latin typeface="Avenir Medium"/>
                <a:ea typeface="Avenir Medium"/>
                <a:cs typeface="Avenir Medium"/>
                <a:sym typeface="Avenir Medium"/>
              </a:defRPr>
            </a:lvl1pPr>
          </a:lstStyle>
          <a:p>
            <a:pPr>
              <a:defRPr>
                <a:effectLst/>
              </a:defRPr>
            </a:pPr>
            <a:r>
              <a:rPr sz="2400" dirty="0"/>
              <a:t>Sr. Director</a:t>
            </a:r>
          </a:p>
        </p:txBody>
      </p:sp>
      <p:sp>
        <p:nvSpPr>
          <p:cNvPr id="173" name="Shape 173"/>
          <p:cNvSpPr/>
          <p:nvPr/>
        </p:nvSpPr>
        <p:spPr>
          <a:xfrm>
            <a:off x="6228457" y="585970"/>
            <a:ext cx="1577632" cy="43372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31887" tIns="31887" rIns="31887" bIns="31887" anchor="ctr">
            <a:spAutoFit/>
          </a:bodyPr>
          <a:lstStyle>
            <a:lvl1pPr algn="l">
              <a:spcBef>
                <a:spcPts val="4200"/>
              </a:spcBef>
              <a:defRPr sz="3600">
                <a:solidFill>
                  <a:srgbClr val="53585F"/>
                </a:solidFill>
                <a:latin typeface="Avenir Medium"/>
                <a:ea typeface="Avenir Medium"/>
                <a:cs typeface="Avenir Medium"/>
                <a:sym typeface="Avenir Medium"/>
              </a:defRPr>
            </a:lvl1pPr>
          </a:lstStyle>
          <a:p>
            <a:pPr>
              <a:defRPr>
                <a:effectLst/>
              </a:defRPr>
            </a:pPr>
            <a:r>
              <a:rPr sz="2400" dirty="0"/>
              <a:t>Distributor</a:t>
            </a:r>
          </a:p>
        </p:txBody>
      </p:sp>
      <p:sp>
        <p:nvSpPr>
          <p:cNvPr id="174" name="Shape 174"/>
          <p:cNvSpPr/>
          <p:nvPr/>
        </p:nvSpPr>
        <p:spPr>
          <a:xfrm>
            <a:off x="6507510" y="256967"/>
            <a:ext cx="1257031" cy="43372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31887" tIns="31887" rIns="31887" bIns="31887" anchor="ctr">
            <a:spAutoFit/>
          </a:bodyPr>
          <a:lstStyle>
            <a:lvl1pPr algn="l">
              <a:spcBef>
                <a:spcPts val="4200"/>
              </a:spcBef>
              <a:defRPr sz="3600">
                <a:solidFill>
                  <a:srgbClr val="53585F"/>
                </a:solidFill>
                <a:latin typeface="Avenir Medium"/>
                <a:ea typeface="Avenir Medium"/>
                <a:cs typeface="Avenir Medium"/>
                <a:sym typeface="Avenir Medium"/>
              </a:defRPr>
            </a:lvl1pPr>
          </a:lstStyle>
          <a:p>
            <a:pPr>
              <a:defRPr>
                <a:effectLst/>
              </a:defRPr>
            </a:pPr>
            <a:r>
              <a:rPr sz="2400" dirty="0"/>
              <a:t>Member</a:t>
            </a:r>
          </a:p>
        </p:txBody>
      </p:sp>
      <p:sp>
        <p:nvSpPr>
          <p:cNvPr id="175" name="Shape 175"/>
          <p:cNvSpPr/>
          <p:nvPr/>
        </p:nvSpPr>
        <p:spPr>
          <a:xfrm>
            <a:off x="4105423" y="256967"/>
            <a:ext cx="1815327" cy="43372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31887" tIns="31887" rIns="31887" bIns="31887" anchor="ctr">
            <a:spAutoFit/>
          </a:bodyPr>
          <a:lstStyle>
            <a:lvl1pPr algn="l">
              <a:spcBef>
                <a:spcPts val="4200"/>
              </a:spcBef>
              <a:defRPr sz="3600">
                <a:solidFill>
                  <a:srgbClr val="53585F"/>
                </a:solidFill>
                <a:latin typeface="Avenir Medium"/>
                <a:ea typeface="Avenir Medium"/>
                <a:cs typeface="Avenir Medium"/>
                <a:sym typeface="Avenir Medium"/>
              </a:defRPr>
            </a:lvl1pPr>
          </a:lstStyle>
          <a:p>
            <a:pPr>
              <a:defRPr>
                <a:effectLst/>
              </a:defRPr>
            </a:pPr>
            <a:r>
              <a:rPr sz="2400" dirty="0">
                <a:solidFill>
                  <a:schemeClr val="accent5">
                    <a:lumMod val="50000"/>
                  </a:schemeClr>
                </a:solidFill>
              </a:rPr>
              <a:t>save 15-18% </a:t>
            </a:r>
          </a:p>
        </p:txBody>
      </p:sp>
      <p:sp>
        <p:nvSpPr>
          <p:cNvPr id="176" name="Shape 176"/>
          <p:cNvSpPr/>
          <p:nvPr/>
        </p:nvSpPr>
        <p:spPr>
          <a:xfrm>
            <a:off x="716607" y="4431038"/>
            <a:ext cx="1974700" cy="43372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31887" tIns="31887" rIns="31887" bIns="31887" anchor="ctr">
            <a:spAutoFit/>
          </a:bodyPr>
          <a:lstStyle>
            <a:lvl1pPr algn="l">
              <a:spcBef>
                <a:spcPts val="4200"/>
              </a:spcBef>
              <a:defRPr sz="3600" i="0">
                <a:solidFill>
                  <a:srgbClr val="53585F"/>
                </a:solidFill>
                <a:latin typeface="Avenir Heavy Oblique"/>
                <a:ea typeface="Avenir Heavy Oblique"/>
                <a:cs typeface="Avenir Heavy Oblique"/>
                <a:sym typeface="Avenir Heavy Oblique"/>
              </a:defRPr>
            </a:lvl1pPr>
          </a:lstStyle>
          <a:p>
            <a:pPr>
              <a:defRPr>
                <a:effectLst/>
              </a:defRPr>
            </a:pPr>
            <a:r>
              <a:rPr sz="2400" dirty="0"/>
              <a:t>$52,188/mo.</a:t>
            </a:r>
          </a:p>
        </p:txBody>
      </p:sp>
      <p:sp>
        <p:nvSpPr>
          <p:cNvPr id="177" name="Shape 177"/>
          <p:cNvSpPr/>
          <p:nvPr/>
        </p:nvSpPr>
        <p:spPr>
          <a:xfrm>
            <a:off x="1322709" y="3719453"/>
            <a:ext cx="1974700" cy="43372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31887" tIns="31887" rIns="31887" bIns="31887" anchor="ctr">
            <a:spAutoFit/>
          </a:bodyPr>
          <a:lstStyle>
            <a:lvl1pPr algn="l">
              <a:spcBef>
                <a:spcPts val="4200"/>
              </a:spcBef>
              <a:defRPr sz="3600" i="0">
                <a:solidFill>
                  <a:srgbClr val="53585F"/>
                </a:solidFill>
                <a:latin typeface="Avenir Heavy Oblique"/>
                <a:ea typeface="Avenir Heavy Oblique"/>
                <a:cs typeface="Avenir Heavy Oblique"/>
                <a:sym typeface="Avenir Heavy Oblique"/>
              </a:defRPr>
            </a:lvl1pPr>
          </a:lstStyle>
          <a:p>
            <a:pPr>
              <a:defRPr>
                <a:effectLst/>
              </a:defRPr>
            </a:pPr>
            <a:r>
              <a:rPr sz="2400" dirty="0"/>
              <a:t>$17,014/mo.</a:t>
            </a:r>
          </a:p>
        </p:txBody>
      </p:sp>
      <p:sp>
        <p:nvSpPr>
          <p:cNvPr id="178" name="Shape 178"/>
          <p:cNvSpPr/>
          <p:nvPr/>
        </p:nvSpPr>
        <p:spPr>
          <a:xfrm>
            <a:off x="1628551" y="3362823"/>
            <a:ext cx="1974700" cy="43372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31887" tIns="31887" rIns="31887" bIns="31887" anchor="ctr">
            <a:spAutoFit/>
          </a:bodyPr>
          <a:lstStyle>
            <a:lvl1pPr algn="l">
              <a:spcBef>
                <a:spcPts val="4200"/>
              </a:spcBef>
              <a:defRPr sz="3600" i="0">
                <a:solidFill>
                  <a:srgbClr val="53585F"/>
                </a:solidFill>
                <a:latin typeface="Avenir Heavy Oblique"/>
                <a:ea typeface="Avenir Heavy Oblique"/>
                <a:cs typeface="Avenir Heavy Oblique"/>
                <a:sym typeface="Avenir Heavy Oblique"/>
              </a:defRPr>
            </a:lvl1pPr>
          </a:lstStyle>
          <a:p>
            <a:pPr>
              <a:defRPr>
                <a:effectLst/>
              </a:defRPr>
            </a:pPr>
            <a:r>
              <a:rPr sz="2400" dirty="0"/>
              <a:t>$10,151/mo.</a:t>
            </a:r>
          </a:p>
        </p:txBody>
      </p:sp>
      <p:sp>
        <p:nvSpPr>
          <p:cNvPr id="179" name="Shape 179"/>
          <p:cNvSpPr/>
          <p:nvPr/>
        </p:nvSpPr>
        <p:spPr>
          <a:xfrm>
            <a:off x="2101824" y="2987777"/>
            <a:ext cx="1792498" cy="43372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31887" tIns="31887" rIns="31887" bIns="31887" anchor="ctr">
            <a:spAutoFit/>
          </a:bodyPr>
          <a:lstStyle>
            <a:lvl1pPr algn="l">
              <a:spcBef>
                <a:spcPts val="4200"/>
              </a:spcBef>
              <a:defRPr sz="3600" i="0">
                <a:solidFill>
                  <a:srgbClr val="53585F"/>
                </a:solidFill>
                <a:latin typeface="Avenir Heavy Oblique"/>
                <a:ea typeface="Avenir Heavy Oblique"/>
                <a:cs typeface="Avenir Heavy Oblique"/>
                <a:sym typeface="Avenir Heavy Oblique"/>
              </a:defRPr>
            </a:lvl1pPr>
          </a:lstStyle>
          <a:p>
            <a:pPr>
              <a:defRPr>
                <a:effectLst/>
              </a:defRPr>
            </a:pPr>
            <a:r>
              <a:rPr sz="2400" dirty="0"/>
              <a:t>$7,452/mo.</a:t>
            </a:r>
          </a:p>
        </p:txBody>
      </p:sp>
      <p:sp>
        <p:nvSpPr>
          <p:cNvPr id="180" name="Shape 180"/>
          <p:cNvSpPr/>
          <p:nvPr/>
        </p:nvSpPr>
        <p:spPr>
          <a:xfrm>
            <a:off x="2371948" y="2647890"/>
            <a:ext cx="1792498" cy="43372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31887" tIns="31887" rIns="31887" bIns="31887" anchor="ctr">
            <a:spAutoFit/>
          </a:bodyPr>
          <a:lstStyle>
            <a:lvl1pPr algn="l">
              <a:spcBef>
                <a:spcPts val="4200"/>
              </a:spcBef>
              <a:defRPr sz="3600" i="0">
                <a:solidFill>
                  <a:srgbClr val="53585F"/>
                </a:solidFill>
                <a:latin typeface="Avenir Heavy Oblique"/>
                <a:ea typeface="Avenir Heavy Oblique"/>
                <a:cs typeface="Avenir Heavy Oblique"/>
                <a:sym typeface="Avenir Heavy Oblique"/>
              </a:defRPr>
            </a:lvl1pPr>
          </a:lstStyle>
          <a:p>
            <a:pPr>
              <a:defRPr>
                <a:effectLst/>
              </a:defRPr>
            </a:pPr>
            <a:r>
              <a:rPr sz="2400" dirty="0"/>
              <a:t>$5,467/mo.</a:t>
            </a:r>
          </a:p>
        </p:txBody>
      </p:sp>
      <p:sp>
        <p:nvSpPr>
          <p:cNvPr id="181" name="Shape 181"/>
          <p:cNvSpPr/>
          <p:nvPr/>
        </p:nvSpPr>
        <p:spPr>
          <a:xfrm>
            <a:off x="2633141" y="2292935"/>
            <a:ext cx="1792498" cy="43372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31887" tIns="31887" rIns="31887" bIns="31887" anchor="ctr">
            <a:spAutoFit/>
          </a:bodyPr>
          <a:lstStyle>
            <a:lvl1pPr algn="l">
              <a:spcBef>
                <a:spcPts val="4200"/>
              </a:spcBef>
              <a:defRPr sz="3600" i="0">
                <a:solidFill>
                  <a:srgbClr val="53585F"/>
                </a:solidFill>
                <a:latin typeface="Avenir Heavy Oblique"/>
                <a:ea typeface="Avenir Heavy Oblique"/>
                <a:cs typeface="Avenir Heavy Oblique"/>
                <a:sym typeface="Avenir Heavy Oblique"/>
              </a:defRPr>
            </a:lvl1pPr>
          </a:lstStyle>
          <a:p>
            <a:pPr>
              <a:defRPr>
                <a:effectLst/>
              </a:defRPr>
            </a:pPr>
            <a:r>
              <a:rPr sz="2400" dirty="0"/>
              <a:t>$4,035/mo.</a:t>
            </a:r>
          </a:p>
        </p:txBody>
      </p:sp>
      <p:sp>
        <p:nvSpPr>
          <p:cNvPr id="182" name="Shape 182"/>
          <p:cNvSpPr/>
          <p:nvPr/>
        </p:nvSpPr>
        <p:spPr>
          <a:xfrm>
            <a:off x="2892102" y="1968118"/>
            <a:ext cx="1655902" cy="43372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31887" tIns="31887" rIns="31887" bIns="31887" anchor="ctr">
            <a:spAutoFit/>
          </a:bodyPr>
          <a:lstStyle>
            <a:lvl1pPr algn="l">
              <a:spcBef>
                <a:spcPts val="4200"/>
              </a:spcBef>
              <a:defRPr sz="3600">
                <a:solidFill>
                  <a:srgbClr val="53585F"/>
                </a:solidFill>
                <a:latin typeface="Avenir Medium"/>
                <a:ea typeface="Avenir Medium"/>
                <a:cs typeface="Avenir Medium"/>
                <a:sym typeface="Avenir Medium"/>
              </a:defRPr>
            </a:lvl1pPr>
          </a:lstStyle>
          <a:p>
            <a:pPr>
              <a:defRPr>
                <a:effectLst/>
              </a:defRPr>
            </a:pPr>
            <a:r>
              <a:rPr sz="2400" dirty="0"/>
              <a:t>$2,739/mo.</a:t>
            </a:r>
          </a:p>
        </p:txBody>
      </p:sp>
      <p:sp>
        <p:nvSpPr>
          <p:cNvPr id="183" name="Shape 183"/>
          <p:cNvSpPr/>
          <p:nvPr/>
        </p:nvSpPr>
        <p:spPr>
          <a:xfrm>
            <a:off x="3154412" y="1624046"/>
            <a:ext cx="1655902" cy="43372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31887" tIns="31887" rIns="31887" bIns="31887" anchor="ctr">
            <a:spAutoFit/>
          </a:bodyPr>
          <a:lstStyle>
            <a:lvl1pPr algn="l">
              <a:spcBef>
                <a:spcPts val="4200"/>
              </a:spcBef>
              <a:defRPr sz="3600">
                <a:solidFill>
                  <a:srgbClr val="53585F"/>
                </a:solidFill>
                <a:latin typeface="Avenir Medium"/>
                <a:ea typeface="Avenir Medium"/>
                <a:cs typeface="Avenir Medium"/>
                <a:sym typeface="Avenir Medium"/>
              </a:defRPr>
            </a:lvl1pPr>
          </a:lstStyle>
          <a:p>
            <a:pPr>
              <a:defRPr>
                <a:effectLst/>
              </a:defRPr>
            </a:pPr>
            <a:r>
              <a:rPr sz="2400" dirty="0"/>
              <a:t>$1,738/mo.</a:t>
            </a:r>
          </a:p>
        </p:txBody>
      </p:sp>
      <p:sp>
        <p:nvSpPr>
          <p:cNvPr id="184" name="Shape 184"/>
          <p:cNvSpPr/>
          <p:nvPr/>
        </p:nvSpPr>
        <p:spPr>
          <a:xfrm>
            <a:off x="3433465" y="1183455"/>
            <a:ext cx="1698683" cy="61839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31887" tIns="31887" rIns="31887" bIns="31887" anchor="ctr">
            <a:spAutoFit/>
          </a:bodyPr>
          <a:lstStyle>
            <a:lvl1pPr algn="l">
              <a:spcBef>
                <a:spcPts val="4200"/>
              </a:spcBef>
              <a:defRPr sz="3600">
                <a:solidFill>
                  <a:srgbClr val="53585F"/>
                </a:solidFill>
                <a:latin typeface="Avenir Medium"/>
                <a:ea typeface="Avenir Medium"/>
                <a:cs typeface="Avenir Medium"/>
                <a:sym typeface="Avenir Medium"/>
              </a:defRPr>
            </a:lvl1pPr>
          </a:lstStyle>
          <a:p>
            <a:pPr>
              <a:defRPr>
                <a:effectLst/>
              </a:defRPr>
            </a:pPr>
            <a:r>
              <a:rPr sz="2400" dirty="0"/>
              <a:t>$1,109/mo</a:t>
            </a:r>
            <a:r>
              <a:rPr dirty="0"/>
              <a:t>.</a:t>
            </a:r>
          </a:p>
        </p:txBody>
      </p:sp>
      <p:sp>
        <p:nvSpPr>
          <p:cNvPr id="185" name="Shape 185"/>
          <p:cNvSpPr/>
          <p:nvPr/>
        </p:nvSpPr>
        <p:spPr>
          <a:xfrm>
            <a:off x="3939108" y="940925"/>
            <a:ext cx="1399216" cy="43372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31887" tIns="31887" rIns="31887" bIns="31887" anchor="ctr">
            <a:spAutoFit/>
          </a:bodyPr>
          <a:lstStyle>
            <a:lvl1pPr algn="l">
              <a:spcBef>
                <a:spcPts val="4200"/>
              </a:spcBef>
              <a:defRPr sz="3600">
                <a:solidFill>
                  <a:srgbClr val="53585F"/>
                </a:solidFill>
                <a:latin typeface="Avenir Medium"/>
                <a:ea typeface="Avenir Medium"/>
                <a:cs typeface="Avenir Medium"/>
                <a:sym typeface="Avenir Medium"/>
              </a:defRPr>
            </a:lvl1pPr>
          </a:lstStyle>
          <a:p>
            <a:pPr>
              <a:defRPr>
                <a:effectLst/>
              </a:defRPr>
            </a:pPr>
            <a:r>
              <a:rPr sz="2400" dirty="0"/>
              <a:t>$863/mo.</a:t>
            </a:r>
          </a:p>
        </p:txBody>
      </p:sp>
      <p:sp>
        <p:nvSpPr>
          <p:cNvPr id="186" name="Shape 186"/>
          <p:cNvSpPr/>
          <p:nvPr/>
        </p:nvSpPr>
        <p:spPr>
          <a:xfrm>
            <a:off x="3619872" y="585970"/>
            <a:ext cx="2009843" cy="43372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31887" tIns="31887" rIns="31887" bIns="31887" anchor="ctr">
            <a:spAutoFit/>
          </a:bodyPr>
          <a:lstStyle>
            <a:lvl1pPr algn="l">
              <a:spcBef>
                <a:spcPts val="4200"/>
              </a:spcBef>
              <a:defRPr sz="3600">
                <a:solidFill>
                  <a:srgbClr val="53585F"/>
                </a:solidFill>
                <a:latin typeface="Avenir Medium"/>
                <a:ea typeface="Avenir Medium"/>
                <a:cs typeface="Avenir Medium"/>
                <a:sym typeface="Avenir Medium"/>
              </a:defRPr>
            </a:lvl1pPr>
          </a:lstStyle>
          <a:p>
            <a:pPr>
              <a:defRPr>
                <a:effectLst/>
              </a:defRPr>
            </a:pPr>
            <a:r>
              <a:rPr sz="2400" dirty="0"/>
              <a:t>$50-$400/mo.</a:t>
            </a:r>
          </a:p>
        </p:txBody>
      </p:sp>
      <p:sp>
        <p:nvSpPr>
          <p:cNvPr id="187" name="Shape 187"/>
          <p:cNvSpPr/>
          <p:nvPr/>
        </p:nvSpPr>
        <p:spPr>
          <a:xfrm>
            <a:off x="3539505" y="4885024"/>
            <a:ext cx="6710002" cy="2490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31887" tIns="31887" rIns="31887" bIns="31887" anchor="ctr">
            <a:spAutoFit/>
          </a:bodyPr>
          <a:lstStyle>
            <a:lvl1pPr algn="l" defTabSz="457200">
              <a:defRPr sz="1200">
                <a:solidFill>
                  <a:srgbClr val="53585F"/>
                </a:solidFill>
                <a:latin typeface="Avenir Medium"/>
                <a:ea typeface="Avenir Medium"/>
                <a:cs typeface="Avenir Medium"/>
                <a:sym typeface="Avenir Medium"/>
              </a:defRPr>
            </a:lvl1pPr>
          </a:lstStyle>
          <a:p>
            <a:pPr>
              <a:defRPr>
                <a:effectLst/>
              </a:defRPr>
            </a:pPr>
            <a:r>
              <a:t>**based on monthly amounts reported on Form 1099 MISC for all Business Leaders at that rank</a:t>
            </a:r>
          </a:p>
        </p:txBody>
      </p:sp>
      <p:sp>
        <p:nvSpPr>
          <p:cNvPr id="188" name="Shape 188"/>
          <p:cNvSpPr/>
          <p:nvPr/>
        </p:nvSpPr>
        <p:spPr>
          <a:xfrm>
            <a:off x="3456906" y="4087804"/>
            <a:ext cx="3412282" cy="43372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31887" tIns="31887" rIns="31887" bIns="31887" anchor="ctr">
            <a:spAutoFit/>
          </a:bodyPr>
          <a:lstStyle>
            <a:lvl1pPr algn="l">
              <a:spcBef>
                <a:spcPts val="4200"/>
              </a:spcBef>
              <a:defRPr sz="3600" i="0">
                <a:solidFill>
                  <a:srgbClr val="53585F"/>
                </a:solidFill>
                <a:latin typeface="Avenir Heavy Oblique"/>
                <a:ea typeface="Avenir Heavy Oblique"/>
                <a:cs typeface="Avenir Heavy Oblique"/>
                <a:sym typeface="Avenir Heavy Oblique"/>
              </a:defRPr>
            </a:lvl1pPr>
          </a:lstStyle>
          <a:p>
            <a:pPr>
              <a:defRPr>
                <a:effectLst/>
              </a:defRPr>
            </a:pPr>
            <a:r>
              <a:rPr sz="2400" dirty="0"/>
              <a:t>Sr. Master Coordinator</a:t>
            </a:r>
          </a:p>
        </p:txBody>
      </p:sp>
      <p:sp>
        <p:nvSpPr>
          <p:cNvPr id="189" name="Shape 189"/>
          <p:cNvSpPr/>
          <p:nvPr/>
        </p:nvSpPr>
        <p:spPr>
          <a:xfrm>
            <a:off x="3754934" y="3719453"/>
            <a:ext cx="2962016" cy="43372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31887" tIns="31887" rIns="31887" bIns="31887" anchor="ctr">
            <a:spAutoFit/>
          </a:bodyPr>
          <a:lstStyle>
            <a:lvl1pPr algn="l">
              <a:spcBef>
                <a:spcPts val="4200"/>
              </a:spcBef>
              <a:defRPr sz="3600" i="0">
                <a:solidFill>
                  <a:srgbClr val="53585F"/>
                </a:solidFill>
                <a:latin typeface="Avenir Heavy Oblique"/>
                <a:ea typeface="Avenir Heavy Oblique"/>
                <a:cs typeface="Avenir Heavy Oblique"/>
                <a:sym typeface="Avenir Heavy Oblique"/>
              </a:defRPr>
            </a:lvl1pPr>
          </a:lstStyle>
          <a:p>
            <a:pPr>
              <a:defRPr>
                <a:effectLst/>
              </a:defRPr>
            </a:pPr>
            <a:r>
              <a:rPr sz="2400" dirty="0"/>
              <a:t>Master Coordinator</a:t>
            </a:r>
          </a:p>
        </p:txBody>
      </p:sp>
      <p:sp>
        <p:nvSpPr>
          <p:cNvPr id="190" name="Shape 190"/>
          <p:cNvSpPr/>
          <p:nvPr/>
        </p:nvSpPr>
        <p:spPr>
          <a:xfrm>
            <a:off x="4048497" y="3362823"/>
            <a:ext cx="2956478" cy="43372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31887" tIns="31887" rIns="31887" bIns="31887" anchor="ctr">
            <a:spAutoFit/>
          </a:bodyPr>
          <a:lstStyle>
            <a:lvl1pPr algn="l">
              <a:spcBef>
                <a:spcPts val="4200"/>
              </a:spcBef>
              <a:defRPr sz="3600" i="0">
                <a:solidFill>
                  <a:srgbClr val="53585F"/>
                </a:solidFill>
                <a:latin typeface="Avenir Heavy Oblique"/>
                <a:ea typeface="Avenir Heavy Oblique"/>
                <a:cs typeface="Avenir Heavy Oblique"/>
                <a:sym typeface="Avenir Heavy Oblique"/>
              </a:defRPr>
            </a:lvl1pPr>
          </a:lstStyle>
          <a:p>
            <a:pPr>
              <a:defRPr>
                <a:effectLst/>
              </a:defRPr>
            </a:pPr>
            <a:r>
              <a:rPr sz="2400" dirty="0"/>
              <a:t>Sr. Key Coordinator</a:t>
            </a:r>
          </a:p>
        </p:txBody>
      </p:sp>
      <p:sp>
        <p:nvSpPr>
          <p:cNvPr id="191" name="Shape 191"/>
          <p:cNvSpPr/>
          <p:nvPr/>
        </p:nvSpPr>
        <p:spPr>
          <a:xfrm>
            <a:off x="4321969" y="2987777"/>
            <a:ext cx="2506213" cy="43372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31887" tIns="31887" rIns="31887" bIns="31887" anchor="ctr">
            <a:spAutoFit/>
          </a:bodyPr>
          <a:lstStyle>
            <a:lvl1pPr algn="l">
              <a:spcBef>
                <a:spcPts val="4200"/>
              </a:spcBef>
              <a:defRPr sz="3600" i="0">
                <a:solidFill>
                  <a:srgbClr val="53585F"/>
                </a:solidFill>
                <a:latin typeface="Avenir Heavy Oblique"/>
                <a:ea typeface="Avenir Heavy Oblique"/>
                <a:cs typeface="Avenir Heavy Oblique"/>
                <a:sym typeface="Avenir Heavy Oblique"/>
              </a:defRPr>
            </a:lvl1pPr>
          </a:lstStyle>
          <a:p>
            <a:pPr>
              <a:defRPr>
                <a:effectLst/>
              </a:defRPr>
            </a:pPr>
            <a:r>
              <a:rPr sz="2400" dirty="0"/>
              <a:t>Key Coordinator</a:t>
            </a:r>
          </a:p>
        </p:txBody>
      </p:sp>
      <p:sp>
        <p:nvSpPr>
          <p:cNvPr id="192" name="Shape 192"/>
          <p:cNvSpPr/>
          <p:nvPr/>
        </p:nvSpPr>
        <p:spPr>
          <a:xfrm>
            <a:off x="4601022" y="2647890"/>
            <a:ext cx="3800692" cy="43372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31887" tIns="31887" rIns="31887" bIns="31887" anchor="ctr">
            <a:spAutoFit/>
          </a:bodyPr>
          <a:lstStyle>
            <a:lvl1pPr algn="l">
              <a:spcBef>
                <a:spcPts val="4200"/>
              </a:spcBef>
              <a:defRPr sz="3600" i="0">
                <a:solidFill>
                  <a:srgbClr val="53585F"/>
                </a:solidFill>
                <a:latin typeface="Avenir Heavy Oblique"/>
                <a:ea typeface="Avenir Heavy Oblique"/>
                <a:cs typeface="Avenir Heavy Oblique"/>
                <a:sym typeface="Avenir Heavy Oblique"/>
              </a:defRPr>
            </a:lvl1pPr>
          </a:lstStyle>
          <a:p>
            <a:pPr>
              <a:defRPr>
                <a:effectLst/>
              </a:defRPr>
            </a:pPr>
            <a:r>
              <a:rPr sz="2400" dirty="0"/>
              <a:t>Sr. Executive Coordinator</a:t>
            </a:r>
          </a:p>
        </p:txBody>
      </p:sp>
      <p:sp>
        <p:nvSpPr>
          <p:cNvPr id="193" name="Shape 193"/>
          <p:cNvSpPr/>
          <p:nvPr/>
        </p:nvSpPr>
        <p:spPr>
          <a:xfrm>
            <a:off x="4865563" y="2292935"/>
            <a:ext cx="3350426" cy="43372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31887" tIns="31887" rIns="31887" bIns="31887" anchor="ctr">
            <a:spAutoFit/>
          </a:bodyPr>
          <a:lstStyle>
            <a:lvl1pPr algn="l">
              <a:spcBef>
                <a:spcPts val="4200"/>
              </a:spcBef>
              <a:defRPr sz="3600" i="0">
                <a:solidFill>
                  <a:srgbClr val="53585F"/>
                </a:solidFill>
                <a:latin typeface="Avenir Heavy Oblique"/>
                <a:ea typeface="Avenir Heavy Oblique"/>
                <a:cs typeface="Avenir Heavy Oblique"/>
                <a:sym typeface="Avenir Heavy Oblique"/>
              </a:defRPr>
            </a:lvl1pPr>
          </a:lstStyle>
          <a:p>
            <a:pPr>
              <a:defRPr>
                <a:effectLst/>
              </a:defRPr>
            </a:pPr>
            <a:r>
              <a:rPr sz="2400" dirty="0"/>
              <a:t>Executive Coordinator</a:t>
            </a:r>
          </a:p>
        </p:txBody>
      </p:sp>
      <p:sp>
        <p:nvSpPr>
          <p:cNvPr id="194" name="Shape 194"/>
          <p:cNvSpPr/>
          <p:nvPr/>
        </p:nvSpPr>
        <p:spPr>
          <a:xfrm>
            <a:off x="5127873" y="1968118"/>
            <a:ext cx="2193185" cy="43372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31887" tIns="31887" rIns="31887" bIns="31887" anchor="ctr">
            <a:spAutoFit/>
          </a:bodyPr>
          <a:lstStyle>
            <a:lvl1pPr algn="l">
              <a:spcBef>
                <a:spcPts val="4200"/>
              </a:spcBef>
              <a:defRPr sz="3600">
                <a:solidFill>
                  <a:srgbClr val="53585F"/>
                </a:solidFill>
                <a:latin typeface="Avenir Medium"/>
                <a:ea typeface="Avenir Medium"/>
                <a:cs typeface="Avenir Medium"/>
                <a:sym typeface="Avenir Medium"/>
              </a:defRPr>
            </a:lvl1pPr>
          </a:lstStyle>
          <a:p>
            <a:pPr>
              <a:defRPr>
                <a:effectLst/>
              </a:defRPr>
            </a:pPr>
            <a:r>
              <a:rPr sz="2400" dirty="0"/>
              <a:t>Sr. Coordinator</a:t>
            </a:r>
          </a:p>
        </p:txBody>
      </p:sp>
      <p:sp>
        <p:nvSpPr>
          <p:cNvPr id="195" name="Shape 195"/>
          <p:cNvSpPr/>
          <p:nvPr/>
        </p:nvSpPr>
        <p:spPr>
          <a:xfrm>
            <a:off x="3154412" y="4431038"/>
            <a:ext cx="4741236" cy="43372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31887" tIns="31887" rIns="31887" bIns="31887" anchor="ctr">
            <a:spAutoFit/>
          </a:bodyPr>
          <a:lstStyle>
            <a:lvl1pPr algn="l">
              <a:spcBef>
                <a:spcPts val="4200"/>
              </a:spcBef>
              <a:defRPr sz="3600" i="0">
                <a:solidFill>
                  <a:srgbClr val="53585F"/>
                </a:solidFill>
                <a:latin typeface="Avenir Heavy Oblique"/>
                <a:ea typeface="Avenir Heavy Oblique"/>
                <a:cs typeface="Avenir Heavy Oblique"/>
                <a:sym typeface="Avenir Heavy Oblique"/>
              </a:defRPr>
            </a:lvl1pPr>
          </a:lstStyle>
          <a:p>
            <a:pPr>
              <a:defRPr>
                <a:effectLst/>
              </a:defRPr>
            </a:pPr>
            <a:r>
              <a:rPr sz="2400" dirty="0"/>
              <a:t>Presidential Master Coordinator</a:t>
            </a:r>
          </a:p>
        </p:txBody>
      </p:sp>
      <p:sp>
        <p:nvSpPr>
          <p:cNvPr id="196" name="Shape 196"/>
          <p:cNvSpPr/>
          <p:nvPr/>
        </p:nvSpPr>
        <p:spPr>
          <a:xfrm>
            <a:off x="1051471" y="4087803"/>
            <a:ext cx="1974700" cy="43372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31887" tIns="31887" rIns="31887" bIns="31887" anchor="ctr">
            <a:spAutoFit/>
          </a:bodyPr>
          <a:lstStyle>
            <a:lvl1pPr algn="l">
              <a:spcBef>
                <a:spcPts val="4200"/>
              </a:spcBef>
              <a:defRPr sz="3600" i="0">
                <a:solidFill>
                  <a:srgbClr val="53585F"/>
                </a:solidFill>
                <a:latin typeface="Avenir Heavy Oblique"/>
                <a:ea typeface="Avenir Heavy Oblique"/>
                <a:cs typeface="Avenir Heavy Oblique"/>
                <a:sym typeface="Avenir Heavy Oblique"/>
              </a:defRPr>
            </a:lvl1pPr>
          </a:lstStyle>
          <a:p>
            <a:pPr>
              <a:defRPr>
                <a:effectLst/>
              </a:defRPr>
            </a:pPr>
            <a:r>
              <a:rPr sz="2400" dirty="0"/>
              <a:t>$21,868/mo.</a:t>
            </a:r>
          </a:p>
        </p:txBody>
      </p:sp>
      <p:pic>
        <p:nvPicPr>
          <p:cNvPr id="197" name="image2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702220" y="587685"/>
            <a:ext cx="482205" cy="197569"/>
          </a:xfrm>
          <a:prstGeom prst="rect">
            <a:avLst/>
          </a:prstGeom>
          <a:ln w="12700">
            <a:miter lim="400000"/>
          </a:ln>
        </p:spPr>
      </p:pic>
      <p:pic>
        <p:nvPicPr>
          <p:cNvPr id="198" name="image3.pn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1121792" y="1288385"/>
            <a:ext cx="958826" cy="442021"/>
          </a:xfrm>
          <a:prstGeom prst="rect">
            <a:avLst/>
          </a:prstGeom>
          <a:ln w="12700">
            <a:miter lim="400000"/>
          </a:ln>
        </p:spPr>
      </p:pic>
      <p:pic>
        <p:nvPicPr>
          <p:cNvPr id="199" name="image4.png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805904" y="2092058"/>
            <a:ext cx="795859" cy="823765"/>
          </a:xfrm>
          <a:prstGeom prst="rect">
            <a:avLst/>
          </a:prstGeom>
          <a:ln w="12700">
            <a:miter lim="400000"/>
          </a:ln>
        </p:spPr>
      </p:pic>
      <p:sp>
        <p:nvSpPr>
          <p:cNvPr id="200" name="Shape 200"/>
          <p:cNvSpPr/>
          <p:nvPr/>
        </p:nvSpPr>
        <p:spPr>
          <a:xfrm>
            <a:off x="1452328" y="666929"/>
            <a:ext cx="851064" cy="61839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31887" tIns="31887" rIns="31887" bIns="31887" anchor="ctr">
            <a:spAutoFit/>
          </a:bodyPr>
          <a:lstStyle>
            <a:lvl1pPr>
              <a:defRPr sz="3600">
                <a:solidFill>
                  <a:srgbClr val="53585F"/>
                </a:solidFill>
                <a:latin typeface="Avenir Medium"/>
                <a:ea typeface="Avenir Medium"/>
                <a:cs typeface="Avenir Medium"/>
                <a:sym typeface="Avenir Medium"/>
              </a:defRPr>
            </a:lvl1pPr>
          </a:lstStyle>
          <a:p>
            <a:pPr>
              <a:defRPr>
                <a:effectLst/>
              </a:defRPr>
            </a:pPr>
            <a:r>
              <a:t>Use</a:t>
            </a:r>
          </a:p>
        </p:txBody>
      </p:sp>
      <p:sp>
        <p:nvSpPr>
          <p:cNvPr id="201" name="Shape 201"/>
          <p:cNvSpPr/>
          <p:nvPr/>
        </p:nvSpPr>
        <p:spPr>
          <a:xfrm>
            <a:off x="805775" y="1591989"/>
            <a:ext cx="1236560" cy="61839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31887" tIns="31887" rIns="31887" bIns="31887" anchor="ctr">
            <a:spAutoFit/>
          </a:bodyPr>
          <a:lstStyle>
            <a:lvl1pPr>
              <a:defRPr sz="3600">
                <a:solidFill>
                  <a:srgbClr val="53585F"/>
                </a:solidFill>
                <a:latin typeface="Avenir Medium"/>
                <a:ea typeface="Avenir Medium"/>
                <a:cs typeface="Avenir Medium"/>
                <a:sym typeface="Avenir Medium"/>
              </a:defRPr>
            </a:lvl1pPr>
          </a:lstStyle>
          <a:p>
            <a:pPr>
              <a:defRPr>
                <a:effectLst/>
              </a:defRPr>
            </a:pPr>
            <a:r>
              <a:t>Share</a:t>
            </a:r>
          </a:p>
        </p:txBody>
      </p:sp>
      <p:sp>
        <p:nvSpPr>
          <p:cNvPr id="202" name="Shape 202"/>
          <p:cNvSpPr/>
          <p:nvPr/>
        </p:nvSpPr>
        <p:spPr>
          <a:xfrm>
            <a:off x="441028" y="2830983"/>
            <a:ext cx="1115590" cy="61839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31887" tIns="31887" rIns="31887" bIns="31887" anchor="ctr">
            <a:spAutoFit/>
          </a:bodyPr>
          <a:lstStyle>
            <a:lvl1pPr>
              <a:defRPr sz="3600">
                <a:solidFill>
                  <a:srgbClr val="53585F"/>
                </a:solidFill>
                <a:latin typeface="Avenir Medium"/>
                <a:ea typeface="Avenir Medium"/>
                <a:cs typeface="Avenir Medium"/>
                <a:sym typeface="Avenir Medium"/>
              </a:defRPr>
            </a:lvl1pPr>
          </a:lstStyle>
          <a:p>
            <a:pPr>
              <a:defRPr>
                <a:effectLst/>
              </a:defRPr>
            </a:pPr>
            <a:r>
              <a:t>Build</a:t>
            </a:r>
          </a:p>
        </p:txBody>
      </p:sp>
    </p:spTree>
    <p:extLst>
      <p:ext uri="{BB962C8B-B14F-4D97-AF65-F5344CB8AC3E}">
        <p14:creationId xmlns:p14="http://schemas.microsoft.com/office/powerpoint/2010/main" val="1123314908"/>
      </p:ext>
    </p:extLst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0" grpId="0" animBg="1" advAuto="0"/>
      <p:bldP spid="201" grpId="0" animBg="1" advAuto="0"/>
      <p:bldP spid="202" grpId="0" animBg="1" advAuto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6" name="Picture Placeholder 205"/>
          <p:cNvPicPr>
            <a:picLocks noGrp="1"/>
          </p:cNvPicPr>
          <p:nvPr>
            <p:ph type="pic" idx="13"/>
          </p:nvPr>
        </p:nvPicPr>
        <p:blipFill>
          <a:blip r:embed="rId2">
            <a:extLst/>
          </a:blip>
          <a:stretch>
            <a:fillRect/>
          </a:stretch>
        </p:blipFill>
        <p:spPr>
          <a:xfrm>
            <a:off x="508000" y="174129"/>
            <a:ext cx="8229600" cy="3295055"/>
          </a:xfrm>
          <a:prstGeom prst="rect">
            <a:avLst/>
          </a:prstGeom>
        </p:spPr>
      </p:pic>
      <p:sp>
        <p:nvSpPr>
          <p:cNvPr id="207" name="Shape 207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 fontScale="90000"/>
          </a:bodyPr>
          <a:lstStyle/>
          <a:p>
            <a:r>
              <a:rPr dirty="0"/>
              <a:t>There are options</a:t>
            </a:r>
          </a:p>
        </p:txBody>
      </p:sp>
      <p:sp>
        <p:nvSpPr>
          <p:cNvPr id="208" name="Shape 208"/>
          <p:cNvSpPr>
            <a:spLocks noGrp="1"/>
          </p:cNvSpPr>
          <p:nvPr>
            <p:ph type="body" sz="quarter" idx="1"/>
          </p:nvPr>
        </p:nvSpPr>
        <p:spPr>
          <a:xfrm>
            <a:off x="2980266" y="4159002"/>
            <a:ext cx="5275725" cy="636240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sz="3600" cap="none" dirty="0" smtClean="0"/>
              <a:t>Share the gift</a:t>
            </a:r>
            <a:endParaRPr lang="en-US" sz="3600" cap="none" dirty="0"/>
          </a:p>
        </p:txBody>
      </p:sp>
    </p:spTree>
    <p:extLst>
      <p:ext uri="{BB962C8B-B14F-4D97-AF65-F5344CB8AC3E}">
        <p14:creationId xmlns:p14="http://schemas.microsoft.com/office/powerpoint/2010/main" val="2083020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dissolv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89468" y="132930"/>
            <a:ext cx="8568266" cy="4801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u="sng" dirty="0"/>
              <a:t>Upcoming Events </a:t>
            </a:r>
            <a:r>
              <a:rPr lang="en-US" u="sng" dirty="0" smtClean="0"/>
              <a:t>Calendar</a:t>
            </a:r>
            <a:endParaRPr lang="en-US" dirty="0"/>
          </a:p>
          <a:p>
            <a:r>
              <a:rPr lang="en-US" dirty="0"/>
              <a:t>(Goal:  To have people attend EACH event)</a:t>
            </a:r>
          </a:p>
          <a:p>
            <a:r>
              <a:rPr lang="en-US" dirty="0"/>
              <a:t>(BIG Goal:  To have at least 4 people attend EACH event)</a:t>
            </a:r>
          </a:p>
          <a:p>
            <a:r>
              <a:rPr lang="en-US" dirty="0"/>
              <a:t> </a:t>
            </a:r>
          </a:p>
          <a:p>
            <a:r>
              <a:rPr lang="en-US" u="sng" dirty="0"/>
              <a:t>Affirmation</a:t>
            </a:r>
            <a:r>
              <a:rPr lang="en-US" dirty="0"/>
              <a:t>:  “People are excited when I call to ask them to these events and they want to invite their friends as well. I am confident and clear when I call them and they are excited and willing to attend because they trust me and this company.  I never have trouble finding people to attend any events that I invite them to.”</a:t>
            </a:r>
          </a:p>
          <a:p>
            <a:r>
              <a:rPr lang="en-US" dirty="0"/>
              <a:t> </a:t>
            </a:r>
          </a:p>
          <a:p>
            <a:r>
              <a:rPr lang="en-US" dirty="0"/>
              <a:t>Tuesday, January 24-  8 </a:t>
            </a:r>
            <a:r>
              <a:rPr lang="en-US" dirty="0" err="1"/>
              <a:t>cst</a:t>
            </a:r>
            <a:r>
              <a:rPr lang="en-US" dirty="0"/>
              <a:t>					Thursday, January 26- 7:15cst</a:t>
            </a:r>
          </a:p>
          <a:p>
            <a:r>
              <a:rPr lang="en-US" dirty="0"/>
              <a:t>Natural Medicine Cabinet Zoom					Sleep Health Chat (Becky’s line) </a:t>
            </a:r>
          </a:p>
          <a:p>
            <a:r>
              <a:rPr lang="en-US" dirty="0"/>
              <a:t>1.								1.</a:t>
            </a:r>
          </a:p>
          <a:p>
            <a:r>
              <a:rPr lang="en-US" dirty="0"/>
              <a:t>2.								2.</a:t>
            </a:r>
          </a:p>
          <a:p>
            <a:r>
              <a:rPr lang="en-US" dirty="0"/>
              <a:t>3.								3.</a:t>
            </a:r>
          </a:p>
          <a:p>
            <a:r>
              <a:rPr lang="en-US" dirty="0"/>
              <a:t>4.								4.</a:t>
            </a:r>
          </a:p>
          <a:p>
            <a:r>
              <a:rPr lang="en-US" dirty="0"/>
              <a:t>5.								5.</a:t>
            </a:r>
          </a:p>
          <a:p>
            <a:r>
              <a:rPr lang="en-US" dirty="0"/>
              <a:t>6.								6</a:t>
            </a:r>
            <a:r>
              <a:rPr lang="en-US" dirty="0" smtClean="0"/>
              <a:t>.							</a:t>
            </a:r>
            <a:r>
              <a:rPr lang="en-US" dirty="0" err="1" smtClean="0"/>
              <a:t>francine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808495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55600" y="342185"/>
            <a:ext cx="8432800" cy="4462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***</a:t>
            </a:r>
            <a:r>
              <a:rPr lang="en-US" dirty="0" smtClean="0"/>
              <a:t>* </a:t>
            </a:r>
            <a:r>
              <a:rPr lang="en-US" dirty="0"/>
              <a:t>3 people at each event who </a:t>
            </a:r>
            <a:r>
              <a:rPr lang="en-US" dirty="0" smtClean="0"/>
              <a:t>order, (the </a:t>
            </a:r>
            <a:r>
              <a:rPr lang="en-US" dirty="0"/>
              <a:t>average order is 50 </a:t>
            </a:r>
            <a:r>
              <a:rPr lang="en-US" dirty="0" err="1"/>
              <a:t>pv</a:t>
            </a:r>
            <a:r>
              <a:rPr lang="en-US" dirty="0" smtClean="0"/>
              <a:t>.)</a:t>
            </a:r>
          </a:p>
          <a:p>
            <a:r>
              <a:rPr lang="en-US" dirty="0" smtClean="0"/>
              <a:t>  	 </a:t>
            </a:r>
            <a:r>
              <a:rPr lang="en-US" dirty="0"/>
              <a:t>3 people x 4 </a:t>
            </a:r>
            <a:r>
              <a:rPr lang="en-US" dirty="0" smtClean="0"/>
              <a:t>events = 12  </a:t>
            </a:r>
            <a:r>
              <a:rPr lang="en-US" dirty="0"/>
              <a:t>x 50 </a:t>
            </a:r>
            <a:r>
              <a:rPr lang="en-US" dirty="0" smtClean="0"/>
              <a:t>PV </a:t>
            </a:r>
            <a:r>
              <a:rPr lang="en-US" dirty="0"/>
              <a:t>= 600 PV! </a:t>
            </a:r>
            <a:endParaRPr lang="en-US" dirty="0" smtClean="0"/>
          </a:p>
          <a:p>
            <a:r>
              <a:rPr lang="en-US" dirty="0" smtClean="0"/>
              <a:t> </a:t>
            </a:r>
            <a:r>
              <a:rPr lang="en-US" sz="2000" b="1" dirty="0"/>
              <a:t>For February, 3 people x 8 events = 24 x 50 </a:t>
            </a:r>
            <a:r>
              <a:rPr lang="en-US" sz="2000" b="1" dirty="0" smtClean="0"/>
              <a:t>PV </a:t>
            </a:r>
            <a:r>
              <a:rPr lang="en-US" sz="2000" b="1" dirty="0"/>
              <a:t>= </a:t>
            </a:r>
            <a:r>
              <a:rPr lang="en-US" sz="3200" dirty="0"/>
              <a:t>1200 PV!  </a:t>
            </a:r>
          </a:p>
          <a:p>
            <a:r>
              <a:rPr lang="en-US" dirty="0"/>
              <a:t> </a:t>
            </a:r>
          </a:p>
          <a:p>
            <a:r>
              <a:rPr lang="en-US" dirty="0"/>
              <a:t>***</a:t>
            </a:r>
            <a:r>
              <a:rPr lang="en-US" dirty="0" smtClean="0"/>
              <a:t>*</a:t>
            </a:r>
            <a:r>
              <a:rPr lang="en-US" dirty="0"/>
              <a:t>O</a:t>
            </a:r>
            <a:r>
              <a:rPr lang="en-US" dirty="0" smtClean="0"/>
              <a:t>ur </a:t>
            </a:r>
            <a:r>
              <a:rPr lang="en-US" dirty="0"/>
              <a:t>job is to invite </a:t>
            </a:r>
            <a:r>
              <a:rPr lang="en-US" dirty="0" smtClean="0"/>
              <a:t>--and </a:t>
            </a:r>
            <a:r>
              <a:rPr lang="en-US" dirty="0"/>
              <a:t>when </a:t>
            </a:r>
            <a:r>
              <a:rPr lang="en-US" dirty="0" smtClean="0"/>
              <a:t> </a:t>
            </a:r>
            <a:r>
              <a:rPr lang="en-US" dirty="0"/>
              <a:t>inviting, ask that person who else they know who would be interested in attending.  Instant Referrals!  </a:t>
            </a:r>
            <a:endParaRPr lang="en-US" dirty="0" smtClean="0"/>
          </a:p>
          <a:p>
            <a:r>
              <a:rPr lang="en-US" dirty="0" smtClean="0"/>
              <a:t>	 Reward  </a:t>
            </a:r>
            <a:r>
              <a:rPr lang="en-US" dirty="0"/>
              <a:t>customers </a:t>
            </a:r>
            <a:r>
              <a:rPr lang="en-US" dirty="0" smtClean="0"/>
              <a:t>for </a:t>
            </a:r>
            <a:r>
              <a:rPr lang="en-US" dirty="0"/>
              <a:t>referrals when an order is placed.  </a:t>
            </a:r>
          </a:p>
          <a:p>
            <a:r>
              <a:rPr lang="en-US" dirty="0"/>
              <a:t> </a:t>
            </a:r>
          </a:p>
          <a:p>
            <a:r>
              <a:rPr lang="en-US" dirty="0"/>
              <a:t>**** </a:t>
            </a:r>
            <a:r>
              <a:rPr lang="en-US" dirty="0" smtClean="0"/>
              <a:t> </a:t>
            </a:r>
            <a:r>
              <a:rPr lang="en-US" dirty="0"/>
              <a:t>A</a:t>
            </a:r>
            <a:r>
              <a:rPr lang="en-US" dirty="0" smtClean="0"/>
              <a:t>ll </a:t>
            </a:r>
            <a:r>
              <a:rPr lang="en-US" dirty="0"/>
              <a:t>of these new customers are going to earn </a:t>
            </a:r>
            <a:r>
              <a:rPr lang="en-US" dirty="0" smtClean="0"/>
              <a:t>you </a:t>
            </a:r>
            <a:r>
              <a:rPr lang="en-US" dirty="0"/>
              <a:t>POWER BONUS POINTS! </a:t>
            </a:r>
            <a:endParaRPr lang="en-US" dirty="0" smtClean="0"/>
          </a:p>
          <a:p>
            <a:r>
              <a:rPr lang="en-US" dirty="0" smtClean="0"/>
              <a:t> 	Every </a:t>
            </a:r>
            <a:r>
              <a:rPr lang="en-US" dirty="0"/>
              <a:t>time you get 15 points (a new customer with 50 </a:t>
            </a:r>
            <a:r>
              <a:rPr lang="en-US" dirty="0" smtClean="0"/>
              <a:t>PV </a:t>
            </a:r>
            <a:r>
              <a:rPr lang="en-US" dirty="0"/>
              <a:t>is 1 point</a:t>
            </a:r>
            <a:r>
              <a:rPr lang="en-US" dirty="0" smtClean="0"/>
              <a:t>,</a:t>
            </a:r>
          </a:p>
          <a:p>
            <a:r>
              <a:rPr lang="en-US" dirty="0" smtClean="0"/>
              <a:t> 	a </a:t>
            </a:r>
            <a:r>
              <a:rPr lang="en-US" dirty="0"/>
              <a:t>new customer with 100 </a:t>
            </a:r>
            <a:r>
              <a:rPr lang="en-US" dirty="0" smtClean="0"/>
              <a:t>PV </a:t>
            </a:r>
            <a:r>
              <a:rPr lang="en-US" dirty="0"/>
              <a:t>is 2 points), you get $150!!!  </a:t>
            </a:r>
            <a:r>
              <a:rPr lang="en-US" dirty="0" smtClean="0"/>
              <a:t>)</a:t>
            </a:r>
          </a:p>
          <a:p>
            <a:endParaRPr lang="en-US" dirty="0"/>
          </a:p>
          <a:p>
            <a:r>
              <a:rPr lang="en-US" dirty="0" smtClean="0"/>
              <a:t>8 new members X 100 PV =  2 sponsoring </a:t>
            </a:r>
            <a:r>
              <a:rPr lang="en-US" dirty="0" err="1" smtClean="0"/>
              <a:t>pts</a:t>
            </a:r>
            <a:r>
              <a:rPr lang="en-US" dirty="0" smtClean="0"/>
              <a:t> each  or 16 points and a Power Bonus!</a:t>
            </a:r>
          </a:p>
          <a:p>
            <a:r>
              <a:rPr lang="en-US" dirty="0" smtClean="0"/>
              <a:t>Scheduling 2 events a week in February x  3 attending each =  6 new members a week</a:t>
            </a:r>
          </a:p>
          <a:p>
            <a:r>
              <a:rPr lang="en-US" dirty="0"/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252706241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04800" y="205979"/>
            <a:ext cx="7670800" cy="708421"/>
          </a:xfrm>
          <a:ln>
            <a:solidFill>
              <a:schemeClr val="bg2">
                <a:lumMod val="50000"/>
              </a:schemeClr>
            </a:solidFill>
          </a:ln>
        </p:spPr>
        <p:txBody>
          <a:bodyPr>
            <a:normAutofit/>
          </a:bodyPr>
          <a:lstStyle/>
          <a:p>
            <a:r>
              <a:rPr lang="en-US" sz="3200" dirty="0" smtClean="0"/>
              <a:t>OK Courageous Leaders .. Time fo</a:t>
            </a:r>
            <a:r>
              <a:rPr lang="en-US" sz="3200" dirty="0"/>
              <a:t>r</a:t>
            </a:r>
            <a:r>
              <a:rPr lang="en-US" sz="3200" dirty="0" smtClean="0"/>
              <a:t> Action!</a:t>
            </a:r>
            <a:endParaRPr lang="en-US" sz="3200" dirty="0"/>
          </a:p>
        </p:txBody>
      </p:sp>
      <p:sp>
        <p:nvSpPr>
          <p:cNvPr id="6" name="TextBox 5"/>
          <p:cNvSpPr txBox="1"/>
          <p:nvPr/>
        </p:nvSpPr>
        <p:spPr>
          <a:xfrm>
            <a:off x="474132" y="2053694"/>
            <a:ext cx="8161867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2000" dirty="0" smtClean="0"/>
              <a:t>From that batch of new members, follow up with New Member Appointments in which we give members an overview of benefits of a home business... Like we saw today.</a:t>
            </a:r>
          </a:p>
          <a:p>
            <a:pPr marL="285750" indent="-285750">
              <a:buFont typeface="Arial"/>
              <a:buChar char="•"/>
            </a:pPr>
            <a:r>
              <a:rPr lang="en-US" sz="2000" dirty="0" smtClean="0"/>
              <a:t>We have been reminded today of the </a:t>
            </a:r>
            <a:r>
              <a:rPr lang="en-US" sz="2000" dirty="0" smtClean="0"/>
              <a:t>powerful ability of the Dream Plan to provide financial options and freedom. </a:t>
            </a:r>
            <a:endParaRPr lang="en-US" sz="2000" dirty="0"/>
          </a:p>
          <a:p>
            <a:pPr marL="285750" indent="-285750">
              <a:buFont typeface="Arial"/>
              <a:buChar char="•"/>
            </a:pPr>
            <a:r>
              <a:rPr lang="en-US" sz="2000" dirty="0" smtClean="0"/>
              <a:t>Choose what material you want to use to share the business opportunity.</a:t>
            </a:r>
          </a:p>
          <a:p>
            <a:pPr marL="285750" indent="-285750">
              <a:buFont typeface="Arial"/>
              <a:buChar char="•"/>
            </a:pPr>
            <a:r>
              <a:rPr lang="en-US" sz="2000" dirty="0" smtClean="0"/>
              <a:t>And what format .. </a:t>
            </a:r>
            <a:r>
              <a:rPr lang="en-US" sz="2000" dirty="0" err="1" smtClean="0"/>
              <a:t>FaceBook</a:t>
            </a:r>
            <a:r>
              <a:rPr lang="en-US" sz="2000" dirty="0" smtClean="0"/>
              <a:t> events, Zoom video conference, individual appointments, </a:t>
            </a:r>
            <a:r>
              <a:rPr lang="en-US" sz="2000" dirty="0" err="1" smtClean="0"/>
              <a:t>Shaklee.TV</a:t>
            </a:r>
            <a:r>
              <a:rPr lang="en-US" sz="2000" dirty="0" smtClean="0"/>
              <a:t> stories and business presentations, </a:t>
            </a:r>
            <a:r>
              <a:rPr lang="en-US" sz="2000" dirty="0" err="1" smtClean="0"/>
              <a:t>etc</a:t>
            </a:r>
            <a:endParaRPr lang="en-US" sz="2000" dirty="0" smtClean="0"/>
          </a:p>
          <a:p>
            <a:pPr marL="285750" indent="-285750">
              <a:buFont typeface="Arial"/>
              <a:buChar char="•"/>
            </a:pPr>
            <a:r>
              <a:rPr lang="en-US" sz="2000" dirty="0" smtClean="0"/>
              <a:t>How many people will you meet with this month?</a:t>
            </a:r>
          </a:p>
          <a:p>
            <a:endParaRPr lang="en-US" sz="2000" dirty="0" smtClean="0"/>
          </a:p>
          <a:p>
            <a:pPr marL="342900" indent="-342900">
              <a:buFont typeface="Arial"/>
              <a:buChar char="•"/>
            </a:pPr>
            <a:endParaRPr lang="en-US" sz="2000" dirty="0" smtClean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77467" y="943225"/>
            <a:ext cx="2658532" cy="1110469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474132" y="1038031"/>
            <a:ext cx="5113867" cy="1015663"/>
          </a:xfrm>
          <a:prstGeom prst="rect">
            <a:avLst/>
          </a:prstGeom>
          <a:ln>
            <a:solidFill>
              <a:schemeClr val="bg2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2000" dirty="0"/>
              <a:t>Create our goals for February </a:t>
            </a:r>
            <a:r>
              <a:rPr lang="mr-IN" sz="2000" dirty="0"/>
              <a:t>…</a:t>
            </a:r>
            <a:r>
              <a:rPr lang="en-US" sz="2000" dirty="0"/>
              <a:t>  </a:t>
            </a:r>
          </a:p>
          <a:p>
            <a:r>
              <a:rPr lang="en-US" sz="2000" dirty="0"/>
              <a:t>	 ex   -- 1000 NEW PV </a:t>
            </a:r>
          </a:p>
          <a:p>
            <a:r>
              <a:rPr lang="en-US" sz="2000" dirty="0"/>
              <a:t>		--  sponsor 3 new members each week</a:t>
            </a:r>
          </a:p>
        </p:txBody>
      </p:sp>
    </p:spTree>
    <p:extLst>
      <p:ext uri="{BB962C8B-B14F-4D97-AF65-F5344CB8AC3E}">
        <p14:creationId xmlns:p14="http://schemas.microsoft.com/office/powerpoint/2010/main" val="102649359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87896" y="2624667"/>
            <a:ext cx="2920637" cy="250242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918633" y="271463"/>
            <a:ext cx="6972300" cy="582612"/>
          </a:xfr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>
            <a:normAutofit/>
          </a:bodyPr>
          <a:lstStyle/>
          <a:p>
            <a:r>
              <a:rPr lang="en-US" sz="2800" dirty="0" smtClean="0"/>
              <a:t> February/March </a:t>
            </a:r>
            <a:r>
              <a:rPr lang="en-US" sz="2800" dirty="0" smtClean="0"/>
              <a:t>Strategy Forum Schedule</a:t>
            </a:r>
            <a:endParaRPr lang="en-US" sz="2800" dirty="0"/>
          </a:p>
        </p:txBody>
      </p:sp>
      <p:sp>
        <p:nvSpPr>
          <p:cNvPr id="3" name="Rectangle 2"/>
          <p:cNvSpPr/>
          <p:nvPr/>
        </p:nvSpPr>
        <p:spPr>
          <a:xfrm>
            <a:off x="415853" y="857033"/>
            <a:ext cx="794173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/>
              <a:t>#4 Tuesday February 7 </a:t>
            </a:r>
            <a:r>
              <a:rPr lang="mr-IN" sz="2000" dirty="0" smtClean="0"/>
              <a:t>–</a:t>
            </a:r>
            <a:r>
              <a:rPr lang="en-US" sz="2000" dirty="0" smtClean="0"/>
              <a:t>Charlene </a:t>
            </a:r>
            <a:r>
              <a:rPr lang="en-US" sz="2000" dirty="0" err="1" smtClean="0"/>
              <a:t>Fike</a:t>
            </a:r>
            <a:r>
              <a:rPr lang="en-US" sz="2000" dirty="0" smtClean="0"/>
              <a:t>, Presidential Master Coordinator 						</a:t>
            </a:r>
            <a:r>
              <a:rPr lang="mr-IN" sz="2000" dirty="0" smtClean="0"/>
              <a:t>–</a:t>
            </a:r>
            <a:r>
              <a:rPr lang="en-US" sz="2000" dirty="0" smtClean="0"/>
              <a:t> Financial Needs of American Families </a:t>
            </a:r>
            <a:endParaRPr lang="en-US" sz="2000" dirty="0"/>
          </a:p>
          <a:p>
            <a:r>
              <a:rPr lang="en-US" sz="2000" dirty="0" smtClean="0"/>
              <a:t># 5 Tuesday </a:t>
            </a:r>
            <a:r>
              <a:rPr lang="en-US" sz="2000" dirty="0"/>
              <a:t>February </a:t>
            </a:r>
            <a:r>
              <a:rPr lang="en-US" sz="2000" dirty="0" smtClean="0"/>
              <a:t>14 </a:t>
            </a:r>
            <a:r>
              <a:rPr lang="mr-IN" sz="2000" dirty="0" smtClean="0"/>
              <a:t>–</a:t>
            </a:r>
            <a:r>
              <a:rPr lang="en-US" sz="2000" dirty="0" smtClean="0"/>
              <a:t> Master Coordinator Laura Evans </a:t>
            </a:r>
            <a:r>
              <a:rPr lang="mr-IN" sz="2000" dirty="0" smtClean="0"/>
              <a:t>–</a:t>
            </a:r>
            <a:endParaRPr lang="en-US" sz="2000" dirty="0" smtClean="0"/>
          </a:p>
          <a:p>
            <a:r>
              <a:rPr lang="en-US" sz="2000" dirty="0" smtClean="0"/>
              <a:t>						Architect of Shaklee Dream Plan</a:t>
            </a:r>
          </a:p>
          <a:p>
            <a:r>
              <a:rPr lang="en-US" sz="2000" dirty="0" smtClean="0"/>
              <a:t>#6 February 21 </a:t>
            </a:r>
            <a:r>
              <a:rPr lang="mr-IN" sz="2000" dirty="0" smtClean="0"/>
              <a:t>–</a:t>
            </a:r>
            <a:r>
              <a:rPr lang="en-US" sz="2000" dirty="0" smtClean="0"/>
              <a:t> Marjorie Fine, Senior Executive VP Shaklee Legal</a:t>
            </a:r>
          </a:p>
          <a:p>
            <a:endParaRPr lang="en-US" sz="2000" dirty="0" smtClean="0"/>
          </a:p>
        </p:txBody>
      </p:sp>
      <p:sp>
        <p:nvSpPr>
          <p:cNvPr id="4" name="Rectangle 3"/>
          <p:cNvSpPr/>
          <p:nvPr/>
        </p:nvSpPr>
        <p:spPr>
          <a:xfrm>
            <a:off x="415853" y="2617805"/>
            <a:ext cx="5672043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/>
              <a:t>#7 February 28 </a:t>
            </a:r>
            <a:r>
              <a:rPr lang="mr-IN" sz="2000" dirty="0"/>
              <a:t>–</a:t>
            </a:r>
            <a:r>
              <a:rPr lang="en-US" sz="2000" dirty="0"/>
              <a:t> John Maxwell Leadership Concepts </a:t>
            </a:r>
            <a:r>
              <a:rPr lang="en-US" sz="2000" dirty="0" smtClean="0"/>
              <a:t>	with Rebekah </a:t>
            </a:r>
            <a:r>
              <a:rPr lang="en-US" sz="2000" dirty="0"/>
              <a:t>Joy, Leadership &amp; Personal </a:t>
            </a:r>
            <a:r>
              <a:rPr lang="en-US" sz="2000" dirty="0" smtClean="0"/>
              <a:t>	Development </a:t>
            </a:r>
            <a:r>
              <a:rPr lang="en-US" sz="2000" dirty="0"/>
              <a:t>Coach, Trainer, &amp; Speaker with </a:t>
            </a:r>
            <a:r>
              <a:rPr lang="en-US" sz="2000" dirty="0" smtClean="0"/>
              <a:t>	the </a:t>
            </a:r>
            <a:r>
              <a:rPr lang="en-US" sz="2000" dirty="0"/>
              <a:t>John Maxwell </a:t>
            </a:r>
            <a:r>
              <a:rPr lang="en-US" sz="2000" dirty="0" smtClean="0"/>
              <a:t>Team</a:t>
            </a:r>
          </a:p>
          <a:p>
            <a:r>
              <a:rPr lang="en-US" sz="2000" dirty="0" smtClean="0"/>
              <a:t>#8 March 7 </a:t>
            </a:r>
            <a:r>
              <a:rPr lang="mr-IN" sz="2000" dirty="0" smtClean="0"/>
              <a:t>–</a:t>
            </a:r>
            <a:r>
              <a:rPr lang="en-US" sz="2000" dirty="0" smtClean="0"/>
              <a:t> Barb </a:t>
            </a:r>
            <a:r>
              <a:rPr lang="en-US" sz="2000" dirty="0" err="1" smtClean="0"/>
              <a:t>Behar,Master</a:t>
            </a:r>
            <a:r>
              <a:rPr lang="en-US" sz="2000" dirty="0" smtClean="0"/>
              <a:t> Coordinator			</a:t>
            </a:r>
            <a:r>
              <a:rPr lang="en-US" sz="2000" dirty="0" smtClean="0"/>
              <a:t>Money Wise </a:t>
            </a:r>
            <a:r>
              <a:rPr lang="mr-IN" sz="2000" dirty="0" smtClean="0"/>
              <a:t>–</a:t>
            </a:r>
            <a:endParaRPr lang="en-US" sz="2000" dirty="0" smtClean="0"/>
          </a:p>
          <a:p>
            <a:r>
              <a:rPr lang="en-US" sz="2000" dirty="0"/>
              <a:t>	</a:t>
            </a:r>
            <a:r>
              <a:rPr lang="en-US" sz="2000" dirty="0" smtClean="0"/>
              <a:t>		</a:t>
            </a:r>
            <a:r>
              <a:rPr lang="en-US" sz="2000" dirty="0" smtClean="0"/>
              <a:t>What </a:t>
            </a:r>
            <a:r>
              <a:rPr lang="en-US" sz="2000" dirty="0" smtClean="0"/>
              <a:t>Your Bonus Check Can Do 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53141618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065" name="Picture 2" descr="OpportunityDVD_English_071410_nopage#s3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5467" y="1"/>
            <a:ext cx="7247467" cy="5172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43497219"/>
      </p:ext>
    </p:extLst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04800"/>
            <a:ext cx="8229600" cy="483869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1800" dirty="0"/>
              <a:t>“Our deepest fear is not that we are inadequate</a:t>
            </a:r>
            <a:r>
              <a:rPr lang="en-US" sz="1800" dirty="0" smtClean="0"/>
              <a:t>.</a:t>
            </a:r>
          </a:p>
          <a:p>
            <a:pPr marL="0" indent="0">
              <a:buNone/>
            </a:pPr>
            <a:r>
              <a:rPr lang="en-US" sz="1800" dirty="0" smtClean="0"/>
              <a:t> </a:t>
            </a:r>
            <a:r>
              <a:rPr lang="en-US" sz="1800" dirty="0"/>
              <a:t>Our deepest fear is that we are powerful beyond measure. It is our light, not our darkness that most frightens us. </a:t>
            </a:r>
            <a:endParaRPr lang="en-US" sz="1800" dirty="0" smtClean="0"/>
          </a:p>
          <a:p>
            <a:pPr marL="0" indent="0">
              <a:buNone/>
            </a:pPr>
            <a:r>
              <a:rPr lang="en-US" sz="1800" dirty="0" smtClean="0"/>
              <a:t>We </a:t>
            </a:r>
            <a:r>
              <a:rPr lang="en-US" sz="1800" dirty="0"/>
              <a:t>ask ourselves, Who am I to be brilliant, gorgeous, talented, fabulous? Actually, who are you </a:t>
            </a:r>
            <a:r>
              <a:rPr lang="en-US" sz="1800" i="1" dirty="0"/>
              <a:t>not</a:t>
            </a:r>
            <a:r>
              <a:rPr lang="en-US" sz="1800" dirty="0"/>
              <a:t> to be? </a:t>
            </a:r>
            <a:endParaRPr lang="en-US" sz="1800" dirty="0" smtClean="0"/>
          </a:p>
          <a:p>
            <a:pPr marL="0" indent="0">
              <a:buNone/>
            </a:pPr>
            <a:r>
              <a:rPr lang="en-US" sz="1800" dirty="0" smtClean="0"/>
              <a:t>You </a:t>
            </a:r>
            <a:r>
              <a:rPr lang="en-US" sz="1800" dirty="0"/>
              <a:t>are a child of God. Your playing small does not serve the world. There is nothing enlightened about shrinking so that other people won't feel insecure around you. </a:t>
            </a:r>
            <a:endParaRPr lang="en-US" sz="1800" dirty="0" smtClean="0"/>
          </a:p>
          <a:p>
            <a:pPr marL="0" indent="0">
              <a:buNone/>
            </a:pPr>
            <a:r>
              <a:rPr lang="en-US" sz="1800" dirty="0" smtClean="0"/>
              <a:t>We </a:t>
            </a:r>
            <a:r>
              <a:rPr lang="en-US" sz="1800" dirty="0"/>
              <a:t>are all meant to shine, as children do. </a:t>
            </a:r>
            <a:endParaRPr lang="en-US" sz="1800" dirty="0" smtClean="0"/>
          </a:p>
          <a:p>
            <a:pPr marL="0" indent="0">
              <a:buNone/>
            </a:pPr>
            <a:r>
              <a:rPr lang="en-US" sz="1800" dirty="0" smtClean="0"/>
              <a:t>We </a:t>
            </a:r>
            <a:r>
              <a:rPr lang="en-US" sz="1800" dirty="0"/>
              <a:t>were born to make manifest the glory of God that is within us. It's not just in some of us; it's in everyone. </a:t>
            </a:r>
            <a:endParaRPr lang="en-US" sz="1800" dirty="0" smtClean="0"/>
          </a:p>
          <a:p>
            <a:pPr marL="0" indent="0">
              <a:buNone/>
            </a:pPr>
            <a:r>
              <a:rPr lang="en-US" sz="1800" dirty="0" smtClean="0"/>
              <a:t>And </a:t>
            </a:r>
            <a:r>
              <a:rPr lang="en-US" sz="1800" dirty="0"/>
              <a:t>as we let our own light shine, we unconsciously give other people permission to do the same. As we are liberated from our own fear, our presence automatically liberates others.</a:t>
            </a:r>
            <a:r>
              <a:rPr lang="en-US" sz="1800" dirty="0" smtClean="0"/>
              <a:t>”    </a:t>
            </a:r>
          </a:p>
          <a:p>
            <a:pPr marL="0" indent="0">
              <a:buNone/>
            </a:pPr>
            <a:r>
              <a:rPr lang="en-US" sz="1800" dirty="0"/>
              <a:t>	</a:t>
            </a:r>
            <a:r>
              <a:rPr lang="en-US" sz="1800" dirty="0" smtClean="0"/>
              <a:t>	 Marianne Williamson   ( Nelson Mandela Inauguration Speech)</a:t>
            </a:r>
            <a:endParaRPr lang="en-US" sz="1800" dirty="0"/>
          </a:p>
          <a:p>
            <a:pPr marL="0" indent="0">
              <a:buNone/>
            </a:pP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109421507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35247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206375"/>
            <a:ext cx="8229600" cy="857250"/>
          </a:xfrm>
        </p:spPr>
        <p:txBody>
          <a:bodyPr>
            <a:normAutofit/>
          </a:bodyPr>
          <a:lstStyle/>
          <a:p>
            <a:r>
              <a:rPr lang="en-US" sz="3200" dirty="0" smtClean="0"/>
              <a:t>We are all Green .. And Growing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575733" y="1063625"/>
            <a:ext cx="8212667" cy="2576513"/>
          </a:xfrm>
        </p:spPr>
        <p:txBody>
          <a:bodyPr/>
          <a:lstStyle/>
          <a:p>
            <a:pPr marL="0" indent="0">
              <a:buNone/>
            </a:pPr>
            <a:r>
              <a:rPr lang="en-US" sz="2800" dirty="0"/>
              <a:t>“To help others develop, start with yourself.</a:t>
            </a:r>
            <a:r>
              <a:rPr lang="en-US" sz="2800" dirty="0" smtClean="0"/>
              <a:t>” </a:t>
            </a:r>
            <a:r>
              <a:rPr lang="en-US" dirty="0" smtClean="0"/>
              <a:t>							</a:t>
            </a:r>
            <a:r>
              <a:rPr lang="en-US" sz="2000" dirty="0" smtClean="0"/>
              <a:t>Marshal </a:t>
            </a:r>
            <a:r>
              <a:rPr lang="en-US" sz="2000" dirty="0"/>
              <a:t>Goldsmith</a:t>
            </a:r>
          </a:p>
          <a:p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575733" y="3332417"/>
            <a:ext cx="6062133" cy="954107"/>
          </a:xfrm>
          <a:prstGeom prst="rect">
            <a:avLst/>
          </a:prstGeom>
          <a:ln>
            <a:solidFill>
              <a:schemeClr val="accent3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en-US" sz="2800" dirty="0"/>
              <a:t>Leaders are perpetual learners</a:t>
            </a:r>
          </a:p>
          <a:p>
            <a:r>
              <a:rPr lang="en-US" sz="2800" dirty="0"/>
              <a:t>They recognize we can always get better</a:t>
            </a:r>
          </a:p>
        </p:txBody>
      </p:sp>
    </p:spTree>
    <p:extLst>
      <p:ext uri="{BB962C8B-B14F-4D97-AF65-F5344CB8AC3E}">
        <p14:creationId xmlns:p14="http://schemas.microsoft.com/office/powerpoint/2010/main" val="244669225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205979"/>
            <a:ext cx="7467599" cy="539088"/>
          </a:xfrm>
        </p:spPr>
        <p:txBody>
          <a:bodyPr>
            <a:normAutofit/>
          </a:bodyPr>
          <a:lstStyle/>
          <a:p>
            <a:r>
              <a:rPr lang="en-US" sz="2800" dirty="0"/>
              <a:t>Remember to </a:t>
            </a:r>
            <a:r>
              <a:rPr lang="en-US" sz="2800" dirty="0" smtClean="0"/>
              <a:t>Stretch      From Tony Robbins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199" y="745067"/>
            <a:ext cx="8348133" cy="42672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b="1" dirty="0" smtClean="0"/>
              <a:t>	If </a:t>
            </a:r>
            <a:r>
              <a:rPr lang="en-US" sz="2000" b="1" dirty="0"/>
              <a:t>you want to live a life that's courageous, you've got to stretch, and to stretch means: When I can't, I must. Every time you say, "I can't do it," you're going to immediately say, "I must do it." </a:t>
            </a:r>
            <a:endParaRPr lang="en-US" sz="2000" b="1" dirty="0" smtClean="0"/>
          </a:p>
          <a:p>
            <a:pPr marL="0" indent="0">
              <a:buNone/>
            </a:pPr>
            <a:r>
              <a:rPr lang="en-US" sz="2000" dirty="0" smtClean="0"/>
              <a:t>	 </a:t>
            </a:r>
            <a:r>
              <a:rPr lang="en-US" sz="2000" dirty="0"/>
              <a:t>It means if you find yourself saying I can't do something, but you know it in your heart of hearts that if you do it you're going to grow, you're going to be a better person, it's going to contribute to your family or to your kids or to something that matters, and you keep saying I can't do it, there is no question—you must do it. </a:t>
            </a:r>
            <a:r>
              <a:rPr lang="en-US" sz="2000" dirty="0" smtClean="0"/>
              <a:t>	</a:t>
            </a:r>
          </a:p>
          <a:p>
            <a:pPr marL="0" indent="0">
              <a:buNone/>
            </a:pPr>
            <a:r>
              <a:rPr lang="en-US" sz="2000" dirty="0" smtClean="0"/>
              <a:t>	You </a:t>
            </a:r>
            <a:r>
              <a:rPr lang="en-US" sz="2000" dirty="0"/>
              <a:t>don't discuss it anymore. You just take immediate action. You make the phone call. You step up in front of the room. You raise your hand. You do what's necessary</a:t>
            </a:r>
            <a:r>
              <a:rPr lang="en-US" sz="2000" dirty="0" smtClean="0"/>
              <a:t>.” 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68329679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829734" y="304801"/>
            <a:ext cx="7907866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latin typeface="Avenir Black Oblique"/>
                <a:cs typeface="Avenir Black Oblique"/>
              </a:rPr>
              <a:t>Be around the light bringers,</a:t>
            </a:r>
          </a:p>
          <a:p>
            <a:pPr algn="ctr"/>
            <a:r>
              <a:rPr lang="en-US" sz="2400" dirty="0" smtClean="0">
                <a:latin typeface="Avenir Black Oblique"/>
                <a:cs typeface="Avenir Black Oblique"/>
              </a:rPr>
              <a:t>The magic makers</a:t>
            </a:r>
          </a:p>
          <a:p>
            <a:pPr algn="ctr"/>
            <a:r>
              <a:rPr lang="en-US" sz="2400" dirty="0" smtClean="0">
                <a:latin typeface="Avenir Black Oblique"/>
                <a:cs typeface="Avenir Black Oblique"/>
              </a:rPr>
              <a:t>The world shifters</a:t>
            </a:r>
          </a:p>
          <a:p>
            <a:pPr algn="ctr"/>
            <a:r>
              <a:rPr lang="en-US" sz="2400" dirty="0" smtClean="0">
                <a:latin typeface="Avenir Black Oblique"/>
                <a:cs typeface="Avenir Black Oblique"/>
              </a:rPr>
              <a:t>The game shakers</a:t>
            </a:r>
          </a:p>
          <a:p>
            <a:pPr algn="ctr"/>
            <a:endParaRPr lang="en-US" sz="2400" dirty="0">
              <a:latin typeface="Avenir Black Oblique"/>
              <a:cs typeface="Avenir Black Oblique"/>
            </a:endParaRPr>
          </a:p>
          <a:p>
            <a:pPr algn="ctr"/>
            <a:r>
              <a:rPr lang="en-US" sz="2400" dirty="0" smtClean="0">
                <a:latin typeface="Avenir Black Oblique"/>
                <a:cs typeface="Avenir Black Oblique"/>
              </a:rPr>
              <a:t>They challenge you.</a:t>
            </a:r>
          </a:p>
          <a:p>
            <a:pPr algn="ctr"/>
            <a:r>
              <a:rPr lang="en-US" sz="2400" dirty="0" smtClean="0">
                <a:latin typeface="Avenir Black Oblique"/>
                <a:cs typeface="Avenir Black Oblique"/>
              </a:rPr>
              <a:t>Break you open</a:t>
            </a:r>
            <a:r>
              <a:rPr lang="en-US" sz="2400" dirty="0">
                <a:latin typeface="Avenir Black Oblique"/>
                <a:cs typeface="Avenir Black Oblique"/>
              </a:rPr>
              <a:t>.</a:t>
            </a:r>
            <a:endParaRPr lang="en-US" sz="2400" dirty="0" smtClean="0">
              <a:latin typeface="Avenir Black Oblique"/>
              <a:cs typeface="Avenir Black Oblique"/>
            </a:endParaRPr>
          </a:p>
          <a:p>
            <a:pPr algn="ctr"/>
            <a:r>
              <a:rPr lang="en-US" sz="2400" dirty="0" smtClean="0">
                <a:latin typeface="Avenir Black Oblique"/>
                <a:cs typeface="Avenir Black Oblique"/>
              </a:rPr>
              <a:t>Uplift and expand you.</a:t>
            </a:r>
          </a:p>
          <a:p>
            <a:pPr algn="ctr"/>
            <a:endParaRPr lang="en-US" sz="2400" dirty="0">
              <a:latin typeface="Avenir Black Oblique"/>
              <a:cs typeface="Avenir Black Oblique"/>
            </a:endParaRPr>
          </a:p>
          <a:p>
            <a:pPr algn="ctr"/>
            <a:r>
              <a:rPr lang="en-US" sz="2400" dirty="0" smtClean="0">
                <a:latin typeface="Avenir Black Oblique"/>
                <a:cs typeface="Avenir Black Oblique"/>
              </a:rPr>
              <a:t>They don’t let you play small with your life.</a:t>
            </a:r>
          </a:p>
          <a:p>
            <a:pPr algn="ctr"/>
            <a:r>
              <a:rPr lang="en-US" sz="2400" dirty="0" smtClean="0">
                <a:latin typeface="Avenir Black Oblique"/>
                <a:cs typeface="Avenir Black Oblique"/>
              </a:rPr>
              <a:t>The heartbeats are your people.</a:t>
            </a:r>
          </a:p>
          <a:p>
            <a:pPr algn="ctr"/>
            <a:r>
              <a:rPr lang="en-US" sz="2400" dirty="0" smtClean="0">
                <a:latin typeface="Avenir Black Oblique"/>
                <a:cs typeface="Avenir Black Oblique"/>
              </a:rPr>
              <a:t>These people are your tribe.</a:t>
            </a:r>
            <a:endParaRPr lang="en-US" sz="2400" dirty="0">
              <a:latin typeface="Avenir Black Oblique"/>
              <a:cs typeface="Avenir Black Oblique"/>
            </a:endParaRPr>
          </a:p>
        </p:txBody>
      </p:sp>
    </p:spTree>
    <p:extLst>
      <p:ext uri="{BB962C8B-B14F-4D97-AF65-F5344CB8AC3E}">
        <p14:creationId xmlns:p14="http://schemas.microsoft.com/office/powerpoint/2010/main" val="61049636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8347" y="228600"/>
            <a:ext cx="7009920" cy="822722"/>
          </a:xfrm>
        </p:spPr>
        <p:txBody>
          <a:bodyPr>
            <a:normAutofit fontScale="90000"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n-US" sz="3600" b="1" dirty="0" smtClean="0">
                <a:ln/>
                <a:solidFill>
                  <a:schemeClr val="accent6"/>
                </a:solidFill>
                <a:latin typeface="Calibri" charset="0"/>
                <a:ea typeface="Calibri" charset="0"/>
                <a:cs typeface="Calibri" charset="0"/>
              </a:rPr>
              <a:t>Shaklee Video &amp; Audio Archives</a:t>
            </a:r>
            <a:r>
              <a:rPr lang="en-US" b="1" dirty="0" smtClean="0">
                <a:ln/>
                <a:solidFill>
                  <a:schemeClr val="accent6"/>
                </a:solidFill>
                <a:latin typeface="Calibri" charset="0"/>
                <a:ea typeface="Calibri" charset="0"/>
                <a:cs typeface="Calibri" charset="0"/>
              </a:rPr>
              <a:t/>
            </a:r>
            <a:br>
              <a:rPr lang="en-US" b="1" dirty="0" smtClean="0">
                <a:ln/>
                <a:solidFill>
                  <a:schemeClr val="accent6"/>
                </a:solidFill>
                <a:latin typeface="Calibri" charset="0"/>
                <a:ea typeface="Calibri" charset="0"/>
                <a:cs typeface="Calibri" charset="0"/>
              </a:rPr>
            </a:br>
            <a:r>
              <a:rPr lang="en-US" sz="1700" b="1" dirty="0">
                <a:ln/>
                <a:solidFill>
                  <a:schemeClr val="accent6"/>
                </a:solidFill>
                <a:latin typeface="Calibri" charset="0"/>
                <a:ea typeface="Calibri" charset="0"/>
                <a:cs typeface="Calibri" charset="0"/>
              </a:rPr>
              <a:t>This webinar is archived on </a:t>
            </a:r>
            <a:r>
              <a:rPr lang="en-US" sz="1700" b="1" dirty="0" err="1">
                <a:ln/>
                <a:solidFill>
                  <a:schemeClr val="accent6"/>
                </a:solidFill>
                <a:latin typeface="Calibri" charset="0"/>
                <a:ea typeface="Calibri" charset="0"/>
                <a:cs typeface="Calibri" charset="0"/>
              </a:rPr>
              <a:t>BetterFutureStartsToday.net</a:t>
            </a:r>
            <a:endParaRPr lang="en-US" sz="1700" b="1" dirty="0">
              <a:ln/>
              <a:solidFill>
                <a:schemeClr val="accent6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933" y="1152725"/>
            <a:ext cx="3517131" cy="178407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67250" y="3691467"/>
            <a:ext cx="4171950" cy="95102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771526" y="4642487"/>
            <a:ext cx="7600949" cy="346249"/>
          </a:xfrm>
          <a:prstGeom prst="rect">
            <a:avLst/>
          </a:prstGeom>
          <a:ln>
            <a:solidFill>
              <a:schemeClr val="accent6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b="1" u="sng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Limited Time Special </a:t>
            </a:r>
            <a:r>
              <a:rPr lang="en-US" b="1" u="sng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- Subscribe Today here</a:t>
            </a:r>
            <a:r>
              <a:rPr lang="en-US" b="1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:  </a:t>
            </a:r>
            <a:r>
              <a:rPr lang="en-US" b="1" dirty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http://</a:t>
            </a:r>
            <a:r>
              <a:rPr lang="en-US" b="1" dirty="0" err="1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bit.ly</a:t>
            </a:r>
            <a:r>
              <a:rPr lang="en-US" b="1" dirty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/</a:t>
            </a:r>
            <a:r>
              <a:rPr lang="en-US" b="1" dirty="0" err="1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bhwebinarspecial</a:t>
            </a:r>
            <a:endParaRPr lang="en-US" b="1" dirty="0">
              <a:ln w="0"/>
              <a:solidFill>
                <a:srgbClr val="00B05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325215" y="1051322"/>
            <a:ext cx="4717474" cy="283923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214313" indent="-214313">
              <a:buFont typeface="Arial" panose="020B0604020202020204" pitchFamily="34" charset="0"/>
              <a:buChar char="•"/>
            </a:pPr>
            <a:r>
              <a:rPr lang="en-US" sz="1400" b="1" dirty="0"/>
              <a:t>Your subscription directly supports maintaining this webinar Room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US" sz="1400" dirty="0"/>
              <a:t>Best Shaklee Field Training Archive Available Anywhere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US" sz="1400" b="1" dirty="0"/>
              <a:t>Largest online Shaklee Media Library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US" sz="1400" dirty="0"/>
              <a:t>Over 500 Shaklee audio/video recordings and growing weekly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US" sz="1400" dirty="0"/>
              <a:t>Automated Learn &amp; Earn Program (included but optional)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US" sz="1400" dirty="0"/>
              <a:t>Dedicated Shaklee Business Resource Website  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US" sz="1400" dirty="0"/>
              <a:t>Dedicated Shaklee Business Presentation Website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US" sz="1400" b="1" dirty="0"/>
              <a:t>Four Podcasts included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US" sz="1400" dirty="0"/>
              <a:t>Video archive of Training webinars 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US" sz="1400" dirty="0"/>
              <a:t>And much, much more for only $16.99/month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endParaRPr lang="en-US" sz="1200" dirty="0"/>
          </a:p>
        </p:txBody>
      </p:sp>
      <p:sp>
        <p:nvSpPr>
          <p:cNvPr id="9" name="TextBox 8"/>
          <p:cNvSpPr txBox="1"/>
          <p:nvPr/>
        </p:nvSpPr>
        <p:spPr>
          <a:xfrm>
            <a:off x="288347" y="3038201"/>
            <a:ext cx="3753717" cy="177741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b="1" u="sng" dirty="0">
                <a:solidFill>
                  <a:srgbClr val="00B050"/>
                </a:solidFill>
              </a:rPr>
              <a:t>5 Personalized Websites Included</a:t>
            </a:r>
          </a:p>
          <a:p>
            <a:pPr algn="ctr"/>
            <a:r>
              <a:rPr lang="en-US" sz="1500" b="1" dirty="0">
                <a:solidFill>
                  <a:srgbClr val="00B050"/>
                </a:solidFill>
              </a:rPr>
              <a:t>www.BetterHealthIn31Days.com</a:t>
            </a:r>
          </a:p>
          <a:p>
            <a:pPr algn="ctr"/>
            <a:r>
              <a:rPr lang="en-US" sz="1500" b="1" dirty="0">
                <a:solidFill>
                  <a:srgbClr val="00B050"/>
                </a:solidFill>
              </a:rPr>
              <a:t>www.BetterFutureStartsToday.com</a:t>
            </a:r>
          </a:p>
          <a:p>
            <a:pPr algn="ctr"/>
            <a:r>
              <a:rPr lang="en-US" sz="1500" b="1" dirty="0">
                <a:solidFill>
                  <a:srgbClr val="00B050"/>
                </a:solidFill>
              </a:rPr>
              <a:t>www.BetterFutureStartsToday.net</a:t>
            </a:r>
          </a:p>
          <a:p>
            <a:pPr algn="ctr"/>
            <a:r>
              <a:rPr lang="en-US" sz="1500" b="1" dirty="0">
                <a:solidFill>
                  <a:srgbClr val="00B050"/>
                </a:solidFill>
              </a:rPr>
              <a:t>www.FeelBetterIn30Days.com</a:t>
            </a:r>
          </a:p>
          <a:p>
            <a:pPr algn="ctr"/>
            <a:r>
              <a:rPr lang="en-US" sz="1500" b="1" dirty="0" err="1">
                <a:solidFill>
                  <a:srgbClr val="00B050"/>
                </a:solidFill>
              </a:rPr>
              <a:t>www.OurQuestForHealth.com</a:t>
            </a:r>
            <a:endParaRPr lang="en-US" sz="1500" b="1" dirty="0">
              <a:solidFill>
                <a:srgbClr val="00B050"/>
              </a:solidFill>
            </a:endParaRPr>
          </a:p>
          <a:p>
            <a:pPr algn="ctr"/>
            <a:endParaRPr lang="en-US" b="1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926515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9450" y="122052"/>
            <a:ext cx="3897414" cy="584775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txBody>
          <a:bodyPr wrap="none" rtlCol="0">
            <a:spAutoFit/>
          </a:bodyPr>
          <a:lstStyle/>
          <a:p>
            <a:r>
              <a:rPr lang="en-US" sz="3200" dirty="0" smtClean="0"/>
              <a:t>Ongoing Promotions…</a:t>
            </a:r>
            <a:endParaRPr lang="en-US" sz="3200" dirty="0"/>
          </a:p>
        </p:txBody>
      </p:sp>
      <p:sp>
        <p:nvSpPr>
          <p:cNvPr id="3" name="TextBox 2"/>
          <p:cNvSpPr txBox="1"/>
          <p:nvPr/>
        </p:nvSpPr>
        <p:spPr>
          <a:xfrm>
            <a:off x="289450" y="725588"/>
            <a:ext cx="4306930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GREAT NEWS!! Our </a:t>
            </a:r>
            <a:r>
              <a:rPr lang="en-US" dirty="0" err="1"/>
              <a:t>Healthprint</a:t>
            </a:r>
            <a:r>
              <a:rPr lang="en-US" dirty="0"/>
              <a:t> Special Offer is EXTENDED thru Jan. 31st!! 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Do </a:t>
            </a:r>
            <a:r>
              <a:rPr lang="en-US" dirty="0"/>
              <a:t>your </a:t>
            </a:r>
            <a:r>
              <a:rPr lang="en-US" dirty="0" err="1"/>
              <a:t>Healthprint</a:t>
            </a:r>
            <a:r>
              <a:rPr lang="en-US" dirty="0"/>
              <a:t> again or for the 1st time - if you purchase the Middle or Large product </a:t>
            </a:r>
            <a:r>
              <a:rPr lang="en-US" b="1" dirty="0"/>
              <a:t>packages (or choose your own products that equal the $$ amount of the Middle or Large package</a:t>
            </a:r>
            <a:r>
              <a:rPr lang="en-US" dirty="0"/>
              <a:t>) you will receive a FREE Product based on your #1 Health goal!! </a:t>
            </a:r>
            <a:endParaRPr lang="en-US" dirty="0" smtClean="0"/>
          </a:p>
          <a:p>
            <a:r>
              <a:rPr lang="en-US" dirty="0" smtClean="0"/>
              <a:t>Order </a:t>
            </a:r>
            <a:r>
              <a:rPr lang="en-US" dirty="0"/>
              <a:t>the Large package or the equivalent $$ amount and receive the FREE products AND up to $20 off shipping</a:t>
            </a:r>
            <a:r>
              <a:rPr lang="en-US" dirty="0" smtClean="0"/>
              <a:t>!!!</a:t>
            </a:r>
          </a:p>
          <a:p>
            <a:endParaRPr lang="en-US" dirty="0"/>
          </a:p>
          <a:p>
            <a:r>
              <a:rPr lang="en-US" dirty="0"/>
              <a:t>This is a GREAT time to save!</a:t>
            </a:r>
            <a:r>
              <a:rPr lang="en-US" dirty="0" smtClean="0"/>
              <a:t>!     </a:t>
            </a:r>
            <a:r>
              <a:rPr lang="en-US" dirty="0" err="1" smtClean="0"/>
              <a:t>angie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9736" y="217087"/>
            <a:ext cx="4180264" cy="44903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26314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77617" y="261287"/>
            <a:ext cx="4294744" cy="2893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 smtClean="0"/>
              <a:t>Shaklee has created a BRAND NEW </a:t>
            </a:r>
          </a:p>
          <a:p>
            <a:r>
              <a:rPr lang="en-US" b="1" i="1" dirty="0" smtClean="0"/>
              <a:t>Shaklee 180 Starter kit!!</a:t>
            </a:r>
          </a:p>
          <a:p>
            <a:r>
              <a:rPr lang="en-US" dirty="0" smtClean="0"/>
              <a:t>This kit includes: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2 Life Shake Canisters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30 day Vita Lea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30 day Metabolic Boost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1 box of Snack bars</a:t>
            </a:r>
          </a:p>
          <a:p>
            <a:r>
              <a:rPr lang="en-US" dirty="0" smtClean="0"/>
              <a:t>		</a:t>
            </a:r>
            <a:r>
              <a:rPr lang="en-US" sz="2000" b="1" dirty="0" smtClean="0"/>
              <a:t>For $150!!!</a:t>
            </a:r>
          </a:p>
          <a:p>
            <a:r>
              <a:rPr lang="en-US" dirty="0" smtClean="0"/>
              <a:t>The Starter Kit will be offered thru 1/31/17.</a:t>
            </a:r>
          </a:p>
          <a:p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64460" y="2896088"/>
            <a:ext cx="897954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So…</a:t>
            </a:r>
            <a:r>
              <a:rPr lang="en-US" b="1" dirty="0" smtClean="0"/>
              <a:t>. When you put the Shipping deal and the Shaklee 180 Starter kit deal TOGETHER,</a:t>
            </a:r>
          </a:p>
          <a:p>
            <a:r>
              <a:rPr lang="en-US" b="1" dirty="0" smtClean="0"/>
              <a:t>Someone could order the New Shaklee 180 Starter kit and receive: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A FREE Membership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AND possibly FREE Shipping thru 1/31 IF they use the </a:t>
            </a:r>
            <a:r>
              <a:rPr lang="en-US" dirty="0" err="1" smtClean="0"/>
              <a:t>Healthprint</a:t>
            </a:r>
            <a:r>
              <a:rPr lang="en-US" dirty="0" smtClean="0"/>
              <a:t> special mentioned earlier.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SPECIAL ITEM CODE THAT IS CUSTOMIZE-</a:t>
            </a:r>
            <a:r>
              <a:rPr lang="en-US" dirty="0" smtClean="0"/>
              <a:t>ABLE ( choose your flavors)  </a:t>
            </a:r>
            <a:r>
              <a:rPr lang="en-US" dirty="0"/>
              <a:t>ONCE IN YOUR CART: #89426. You can also find this Starter kit under the Healthy Weight tab (within the Shopping tab) in the Member Center or within </a:t>
            </a:r>
            <a:r>
              <a:rPr lang="en-US" dirty="0" smtClean="0"/>
              <a:t>your personal </a:t>
            </a:r>
            <a:r>
              <a:rPr lang="en-US" dirty="0"/>
              <a:t>Shaklee </a:t>
            </a:r>
            <a:r>
              <a:rPr lang="en-US" dirty="0" smtClean="0"/>
              <a:t>Website	</a:t>
            </a:r>
            <a:r>
              <a:rPr lang="en-US" dirty="0" err="1" smtClean="0"/>
              <a:t>angie</a:t>
            </a:r>
            <a:r>
              <a:rPr lang="en-US" dirty="0" smtClean="0"/>
              <a:t>			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2361" y="261287"/>
            <a:ext cx="4382187" cy="24649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56781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89468" y="132930"/>
            <a:ext cx="8568266" cy="4801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u="sng" dirty="0"/>
              <a:t>Upcoming Events </a:t>
            </a:r>
            <a:r>
              <a:rPr lang="en-US" u="sng" dirty="0" smtClean="0"/>
              <a:t>Calendar</a:t>
            </a:r>
            <a:endParaRPr lang="en-US" dirty="0"/>
          </a:p>
          <a:p>
            <a:r>
              <a:rPr lang="en-US" dirty="0"/>
              <a:t>(Goal:  To have people attend EACH event)</a:t>
            </a:r>
          </a:p>
          <a:p>
            <a:r>
              <a:rPr lang="en-US" dirty="0"/>
              <a:t>(BIG Goal:  To have at least 4 people attend EACH event)</a:t>
            </a:r>
          </a:p>
          <a:p>
            <a:r>
              <a:rPr lang="en-US" dirty="0"/>
              <a:t> </a:t>
            </a:r>
          </a:p>
          <a:p>
            <a:r>
              <a:rPr lang="en-US" u="sng" dirty="0"/>
              <a:t>Affirmation</a:t>
            </a:r>
            <a:r>
              <a:rPr lang="en-US" dirty="0"/>
              <a:t>:  “People are excited when I call to ask them to these events and they want to invite their friends as well. I am confident and clear when I call them and they are excited and willing to attend because they trust me and this company.  I never have trouble finding people to attend any events that I invite them to.”</a:t>
            </a:r>
          </a:p>
          <a:p>
            <a:r>
              <a:rPr lang="en-US" dirty="0"/>
              <a:t> </a:t>
            </a:r>
          </a:p>
          <a:p>
            <a:r>
              <a:rPr lang="en-US" dirty="0"/>
              <a:t>Tuesday, January 24-  8 </a:t>
            </a:r>
            <a:r>
              <a:rPr lang="en-US" dirty="0" err="1"/>
              <a:t>cst</a:t>
            </a:r>
            <a:r>
              <a:rPr lang="en-US" dirty="0"/>
              <a:t>					Thursday, January 26- 7:15cst</a:t>
            </a:r>
          </a:p>
          <a:p>
            <a:r>
              <a:rPr lang="en-US" dirty="0"/>
              <a:t>Natural Medicine Cabinet Zoom					Sleep Health Chat (Becky’s line) </a:t>
            </a:r>
          </a:p>
          <a:p>
            <a:r>
              <a:rPr lang="en-US" dirty="0"/>
              <a:t>1.								1.</a:t>
            </a:r>
          </a:p>
          <a:p>
            <a:r>
              <a:rPr lang="en-US" dirty="0"/>
              <a:t>2.								2.</a:t>
            </a:r>
          </a:p>
          <a:p>
            <a:r>
              <a:rPr lang="en-US" dirty="0"/>
              <a:t>3.								3.</a:t>
            </a:r>
          </a:p>
          <a:p>
            <a:r>
              <a:rPr lang="en-US" dirty="0"/>
              <a:t>4.								4.</a:t>
            </a:r>
          </a:p>
          <a:p>
            <a:r>
              <a:rPr lang="en-US" dirty="0"/>
              <a:t>5.								5.</a:t>
            </a:r>
          </a:p>
          <a:p>
            <a:r>
              <a:rPr lang="en-US" dirty="0"/>
              <a:t>6.								6</a:t>
            </a:r>
            <a:r>
              <a:rPr lang="en-US" dirty="0" smtClean="0"/>
              <a:t>.							</a:t>
            </a:r>
            <a:r>
              <a:rPr lang="en-US" dirty="0" err="1" smtClean="0"/>
              <a:t>francine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916304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55600" y="342185"/>
            <a:ext cx="8432800" cy="4462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***</a:t>
            </a:r>
            <a:r>
              <a:rPr lang="en-US" dirty="0" smtClean="0"/>
              <a:t>* </a:t>
            </a:r>
            <a:r>
              <a:rPr lang="en-US" dirty="0"/>
              <a:t>3 people at each event who </a:t>
            </a:r>
            <a:r>
              <a:rPr lang="en-US" dirty="0" smtClean="0"/>
              <a:t>order, (the </a:t>
            </a:r>
            <a:r>
              <a:rPr lang="en-US" dirty="0"/>
              <a:t>average order is 50 </a:t>
            </a:r>
            <a:r>
              <a:rPr lang="en-US" dirty="0" err="1"/>
              <a:t>pv</a:t>
            </a:r>
            <a:r>
              <a:rPr lang="en-US" dirty="0" smtClean="0"/>
              <a:t>.)</a:t>
            </a:r>
          </a:p>
          <a:p>
            <a:r>
              <a:rPr lang="en-US" dirty="0" smtClean="0"/>
              <a:t>  	 </a:t>
            </a:r>
            <a:r>
              <a:rPr lang="en-US" dirty="0"/>
              <a:t>3 people x 4 </a:t>
            </a:r>
            <a:r>
              <a:rPr lang="en-US" dirty="0" smtClean="0"/>
              <a:t>events = 12  </a:t>
            </a:r>
            <a:r>
              <a:rPr lang="en-US" dirty="0"/>
              <a:t>x 50 </a:t>
            </a:r>
            <a:r>
              <a:rPr lang="en-US" dirty="0" smtClean="0"/>
              <a:t>PV </a:t>
            </a:r>
            <a:r>
              <a:rPr lang="en-US" dirty="0"/>
              <a:t>= 600 PV! </a:t>
            </a:r>
            <a:endParaRPr lang="en-US" dirty="0" smtClean="0"/>
          </a:p>
          <a:p>
            <a:r>
              <a:rPr lang="en-US" dirty="0" smtClean="0"/>
              <a:t> </a:t>
            </a:r>
            <a:r>
              <a:rPr lang="en-US" sz="2000" b="1" dirty="0"/>
              <a:t>For February, 3 people x 8 events = 24 x 50 </a:t>
            </a:r>
            <a:r>
              <a:rPr lang="en-US" sz="2000" b="1" dirty="0" smtClean="0"/>
              <a:t>PV </a:t>
            </a:r>
            <a:r>
              <a:rPr lang="en-US" sz="2000" b="1" dirty="0"/>
              <a:t>= </a:t>
            </a:r>
            <a:r>
              <a:rPr lang="en-US" sz="3200" dirty="0"/>
              <a:t>1200 PV!  </a:t>
            </a:r>
          </a:p>
          <a:p>
            <a:r>
              <a:rPr lang="en-US" dirty="0"/>
              <a:t> </a:t>
            </a:r>
          </a:p>
          <a:p>
            <a:r>
              <a:rPr lang="en-US" dirty="0"/>
              <a:t>***</a:t>
            </a:r>
            <a:r>
              <a:rPr lang="en-US" dirty="0" smtClean="0"/>
              <a:t>*</a:t>
            </a:r>
            <a:r>
              <a:rPr lang="en-US" dirty="0"/>
              <a:t>O</a:t>
            </a:r>
            <a:r>
              <a:rPr lang="en-US" dirty="0" smtClean="0"/>
              <a:t>ur </a:t>
            </a:r>
            <a:r>
              <a:rPr lang="en-US" dirty="0"/>
              <a:t>job is to invite </a:t>
            </a:r>
            <a:r>
              <a:rPr lang="en-US" dirty="0" smtClean="0"/>
              <a:t>--and </a:t>
            </a:r>
            <a:r>
              <a:rPr lang="en-US" dirty="0"/>
              <a:t>when </a:t>
            </a:r>
            <a:r>
              <a:rPr lang="en-US" dirty="0" smtClean="0"/>
              <a:t> </a:t>
            </a:r>
            <a:r>
              <a:rPr lang="en-US" dirty="0"/>
              <a:t>inviting, ask that person who else they know who would be interested in attending.  Instant Referrals!  </a:t>
            </a:r>
            <a:endParaRPr lang="en-US" dirty="0" smtClean="0"/>
          </a:p>
          <a:p>
            <a:r>
              <a:rPr lang="en-US" dirty="0" smtClean="0"/>
              <a:t>	 Reward  </a:t>
            </a:r>
            <a:r>
              <a:rPr lang="en-US" dirty="0"/>
              <a:t>customers </a:t>
            </a:r>
            <a:r>
              <a:rPr lang="en-US" dirty="0" smtClean="0"/>
              <a:t>for </a:t>
            </a:r>
            <a:r>
              <a:rPr lang="en-US" dirty="0"/>
              <a:t>referrals when an order is placed.  </a:t>
            </a:r>
          </a:p>
          <a:p>
            <a:r>
              <a:rPr lang="en-US" dirty="0"/>
              <a:t> </a:t>
            </a:r>
          </a:p>
          <a:p>
            <a:r>
              <a:rPr lang="en-US" dirty="0"/>
              <a:t>**** </a:t>
            </a:r>
            <a:r>
              <a:rPr lang="en-US" dirty="0" smtClean="0"/>
              <a:t> </a:t>
            </a:r>
            <a:r>
              <a:rPr lang="en-US" dirty="0"/>
              <a:t>A</a:t>
            </a:r>
            <a:r>
              <a:rPr lang="en-US" dirty="0" smtClean="0"/>
              <a:t>ll </a:t>
            </a:r>
            <a:r>
              <a:rPr lang="en-US" dirty="0"/>
              <a:t>of these new customers are going to earn </a:t>
            </a:r>
            <a:r>
              <a:rPr lang="en-US" dirty="0" smtClean="0"/>
              <a:t>you </a:t>
            </a:r>
            <a:r>
              <a:rPr lang="en-US" dirty="0"/>
              <a:t>POWER BONUS POINTS! </a:t>
            </a:r>
            <a:endParaRPr lang="en-US" dirty="0" smtClean="0"/>
          </a:p>
          <a:p>
            <a:r>
              <a:rPr lang="en-US" dirty="0" smtClean="0"/>
              <a:t> 	Every </a:t>
            </a:r>
            <a:r>
              <a:rPr lang="en-US" dirty="0"/>
              <a:t>time you get 15 points (a new customer with 50 </a:t>
            </a:r>
            <a:r>
              <a:rPr lang="en-US" dirty="0" smtClean="0"/>
              <a:t>PV </a:t>
            </a:r>
            <a:r>
              <a:rPr lang="en-US" dirty="0"/>
              <a:t>is 1 point</a:t>
            </a:r>
            <a:r>
              <a:rPr lang="en-US" dirty="0" smtClean="0"/>
              <a:t>,</a:t>
            </a:r>
          </a:p>
          <a:p>
            <a:r>
              <a:rPr lang="en-US" dirty="0" smtClean="0"/>
              <a:t> 	a </a:t>
            </a:r>
            <a:r>
              <a:rPr lang="en-US" dirty="0"/>
              <a:t>new customer with 100 </a:t>
            </a:r>
            <a:r>
              <a:rPr lang="en-US" dirty="0" smtClean="0"/>
              <a:t>PV </a:t>
            </a:r>
            <a:r>
              <a:rPr lang="en-US" dirty="0"/>
              <a:t>is 2 points), you get $150!!!  </a:t>
            </a:r>
            <a:r>
              <a:rPr lang="en-US" dirty="0" smtClean="0"/>
              <a:t>)</a:t>
            </a:r>
          </a:p>
          <a:p>
            <a:endParaRPr lang="en-US" dirty="0"/>
          </a:p>
          <a:p>
            <a:r>
              <a:rPr lang="en-US" dirty="0" smtClean="0"/>
              <a:t>8 new members X 100 PV =  2 sponsoring </a:t>
            </a:r>
            <a:r>
              <a:rPr lang="en-US" dirty="0" err="1" smtClean="0"/>
              <a:t>pts</a:t>
            </a:r>
            <a:r>
              <a:rPr lang="en-US" dirty="0" smtClean="0"/>
              <a:t> each  or 16 points and a Power Bonus!</a:t>
            </a:r>
          </a:p>
          <a:p>
            <a:r>
              <a:rPr lang="en-US" dirty="0" smtClean="0"/>
              <a:t>Scheduling 2 events a week in February x  3 attending each =  6 new members a week</a:t>
            </a:r>
          </a:p>
          <a:p>
            <a:r>
              <a:rPr lang="en-US" dirty="0"/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2475055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89467" y="376677"/>
            <a:ext cx="8297333" cy="101566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rgbClr val="0000FF"/>
                </a:solidFill>
              </a:rPr>
              <a:t>Shaklee Strategies Forum 2017</a:t>
            </a:r>
          </a:p>
          <a:p>
            <a:pPr algn="ctr"/>
            <a:r>
              <a:rPr lang="en-US" sz="2000" dirty="0">
                <a:solidFill>
                  <a:srgbClr val="0000FF"/>
                </a:solidFill>
              </a:rPr>
              <a:t>Ideas to help us  grow our businesses and ourselves in </a:t>
            </a:r>
            <a:r>
              <a:rPr lang="en-US" sz="2000" dirty="0" smtClean="0">
                <a:solidFill>
                  <a:srgbClr val="0000FF"/>
                </a:solidFill>
              </a:rPr>
              <a:t>2017</a:t>
            </a:r>
            <a:endParaRPr lang="en-US" sz="2000" dirty="0">
              <a:solidFill>
                <a:srgbClr val="0000FF"/>
              </a:solidFill>
            </a:endParaRPr>
          </a:p>
          <a:p>
            <a:pPr algn="ctr"/>
            <a:endParaRPr lang="en-US" sz="2000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70933" y="3568701"/>
            <a:ext cx="3776133" cy="95410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rgbClr val="0000FF"/>
                </a:solidFill>
              </a:rPr>
              <a:t>Winter/Spring 2017</a:t>
            </a:r>
          </a:p>
          <a:p>
            <a:pPr algn="ctr"/>
            <a:r>
              <a:rPr lang="en-US" sz="2800" dirty="0" smtClean="0">
                <a:solidFill>
                  <a:srgbClr val="0000FF"/>
                </a:solidFill>
              </a:rPr>
              <a:t>Reaching Higher</a:t>
            </a:r>
            <a:endParaRPr lang="en-US" sz="2800" dirty="0">
              <a:solidFill>
                <a:srgbClr val="0000FF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89468" y="1130730"/>
            <a:ext cx="8297332" cy="107721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rgbClr val="0000FF"/>
                </a:solidFill>
              </a:rPr>
              <a:t>Session </a:t>
            </a:r>
            <a:r>
              <a:rPr lang="en-US" sz="2000" dirty="0" smtClean="0">
                <a:solidFill>
                  <a:srgbClr val="0000FF"/>
                </a:solidFill>
              </a:rPr>
              <a:t>4  Feb 7, 2017	</a:t>
            </a:r>
            <a:r>
              <a:rPr lang="en-US" sz="2000" dirty="0">
                <a:solidFill>
                  <a:srgbClr val="0000FF"/>
                </a:solidFill>
              </a:rPr>
              <a:t> </a:t>
            </a:r>
            <a:r>
              <a:rPr lang="en-US" sz="2000" dirty="0" smtClean="0">
                <a:solidFill>
                  <a:srgbClr val="0000FF"/>
                </a:solidFill>
              </a:rPr>
              <a:t>    </a:t>
            </a:r>
            <a:r>
              <a:rPr lang="en-US" sz="3200" dirty="0" smtClean="0">
                <a:solidFill>
                  <a:srgbClr val="0000FF"/>
                </a:solidFill>
              </a:rPr>
              <a:t>Charlene </a:t>
            </a:r>
            <a:r>
              <a:rPr lang="en-US" sz="3200" dirty="0" err="1" smtClean="0">
                <a:solidFill>
                  <a:srgbClr val="0000FF"/>
                </a:solidFill>
              </a:rPr>
              <a:t>Fike</a:t>
            </a:r>
            <a:r>
              <a:rPr lang="en-US" sz="3200" dirty="0" smtClean="0">
                <a:solidFill>
                  <a:srgbClr val="0000FF"/>
                </a:solidFill>
              </a:rPr>
              <a:t> </a:t>
            </a:r>
            <a:r>
              <a:rPr lang="mr-IN" sz="3200" dirty="0" smtClean="0">
                <a:solidFill>
                  <a:srgbClr val="0000FF"/>
                </a:solidFill>
              </a:rPr>
              <a:t>–</a:t>
            </a:r>
            <a:r>
              <a:rPr lang="en-US" sz="3200" dirty="0" smtClean="0">
                <a:solidFill>
                  <a:srgbClr val="0000FF"/>
                </a:solidFill>
              </a:rPr>
              <a:t> Money Wise</a:t>
            </a:r>
          </a:p>
          <a:p>
            <a:r>
              <a:rPr lang="en-US" sz="3200" dirty="0" smtClean="0">
                <a:solidFill>
                  <a:srgbClr val="0000FF"/>
                </a:solidFill>
              </a:rPr>
              <a:t>                Financial Realities of American Families</a:t>
            </a:r>
            <a:endParaRPr lang="en-US" sz="3200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944983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Shape 124"/>
          <p:cNvSpPr txBox="1">
            <a:spLocks noGrp="1"/>
          </p:cNvSpPr>
          <p:nvPr>
            <p:ph type="title"/>
          </p:nvPr>
        </p:nvSpPr>
        <p:spPr>
          <a:xfrm>
            <a:off x="2877842" y="463718"/>
            <a:ext cx="5169423" cy="1297351"/>
          </a:xfrm>
          <a:prstGeom prst="rect">
            <a:avLst/>
          </a:prstGeom>
          <a:noFill/>
          <a:ln w="9525" cap="flat" cmpd="sng">
            <a:solidFill>
              <a:srgbClr val="31859B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rPr lang="en-US" sz="36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Our </a:t>
            </a:r>
            <a:r>
              <a:rPr lang="en-US" sz="3600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Strategy</a:t>
            </a:r>
            <a:r>
              <a:rPr lang="en-US" sz="3600" b="0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Forum Team</a:t>
            </a:r>
            <a:br>
              <a:rPr lang="en-US" sz="3600" b="0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US" sz="3600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Winter 2017</a:t>
            </a:r>
            <a:r>
              <a:rPr lang="en-US" sz="3600" b="0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lang="en-US" sz="36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5" name="Shape 125"/>
          <p:cNvSpPr txBox="1">
            <a:spLocks noGrp="1"/>
          </p:cNvSpPr>
          <p:nvPr>
            <p:ph idx="1"/>
          </p:nvPr>
        </p:nvSpPr>
        <p:spPr>
          <a:xfrm>
            <a:off x="3961463" y="4188072"/>
            <a:ext cx="1765104" cy="687828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1665" b="0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Key Coordinator</a:t>
            </a:r>
          </a:p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1665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Lisa Anderson</a:t>
            </a:r>
            <a:endParaRPr lang="en-US" sz="1665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27" name="Shape 127"/>
          <p:cNvPicPr preferRelativeResize="0"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632" y="463718"/>
            <a:ext cx="1335952" cy="1501508"/>
          </a:xfrm>
          <a:prstGeom prst="rect">
            <a:avLst/>
          </a:prstGeom>
          <a:noFill/>
          <a:ln>
            <a:noFill/>
          </a:ln>
        </p:spPr>
      </p:pic>
      <p:pic>
        <p:nvPicPr>
          <p:cNvPr id="131" name="Shape 131"/>
          <p:cNvPicPr preferRelativeResize="0"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632" y="2736132"/>
            <a:ext cx="1238564" cy="1543756"/>
          </a:xfrm>
          <a:prstGeom prst="rect">
            <a:avLst/>
          </a:prstGeom>
          <a:noFill/>
          <a:ln>
            <a:noFill/>
          </a:ln>
        </p:spPr>
      </p:pic>
      <p:sp>
        <p:nvSpPr>
          <p:cNvPr id="133" name="Shape 133"/>
          <p:cNvSpPr/>
          <p:nvPr/>
        </p:nvSpPr>
        <p:spPr>
          <a:xfrm>
            <a:off x="275521" y="2015918"/>
            <a:ext cx="2044345" cy="62875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rPr lang="en-US" sz="1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 </a:t>
            </a:r>
            <a:r>
              <a:rPr lang="en-US" sz="16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Master </a:t>
            </a:r>
            <a:r>
              <a:rPr lang="en-US" sz="1600" b="0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Coordinator      </a:t>
            </a:r>
            <a:r>
              <a:rPr lang="en-US" sz="16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Barb Lagoni </a:t>
            </a:r>
          </a:p>
        </p:txBody>
      </p:sp>
      <p:sp>
        <p:nvSpPr>
          <p:cNvPr id="134" name="Shape 134"/>
          <p:cNvSpPr/>
          <p:nvPr/>
        </p:nvSpPr>
        <p:spPr>
          <a:xfrm>
            <a:off x="275522" y="4315892"/>
            <a:ext cx="1816610" cy="64633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rPr lang="en-US" sz="16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Senior Coordinator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rPr lang="en-US" sz="16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Becky Choate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389996" y="4126261"/>
            <a:ext cx="1568195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/>
              <a:t>Director</a:t>
            </a:r>
          </a:p>
          <a:p>
            <a:pPr algn="ctr"/>
            <a:r>
              <a:rPr lang="en-US" sz="1600" dirty="0" smtClean="0"/>
              <a:t>Francine </a:t>
            </a:r>
            <a:r>
              <a:rPr lang="en-US" sz="1600" dirty="0" err="1" smtClean="0"/>
              <a:t>Roling</a:t>
            </a:r>
            <a:endParaRPr lang="en-US" sz="1600" dirty="0"/>
          </a:p>
        </p:txBody>
      </p:sp>
      <p:pic>
        <p:nvPicPr>
          <p:cNvPr id="4" name="Picture 3" descr="Francine and Tim Roling.jpg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71" t="13904" r="32191" b="54930"/>
          <a:stretch/>
        </p:blipFill>
        <p:spPr>
          <a:xfrm>
            <a:off x="7389996" y="2389826"/>
            <a:ext cx="1415209" cy="1657608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2183078" y="4126261"/>
            <a:ext cx="1725292" cy="5847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dirty="0" smtClean="0"/>
              <a:t>Key Coordinator</a:t>
            </a:r>
            <a:endParaRPr lang="en-US" sz="1600" dirty="0"/>
          </a:p>
          <a:p>
            <a:pPr algn="ctr"/>
            <a:r>
              <a:rPr lang="en-US" sz="1600" dirty="0" smtClean="0"/>
              <a:t>Margaret </a:t>
            </a:r>
            <a:r>
              <a:rPr lang="en-US" sz="1600" dirty="0" err="1" smtClean="0"/>
              <a:t>Trost</a:t>
            </a:r>
            <a:endParaRPr lang="en-US" sz="1600" dirty="0"/>
          </a:p>
        </p:txBody>
      </p:sp>
      <p:sp>
        <p:nvSpPr>
          <p:cNvPr id="5" name="TextBox 4"/>
          <p:cNvSpPr txBox="1"/>
          <p:nvPr/>
        </p:nvSpPr>
        <p:spPr>
          <a:xfrm>
            <a:off x="5726567" y="4279888"/>
            <a:ext cx="1600088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Senior Director</a:t>
            </a:r>
          </a:p>
          <a:p>
            <a:r>
              <a:rPr lang="en-US" sz="1600" dirty="0" smtClean="0"/>
              <a:t>Angie Thomas</a:t>
            </a:r>
            <a:endParaRPr lang="en-US" sz="1600" dirty="0"/>
          </a:p>
        </p:txBody>
      </p:sp>
      <p:pic>
        <p:nvPicPr>
          <p:cNvPr id="7" name="Picture 6" descr="Angie Thomas.jp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3326" y="2389827"/>
            <a:ext cx="1278255" cy="1657609"/>
          </a:xfrm>
          <a:prstGeom prst="rect">
            <a:avLst/>
          </a:prstGeom>
        </p:spPr>
      </p:pic>
      <p:pic>
        <p:nvPicPr>
          <p:cNvPr id="21" name="Shape 130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4252848" y="2330298"/>
            <a:ext cx="1216619" cy="1736434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Picture 9" descr="Margaret Trost.jpg .jpeg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13" t="4915" r="29849" b="8116"/>
          <a:stretch/>
        </p:blipFill>
        <p:spPr>
          <a:xfrm>
            <a:off x="2453757" y="2389826"/>
            <a:ext cx="1454613" cy="16576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1868008"/>
      </p:ext>
    </p:extLst>
  </p:cSld>
  <p:clrMapOvr>
    <a:masterClrMapping/>
  </p:clrMapOvr>
  <p:transition xmlns:p14="http://schemas.microsoft.com/office/powerpoint/2010/main" spd="slow">
    <p:cut/>
  </p:transition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38897</TotalTime>
  <Words>1446</Words>
  <Application>Microsoft Macintosh PowerPoint</Application>
  <PresentationFormat>On-screen Show (16:9)</PresentationFormat>
  <Paragraphs>262</Paragraphs>
  <Slides>31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31</vt:i4>
      </vt:variant>
    </vt:vector>
  </HeadingPairs>
  <TitlesOfParts>
    <vt:vector size="33" baseType="lpstr">
      <vt:lpstr>1_Office Theme</vt:lpstr>
      <vt:lpstr>2_Office Theme</vt:lpstr>
      <vt:lpstr>PowerPoint Presentation</vt:lpstr>
      <vt:lpstr>PowerPoint Presentation</vt:lpstr>
      <vt:lpstr>Remember to Stretch      From Tony Robbins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Our Strategy Forum Team Winter 2017 </vt:lpstr>
      <vt:lpstr>Objectives Winter Semester 2017  Thinking  Bigger … Reaching Higher  </vt:lpstr>
      <vt:lpstr>Objectives #4 – Charlene</vt:lpstr>
      <vt:lpstr>Presidential Master Coordinator Charlene Fike</vt:lpstr>
      <vt:lpstr>What would life look like</vt:lpstr>
      <vt:lpstr>PowerPoint Presentation</vt:lpstr>
      <vt:lpstr>PowerPoint Presentation</vt:lpstr>
      <vt:lpstr>PowerPoint Presentation</vt:lpstr>
      <vt:lpstr>think differently</vt:lpstr>
      <vt:lpstr>PowerPoint Presentation</vt:lpstr>
      <vt:lpstr>PowerPoint Presentation</vt:lpstr>
      <vt:lpstr>PowerPoint Presentation</vt:lpstr>
      <vt:lpstr>PowerPoint Presentation</vt:lpstr>
      <vt:lpstr>There are options</vt:lpstr>
      <vt:lpstr>PowerPoint Presentation</vt:lpstr>
      <vt:lpstr>PowerPoint Presentation</vt:lpstr>
      <vt:lpstr>OK Courageous Leaders .. Time for Action!</vt:lpstr>
      <vt:lpstr> February/March Strategy Forum Schedule</vt:lpstr>
      <vt:lpstr>PowerPoint Presentation</vt:lpstr>
      <vt:lpstr>PowerPoint Presentation</vt:lpstr>
      <vt:lpstr>We are all Green .. And Growing</vt:lpstr>
      <vt:lpstr>PowerPoint Presentation</vt:lpstr>
      <vt:lpstr>Shaklee Video &amp; Audio Archives This webinar is archived on BetterFutureStartsToday.net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Congratulations on becoming a Director! A Business Leader!  </dc:title>
  <dc:creator>Harper</dc:creator>
  <cp:lastModifiedBy>Barbara Lagoni</cp:lastModifiedBy>
  <cp:revision>373</cp:revision>
  <cp:lastPrinted>2017-01-31T03:08:37Z</cp:lastPrinted>
  <dcterms:created xsi:type="dcterms:W3CDTF">2016-11-09T11:55:00Z</dcterms:created>
  <dcterms:modified xsi:type="dcterms:W3CDTF">2017-02-06T18:16:02Z</dcterms:modified>
</cp:coreProperties>
</file>