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3" r:id="rId2"/>
  </p:sldMasterIdLst>
  <p:notesMasterIdLst>
    <p:notesMasterId r:id="rId51"/>
  </p:notesMasterIdLst>
  <p:handoutMasterIdLst>
    <p:handoutMasterId r:id="rId52"/>
  </p:handoutMasterIdLst>
  <p:sldIdLst>
    <p:sldId id="340" r:id="rId3"/>
    <p:sldId id="343" r:id="rId4"/>
    <p:sldId id="344" r:id="rId5"/>
    <p:sldId id="345" r:id="rId6"/>
    <p:sldId id="346" r:id="rId7"/>
    <p:sldId id="347" r:id="rId8"/>
    <p:sldId id="348" r:id="rId9"/>
    <p:sldId id="349" r:id="rId10"/>
    <p:sldId id="350" r:id="rId11"/>
    <p:sldId id="351" r:id="rId12"/>
    <p:sldId id="338" r:id="rId13"/>
    <p:sldId id="337" r:id="rId14"/>
    <p:sldId id="304" r:id="rId15"/>
    <p:sldId id="352" r:id="rId16"/>
    <p:sldId id="375" r:id="rId17"/>
    <p:sldId id="403" r:id="rId18"/>
    <p:sldId id="356" r:id="rId19"/>
    <p:sldId id="394" r:id="rId20"/>
    <p:sldId id="393" r:id="rId21"/>
    <p:sldId id="402" r:id="rId22"/>
    <p:sldId id="398" r:id="rId23"/>
    <p:sldId id="395" r:id="rId24"/>
    <p:sldId id="397" r:id="rId25"/>
    <p:sldId id="399" r:id="rId26"/>
    <p:sldId id="376" r:id="rId27"/>
    <p:sldId id="354" r:id="rId28"/>
    <p:sldId id="383" r:id="rId29"/>
    <p:sldId id="381" r:id="rId30"/>
    <p:sldId id="382" r:id="rId31"/>
    <p:sldId id="404" r:id="rId32"/>
    <p:sldId id="392" r:id="rId33"/>
    <p:sldId id="366" r:id="rId34"/>
    <p:sldId id="379" r:id="rId35"/>
    <p:sldId id="380" r:id="rId36"/>
    <p:sldId id="390" r:id="rId37"/>
    <p:sldId id="391" r:id="rId38"/>
    <p:sldId id="388" r:id="rId39"/>
    <p:sldId id="389" r:id="rId40"/>
    <p:sldId id="387" r:id="rId41"/>
    <p:sldId id="377" r:id="rId42"/>
    <p:sldId id="290" r:id="rId43"/>
    <p:sldId id="277" r:id="rId44"/>
    <p:sldId id="384" r:id="rId45"/>
    <p:sldId id="357" r:id="rId46"/>
    <p:sldId id="292" r:id="rId47"/>
    <p:sldId id="314" r:id="rId48"/>
    <p:sldId id="315" r:id="rId49"/>
    <p:sldId id="291" r:id="rId5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5" d="100"/>
          <a:sy n="75" d="100"/>
        </p:scale>
        <p:origin x="-1160" y="-232"/>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50" Type="http://schemas.openxmlformats.org/officeDocument/2006/relationships/slide" Target="slides/slide48.xml"/><Relationship Id="rId51" Type="http://schemas.openxmlformats.org/officeDocument/2006/relationships/notesMaster" Target="notesMasters/notesMaster1.xml"/><Relationship Id="rId52" Type="http://schemas.openxmlformats.org/officeDocument/2006/relationships/handoutMaster" Target="handoutMasters/handoutMaster1.xml"/><Relationship Id="rId53" Type="http://schemas.openxmlformats.org/officeDocument/2006/relationships/printerSettings" Target="printerSettings/printerSettings1.bin"/><Relationship Id="rId54" Type="http://schemas.openxmlformats.org/officeDocument/2006/relationships/presProps" Target="presProps.xml"/><Relationship Id="rId55" Type="http://schemas.openxmlformats.org/officeDocument/2006/relationships/viewProps" Target="viewProps.xml"/><Relationship Id="rId56" Type="http://schemas.openxmlformats.org/officeDocument/2006/relationships/theme" Target="theme/theme1.xml"/><Relationship Id="rId57" Type="http://schemas.openxmlformats.org/officeDocument/2006/relationships/tableStyles" Target="tableStyles.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B1A742-99F8-0841-800C-D35C6FC7A123}" type="datetimeFigureOut">
              <a:rPr lang="en-US" smtClean="0"/>
              <a:t>1/30/17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3AD30A1-8C26-7043-8DE9-27F74FE7D4AA}" type="slidenum">
              <a:rPr lang="en-US" smtClean="0"/>
              <a:t>‹#›</a:t>
            </a:fld>
            <a:endParaRPr lang="en-US"/>
          </a:p>
        </p:txBody>
      </p:sp>
    </p:spTree>
    <p:extLst>
      <p:ext uri="{BB962C8B-B14F-4D97-AF65-F5344CB8AC3E}">
        <p14:creationId xmlns:p14="http://schemas.microsoft.com/office/powerpoint/2010/main" val="1865436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163F87-30B0-2649-AF3D-005F29545A08}" type="datetimeFigureOut">
              <a:rPr lang="en-US" smtClean="0"/>
              <a:t>1/30/17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F06FD5-8B68-244D-B1E0-8204C363CEF7}" type="slidenum">
              <a:rPr lang="en-US" smtClean="0"/>
              <a:t>‹#›</a:t>
            </a:fld>
            <a:endParaRPr lang="en-US"/>
          </a:p>
        </p:txBody>
      </p:sp>
    </p:spTree>
    <p:extLst>
      <p:ext uri="{BB962C8B-B14F-4D97-AF65-F5344CB8AC3E}">
        <p14:creationId xmlns:p14="http://schemas.microsoft.com/office/powerpoint/2010/main" val="363582190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Opening &amp; Introductions</a:t>
            </a:r>
          </a:p>
          <a:p>
            <a:pPr lvl="0">
              <a:spcBef>
                <a:spcPts val="0"/>
              </a:spcBef>
              <a:buNone/>
            </a:pPr>
            <a:endParaRPr/>
          </a:p>
          <a:p>
            <a:pPr lvl="0">
              <a:spcBef>
                <a:spcPts val="0"/>
              </a:spcBef>
              <a:buNone/>
            </a:pPr>
            <a:r>
              <a:rPr lang="en"/>
              <a:t>Financial Coach, Inspiring families to take control of their finances. </a:t>
            </a:r>
          </a:p>
          <a:p>
            <a:pPr lvl="0">
              <a:spcBef>
                <a:spcPts val="0"/>
              </a:spcBef>
              <a:buNone/>
            </a:pPr>
            <a:endParaRPr/>
          </a:p>
          <a:p>
            <a:pPr lvl="0">
              <a:spcBef>
                <a:spcPts val="0"/>
              </a:spcBef>
              <a:buNone/>
            </a:pPr>
            <a:r>
              <a:rPr lang="en"/>
              <a:t>When I first met Richard and began to learn more about Shaklee, I saw a very unique way our two businesses intertwined. I work with families everyday who are struggling to stay ahead financially. Some people already have large incomes, but can’t seem to understand why they have no savings, but the majority of people have a lower income and can’t see how to work their way through their financial storm. The issue typically comes down to two things, needing additional income, and making that extra income work to its fullest potential. Whether their goal is to conquer debts, avoid crisis, or simply build wealth, having a plan for your money is essential.</a:t>
            </a:r>
          </a:p>
          <a:p>
            <a:pPr lvl="0">
              <a:spcBef>
                <a:spcPts val="0"/>
              </a:spcBef>
              <a:buNone/>
            </a:pPr>
            <a:endParaRPr/>
          </a:p>
          <a:p>
            <a:pPr lvl="0">
              <a:spcBef>
                <a:spcPts val="0"/>
              </a:spcBef>
              <a:buNone/>
            </a:pPr>
            <a:r>
              <a:rPr lang="en"/>
              <a:t>Today we want to share with you the opportunity for Shaklee to be a serious option for many people to create a life of abundance for their families and others.</a:t>
            </a:r>
          </a:p>
          <a:p>
            <a:pPr lvl="0">
              <a:spcBef>
                <a:spcPts val="0"/>
              </a:spcBef>
              <a:buNone/>
            </a:pPr>
            <a:endParaRPr/>
          </a:p>
          <a:p>
            <a:pPr lvl="0">
              <a:spcBef>
                <a:spcPts val="0"/>
              </a:spcBef>
              <a:buClr>
                <a:schemeClr val="dk1"/>
              </a:buClr>
              <a:buSzPct val="100000"/>
              <a:buFont typeface="Arial"/>
              <a:buNone/>
            </a:pPr>
            <a:r>
              <a:rPr lang="en">
                <a:solidFill>
                  <a:schemeClr val="dk1"/>
                </a:solidFill>
              </a:rPr>
              <a:t>But before we jump into what Shaklee can do for you, let's talk a little bit about today's Struggles:</a:t>
            </a:r>
          </a:p>
          <a:p>
            <a:pPr lvl="0">
              <a:spcBef>
                <a:spcPts val="0"/>
              </a:spcBef>
              <a:buNone/>
            </a:pPr>
            <a:endParaRPr/>
          </a:p>
          <a:p>
            <a:pPr lv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Shape 6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6" name="Shape 6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a:p>
            <a:pPr lvl="0">
              <a:spcBef>
                <a:spcPts val="0"/>
              </a:spcBef>
              <a:buNone/>
            </a:pPr>
            <a:r>
              <a:rPr lang="en"/>
              <a:t>I was working on some research and came across a study CBS  published in 2016, stating that  67% of people can not cover a $500 emergency.</a:t>
            </a:r>
          </a:p>
          <a:p>
            <a:pPr lvl="0">
              <a:spcBef>
                <a:spcPts val="0"/>
              </a:spcBef>
              <a:buNone/>
            </a:pPr>
            <a:endParaRPr/>
          </a:p>
          <a:p>
            <a:pPr lvl="0">
              <a:spcBef>
                <a:spcPts val="0"/>
              </a:spcBef>
              <a:buNone/>
            </a:pPr>
            <a:r>
              <a:rPr lang="en"/>
              <a:t>There are roughly 300 Million americans, give or take a few, but 67% of them don’t have $500 to their name to cover an emergency.</a:t>
            </a:r>
          </a:p>
          <a:p>
            <a:pPr lvl="0">
              <a:spcBef>
                <a:spcPts val="0"/>
              </a:spcBef>
              <a:buNone/>
            </a:pPr>
            <a:endParaRPr/>
          </a:p>
          <a:p>
            <a:pPr lvl="0">
              <a:spcBef>
                <a:spcPts val="0"/>
              </a:spcBef>
              <a:buNone/>
            </a:pPr>
            <a:r>
              <a:rPr lang="en"/>
              <a:t>In today’s society we focus so much on putting things on credit rather than saving for a rainy day. We do this over and over and no wonder 76% of Americans are living paycheck to paycheck. When we continue to live a life filled with debt, we have things, and experiences like vacations, but we don’t have money, and we don’t have security for our families. </a:t>
            </a:r>
          </a:p>
          <a:p>
            <a:pPr lvl="0">
              <a:spcBef>
                <a:spcPts val="0"/>
              </a:spcBef>
              <a:buNone/>
            </a:pPr>
            <a:endParaRPr/>
          </a:p>
          <a:p>
            <a:pPr lvl="0" rtl="0">
              <a:spcBef>
                <a:spcPts val="0"/>
              </a:spcBef>
              <a:buNone/>
            </a:pPr>
            <a:r>
              <a:rPr lang="en"/>
              <a:t>When I coach people, I help them think of a different way of life. One that has security for their family, one that is free of debt, and I tell you what, it becomes a game changer.</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Shape 7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9" name="Shape 7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a:p>
            <a:pPr lvl="0">
              <a:spcBef>
                <a:spcPts val="0"/>
              </a:spcBef>
              <a:buNone/>
            </a:pPr>
            <a:r>
              <a:rPr lang="en"/>
              <a:t>So what happens when we don’t have control of our money, if you’re like one third of americans, you are probably losing sleep. Which I am sure most of you can relate to not getting a good night's sleep, but now add that on top of having to function in life. It's a recipe for disaster. </a:t>
            </a:r>
          </a:p>
          <a:p>
            <a:pPr lvl="0">
              <a:spcBef>
                <a:spcPts val="0"/>
              </a:spcBef>
              <a:buNone/>
            </a:pPr>
            <a:endParaRPr/>
          </a:p>
          <a:p>
            <a:pPr lvl="0">
              <a:spcBef>
                <a:spcPts val="0"/>
              </a:spcBef>
              <a:buNone/>
            </a:pPr>
            <a:r>
              <a:rPr lang="en"/>
              <a:t>Which is why financial issues are also the leading cause of divorce in America today. When two people aren’t on the same page, and their being harrased by collectors, and theirs no savings in the bank, there's often times no hope in that relational environment. </a:t>
            </a:r>
          </a:p>
          <a:p>
            <a:pPr lvl="0">
              <a:spcBef>
                <a:spcPts val="0"/>
              </a:spcBef>
              <a:buNone/>
            </a:pPr>
            <a:endParaRPr/>
          </a:p>
          <a:p>
            <a:pPr lvl="0">
              <a:spcBef>
                <a:spcPts val="0"/>
              </a:spcBef>
              <a:buNone/>
            </a:pPr>
            <a:r>
              <a:rPr lang="en"/>
              <a:t>But you know what, there is hope.</a:t>
            </a:r>
          </a:p>
          <a:p>
            <a:pPr lvl="0">
              <a:spcBef>
                <a:spcPts val="0"/>
              </a:spcBef>
              <a:buNone/>
            </a:pPr>
            <a:endParaRPr/>
          </a:p>
          <a:p>
            <a:pPr lvl="0" rtl="0">
              <a:spcBef>
                <a:spcPts val="0"/>
              </a:spcBef>
              <a:buNone/>
            </a:pPr>
            <a:r>
              <a:rPr lang="en"/>
              <a:t>Combining the Shaklee Business opportunity, with the principles I am about to share with you, is a recipe for success.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Today I want to show you 3 steps you can start  to begin to make a difference in your financial life, and how Shaklee can be the engine to get you there.</a:t>
            </a:r>
          </a:p>
          <a:p>
            <a:pPr lvl="0">
              <a:spcBef>
                <a:spcPts val="0"/>
              </a:spcBef>
              <a:buNone/>
            </a:pPr>
            <a:endParaRPr/>
          </a:p>
          <a:p>
            <a:pPr lvl="0">
              <a:spcBef>
                <a:spcPts val="0"/>
              </a:spcBef>
              <a:buNone/>
            </a:pPr>
            <a:r>
              <a:rPr lang="en"/>
              <a:t>There are actually 7 steps to this plan, although I can’t take credit for creating them,  I can say these steps changed my life, and that's why I became a financial coach. </a:t>
            </a:r>
          </a:p>
          <a:p>
            <a:pPr lvl="0">
              <a:spcBef>
                <a:spcPts val="0"/>
              </a:spcBef>
              <a:buNone/>
            </a:pPr>
            <a:endParaRPr/>
          </a:p>
          <a:p>
            <a:pPr lvl="0">
              <a:spcBef>
                <a:spcPts val="0"/>
              </a:spcBef>
              <a:buNone/>
            </a:pPr>
            <a:r>
              <a:rPr lang="en"/>
              <a:t>These steps are very specific in that, they are designed to focus your money. There are so many different areas we can spend, save, invest, and waste our hard earned dollars. But when you focus your money to one step at a time, you begin to see greater movement in one area  at a time.</a:t>
            </a:r>
          </a:p>
          <a:p>
            <a:pPr lvl="0">
              <a:spcBef>
                <a:spcPts val="0"/>
              </a:spcBef>
              <a:buNone/>
            </a:pPr>
            <a:endParaRPr/>
          </a:p>
          <a:p>
            <a:pPr lvl="0">
              <a:spcBef>
                <a:spcPts val="0"/>
              </a:spcBef>
              <a:buNone/>
            </a:pPr>
            <a:r>
              <a:rPr lang="en"/>
              <a:t>The first is to put away $1000 into a starter emergency fund as fast as possible. Maybe you host Shaklee Events with several attendees. You get out there and you hustle to make connections, you have powerful conversations, and you invite people to learn more. On another note maybe you sell some personal items for the quick cash. Whatever you decide to do, do it with great intensity. The average person who goes through coaching can put away $1000 in 2 months max.</a:t>
            </a:r>
          </a:p>
          <a:p>
            <a:pPr lvl="0">
              <a:spcBef>
                <a:spcPts val="0"/>
              </a:spcBef>
              <a:buNone/>
            </a:pPr>
            <a:endParaRPr/>
          </a:p>
          <a:p>
            <a:pPr lvl="0">
              <a:spcBef>
                <a:spcPts val="0"/>
              </a:spcBef>
              <a:buNone/>
            </a:pPr>
            <a:r>
              <a:rPr lang="en"/>
              <a:t>Now this isn’t a fully funded Emergency account. However, this will catch the doctor bills, or the unexpected blown tire. But it will stop the cycle of going further in debt as you work on step 2..</a:t>
            </a:r>
          </a:p>
          <a:p>
            <a:pPr lvl="0">
              <a:spcBef>
                <a:spcPts val="0"/>
              </a:spcBef>
              <a:buNone/>
            </a:pPr>
            <a:endParaRPr/>
          </a:p>
          <a:p>
            <a:pPr lvl="0">
              <a:spcBef>
                <a:spcPts val="0"/>
              </a:spcBef>
              <a:buNone/>
            </a:pPr>
            <a:r>
              <a:rPr lang="en"/>
              <a:t>Step#2 is to pay off your debts with extreme intensity using the Debt snowball method. This is where we list our debts smallest to largest by the balance owed. </a:t>
            </a:r>
          </a:p>
          <a:p>
            <a:pPr lvl="0">
              <a:spcBef>
                <a:spcPts val="0"/>
              </a:spcBef>
              <a:buNone/>
            </a:pPr>
            <a:r>
              <a:rPr lang="en"/>
              <a:t>The reason we do this is because as you roll your way down the list of debts, you begin to build momentum, you become more and more intense about paying off your debts, and you become more motivated to reach the finish line of debt freedom.</a:t>
            </a:r>
          </a:p>
          <a:p>
            <a:pPr lvl="0">
              <a:spcBef>
                <a:spcPts val="0"/>
              </a:spcBef>
              <a:buNone/>
            </a:pPr>
            <a:endParaRPr/>
          </a:p>
          <a:p>
            <a:pPr lvl="0">
              <a:spcBef>
                <a:spcPts val="0"/>
              </a:spcBef>
              <a:buNone/>
            </a:pPr>
            <a:r>
              <a:rPr lang="en"/>
              <a:t>I would like to share with you just how powerful this method is.</a:t>
            </a:r>
          </a:p>
          <a:p>
            <a:pPr lvl="0">
              <a:spcBef>
                <a:spcPts val="0"/>
              </a:spcBef>
              <a:buNone/>
            </a:pPr>
            <a:r>
              <a:rPr lang="en"/>
              <a:t>I had a lady call me one day, she was sobbing in tears.</a:t>
            </a:r>
          </a:p>
          <a:p>
            <a:pPr lvl="0">
              <a:spcBef>
                <a:spcPts val="0"/>
              </a:spcBef>
              <a:buNone/>
            </a:pPr>
            <a:r>
              <a:rPr lang="en"/>
              <a:t>She just had just got off the phone with another debt collector who asked her “how can you be married to man who can’t pay his bills”. </a:t>
            </a:r>
          </a:p>
          <a:p>
            <a:pPr lvl="0">
              <a:spcBef>
                <a:spcPts val="0"/>
              </a:spcBef>
              <a:buNone/>
            </a:pPr>
            <a:r>
              <a:rPr lang="en"/>
              <a:t>They had become so overwhelmed by their situation, and looking at it, it was going to take them 10 years to become debt free. I sat down with them, we built a plan for them to follow, applied the debt snowball, and they are on track to be debt free in less than 24 months.</a:t>
            </a:r>
          </a:p>
          <a:p>
            <a:pPr lvl="0">
              <a:spcBef>
                <a:spcPts val="0"/>
              </a:spcBef>
              <a:buNone/>
            </a:pPr>
            <a:endParaRPr/>
          </a:p>
          <a:p>
            <a:pPr lvl="0">
              <a:spcBef>
                <a:spcPts val="0"/>
              </a:spcBef>
              <a:buNone/>
            </a:pPr>
            <a:endParaRPr/>
          </a:p>
          <a:p>
            <a:pPr lvl="0">
              <a:spcBef>
                <a:spcPts val="0"/>
              </a:spcBef>
              <a:buNone/>
            </a:pPr>
            <a:r>
              <a:rPr lang="en"/>
              <a:t>One of the amazing things that comes with a Shaklee business is, when you have an extra $5,6,7,$800 a month or more, combined with the power of the debt snowball, you can really make some waves in your financial situation. One of the struggles I often find with people is, they don’t have this extra income to apply to their goals. But as you establish your business, you're in the driver seat, you are in control of how fast or slow you grow and over what period of time. This great community of people really sets you up for success and gives you the tools and training needed to really make a difference in your life and others.</a:t>
            </a:r>
          </a:p>
          <a:p>
            <a:pPr lvl="0">
              <a:spcBef>
                <a:spcPts val="0"/>
              </a:spcBef>
              <a:buNone/>
            </a:pPr>
            <a:endParaRPr/>
          </a:p>
          <a:p>
            <a:pPr lvl="0">
              <a:spcBef>
                <a:spcPts val="0"/>
              </a:spcBef>
              <a:buNone/>
            </a:pPr>
            <a:r>
              <a:rPr lang="en"/>
              <a:t>The third step begins when you become debt free, think about where you are, you’re in you’re in a pretty good place, rather than paying hundreds if not thousands a month in payments you can now save that money and build security for your family. We recommend setting aside 3-6 months worth of expenses for a rainy day. Now this isn't the I want a new boat fund, or the we’re going on a nice vacation fund. This is so when life happens, you have a plan.</a:t>
            </a:r>
          </a:p>
          <a:p>
            <a:pPr lvl="0">
              <a:spcBef>
                <a:spcPts val="0"/>
              </a:spcBef>
              <a:buNone/>
            </a:pPr>
            <a:endParaRPr/>
          </a:p>
          <a:p>
            <a:pPr lvl="0">
              <a:spcBef>
                <a:spcPts val="0"/>
              </a:spcBef>
              <a:buNone/>
            </a:pPr>
            <a:r>
              <a:rPr lang="en"/>
              <a:t>I want you to think for just a moment... when your car breaks down, …...what happens? You typically have a vehicle emergency. But not only do you have a vehicle emergency you also have a financial emergency. When you have 3-6 months worth of expenses set aside, you know what you do? You go to the mechanic, you fix the car, and you simply pay for it. It feels pretty good, doesn't it.  When life happens and you have a plan, visa no longer has to pick up your slack.  </a:t>
            </a:r>
          </a:p>
          <a:p>
            <a:pPr lvl="0">
              <a:spcBef>
                <a:spcPts val="0"/>
              </a:spcBef>
              <a:buNone/>
            </a:pPr>
            <a:endParaRPr/>
          </a:p>
          <a:p>
            <a:pPr lvl="0">
              <a:spcBef>
                <a:spcPts val="0"/>
              </a:spcBef>
              <a:buNone/>
            </a:pPr>
            <a:r>
              <a:rPr lang="en"/>
              <a:t>When you are in this stage of the game, having a Shaklee business can really help you move through the steps even faster and begin to send you towards your dreams like you could never imagine.</a:t>
            </a:r>
          </a:p>
          <a:p>
            <a:pPr lvl="0">
              <a:spcBef>
                <a:spcPts val="0"/>
              </a:spcBef>
              <a:buNone/>
            </a:pPr>
            <a:endParaRPr/>
          </a:p>
          <a:p>
            <a:pPr lvl="0">
              <a:spcBef>
                <a:spcPts val="0"/>
              </a:spcBef>
              <a:buNone/>
            </a:pPr>
            <a:endParaRPr/>
          </a:p>
          <a:p>
            <a:pPr lvl="0">
              <a:spcBef>
                <a:spcPts val="0"/>
              </a:spcBef>
              <a:buNone/>
            </a:pPr>
            <a:endParaRPr/>
          </a:p>
          <a:p>
            <a:pPr lvl="0">
              <a:spcBef>
                <a:spcPts val="0"/>
              </a:spcBef>
              <a:buNone/>
            </a:pPr>
            <a:endParaRPr/>
          </a:p>
          <a:p>
            <a:pPr lvl="0" rtl="0">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4" name="Shape 10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Lastly I want to share with you Step 7, my favorite part about all of this. </a:t>
            </a:r>
          </a:p>
          <a:p>
            <a:pPr lvl="0">
              <a:spcBef>
                <a:spcPts val="0"/>
              </a:spcBef>
              <a:buNone/>
            </a:pPr>
            <a:endParaRPr/>
          </a:p>
          <a:p>
            <a:pPr lvl="0">
              <a:spcBef>
                <a:spcPts val="0"/>
              </a:spcBef>
              <a:buNone/>
            </a:pPr>
            <a:r>
              <a:rPr lang="en"/>
              <a:t>When you get to this step, you’re debt free, you have security for your family, the last thing for you to do is build wealth and give outrageously.</a:t>
            </a:r>
          </a:p>
          <a:p>
            <a:pPr lvl="0">
              <a:spcBef>
                <a:spcPts val="0"/>
              </a:spcBef>
              <a:buNone/>
            </a:pPr>
            <a:endParaRPr/>
          </a:p>
          <a:p>
            <a:pPr lvl="0" rtl="0">
              <a:spcBef>
                <a:spcPts val="0"/>
              </a:spcBef>
              <a:buNone/>
            </a:pPr>
            <a:r>
              <a:rPr lang="en"/>
              <a:t>When you’re at step 1, its difficult to make a big impact in other people's lives, but when you have taken the time to  get your own home in order, you have the ability to be such a blessing to other people. And that's what it's all about. It's not about getting rich and becoming greedy. Its about building wealth and impacting people's lives. Giving is some of the most fun you will ever have with money.</a:t>
            </a:r>
          </a:p>
          <a:p>
            <a:pPr lvl="0" rtl="0">
              <a:spcBef>
                <a:spcPts val="0"/>
              </a:spcBef>
              <a:buNone/>
            </a:pPr>
            <a:endParaRPr/>
          </a:p>
          <a:p>
            <a:pPr lvl="0" rtl="0">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7" name="Shape 11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One of the things I really appreciate about the Shaklee business opportunity, is it is not only about changing people's lives, but the income it provides for generations to come to you and your family. This past May, after doing extensive research of people in all age ranges, the Associated Press published an article with some pretty scary findings. 56% of Americans reported saving less than $10,000 towards their retirement and a full one-third reporting not one cent saved toward retirement. Through Shaklee, as you build upon your business, you're building a system and network of people, that will continue to provide income throughout the rest of your life, and at that point, you can pass it down to your children, and it will continue to take care of your family for many years to come.</a:t>
            </a:r>
          </a:p>
          <a:p>
            <a:pPr lvl="0">
              <a:spcBef>
                <a:spcPts val="0"/>
              </a:spcBef>
              <a:buNone/>
            </a:pPr>
            <a:endParaRPr/>
          </a:p>
          <a:p>
            <a:pPr lvl="0" rtl="0">
              <a:spcBef>
                <a:spcPts val="0"/>
              </a:spcBef>
              <a:buNone/>
            </a:pPr>
            <a:r>
              <a:rPr lang="en"/>
              <a:t>Chris Hogan says it best, Retirement is not an age, it’s a financial number. It’s not about hitting age 65 or 70 and that’s the exact year you will retire. It’s about being able to dream about your future, setting a number that will allow you to live that dream, and building a plan to get you there.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Shape 12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8" name="Shape 12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So we have talked about how Shaklee can be the engine that drives you to financial success, but what does it really look like? Maybe you’re thinking you already have a full time job and can’t afford to quit or you're just in the beginning stages of starting your business. The great thing is at the most basic level of Director, on average, you could be making an extra $10,000 a year. I don’t know about you, but an extra $10,000 could really help eliminate credit card debts, pay off the car, and begin to build security for your future. That means in less in 1 year you could complete step 1 and have $9000 more to accomplish other goals!</a:t>
            </a:r>
          </a:p>
          <a:p>
            <a:pPr lvl="0">
              <a:spcBef>
                <a:spcPts val="0"/>
              </a:spcBef>
              <a:buNone/>
            </a:pPr>
            <a:endParaRPr/>
          </a:p>
          <a:p>
            <a:pPr lvl="0">
              <a:spcBef>
                <a:spcPts val="0"/>
              </a:spcBef>
              <a:buNone/>
            </a:pPr>
            <a:endParaRPr/>
          </a:p>
          <a:p>
            <a:pPr lvl="0">
              <a:spcBef>
                <a:spcPts val="0"/>
              </a:spcBef>
              <a:buNone/>
            </a:pPr>
            <a:r>
              <a:rPr lang="en"/>
              <a:t>Now maybe you're thinking okay director is great, $10,000 is great, but I want to grow, I want something more. Well then if thats you, great!, because the business opportunity, really offers you the ability to go beyond a typically salary with a glass ceiling. I can promise you, the level of effort you put into cultivating a shaklee business, will be mirrored with results. Whether your goal is Coordinator making an average of $21-thousand a year or a higher rank making 6 figures a year. You will need a plan to get there. </a:t>
            </a:r>
          </a:p>
          <a:p>
            <a:pPr lvl="0">
              <a:spcBef>
                <a:spcPts val="0"/>
              </a:spcBef>
              <a:buNone/>
            </a:pPr>
            <a:endParaRPr/>
          </a:p>
          <a:p>
            <a:pPr lvl="0">
              <a:spcBef>
                <a:spcPts val="0"/>
              </a:spcBef>
              <a:buNone/>
            </a:pPr>
            <a:r>
              <a:rPr lang="en"/>
              <a:t>I love the quote, “A goal without a plan is just a dream” it’s so true though and people are doing it everyday here in Shaklee. Their building plans for success so they can turn their dreams into goals, and goals into reality. </a:t>
            </a:r>
          </a:p>
          <a:p>
            <a:pPr lvl="0">
              <a:spcBef>
                <a:spcPts val="0"/>
              </a:spcBef>
              <a:buNone/>
            </a:pPr>
            <a:endParaRPr/>
          </a:p>
          <a:p>
            <a:pPr lvl="0">
              <a:spcBef>
                <a:spcPts val="0"/>
              </a:spcBef>
              <a:buNone/>
            </a:pPr>
            <a:endParaRPr/>
          </a:p>
          <a:p>
            <a:pPr lvl="0">
              <a:spcBef>
                <a:spcPts val="0"/>
              </a:spcBef>
              <a:buNone/>
            </a:pPr>
            <a:endParaRPr/>
          </a:p>
          <a:p>
            <a:pPr lvl="0">
              <a:spcBef>
                <a:spcPts val="0"/>
              </a:spcBef>
              <a:buNone/>
            </a:pPr>
            <a:endParaRPr/>
          </a:p>
          <a:p>
            <a:pPr lvl="0" rtl="0">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0" name="Shape 14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My wife, Alexis and I are excited to have a shaklee business that will allow us to have a lifestyle  where she can work part-time from home while earning a full-time income.</a:t>
            </a:r>
          </a:p>
          <a:p>
            <a:pPr lvl="0">
              <a:spcBef>
                <a:spcPts val="0"/>
              </a:spcBef>
              <a:buNone/>
            </a:pPr>
            <a:endParaRPr/>
          </a:p>
          <a:p>
            <a:pPr lvl="0">
              <a:spcBef>
                <a:spcPts val="0"/>
              </a:spcBef>
              <a:buNone/>
            </a:pPr>
            <a:r>
              <a:rPr lang="en"/>
              <a:t>That way we can raise a family without having to consider daycare, and build security for our future. </a:t>
            </a:r>
          </a:p>
          <a:p>
            <a:pPr lvl="0">
              <a:spcBef>
                <a:spcPts val="0"/>
              </a:spcBef>
              <a:buNone/>
            </a:pPr>
            <a:endParaRPr>
              <a:solidFill>
                <a:schemeClr val="dk1"/>
              </a:solidFill>
            </a:endParaRPr>
          </a:p>
          <a:p>
            <a:pPr lvl="0">
              <a:spcBef>
                <a:spcPts val="0"/>
              </a:spcBef>
              <a:buClr>
                <a:schemeClr val="dk1"/>
              </a:buClr>
              <a:buSzPct val="100000"/>
              <a:buFont typeface="Arial"/>
              <a:buNone/>
            </a:pPr>
            <a:r>
              <a:rPr lang="en">
                <a:solidFill>
                  <a:schemeClr val="dk1"/>
                </a:solidFill>
              </a:rPr>
              <a:t>I want to thank all of you for having me on today’s webinar. I really believe that Shaklee is an amazing opportunity from both the business side as well as the products they offer.</a:t>
            </a:r>
          </a:p>
          <a:p>
            <a:pPr lvl="0">
              <a:spcBef>
                <a:spcPts val="0"/>
              </a:spcBef>
              <a:buNone/>
            </a:pPr>
            <a:r>
              <a:rPr lang="en"/>
              <a:t>Also,if you are interested in learning more about how you can take control of your finances regardless of your current income or situation, My Team and I would like to offer you an hour of our time at no cost where we can begin to dive in and build a map to your financial success. If that is something you are interested in please visit my website at InnovationFC.com.</a:t>
            </a:r>
          </a:p>
          <a:p>
            <a:pPr lvl="0">
              <a:spcBef>
                <a:spcPts val="0"/>
              </a:spcBef>
              <a:buNone/>
            </a:pPr>
            <a:endParaRPr/>
          </a:p>
          <a:p>
            <a:pPr lvl="0">
              <a:spcBef>
                <a:spcPts val="0"/>
              </a:spcBef>
              <a:buNone/>
            </a:pPr>
            <a:endParaRPr/>
          </a:p>
          <a:p>
            <a:pPr lvl="0">
              <a:spcBef>
                <a:spcPts val="0"/>
              </a:spcBef>
              <a:buNone/>
            </a:pPr>
            <a:endParaRPr/>
          </a:p>
          <a:p>
            <a:pPr lvl="0">
              <a:spcBef>
                <a:spcPts val="0"/>
              </a:spcBef>
              <a:buNone/>
            </a:pPr>
            <a:r>
              <a:rPr lang="en"/>
              <a:t>Q&amp;A - </a:t>
            </a:r>
            <a:r>
              <a:rPr lang="en">
                <a:solidFill>
                  <a:schemeClr val="dk1"/>
                </a:solidFill>
              </a:rPr>
              <a:t>Establish Pre-Selected Questions, plus audience?</a:t>
            </a:r>
          </a:p>
          <a:p>
            <a:pPr lvl="0">
              <a:spcBef>
                <a:spcPts val="0"/>
              </a:spcBef>
              <a:buNone/>
            </a:pPr>
            <a:endParaRPr>
              <a:solidFill>
                <a:schemeClr val="dk1"/>
              </a:solidFill>
            </a:endParaRPr>
          </a:p>
          <a:p>
            <a:pPr lvl="0">
              <a:spcBef>
                <a:spcPts val="0"/>
              </a:spcBef>
              <a:buNone/>
            </a:pPr>
            <a:endParaRPr/>
          </a:p>
          <a:p>
            <a:pPr lvl="0">
              <a:spcBef>
                <a:spcPts val="0"/>
              </a:spcBef>
              <a:buNone/>
            </a:pPr>
            <a:endParaRPr/>
          </a:p>
          <a:p>
            <a:pPr lvl="0" rtl="0">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563500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18319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875968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6" descr="Shaklee_Watercolor_16x9_blu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9144000"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ctrTitle"/>
          </p:nvPr>
        </p:nvSpPr>
        <p:spPr>
          <a:xfrm>
            <a:off x="457209" y="1597821"/>
            <a:ext cx="5038399" cy="1102519"/>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11" y="2709896"/>
            <a:ext cx="5031797" cy="1314450"/>
          </a:xfrm>
          <a:prstGeom prst="rect">
            <a:avLst/>
          </a:prstGeom>
        </p:spPr>
        <p:txBody>
          <a:bodyPr/>
          <a:lstStyle>
            <a:lvl1pPr marL="0" indent="0" algn="l">
              <a:buNone/>
              <a:defRPr sz="1800">
                <a:solidFill>
                  <a:srgbClr val="FFFFFF"/>
                </a:solidFill>
                <a:latin typeface="+mj-lt"/>
                <a:cs typeface="Century Gothic"/>
              </a:defRPr>
            </a:lvl1pPr>
            <a:lvl2pPr marL="456777" indent="0" algn="ctr">
              <a:buNone/>
              <a:defRPr>
                <a:solidFill>
                  <a:schemeClr val="tx1">
                    <a:tint val="75000"/>
                  </a:schemeClr>
                </a:solidFill>
              </a:defRPr>
            </a:lvl2pPr>
            <a:lvl3pPr marL="913554" indent="0" algn="ctr">
              <a:buNone/>
              <a:defRPr>
                <a:solidFill>
                  <a:schemeClr val="tx1">
                    <a:tint val="75000"/>
                  </a:schemeClr>
                </a:solidFill>
              </a:defRPr>
            </a:lvl3pPr>
            <a:lvl4pPr marL="1370331" indent="0" algn="ctr">
              <a:buNone/>
              <a:defRPr>
                <a:solidFill>
                  <a:schemeClr val="tx1">
                    <a:tint val="75000"/>
                  </a:schemeClr>
                </a:solidFill>
              </a:defRPr>
            </a:lvl4pPr>
            <a:lvl5pPr marL="1827108" indent="0" algn="ctr">
              <a:buNone/>
              <a:defRPr>
                <a:solidFill>
                  <a:schemeClr val="tx1">
                    <a:tint val="75000"/>
                  </a:schemeClr>
                </a:solidFill>
              </a:defRPr>
            </a:lvl5pPr>
            <a:lvl6pPr marL="2283886" indent="0" algn="ctr">
              <a:buNone/>
              <a:defRPr>
                <a:solidFill>
                  <a:schemeClr val="tx1">
                    <a:tint val="75000"/>
                  </a:schemeClr>
                </a:solidFill>
              </a:defRPr>
            </a:lvl6pPr>
            <a:lvl7pPr marL="2740663" indent="0" algn="ctr">
              <a:buNone/>
              <a:defRPr>
                <a:solidFill>
                  <a:schemeClr val="tx1">
                    <a:tint val="75000"/>
                  </a:schemeClr>
                </a:solidFill>
              </a:defRPr>
            </a:lvl7pPr>
            <a:lvl8pPr marL="3197440" indent="0" algn="ctr">
              <a:buNone/>
              <a:defRPr>
                <a:solidFill>
                  <a:schemeClr val="tx1">
                    <a:tint val="75000"/>
                  </a:schemeClr>
                </a:solidFill>
              </a:defRPr>
            </a:lvl8pPr>
            <a:lvl9pPr marL="3654217"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5897967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30537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44202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1/30/17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951505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E3797C-B71C-49B1-87BB-F62C6A67453F}" type="datetimeFigureOut">
              <a:rPr lang="en-US" smtClean="0"/>
              <a:t>1/30/17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2812605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E3797C-B71C-49B1-87BB-F62C6A67453F}" type="datetimeFigureOut">
              <a:rPr lang="en-US" smtClean="0"/>
              <a:t>1/30/17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483551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E3797C-B71C-49B1-87BB-F62C6A67453F}" type="datetimeFigureOut">
              <a:rPr lang="en-US" smtClean="0"/>
              <a:t>1/30/17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379528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1/30/17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908081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34537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1/30/17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694744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1/30/17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335973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042791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9414492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6" descr="Shaklee_Watercolor_16x9_blu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9144000"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ctrTitle"/>
          </p:nvPr>
        </p:nvSpPr>
        <p:spPr>
          <a:xfrm>
            <a:off x="457209" y="1597821"/>
            <a:ext cx="5038399" cy="1102519"/>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11" y="2709896"/>
            <a:ext cx="5031797" cy="1314450"/>
          </a:xfrm>
          <a:prstGeom prst="rect">
            <a:avLst/>
          </a:prstGeom>
        </p:spPr>
        <p:txBody>
          <a:bodyPr/>
          <a:lstStyle>
            <a:lvl1pPr marL="0" indent="0" algn="l">
              <a:buNone/>
              <a:defRPr sz="1800">
                <a:solidFill>
                  <a:srgbClr val="FFFFFF"/>
                </a:solidFill>
                <a:latin typeface="+mj-lt"/>
                <a:cs typeface="Century Gothic"/>
              </a:defRPr>
            </a:lvl1pPr>
            <a:lvl2pPr marL="456777" indent="0" algn="ctr">
              <a:buNone/>
              <a:defRPr>
                <a:solidFill>
                  <a:schemeClr val="tx1">
                    <a:tint val="75000"/>
                  </a:schemeClr>
                </a:solidFill>
              </a:defRPr>
            </a:lvl2pPr>
            <a:lvl3pPr marL="913554" indent="0" algn="ctr">
              <a:buNone/>
              <a:defRPr>
                <a:solidFill>
                  <a:schemeClr val="tx1">
                    <a:tint val="75000"/>
                  </a:schemeClr>
                </a:solidFill>
              </a:defRPr>
            </a:lvl3pPr>
            <a:lvl4pPr marL="1370331" indent="0" algn="ctr">
              <a:buNone/>
              <a:defRPr>
                <a:solidFill>
                  <a:schemeClr val="tx1">
                    <a:tint val="75000"/>
                  </a:schemeClr>
                </a:solidFill>
              </a:defRPr>
            </a:lvl4pPr>
            <a:lvl5pPr marL="1827108" indent="0" algn="ctr">
              <a:buNone/>
              <a:defRPr>
                <a:solidFill>
                  <a:schemeClr val="tx1">
                    <a:tint val="75000"/>
                  </a:schemeClr>
                </a:solidFill>
              </a:defRPr>
            </a:lvl5pPr>
            <a:lvl6pPr marL="2283886" indent="0" algn="ctr">
              <a:buNone/>
              <a:defRPr>
                <a:solidFill>
                  <a:schemeClr val="tx1">
                    <a:tint val="75000"/>
                  </a:schemeClr>
                </a:solidFill>
              </a:defRPr>
            </a:lvl6pPr>
            <a:lvl7pPr marL="2740663" indent="0" algn="ctr">
              <a:buNone/>
              <a:defRPr>
                <a:solidFill>
                  <a:schemeClr val="tx1">
                    <a:tint val="75000"/>
                  </a:schemeClr>
                </a:solidFill>
              </a:defRPr>
            </a:lvl7pPr>
            <a:lvl8pPr marL="3197440" indent="0" algn="ctr">
              <a:buNone/>
              <a:defRPr>
                <a:solidFill>
                  <a:schemeClr val="tx1">
                    <a:tint val="75000"/>
                  </a:schemeClr>
                </a:solidFill>
              </a:defRPr>
            </a:lvl8pPr>
            <a:lvl9pPr marL="3654217"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8340840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1/30/17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973160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E3797C-B71C-49B1-87BB-F62C6A67453F}" type="datetimeFigureOut">
              <a:rPr lang="en-US" smtClean="0"/>
              <a:t>1/30/17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016137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E3797C-B71C-49B1-87BB-F62C6A67453F}" type="datetimeFigureOut">
              <a:rPr lang="en-US" smtClean="0"/>
              <a:t>1/30/17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259745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E3797C-B71C-49B1-87BB-F62C6A67453F}" type="datetimeFigureOut">
              <a:rPr lang="en-US" smtClean="0"/>
              <a:t>1/30/17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579794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1/30/17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609423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1/30/17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015869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1/30/17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7500938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1/30/17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pic>
        <p:nvPicPr>
          <p:cNvPr id="7" name="Picture 6" descr="Slide25.jpg"/>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61653" y="508668"/>
            <a:ext cx="9450980" cy="3987132"/>
          </a:xfrm>
          <a:prstGeom prst="rect">
            <a:avLst/>
          </a:prstGeom>
        </p:spPr>
      </p:pic>
    </p:spTree>
    <p:extLst>
      <p:ext uri="{BB962C8B-B14F-4D97-AF65-F5344CB8AC3E}">
        <p14:creationId xmlns:p14="http://schemas.microsoft.com/office/powerpoint/2010/main" val="14350334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1/30/17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spTree>
    <p:extLst>
      <p:ext uri="{BB962C8B-B14F-4D97-AF65-F5344CB8AC3E}">
        <p14:creationId xmlns:p14="http://schemas.microsoft.com/office/powerpoint/2010/main" val="78929543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4" Type="http://schemas.openxmlformats.org/officeDocument/2006/relationships/image" Target="../media/image18.jpg"/><Relationship Id="rId5" Type="http://schemas.openxmlformats.org/officeDocument/2006/relationships/image" Target="../media/image19.jpg"/><Relationship Id="rId6" Type="http://schemas.openxmlformats.org/officeDocument/2006/relationships/image" Target="../media/image20.jpg"/><Relationship Id="rId7" Type="http://schemas.openxmlformats.org/officeDocument/2006/relationships/image" Target="../media/image21.jpg"/><Relationship Id="rId8" Type="http://schemas.openxmlformats.org/officeDocument/2006/relationships/image" Target="../media/image22.jpe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9.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2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9.png"/><Relationship Id="rId3" Type="http://schemas.openxmlformats.org/officeDocument/2006/relationships/image" Target="../media/image3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4.png"/><Relationship Id="rId3" Type="http://schemas.openxmlformats.org/officeDocument/2006/relationships/image" Target="../media/image3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6.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7.JP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7.png"/><Relationship Id="rId1" Type="http://schemas.openxmlformats.org/officeDocument/2006/relationships/slideLayout" Target="../slideLayouts/slideLayout19.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9.png"/><Relationship Id="rId3" Type="http://schemas.openxmlformats.org/officeDocument/2006/relationships/image" Target="../media/image4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41.jpg"/><Relationship Id="rId3" Type="http://schemas.openxmlformats.org/officeDocument/2006/relationships/image" Target="../media/image42.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4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4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hyperlink" Target="https://www.goodreads.com/author/show/367338.Nelson_Mandela"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4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9.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5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png"/><Relationship Id="rId3" Type="http://schemas.openxmlformats.org/officeDocument/2006/relationships/image" Target="../media/image52.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7.xml"/><Relationship Id="rId3" Type="http://schemas.openxmlformats.org/officeDocument/2006/relationships/image" Target="../media/image1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2400" y="1"/>
            <a:ext cx="9685865" cy="5143500"/>
          </a:xfrm>
          <a:prstGeom prst="rect">
            <a:avLst/>
          </a:prstGeom>
        </p:spPr>
      </p:pic>
      <p:sp>
        <p:nvSpPr>
          <p:cNvPr id="3" name="Content Placeholder 2"/>
          <p:cNvSpPr>
            <a:spLocks noGrp="1"/>
          </p:cNvSpPr>
          <p:nvPr>
            <p:ph idx="1"/>
          </p:nvPr>
        </p:nvSpPr>
        <p:spPr>
          <a:xfrm>
            <a:off x="1580860" y="1200151"/>
            <a:ext cx="5877563" cy="3394472"/>
          </a:xfrm>
          <a:ln>
            <a:solidFill>
              <a:schemeClr val="accent5">
                <a:lumMod val="50000"/>
              </a:schemeClr>
            </a:solidFill>
          </a:ln>
        </p:spPr>
        <p:txBody>
          <a:bodyPr/>
          <a:lstStyle/>
          <a:p>
            <a:pPr marL="0" indent="0" algn="ctr">
              <a:buNone/>
            </a:pPr>
            <a:r>
              <a:rPr lang="en-US" dirty="0" smtClean="0"/>
              <a:t>I am convinced that life is 10% what happens to me </a:t>
            </a:r>
          </a:p>
          <a:p>
            <a:pPr marL="0" indent="0" algn="ctr">
              <a:buNone/>
            </a:pPr>
            <a:r>
              <a:rPr lang="en-US" dirty="0" smtClean="0"/>
              <a:t>and 90% how I react to it.</a:t>
            </a:r>
          </a:p>
          <a:p>
            <a:pPr marL="0" indent="0" algn="ctr">
              <a:buNone/>
            </a:pPr>
            <a:endParaRPr lang="en-US" dirty="0"/>
          </a:p>
          <a:p>
            <a:pPr marL="0" indent="0" algn="ctr">
              <a:buNone/>
            </a:pPr>
            <a:r>
              <a:rPr lang="en-US" sz="2400" dirty="0" smtClean="0"/>
              <a:t> </a:t>
            </a:r>
            <a:r>
              <a:rPr lang="en-US" sz="2400" b="1" i="1" dirty="0"/>
              <a:t>-Charles R. </a:t>
            </a:r>
            <a:r>
              <a:rPr lang="en-US" sz="2400" b="1" i="1" dirty="0" err="1"/>
              <a:t>Swindoll</a:t>
            </a:r>
            <a:endParaRPr lang="en-US" sz="2400" dirty="0"/>
          </a:p>
        </p:txBody>
      </p:sp>
    </p:spTree>
    <p:extLst>
      <p:ext uri="{BB962C8B-B14F-4D97-AF65-F5344CB8AC3E}">
        <p14:creationId xmlns:p14="http://schemas.microsoft.com/office/powerpoint/2010/main" val="12869106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19101" y="0"/>
            <a:ext cx="3920066" cy="5334000"/>
          </a:xfrm>
          <a:prstGeom prst="rect">
            <a:avLst/>
          </a:prstGeom>
        </p:spPr>
      </p:pic>
      <p:sp>
        <p:nvSpPr>
          <p:cNvPr id="3" name="Rectangle 2"/>
          <p:cNvSpPr/>
          <p:nvPr/>
        </p:nvSpPr>
        <p:spPr>
          <a:xfrm>
            <a:off x="4572000" y="794088"/>
            <a:ext cx="4131733" cy="3785652"/>
          </a:xfrm>
          <a:prstGeom prst="rect">
            <a:avLst/>
          </a:prstGeom>
          <a:ln>
            <a:solidFill>
              <a:schemeClr val="tx2">
                <a:lumMod val="40000"/>
                <a:lumOff val="60000"/>
              </a:schemeClr>
            </a:solidFill>
          </a:ln>
        </p:spPr>
        <p:txBody>
          <a:bodyPr wrap="square">
            <a:spAutoFit/>
          </a:bodyPr>
          <a:lstStyle/>
          <a:p>
            <a:r>
              <a:rPr lang="en-US" sz="2000" dirty="0" smtClean="0"/>
              <a:t>From Tracy </a:t>
            </a:r>
            <a:r>
              <a:rPr lang="en-US" sz="2000" dirty="0" err="1" smtClean="0"/>
              <a:t>Fixen</a:t>
            </a:r>
            <a:endParaRPr lang="en-US" sz="2000" dirty="0" smtClean="0"/>
          </a:p>
          <a:p>
            <a:endParaRPr lang="en-US" sz="2000" dirty="0"/>
          </a:p>
          <a:p>
            <a:r>
              <a:rPr lang="en-US" sz="2000" dirty="0" smtClean="0"/>
              <a:t>Just </a:t>
            </a:r>
            <a:r>
              <a:rPr lang="en-US" sz="2000" dirty="0"/>
              <a:t>doing a little research. And yes. The answer is yes. </a:t>
            </a:r>
            <a:r>
              <a:rPr lang="en-US" sz="2000" dirty="0" smtClean="0"/>
              <a:t>Network Marketing  </a:t>
            </a:r>
            <a:r>
              <a:rPr lang="en-US" sz="2000" dirty="0"/>
              <a:t>for retirement!!! </a:t>
            </a:r>
            <a:endParaRPr lang="en-US" sz="2000" dirty="0" smtClean="0"/>
          </a:p>
          <a:p>
            <a:r>
              <a:rPr lang="en-US" sz="2000" dirty="0" smtClean="0"/>
              <a:t>Stay at-home </a:t>
            </a:r>
            <a:r>
              <a:rPr lang="en-US" sz="2000" dirty="0"/>
              <a:t>moms don't have 401ks or retirement plans. But we have college to pay for, weddings to think about and future grand babies to spoil</a:t>
            </a:r>
            <a:r>
              <a:rPr lang="en-US" sz="2000" dirty="0" smtClean="0"/>
              <a:t>.</a:t>
            </a:r>
          </a:p>
          <a:p>
            <a:r>
              <a:rPr lang="en-US" sz="2000" dirty="0" smtClean="0"/>
              <a:t> </a:t>
            </a:r>
            <a:r>
              <a:rPr lang="en-US" sz="2000" dirty="0"/>
              <a:t>I don't want my </a:t>
            </a:r>
            <a:r>
              <a:rPr lang="en-US" sz="2000" dirty="0" err="1"/>
              <a:t>hunny</a:t>
            </a:r>
            <a:r>
              <a:rPr lang="en-US" sz="2000" dirty="0"/>
              <a:t> working </a:t>
            </a:r>
            <a:r>
              <a:rPr lang="en-US" sz="2000" dirty="0" err="1"/>
              <a:t>til</a:t>
            </a:r>
            <a:r>
              <a:rPr lang="en-US" sz="2000" dirty="0"/>
              <a:t> death do us part. </a:t>
            </a:r>
          </a:p>
        </p:txBody>
      </p:sp>
    </p:spTree>
    <p:extLst>
      <p:ext uri="{BB962C8B-B14F-4D97-AF65-F5344CB8AC3E}">
        <p14:creationId xmlns:p14="http://schemas.microsoft.com/office/powerpoint/2010/main" val="17278742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05979"/>
            <a:ext cx="7467599" cy="539088"/>
          </a:xfrm>
        </p:spPr>
        <p:txBody>
          <a:bodyPr>
            <a:normAutofit/>
          </a:bodyPr>
          <a:lstStyle/>
          <a:p>
            <a:r>
              <a:rPr lang="en-US" sz="2800" dirty="0"/>
              <a:t>Remember to </a:t>
            </a:r>
            <a:r>
              <a:rPr lang="en-US" sz="2800" dirty="0" smtClean="0"/>
              <a:t>Stretch      From Tony Robbins</a:t>
            </a:r>
            <a:endParaRPr lang="en-US" sz="2800" dirty="0"/>
          </a:p>
        </p:txBody>
      </p:sp>
      <p:sp>
        <p:nvSpPr>
          <p:cNvPr id="3" name="Content Placeholder 2"/>
          <p:cNvSpPr>
            <a:spLocks noGrp="1"/>
          </p:cNvSpPr>
          <p:nvPr>
            <p:ph idx="1"/>
          </p:nvPr>
        </p:nvSpPr>
        <p:spPr>
          <a:xfrm>
            <a:off x="457199" y="745067"/>
            <a:ext cx="8348133" cy="4267200"/>
          </a:xfrm>
        </p:spPr>
        <p:txBody>
          <a:bodyPr>
            <a:normAutofit/>
          </a:bodyPr>
          <a:lstStyle/>
          <a:p>
            <a:pPr marL="0" indent="0">
              <a:buNone/>
            </a:pPr>
            <a:r>
              <a:rPr lang="en-US" sz="2000" b="1" dirty="0" smtClean="0"/>
              <a:t>	If </a:t>
            </a:r>
            <a:r>
              <a:rPr lang="en-US" sz="2000" b="1" dirty="0"/>
              <a:t>you want to live a life that's courageous, you've got to stretch, and to stretch means: When I can't, I must. Every time you say, "I can't do it," you're going to immediately say, "I must do it." </a:t>
            </a:r>
            <a:endParaRPr lang="en-US" sz="2000" b="1" dirty="0" smtClean="0"/>
          </a:p>
          <a:p>
            <a:pPr marL="0" indent="0">
              <a:buNone/>
            </a:pPr>
            <a:r>
              <a:rPr lang="en-US" sz="2000" dirty="0" smtClean="0"/>
              <a:t>	 </a:t>
            </a:r>
            <a:r>
              <a:rPr lang="en-US" sz="2000" dirty="0"/>
              <a:t>It means if you find yourself saying I can't do something, but you know it in your heart of hearts that if you do it you're going to grow, you're going to be a better person, it's going to contribute to your family or to your kids or to something that matters, and you keep saying I can't do it, there is no question—you must do it. </a:t>
            </a:r>
            <a:r>
              <a:rPr lang="en-US" sz="2000" dirty="0" smtClean="0"/>
              <a:t>	</a:t>
            </a:r>
          </a:p>
          <a:p>
            <a:pPr marL="0" indent="0">
              <a:buNone/>
            </a:pPr>
            <a:r>
              <a:rPr lang="en-US" sz="2000" dirty="0" smtClean="0"/>
              <a:t>	You </a:t>
            </a:r>
            <a:r>
              <a:rPr lang="en-US" sz="2000" dirty="0"/>
              <a:t>don't discuss it anymore. You just take immediate action. You make the phone call. You step up in front of the room. You raise your hand. You do what's necessary</a:t>
            </a:r>
            <a:r>
              <a:rPr lang="en-US" sz="2000" dirty="0" smtClean="0"/>
              <a:t>.” </a:t>
            </a:r>
            <a:endParaRPr lang="en-US" sz="2000" dirty="0"/>
          </a:p>
        </p:txBody>
      </p:sp>
    </p:spTree>
    <p:extLst>
      <p:ext uri="{BB962C8B-B14F-4D97-AF65-F5344CB8AC3E}">
        <p14:creationId xmlns:p14="http://schemas.microsoft.com/office/powerpoint/2010/main" val="26832967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5" name="TextBox 4"/>
          <p:cNvSpPr txBox="1"/>
          <p:nvPr/>
        </p:nvSpPr>
        <p:spPr>
          <a:xfrm>
            <a:off x="389467" y="376677"/>
            <a:ext cx="8297333" cy="1015663"/>
          </a:xfrm>
          <a:prstGeom prst="rect">
            <a:avLst/>
          </a:prstGeom>
          <a:solidFill>
            <a:schemeClr val="bg1"/>
          </a:solidFill>
        </p:spPr>
        <p:txBody>
          <a:bodyPr wrap="square" rtlCol="0">
            <a:spAutoFit/>
          </a:bodyPr>
          <a:lstStyle/>
          <a:p>
            <a:pPr algn="ctr"/>
            <a:r>
              <a:rPr lang="en-US" sz="2000" dirty="0">
                <a:solidFill>
                  <a:srgbClr val="0000FF"/>
                </a:solidFill>
              </a:rPr>
              <a:t>Shaklee Strategies Forum 2017</a:t>
            </a:r>
          </a:p>
          <a:p>
            <a:pPr algn="ctr"/>
            <a:r>
              <a:rPr lang="en-US" sz="2000" dirty="0">
                <a:solidFill>
                  <a:srgbClr val="0000FF"/>
                </a:solidFill>
              </a:rPr>
              <a:t>Ideas to help us  grow our businesses and ourselves in </a:t>
            </a:r>
            <a:r>
              <a:rPr lang="en-US" sz="2000" dirty="0" smtClean="0">
                <a:solidFill>
                  <a:srgbClr val="0000FF"/>
                </a:solidFill>
              </a:rPr>
              <a:t>2017</a:t>
            </a:r>
            <a:endParaRPr lang="en-US" sz="2000" dirty="0">
              <a:solidFill>
                <a:srgbClr val="0000FF"/>
              </a:solidFill>
            </a:endParaRPr>
          </a:p>
          <a:p>
            <a:pPr algn="ctr"/>
            <a:endParaRPr lang="en-US" sz="2000" dirty="0">
              <a:solidFill>
                <a:schemeClr val="accent5">
                  <a:lumMod val="75000"/>
                </a:schemeClr>
              </a:solidFill>
            </a:endParaRPr>
          </a:p>
        </p:txBody>
      </p:sp>
      <p:sp>
        <p:nvSpPr>
          <p:cNvPr id="7" name="TextBox 6"/>
          <p:cNvSpPr txBox="1"/>
          <p:nvPr/>
        </p:nvSpPr>
        <p:spPr>
          <a:xfrm>
            <a:off x="270933" y="3568701"/>
            <a:ext cx="3776133" cy="954107"/>
          </a:xfrm>
          <a:prstGeom prst="rect">
            <a:avLst/>
          </a:prstGeom>
          <a:solidFill>
            <a:schemeClr val="bg1"/>
          </a:solidFill>
        </p:spPr>
        <p:txBody>
          <a:bodyPr wrap="square" rtlCol="0">
            <a:spAutoFit/>
          </a:bodyPr>
          <a:lstStyle/>
          <a:p>
            <a:pPr algn="ctr"/>
            <a:r>
              <a:rPr lang="en-US" sz="2800" dirty="0" smtClean="0">
                <a:solidFill>
                  <a:srgbClr val="0000FF"/>
                </a:solidFill>
              </a:rPr>
              <a:t>Winter/Spring 2017</a:t>
            </a:r>
          </a:p>
          <a:p>
            <a:pPr algn="ctr"/>
            <a:r>
              <a:rPr lang="en-US" sz="2800" dirty="0" smtClean="0">
                <a:solidFill>
                  <a:srgbClr val="0000FF"/>
                </a:solidFill>
              </a:rPr>
              <a:t>Reaching Higher</a:t>
            </a:r>
            <a:endParaRPr lang="en-US" sz="2800" dirty="0">
              <a:solidFill>
                <a:srgbClr val="0000FF"/>
              </a:solidFill>
            </a:endParaRPr>
          </a:p>
        </p:txBody>
      </p:sp>
      <p:sp>
        <p:nvSpPr>
          <p:cNvPr id="9" name="TextBox 8"/>
          <p:cNvSpPr txBox="1"/>
          <p:nvPr/>
        </p:nvSpPr>
        <p:spPr>
          <a:xfrm>
            <a:off x="389468" y="1130730"/>
            <a:ext cx="8297332" cy="1077218"/>
          </a:xfrm>
          <a:prstGeom prst="rect">
            <a:avLst/>
          </a:prstGeom>
          <a:solidFill>
            <a:schemeClr val="bg1"/>
          </a:solidFill>
        </p:spPr>
        <p:txBody>
          <a:bodyPr wrap="square" rtlCol="0">
            <a:spAutoFit/>
          </a:bodyPr>
          <a:lstStyle/>
          <a:p>
            <a:r>
              <a:rPr lang="en-US" sz="2000" dirty="0" smtClean="0">
                <a:solidFill>
                  <a:srgbClr val="0000FF"/>
                </a:solidFill>
              </a:rPr>
              <a:t>Session 3  Jan 31, 2017</a:t>
            </a:r>
            <a:r>
              <a:rPr lang="en-US" sz="2000" dirty="0">
                <a:solidFill>
                  <a:srgbClr val="0000FF"/>
                </a:solidFill>
              </a:rPr>
              <a:t>	</a:t>
            </a:r>
            <a:r>
              <a:rPr lang="en-US" sz="3200" dirty="0" smtClean="0">
                <a:solidFill>
                  <a:srgbClr val="0000FF"/>
                </a:solidFill>
              </a:rPr>
              <a:t>Awakening The Leader Within </a:t>
            </a:r>
            <a:r>
              <a:rPr lang="mr-IN" sz="3200" dirty="0" smtClean="0">
                <a:solidFill>
                  <a:srgbClr val="0000FF"/>
                </a:solidFill>
              </a:rPr>
              <a:t>–</a:t>
            </a:r>
            <a:endParaRPr lang="en-US" sz="3200" dirty="0" smtClean="0">
              <a:solidFill>
                <a:srgbClr val="0000FF"/>
              </a:solidFill>
            </a:endParaRPr>
          </a:p>
          <a:p>
            <a:r>
              <a:rPr lang="en-US" sz="3200" dirty="0">
                <a:solidFill>
                  <a:srgbClr val="0000FF"/>
                </a:solidFill>
              </a:rPr>
              <a:t>	</a:t>
            </a:r>
            <a:r>
              <a:rPr lang="en-US" sz="3200" dirty="0" smtClean="0">
                <a:solidFill>
                  <a:srgbClr val="0000FF"/>
                </a:solidFill>
              </a:rPr>
              <a:t>				</a:t>
            </a:r>
            <a:r>
              <a:rPr lang="en-US" sz="3200" smtClean="0">
                <a:solidFill>
                  <a:srgbClr val="0000FF"/>
                </a:solidFill>
              </a:rPr>
              <a:t>	     The Journey Begins </a:t>
            </a:r>
            <a:endParaRPr lang="en-US" sz="3200" dirty="0">
              <a:solidFill>
                <a:srgbClr val="0000FF"/>
              </a:solidFill>
            </a:endParaRPr>
          </a:p>
        </p:txBody>
      </p:sp>
    </p:spTree>
    <p:extLst>
      <p:ext uri="{BB962C8B-B14F-4D97-AF65-F5344CB8AC3E}">
        <p14:creationId xmlns:p14="http://schemas.microsoft.com/office/powerpoint/2010/main" val="36494498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877842" y="463718"/>
            <a:ext cx="5169423" cy="1297351"/>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dirty="0">
                <a:solidFill>
                  <a:schemeClr val="dk1"/>
                </a:solidFill>
                <a:latin typeface="Calibri"/>
                <a:ea typeface="Calibri"/>
                <a:cs typeface="Calibri"/>
                <a:sym typeface="Calibri"/>
              </a:rPr>
              <a:t>Our </a:t>
            </a:r>
            <a:r>
              <a:rPr lang="en-US" sz="3600" dirty="0" smtClean="0">
                <a:solidFill>
                  <a:schemeClr val="dk1"/>
                </a:solidFill>
                <a:latin typeface="Calibri"/>
                <a:ea typeface="Calibri"/>
                <a:cs typeface="Calibri"/>
                <a:sym typeface="Calibri"/>
              </a:rPr>
              <a:t>Strategy</a:t>
            </a:r>
            <a:r>
              <a:rPr lang="en-US" sz="3600" b="0" i="0" u="none" strike="noStrike" cap="none" dirty="0" smtClean="0">
                <a:solidFill>
                  <a:schemeClr val="dk1"/>
                </a:solidFill>
                <a:latin typeface="Calibri"/>
                <a:ea typeface="Calibri"/>
                <a:cs typeface="Calibri"/>
                <a:sym typeface="Calibri"/>
              </a:rPr>
              <a:t> Forum Team</a:t>
            </a:r>
            <a:br>
              <a:rPr lang="en-US" sz="3600" b="0" i="0" u="none" strike="noStrike" cap="none" dirty="0" smtClean="0">
                <a:solidFill>
                  <a:schemeClr val="dk1"/>
                </a:solidFill>
                <a:latin typeface="Calibri"/>
                <a:ea typeface="Calibri"/>
                <a:cs typeface="Calibri"/>
                <a:sym typeface="Calibri"/>
              </a:rPr>
            </a:br>
            <a:r>
              <a:rPr lang="en-US" sz="3600" dirty="0" smtClean="0">
                <a:solidFill>
                  <a:schemeClr val="dk1"/>
                </a:solidFill>
                <a:latin typeface="Calibri"/>
                <a:ea typeface="Calibri"/>
                <a:cs typeface="Calibri"/>
                <a:sym typeface="Calibri"/>
              </a:rPr>
              <a:t>Winter 2017</a:t>
            </a:r>
            <a:r>
              <a:rPr lang="en-US" sz="3600" b="0" i="0" u="none" strike="noStrike" cap="none" dirty="0" smtClean="0">
                <a:solidFill>
                  <a:schemeClr val="dk1"/>
                </a:solidFill>
                <a:latin typeface="Calibri"/>
                <a:ea typeface="Calibri"/>
                <a:cs typeface="Calibri"/>
                <a:sym typeface="Calibri"/>
              </a:rPr>
              <a:t> </a:t>
            </a:r>
            <a:endParaRPr lang="en-US" sz="3600" b="0" i="0" u="none" strike="noStrike" cap="none" dirty="0">
              <a:solidFill>
                <a:schemeClr val="dk1"/>
              </a:solidFill>
              <a:latin typeface="Calibri"/>
              <a:ea typeface="Calibri"/>
              <a:cs typeface="Calibri"/>
              <a:sym typeface="Calibri"/>
            </a:endParaRPr>
          </a:p>
        </p:txBody>
      </p:sp>
      <p:sp>
        <p:nvSpPr>
          <p:cNvPr id="125" name="Shape 125"/>
          <p:cNvSpPr txBox="1">
            <a:spLocks noGrp="1"/>
          </p:cNvSpPr>
          <p:nvPr>
            <p:ph idx="1"/>
          </p:nvPr>
        </p:nvSpPr>
        <p:spPr>
          <a:xfrm>
            <a:off x="3961463" y="4188072"/>
            <a:ext cx="1765104" cy="687828"/>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dirty="0" smtClean="0">
                <a:solidFill>
                  <a:schemeClr val="dk1"/>
                </a:solidFill>
                <a:latin typeface="Calibri"/>
                <a:ea typeface="Calibri"/>
                <a:cs typeface="Calibri"/>
                <a:sym typeface="Calibri"/>
              </a:rPr>
              <a:t>Key Coordinator</a:t>
            </a:r>
          </a:p>
          <a:p>
            <a:pPr marL="0" marR="0" lvl="0" indent="0" algn="ctr" rtl="0">
              <a:lnSpc>
                <a:spcPct val="90000"/>
              </a:lnSpc>
              <a:spcBef>
                <a:spcPts val="0"/>
              </a:spcBef>
              <a:spcAft>
                <a:spcPts val="0"/>
              </a:spcAft>
              <a:buClr>
                <a:schemeClr val="dk1"/>
              </a:buClr>
              <a:buSzPct val="25000"/>
              <a:buFont typeface="Arial"/>
              <a:buNone/>
            </a:pPr>
            <a:r>
              <a:rPr lang="en-US" sz="1665" dirty="0" smtClean="0">
                <a:solidFill>
                  <a:schemeClr val="dk1"/>
                </a:solidFill>
                <a:latin typeface="Calibri"/>
                <a:ea typeface="Calibri"/>
                <a:cs typeface="Calibri"/>
                <a:sym typeface="Calibri"/>
              </a:rPr>
              <a:t>Lisa Anderson</a:t>
            </a:r>
            <a:endParaRPr lang="en-US" sz="1665" b="0" i="0" u="none" strike="noStrike" cap="none" dirty="0">
              <a:solidFill>
                <a:schemeClr val="dk1"/>
              </a:solidFill>
              <a:latin typeface="Calibri"/>
              <a:ea typeface="Calibri"/>
              <a:cs typeface="Calibri"/>
              <a:sym typeface="Calibri"/>
            </a:endParaRPr>
          </a:p>
        </p:txBody>
      </p:sp>
      <p:pic>
        <p:nvPicPr>
          <p:cNvPr id="127" name="Shape 127"/>
          <p:cNvPicPr preferRelativeResize="0"/>
          <p:nvPr/>
        </p:nvPicPr>
        <p:blipFill>
          <a:blip r:embed="rId3">
            <a:extLst>
              <a:ext uri="{28A0092B-C50C-407E-A947-70E740481C1C}">
                <a14:useLocalDpi xmlns:a14="http://schemas.microsoft.com/office/drawing/2010/main" val="0"/>
              </a:ext>
            </a:extLst>
          </a:blip>
          <a:stretch>
            <a:fillRect/>
          </a:stretch>
        </p:blipFill>
        <p:spPr>
          <a:xfrm>
            <a:off x="631632" y="463718"/>
            <a:ext cx="1335952" cy="1501508"/>
          </a:xfrm>
          <a:prstGeom prst="rect">
            <a:avLst/>
          </a:prstGeom>
          <a:noFill/>
          <a:ln>
            <a:noFill/>
          </a:ln>
        </p:spPr>
      </p:pic>
      <p:pic>
        <p:nvPicPr>
          <p:cNvPr id="131" name="Shape 131"/>
          <p:cNvPicPr preferRelativeResize="0"/>
          <p:nvPr/>
        </p:nvPicPr>
        <p:blipFill>
          <a:blip r:embed="rId4">
            <a:extLst>
              <a:ext uri="{28A0092B-C50C-407E-A947-70E740481C1C}">
                <a14:useLocalDpi xmlns:a14="http://schemas.microsoft.com/office/drawing/2010/main" val="0"/>
              </a:ext>
            </a:extLst>
          </a:blip>
          <a:stretch>
            <a:fillRect/>
          </a:stretch>
        </p:blipFill>
        <p:spPr>
          <a:xfrm>
            <a:off x="631632" y="2736132"/>
            <a:ext cx="1238564" cy="1543756"/>
          </a:xfrm>
          <a:prstGeom prst="rect">
            <a:avLst/>
          </a:prstGeom>
          <a:noFill/>
          <a:ln>
            <a:noFill/>
          </a:ln>
        </p:spPr>
      </p:pic>
      <p:sp>
        <p:nvSpPr>
          <p:cNvPr id="133" name="Shape 133"/>
          <p:cNvSpPr/>
          <p:nvPr/>
        </p:nvSpPr>
        <p:spPr>
          <a:xfrm>
            <a:off x="275521" y="2015918"/>
            <a:ext cx="2044345" cy="62875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  </a:t>
            </a:r>
            <a:r>
              <a:rPr lang="en-US" sz="1600" b="0" i="0" u="none" strike="noStrike" cap="none" dirty="0">
                <a:solidFill>
                  <a:schemeClr val="dk1"/>
                </a:solidFill>
                <a:latin typeface="Calibri"/>
                <a:ea typeface="Calibri"/>
                <a:cs typeface="Calibri"/>
                <a:sym typeface="Calibri"/>
              </a:rPr>
              <a:t> Master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Barb Lagoni </a:t>
            </a:r>
          </a:p>
        </p:txBody>
      </p:sp>
      <p:sp>
        <p:nvSpPr>
          <p:cNvPr id="134" name="Shape 134"/>
          <p:cNvSpPr/>
          <p:nvPr/>
        </p:nvSpPr>
        <p:spPr>
          <a:xfrm>
            <a:off x="275522" y="4315892"/>
            <a:ext cx="1816610"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Senior Coordinator</a:t>
            </a:r>
          </a:p>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Becky Choate</a:t>
            </a:r>
          </a:p>
        </p:txBody>
      </p:sp>
      <p:sp>
        <p:nvSpPr>
          <p:cNvPr id="3" name="TextBox 2"/>
          <p:cNvSpPr txBox="1"/>
          <p:nvPr/>
        </p:nvSpPr>
        <p:spPr>
          <a:xfrm>
            <a:off x="7389996" y="4126261"/>
            <a:ext cx="1568195" cy="584776"/>
          </a:xfrm>
          <a:prstGeom prst="rect">
            <a:avLst/>
          </a:prstGeom>
          <a:noFill/>
        </p:spPr>
        <p:txBody>
          <a:bodyPr wrap="square" rtlCol="0">
            <a:spAutoFit/>
          </a:bodyPr>
          <a:lstStyle/>
          <a:p>
            <a:pPr algn="ctr"/>
            <a:r>
              <a:rPr lang="en-US" sz="1600" dirty="0" smtClean="0"/>
              <a:t>Director</a:t>
            </a:r>
          </a:p>
          <a:p>
            <a:pPr algn="ctr"/>
            <a:r>
              <a:rPr lang="en-US" sz="1600" dirty="0" smtClean="0"/>
              <a:t>Francine </a:t>
            </a:r>
            <a:r>
              <a:rPr lang="en-US" sz="1600" dirty="0" err="1" smtClean="0"/>
              <a:t>Roling</a:t>
            </a:r>
            <a:endParaRPr lang="en-US" sz="1600" dirty="0"/>
          </a:p>
        </p:txBody>
      </p:sp>
      <p:pic>
        <p:nvPicPr>
          <p:cNvPr id="4" name="Picture 3" descr="Francine and Tim Roling.jpg"/>
          <p:cNvPicPr>
            <a:picLocks noChangeAspect="1"/>
          </p:cNvPicPr>
          <p:nvPr/>
        </p:nvPicPr>
        <p:blipFill rotWithShape="1">
          <a:blip r:embed="rId5">
            <a:extLst>
              <a:ext uri="{28A0092B-C50C-407E-A947-70E740481C1C}">
                <a14:useLocalDpi xmlns:a14="http://schemas.microsoft.com/office/drawing/2010/main" val="0"/>
              </a:ext>
            </a:extLst>
          </a:blip>
          <a:srcRect l="50071" t="13904" r="32191" b="54930"/>
          <a:stretch/>
        </p:blipFill>
        <p:spPr>
          <a:xfrm>
            <a:off x="7389996" y="2389826"/>
            <a:ext cx="1415209" cy="1657608"/>
          </a:xfrm>
          <a:prstGeom prst="rect">
            <a:avLst/>
          </a:prstGeom>
        </p:spPr>
      </p:pic>
      <p:sp>
        <p:nvSpPr>
          <p:cNvPr id="2" name="Rectangle 1"/>
          <p:cNvSpPr/>
          <p:nvPr/>
        </p:nvSpPr>
        <p:spPr>
          <a:xfrm>
            <a:off x="2183078" y="4126261"/>
            <a:ext cx="1725292" cy="584776"/>
          </a:xfrm>
          <a:prstGeom prst="rect">
            <a:avLst/>
          </a:prstGeom>
        </p:spPr>
        <p:txBody>
          <a:bodyPr wrap="square">
            <a:spAutoFit/>
          </a:bodyPr>
          <a:lstStyle/>
          <a:p>
            <a:pPr algn="ctr"/>
            <a:r>
              <a:rPr lang="en-US" sz="1600" dirty="0" smtClean="0"/>
              <a:t>Key Coordinator</a:t>
            </a:r>
            <a:endParaRPr lang="en-US" sz="1600" dirty="0"/>
          </a:p>
          <a:p>
            <a:pPr algn="ctr"/>
            <a:r>
              <a:rPr lang="en-US" sz="1600" dirty="0" smtClean="0"/>
              <a:t>Margaret </a:t>
            </a:r>
            <a:r>
              <a:rPr lang="en-US" sz="1600" dirty="0" err="1" smtClean="0"/>
              <a:t>Trost</a:t>
            </a:r>
            <a:endParaRPr lang="en-US" sz="1600" dirty="0"/>
          </a:p>
        </p:txBody>
      </p:sp>
      <p:sp>
        <p:nvSpPr>
          <p:cNvPr id="5" name="TextBox 4"/>
          <p:cNvSpPr txBox="1"/>
          <p:nvPr/>
        </p:nvSpPr>
        <p:spPr>
          <a:xfrm>
            <a:off x="5726567" y="4279888"/>
            <a:ext cx="1600088" cy="584776"/>
          </a:xfrm>
          <a:prstGeom prst="rect">
            <a:avLst/>
          </a:prstGeom>
          <a:noFill/>
        </p:spPr>
        <p:txBody>
          <a:bodyPr wrap="square" rtlCol="0">
            <a:spAutoFit/>
          </a:bodyPr>
          <a:lstStyle/>
          <a:p>
            <a:r>
              <a:rPr lang="en-US" sz="1600" dirty="0" smtClean="0"/>
              <a:t>Senior Director</a:t>
            </a:r>
          </a:p>
          <a:p>
            <a:r>
              <a:rPr lang="en-US" sz="1600" dirty="0" smtClean="0"/>
              <a:t>Angie Thomas</a:t>
            </a:r>
            <a:endParaRPr lang="en-US" sz="1600" dirty="0"/>
          </a:p>
        </p:txBody>
      </p:sp>
      <p:pic>
        <p:nvPicPr>
          <p:cNvPr id="7" name="Picture 6" descr="Angie Thoma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63326" y="2389827"/>
            <a:ext cx="1278255" cy="1657609"/>
          </a:xfrm>
          <a:prstGeom prst="rect">
            <a:avLst/>
          </a:prstGeom>
        </p:spPr>
      </p:pic>
      <p:pic>
        <p:nvPicPr>
          <p:cNvPr id="21" name="Shape 130"/>
          <p:cNvPicPr preferRelativeResize="0"/>
          <p:nvPr/>
        </p:nvPicPr>
        <p:blipFill rotWithShape="1">
          <a:blip r:embed="rId7">
            <a:alphaModFix/>
          </a:blip>
          <a:srcRect/>
          <a:stretch/>
        </p:blipFill>
        <p:spPr>
          <a:xfrm>
            <a:off x="4252848" y="2330298"/>
            <a:ext cx="1216619" cy="1736434"/>
          </a:xfrm>
          <a:prstGeom prst="rect">
            <a:avLst/>
          </a:prstGeom>
          <a:noFill/>
          <a:ln>
            <a:noFill/>
          </a:ln>
        </p:spPr>
      </p:pic>
      <p:pic>
        <p:nvPicPr>
          <p:cNvPr id="10" name="Picture 9" descr="Margaret Trost.jpg .jpeg"/>
          <p:cNvPicPr>
            <a:picLocks noChangeAspect="1"/>
          </p:cNvPicPr>
          <p:nvPr/>
        </p:nvPicPr>
        <p:blipFill rotWithShape="1">
          <a:blip r:embed="rId8">
            <a:extLst>
              <a:ext uri="{28A0092B-C50C-407E-A947-70E740481C1C}">
                <a14:useLocalDpi xmlns:a14="http://schemas.microsoft.com/office/drawing/2010/main" val="0"/>
              </a:ext>
            </a:extLst>
          </a:blip>
          <a:srcRect l="12913" t="4915" r="29849" b="8116"/>
          <a:stretch/>
        </p:blipFill>
        <p:spPr>
          <a:xfrm>
            <a:off x="2453757" y="2389826"/>
            <a:ext cx="1454613" cy="1657609"/>
          </a:xfrm>
          <a:prstGeom prst="rect">
            <a:avLst/>
          </a:prstGeom>
        </p:spPr>
      </p:pic>
    </p:spTree>
    <p:extLst>
      <p:ext uri="{BB962C8B-B14F-4D97-AF65-F5344CB8AC3E}">
        <p14:creationId xmlns:p14="http://schemas.microsoft.com/office/powerpoint/2010/main" val="931868008"/>
      </p:ext>
    </p:extLst>
  </p:cSld>
  <p:clrMapOvr>
    <a:masterClrMapping/>
  </p:clrMapOvr>
  <p:transition xmlns:p14="http://schemas.microsoft.com/office/powerpoint/2010/mai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962421"/>
          </a:xfrm>
          <a:ln>
            <a:solidFill>
              <a:schemeClr val="accent3">
                <a:lumMod val="75000"/>
              </a:schemeClr>
            </a:solidFill>
          </a:ln>
        </p:spPr>
        <p:txBody>
          <a:bodyPr>
            <a:normAutofit/>
          </a:bodyPr>
          <a:lstStyle/>
          <a:p>
            <a:r>
              <a:rPr lang="en-US" sz="2400" dirty="0" smtClean="0"/>
              <a:t>Objectives Winter Semester 2017 </a:t>
            </a:r>
            <a:br>
              <a:rPr lang="en-US" sz="2400" dirty="0" smtClean="0"/>
            </a:br>
            <a:r>
              <a:rPr lang="en-US" sz="2400" dirty="0" smtClean="0"/>
              <a:t>Thinking  Bigger </a:t>
            </a:r>
            <a:r>
              <a:rPr lang="mr-IN" sz="2400" dirty="0" smtClean="0"/>
              <a:t>…</a:t>
            </a:r>
            <a:r>
              <a:rPr lang="en-US" sz="2400" dirty="0" smtClean="0"/>
              <a:t> Reaching Higher  </a:t>
            </a:r>
            <a:endParaRPr lang="en-US" sz="2400" dirty="0"/>
          </a:p>
        </p:txBody>
      </p:sp>
      <p:sp>
        <p:nvSpPr>
          <p:cNvPr id="3" name="Content Placeholder 2"/>
          <p:cNvSpPr>
            <a:spLocks noGrp="1"/>
          </p:cNvSpPr>
          <p:nvPr>
            <p:ph idx="1"/>
          </p:nvPr>
        </p:nvSpPr>
        <p:spPr>
          <a:xfrm>
            <a:off x="457200" y="1202265"/>
            <a:ext cx="8229600" cy="2573868"/>
          </a:xfrm>
          <a:ln>
            <a:solidFill>
              <a:schemeClr val="accent3">
                <a:lumMod val="75000"/>
              </a:schemeClr>
            </a:solidFill>
          </a:ln>
        </p:spPr>
        <p:txBody>
          <a:bodyPr>
            <a:normAutofit/>
          </a:bodyPr>
          <a:lstStyle/>
          <a:p>
            <a:pPr marL="0" indent="0">
              <a:buNone/>
            </a:pPr>
            <a:r>
              <a:rPr lang="en-US" sz="2000" dirty="0" smtClean="0"/>
              <a:t>	In this Winter 2017 semester, we are preparing ourselves to:</a:t>
            </a:r>
          </a:p>
          <a:p>
            <a:r>
              <a:rPr lang="en-US" sz="2000" dirty="0" smtClean="0"/>
              <a:t>Expand our thinking </a:t>
            </a:r>
            <a:endParaRPr lang="en-US" sz="2000" dirty="0"/>
          </a:p>
          <a:p>
            <a:r>
              <a:rPr lang="en-US" sz="2000" dirty="0" smtClean="0"/>
              <a:t>And see the possibilities that lie within each of us… including picturing ourselves achieving the ranks of Executive and Key Coordinator.   </a:t>
            </a:r>
          </a:p>
          <a:p>
            <a:r>
              <a:rPr lang="en-US" sz="2000" b="1" dirty="0" smtClean="0"/>
              <a:t>We will achieve these ranks by becoming an Executive Coordinator on the inside </a:t>
            </a:r>
            <a:r>
              <a:rPr lang="mr-IN" sz="2000" b="1" dirty="0" smtClean="0"/>
              <a:t>…</a:t>
            </a:r>
            <a:r>
              <a:rPr lang="en-US" sz="2000" b="1" dirty="0" smtClean="0"/>
              <a:t> even as we assemble and empower the team that will take us there </a:t>
            </a:r>
            <a:r>
              <a:rPr lang="mr-IN" sz="2000" b="1" dirty="0" smtClean="0"/>
              <a:t>…</a:t>
            </a:r>
            <a:r>
              <a:rPr lang="en-US" sz="2000" b="1" dirty="0" smtClean="0"/>
              <a:t> on the outside.</a:t>
            </a:r>
          </a:p>
          <a:p>
            <a:pPr marL="0" indent="0">
              <a:buNone/>
            </a:pPr>
            <a:endParaRPr lang="en-US" sz="2000" b="1" dirty="0" smtClean="0"/>
          </a:p>
        </p:txBody>
      </p:sp>
      <p:sp>
        <p:nvSpPr>
          <p:cNvPr id="4" name="Rectangle 3"/>
          <p:cNvSpPr/>
          <p:nvPr/>
        </p:nvSpPr>
        <p:spPr>
          <a:xfrm>
            <a:off x="457200" y="3774979"/>
            <a:ext cx="8229600" cy="1323439"/>
          </a:xfrm>
          <a:prstGeom prst="rect">
            <a:avLst/>
          </a:prstGeom>
          <a:ln>
            <a:solidFill>
              <a:schemeClr val="accent3">
                <a:lumMod val="75000"/>
              </a:schemeClr>
            </a:solidFill>
          </a:ln>
        </p:spPr>
        <p:txBody>
          <a:bodyPr wrap="square">
            <a:spAutoFit/>
          </a:bodyPr>
          <a:lstStyle/>
          <a:p>
            <a:r>
              <a:rPr lang="en-US" sz="2000" dirty="0" smtClean="0"/>
              <a:t>	Exciting </a:t>
            </a:r>
            <a:r>
              <a:rPr lang="en-US" sz="2000" dirty="0"/>
              <a:t>new perks are coming from the company around these 2 ranks, starting with the  automatic qualifying for Top Achievers Trip to CHINA and the Great Wall when we achieve Key Coordinator .</a:t>
            </a:r>
            <a:r>
              <a:rPr lang="en-US" sz="2000" dirty="0" smtClean="0"/>
              <a:t>.</a:t>
            </a:r>
          </a:p>
          <a:p>
            <a:r>
              <a:rPr lang="en-US" sz="2000" dirty="0"/>
              <a:t>	</a:t>
            </a:r>
            <a:r>
              <a:rPr lang="en-US" sz="2000" dirty="0" smtClean="0"/>
              <a:t>	 </a:t>
            </a:r>
            <a:r>
              <a:rPr lang="en-US" sz="2000" dirty="0"/>
              <a:t>But stay tuned </a:t>
            </a:r>
            <a:r>
              <a:rPr lang="mr-IN" sz="2000" dirty="0"/>
              <a:t>…</a:t>
            </a:r>
            <a:r>
              <a:rPr lang="en-US" sz="2000" dirty="0"/>
              <a:t> more to come</a:t>
            </a:r>
            <a:r>
              <a:rPr lang="en-US" sz="2000" dirty="0" smtClean="0"/>
              <a:t>.					</a:t>
            </a:r>
            <a:r>
              <a:rPr lang="en-US" sz="2000" dirty="0" err="1" smtClean="0"/>
              <a:t>becky</a:t>
            </a:r>
            <a:endParaRPr lang="en-US" sz="2000" dirty="0"/>
          </a:p>
        </p:txBody>
      </p:sp>
    </p:spTree>
    <p:extLst>
      <p:ext uri="{BB962C8B-B14F-4D97-AF65-F5344CB8AC3E}">
        <p14:creationId xmlns:p14="http://schemas.microsoft.com/office/powerpoint/2010/main" val="302871547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0" y="0"/>
            <a:ext cx="2015067" cy="1981199"/>
          </a:xfrm>
          <a:prstGeom prst="rect">
            <a:avLst/>
          </a:prstGeom>
        </p:spPr>
      </p:pic>
      <p:sp>
        <p:nvSpPr>
          <p:cNvPr id="2" name="Title 1"/>
          <p:cNvSpPr>
            <a:spLocks noGrp="1"/>
          </p:cNvSpPr>
          <p:nvPr>
            <p:ph type="title"/>
          </p:nvPr>
        </p:nvSpPr>
        <p:spPr>
          <a:xfrm>
            <a:off x="2235200" y="205979"/>
            <a:ext cx="6451599" cy="857250"/>
          </a:xfrm>
        </p:spPr>
        <p:txBody>
          <a:bodyPr>
            <a:normAutofit fontScale="90000"/>
          </a:bodyPr>
          <a:lstStyle/>
          <a:p>
            <a:r>
              <a:rPr lang="en-US" sz="2800" dirty="0" smtClean="0"/>
              <a:t>Objectives #3 </a:t>
            </a:r>
            <a:r>
              <a:rPr lang="mr-IN" sz="2800" dirty="0" smtClean="0"/>
              <a:t>–</a:t>
            </a:r>
            <a:r>
              <a:rPr lang="en-US" sz="2800" dirty="0" smtClean="0"/>
              <a:t>Awakening the Leader Within—</a:t>
            </a:r>
            <a:br>
              <a:rPr lang="en-US" sz="2800" dirty="0" smtClean="0"/>
            </a:br>
            <a:r>
              <a:rPr lang="en-US" sz="2800" dirty="0" smtClean="0"/>
              <a:t>		The Journey Begins</a:t>
            </a:r>
            <a:endParaRPr lang="en-US" sz="2800" dirty="0"/>
          </a:p>
        </p:txBody>
      </p:sp>
      <p:sp>
        <p:nvSpPr>
          <p:cNvPr id="3" name="Content Placeholder 2"/>
          <p:cNvSpPr>
            <a:spLocks noGrp="1"/>
          </p:cNvSpPr>
          <p:nvPr>
            <p:ph idx="1"/>
          </p:nvPr>
        </p:nvSpPr>
        <p:spPr>
          <a:xfrm>
            <a:off x="457199" y="2143177"/>
            <a:ext cx="8466667" cy="2590800"/>
          </a:xfrm>
        </p:spPr>
        <p:txBody>
          <a:bodyPr>
            <a:normAutofit/>
          </a:bodyPr>
          <a:lstStyle/>
          <a:p>
            <a:r>
              <a:rPr lang="en-US" sz="2000" dirty="0" smtClean="0"/>
              <a:t>We </a:t>
            </a:r>
            <a:r>
              <a:rPr lang="en-US" sz="2000" dirty="0" smtClean="0"/>
              <a:t>will learn lessons in leadership through the stories of 3 leaders, each at different stages in their Shaklee ventures </a:t>
            </a:r>
            <a:r>
              <a:rPr lang="mr-IN" sz="2000" dirty="0" smtClean="0"/>
              <a:t>…</a:t>
            </a:r>
            <a:endParaRPr lang="en-US" sz="2000" dirty="0" smtClean="0"/>
          </a:p>
          <a:p>
            <a:r>
              <a:rPr lang="en-US" sz="2000" dirty="0" smtClean="0"/>
              <a:t>They will outline their journey  in developing the skills and new thinking necessary to overcome challenges and </a:t>
            </a:r>
            <a:r>
              <a:rPr lang="en-US" sz="2000" dirty="0"/>
              <a:t>take them to their </a:t>
            </a:r>
            <a:r>
              <a:rPr lang="en-US" sz="2000" dirty="0" smtClean="0"/>
              <a:t>goals.</a:t>
            </a:r>
            <a:endParaRPr lang="en-US" sz="2000" dirty="0" smtClean="0"/>
          </a:p>
          <a:p>
            <a:r>
              <a:rPr lang="en-US" sz="2000" dirty="0" smtClean="0"/>
              <a:t> </a:t>
            </a:r>
            <a:r>
              <a:rPr lang="en-US" sz="2000" dirty="0"/>
              <a:t>T</a:t>
            </a:r>
            <a:r>
              <a:rPr lang="en-US" sz="2000" dirty="0" smtClean="0"/>
              <a:t>hey will share personal experiences that are causing them to  </a:t>
            </a:r>
            <a:r>
              <a:rPr lang="en-US" sz="2000" dirty="0" smtClean="0"/>
              <a:t>recognize how much more lies within themselves </a:t>
            </a:r>
            <a:r>
              <a:rPr lang="en-US" sz="2000" dirty="0" smtClean="0"/>
              <a:t> </a:t>
            </a:r>
            <a:r>
              <a:rPr lang="en-US" sz="2000" dirty="0" smtClean="0"/>
              <a:t>than they have ever believed possible before.                    </a:t>
            </a:r>
            <a:r>
              <a:rPr lang="en-US" sz="2000" dirty="0" err="1" smtClean="0"/>
              <a:t>becky</a:t>
            </a:r>
            <a:endParaRPr lang="en-US" sz="2000" dirty="0" smtClean="0"/>
          </a:p>
          <a:p>
            <a:endParaRPr lang="en-US" sz="2000" dirty="0" smtClean="0"/>
          </a:p>
          <a:p>
            <a:endParaRPr lang="en-US" sz="2000" dirty="0"/>
          </a:p>
        </p:txBody>
      </p:sp>
      <p:sp>
        <p:nvSpPr>
          <p:cNvPr id="8" name="Rectangle 7"/>
          <p:cNvSpPr/>
          <p:nvPr/>
        </p:nvSpPr>
        <p:spPr>
          <a:xfrm>
            <a:off x="2235199" y="1127514"/>
            <a:ext cx="6688667" cy="707886"/>
          </a:xfrm>
          <a:prstGeom prst="rect">
            <a:avLst/>
          </a:prstGeom>
          <a:ln>
            <a:solidFill>
              <a:schemeClr val="tx2">
                <a:lumMod val="60000"/>
                <a:lumOff val="40000"/>
              </a:schemeClr>
            </a:solidFill>
          </a:ln>
        </p:spPr>
        <p:txBody>
          <a:bodyPr wrap="square">
            <a:spAutoFit/>
          </a:bodyPr>
          <a:lstStyle/>
          <a:p>
            <a:pPr algn="ctr"/>
            <a:r>
              <a:rPr lang="en-US" sz="2000" dirty="0"/>
              <a:t>Today we begin the  journey within .</a:t>
            </a:r>
            <a:r>
              <a:rPr lang="en-US" sz="2000" dirty="0" smtClean="0"/>
              <a:t>.						 </a:t>
            </a:r>
            <a:r>
              <a:rPr lang="en-US" sz="2000" dirty="0"/>
              <a:t>The journey of developing the leader within ourselves .. </a:t>
            </a:r>
            <a:endParaRPr lang="en-US" dirty="0"/>
          </a:p>
        </p:txBody>
      </p:sp>
    </p:spTree>
    <p:extLst>
      <p:ext uri="{BB962C8B-B14F-4D97-AF65-F5344CB8AC3E}">
        <p14:creationId xmlns:p14="http://schemas.microsoft.com/office/powerpoint/2010/main" val="16669925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589463" y="1200150"/>
            <a:ext cx="4554537" cy="3709988"/>
          </a:xfrm>
        </p:spPr>
        <p:txBody>
          <a:bodyPr>
            <a:normAutofit/>
          </a:bodyPr>
          <a:lstStyle/>
          <a:p>
            <a:pPr marL="0" indent="0">
              <a:buNone/>
            </a:pPr>
            <a:r>
              <a:rPr lang="en-US" sz="2000" dirty="0" smtClean="0"/>
              <a:t>The Rooster .. Wakes people up.</a:t>
            </a:r>
            <a:endParaRPr lang="en-US" sz="2000" dirty="0"/>
          </a:p>
          <a:p>
            <a:pPr marL="0" indent="0">
              <a:buNone/>
            </a:pPr>
            <a:r>
              <a:rPr lang="en-US" sz="2000" dirty="0"/>
              <a:t>Q</a:t>
            </a:r>
            <a:r>
              <a:rPr lang="en-US" sz="2000" dirty="0" smtClean="0"/>
              <a:t>ualities of “Rooster” people: </a:t>
            </a:r>
          </a:p>
          <a:p>
            <a:pPr marL="0" indent="0">
              <a:buNone/>
            </a:pPr>
            <a:r>
              <a:rPr lang="en-US" sz="2000" dirty="0"/>
              <a:t>	</a:t>
            </a:r>
            <a:r>
              <a:rPr lang="en-US" sz="2000" dirty="0" smtClean="0"/>
              <a:t>-- </a:t>
            </a:r>
            <a:r>
              <a:rPr lang="en-US" sz="2000" dirty="0"/>
              <a:t>beautiful</a:t>
            </a:r>
            <a:r>
              <a:rPr lang="en-US" sz="2000" dirty="0" smtClean="0"/>
              <a:t>,</a:t>
            </a:r>
          </a:p>
          <a:p>
            <a:pPr marL="0" indent="0">
              <a:buNone/>
            </a:pPr>
            <a:r>
              <a:rPr lang="en-US" sz="2000" dirty="0"/>
              <a:t>	</a:t>
            </a:r>
            <a:r>
              <a:rPr lang="en-US" sz="2000" dirty="0" smtClean="0"/>
              <a:t>-- </a:t>
            </a:r>
            <a:r>
              <a:rPr lang="en-US" sz="2000" dirty="0"/>
              <a:t>kind-hearted</a:t>
            </a:r>
            <a:r>
              <a:rPr lang="en-US" sz="2000" dirty="0" smtClean="0"/>
              <a:t>,</a:t>
            </a:r>
          </a:p>
          <a:p>
            <a:pPr marL="0" indent="0">
              <a:buNone/>
            </a:pPr>
            <a:r>
              <a:rPr lang="en-US" sz="2000" dirty="0"/>
              <a:t>	</a:t>
            </a:r>
            <a:r>
              <a:rPr lang="en-US" sz="2000" dirty="0" smtClean="0"/>
              <a:t>-- </a:t>
            </a:r>
            <a:r>
              <a:rPr lang="en-US" sz="2000" dirty="0"/>
              <a:t>hard-working</a:t>
            </a:r>
            <a:r>
              <a:rPr lang="en-US" sz="2000" dirty="0" smtClean="0"/>
              <a:t>,</a:t>
            </a:r>
          </a:p>
          <a:p>
            <a:pPr marL="0" indent="0">
              <a:buNone/>
            </a:pPr>
            <a:r>
              <a:rPr lang="en-US" sz="2000" dirty="0"/>
              <a:t>	</a:t>
            </a:r>
            <a:r>
              <a:rPr lang="en-US" sz="2000" dirty="0" smtClean="0"/>
              <a:t>-- </a:t>
            </a:r>
            <a:r>
              <a:rPr lang="en-US" sz="2000" dirty="0"/>
              <a:t>courageous, </a:t>
            </a:r>
            <a:endParaRPr lang="en-US" sz="2000" dirty="0" smtClean="0"/>
          </a:p>
          <a:p>
            <a:pPr marL="0" indent="0">
              <a:buNone/>
            </a:pPr>
            <a:r>
              <a:rPr lang="en-US" sz="2000" dirty="0"/>
              <a:t>	</a:t>
            </a:r>
            <a:r>
              <a:rPr lang="en-US" sz="2000" dirty="0" smtClean="0"/>
              <a:t>--independent</a:t>
            </a:r>
            <a:r>
              <a:rPr lang="en-US" sz="2000" dirty="0"/>
              <a:t>, </a:t>
            </a:r>
            <a:endParaRPr lang="en-US" sz="2000" dirty="0" smtClean="0"/>
          </a:p>
          <a:p>
            <a:pPr marL="0" indent="0">
              <a:buNone/>
            </a:pPr>
            <a:r>
              <a:rPr lang="en-US" sz="2000" dirty="0"/>
              <a:t>	</a:t>
            </a:r>
            <a:r>
              <a:rPr lang="en-US" sz="2000" dirty="0" smtClean="0"/>
              <a:t>--humorous </a:t>
            </a:r>
          </a:p>
          <a:p>
            <a:pPr marL="0" indent="0">
              <a:buNone/>
            </a:pPr>
            <a:r>
              <a:rPr lang="en-US" sz="2000" dirty="0"/>
              <a:t>	</a:t>
            </a:r>
            <a:r>
              <a:rPr lang="en-US" sz="2000" dirty="0" smtClean="0"/>
              <a:t>--and </a:t>
            </a:r>
            <a:r>
              <a:rPr lang="en-US" sz="2000" dirty="0"/>
              <a:t>honest. </a:t>
            </a:r>
          </a:p>
          <a:p>
            <a:pPr marL="0" indent="0">
              <a:buNone/>
            </a:pPr>
            <a:r>
              <a:rPr lang="en-US" sz="2000" dirty="0" smtClean="0"/>
              <a:t>Sounds like us!</a:t>
            </a:r>
            <a:endParaRPr lang="en-US" sz="2000" dirty="0"/>
          </a:p>
        </p:txBody>
      </p:sp>
      <p:sp>
        <p:nvSpPr>
          <p:cNvPr id="2" name="Title 1"/>
          <p:cNvSpPr>
            <a:spLocks noGrp="1"/>
          </p:cNvSpPr>
          <p:nvPr>
            <p:ph type="title" idx="4294967295"/>
          </p:nvPr>
        </p:nvSpPr>
        <p:spPr>
          <a:xfrm>
            <a:off x="4149725" y="206375"/>
            <a:ext cx="4994275" cy="857250"/>
          </a:xfrm>
        </p:spPr>
        <p:txBody>
          <a:bodyPr>
            <a:normAutofit/>
          </a:bodyPr>
          <a:lstStyle/>
          <a:p>
            <a:r>
              <a:rPr lang="en-US" sz="3200" dirty="0" smtClean="0"/>
              <a:t>Year of the Rooster</a:t>
            </a:r>
            <a:endParaRPr lang="en-US" sz="3200" dirty="0"/>
          </a:p>
        </p:txBody>
      </p:sp>
      <p:pic>
        <p:nvPicPr>
          <p:cNvPr id="4" name="Picture 3"/>
          <p:cNvPicPr>
            <a:picLocks noChangeAspect="1"/>
          </p:cNvPicPr>
          <p:nvPr/>
        </p:nvPicPr>
        <p:blipFill>
          <a:blip r:embed="rId2"/>
          <a:stretch>
            <a:fillRect/>
          </a:stretch>
        </p:blipFill>
        <p:spPr>
          <a:xfrm>
            <a:off x="-521791" y="0"/>
            <a:ext cx="4331791" cy="5143500"/>
          </a:xfrm>
          <a:prstGeom prst="rect">
            <a:avLst/>
          </a:prstGeom>
        </p:spPr>
      </p:pic>
    </p:spTree>
    <p:extLst>
      <p:ext uri="{BB962C8B-B14F-4D97-AF65-F5344CB8AC3E}">
        <p14:creationId xmlns:p14="http://schemas.microsoft.com/office/powerpoint/2010/main" val="8179589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206375"/>
            <a:ext cx="8229600" cy="1199092"/>
          </a:xfrm>
        </p:spPr>
        <p:txBody>
          <a:bodyPr>
            <a:normAutofit/>
          </a:bodyPr>
          <a:lstStyle/>
          <a:p>
            <a:r>
              <a:rPr lang="en-US" sz="2800" dirty="0" smtClean="0"/>
              <a:t>Margaret’s Journey in Awakening the Leader Within</a:t>
            </a:r>
            <a:br>
              <a:rPr lang="en-US" sz="2800" dirty="0" smtClean="0"/>
            </a:br>
            <a:r>
              <a:rPr lang="en-US" sz="2800" dirty="0" smtClean="0"/>
              <a:t>Who I was then</a:t>
            </a:r>
            <a:r>
              <a:rPr lang="mr-IN" sz="2800" dirty="0" smtClean="0"/>
              <a:t>…</a:t>
            </a:r>
            <a:endParaRPr lang="en-US" sz="2800" dirty="0"/>
          </a:p>
        </p:txBody>
      </p:sp>
      <p:sp>
        <p:nvSpPr>
          <p:cNvPr id="3" name="Content Placeholder 2"/>
          <p:cNvSpPr>
            <a:spLocks noGrp="1"/>
          </p:cNvSpPr>
          <p:nvPr>
            <p:ph idx="4294967295"/>
          </p:nvPr>
        </p:nvSpPr>
        <p:spPr>
          <a:xfrm>
            <a:off x="457200" y="941388"/>
            <a:ext cx="7772400" cy="900112"/>
          </a:xfrm>
        </p:spPr>
        <p:txBody>
          <a:bodyPr>
            <a:normAutofit/>
          </a:bodyPr>
          <a:lstStyle/>
          <a:p>
            <a:pPr marL="0" indent="0">
              <a:buNone/>
            </a:pPr>
            <a:endParaRPr lang="en-US" sz="2000" dirty="0" smtClean="0"/>
          </a:p>
          <a:p>
            <a:pPr marL="0" indent="0">
              <a:buNone/>
            </a:pPr>
            <a:endParaRPr lang="en-US" sz="2000" dirty="0"/>
          </a:p>
        </p:txBody>
      </p:sp>
      <p:sp>
        <p:nvSpPr>
          <p:cNvPr id="4" name="TextBox 3"/>
          <p:cNvSpPr txBox="1"/>
          <p:nvPr/>
        </p:nvSpPr>
        <p:spPr>
          <a:xfrm>
            <a:off x="457200" y="1261215"/>
            <a:ext cx="5926666" cy="2585323"/>
          </a:xfrm>
          <a:prstGeom prst="rect">
            <a:avLst/>
          </a:prstGeom>
          <a:noFill/>
          <a:ln>
            <a:solidFill>
              <a:schemeClr val="tx1"/>
            </a:solidFill>
          </a:ln>
        </p:spPr>
        <p:txBody>
          <a:bodyPr wrap="square" rtlCol="0">
            <a:spAutoFit/>
          </a:bodyPr>
          <a:lstStyle/>
          <a:p>
            <a:pPr marL="285750" indent="-285750">
              <a:buFont typeface="Arial"/>
              <a:buChar char="•"/>
            </a:pPr>
            <a:r>
              <a:rPr lang="en-US" dirty="0"/>
              <a:t>C</a:t>
            </a:r>
            <a:r>
              <a:rPr lang="en-US" dirty="0" smtClean="0"/>
              <a:t>omfortable assisting others</a:t>
            </a:r>
          </a:p>
          <a:p>
            <a:pPr marL="285750" indent="-285750">
              <a:buFont typeface="Arial"/>
              <a:buChar char="•"/>
            </a:pPr>
            <a:r>
              <a:rPr lang="en-US" dirty="0" smtClean="0"/>
              <a:t>Didn’t see myself as leader</a:t>
            </a:r>
          </a:p>
          <a:p>
            <a:pPr marL="285750" indent="-285750">
              <a:buFont typeface="Arial"/>
              <a:buChar char="•"/>
            </a:pPr>
            <a:r>
              <a:rPr lang="en-US" dirty="0" smtClean="0"/>
              <a:t>Afraid of making  mistakes</a:t>
            </a:r>
          </a:p>
          <a:p>
            <a:pPr marL="285750" indent="-285750">
              <a:buFont typeface="Arial"/>
              <a:buChar char="•"/>
            </a:pPr>
            <a:r>
              <a:rPr lang="en-US" dirty="0" smtClean="0"/>
              <a:t>Worried what others thought of me</a:t>
            </a:r>
          </a:p>
          <a:p>
            <a:pPr marL="285750" indent="-285750">
              <a:buFont typeface="Arial"/>
              <a:buChar char="•"/>
            </a:pPr>
            <a:r>
              <a:rPr lang="en-US" dirty="0" smtClean="0"/>
              <a:t>Deep seated fear of rejection</a:t>
            </a:r>
          </a:p>
          <a:p>
            <a:pPr marL="285750" indent="-285750">
              <a:buFont typeface="Arial"/>
              <a:buChar char="•"/>
            </a:pPr>
            <a:r>
              <a:rPr lang="en-US" dirty="0" smtClean="0"/>
              <a:t>Played safe  and small so no chance for conflict</a:t>
            </a:r>
          </a:p>
          <a:p>
            <a:pPr marL="285750" indent="-285750">
              <a:buFont typeface="Arial"/>
              <a:buChar char="•"/>
            </a:pPr>
            <a:r>
              <a:rPr lang="en-US" dirty="0" smtClean="0"/>
              <a:t>Withheld my voice.. Driven by fear</a:t>
            </a:r>
          </a:p>
          <a:p>
            <a:pPr marL="285750" indent="-285750">
              <a:buFont typeface="Arial"/>
              <a:buChar char="•"/>
            </a:pPr>
            <a:r>
              <a:rPr lang="en-US" dirty="0" smtClean="0"/>
              <a:t>A people pleaser</a:t>
            </a:r>
          </a:p>
          <a:p>
            <a:endParaRPr lang="en-US" dirty="0"/>
          </a:p>
        </p:txBody>
      </p:sp>
      <p:pic>
        <p:nvPicPr>
          <p:cNvPr id="7" name="Picture 6"/>
          <p:cNvPicPr>
            <a:picLocks noChangeAspect="1"/>
          </p:cNvPicPr>
          <p:nvPr/>
        </p:nvPicPr>
        <p:blipFill>
          <a:blip r:embed="rId2"/>
          <a:stretch>
            <a:fillRect/>
          </a:stretch>
        </p:blipFill>
        <p:spPr>
          <a:xfrm>
            <a:off x="7075693" y="941388"/>
            <a:ext cx="1831240" cy="2962300"/>
          </a:xfrm>
          <a:prstGeom prst="rect">
            <a:avLst/>
          </a:prstGeom>
        </p:spPr>
      </p:pic>
      <p:sp>
        <p:nvSpPr>
          <p:cNvPr id="8" name="Rectangle 7"/>
          <p:cNvSpPr/>
          <p:nvPr/>
        </p:nvSpPr>
        <p:spPr>
          <a:xfrm>
            <a:off x="457200" y="4109302"/>
            <a:ext cx="7349067" cy="830997"/>
          </a:xfrm>
          <a:prstGeom prst="rect">
            <a:avLst/>
          </a:prstGeom>
          <a:ln>
            <a:solidFill>
              <a:schemeClr val="tx1"/>
            </a:solidFill>
          </a:ln>
        </p:spPr>
        <p:txBody>
          <a:bodyPr wrap="square">
            <a:spAutoFit/>
          </a:bodyPr>
          <a:lstStyle/>
          <a:p>
            <a:r>
              <a:rPr lang="en-US" sz="2400" dirty="0"/>
              <a:t>I hadn’t done any </a:t>
            </a:r>
            <a:r>
              <a:rPr lang="en-US" sz="2400" dirty="0" smtClean="0"/>
              <a:t>self-reflection </a:t>
            </a:r>
            <a:r>
              <a:rPr lang="en-US" sz="2400" dirty="0"/>
              <a:t>so I didn’t know myself</a:t>
            </a:r>
          </a:p>
          <a:p>
            <a:r>
              <a:rPr lang="en-US" sz="2400" dirty="0" smtClean="0"/>
              <a:t>I didn’t </a:t>
            </a:r>
            <a:r>
              <a:rPr lang="en-US" sz="2400" dirty="0"/>
              <a:t>know the power of my thoughts </a:t>
            </a:r>
            <a:r>
              <a:rPr lang="mr-IN" sz="2400" dirty="0" smtClean="0"/>
              <a:t>…</a:t>
            </a:r>
            <a:r>
              <a:rPr lang="en-US" sz="2400" dirty="0" smtClean="0"/>
              <a:t> and fears.</a:t>
            </a:r>
            <a:endParaRPr lang="en-US" sz="2400" dirty="0"/>
          </a:p>
        </p:txBody>
      </p:sp>
    </p:spTree>
    <p:extLst>
      <p:ext uri="{BB962C8B-B14F-4D97-AF65-F5344CB8AC3E}">
        <p14:creationId xmlns:p14="http://schemas.microsoft.com/office/powerpoint/2010/main" val="18046608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1270000" y="900245"/>
            <a:ext cx="6214533" cy="3604021"/>
          </a:xfrm>
        </p:spPr>
        <p:txBody>
          <a:bodyPr>
            <a:normAutofit/>
          </a:bodyPr>
          <a:lstStyle/>
          <a:p>
            <a:r>
              <a:rPr lang="en-US" dirty="0" smtClean="0"/>
              <a:t>When we become conscious of our fears </a:t>
            </a:r>
            <a:r>
              <a:rPr lang="mr-IN" dirty="0" smtClean="0"/>
              <a:t>…</a:t>
            </a:r>
            <a:r>
              <a:rPr lang="en-US" dirty="0" smtClean="0"/>
              <a:t> </a:t>
            </a:r>
            <a:br>
              <a:rPr lang="en-US" dirty="0" smtClean="0"/>
            </a:br>
            <a:r>
              <a:rPr lang="en-US" dirty="0" smtClean="0"/>
              <a:t>They begin to lose their power.</a:t>
            </a:r>
            <a:r>
              <a:rPr lang="en-US" dirty="0"/>
              <a:t/>
            </a:r>
            <a:br>
              <a:rPr lang="en-US" dirty="0"/>
            </a:br>
            <a:endParaRPr lang="en-US" dirty="0"/>
          </a:p>
        </p:txBody>
      </p:sp>
    </p:spTree>
    <p:extLst>
      <p:ext uri="{BB962C8B-B14F-4D97-AF65-F5344CB8AC3E}">
        <p14:creationId xmlns:p14="http://schemas.microsoft.com/office/powerpoint/2010/main" val="40129095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117448" y="3438719"/>
            <a:ext cx="2603219" cy="1568748"/>
          </a:xfrm>
          <a:prstGeom prst="rect">
            <a:avLst/>
          </a:prstGeom>
        </p:spPr>
      </p:pic>
      <p:sp>
        <p:nvSpPr>
          <p:cNvPr id="3" name="TextBox 2"/>
          <p:cNvSpPr txBox="1"/>
          <p:nvPr/>
        </p:nvSpPr>
        <p:spPr>
          <a:xfrm>
            <a:off x="745067" y="287867"/>
            <a:ext cx="7078133" cy="954107"/>
          </a:xfrm>
          <a:prstGeom prst="rect">
            <a:avLst/>
          </a:prstGeom>
          <a:noFill/>
        </p:spPr>
        <p:txBody>
          <a:bodyPr wrap="square" rtlCol="0">
            <a:spAutoFit/>
          </a:bodyPr>
          <a:lstStyle/>
          <a:p>
            <a:r>
              <a:rPr lang="en-US" sz="2800" dirty="0" smtClean="0"/>
              <a:t>Next Stage in Awakening the Leader </a:t>
            </a:r>
            <a:r>
              <a:rPr lang="en-US" sz="2800" dirty="0" smtClean="0"/>
              <a:t>Within</a:t>
            </a:r>
            <a:r>
              <a:rPr lang="mr-IN" sz="2800" dirty="0" smtClean="0"/>
              <a:t>…</a:t>
            </a:r>
            <a:r>
              <a:rPr lang="en-US" sz="2800" dirty="0" smtClean="0"/>
              <a:t> </a:t>
            </a:r>
            <a:r>
              <a:rPr lang="en-US" sz="2800" dirty="0" smtClean="0"/>
              <a:t>Became New Director Building to Coordinator  </a:t>
            </a:r>
            <a:endParaRPr lang="en-US" sz="2800" dirty="0"/>
          </a:p>
        </p:txBody>
      </p:sp>
      <p:sp>
        <p:nvSpPr>
          <p:cNvPr id="4" name="TextBox 3"/>
          <p:cNvSpPr txBox="1"/>
          <p:nvPr/>
        </p:nvSpPr>
        <p:spPr>
          <a:xfrm>
            <a:off x="596677" y="2052812"/>
            <a:ext cx="8377989" cy="1938992"/>
          </a:xfrm>
          <a:prstGeom prst="rect">
            <a:avLst/>
          </a:prstGeom>
          <a:noFill/>
        </p:spPr>
        <p:txBody>
          <a:bodyPr wrap="square" rtlCol="0">
            <a:spAutoFit/>
          </a:bodyPr>
          <a:lstStyle/>
          <a:p>
            <a:pPr marL="342900" indent="-342900">
              <a:buFont typeface="Arial"/>
              <a:buChar char="•"/>
            </a:pPr>
            <a:r>
              <a:rPr lang="en-US" sz="2000" dirty="0"/>
              <a:t>L</a:t>
            </a:r>
            <a:r>
              <a:rPr lang="en-US" sz="2000" dirty="0" smtClean="0"/>
              <a:t>earned the power of creating a vision that engages </a:t>
            </a:r>
            <a:r>
              <a:rPr lang="en-US" sz="2000" dirty="0" smtClean="0"/>
              <a:t>the</a:t>
            </a:r>
            <a:r>
              <a:rPr lang="en-US" sz="2000" dirty="0" smtClean="0"/>
              <a:t> heart </a:t>
            </a:r>
            <a:r>
              <a:rPr lang="en-US" sz="2000" dirty="0" smtClean="0"/>
              <a:t>deeply</a:t>
            </a:r>
            <a:r>
              <a:rPr lang="en-US" sz="2000" dirty="0" smtClean="0"/>
              <a:t>.</a:t>
            </a:r>
            <a:r>
              <a:rPr lang="en-US" sz="2000" dirty="0"/>
              <a:t> </a:t>
            </a:r>
            <a:r>
              <a:rPr lang="en-US" sz="2000" dirty="0" smtClean="0"/>
              <a:t>This</a:t>
            </a:r>
            <a:r>
              <a:rPr lang="en-US" sz="2000" dirty="0" smtClean="0"/>
              <a:t> </a:t>
            </a:r>
            <a:r>
              <a:rPr lang="en-US" sz="2000" dirty="0" smtClean="0"/>
              <a:t>allowed me to enroll others and overcome my fears.</a:t>
            </a:r>
          </a:p>
          <a:p>
            <a:pPr marL="342900" indent="-342900">
              <a:buFont typeface="Arial"/>
              <a:buChar char="•"/>
            </a:pPr>
            <a:r>
              <a:rPr lang="en-US" sz="2000" dirty="0" smtClean="0"/>
              <a:t>Learned people want to follow someone who is going somewhere .. </a:t>
            </a:r>
          </a:p>
          <a:p>
            <a:pPr marL="342900" indent="-342900">
              <a:buFont typeface="Arial"/>
              <a:buChar char="•"/>
            </a:pPr>
            <a:r>
              <a:rPr lang="en-US" sz="2000" dirty="0" smtClean="0"/>
              <a:t>Learned how to use my imagination as a tool to see myself as a leader of large organization.</a:t>
            </a:r>
          </a:p>
          <a:p>
            <a:endParaRPr lang="en-US" sz="2000" dirty="0" smtClean="0"/>
          </a:p>
        </p:txBody>
      </p:sp>
      <p:sp>
        <p:nvSpPr>
          <p:cNvPr id="7" name="Rectangle 6"/>
          <p:cNvSpPr/>
          <p:nvPr/>
        </p:nvSpPr>
        <p:spPr>
          <a:xfrm>
            <a:off x="596677" y="3637861"/>
            <a:ext cx="5384800" cy="707886"/>
          </a:xfrm>
          <a:prstGeom prst="rect">
            <a:avLst/>
          </a:prstGeom>
        </p:spPr>
        <p:txBody>
          <a:bodyPr wrap="square">
            <a:spAutoFit/>
          </a:bodyPr>
          <a:lstStyle/>
          <a:p>
            <a:pPr marL="342900" indent="-342900">
              <a:buFont typeface="Arial"/>
              <a:buChar char="•"/>
            </a:pPr>
            <a:r>
              <a:rPr lang="en-US" sz="2000" dirty="0" smtClean="0"/>
              <a:t>Listened daily to a Play list of songs that inspired me</a:t>
            </a:r>
            <a:endParaRPr lang="en-US" sz="2000" dirty="0"/>
          </a:p>
        </p:txBody>
      </p:sp>
      <p:sp>
        <p:nvSpPr>
          <p:cNvPr id="8" name="Rectangle 7"/>
          <p:cNvSpPr/>
          <p:nvPr/>
        </p:nvSpPr>
        <p:spPr>
          <a:xfrm>
            <a:off x="596679" y="1241974"/>
            <a:ext cx="7057188" cy="830997"/>
          </a:xfrm>
          <a:prstGeom prst="rect">
            <a:avLst/>
          </a:prstGeom>
          <a:ln>
            <a:solidFill>
              <a:schemeClr val="tx2">
                <a:lumMod val="60000"/>
                <a:lumOff val="40000"/>
              </a:schemeClr>
            </a:solidFill>
          </a:ln>
        </p:spPr>
        <p:txBody>
          <a:bodyPr wrap="square">
            <a:spAutoFit/>
          </a:bodyPr>
          <a:lstStyle/>
          <a:p>
            <a:r>
              <a:rPr lang="en-US" sz="2400" dirty="0"/>
              <a:t>Began to invest in personal development..				</a:t>
            </a:r>
          </a:p>
          <a:p>
            <a:r>
              <a:rPr lang="en-US" sz="2400" dirty="0"/>
              <a:t>	 Books, Classes, Workshops, CD’s, </a:t>
            </a:r>
            <a:r>
              <a:rPr lang="mr-IN" sz="2400" dirty="0"/>
              <a:t>…</a:t>
            </a:r>
            <a:r>
              <a:rPr lang="en-US" sz="2400" dirty="0"/>
              <a:t> all new to me.</a:t>
            </a:r>
          </a:p>
        </p:txBody>
      </p:sp>
      <p:sp>
        <p:nvSpPr>
          <p:cNvPr id="9" name="Rectangle 8"/>
          <p:cNvSpPr/>
          <p:nvPr/>
        </p:nvSpPr>
        <p:spPr>
          <a:xfrm>
            <a:off x="321733" y="4312503"/>
            <a:ext cx="5659744" cy="830997"/>
          </a:xfrm>
          <a:prstGeom prst="rect">
            <a:avLst/>
          </a:prstGeom>
        </p:spPr>
        <p:txBody>
          <a:bodyPr wrap="square">
            <a:spAutoFit/>
          </a:bodyPr>
          <a:lstStyle/>
          <a:p>
            <a:pPr algn="ctr"/>
            <a:r>
              <a:rPr lang="en-US" sz="2400" dirty="0"/>
              <a:t>Began to see myself as a business woman for the first time ..</a:t>
            </a:r>
          </a:p>
        </p:txBody>
      </p:sp>
    </p:spTree>
    <p:extLst>
      <p:ext uri="{BB962C8B-B14F-4D97-AF65-F5344CB8AC3E}">
        <p14:creationId xmlns:p14="http://schemas.microsoft.com/office/powerpoint/2010/main" val="35956011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a:spLocks noGrp="1"/>
          </p:cNvSpPr>
          <p:nvPr>
            <p:ph type="ctrTitle" idx="4294967295"/>
          </p:nvPr>
        </p:nvSpPr>
        <p:spPr>
          <a:xfrm>
            <a:off x="0" y="504825"/>
            <a:ext cx="8520113" cy="1308100"/>
          </a:xfrm>
          <a:prstGeom prst="rect">
            <a:avLst/>
          </a:prstGeom>
        </p:spPr>
        <p:txBody>
          <a:bodyPr lIns="91425" tIns="91425" rIns="91425" bIns="91425" anchor="b" anchorCtr="0">
            <a:noAutofit/>
          </a:bodyPr>
          <a:lstStyle/>
          <a:p>
            <a:pPr lvl="0">
              <a:spcBef>
                <a:spcPts val="0"/>
              </a:spcBef>
              <a:buNone/>
            </a:pPr>
            <a:r>
              <a:rPr lang="en" sz="3600">
                <a:solidFill>
                  <a:srgbClr val="38761D"/>
                </a:solidFill>
              </a:rPr>
              <a:t>Wealth Today, Tomorrow, </a:t>
            </a:r>
          </a:p>
          <a:p>
            <a:pPr lvl="0">
              <a:spcBef>
                <a:spcPts val="0"/>
              </a:spcBef>
              <a:buNone/>
            </a:pPr>
            <a:r>
              <a:rPr lang="en" sz="3600">
                <a:solidFill>
                  <a:srgbClr val="38761D"/>
                </a:solidFill>
              </a:rPr>
              <a:t>The Future</a:t>
            </a:r>
          </a:p>
        </p:txBody>
      </p:sp>
      <p:pic>
        <p:nvPicPr>
          <p:cNvPr id="56" name="Shape 56" descr="Round Head Shot #2.png"/>
          <p:cNvPicPr preferRelativeResize="0"/>
          <p:nvPr/>
        </p:nvPicPr>
        <p:blipFill>
          <a:blip r:embed="rId3">
            <a:alphaModFix/>
          </a:blip>
          <a:stretch>
            <a:fillRect/>
          </a:stretch>
        </p:blipFill>
        <p:spPr>
          <a:xfrm>
            <a:off x="1798591" y="1804874"/>
            <a:ext cx="1925784" cy="1958247"/>
          </a:xfrm>
          <a:prstGeom prst="rect">
            <a:avLst/>
          </a:prstGeom>
          <a:noFill/>
          <a:ln>
            <a:noFill/>
          </a:ln>
        </p:spPr>
      </p:pic>
      <p:sp>
        <p:nvSpPr>
          <p:cNvPr id="57" name="Shape 57"/>
          <p:cNvSpPr txBox="1"/>
          <p:nvPr/>
        </p:nvSpPr>
        <p:spPr>
          <a:xfrm>
            <a:off x="5661025" y="3834399"/>
            <a:ext cx="2794200" cy="1059333"/>
          </a:xfrm>
          <a:prstGeom prst="rect">
            <a:avLst/>
          </a:prstGeom>
          <a:noFill/>
          <a:ln>
            <a:noFill/>
          </a:ln>
        </p:spPr>
        <p:txBody>
          <a:bodyPr lIns="91425" tIns="91425" rIns="91425" bIns="91425" anchor="t" anchorCtr="0">
            <a:noAutofit/>
          </a:bodyPr>
          <a:lstStyle/>
          <a:p>
            <a:pPr lvl="0">
              <a:spcBef>
                <a:spcPts val="0"/>
              </a:spcBef>
              <a:buNone/>
            </a:pPr>
            <a:r>
              <a:rPr lang="en" dirty="0">
                <a:solidFill>
                  <a:srgbClr val="38761D"/>
                </a:solidFill>
              </a:rPr>
              <a:t>Richard &amp; Kay Beers</a:t>
            </a:r>
          </a:p>
          <a:p>
            <a:pPr lvl="0">
              <a:spcBef>
                <a:spcPts val="0"/>
              </a:spcBef>
              <a:buNone/>
            </a:pPr>
            <a:r>
              <a:rPr lang="en" dirty="0">
                <a:solidFill>
                  <a:srgbClr val="38761D"/>
                </a:solidFill>
              </a:rPr>
              <a:t>Shaklee Business Leader Since 1990</a:t>
            </a:r>
          </a:p>
        </p:txBody>
      </p:sp>
      <p:sp>
        <p:nvSpPr>
          <p:cNvPr id="58" name="Shape 58"/>
          <p:cNvSpPr txBox="1"/>
          <p:nvPr/>
        </p:nvSpPr>
        <p:spPr>
          <a:xfrm>
            <a:off x="1561525" y="3807020"/>
            <a:ext cx="3263100" cy="948830"/>
          </a:xfrm>
          <a:prstGeom prst="rect">
            <a:avLst/>
          </a:prstGeom>
          <a:noFill/>
          <a:ln>
            <a:noFill/>
          </a:ln>
        </p:spPr>
        <p:txBody>
          <a:bodyPr lIns="91425" tIns="91425" rIns="91425" bIns="91425" anchor="t" anchorCtr="0">
            <a:noAutofit/>
          </a:bodyPr>
          <a:lstStyle/>
          <a:p>
            <a:pPr lvl="0" rtl="0">
              <a:spcBef>
                <a:spcPts val="0"/>
              </a:spcBef>
              <a:buNone/>
            </a:pPr>
            <a:r>
              <a:rPr lang="en" dirty="0">
                <a:solidFill>
                  <a:srgbClr val="38761D"/>
                </a:solidFill>
              </a:rPr>
              <a:t>Trevor Stirmel</a:t>
            </a:r>
          </a:p>
          <a:p>
            <a:pPr lvl="0">
              <a:spcBef>
                <a:spcPts val="0"/>
              </a:spcBef>
              <a:buNone/>
            </a:pPr>
            <a:r>
              <a:rPr lang="en" dirty="0">
                <a:solidFill>
                  <a:srgbClr val="38761D"/>
                </a:solidFill>
              </a:rPr>
              <a:t>Innovation Financial Coaching</a:t>
            </a:r>
          </a:p>
          <a:p>
            <a:pPr lvl="0" rtl="0">
              <a:spcBef>
                <a:spcPts val="0"/>
              </a:spcBef>
              <a:buNone/>
            </a:pPr>
            <a:r>
              <a:rPr lang="en" dirty="0">
                <a:solidFill>
                  <a:srgbClr val="38761D"/>
                </a:solidFill>
              </a:rPr>
              <a:t>Financial Coach &amp; Speaker</a:t>
            </a:r>
          </a:p>
        </p:txBody>
      </p:sp>
      <p:cxnSp>
        <p:nvCxnSpPr>
          <p:cNvPr id="59" name="Shape 59"/>
          <p:cNvCxnSpPr/>
          <p:nvPr/>
        </p:nvCxnSpPr>
        <p:spPr>
          <a:xfrm flipH="1">
            <a:off x="404075" y="436625"/>
            <a:ext cx="1500" cy="1181700"/>
          </a:xfrm>
          <a:prstGeom prst="straightConnector1">
            <a:avLst/>
          </a:prstGeom>
          <a:noFill/>
          <a:ln w="28575" cap="flat" cmpd="sng">
            <a:solidFill>
              <a:srgbClr val="6AA84F"/>
            </a:solidFill>
            <a:prstDash val="solid"/>
            <a:round/>
            <a:headEnd type="none" w="lg" len="lg"/>
            <a:tailEnd type="none" w="lg" len="lg"/>
          </a:ln>
        </p:spPr>
      </p:cxnSp>
      <p:cxnSp>
        <p:nvCxnSpPr>
          <p:cNvPr id="60" name="Shape 60"/>
          <p:cNvCxnSpPr/>
          <p:nvPr/>
        </p:nvCxnSpPr>
        <p:spPr>
          <a:xfrm>
            <a:off x="404125" y="451900"/>
            <a:ext cx="1157400" cy="0"/>
          </a:xfrm>
          <a:prstGeom prst="straightConnector1">
            <a:avLst/>
          </a:prstGeom>
          <a:noFill/>
          <a:ln w="28575" cap="flat" cmpd="sng">
            <a:solidFill>
              <a:srgbClr val="6AA84F"/>
            </a:solidFill>
            <a:prstDash val="solid"/>
            <a:round/>
            <a:headEnd type="none" w="lg" len="lg"/>
            <a:tailEnd type="none" w="lg" len="lg"/>
          </a:ln>
        </p:spPr>
      </p:cxnSp>
      <p:cxnSp>
        <p:nvCxnSpPr>
          <p:cNvPr id="61" name="Shape 61"/>
          <p:cNvCxnSpPr/>
          <p:nvPr/>
        </p:nvCxnSpPr>
        <p:spPr>
          <a:xfrm>
            <a:off x="7393775" y="4750400"/>
            <a:ext cx="1126200" cy="5400"/>
          </a:xfrm>
          <a:prstGeom prst="straightConnector1">
            <a:avLst/>
          </a:prstGeom>
          <a:noFill/>
          <a:ln w="28575" cap="flat" cmpd="sng">
            <a:solidFill>
              <a:srgbClr val="6AA84F"/>
            </a:solidFill>
            <a:prstDash val="solid"/>
            <a:round/>
            <a:headEnd type="none" w="lg" len="lg"/>
            <a:tailEnd type="none" w="lg" len="lg"/>
          </a:ln>
        </p:spPr>
      </p:cxnSp>
      <p:cxnSp>
        <p:nvCxnSpPr>
          <p:cNvPr id="62" name="Shape 62"/>
          <p:cNvCxnSpPr/>
          <p:nvPr/>
        </p:nvCxnSpPr>
        <p:spPr>
          <a:xfrm flipH="1">
            <a:off x="8519925" y="3592450"/>
            <a:ext cx="1500" cy="1163400"/>
          </a:xfrm>
          <a:prstGeom prst="straightConnector1">
            <a:avLst/>
          </a:prstGeom>
          <a:noFill/>
          <a:ln w="28575" cap="flat" cmpd="sng">
            <a:solidFill>
              <a:srgbClr val="6AA84F"/>
            </a:solidFill>
            <a:prstDash val="solid"/>
            <a:round/>
            <a:headEnd type="none" w="lg" len="lg"/>
            <a:tailEnd type="none" w="lg" len="lg"/>
          </a:ln>
        </p:spPr>
      </p:cxnSp>
      <p:pic>
        <p:nvPicPr>
          <p:cNvPr id="63" name="Shape 63" descr="Kay &amp; Richard.png"/>
          <p:cNvPicPr preferRelativeResize="0"/>
          <p:nvPr/>
        </p:nvPicPr>
        <p:blipFill>
          <a:blip r:embed="rId4">
            <a:alphaModFix/>
          </a:blip>
          <a:stretch>
            <a:fillRect/>
          </a:stretch>
        </p:blipFill>
        <p:spPr>
          <a:xfrm>
            <a:off x="5844049" y="1844850"/>
            <a:ext cx="2266399" cy="1958249"/>
          </a:xfrm>
          <a:prstGeom prst="rect">
            <a:avLst/>
          </a:prstGeom>
          <a:noFill/>
          <a:ln>
            <a:noFill/>
          </a:ln>
        </p:spPr>
      </p:pic>
    </p:spTree>
    <p:extLst>
      <p:ext uri="{BB962C8B-B14F-4D97-AF65-F5344CB8AC3E}">
        <p14:creationId xmlns:p14="http://schemas.microsoft.com/office/powerpoint/2010/main" val="19986925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457200" y="443045"/>
            <a:ext cx="8229600" cy="4349088"/>
          </a:xfrm>
        </p:spPr>
        <p:txBody>
          <a:bodyPr>
            <a:normAutofit/>
          </a:bodyPr>
          <a:lstStyle/>
          <a:p>
            <a:r>
              <a:rPr lang="en-US" sz="3600" dirty="0" err="1" smtClean="0"/>
              <a:t>Dr</a:t>
            </a:r>
            <a:r>
              <a:rPr lang="en-US" sz="3600" dirty="0" smtClean="0"/>
              <a:t> Forrest Shaklee</a:t>
            </a:r>
            <a:br>
              <a:rPr lang="en-US" sz="3600" dirty="0" smtClean="0"/>
            </a:br>
            <a:r>
              <a:rPr lang="en-US" sz="3600" dirty="0" smtClean="0"/>
              <a:t/>
            </a:r>
            <a:br>
              <a:rPr lang="en-US" sz="3600" dirty="0" smtClean="0"/>
            </a:br>
            <a:r>
              <a:rPr lang="en-US" dirty="0" smtClean="0"/>
              <a:t>What we think</a:t>
            </a:r>
            <a:r>
              <a:rPr lang="mr-IN" dirty="0" smtClean="0"/>
              <a:t>…</a:t>
            </a:r>
            <a:r>
              <a:rPr lang="en-US" dirty="0" smtClean="0"/>
              <a:t> we look.</a:t>
            </a:r>
            <a:br>
              <a:rPr lang="en-US" dirty="0" smtClean="0"/>
            </a:br>
            <a:r>
              <a:rPr lang="en-US" dirty="0" smtClean="0"/>
              <a:t>What we think</a:t>
            </a:r>
            <a:r>
              <a:rPr lang="mr-IN" dirty="0" smtClean="0"/>
              <a:t>…</a:t>
            </a:r>
            <a:r>
              <a:rPr lang="en-US" dirty="0" smtClean="0"/>
              <a:t> we do</a:t>
            </a:r>
            <a:br>
              <a:rPr lang="en-US" dirty="0" smtClean="0"/>
            </a:br>
            <a:r>
              <a:rPr lang="en-US" dirty="0" smtClean="0"/>
              <a:t>What we think</a:t>
            </a:r>
            <a:r>
              <a:rPr lang="mr-IN" dirty="0" smtClean="0"/>
              <a:t>…</a:t>
            </a:r>
            <a:r>
              <a:rPr lang="en-US" dirty="0" smtClean="0"/>
              <a:t>we are.</a:t>
            </a:r>
            <a:br>
              <a:rPr lang="en-US" dirty="0" smtClean="0"/>
            </a:br>
            <a:endParaRPr lang="en-US" dirty="0"/>
          </a:p>
        </p:txBody>
      </p:sp>
    </p:spTree>
    <p:extLst>
      <p:ext uri="{BB962C8B-B14F-4D97-AF65-F5344CB8AC3E}">
        <p14:creationId xmlns:p14="http://schemas.microsoft.com/office/powerpoint/2010/main" val="40307204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46667" y="370754"/>
            <a:ext cx="7518400" cy="1077218"/>
          </a:xfrm>
          <a:prstGeom prst="rect">
            <a:avLst/>
          </a:prstGeom>
          <a:ln>
            <a:solidFill>
              <a:schemeClr val="tx2">
                <a:lumMod val="60000"/>
                <a:lumOff val="40000"/>
              </a:schemeClr>
            </a:solidFill>
          </a:ln>
        </p:spPr>
        <p:txBody>
          <a:bodyPr wrap="square">
            <a:spAutoFit/>
          </a:bodyPr>
          <a:lstStyle/>
          <a:p>
            <a:pPr algn="ctr"/>
            <a:r>
              <a:rPr lang="en-US" sz="3200" dirty="0" smtClean="0"/>
              <a:t>Began </a:t>
            </a:r>
            <a:r>
              <a:rPr lang="en-US" sz="3200" dirty="0"/>
              <a:t>to recognize </a:t>
            </a:r>
            <a:r>
              <a:rPr lang="en-US" sz="3200" dirty="0" smtClean="0"/>
              <a:t>Self-defeating behaviors </a:t>
            </a:r>
            <a:r>
              <a:rPr lang="en-US" sz="3200" dirty="0"/>
              <a:t>In myself and </a:t>
            </a:r>
            <a:r>
              <a:rPr lang="en-US" sz="3200" dirty="0" smtClean="0"/>
              <a:t>others </a:t>
            </a:r>
            <a:endParaRPr lang="en-US" sz="3200" dirty="0"/>
          </a:p>
        </p:txBody>
      </p:sp>
      <p:sp>
        <p:nvSpPr>
          <p:cNvPr id="3" name="Rectangle 2"/>
          <p:cNvSpPr/>
          <p:nvPr/>
        </p:nvSpPr>
        <p:spPr>
          <a:xfrm>
            <a:off x="524933" y="3704852"/>
            <a:ext cx="7840134" cy="1015663"/>
          </a:xfrm>
          <a:prstGeom prst="rect">
            <a:avLst/>
          </a:prstGeom>
          <a:ln>
            <a:solidFill>
              <a:schemeClr val="tx2">
                <a:lumMod val="60000"/>
                <a:lumOff val="40000"/>
              </a:schemeClr>
            </a:solidFill>
          </a:ln>
        </p:spPr>
        <p:txBody>
          <a:bodyPr wrap="square">
            <a:spAutoFit/>
          </a:bodyPr>
          <a:lstStyle/>
          <a:p>
            <a:pPr algn="ctr"/>
            <a:r>
              <a:rPr lang="en-US" sz="2800" dirty="0" smtClean="0"/>
              <a:t>But my biggest on-going </a:t>
            </a:r>
            <a:r>
              <a:rPr lang="en-US" sz="2800" dirty="0"/>
              <a:t>challenge had to do </a:t>
            </a:r>
            <a:r>
              <a:rPr lang="en-US" sz="2800" dirty="0" smtClean="0"/>
              <a:t>with </a:t>
            </a:r>
            <a:r>
              <a:rPr lang="mr-IN" sz="2800" dirty="0" smtClean="0"/>
              <a:t>…</a:t>
            </a:r>
            <a:r>
              <a:rPr lang="en-US" sz="2800" dirty="0" smtClean="0"/>
              <a:t> </a:t>
            </a:r>
            <a:r>
              <a:rPr lang="en-US" sz="3200" b="1" dirty="0"/>
              <a:t>my </a:t>
            </a:r>
            <a:r>
              <a:rPr lang="en-US" sz="3200" b="1" dirty="0" smtClean="0"/>
              <a:t>thinking. </a:t>
            </a:r>
            <a:endParaRPr lang="en-US" sz="3200" b="1" dirty="0"/>
          </a:p>
        </p:txBody>
      </p:sp>
      <p:sp>
        <p:nvSpPr>
          <p:cNvPr id="4" name="TextBox 3"/>
          <p:cNvSpPr txBox="1"/>
          <p:nvPr/>
        </p:nvSpPr>
        <p:spPr>
          <a:xfrm>
            <a:off x="1998133" y="1617306"/>
            <a:ext cx="5435601" cy="1938992"/>
          </a:xfrm>
          <a:prstGeom prst="rect">
            <a:avLst/>
          </a:prstGeom>
          <a:noFill/>
        </p:spPr>
        <p:txBody>
          <a:bodyPr wrap="square" rtlCol="0">
            <a:spAutoFit/>
          </a:bodyPr>
          <a:lstStyle/>
          <a:p>
            <a:pPr marL="285750" indent="-285750">
              <a:buFont typeface="Arial"/>
              <a:buChar char="•"/>
            </a:pPr>
            <a:r>
              <a:rPr lang="en-US" sz="2400" dirty="0" smtClean="0"/>
              <a:t>People pleaser</a:t>
            </a:r>
          </a:p>
          <a:p>
            <a:pPr marL="285750" indent="-285750">
              <a:buFont typeface="Arial"/>
              <a:buChar char="•"/>
            </a:pPr>
            <a:r>
              <a:rPr lang="en-US" sz="2400" dirty="0" smtClean="0"/>
              <a:t>Tap Dancer </a:t>
            </a:r>
            <a:r>
              <a:rPr lang="mr-IN" sz="2400" dirty="0" smtClean="0"/>
              <a:t>–</a:t>
            </a:r>
            <a:r>
              <a:rPr lang="en-US" sz="2400" dirty="0" smtClean="0"/>
              <a:t> can’t make commitment</a:t>
            </a:r>
          </a:p>
          <a:p>
            <a:pPr marL="285750" indent="-285750">
              <a:buFont typeface="Arial"/>
              <a:buChar char="•"/>
            </a:pPr>
            <a:r>
              <a:rPr lang="en-US" sz="2400" dirty="0" smtClean="0"/>
              <a:t>Perfectionist</a:t>
            </a:r>
          </a:p>
          <a:p>
            <a:pPr marL="285750" indent="-285750">
              <a:buFont typeface="Arial"/>
              <a:buChar char="•"/>
            </a:pPr>
            <a:r>
              <a:rPr lang="en-US" sz="2400" dirty="0" smtClean="0"/>
              <a:t>Martyr</a:t>
            </a:r>
          </a:p>
          <a:p>
            <a:pPr marL="285750" indent="-285750">
              <a:buFont typeface="Arial"/>
              <a:buChar char="•"/>
            </a:pPr>
            <a:r>
              <a:rPr lang="en-US" sz="2400" dirty="0" smtClean="0"/>
              <a:t>Caretaker</a:t>
            </a:r>
            <a:endParaRPr lang="en-US" sz="2400" dirty="0"/>
          </a:p>
        </p:txBody>
      </p:sp>
    </p:spTree>
    <p:extLst>
      <p:ext uri="{BB962C8B-B14F-4D97-AF65-F5344CB8AC3E}">
        <p14:creationId xmlns:p14="http://schemas.microsoft.com/office/powerpoint/2010/main" val="26837090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933" y="67734"/>
            <a:ext cx="8449734" cy="647234"/>
          </a:xfrm>
          <a:ln>
            <a:solidFill>
              <a:schemeClr val="bg1">
                <a:lumMod val="50000"/>
              </a:schemeClr>
            </a:solidFill>
          </a:ln>
        </p:spPr>
        <p:txBody>
          <a:bodyPr>
            <a:normAutofit fontScale="90000"/>
          </a:bodyPr>
          <a:lstStyle/>
          <a:p>
            <a:r>
              <a:rPr lang="en-US" sz="3200" dirty="0" smtClean="0"/>
              <a:t>“ </a:t>
            </a:r>
            <a:r>
              <a:rPr lang="en-US" sz="3200" dirty="0" smtClean="0"/>
              <a:t>Don’t </a:t>
            </a:r>
            <a:r>
              <a:rPr lang="en-US" sz="3200" dirty="0" smtClean="0"/>
              <a:t>Believe </a:t>
            </a:r>
            <a:r>
              <a:rPr lang="en-US" sz="3200" dirty="0" smtClean="0"/>
              <a:t>Everything You </a:t>
            </a:r>
            <a:r>
              <a:rPr lang="en-US" sz="3200" dirty="0" smtClean="0"/>
              <a:t>Think”   </a:t>
            </a:r>
            <a:r>
              <a:rPr lang="en-US" sz="3200" dirty="0" smtClean="0"/>
              <a:t>Byron Katie</a:t>
            </a:r>
            <a:endParaRPr lang="en-US" sz="3200" dirty="0"/>
          </a:p>
        </p:txBody>
      </p:sp>
      <p:sp>
        <p:nvSpPr>
          <p:cNvPr id="3" name="Content Placeholder 2"/>
          <p:cNvSpPr>
            <a:spLocks noGrp="1"/>
          </p:cNvSpPr>
          <p:nvPr>
            <p:ph idx="1"/>
          </p:nvPr>
        </p:nvSpPr>
        <p:spPr>
          <a:xfrm>
            <a:off x="474134" y="681102"/>
            <a:ext cx="7721600" cy="1032933"/>
          </a:xfrm>
        </p:spPr>
        <p:txBody>
          <a:bodyPr>
            <a:normAutofit lnSpcReduction="10000"/>
          </a:bodyPr>
          <a:lstStyle/>
          <a:p>
            <a:r>
              <a:rPr lang="en-US" sz="2000" dirty="0"/>
              <a:t>Learned to recognize </a:t>
            </a:r>
            <a:r>
              <a:rPr lang="en-US" sz="2000" dirty="0" smtClean="0"/>
              <a:t>self-talk </a:t>
            </a:r>
            <a:r>
              <a:rPr lang="en-US" sz="2000" dirty="0"/>
              <a:t>that can sabotage </a:t>
            </a:r>
            <a:r>
              <a:rPr lang="en-US" sz="2000" dirty="0" smtClean="0"/>
              <a:t>efforts  </a:t>
            </a:r>
            <a:endParaRPr lang="en-US" sz="2000" dirty="0"/>
          </a:p>
          <a:p>
            <a:r>
              <a:rPr lang="en-US" sz="2000" dirty="0" smtClean="0"/>
              <a:t>Learned to choose thoughts that generated courage to take action , to pick up the phone ..  </a:t>
            </a:r>
          </a:p>
          <a:p>
            <a:endParaRPr lang="en-US" sz="2000" dirty="0"/>
          </a:p>
        </p:txBody>
      </p:sp>
      <p:sp>
        <p:nvSpPr>
          <p:cNvPr id="4" name="TextBox 3"/>
          <p:cNvSpPr txBox="1"/>
          <p:nvPr/>
        </p:nvSpPr>
        <p:spPr>
          <a:xfrm>
            <a:off x="474134" y="4596005"/>
            <a:ext cx="6231465" cy="461665"/>
          </a:xfrm>
          <a:prstGeom prst="rect">
            <a:avLst/>
          </a:prstGeom>
          <a:noFill/>
          <a:ln>
            <a:solidFill>
              <a:schemeClr val="tx1"/>
            </a:solidFill>
          </a:ln>
        </p:spPr>
        <p:txBody>
          <a:bodyPr wrap="square" rtlCol="0">
            <a:spAutoFit/>
          </a:bodyPr>
          <a:lstStyle/>
          <a:p>
            <a:r>
              <a:rPr lang="en-US" sz="2400" dirty="0" smtClean="0"/>
              <a:t>I learned to recognize which wolf I was feeding. </a:t>
            </a:r>
            <a:endParaRPr lang="en-US" sz="2400" dirty="0"/>
          </a:p>
        </p:txBody>
      </p:sp>
      <p:sp>
        <p:nvSpPr>
          <p:cNvPr id="5" name="Rectangle 4"/>
          <p:cNvSpPr/>
          <p:nvPr/>
        </p:nvSpPr>
        <p:spPr>
          <a:xfrm>
            <a:off x="270933" y="1704746"/>
            <a:ext cx="8737599" cy="2862323"/>
          </a:xfrm>
          <a:prstGeom prst="rect">
            <a:avLst/>
          </a:prstGeom>
        </p:spPr>
        <p:txBody>
          <a:bodyPr wrap="square">
            <a:spAutoFit/>
          </a:bodyPr>
          <a:lstStyle/>
          <a:p>
            <a:r>
              <a:rPr lang="en-US" i="1" dirty="0"/>
              <a:t>O</a:t>
            </a:r>
            <a:r>
              <a:rPr lang="en-US" i="1" dirty="0" smtClean="0"/>
              <a:t>ld </a:t>
            </a:r>
            <a:r>
              <a:rPr lang="en-US" i="1" dirty="0"/>
              <a:t>Cherokee </a:t>
            </a:r>
            <a:r>
              <a:rPr lang="en-US" i="1" dirty="0" smtClean="0"/>
              <a:t>--teaching </a:t>
            </a:r>
            <a:r>
              <a:rPr lang="en-US" i="1" dirty="0"/>
              <a:t>his grandson about life</a:t>
            </a:r>
            <a:r>
              <a:rPr lang="en-US" i="1" dirty="0" smtClean="0"/>
              <a:t>.</a:t>
            </a:r>
          </a:p>
          <a:p>
            <a:r>
              <a:rPr lang="en-US" i="1" dirty="0" smtClean="0"/>
              <a:t> </a:t>
            </a:r>
            <a:r>
              <a:rPr lang="en-US" i="1" dirty="0"/>
              <a:t>“A fight is going on inside me,” he said to the boy.</a:t>
            </a:r>
            <a:endParaRPr lang="en-US" dirty="0"/>
          </a:p>
          <a:p>
            <a:r>
              <a:rPr lang="en-US" i="1" dirty="0" smtClean="0"/>
              <a:t>“ </a:t>
            </a:r>
            <a:r>
              <a:rPr lang="en-US" i="1" dirty="0"/>
              <a:t>a terrible fight </a:t>
            </a:r>
            <a:r>
              <a:rPr lang="en-US" i="1" dirty="0" smtClean="0"/>
              <a:t>between 2 </a:t>
            </a:r>
            <a:r>
              <a:rPr lang="en-US" i="1" dirty="0"/>
              <a:t>wolves. </a:t>
            </a:r>
            <a:endParaRPr lang="en-US" i="1" dirty="0" smtClean="0"/>
          </a:p>
          <a:p>
            <a:r>
              <a:rPr lang="en-US" i="1" dirty="0" smtClean="0"/>
              <a:t>One </a:t>
            </a:r>
            <a:r>
              <a:rPr lang="en-US" i="1" dirty="0"/>
              <a:t>is evil – he is anger, envy, sorrow, regret, greed, arrogance, self-pity, guilt, resentment, </a:t>
            </a:r>
            <a:r>
              <a:rPr lang="en-US" i="1" dirty="0" smtClean="0"/>
              <a:t>					inferiority</a:t>
            </a:r>
            <a:r>
              <a:rPr lang="en-US" i="1" dirty="0"/>
              <a:t>, lies, false pride, superiority, and ego.</a:t>
            </a:r>
            <a:r>
              <a:rPr lang="en-US" i="1" dirty="0" smtClean="0"/>
              <a:t>”</a:t>
            </a:r>
          </a:p>
          <a:p>
            <a:r>
              <a:rPr lang="en-US" i="1" dirty="0" smtClean="0"/>
              <a:t>  </a:t>
            </a:r>
            <a:r>
              <a:rPr lang="en-US" i="1" dirty="0"/>
              <a:t>“The other is good – he is joy, peace, love, hope, serenity, humility, kindness, benevolence, </a:t>
            </a:r>
            <a:r>
              <a:rPr lang="en-US" i="1" dirty="0" smtClean="0"/>
              <a:t>					empathy</a:t>
            </a:r>
            <a:r>
              <a:rPr lang="en-US" i="1" dirty="0"/>
              <a:t>, generosity, truth, compassion, and faith</a:t>
            </a:r>
            <a:r>
              <a:rPr lang="en-US" i="1" dirty="0" smtClean="0"/>
              <a:t>.</a:t>
            </a:r>
          </a:p>
          <a:p>
            <a:r>
              <a:rPr lang="en-US" i="1" dirty="0" smtClean="0"/>
              <a:t> </a:t>
            </a:r>
            <a:r>
              <a:rPr lang="en-US" i="1" dirty="0"/>
              <a:t>The same fight is going on inside you – and inside every other person, too.”</a:t>
            </a:r>
            <a:endParaRPr lang="en-US" dirty="0"/>
          </a:p>
          <a:p>
            <a:r>
              <a:rPr lang="en-US" i="1" dirty="0"/>
              <a:t>The </a:t>
            </a:r>
            <a:r>
              <a:rPr lang="en-US" i="1" dirty="0" smtClean="0"/>
              <a:t>grandson </a:t>
            </a:r>
            <a:r>
              <a:rPr lang="en-US" i="1" dirty="0"/>
              <a:t>then asked his grandfather, “Which wolf will win?”</a:t>
            </a:r>
            <a:endParaRPr lang="en-US" dirty="0"/>
          </a:p>
          <a:p>
            <a:r>
              <a:rPr lang="en-US" i="1" dirty="0"/>
              <a:t>The old Cherokee simply replied, “The one you feed.”</a:t>
            </a:r>
            <a:endParaRPr lang="en-US" dirty="0"/>
          </a:p>
        </p:txBody>
      </p:sp>
      <p:pic>
        <p:nvPicPr>
          <p:cNvPr id="6" name="Picture 5"/>
          <p:cNvPicPr>
            <a:picLocks noChangeAspect="1"/>
          </p:cNvPicPr>
          <p:nvPr/>
        </p:nvPicPr>
        <p:blipFill>
          <a:blip r:embed="rId2"/>
          <a:stretch>
            <a:fillRect/>
          </a:stretch>
        </p:blipFill>
        <p:spPr>
          <a:xfrm>
            <a:off x="6857999" y="1438870"/>
            <a:ext cx="1981201" cy="1054099"/>
          </a:xfrm>
          <a:prstGeom prst="rect">
            <a:avLst/>
          </a:prstGeom>
        </p:spPr>
      </p:pic>
      <p:pic>
        <p:nvPicPr>
          <p:cNvPr id="7" name="Picture 6"/>
          <p:cNvPicPr>
            <a:picLocks noChangeAspect="1"/>
          </p:cNvPicPr>
          <p:nvPr/>
        </p:nvPicPr>
        <p:blipFill>
          <a:blip r:embed="rId3"/>
          <a:stretch>
            <a:fillRect/>
          </a:stretch>
        </p:blipFill>
        <p:spPr>
          <a:xfrm>
            <a:off x="7416800" y="3873034"/>
            <a:ext cx="1540933" cy="1155700"/>
          </a:xfrm>
          <a:prstGeom prst="rect">
            <a:avLst/>
          </a:prstGeom>
        </p:spPr>
      </p:pic>
    </p:spTree>
    <p:extLst>
      <p:ext uri="{BB962C8B-B14F-4D97-AF65-F5344CB8AC3E}">
        <p14:creationId xmlns:p14="http://schemas.microsoft.com/office/powerpoint/2010/main" val="4893125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5732" y="64162"/>
            <a:ext cx="6722535" cy="857250"/>
          </a:xfrm>
        </p:spPr>
        <p:txBody>
          <a:bodyPr>
            <a:normAutofit/>
          </a:bodyPr>
          <a:lstStyle/>
          <a:p>
            <a:r>
              <a:rPr lang="en-US" sz="2800" dirty="0" smtClean="0"/>
              <a:t>Learned How to Put the Vision into Action</a:t>
            </a:r>
            <a:endParaRPr lang="en-US" sz="2800" dirty="0"/>
          </a:p>
        </p:txBody>
      </p:sp>
      <p:sp>
        <p:nvSpPr>
          <p:cNvPr id="3" name="Content Placeholder 2"/>
          <p:cNvSpPr>
            <a:spLocks noGrp="1"/>
          </p:cNvSpPr>
          <p:nvPr>
            <p:ph idx="1"/>
          </p:nvPr>
        </p:nvSpPr>
        <p:spPr/>
        <p:txBody>
          <a:bodyPr>
            <a:normAutofit/>
          </a:bodyPr>
          <a:lstStyle/>
          <a:p>
            <a:r>
              <a:rPr lang="en-US" sz="2000" dirty="0" smtClean="0"/>
              <a:t>Made a study of the business</a:t>
            </a:r>
          </a:p>
          <a:p>
            <a:r>
              <a:rPr lang="en-US" sz="2000" dirty="0" smtClean="0"/>
              <a:t>Studied the compensation plan</a:t>
            </a:r>
          </a:p>
          <a:p>
            <a:r>
              <a:rPr lang="en-US" sz="2000" dirty="0" smtClean="0"/>
              <a:t>Studied the Network Marketing Industry</a:t>
            </a:r>
          </a:p>
          <a:p>
            <a:r>
              <a:rPr lang="en-US" sz="2000" dirty="0" smtClean="0"/>
              <a:t>Became proud to be associated with Shaklee</a:t>
            </a:r>
          </a:p>
          <a:p>
            <a:r>
              <a:rPr lang="en-US" sz="2000" dirty="0"/>
              <a:t>S</a:t>
            </a:r>
            <a:r>
              <a:rPr lang="en-US" sz="2000" dirty="0" smtClean="0"/>
              <a:t>hared </a:t>
            </a:r>
            <a:r>
              <a:rPr lang="en-US" sz="2000" dirty="0" smtClean="0"/>
              <a:t>the business a lot .</a:t>
            </a:r>
          </a:p>
          <a:p>
            <a:r>
              <a:rPr lang="en-US" sz="2000" dirty="0" smtClean="0"/>
              <a:t>Created concrete goals and written monthly plan</a:t>
            </a:r>
            <a:r>
              <a:rPr lang="mr-IN" sz="2000" dirty="0" smtClean="0"/>
              <a:t>…</a:t>
            </a:r>
            <a:r>
              <a:rPr lang="en-US" sz="2000" dirty="0" smtClean="0"/>
              <a:t> with lots of activity</a:t>
            </a:r>
          </a:p>
          <a:p>
            <a:r>
              <a:rPr lang="en-US" sz="2000" dirty="0" smtClean="0"/>
              <a:t>Created customer </a:t>
            </a:r>
            <a:r>
              <a:rPr lang="en-US" sz="2000" dirty="0" smtClean="0"/>
              <a:t>and business builder follow-up systems .. </a:t>
            </a:r>
          </a:p>
          <a:p>
            <a:r>
              <a:rPr lang="en-US" sz="2000" dirty="0" smtClean="0"/>
              <a:t>Plugged into training </a:t>
            </a:r>
            <a:r>
              <a:rPr lang="mr-IN" sz="2000" dirty="0" smtClean="0"/>
              <a:t>…</a:t>
            </a:r>
            <a:r>
              <a:rPr lang="en-US" sz="2000" dirty="0" smtClean="0"/>
              <a:t> and created training for business partners</a:t>
            </a:r>
          </a:p>
          <a:p>
            <a:r>
              <a:rPr lang="en-US" sz="2000" dirty="0" smtClean="0"/>
              <a:t>Listened to tapes and CD’s to be a continual learner.</a:t>
            </a:r>
          </a:p>
          <a:p>
            <a:endParaRPr lang="en-US" sz="2400" dirty="0"/>
          </a:p>
        </p:txBody>
      </p:sp>
      <p:pic>
        <p:nvPicPr>
          <p:cNvPr id="4" name="Picture 3"/>
          <p:cNvPicPr>
            <a:picLocks noChangeAspect="1"/>
          </p:cNvPicPr>
          <p:nvPr/>
        </p:nvPicPr>
        <p:blipFill>
          <a:blip r:embed="rId2"/>
          <a:stretch>
            <a:fillRect/>
          </a:stretch>
        </p:blipFill>
        <p:spPr>
          <a:xfrm>
            <a:off x="6011334" y="921411"/>
            <a:ext cx="2807228" cy="2105421"/>
          </a:xfrm>
          <a:prstGeom prst="rect">
            <a:avLst/>
          </a:prstGeom>
          <a:ln>
            <a:solidFill>
              <a:schemeClr val="accent3">
                <a:lumMod val="75000"/>
              </a:schemeClr>
            </a:solidFill>
          </a:ln>
        </p:spPr>
      </p:pic>
    </p:spTree>
    <p:extLst>
      <p:ext uri="{BB962C8B-B14F-4D97-AF65-F5344CB8AC3E}">
        <p14:creationId xmlns:p14="http://schemas.microsoft.com/office/powerpoint/2010/main" val="1484247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133" y="3931312"/>
            <a:ext cx="5249334" cy="857250"/>
          </a:xfrm>
          <a:ln>
            <a:solidFill>
              <a:schemeClr val="tx1">
                <a:lumMod val="65000"/>
                <a:lumOff val="35000"/>
              </a:schemeClr>
            </a:solidFill>
          </a:ln>
        </p:spPr>
        <p:txBody>
          <a:bodyPr>
            <a:normAutofit fontScale="90000"/>
          </a:bodyPr>
          <a:lstStyle/>
          <a:p>
            <a:r>
              <a:rPr lang="en-US" sz="3200" dirty="0" smtClean="0"/>
              <a:t>I discovered the leader within</a:t>
            </a:r>
            <a:r>
              <a:rPr lang="mr-IN" sz="3200" dirty="0" smtClean="0"/>
              <a:t>…</a:t>
            </a:r>
            <a:endParaRPr lang="en-US" sz="3200" dirty="0"/>
          </a:p>
        </p:txBody>
      </p:sp>
      <p:sp>
        <p:nvSpPr>
          <p:cNvPr id="3" name="Content Placeholder 2"/>
          <p:cNvSpPr>
            <a:spLocks noGrp="1"/>
          </p:cNvSpPr>
          <p:nvPr>
            <p:ph idx="1"/>
          </p:nvPr>
        </p:nvSpPr>
        <p:spPr>
          <a:xfrm>
            <a:off x="304800" y="316706"/>
            <a:ext cx="7450667" cy="3394472"/>
          </a:xfrm>
        </p:spPr>
        <p:txBody>
          <a:bodyPr>
            <a:normAutofit lnSpcReduction="10000"/>
          </a:bodyPr>
          <a:lstStyle/>
          <a:p>
            <a:pPr marL="0" indent="0">
              <a:buNone/>
            </a:pPr>
            <a:r>
              <a:rPr lang="en-US" sz="2000" dirty="0" smtClean="0"/>
              <a:t>Because I was willing to:</a:t>
            </a:r>
          </a:p>
          <a:p>
            <a:r>
              <a:rPr lang="en-US" sz="2000" dirty="0" smtClean="0"/>
              <a:t>Examine </a:t>
            </a:r>
            <a:r>
              <a:rPr lang="en-US" sz="2000" dirty="0" smtClean="0"/>
              <a:t>my fears and other </a:t>
            </a:r>
            <a:r>
              <a:rPr lang="en-US" sz="2000" dirty="0" smtClean="0"/>
              <a:t>“resistances” </a:t>
            </a:r>
            <a:r>
              <a:rPr lang="mr-IN" sz="2000" dirty="0" smtClean="0"/>
              <a:t>…</a:t>
            </a:r>
            <a:r>
              <a:rPr lang="en-US" sz="2000" dirty="0" smtClean="0"/>
              <a:t> </a:t>
            </a:r>
            <a:r>
              <a:rPr lang="en-US" sz="2000" dirty="0" smtClean="0"/>
              <a:t>( Calling </a:t>
            </a:r>
            <a:r>
              <a:rPr lang="en-US" sz="2000" dirty="0" smtClean="0"/>
              <a:t>people, setting up meetings, talking about Shaklee in any way , </a:t>
            </a:r>
            <a:r>
              <a:rPr lang="en-US" sz="2000" dirty="0" err="1" smtClean="0"/>
              <a:t>etc</a:t>
            </a:r>
            <a:r>
              <a:rPr lang="en-US" sz="2000" dirty="0" smtClean="0"/>
              <a:t> )</a:t>
            </a:r>
          </a:p>
          <a:p>
            <a:r>
              <a:rPr lang="en-US" sz="2000" dirty="0" smtClean="0"/>
              <a:t>And work to overcome them .</a:t>
            </a:r>
          </a:p>
          <a:p>
            <a:r>
              <a:rPr lang="en-US" sz="2000" dirty="0" smtClean="0"/>
              <a:t>Pursue my </a:t>
            </a:r>
            <a:r>
              <a:rPr lang="en-US" sz="2000" dirty="0" smtClean="0"/>
              <a:t>vision</a:t>
            </a:r>
            <a:r>
              <a:rPr lang="en-US" sz="2000" dirty="0" smtClean="0"/>
              <a:t> </a:t>
            </a:r>
            <a:r>
              <a:rPr lang="en-US" sz="2000" dirty="0" smtClean="0"/>
              <a:t>without being attached to the results</a:t>
            </a:r>
            <a:r>
              <a:rPr lang="mr-IN" sz="2000" dirty="0" smtClean="0"/>
              <a:t>…</a:t>
            </a:r>
            <a:r>
              <a:rPr lang="en-US" sz="2000" dirty="0" smtClean="0"/>
              <a:t>and without obsessing about what others would think.</a:t>
            </a:r>
            <a:r>
              <a:rPr lang="en-US" sz="2000" dirty="0"/>
              <a:t> </a:t>
            </a:r>
            <a:endParaRPr lang="en-US" sz="2000" dirty="0" smtClean="0"/>
          </a:p>
          <a:p>
            <a:r>
              <a:rPr lang="en-US" sz="2000" dirty="0"/>
              <a:t>S</a:t>
            </a:r>
            <a:r>
              <a:rPr lang="en-US" sz="2000" dirty="0" smtClean="0"/>
              <a:t>tep </a:t>
            </a:r>
            <a:r>
              <a:rPr lang="en-US" sz="2000" dirty="0"/>
              <a:t>outside my Comfort </a:t>
            </a:r>
            <a:r>
              <a:rPr lang="en-US" sz="2000" dirty="0" smtClean="0"/>
              <a:t>Zone</a:t>
            </a:r>
            <a:r>
              <a:rPr lang="mr-IN" sz="2000" dirty="0" smtClean="0"/>
              <a:t>…</a:t>
            </a:r>
            <a:r>
              <a:rPr lang="en-US" sz="2000" dirty="0" smtClean="0"/>
              <a:t> over and over and over</a:t>
            </a:r>
            <a:r>
              <a:rPr lang="mr-IN" sz="2000" dirty="0" smtClean="0"/>
              <a:t>…</a:t>
            </a:r>
            <a:endParaRPr lang="en-US" sz="2000" dirty="0" smtClean="0"/>
          </a:p>
          <a:p>
            <a:r>
              <a:rPr lang="en-US" sz="2000" dirty="0" smtClean="0"/>
              <a:t>Be vulnerable and.. to acknowledge Shaklee will not  be a perfect fit for everyone. .. And to ask anyway.</a:t>
            </a:r>
          </a:p>
          <a:p>
            <a:r>
              <a:rPr lang="en-US" sz="2000" dirty="0" smtClean="0"/>
              <a:t> Invest in myself </a:t>
            </a:r>
            <a:r>
              <a:rPr lang="mr-IN" sz="2000" dirty="0" smtClean="0"/>
              <a:t>…</a:t>
            </a:r>
            <a:r>
              <a:rPr lang="en-US" sz="2000" dirty="0" smtClean="0"/>
              <a:t> time and money.. Our biggest asset </a:t>
            </a:r>
          </a:p>
        </p:txBody>
      </p:sp>
      <p:pic>
        <p:nvPicPr>
          <p:cNvPr id="4" name="Picture 3"/>
          <p:cNvPicPr>
            <a:picLocks noChangeAspect="1"/>
          </p:cNvPicPr>
          <p:nvPr/>
        </p:nvPicPr>
        <p:blipFill>
          <a:blip r:embed="rId2"/>
          <a:stretch>
            <a:fillRect/>
          </a:stretch>
        </p:blipFill>
        <p:spPr>
          <a:xfrm>
            <a:off x="6460067" y="3075881"/>
            <a:ext cx="2590800" cy="1982160"/>
          </a:xfrm>
          <a:prstGeom prst="rect">
            <a:avLst/>
          </a:prstGeom>
        </p:spPr>
      </p:pic>
    </p:spTree>
    <p:extLst>
      <p:ext uri="{BB962C8B-B14F-4D97-AF65-F5344CB8AC3E}">
        <p14:creationId xmlns:p14="http://schemas.microsoft.com/office/powerpoint/2010/main" val="27106130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38668" y="205979"/>
            <a:ext cx="3759200" cy="589888"/>
          </a:xfrm>
          <a:ln>
            <a:solidFill>
              <a:schemeClr val="tx2">
                <a:lumMod val="60000"/>
                <a:lumOff val="40000"/>
              </a:schemeClr>
            </a:solidFill>
          </a:ln>
        </p:spPr>
        <p:txBody>
          <a:bodyPr>
            <a:normAutofit/>
          </a:bodyPr>
          <a:lstStyle/>
          <a:p>
            <a:r>
              <a:rPr lang="en-US" sz="2800" dirty="0" smtClean="0"/>
              <a:t>What I’ve Learned</a:t>
            </a:r>
            <a:r>
              <a:rPr lang="mr-IN" sz="2800" dirty="0" smtClean="0"/>
              <a:t>…</a:t>
            </a:r>
            <a:endParaRPr lang="en-US" sz="2800" dirty="0"/>
          </a:p>
        </p:txBody>
      </p:sp>
      <p:sp>
        <p:nvSpPr>
          <p:cNvPr id="5" name="Content Placeholder 4"/>
          <p:cNvSpPr>
            <a:spLocks noGrp="1"/>
          </p:cNvSpPr>
          <p:nvPr>
            <p:ph idx="1"/>
          </p:nvPr>
        </p:nvSpPr>
        <p:spPr>
          <a:xfrm>
            <a:off x="457200" y="809228"/>
            <a:ext cx="6637867" cy="2976783"/>
          </a:xfrm>
        </p:spPr>
        <p:txBody>
          <a:bodyPr>
            <a:normAutofit fontScale="92500" lnSpcReduction="20000"/>
          </a:bodyPr>
          <a:lstStyle/>
          <a:p>
            <a:r>
              <a:rPr lang="en-US" sz="2200" dirty="0" smtClean="0"/>
              <a:t>There will be difficulties </a:t>
            </a:r>
            <a:r>
              <a:rPr lang="mr-IN" sz="2200" dirty="0" smtClean="0"/>
              <a:t>…</a:t>
            </a:r>
            <a:endParaRPr lang="en-US" sz="2200" dirty="0" smtClean="0"/>
          </a:p>
          <a:p>
            <a:pPr lvl="1"/>
            <a:r>
              <a:rPr lang="en-US" sz="2000" dirty="0" smtClean="0"/>
              <a:t> We learn to see them as opportunities for growth</a:t>
            </a:r>
          </a:p>
          <a:p>
            <a:pPr lvl="1"/>
            <a:r>
              <a:rPr lang="en-US" sz="2000" dirty="0" smtClean="0"/>
              <a:t>“Who said it was going to be easy?”</a:t>
            </a:r>
          </a:p>
          <a:p>
            <a:pPr lvl="1"/>
            <a:r>
              <a:rPr lang="en-US" sz="2000" dirty="0" smtClean="0"/>
              <a:t>We will discover how strong we are.. how resilient </a:t>
            </a:r>
            <a:r>
              <a:rPr lang="mr-IN" sz="2000" dirty="0" smtClean="0"/>
              <a:t>…</a:t>
            </a:r>
            <a:r>
              <a:rPr lang="en-US" sz="2000" dirty="0" smtClean="0"/>
              <a:t> </a:t>
            </a:r>
            <a:r>
              <a:rPr lang="en-US" sz="2000" dirty="0" smtClean="0"/>
              <a:t>	how </a:t>
            </a:r>
            <a:r>
              <a:rPr lang="en-US" sz="2000" dirty="0" smtClean="0"/>
              <a:t>innovative and nimble.</a:t>
            </a:r>
          </a:p>
          <a:p>
            <a:pPr lvl="1"/>
            <a:r>
              <a:rPr lang="en-US" sz="2000" dirty="0" smtClean="0"/>
              <a:t>Challenging people </a:t>
            </a:r>
            <a:r>
              <a:rPr lang="en-US" sz="2000" dirty="0" smtClean="0"/>
              <a:t>are part of the path.</a:t>
            </a:r>
            <a:endParaRPr lang="en-US" sz="2000" dirty="0" smtClean="0"/>
          </a:p>
          <a:p>
            <a:pPr marL="393700" lvl="1" indent="-342900">
              <a:buFont typeface="Arial"/>
              <a:buChar char="•"/>
            </a:pPr>
            <a:r>
              <a:rPr lang="en-US" sz="2000" dirty="0" smtClean="0"/>
              <a:t>There will be help </a:t>
            </a:r>
            <a:r>
              <a:rPr lang="mr-IN" sz="2000" dirty="0" smtClean="0"/>
              <a:t>–</a:t>
            </a:r>
            <a:r>
              <a:rPr lang="en-US" sz="2000" dirty="0" smtClean="0"/>
              <a:t>mentors, colleagues, friends, signs</a:t>
            </a:r>
            <a:endParaRPr lang="en-US" sz="2000" dirty="0" smtClean="0"/>
          </a:p>
          <a:p>
            <a:pPr marL="342900" lvl="1" indent="-342900">
              <a:buFont typeface="Arial"/>
              <a:buChar char="•"/>
            </a:pPr>
            <a:r>
              <a:rPr lang="en-US" sz="2200" dirty="0"/>
              <a:t>There is </a:t>
            </a:r>
            <a:r>
              <a:rPr lang="en-US" sz="2200" dirty="0" smtClean="0"/>
              <a:t>always </a:t>
            </a:r>
            <a:r>
              <a:rPr lang="en-US" sz="2200" dirty="0"/>
              <a:t>more to discover about ourselves </a:t>
            </a:r>
            <a:r>
              <a:rPr lang="mr-IN" sz="2200" dirty="0" smtClean="0"/>
              <a:t>…</a:t>
            </a:r>
            <a:r>
              <a:rPr lang="en-US" sz="2200" dirty="0" smtClean="0"/>
              <a:t>as we </a:t>
            </a:r>
            <a:r>
              <a:rPr lang="en-US" sz="2200" dirty="0" smtClean="0"/>
              <a:t>learn  and grow , </a:t>
            </a:r>
            <a:r>
              <a:rPr lang="en-US" sz="2200" dirty="0"/>
              <a:t>w</a:t>
            </a:r>
            <a:r>
              <a:rPr lang="en-US" sz="2200" dirty="0" smtClean="0"/>
              <a:t>e  </a:t>
            </a:r>
            <a:r>
              <a:rPr lang="en-US" sz="2200" dirty="0"/>
              <a:t>remove obstacles so who we </a:t>
            </a:r>
            <a:r>
              <a:rPr lang="en-US" sz="2200" dirty="0" smtClean="0"/>
              <a:t>are</a:t>
            </a:r>
            <a:r>
              <a:rPr lang="en-US" sz="2200" dirty="0" smtClean="0"/>
              <a:t> </a:t>
            </a:r>
            <a:r>
              <a:rPr lang="en-US" sz="2200" dirty="0"/>
              <a:t>can come </a:t>
            </a:r>
            <a:r>
              <a:rPr lang="en-US" sz="2200" dirty="0" smtClean="0"/>
              <a:t>through and </a:t>
            </a:r>
            <a:r>
              <a:rPr lang="en-US" sz="2200" dirty="0"/>
              <a:t>be expressed </a:t>
            </a:r>
          </a:p>
          <a:p>
            <a:pPr lvl="1"/>
            <a:endParaRPr lang="en-US" sz="2000" dirty="0" smtClean="0"/>
          </a:p>
          <a:p>
            <a:pPr marL="50800" lvl="1" indent="0">
              <a:buNone/>
            </a:pPr>
            <a:endParaRPr lang="en-US" sz="2000" dirty="0" smtClean="0"/>
          </a:p>
          <a:p>
            <a:pPr lvl="1"/>
            <a:endParaRPr lang="en-US" sz="2000" dirty="0" smtClean="0"/>
          </a:p>
          <a:p>
            <a:pPr marL="50800" lvl="1" indent="0">
              <a:buNone/>
            </a:pPr>
            <a:endParaRPr lang="en-US" sz="2400" dirty="0" smtClean="0"/>
          </a:p>
          <a:p>
            <a:pPr marL="393700" lvl="1" indent="-342900">
              <a:buFont typeface="Arial"/>
              <a:buChar char="•"/>
            </a:pPr>
            <a:endParaRPr lang="en-US" sz="2400" dirty="0" smtClean="0"/>
          </a:p>
        </p:txBody>
      </p:sp>
      <p:sp>
        <p:nvSpPr>
          <p:cNvPr id="8" name="TextBox 7"/>
          <p:cNvSpPr txBox="1"/>
          <p:nvPr/>
        </p:nvSpPr>
        <p:spPr>
          <a:xfrm>
            <a:off x="762001" y="3786011"/>
            <a:ext cx="7484533" cy="1200328"/>
          </a:xfrm>
          <a:prstGeom prst="rect">
            <a:avLst/>
          </a:prstGeom>
          <a:noFill/>
          <a:ln>
            <a:solidFill>
              <a:schemeClr val="tx2">
                <a:lumMod val="60000"/>
                <a:lumOff val="40000"/>
              </a:schemeClr>
            </a:solidFill>
          </a:ln>
        </p:spPr>
        <p:txBody>
          <a:bodyPr wrap="square" rtlCol="0">
            <a:spAutoFit/>
          </a:bodyPr>
          <a:lstStyle/>
          <a:p>
            <a:r>
              <a:rPr lang="en-US" sz="2400" dirty="0" smtClean="0"/>
              <a:t>The journey will take us somewhere we are meant to go  </a:t>
            </a:r>
            <a:r>
              <a:rPr lang="mr-IN" sz="2400" dirty="0" smtClean="0"/>
              <a:t>…</a:t>
            </a:r>
            <a:r>
              <a:rPr lang="en-US" sz="2400" dirty="0" smtClean="0"/>
              <a:t> Bless every step of it .. Bless </a:t>
            </a:r>
            <a:r>
              <a:rPr lang="en-US" sz="2400" dirty="0" smtClean="0"/>
              <a:t>the</a:t>
            </a:r>
            <a:r>
              <a:rPr lang="en-US" sz="2400" dirty="0" smtClean="0"/>
              <a:t> bumps. We </a:t>
            </a:r>
            <a:r>
              <a:rPr lang="en-US" sz="2400" dirty="0" smtClean="0"/>
              <a:t>will be better for </a:t>
            </a:r>
            <a:r>
              <a:rPr lang="en-US" sz="2400" dirty="0" smtClean="0"/>
              <a:t>it</a:t>
            </a:r>
            <a:r>
              <a:rPr lang="mr-IN" sz="2400" dirty="0" smtClean="0"/>
              <a:t>…</a:t>
            </a:r>
            <a:r>
              <a:rPr lang="en-US" sz="2400" dirty="0" smtClean="0"/>
              <a:t>and so will the world.       </a:t>
            </a:r>
            <a:r>
              <a:rPr lang="en-US" sz="2400" dirty="0"/>
              <a:t>“</a:t>
            </a:r>
            <a:r>
              <a:rPr lang="en-US" sz="2400" dirty="0" err="1"/>
              <a:t>Piti</a:t>
            </a:r>
            <a:r>
              <a:rPr lang="en-US" sz="2400" dirty="0"/>
              <a:t> </a:t>
            </a:r>
            <a:r>
              <a:rPr lang="en-US" sz="2400" dirty="0" err="1"/>
              <a:t>Piti</a:t>
            </a:r>
            <a:r>
              <a:rPr lang="en-US" sz="2400" dirty="0"/>
              <a:t>  Na </a:t>
            </a:r>
            <a:r>
              <a:rPr lang="en-US" sz="2400" dirty="0" smtClean="0"/>
              <a:t>Rive </a:t>
            </a:r>
            <a:endParaRPr lang="en-US" sz="2400" dirty="0"/>
          </a:p>
        </p:txBody>
      </p:sp>
      <p:pic>
        <p:nvPicPr>
          <p:cNvPr id="2" name="Picture 1"/>
          <p:cNvPicPr>
            <a:picLocks noChangeAspect="1"/>
          </p:cNvPicPr>
          <p:nvPr/>
        </p:nvPicPr>
        <p:blipFill>
          <a:blip r:embed="rId2"/>
          <a:stretch>
            <a:fillRect/>
          </a:stretch>
        </p:blipFill>
        <p:spPr>
          <a:xfrm>
            <a:off x="6570133" y="205980"/>
            <a:ext cx="2455333" cy="2266288"/>
          </a:xfrm>
          <a:prstGeom prst="rect">
            <a:avLst/>
          </a:prstGeom>
        </p:spPr>
      </p:pic>
    </p:spTree>
    <p:extLst>
      <p:ext uri="{BB962C8B-B14F-4D97-AF65-F5344CB8AC3E}">
        <p14:creationId xmlns:p14="http://schemas.microsoft.com/office/powerpoint/2010/main" val="29210114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12800" y="1200151"/>
            <a:ext cx="7349067" cy="3394472"/>
          </a:xfrm>
        </p:spPr>
        <p:txBody>
          <a:bodyPr/>
          <a:lstStyle/>
          <a:p>
            <a:pPr marL="0" indent="0" algn="ctr">
              <a:buNone/>
            </a:pPr>
            <a:r>
              <a:rPr lang="en-US" dirty="0"/>
              <a:t>“You’ve always had the </a:t>
            </a:r>
            <a:r>
              <a:rPr lang="en-US" dirty="0" smtClean="0"/>
              <a:t>power, </a:t>
            </a:r>
            <a:r>
              <a:rPr lang="en-US" dirty="0"/>
              <a:t>my dear, you just had to learn it for yourself.”</a:t>
            </a:r>
          </a:p>
          <a:p>
            <a:pPr marL="0" indent="0" algn="ctr">
              <a:buNone/>
            </a:pPr>
            <a:r>
              <a:rPr lang="en-US" dirty="0"/>
              <a:t>				- The Wizard of Oz</a:t>
            </a:r>
          </a:p>
          <a:p>
            <a:pPr marL="0" indent="0">
              <a:buNone/>
            </a:pPr>
            <a:endParaRPr lang="en-US" dirty="0"/>
          </a:p>
          <a:p>
            <a:endParaRPr lang="en-US" dirty="0"/>
          </a:p>
        </p:txBody>
      </p:sp>
    </p:spTree>
    <p:extLst>
      <p:ext uri="{BB962C8B-B14F-4D97-AF65-F5344CB8AC3E}">
        <p14:creationId xmlns:p14="http://schemas.microsoft.com/office/powerpoint/2010/main" val="511459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7000" y="205979"/>
            <a:ext cx="7154333" cy="623754"/>
          </a:xfrm>
          <a:ln>
            <a:solidFill>
              <a:schemeClr val="accent4">
                <a:lumMod val="60000"/>
                <a:lumOff val="40000"/>
              </a:schemeClr>
            </a:solidFill>
          </a:ln>
        </p:spPr>
        <p:txBody>
          <a:bodyPr>
            <a:normAutofit/>
          </a:bodyPr>
          <a:lstStyle/>
          <a:p>
            <a:r>
              <a:rPr lang="en-US" sz="3200" dirty="0" smtClean="0"/>
              <a:t>YIPES! Year of the Key Coordinator ????</a:t>
            </a:r>
            <a:endParaRPr lang="en-US" sz="3200" dirty="0"/>
          </a:p>
        </p:txBody>
      </p:sp>
      <p:sp>
        <p:nvSpPr>
          <p:cNvPr id="5" name="Content Placeholder 4"/>
          <p:cNvSpPr>
            <a:spLocks noGrp="1"/>
          </p:cNvSpPr>
          <p:nvPr>
            <p:ph idx="1"/>
          </p:nvPr>
        </p:nvSpPr>
        <p:spPr>
          <a:xfrm>
            <a:off x="457200" y="1063229"/>
            <a:ext cx="8559800" cy="3531394"/>
          </a:xfrm>
        </p:spPr>
        <p:txBody>
          <a:bodyPr>
            <a:normAutofit/>
          </a:bodyPr>
          <a:lstStyle/>
          <a:p>
            <a:pPr marL="214313" indent="-214313">
              <a:buFont typeface="Arial" charset="0"/>
              <a:buChar char="•"/>
            </a:pPr>
            <a:r>
              <a:rPr lang="en-US" sz="2000" dirty="0"/>
              <a:t>M</a:t>
            </a:r>
            <a:r>
              <a:rPr lang="en-US" sz="2000" dirty="0" smtClean="0"/>
              <a:t>y </a:t>
            </a:r>
            <a:r>
              <a:rPr lang="en-US" sz="2000" dirty="0"/>
              <a:t>initial reaction </a:t>
            </a:r>
            <a:r>
              <a:rPr lang="en-US" sz="2000" dirty="0" smtClean="0"/>
              <a:t>.. </a:t>
            </a:r>
            <a:r>
              <a:rPr lang="en-US" sz="2000" dirty="0"/>
              <a:t>What</a:t>
            </a:r>
            <a:r>
              <a:rPr lang="en-US" sz="2000" dirty="0" smtClean="0"/>
              <a:t>????	No way!</a:t>
            </a:r>
          </a:p>
          <a:p>
            <a:pPr marL="214313" indent="-214313">
              <a:buFont typeface="Arial" charset="0"/>
              <a:buChar char="•"/>
            </a:pPr>
            <a:r>
              <a:rPr lang="en-US" sz="2000" dirty="0" smtClean="0"/>
              <a:t>But then --- Maybe </a:t>
            </a:r>
            <a:r>
              <a:rPr lang="mr-IN" sz="2000" dirty="0" smtClean="0"/>
              <a:t>…</a:t>
            </a:r>
            <a:endParaRPr lang="en-US" sz="2000" dirty="0"/>
          </a:p>
          <a:p>
            <a:pPr marL="342900" lvl="1" indent="-342900">
              <a:buFont typeface="Arial"/>
              <a:buChar char="•"/>
            </a:pPr>
            <a:r>
              <a:rPr lang="en-US" sz="2000" dirty="0" smtClean="0"/>
              <a:t>Looked </a:t>
            </a:r>
            <a:r>
              <a:rPr lang="en-US" sz="2000" dirty="0"/>
              <a:t>at Dream Plan Chart. Why is </a:t>
            </a:r>
            <a:r>
              <a:rPr lang="en-US" sz="2000" dirty="0" smtClean="0"/>
              <a:t>Key Coordinator the “key </a:t>
            </a:r>
            <a:r>
              <a:rPr lang="en-US" sz="2000" dirty="0"/>
              <a:t>to </a:t>
            </a:r>
            <a:r>
              <a:rPr lang="en-US" sz="2000" dirty="0" smtClean="0"/>
              <a:t>Shaklee”? </a:t>
            </a:r>
          </a:p>
          <a:p>
            <a:pPr marL="342900" lvl="1" indent="-342900">
              <a:buFont typeface="Arial"/>
              <a:buChar char="•"/>
            </a:pPr>
            <a:r>
              <a:rPr lang="en-US" sz="2000" dirty="0" smtClean="0"/>
              <a:t>What </a:t>
            </a:r>
            <a:r>
              <a:rPr lang="en-US" sz="2000" dirty="0"/>
              <a:t>if I?</a:t>
            </a:r>
            <a:r>
              <a:rPr lang="is-IS" sz="2000" dirty="0"/>
              <a:t>… How much would I?...</a:t>
            </a:r>
            <a:r>
              <a:rPr lang="en-US" sz="2000" dirty="0"/>
              <a:t> How much do I?... When do I </a:t>
            </a:r>
            <a:r>
              <a:rPr lang="en-US" sz="2000" dirty="0" smtClean="0"/>
              <a:t>want</a:t>
            </a:r>
            <a:r>
              <a:rPr lang="en-US" sz="2000" dirty="0"/>
              <a:t>?..</a:t>
            </a:r>
            <a:r>
              <a:rPr lang="en-US" sz="2000" dirty="0" smtClean="0"/>
              <a:t>.</a:t>
            </a:r>
          </a:p>
          <a:p>
            <a:pPr marL="342900" lvl="1" indent="-342900">
              <a:buFont typeface="Arial"/>
              <a:buChar char="•"/>
            </a:pPr>
            <a:r>
              <a:rPr lang="en-US" sz="2000" dirty="0" smtClean="0"/>
              <a:t>What’s </a:t>
            </a:r>
            <a:r>
              <a:rPr lang="en-US" sz="2000" dirty="0"/>
              <a:t>first for me</a:t>
            </a:r>
            <a:r>
              <a:rPr lang="en-US" sz="2000" dirty="0" smtClean="0"/>
              <a:t>?     </a:t>
            </a:r>
            <a:r>
              <a:rPr lang="en-US" sz="2000" dirty="0"/>
              <a:t>Inward Foundation and Roots. </a:t>
            </a:r>
            <a:r>
              <a:rPr lang="en-US" sz="2000" dirty="0" smtClean="0"/>
              <a:t>                                 		 Then </a:t>
            </a:r>
            <a:r>
              <a:rPr lang="en-US" sz="2000" dirty="0"/>
              <a:t>I can </a:t>
            </a:r>
            <a:r>
              <a:rPr lang="en-US" sz="2000" dirty="0" smtClean="0"/>
              <a:t>work </a:t>
            </a:r>
            <a:r>
              <a:rPr lang="en-US" sz="2000" dirty="0"/>
              <a:t>outward with others to share with joy</a:t>
            </a:r>
            <a:r>
              <a:rPr lang="en-US" sz="2000" dirty="0" smtClean="0"/>
              <a:t>,		       </a:t>
            </a:r>
            <a:r>
              <a:rPr lang="en-US" sz="2000" dirty="0"/>
              <a:t>and help them to </a:t>
            </a:r>
            <a:r>
              <a:rPr lang="en-US" sz="2000" dirty="0" smtClean="0"/>
              <a:t>bloom </a:t>
            </a:r>
            <a:r>
              <a:rPr lang="en-US" sz="2000" dirty="0"/>
              <a:t>and grow in their health or their business. </a:t>
            </a:r>
          </a:p>
          <a:p>
            <a:endParaRPr lang="en-US" sz="2000" dirty="0"/>
          </a:p>
        </p:txBody>
      </p:sp>
      <p:pic>
        <p:nvPicPr>
          <p:cNvPr id="7" name="Picture 6"/>
          <p:cNvPicPr>
            <a:picLocks noChangeAspect="1"/>
          </p:cNvPicPr>
          <p:nvPr/>
        </p:nvPicPr>
        <p:blipFill>
          <a:blip r:embed="rId2"/>
          <a:stretch>
            <a:fillRect/>
          </a:stretch>
        </p:blipFill>
        <p:spPr>
          <a:xfrm>
            <a:off x="127000" y="3725332"/>
            <a:ext cx="8890000" cy="1418167"/>
          </a:xfrm>
          <a:prstGeom prst="rect">
            <a:avLst/>
          </a:prstGeom>
        </p:spPr>
      </p:pic>
      <p:pic>
        <p:nvPicPr>
          <p:cNvPr id="8" name="Picture 7"/>
          <p:cNvPicPr>
            <a:picLocks noChangeAspect="1"/>
          </p:cNvPicPr>
          <p:nvPr/>
        </p:nvPicPr>
        <p:blipFill>
          <a:blip r:embed="rId3"/>
          <a:stretch>
            <a:fillRect/>
          </a:stretch>
        </p:blipFill>
        <p:spPr>
          <a:xfrm>
            <a:off x="7603067" y="152400"/>
            <a:ext cx="1244599" cy="1555749"/>
          </a:xfrm>
          <a:prstGeom prst="rect">
            <a:avLst/>
          </a:prstGeom>
        </p:spPr>
      </p:pic>
    </p:spTree>
    <p:extLst>
      <p:ext uri="{BB962C8B-B14F-4D97-AF65-F5344CB8AC3E}">
        <p14:creationId xmlns:p14="http://schemas.microsoft.com/office/powerpoint/2010/main" val="30120462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50676" y="257703"/>
            <a:ext cx="7886700" cy="1080029"/>
          </a:xfrm>
        </p:spPr>
        <p:txBody>
          <a:bodyPr>
            <a:normAutofit fontScale="90000"/>
          </a:bodyPr>
          <a:lstStyle/>
          <a:p>
            <a:r>
              <a:rPr lang="en-US" sz="3200" dirty="0"/>
              <a:t>New </a:t>
            </a:r>
            <a:r>
              <a:rPr lang="en-US" sz="3200" dirty="0" smtClean="0"/>
              <a:t>Day </a:t>
            </a:r>
            <a:r>
              <a:rPr lang="en-US" sz="3200" dirty="0"/>
              <a:t>Planner asked </a:t>
            </a:r>
            <a:r>
              <a:rPr lang="en-US" sz="3200" dirty="0" smtClean="0"/>
              <a:t>“What </a:t>
            </a:r>
            <a:r>
              <a:rPr lang="en-US" sz="3200" dirty="0"/>
              <a:t>are you excited about? “ and to reflect on </a:t>
            </a:r>
            <a:r>
              <a:rPr lang="en-US" sz="3200" dirty="0" smtClean="0"/>
              <a:t>Highlights </a:t>
            </a:r>
            <a:r>
              <a:rPr lang="en-US" sz="3200" dirty="0"/>
              <a:t>of </a:t>
            </a:r>
            <a:r>
              <a:rPr lang="en-US" sz="3200" dirty="0" smtClean="0"/>
              <a:t>Past Year</a:t>
            </a:r>
            <a:r>
              <a:rPr lang="en-US" sz="3200" dirty="0"/>
              <a:t>. .. </a:t>
            </a:r>
          </a:p>
        </p:txBody>
      </p:sp>
      <p:sp>
        <p:nvSpPr>
          <p:cNvPr id="3" name="Content Placeholder 2"/>
          <p:cNvSpPr>
            <a:spLocks noGrp="1"/>
          </p:cNvSpPr>
          <p:nvPr>
            <p:ph idx="4294967295"/>
          </p:nvPr>
        </p:nvSpPr>
        <p:spPr>
          <a:xfrm>
            <a:off x="1710591" y="1388531"/>
            <a:ext cx="7213275" cy="4260850"/>
          </a:xfrm>
        </p:spPr>
        <p:txBody>
          <a:bodyPr>
            <a:normAutofit/>
          </a:bodyPr>
          <a:lstStyle/>
          <a:p>
            <a:r>
              <a:rPr lang="en-US" sz="1800" dirty="0" smtClean="0"/>
              <a:t> Completed two 8-week Masterminds on John Maxwell books, one on </a:t>
            </a:r>
            <a:r>
              <a:rPr lang="en-US" sz="1800" dirty="0"/>
              <a:t>Playing Big by Tara </a:t>
            </a:r>
            <a:r>
              <a:rPr lang="en-US" sz="1800" dirty="0" smtClean="0"/>
              <a:t>Mohr, and an all-day John Maxwell training</a:t>
            </a:r>
          </a:p>
          <a:p>
            <a:r>
              <a:rPr lang="en-US" sz="1800" dirty="0" smtClean="0"/>
              <a:t>Was Accepted into 2016-2017 Community Leadership Training Class</a:t>
            </a:r>
          </a:p>
          <a:p>
            <a:r>
              <a:rPr lang="en-US" sz="1800" dirty="0" smtClean="0"/>
              <a:t>Was elected Chairman of Keep Forsyth County Beautiful Board</a:t>
            </a:r>
          </a:p>
          <a:p>
            <a:r>
              <a:rPr lang="en-US" sz="1800" dirty="0" smtClean="0"/>
              <a:t>Was invited to join Chamber steering committee for women in business and Business Advancement Resource (BAR) committee.</a:t>
            </a:r>
          </a:p>
          <a:p>
            <a:r>
              <a:rPr lang="en-US" sz="1800" dirty="0" smtClean="0"/>
              <a:t>Earned iPad mini, 3 more years of car payments, Playa </a:t>
            </a:r>
            <a:r>
              <a:rPr lang="en-US" sz="1800" dirty="0"/>
              <a:t>Del Carmen for </a:t>
            </a:r>
            <a:r>
              <a:rPr lang="en-US" sz="1800" dirty="0" smtClean="0"/>
              <a:t>2</a:t>
            </a:r>
          </a:p>
          <a:p>
            <a:endParaRPr lang="en-US" sz="1800" dirty="0" smtClean="0"/>
          </a:p>
        </p:txBody>
      </p:sp>
      <p:sp>
        <p:nvSpPr>
          <p:cNvPr id="6" name="TextBox 5"/>
          <p:cNvSpPr txBox="1"/>
          <p:nvPr/>
        </p:nvSpPr>
        <p:spPr>
          <a:xfrm rot="20806452">
            <a:off x="265011" y="3900530"/>
            <a:ext cx="1947365" cy="900247"/>
          </a:xfrm>
          <a:prstGeom prst="rect">
            <a:avLst/>
          </a:prstGeom>
          <a:noFill/>
        </p:spPr>
        <p:txBody>
          <a:bodyPr wrap="square" lIns="68580" tIns="34290" rIns="68580" bIns="34290" rtlCol="0">
            <a:spAutoFit/>
          </a:bodyPr>
          <a:lstStyle/>
          <a:p>
            <a:r>
              <a:rPr lang="en-US" sz="5400" b="1" dirty="0">
                <a:solidFill>
                  <a:srgbClr val="FF40FF"/>
                </a:solidFill>
                <a:latin typeface="Lucida Handwriting" charset="0"/>
                <a:ea typeface="Lucida Handwriting" charset="0"/>
                <a:cs typeface="Lucida Handwriting" charset="0"/>
              </a:rPr>
              <a:t>JOY!</a:t>
            </a:r>
          </a:p>
        </p:txBody>
      </p:sp>
      <p:pic>
        <p:nvPicPr>
          <p:cNvPr id="7"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89785" y="1789324"/>
            <a:ext cx="2278016" cy="1522738"/>
          </a:xfrm>
          <a:prstGeom prst="rect">
            <a:avLst/>
          </a:prstGeom>
        </p:spPr>
      </p:pic>
      <p:sp>
        <p:nvSpPr>
          <p:cNvPr id="5" name="Rectangle 4"/>
          <p:cNvSpPr/>
          <p:nvPr/>
        </p:nvSpPr>
        <p:spPr>
          <a:xfrm>
            <a:off x="1710593" y="3689701"/>
            <a:ext cx="7213273" cy="707886"/>
          </a:xfrm>
          <a:prstGeom prst="rect">
            <a:avLst/>
          </a:prstGeom>
        </p:spPr>
        <p:txBody>
          <a:bodyPr wrap="square">
            <a:spAutoFit/>
          </a:bodyPr>
          <a:lstStyle/>
          <a:p>
            <a:pPr marL="342900" indent="-342900">
              <a:buFont typeface="Arial"/>
              <a:buChar char="•"/>
            </a:pPr>
            <a:r>
              <a:rPr lang="en-US" sz="2000" dirty="0" smtClean="0"/>
              <a:t>Attended </a:t>
            </a:r>
            <a:r>
              <a:rPr lang="en-US" sz="2000" dirty="0"/>
              <a:t>leadership retreat with my coaching circle and </a:t>
            </a:r>
            <a:r>
              <a:rPr lang="en-US" sz="2000" dirty="0" err="1"/>
              <a:t>uplines</a:t>
            </a:r>
            <a:endParaRPr lang="en-US" sz="2000" dirty="0"/>
          </a:p>
          <a:p>
            <a:pPr marL="342900" indent="-342900">
              <a:buFont typeface="Arial"/>
              <a:buChar char="•"/>
            </a:pPr>
            <a:r>
              <a:rPr lang="en-US" sz="2000" dirty="0"/>
              <a:t>Read “One Word” again and the word I chose is JOY for 2017</a:t>
            </a:r>
          </a:p>
        </p:txBody>
      </p:sp>
    </p:spTree>
    <p:extLst>
      <p:ext uri="{BB962C8B-B14F-4D97-AF65-F5344CB8AC3E}">
        <p14:creationId xmlns:p14="http://schemas.microsoft.com/office/powerpoint/2010/main" val="38271257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06375"/>
            <a:ext cx="8737600" cy="657225"/>
          </a:xfrm>
        </p:spPr>
        <p:txBody>
          <a:bodyPr>
            <a:normAutofit fontScale="90000"/>
          </a:bodyPr>
          <a:lstStyle/>
          <a:p>
            <a:r>
              <a:rPr lang="en-US" sz="2800" dirty="0" smtClean="0"/>
              <a:t>Crystal’s Story-- This year is about Balancing and Blooming</a:t>
            </a:r>
            <a:r>
              <a:rPr lang="is-IS" sz="2800" dirty="0" smtClean="0"/>
              <a:t>…</a:t>
            </a:r>
            <a:r>
              <a:rPr lang="en-US" sz="2800" dirty="0" smtClean="0"/>
              <a:t> </a:t>
            </a:r>
            <a:endParaRPr lang="en-US" sz="2800" dirty="0"/>
          </a:p>
        </p:txBody>
      </p:sp>
      <p:sp>
        <p:nvSpPr>
          <p:cNvPr id="6" name="TextBox 5"/>
          <p:cNvSpPr txBox="1"/>
          <p:nvPr/>
        </p:nvSpPr>
        <p:spPr>
          <a:xfrm>
            <a:off x="1896534" y="1017565"/>
            <a:ext cx="6841066" cy="3824124"/>
          </a:xfrm>
          <a:prstGeom prst="rect">
            <a:avLst/>
          </a:prstGeom>
          <a:noFill/>
        </p:spPr>
        <p:txBody>
          <a:bodyPr wrap="square" lIns="68580" tIns="34290" rIns="68580" bIns="34290" rtlCol="0">
            <a:spAutoFit/>
          </a:bodyPr>
          <a:lstStyle/>
          <a:p>
            <a:pPr marL="342900" indent="-342900">
              <a:buFont typeface="Arial"/>
              <a:buChar char="•"/>
            </a:pPr>
            <a:r>
              <a:rPr lang="en-US" sz="2000" dirty="0" smtClean="0"/>
              <a:t>Then the Planner asked, “ And what would you like to do better”  (see questions as  Session 1 Preparing for the New 				Year Inside and Out  )</a:t>
            </a:r>
          </a:p>
          <a:p>
            <a:pPr marL="342900" indent="-342900">
              <a:buFont typeface="Arial"/>
              <a:buChar char="•"/>
            </a:pPr>
            <a:r>
              <a:rPr lang="en-US" sz="2000" dirty="0" smtClean="0"/>
              <a:t>Answer </a:t>
            </a:r>
            <a:r>
              <a:rPr lang="mr-IN" sz="2000" dirty="0" smtClean="0"/>
              <a:t>–</a:t>
            </a:r>
            <a:r>
              <a:rPr lang="en-US" sz="2000" dirty="0" smtClean="0"/>
              <a:t> </a:t>
            </a:r>
          </a:p>
          <a:p>
            <a:pPr marL="800100" lvl="1" indent="-342900">
              <a:buFont typeface="Arial"/>
              <a:buChar char="•"/>
            </a:pPr>
            <a:r>
              <a:rPr lang="en-US" sz="2000" dirty="0" smtClean="0"/>
              <a:t>Live in the moment </a:t>
            </a:r>
            <a:r>
              <a:rPr lang="en-US" sz="2000" dirty="0" smtClean="0"/>
              <a:t>sometimes ( </a:t>
            </a:r>
            <a:r>
              <a:rPr lang="en-US" sz="2000" dirty="0" smtClean="0"/>
              <a:t>not plan every single minute) and find more fun and  joy in  everything.  </a:t>
            </a:r>
          </a:p>
          <a:p>
            <a:pPr marL="800100" lvl="1" indent="-342900">
              <a:buFont typeface="Arial"/>
              <a:buChar char="•"/>
            </a:pPr>
            <a:r>
              <a:rPr lang="en-US" sz="2000" dirty="0" smtClean="0"/>
              <a:t>Instead of focusing on numbers and goals, to focus on the people those numbers are about </a:t>
            </a:r>
            <a:r>
              <a:rPr lang="mr-IN" sz="2000" dirty="0" smtClean="0"/>
              <a:t>…</a:t>
            </a:r>
            <a:r>
              <a:rPr lang="en-US" sz="2000" dirty="0" smtClean="0"/>
              <a:t> 			including customer follow-up and connection.</a:t>
            </a:r>
          </a:p>
          <a:p>
            <a:pPr marL="800100" lvl="1" indent="-342900">
              <a:buFont typeface="Arial"/>
              <a:buChar char="•"/>
            </a:pPr>
            <a:r>
              <a:rPr lang="en-US" sz="2000" dirty="0" smtClean="0"/>
              <a:t>Create a new vision </a:t>
            </a:r>
            <a:r>
              <a:rPr lang="mr-IN" sz="2000" dirty="0" smtClean="0"/>
              <a:t>…</a:t>
            </a:r>
            <a:r>
              <a:rPr lang="en-US" sz="2000" dirty="0" smtClean="0"/>
              <a:t> a bigger one that will help me stretch.</a:t>
            </a:r>
            <a:endParaRPr lang="en-US" sz="2000" dirty="0"/>
          </a:p>
          <a:p>
            <a:pPr marL="214313" indent="-214313">
              <a:buFont typeface="Arial" charset="0"/>
              <a:buChar char="•"/>
            </a:pPr>
            <a:endParaRPr lang="en-US" sz="2400" dirty="0" smtClean="0"/>
          </a:p>
        </p:txBody>
      </p:sp>
      <p:sp>
        <p:nvSpPr>
          <p:cNvPr id="8" name="Rectangle 7"/>
          <p:cNvSpPr/>
          <p:nvPr/>
        </p:nvSpPr>
        <p:spPr>
          <a:xfrm>
            <a:off x="412853" y="3484643"/>
            <a:ext cx="1689196" cy="761747"/>
          </a:xfrm>
          <a:prstGeom prst="rect">
            <a:avLst/>
          </a:prstGeom>
        </p:spPr>
        <p:txBody>
          <a:bodyPr wrap="none" lIns="68580" tIns="34290" rIns="68580" bIns="34290">
            <a:spAutoFit/>
          </a:bodyPr>
          <a:lstStyle/>
          <a:p>
            <a:r>
              <a:rPr lang="en-US" sz="4500" b="1" dirty="0">
                <a:solidFill>
                  <a:srgbClr val="FF40FF"/>
                </a:solidFill>
                <a:latin typeface="Lucida Handwriting" charset="0"/>
                <a:ea typeface="Lucida Handwriting" charset="0"/>
                <a:cs typeface="Lucida Handwriting" charset="0"/>
              </a:rPr>
              <a:t>JOY!</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96564" y="1792655"/>
            <a:ext cx="1730319" cy="1297739"/>
          </a:xfrm>
          <a:prstGeom prst="rect">
            <a:avLst/>
          </a:prstGeom>
        </p:spPr>
      </p:pic>
    </p:spTree>
    <p:extLst>
      <p:ext uri="{BB962C8B-B14F-4D97-AF65-F5344CB8AC3E}">
        <p14:creationId xmlns:p14="http://schemas.microsoft.com/office/powerpoint/2010/main" val="880772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Shape 68"/>
          <p:cNvSpPr txBox="1">
            <a:spLocks noGrp="1"/>
          </p:cNvSpPr>
          <p:nvPr>
            <p:ph type="ctrTitle" idx="4294967295"/>
          </p:nvPr>
        </p:nvSpPr>
        <p:spPr>
          <a:xfrm>
            <a:off x="0" y="685800"/>
            <a:ext cx="9144000" cy="682625"/>
          </a:xfrm>
          <a:prstGeom prst="rect">
            <a:avLst/>
          </a:prstGeom>
        </p:spPr>
        <p:txBody>
          <a:bodyPr lIns="91425" tIns="91425" rIns="91425" bIns="91425" anchor="b" anchorCtr="0">
            <a:noAutofit/>
          </a:bodyPr>
          <a:lstStyle/>
          <a:p>
            <a:pPr lvl="0" rtl="0">
              <a:spcBef>
                <a:spcPts val="0"/>
              </a:spcBef>
              <a:buNone/>
            </a:pPr>
            <a:r>
              <a:rPr lang="en" sz="3600">
                <a:solidFill>
                  <a:srgbClr val="38761D"/>
                </a:solidFill>
              </a:rPr>
              <a:t>Today’s Challenges 1.</a:t>
            </a:r>
          </a:p>
        </p:txBody>
      </p:sp>
      <p:cxnSp>
        <p:nvCxnSpPr>
          <p:cNvPr id="69" name="Shape 69"/>
          <p:cNvCxnSpPr/>
          <p:nvPr/>
        </p:nvCxnSpPr>
        <p:spPr>
          <a:xfrm flipH="1">
            <a:off x="404075" y="436625"/>
            <a:ext cx="1500" cy="1181700"/>
          </a:xfrm>
          <a:prstGeom prst="straightConnector1">
            <a:avLst/>
          </a:prstGeom>
          <a:noFill/>
          <a:ln w="28575" cap="flat" cmpd="sng">
            <a:solidFill>
              <a:srgbClr val="6AA84F"/>
            </a:solidFill>
            <a:prstDash val="solid"/>
            <a:round/>
            <a:headEnd type="none" w="lg" len="lg"/>
            <a:tailEnd type="none" w="lg" len="lg"/>
          </a:ln>
        </p:spPr>
      </p:cxnSp>
      <p:cxnSp>
        <p:nvCxnSpPr>
          <p:cNvPr id="70" name="Shape 70"/>
          <p:cNvCxnSpPr/>
          <p:nvPr/>
        </p:nvCxnSpPr>
        <p:spPr>
          <a:xfrm>
            <a:off x="404125" y="451900"/>
            <a:ext cx="1157400" cy="0"/>
          </a:xfrm>
          <a:prstGeom prst="straightConnector1">
            <a:avLst/>
          </a:prstGeom>
          <a:noFill/>
          <a:ln w="28575" cap="flat" cmpd="sng">
            <a:solidFill>
              <a:srgbClr val="6AA84F"/>
            </a:solidFill>
            <a:prstDash val="solid"/>
            <a:round/>
            <a:headEnd type="none" w="lg" len="lg"/>
            <a:tailEnd type="none" w="lg" len="lg"/>
          </a:ln>
        </p:spPr>
      </p:cxnSp>
      <p:cxnSp>
        <p:nvCxnSpPr>
          <p:cNvPr id="71" name="Shape 71"/>
          <p:cNvCxnSpPr/>
          <p:nvPr/>
        </p:nvCxnSpPr>
        <p:spPr>
          <a:xfrm>
            <a:off x="7393775" y="4750400"/>
            <a:ext cx="1126200" cy="5400"/>
          </a:xfrm>
          <a:prstGeom prst="straightConnector1">
            <a:avLst/>
          </a:prstGeom>
          <a:noFill/>
          <a:ln w="28575" cap="flat" cmpd="sng">
            <a:solidFill>
              <a:srgbClr val="6AA84F"/>
            </a:solidFill>
            <a:prstDash val="solid"/>
            <a:round/>
            <a:headEnd type="none" w="lg" len="lg"/>
            <a:tailEnd type="none" w="lg" len="lg"/>
          </a:ln>
        </p:spPr>
      </p:cxnSp>
      <p:cxnSp>
        <p:nvCxnSpPr>
          <p:cNvPr id="72" name="Shape 72"/>
          <p:cNvCxnSpPr/>
          <p:nvPr/>
        </p:nvCxnSpPr>
        <p:spPr>
          <a:xfrm flipH="1">
            <a:off x="8519925" y="3592450"/>
            <a:ext cx="1500" cy="1163400"/>
          </a:xfrm>
          <a:prstGeom prst="straightConnector1">
            <a:avLst/>
          </a:prstGeom>
          <a:noFill/>
          <a:ln w="28575" cap="flat" cmpd="sng">
            <a:solidFill>
              <a:srgbClr val="6AA84F"/>
            </a:solidFill>
            <a:prstDash val="solid"/>
            <a:round/>
            <a:headEnd type="none" w="lg" len="lg"/>
            <a:tailEnd type="none" w="lg" len="lg"/>
          </a:ln>
        </p:spPr>
      </p:cxnSp>
      <p:sp>
        <p:nvSpPr>
          <p:cNvPr id="73" name="Shape 73"/>
          <p:cNvSpPr txBox="1"/>
          <p:nvPr/>
        </p:nvSpPr>
        <p:spPr>
          <a:xfrm>
            <a:off x="-109025" y="1466875"/>
            <a:ext cx="5961000" cy="1267500"/>
          </a:xfrm>
          <a:prstGeom prst="rect">
            <a:avLst/>
          </a:prstGeom>
          <a:noFill/>
          <a:ln>
            <a:noFill/>
          </a:ln>
        </p:spPr>
        <p:txBody>
          <a:bodyPr lIns="91425" tIns="91425" rIns="91425" bIns="91425" anchor="t" anchorCtr="0">
            <a:noAutofit/>
          </a:bodyPr>
          <a:lstStyle/>
          <a:p>
            <a:pPr lvl="0">
              <a:spcBef>
                <a:spcPts val="0"/>
              </a:spcBef>
              <a:buNone/>
            </a:pPr>
            <a:r>
              <a:rPr lang="en" sz="2400"/>
              <a:t>       “ 67% of people can not cover a  </a:t>
            </a:r>
          </a:p>
          <a:p>
            <a:pPr marL="0" lvl="0" indent="0" rtl="0">
              <a:spcBef>
                <a:spcPts val="0"/>
              </a:spcBef>
              <a:buNone/>
            </a:pPr>
            <a:r>
              <a:rPr lang="en" sz="2400"/>
              <a:t>               $500 emergency with savings”                                                          </a:t>
            </a:r>
            <a:r>
              <a:rPr lang="en">
                <a:solidFill>
                  <a:srgbClr val="FFFFFF"/>
                </a:solidFill>
              </a:rPr>
              <a:t>-</a:t>
            </a:r>
            <a:r>
              <a:rPr lang="en"/>
              <a:t>                                                                                            -CBSNews </a:t>
            </a:r>
          </a:p>
        </p:txBody>
      </p:sp>
      <p:pic>
        <p:nvPicPr>
          <p:cNvPr id="74" name="Shape 74" descr="488668699.jpg"/>
          <p:cNvPicPr preferRelativeResize="0"/>
          <p:nvPr/>
        </p:nvPicPr>
        <p:blipFill>
          <a:blip r:embed="rId3">
            <a:alphaModFix/>
          </a:blip>
          <a:stretch>
            <a:fillRect/>
          </a:stretch>
        </p:blipFill>
        <p:spPr>
          <a:xfrm>
            <a:off x="568200" y="2832400"/>
            <a:ext cx="2748699" cy="1824675"/>
          </a:xfrm>
          <a:prstGeom prst="rect">
            <a:avLst/>
          </a:prstGeom>
          <a:noFill/>
          <a:ln>
            <a:noFill/>
          </a:ln>
        </p:spPr>
      </p:pic>
      <p:sp>
        <p:nvSpPr>
          <p:cNvPr id="75" name="Shape 75"/>
          <p:cNvSpPr txBox="1"/>
          <p:nvPr/>
        </p:nvSpPr>
        <p:spPr>
          <a:xfrm>
            <a:off x="2826500" y="3119550"/>
            <a:ext cx="5961000" cy="1267500"/>
          </a:xfrm>
          <a:prstGeom prst="rect">
            <a:avLst/>
          </a:prstGeom>
          <a:noFill/>
          <a:ln>
            <a:noFill/>
          </a:ln>
        </p:spPr>
        <p:txBody>
          <a:bodyPr lIns="91425" tIns="91425" rIns="91425" bIns="91425" anchor="t" anchorCtr="0">
            <a:noAutofit/>
          </a:bodyPr>
          <a:lstStyle/>
          <a:p>
            <a:pPr lvl="0">
              <a:spcBef>
                <a:spcPts val="0"/>
              </a:spcBef>
              <a:buNone/>
            </a:pPr>
            <a:r>
              <a:rPr lang="en" sz="2400"/>
              <a:t>       “ 76% of Americans are living </a:t>
            </a:r>
          </a:p>
          <a:p>
            <a:pPr marL="457200" lvl="0" indent="457200" rtl="0">
              <a:spcBef>
                <a:spcPts val="0"/>
              </a:spcBef>
              <a:buNone/>
            </a:pPr>
            <a:r>
              <a:rPr lang="en" sz="2400"/>
              <a:t>        Paycheck to Paycheck”                                                          </a:t>
            </a:r>
            <a:r>
              <a:rPr lang="en">
                <a:solidFill>
                  <a:srgbClr val="FFFFFF"/>
                </a:solidFill>
              </a:rPr>
              <a:t>-</a:t>
            </a:r>
            <a:r>
              <a:rPr lang="en"/>
              <a:t>                                                                         - Bankrate.com</a:t>
            </a:r>
          </a:p>
        </p:txBody>
      </p:sp>
      <p:pic>
        <p:nvPicPr>
          <p:cNvPr id="76" name="Shape 76"/>
          <p:cNvPicPr preferRelativeResize="0"/>
          <p:nvPr/>
        </p:nvPicPr>
        <p:blipFill rotWithShape="1">
          <a:blip r:embed="rId4">
            <a:alphaModFix/>
          </a:blip>
          <a:srcRect l="11444" t="16763" r="6460"/>
          <a:stretch/>
        </p:blipFill>
        <p:spPr>
          <a:xfrm>
            <a:off x="6788625" y="1055064"/>
            <a:ext cx="1732800" cy="2091122"/>
          </a:xfrm>
          <a:prstGeom prst="rect">
            <a:avLst/>
          </a:prstGeom>
          <a:noFill/>
          <a:ln>
            <a:noFill/>
          </a:ln>
        </p:spPr>
      </p:pic>
    </p:spTree>
    <p:extLst>
      <p:ext uri="{BB962C8B-B14F-4D97-AF65-F5344CB8AC3E}">
        <p14:creationId xmlns:p14="http://schemas.microsoft.com/office/powerpoint/2010/main" val="19429039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30399" y="0"/>
            <a:ext cx="5198533" cy="5143500"/>
          </a:xfrm>
          <a:prstGeom prst="rect">
            <a:avLst/>
          </a:prstGeom>
        </p:spPr>
      </p:pic>
    </p:spTree>
    <p:extLst>
      <p:ext uri="{BB962C8B-B14F-4D97-AF65-F5344CB8AC3E}">
        <p14:creationId xmlns:p14="http://schemas.microsoft.com/office/powerpoint/2010/main" val="7336677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63561" y="4125272"/>
            <a:ext cx="4027807" cy="1077218"/>
          </a:xfrm>
          <a:prstGeom prst="rect">
            <a:avLst/>
          </a:prstGeom>
        </p:spPr>
        <p:txBody>
          <a:bodyPr wrap="square">
            <a:spAutoFit/>
          </a:bodyPr>
          <a:lstStyle/>
          <a:p>
            <a:r>
              <a:rPr lang="en-US" sz="4400" dirty="0" smtClean="0"/>
              <a:t>a </a:t>
            </a:r>
            <a:r>
              <a:rPr lang="en-US" sz="4400" dirty="0"/>
              <a:t>big fun group! </a:t>
            </a:r>
          </a:p>
          <a:p>
            <a:endParaRPr lang="en-US" sz="2000" dirty="0"/>
          </a:p>
        </p:txBody>
      </p:sp>
      <p:sp>
        <p:nvSpPr>
          <p:cNvPr id="3" name="Rectangle 2"/>
          <p:cNvSpPr/>
          <p:nvPr/>
        </p:nvSpPr>
        <p:spPr>
          <a:xfrm>
            <a:off x="710579" y="405884"/>
            <a:ext cx="4192574" cy="584776"/>
          </a:xfrm>
          <a:prstGeom prst="rect">
            <a:avLst/>
          </a:prstGeom>
        </p:spPr>
        <p:txBody>
          <a:bodyPr wrap="none">
            <a:spAutoFit/>
          </a:bodyPr>
          <a:lstStyle/>
          <a:p>
            <a:r>
              <a:rPr lang="en-US" sz="3200" dirty="0" smtClean="0"/>
              <a:t>Crystal’s Vision </a:t>
            </a:r>
            <a:r>
              <a:rPr lang="en-US" sz="3200" dirty="0"/>
              <a:t>for 2017 </a:t>
            </a:r>
          </a:p>
        </p:txBody>
      </p:sp>
      <p:sp>
        <p:nvSpPr>
          <p:cNvPr id="4" name="Rectangle 3"/>
          <p:cNvSpPr/>
          <p:nvPr/>
        </p:nvSpPr>
        <p:spPr>
          <a:xfrm flipH="1">
            <a:off x="927266" y="4020126"/>
            <a:ext cx="1223527" cy="830997"/>
          </a:xfrm>
          <a:prstGeom prst="rect">
            <a:avLst/>
          </a:prstGeom>
        </p:spPr>
        <p:txBody>
          <a:bodyPr wrap="square">
            <a:spAutoFit/>
          </a:bodyPr>
          <a:lstStyle/>
          <a:p>
            <a:r>
              <a:rPr lang="en-US" dirty="0"/>
              <a:t> </a:t>
            </a:r>
            <a:r>
              <a:rPr lang="en-US" sz="4800" dirty="0"/>
              <a:t>me </a:t>
            </a:r>
          </a:p>
        </p:txBody>
      </p:sp>
      <p:sp>
        <p:nvSpPr>
          <p:cNvPr id="5" name="Rectangle 4"/>
          <p:cNvSpPr/>
          <p:nvPr/>
        </p:nvSpPr>
        <p:spPr>
          <a:xfrm>
            <a:off x="3887597" y="1059534"/>
            <a:ext cx="3608680" cy="707886"/>
          </a:xfrm>
          <a:prstGeom prst="rect">
            <a:avLst/>
          </a:prstGeom>
        </p:spPr>
        <p:txBody>
          <a:bodyPr wrap="none">
            <a:spAutoFit/>
          </a:bodyPr>
          <a:lstStyle/>
          <a:p>
            <a:r>
              <a:rPr lang="en-US" sz="4000" dirty="0" smtClean="0"/>
              <a:t> </a:t>
            </a:r>
            <a:r>
              <a:rPr lang="en-US" sz="4000" dirty="0"/>
              <a:t>in the middle of </a:t>
            </a:r>
          </a:p>
        </p:txBody>
      </p:sp>
      <p:pic>
        <p:nvPicPr>
          <p:cNvPr id="9" name="Picture 8"/>
          <p:cNvPicPr>
            <a:picLocks noChangeAspect="1"/>
          </p:cNvPicPr>
          <p:nvPr/>
        </p:nvPicPr>
        <p:blipFill>
          <a:blip r:embed="rId2"/>
          <a:stretch>
            <a:fillRect/>
          </a:stretch>
        </p:blipFill>
        <p:spPr>
          <a:xfrm>
            <a:off x="516481" y="1325255"/>
            <a:ext cx="2059846" cy="2783245"/>
          </a:xfrm>
          <a:prstGeom prst="rect">
            <a:avLst/>
          </a:prstGeom>
        </p:spPr>
      </p:pic>
      <p:pic>
        <p:nvPicPr>
          <p:cNvPr id="10" name="Picture 9"/>
          <p:cNvPicPr>
            <a:picLocks noChangeAspect="1"/>
          </p:cNvPicPr>
          <p:nvPr/>
        </p:nvPicPr>
        <p:blipFill>
          <a:blip r:embed="rId3"/>
          <a:stretch>
            <a:fillRect/>
          </a:stretch>
        </p:blipFill>
        <p:spPr>
          <a:xfrm>
            <a:off x="3887597" y="1905595"/>
            <a:ext cx="3918670" cy="2219677"/>
          </a:xfrm>
          <a:prstGeom prst="rect">
            <a:avLst/>
          </a:prstGeom>
        </p:spPr>
      </p:pic>
    </p:spTree>
    <p:extLst>
      <p:ext uri="{BB962C8B-B14F-4D97-AF65-F5344CB8AC3E}">
        <p14:creationId xmlns:p14="http://schemas.microsoft.com/office/powerpoint/2010/main" val="39232601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541866" y="244622"/>
            <a:ext cx="5323010" cy="1090038"/>
          </a:xfrm>
          <a:ln>
            <a:solidFill>
              <a:schemeClr val="bg2">
                <a:lumMod val="50000"/>
              </a:schemeClr>
            </a:solidFill>
          </a:ln>
        </p:spPr>
        <p:txBody>
          <a:bodyPr>
            <a:noAutofit/>
          </a:bodyPr>
          <a:lstStyle/>
          <a:p>
            <a:r>
              <a:rPr lang="en-US" sz="2800" dirty="0" smtClean="0"/>
              <a:t>Angie’s Story --				Before the Seed was Planted</a:t>
            </a:r>
            <a:endParaRPr lang="en-US" sz="2800" dirty="0"/>
          </a:p>
        </p:txBody>
      </p:sp>
      <p:sp>
        <p:nvSpPr>
          <p:cNvPr id="3" name="Subtitle 2"/>
          <p:cNvSpPr>
            <a:spLocks noGrp="1"/>
          </p:cNvSpPr>
          <p:nvPr>
            <p:ph type="subTitle" idx="4294967295"/>
          </p:nvPr>
        </p:nvSpPr>
        <p:spPr>
          <a:xfrm>
            <a:off x="263118" y="1334660"/>
            <a:ext cx="6340883" cy="3944306"/>
          </a:xfrm>
        </p:spPr>
        <p:txBody>
          <a:bodyPr>
            <a:normAutofit/>
          </a:bodyPr>
          <a:lstStyle/>
          <a:p>
            <a:pPr marL="257175" indent="-257175" algn="l">
              <a:buFont typeface="Arial" charset="0"/>
              <a:buChar char="•"/>
            </a:pPr>
            <a:r>
              <a:rPr lang="en-US" sz="2000" dirty="0" smtClean="0">
                <a:solidFill>
                  <a:schemeClr val="tx1"/>
                </a:solidFill>
              </a:rPr>
              <a:t>Always wanted to be an actress</a:t>
            </a:r>
          </a:p>
          <a:p>
            <a:pPr marL="257175" indent="-257175" algn="l">
              <a:buFont typeface="Arial" charset="0"/>
              <a:buChar char="•"/>
            </a:pPr>
            <a:r>
              <a:rPr lang="en-US" sz="2000" dirty="0" smtClean="0">
                <a:solidFill>
                  <a:schemeClr val="tx1"/>
                </a:solidFill>
              </a:rPr>
              <a:t>Could visualize myself on stage or in front of crowds, but never actually had the nerve to ”go for it”.</a:t>
            </a:r>
          </a:p>
          <a:p>
            <a:pPr marL="257175" indent="-257175" algn="l">
              <a:buFont typeface="Arial" charset="0"/>
              <a:buChar char="•"/>
            </a:pPr>
            <a:r>
              <a:rPr lang="en-US" sz="2000" dirty="0" smtClean="0">
                <a:solidFill>
                  <a:schemeClr val="tx1"/>
                </a:solidFill>
              </a:rPr>
              <a:t>Got stage fright for our wedding reception speech</a:t>
            </a:r>
          </a:p>
          <a:p>
            <a:pPr marL="257175" indent="-257175" algn="l">
              <a:buFont typeface="Arial" charset="0"/>
              <a:buChar char="•"/>
            </a:pPr>
            <a:r>
              <a:rPr lang="en-US" sz="2000" dirty="0" smtClean="0">
                <a:solidFill>
                  <a:schemeClr val="tx1"/>
                </a:solidFill>
              </a:rPr>
              <a:t>Started my Shaklee business in 2011</a:t>
            </a:r>
          </a:p>
          <a:p>
            <a:pPr marL="257175" indent="-257175" algn="l">
              <a:buFont typeface="Arial" charset="0"/>
              <a:buChar char="•"/>
            </a:pPr>
            <a:r>
              <a:rPr lang="en-US" sz="2000" dirty="0" smtClean="0">
                <a:solidFill>
                  <a:schemeClr val="tx1"/>
                </a:solidFill>
              </a:rPr>
              <a:t>Went to my first Global Convention in 2012 in Las Vegas</a:t>
            </a:r>
          </a:p>
          <a:p>
            <a:pPr marL="257175" indent="-257175" algn="l">
              <a:buFont typeface="Arial" charset="0"/>
              <a:buChar char="•"/>
            </a:pPr>
            <a:r>
              <a:rPr lang="en-US" sz="2000" dirty="0" smtClean="0">
                <a:solidFill>
                  <a:schemeClr val="tx1"/>
                </a:solidFill>
              </a:rPr>
              <a:t>Decided that my “stage moment” would be to share that success in Shaklee is possible, even if it wasn’t on Fast Track.</a:t>
            </a:r>
          </a:p>
          <a:p>
            <a:pPr marL="0" indent="0" algn="l">
              <a:buNone/>
            </a:pPr>
            <a:endParaRPr lang="en-US" sz="2000" dirty="0" smtClean="0">
              <a:solidFill>
                <a:schemeClr val="tx1"/>
              </a:solidFill>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4024" r="14076"/>
          <a:stretch/>
        </p:blipFill>
        <p:spPr>
          <a:xfrm>
            <a:off x="6604002" y="244623"/>
            <a:ext cx="2286000" cy="188866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6401" y="2116667"/>
            <a:ext cx="2133600" cy="2864988"/>
          </a:xfrm>
          <a:prstGeom prst="rect">
            <a:avLst/>
          </a:prstGeom>
        </p:spPr>
      </p:pic>
    </p:spTree>
    <p:extLst>
      <p:ext uri="{BB962C8B-B14F-4D97-AF65-F5344CB8AC3E}">
        <p14:creationId xmlns:p14="http://schemas.microsoft.com/office/powerpoint/2010/main" val="42500115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20133" y="388408"/>
            <a:ext cx="5135563" cy="492125"/>
          </a:xfrm>
        </p:spPr>
        <p:txBody>
          <a:bodyPr>
            <a:noAutofit/>
          </a:bodyPr>
          <a:lstStyle/>
          <a:p>
            <a:pPr algn="ctr"/>
            <a:r>
              <a:rPr lang="en-US" sz="3200" dirty="0" smtClean="0"/>
              <a:t>Starting to Grow</a:t>
            </a:r>
            <a:endParaRPr lang="en-US" sz="3200" dirty="0"/>
          </a:p>
        </p:txBody>
      </p:sp>
      <p:sp>
        <p:nvSpPr>
          <p:cNvPr id="3" name="Content Placeholder 2"/>
          <p:cNvSpPr>
            <a:spLocks noGrp="1"/>
          </p:cNvSpPr>
          <p:nvPr>
            <p:ph idx="4294967295"/>
          </p:nvPr>
        </p:nvSpPr>
        <p:spPr>
          <a:xfrm>
            <a:off x="301660" y="1090081"/>
            <a:ext cx="8577262" cy="4048125"/>
          </a:xfrm>
        </p:spPr>
        <p:txBody>
          <a:bodyPr>
            <a:normAutofit fontScale="70000" lnSpcReduction="20000"/>
          </a:bodyPr>
          <a:lstStyle/>
          <a:p>
            <a:r>
              <a:rPr lang="en-US" dirty="0">
                <a:latin typeface="Times"/>
                <a:cs typeface="Times"/>
              </a:rPr>
              <a:t>S</a:t>
            </a:r>
            <a:r>
              <a:rPr lang="en-US" dirty="0" smtClean="0">
                <a:latin typeface="Times"/>
                <a:cs typeface="Times"/>
              </a:rPr>
              <a:t>tay-at-home mom was most important. </a:t>
            </a:r>
          </a:p>
          <a:p>
            <a:r>
              <a:rPr lang="en-US" dirty="0" smtClean="0">
                <a:latin typeface="Times"/>
                <a:cs typeface="Times"/>
              </a:rPr>
              <a:t>Shaklee business took back seat </a:t>
            </a:r>
            <a:r>
              <a:rPr lang="mr-IN" dirty="0" smtClean="0">
                <a:latin typeface="Times"/>
                <a:cs typeface="Times"/>
              </a:rPr>
              <a:t>–</a:t>
            </a:r>
            <a:r>
              <a:rPr lang="en-US" dirty="0" smtClean="0">
                <a:latin typeface="Times"/>
                <a:cs typeface="Times"/>
              </a:rPr>
              <a:t> </a:t>
            </a:r>
            <a:r>
              <a:rPr lang="en-US" dirty="0" smtClean="0">
                <a:latin typeface="Times"/>
                <a:cs typeface="Times"/>
              </a:rPr>
              <a:t>but </a:t>
            </a:r>
            <a:r>
              <a:rPr lang="en-US" dirty="0" smtClean="0">
                <a:latin typeface="Times"/>
                <a:cs typeface="Times"/>
              </a:rPr>
              <a:t>our </a:t>
            </a:r>
            <a:r>
              <a:rPr lang="en-US" dirty="0" smtClean="0">
                <a:latin typeface="Times"/>
                <a:cs typeface="Times"/>
              </a:rPr>
              <a:t>budget was </a:t>
            </a:r>
            <a:r>
              <a:rPr lang="en-US" dirty="0" smtClean="0">
                <a:latin typeface="Times"/>
                <a:cs typeface="Times"/>
              </a:rPr>
              <a:t>set up for that. </a:t>
            </a:r>
          </a:p>
          <a:p>
            <a:r>
              <a:rPr lang="en-US" dirty="0" smtClean="0">
                <a:latin typeface="Times"/>
                <a:cs typeface="Times"/>
              </a:rPr>
              <a:t>Asked to speak on a Health </a:t>
            </a:r>
            <a:r>
              <a:rPr lang="en-US" dirty="0">
                <a:latin typeface="Times"/>
                <a:cs typeface="Times"/>
              </a:rPr>
              <a:t>C</a:t>
            </a:r>
            <a:r>
              <a:rPr lang="en-US" dirty="0" smtClean="0">
                <a:latin typeface="Times"/>
                <a:cs typeface="Times"/>
              </a:rPr>
              <a:t>hat or be a guest speaker on a webinar.  SHAKING LIKE A LEAF!!</a:t>
            </a:r>
          </a:p>
          <a:p>
            <a:r>
              <a:rPr lang="en-US" dirty="0" smtClean="0">
                <a:latin typeface="Times"/>
                <a:cs typeface="Times"/>
              </a:rPr>
              <a:t>Connected with other Shaklee leaders to share, learn and receive positive feedback</a:t>
            </a:r>
          </a:p>
          <a:p>
            <a:r>
              <a:rPr lang="en-US" dirty="0" smtClean="0">
                <a:latin typeface="Times"/>
                <a:cs typeface="Times"/>
              </a:rPr>
              <a:t>Started to see the full picture </a:t>
            </a:r>
            <a:r>
              <a:rPr lang="mr-IN" dirty="0" smtClean="0">
                <a:latin typeface="Times"/>
                <a:cs typeface="Times"/>
              </a:rPr>
              <a:t>–</a:t>
            </a:r>
            <a:r>
              <a:rPr lang="en-US" dirty="0" smtClean="0">
                <a:latin typeface="Times"/>
                <a:cs typeface="Times"/>
              </a:rPr>
              <a:t> that Shaklee gives me (or anyone) the space to live out their mission.  There is a place in Shaklee to be who I want to be </a:t>
            </a:r>
            <a:r>
              <a:rPr lang="mr-IN" dirty="0" smtClean="0">
                <a:latin typeface="Times"/>
                <a:cs typeface="Times"/>
              </a:rPr>
              <a:t>–</a:t>
            </a:r>
            <a:r>
              <a:rPr lang="en-US" dirty="0" smtClean="0">
                <a:latin typeface="Times"/>
                <a:cs typeface="Times"/>
              </a:rPr>
              <a:t> and am.</a:t>
            </a:r>
          </a:p>
          <a:p>
            <a:r>
              <a:rPr lang="en-US" dirty="0"/>
              <a:t>Spoke on stage at workshop Orlando Global </a:t>
            </a:r>
            <a:r>
              <a:rPr lang="en-US" dirty="0" err="1" smtClean="0"/>
              <a:t>Conf</a:t>
            </a:r>
            <a:r>
              <a:rPr lang="en-US" dirty="0" smtClean="0"/>
              <a:t> </a:t>
            </a:r>
            <a:r>
              <a:rPr lang="en-US" dirty="0" smtClean="0"/>
              <a:t>-- </a:t>
            </a:r>
            <a:r>
              <a:rPr lang="en-US" dirty="0" smtClean="0"/>
              <a:t>2000 in audience.</a:t>
            </a:r>
            <a:endParaRPr lang="en-US" dirty="0" smtClean="0">
              <a:latin typeface="Times"/>
              <a:cs typeface="Times"/>
            </a:endParaRPr>
          </a:p>
          <a:p>
            <a:r>
              <a:rPr lang="en-US" dirty="0" smtClean="0">
                <a:latin typeface="Times"/>
                <a:cs typeface="Times"/>
              </a:rPr>
              <a:t>But could I ever really visualize more than the next rank level?</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5696" y="9510"/>
            <a:ext cx="3788305" cy="1412890"/>
          </a:xfrm>
          <a:prstGeom prst="rect">
            <a:avLst/>
          </a:prstGeom>
        </p:spPr>
      </p:pic>
    </p:spTree>
    <p:extLst>
      <p:ext uri="{BB962C8B-B14F-4D97-AF65-F5344CB8AC3E}">
        <p14:creationId xmlns:p14="http://schemas.microsoft.com/office/powerpoint/2010/main" val="780156976"/>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87868" y="178859"/>
            <a:ext cx="6109545" cy="717550"/>
          </a:xfrm>
          <a:ln>
            <a:solidFill>
              <a:schemeClr val="accent3">
                <a:lumMod val="75000"/>
              </a:schemeClr>
            </a:solidFill>
          </a:ln>
        </p:spPr>
        <p:txBody>
          <a:bodyPr>
            <a:normAutofit/>
          </a:bodyPr>
          <a:lstStyle/>
          <a:p>
            <a:pPr algn="ctr"/>
            <a:r>
              <a:rPr lang="en-US" sz="3200" dirty="0" smtClean="0"/>
              <a:t>Work That Gives Joy and Purpose </a:t>
            </a:r>
            <a:endParaRPr lang="en-US" sz="3200" dirty="0"/>
          </a:p>
        </p:txBody>
      </p:sp>
      <p:sp>
        <p:nvSpPr>
          <p:cNvPr id="3" name="Content Placeholder 2"/>
          <p:cNvSpPr>
            <a:spLocks noGrp="1"/>
          </p:cNvSpPr>
          <p:nvPr>
            <p:ph idx="4294967295"/>
          </p:nvPr>
        </p:nvSpPr>
        <p:spPr>
          <a:xfrm>
            <a:off x="287868" y="1026584"/>
            <a:ext cx="6536267" cy="4165600"/>
          </a:xfrm>
        </p:spPr>
        <p:txBody>
          <a:bodyPr>
            <a:normAutofit/>
          </a:bodyPr>
          <a:lstStyle/>
          <a:p>
            <a:r>
              <a:rPr lang="en-US" sz="2000" dirty="0" smtClean="0"/>
              <a:t> Kids older (and more expensive!) .. So now what ?</a:t>
            </a:r>
          </a:p>
          <a:p>
            <a:r>
              <a:rPr lang="en-US" sz="2000" dirty="0" smtClean="0"/>
              <a:t>Still want to be at home and available to them, but now also want to contribute to family income </a:t>
            </a:r>
            <a:r>
              <a:rPr lang="en-US" sz="2000" dirty="0"/>
              <a:t> </a:t>
            </a:r>
            <a:r>
              <a:rPr lang="mr-IN" sz="2000" dirty="0" smtClean="0"/>
              <a:t>…</a:t>
            </a:r>
            <a:r>
              <a:rPr lang="en-US" sz="2000" dirty="0" smtClean="0"/>
              <a:t> and need to. </a:t>
            </a:r>
          </a:p>
          <a:p>
            <a:r>
              <a:rPr lang="en-US" sz="2000" dirty="0" smtClean="0"/>
              <a:t>Took a look at what brings me JOY.  </a:t>
            </a:r>
          </a:p>
          <a:p>
            <a:r>
              <a:rPr lang="en-US" sz="2000" dirty="0" smtClean="0"/>
              <a:t>Shaklee gives us the space to live out that joy .. And how we want our life to look.  And mission we want to pursue. </a:t>
            </a:r>
            <a:endParaRPr lang="en-US" sz="2000" dirty="0"/>
          </a:p>
          <a:p>
            <a:r>
              <a:rPr lang="en-US" sz="2000" dirty="0" smtClean="0"/>
              <a:t>This work gives my life JOY and PURPOSE.  </a:t>
            </a:r>
          </a:p>
          <a:p>
            <a:r>
              <a:rPr lang="en-US" sz="2000" dirty="0" smtClean="0"/>
              <a:t>It is a huge goal </a:t>
            </a:r>
            <a:r>
              <a:rPr lang="mr-IN" sz="2000" dirty="0" smtClean="0"/>
              <a:t>–</a:t>
            </a:r>
            <a:r>
              <a:rPr lang="en-US" sz="2000" dirty="0" smtClean="0"/>
              <a:t> 4 rank levels to jump </a:t>
            </a:r>
            <a:r>
              <a:rPr lang="mr-IN" sz="2000" dirty="0" smtClean="0"/>
              <a:t>–</a:t>
            </a:r>
            <a:r>
              <a:rPr lang="en-US" sz="2000" dirty="0" smtClean="0"/>
              <a:t> but I feel confident sharing that it is my goal.</a:t>
            </a:r>
          </a:p>
          <a:p>
            <a:r>
              <a:rPr lang="en-US" sz="2000" dirty="0" smtClean="0"/>
              <a:t>My flower is still continuing to bloom.</a:t>
            </a:r>
          </a:p>
        </p:txBody>
      </p:sp>
      <p:pic>
        <p:nvPicPr>
          <p:cNvPr id="4" name="Picture 3"/>
          <p:cNvPicPr>
            <a:picLocks noChangeAspect="1"/>
          </p:cNvPicPr>
          <p:nvPr/>
        </p:nvPicPr>
        <p:blipFill rotWithShape="1">
          <a:blip r:embed="rId2"/>
          <a:srcRect l="20441" t="-10955" r="-53680" b="11683"/>
          <a:stretch/>
        </p:blipFill>
        <p:spPr>
          <a:xfrm>
            <a:off x="6536267" y="3109384"/>
            <a:ext cx="4092786" cy="1733549"/>
          </a:xfrm>
          <a:prstGeom prst="rect">
            <a:avLst/>
          </a:prstGeom>
        </p:spPr>
      </p:pic>
    </p:spTree>
    <p:extLst>
      <p:ext uri="{BB962C8B-B14F-4D97-AF65-F5344CB8AC3E}">
        <p14:creationId xmlns:p14="http://schemas.microsoft.com/office/powerpoint/2010/main" val="2551655187"/>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000" y="205979"/>
            <a:ext cx="3572933" cy="657621"/>
          </a:xfrm>
          <a:ln>
            <a:solidFill>
              <a:schemeClr val="accent3">
                <a:lumMod val="50000"/>
              </a:schemeClr>
            </a:solidFill>
          </a:ln>
        </p:spPr>
        <p:txBody>
          <a:bodyPr>
            <a:normAutofit/>
          </a:bodyPr>
          <a:lstStyle/>
          <a:p>
            <a:r>
              <a:rPr lang="en-US" sz="3200" dirty="0" smtClean="0"/>
              <a:t>My Goals Now </a:t>
            </a:r>
            <a:endParaRPr lang="en-US" sz="3200" dirty="0"/>
          </a:p>
        </p:txBody>
      </p:sp>
      <p:sp>
        <p:nvSpPr>
          <p:cNvPr id="3" name="TextBox 2"/>
          <p:cNvSpPr txBox="1"/>
          <p:nvPr/>
        </p:nvSpPr>
        <p:spPr>
          <a:xfrm>
            <a:off x="762000" y="1589078"/>
            <a:ext cx="6011333" cy="3600986"/>
          </a:xfrm>
          <a:prstGeom prst="rect">
            <a:avLst/>
          </a:prstGeom>
          <a:noFill/>
        </p:spPr>
        <p:txBody>
          <a:bodyPr wrap="square" rtlCol="0">
            <a:spAutoFit/>
          </a:bodyPr>
          <a:lstStyle/>
          <a:p>
            <a:pPr marL="285750" indent="-285750">
              <a:buFont typeface="Arial"/>
              <a:buChar char="•"/>
            </a:pPr>
            <a:r>
              <a:rPr lang="en-US" sz="2400" dirty="0" smtClean="0"/>
              <a:t>First we become Executive Coordinators on the INSIDE in order to make it happen on the OUTSIDE.</a:t>
            </a:r>
            <a:endParaRPr lang="en-US" sz="2400" dirty="0"/>
          </a:p>
          <a:p>
            <a:pPr marL="285750" indent="-285750">
              <a:buFont typeface="Arial"/>
              <a:buChar char="•"/>
            </a:pPr>
            <a:r>
              <a:rPr lang="en-US" sz="2400" dirty="0" smtClean="0"/>
              <a:t>Lessons </a:t>
            </a:r>
            <a:r>
              <a:rPr lang="mr-IN" sz="2400" dirty="0" smtClean="0"/>
              <a:t>–</a:t>
            </a:r>
            <a:r>
              <a:rPr lang="en-US" sz="2400" dirty="0" smtClean="0"/>
              <a:t> being willing to step  outside what is comfortable .. Knowing every time I do ..  	I grow.</a:t>
            </a:r>
          </a:p>
          <a:p>
            <a:pPr marL="285750" indent="-285750">
              <a:buFont typeface="Arial"/>
              <a:buChar char="•"/>
            </a:pPr>
            <a:r>
              <a:rPr lang="en-US" sz="2400" dirty="0" smtClean="0"/>
              <a:t>Being willing to put in the time .. 			 And do the work</a:t>
            </a:r>
          </a:p>
          <a:p>
            <a:pPr marL="285750" indent="-285750">
              <a:buFont typeface="Arial"/>
              <a:buChar char="•"/>
            </a:pPr>
            <a:endParaRPr lang="en-US" dirty="0"/>
          </a:p>
          <a:p>
            <a:endParaRPr lang="en-US" dirty="0"/>
          </a:p>
        </p:txBody>
      </p:sp>
      <p:pic>
        <p:nvPicPr>
          <p:cNvPr id="4" name="Picture 3"/>
          <p:cNvPicPr>
            <a:picLocks noChangeAspect="1"/>
          </p:cNvPicPr>
          <p:nvPr/>
        </p:nvPicPr>
        <p:blipFill>
          <a:blip r:embed="rId2"/>
          <a:stretch>
            <a:fillRect/>
          </a:stretch>
        </p:blipFill>
        <p:spPr>
          <a:xfrm>
            <a:off x="6942668" y="1879597"/>
            <a:ext cx="2029178" cy="3043767"/>
          </a:xfrm>
          <a:prstGeom prst="rect">
            <a:avLst/>
          </a:prstGeom>
        </p:spPr>
      </p:pic>
      <p:sp>
        <p:nvSpPr>
          <p:cNvPr id="5" name="Rectangle 4"/>
          <p:cNvSpPr/>
          <p:nvPr/>
        </p:nvSpPr>
        <p:spPr>
          <a:xfrm>
            <a:off x="762000" y="1114051"/>
            <a:ext cx="7975599" cy="461665"/>
          </a:xfrm>
          <a:prstGeom prst="rect">
            <a:avLst/>
          </a:prstGeom>
        </p:spPr>
        <p:txBody>
          <a:bodyPr wrap="square">
            <a:spAutoFit/>
          </a:bodyPr>
          <a:lstStyle/>
          <a:p>
            <a:pPr marL="285750" indent="-285750">
              <a:buFont typeface="Arial"/>
              <a:buChar char="•"/>
            </a:pPr>
            <a:r>
              <a:rPr lang="en-US" sz="2400" dirty="0"/>
              <a:t>January 2017  -- Set goal of Senior Executive Coordinator .. </a:t>
            </a:r>
          </a:p>
        </p:txBody>
      </p:sp>
    </p:spTree>
    <p:extLst>
      <p:ext uri="{BB962C8B-B14F-4D97-AF65-F5344CB8AC3E}">
        <p14:creationId xmlns:p14="http://schemas.microsoft.com/office/powerpoint/2010/main" val="1824524721"/>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914399" y="0"/>
            <a:ext cx="7416801" cy="5143500"/>
          </a:xfrm>
          <a:prstGeom prst="rect">
            <a:avLst/>
          </a:prstGeom>
        </p:spPr>
      </p:pic>
    </p:spTree>
    <p:extLst>
      <p:ext uri="{BB962C8B-B14F-4D97-AF65-F5344CB8AC3E}">
        <p14:creationId xmlns:p14="http://schemas.microsoft.com/office/powerpoint/2010/main" val="2200229111"/>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9468" y="132930"/>
            <a:ext cx="8568266" cy="4801315"/>
          </a:xfrm>
          <a:prstGeom prst="rect">
            <a:avLst/>
          </a:prstGeom>
        </p:spPr>
        <p:txBody>
          <a:bodyPr wrap="square">
            <a:spAutoFit/>
          </a:bodyPr>
          <a:lstStyle/>
          <a:p>
            <a:r>
              <a:rPr lang="en-US" u="sng" dirty="0"/>
              <a:t>Upcoming Events </a:t>
            </a:r>
            <a:r>
              <a:rPr lang="en-US" u="sng" dirty="0" smtClean="0"/>
              <a:t>Calendar</a:t>
            </a:r>
            <a:endParaRPr lang="en-US" dirty="0"/>
          </a:p>
          <a:p>
            <a:r>
              <a:rPr lang="en-US" dirty="0"/>
              <a:t>(Goal:  To have people attend EACH event)</a:t>
            </a:r>
          </a:p>
          <a:p>
            <a:r>
              <a:rPr lang="en-US" dirty="0"/>
              <a:t>(BIG Goal:  To have at least 4 people attend EACH event)</a:t>
            </a:r>
          </a:p>
          <a:p>
            <a:r>
              <a:rPr lang="en-US" dirty="0"/>
              <a:t> </a:t>
            </a:r>
          </a:p>
          <a:p>
            <a:r>
              <a:rPr lang="en-US" u="sng" dirty="0"/>
              <a:t>Affirmation</a:t>
            </a:r>
            <a:r>
              <a:rPr lang="en-US" dirty="0"/>
              <a:t>:  “People are excited when I call to ask them to these events and they want to invite their friends as well. I am confident and clear when I call them and they are excited and willing to attend because they trust me and this company.  I never have trouble finding people to attend any events that I invite them to.”</a:t>
            </a:r>
          </a:p>
          <a:p>
            <a:r>
              <a:rPr lang="en-US" dirty="0"/>
              <a:t> </a:t>
            </a:r>
          </a:p>
          <a:p>
            <a:r>
              <a:rPr lang="en-US" dirty="0"/>
              <a:t>Tuesday, January 24-  8 </a:t>
            </a:r>
            <a:r>
              <a:rPr lang="en-US" dirty="0" err="1"/>
              <a:t>cst</a:t>
            </a:r>
            <a:r>
              <a:rPr lang="en-US" dirty="0"/>
              <a:t>					Thursday, January 26- 7:15cst</a:t>
            </a:r>
          </a:p>
          <a:p>
            <a:r>
              <a:rPr lang="en-US" dirty="0"/>
              <a:t>Natural Medicine Cabinet Zoom					Sleep Health Chat (Becky’s line) </a:t>
            </a:r>
          </a:p>
          <a:p>
            <a:r>
              <a:rPr lang="en-US" dirty="0"/>
              <a:t>1.								1.</a:t>
            </a:r>
          </a:p>
          <a:p>
            <a:r>
              <a:rPr lang="en-US" dirty="0"/>
              <a:t>2.								2.</a:t>
            </a:r>
          </a:p>
          <a:p>
            <a:r>
              <a:rPr lang="en-US" dirty="0"/>
              <a:t>3.								3.</a:t>
            </a:r>
          </a:p>
          <a:p>
            <a:r>
              <a:rPr lang="en-US" dirty="0"/>
              <a:t>4.								4.</a:t>
            </a:r>
          </a:p>
          <a:p>
            <a:r>
              <a:rPr lang="en-US" dirty="0"/>
              <a:t>5.								5.</a:t>
            </a:r>
          </a:p>
          <a:p>
            <a:r>
              <a:rPr lang="en-US" dirty="0"/>
              <a:t>6.								6</a:t>
            </a:r>
            <a:r>
              <a:rPr lang="en-US" dirty="0" smtClean="0"/>
              <a:t>.							</a:t>
            </a:r>
            <a:r>
              <a:rPr lang="en-US" dirty="0" err="1" smtClean="0"/>
              <a:t>francine</a:t>
            </a:r>
            <a:endParaRPr lang="en-US" dirty="0"/>
          </a:p>
        </p:txBody>
      </p:sp>
    </p:spTree>
    <p:extLst>
      <p:ext uri="{BB962C8B-B14F-4D97-AF65-F5344CB8AC3E}">
        <p14:creationId xmlns:p14="http://schemas.microsoft.com/office/powerpoint/2010/main" val="23827911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5600" y="342185"/>
            <a:ext cx="8432800" cy="4462761"/>
          </a:xfrm>
          <a:prstGeom prst="rect">
            <a:avLst/>
          </a:prstGeom>
        </p:spPr>
        <p:txBody>
          <a:bodyPr wrap="square">
            <a:spAutoFit/>
          </a:bodyPr>
          <a:lstStyle/>
          <a:p>
            <a:r>
              <a:rPr lang="en-US" dirty="0"/>
              <a:t>***</a:t>
            </a:r>
            <a:r>
              <a:rPr lang="en-US" dirty="0" smtClean="0"/>
              <a:t>* </a:t>
            </a:r>
            <a:r>
              <a:rPr lang="en-US" dirty="0"/>
              <a:t>3 people at each event who </a:t>
            </a:r>
            <a:r>
              <a:rPr lang="en-US" dirty="0" smtClean="0"/>
              <a:t>order, (the </a:t>
            </a:r>
            <a:r>
              <a:rPr lang="en-US" dirty="0"/>
              <a:t>average order is 50 </a:t>
            </a:r>
            <a:r>
              <a:rPr lang="en-US" dirty="0" err="1"/>
              <a:t>pv</a:t>
            </a:r>
            <a:r>
              <a:rPr lang="en-US" dirty="0" smtClean="0"/>
              <a:t>.)</a:t>
            </a:r>
          </a:p>
          <a:p>
            <a:r>
              <a:rPr lang="en-US" dirty="0" smtClean="0"/>
              <a:t>  	 </a:t>
            </a:r>
            <a:r>
              <a:rPr lang="en-US" dirty="0"/>
              <a:t>3 people x 4 </a:t>
            </a:r>
            <a:r>
              <a:rPr lang="en-US" dirty="0" smtClean="0"/>
              <a:t>events = 12  </a:t>
            </a:r>
            <a:r>
              <a:rPr lang="en-US" dirty="0"/>
              <a:t>x 50 </a:t>
            </a:r>
            <a:r>
              <a:rPr lang="en-US" dirty="0" smtClean="0"/>
              <a:t>PV </a:t>
            </a:r>
            <a:r>
              <a:rPr lang="en-US" dirty="0"/>
              <a:t>= 600 PV! </a:t>
            </a:r>
            <a:endParaRPr lang="en-US" dirty="0" smtClean="0"/>
          </a:p>
          <a:p>
            <a:r>
              <a:rPr lang="en-US" dirty="0" smtClean="0"/>
              <a:t> </a:t>
            </a:r>
            <a:r>
              <a:rPr lang="en-US" sz="2000" b="1" dirty="0"/>
              <a:t>For February, 3 people x 8 events = 24 x 50 </a:t>
            </a:r>
            <a:r>
              <a:rPr lang="en-US" sz="2000" b="1" dirty="0" smtClean="0"/>
              <a:t>PV </a:t>
            </a:r>
            <a:r>
              <a:rPr lang="en-US" sz="2000" b="1" dirty="0"/>
              <a:t>= </a:t>
            </a:r>
            <a:r>
              <a:rPr lang="en-US" sz="3200" dirty="0"/>
              <a:t>1200 PV!  </a:t>
            </a:r>
          </a:p>
          <a:p>
            <a:r>
              <a:rPr lang="en-US" dirty="0"/>
              <a:t> </a:t>
            </a:r>
          </a:p>
          <a:p>
            <a:r>
              <a:rPr lang="en-US" dirty="0"/>
              <a:t>***</a:t>
            </a:r>
            <a:r>
              <a:rPr lang="en-US" dirty="0" smtClean="0"/>
              <a:t>*</a:t>
            </a:r>
            <a:r>
              <a:rPr lang="en-US" dirty="0"/>
              <a:t>O</a:t>
            </a:r>
            <a:r>
              <a:rPr lang="en-US" dirty="0" smtClean="0"/>
              <a:t>ur </a:t>
            </a:r>
            <a:r>
              <a:rPr lang="en-US" dirty="0"/>
              <a:t>job is to invite </a:t>
            </a:r>
            <a:r>
              <a:rPr lang="en-US" dirty="0" smtClean="0"/>
              <a:t>--and </a:t>
            </a:r>
            <a:r>
              <a:rPr lang="en-US" dirty="0"/>
              <a:t>when </a:t>
            </a:r>
            <a:r>
              <a:rPr lang="en-US" dirty="0" smtClean="0"/>
              <a:t> </a:t>
            </a:r>
            <a:r>
              <a:rPr lang="en-US" dirty="0"/>
              <a:t>inviting, ask that person who else they know who would be interested in attending.  Instant Referrals!  </a:t>
            </a:r>
            <a:endParaRPr lang="en-US" dirty="0" smtClean="0"/>
          </a:p>
          <a:p>
            <a:r>
              <a:rPr lang="en-US" dirty="0" smtClean="0"/>
              <a:t>	 Reward  </a:t>
            </a:r>
            <a:r>
              <a:rPr lang="en-US" dirty="0"/>
              <a:t>customers </a:t>
            </a:r>
            <a:r>
              <a:rPr lang="en-US" dirty="0" smtClean="0"/>
              <a:t>for </a:t>
            </a:r>
            <a:r>
              <a:rPr lang="en-US" dirty="0"/>
              <a:t>referrals when an order is placed.  </a:t>
            </a:r>
          </a:p>
          <a:p>
            <a:r>
              <a:rPr lang="en-US" dirty="0"/>
              <a:t> </a:t>
            </a:r>
          </a:p>
          <a:p>
            <a:r>
              <a:rPr lang="en-US" dirty="0"/>
              <a:t>**** </a:t>
            </a:r>
            <a:r>
              <a:rPr lang="en-US" dirty="0" smtClean="0"/>
              <a:t> </a:t>
            </a:r>
            <a:r>
              <a:rPr lang="en-US" dirty="0"/>
              <a:t>A</a:t>
            </a:r>
            <a:r>
              <a:rPr lang="en-US" dirty="0" smtClean="0"/>
              <a:t>ll </a:t>
            </a:r>
            <a:r>
              <a:rPr lang="en-US" dirty="0"/>
              <a:t>of these new customers are going to earn </a:t>
            </a:r>
            <a:r>
              <a:rPr lang="en-US" dirty="0" smtClean="0"/>
              <a:t>you </a:t>
            </a:r>
            <a:r>
              <a:rPr lang="en-US" dirty="0"/>
              <a:t>POWER BONUS POINTS! </a:t>
            </a:r>
            <a:endParaRPr lang="en-US" dirty="0" smtClean="0"/>
          </a:p>
          <a:p>
            <a:r>
              <a:rPr lang="en-US" dirty="0" smtClean="0"/>
              <a:t> 	Every </a:t>
            </a:r>
            <a:r>
              <a:rPr lang="en-US" dirty="0"/>
              <a:t>time you get 15 points (a new customer with 50 </a:t>
            </a:r>
            <a:r>
              <a:rPr lang="en-US" dirty="0" smtClean="0"/>
              <a:t>PV </a:t>
            </a:r>
            <a:r>
              <a:rPr lang="en-US" dirty="0"/>
              <a:t>is 1 point</a:t>
            </a:r>
            <a:r>
              <a:rPr lang="en-US" dirty="0" smtClean="0"/>
              <a:t>,</a:t>
            </a:r>
          </a:p>
          <a:p>
            <a:r>
              <a:rPr lang="en-US" dirty="0" smtClean="0"/>
              <a:t> 	a </a:t>
            </a:r>
            <a:r>
              <a:rPr lang="en-US" dirty="0"/>
              <a:t>new customer with 100 </a:t>
            </a:r>
            <a:r>
              <a:rPr lang="en-US" dirty="0" smtClean="0"/>
              <a:t>PV </a:t>
            </a:r>
            <a:r>
              <a:rPr lang="en-US" dirty="0"/>
              <a:t>is 2 points), you get $150!!!  </a:t>
            </a:r>
            <a:r>
              <a:rPr lang="en-US" dirty="0" smtClean="0"/>
              <a:t>)</a:t>
            </a:r>
          </a:p>
          <a:p>
            <a:endParaRPr lang="en-US" dirty="0"/>
          </a:p>
          <a:p>
            <a:r>
              <a:rPr lang="en-US" dirty="0" smtClean="0"/>
              <a:t>8 new members X 100 PV =  2 sponsoring </a:t>
            </a:r>
            <a:r>
              <a:rPr lang="en-US" dirty="0" err="1" smtClean="0"/>
              <a:t>pts</a:t>
            </a:r>
            <a:r>
              <a:rPr lang="en-US" dirty="0" smtClean="0"/>
              <a:t> each  or 16 points and a Power Bonus!</a:t>
            </a:r>
          </a:p>
          <a:p>
            <a:r>
              <a:rPr lang="en-US" dirty="0" smtClean="0"/>
              <a:t>Scheduling 2 events a week in February x  3 attending each =  6 new members a week</a:t>
            </a:r>
          </a:p>
          <a:p>
            <a:r>
              <a:rPr lang="en-US" dirty="0"/>
              <a:t> </a:t>
            </a:r>
          </a:p>
        </p:txBody>
      </p:sp>
    </p:spTree>
    <p:extLst>
      <p:ext uri="{BB962C8B-B14F-4D97-AF65-F5344CB8AC3E}">
        <p14:creationId xmlns:p14="http://schemas.microsoft.com/office/powerpoint/2010/main" val="18273480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205979"/>
            <a:ext cx="7670800" cy="708421"/>
          </a:xfrm>
          <a:ln>
            <a:solidFill>
              <a:schemeClr val="bg2">
                <a:lumMod val="50000"/>
              </a:schemeClr>
            </a:solidFill>
          </a:ln>
        </p:spPr>
        <p:txBody>
          <a:bodyPr>
            <a:normAutofit/>
          </a:bodyPr>
          <a:lstStyle/>
          <a:p>
            <a:r>
              <a:rPr lang="en-US" sz="3200" dirty="0" smtClean="0"/>
              <a:t>OK Courageous Leaders .. Time fo</a:t>
            </a:r>
            <a:r>
              <a:rPr lang="en-US" sz="3200" dirty="0"/>
              <a:t>r</a:t>
            </a:r>
            <a:r>
              <a:rPr lang="en-US" sz="3200" dirty="0" smtClean="0"/>
              <a:t> Action!</a:t>
            </a:r>
            <a:endParaRPr lang="en-US" sz="3200" dirty="0"/>
          </a:p>
        </p:txBody>
      </p:sp>
      <p:sp>
        <p:nvSpPr>
          <p:cNvPr id="6" name="TextBox 5"/>
          <p:cNvSpPr txBox="1"/>
          <p:nvPr/>
        </p:nvSpPr>
        <p:spPr>
          <a:xfrm>
            <a:off x="304800" y="1063229"/>
            <a:ext cx="7823200" cy="3785652"/>
          </a:xfrm>
          <a:prstGeom prst="rect">
            <a:avLst/>
          </a:prstGeom>
          <a:noFill/>
        </p:spPr>
        <p:txBody>
          <a:bodyPr wrap="square" rtlCol="0">
            <a:spAutoFit/>
          </a:bodyPr>
          <a:lstStyle/>
          <a:p>
            <a:pPr marL="285750" indent="-285750">
              <a:buFont typeface="Arial"/>
              <a:buChar char="•"/>
            </a:pPr>
            <a:r>
              <a:rPr lang="en-US" sz="2000" dirty="0" smtClean="0"/>
              <a:t>Create our goals for February </a:t>
            </a:r>
            <a:r>
              <a:rPr lang="mr-IN" sz="2000" dirty="0" smtClean="0"/>
              <a:t>…</a:t>
            </a:r>
            <a:r>
              <a:rPr lang="en-US" sz="2000" dirty="0" smtClean="0"/>
              <a:t>  </a:t>
            </a:r>
          </a:p>
          <a:p>
            <a:r>
              <a:rPr lang="en-US" sz="2000" dirty="0"/>
              <a:t>	</a:t>
            </a:r>
            <a:r>
              <a:rPr lang="en-US" sz="2000" dirty="0" smtClean="0"/>
              <a:t> ex   -- 1000 NEW PV </a:t>
            </a:r>
          </a:p>
          <a:p>
            <a:r>
              <a:rPr lang="en-US" sz="2000" dirty="0"/>
              <a:t>	</a:t>
            </a:r>
            <a:r>
              <a:rPr lang="en-US" sz="2000" dirty="0" smtClean="0"/>
              <a:t>	--  sponsor 3 new members each week</a:t>
            </a:r>
          </a:p>
          <a:p>
            <a:r>
              <a:rPr lang="en-US" sz="2000" dirty="0"/>
              <a:t>	</a:t>
            </a:r>
            <a:r>
              <a:rPr lang="en-US" sz="2000" dirty="0" smtClean="0"/>
              <a:t>	</a:t>
            </a:r>
          </a:p>
          <a:p>
            <a:pPr marL="285750" indent="-285750">
              <a:buFont typeface="Arial"/>
              <a:buChar char="•"/>
            </a:pPr>
            <a:r>
              <a:rPr lang="en-US" sz="2000" dirty="0" smtClean="0"/>
              <a:t>Schedule at least 4 events </a:t>
            </a:r>
            <a:r>
              <a:rPr lang="mr-IN" sz="2000" dirty="0" smtClean="0"/>
              <a:t>–</a:t>
            </a:r>
            <a:r>
              <a:rPr lang="en-US" sz="2000" dirty="0" smtClean="0"/>
              <a:t> </a:t>
            </a:r>
          </a:p>
          <a:p>
            <a:pPr marL="285750" indent="-285750">
              <a:buFont typeface="Arial"/>
              <a:buChar char="•"/>
            </a:pPr>
            <a:r>
              <a:rPr lang="en-US" sz="2000" dirty="0" smtClean="0"/>
              <a:t>Review 8 Weeks to Director session on Inviting </a:t>
            </a:r>
            <a:r>
              <a:rPr lang="mr-IN" sz="2000" dirty="0" smtClean="0"/>
              <a:t>–</a:t>
            </a:r>
            <a:r>
              <a:rPr lang="en-US" sz="2000" dirty="0" smtClean="0"/>
              <a:t> which reminds us to invite by expressing WHY you are scheduling the event .. WHY they would want to attend .</a:t>
            </a:r>
          </a:p>
          <a:p>
            <a:r>
              <a:rPr lang="en-US" sz="2000" dirty="0" smtClean="0"/>
              <a:t>Fellow roosters, our role is to wake people up to the importance of prevention and wellness </a:t>
            </a:r>
            <a:r>
              <a:rPr lang="mr-IN" sz="2000" dirty="0" smtClean="0"/>
              <a:t>…</a:t>
            </a:r>
            <a:r>
              <a:rPr lang="en-US" sz="2000" dirty="0" smtClean="0"/>
              <a:t> </a:t>
            </a:r>
          </a:p>
          <a:p>
            <a:r>
              <a:rPr lang="en-US" sz="2000" dirty="0" smtClean="0"/>
              <a:t>And to wake ourselves up to see the greatness that lies within !</a:t>
            </a:r>
          </a:p>
          <a:p>
            <a:pPr marL="285750" indent="-285750">
              <a:buFont typeface="Arial"/>
              <a:buChar char="•"/>
            </a:pPr>
            <a:endParaRPr lang="en-US" sz="2000" dirty="0"/>
          </a:p>
        </p:txBody>
      </p:sp>
      <p:pic>
        <p:nvPicPr>
          <p:cNvPr id="2" name="Picture 1"/>
          <p:cNvPicPr>
            <a:picLocks noChangeAspect="1"/>
          </p:cNvPicPr>
          <p:nvPr/>
        </p:nvPicPr>
        <p:blipFill>
          <a:blip r:embed="rId2"/>
          <a:stretch>
            <a:fillRect/>
          </a:stretch>
        </p:blipFill>
        <p:spPr>
          <a:xfrm>
            <a:off x="5571067" y="1063229"/>
            <a:ext cx="3454400" cy="1442904"/>
          </a:xfrm>
          <a:prstGeom prst="rect">
            <a:avLst/>
          </a:prstGeom>
        </p:spPr>
      </p:pic>
    </p:spTree>
    <p:extLst>
      <p:ext uri="{BB962C8B-B14F-4D97-AF65-F5344CB8AC3E}">
        <p14:creationId xmlns:p14="http://schemas.microsoft.com/office/powerpoint/2010/main" val="10264935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Shape 81"/>
          <p:cNvSpPr txBox="1">
            <a:spLocks noGrp="1"/>
          </p:cNvSpPr>
          <p:nvPr>
            <p:ph type="ctrTitle"/>
          </p:nvPr>
        </p:nvSpPr>
        <p:spPr>
          <a:xfrm>
            <a:off x="0" y="686075"/>
            <a:ext cx="9144000" cy="682800"/>
          </a:xfrm>
          <a:prstGeom prst="rect">
            <a:avLst/>
          </a:prstGeom>
        </p:spPr>
        <p:txBody>
          <a:bodyPr lIns="91425" tIns="91425" rIns="91425" bIns="91425" anchor="b" anchorCtr="0">
            <a:noAutofit/>
          </a:bodyPr>
          <a:lstStyle/>
          <a:p>
            <a:pPr lvl="0" rtl="0">
              <a:spcBef>
                <a:spcPts val="0"/>
              </a:spcBef>
              <a:buNone/>
            </a:pPr>
            <a:r>
              <a:rPr lang="en" sz="3600">
                <a:solidFill>
                  <a:srgbClr val="38761D"/>
                </a:solidFill>
              </a:rPr>
              <a:t>Today’s Challenges 2.</a:t>
            </a:r>
          </a:p>
        </p:txBody>
      </p:sp>
      <p:cxnSp>
        <p:nvCxnSpPr>
          <p:cNvPr id="82" name="Shape 82"/>
          <p:cNvCxnSpPr/>
          <p:nvPr/>
        </p:nvCxnSpPr>
        <p:spPr>
          <a:xfrm flipH="1">
            <a:off x="404075" y="436625"/>
            <a:ext cx="1500" cy="1181700"/>
          </a:xfrm>
          <a:prstGeom prst="straightConnector1">
            <a:avLst/>
          </a:prstGeom>
          <a:noFill/>
          <a:ln w="28575" cap="flat" cmpd="sng">
            <a:solidFill>
              <a:srgbClr val="6AA84F"/>
            </a:solidFill>
            <a:prstDash val="solid"/>
            <a:round/>
            <a:headEnd type="none" w="lg" len="lg"/>
            <a:tailEnd type="none" w="lg" len="lg"/>
          </a:ln>
        </p:spPr>
      </p:cxnSp>
      <p:cxnSp>
        <p:nvCxnSpPr>
          <p:cNvPr id="83" name="Shape 83"/>
          <p:cNvCxnSpPr/>
          <p:nvPr/>
        </p:nvCxnSpPr>
        <p:spPr>
          <a:xfrm>
            <a:off x="404125" y="451900"/>
            <a:ext cx="1157400" cy="0"/>
          </a:xfrm>
          <a:prstGeom prst="straightConnector1">
            <a:avLst/>
          </a:prstGeom>
          <a:noFill/>
          <a:ln w="28575" cap="flat" cmpd="sng">
            <a:solidFill>
              <a:srgbClr val="6AA84F"/>
            </a:solidFill>
            <a:prstDash val="solid"/>
            <a:round/>
            <a:headEnd type="none" w="lg" len="lg"/>
            <a:tailEnd type="none" w="lg" len="lg"/>
          </a:ln>
        </p:spPr>
      </p:cxnSp>
      <p:cxnSp>
        <p:nvCxnSpPr>
          <p:cNvPr id="84" name="Shape 84"/>
          <p:cNvCxnSpPr/>
          <p:nvPr/>
        </p:nvCxnSpPr>
        <p:spPr>
          <a:xfrm>
            <a:off x="7393775" y="4750400"/>
            <a:ext cx="1126200" cy="5400"/>
          </a:xfrm>
          <a:prstGeom prst="straightConnector1">
            <a:avLst/>
          </a:prstGeom>
          <a:noFill/>
          <a:ln w="28575" cap="flat" cmpd="sng">
            <a:solidFill>
              <a:srgbClr val="6AA84F"/>
            </a:solidFill>
            <a:prstDash val="solid"/>
            <a:round/>
            <a:headEnd type="none" w="lg" len="lg"/>
            <a:tailEnd type="none" w="lg" len="lg"/>
          </a:ln>
        </p:spPr>
      </p:cxnSp>
      <p:cxnSp>
        <p:nvCxnSpPr>
          <p:cNvPr id="85" name="Shape 85"/>
          <p:cNvCxnSpPr/>
          <p:nvPr/>
        </p:nvCxnSpPr>
        <p:spPr>
          <a:xfrm flipH="1">
            <a:off x="8519925" y="3592450"/>
            <a:ext cx="1500" cy="1163400"/>
          </a:xfrm>
          <a:prstGeom prst="straightConnector1">
            <a:avLst/>
          </a:prstGeom>
          <a:noFill/>
          <a:ln w="28575" cap="flat" cmpd="sng">
            <a:solidFill>
              <a:srgbClr val="6AA84F"/>
            </a:solidFill>
            <a:prstDash val="solid"/>
            <a:round/>
            <a:headEnd type="none" w="lg" len="lg"/>
            <a:tailEnd type="none" w="lg" len="lg"/>
          </a:ln>
        </p:spPr>
      </p:cxnSp>
      <p:sp>
        <p:nvSpPr>
          <p:cNvPr id="86" name="Shape 86"/>
          <p:cNvSpPr txBox="1"/>
          <p:nvPr/>
        </p:nvSpPr>
        <p:spPr>
          <a:xfrm>
            <a:off x="2369475" y="3049062"/>
            <a:ext cx="6103800" cy="1267500"/>
          </a:xfrm>
          <a:prstGeom prst="rect">
            <a:avLst/>
          </a:prstGeom>
          <a:noFill/>
          <a:ln>
            <a:noFill/>
          </a:ln>
        </p:spPr>
        <p:txBody>
          <a:bodyPr lIns="91425" tIns="91425" rIns="91425" bIns="91425" anchor="t" anchorCtr="0">
            <a:noAutofit/>
          </a:bodyPr>
          <a:lstStyle/>
          <a:p>
            <a:pPr lvl="0" rtl="0">
              <a:spcBef>
                <a:spcPts val="0"/>
              </a:spcBef>
              <a:buNone/>
            </a:pPr>
            <a:r>
              <a:rPr lang="en" sz="2400"/>
              <a:t>“Financial issues &amp; money fights  are the leading cause of divorce in America today.”</a:t>
            </a:r>
          </a:p>
          <a:p>
            <a:pPr marL="5029200" lvl="0" indent="-342900" rtl="0">
              <a:spcBef>
                <a:spcPts val="0"/>
              </a:spcBef>
              <a:buSzPct val="100000"/>
              <a:buChar char="-"/>
            </a:pPr>
            <a:r>
              <a:rPr lang="en" sz="1800"/>
              <a:t>CNBC</a:t>
            </a:r>
          </a:p>
        </p:txBody>
      </p:sp>
      <p:sp>
        <p:nvSpPr>
          <p:cNvPr id="87" name="Shape 87"/>
          <p:cNvSpPr txBox="1"/>
          <p:nvPr/>
        </p:nvSpPr>
        <p:spPr>
          <a:xfrm>
            <a:off x="404124" y="1488700"/>
            <a:ext cx="6146700" cy="1267500"/>
          </a:xfrm>
          <a:prstGeom prst="rect">
            <a:avLst/>
          </a:prstGeom>
          <a:noFill/>
          <a:ln>
            <a:noFill/>
          </a:ln>
        </p:spPr>
        <p:txBody>
          <a:bodyPr lIns="91425" tIns="91425" rIns="91425" bIns="91425" anchor="t" anchorCtr="0">
            <a:noAutofit/>
          </a:bodyPr>
          <a:lstStyle/>
          <a:p>
            <a:pPr marL="0" lvl="0" indent="0" rtl="0">
              <a:spcBef>
                <a:spcPts val="0"/>
              </a:spcBef>
              <a:buNone/>
            </a:pPr>
            <a:r>
              <a:rPr lang="en" sz="2400"/>
              <a:t>“ One-Third of adults lose nightly sleep</a:t>
            </a:r>
          </a:p>
          <a:p>
            <a:pPr marL="0" lvl="0" indent="0" rtl="0">
              <a:spcBef>
                <a:spcPts val="0"/>
              </a:spcBef>
              <a:buNone/>
            </a:pPr>
            <a:r>
              <a:rPr lang="en" sz="2400"/>
              <a:t>     over atleast one financial concern”                                                          </a:t>
            </a:r>
            <a:r>
              <a:rPr lang="en">
                <a:solidFill>
                  <a:srgbClr val="FFFFFF"/>
                </a:solidFill>
              </a:rPr>
              <a:t>-</a:t>
            </a:r>
            <a:r>
              <a:rPr lang="en"/>
              <a:t>                                                                               -USNEWS.com </a:t>
            </a:r>
          </a:p>
        </p:txBody>
      </p:sp>
      <p:pic>
        <p:nvPicPr>
          <p:cNvPr id="88" name="Shape 88"/>
          <p:cNvPicPr preferRelativeResize="0"/>
          <p:nvPr/>
        </p:nvPicPr>
        <p:blipFill>
          <a:blip r:embed="rId3">
            <a:alphaModFix/>
          </a:blip>
          <a:stretch>
            <a:fillRect/>
          </a:stretch>
        </p:blipFill>
        <p:spPr>
          <a:xfrm>
            <a:off x="5985875" y="1539049"/>
            <a:ext cx="2059658" cy="1076174"/>
          </a:xfrm>
          <a:prstGeom prst="rect">
            <a:avLst/>
          </a:prstGeom>
          <a:noFill/>
          <a:ln>
            <a:noFill/>
          </a:ln>
        </p:spPr>
      </p:pic>
      <p:pic>
        <p:nvPicPr>
          <p:cNvPr id="89" name="Shape 89"/>
          <p:cNvPicPr preferRelativeResize="0"/>
          <p:nvPr/>
        </p:nvPicPr>
        <p:blipFill>
          <a:blip r:embed="rId4">
            <a:alphaModFix/>
          </a:blip>
          <a:stretch>
            <a:fillRect/>
          </a:stretch>
        </p:blipFill>
        <p:spPr>
          <a:xfrm>
            <a:off x="418099" y="2876024"/>
            <a:ext cx="1904718" cy="1267500"/>
          </a:xfrm>
          <a:prstGeom prst="rect">
            <a:avLst/>
          </a:prstGeom>
          <a:noFill/>
          <a:ln>
            <a:noFill/>
          </a:ln>
        </p:spPr>
      </p:pic>
    </p:spTree>
    <p:extLst>
      <p:ext uri="{BB962C8B-B14F-4D97-AF65-F5344CB8AC3E}">
        <p14:creationId xmlns:p14="http://schemas.microsoft.com/office/powerpoint/2010/main" val="25090026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31332" y="739379"/>
            <a:ext cx="7145868" cy="3934220"/>
          </a:xfrm>
        </p:spPr>
        <p:txBody>
          <a:bodyPr>
            <a:normAutofit fontScale="92500" lnSpcReduction="10000"/>
          </a:bodyPr>
          <a:lstStyle/>
          <a:p>
            <a:pPr marL="0" indent="0">
              <a:buNone/>
            </a:pPr>
            <a:r>
              <a:rPr lang="en-US" sz="2000" i="1" dirty="0" smtClean="0"/>
              <a:t>	</a:t>
            </a:r>
            <a:r>
              <a:rPr lang="en-US" sz="2400" i="1" dirty="0" smtClean="0"/>
              <a:t>I </a:t>
            </a:r>
            <a:r>
              <a:rPr lang="en-US" sz="2400" i="1" dirty="0"/>
              <a:t>learned that courage was not the absence of fear, </a:t>
            </a:r>
            <a:r>
              <a:rPr lang="en-US" sz="2400" i="1" dirty="0" smtClean="0"/>
              <a:t>		but </a:t>
            </a:r>
            <a:r>
              <a:rPr lang="en-US" sz="2400" i="1" dirty="0"/>
              <a:t>the triumph over it</a:t>
            </a:r>
            <a:r>
              <a:rPr lang="en-US" sz="2400" i="1" dirty="0" smtClean="0"/>
              <a:t>.</a:t>
            </a:r>
          </a:p>
          <a:p>
            <a:pPr marL="0" indent="0">
              <a:buNone/>
            </a:pPr>
            <a:endParaRPr lang="en-US" sz="2400" i="1" dirty="0" smtClean="0"/>
          </a:p>
          <a:p>
            <a:pPr marL="0" indent="0" algn="ctr">
              <a:buNone/>
            </a:pPr>
            <a:r>
              <a:rPr lang="en-US" sz="2400" i="1" dirty="0" smtClean="0"/>
              <a:t> </a:t>
            </a:r>
            <a:r>
              <a:rPr lang="en-US" sz="2400" i="1" dirty="0"/>
              <a:t>The brave </a:t>
            </a:r>
            <a:r>
              <a:rPr lang="en-US" sz="2400" i="1" dirty="0" smtClean="0"/>
              <a:t>ones are </a:t>
            </a:r>
            <a:r>
              <a:rPr lang="en-US" sz="2400" i="1" dirty="0"/>
              <a:t>not </a:t>
            </a:r>
            <a:r>
              <a:rPr lang="en-US" sz="2400" i="1" dirty="0" smtClean="0"/>
              <a:t>those </a:t>
            </a:r>
            <a:r>
              <a:rPr lang="en-US" sz="2400" i="1" dirty="0"/>
              <a:t>who </a:t>
            </a:r>
            <a:r>
              <a:rPr lang="en-US" sz="2400" i="1" dirty="0" smtClean="0"/>
              <a:t>do </a:t>
            </a:r>
            <a:r>
              <a:rPr lang="en-US" sz="2400" i="1" dirty="0"/>
              <a:t>not feel afraid</a:t>
            </a:r>
            <a:r>
              <a:rPr lang="en-US" sz="2400" i="1" dirty="0" smtClean="0"/>
              <a:t>,		 </a:t>
            </a:r>
            <a:r>
              <a:rPr lang="en-US" sz="2400" i="1" dirty="0"/>
              <a:t>but </a:t>
            </a:r>
            <a:r>
              <a:rPr lang="en-US" sz="2400" i="1" dirty="0" smtClean="0"/>
              <a:t>those </a:t>
            </a:r>
            <a:r>
              <a:rPr lang="en-US" sz="2400" i="1" dirty="0"/>
              <a:t>who </a:t>
            </a:r>
            <a:r>
              <a:rPr lang="en-US" sz="2400" i="1" dirty="0" smtClean="0"/>
              <a:t>conquer </a:t>
            </a:r>
            <a:r>
              <a:rPr lang="en-US" sz="2400" i="1" dirty="0"/>
              <a:t>that fear</a:t>
            </a:r>
            <a:r>
              <a:rPr lang="en-US" sz="2400" i="1" dirty="0" smtClean="0"/>
              <a:t>.</a:t>
            </a:r>
          </a:p>
          <a:p>
            <a:pPr marL="0" indent="0">
              <a:buNone/>
            </a:pPr>
            <a:endParaRPr lang="en-US" sz="2400" dirty="0"/>
          </a:p>
          <a:p>
            <a:pPr marL="0" indent="0">
              <a:buNone/>
            </a:pPr>
            <a:r>
              <a:rPr lang="en-US" sz="2400" i="1" dirty="0" smtClean="0"/>
              <a:t>	It </a:t>
            </a:r>
            <a:r>
              <a:rPr lang="en-US" sz="2400" i="1" dirty="0"/>
              <a:t>always seems impossible until it's done</a:t>
            </a:r>
            <a:r>
              <a:rPr lang="en-US" sz="2400" i="1" dirty="0" smtClean="0"/>
              <a:t>.</a:t>
            </a:r>
          </a:p>
          <a:p>
            <a:pPr marL="0" indent="0">
              <a:buNone/>
            </a:pPr>
            <a:endParaRPr lang="en-US" sz="2400" dirty="0"/>
          </a:p>
          <a:p>
            <a:pPr marL="0" indent="0" algn="ctr">
              <a:buNone/>
            </a:pPr>
            <a:r>
              <a:rPr lang="en-US" sz="2400" dirty="0"/>
              <a:t>“</a:t>
            </a:r>
            <a:r>
              <a:rPr lang="en-US" sz="2400" i="1" dirty="0"/>
              <a:t>Do not judge me by my </a:t>
            </a:r>
            <a:r>
              <a:rPr lang="en-US" sz="2400" i="1" dirty="0" smtClean="0"/>
              <a:t>successes. Judge </a:t>
            </a:r>
            <a:r>
              <a:rPr lang="en-US" sz="2400" i="1" dirty="0"/>
              <a:t>me by how many times I fell down and got back up again.” </a:t>
            </a:r>
            <a:br>
              <a:rPr lang="en-US" sz="2400" i="1" dirty="0"/>
            </a:br>
            <a:r>
              <a:rPr lang="en-US" sz="2400" dirty="0"/>
              <a:t>― </a:t>
            </a:r>
            <a:r>
              <a:rPr lang="en-US" sz="2400" dirty="0">
                <a:hlinkClick r:id="rId2"/>
              </a:rPr>
              <a:t>Nelson Mandela</a:t>
            </a:r>
            <a:endParaRPr lang="en-US" sz="2400" dirty="0"/>
          </a:p>
        </p:txBody>
      </p:sp>
    </p:spTree>
    <p:extLst>
      <p:ext uri="{BB962C8B-B14F-4D97-AF65-F5344CB8AC3E}">
        <p14:creationId xmlns:p14="http://schemas.microsoft.com/office/powerpoint/2010/main" val="3059071401"/>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6087896" y="2624667"/>
            <a:ext cx="2920637" cy="2502429"/>
          </a:xfrm>
          <a:prstGeom prst="rect">
            <a:avLst/>
          </a:prstGeom>
        </p:spPr>
      </p:pic>
      <p:sp>
        <p:nvSpPr>
          <p:cNvPr id="2" name="Title 1"/>
          <p:cNvSpPr>
            <a:spLocks noGrp="1"/>
          </p:cNvSpPr>
          <p:nvPr>
            <p:ph type="title" idx="4294967295"/>
          </p:nvPr>
        </p:nvSpPr>
        <p:spPr>
          <a:xfrm>
            <a:off x="918633" y="271463"/>
            <a:ext cx="6972300" cy="582612"/>
          </a:xfrm>
          <a:noFill/>
          <a:ln>
            <a:solidFill>
              <a:schemeClr val="accent2">
                <a:lumMod val="75000"/>
              </a:schemeClr>
            </a:solidFill>
          </a:ln>
        </p:spPr>
        <p:txBody>
          <a:bodyPr>
            <a:normAutofit/>
          </a:bodyPr>
          <a:lstStyle/>
          <a:p>
            <a:r>
              <a:rPr lang="en-US" sz="2800" dirty="0" smtClean="0"/>
              <a:t>January/ February Strategy Forum Schedule</a:t>
            </a:r>
            <a:endParaRPr lang="en-US" sz="2800" dirty="0"/>
          </a:p>
        </p:txBody>
      </p:sp>
      <p:sp>
        <p:nvSpPr>
          <p:cNvPr id="5" name="TextBox 4"/>
          <p:cNvSpPr txBox="1"/>
          <p:nvPr/>
        </p:nvSpPr>
        <p:spPr>
          <a:xfrm>
            <a:off x="415853" y="909668"/>
            <a:ext cx="7475080" cy="707886"/>
          </a:xfrm>
          <a:prstGeom prst="rect">
            <a:avLst/>
          </a:prstGeom>
          <a:noFill/>
        </p:spPr>
        <p:txBody>
          <a:bodyPr wrap="square" rtlCol="0">
            <a:spAutoFit/>
          </a:bodyPr>
          <a:lstStyle/>
          <a:p>
            <a:r>
              <a:rPr lang="en-US" sz="2000" dirty="0" smtClean="0"/>
              <a:t>#3 Tuesday Jan 31 </a:t>
            </a:r>
            <a:r>
              <a:rPr lang="mr-IN" sz="2000" dirty="0" smtClean="0"/>
              <a:t>–</a:t>
            </a:r>
            <a:r>
              <a:rPr lang="en-US" sz="2000" dirty="0" smtClean="0"/>
              <a:t> Awakening Leader Within </a:t>
            </a:r>
            <a:r>
              <a:rPr lang="mr-IN" sz="2000" dirty="0" smtClean="0"/>
              <a:t>–</a:t>
            </a:r>
            <a:r>
              <a:rPr lang="en-US" sz="2000" dirty="0" smtClean="0"/>
              <a:t> Margaret </a:t>
            </a:r>
            <a:r>
              <a:rPr lang="en-US" sz="2000" dirty="0" err="1" smtClean="0"/>
              <a:t>Trost</a:t>
            </a:r>
            <a:endParaRPr lang="en-US" sz="2000" dirty="0" smtClean="0"/>
          </a:p>
          <a:p>
            <a:endParaRPr lang="en-US" sz="2000" dirty="0" smtClean="0"/>
          </a:p>
        </p:txBody>
      </p:sp>
      <p:sp>
        <p:nvSpPr>
          <p:cNvPr id="3" name="Rectangle 2"/>
          <p:cNvSpPr/>
          <p:nvPr/>
        </p:nvSpPr>
        <p:spPr>
          <a:xfrm>
            <a:off x="415853" y="1374558"/>
            <a:ext cx="7941733" cy="1938992"/>
          </a:xfrm>
          <a:prstGeom prst="rect">
            <a:avLst/>
          </a:prstGeom>
        </p:spPr>
        <p:txBody>
          <a:bodyPr wrap="square">
            <a:spAutoFit/>
          </a:bodyPr>
          <a:lstStyle/>
          <a:p>
            <a:r>
              <a:rPr lang="en-US" sz="2000" dirty="0" smtClean="0"/>
              <a:t>#4 Tuesday February 7 </a:t>
            </a:r>
            <a:r>
              <a:rPr lang="mr-IN" sz="2000" dirty="0" smtClean="0"/>
              <a:t>–</a:t>
            </a:r>
            <a:r>
              <a:rPr lang="en-US" sz="2000" dirty="0" smtClean="0"/>
              <a:t>Charlene </a:t>
            </a:r>
            <a:r>
              <a:rPr lang="en-US" sz="2000" dirty="0" err="1" smtClean="0"/>
              <a:t>Fike</a:t>
            </a:r>
            <a:r>
              <a:rPr lang="en-US" sz="2000" dirty="0" smtClean="0"/>
              <a:t>, Presidential Master Coordinator 						</a:t>
            </a:r>
            <a:r>
              <a:rPr lang="mr-IN" sz="2000" dirty="0" smtClean="0"/>
              <a:t>–</a:t>
            </a:r>
            <a:r>
              <a:rPr lang="en-US" sz="2000" dirty="0" smtClean="0"/>
              <a:t> Financial Needs of American Families </a:t>
            </a:r>
            <a:endParaRPr lang="en-US" sz="2000" dirty="0"/>
          </a:p>
          <a:p>
            <a:r>
              <a:rPr lang="en-US" sz="2000" dirty="0" smtClean="0"/>
              <a:t># 5 Tuesday </a:t>
            </a:r>
            <a:r>
              <a:rPr lang="en-US" sz="2000" dirty="0"/>
              <a:t>February </a:t>
            </a:r>
            <a:r>
              <a:rPr lang="en-US" sz="2000" dirty="0" smtClean="0"/>
              <a:t>14 </a:t>
            </a:r>
            <a:r>
              <a:rPr lang="mr-IN" sz="2000" dirty="0" smtClean="0"/>
              <a:t>–</a:t>
            </a:r>
            <a:r>
              <a:rPr lang="en-US" sz="2000" dirty="0" smtClean="0"/>
              <a:t> Master Coordinator Laura Evans </a:t>
            </a:r>
            <a:r>
              <a:rPr lang="mr-IN" sz="2000" dirty="0" smtClean="0"/>
              <a:t>–</a:t>
            </a:r>
            <a:endParaRPr lang="en-US" sz="2000" dirty="0" smtClean="0"/>
          </a:p>
          <a:p>
            <a:r>
              <a:rPr lang="en-US" sz="2000" dirty="0" smtClean="0"/>
              <a:t>						Architect of Shaklee Dream Plan</a:t>
            </a:r>
          </a:p>
          <a:p>
            <a:r>
              <a:rPr lang="en-US" sz="2000" dirty="0" smtClean="0"/>
              <a:t>#6 February 21 </a:t>
            </a:r>
            <a:r>
              <a:rPr lang="mr-IN" sz="2000" dirty="0" smtClean="0"/>
              <a:t>–</a:t>
            </a:r>
            <a:r>
              <a:rPr lang="en-US" sz="2000" dirty="0" smtClean="0"/>
              <a:t> Marjorie Fine, Senior Executive VP Shaklee Legal</a:t>
            </a:r>
          </a:p>
          <a:p>
            <a:endParaRPr lang="en-US" sz="2000" dirty="0" smtClean="0"/>
          </a:p>
        </p:txBody>
      </p:sp>
      <p:sp>
        <p:nvSpPr>
          <p:cNvPr id="4" name="Rectangle 3"/>
          <p:cNvSpPr/>
          <p:nvPr/>
        </p:nvSpPr>
        <p:spPr>
          <a:xfrm>
            <a:off x="415853" y="3007271"/>
            <a:ext cx="5672043" cy="1938992"/>
          </a:xfrm>
          <a:prstGeom prst="rect">
            <a:avLst/>
          </a:prstGeom>
        </p:spPr>
        <p:txBody>
          <a:bodyPr wrap="square">
            <a:spAutoFit/>
          </a:bodyPr>
          <a:lstStyle/>
          <a:p>
            <a:r>
              <a:rPr lang="en-US" sz="2000" dirty="0"/>
              <a:t>#7 February 28 </a:t>
            </a:r>
            <a:r>
              <a:rPr lang="mr-IN" sz="2000" dirty="0"/>
              <a:t>–</a:t>
            </a:r>
            <a:r>
              <a:rPr lang="en-US" sz="2000" dirty="0"/>
              <a:t> John Maxwell Leadership Concepts </a:t>
            </a:r>
            <a:r>
              <a:rPr lang="en-US" sz="2000" dirty="0" smtClean="0"/>
              <a:t>	with Rebekah </a:t>
            </a:r>
            <a:r>
              <a:rPr lang="en-US" sz="2000" dirty="0"/>
              <a:t>Joy, Leadership &amp; Personal </a:t>
            </a:r>
            <a:r>
              <a:rPr lang="en-US" sz="2000" dirty="0" smtClean="0"/>
              <a:t>	Development </a:t>
            </a:r>
            <a:r>
              <a:rPr lang="en-US" sz="2000" dirty="0"/>
              <a:t>Coach, Trainer, &amp; Speaker with </a:t>
            </a:r>
            <a:r>
              <a:rPr lang="en-US" sz="2000" dirty="0" smtClean="0"/>
              <a:t>	the </a:t>
            </a:r>
            <a:r>
              <a:rPr lang="en-US" sz="2000" dirty="0"/>
              <a:t>John Maxwell </a:t>
            </a:r>
            <a:r>
              <a:rPr lang="en-US" sz="2000" dirty="0" smtClean="0"/>
              <a:t>Team</a:t>
            </a:r>
          </a:p>
          <a:p>
            <a:r>
              <a:rPr lang="en-US" sz="2000" dirty="0" smtClean="0"/>
              <a:t>#8 March 7 </a:t>
            </a:r>
            <a:r>
              <a:rPr lang="mr-IN" sz="2000" dirty="0" smtClean="0"/>
              <a:t>–</a:t>
            </a:r>
            <a:r>
              <a:rPr lang="en-US" sz="2000" dirty="0" smtClean="0"/>
              <a:t> Barb </a:t>
            </a:r>
            <a:r>
              <a:rPr lang="en-US" sz="2000" dirty="0" err="1" smtClean="0"/>
              <a:t>Behar,Master</a:t>
            </a:r>
            <a:r>
              <a:rPr lang="en-US" sz="2000" dirty="0" smtClean="0"/>
              <a:t> Coordinator			 What Your Bonus Check Can Do </a:t>
            </a:r>
            <a:endParaRPr lang="en-US" sz="2000" dirty="0"/>
          </a:p>
        </p:txBody>
      </p:sp>
    </p:spTree>
    <p:extLst>
      <p:ext uri="{BB962C8B-B14F-4D97-AF65-F5344CB8AC3E}">
        <p14:creationId xmlns:p14="http://schemas.microsoft.com/office/powerpoint/2010/main" val="1531416187"/>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5" name="Picture 2" descr="OpportunityDVD_English_071410_nopage#s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7112000" cy="517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349721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4838699"/>
          </a:xfrm>
        </p:spPr>
        <p:txBody>
          <a:bodyPr>
            <a:normAutofit/>
          </a:bodyPr>
          <a:lstStyle/>
          <a:p>
            <a:pPr marL="0" indent="0">
              <a:buNone/>
            </a:pPr>
            <a:r>
              <a:rPr lang="en-US" sz="1800" dirty="0"/>
              <a:t>“Our deepest fear is not that we are inadequate</a:t>
            </a:r>
            <a:r>
              <a:rPr lang="en-US" sz="1800" dirty="0" smtClean="0"/>
              <a:t>.</a:t>
            </a:r>
          </a:p>
          <a:p>
            <a:pPr marL="0" indent="0">
              <a:buNone/>
            </a:pPr>
            <a:r>
              <a:rPr lang="en-US" sz="1800" dirty="0" smtClean="0"/>
              <a:t> </a:t>
            </a:r>
            <a:r>
              <a:rPr lang="en-US" sz="1800" dirty="0"/>
              <a:t>Our deepest fear is that we are powerful beyond measure. It is our light, not our darkness that most frightens us. </a:t>
            </a:r>
            <a:endParaRPr lang="en-US" sz="1800" dirty="0" smtClean="0"/>
          </a:p>
          <a:p>
            <a:pPr marL="0" indent="0">
              <a:buNone/>
            </a:pPr>
            <a:r>
              <a:rPr lang="en-US" sz="1800" dirty="0" smtClean="0"/>
              <a:t>We </a:t>
            </a:r>
            <a:r>
              <a:rPr lang="en-US" sz="1800" dirty="0"/>
              <a:t>ask ourselves, Who am I to be brilliant, gorgeous, talented, fabulous? Actually, who are you </a:t>
            </a:r>
            <a:r>
              <a:rPr lang="en-US" sz="1800" i="1" dirty="0"/>
              <a:t>not</a:t>
            </a:r>
            <a:r>
              <a:rPr lang="en-US" sz="1800" dirty="0"/>
              <a:t> to be? </a:t>
            </a:r>
            <a:endParaRPr lang="en-US" sz="1800" dirty="0" smtClean="0"/>
          </a:p>
          <a:p>
            <a:pPr marL="0" indent="0">
              <a:buNone/>
            </a:pPr>
            <a:r>
              <a:rPr lang="en-US" sz="1800" dirty="0" smtClean="0"/>
              <a:t>You </a:t>
            </a:r>
            <a:r>
              <a:rPr lang="en-US" sz="1800" dirty="0"/>
              <a:t>are a child of God. Your playing small does not serve the world. There is nothing enlightened about shrinking so that other people won't feel insecure around you. </a:t>
            </a:r>
            <a:endParaRPr lang="en-US" sz="1800" dirty="0" smtClean="0"/>
          </a:p>
          <a:p>
            <a:pPr marL="0" indent="0">
              <a:buNone/>
            </a:pPr>
            <a:r>
              <a:rPr lang="en-US" sz="1800" dirty="0" smtClean="0"/>
              <a:t>We </a:t>
            </a:r>
            <a:r>
              <a:rPr lang="en-US" sz="1800" dirty="0"/>
              <a:t>are all meant to shine, as children do. </a:t>
            </a:r>
            <a:endParaRPr lang="en-US" sz="1800" dirty="0" smtClean="0"/>
          </a:p>
          <a:p>
            <a:pPr marL="0" indent="0">
              <a:buNone/>
            </a:pPr>
            <a:r>
              <a:rPr lang="en-US" sz="1800" dirty="0" smtClean="0"/>
              <a:t>We </a:t>
            </a:r>
            <a:r>
              <a:rPr lang="en-US" sz="1800" dirty="0"/>
              <a:t>were born to make manifest the glory of God that is within us. It's not just in some of us; it's in everyone. </a:t>
            </a:r>
            <a:endParaRPr lang="en-US" sz="1800" dirty="0" smtClean="0"/>
          </a:p>
          <a:p>
            <a:pPr marL="0" indent="0">
              <a:buNone/>
            </a:pPr>
            <a:r>
              <a:rPr lang="en-US" sz="1800" dirty="0" smtClean="0"/>
              <a:t>And </a:t>
            </a:r>
            <a:r>
              <a:rPr lang="en-US" sz="1800" dirty="0"/>
              <a:t>as we let our own light shine, we unconsciously give other people permission to do the same. As we are liberated from our own fear, our presence automatically liberates others.</a:t>
            </a:r>
            <a:r>
              <a:rPr lang="en-US" sz="1800" dirty="0" smtClean="0"/>
              <a:t>”    </a:t>
            </a:r>
          </a:p>
          <a:p>
            <a:pPr marL="0" indent="0">
              <a:buNone/>
            </a:pPr>
            <a:r>
              <a:rPr lang="en-US" sz="1800" dirty="0"/>
              <a:t>	</a:t>
            </a:r>
            <a:r>
              <a:rPr lang="en-US" sz="1800" dirty="0" smtClean="0"/>
              <a:t>	 Marianne Williamson   ( Nelson Mandela Inauguration Speech)</a:t>
            </a:r>
            <a:endParaRPr lang="en-US" sz="1800" dirty="0"/>
          </a:p>
          <a:p>
            <a:pPr marL="0" indent="0">
              <a:buNone/>
            </a:pPr>
            <a:endParaRPr lang="en-US" sz="1800" dirty="0"/>
          </a:p>
        </p:txBody>
      </p:sp>
    </p:spTree>
    <p:extLst>
      <p:ext uri="{BB962C8B-B14F-4D97-AF65-F5344CB8AC3E}">
        <p14:creationId xmlns:p14="http://schemas.microsoft.com/office/powerpoint/2010/main" val="1094215075"/>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5352472"/>
          </a:xfrm>
          <a:prstGeom prst="rect">
            <a:avLst/>
          </a:prstGeom>
        </p:spPr>
      </p:pic>
      <p:sp>
        <p:nvSpPr>
          <p:cNvPr id="2" name="Title 1"/>
          <p:cNvSpPr>
            <a:spLocks noGrp="1"/>
          </p:cNvSpPr>
          <p:nvPr>
            <p:ph type="title" idx="4294967295"/>
          </p:nvPr>
        </p:nvSpPr>
        <p:spPr>
          <a:xfrm>
            <a:off x="0" y="206375"/>
            <a:ext cx="8229600" cy="857250"/>
          </a:xfrm>
        </p:spPr>
        <p:txBody>
          <a:bodyPr>
            <a:normAutofit/>
          </a:bodyPr>
          <a:lstStyle/>
          <a:p>
            <a:r>
              <a:rPr lang="en-US" sz="3200" dirty="0" smtClean="0"/>
              <a:t>We are all Green .. And Growing</a:t>
            </a:r>
            <a:endParaRPr lang="en-US" sz="3200" dirty="0"/>
          </a:p>
        </p:txBody>
      </p:sp>
      <p:sp>
        <p:nvSpPr>
          <p:cNvPr id="3" name="Content Placeholder 2"/>
          <p:cNvSpPr>
            <a:spLocks noGrp="1"/>
          </p:cNvSpPr>
          <p:nvPr>
            <p:ph idx="4294967295"/>
          </p:nvPr>
        </p:nvSpPr>
        <p:spPr>
          <a:xfrm>
            <a:off x="575733" y="1063625"/>
            <a:ext cx="8212667" cy="2576513"/>
          </a:xfrm>
        </p:spPr>
        <p:txBody>
          <a:bodyPr/>
          <a:lstStyle/>
          <a:p>
            <a:pPr marL="0" indent="0">
              <a:buNone/>
            </a:pPr>
            <a:r>
              <a:rPr lang="en-US" sz="2800" dirty="0"/>
              <a:t>“To help others develop, start with yourself.</a:t>
            </a:r>
            <a:r>
              <a:rPr lang="en-US" sz="2800" dirty="0" smtClean="0"/>
              <a:t>” </a:t>
            </a:r>
            <a:r>
              <a:rPr lang="en-US" dirty="0" smtClean="0"/>
              <a:t>							</a:t>
            </a:r>
            <a:r>
              <a:rPr lang="en-US" sz="2000" dirty="0" smtClean="0"/>
              <a:t>Marshal </a:t>
            </a:r>
            <a:r>
              <a:rPr lang="en-US" sz="2000" dirty="0"/>
              <a:t>Goldsmith</a:t>
            </a:r>
          </a:p>
          <a:p>
            <a:endParaRPr lang="en-US" dirty="0"/>
          </a:p>
        </p:txBody>
      </p:sp>
      <p:sp>
        <p:nvSpPr>
          <p:cNvPr id="5" name="Rectangle 4"/>
          <p:cNvSpPr/>
          <p:nvPr/>
        </p:nvSpPr>
        <p:spPr>
          <a:xfrm>
            <a:off x="575733" y="3332417"/>
            <a:ext cx="6062133" cy="954107"/>
          </a:xfrm>
          <a:prstGeom prst="rect">
            <a:avLst/>
          </a:prstGeom>
          <a:ln>
            <a:solidFill>
              <a:schemeClr val="accent3">
                <a:lumMod val="50000"/>
              </a:schemeClr>
            </a:solidFill>
          </a:ln>
        </p:spPr>
        <p:txBody>
          <a:bodyPr wrap="square">
            <a:spAutoFit/>
          </a:bodyPr>
          <a:lstStyle/>
          <a:p>
            <a:r>
              <a:rPr lang="en-US" sz="2800" dirty="0"/>
              <a:t>Leaders are perpetual learners</a:t>
            </a:r>
          </a:p>
          <a:p>
            <a:r>
              <a:rPr lang="en-US" sz="2800" dirty="0"/>
              <a:t>They recognize we can always get better</a:t>
            </a:r>
          </a:p>
        </p:txBody>
      </p:sp>
    </p:spTree>
    <p:extLst>
      <p:ext uri="{BB962C8B-B14F-4D97-AF65-F5344CB8AC3E}">
        <p14:creationId xmlns:p14="http://schemas.microsoft.com/office/powerpoint/2010/main" val="2446692255"/>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29734" y="304801"/>
            <a:ext cx="7907866" cy="4524315"/>
          </a:xfrm>
          <a:prstGeom prst="rect">
            <a:avLst/>
          </a:prstGeom>
          <a:noFill/>
        </p:spPr>
        <p:txBody>
          <a:bodyPr wrap="square" rtlCol="0">
            <a:spAutoFit/>
          </a:bodyPr>
          <a:lstStyle/>
          <a:p>
            <a:pPr algn="ctr"/>
            <a:r>
              <a:rPr lang="en-US" sz="2400" dirty="0" smtClean="0">
                <a:latin typeface="Avenir Black Oblique"/>
                <a:cs typeface="Avenir Black Oblique"/>
              </a:rPr>
              <a:t>Be around the light bringers,</a:t>
            </a:r>
          </a:p>
          <a:p>
            <a:pPr algn="ctr"/>
            <a:r>
              <a:rPr lang="en-US" sz="2400" dirty="0" smtClean="0">
                <a:latin typeface="Avenir Black Oblique"/>
                <a:cs typeface="Avenir Black Oblique"/>
              </a:rPr>
              <a:t>The magic makers</a:t>
            </a:r>
          </a:p>
          <a:p>
            <a:pPr algn="ctr"/>
            <a:r>
              <a:rPr lang="en-US" sz="2400" dirty="0" smtClean="0">
                <a:latin typeface="Avenir Black Oblique"/>
                <a:cs typeface="Avenir Black Oblique"/>
              </a:rPr>
              <a:t>The world shifters</a:t>
            </a:r>
          </a:p>
          <a:p>
            <a:pPr algn="ctr"/>
            <a:r>
              <a:rPr lang="en-US" sz="2400" dirty="0" smtClean="0">
                <a:latin typeface="Avenir Black Oblique"/>
                <a:cs typeface="Avenir Black Oblique"/>
              </a:rPr>
              <a:t>The game shakers</a:t>
            </a:r>
          </a:p>
          <a:p>
            <a:pPr algn="ctr"/>
            <a:endParaRPr lang="en-US" sz="2400" dirty="0">
              <a:latin typeface="Avenir Black Oblique"/>
              <a:cs typeface="Avenir Black Oblique"/>
            </a:endParaRPr>
          </a:p>
          <a:p>
            <a:pPr algn="ctr"/>
            <a:r>
              <a:rPr lang="en-US" sz="2400" dirty="0" smtClean="0">
                <a:latin typeface="Avenir Black Oblique"/>
                <a:cs typeface="Avenir Black Oblique"/>
              </a:rPr>
              <a:t>They challenge you.</a:t>
            </a:r>
          </a:p>
          <a:p>
            <a:pPr algn="ctr"/>
            <a:r>
              <a:rPr lang="en-US" sz="2400" dirty="0" smtClean="0">
                <a:latin typeface="Avenir Black Oblique"/>
                <a:cs typeface="Avenir Black Oblique"/>
              </a:rPr>
              <a:t>Break you open</a:t>
            </a:r>
            <a:r>
              <a:rPr lang="en-US" sz="2400" dirty="0">
                <a:latin typeface="Avenir Black Oblique"/>
                <a:cs typeface="Avenir Black Oblique"/>
              </a:rPr>
              <a:t>.</a:t>
            </a:r>
            <a:endParaRPr lang="en-US" sz="2400" dirty="0" smtClean="0">
              <a:latin typeface="Avenir Black Oblique"/>
              <a:cs typeface="Avenir Black Oblique"/>
            </a:endParaRPr>
          </a:p>
          <a:p>
            <a:pPr algn="ctr"/>
            <a:r>
              <a:rPr lang="en-US" sz="2400" dirty="0" smtClean="0">
                <a:latin typeface="Avenir Black Oblique"/>
                <a:cs typeface="Avenir Black Oblique"/>
              </a:rPr>
              <a:t>Uplift and expand you.</a:t>
            </a:r>
          </a:p>
          <a:p>
            <a:pPr algn="ctr"/>
            <a:endParaRPr lang="en-US" sz="2400" dirty="0">
              <a:latin typeface="Avenir Black Oblique"/>
              <a:cs typeface="Avenir Black Oblique"/>
            </a:endParaRPr>
          </a:p>
          <a:p>
            <a:pPr algn="ctr"/>
            <a:r>
              <a:rPr lang="en-US" sz="2400" dirty="0" smtClean="0">
                <a:latin typeface="Avenir Black Oblique"/>
                <a:cs typeface="Avenir Black Oblique"/>
              </a:rPr>
              <a:t>They don’t let you play small with your life.</a:t>
            </a:r>
          </a:p>
          <a:p>
            <a:pPr algn="ctr"/>
            <a:r>
              <a:rPr lang="en-US" sz="2400" dirty="0" smtClean="0">
                <a:latin typeface="Avenir Black Oblique"/>
                <a:cs typeface="Avenir Black Oblique"/>
              </a:rPr>
              <a:t>The heartbeats are your people.</a:t>
            </a:r>
          </a:p>
          <a:p>
            <a:pPr algn="ctr"/>
            <a:r>
              <a:rPr lang="en-US" sz="2400" dirty="0" smtClean="0">
                <a:latin typeface="Avenir Black Oblique"/>
                <a:cs typeface="Avenir Black Oblique"/>
              </a:rPr>
              <a:t>These people are your tribe.</a:t>
            </a:r>
            <a:endParaRPr lang="en-US" sz="2400" dirty="0">
              <a:latin typeface="Avenir Black Oblique"/>
              <a:cs typeface="Avenir Black Oblique"/>
            </a:endParaRPr>
          </a:p>
        </p:txBody>
      </p:sp>
    </p:spTree>
    <p:extLst>
      <p:ext uri="{BB962C8B-B14F-4D97-AF65-F5344CB8AC3E}">
        <p14:creationId xmlns:p14="http://schemas.microsoft.com/office/powerpoint/2010/main" val="6104963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Previous Webinars for Reference on Goal Setting </a:t>
            </a:r>
            <a:endParaRPr lang="en-US" sz="3200" dirty="0"/>
          </a:p>
        </p:txBody>
      </p:sp>
      <p:sp>
        <p:nvSpPr>
          <p:cNvPr id="3" name="Content Placeholder 2"/>
          <p:cNvSpPr>
            <a:spLocks noGrp="1"/>
          </p:cNvSpPr>
          <p:nvPr>
            <p:ph idx="1"/>
          </p:nvPr>
        </p:nvSpPr>
        <p:spPr/>
        <p:txBody>
          <a:bodyPr>
            <a:normAutofit/>
          </a:bodyPr>
          <a:lstStyle/>
          <a:p>
            <a:r>
              <a:rPr lang="en-US" sz="2000" dirty="0" smtClean="0"/>
              <a:t>100 Days to Amazing #8 Goals and Affirmations  2015</a:t>
            </a:r>
          </a:p>
          <a:p>
            <a:r>
              <a:rPr lang="en-US" sz="2000" dirty="0" smtClean="0"/>
              <a:t>First Step Training </a:t>
            </a:r>
            <a:r>
              <a:rPr lang="mr-IN" sz="2000" dirty="0" smtClean="0"/>
              <a:t>–</a:t>
            </a:r>
            <a:r>
              <a:rPr lang="en-US" sz="2000" dirty="0" smtClean="0"/>
              <a:t> Goals, Dreams and Getting Ready    5/13/2011</a:t>
            </a:r>
          </a:p>
          <a:p>
            <a:r>
              <a:rPr lang="en-US" sz="2000" dirty="0" smtClean="0"/>
              <a:t>Transformation Training  - Goals and Dreams  9- 2012</a:t>
            </a:r>
          </a:p>
          <a:p>
            <a:r>
              <a:rPr lang="en-US" sz="2000" dirty="0" smtClean="0"/>
              <a:t>7 Habits of Highly Effective People .. Habit 1 </a:t>
            </a:r>
            <a:r>
              <a:rPr lang="mr-IN" sz="2000" dirty="0" smtClean="0"/>
              <a:t>–</a:t>
            </a:r>
            <a:r>
              <a:rPr lang="en-US" sz="2000" dirty="0" smtClean="0"/>
              <a:t> Be Proactive .. Steven Covey</a:t>
            </a:r>
          </a:p>
          <a:p>
            <a:pPr marL="0" indent="0">
              <a:buNone/>
            </a:pPr>
            <a:r>
              <a:rPr lang="en-US" sz="2000" dirty="0"/>
              <a:t>	</a:t>
            </a:r>
            <a:r>
              <a:rPr lang="en-US" sz="2000" dirty="0" smtClean="0"/>
              <a:t>			Habit 2 </a:t>
            </a:r>
            <a:r>
              <a:rPr lang="mr-IN" sz="2000" dirty="0" smtClean="0"/>
              <a:t>–</a:t>
            </a:r>
            <a:r>
              <a:rPr lang="en-US" sz="2000" dirty="0" smtClean="0"/>
              <a:t> Begin With the End in Mind</a:t>
            </a:r>
          </a:p>
          <a:p>
            <a:r>
              <a:rPr lang="en-US" sz="2000" dirty="0" smtClean="0"/>
              <a:t>Skilling Up  #8 Feb, 2014  --Goal Setting and 12-Month Growth Plan</a:t>
            </a:r>
          </a:p>
          <a:p>
            <a:endParaRPr lang="en-US" sz="2000" dirty="0"/>
          </a:p>
          <a:p>
            <a:endParaRPr lang="en-US" sz="2000" dirty="0"/>
          </a:p>
        </p:txBody>
      </p:sp>
    </p:spTree>
    <p:extLst>
      <p:ext uri="{BB962C8B-B14F-4D97-AF65-F5344CB8AC3E}">
        <p14:creationId xmlns:p14="http://schemas.microsoft.com/office/powerpoint/2010/main" val="1599014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t>Previous Webinars &amp; Resources on Getting Un-Stuck</a:t>
            </a:r>
            <a:br>
              <a:rPr lang="en-US" sz="3200" dirty="0" smtClean="0"/>
            </a:br>
            <a:endParaRPr lang="en-US" sz="3200" dirty="0"/>
          </a:p>
        </p:txBody>
      </p:sp>
      <p:sp>
        <p:nvSpPr>
          <p:cNvPr id="3" name="Content Placeholder 2"/>
          <p:cNvSpPr>
            <a:spLocks noGrp="1"/>
          </p:cNvSpPr>
          <p:nvPr>
            <p:ph idx="1"/>
          </p:nvPr>
        </p:nvSpPr>
        <p:spPr>
          <a:xfrm>
            <a:off x="457200" y="1200151"/>
            <a:ext cx="8686800" cy="3394472"/>
          </a:xfrm>
        </p:spPr>
        <p:txBody>
          <a:bodyPr>
            <a:normAutofit/>
          </a:bodyPr>
          <a:lstStyle/>
          <a:p>
            <a:r>
              <a:rPr lang="en-US" sz="2000" i="1" dirty="0"/>
              <a:t>The 21 Indispensable Qualities Of A Leader: </a:t>
            </a:r>
            <a:endParaRPr lang="en-US" sz="2000" dirty="0"/>
          </a:p>
          <a:p>
            <a:pPr marL="0" indent="0">
              <a:buNone/>
            </a:pPr>
            <a:r>
              <a:rPr lang="en-US" sz="2000" i="1" dirty="0"/>
              <a:t> </a:t>
            </a:r>
            <a:r>
              <a:rPr lang="en-US" sz="2000" i="1" dirty="0" smtClean="0"/>
              <a:t>	Becoming </a:t>
            </a:r>
            <a:r>
              <a:rPr lang="en-US" sz="2000" i="1" dirty="0"/>
              <a:t>the Person Others Will Want to Follow </a:t>
            </a:r>
            <a:r>
              <a:rPr lang="en-US" sz="2000" dirty="0"/>
              <a:t>	</a:t>
            </a:r>
            <a:r>
              <a:rPr lang="en-US" sz="2000" dirty="0" smtClean="0"/>
              <a:t>by </a:t>
            </a:r>
            <a:r>
              <a:rPr lang="en-US" sz="2000" dirty="0"/>
              <a:t>John </a:t>
            </a:r>
            <a:r>
              <a:rPr lang="en-US" sz="2000" dirty="0" smtClean="0"/>
              <a:t>Maxwell</a:t>
            </a:r>
          </a:p>
          <a:p>
            <a:r>
              <a:rPr lang="en-US" sz="2000" dirty="0" smtClean="0"/>
              <a:t>100 Days to Amazing #14 </a:t>
            </a:r>
            <a:r>
              <a:rPr lang="mr-IN" sz="2000" dirty="0" smtClean="0"/>
              <a:t>–</a:t>
            </a:r>
            <a:r>
              <a:rPr lang="en-US" sz="2000" dirty="0" smtClean="0"/>
              <a:t> Perseverance       Dec 2015 with Margaret </a:t>
            </a:r>
            <a:r>
              <a:rPr lang="en-US" sz="2000" dirty="0" err="1" smtClean="0"/>
              <a:t>Trost</a:t>
            </a:r>
            <a:endParaRPr lang="en-US" sz="2000" dirty="0"/>
          </a:p>
          <a:p>
            <a:endParaRPr lang="en-US" sz="2000" dirty="0"/>
          </a:p>
        </p:txBody>
      </p:sp>
    </p:spTree>
    <p:extLst>
      <p:ext uri="{BB962C8B-B14F-4D97-AF65-F5344CB8AC3E}">
        <p14:creationId xmlns:p14="http://schemas.microsoft.com/office/powerpoint/2010/main" val="29430715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347" y="228600"/>
            <a:ext cx="7009920" cy="822722"/>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smtClean="0">
                <a:ln/>
                <a:solidFill>
                  <a:schemeClr val="accent6"/>
                </a:solidFill>
                <a:latin typeface="Calibri" charset="0"/>
                <a:ea typeface="Calibri" charset="0"/>
                <a:cs typeface="Calibri" charset="0"/>
              </a:rPr>
              <a:t>Shaklee Video &amp; Audio Archives</a:t>
            </a:r>
            <a:r>
              <a:rPr lang="en-US" b="1" dirty="0" smtClean="0">
                <a:ln/>
                <a:solidFill>
                  <a:schemeClr val="accent6"/>
                </a:solidFill>
                <a:latin typeface="Calibri" charset="0"/>
                <a:ea typeface="Calibri" charset="0"/>
                <a:cs typeface="Calibri" charset="0"/>
              </a:rPr>
              <a:t/>
            </a:r>
            <a:br>
              <a:rPr lang="en-US" b="1" dirty="0" smtClean="0">
                <a:ln/>
                <a:solidFill>
                  <a:schemeClr val="accent6"/>
                </a:solidFill>
                <a:latin typeface="Calibri" charset="0"/>
                <a:ea typeface="Calibri" charset="0"/>
                <a:cs typeface="Calibri" charset="0"/>
              </a:rPr>
            </a:br>
            <a:r>
              <a:rPr lang="en-US" sz="1700" b="1" dirty="0">
                <a:ln/>
                <a:solidFill>
                  <a:schemeClr val="accent6"/>
                </a:solidFill>
                <a:latin typeface="Calibri" charset="0"/>
                <a:ea typeface="Calibri" charset="0"/>
                <a:cs typeface="Calibri" charset="0"/>
              </a:rPr>
              <a:t>This webinar is archived on </a:t>
            </a:r>
            <a:r>
              <a:rPr lang="en-US" sz="1700" b="1" dirty="0" err="1">
                <a:ln/>
                <a:solidFill>
                  <a:schemeClr val="accent6"/>
                </a:solidFill>
                <a:latin typeface="Calibri" charset="0"/>
                <a:ea typeface="Calibri" charset="0"/>
                <a:cs typeface="Calibri" charset="0"/>
              </a:rPr>
              <a:t>BetterFutureStartsToday.net</a:t>
            </a:r>
            <a:endParaRPr lang="en-US" sz="1700" b="1" dirty="0">
              <a:ln/>
              <a:solidFill>
                <a:schemeClr val="accent6"/>
              </a:solidFill>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524933" y="1152725"/>
            <a:ext cx="3517131" cy="1784074"/>
          </a:xfrm>
          <a:prstGeom prst="rect">
            <a:avLst/>
          </a:prstGeom>
        </p:spPr>
      </p:pic>
      <p:pic>
        <p:nvPicPr>
          <p:cNvPr id="5" name="Picture 4"/>
          <p:cNvPicPr>
            <a:picLocks noChangeAspect="1"/>
          </p:cNvPicPr>
          <p:nvPr/>
        </p:nvPicPr>
        <p:blipFill>
          <a:blip r:embed="rId3"/>
          <a:stretch>
            <a:fillRect/>
          </a:stretch>
        </p:blipFill>
        <p:spPr>
          <a:xfrm>
            <a:off x="4667250" y="3691467"/>
            <a:ext cx="4171950" cy="951020"/>
          </a:xfrm>
          <a:prstGeom prst="rect">
            <a:avLst/>
          </a:prstGeom>
        </p:spPr>
      </p:pic>
      <p:sp>
        <p:nvSpPr>
          <p:cNvPr id="7" name="TextBox 6"/>
          <p:cNvSpPr txBox="1"/>
          <p:nvPr/>
        </p:nvSpPr>
        <p:spPr>
          <a:xfrm>
            <a:off x="771526" y="4642487"/>
            <a:ext cx="7600949" cy="346249"/>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lIns="68580" tIns="34290" rIns="68580" bIns="34290" rtlCol="0">
            <a:spAutoFit/>
          </a:bodyPr>
          <a:lstStyle/>
          <a:p>
            <a:pPr algn="ctr"/>
            <a:r>
              <a:rPr lang="en-US" b="1" u="sng" dirty="0">
                <a:ln w="0"/>
                <a:solidFill>
                  <a:srgbClr val="FF0000"/>
                </a:solidFill>
                <a:effectLst>
                  <a:outerShdw blurRad="38100" dist="25400" dir="5400000" algn="ctr" rotWithShape="0">
                    <a:srgbClr val="6E747A">
                      <a:alpha val="43000"/>
                    </a:srgbClr>
                  </a:outerShdw>
                </a:effectLst>
              </a:rPr>
              <a:t>Limited Time Special </a:t>
            </a:r>
            <a:r>
              <a:rPr lang="en-US" b="1" u="sng" dirty="0">
                <a:ln w="0"/>
                <a:solidFill>
                  <a:schemeClr val="accent1"/>
                </a:solidFill>
                <a:effectLst>
                  <a:outerShdw blurRad="38100" dist="25400" dir="5400000" algn="ctr" rotWithShape="0">
                    <a:srgbClr val="6E747A">
                      <a:alpha val="43000"/>
                    </a:srgbClr>
                  </a:outerShdw>
                </a:effectLst>
              </a:rPr>
              <a:t>- Subscribe Today here</a:t>
            </a:r>
            <a:r>
              <a:rPr lang="en-US" b="1" dirty="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a:t>
            </a:r>
            <a:r>
              <a:rPr lang="en-US" b="1" dirty="0" err="1">
                <a:ln w="0"/>
                <a:solidFill>
                  <a:srgbClr val="00B050"/>
                </a:solidFill>
                <a:effectLst>
                  <a:outerShdw blurRad="38100" dist="25400" dir="5400000" algn="ctr" rotWithShape="0">
                    <a:srgbClr val="6E747A">
                      <a:alpha val="43000"/>
                    </a:srgbClr>
                  </a:outerShdw>
                </a:effectLst>
              </a:rPr>
              <a:t>bit.ly</a:t>
            </a:r>
            <a:r>
              <a:rPr lang="en-US" b="1" dirty="0">
                <a:ln w="0"/>
                <a:solidFill>
                  <a:srgbClr val="00B050"/>
                </a:solidFill>
                <a:effectLst>
                  <a:outerShdw blurRad="38100" dist="25400" dir="5400000" algn="ctr" rotWithShape="0">
                    <a:srgbClr val="6E747A">
                      <a:alpha val="43000"/>
                    </a:srgbClr>
                  </a:outerShdw>
                </a:effectLst>
              </a:rPr>
              <a:t>/</a:t>
            </a:r>
            <a:r>
              <a:rPr lang="en-US" b="1" dirty="0" err="1">
                <a:ln w="0"/>
                <a:solidFill>
                  <a:srgbClr val="00B050"/>
                </a:solidFill>
                <a:effectLst>
                  <a:outerShdw blurRad="38100" dist="25400" dir="5400000" algn="ctr" rotWithShape="0">
                    <a:srgbClr val="6E747A">
                      <a:alpha val="43000"/>
                    </a:srgbClr>
                  </a:outerShdw>
                </a:effectLst>
              </a:rPr>
              <a:t>bhwebinarspecial</a:t>
            </a:r>
            <a:endParaRPr lang="en-US"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4325215" y="1051322"/>
            <a:ext cx="4717474" cy="2839239"/>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400" b="1" dirty="0"/>
              <a:t>Your subscription directly supports maintaining this webinar Room</a:t>
            </a:r>
          </a:p>
          <a:p>
            <a:pPr marL="214313" indent="-214313">
              <a:buFont typeface="Arial" panose="020B0604020202020204" pitchFamily="34" charset="0"/>
              <a:buChar char="•"/>
            </a:pPr>
            <a:r>
              <a:rPr lang="en-US" sz="1400" dirty="0"/>
              <a:t>Best Shaklee Field Training Archive Available Anywhere</a:t>
            </a:r>
          </a:p>
          <a:p>
            <a:pPr marL="214313" indent="-214313">
              <a:buFont typeface="Arial" panose="020B0604020202020204" pitchFamily="34" charset="0"/>
              <a:buChar char="•"/>
            </a:pPr>
            <a:r>
              <a:rPr lang="en-US" sz="1400" b="1" dirty="0"/>
              <a:t>Largest online Shaklee Media Library</a:t>
            </a:r>
          </a:p>
          <a:p>
            <a:pPr marL="214313" indent="-214313">
              <a:buFont typeface="Arial" panose="020B0604020202020204" pitchFamily="34" charset="0"/>
              <a:buChar char="•"/>
            </a:pPr>
            <a:r>
              <a:rPr lang="en-US" sz="1400" dirty="0"/>
              <a:t>Over 500 Shaklee audio/video recordings and growing weekly</a:t>
            </a:r>
          </a:p>
          <a:p>
            <a:pPr marL="214313" indent="-214313">
              <a:buFont typeface="Arial" panose="020B0604020202020204" pitchFamily="34" charset="0"/>
              <a:buChar char="•"/>
            </a:pPr>
            <a:r>
              <a:rPr lang="en-US" sz="1400" dirty="0"/>
              <a:t>Automated Learn &amp; Earn Program (included but optional)</a:t>
            </a:r>
          </a:p>
          <a:p>
            <a:pPr marL="214313" indent="-214313">
              <a:buFont typeface="Arial" panose="020B0604020202020204" pitchFamily="34" charset="0"/>
              <a:buChar char="•"/>
            </a:pPr>
            <a:r>
              <a:rPr lang="en-US" sz="1400" dirty="0"/>
              <a:t>Dedicated Shaklee Business Resource Website  </a:t>
            </a:r>
          </a:p>
          <a:p>
            <a:pPr marL="214313" indent="-214313">
              <a:buFont typeface="Arial" panose="020B0604020202020204" pitchFamily="34" charset="0"/>
              <a:buChar char="•"/>
            </a:pPr>
            <a:r>
              <a:rPr lang="en-US" sz="1400" dirty="0"/>
              <a:t>Dedicated Shaklee Business Presentation Website</a:t>
            </a:r>
          </a:p>
          <a:p>
            <a:pPr marL="214313" indent="-214313">
              <a:buFont typeface="Arial" panose="020B0604020202020204" pitchFamily="34" charset="0"/>
              <a:buChar char="•"/>
            </a:pPr>
            <a:r>
              <a:rPr lang="en-US" sz="1400" b="1" dirty="0"/>
              <a:t>Four Podcasts included</a:t>
            </a:r>
          </a:p>
          <a:p>
            <a:pPr marL="214313" indent="-214313">
              <a:buFont typeface="Arial" panose="020B0604020202020204" pitchFamily="34" charset="0"/>
              <a:buChar char="•"/>
            </a:pPr>
            <a:r>
              <a:rPr lang="en-US" sz="1400" dirty="0"/>
              <a:t>Video archive of Training webinars </a:t>
            </a:r>
          </a:p>
          <a:p>
            <a:pPr marL="214313" indent="-214313">
              <a:buFont typeface="Arial" panose="020B0604020202020204" pitchFamily="34" charset="0"/>
              <a:buChar char="•"/>
            </a:pPr>
            <a:r>
              <a:rPr lang="en-US" sz="1400" dirty="0"/>
              <a:t>And much, much more for only $16.99/month</a:t>
            </a:r>
          </a:p>
          <a:p>
            <a:pPr marL="214313" indent="-214313">
              <a:buFont typeface="Arial" panose="020B0604020202020204" pitchFamily="34" charset="0"/>
              <a:buChar char="•"/>
            </a:pPr>
            <a:endParaRPr lang="en-US" sz="1200" dirty="0"/>
          </a:p>
        </p:txBody>
      </p:sp>
      <p:sp>
        <p:nvSpPr>
          <p:cNvPr id="9" name="TextBox 8"/>
          <p:cNvSpPr txBox="1"/>
          <p:nvPr/>
        </p:nvSpPr>
        <p:spPr>
          <a:xfrm>
            <a:off x="288347" y="3038201"/>
            <a:ext cx="3753717" cy="1777410"/>
          </a:xfrm>
          <a:prstGeom prst="rect">
            <a:avLst/>
          </a:prstGeom>
          <a:noFill/>
        </p:spPr>
        <p:txBody>
          <a:bodyPr wrap="square" lIns="68580" tIns="34290" rIns="68580" bIns="34290" rtlCol="0">
            <a:spAutoFit/>
          </a:bodyPr>
          <a:lstStyle/>
          <a:p>
            <a:pPr algn="ctr"/>
            <a:r>
              <a:rPr lang="en-US" b="1" u="sng" dirty="0">
                <a:solidFill>
                  <a:srgbClr val="00B050"/>
                </a:solidFill>
              </a:rPr>
              <a:t>5 Personalized Websites Included</a:t>
            </a:r>
          </a:p>
          <a:p>
            <a:pPr algn="ctr"/>
            <a:r>
              <a:rPr lang="en-US" sz="1500" b="1" dirty="0">
                <a:solidFill>
                  <a:srgbClr val="00B050"/>
                </a:solidFill>
              </a:rPr>
              <a:t>www.BetterHealthIn31Days.com</a:t>
            </a:r>
          </a:p>
          <a:p>
            <a:pPr algn="ctr"/>
            <a:r>
              <a:rPr lang="en-US" sz="1500" b="1" dirty="0">
                <a:solidFill>
                  <a:srgbClr val="00B050"/>
                </a:solidFill>
              </a:rPr>
              <a:t>www.BetterFutureStartsToday.com</a:t>
            </a:r>
          </a:p>
          <a:p>
            <a:pPr algn="ctr"/>
            <a:r>
              <a:rPr lang="en-US" sz="1500" b="1" dirty="0">
                <a:solidFill>
                  <a:srgbClr val="00B050"/>
                </a:solidFill>
              </a:rPr>
              <a:t>www.BetterFutureStartsToday.net</a:t>
            </a:r>
          </a:p>
          <a:p>
            <a:pPr algn="ctr"/>
            <a:r>
              <a:rPr lang="en-US" sz="1500" b="1" dirty="0">
                <a:solidFill>
                  <a:srgbClr val="00B050"/>
                </a:solidFill>
              </a:rPr>
              <a:t>www.FeelBetterIn30Days.com</a:t>
            </a:r>
          </a:p>
          <a:p>
            <a:pPr algn="ctr"/>
            <a:r>
              <a:rPr lang="en-US" sz="1500" b="1" dirty="0" err="1">
                <a:solidFill>
                  <a:srgbClr val="00B050"/>
                </a:solidFill>
              </a:rPr>
              <a:t>www.OurQuestForHealth.com</a:t>
            </a:r>
            <a:endParaRPr lang="en-US" sz="1500" b="1" dirty="0">
              <a:solidFill>
                <a:srgbClr val="00B050"/>
              </a:solidFill>
            </a:endParaRPr>
          </a:p>
          <a:p>
            <a:pPr algn="ctr"/>
            <a:endParaRPr lang="en-US" b="1" dirty="0">
              <a:solidFill>
                <a:srgbClr val="00B050"/>
              </a:solidFill>
            </a:endParaRPr>
          </a:p>
        </p:txBody>
      </p:sp>
    </p:spTree>
    <p:extLst>
      <p:ext uri="{BB962C8B-B14F-4D97-AF65-F5344CB8AC3E}">
        <p14:creationId xmlns:p14="http://schemas.microsoft.com/office/powerpoint/2010/main" val="424926515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pic>
        <p:nvPicPr>
          <p:cNvPr id="94" name="Shape 94"/>
          <p:cNvPicPr preferRelativeResize="0"/>
          <p:nvPr/>
        </p:nvPicPr>
        <p:blipFill>
          <a:blip r:embed="rId3">
            <a:alphaModFix/>
          </a:blip>
          <a:stretch>
            <a:fillRect/>
          </a:stretch>
        </p:blipFill>
        <p:spPr>
          <a:xfrm>
            <a:off x="7143250" y="3592462"/>
            <a:ext cx="1126199" cy="1126199"/>
          </a:xfrm>
          <a:prstGeom prst="rect">
            <a:avLst/>
          </a:prstGeom>
          <a:noFill/>
          <a:ln>
            <a:noFill/>
          </a:ln>
        </p:spPr>
      </p:pic>
      <p:sp>
        <p:nvSpPr>
          <p:cNvPr id="95" name="Shape 95"/>
          <p:cNvSpPr txBox="1"/>
          <p:nvPr/>
        </p:nvSpPr>
        <p:spPr>
          <a:xfrm>
            <a:off x="656050" y="1879734"/>
            <a:ext cx="7613400" cy="2359800"/>
          </a:xfrm>
          <a:prstGeom prst="rect">
            <a:avLst/>
          </a:prstGeom>
          <a:noFill/>
          <a:ln>
            <a:noFill/>
          </a:ln>
        </p:spPr>
        <p:txBody>
          <a:bodyPr lIns="91425" tIns="91425" rIns="91425" bIns="91425" anchor="t" anchorCtr="0">
            <a:noAutofit/>
          </a:bodyPr>
          <a:lstStyle/>
          <a:p>
            <a:pPr lvl="0" rtl="0">
              <a:lnSpc>
                <a:spcPct val="150000"/>
              </a:lnSpc>
              <a:spcBef>
                <a:spcPts val="0"/>
              </a:spcBef>
              <a:buNone/>
            </a:pPr>
            <a:r>
              <a:rPr lang="en" sz="2000" b="1"/>
              <a:t>Step #1    $1000 Emergency Fund</a:t>
            </a:r>
          </a:p>
          <a:p>
            <a:pPr lvl="0">
              <a:lnSpc>
                <a:spcPct val="150000"/>
              </a:lnSpc>
              <a:spcBef>
                <a:spcPts val="0"/>
              </a:spcBef>
              <a:buNone/>
            </a:pPr>
            <a:endParaRPr sz="1800" b="1"/>
          </a:p>
          <a:p>
            <a:pPr lvl="0" rtl="0">
              <a:lnSpc>
                <a:spcPct val="150000"/>
              </a:lnSpc>
              <a:spcBef>
                <a:spcPts val="0"/>
              </a:spcBef>
              <a:buNone/>
            </a:pPr>
            <a:r>
              <a:rPr lang="en" sz="2000" b="1"/>
              <a:t>Step #2    Pay off Debts  Use The Debt Snowball Method</a:t>
            </a:r>
          </a:p>
          <a:p>
            <a:pPr lvl="0" rtl="0">
              <a:lnSpc>
                <a:spcPct val="150000"/>
              </a:lnSpc>
              <a:spcBef>
                <a:spcPts val="0"/>
              </a:spcBef>
              <a:buNone/>
            </a:pPr>
            <a:endParaRPr sz="1000" b="1"/>
          </a:p>
          <a:p>
            <a:pPr lvl="0">
              <a:lnSpc>
                <a:spcPct val="150000"/>
              </a:lnSpc>
              <a:spcBef>
                <a:spcPts val="0"/>
              </a:spcBef>
              <a:buNone/>
            </a:pPr>
            <a:r>
              <a:rPr lang="en" sz="2000" b="1"/>
              <a:t>Step#7     …...</a:t>
            </a:r>
          </a:p>
          <a:p>
            <a:pPr lvl="0">
              <a:spcBef>
                <a:spcPts val="0"/>
              </a:spcBef>
              <a:buNone/>
            </a:pPr>
            <a:endParaRPr sz="2000" b="1"/>
          </a:p>
        </p:txBody>
      </p:sp>
      <p:sp>
        <p:nvSpPr>
          <p:cNvPr id="96" name="Shape 96"/>
          <p:cNvSpPr txBox="1">
            <a:spLocks noGrp="1"/>
          </p:cNvSpPr>
          <p:nvPr>
            <p:ph type="ctrTitle"/>
          </p:nvPr>
        </p:nvSpPr>
        <p:spPr>
          <a:xfrm>
            <a:off x="0" y="686075"/>
            <a:ext cx="9144000" cy="682800"/>
          </a:xfrm>
          <a:prstGeom prst="rect">
            <a:avLst/>
          </a:prstGeom>
        </p:spPr>
        <p:txBody>
          <a:bodyPr lIns="91425" tIns="91425" rIns="91425" bIns="91425" anchor="b" anchorCtr="0">
            <a:noAutofit/>
          </a:bodyPr>
          <a:lstStyle/>
          <a:p>
            <a:pPr lvl="0" rtl="0">
              <a:spcBef>
                <a:spcPts val="0"/>
              </a:spcBef>
              <a:buNone/>
            </a:pPr>
            <a:r>
              <a:rPr lang="en" sz="3600">
                <a:solidFill>
                  <a:srgbClr val="38761D"/>
                </a:solidFill>
              </a:rPr>
              <a:t>Preventing Tomorrow’s Struggles</a:t>
            </a:r>
          </a:p>
        </p:txBody>
      </p:sp>
      <p:cxnSp>
        <p:nvCxnSpPr>
          <p:cNvPr id="97" name="Shape 97"/>
          <p:cNvCxnSpPr/>
          <p:nvPr/>
        </p:nvCxnSpPr>
        <p:spPr>
          <a:xfrm flipH="1">
            <a:off x="404075" y="436625"/>
            <a:ext cx="1500" cy="1181700"/>
          </a:xfrm>
          <a:prstGeom prst="straightConnector1">
            <a:avLst/>
          </a:prstGeom>
          <a:noFill/>
          <a:ln w="28575" cap="flat" cmpd="sng">
            <a:solidFill>
              <a:srgbClr val="6AA84F"/>
            </a:solidFill>
            <a:prstDash val="solid"/>
            <a:round/>
            <a:headEnd type="none" w="lg" len="lg"/>
            <a:tailEnd type="none" w="lg" len="lg"/>
          </a:ln>
        </p:spPr>
      </p:cxnSp>
      <p:cxnSp>
        <p:nvCxnSpPr>
          <p:cNvPr id="98" name="Shape 98"/>
          <p:cNvCxnSpPr/>
          <p:nvPr/>
        </p:nvCxnSpPr>
        <p:spPr>
          <a:xfrm>
            <a:off x="404125" y="451900"/>
            <a:ext cx="1157400" cy="0"/>
          </a:xfrm>
          <a:prstGeom prst="straightConnector1">
            <a:avLst/>
          </a:prstGeom>
          <a:noFill/>
          <a:ln w="28575" cap="flat" cmpd="sng">
            <a:solidFill>
              <a:srgbClr val="6AA84F"/>
            </a:solidFill>
            <a:prstDash val="solid"/>
            <a:round/>
            <a:headEnd type="none" w="lg" len="lg"/>
            <a:tailEnd type="none" w="lg" len="lg"/>
          </a:ln>
        </p:spPr>
      </p:cxnSp>
      <p:cxnSp>
        <p:nvCxnSpPr>
          <p:cNvPr id="99" name="Shape 99"/>
          <p:cNvCxnSpPr/>
          <p:nvPr/>
        </p:nvCxnSpPr>
        <p:spPr>
          <a:xfrm>
            <a:off x="7393775" y="4750400"/>
            <a:ext cx="1126200" cy="5400"/>
          </a:xfrm>
          <a:prstGeom prst="straightConnector1">
            <a:avLst/>
          </a:prstGeom>
          <a:noFill/>
          <a:ln w="28575" cap="flat" cmpd="sng">
            <a:solidFill>
              <a:srgbClr val="6AA84F"/>
            </a:solidFill>
            <a:prstDash val="solid"/>
            <a:round/>
            <a:headEnd type="none" w="lg" len="lg"/>
            <a:tailEnd type="none" w="lg" len="lg"/>
          </a:ln>
        </p:spPr>
      </p:cxnSp>
      <p:cxnSp>
        <p:nvCxnSpPr>
          <p:cNvPr id="100" name="Shape 100"/>
          <p:cNvCxnSpPr/>
          <p:nvPr/>
        </p:nvCxnSpPr>
        <p:spPr>
          <a:xfrm flipH="1">
            <a:off x="8519925" y="3592450"/>
            <a:ext cx="1500" cy="1163400"/>
          </a:xfrm>
          <a:prstGeom prst="straightConnector1">
            <a:avLst/>
          </a:prstGeom>
          <a:noFill/>
          <a:ln w="28575" cap="flat" cmpd="sng">
            <a:solidFill>
              <a:srgbClr val="6AA84F"/>
            </a:solidFill>
            <a:prstDash val="solid"/>
            <a:round/>
            <a:headEnd type="none" w="lg" len="lg"/>
            <a:tailEnd type="none" w="lg" len="lg"/>
          </a:ln>
        </p:spPr>
      </p:cxnSp>
      <p:pic>
        <p:nvPicPr>
          <p:cNvPr id="101" name="Shape 101"/>
          <p:cNvPicPr preferRelativeResize="0"/>
          <p:nvPr/>
        </p:nvPicPr>
        <p:blipFill>
          <a:blip r:embed="rId4">
            <a:alphaModFix/>
          </a:blip>
          <a:stretch>
            <a:fillRect/>
          </a:stretch>
        </p:blipFill>
        <p:spPr>
          <a:xfrm rot="-2332432">
            <a:off x="5366940" y="1448274"/>
            <a:ext cx="493995" cy="682799"/>
          </a:xfrm>
          <a:prstGeom prst="rect">
            <a:avLst/>
          </a:prstGeom>
          <a:noFill/>
          <a:ln>
            <a:noFill/>
          </a:ln>
        </p:spPr>
      </p:pic>
    </p:spTree>
    <p:extLst>
      <p:ext uri="{BB962C8B-B14F-4D97-AF65-F5344CB8AC3E}">
        <p14:creationId xmlns:p14="http://schemas.microsoft.com/office/powerpoint/2010/main" val="14074477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Shape 106"/>
          <p:cNvSpPr txBox="1">
            <a:spLocks noGrp="1"/>
          </p:cNvSpPr>
          <p:nvPr>
            <p:ph type="ctrTitle"/>
          </p:nvPr>
        </p:nvSpPr>
        <p:spPr>
          <a:xfrm>
            <a:off x="0" y="686075"/>
            <a:ext cx="9144000" cy="682800"/>
          </a:xfrm>
          <a:prstGeom prst="rect">
            <a:avLst/>
          </a:prstGeom>
        </p:spPr>
        <p:txBody>
          <a:bodyPr lIns="91425" tIns="91425" rIns="91425" bIns="91425" anchor="b" anchorCtr="0">
            <a:noAutofit/>
          </a:bodyPr>
          <a:lstStyle/>
          <a:p>
            <a:pPr lvl="0" rtl="0">
              <a:spcBef>
                <a:spcPts val="0"/>
              </a:spcBef>
              <a:buNone/>
            </a:pPr>
            <a:r>
              <a:rPr lang="en" sz="3600">
                <a:solidFill>
                  <a:srgbClr val="38761D"/>
                </a:solidFill>
              </a:rPr>
              <a:t>Providing Gifts to Others</a:t>
            </a:r>
          </a:p>
        </p:txBody>
      </p:sp>
      <p:cxnSp>
        <p:nvCxnSpPr>
          <p:cNvPr id="107" name="Shape 107"/>
          <p:cNvCxnSpPr/>
          <p:nvPr/>
        </p:nvCxnSpPr>
        <p:spPr>
          <a:xfrm flipH="1">
            <a:off x="404075" y="436625"/>
            <a:ext cx="1500" cy="1181700"/>
          </a:xfrm>
          <a:prstGeom prst="straightConnector1">
            <a:avLst/>
          </a:prstGeom>
          <a:noFill/>
          <a:ln w="28575" cap="flat" cmpd="sng">
            <a:solidFill>
              <a:srgbClr val="6AA84F"/>
            </a:solidFill>
            <a:prstDash val="solid"/>
            <a:round/>
            <a:headEnd type="none" w="lg" len="lg"/>
            <a:tailEnd type="none" w="lg" len="lg"/>
          </a:ln>
        </p:spPr>
      </p:cxnSp>
      <p:cxnSp>
        <p:nvCxnSpPr>
          <p:cNvPr id="108" name="Shape 108"/>
          <p:cNvCxnSpPr/>
          <p:nvPr/>
        </p:nvCxnSpPr>
        <p:spPr>
          <a:xfrm>
            <a:off x="404125" y="451900"/>
            <a:ext cx="1157400" cy="0"/>
          </a:xfrm>
          <a:prstGeom prst="straightConnector1">
            <a:avLst/>
          </a:prstGeom>
          <a:noFill/>
          <a:ln w="28575" cap="flat" cmpd="sng">
            <a:solidFill>
              <a:srgbClr val="6AA84F"/>
            </a:solidFill>
            <a:prstDash val="solid"/>
            <a:round/>
            <a:headEnd type="none" w="lg" len="lg"/>
            <a:tailEnd type="none" w="lg" len="lg"/>
          </a:ln>
        </p:spPr>
      </p:cxnSp>
      <p:cxnSp>
        <p:nvCxnSpPr>
          <p:cNvPr id="109" name="Shape 109"/>
          <p:cNvCxnSpPr/>
          <p:nvPr/>
        </p:nvCxnSpPr>
        <p:spPr>
          <a:xfrm>
            <a:off x="7393775" y="4750400"/>
            <a:ext cx="1126200" cy="5400"/>
          </a:xfrm>
          <a:prstGeom prst="straightConnector1">
            <a:avLst/>
          </a:prstGeom>
          <a:noFill/>
          <a:ln w="28575" cap="flat" cmpd="sng">
            <a:solidFill>
              <a:srgbClr val="6AA84F"/>
            </a:solidFill>
            <a:prstDash val="solid"/>
            <a:round/>
            <a:headEnd type="none" w="lg" len="lg"/>
            <a:tailEnd type="none" w="lg" len="lg"/>
          </a:ln>
        </p:spPr>
      </p:cxnSp>
      <p:cxnSp>
        <p:nvCxnSpPr>
          <p:cNvPr id="110" name="Shape 110"/>
          <p:cNvCxnSpPr/>
          <p:nvPr/>
        </p:nvCxnSpPr>
        <p:spPr>
          <a:xfrm flipH="1">
            <a:off x="8519925" y="3592450"/>
            <a:ext cx="1500" cy="1163400"/>
          </a:xfrm>
          <a:prstGeom prst="straightConnector1">
            <a:avLst/>
          </a:prstGeom>
          <a:noFill/>
          <a:ln w="28575" cap="flat" cmpd="sng">
            <a:solidFill>
              <a:srgbClr val="6AA84F"/>
            </a:solidFill>
            <a:prstDash val="solid"/>
            <a:round/>
            <a:headEnd type="none" w="lg" len="lg"/>
            <a:tailEnd type="none" w="lg" len="lg"/>
          </a:ln>
        </p:spPr>
      </p:cxnSp>
      <p:sp>
        <p:nvSpPr>
          <p:cNvPr id="111" name="Shape 111"/>
          <p:cNvSpPr txBox="1"/>
          <p:nvPr/>
        </p:nvSpPr>
        <p:spPr>
          <a:xfrm>
            <a:off x="1050125" y="1716650"/>
            <a:ext cx="6815100" cy="1371600"/>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112" name="Shape 112"/>
          <p:cNvSpPr txBox="1"/>
          <p:nvPr/>
        </p:nvSpPr>
        <p:spPr>
          <a:xfrm>
            <a:off x="1169450" y="1631950"/>
            <a:ext cx="6937200" cy="577500"/>
          </a:xfrm>
          <a:prstGeom prst="rect">
            <a:avLst/>
          </a:prstGeom>
          <a:noFill/>
          <a:ln>
            <a:noFill/>
          </a:ln>
        </p:spPr>
        <p:txBody>
          <a:bodyPr lIns="91425" tIns="91425" rIns="91425" bIns="91425" anchor="t" anchorCtr="0">
            <a:noAutofit/>
          </a:bodyPr>
          <a:lstStyle/>
          <a:p>
            <a:pPr lvl="0" rtl="0">
              <a:lnSpc>
                <a:spcPct val="150000"/>
              </a:lnSpc>
              <a:spcBef>
                <a:spcPts val="0"/>
              </a:spcBef>
              <a:buNone/>
            </a:pPr>
            <a:r>
              <a:rPr lang="en" sz="2400" b="1"/>
              <a:t>Step#7   Build Wealth &amp; Give Outrageously</a:t>
            </a:r>
          </a:p>
          <a:p>
            <a:pPr lvl="0" rtl="0">
              <a:lnSpc>
                <a:spcPct val="150000"/>
              </a:lnSpc>
              <a:spcBef>
                <a:spcPts val="0"/>
              </a:spcBef>
              <a:buNone/>
            </a:pPr>
            <a:endParaRPr sz="2400" b="1"/>
          </a:p>
          <a:p>
            <a:pPr lvl="0" rtl="0">
              <a:spcBef>
                <a:spcPts val="0"/>
              </a:spcBef>
              <a:buNone/>
            </a:pPr>
            <a:endParaRPr sz="2400" b="1"/>
          </a:p>
        </p:txBody>
      </p:sp>
      <p:pic>
        <p:nvPicPr>
          <p:cNvPr id="113" name="Shape 113"/>
          <p:cNvPicPr preferRelativeResize="0"/>
          <p:nvPr/>
        </p:nvPicPr>
        <p:blipFill>
          <a:blip r:embed="rId3">
            <a:alphaModFix/>
          </a:blip>
          <a:stretch>
            <a:fillRect/>
          </a:stretch>
        </p:blipFill>
        <p:spPr>
          <a:xfrm>
            <a:off x="608550" y="2472524"/>
            <a:ext cx="3421583" cy="2277875"/>
          </a:xfrm>
          <a:prstGeom prst="rect">
            <a:avLst/>
          </a:prstGeom>
          <a:noFill/>
          <a:ln>
            <a:noFill/>
          </a:ln>
        </p:spPr>
      </p:pic>
      <p:pic>
        <p:nvPicPr>
          <p:cNvPr id="114" name="Shape 114"/>
          <p:cNvPicPr preferRelativeResize="0"/>
          <p:nvPr/>
        </p:nvPicPr>
        <p:blipFill>
          <a:blip r:embed="rId4">
            <a:alphaModFix/>
          </a:blip>
          <a:stretch>
            <a:fillRect/>
          </a:stretch>
        </p:blipFill>
        <p:spPr>
          <a:xfrm>
            <a:off x="4833761" y="2469437"/>
            <a:ext cx="3531305" cy="2280963"/>
          </a:xfrm>
          <a:prstGeom prst="rect">
            <a:avLst/>
          </a:prstGeom>
          <a:noFill/>
          <a:ln>
            <a:noFill/>
          </a:ln>
        </p:spPr>
      </p:pic>
    </p:spTree>
    <p:extLst>
      <p:ext uri="{BB962C8B-B14F-4D97-AF65-F5344CB8AC3E}">
        <p14:creationId xmlns:p14="http://schemas.microsoft.com/office/powerpoint/2010/main" val="4958510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Shape 119"/>
          <p:cNvSpPr txBox="1">
            <a:spLocks noGrp="1"/>
          </p:cNvSpPr>
          <p:nvPr>
            <p:ph type="ctrTitle"/>
          </p:nvPr>
        </p:nvSpPr>
        <p:spPr>
          <a:xfrm>
            <a:off x="0" y="686075"/>
            <a:ext cx="9144000" cy="682800"/>
          </a:xfrm>
          <a:prstGeom prst="rect">
            <a:avLst/>
          </a:prstGeom>
        </p:spPr>
        <p:txBody>
          <a:bodyPr lIns="91425" tIns="91425" rIns="91425" bIns="91425" anchor="b" anchorCtr="0">
            <a:noAutofit/>
          </a:bodyPr>
          <a:lstStyle/>
          <a:p>
            <a:pPr lvl="0" rtl="0">
              <a:spcBef>
                <a:spcPts val="0"/>
              </a:spcBef>
              <a:buNone/>
            </a:pPr>
            <a:r>
              <a:rPr lang="en" sz="3600">
                <a:solidFill>
                  <a:srgbClr val="38761D"/>
                </a:solidFill>
              </a:rPr>
              <a:t>Be one of the 44%</a:t>
            </a:r>
          </a:p>
        </p:txBody>
      </p:sp>
      <p:cxnSp>
        <p:nvCxnSpPr>
          <p:cNvPr id="120" name="Shape 120"/>
          <p:cNvCxnSpPr/>
          <p:nvPr/>
        </p:nvCxnSpPr>
        <p:spPr>
          <a:xfrm flipH="1">
            <a:off x="404075" y="436625"/>
            <a:ext cx="1500" cy="1181700"/>
          </a:xfrm>
          <a:prstGeom prst="straightConnector1">
            <a:avLst/>
          </a:prstGeom>
          <a:noFill/>
          <a:ln w="28575" cap="flat" cmpd="sng">
            <a:solidFill>
              <a:srgbClr val="6AA84F"/>
            </a:solidFill>
            <a:prstDash val="solid"/>
            <a:round/>
            <a:headEnd type="none" w="lg" len="lg"/>
            <a:tailEnd type="none" w="lg" len="lg"/>
          </a:ln>
        </p:spPr>
      </p:cxnSp>
      <p:cxnSp>
        <p:nvCxnSpPr>
          <p:cNvPr id="121" name="Shape 121"/>
          <p:cNvCxnSpPr/>
          <p:nvPr/>
        </p:nvCxnSpPr>
        <p:spPr>
          <a:xfrm>
            <a:off x="404125" y="451900"/>
            <a:ext cx="1157400" cy="0"/>
          </a:xfrm>
          <a:prstGeom prst="straightConnector1">
            <a:avLst/>
          </a:prstGeom>
          <a:noFill/>
          <a:ln w="28575" cap="flat" cmpd="sng">
            <a:solidFill>
              <a:srgbClr val="6AA84F"/>
            </a:solidFill>
            <a:prstDash val="solid"/>
            <a:round/>
            <a:headEnd type="none" w="lg" len="lg"/>
            <a:tailEnd type="none" w="lg" len="lg"/>
          </a:ln>
        </p:spPr>
      </p:cxnSp>
      <p:cxnSp>
        <p:nvCxnSpPr>
          <p:cNvPr id="122" name="Shape 122"/>
          <p:cNvCxnSpPr/>
          <p:nvPr/>
        </p:nvCxnSpPr>
        <p:spPr>
          <a:xfrm>
            <a:off x="7393775" y="4750400"/>
            <a:ext cx="1126200" cy="5400"/>
          </a:xfrm>
          <a:prstGeom prst="straightConnector1">
            <a:avLst/>
          </a:prstGeom>
          <a:noFill/>
          <a:ln w="28575" cap="flat" cmpd="sng">
            <a:solidFill>
              <a:srgbClr val="6AA84F"/>
            </a:solidFill>
            <a:prstDash val="solid"/>
            <a:round/>
            <a:headEnd type="none" w="lg" len="lg"/>
            <a:tailEnd type="none" w="lg" len="lg"/>
          </a:ln>
        </p:spPr>
      </p:cxnSp>
      <p:cxnSp>
        <p:nvCxnSpPr>
          <p:cNvPr id="123" name="Shape 123"/>
          <p:cNvCxnSpPr/>
          <p:nvPr/>
        </p:nvCxnSpPr>
        <p:spPr>
          <a:xfrm flipH="1">
            <a:off x="8519925" y="3592450"/>
            <a:ext cx="1500" cy="1163400"/>
          </a:xfrm>
          <a:prstGeom prst="straightConnector1">
            <a:avLst/>
          </a:prstGeom>
          <a:noFill/>
          <a:ln w="28575" cap="flat" cmpd="sng">
            <a:solidFill>
              <a:srgbClr val="6AA84F"/>
            </a:solidFill>
            <a:prstDash val="solid"/>
            <a:round/>
            <a:headEnd type="none" w="lg" len="lg"/>
            <a:tailEnd type="none" w="lg" len="lg"/>
          </a:ln>
        </p:spPr>
      </p:cxnSp>
      <p:sp>
        <p:nvSpPr>
          <p:cNvPr id="124" name="Shape 124"/>
          <p:cNvSpPr txBox="1"/>
          <p:nvPr/>
        </p:nvSpPr>
        <p:spPr>
          <a:xfrm>
            <a:off x="1050125" y="1716650"/>
            <a:ext cx="6815100" cy="1371600"/>
          </a:xfrm>
          <a:prstGeom prst="rect">
            <a:avLst/>
          </a:prstGeom>
          <a:noFill/>
          <a:ln>
            <a:noFill/>
          </a:ln>
        </p:spPr>
        <p:txBody>
          <a:bodyPr lIns="91425" tIns="91425" rIns="91425" bIns="91425" anchor="t" anchorCtr="0">
            <a:noAutofit/>
          </a:bodyPr>
          <a:lstStyle/>
          <a:p>
            <a:pPr lvl="0" rtl="0">
              <a:spcBef>
                <a:spcPts val="0"/>
              </a:spcBef>
              <a:buNone/>
            </a:pPr>
            <a:endParaRPr/>
          </a:p>
        </p:txBody>
      </p:sp>
      <p:sp>
        <p:nvSpPr>
          <p:cNvPr id="125" name="Shape 125"/>
          <p:cNvSpPr txBox="1"/>
          <p:nvPr/>
        </p:nvSpPr>
        <p:spPr>
          <a:xfrm>
            <a:off x="985850" y="1759500"/>
            <a:ext cx="6408000" cy="2046600"/>
          </a:xfrm>
          <a:prstGeom prst="rect">
            <a:avLst/>
          </a:prstGeom>
          <a:noFill/>
          <a:ln>
            <a:noFill/>
          </a:ln>
        </p:spPr>
        <p:txBody>
          <a:bodyPr lIns="91425" tIns="91425" rIns="91425" bIns="91425" anchor="t" anchorCtr="0">
            <a:noAutofit/>
          </a:bodyPr>
          <a:lstStyle/>
          <a:p>
            <a:pPr lvl="0">
              <a:spcBef>
                <a:spcPts val="0"/>
              </a:spcBef>
              <a:buNone/>
            </a:pPr>
            <a:r>
              <a:rPr lang="en" sz="2400">
                <a:solidFill>
                  <a:schemeClr val="dk1"/>
                </a:solidFill>
                <a:highlight>
                  <a:srgbClr val="FFFFFF"/>
                </a:highlight>
              </a:rPr>
              <a:t>“ 56% of Americans in the survey had saved less than $10,000 toward their retirement, with a full one-third (33%) reporting not one cent saved toward retirement”</a:t>
            </a:r>
          </a:p>
          <a:p>
            <a:pPr lvl="0" rtl="0">
              <a:spcBef>
                <a:spcPts val="0"/>
              </a:spcBef>
              <a:buNone/>
            </a:pPr>
            <a:r>
              <a:rPr lang="en" sz="1800">
                <a:solidFill>
                  <a:schemeClr val="dk1"/>
                </a:solidFill>
                <a:highlight>
                  <a:srgbClr val="FFFFFF"/>
                </a:highlight>
              </a:rPr>
              <a:t>								</a:t>
            </a:r>
            <a:r>
              <a:rPr lang="en">
                <a:solidFill>
                  <a:schemeClr val="dk1"/>
                </a:solidFill>
                <a:highlight>
                  <a:srgbClr val="FFFFFF"/>
                </a:highlight>
              </a:rPr>
              <a:t>-Associated Press, May 2016</a:t>
            </a:r>
          </a:p>
        </p:txBody>
      </p:sp>
    </p:spTree>
    <p:extLst>
      <p:ext uri="{BB962C8B-B14F-4D97-AF65-F5344CB8AC3E}">
        <p14:creationId xmlns:p14="http://schemas.microsoft.com/office/powerpoint/2010/main" val="32108509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Shape 130"/>
          <p:cNvSpPr txBox="1">
            <a:spLocks noGrp="1"/>
          </p:cNvSpPr>
          <p:nvPr>
            <p:ph type="ctrTitle" idx="4294967295"/>
          </p:nvPr>
        </p:nvSpPr>
        <p:spPr>
          <a:xfrm>
            <a:off x="0" y="232305"/>
            <a:ext cx="4995333" cy="682625"/>
          </a:xfrm>
          <a:prstGeom prst="rect">
            <a:avLst/>
          </a:prstGeom>
        </p:spPr>
        <p:txBody>
          <a:bodyPr lIns="91425" tIns="91425" rIns="91425" bIns="91425" anchor="b" anchorCtr="0">
            <a:noAutofit/>
          </a:bodyPr>
          <a:lstStyle/>
          <a:p>
            <a:pPr lvl="0" rtl="0">
              <a:spcBef>
                <a:spcPts val="0"/>
              </a:spcBef>
              <a:buNone/>
            </a:pPr>
            <a:r>
              <a:rPr lang="en" sz="3200" dirty="0">
                <a:solidFill>
                  <a:srgbClr val="38761D"/>
                </a:solidFill>
              </a:rPr>
              <a:t>The Shaklee Opportunity</a:t>
            </a:r>
          </a:p>
        </p:txBody>
      </p:sp>
      <p:cxnSp>
        <p:nvCxnSpPr>
          <p:cNvPr id="131" name="Shape 131"/>
          <p:cNvCxnSpPr/>
          <p:nvPr/>
        </p:nvCxnSpPr>
        <p:spPr>
          <a:xfrm flipH="1">
            <a:off x="404075" y="436625"/>
            <a:ext cx="1500" cy="1181700"/>
          </a:xfrm>
          <a:prstGeom prst="straightConnector1">
            <a:avLst/>
          </a:prstGeom>
          <a:noFill/>
          <a:ln w="28575" cap="flat" cmpd="sng">
            <a:solidFill>
              <a:srgbClr val="6AA84F"/>
            </a:solidFill>
            <a:prstDash val="solid"/>
            <a:round/>
            <a:headEnd type="none" w="lg" len="lg"/>
            <a:tailEnd type="none" w="lg" len="lg"/>
          </a:ln>
        </p:spPr>
      </p:cxnSp>
      <p:cxnSp>
        <p:nvCxnSpPr>
          <p:cNvPr id="132" name="Shape 132"/>
          <p:cNvCxnSpPr/>
          <p:nvPr/>
        </p:nvCxnSpPr>
        <p:spPr>
          <a:xfrm>
            <a:off x="404125" y="451900"/>
            <a:ext cx="1157400" cy="0"/>
          </a:xfrm>
          <a:prstGeom prst="straightConnector1">
            <a:avLst/>
          </a:prstGeom>
          <a:noFill/>
          <a:ln w="28575" cap="flat" cmpd="sng">
            <a:solidFill>
              <a:srgbClr val="6AA84F"/>
            </a:solidFill>
            <a:prstDash val="solid"/>
            <a:round/>
            <a:headEnd type="none" w="lg" len="lg"/>
            <a:tailEnd type="none" w="lg" len="lg"/>
          </a:ln>
        </p:spPr>
      </p:cxnSp>
      <p:cxnSp>
        <p:nvCxnSpPr>
          <p:cNvPr id="133" name="Shape 133"/>
          <p:cNvCxnSpPr/>
          <p:nvPr/>
        </p:nvCxnSpPr>
        <p:spPr>
          <a:xfrm>
            <a:off x="7393775" y="4750400"/>
            <a:ext cx="1126200" cy="5400"/>
          </a:xfrm>
          <a:prstGeom prst="straightConnector1">
            <a:avLst/>
          </a:prstGeom>
          <a:noFill/>
          <a:ln w="28575" cap="flat" cmpd="sng">
            <a:solidFill>
              <a:srgbClr val="6AA84F"/>
            </a:solidFill>
            <a:prstDash val="solid"/>
            <a:round/>
            <a:headEnd type="none" w="lg" len="lg"/>
            <a:tailEnd type="none" w="lg" len="lg"/>
          </a:ln>
        </p:spPr>
      </p:cxnSp>
      <p:cxnSp>
        <p:nvCxnSpPr>
          <p:cNvPr id="134" name="Shape 134"/>
          <p:cNvCxnSpPr/>
          <p:nvPr/>
        </p:nvCxnSpPr>
        <p:spPr>
          <a:xfrm flipH="1">
            <a:off x="8519925" y="3592450"/>
            <a:ext cx="1500" cy="1163400"/>
          </a:xfrm>
          <a:prstGeom prst="straightConnector1">
            <a:avLst/>
          </a:prstGeom>
          <a:noFill/>
          <a:ln w="28575" cap="flat" cmpd="sng">
            <a:solidFill>
              <a:srgbClr val="6AA84F"/>
            </a:solidFill>
            <a:prstDash val="solid"/>
            <a:round/>
            <a:headEnd type="none" w="lg" len="lg"/>
            <a:tailEnd type="none" w="lg" len="lg"/>
          </a:ln>
        </p:spPr>
      </p:cxnSp>
      <p:sp>
        <p:nvSpPr>
          <p:cNvPr id="135" name="Shape 135"/>
          <p:cNvSpPr txBox="1"/>
          <p:nvPr/>
        </p:nvSpPr>
        <p:spPr>
          <a:xfrm>
            <a:off x="654750" y="2603600"/>
            <a:ext cx="3404400" cy="2146800"/>
          </a:xfrm>
          <a:prstGeom prst="rect">
            <a:avLst/>
          </a:prstGeom>
          <a:noFill/>
          <a:ln>
            <a:noFill/>
          </a:ln>
        </p:spPr>
        <p:txBody>
          <a:bodyPr lIns="91425" tIns="91425" rIns="91425" bIns="91425" anchor="t" anchorCtr="0">
            <a:noAutofit/>
          </a:bodyPr>
          <a:lstStyle/>
          <a:p>
            <a:pPr lvl="0">
              <a:spcBef>
                <a:spcPts val="0"/>
              </a:spcBef>
              <a:buNone/>
            </a:pPr>
            <a:r>
              <a:rPr lang="en" sz="1800" b="1">
                <a:highlight>
                  <a:srgbClr val="FFFFFF"/>
                </a:highlight>
              </a:rPr>
              <a:t>Director		 	= 	$10,217</a:t>
            </a:r>
          </a:p>
          <a:p>
            <a:pPr lvl="0">
              <a:spcBef>
                <a:spcPts val="0"/>
              </a:spcBef>
              <a:buNone/>
            </a:pPr>
            <a:endParaRPr sz="1800" b="1">
              <a:solidFill>
                <a:schemeClr val="dk1"/>
              </a:solidFill>
              <a:highlight>
                <a:srgbClr val="FFFFFF"/>
              </a:highlight>
            </a:endParaRPr>
          </a:p>
          <a:p>
            <a:pPr lvl="0">
              <a:spcBef>
                <a:spcPts val="0"/>
              </a:spcBef>
              <a:buNone/>
            </a:pPr>
            <a:r>
              <a:rPr lang="en" sz="1800" b="1">
                <a:solidFill>
                  <a:srgbClr val="38761D"/>
                </a:solidFill>
                <a:highlight>
                  <a:srgbClr val="FFFFFF"/>
                </a:highlight>
              </a:rPr>
              <a:t>Sr Director		=	$13,672</a:t>
            </a:r>
          </a:p>
          <a:p>
            <a:pPr lvl="0">
              <a:spcBef>
                <a:spcPts val="0"/>
              </a:spcBef>
              <a:buNone/>
            </a:pPr>
            <a:endParaRPr sz="1800" b="1">
              <a:solidFill>
                <a:srgbClr val="38761D"/>
              </a:solidFill>
              <a:highlight>
                <a:srgbClr val="FFFFFF"/>
              </a:highlight>
            </a:endParaRPr>
          </a:p>
          <a:p>
            <a:pPr lvl="0">
              <a:spcBef>
                <a:spcPts val="0"/>
              </a:spcBef>
              <a:buNone/>
            </a:pPr>
            <a:r>
              <a:rPr lang="en" sz="1800" b="1">
                <a:solidFill>
                  <a:srgbClr val="38761D"/>
                </a:solidFill>
                <a:highlight>
                  <a:srgbClr val="FFFFFF"/>
                </a:highlight>
              </a:rPr>
              <a:t>Coordinator		= 	$21,646</a:t>
            </a:r>
          </a:p>
          <a:p>
            <a:pPr lvl="0">
              <a:spcBef>
                <a:spcPts val="0"/>
              </a:spcBef>
              <a:buNone/>
            </a:pPr>
            <a:endParaRPr sz="1800" b="1">
              <a:solidFill>
                <a:srgbClr val="38761D"/>
              </a:solidFill>
              <a:highlight>
                <a:srgbClr val="FFFFFF"/>
              </a:highlight>
            </a:endParaRPr>
          </a:p>
          <a:p>
            <a:pPr lvl="0" rtl="0">
              <a:spcBef>
                <a:spcPts val="0"/>
              </a:spcBef>
              <a:buNone/>
            </a:pPr>
            <a:r>
              <a:rPr lang="en" sz="1800" b="1">
                <a:solidFill>
                  <a:srgbClr val="38761D"/>
                </a:solidFill>
                <a:highlight>
                  <a:srgbClr val="FFFFFF"/>
                </a:highlight>
              </a:rPr>
              <a:t>Sr Coordinator	= 	$33,540</a:t>
            </a:r>
          </a:p>
        </p:txBody>
      </p:sp>
      <p:pic>
        <p:nvPicPr>
          <p:cNvPr id="136" name="Shape 136" descr="Shaklee short size income 2016.jpg"/>
          <p:cNvPicPr preferRelativeResize="0"/>
          <p:nvPr/>
        </p:nvPicPr>
        <p:blipFill rotWithShape="1">
          <a:blip r:embed="rId3">
            <a:alphaModFix/>
          </a:blip>
          <a:srcRect l="3448" t="4293" r="48183" b="14537"/>
          <a:stretch/>
        </p:blipFill>
        <p:spPr>
          <a:xfrm>
            <a:off x="4614324" y="451900"/>
            <a:ext cx="4529676" cy="4492633"/>
          </a:xfrm>
          <a:prstGeom prst="rect">
            <a:avLst/>
          </a:prstGeom>
          <a:noFill/>
          <a:ln>
            <a:noFill/>
          </a:ln>
        </p:spPr>
      </p:pic>
      <p:sp>
        <p:nvSpPr>
          <p:cNvPr id="137" name="Shape 137"/>
          <p:cNvSpPr txBox="1"/>
          <p:nvPr/>
        </p:nvSpPr>
        <p:spPr>
          <a:xfrm>
            <a:off x="405576" y="914930"/>
            <a:ext cx="4208748" cy="1331400"/>
          </a:xfrm>
          <a:prstGeom prst="rect">
            <a:avLst/>
          </a:prstGeom>
          <a:noFill/>
          <a:ln>
            <a:noFill/>
          </a:ln>
        </p:spPr>
        <p:txBody>
          <a:bodyPr lIns="91425" tIns="91425" rIns="91425" bIns="91425" anchor="t" anchorCtr="0">
            <a:noAutofit/>
          </a:bodyPr>
          <a:lstStyle/>
          <a:p>
            <a:pPr marL="457200" lvl="0" indent="-228600">
              <a:spcBef>
                <a:spcPts val="0"/>
              </a:spcBef>
              <a:buChar char="●"/>
            </a:pPr>
            <a:r>
              <a:rPr lang="en" b="1" dirty="0"/>
              <a:t>Create $1,000 Emergency Fund</a:t>
            </a:r>
          </a:p>
          <a:p>
            <a:pPr marL="457200" lvl="0" indent="-228600">
              <a:spcBef>
                <a:spcPts val="0"/>
              </a:spcBef>
              <a:buChar char="●"/>
            </a:pPr>
            <a:r>
              <a:rPr lang="en" b="1" dirty="0"/>
              <a:t>Pay Debts - SnowBall Method</a:t>
            </a:r>
          </a:p>
          <a:p>
            <a:pPr marL="457200" lvl="0" indent="457200">
              <a:spcBef>
                <a:spcPts val="0"/>
              </a:spcBef>
              <a:buNone/>
            </a:pPr>
            <a:r>
              <a:rPr lang="en" b="1" dirty="0"/>
              <a:t>and/or</a:t>
            </a:r>
          </a:p>
          <a:p>
            <a:pPr marL="457200" lvl="0" indent="-228600">
              <a:spcBef>
                <a:spcPts val="0"/>
              </a:spcBef>
              <a:buChar char="●"/>
            </a:pPr>
            <a:r>
              <a:rPr lang="en" b="1" dirty="0"/>
              <a:t>3-6 Months Expenses</a:t>
            </a:r>
          </a:p>
          <a:p>
            <a:pPr lvl="0">
              <a:spcBef>
                <a:spcPts val="0"/>
              </a:spcBef>
              <a:buNone/>
            </a:pPr>
            <a:endParaRPr b="1" dirty="0"/>
          </a:p>
          <a:p>
            <a:pPr lvl="0">
              <a:spcBef>
                <a:spcPts val="0"/>
              </a:spcBef>
              <a:buNone/>
            </a:pPr>
            <a:r>
              <a:rPr lang="en" b="1" dirty="0"/>
              <a:t>In less than ONE Year as Director</a:t>
            </a:r>
          </a:p>
          <a:p>
            <a:pPr lvl="0">
              <a:spcBef>
                <a:spcPts val="0"/>
              </a:spcBef>
              <a:buNone/>
            </a:pPr>
            <a:endParaRPr b="1" dirty="0"/>
          </a:p>
          <a:p>
            <a:pPr lvl="0">
              <a:spcBef>
                <a:spcPts val="0"/>
              </a:spcBef>
              <a:buNone/>
            </a:pPr>
            <a:endParaRPr dirty="0"/>
          </a:p>
        </p:txBody>
      </p:sp>
    </p:spTree>
    <p:extLst>
      <p:ext uri="{BB962C8B-B14F-4D97-AF65-F5344CB8AC3E}">
        <p14:creationId xmlns:p14="http://schemas.microsoft.com/office/powerpoint/2010/main" val="17144522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Shape 142"/>
          <p:cNvSpPr txBox="1">
            <a:spLocks noGrp="1"/>
          </p:cNvSpPr>
          <p:nvPr>
            <p:ph type="ctrTitle"/>
          </p:nvPr>
        </p:nvSpPr>
        <p:spPr>
          <a:xfrm>
            <a:off x="404125" y="634575"/>
            <a:ext cx="5699700" cy="2824800"/>
          </a:xfrm>
          <a:prstGeom prst="rect">
            <a:avLst/>
          </a:prstGeom>
        </p:spPr>
        <p:txBody>
          <a:bodyPr lIns="91425" tIns="91425" rIns="91425" bIns="91425" anchor="b" anchorCtr="0">
            <a:noAutofit/>
          </a:bodyPr>
          <a:lstStyle/>
          <a:p>
            <a:pPr marL="0" lvl="0" indent="0" rtl="0">
              <a:spcBef>
                <a:spcPts val="0"/>
              </a:spcBef>
              <a:buNone/>
            </a:pPr>
            <a:r>
              <a:rPr lang="en" sz="5000" b="1">
                <a:solidFill>
                  <a:srgbClr val="38761D"/>
                </a:solidFill>
              </a:rPr>
              <a:t>7 Strategies</a:t>
            </a:r>
          </a:p>
          <a:p>
            <a:pPr marL="0" lvl="0" indent="0" rtl="0">
              <a:spcBef>
                <a:spcPts val="0"/>
              </a:spcBef>
              <a:buNone/>
            </a:pPr>
            <a:r>
              <a:rPr lang="en" sz="5000">
                <a:solidFill>
                  <a:srgbClr val="38761D"/>
                </a:solidFill>
              </a:rPr>
              <a:t>Building Wealth</a:t>
            </a:r>
          </a:p>
          <a:p>
            <a:pPr marL="0" lvl="0" indent="0" rtl="0">
              <a:spcBef>
                <a:spcPts val="0"/>
              </a:spcBef>
              <a:buNone/>
            </a:pPr>
            <a:r>
              <a:rPr lang="en" sz="5000" b="1">
                <a:solidFill>
                  <a:srgbClr val="38761D"/>
                </a:solidFill>
              </a:rPr>
              <a:t>Using Shaklee</a:t>
            </a:r>
          </a:p>
        </p:txBody>
      </p:sp>
      <p:cxnSp>
        <p:nvCxnSpPr>
          <p:cNvPr id="143" name="Shape 143"/>
          <p:cNvCxnSpPr/>
          <p:nvPr/>
        </p:nvCxnSpPr>
        <p:spPr>
          <a:xfrm flipH="1">
            <a:off x="404075" y="436625"/>
            <a:ext cx="1500" cy="1181700"/>
          </a:xfrm>
          <a:prstGeom prst="straightConnector1">
            <a:avLst/>
          </a:prstGeom>
          <a:noFill/>
          <a:ln w="28575" cap="flat" cmpd="sng">
            <a:solidFill>
              <a:srgbClr val="6AA84F"/>
            </a:solidFill>
            <a:prstDash val="solid"/>
            <a:round/>
            <a:headEnd type="none" w="lg" len="lg"/>
            <a:tailEnd type="none" w="lg" len="lg"/>
          </a:ln>
        </p:spPr>
      </p:cxnSp>
      <p:cxnSp>
        <p:nvCxnSpPr>
          <p:cNvPr id="144" name="Shape 144"/>
          <p:cNvCxnSpPr/>
          <p:nvPr/>
        </p:nvCxnSpPr>
        <p:spPr>
          <a:xfrm>
            <a:off x="404125" y="451900"/>
            <a:ext cx="1157400" cy="0"/>
          </a:xfrm>
          <a:prstGeom prst="straightConnector1">
            <a:avLst/>
          </a:prstGeom>
          <a:noFill/>
          <a:ln w="28575" cap="flat" cmpd="sng">
            <a:solidFill>
              <a:srgbClr val="6AA84F"/>
            </a:solidFill>
            <a:prstDash val="solid"/>
            <a:round/>
            <a:headEnd type="none" w="lg" len="lg"/>
            <a:tailEnd type="none" w="lg" len="lg"/>
          </a:ln>
        </p:spPr>
      </p:cxnSp>
      <p:cxnSp>
        <p:nvCxnSpPr>
          <p:cNvPr id="145" name="Shape 145"/>
          <p:cNvCxnSpPr/>
          <p:nvPr/>
        </p:nvCxnSpPr>
        <p:spPr>
          <a:xfrm>
            <a:off x="7393775" y="4750400"/>
            <a:ext cx="1126200" cy="5400"/>
          </a:xfrm>
          <a:prstGeom prst="straightConnector1">
            <a:avLst/>
          </a:prstGeom>
          <a:noFill/>
          <a:ln w="28575" cap="flat" cmpd="sng">
            <a:solidFill>
              <a:srgbClr val="6AA84F"/>
            </a:solidFill>
            <a:prstDash val="solid"/>
            <a:round/>
            <a:headEnd type="none" w="lg" len="lg"/>
            <a:tailEnd type="none" w="lg" len="lg"/>
          </a:ln>
        </p:spPr>
      </p:cxnSp>
      <p:cxnSp>
        <p:nvCxnSpPr>
          <p:cNvPr id="146" name="Shape 146"/>
          <p:cNvCxnSpPr/>
          <p:nvPr/>
        </p:nvCxnSpPr>
        <p:spPr>
          <a:xfrm flipH="1">
            <a:off x="8519925" y="3592450"/>
            <a:ext cx="1500" cy="1163400"/>
          </a:xfrm>
          <a:prstGeom prst="straightConnector1">
            <a:avLst/>
          </a:prstGeom>
          <a:noFill/>
          <a:ln w="28575" cap="flat" cmpd="sng">
            <a:solidFill>
              <a:srgbClr val="6AA84F"/>
            </a:solidFill>
            <a:prstDash val="solid"/>
            <a:round/>
            <a:headEnd type="none" w="lg" len="lg"/>
            <a:tailEnd type="none" w="lg" len="lg"/>
          </a:ln>
        </p:spPr>
      </p:cxnSp>
      <p:sp>
        <p:nvSpPr>
          <p:cNvPr id="147" name="Shape 147"/>
          <p:cNvSpPr txBox="1">
            <a:spLocks noGrp="1"/>
          </p:cNvSpPr>
          <p:nvPr>
            <p:ph type="ctrTitle"/>
          </p:nvPr>
        </p:nvSpPr>
        <p:spPr>
          <a:xfrm>
            <a:off x="311700" y="3276637"/>
            <a:ext cx="8520600" cy="1309500"/>
          </a:xfrm>
          <a:prstGeom prst="rect">
            <a:avLst/>
          </a:prstGeom>
        </p:spPr>
        <p:txBody>
          <a:bodyPr lIns="91425" tIns="91425" rIns="91425" bIns="91425" anchor="b" anchorCtr="0">
            <a:noAutofit/>
          </a:bodyPr>
          <a:lstStyle/>
          <a:p>
            <a:pPr lvl="0" rtl="0">
              <a:spcBef>
                <a:spcPts val="0"/>
              </a:spcBef>
              <a:buNone/>
            </a:pPr>
            <a:r>
              <a:rPr lang="en" sz="3000">
                <a:solidFill>
                  <a:srgbClr val="38761D"/>
                </a:solidFill>
              </a:rPr>
              <a:t>www.InnovationFC.com</a:t>
            </a:r>
          </a:p>
        </p:txBody>
      </p:sp>
      <p:pic>
        <p:nvPicPr>
          <p:cNvPr id="148" name="Shape 148" descr="Round Head Shot #2.png"/>
          <p:cNvPicPr preferRelativeResize="0"/>
          <p:nvPr/>
        </p:nvPicPr>
        <p:blipFill>
          <a:blip r:embed="rId3">
            <a:alphaModFix/>
          </a:blip>
          <a:stretch>
            <a:fillRect/>
          </a:stretch>
        </p:blipFill>
        <p:spPr>
          <a:xfrm>
            <a:off x="6103900" y="634587"/>
            <a:ext cx="1702075" cy="1730778"/>
          </a:xfrm>
          <a:prstGeom prst="rect">
            <a:avLst/>
          </a:prstGeom>
          <a:noFill/>
          <a:ln>
            <a:noFill/>
          </a:ln>
        </p:spPr>
      </p:pic>
      <p:sp>
        <p:nvSpPr>
          <p:cNvPr id="149" name="Shape 149"/>
          <p:cNvSpPr txBox="1"/>
          <p:nvPr/>
        </p:nvSpPr>
        <p:spPr>
          <a:xfrm>
            <a:off x="6103900" y="2474887"/>
            <a:ext cx="2607000" cy="637500"/>
          </a:xfrm>
          <a:prstGeom prst="rect">
            <a:avLst/>
          </a:prstGeom>
          <a:noFill/>
          <a:ln>
            <a:noFill/>
          </a:ln>
        </p:spPr>
        <p:txBody>
          <a:bodyPr lIns="91425" tIns="91425" rIns="91425" bIns="91425" anchor="t" anchorCtr="0">
            <a:noAutofit/>
          </a:bodyPr>
          <a:lstStyle/>
          <a:p>
            <a:pPr lvl="0" rtl="0">
              <a:spcBef>
                <a:spcPts val="0"/>
              </a:spcBef>
              <a:buNone/>
            </a:pPr>
            <a:r>
              <a:rPr lang="en" sz="1800">
                <a:solidFill>
                  <a:srgbClr val="38761D"/>
                </a:solidFill>
              </a:rPr>
              <a:t>Trevor Stirmel</a:t>
            </a:r>
          </a:p>
          <a:p>
            <a:pPr lvl="0" rtl="0">
              <a:spcBef>
                <a:spcPts val="0"/>
              </a:spcBef>
              <a:buNone/>
            </a:pPr>
            <a:r>
              <a:rPr lang="en" sz="1200">
                <a:solidFill>
                  <a:srgbClr val="38761D"/>
                </a:solidFill>
              </a:rPr>
              <a:t>Innovation Financial Coaching</a:t>
            </a:r>
          </a:p>
          <a:p>
            <a:pPr lvl="0" rtl="0">
              <a:spcBef>
                <a:spcPts val="0"/>
              </a:spcBef>
              <a:buNone/>
            </a:pPr>
            <a:r>
              <a:rPr lang="en" sz="1200">
                <a:solidFill>
                  <a:srgbClr val="38761D"/>
                </a:solidFill>
              </a:rPr>
              <a:t>Financial Coach &amp; Speaker</a:t>
            </a:r>
          </a:p>
        </p:txBody>
      </p:sp>
    </p:spTree>
    <p:extLst>
      <p:ext uri="{BB962C8B-B14F-4D97-AF65-F5344CB8AC3E}">
        <p14:creationId xmlns:p14="http://schemas.microsoft.com/office/powerpoint/2010/main" val="2826903078"/>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33242</TotalTime>
  <Words>4403</Words>
  <Application>Microsoft Macintosh PowerPoint</Application>
  <PresentationFormat>On-screen Show (16:9)</PresentationFormat>
  <Paragraphs>417</Paragraphs>
  <Slides>48</Slides>
  <Notes>9</Notes>
  <HiddenSlides>0</HiddenSlides>
  <MMClips>0</MMClips>
  <ScaleCrop>false</ScaleCrop>
  <HeadingPairs>
    <vt:vector size="4" baseType="variant">
      <vt:variant>
        <vt:lpstr>Theme</vt:lpstr>
      </vt:variant>
      <vt:variant>
        <vt:i4>2</vt:i4>
      </vt:variant>
      <vt:variant>
        <vt:lpstr>Slide Titles</vt:lpstr>
      </vt:variant>
      <vt:variant>
        <vt:i4>48</vt:i4>
      </vt:variant>
    </vt:vector>
  </HeadingPairs>
  <TitlesOfParts>
    <vt:vector size="50" baseType="lpstr">
      <vt:lpstr>1_Office Theme</vt:lpstr>
      <vt:lpstr>2_Office Theme</vt:lpstr>
      <vt:lpstr>PowerPoint Presentation</vt:lpstr>
      <vt:lpstr>Wealth Today, Tomorrow,  The Future</vt:lpstr>
      <vt:lpstr>Today’s Challenges 1.</vt:lpstr>
      <vt:lpstr>Today’s Challenges 2.</vt:lpstr>
      <vt:lpstr>Preventing Tomorrow’s Struggles</vt:lpstr>
      <vt:lpstr>Providing Gifts to Others</vt:lpstr>
      <vt:lpstr>Be one of the 44%</vt:lpstr>
      <vt:lpstr>The Shaklee Opportunity</vt:lpstr>
      <vt:lpstr>7 Strategies Building Wealth Using Shaklee</vt:lpstr>
      <vt:lpstr>PowerPoint Presentation</vt:lpstr>
      <vt:lpstr>Remember to Stretch      From Tony Robbins</vt:lpstr>
      <vt:lpstr>PowerPoint Presentation</vt:lpstr>
      <vt:lpstr>Our Strategy Forum Team Winter 2017 </vt:lpstr>
      <vt:lpstr>Objectives Winter Semester 2017  Thinking  Bigger … Reaching Higher  </vt:lpstr>
      <vt:lpstr>Objectives #3 –Awakening the Leader Within—   The Journey Begins</vt:lpstr>
      <vt:lpstr>Year of the Rooster</vt:lpstr>
      <vt:lpstr>Margaret’s Journey in Awakening the Leader Within Who I was then…</vt:lpstr>
      <vt:lpstr>When we become conscious of our fears …  They begin to lose their power. </vt:lpstr>
      <vt:lpstr>PowerPoint Presentation</vt:lpstr>
      <vt:lpstr>Dr Forrest Shaklee  What we think… we look. What we think… we do What we think…we are. </vt:lpstr>
      <vt:lpstr>PowerPoint Presentation</vt:lpstr>
      <vt:lpstr>“ Don’t Believe Everything You Think”   Byron Katie</vt:lpstr>
      <vt:lpstr>Learned How to Put the Vision into Action</vt:lpstr>
      <vt:lpstr>I discovered the leader within…</vt:lpstr>
      <vt:lpstr>What I’ve Learned…</vt:lpstr>
      <vt:lpstr>PowerPoint Presentation</vt:lpstr>
      <vt:lpstr>YIPES! Year of the Key Coordinator ????</vt:lpstr>
      <vt:lpstr>New Day Planner asked “What are you excited about? “ and to reflect on Highlights of Past Year. .. </vt:lpstr>
      <vt:lpstr>Crystal’s Story-- This year is about Balancing and Blooming… </vt:lpstr>
      <vt:lpstr>PowerPoint Presentation</vt:lpstr>
      <vt:lpstr>PowerPoint Presentation</vt:lpstr>
      <vt:lpstr>Angie’s Story --    Before the Seed was Planted</vt:lpstr>
      <vt:lpstr>Starting to Grow</vt:lpstr>
      <vt:lpstr>Work That Gives Joy and Purpose </vt:lpstr>
      <vt:lpstr>My Goals Now </vt:lpstr>
      <vt:lpstr>PowerPoint Presentation</vt:lpstr>
      <vt:lpstr>PowerPoint Presentation</vt:lpstr>
      <vt:lpstr>PowerPoint Presentation</vt:lpstr>
      <vt:lpstr>OK Courageous Leaders .. Time for Action!</vt:lpstr>
      <vt:lpstr>PowerPoint Presentation</vt:lpstr>
      <vt:lpstr>January/ February Strategy Forum Schedule</vt:lpstr>
      <vt:lpstr>PowerPoint Presentation</vt:lpstr>
      <vt:lpstr>PowerPoint Presentation</vt:lpstr>
      <vt:lpstr>We are all Green .. And Growing</vt:lpstr>
      <vt:lpstr>PowerPoint Presentation</vt:lpstr>
      <vt:lpstr>Previous Webinars for Reference on Goal Setting </vt:lpstr>
      <vt:lpstr>Previous Webinars &amp; Resources on Getting Un-Stuck </vt:lpstr>
      <vt:lpstr>Shaklee Video &amp; Audio Archives This webinar is archived on BetterFutureStartsToday.net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Congratulations on becoming a Director! A Business Leader!  </dc:title>
  <dc:creator>Harper</dc:creator>
  <cp:lastModifiedBy>Barbara Lagoni</cp:lastModifiedBy>
  <cp:revision>347</cp:revision>
  <cp:lastPrinted>2017-01-31T03:08:37Z</cp:lastPrinted>
  <dcterms:created xsi:type="dcterms:W3CDTF">2016-11-09T11:55:00Z</dcterms:created>
  <dcterms:modified xsi:type="dcterms:W3CDTF">2017-01-31T14:45:08Z</dcterms:modified>
</cp:coreProperties>
</file>