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51"/>
  </p:notesMasterIdLst>
  <p:handoutMasterIdLst>
    <p:handoutMasterId r:id="rId52"/>
  </p:handoutMasterIdLst>
  <p:sldIdLst>
    <p:sldId id="342" r:id="rId3"/>
    <p:sldId id="344" r:id="rId4"/>
    <p:sldId id="404" r:id="rId5"/>
    <p:sldId id="347" r:id="rId6"/>
    <p:sldId id="383" r:id="rId7"/>
    <p:sldId id="413" r:id="rId8"/>
    <p:sldId id="414" r:id="rId9"/>
    <p:sldId id="415" r:id="rId10"/>
    <p:sldId id="416" r:id="rId11"/>
    <p:sldId id="345" r:id="rId12"/>
    <p:sldId id="337" r:id="rId13"/>
    <p:sldId id="304" r:id="rId14"/>
    <p:sldId id="302" r:id="rId15"/>
    <p:sldId id="346" r:id="rId16"/>
    <p:sldId id="384" r:id="rId17"/>
    <p:sldId id="388" r:id="rId18"/>
    <p:sldId id="385" r:id="rId19"/>
    <p:sldId id="386" r:id="rId20"/>
    <p:sldId id="398" r:id="rId21"/>
    <p:sldId id="412" r:id="rId22"/>
    <p:sldId id="394" r:id="rId23"/>
    <p:sldId id="389" r:id="rId24"/>
    <p:sldId id="390" r:id="rId25"/>
    <p:sldId id="367" r:id="rId26"/>
    <p:sldId id="402" r:id="rId27"/>
    <p:sldId id="397" r:id="rId28"/>
    <p:sldId id="403" r:id="rId29"/>
    <p:sldId id="396" r:id="rId30"/>
    <p:sldId id="401" r:id="rId31"/>
    <p:sldId id="399" r:id="rId32"/>
    <p:sldId id="400" r:id="rId33"/>
    <p:sldId id="410" r:id="rId34"/>
    <p:sldId id="360" r:id="rId35"/>
    <p:sldId id="343" r:id="rId36"/>
    <p:sldId id="290" r:id="rId37"/>
    <p:sldId id="407" r:id="rId38"/>
    <p:sldId id="408" r:id="rId39"/>
    <p:sldId id="376" r:id="rId40"/>
    <p:sldId id="409" r:id="rId41"/>
    <p:sldId id="411" r:id="rId42"/>
    <p:sldId id="277" r:id="rId43"/>
    <p:sldId id="313" r:id="rId44"/>
    <p:sldId id="315" r:id="rId45"/>
    <p:sldId id="291" r:id="rId46"/>
    <p:sldId id="340" r:id="rId47"/>
    <p:sldId id="406" r:id="rId48"/>
    <p:sldId id="417" r:id="rId49"/>
    <p:sldId id="418"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856" y="-13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B1A742-99F8-0841-800C-D35C6FC7A123}" type="datetimeFigureOut">
              <a:rPr lang="en-US" smtClean="0"/>
              <a:t>1/23/17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63F87-30B0-2649-AF3D-005F29545A08}" type="datetimeFigureOut">
              <a:rPr lang="en-US" smtClean="0"/>
              <a:t>1/23/17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F06FD5-8B68-244D-B1E0-8204C363CEF7}" type="slidenum">
              <a:rPr lang="en-US" smtClean="0"/>
              <a:t>29</a:t>
            </a:fld>
            <a:endParaRPr lang="en-US"/>
          </a:p>
        </p:txBody>
      </p:sp>
    </p:spTree>
    <p:extLst>
      <p:ext uri="{BB962C8B-B14F-4D97-AF65-F5344CB8AC3E}">
        <p14:creationId xmlns:p14="http://schemas.microsoft.com/office/powerpoint/2010/main" val="2722541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1/23/17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1/23/17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1/23/17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9144000" cy="501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ctrTitle"/>
          </p:nvPr>
        </p:nvSpPr>
        <p:spPr>
          <a:xfrm>
            <a:off x="457209" y="1597821"/>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1"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1/23/17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1/23/17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1/23/17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1/23/17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1/23/17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1/23/17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1/23/17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l.facebook.com/?u=http://marketing.shaklee.com/&amp;e=ATNva2gSqxTk0cO1h5rBJR5XqiyunUQb0j4qcLzZioCyGBOcWxr4YFYE1oDCAJ7HW7fEHyQNS08uXC_dyEHWHNekB2eBpJg-oQkfKlvcgafKl6RUsYLqTFW7H0O9lYrsjeysPH7gSHr7DKzbMsURgrKe5G8"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5" Type="http://schemas.openxmlformats.org/officeDocument/2006/relationships/image" Target="../media/image12.jpg"/><Relationship Id="rId6" Type="http://schemas.openxmlformats.org/officeDocument/2006/relationships/image" Target="../media/image13.jpg"/><Relationship Id="rId7" Type="http://schemas.openxmlformats.org/officeDocument/2006/relationships/image" Target="../media/image14.jpg"/><Relationship Id="rId8"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bit.ly/bhsubscrib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png"/><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png"/><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1" Type="http://schemas.openxmlformats.org/officeDocument/2006/relationships/slideLayout" Target="../slideLayouts/slideLayout14.xml"/><Relationship Id="rId2" Type="http://schemas.openxmlformats.org/officeDocument/2006/relationships/hyperlink" Target="http://healthtipsfromtheprofessor.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hyperlink" Target="http://www.nxtbook.com/nxtbooks/shaklee/2017productguide/index.php?startid=Cover1&amp;lre=1:choate&amp;lnkparams=?CMP=RAC-IZ7434764357&amp;WidgetId=null&amp;BookId=87deb4acf9d75bf7a4ae32f5ba6bfcda" TargetMode="External"/><Relationship Id="rId4" Type="http://schemas.openxmlformats.org/officeDocument/2006/relationships/image" Target="../media/image28.png"/><Relationship Id="rId1" Type="http://schemas.openxmlformats.org/officeDocument/2006/relationships/slideLayout" Target="../slideLayouts/slideLayout19.xml"/><Relationship Id="rId2" Type="http://schemas.openxmlformats.org/officeDocument/2006/relationships/hyperlink" Target="http://shaklee.tv/chapter-2-the-shaklee-differenc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www.betterfuturestartstoday.com/" TargetMode="Externa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8.png"/><Relationship Id="rId3" Type="http://schemas.openxmlformats.org/officeDocument/2006/relationships/image" Target="../media/image3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www.betterfuturestartstoday.com/"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www.betterfuturestartstoday.com/"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www.BetterFutureStartsToday.com/_______your"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hyperlink" Target="http://www.betterfuturestartstoday.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hyperlink" Target="http://www.betterfuturestartstoday.com/"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normAutofit/>
          </a:bodyPr>
          <a:lstStyle/>
          <a:p>
            <a:r>
              <a:rPr lang="en-US" sz="2800" dirty="0"/>
              <a:t>SHAKLEE 180 TESTIMONIAL SUBMISSION PAGE</a:t>
            </a:r>
          </a:p>
        </p:txBody>
      </p:sp>
      <p:sp>
        <p:nvSpPr>
          <p:cNvPr id="3" name="Content Placeholder 2"/>
          <p:cNvSpPr>
            <a:spLocks noGrp="1"/>
          </p:cNvSpPr>
          <p:nvPr>
            <p:ph idx="4294967295"/>
          </p:nvPr>
        </p:nvSpPr>
        <p:spPr>
          <a:xfrm>
            <a:off x="0" y="862013"/>
            <a:ext cx="8229600" cy="4083050"/>
          </a:xfrm>
        </p:spPr>
        <p:txBody>
          <a:bodyPr>
            <a:normAutofit fontScale="85000" lnSpcReduction="10000"/>
          </a:bodyPr>
          <a:lstStyle/>
          <a:p>
            <a:r>
              <a:rPr lang="en-US" sz="2000" dirty="0" smtClean="0"/>
              <a:t>: </a:t>
            </a:r>
            <a:r>
              <a:rPr lang="en-US" sz="2000" dirty="0"/>
              <a:t>Calling everyone who's on the path to a healthier weight and a healthier life through Shaklee 180! </a:t>
            </a:r>
          </a:p>
          <a:p>
            <a:r>
              <a:rPr lang="en-US" sz="2000" dirty="0"/>
              <a:t>Our Marketing and Web Design peeps have put together a very simple way for you or anyone in your group to submit their Shaklee 180 Before &amp; After Success story to Shaklee. We'll be reviewing these stories regularly, and if we choose your story for use in a Shaklee publication, we'll contact you and send you the Shaklee Life Plan of your choice! FREE! (See details on the submission page.)</a:t>
            </a:r>
          </a:p>
          <a:p>
            <a:r>
              <a:rPr lang="en-US" sz="2000" dirty="0"/>
              <a:t>Please make sure the groups you are guiding know about this easy to use online tool and coach them in creating compelling Before and After photos (Hint: Take Before photos intentionally, per the advice on the submission page, and take them right away, before significant results can be seen! Then submit both Before &amp; After at the same time.)</a:t>
            </a:r>
          </a:p>
          <a:p>
            <a:r>
              <a:rPr lang="en-US" sz="2000" dirty="0">
                <a:hlinkClick r:id="rId2"/>
              </a:rPr>
              <a:t>Before &amp; After: Product Success Stories - Shaklee Marketing</a:t>
            </a:r>
            <a:endParaRPr lang="en-US" sz="2000" dirty="0"/>
          </a:p>
          <a:p>
            <a:r>
              <a:rPr lang="en-US" sz="2000" dirty="0"/>
              <a:t>The Shaklee 180® program is the beginning of your journey to a leaner, healthier, and more energized you. And we want to celebrate your success. Share </a:t>
            </a:r>
            <a:r>
              <a:rPr lang="en-US" sz="2000" dirty="0" smtClean="0"/>
              <a:t>your story at…</a:t>
            </a:r>
            <a:endParaRPr lang="en-US" sz="2000" dirty="0"/>
          </a:p>
          <a:p>
            <a:pPr marL="0" indent="0">
              <a:buNone/>
            </a:pPr>
            <a:r>
              <a:rPr lang="en-US" sz="2000" dirty="0" smtClean="0"/>
              <a:t>			</a:t>
            </a:r>
            <a:r>
              <a:rPr lang="en-US" sz="2000" dirty="0" err="1" smtClean="0"/>
              <a:t>marketing.shaklee.com</a:t>
            </a:r>
            <a:r>
              <a:rPr lang="en-US" sz="2000" dirty="0" smtClean="0"/>
              <a:t>                     </a:t>
            </a:r>
            <a:r>
              <a:rPr lang="en-US" sz="2000" dirty="0" err="1" smtClean="0"/>
              <a:t>francine</a:t>
            </a:r>
            <a:endParaRPr lang="en-US" sz="2000" dirty="0"/>
          </a:p>
          <a:p>
            <a:endParaRPr lang="en-US" sz="2000" dirty="0"/>
          </a:p>
        </p:txBody>
      </p:sp>
    </p:spTree>
    <p:extLst>
      <p:ext uri="{BB962C8B-B14F-4D97-AF65-F5344CB8AC3E}">
        <p14:creationId xmlns:p14="http://schemas.microsoft.com/office/powerpoint/2010/main" val="2832601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23754"/>
          </a:xfrm>
        </p:spPr>
        <p:txBody>
          <a:bodyPr>
            <a:normAutofit/>
          </a:bodyPr>
          <a:lstStyle/>
          <a:p>
            <a:r>
              <a:rPr lang="en-US" sz="2400" dirty="0" smtClean="0"/>
              <a:t>Becky’s </a:t>
            </a:r>
            <a:r>
              <a:rPr lang="en-US" sz="2400" dirty="0" smtClean="0"/>
              <a:t>January </a:t>
            </a:r>
            <a:r>
              <a:rPr lang="en-US" sz="2400" dirty="0" err="1" smtClean="0"/>
              <a:t>Healthprint</a:t>
            </a:r>
            <a:r>
              <a:rPr lang="en-US" sz="2400" dirty="0" smtClean="0"/>
              <a:t> </a:t>
            </a:r>
            <a:r>
              <a:rPr lang="en-US" sz="2400" dirty="0" smtClean="0"/>
              <a:t>and </a:t>
            </a:r>
            <a:r>
              <a:rPr lang="en-US" sz="2400" dirty="0" smtClean="0"/>
              <a:t>Promotions Program</a:t>
            </a:r>
            <a:endParaRPr lang="en-US" sz="2400" dirty="0"/>
          </a:p>
        </p:txBody>
      </p:sp>
      <p:sp>
        <p:nvSpPr>
          <p:cNvPr id="3" name="Content Placeholder 2"/>
          <p:cNvSpPr>
            <a:spLocks noGrp="1"/>
          </p:cNvSpPr>
          <p:nvPr>
            <p:ph idx="1"/>
          </p:nvPr>
        </p:nvSpPr>
        <p:spPr>
          <a:xfrm>
            <a:off x="457200" y="878416"/>
            <a:ext cx="8229600" cy="4265083"/>
          </a:xfrm>
        </p:spPr>
        <p:txBody>
          <a:bodyPr>
            <a:normAutofit/>
          </a:bodyPr>
          <a:lstStyle/>
          <a:p>
            <a:r>
              <a:rPr lang="en-US" sz="2000" dirty="0" smtClean="0"/>
              <a:t> Calling </a:t>
            </a:r>
            <a:r>
              <a:rPr lang="en-US" sz="2000" dirty="0" err="1" smtClean="0"/>
              <a:t>ccustomers</a:t>
            </a:r>
            <a:r>
              <a:rPr lang="en-US" sz="2000" dirty="0" smtClean="0"/>
              <a:t> </a:t>
            </a:r>
            <a:r>
              <a:rPr lang="en-US" sz="2000" dirty="0"/>
              <a:t>(even if I have to leave voicemails) to remind them about the </a:t>
            </a:r>
            <a:r>
              <a:rPr lang="en-US" sz="2000" dirty="0" err="1"/>
              <a:t>Healthprint</a:t>
            </a:r>
            <a:r>
              <a:rPr lang="en-US" sz="2000" dirty="0"/>
              <a:t> special and the Shaklee 180 Starter kit special </a:t>
            </a:r>
            <a:endParaRPr lang="en-US" sz="2000" dirty="0" smtClean="0"/>
          </a:p>
          <a:p>
            <a:r>
              <a:rPr lang="en-US" sz="2000" dirty="0" smtClean="0"/>
              <a:t>Starting </a:t>
            </a:r>
            <a:r>
              <a:rPr lang="en-US" sz="2000" dirty="0"/>
              <a:t>with the people who HAVEN'T ORDERED IN 3 MONTHS OR MORE. </a:t>
            </a:r>
            <a:endParaRPr lang="en-US" sz="2000" dirty="0"/>
          </a:p>
        </p:txBody>
      </p:sp>
      <p:sp>
        <p:nvSpPr>
          <p:cNvPr id="4" name="Rectangle 3"/>
          <p:cNvSpPr/>
          <p:nvPr/>
        </p:nvSpPr>
        <p:spPr>
          <a:xfrm>
            <a:off x="457200" y="2056242"/>
            <a:ext cx="8839200" cy="2831544"/>
          </a:xfrm>
          <a:prstGeom prst="rect">
            <a:avLst/>
          </a:prstGeom>
        </p:spPr>
        <p:txBody>
          <a:bodyPr wrap="square">
            <a:spAutoFit/>
          </a:bodyPr>
          <a:lstStyle/>
          <a:p>
            <a:pPr marL="285750" indent="-285750">
              <a:buFont typeface="Arial"/>
              <a:buChar char="•"/>
            </a:pPr>
            <a:r>
              <a:rPr lang="en-US" sz="2000" dirty="0"/>
              <a:t>I </a:t>
            </a:r>
            <a:r>
              <a:rPr lang="en-US" sz="2000" dirty="0" smtClean="0"/>
              <a:t>mention </a:t>
            </a:r>
            <a:r>
              <a:rPr lang="en-US" sz="2000" dirty="0"/>
              <a:t>that if they have friends that may be interested in Shaklee, that we have our Membership offer with up to $20 off shipping with a $150 order available thru the end of the month as well.</a:t>
            </a:r>
          </a:p>
          <a:p>
            <a:endParaRPr lang="en-US" dirty="0"/>
          </a:p>
          <a:p>
            <a:pPr marL="285750" indent="-285750">
              <a:buFont typeface="Arial"/>
              <a:buChar char="•"/>
            </a:pPr>
            <a:r>
              <a:rPr lang="en-US" sz="2000" dirty="0"/>
              <a:t>If I can talk with </a:t>
            </a:r>
            <a:r>
              <a:rPr lang="en-US" sz="2000" dirty="0" smtClean="0"/>
              <a:t>them, </a:t>
            </a:r>
            <a:r>
              <a:rPr lang="en-US" sz="2000" dirty="0"/>
              <a:t>I </a:t>
            </a:r>
            <a:r>
              <a:rPr lang="en-US" sz="2000" dirty="0" smtClean="0"/>
              <a:t>tell </a:t>
            </a:r>
            <a:r>
              <a:rPr lang="en-US" sz="2000" dirty="0"/>
              <a:t>them the major details about each special and ask if they are interested in any of them. </a:t>
            </a:r>
            <a:endParaRPr lang="en-US" sz="2000" dirty="0" smtClean="0"/>
          </a:p>
          <a:p>
            <a:pPr marL="285750" indent="-285750">
              <a:buFont typeface="Arial"/>
              <a:buChar char="•"/>
            </a:pPr>
            <a:r>
              <a:rPr lang="en-US" sz="2000" dirty="0" smtClean="0"/>
              <a:t>When </a:t>
            </a:r>
            <a:r>
              <a:rPr lang="en-US" sz="2000" dirty="0"/>
              <a:t>interested, </a:t>
            </a:r>
            <a:r>
              <a:rPr lang="en-US" sz="2000" dirty="0" smtClean="0"/>
              <a:t>I </a:t>
            </a:r>
            <a:r>
              <a:rPr lang="en-US" sz="2000" dirty="0"/>
              <a:t>give them full details of the special offer. If I am leaving a voicemail, I won't go into all of the details, but give enough info that they have an understanding about the special offer.</a:t>
            </a:r>
          </a:p>
        </p:txBody>
      </p:sp>
    </p:spTree>
    <p:extLst>
      <p:ext uri="{BB962C8B-B14F-4D97-AF65-F5344CB8AC3E}">
        <p14:creationId xmlns:p14="http://schemas.microsoft.com/office/powerpoint/2010/main" val="3780583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5" name="TextBox 4"/>
          <p:cNvSpPr txBox="1"/>
          <p:nvPr/>
        </p:nvSpPr>
        <p:spPr>
          <a:xfrm>
            <a:off x="389467" y="376677"/>
            <a:ext cx="8297333" cy="1015663"/>
          </a:xfrm>
          <a:prstGeom prst="rect">
            <a:avLst/>
          </a:prstGeom>
          <a:solidFill>
            <a:schemeClr val="bg1"/>
          </a:solidFill>
        </p:spPr>
        <p:txBody>
          <a:bodyPr wrap="square" rtlCol="0">
            <a:spAutoFit/>
          </a:bodyPr>
          <a:lstStyle/>
          <a:p>
            <a:pPr algn="ctr"/>
            <a:r>
              <a:rPr lang="en-US" sz="2000" dirty="0">
                <a:solidFill>
                  <a:srgbClr val="0000FF"/>
                </a:solidFill>
              </a:rPr>
              <a:t>Shaklee Strategies Forum 2017</a:t>
            </a:r>
          </a:p>
          <a:p>
            <a:pPr algn="ctr"/>
            <a:r>
              <a:rPr lang="en-US" sz="2000" dirty="0">
                <a:solidFill>
                  <a:srgbClr val="0000FF"/>
                </a:solidFill>
              </a:rPr>
              <a:t>Ideas to help us  grow our businesses and ourselves in </a:t>
            </a:r>
            <a:r>
              <a:rPr lang="en-US" sz="2000" dirty="0" smtClean="0">
                <a:solidFill>
                  <a:srgbClr val="0000FF"/>
                </a:solidFill>
              </a:rPr>
              <a:t>2017</a:t>
            </a:r>
            <a:endParaRPr lang="en-US" sz="2000" dirty="0">
              <a:solidFill>
                <a:srgbClr val="0000FF"/>
              </a:solidFill>
            </a:endParaRPr>
          </a:p>
          <a:p>
            <a:pPr algn="ctr"/>
            <a:endParaRPr lang="en-US" sz="2000" dirty="0">
              <a:solidFill>
                <a:schemeClr val="accent5">
                  <a:lumMod val="75000"/>
                </a:schemeClr>
              </a:solidFill>
            </a:endParaRPr>
          </a:p>
        </p:txBody>
      </p:sp>
      <p:sp>
        <p:nvSpPr>
          <p:cNvPr id="7" name="TextBox 6"/>
          <p:cNvSpPr txBox="1"/>
          <p:nvPr/>
        </p:nvSpPr>
        <p:spPr>
          <a:xfrm>
            <a:off x="270933" y="3873501"/>
            <a:ext cx="4131734" cy="1200328"/>
          </a:xfrm>
          <a:prstGeom prst="rect">
            <a:avLst/>
          </a:prstGeom>
          <a:solidFill>
            <a:schemeClr val="bg1"/>
          </a:solidFill>
        </p:spPr>
        <p:txBody>
          <a:bodyPr wrap="square" rtlCol="0">
            <a:spAutoFit/>
          </a:bodyPr>
          <a:lstStyle/>
          <a:p>
            <a:pPr algn="ctr"/>
            <a:r>
              <a:rPr lang="en-US" sz="2800" dirty="0" smtClean="0">
                <a:solidFill>
                  <a:srgbClr val="0000FF"/>
                </a:solidFill>
              </a:rPr>
              <a:t>Winter/Spring 2017</a:t>
            </a:r>
          </a:p>
          <a:p>
            <a:pPr algn="ctr"/>
            <a:r>
              <a:rPr lang="en-US" sz="4400" dirty="0" smtClean="0">
                <a:solidFill>
                  <a:srgbClr val="0000FF"/>
                </a:solidFill>
              </a:rPr>
              <a:t>Reaching Higher</a:t>
            </a:r>
            <a:endParaRPr lang="en-US" sz="4400" dirty="0">
              <a:solidFill>
                <a:srgbClr val="0000FF"/>
              </a:solidFill>
            </a:endParaRPr>
          </a:p>
        </p:txBody>
      </p:sp>
      <p:sp>
        <p:nvSpPr>
          <p:cNvPr id="9" name="TextBox 8"/>
          <p:cNvSpPr txBox="1"/>
          <p:nvPr/>
        </p:nvSpPr>
        <p:spPr>
          <a:xfrm>
            <a:off x="1574801" y="1114721"/>
            <a:ext cx="5892799" cy="1015663"/>
          </a:xfrm>
          <a:prstGeom prst="rect">
            <a:avLst/>
          </a:prstGeom>
          <a:solidFill>
            <a:schemeClr val="bg1"/>
          </a:solidFill>
        </p:spPr>
        <p:txBody>
          <a:bodyPr wrap="square" rtlCol="0">
            <a:spAutoFit/>
          </a:bodyPr>
          <a:lstStyle/>
          <a:p>
            <a:r>
              <a:rPr lang="en-US" sz="2000" dirty="0" smtClean="0">
                <a:solidFill>
                  <a:srgbClr val="0000FF"/>
                </a:solidFill>
              </a:rPr>
              <a:t>Session 2		</a:t>
            </a:r>
            <a:r>
              <a:rPr lang="en-US" sz="3200" dirty="0" smtClean="0">
                <a:solidFill>
                  <a:srgbClr val="0000FF"/>
                </a:solidFill>
              </a:rPr>
              <a:t>Best Resources </a:t>
            </a:r>
            <a:r>
              <a:rPr lang="mr-IN" sz="2800" dirty="0" smtClean="0">
                <a:solidFill>
                  <a:srgbClr val="0000FF"/>
                </a:solidFill>
              </a:rPr>
              <a:t>–</a:t>
            </a:r>
            <a:r>
              <a:rPr lang="en-US" sz="2800" dirty="0" smtClean="0">
                <a:solidFill>
                  <a:srgbClr val="0000FF"/>
                </a:solidFill>
              </a:rPr>
              <a:t> 			What they are and where they are</a:t>
            </a:r>
            <a:endParaRPr lang="en-US" sz="2800" dirty="0">
              <a:solidFill>
                <a:srgbClr val="0000FF"/>
              </a:solidFill>
            </a:endParaRPr>
          </a:p>
        </p:txBody>
      </p:sp>
      <p:sp>
        <p:nvSpPr>
          <p:cNvPr id="2" name="TextBox 1"/>
          <p:cNvSpPr txBox="1"/>
          <p:nvPr/>
        </p:nvSpPr>
        <p:spPr>
          <a:xfrm>
            <a:off x="8398932" y="4622800"/>
            <a:ext cx="745067" cy="369332"/>
          </a:xfrm>
          <a:prstGeom prst="rect">
            <a:avLst/>
          </a:prstGeom>
          <a:noFill/>
        </p:spPr>
        <p:txBody>
          <a:bodyPr wrap="square" rtlCol="0">
            <a:spAutoFit/>
          </a:bodyPr>
          <a:lstStyle/>
          <a:p>
            <a:r>
              <a:rPr lang="en-US" dirty="0" err="1" smtClean="0"/>
              <a:t>bc</a:t>
            </a:r>
            <a:endParaRPr lang="en-US" dirty="0"/>
          </a:p>
        </p:txBody>
      </p:sp>
    </p:spTree>
    <p:extLst>
      <p:ext uri="{BB962C8B-B14F-4D97-AF65-F5344CB8AC3E}">
        <p14:creationId xmlns:p14="http://schemas.microsoft.com/office/powerpoint/2010/main" val="3649449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2" y="463718"/>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18"/>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1" y="2015918"/>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2"/>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6" y="4126261"/>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89996" y="2389826"/>
            <a:ext cx="1415209" cy="1657608"/>
          </a:xfrm>
          <a:prstGeom prst="rect">
            <a:avLst/>
          </a:prstGeom>
        </p:spPr>
      </p:pic>
      <p:sp>
        <p:nvSpPr>
          <p:cNvPr id="2" name="Rectangle 1"/>
          <p:cNvSpPr/>
          <p:nvPr/>
        </p:nvSpPr>
        <p:spPr>
          <a:xfrm>
            <a:off x="2183078" y="4126261"/>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8"/>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26" y="2389827"/>
            <a:ext cx="1278255" cy="1657609"/>
          </a:xfrm>
          <a:prstGeom prst="rect">
            <a:avLst/>
          </a:prstGeom>
        </p:spPr>
      </p:pic>
      <p:pic>
        <p:nvPicPr>
          <p:cNvPr id="21" name="Shape 130"/>
          <p:cNvPicPr preferRelativeResize="0"/>
          <p:nvPr/>
        </p:nvPicPr>
        <p:blipFill rotWithShape="1">
          <a:blip r:embed="rId7">
            <a:alphaModFix/>
          </a:blip>
          <a:srcRect/>
          <a:stretch/>
        </p:blipFill>
        <p:spPr>
          <a:xfrm>
            <a:off x="4252848"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57" y="2389826"/>
            <a:ext cx="1454613" cy="1657609"/>
          </a:xfrm>
          <a:prstGeom prst="rect">
            <a:avLst/>
          </a:prstGeom>
        </p:spPr>
      </p:pic>
      <p:sp>
        <p:nvSpPr>
          <p:cNvPr id="6" name="TextBox 5"/>
          <p:cNvSpPr txBox="1"/>
          <p:nvPr/>
        </p:nvSpPr>
        <p:spPr>
          <a:xfrm>
            <a:off x="8314267" y="4864664"/>
            <a:ext cx="490938" cy="369332"/>
          </a:xfrm>
          <a:prstGeom prst="rect">
            <a:avLst/>
          </a:prstGeom>
          <a:noFill/>
        </p:spPr>
        <p:txBody>
          <a:bodyPr wrap="square" rtlCol="0">
            <a:spAutoFit/>
          </a:bodyPr>
          <a:lstStyle/>
          <a:p>
            <a:r>
              <a:rPr lang="en-US" dirty="0" err="1" smtClean="0"/>
              <a:t>bc</a:t>
            </a:r>
            <a:endParaRPr lang="en-US" dirty="0"/>
          </a:p>
        </p:txBody>
      </p:sp>
    </p:spTree>
    <p:extLst>
      <p:ext uri="{BB962C8B-B14F-4D97-AF65-F5344CB8AC3E}">
        <p14:creationId xmlns:p14="http://schemas.microsoft.com/office/powerpoint/2010/main" val="931868008"/>
      </p:ext>
    </p:extLst>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15734" y="2202447"/>
            <a:ext cx="2810933" cy="3147597"/>
          </a:xfrm>
          <a:prstGeom prst="rect">
            <a:avLst/>
          </a:prstGeom>
        </p:spPr>
      </p:pic>
      <p:sp>
        <p:nvSpPr>
          <p:cNvPr id="2" name="Title 1"/>
          <p:cNvSpPr>
            <a:spLocks noGrp="1"/>
          </p:cNvSpPr>
          <p:nvPr>
            <p:ph type="title"/>
          </p:nvPr>
        </p:nvSpPr>
        <p:spPr>
          <a:xfrm>
            <a:off x="457200" y="205979"/>
            <a:ext cx="8229600" cy="962421"/>
          </a:xfrm>
          <a:ln>
            <a:solidFill>
              <a:srgbClr val="FF0000"/>
            </a:solidFill>
          </a:ln>
        </p:spPr>
        <p:txBody>
          <a:bodyPr>
            <a:normAutofit/>
          </a:bodyPr>
          <a:lstStyle/>
          <a:p>
            <a:r>
              <a:rPr lang="en-US" sz="2400" dirty="0" smtClean="0"/>
              <a:t>Objectives Winter Semester 2017 </a:t>
            </a:r>
            <a:br>
              <a:rPr lang="en-US" sz="2400" dirty="0" smtClean="0"/>
            </a:br>
            <a:r>
              <a:rPr lang="en-US" sz="2400" dirty="0" smtClean="0"/>
              <a:t>Thinking  Bigger </a:t>
            </a:r>
            <a:r>
              <a:rPr lang="mr-IN" sz="2400" dirty="0" smtClean="0"/>
              <a:t>…</a:t>
            </a:r>
            <a:r>
              <a:rPr lang="en-US" sz="2400" dirty="0" smtClean="0"/>
              <a:t> Reaching Higher  </a:t>
            </a:r>
            <a:endParaRPr lang="en-US" sz="2400" dirty="0"/>
          </a:p>
        </p:txBody>
      </p:sp>
      <p:sp>
        <p:nvSpPr>
          <p:cNvPr id="3" name="Content Placeholder 2"/>
          <p:cNvSpPr>
            <a:spLocks noGrp="1"/>
          </p:cNvSpPr>
          <p:nvPr>
            <p:ph idx="1"/>
          </p:nvPr>
        </p:nvSpPr>
        <p:spPr>
          <a:xfrm>
            <a:off x="457200" y="1168400"/>
            <a:ext cx="8229600" cy="1519105"/>
          </a:xfrm>
          <a:ln>
            <a:solidFill>
              <a:srgbClr val="FF0000"/>
            </a:solidFill>
          </a:ln>
        </p:spPr>
        <p:txBody>
          <a:bodyPr>
            <a:normAutofit/>
          </a:bodyPr>
          <a:lstStyle/>
          <a:p>
            <a:pPr marL="0" indent="0">
              <a:buNone/>
            </a:pPr>
            <a:r>
              <a:rPr lang="en-US" sz="2000" dirty="0" smtClean="0"/>
              <a:t>	In this Winter 2017 semester, we are preparing ourselves to:</a:t>
            </a:r>
          </a:p>
          <a:p>
            <a:r>
              <a:rPr lang="en-US" sz="2000" dirty="0" smtClean="0"/>
              <a:t>Expand our thinking </a:t>
            </a:r>
            <a:endParaRPr lang="en-US" sz="2000" dirty="0"/>
          </a:p>
          <a:p>
            <a:r>
              <a:rPr lang="en-US" sz="2000" dirty="0" smtClean="0"/>
              <a:t>And see the possibilities that lie within each of us… including picturing ourselves achieving the ranks of Executive and Key Coordinator.   </a:t>
            </a:r>
            <a:r>
              <a:rPr lang="en-US" sz="2000" dirty="0" err="1" smtClean="0"/>
              <a:t>becky</a:t>
            </a:r>
            <a:endParaRPr lang="en-US" sz="2000" dirty="0" smtClean="0"/>
          </a:p>
          <a:p>
            <a:pPr marL="0" indent="0">
              <a:buNone/>
            </a:pPr>
            <a:endParaRPr lang="en-US" sz="2000" dirty="0" smtClean="0"/>
          </a:p>
        </p:txBody>
      </p:sp>
      <p:sp>
        <p:nvSpPr>
          <p:cNvPr id="5" name="TextBox 4"/>
          <p:cNvSpPr txBox="1"/>
          <p:nvPr/>
        </p:nvSpPr>
        <p:spPr>
          <a:xfrm>
            <a:off x="457200" y="3089867"/>
            <a:ext cx="6045200" cy="461665"/>
          </a:xfrm>
          <a:prstGeom prst="rect">
            <a:avLst/>
          </a:prstGeom>
          <a:noFill/>
        </p:spPr>
        <p:txBody>
          <a:bodyPr wrap="square" rtlCol="0">
            <a:spAutoFit/>
          </a:bodyPr>
          <a:lstStyle/>
          <a:p>
            <a:r>
              <a:rPr lang="en-US" sz="2400" dirty="0" smtClean="0"/>
              <a:t>Words for our Goal Boards--</a:t>
            </a:r>
          </a:p>
        </p:txBody>
      </p:sp>
      <p:sp>
        <p:nvSpPr>
          <p:cNvPr id="6" name="TextBox 5"/>
          <p:cNvSpPr txBox="1"/>
          <p:nvPr/>
        </p:nvSpPr>
        <p:spPr>
          <a:xfrm>
            <a:off x="1134533" y="3780597"/>
            <a:ext cx="1778000" cy="703535"/>
          </a:xfrm>
          <a:prstGeom prst="rect">
            <a:avLst/>
          </a:prstGeom>
          <a:noFill/>
          <a:ln>
            <a:solidFill>
              <a:srgbClr val="FF0000"/>
            </a:solidFill>
          </a:ln>
        </p:spPr>
        <p:txBody>
          <a:bodyPr wrap="square" rtlCol="0">
            <a:spAutoFit/>
          </a:bodyPr>
          <a:lstStyle/>
          <a:p>
            <a:r>
              <a:rPr lang="en-US" sz="4000" dirty="0" smtClean="0"/>
              <a:t>Stretch</a:t>
            </a:r>
            <a:endParaRPr lang="en-US" sz="4000" dirty="0"/>
          </a:p>
        </p:txBody>
      </p:sp>
      <p:sp>
        <p:nvSpPr>
          <p:cNvPr id="7" name="TextBox 6"/>
          <p:cNvSpPr txBox="1"/>
          <p:nvPr/>
        </p:nvSpPr>
        <p:spPr>
          <a:xfrm>
            <a:off x="6705601" y="3776246"/>
            <a:ext cx="1828799" cy="707886"/>
          </a:xfrm>
          <a:prstGeom prst="rect">
            <a:avLst/>
          </a:prstGeom>
          <a:noFill/>
          <a:ln>
            <a:solidFill>
              <a:srgbClr val="FF0000"/>
            </a:solidFill>
          </a:ln>
        </p:spPr>
        <p:txBody>
          <a:bodyPr wrap="square" rtlCol="0">
            <a:spAutoFit/>
          </a:bodyPr>
          <a:lstStyle/>
          <a:p>
            <a:r>
              <a:rPr lang="en-US" sz="4000" dirty="0" smtClean="0"/>
              <a:t>Simplify</a:t>
            </a:r>
            <a:endParaRPr lang="en-US" sz="4000" dirty="0"/>
          </a:p>
        </p:txBody>
      </p:sp>
    </p:spTree>
    <p:extLst>
      <p:ext uri="{BB962C8B-B14F-4D97-AF65-F5344CB8AC3E}">
        <p14:creationId xmlns:p14="http://schemas.microsoft.com/office/powerpoint/2010/main" val="2378985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8133" y="558800"/>
            <a:ext cx="7670800" cy="4889500"/>
          </a:xfrm>
        </p:spPr>
        <p:txBody>
          <a:bodyPr>
            <a:normAutofit/>
          </a:bodyPr>
          <a:lstStyle/>
          <a:p>
            <a:pPr marL="0" indent="0" algn="ctr">
              <a:buNone/>
            </a:pPr>
            <a:r>
              <a:rPr lang="en-US" sz="4500" dirty="0" smtClean="0"/>
              <a:t>	</a:t>
            </a:r>
            <a:r>
              <a:rPr lang="en-US" sz="2600" dirty="0" smtClean="0"/>
              <a:t>Everything </a:t>
            </a:r>
            <a:r>
              <a:rPr lang="en-US" sz="2600" dirty="0"/>
              <a:t>you've ever wanted in your life is an </a:t>
            </a:r>
            <a:r>
              <a:rPr lang="en-US" sz="2600" dirty="0" smtClean="0"/>
              <a:t>		arms </a:t>
            </a:r>
            <a:r>
              <a:rPr lang="en-US" sz="2600" dirty="0"/>
              <a:t>length </a:t>
            </a:r>
            <a:r>
              <a:rPr lang="en-US" sz="2600" dirty="0" smtClean="0"/>
              <a:t>away</a:t>
            </a:r>
            <a:r>
              <a:rPr lang="en-US" sz="2600" dirty="0"/>
              <a:t> </a:t>
            </a:r>
            <a:r>
              <a:rPr lang="mr-IN" sz="2600" dirty="0" smtClean="0"/>
              <a:t>…</a:t>
            </a:r>
            <a:endParaRPr lang="en-US" sz="2600" dirty="0" smtClean="0"/>
          </a:p>
          <a:p>
            <a:pPr marL="0" indent="0" algn="ctr">
              <a:buNone/>
            </a:pPr>
            <a:r>
              <a:rPr lang="en-US" sz="2600" dirty="0"/>
              <a:t>	</a:t>
            </a:r>
            <a:r>
              <a:rPr lang="en-US" sz="2600" dirty="0" smtClean="0"/>
              <a:t>just </a:t>
            </a:r>
            <a:r>
              <a:rPr lang="en-US" sz="2600" dirty="0"/>
              <a:t>on the other side of your fear. </a:t>
            </a:r>
            <a:endParaRPr lang="en-US" sz="2600" dirty="0" smtClean="0"/>
          </a:p>
          <a:p>
            <a:pPr marL="0" indent="0" algn="ctr">
              <a:buNone/>
            </a:pPr>
            <a:r>
              <a:rPr lang="en-US" sz="2600" dirty="0" smtClean="0"/>
              <a:t>Sometimes </a:t>
            </a:r>
            <a:r>
              <a:rPr lang="en-US" sz="2600" dirty="0"/>
              <a:t>the things that you're most afraid of doing, </a:t>
            </a:r>
            <a:r>
              <a:rPr lang="en-US" sz="2600" dirty="0" smtClean="0"/>
              <a:t>	are </a:t>
            </a:r>
            <a:r>
              <a:rPr lang="en-US" sz="2600" dirty="0"/>
              <a:t>the very things that will set you free. </a:t>
            </a:r>
            <a:endParaRPr lang="en-US" sz="2600" dirty="0" smtClean="0"/>
          </a:p>
          <a:p>
            <a:pPr marL="0" indent="0" algn="ctr">
              <a:buNone/>
            </a:pPr>
            <a:r>
              <a:rPr lang="en-US" sz="2600" dirty="0" smtClean="0"/>
              <a:t>	Strength </a:t>
            </a:r>
            <a:r>
              <a:rPr lang="en-US" sz="2600" dirty="0"/>
              <a:t>doesn't come </a:t>
            </a:r>
            <a:r>
              <a:rPr lang="en-US" sz="2600" dirty="0" smtClean="0"/>
              <a:t>from </a:t>
            </a:r>
            <a:r>
              <a:rPr lang="en-US" sz="2600" dirty="0"/>
              <a:t>what you CAN do. </a:t>
            </a:r>
            <a:endParaRPr lang="en-US" sz="2600" dirty="0" smtClean="0"/>
          </a:p>
          <a:p>
            <a:pPr marL="0" indent="0" algn="ctr">
              <a:buNone/>
            </a:pPr>
            <a:r>
              <a:rPr lang="en-US" sz="2600" dirty="0" smtClean="0"/>
              <a:t>It </a:t>
            </a:r>
            <a:r>
              <a:rPr lang="en-US" sz="2600" dirty="0"/>
              <a:t>comes from overcoming the things </a:t>
            </a:r>
            <a:r>
              <a:rPr lang="en-US" sz="2600" dirty="0" smtClean="0"/>
              <a:t>			you </a:t>
            </a:r>
            <a:r>
              <a:rPr lang="en-US" sz="2600" dirty="0"/>
              <a:t>once thought YOU COULDN'T. </a:t>
            </a:r>
            <a:r>
              <a:rPr lang="en-US" sz="2600" dirty="0" smtClean="0"/>
              <a:t>  </a:t>
            </a:r>
            <a:r>
              <a:rPr lang="en-US" sz="1800" dirty="0" err="1" smtClean="0"/>
              <a:t>becky</a:t>
            </a:r>
            <a:endParaRPr lang="en-US" sz="1800" dirty="0" smtClean="0"/>
          </a:p>
          <a:p>
            <a:pPr marL="0" indent="0" algn="ctr">
              <a:buNone/>
            </a:pPr>
            <a:r>
              <a:rPr lang="en-US" sz="2000" dirty="0"/>
              <a:t>	</a:t>
            </a:r>
            <a:r>
              <a:rPr lang="en-US" sz="2000" dirty="0" smtClean="0"/>
              <a:t>				From Bob </a:t>
            </a:r>
            <a:r>
              <a:rPr lang="en-US" sz="2000" dirty="0" err="1" smtClean="0"/>
              <a:t>Heilig</a:t>
            </a:r>
            <a:endParaRPr lang="en-US" sz="2000" dirty="0"/>
          </a:p>
        </p:txBody>
      </p:sp>
      <p:sp>
        <p:nvSpPr>
          <p:cNvPr id="2" name="TextBox 1"/>
          <p:cNvSpPr txBox="1"/>
          <p:nvPr/>
        </p:nvSpPr>
        <p:spPr>
          <a:xfrm>
            <a:off x="406399" y="169333"/>
            <a:ext cx="3115733" cy="584776"/>
          </a:xfrm>
          <a:prstGeom prst="rect">
            <a:avLst/>
          </a:prstGeom>
          <a:noFill/>
          <a:ln>
            <a:solidFill>
              <a:schemeClr val="accent3">
                <a:lumMod val="75000"/>
              </a:schemeClr>
            </a:solidFill>
          </a:ln>
        </p:spPr>
        <p:txBody>
          <a:bodyPr wrap="square" rtlCol="0">
            <a:spAutoFit/>
          </a:bodyPr>
          <a:lstStyle/>
          <a:p>
            <a:r>
              <a:rPr lang="en-US" sz="3200" dirty="0" smtClean="0"/>
              <a:t>S-T-R-E-T-C-H</a:t>
            </a:r>
            <a:endParaRPr lang="en-US" sz="3200" dirty="0"/>
          </a:p>
        </p:txBody>
      </p:sp>
    </p:spTree>
    <p:extLst>
      <p:ext uri="{BB962C8B-B14F-4D97-AF65-F5344CB8AC3E}">
        <p14:creationId xmlns:p14="http://schemas.microsoft.com/office/powerpoint/2010/main" val="292129463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705600" y="1"/>
            <a:ext cx="2438400" cy="2235200"/>
          </a:xfrm>
          <a:prstGeom prst="rect">
            <a:avLst/>
          </a:prstGeom>
        </p:spPr>
      </p:pic>
      <p:sp>
        <p:nvSpPr>
          <p:cNvPr id="2" name="Title 1"/>
          <p:cNvSpPr>
            <a:spLocks noGrp="1"/>
          </p:cNvSpPr>
          <p:nvPr>
            <p:ph type="title"/>
          </p:nvPr>
        </p:nvSpPr>
        <p:spPr>
          <a:xfrm>
            <a:off x="304800" y="205979"/>
            <a:ext cx="6959600" cy="857250"/>
          </a:xfrm>
          <a:ln>
            <a:solidFill>
              <a:schemeClr val="tx2">
                <a:lumMod val="60000"/>
                <a:lumOff val="40000"/>
              </a:schemeClr>
            </a:solidFill>
          </a:ln>
        </p:spPr>
        <p:txBody>
          <a:bodyPr>
            <a:normAutofit fontScale="90000"/>
          </a:bodyPr>
          <a:lstStyle/>
          <a:p>
            <a:r>
              <a:rPr lang="en-US" sz="2800" dirty="0" smtClean="0"/>
              <a:t>Objectives  Session 2 </a:t>
            </a:r>
            <a:r>
              <a:rPr lang="mr-IN" sz="2800" dirty="0" smtClean="0"/>
              <a:t>–</a:t>
            </a:r>
            <a:r>
              <a:rPr lang="en-US" sz="2800" dirty="0" smtClean="0"/>
              <a:t/>
            </a:r>
            <a:br>
              <a:rPr lang="en-US" sz="2800" dirty="0" smtClean="0"/>
            </a:br>
            <a:r>
              <a:rPr lang="en-US" sz="2800" dirty="0" smtClean="0"/>
              <a:t>Best Resources </a:t>
            </a:r>
            <a:r>
              <a:rPr lang="mr-IN" sz="2800" dirty="0" smtClean="0"/>
              <a:t>–</a:t>
            </a:r>
            <a:r>
              <a:rPr lang="en-US" sz="2800" dirty="0" smtClean="0"/>
              <a:t> What they are .. Where they are</a:t>
            </a:r>
            <a:endParaRPr lang="en-US" sz="2800" dirty="0"/>
          </a:p>
        </p:txBody>
      </p:sp>
      <p:sp>
        <p:nvSpPr>
          <p:cNvPr id="3" name="Content Placeholder 2"/>
          <p:cNvSpPr>
            <a:spLocks noGrp="1"/>
          </p:cNvSpPr>
          <p:nvPr>
            <p:ph idx="1"/>
          </p:nvPr>
        </p:nvSpPr>
        <p:spPr>
          <a:xfrm>
            <a:off x="457200" y="1200151"/>
            <a:ext cx="8229600" cy="2152649"/>
          </a:xfrm>
          <a:ln>
            <a:solidFill>
              <a:schemeClr val="tx2">
                <a:lumMod val="60000"/>
                <a:lumOff val="40000"/>
              </a:schemeClr>
            </a:solidFill>
          </a:ln>
        </p:spPr>
        <p:txBody>
          <a:bodyPr>
            <a:normAutofit/>
          </a:bodyPr>
          <a:lstStyle/>
          <a:p>
            <a:pPr marL="0" indent="0">
              <a:buNone/>
            </a:pPr>
            <a:r>
              <a:rPr lang="en-US" sz="2000" dirty="0" smtClean="0"/>
              <a:t>We expand our businesses 2 ways</a:t>
            </a:r>
            <a:r>
              <a:rPr lang="mr-IN" sz="2000" dirty="0" smtClean="0"/>
              <a:t>…</a:t>
            </a:r>
            <a:r>
              <a:rPr lang="en-US" sz="2000" dirty="0" smtClean="0"/>
              <a:t> </a:t>
            </a:r>
          </a:p>
          <a:p>
            <a:pPr marL="0" indent="0">
              <a:buNone/>
            </a:pPr>
            <a:endParaRPr lang="en-US" sz="900" dirty="0"/>
          </a:p>
          <a:p>
            <a:pPr marL="0" indent="0">
              <a:buNone/>
            </a:pPr>
            <a:r>
              <a:rPr lang="en-US" sz="2000" dirty="0" smtClean="0"/>
              <a:t>1. Developing a solid customer base of loyal, life-time product users, </a:t>
            </a:r>
          </a:p>
          <a:p>
            <a:pPr marL="0" indent="0">
              <a:buNone/>
            </a:pPr>
            <a:r>
              <a:rPr lang="en-US" sz="2000" dirty="0"/>
              <a:t>	</a:t>
            </a:r>
            <a:r>
              <a:rPr lang="en-US" sz="2000" dirty="0" smtClean="0"/>
              <a:t>-- who have been educated about Shaklee products and science</a:t>
            </a:r>
          </a:p>
          <a:p>
            <a:pPr marL="0" indent="0">
              <a:buNone/>
            </a:pPr>
            <a:r>
              <a:rPr lang="en-US" sz="2000" dirty="0"/>
              <a:t>	</a:t>
            </a:r>
            <a:r>
              <a:rPr lang="en-US" sz="2000" dirty="0" smtClean="0"/>
              <a:t>-- who have been given great service</a:t>
            </a:r>
          </a:p>
          <a:p>
            <a:pPr marL="0" indent="0">
              <a:buNone/>
            </a:pPr>
            <a:r>
              <a:rPr lang="en-US" sz="2000" dirty="0" smtClean="0"/>
              <a:t>2. Assembling our team of business leaders </a:t>
            </a:r>
          </a:p>
          <a:p>
            <a:pPr marL="0" indent="0">
              <a:buNone/>
            </a:pPr>
            <a:endParaRPr lang="en-US" sz="2000" dirty="0"/>
          </a:p>
          <a:p>
            <a:pPr marL="0" indent="0">
              <a:buNone/>
            </a:pPr>
            <a:endParaRPr lang="en-US" sz="2000" dirty="0" smtClean="0"/>
          </a:p>
          <a:p>
            <a:pPr marL="0" indent="0">
              <a:buNone/>
            </a:pPr>
            <a:endParaRPr lang="en-US" sz="2000" dirty="0" smtClean="0"/>
          </a:p>
        </p:txBody>
      </p:sp>
      <p:sp>
        <p:nvSpPr>
          <p:cNvPr id="4" name="TextBox 3"/>
          <p:cNvSpPr txBox="1"/>
          <p:nvPr/>
        </p:nvSpPr>
        <p:spPr>
          <a:xfrm>
            <a:off x="457200" y="3522133"/>
            <a:ext cx="8229599" cy="1015663"/>
          </a:xfrm>
          <a:prstGeom prst="rect">
            <a:avLst/>
          </a:prstGeom>
          <a:noFill/>
        </p:spPr>
        <p:txBody>
          <a:bodyPr wrap="square" rtlCol="0">
            <a:spAutoFit/>
          </a:bodyPr>
          <a:lstStyle/>
          <a:p>
            <a:r>
              <a:rPr lang="en-US" sz="2000" dirty="0" smtClean="0"/>
              <a:t>We have more resources today to help us accomplish this than ever before .. LOTS of resources</a:t>
            </a:r>
            <a:r>
              <a:rPr lang="mr-IN" sz="2000" dirty="0" smtClean="0"/>
              <a:t>…</a:t>
            </a:r>
            <a:r>
              <a:rPr lang="en-US" sz="2000" dirty="0" smtClean="0"/>
              <a:t> The purpose of today’s session is to identify those tools our growing leaders find the most effective </a:t>
            </a:r>
            <a:r>
              <a:rPr lang="mr-IN" sz="2000" dirty="0" smtClean="0"/>
              <a:t>…</a:t>
            </a:r>
            <a:r>
              <a:rPr lang="en-US" sz="2000" dirty="0" smtClean="0"/>
              <a:t>                     </a:t>
            </a:r>
            <a:r>
              <a:rPr lang="en-US" sz="2000" dirty="0" err="1" smtClean="0"/>
              <a:t>becky</a:t>
            </a:r>
            <a:endParaRPr lang="en-US" sz="2000" dirty="0"/>
          </a:p>
        </p:txBody>
      </p:sp>
    </p:spTree>
    <p:extLst>
      <p:ext uri="{BB962C8B-B14F-4D97-AF65-F5344CB8AC3E}">
        <p14:creationId xmlns:p14="http://schemas.microsoft.com/office/powerpoint/2010/main" val="236975834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Know Your Go-To Materials and Tools</a:t>
            </a:r>
            <a:endParaRPr lang="en-US" sz="2800" dirty="0"/>
          </a:p>
        </p:txBody>
      </p:sp>
      <p:sp>
        <p:nvSpPr>
          <p:cNvPr id="3" name="Content Placeholder 2"/>
          <p:cNvSpPr>
            <a:spLocks noGrp="1"/>
          </p:cNvSpPr>
          <p:nvPr>
            <p:ph idx="1"/>
          </p:nvPr>
        </p:nvSpPr>
        <p:spPr>
          <a:xfrm>
            <a:off x="457200" y="1063229"/>
            <a:ext cx="8229600" cy="3830504"/>
          </a:xfrm>
        </p:spPr>
        <p:txBody>
          <a:bodyPr>
            <a:normAutofit fontScale="92500"/>
          </a:bodyPr>
          <a:lstStyle/>
          <a:p>
            <a:r>
              <a:rPr lang="en-US" sz="2000" dirty="0" smtClean="0"/>
              <a:t>Knowing the best most effective tools </a:t>
            </a:r>
            <a:r>
              <a:rPr lang="en-US" sz="2000" b="1" dirty="0" smtClean="0"/>
              <a:t>saves time </a:t>
            </a:r>
            <a:r>
              <a:rPr lang="en-US" sz="2000" dirty="0" smtClean="0"/>
              <a:t>.. Ours and our business partners .. We are listing the websites, materials and videos we use the most.</a:t>
            </a:r>
          </a:p>
          <a:p>
            <a:pPr marL="50800" indent="-50800"/>
            <a:r>
              <a:rPr lang="en-US" sz="2000" dirty="0"/>
              <a:t> </a:t>
            </a:r>
            <a:r>
              <a:rPr lang="en-US" sz="2000" dirty="0" smtClean="0"/>
              <a:t>  </a:t>
            </a:r>
            <a:r>
              <a:rPr lang="en-US" sz="2000" dirty="0"/>
              <a:t>Use of videos, power points, </a:t>
            </a:r>
            <a:r>
              <a:rPr lang="en-US" sz="2000" dirty="0" err="1" smtClean="0"/>
              <a:t>etc</a:t>
            </a:r>
            <a:r>
              <a:rPr lang="en-US" sz="2000" dirty="0" smtClean="0"/>
              <a:t>,  </a:t>
            </a:r>
            <a:r>
              <a:rPr lang="en-US" sz="2000" dirty="0"/>
              <a:t>are easy for our business partners to use,  </a:t>
            </a:r>
            <a:r>
              <a:rPr lang="en-US" sz="2000" dirty="0" smtClean="0"/>
              <a:t>   </a:t>
            </a:r>
            <a:r>
              <a:rPr lang="en-US" sz="2000" dirty="0" smtClean="0"/>
              <a:t>	too </a:t>
            </a:r>
            <a:r>
              <a:rPr lang="en-US" sz="2000" dirty="0"/>
              <a:t>. Being </a:t>
            </a:r>
            <a:r>
              <a:rPr lang="en-US" sz="2000" b="1" dirty="0"/>
              <a:t>duplicable</a:t>
            </a:r>
            <a:r>
              <a:rPr lang="en-US" sz="2000" dirty="0"/>
              <a:t> is a basic tenant of our business</a:t>
            </a:r>
          </a:p>
          <a:p>
            <a:pPr marL="50800" indent="-50800"/>
            <a:r>
              <a:rPr lang="en-US" sz="2400" dirty="0" smtClean="0"/>
              <a:t> </a:t>
            </a:r>
            <a:r>
              <a:rPr lang="en-US" sz="2000" dirty="0" smtClean="0"/>
              <a:t> We select materials that are attractive and contemporary</a:t>
            </a:r>
            <a:r>
              <a:rPr lang="mr-IN" sz="2000" dirty="0" smtClean="0"/>
              <a:t>…</a:t>
            </a:r>
            <a:r>
              <a:rPr lang="en-US" sz="2000" dirty="0" smtClean="0"/>
              <a:t> especially those from Shaklee in the “ New Tools” section on </a:t>
            </a:r>
            <a:r>
              <a:rPr lang="en-US" sz="2000" dirty="0" err="1" smtClean="0"/>
              <a:t>MyShaklee</a:t>
            </a:r>
            <a:r>
              <a:rPr lang="en-US" sz="2000" dirty="0" smtClean="0"/>
              <a:t> Home Page </a:t>
            </a:r>
            <a:endParaRPr lang="en-US" sz="2000" dirty="0" smtClean="0"/>
          </a:p>
          <a:p>
            <a:pPr marL="50800" indent="-50800"/>
            <a:r>
              <a:rPr lang="en-US" sz="2000" dirty="0"/>
              <a:t> </a:t>
            </a:r>
            <a:r>
              <a:rPr lang="en-US" sz="2000" dirty="0" err="1" smtClean="0"/>
              <a:t>BetterFutureStartsToday.COM</a:t>
            </a:r>
            <a:r>
              <a:rPr lang="en-US" sz="2000" dirty="0" smtClean="0"/>
              <a:t>  archives TRAINING webinars</a:t>
            </a:r>
          </a:p>
          <a:p>
            <a:pPr marL="50800" indent="-50800"/>
            <a:r>
              <a:rPr lang="en-US" sz="2000" dirty="0" smtClean="0"/>
              <a:t> </a:t>
            </a:r>
            <a:r>
              <a:rPr lang="en-US" sz="2000" dirty="0" err="1" smtClean="0"/>
              <a:t>BetterFutureStartsToday.NET</a:t>
            </a:r>
            <a:r>
              <a:rPr lang="en-US" sz="2000" dirty="0" smtClean="0"/>
              <a:t> archives materials for developing business leaders </a:t>
            </a:r>
          </a:p>
          <a:p>
            <a:pPr marL="50800" indent="-50800"/>
            <a:r>
              <a:rPr lang="en-US" sz="2000" dirty="0" smtClean="0"/>
              <a:t> BetterHealthin31Days.com archives product information</a:t>
            </a:r>
            <a:endParaRPr lang="en-US" sz="2000" dirty="0" smtClean="0"/>
          </a:p>
          <a:p>
            <a:pPr marL="0" indent="0">
              <a:buNone/>
            </a:pPr>
            <a:r>
              <a:rPr lang="en-US" sz="2000" dirty="0" smtClean="0"/>
              <a:t>   Subscription information </a:t>
            </a:r>
            <a:r>
              <a:rPr lang="en-US" sz="2000" dirty="0"/>
              <a:t>at  </a:t>
            </a:r>
            <a:r>
              <a:rPr lang="en-US" sz="2000" dirty="0">
                <a:hlinkClick r:id="rId2"/>
              </a:rPr>
              <a:t>http://bit.ly/</a:t>
            </a:r>
            <a:r>
              <a:rPr lang="en-US" sz="2000" dirty="0" smtClean="0">
                <a:hlinkClick r:id="rId2"/>
              </a:rPr>
              <a:t>bhsubscribe</a:t>
            </a:r>
            <a:endParaRPr lang="en-US" sz="2000" dirty="0" smtClean="0"/>
          </a:p>
          <a:p>
            <a:pPr marL="0" indent="0">
              <a:buNone/>
            </a:pPr>
            <a:r>
              <a:rPr lang="en-US" sz="2000" dirty="0" smtClean="0"/>
              <a:t>Lisa</a:t>
            </a:r>
            <a:r>
              <a:rPr lang="en-US" sz="2000" dirty="0" smtClean="0"/>
              <a:t>	</a:t>
            </a:r>
            <a:endParaRPr lang="en-US" sz="2000" dirty="0"/>
          </a:p>
          <a:p>
            <a:pPr marL="0" indent="0">
              <a:buNone/>
            </a:pPr>
            <a:endParaRPr lang="en-US" sz="2000" dirty="0"/>
          </a:p>
        </p:txBody>
      </p:sp>
    </p:spTree>
    <p:extLst>
      <p:ext uri="{BB962C8B-B14F-4D97-AF65-F5344CB8AC3E}">
        <p14:creationId xmlns:p14="http://schemas.microsoft.com/office/powerpoint/2010/main" val="6730833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19200" y="3136900"/>
            <a:ext cx="6129867" cy="2057400"/>
          </a:xfrm>
          <a:prstGeom prst="rect">
            <a:avLst/>
          </a:prstGeom>
        </p:spPr>
      </p:pic>
      <p:sp>
        <p:nvSpPr>
          <p:cNvPr id="2" name="Title 1"/>
          <p:cNvSpPr>
            <a:spLocks noGrp="1"/>
          </p:cNvSpPr>
          <p:nvPr>
            <p:ph type="title"/>
          </p:nvPr>
        </p:nvSpPr>
        <p:spPr>
          <a:xfrm>
            <a:off x="897467" y="392246"/>
            <a:ext cx="7315200" cy="857250"/>
          </a:xfrm>
          <a:ln>
            <a:solidFill>
              <a:schemeClr val="tx2">
                <a:lumMod val="75000"/>
              </a:schemeClr>
            </a:solidFill>
          </a:ln>
        </p:spPr>
        <p:txBody>
          <a:bodyPr>
            <a:normAutofit fontScale="90000"/>
          </a:bodyPr>
          <a:lstStyle/>
          <a:p>
            <a:r>
              <a:rPr lang="en-US" sz="3200" dirty="0" smtClean="0"/>
              <a:t>Today we will focus on resources to help us in  4 key areas of a growing business </a:t>
            </a:r>
            <a:endParaRPr lang="en-US" sz="3200" dirty="0"/>
          </a:p>
        </p:txBody>
      </p:sp>
      <p:sp>
        <p:nvSpPr>
          <p:cNvPr id="3" name="Content Placeholder 2"/>
          <p:cNvSpPr>
            <a:spLocks noGrp="1"/>
          </p:cNvSpPr>
          <p:nvPr>
            <p:ph idx="1"/>
          </p:nvPr>
        </p:nvSpPr>
        <p:spPr>
          <a:xfrm>
            <a:off x="457201" y="1249496"/>
            <a:ext cx="8229600" cy="2728382"/>
          </a:xfrm>
        </p:spPr>
        <p:txBody>
          <a:bodyPr>
            <a:normAutofit/>
          </a:bodyPr>
          <a:lstStyle/>
          <a:p>
            <a:pPr marL="457200" lvl="1" indent="0">
              <a:buNone/>
            </a:pPr>
            <a:r>
              <a:rPr lang="en-US" sz="2400" dirty="0" smtClean="0"/>
              <a:t>Tools and resources for :</a:t>
            </a:r>
          </a:p>
          <a:p>
            <a:pPr marL="457200" lvl="1" indent="0">
              <a:buNone/>
            </a:pPr>
            <a:endParaRPr lang="en-US" sz="900" dirty="0" smtClean="0"/>
          </a:p>
          <a:p>
            <a:pPr marL="800100" lvl="1" indent="-342900">
              <a:buAutoNum type="arabicPeriod"/>
            </a:pPr>
            <a:r>
              <a:rPr lang="en-US" sz="2400" dirty="0" smtClean="0"/>
              <a:t>Prospective </a:t>
            </a:r>
            <a:r>
              <a:rPr lang="en-US" sz="2400" dirty="0"/>
              <a:t>customers</a:t>
            </a:r>
          </a:p>
          <a:p>
            <a:pPr marL="800100" lvl="1" indent="-342900">
              <a:buAutoNum type="arabicPeriod"/>
            </a:pPr>
            <a:r>
              <a:rPr lang="en-US" sz="2400" dirty="0"/>
              <a:t>Prospective business partners</a:t>
            </a:r>
          </a:p>
          <a:p>
            <a:pPr marL="800100" lvl="1" indent="-342900">
              <a:buAutoNum type="arabicPeriod"/>
            </a:pPr>
            <a:r>
              <a:rPr lang="en-US" sz="2400" dirty="0" smtClean="0"/>
              <a:t>Moving distributors from Interested to </a:t>
            </a:r>
            <a:r>
              <a:rPr lang="en-US" sz="2400" dirty="0"/>
              <a:t>C</a:t>
            </a:r>
            <a:r>
              <a:rPr lang="en-US" sz="2400" dirty="0" smtClean="0"/>
              <a:t>ommitted</a:t>
            </a:r>
            <a:endParaRPr lang="en-US" sz="2400" dirty="0"/>
          </a:p>
          <a:p>
            <a:pPr marL="800100" lvl="1" indent="-342900">
              <a:buAutoNum type="arabicPeriod"/>
            </a:pPr>
            <a:r>
              <a:rPr lang="en-US" sz="2400" dirty="0"/>
              <a:t>Leaders benefitting from </a:t>
            </a:r>
            <a:r>
              <a:rPr lang="en-US" sz="2400" dirty="0" smtClean="0"/>
              <a:t>coaching                      </a:t>
            </a:r>
            <a:r>
              <a:rPr lang="en-US" sz="1800" dirty="0" err="1" smtClean="0"/>
              <a:t>becky</a:t>
            </a:r>
            <a:endParaRPr lang="en-US" sz="1800" dirty="0"/>
          </a:p>
          <a:p>
            <a:pPr marL="0" indent="0">
              <a:buNone/>
            </a:pPr>
            <a:endParaRPr lang="en-US" sz="2400" dirty="0"/>
          </a:p>
        </p:txBody>
      </p:sp>
    </p:spTree>
    <p:extLst>
      <p:ext uri="{BB962C8B-B14F-4D97-AF65-F5344CB8AC3E}">
        <p14:creationId xmlns:p14="http://schemas.microsoft.com/office/powerpoint/2010/main" val="65971874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9867" y="205979"/>
            <a:ext cx="5808134" cy="721783"/>
          </a:xfrm>
          <a:ln>
            <a:solidFill>
              <a:schemeClr val="accent3">
                <a:lumMod val="50000"/>
              </a:schemeClr>
            </a:solidFill>
          </a:ln>
        </p:spPr>
        <p:txBody>
          <a:bodyPr>
            <a:normAutofit/>
          </a:bodyPr>
          <a:lstStyle/>
          <a:p>
            <a:r>
              <a:rPr lang="en-US" sz="2800" dirty="0" smtClean="0"/>
              <a:t>Resources for Developing </a:t>
            </a:r>
            <a:r>
              <a:rPr lang="en-US" sz="2800" dirty="0" smtClean="0"/>
              <a:t>Customers</a:t>
            </a:r>
            <a:endParaRPr lang="en-US" sz="2000" dirty="0"/>
          </a:p>
        </p:txBody>
      </p:sp>
      <p:sp>
        <p:nvSpPr>
          <p:cNvPr id="3" name="Content Placeholder 2"/>
          <p:cNvSpPr>
            <a:spLocks noGrp="1"/>
          </p:cNvSpPr>
          <p:nvPr>
            <p:ph idx="1"/>
          </p:nvPr>
        </p:nvSpPr>
        <p:spPr>
          <a:xfrm>
            <a:off x="304799" y="927762"/>
            <a:ext cx="8449733" cy="3898238"/>
          </a:xfrm>
        </p:spPr>
        <p:txBody>
          <a:bodyPr>
            <a:normAutofit lnSpcReduction="10000"/>
          </a:bodyPr>
          <a:lstStyle/>
          <a:p>
            <a:r>
              <a:rPr lang="en-US" sz="2400" dirty="0" smtClean="0"/>
              <a:t>To introduce Shaklee products and Science to new customers  or to send in follow-up after a conversation: </a:t>
            </a:r>
            <a:r>
              <a:rPr lang="en-US" sz="2400" b="1" dirty="0" err="1"/>
              <a:t>Shaklee.TV</a:t>
            </a:r>
            <a:endParaRPr lang="en-US" sz="2400" b="1" dirty="0"/>
          </a:p>
          <a:p>
            <a:pPr lvl="1"/>
            <a:r>
              <a:rPr lang="en-US" sz="1900" dirty="0"/>
              <a:t>Shaklee </a:t>
            </a:r>
            <a:r>
              <a:rPr lang="en-US" sz="1900" dirty="0" smtClean="0"/>
              <a:t>Difference, </a:t>
            </a:r>
            <a:r>
              <a:rPr lang="en-US" sz="1900" dirty="0"/>
              <a:t>Life Plan, Get Clean/Healthy Home</a:t>
            </a:r>
            <a:r>
              <a:rPr lang="en-US" sz="1900" dirty="0" smtClean="0"/>
              <a:t>, </a:t>
            </a:r>
            <a:r>
              <a:rPr lang="en-US" sz="1900" dirty="0"/>
              <a:t>specific </a:t>
            </a:r>
            <a:r>
              <a:rPr lang="en-US" sz="1900" dirty="0" smtClean="0"/>
              <a:t>products, Bruce </a:t>
            </a:r>
            <a:r>
              <a:rPr lang="en-US" sz="1900" dirty="0" err="1" smtClean="0"/>
              <a:t>Daggy</a:t>
            </a:r>
            <a:r>
              <a:rPr lang="en-US" sz="1900" dirty="0" smtClean="0"/>
              <a:t>, PhD, </a:t>
            </a:r>
            <a:r>
              <a:rPr lang="en-US" sz="1900" dirty="0" err="1" smtClean="0"/>
              <a:t>Vitalizer</a:t>
            </a:r>
            <a:r>
              <a:rPr lang="en-US" sz="1900" dirty="0" smtClean="0"/>
              <a:t>, </a:t>
            </a:r>
            <a:r>
              <a:rPr lang="en-US" sz="1900" dirty="0" err="1" smtClean="0"/>
              <a:t>MindWorks</a:t>
            </a:r>
            <a:r>
              <a:rPr lang="en-US" sz="1900" dirty="0" smtClean="0"/>
              <a:t>, Joint Health Complex,  Imagine a Leaner, Healthier You, Shaklee 180; </a:t>
            </a:r>
            <a:r>
              <a:rPr lang="en-US" sz="1900" dirty="0" err="1" smtClean="0"/>
              <a:t>HealthPrint</a:t>
            </a:r>
            <a:r>
              <a:rPr lang="en-US" sz="1900" dirty="0" smtClean="0"/>
              <a:t>, </a:t>
            </a:r>
            <a:r>
              <a:rPr lang="en-US" sz="1900" dirty="0" smtClean="0"/>
              <a:t>Shaklee Life Shake, Vitalized Immunity, Shaklee Kids)</a:t>
            </a:r>
            <a:endParaRPr lang="en-US" sz="1000" dirty="0" smtClean="0"/>
          </a:p>
          <a:p>
            <a:pPr marL="50800" lvl="1" indent="406400">
              <a:buFont typeface="Wingdings" charset="2"/>
              <a:buChar char="§"/>
            </a:pPr>
            <a:r>
              <a:rPr lang="en-US" sz="2400" dirty="0" smtClean="0"/>
              <a:t>Next</a:t>
            </a:r>
            <a:r>
              <a:rPr lang="mr-IN" sz="2400" dirty="0" smtClean="0"/>
              <a:t>…</a:t>
            </a:r>
            <a:r>
              <a:rPr lang="en-US" sz="2400" dirty="0" smtClean="0"/>
              <a:t> to teach them a little more .. Learn and Earn Programs</a:t>
            </a:r>
            <a:endParaRPr lang="en-US" sz="2400" dirty="0"/>
          </a:p>
          <a:p>
            <a:pPr marL="457200" lvl="1" indent="0">
              <a:buNone/>
            </a:pPr>
            <a:r>
              <a:rPr lang="en-US" sz="2400" dirty="0" smtClean="0"/>
              <a:t>Product/Health Education</a:t>
            </a:r>
            <a:r>
              <a:rPr lang="en-US" sz="2400" b="1" dirty="0" smtClean="0"/>
              <a:t>: BetterHealthin31days.com</a:t>
            </a:r>
          </a:p>
          <a:p>
            <a:pPr lvl="1"/>
            <a:r>
              <a:rPr lang="en-US" sz="1800" dirty="0" smtClean="0"/>
              <a:t>Top </a:t>
            </a:r>
            <a:r>
              <a:rPr lang="en-US" sz="1800" dirty="0"/>
              <a:t>10 </a:t>
            </a:r>
            <a:r>
              <a:rPr lang="en-US" sz="1800" dirty="0" smtClean="0"/>
              <a:t>Reasons To Choose Shaklee, </a:t>
            </a:r>
            <a:r>
              <a:rPr lang="en-US" sz="1800" dirty="0"/>
              <a:t>Walk Through the Product Guide, How a Great </a:t>
            </a:r>
            <a:r>
              <a:rPr lang="en-US" sz="1800" dirty="0" smtClean="0"/>
              <a:t>Supplement </a:t>
            </a:r>
            <a:r>
              <a:rPr lang="en-US" sz="1800" dirty="0"/>
              <a:t>is </a:t>
            </a:r>
            <a:r>
              <a:rPr lang="en-US" sz="1800" dirty="0" smtClean="0"/>
              <a:t>Born </a:t>
            </a:r>
            <a:r>
              <a:rPr lang="en-US" sz="1800" dirty="0" err="1" smtClean="0"/>
              <a:t>Dr</a:t>
            </a:r>
            <a:r>
              <a:rPr lang="en-US" sz="1800" dirty="0" smtClean="0"/>
              <a:t> Colby, </a:t>
            </a:r>
            <a:r>
              <a:rPr lang="en-US" sz="1800" dirty="0"/>
              <a:t>Healthy </a:t>
            </a:r>
            <a:r>
              <a:rPr lang="en-US" sz="1800" dirty="0" err="1"/>
              <a:t>Home.</a:t>
            </a:r>
            <a:r>
              <a:rPr lang="en-US" sz="1800" dirty="0" err="1" smtClean="0"/>
              <a:t>.Healthy</a:t>
            </a:r>
            <a:r>
              <a:rPr lang="en-US" sz="1800" dirty="0" smtClean="0"/>
              <a:t> You, You Are What You Eat ( great for feeding kids well )</a:t>
            </a:r>
            <a:r>
              <a:rPr lang="en-US" sz="1800" dirty="0" smtClean="0"/>
              <a:t>,</a:t>
            </a:r>
          </a:p>
          <a:p>
            <a:pPr marL="457200" lvl="1" indent="0">
              <a:buNone/>
            </a:pPr>
            <a:r>
              <a:rPr lang="en-US" sz="1800" dirty="0" smtClean="0"/>
              <a:t> </a:t>
            </a:r>
            <a:r>
              <a:rPr lang="en-US" sz="1800" dirty="0" err="1"/>
              <a:t>lisa</a:t>
            </a:r>
            <a:endParaRPr lang="en-US" sz="1800" dirty="0"/>
          </a:p>
          <a:p>
            <a:pPr lvl="1"/>
            <a:endParaRPr lang="en-US" sz="1800" dirty="0" smtClean="0"/>
          </a:p>
          <a:p>
            <a:endParaRPr lang="en-US" sz="2000" dirty="0"/>
          </a:p>
        </p:txBody>
      </p:sp>
      <p:pic>
        <p:nvPicPr>
          <p:cNvPr id="4" name="Picture 3"/>
          <p:cNvPicPr>
            <a:picLocks noChangeAspect="1"/>
          </p:cNvPicPr>
          <p:nvPr/>
        </p:nvPicPr>
        <p:blipFill>
          <a:blip r:embed="rId2"/>
          <a:stretch>
            <a:fillRect/>
          </a:stretch>
        </p:blipFill>
        <p:spPr>
          <a:xfrm>
            <a:off x="5181600" y="4182533"/>
            <a:ext cx="3725332" cy="960967"/>
          </a:xfrm>
          <a:prstGeom prst="rect">
            <a:avLst/>
          </a:prstGeom>
        </p:spPr>
      </p:pic>
    </p:spTree>
    <p:extLst>
      <p:ext uri="{BB962C8B-B14F-4D97-AF65-F5344CB8AC3E}">
        <p14:creationId xmlns:p14="http://schemas.microsoft.com/office/powerpoint/2010/main" val="295417218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507673" y="2051204"/>
            <a:ext cx="1636327" cy="2315433"/>
          </a:xfrm>
          <a:prstGeom prst="rect">
            <a:avLst/>
          </a:prstGeom>
        </p:spPr>
      </p:pic>
      <p:sp>
        <p:nvSpPr>
          <p:cNvPr id="2" name="Title 1"/>
          <p:cNvSpPr>
            <a:spLocks noGrp="1"/>
          </p:cNvSpPr>
          <p:nvPr>
            <p:ph type="title"/>
          </p:nvPr>
        </p:nvSpPr>
        <p:spPr>
          <a:xfrm>
            <a:off x="452492" y="340289"/>
            <a:ext cx="6259798" cy="615648"/>
          </a:xfrm>
          <a:ln>
            <a:solidFill>
              <a:schemeClr val="accent3">
                <a:lumMod val="75000"/>
              </a:schemeClr>
            </a:solidFill>
          </a:ln>
        </p:spPr>
        <p:txBody>
          <a:bodyPr>
            <a:normAutofit/>
          </a:bodyPr>
          <a:lstStyle/>
          <a:p>
            <a:r>
              <a:rPr lang="en-US" sz="2400" dirty="0" smtClean="0"/>
              <a:t>Customer Development Resources continued</a:t>
            </a:r>
            <a:endParaRPr lang="en-US" sz="2400" dirty="0"/>
          </a:p>
        </p:txBody>
      </p:sp>
      <p:sp>
        <p:nvSpPr>
          <p:cNvPr id="3" name="Content Placeholder 2"/>
          <p:cNvSpPr>
            <a:spLocks noGrp="1"/>
          </p:cNvSpPr>
          <p:nvPr>
            <p:ph idx="1"/>
          </p:nvPr>
        </p:nvSpPr>
        <p:spPr>
          <a:xfrm>
            <a:off x="220133" y="1110755"/>
            <a:ext cx="7230062" cy="3715243"/>
          </a:xfrm>
        </p:spPr>
        <p:txBody>
          <a:bodyPr>
            <a:normAutofit fontScale="92500" lnSpcReduction="10000"/>
          </a:bodyPr>
          <a:lstStyle/>
          <a:p>
            <a:pPr marL="336550" lvl="1">
              <a:buFont typeface="Wingdings" charset="2"/>
              <a:buChar char="§"/>
            </a:pPr>
            <a:r>
              <a:rPr lang="en-US" sz="2400" dirty="0"/>
              <a:t>New Tools </a:t>
            </a:r>
            <a:r>
              <a:rPr lang="en-US" sz="2400" dirty="0" err="1"/>
              <a:t>MyShaklee.com</a:t>
            </a:r>
            <a:r>
              <a:rPr lang="en-US" sz="2400" dirty="0"/>
              <a:t> home page </a:t>
            </a:r>
            <a:r>
              <a:rPr lang="mr-IN" sz="2400" dirty="0"/>
              <a:t>–</a:t>
            </a:r>
            <a:r>
              <a:rPr lang="en-US" sz="2400" dirty="0"/>
              <a:t> </a:t>
            </a:r>
            <a:r>
              <a:rPr lang="en-US" sz="1800" dirty="0" smtClean="0"/>
              <a:t>( beautifully presented)</a:t>
            </a:r>
            <a:endParaRPr lang="en-US" sz="1800" dirty="0"/>
          </a:p>
          <a:p>
            <a:pPr marL="50800" lvl="1" indent="0">
              <a:buNone/>
            </a:pPr>
            <a:r>
              <a:rPr lang="en-US" sz="2400" dirty="0"/>
              <a:t>	-- </a:t>
            </a:r>
            <a:r>
              <a:rPr lang="en-US" sz="1900" dirty="0" smtClean="0"/>
              <a:t>Product </a:t>
            </a:r>
            <a:r>
              <a:rPr lang="en-US" sz="1900" dirty="0"/>
              <a:t>information </a:t>
            </a:r>
            <a:r>
              <a:rPr lang="en-US" sz="1900" dirty="0" smtClean="0"/>
              <a:t>sheets</a:t>
            </a:r>
          </a:p>
          <a:p>
            <a:pPr marL="50800" lvl="1" indent="0">
              <a:buNone/>
            </a:pPr>
            <a:r>
              <a:rPr lang="en-US" sz="1900" dirty="0"/>
              <a:t>	</a:t>
            </a:r>
            <a:r>
              <a:rPr lang="en-US" sz="1900" dirty="0" smtClean="0"/>
              <a:t>-- Shaklee Difference literature</a:t>
            </a:r>
          </a:p>
          <a:p>
            <a:pPr marL="50800" lvl="1" indent="0">
              <a:buNone/>
            </a:pPr>
            <a:r>
              <a:rPr lang="en-US" sz="1900" dirty="0"/>
              <a:t>	</a:t>
            </a:r>
            <a:r>
              <a:rPr lang="en-US" sz="1900" dirty="0" smtClean="0"/>
              <a:t>-- Shaklee 180 </a:t>
            </a:r>
            <a:r>
              <a:rPr lang="en-US" sz="1900" dirty="0"/>
              <a:t>S</a:t>
            </a:r>
            <a:r>
              <a:rPr lang="en-US" sz="1900" dirty="0" smtClean="0"/>
              <a:t>tarter Kit information</a:t>
            </a:r>
            <a:endParaRPr lang="en-US" sz="1900" dirty="0"/>
          </a:p>
          <a:p>
            <a:pPr marL="393700" lvl="1" indent="-342900">
              <a:buFont typeface="Wingdings" charset="2"/>
              <a:buChar char="§"/>
            </a:pPr>
            <a:r>
              <a:rPr lang="en-US" sz="2600" dirty="0"/>
              <a:t>Shaklee Product Guide 	</a:t>
            </a:r>
            <a:r>
              <a:rPr lang="en-US" sz="1900" dirty="0"/>
              <a:t>( Time Line, Clinical Research </a:t>
            </a:r>
            <a:r>
              <a:rPr lang="en-US" sz="1900" dirty="0"/>
              <a:t> </a:t>
            </a:r>
            <a:r>
              <a:rPr lang="en-US" sz="1900" dirty="0" smtClean="0"/>
              <a:t>        </a:t>
            </a:r>
            <a:r>
              <a:rPr lang="en-US" sz="1900" dirty="0" smtClean="0"/>
              <a:t>  </a:t>
            </a:r>
            <a:r>
              <a:rPr lang="en-US" sz="1900" dirty="0" smtClean="0"/>
              <a:t>-- digital Product Guide  Becky sends with every intro pack to 			prospective new customer </a:t>
            </a:r>
            <a:r>
              <a:rPr lang="en-US" sz="1900" dirty="0" smtClean="0"/>
              <a:t>	( </a:t>
            </a:r>
            <a:r>
              <a:rPr lang="en-US" sz="1900" dirty="0" smtClean="0"/>
              <a:t>access from </a:t>
            </a:r>
            <a:r>
              <a:rPr lang="en-US" sz="1900" dirty="0" smtClean="0"/>
              <a:t>Personal Website </a:t>
            </a:r>
            <a:r>
              <a:rPr lang="en-US" sz="1900" dirty="0" smtClean="0"/>
              <a:t> )</a:t>
            </a:r>
          </a:p>
          <a:p>
            <a:pPr marL="50800" lvl="1" indent="0">
              <a:buNone/>
            </a:pPr>
            <a:r>
              <a:rPr lang="en-US" sz="1900" dirty="0" smtClean="0"/>
              <a:t>      --physical  Product Guide book --  sticky notes on favorite product pages</a:t>
            </a:r>
          </a:p>
          <a:p>
            <a:pPr marL="50800" lvl="1" indent="0">
              <a:buNone/>
            </a:pPr>
            <a:r>
              <a:rPr lang="en-US" sz="1900" dirty="0" smtClean="0"/>
              <a:t>	and presentations</a:t>
            </a:r>
            <a:endParaRPr lang="en-US" sz="1900" dirty="0"/>
          </a:p>
          <a:p>
            <a:pPr marL="50800" lvl="1" indent="0">
              <a:buNone/>
            </a:pPr>
            <a:r>
              <a:rPr lang="en-US" sz="2200" dirty="0" smtClean="0"/>
              <a:t>	(</a:t>
            </a:r>
            <a:r>
              <a:rPr lang="en-US" sz="2200" dirty="0" smtClean="0"/>
              <a:t>See Fall 2016 </a:t>
            </a:r>
            <a:r>
              <a:rPr lang="en-US" sz="2200" dirty="0" err="1" smtClean="0"/>
              <a:t>BetterFutureStartsToday</a:t>
            </a:r>
            <a:r>
              <a:rPr lang="en-US" sz="2200" dirty="0" smtClean="0"/>
              <a:t> #14  Dec </a:t>
            </a:r>
            <a:r>
              <a:rPr lang="en-US" sz="2200" dirty="0" smtClean="0"/>
              <a:t>			 </a:t>
            </a:r>
            <a:r>
              <a:rPr lang="en-US" sz="2200" dirty="0" smtClean="0"/>
              <a:t>Putting it All Together into a System</a:t>
            </a:r>
            <a:r>
              <a:rPr lang="en-US" sz="2200" dirty="0" smtClean="0"/>
              <a:t>)        </a:t>
            </a:r>
            <a:r>
              <a:rPr lang="en-US" sz="2200" dirty="0" err="1" smtClean="0"/>
              <a:t>lisa</a:t>
            </a:r>
            <a:endParaRPr lang="en-US" sz="2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5831" y="510779"/>
            <a:ext cx="1404307" cy="1214432"/>
          </a:xfrm>
          <a:prstGeom prst="rect">
            <a:avLst/>
          </a:prstGeom>
          <a:ln>
            <a:solidFill>
              <a:schemeClr val="accent5">
                <a:lumMod val="75000"/>
              </a:schemeClr>
            </a:solidFill>
          </a:ln>
        </p:spPr>
      </p:pic>
    </p:spTree>
    <p:extLst>
      <p:ext uri="{BB962C8B-B14F-4D97-AF65-F5344CB8AC3E}">
        <p14:creationId xmlns:p14="http://schemas.microsoft.com/office/powerpoint/2010/main" val="2245846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471488"/>
          </a:xfrm>
        </p:spPr>
        <p:txBody>
          <a:bodyPr>
            <a:normAutofit/>
          </a:bodyPr>
          <a:lstStyle/>
          <a:p>
            <a:r>
              <a:rPr lang="en-US" sz="2400" dirty="0"/>
              <a:t>This is a post from our CEO, Roger Barnett: </a:t>
            </a:r>
          </a:p>
        </p:txBody>
      </p:sp>
      <p:sp>
        <p:nvSpPr>
          <p:cNvPr id="3" name="Content Placeholder 2"/>
          <p:cNvSpPr>
            <a:spLocks noGrp="1"/>
          </p:cNvSpPr>
          <p:nvPr>
            <p:ph idx="4294967295"/>
          </p:nvPr>
        </p:nvSpPr>
        <p:spPr>
          <a:xfrm>
            <a:off x="457200" y="677863"/>
            <a:ext cx="8229600" cy="4465637"/>
          </a:xfrm>
        </p:spPr>
        <p:txBody>
          <a:bodyPr>
            <a:normAutofit fontScale="92500" lnSpcReduction="10000"/>
          </a:bodyPr>
          <a:lstStyle/>
          <a:p>
            <a:pPr marL="0" indent="0">
              <a:buNone/>
            </a:pPr>
            <a:r>
              <a:rPr lang="en-US" sz="1800" dirty="0" smtClean="0"/>
              <a:t>So </a:t>
            </a:r>
            <a:r>
              <a:rPr lang="en-US" sz="1800" dirty="0"/>
              <a:t>I just got off a plane from San </a:t>
            </a:r>
            <a:r>
              <a:rPr lang="en-US" sz="1800" dirty="0" smtClean="0"/>
              <a:t>Francisco </a:t>
            </a:r>
            <a:r>
              <a:rPr lang="en-US" sz="1800" dirty="0"/>
              <a:t>to Zurich. I'm going to the world economic forum in Davos which gathers leaders of the top companies in the world, along with heads of state and academics to talk about how to make the world a better place</a:t>
            </a:r>
            <a:r>
              <a:rPr lang="en-US" sz="1800" dirty="0" smtClean="0"/>
              <a:t>.</a:t>
            </a:r>
          </a:p>
          <a:p>
            <a:pPr marL="0" indent="0">
              <a:buNone/>
            </a:pPr>
            <a:r>
              <a:rPr lang="en-US" sz="1800" dirty="0" smtClean="0"/>
              <a:t> </a:t>
            </a:r>
            <a:r>
              <a:rPr lang="en-US" sz="1800" dirty="0"/>
              <a:t>There are always interesting people on that flight. A software entrepreneur who owns a major sports franchise and I recognize each other and start talking</a:t>
            </a:r>
            <a:r>
              <a:rPr lang="en-US" sz="1800" dirty="0" smtClean="0"/>
              <a:t>.</a:t>
            </a:r>
          </a:p>
          <a:p>
            <a:pPr marL="0" indent="0">
              <a:buNone/>
            </a:pPr>
            <a:r>
              <a:rPr lang="en-US" sz="1800" dirty="0" smtClean="0"/>
              <a:t> </a:t>
            </a:r>
            <a:r>
              <a:rPr lang="en-US" sz="1800" dirty="0"/>
              <a:t>He says I've seen you in Davos over the last 10 years and you haven't aged. What's your secret. Of course I say Shaklee</a:t>
            </a:r>
            <a:r>
              <a:rPr lang="en-US" sz="1800" dirty="0" smtClean="0"/>
              <a:t>.</a:t>
            </a:r>
          </a:p>
          <a:p>
            <a:pPr marL="0" indent="0">
              <a:buNone/>
            </a:pPr>
            <a:r>
              <a:rPr lang="en-US" sz="1800" dirty="0" smtClean="0"/>
              <a:t> </a:t>
            </a:r>
            <a:r>
              <a:rPr lang="en-US" sz="1800" dirty="0"/>
              <a:t>We then have a whole conversation about the life plan. He says he's never taken vitamins before, but insists on giving me his address to send him some. Then another guy who is one of the most senior executives for the largest firm in Silicon Valley starts asking questions and wants to get the vitamins as well</a:t>
            </a:r>
            <a:r>
              <a:rPr lang="en-US" sz="1800" dirty="0" smtClean="0"/>
              <a:t>.</a:t>
            </a:r>
          </a:p>
          <a:p>
            <a:pPr marL="0" indent="0">
              <a:buNone/>
            </a:pPr>
            <a:r>
              <a:rPr lang="en-US" sz="1800" dirty="0" smtClean="0"/>
              <a:t> </a:t>
            </a:r>
            <a:r>
              <a:rPr lang="en-US" sz="1800" dirty="0"/>
              <a:t>We all go to sleep. Then after the 11 hour flight, as we are disembarking, the guy in the row behind us comes up unsolicited and says I couldn't help but overhear you talking about how great your vitamins are, how can I get some</a:t>
            </a:r>
            <a:r>
              <a:rPr lang="en-US" sz="1800" dirty="0" smtClean="0"/>
              <a:t>?</a:t>
            </a:r>
          </a:p>
          <a:p>
            <a:pPr marL="0" indent="0">
              <a:buNone/>
            </a:pPr>
            <a:r>
              <a:rPr lang="en-US" sz="1800" dirty="0" smtClean="0"/>
              <a:t> </a:t>
            </a:r>
            <a:r>
              <a:rPr lang="en-US" sz="1800" dirty="0"/>
              <a:t>Two lessons. 1. Always talk about Shaklee - you never know where it will lead. 2. People want what we offer. To feel, look, and live younger longer. I am grateful to all of you for sharing this gift with so many every day</a:t>
            </a:r>
            <a:r>
              <a:rPr lang="en-US" sz="1800" dirty="0" smtClean="0"/>
              <a:t>!                              </a:t>
            </a:r>
            <a:r>
              <a:rPr lang="en-US" sz="1800" dirty="0" err="1" smtClean="0"/>
              <a:t>francine</a:t>
            </a:r>
            <a:endParaRPr lang="en-US" sz="1800" dirty="0"/>
          </a:p>
        </p:txBody>
      </p:sp>
    </p:spTree>
    <p:extLst>
      <p:ext uri="{BB962C8B-B14F-4D97-AF65-F5344CB8AC3E}">
        <p14:creationId xmlns:p14="http://schemas.microsoft.com/office/powerpoint/2010/main" val="2392484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487105" y="1154370"/>
            <a:ext cx="1656895" cy="948391"/>
          </a:xfrm>
          <a:prstGeom prst="rect">
            <a:avLst/>
          </a:prstGeom>
        </p:spPr>
      </p:pic>
      <p:sp>
        <p:nvSpPr>
          <p:cNvPr id="2" name="Title 1"/>
          <p:cNvSpPr>
            <a:spLocks noGrp="1"/>
          </p:cNvSpPr>
          <p:nvPr>
            <p:ph type="title"/>
          </p:nvPr>
        </p:nvSpPr>
        <p:spPr>
          <a:xfrm>
            <a:off x="304800" y="205979"/>
            <a:ext cx="7182305" cy="674554"/>
          </a:xfrm>
          <a:ln>
            <a:solidFill>
              <a:schemeClr val="accent3">
                <a:lumMod val="75000"/>
              </a:schemeClr>
            </a:solidFill>
          </a:ln>
        </p:spPr>
        <p:txBody>
          <a:bodyPr>
            <a:normAutofit/>
          </a:bodyPr>
          <a:lstStyle/>
          <a:p>
            <a:r>
              <a:rPr lang="en-US" sz="2800" dirty="0" smtClean="0"/>
              <a:t>Resources for Customer Development </a:t>
            </a:r>
            <a:r>
              <a:rPr lang="en-US" sz="2000" dirty="0" smtClean="0"/>
              <a:t>continued</a:t>
            </a:r>
            <a:endParaRPr lang="en-US" sz="2000" dirty="0"/>
          </a:p>
        </p:txBody>
      </p:sp>
      <p:sp>
        <p:nvSpPr>
          <p:cNvPr id="3" name="Content Placeholder 2"/>
          <p:cNvSpPr>
            <a:spLocks noGrp="1"/>
          </p:cNvSpPr>
          <p:nvPr>
            <p:ph idx="1"/>
          </p:nvPr>
        </p:nvSpPr>
        <p:spPr>
          <a:xfrm>
            <a:off x="307372" y="1063229"/>
            <a:ext cx="7179733" cy="2797570"/>
          </a:xfrm>
        </p:spPr>
        <p:txBody>
          <a:bodyPr>
            <a:normAutofit/>
          </a:bodyPr>
          <a:lstStyle/>
          <a:p>
            <a:r>
              <a:rPr lang="en-US" sz="2000" dirty="0" smtClean="0"/>
              <a:t>Shaklee Hotline News and Podcast </a:t>
            </a:r>
            <a:r>
              <a:rPr lang="mr-IN" sz="2000" dirty="0" smtClean="0"/>
              <a:t>–</a:t>
            </a:r>
            <a:r>
              <a:rPr lang="en-US" sz="2000" dirty="0" smtClean="0"/>
              <a:t> </a:t>
            </a:r>
            <a:r>
              <a:rPr lang="en-US" sz="2000" dirty="0" err="1" smtClean="0"/>
              <a:t>MyShaklee.com</a:t>
            </a:r>
            <a:r>
              <a:rPr lang="en-US" sz="2000" dirty="0" smtClean="0"/>
              <a:t> home page </a:t>
            </a:r>
            <a:r>
              <a:rPr lang="mr-IN" sz="2000" dirty="0" smtClean="0"/>
              <a:t>–</a:t>
            </a:r>
            <a:r>
              <a:rPr lang="en-US" sz="2000" dirty="0" smtClean="0"/>
              <a:t>  		--Subscribe to be notified of new additions</a:t>
            </a:r>
          </a:p>
          <a:p>
            <a:pPr marL="0" indent="0">
              <a:buNone/>
            </a:pPr>
            <a:r>
              <a:rPr lang="en-US" sz="2000" dirty="0"/>
              <a:t>	</a:t>
            </a:r>
            <a:r>
              <a:rPr lang="en-US" sz="2000" dirty="0" smtClean="0"/>
              <a:t>-- You can send separate segments of podcast </a:t>
            </a:r>
            <a:r>
              <a:rPr lang="mr-IN" sz="2000" dirty="0" smtClean="0"/>
              <a:t>…</a:t>
            </a:r>
            <a:r>
              <a:rPr lang="en-US" sz="2000" dirty="0" smtClean="0"/>
              <a:t> Science Talk, 		Product Profile, Sales updates , </a:t>
            </a:r>
          </a:p>
          <a:p>
            <a:r>
              <a:rPr lang="en-US" sz="2000" dirty="0" smtClean="0"/>
              <a:t>Shaklee Social </a:t>
            </a:r>
            <a:r>
              <a:rPr lang="mr-IN" sz="2000" dirty="0" smtClean="0"/>
              <a:t>–</a:t>
            </a:r>
            <a:r>
              <a:rPr lang="en-US" sz="2000" dirty="0" smtClean="0"/>
              <a:t> professional , attractive social media content </a:t>
            </a:r>
          </a:p>
          <a:p>
            <a:pPr marL="0" indent="0">
              <a:buNone/>
            </a:pPr>
            <a:r>
              <a:rPr lang="en-US" sz="2000" dirty="0"/>
              <a:t>	</a:t>
            </a:r>
            <a:r>
              <a:rPr lang="en-US" sz="2000" dirty="0" smtClean="0"/>
              <a:t>-- Subscribe ( free) and connect to your Personal Web Site </a:t>
            </a:r>
          </a:p>
          <a:p>
            <a:pPr marL="0" indent="0">
              <a:buNone/>
            </a:pPr>
            <a:endParaRPr lang="en-US" sz="2000" dirty="0" smtClean="0"/>
          </a:p>
        </p:txBody>
      </p:sp>
      <p:pic>
        <p:nvPicPr>
          <p:cNvPr id="5" name="Picture 4"/>
          <p:cNvPicPr>
            <a:picLocks noChangeAspect="1"/>
          </p:cNvPicPr>
          <p:nvPr/>
        </p:nvPicPr>
        <p:blipFill>
          <a:blip r:embed="rId3"/>
          <a:stretch>
            <a:fillRect/>
          </a:stretch>
        </p:blipFill>
        <p:spPr>
          <a:xfrm>
            <a:off x="6783916" y="3098800"/>
            <a:ext cx="2190751" cy="1875366"/>
          </a:xfrm>
          <a:prstGeom prst="rect">
            <a:avLst/>
          </a:prstGeom>
        </p:spPr>
      </p:pic>
      <p:sp>
        <p:nvSpPr>
          <p:cNvPr id="6" name="Rectangle 5"/>
          <p:cNvSpPr/>
          <p:nvPr/>
        </p:nvSpPr>
        <p:spPr>
          <a:xfrm>
            <a:off x="457200" y="3378305"/>
            <a:ext cx="6468533" cy="1323439"/>
          </a:xfrm>
          <a:prstGeom prst="rect">
            <a:avLst/>
          </a:prstGeom>
        </p:spPr>
        <p:txBody>
          <a:bodyPr wrap="square">
            <a:spAutoFit/>
          </a:bodyPr>
          <a:lstStyle/>
          <a:p>
            <a:pPr marL="342900" indent="-342900">
              <a:buFont typeface="Arial"/>
              <a:buChar char="•"/>
            </a:pPr>
            <a:r>
              <a:rPr lang="en-US" sz="2000" dirty="0" err="1" smtClean="0"/>
              <a:t>HealthPrint</a:t>
            </a:r>
            <a:r>
              <a:rPr lang="en-US" sz="2000" dirty="0" smtClean="0"/>
              <a:t> </a:t>
            </a:r>
            <a:r>
              <a:rPr lang="mr-IN" sz="2000" dirty="0"/>
              <a:t>–</a:t>
            </a:r>
            <a:r>
              <a:rPr lang="en-US" sz="2000" dirty="0"/>
              <a:t> First log in to your Personal Shaklee Website  and then send links to your </a:t>
            </a:r>
            <a:r>
              <a:rPr lang="en-US" sz="2000" dirty="0" err="1" smtClean="0"/>
              <a:t>Healthprint</a:t>
            </a:r>
            <a:r>
              <a:rPr lang="en-US" sz="2000" dirty="0" smtClean="0"/>
              <a:t> </a:t>
            </a:r>
            <a:r>
              <a:rPr lang="en-US" sz="2000" dirty="0"/>
              <a:t>from there so all product information and ordering links back to your </a:t>
            </a:r>
            <a:r>
              <a:rPr lang="en-US" sz="2000" dirty="0" smtClean="0"/>
              <a:t>PWS                  </a:t>
            </a:r>
            <a:r>
              <a:rPr lang="en-US" sz="2000" dirty="0" err="1" smtClean="0"/>
              <a:t>lisa</a:t>
            </a:r>
            <a:endParaRPr lang="en-US" sz="2000" dirty="0"/>
          </a:p>
        </p:txBody>
      </p:sp>
    </p:spTree>
    <p:extLst>
      <p:ext uri="{BB962C8B-B14F-4D97-AF65-F5344CB8AC3E}">
        <p14:creationId xmlns:p14="http://schemas.microsoft.com/office/powerpoint/2010/main" val="1708297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2" y="205979"/>
            <a:ext cx="5232400" cy="857250"/>
          </a:xfrm>
          <a:ln>
            <a:solidFill>
              <a:schemeClr val="accent5">
                <a:lumMod val="75000"/>
              </a:schemeClr>
            </a:solidFill>
          </a:ln>
        </p:spPr>
        <p:txBody>
          <a:bodyPr>
            <a:noAutofit/>
          </a:bodyPr>
          <a:lstStyle/>
          <a:p>
            <a:r>
              <a:rPr lang="en-US" sz="3200" dirty="0"/>
              <a:t>Health Resources &amp; </a:t>
            </a:r>
            <a:r>
              <a:rPr lang="en-US" sz="3200" dirty="0" smtClean="0"/>
              <a:t>Articles</a:t>
            </a:r>
            <a:endParaRPr lang="en-US" sz="3200" dirty="0"/>
          </a:p>
        </p:txBody>
      </p:sp>
      <p:sp>
        <p:nvSpPr>
          <p:cNvPr id="3" name="Content Placeholder 2"/>
          <p:cNvSpPr>
            <a:spLocks noGrp="1"/>
          </p:cNvSpPr>
          <p:nvPr>
            <p:ph idx="1"/>
          </p:nvPr>
        </p:nvSpPr>
        <p:spPr>
          <a:xfrm>
            <a:off x="253999" y="1200151"/>
            <a:ext cx="5350934" cy="1881716"/>
          </a:xfrm>
        </p:spPr>
        <p:txBody>
          <a:bodyPr>
            <a:normAutofit/>
          </a:bodyPr>
          <a:lstStyle/>
          <a:p>
            <a:r>
              <a:rPr lang="en-US" sz="2400" dirty="0"/>
              <a:t>Shaklee Blog </a:t>
            </a:r>
            <a:r>
              <a:rPr lang="en-US" sz="2400" dirty="0" smtClean="0"/>
              <a:t>--Naturally</a:t>
            </a:r>
            <a:endParaRPr lang="en-US" dirty="0"/>
          </a:p>
          <a:p>
            <a:r>
              <a:rPr lang="en-US" sz="2400" dirty="0"/>
              <a:t>Health Tips from the </a:t>
            </a:r>
            <a:r>
              <a:rPr lang="en-US" sz="2400" dirty="0" smtClean="0"/>
              <a:t>Professor</a:t>
            </a:r>
          </a:p>
          <a:p>
            <a:pPr marL="0" indent="0">
              <a:buNone/>
            </a:pPr>
            <a:r>
              <a:rPr lang="en-US" sz="2000" dirty="0" smtClean="0">
                <a:hlinkClick r:id="rId2"/>
              </a:rPr>
              <a:t>     http</a:t>
            </a:r>
            <a:r>
              <a:rPr lang="en-US" sz="2000" dirty="0">
                <a:hlinkClick r:id="rId2"/>
              </a:rPr>
              <a:t>://healthtipsfromtheprofessor.com</a:t>
            </a:r>
            <a:r>
              <a:rPr lang="en-US" sz="2000" dirty="0" smtClean="0">
                <a:hlinkClick r:id="rId2"/>
              </a:rPr>
              <a:t>/</a:t>
            </a:r>
            <a:endParaRPr lang="en-US" sz="2000" dirty="0"/>
          </a:p>
          <a:p>
            <a:r>
              <a:rPr lang="en-US" sz="2400" dirty="0" smtClean="0"/>
              <a:t>Shaklee Social </a:t>
            </a:r>
            <a:r>
              <a:rPr lang="en-US" sz="2400" dirty="0"/>
              <a:t>for social media sharing   </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 b="23837"/>
          <a:stretch/>
        </p:blipFill>
        <p:spPr>
          <a:xfrm>
            <a:off x="5808133" y="616062"/>
            <a:ext cx="3149599" cy="2615184"/>
          </a:xfrm>
          <a:prstGeom prst="rect">
            <a:avLst/>
          </a:prstGeom>
          <a:ln>
            <a:solidFill>
              <a:schemeClr val="accent5">
                <a:lumMod val="75000"/>
              </a:schemeClr>
            </a:solidFill>
          </a:ln>
        </p:spPr>
      </p:pic>
      <p:pic>
        <p:nvPicPr>
          <p:cNvPr id="2050" name="Picture 2" descr="https://gallery.mailchimp.com/9b75fd920676546778ac61fdb/images/HealthTips600pi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999" y="3718716"/>
            <a:ext cx="4521201" cy="141179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62132" y="3593616"/>
            <a:ext cx="2895599" cy="830997"/>
          </a:xfrm>
          <a:prstGeom prst="rect">
            <a:avLst/>
          </a:prstGeom>
          <a:noFill/>
          <a:ln>
            <a:solidFill>
              <a:schemeClr val="accent5">
                <a:lumMod val="75000"/>
              </a:schemeClr>
            </a:solidFill>
          </a:ln>
        </p:spPr>
        <p:txBody>
          <a:bodyPr wrap="square" rtlCol="0">
            <a:spAutoFit/>
          </a:bodyPr>
          <a:lstStyle/>
          <a:p>
            <a:pPr algn="ctr"/>
            <a:r>
              <a:rPr lang="en-US" sz="2400" dirty="0" smtClean="0"/>
              <a:t>My </a:t>
            </a:r>
            <a:r>
              <a:rPr lang="en-US" sz="2400" dirty="0" err="1" smtClean="0"/>
              <a:t>Shaklee.com</a:t>
            </a:r>
            <a:r>
              <a:rPr lang="en-US" sz="2400" dirty="0" smtClean="0"/>
              <a:t> </a:t>
            </a:r>
            <a:r>
              <a:rPr lang="en-US" sz="2400" dirty="0" smtClean="0"/>
              <a:t>home</a:t>
            </a:r>
            <a:r>
              <a:rPr lang="en-US" sz="2400" dirty="0" smtClean="0"/>
              <a:t> </a:t>
            </a:r>
            <a:r>
              <a:rPr lang="en-US" sz="2400" dirty="0" smtClean="0"/>
              <a:t>page</a:t>
            </a:r>
            <a:endParaRPr lang="en-US" sz="2400" dirty="0"/>
          </a:p>
        </p:txBody>
      </p:sp>
      <p:cxnSp>
        <p:nvCxnSpPr>
          <p:cNvPr id="7" name="Straight Connector 6"/>
          <p:cNvCxnSpPr/>
          <p:nvPr/>
        </p:nvCxnSpPr>
        <p:spPr>
          <a:xfrm>
            <a:off x="3691467" y="1534158"/>
            <a:ext cx="3128433" cy="861907"/>
          </a:xfrm>
          <a:prstGeom prst="line">
            <a:avLst/>
          </a:prstGeom>
          <a:ln>
            <a:solidFill>
              <a:schemeClr val="accent5">
                <a:lumMod val="75000"/>
              </a:schemeClr>
            </a:solidFill>
            <a:tailEnd type="triangle" w="lg"/>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5469466" y="2573868"/>
            <a:ext cx="338667" cy="169332"/>
          </a:xfrm>
          <a:prstGeom prst="line">
            <a:avLst/>
          </a:prstGeom>
          <a:ln>
            <a:solidFill>
              <a:schemeClr val="accent5">
                <a:lumMod val="75000"/>
              </a:schemeClr>
            </a:solidFill>
            <a:tailEnd type="triangle" w="lg"/>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07998" y="2943379"/>
            <a:ext cx="5300135" cy="1200329"/>
          </a:xfrm>
          <a:prstGeom prst="rect">
            <a:avLst/>
          </a:prstGeom>
          <a:noFill/>
        </p:spPr>
        <p:txBody>
          <a:bodyPr wrap="square" rtlCol="0">
            <a:spAutoFit/>
          </a:bodyPr>
          <a:lstStyle/>
          <a:p>
            <a:r>
              <a:rPr lang="en-US" dirty="0" smtClean="0"/>
              <a:t>We can send disease and health condition information separately from these generic websites .. Then follow in separate FB post or email with Shaklee product information </a:t>
            </a:r>
            <a:r>
              <a:rPr lang="en-US" dirty="0" smtClean="0"/>
              <a:t>.                                                              </a:t>
            </a:r>
            <a:r>
              <a:rPr lang="en-US" dirty="0" err="1" smtClean="0"/>
              <a:t>lisa</a:t>
            </a:r>
            <a:endParaRPr lang="en-US" dirty="0"/>
          </a:p>
        </p:txBody>
      </p:sp>
    </p:spTree>
    <p:extLst>
      <p:ext uri="{BB962C8B-B14F-4D97-AF65-F5344CB8AC3E}">
        <p14:creationId xmlns:p14="http://schemas.microsoft.com/office/powerpoint/2010/main" val="2988833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9329"/>
            <a:ext cx="2506133" cy="536971"/>
          </a:xfrm>
          <a:ln>
            <a:solidFill>
              <a:schemeClr val="accent5">
                <a:lumMod val="75000"/>
              </a:schemeClr>
            </a:solidFill>
          </a:ln>
        </p:spPr>
        <p:txBody>
          <a:bodyPr>
            <a:noAutofit/>
          </a:bodyPr>
          <a:lstStyle/>
          <a:p>
            <a:r>
              <a:rPr lang="en-US" sz="2800" dirty="0" smtClean="0"/>
              <a:t>examples</a:t>
            </a:r>
            <a:endParaRPr lang="en-US" sz="2800" dirty="0"/>
          </a:p>
        </p:txBody>
      </p:sp>
      <p:sp>
        <p:nvSpPr>
          <p:cNvPr id="3" name="Content Placeholder 2"/>
          <p:cNvSpPr>
            <a:spLocks noGrp="1"/>
          </p:cNvSpPr>
          <p:nvPr>
            <p:ph idx="1"/>
          </p:nvPr>
        </p:nvSpPr>
        <p:spPr>
          <a:xfrm>
            <a:off x="457200" y="1500717"/>
            <a:ext cx="8229600" cy="3642783"/>
          </a:xfrm>
        </p:spPr>
        <p:txBody>
          <a:bodyPr>
            <a:noAutofit/>
          </a:bodyPr>
          <a:lstStyle/>
          <a:p>
            <a:pPr marL="0" indent="0">
              <a:buNone/>
            </a:pPr>
            <a:r>
              <a:rPr lang="en-US" sz="1800" dirty="0"/>
              <a:t>New Member:</a:t>
            </a:r>
          </a:p>
          <a:p>
            <a:pPr marL="0" indent="0">
              <a:buNone/>
            </a:pPr>
            <a:r>
              <a:rPr lang="en-US" sz="1800" dirty="0"/>
              <a:t>She is in Menopause and bought Life Plan</a:t>
            </a:r>
          </a:p>
          <a:p>
            <a:pPr marL="0" indent="0">
              <a:buNone/>
            </a:pPr>
            <a:r>
              <a:rPr lang="en-US" sz="1800" dirty="0"/>
              <a:t>Sent: </a:t>
            </a:r>
            <a:r>
              <a:rPr lang="en-US" sz="1800" dirty="0" smtClean="0"/>
              <a:t>	 </a:t>
            </a:r>
            <a:r>
              <a:rPr lang="en-US" sz="1800" dirty="0"/>
              <a:t>Shaklee </a:t>
            </a:r>
            <a:r>
              <a:rPr lang="en-US" sz="1800" dirty="0" smtClean="0"/>
              <a:t>Difference </a:t>
            </a:r>
            <a:r>
              <a:rPr lang="en-US" sz="1800" dirty="0"/>
              <a:t>(sh.tv), Life Plan (sh.tv)</a:t>
            </a:r>
          </a:p>
          <a:p>
            <a:pPr marL="0" indent="0">
              <a:buNone/>
            </a:pPr>
            <a:r>
              <a:rPr lang="en-US" sz="1800" dirty="0" smtClean="0"/>
              <a:t>	Walk </a:t>
            </a:r>
            <a:r>
              <a:rPr lang="en-US" sz="1800" dirty="0"/>
              <a:t>T</a:t>
            </a:r>
            <a:r>
              <a:rPr lang="en-US" sz="1800" dirty="0" smtClean="0"/>
              <a:t>hrough Product </a:t>
            </a:r>
            <a:r>
              <a:rPr lang="en-US" sz="1800" dirty="0"/>
              <a:t>G</a:t>
            </a:r>
            <a:r>
              <a:rPr lang="en-US" sz="1800" dirty="0" smtClean="0"/>
              <a:t>uide </a:t>
            </a:r>
            <a:r>
              <a:rPr lang="en-US" sz="1800" dirty="0"/>
              <a:t>(Better </a:t>
            </a:r>
            <a:r>
              <a:rPr lang="en-US" sz="1800" dirty="0" smtClean="0"/>
              <a:t>Healthin31Days)</a:t>
            </a:r>
            <a:endParaRPr lang="en-US" sz="1800" dirty="0"/>
          </a:p>
          <a:p>
            <a:pPr marL="0" indent="0">
              <a:buNone/>
            </a:pPr>
            <a:r>
              <a:rPr lang="en-US" sz="1800" dirty="0"/>
              <a:t>Next I will send Exploring </a:t>
            </a:r>
            <a:r>
              <a:rPr lang="en-US" sz="1800" dirty="0" smtClean="0"/>
              <a:t>Shaklee Business &amp; Product Overview </a:t>
            </a:r>
            <a:r>
              <a:rPr lang="mr-IN" sz="1800" dirty="0" smtClean="0"/>
              <a:t>–</a:t>
            </a:r>
            <a:r>
              <a:rPr lang="en-US" sz="1800" dirty="0" smtClean="0"/>
              <a:t> Lisa Anderson  						(</a:t>
            </a:r>
            <a:r>
              <a:rPr lang="en-US" sz="1800" dirty="0"/>
              <a:t>Better </a:t>
            </a:r>
            <a:r>
              <a:rPr lang="en-US" sz="1800" dirty="0" err="1" smtClean="0"/>
              <a:t>Future.NET</a:t>
            </a:r>
            <a:r>
              <a:rPr lang="en-US" sz="1800" dirty="0" smtClean="0"/>
              <a:t>)</a:t>
            </a:r>
            <a:endParaRPr lang="en-US" sz="1800" dirty="0"/>
          </a:p>
          <a:p>
            <a:pPr marL="0" indent="0">
              <a:buNone/>
            </a:pPr>
            <a:r>
              <a:rPr lang="en-US" sz="1800" dirty="0" smtClean="0"/>
              <a:t>Menopause Without Medicine webinar  </a:t>
            </a:r>
            <a:r>
              <a:rPr lang="en-US" sz="1800" dirty="0"/>
              <a:t>(Better </a:t>
            </a:r>
            <a:r>
              <a:rPr lang="en-US" sz="1800" dirty="0" smtClean="0"/>
              <a:t>Healthin31Days.com/____)</a:t>
            </a:r>
            <a:endParaRPr lang="en-US" sz="1800" dirty="0"/>
          </a:p>
          <a:p>
            <a:pPr marL="0" indent="0">
              <a:buNone/>
            </a:pPr>
            <a:r>
              <a:rPr lang="en-US" sz="1800" dirty="0"/>
              <a:t>She is now doing the </a:t>
            </a:r>
            <a:r>
              <a:rPr lang="en-US" sz="1800" dirty="0" smtClean="0"/>
              <a:t>Earn </a:t>
            </a:r>
            <a:r>
              <a:rPr lang="en-US" sz="1800" dirty="0"/>
              <a:t>&amp; </a:t>
            </a:r>
            <a:r>
              <a:rPr lang="en-US" sz="1800" dirty="0" smtClean="0"/>
              <a:t>Learn </a:t>
            </a:r>
            <a:r>
              <a:rPr lang="en-US" sz="1800" dirty="0"/>
              <a:t>program</a:t>
            </a:r>
          </a:p>
          <a:p>
            <a:pPr marL="0" indent="0">
              <a:buNone/>
            </a:pPr>
            <a:endParaRPr lang="en-US" sz="1000" dirty="0"/>
          </a:p>
          <a:p>
            <a:pPr marL="0" indent="0">
              <a:buNone/>
            </a:pPr>
            <a:r>
              <a:rPr lang="en-US" sz="1800" dirty="0" smtClean="0"/>
              <a:t>	</a:t>
            </a:r>
            <a:r>
              <a:rPr lang="en-US" sz="1800" dirty="0"/>
              <a:t>	</a:t>
            </a:r>
            <a:r>
              <a:rPr lang="en-US" sz="1800" dirty="0" err="1" smtClean="0"/>
              <a:t>lisa</a:t>
            </a:r>
            <a:endParaRPr lang="en-US" sz="1800" dirty="0"/>
          </a:p>
        </p:txBody>
      </p:sp>
      <p:pic>
        <p:nvPicPr>
          <p:cNvPr id="4" name="Content Placeholder 3"/>
          <p:cNvPicPr>
            <a:picLocks noChangeAspect="1"/>
          </p:cNvPicPr>
          <p:nvPr/>
        </p:nvPicPr>
        <p:blipFill>
          <a:blip r:embed="rId2"/>
          <a:srcRect l="-116800" r="-116800"/>
          <a:stretch>
            <a:fillRect/>
          </a:stretch>
        </p:blipFill>
        <p:spPr>
          <a:xfrm>
            <a:off x="4842934" y="217960"/>
            <a:ext cx="6218547" cy="2565513"/>
          </a:xfrm>
          <a:prstGeom prst="rect">
            <a:avLst/>
          </a:prstGeom>
        </p:spPr>
      </p:pic>
    </p:spTree>
    <p:extLst>
      <p:ext uri="{BB962C8B-B14F-4D97-AF65-F5344CB8AC3E}">
        <p14:creationId xmlns:p14="http://schemas.microsoft.com/office/powerpoint/2010/main" val="920515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9333" y="1490133"/>
            <a:ext cx="3505200" cy="2082800"/>
          </a:xfrm>
          <a:prstGeom prst="rect">
            <a:avLst/>
          </a:prstGeom>
        </p:spPr>
      </p:pic>
      <p:sp>
        <p:nvSpPr>
          <p:cNvPr id="2" name="Title 1"/>
          <p:cNvSpPr>
            <a:spLocks noGrp="1"/>
          </p:cNvSpPr>
          <p:nvPr>
            <p:ph type="title"/>
          </p:nvPr>
        </p:nvSpPr>
        <p:spPr>
          <a:xfrm>
            <a:off x="237067" y="14009"/>
            <a:ext cx="1422400" cy="383939"/>
          </a:xfrm>
          <a:ln>
            <a:solidFill>
              <a:schemeClr val="tx2">
                <a:lumMod val="60000"/>
                <a:lumOff val="40000"/>
              </a:schemeClr>
            </a:solidFill>
          </a:ln>
        </p:spPr>
        <p:txBody>
          <a:bodyPr>
            <a:normAutofit fontScale="90000"/>
          </a:bodyPr>
          <a:lstStyle/>
          <a:p>
            <a:pPr algn="l"/>
            <a:r>
              <a:rPr lang="en-US" sz="2400" dirty="0" smtClean="0"/>
              <a:t>examples</a:t>
            </a:r>
            <a:endParaRPr lang="en-US" sz="2400" dirty="0"/>
          </a:p>
        </p:txBody>
      </p:sp>
      <p:sp>
        <p:nvSpPr>
          <p:cNvPr id="3" name="Content Placeholder 2"/>
          <p:cNvSpPr>
            <a:spLocks noGrp="1"/>
          </p:cNvSpPr>
          <p:nvPr>
            <p:ph idx="1"/>
          </p:nvPr>
        </p:nvSpPr>
        <p:spPr>
          <a:xfrm>
            <a:off x="457200" y="412133"/>
            <a:ext cx="8455715" cy="3958155"/>
          </a:xfrm>
        </p:spPr>
        <p:txBody>
          <a:bodyPr>
            <a:noAutofit/>
          </a:bodyPr>
          <a:lstStyle/>
          <a:p>
            <a:pPr marL="0" indent="0">
              <a:buNone/>
            </a:pPr>
            <a:r>
              <a:rPr lang="en-US" sz="1800" dirty="0"/>
              <a:t>I had an in home </a:t>
            </a:r>
            <a:r>
              <a:rPr lang="en-US" sz="1800" dirty="0" smtClean="0"/>
              <a:t>Sat.3 </a:t>
            </a:r>
            <a:r>
              <a:rPr lang="en-US" sz="1800" dirty="0"/>
              <a:t>attendees filled out interest sheets </a:t>
            </a:r>
            <a:r>
              <a:rPr lang="en-US" sz="1800" dirty="0" smtClean="0"/>
              <a:t>asking for </a:t>
            </a:r>
            <a:r>
              <a:rPr lang="en-US" sz="1800" dirty="0"/>
              <a:t>info </a:t>
            </a:r>
            <a:r>
              <a:rPr lang="en-US" sz="1800" dirty="0" smtClean="0"/>
              <a:t>on</a:t>
            </a:r>
            <a:endParaRPr lang="en-US" sz="1800" dirty="0"/>
          </a:p>
          <a:p>
            <a:pPr marL="0" indent="0">
              <a:buNone/>
            </a:pPr>
            <a:r>
              <a:rPr lang="en-US" sz="1800" dirty="0"/>
              <a:t>#1 Get Clean &amp; 180 info</a:t>
            </a:r>
          </a:p>
          <a:p>
            <a:pPr marL="0" indent="0">
              <a:buNone/>
            </a:pPr>
            <a:r>
              <a:rPr lang="en-US" sz="1800" dirty="0"/>
              <a:t>I sent</a:t>
            </a:r>
            <a:r>
              <a:rPr lang="en-US" sz="1800" dirty="0" smtClean="0"/>
              <a:t>:	--Shaklee </a:t>
            </a:r>
            <a:r>
              <a:rPr lang="en-US" sz="1800" dirty="0"/>
              <a:t>Diff, </a:t>
            </a:r>
            <a:r>
              <a:rPr lang="en-US" sz="1800" dirty="0" err="1" smtClean="0"/>
              <a:t>Shak</a:t>
            </a:r>
            <a:r>
              <a:rPr lang="en-US" sz="1800" dirty="0" smtClean="0"/>
              <a:t> 180 </a:t>
            </a:r>
            <a:r>
              <a:rPr lang="en-US" sz="1800" dirty="0"/>
              <a:t>video (sh.tv), both Get Clean videos (sh.tv)</a:t>
            </a:r>
          </a:p>
          <a:p>
            <a:pPr marL="0" indent="0">
              <a:buNone/>
            </a:pPr>
            <a:r>
              <a:rPr lang="en-US" sz="1800" dirty="0" smtClean="0"/>
              <a:t>	--</a:t>
            </a:r>
            <a:r>
              <a:rPr lang="en-US" sz="1800" dirty="0"/>
              <a:t> </a:t>
            </a:r>
            <a:r>
              <a:rPr lang="en-US" sz="1800" dirty="0" smtClean="0"/>
              <a:t>offered </a:t>
            </a:r>
            <a:r>
              <a:rPr lang="en-US" sz="1800" dirty="0"/>
              <a:t>webinars on the topics, need to follow </a:t>
            </a:r>
            <a:r>
              <a:rPr lang="en-US" sz="1800" dirty="0" smtClean="0"/>
              <a:t>up</a:t>
            </a:r>
            <a:endParaRPr lang="en-US" sz="1800" dirty="0"/>
          </a:p>
          <a:p>
            <a:pPr marL="0" indent="0">
              <a:buNone/>
            </a:pPr>
            <a:r>
              <a:rPr lang="en-US" sz="1800" dirty="0"/>
              <a:t>#2 </a:t>
            </a:r>
            <a:r>
              <a:rPr lang="en-US" sz="1800" dirty="0" err="1"/>
              <a:t>Enfuselle</a:t>
            </a:r>
            <a:r>
              <a:rPr lang="en-US" sz="1800" dirty="0"/>
              <a:t>, 180 &amp; Get Clean</a:t>
            </a:r>
          </a:p>
          <a:p>
            <a:pPr marL="0" indent="0">
              <a:buNone/>
            </a:pPr>
            <a:r>
              <a:rPr lang="en-US" sz="1800" dirty="0" smtClean="0"/>
              <a:t>	Sent </a:t>
            </a:r>
            <a:r>
              <a:rPr lang="en-US" sz="1800" dirty="0"/>
              <a:t>same as above but added </a:t>
            </a:r>
            <a:r>
              <a:rPr lang="en-US" sz="1800" dirty="0" err="1"/>
              <a:t>Enfuselle</a:t>
            </a:r>
            <a:r>
              <a:rPr lang="en-US" sz="1800" dirty="0"/>
              <a:t> video (sh.tv)</a:t>
            </a:r>
          </a:p>
          <a:p>
            <a:pPr marL="0" indent="0">
              <a:buNone/>
            </a:pPr>
            <a:r>
              <a:rPr lang="en-US" sz="1800" dirty="0" smtClean="0"/>
              <a:t>	also </a:t>
            </a:r>
            <a:r>
              <a:rPr lang="en-US" sz="1800" dirty="0"/>
              <a:t>offered </a:t>
            </a:r>
            <a:r>
              <a:rPr lang="en-US" sz="1800" dirty="0" smtClean="0"/>
              <a:t>webinars</a:t>
            </a:r>
            <a:endParaRPr lang="en-US" sz="1800" dirty="0"/>
          </a:p>
          <a:p>
            <a:pPr marL="0" indent="0">
              <a:buNone/>
            </a:pPr>
            <a:r>
              <a:rPr lang="en-US" sz="1800" dirty="0"/>
              <a:t>#3 </a:t>
            </a:r>
            <a:r>
              <a:rPr lang="en-US" sz="1800" dirty="0" smtClean="0"/>
              <a:t>General </a:t>
            </a:r>
            <a:r>
              <a:rPr lang="en-US" sz="1800" dirty="0"/>
              <a:t>nutrition and 180 info</a:t>
            </a:r>
          </a:p>
          <a:p>
            <a:pPr marL="0" indent="0">
              <a:buNone/>
            </a:pPr>
            <a:r>
              <a:rPr lang="en-US" sz="1800" dirty="0" smtClean="0"/>
              <a:t>	Sent </a:t>
            </a:r>
            <a:r>
              <a:rPr lang="en-US" sz="1800" dirty="0"/>
              <a:t>Shak diff, </a:t>
            </a:r>
            <a:r>
              <a:rPr lang="en-US" sz="1800" dirty="0" err="1"/>
              <a:t>S</a:t>
            </a:r>
            <a:r>
              <a:rPr lang="en-US" sz="1800" dirty="0" err="1" smtClean="0"/>
              <a:t>hak</a:t>
            </a:r>
            <a:r>
              <a:rPr lang="en-US" sz="1800" dirty="0" smtClean="0"/>
              <a:t> </a:t>
            </a:r>
            <a:r>
              <a:rPr lang="en-US" sz="1800" dirty="0"/>
              <a:t>180 and Life Plan from (</a:t>
            </a:r>
            <a:r>
              <a:rPr lang="en-US" sz="1800" dirty="0" err="1"/>
              <a:t>sh.tv</a:t>
            </a:r>
            <a:r>
              <a:rPr lang="en-US" sz="1800" dirty="0" smtClean="0"/>
              <a:t>)		</a:t>
            </a:r>
            <a:r>
              <a:rPr lang="en-US" sz="1800" dirty="0" err="1" smtClean="0"/>
              <a:t>lisa</a:t>
            </a:r>
            <a:endParaRPr lang="en-US" sz="1800" dirty="0"/>
          </a:p>
          <a:p>
            <a:pPr marL="0" indent="0">
              <a:buNone/>
            </a:pPr>
            <a:r>
              <a:rPr lang="en-US" sz="1800" dirty="0" smtClean="0"/>
              <a:t>	offered </a:t>
            </a:r>
            <a:r>
              <a:rPr lang="en-US" sz="1800" dirty="0"/>
              <a:t>webinars</a:t>
            </a:r>
            <a:r>
              <a:rPr lang="en-US" sz="1800" dirty="0" smtClean="0"/>
              <a:t>.     </a:t>
            </a:r>
            <a:r>
              <a:rPr lang="en-US" sz="1800" dirty="0" err="1" smtClean="0"/>
              <a:t>lisa</a:t>
            </a:r>
            <a:endParaRPr lang="en-US" sz="1800" dirty="0"/>
          </a:p>
          <a:p>
            <a:pPr marL="0" indent="0">
              <a:buNone/>
            </a:pPr>
            <a:r>
              <a:rPr lang="en-US" sz="1800" dirty="0"/>
              <a:t>My go to </a:t>
            </a:r>
            <a:r>
              <a:rPr lang="en-US" sz="1800" dirty="0" smtClean="0"/>
              <a:t>general </a:t>
            </a:r>
            <a:r>
              <a:rPr lang="en-US" sz="1800" dirty="0"/>
              <a:t>overview webinar is the Exploring Shaklee video from Better Future</a:t>
            </a:r>
          </a:p>
          <a:p>
            <a:pPr marL="0" indent="0">
              <a:buNone/>
            </a:pPr>
            <a:r>
              <a:rPr lang="en-US" sz="1800" dirty="0"/>
              <a:t>I always send Shak Diff video to everyone</a:t>
            </a:r>
          </a:p>
          <a:p>
            <a:pPr marL="0" indent="0">
              <a:buNone/>
            </a:pPr>
            <a:r>
              <a:rPr lang="en-US" sz="1800" dirty="0"/>
              <a:t>I send Healthy Home Healthy You webinar to people that want webinars on nut &amp; Get clean (better health)</a:t>
            </a:r>
          </a:p>
          <a:p>
            <a:pPr marL="0" indent="0">
              <a:buNone/>
            </a:pPr>
            <a:endParaRPr lang="en-US" sz="1800" dirty="0"/>
          </a:p>
        </p:txBody>
      </p:sp>
    </p:spTree>
    <p:extLst>
      <p:ext uri="{BB962C8B-B14F-4D97-AF65-F5344CB8AC3E}">
        <p14:creationId xmlns:p14="http://schemas.microsoft.com/office/powerpoint/2010/main" val="3933402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419441"/>
            <a:ext cx="6857395" cy="438582"/>
          </a:xfrm>
          <a:prstGeom prst="rect">
            <a:avLst/>
          </a:prstGeom>
          <a:noFill/>
          <a:ln>
            <a:solidFill>
              <a:schemeClr val="accent3">
                <a:lumMod val="75000"/>
              </a:schemeClr>
            </a:solidFill>
          </a:ln>
        </p:spPr>
        <p:txBody>
          <a:bodyPr wrap="square" lIns="68580" tIns="34290" rIns="68580" bIns="34290" rtlCol="0">
            <a:spAutoFit/>
          </a:bodyPr>
          <a:lstStyle/>
          <a:p>
            <a:pPr algn="ctr"/>
            <a:r>
              <a:rPr lang="en-US" sz="2400" dirty="0" smtClean="0"/>
              <a:t>Example after potential member conversation </a:t>
            </a:r>
            <a:endParaRPr lang="en-US" sz="2400" dirty="0"/>
          </a:p>
        </p:txBody>
      </p:sp>
      <p:sp>
        <p:nvSpPr>
          <p:cNvPr id="4" name="TextBox 3"/>
          <p:cNvSpPr txBox="1"/>
          <p:nvPr/>
        </p:nvSpPr>
        <p:spPr>
          <a:xfrm>
            <a:off x="322729" y="1065704"/>
            <a:ext cx="8572500" cy="341632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Your story…written or a video version</a:t>
            </a:r>
          </a:p>
          <a:p>
            <a:pPr marL="285750" indent="-285750">
              <a:buFont typeface="Arial" panose="020B0604020202020204" pitchFamily="34" charset="0"/>
              <a:buChar char="•"/>
            </a:pPr>
            <a:r>
              <a:rPr lang="en-US" dirty="0" smtClean="0"/>
              <a:t> </a:t>
            </a:r>
            <a:r>
              <a:rPr lang="en-US" dirty="0" err="1" smtClean="0"/>
              <a:t>Healthprint</a:t>
            </a:r>
            <a:r>
              <a:rPr lang="en-US" dirty="0" smtClean="0"/>
              <a:t> link – either yours or your </a:t>
            </a:r>
            <a:r>
              <a:rPr lang="en-US" dirty="0" err="1" smtClean="0"/>
              <a:t>upline’s</a:t>
            </a:r>
            <a:endParaRPr lang="en-US" dirty="0" smtClean="0"/>
          </a:p>
          <a:p>
            <a:pPr marL="285750" indent="-285750">
              <a:buFont typeface="Arial" panose="020B0604020202020204" pitchFamily="34" charset="0"/>
              <a:buChar char="•"/>
            </a:pPr>
            <a:r>
              <a:rPr lang="en-US" dirty="0" smtClean="0"/>
              <a:t>Shaklee Difference video from the Shaklee.tv site</a:t>
            </a:r>
          </a:p>
          <a:p>
            <a:pPr lvl="1"/>
            <a:r>
              <a:rPr lang="en-US" dirty="0" smtClean="0">
                <a:hlinkClick r:id="rId2"/>
              </a:rPr>
              <a:t>http</a:t>
            </a:r>
            <a:r>
              <a:rPr lang="en-US" dirty="0">
                <a:hlinkClick r:id="rId2"/>
              </a:rPr>
              <a:t>://</a:t>
            </a:r>
            <a:r>
              <a:rPr lang="en-US" dirty="0" smtClean="0">
                <a:hlinkClick r:id="rId2"/>
              </a:rPr>
              <a:t>shaklee.tv/chapter-2-the-shaklee-difference</a:t>
            </a:r>
            <a:r>
              <a:rPr lang="en-US" dirty="0" smtClean="0"/>
              <a:t> </a:t>
            </a:r>
          </a:p>
          <a:p>
            <a:pPr marL="285750" indent="-285750">
              <a:buFont typeface="Arial" panose="020B0604020202020204" pitchFamily="34" charset="0"/>
              <a:buChar char="•"/>
            </a:pPr>
            <a:r>
              <a:rPr lang="en-US" dirty="0" smtClean="0"/>
              <a:t>One or more of the Shaklee </a:t>
            </a:r>
            <a:r>
              <a:rPr lang="en-US" dirty="0" smtClean="0"/>
              <a:t>Effect </a:t>
            </a:r>
            <a:r>
              <a:rPr lang="en-US" dirty="0" smtClean="0"/>
              <a:t>videos – may be different depending on life stage</a:t>
            </a:r>
          </a:p>
          <a:p>
            <a:pPr marL="285750" indent="-285750">
              <a:buFont typeface="Arial" panose="020B0604020202020204" pitchFamily="34" charset="0"/>
              <a:buChar char="•"/>
            </a:pPr>
            <a:r>
              <a:rPr lang="en-US" dirty="0" smtClean="0"/>
              <a:t>Digital Catalog link of our Shaklee Product Guide: </a:t>
            </a:r>
            <a:r>
              <a:rPr lang="en-US" u="sng" dirty="0" smtClean="0">
                <a:hlinkClick r:id="rId3"/>
              </a:rPr>
              <a:t>http</a:t>
            </a:r>
            <a:r>
              <a:rPr lang="en-US" u="sng" dirty="0">
                <a:hlinkClick r:id="rId3"/>
              </a:rPr>
              <a:t>://www.nxtbook.com/nxtbooks/shaklee/2017productguide/index.php?startid=Cover1&amp;lre=1:choate&amp;lnkparams=%3FCMP%3DRAC-IZ7434764357&amp;WidgetId=null&amp;BookId=87deb4acf9d75bf7a4ae32f5ba6bfcda</a:t>
            </a:r>
            <a:endParaRPr lang="en-US" dirty="0" smtClean="0"/>
          </a:p>
          <a:p>
            <a:pPr marL="285750" indent="-285750">
              <a:buFont typeface="Arial" panose="020B0604020202020204" pitchFamily="34" charset="0"/>
              <a:buChar char="•"/>
            </a:pPr>
            <a:r>
              <a:rPr lang="en-US" dirty="0" smtClean="0"/>
              <a:t>Your website link so they can order if they would like</a:t>
            </a:r>
          </a:p>
          <a:p>
            <a:pPr marL="285750" indent="-285750">
              <a:buFont typeface="Arial" panose="020B0604020202020204" pitchFamily="34" charset="0"/>
              <a:buChar char="•"/>
            </a:pPr>
            <a:r>
              <a:rPr lang="en-US" dirty="0" smtClean="0"/>
              <a:t>Brief explanation of the different pricing</a:t>
            </a:r>
          </a:p>
          <a:p>
            <a:pPr marL="285750" indent="-285750">
              <a:buFont typeface="Arial" panose="020B0604020202020204" pitchFamily="34" charset="0"/>
              <a:buChar char="•"/>
            </a:pPr>
            <a:r>
              <a:rPr lang="en-US" dirty="0" smtClean="0"/>
              <a:t>Ways to get a Free Membership – any current specials                         </a:t>
            </a:r>
            <a:r>
              <a:rPr lang="en-US" dirty="0" err="1" smtClean="0"/>
              <a:t>becky</a:t>
            </a:r>
            <a:endParaRPr lang="en-US" dirty="0"/>
          </a:p>
        </p:txBody>
      </p:sp>
      <p:pic>
        <p:nvPicPr>
          <p:cNvPr id="3" name="Picture 2"/>
          <p:cNvPicPr>
            <a:picLocks noChangeAspect="1"/>
          </p:cNvPicPr>
          <p:nvPr/>
        </p:nvPicPr>
        <p:blipFill>
          <a:blip r:embed="rId4"/>
          <a:stretch>
            <a:fillRect/>
          </a:stretch>
        </p:blipFill>
        <p:spPr>
          <a:xfrm>
            <a:off x="7298267" y="229620"/>
            <a:ext cx="1672167" cy="1988647"/>
          </a:xfrm>
          <a:prstGeom prst="rect">
            <a:avLst/>
          </a:prstGeom>
        </p:spPr>
      </p:pic>
    </p:spTree>
    <p:extLst>
      <p:ext uri="{BB962C8B-B14F-4D97-AF65-F5344CB8AC3E}">
        <p14:creationId xmlns:p14="http://schemas.microsoft.com/office/powerpoint/2010/main" val="33055142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842001" y="2895600"/>
            <a:ext cx="3098799" cy="2065867"/>
          </a:xfrm>
          <a:prstGeom prst="rect">
            <a:avLst/>
          </a:prstGeom>
          <a:noFill/>
          <a:ln>
            <a:solidFill>
              <a:schemeClr val="accent5">
                <a:lumMod val="75000"/>
              </a:schemeClr>
            </a:solidFill>
          </a:ln>
        </p:spPr>
      </p:pic>
      <p:sp>
        <p:nvSpPr>
          <p:cNvPr id="2" name="Title 1"/>
          <p:cNvSpPr>
            <a:spLocks noGrp="1"/>
          </p:cNvSpPr>
          <p:nvPr>
            <p:ph type="title"/>
          </p:nvPr>
        </p:nvSpPr>
        <p:spPr>
          <a:xfrm>
            <a:off x="457200" y="205979"/>
            <a:ext cx="7874000" cy="1114821"/>
          </a:xfrm>
          <a:ln>
            <a:solidFill>
              <a:schemeClr val="accent5">
                <a:lumMod val="75000"/>
              </a:schemeClr>
            </a:solidFill>
          </a:ln>
        </p:spPr>
        <p:txBody>
          <a:bodyPr>
            <a:normAutofit/>
          </a:bodyPr>
          <a:lstStyle/>
          <a:p>
            <a:r>
              <a:rPr lang="en-US" sz="3200" dirty="0" smtClean="0"/>
              <a:t> </a:t>
            </a:r>
            <a:r>
              <a:rPr lang="en-US" sz="2800" dirty="0" smtClean="0"/>
              <a:t>Feed Prospective Customers and Business Partners One Morsel at a Time </a:t>
            </a:r>
            <a:endParaRPr lang="en-US" sz="2800" dirty="0"/>
          </a:p>
        </p:txBody>
      </p:sp>
      <p:sp>
        <p:nvSpPr>
          <p:cNvPr id="3" name="Content Placeholder 2"/>
          <p:cNvSpPr>
            <a:spLocks noGrp="1"/>
          </p:cNvSpPr>
          <p:nvPr>
            <p:ph idx="1"/>
          </p:nvPr>
        </p:nvSpPr>
        <p:spPr>
          <a:xfrm>
            <a:off x="338667" y="1507064"/>
            <a:ext cx="8348134" cy="3636436"/>
          </a:xfrm>
        </p:spPr>
        <p:txBody>
          <a:bodyPr>
            <a:normAutofit/>
          </a:bodyPr>
          <a:lstStyle/>
          <a:p>
            <a:r>
              <a:rPr lang="en-US" sz="2000" dirty="0" smtClean="0"/>
              <a:t>We have so much information ..  Resist dumping it all over them at once !!!</a:t>
            </a:r>
          </a:p>
          <a:p>
            <a:r>
              <a:rPr lang="en-US" sz="2000" dirty="0" smtClean="0"/>
              <a:t>So set up a schedule of what you are sending .. Keep track in your Working Folder .. ( </a:t>
            </a:r>
            <a:r>
              <a:rPr lang="en-US" sz="2000" dirty="0" smtClean="0"/>
              <a:t>contains names to contact this week, their contact information, calendar of events you have scheduled &amp; what you have sent )</a:t>
            </a:r>
          </a:p>
          <a:p>
            <a:pPr marL="0" indent="0">
              <a:buNone/>
            </a:pPr>
            <a:endParaRPr lang="en-US" sz="2000" dirty="0" smtClean="0"/>
          </a:p>
          <a:p>
            <a:pPr marL="0" indent="0">
              <a:buNone/>
            </a:pPr>
            <a:r>
              <a:rPr lang="en-US" sz="2000" dirty="0" err="1" smtClean="0"/>
              <a:t>BetterFutureStartsToday</a:t>
            </a:r>
            <a:r>
              <a:rPr lang="en-US" sz="2000" dirty="0" smtClean="0"/>
              <a:t> </a:t>
            </a:r>
            <a:r>
              <a:rPr lang="en-US" sz="2000" dirty="0" smtClean="0"/>
              <a:t>.</a:t>
            </a:r>
            <a:r>
              <a:rPr lang="en-US" sz="2000" dirty="0" smtClean="0"/>
              <a:t>com</a:t>
            </a:r>
            <a:r>
              <a:rPr lang="en-US" sz="2000" dirty="0"/>
              <a:t>:</a:t>
            </a:r>
            <a:r>
              <a:rPr lang="en-US" sz="2000" dirty="0" smtClean="0"/>
              <a:t>  </a:t>
            </a:r>
          </a:p>
          <a:p>
            <a:pPr marL="0" indent="0">
              <a:buNone/>
            </a:pPr>
            <a:r>
              <a:rPr lang="en-US" sz="2000" dirty="0" smtClean="0"/>
              <a:t>8 Weeks to Director #6 Servicing our Customers  </a:t>
            </a:r>
            <a:endParaRPr lang="en-US" sz="2000" dirty="0" smtClean="0"/>
          </a:p>
          <a:p>
            <a:pPr marL="0" indent="0">
              <a:buNone/>
            </a:pPr>
            <a:r>
              <a:rPr lang="en-US" sz="2000" dirty="0" smtClean="0"/>
              <a:t>See Strategies Forum -- Putting It All Together #14				 Fall 2016  </a:t>
            </a:r>
            <a:r>
              <a:rPr lang="en-US" sz="2000" dirty="0" smtClean="0"/>
              <a:t>Systems </a:t>
            </a:r>
            <a:r>
              <a:rPr lang="en-US" sz="2000" dirty="0" smtClean="0"/>
              <a:t>webinar</a:t>
            </a:r>
            <a:r>
              <a:rPr lang="en-US" sz="2000" dirty="0"/>
              <a:t>	</a:t>
            </a:r>
            <a:r>
              <a:rPr lang="en-US" sz="2000" dirty="0" smtClean="0"/>
              <a:t>Becky</a:t>
            </a:r>
            <a:endParaRPr lang="en-US" sz="2000" dirty="0"/>
          </a:p>
        </p:txBody>
      </p:sp>
    </p:spTree>
    <p:extLst>
      <p:ext uri="{BB962C8B-B14F-4D97-AF65-F5344CB8AC3E}">
        <p14:creationId xmlns:p14="http://schemas.microsoft.com/office/powerpoint/2010/main" val="3033961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89888"/>
          </a:xfrm>
        </p:spPr>
        <p:txBody>
          <a:bodyPr>
            <a:normAutofit/>
          </a:bodyPr>
          <a:lstStyle/>
          <a:p>
            <a:r>
              <a:rPr lang="en-US" sz="2800" dirty="0" smtClean="0"/>
              <a:t>Resources for Identifying Business Partners</a:t>
            </a:r>
            <a:endParaRPr lang="en-US" sz="2800" dirty="0"/>
          </a:p>
        </p:txBody>
      </p:sp>
      <p:sp>
        <p:nvSpPr>
          <p:cNvPr id="3" name="Content Placeholder 2"/>
          <p:cNvSpPr>
            <a:spLocks noGrp="1"/>
          </p:cNvSpPr>
          <p:nvPr>
            <p:ph idx="1"/>
          </p:nvPr>
        </p:nvSpPr>
        <p:spPr>
          <a:xfrm>
            <a:off x="457200" y="824046"/>
            <a:ext cx="8686800" cy="4069687"/>
          </a:xfrm>
        </p:spPr>
        <p:txBody>
          <a:bodyPr>
            <a:normAutofit fontScale="92500" lnSpcReduction="20000"/>
          </a:bodyPr>
          <a:lstStyle/>
          <a:p>
            <a:r>
              <a:rPr lang="en-US" sz="2400" b="1" dirty="0" smtClean="0"/>
              <a:t>New Tools</a:t>
            </a:r>
            <a:r>
              <a:rPr lang="en-US" sz="2400" dirty="0" smtClean="0"/>
              <a:t> on Home page </a:t>
            </a:r>
            <a:r>
              <a:rPr lang="en-US" sz="2400" dirty="0" err="1" smtClean="0"/>
              <a:t>MyShaklee.com</a:t>
            </a:r>
            <a:endParaRPr lang="en-US" sz="2400" dirty="0" smtClean="0"/>
          </a:p>
          <a:p>
            <a:pPr marL="0" indent="0">
              <a:buNone/>
            </a:pPr>
            <a:r>
              <a:rPr lang="en-US" sz="2400" dirty="0"/>
              <a:t>	</a:t>
            </a:r>
            <a:r>
              <a:rPr lang="en-US" sz="2000" dirty="0" smtClean="0"/>
              <a:t>-- most current materials</a:t>
            </a:r>
          </a:p>
          <a:p>
            <a:pPr marL="0" indent="0">
              <a:buNone/>
            </a:pPr>
            <a:r>
              <a:rPr lang="en-US" sz="2000" dirty="0"/>
              <a:t>	</a:t>
            </a:r>
            <a:r>
              <a:rPr lang="en-US" sz="2000" dirty="0" smtClean="0"/>
              <a:t>-- with contemporary graphics and information</a:t>
            </a:r>
          </a:p>
          <a:p>
            <a:pPr marL="457200" lvl="1" indent="0">
              <a:buNone/>
            </a:pPr>
            <a:r>
              <a:rPr lang="en-US" sz="2000" dirty="0" smtClean="0"/>
              <a:t>	-- </a:t>
            </a:r>
            <a:r>
              <a:rPr lang="en-US" sz="2000" dirty="0"/>
              <a:t>Shaklee Difference PPT</a:t>
            </a:r>
          </a:p>
          <a:p>
            <a:pPr marL="457200" lvl="1" indent="0">
              <a:buNone/>
            </a:pPr>
            <a:r>
              <a:rPr lang="en-US" sz="2000" dirty="0" smtClean="0"/>
              <a:t>       --  Opportunity PPT and resources</a:t>
            </a:r>
          </a:p>
          <a:p>
            <a:pPr marL="457200" lvl="1" indent="0">
              <a:buNone/>
            </a:pPr>
            <a:r>
              <a:rPr lang="en-US" sz="2000" dirty="0"/>
              <a:t>	</a:t>
            </a:r>
            <a:r>
              <a:rPr lang="en-US" sz="2000" dirty="0" smtClean="0"/>
              <a:t>-- Incentive trip videos, power points </a:t>
            </a:r>
            <a:endParaRPr lang="en-US" sz="2000" dirty="0" smtClean="0"/>
          </a:p>
          <a:p>
            <a:r>
              <a:rPr lang="en-US" sz="2400" dirty="0" smtClean="0"/>
              <a:t>Opportunity </a:t>
            </a:r>
            <a:r>
              <a:rPr lang="en-US" sz="2400" dirty="0" smtClean="0"/>
              <a:t>webinars: </a:t>
            </a:r>
            <a:r>
              <a:rPr lang="en-US" sz="2400" b="1" dirty="0" err="1" smtClean="0"/>
              <a:t>BetterFutureStartstoday.NET</a:t>
            </a:r>
            <a:endParaRPr lang="en-US" sz="2400" b="1" dirty="0"/>
          </a:p>
          <a:p>
            <a:pPr marL="0" indent="0">
              <a:buNone/>
            </a:pPr>
            <a:r>
              <a:rPr lang="en-US" sz="2400" dirty="0" smtClean="0"/>
              <a:t>	-</a:t>
            </a:r>
            <a:r>
              <a:rPr lang="en-US" sz="2400" dirty="0" smtClean="0"/>
              <a:t>- Exploring </a:t>
            </a:r>
            <a:r>
              <a:rPr lang="en-US" sz="2400" dirty="0" smtClean="0"/>
              <a:t>Shaklee</a:t>
            </a:r>
            <a:r>
              <a:rPr lang="mr-IN" sz="2400" dirty="0" smtClean="0"/>
              <a:t>–</a:t>
            </a:r>
            <a:r>
              <a:rPr lang="en-US" sz="2400" dirty="0" smtClean="0"/>
              <a:t> Product &amp; Business </a:t>
            </a:r>
            <a:r>
              <a:rPr lang="mr-IN" sz="2400" dirty="0" smtClean="0"/>
              <a:t>–</a:t>
            </a:r>
            <a:r>
              <a:rPr lang="en-US" sz="2400" dirty="0" smtClean="0"/>
              <a:t> Lisa Anderson </a:t>
            </a:r>
          </a:p>
          <a:p>
            <a:pPr marL="0" indent="0">
              <a:buNone/>
            </a:pPr>
            <a:r>
              <a:rPr lang="en-US" sz="2400" dirty="0" smtClean="0"/>
              <a:t>               </a:t>
            </a:r>
            <a:r>
              <a:rPr lang="en-US" sz="2400" dirty="0" smtClean="0"/>
              <a:t>-- </a:t>
            </a:r>
            <a:r>
              <a:rPr lang="en-US" sz="2400" dirty="0" smtClean="0"/>
              <a:t>Power </a:t>
            </a:r>
            <a:r>
              <a:rPr lang="en-US" sz="2400" dirty="0" smtClean="0"/>
              <a:t>of Our Profession</a:t>
            </a:r>
          </a:p>
          <a:p>
            <a:pPr marL="0" indent="0">
              <a:buNone/>
            </a:pPr>
            <a:r>
              <a:rPr lang="en-US" sz="2400" dirty="0"/>
              <a:t>	</a:t>
            </a:r>
            <a:r>
              <a:rPr lang="en-US" sz="2400" dirty="0" smtClean="0"/>
              <a:t>-- Be Part of the Effect 	</a:t>
            </a:r>
            <a:r>
              <a:rPr lang="en-US" sz="2100" dirty="0" smtClean="0"/>
              <a:t>( Ashley McDonald, Lisa Anderson, Megan 				</a:t>
            </a:r>
            <a:r>
              <a:rPr lang="en-US" sz="2100" dirty="0" err="1" smtClean="0"/>
              <a:t>Densmore</a:t>
            </a:r>
            <a:r>
              <a:rPr lang="en-US" sz="2100" dirty="0" smtClean="0"/>
              <a:t>, Jen Morris, </a:t>
            </a:r>
            <a:r>
              <a:rPr lang="en-US" sz="2100" dirty="0" err="1" smtClean="0"/>
              <a:t>etc</a:t>
            </a:r>
            <a:r>
              <a:rPr lang="en-US" sz="2100" dirty="0" smtClean="0"/>
              <a:t> )</a:t>
            </a:r>
          </a:p>
          <a:p>
            <a:pPr marL="0" indent="0">
              <a:buNone/>
            </a:pPr>
            <a:r>
              <a:rPr lang="en-US" sz="2100" dirty="0"/>
              <a:t>	</a:t>
            </a:r>
            <a:r>
              <a:rPr lang="en-US" sz="2100" dirty="0" smtClean="0"/>
              <a:t>-- A Day in The Life of Shaklee Distributor </a:t>
            </a:r>
            <a:r>
              <a:rPr lang="mr-IN" sz="2100" dirty="0" smtClean="0"/>
              <a:t>–</a:t>
            </a:r>
            <a:r>
              <a:rPr lang="en-US" sz="2100" dirty="0" smtClean="0"/>
              <a:t> Katie Odom &amp; Ashley </a:t>
            </a:r>
            <a:r>
              <a:rPr lang="en-US" sz="2100" dirty="0" smtClean="0"/>
              <a:t>McDonald</a:t>
            </a:r>
          </a:p>
          <a:p>
            <a:pPr marL="0" indent="0">
              <a:buNone/>
            </a:pPr>
            <a:r>
              <a:rPr lang="en-US" sz="2100" dirty="0" err="1" smtClean="0"/>
              <a:t>lisa</a:t>
            </a:r>
            <a:endParaRPr lang="en-US" sz="21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0782" y="1063229"/>
            <a:ext cx="1626952" cy="1866238"/>
          </a:xfrm>
          <a:prstGeom prst="rect">
            <a:avLst/>
          </a:prstGeom>
          <a:ln>
            <a:solidFill>
              <a:schemeClr val="accent5">
                <a:lumMod val="75000"/>
              </a:schemeClr>
            </a:solidFill>
          </a:ln>
        </p:spPr>
      </p:pic>
    </p:spTree>
    <p:extLst>
      <p:ext uri="{BB962C8B-B14F-4D97-AF65-F5344CB8AC3E}">
        <p14:creationId xmlns:p14="http://schemas.microsoft.com/office/powerpoint/2010/main" val="34258427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89888"/>
          </a:xfrm>
          <a:ln>
            <a:solidFill>
              <a:schemeClr val="accent3">
                <a:lumMod val="75000"/>
              </a:schemeClr>
            </a:solidFill>
          </a:ln>
        </p:spPr>
        <p:txBody>
          <a:bodyPr>
            <a:normAutofit/>
          </a:bodyPr>
          <a:lstStyle/>
          <a:p>
            <a:r>
              <a:rPr lang="en-US" sz="2800" dirty="0" smtClean="0"/>
              <a:t>Resources for Prospective </a:t>
            </a:r>
            <a:r>
              <a:rPr lang="en-US" sz="2800" dirty="0"/>
              <a:t>B</a:t>
            </a:r>
            <a:r>
              <a:rPr lang="en-US" sz="2800" dirty="0" smtClean="0"/>
              <a:t>usiness Partners </a:t>
            </a:r>
            <a:r>
              <a:rPr lang="en-US" sz="2000" dirty="0" smtClean="0"/>
              <a:t>continued</a:t>
            </a:r>
            <a:endParaRPr lang="en-US" sz="2000" dirty="0"/>
          </a:p>
        </p:txBody>
      </p:sp>
      <p:sp>
        <p:nvSpPr>
          <p:cNvPr id="3" name="Content Placeholder 2"/>
          <p:cNvSpPr>
            <a:spLocks noGrp="1"/>
          </p:cNvSpPr>
          <p:nvPr>
            <p:ph idx="1"/>
          </p:nvPr>
        </p:nvSpPr>
        <p:spPr>
          <a:xfrm>
            <a:off x="457200" y="914400"/>
            <a:ext cx="8229600" cy="4229100"/>
          </a:xfrm>
        </p:spPr>
        <p:txBody>
          <a:bodyPr>
            <a:normAutofit fontScale="85000" lnSpcReduction="20000"/>
          </a:bodyPr>
          <a:lstStyle/>
          <a:p>
            <a:r>
              <a:rPr lang="en-US" sz="2400" dirty="0" err="1" smtClean="0"/>
              <a:t>Shaklee.TV</a:t>
            </a:r>
            <a:r>
              <a:rPr lang="en-US" sz="2400" dirty="0" smtClean="0"/>
              <a:t>  ( subscribe free for notifications )</a:t>
            </a:r>
          </a:p>
          <a:p>
            <a:pPr marL="0" indent="0">
              <a:buNone/>
            </a:pPr>
            <a:r>
              <a:rPr lang="en-US" sz="2200" dirty="0" smtClean="0"/>
              <a:t>	--Presenting the Shaklee Opportunity video ( there are several mini-	       versions ( Community, Support, You Can Have It All, ) and 			1 long version with all combined )</a:t>
            </a:r>
          </a:p>
          <a:p>
            <a:pPr marL="0" indent="0">
              <a:buNone/>
            </a:pPr>
            <a:r>
              <a:rPr lang="en-US" sz="2200" dirty="0"/>
              <a:t>	</a:t>
            </a:r>
            <a:r>
              <a:rPr lang="en-US" sz="2200" dirty="0" smtClean="0"/>
              <a:t>-- Shaklee Effect video stories </a:t>
            </a:r>
          </a:p>
          <a:p>
            <a:pPr marL="0" indent="0">
              <a:buNone/>
            </a:pPr>
            <a:r>
              <a:rPr lang="en-US" sz="2200" dirty="0"/>
              <a:t>	</a:t>
            </a:r>
            <a:r>
              <a:rPr lang="en-US" sz="2200" dirty="0" smtClean="0"/>
              <a:t>-- How the Shaklee Business Works </a:t>
            </a:r>
          </a:p>
          <a:p>
            <a:r>
              <a:rPr lang="en-US" sz="2200" dirty="0" smtClean="0"/>
              <a:t>Shaklee University </a:t>
            </a:r>
            <a:r>
              <a:rPr lang="mr-IN" sz="2200" dirty="0" smtClean="0"/>
              <a:t>–</a:t>
            </a:r>
            <a:r>
              <a:rPr lang="en-US" sz="2200" dirty="0" smtClean="0"/>
              <a:t> </a:t>
            </a:r>
          </a:p>
          <a:p>
            <a:pPr marL="0" indent="0">
              <a:buNone/>
            </a:pPr>
            <a:r>
              <a:rPr lang="en-US" sz="2200" dirty="0"/>
              <a:t>	</a:t>
            </a:r>
            <a:r>
              <a:rPr lang="en-US" sz="2200" dirty="0" smtClean="0"/>
              <a:t>--Harper Guerra story</a:t>
            </a:r>
          </a:p>
          <a:p>
            <a:pPr marL="0" indent="0">
              <a:buNone/>
            </a:pPr>
            <a:r>
              <a:rPr lang="en-US" sz="2200" dirty="0" smtClean="0"/>
              <a:t>To use in </a:t>
            </a:r>
            <a:r>
              <a:rPr lang="en-US" sz="2200" dirty="0" smtClean="0"/>
              <a:t>p</a:t>
            </a:r>
            <a:r>
              <a:rPr lang="en-US" sz="2200" dirty="0" smtClean="0"/>
              <a:t>resenting business information and planning</a:t>
            </a:r>
          </a:p>
          <a:p>
            <a:r>
              <a:rPr lang="en-US" sz="2200" dirty="0" smtClean="0"/>
              <a:t>Dream Plan Brochure</a:t>
            </a:r>
          </a:p>
          <a:p>
            <a:r>
              <a:rPr lang="en-US" sz="2400" dirty="0" smtClean="0"/>
              <a:t>Ways to Join Brochure</a:t>
            </a:r>
            <a:endParaRPr lang="en-US" sz="2400" dirty="0"/>
          </a:p>
          <a:p>
            <a:r>
              <a:rPr lang="en-US" sz="2400" dirty="0"/>
              <a:t>Shaklee Gold </a:t>
            </a:r>
            <a:r>
              <a:rPr lang="en-US" sz="2400" dirty="0" err="1"/>
              <a:t>Paks</a:t>
            </a:r>
            <a:r>
              <a:rPr lang="en-US" sz="2400" dirty="0"/>
              <a:t> .. </a:t>
            </a:r>
            <a:r>
              <a:rPr lang="en-US" sz="2400" dirty="0" err="1" smtClean="0"/>
              <a:t>Shaklee.TV</a:t>
            </a:r>
            <a:endParaRPr lang="en-US" sz="2400" dirty="0" smtClean="0"/>
          </a:p>
          <a:p>
            <a:r>
              <a:rPr lang="en-US" sz="2400" dirty="0" smtClean="0"/>
              <a:t>Invite </a:t>
            </a:r>
            <a:r>
              <a:rPr lang="en-US" sz="2400" dirty="0" smtClean="0"/>
              <a:t>to team </a:t>
            </a:r>
            <a:r>
              <a:rPr lang="en-US" sz="2400" dirty="0" err="1" smtClean="0"/>
              <a:t>FaceBook</a:t>
            </a:r>
            <a:r>
              <a:rPr lang="en-US" sz="2400" dirty="0" smtClean="0"/>
              <a:t> page</a:t>
            </a:r>
          </a:p>
          <a:p>
            <a:r>
              <a:rPr lang="en-US" sz="2400" dirty="0" smtClean="0"/>
              <a:t>3 way calls with </a:t>
            </a:r>
            <a:r>
              <a:rPr lang="en-US" sz="2400" dirty="0" err="1" smtClean="0"/>
              <a:t>uplines</a:t>
            </a:r>
            <a:r>
              <a:rPr lang="en-US" sz="2400" dirty="0" smtClean="0"/>
              <a:t> and/or Shaklee </a:t>
            </a:r>
            <a:r>
              <a:rPr lang="en-US" sz="2400" dirty="0" smtClean="0"/>
              <a:t>colleagues             </a:t>
            </a:r>
            <a:r>
              <a:rPr lang="en-US" sz="2400" dirty="0" err="1" smtClean="0"/>
              <a:t>becky</a:t>
            </a:r>
            <a:r>
              <a:rPr lang="en-US" sz="2400" dirty="0" smtClean="0"/>
              <a:t>     </a:t>
            </a:r>
            <a:endParaRPr lang="en-US" sz="2400" dirty="0" smtClean="0"/>
          </a:p>
        </p:txBody>
      </p:sp>
      <p:pic>
        <p:nvPicPr>
          <p:cNvPr id="4" name="Picture 3"/>
          <p:cNvPicPr>
            <a:picLocks noChangeAspect="1"/>
          </p:cNvPicPr>
          <p:nvPr/>
        </p:nvPicPr>
        <p:blipFill>
          <a:blip r:embed="rId2"/>
          <a:stretch>
            <a:fillRect/>
          </a:stretch>
        </p:blipFill>
        <p:spPr>
          <a:xfrm>
            <a:off x="6341534" y="1892300"/>
            <a:ext cx="2489200" cy="1752600"/>
          </a:xfrm>
          <a:prstGeom prst="rect">
            <a:avLst/>
          </a:prstGeom>
        </p:spPr>
      </p:pic>
    </p:spTree>
    <p:extLst>
      <p:ext uri="{BB962C8B-B14F-4D97-AF65-F5344CB8AC3E}">
        <p14:creationId xmlns:p14="http://schemas.microsoft.com/office/powerpoint/2010/main" val="1825206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9"/>
            <a:ext cx="8297334" cy="994172"/>
          </a:xfrm>
        </p:spPr>
        <p:txBody>
          <a:bodyPr>
            <a:normAutofit fontScale="90000"/>
          </a:bodyPr>
          <a:lstStyle/>
          <a:p>
            <a:pPr algn="l"/>
            <a:r>
              <a:rPr lang="en-US" sz="2400" dirty="0" smtClean="0"/>
              <a:t>Examples </a:t>
            </a:r>
            <a:r>
              <a:rPr lang="mr-IN" sz="2400" dirty="0" smtClean="0"/>
              <a:t>–</a:t>
            </a:r>
            <a:r>
              <a:rPr lang="en-US" sz="2400" dirty="0" smtClean="0"/>
              <a:t> new customer lead</a:t>
            </a:r>
            <a:br>
              <a:rPr lang="en-US" sz="2400" dirty="0" smtClean="0"/>
            </a:br>
            <a:r>
              <a:rPr lang="en-US" sz="2200" dirty="0" smtClean="0"/>
              <a:t>( leads are given to Directors with personal websites, and actively sponsoring)</a:t>
            </a:r>
            <a:endParaRPr lang="en-US" sz="2200" dirty="0"/>
          </a:p>
        </p:txBody>
      </p:sp>
      <p:sp>
        <p:nvSpPr>
          <p:cNvPr id="3" name="Content Placeholder 2"/>
          <p:cNvSpPr>
            <a:spLocks noGrp="1"/>
          </p:cNvSpPr>
          <p:nvPr>
            <p:ph idx="1"/>
          </p:nvPr>
        </p:nvSpPr>
        <p:spPr>
          <a:xfrm>
            <a:off x="846667" y="1200151"/>
            <a:ext cx="7535333" cy="3659716"/>
          </a:xfrm>
        </p:spPr>
        <p:txBody>
          <a:bodyPr>
            <a:normAutofit fontScale="92500" lnSpcReduction="10000"/>
          </a:bodyPr>
          <a:lstStyle/>
          <a:p>
            <a:r>
              <a:rPr lang="en-US" sz="2000" dirty="0" smtClean="0"/>
              <a:t>New Member Appointment ( see archived webinars)</a:t>
            </a:r>
          </a:p>
          <a:p>
            <a:r>
              <a:rPr lang="en-US" sz="2000" dirty="0" smtClean="0"/>
              <a:t>Sent Shaklee </a:t>
            </a:r>
            <a:r>
              <a:rPr lang="en-US" sz="2000" dirty="0" smtClean="0"/>
              <a:t>Difference ( </a:t>
            </a:r>
            <a:r>
              <a:rPr lang="en-US" sz="2000" dirty="0" err="1" smtClean="0"/>
              <a:t>sh.tv</a:t>
            </a:r>
            <a:r>
              <a:rPr lang="en-US" sz="2000" dirty="0" smtClean="0"/>
              <a:t> 2.5 minutes) </a:t>
            </a:r>
            <a:r>
              <a:rPr lang="en-US" sz="2000" dirty="0"/>
              <a:t>and Walk Through Product Guide </a:t>
            </a:r>
            <a:r>
              <a:rPr lang="en-US" sz="2000" dirty="0" smtClean="0"/>
              <a:t>webinar ( Better </a:t>
            </a:r>
            <a:r>
              <a:rPr lang="en-US" sz="2000" dirty="0" err="1" smtClean="0"/>
              <a:t>Healthin</a:t>
            </a:r>
            <a:r>
              <a:rPr lang="en-US" sz="2000" dirty="0" smtClean="0"/>
              <a:t> 31Days) </a:t>
            </a:r>
            <a:endParaRPr lang="en-US" sz="2000" dirty="0"/>
          </a:p>
          <a:p>
            <a:r>
              <a:rPr lang="en-US" sz="2000" dirty="0" smtClean="0"/>
              <a:t>Received newsletter and inquired about becoming a distributor</a:t>
            </a:r>
            <a:endParaRPr lang="en-US" sz="2000" dirty="0"/>
          </a:p>
          <a:p>
            <a:r>
              <a:rPr lang="en-US" sz="2000" dirty="0"/>
              <a:t>Next I sent:	</a:t>
            </a:r>
            <a:r>
              <a:rPr lang="en-US" sz="2000" dirty="0" smtClean="0"/>
              <a:t>Exploring </a:t>
            </a:r>
            <a:r>
              <a:rPr lang="en-US" sz="2000" dirty="0" smtClean="0"/>
              <a:t>Shaklee webinar </a:t>
            </a:r>
            <a:r>
              <a:rPr lang="en-US" sz="2000" dirty="0" smtClean="0"/>
              <a:t>-- Lisa Anderson overview 30 				minutes   </a:t>
            </a:r>
            <a:r>
              <a:rPr lang="en-US" sz="2000" dirty="0"/>
              <a:t>(Better </a:t>
            </a:r>
            <a:r>
              <a:rPr lang="en-US" sz="2000" dirty="0" err="1" smtClean="0"/>
              <a:t>FutureStarts</a:t>
            </a:r>
            <a:r>
              <a:rPr lang="en-US" sz="2000" dirty="0" smtClean="0"/>
              <a:t> </a:t>
            </a:r>
            <a:r>
              <a:rPr lang="en-US" sz="2000" dirty="0" err="1" smtClean="0"/>
              <a:t>Today.NET</a:t>
            </a:r>
            <a:r>
              <a:rPr lang="en-US" sz="2000" dirty="0" smtClean="0"/>
              <a:t>)</a:t>
            </a:r>
            <a:endParaRPr lang="en-US" sz="2000" dirty="0"/>
          </a:p>
          <a:p>
            <a:pPr marL="0" indent="0">
              <a:buNone/>
            </a:pPr>
            <a:r>
              <a:rPr lang="en-US" sz="2000" dirty="0"/>
              <a:t>		</a:t>
            </a:r>
            <a:r>
              <a:rPr lang="en-US" sz="2000" dirty="0" smtClean="0"/>
              <a:t>Presenting </a:t>
            </a:r>
            <a:r>
              <a:rPr lang="en-US" sz="2000" dirty="0"/>
              <a:t>the Shaklee </a:t>
            </a:r>
            <a:r>
              <a:rPr lang="en-US" sz="2000" dirty="0" smtClean="0"/>
              <a:t>Opportunity 40 min  </a:t>
            </a:r>
            <a:r>
              <a:rPr lang="en-US" sz="2000" dirty="0"/>
              <a:t>(</a:t>
            </a:r>
            <a:r>
              <a:rPr lang="en-US" sz="2000" dirty="0" err="1"/>
              <a:t>Sh.tv</a:t>
            </a:r>
            <a:r>
              <a:rPr lang="en-US" sz="2000" dirty="0" smtClean="0"/>
              <a:t>)</a:t>
            </a:r>
          </a:p>
          <a:p>
            <a:pPr marL="0" indent="0">
              <a:buNone/>
            </a:pPr>
            <a:r>
              <a:rPr lang="en-US" sz="2000" dirty="0" smtClean="0"/>
              <a:t>		Or shorter opportunity video if only slightly curious 		( short video clips </a:t>
            </a:r>
            <a:r>
              <a:rPr lang="en-US" sz="2000" dirty="0" err="1" smtClean="0"/>
              <a:t>underShaklee</a:t>
            </a:r>
            <a:r>
              <a:rPr lang="en-US" sz="2000" dirty="0" smtClean="0"/>
              <a:t> Opportunity tab )   			</a:t>
            </a:r>
            <a:r>
              <a:rPr lang="en-US" sz="2000" dirty="0" err="1" smtClean="0"/>
              <a:t>Shaklee.TV</a:t>
            </a:r>
            <a:endParaRPr lang="en-US" sz="2000" dirty="0"/>
          </a:p>
          <a:p>
            <a:r>
              <a:rPr lang="en-US" sz="2000" dirty="0" smtClean="0"/>
              <a:t> Set up appointment to discuss details of business plan</a:t>
            </a:r>
          </a:p>
          <a:p>
            <a:pPr marL="0" indent="0">
              <a:buNone/>
            </a:pPr>
            <a:r>
              <a:rPr lang="en-US" sz="2000" dirty="0" err="1" smtClean="0"/>
              <a:t>lisa</a:t>
            </a:r>
            <a:endParaRPr lang="en-US" sz="2000" dirty="0"/>
          </a:p>
          <a:p>
            <a:pPr marL="0" indent="0">
              <a:buNone/>
            </a:pPr>
            <a:endParaRPr lang="en-US" sz="2000" dirty="0"/>
          </a:p>
        </p:txBody>
      </p:sp>
      <p:pic>
        <p:nvPicPr>
          <p:cNvPr id="4" name="Picture 3" descr="15-416_2015_OppPres_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44267" y="3962399"/>
            <a:ext cx="1896532" cy="1045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5784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334954"/>
          </a:xfrm>
          <a:ln>
            <a:solidFill>
              <a:schemeClr val="accent5">
                <a:lumMod val="75000"/>
              </a:schemeClr>
            </a:solidFill>
          </a:ln>
        </p:spPr>
        <p:txBody>
          <a:bodyPr>
            <a:normAutofit/>
          </a:bodyPr>
          <a:lstStyle/>
          <a:p>
            <a:r>
              <a:rPr lang="en-US" sz="2800" dirty="0" smtClean="0"/>
              <a:t>Resources Critical for Moving Our New Distributors From </a:t>
            </a:r>
            <a:r>
              <a:rPr lang="en-US" sz="2800" dirty="0" smtClean="0"/>
              <a:t>Interested to </a:t>
            </a:r>
            <a:r>
              <a:rPr lang="en-US" sz="2800" dirty="0" smtClean="0"/>
              <a:t>Committed </a:t>
            </a:r>
            <a:r>
              <a:rPr lang="mr-IN" sz="2800" dirty="0" smtClean="0"/>
              <a:t>–</a:t>
            </a:r>
            <a:r>
              <a:rPr lang="en-US" sz="2800" dirty="0" smtClean="0"/>
              <a:t> the Evaluation Period</a:t>
            </a:r>
            <a:endParaRPr lang="en-US" sz="2800" dirty="0"/>
          </a:p>
        </p:txBody>
      </p:sp>
      <p:sp>
        <p:nvSpPr>
          <p:cNvPr id="3" name="Content Placeholder 2"/>
          <p:cNvSpPr>
            <a:spLocks noGrp="1"/>
          </p:cNvSpPr>
          <p:nvPr>
            <p:ph idx="1"/>
          </p:nvPr>
        </p:nvSpPr>
        <p:spPr>
          <a:xfrm>
            <a:off x="457200" y="1540932"/>
            <a:ext cx="8229600" cy="3602567"/>
          </a:xfrm>
        </p:spPr>
        <p:txBody>
          <a:bodyPr>
            <a:normAutofit lnSpcReduction="10000"/>
          </a:bodyPr>
          <a:lstStyle/>
          <a:p>
            <a:pPr marL="0" indent="0">
              <a:buNone/>
            </a:pPr>
            <a:r>
              <a:rPr lang="en-US" sz="2000" dirty="0" smtClean="0"/>
              <a:t>The leader needs to stay close during this period and connect them to the community &amp; expose them health &amp; business success stories.</a:t>
            </a:r>
          </a:p>
          <a:p>
            <a:pPr marL="0" indent="0">
              <a:buNone/>
            </a:pPr>
            <a:endParaRPr lang="en-US" sz="1000" dirty="0" smtClean="0"/>
          </a:p>
          <a:p>
            <a:r>
              <a:rPr lang="en-US" sz="2000" dirty="0" smtClean="0"/>
              <a:t>Accountability </a:t>
            </a:r>
            <a:r>
              <a:rPr lang="en-US" sz="2000" dirty="0" smtClean="0"/>
              <a:t>or Coaching Circles</a:t>
            </a:r>
          </a:p>
          <a:p>
            <a:r>
              <a:rPr lang="en-US" sz="2000" dirty="0" smtClean="0"/>
              <a:t>Attending local, regional and Shaklee Live Global events</a:t>
            </a:r>
          </a:p>
          <a:p>
            <a:r>
              <a:rPr lang="en-US" sz="2000" dirty="0" smtClean="0"/>
              <a:t>Team </a:t>
            </a:r>
            <a:r>
              <a:rPr lang="en-US" sz="2000" dirty="0" err="1" smtClean="0"/>
              <a:t>FaceBook</a:t>
            </a:r>
            <a:r>
              <a:rPr lang="en-US" sz="2000" dirty="0" smtClean="0"/>
              <a:t> group pages build community </a:t>
            </a:r>
            <a:r>
              <a:rPr lang="en-US" sz="2000" dirty="0" smtClean="0"/>
              <a:t>                         </a:t>
            </a:r>
            <a:r>
              <a:rPr lang="en-US" sz="2000" dirty="0" err="1" smtClean="0"/>
              <a:t>becky</a:t>
            </a:r>
            <a:endParaRPr lang="en-US" sz="2000" dirty="0" smtClean="0"/>
          </a:p>
          <a:p>
            <a:pPr marL="0" indent="0">
              <a:buNone/>
            </a:pPr>
            <a:endParaRPr lang="en-US" sz="2000" dirty="0" smtClean="0"/>
          </a:p>
          <a:p>
            <a:pPr marL="0" indent="0">
              <a:buNone/>
            </a:pPr>
            <a:endParaRPr lang="en-US" sz="1000" dirty="0" smtClean="0"/>
          </a:p>
          <a:p>
            <a:pPr marL="0" indent="0">
              <a:buNone/>
            </a:pPr>
            <a:endParaRPr lang="en-US" sz="2000" dirty="0" smtClean="0"/>
          </a:p>
          <a:p>
            <a:pPr marL="0" indent="0">
              <a:buNone/>
            </a:pPr>
            <a:r>
              <a:rPr lang="en-US" sz="2400" dirty="0" err="1" smtClean="0"/>
              <a:t>Interested___________________________________Committed</a:t>
            </a:r>
            <a:endParaRPr lang="en-US" sz="2400" dirty="0" smtClean="0"/>
          </a:p>
          <a:p>
            <a:pPr marL="0" indent="0">
              <a:buNone/>
            </a:pPr>
            <a:r>
              <a:rPr lang="en-US" sz="2000" dirty="0" smtClean="0"/>
              <a:t> 	 1          2	        3	   4         5        6       7        8	     9	10</a:t>
            </a:r>
            <a:endParaRPr lang="en-US" sz="2000" dirty="0"/>
          </a:p>
        </p:txBody>
      </p:sp>
      <p:pic>
        <p:nvPicPr>
          <p:cNvPr id="5" name="Picture 4"/>
          <p:cNvPicPr>
            <a:picLocks noChangeAspect="1"/>
          </p:cNvPicPr>
          <p:nvPr/>
        </p:nvPicPr>
        <p:blipFill>
          <a:blip r:embed="rId3"/>
          <a:stretch>
            <a:fillRect/>
          </a:stretch>
        </p:blipFill>
        <p:spPr>
          <a:xfrm>
            <a:off x="3213101" y="3782083"/>
            <a:ext cx="800100" cy="936362"/>
          </a:xfrm>
          <a:prstGeom prst="rect">
            <a:avLst/>
          </a:prstGeom>
        </p:spPr>
      </p:pic>
    </p:spTree>
    <p:extLst>
      <p:ext uri="{BB962C8B-B14F-4D97-AF65-F5344CB8AC3E}">
        <p14:creationId xmlns:p14="http://schemas.microsoft.com/office/powerpoint/2010/main" val="3969248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867" y="462127"/>
            <a:ext cx="3420533" cy="2677656"/>
          </a:xfrm>
          <a:prstGeom prst="rect">
            <a:avLst/>
          </a:prstGeom>
        </p:spPr>
        <p:txBody>
          <a:bodyPr wrap="square">
            <a:spAutoFit/>
          </a:bodyPr>
          <a:lstStyle/>
          <a:p>
            <a:r>
              <a:rPr lang="en-US" sz="2400" dirty="0" smtClean="0"/>
              <a:t>Another clever FB post from Michelle Parrott</a:t>
            </a:r>
          </a:p>
          <a:p>
            <a:endParaRPr lang="en-US" sz="2400" dirty="0"/>
          </a:p>
          <a:p>
            <a:r>
              <a:rPr lang="en-US" sz="2400" dirty="0" smtClean="0"/>
              <a:t>News </a:t>
            </a:r>
            <a:r>
              <a:rPr lang="en-US" sz="2400" dirty="0"/>
              <a:t>channels / social media have you too amped up to sleep? </a:t>
            </a:r>
            <a:r>
              <a:rPr lang="en-US" sz="2400" dirty="0" smtClean="0"/>
              <a:t>I’ve </a:t>
            </a:r>
            <a:r>
              <a:rPr lang="en-US" sz="2400" dirty="0"/>
              <a:t>got your back!</a:t>
            </a:r>
          </a:p>
        </p:txBody>
      </p:sp>
      <p:pic>
        <p:nvPicPr>
          <p:cNvPr id="5" name="Picture 4"/>
          <p:cNvPicPr>
            <a:picLocks noChangeAspect="1"/>
          </p:cNvPicPr>
          <p:nvPr/>
        </p:nvPicPr>
        <p:blipFill>
          <a:blip r:embed="rId2"/>
          <a:stretch>
            <a:fillRect/>
          </a:stretch>
        </p:blipFill>
        <p:spPr>
          <a:xfrm>
            <a:off x="3962400" y="1"/>
            <a:ext cx="5181599" cy="5143500"/>
          </a:xfrm>
          <a:prstGeom prst="rect">
            <a:avLst/>
          </a:prstGeom>
        </p:spPr>
      </p:pic>
      <p:sp>
        <p:nvSpPr>
          <p:cNvPr id="2" name="TextBox 1"/>
          <p:cNvSpPr txBox="1"/>
          <p:nvPr/>
        </p:nvSpPr>
        <p:spPr>
          <a:xfrm>
            <a:off x="2387599" y="4521200"/>
            <a:ext cx="1439333"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3720934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868" y="205979"/>
            <a:ext cx="5452532" cy="857250"/>
          </a:xfrm>
          <a:ln>
            <a:solidFill>
              <a:schemeClr val="accent3">
                <a:lumMod val="75000"/>
              </a:schemeClr>
            </a:solidFill>
          </a:ln>
        </p:spPr>
        <p:txBody>
          <a:bodyPr>
            <a:noAutofit/>
          </a:bodyPr>
          <a:lstStyle/>
          <a:p>
            <a:r>
              <a:rPr lang="en-US" sz="2800" dirty="0" smtClean="0"/>
              <a:t>Resources for Moving Distributors from Interested to Committed</a:t>
            </a:r>
            <a:endParaRPr lang="en-US" sz="2800" dirty="0"/>
          </a:p>
        </p:txBody>
      </p:sp>
      <p:sp>
        <p:nvSpPr>
          <p:cNvPr id="3" name="Content Placeholder 2"/>
          <p:cNvSpPr>
            <a:spLocks noGrp="1"/>
          </p:cNvSpPr>
          <p:nvPr>
            <p:ph idx="1"/>
          </p:nvPr>
        </p:nvSpPr>
        <p:spPr>
          <a:xfrm>
            <a:off x="287868" y="1200151"/>
            <a:ext cx="5655732" cy="3394472"/>
          </a:xfrm>
        </p:spPr>
        <p:txBody>
          <a:bodyPr>
            <a:normAutofit/>
          </a:bodyPr>
          <a:lstStyle/>
          <a:p>
            <a:r>
              <a:rPr lang="en-US" sz="2400" dirty="0" smtClean="0"/>
              <a:t>Shaklee University </a:t>
            </a:r>
          </a:p>
          <a:p>
            <a:r>
              <a:rPr lang="en-US" sz="2400" dirty="0" smtClean="0"/>
              <a:t>Shaklee </a:t>
            </a:r>
            <a:r>
              <a:rPr lang="en-US" sz="2400" dirty="0"/>
              <a:t>Effect stories </a:t>
            </a:r>
            <a:r>
              <a:rPr lang="mr-IN" sz="2400" dirty="0"/>
              <a:t>–</a:t>
            </a:r>
            <a:r>
              <a:rPr lang="en-US" sz="2400" dirty="0"/>
              <a:t> </a:t>
            </a:r>
            <a:r>
              <a:rPr lang="en-US" sz="2000" dirty="0" err="1"/>
              <a:t>Shaklee.TV</a:t>
            </a:r>
            <a:r>
              <a:rPr lang="en-US" sz="2000" dirty="0"/>
              <a:t> </a:t>
            </a:r>
            <a:r>
              <a:rPr lang="mr-IN" sz="2000" dirty="0" smtClean="0"/>
              <a:t>–</a:t>
            </a:r>
            <a:r>
              <a:rPr lang="en-US" sz="2400" dirty="0" smtClean="0"/>
              <a:t> </a:t>
            </a:r>
            <a:r>
              <a:rPr lang="en-US" sz="2000" dirty="0"/>
              <a:t>shows heart of Shaklee.. </a:t>
            </a:r>
            <a:endParaRPr lang="en-US" sz="2000" dirty="0" smtClean="0"/>
          </a:p>
          <a:p>
            <a:pPr marL="0" indent="0">
              <a:buNone/>
            </a:pPr>
            <a:r>
              <a:rPr lang="en-US" sz="2000" dirty="0" smtClean="0"/>
              <a:t>      </a:t>
            </a:r>
            <a:r>
              <a:rPr lang="en-US" sz="1800" dirty="0" smtClean="0"/>
              <a:t>Ashley </a:t>
            </a:r>
            <a:r>
              <a:rPr lang="en-US" sz="1800" dirty="0"/>
              <a:t>McDonald</a:t>
            </a:r>
            <a:r>
              <a:rPr lang="en-US" sz="1800" dirty="0" smtClean="0"/>
              <a:t>, Jen </a:t>
            </a:r>
            <a:r>
              <a:rPr lang="en-US" sz="1800" dirty="0" err="1" smtClean="0"/>
              <a:t>Weigel</a:t>
            </a:r>
            <a:r>
              <a:rPr lang="en-US" sz="1800" dirty="0" smtClean="0"/>
              <a:t> </a:t>
            </a:r>
            <a:r>
              <a:rPr lang="en-US" sz="1800" dirty="0" smtClean="0"/>
              <a:t>( </a:t>
            </a:r>
            <a:r>
              <a:rPr lang="en-US" sz="1800" dirty="0" smtClean="0"/>
              <a:t>working professional </a:t>
            </a:r>
            <a:r>
              <a:rPr lang="en-US" sz="1800" dirty="0" smtClean="0"/>
              <a:t>), </a:t>
            </a:r>
            <a:r>
              <a:rPr lang="en-US" sz="1800" dirty="0"/>
              <a:t> </a:t>
            </a:r>
            <a:r>
              <a:rPr lang="en-US" sz="1800" dirty="0" smtClean="0"/>
              <a:t>         </a:t>
            </a:r>
            <a:r>
              <a:rPr lang="en-US" sz="1800" dirty="0" err="1" smtClean="0"/>
              <a:t>Moyra</a:t>
            </a:r>
            <a:r>
              <a:rPr lang="en-US" sz="1800" dirty="0" smtClean="0"/>
              <a:t> </a:t>
            </a:r>
            <a:r>
              <a:rPr lang="en-US" sz="1800" dirty="0" err="1" smtClean="0"/>
              <a:t>Gorski</a:t>
            </a:r>
            <a:r>
              <a:rPr lang="en-US" sz="1800" dirty="0" smtClean="0"/>
              <a:t> ( mom with teens ), Matt and Diana Miller ( young mom) , </a:t>
            </a:r>
            <a:r>
              <a:rPr lang="en-US" sz="1800" dirty="0" err="1" smtClean="0"/>
              <a:t>Keejara</a:t>
            </a:r>
            <a:r>
              <a:rPr lang="en-US" sz="1800" dirty="0" smtClean="0"/>
              <a:t> and Jan ( mother/ daughter team), Ortiz family * * * , Allison </a:t>
            </a:r>
            <a:r>
              <a:rPr lang="en-US" sz="1800" dirty="0" err="1" smtClean="0"/>
              <a:t>Chuggerman</a:t>
            </a:r>
            <a:r>
              <a:rPr lang="en-US" sz="1800" dirty="0" smtClean="0"/>
              <a:t>, Harper Guerra ( young mom) </a:t>
            </a:r>
            <a:r>
              <a:rPr lang="en-US" sz="1800" dirty="0" smtClean="0"/>
              <a:t>, Shaklee Effect video, Maggie mother of 5, Rick Seymour,  </a:t>
            </a:r>
            <a:r>
              <a:rPr lang="en-US" sz="1800" dirty="0" err="1" smtClean="0"/>
              <a:t>etc</a:t>
            </a:r>
            <a:r>
              <a:rPr lang="en-US" sz="1800" dirty="0" smtClean="0"/>
              <a:t>                         </a:t>
            </a:r>
            <a:r>
              <a:rPr lang="en-US" sz="1800" dirty="0" err="1" smtClean="0"/>
              <a:t>lisa</a:t>
            </a:r>
            <a:endParaRPr lang="en-US" sz="1800" dirty="0" smtClean="0"/>
          </a:p>
          <a:p>
            <a:pPr marL="0" indent="0">
              <a:buNone/>
            </a:pPr>
            <a:endParaRPr lang="en-US" sz="2400" dirty="0" smtClean="0"/>
          </a:p>
        </p:txBody>
      </p:sp>
      <p:pic>
        <p:nvPicPr>
          <p:cNvPr id="4" name="Picture 3"/>
          <p:cNvPicPr>
            <a:picLocks noChangeAspect="1"/>
          </p:cNvPicPr>
          <p:nvPr/>
        </p:nvPicPr>
        <p:blipFill>
          <a:blip r:embed="rId2"/>
          <a:stretch>
            <a:fillRect/>
          </a:stretch>
        </p:blipFill>
        <p:spPr>
          <a:xfrm>
            <a:off x="5943600" y="0"/>
            <a:ext cx="3200400" cy="5143500"/>
          </a:xfrm>
          <a:prstGeom prst="rect">
            <a:avLst/>
          </a:prstGeom>
        </p:spPr>
      </p:pic>
    </p:spTree>
    <p:extLst>
      <p:ext uri="{BB962C8B-B14F-4D97-AF65-F5344CB8AC3E}">
        <p14:creationId xmlns:p14="http://schemas.microsoft.com/office/powerpoint/2010/main" val="1989731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8267" y="0"/>
            <a:ext cx="1608667" cy="4027354"/>
          </a:xfrm>
          <a:solidFill>
            <a:schemeClr val="bg1"/>
          </a:solidFill>
        </p:spPr>
        <p:txBody>
          <a:bodyPr>
            <a:normAutofit/>
          </a:bodyPr>
          <a:lstStyle/>
          <a:p>
            <a:r>
              <a:rPr lang="en-US" sz="2800" dirty="0" smtClean="0"/>
              <a:t>SHAKLEE UNIVERSITY MODULES</a:t>
            </a:r>
            <a:endParaRPr lang="en-US" sz="2800" dirty="0"/>
          </a:p>
        </p:txBody>
      </p:sp>
      <p:pic>
        <p:nvPicPr>
          <p:cNvPr id="4" name="Content Placeholder 3"/>
          <p:cNvPicPr>
            <a:picLocks noGrp="1" noChangeAspect="1"/>
          </p:cNvPicPr>
          <p:nvPr>
            <p:ph idx="1"/>
          </p:nvPr>
        </p:nvPicPr>
        <p:blipFill>
          <a:blip r:embed="rId2"/>
          <a:srcRect t="-3735" b="-3735"/>
          <a:stretch>
            <a:fillRect/>
          </a:stretch>
        </p:blipFill>
        <p:spPr>
          <a:xfrm>
            <a:off x="-1" y="-169333"/>
            <a:ext cx="9313333" cy="5655733"/>
          </a:xfrm>
        </p:spPr>
      </p:pic>
      <p:sp>
        <p:nvSpPr>
          <p:cNvPr id="5" name="TextBox 4"/>
          <p:cNvSpPr txBox="1"/>
          <p:nvPr/>
        </p:nvSpPr>
        <p:spPr>
          <a:xfrm>
            <a:off x="1" y="491067"/>
            <a:ext cx="1710266" cy="1200328"/>
          </a:xfrm>
          <a:prstGeom prst="rect">
            <a:avLst/>
          </a:prstGeom>
          <a:solidFill>
            <a:schemeClr val="bg1"/>
          </a:solidFill>
        </p:spPr>
        <p:txBody>
          <a:bodyPr wrap="square" rtlCol="0">
            <a:spAutoFit/>
          </a:bodyPr>
          <a:lstStyle/>
          <a:p>
            <a:pPr algn="ctr"/>
            <a:r>
              <a:rPr lang="en-US" sz="2400" dirty="0" smtClean="0"/>
              <a:t>SHAKLEE</a:t>
            </a:r>
          </a:p>
          <a:p>
            <a:pPr algn="ctr"/>
            <a:r>
              <a:rPr lang="en-US" sz="2400" dirty="0" smtClean="0"/>
              <a:t>UNIVERSITY</a:t>
            </a:r>
          </a:p>
          <a:p>
            <a:pPr algn="ctr"/>
            <a:r>
              <a:rPr lang="en-US" sz="2400" dirty="0" smtClean="0"/>
              <a:t>MODULES</a:t>
            </a:r>
            <a:endParaRPr lang="en-US" sz="2400" dirty="0"/>
          </a:p>
        </p:txBody>
      </p:sp>
      <p:sp>
        <p:nvSpPr>
          <p:cNvPr id="3" name="TextBox 2"/>
          <p:cNvSpPr txBox="1"/>
          <p:nvPr/>
        </p:nvSpPr>
        <p:spPr>
          <a:xfrm>
            <a:off x="8195732" y="203200"/>
            <a:ext cx="948267"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803705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138595"/>
            <a:ext cx="8420256" cy="561692"/>
          </a:xfrm>
          <a:prstGeom prst="rect">
            <a:avLst/>
          </a:prstGeom>
          <a:noFill/>
          <a:ln>
            <a:solidFill>
              <a:schemeClr val="accent1"/>
            </a:solidFill>
          </a:ln>
        </p:spPr>
        <p:txBody>
          <a:bodyPr wrap="square" lIns="68580" tIns="34290" rIns="68580" bIns="34290" rtlCol="0">
            <a:spAutoFit/>
          </a:bodyPr>
          <a:lstStyle/>
          <a:p>
            <a:pPr algn="ctr"/>
            <a:r>
              <a:rPr lang="en-US" sz="3200" dirty="0" smtClean="0"/>
              <a:t>Best Resources for Coaching your Teams</a:t>
            </a:r>
            <a:endParaRPr lang="en-US" sz="3200" dirty="0"/>
          </a:p>
        </p:txBody>
      </p:sp>
      <p:sp>
        <p:nvSpPr>
          <p:cNvPr id="3" name="TextBox 2"/>
          <p:cNvSpPr txBox="1"/>
          <p:nvPr/>
        </p:nvSpPr>
        <p:spPr>
          <a:xfrm>
            <a:off x="440872" y="910786"/>
            <a:ext cx="8178195" cy="4932119"/>
          </a:xfrm>
          <a:prstGeom prst="rect">
            <a:avLst/>
          </a:prstGeom>
          <a:noFill/>
        </p:spPr>
        <p:txBody>
          <a:bodyPr wrap="square" lIns="68580" tIns="34290" rIns="68580" bIns="34290" rtlCol="0">
            <a:spAutoFit/>
          </a:bodyPr>
          <a:lstStyle/>
          <a:p>
            <a:r>
              <a:rPr lang="en-US" sz="2000" dirty="0"/>
              <a:t>From </a:t>
            </a:r>
            <a:r>
              <a:rPr lang="en-US" sz="2000" dirty="0">
                <a:hlinkClick r:id="rId2"/>
              </a:rPr>
              <a:t>www.betterfuturestartstoday.com</a:t>
            </a:r>
            <a:r>
              <a:rPr lang="en-US" sz="2000" dirty="0"/>
              <a:t> /____(Your name)</a:t>
            </a:r>
          </a:p>
          <a:p>
            <a:pPr marL="214313" indent="-214313">
              <a:buFont typeface="Arial" panose="020B0604020202020204" pitchFamily="34" charset="0"/>
              <a:buChar char="•"/>
            </a:pPr>
            <a:r>
              <a:rPr lang="en-US" sz="2000" dirty="0" smtClean="0"/>
              <a:t>Journey to Executive Coordinator #9 – John Maxwell on Leadership with Ruth Kutz</a:t>
            </a:r>
          </a:p>
          <a:p>
            <a:pPr marL="214313" indent="-214313">
              <a:buFont typeface="Arial" panose="020B0604020202020204" pitchFamily="34" charset="0"/>
              <a:buChar char="•"/>
            </a:pPr>
            <a:r>
              <a:rPr lang="en-US" sz="2000" dirty="0" smtClean="0"/>
              <a:t>Journey to Executive Coordinator #10 – Lessons on the Journey</a:t>
            </a:r>
          </a:p>
          <a:p>
            <a:pPr marL="214313" indent="-214313">
              <a:buFont typeface="Arial" panose="020B0604020202020204" pitchFamily="34" charset="0"/>
              <a:buChar char="•"/>
            </a:pPr>
            <a:r>
              <a:rPr lang="en-US" sz="2000" dirty="0" smtClean="0"/>
              <a:t>100 Days to Amazing:  Goal Setting and </a:t>
            </a:r>
            <a:r>
              <a:rPr lang="en-US" sz="2000" dirty="0" smtClean="0"/>
              <a:t>Affirmations</a:t>
            </a:r>
          </a:p>
          <a:p>
            <a:endParaRPr lang="en-US" sz="2000" dirty="0" smtClean="0"/>
          </a:p>
          <a:p>
            <a:r>
              <a:rPr lang="en-US" sz="2000" dirty="0" smtClean="0"/>
              <a:t>Books</a:t>
            </a:r>
          </a:p>
          <a:p>
            <a:pPr marL="214313" indent="-214313">
              <a:buFont typeface="Arial" panose="020B0604020202020204" pitchFamily="34" charset="0"/>
              <a:buChar char="•"/>
            </a:pPr>
            <a:r>
              <a:rPr lang="en-US" sz="2000" dirty="0" smtClean="0"/>
              <a:t>John Maxwell Leadership books:  </a:t>
            </a:r>
            <a:r>
              <a:rPr lang="en-US" sz="2000" i="1" dirty="0" smtClean="0"/>
              <a:t>Developing the Leader Within You, The 5 Levels of Leadership, Winning with People, Failing Forward, 21 Indispensable Qualities of a Leader…</a:t>
            </a:r>
          </a:p>
          <a:p>
            <a:pPr marL="214313" indent="-214313">
              <a:buFont typeface="Arial" panose="020B0604020202020204" pitchFamily="34" charset="0"/>
              <a:buChar char="•"/>
            </a:pPr>
            <a:r>
              <a:rPr lang="en-US" sz="2000" i="1" dirty="0" smtClean="0"/>
              <a:t>Go Pro </a:t>
            </a:r>
            <a:r>
              <a:rPr lang="en-US" sz="2000" dirty="0" smtClean="0"/>
              <a:t>by Eric </a:t>
            </a:r>
            <a:r>
              <a:rPr lang="en-US" sz="2000" dirty="0" err="1" smtClean="0"/>
              <a:t>Worre</a:t>
            </a:r>
            <a:endParaRPr lang="en-US" sz="2000" dirty="0" smtClean="0"/>
          </a:p>
          <a:p>
            <a:pPr marL="214313" indent="-214313">
              <a:buFont typeface="Arial" panose="020B0604020202020204" pitchFamily="34" charset="0"/>
              <a:buChar char="•"/>
            </a:pPr>
            <a:r>
              <a:rPr lang="en-US" sz="2000" i="1" dirty="0" smtClean="0"/>
              <a:t>The Best Yes </a:t>
            </a:r>
            <a:r>
              <a:rPr lang="en-US" sz="2000" dirty="0" smtClean="0"/>
              <a:t>by </a:t>
            </a:r>
            <a:r>
              <a:rPr lang="en-US" sz="2000" dirty="0" err="1" smtClean="0"/>
              <a:t>Lysa</a:t>
            </a:r>
            <a:r>
              <a:rPr lang="en-US" sz="2000" dirty="0" smtClean="0"/>
              <a:t> </a:t>
            </a:r>
            <a:r>
              <a:rPr lang="en-US" sz="2000" dirty="0" err="1" smtClean="0"/>
              <a:t>Terkurst</a:t>
            </a:r>
            <a:r>
              <a:rPr lang="en-US" sz="2000" dirty="0" smtClean="0"/>
              <a:t>                       </a:t>
            </a:r>
            <a:r>
              <a:rPr lang="en-US" sz="2000" dirty="0" err="1" smtClean="0"/>
              <a:t>becky</a:t>
            </a:r>
            <a:endParaRPr lang="en-US" sz="2000" dirty="0" smtClean="0"/>
          </a:p>
          <a:p>
            <a:pPr marL="214313" indent="-214313">
              <a:buFont typeface="Arial" panose="020B0604020202020204" pitchFamily="34" charset="0"/>
              <a:buChar char="•"/>
            </a:pPr>
            <a:r>
              <a:rPr lang="en-US" sz="2000" i="1" dirty="0" smtClean="0"/>
              <a:t>The </a:t>
            </a:r>
            <a:r>
              <a:rPr lang="en-US" sz="2000" i="1" dirty="0"/>
              <a:t>Miracle Morning for Network </a:t>
            </a:r>
            <a:r>
              <a:rPr lang="en-US" sz="2000" i="1" dirty="0" smtClean="0"/>
              <a:t>Marketers </a:t>
            </a:r>
            <a:r>
              <a:rPr lang="en-US" sz="2000" dirty="0" smtClean="0"/>
              <a:t>by Hal </a:t>
            </a:r>
            <a:r>
              <a:rPr lang="en-US" sz="2000" dirty="0"/>
              <a:t>Elrod and Pete </a:t>
            </a:r>
            <a:r>
              <a:rPr lang="en-US" sz="2000" dirty="0" err="1" smtClean="0"/>
              <a:t>Petrini</a:t>
            </a:r>
            <a:endParaRPr lang="en-US" sz="2000" dirty="0" smtClean="0"/>
          </a:p>
          <a:p>
            <a:pPr marL="214313" indent="-214313">
              <a:buFont typeface="Arial" panose="020B0604020202020204" pitchFamily="34" charset="0"/>
              <a:buChar char="•"/>
            </a:pPr>
            <a:endParaRPr lang="en-US" sz="2000" dirty="0" smtClean="0"/>
          </a:p>
          <a:p>
            <a:pPr marL="214313" indent="-214313">
              <a:buFont typeface="Arial" panose="020B0604020202020204" pitchFamily="34" charset="0"/>
              <a:buChar char="•"/>
            </a:pPr>
            <a:endParaRPr lang="en-US" dirty="0" smtClean="0"/>
          </a:p>
          <a:p>
            <a:pPr marL="214313" indent="-214313">
              <a:buFont typeface="Arial" panose="020B0604020202020204" pitchFamily="34" charset="0"/>
              <a:buChar char="•"/>
            </a:pPr>
            <a:endParaRPr lang="en-US" dirty="0" smtClean="0"/>
          </a:p>
        </p:txBody>
      </p:sp>
      <p:pic>
        <p:nvPicPr>
          <p:cNvPr id="4" name="Picture 3"/>
          <p:cNvPicPr>
            <a:picLocks noChangeAspect="1"/>
          </p:cNvPicPr>
          <p:nvPr/>
        </p:nvPicPr>
        <p:blipFill>
          <a:blip r:embed="rId3"/>
          <a:stretch>
            <a:fillRect/>
          </a:stretch>
        </p:blipFill>
        <p:spPr>
          <a:xfrm>
            <a:off x="7766041" y="3081866"/>
            <a:ext cx="1230554" cy="1900767"/>
          </a:xfrm>
          <a:prstGeom prst="rect">
            <a:avLst/>
          </a:prstGeom>
        </p:spPr>
      </p:pic>
    </p:spTree>
    <p:extLst>
      <p:ext uri="{BB962C8B-B14F-4D97-AF65-F5344CB8AC3E}">
        <p14:creationId xmlns:p14="http://schemas.microsoft.com/office/powerpoint/2010/main" val="4005364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52185" y="205979"/>
            <a:ext cx="2391815" cy="2380586"/>
          </a:xfrm>
          <a:prstGeom prst="rect">
            <a:avLst/>
          </a:prstGeom>
        </p:spPr>
      </p:pic>
      <p:sp>
        <p:nvSpPr>
          <p:cNvPr id="2" name="Title 1"/>
          <p:cNvSpPr>
            <a:spLocks noGrp="1"/>
          </p:cNvSpPr>
          <p:nvPr>
            <p:ph type="title"/>
          </p:nvPr>
        </p:nvSpPr>
        <p:spPr>
          <a:xfrm>
            <a:off x="457200" y="205979"/>
            <a:ext cx="6028267" cy="857250"/>
          </a:xfrm>
          <a:ln>
            <a:solidFill>
              <a:schemeClr val="tx2">
                <a:lumMod val="40000"/>
                <a:lumOff val="60000"/>
              </a:schemeClr>
            </a:solidFill>
          </a:ln>
        </p:spPr>
        <p:txBody>
          <a:bodyPr>
            <a:normAutofit/>
          </a:bodyPr>
          <a:lstStyle/>
          <a:p>
            <a:r>
              <a:rPr lang="en-US" sz="2800" dirty="0"/>
              <a:t>Best </a:t>
            </a:r>
            <a:r>
              <a:rPr lang="en-US" sz="2800" dirty="0" smtClean="0"/>
              <a:t>Resources </a:t>
            </a:r>
            <a:r>
              <a:rPr lang="en-US" sz="2800" dirty="0"/>
              <a:t>for </a:t>
            </a:r>
            <a:r>
              <a:rPr lang="en-US" sz="2800" dirty="0" smtClean="0"/>
              <a:t>Coaching </a:t>
            </a:r>
            <a:r>
              <a:rPr lang="en-US" sz="2000" dirty="0" smtClean="0"/>
              <a:t>continued</a:t>
            </a:r>
            <a:endParaRPr lang="en-US" sz="2000" dirty="0"/>
          </a:p>
        </p:txBody>
      </p:sp>
      <p:sp>
        <p:nvSpPr>
          <p:cNvPr id="3" name="Content Placeholder 2"/>
          <p:cNvSpPr>
            <a:spLocks noGrp="1"/>
          </p:cNvSpPr>
          <p:nvPr>
            <p:ph idx="1"/>
          </p:nvPr>
        </p:nvSpPr>
        <p:spPr>
          <a:xfrm>
            <a:off x="457200" y="1063229"/>
            <a:ext cx="7890933" cy="3625849"/>
          </a:xfrm>
        </p:spPr>
        <p:txBody>
          <a:bodyPr>
            <a:normAutofit/>
          </a:bodyPr>
          <a:lstStyle/>
          <a:p>
            <a:pPr marL="0" indent="0">
              <a:buNone/>
            </a:pPr>
            <a:endParaRPr lang="en-US" sz="2000" dirty="0" smtClean="0"/>
          </a:p>
          <a:p>
            <a:pPr marL="393700" lvl="1" indent="-342900">
              <a:buFont typeface="Wingdings" charset="2"/>
              <a:buChar char="§"/>
            </a:pPr>
            <a:r>
              <a:rPr lang="en-US" sz="2000" dirty="0" smtClean="0"/>
              <a:t>Weekly </a:t>
            </a:r>
            <a:r>
              <a:rPr lang="en-US" sz="2000" dirty="0"/>
              <a:t>coaching </a:t>
            </a:r>
            <a:r>
              <a:rPr lang="en-US" sz="2000" dirty="0" smtClean="0"/>
              <a:t>calls</a:t>
            </a:r>
            <a:r>
              <a:rPr lang="en-US" sz="2000" dirty="0"/>
              <a:t> </a:t>
            </a:r>
            <a:r>
              <a:rPr lang="en-US" sz="2000" dirty="0" smtClean="0"/>
              <a:t>with </a:t>
            </a:r>
            <a:r>
              <a:rPr lang="en-US" sz="2000" dirty="0" err="1" smtClean="0"/>
              <a:t>upline</a:t>
            </a:r>
            <a:r>
              <a:rPr lang="en-US" sz="2000" dirty="0" smtClean="0"/>
              <a:t> or Coaching Circle</a:t>
            </a:r>
            <a:endParaRPr lang="en-US" sz="2000" dirty="0" smtClean="0"/>
          </a:p>
          <a:p>
            <a:pPr marL="393700" lvl="1" indent="-342900">
              <a:buFont typeface="Wingdings" charset="2"/>
              <a:buChar char="§"/>
            </a:pPr>
            <a:r>
              <a:rPr lang="en-US" sz="2000" i="1" dirty="0" smtClean="0"/>
              <a:t>Rock </a:t>
            </a:r>
            <a:r>
              <a:rPr lang="en-US" sz="2000" i="1" dirty="0" smtClean="0"/>
              <a:t>Your Network Marketing Business </a:t>
            </a:r>
            <a:r>
              <a:rPr lang="mr-IN" sz="2000" dirty="0" smtClean="0"/>
              <a:t>–</a:t>
            </a:r>
            <a:r>
              <a:rPr lang="en-US" sz="2000" dirty="0" smtClean="0"/>
              <a:t> Sarah </a:t>
            </a:r>
            <a:r>
              <a:rPr lang="en-US" sz="2000" dirty="0" smtClean="0"/>
              <a:t>Robbins</a:t>
            </a:r>
          </a:p>
          <a:p>
            <a:pPr marL="393700" lvl="1" indent="-342900">
              <a:buFont typeface="Wingdings" charset="2"/>
              <a:buChar char="§"/>
            </a:pPr>
            <a:r>
              <a:rPr lang="en-US" sz="2000" dirty="0" smtClean="0"/>
              <a:t>John Maxwell books </a:t>
            </a:r>
            <a:endParaRPr lang="en-US" sz="2000" dirty="0" smtClean="0"/>
          </a:p>
          <a:p>
            <a:pPr marL="393700" lvl="1" indent="-342900">
              <a:buFont typeface="Wingdings" charset="2"/>
              <a:buChar char="§"/>
            </a:pPr>
            <a:r>
              <a:rPr lang="en-US" sz="2000" dirty="0" smtClean="0"/>
              <a:t>Bob </a:t>
            </a:r>
            <a:r>
              <a:rPr lang="en-US" sz="2000" dirty="0" err="1" smtClean="0"/>
              <a:t>Heilig</a:t>
            </a:r>
            <a:r>
              <a:rPr lang="en-US" sz="2000" dirty="0" smtClean="0"/>
              <a:t> Podcasts and website </a:t>
            </a:r>
            <a:endParaRPr lang="en-US" sz="2000" dirty="0" smtClean="0"/>
          </a:p>
          <a:p>
            <a:pPr marL="214313" indent="-214313"/>
            <a:r>
              <a:rPr lang="en-US" sz="2000" i="1" dirty="0"/>
              <a:t>The Gifts of Imperfection, Rising Strong, Daring Greatly </a:t>
            </a:r>
            <a:r>
              <a:rPr lang="en-US" sz="2000" dirty="0"/>
              <a:t>by </a:t>
            </a:r>
            <a:r>
              <a:rPr lang="en-US" sz="2000" dirty="0" err="1"/>
              <a:t>Brene</a:t>
            </a:r>
            <a:r>
              <a:rPr lang="en-US" sz="2000" dirty="0"/>
              <a:t> Brown</a:t>
            </a:r>
          </a:p>
          <a:p>
            <a:pPr marL="214313" indent="-214313"/>
            <a:r>
              <a:rPr lang="en-US" sz="2000" i="1" dirty="0"/>
              <a:t>Go for No </a:t>
            </a:r>
            <a:r>
              <a:rPr lang="en-US" sz="2000" dirty="0"/>
              <a:t>by Richard Fenton and Andrea Waltz</a:t>
            </a:r>
          </a:p>
          <a:p>
            <a:pPr marL="214313" indent="-214313"/>
            <a:r>
              <a:rPr lang="en-US" sz="2000" i="1" dirty="0"/>
              <a:t>Playing Big </a:t>
            </a:r>
            <a:r>
              <a:rPr lang="en-US" sz="2000" dirty="0"/>
              <a:t>by Tara </a:t>
            </a:r>
            <a:r>
              <a:rPr lang="en-US" sz="2000" dirty="0" smtClean="0"/>
              <a:t>Mohr                                    </a:t>
            </a:r>
            <a:r>
              <a:rPr lang="en-US" sz="2000" dirty="0" err="1" smtClean="0"/>
              <a:t>becky</a:t>
            </a:r>
            <a:endParaRPr lang="en-US" sz="2000" dirty="0"/>
          </a:p>
          <a:p>
            <a:pPr marL="393700" lvl="1" indent="-342900">
              <a:buFont typeface="Wingdings" charset="2"/>
              <a:buChar char="§"/>
            </a:pPr>
            <a:endParaRPr lang="en-US" sz="2000" dirty="0" smtClean="0"/>
          </a:p>
          <a:p>
            <a:pPr marL="393700" lvl="1" indent="-342900">
              <a:buFont typeface="Wingdings" charset="2"/>
              <a:buChar char="§"/>
            </a:pPr>
            <a:endParaRPr lang="en-US" sz="2000" dirty="0" smtClean="0"/>
          </a:p>
          <a:p>
            <a:pPr marL="393700" lvl="1" indent="-342900">
              <a:buFont typeface="Wingdings" charset="2"/>
              <a:buChar char="§"/>
            </a:pPr>
            <a:endParaRPr lang="en-US" sz="2000" dirty="0"/>
          </a:p>
          <a:p>
            <a:pPr lvl="1"/>
            <a:endParaRPr lang="en-US" dirty="0"/>
          </a:p>
        </p:txBody>
      </p:sp>
    </p:spTree>
    <p:extLst>
      <p:ext uri="{BB962C8B-B14F-4D97-AF65-F5344CB8AC3E}">
        <p14:creationId xmlns:p14="http://schemas.microsoft.com/office/powerpoint/2010/main" val="32499382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472267" cy="857250"/>
          </a:xfrm>
        </p:spPr>
        <p:txBody>
          <a:bodyPr>
            <a:normAutofit/>
          </a:bodyPr>
          <a:lstStyle/>
          <a:p>
            <a:r>
              <a:rPr lang="en-US" sz="3600" dirty="0" smtClean="0"/>
              <a:t>Action</a:t>
            </a:r>
            <a:endParaRPr lang="en-US" sz="3600" dirty="0"/>
          </a:p>
        </p:txBody>
      </p:sp>
      <p:pic>
        <p:nvPicPr>
          <p:cNvPr id="4" name="Content Placeholder 3"/>
          <p:cNvPicPr>
            <a:picLocks noGrp="1" noChangeAspect="1"/>
          </p:cNvPicPr>
          <p:nvPr>
            <p:ph idx="1"/>
          </p:nvPr>
        </p:nvPicPr>
        <p:blipFill>
          <a:blip r:embed="rId2"/>
          <a:srcRect l="-104893" r="-104893"/>
          <a:stretch>
            <a:fillRect/>
          </a:stretch>
        </p:blipFill>
        <p:spPr>
          <a:xfrm>
            <a:off x="4673600" y="0"/>
            <a:ext cx="6502400" cy="2573867"/>
          </a:xfrm>
        </p:spPr>
      </p:pic>
      <p:sp>
        <p:nvSpPr>
          <p:cNvPr id="5" name="TextBox 4"/>
          <p:cNvSpPr txBox="1"/>
          <p:nvPr/>
        </p:nvSpPr>
        <p:spPr>
          <a:xfrm>
            <a:off x="457200" y="1085216"/>
            <a:ext cx="6637868" cy="4062651"/>
          </a:xfrm>
          <a:prstGeom prst="rect">
            <a:avLst/>
          </a:prstGeom>
          <a:noFill/>
        </p:spPr>
        <p:txBody>
          <a:bodyPr wrap="square" rtlCol="0">
            <a:spAutoFit/>
          </a:bodyPr>
          <a:lstStyle/>
          <a:p>
            <a:pPr marL="285750" indent="-285750">
              <a:buFont typeface="Arial"/>
              <a:buChar char="•"/>
            </a:pPr>
            <a:r>
              <a:rPr lang="en-US" dirty="0" smtClean="0"/>
              <a:t> </a:t>
            </a:r>
            <a:r>
              <a:rPr lang="en-US" sz="2000" dirty="0" smtClean="0"/>
              <a:t>Make a list of people that fall in the 4 categories of engagement in Shaklee </a:t>
            </a:r>
            <a:r>
              <a:rPr lang="mr-IN" sz="2000" dirty="0" smtClean="0"/>
              <a:t>…</a:t>
            </a:r>
            <a:r>
              <a:rPr lang="en-US" sz="2000" dirty="0" smtClean="0"/>
              <a:t> </a:t>
            </a:r>
          </a:p>
          <a:p>
            <a:pPr marL="800100" lvl="1" indent="-342900">
              <a:buAutoNum type="arabicPeriod"/>
            </a:pPr>
            <a:r>
              <a:rPr lang="en-US" sz="2000" dirty="0" smtClean="0"/>
              <a:t>Prospective customers</a:t>
            </a:r>
          </a:p>
          <a:p>
            <a:pPr marL="800100" lvl="1" indent="-342900">
              <a:buAutoNum type="arabicPeriod"/>
            </a:pPr>
            <a:r>
              <a:rPr lang="en-US" sz="2000" dirty="0" smtClean="0"/>
              <a:t>Prospective business partners</a:t>
            </a:r>
          </a:p>
          <a:p>
            <a:pPr marL="800100" lvl="1" indent="-342900">
              <a:buAutoNum type="arabicPeriod"/>
            </a:pPr>
            <a:r>
              <a:rPr lang="en-US" sz="2000" dirty="0" smtClean="0"/>
              <a:t>Interested .. Not yet committed</a:t>
            </a:r>
          </a:p>
          <a:p>
            <a:pPr marL="800100" lvl="1" indent="-342900">
              <a:buAutoNum type="arabicPeriod"/>
            </a:pPr>
            <a:r>
              <a:rPr lang="en-US" sz="2000" dirty="0" smtClean="0"/>
              <a:t>Leaders benefitting from coaching</a:t>
            </a:r>
          </a:p>
          <a:p>
            <a:pPr marL="342900" indent="-342900">
              <a:buFont typeface="Arial"/>
              <a:buChar char="•"/>
            </a:pPr>
            <a:r>
              <a:rPr lang="en-US" sz="2000" dirty="0" smtClean="0"/>
              <a:t>Select the resources you will want to use / send .</a:t>
            </a:r>
          </a:p>
          <a:p>
            <a:pPr marL="342900" indent="-342900">
              <a:buFont typeface="Arial"/>
              <a:buChar char="•"/>
            </a:pPr>
            <a:r>
              <a:rPr lang="en-US" sz="2000" dirty="0" smtClean="0"/>
              <a:t> Begin making next contacts.</a:t>
            </a:r>
          </a:p>
          <a:p>
            <a:pPr marL="342900" indent="-342900">
              <a:buFont typeface="Arial"/>
              <a:buChar char="•"/>
            </a:pPr>
            <a:r>
              <a:rPr lang="en-US" sz="2000" dirty="0" smtClean="0"/>
              <a:t>Set goal to accumulate 15 sponsoring points to earn a Power Bonus in January  .. All distributors are eligible. Offer extends to March 31.. No limit on bonuses earned</a:t>
            </a:r>
            <a:r>
              <a:rPr lang="en-US" sz="2000" dirty="0" smtClean="0"/>
              <a:t>.</a:t>
            </a:r>
          </a:p>
          <a:p>
            <a:r>
              <a:rPr lang="en-US" sz="2000" dirty="0" err="1" smtClean="0"/>
              <a:t>becky</a:t>
            </a:r>
            <a:endParaRPr lang="en-US" sz="2000" dirty="0" smtClean="0"/>
          </a:p>
          <a:p>
            <a:pPr marL="342900" indent="-342900">
              <a:buAutoNum type="arabicPeriod"/>
            </a:pPr>
            <a:endParaRPr lang="en-US" dirty="0"/>
          </a:p>
        </p:txBody>
      </p:sp>
    </p:spTree>
    <p:extLst>
      <p:ext uri="{BB962C8B-B14F-4D97-AF65-F5344CB8AC3E}">
        <p14:creationId xmlns:p14="http://schemas.microsoft.com/office/powerpoint/2010/main" val="3796670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405351" y="270933"/>
            <a:ext cx="2684284" cy="2091307"/>
          </a:xfrm>
          <a:prstGeom prst="rect">
            <a:avLst/>
          </a:prstGeom>
        </p:spPr>
      </p:pic>
      <p:sp>
        <p:nvSpPr>
          <p:cNvPr id="2" name="Title 1"/>
          <p:cNvSpPr>
            <a:spLocks noGrp="1"/>
          </p:cNvSpPr>
          <p:nvPr>
            <p:ph type="title" idx="4294967295"/>
          </p:nvPr>
        </p:nvSpPr>
        <p:spPr>
          <a:xfrm>
            <a:off x="0" y="271463"/>
            <a:ext cx="6972300" cy="582612"/>
          </a:xfrm>
          <a:noFill/>
          <a:ln>
            <a:solidFill>
              <a:schemeClr val="tx1">
                <a:lumMod val="50000"/>
                <a:lumOff val="50000"/>
              </a:schemeClr>
            </a:solidFill>
          </a:ln>
        </p:spPr>
        <p:txBody>
          <a:bodyPr>
            <a:normAutofit/>
          </a:bodyPr>
          <a:lstStyle/>
          <a:p>
            <a:r>
              <a:rPr lang="en-US" sz="2800" dirty="0" smtClean="0"/>
              <a:t>January/ February Strategy Forum Schedule</a:t>
            </a:r>
            <a:endParaRPr lang="en-US" sz="2800" dirty="0"/>
          </a:p>
        </p:txBody>
      </p:sp>
      <p:sp>
        <p:nvSpPr>
          <p:cNvPr id="5" name="TextBox 4"/>
          <p:cNvSpPr txBox="1"/>
          <p:nvPr/>
        </p:nvSpPr>
        <p:spPr>
          <a:xfrm>
            <a:off x="415853" y="1054660"/>
            <a:ext cx="6679214" cy="1323439"/>
          </a:xfrm>
          <a:prstGeom prst="rect">
            <a:avLst/>
          </a:prstGeom>
          <a:noFill/>
        </p:spPr>
        <p:txBody>
          <a:bodyPr wrap="square" rtlCol="0">
            <a:spAutoFit/>
          </a:bodyPr>
          <a:lstStyle/>
          <a:p>
            <a:r>
              <a:rPr lang="en-US" sz="2000" dirty="0" smtClean="0"/>
              <a:t>Tuesday Jan 24 </a:t>
            </a:r>
            <a:r>
              <a:rPr lang="mr-IN" sz="2000" dirty="0" smtClean="0"/>
              <a:t>–</a:t>
            </a:r>
            <a:r>
              <a:rPr lang="en-US" sz="2000" dirty="0" smtClean="0"/>
              <a:t>  Best  Resources </a:t>
            </a:r>
            <a:r>
              <a:rPr lang="mr-IN" sz="2000" dirty="0" smtClean="0"/>
              <a:t>–</a:t>
            </a:r>
            <a:r>
              <a:rPr lang="en-US" sz="2000" dirty="0" smtClean="0"/>
              <a:t> Tools and Materials 				to Help Us Build </a:t>
            </a:r>
          </a:p>
          <a:p>
            <a:r>
              <a:rPr lang="en-US" sz="2000" dirty="0" smtClean="0"/>
              <a:t>Tuesday Jan 31 </a:t>
            </a:r>
            <a:r>
              <a:rPr lang="mr-IN" sz="2000" dirty="0" smtClean="0"/>
              <a:t>–</a:t>
            </a:r>
            <a:r>
              <a:rPr lang="en-US" sz="2000" dirty="0" smtClean="0"/>
              <a:t> The Leader Within</a:t>
            </a:r>
            <a:r>
              <a:rPr lang="mr-IN" sz="2000" dirty="0" smtClean="0"/>
              <a:t>–</a:t>
            </a:r>
            <a:r>
              <a:rPr lang="en-US" sz="2000" dirty="0" smtClean="0"/>
              <a:t> Margaret </a:t>
            </a:r>
            <a:r>
              <a:rPr lang="en-US" sz="2000" dirty="0" err="1" smtClean="0"/>
              <a:t>Trost</a:t>
            </a:r>
            <a:endParaRPr lang="en-US" sz="2000" dirty="0" smtClean="0"/>
          </a:p>
          <a:p>
            <a:endParaRPr lang="en-US" sz="2000" dirty="0" smtClean="0"/>
          </a:p>
        </p:txBody>
      </p:sp>
      <p:pic>
        <p:nvPicPr>
          <p:cNvPr id="9" name="Picture 8"/>
          <p:cNvPicPr>
            <a:picLocks noChangeAspect="1"/>
          </p:cNvPicPr>
          <p:nvPr/>
        </p:nvPicPr>
        <p:blipFill>
          <a:blip r:embed="rId3"/>
          <a:stretch>
            <a:fillRect/>
          </a:stretch>
        </p:blipFill>
        <p:spPr>
          <a:xfrm>
            <a:off x="263454" y="3039819"/>
            <a:ext cx="2459609" cy="1938992"/>
          </a:xfrm>
          <a:prstGeom prst="rect">
            <a:avLst/>
          </a:prstGeom>
        </p:spPr>
      </p:pic>
      <p:sp>
        <p:nvSpPr>
          <p:cNvPr id="3" name="Rectangle 2"/>
          <p:cNvSpPr/>
          <p:nvPr/>
        </p:nvSpPr>
        <p:spPr>
          <a:xfrm>
            <a:off x="2336801" y="2157966"/>
            <a:ext cx="6502400" cy="2246769"/>
          </a:xfrm>
          <a:prstGeom prst="rect">
            <a:avLst/>
          </a:prstGeom>
        </p:spPr>
        <p:txBody>
          <a:bodyPr wrap="square">
            <a:spAutoFit/>
          </a:bodyPr>
          <a:lstStyle/>
          <a:p>
            <a:r>
              <a:rPr lang="en-US" sz="2000" dirty="0"/>
              <a:t>Tuesday </a:t>
            </a:r>
            <a:r>
              <a:rPr lang="en-US" sz="2000" dirty="0" smtClean="0"/>
              <a:t>February 7 </a:t>
            </a:r>
            <a:r>
              <a:rPr lang="mr-IN" sz="2000" dirty="0" smtClean="0"/>
              <a:t>–</a:t>
            </a:r>
            <a:r>
              <a:rPr lang="en-US" sz="2000" dirty="0" smtClean="0"/>
              <a:t>Charlene </a:t>
            </a:r>
            <a:r>
              <a:rPr lang="en-US" sz="2000" dirty="0" err="1" smtClean="0"/>
              <a:t>Fike</a:t>
            </a:r>
            <a:r>
              <a:rPr lang="en-US" sz="2000" dirty="0" smtClean="0"/>
              <a:t>, Presidential Master 	Coordinator </a:t>
            </a:r>
            <a:r>
              <a:rPr lang="mr-IN" sz="2000" dirty="0" smtClean="0"/>
              <a:t>–</a:t>
            </a:r>
            <a:r>
              <a:rPr lang="en-US" sz="2000" dirty="0" smtClean="0"/>
              <a:t>Money Wise </a:t>
            </a:r>
            <a:r>
              <a:rPr lang="mr-IN" sz="2000" dirty="0" smtClean="0"/>
              <a:t>–</a:t>
            </a:r>
            <a:r>
              <a:rPr lang="en-US" sz="2000" dirty="0" smtClean="0"/>
              <a:t> Understanding the Financial Needs of American Families Shaklee can help solve.</a:t>
            </a:r>
            <a:endParaRPr lang="en-US" sz="2000" dirty="0"/>
          </a:p>
          <a:p>
            <a:r>
              <a:rPr lang="en-US" sz="2000" dirty="0"/>
              <a:t>Tuesday February </a:t>
            </a:r>
            <a:r>
              <a:rPr lang="en-US" sz="2000" dirty="0" smtClean="0"/>
              <a:t>14 </a:t>
            </a:r>
            <a:r>
              <a:rPr lang="mr-IN" sz="2000" dirty="0" smtClean="0"/>
              <a:t>–</a:t>
            </a:r>
            <a:r>
              <a:rPr lang="en-US" sz="2000" dirty="0" smtClean="0"/>
              <a:t> Master Coordinator Laura Evans </a:t>
            </a:r>
            <a:r>
              <a:rPr lang="mr-IN" sz="2000" dirty="0" smtClean="0"/>
              <a:t>–</a:t>
            </a:r>
            <a:endParaRPr lang="en-US" sz="2000" dirty="0" smtClean="0"/>
          </a:p>
          <a:p>
            <a:r>
              <a:rPr lang="en-US" sz="2000" dirty="0" smtClean="0"/>
              <a:t>						A Shaklee Flip Flop CEO </a:t>
            </a:r>
            <a:r>
              <a:rPr lang="mr-IN" sz="2000" dirty="0" smtClean="0"/>
              <a:t>…</a:t>
            </a:r>
            <a:r>
              <a:rPr lang="en-US" sz="2000" dirty="0" smtClean="0"/>
              <a:t> </a:t>
            </a:r>
          </a:p>
          <a:p>
            <a:r>
              <a:rPr lang="en-US" sz="2000" dirty="0" smtClean="0"/>
              <a:t>February 21 </a:t>
            </a:r>
            <a:r>
              <a:rPr lang="mr-IN" sz="2000" dirty="0" smtClean="0"/>
              <a:t>–</a:t>
            </a:r>
            <a:r>
              <a:rPr lang="en-US" sz="2000" dirty="0" smtClean="0"/>
              <a:t> </a:t>
            </a:r>
          </a:p>
          <a:p>
            <a:r>
              <a:rPr lang="en-US" sz="2000" dirty="0" smtClean="0"/>
              <a:t>February 28 -- </a:t>
            </a:r>
            <a:endParaRPr lang="en-US" sz="2000" dirty="0"/>
          </a:p>
        </p:txBody>
      </p:sp>
    </p:spTree>
    <p:extLst>
      <p:ext uri="{BB962C8B-B14F-4D97-AF65-F5344CB8AC3E}">
        <p14:creationId xmlns:p14="http://schemas.microsoft.com/office/powerpoint/2010/main" val="153141618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419441"/>
            <a:ext cx="8161261" cy="561692"/>
          </a:xfrm>
          <a:prstGeom prst="rect">
            <a:avLst/>
          </a:prstGeom>
          <a:noFill/>
          <a:ln>
            <a:solidFill>
              <a:schemeClr val="accent1"/>
            </a:solidFill>
          </a:ln>
        </p:spPr>
        <p:txBody>
          <a:bodyPr wrap="square" lIns="68580" tIns="34290" rIns="68580" bIns="34290" rtlCol="0">
            <a:spAutoFit/>
          </a:bodyPr>
          <a:lstStyle/>
          <a:p>
            <a:pPr algn="ctr"/>
            <a:r>
              <a:rPr lang="en-US" sz="3200" dirty="0" smtClean="0"/>
              <a:t>Archived Webinars </a:t>
            </a:r>
            <a:r>
              <a:rPr lang="en-US" sz="3200" dirty="0" smtClean="0"/>
              <a:t>for </a:t>
            </a:r>
            <a:r>
              <a:rPr lang="en-US" sz="3200" dirty="0" smtClean="0"/>
              <a:t>Customer Development</a:t>
            </a:r>
            <a:endParaRPr lang="en-US" sz="3200" dirty="0"/>
          </a:p>
        </p:txBody>
      </p:sp>
      <p:sp>
        <p:nvSpPr>
          <p:cNvPr id="3" name="TextBox 2"/>
          <p:cNvSpPr txBox="1"/>
          <p:nvPr/>
        </p:nvSpPr>
        <p:spPr>
          <a:xfrm>
            <a:off x="440872" y="1113986"/>
            <a:ext cx="8420256" cy="3670236"/>
          </a:xfrm>
          <a:prstGeom prst="rect">
            <a:avLst/>
          </a:prstGeom>
          <a:noFill/>
        </p:spPr>
        <p:txBody>
          <a:bodyPr wrap="square" lIns="68580" tIns="34290" rIns="68580" bIns="34290" rtlCol="0">
            <a:spAutoFit/>
          </a:bodyPr>
          <a:lstStyle/>
          <a:p>
            <a:r>
              <a:rPr lang="en-US" dirty="0" smtClean="0"/>
              <a:t>From </a:t>
            </a:r>
            <a:r>
              <a:rPr lang="en-US" dirty="0" smtClean="0">
                <a:hlinkClick r:id="rId2"/>
              </a:rPr>
              <a:t>www.betterfuturestartstoday.com</a:t>
            </a:r>
            <a:r>
              <a:rPr lang="en-US" dirty="0" smtClean="0"/>
              <a:t> /____(Your name)</a:t>
            </a:r>
          </a:p>
          <a:p>
            <a:pPr marL="214313" indent="-214313">
              <a:buFont typeface="Arial" panose="020B0604020202020204" pitchFamily="34" charset="0"/>
              <a:buChar char="•"/>
            </a:pPr>
            <a:r>
              <a:rPr lang="en-US" dirty="0" smtClean="0"/>
              <a:t>8 </a:t>
            </a:r>
            <a:r>
              <a:rPr lang="en-US" dirty="0"/>
              <a:t>Weeks to Director #6:  Servicing our Customers</a:t>
            </a:r>
          </a:p>
          <a:p>
            <a:pPr marL="214313" indent="-214313">
              <a:buFont typeface="Arial" panose="020B0604020202020204" pitchFamily="34" charset="0"/>
              <a:buChar char="•"/>
            </a:pPr>
            <a:r>
              <a:rPr lang="en-US" dirty="0"/>
              <a:t>100 Days to Amazing: Role of Leader in Serving Customers</a:t>
            </a:r>
          </a:p>
          <a:p>
            <a:pPr marL="214313" indent="-214313">
              <a:buFont typeface="Arial" panose="020B0604020202020204" pitchFamily="34" charset="0"/>
              <a:buChar char="•"/>
            </a:pPr>
            <a:r>
              <a:rPr lang="en-US" dirty="0"/>
              <a:t>New Strategies for Building a Shaklee Business #1: In Home </a:t>
            </a:r>
            <a:r>
              <a:rPr lang="en-US" dirty="0" smtClean="0"/>
              <a:t>Events</a:t>
            </a:r>
            <a:endParaRPr lang="en-US" dirty="0"/>
          </a:p>
          <a:p>
            <a:pPr marL="214313" indent="-214313">
              <a:buFont typeface="Arial" panose="020B0604020202020204" pitchFamily="34" charset="0"/>
              <a:buChar char="•"/>
            </a:pPr>
            <a:r>
              <a:rPr lang="en-US" dirty="0" smtClean="0"/>
              <a:t>Shaklee Strategies Forum Fall 2016 #11 Putting your Passion in its place &amp; Discover Shaklee Event</a:t>
            </a:r>
          </a:p>
          <a:p>
            <a:pPr marL="214313" indent="-214313">
              <a:buFont typeface="Arial" panose="020B0604020202020204" pitchFamily="34" charset="0"/>
              <a:buChar char="•"/>
            </a:pPr>
            <a:r>
              <a:rPr lang="en-US" dirty="0" smtClean="0"/>
              <a:t>100 Days to Amazing:  Customer Incentives and Rewards</a:t>
            </a:r>
          </a:p>
          <a:p>
            <a:pPr marL="214313" indent="-214313">
              <a:buFont typeface="Arial" panose="020B0604020202020204" pitchFamily="34" charset="0"/>
              <a:buChar char="•"/>
            </a:pPr>
            <a:r>
              <a:rPr lang="en-US" dirty="0" smtClean="0"/>
              <a:t>Shaklee Strategies Forum Fall 2016 #2 Back to School Products</a:t>
            </a:r>
          </a:p>
          <a:p>
            <a:pPr marL="214313" indent="-214313">
              <a:buFont typeface="Arial" panose="020B0604020202020204" pitchFamily="34" charset="0"/>
              <a:buChar char="•"/>
            </a:pPr>
            <a:r>
              <a:rPr lang="en-US" dirty="0" smtClean="0"/>
              <a:t>Shaklee </a:t>
            </a:r>
            <a:r>
              <a:rPr lang="en-US" dirty="0" err="1" smtClean="0"/>
              <a:t>Strateiges</a:t>
            </a:r>
            <a:r>
              <a:rPr lang="en-US" dirty="0" smtClean="0"/>
              <a:t> Forum Fall 2016 #6 Immune Product Collection</a:t>
            </a:r>
          </a:p>
          <a:p>
            <a:pPr marL="214313" indent="-214313">
              <a:buFont typeface="Arial" panose="020B0604020202020204" pitchFamily="34" charset="0"/>
              <a:buChar char="•"/>
            </a:pPr>
            <a:r>
              <a:rPr lang="en-US" dirty="0" smtClean="0"/>
              <a:t>Shaklee Strategies Forum Fall 2016 #8  Strategies behind 5 Day Reset &amp; Detox</a:t>
            </a:r>
          </a:p>
          <a:p>
            <a:pPr marL="214313" indent="-214313">
              <a:buFont typeface="Arial" panose="020B0604020202020204" pitchFamily="34" charset="0"/>
              <a:buChar char="•"/>
            </a:pPr>
            <a:r>
              <a:rPr lang="en-US" dirty="0" smtClean="0"/>
              <a:t>Shaklee Strategies Forum Fall 2016 #10 Products for Healthy Digestion</a:t>
            </a:r>
          </a:p>
          <a:p>
            <a:pPr marL="214313" indent="-214313">
              <a:buFont typeface="Arial" panose="020B0604020202020204" pitchFamily="34" charset="0"/>
              <a:buChar char="•"/>
            </a:pPr>
            <a:r>
              <a:rPr lang="en-US" dirty="0" smtClean="0"/>
              <a:t>Shaklee Strategies Forum Fall 2016 #13 Products for Mind, Mood &amp; Stress</a:t>
            </a:r>
          </a:p>
          <a:p>
            <a:pPr marL="214313" indent="-214313">
              <a:buFont typeface="Arial" panose="020B0604020202020204" pitchFamily="34" charset="0"/>
              <a:buChar char="•"/>
            </a:pPr>
            <a:endParaRPr lang="en-US" dirty="0" smtClean="0"/>
          </a:p>
        </p:txBody>
      </p:sp>
    </p:spTree>
    <p:extLst>
      <p:ext uri="{BB962C8B-B14F-4D97-AF65-F5344CB8AC3E}">
        <p14:creationId xmlns:p14="http://schemas.microsoft.com/office/powerpoint/2010/main" val="330132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349094"/>
            <a:ext cx="8420256" cy="438582"/>
          </a:xfrm>
          <a:prstGeom prst="rect">
            <a:avLst/>
          </a:prstGeom>
          <a:noFill/>
          <a:ln>
            <a:solidFill>
              <a:schemeClr val="accent1"/>
            </a:solidFill>
          </a:ln>
        </p:spPr>
        <p:txBody>
          <a:bodyPr wrap="square" lIns="68580" tIns="34290" rIns="68580" bIns="34290" rtlCol="0">
            <a:spAutoFit/>
          </a:bodyPr>
          <a:lstStyle/>
          <a:p>
            <a:pPr algn="ctr"/>
            <a:r>
              <a:rPr lang="en-US" sz="2400" dirty="0" smtClean="0"/>
              <a:t>Webinars on </a:t>
            </a:r>
            <a:r>
              <a:rPr lang="en-US" sz="2400" dirty="0" smtClean="0"/>
              <a:t>Prospecting </a:t>
            </a:r>
            <a:r>
              <a:rPr lang="en-US" sz="2400" dirty="0" smtClean="0"/>
              <a:t>for Business Partners </a:t>
            </a:r>
            <a:r>
              <a:rPr lang="mr-IN" sz="2400" dirty="0" smtClean="0"/>
              <a:t>–</a:t>
            </a:r>
            <a:endParaRPr lang="en-US" sz="2400" dirty="0" smtClean="0"/>
          </a:p>
        </p:txBody>
      </p:sp>
      <p:sp>
        <p:nvSpPr>
          <p:cNvPr id="3" name="TextBox 2"/>
          <p:cNvSpPr txBox="1"/>
          <p:nvPr/>
        </p:nvSpPr>
        <p:spPr>
          <a:xfrm>
            <a:off x="315698" y="1049900"/>
            <a:ext cx="8420256" cy="3947234"/>
          </a:xfrm>
          <a:prstGeom prst="rect">
            <a:avLst/>
          </a:prstGeom>
          <a:noFill/>
        </p:spPr>
        <p:txBody>
          <a:bodyPr wrap="square" lIns="68580" tIns="34290" rIns="68580" bIns="34290" rtlCol="0">
            <a:spAutoFit/>
          </a:bodyPr>
          <a:lstStyle/>
          <a:p>
            <a:r>
              <a:rPr lang="en-US" dirty="0"/>
              <a:t>From </a:t>
            </a:r>
            <a:r>
              <a:rPr lang="en-US" dirty="0">
                <a:hlinkClick r:id="rId2"/>
              </a:rPr>
              <a:t>www.betterfuturestartstoday.com</a:t>
            </a:r>
            <a:r>
              <a:rPr lang="en-US" dirty="0"/>
              <a:t> /____(Your name)</a:t>
            </a:r>
          </a:p>
          <a:p>
            <a:pPr marL="214313" indent="-214313">
              <a:buFont typeface="Arial" panose="020B0604020202020204" pitchFamily="34" charset="0"/>
              <a:buChar char="•"/>
            </a:pPr>
            <a:r>
              <a:rPr lang="en-US" dirty="0" smtClean="0"/>
              <a:t>Shaklee Strategies Forum Fall 2016 #4 Laura Evans – Corporate Executive to Master Coordinator</a:t>
            </a:r>
          </a:p>
          <a:p>
            <a:pPr marL="214313" indent="-214313">
              <a:buFont typeface="Arial" panose="020B0604020202020204" pitchFamily="34" charset="0"/>
              <a:buChar char="•"/>
            </a:pPr>
            <a:r>
              <a:rPr lang="en-US" dirty="0" smtClean="0"/>
              <a:t>Shaklee Strategies Forum Fall 2016 #5 Charlene </a:t>
            </a:r>
            <a:r>
              <a:rPr lang="en-US" dirty="0" err="1" smtClean="0"/>
              <a:t>Fike</a:t>
            </a:r>
            <a:r>
              <a:rPr lang="en-US" dirty="0" smtClean="0"/>
              <a:t> – How Shaklee Business funds Non-Profit work</a:t>
            </a:r>
          </a:p>
          <a:p>
            <a:pPr marL="214313" indent="-214313">
              <a:buFont typeface="Arial" panose="020B0604020202020204" pitchFamily="34" charset="0"/>
              <a:buChar char="•"/>
            </a:pPr>
            <a:r>
              <a:rPr lang="en-US" dirty="0" smtClean="0"/>
              <a:t> Shaklee Strategies Forum Fall 2016  #9 Harper &amp; Ryan Guerra Story</a:t>
            </a:r>
          </a:p>
          <a:p>
            <a:pPr marL="214313" indent="-214313">
              <a:buFont typeface="Arial" panose="020B0604020202020204" pitchFamily="34" charset="0"/>
              <a:buChar char="•"/>
            </a:pPr>
            <a:r>
              <a:rPr lang="en-US" dirty="0" smtClean="0"/>
              <a:t>8 Weeks to Director #5: Identifying Business Partners</a:t>
            </a:r>
          </a:p>
          <a:p>
            <a:pPr marL="214313" indent="-214313">
              <a:buFont typeface="Arial" panose="020B0604020202020204" pitchFamily="34" charset="0"/>
              <a:buChar char="•"/>
            </a:pPr>
            <a:r>
              <a:rPr lang="en-US" dirty="0"/>
              <a:t>Journey to Executive Coordinator #3:  Prospecting </a:t>
            </a:r>
            <a:r>
              <a:rPr lang="en-US" dirty="0" smtClean="0"/>
              <a:t>101</a:t>
            </a:r>
          </a:p>
          <a:p>
            <a:pPr marL="214313" indent="-214313">
              <a:buFont typeface="Arial" panose="020B0604020202020204" pitchFamily="34" charset="0"/>
              <a:buChar char="•"/>
            </a:pPr>
            <a:r>
              <a:rPr lang="en-US" dirty="0"/>
              <a:t>100 Days to Amazing Fall 2015:  The Role of the Leader </a:t>
            </a:r>
            <a:r>
              <a:rPr lang="en-US" dirty="0" smtClean="0"/>
              <a:t>in Moving </a:t>
            </a:r>
            <a:r>
              <a:rPr lang="en-US" dirty="0"/>
              <a:t>People from Interested to </a:t>
            </a:r>
            <a:r>
              <a:rPr lang="en-US" dirty="0" smtClean="0"/>
              <a:t>Committed</a:t>
            </a:r>
          </a:p>
          <a:p>
            <a:pPr marL="214313" indent="-214313">
              <a:buFont typeface="Arial" panose="020B0604020202020204" pitchFamily="34" charset="0"/>
              <a:buChar char="•"/>
            </a:pPr>
            <a:r>
              <a:rPr lang="en-US" dirty="0" smtClean="0"/>
              <a:t>100 Days to Amazing Fall 2015:  Understanding the Value and Appeal of Home Businesses in Today’s Economy</a:t>
            </a:r>
          </a:p>
          <a:p>
            <a:pPr marL="214313" indent="-214313">
              <a:buFont typeface="Arial" panose="020B0604020202020204" pitchFamily="34" charset="0"/>
              <a:buChar char="•"/>
            </a:pPr>
            <a:r>
              <a:rPr lang="en-US" dirty="0" smtClean="0"/>
              <a:t>Any of the Power of the Profession Webinars</a:t>
            </a:r>
          </a:p>
          <a:p>
            <a:endParaRPr lang="en-US" dirty="0"/>
          </a:p>
        </p:txBody>
      </p:sp>
      <p:sp>
        <p:nvSpPr>
          <p:cNvPr id="5" name="TextBox 4"/>
          <p:cNvSpPr txBox="1"/>
          <p:nvPr/>
        </p:nvSpPr>
        <p:spPr>
          <a:xfrm>
            <a:off x="7815160" y="462780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523251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588774"/>
            <a:ext cx="7578219" cy="561692"/>
          </a:xfrm>
          <a:prstGeom prst="rect">
            <a:avLst/>
          </a:prstGeom>
          <a:noFill/>
          <a:ln>
            <a:solidFill>
              <a:schemeClr val="accent1"/>
            </a:solidFill>
          </a:ln>
        </p:spPr>
        <p:txBody>
          <a:bodyPr wrap="square" lIns="68580" tIns="34290" rIns="68580" bIns="34290" rtlCol="0">
            <a:spAutoFit/>
          </a:bodyPr>
          <a:lstStyle/>
          <a:p>
            <a:pPr algn="ctr"/>
            <a:r>
              <a:rPr lang="en-US" sz="3200" dirty="0" smtClean="0"/>
              <a:t>Additional</a:t>
            </a:r>
            <a:r>
              <a:rPr lang="en-US" sz="3200" dirty="0" smtClean="0"/>
              <a:t> </a:t>
            </a:r>
            <a:r>
              <a:rPr lang="en-US" sz="3200" dirty="0" smtClean="0"/>
              <a:t>Resources </a:t>
            </a:r>
            <a:r>
              <a:rPr lang="en-US" sz="3200" dirty="0" smtClean="0"/>
              <a:t>to Learn </a:t>
            </a:r>
            <a:r>
              <a:rPr lang="en-US" sz="3200" dirty="0" smtClean="0"/>
              <a:t>Prospecting</a:t>
            </a:r>
            <a:endParaRPr lang="en-US" sz="3200" dirty="0"/>
          </a:p>
        </p:txBody>
      </p:sp>
      <p:sp>
        <p:nvSpPr>
          <p:cNvPr id="3" name="TextBox 2"/>
          <p:cNvSpPr txBox="1"/>
          <p:nvPr/>
        </p:nvSpPr>
        <p:spPr>
          <a:xfrm>
            <a:off x="440872" y="1740520"/>
            <a:ext cx="8420256" cy="2285241"/>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dirty="0" smtClean="0"/>
              <a:t>From </a:t>
            </a:r>
            <a:r>
              <a:rPr lang="en-US" dirty="0" smtClean="0">
                <a:hlinkClick r:id="rId2"/>
              </a:rPr>
              <a:t>www.BetterFutureStartsToday.com/_______your</a:t>
            </a:r>
            <a:r>
              <a:rPr lang="en-US" dirty="0" smtClean="0"/>
              <a:t> name</a:t>
            </a:r>
          </a:p>
          <a:p>
            <a:r>
              <a:rPr lang="en-US" dirty="0"/>
              <a:t>	</a:t>
            </a:r>
            <a:r>
              <a:rPr lang="en-US" dirty="0" smtClean="0"/>
              <a:t>--8 </a:t>
            </a:r>
            <a:r>
              <a:rPr lang="en-US" dirty="0"/>
              <a:t>weeks to Director #</a:t>
            </a:r>
            <a:r>
              <a:rPr lang="en-US" dirty="0" smtClean="0"/>
              <a:t>2: Communication Skills</a:t>
            </a:r>
          </a:p>
          <a:p>
            <a:r>
              <a:rPr lang="en-US" dirty="0" smtClean="0"/>
              <a:t>	--New </a:t>
            </a:r>
            <a:r>
              <a:rPr lang="en-US" dirty="0"/>
              <a:t>Strategies for Building a Shaklee Business #4:  Taking Conversations Off-Line</a:t>
            </a:r>
            <a:endParaRPr lang="en-US" dirty="0" smtClean="0"/>
          </a:p>
          <a:p>
            <a:r>
              <a:rPr lang="en-US" dirty="0" smtClean="0"/>
              <a:t>	--8 </a:t>
            </a:r>
            <a:r>
              <a:rPr lang="en-US" dirty="0"/>
              <a:t>Weeks to Director #6:  Servicing our </a:t>
            </a:r>
            <a:r>
              <a:rPr lang="en-US" dirty="0" smtClean="0"/>
              <a:t>Customers (Referrals section)</a:t>
            </a:r>
          </a:p>
          <a:p>
            <a:endParaRPr lang="en-US" dirty="0" smtClean="0"/>
          </a:p>
          <a:p>
            <a:pPr marL="214313" indent="-214313">
              <a:buFont typeface="Arial" panose="020B0604020202020204" pitchFamily="34" charset="0"/>
              <a:buChar char="•"/>
            </a:pPr>
            <a:r>
              <a:rPr lang="en-US" dirty="0" smtClean="0"/>
              <a:t>Shaklee University Module #2 – suggested scripts; how to get the conversation started; how to share a video; conversational approaches</a:t>
            </a:r>
          </a:p>
          <a:p>
            <a:pPr marL="214313" indent="-214313">
              <a:buFont typeface="Arial" panose="020B0604020202020204" pitchFamily="34" charset="0"/>
              <a:buChar char="•"/>
            </a:pPr>
            <a:endParaRPr lang="en-US" dirty="0"/>
          </a:p>
        </p:txBody>
      </p:sp>
    </p:spTree>
    <p:extLst>
      <p:ext uri="{BB962C8B-B14F-4D97-AF65-F5344CB8AC3E}">
        <p14:creationId xmlns:p14="http://schemas.microsoft.com/office/powerpoint/2010/main" val="393133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419441"/>
            <a:ext cx="8110461" cy="561692"/>
          </a:xfrm>
          <a:prstGeom prst="rect">
            <a:avLst/>
          </a:prstGeom>
          <a:noFill/>
          <a:ln>
            <a:solidFill>
              <a:schemeClr val="accent1"/>
            </a:solidFill>
          </a:ln>
        </p:spPr>
        <p:txBody>
          <a:bodyPr wrap="square" lIns="68580" tIns="34290" rIns="68580" bIns="34290" rtlCol="0">
            <a:spAutoFit/>
          </a:bodyPr>
          <a:lstStyle/>
          <a:p>
            <a:pPr algn="ctr"/>
            <a:r>
              <a:rPr lang="en-US" sz="3200" dirty="0" smtClean="0"/>
              <a:t>Webinars</a:t>
            </a:r>
            <a:r>
              <a:rPr lang="en-US" sz="3200" dirty="0" smtClean="0"/>
              <a:t> for Getting Your Business Started</a:t>
            </a:r>
            <a:endParaRPr lang="en-US" sz="3200" dirty="0"/>
          </a:p>
        </p:txBody>
      </p:sp>
      <p:sp>
        <p:nvSpPr>
          <p:cNvPr id="3" name="TextBox 2"/>
          <p:cNvSpPr txBox="1"/>
          <p:nvPr/>
        </p:nvSpPr>
        <p:spPr>
          <a:xfrm>
            <a:off x="440872" y="1215586"/>
            <a:ext cx="8420256" cy="3393237"/>
          </a:xfrm>
          <a:prstGeom prst="rect">
            <a:avLst/>
          </a:prstGeom>
          <a:noFill/>
        </p:spPr>
        <p:txBody>
          <a:bodyPr wrap="square" lIns="68580" tIns="34290" rIns="68580" bIns="34290" rtlCol="0">
            <a:spAutoFit/>
          </a:bodyPr>
          <a:lstStyle/>
          <a:p>
            <a:pPr marL="285750" indent="-285750">
              <a:buFont typeface="Arial" panose="020B0604020202020204" pitchFamily="34" charset="0"/>
              <a:buChar char="•"/>
            </a:pPr>
            <a:r>
              <a:rPr lang="en-US" dirty="0"/>
              <a:t>All Modules of Shaklee University: #1-#8</a:t>
            </a:r>
          </a:p>
          <a:p>
            <a:r>
              <a:rPr lang="en-US" dirty="0" smtClean="0"/>
              <a:t>From </a:t>
            </a:r>
            <a:r>
              <a:rPr lang="en-US" dirty="0">
                <a:hlinkClick r:id="rId2"/>
              </a:rPr>
              <a:t>www.betterfuturestartstoday.com</a:t>
            </a:r>
            <a:r>
              <a:rPr lang="en-US" dirty="0"/>
              <a:t> /____(Your name)</a:t>
            </a:r>
            <a:endParaRPr lang="en-US" dirty="0" smtClean="0"/>
          </a:p>
          <a:p>
            <a:pPr marL="214313" indent="-214313">
              <a:buFont typeface="Arial" panose="020B0604020202020204" pitchFamily="34" charset="0"/>
              <a:buChar char="•"/>
            </a:pPr>
            <a:r>
              <a:rPr lang="en-US" dirty="0" smtClean="0"/>
              <a:t>8 Weeks to Director: #1-#8</a:t>
            </a:r>
          </a:p>
          <a:p>
            <a:pPr marL="214313" indent="-214313">
              <a:buFont typeface="Arial" panose="020B0604020202020204" pitchFamily="34" charset="0"/>
              <a:buChar char="•"/>
            </a:pPr>
            <a:r>
              <a:rPr lang="en-US" dirty="0" smtClean="0"/>
              <a:t>New </a:t>
            </a:r>
            <a:r>
              <a:rPr lang="en-US" dirty="0"/>
              <a:t>Strategies for Building a Shaklee Business #4:  Taking Conversations Off-Line</a:t>
            </a:r>
            <a:endParaRPr lang="en-US" dirty="0" smtClean="0"/>
          </a:p>
          <a:p>
            <a:pPr marL="214313" indent="-214313">
              <a:buFont typeface="Arial" panose="020B0604020202020204" pitchFamily="34" charset="0"/>
              <a:buChar char="•"/>
            </a:pPr>
            <a:r>
              <a:rPr lang="en-US" dirty="0" smtClean="0"/>
              <a:t>100 </a:t>
            </a:r>
            <a:r>
              <a:rPr lang="en-US" dirty="0"/>
              <a:t>Days to Amazing #12:  The Art of Closing and Next </a:t>
            </a:r>
            <a:r>
              <a:rPr lang="en-US" dirty="0" smtClean="0"/>
              <a:t>Steps</a:t>
            </a:r>
            <a:endParaRPr lang="en-US" dirty="0"/>
          </a:p>
          <a:p>
            <a:pPr marL="214313" indent="-214313">
              <a:buFont typeface="Arial" panose="020B0604020202020204" pitchFamily="34" charset="0"/>
              <a:buChar char="•"/>
            </a:pPr>
            <a:r>
              <a:rPr lang="en-US" dirty="0"/>
              <a:t>100 Days to Amazing: Role of Leader in Serving </a:t>
            </a:r>
            <a:r>
              <a:rPr lang="en-US" dirty="0" smtClean="0"/>
              <a:t>Customers</a:t>
            </a:r>
          </a:p>
          <a:p>
            <a:pPr marL="214313" indent="-214313">
              <a:buFont typeface="Arial" panose="020B0604020202020204" pitchFamily="34" charset="0"/>
              <a:buChar char="•"/>
            </a:pPr>
            <a:r>
              <a:rPr lang="en-US" dirty="0" smtClean="0"/>
              <a:t>100 </a:t>
            </a:r>
            <a:r>
              <a:rPr lang="en-US" dirty="0"/>
              <a:t>Days to Amazing Fall 2015:  The Role of the Leader in Moving People from Interested to Committed</a:t>
            </a:r>
            <a:endParaRPr lang="en-US" dirty="0" smtClean="0"/>
          </a:p>
          <a:p>
            <a:pPr marL="214313" indent="-214313">
              <a:buFont typeface="Arial" panose="020B0604020202020204" pitchFamily="34" charset="0"/>
              <a:buChar char="•"/>
            </a:pPr>
            <a:r>
              <a:rPr lang="en-US" dirty="0" smtClean="0"/>
              <a:t>New Strategies for Building a Shaklee Business #1: In Home Events</a:t>
            </a:r>
          </a:p>
          <a:p>
            <a:pPr marL="214313" indent="-214313">
              <a:buFont typeface="Arial" panose="020B0604020202020204" pitchFamily="34" charset="0"/>
              <a:buChar char="•"/>
            </a:pPr>
            <a:r>
              <a:rPr lang="en-US" dirty="0" smtClean="0"/>
              <a:t>Shaklee Strategies Forum #12:  New Directors Take Off Plan</a:t>
            </a:r>
          </a:p>
          <a:p>
            <a:pPr marL="214313" indent="-214313">
              <a:buFont typeface="Arial" panose="020B0604020202020204" pitchFamily="34" charset="0"/>
              <a:buChar char="•"/>
            </a:pPr>
            <a:r>
              <a:rPr lang="en-US" dirty="0"/>
              <a:t>Shaklee Strategies Forum Fall 2016 #14 Putting it all together into a </a:t>
            </a:r>
            <a:r>
              <a:rPr lang="en-US" dirty="0" smtClean="0"/>
              <a:t>System</a:t>
            </a:r>
            <a:endParaRPr lang="en-US" dirty="0"/>
          </a:p>
          <a:p>
            <a:endParaRPr lang="en-US" dirty="0"/>
          </a:p>
        </p:txBody>
      </p:sp>
    </p:spTree>
    <p:extLst>
      <p:ext uri="{BB962C8B-B14F-4D97-AF65-F5344CB8AC3E}">
        <p14:creationId xmlns:p14="http://schemas.microsoft.com/office/powerpoint/2010/main" val="3589040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11627" r="-111627"/>
          <a:stretch>
            <a:fillRect/>
          </a:stretch>
        </p:blipFill>
        <p:spPr>
          <a:xfrm>
            <a:off x="575735" y="406398"/>
            <a:ext cx="12581466" cy="4476090"/>
          </a:xfrm>
        </p:spPr>
      </p:pic>
      <p:sp>
        <p:nvSpPr>
          <p:cNvPr id="5" name="TextBox 4"/>
          <p:cNvSpPr txBox="1"/>
          <p:nvPr/>
        </p:nvSpPr>
        <p:spPr>
          <a:xfrm>
            <a:off x="575735" y="643467"/>
            <a:ext cx="3911598" cy="4154983"/>
          </a:xfrm>
          <a:prstGeom prst="rect">
            <a:avLst/>
          </a:prstGeom>
          <a:noFill/>
        </p:spPr>
        <p:txBody>
          <a:bodyPr wrap="square" rtlCol="0">
            <a:spAutoFit/>
          </a:bodyPr>
          <a:lstStyle/>
          <a:p>
            <a:r>
              <a:rPr lang="en-US" sz="2400" dirty="0" smtClean="0"/>
              <a:t>When you become a Key Coordinator </a:t>
            </a:r>
            <a:r>
              <a:rPr lang="mr-IN" sz="2400" dirty="0" smtClean="0"/>
              <a:t>…</a:t>
            </a:r>
            <a:endParaRPr lang="en-US" sz="2400" dirty="0" smtClean="0"/>
          </a:p>
          <a:p>
            <a:endParaRPr lang="en-US" sz="2400" dirty="0"/>
          </a:p>
          <a:p>
            <a:r>
              <a:rPr lang="en-US" sz="2400" dirty="0" smtClean="0"/>
              <a:t>You will receive a beautiful gold women’s bracelet elegant and men’s watch </a:t>
            </a:r>
            <a:r>
              <a:rPr lang="mr-IN" sz="2400" dirty="0" smtClean="0"/>
              <a:t>…</a:t>
            </a:r>
            <a:endParaRPr lang="en-US" sz="2400" dirty="0" smtClean="0"/>
          </a:p>
          <a:p>
            <a:r>
              <a:rPr lang="en-US" sz="2400" dirty="0" smtClean="0"/>
              <a:t>And</a:t>
            </a:r>
          </a:p>
          <a:p>
            <a:r>
              <a:rPr lang="en-US" sz="2400" dirty="0" smtClean="0"/>
              <a:t>You will be invited into the Circ</a:t>
            </a:r>
            <a:r>
              <a:rPr lang="en-US" sz="2400" dirty="0"/>
              <a:t>l</a:t>
            </a:r>
            <a:r>
              <a:rPr lang="en-US" sz="2400" dirty="0" smtClean="0"/>
              <a:t>e of Excellence joining other Key Coordinators on their journey to Master</a:t>
            </a:r>
            <a:r>
              <a:rPr lang="en-US" sz="2400" dirty="0" smtClean="0"/>
              <a:t>.   </a:t>
            </a:r>
            <a:r>
              <a:rPr lang="en-US" dirty="0" err="1" smtClean="0"/>
              <a:t>ang</a:t>
            </a:r>
            <a:endParaRPr lang="en-US" dirty="0"/>
          </a:p>
        </p:txBody>
      </p:sp>
    </p:spTree>
    <p:extLst>
      <p:ext uri="{BB962C8B-B14F-4D97-AF65-F5344CB8AC3E}">
        <p14:creationId xmlns:p14="http://schemas.microsoft.com/office/powerpoint/2010/main" val="12334298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Archived Webinars</a:t>
            </a:r>
            <a:r>
              <a:rPr lang="en-US" sz="3600" dirty="0" smtClean="0"/>
              <a:t> </a:t>
            </a:r>
            <a:r>
              <a:rPr lang="en-US" sz="3600" dirty="0" smtClean="0"/>
              <a:t>for Organization</a:t>
            </a:r>
            <a:endParaRPr lang="en-US" sz="3600" dirty="0"/>
          </a:p>
        </p:txBody>
      </p:sp>
      <p:sp>
        <p:nvSpPr>
          <p:cNvPr id="4" name="TextBox 3"/>
          <p:cNvSpPr txBox="1"/>
          <p:nvPr/>
        </p:nvSpPr>
        <p:spPr>
          <a:xfrm>
            <a:off x="756518" y="1289370"/>
            <a:ext cx="5668347" cy="923330"/>
          </a:xfrm>
          <a:prstGeom prst="rect">
            <a:avLst/>
          </a:prstGeom>
          <a:noFill/>
        </p:spPr>
        <p:txBody>
          <a:bodyPr wrap="none" rtlCol="0">
            <a:spAutoFit/>
          </a:bodyPr>
          <a:lstStyle/>
          <a:p>
            <a:r>
              <a:rPr lang="en-US" dirty="0"/>
              <a:t>From </a:t>
            </a:r>
            <a:r>
              <a:rPr lang="en-US" dirty="0">
                <a:hlinkClick r:id="rId2"/>
              </a:rPr>
              <a:t>www.betterfuturestartstoday.com</a:t>
            </a:r>
            <a:r>
              <a:rPr lang="en-US" dirty="0"/>
              <a:t> /____(Your name)</a:t>
            </a:r>
            <a:endParaRPr lang="en-US" dirty="0" smtClean="0"/>
          </a:p>
          <a:p>
            <a:pPr marL="285750" indent="-285750">
              <a:buFont typeface="Arial" panose="020B0604020202020204" pitchFamily="34" charset="0"/>
              <a:buChar char="•"/>
            </a:pPr>
            <a:r>
              <a:rPr lang="en-US" dirty="0" smtClean="0"/>
              <a:t>8 Weeks to Director #1 Getting off to a strong start</a:t>
            </a:r>
          </a:p>
          <a:p>
            <a:pPr marL="285750" indent="-285750">
              <a:buFont typeface="Arial" panose="020B0604020202020204" pitchFamily="34" charset="0"/>
              <a:buChar char="•"/>
            </a:pPr>
            <a:r>
              <a:rPr lang="en-US" dirty="0" smtClean="0"/>
              <a:t>8 Weeks to Director #7 The Power of the Plan</a:t>
            </a:r>
            <a:endParaRPr lang="en-US" dirty="0"/>
          </a:p>
        </p:txBody>
      </p:sp>
    </p:spTree>
    <p:extLst>
      <p:ext uri="{BB962C8B-B14F-4D97-AF65-F5344CB8AC3E}">
        <p14:creationId xmlns:p14="http://schemas.microsoft.com/office/powerpoint/2010/main" val="7712114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OpportunityDVD_English_071410_nopage#s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7112000"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3497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Recommended Reading</a:t>
            </a:r>
            <a:endParaRPr lang="en-US" sz="3200" dirty="0"/>
          </a:p>
        </p:txBody>
      </p:sp>
      <p:sp>
        <p:nvSpPr>
          <p:cNvPr id="3" name="Content Placeholder 2"/>
          <p:cNvSpPr>
            <a:spLocks noGrp="1"/>
          </p:cNvSpPr>
          <p:nvPr>
            <p:ph idx="1"/>
          </p:nvPr>
        </p:nvSpPr>
        <p:spPr/>
        <p:txBody>
          <a:bodyPr>
            <a:normAutofit/>
          </a:bodyPr>
          <a:lstStyle/>
          <a:p>
            <a:r>
              <a:rPr lang="en-US" sz="2000" dirty="0" err="1" smtClean="0"/>
              <a:t>Brene</a:t>
            </a:r>
            <a:r>
              <a:rPr lang="en-US" sz="2000" dirty="0" smtClean="0"/>
              <a:t> Brown – Rising Strong</a:t>
            </a:r>
          </a:p>
          <a:p>
            <a:r>
              <a:rPr lang="en-US" sz="2000" dirty="0" err="1" smtClean="0"/>
              <a:t>Brene</a:t>
            </a:r>
            <a:r>
              <a:rPr lang="en-US" sz="2000" dirty="0" smtClean="0"/>
              <a:t> Brown </a:t>
            </a:r>
            <a:r>
              <a:rPr lang="mr-IN" sz="2000" dirty="0" smtClean="0"/>
              <a:t>–</a:t>
            </a:r>
            <a:r>
              <a:rPr lang="en-US" sz="2000" dirty="0" smtClean="0"/>
              <a:t> Daring Greatly</a:t>
            </a:r>
          </a:p>
          <a:p>
            <a:r>
              <a:rPr lang="en-US" sz="2000" dirty="0" smtClean="0"/>
              <a:t>Tara Mohr </a:t>
            </a:r>
            <a:r>
              <a:rPr lang="mr-IN" sz="2000" dirty="0" smtClean="0"/>
              <a:t>–</a:t>
            </a:r>
            <a:r>
              <a:rPr lang="en-US" sz="2000" dirty="0" smtClean="0"/>
              <a:t> Playing Big</a:t>
            </a:r>
          </a:p>
          <a:p>
            <a:r>
              <a:rPr lang="en-US" sz="2000" dirty="0" smtClean="0"/>
              <a:t>John Maxwell </a:t>
            </a:r>
            <a:r>
              <a:rPr lang="mr-IN" sz="2000" dirty="0" smtClean="0"/>
              <a:t>–</a:t>
            </a:r>
            <a:r>
              <a:rPr lang="en-US" sz="2000" dirty="0" smtClean="0"/>
              <a:t> </a:t>
            </a:r>
            <a:r>
              <a:rPr lang="en-US" sz="2000" dirty="0" smtClean="0"/>
              <a:t>How Successful People Lead</a:t>
            </a:r>
            <a:endParaRPr lang="en-US" sz="2000" dirty="0" smtClean="0"/>
          </a:p>
          <a:p>
            <a:r>
              <a:rPr lang="en-US" sz="2000" dirty="0" smtClean="0"/>
              <a:t>Miracle Morning</a:t>
            </a:r>
          </a:p>
          <a:p>
            <a:r>
              <a:rPr lang="en-US" sz="2000" dirty="0" smtClean="0"/>
              <a:t>Flip Flop CEO  </a:t>
            </a:r>
            <a:endParaRPr lang="en-US" sz="2000" dirty="0"/>
          </a:p>
        </p:txBody>
      </p:sp>
    </p:spTree>
    <p:extLst>
      <p:ext uri="{BB962C8B-B14F-4D97-AF65-F5344CB8AC3E}">
        <p14:creationId xmlns:p14="http://schemas.microsoft.com/office/powerpoint/2010/main" val="36453543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Previous Webinars &amp; Resources on Getting Un-Stuck</a:t>
            </a:r>
            <a:br>
              <a:rPr lang="en-US" sz="3200" dirty="0" smtClean="0"/>
            </a:br>
            <a:endParaRPr lang="en-US" sz="3200" dirty="0"/>
          </a:p>
        </p:txBody>
      </p:sp>
      <p:sp>
        <p:nvSpPr>
          <p:cNvPr id="3" name="Content Placeholder 2"/>
          <p:cNvSpPr>
            <a:spLocks noGrp="1"/>
          </p:cNvSpPr>
          <p:nvPr>
            <p:ph idx="1"/>
          </p:nvPr>
        </p:nvSpPr>
        <p:spPr>
          <a:xfrm>
            <a:off x="457200" y="1200151"/>
            <a:ext cx="8686800" cy="3394472"/>
          </a:xfrm>
        </p:spPr>
        <p:txBody>
          <a:bodyPr>
            <a:normAutofit/>
          </a:bodyPr>
          <a:lstStyle/>
          <a:p>
            <a:r>
              <a:rPr lang="en-US" sz="2000" i="1" dirty="0"/>
              <a:t>The 21 Indispensable Qualities Of A Leader: </a:t>
            </a:r>
            <a:endParaRPr lang="en-US" sz="2000" dirty="0"/>
          </a:p>
          <a:p>
            <a:pPr marL="0" indent="0">
              <a:buNone/>
            </a:pPr>
            <a:r>
              <a:rPr lang="en-US" sz="2000" i="1" dirty="0"/>
              <a:t> </a:t>
            </a:r>
            <a:r>
              <a:rPr lang="en-US" sz="2000" i="1" dirty="0" smtClean="0"/>
              <a:t>	Becoming </a:t>
            </a:r>
            <a:r>
              <a:rPr lang="en-US" sz="2000" i="1" dirty="0"/>
              <a:t>the Person Others Will Want to Follow </a:t>
            </a:r>
            <a:r>
              <a:rPr lang="en-US" sz="2000" dirty="0"/>
              <a:t>	</a:t>
            </a:r>
            <a:r>
              <a:rPr lang="en-US" sz="2000" dirty="0" smtClean="0"/>
              <a:t>by </a:t>
            </a:r>
            <a:r>
              <a:rPr lang="en-US" sz="2000" dirty="0"/>
              <a:t>John </a:t>
            </a:r>
            <a:r>
              <a:rPr lang="en-US" sz="2000" dirty="0" smtClean="0"/>
              <a:t>Maxwell</a:t>
            </a:r>
          </a:p>
          <a:p>
            <a:r>
              <a:rPr lang="en-US" sz="2000" dirty="0" smtClean="0"/>
              <a:t>100 Days to Amazing #14 </a:t>
            </a:r>
            <a:r>
              <a:rPr lang="mr-IN" sz="2000" dirty="0" smtClean="0"/>
              <a:t>–</a:t>
            </a:r>
            <a:r>
              <a:rPr lang="en-US" sz="2000" dirty="0" smtClean="0"/>
              <a:t> Perseverance       Dec 2015 with Margaret </a:t>
            </a:r>
            <a:r>
              <a:rPr lang="en-US" sz="2000" dirty="0" err="1" smtClean="0"/>
              <a:t>Trost</a:t>
            </a:r>
            <a:endParaRPr lang="en-US" sz="2000" dirty="0"/>
          </a:p>
          <a:p>
            <a:endParaRPr lang="en-US" sz="2000" dirty="0"/>
          </a:p>
        </p:txBody>
      </p:sp>
    </p:spTree>
    <p:extLst>
      <p:ext uri="{BB962C8B-B14F-4D97-AF65-F5344CB8AC3E}">
        <p14:creationId xmlns:p14="http://schemas.microsoft.com/office/powerpoint/2010/main" val="29430715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4294967295"/>
          </p:nvPr>
        </p:nvSpPr>
        <p:spPr>
          <a:xfrm>
            <a:off x="1752071" y="1200150"/>
            <a:ext cx="5580062" cy="3394075"/>
          </a:xfrm>
        </p:spPr>
        <p:txBody>
          <a:bodyPr/>
          <a:lstStyle/>
          <a:p>
            <a:pPr marL="0" indent="0" algn="ctr">
              <a:buNone/>
            </a:pPr>
            <a:r>
              <a:rPr lang="en-US" dirty="0" smtClean="0"/>
              <a:t>How we spend our days is how we spend our lives. </a:t>
            </a:r>
          </a:p>
          <a:p>
            <a:pPr marL="0" indent="0" algn="ctr">
              <a:buNone/>
            </a:pPr>
            <a:r>
              <a:rPr lang="en-US" dirty="0" smtClean="0"/>
              <a:t>What we do with this hour and with that one, </a:t>
            </a:r>
          </a:p>
          <a:p>
            <a:pPr marL="0" indent="0" algn="ctr">
              <a:buNone/>
            </a:pPr>
            <a:r>
              <a:rPr lang="en-US" dirty="0" smtClean="0"/>
              <a:t>is what we are doing.</a:t>
            </a:r>
          </a:p>
          <a:p>
            <a:pPr marL="0" indent="0" algn="ctr">
              <a:buNone/>
            </a:pPr>
            <a:r>
              <a:rPr lang="en-US" dirty="0" smtClean="0"/>
              <a:t> </a:t>
            </a:r>
            <a:r>
              <a:rPr lang="en-US" sz="2400" b="1" i="1" dirty="0"/>
              <a:t>-Annie Dillard</a:t>
            </a:r>
            <a:endParaRPr lang="en-US" sz="2400" dirty="0"/>
          </a:p>
        </p:txBody>
      </p:sp>
    </p:spTree>
    <p:extLst>
      <p:ext uri="{BB962C8B-B14F-4D97-AF65-F5344CB8AC3E}">
        <p14:creationId xmlns:p14="http://schemas.microsoft.com/office/powerpoint/2010/main" val="22875147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646"/>
            <a:ext cx="9144000" cy="5141854"/>
          </a:xfrm>
          <a:prstGeom prst="rect">
            <a:avLst/>
          </a:prstGeom>
        </p:spPr>
      </p:pic>
      <p:sp>
        <p:nvSpPr>
          <p:cNvPr id="3" name="Content Placeholder 2"/>
          <p:cNvSpPr>
            <a:spLocks noGrp="1"/>
          </p:cNvSpPr>
          <p:nvPr>
            <p:ph idx="4294967295"/>
          </p:nvPr>
        </p:nvSpPr>
        <p:spPr>
          <a:xfrm>
            <a:off x="1055158" y="348721"/>
            <a:ext cx="7242175" cy="4646612"/>
          </a:xfrm>
          <a:ln>
            <a:solidFill>
              <a:schemeClr val="bg2">
                <a:lumMod val="25000"/>
              </a:schemeClr>
            </a:solidFill>
          </a:ln>
        </p:spPr>
        <p:txBody>
          <a:bodyPr>
            <a:normAutofit lnSpcReduction="10000"/>
          </a:bodyPr>
          <a:lstStyle/>
          <a:p>
            <a:pPr marL="0" indent="0" algn="ctr">
              <a:buNone/>
            </a:pPr>
            <a:r>
              <a:rPr lang="en-US" dirty="0" smtClean="0"/>
              <a:t>A good life is when you</a:t>
            </a:r>
            <a:r>
              <a:rPr lang="mr-IN" dirty="0" smtClean="0"/>
              <a:t>…</a:t>
            </a:r>
            <a:endParaRPr lang="en-US" dirty="0" smtClean="0"/>
          </a:p>
          <a:p>
            <a:pPr marL="0" indent="0" algn="ctr">
              <a:buNone/>
            </a:pPr>
            <a:r>
              <a:rPr lang="en-US" dirty="0" smtClean="0"/>
              <a:t> assume nothing, </a:t>
            </a:r>
          </a:p>
          <a:p>
            <a:pPr marL="0" indent="0" algn="ctr">
              <a:buNone/>
            </a:pPr>
            <a:r>
              <a:rPr lang="en-US" dirty="0" smtClean="0"/>
              <a:t>do more, </a:t>
            </a:r>
          </a:p>
          <a:p>
            <a:pPr marL="0" indent="0" algn="ctr">
              <a:buNone/>
            </a:pPr>
            <a:r>
              <a:rPr lang="en-US" dirty="0" smtClean="0"/>
              <a:t>need less, </a:t>
            </a:r>
          </a:p>
          <a:p>
            <a:pPr marL="0" indent="0" algn="ctr">
              <a:buNone/>
            </a:pPr>
            <a:r>
              <a:rPr lang="en-US" dirty="0" smtClean="0"/>
              <a:t>smile often, </a:t>
            </a:r>
          </a:p>
          <a:p>
            <a:pPr marL="0" indent="0" algn="ctr">
              <a:buNone/>
            </a:pPr>
            <a:r>
              <a:rPr lang="en-US" dirty="0" smtClean="0"/>
              <a:t>dream big,</a:t>
            </a:r>
          </a:p>
          <a:p>
            <a:pPr marL="0" indent="0" algn="ctr">
              <a:buNone/>
            </a:pPr>
            <a:r>
              <a:rPr lang="en-US" dirty="0" smtClean="0"/>
              <a:t> laugh a lot, </a:t>
            </a:r>
          </a:p>
          <a:p>
            <a:pPr marL="0" indent="0" algn="ctr">
              <a:buNone/>
            </a:pPr>
            <a:r>
              <a:rPr lang="en-US" dirty="0" smtClean="0"/>
              <a:t>and realize how blessed you are.</a:t>
            </a:r>
            <a:endParaRPr lang="en-US" dirty="0"/>
          </a:p>
        </p:txBody>
      </p:sp>
    </p:spTree>
    <p:extLst>
      <p:ext uri="{BB962C8B-B14F-4D97-AF65-F5344CB8AC3E}">
        <p14:creationId xmlns:p14="http://schemas.microsoft.com/office/powerpoint/2010/main" val="2597607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91634"/>
            <a:ext cx="8229600" cy="4351866"/>
          </a:xfrm>
        </p:spPr>
        <p:txBody>
          <a:bodyPr>
            <a:normAutofit/>
          </a:bodyPr>
          <a:lstStyle/>
          <a:p>
            <a:pPr marL="0" indent="0" algn="ctr">
              <a:buNone/>
            </a:pPr>
            <a:r>
              <a:rPr lang="en-US" sz="2800" dirty="0"/>
              <a:t>"A leader can't be talented and skilled at everything.  Nobody is.  </a:t>
            </a:r>
            <a:endParaRPr lang="en-US" sz="2800" dirty="0" smtClean="0"/>
          </a:p>
          <a:p>
            <a:pPr marL="0" indent="0" algn="ctr">
              <a:buNone/>
            </a:pPr>
            <a:r>
              <a:rPr lang="en-US" sz="2800" dirty="0" smtClean="0"/>
              <a:t>Being </a:t>
            </a:r>
            <a:r>
              <a:rPr lang="en-US" sz="2800" dirty="0"/>
              <a:t>a real leader doesn't mean you're the one who knows how to do it all. </a:t>
            </a:r>
            <a:endParaRPr lang="en-US" sz="2800" dirty="0" smtClean="0"/>
          </a:p>
          <a:p>
            <a:pPr marL="0" indent="0" algn="ctr">
              <a:buNone/>
            </a:pPr>
            <a:r>
              <a:rPr lang="en-US" sz="2800" dirty="0" smtClean="0"/>
              <a:t> </a:t>
            </a:r>
            <a:r>
              <a:rPr lang="en-US" sz="2800" dirty="0"/>
              <a:t>It means you're the one who knows how to get it done.   </a:t>
            </a:r>
            <a:endParaRPr lang="en-US" sz="2800" dirty="0" smtClean="0"/>
          </a:p>
          <a:p>
            <a:pPr marL="0" indent="0" algn="ctr">
              <a:buNone/>
            </a:pPr>
            <a:r>
              <a:rPr lang="en-US" sz="2800" dirty="0" smtClean="0"/>
              <a:t>How </a:t>
            </a:r>
            <a:r>
              <a:rPr lang="en-US" sz="2800" dirty="0"/>
              <a:t>to get it done always means working with the talent and skills of others</a:t>
            </a:r>
            <a:r>
              <a:rPr lang="en-US" sz="2800" dirty="0" smtClean="0"/>
              <a:t>.” John Addison</a:t>
            </a:r>
            <a:endParaRPr lang="en-US" sz="2800" dirty="0"/>
          </a:p>
        </p:txBody>
      </p:sp>
    </p:spTree>
    <p:extLst>
      <p:ext uri="{BB962C8B-B14F-4D97-AF65-F5344CB8AC3E}">
        <p14:creationId xmlns:p14="http://schemas.microsoft.com/office/powerpoint/2010/main" val="22558842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89463" y="1200150"/>
            <a:ext cx="4554537" cy="3709988"/>
          </a:xfrm>
        </p:spPr>
        <p:txBody>
          <a:bodyPr>
            <a:normAutofit/>
          </a:bodyPr>
          <a:lstStyle/>
          <a:p>
            <a:pPr marL="0" indent="0">
              <a:buNone/>
            </a:pPr>
            <a:r>
              <a:rPr lang="en-US" sz="2000" dirty="0" smtClean="0"/>
              <a:t>The Rooster .. Wakes people up.</a:t>
            </a:r>
            <a:endParaRPr lang="en-US" sz="2000" dirty="0"/>
          </a:p>
          <a:p>
            <a:pPr marL="0" indent="0">
              <a:buNone/>
            </a:pPr>
            <a:r>
              <a:rPr lang="en-US" sz="2000" dirty="0"/>
              <a:t>Q</a:t>
            </a:r>
            <a:r>
              <a:rPr lang="en-US" sz="2000" dirty="0" smtClean="0"/>
              <a:t>ualities of “Rooster” people: </a:t>
            </a:r>
          </a:p>
          <a:p>
            <a:pPr marL="0" indent="0">
              <a:buNone/>
            </a:pPr>
            <a:r>
              <a:rPr lang="en-US" sz="2000" dirty="0"/>
              <a:t>	</a:t>
            </a:r>
            <a:r>
              <a:rPr lang="en-US" sz="2000" dirty="0" smtClean="0"/>
              <a:t>-- </a:t>
            </a:r>
            <a:r>
              <a:rPr lang="en-US" sz="2000" dirty="0"/>
              <a:t>beautiful</a:t>
            </a:r>
            <a:r>
              <a:rPr lang="en-US" sz="2000" dirty="0" smtClean="0"/>
              <a:t>,</a:t>
            </a:r>
          </a:p>
          <a:p>
            <a:pPr marL="0" indent="0">
              <a:buNone/>
            </a:pPr>
            <a:r>
              <a:rPr lang="en-US" sz="2000" dirty="0"/>
              <a:t>	</a:t>
            </a:r>
            <a:r>
              <a:rPr lang="en-US" sz="2000" dirty="0" smtClean="0"/>
              <a:t>-- </a:t>
            </a:r>
            <a:r>
              <a:rPr lang="en-US" sz="2000" dirty="0"/>
              <a:t>kind-hearted</a:t>
            </a:r>
            <a:r>
              <a:rPr lang="en-US" sz="2000" dirty="0" smtClean="0"/>
              <a:t>,</a:t>
            </a:r>
          </a:p>
          <a:p>
            <a:pPr marL="0" indent="0">
              <a:buNone/>
            </a:pPr>
            <a:r>
              <a:rPr lang="en-US" sz="2000" dirty="0"/>
              <a:t>	</a:t>
            </a:r>
            <a:r>
              <a:rPr lang="en-US" sz="2000" dirty="0" smtClean="0"/>
              <a:t>-- </a:t>
            </a:r>
            <a:r>
              <a:rPr lang="en-US" sz="2000" dirty="0"/>
              <a:t>hard-working</a:t>
            </a:r>
            <a:r>
              <a:rPr lang="en-US" sz="2000" dirty="0" smtClean="0"/>
              <a:t>,</a:t>
            </a:r>
          </a:p>
          <a:p>
            <a:pPr marL="0" indent="0">
              <a:buNone/>
            </a:pPr>
            <a:r>
              <a:rPr lang="en-US" sz="2000" dirty="0"/>
              <a:t>	</a:t>
            </a:r>
            <a:r>
              <a:rPr lang="en-US" sz="2000" dirty="0" smtClean="0"/>
              <a:t>-- </a:t>
            </a:r>
            <a:r>
              <a:rPr lang="en-US" sz="2000" dirty="0"/>
              <a:t>courageous, </a:t>
            </a:r>
            <a:endParaRPr lang="en-US" sz="2000" dirty="0" smtClean="0"/>
          </a:p>
          <a:p>
            <a:pPr marL="0" indent="0">
              <a:buNone/>
            </a:pPr>
            <a:r>
              <a:rPr lang="en-US" sz="2000" dirty="0"/>
              <a:t>	</a:t>
            </a:r>
            <a:r>
              <a:rPr lang="en-US" sz="2000" dirty="0" smtClean="0"/>
              <a:t>--independent</a:t>
            </a:r>
            <a:r>
              <a:rPr lang="en-US" sz="2000" dirty="0"/>
              <a:t>, </a:t>
            </a:r>
            <a:endParaRPr lang="en-US" sz="2000" dirty="0" smtClean="0"/>
          </a:p>
          <a:p>
            <a:pPr marL="0" indent="0">
              <a:buNone/>
            </a:pPr>
            <a:r>
              <a:rPr lang="en-US" sz="2000" dirty="0"/>
              <a:t>	</a:t>
            </a:r>
            <a:r>
              <a:rPr lang="en-US" sz="2000" dirty="0" smtClean="0"/>
              <a:t>--humorous </a:t>
            </a:r>
          </a:p>
          <a:p>
            <a:pPr marL="0" indent="0">
              <a:buNone/>
            </a:pPr>
            <a:r>
              <a:rPr lang="en-US" sz="2000" dirty="0"/>
              <a:t>	</a:t>
            </a:r>
            <a:r>
              <a:rPr lang="en-US" sz="2000" dirty="0" smtClean="0"/>
              <a:t>--and </a:t>
            </a:r>
            <a:r>
              <a:rPr lang="en-US" sz="2000" dirty="0"/>
              <a:t>honest. </a:t>
            </a:r>
          </a:p>
          <a:p>
            <a:pPr marL="0" indent="0">
              <a:buNone/>
            </a:pPr>
            <a:r>
              <a:rPr lang="en-US" sz="2000" dirty="0" smtClean="0"/>
              <a:t>Sounds like us!</a:t>
            </a:r>
            <a:endParaRPr lang="en-US" sz="2000" dirty="0"/>
          </a:p>
        </p:txBody>
      </p:sp>
      <p:sp>
        <p:nvSpPr>
          <p:cNvPr id="2" name="Title 1"/>
          <p:cNvSpPr>
            <a:spLocks noGrp="1"/>
          </p:cNvSpPr>
          <p:nvPr>
            <p:ph type="title" idx="4294967295"/>
          </p:nvPr>
        </p:nvSpPr>
        <p:spPr>
          <a:xfrm>
            <a:off x="4149725" y="206375"/>
            <a:ext cx="4994275" cy="857250"/>
          </a:xfrm>
        </p:spPr>
        <p:txBody>
          <a:bodyPr>
            <a:normAutofit/>
          </a:bodyPr>
          <a:lstStyle/>
          <a:p>
            <a:r>
              <a:rPr lang="en-US" sz="3200" dirty="0" smtClean="0"/>
              <a:t>Year of the Rooster</a:t>
            </a:r>
            <a:endParaRPr lang="en-US" sz="3200" dirty="0"/>
          </a:p>
        </p:txBody>
      </p:sp>
      <p:pic>
        <p:nvPicPr>
          <p:cNvPr id="4" name="Picture 3"/>
          <p:cNvPicPr>
            <a:picLocks noChangeAspect="1"/>
          </p:cNvPicPr>
          <p:nvPr/>
        </p:nvPicPr>
        <p:blipFill>
          <a:blip r:embed="rId2"/>
          <a:stretch>
            <a:fillRect/>
          </a:stretch>
        </p:blipFill>
        <p:spPr>
          <a:xfrm>
            <a:off x="-521791" y="0"/>
            <a:ext cx="4331791" cy="5143500"/>
          </a:xfrm>
          <a:prstGeom prst="rect">
            <a:avLst/>
          </a:prstGeom>
        </p:spPr>
      </p:pic>
    </p:spTree>
    <p:extLst>
      <p:ext uri="{BB962C8B-B14F-4D97-AF65-F5344CB8AC3E}">
        <p14:creationId xmlns:p14="http://schemas.microsoft.com/office/powerpoint/2010/main" val="193012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5733" y="205979"/>
            <a:ext cx="3031066" cy="689372"/>
          </a:xfrm>
          <a:ln>
            <a:solidFill>
              <a:schemeClr val="accent3">
                <a:lumMod val="50000"/>
              </a:schemeClr>
            </a:solidFill>
          </a:ln>
        </p:spPr>
        <p:txBody>
          <a:bodyPr>
            <a:normAutofit/>
          </a:bodyPr>
          <a:lstStyle/>
          <a:p>
            <a:r>
              <a:rPr lang="en-US" sz="3200" dirty="0" smtClean="0"/>
              <a:t>Gratitude </a:t>
            </a:r>
            <a:endParaRPr lang="en-US" sz="3200" dirty="0"/>
          </a:p>
        </p:txBody>
      </p:sp>
      <p:sp>
        <p:nvSpPr>
          <p:cNvPr id="3" name="Content Placeholder 2"/>
          <p:cNvSpPr>
            <a:spLocks noGrp="1"/>
          </p:cNvSpPr>
          <p:nvPr>
            <p:ph idx="1"/>
          </p:nvPr>
        </p:nvSpPr>
        <p:spPr>
          <a:xfrm>
            <a:off x="237067" y="641351"/>
            <a:ext cx="8754533" cy="4116916"/>
          </a:xfrm>
        </p:spPr>
        <p:txBody>
          <a:bodyPr>
            <a:normAutofit lnSpcReduction="10000"/>
          </a:bodyPr>
          <a:lstStyle/>
          <a:p>
            <a:pPr marL="0" indent="0">
              <a:buNone/>
            </a:pPr>
            <a:r>
              <a:rPr lang="en-US" sz="2000" dirty="0" smtClean="0"/>
              <a:t>Without gratitude .. </a:t>
            </a:r>
          </a:p>
          <a:p>
            <a:pPr marL="0" indent="0">
              <a:buNone/>
            </a:pPr>
            <a:r>
              <a:rPr lang="en-US" sz="2000" dirty="0" smtClean="0"/>
              <a:t>What was extraordinary yesterday .. becomes ordinary today.</a:t>
            </a:r>
          </a:p>
          <a:p>
            <a:pPr marL="0" indent="0">
              <a:buNone/>
            </a:pPr>
            <a:r>
              <a:rPr lang="en-US" sz="2000" dirty="0" smtClean="0"/>
              <a:t>Without gratitude ..</a:t>
            </a:r>
          </a:p>
          <a:p>
            <a:pPr marL="0" indent="0">
              <a:buNone/>
            </a:pPr>
            <a:r>
              <a:rPr lang="en-US" sz="2000" dirty="0"/>
              <a:t>a</a:t>
            </a:r>
            <a:r>
              <a:rPr lang="en-US" sz="2000" dirty="0" smtClean="0"/>
              <a:t> sense of entitlement takes over and begins to rot our soul.</a:t>
            </a:r>
          </a:p>
          <a:p>
            <a:pPr marL="0" indent="0">
              <a:buNone/>
            </a:pPr>
            <a:r>
              <a:rPr lang="en-US" sz="2000" dirty="0" smtClean="0"/>
              <a:t>Without gratitude..</a:t>
            </a:r>
          </a:p>
          <a:p>
            <a:pPr marL="0" indent="0">
              <a:buNone/>
            </a:pPr>
            <a:r>
              <a:rPr lang="en-US" sz="2000" dirty="0"/>
              <a:t>w</a:t>
            </a:r>
            <a:r>
              <a:rPr lang="en-US" sz="2000" dirty="0" smtClean="0"/>
              <a:t>e get old and grumpy  .. or even young and grumpy.</a:t>
            </a:r>
          </a:p>
          <a:p>
            <a:pPr marL="0" indent="0">
              <a:buNone/>
            </a:pPr>
            <a:r>
              <a:rPr lang="en-US" sz="2000" dirty="0" smtClean="0"/>
              <a:t>Gratitude keeps us young.</a:t>
            </a:r>
          </a:p>
          <a:p>
            <a:pPr marL="0" indent="0">
              <a:buNone/>
            </a:pPr>
            <a:r>
              <a:rPr lang="en-US" sz="2000" dirty="0" smtClean="0"/>
              <a:t>It anchors us to the present moment.</a:t>
            </a:r>
          </a:p>
          <a:p>
            <a:pPr marL="0" indent="0">
              <a:buNone/>
            </a:pPr>
            <a:r>
              <a:rPr lang="en-US" sz="2000" dirty="0" smtClean="0"/>
              <a:t>It reminds us of what matters most and what matters least</a:t>
            </a:r>
            <a:r>
              <a:rPr lang="mr-IN" sz="2000" dirty="0" smtClean="0"/>
              <a:t>…</a:t>
            </a:r>
            <a:r>
              <a:rPr lang="en-US" sz="2000" dirty="0" smtClean="0"/>
              <a:t> </a:t>
            </a:r>
          </a:p>
          <a:p>
            <a:pPr marL="0" indent="0">
              <a:buNone/>
            </a:pPr>
            <a:r>
              <a:rPr lang="en-US" sz="2000" dirty="0" smtClean="0"/>
              <a:t>and fills us with the resolve to carry on the great mission God has entrusted to us.</a:t>
            </a:r>
          </a:p>
          <a:p>
            <a:pPr marL="0" indent="0">
              <a:buNone/>
            </a:pPr>
            <a:endParaRPr lang="en-US" sz="2000" dirty="0" smtClean="0"/>
          </a:p>
          <a:p>
            <a:pPr marL="0" indent="0">
              <a:buNone/>
            </a:pPr>
            <a:r>
              <a:rPr lang="en-US" sz="2000" dirty="0" err="1" smtClean="0"/>
              <a:t>angie</a:t>
            </a:r>
            <a:endParaRPr lang="en-US" sz="2000" dirty="0" smtClean="0"/>
          </a:p>
          <a:p>
            <a:pPr marL="0" indent="0">
              <a:buNone/>
            </a:pPr>
            <a:endParaRPr lang="en-US" sz="2000" dirty="0"/>
          </a:p>
        </p:txBody>
      </p:sp>
      <p:sp>
        <p:nvSpPr>
          <p:cNvPr id="4" name="TextBox 3"/>
          <p:cNvSpPr txBox="1"/>
          <p:nvPr/>
        </p:nvSpPr>
        <p:spPr>
          <a:xfrm>
            <a:off x="3670442" y="4412018"/>
            <a:ext cx="5016357" cy="346249"/>
          </a:xfrm>
          <a:prstGeom prst="rect">
            <a:avLst/>
          </a:prstGeom>
          <a:noFill/>
        </p:spPr>
        <p:txBody>
          <a:bodyPr wrap="square" rtlCol="0">
            <a:spAutoFit/>
          </a:bodyPr>
          <a:lstStyle/>
          <a:p>
            <a:pPr algn="ctr"/>
            <a:r>
              <a:rPr lang="en-US" sz="1650" dirty="0"/>
              <a:t>From </a:t>
            </a:r>
            <a:r>
              <a:rPr lang="en-US" sz="1650" u="sng" dirty="0"/>
              <a:t>Resisting Happiness</a:t>
            </a:r>
            <a:r>
              <a:rPr lang="en-US" sz="1650" dirty="0"/>
              <a:t> by Matthew Kelly.</a:t>
            </a:r>
          </a:p>
        </p:txBody>
      </p:sp>
    </p:spTree>
    <p:extLst>
      <p:ext uri="{BB962C8B-B14F-4D97-AF65-F5344CB8AC3E}">
        <p14:creationId xmlns:p14="http://schemas.microsoft.com/office/powerpoint/2010/main" val="2710674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450" y="122052"/>
            <a:ext cx="3897414" cy="584775"/>
          </a:xfrm>
          <a:prstGeom prst="rect">
            <a:avLst/>
          </a:prstGeom>
          <a:noFill/>
          <a:ln>
            <a:solidFill>
              <a:srgbClr val="00B050"/>
            </a:solidFill>
          </a:ln>
        </p:spPr>
        <p:txBody>
          <a:bodyPr wrap="none" rtlCol="0">
            <a:spAutoFit/>
          </a:bodyPr>
          <a:lstStyle/>
          <a:p>
            <a:r>
              <a:rPr lang="en-US" sz="3200" dirty="0" smtClean="0"/>
              <a:t>Ongoing Promotions…</a:t>
            </a:r>
            <a:endParaRPr lang="en-US" sz="3200" dirty="0"/>
          </a:p>
        </p:txBody>
      </p:sp>
      <p:sp>
        <p:nvSpPr>
          <p:cNvPr id="3" name="TextBox 2"/>
          <p:cNvSpPr txBox="1"/>
          <p:nvPr/>
        </p:nvSpPr>
        <p:spPr>
          <a:xfrm>
            <a:off x="289450" y="725588"/>
            <a:ext cx="4306930" cy="4247317"/>
          </a:xfrm>
          <a:prstGeom prst="rect">
            <a:avLst/>
          </a:prstGeom>
          <a:noFill/>
        </p:spPr>
        <p:txBody>
          <a:bodyPr wrap="square" rtlCol="0">
            <a:spAutoFit/>
          </a:bodyPr>
          <a:lstStyle/>
          <a:p>
            <a:r>
              <a:rPr lang="en-US" dirty="0"/>
              <a:t>GREAT NEWS!! Our </a:t>
            </a:r>
            <a:r>
              <a:rPr lang="en-US" dirty="0" err="1"/>
              <a:t>Healthprint</a:t>
            </a:r>
            <a:r>
              <a:rPr lang="en-US" dirty="0"/>
              <a:t> Special Offer is EXTENDED thru Jan. 31st!! </a:t>
            </a:r>
            <a:endParaRPr lang="en-US" dirty="0" smtClean="0"/>
          </a:p>
          <a:p>
            <a:endParaRPr lang="en-US" dirty="0" smtClean="0"/>
          </a:p>
          <a:p>
            <a:r>
              <a:rPr lang="en-US" dirty="0" smtClean="0"/>
              <a:t>Do </a:t>
            </a:r>
            <a:r>
              <a:rPr lang="en-US" dirty="0"/>
              <a:t>your </a:t>
            </a:r>
            <a:r>
              <a:rPr lang="en-US" dirty="0" err="1"/>
              <a:t>Healthprint</a:t>
            </a:r>
            <a:r>
              <a:rPr lang="en-US" dirty="0"/>
              <a:t> again or for the 1st time - if you purchase the Middle or Large product </a:t>
            </a:r>
            <a:r>
              <a:rPr lang="en-US" b="1" dirty="0"/>
              <a:t>packages (or choose your own products that equal the $$ amount of the Middle or Large package</a:t>
            </a:r>
            <a:r>
              <a:rPr lang="en-US" dirty="0"/>
              <a:t>) you will receive a FREE Product based on your #1 Health goal!! </a:t>
            </a:r>
            <a:endParaRPr lang="en-US" dirty="0" smtClean="0"/>
          </a:p>
          <a:p>
            <a:r>
              <a:rPr lang="en-US" dirty="0" smtClean="0"/>
              <a:t>Order </a:t>
            </a:r>
            <a:r>
              <a:rPr lang="en-US" dirty="0"/>
              <a:t>the Large package or the equivalent $$ amount and receive the FREE products AND up to $20 off shipping</a:t>
            </a:r>
            <a:r>
              <a:rPr lang="en-US" dirty="0" smtClean="0"/>
              <a:t>!!!</a:t>
            </a:r>
          </a:p>
          <a:p>
            <a:endParaRPr lang="en-US" dirty="0"/>
          </a:p>
          <a:p>
            <a:r>
              <a:rPr lang="en-US" dirty="0"/>
              <a:t>This is a GREAT time to save!</a:t>
            </a:r>
            <a:r>
              <a:rPr lang="en-US" dirty="0" smtClean="0"/>
              <a:t>!     </a:t>
            </a:r>
            <a:r>
              <a:rPr lang="en-US" dirty="0" err="1" smtClean="0"/>
              <a:t>becky</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9736" y="217087"/>
            <a:ext cx="4180264" cy="4490379"/>
          </a:xfrm>
          <a:prstGeom prst="rect">
            <a:avLst/>
          </a:prstGeom>
        </p:spPr>
      </p:pic>
    </p:spTree>
    <p:extLst>
      <p:ext uri="{BB962C8B-B14F-4D97-AF65-F5344CB8AC3E}">
        <p14:creationId xmlns:p14="http://schemas.microsoft.com/office/powerpoint/2010/main" val="1484403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7617" y="261287"/>
            <a:ext cx="4294744" cy="2893100"/>
          </a:xfrm>
          <a:prstGeom prst="rect">
            <a:avLst/>
          </a:prstGeom>
          <a:noFill/>
        </p:spPr>
        <p:txBody>
          <a:bodyPr wrap="square" rtlCol="0">
            <a:spAutoFit/>
          </a:bodyPr>
          <a:lstStyle/>
          <a:p>
            <a:r>
              <a:rPr lang="en-US" b="1" i="1" dirty="0" smtClean="0"/>
              <a:t>Shaklee has created a BRAND NEW </a:t>
            </a:r>
          </a:p>
          <a:p>
            <a:r>
              <a:rPr lang="en-US" b="1" i="1" dirty="0" smtClean="0"/>
              <a:t>Shaklee 180 Starter kit!!</a:t>
            </a:r>
          </a:p>
          <a:p>
            <a:r>
              <a:rPr lang="en-US" dirty="0" smtClean="0"/>
              <a:t>This kit includes:</a:t>
            </a:r>
          </a:p>
          <a:p>
            <a:pPr marL="285750" indent="-285750">
              <a:buFont typeface="Arial" panose="020B0604020202020204" pitchFamily="34" charset="0"/>
              <a:buChar char="•"/>
            </a:pPr>
            <a:r>
              <a:rPr lang="en-US" dirty="0" smtClean="0"/>
              <a:t>2 Life Shake Canisters</a:t>
            </a:r>
          </a:p>
          <a:p>
            <a:pPr marL="285750" indent="-285750">
              <a:buFont typeface="Arial" panose="020B0604020202020204" pitchFamily="34" charset="0"/>
              <a:buChar char="•"/>
            </a:pPr>
            <a:r>
              <a:rPr lang="en-US" dirty="0" smtClean="0"/>
              <a:t>30 day Vita Lea</a:t>
            </a:r>
          </a:p>
          <a:p>
            <a:pPr marL="285750" indent="-285750">
              <a:buFont typeface="Arial" panose="020B0604020202020204" pitchFamily="34" charset="0"/>
              <a:buChar char="•"/>
            </a:pPr>
            <a:r>
              <a:rPr lang="en-US" dirty="0" smtClean="0"/>
              <a:t>30 day Metabolic Boost</a:t>
            </a:r>
          </a:p>
          <a:p>
            <a:pPr marL="285750" indent="-285750">
              <a:buFont typeface="Arial" panose="020B0604020202020204" pitchFamily="34" charset="0"/>
              <a:buChar char="•"/>
            </a:pPr>
            <a:r>
              <a:rPr lang="en-US" dirty="0" smtClean="0"/>
              <a:t>1 box of Snack bars</a:t>
            </a:r>
          </a:p>
          <a:p>
            <a:r>
              <a:rPr lang="en-US" dirty="0" smtClean="0"/>
              <a:t>		</a:t>
            </a:r>
            <a:r>
              <a:rPr lang="en-US" sz="2000" b="1" dirty="0" smtClean="0"/>
              <a:t>For $150!!!</a:t>
            </a:r>
          </a:p>
          <a:p>
            <a:r>
              <a:rPr lang="en-US" dirty="0" smtClean="0"/>
              <a:t>The Starter Kit will be offered thru 1/31/17.</a:t>
            </a:r>
          </a:p>
          <a:p>
            <a:endParaRPr lang="en-US" dirty="0"/>
          </a:p>
        </p:txBody>
      </p:sp>
      <p:sp>
        <p:nvSpPr>
          <p:cNvPr id="4" name="TextBox 3"/>
          <p:cNvSpPr txBox="1"/>
          <p:nvPr/>
        </p:nvSpPr>
        <p:spPr>
          <a:xfrm>
            <a:off x="164460" y="2896088"/>
            <a:ext cx="8979540" cy="2308324"/>
          </a:xfrm>
          <a:prstGeom prst="rect">
            <a:avLst/>
          </a:prstGeom>
          <a:noFill/>
        </p:spPr>
        <p:txBody>
          <a:bodyPr wrap="square" rtlCol="0">
            <a:spAutoFit/>
          </a:bodyPr>
          <a:lstStyle/>
          <a:p>
            <a:r>
              <a:rPr lang="en-US" dirty="0" smtClean="0"/>
              <a:t>So…</a:t>
            </a:r>
            <a:r>
              <a:rPr lang="en-US" b="1" dirty="0" smtClean="0"/>
              <a:t>. When you put the Shipping deal and the Shaklee 180 Starter kit deal TOGETHER,</a:t>
            </a:r>
          </a:p>
          <a:p>
            <a:r>
              <a:rPr lang="en-US" b="1" dirty="0" smtClean="0"/>
              <a:t>Someone could order the New Shaklee 180 Starter kit and receive:</a:t>
            </a:r>
          </a:p>
          <a:p>
            <a:pPr marL="285750" indent="-285750">
              <a:buFont typeface="Arial" panose="020B0604020202020204" pitchFamily="34" charset="0"/>
              <a:buChar char="•"/>
            </a:pPr>
            <a:r>
              <a:rPr lang="en-US" dirty="0" smtClean="0"/>
              <a:t>A FREE Membership</a:t>
            </a:r>
          </a:p>
          <a:p>
            <a:pPr marL="285750" indent="-285750">
              <a:buFont typeface="Arial" panose="020B0604020202020204" pitchFamily="34" charset="0"/>
              <a:buChar char="•"/>
            </a:pPr>
            <a:r>
              <a:rPr lang="en-US" dirty="0" smtClean="0"/>
              <a:t>AND possibly FREE Shipping thru 1/31 IF they use the </a:t>
            </a:r>
            <a:r>
              <a:rPr lang="en-US" dirty="0" err="1" smtClean="0"/>
              <a:t>Healthprint</a:t>
            </a:r>
            <a:r>
              <a:rPr lang="en-US" dirty="0" smtClean="0"/>
              <a:t> special mentioned earlier.</a:t>
            </a:r>
          </a:p>
          <a:p>
            <a:pPr marL="285750" indent="-285750">
              <a:buFont typeface="Arial" panose="020B0604020202020204" pitchFamily="34" charset="0"/>
              <a:buChar char="•"/>
            </a:pPr>
            <a:r>
              <a:rPr lang="en-US" dirty="0"/>
              <a:t>SPECIAL ITEM CODE THAT IS CUSTOMIZE-</a:t>
            </a:r>
            <a:r>
              <a:rPr lang="en-US" dirty="0" smtClean="0"/>
              <a:t>ABLE ( choose your flavors)  </a:t>
            </a:r>
            <a:r>
              <a:rPr lang="en-US" dirty="0"/>
              <a:t>ONCE IN YOUR CART: #89426. You can also find this Starter kit under the Healthy Weight tab (within the Shopping tab) in the Member Center or within </a:t>
            </a:r>
            <a:r>
              <a:rPr lang="en-US" dirty="0" smtClean="0"/>
              <a:t>your personal </a:t>
            </a:r>
            <a:r>
              <a:rPr lang="en-US" dirty="0"/>
              <a:t>Shaklee </a:t>
            </a:r>
            <a:r>
              <a:rPr lang="en-US" dirty="0" smtClean="0"/>
              <a:t>Website		</a:t>
            </a:r>
            <a:r>
              <a:rPr lang="en-US" dirty="0" err="1" smtClean="0"/>
              <a:t>becky</a:t>
            </a:r>
            <a:r>
              <a:rPr lang="en-US" dirty="0" smtClean="0"/>
              <a:t>			</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2361" y="261287"/>
            <a:ext cx="4382187" cy="2464980"/>
          </a:xfrm>
          <a:prstGeom prst="rect">
            <a:avLst/>
          </a:prstGeom>
        </p:spPr>
      </p:pic>
    </p:spTree>
    <p:extLst>
      <p:ext uri="{BB962C8B-B14F-4D97-AF65-F5344CB8AC3E}">
        <p14:creationId xmlns:p14="http://schemas.microsoft.com/office/powerpoint/2010/main" val="29265095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69635" y="141982"/>
            <a:ext cx="7176564" cy="1077218"/>
          </a:xfrm>
          <a:prstGeom prst="rect">
            <a:avLst/>
          </a:prstGeom>
          <a:noFill/>
          <a:ln>
            <a:solidFill>
              <a:srgbClr val="00B050"/>
            </a:solidFill>
          </a:ln>
        </p:spPr>
        <p:txBody>
          <a:bodyPr wrap="none" rtlCol="0">
            <a:spAutoFit/>
          </a:bodyPr>
          <a:lstStyle/>
          <a:p>
            <a:r>
              <a:rPr lang="en-US" sz="3200" dirty="0" smtClean="0"/>
              <a:t>Free Membership AND Free SHIPPING </a:t>
            </a:r>
          </a:p>
          <a:p>
            <a:r>
              <a:rPr lang="en-US" sz="3200" dirty="0" smtClean="0"/>
              <a:t>		With $150 Starting Order </a:t>
            </a:r>
            <a:r>
              <a:rPr lang="en-US" sz="3200" dirty="0" err="1" smtClean="0"/>
              <a:t>til</a:t>
            </a:r>
            <a:r>
              <a:rPr lang="en-US" sz="3200" dirty="0" smtClean="0"/>
              <a:t> 1/31/17</a:t>
            </a:r>
            <a:endParaRPr lang="en-US"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4056" y="1388533"/>
            <a:ext cx="7091115" cy="3601958"/>
          </a:xfrm>
          <a:prstGeom prst="rect">
            <a:avLst/>
          </a:prstGeom>
        </p:spPr>
      </p:pic>
      <p:sp>
        <p:nvSpPr>
          <p:cNvPr id="4" name="TextBox 3"/>
          <p:cNvSpPr txBox="1"/>
          <p:nvPr/>
        </p:nvSpPr>
        <p:spPr>
          <a:xfrm>
            <a:off x="8280400" y="4301067"/>
            <a:ext cx="8636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65602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9939" y="72362"/>
            <a:ext cx="7949412" cy="584776"/>
          </a:xfrm>
          <a:prstGeom prst="rect">
            <a:avLst/>
          </a:prstGeom>
          <a:noFill/>
        </p:spPr>
        <p:txBody>
          <a:bodyPr wrap="none" rtlCol="0">
            <a:spAutoFit/>
          </a:bodyPr>
          <a:lstStyle/>
          <a:p>
            <a:r>
              <a:rPr lang="en-US" sz="3200" dirty="0" smtClean="0"/>
              <a:t>POWER BONUS for ALL Distributors and Above</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227" y="846666"/>
            <a:ext cx="8020186" cy="1151471"/>
          </a:xfrm>
          <a:prstGeom prst="rect">
            <a:avLst/>
          </a:prstGeom>
        </p:spPr>
      </p:pic>
      <p:sp>
        <p:nvSpPr>
          <p:cNvPr id="5" name="TextBox 4"/>
          <p:cNvSpPr txBox="1"/>
          <p:nvPr/>
        </p:nvSpPr>
        <p:spPr>
          <a:xfrm>
            <a:off x="121701" y="2002803"/>
            <a:ext cx="8709824" cy="1508105"/>
          </a:xfrm>
          <a:prstGeom prst="rect">
            <a:avLst/>
          </a:prstGeom>
          <a:noFill/>
        </p:spPr>
        <p:txBody>
          <a:bodyPr wrap="square" rtlCol="0">
            <a:spAutoFit/>
          </a:bodyPr>
          <a:lstStyle/>
          <a:p>
            <a:r>
              <a:rPr lang="en-US" sz="2000" b="1" dirty="0" smtClean="0"/>
              <a:t>From NOW until 3/31, every distributor and above can achieve Power Bonuses!!</a:t>
            </a:r>
          </a:p>
          <a:p>
            <a:r>
              <a:rPr lang="en-US" dirty="0" smtClean="0"/>
              <a:t>For every 15 points, you can earn $150 (paid weekly)!!  No limit for how many Power Bonuses you can receive thru 3/31!!  Already in a Power Bonus phase – you get to add 3 months!!</a:t>
            </a:r>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2338714"/>
              </p:ext>
            </p:extLst>
          </p:nvPr>
        </p:nvGraphicFramePr>
        <p:xfrm>
          <a:off x="749939" y="3307892"/>
          <a:ext cx="7841474" cy="1734094"/>
        </p:xfrm>
        <a:graphic>
          <a:graphicData uri="http://schemas.openxmlformats.org/drawingml/2006/table">
            <a:tbl>
              <a:tblPr/>
              <a:tblGrid>
                <a:gridCol w="1265128"/>
                <a:gridCol w="6576346"/>
              </a:tblGrid>
              <a:tr h="362494">
                <a:tc>
                  <a:txBody>
                    <a:bodyPr/>
                    <a:lstStyle/>
                    <a:p>
                      <a:r>
                        <a:rPr lang="en-US" dirty="0"/>
                        <a:t>15 Points</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dirty="0"/>
                        <a:t>Sponsor someone with a 750 PV Super GOLD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10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500 PV GOLD Plus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5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250 PV GOLD PAK</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3 Points     </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someone with a Life Plan or Turnaround Kit</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2 Points</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a:t>Sponsor a Member or Distributor w/100PV product purchase or more</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r h="237896">
                <a:tc>
                  <a:txBody>
                    <a:bodyPr/>
                    <a:lstStyle/>
                    <a:p>
                      <a:r>
                        <a:rPr lang="en-US" b="1"/>
                        <a:t>1 Point</a:t>
                      </a:r>
                      <a:endParaRPr lang="en-US"/>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c>
                  <a:txBody>
                    <a:bodyPr/>
                    <a:lstStyle/>
                    <a:p>
                      <a:r>
                        <a:rPr lang="en-US" b="0" dirty="0"/>
                        <a:t>Sponsor a Member or Distributor w/50-99PV product purchase</a:t>
                      </a:r>
                    </a:p>
                  </a:txBody>
                  <a:tcPr marL="0" marR="0" marT="0" marB="0" anchor="ctr">
                    <a:lnL w="19050" cap="flat" cmpd="sng" algn="ctr">
                      <a:solidFill>
                        <a:srgbClr val="CCCCCC"/>
                      </a:solidFill>
                      <a:prstDash val="solid"/>
                      <a:round/>
                      <a:headEnd type="none" w="med" len="med"/>
                      <a:tailEnd type="none" w="med" len="med"/>
                    </a:lnL>
                    <a:lnR w="19050" cap="flat" cmpd="sng" algn="ctr">
                      <a:solidFill>
                        <a:srgbClr val="CCCCCC"/>
                      </a:solidFill>
                      <a:prstDash val="solid"/>
                      <a:round/>
                      <a:headEnd type="none" w="med" len="med"/>
                      <a:tailEnd type="none" w="med" len="med"/>
                    </a:lnR>
                    <a:lnT w="19050" cap="flat" cmpd="sng" algn="ctr">
                      <a:solidFill>
                        <a:srgbClr val="CCCCCC"/>
                      </a:solidFill>
                      <a:prstDash val="solid"/>
                      <a:round/>
                      <a:headEnd type="none" w="med" len="med"/>
                      <a:tailEnd type="none" w="med" len="med"/>
                    </a:lnT>
                    <a:lnB w="19050" cap="flat" cmpd="sng" algn="ctr">
                      <a:solidFill>
                        <a:srgbClr val="CCCCCC"/>
                      </a:solidFill>
                      <a:prstDash val="solid"/>
                      <a:round/>
                      <a:headEnd type="none" w="med" len="med"/>
                      <a:tailEnd type="none" w="med" len="med"/>
                    </a:lnB>
                  </a:tcPr>
                </a:tc>
              </a:tr>
            </a:tbl>
          </a:graphicData>
        </a:graphic>
      </p:graphicFrame>
      <p:sp>
        <p:nvSpPr>
          <p:cNvPr id="3" name="TextBox 2"/>
          <p:cNvSpPr txBox="1"/>
          <p:nvPr/>
        </p:nvSpPr>
        <p:spPr>
          <a:xfrm>
            <a:off x="7061200" y="2997200"/>
            <a:ext cx="1371600"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019706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29373</TotalTime>
  <Words>3165</Words>
  <Application>Microsoft Macintosh PowerPoint</Application>
  <PresentationFormat>On-screen Show (16:9)</PresentationFormat>
  <Paragraphs>409</Paragraphs>
  <Slides>48</Slides>
  <Notes>2</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1_Office Theme</vt:lpstr>
      <vt:lpstr>2_Office Theme</vt:lpstr>
      <vt:lpstr>SHAKLEE 180 TESTIMONIAL SUBMISSION PAGE</vt:lpstr>
      <vt:lpstr>This is a post from our CEO, Roger Barnett: </vt:lpstr>
      <vt:lpstr>PowerPoint Presentation</vt:lpstr>
      <vt:lpstr>PowerPoint Presentation</vt:lpstr>
      <vt:lpstr>Gratitude </vt:lpstr>
      <vt:lpstr>PowerPoint Presentation</vt:lpstr>
      <vt:lpstr>PowerPoint Presentation</vt:lpstr>
      <vt:lpstr>PowerPoint Presentation</vt:lpstr>
      <vt:lpstr>PowerPoint Presentation</vt:lpstr>
      <vt:lpstr>Becky’s January Healthprint and Promotions Program</vt:lpstr>
      <vt:lpstr>PowerPoint Presentation</vt:lpstr>
      <vt:lpstr>Our Strategy Forum Team Winter 2017 </vt:lpstr>
      <vt:lpstr>Objectives Winter Semester 2017  Thinking  Bigger … Reaching Higher  </vt:lpstr>
      <vt:lpstr>PowerPoint Presentation</vt:lpstr>
      <vt:lpstr>Objectives  Session 2 – Best Resources – What they are .. Where they are</vt:lpstr>
      <vt:lpstr>Know Your Go-To Materials and Tools</vt:lpstr>
      <vt:lpstr>Today we will focus on resources to help us in  4 key areas of a growing business </vt:lpstr>
      <vt:lpstr>Resources for Developing Customers</vt:lpstr>
      <vt:lpstr>Customer Development Resources continued</vt:lpstr>
      <vt:lpstr>Resources for Customer Development continued</vt:lpstr>
      <vt:lpstr>Health Resources &amp; Articles</vt:lpstr>
      <vt:lpstr>examples</vt:lpstr>
      <vt:lpstr>examples</vt:lpstr>
      <vt:lpstr>PowerPoint Presentation</vt:lpstr>
      <vt:lpstr> Feed Prospective Customers and Business Partners One Morsel at a Time </vt:lpstr>
      <vt:lpstr>Resources for Identifying Business Partners</vt:lpstr>
      <vt:lpstr>Resources for Prospective Business Partners continued</vt:lpstr>
      <vt:lpstr>Examples – new customer lead ( leads are given to Directors with personal websites, and actively sponsoring)</vt:lpstr>
      <vt:lpstr>Resources Critical for Moving Our New Distributors From Interested to Committed – the Evaluation Period</vt:lpstr>
      <vt:lpstr>Resources for Moving Distributors from Interested to Committed</vt:lpstr>
      <vt:lpstr>SHAKLEE UNIVERSITY MODULES</vt:lpstr>
      <vt:lpstr>PowerPoint Presentation</vt:lpstr>
      <vt:lpstr>Best Resources for Coaching continued</vt:lpstr>
      <vt:lpstr>Action</vt:lpstr>
      <vt:lpstr>January/ February Strategy Forum Schedule</vt:lpstr>
      <vt:lpstr>PowerPoint Presentation</vt:lpstr>
      <vt:lpstr>PowerPoint Presentation</vt:lpstr>
      <vt:lpstr>PowerPoint Presentation</vt:lpstr>
      <vt:lpstr>PowerPoint Presentation</vt:lpstr>
      <vt:lpstr>Archived Webinars for Organization</vt:lpstr>
      <vt:lpstr>PowerPoint Presentation</vt:lpstr>
      <vt:lpstr>Recommended Reading</vt:lpstr>
      <vt:lpstr>Previous Webinars &amp; Resources on Getting Un-Stuck </vt:lpstr>
      <vt:lpstr>Shaklee Video &amp; Audio Archives This webinar is archived on BetterFutureStartsToday.net</vt:lpstr>
      <vt:lpstr>PowerPoint Presentation</vt:lpstr>
      <vt:lpstr>PowerPoint Presentation</vt:lpstr>
      <vt:lpstr>PowerPoint Presentation</vt:lpstr>
      <vt:lpstr>Year of the Rooster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  </dc:title>
  <dc:creator>Harper</dc:creator>
  <cp:lastModifiedBy>Barbara Lagoni</cp:lastModifiedBy>
  <cp:revision>375</cp:revision>
  <cp:lastPrinted>2017-01-24T03:29:01Z</cp:lastPrinted>
  <dcterms:created xsi:type="dcterms:W3CDTF">2016-11-09T11:55:00Z</dcterms:created>
  <dcterms:modified xsi:type="dcterms:W3CDTF">2017-01-24T15:40:25Z</dcterms:modified>
</cp:coreProperties>
</file>