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3" r:id="rId2"/>
  </p:sldMasterIdLst>
  <p:notesMasterIdLst>
    <p:notesMasterId r:id="rId50"/>
  </p:notesMasterIdLst>
  <p:handoutMasterIdLst>
    <p:handoutMasterId r:id="rId51"/>
  </p:handoutMasterIdLst>
  <p:sldIdLst>
    <p:sldId id="338" r:id="rId3"/>
    <p:sldId id="339" r:id="rId4"/>
    <p:sldId id="340" r:id="rId5"/>
    <p:sldId id="342" r:id="rId6"/>
    <p:sldId id="346" r:id="rId7"/>
    <p:sldId id="347" r:id="rId8"/>
    <p:sldId id="343" r:id="rId9"/>
    <p:sldId id="348" r:id="rId10"/>
    <p:sldId id="344" r:id="rId11"/>
    <p:sldId id="341" r:id="rId12"/>
    <p:sldId id="337" r:id="rId13"/>
    <p:sldId id="299" r:id="rId14"/>
    <p:sldId id="304" r:id="rId15"/>
    <p:sldId id="328" r:id="rId16"/>
    <p:sldId id="302" r:id="rId17"/>
    <p:sldId id="319" r:id="rId18"/>
    <p:sldId id="308" r:id="rId19"/>
    <p:sldId id="360" r:id="rId20"/>
    <p:sldId id="305" r:id="rId21"/>
    <p:sldId id="354" r:id="rId22"/>
    <p:sldId id="330" r:id="rId23"/>
    <p:sldId id="331" r:id="rId24"/>
    <p:sldId id="303" r:id="rId25"/>
    <p:sldId id="332" r:id="rId26"/>
    <p:sldId id="333" r:id="rId27"/>
    <p:sldId id="309" r:id="rId28"/>
    <p:sldId id="294" r:id="rId29"/>
    <p:sldId id="356" r:id="rId30"/>
    <p:sldId id="310" r:id="rId31"/>
    <p:sldId id="351" r:id="rId32"/>
    <p:sldId id="311" r:id="rId33"/>
    <p:sldId id="312" r:id="rId34"/>
    <p:sldId id="316" r:id="rId35"/>
    <p:sldId id="352" r:id="rId36"/>
    <p:sldId id="292" r:id="rId37"/>
    <p:sldId id="301" r:id="rId38"/>
    <p:sldId id="290" r:id="rId39"/>
    <p:sldId id="357" r:id="rId40"/>
    <p:sldId id="349" r:id="rId41"/>
    <p:sldId id="314" r:id="rId42"/>
    <p:sldId id="350" r:id="rId43"/>
    <p:sldId id="315" r:id="rId44"/>
    <p:sldId id="277" r:id="rId45"/>
    <p:sldId id="291" r:id="rId46"/>
    <p:sldId id="321" r:id="rId47"/>
    <p:sldId id="320" r:id="rId48"/>
    <p:sldId id="345" r:id="rId4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45" d="100"/>
          <a:sy n="145" d="100"/>
        </p:scale>
        <p:origin x="624" y="12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handoutMaster" Target="handoutMasters/handoutMaster1.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B1A742-99F8-0841-800C-D35C6FC7A123}" type="datetimeFigureOut">
              <a:rPr lang="en-US" smtClean="0"/>
              <a:t>1/16/2017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3AD30A1-8C26-7043-8DE9-27F74FE7D4AA}" type="slidenum">
              <a:rPr lang="en-US" smtClean="0"/>
              <a:t>‹#›</a:t>
            </a:fld>
            <a:endParaRPr lang="en-US"/>
          </a:p>
        </p:txBody>
      </p:sp>
    </p:spTree>
    <p:extLst>
      <p:ext uri="{BB962C8B-B14F-4D97-AF65-F5344CB8AC3E}">
        <p14:creationId xmlns:p14="http://schemas.microsoft.com/office/powerpoint/2010/main" val="1865436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163F87-30B0-2649-AF3D-005F29545A08}" type="datetimeFigureOut">
              <a:rPr lang="en-US" smtClean="0"/>
              <a:t>1/16/2017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F06FD5-8B68-244D-B1E0-8204C363CEF7}" type="slidenum">
              <a:rPr lang="en-US" smtClean="0"/>
              <a:t>‹#›</a:t>
            </a:fld>
            <a:endParaRPr lang="en-US"/>
          </a:p>
        </p:txBody>
      </p:sp>
    </p:spTree>
    <p:extLst>
      <p:ext uri="{BB962C8B-B14F-4D97-AF65-F5344CB8AC3E}">
        <p14:creationId xmlns:p14="http://schemas.microsoft.com/office/powerpoint/2010/main" val="363582190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xfrm>
            <a:off x="384175" y="685800"/>
            <a:ext cx="6091238" cy="3427413"/>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900">
                <a:solidFill>
                  <a:schemeClr val="tx1"/>
                </a:solidFill>
                <a:latin typeface="Arial" charset="0"/>
                <a:ea typeface="ＭＳ Ｐゴシック" charset="0"/>
                <a:cs typeface="ＭＳ Ｐゴシック" charset="0"/>
              </a:defRPr>
            </a:lvl1pPr>
            <a:lvl2pPr marL="742950" indent="-285750">
              <a:defRPr sz="1900">
                <a:solidFill>
                  <a:schemeClr val="tx1"/>
                </a:solidFill>
                <a:latin typeface="Arial" charset="0"/>
                <a:ea typeface="ＭＳ Ｐゴシック" charset="0"/>
              </a:defRPr>
            </a:lvl2pPr>
            <a:lvl3pPr marL="1143000" indent="-228600">
              <a:defRPr sz="1900">
                <a:solidFill>
                  <a:schemeClr val="tx1"/>
                </a:solidFill>
                <a:latin typeface="Arial" charset="0"/>
                <a:ea typeface="ＭＳ Ｐゴシック" charset="0"/>
              </a:defRPr>
            </a:lvl3pPr>
            <a:lvl4pPr marL="1600200" indent="-228600">
              <a:defRPr sz="1900">
                <a:solidFill>
                  <a:schemeClr val="tx1"/>
                </a:solidFill>
                <a:latin typeface="Arial" charset="0"/>
                <a:ea typeface="ＭＳ Ｐゴシック" charset="0"/>
              </a:defRPr>
            </a:lvl4pPr>
            <a:lvl5pPr marL="2057400" indent="-228600">
              <a:defRPr sz="19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19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19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19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1900">
                <a:solidFill>
                  <a:schemeClr val="tx1"/>
                </a:solidFill>
                <a:latin typeface="Arial" charset="0"/>
                <a:ea typeface="ＭＳ Ｐゴシック" charset="0"/>
              </a:defRPr>
            </a:lvl9pPr>
          </a:lstStyle>
          <a:p>
            <a:fld id="{4552BB58-8773-A643-B877-6EE85B1A5300}" type="slidenum">
              <a:rPr lang="en-US" sz="1200">
                <a:latin typeface="Calibri" charset="0"/>
              </a:rPr>
              <a:pPr/>
              <a:t>5</a:t>
            </a:fld>
            <a:endParaRPr lang="en-US" sz="1200">
              <a:latin typeface="Calibri" charset="0"/>
            </a:endParaRPr>
          </a:p>
        </p:txBody>
      </p:sp>
    </p:spTree>
    <p:extLst>
      <p:ext uri="{BB962C8B-B14F-4D97-AF65-F5344CB8AC3E}">
        <p14:creationId xmlns:p14="http://schemas.microsoft.com/office/powerpoint/2010/main" val="1334609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TextEdit="1"/>
          </p:cNvSpPr>
          <p:nvPr>
            <p:ph type="sldImg"/>
          </p:nvPr>
        </p:nvSpPr>
        <p:spPr bwMode="auto">
          <a:xfrm>
            <a:off x="384175" y="685800"/>
            <a:ext cx="6091238" cy="3427413"/>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0722"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a:latin typeface="Arial" charset="0"/>
            </a:endParaRPr>
          </a:p>
        </p:txBody>
      </p:sp>
      <p:sp>
        <p:nvSpPr>
          <p:cNvPr id="30723"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900">
                <a:solidFill>
                  <a:schemeClr val="tx1"/>
                </a:solidFill>
                <a:latin typeface="Arial" charset="0"/>
                <a:ea typeface="ＭＳ Ｐゴシック" charset="0"/>
                <a:cs typeface="ＭＳ Ｐゴシック" charset="0"/>
              </a:defRPr>
            </a:lvl1pPr>
            <a:lvl2pPr marL="742950" indent="-285750">
              <a:defRPr sz="1900">
                <a:solidFill>
                  <a:schemeClr val="tx1"/>
                </a:solidFill>
                <a:latin typeface="Arial" charset="0"/>
                <a:ea typeface="ＭＳ Ｐゴシック" charset="0"/>
              </a:defRPr>
            </a:lvl2pPr>
            <a:lvl3pPr marL="1143000" indent="-228600">
              <a:defRPr sz="1900">
                <a:solidFill>
                  <a:schemeClr val="tx1"/>
                </a:solidFill>
                <a:latin typeface="Arial" charset="0"/>
                <a:ea typeface="ＭＳ Ｐゴシック" charset="0"/>
              </a:defRPr>
            </a:lvl3pPr>
            <a:lvl4pPr marL="1600200" indent="-228600">
              <a:defRPr sz="1900">
                <a:solidFill>
                  <a:schemeClr val="tx1"/>
                </a:solidFill>
                <a:latin typeface="Arial" charset="0"/>
                <a:ea typeface="ＭＳ Ｐゴシック" charset="0"/>
              </a:defRPr>
            </a:lvl4pPr>
            <a:lvl5pPr marL="2057400" indent="-228600">
              <a:defRPr sz="19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19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19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19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1900">
                <a:solidFill>
                  <a:schemeClr val="tx1"/>
                </a:solidFill>
                <a:latin typeface="Arial" charset="0"/>
                <a:ea typeface="ＭＳ Ｐゴシック" charset="0"/>
              </a:defRPr>
            </a:lvl9pPr>
          </a:lstStyle>
          <a:p>
            <a:fld id="{264907A5-DDC2-1A40-B3D3-BA3E8A6FA5C2}" type="slidenum">
              <a:rPr lang="en-US" sz="1200">
                <a:ea typeface="MS PGothic" charset="0"/>
                <a:cs typeface="MS PGothic" charset="0"/>
              </a:rPr>
              <a:pPr/>
              <a:t>6</a:t>
            </a:fld>
            <a:endParaRPr lang="en-US" sz="1200">
              <a:ea typeface="MS PGothic" charset="0"/>
              <a:cs typeface="MS PGothic" charset="0"/>
            </a:endParaRPr>
          </a:p>
        </p:txBody>
      </p:sp>
    </p:spTree>
    <p:extLst>
      <p:ext uri="{BB962C8B-B14F-4D97-AF65-F5344CB8AC3E}">
        <p14:creationId xmlns:p14="http://schemas.microsoft.com/office/powerpoint/2010/main" val="2623237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TextEdit="1"/>
          </p:cNvSpPr>
          <p:nvPr>
            <p:ph type="sldImg"/>
          </p:nvPr>
        </p:nvSpPr>
        <p:spPr bwMode="auto">
          <a:xfrm>
            <a:off x="384175" y="685800"/>
            <a:ext cx="6091238" cy="3427413"/>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277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32771"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900">
                <a:solidFill>
                  <a:schemeClr val="tx1"/>
                </a:solidFill>
                <a:latin typeface="Arial" charset="0"/>
                <a:ea typeface="ＭＳ Ｐゴシック" charset="0"/>
                <a:cs typeface="ＭＳ Ｐゴシック" charset="0"/>
              </a:defRPr>
            </a:lvl1pPr>
            <a:lvl2pPr marL="742950" indent="-285750">
              <a:defRPr sz="1900">
                <a:solidFill>
                  <a:schemeClr val="tx1"/>
                </a:solidFill>
                <a:latin typeface="Arial" charset="0"/>
                <a:ea typeface="ＭＳ Ｐゴシック" charset="0"/>
              </a:defRPr>
            </a:lvl2pPr>
            <a:lvl3pPr marL="1143000" indent="-228600">
              <a:defRPr sz="1900">
                <a:solidFill>
                  <a:schemeClr val="tx1"/>
                </a:solidFill>
                <a:latin typeface="Arial" charset="0"/>
                <a:ea typeface="ＭＳ Ｐゴシック" charset="0"/>
              </a:defRPr>
            </a:lvl3pPr>
            <a:lvl4pPr marL="1600200" indent="-228600">
              <a:defRPr sz="1900">
                <a:solidFill>
                  <a:schemeClr val="tx1"/>
                </a:solidFill>
                <a:latin typeface="Arial" charset="0"/>
                <a:ea typeface="ＭＳ Ｐゴシック" charset="0"/>
              </a:defRPr>
            </a:lvl4pPr>
            <a:lvl5pPr marL="2057400" indent="-228600">
              <a:defRPr sz="19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19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19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19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1900">
                <a:solidFill>
                  <a:schemeClr val="tx1"/>
                </a:solidFill>
                <a:latin typeface="Arial" charset="0"/>
                <a:ea typeface="ＭＳ Ｐゴシック" charset="0"/>
              </a:defRPr>
            </a:lvl9pPr>
          </a:lstStyle>
          <a:p>
            <a:fld id="{22438BC4-A21D-F741-A94E-145E3D672E50}" type="slidenum">
              <a:rPr lang="en-US" sz="1200">
                <a:latin typeface="Calibri" charset="0"/>
              </a:rPr>
              <a:pPr/>
              <a:t>8</a:t>
            </a:fld>
            <a:endParaRPr lang="en-US" sz="1200">
              <a:latin typeface="Calibri" charset="0"/>
            </a:endParaRPr>
          </a:p>
        </p:txBody>
      </p:sp>
    </p:spTree>
    <p:extLst>
      <p:ext uri="{BB962C8B-B14F-4D97-AF65-F5344CB8AC3E}">
        <p14:creationId xmlns:p14="http://schemas.microsoft.com/office/powerpoint/2010/main" val="3840939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7102818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563500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18319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875968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6" descr="Shaklee_Watercolor_16x9_blu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9144000" cy="5019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itle 1"/>
          <p:cNvSpPr>
            <a:spLocks noGrp="1"/>
          </p:cNvSpPr>
          <p:nvPr>
            <p:ph type="ctrTitle"/>
          </p:nvPr>
        </p:nvSpPr>
        <p:spPr>
          <a:xfrm>
            <a:off x="457209" y="1597821"/>
            <a:ext cx="5038399" cy="1102519"/>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11" y="2709896"/>
            <a:ext cx="5031797" cy="1314450"/>
          </a:xfrm>
          <a:prstGeom prst="rect">
            <a:avLst/>
          </a:prstGeom>
        </p:spPr>
        <p:txBody>
          <a:bodyPr/>
          <a:lstStyle>
            <a:lvl1pPr marL="0" indent="0" algn="l">
              <a:buNone/>
              <a:defRPr sz="1800">
                <a:solidFill>
                  <a:srgbClr val="FFFFFF"/>
                </a:solidFill>
                <a:latin typeface="+mj-lt"/>
                <a:cs typeface="Century Gothic"/>
              </a:defRPr>
            </a:lvl1pPr>
            <a:lvl2pPr marL="456777" indent="0" algn="ctr">
              <a:buNone/>
              <a:defRPr>
                <a:solidFill>
                  <a:schemeClr val="tx1">
                    <a:tint val="75000"/>
                  </a:schemeClr>
                </a:solidFill>
              </a:defRPr>
            </a:lvl2pPr>
            <a:lvl3pPr marL="913554" indent="0" algn="ctr">
              <a:buNone/>
              <a:defRPr>
                <a:solidFill>
                  <a:schemeClr val="tx1">
                    <a:tint val="75000"/>
                  </a:schemeClr>
                </a:solidFill>
              </a:defRPr>
            </a:lvl3pPr>
            <a:lvl4pPr marL="1370331" indent="0" algn="ctr">
              <a:buNone/>
              <a:defRPr>
                <a:solidFill>
                  <a:schemeClr val="tx1">
                    <a:tint val="75000"/>
                  </a:schemeClr>
                </a:solidFill>
              </a:defRPr>
            </a:lvl4pPr>
            <a:lvl5pPr marL="1827108" indent="0" algn="ctr">
              <a:buNone/>
              <a:defRPr>
                <a:solidFill>
                  <a:schemeClr val="tx1">
                    <a:tint val="75000"/>
                  </a:schemeClr>
                </a:solidFill>
              </a:defRPr>
            </a:lvl5pPr>
            <a:lvl6pPr marL="2283886" indent="0" algn="ctr">
              <a:buNone/>
              <a:defRPr>
                <a:solidFill>
                  <a:schemeClr val="tx1">
                    <a:tint val="75000"/>
                  </a:schemeClr>
                </a:solidFill>
              </a:defRPr>
            </a:lvl6pPr>
            <a:lvl7pPr marL="2740663" indent="0" algn="ctr">
              <a:buNone/>
              <a:defRPr>
                <a:solidFill>
                  <a:schemeClr val="tx1">
                    <a:tint val="75000"/>
                  </a:schemeClr>
                </a:solidFill>
              </a:defRPr>
            </a:lvl7pPr>
            <a:lvl8pPr marL="3197440" indent="0" algn="ctr">
              <a:buNone/>
              <a:defRPr>
                <a:solidFill>
                  <a:schemeClr val="tx1">
                    <a:tint val="75000"/>
                  </a:schemeClr>
                </a:solidFill>
              </a:defRPr>
            </a:lvl8pPr>
            <a:lvl9pPr marL="3654217"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5897967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30537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44202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951505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E3797C-B71C-49B1-87BB-F62C6A67453F}" type="datetimeFigureOut">
              <a:rPr lang="en-US" smtClean="0"/>
              <a:t>1/16/2017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2812605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E3797C-B71C-49B1-87BB-F62C6A67453F}" type="datetimeFigureOut">
              <a:rPr lang="en-US" smtClean="0"/>
              <a:t>1/16/2017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483551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E3797C-B71C-49B1-87BB-F62C6A67453F}" type="datetimeFigureOut">
              <a:rPr lang="en-US" smtClean="0"/>
              <a:t>1/16/2017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379528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1/16/2017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908081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34537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1/16/2017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694744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1/16/2017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335973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042791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9414492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6" descr="Shaklee_Watercolor_16x9_blu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9144000" cy="5019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itle 1"/>
          <p:cNvSpPr>
            <a:spLocks noGrp="1"/>
          </p:cNvSpPr>
          <p:nvPr>
            <p:ph type="ctrTitle"/>
          </p:nvPr>
        </p:nvSpPr>
        <p:spPr>
          <a:xfrm>
            <a:off x="457209" y="1597821"/>
            <a:ext cx="5038399" cy="1102519"/>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11" y="2709896"/>
            <a:ext cx="5031797" cy="1314450"/>
          </a:xfrm>
          <a:prstGeom prst="rect">
            <a:avLst/>
          </a:prstGeom>
        </p:spPr>
        <p:txBody>
          <a:bodyPr/>
          <a:lstStyle>
            <a:lvl1pPr marL="0" indent="0" algn="l">
              <a:buNone/>
              <a:defRPr sz="1800">
                <a:solidFill>
                  <a:srgbClr val="FFFFFF"/>
                </a:solidFill>
                <a:latin typeface="+mj-lt"/>
                <a:cs typeface="Century Gothic"/>
              </a:defRPr>
            </a:lvl1pPr>
            <a:lvl2pPr marL="456777" indent="0" algn="ctr">
              <a:buNone/>
              <a:defRPr>
                <a:solidFill>
                  <a:schemeClr val="tx1">
                    <a:tint val="75000"/>
                  </a:schemeClr>
                </a:solidFill>
              </a:defRPr>
            </a:lvl2pPr>
            <a:lvl3pPr marL="913554" indent="0" algn="ctr">
              <a:buNone/>
              <a:defRPr>
                <a:solidFill>
                  <a:schemeClr val="tx1">
                    <a:tint val="75000"/>
                  </a:schemeClr>
                </a:solidFill>
              </a:defRPr>
            </a:lvl3pPr>
            <a:lvl4pPr marL="1370331" indent="0" algn="ctr">
              <a:buNone/>
              <a:defRPr>
                <a:solidFill>
                  <a:schemeClr val="tx1">
                    <a:tint val="75000"/>
                  </a:schemeClr>
                </a:solidFill>
              </a:defRPr>
            </a:lvl4pPr>
            <a:lvl5pPr marL="1827108" indent="0" algn="ctr">
              <a:buNone/>
              <a:defRPr>
                <a:solidFill>
                  <a:schemeClr val="tx1">
                    <a:tint val="75000"/>
                  </a:schemeClr>
                </a:solidFill>
              </a:defRPr>
            </a:lvl5pPr>
            <a:lvl6pPr marL="2283886" indent="0" algn="ctr">
              <a:buNone/>
              <a:defRPr>
                <a:solidFill>
                  <a:schemeClr val="tx1">
                    <a:tint val="75000"/>
                  </a:schemeClr>
                </a:solidFill>
              </a:defRPr>
            </a:lvl6pPr>
            <a:lvl7pPr marL="2740663" indent="0" algn="ctr">
              <a:buNone/>
              <a:defRPr>
                <a:solidFill>
                  <a:schemeClr val="tx1">
                    <a:tint val="75000"/>
                  </a:schemeClr>
                </a:solidFill>
              </a:defRPr>
            </a:lvl7pPr>
            <a:lvl8pPr marL="3197440" indent="0" algn="ctr">
              <a:buNone/>
              <a:defRPr>
                <a:solidFill>
                  <a:schemeClr val="tx1">
                    <a:tint val="75000"/>
                  </a:schemeClr>
                </a:solidFill>
              </a:defRPr>
            </a:lvl8pPr>
            <a:lvl9pPr marL="3654217"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8340840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Full Image">
    <p:bg>
      <p:bgPr>
        <a:solidFill>
          <a:schemeClr val="bg1"/>
        </a:solidFill>
        <a:effectLst/>
      </p:bgPr>
    </p:bg>
    <p:spTree>
      <p:nvGrpSpPr>
        <p:cNvPr id="1" name=""/>
        <p:cNvGrpSpPr/>
        <p:nvPr/>
      </p:nvGrpSpPr>
      <p:grpSpPr>
        <a:xfrm>
          <a:off x="0" y="0"/>
          <a:ext cx="0" cy="0"/>
          <a:chOff x="0" y="0"/>
          <a:chExt cx="0" cy="0"/>
        </a:xfrm>
      </p:grpSpPr>
      <p:pic>
        <p:nvPicPr>
          <p:cNvPr id="3" name="Picture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23585" y="115492"/>
            <a:ext cx="1241822" cy="2690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Picture Placeholder 5"/>
          <p:cNvSpPr>
            <a:spLocks noGrp="1"/>
          </p:cNvSpPr>
          <p:nvPr>
            <p:ph type="pic" sz="quarter" idx="10"/>
          </p:nvPr>
        </p:nvSpPr>
        <p:spPr>
          <a:xfrm>
            <a:off x="-76188" y="-107118"/>
            <a:ext cx="9314237" cy="5369459"/>
          </a:xfrm>
          <a:prstGeom prst="rect">
            <a:avLst/>
          </a:prstGeom>
        </p:spPr>
        <p:txBody>
          <a:bodyPr lIns="38249" tIns="19126" rIns="38249" bIns="19126" rtlCol="0">
            <a:noAutofit/>
          </a:bodyPr>
          <a:lstStyle>
            <a:lvl1pPr marL="0" indent="0">
              <a:buNone/>
              <a:defRPr/>
            </a:lvl1pPr>
          </a:lstStyle>
          <a:p>
            <a:pPr lvl="0"/>
            <a:endParaRPr lang="en-US" noProof="0" dirty="0"/>
          </a:p>
        </p:txBody>
      </p:sp>
    </p:spTree>
    <p:extLst>
      <p:ext uri="{BB962C8B-B14F-4D97-AF65-F5344CB8AC3E}">
        <p14:creationId xmlns:p14="http://schemas.microsoft.com/office/powerpoint/2010/main" val="156333369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973160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E3797C-B71C-49B1-87BB-F62C6A67453F}" type="datetimeFigureOut">
              <a:rPr lang="en-US" smtClean="0"/>
              <a:t>1/16/2017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016137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E3797C-B71C-49B1-87BB-F62C6A67453F}" type="datetimeFigureOut">
              <a:rPr lang="en-US" smtClean="0"/>
              <a:t>1/16/2017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259745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E3797C-B71C-49B1-87BB-F62C6A67453F}" type="datetimeFigureOut">
              <a:rPr lang="en-US" smtClean="0"/>
              <a:t>1/16/2017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579794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1/16/2017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609423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1/16/2017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015869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1/16/2017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750093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1/16/2017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pic>
        <p:nvPicPr>
          <p:cNvPr id="7" name="Picture 6" descr="Slide25.jpg"/>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61653" y="508668"/>
            <a:ext cx="9450980" cy="3987132"/>
          </a:xfrm>
          <a:prstGeom prst="rect">
            <a:avLst/>
          </a:prstGeom>
        </p:spPr>
      </p:pic>
    </p:spTree>
    <p:extLst>
      <p:ext uri="{BB962C8B-B14F-4D97-AF65-F5344CB8AC3E}">
        <p14:creationId xmlns:p14="http://schemas.microsoft.com/office/powerpoint/2010/main" val="14350334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1/16/2017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spTree>
    <p:extLst>
      <p:ext uri="{BB962C8B-B14F-4D97-AF65-F5344CB8AC3E}">
        <p14:creationId xmlns:p14="http://schemas.microsoft.com/office/powerpoint/2010/main" val="78929543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jpg"/><Relationship Id="rId7"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hyperlink" Target="http://bit.ly/bhsubscribe"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19.xml"/><Relationship Id="rId1" Type="http://schemas.openxmlformats.org/officeDocument/2006/relationships/tags" Target="../tags/tag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19.xml"/><Relationship Id="rId1" Type="http://schemas.openxmlformats.org/officeDocument/2006/relationships/tags" Target="../tags/tag2.xml"/><Relationship Id="rId6" Type="http://schemas.openxmlformats.org/officeDocument/2006/relationships/image" Target="../media/image36.png"/><Relationship Id="rId5" Type="http://schemas.openxmlformats.org/officeDocument/2006/relationships/image" Target="../media/image38.png"/><Relationship Id="rId4" Type="http://schemas.openxmlformats.org/officeDocument/2006/relationships/image" Target="../media/image37.png"/></Relationships>
</file>

<file path=ppt/slides/_rels/slide4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11.emf"/></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9450" y="122052"/>
            <a:ext cx="3897414" cy="584775"/>
          </a:xfrm>
          <a:prstGeom prst="rect">
            <a:avLst/>
          </a:prstGeom>
          <a:noFill/>
          <a:ln>
            <a:solidFill>
              <a:srgbClr val="00B050"/>
            </a:solidFill>
          </a:ln>
        </p:spPr>
        <p:txBody>
          <a:bodyPr wrap="none" rtlCol="0">
            <a:spAutoFit/>
          </a:bodyPr>
          <a:lstStyle/>
          <a:p>
            <a:r>
              <a:rPr lang="en-US" sz="3200" dirty="0" smtClean="0"/>
              <a:t>Ongoing Promotions…</a:t>
            </a:r>
            <a:endParaRPr lang="en-US" sz="3200" dirty="0"/>
          </a:p>
        </p:txBody>
      </p:sp>
      <p:sp>
        <p:nvSpPr>
          <p:cNvPr id="3" name="TextBox 2"/>
          <p:cNvSpPr txBox="1"/>
          <p:nvPr/>
        </p:nvSpPr>
        <p:spPr>
          <a:xfrm>
            <a:off x="289450" y="725588"/>
            <a:ext cx="4306930" cy="4247317"/>
          </a:xfrm>
          <a:prstGeom prst="rect">
            <a:avLst/>
          </a:prstGeom>
          <a:noFill/>
        </p:spPr>
        <p:txBody>
          <a:bodyPr wrap="square" rtlCol="0">
            <a:spAutoFit/>
          </a:bodyPr>
          <a:lstStyle/>
          <a:p>
            <a:r>
              <a:rPr lang="en-US" dirty="0"/>
              <a:t>GREAT NEWS!! Our </a:t>
            </a:r>
            <a:r>
              <a:rPr lang="en-US" dirty="0" err="1"/>
              <a:t>Healthprint</a:t>
            </a:r>
            <a:r>
              <a:rPr lang="en-US" dirty="0"/>
              <a:t> Special Offer is EXTENDED thru Jan. 31st!! </a:t>
            </a:r>
            <a:endParaRPr lang="en-US" dirty="0" smtClean="0"/>
          </a:p>
          <a:p>
            <a:endParaRPr lang="en-US" dirty="0" smtClean="0"/>
          </a:p>
          <a:p>
            <a:r>
              <a:rPr lang="en-US" dirty="0" smtClean="0"/>
              <a:t>Do </a:t>
            </a:r>
            <a:r>
              <a:rPr lang="en-US" dirty="0"/>
              <a:t>your </a:t>
            </a:r>
            <a:r>
              <a:rPr lang="en-US" dirty="0" err="1"/>
              <a:t>Healthprint</a:t>
            </a:r>
            <a:r>
              <a:rPr lang="en-US" dirty="0"/>
              <a:t> again or for the 1st time - if you purchase the Middle or Large product </a:t>
            </a:r>
            <a:r>
              <a:rPr lang="en-US" b="1" dirty="0"/>
              <a:t>packages (or choose your own products that equal the $$ amount of the Middle or Large package</a:t>
            </a:r>
            <a:r>
              <a:rPr lang="en-US" dirty="0"/>
              <a:t>) you will receive a FREE Product based on your #1 Health goal!! </a:t>
            </a:r>
            <a:endParaRPr lang="en-US" dirty="0" smtClean="0"/>
          </a:p>
          <a:p>
            <a:r>
              <a:rPr lang="en-US" dirty="0" smtClean="0"/>
              <a:t>Order </a:t>
            </a:r>
            <a:r>
              <a:rPr lang="en-US" dirty="0"/>
              <a:t>the Large package or the equivalent $$ amount and receive the FREE products AND up to $20 off shipping</a:t>
            </a:r>
            <a:r>
              <a:rPr lang="en-US" dirty="0" smtClean="0"/>
              <a:t>!!!</a:t>
            </a:r>
          </a:p>
          <a:p>
            <a:endParaRPr lang="en-US" dirty="0"/>
          </a:p>
          <a:p>
            <a:r>
              <a:rPr lang="en-US" dirty="0"/>
              <a:t>This is a GREAT time to save!!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9736" y="217087"/>
            <a:ext cx="4180264" cy="4490379"/>
          </a:xfrm>
          <a:prstGeom prst="rect">
            <a:avLst/>
          </a:prstGeom>
        </p:spPr>
      </p:pic>
      <p:sp>
        <p:nvSpPr>
          <p:cNvPr id="5" name="TextBox 4"/>
          <p:cNvSpPr txBox="1"/>
          <p:nvPr/>
        </p:nvSpPr>
        <p:spPr>
          <a:xfrm>
            <a:off x="5058803" y="4815401"/>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18739286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49939" y="72362"/>
            <a:ext cx="7949412" cy="584776"/>
          </a:xfrm>
          <a:prstGeom prst="rect">
            <a:avLst/>
          </a:prstGeom>
          <a:noFill/>
        </p:spPr>
        <p:txBody>
          <a:bodyPr wrap="none" rtlCol="0">
            <a:spAutoFit/>
          </a:bodyPr>
          <a:lstStyle/>
          <a:p>
            <a:r>
              <a:rPr lang="en-US" sz="3200" dirty="0" smtClean="0"/>
              <a:t>POWER BONUS for ALL Distributors and Above</a:t>
            </a:r>
            <a:endParaRPr lang="en-US" sz="32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227" y="846666"/>
            <a:ext cx="8020186" cy="1151471"/>
          </a:xfrm>
          <a:prstGeom prst="rect">
            <a:avLst/>
          </a:prstGeom>
        </p:spPr>
      </p:pic>
      <p:sp>
        <p:nvSpPr>
          <p:cNvPr id="5" name="TextBox 4"/>
          <p:cNvSpPr txBox="1"/>
          <p:nvPr/>
        </p:nvSpPr>
        <p:spPr>
          <a:xfrm>
            <a:off x="121701" y="2002803"/>
            <a:ext cx="8709824" cy="1508105"/>
          </a:xfrm>
          <a:prstGeom prst="rect">
            <a:avLst/>
          </a:prstGeom>
          <a:noFill/>
        </p:spPr>
        <p:txBody>
          <a:bodyPr wrap="square" rtlCol="0">
            <a:spAutoFit/>
          </a:bodyPr>
          <a:lstStyle/>
          <a:p>
            <a:r>
              <a:rPr lang="en-US" sz="2000" b="1" dirty="0" smtClean="0"/>
              <a:t>From NOW until 3/31, every distributor and above can achieve Power Bonuses!!</a:t>
            </a:r>
          </a:p>
          <a:p>
            <a:r>
              <a:rPr lang="en-US" dirty="0" smtClean="0"/>
              <a:t>For every 15 points, you can earn $150 (paid weekly)!!  No limit for how many Power Bonuses you can receive thru 3/31!!  Already in a Power Bonus phase – you get to add 3 months!!</a:t>
            </a:r>
          </a:p>
          <a:p>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570624873"/>
              </p:ext>
            </p:extLst>
          </p:nvPr>
        </p:nvGraphicFramePr>
        <p:xfrm>
          <a:off x="749939" y="3307892"/>
          <a:ext cx="7841474" cy="1734094"/>
        </p:xfrm>
        <a:graphic>
          <a:graphicData uri="http://schemas.openxmlformats.org/drawingml/2006/table">
            <a:tbl>
              <a:tblPr/>
              <a:tblGrid>
                <a:gridCol w="1265128"/>
                <a:gridCol w="6576346"/>
              </a:tblGrid>
              <a:tr h="362494">
                <a:tc>
                  <a:txBody>
                    <a:bodyPr/>
                    <a:lstStyle/>
                    <a:p>
                      <a:r>
                        <a:rPr lang="en-US" dirty="0"/>
                        <a:t>15 Points</a:t>
                      </a:r>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c>
                  <a:txBody>
                    <a:bodyPr/>
                    <a:lstStyle/>
                    <a:p>
                      <a:r>
                        <a:rPr lang="en-US" b="0" dirty="0"/>
                        <a:t>Sponsor someone with a 750 PV Super GOLD PAK</a:t>
                      </a:r>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r>
              <a:tr h="237896">
                <a:tc>
                  <a:txBody>
                    <a:bodyPr/>
                    <a:lstStyle/>
                    <a:p>
                      <a:r>
                        <a:rPr lang="en-US" b="1"/>
                        <a:t>10 Points</a:t>
                      </a:r>
                      <a:endParaRPr lang="en-US"/>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c>
                  <a:txBody>
                    <a:bodyPr/>
                    <a:lstStyle/>
                    <a:p>
                      <a:r>
                        <a:rPr lang="en-US" b="0"/>
                        <a:t>Sponsor someone with a 500 PV GOLD Plus PAK</a:t>
                      </a:r>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r>
              <a:tr h="237896">
                <a:tc>
                  <a:txBody>
                    <a:bodyPr/>
                    <a:lstStyle/>
                    <a:p>
                      <a:r>
                        <a:rPr lang="en-US" b="1"/>
                        <a:t>5 Points</a:t>
                      </a:r>
                      <a:endParaRPr lang="en-US"/>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c>
                  <a:txBody>
                    <a:bodyPr/>
                    <a:lstStyle/>
                    <a:p>
                      <a:r>
                        <a:rPr lang="en-US" b="0"/>
                        <a:t>Sponsor someone with a 250 PV GOLD PAK</a:t>
                      </a:r>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r>
              <a:tr h="237896">
                <a:tc>
                  <a:txBody>
                    <a:bodyPr/>
                    <a:lstStyle/>
                    <a:p>
                      <a:r>
                        <a:rPr lang="en-US" b="1"/>
                        <a:t>3 Points     </a:t>
                      </a:r>
                      <a:endParaRPr lang="en-US"/>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c>
                  <a:txBody>
                    <a:bodyPr/>
                    <a:lstStyle/>
                    <a:p>
                      <a:r>
                        <a:rPr lang="en-US" b="0"/>
                        <a:t>Sponsor someone with a Life Plan or Turnaround Kit</a:t>
                      </a:r>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r>
              <a:tr h="237896">
                <a:tc>
                  <a:txBody>
                    <a:bodyPr/>
                    <a:lstStyle/>
                    <a:p>
                      <a:r>
                        <a:rPr lang="en-US" b="1"/>
                        <a:t>2 Points</a:t>
                      </a:r>
                      <a:endParaRPr lang="en-US"/>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c>
                  <a:txBody>
                    <a:bodyPr/>
                    <a:lstStyle/>
                    <a:p>
                      <a:r>
                        <a:rPr lang="en-US" b="0"/>
                        <a:t>Sponsor a Member or Distributor w/100PV product purchase or more</a:t>
                      </a:r>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r>
              <a:tr h="237896">
                <a:tc>
                  <a:txBody>
                    <a:bodyPr/>
                    <a:lstStyle/>
                    <a:p>
                      <a:r>
                        <a:rPr lang="en-US" b="1"/>
                        <a:t>1 Point</a:t>
                      </a:r>
                      <a:endParaRPr lang="en-US"/>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c>
                  <a:txBody>
                    <a:bodyPr/>
                    <a:lstStyle/>
                    <a:p>
                      <a:r>
                        <a:rPr lang="en-US" b="0" dirty="0"/>
                        <a:t>Sponsor a Member or Distributor w/50-99PV product purchase</a:t>
                      </a:r>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r>
            </a:tbl>
          </a:graphicData>
        </a:graphic>
      </p:graphicFrame>
      <p:sp>
        <p:nvSpPr>
          <p:cNvPr id="3" name="TextBox 2"/>
          <p:cNvSpPr txBox="1"/>
          <p:nvPr/>
        </p:nvSpPr>
        <p:spPr>
          <a:xfrm>
            <a:off x="7269151" y="2994205"/>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36386259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5" name="TextBox 4"/>
          <p:cNvSpPr txBox="1"/>
          <p:nvPr/>
        </p:nvSpPr>
        <p:spPr>
          <a:xfrm>
            <a:off x="389467" y="376677"/>
            <a:ext cx="8297333" cy="1015663"/>
          </a:xfrm>
          <a:prstGeom prst="rect">
            <a:avLst/>
          </a:prstGeom>
          <a:solidFill>
            <a:schemeClr val="bg1"/>
          </a:solidFill>
        </p:spPr>
        <p:txBody>
          <a:bodyPr wrap="square" rtlCol="0">
            <a:spAutoFit/>
          </a:bodyPr>
          <a:lstStyle/>
          <a:p>
            <a:pPr algn="ctr"/>
            <a:r>
              <a:rPr lang="en-US" sz="2000" dirty="0">
                <a:solidFill>
                  <a:srgbClr val="0000FF"/>
                </a:solidFill>
              </a:rPr>
              <a:t>Shaklee Strategies Forum 2017</a:t>
            </a:r>
          </a:p>
          <a:p>
            <a:pPr algn="ctr"/>
            <a:r>
              <a:rPr lang="en-US" sz="2000" dirty="0">
                <a:solidFill>
                  <a:srgbClr val="0000FF"/>
                </a:solidFill>
              </a:rPr>
              <a:t>Ideas to help us  grow our businesses and ourselves </a:t>
            </a:r>
          </a:p>
          <a:p>
            <a:pPr algn="ctr"/>
            <a:endParaRPr lang="en-US" sz="2000" dirty="0">
              <a:solidFill>
                <a:schemeClr val="accent5">
                  <a:lumMod val="75000"/>
                </a:schemeClr>
              </a:solidFill>
            </a:endParaRPr>
          </a:p>
        </p:txBody>
      </p:sp>
      <p:sp>
        <p:nvSpPr>
          <p:cNvPr id="7" name="TextBox 6"/>
          <p:cNvSpPr txBox="1"/>
          <p:nvPr/>
        </p:nvSpPr>
        <p:spPr>
          <a:xfrm>
            <a:off x="270933" y="3568701"/>
            <a:ext cx="4165600" cy="1138773"/>
          </a:xfrm>
          <a:prstGeom prst="rect">
            <a:avLst/>
          </a:prstGeom>
          <a:solidFill>
            <a:schemeClr val="bg1"/>
          </a:solidFill>
        </p:spPr>
        <p:txBody>
          <a:bodyPr wrap="square" rtlCol="0">
            <a:spAutoFit/>
          </a:bodyPr>
          <a:lstStyle/>
          <a:p>
            <a:pPr algn="ctr"/>
            <a:r>
              <a:rPr lang="en-US" sz="2400" dirty="0" smtClean="0">
                <a:solidFill>
                  <a:srgbClr val="0000FF"/>
                </a:solidFill>
              </a:rPr>
              <a:t>Winter/Spring 2017</a:t>
            </a:r>
          </a:p>
          <a:p>
            <a:pPr algn="ctr"/>
            <a:r>
              <a:rPr lang="en-US" sz="2800" dirty="0" smtClean="0">
                <a:solidFill>
                  <a:srgbClr val="0000FF"/>
                </a:solidFill>
              </a:rPr>
              <a:t> </a:t>
            </a:r>
            <a:r>
              <a:rPr lang="en-US" sz="4400" dirty="0" smtClean="0">
                <a:solidFill>
                  <a:srgbClr val="0000FF"/>
                </a:solidFill>
              </a:rPr>
              <a:t>Reaching Higher </a:t>
            </a:r>
            <a:endParaRPr lang="en-US" sz="4400" dirty="0">
              <a:solidFill>
                <a:srgbClr val="0000FF"/>
              </a:solidFill>
            </a:endParaRPr>
          </a:p>
        </p:txBody>
      </p:sp>
      <p:sp>
        <p:nvSpPr>
          <p:cNvPr id="9" name="TextBox 8"/>
          <p:cNvSpPr txBox="1"/>
          <p:nvPr/>
        </p:nvSpPr>
        <p:spPr>
          <a:xfrm>
            <a:off x="389466" y="1436454"/>
            <a:ext cx="8297333" cy="892552"/>
          </a:xfrm>
          <a:prstGeom prst="rect">
            <a:avLst/>
          </a:prstGeom>
          <a:solidFill>
            <a:schemeClr val="bg1"/>
          </a:solidFill>
        </p:spPr>
        <p:txBody>
          <a:bodyPr wrap="square" rtlCol="0">
            <a:spAutoFit/>
          </a:bodyPr>
          <a:lstStyle/>
          <a:p>
            <a:r>
              <a:rPr lang="en-US" sz="2000" dirty="0" smtClean="0">
                <a:solidFill>
                  <a:srgbClr val="0000FF"/>
                </a:solidFill>
              </a:rPr>
              <a:t>Session 1    Jan 17</a:t>
            </a:r>
          </a:p>
          <a:p>
            <a:r>
              <a:rPr lang="en-US" sz="3200" dirty="0" smtClean="0">
                <a:solidFill>
                  <a:srgbClr val="0000FF"/>
                </a:solidFill>
              </a:rPr>
              <a:t>   Preparing for the New Year</a:t>
            </a:r>
            <a:r>
              <a:rPr lang="mr-IN" sz="3200" dirty="0" smtClean="0">
                <a:solidFill>
                  <a:srgbClr val="0000FF"/>
                </a:solidFill>
              </a:rPr>
              <a:t>…</a:t>
            </a:r>
            <a:r>
              <a:rPr lang="en-US" sz="3200" dirty="0" smtClean="0">
                <a:solidFill>
                  <a:srgbClr val="0000FF"/>
                </a:solidFill>
              </a:rPr>
              <a:t>Inside and Out</a:t>
            </a:r>
            <a:endParaRPr lang="en-US" sz="3200" dirty="0">
              <a:solidFill>
                <a:srgbClr val="0000FF"/>
              </a:solidFill>
            </a:endParaRPr>
          </a:p>
        </p:txBody>
      </p:sp>
    </p:spTree>
    <p:extLst>
      <p:ext uri="{BB962C8B-B14F-4D97-AF65-F5344CB8AC3E}">
        <p14:creationId xmlns:p14="http://schemas.microsoft.com/office/powerpoint/2010/main" val="36494498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i="1" dirty="0" smtClean="0"/>
              <a:t>“And </a:t>
            </a:r>
            <a:r>
              <a:rPr lang="en-US" i="1" dirty="0"/>
              <a:t>now we welcome the new year, full of things that have never </a:t>
            </a:r>
            <a:r>
              <a:rPr lang="en-US" i="1" dirty="0" smtClean="0"/>
              <a:t>been.”</a:t>
            </a:r>
            <a:r>
              <a:rPr lang="en-US" dirty="0"/>
              <a:t>  ~ Rainer Maria </a:t>
            </a:r>
            <a:r>
              <a:rPr lang="en-US" dirty="0" smtClean="0"/>
              <a:t>Rilke</a:t>
            </a:r>
            <a:endParaRPr lang="en-US" dirty="0"/>
          </a:p>
        </p:txBody>
      </p:sp>
      <p:sp>
        <p:nvSpPr>
          <p:cNvPr id="3" name="TextBox 2"/>
          <p:cNvSpPr txBox="1"/>
          <p:nvPr/>
        </p:nvSpPr>
        <p:spPr>
          <a:xfrm>
            <a:off x="7738532" y="4318000"/>
            <a:ext cx="719667" cy="369332"/>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34625052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877842" y="463718"/>
            <a:ext cx="5169423" cy="1297351"/>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dirty="0">
                <a:solidFill>
                  <a:schemeClr val="dk1"/>
                </a:solidFill>
                <a:latin typeface="Calibri"/>
                <a:ea typeface="Calibri"/>
                <a:cs typeface="Calibri"/>
                <a:sym typeface="Calibri"/>
              </a:rPr>
              <a:t>Our </a:t>
            </a:r>
            <a:r>
              <a:rPr lang="en-US" sz="3600" dirty="0" smtClean="0">
                <a:solidFill>
                  <a:schemeClr val="dk1"/>
                </a:solidFill>
                <a:latin typeface="Calibri"/>
                <a:ea typeface="Calibri"/>
                <a:cs typeface="Calibri"/>
                <a:sym typeface="Calibri"/>
              </a:rPr>
              <a:t>Strategy</a:t>
            </a:r>
            <a:r>
              <a:rPr lang="en-US" sz="3600" b="0" i="0" u="none" strike="noStrike" cap="none" dirty="0" smtClean="0">
                <a:solidFill>
                  <a:schemeClr val="dk1"/>
                </a:solidFill>
                <a:latin typeface="Calibri"/>
                <a:ea typeface="Calibri"/>
                <a:cs typeface="Calibri"/>
                <a:sym typeface="Calibri"/>
              </a:rPr>
              <a:t> Forum Team</a:t>
            </a:r>
            <a:br>
              <a:rPr lang="en-US" sz="3600" b="0" i="0" u="none" strike="noStrike" cap="none" dirty="0" smtClean="0">
                <a:solidFill>
                  <a:schemeClr val="dk1"/>
                </a:solidFill>
                <a:latin typeface="Calibri"/>
                <a:ea typeface="Calibri"/>
                <a:cs typeface="Calibri"/>
                <a:sym typeface="Calibri"/>
              </a:rPr>
            </a:br>
            <a:r>
              <a:rPr lang="en-US" sz="3600" dirty="0" smtClean="0">
                <a:solidFill>
                  <a:schemeClr val="dk1"/>
                </a:solidFill>
                <a:latin typeface="Calibri"/>
                <a:ea typeface="Calibri"/>
                <a:cs typeface="Calibri"/>
                <a:sym typeface="Calibri"/>
              </a:rPr>
              <a:t>Winter 2017</a:t>
            </a:r>
            <a:r>
              <a:rPr lang="en-US" sz="3600" b="0" i="0" u="none" strike="noStrike" cap="none" dirty="0" smtClean="0">
                <a:solidFill>
                  <a:schemeClr val="dk1"/>
                </a:solidFill>
                <a:latin typeface="Calibri"/>
                <a:ea typeface="Calibri"/>
                <a:cs typeface="Calibri"/>
                <a:sym typeface="Calibri"/>
              </a:rPr>
              <a:t> </a:t>
            </a:r>
            <a:endParaRPr lang="en-US" sz="3600" b="0" i="0" u="none" strike="noStrike" cap="none" dirty="0">
              <a:solidFill>
                <a:schemeClr val="dk1"/>
              </a:solidFill>
              <a:latin typeface="Calibri"/>
              <a:ea typeface="Calibri"/>
              <a:cs typeface="Calibri"/>
              <a:sym typeface="Calibri"/>
            </a:endParaRPr>
          </a:p>
        </p:txBody>
      </p:sp>
      <p:sp>
        <p:nvSpPr>
          <p:cNvPr id="125" name="Shape 125"/>
          <p:cNvSpPr txBox="1">
            <a:spLocks noGrp="1"/>
          </p:cNvSpPr>
          <p:nvPr>
            <p:ph idx="1"/>
          </p:nvPr>
        </p:nvSpPr>
        <p:spPr>
          <a:xfrm>
            <a:off x="3961463" y="4314992"/>
            <a:ext cx="1765104" cy="687828"/>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dirty="0" smtClean="0">
                <a:solidFill>
                  <a:schemeClr val="dk1"/>
                </a:solidFill>
                <a:latin typeface="Calibri"/>
                <a:ea typeface="Calibri"/>
                <a:cs typeface="Calibri"/>
                <a:sym typeface="Calibri"/>
              </a:rPr>
              <a:t>Key Coordinator</a:t>
            </a:r>
          </a:p>
          <a:p>
            <a:pPr marL="0" marR="0" lvl="0" indent="0" algn="ctr" rtl="0">
              <a:lnSpc>
                <a:spcPct val="90000"/>
              </a:lnSpc>
              <a:spcBef>
                <a:spcPts val="0"/>
              </a:spcBef>
              <a:spcAft>
                <a:spcPts val="0"/>
              </a:spcAft>
              <a:buClr>
                <a:schemeClr val="dk1"/>
              </a:buClr>
              <a:buSzPct val="25000"/>
              <a:buFont typeface="Arial"/>
              <a:buNone/>
            </a:pPr>
            <a:r>
              <a:rPr lang="en-US" sz="1665" dirty="0" smtClean="0">
                <a:solidFill>
                  <a:schemeClr val="dk1"/>
                </a:solidFill>
                <a:latin typeface="Calibri"/>
                <a:ea typeface="Calibri"/>
                <a:cs typeface="Calibri"/>
                <a:sym typeface="Calibri"/>
              </a:rPr>
              <a:t>Lisa Anderson</a:t>
            </a:r>
            <a:endParaRPr lang="en-US" sz="1665" b="0" i="0" u="none" strike="noStrike" cap="none" dirty="0">
              <a:solidFill>
                <a:schemeClr val="dk1"/>
              </a:solidFill>
              <a:latin typeface="Calibri"/>
              <a:ea typeface="Calibri"/>
              <a:cs typeface="Calibri"/>
              <a:sym typeface="Calibri"/>
            </a:endParaRPr>
          </a:p>
        </p:txBody>
      </p:sp>
      <p:pic>
        <p:nvPicPr>
          <p:cNvPr id="127" name="Shape 127"/>
          <p:cNvPicPr preferRelativeResize="0"/>
          <p:nvPr/>
        </p:nvPicPr>
        <p:blipFill>
          <a:blip r:embed="rId3">
            <a:extLst>
              <a:ext uri="{28A0092B-C50C-407E-A947-70E740481C1C}">
                <a14:useLocalDpi xmlns:a14="http://schemas.microsoft.com/office/drawing/2010/main" val="0"/>
              </a:ext>
            </a:extLst>
          </a:blip>
          <a:stretch>
            <a:fillRect/>
          </a:stretch>
        </p:blipFill>
        <p:spPr>
          <a:xfrm>
            <a:off x="631632" y="463718"/>
            <a:ext cx="1335952" cy="1501508"/>
          </a:xfrm>
          <a:prstGeom prst="rect">
            <a:avLst/>
          </a:prstGeom>
          <a:noFill/>
          <a:ln>
            <a:noFill/>
          </a:ln>
        </p:spPr>
      </p:pic>
      <p:pic>
        <p:nvPicPr>
          <p:cNvPr id="131" name="Shape 131"/>
          <p:cNvPicPr preferRelativeResize="0"/>
          <p:nvPr/>
        </p:nvPicPr>
        <p:blipFill>
          <a:blip r:embed="rId4">
            <a:extLst>
              <a:ext uri="{28A0092B-C50C-407E-A947-70E740481C1C}">
                <a14:useLocalDpi xmlns:a14="http://schemas.microsoft.com/office/drawing/2010/main" val="0"/>
              </a:ext>
            </a:extLst>
          </a:blip>
          <a:stretch>
            <a:fillRect/>
          </a:stretch>
        </p:blipFill>
        <p:spPr>
          <a:xfrm>
            <a:off x="631632" y="2736132"/>
            <a:ext cx="1238564" cy="1543756"/>
          </a:xfrm>
          <a:prstGeom prst="rect">
            <a:avLst/>
          </a:prstGeom>
          <a:noFill/>
          <a:ln>
            <a:noFill/>
          </a:ln>
        </p:spPr>
      </p:pic>
      <p:sp>
        <p:nvSpPr>
          <p:cNvPr id="133" name="Shape 133"/>
          <p:cNvSpPr/>
          <p:nvPr/>
        </p:nvSpPr>
        <p:spPr>
          <a:xfrm>
            <a:off x="275521" y="2015918"/>
            <a:ext cx="2044345" cy="62875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  </a:t>
            </a:r>
            <a:r>
              <a:rPr lang="en-US" sz="1600" b="0" i="0" u="none" strike="noStrike" cap="none" dirty="0">
                <a:solidFill>
                  <a:schemeClr val="dk1"/>
                </a:solidFill>
                <a:latin typeface="Calibri"/>
                <a:ea typeface="Calibri"/>
                <a:cs typeface="Calibri"/>
                <a:sym typeface="Calibri"/>
              </a:rPr>
              <a:t> Master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Barb Lagoni </a:t>
            </a:r>
          </a:p>
        </p:txBody>
      </p:sp>
      <p:sp>
        <p:nvSpPr>
          <p:cNvPr id="134" name="Shape 134"/>
          <p:cNvSpPr/>
          <p:nvPr/>
        </p:nvSpPr>
        <p:spPr>
          <a:xfrm>
            <a:off x="275522" y="4315892"/>
            <a:ext cx="1816610"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Senior Coordinator</a:t>
            </a:r>
          </a:p>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Becky Choate</a:t>
            </a:r>
          </a:p>
        </p:txBody>
      </p:sp>
      <p:sp>
        <p:nvSpPr>
          <p:cNvPr id="3" name="TextBox 2"/>
          <p:cNvSpPr txBox="1"/>
          <p:nvPr/>
        </p:nvSpPr>
        <p:spPr>
          <a:xfrm>
            <a:off x="7389996" y="4126261"/>
            <a:ext cx="1568195" cy="584776"/>
          </a:xfrm>
          <a:prstGeom prst="rect">
            <a:avLst/>
          </a:prstGeom>
          <a:noFill/>
        </p:spPr>
        <p:txBody>
          <a:bodyPr wrap="square" rtlCol="0">
            <a:spAutoFit/>
          </a:bodyPr>
          <a:lstStyle/>
          <a:p>
            <a:pPr algn="ctr"/>
            <a:r>
              <a:rPr lang="en-US" sz="1600" dirty="0" smtClean="0"/>
              <a:t>Director</a:t>
            </a:r>
          </a:p>
          <a:p>
            <a:pPr algn="ctr"/>
            <a:r>
              <a:rPr lang="en-US" sz="1600" dirty="0" smtClean="0"/>
              <a:t>Francine </a:t>
            </a:r>
            <a:r>
              <a:rPr lang="en-US" sz="1600" dirty="0" err="1" smtClean="0"/>
              <a:t>Roling</a:t>
            </a:r>
            <a:endParaRPr lang="en-US" sz="1600" dirty="0"/>
          </a:p>
        </p:txBody>
      </p:sp>
      <p:pic>
        <p:nvPicPr>
          <p:cNvPr id="4" name="Picture 3" descr="Francine and Tim Roling.jpg"/>
          <p:cNvPicPr>
            <a:picLocks noChangeAspect="1"/>
          </p:cNvPicPr>
          <p:nvPr/>
        </p:nvPicPr>
        <p:blipFill rotWithShape="1">
          <a:blip r:embed="rId5">
            <a:extLst>
              <a:ext uri="{28A0092B-C50C-407E-A947-70E740481C1C}">
                <a14:useLocalDpi xmlns:a14="http://schemas.microsoft.com/office/drawing/2010/main" val="0"/>
              </a:ext>
            </a:extLst>
          </a:blip>
          <a:srcRect l="50071" t="13904" r="32191" b="54930"/>
          <a:stretch/>
        </p:blipFill>
        <p:spPr>
          <a:xfrm>
            <a:off x="7389996" y="2389826"/>
            <a:ext cx="1415209" cy="1657608"/>
          </a:xfrm>
          <a:prstGeom prst="rect">
            <a:avLst/>
          </a:prstGeom>
        </p:spPr>
      </p:pic>
      <p:sp>
        <p:nvSpPr>
          <p:cNvPr id="2" name="Rectangle 1"/>
          <p:cNvSpPr/>
          <p:nvPr/>
        </p:nvSpPr>
        <p:spPr>
          <a:xfrm>
            <a:off x="2183078" y="4126261"/>
            <a:ext cx="1725292" cy="584776"/>
          </a:xfrm>
          <a:prstGeom prst="rect">
            <a:avLst/>
          </a:prstGeom>
        </p:spPr>
        <p:txBody>
          <a:bodyPr wrap="square">
            <a:spAutoFit/>
          </a:bodyPr>
          <a:lstStyle/>
          <a:p>
            <a:pPr algn="ctr"/>
            <a:r>
              <a:rPr lang="en-US" sz="1600" dirty="0" smtClean="0"/>
              <a:t>Key Coordinator</a:t>
            </a:r>
            <a:endParaRPr lang="en-US" sz="1600" dirty="0"/>
          </a:p>
          <a:p>
            <a:pPr algn="ctr"/>
            <a:r>
              <a:rPr lang="en-US" sz="1600" dirty="0" smtClean="0"/>
              <a:t>Margaret </a:t>
            </a:r>
            <a:r>
              <a:rPr lang="en-US" sz="1600" dirty="0" err="1" smtClean="0"/>
              <a:t>Trost</a:t>
            </a:r>
            <a:endParaRPr lang="en-US" sz="1600" dirty="0"/>
          </a:p>
        </p:txBody>
      </p:sp>
      <p:sp>
        <p:nvSpPr>
          <p:cNvPr id="5" name="TextBox 4"/>
          <p:cNvSpPr txBox="1"/>
          <p:nvPr/>
        </p:nvSpPr>
        <p:spPr>
          <a:xfrm>
            <a:off x="5726567" y="4279888"/>
            <a:ext cx="1600088" cy="584776"/>
          </a:xfrm>
          <a:prstGeom prst="rect">
            <a:avLst/>
          </a:prstGeom>
          <a:noFill/>
        </p:spPr>
        <p:txBody>
          <a:bodyPr wrap="square" rtlCol="0">
            <a:spAutoFit/>
          </a:bodyPr>
          <a:lstStyle/>
          <a:p>
            <a:r>
              <a:rPr lang="en-US" sz="1600" dirty="0" smtClean="0"/>
              <a:t>Senior Director</a:t>
            </a:r>
          </a:p>
          <a:p>
            <a:r>
              <a:rPr lang="en-US" sz="1600" dirty="0" smtClean="0"/>
              <a:t>Angie Thomas</a:t>
            </a:r>
            <a:endParaRPr lang="en-US" sz="1600" dirty="0"/>
          </a:p>
        </p:txBody>
      </p:sp>
      <p:pic>
        <p:nvPicPr>
          <p:cNvPr id="7" name="Picture 6" descr="Angie Thoma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63326" y="2389827"/>
            <a:ext cx="1278255" cy="1657609"/>
          </a:xfrm>
          <a:prstGeom prst="rect">
            <a:avLst/>
          </a:prstGeom>
        </p:spPr>
      </p:pic>
      <p:pic>
        <p:nvPicPr>
          <p:cNvPr id="10" name="Picture 9" descr="Margaret Trost.jpg .jpeg"/>
          <p:cNvPicPr>
            <a:picLocks noChangeAspect="1"/>
          </p:cNvPicPr>
          <p:nvPr/>
        </p:nvPicPr>
        <p:blipFill rotWithShape="1">
          <a:blip r:embed="rId7">
            <a:extLst>
              <a:ext uri="{28A0092B-C50C-407E-A947-70E740481C1C}">
                <a14:useLocalDpi xmlns:a14="http://schemas.microsoft.com/office/drawing/2010/main" val="0"/>
              </a:ext>
            </a:extLst>
          </a:blip>
          <a:srcRect l="12913" t="4915" r="29849" b="8116"/>
          <a:stretch/>
        </p:blipFill>
        <p:spPr>
          <a:xfrm>
            <a:off x="2453757" y="2389826"/>
            <a:ext cx="1454613" cy="1657609"/>
          </a:xfrm>
          <a:prstGeom prst="rect">
            <a:avLst/>
          </a:prstGeom>
        </p:spPr>
      </p:pic>
      <p:pic>
        <p:nvPicPr>
          <p:cNvPr id="6" name="Picture 5"/>
          <p:cNvPicPr>
            <a:picLocks noChangeAspect="1"/>
          </p:cNvPicPr>
          <p:nvPr/>
        </p:nvPicPr>
        <p:blipFill rotWithShape="1">
          <a:blip r:embed="rId8"/>
          <a:srcRect l="-5960" t="-2582" r="5960" b="-2582"/>
          <a:stretch/>
        </p:blipFill>
        <p:spPr>
          <a:xfrm>
            <a:off x="4096930" y="2389827"/>
            <a:ext cx="1499616" cy="1798246"/>
          </a:xfrm>
          <a:prstGeom prst="rect">
            <a:avLst/>
          </a:prstGeom>
        </p:spPr>
      </p:pic>
      <p:sp>
        <p:nvSpPr>
          <p:cNvPr id="8" name="TextBox 7"/>
          <p:cNvSpPr txBox="1"/>
          <p:nvPr/>
        </p:nvSpPr>
        <p:spPr>
          <a:xfrm>
            <a:off x="8047265" y="4864664"/>
            <a:ext cx="757940" cy="369332"/>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931868008"/>
      </p:ext>
    </p:extLst>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We begin this semester with gratitude </a:t>
            </a:r>
            <a:r>
              <a:rPr lang="mr-IN" sz="3200" dirty="0" smtClean="0"/>
              <a:t>…</a:t>
            </a:r>
            <a:endParaRPr lang="en-US" sz="3200" dirty="0"/>
          </a:p>
        </p:txBody>
      </p:sp>
      <p:sp>
        <p:nvSpPr>
          <p:cNvPr id="3" name="Content Placeholder 2"/>
          <p:cNvSpPr>
            <a:spLocks noGrp="1"/>
          </p:cNvSpPr>
          <p:nvPr>
            <p:ph idx="1"/>
          </p:nvPr>
        </p:nvSpPr>
        <p:spPr>
          <a:xfrm>
            <a:off x="457200" y="1420284"/>
            <a:ext cx="8229600" cy="3394472"/>
          </a:xfrm>
        </p:spPr>
        <p:txBody>
          <a:bodyPr>
            <a:normAutofit/>
          </a:bodyPr>
          <a:lstStyle/>
          <a:p>
            <a:r>
              <a:rPr lang="en-US" sz="2400" dirty="0" smtClean="0"/>
              <a:t>For each of you who join these calls each week</a:t>
            </a:r>
          </a:p>
          <a:p>
            <a:r>
              <a:rPr lang="en-US" sz="2400" dirty="0" smtClean="0"/>
              <a:t>For all we learned in 2016</a:t>
            </a:r>
          </a:p>
          <a:p>
            <a:r>
              <a:rPr lang="en-US" sz="2400" dirty="0" smtClean="0"/>
              <a:t>For the opportunity to work in such a supportive, loving community</a:t>
            </a:r>
          </a:p>
          <a:p>
            <a:r>
              <a:rPr lang="en-US" sz="2400" dirty="0" smtClean="0"/>
              <a:t>For the gift of Shaklee in our lives</a:t>
            </a:r>
            <a:endParaRPr lang="en-US" sz="2400" dirty="0"/>
          </a:p>
        </p:txBody>
      </p:sp>
      <p:sp>
        <p:nvSpPr>
          <p:cNvPr id="4" name="TextBox 3"/>
          <p:cNvSpPr txBox="1"/>
          <p:nvPr/>
        </p:nvSpPr>
        <p:spPr>
          <a:xfrm>
            <a:off x="7145866" y="3843867"/>
            <a:ext cx="1185333" cy="369332"/>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31671926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rgbClr val="4F6228"/>
            </a:solidFill>
          </a:ln>
        </p:spPr>
        <p:txBody>
          <a:bodyPr>
            <a:normAutofit/>
          </a:bodyPr>
          <a:lstStyle/>
          <a:p>
            <a:r>
              <a:rPr lang="en-US" sz="2800" dirty="0" smtClean="0"/>
              <a:t>Objectives Winter Semester 2017  -- </a:t>
            </a:r>
            <a:r>
              <a:rPr lang="en-US" sz="3200" dirty="0" smtClean="0"/>
              <a:t>Reaching Highe</a:t>
            </a:r>
            <a:r>
              <a:rPr lang="en-US" sz="2800" dirty="0" smtClean="0"/>
              <a:t>r  </a:t>
            </a:r>
            <a:endParaRPr lang="en-US" sz="2800" dirty="0"/>
          </a:p>
        </p:txBody>
      </p:sp>
      <p:sp>
        <p:nvSpPr>
          <p:cNvPr id="3" name="Content Placeholder 2"/>
          <p:cNvSpPr>
            <a:spLocks noGrp="1"/>
          </p:cNvSpPr>
          <p:nvPr>
            <p:ph idx="1"/>
          </p:nvPr>
        </p:nvSpPr>
        <p:spPr>
          <a:xfrm>
            <a:off x="457200" y="1219200"/>
            <a:ext cx="8229600" cy="3747956"/>
          </a:xfrm>
        </p:spPr>
        <p:txBody>
          <a:bodyPr>
            <a:normAutofit lnSpcReduction="10000"/>
          </a:bodyPr>
          <a:lstStyle/>
          <a:p>
            <a:pPr marL="0" indent="0">
              <a:buNone/>
            </a:pPr>
            <a:r>
              <a:rPr lang="en-US" sz="2000" dirty="0" smtClean="0"/>
              <a:t>	In this Winter 2017 semester, we will focus on preparing ourselves for </a:t>
            </a:r>
            <a:r>
              <a:rPr lang="en-US" sz="2000" b="1" dirty="0" smtClean="0"/>
              <a:t>thinking bigger and creating an openness to possibilities </a:t>
            </a:r>
            <a:r>
              <a:rPr lang="en-US" sz="2000" dirty="0" smtClean="0"/>
              <a:t>that lie within each of us… Including picturing ourselves achieving the rank of Key Coordinator.</a:t>
            </a:r>
          </a:p>
          <a:p>
            <a:pPr marL="0" indent="0">
              <a:buNone/>
            </a:pPr>
            <a:r>
              <a:rPr lang="en-US" sz="2000" dirty="0" smtClean="0"/>
              <a:t>	Because the Top Achievers Trip this year is to CHINA  ( be still my heart ) </a:t>
            </a:r>
            <a:r>
              <a:rPr lang="mr-IN" sz="2000" dirty="0" smtClean="0"/>
              <a:t>…</a:t>
            </a:r>
            <a:r>
              <a:rPr lang="en-US" sz="2000" dirty="0" smtClean="0"/>
              <a:t>and just as the Chinese have declared 2017 </a:t>
            </a:r>
            <a:r>
              <a:rPr lang="en-US" sz="2000" dirty="0"/>
              <a:t>t</a:t>
            </a:r>
            <a:r>
              <a:rPr lang="en-US" sz="2000" dirty="0" smtClean="0"/>
              <a:t>he “Year </a:t>
            </a:r>
            <a:r>
              <a:rPr lang="en-US" sz="2000" dirty="0"/>
              <a:t>of the </a:t>
            </a:r>
            <a:r>
              <a:rPr lang="en-US" sz="2000" dirty="0" smtClean="0"/>
              <a:t>Rooster”</a:t>
            </a:r>
            <a:r>
              <a:rPr lang="mr-IN" sz="2000" dirty="0" smtClean="0"/>
              <a:t>…</a:t>
            </a:r>
            <a:endParaRPr lang="en-US" sz="2000" dirty="0" smtClean="0"/>
          </a:p>
          <a:p>
            <a:pPr marL="0" indent="0">
              <a:buNone/>
            </a:pPr>
            <a:r>
              <a:rPr lang="en-US" sz="2000" dirty="0" smtClean="0"/>
              <a:t>           Shaklee is declaring 2017 </a:t>
            </a:r>
            <a:r>
              <a:rPr lang="en-US" sz="2000" dirty="0"/>
              <a:t>t</a:t>
            </a:r>
            <a:r>
              <a:rPr lang="en-US" sz="2000" dirty="0" smtClean="0"/>
              <a:t>he “Year of the Key Coordinator” .</a:t>
            </a:r>
          </a:p>
          <a:p>
            <a:pPr marL="0" indent="0">
              <a:buNone/>
            </a:pPr>
            <a:r>
              <a:rPr lang="en-US" sz="2000" dirty="0" smtClean="0"/>
              <a:t>	That may have jarred some of us who think of Key as out of reach, but we hope to examine that thinking and explore just what it would take to progress in our businesses by developing an organization of leaders and co-workers. .					</a:t>
            </a:r>
            <a:r>
              <a:rPr lang="en-US" sz="2000" dirty="0" err="1" smtClean="0"/>
              <a:t>lisa</a:t>
            </a:r>
            <a:endParaRPr lang="en-US" sz="2000" dirty="0"/>
          </a:p>
        </p:txBody>
      </p:sp>
    </p:spTree>
    <p:extLst>
      <p:ext uri="{BB962C8B-B14F-4D97-AF65-F5344CB8AC3E}">
        <p14:creationId xmlns:p14="http://schemas.microsoft.com/office/powerpoint/2010/main" val="23789850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589463" y="1200150"/>
            <a:ext cx="4554537" cy="3709988"/>
          </a:xfrm>
        </p:spPr>
        <p:txBody>
          <a:bodyPr>
            <a:normAutofit/>
          </a:bodyPr>
          <a:lstStyle/>
          <a:p>
            <a:pPr marL="0" indent="0">
              <a:buNone/>
            </a:pPr>
            <a:r>
              <a:rPr lang="en-US" sz="2000" dirty="0" smtClean="0"/>
              <a:t>The Rooster .. Wakes people up.</a:t>
            </a:r>
            <a:endParaRPr lang="en-US" sz="2000" dirty="0"/>
          </a:p>
          <a:p>
            <a:pPr marL="0" indent="0">
              <a:buNone/>
            </a:pPr>
            <a:r>
              <a:rPr lang="en-US" sz="2000" dirty="0"/>
              <a:t>Q</a:t>
            </a:r>
            <a:r>
              <a:rPr lang="en-US" sz="2000" dirty="0" smtClean="0"/>
              <a:t>ualities of “Rooster” people: </a:t>
            </a:r>
          </a:p>
          <a:p>
            <a:pPr marL="0" indent="0">
              <a:buNone/>
            </a:pPr>
            <a:r>
              <a:rPr lang="en-US" sz="2000" dirty="0"/>
              <a:t>	</a:t>
            </a:r>
            <a:r>
              <a:rPr lang="en-US" sz="2000" dirty="0" smtClean="0"/>
              <a:t>-- beautiful</a:t>
            </a:r>
          </a:p>
          <a:p>
            <a:pPr marL="0" indent="0">
              <a:buNone/>
            </a:pPr>
            <a:r>
              <a:rPr lang="en-US" sz="2000" dirty="0"/>
              <a:t>	</a:t>
            </a:r>
            <a:r>
              <a:rPr lang="en-US" sz="2000" dirty="0" smtClean="0"/>
              <a:t>-- </a:t>
            </a:r>
            <a:r>
              <a:rPr lang="en-US" sz="2000" dirty="0"/>
              <a:t>kind-</a:t>
            </a:r>
            <a:r>
              <a:rPr lang="en-US" sz="2000" dirty="0" smtClean="0"/>
              <a:t>hearted</a:t>
            </a:r>
          </a:p>
          <a:p>
            <a:pPr marL="0" indent="0">
              <a:buNone/>
            </a:pPr>
            <a:r>
              <a:rPr lang="en-US" sz="2000" dirty="0"/>
              <a:t>	</a:t>
            </a:r>
            <a:r>
              <a:rPr lang="en-US" sz="2000" dirty="0" smtClean="0"/>
              <a:t>-- </a:t>
            </a:r>
            <a:r>
              <a:rPr lang="en-US" sz="2000" dirty="0"/>
              <a:t>hard-</a:t>
            </a:r>
            <a:r>
              <a:rPr lang="en-US" sz="2000" dirty="0" smtClean="0"/>
              <a:t>working</a:t>
            </a:r>
          </a:p>
          <a:p>
            <a:pPr marL="0" indent="0">
              <a:buNone/>
            </a:pPr>
            <a:r>
              <a:rPr lang="en-US" sz="2000" dirty="0"/>
              <a:t>	</a:t>
            </a:r>
            <a:r>
              <a:rPr lang="en-US" sz="2000" dirty="0" smtClean="0"/>
              <a:t>-- courageous </a:t>
            </a:r>
          </a:p>
          <a:p>
            <a:pPr marL="0" indent="0">
              <a:buNone/>
            </a:pPr>
            <a:r>
              <a:rPr lang="en-US" sz="2000" dirty="0"/>
              <a:t>	</a:t>
            </a:r>
            <a:r>
              <a:rPr lang="en-US" sz="2000" dirty="0" smtClean="0"/>
              <a:t>--independent </a:t>
            </a:r>
          </a:p>
          <a:p>
            <a:pPr marL="0" indent="0">
              <a:buNone/>
            </a:pPr>
            <a:r>
              <a:rPr lang="en-US" sz="2000" dirty="0"/>
              <a:t>	</a:t>
            </a:r>
            <a:r>
              <a:rPr lang="en-US" sz="2000" dirty="0" smtClean="0"/>
              <a:t>--humorous </a:t>
            </a:r>
          </a:p>
          <a:p>
            <a:pPr marL="0" indent="0">
              <a:buNone/>
            </a:pPr>
            <a:r>
              <a:rPr lang="en-US" sz="2000" dirty="0"/>
              <a:t>	</a:t>
            </a:r>
            <a:r>
              <a:rPr lang="en-US" sz="2000" dirty="0" smtClean="0"/>
              <a:t>--and </a:t>
            </a:r>
            <a:r>
              <a:rPr lang="en-US" sz="2000" dirty="0"/>
              <a:t>honest. </a:t>
            </a:r>
          </a:p>
          <a:p>
            <a:pPr marL="0" indent="0">
              <a:buNone/>
            </a:pPr>
            <a:r>
              <a:rPr lang="en-US" sz="2000" dirty="0" smtClean="0"/>
              <a:t>Sounds like us!                barb        </a:t>
            </a:r>
            <a:endParaRPr lang="en-US" sz="2000" dirty="0"/>
          </a:p>
        </p:txBody>
      </p:sp>
      <p:sp>
        <p:nvSpPr>
          <p:cNvPr id="2" name="Title 1"/>
          <p:cNvSpPr>
            <a:spLocks noGrp="1"/>
          </p:cNvSpPr>
          <p:nvPr>
            <p:ph type="title" idx="4294967295"/>
          </p:nvPr>
        </p:nvSpPr>
        <p:spPr>
          <a:xfrm>
            <a:off x="4149725" y="206375"/>
            <a:ext cx="4994275" cy="857250"/>
          </a:xfrm>
        </p:spPr>
        <p:txBody>
          <a:bodyPr>
            <a:normAutofit/>
          </a:bodyPr>
          <a:lstStyle/>
          <a:p>
            <a:r>
              <a:rPr lang="en-US" sz="3200" dirty="0" smtClean="0"/>
              <a:t>Year of the Rooster</a:t>
            </a:r>
            <a:endParaRPr lang="en-US" sz="3200" dirty="0"/>
          </a:p>
        </p:txBody>
      </p:sp>
      <p:pic>
        <p:nvPicPr>
          <p:cNvPr id="4" name="Picture 3"/>
          <p:cNvPicPr>
            <a:picLocks noChangeAspect="1"/>
          </p:cNvPicPr>
          <p:nvPr/>
        </p:nvPicPr>
        <p:blipFill>
          <a:blip r:embed="rId2"/>
          <a:stretch>
            <a:fillRect/>
          </a:stretch>
        </p:blipFill>
        <p:spPr>
          <a:xfrm>
            <a:off x="-521791" y="0"/>
            <a:ext cx="4331791" cy="5143500"/>
          </a:xfrm>
          <a:prstGeom prst="rect">
            <a:avLst/>
          </a:prstGeom>
        </p:spPr>
      </p:pic>
    </p:spTree>
    <p:extLst>
      <p:ext uri="{BB962C8B-B14F-4D97-AF65-F5344CB8AC3E}">
        <p14:creationId xmlns:p14="http://schemas.microsoft.com/office/powerpoint/2010/main" val="3702700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708400" y="257176"/>
            <a:ext cx="5181600" cy="708025"/>
          </a:xfrm>
          <a:ln>
            <a:solidFill>
              <a:srgbClr val="77933C"/>
            </a:solidFill>
          </a:ln>
        </p:spPr>
        <p:txBody>
          <a:bodyPr>
            <a:normAutofit fontScale="90000"/>
          </a:bodyPr>
          <a:lstStyle/>
          <a:p>
            <a:r>
              <a:rPr lang="en-US" sz="3200" dirty="0" smtClean="0"/>
              <a:t> </a:t>
            </a:r>
            <a:r>
              <a:rPr lang="en-US" sz="4000" dirty="0" smtClean="0"/>
              <a:t>2 Themes This Semester </a:t>
            </a:r>
            <a:endParaRPr lang="en-US" sz="4000" dirty="0"/>
          </a:p>
        </p:txBody>
      </p:sp>
      <p:sp>
        <p:nvSpPr>
          <p:cNvPr id="3" name="Content Placeholder 2"/>
          <p:cNvSpPr>
            <a:spLocks noGrp="1"/>
          </p:cNvSpPr>
          <p:nvPr>
            <p:ph idx="4294967295"/>
          </p:nvPr>
        </p:nvSpPr>
        <p:spPr>
          <a:xfrm>
            <a:off x="524934" y="2522274"/>
            <a:ext cx="1811867" cy="789517"/>
          </a:xfrm>
        </p:spPr>
        <p:txBody>
          <a:bodyPr>
            <a:normAutofit/>
          </a:bodyPr>
          <a:lstStyle/>
          <a:p>
            <a:pPr marL="0" indent="0">
              <a:buNone/>
            </a:pPr>
            <a:r>
              <a:rPr lang="en-US" sz="3600" dirty="0" smtClean="0"/>
              <a:t>Stretch</a:t>
            </a:r>
            <a:endParaRPr lang="en-US" sz="2000" dirty="0"/>
          </a:p>
        </p:txBody>
      </p:sp>
      <p:sp>
        <p:nvSpPr>
          <p:cNvPr id="4" name="TextBox 3"/>
          <p:cNvSpPr txBox="1"/>
          <p:nvPr/>
        </p:nvSpPr>
        <p:spPr>
          <a:xfrm>
            <a:off x="220134" y="570266"/>
            <a:ext cx="5121541" cy="2000548"/>
          </a:xfrm>
          <a:prstGeom prst="rect">
            <a:avLst/>
          </a:prstGeom>
          <a:noFill/>
        </p:spPr>
        <p:txBody>
          <a:bodyPr wrap="square" rtlCol="0">
            <a:spAutoFit/>
          </a:bodyPr>
          <a:lstStyle/>
          <a:p>
            <a:r>
              <a:rPr lang="en-US" sz="3600" dirty="0" smtClean="0"/>
              <a:t>Simplify </a:t>
            </a:r>
            <a:r>
              <a:rPr lang="mr-IN" sz="3600" dirty="0" smtClean="0"/>
              <a:t>–</a:t>
            </a:r>
            <a:endParaRPr lang="en-US" sz="3600" dirty="0" smtClean="0"/>
          </a:p>
          <a:p>
            <a:pPr marL="342900" indent="-342900">
              <a:buFont typeface="Arial"/>
              <a:buChar char="•"/>
            </a:pPr>
            <a:r>
              <a:rPr lang="en-US" sz="2000" dirty="0" smtClean="0"/>
              <a:t>Qualifications </a:t>
            </a:r>
            <a:r>
              <a:rPr lang="en-US" sz="2000" dirty="0" smtClean="0"/>
              <a:t>(see pre-call) </a:t>
            </a:r>
            <a:endParaRPr lang="en-US" sz="2000" dirty="0" smtClean="0"/>
          </a:p>
          <a:p>
            <a:pPr marL="342900" indent="-342900">
              <a:buFont typeface="Arial"/>
              <a:buChar char="•"/>
            </a:pPr>
            <a:r>
              <a:rPr lang="en-US" sz="2000" dirty="0" smtClean="0"/>
              <a:t>And streamline our system</a:t>
            </a:r>
          </a:p>
          <a:p>
            <a:pPr marL="342900" indent="-342900">
              <a:buFont typeface="Arial"/>
              <a:buChar char="•"/>
            </a:pPr>
            <a:r>
              <a:rPr lang="en-US" sz="2000" dirty="0" smtClean="0"/>
              <a:t>The number of key resources we use</a:t>
            </a:r>
            <a:r>
              <a:rPr lang="en-US" sz="2400" dirty="0"/>
              <a:t> </a:t>
            </a:r>
            <a:endParaRPr lang="en-US" sz="2400" dirty="0" smtClean="0"/>
          </a:p>
          <a:p>
            <a:r>
              <a:rPr lang="en-US" sz="2400" dirty="0"/>
              <a:t>	</a:t>
            </a:r>
            <a:r>
              <a:rPr lang="en-US" sz="2000" dirty="0" smtClean="0"/>
              <a:t>(next </a:t>
            </a:r>
            <a:r>
              <a:rPr lang="en-US" sz="2000" dirty="0" smtClean="0"/>
              <a:t>week)</a:t>
            </a:r>
          </a:p>
        </p:txBody>
      </p:sp>
      <p:pic>
        <p:nvPicPr>
          <p:cNvPr id="5" name="Picture 4"/>
          <p:cNvPicPr>
            <a:picLocks noChangeAspect="1"/>
          </p:cNvPicPr>
          <p:nvPr/>
        </p:nvPicPr>
        <p:blipFill>
          <a:blip r:embed="rId2"/>
          <a:stretch>
            <a:fillRect/>
          </a:stretch>
        </p:blipFill>
        <p:spPr>
          <a:xfrm>
            <a:off x="4950059" y="1570540"/>
            <a:ext cx="3939941" cy="3200427"/>
          </a:xfrm>
          <a:prstGeom prst="rect">
            <a:avLst/>
          </a:prstGeom>
        </p:spPr>
      </p:pic>
      <p:sp>
        <p:nvSpPr>
          <p:cNvPr id="6" name="Rectangle 5"/>
          <p:cNvSpPr/>
          <p:nvPr/>
        </p:nvSpPr>
        <p:spPr>
          <a:xfrm>
            <a:off x="304802" y="3296841"/>
            <a:ext cx="4572000" cy="1846659"/>
          </a:xfrm>
          <a:prstGeom prst="rect">
            <a:avLst/>
          </a:prstGeom>
        </p:spPr>
        <p:txBody>
          <a:bodyPr>
            <a:spAutoFit/>
          </a:bodyPr>
          <a:lstStyle/>
          <a:p>
            <a:r>
              <a:rPr lang="mr-IN" sz="2400" dirty="0"/>
              <a:t>–</a:t>
            </a:r>
            <a:r>
              <a:rPr lang="en-US" sz="2400" dirty="0"/>
              <a:t> the archer always aims higher in </a:t>
            </a:r>
            <a:r>
              <a:rPr lang="en-US" sz="2400" dirty="0" smtClean="0"/>
              <a:t>	   order </a:t>
            </a:r>
            <a:r>
              <a:rPr lang="en-US" sz="2400" dirty="0"/>
              <a:t>to </a:t>
            </a:r>
            <a:r>
              <a:rPr lang="en-US" sz="2400" dirty="0" smtClean="0"/>
              <a:t>hit </a:t>
            </a:r>
            <a:r>
              <a:rPr lang="en-US" sz="2400" dirty="0"/>
              <a:t>the bulls eye</a:t>
            </a:r>
            <a:r>
              <a:rPr lang="en-US" sz="2400" dirty="0" smtClean="0"/>
              <a:t>.</a:t>
            </a:r>
          </a:p>
          <a:p>
            <a:endParaRPr lang="en-US" sz="2400" dirty="0"/>
          </a:p>
          <a:p>
            <a:endParaRPr lang="en-US" sz="2400" dirty="0"/>
          </a:p>
          <a:p>
            <a:r>
              <a:rPr lang="en-US" dirty="0" smtClean="0"/>
              <a:t> 		 </a:t>
            </a:r>
            <a:r>
              <a:rPr lang="en-US" dirty="0" err="1"/>
              <a:t>becky</a:t>
            </a:r>
            <a:r>
              <a:rPr lang="en-US" dirty="0"/>
              <a:t> </a:t>
            </a:r>
            <a:endParaRPr lang="en-US" dirty="0" smtClean="0"/>
          </a:p>
        </p:txBody>
      </p:sp>
    </p:spTree>
    <p:extLst>
      <p:ext uri="{BB962C8B-B14F-4D97-AF65-F5344CB8AC3E}">
        <p14:creationId xmlns:p14="http://schemas.microsoft.com/office/powerpoint/2010/main" val="185629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0467" y="335500"/>
            <a:ext cx="3433761" cy="584775"/>
          </a:xfrm>
          <a:prstGeom prst="rect">
            <a:avLst/>
          </a:prstGeom>
          <a:noFill/>
          <a:ln>
            <a:solidFill>
              <a:schemeClr val="accent3">
                <a:lumMod val="75000"/>
              </a:schemeClr>
            </a:solidFill>
          </a:ln>
        </p:spPr>
        <p:txBody>
          <a:bodyPr wrap="none" rtlCol="0">
            <a:spAutoFit/>
          </a:bodyPr>
          <a:lstStyle/>
          <a:p>
            <a:r>
              <a:rPr lang="en-US" sz="3200" dirty="0"/>
              <a:t>Shooting the </a:t>
            </a:r>
            <a:r>
              <a:rPr lang="en-US" sz="3200" dirty="0" smtClean="0"/>
              <a:t>Arrow</a:t>
            </a:r>
            <a:endParaRPr lang="en-US" sz="3200" dirty="0"/>
          </a:p>
        </p:txBody>
      </p:sp>
      <p:sp>
        <p:nvSpPr>
          <p:cNvPr id="3" name="TextBox 2"/>
          <p:cNvSpPr txBox="1"/>
          <p:nvPr/>
        </p:nvSpPr>
        <p:spPr>
          <a:xfrm>
            <a:off x="394706" y="1032812"/>
            <a:ext cx="6591573" cy="1877437"/>
          </a:xfrm>
          <a:prstGeom prst="rect">
            <a:avLst/>
          </a:prstGeom>
          <a:noFill/>
        </p:spPr>
        <p:txBody>
          <a:bodyPr wrap="square" rtlCol="0">
            <a:spAutoFit/>
          </a:bodyPr>
          <a:lstStyle/>
          <a:p>
            <a:r>
              <a:rPr lang="en-US" sz="2000" dirty="0"/>
              <a:t>1.  </a:t>
            </a:r>
            <a:r>
              <a:rPr lang="en-US" sz="2000" dirty="0"/>
              <a:t>T</a:t>
            </a:r>
            <a:r>
              <a:rPr lang="en-US" sz="2000" dirty="0" smtClean="0"/>
              <a:t>he </a:t>
            </a:r>
            <a:r>
              <a:rPr lang="en-US" sz="2000" dirty="0"/>
              <a:t>arrow </a:t>
            </a:r>
            <a:r>
              <a:rPr lang="en-US" sz="2000" dirty="0" smtClean="0"/>
              <a:t>begins </a:t>
            </a:r>
            <a:r>
              <a:rPr lang="en-US" sz="2000" dirty="0"/>
              <a:t>it’s flight in upward angle – hence the “arch”.  </a:t>
            </a:r>
            <a:r>
              <a:rPr lang="en-US" sz="2000" i="1" dirty="0" smtClean="0"/>
              <a:t>(Lesson </a:t>
            </a:r>
            <a:r>
              <a:rPr lang="mr-IN" sz="2000" i="1" dirty="0" smtClean="0"/>
              <a:t>–</a:t>
            </a:r>
            <a:r>
              <a:rPr lang="en-US" sz="2000" i="1" dirty="0" smtClean="0"/>
              <a:t>We will want </a:t>
            </a:r>
            <a:r>
              <a:rPr lang="en-US" sz="2000" i="1" dirty="0"/>
              <a:t>to aim above our goals in </a:t>
            </a:r>
            <a:r>
              <a:rPr lang="en-US" sz="2000" i="1" dirty="0" smtClean="0"/>
              <a:t>				order </a:t>
            </a:r>
            <a:r>
              <a:rPr lang="en-US" sz="2000" i="1" dirty="0"/>
              <a:t>to meet our target.)</a:t>
            </a:r>
          </a:p>
          <a:p>
            <a:r>
              <a:rPr lang="en-US" sz="2000" dirty="0"/>
              <a:t>2.  </a:t>
            </a:r>
            <a:r>
              <a:rPr lang="en-US" sz="2000" dirty="0" smtClean="0"/>
              <a:t>An archer accounts </a:t>
            </a:r>
            <a:r>
              <a:rPr lang="en-US" sz="2000" dirty="0"/>
              <a:t>for the weather </a:t>
            </a:r>
            <a:r>
              <a:rPr lang="en-US" dirty="0"/>
              <a:t>and wind conditions </a:t>
            </a:r>
            <a:r>
              <a:rPr lang="en-US" dirty="0" smtClean="0"/>
              <a:t>&amp; makes </a:t>
            </a:r>
            <a:r>
              <a:rPr lang="en-US" dirty="0"/>
              <a:t>adjustments. </a:t>
            </a:r>
            <a:r>
              <a:rPr lang="en-US" i="1" dirty="0" smtClean="0"/>
              <a:t>(Lesson --Someone </a:t>
            </a:r>
            <a:r>
              <a:rPr lang="en-US" i="1" dirty="0"/>
              <a:t>cancels their event, we can </a:t>
            </a:r>
            <a:r>
              <a:rPr lang="en-US" i="1" dirty="0" smtClean="0"/>
              <a:t>					make </a:t>
            </a:r>
            <a:r>
              <a:rPr lang="en-US" i="1" dirty="0"/>
              <a:t>adjustments and still meet our goal.</a:t>
            </a:r>
            <a:r>
              <a:rPr lang="en-US" i="1" dirty="0" smtClean="0"/>
              <a:t>)</a:t>
            </a:r>
            <a:endParaRPr lang="en-US" i="1"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3333" y="335500"/>
            <a:ext cx="2166584" cy="1852905"/>
          </a:xfrm>
          <a:prstGeom prst="rect">
            <a:avLst/>
          </a:prstGeom>
        </p:spPr>
      </p:pic>
      <p:sp>
        <p:nvSpPr>
          <p:cNvPr id="4" name="Rectangle 3"/>
          <p:cNvSpPr/>
          <p:nvPr/>
        </p:nvSpPr>
        <p:spPr>
          <a:xfrm>
            <a:off x="394705" y="2874829"/>
            <a:ext cx="8545211" cy="2246769"/>
          </a:xfrm>
          <a:prstGeom prst="rect">
            <a:avLst/>
          </a:prstGeom>
        </p:spPr>
        <p:txBody>
          <a:bodyPr wrap="square">
            <a:spAutoFit/>
          </a:bodyPr>
          <a:lstStyle/>
          <a:p>
            <a:r>
              <a:rPr lang="en-US" dirty="0"/>
              <a:t>3</a:t>
            </a:r>
            <a:r>
              <a:rPr lang="en-US" sz="2000" dirty="0"/>
              <a:t>.  Pull the bow back and find your “anchor” spot. </a:t>
            </a:r>
            <a:r>
              <a:rPr lang="en-US" sz="2000" i="1" dirty="0"/>
              <a:t>(What are your go-to activities </a:t>
            </a:r>
            <a:r>
              <a:rPr lang="en-US" sz="2000" i="1" dirty="0" smtClean="0"/>
              <a:t>			that </a:t>
            </a:r>
            <a:r>
              <a:rPr lang="en-US" sz="2000" i="1" dirty="0"/>
              <a:t>you know can produce new customers/builders?)</a:t>
            </a:r>
          </a:p>
          <a:p>
            <a:r>
              <a:rPr lang="en-US" sz="2000" dirty="0"/>
              <a:t>4.  Relax all of your fingers after you aim.  The bowstring will do the rest. </a:t>
            </a:r>
            <a:r>
              <a:rPr lang="en-US" sz="2000" i="1" dirty="0"/>
              <a:t>(Wow – after you have done all of the preparation, just relax and enjoy the activity!)</a:t>
            </a:r>
          </a:p>
          <a:p>
            <a:r>
              <a:rPr lang="en-US" sz="2000" dirty="0"/>
              <a:t>5.  The final step to archery accuracy is follow </a:t>
            </a:r>
            <a:r>
              <a:rPr lang="en-US" sz="2000" dirty="0" smtClean="0"/>
              <a:t>through continue eyes on the target. </a:t>
            </a:r>
            <a:r>
              <a:rPr lang="en-US" sz="2000" i="1" dirty="0"/>
              <a:t>(This is the same in our businesses – it is so important to follow </a:t>
            </a:r>
            <a:r>
              <a:rPr lang="en-US" sz="2000" i="1" dirty="0" smtClean="0"/>
              <a:t>through 					with </a:t>
            </a:r>
            <a:r>
              <a:rPr lang="en-US" sz="2000" i="1" dirty="0"/>
              <a:t>our prospects.)</a:t>
            </a:r>
          </a:p>
        </p:txBody>
      </p:sp>
      <p:sp>
        <p:nvSpPr>
          <p:cNvPr id="6" name="TextBox 5"/>
          <p:cNvSpPr txBox="1"/>
          <p:nvPr/>
        </p:nvSpPr>
        <p:spPr>
          <a:xfrm>
            <a:off x="7125335" y="4788617"/>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15528700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700" dirty="0" smtClean="0"/>
              <a:t>Session 1 </a:t>
            </a:r>
            <a:r>
              <a:rPr lang="mr-IN" sz="3200" dirty="0" smtClean="0"/>
              <a:t>–</a:t>
            </a:r>
            <a:r>
              <a:rPr lang="en-US" sz="3200" dirty="0" smtClean="0"/>
              <a:t> Preparing for the New Year Inside and Out</a:t>
            </a:r>
            <a:endParaRPr lang="en-US" sz="3200" dirty="0"/>
          </a:p>
        </p:txBody>
      </p:sp>
      <p:sp>
        <p:nvSpPr>
          <p:cNvPr id="3" name="Content Placeholder 2"/>
          <p:cNvSpPr>
            <a:spLocks noGrp="1"/>
          </p:cNvSpPr>
          <p:nvPr>
            <p:ph idx="1"/>
          </p:nvPr>
        </p:nvSpPr>
        <p:spPr/>
        <p:txBody>
          <a:bodyPr>
            <a:normAutofit/>
          </a:bodyPr>
          <a:lstStyle/>
          <a:p>
            <a:r>
              <a:rPr lang="en-US" sz="2400" dirty="0" smtClean="0"/>
              <a:t>We begin with giving closure and gratitude to 2016 </a:t>
            </a:r>
            <a:r>
              <a:rPr lang="mr-IN" sz="2400" dirty="0" smtClean="0"/>
              <a:t>…</a:t>
            </a:r>
            <a:r>
              <a:rPr lang="en-US" sz="2400" dirty="0" smtClean="0"/>
              <a:t>celebrating the successes .. blessing the challenges for the lessons they teach us.</a:t>
            </a:r>
          </a:p>
          <a:p>
            <a:r>
              <a:rPr lang="en-US" sz="2400" dirty="0" smtClean="0"/>
              <a:t>And then… we invite the new, we open to possibilities, we DREAM IN a new vision for 2017. </a:t>
            </a:r>
            <a:r>
              <a:rPr lang="en-US" sz="2400" dirty="0"/>
              <a:t>W</a:t>
            </a:r>
            <a:r>
              <a:rPr lang="en-US" sz="2400" dirty="0" smtClean="0"/>
              <a:t>e create new goals.  This often involves stretching our thinking and seeing more possibilities within ourselves.                         </a:t>
            </a:r>
            <a:r>
              <a:rPr lang="en-US" sz="1800" dirty="0" err="1" smtClean="0"/>
              <a:t>margaret</a:t>
            </a:r>
            <a:endParaRPr lang="en-US" sz="2400" dirty="0" smtClean="0"/>
          </a:p>
          <a:p>
            <a:endParaRPr lang="en-US" sz="2400" dirty="0" smtClean="0"/>
          </a:p>
          <a:p>
            <a:endParaRPr lang="en-US" sz="2400" dirty="0"/>
          </a:p>
        </p:txBody>
      </p:sp>
    </p:spTree>
    <p:extLst>
      <p:ext uri="{BB962C8B-B14F-4D97-AF65-F5344CB8AC3E}">
        <p14:creationId xmlns:p14="http://schemas.microsoft.com/office/powerpoint/2010/main" val="25867762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7617" y="261287"/>
            <a:ext cx="4294744" cy="2893100"/>
          </a:xfrm>
          <a:prstGeom prst="rect">
            <a:avLst/>
          </a:prstGeom>
          <a:noFill/>
        </p:spPr>
        <p:txBody>
          <a:bodyPr wrap="square" rtlCol="0">
            <a:spAutoFit/>
          </a:bodyPr>
          <a:lstStyle/>
          <a:p>
            <a:r>
              <a:rPr lang="en-US" b="1" i="1" dirty="0" smtClean="0"/>
              <a:t>Shaklee has created a BRAND NEW </a:t>
            </a:r>
          </a:p>
          <a:p>
            <a:r>
              <a:rPr lang="en-US" b="1" i="1" dirty="0" smtClean="0"/>
              <a:t>Shaklee 180 Starter kit!!</a:t>
            </a:r>
          </a:p>
          <a:p>
            <a:r>
              <a:rPr lang="en-US" dirty="0" smtClean="0"/>
              <a:t>This kit includes:</a:t>
            </a:r>
          </a:p>
          <a:p>
            <a:pPr marL="285750" indent="-285750">
              <a:buFont typeface="Arial" panose="020B0604020202020204" pitchFamily="34" charset="0"/>
              <a:buChar char="•"/>
            </a:pPr>
            <a:r>
              <a:rPr lang="en-US" dirty="0" smtClean="0"/>
              <a:t>2 Life Shake Canisters</a:t>
            </a:r>
          </a:p>
          <a:p>
            <a:pPr marL="285750" indent="-285750">
              <a:buFont typeface="Arial" panose="020B0604020202020204" pitchFamily="34" charset="0"/>
              <a:buChar char="•"/>
            </a:pPr>
            <a:r>
              <a:rPr lang="en-US" dirty="0" smtClean="0"/>
              <a:t>30 day Vita Lea</a:t>
            </a:r>
          </a:p>
          <a:p>
            <a:pPr marL="285750" indent="-285750">
              <a:buFont typeface="Arial" panose="020B0604020202020204" pitchFamily="34" charset="0"/>
              <a:buChar char="•"/>
            </a:pPr>
            <a:r>
              <a:rPr lang="en-US" dirty="0" smtClean="0"/>
              <a:t>30 day Metabolic Boost</a:t>
            </a:r>
          </a:p>
          <a:p>
            <a:pPr marL="285750" indent="-285750">
              <a:buFont typeface="Arial" panose="020B0604020202020204" pitchFamily="34" charset="0"/>
              <a:buChar char="•"/>
            </a:pPr>
            <a:r>
              <a:rPr lang="en-US" dirty="0" smtClean="0"/>
              <a:t>1 box of Snack bars</a:t>
            </a:r>
          </a:p>
          <a:p>
            <a:r>
              <a:rPr lang="en-US" dirty="0" smtClean="0"/>
              <a:t>		</a:t>
            </a:r>
            <a:r>
              <a:rPr lang="en-US" sz="2000" b="1" dirty="0" smtClean="0"/>
              <a:t>For $150!!!</a:t>
            </a:r>
          </a:p>
          <a:p>
            <a:r>
              <a:rPr lang="en-US" dirty="0" smtClean="0"/>
              <a:t>The Starter Kit will be offered thru 1/31/17.</a:t>
            </a:r>
          </a:p>
          <a:p>
            <a:endParaRPr lang="en-US" dirty="0"/>
          </a:p>
        </p:txBody>
      </p:sp>
      <p:sp>
        <p:nvSpPr>
          <p:cNvPr id="4" name="TextBox 3"/>
          <p:cNvSpPr txBox="1"/>
          <p:nvPr/>
        </p:nvSpPr>
        <p:spPr>
          <a:xfrm>
            <a:off x="164460" y="2896088"/>
            <a:ext cx="8979540" cy="2308324"/>
          </a:xfrm>
          <a:prstGeom prst="rect">
            <a:avLst/>
          </a:prstGeom>
          <a:noFill/>
        </p:spPr>
        <p:txBody>
          <a:bodyPr wrap="square" rtlCol="0">
            <a:spAutoFit/>
          </a:bodyPr>
          <a:lstStyle/>
          <a:p>
            <a:r>
              <a:rPr lang="en-US" dirty="0" smtClean="0"/>
              <a:t>So…</a:t>
            </a:r>
            <a:r>
              <a:rPr lang="en-US" b="1" dirty="0" smtClean="0"/>
              <a:t>. When you put the Shipping deal and the Shaklee 180 Starter kit deal TOGETHER,</a:t>
            </a:r>
          </a:p>
          <a:p>
            <a:r>
              <a:rPr lang="en-US" b="1" dirty="0" smtClean="0"/>
              <a:t>Someone could order the New Shaklee 180 Starter kit and receive:</a:t>
            </a:r>
          </a:p>
          <a:p>
            <a:pPr marL="285750" indent="-285750">
              <a:buFont typeface="Arial" panose="020B0604020202020204" pitchFamily="34" charset="0"/>
              <a:buChar char="•"/>
            </a:pPr>
            <a:r>
              <a:rPr lang="en-US" dirty="0" smtClean="0"/>
              <a:t>A FREE Membership</a:t>
            </a:r>
          </a:p>
          <a:p>
            <a:pPr marL="285750" indent="-285750">
              <a:buFont typeface="Arial" panose="020B0604020202020204" pitchFamily="34" charset="0"/>
              <a:buChar char="•"/>
            </a:pPr>
            <a:r>
              <a:rPr lang="en-US" dirty="0" smtClean="0"/>
              <a:t>AND possibly FREE Shipping thru 1/31 IF they use the </a:t>
            </a:r>
            <a:r>
              <a:rPr lang="en-US" dirty="0" err="1" smtClean="0"/>
              <a:t>Healthprint</a:t>
            </a:r>
            <a:r>
              <a:rPr lang="en-US" dirty="0" smtClean="0"/>
              <a:t> special mentioned earlier.</a:t>
            </a:r>
          </a:p>
          <a:p>
            <a:pPr marL="285750" indent="-285750">
              <a:buFont typeface="Arial" panose="020B0604020202020204" pitchFamily="34" charset="0"/>
              <a:buChar char="•"/>
            </a:pPr>
            <a:r>
              <a:rPr lang="en-US" dirty="0"/>
              <a:t>SPECIAL ITEM CODE THAT IS CUSTOMIZE-</a:t>
            </a:r>
            <a:r>
              <a:rPr lang="en-US" dirty="0" smtClean="0"/>
              <a:t>ABLE ( choose your flavors)  </a:t>
            </a:r>
            <a:r>
              <a:rPr lang="en-US" dirty="0"/>
              <a:t>ONCE IN YOUR CART: #89426. You can also find this Starter kit under the Healthy Weight tab (within the Shopping tab) in the Member Center or within </a:t>
            </a:r>
            <a:r>
              <a:rPr lang="en-US" dirty="0" smtClean="0"/>
              <a:t>your personal </a:t>
            </a:r>
            <a:r>
              <a:rPr lang="en-US" dirty="0"/>
              <a:t>Shaklee </a:t>
            </a:r>
            <a:r>
              <a:rPr lang="en-US" dirty="0" smtClean="0"/>
              <a:t>Website					</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72361" y="261287"/>
            <a:ext cx="4382187" cy="2464980"/>
          </a:xfrm>
          <a:prstGeom prst="rect">
            <a:avLst/>
          </a:prstGeom>
        </p:spPr>
      </p:pic>
      <p:sp>
        <p:nvSpPr>
          <p:cNvPr id="2" name="TextBox 1"/>
          <p:cNvSpPr txBox="1"/>
          <p:nvPr/>
        </p:nvSpPr>
        <p:spPr>
          <a:xfrm>
            <a:off x="8123258" y="4709676"/>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17345778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05979"/>
            <a:ext cx="6434667" cy="857250"/>
          </a:xfrm>
          <a:solidFill>
            <a:srgbClr val="FFFFFF"/>
          </a:solidFill>
          <a:ln>
            <a:solidFill>
              <a:schemeClr val="accent3">
                <a:lumMod val="50000"/>
              </a:schemeClr>
            </a:solidFill>
          </a:ln>
        </p:spPr>
        <p:txBody>
          <a:bodyPr>
            <a:normAutofit fontScale="90000"/>
          </a:bodyPr>
          <a:lstStyle/>
          <a:p>
            <a:r>
              <a:rPr lang="en-US" sz="3200" dirty="0" smtClean="0"/>
              <a:t>Reflecting on 2016 with Gratitude</a:t>
            </a:r>
            <a:br>
              <a:rPr lang="en-US" sz="3200" dirty="0" smtClean="0"/>
            </a:br>
            <a:r>
              <a:rPr lang="en-US" sz="3200" dirty="0" smtClean="0"/>
              <a:t>5  Year-In-Review Questions</a:t>
            </a:r>
            <a:endParaRPr lang="en-US" sz="3200" dirty="0"/>
          </a:p>
        </p:txBody>
      </p:sp>
      <p:sp>
        <p:nvSpPr>
          <p:cNvPr id="3" name="Content Placeholder 2"/>
          <p:cNvSpPr>
            <a:spLocks noGrp="1"/>
          </p:cNvSpPr>
          <p:nvPr>
            <p:ph idx="1"/>
          </p:nvPr>
        </p:nvSpPr>
        <p:spPr>
          <a:xfrm>
            <a:off x="1093067" y="1231553"/>
            <a:ext cx="2462933" cy="609251"/>
          </a:xfrm>
          <a:solidFill>
            <a:srgbClr val="FFFFFF"/>
          </a:solidFill>
          <a:ln>
            <a:solidFill>
              <a:schemeClr val="accent3">
                <a:lumMod val="50000"/>
              </a:schemeClr>
            </a:solidFill>
          </a:ln>
        </p:spPr>
        <p:txBody>
          <a:bodyPr>
            <a:normAutofit/>
          </a:bodyPr>
          <a:lstStyle/>
          <a:p>
            <a:pPr marL="0" indent="0">
              <a:buNone/>
            </a:pPr>
            <a:r>
              <a:rPr lang="en-US" sz="2800" b="1" dirty="0" smtClean="0"/>
              <a:t>What worked?</a:t>
            </a:r>
          </a:p>
          <a:p>
            <a:pPr marL="0" indent="0">
              <a:buNone/>
            </a:pPr>
            <a:endParaRPr lang="en-US" sz="2400" dirty="0"/>
          </a:p>
          <a:p>
            <a:endParaRPr lang="en-US" sz="2400" dirty="0"/>
          </a:p>
        </p:txBody>
      </p:sp>
      <p:sp>
        <p:nvSpPr>
          <p:cNvPr id="4" name="Rectangle 3"/>
          <p:cNvSpPr/>
          <p:nvPr/>
        </p:nvSpPr>
        <p:spPr>
          <a:xfrm>
            <a:off x="321733" y="4212852"/>
            <a:ext cx="8636000" cy="523220"/>
          </a:xfrm>
          <a:prstGeom prst="rect">
            <a:avLst/>
          </a:prstGeom>
          <a:solidFill>
            <a:srgbClr val="FFFFFF"/>
          </a:solidFill>
          <a:ln>
            <a:solidFill>
              <a:srgbClr val="4F6228"/>
            </a:solidFill>
          </a:ln>
        </p:spPr>
        <p:txBody>
          <a:bodyPr wrap="square">
            <a:spAutoFit/>
          </a:bodyPr>
          <a:lstStyle/>
          <a:p>
            <a:r>
              <a:rPr lang="en-US" sz="2800" b="1" dirty="0"/>
              <a:t>Bonus Question: What do your highlights say about you?</a:t>
            </a:r>
            <a:endParaRPr lang="en-US" sz="2800" dirty="0"/>
          </a:p>
        </p:txBody>
      </p:sp>
      <p:sp>
        <p:nvSpPr>
          <p:cNvPr id="5" name="Rectangle 4"/>
          <p:cNvSpPr/>
          <p:nvPr/>
        </p:nvSpPr>
        <p:spPr>
          <a:xfrm>
            <a:off x="1093066" y="3127855"/>
            <a:ext cx="6628533" cy="954107"/>
          </a:xfrm>
          <a:prstGeom prst="rect">
            <a:avLst/>
          </a:prstGeom>
          <a:solidFill>
            <a:srgbClr val="FFFFFF"/>
          </a:solidFill>
          <a:ln>
            <a:solidFill>
              <a:srgbClr val="4F6228"/>
            </a:solidFill>
          </a:ln>
        </p:spPr>
        <p:txBody>
          <a:bodyPr wrap="square">
            <a:spAutoFit/>
          </a:bodyPr>
          <a:lstStyle/>
          <a:p>
            <a:pPr algn="ctr"/>
            <a:r>
              <a:rPr lang="en-US" sz="2800" b="1" dirty="0" smtClean="0"/>
              <a:t>What </a:t>
            </a:r>
            <a:r>
              <a:rPr lang="en-US" sz="2800" b="1" dirty="0"/>
              <a:t>does the new year look </a:t>
            </a:r>
            <a:r>
              <a:rPr lang="en-US" sz="2800" b="1" dirty="0" smtClean="0"/>
              <a:t>like</a:t>
            </a:r>
            <a:r>
              <a:rPr lang="mr-IN" sz="2800" b="1" dirty="0" smtClean="0"/>
              <a:t>…</a:t>
            </a:r>
            <a:endParaRPr lang="en-US" sz="2800" b="1" dirty="0" smtClean="0"/>
          </a:p>
          <a:p>
            <a:pPr algn="ctr"/>
            <a:r>
              <a:rPr lang="en-US" sz="2800" b="1" dirty="0" smtClean="0"/>
              <a:t> </a:t>
            </a:r>
            <a:r>
              <a:rPr lang="en-US" sz="2800" b="1" dirty="0"/>
              <a:t>if it’s </a:t>
            </a:r>
            <a:r>
              <a:rPr lang="en-US" sz="2800" b="1" i="1" dirty="0"/>
              <a:t>full of </a:t>
            </a:r>
            <a:r>
              <a:rPr lang="en-US" sz="2800" b="1" i="1" dirty="0" smtClean="0"/>
              <a:t>what works? </a:t>
            </a:r>
            <a:endParaRPr lang="en-US" sz="2800" dirty="0"/>
          </a:p>
        </p:txBody>
      </p:sp>
      <p:sp>
        <p:nvSpPr>
          <p:cNvPr id="6" name="Rectangle 5"/>
          <p:cNvSpPr/>
          <p:nvPr/>
        </p:nvSpPr>
        <p:spPr>
          <a:xfrm>
            <a:off x="1761067" y="2147956"/>
            <a:ext cx="4119913" cy="523220"/>
          </a:xfrm>
          <a:prstGeom prst="rect">
            <a:avLst/>
          </a:prstGeom>
          <a:solidFill>
            <a:srgbClr val="FFFFFF"/>
          </a:solidFill>
          <a:ln>
            <a:solidFill>
              <a:srgbClr val="4F6228"/>
            </a:solidFill>
          </a:ln>
        </p:spPr>
        <p:txBody>
          <a:bodyPr wrap="none">
            <a:spAutoFit/>
          </a:bodyPr>
          <a:lstStyle/>
          <a:p>
            <a:r>
              <a:rPr lang="en-US" sz="2800" b="1" dirty="0"/>
              <a:t>What were the highlights?</a:t>
            </a:r>
            <a:endParaRPr lang="en-US" sz="2800" dirty="0"/>
          </a:p>
        </p:txBody>
      </p:sp>
      <p:sp>
        <p:nvSpPr>
          <p:cNvPr id="7" name="Rectangle 6"/>
          <p:cNvSpPr/>
          <p:nvPr/>
        </p:nvSpPr>
        <p:spPr>
          <a:xfrm>
            <a:off x="4775200" y="1425305"/>
            <a:ext cx="3335988" cy="523220"/>
          </a:xfrm>
          <a:prstGeom prst="rect">
            <a:avLst/>
          </a:prstGeom>
          <a:solidFill>
            <a:srgbClr val="FFFFFF"/>
          </a:solidFill>
          <a:ln>
            <a:solidFill>
              <a:srgbClr val="4F6228"/>
            </a:solidFill>
          </a:ln>
        </p:spPr>
        <p:txBody>
          <a:bodyPr wrap="square">
            <a:spAutoFit/>
          </a:bodyPr>
          <a:lstStyle/>
          <a:p>
            <a:r>
              <a:rPr lang="en-US" sz="2800" b="1" dirty="0"/>
              <a:t>What didn’t </a:t>
            </a:r>
            <a:r>
              <a:rPr lang="en-US" sz="2800" b="1" dirty="0" smtClean="0"/>
              <a:t>work</a:t>
            </a:r>
            <a:r>
              <a:rPr lang="en-US" sz="2800" b="1" dirty="0" smtClean="0"/>
              <a:t>?</a:t>
            </a:r>
            <a:endParaRPr lang="en-US" sz="2800" dirty="0"/>
          </a:p>
        </p:txBody>
      </p:sp>
      <p:sp>
        <p:nvSpPr>
          <p:cNvPr id="9" name="TextBox 8"/>
          <p:cNvSpPr txBox="1"/>
          <p:nvPr/>
        </p:nvSpPr>
        <p:spPr>
          <a:xfrm>
            <a:off x="7890933" y="4736072"/>
            <a:ext cx="1253068" cy="369332"/>
          </a:xfrm>
          <a:prstGeom prst="rect">
            <a:avLst/>
          </a:prstGeom>
          <a:noFill/>
        </p:spPr>
        <p:txBody>
          <a:bodyPr wrap="square" rtlCol="0">
            <a:spAutoFit/>
          </a:bodyPr>
          <a:lstStyle/>
          <a:p>
            <a:r>
              <a:rPr lang="en-US" dirty="0" err="1" smtClean="0"/>
              <a:t>margaret</a:t>
            </a:r>
            <a:endParaRPr lang="en-US" dirty="0"/>
          </a:p>
        </p:txBody>
      </p:sp>
    </p:spTree>
    <p:extLst>
      <p:ext uri="{BB962C8B-B14F-4D97-AF65-F5344CB8AC3E}">
        <p14:creationId xmlns:p14="http://schemas.microsoft.com/office/powerpoint/2010/main" val="1627880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P spid="5" grpId="0" animBg="1"/>
      <p:bldP spid="6"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708421"/>
          </a:xfrm>
        </p:spPr>
        <p:txBody>
          <a:bodyPr>
            <a:normAutofit fontScale="90000"/>
          </a:bodyPr>
          <a:lstStyle/>
          <a:p>
            <a:r>
              <a:rPr lang="en-US" sz="3200" dirty="0" smtClean="0"/>
              <a:t> First.. in Approaching the New Year</a:t>
            </a:r>
            <a:r>
              <a:rPr lang="mr-IN" sz="3200" dirty="0" smtClean="0"/>
              <a:t>…</a:t>
            </a:r>
            <a:r>
              <a:rPr lang="en-US" sz="3200" dirty="0" smtClean="0"/>
              <a:t> </a:t>
            </a:r>
            <a:br>
              <a:rPr lang="en-US" sz="3200" dirty="0" smtClean="0"/>
            </a:br>
            <a:r>
              <a:rPr lang="en-US" sz="3200" dirty="0" smtClean="0"/>
              <a:t>Look Upon 2016 with Gratitude</a:t>
            </a:r>
            <a:endParaRPr lang="en-US" sz="3200" dirty="0"/>
          </a:p>
        </p:txBody>
      </p:sp>
      <p:sp>
        <p:nvSpPr>
          <p:cNvPr id="3" name="Content Placeholder 2"/>
          <p:cNvSpPr>
            <a:spLocks noGrp="1"/>
          </p:cNvSpPr>
          <p:nvPr>
            <p:ph idx="1"/>
          </p:nvPr>
        </p:nvSpPr>
        <p:spPr>
          <a:xfrm>
            <a:off x="457199" y="1063230"/>
            <a:ext cx="8805334" cy="4080270"/>
          </a:xfrm>
        </p:spPr>
        <p:txBody>
          <a:bodyPr>
            <a:normAutofit fontScale="92500"/>
          </a:bodyPr>
          <a:lstStyle/>
          <a:p>
            <a:r>
              <a:rPr lang="en-US" sz="2400" dirty="0" smtClean="0"/>
              <a:t>Being in gratitude allows us to quiet our egos, that voice of doubt, attachment, presumption which is silenced by a perspective of gratefulness.  </a:t>
            </a:r>
          </a:p>
          <a:p>
            <a:r>
              <a:rPr lang="en-US" sz="2400" dirty="0" smtClean="0"/>
              <a:t>The first step in achieving new goals and dreams --		acknowledging the gifts you have already received. </a:t>
            </a:r>
          </a:p>
          <a:p>
            <a:r>
              <a:rPr lang="en-US" sz="2400" dirty="0" smtClean="0"/>
              <a:t> This includes the things that went really well</a:t>
            </a:r>
            <a:r>
              <a:rPr lang="mr-IN" sz="2400" dirty="0" smtClean="0"/>
              <a:t>…</a:t>
            </a:r>
            <a:endParaRPr lang="en-US" sz="2400" dirty="0" smtClean="0"/>
          </a:p>
          <a:p>
            <a:r>
              <a:rPr lang="en-US" sz="2400" dirty="0" smtClean="0"/>
              <a:t> but not forgetting the lessons learned (losses, changes, and challenges). </a:t>
            </a:r>
          </a:p>
          <a:p>
            <a:r>
              <a:rPr lang="en-US" sz="2400" dirty="0" smtClean="0"/>
              <a:t>The perspective we choose in how to see our past opportunities for insight and growth will also have an impact on our resilience in the challenges ahead.  See it all as a part of our path.</a:t>
            </a:r>
            <a:r>
              <a:rPr lang="en-US" dirty="0" smtClean="0"/>
              <a:t>     </a:t>
            </a:r>
            <a:r>
              <a:rPr lang="en-US" sz="2200" dirty="0" smtClean="0"/>
              <a:t>MT</a:t>
            </a:r>
          </a:p>
        </p:txBody>
      </p:sp>
    </p:spTree>
    <p:extLst>
      <p:ext uri="{BB962C8B-B14F-4D97-AF65-F5344CB8AC3E}">
        <p14:creationId xmlns:p14="http://schemas.microsoft.com/office/powerpoint/2010/main" val="9868946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1349772"/>
          </a:xfrm>
        </p:spPr>
        <p:txBody>
          <a:bodyPr>
            <a:normAutofit/>
          </a:bodyPr>
          <a:lstStyle/>
          <a:p>
            <a:r>
              <a:rPr lang="en-US" sz="3200" dirty="0" smtClean="0"/>
              <a:t>Importance of Self-Acceptance &amp; </a:t>
            </a:r>
            <a:br>
              <a:rPr lang="en-US" sz="3200" dirty="0" smtClean="0"/>
            </a:br>
            <a:r>
              <a:rPr lang="en-US" sz="3200" dirty="0" smtClean="0"/>
              <a:t>Being Kind to Ourselves </a:t>
            </a:r>
            <a:endParaRPr lang="en-US" sz="3200" dirty="0"/>
          </a:p>
        </p:txBody>
      </p:sp>
      <p:sp>
        <p:nvSpPr>
          <p:cNvPr id="3" name="Content Placeholder 2"/>
          <p:cNvSpPr>
            <a:spLocks noGrp="1"/>
          </p:cNvSpPr>
          <p:nvPr>
            <p:ph idx="1"/>
          </p:nvPr>
        </p:nvSpPr>
        <p:spPr>
          <a:xfrm>
            <a:off x="829733" y="1555751"/>
            <a:ext cx="7349067" cy="3394472"/>
          </a:xfrm>
        </p:spPr>
        <p:txBody>
          <a:bodyPr>
            <a:normAutofit/>
          </a:bodyPr>
          <a:lstStyle/>
          <a:p>
            <a:r>
              <a:rPr lang="en-US" sz="2400" dirty="0" smtClean="0"/>
              <a:t>It is difficult to grow when we are frustrated or critical of ourselves.  </a:t>
            </a:r>
          </a:p>
          <a:p>
            <a:r>
              <a:rPr lang="en-US" sz="2400" dirty="0" smtClean="0"/>
              <a:t> </a:t>
            </a:r>
            <a:r>
              <a:rPr lang="en-US" sz="2400" dirty="0"/>
              <a:t>All the </a:t>
            </a:r>
            <a:r>
              <a:rPr lang="en-US" sz="2400" dirty="0" smtClean="0"/>
              <a:t>experiences and knowledge we </a:t>
            </a:r>
            <a:r>
              <a:rPr lang="en-US" sz="2400" dirty="0"/>
              <a:t>have gained in the last </a:t>
            </a:r>
            <a:r>
              <a:rPr lang="en-US" sz="2400" dirty="0" smtClean="0"/>
              <a:t>year </a:t>
            </a:r>
            <a:r>
              <a:rPr lang="en-US" sz="2400" dirty="0"/>
              <a:t>are building blocks for </a:t>
            </a:r>
            <a:r>
              <a:rPr lang="en-US" sz="2400" dirty="0" smtClean="0"/>
              <a:t>our </a:t>
            </a:r>
            <a:r>
              <a:rPr lang="en-US" sz="2400" dirty="0"/>
              <a:t>future. </a:t>
            </a:r>
            <a:endParaRPr lang="en-US" sz="2400" dirty="0" smtClean="0"/>
          </a:p>
          <a:p>
            <a:r>
              <a:rPr lang="en-US" sz="2400" dirty="0" smtClean="0"/>
              <a:t>Acknowledge </a:t>
            </a:r>
            <a:r>
              <a:rPr lang="en-US" sz="2400" dirty="0"/>
              <a:t>what didn’t go so well, say thanks and let it </a:t>
            </a:r>
            <a:r>
              <a:rPr lang="en-US" sz="2400" dirty="0" smtClean="0"/>
              <a:t>go and learn from it!</a:t>
            </a:r>
            <a:endParaRPr lang="en-US" sz="2400" dirty="0"/>
          </a:p>
          <a:p>
            <a:pPr marL="0" indent="0">
              <a:buNone/>
            </a:pPr>
            <a:endParaRPr lang="en-US" sz="2400" dirty="0" smtClean="0"/>
          </a:p>
          <a:p>
            <a:pPr marL="0" indent="0">
              <a:buNone/>
            </a:pPr>
            <a:r>
              <a:rPr lang="en-US" sz="1800" dirty="0" err="1" smtClean="0"/>
              <a:t>mt</a:t>
            </a:r>
            <a:endParaRPr lang="en-US" sz="1800" dirty="0"/>
          </a:p>
        </p:txBody>
      </p:sp>
    </p:spTree>
    <p:extLst>
      <p:ext uri="{BB962C8B-B14F-4D97-AF65-F5344CB8AC3E}">
        <p14:creationId xmlns:p14="http://schemas.microsoft.com/office/powerpoint/2010/main" val="26863935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8415866" cy="674554"/>
          </a:xfrm>
          <a:ln>
            <a:solidFill>
              <a:schemeClr val="accent3">
                <a:lumMod val="75000"/>
              </a:schemeClr>
            </a:solidFill>
          </a:ln>
        </p:spPr>
        <p:txBody>
          <a:bodyPr>
            <a:normAutofit/>
          </a:bodyPr>
          <a:lstStyle/>
          <a:p>
            <a:r>
              <a:rPr lang="en-US" sz="3200" dirty="0" smtClean="0"/>
              <a:t>Year End and Year Beginning is a Time to Pause</a:t>
            </a:r>
            <a:endParaRPr lang="en-US" sz="3200" dirty="0"/>
          </a:p>
        </p:txBody>
      </p:sp>
      <p:sp>
        <p:nvSpPr>
          <p:cNvPr id="3" name="Content Placeholder 2"/>
          <p:cNvSpPr>
            <a:spLocks noGrp="1"/>
          </p:cNvSpPr>
          <p:nvPr>
            <p:ph idx="1"/>
          </p:nvPr>
        </p:nvSpPr>
        <p:spPr>
          <a:xfrm>
            <a:off x="457200" y="1200151"/>
            <a:ext cx="8229600" cy="3608916"/>
          </a:xfrm>
        </p:spPr>
        <p:txBody>
          <a:bodyPr>
            <a:normAutofit fontScale="92500" lnSpcReduction="10000"/>
          </a:bodyPr>
          <a:lstStyle/>
          <a:p>
            <a:pPr marL="0" indent="0" algn="ctr">
              <a:buNone/>
            </a:pPr>
            <a:r>
              <a:rPr lang="en-US" dirty="0"/>
              <a:t>A moment of stopping, turning </a:t>
            </a:r>
            <a:r>
              <a:rPr lang="en-US" dirty="0" smtClean="0"/>
              <a:t>inside</a:t>
            </a:r>
            <a:r>
              <a:rPr lang="mr-IN" dirty="0" smtClean="0"/>
              <a:t>…</a:t>
            </a:r>
            <a:endParaRPr lang="en-US" dirty="0"/>
          </a:p>
          <a:p>
            <a:pPr marL="0" indent="0" algn="ctr">
              <a:buNone/>
            </a:pPr>
            <a:r>
              <a:rPr lang="en-US" dirty="0"/>
              <a:t>Checking yourself </a:t>
            </a:r>
            <a:r>
              <a:rPr lang="en-US" dirty="0" smtClean="0"/>
              <a:t>out</a:t>
            </a:r>
            <a:r>
              <a:rPr lang="mr-IN" dirty="0" smtClean="0"/>
              <a:t>…</a:t>
            </a:r>
            <a:r>
              <a:rPr lang="en-US" dirty="0"/>
              <a:t>  Noticing </a:t>
            </a:r>
            <a:r>
              <a:rPr lang="en-US" dirty="0" smtClean="0"/>
              <a:t>how you feel...</a:t>
            </a:r>
            <a:endParaRPr lang="en-US" dirty="0"/>
          </a:p>
          <a:p>
            <a:pPr marL="0" indent="0" algn="ctr">
              <a:buNone/>
            </a:pPr>
            <a:r>
              <a:rPr lang="en-US" dirty="0"/>
              <a:t>And observing your thoughts</a:t>
            </a:r>
          </a:p>
          <a:p>
            <a:pPr marL="0" indent="0" algn="ctr">
              <a:buNone/>
            </a:pPr>
            <a:r>
              <a:rPr lang="en-US" dirty="0"/>
              <a:t>without buying into </a:t>
            </a:r>
            <a:r>
              <a:rPr lang="en-US" dirty="0" smtClean="0"/>
              <a:t>them </a:t>
            </a:r>
            <a:endParaRPr lang="en-US" dirty="0"/>
          </a:p>
          <a:p>
            <a:pPr marL="0" indent="0" algn="ctr">
              <a:buNone/>
            </a:pPr>
            <a:r>
              <a:rPr lang="en-US" dirty="0"/>
              <a:t>is a profoundly significant moment.</a:t>
            </a:r>
          </a:p>
          <a:p>
            <a:pPr marL="0" indent="0" algn="ctr">
              <a:buNone/>
            </a:pPr>
            <a:r>
              <a:rPr lang="en-US" dirty="0"/>
              <a:t>It will give you the power to act from</a:t>
            </a:r>
          </a:p>
          <a:p>
            <a:pPr marL="0" indent="0" algn="ctr">
              <a:buNone/>
            </a:pPr>
            <a:r>
              <a:rPr lang="en-US" dirty="0" smtClean="0"/>
              <a:t>                 a </a:t>
            </a:r>
            <a:r>
              <a:rPr lang="en-US" dirty="0"/>
              <a:t>resourceful, skillful place</a:t>
            </a:r>
            <a:r>
              <a:rPr lang="en-US" dirty="0" smtClean="0"/>
              <a:t>.           </a:t>
            </a:r>
            <a:r>
              <a:rPr lang="en-US" sz="2200" dirty="0" err="1" smtClean="0"/>
              <a:t>margaret</a:t>
            </a:r>
            <a:endParaRPr lang="en-US" sz="2200" dirty="0"/>
          </a:p>
          <a:p>
            <a:pPr marL="0" indent="0">
              <a:buNone/>
            </a:pPr>
            <a:endParaRPr lang="en-US" sz="2200" dirty="0"/>
          </a:p>
        </p:txBody>
      </p:sp>
    </p:spTree>
    <p:extLst>
      <p:ext uri="{BB962C8B-B14F-4D97-AF65-F5344CB8AC3E}">
        <p14:creationId xmlns:p14="http://schemas.microsoft.com/office/powerpoint/2010/main" val="22584170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6277"/>
            <a:ext cx="8229600" cy="1111252"/>
          </a:xfrm>
        </p:spPr>
        <p:txBody>
          <a:bodyPr>
            <a:normAutofit/>
          </a:bodyPr>
          <a:lstStyle/>
          <a:p>
            <a:r>
              <a:rPr lang="en-US" sz="3200" dirty="0" smtClean="0"/>
              <a:t>Next</a:t>
            </a:r>
            <a:r>
              <a:rPr lang="mr-IN" sz="3200" dirty="0" smtClean="0"/>
              <a:t>…</a:t>
            </a:r>
            <a:r>
              <a:rPr lang="en-US" sz="3200" dirty="0" smtClean="0"/>
              <a:t> in Approaching the New Year</a:t>
            </a:r>
            <a:br>
              <a:rPr lang="en-US" sz="3200" dirty="0" smtClean="0"/>
            </a:br>
            <a:r>
              <a:rPr lang="en-US" sz="3200" dirty="0" smtClean="0"/>
              <a:t>Create Our Vision, Goals &amp; Plans for 2017</a:t>
            </a:r>
            <a:endParaRPr lang="en-US" sz="3200" dirty="0"/>
          </a:p>
        </p:txBody>
      </p:sp>
      <p:sp>
        <p:nvSpPr>
          <p:cNvPr id="3" name="Content Placeholder 2"/>
          <p:cNvSpPr>
            <a:spLocks noGrp="1"/>
          </p:cNvSpPr>
          <p:nvPr>
            <p:ph idx="1"/>
          </p:nvPr>
        </p:nvSpPr>
        <p:spPr>
          <a:xfrm>
            <a:off x="457200" y="1490133"/>
            <a:ext cx="8229600" cy="3471334"/>
          </a:xfrm>
        </p:spPr>
        <p:txBody>
          <a:bodyPr>
            <a:normAutofit lnSpcReduction="10000"/>
          </a:bodyPr>
          <a:lstStyle/>
          <a:p>
            <a:r>
              <a:rPr lang="en-US" sz="2400" dirty="0" smtClean="0"/>
              <a:t>Take time to envision all the possibilities for 2017</a:t>
            </a:r>
          </a:p>
          <a:p>
            <a:r>
              <a:rPr lang="en-US" sz="2400" dirty="0" smtClean="0"/>
              <a:t> </a:t>
            </a:r>
            <a:r>
              <a:rPr lang="en-US" sz="2400" b="1" dirty="0"/>
              <a:t>Dream it in</a:t>
            </a:r>
            <a:r>
              <a:rPr lang="en-US" sz="2400" dirty="0"/>
              <a:t>.  What if?</a:t>
            </a:r>
          </a:p>
          <a:p>
            <a:r>
              <a:rPr lang="en-US" sz="2400" dirty="0" smtClean="0"/>
              <a:t> Write </a:t>
            </a:r>
            <a:r>
              <a:rPr lang="en-US" sz="2400" dirty="0"/>
              <a:t>down </a:t>
            </a:r>
            <a:r>
              <a:rPr lang="en-US" sz="2400" dirty="0" smtClean="0"/>
              <a:t>your vision, </a:t>
            </a:r>
            <a:r>
              <a:rPr lang="en-US" sz="2400" dirty="0"/>
              <a:t>goals and plan every month. </a:t>
            </a:r>
          </a:p>
          <a:p>
            <a:r>
              <a:rPr lang="en-US" sz="2400" dirty="0"/>
              <a:t> Do they reflect </a:t>
            </a:r>
            <a:r>
              <a:rPr lang="en-US" sz="2400" dirty="0" smtClean="0"/>
              <a:t>your priorities ?</a:t>
            </a:r>
          </a:p>
          <a:p>
            <a:r>
              <a:rPr lang="en-US" sz="2400" dirty="0" smtClean="0"/>
              <a:t>A reminder to some of us .. Taking </a:t>
            </a:r>
            <a:r>
              <a:rPr lang="en-US" sz="2400" dirty="0"/>
              <a:t>care of </a:t>
            </a:r>
            <a:r>
              <a:rPr lang="en-US" sz="2400" dirty="0" smtClean="0"/>
              <a:t>ourselves </a:t>
            </a:r>
            <a:r>
              <a:rPr lang="en-US" sz="2400" dirty="0"/>
              <a:t>allows </a:t>
            </a:r>
            <a:r>
              <a:rPr lang="en-US" sz="2400" dirty="0" smtClean="0"/>
              <a:t>us </a:t>
            </a:r>
            <a:r>
              <a:rPr lang="en-US" sz="2400" dirty="0"/>
              <a:t>to be </a:t>
            </a:r>
            <a:r>
              <a:rPr lang="en-US" sz="2400" dirty="0" smtClean="0"/>
              <a:t>our </a:t>
            </a:r>
            <a:r>
              <a:rPr lang="en-US" sz="2400" dirty="0"/>
              <a:t>best self, to show up for others better, and to feel more fulfilled in life.</a:t>
            </a:r>
          </a:p>
          <a:p>
            <a:pPr marL="0" indent="0">
              <a:buNone/>
            </a:pPr>
            <a:endParaRPr lang="en-US" sz="2400" dirty="0" smtClean="0"/>
          </a:p>
          <a:p>
            <a:pPr marL="0" indent="0">
              <a:buNone/>
            </a:pPr>
            <a:r>
              <a:rPr lang="en-US" sz="2000" dirty="0" smtClean="0"/>
              <a:t>(See archived webinars on goals setting listed at close )	</a:t>
            </a:r>
            <a:r>
              <a:rPr lang="en-US" sz="2000" dirty="0" err="1" smtClean="0"/>
              <a:t>margaret</a:t>
            </a:r>
            <a:endParaRPr lang="en-US" sz="2000" dirty="0"/>
          </a:p>
        </p:txBody>
      </p:sp>
    </p:spTree>
    <p:extLst>
      <p:ext uri="{BB962C8B-B14F-4D97-AF65-F5344CB8AC3E}">
        <p14:creationId xmlns:p14="http://schemas.microsoft.com/office/powerpoint/2010/main" val="3727859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What needs to go?</a:t>
            </a:r>
            <a:endParaRPr lang="en-US" sz="3600" dirty="0"/>
          </a:p>
        </p:txBody>
      </p:sp>
      <p:sp>
        <p:nvSpPr>
          <p:cNvPr id="3" name="Content Placeholder 2"/>
          <p:cNvSpPr>
            <a:spLocks noGrp="1"/>
          </p:cNvSpPr>
          <p:nvPr>
            <p:ph idx="1"/>
          </p:nvPr>
        </p:nvSpPr>
        <p:spPr>
          <a:xfrm>
            <a:off x="457200" y="1488018"/>
            <a:ext cx="8229600" cy="3394472"/>
          </a:xfrm>
        </p:spPr>
        <p:txBody>
          <a:bodyPr>
            <a:normAutofit lnSpcReduction="10000"/>
          </a:bodyPr>
          <a:lstStyle/>
          <a:p>
            <a:r>
              <a:rPr lang="en-US" sz="2400" dirty="0" smtClean="0"/>
              <a:t>When creating our plan,  determine what to put in and what to take  out</a:t>
            </a:r>
          </a:p>
          <a:p>
            <a:r>
              <a:rPr lang="en-US" sz="2400" dirty="0" smtClean="0"/>
              <a:t>How many events a week?</a:t>
            </a:r>
          </a:p>
          <a:p>
            <a:r>
              <a:rPr lang="en-US" sz="2400" dirty="0" smtClean="0"/>
              <a:t>How to use </a:t>
            </a:r>
            <a:r>
              <a:rPr lang="en-US" sz="2400" dirty="0" err="1" smtClean="0"/>
              <a:t>FaceBook</a:t>
            </a:r>
            <a:r>
              <a:rPr lang="en-US" sz="2400" dirty="0" smtClean="0"/>
              <a:t> for connecting </a:t>
            </a:r>
            <a:r>
              <a:rPr lang="mr-IN" sz="2400" dirty="0" smtClean="0"/>
              <a:t>…</a:t>
            </a:r>
            <a:endParaRPr lang="en-US" sz="2400" dirty="0" smtClean="0"/>
          </a:p>
          <a:p>
            <a:r>
              <a:rPr lang="en-US" sz="2400" dirty="0"/>
              <a:t> </a:t>
            </a:r>
            <a:r>
              <a:rPr lang="en-US" sz="2400" dirty="0" smtClean="0"/>
              <a:t>and NOT for distracting, procrastinating and devouring 	precious time.</a:t>
            </a:r>
          </a:p>
          <a:p>
            <a:endParaRPr lang="en-US" sz="2400" dirty="0"/>
          </a:p>
          <a:p>
            <a:pPr marL="0" indent="0">
              <a:buNone/>
            </a:pPr>
            <a:r>
              <a:rPr lang="en-US" sz="2600" dirty="0" smtClean="0"/>
              <a:t>     </a:t>
            </a:r>
            <a:r>
              <a:rPr lang="en-US" sz="2000" dirty="0" err="1" smtClean="0"/>
              <a:t>margaret</a:t>
            </a:r>
            <a:endParaRPr lang="en-US" sz="2000" dirty="0"/>
          </a:p>
          <a:p>
            <a:endParaRPr lang="en-US" dirty="0"/>
          </a:p>
        </p:txBody>
      </p:sp>
    </p:spTree>
    <p:extLst>
      <p:ext uri="{BB962C8B-B14F-4D97-AF65-F5344CB8AC3E}">
        <p14:creationId xmlns:p14="http://schemas.microsoft.com/office/powerpoint/2010/main" val="23361436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Now </a:t>
            </a:r>
            <a:r>
              <a:rPr lang="mr-IN" sz="3600" dirty="0" smtClean="0"/>
              <a:t>…</a:t>
            </a:r>
            <a:r>
              <a:rPr lang="en-US" sz="3600" dirty="0" smtClean="0"/>
              <a:t> Reinforce It!    </a:t>
            </a:r>
            <a:endParaRPr lang="en-US" sz="3600" dirty="0"/>
          </a:p>
        </p:txBody>
      </p:sp>
      <p:sp>
        <p:nvSpPr>
          <p:cNvPr id="3" name="Content Placeholder 2"/>
          <p:cNvSpPr>
            <a:spLocks noGrp="1"/>
          </p:cNvSpPr>
          <p:nvPr>
            <p:ph idx="1"/>
          </p:nvPr>
        </p:nvSpPr>
        <p:spPr>
          <a:xfrm>
            <a:off x="457200" y="1063230"/>
            <a:ext cx="8229600" cy="4080270"/>
          </a:xfrm>
        </p:spPr>
        <p:txBody>
          <a:bodyPr>
            <a:normAutofit/>
          </a:bodyPr>
          <a:lstStyle/>
          <a:p>
            <a:r>
              <a:rPr lang="en-US" sz="2400" dirty="0" smtClean="0"/>
              <a:t>Collage your vision so it is in front of you ( 2017 vision board)</a:t>
            </a:r>
          </a:p>
          <a:p>
            <a:r>
              <a:rPr lang="en-US" sz="2400" dirty="0" smtClean="0"/>
              <a:t> Live your vision  out in your imagination </a:t>
            </a:r>
            <a:r>
              <a:rPr lang="mr-IN" sz="2400" dirty="0" smtClean="0"/>
              <a:t>–</a:t>
            </a:r>
            <a:r>
              <a:rPr lang="en-US" sz="2400" dirty="0" smtClean="0"/>
              <a:t> like a movie.</a:t>
            </a:r>
          </a:p>
          <a:p>
            <a:pPr marL="0" indent="0">
              <a:buNone/>
            </a:pPr>
            <a:r>
              <a:rPr lang="en-US" sz="2400" dirty="0" smtClean="0"/>
              <a:t>( Your mind does not know the difference between what is real 	and what is vividly  imagined.)</a:t>
            </a:r>
          </a:p>
          <a:p>
            <a:r>
              <a:rPr lang="en-US" sz="2400" dirty="0" smtClean="0"/>
              <a:t>See it. Feel it.  Build belief in it.</a:t>
            </a:r>
          </a:p>
          <a:p>
            <a:r>
              <a:rPr lang="en-US" sz="2400" dirty="0" smtClean="0"/>
              <a:t>Music </a:t>
            </a:r>
            <a:r>
              <a:rPr lang="en-US" sz="2400" dirty="0"/>
              <a:t>o</a:t>
            </a:r>
            <a:r>
              <a:rPr lang="en-US" sz="2400" dirty="0" smtClean="0"/>
              <a:t>ften helps.</a:t>
            </a:r>
          </a:p>
          <a:p>
            <a:pPr marL="0" indent="0">
              <a:buNone/>
            </a:pPr>
            <a:endParaRPr lang="en-US" sz="2400" dirty="0" smtClean="0"/>
          </a:p>
          <a:p>
            <a:pPr marL="0" indent="0">
              <a:buNone/>
            </a:pPr>
            <a:r>
              <a:rPr lang="en-US" sz="2400" dirty="0" err="1" smtClean="0"/>
              <a:t>mt</a:t>
            </a:r>
            <a:endParaRPr lang="en-US" sz="2400" dirty="0"/>
          </a:p>
        </p:txBody>
      </p:sp>
    </p:spTree>
    <p:extLst>
      <p:ext uri="{BB962C8B-B14F-4D97-AF65-F5344CB8AC3E}">
        <p14:creationId xmlns:p14="http://schemas.microsoft.com/office/powerpoint/2010/main" val="5113287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48266" y="240242"/>
            <a:ext cx="7145338" cy="555625"/>
          </a:xfrm>
          <a:ln>
            <a:solidFill>
              <a:schemeClr val="tx2">
                <a:lumMod val="60000"/>
                <a:lumOff val="40000"/>
              </a:schemeClr>
            </a:solidFill>
          </a:ln>
        </p:spPr>
        <p:txBody>
          <a:bodyPr>
            <a:normAutofit/>
          </a:bodyPr>
          <a:lstStyle/>
          <a:p>
            <a:r>
              <a:rPr lang="en-US" sz="2400" dirty="0" smtClean="0"/>
              <a:t>Francine’s 2017 Vision .. Sent to her Coaching Circle</a:t>
            </a:r>
            <a:endParaRPr lang="en-US" sz="2400" dirty="0"/>
          </a:p>
        </p:txBody>
      </p:sp>
      <p:sp>
        <p:nvSpPr>
          <p:cNvPr id="3" name="Content Placeholder 2"/>
          <p:cNvSpPr>
            <a:spLocks noGrp="1"/>
          </p:cNvSpPr>
          <p:nvPr>
            <p:ph idx="4294967295"/>
          </p:nvPr>
        </p:nvSpPr>
        <p:spPr>
          <a:xfrm>
            <a:off x="711200" y="896938"/>
            <a:ext cx="8432800" cy="4114800"/>
          </a:xfrm>
        </p:spPr>
        <p:txBody>
          <a:bodyPr>
            <a:normAutofit fontScale="85000" lnSpcReduction="10000"/>
          </a:bodyPr>
          <a:lstStyle/>
          <a:p>
            <a:pPr marL="0" indent="0">
              <a:buNone/>
            </a:pPr>
            <a:r>
              <a:rPr lang="en-US" sz="2400" dirty="0" smtClean="0"/>
              <a:t>This morning </a:t>
            </a:r>
            <a:r>
              <a:rPr lang="mr-IN" sz="2400" dirty="0" smtClean="0"/>
              <a:t>…</a:t>
            </a:r>
            <a:r>
              <a:rPr lang="en-US" sz="2400" dirty="0" smtClean="0"/>
              <a:t> I had </a:t>
            </a:r>
            <a:r>
              <a:rPr lang="en-US" sz="2400" dirty="0"/>
              <a:t>my eyes closed and Girl on Fire by Alicia Keyes was playing in the background (Thanks, Margaret!).  I was envisioning crossing the stage at Global because I obtained a new rank this year...it was some kind of </a:t>
            </a:r>
            <a:r>
              <a:rPr lang="en-US" sz="2400" dirty="0" smtClean="0"/>
              <a:t>Coordinator</a:t>
            </a:r>
            <a:r>
              <a:rPr lang="en-US" sz="2400" dirty="0"/>
              <a:t> </a:t>
            </a:r>
            <a:r>
              <a:rPr lang="en-US" sz="2400" dirty="0" smtClean="0"/>
              <a:t>( </a:t>
            </a:r>
            <a:r>
              <a:rPr lang="en-US" sz="2400" dirty="0"/>
              <a:t>that part was </a:t>
            </a:r>
            <a:r>
              <a:rPr lang="en-US" sz="2400" dirty="0" smtClean="0"/>
              <a:t>fuzzy), </a:t>
            </a:r>
            <a:r>
              <a:rPr lang="en-US" sz="2400" dirty="0"/>
              <a:t>but I saw all of your smiling faces!  You were on that stage too and we were all cheering for each other! </a:t>
            </a:r>
            <a:endParaRPr lang="en-US" sz="2400" dirty="0" smtClean="0"/>
          </a:p>
          <a:p>
            <a:pPr marL="0" indent="0">
              <a:buNone/>
            </a:pPr>
            <a:r>
              <a:rPr lang="en-US" sz="2400" dirty="0" smtClean="0"/>
              <a:t> 	The </a:t>
            </a:r>
            <a:r>
              <a:rPr lang="en-US" sz="2400" dirty="0"/>
              <a:t>whole audience was on their feet!  We were amazing!  We were beaming!  We were excited!  There was hugs and tears and we had on cute dresses :)  I could see Roger, Heather, and other Home Office people there. </a:t>
            </a:r>
            <a:r>
              <a:rPr lang="en-US" sz="2400" dirty="0" smtClean="0"/>
              <a:t>	They </a:t>
            </a:r>
            <a:r>
              <a:rPr lang="en-US" sz="2400" dirty="0"/>
              <a:t>even had a HUGE power point slide with our pictures on it because we achieved so much! I saw us talking to people, holding in-</a:t>
            </a:r>
            <a:r>
              <a:rPr lang="en-US" sz="2400" dirty="0" smtClean="0"/>
              <a:t>homes, </a:t>
            </a:r>
            <a:r>
              <a:rPr lang="en-US" sz="2400" dirty="0"/>
              <a:t>FB, Zoom, 3 way calls, etc. because that's how we achieved it!  I saw all my current </a:t>
            </a:r>
            <a:r>
              <a:rPr lang="en-US" sz="2400" dirty="0" smtClean="0"/>
              <a:t>builders. Then I saw </a:t>
            </a:r>
            <a:r>
              <a:rPr lang="en-US" sz="2400" dirty="0"/>
              <a:t>people I didn't know yet </a:t>
            </a:r>
            <a:r>
              <a:rPr lang="en-US" sz="2400" dirty="0" smtClean="0"/>
              <a:t>but who will </a:t>
            </a:r>
            <a:r>
              <a:rPr lang="en-US" sz="2400" dirty="0"/>
              <a:t>be joining my </a:t>
            </a:r>
            <a:r>
              <a:rPr lang="en-US" sz="2400" dirty="0" smtClean="0"/>
              <a:t>team.  </a:t>
            </a:r>
            <a:r>
              <a:rPr lang="en-US" sz="2400" dirty="0"/>
              <a:t>It was amazing!  I was actually surprised when I opened my eyes when the song ended and I was in my kitchen!  :)</a:t>
            </a:r>
          </a:p>
        </p:txBody>
      </p:sp>
    </p:spTree>
    <p:extLst>
      <p:ext uri="{BB962C8B-B14F-4D97-AF65-F5344CB8AC3E}">
        <p14:creationId xmlns:p14="http://schemas.microsoft.com/office/powerpoint/2010/main" val="3693836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Finally </a:t>
            </a:r>
            <a:r>
              <a:rPr lang="mr-IN" sz="3200" dirty="0" smtClean="0"/>
              <a:t>–</a:t>
            </a:r>
            <a:r>
              <a:rPr lang="en-US" sz="3200" dirty="0" smtClean="0"/>
              <a:t> Align Our Head.. Heart .. And Hands </a:t>
            </a:r>
            <a:endParaRPr lang="en-US" sz="3200" dirty="0"/>
          </a:p>
        </p:txBody>
      </p:sp>
      <p:sp>
        <p:nvSpPr>
          <p:cNvPr id="3" name="Content Placeholder 2"/>
          <p:cNvSpPr>
            <a:spLocks noGrp="1"/>
          </p:cNvSpPr>
          <p:nvPr>
            <p:ph idx="1"/>
          </p:nvPr>
        </p:nvSpPr>
        <p:spPr>
          <a:xfrm>
            <a:off x="457200" y="1063229"/>
            <a:ext cx="8229600" cy="3943349"/>
          </a:xfrm>
        </p:spPr>
        <p:txBody>
          <a:bodyPr>
            <a:normAutofit/>
          </a:bodyPr>
          <a:lstStyle/>
          <a:p>
            <a:pPr marL="0" indent="0">
              <a:buNone/>
            </a:pPr>
            <a:r>
              <a:rPr lang="en-US" sz="2000" dirty="0"/>
              <a:t>What helps turn our goals into reality</a:t>
            </a:r>
            <a:r>
              <a:rPr lang="en-US" sz="2000" dirty="0" smtClean="0"/>
              <a:t>?</a:t>
            </a:r>
            <a:endParaRPr lang="en-US" sz="2000" dirty="0"/>
          </a:p>
          <a:p>
            <a:pPr marL="0" indent="0">
              <a:buNone/>
            </a:pPr>
            <a:r>
              <a:rPr lang="en-US" sz="2000" dirty="0"/>
              <a:t>Our head, heart and hands all working together, in harmony. </a:t>
            </a:r>
          </a:p>
          <a:p>
            <a:r>
              <a:rPr lang="en-US" sz="2000" dirty="0"/>
              <a:t>Head – We can’t think our way to a goal without doing activity (hands) with heart (feeling)</a:t>
            </a:r>
            <a:r>
              <a:rPr lang="en-US" sz="2000" dirty="0" smtClean="0"/>
              <a:t>.</a:t>
            </a:r>
            <a:r>
              <a:rPr lang="en-US" sz="2000" dirty="0"/>
              <a:t> </a:t>
            </a:r>
          </a:p>
          <a:p>
            <a:r>
              <a:rPr lang="en-US" sz="2000" dirty="0"/>
              <a:t>Heart – Our desire to reach a goal isn’t enough without action (hands) and supportive thoughts (head).   </a:t>
            </a:r>
          </a:p>
          <a:p>
            <a:r>
              <a:rPr lang="en-US" sz="2000" dirty="0"/>
              <a:t>Hands – Doing activity with our heart not into it or our thoughts (head) against it, is often wasted effort</a:t>
            </a:r>
            <a:r>
              <a:rPr lang="en-US" sz="2000" dirty="0" smtClean="0"/>
              <a:t>.</a:t>
            </a:r>
            <a:r>
              <a:rPr lang="en-US" sz="2000" dirty="0"/>
              <a:t> </a:t>
            </a:r>
          </a:p>
          <a:p>
            <a:r>
              <a:rPr lang="en-US" sz="2000" dirty="0"/>
              <a:t>But when our head, heart and hands are aligned, working together for the goal – Ah, sweet GROWTH!</a:t>
            </a:r>
          </a:p>
          <a:p>
            <a:pPr marL="0" indent="0">
              <a:buNone/>
            </a:pPr>
            <a:r>
              <a:rPr lang="en-US" sz="2000" dirty="0" smtClean="0"/>
              <a:t>MT</a:t>
            </a:r>
            <a:endParaRPr lang="en-US" sz="2000" dirty="0"/>
          </a:p>
        </p:txBody>
      </p:sp>
    </p:spTree>
    <p:extLst>
      <p:ext uri="{BB962C8B-B14F-4D97-AF65-F5344CB8AC3E}">
        <p14:creationId xmlns:p14="http://schemas.microsoft.com/office/powerpoint/2010/main" val="28363306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1064021"/>
          </a:xfrm>
        </p:spPr>
        <p:txBody>
          <a:bodyPr>
            <a:normAutofit fontScale="90000"/>
          </a:bodyPr>
          <a:lstStyle/>
          <a:p>
            <a:r>
              <a:rPr lang="en-US" sz="3200" dirty="0" smtClean="0"/>
              <a:t>Why Shaklee is calling 2017</a:t>
            </a:r>
            <a:br>
              <a:rPr lang="en-US" sz="3200" dirty="0" smtClean="0"/>
            </a:br>
            <a:r>
              <a:rPr lang="en-US" sz="3200" dirty="0" smtClean="0"/>
              <a:t>The Year of the Key Coordinator</a:t>
            </a:r>
            <a:endParaRPr lang="en-US" sz="3200" dirty="0"/>
          </a:p>
        </p:txBody>
      </p:sp>
      <p:sp>
        <p:nvSpPr>
          <p:cNvPr id="3" name="Content Placeholder 2"/>
          <p:cNvSpPr>
            <a:spLocks noGrp="1"/>
          </p:cNvSpPr>
          <p:nvPr>
            <p:ph idx="1"/>
          </p:nvPr>
        </p:nvSpPr>
        <p:spPr>
          <a:xfrm>
            <a:off x="457199" y="1557866"/>
            <a:ext cx="8398933" cy="3307689"/>
          </a:xfrm>
        </p:spPr>
        <p:txBody>
          <a:bodyPr>
            <a:normAutofit/>
          </a:bodyPr>
          <a:lstStyle/>
          <a:p>
            <a:r>
              <a:rPr lang="en-US" sz="2000" dirty="0" smtClean="0"/>
              <a:t>Shaklee is setting a goal to develop 100 new Key Coordinators.</a:t>
            </a:r>
          </a:p>
          <a:p>
            <a:r>
              <a:rPr lang="en-US" sz="2000" dirty="0" smtClean="0"/>
              <a:t>It is time to bring new younger leaders into senior ranks to become the future leaders of the company </a:t>
            </a:r>
            <a:r>
              <a:rPr lang="mr-IN" sz="2000" dirty="0" smtClean="0"/>
              <a:t>…</a:t>
            </a:r>
            <a:r>
              <a:rPr lang="en-US" sz="2000" dirty="0" smtClean="0"/>
              <a:t> who will take Shaklee into the next 60 years .</a:t>
            </a:r>
          </a:p>
          <a:p>
            <a:r>
              <a:rPr lang="en-US" sz="2000" dirty="0" smtClean="0"/>
              <a:t>2 Questions to ask </a:t>
            </a:r>
            <a:r>
              <a:rPr lang="mr-IN" sz="2000" dirty="0" smtClean="0"/>
              <a:t>…</a:t>
            </a:r>
            <a:endParaRPr lang="en-US" sz="2000" dirty="0" smtClean="0"/>
          </a:p>
          <a:p>
            <a:pPr marL="0" indent="0">
              <a:buNone/>
            </a:pPr>
            <a:r>
              <a:rPr lang="en-US" sz="2000" dirty="0"/>
              <a:t>	</a:t>
            </a:r>
            <a:r>
              <a:rPr lang="en-US" sz="2000" dirty="0" smtClean="0"/>
              <a:t>-- </a:t>
            </a:r>
            <a:r>
              <a:rPr lang="en-US" sz="2400" dirty="0" smtClean="0"/>
              <a:t>Why would you want to become a Key Coordinator </a:t>
            </a:r>
            <a:r>
              <a:rPr lang="mr-IN" sz="2400" dirty="0" smtClean="0"/>
              <a:t>…</a:t>
            </a:r>
            <a:endParaRPr lang="en-US" sz="2400" dirty="0" smtClean="0"/>
          </a:p>
          <a:p>
            <a:pPr marL="0" indent="0">
              <a:buNone/>
            </a:pPr>
            <a:r>
              <a:rPr lang="en-US" sz="2400" dirty="0"/>
              <a:t>	</a:t>
            </a:r>
            <a:r>
              <a:rPr lang="en-US" sz="2400" dirty="0" smtClean="0"/>
              <a:t>-- And do you believe you can.                                  </a:t>
            </a:r>
            <a:r>
              <a:rPr lang="en-US" sz="2000" dirty="0" smtClean="0"/>
              <a:t>barb</a:t>
            </a:r>
            <a:endParaRPr lang="en-US" sz="2000" dirty="0"/>
          </a:p>
        </p:txBody>
      </p:sp>
    </p:spTree>
    <p:extLst>
      <p:ext uri="{BB962C8B-B14F-4D97-AF65-F5344CB8AC3E}">
        <p14:creationId xmlns:p14="http://schemas.microsoft.com/office/powerpoint/2010/main" val="39095030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69635" y="141982"/>
            <a:ext cx="7176564" cy="1077218"/>
          </a:xfrm>
          <a:prstGeom prst="rect">
            <a:avLst/>
          </a:prstGeom>
          <a:noFill/>
          <a:ln>
            <a:solidFill>
              <a:srgbClr val="00B050"/>
            </a:solidFill>
          </a:ln>
        </p:spPr>
        <p:txBody>
          <a:bodyPr wrap="none" rtlCol="0">
            <a:spAutoFit/>
          </a:bodyPr>
          <a:lstStyle/>
          <a:p>
            <a:r>
              <a:rPr lang="en-US" sz="3200" dirty="0" smtClean="0"/>
              <a:t>Free Membership AND Free SHIPPING </a:t>
            </a:r>
          </a:p>
          <a:p>
            <a:r>
              <a:rPr lang="en-US" sz="3200" dirty="0" smtClean="0"/>
              <a:t>		With $150 Starting Order </a:t>
            </a:r>
            <a:r>
              <a:rPr lang="en-US" sz="3200" dirty="0" err="1" smtClean="0"/>
              <a:t>til</a:t>
            </a:r>
            <a:r>
              <a:rPr lang="en-US" sz="3200" dirty="0" smtClean="0"/>
              <a:t> 1/31/17</a:t>
            </a:r>
            <a:endParaRPr lang="en-US" sz="32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4056" y="1388533"/>
            <a:ext cx="7091115" cy="3601958"/>
          </a:xfrm>
          <a:prstGeom prst="rect">
            <a:avLst/>
          </a:prstGeom>
        </p:spPr>
      </p:pic>
      <p:sp>
        <p:nvSpPr>
          <p:cNvPr id="4" name="TextBox 3"/>
          <p:cNvSpPr txBox="1"/>
          <p:nvPr/>
        </p:nvSpPr>
        <p:spPr>
          <a:xfrm>
            <a:off x="8328276" y="4802245"/>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17544083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96532" y="205979"/>
            <a:ext cx="4538983" cy="794771"/>
          </a:xfrm>
        </p:spPr>
        <p:txBody>
          <a:bodyPr>
            <a:normAutofit/>
          </a:bodyPr>
          <a:lstStyle/>
          <a:p>
            <a:r>
              <a:rPr lang="en-US" sz="3600" dirty="0" smtClean="0"/>
              <a:t>Key Coordinator</a:t>
            </a:r>
            <a:endParaRPr lang="en-US" sz="3600" dirty="0"/>
          </a:p>
        </p:txBody>
      </p:sp>
      <p:sp>
        <p:nvSpPr>
          <p:cNvPr id="3" name="Content Placeholder 2"/>
          <p:cNvSpPr>
            <a:spLocks noGrp="1"/>
          </p:cNvSpPr>
          <p:nvPr>
            <p:ph idx="1"/>
          </p:nvPr>
        </p:nvSpPr>
        <p:spPr>
          <a:xfrm>
            <a:off x="-430953" y="526807"/>
            <a:ext cx="7408332" cy="2737076"/>
          </a:xfrm>
          <a:prstGeom prst="ellipse">
            <a:avLst/>
          </a:prstGeom>
        </p:spPr>
        <p:txBody>
          <a:bodyPr>
            <a:noAutofit/>
          </a:bodyPr>
          <a:lstStyle/>
          <a:p>
            <a:r>
              <a:rPr lang="en-US" sz="2400" dirty="0" smtClean="0"/>
              <a:t>4 First Generation Directors</a:t>
            </a:r>
          </a:p>
          <a:p>
            <a:r>
              <a:rPr lang="en-US" sz="2400" dirty="0" smtClean="0"/>
              <a:t>50,000 OV ( Organizational Volume ) </a:t>
            </a:r>
          </a:p>
          <a:p>
            <a:r>
              <a:rPr lang="en-US" sz="2400" dirty="0" smtClean="0"/>
              <a:t>50% QOV ( 25,000 Qualifying OV outside strongest leg) </a:t>
            </a:r>
            <a:endParaRPr lang="en-US" sz="2400" dirty="0"/>
          </a:p>
        </p:txBody>
      </p:sp>
      <p:sp>
        <p:nvSpPr>
          <p:cNvPr id="6" name="Dodecagon 5"/>
          <p:cNvSpPr/>
          <p:nvPr/>
        </p:nvSpPr>
        <p:spPr>
          <a:xfrm>
            <a:off x="5999481" y="1000750"/>
            <a:ext cx="1816946" cy="1136043"/>
          </a:xfrm>
          <a:prstGeom prst="dodecagon">
            <a:avLst/>
          </a:prstGeom>
          <a:solidFill>
            <a:srgbClr val="FFFFFF"/>
          </a:solidFill>
          <a:ln/>
        </p:spPr>
        <p:style>
          <a:lnRef idx="1">
            <a:schemeClr val="accent1"/>
          </a:lnRef>
          <a:fillRef idx="3">
            <a:schemeClr val="accent1"/>
          </a:fillRef>
          <a:effectRef idx="2">
            <a:schemeClr val="accent1"/>
          </a:effectRef>
          <a:fontRef idx="minor">
            <a:schemeClr val="lt1"/>
          </a:fontRef>
        </p:style>
        <p:txBody>
          <a:bodyPr/>
          <a:lstStyle/>
          <a:p>
            <a:r>
              <a:rPr lang="en-US" dirty="0" smtClean="0"/>
              <a:t>K</a:t>
            </a:r>
            <a:endParaRPr lang="en-US" dirty="0"/>
          </a:p>
        </p:txBody>
      </p:sp>
      <p:sp>
        <p:nvSpPr>
          <p:cNvPr id="7" name="Dodecagon 6"/>
          <p:cNvSpPr/>
          <p:nvPr/>
        </p:nvSpPr>
        <p:spPr>
          <a:xfrm>
            <a:off x="4761847" y="2259754"/>
            <a:ext cx="1096525" cy="822960"/>
          </a:xfrm>
          <a:prstGeom prst="dodecagon">
            <a:avLst/>
          </a:prstGeom>
          <a:solidFill>
            <a:srgbClr val="C6D9F1"/>
          </a:solidFill>
          <a:ln/>
        </p:spPr>
        <p:style>
          <a:lnRef idx="1">
            <a:schemeClr val="accent1"/>
          </a:lnRef>
          <a:fillRef idx="3">
            <a:schemeClr val="accent1"/>
          </a:fillRef>
          <a:effectRef idx="2">
            <a:schemeClr val="accent1"/>
          </a:effectRef>
          <a:fontRef idx="minor">
            <a:schemeClr val="lt1"/>
          </a:fontRef>
        </p:style>
        <p:txBody>
          <a:bodyPr/>
          <a:lstStyle/>
          <a:p>
            <a:r>
              <a:rPr lang="en-US" sz="1400" dirty="0" smtClean="0">
                <a:solidFill>
                  <a:schemeClr val="tx1"/>
                </a:solidFill>
              </a:rPr>
              <a:t>25,000 OV</a:t>
            </a:r>
            <a:endParaRPr lang="en-US" sz="1400" dirty="0">
              <a:solidFill>
                <a:schemeClr val="tx1"/>
              </a:solidFill>
            </a:endParaRPr>
          </a:p>
        </p:txBody>
      </p:sp>
      <p:sp>
        <p:nvSpPr>
          <p:cNvPr id="8" name="Dodecagon 7"/>
          <p:cNvSpPr/>
          <p:nvPr/>
        </p:nvSpPr>
        <p:spPr>
          <a:xfrm>
            <a:off x="6096991" y="2335207"/>
            <a:ext cx="822960" cy="822960"/>
          </a:xfrm>
          <a:prstGeom prst="dodecagon">
            <a:avLst/>
          </a:prstGeom>
          <a:solidFill>
            <a:srgbClr val="FFFFFF"/>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9" name="Dodecagon 8"/>
          <p:cNvSpPr/>
          <p:nvPr/>
        </p:nvSpPr>
        <p:spPr>
          <a:xfrm>
            <a:off x="6985000" y="2196253"/>
            <a:ext cx="822960" cy="822960"/>
          </a:xfrm>
          <a:prstGeom prst="dodecagon">
            <a:avLst/>
          </a:prstGeom>
          <a:solidFill>
            <a:srgbClr val="FFFFFF"/>
          </a:solidFill>
          <a:ln/>
        </p:spPr>
        <p:style>
          <a:lnRef idx="1">
            <a:schemeClr val="accent1"/>
          </a:lnRef>
          <a:fillRef idx="3">
            <a:schemeClr val="accent1"/>
          </a:fillRef>
          <a:effectRef idx="2">
            <a:schemeClr val="accent1"/>
          </a:effectRef>
          <a:fontRef idx="minor">
            <a:schemeClr val="lt1"/>
          </a:fontRef>
        </p:style>
        <p:txBody>
          <a:bodyPr/>
          <a:lstStyle/>
          <a:p>
            <a:r>
              <a:rPr lang="en-US" sz="1200" dirty="0" smtClean="0">
                <a:solidFill>
                  <a:schemeClr val="tx1"/>
                </a:solidFill>
              </a:rPr>
              <a:t>5,000 OV </a:t>
            </a:r>
            <a:endParaRPr lang="en-US" sz="1200" dirty="0">
              <a:solidFill>
                <a:schemeClr val="tx1"/>
              </a:solidFill>
            </a:endParaRPr>
          </a:p>
        </p:txBody>
      </p:sp>
      <p:sp>
        <p:nvSpPr>
          <p:cNvPr id="10" name="Dodecagon 9"/>
          <p:cNvSpPr/>
          <p:nvPr/>
        </p:nvSpPr>
        <p:spPr>
          <a:xfrm>
            <a:off x="8122920" y="1874520"/>
            <a:ext cx="1021080" cy="822960"/>
          </a:xfrm>
          <a:prstGeom prst="dodecagon">
            <a:avLst/>
          </a:prstGeom>
          <a:solidFill>
            <a:srgbClr val="FFFFFF"/>
          </a:solidFill>
          <a:ln/>
        </p:spPr>
        <p:style>
          <a:lnRef idx="1">
            <a:schemeClr val="accent1"/>
          </a:lnRef>
          <a:fillRef idx="3">
            <a:schemeClr val="accent1"/>
          </a:fillRef>
          <a:effectRef idx="2">
            <a:schemeClr val="accent1"/>
          </a:effectRef>
          <a:fontRef idx="minor">
            <a:schemeClr val="lt1"/>
          </a:fontRef>
        </p:style>
        <p:txBody>
          <a:bodyPr/>
          <a:lstStyle/>
          <a:p>
            <a:r>
              <a:rPr lang="en-US" sz="1200" dirty="0" smtClean="0">
                <a:solidFill>
                  <a:schemeClr val="tx1"/>
                </a:solidFill>
              </a:rPr>
              <a:t>10,000 OV</a:t>
            </a:r>
            <a:endParaRPr lang="en-US" sz="1200" dirty="0">
              <a:solidFill>
                <a:schemeClr val="tx1"/>
              </a:solidFill>
            </a:endParaRPr>
          </a:p>
        </p:txBody>
      </p:sp>
      <p:sp>
        <p:nvSpPr>
          <p:cNvPr id="11" name="Decagon 10"/>
          <p:cNvSpPr/>
          <p:nvPr/>
        </p:nvSpPr>
        <p:spPr>
          <a:xfrm>
            <a:off x="8644662" y="2857078"/>
            <a:ext cx="499338" cy="451273"/>
          </a:xfrm>
          <a:prstGeom prst="decagon">
            <a:avLst/>
          </a:prstGeom>
          <a:solidFill>
            <a:srgbClr val="FFFFFF"/>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2" name="Dodecagon 11"/>
          <p:cNvSpPr/>
          <p:nvPr/>
        </p:nvSpPr>
        <p:spPr>
          <a:xfrm>
            <a:off x="7807960" y="2912532"/>
            <a:ext cx="425221" cy="395819"/>
          </a:xfrm>
          <a:prstGeom prst="dodecagon">
            <a:avLst/>
          </a:prstGeom>
          <a:solidFill>
            <a:srgbClr val="FFFFFF"/>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 name="Dodecagon 12"/>
          <p:cNvSpPr/>
          <p:nvPr/>
        </p:nvSpPr>
        <p:spPr>
          <a:xfrm>
            <a:off x="4114799" y="2697481"/>
            <a:ext cx="479213" cy="411480"/>
          </a:xfrm>
          <a:prstGeom prst="dodecagon">
            <a:avLst/>
          </a:prstGeom>
          <a:solidFill>
            <a:srgbClr val="C6D9F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Dodecagon 13"/>
          <p:cNvSpPr/>
          <p:nvPr/>
        </p:nvSpPr>
        <p:spPr>
          <a:xfrm>
            <a:off x="4881493" y="3263883"/>
            <a:ext cx="496146" cy="394546"/>
          </a:xfrm>
          <a:prstGeom prst="dodecagon">
            <a:avLst/>
          </a:prstGeom>
          <a:solidFill>
            <a:srgbClr val="C6D9F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Dodecagon 14"/>
          <p:cNvSpPr/>
          <p:nvPr/>
        </p:nvSpPr>
        <p:spPr>
          <a:xfrm rot="180080">
            <a:off x="4127253" y="3249677"/>
            <a:ext cx="511880" cy="489119"/>
          </a:xfrm>
          <a:prstGeom prst="dodecagon">
            <a:avLst/>
          </a:prstGeom>
          <a:solidFill>
            <a:srgbClr val="C6D9F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6" name="Straight Connector 15"/>
          <p:cNvCxnSpPr>
            <a:stCxn id="6" idx="2"/>
            <a:endCxn id="10" idx="9"/>
          </p:cNvCxnSpPr>
          <p:nvPr/>
        </p:nvCxnSpPr>
        <p:spPr>
          <a:xfrm>
            <a:off x="7816427" y="1720980"/>
            <a:ext cx="443299" cy="263801"/>
          </a:xfrm>
          <a:prstGeom prst="line">
            <a:avLst/>
          </a:prstGeom>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a:stCxn id="6" idx="4"/>
            <a:endCxn id="9" idx="10"/>
          </p:cNvCxnSpPr>
          <p:nvPr/>
        </p:nvCxnSpPr>
        <p:spPr>
          <a:xfrm>
            <a:off x="7151391" y="2136793"/>
            <a:ext cx="134828" cy="59460"/>
          </a:xfrm>
          <a:prstGeom prst="line">
            <a:avLst/>
          </a:prstGeom>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6548381" y="2136792"/>
            <a:ext cx="116136" cy="170569"/>
          </a:xfrm>
          <a:prstGeom prst="line">
            <a:avLst/>
          </a:prstGeom>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a:stCxn id="7" idx="0"/>
            <a:endCxn id="6" idx="7"/>
          </p:cNvCxnSpPr>
          <p:nvPr/>
        </p:nvCxnSpPr>
        <p:spPr>
          <a:xfrm flipV="1">
            <a:off x="5711458" y="1720980"/>
            <a:ext cx="288023" cy="649035"/>
          </a:xfrm>
          <a:prstGeom prst="line">
            <a:avLst/>
          </a:prstGeom>
        </p:spPr>
        <p:style>
          <a:lnRef idx="2">
            <a:schemeClr val="accent1"/>
          </a:lnRef>
          <a:fillRef idx="0">
            <a:schemeClr val="accent1"/>
          </a:fillRef>
          <a:effectRef idx="1">
            <a:schemeClr val="accent1"/>
          </a:effectRef>
          <a:fontRef idx="minor">
            <a:schemeClr val="tx1"/>
          </a:fontRef>
        </p:style>
      </p:cxnSp>
      <p:sp>
        <p:nvSpPr>
          <p:cNvPr id="35" name="Dodecagon 34"/>
          <p:cNvSpPr/>
          <p:nvPr/>
        </p:nvSpPr>
        <p:spPr>
          <a:xfrm>
            <a:off x="6157105" y="3368727"/>
            <a:ext cx="609861" cy="443512"/>
          </a:xfrm>
          <a:prstGeom prst="dodecagon">
            <a:avLst/>
          </a:prstGeom>
          <a:solidFill>
            <a:schemeClr val="bg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36" name="Straight Connector 35"/>
          <p:cNvCxnSpPr>
            <a:stCxn id="10" idx="6"/>
            <a:endCxn id="12" idx="10"/>
          </p:cNvCxnSpPr>
          <p:nvPr/>
        </p:nvCxnSpPr>
        <p:spPr>
          <a:xfrm flipH="1">
            <a:off x="7963599" y="2587219"/>
            <a:ext cx="296127" cy="325313"/>
          </a:xfrm>
          <a:prstGeom prst="line">
            <a:avLst/>
          </a:prstGeom>
          <a:ln/>
        </p:spPr>
        <p:style>
          <a:lnRef idx="2">
            <a:schemeClr val="accent1"/>
          </a:lnRef>
          <a:fillRef idx="0">
            <a:schemeClr val="accent1"/>
          </a:fillRef>
          <a:effectRef idx="1">
            <a:schemeClr val="accent1"/>
          </a:effectRef>
          <a:fontRef idx="minor">
            <a:schemeClr val="tx1"/>
          </a:fontRef>
        </p:style>
      </p:cxnSp>
      <p:cxnSp>
        <p:nvCxnSpPr>
          <p:cNvPr id="40" name="Straight Connector 39"/>
          <p:cNvCxnSpPr>
            <a:stCxn id="10" idx="4"/>
            <a:endCxn id="11" idx="8"/>
          </p:cNvCxnSpPr>
          <p:nvPr/>
        </p:nvCxnSpPr>
        <p:spPr>
          <a:xfrm>
            <a:off x="8770266" y="2697480"/>
            <a:ext cx="46913" cy="159598"/>
          </a:xfrm>
          <a:prstGeom prst="line">
            <a:avLst/>
          </a:prstGeom>
          <a:ln/>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flipH="1">
            <a:off x="6385564" y="3170817"/>
            <a:ext cx="48806" cy="225637"/>
          </a:xfrm>
          <a:prstGeom prst="line">
            <a:avLst/>
          </a:prstGeom>
          <a:ln/>
        </p:spPr>
        <p:style>
          <a:lnRef idx="2">
            <a:schemeClr val="accent1"/>
          </a:lnRef>
          <a:fillRef idx="0">
            <a:schemeClr val="accent1"/>
          </a:fillRef>
          <a:effectRef idx="1">
            <a:schemeClr val="accent1"/>
          </a:effectRef>
          <a:fontRef idx="minor">
            <a:schemeClr val="tx1"/>
          </a:fontRef>
        </p:style>
      </p:cxnSp>
      <p:cxnSp>
        <p:nvCxnSpPr>
          <p:cNvPr id="54" name="Straight Connector 53"/>
          <p:cNvCxnSpPr>
            <a:endCxn id="7" idx="4"/>
          </p:cNvCxnSpPr>
          <p:nvPr/>
        </p:nvCxnSpPr>
        <p:spPr>
          <a:xfrm flipV="1">
            <a:off x="5196040" y="3082714"/>
            <a:ext cx="260984" cy="225638"/>
          </a:xfrm>
          <a:prstGeom prst="line">
            <a:avLst/>
          </a:prstGeom>
        </p:spPr>
        <p:style>
          <a:lnRef idx="2">
            <a:schemeClr val="accent1"/>
          </a:lnRef>
          <a:fillRef idx="0">
            <a:schemeClr val="accent1"/>
          </a:fillRef>
          <a:effectRef idx="1">
            <a:schemeClr val="accent1"/>
          </a:effectRef>
          <a:fontRef idx="minor">
            <a:schemeClr val="tx1"/>
          </a:fontRef>
        </p:style>
      </p:cxnSp>
      <p:cxnSp>
        <p:nvCxnSpPr>
          <p:cNvPr id="61" name="Straight Connector 60"/>
          <p:cNvCxnSpPr>
            <a:stCxn id="7" idx="7"/>
            <a:endCxn id="13" idx="1"/>
          </p:cNvCxnSpPr>
          <p:nvPr/>
        </p:nvCxnSpPr>
        <p:spPr>
          <a:xfrm flipH="1">
            <a:off x="4594012" y="2781495"/>
            <a:ext cx="167835" cy="66595"/>
          </a:xfrm>
          <a:prstGeom prst="line">
            <a:avLst/>
          </a:prstGeom>
          <a:ln/>
        </p:spPr>
        <p:style>
          <a:lnRef idx="2">
            <a:schemeClr val="accent1"/>
          </a:lnRef>
          <a:fillRef idx="0">
            <a:schemeClr val="accent1"/>
          </a:fillRef>
          <a:effectRef idx="1">
            <a:schemeClr val="accent1"/>
          </a:effectRef>
          <a:fontRef idx="minor">
            <a:schemeClr val="tx1"/>
          </a:fontRef>
        </p:style>
      </p:cxnSp>
      <p:cxnSp>
        <p:nvCxnSpPr>
          <p:cNvPr id="65" name="Straight Connector 64"/>
          <p:cNvCxnSpPr>
            <a:stCxn id="7" idx="6"/>
            <a:endCxn id="15" idx="0"/>
          </p:cNvCxnSpPr>
          <p:nvPr/>
        </p:nvCxnSpPr>
        <p:spPr>
          <a:xfrm flipH="1">
            <a:off x="4579668" y="2972453"/>
            <a:ext cx="329093" cy="352812"/>
          </a:xfrm>
          <a:prstGeom prst="line">
            <a:avLst/>
          </a:prstGeom>
          <a:ln/>
        </p:spPr>
        <p:style>
          <a:lnRef idx="2">
            <a:schemeClr val="accent1"/>
          </a:lnRef>
          <a:fillRef idx="0">
            <a:schemeClr val="accent1"/>
          </a:fillRef>
          <a:effectRef idx="1">
            <a:schemeClr val="accent1"/>
          </a:effectRef>
          <a:fontRef idx="minor">
            <a:schemeClr val="tx1"/>
          </a:fontRef>
        </p:style>
      </p:cxnSp>
      <p:sp>
        <p:nvSpPr>
          <p:cNvPr id="85" name="Dodecagon 84"/>
          <p:cNvSpPr/>
          <p:nvPr/>
        </p:nvSpPr>
        <p:spPr>
          <a:xfrm>
            <a:off x="4651587" y="3751863"/>
            <a:ext cx="568962" cy="600004"/>
          </a:xfrm>
          <a:prstGeom prst="dodecagon">
            <a:avLst/>
          </a:prstGeom>
          <a:solidFill>
            <a:srgbClr val="C6D9F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6" name="Dodecagon 85"/>
          <p:cNvSpPr/>
          <p:nvPr/>
        </p:nvSpPr>
        <p:spPr>
          <a:xfrm>
            <a:off x="3528907" y="2991078"/>
            <a:ext cx="411480" cy="491066"/>
          </a:xfrm>
          <a:prstGeom prst="dodecagon">
            <a:avLst/>
          </a:prstGeom>
          <a:solidFill>
            <a:srgbClr val="C6D9F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87" name="Straight Connector 86"/>
          <p:cNvCxnSpPr>
            <a:stCxn id="14" idx="5"/>
            <a:endCxn id="85" idx="11"/>
          </p:cNvCxnSpPr>
          <p:nvPr/>
        </p:nvCxnSpPr>
        <p:spPr>
          <a:xfrm flipH="1">
            <a:off x="5012298" y="3658429"/>
            <a:ext cx="50794" cy="93434"/>
          </a:xfrm>
          <a:prstGeom prst="line">
            <a:avLst/>
          </a:prstGeom>
          <a:ln/>
        </p:spPr>
        <p:style>
          <a:lnRef idx="2">
            <a:schemeClr val="accent1"/>
          </a:lnRef>
          <a:fillRef idx="0">
            <a:schemeClr val="accent1"/>
          </a:fillRef>
          <a:effectRef idx="1">
            <a:schemeClr val="accent1"/>
          </a:effectRef>
          <a:fontRef idx="minor">
            <a:schemeClr val="tx1"/>
          </a:fontRef>
        </p:style>
      </p:cxnSp>
      <p:cxnSp>
        <p:nvCxnSpPr>
          <p:cNvPr id="91" name="Straight Connector 90"/>
          <p:cNvCxnSpPr>
            <a:stCxn id="13" idx="6"/>
            <a:endCxn id="86" idx="1"/>
          </p:cNvCxnSpPr>
          <p:nvPr/>
        </p:nvCxnSpPr>
        <p:spPr>
          <a:xfrm flipH="1">
            <a:off x="3940387" y="3053830"/>
            <a:ext cx="238618" cy="116987"/>
          </a:xfrm>
          <a:prstGeom prst="line">
            <a:avLst/>
          </a:prstGeom>
          <a:ln/>
        </p:spPr>
        <p:style>
          <a:lnRef idx="2">
            <a:schemeClr val="accent1"/>
          </a:lnRef>
          <a:fillRef idx="0">
            <a:schemeClr val="accent1"/>
          </a:fillRef>
          <a:effectRef idx="1">
            <a:schemeClr val="accent1"/>
          </a:effectRef>
          <a:fontRef idx="minor">
            <a:schemeClr val="tx1"/>
          </a:fontRef>
        </p:style>
      </p:cxnSp>
      <p:sp>
        <p:nvSpPr>
          <p:cNvPr id="98" name="Right Arrow 97"/>
          <p:cNvSpPr/>
          <p:nvPr/>
        </p:nvSpPr>
        <p:spPr>
          <a:xfrm>
            <a:off x="2450253" y="2928902"/>
            <a:ext cx="822960" cy="822960"/>
          </a:xfrm>
          <a:prstGeom prst="rightArrow">
            <a:avLst>
              <a:gd name="adj1" fmla="val 58231"/>
              <a:gd name="adj2" fmla="val 50000"/>
            </a:avLst>
          </a:prstGeom>
          <a:solidFill>
            <a:srgbClr val="C6D9F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00" name="TextBox 99"/>
          <p:cNvSpPr txBox="1"/>
          <p:nvPr/>
        </p:nvSpPr>
        <p:spPr>
          <a:xfrm>
            <a:off x="253999" y="3170817"/>
            <a:ext cx="1874520" cy="461665"/>
          </a:xfrm>
          <a:prstGeom prst="rect">
            <a:avLst/>
          </a:prstGeom>
          <a:solidFill>
            <a:schemeClr val="tx2">
              <a:lumMod val="20000"/>
              <a:lumOff val="80000"/>
            </a:schemeClr>
          </a:solidFill>
          <a:ln>
            <a:solidFill>
              <a:schemeClr val="accent3">
                <a:lumMod val="50000"/>
              </a:schemeClr>
            </a:solidFill>
          </a:ln>
        </p:spPr>
        <p:txBody>
          <a:bodyPr wrap="square" rtlCol="0">
            <a:spAutoFit/>
          </a:bodyPr>
          <a:lstStyle/>
          <a:p>
            <a:r>
              <a:rPr lang="en-US" sz="2400" dirty="0" smtClean="0"/>
              <a:t>Strongest leg</a:t>
            </a:r>
            <a:endParaRPr lang="en-US" sz="2400" dirty="0"/>
          </a:p>
        </p:txBody>
      </p:sp>
      <p:sp>
        <p:nvSpPr>
          <p:cNvPr id="102" name="TextBox 101"/>
          <p:cNvSpPr txBox="1"/>
          <p:nvPr/>
        </p:nvSpPr>
        <p:spPr>
          <a:xfrm>
            <a:off x="6385564" y="1253067"/>
            <a:ext cx="1304514" cy="369332"/>
          </a:xfrm>
          <a:prstGeom prst="rect">
            <a:avLst/>
          </a:prstGeom>
          <a:noFill/>
        </p:spPr>
        <p:txBody>
          <a:bodyPr wrap="square" rtlCol="0">
            <a:spAutoFit/>
          </a:bodyPr>
          <a:lstStyle/>
          <a:p>
            <a:r>
              <a:rPr lang="en-US" dirty="0" smtClean="0"/>
              <a:t>50,000 OV</a:t>
            </a:r>
            <a:endParaRPr lang="en-US" dirty="0"/>
          </a:p>
        </p:txBody>
      </p:sp>
      <p:sp>
        <p:nvSpPr>
          <p:cNvPr id="103" name="Up Arrow Callout 102"/>
          <p:cNvSpPr/>
          <p:nvPr/>
        </p:nvSpPr>
        <p:spPr>
          <a:xfrm>
            <a:off x="5999481" y="3308352"/>
            <a:ext cx="3144519" cy="1260405"/>
          </a:xfrm>
          <a:prstGeom prst="upArrowCallout">
            <a:avLst>
              <a:gd name="adj1" fmla="val 25000"/>
              <a:gd name="adj2" fmla="val 25000"/>
              <a:gd name="adj3" fmla="val 25000"/>
              <a:gd name="adj4" fmla="val 58804"/>
            </a:avLst>
          </a:prstGeom>
          <a:solidFill>
            <a:schemeClr val="bg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04" name="TextBox 103"/>
          <p:cNvSpPr txBox="1"/>
          <p:nvPr/>
        </p:nvSpPr>
        <p:spPr>
          <a:xfrm>
            <a:off x="6096990" y="3874365"/>
            <a:ext cx="3047009" cy="646331"/>
          </a:xfrm>
          <a:prstGeom prst="rect">
            <a:avLst/>
          </a:prstGeom>
          <a:noFill/>
        </p:spPr>
        <p:txBody>
          <a:bodyPr wrap="square" rtlCol="0">
            <a:spAutoFit/>
          </a:bodyPr>
          <a:lstStyle/>
          <a:p>
            <a:r>
              <a:rPr lang="en-US" dirty="0" smtClean="0"/>
              <a:t>		25,000 OV                         outside strongest leg = QOV</a:t>
            </a:r>
            <a:endParaRPr lang="en-US" dirty="0"/>
          </a:p>
        </p:txBody>
      </p:sp>
      <p:sp>
        <p:nvSpPr>
          <p:cNvPr id="105" name="TextBox 104"/>
          <p:cNvSpPr txBox="1"/>
          <p:nvPr/>
        </p:nvSpPr>
        <p:spPr>
          <a:xfrm>
            <a:off x="7286218" y="4568757"/>
            <a:ext cx="836701" cy="369332"/>
          </a:xfrm>
          <a:prstGeom prst="rect">
            <a:avLst/>
          </a:prstGeom>
          <a:noFill/>
        </p:spPr>
        <p:txBody>
          <a:bodyPr wrap="square" rtlCol="0">
            <a:spAutoFit/>
          </a:bodyPr>
          <a:lstStyle/>
          <a:p>
            <a:r>
              <a:rPr lang="en-US" dirty="0" err="1" smtClean="0"/>
              <a:t>lisa</a:t>
            </a:r>
            <a:endParaRPr lang="en-US" dirty="0"/>
          </a:p>
        </p:txBody>
      </p:sp>
      <p:sp>
        <p:nvSpPr>
          <p:cNvPr id="25" name="TextBox 24"/>
          <p:cNvSpPr txBox="1"/>
          <p:nvPr/>
        </p:nvSpPr>
        <p:spPr>
          <a:xfrm>
            <a:off x="6117985" y="2587219"/>
            <a:ext cx="859394" cy="276999"/>
          </a:xfrm>
          <a:prstGeom prst="rect">
            <a:avLst/>
          </a:prstGeom>
          <a:noFill/>
        </p:spPr>
        <p:txBody>
          <a:bodyPr wrap="square" rtlCol="0">
            <a:spAutoFit/>
          </a:bodyPr>
          <a:lstStyle/>
          <a:p>
            <a:r>
              <a:rPr lang="en-US" sz="1200" dirty="0" smtClean="0"/>
              <a:t>10,000 OV</a:t>
            </a:r>
            <a:endParaRPr lang="en-US" sz="1200" dirty="0"/>
          </a:p>
        </p:txBody>
      </p:sp>
    </p:spTree>
    <p:extLst>
      <p:ext uri="{BB962C8B-B14F-4D97-AF65-F5344CB8AC3E}">
        <p14:creationId xmlns:p14="http://schemas.microsoft.com/office/powerpoint/2010/main" val="8271685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Why Become A Key Coordinator?</a:t>
            </a:r>
            <a:endParaRPr lang="en-US" sz="3200" dirty="0"/>
          </a:p>
        </p:txBody>
      </p:sp>
      <p:sp>
        <p:nvSpPr>
          <p:cNvPr id="3" name="Content Placeholder 2"/>
          <p:cNvSpPr>
            <a:spLocks noGrp="1"/>
          </p:cNvSpPr>
          <p:nvPr>
            <p:ph idx="1"/>
          </p:nvPr>
        </p:nvSpPr>
        <p:spPr/>
        <p:txBody>
          <a:bodyPr>
            <a:normAutofit/>
          </a:bodyPr>
          <a:lstStyle/>
          <a:p>
            <a:pPr marL="0" indent="0">
              <a:buNone/>
            </a:pPr>
            <a:r>
              <a:rPr lang="en-US" sz="2000" dirty="0" smtClean="0"/>
              <a:t>Tangible reasons</a:t>
            </a:r>
          </a:p>
          <a:p>
            <a:r>
              <a:rPr lang="en-US" sz="2000" dirty="0" smtClean="0"/>
              <a:t>Average income is  $92,000</a:t>
            </a:r>
          </a:p>
          <a:p>
            <a:r>
              <a:rPr lang="en-US" sz="2000" dirty="0" smtClean="0"/>
              <a:t>New Keys automatically qualify for Top Achiever Trip</a:t>
            </a:r>
          </a:p>
          <a:p>
            <a:r>
              <a:rPr lang="en-US" sz="2000" dirty="0" smtClean="0"/>
              <a:t>3 different ways to qualify for Dream Trip or Top Achiever Trip each year</a:t>
            </a:r>
          </a:p>
          <a:p>
            <a:r>
              <a:rPr lang="en-US" sz="2000" dirty="0" smtClean="0"/>
              <a:t>More perks coming </a:t>
            </a:r>
            <a:r>
              <a:rPr lang="mr-IN" sz="2000" dirty="0" smtClean="0"/>
              <a:t>–</a:t>
            </a:r>
            <a:r>
              <a:rPr lang="en-US" sz="2000" dirty="0" smtClean="0"/>
              <a:t> stay tuned</a:t>
            </a:r>
          </a:p>
          <a:p>
            <a:pPr marL="0" indent="0">
              <a:buNone/>
            </a:pPr>
            <a:endParaRPr lang="en-US" sz="2000" dirty="0"/>
          </a:p>
          <a:p>
            <a:pPr marL="0" indent="0">
              <a:buNone/>
            </a:pPr>
            <a:r>
              <a:rPr lang="en-US" sz="2000" dirty="0" smtClean="0"/>
              <a:t>(and </a:t>
            </a:r>
            <a:r>
              <a:rPr lang="en-US" sz="2000" dirty="0" smtClean="0"/>
              <a:t>if you are aiming for Executive Coordinator</a:t>
            </a:r>
            <a:r>
              <a:rPr lang="mr-IN" sz="2000" dirty="0" smtClean="0"/>
              <a:t>…</a:t>
            </a:r>
            <a:r>
              <a:rPr lang="en-US" sz="2000" dirty="0" smtClean="0"/>
              <a:t> stay tuned </a:t>
            </a:r>
            <a:r>
              <a:rPr lang="en-US" sz="2000" dirty="0" smtClean="0"/>
              <a:t>also)</a:t>
            </a:r>
            <a:endParaRPr lang="en-US" sz="2000" dirty="0" smtClean="0"/>
          </a:p>
          <a:p>
            <a:pPr marL="0" indent="0">
              <a:buNone/>
            </a:pPr>
            <a:endParaRPr lang="en-US" sz="2000" dirty="0"/>
          </a:p>
        </p:txBody>
      </p:sp>
      <p:sp>
        <p:nvSpPr>
          <p:cNvPr id="4" name="TextBox 3"/>
          <p:cNvSpPr txBox="1"/>
          <p:nvPr/>
        </p:nvSpPr>
        <p:spPr>
          <a:xfrm>
            <a:off x="8178800" y="4594623"/>
            <a:ext cx="965200"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34640107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Intangible Reasons to Become Key Coordinator</a:t>
            </a:r>
            <a:endParaRPr lang="en-US" sz="3200" dirty="0"/>
          </a:p>
        </p:txBody>
      </p:sp>
      <p:sp>
        <p:nvSpPr>
          <p:cNvPr id="3" name="Content Placeholder 2"/>
          <p:cNvSpPr>
            <a:spLocks noGrp="1"/>
          </p:cNvSpPr>
          <p:nvPr>
            <p:ph idx="1"/>
          </p:nvPr>
        </p:nvSpPr>
        <p:spPr>
          <a:xfrm>
            <a:off x="457200" y="1200151"/>
            <a:ext cx="8229600" cy="3541182"/>
          </a:xfrm>
        </p:spPr>
        <p:txBody>
          <a:bodyPr>
            <a:normAutofit lnSpcReduction="10000"/>
          </a:bodyPr>
          <a:lstStyle/>
          <a:p>
            <a:r>
              <a:rPr lang="en-US" sz="2000" dirty="0"/>
              <a:t>Your leadership makes a significant contribution to others. </a:t>
            </a:r>
          </a:p>
          <a:p>
            <a:pPr lvl="1"/>
            <a:r>
              <a:rPr lang="en-US" sz="2000" dirty="0" smtClean="0"/>
              <a:t>Your efforts impact the health of  hundreds/thousands of people potentially... </a:t>
            </a:r>
          </a:p>
          <a:p>
            <a:pPr lvl="1"/>
            <a:r>
              <a:rPr lang="en-US" sz="2000" dirty="0" smtClean="0"/>
              <a:t>Your efforts welcome many leaders into your organization </a:t>
            </a:r>
            <a:r>
              <a:rPr lang="mr-IN" sz="2000" dirty="0" smtClean="0"/>
              <a:t>…</a:t>
            </a:r>
            <a:r>
              <a:rPr lang="en-US" sz="2000" dirty="0" smtClean="0"/>
              <a:t> and help them develop  abilities and make contributions to the world they never knew were possible.</a:t>
            </a:r>
          </a:p>
          <a:p>
            <a:pPr marL="457200" lvl="1" indent="0">
              <a:buNone/>
            </a:pPr>
            <a:endParaRPr lang="en-US" sz="2000" dirty="0" smtClean="0"/>
          </a:p>
          <a:p>
            <a:pPr marL="457200" lvl="1" indent="0">
              <a:buNone/>
            </a:pPr>
            <a:endParaRPr lang="en-US" sz="1600" dirty="0" smtClean="0"/>
          </a:p>
          <a:p>
            <a:r>
              <a:rPr lang="en-US" sz="2000" dirty="0" smtClean="0"/>
              <a:t>Who you become on the path to Key Coordinator – the lessons learned, the qualities developed, the resilience and courage required, the joy experienced…</a:t>
            </a:r>
          </a:p>
          <a:p>
            <a:endParaRPr lang="en-US" sz="2000" dirty="0"/>
          </a:p>
        </p:txBody>
      </p:sp>
      <p:sp>
        <p:nvSpPr>
          <p:cNvPr id="4" name="TextBox 3"/>
          <p:cNvSpPr txBox="1"/>
          <p:nvPr/>
        </p:nvSpPr>
        <p:spPr>
          <a:xfrm>
            <a:off x="7874000" y="4385733"/>
            <a:ext cx="1066800"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33417570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normAutofit fontScale="90000"/>
          </a:bodyPr>
          <a:lstStyle/>
          <a:p>
            <a:r>
              <a:rPr lang="en-US" sz="3200" dirty="0"/>
              <a:t>Why would you want to </a:t>
            </a:r>
            <a:r>
              <a:rPr lang="en-US" sz="3200" dirty="0" smtClean="0"/>
              <a:t>become </a:t>
            </a:r>
            <a:r>
              <a:rPr lang="en-US" sz="3200" dirty="0"/>
              <a:t>a Key Coordinator</a:t>
            </a:r>
            <a:r>
              <a:rPr lang="en-US" sz="3200" dirty="0" smtClean="0"/>
              <a:t>?</a:t>
            </a:r>
            <a:r>
              <a:rPr lang="en-US" sz="3200" dirty="0"/>
              <a:t/>
            </a:r>
            <a:br>
              <a:rPr lang="en-US" sz="3200" dirty="0"/>
            </a:br>
            <a:endParaRPr lang="en-US" sz="3200" dirty="0"/>
          </a:p>
        </p:txBody>
      </p:sp>
      <p:sp>
        <p:nvSpPr>
          <p:cNvPr id="3" name="Content Placeholder 2"/>
          <p:cNvSpPr>
            <a:spLocks noGrp="1"/>
          </p:cNvSpPr>
          <p:nvPr>
            <p:ph idx="1"/>
          </p:nvPr>
        </p:nvSpPr>
        <p:spPr>
          <a:xfrm>
            <a:off x="457200" y="761999"/>
            <a:ext cx="8229600" cy="4246033"/>
          </a:xfrm>
        </p:spPr>
        <p:txBody>
          <a:bodyPr>
            <a:normAutofit fontScale="92500" lnSpcReduction="10000"/>
          </a:bodyPr>
          <a:lstStyle/>
          <a:p>
            <a:pPr marL="0" indent="0">
              <a:buNone/>
            </a:pPr>
            <a:r>
              <a:rPr lang="en-US" sz="2000" b="1" dirty="0" smtClean="0"/>
              <a:t>Becoming </a:t>
            </a:r>
            <a:r>
              <a:rPr lang="en-US" sz="2000" b="1" dirty="0"/>
              <a:t>a Key is really evidence of developed and established leadership</a:t>
            </a:r>
            <a:r>
              <a:rPr lang="en-US" sz="2000" b="1" dirty="0" smtClean="0"/>
              <a:t>.</a:t>
            </a:r>
          </a:p>
          <a:p>
            <a:r>
              <a:rPr lang="en-US" sz="2000" dirty="0" smtClean="0"/>
              <a:t> Great </a:t>
            </a:r>
            <a:r>
              <a:rPr lang="en-US" sz="2000" dirty="0"/>
              <a:t>tangible things </a:t>
            </a:r>
            <a:r>
              <a:rPr lang="en-US" sz="2000" dirty="0" smtClean="0"/>
              <a:t> </a:t>
            </a:r>
            <a:r>
              <a:rPr lang="en-US" sz="2000" dirty="0"/>
              <a:t>come with </a:t>
            </a:r>
            <a:r>
              <a:rPr lang="en-US" sz="2000" dirty="0" smtClean="0"/>
              <a:t>rank </a:t>
            </a:r>
            <a:r>
              <a:rPr lang="en-US" sz="2000" dirty="0"/>
              <a:t>of Key, </a:t>
            </a:r>
            <a:r>
              <a:rPr lang="en-US" sz="2000" dirty="0" smtClean="0"/>
              <a:t>but it's </a:t>
            </a:r>
            <a:r>
              <a:rPr lang="en-US" sz="2000" dirty="0"/>
              <a:t>the </a:t>
            </a:r>
            <a:r>
              <a:rPr lang="en-US" sz="2000" b="1" dirty="0"/>
              <a:t>leadership development that holds so much reward. </a:t>
            </a:r>
            <a:endParaRPr lang="en-US" sz="2000" b="1" dirty="0" smtClean="0"/>
          </a:p>
          <a:p>
            <a:r>
              <a:rPr lang="en-US" sz="2000" dirty="0" smtClean="0"/>
              <a:t>When </a:t>
            </a:r>
            <a:r>
              <a:rPr lang="en-US" sz="2000" dirty="0"/>
              <a:t>we start our </a:t>
            </a:r>
            <a:r>
              <a:rPr lang="en-US" sz="2000" dirty="0" smtClean="0"/>
              <a:t>business, </a:t>
            </a:r>
            <a:r>
              <a:rPr lang="en-US" sz="2000" dirty="0"/>
              <a:t>we begin by leading others toward better health and possibly an awesome business. </a:t>
            </a:r>
            <a:endParaRPr lang="en-US" sz="2000" b="1" dirty="0" smtClean="0"/>
          </a:p>
          <a:p>
            <a:r>
              <a:rPr lang="en-US" sz="2000" dirty="0" smtClean="0"/>
              <a:t>Then </a:t>
            </a:r>
            <a:r>
              <a:rPr lang="en-US" sz="2000" dirty="0"/>
              <a:t>we start helping our leaders do the same thing</a:t>
            </a:r>
            <a:r>
              <a:rPr lang="en-US" sz="2000" dirty="0" smtClean="0"/>
              <a:t>.</a:t>
            </a:r>
          </a:p>
          <a:p>
            <a:r>
              <a:rPr lang="en-US" sz="2000" dirty="0" smtClean="0"/>
              <a:t> </a:t>
            </a:r>
            <a:r>
              <a:rPr lang="en-US" sz="2000" dirty="0"/>
              <a:t>As we work towards </a:t>
            </a:r>
            <a:r>
              <a:rPr lang="en-US" sz="2000" dirty="0" smtClean="0"/>
              <a:t>Key, </a:t>
            </a:r>
            <a:r>
              <a:rPr lang="en-US" sz="2000" dirty="0"/>
              <a:t>we begin </a:t>
            </a:r>
            <a:r>
              <a:rPr lang="en-US" sz="2000" b="1" dirty="0"/>
              <a:t>leading leaders to lead leaders </a:t>
            </a:r>
            <a:r>
              <a:rPr lang="en-US" sz="2000" dirty="0"/>
              <a:t>and we glimpse our ability to really make an impact, to bring about change and goodness in many lives, but also we see that the growth we have achieved personally and in business is having a ripple effect, and that we truly are laying the ground work for our legacy and good work for generations to come</a:t>
            </a:r>
            <a:r>
              <a:rPr lang="en-US" sz="2000" dirty="0" smtClean="0"/>
              <a:t>.</a:t>
            </a:r>
          </a:p>
          <a:p>
            <a:r>
              <a:rPr lang="en-US" sz="2000" dirty="0"/>
              <a:t>  For me striving towards </a:t>
            </a:r>
            <a:r>
              <a:rPr lang="en-US" sz="2000" b="1" dirty="0"/>
              <a:t>Key </a:t>
            </a:r>
            <a:r>
              <a:rPr lang="en-US" sz="2000" b="1" dirty="0" smtClean="0"/>
              <a:t>Coordinator has </a:t>
            </a:r>
            <a:r>
              <a:rPr lang="en-US" sz="2000" b="1" dirty="0"/>
              <a:t>opened this desire to reach my </a:t>
            </a:r>
            <a:r>
              <a:rPr lang="en-US" sz="2000" b="1" dirty="0" smtClean="0"/>
              <a:t>potential, </a:t>
            </a:r>
            <a:r>
              <a:rPr lang="en-US" sz="2000" b="1" dirty="0"/>
              <a:t>but more importantly, to being a part of helping others reach theirs</a:t>
            </a:r>
            <a:r>
              <a:rPr lang="en-US" sz="2000" b="1" dirty="0" smtClean="0"/>
              <a:t>.				</a:t>
            </a:r>
            <a:r>
              <a:rPr lang="en-US" sz="2000" dirty="0" err="1" smtClean="0"/>
              <a:t>lisa</a:t>
            </a:r>
            <a:endParaRPr lang="en-US" sz="2000" dirty="0"/>
          </a:p>
        </p:txBody>
      </p:sp>
    </p:spTree>
    <p:extLst>
      <p:ext uri="{BB962C8B-B14F-4D97-AF65-F5344CB8AC3E}">
        <p14:creationId xmlns:p14="http://schemas.microsoft.com/office/powerpoint/2010/main" val="11447832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8030" b="14926"/>
          <a:stretch/>
        </p:blipFill>
        <p:spPr>
          <a:xfrm>
            <a:off x="1185333" y="118534"/>
            <a:ext cx="6942667" cy="4826000"/>
          </a:xfrm>
          <a:prstGeom prst="rect">
            <a:avLst/>
          </a:prstGeom>
        </p:spPr>
      </p:pic>
      <p:sp>
        <p:nvSpPr>
          <p:cNvPr id="5" name="TextBox 4"/>
          <p:cNvSpPr txBox="1"/>
          <p:nvPr/>
        </p:nvSpPr>
        <p:spPr>
          <a:xfrm>
            <a:off x="1439333" y="652790"/>
            <a:ext cx="2675467" cy="523220"/>
          </a:xfrm>
          <a:prstGeom prst="rect">
            <a:avLst/>
          </a:prstGeom>
          <a:solidFill>
            <a:srgbClr val="FFFFFF"/>
          </a:solidFill>
        </p:spPr>
        <p:txBody>
          <a:bodyPr wrap="square" rtlCol="0">
            <a:spAutoFit/>
          </a:bodyPr>
          <a:lstStyle/>
          <a:p>
            <a:r>
              <a:rPr lang="en-US" sz="2800" dirty="0" smtClean="0"/>
              <a:t>Anderson Team </a:t>
            </a:r>
            <a:endParaRPr lang="en-US" sz="2800" dirty="0"/>
          </a:p>
        </p:txBody>
      </p:sp>
    </p:spTree>
    <p:extLst>
      <p:ext uri="{BB962C8B-B14F-4D97-AF65-F5344CB8AC3E}">
        <p14:creationId xmlns:p14="http://schemas.microsoft.com/office/powerpoint/2010/main" val="26380981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9144000" cy="5143500"/>
          </a:xfrm>
          <a:prstGeom prst="rect">
            <a:avLst/>
          </a:prstGeom>
        </p:spPr>
      </p:pic>
      <p:sp>
        <p:nvSpPr>
          <p:cNvPr id="5" name="TextBox 4"/>
          <p:cNvSpPr txBox="1"/>
          <p:nvPr/>
        </p:nvSpPr>
        <p:spPr>
          <a:xfrm>
            <a:off x="355601" y="338667"/>
            <a:ext cx="8449732" cy="4431983"/>
          </a:xfrm>
          <a:prstGeom prst="rect">
            <a:avLst/>
          </a:prstGeom>
          <a:noFill/>
        </p:spPr>
        <p:txBody>
          <a:bodyPr wrap="square" rtlCol="0">
            <a:spAutoFit/>
          </a:bodyPr>
          <a:lstStyle/>
          <a:p>
            <a:pPr algn="ctr"/>
            <a:r>
              <a:rPr lang="en-US" sz="2400" b="1" dirty="0" smtClean="0">
                <a:latin typeface="Ayuthaya"/>
                <a:cs typeface="Ayuthaya"/>
              </a:rPr>
              <a:t>Be around the light bringers,</a:t>
            </a:r>
          </a:p>
          <a:p>
            <a:pPr algn="ctr"/>
            <a:r>
              <a:rPr lang="en-US" sz="2400" b="1" dirty="0" smtClean="0">
                <a:latin typeface="Ayuthaya"/>
                <a:cs typeface="Ayuthaya"/>
              </a:rPr>
              <a:t>The magic makers</a:t>
            </a:r>
          </a:p>
          <a:p>
            <a:pPr algn="ctr"/>
            <a:r>
              <a:rPr lang="en-US" sz="2400" b="1" dirty="0" smtClean="0">
                <a:latin typeface="Ayuthaya"/>
                <a:cs typeface="Ayuthaya"/>
              </a:rPr>
              <a:t>The world shifters</a:t>
            </a:r>
          </a:p>
          <a:p>
            <a:pPr algn="ctr"/>
            <a:r>
              <a:rPr lang="en-US" sz="2400" b="1" dirty="0" smtClean="0">
                <a:latin typeface="Ayuthaya"/>
                <a:cs typeface="Ayuthaya"/>
              </a:rPr>
              <a:t>The game shakers</a:t>
            </a:r>
          </a:p>
          <a:p>
            <a:pPr algn="ctr"/>
            <a:endParaRPr lang="en-US" sz="900" b="1" dirty="0">
              <a:latin typeface="Ayuthaya"/>
              <a:cs typeface="Ayuthaya"/>
            </a:endParaRPr>
          </a:p>
          <a:p>
            <a:pPr algn="ctr"/>
            <a:r>
              <a:rPr lang="en-US" sz="2400" b="1" dirty="0" smtClean="0">
                <a:latin typeface="Ayuthaya"/>
                <a:cs typeface="Ayuthaya"/>
              </a:rPr>
              <a:t>They challenge you.</a:t>
            </a:r>
          </a:p>
          <a:p>
            <a:pPr algn="ctr"/>
            <a:r>
              <a:rPr lang="en-US" sz="2400" b="1" dirty="0" smtClean="0">
                <a:latin typeface="Ayuthaya"/>
                <a:cs typeface="Ayuthaya"/>
              </a:rPr>
              <a:t>Break you open</a:t>
            </a:r>
            <a:r>
              <a:rPr lang="en-US" sz="2400" b="1" dirty="0">
                <a:latin typeface="Ayuthaya"/>
                <a:cs typeface="Ayuthaya"/>
              </a:rPr>
              <a:t>.</a:t>
            </a:r>
            <a:endParaRPr lang="en-US" sz="2400" b="1" dirty="0" smtClean="0">
              <a:latin typeface="Ayuthaya"/>
              <a:cs typeface="Ayuthaya"/>
            </a:endParaRPr>
          </a:p>
          <a:p>
            <a:pPr algn="ctr"/>
            <a:r>
              <a:rPr lang="en-US" sz="2400" b="1" dirty="0" smtClean="0">
                <a:latin typeface="Ayuthaya"/>
                <a:cs typeface="Ayuthaya"/>
              </a:rPr>
              <a:t>Uplift and expand you.</a:t>
            </a:r>
          </a:p>
          <a:p>
            <a:pPr algn="ctr"/>
            <a:endParaRPr lang="en-US" sz="900" b="1" dirty="0">
              <a:latin typeface="Ayuthaya"/>
              <a:cs typeface="Ayuthaya"/>
            </a:endParaRPr>
          </a:p>
          <a:p>
            <a:pPr algn="ctr"/>
            <a:r>
              <a:rPr lang="en-US" sz="2400" b="1" dirty="0" smtClean="0">
                <a:latin typeface="Ayuthaya"/>
                <a:cs typeface="Ayuthaya"/>
              </a:rPr>
              <a:t>They don’t let you play small with your life.</a:t>
            </a:r>
          </a:p>
          <a:p>
            <a:pPr algn="ctr"/>
            <a:r>
              <a:rPr lang="en-US" sz="2400" b="1" dirty="0" smtClean="0">
                <a:latin typeface="Ayuthaya"/>
                <a:cs typeface="Ayuthaya"/>
              </a:rPr>
              <a:t>The heartbeats are your people.</a:t>
            </a:r>
          </a:p>
          <a:p>
            <a:pPr algn="ctr"/>
            <a:r>
              <a:rPr lang="en-US" sz="2400" b="1" dirty="0" smtClean="0">
                <a:latin typeface="Ayuthaya"/>
                <a:cs typeface="Ayuthaya"/>
              </a:rPr>
              <a:t>These people are your tribe.</a:t>
            </a:r>
          </a:p>
          <a:p>
            <a:pPr algn="ctr"/>
            <a:endParaRPr lang="en-US" sz="2400" b="1" dirty="0">
              <a:latin typeface="Ayuthaya"/>
              <a:cs typeface="Ayuthaya"/>
            </a:endParaRPr>
          </a:p>
        </p:txBody>
      </p:sp>
    </p:spTree>
    <p:extLst>
      <p:ext uri="{BB962C8B-B14F-4D97-AF65-F5344CB8AC3E}">
        <p14:creationId xmlns:p14="http://schemas.microsoft.com/office/powerpoint/2010/main" val="6104963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6350001" y="2929468"/>
            <a:ext cx="2675465" cy="2214032"/>
          </a:xfrm>
          <a:prstGeom prst="rect">
            <a:avLst/>
          </a:prstGeom>
        </p:spPr>
      </p:pic>
      <p:sp>
        <p:nvSpPr>
          <p:cNvPr id="2" name="Title 1"/>
          <p:cNvSpPr>
            <a:spLocks noGrp="1"/>
          </p:cNvSpPr>
          <p:nvPr>
            <p:ph type="title" idx="4294967295"/>
          </p:nvPr>
        </p:nvSpPr>
        <p:spPr>
          <a:xfrm>
            <a:off x="4639734" y="237067"/>
            <a:ext cx="4182532" cy="694268"/>
          </a:xfrm>
          <a:ln>
            <a:solidFill>
              <a:srgbClr val="008000"/>
            </a:solidFill>
          </a:ln>
        </p:spPr>
        <p:txBody>
          <a:bodyPr>
            <a:normAutofit/>
          </a:bodyPr>
          <a:lstStyle/>
          <a:p>
            <a:r>
              <a:rPr lang="en-US" sz="3200" dirty="0" smtClean="0"/>
              <a:t>Action Steps Session 1</a:t>
            </a:r>
            <a:endParaRPr lang="en-US" sz="3200" dirty="0"/>
          </a:p>
        </p:txBody>
      </p:sp>
      <p:sp>
        <p:nvSpPr>
          <p:cNvPr id="3" name="Content Placeholder 2"/>
          <p:cNvSpPr>
            <a:spLocks noGrp="1"/>
          </p:cNvSpPr>
          <p:nvPr>
            <p:ph idx="4294967295"/>
          </p:nvPr>
        </p:nvSpPr>
        <p:spPr>
          <a:xfrm>
            <a:off x="287866" y="558801"/>
            <a:ext cx="8568267" cy="2489200"/>
          </a:xfrm>
        </p:spPr>
        <p:txBody>
          <a:bodyPr>
            <a:normAutofit/>
          </a:bodyPr>
          <a:lstStyle/>
          <a:p>
            <a:pPr marL="0" indent="0">
              <a:buNone/>
            </a:pPr>
            <a:r>
              <a:rPr lang="en-US" sz="2000" dirty="0" smtClean="0"/>
              <a:t>Let’s start with the head stuff</a:t>
            </a:r>
          </a:p>
          <a:p>
            <a:r>
              <a:rPr lang="en-US" sz="2000" dirty="0" smtClean="0"/>
              <a:t> Find a quiet spot </a:t>
            </a:r>
            <a:r>
              <a:rPr lang="en-US" sz="2000" dirty="0" smtClean="0"/>
              <a:t>(that </a:t>
            </a:r>
            <a:r>
              <a:rPr lang="en-US" sz="2000" dirty="0" smtClean="0"/>
              <a:t>may be the hardest part of this exercise </a:t>
            </a:r>
            <a:r>
              <a:rPr lang="en-US" sz="2000" dirty="0" smtClean="0">
                <a:sym typeface="Wingdings"/>
              </a:rPr>
              <a:t>) </a:t>
            </a:r>
            <a:r>
              <a:rPr lang="en-US" sz="2000" dirty="0" smtClean="0">
                <a:sym typeface="Wingdings"/>
              </a:rPr>
              <a:t>and write out responses to the questions Margaret reviewed. Reflect on 2016  and dream in 2017. </a:t>
            </a:r>
            <a:r>
              <a:rPr lang="en-US" sz="2000" dirty="0">
                <a:sym typeface="Wingdings"/>
              </a:rPr>
              <a:t>Create goals and plans for 2017. </a:t>
            </a:r>
            <a:endParaRPr lang="en-US" sz="2000" dirty="0" smtClean="0">
              <a:sym typeface="Wingdings"/>
            </a:endParaRPr>
          </a:p>
          <a:p>
            <a:r>
              <a:rPr lang="en-US" sz="2000" dirty="0" smtClean="0">
                <a:sym typeface="Wingdings"/>
              </a:rPr>
              <a:t>Reflect on the “Year of the Key Coordinator” and what it means for you and your goals.</a:t>
            </a:r>
          </a:p>
          <a:p>
            <a:r>
              <a:rPr lang="en-US" sz="2000" dirty="0" smtClean="0">
                <a:sym typeface="Wingdings"/>
              </a:rPr>
              <a:t>Set aside time to visualize your goals being reached (like Francine’s example).</a:t>
            </a:r>
          </a:p>
          <a:p>
            <a:endParaRPr lang="en-US" sz="2000" dirty="0" smtClean="0">
              <a:sym typeface="Wingdings"/>
            </a:endParaRPr>
          </a:p>
          <a:p>
            <a:endParaRPr lang="en-US" sz="2000" dirty="0"/>
          </a:p>
        </p:txBody>
      </p:sp>
      <p:sp>
        <p:nvSpPr>
          <p:cNvPr id="4" name="Rectangle 3"/>
          <p:cNvSpPr/>
          <p:nvPr/>
        </p:nvSpPr>
        <p:spPr>
          <a:xfrm>
            <a:off x="287866" y="3079060"/>
            <a:ext cx="6417735" cy="1631216"/>
          </a:xfrm>
          <a:prstGeom prst="rect">
            <a:avLst/>
          </a:prstGeom>
        </p:spPr>
        <p:txBody>
          <a:bodyPr wrap="square">
            <a:spAutoFit/>
          </a:bodyPr>
          <a:lstStyle/>
          <a:p>
            <a:r>
              <a:rPr lang="en-US" sz="2000" dirty="0" smtClean="0">
                <a:sym typeface="Wingdings"/>
              </a:rPr>
              <a:t>Now let’s put it into ACTION</a:t>
            </a:r>
          </a:p>
          <a:p>
            <a:pPr marL="342900" indent="-342900">
              <a:buFont typeface="Arial"/>
              <a:buChar char="•"/>
            </a:pPr>
            <a:r>
              <a:rPr lang="en-US" sz="2000" dirty="0" smtClean="0">
                <a:sym typeface="Wingdings"/>
              </a:rPr>
              <a:t>Schedule </a:t>
            </a:r>
            <a:r>
              <a:rPr lang="en-US" sz="2000" dirty="0">
                <a:sym typeface="Wingdings"/>
              </a:rPr>
              <a:t>events in January to meet new people every week and qualify for your first Power Bonus of 2017 </a:t>
            </a:r>
            <a:r>
              <a:rPr lang="mr-IN" sz="2000" dirty="0">
                <a:sym typeface="Wingdings"/>
              </a:rPr>
              <a:t>…</a:t>
            </a:r>
            <a:r>
              <a:rPr lang="en-US" sz="2000" dirty="0">
                <a:sym typeface="Wingdings"/>
              </a:rPr>
              <a:t> ( 15 sponsoring points earns $150 ! .. No limit to how many we can earn January through </a:t>
            </a:r>
            <a:r>
              <a:rPr lang="en-US" sz="2000" dirty="0" smtClean="0">
                <a:sym typeface="Wingdings"/>
              </a:rPr>
              <a:t>March.      </a:t>
            </a:r>
            <a:r>
              <a:rPr lang="en-US" sz="2000" dirty="0" err="1" smtClean="0">
                <a:sym typeface="Wingdings"/>
              </a:rPr>
              <a:t>becky</a:t>
            </a:r>
            <a:endParaRPr lang="en-US" sz="2000" dirty="0">
              <a:sym typeface="Wingdings"/>
            </a:endParaRPr>
          </a:p>
        </p:txBody>
      </p:sp>
    </p:spTree>
    <p:extLst>
      <p:ext uri="{BB962C8B-B14F-4D97-AF65-F5344CB8AC3E}">
        <p14:creationId xmlns:p14="http://schemas.microsoft.com/office/powerpoint/2010/main" val="34094000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6687981" y="392654"/>
            <a:ext cx="2456019" cy="1913467"/>
          </a:xfrm>
          <a:prstGeom prst="rect">
            <a:avLst/>
          </a:prstGeom>
        </p:spPr>
      </p:pic>
      <p:sp>
        <p:nvSpPr>
          <p:cNvPr id="2" name="Title 1"/>
          <p:cNvSpPr>
            <a:spLocks noGrp="1"/>
          </p:cNvSpPr>
          <p:nvPr>
            <p:ph type="title" idx="4294967295"/>
          </p:nvPr>
        </p:nvSpPr>
        <p:spPr>
          <a:xfrm>
            <a:off x="114258" y="271463"/>
            <a:ext cx="6972300" cy="582612"/>
          </a:xfrm>
          <a:noFill/>
          <a:ln>
            <a:solidFill>
              <a:schemeClr val="tx1">
                <a:lumMod val="50000"/>
                <a:lumOff val="50000"/>
              </a:schemeClr>
            </a:solidFill>
          </a:ln>
        </p:spPr>
        <p:txBody>
          <a:bodyPr>
            <a:normAutofit/>
          </a:bodyPr>
          <a:lstStyle/>
          <a:p>
            <a:r>
              <a:rPr lang="en-US" sz="2800" dirty="0" smtClean="0"/>
              <a:t>January/ February Strategy Forum Schedule</a:t>
            </a:r>
            <a:endParaRPr lang="en-US" sz="2800" dirty="0"/>
          </a:p>
        </p:txBody>
      </p:sp>
      <p:sp>
        <p:nvSpPr>
          <p:cNvPr id="5" name="TextBox 4"/>
          <p:cNvSpPr txBox="1"/>
          <p:nvPr/>
        </p:nvSpPr>
        <p:spPr>
          <a:xfrm>
            <a:off x="263454" y="1349388"/>
            <a:ext cx="6679214" cy="1631216"/>
          </a:xfrm>
          <a:prstGeom prst="rect">
            <a:avLst/>
          </a:prstGeom>
          <a:noFill/>
        </p:spPr>
        <p:txBody>
          <a:bodyPr wrap="square" rtlCol="0">
            <a:spAutoFit/>
          </a:bodyPr>
          <a:lstStyle/>
          <a:p>
            <a:r>
              <a:rPr lang="en-US" sz="2000" dirty="0"/>
              <a:t>Tuesday </a:t>
            </a:r>
            <a:r>
              <a:rPr lang="en-US" sz="2000" dirty="0" smtClean="0"/>
              <a:t>Jan 17 --- Preparing for the New Year  						Inside and Out</a:t>
            </a:r>
          </a:p>
          <a:p>
            <a:r>
              <a:rPr lang="en-US" sz="2000" dirty="0" smtClean="0"/>
              <a:t>Tuesday Jan 24 </a:t>
            </a:r>
            <a:r>
              <a:rPr lang="mr-IN" sz="2000" dirty="0" smtClean="0"/>
              <a:t>–</a:t>
            </a:r>
            <a:r>
              <a:rPr lang="en-US" sz="2000" dirty="0" smtClean="0"/>
              <a:t>  Best  Resources </a:t>
            </a:r>
            <a:r>
              <a:rPr lang="mr-IN" sz="2000" dirty="0" smtClean="0"/>
              <a:t>–</a:t>
            </a:r>
            <a:r>
              <a:rPr lang="en-US" sz="2000" dirty="0" smtClean="0"/>
              <a:t> The Power of Simplicity</a:t>
            </a:r>
          </a:p>
          <a:p>
            <a:r>
              <a:rPr lang="en-US" sz="2000" dirty="0" smtClean="0"/>
              <a:t>Tuesday Jan 31 </a:t>
            </a:r>
            <a:r>
              <a:rPr lang="mr-IN" sz="2000" dirty="0" smtClean="0"/>
              <a:t>–</a:t>
            </a:r>
            <a:r>
              <a:rPr lang="en-US" sz="2000" dirty="0" smtClean="0"/>
              <a:t> </a:t>
            </a:r>
            <a:r>
              <a:rPr lang="en-US" sz="2000" dirty="0"/>
              <a:t> </a:t>
            </a:r>
            <a:r>
              <a:rPr lang="en-US" sz="2000" dirty="0" smtClean="0"/>
              <a:t>The Leader Within   </a:t>
            </a:r>
            <a:r>
              <a:rPr lang="mr-IN" sz="2000" dirty="0" smtClean="0"/>
              <a:t>–</a:t>
            </a:r>
            <a:r>
              <a:rPr lang="en-US" sz="2000" dirty="0" smtClean="0"/>
              <a:t> Margaret </a:t>
            </a:r>
            <a:r>
              <a:rPr lang="en-US" sz="2000" dirty="0" err="1" smtClean="0"/>
              <a:t>Trost</a:t>
            </a:r>
            <a:endParaRPr lang="en-US" sz="2000" dirty="0" smtClean="0"/>
          </a:p>
          <a:p>
            <a:endParaRPr lang="en-US" sz="2000" dirty="0" smtClean="0"/>
          </a:p>
        </p:txBody>
      </p:sp>
      <p:pic>
        <p:nvPicPr>
          <p:cNvPr id="9" name="Picture 8"/>
          <p:cNvPicPr>
            <a:picLocks noChangeAspect="1"/>
          </p:cNvPicPr>
          <p:nvPr/>
        </p:nvPicPr>
        <p:blipFill>
          <a:blip r:embed="rId3"/>
          <a:stretch>
            <a:fillRect/>
          </a:stretch>
        </p:blipFill>
        <p:spPr>
          <a:xfrm>
            <a:off x="114258" y="2993652"/>
            <a:ext cx="2459609" cy="1938992"/>
          </a:xfrm>
          <a:prstGeom prst="rect">
            <a:avLst/>
          </a:prstGeom>
        </p:spPr>
      </p:pic>
      <p:sp>
        <p:nvSpPr>
          <p:cNvPr id="3" name="Rectangle 2"/>
          <p:cNvSpPr/>
          <p:nvPr/>
        </p:nvSpPr>
        <p:spPr>
          <a:xfrm>
            <a:off x="2573867" y="2840982"/>
            <a:ext cx="6265333" cy="2062103"/>
          </a:xfrm>
          <a:prstGeom prst="rect">
            <a:avLst/>
          </a:prstGeom>
        </p:spPr>
        <p:txBody>
          <a:bodyPr wrap="square">
            <a:spAutoFit/>
          </a:bodyPr>
          <a:lstStyle/>
          <a:p>
            <a:r>
              <a:rPr lang="en-US" sz="2000" dirty="0"/>
              <a:t>Tuesday </a:t>
            </a:r>
            <a:r>
              <a:rPr lang="en-US" sz="2000" dirty="0" smtClean="0"/>
              <a:t>February 7 </a:t>
            </a:r>
            <a:r>
              <a:rPr lang="mr-IN" sz="2000" dirty="0" smtClean="0"/>
              <a:t>–</a:t>
            </a:r>
            <a:r>
              <a:rPr lang="en-US" sz="2000" dirty="0" smtClean="0"/>
              <a:t>Charlene </a:t>
            </a:r>
            <a:r>
              <a:rPr lang="en-US" sz="2000" dirty="0" err="1" smtClean="0"/>
              <a:t>Fike</a:t>
            </a:r>
            <a:r>
              <a:rPr lang="en-US" sz="2000" dirty="0" smtClean="0"/>
              <a:t>, Presidential Master 	Coordinator </a:t>
            </a:r>
            <a:r>
              <a:rPr lang="mr-IN" sz="2000" dirty="0" smtClean="0"/>
              <a:t>–</a:t>
            </a:r>
            <a:r>
              <a:rPr lang="en-US" sz="2000" dirty="0" smtClean="0"/>
              <a:t> Financial Needs of American Families </a:t>
            </a:r>
          </a:p>
          <a:p>
            <a:endParaRPr lang="en-US" sz="800" dirty="0"/>
          </a:p>
          <a:p>
            <a:r>
              <a:rPr lang="en-US" sz="2000" dirty="0"/>
              <a:t>Tuesday February </a:t>
            </a:r>
            <a:r>
              <a:rPr lang="en-US" sz="2000" dirty="0" smtClean="0"/>
              <a:t>14 </a:t>
            </a:r>
            <a:r>
              <a:rPr lang="mr-IN" sz="2000" dirty="0" smtClean="0"/>
              <a:t>–</a:t>
            </a:r>
            <a:r>
              <a:rPr lang="en-US" sz="2000" dirty="0" smtClean="0"/>
              <a:t> Master Coordinator Laura Evans </a:t>
            </a:r>
            <a:r>
              <a:rPr lang="mr-IN" sz="2000" dirty="0" smtClean="0"/>
              <a:t>–</a:t>
            </a:r>
            <a:endParaRPr lang="en-US" sz="2000" dirty="0" smtClean="0"/>
          </a:p>
          <a:p>
            <a:r>
              <a:rPr lang="en-US" sz="2000" dirty="0" smtClean="0"/>
              <a:t>Our Shaklee Flip Flop CEO </a:t>
            </a:r>
            <a:r>
              <a:rPr lang="mr-IN" sz="2000" dirty="0" smtClean="0"/>
              <a:t>…</a:t>
            </a:r>
            <a:r>
              <a:rPr lang="en-US" sz="2000" dirty="0" smtClean="0"/>
              <a:t> on </a:t>
            </a:r>
          </a:p>
          <a:p>
            <a:r>
              <a:rPr lang="en-US" sz="2000" dirty="0" smtClean="0"/>
              <a:t>		Growth</a:t>
            </a:r>
            <a:r>
              <a:rPr lang="en-US" sz="2000" dirty="0"/>
              <a:t>: Getting to the Heart of it all </a:t>
            </a:r>
            <a:r>
              <a:rPr lang="en-US" sz="2000" dirty="0" smtClean="0"/>
              <a:t>			 		</a:t>
            </a:r>
            <a:r>
              <a:rPr lang="en-US" sz="2000" dirty="0" smtClean="0"/>
              <a:t>(heart</a:t>
            </a:r>
            <a:r>
              <a:rPr lang="en-US" sz="2000" dirty="0" smtClean="0"/>
              <a:t>.. Valentine’s Day, get it</a:t>
            </a:r>
            <a:r>
              <a:rPr lang="en-US" sz="2000" dirty="0" smtClean="0"/>
              <a:t>?)</a:t>
            </a:r>
            <a:r>
              <a:rPr lang="en-US" sz="2000" dirty="0" smtClean="0"/>
              <a:t>	</a:t>
            </a:r>
            <a:endParaRPr lang="en-US" sz="2000" dirty="0"/>
          </a:p>
        </p:txBody>
      </p:sp>
      <p:sp>
        <p:nvSpPr>
          <p:cNvPr id="4" name="TextBox 3"/>
          <p:cNvSpPr txBox="1"/>
          <p:nvPr/>
        </p:nvSpPr>
        <p:spPr>
          <a:xfrm>
            <a:off x="7624386" y="4716725"/>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153141618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Wellness Webinars </a:t>
            </a:r>
            <a:r>
              <a:rPr lang="mr-IN" sz="3600" dirty="0" smtClean="0"/>
              <a:t>–</a:t>
            </a:r>
            <a:r>
              <a:rPr lang="en-US" sz="3600" dirty="0" smtClean="0"/>
              <a:t> Third Thursdays</a:t>
            </a:r>
            <a:endParaRPr lang="en-US" sz="3600" dirty="0"/>
          </a:p>
        </p:txBody>
      </p:sp>
      <p:sp>
        <p:nvSpPr>
          <p:cNvPr id="3" name="Content Placeholder 2"/>
          <p:cNvSpPr>
            <a:spLocks noGrp="1"/>
          </p:cNvSpPr>
          <p:nvPr>
            <p:ph idx="1"/>
          </p:nvPr>
        </p:nvSpPr>
        <p:spPr/>
        <p:txBody>
          <a:bodyPr>
            <a:normAutofit/>
          </a:bodyPr>
          <a:lstStyle/>
          <a:p>
            <a:pPr marL="0" indent="0">
              <a:buNone/>
            </a:pPr>
            <a:r>
              <a:rPr lang="en-US" sz="2400" dirty="0" smtClean="0"/>
              <a:t>Thursday January 19 </a:t>
            </a:r>
            <a:r>
              <a:rPr lang="mr-IN" sz="2400" dirty="0" smtClean="0"/>
              <a:t>–</a:t>
            </a:r>
            <a:r>
              <a:rPr lang="en-US" sz="2400" dirty="0" smtClean="0"/>
              <a:t>						 Diet, Vitamins and  Digestive Disorders          </a:t>
            </a:r>
          </a:p>
          <a:p>
            <a:pPr marL="0" indent="0">
              <a:buNone/>
            </a:pPr>
            <a:r>
              <a:rPr lang="en-US" sz="2400" dirty="0"/>
              <a:t>	</a:t>
            </a:r>
            <a:r>
              <a:rPr lang="en-US" sz="2400" dirty="0" smtClean="0"/>
              <a:t>	 Leaky Gut, Reflux, IBS </a:t>
            </a:r>
          </a:p>
          <a:p>
            <a:pPr marL="0" indent="0">
              <a:buNone/>
            </a:pPr>
            <a:r>
              <a:rPr lang="en-US" sz="2400" dirty="0" smtClean="0"/>
              <a:t>	Jean </a:t>
            </a:r>
            <a:r>
              <a:rPr lang="en-US" sz="2400" dirty="0" err="1" smtClean="0"/>
              <a:t>Zbinden</a:t>
            </a:r>
            <a:r>
              <a:rPr lang="en-US" sz="2400" dirty="0" smtClean="0"/>
              <a:t> and Angie Thomas</a:t>
            </a:r>
          </a:p>
          <a:p>
            <a:pPr marL="0" indent="0">
              <a:buNone/>
            </a:pPr>
            <a:r>
              <a:rPr lang="en-US" sz="2400" dirty="0" smtClean="0"/>
              <a:t>February 16 </a:t>
            </a:r>
            <a:r>
              <a:rPr lang="mr-IN" sz="2400" dirty="0" smtClean="0"/>
              <a:t>–</a:t>
            </a:r>
            <a:r>
              <a:rPr lang="en-US" sz="2400" dirty="0" smtClean="0"/>
              <a:t>Mind</a:t>
            </a:r>
            <a:r>
              <a:rPr lang="en-US" sz="2400" dirty="0" smtClean="0"/>
              <a:t>, Mood and Stress</a:t>
            </a:r>
          </a:p>
          <a:p>
            <a:pPr marL="0" indent="0">
              <a:buNone/>
            </a:pPr>
            <a:r>
              <a:rPr lang="en-US" sz="2400" dirty="0" smtClean="0"/>
              <a:t>March 16 </a:t>
            </a:r>
            <a:r>
              <a:rPr lang="mr-IN" sz="2400" dirty="0" smtClean="0"/>
              <a:t>–</a:t>
            </a:r>
            <a:r>
              <a:rPr lang="en-US" sz="2400" dirty="0" smtClean="0"/>
              <a:t> Teenage Brain</a:t>
            </a:r>
            <a:r>
              <a:rPr lang="mr-IN" sz="2400" dirty="0" smtClean="0"/>
              <a:t>–</a:t>
            </a:r>
            <a:r>
              <a:rPr lang="en-US" sz="2400" dirty="0" smtClean="0"/>
              <a:t> Still Under </a:t>
            </a:r>
            <a:r>
              <a:rPr lang="en-US" sz="2400" dirty="0" smtClean="0"/>
              <a:t>Construction</a:t>
            </a:r>
          </a:p>
          <a:p>
            <a:pPr marL="0" indent="0">
              <a:buNone/>
            </a:pPr>
            <a:r>
              <a:rPr lang="en-US" sz="2400" dirty="0"/>
              <a:t>: </a:t>
            </a:r>
            <a:r>
              <a:rPr lang="en-US" sz="2400" u="sng" dirty="0">
                <a:hlinkClick r:id="rId2"/>
              </a:rPr>
              <a:t>http://bit.ly/bhsubscribe</a:t>
            </a:r>
            <a:endParaRPr lang="en-US" sz="2400" dirty="0"/>
          </a:p>
        </p:txBody>
      </p:sp>
      <p:sp>
        <p:nvSpPr>
          <p:cNvPr id="5" name="TextBox 4"/>
          <p:cNvSpPr txBox="1"/>
          <p:nvPr/>
        </p:nvSpPr>
        <p:spPr>
          <a:xfrm>
            <a:off x="6966544" y="4762774"/>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19871992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657621"/>
          </a:xfrm>
          <a:ln>
            <a:solidFill>
              <a:schemeClr val="accent3">
                <a:lumMod val="50000"/>
              </a:schemeClr>
            </a:solidFill>
          </a:ln>
        </p:spPr>
        <p:txBody>
          <a:bodyPr>
            <a:normAutofit/>
          </a:bodyPr>
          <a:lstStyle/>
          <a:p>
            <a:r>
              <a:rPr lang="en-US" sz="2800" dirty="0" smtClean="0"/>
              <a:t>Recommended Reading </a:t>
            </a:r>
            <a:r>
              <a:rPr lang="mr-IN" sz="2800" dirty="0" smtClean="0"/>
              <a:t>–</a:t>
            </a:r>
            <a:r>
              <a:rPr lang="en-US" sz="2800" dirty="0" smtClean="0"/>
              <a:t> Leaders are Readers</a:t>
            </a:r>
            <a:endParaRPr lang="en-US" sz="2800" dirty="0"/>
          </a:p>
        </p:txBody>
      </p:sp>
      <p:sp>
        <p:nvSpPr>
          <p:cNvPr id="3" name="Content Placeholder 2"/>
          <p:cNvSpPr>
            <a:spLocks noGrp="1"/>
          </p:cNvSpPr>
          <p:nvPr>
            <p:ph idx="1"/>
          </p:nvPr>
        </p:nvSpPr>
        <p:spPr>
          <a:xfrm>
            <a:off x="457200" y="914400"/>
            <a:ext cx="8432800" cy="3646357"/>
          </a:xfrm>
        </p:spPr>
        <p:txBody>
          <a:bodyPr>
            <a:normAutofit/>
          </a:bodyPr>
          <a:lstStyle/>
          <a:p>
            <a:r>
              <a:rPr lang="en-US" sz="2400" dirty="0" smtClean="0"/>
              <a:t>Hal </a:t>
            </a:r>
            <a:r>
              <a:rPr lang="en-US" sz="2400" dirty="0"/>
              <a:t>Elrod and Pete </a:t>
            </a:r>
            <a:r>
              <a:rPr lang="en-US" sz="2400" dirty="0" err="1"/>
              <a:t>Petrini</a:t>
            </a:r>
            <a:r>
              <a:rPr lang="en-US" sz="2400" dirty="0"/>
              <a:t>: </a:t>
            </a:r>
            <a:r>
              <a:rPr lang="en-US" sz="2400" dirty="0" smtClean="0"/>
              <a:t>The </a:t>
            </a:r>
            <a:r>
              <a:rPr lang="en-US" sz="2400" dirty="0"/>
              <a:t>Miracle Morning for Network Marketers</a:t>
            </a:r>
          </a:p>
          <a:p>
            <a:r>
              <a:rPr lang="en-US" sz="2000" dirty="0" err="1" smtClean="0"/>
              <a:t>Brene</a:t>
            </a:r>
            <a:r>
              <a:rPr lang="en-US" sz="2000" dirty="0" smtClean="0"/>
              <a:t> </a:t>
            </a:r>
            <a:r>
              <a:rPr lang="en-US" sz="2000" dirty="0"/>
              <a:t>Brown:  The Gifts of </a:t>
            </a:r>
            <a:r>
              <a:rPr lang="en-US" sz="2000" dirty="0" smtClean="0"/>
              <a:t>Imperfection, Rising Strong, Daring Greatly</a:t>
            </a:r>
            <a:endParaRPr lang="en-US" sz="2000" dirty="0"/>
          </a:p>
          <a:p>
            <a:r>
              <a:rPr lang="en-US" sz="2000" dirty="0"/>
              <a:t>Rick Warren:  What On Earth Am I Here </a:t>
            </a:r>
            <a:r>
              <a:rPr lang="en-US" sz="2000" dirty="0" smtClean="0"/>
              <a:t>For?</a:t>
            </a:r>
            <a:endParaRPr lang="en-US" sz="2000" dirty="0"/>
          </a:p>
          <a:p>
            <a:r>
              <a:rPr lang="en-US" sz="2000" dirty="0"/>
              <a:t>John Maxwell:  ALL and ANY!!!  I really like The Daily Reader, The 21 Indispensable Qualities of a </a:t>
            </a:r>
            <a:r>
              <a:rPr lang="en-US" sz="2000" dirty="0" smtClean="0"/>
              <a:t>Leader; </a:t>
            </a:r>
            <a:r>
              <a:rPr lang="en-US" sz="2000" dirty="0"/>
              <a:t>Everyone Communicates </a:t>
            </a:r>
            <a:r>
              <a:rPr lang="en-US" sz="2000" dirty="0" smtClean="0"/>
              <a:t>, Few Connect; How Successful People Lead, </a:t>
            </a:r>
            <a:r>
              <a:rPr lang="en-US" sz="2000" dirty="0" err="1" smtClean="0"/>
              <a:t>etc</a:t>
            </a:r>
            <a:endParaRPr lang="en-US" sz="2000" dirty="0"/>
          </a:p>
          <a:p>
            <a:r>
              <a:rPr lang="en-US" sz="2000" dirty="0"/>
              <a:t>Richard Fenton and Andrea Waltz:  Go For </a:t>
            </a:r>
            <a:r>
              <a:rPr lang="en-US" sz="2000" dirty="0" smtClean="0"/>
              <a:t>No</a:t>
            </a:r>
          </a:p>
          <a:p>
            <a:r>
              <a:rPr lang="en-US" sz="2000" dirty="0" smtClean="0"/>
              <a:t>Tara Mohr: Playing Big</a:t>
            </a:r>
          </a:p>
          <a:p>
            <a:r>
              <a:rPr lang="en-US" sz="2000" dirty="0" smtClean="0"/>
              <a:t>Flip Flop CEO</a:t>
            </a:r>
            <a:endParaRPr lang="en-US" sz="2000" dirty="0"/>
          </a:p>
          <a:p>
            <a:endParaRPr lang="en-US" sz="2000" dirty="0"/>
          </a:p>
        </p:txBody>
      </p:sp>
    </p:spTree>
    <p:extLst>
      <p:ext uri="{BB962C8B-B14F-4D97-AF65-F5344CB8AC3E}">
        <p14:creationId xmlns:p14="http://schemas.microsoft.com/office/powerpoint/2010/main" val="1083470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3411" y="187941"/>
            <a:ext cx="3226714" cy="1843837"/>
          </a:xfrm>
          <a:prstGeom prst="rect">
            <a:avLst/>
          </a:prstGeom>
        </p:spPr>
      </p:pic>
      <p:sp>
        <p:nvSpPr>
          <p:cNvPr id="3" name="TextBox 2"/>
          <p:cNvSpPr txBox="1"/>
          <p:nvPr/>
        </p:nvSpPr>
        <p:spPr>
          <a:xfrm>
            <a:off x="850504" y="187941"/>
            <a:ext cx="3981579" cy="1384995"/>
          </a:xfrm>
          <a:prstGeom prst="rect">
            <a:avLst/>
          </a:prstGeom>
          <a:noFill/>
          <a:ln>
            <a:solidFill>
              <a:schemeClr val="tx2">
                <a:lumMod val="60000"/>
                <a:lumOff val="40000"/>
              </a:schemeClr>
            </a:solidFill>
          </a:ln>
        </p:spPr>
        <p:txBody>
          <a:bodyPr wrap="none" rtlCol="0">
            <a:spAutoFit/>
          </a:bodyPr>
          <a:lstStyle/>
          <a:p>
            <a:r>
              <a:rPr lang="en-US" sz="2400" dirty="0" smtClean="0"/>
              <a:t>2018 Incentive Trips</a:t>
            </a:r>
          </a:p>
          <a:p>
            <a:pPr algn="ctr"/>
            <a:r>
              <a:rPr lang="en-US" sz="2800" dirty="0" smtClean="0"/>
              <a:t>For Coordinators &amp; Above </a:t>
            </a:r>
          </a:p>
          <a:p>
            <a:pPr algn="ctr"/>
            <a:r>
              <a:rPr lang="en-US" sz="2800" dirty="0" smtClean="0"/>
              <a:t>     Los Cabos, Mexico</a:t>
            </a:r>
            <a:r>
              <a:rPr lang="en-US" sz="3200" dirty="0" smtClean="0"/>
              <a:t>!!</a:t>
            </a:r>
            <a:endParaRPr lang="en-US" sz="3200" dirty="0"/>
          </a:p>
        </p:txBody>
      </p:sp>
      <p:sp>
        <p:nvSpPr>
          <p:cNvPr id="4" name="TextBox 3"/>
          <p:cNvSpPr txBox="1"/>
          <p:nvPr/>
        </p:nvSpPr>
        <p:spPr>
          <a:xfrm>
            <a:off x="156237" y="1612446"/>
            <a:ext cx="6927073" cy="3416320"/>
          </a:xfrm>
          <a:prstGeom prst="rect">
            <a:avLst/>
          </a:prstGeom>
          <a:noFill/>
        </p:spPr>
        <p:txBody>
          <a:bodyPr wrap="square" rtlCol="0">
            <a:spAutoFit/>
          </a:bodyPr>
          <a:lstStyle/>
          <a:p>
            <a:r>
              <a:rPr lang="en-US" b="1" dirty="0"/>
              <a:t>Qualification Period: January 1, 2017 – December 31, 2017</a:t>
            </a:r>
            <a:br>
              <a:rPr lang="en-US" b="1" dirty="0"/>
            </a:br>
            <a:r>
              <a:rPr lang="en-US" b="1" dirty="0"/>
              <a:t>Trip Dates: April 9-14, 2018</a:t>
            </a:r>
            <a:br>
              <a:rPr lang="en-US" b="1" dirty="0"/>
            </a:br>
            <a:endParaRPr lang="en-US" b="1" dirty="0"/>
          </a:p>
          <a:p>
            <a:pPr marL="285750" indent="-285750">
              <a:buFont typeface="Arial" panose="020B0604020202020204" pitchFamily="34" charset="0"/>
              <a:buChar char="•"/>
            </a:pPr>
            <a:r>
              <a:rPr lang="en-US" b="1" dirty="0"/>
              <a:t>200 points </a:t>
            </a:r>
            <a:r>
              <a:rPr lang="en-US" dirty="0"/>
              <a:t>earns you a trip for 1 person in 1 room</a:t>
            </a:r>
          </a:p>
          <a:p>
            <a:pPr marL="285750" indent="-285750">
              <a:buFont typeface="Arial" panose="020B0604020202020204" pitchFamily="34" charset="0"/>
              <a:buChar char="•"/>
            </a:pPr>
            <a:r>
              <a:rPr lang="en-US" b="1" dirty="0"/>
              <a:t>275 points </a:t>
            </a:r>
            <a:r>
              <a:rPr lang="en-US" dirty="0"/>
              <a:t>earns you a trip for 2 people in 1 room</a:t>
            </a:r>
          </a:p>
          <a:p>
            <a:pPr marL="285750" indent="-285750">
              <a:buFont typeface="Arial" panose="020B0604020202020204" pitchFamily="34" charset="0"/>
              <a:buChar char="•"/>
            </a:pPr>
            <a:r>
              <a:rPr lang="en-US" b="1" dirty="0"/>
              <a:t>500 points </a:t>
            </a:r>
            <a:r>
              <a:rPr lang="en-US" dirty="0"/>
              <a:t>earns you a trip for 2 people in 1 room + $1500 </a:t>
            </a:r>
            <a:r>
              <a:rPr lang="en-US" dirty="0" smtClean="0"/>
              <a:t>USD</a:t>
            </a:r>
          </a:p>
          <a:p>
            <a:endParaRPr lang="en-US" dirty="0"/>
          </a:p>
          <a:p>
            <a:r>
              <a:rPr lang="en-US" b="1" dirty="0"/>
              <a:t>Earn points while growing your </a:t>
            </a:r>
            <a:r>
              <a:rPr lang="en-US" b="1" dirty="0" smtClean="0"/>
              <a:t>business </a:t>
            </a:r>
            <a:endParaRPr lang="en-US" dirty="0"/>
          </a:p>
          <a:p>
            <a:pPr marL="285750" indent="-285750">
              <a:buFont typeface="Arial" panose="020B0604020202020204" pitchFamily="34" charset="0"/>
              <a:buChar char="•"/>
            </a:pPr>
            <a:r>
              <a:rPr lang="en-US" dirty="0"/>
              <a:t>Sponsoring with purchase</a:t>
            </a:r>
          </a:p>
          <a:p>
            <a:pPr marL="285750" indent="-285750">
              <a:buFont typeface="Arial" panose="020B0604020202020204" pitchFamily="34" charset="0"/>
              <a:buChar char="•"/>
            </a:pPr>
            <a:r>
              <a:rPr lang="en-US" dirty="0"/>
              <a:t>New Rank Advancement</a:t>
            </a:r>
          </a:p>
          <a:p>
            <a:pPr marL="285750" indent="-285750">
              <a:buFont typeface="Arial" panose="020B0604020202020204" pitchFamily="34" charset="0"/>
              <a:buChar char="•"/>
            </a:pPr>
            <a:r>
              <a:rPr lang="en-US" dirty="0"/>
              <a:t>PGV+ Growth</a:t>
            </a:r>
          </a:p>
          <a:p>
            <a:pPr marL="285750" indent="-285750">
              <a:buFont typeface="Arial" panose="020B0604020202020204" pitchFamily="34" charset="0"/>
              <a:buChar char="•"/>
            </a:pPr>
            <a:r>
              <a:rPr lang="en-US" dirty="0"/>
              <a:t>Depth Development (QOV Growth)</a:t>
            </a:r>
          </a:p>
        </p:txBody>
      </p:sp>
      <p:sp>
        <p:nvSpPr>
          <p:cNvPr id="5" name="TextBox 4"/>
          <p:cNvSpPr txBox="1"/>
          <p:nvPr/>
        </p:nvSpPr>
        <p:spPr>
          <a:xfrm>
            <a:off x="5485038" y="2295868"/>
            <a:ext cx="3527393" cy="369332"/>
          </a:xfrm>
          <a:prstGeom prst="rect">
            <a:avLst/>
          </a:prstGeom>
          <a:noFill/>
          <a:ln>
            <a:solidFill>
              <a:schemeClr val="tx2">
                <a:lumMod val="60000"/>
                <a:lumOff val="40000"/>
              </a:schemeClr>
            </a:solidFill>
          </a:ln>
        </p:spPr>
        <p:txBody>
          <a:bodyPr wrap="square" rtlCol="0">
            <a:spAutoFit/>
          </a:bodyPr>
          <a:lstStyle/>
          <a:p>
            <a:r>
              <a:rPr lang="en-US" b="1" i="1" dirty="0" smtClean="0"/>
              <a:t>Track your  progress starting 1/19</a:t>
            </a:r>
            <a:endParaRPr lang="en-US" b="1" i="1"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6800" y="3454400"/>
            <a:ext cx="2865631" cy="1554551"/>
          </a:xfrm>
          <a:prstGeom prst="rect">
            <a:avLst/>
          </a:prstGeom>
        </p:spPr>
      </p:pic>
      <p:sp>
        <p:nvSpPr>
          <p:cNvPr id="7" name="TextBox 6"/>
          <p:cNvSpPr txBox="1"/>
          <p:nvPr/>
        </p:nvSpPr>
        <p:spPr>
          <a:xfrm>
            <a:off x="4832083" y="4789088"/>
            <a:ext cx="716863" cy="369332"/>
          </a:xfrm>
          <a:prstGeom prst="rect">
            <a:avLst/>
          </a:prstGeom>
          <a:noFill/>
        </p:spPr>
        <p:txBody>
          <a:bodyPr wrap="none" rtlCol="0">
            <a:spAutoFit/>
          </a:bodyPr>
          <a:lstStyle/>
          <a:p>
            <a:r>
              <a:rPr lang="en-US" dirty="0" smtClean="0"/>
              <a:t>Angie</a:t>
            </a:r>
            <a:endParaRPr lang="en-US" dirty="0"/>
          </a:p>
        </p:txBody>
      </p:sp>
    </p:spTree>
    <p:extLst>
      <p:ext uri="{BB962C8B-B14F-4D97-AF65-F5344CB8AC3E}">
        <p14:creationId xmlns:p14="http://schemas.microsoft.com/office/powerpoint/2010/main" val="36391872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accent3">
                <a:lumMod val="75000"/>
              </a:schemeClr>
            </a:solidFill>
          </a:ln>
        </p:spPr>
        <p:txBody>
          <a:bodyPr>
            <a:normAutofit/>
          </a:bodyPr>
          <a:lstStyle/>
          <a:p>
            <a:r>
              <a:rPr lang="en-US" sz="2800" dirty="0" smtClean="0"/>
              <a:t>Previous Webinars/Books for Reference on Goal Setting </a:t>
            </a:r>
            <a:endParaRPr lang="en-US" sz="2800" dirty="0"/>
          </a:p>
        </p:txBody>
      </p:sp>
      <p:sp>
        <p:nvSpPr>
          <p:cNvPr id="3" name="Content Placeholder 2"/>
          <p:cNvSpPr>
            <a:spLocks noGrp="1"/>
          </p:cNvSpPr>
          <p:nvPr>
            <p:ph idx="1"/>
          </p:nvPr>
        </p:nvSpPr>
        <p:spPr>
          <a:xfrm>
            <a:off x="338666" y="1471085"/>
            <a:ext cx="8229600" cy="3394472"/>
          </a:xfrm>
        </p:spPr>
        <p:txBody>
          <a:bodyPr>
            <a:normAutofit/>
          </a:bodyPr>
          <a:lstStyle/>
          <a:p>
            <a:r>
              <a:rPr lang="en-US" sz="2000" dirty="0" smtClean="0"/>
              <a:t>100 Days to Amazing #8 Goals and Affirmations  2015</a:t>
            </a:r>
          </a:p>
          <a:p>
            <a:r>
              <a:rPr lang="en-US" sz="2000" dirty="0" smtClean="0"/>
              <a:t>First Step Training </a:t>
            </a:r>
            <a:r>
              <a:rPr lang="mr-IN" sz="2000" dirty="0" smtClean="0"/>
              <a:t>–</a:t>
            </a:r>
            <a:r>
              <a:rPr lang="en-US" sz="2000" dirty="0" smtClean="0"/>
              <a:t> Goals, Dreams and Getting Ready    5/13/2011</a:t>
            </a:r>
          </a:p>
          <a:p>
            <a:r>
              <a:rPr lang="en-US" sz="2000" dirty="0" smtClean="0"/>
              <a:t>Transformation Training  - Goals and Dreams  9- 2012</a:t>
            </a:r>
          </a:p>
          <a:p>
            <a:r>
              <a:rPr lang="en-US" sz="2000" dirty="0" smtClean="0"/>
              <a:t>7 Habits of Highly Effective People .. Habit 1 </a:t>
            </a:r>
            <a:r>
              <a:rPr lang="mr-IN" sz="2000" dirty="0" smtClean="0"/>
              <a:t>–</a:t>
            </a:r>
            <a:r>
              <a:rPr lang="en-US" sz="2000" dirty="0" smtClean="0"/>
              <a:t> Be Proactive .. Steven Covey</a:t>
            </a:r>
          </a:p>
          <a:p>
            <a:pPr marL="0" indent="0">
              <a:buNone/>
            </a:pPr>
            <a:r>
              <a:rPr lang="en-US" sz="2000" dirty="0"/>
              <a:t>	</a:t>
            </a:r>
            <a:r>
              <a:rPr lang="en-US" sz="2000" dirty="0" smtClean="0"/>
              <a:t>			        Habit 2 </a:t>
            </a:r>
            <a:r>
              <a:rPr lang="mr-IN" sz="2000" dirty="0" smtClean="0"/>
              <a:t>–</a:t>
            </a:r>
            <a:r>
              <a:rPr lang="en-US" sz="2000" dirty="0" smtClean="0"/>
              <a:t> Begin With the End in Mind</a:t>
            </a:r>
          </a:p>
          <a:p>
            <a:r>
              <a:rPr lang="en-US" sz="2000" dirty="0" smtClean="0"/>
              <a:t>Skilling Up  #8 Feb, 2014  --Goal Setting and 12-Month Growth Plan</a:t>
            </a:r>
          </a:p>
          <a:p>
            <a:r>
              <a:rPr lang="en-US" sz="2000" dirty="0"/>
              <a:t>Producing Something Amazing: 100 Days to Amazing Winter, 1/12/16</a:t>
            </a:r>
          </a:p>
          <a:p>
            <a:r>
              <a:rPr lang="en-US" sz="2000" dirty="0"/>
              <a:t>Power of the Plan: 8 Weeks to Director, 3/17/16</a:t>
            </a:r>
          </a:p>
          <a:p>
            <a:pPr marL="0" indent="0">
              <a:buNone/>
            </a:pPr>
            <a:endParaRPr lang="en-US" sz="2000" dirty="0"/>
          </a:p>
          <a:p>
            <a:endParaRPr lang="en-US" sz="2000" dirty="0"/>
          </a:p>
        </p:txBody>
      </p:sp>
    </p:spTree>
    <p:extLst>
      <p:ext uri="{BB962C8B-B14F-4D97-AF65-F5344CB8AC3E}">
        <p14:creationId xmlns:p14="http://schemas.microsoft.com/office/powerpoint/2010/main" val="1599014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36465"/>
            <a:ext cx="9144000" cy="857250"/>
          </a:xfrm>
        </p:spPr>
        <p:txBody>
          <a:bodyPr>
            <a:normAutofit fontScale="90000"/>
          </a:bodyPr>
          <a:lstStyle/>
          <a:p>
            <a:r>
              <a:rPr lang="en-US" sz="3200" dirty="0"/>
              <a:t>Previous Webinars for Reference on Belief</a:t>
            </a:r>
            <a:br>
              <a:rPr lang="en-US" sz="3200" dirty="0"/>
            </a:br>
            <a:endParaRPr lang="en-US" sz="3200" dirty="0"/>
          </a:p>
        </p:txBody>
      </p:sp>
      <p:sp>
        <p:nvSpPr>
          <p:cNvPr id="4" name="Title 1"/>
          <p:cNvSpPr txBox="1">
            <a:spLocks/>
          </p:cNvSpPr>
          <p:nvPr/>
        </p:nvSpPr>
        <p:spPr>
          <a:xfrm>
            <a:off x="0" y="2464231"/>
            <a:ext cx="9144000" cy="8572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sz="3200" dirty="0"/>
          </a:p>
        </p:txBody>
      </p:sp>
      <p:sp>
        <p:nvSpPr>
          <p:cNvPr id="5" name="Content Placeholder 2"/>
          <p:cNvSpPr txBox="1">
            <a:spLocks/>
          </p:cNvSpPr>
          <p:nvPr/>
        </p:nvSpPr>
        <p:spPr>
          <a:xfrm>
            <a:off x="457200" y="1293715"/>
            <a:ext cx="8415580" cy="126408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a:t>Inside Work and Outside Work: Journey to Executive Coordinator, 4/7/16</a:t>
            </a:r>
          </a:p>
          <a:p>
            <a:r>
              <a:rPr lang="en-US" sz="2000" dirty="0"/>
              <a:t>What I Know Now That I Wish I’d Known Then: 8 Weeks to Director, 3/24/16</a:t>
            </a:r>
          </a:p>
          <a:p>
            <a:endParaRPr lang="en-US" sz="2000" dirty="0"/>
          </a:p>
          <a:p>
            <a:endParaRPr lang="en-US" sz="2000" dirty="0"/>
          </a:p>
          <a:p>
            <a:endParaRPr lang="en-US" sz="2000" dirty="0"/>
          </a:p>
        </p:txBody>
      </p:sp>
    </p:spTree>
    <p:extLst>
      <p:ext uri="{BB962C8B-B14F-4D97-AF65-F5344CB8AC3E}">
        <p14:creationId xmlns:p14="http://schemas.microsoft.com/office/powerpoint/2010/main" val="12938553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t>Previous Webinars &amp; Resources on Getting Un-Stuck</a:t>
            </a:r>
            <a:br>
              <a:rPr lang="en-US" sz="3200" dirty="0" smtClean="0"/>
            </a:br>
            <a:endParaRPr lang="en-US" sz="3200" dirty="0"/>
          </a:p>
        </p:txBody>
      </p:sp>
      <p:sp>
        <p:nvSpPr>
          <p:cNvPr id="3" name="Content Placeholder 2"/>
          <p:cNvSpPr>
            <a:spLocks noGrp="1"/>
          </p:cNvSpPr>
          <p:nvPr>
            <p:ph idx="1"/>
          </p:nvPr>
        </p:nvSpPr>
        <p:spPr>
          <a:xfrm>
            <a:off x="457200" y="1200151"/>
            <a:ext cx="8686800" cy="3394472"/>
          </a:xfrm>
        </p:spPr>
        <p:txBody>
          <a:bodyPr>
            <a:normAutofit/>
          </a:bodyPr>
          <a:lstStyle/>
          <a:p>
            <a:r>
              <a:rPr lang="en-US" sz="2000" i="1" dirty="0"/>
              <a:t>The 21 Indispensable Qualities Of A Leader: </a:t>
            </a:r>
            <a:endParaRPr lang="en-US" sz="2000" dirty="0"/>
          </a:p>
          <a:p>
            <a:pPr marL="0" indent="0">
              <a:buNone/>
            </a:pPr>
            <a:r>
              <a:rPr lang="en-US" sz="2000" i="1" dirty="0"/>
              <a:t> </a:t>
            </a:r>
            <a:r>
              <a:rPr lang="en-US" sz="2000" i="1" dirty="0" smtClean="0"/>
              <a:t>	Becoming </a:t>
            </a:r>
            <a:r>
              <a:rPr lang="en-US" sz="2000" i="1" dirty="0"/>
              <a:t>the Person Others Will Want to Follow </a:t>
            </a:r>
            <a:r>
              <a:rPr lang="en-US" sz="2000" dirty="0"/>
              <a:t>	</a:t>
            </a:r>
            <a:r>
              <a:rPr lang="en-US" sz="2000" dirty="0" smtClean="0"/>
              <a:t>by </a:t>
            </a:r>
            <a:r>
              <a:rPr lang="en-US" sz="2000" dirty="0"/>
              <a:t>John </a:t>
            </a:r>
            <a:r>
              <a:rPr lang="en-US" sz="2000" dirty="0" smtClean="0"/>
              <a:t>Maxwell</a:t>
            </a:r>
          </a:p>
          <a:p>
            <a:r>
              <a:rPr lang="en-US" sz="2000" dirty="0" smtClean="0"/>
              <a:t>100 Days to Amazing #14 </a:t>
            </a:r>
            <a:r>
              <a:rPr lang="mr-IN" sz="2000" dirty="0" smtClean="0"/>
              <a:t>–</a:t>
            </a:r>
            <a:r>
              <a:rPr lang="en-US" sz="2000" dirty="0" smtClean="0"/>
              <a:t> Perseverance       Dec 2015 with Margaret </a:t>
            </a:r>
            <a:r>
              <a:rPr lang="en-US" sz="2000" dirty="0" err="1" smtClean="0"/>
              <a:t>Trost</a:t>
            </a:r>
            <a:endParaRPr lang="en-US" sz="2000" dirty="0" smtClean="0"/>
          </a:p>
          <a:p>
            <a:r>
              <a:rPr lang="en-US" sz="2000" dirty="0" smtClean="0"/>
              <a:t>Legacy and Leadership #4 </a:t>
            </a:r>
            <a:r>
              <a:rPr lang="mr-IN" sz="2000" dirty="0" smtClean="0"/>
              <a:t>–</a:t>
            </a:r>
            <a:r>
              <a:rPr lang="en-US" sz="2000" dirty="0" smtClean="0"/>
              <a:t>Stages of Your Shaklee Journey </a:t>
            </a:r>
            <a:r>
              <a:rPr lang="en-US" sz="2000" smtClean="0"/>
              <a:t>Feb 2015 	 				Kevin Crandall</a:t>
            </a:r>
            <a:endParaRPr lang="en-US" sz="2000" dirty="0"/>
          </a:p>
          <a:p>
            <a:endParaRPr lang="en-US" sz="2000" dirty="0"/>
          </a:p>
        </p:txBody>
      </p:sp>
    </p:spTree>
    <p:extLst>
      <p:ext uri="{BB962C8B-B14F-4D97-AF65-F5344CB8AC3E}">
        <p14:creationId xmlns:p14="http://schemas.microsoft.com/office/powerpoint/2010/main" val="29430715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5" name="Picture 2" descr="OpportunityDVD_English_071410_nopage#s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7112000" cy="5172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343497219"/>
      </p:ext>
    </p:extLst>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347" y="228600"/>
            <a:ext cx="7009920" cy="822722"/>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smtClean="0">
                <a:ln/>
                <a:solidFill>
                  <a:schemeClr val="accent6"/>
                </a:solidFill>
                <a:latin typeface="Calibri" charset="0"/>
                <a:ea typeface="Calibri" charset="0"/>
                <a:cs typeface="Calibri" charset="0"/>
              </a:rPr>
              <a:t>Shaklee Video &amp; Audio Archives</a:t>
            </a:r>
            <a:r>
              <a:rPr lang="en-US" b="1" dirty="0" smtClean="0">
                <a:ln/>
                <a:solidFill>
                  <a:schemeClr val="accent6"/>
                </a:solidFill>
                <a:latin typeface="Calibri" charset="0"/>
                <a:ea typeface="Calibri" charset="0"/>
                <a:cs typeface="Calibri" charset="0"/>
              </a:rPr>
              <a:t/>
            </a:r>
            <a:br>
              <a:rPr lang="en-US" b="1" dirty="0" smtClean="0">
                <a:ln/>
                <a:solidFill>
                  <a:schemeClr val="accent6"/>
                </a:solidFill>
                <a:latin typeface="Calibri" charset="0"/>
                <a:ea typeface="Calibri" charset="0"/>
                <a:cs typeface="Calibri" charset="0"/>
              </a:rPr>
            </a:br>
            <a:r>
              <a:rPr lang="en-US" sz="1700" b="1" dirty="0">
                <a:ln/>
                <a:latin typeface="Calibri" charset="0"/>
                <a:ea typeface="Calibri" charset="0"/>
                <a:cs typeface="Calibri" charset="0"/>
              </a:rPr>
              <a:t>This webinar is archived on </a:t>
            </a:r>
            <a:r>
              <a:rPr lang="en-US" sz="1700" b="1" dirty="0" err="1">
                <a:ln/>
                <a:latin typeface="Calibri" charset="0"/>
                <a:ea typeface="Calibri" charset="0"/>
                <a:cs typeface="Calibri" charset="0"/>
              </a:rPr>
              <a:t>BetterFutureStartsToday.net</a:t>
            </a:r>
            <a:endParaRPr lang="en-US" sz="1700" b="1" dirty="0">
              <a:ln/>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524933" y="1152725"/>
            <a:ext cx="3517131" cy="1784074"/>
          </a:xfrm>
          <a:prstGeom prst="rect">
            <a:avLst/>
          </a:prstGeom>
        </p:spPr>
      </p:pic>
      <p:pic>
        <p:nvPicPr>
          <p:cNvPr id="5" name="Picture 4"/>
          <p:cNvPicPr>
            <a:picLocks noChangeAspect="1"/>
          </p:cNvPicPr>
          <p:nvPr/>
        </p:nvPicPr>
        <p:blipFill>
          <a:blip r:embed="rId3"/>
          <a:stretch>
            <a:fillRect/>
          </a:stretch>
        </p:blipFill>
        <p:spPr>
          <a:xfrm>
            <a:off x="4667250" y="3691467"/>
            <a:ext cx="4171950" cy="951020"/>
          </a:xfrm>
          <a:prstGeom prst="rect">
            <a:avLst/>
          </a:prstGeom>
        </p:spPr>
      </p:pic>
      <p:sp>
        <p:nvSpPr>
          <p:cNvPr id="7" name="TextBox 6"/>
          <p:cNvSpPr txBox="1"/>
          <p:nvPr/>
        </p:nvSpPr>
        <p:spPr>
          <a:xfrm>
            <a:off x="771526" y="4642487"/>
            <a:ext cx="7600949" cy="346249"/>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lIns="68580" tIns="34290" rIns="68580" bIns="34290" rtlCol="0">
            <a:spAutoFit/>
          </a:bodyPr>
          <a:lstStyle/>
          <a:p>
            <a:pPr algn="ctr"/>
            <a:r>
              <a:rPr lang="en-US" b="1" u="sng" dirty="0">
                <a:ln w="0"/>
                <a:solidFill>
                  <a:srgbClr val="FF0000"/>
                </a:solidFill>
                <a:effectLst>
                  <a:outerShdw blurRad="38100" dist="25400" dir="5400000" algn="ctr" rotWithShape="0">
                    <a:srgbClr val="6E747A">
                      <a:alpha val="43000"/>
                    </a:srgbClr>
                  </a:outerShdw>
                </a:effectLst>
              </a:rPr>
              <a:t>Limited Time Special </a:t>
            </a:r>
            <a:r>
              <a:rPr lang="en-US" b="1" u="sng" dirty="0">
                <a:ln w="0"/>
                <a:solidFill>
                  <a:schemeClr val="accent1"/>
                </a:solidFill>
                <a:effectLst>
                  <a:outerShdw blurRad="38100" dist="25400" dir="5400000" algn="ctr" rotWithShape="0">
                    <a:srgbClr val="6E747A">
                      <a:alpha val="43000"/>
                    </a:srgbClr>
                  </a:outerShdw>
                </a:effectLst>
              </a:rPr>
              <a:t>- Subscribe Today here</a:t>
            </a:r>
            <a:r>
              <a:rPr lang="en-US" b="1" dirty="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a:t>
            </a:r>
            <a:r>
              <a:rPr lang="en-US" b="1" dirty="0" err="1">
                <a:ln w="0"/>
                <a:solidFill>
                  <a:srgbClr val="00B050"/>
                </a:solidFill>
                <a:effectLst>
                  <a:outerShdw blurRad="38100" dist="25400" dir="5400000" algn="ctr" rotWithShape="0">
                    <a:srgbClr val="6E747A">
                      <a:alpha val="43000"/>
                    </a:srgbClr>
                  </a:outerShdw>
                </a:effectLst>
              </a:rPr>
              <a:t>bit.ly</a:t>
            </a:r>
            <a:r>
              <a:rPr lang="en-US" b="1" dirty="0">
                <a:ln w="0"/>
                <a:solidFill>
                  <a:srgbClr val="00B050"/>
                </a:solidFill>
                <a:effectLst>
                  <a:outerShdw blurRad="38100" dist="25400" dir="5400000" algn="ctr" rotWithShape="0">
                    <a:srgbClr val="6E747A">
                      <a:alpha val="43000"/>
                    </a:srgbClr>
                  </a:outerShdw>
                </a:effectLst>
              </a:rPr>
              <a:t>/</a:t>
            </a:r>
            <a:r>
              <a:rPr lang="en-US" b="1" dirty="0" err="1">
                <a:ln w="0"/>
                <a:solidFill>
                  <a:srgbClr val="00B050"/>
                </a:solidFill>
                <a:effectLst>
                  <a:outerShdw blurRad="38100" dist="25400" dir="5400000" algn="ctr" rotWithShape="0">
                    <a:srgbClr val="6E747A">
                      <a:alpha val="43000"/>
                    </a:srgbClr>
                  </a:outerShdw>
                </a:effectLst>
              </a:rPr>
              <a:t>bhwebinarspecial</a:t>
            </a:r>
            <a:endParaRPr lang="en-US"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4325215" y="1051322"/>
            <a:ext cx="4717474" cy="2839239"/>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400" b="1" dirty="0"/>
              <a:t>Your subscription directly supports maintaining this webinar Room</a:t>
            </a:r>
          </a:p>
          <a:p>
            <a:pPr marL="214313" indent="-214313">
              <a:buFont typeface="Arial" panose="020B0604020202020204" pitchFamily="34" charset="0"/>
              <a:buChar char="•"/>
            </a:pPr>
            <a:r>
              <a:rPr lang="en-US" sz="1400" dirty="0"/>
              <a:t>Best Shaklee Field Training Archive Available Anywhere</a:t>
            </a:r>
          </a:p>
          <a:p>
            <a:pPr marL="214313" indent="-214313">
              <a:buFont typeface="Arial" panose="020B0604020202020204" pitchFamily="34" charset="0"/>
              <a:buChar char="•"/>
            </a:pPr>
            <a:r>
              <a:rPr lang="en-US" sz="1400" b="1" dirty="0"/>
              <a:t>Largest online Shaklee Media Library</a:t>
            </a:r>
          </a:p>
          <a:p>
            <a:pPr marL="214313" indent="-214313">
              <a:buFont typeface="Arial" panose="020B0604020202020204" pitchFamily="34" charset="0"/>
              <a:buChar char="•"/>
            </a:pPr>
            <a:r>
              <a:rPr lang="en-US" sz="1400" dirty="0"/>
              <a:t>Over 500 Shaklee audio/video recordings and growing weekly</a:t>
            </a:r>
          </a:p>
          <a:p>
            <a:pPr marL="214313" indent="-214313">
              <a:buFont typeface="Arial" panose="020B0604020202020204" pitchFamily="34" charset="0"/>
              <a:buChar char="•"/>
            </a:pPr>
            <a:r>
              <a:rPr lang="en-US" sz="1400" dirty="0"/>
              <a:t>Automated Learn &amp; Earn Program (included but optional)</a:t>
            </a:r>
          </a:p>
          <a:p>
            <a:pPr marL="214313" indent="-214313">
              <a:buFont typeface="Arial" panose="020B0604020202020204" pitchFamily="34" charset="0"/>
              <a:buChar char="•"/>
            </a:pPr>
            <a:r>
              <a:rPr lang="en-US" sz="1400" dirty="0"/>
              <a:t>Dedicated Shaklee Business Resource Website  </a:t>
            </a:r>
          </a:p>
          <a:p>
            <a:pPr marL="214313" indent="-214313">
              <a:buFont typeface="Arial" panose="020B0604020202020204" pitchFamily="34" charset="0"/>
              <a:buChar char="•"/>
            </a:pPr>
            <a:r>
              <a:rPr lang="en-US" sz="1400" dirty="0"/>
              <a:t>Dedicated Shaklee Business Presentation Website</a:t>
            </a:r>
          </a:p>
          <a:p>
            <a:pPr marL="214313" indent="-214313">
              <a:buFont typeface="Arial" panose="020B0604020202020204" pitchFamily="34" charset="0"/>
              <a:buChar char="•"/>
            </a:pPr>
            <a:r>
              <a:rPr lang="en-US" sz="1400" b="1" dirty="0"/>
              <a:t>Four Podcasts included</a:t>
            </a:r>
          </a:p>
          <a:p>
            <a:pPr marL="214313" indent="-214313">
              <a:buFont typeface="Arial" panose="020B0604020202020204" pitchFamily="34" charset="0"/>
              <a:buChar char="•"/>
            </a:pPr>
            <a:r>
              <a:rPr lang="en-US" sz="1400" dirty="0"/>
              <a:t>Video archive of Training webinars </a:t>
            </a:r>
          </a:p>
          <a:p>
            <a:pPr marL="214313" indent="-214313">
              <a:buFont typeface="Arial" panose="020B0604020202020204" pitchFamily="34" charset="0"/>
              <a:buChar char="•"/>
            </a:pPr>
            <a:r>
              <a:rPr lang="en-US" sz="1400" dirty="0"/>
              <a:t>And much, much more for only $16.99/month</a:t>
            </a:r>
          </a:p>
          <a:p>
            <a:pPr marL="214313" indent="-214313">
              <a:buFont typeface="Arial" panose="020B0604020202020204" pitchFamily="34" charset="0"/>
              <a:buChar char="•"/>
            </a:pPr>
            <a:endParaRPr lang="en-US" sz="1200" dirty="0"/>
          </a:p>
        </p:txBody>
      </p:sp>
      <p:sp>
        <p:nvSpPr>
          <p:cNvPr id="9" name="TextBox 8"/>
          <p:cNvSpPr txBox="1"/>
          <p:nvPr/>
        </p:nvSpPr>
        <p:spPr>
          <a:xfrm>
            <a:off x="288347" y="3038201"/>
            <a:ext cx="3753717" cy="1777410"/>
          </a:xfrm>
          <a:prstGeom prst="rect">
            <a:avLst/>
          </a:prstGeom>
          <a:noFill/>
        </p:spPr>
        <p:txBody>
          <a:bodyPr wrap="square" lIns="68580" tIns="34290" rIns="68580" bIns="34290" rtlCol="0">
            <a:spAutoFit/>
          </a:bodyPr>
          <a:lstStyle/>
          <a:p>
            <a:pPr algn="ctr"/>
            <a:r>
              <a:rPr lang="en-US" u="sng" dirty="0"/>
              <a:t>5 Personalized Websites Included</a:t>
            </a:r>
          </a:p>
          <a:p>
            <a:pPr algn="ctr"/>
            <a:r>
              <a:rPr lang="en-US" sz="1500" dirty="0"/>
              <a:t>www.BetterHealthIn31Days.com</a:t>
            </a:r>
          </a:p>
          <a:p>
            <a:pPr algn="ctr"/>
            <a:r>
              <a:rPr lang="en-US" sz="1500" dirty="0"/>
              <a:t>www.BetterFutureStartsTod</a:t>
            </a:r>
            <a:r>
              <a:rPr lang="en-US" sz="1500" b="1" dirty="0"/>
              <a:t>ay.com</a:t>
            </a:r>
          </a:p>
          <a:p>
            <a:pPr algn="ctr"/>
            <a:r>
              <a:rPr lang="en-US" sz="1500" dirty="0"/>
              <a:t>www.BetterFutureStartsToday.net</a:t>
            </a:r>
          </a:p>
          <a:p>
            <a:pPr algn="ctr"/>
            <a:r>
              <a:rPr lang="en-US" sz="1500" dirty="0"/>
              <a:t>www.FeelBetterIn30Days.com</a:t>
            </a:r>
          </a:p>
          <a:p>
            <a:pPr algn="ctr"/>
            <a:r>
              <a:rPr lang="en-US" sz="1500" dirty="0" err="1"/>
              <a:t>www.OurQuestForHealth.com</a:t>
            </a:r>
            <a:endParaRPr lang="en-US" sz="1500" dirty="0"/>
          </a:p>
          <a:p>
            <a:pPr algn="ctr"/>
            <a:endParaRPr lang="en-US" b="1" dirty="0">
              <a:solidFill>
                <a:srgbClr val="00B050"/>
              </a:solidFill>
            </a:endParaRPr>
          </a:p>
        </p:txBody>
      </p:sp>
    </p:spTree>
    <p:extLst>
      <p:ext uri="{BB962C8B-B14F-4D97-AF65-F5344CB8AC3E}">
        <p14:creationId xmlns:p14="http://schemas.microsoft.com/office/powerpoint/2010/main" val="424926515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Connector 29"/>
          <p:cNvCxnSpPr/>
          <p:nvPr/>
        </p:nvCxnSpPr>
        <p:spPr>
          <a:xfrm flipH="1">
            <a:off x="2139554" y="3409950"/>
            <a:ext cx="0" cy="442913"/>
          </a:xfrm>
          <a:prstGeom prst="line">
            <a:avLst/>
          </a:prstGeom>
          <a:ln w="41275" cap="rnd">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5" name="Rounded Rectangle 44"/>
          <p:cNvSpPr/>
          <p:nvPr/>
        </p:nvSpPr>
        <p:spPr>
          <a:xfrm>
            <a:off x="581025" y="1151335"/>
            <a:ext cx="7987904" cy="3436144"/>
          </a:xfrm>
          <a:prstGeom prst="roundRect">
            <a:avLst>
              <a:gd name="adj" fmla="val 7082"/>
            </a:avLst>
          </a:prstGeom>
          <a:noFill/>
          <a:ln w="76200" cap="rnd">
            <a:solidFill>
              <a:schemeClr val="accent2">
                <a:lumMod val="20000"/>
                <a:lumOff val="8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en-US"/>
          </a:p>
        </p:txBody>
      </p:sp>
      <p:sp>
        <p:nvSpPr>
          <p:cNvPr id="46" name="Rounded Rectangle 45"/>
          <p:cNvSpPr/>
          <p:nvPr/>
        </p:nvSpPr>
        <p:spPr>
          <a:xfrm>
            <a:off x="4254104" y="916782"/>
            <a:ext cx="4629150" cy="3108722"/>
          </a:xfrm>
          <a:prstGeom prst="roundRect">
            <a:avLst>
              <a:gd name="adj" fmla="val 8814"/>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en-US"/>
          </a:p>
        </p:txBody>
      </p:sp>
      <p:cxnSp>
        <p:nvCxnSpPr>
          <p:cNvPr id="14" name="Straight Connector 13"/>
          <p:cNvCxnSpPr/>
          <p:nvPr/>
        </p:nvCxnSpPr>
        <p:spPr>
          <a:xfrm flipH="1">
            <a:off x="3025379" y="1713310"/>
            <a:ext cx="1653778" cy="702469"/>
          </a:xfrm>
          <a:prstGeom prst="line">
            <a:avLst/>
          </a:prstGeom>
          <a:ln w="41275" cap="rnd">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5413772" y="1753792"/>
            <a:ext cx="813197" cy="486965"/>
          </a:xfrm>
          <a:prstGeom prst="line">
            <a:avLst/>
          </a:prstGeom>
          <a:ln w="41275" cap="rnd">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7655" name="TextBox 51"/>
          <p:cNvSpPr txBox="1">
            <a:spLocks noChangeArrowheads="1"/>
          </p:cNvSpPr>
          <p:nvPr/>
        </p:nvSpPr>
        <p:spPr bwMode="auto">
          <a:xfrm>
            <a:off x="5414962" y="989410"/>
            <a:ext cx="2711054" cy="9002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r>
              <a:rPr lang="en-US" b="1"/>
              <a:t>Senior Executive Coordinator</a:t>
            </a:r>
          </a:p>
          <a:p>
            <a:r>
              <a:rPr lang="en-US"/>
              <a:t>3000 PGV</a:t>
            </a:r>
          </a:p>
        </p:txBody>
      </p:sp>
      <p:cxnSp>
        <p:nvCxnSpPr>
          <p:cNvPr id="36" name="Straight Connector 35"/>
          <p:cNvCxnSpPr/>
          <p:nvPr/>
        </p:nvCxnSpPr>
        <p:spPr>
          <a:xfrm flipH="1">
            <a:off x="6505575" y="2708672"/>
            <a:ext cx="0" cy="442913"/>
          </a:xfrm>
          <a:prstGeom prst="line">
            <a:avLst/>
          </a:prstGeom>
          <a:ln w="41275" cap="rnd">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2436019" y="2574131"/>
            <a:ext cx="282179" cy="377429"/>
          </a:xfrm>
          <a:prstGeom prst="line">
            <a:avLst/>
          </a:prstGeom>
          <a:ln w="41275" cap="rnd">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942035" y="2574131"/>
            <a:ext cx="282178" cy="377429"/>
          </a:xfrm>
          <a:prstGeom prst="line">
            <a:avLst/>
          </a:prstGeom>
          <a:ln w="41275" cap="rnd">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1" name="Oval 40"/>
          <p:cNvSpPr/>
          <p:nvPr/>
        </p:nvSpPr>
        <p:spPr>
          <a:xfrm>
            <a:off x="1770460" y="2812256"/>
            <a:ext cx="738188" cy="738188"/>
          </a:xfrm>
          <a:prstGeom prst="ellipse">
            <a:avLst/>
          </a:prstGeom>
          <a:solidFill>
            <a:schemeClr val="bg2"/>
          </a:solidFill>
          <a:ln>
            <a:solidFill>
              <a:srgbClr val="00683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en-US"/>
          </a:p>
        </p:txBody>
      </p:sp>
      <p:sp>
        <p:nvSpPr>
          <p:cNvPr id="42" name="Oval 41"/>
          <p:cNvSpPr/>
          <p:nvPr/>
        </p:nvSpPr>
        <p:spPr>
          <a:xfrm>
            <a:off x="1770460" y="3771900"/>
            <a:ext cx="738188" cy="738188"/>
          </a:xfrm>
          <a:prstGeom prst="ellipse">
            <a:avLst/>
          </a:prstGeom>
          <a:solidFill>
            <a:schemeClr val="bg2"/>
          </a:solidFill>
          <a:ln>
            <a:solidFill>
              <a:srgbClr val="00683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en-US"/>
          </a:p>
        </p:txBody>
      </p:sp>
      <p:sp>
        <p:nvSpPr>
          <p:cNvPr id="43" name="Oval 42"/>
          <p:cNvSpPr/>
          <p:nvPr/>
        </p:nvSpPr>
        <p:spPr>
          <a:xfrm>
            <a:off x="3089672" y="2812256"/>
            <a:ext cx="738188" cy="738188"/>
          </a:xfrm>
          <a:prstGeom prst="ellipse">
            <a:avLst/>
          </a:prstGeom>
          <a:solidFill>
            <a:schemeClr val="bg2"/>
          </a:solidFill>
          <a:ln>
            <a:solidFill>
              <a:srgbClr val="00683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en-US"/>
          </a:p>
        </p:txBody>
      </p:sp>
      <p:sp>
        <p:nvSpPr>
          <p:cNvPr id="44" name="Oval 43"/>
          <p:cNvSpPr/>
          <p:nvPr/>
        </p:nvSpPr>
        <p:spPr>
          <a:xfrm>
            <a:off x="7123510" y="2027635"/>
            <a:ext cx="738188" cy="738188"/>
          </a:xfrm>
          <a:prstGeom prst="ellipse">
            <a:avLst/>
          </a:prstGeom>
          <a:solidFill>
            <a:schemeClr val="bg2"/>
          </a:solidFill>
          <a:ln>
            <a:solidFill>
              <a:srgbClr val="00683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en-US"/>
          </a:p>
        </p:txBody>
      </p:sp>
      <p:sp>
        <p:nvSpPr>
          <p:cNvPr id="27663" name="Title 3"/>
          <p:cNvSpPr>
            <a:spLocks noGrp="1"/>
          </p:cNvSpPr>
          <p:nvPr>
            <p:ph type="title" idx="4294967295"/>
          </p:nvPr>
        </p:nvSpPr>
        <p:spPr>
          <a:xfrm>
            <a:off x="0" y="368300"/>
            <a:ext cx="5210175" cy="596900"/>
          </a:xfrm>
        </p:spPr>
        <p:txBody>
          <a:bodyPr/>
          <a:lstStyle/>
          <a:p>
            <a:r>
              <a:rPr lang="en-US" sz="2400">
                <a:latin typeface="Arial" charset="0"/>
              </a:rPr>
              <a:t>QOV = Volume Outside Largest Leg</a:t>
            </a:r>
          </a:p>
        </p:txBody>
      </p:sp>
      <p:pic>
        <p:nvPicPr>
          <p:cNvPr id="27670" name="Picture 15"/>
          <p:cNvPicPr>
            <a:picLocks noChangeAspect="1"/>
          </p:cNvPicPr>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rcRect r="63341"/>
          <a:stretch>
            <a:fillRect/>
          </a:stretch>
        </p:blipFill>
        <p:spPr bwMode="auto">
          <a:xfrm>
            <a:off x="1913335" y="2561412"/>
            <a:ext cx="345281" cy="9786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665" name="TextBox 21"/>
          <p:cNvSpPr txBox="1">
            <a:spLocks noChangeArrowheads="1"/>
          </p:cNvSpPr>
          <p:nvPr/>
        </p:nvSpPr>
        <p:spPr bwMode="auto">
          <a:xfrm>
            <a:off x="1464469" y="2044303"/>
            <a:ext cx="1089422" cy="346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r>
              <a:rPr lang="en-US"/>
              <a:t>6000 PGV</a:t>
            </a:r>
          </a:p>
        </p:txBody>
      </p:sp>
      <p:sp>
        <p:nvSpPr>
          <p:cNvPr id="27666" name="TextBox 22"/>
          <p:cNvSpPr txBox="1">
            <a:spLocks noChangeArrowheads="1"/>
          </p:cNvSpPr>
          <p:nvPr/>
        </p:nvSpPr>
        <p:spPr bwMode="auto">
          <a:xfrm>
            <a:off x="5095875" y="2388394"/>
            <a:ext cx="1082279" cy="346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r>
              <a:rPr lang="en-US"/>
              <a:t>3000 PGV</a:t>
            </a:r>
          </a:p>
        </p:txBody>
      </p:sp>
      <p:sp>
        <p:nvSpPr>
          <p:cNvPr id="27667" name="TextBox 23"/>
          <p:cNvSpPr txBox="1">
            <a:spLocks noChangeArrowheads="1"/>
          </p:cNvSpPr>
          <p:nvPr/>
        </p:nvSpPr>
        <p:spPr bwMode="auto">
          <a:xfrm>
            <a:off x="759619" y="3037285"/>
            <a:ext cx="1082279" cy="346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r>
              <a:rPr lang="en-US"/>
              <a:t>5000 PGV</a:t>
            </a:r>
          </a:p>
        </p:txBody>
      </p:sp>
      <p:sp>
        <p:nvSpPr>
          <p:cNvPr id="27668" name="TextBox 24"/>
          <p:cNvSpPr txBox="1">
            <a:spLocks noChangeArrowheads="1"/>
          </p:cNvSpPr>
          <p:nvPr/>
        </p:nvSpPr>
        <p:spPr bwMode="auto">
          <a:xfrm>
            <a:off x="1899048" y="1471613"/>
            <a:ext cx="1902619" cy="623248"/>
          </a:xfrm>
          <a:prstGeom prst="rect">
            <a:avLst/>
          </a:prstGeom>
          <a:solidFill>
            <a:srgbClr val="00683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r>
              <a:rPr lang="en-US">
                <a:solidFill>
                  <a:schemeClr val="bg2"/>
                </a:solidFill>
              </a:rPr>
              <a:t>Largest Leg = 20,000</a:t>
            </a:r>
          </a:p>
        </p:txBody>
      </p:sp>
      <p:sp>
        <p:nvSpPr>
          <p:cNvPr id="27669" name="TextBox 26"/>
          <p:cNvSpPr txBox="1">
            <a:spLocks noChangeArrowheads="1"/>
          </p:cNvSpPr>
          <p:nvPr/>
        </p:nvSpPr>
        <p:spPr bwMode="auto">
          <a:xfrm>
            <a:off x="3920729" y="4136232"/>
            <a:ext cx="1715690" cy="346472"/>
          </a:xfrm>
          <a:prstGeom prst="rect">
            <a:avLst/>
          </a:prstGeom>
          <a:solidFill>
            <a:srgbClr val="00683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pPr algn="ctr"/>
            <a:r>
              <a:rPr lang="en-US">
                <a:solidFill>
                  <a:schemeClr val="bg2"/>
                </a:solidFill>
              </a:rPr>
              <a:t>OV = 35,000</a:t>
            </a:r>
          </a:p>
        </p:txBody>
      </p:sp>
      <p:sp>
        <p:nvSpPr>
          <p:cNvPr id="2" name="TextBox 27"/>
          <p:cNvSpPr txBox="1">
            <a:spLocks noChangeArrowheads="1"/>
          </p:cNvSpPr>
          <p:nvPr/>
        </p:nvSpPr>
        <p:spPr bwMode="auto">
          <a:xfrm>
            <a:off x="6660357" y="1441847"/>
            <a:ext cx="1569244" cy="300038"/>
          </a:xfrm>
          <a:prstGeom prst="rect">
            <a:avLst/>
          </a:prstGeom>
          <a:solidFill>
            <a:srgbClr val="00683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r>
              <a:rPr lang="en-US" sz="1500">
                <a:solidFill>
                  <a:schemeClr val="bg2"/>
                </a:solidFill>
              </a:rPr>
              <a:t>QOV = 15,000</a:t>
            </a:r>
          </a:p>
        </p:txBody>
      </p:sp>
      <p:pic>
        <p:nvPicPr>
          <p:cNvPr id="27679" name="Picture 25"/>
          <p:cNvPicPr>
            <a:picLocks noChangeAspect="1"/>
          </p:cNvPicPr>
          <p:nvPr/>
        </p:nvPicPr>
        <p:blipFill>
          <a:blip r:embed="rId4">
            <a:duotone>
              <a:prstClr val="black"/>
              <a:schemeClr val="bg1">
                <a:lumMod val="50000"/>
                <a:tint val="45000"/>
                <a:satMod val="400000"/>
              </a:schemeClr>
            </a:duotone>
            <a:extLst>
              <a:ext uri="{28A0092B-C50C-407E-A947-70E740481C1C}">
                <a14:useLocalDpi xmlns:a14="http://schemas.microsoft.com/office/drawing/2010/main" val="0"/>
              </a:ext>
            </a:extLst>
          </a:blip>
          <a:srcRect/>
          <a:stretch>
            <a:fillRect/>
          </a:stretch>
        </p:blipFill>
        <p:spPr bwMode="auto">
          <a:xfrm>
            <a:off x="1927622" y="3687743"/>
            <a:ext cx="246459" cy="753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672" name="TextBox 28"/>
          <p:cNvSpPr txBox="1">
            <a:spLocks noChangeArrowheads="1"/>
          </p:cNvSpPr>
          <p:nvPr/>
        </p:nvSpPr>
        <p:spPr bwMode="auto">
          <a:xfrm>
            <a:off x="759619" y="4025504"/>
            <a:ext cx="1082279" cy="346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r>
              <a:rPr lang="en-US"/>
              <a:t>7000 PGV</a:t>
            </a:r>
          </a:p>
        </p:txBody>
      </p:sp>
      <p:pic>
        <p:nvPicPr>
          <p:cNvPr id="27673" name="Picture 31"/>
          <p:cNvPicPr>
            <a:picLocks noChangeAspect="1"/>
          </p:cNvPicPr>
          <p:nvPr/>
        </p:nvPicPr>
        <p:blipFill>
          <a:blip r:embed="rId3">
            <a:extLst>
              <a:ext uri="{28A0092B-C50C-407E-A947-70E740481C1C}">
                <a14:useLocalDpi xmlns:a14="http://schemas.microsoft.com/office/drawing/2010/main" val="0"/>
              </a:ext>
            </a:extLst>
          </a:blip>
          <a:srcRect r="63341"/>
          <a:stretch>
            <a:fillRect/>
          </a:stretch>
        </p:blipFill>
        <p:spPr bwMode="auto">
          <a:xfrm>
            <a:off x="3244454" y="2562225"/>
            <a:ext cx="344090" cy="9786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674" name="TextBox 32"/>
          <p:cNvSpPr txBox="1">
            <a:spLocks noChangeArrowheads="1"/>
          </p:cNvSpPr>
          <p:nvPr/>
        </p:nvSpPr>
        <p:spPr bwMode="auto">
          <a:xfrm>
            <a:off x="3007519" y="3558778"/>
            <a:ext cx="1082279" cy="346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r>
              <a:rPr lang="en-US"/>
              <a:t>2000 PGV</a:t>
            </a:r>
          </a:p>
        </p:txBody>
      </p:sp>
      <p:pic>
        <p:nvPicPr>
          <p:cNvPr id="27675" name="Picture 3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31882" y="1838325"/>
            <a:ext cx="275035" cy="8453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676" name="TextBox 34"/>
          <p:cNvSpPr txBox="1">
            <a:spLocks noChangeArrowheads="1"/>
          </p:cNvSpPr>
          <p:nvPr/>
        </p:nvSpPr>
        <p:spPr bwMode="auto">
          <a:xfrm>
            <a:off x="7902179" y="2370535"/>
            <a:ext cx="1082278" cy="346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r>
              <a:rPr lang="en-US"/>
              <a:t>4000 PGV</a:t>
            </a:r>
          </a:p>
        </p:txBody>
      </p:sp>
      <p:sp>
        <p:nvSpPr>
          <p:cNvPr id="54" name="Oval 53"/>
          <p:cNvSpPr/>
          <p:nvPr/>
        </p:nvSpPr>
        <p:spPr>
          <a:xfrm>
            <a:off x="6122193" y="2027635"/>
            <a:ext cx="738188" cy="738188"/>
          </a:xfrm>
          <a:prstGeom prst="ellipse">
            <a:avLst/>
          </a:prstGeom>
          <a:solidFill>
            <a:schemeClr val="bg2"/>
          </a:solidFill>
          <a:ln>
            <a:solidFill>
              <a:srgbClr val="00683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en-US"/>
          </a:p>
        </p:txBody>
      </p:sp>
      <p:sp>
        <p:nvSpPr>
          <p:cNvPr id="56" name="Oval 55"/>
          <p:cNvSpPr/>
          <p:nvPr/>
        </p:nvSpPr>
        <p:spPr>
          <a:xfrm>
            <a:off x="2433637" y="2027635"/>
            <a:ext cx="738188" cy="738188"/>
          </a:xfrm>
          <a:prstGeom prst="ellipse">
            <a:avLst/>
          </a:prstGeom>
          <a:solidFill>
            <a:schemeClr val="bg2"/>
          </a:solidFill>
          <a:ln>
            <a:solidFill>
              <a:srgbClr val="00683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en-US"/>
          </a:p>
        </p:txBody>
      </p:sp>
      <p:pic>
        <p:nvPicPr>
          <p:cNvPr id="3" name="Picture 3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696766" y="1840706"/>
            <a:ext cx="245269" cy="753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8" name="Oval 57"/>
          <p:cNvSpPr/>
          <p:nvPr/>
        </p:nvSpPr>
        <p:spPr>
          <a:xfrm>
            <a:off x="6122193" y="3038475"/>
            <a:ext cx="738188" cy="738188"/>
          </a:xfrm>
          <a:prstGeom prst="ellipse">
            <a:avLst/>
          </a:prstGeom>
          <a:solidFill>
            <a:schemeClr val="bg2"/>
          </a:solidFill>
          <a:ln>
            <a:solidFill>
              <a:srgbClr val="00683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en-US"/>
          </a:p>
        </p:txBody>
      </p:sp>
      <p:pic>
        <p:nvPicPr>
          <p:cNvPr id="60" name="Picture 31"/>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rcRect r="63341"/>
          <a:stretch>
            <a:fillRect/>
          </a:stretch>
        </p:blipFill>
        <p:spPr bwMode="auto">
          <a:xfrm>
            <a:off x="6146347" y="2849387"/>
            <a:ext cx="344090" cy="9786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682"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81738" y="1881188"/>
            <a:ext cx="325041" cy="8679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683" name="TextBox 22"/>
          <p:cNvSpPr txBox="1">
            <a:spLocks noChangeArrowheads="1"/>
          </p:cNvSpPr>
          <p:nvPr/>
        </p:nvSpPr>
        <p:spPr bwMode="auto">
          <a:xfrm>
            <a:off x="5095875" y="3259932"/>
            <a:ext cx="1082279" cy="346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r>
              <a:rPr lang="en-US"/>
              <a:t>5000 PGV</a:t>
            </a:r>
          </a:p>
        </p:txBody>
      </p:sp>
      <p:cxnSp>
        <p:nvCxnSpPr>
          <p:cNvPr id="62" name="Straight Connector 61"/>
          <p:cNvCxnSpPr/>
          <p:nvPr/>
        </p:nvCxnSpPr>
        <p:spPr>
          <a:xfrm>
            <a:off x="5491163" y="1587104"/>
            <a:ext cx="1940719" cy="454819"/>
          </a:xfrm>
          <a:prstGeom prst="line">
            <a:avLst/>
          </a:prstGeom>
          <a:ln w="41275" cap="rnd">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7" name="Oval 46"/>
          <p:cNvSpPr/>
          <p:nvPr/>
        </p:nvSpPr>
        <p:spPr>
          <a:xfrm>
            <a:off x="4527947" y="1288257"/>
            <a:ext cx="998934" cy="998935"/>
          </a:xfrm>
          <a:prstGeom prst="ellipse">
            <a:avLst/>
          </a:prstGeom>
          <a:solidFill>
            <a:schemeClr val="bg2"/>
          </a:solidFill>
          <a:ln>
            <a:solidFill>
              <a:srgbClr val="00683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en-US"/>
          </a:p>
        </p:txBody>
      </p:sp>
      <p:pic>
        <p:nvPicPr>
          <p:cNvPr id="27686" name="Picture 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92279" y="940594"/>
            <a:ext cx="466725" cy="12882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74298156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a:xfrm>
            <a:off x="581025" y="1151335"/>
            <a:ext cx="7987904" cy="3436144"/>
          </a:xfrm>
          <a:prstGeom prst="roundRect">
            <a:avLst>
              <a:gd name="adj" fmla="val 7082"/>
            </a:avLst>
          </a:prstGeom>
          <a:noFill/>
          <a:ln w="76200" cap="rnd">
            <a:solidFill>
              <a:schemeClr val="accent2">
                <a:lumMod val="20000"/>
                <a:lumOff val="8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en-US"/>
          </a:p>
        </p:txBody>
      </p:sp>
      <p:sp>
        <p:nvSpPr>
          <p:cNvPr id="38" name="Rounded Rectangle 37"/>
          <p:cNvSpPr/>
          <p:nvPr/>
        </p:nvSpPr>
        <p:spPr>
          <a:xfrm>
            <a:off x="4254104" y="916782"/>
            <a:ext cx="4629150" cy="2274094"/>
          </a:xfrm>
          <a:prstGeom prst="roundRect">
            <a:avLst>
              <a:gd name="adj" fmla="val 8814"/>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en-US"/>
          </a:p>
        </p:txBody>
      </p:sp>
      <p:cxnSp>
        <p:nvCxnSpPr>
          <p:cNvPr id="15" name="Straight Connector 14"/>
          <p:cNvCxnSpPr/>
          <p:nvPr/>
        </p:nvCxnSpPr>
        <p:spPr>
          <a:xfrm>
            <a:off x="2684860" y="2868217"/>
            <a:ext cx="0" cy="697706"/>
          </a:xfrm>
          <a:prstGeom prst="line">
            <a:avLst/>
          </a:prstGeom>
          <a:ln w="41275" cap="rnd">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413772" y="1926431"/>
            <a:ext cx="813197" cy="486966"/>
          </a:xfrm>
          <a:prstGeom prst="line">
            <a:avLst/>
          </a:prstGeom>
          <a:ln w="41275" cap="rnd">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2982516" y="1868091"/>
            <a:ext cx="1654969" cy="656034"/>
          </a:xfrm>
          <a:prstGeom prst="line">
            <a:avLst/>
          </a:prstGeom>
          <a:ln w="41275" cap="rnd">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4527947" y="1288257"/>
            <a:ext cx="998934" cy="998935"/>
          </a:xfrm>
          <a:prstGeom prst="ellipse">
            <a:avLst/>
          </a:prstGeom>
          <a:solidFill>
            <a:schemeClr val="bg2"/>
          </a:solidFill>
          <a:ln>
            <a:solidFill>
              <a:srgbClr val="00683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en-US"/>
          </a:p>
        </p:txBody>
      </p:sp>
      <p:pic>
        <p:nvPicPr>
          <p:cNvPr id="26632"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92279" y="940594"/>
            <a:ext cx="466725" cy="12882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633" name="Title 3"/>
          <p:cNvSpPr>
            <a:spLocks noGrp="1"/>
          </p:cNvSpPr>
          <p:nvPr>
            <p:ph type="title" idx="4294967295"/>
          </p:nvPr>
        </p:nvSpPr>
        <p:spPr>
          <a:xfrm>
            <a:off x="0" y="474663"/>
            <a:ext cx="5089525" cy="385762"/>
          </a:xfrm>
        </p:spPr>
        <p:txBody>
          <a:bodyPr>
            <a:normAutofit fontScale="90000"/>
          </a:bodyPr>
          <a:lstStyle/>
          <a:p>
            <a:r>
              <a:rPr lang="en-US" sz="2400">
                <a:latin typeface="Arial" charset="0"/>
              </a:rPr>
              <a:t>QOV = Volume Outside Largest Leg</a:t>
            </a:r>
          </a:p>
        </p:txBody>
      </p:sp>
      <p:sp>
        <p:nvSpPr>
          <p:cNvPr id="34" name="Oval 33"/>
          <p:cNvSpPr/>
          <p:nvPr/>
        </p:nvSpPr>
        <p:spPr>
          <a:xfrm>
            <a:off x="2278857" y="3475435"/>
            <a:ext cx="778669" cy="778669"/>
          </a:xfrm>
          <a:prstGeom prst="ellipse">
            <a:avLst/>
          </a:prstGeom>
          <a:solidFill>
            <a:schemeClr val="bg2"/>
          </a:solidFill>
          <a:ln>
            <a:solidFill>
              <a:srgbClr val="00683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en-US"/>
          </a:p>
        </p:txBody>
      </p:sp>
      <p:sp>
        <p:nvSpPr>
          <p:cNvPr id="26" name="Oval 25"/>
          <p:cNvSpPr/>
          <p:nvPr/>
        </p:nvSpPr>
        <p:spPr>
          <a:xfrm>
            <a:off x="2268141" y="2185988"/>
            <a:ext cx="778669" cy="778669"/>
          </a:xfrm>
          <a:prstGeom prst="ellipse">
            <a:avLst/>
          </a:prstGeom>
          <a:solidFill>
            <a:schemeClr val="bg2"/>
          </a:solidFill>
          <a:ln>
            <a:solidFill>
              <a:srgbClr val="00683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en-US"/>
          </a:p>
        </p:txBody>
      </p:sp>
      <p:sp>
        <p:nvSpPr>
          <p:cNvPr id="32" name="Oval 31"/>
          <p:cNvSpPr/>
          <p:nvPr/>
        </p:nvSpPr>
        <p:spPr>
          <a:xfrm>
            <a:off x="6113860" y="2185988"/>
            <a:ext cx="777478" cy="778669"/>
          </a:xfrm>
          <a:prstGeom prst="ellipse">
            <a:avLst/>
          </a:prstGeom>
          <a:solidFill>
            <a:schemeClr val="bg2"/>
          </a:solidFill>
          <a:ln>
            <a:solidFill>
              <a:srgbClr val="00683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en-US"/>
          </a:p>
        </p:txBody>
      </p:sp>
      <p:pic>
        <p:nvPicPr>
          <p:cNvPr id="26637"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5538" y="3389710"/>
            <a:ext cx="314325" cy="9655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638"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461022" y="1963341"/>
            <a:ext cx="361950" cy="966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639" name="Picture 15"/>
          <p:cNvPicPr>
            <a:picLocks noChangeAspect="1"/>
          </p:cNvPicPr>
          <p:nvPr/>
        </p:nvPicPr>
        <p:blipFill>
          <a:blip r:embed="rId6">
            <a:extLst>
              <a:ext uri="{28A0092B-C50C-407E-A947-70E740481C1C}">
                <a14:useLocalDpi xmlns:a14="http://schemas.microsoft.com/office/drawing/2010/main" val="0"/>
              </a:ext>
            </a:extLst>
          </a:blip>
          <a:srcRect r="63341"/>
          <a:stretch>
            <a:fillRect/>
          </a:stretch>
        </p:blipFill>
        <p:spPr bwMode="auto">
          <a:xfrm>
            <a:off x="6280547" y="1894285"/>
            <a:ext cx="389334" cy="1104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640" name="TextBox 16"/>
          <p:cNvSpPr txBox="1">
            <a:spLocks noChangeArrowheads="1"/>
          </p:cNvSpPr>
          <p:nvPr/>
        </p:nvSpPr>
        <p:spPr bwMode="auto">
          <a:xfrm>
            <a:off x="5414962" y="998935"/>
            <a:ext cx="1310879" cy="623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r>
              <a:rPr lang="en-US" b="1"/>
              <a:t>Coordinator</a:t>
            </a:r>
          </a:p>
          <a:p>
            <a:r>
              <a:rPr lang="en-US"/>
              <a:t>2500 PGV</a:t>
            </a:r>
          </a:p>
        </p:txBody>
      </p:sp>
      <p:sp>
        <p:nvSpPr>
          <p:cNvPr id="26641" name="TextBox 21"/>
          <p:cNvSpPr txBox="1">
            <a:spLocks noChangeArrowheads="1"/>
          </p:cNvSpPr>
          <p:nvPr/>
        </p:nvSpPr>
        <p:spPr bwMode="auto">
          <a:xfrm>
            <a:off x="1304925" y="2380060"/>
            <a:ext cx="1082279" cy="346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r>
              <a:rPr lang="en-US"/>
              <a:t>3000 PGV</a:t>
            </a:r>
          </a:p>
        </p:txBody>
      </p:sp>
      <p:sp>
        <p:nvSpPr>
          <p:cNvPr id="26642" name="TextBox 22"/>
          <p:cNvSpPr txBox="1">
            <a:spLocks noChangeArrowheads="1"/>
          </p:cNvSpPr>
          <p:nvPr/>
        </p:nvSpPr>
        <p:spPr bwMode="auto">
          <a:xfrm>
            <a:off x="6981825" y="2431257"/>
            <a:ext cx="1082279" cy="346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r>
              <a:rPr lang="en-US"/>
              <a:t>2000 PGV</a:t>
            </a:r>
          </a:p>
        </p:txBody>
      </p:sp>
      <p:sp>
        <p:nvSpPr>
          <p:cNvPr id="26643" name="TextBox 23"/>
          <p:cNvSpPr txBox="1">
            <a:spLocks noChangeArrowheads="1"/>
          </p:cNvSpPr>
          <p:nvPr/>
        </p:nvSpPr>
        <p:spPr bwMode="auto">
          <a:xfrm>
            <a:off x="1253729" y="3684985"/>
            <a:ext cx="1083469" cy="346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r>
              <a:rPr lang="en-US"/>
              <a:t>2000 PGV</a:t>
            </a:r>
          </a:p>
        </p:txBody>
      </p:sp>
      <p:sp>
        <p:nvSpPr>
          <p:cNvPr id="26644" name="TextBox 40"/>
          <p:cNvSpPr txBox="1">
            <a:spLocks noChangeArrowheads="1"/>
          </p:cNvSpPr>
          <p:nvPr/>
        </p:nvSpPr>
        <p:spPr bwMode="auto">
          <a:xfrm>
            <a:off x="1683544" y="1473994"/>
            <a:ext cx="1785938" cy="623248"/>
          </a:xfrm>
          <a:prstGeom prst="rect">
            <a:avLst/>
          </a:prstGeom>
          <a:solidFill>
            <a:srgbClr val="00683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r>
              <a:rPr lang="en-US">
                <a:solidFill>
                  <a:schemeClr val="bg2"/>
                </a:solidFill>
              </a:rPr>
              <a:t>Largest Leg = 5000 </a:t>
            </a:r>
          </a:p>
        </p:txBody>
      </p:sp>
      <p:sp>
        <p:nvSpPr>
          <p:cNvPr id="26645" name="TextBox 41"/>
          <p:cNvSpPr txBox="1">
            <a:spLocks noChangeArrowheads="1"/>
          </p:cNvSpPr>
          <p:nvPr/>
        </p:nvSpPr>
        <p:spPr bwMode="auto">
          <a:xfrm>
            <a:off x="3924300" y="4140994"/>
            <a:ext cx="1715691" cy="346472"/>
          </a:xfrm>
          <a:prstGeom prst="rect">
            <a:avLst/>
          </a:prstGeom>
          <a:solidFill>
            <a:srgbClr val="00683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pPr algn="ctr"/>
            <a:r>
              <a:rPr lang="en-US">
                <a:solidFill>
                  <a:schemeClr val="bg2"/>
                </a:solidFill>
              </a:rPr>
              <a:t>OV = 9500</a:t>
            </a:r>
          </a:p>
        </p:txBody>
      </p:sp>
      <p:sp>
        <p:nvSpPr>
          <p:cNvPr id="26646" name="TextBox 42"/>
          <p:cNvSpPr txBox="1">
            <a:spLocks noChangeArrowheads="1"/>
          </p:cNvSpPr>
          <p:nvPr/>
        </p:nvSpPr>
        <p:spPr bwMode="auto">
          <a:xfrm>
            <a:off x="6667500" y="1441847"/>
            <a:ext cx="1562100" cy="300038"/>
          </a:xfrm>
          <a:prstGeom prst="rect">
            <a:avLst/>
          </a:prstGeom>
          <a:solidFill>
            <a:srgbClr val="00683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r>
              <a:rPr lang="en-US" sz="1500">
                <a:solidFill>
                  <a:schemeClr val="bg2"/>
                </a:solidFill>
              </a:rPr>
              <a:t>QOV = 4500</a:t>
            </a:r>
          </a:p>
        </p:txBody>
      </p:sp>
    </p:spTree>
    <p:custDataLst>
      <p:tags r:id="rId1"/>
    </p:custDataLst>
    <p:extLst>
      <p:ext uri="{BB962C8B-B14F-4D97-AF65-F5344CB8AC3E}">
        <p14:creationId xmlns:p14="http://schemas.microsoft.com/office/powerpoint/2010/main" val="25474063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193272"/>
            <a:ext cx="9143999" cy="5336772"/>
          </a:xfrm>
          <a:prstGeom prst="rect">
            <a:avLst/>
          </a:prstGeom>
        </p:spPr>
      </p:pic>
      <p:sp>
        <p:nvSpPr>
          <p:cNvPr id="2" name="Title 1"/>
          <p:cNvSpPr>
            <a:spLocks noGrp="1"/>
          </p:cNvSpPr>
          <p:nvPr>
            <p:ph type="ctrTitle"/>
          </p:nvPr>
        </p:nvSpPr>
        <p:spPr>
          <a:xfrm>
            <a:off x="922866" y="1303868"/>
            <a:ext cx="7772400" cy="3193256"/>
          </a:xfrm>
        </p:spPr>
        <p:txBody>
          <a:bodyPr>
            <a:noAutofit/>
          </a:bodyPr>
          <a:lstStyle/>
          <a:p>
            <a:r>
              <a:rPr lang="en-US" sz="2800" dirty="0"/>
              <a:t>"Twenty years from now, you will be more disappointed by the things you didn't </a:t>
            </a:r>
            <a:r>
              <a:rPr lang="en-US" sz="2800" dirty="0" smtClean="0"/>
              <a:t>do</a:t>
            </a:r>
            <a:r>
              <a:rPr lang="mr-IN" sz="2800" dirty="0" smtClean="0"/>
              <a:t>…</a:t>
            </a:r>
            <a:r>
              <a:rPr lang="en-US" sz="2800" dirty="0" smtClean="0"/>
              <a:t>		 </a:t>
            </a:r>
            <a:r>
              <a:rPr lang="en-US" sz="2800" dirty="0"/>
              <a:t>than by the ones you did do.  </a:t>
            </a:r>
            <a:r>
              <a:rPr lang="en-US" sz="2800" dirty="0" smtClean="0"/>
              <a:t/>
            </a:r>
            <a:br>
              <a:rPr lang="en-US" sz="2800" dirty="0" smtClean="0"/>
            </a:br>
            <a:r>
              <a:rPr lang="en-US" sz="2800" dirty="0" smtClean="0"/>
              <a:t>So </a:t>
            </a:r>
            <a:r>
              <a:rPr lang="en-US" sz="2800" dirty="0"/>
              <a:t>throw off the bowlines.  </a:t>
            </a:r>
            <a:r>
              <a:rPr lang="en-US" sz="2800" dirty="0" smtClean="0"/>
              <a:t/>
            </a:r>
            <a:br>
              <a:rPr lang="en-US" sz="2800" dirty="0" smtClean="0"/>
            </a:br>
            <a:r>
              <a:rPr lang="en-US" sz="2800" dirty="0" smtClean="0"/>
              <a:t>Sail </a:t>
            </a:r>
            <a:r>
              <a:rPr lang="en-US" sz="2800" dirty="0"/>
              <a:t>away from the safe harbor.  </a:t>
            </a:r>
            <a:r>
              <a:rPr lang="en-US" sz="2800" dirty="0" smtClean="0"/>
              <a:t/>
            </a:r>
            <a:br>
              <a:rPr lang="en-US" sz="2800" dirty="0" smtClean="0"/>
            </a:br>
            <a:r>
              <a:rPr lang="en-US" sz="2800" dirty="0" smtClean="0"/>
              <a:t>Catch </a:t>
            </a:r>
            <a:r>
              <a:rPr lang="en-US" sz="2800" dirty="0"/>
              <a:t>the trade winds in your sails.  </a:t>
            </a:r>
            <a:r>
              <a:rPr lang="en-US" sz="2800" dirty="0" smtClean="0"/>
              <a:t/>
            </a:r>
            <a:br>
              <a:rPr lang="en-US" sz="2800" dirty="0" smtClean="0"/>
            </a:br>
            <a:r>
              <a:rPr lang="en-US" sz="2800" dirty="0" smtClean="0"/>
              <a:t>Dream</a:t>
            </a:r>
            <a:r>
              <a:rPr lang="en-US" sz="2800" dirty="0"/>
              <a:t>!  </a:t>
            </a:r>
            <a:r>
              <a:rPr lang="en-US" sz="2800" dirty="0" smtClean="0"/>
              <a:t/>
            </a:r>
            <a:br>
              <a:rPr lang="en-US" sz="2800" dirty="0" smtClean="0"/>
            </a:br>
            <a:r>
              <a:rPr lang="en-US" sz="2800" dirty="0" smtClean="0"/>
              <a:t>Discover </a:t>
            </a:r>
            <a:r>
              <a:rPr lang="en-US" sz="2800" dirty="0"/>
              <a:t>how great you can become</a:t>
            </a:r>
            <a:r>
              <a:rPr lang="en-US" sz="2800" dirty="0" smtClean="0"/>
              <a:t>.”</a:t>
            </a:r>
            <a:r>
              <a:rPr lang="en-US" sz="2800" dirty="0"/>
              <a:t/>
            </a:r>
            <a:br>
              <a:rPr lang="en-US" sz="2800" dirty="0"/>
            </a:br>
            <a:r>
              <a:rPr lang="en-US" sz="2800" dirty="0"/>
              <a:t>                              H. Jackson Brown</a:t>
            </a:r>
            <a:br>
              <a:rPr lang="en-US" sz="2800" dirty="0"/>
            </a:br>
            <a:endParaRPr lang="en-US" sz="2800" dirty="0"/>
          </a:p>
        </p:txBody>
      </p:sp>
    </p:spTree>
    <p:extLst>
      <p:ext uri="{BB962C8B-B14F-4D97-AF65-F5344CB8AC3E}">
        <p14:creationId xmlns:p14="http://schemas.microsoft.com/office/powerpoint/2010/main" val="2879746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23185" y="-159543"/>
            <a:ext cx="4714875" cy="1926431"/>
          </a:xfrm>
          <a:prstGeom prst="rect">
            <a:avLst/>
          </a:prstGeom>
        </p:spPr>
        <p:txBody>
          <a:bodyPr lIns="91436" tIns="45718" rIns="91436" bIns="45718">
            <a:spAutoFit/>
          </a:bodyPr>
          <a:lstStyle/>
          <a:p>
            <a:pPr eaLnBrk="1" hangingPunct="1">
              <a:defRPr/>
            </a:pPr>
            <a:r>
              <a:rPr lang="en-US" sz="3300" b="1">
                <a:solidFill>
                  <a:schemeClr val="bg1"/>
                </a:solidFill>
                <a:effectLst>
                  <a:outerShdw blurRad="38100" dist="38100" dir="2700000" algn="tl">
                    <a:srgbClr val="DDDDDD"/>
                  </a:outerShdw>
                </a:effectLst>
              </a:rPr>
              <a:t>2017 TOP ACHIEVERS INTERNATIONAL TRIP</a:t>
            </a:r>
            <a:r>
              <a:rPr lang="en-US" sz="4000" b="1">
                <a:solidFill>
                  <a:schemeClr val="bg1"/>
                </a:solidFill>
                <a:effectLst>
                  <a:outerShdw blurRad="38100" dist="38100" dir="2700000" algn="tl">
                    <a:srgbClr val="DDDDDD"/>
                  </a:outerShdw>
                </a:effectLst>
              </a:rPr>
              <a:t/>
            </a:r>
            <a:br>
              <a:rPr lang="en-US" sz="4000" b="1">
                <a:solidFill>
                  <a:schemeClr val="bg1"/>
                </a:solidFill>
                <a:effectLst>
                  <a:outerShdw blurRad="38100" dist="38100" dir="2700000" algn="tl">
                    <a:srgbClr val="DDDDDD"/>
                  </a:outerShdw>
                </a:effectLst>
              </a:rPr>
            </a:br>
            <a:r>
              <a:rPr lang="en-US" sz="3300" b="1">
                <a:solidFill>
                  <a:schemeClr val="bg1"/>
                </a:solidFill>
                <a:effectLst>
                  <a:outerShdw blurRad="38100" dist="38100" dir="2700000" algn="tl">
                    <a:srgbClr val="DDDDDD"/>
                  </a:outerShdw>
                </a:effectLst>
              </a:rPr>
              <a:t>Machu Picchu</a:t>
            </a:r>
            <a:br>
              <a:rPr lang="en-US" sz="3300" b="1">
                <a:solidFill>
                  <a:schemeClr val="bg1"/>
                </a:solidFill>
                <a:effectLst>
                  <a:outerShdw blurRad="38100" dist="38100" dir="2700000" algn="tl">
                    <a:srgbClr val="DDDDDD"/>
                  </a:outerShdw>
                </a:effectLst>
              </a:rPr>
            </a:br>
            <a:r>
              <a:rPr lang="en-US" sz="2100" b="1">
                <a:solidFill>
                  <a:schemeClr val="bg1"/>
                </a:solidFill>
                <a:effectLst>
                  <a:outerShdw blurRad="38100" dist="38100" dir="2700000" algn="tl">
                    <a:srgbClr val="DDDDDD"/>
                  </a:outerShdw>
                </a:effectLst>
              </a:rPr>
              <a:t>May 18</a:t>
            </a:r>
            <a:r>
              <a:rPr lang="en-US" sz="2100" b="1" baseline="30000">
                <a:solidFill>
                  <a:schemeClr val="bg1"/>
                </a:solidFill>
                <a:effectLst>
                  <a:outerShdw blurRad="38100" dist="38100" dir="2700000" algn="tl">
                    <a:srgbClr val="DDDDDD"/>
                  </a:outerShdw>
                </a:effectLst>
              </a:rPr>
              <a:t>–</a:t>
            </a:r>
            <a:r>
              <a:rPr lang="en-US" sz="2100" b="1">
                <a:solidFill>
                  <a:schemeClr val="bg1"/>
                </a:solidFill>
                <a:effectLst>
                  <a:outerShdw blurRad="38100" dist="38100" dir="2700000" algn="tl">
                    <a:srgbClr val="DDDDDD"/>
                  </a:outerShdw>
                </a:effectLst>
              </a:rPr>
              <a:t>23, 2017</a:t>
            </a:r>
          </a:p>
        </p:txBody>
      </p:sp>
      <p:pic>
        <p:nvPicPr>
          <p:cNvPr id="27650"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5953"/>
            <a:ext cx="9144000" cy="51375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1651344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a:xfrm>
            <a:off x="664369" y="415529"/>
            <a:ext cx="8489156" cy="475059"/>
          </a:xfrm>
        </p:spPr>
        <p:txBody>
          <a:bodyPr>
            <a:normAutofit fontScale="90000"/>
          </a:bodyPr>
          <a:lstStyle/>
          <a:p>
            <a:pPr eaLnBrk="1" hangingPunct="1"/>
            <a:r>
              <a:rPr lang="en-US" dirty="0">
                <a:latin typeface="Arial" charset="0"/>
              </a:rPr>
              <a:t>Top Achievers </a:t>
            </a:r>
            <a:r>
              <a:rPr lang="en-US" dirty="0" smtClean="0">
                <a:latin typeface="Arial" charset="0"/>
              </a:rPr>
              <a:t>Trip 2018 </a:t>
            </a:r>
            <a:r>
              <a:rPr lang="en-US" dirty="0">
                <a:latin typeface="Arial" charset="0"/>
              </a:rPr>
              <a:t>- China</a:t>
            </a:r>
          </a:p>
        </p:txBody>
      </p:sp>
      <p:sp>
        <p:nvSpPr>
          <p:cNvPr id="29698" name="Rectangle 3"/>
          <p:cNvSpPr>
            <a:spLocks noChangeArrowheads="1"/>
          </p:cNvSpPr>
          <p:nvPr/>
        </p:nvSpPr>
        <p:spPr bwMode="auto">
          <a:xfrm>
            <a:off x="684610" y="1014413"/>
            <a:ext cx="7759303" cy="1862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8" tIns="45719" rIns="91438" bIns="45719">
            <a:spAutoFit/>
          </a:bodyPr>
          <a:lstStyle/>
          <a:p>
            <a:pPr eaLnBrk="1" hangingPunct="1"/>
            <a:r>
              <a:rPr lang="en-US" sz="2000" b="1" dirty="0" smtClean="0"/>
              <a:t>		Qualification </a:t>
            </a:r>
            <a:r>
              <a:rPr lang="en-US" sz="2000" b="1" dirty="0"/>
              <a:t>Period: January 1, 2017 – December 31, 2017</a:t>
            </a:r>
          </a:p>
          <a:p>
            <a:pPr eaLnBrk="1" hangingPunct="1"/>
            <a:r>
              <a:rPr lang="en-US" sz="2000" b="1" dirty="0" smtClean="0"/>
              <a:t>					Trip </a:t>
            </a:r>
            <a:r>
              <a:rPr lang="en-US" sz="2000" b="1" dirty="0"/>
              <a:t>Dates: May 15-21, 2018</a:t>
            </a:r>
          </a:p>
          <a:p>
            <a:pPr eaLnBrk="1" hangingPunct="1"/>
            <a:endParaRPr lang="en-US" sz="2400" dirty="0"/>
          </a:p>
          <a:p>
            <a:pPr algn="ctr" eaLnBrk="1" hangingPunct="1"/>
            <a:r>
              <a:rPr lang="en-US" sz="3300" dirty="0" smtClean="0">
                <a:solidFill>
                  <a:srgbClr val="006835"/>
                </a:solidFill>
              </a:rPr>
              <a:t>“Year </a:t>
            </a:r>
            <a:r>
              <a:rPr lang="en-US" sz="3300" dirty="0">
                <a:solidFill>
                  <a:srgbClr val="006835"/>
                </a:solidFill>
              </a:rPr>
              <a:t>of the Key </a:t>
            </a:r>
            <a:r>
              <a:rPr lang="en-US" sz="3300" dirty="0" smtClean="0">
                <a:solidFill>
                  <a:srgbClr val="006835"/>
                </a:solidFill>
              </a:rPr>
              <a:t>Coordinator”</a:t>
            </a:r>
            <a:endParaRPr lang="en-US" b="1" dirty="0"/>
          </a:p>
          <a:p>
            <a:pPr eaLnBrk="1" hangingPunct="1"/>
            <a:endParaRPr lang="en-US" b="1" dirty="0">
              <a:solidFill>
                <a:srgbClr val="006835"/>
              </a:solidFill>
            </a:endParaRPr>
          </a:p>
        </p:txBody>
      </p:sp>
      <p:pic>
        <p:nvPicPr>
          <p:cNvPr id="29699"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645569"/>
            <a:ext cx="9144000" cy="39659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700"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2645569"/>
            <a:ext cx="4448926" cy="20497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p:nvPr/>
        </p:nvSpPr>
        <p:spPr>
          <a:xfrm>
            <a:off x="7946728" y="2289289"/>
            <a:ext cx="716863" cy="369332"/>
          </a:xfrm>
          <a:prstGeom prst="rect">
            <a:avLst/>
          </a:prstGeom>
          <a:noFill/>
        </p:spPr>
        <p:txBody>
          <a:bodyPr wrap="none" rtlCol="0">
            <a:spAutoFit/>
          </a:bodyPr>
          <a:lstStyle/>
          <a:p>
            <a:r>
              <a:rPr lang="en-US" dirty="0" smtClean="0"/>
              <a:t>Angie</a:t>
            </a:r>
            <a:endParaRPr lang="en-US" dirty="0"/>
          </a:p>
        </p:txBody>
      </p:sp>
    </p:spTree>
    <p:extLst>
      <p:ext uri="{BB962C8B-B14F-4D97-AF65-F5344CB8AC3E}">
        <p14:creationId xmlns:p14="http://schemas.microsoft.com/office/powerpoint/2010/main" val="24529069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69407" y="173990"/>
            <a:ext cx="5572584" cy="646331"/>
          </a:xfrm>
          <a:prstGeom prst="rect">
            <a:avLst/>
          </a:prstGeom>
          <a:noFill/>
          <a:ln>
            <a:solidFill>
              <a:srgbClr val="00B050"/>
            </a:solidFill>
          </a:ln>
        </p:spPr>
        <p:txBody>
          <a:bodyPr wrap="none" rtlCol="0">
            <a:spAutoFit/>
          </a:bodyPr>
          <a:lstStyle/>
          <a:p>
            <a:r>
              <a:rPr lang="en-US" sz="2800" dirty="0" smtClean="0"/>
              <a:t>Now onto The GREAT Wall of </a:t>
            </a:r>
            <a:r>
              <a:rPr lang="en-US" sz="3600" dirty="0" smtClean="0"/>
              <a:t>China</a:t>
            </a:r>
            <a:endParaRPr lang="en-US" sz="36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197" y="974509"/>
            <a:ext cx="3778203" cy="2269429"/>
          </a:xfrm>
          <a:prstGeom prst="rect">
            <a:avLst/>
          </a:prstGeom>
        </p:spPr>
      </p:pic>
      <p:sp>
        <p:nvSpPr>
          <p:cNvPr id="5" name="TextBox 4"/>
          <p:cNvSpPr txBox="1"/>
          <p:nvPr/>
        </p:nvSpPr>
        <p:spPr>
          <a:xfrm>
            <a:off x="4155699" y="974509"/>
            <a:ext cx="4835901" cy="2616101"/>
          </a:xfrm>
          <a:prstGeom prst="rect">
            <a:avLst/>
          </a:prstGeom>
          <a:noFill/>
        </p:spPr>
        <p:txBody>
          <a:bodyPr wrap="square" rtlCol="0">
            <a:spAutoFit/>
          </a:bodyPr>
          <a:lstStyle/>
          <a:p>
            <a:r>
              <a:rPr lang="en-US" sz="2800" dirty="0"/>
              <a:t>Top Achievers International </a:t>
            </a:r>
            <a:r>
              <a:rPr lang="en-US" sz="2800" dirty="0" smtClean="0"/>
              <a:t>Trip</a:t>
            </a:r>
          </a:p>
          <a:p>
            <a:r>
              <a:rPr lang="en-US" sz="2800" dirty="0" smtClean="0"/>
              <a:t> </a:t>
            </a:r>
            <a:r>
              <a:rPr lang="en-US" dirty="0" smtClean="0"/>
              <a:t>May </a:t>
            </a:r>
            <a:r>
              <a:rPr lang="en-US" dirty="0"/>
              <a:t>15-21, 2018</a:t>
            </a:r>
          </a:p>
          <a:p>
            <a:r>
              <a:rPr lang="en-US" dirty="0"/>
              <a:t>The 2018 Top Achievers International Trip takes you to China</a:t>
            </a:r>
            <a:r>
              <a:rPr lang="en-US" dirty="0" smtClean="0"/>
              <a:t>—</a:t>
            </a:r>
          </a:p>
          <a:p>
            <a:r>
              <a:rPr lang="en-US" dirty="0" smtClean="0"/>
              <a:t> 	--Beijing </a:t>
            </a:r>
            <a:r>
              <a:rPr lang="en-US" dirty="0"/>
              <a:t>and tour historic sites including one of the wonders of the ancient world – the Great Wall of China</a:t>
            </a:r>
            <a:r>
              <a:rPr lang="en-US" dirty="0" smtClean="0"/>
              <a:t>.</a:t>
            </a:r>
          </a:p>
          <a:p>
            <a:r>
              <a:rPr lang="en-US" dirty="0" smtClean="0"/>
              <a:t>	--Shanghai </a:t>
            </a:r>
          </a:p>
        </p:txBody>
      </p:sp>
      <p:sp>
        <p:nvSpPr>
          <p:cNvPr id="6" name="TextBox 5"/>
          <p:cNvSpPr txBox="1"/>
          <p:nvPr/>
        </p:nvSpPr>
        <p:spPr>
          <a:xfrm>
            <a:off x="554503" y="3600466"/>
            <a:ext cx="8115364" cy="1384995"/>
          </a:xfrm>
          <a:prstGeom prst="rect">
            <a:avLst/>
          </a:prstGeom>
          <a:noFill/>
        </p:spPr>
        <p:txBody>
          <a:bodyPr wrap="square" rtlCol="0">
            <a:spAutoFit/>
          </a:bodyPr>
          <a:lstStyle/>
          <a:p>
            <a:r>
              <a:rPr lang="en-US" b="1" dirty="0"/>
              <a:t>Qualification Period: </a:t>
            </a:r>
            <a:r>
              <a:rPr lang="en-US" b="1" dirty="0" smtClean="0"/>
              <a:t>1/1/17-12/31/17</a:t>
            </a:r>
          </a:p>
          <a:p>
            <a:r>
              <a:rPr lang="en-US" dirty="0"/>
              <a:t>To earn the China trip, </a:t>
            </a:r>
            <a:r>
              <a:rPr lang="en-US" sz="2400" b="1" dirty="0"/>
              <a:t>achieve </a:t>
            </a:r>
            <a:r>
              <a:rPr lang="en-US" sz="2400" b="1" dirty="0" smtClean="0"/>
              <a:t>the </a:t>
            </a:r>
            <a:r>
              <a:rPr lang="en-US" sz="2400" b="1" dirty="0"/>
              <a:t>Rank of Key Coordinator or above at any time during the 2017 Incentive period</a:t>
            </a:r>
            <a:r>
              <a:rPr lang="en-US" sz="2400" dirty="0"/>
              <a:t>, </a:t>
            </a:r>
            <a:r>
              <a:rPr lang="en-US" dirty="0"/>
              <a:t>and maintain for 3</a:t>
            </a:r>
            <a:r>
              <a:rPr lang="en-US" dirty="0" smtClean="0"/>
              <a:t> </a:t>
            </a:r>
            <a:r>
              <a:rPr lang="en-US" dirty="0"/>
              <a:t>additional consecutive months!</a:t>
            </a:r>
            <a:endParaRPr lang="en-US" b="1" dirty="0"/>
          </a:p>
        </p:txBody>
      </p:sp>
      <p:sp>
        <p:nvSpPr>
          <p:cNvPr id="2" name="TextBox 1"/>
          <p:cNvSpPr txBox="1"/>
          <p:nvPr/>
        </p:nvSpPr>
        <p:spPr>
          <a:xfrm>
            <a:off x="7558601" y="4821980"/>
            <a:ext cx="716863" cy="369332"/>
          </a:xfrm>
          <a:prstGeom prst="rect">
            <a:avLst/>
          </a:prstGeom>
          <a:noFill/>
        </p:spPr>
        <p:txBody>
          <a:bodyPr wrap="none" rtlCol="0">
            <a:spAutoFit/>
          </a:bodyPr>
          <a:lstStyle/>
          <a:p>
            <a:r>
              <a:rPr lang="en-US" dirty="0" smtClean="0"/>
              <a:t>Angie</a:t>
            </a:r>
            <a:endParaRPr lang="en-US" dirty="0"/>
          </a:p>
        </p:txBody>
      </p:sp>
    </p:spTree>
    <p:extLst>
      <p:ext uri="{BB962C8B-B14F-4D97-AF65-F5344CB8AC3E}">
        <p14:creationId xmlns:p14="http://schemas.microsoft.com/office/powerpoint/2010/main" val="37077648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579835" y="320278"/>
            <a:ext cx="8229600" cy="632222"/>
          </a:xfrm>
        </p:spPr>
        <p:txBody>
          <a:bodyPr>
            <a:normAutofit fontScale="90000"/>
          </a:bodyPr>
          <a:lstStyle/>
          <a:p>
            <a:pPr eaLnBrk="1" hangingPunct="1"/>
            <a:r>
              <a:rPr lang="en-US" dirty="0">
                <a:latin typeface="Arial" charset="0"/>
              </a:rPr>
              <a:t> Top Achievers </a:t>
            </a:r>
            <a:r>
              <a:rPr lang="en-US" dirty="0" smtClean="0">
                <a:latin typeface="Arial" charset="0"/>
              </a:rPr>
              <a:t>Trip 2018 – </a:t>
            </a:r>
            <a:r>
              <a:rPr lang="en-US" dirty="0">
                <a:latin typeface="Arial" charset="0"/>
              </a:rPr>
              <a:t>China</a:t>
            </a:r>
          </a:p>
        </p:txBody>
      </p:sp>
      <p:sp>
        <p:nvSpPr>
          <p:cNvPr id="31746" name="Content Placeholder 2"/>
          <p:cNvSpPr>
            <a:spLocks noGrp="1"/>
          </p:cNvSpPr>
          <p:nvPr>
            <p:ph idx="1"/>
          </p:nvPr>
        </p:nvSpPr>
        <p:spPr>
          <a:xfrm>
            <a:off x="3499247" y="4520804"/>
            <a:ext cx="1975247" cy="484584"/>
          </a:xfrm>
        </p:spPr>
        <p:txBody>
          <a:bodyPr/>
          <a:lstStyle/>
          <a:p>
            <a:pPr marL="0" indent="0" defTabSz="815579">
              <a:spcBef>
                <a:spcPts val="300"/>
              </a:spcBef>
              <a:buNone/>
            </a:pPr>
            <a:r>
              <a:rPr lang="en-US" sz="1500" b="1">
                <a:solidFill>
                  <a:srgbClr val="191B1D"/>
                </a:solidFill>
                <a:latin typeface="Arial" charset="0"/>
                <a:cs typeface="Arial" charset="0"/>
              </a:rPr>
              <a:t>William Edgar Hotel</a:t>
            </a:r>
          </a:p>
        </p:txBody>
      </p:sp>
      <p:sp>
        <p:nvSpPr>
          <p:cNvPr id="31747" name="Content Placeholder 2"/>
          <p:cNvSpPr txBox="1">
            <a:spLocks/>
          </p:cNvSpPr>
          <p:nvPr/>
        </p:nvSpPr>
        <p:spPr bwMode="auto">
          <a:xfrm>
            <a:off x="782241" y="1100667"/>
            <a:ext cx="6385322" cy="147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1582" tIns="40792" rIns="81582" bIns="40792"/>
          <a:lstStyle>
            <a:lvl1pPr marL="300038" indent="-293688" defTabSz="1087438">
              <a:defRPr sz="1900">
                <a:solidFill>
                  <a:schemeClr val="tx1"/>
                </a:solidFill>
                <a:latin typeface="Arial" charset="0"/>
                <a:ea typeface="ＭＳ Ｐゴシック" charset="0"/>
                <a:cs typeface="ＭＳ Ｐゴシック" charset="0"/>
              </a:defRPr>
            </a:lvl1pPr>
            <a:lvl2pPr marL="349250" indent="-342900" defTabSz="1087438">
              <a:defRPr sz="1900">
                <a:solidFill>
                  <a:schemeClr val="tx1"/>
                </a:solidFill>
                <a:latin typeface="Arial" charset="0"/>
                <a:ea typeface="ＭＳ Ｐゴシック" charset="0"/>
              </a:defRPr>
            </a:lvl2pPr>
            <a:lvl3pPr marL="1143000" indent="-228600" defTabSz="1087438">
              <a:defRPr sz="1900">
                <a:solidFill>
                  <a:schemeClr val="tx1"/>
                </a:solidFill>
                <a:latin typeface="Arial" charset="0"/>
                <a:ea typeface="ＭＳ Ｐゴシック" charset="0"/>
              </a:defRPr>
            </a:lvl3pPr>
            <a:lvl4pPr marL="1600200" indent="-228600" defTabSz="1087438">
              <a:defRPr sz="1900">
                <a:solidFill>
                  <a:schemeClr val="tx1"/>
                </a:solidFill>
                <a:latin typeface="Arial" charset="0"/>
                <a:ea typeface="ＭＳ Ｐゴシック" charset="0"/>
              </a:defRPr>
            </a:lvl4pPr>
            <a:lvl5pPr marL="2057400" indent="-228600" defTabSz="1087438">
              <a:defRPr sz="1900">
                <a:solidFill>
                  <a:schemeClr val="tx1"/>
                </a:solidFill>
                <a:latin typeface="Arial" charset="0"/>
                <a:ea typeface="ＭＳ Ｐゴシック" charset="0"/>
              </a:defRPr>
            </a:lvl5pPr>
            <a:lvl6pPr marL="2514600" indent="-228600" defTabSz="1087438" eaLnBrk="0" fontAlgn="base" hangingPunct="0">
              <a:spcBef>
                <a:spcPct val="0"/>
              </a:spcBef>
              <a:spcAft>
                <a:spcPct val="0"/>
              </a:spcAft>
              <a:defRPr sz="1900">
                <a:solidFill>
                  <a:schemeClr val="tx1"/>
                </a:solidFill>
                <a:latin typeface="Arial" charset="0"/>
                <a:ea typeface="ＭＳ Ｐゴシック" charset="0"/>
              </a:defRPr>
            </a:lvl6pPr>
            <a:lvl7pPr marL="2971800" indent="-228600" defTabSz="1087438" eaLnBrk="0" fontAlgn="base" hangingPunct="0">
              <a:spcBef>
                <a:spcPct val="0"/>
              </a:spcBef>
              <a:spcAft>
                <a:spcPct val="0"/>
              </a:spcAft>
              <a:defRPr sz="1900">
                <a:solidFill>
                  <a:schemeClr val="tx1"/>
                </a:solidFill>
                <a:latin typeface="Arial" charset="0"/>
                <a:ea typeface="ＭＳ Ｐゴシック" charset="0"/>
              </a:defRPr>
            </a:lvl7pPr>
            <a:lvl8pPr marL="3429000" indent="-228600" defTabSz="1087438" eaLnBrk="0" fontAlgn="base" hangingPunct="0">
              <a:spcBef>
                <a:spcPct val="0"/>
              </a:spcBef>
              <a:spcAft>
                <a:spcPct val="0"/>
              </a:spcAft>
              <a:defRPr sz="1900">
                <a:solidFill>
                  <a:schemeClr val="tx1"/>
                </a:solidFill>
                <a:latin typeface="Arial" charset="0"/>
                <a:ea typeface="ＭＳ Ｐゴシック" charset="0"/>
              </a:defRPr>
            </a:lvl8pPr>
            <a:lvl9pPr marL="3886200" indent="-228600" defTabSz="1087438" eaLnBrk="0" fontAlgn="base" hangingPunct="0">
              <a:spcBef>
                <a:spcPct val="0"/>
              </a:spcBef>
              <a:spcAft>
                <a:spcPct val="0"/>
              </a:spcAft>
              <a:defRPr sz="1900">
                <a:solidFill>
                  <a:schemeClr val="tx1"/>
                </a:solidFill>
                <a:latin typeface="Arial" charset="0"/>
                <a:ea typeface="ＭＳ Ｐゴシック" charset="0"/>
              </a:defRPr>
            </a:lvl9pPr>
          </a:lstStyle>
          <a:p>
            <a:pPr eaLnBrk="1" hangingPunct="1">
              <a:spcBef>
                <a:spcPct val="20000"/>
              </a:spcBef>
              <a:buSzPct val="85000"/>
            </a:pPr>
            <a:r>
              <a:rPr lang="en-US" sz="2400" b="1" dirty="0">
                <a:solidFill>
                  <a:srgbClr val="191B1D"/>
                </a:solidFill>
                <a:cs typeface="Arial" charset="0"/>
              </a:rPr>
              <a:t>7 days / 6 nights </a:t>
            </a:r>
          </a:p>
          <a:p>
            <a:pPr lvl="1" eaLnBrk="1" hangingPunct="1">
              <a:spcBef>
                <a:spcPct val="20000"/>
              </a:spcBef>
              <a:buSzPct val="85000"/>
              <a:buFont typeface="Arial" charset="0"/>
              <a:buChar char="•"/>
            </a:pPr>
            <a:r>
              <a:rPr lang="en-US" sz="1800" dirty="0">
                <a:solidFill>
                  <a:srgbClr val="191B1D"/>
                </a:solidFill>
                <a:cs typeface="Arial" charset="0"/>
              </a:rPr>
              <a:t>3 Nights in Beijing</a:t>
            </a:r>
          </a:p>
          <a:p>
            <a:pPr lvl="1" eaLnBrk="1" hangingPunct="1">
              <a:spcBef>
                <a:spcPct val="20000"/>
              </a:spcBef>
              <a:buSzPct val="85000"/>
              <a:buFont typeface="Arial" charset="0"/>
              <a:buChar char="•"/>
            </a:pPr>
            <a:r>
              <a:rPr lang="en-US" sz="1800" dirty="0">
                <a:solidFill>
                  <a:srgbClr val="191B1D"/>
                </a:solidFill>
                <a:cs typeface="Arial" charset="0"/>
              </a:rPr>
              <a:t>1 Night at the Great Wall of China </a:t>
            </a:r>
          </a:p>
          <a:p>
            <a:pPr lvl="1" eaLnBrk="1" hangingPunct="1">
              <a:spcBef>
                <a:spcPct val="20000"/>
              </a:spcBef>
              <a:buSzPct val="85000"/>
              <a:buFont typeface="Arial" charset="0"/>
              <a:buChar char="•"/>
            </a:pPr>
            <a:r>
              <a:rPr lang="en-US" sz="1800" dirty="0">
                <a:solidFill>
                  <a:srgbClr val="191B1D"/>
                </a:solidFill>
                <a:cs typeface="Arial" charset="0"/>
              </a:rPr>
              <a:t>2 Nights in Shanghai</a:t>
            </a:r>
          </a:p>
        </p:txBody>
      </p:sp>
      <p:sp>
        <p:nvSpPr>
          <p:cNvPr id="31748" name="Rectangle 1"/>
          <p:cNvSpPr>
            <a:spLocks noChangeArrowheads="1"/>
          </p:cNvSpPr>
          <p:nvPr/>
        </p:nvSpPr>
        <p:spPr bwMode="auto">
          <a:xfrm>
            <a:off x="288131" y="4520803"/>
            <a:ext cx="2653904" cy="5616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8" tIns="45719" rIns="91438" bIns="45719">
            <a:spAutoFit/>
          </a:bodyPr>
          <a:lstStyle/>
          <a:p>
            <a:pPr algn="ctr" defTabSz="815579">
              <a:spcBef>
                <a:spcPts val="300"/>
              </a:spcBef>
            </a:pPr>
            <a:r>
              <a:rPr lang="en-US" sz="1400" b="1">
                <a:solidFill>
                  <a:srgbClr val="191B1D"/>
                </a:solidFill>
                <a:cs typeface="Arial" charset="0"/>
              </a:rPr>
              <a:t>China World Summit </a:t>
            </a:r>
          </a:p>
          <a:p>
            <a:pPr algn="ctr" defTabSz="815579">
              <a:spcBef>
                <a:spcPts val="300"/>
              </a:spcBef>
            </a:pPr>
            <a:r>
              <a:rPr lang="en-US" sz="1400" b="1">
                <a:solidFill>
                  <a:srgbClr val="191B1D"/>
                </a:solidFill>
                <a:cs typeface="Arial" charset="0"/>
              </a:rPr>
              <a:t>Wing Hotel </a:t>
            </a:r>
          </a:p>
        </p:txBody>
      </p:sp>
      <p:pic>
        <p:nvPicPr>
          <p:cNvPr id="3174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6664" y="2758712"/>
            <a:ext cx="2412207" cy="17620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750"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15733" y="2776538"/>
            <a:ext cx="2607734" cy="1744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751"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75773" y="2776539"/>
            <a:ext cx="2511027" cy="1744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752" name="Content Placeholder 2"/>
          <p:cNvSpPr txBox="1">
            <a:spLocks/>
          </p:cNvSpPr>
          <p:nvPr/>
        </p:nvSpPr>
        <p:spPr bwMode="auto">
          <a:xfrm>
            <a:off x="6287691" y="4520804"/>
            <a:ext cx="1975247" cy="4845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34289" rIns="68577" bIns="34289"/>
          <a:lstStyle>
            <a:lvl1pPr defTabSz="1087438">
              <a:defRPr sz="1900">
                <a:solidFill>
                  <a:schemeClr val="tx1"/>
                </a:solidFill>
                <a:latin typeface="Arial" charset="0"/>
                <a:ea typeface="ＭＳ Ｐゴシック" charset="0"/>
                <a:cs typeface="ＭＳ Ｐゴシック" charset="0"/>
              </a:defRPr>
            </a:lvl1pPr>
            <a:lvl2pPr marL="742950" indent="-285750" defTabSz="1087438">
              <a:defRPr sz="1900">
                <a:solidFill>
                  <a:schemeClr val="tx1"/>
                </a:solidFill>
                <a:latin typeface="Arial" charset="0"/>
                <a:ea typeface="ＭＳ Ｐゴシック" charset="0"/>
              </a:defRPr>
            </a:lvl2pPr>
            <a:lvl3pPr marL="1143000" indent="-228600" defTabSz="1087438">
              <a:defRPr sz="1900">
                <a:solidFill>
                  <a:schemeClr val="tx1"/>
                </a:solidFill>
                <a:latin typeface="Arial" charset="0"/>
                <a:ea typeface="ＭＳ Ｐゴシック" charset="0"/>
              </a:defRPr>
            </a:lvl3pPr>
            <a:lvl4pPr marL="1600200" indent="-228600" defTabSz="1087438">
              <a:defRPr sz="1900">
                <a:solidFill>
                  <a:schemeClr val="tx1"/>
                </a:solidFill>
                <a:latin typeface="Arial" charset="0"/>
                <a:ea typeface="ＭＳ Ｐゴシック" charset="0"/>
              </a:defRPr>
            </a:lvl4pPr>
            <a:lvl5pPr marL="2057400" indent="-228600" defTabSz="1087438">
              <a:defRPr sz="1900">
                <a:solidFill>
                  <a:schemeClr val="tx1"/>
                </a:solidFill>
                <a:latin typeface="Arial" charset="0"/>
                <a:ea typeface="ＭＳ Ｐゴシック" charset="0"/>
              </a:defRPr>
            </a:lvl5pPr>
            <a:lvl6pPr marL="2514600" indent="-228600" defTabSz="1087438" eaLnBrk="0" fontAlgn="base" hangingPunct="0">
              <a:spcBef>
                <a:spcPct val="0"/>
              </a:spcBef>
              <a:spcAft>
                <a:spcPct val="0"/>
              </a:spcAft>
              <a:defRPr sz="1900">
                <a:solidFill>
                  <a:schemeClr val="tx1"/>
                </a:solidFill>
                <a:latin typeface="Arial" charset="0"/>
                <a:ea typeface="ＭＳ Ｐゴシック" charset="0"/>
              </a:defRPr>
            </a:lvl6pPr>
            <a:lvl7pPr marL="2971800" indent="-228600" defTabSz="1087438" eaLnBrk="0" fontAlgn="base" hangingPunct="0">
              <a:spcBef>
                <a:spcPct val="0"/>
              </a:spcBef>
              <a:spcAft>
                <a:spcPct val="0"/>
              </a:spcAft>
              <a:defRPr sz="1900">
                <a:solidFill>
                  <a:schemeClr val="tx1"/>
                </a:solidFill>
                <a:latin typeface="Arial" charset="0"/>
                <a:ea typeface="ＭＳ Ｐゴシック" charset="0"/>
              </a:defRPr>
            </a:lvl7pPr>
            <a:lvl8pPr marL="3429000" indent="-228600" defTabSz="1087438" eaLnBrk="0" fontAlgn="base" hangingPunct="0">
              <a:spcBef>
                <a:spcPct val="0"/>
              </a:spcBef>
              <a:spcAft>
                <a:spcPct val="0"/>
              </a:spcAft>
              <a:defRPr sz="1900">
                <a:solidFill>
                  <a:schemeClr val="tx1"/>
                </a:solidFill>
                <a:latin typeface="Arial" charset="0"/>
                <a:ea typeface="ＭＳ Ｐゴシック" charset="0"/>
              </a:defRPr>
            </a:lvl8pPr>
            <a:lvl9pPr marL="3886200" indent="-228600" defTabSz="1087438" eaLnBrk="0" fontAlgn="base" hangingPunct="0">
              <a:spcBef>
                <a:spcPct val="0"/>
              </a:spcBef>
              <a:spcAft>
                <a:spcPct val="0"/>
              </a:spcAft>
              <a:defRPr sz="1900">
                <a:solidFill>
                  <a:schemeClr val="tx1"/>
                </a:solidFill>
                <a:latin typeface="Arial" charset="0"/>
                <a:ea typeface="ＭＳ Ｐゴシック" charset="0"/>
              </a:defRPr>
            </a:lvl9pPr>
          </a:lstStyle>
          <a:p>
            <a:pPr algn="ctr">
              <a:spcBef>
                <a:spcPts val="300"/>
              </a:spcBef>
            </a:pPr>
            <a:r>
              <a:rPr lang="en-US" sz="1500" b="1">
                <a:solidFill>
                  <a:srgbClr val="191B1D"/>
                </a:solidFill>
                <a:cs typeface="Arial" charset="0"/>
              </a:rPr>
              <a:t>Shanghai, Ritz Carlton Pudong</a:t>
            </a:r>
          </a:p>
        </p:txBody>
      </p:sp>
      <p:pic>
        <p:nvPicPr>
          <p:cNvPr id="31753" name="Picture 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474495" y="952500"/>
            <a:ext cx="3001566" cy="14554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754" name="Content Placeholder 2"/>
          <p:cNvSpPr txBox="1">
            <a:spLocks/>
          </p:cNvSpPr>
          <p:nvPr/>
        </p:nvSpPr>
        <p:spPr bwMode="auto">
          <a:xfrm>
            <a:off x="5105401" y="2407973"/>
            <a:ext cx="3370660" cy="368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34289" rIns="68577" bIns="34289"/>
          <a:lstStyle>
            <a:lvl1pPr defTabSz="1087438">
              <a:defRPr sz="1900">
                <a:solidFill>
                  <a:schemeClr val="tx1"/>
                </a:solidFill>
                <a:latin typeface="Arial" charset="0"/>
                <a:ea typeface="ＭＳ Ｐゴシック" charset="0"/>
                <a:cs typeface="ＭＳ Ｐゴシック" charset="0"/>
              </a:defRPr>
            </a:lvl1pPr>
            <a:lvl2pPr marL="742950" indent="-285750" defTabSz="1087438">
              <a:defRPr sz="1900">
                <a:solidFill>
                  <a:schemeClr val="tx1"/>
                </a:solidFill>
                <a:latin typeface="Arial" charset="0"/>
                <a:ea typeface="ＭＳ Ｐゴシック" charset="0"/>
              </a:defRPr>
            </a:lvl2pPr>
            <a:lvl3pPr marL="1143000" indent="-228600" defTabSz="1087438">
              <a:defRPr sz="1900">
                <a:solidFill>
                  <a:schemeClr val="tx1"/>
                </a:solidFill>
                <a:latin typeface="Arial" charset="0"/>
                <a:ea typeface="ＭＳ Ｐゴシック" charset="0"/>
              </a:defRPr>
            </a:lvl3pPr>
            <a:lvl4pPr marL="1600200" indent="-228600" defTabSz="1087438">
              <a:defRPr sz="1900">
                <a:solidFill>
                  <a:schemeClr val="tx1"/>
                </a:solidFill>
                <a:latin typeface="Arial" charset="0"/>
                <a:ea typeface="ＭＳ Ｐゴシック" charset="0"/>
              </a:defRPr>
            </a:lvl4pPr>
            <a:lvl5pPr marL="2057400" indent="-228600" defTabSz="1087438">
              <a:defRPr sz="1900">
                <a:solidFill>
                  <a:schemeClr val="tx1"/>
                </a:solidFill>
                <a:latin typeface="Arial" charset="0"/>
                <a:ea typeface="ＭＳ Ｐゴシック" charset="0"/>
              </a:defRPr>
            </a:lvl5pPr>
            <a:lvl6pPr marL="2514600" indent="-228600" defTabSz="1087438" eaLnBrk="0" fontAlgn="base" hangingPunct="0">
              <a:spcBef>
                <a:spcPct val="0"/>
              </a:spcBef>
              <a:spcAft>
                <a:spcPct val="0"/>
              </a:spcAft>
              <a:defRPr sz="1900">
                <a:solidFill>
                  <a:schemeClr val="tx1"/>
                </a:solidFill>
                <a:latin typeface="Arial" charset="0"/>
                <a:ea typeface="ＭＳ Ｐゴシック" charset="0"/>
              </a:defRPr>
            </a:lvl6pPr>
            <a:lvl7pPr marL="2971800" indent="-228600" defTabSz="1087438" eaLnBrk="0" fontAlgn="base" hangingPunct="0">
              <a:spcBef>
                <a:spcPct val="0"/>
              </a:spcBef>
              <a:spcAft>
                <a:spcPct val="0"/>
              </a:spcAft>
              <a:defRPr sz="1900">
                <a:solidFill>
                  <a:schemeClr val="tx1"/>
                </a:solidFill>
                <a:latin typeface="Arial" charset="0"/>
                <a:ea typeface="ＭＳ Ｐゴシック" charset="0"/>
              </a:defRPr>
            </a:lvl7pPr>
            <a:lvl8pPr marL="3429000" indent="-228600" defTabSz="1087438" eaLnBrk="0" fontAlgn="base" hangingPunct="0">
              <a:spcBef>
                <a:spcPct val="0"/>
              </a:spcBef>
              <a:spcAft>
                <a:spcPct val="0"/>
              </a:spcAft>
              <a:defRPr sz="1900">
                <a:solidFill>
                  <a:schemeClr val="tx1"/>
                </a:solidFill>
                <a:latin typeface="Arial" charset="0"/>
                <a:ea typeface="ＭＳ Ｐゴシック" charset="0"/>
              </a:defRPr>
            </a:lvl8pPr>
            <a:lvl9pPr marL="3886200" indent="-228600" defTabSz="1087438" eaLnBrk="0" fontAlgn="base" hangingPunct="0">
              <a:spcBef>
                <a:spcPct val="0"/>
              </a:spcBef>
              <a:spcAft>
                <a:spcPct val="0"/>
              </a:spcAft>
              <a:defRPr sz="1900">
                <a:solidFill>
                  <a:schemeClr val="tx1"/>
                </a:solidFill>
                <a:latin typeface="Arial" charset="0"/>
                <a:ea typeface="ＭＳ Ｐゴシック" charset="0"/>
              </a:defRPr>
            </a:lvl9pPr>
          </a:lstStyle>
          <a:p>
            <a:pPr algn="ctr">
              <a:spcBef>
                <a:spcPts val="300"/>
              </a:spcBef>
            </a:pPr>
            <a:r>
              <a:rPr lang="en-US" sz="1500" b="1" dirty="0">
                <a:solidFill>
                  <a:srgbClr val="191B1D"/>
                </a:solidFill>
                <a:cs typeface="Arial" charset="0"/>
              </a:rPr>
              <a:t>Private Reception at the Great Wall</a:t>
            </a:r>
          </a:p>
        </p:txBody>
      </p:sp>
      <p:sp>
        <p:nvSpPr>
          <p:cNvPr id="2" name="TextBox 1"/>
          <p:cNvSpPr txBox="1"/>
          <p:nvPr/>
        </p:nvSpPr>
        <p:spPr>
          <a:xfrm>
            <a:off x="8053547" y="4704705"/>
            <a:ext cx="716863" cy="369332"/>
          </a:xfrm>
          <a:prstGeom prst="rect">
            <a:avLst/>
          </a:prstGeom>
          <a:noFill/>
        </p:spPr>
        <p:txBody>
          <a:bodyPr wrap="none" rtlCol="0">
            <a:spAutoFit/>
          </a:bodyPr>
          <a:lstStyle/>
          <a:p>
            <a:r>
              <a:rPr lang="en-US" dirty="0" smtClean="0"/>
              <a:t>Angie</a:t>
            </a:r>
            <a:endParaRPr lang="en-US" dirty="0"/>
          </a:p>
        </p:txBody>
      </p:sp>
    </p:spTree>
    <p:extLst>
      <p:ext uri="{BB962C8B-B14F-4D97-AF65-F5344CB8AC3E}">
        <p14:creationId xmlns:p14="http://schemas.microsoft.com/office/powerpoint/2010/main" val="30642121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17600"/>
            <a:ext cx="8229600" cy="4605867"/>
          </a:xfrm>
        </p:spPr>
        <p:txBody>
          <a:bodyPr>
            <a:normAutofit/>
          </a:bodyPr>
          <a:lstStyle/>
          <a:p>
            <a:pPr marL="0" indent="0">
              <a:buNone/>
            </a:pPr>
            <a:r>
              <a:rPr lang="en-US" sz="2400" dirty="0" smtClean="0"/>
              <a:t>I sent </a:t>
            </a:r>
            <a:r>
              <a:rPr lang="en-US" sz="2400" dirty="0"/>
              <a:t>my builders a box of salsa and some </a:t>
            </a:r>
            <a:r>
              <a:rPr lang="en-US" sz="2400" dirty="0" smtClean="0"/>
              <a:t>Mexican items I  picked </a:t>
            </a:r>
            <a:r>
              <a:rPr lang="en-US" sz="2400" dirty="0"/>
              <a:t>up at the party store in the fiesta section!!! </a:t>
            </a:r>
            <a:endParaRPr lang="en-US" sz="2400" dirty="0" smtClean="0"/>
          </a:p>
          <a:p>
            <a:pPr marL="0" indent="0">
              <a:buNone/>
            </a:pPr>
            <a:r>
              <a:rPr lang="en-US" sz="2400" dirty="0" smtClean="0"/>
              <a:t>	They were </a:t>
            </a:r>
            <a:r>
              <a:rPr lang="en-US" sz="2400" dirty="0"/>
              <a:t>not allowed to open their boxes until we </a:t>
            </a:r>
            <a:r>
              <a:rPr lang="en-US" sz="2400" dirty="0" smtClean="0"/>
              <a:t>Zoomed. </a:t>
            </a:r>
            <a:r>
              <a:rPr lang="en-US" sz="2400" dirty="0"/>
              <a:t>At the Zoom meeting, </a:t>
            </a:r>
            <a:r>
              <a:rPr lang="en-US" sz="2400" dirty="0" smtClean="0"/>
              <a:t>they opened </a:t>
            </a:r>
            <a:r>
              <a:rPr lang="en-US" sz="2400" dirty="0"/>
              <a:t>and </a:t>
            </a:r>
            <a:r>
              <a:rPr lang="en-US" sz="2400" dirty="0" smtClean="0"/>
              <a:t>we talked </a:t>
            </a:r>
            <a:r>
              <a:rPr lang="en-US" sz="2400" dirty="0"/>
              <a:t>about how they can earn a trip to Los </a:t>
            </a:r>
            <a:r>
              <a:rPr lang="en-US" sz="2400" dirty="0" err="1"/>
              <a:t>Cabos</a:t>
            </a:r>
            <a:r>
              <a:rPr lang="en-US" sz="2400" dirty="0"/>
              <a:t>!!! </a:t>
            </a:r>
            <a:endParaRPr lang="en-US" sz="2400" dirty="0" smtClean="0"/>
          </a:p>
          <a:p>
            <a:pPr marL="0" indent="0">
              <a:buNone/>
            </a:pPr>
            <a:r>
              <a:rPr lang="en-US" sz="2400" dirty="0" smtClean="0"/>
              <a:t>	Worst </a:t>
            </a:r>
            <a:r>
              <a:rPr lang="en-US" sz="2400" dirty="0"/>
              <a:t>thing that can happen while they're working to it is that they grow their business, break out as </a:t>
            </a:r>
            <a:r>
              <a:rPr lang="en-US" sz="2400" dirty="0" smtClean="0"/>
              <a:t>Directors</a:t>
            </a:r>
            <a:r>
              <a:rPr lang="en-US" sz="2400" dirty="0"/>
              <a:t>, go to NDC, grow their teams, get a car payment...</a:t>
            </a:r>
            <a:r>
              <a:rPr lang="en-US" sz="2400" dirty="0" smtClean="0"/>
              <a:t>.(yeah</a:t>
            </a:r>
            <a:r>
              <a:rPr lang="en-US" sz="2400" dirty="0"/>
              <a:t>, that would be terrible. </a:t>
            </a:r>
            <a:r>
              <a:rPr lang="en-US" sz="2400" dirty="0" smtClean="0"/>
              <a:t>:)</a:t>
            </a:r>
            <a:endParaRPr lang="en-US" sz="2400" dirty="0"/>
          </a:p>
        </p:txBody>
      </p:sp>
      <p:sp>
        <p:nvSpPr>
          <p:cNvPr id="4" name="TextBox 3"/>
          <p:cNvSpPr txBox="1"/>
          <p:nvPr/>
        </p:nvSpPr>
        <p:spPr>
          <a:xfrm>
            <a:off x="626533" y="338667"/>
            <a:ext cx="7687733" cy="461665"/>
          </a:xfrm>
          <a:prstGeom prst="rect">
            <a:avLst/>
          </a:prstGeom>
          <a:noFill/>
        </p:spPr>
        <p:txBody>
          <a:bodyPr wrap="square" rtlCol="0">
            <a:spAutoFit/>
          </a:bodyPr>
          <a:lstStyle/>
          <a:p>
            <a:r>
              <a:rPr lang="en-US" sz="2400" dirty="0" smtClean="0"/>
              <a:t>Idea for Strategy Call to Plan a Path to Cabo !    </a:t>
            </a:r>
            <a:r>
              <a:rPr lang="en-US" sz="2400" dirty="0" smtClean="0"/>
              <a:t>Francine  </a:t>
            </a:r>
            <a:endParaRPr lang="en-US" sz="2400" dirty="0"/>
          </a:p>
        </p:txBody>
      </p:sp>
    </p:spTree>
    <p:extLst>
      <p:ext uri="{BB962C8B-B14F-4D97-AF65-F5344CB8AC3E}">
        <p14:creationId xmlns:p14="http://schemas.microsoft.com/office/powerpoint/2010/main" val="36104351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28346</TotalTime>
  <Words>2179</Words>
  <Application>Microsoft Office PowerPoint</Application>
  <PresentationFormat>On-screen Show (16:9)</PresentationFormat>
  <Paragraphs>365</Paragraphs>
  <Slides>47</Slides>
  <Notes>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47</vt:i4>
      </vt:variant>
    </vt:vector>
  </HeadingPairs>
  <TitlesOfParts>
    <vt:vector size="57" baseType="lpstr">
      <vt:lpstr>MS PGothic</vt:lpstr>
      <vt:lpstr>MS PGothic</vt:lpstr>
      <vt:lpstr>Arial</vt:lpstr>
      <vt:lpstr>Ayuthaya</vt:lpstr>
      <vt:lpstr>Calibri</vt:lpstr>
      <vt:lpstr>Century Gothic</vt:lpstr>
      <vt:lpstr>Mangal</vt:lpstr>
      <vt:lpstr>Wingdings</vt:lpstr>
      <vt:lpstr>1_Office Theme</vt:lpstr>
      <vt:lpstr>2_Office Theme</vt:lpstr>
      <vt:lpstr>PowerPoint Presentation</vt:lpstr>
      <vt:lpstr>PowerPoint Presentation</vt:lpstr>
      <vt:lpstr>PowerPoint Presentation</vt:lpstr>
      <vt:lpstr>PowerPoint Presentation</vt:lpstr>
      <vt:lpstr>PowerPoint Presentation</vt:lpstr>
      <vt:lpstr>Top Achievers Trip 2018 - China</vt:lpstr>
      <vt:lpstr>PowerPoint Presentation</vt:lpstr>
      <vt:lpstr> Top Achievers Trip 2018 – China</vt:lpstr>
      <vt:lpstr>PowerPoint Presentation</vt:lpstr>
      <vt:lpstr>PowerPoint Presentation</vt:lpstr>
      <vt:lpstr>PowerPoint Presentation</vt:lpstr>
      <vt:lpstr>“And now we welcome the new year, full of things that have never been.”  ~ Rainer Maria Rilke</vt:lpstr>
      <vt:lpstr>Our Strategy Forum Team Winter 2017 </vt:lpstr>
      <vt:lpstr>We begin this semester with gratitude …</vt:lpstr>
      <vt:lpstr>Objectives Winter Semester 2017  -- Reaching Higher  </vt:lpstr>
      <vt:lpstr>Year of the Rooster</vt:lpstr>
      <vt:lpstr> 2 Themes This Semester </vt:lpstr>
      <vt:lpstr>PowerPoint Presentation</vt:lpstr>
      <vt:lpstr>Session 1 – Preparing for the New Year Inside and Out</vt:lpstr>
      <vt:lpstr>Reflecting on 2016 with Gratitude 5  Year-In-Review Questions</vt:lpstr>
      <vt:lpstr> First.. in Approaching the New Year…  Look Upon 2016 with Gratitude</vt:lpstr>
      <vt:lpstr>Importance of Self-Acceptance &amp;  Being Kind to Ourselves </vt:lpstr>
      <vt:lpstr>Year End and Year Beginning is a Time to Pause</vt:lpstr>
      <vt:lpstr>Next… in Approaching the New Year Create Our Vision, Goals &amp; Plans for 2017</vt:lpstr>
      <vt:lpstr>What needs to go?</vt:lpstr>
      <vt:lpstr>Now … Reinforce It!    </vt:lpstr>
      <vt:lpstr>Francine’s 2017 Vision .. Sent to her Coaching Circle</vt:lpstr>
      <vt:lpstr>Finally – Align Our Head.. Heart .. And Hands </vt:lpstr>
      <vt:lpstr>Why Shaklee is calling 2017 The Year of the Key Coordinator</vt:lpstr>
      <vt:lpstr>Key Coordinator</vt:lpstr>
      <vt:lpstr>Why Become A Key Coordinator?</vt:lpstr>
      <vt:lpstr>Intangible Reasons to Become Key Coordinator</vt:lpstr>
      <vt:lpstr>Why would you want to become a Key Coordinator? </vt:lpstr>
      <vt:lpstr>PowerPoint Presentation</vt:lpstr>
      <vt:lpstr>PowerPoint Presentation</vt:lpstr>
      <vt:lpstr>Action Steps Session 1</vt:lpstr>
      <vt:lpstr>January/ February Strategy Forum Schedule</vt:lpstr>
      <vt:lpstr>Wellness Webinars – Third Thursdays</vt:lpstr>
      <vt:lpstr>Recommended Reading – Leaders are Readers</vt:lpstr>
      <vt:lpstr>Previous Webinars/Books for Reference on Goal Setting </vt:lpstr>
      <vt:lpstr>Previous Webinars for Reference on Belief </vt:lpstr>
      <vt:lpstr>Previous Webinars &amp; Resources on Getting Un-Stuck </vt:lpstr>
      <vt:lpstr>PowerPoint Presentation</vt:lpstr>
      <vt:lpstr>Shaklee Video &amp; Audio Archives This webinar is archived on BetterFutureStartsToday.net</vt:lpstr>
      <vt:lpstr>QOV = Volume Outside Largest Leg</vt:lpstr>
      <vt:lpstr>QOV = Volume Outside Largest Leg</vt:lpstr>
      <vt:lpstr>"Twenty years from now, you will be more disappointed by the things you didn't do…   than by the ones you did do.   So throw off the bowlines.   Sail away from the safe harbor.   Catch the trade winds in your sails.   Dream!   Discover how great you can become.”                               H. Jackson Brown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Congratulations on becoming a Director! A Business Leader!</dc:title>
  <dc:creator>Harper</dc:creator>
  <cp:lastModifiedBy>Rebecca Choate</cp:lastModifiedBy>
  <cp:revision>292</cp:revision>
  <cp:lastPrinted>2016-11-15T14:43:18Z</cp:lastPrinted>
  <dcterms:created xsi:type="dcterms:W3CDTF">2016-11-09T11:55:00Z</dcterms:created>
  <dcterms:modified xsi:type="dcterms:W3CDTF">2017-01-17T02:46:29Z</dcterms:modified>
</cp:coreProperties>
</file>