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 id="2147483687" r:id="rId3"/>
  </p:sldMasterIdLst>
  <p:notesMasterIdLst>
    <p:notesMasterId r:id="rId35"/>
  </p:notesMasterIdLst>
  <p:handoutMasterIdLst>
    <p:handoutMasterId r:id="rId36"/>
  </p:handoutMasterIdLst>
  <p:sldIdLst>
    <p:sldId id="454" r:id="rId4"/>
    <p:sldId id="455" r:id="rId5"/>
    <p:sldId id="456" r:id="rId6"/>
    <p:sldId id="457" r:id="rId7"/>
    <p:sldId id="459" r:id="rId8"/>
    <p:sldId id="460" r:id="rId9"/>
    <p:sldId id="461" r:id="rId10"/>
    <p:sldId id="462" r:id="rId11"/>
    <p:sldId id="463" r:id="rId12"/>
    <p:sldId id="337" r:id="rId13"/>
    <p:sldId id="472" r:id="rId14"/>
    <p:sldId id="477" r:id="rId15"/>
    <p:sldId id="478" r:id="rId16"/>
    <p:sldId id="474" r:id="rId17"/>
    <p:sldId id="480" r:id="rId18"/>
    <p:sldId id="476" r:id="rId19"/>
    <p:sldId id="475" r:id="rId20"/>
    <p:sldId id="483" r:id="rId21"/>
    <p:sldId id="484" r:id="rId22"/>
    <p:sldId id="485" r:id="rId23"/>
    <p:sldId id="486" r:id="rId24"/>
    <p:sldId id="487" r:id="rId25"/>
    <p:sldId id="488" r:id="rId26"/>
    <p:sldId id="489" r:id="rId27"/>
    <p:sldId id="490" r:id="rId28"/>
    <p:sldId id="479" r:id="rId29"/>
    <p:sldId id="481" r:id="rId30"/>
    <p:sldId id="482" r:id="rId31"/>
    <p:sldId id="470" r:id="rId32"/>
    <p:sldId id="291" r:id="rId33"/>
    <p:sldId id="491" r:id="rId3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p:scale>
          <a:sx n="107" d="100"/>
          <a:sy n="107" d="100"/>
        </p:scale>
        <p:origin x="2304" y="1112"/>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B1A742-99F8-0841-800C-D35C6FC7A123}" type="datetimeFigureOut">
              <a:rPr lang="en-US" smtClean="0"/>
              <a:t>5/25/17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3AD30A1-8C26-7043-8DE9-27F74FE7D4AA}" type="slidenum">
              <a:rPr lang="en-US" smtClean="0"/>
              <a:t>‹#›</a:t>
            </a:fld>
            <a:endParaRPr lang="en-US"/>
          </a:p>
        </p:txBody>
      </p:sp>
    </p:spTree>
    <p:extLst>
      <p:ext uri="{BB962C8B-B14F-4D97-AF65-F5344CB8AC3E}">
        <p14:creationId xmlns:p14="http://schemas.microsoft.com/office/powerpoint/2010/main" val="1865436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163F87-30B0-2649-AF3D-005F29545A08}" type="datetimeFigureOut">
              <a:rPr lang="en-US" smtClean="0"/>
              <a:t>5/25/17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06FD5-8B68-244D-B1E0-8204C363CEF7}" type="slidenum">
              <a:rPr lang="en-US" smtClean="0"/>
              <a:t>‹#›</a:t>
            </a:fld>
            <a:endParaRPr lang="en-US"/>
          </a:p>
        </p:txBody>
      </p:sp>
    </p:spTree>
    <p:extLst>
      <p:ext uri="{BB962C8B-B14F-4D97-AF65-F5344CB8AC3E}">
        <p14:creationId xmlns:p14="http://schemas.microsoft.com/office/powerpoint/2010/main" val="3635821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hape 203"/>
          <p:cNvSpPr>
            <a:spLocks noGrp="1" noRot="1" noChangeAspect="1"/>
          </p:cNvSpPr>
          <p:nvPr>
            <p:ph type="sldImg"/>
          </p:nvPr>
        </p:nvSpPr>
        <p:spPr>
          <a:prstGeom prst="rect">
            <a:avLst/>
          </a:prstGeom>
        </p:spPr>
        <p:txBody>
          <a:bodyPr/>
          <a:lstStyle/>
          <a:p>
            <a:endParaRPr/>
          </a:p>
        </p:txBody>
      </p:sp>
      <p:sp>
        <p:nvSpPr>
          <p:cNvPr id="204" name="Shape 204"/>
          <p:cNvSpPr>
            <a:spLocks noGrp="1"/>
          </p:cNvSpPr>
          <p:nvPr>
            <p:ph type="body" sz="quarter" idx="1"/>
          </p:nvPr>
        </p:nvSpPr>
        <p:spPr>
          <a:prstGeom prst="rect">
            <a:avLst/>
          </a:prstGeom>
        </p:spPr>
        <p:txBody>
          <a:bodyPr/>
          <a:lstStyle>
            <a:lvl1pPr>
              <a:lnSpc>
                <a:spcPct val="116999"/>
              </a:lnSpc>
            </a:lvl1pPr>
          </a:lstStyle>
          <a:p>
            <a:r>
              <a:t>So whether you choose to &lt;USE&gt;the products and look younger, longer or you want to earn extra spending money &lt;perhaps&gt; to send your kids to a better school, or if you decide to &lt;Build&gt; career income with Shaklee you can craft a life that matters to you!</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563500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1831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875968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
            <a:ext cx="9144000" cy="501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1"/>
          <p:cNvSpPr>
            <a:spLocks noGrp="1"/>
          </p:cNvSpPr>
          <p:nvPr>
            <p:ph type="ctrTitle"/>
          </p:nvPr>
        </p:nvSpPr>
        <p:spPr>
          <a:xfrm>
            <a:off x="457213" y="1597823"/>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5"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589796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49988"/>
            <a:ext cx="8993874" cy="4717757"/>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4435798"/>
            <a:ext cx="1246059" cy="266048"/>
          </a:xfrm>
          <a:prstGeom prst="rect">
            <a:avLst/>
          </a:prstGeom>
        </p:spPr>
      </p:pic>
    </p:spTree>
    <p:extLst>
      <p:ext uri="{BB962C8B-B14F-4D97-AF65-F5344CB8AC3E}">
        <p14:creationId xmlns:p14="http://schemas.microsoft.com/office/powerpoint/2010/main" val="375506446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305373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442028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51505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5/25/17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2812605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5/25/17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483551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5/25/17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7952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34537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5/25/17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080813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69474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35973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042791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414492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
            <a:ext cx="9144000" cy="501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1"/>
          <p:cNvSpPr>
            <a:spLocks noGrp="1"/>
          </p:cNvSpPr>
          <p:nvPr>
            <p:ph type="ctrTitle"/>
          </p:nvPr>
        </p:nvSpPr>
        <p:spPr>
          <a:xfrm>
            <a:off x="457213" y="1597823"/>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5"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8340840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85" name="Shape 85"/>
          <p:cNvSpPr>
            <a:spLocks noGrp="1"/>
          </p:cNvSpPr>
          <p:nvPr>
            <p:ph type="pic" sz="quarter" idx="13"/>
          </p:nvPr>
        </p:nvSpPr>
        <p:spPr>
          <a:xfrm>
            <a:off x="4679156" y="254496"/>
            <a:ext cx="4205883" cy="2062758"/>
          </a:xfrm>
          <a:prstGeom prst="rect">
            <a:avLst/>
          </a:prstGeom>
          <a:ln w="9525">
            <a:round/>
          </a:ln>
        </p:spPr>
        <p:txBody>
          <a:bodyPr lIns="57396" tIns="28698" rIns="57396" bIns="28698" anchor="t">
            <a:noAutofit/>
          </a:bodyPr>
          <a:lstStyle/>
          <a:p>
            <a:endParaRPr/>
          </a:p>
        </p:txBody>
      </p:sp>
      <p:sp>
        <p:nvSpPr>
          <p:cNvPr id="86" name="Shape 86"/>
          <p:cNvSpPr>
            <a:spLocks noGrp="1"/>
          </p:cNvSpPr>
          <p:nvPr>
            <p:ph type="pic" sz="half" idx="14"/>
          </p:nvPr>
        </p:nvSpPr>
        <p:spPr>
          <a:xfrm>
            <a:off x="4679156" y="2464594"/>
            <a:ext cx="4205883" cy="2424410"/>
          </a:xfrm>
          <a:prstGeom prst="rect">
            <a:avLst/>
          </a:prstGeom>
          <a:ln w="9525">
            <a:round/>
          </a:ln>
        </p:spPr>
        <p:txBody>
          <a:bodyPr lIns="57396" tIns="28698" rIns="57396" bIns="28698" anchor="t">
            <a:noAutofit/>
          </a:bodyPr>
          <a:lstStyle/>
          <a:p>
            <a:endParaRPr/>
          </a:p>
        </p:txBody>
      </p:sp>
      <p:sp>
        <p:nvSpPr>
          <p:cNvPr id="87" name="Shape 87"/>
          <p:cNvSpPr>
            <a:spLocks noGrp="1"/>
          </p:cNvSpPr>
          <p:nvPr>
            <p:ph type="pic" idx="15"/>
          </p:nvPr>
        </p:nvSpPr>
        <p:spPr>
          <a:xfrm>
            <a:off x="285750" y="254496"/>
            <a:ext cx="4205883" cy="4634508"/>
          </a:xfrm>
          <a:prstGeom prst="rect">
            <a:avLst/>
          </a:prstGeom>
          <a:ln w="9525">
            <a:round/>
          </a:ln>
        </p:spPr>
        <p:txBody>
          <a:bodyPr lIns="57396" tIns="28698" rIns="57396" bIns="28698" anchor="t">
            <a:noAutofit/>
          </a:bodyPr>
          <a:lstStyle/>
          <a:p>
            <a:endParaRPr/>
          </a:p>
        </p:txBody>
      </p:sp>
      <p:sp>
        <p:nvSpPr>
          <p:cNvPr id="88" name="Shape 8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4230330"/>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Default">
    <p:bg>
      <p:bgPr>
        <a:solidFill>
          <a:srgbClr val="FFFFFF"/>
        </a:solidFill>
        <a:effectLst/>
      </p:bgPr>
    </p:bg>
    <p:spTree>
      <p:nvGrpSpPr>
        <p:cNvPr id="1" name=""/>
        <p:cNvGrpSpPr/>
        <p:nvPr/>
      </p:nvGrpSpPr>
      <p:grpSpPr>
        <a:xfrm>
          <a:off x="0" y="0"/>
          <a:ext cx="0" cy="0"/>
          <a:chOff x="0" y="0"/>
          <a:chExt cx="0" cy="0"/>
        </a:xfrm>
      </p:grpSpPr>
      <p:sp>
        <p:nvSpPr>
          <p:cNvPr id="119" name="Shape 119"/>
          <p:cNvSpPr>
            <a:spLocks noGrp="1"/>
          </p:cNvSpPr>
          <p:nvPr>
            <p:ph type="title"/>
          </p:nvPr>
        </p:nvSpPr>
        <p:spPr>
          <a:xfrm>
            <a:off x="669727" y="234404"/>
            <a:ext cx="7804547" cy="1138535"/>
          </a:xfrm>
          <a:prstGeom prst="rect">
            <a:avLst/>
          </a:prstGeom>
        </p:spPr>
        <p:txBody>
          <a:bodyPr anchor="ctr"/>
          <a:lstStyle>
            <a:lvl1pPr algn="ctr">
              <a:lnSpc>
                <a:spcPct val="100000"/>
              </a:lnSpc>
              <a:defRPr sz="5000" b="0" cap="none" spc="0">
                <a:solidFill>
                  <a:srgbClr val="000000"/>
                </a:solidFill>
                <a:latin typeface="Helvetica Light"/>
                <a:ea typeface="Helvetica Light"/>
                <a:cs typeface="Helvetica Light"/>
                <a:sym typeface="Helvetica Light"/>
              </a:defRPr>
            </a:lvl1pPr>
          </a:lstStyle>
          <a:p>
            <a:pPr>
              <a:defRPr>
                <a:effectLst/>
              </a:defRPr>
            </a:pPr>
            <a:r>
              <a:t>Title Text</a:t>
            </a:r>
          </a:p>
        </p:txBody>
      </p:sp>
      <p:sp>
        <p:nvSpPr>
          <p:cNvPr id="120" name="Shape 120"/>
          <p:cNvSpPr>
            <a:spLocks noGrp="1"/>
          </p:cNvSpPr>
          <p:nvPr>
            <p:ph type="body" idx="1"/>
          </p:nvPr>
        </p:nvSpPr>
        <p:spPr>
          <a:xfrm>
            <a:off x="669727" y="1372940"/>
            <a:ext cx="7804547" cy="3315146"/>
          </a:xfrm>
          <a:prstGeom prst="rect">
            <a:avLst/>
          </a:prstGeom>
        </p:spPr>
        <p:txBody>
          <a:bodyPr/>
          <a:lstStyle>
            <a:lvl1pPr>
              <a:spcBef>
                <a:spcPts val="2636"/>
              </a:spcBef>
              <a:defRPr>
                <a:solidFill>
                  <a:srgbClr val="000000"/>
                </a:solidFill>
                <a:latin typeface="Helvetica Light"/>
                <a:ea typeface="Helvetica Light"/>
                <a:cs typeface="Helvetica Light"/>
                <a:sym typeface="Helvetica Light"/>
              </a:defRPr>
            </a:lvl1pPr>
            <a:lvl2pPr marL="837038" indent="-558025">
              <a:spcBef>
                <a:spcPts val="2636"/>
              </a:spcBef>
              <a:defRPr>
                <a:solidFill>
                  <a:srgbClr val="000000"/>
                </a:solidFill>
                <a:latin typeface="Helvetica Light"/>
                <a:ea typeface="Helvetica Light"/>
                <a:cs typeface="Helvetica Light"/>
                <a:sym typeface="Helvetica Light"/>
              </a:defRPr>
            </a:lvl2pPr>
            <a:lvl3pPr marL="1116051" indent="-558025">
              <a:spcBef>
                <a:spcPts val="2636"/>
              </a:spcBef>
              <a:defRPr>
                <a:solidFill>
                  <a:srgbClr val="000000"/>
                </a:solidFill>
                <a:latin typeface="Helvetica Light"/>
                <a:ea typeface="Helvetica Light"/>
                <a:cs typeface="Helvetica Light"/>
                <a:sym typeface="Helvetica Light"/>
              </a:defRPr>
            </a:lvl3pPr>
            <a:lvl4pPr marL="1395063" indent="-558025">
              <a:spcBef>
                <a:spcPts val="2636"/>
              </a:spcBef>
              <a:defRPr>
                <a:solidFill>
                  <a:srgbClr val="000000"/>
                </a:solidFill>
                <a:latin typeface="Helvetica Light"/>
                <a:ea typeface="Helvetica Light"/>
                <a:cs typeface="Helvetica Light"/>
                <a:sym typeface="Helvetica Light"/>
              </a:defRPr>
            </a:lvl4pPr>
            <a:lvl5pPr marL="1674076" indent="-558025">
              <a:spcBef>
                <a:spcPts val="2636"/>
              </a:spcBef>
              <a:defRPr>
                <a:solidFill>
                  <a:srgbClr val="000000"/>
                </a:solidFill>
                <a:latin typeface="Helvetica Light"/>
                <a:ea typeface="Helvetica Light"/>
                <a:cs typeface="Helvetica Light"/>
                <a:sym typeface="Helvetica Light"/>
              </a:defRPr>
            </a:lvl5pPr>
          </a:lstStyle>
          <a:p>
            <a:pPr>
              <a:defRPr>
                <a:effectLst/>
              </a:defRPr>
            </a:pPr>
            <a:r>
              <a:t>Body Level One</a:t>
            </a:r>
          </a:p>
          <a:p>
            <a:pPr lvl="1">
              <a:defRPr>
                <a:effectLst/>
              </a:defRPr>
            </a:pPr>
            <a:r>
              <a:t>Body Level Two</a:t>
            </a:r>
          </a:p>
          <a:p>
            <a:pPr lvl="2">
              <a:defRPr>
                <a:effectLst/>
              </a:defRPr>
            </a:pPr>
            <a:r>
              <a:t>Body Level Three</a:t>
            </a:r>
          </a:p>
          <a:p>
            <a:pPr lvl="3">
              <a:defRPr>
                <a:effectLst/>
              </a:defRPr>
            </a:pPr>
            <a:r>
              <a:t>Body Level Four</a:t>
            </a:r>
          </a:p>
          <a:p>
            <a:pPr lvl="4">
              <a:defRPr>
                <a:effectLst/>
              </a:defRPr>
            </a:pPr>
            <a:r>
              <a:t>Body Level Five</a:t>
            </a:r>
          </a:p>
        </p:txBody>
      </p:sp>
      <p:sp>
        <p:nvSpPr>
          <p:cNvPr id="121" name="Shape 121"/>
          <p:cNvSpPr>
            <a:spLocks noGrp="1"/>
          </p:cNvSpPr>
          <p:nvPr>
            <p:ph type="sldNum" sz="quarter" idx="2"/>
          </p:nvPr>
        </p:nvSpPr>
        <p:spPr>
          <a:xfrm>
            <a:off x="4437425" y="4878958"/>
            <a:ext cx="259104" cy="200918"/>
          </a:xfrm>
          <a:prstGeom prst="rect">
            <a:avLst/>
          </a:prstGeom>
        </p:spPr>
        <p:txBody>
          <a:bodyPr/>
          <a:lstStyle>
            <a:lvl1pPr>
              <a:defRPr b="0" cap="none">
                <a:solidFill>
                  <a:srgbClr val="000000"/>
                </a:solidFill>
                <a:latin typeface="Helvetica Light"/>
                <a:ea typeface="Helvetica Light"/>
                <a:cs typeface="Helvetica Light"/>
                <a:sym typeface="Helvetica Light"/>
              </a:defRPr>
            </a:lvl1pPr>
          </a:lstStyle>
          <a:p>
            <a:pPr>
              <a:defRPr>
                <a:effectLst/>
              </a:defRPr>
            </a:pPr>
            <a:fld id="{86CB4B4D-7CA3-9044-876B-883B54F8677D}" type="slidenum">
              <a:t>‹#›</a:t>
            </a:fld>
            <a:endParaRPr/>
          </a:p>
        </p:txBody>
      </p:sp>
    </p:spTree>
    <p:extLst>
      <p:ext uri="{BB962C8B-B14F-4D97-AF65-F5344CB8AC3E}">
        <p14:creationId xmlns:p14="http://schemas.microsoft.com/office/powerpoint/2010/main" val="3892903694"/>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5077282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173074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73160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9708131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5/25/17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3416660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5/25/17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2413515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5/25/17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5995661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5/25/17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554422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3495218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4596080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2934745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758868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5/25/17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016137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5/25/17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25974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5/25/17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579794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5/25/17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609423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1586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7500938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slideLayout" Target="../slideLayouts/slideLayout26.xml"/><Relationship Id="rId14" Type="http://schemas.openxmlformats.org/officeDocument/2006/relationships/slideLayout" Target="../slideLayouts/slideLayout27.xml"/><Relationship Id="rId15" Type="http://schemas.openxmlformats.org/officeDocument/2006/relationships/theme" Target="../theme/theme2.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8.xml"/><Relationship Id="rId12" Type="http://schemas.openxmlformats.org/officeDocument/2006/relationships/theme" Target="../theme/theme3.xml"/><Relationship Id="rId13" Type="http://schemas.openxmlformats.org/officeDocument/2006/relationships/image" Target="../media/image1.jpg"/><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5/25/17</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14350334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86"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5/25/17</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spTree>
    <p:extLst>
      <p:ext uri="{BB962C8B-B14F-4D97-AF65-F5344CB8AC3E}">
        <p14:creationId xmlns:p14="http://schemas.microsoft.com/office/powerpoint/2010/main" val="78929543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99" r:id="rId13"/>
    <p:sldLayoutId id="2147483700"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5/25/17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147602766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0.xml"/><Relationship Id="rId2" Type="http://schemas.openxmlformats.org/officeDocument/2006/relationships/image" Target="../media/image1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1.jpeg"/><Relationship Id="rId1" Type="http://schemas.openxmlformats.org/officeDocument/2006/relationships/slideLayout" Target="../slideLayouts/slideLayout20.xml"/><Relationship Id="rId2" Type="http://schemas.openxmlformats.org/officeDocument/2006/relationships/image" Target="../media/image2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5.jp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1" Type="http://schemas.openxmlformats.org/officeDocument/2006/relationships/slideLayout" Target="../slideLayouts/slideLayout27.xml"/><Relationship Id="rId2" Type="http://schemas.openxmlformats.org/officeDocument/2006/relationships/notesSlide" Target="../notesSlides/notesSlide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1.jpeg"/><Relationship Id="rId3" Type="http://schemas.openxmlformats.org/officeDocument/2006/relationships/image" Target="../media/image3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33.png"/><Relationship Id="rId3"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35.png"/><Relationship Id="rId3" Type="http://schemas.openxmlformats.org/officeDocument/2006/relationships/image" Target="../media/image3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600200" y="3105150"/>
            <a:ext cx="6019800" cy="1585049"/>
          </a:xfrm>
          <a:prstGeom prst="rect">
            <a:avLst/>
          </a:prstGeom>
          <a:noFill/>
        </p:spPr>
        <p:txBody>
          <a:bodyPr wrap="square">
            <a:spAutoFit/>
          </a:bodyPr>
          <a:lstStyle/>
          <a:p>
            <a:r>
              <a:rPr lang="en-US" sz="3200" dirty="0" smtClean="0"/>
              <a:t>Shaklee </a:t>
            </a:r>
            <a:r>
              <a:rPr lang="en-US" sz="3200" dirty="0"/>
              <a:t>Global Conference 2017</a:t>
            </a:r>
          </a:p>
          <a:p>
            <a:r>
              <a:rPr lang="en-US" sz="3200" dirty="0"/>
              <a:t>August 9 -13, 2017 | Atlanta, </a:t>
            </a:r>
            <a:r>
              <a:rPr lang="en-US" sz="3200" dirty="0" smtClean="0"/>
              <a:t>GA</a:t>
            </a:r>
          </a:p>
          <a:p>
            <a:endParaRPr lang="en-US" sz="900" dirty="0" smtClean="0"/>
          </a:p>
          <a:p>
            <a:r>
              <a:rPr lang="en-US" sz="2400" dirty="0" smtClean="0"/>
              <a:t>Register and pay in monthly installments</a:t>
            </a:r>
            <a:endParaRPr lang="en-US" sz="2400" dirty="0"/>
          </a:p>
        </p:txBody>
      </p:sp>
      <p:pic>
        <p:nvPicPr>
          <p:cNvPr id="10" name="Picture 9"/>
          <p:cNvPicPr>
            <a:picLocks noChangeAspect="1"/>
          </p:cNvPicPr>
          <p:nvPr/>
        </p:nvPicPr>
        <p:blipFill>
          <a:blip r:embed="rId2"/>
          <a:stretch>
            <a:fillRect/>
          </a:stretch>
        </p:blipFill>
        <p:spPr>
          <a:xfrm>
            <a:off x="95" y="0"/>
            <a:ext cx="9144000" cy="3016250"/>
          </a:xfrm>
          <a:prstGeom prst="rect">
            <a:avLst/>
          </a:prstGeom>
        </p:spPr>
      </p:pic>
      <p:sp>
        <p:nvSpPr>
          <p:cNvPr id="2" name="TextBox 1"/>
          <p:cNvSpPr txBox="1"/>
          <p:nvPr/>
        </p:nvSpPr>
        <p:spPr>
          <a:xfrm>
            <a:off x="7543800" y="4324350"/>
            <a:ext cx="1371600" cy="369332"/>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3407587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418667" y="1703296"/>
            <a:ext cx="3559582" cy="3135403"/>
          </a:xfrm>
          <a:prstGeom prst="rect">
            <a:avLst/>
          </a:prstGeom>
        </p:spPr>
      </p:pic>
      <p:sp>
        <p:nvSpPr>
          <p:cNvPr id="5" name="TextBox 4"/>
          <p:cNvSpPr txBox="1"/>
          <p:nvPr/>
        </p:nvSpPr>
        <p:spPr>
          <a:xfrm>
            <a:off x="389467" y="630679"/>
            <a:ext cx="8297333" cy="830997"/>
          </a:xfrm>
          <a:prstGeom prst="rect">
            <a:avLst/>
          </a:prstGeom>
          <a:solidFill>
            <a:schemeClr val="bg1"/>
          </a:solidFill>
          <a:ln>
            <a:solidFill>
              <a:schemeClr val="tx2">
                <a:lumMod val="60000"/>
                <a:lumOff val="40000"/>
              </a:schemeClr>
            </a:solidFill>
          </a:ln>
        </p:spPr>
        <p:txBody>
          <a:bodyPr wrap="square" rtlCol="0">
            <a:spAutoFit/>
          </a:bodyPr>
          <a:lstStyle/>
          <a:p>
            <a:pPr algn="ctr"/>
            <a:r>
              <a:rPr lang="en-US" sz="2400" dirty="0">
                <a:solidFill>
                  <a:schemeClr val="tx1">
                    <a:lumMod val="75000"/>
                    <a:lumOff val="25000"/>
                  </a:schemeClr>
                </a:solidFill>
              </a:rPr>
              <a:t>Shaklee Strategies Forum 2017</a:t>
            </a:r>
          </a:p>
          <a:p>
            <a:pPr algn="ctr"/>
            <a:r>
              <a:rPr lang="en-US" sz="2400" dirty="0">
                <a:solidFill>
                  <a:schemeClr val="tx1">
                    <a:lumMod val="75000"/>
                    <a:lumOff val="25000"/>
                  </a:schemeClr>
                </a:solidFill>
              </a:rPr>
              <a:t>Ideas to help us  grow our businesses and ourselves in </a:t>
            </a:r>
            <a:r>
              <a:rPr lang="en-US" sz="2400" dirty="0" smtClean="0">
                <a:solidFill>
                  <a:schemeClr val="tx1">
                    <a:lumMod val="75000"/>
                    <a:lumOff val="25000"/>
                  </a:schemeClr>
                </a:solidFill>
              </a:rPr>
              <a:t>2017</a:t>
            </a:r>
            <a:endParaRPr lang="en-US" sz="2400" dirty="0">
              <a:solidFill>
                <a:schemeClr val="tx1">
                  <a:lumMod val="75000"/>
                  <a:lumOff val="25000"/>
                </a:schemeClr>
              </a:solidFill>
            </a:endParaRPr>
          </a:p>
        </p:txBody>
      </p:sp>
      <p:sp>
        <p:nvSpPr>
          <p:cNvPr id="9" name="TextBox 8"/>
          <p:cNvSpPr txBox="1"/>
          <p:nvPr/>
        </p:nvSpPr>
        <p:spPr>
          <a:xfrm>
            <a:off x="270933" y="1880108"/>
            <a:ext cx="5029200" cy="2246769"/>
          </a:xfrm>
          <a:prstGeom prst="rect">
            <a:avLst/>
          </a:prstGeom>
          <a:solidFill>
            <a:schemeClr val="bg1"/>
          </a:solidFill>
          <a:ln>
            <a:solidFill>
              <a:schemeClr val="tx2">
                <a:lumMod val="60000"/>
                <a:lumOff val="40000"/>
              </a:schemeClr>
            </a:solidFill>
          </a:ln>
        </p:spPr>
        <p:txBody>
          <a:bodyPr wrap="square" rtlCol="0">
            <a:spAutoFit/>
          </a:bodyPr>
          <a:lstStyle/>
          <a:p>
            <a:pPr algn="ctr"/>
            <a:r>
              <a:rPr lang="en-US" sz="2000" dirty="0" smtClean="0">
                <a:solidFill>
                  <a:schemeClr val="tx1">
                    <a:lumMod val="75000"/>
                    <a:lumOff val="25000"/>
                  </a:schemeClr>
                </a:solidFill>
              </a:rPr>
              <a:t>Session </a:t>
            </a:r>
            <a:r>
              <a:rPr lang="en-US" sz="2000" dirty="0">
                <a:solidFill>
                  <a:schemeClr val="tx1">
                    <a:lumMod val="75000"/>
                    <a:lumOff val="25000"/>
                  </a:schemeClr>
                </a:solidFill>
              </a:rPr>
              <a:t>8</a:t>
            </a:r>
            <a:r>
              <a:rPr lang="en-US" sz="2000" dirty="0" smtClean="0">
                <a:solidFill>
                  <a:schemeClr val="tx1">
                    <a:lumMod val="75000"/>
                    <a:lumOff val="25000"/>
                  </a:schemeClr>
                </a:solidFill>
              </a:rPr>
              <a:t>  May 16, 2017	</a:t>
            </a:r>
            <a:r>
              <a:rPr lang="en-US" sz="2000" dirty="0">
                <a:solidFill>
                  <a:schemeClr val="tx1">
                    <a:lumMod val="75000"/>
                    <a:lumOff val="25000"/>
                  </a:schemeClr>
                </a:solidFill>
              </a:rPr>
              <a:t> </a:t>
            </a:r>
            <a:r>
              <a:rPr lang="en-US" sz="2000" dirty="0" smtClean="0">
                <a:solidFill>
                  <a:schemeClr val="tx1">
                    <a:lumMod val="75000"/>
                    <a:lumOff val="25000"/>
                  </a:schemeClr>
                </a:solidFill>
              </a:rPr>
              <a:t> 		</a:t>
            </a:r>
            <a:r>
              <a:rPr lang="en-US" sz="4000" dirty="0" smtClean="0">
                <a:solidFill>
                  <a:schemeClr val="tx1">
                    <a:lumMod val="75000"/>
                    <a:lumOff val="25000"/>
                  </a:schemeClr>
                </a:solidFill>
              </a:rPr>
              <a:t>Home Businesses</a:t>
            </a:r>
          </a:p>
          <a:p>
            <a:pPr algn="ctr"/>
            <a:r>
              <a:rPr lang="en-US" sz="4000" dirty="0" smtClean="0">
                <a:solidFill>
                  <a:schemeClr val="tx1">
                    <a:lumMod val="75000"/>
                    <a:lumOff val="25000"/>
                  </a:schemeClr>
                </a:solidFill>
              </a:rPr>
              <a:t>		Offer Smart 	Financial Choices</a:t>
            </a:r>
            <a:endParaRPr lang="en-US" sz="4000" dirty="0">
              <a:solidFill>
                <a:schemeClr val="tx1">
                  <a:lumMod val="75000"/>
                  <a:lumOff val="25000"/>
                </a:schemeClr>
              </a:solidFill>
            </a:endParaRPr>
          </a:p>
        </p:txBody>
      </p:sp>
      <p:sp>
        <p:nvSpPr>
          <p:cNvPr id="7" name="TextBox 6"/>
          <p:cNvSpPr txBox="1"/>
          <p:nvPr/>
        </p:nvSpPr>
        <p:spPr>
          <a:xfrm>
            <a:off x="4893732" y="4690533"/>
            <a:ext cx="795867"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36494498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2600" y="3029125"/>
            <a:ext cx="7433733" cy="1908215"/>
          </a:xfrm>
          <a:prstGeom prst="rect">
            <a:avLst/>
          </a:prstGeom>
        </p:spPr>
        <p:txBody>
          <a:bodyPr wrap="square">
            <a:spAutoFit/>
          </a:bodyPr>
          <a:lstStyle/>
          <a:p>
            <a:pPr marL="285750" lvl="0" indent="-285750">
              <a:buFont typeface="Arial" panose="020B0604020202020204" pitchFamily="34" charset="0"/>
              <a:buChar char="•"/>
            </a:pPr>
            <a:r>
              <a:rPr lang="en-US" sz="2000" dirty="0" smtClean="0"/>
              <a:t>US </a:t>
            </a:r>
            <a:r>
              <a:rPr lang="en-US" sz="2000" dirty="0" err="1"/>
              <a:t>News.com</a:t>
            </a:r>
            <a:r>
              <a:rPr lang="en-US" sz="2000" dirty="0"/>
              <a:t>:  1/3 of all Americans lose nightly sleep due to financial concerns</a:t>
            </a:r>
          </a:p>
          <a:p>
            <a:pPr marL="285750" lvl="0" indent="-285750">
              <a:buFont typeface="Arial" panose="020B0604020202020204" pitchFamily="34" charset="0"/>
              <a:buChar char="•"/>
            </a:pPr>
            <a:r>
              <a:rPr lang="en-US" sz="2000" dirty="0"/>
              <a:t>CNBC:  Financial concerns and money fights are the leading cause of divorce </a:t>
            </a:r>
            <a:r>
              <a:rPr lang="en-US" sz="2000" dirty="0" smtClean="0"/>
              <a:t>today</a:t>
            </a:r>
          </a:p>
          <a:p>
            <a:pPr marL="285750" indent="-285750" algn="ctr">
              <a:buFont typeface="Arial"/>
              <a:buChar char="•"/>
              <a:defRPr>
                <a:solidFill>
                  <a:srgbClr val="383735"/>
                </a:solidFill>
                <a:latin typeface="Avenir Next Demi Bold"/>
                <a:ea typeface="Avenir Next Demi Bold"/>
                <a:cs typeface="Avenir Next Demi Bold"/>
                <a:sym typeface="Avenir Next Demi Bold"/>
              </a:defRPr>
            </a:pPr>
            <a:r>
              <a:rPr lang="en-US" dirty="0"/>
              <a:t>1</a:t>
            </a:r>
            <a:r>
              <a:rPr lang="en-US" dirty="0" smtClean="0"/>
              <a:t> </a:t>
            </a:r>
            <a:r>
              <a:rPr lang="en-US" dirty="0"/>
              <a:t>in 3 women in America are ONE PAYCHECK away from disaster </a:t>
            </a:r>
            <a:r>
              <a:rPr lang="en-US" dirty="0" smtClean="0"/>
              <a:t>if an </a:t>
            </a:r>
            <a:r>
              <a:rPr lang="en-US" dirty="0"/>
              <a:t>emergency </a:t>
            </a:r>
            <a:r>
              <a:rPr lang="en-US" dirty="0" smtClean="0"/>
              <a:t>strikes</a:t>
            </a:r>
            <a:r>
              <a:rPr lang="en-US" sz="2000" dirty="0" smtClean="0"/>
              <a:t>        </a:t>
            </a:r>
            <a:r>
              <a:rPr lang="en-US" dirty="0" err="1" smtClean="0"/>
              <a:t>angie</a:t>
            </a:r>
            <a:endParaRPr lang="en-US" dirty="0" smtClean="0"/>
          </a:p>
        </p:txBody>
      </p:sp>
      <p:sp>
        <p:nvSpPr>
          <p:cNvPr id="3" name="TextBox 2"/>
          <p:cNvSpPr txBox="1"/>
          <p:nvPr/>
        </p:nvSpPr>
        <p:spPr>
          <a:xfrm>
            <a:off x="880533" y="372533"/>
            <a:ext cx="3318934" cy="584776"/>
          </a:xfrm>
          <a:prstGeom prst="rect">
            <a:avLst/>
          </a:prstGeom>
          <a:noFill/>
          <a:ln>
            <a:solidFill>
              <a:schemeClr val="accent5">
                <a:lumMod val="75000"/>
              </a:schemeClr>
            </a:solidFill>
          </a:ln>
        </p:spPr>
        <p:txBody>
          <a:bodyPr wrap="square" rtlCol="0">
            <a:spAutoFit/>
          </a:bodyPr>
          <a:lstStyle/>
          <a:p>
            <a:r>
              <a:rPr lang="en-US" sz="3200" dirty="0" smtClean="0"/>
              <a:t>Financial Realities </a:t>
            </a:r>
            <a:endParaRPr lang="en-US" sz="3200" dirty="0"/>
          </a:p>
        </p:txBody>
      </p:sp>
      <p:pic>
        <p:nvPicPr>
          <p:cNvPr id="4" name="Picture 3"/>
          <p:cNvPicPr>
            <a:picLocks noChangeAspect="1"/>
          </p:cNvPicPr>
          <p:nvPr/>
        </p:nvPicPr>
        <p:blipFill>
          <a:blip r:embed="rId2"/>
          <a:stretch>
            <a:fillRect/>
          </a:stretch>
        </p:blipFill>
        <p:spPr>
          <a:xfrm>
            <a:off x="6587066" y="65134"/>
            <a:ext cx="2379133" cy="1784350"/>
          </a:xfrm>
          <a:prstGeom prst="rect">
            <a:avLst/>
          </a:prstGeom>
        </p:spPr>
      </p:pic>
      <p:sp>
        <p:nvSpPr>
          <p:cNvPr id="5" name="Rectangle 4"/>
          <p:cNvSpPr/>
          <p:nvPr/>
        </p:nvSpPr>
        <p:spPr>
          <a:xfrm>
            <a:off x="499534" y="1060490"/>
            <a:ext cx="6087532" cy="1938992"/>
          </a:xfrm>
          <a:prstGeom prst="rect">
            <a:avLst/>
          </a:prstGeom>
        </p:spPr>
        <p:txBody>
          <a:bodyPr wrap="square">
            <a:spAutoFit/>
          </a:bodyPr>
          <a:lstStyle/>
          <a:p>
            <a:pPr marL="285750" lvl="0" indent="-285750">
              <a:buFont typeface="Arial" panose="020B0604020202020204" pitchFamily="34" charset="0"/>
              <a:buChar char="•"/>
            </a:pPr>
            <a:r>
              <a:rPr lang="en-US" sz="2000" dirty="0"/>
              <a:t>CBS News:  67% of people cannot cover a $500 emergency</a:t>
            </a:r>
          </a:p>
          <a:p>
            <a:pPr marL="285750" lvl="0" indent="-285750">
              <a:buFont typeface="Arial" panose="020B0604020202020204" pitchFamily="34" charset="0"/>
              <a:buChar char="•"/>
            </a:pPr>
            <a:r>
              <a:rPr lang="en-US" sz="2000" i="1" dirty="0"/>
              <a:t>26%</a:t>
            </a:r>
            <a:r>
              <a:rPr lang="en-US" sz="2000" dirty="0"/>
              <a:t> of all Americans have no emergency savings whatsoever</a:t>
            </a:r>
          </a:p>
          <a:p>
            <a:pPr marL="285750" lvl="0" indent="-285750">
              <a:buFont typeface="Arial" panose="020B0604020202020204" pitchFamily="34" charset="0"/>
              <a:buChar char="•"/>
            </a:pPr>
            <a:r>
              <a:rPr lang="en-US" sz="2000" dirty="0" err="1"/>
              <a:t>Bankrate.com</a:t>
            </a:r>
            <a:r>
              <a:rPr lang="en-US" sz="2000" dirty="0"/>
              <a:t>:  76% of Americans are living paycheck to paycheck</a:t>
            </a:r>
          </a:p>
        </p:txBody>
      </p:sp>
    </p:spTree>
    <p:extLst>
      <p:ext uri="{BB962C8B-B14F-4D97-AF65-F5344CB8AC3E}">
        <p14:creationId xmlns:p14="http://schemas.microsoft.com/office/powerpoint/2010/main" val="2874033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 name="pasted-image.png"/>
          <p:cNvPicPr>
            <a:picLocks noGrp="1" noChangeAspect="1"/>
          </p:cNvPicPr>
          <p:nvPr>
            <p:ph type="pic" idx="14"/>
          </p:nvPr>
        </p:nvPicPr>
        <p:blipFill>
          <a:blip r:embed="rId2">
            <a:extLst/>
          </a:blip>
          <a:srcRect l="-7262" r="-7262"/>
          <a:stretch>
            <a:fillRect/>
          </a:stretch>
        </p:blipFill>
        <p:spPr>
          <a:xfrm>
            <a:off x="220134" y="995559"/>
            <a:ext cx="4533298" cy="2746707"/>
          </a:xfrm>
          <a:prstGeom prst="rect">
            <a:avLst/>
          </a:prstGeom>
          <a:ln w="25400">
            <a:miter lim="400000"/>
          </a:ln>
          <a:effectLst>
            <a:outerShdw blurRad="101600" dist="38100" dir="5400000" rotWithShape="0">
              <a:srgbClr val="000000">
                <a:alpha val="50000"/>
              </a:srgbClr>
            </a:outerShdw>
          </a:effectLst>
        </p:spPr>
      </p:pic>
      <p:sp>
        <p:nvSpPr>
          <p:cNvPr id="143" name="Shape 143"/>
          <p:cNvSpPr/>
          <p:nvPr/>
        </p:nvSpPr>
        <p:spPr>
          <a:xfrm>
            <a:off x="435208" y="282122"/>
            <a:ext cx="7618302" cy="526062"/>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lnSpc>
                <a:spcPct val="80000"/>
              </a:lnSpc>
              <a:defRPr sz="3600" b="1" i="0" cap="all" spc="288">
                <a:solidFill>
                  <a:srgbClr val="3E3B39"/>
                </a:solidFill>
                <a:latin typeface="+mj-lt"/>
                <a:ea typeface="+mj-ea"/>
                <a:cs typeface="+mj-cs"/>
                <a:sym typeface="Avenir Next"/>
              </a:defRPr>
            </a:lvl1pPr>
          </a:lstStyle>
          <a:p>
            <a:r>
              <a:rPr lang="en-US" cap="none" dirty="0" smtClean="0"/>
              <a:t>Average Credit Card Debt By Age:</a:t>
            </a:r>
            <a:endParaRPr lang="en-US" cap="none" dirty="0"/>
          </a:p>
        </p:txBody>
      </p:sp>
      <p:sp>
        <p:nvSpPr>
          <p:cNvPr id="144" name="Shape 144"/>
          <p:cNvSpPr/>
          <p:nvPr/>
        </p:nvSpPr>
        <p:spPr>
          <a:xfrm>
            <a:off x="5013306" y="973699"/>
            <a:ext cx="3865926" cy="3943151"/>
          </a:xfrm>
          <a:prstGeom prst="rect">
            <a:avLst/>
          </a:prstGeom>
          <a:ln w="12700">
            <a:solidFill>
              <a:schemeClr val="tx1">
                <a:lumMod val="50000"/>
                <a:lumOff val="50000"/>
              </a:schemeClr>
            </a:solidFill>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p>
            <a:pPr>
              <a:lnSpc>
                <a:spcPct val="90000"/>
              </a:lnSpc>
              <a:spcBef>
                <a:spcPts val="2009"/>
              </a:spcBef>
              <a:defRPr sz="3600" i="0">
                <a:solidFill>
                  <a:srgbClr val="343230"/>
                </a:solidFill>
                <a:latin typeface="Avenir Next Demi Bold"/>
                <a:ea typeface="Avenir Next Demi Bold"/>
                <a:cs typeface="Avenir Next Demi Bold"/>
                <a:sym typeface="Avenir Next Demi Bold"/>
              </a:defRPr>
            </a:pPr>
            <a:r>
              <a:rPr sz="2400" dirty="0"/>
              <a:t>20 — 35 years 	</a:t>
            </a:r>
            <a:r>
              <a:rPr lang="en-US" sz="2400" dirty="0" smtClean="0"/>
              <a:t>	</a:t>
            </a:r>
            <a:r>
              <a:rPr sz="2400" dirty="0" smtClean="0"/>
              <a:t>$</a:t>
            </a:r>
            <a:r>
              <a:rPr sz="2400" dirty="0"/>
              <a:t>5,808</a:t>
            </a:r>
            <a:endParaRPr sz="2400" b="1" dirty="0">
              <a:latin typeface="Times New Roman"/>
              <a:ea typeface="Times New Roman"/>
              <a:cs typeface="Times New Roman"/>
              <a:sym typeface="Times New Roman"/>
            </a:endParaRPr>
          </a:p>
          <a:p>
            <a:pPr>
              <a:lnSpc>
                <a:spcPct val="90000"/>
              </a:lnSpc>
              <a:spcBef>
                <a:spcPts val="2009"/>
              </a:spcBef>
              <a:defRPr sz="3600" i="0">
                <a:solidFill>
                  <a:srgbClr val="343230"/>
                </a:solidFill>
                <a:latin typeface="Avenir Next Demi Bold"/>
                <a:ea typeface="Avenir Next Demi Bold"/>
                <a:cs typeface="Avenir Next Demi Bold"/>
                <a:sym typeface="Avenir Next Demi Bold"/>
              </a:defRPr>
            </a:pPr>
            <a:r>
              <a:rPr sz="2400" dirty="0"/>
              <a:t>35 – 44 years		$8,235</a:t>
            </a:r>
            <a:endParaRPr sz="2400" b="1" dirty="0">
              <a:latin typeface="Times New Roman"/>
              <a:ea typeface="Times New Roman"/>
              <a:cs typeface="Times New Roman"/>
              <a:sym typeface="Times New Roman"/>
            </a:endParaRPr>
          </a:p>
          <a:p>
            <a:pPr>
              <a:lnSpc>
                <a:spcPct val="90000"/>
              </a:lnSpc>
              <a:spcBef>
                <a:spcPts val="2009"/>
              </a:spcBef>
              <a:defRPr sz="3600" i="0">
                <a:solidFill>
                  <a:srgbClr val="343230"/>
                </a:solidFill>
                <a:latin typeface="Avenir Next Demi Bold"/>
                <a:ea typeface="Avenir Next Demi Bold"/>
                <a:cs typeface="Avenir Next Demi Bold"/>
                <a:sym typeface="Avenir Next Demi Bold"/>
              </a:defRPr>
            </a:pPr>
            <a:r>
              <a:rPr sz="2400" dirty="0"/>
              <a:t>45 – 54 years		$9,096</a:t>
            </a:r>
            <a:endParaRPr sz="2400" b="1" dirty="0">
              <a:latin typeface="Times New Roman"/>
              <a:ea typeface="Times New Roman"/>
              <a:cs typeface="Times New Roman"/>
              <a:sym typeface="Times New Roman"/>
            </a:endParaRPr>
          </a:p>
          <a:p>
            <a:pPr>
              <a:lnSpc>
                <a:spcPct val="90000"/>
              </a:lnSpc>
              <a:spcBef>
                <a:spcPts val="2009"/>
              </a:spcBef>
              <a:defRPr sz="3600" i="0">
                <a:solidFill>
                  <a:srgbClr val="343230"/>
                </a:solidFill>
                <a:latin typeface="Avenir Next Demi Bold"/>
                <a:ea typeface="Avenir Next Demi Bold"/>
                <a:cs typeface="Avenir Next Demi Bold"/>
                <a:sym typeface="Avenir Next Demi Bold"/>
              </a:defRPr>
            </a:pPr>
            <a:r>
              <a:rPr sz="2400" dirty="0"/>
              <a:t>55 – 64 years		$8,158</a:t>
            </a:r>
            <a:endParaRPr sz="2400" b="1" dirty="0">
              <a:latin typeface="Times New Roman"/>
              <a:ea typeface="Times New Roman"/>
              <a:cs typeface="Times New Roman"/>
              <a:sym typeface="Times New Roman"/>
            </a:endParaRPr>
          </a:p>
          <a:p>
            <a:pPr>
              <a:lnSpc>
                <a:spcPct val="90000"/>
              </a:lnSpc>
              <a:spcBef>
                <a:spcPts val="2009"/>
              </a:spcBef>
              <a:defRPr sz="3600" i="0">
                <a:solidFill>
                  <a:srgbClr val="343230"/>
                </a:solidFill>
                <a:latin typeface="Avenir Next Demi Bold"/>
                <a:ea typeface="Avenir Next Demi Bold"/>
                <a:cs typeface="Avenir Next Demi Bold"/>
                <a:sym typeface="Avenir Next Demi Bold"/>
              </a:defRPr>
            </a:pPr>
            <a:r>
              <a:rPr sz="2400" dirty="0"/>
              <a:t>65 – 69 years		$6,876</a:t>
            </a:r>
            <a:endParaRPr sz="2400" b="1" dirty="0">
              <a:latin typeface="Times New Roman"/>
              <a:ea typeface="Times New Roman"/>
              <a:cs typeface="Times New Roman"/>
              <a:sym typeface="Times New Roman"/>
            </a:endParaRPr>
          </a:p>
          <a:p>
            <a:pPr>
              <a:lnSpc>
                <a:spcPct val="90000"/>
              </a:lnSpc>
              <a:spcBef>
                <a:spcPts val="2009"/>
              </a:spcBef>
              <a:defRPr sz="3600" i="0">
                <a:solidFill>
                  <a:srgbClr val="343230"/>
                </a:solidFill>
                <a:latin typeface="Avenir Next Demi Bold"/>
                <a:ea typeface="Avenir Next Demi Bold"/>
                <a:cs typeface="Avenir Next Demi Bold"/>
                <a:sym typeface="Avenir Next Demi Bold"/>
              </a:defRPr>
            </a:pPr>
            <a:r>
              <a:rPr sz="2400" dirty="0"/>
              <a:t>70 – 74 years		$6,465</a:t>
            </a:r>
            <a:endParaRPr sz="2400" b="1" dirty="0">
              <a:latin typeface="Times New Roman"/>
              <a:ea typeface="Times New Roman"/>
              <a:cs typeface="Times New Roman"/>
              <a:sym typeface="Times New Roman"/>
            </a:endParaRPr>
          </a:p>
          <a:p>
            <a:pPr>
              <a:lnSpc>
                <a:spcPct val="90000"/>
              </a:lnSpc>
              <a:spcBef>
                <a:spcPts val="2009"/>
              </a:spcBef>
              <a:defRPr sz="3600" i="0">
                <a:solidFill>
                  <a:srgbClr val="343230"/>
                </a:solidFill>
                <a:latin typeface="Avenir Next Demi Bold"/>
                <a:ea typeface="Avenir Next Demi Bold"/>
                <a:cs typeface="Avenir Next Demi Bold"/>
                <a:sym typeface="Avenir Next Demi Bold"/>
              </a:defRPr>
            </a:pPr>
            <a:r>
              <a:rPr sz="2400" dirty="0"/>
              <a:t>75+			          </a:t>
            </a:r>
            <a:r>
              <a:rPr lang="en-US" sz="2400" dirty="0" smtClean="0"/>
              <a:t>  </a:t>
            </a:r>
            <a:r>
              <a:rPr sz="2400" dirty="0" smtClean="0"/>
              <a:t>$</a:t>
            </a:r>
            <a:r>
              <a:rPr sz="2400" dirty="0"/>
              <a:t>5,638</a:t>
            </a:r>
          </a:p>
        </p:txBody>
      </p:sp>
      <p:sp>
        <p:nvSpPr>
          <p:cNvPr id="2" name="TextBox 1"/>
          <p:cNvSpPr txBox="1"/>
          <p:nvPr/>
        </p:nvSpPr>
        <p:spPr>
          <a:xfrm>
            <a:off x="3302000" y="4334933"/>
            <a:ext cx="1066800" cy="369332"/>
          </a:xfrm>
          <a:prstGeom prst="rect">
            <a:avLst/>
          </a:prstGeom>
          <a:noFill/>
        </p:spPr>
        <p:txBody>
          <a:bodyPr wrap="square" rtlCol="0">
            <a:spAutoFit/>
          </a:bodyPr>
          <a:lstStyle/>
          <a:p>
            <a:r>
              <a:rPr lang="en-US" dirty="0" err="1" smtClean="0"/>
              <a:t>angie</a:t>
            </a:r>
            <a:endParaRPr lang="en-US" dirty="0"/>
          </a:p>
        </p:txBody>
      </p:sp>
    </p:spTree>
    <p:extLst>
      <p:ext uri="{BB962C8B-B14F-4D97-AF65-F5344CB8AC3E}">
        <p14:creationId xmlns:p14="http://schemas.microsoft.com/office/powerpoint/2010/main" val="189684742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 name="pasted-image.png"/>
          <p:cNvPicPr>
            <a:picLocks noChangeAspect="1"/>
          </p:cNvPicPr>
          <p:nvPr/>
        </p:nvPicPr>
        <p:blipFill>
          <a:blip r:embed="rId2">
            <a:extLst/>
          </a:blip>
          <a:stretch>
            <a:fillRect/>
          </a:stretch>
        </p:blipFill>
        <p:spPr>
          <a:xfrm>
            <a:off x="1744132" y="395180"/>
            <a:ext cx="5571067" cy="2610531"/>
          </a:xfrm>
          <a:prstGeom prst="rect">
            <a:avLst/>
          </a:prstGeom>
          <a:ln w="25400">
            <a:miter lim="400000"/>
          </a:ln>
          <a:effectLst>
            <a:outerShdw blurRad="101600" dist="38100" dir="5400000" rotWithShape="0">
              <a:srgbClr val="000000">
                <a:alpha val="50000"/>
              </a:srgbClr>
            </a:outerShdw>
          </a:effectLst>
        </p:spPr>
      </p:pic>
      <p:sp>
        <p:nvSpPr>
          <p:cNvPr id="147" name="Shape 147"/>
          <p:cNvSpPr/>
          <p:nvPr/>
        </p:nvSpPr>
        <p:spPr>
          <a:xfrm>
            <a:off x="778933" y="3283964"/>
            <a:ext cx="7704667" cy="1504791"/>
          </a:xfrm>
          <a:prstGeom prst="rect">
            <a:avLst/>
          </a:prstGeom>
          <a:ln w="12700">
            <a:miter lim="400000"/>
          </a:ln>
          <a:extLst>
            <a:ext uri="{C572A759-6A51-4108-AA02-DFA0A04FC94B}">
              <ma14:wrappingTextBoxFlag xmlns:ma14="http://schemas.microsoft.com/office/mac/drawingml/2011/main" val="1"/>
            </a:ext>
          </a:extLst>
        </p:spPr>
        <p:txBody>
          <a:bodyPr wrap="square" lIns="31887" tIns="31887" rIns="31887" bIns="31887" anchor="ctr">
            <a:spAutoFit/>
          </a:bodyPr>
          <a:lstStyle/>
          <a:p>
            <a:pPr algn="ctr">
              <a:spcBef>
                <a:spcPts val="2009"/>
              </a:spcBef>
              <a:defRPr sz="3600" i="0">
                <a:solidFill>
                  <a:srgbClr val="37302C"/>
                </a:solidFill>
              </a:defRPr>
            </a:pPr>
            <a:r>
              <a:rPr sz="2400" dirty="0">
                <a:latin typeface="Avenir Next Demi Bold"/>
                <a:ea typeface="Avenir Next Demi Bold"/>
                <a:cs typeface="Avenir Next Demi Bold"/>
                <a:sym typeface="Avenir Next Demi Bold"/>
              </a:rPr>
              <a:t>The average Class of 2016 graduate has</a:t>
            </a:r>
            <a:r>
              <a:rPr sz="2400" dirty="0"/>
              <a:t> </a:t>
            </a:r>
          </a:p>
          <a:p>
            <a:pPr algn="ctr">
              <a:lnSpc>
                <a:spcPct val="80000"/>
              </a:lnSpc>
              <a:defRPr sz="3600" i="0" cap="all" spc="288">
                <a:solidFill>
                  <a:srgbClr val="3E3B39"/>
                </a:solidFill>
              </a:defRPr>
            </a:pPr>
            <a:r>
              <a:rPr sz="2400" b="1" spc="196" dirty="0">
                <a:latin typeface="+mj-lt"/>
                <a:ea typeface="+mj-ea"/>
                <a:cs typeface="+mj-cs"/>
                <a:sym typeface="Avenir Next"/>
              </a:rPr>
              <a:t>$37,172</a:t>
            </a:r>
            <a:r>
              <a:rPr sz="2400" b="1" dirty="0">
                <a:latin typeface="+mj-lt"/>
                <a:ea typeface="+mj-ea"/>
                <a:cs typeface="+mj-cs"/>
                <a:sym typeface="Avenir Next"/>
              </a:rPr>
              <a:t> in student loan </a:t>
            </a:r>
            <a:r>
              <a:rPr sz="2400" b="1" dirty="0" smtClean="0">
                <a:latin typeface="+mj-lt"/>
                <a:ea typeface="+mj-ea"/>
                <a:cs typeface="+mj-cs"/>
                <a:sym typeface="Avenir Next"/>
              </a:rPr>
              <a:t>debt</a:t>
            </a:r>
            <a:r>
              <a:rPr lang="en-US" sz="2400" b="1" dirty="0" smtClean="0">
                <a:latin typeface="+mj-lt"/>
                <a:ea typeface="+mj-ea"/>
                <a:cs typeface="+mj-cs"/>
                <a:sym typeface="Avenir Next"/>
              </a:rPr>
              <a:t>.</a:t>
            </a:r>
            <a:r>
              <a:rPr sz="2400" dirty="0" smtClean="0"/>
              <a:t>  </a:t>
            </a:r>
            <a:endParaRPr sz="2400" dirty="0"/>
          </a:p>
          <a:p>
            <a:pPr algn="ctr">
              <a:lnSpc>
                <a:spcPct val="90000"/>
              </a:lnSpc>
              <a:spcBef>
                <a:spcPts val="816"/>
              </a:spcBef>
              <a:defRPr sz="2800" i="0">
                <a:solidFill>
                  <a:srgbClr val="3E3632"/>
                </a:solidFill>
                <a:latin typeface="Avenir Next Demi Bold"/>
                <a:ea typeface="Avenir Next Demi Bold"/>
                <a:cs typeface="Avenir Next Demi Bold"/>
                <a:sym typeface="Avenir Next Demi Bold"/>
              </a:defRPr>
            </a:pPr>
            <a:r>
              <a:rPr sz="2400" dirty="0"/>
              <a:t>Research has shown the average bachelor's degree holder takes 21 years to pay off their </a:t>
            </a:r>
            <a:r>
              <a:rPr sz="2400" dirty="0" smtClean="0"/>
              <a:t>loans</a:t>
            </a:r>
            <a:r>
              <a:rPr lang="en-US" sz="2400" dirty="0" smtClean="0"/>
              <a:t>.  </a:t>
            </a:r>
            <a:r>
              <a:rPr lang="en-US" sz="1600" dirty="0" err="1" smtClean="0"/>
              <a:t>angie</a:t>
            </a:r>
            <a:endParaRPr sz="1600" dirty="0"/>
          </a:p>
        </p:txBody>
      </p:sp>
    </p:spTree>
    <p:extLst>
      <p:ext uri="{BB962C8B-B14F-4D97-AF65-F5344CB8AC3E}">
        <p14:creationId xmlns:p14="http://schemas.microsoft.com/office/powerpoint/2010/main" val="412567418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2">
                <a:lumMod val="60000"/>
                <a:lumOff val="40000"/>
              </a:schemeClr>
            </a:solidFill>
          </a:ln>
        </p:spPr>
        <p:txBody>
          <a:bodyPr>
            <a:normAutofit/>
          </a:bodyPr>
          <a:lstStyle/>
          <a:p>
            <a:r>
              <a:rPr lang="en-US" sz="3200" b="0" dirty="0" smtClean="0"/>
              <a:t>Benefits of Home Businesses</a:t>
            </a:r>
            <a:endParaRPr lang="en-US" sz="3200" b="0" dirty="0"/>
          </a:p>
        </p:txBody>
      </p:sp>
      <p:sp>
        <p:nvSpPr>
          <p:cNvPr id="4" name="Content Placeholder 3"/>
          <p:cNvSpPr>
            <a:spLocks noGrp="1"/>
          </p:cNvSpPr>
          <p:nvPr>
            <p:ph sz="half" idx="2"/>
          </p:nvPr>
        </p:nvSpPr>
        <p:spPr>
          <a:xfrm>
            <a:off x="4817533" y="1364360"/>
            <a:ext cx="4038600" cy="3394472"/>
          </a:xfrm>
        </p:spPr>
        <p:txBody>
          <a:bodyPr>
            <a:normAutofit/>
          </a:bodyPr>
          <a:lstStyle/>
          <a:p>
            <a:r>
              <a:rPr lang="en-US" sz="2400" dirty="0"/>
              <a:t>Career Income ($2000</a:t>
            </a:r>
            <a:r>
              <a:rPr lang="en-US" sz="2400" dirty="0" smtClean="0"/>
              <a:t>-	$</a:t>
            </a:r>
            <a:r>
              <a:rPr lang="en-US" sz="2400" dirty="0"/>
              <a:t>5000+/month)</a:t>
            </a:r>
          </a:p>
          <a:p>
            <a:r>
              <a:rPr lang="en-US" sz="2400" dirty="0"/>
              <a:t>Time Flexibility</a:t>
            </a:r>
          </a:p>
          <a:p>
            <a:r>
              <a:rPr lang="en-US" sz="2400" dirty="0"/>
              <a:t>Recognition for my Successes</a:t>
            </a:r>
          </a:p>
          <a:p>
            <a:r>
              <a:rPr lang="en-US" sz="2400" dirty="0"/>
              <a:t>Free Trips and Monthly Car Payments</a:t>
            </a:r>
          </a:p>
          <a:p>
            <a:r>
              <a:rPr lang="en-US" sz="2400" dirty="0"/>
              <a:t>Tax </a:t>
            </a:r>
            <a:r>
              <a:rPr lang="en-US" sz="2400" dirty="0" smtClean="0"/>
              <a:t>Advantages     </a:t>
            </a:r>
            <a:r>
              <a:rPr lang="en-US" sz="1800" dirty="0" err="1" smtClean="0"/>
              <a:t>francine</a:t>
            </a:r>
            <a:endParaRPr lang="en-US" sz="1800" dirty="0"/>
          </a:p>
          <a:p>
            <a:endParaRPr lang="en-US" dirty="0"/>
          </a:p>
        </p:txBody>
      </p:sp>
      <p:sp>
        <p:nvSpPr>
          <p:cNvPr id="7" name="TextBox 6"/>
          <p:cNvSpPr txBox="1"/>
          <p:nvPr/>
        </p:nvSpPr>
        <p:spPr>
          <a:xfrm>
            <a:off x="318989" y="1365595"/>
            <a:ext cx="4456211" cy="3393237"/>
          </a:xfrm>
          <a:prstGeom prst="rect">
            <a:avLst/>
          </a:prstGeom>
          <a:noFill/>
        </p:spPr>
        <p:txBody>
          <a:bodyPr wrap="square" lIns="68580" tIns="34290" rIns="68580" bIns="34290" rtlCol="0">
            <a:spAutoFit/>
          </a:bodyPr>
          <a:lstStyle/>
          <a:p>
            <a:pPr marL="342900" indent="-342900">
              <a:buFont typeface="Arial"/>
              <a:buChar char="•"/>
            </a:pPr>
            <a:r>
              <a:rPr lang="en-US" sz="2400" dirty="0"/>
              <a:t>Healthy Family</a:t>
            </a:r>
          </a:p>
          <a:p>
            <a:pPr marL="342900" indent="-342900">
              <a:buFont typeface="Arial"/>
              <a:buChar char="•"/>
            </a:pPr>
            <a:r>
              <a:rPr lang="en-US" sz="2400" dirty="0"/>
              <a:t>Helping </a:t>
            </a:r>
            <a:r>
              <a:rPr lang="en-US" sz="2400" dirty="0" smtClean="0"/>
              <a:t>Others/ meaningful work an sense of purpose</a:t>
            </a:r>
            <a:endParaRPr lang="en-US" sz="2400" dirty="0"/>
          </a:p>
          <a:p>
            <a:pPr marL="342900" indent="-342900">
              <a:buFont typeface="Arial"/>
              <a:buChar char="•"/>
            </a:pPr>
            <a:r>
              <a:rPr lang="en-US" sz="2400" dirty="0"/>
              <a:t>Being your own Boss</a:t>
            </a:r>
          </a:p>
          <a:p>
            <a:pPr marL="342900" indent="-342900">
              <a:buFont typeface="Arial"/>
              <a:buChar char="•"/>
            </a:pPr>
            <a:r>
              <a:rPr lang="en-US" sz="2400" dirty="0"/>
              <a:t>People and Friendships</a:t>
            </a:r>
          </a:p>
          <a:p>
            <a:pPr marL="342900" indent="-342900">
              <a:buFont typeface="Arial"/>
              <a:buChar char="•"/>
            </a:pPr>
            <a:r>
              <a:rPr lang="en-US" sz="2400" dirty="0"/>
              <a:t>Being part of a Team</a:t>
            </a:r>
          </a:p>
          <a:p>
            <a:pPr marL="342900" indent="-342900">
              <a:buFont typeface="Arial"/>
              <a:buChar char="•"/>
            </a:pPr>
            <a:r>
              <a:rPr lang="en-US" sz="2400" dirty="0"/>
              <a:t>Extra Income ($100-$700/month</a:t>
            </a:r>
            <a:r>
              <a:rPr lang="en-US" sz="2400" dirty="0" smtClean="0"/>
              <a:t>)</a:t>
            </a:r>
          </a:p>
          <a:p>
            <a:pPr marL="342900" indent="-342900">
              <a:buFont typeface="Arial"/>
              <a:buChar char="•"/>
            </a:pPr>
            <a:r>
              <a:rPr lang="en-US" sz="2400" dirty="0" smtClean="0"/>
              <a:t>Ability to care for aging parents</a:t>
            </a:r>
            <a:endParaRPr lang="en-US" sz="2400" dirty="0"/>
          </a:p>
        </p:txBody>
      </p:sp>
    </p:spTree>
    <p:extLst>
      <p:ext uri="{BB962C8B-B14F-4D97-AF65-F5344CB8AC3E}">
        <p14:creationId xmlns:p14="http://schemas.microsoft.com/office/powerpoint/2010/main" val="16560295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9594"/>
            <a:ext cx="3476625" cy="3476625"/>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6156" y="142876"/>
            <a:ext cx="5322093" cy="3119438"/>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7473" y="3165634"/>
            <a:ext cx="2505629" cy="968667"/>
          </a:xfrm>
          <a:prstGeom prst="rect">
            <a:avLst/>
          </a:prstGeom>
        </p:spPr>
      </p:pic>
      <p:sp>
        <p:nvSpPr>
          <p:cNvPr id="2" name="TextBox 1"/>
          <p:cNvSpPr txBox="1"/>
          <p:nvPr/>
        </p:nvSpPr>
        <p:spPr>
          <a:xfrm>
            <a:off x="3524250" y="1095375"/>
            <a:ext cx="2690813" cy="2377574"/>
          </a:xfrm>
          <a:prstGeom prst="rect">
            <a:avLst/>
          </a:prstGeom>
          <a:solidFill>
            <a:schemeClr val="bg1"/>
          </a:solidFill>
        </p:spPr>
        <p:txBody>
          <a:bodyPr wrap="square" lIns="68580" tIns="34290" rIns="68580" bIns="34290" rtlCol="0">
            <a:spAutoFit/>
          </a:bodyPr>
          <a:lstStyle/>
          <a:p>
            <a:pPr algn="ctr"/>
            <a:r>
              <a:rPr lang="en-US" sz="3000" dirty="0"/>
              <a:t>Why You Would Be Brain Dead Not to Start a Home-Based Business </a:t>
            </a:r>
          </a:p>
        </p:txBody>
      </p:sp>
      <p:sp>
        <p:nvSpPr>
          <p:cNvPr id="6" name="TextBox 5"/>
          <p:cNvSpPr txBox="1"/>
          <p:nvPr/>
        </p:nvSpPr>
        <p:spPr>
          <a:xfrm>
            <a:off x="6619875" y="464344"/>
            <a:ext cx="869156" cy="346249"/>
          </a:xfrm>
          <a:prstGeom prst="rect">
            <a:avLst/>
          </a:prstGeom>
          <a:solidFill>
            <a:schemeClr val="bg1"/>
          </a:solidFill>
        </p:spPr>
        <p:txBody>
          <a:bodyPr wrap="square" lIns="68580" tIns="34290" rIns="68580" bIns="34290" rtlCol="0">
            <a:spAutoFit/>
          </a:bodyPr>
          <a:lstStyle/>
          <a:p>
            <a:endParaRPr lang="en-US" dirty="0"/>
          </a:p>
        </p:txBody>
      </p:sp>
      <p:sp>
        <p:nvSpPr>
          <p:cNvPr id="7" name="TextBox 6"/>
          <p:cNvSpPr txBox="1"/>
          <p:nvPr/>
        </p:nvSpPr>
        <p:spPr>
          <a:xfrm>
            <a:off x="5892800" y="4134301"/>
            <a:ext cx="2082800" cy="369332"/>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34482872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41010" r="-41010"/>
          <a:stretch>
            <a:fillRect/>
          </a:stretch>
        </p:blipFill>
        <p:spPr>
          <a:xfrm>
            <a:off x="-2404533" y="0"/>
            <a:ext cx="10651066" cy="5143499"/>
          </a:xfrm>
        </p:spPr>
      </p:pic>
      <p:sp>
        <p:nvSpPr>
          <p:cNvPr id="5" name="Rectangle 4"/>
          <p:cNvSpPr/>
          <p:nvPr/>
        </p:nvSpPr>
        <p:spPr>
          <a:xfrm>
            <a:off x="6333067" y="1030637"/>
            <a:ext cx="2590800" cy="2954655"/>
          </a:xfrm>
          <a:prstGeom prst="rect">
            <a:avLst/>
          </a:prstGeom>
          <a:ln>
            <a:solidFill>
              <a:schemeClr val="accent5">
                <a:lumMod val="75000"/>
              </a:schemeClr>
            </a:solidFill>
          </a:ln>
        </p:spPr>
        <p:txBody>
          <a:bodyPr wrap="square">
            <a:spAutoFit/>
          </a:bodyPr>
          <a:lstStyle/>
          <a:p>
            <a:pPr algn="ctr"/>
            <a:r>
              <a:rPr lang="en-US" sz="2400" dirty="0"/>
              <a:t>Residual income is income that continues to pay month over month after the initial effort has been expended. </a:t>
            </a:r>
          </a:p>
          <a:p>
            <a:endParaRPr lang="en-US" dirty="0"/>
          </a:p>
        </p:txBody>
      </p:sp>
      <p:sp>
        <p:nvSpPr>
          <p:cNvPr id="6" name="TextBox 5"/>
          <p:cNvSpPr txBox="1"/>
          <p:nvPr/>
        </p:nvSpPr>
        <p:spPr>
          <a:xfrm>
            <a:off x="6874932" y="4318000"/>
            <a:ext cx="1507067" cy="369332"/>
          </a:xfrm>
          <a:prstGeom prst="rect">
            <a:avLst/>
          </a:prstGeom>
          <a:noFill/>
        </p:spPr>
        <p:txBody>
          <a:bodyPr wrap="square" rtlCol="0">
            <a:spAutoFit/>
          </a:bodyPr>
          <a:lstStyle/>
          <a:p>
            <a:r>
              <a:rPr lang="en-US" dirty="0" err="1" smtClean="0"/>
              <a:t>angie</a:t>
            </a:r>
            <a:endParaRPr lang="en-US" dirty="0"/>
          </a:p>
        </p:txBody>
      </p:sp>
    </p:spTree>
    <p:extLst>
      <p:ext uri="{BB962C8B-B14F-4D97-AF65-F5344CB8AC3E}">
        <p14:creationId xmlns:p14="http://schemas.microsoft.com/office/powerpoint/2010/main" val="4130275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1836" r="-11836"/>
          <a:stretch>
            <a:fillRect/>
          </a:stretch>
        </p:blipFill>
        <p:spPr>
          <a:xfrm>
            <a:off x="-660400" y="0"/>
            <a:ext cx="10566399" cy="5143500"/>
          </a:xfrm>
        </p:spPr>
      </p:pic>
      <p:sp>
        <p:nvSpPr>
          <p:cNvPr id="5" name="TextBox 4"/>
          <p:cNvSpPr txBox="1"/>
          <p:nvPr/>
        </p:nvSpPr>
        <p:spPr>
          <a:xfrm>
            <a:off x="2929468" y="2560726"/>
            <a:ext cx="745066" cy="276999"/>
          </a:xfrm>
          <a:prstGeom prst="rect">
            <a:avLst/>
          </a:prstGeom>
          <a:solidFill>
            <a:schemeClr val="bg1"/>
          </a:solidFill>
        </p:spPr>
        <p:txBody>
          <a:bodyPr wrap="square" rtlCol="0">
            <a:spAutoFit/>
          </a:bodyPr>
          <a:lstStyle/>
          <a:p>
            <a:r>
              <a:rPr lang="en-US" sz="1200" dirty="0" smtClean="0"/>
              <a:t>disabled</a:t>
            </a:r>
            <a:endParaRPr lang="en-US" sz="1200" dirty="0"/>
          </a:p>
        </p:txBody>
      </p:sp>
      <p:sp>
        <p:nvSpPr>
          <p:cNvPr id="7" name="TextBox 6"/>
          <p:cNvSpPr txBox="1"/>
          <p:nvPr/>
        </p:nvSpPr>
        <p:spPr>
          <a:xfrm>
            <a:off x="3793067" y="4775200"/>
            <a:ext cx="711200" cy="369332"/>
          </a:xfrm>
          <a:prstGeom prst="rect">
            <a:avLst/>
          </a:prstGeom>
          <a:noFill/>
        </p:spPr>
        <p:txBody>
          <a:bodyPr wrap="square" rtlCol="0">
            <a:spAutoFit/>
          </a:bodyPr>
          <a:lstStyle/>
          <a:p>
            <a:r>
              <a:rPr lang="en-US" dirty="0" err="1" smtClean="0"/>
              <a:t>angie</a:t>
            </a:r>
            <a:endParaRPr lang="en-US" dirty="0"/>
          </a:p>
        </p:txBody>
      </p:sp>
    </p:spTree>
    <p:extLst>
      <p:ext uri="{BB962C8B-B14F-4D97-AF65-F5344CB8AC3E}">
        <p14:creationId xmlns:p14="http://schemas.microsoft.com/office/powerpoint/2010/main" val="21547393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idx="4294967295"/>
          </p:nvPr>
        </p:nvSpPr>
        <p:spPr bwMode="auto">
          <a:xfrm>
            <a:off x="3268134" y="318558"/>
            <a:ext cx="5376333" cy="84137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b" anchorCtr="0" compatLnSpc="1">
            <a:prstTxWarp prst="textNoShape">
              <a:avLst/>
            </a:prstTxWarp>
            <a:noAutofit/>
          </a:bodyPr>
          <a:lstStyle/>
          <a:p>
            <a:pPr algn="ctr" eaLnBrk="1" hangingPunct="1"/>
            <a:r>
              <a:rPr lang="en-US" altLang="en-US" sz="3200" dirty="0">
                <a:latin typeface="Arial" panose="020B0604020202020204" pitchFamily="34" charset="0"/>
                <a:cs typeface="Arial" panose="020B0604020202020204" pitchFamily="34" charset="0"/>
              </a:rPr>
              <a:t>Julie </a:t>
            </a:r>
            <a:r>
              <a:rPr lang="en-US" altLang="en-US" sz="3200" dirty="0" err="1">
                <a:latin typeface="Arial" panose="020B0604020202020204" pitchFamily="34" charset="0"/>
                <a:cs typeface="Arial" panose="020B0604020202020204" pitchFamily="34" charset="0"/>
              </a:rPr>
              <a:t>Veenstra</a:t>
            </a:r>
            <a:r>
              <a:rPr lang="en-US" altLang="en-US" sz="3200" dirty="0">
                <a:latin typeface="Arial" panose="020B0604020202020204" pitchFamily="34" charset="0"/>
                <a:cs typeface="Arial" panose="020B0604020202020204" pitchFamily="34" charset="0"/>
              </a:rPr>
              <a:t> Story</a:t>
            </a:r>
          </a:p>
        </p:txBody>
      </p:sp>
      <p:pic>
        <p:nvPicPr>
          <p:cNvPr id="10244" name="Picture Placeholder 4"/>
          <p:cNvPicPr>
            <a:picLocks noGrp="1" noChangeAspect="1"/>
          </p:cNvPicPr>
          <p:nvPr>
            <p:ph type="pic"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179917" y="318558"/>
            <a:ext cx="2647950" cy="264953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3" name="Text Placeholder 3"/>
          <p:cNvSpPr>
            <a:spLocks noGrp="1"/>
          </p:cNvSpPr>
          <p:nvPr>
            <p:ph type="body" sz="half" idx="4294967295"/>
          </p:nvPr>
        </p:nvSpPr>
        <p:spPr bwMode="auto">
          <a:xfrm>
            <a:off x="3047999" y="1354668"/>
            <a:ext cx="5842529" cy="339702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p>
            <a:pPr marL="0" indent="0" eaLnBrk="1" hangingPunct="1">
              <a:buNone/>
            </a:pPr>
            <a:r>
              <a:rPr lang="en-US" altLang="en-US" sz="1800" b="1" dirty="0">
                <a:latin typeface="Arial" panose="020B0604020202020204" pitchFamily="34" charset="0"/>
                <a:cs typeface="Arial" panose="020B0604020202020204" pitchFamily="34" charset="0"/>
              </a:rPr>
              <a:t>Prior to Shaklee </a:t>
            </a:r>
            <a:r>
              <a:rPr lang="en-US" altLang="en-US" sz="1800" dirty="0">
                <a:latin typeface="Arial" panose="020B0604020202020204" pitchFamily="34" charset="0"/>
                <a:cs typeface="Arial" panose="020B0604020202020204" pitchFamily="34" charset="0"/>
              </a:rPr>
              <a:t>– tried many remedies.  </a:t>
            </a:r>
          </a:p>
          <a:p>
            <a:pPr marL="0" indent="0" eaLnBrk="1" hangingPunct="1">
              <a:buNone/>
            </a:pPr>
            <a:r>
              <a:rPr lang="en-US" altLang="en-US" sz="1800" dirty="0">
                <a:latin typeface="Arial" panose="020B0604020202020204" pitchFamily="34" charset="0"/>
                <a:cs typeface="Arial" panose="020B0604020202020204" pitchFamily="34" charset="0"/>
              </a:rPr>
              <a:t>	              -- studied health and nutrition. </a:t>
            </a:r>
          </a:p>
          <a:p>
            <a:pPr marL="0" indent="0" eaLnBrk="1" hangingPunct="1">
              <a:buNone/>
            </a:pPr>
            <a:r>
              <a:rPr lang="en-US" altLang="en-US" sz="1800" dirty="0">
                <a:latin typeface="Arial" panose="020B0604020202020204" pitchFamily="34" charset="0"/>
                <a:cs typeface="Arial" panose="020B0604020202020204" pitchFamily="34" charset="0"/>
              </a:rPr>
              <a:t>                            -- migraines, infertility, sore joints			-- debt</a:t>
            </a:r>
          </a:p>
          <a:p>
            <a:pPr marL="0" indent="0" eaLnBrk="1" hangingPunct="1">
              <a:buNone/>
            </a:pPr>
            <a:endParaRPr lang="en-US" altLang="en-US" sz="900" dirty="0">
              <a:latin typeface="Arial" panose="020B0604020202020204" pitchFamily="34" charset="0"/>
              <a:cs typeface="Arial" panose="020B0604020202020204" pitchFamily="34" charset="0"/>
            </a:endParaRPr>
          </a:p>
          <a:p>
            <a:pPr eaLnBrk="1" hangingPunct="1"/>
            <a:r>
              <a:rPr lang="en-US" altLang="en-US" sz="1800" dirty="0">
                <a:latin typeface="Arial" panose="020B0604020202020204" pitchFamily="34" charset="0"/>
                <a:cs typeface="Arial" panose="020B0604020202020204" pitchFamily="34" charset="0"/>
              </a:rPr>
              <a:t>Helpless.  When told that there was nothing we could do to help </a:t>
            </a:r>
            <a:r>
              <a:rPr lang="en-US" altLang="en-US" sz="1800" dirty="0" err="1">
                <a:latin typeface="Arial" panose="020B0604020202020204" pitchFamily="34" charset="0"/>
                <a:cs typeface="Arial" panose="020B0604020202020204" pitchFamily="34" charset="0"/>
              </a:rPr>
              <a:t>Crohns</a:t>
            </a:r>
            <a:r>
              <a:rPr lang="en-US" altLang="en-US" sz="1800" dirty="0">
                <a:latin typeface="Arial" panose="020B0604020202020204" pitchFamily="34" charset="0"/>
                <a:cs typeface="Arial" panose="020B0604020202020204" pitchFamily="34" charset="0"/>
              </a:rPr>
              <a:t>, we did not like the feeling of being helpless.  So that began the journey.</a:t>
            </a:r>
          </a:p>
          <a:p>
            <a:pPr eaLnBrk="1" hangingPunct="1"/>
            <a:r>
              <a:rPr lang="en-US" altLang="en-US" sz="1800" b="1" dirty="0">
                <a:latin typeface="Arial" panose="020B0604020202020204" pitchFamily="34" charset="0"/>
                <a:cs typeface="Arial" panose="020B0604020202020204" pitchFamily="34" charset="0"/>
              </a:rPr>
              <a:t>1997</a:t>
            </a:r>
            <a:r>
              <a:rPr lang="en-US" altLang="en-US" sz="1800" dirty="0">
                <a:latin typeface="Arial" panose="020B0604020202020204" pitchFamily="34" charset="0"/>
                <a:cs typeface="Arial" panose="020B0604020202020204" pitchFamily="34" charset="0"/>
              </a:rPr>
              <a:t> – journey in Shaklee began with much 		skepticism!   In fact, when people asked me about the business, I’d tell them not to get involved </a:t>
            </a:r>
            <a:r>
              <a:rPr lang="en-US" altLang="en-US" sz="1800" dirty="0">
                <a:latin typeface="Arial" panose="020B0604020202020204" pitchFamily="34" charset="0"/>
                <a:cs typeface="Arial" panose="020B0604020202020204" pitchFamily="34" charset="0"/>
                <a:sym typeface="Wingdings" panose="05000000000000000000" pitchFamily="2" charset="2"/>
              </a:rPr>
              <a:t>  </a:t>
            </a:r>
            <a:endParaRPr lang="en-US" altLang="en-US" sz="1800" dirty="0">
              <a:latin typeface="Arial" panose="020B0604020202020204" pitchFamily="34" charset="0"/>
              <a:cs typeface="Arial" panose="020B0604020202020204" pitchFamily="34" charset="0"/>
            </a:endParaRPr>
          </a:p>
          <a:p>
            <a:pPr eaLnBrk="1" hangingPunct="1"/>
            <a:endParaRPr lang="en-US" altLang="en-US" dirty="0">
              <a:latin typeface="Arial" panose="020B0604020202020204" pitchFamily="34" charset="0"/>
              <a:cs typeface="Arial" panose="020B0604020202020204" pitchFamily="34" charset="0"/>
            </a:endParaRPr>
          </a:p>
          <a:p>
            <a:pPr eaLnBrk="1" hangingPunct="1"/>
            <a:endParaRPr lang="en-US" altLang="en-US" dirty="0">
              <a:latin typeface="Arial" panose="020B0604020202020204" pitchFamily="34" charset="0"/>
              <a:cs typeface="Arial" panose="020B0604020202020204" pitchFamily="34" charset="0"/>
            </a:endParaRPr>
          </a:p>
        </p:txBody>
      </p:sp>
      <p:sp>
        <p:nvSpPr>
          <p:cNvPr id="2" name="TextBox 1"/>
          <p:cNvSpPr txBox="1"/>
          <p:nvPr/>
        </p:nvSpPr>
        <p:spPr>
          <a:xfrm>
            <a:off x="132818" y="3920698"/>
            <a:ext cx="3135316" cy="830997"/>
          </a:xfrm>
          <a:prstGeom prst="rect">
            <a:avLst/>
          </a:prstGeom>
          <a:noFill/>
        </p:spPr>
        <p:txBody>
          <a:bodyPr wrap="square" rtlCol="0">
            <a:spAutoFit/>
          </a:bodyPr>
          <a:lstStyle/>
          <a:p>
            <a:r>
              <a:rPr lang="en-US" sz="2400" dirty="0"/>
              <a:t>Julie </a:t>
            </a:r>
            <a:r>
              <a:rPr lang="en-US" sz="2400" dirty="0" err="1"/>
              <a:t>Veenstra</a:t>
            </a:r>
            <a:endParaRPr lang="en-US" sz="2400" dirty="0"/>
          </a:p>
          <a:p>
            <a:r>
              <a:rPr lang="en-US" sz="2400" dirty="0"/>
              <a:t>Senior Key Coordinator</a:t>
            </a:r>
          </a:p>
        </p:txBody>
      </p:sp>
    </p:spTree>
    <p:extLst>
      <p:ext uri="{BB962C8B-B14F-4D97-AF65-F5344CB8AC3E}">
        <p14:creationId xmlns:p14="http://schemas.microsoft.com/office/powerpoint/2010/main" val="2281432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4294967295"/>
          </p:nvPr>
        </p:nvSpPr>
        <p:spPr>
          <a:xfrm>
            <a:off x="389466" y="1200150"/>
            <a:ext cx="8585201" cy="3744913"/>
          </a:xfrm>
        </p:spPr>
        <p:txBody>
          <a:bodyPr>
            <a:normAutofit/>
          </a:bodyPr>
          <a:lstStyle/>
          <a:p>
            <a:r>
              <a:rPr lang="en-US" altLang="en-US" sz="2000" b="1" dirty="0">
                <a:latin typeface="Arial" panose="020B0604020202020204" pitchFamily="34" charset="0"/>
                <a:cs typeface="Arial" panose="020B0604020202020204" pitchFamily="34" charset="0"/>
              </a:rPr>
              <a:t>2001</a:t>
            </a:r>
            <a:r>
              <a:rPr lang="en-US" altLang="en-US" sz="2000" dirty="0">
                <a:latin typeface="Arial" panose="020B0604020202020204" pitchFamily="34" charset="0"/>
                <a:cs typeface="Arial" panose="020B0604020202020204" pitchFamily="34" charset="0"/>
              </a:rPr>
              <a:t> –  I initially felt helpless, but once again, Shaklee to the rescue! </a:t>
            </a:r>
          </a:p>
          <a:p>
            <a:pPr marL="0" indent="0">
              <a:buNone/>
            </a:pPr>
            <a:r>
              <a:rPr lang="en-US" altLang="en-US" sz="2000" dirty="0">
                <a:latin typeface="Arial" panose="020B0604020202020204" pitchFamily="34" charset="0"/>
                <a:cs typeface="Arial" panose="020B0604020202020204" pitchFamily="34" charset="0"/>
              </a:rPr>
              <a:t>Instead of being a victim, I saw possibilities, and decided I could trust what Shaklee represented.</a:t>
            </a:r>
          </a:p>
          <a:p>
            <a:pPr marL="0" indent="0">
              <a:buNone/>
            </a:pPr>
            <a:endParaRPr lang="en-US" altLang="en-US" sz="900" dirty="0">
              <a:latin typeface="Arial" panose="020B0604020202020204" pitchFamily="34" charset="0"/>
              <a:cs typeface="Arial" panose="020B0604020202020204" pitchFamily="34" charset="0"/>
            </a:endParaRPr>
          </a:p>
          <a:p>
            <a:r>
              <a:rPr lang="en-US" altLang="en-US" sz="2000" dirty="0">
                <a:latin typeface="Arial" panose="020B0604020202020204" pitchFamily="34" charset="0"/>
                <a:cs typeface="Arial" panose="020B0604020202020204" pitchFamily="34" charset="0"/>
              </a:rPr>
              <a:t>Shaklee car.  Monthly </a:t>
            </a:r>
            <a:r>
              <a:rPr lang="en-US" altLang="en-US" sz="2000" dirty="0" err="1">
                <a:latin typeface="Arial" panose="020B0604020202020204" pitchFamily="34" charset="0"/>
                <a:cs typeface="Arial" panose="020B0604020202020204" pitchFamily="34" charset="0"/>
              </a:rPr>
              <a:t>cheque</a:t>
            </a:r>
            <a:r>
              <a:rPr lang="en-US" altLang="en-US" sz="2000" dirty="0">
                <a:latin typeface="Arial" panose="020B0604020202020204" pitchFamily="34" charset="0"/>
                <a:cs typeface="Arial" panose="020B0604020202020204" pitchFamily="34" charset="0"/>
              </a:rPr>
              <a:t>.  Empowered to move on, buy a house, and start growing and living.   </a:t>
            </a:r>
          </a:p>
          <a:p>
            <a:pPr marL="0" indent="0">
              <a:buNone/>
            </a:pPr>
            <a:endParaRPr lang="en-US" altLang="en-US" sz="1200" dirty="0">
              <a:latin typeface="Arial" panose="020B0604020202020204" pitchFamily="34" charset="0"/>
              <a:cs typeface="Arial" panose="020B0604020202020204" pitchFamily="34" charset="0"/>
            </a:endParaRPr>
          </a:p>
          <a:p>
            <a:r>
              <a:rPr lang="en-US" altLang="en-US" sz="2000" dirty="0">
                <a:latin typeface="Arial" panose="020B0604020202020204" pitchFamily="34" charset="0"/>
                <a:cs typeface="Arial" panose="020B0604020202020204" pitchFamily="34" charset="0"/>
              </a:rPr>
              <a:t>Health. Financially stable.  Hope.  </a:t>
            </a:r>
          </a:p>
          <a:p>
            <a:pPr marL="0" indent="0">
              <a:buNone/>
            </a:pPr>
            <a:r>
              <a:rPr lang="en-US" altLang="en-US" sz="2000" dirty="0">
                <a:latin typeface="Arial" panose="020B0604020202020204" pitchFamily="34" charset="0"/>
                <a:cs typeface="Arial" panose="020B0604020202020204" pitchFamily="34" charset="0"/>
              </a:rPr>
              <a:t>  </a:t>
            </a:r>
          </a:p>
          <a:p>
            <a:r>
              <a:rPr lang="en-US" altLang="en-US" sz="2000" dirty="0">
                <a:latin typeface="Arial" panose="020B0604020202020204" pitchFamily="34" charset="0"/>
                <a:cs typeface="Arial" panose="020B0604020202020204" pitchFamily="34" charset="0"/>
              </a:rPr>
              <a:t>The BIGGEST benefit, one that I did not appreciate until years later, was personal development.  </a:t>
            </a:r>
          </a:p>
          <a:p>
            <a:pPr marL="0" indent="0">
              <a:buNone/>
            </a:pPr>
            <a:endParaRPr lang="en-US" altLang="en-US" sz="2000" dirty="0">
              <a:latin typeface="Arial" panose="020B0604020202020204" pitchFamily="34" charset="0"/>
              <a:cs typeface="Arial" panose="020B0604020202020204" pitchFamily="34" charset="0"/>
            </a:endParaRPr>
          </a:p>
          <a:p>
            <a:pPr marL="0" indent="0">
              <a:buNone/>
            </a:pPr>
            <a:endParaRPr lang="en-US" sz="2000" dirty="0"/>
          </a:p>
        </p:txBody>
      </p:sp>
      <p:sp>
        <p:nvSpPr>
          <p:cNvPr id="2" name="TextBox 1"/>
          <p:cNvSpPr txBox="1"/>
          <p:nvPr/>
        </p:nvSpPr>
        <p:spPr>
          <a:xfrm>
            <a:off x="795867" y="270933"/>
            <a:ext cx="7433732" cy="584776"/>
          </a:xfrm>
          <a:prstGeom prst="rect">
            <a:avLst/>
          </a:prstGeom>
          <a:noFill/>
          <a:ln>
            <a:solidFill>
              <a:schemeClr val="tx2">
                <a:lumMod val="60000"/>
                <a:lumOff val="40000"/>
              </a:schemeClr>
            </a:solidFill>
          </a:ln>
        </p:spPr>
        <p:txBody>
          <a:bodyPr wrap="square" rtlCol="0">
            <a:spAutoFit/>
          </a:bodyPr>
          <a:lstStyle/>
          <a:p>
            <a:r>
              <a:rPr lang="en-US" altLang="en-US" sz="3200" dirty="0">
                <a:latin typeface="Arial" panose="020B0604020202020204" pitchFamily="34" charset="0"/>
                <a:cs typeface="Arial" panose="020B0604020202020204" pitchFamily="34" charset="0"/>
              </a:rPr>
              <a:t>Became a single mom with a 4-year-old</a:t>
            </a:r>
            <a:endParaRPr lang="en-US" sz="3200" dirty="0"/>
          </a:p>
        </p:txBody>
      </p:sp>
    </p:spTree>
    <p:extLst>
      <p:ext uri="{BB962C8B-B14F-4D97-AF65-F5344CB8AC3E}">
        <p14:creationId xmlns:p14="http://schemas.microsoft.com/office/powerpoint/2010/main" val="797627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TextBox 2"/>
          <p:cNvSpPr txBox="1"/>
          <p:nvPr/>
        </p:nvSpPr>
        <p:spPr>
          <a:xfrm>
            <a:off x="7450666" y="4047067"/>
            <a:ext cx="1693333" cy="369332"/>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1622716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4320" y="201168"/>
            <a:ext cx="8622792" cy="5078313"/>
          </a:xfrm>
          <a:prstGeom prst="rect">
            <a:avLst/>
          </a:prstGeom>
        </p:spPr>
        <p:txBody>
          <a:bodyPr wrap="square">
            <a:spAutoFit/>
          </a:bodyPr>
          <a:lstStyle/>
          <a:p>
            <a:pPr marL="285750" indent="-285750">
              <a:buFont typeface="Arial" panose="020B0604020202020204" pitchFamily="34" charset="0"/>
              <a:buChar char="•"/>
            </a:pPr>
            <a:r>
              <a:rPr lang="en-US" altLang="en-US" dirty="0">
                <a:latin typeface="Arial" panose="020B0604020202020204" pitchFamily="34" charset="0"/>
                <a:cs typeface="Arial" panose="020B0604020202020204" pitchFamily="34" charset="0"/>
              </a:rPr>
              <a:t>I was able to finish my University Degree.</a:t>
            </a:r>
          </a:p>
          <a:p>
            <a:pPr marL="285750" indent="-285750">
              <a:buFont typeface="Arial" panose="020B0604020202020204" pitchFamily="34" charset="0"/>
              <a:buChar char="•"/>
            </a:pPr>
            <a:endParaRPr lang="en-US" alt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altLang="en-US" dirty="0">
                <a:latin typeface="Arial" panose="020B0604020202020204" pitchFamily="34" charset="0"/>
                <a:cs typeface="Arial" panose="020B0604020202020204" pitchFamily="34" charset="0"/>
              </a:rPr>
              <a:t>Trips…. ….Bahamas, Mexico, Cruises….  </a:t>
            </a:r>
          </a:p>
          <a:p>
            <a:pPr marL="285750" indent="-285750">
              <a:buFont typeface="Arial" panose="020B0604020202020204" pitchFamily="34" charset="0"/>
              <a:buChar char="•"/>
            </a:pPr>
            <a:endParaRPr lang="en-US" alt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altLang="en-US" dirty="0">
                <a:latin typeface="Arial" panose="020B0604020202020204" pitchFamily="34" charset="0"/>
                <a:cs typeface="Arial" panose="020B0604020202020204" pitchFamily="34" charset="0"/>
              </a:rPr>
              <a:t> Bought a better home and a few years later, also bought a rental house. </a:t>
            </a:r>
          </a:p>
          <a:p>
            <a:pPr marL="285750" indent="-285750">
              <a:buFont typeface="Arial" panose="020B0604020202020204" pitchFamily="34" charset="0"/>
              <a:buChar char="•"/>
            </a:pPr>
            <a:endParaRPr lang="en-US" alt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altLang="en-US" dirty="0">
                <a:latin typeface="Arial" panose="020B0604020202020204" pitchFamily="34" charset="0"/>
                <a:cs typeface="Arial" panose="020B0604020202020204" pitchFamily="34" charset="0"/>
              </a:rPr>
              <a:t> Unusual life for a single mom!  Feeling immensely blessed </a:t>
            </a:r>
            <a:r>
              <a:rPr lang="en-US" altLang="en-US" dirty="0">
                <a:latin typeface="Arial" panose="020B0604020202020204" pitchFamily="34" charset="0"/>
                <a:cs typeface="Arial" panose="020B0604020202020204" pitchFamily="34" charset="0"/>
                <a:sym typeface="Wingdings" panose="05000000000000000000" pitchFamily="2" charset="2"/>
              </a:rPr>
              <a:t></a:t>
            </a:r>
          </a:p>
          <a:p>
            <a:pPr marL="285750" indent="-285750">
              <a:buFont typeface="Arial" panose="020B0604020202020204" pitchFamily="34" charset="0"/>
              <a:buChar char="•"/>
            </a:pPr>
            <a:endParaRPr lang="en-US" altLang="en-US" dirty="0">
              <a:latin typeface="Arial" panose="020B0604020202020204" pitchFamily="34" charset="0"/>
              <a:cs typeface="Arial" panose="020B0604020202020204" pitchFamily="34" charset="0"/>
              <a:sym typeface="Wingdings" panose="05000000000000000000" pitchFamily="2" charset="2"/>
            </a:endParaRPr>
          </a:p>
          <a:p>
            <a:pPr marL="285750" indent="-285750">
              <a:buFont typeface="Arial" panose="020B0604020202020204" pitchFamily="34" charset="0"/>
              <a:buChar char="•"/>
            </a:pPr>
            <a:r>
              <a:rPr lang="en-US" altLang="en-US" dirty="0">
                <a:latin typeface="Arial" panose="020B0604020202020204" pitchFamily="34" charset="0"/>
                <a:cs typeface="Arial" panose="020B0604020202020204" pitchFamily="34" charset="0"/>
                <a:sym typeface="Wingdings" panose="05000000000000000000" pitchFamily="2" charset="2"/>
              </a:rPr>
              <a:t>Ironically, I still did not believe in myself, or my ability as a leader.  But this is one incredible opportunity where we get to learn in a culture of love, and share a philosophy of limitless possibilities, while helping people have health spans that match their life spans.  THAT is valuable.  </a:t>
            </a:r>
          </a:p>
          <a:p>
            <a:pPr marL="285750" indent="-285750">
              <a:buFont typeface="Arial" panose="020B0604020202020204" pitchFamily="34" charset="0"/>
              <a:buChar char="•"/>
            </a:pPr>
            <a:endParaRPr lang="en-US" altLang="en-US" dirty="0">
              <a:latin typeface="Arial" panose="020B0604020202020204" pitchFamily="34" charset="0"/>
              <a:cs typeface="Arial" panose="020B0604020202020204" pitchFamily="34" charset="0"/>
              <a:sym typeface="Wingdings" panose="05000000000000000000" pitchFamily="2" charset="2"/>
            </a:endParaRPr>
          </a:p>
          <a:p>
            <a:pPr marL="285750" indent="-285750">
              <a:buFont typeface="Arial" panose="020B0604020202020204" pitchFamily="34" charset="0"/>
              <a:buChar char="•"/>
            </a:pPr>
            <a:r>
              <a:rPr lang="en-US" altLang="en-US" dirty="0">
                <a:latin typeface="Arial" panose="020B0604020202020204" pitchFamily="34" charset="0"/>
                <a:cs typeface="Arial" panose="020B0604020202020204" pitchFamily="34" charset="0"/>
                <a:sym typeface="Wingdings" panose="05000000000000000000" pitchFamily="2" charset="2"/>
              </a:rPr>
              <a:t>With a shaky start – literally, shaking when I talked to people – I now tell people that you have to not like where you are to the point that the PAIN OF CHANGE isn’t as painful as staying where you are.  It is possible for ANYONE.   You just have to decide. </a:t>
            </a:r>
          </a:p>
          <a:p>
            <a:endParaRPr lang="en-US" altLang="en-US" dirty="0">
              <a:latin typeface="Arial" panose="020B0604020202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39137438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321733" y="206375"/>
            <a:ext cx="6143076" cy="857250"/>
          </a:xfrm>
        </p:spPr>
        <p:txBody>
          <a:bodyPr>
            <a:normAutofit/>
          </a:bodyPr>
          <a:lstStyle/>
          <a:p>
            <a:r>
              <a:rPr lang="en-US" sz="3200" dirty="0"/>
              <a:t>Julie’s  earning full-time income </a:t>
            </a:r>
          </a:p>
        </p:txBody>
      </p:sp>
      <p:sp>
        <p:nvSpPr>
          <p:cNvPr id="6" name="Content Placeholder 5"/>
          <p:cNvSpPr>
            <a:spLocks noGrp="1"/>
          </p:cNvSpPr>
          <p:nvPr>
            <p:ph idx="4294967295"/>
          </p:nvPr>
        </p:nvSpPr>
        <p:spPr>
          <a:xfrm>
            <a:off x="0" y="996696"/>
            <a:ext cx="8394192" cy="3950208"/>
          </a:xfrm>
        </p:spPr>
        <p:txBody>
          <a:bodyPr>
            <a:normAutofit fontScale="77500" lnSpcReduction="20000"/>
          </a:bodyPr>
          <a:lstStyle/>
          <a:p>
            <a:r>
              <a:rPr lang="en-US" altLang="en-US" sz="2000" b="1" dirty="0">
                <a:latin typeface="Arial" panose="020B0604020202020204" pitchFamily="34" charset="0"/>
                <a:cs typeface="Arial" panose="020B0604020202020204" pitchFamily="34" charset="0"/>
              </a:rPr>
              <a:t>2008</a:t>
            </a:r>
            <a:r>
              <a:rPr lang="en-US" altLang="en-US" sz="2000" dirty="0">
                <a:latin typeface="Arial" panose="020B0604020202020204" pitchFamily="34" charset="0"/>
                <a:cs typeface="Arial" panose="020B0604020202020204" pitchFamily="34" charset="0"/>
              </a:rPr>
              <a:t> – married, and Hawaii (free trip from Shaklee) was                              honeymoon.  Earned a few more trips:  Paris.  Kenya. Cruise.                                              Mexico.  Hawaii.  Los Cabos.  Playa del Carmen. Napa Valley x 2.</a:t>
            </a:r>
          </a:p>
          <a:p>
            <a:pPr marL="0" indent="0">
              <a:buNone/>
            </a:pPr>
            <a:r>
              <a:rPr lang="en-US" altLang="en-US" sz="2000" dirty="0">
                <a:latin typeface="Arial" panose="020B0604020202020204" pitchFamily="34" charset="0"/>
                <a:cs typeface="Arial" panose="020B0604020202020204" pitchFamily="34" charset="0"/>
              </a:rPr>
              <a:t> </a:t>
            </a:r>
          </a:p>
          <a:p>
            <a:r>
              <a:rPr lang="en-US" altLang="en-US" sz="2000" b="1" dirty="0">
                <a:latin typeface="Arial" panose="020B0604020202020204" pitchFamily="34" charset="0"/>
                <a:cs typeface="Arial" panose="020B0604020202020204" pitchFamily="34" charset="0"/>
              </a:rPr>
              <a:t>2017</a:t>
            </a:r>
            <a:r>
              <a:rPr lang="en-US" altLang="en-US" sz="2000" dirty="0">
                <a:latin typeface="Arial" panose="020B0604020202020204" pitchFamily="34" charset="0"/>
                <a:cs typeface="Arial" panose="020B0604020202020204" pitchFamily="34" charset="0"/>
              </a:rPr>
              <a:t> – earning more than a full-time career income while doing                                      this less than part-time during my kids’ nap times.  And yes,                                              I have a 5, 4 and 2 year old now.  5 kids in total.  </a:t>
            </a:r>
          </a:p>
          <a:p>
            <a:endParaRPr lang="en-US" altLang="en-US" sz="2000" dirty="0">
              <a:latin typeface="Arial" panose="020B0604020202020204" pitchFamily="34" charset="0"/>
              <a:cs typeface="Arial" panose="020B0604020202020204" pitchFamily="34" charset="0"/>
            </a:endParaRPr>
          </a:p>
          <a:p>
            <a:r>
              <a:rPr lang="en-US" altLang="en-US" sz="2000" dirty="0">
                <a:latin typeface="Arial" panose="020B0604020202020204" pitchFamily="34" charset="0"/>
                <a:cs typeface="Arial" panose="020B0604020202020204" pitchFamily="34" charset="0"/>
              </a:rPr>
              <a:t>I was so blessed to be able to start this early on, and it’s steadily grown and been a </a:t>
            </a:r>
            <a:r>
              <a:rPr lang="en-US" altLang="en-US" sz="2000" b="1" dirty="0">
                <a:latin typeface="Arial" panose="020B0604020202020204" pitchFamily="34" charset="0"/>
                <a:cs typeface="Arial" panose="020B0604020202020204" pitchFamily="34" charset="0"/>
              </a:rPr>
              <a:t>safety net </a:t>
            </a:r>
            <a:r>
              <a:rPr lang="en-US" altLang="en-US" sz="2000" dirty="0">
                <a:latin typeface="Arial" panose="020B0604020202020204" pitchFamily="34" charset="0"/>
                <a:cs typeface="Arial" panose="020B0604020202020204" pitchFamily="34" charset="0"/>
              </a:rPr>
              <a:t>for me all through my life.  I don’t have to worry about daycare.  In fact, I am going to homeschool this year, and I hired a nanny.  My kids are a huge priority, so they will have me every morning for school, and then I will be able to give focused time to Shaklee when the nanny is here.  I would like to be MORE DELIBERATE with my time.  To avoid the pitfall of guilt (can never enjoy the present moment), I decided to prioritize, and spend deliberate, intentional time with what is before me.  This is a life, and a LIFESTYLE, I couldn’t have imagined.  </a:t>
            </a:r>
          </a:p>
          <a:p>
            <a:endParaRPr lang="en-US" altLang="en-US" sz="2000" dirty="0">
              <a:latin typeface="Arial" panose="020B0604020202020204" pitchFamily="34" charset="0"/>
              <a:cs typeface="Arial" panose="020B0604020202020204" pitchFamily="34" charset="0"/>
            </a:endParaRPr>
          </a:p>
          <a:p>
            <a:r>
              <a:rPr lang="en-US" altLang="en-US" sz="2000" dirty="0">
                <a:latin typeface="Arial" panose="020B0604020202020204" pitchFamily="34" charset="0"/>
                <a:cs typeface="Arial" panose="020B0604020202020204" pitchFamily="34" charset="0"/>
              </a:rPr>
              <a:t>And….. I am feeling far better than I did even at the age of thirty!  VERY thankful.</a:t>
            </a:r>
          </a:p>
        </p:txBody>
      </p:sp>
      <p:pic>
        <p:nvPicPr>
          <p:cNvPr id="1026" name="Picture 2" descr="Image may contain: 3 people, people smiling, people sitting and outdoor"/>
          <p:cNvPicPr>
            <a:picLocks noChangeAspect="1" noChangeArrowheads="1"/>
          </p:cNvPicPr>
          <p:nvPr/>
        </p:nvPicPr>
        <p:blipFill rotWithShape="1">
          <a:blip r:embed="rId2">
            <a:extLst>
              <a:ext uri="{28A0092B-C50C-407E-A947-70E740481C1C}">
                <a14:useLocalDpi xmlns:a14="http://schemas.microsoft.com/office/drawing/2010/main" val="0"/>
              </a:ext>
            </a:extLst>
          </a:blip>
          <a:srcRect l="29971" t="13867" r="24281" b="16444"/>
          <a:stretch/>
        </p:blipFill>
        <p:spPr bwMode="auto">
          <a:xfrm>
            <a:off x="6601968" y="10605"/>
            <a:ext cx="2440095" cy="24780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791228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ChangeArrowheads="1"/>
          </p:cNvSpPr>
          <p:nvPr/>
        </p:nvSpPr>
        <p:spPr bwMode="auto">
          <a:xfrm>
            <a:off x="328139" y="392457"/>
            <a:ext cx="5717061" cy="5086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CA" altLang="en-US" sz="1400" b="1" dirty="0">
              <a:latin typeface="Arial" panose="020B0604020202020204" pitchFamily="34" charset="0"/>
            </a:endParaRPr>
          </a:p>
          <a:p>
            <a:pPr eaLnBrk="1" hangingPunct="1">
              <a:spcBef>
                <a:spcPct val="0"/>
              </a:spcBef>
            </a:pPr>
            <a:r>
              <a:rPr lang="en-CA" altLang="en-US" sz="2000" dirty="0">
                <a:latin typeface="Arial" panose="020B0604020202020204" pitchFamily="34" charset="0"/>
              </a:rPr>
              <a:t>Mission trips.  Opportunities to travel, impact others globally.  </a:t>
            </a:r>
          </a:p>
          <a:p>
            <a:pPr eaLnBrk="1" hangingPunct="1">
              <a:spcBef>
                <a:spcPct val="0"/>
              </a:spcBef>
              <a:buNone/>
            </a:pPr>
            <a:endParaRPr lang="en-CA" altLang="en-US" sz="1200" dirty="0">
              <a:latin typeface="Arial" panose="020B0604020202020204" pitchFamily="34" charset="0"/>
            </a:endParaRPr>
          </a:p>
          <a:p>
            <a:pPr eaLnBrk="1" hangingPunct="1">
              <a:spcBef>
                <a:spcPct val="0"/>
              </a:spcBef>
            </a:pPr>
            <a:r>
              <a:rPr lang="en-CA" altLang="en-US" sz="2000" dirty="0">
                <a:latin typeface="Arial" panose="020B0604020202020204" pitchFamily="34" charset="0"/>
                <a:sym typeface="Wingdings" panose="05000000000000000000" pitchFamily="2" charset="2"/>
              </a:rPr>
              <a:t>RESIDUAL INCOME GROWTH! The income is amazing, and the best part is, I can take that income and invest it.  So now, though the Shaklee income, I have                                        three rental homes.</a:t>
            </a:r>
          </a:p>
          <a:p>
            <a:pPr eaLnBrk="1" hangingPunct="1">
              <a:spcBef>
                <a:spcPct val="0"/>
              </a:spcBef>
              <a:buNone/>
            </a:pPr>
            <a:r>
              <a:rPr lang="en-CA" altLang="en-US" sz="2000" dirty="0">
                <a:latin typeface="Arial" panose="020B0604020202020204" pitchFamily="34" charset="0"/>
                <a:sym typeface="Wingdings" panose="05000000000000000000" pitchFamily="2" charset="2"/>
              </a:rPr>
              <a:t>                                                                                                     </a:t>
            </a:r>
            <a:endParaRPr lang="en-CA" altLang="en-US" sz="1000" dirty="0">
              <a:latin typeface="Arial" panose="020B0604020202020204" pitchFamily="34" charset="0"/>
              <a:sym typeface="Wingdings" panose="05000000000000000000" pitchFamily="2" charset="2"/>
            </a:endParaRPr>
          </a:p>
          <a:p>
            <a:pPr>
              <a:spcBef>
                <a:spcPct val="0"/>
              </a:spcBef>
            </a:pPr>
            <a:r>
              <a:rPr lang="en-CA" altLang="en-US" sz="2000" dirty="0">
                <a:latin typeface="Arial" panose="020B0604020202020204" pitchFamily="34" charset="0"/>
              </a:rPr>
              <a:t>Generational Income!  But</a:t>
            </a:r>
          </a:p>
          <a:p>
            <a:pPr>
              <a:spcBef>
                <a:spcPct val="0"/>
              </a:spcBef>
              <a:buNone/>
            </a:pPr>
            <a:r>
              <a:rPr lang="en-CA" altLang="en-US" sz="2000" dirty="0">
                <a:latin typeface="Arial" panose="020B0604020202020204" pitchFamily="34" charset="0"/>
              </a:rPr>
              <a:t>even more than that….</a:t>
            </a:r>
          </a:p>
          <a:p>
            <a:pPr>
              <a:spcBef>
                <a:spcPct val="0"/>
              </a:spcBef>
              <a:buNone/>
            </a:pPr>
            <a:r>
              <a:rPr lang="en-CA" altLang="en-US" sz="2000" dirty="0">
                <a:latin typeface="Arial" panose="020B0604020202020204" pitchFamily="34" charset="0"/>
              </a:rPr>
              <a:t>it’s empowering my </a:t>
            </a:r>
          </a:p>
          <a:p>
            <a:pPr>
              <a:spcBef>
                <a:spcPct val="0"/>
              </a:spcBef>
              <a:buNone/>
            </a:pPr>
            <a:r>
              <a:rPr lang="en-CA" altLang="en-US" sz="2000" dirty="0">
                <a:latin typeface="Arial" panose="020B0604020202020204" pitchFamily="34" charset="0"/>
              </a:rPr>
              <a:t>kids to have </a:t>
            </a:r>
          </a:p>
          <a:p>
            <a:pPr>
              <a:spcBef>
                <a:spcPct val="0"/>
              </a:spcBef>
              <a:buNone/>
            </a:pPr>
            <a:r>
              <a:rPr lang="en-CA" altLang="en-US" sz="2000" dirty="0">
                <a:latin typeface="Arial" panose="020B0604020202020204" pitchFamily="34" charset="0"/>
              </a:rPr>
              <a:t>limitless thinking!</a:t>
            </a:r>
          </a:p>
          <a:p>
            <a:pPr>
              <a:spcBef>
                <a:spcPct val="0"/>
              </a:spcBef>
            </a:pPr>
            <a:endParaRPr lang="en-CA" altLang="en-US" sz="2000" dirty="0">
              <a:latin typeface="Arial" panose="020B0604020202020204" pitchFamily="34" charset="0"/>
            </a:endParaRPr>
          </a:p>
          <a:p>
            <a:pPr>
              <a:spcBef>
                <a:spcPct val="0"/>
              </a:spcBef>
            </a:pPr>
            <a:endParaRPr lang="en-CA" altLang="en-US" sz="2000" dirty="0">
              <a:latin typeface="Arial" panose="020B0604020202020204" pitchFamily="34" charset="0"/>
            </a:endParaRPr>
          </a:p>
        </p:txBody>
      </p:sp>
      <p:pic>
        <p:nvPicPr>
          <p:cNvPr id="22531" name="Picture 2" descr="IMG_2123.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87876" y="2905692"/>
            <a:ext cx="3463755" cy="1948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32" name="Picture 4" descr="Kenya 201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51293" y="513489"/>
            <a:ext cx="2700338" cy="18238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6179122" y="2424193"/>
            <a:ext cx="3037065" cy="307777"/>
          </a:xfrm>
          <a:prstGeom prst="rect">
            <a:avLst/>
          </a:prstGeom>
        </p:spPr>
        <p:txBody>
          <a:bodyPr wrap="square">
            <a:spAutoFit/>
          </a:bodyPr>
          <a:lstStyle/>
          <a:p>
            <a:pPr lvl="0" algn="ctr">
              <a:spcBef>
                <a:spcPct val="0"/>
              </a:spcBef>
            </a:pPr>
            <a:r>
              <a:rPr lang="en-CA" altLang="en-US" sz="1400" b="1" dirty="0">
                <a:solidFill>
                  <a:prstClr val="black"/>
                </a:solidFill>
                <a:latin typeface="Arial" panose="020B0604020202020204" pitchFamily="34" charset="0"/>
              </a:rPr>
              <a:t>TRULY RESIDUAL REWARDS</a:t>
            </a:r>
          </a:p>
        </p:txBody>
      </p:sp>
      <p:pic>
        <p:nvPicPr>
          <p:cNvPr id="6" name="Picture Placeholder 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1172" y="2436954"/>
            <a:ext cx="2647950" cy="264953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72564885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8153" y="184026"/>
            <a:ext cx="8485928" cy="4801314"/>
          </a:xfrm>
          <a:prstGeom prst="rect">
            <a:avLst/>
          </a:prstGeom>
        </p:spPr>
        <p:txBody>
          <a:bodyPr wrap="square">
            <a:spAutoFit/>
          </a:bodyPr>
          <a:lstStyle/>
          <a:p>
            <a:r>
              <a:rPr lang="en-US" altLang="en-US" dirty="0">
                <a:latin typeface="Arial" panose="020B0604020202020204" pitchFamily="34" charset="0"/>
                <a:cs typeface="Arial" panose="020B0604020202020204" pitchFamily="34" charset="0"/>
                <a:sym typeface="Wingdings" panose="05000000000000000000" pitchFamily="2" charset="2"/>
              </a:rPr>
              <a:t>This is NOT just a “pills and soap” company.  It’s about far more than that.  </a:t>
            </a:r>
          </a:p>
          <a:p>
            <a:endParaRPr lang="en-US" altLang="en-US" dirty="0">
              <a:latin typeface="Arial" panose="020B0604020202020204" pitchFamily="34" charset="0"/>
              <a:cs typeface="Arial" panose="020B0604020202020204" pitchFamily="34" charset="0"/>
              <a:sym typeface="Wingdings" panose="05000000000000000000" pitchFamily="2" charset="2"/>
            </a:endParaRPr>
          </a:p>
          <a:p>
            <a:r>
              <a:rPr lang="en-US" altLang="en-US" dirty="0">
                <a:latin typeface="Arial" panose="020B0604020202020204" pitchFamily="34" charset="0"/>
                <a:cs typeface="Arial" panose="020B0604020202020204" pitchFamily="34" charset="0"/>
                <a:sym typeface="Wingdings" panose="05000000000000000000" pitchFamily="2" charset="2"/>
              </a:rPr>
              <a:t>While in Napa Valley, Roger said many people with money still want </a:t>
            </a:r>
          </a:p>
          <a:p>
            <a:pPr marL="342900" indent="-342900">
              <a:buAutoNum type="arabicPeriod"/>
            </a:pPr>
            <a:r>
              <a:rPr lang="en-US" altLang="en-US" dirty="0">
                <a:latin typeface="Arial" panose="020B0604020202020204" pitchFamily="34" charset="0"/>
                <a:cs typeface="Arial" panose="020B0604020202020204" pitchFamily="34" charset="0"/>
                <a:sym typeface="Wingdings" panose="05000000000000000000" pitchFamily="2" charset="2"/>
              </a:rPr>
              <a:t>Meaning</a:t>
            </a:r>
          </a:p>
          <a:p>
            <a:pPr marL="342900" indent="-342900">
              <a:buAutoNum type="arabicPeriod"/>
            </a:pPr>
            <a:r>
              <a:rPr lang="en-US" altLang="en-US" dirty="0">
                <a:latin typeface="Arial" panose="020B0604020202020204" pitchFamily="34" charset="0"/>
                <a:cs typeface="Arial" panose="020B0604020202020204" pitchFamily="34" charset="0"/>
                <a:sym typeface="Wingdings" panose="05000000000000000000" pitchFamily="2" charset="2"/>
              </a:rPr>
              <a:t>Significance</a:t>
            </a:r>
          </a:p>
          <a:p>
            <a:pPr marL="342900" indent="-342900">
              <a:buAutoNum type="arabicPeriod"/>
            </a:pPr>
            <a:r>
              <a:rPr lang="en-US" altLang="en-US" dirty="0">
                <a:latin typeface="Arial" panose="020B0604020202020204" pitchFamily="34" charset="0"/>
                <a:cs typeface="Arial" panose="020B0604020202020204" pitchFamily="34" charset="0"/>
                <a:sym typeface="Wingdings" panose="05000000000000000000" pitchFamily="2" charset="2"/>
              </a:rPr>
              <a:t>Impact</a:t>
            </a:r>
          </a:p>
          <a:p>
            <a:r>
              <a:rPr lang="en-US" altLang="en-US" dirty="0">
                <a:latin typeface="Arial" panose="020B0604020202020204" pitchFamily="34" charset="0"/>
                <a:cs typeface="Arial" panose="020B0604020202020204" pitchFamily="34" charset="0"/>
                <a:sym typeface="Wingdings" panose="05000000000000000000" pitchFamily="2" charset="2"/>
              </a:rPr>
              <a:t>He bought Shaklee because he wanted a commercial enterprise that was self funding, so that he could use those funds to do things that are </a:t>
            </a:r>
            <a:r>
              <a:rPr lang="en-US" altLang="en-US" dirty="0" smtClean="0">
                <a:latin typeface="Arial" panose="020B0604020202020204" pitchFamily="34" charset="0"/>
                <a:cs typeface="Arial" panose="020B0604020202020204" pitchFamily="34" charset="0"/>
                <a:sym typeface="Wingdings" panose="05000000000000000000" pitchFamily="2" charset="2"/>
              </a:rPr>
              <a:t>meaningful, </a:t>
            </a:r>
            <a:r>
              <a:rPr lang="en-US" altLang="en-US" dirty="0">
                <a:latin typeface="Arial" panose="020B0604020202020204" pitchFamily="34" charset="0"/>
                <a:cs typeface="Arial" panose="020B0604020202020204" pitchFamily="34" charset="0"/>
                <a:sym typeface="Wingdings" panose="05000000000000000000" pitchFamily="2" charset="2"/>
              </a:rPr>
              <a:t>significant and impactful, but ALSO would be meaningful, significant and impactful to those involved in the commercial enterprise.  </a:t>
            </a:r>
          </a:p>
          <a:p>
            <a:r>
              <a:rPr lang="en-US" altLang="en-US" dirty="0">
                <a:latin typeface="Arial" panose="020B0604020202020204" pitchFamily="34" charset="0"/>
                <a:cs typeface="Arial" panose="020B0604020202020204" pitchFamily="34" charset="0"/>
                <a:sym typeface="Wingdings" panose="05000000000000000000" pitchFamily="2" charset="2"/>
              </a:rPr>
              <a:t>	I believe he succeeded!   Truly, we can make money anywhere.  But can we ALSO make a difference?  </a:t>
            </a:r>
          </a:p>
          <a:p>
            <a:r>
              <a:rPr lang="en-US" altLang="en-US" dirty="0">
                <a:latin typeface="Arial" panose="020B0604020202020204" pitchFamily="34" charset="0"/>
                <a:cs typeface="Arial" panose="020B0604020202020204" pitchFamily="34" charset="0"/>
                <a:sym typeface="Wingdings" panose="05000000000000000000" pitchFamily="2" charset="2"/>
              </a:rPr>
              <a:t>	So when the opportunity was shared with me, deep down I saw a way to get out of the little box that I allowed people to put me in…. </a:t>
            </a:r>
          </a:p>
          <a:p>
            <a:endParaRPr lang="en-US" altLang="en-US" dirty="0">
              <a:latin typeface="Arial" panose="020B0604020202020204" pitchFamily="34" charset="0"/>
              <a:cs typeface="Arial" panose="020B0604020202020204" pitchFamily="34" charset="0"/>
              <a:sym typeface="Wingdings" panose="05000000000000000000" pitchFamily="2" charset="2"/>
            </a:endParaRPr>
          </a:p>
          <a:p>
            <a:r>
              <a:rPr lang="en-US" altLang="en-US" dirty="0">
                <a:latin typeface="Arial" panose="020B0604020202020204" pitchFamily="34" charset="0"/>
                <a:cs typeface="Arial" panose="020B0604020202020204" pitchFamily="34" charset="0"/>
                <a:sym typeface="Wingdings" panose="05000000000000000000" pitchFamily="2" charset="2"/>
              </a:rPr>
              <a:t>And really LIVE BIG.  Real.  With possibilities.   And, after 20 years, it’s FAR exceeded what I didn’t even dare dream back then.   </a:t>
            </a: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3444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93253"/>
            <a:ext cx="5392132" cy="995363"/>
          </a:xfrm>
        </p:spPr>
        <p:txBody>
          <a:bodyPr>
            <a:normAutofit fontScale="90000"/>
          </a:bodyPr>
          <a:lstStyle/>
          <a:p>
            <a:r>
              <a:rPr lang="en-CA" altLang="en-US" sz="3200" dirty="0">
                <a:latin typeface="Arial" panose="020B0604020202020204" pitchFamily="34" charset="0"/>
              </a:rPr>
              <a:t>Work.  Work.  Work.  Then…. </a:t>
            </a:r>
            <a:br>
              <a:rPr lang="en-CA" altLang="en-US" sz="3200" dirty="0">
                <a:latin typeface="Arial" panose="020B0604020202020204" pitchFamily="34" charset="0"/>
              </a:rPr>
            </a:br>
            <a:r>
              <a:rPr lang="en-CA" altLang="en-US" sz="3200" dirty="0">
                <a:latin typeface="Arial" panose="020B0604020202020204" pitchFamily="34" charset="0"/>
              </a:rPr>
              <a:t>Work, Play, Work, Play</a:t>
            </a:r>
            <a:endParaRPr lang="en-US" sz="3200" dirty="0"/>
          </a:p>
        </p:txBody>
      </p:sp>
      <p:sp>
        <p:nvSpPr>
          <p:cNvPr id="3" name="Content Placeholder 2"/>
          <p:cNvSpPr>
            <a:spLocks noGrp="1"/>
          </p:cNvSpPr>
          <p:nvPr>
            <p:ph idx="4294967295"/>
          </p:nvPr>
        </p:nvSpPr>
        <p:spPr>
          <a:xfrm>
            <a:off x="331338" y="1088616"/>
            <a:ext cx="5536062" cy="4054884"/>
          </a:xfrm>
        </p:spPr>
        <p:txBody>
          <a:bodyPr>
            <a:normAutofit fontScale="92500" lnSpcReduction="20000"/>
          </a:bodyPr>
          <a:lstStyle/>
          <a:p>
            <a:pPr>
              <a:spcBef>
                <a:spcPct val="0"/>
              </a:spcBef>
            </a:pPr>
            <a:r>
              <a:rPr lang="en-CA" altLang="en-US" sz="2000" dirty="0">
                <a:latin typeface="Arial" panose="020B0604020202020204" pitchFamily="34" charset="0"/>
              </a:rPr>
              <a:t>….then it becomes play, play, work </a:t>
            </a:r>
            <a:r>
              <a:rPr lang="en-CA" altLang="en-US" sz="2000" dirty="0">
                <a:latin typeface="Arial" panose="020B0604020202020204" pitchFamily="34" charset="0"/>
                <a:sym typeface="Wingdings" panose="05000000000000000000" pitchFamily="2" charset="2"/>
              </a:rPr>
              <a:t> </a:t>
            </a:r>
          </a:p>
          <a:p>
            <a:pPr marL="0" indent="0">
              <a:spcBef>
                <a:spcPct val="0"/>
              </a:spcBef>
              <a:buNone/>
            </a:pPr>
            <a:endParaRPr lang="en-CA" altLang="en-US" sz="2000" dirty="0">
              <a:latin typeface="Arial" panose="020B0604020202020204" pitchFamily="34" charset="0"/>
              <a:sym typeface="Wingdings" panose="05000000000000000000" pitchFamily="2" charset="2"/>
            </a:endParaRPr>
          </a:p>
          <a:p>
            <a:pPr>
              <a:spcBef>
                <a:spcPct val="0"/>
              </a:spcBef>
            </a:pPr>
            <a:r>
              <a:rPr lang="en-CA" altLang="en-US" sz="2000" dirty="0">
                <a:latin typeface="Arial" panose="020B0604020202020204" pitchFamily="34" charset="0"/>
                <a:sym typeface="Wingdings" panose="05000000000000000000" pitchFamily="2" charset="2"/>
              </a:rPr>
              <a:t> So, you aren’t paid for what you are doing.  You get paid for what you STARTED.  And, for NOT GIVING UP.  Paycheck vs payout mentality.</a:t>
            </a:r>
          </a:p>
          <a:p>
            <a:pPr>
              <a:spcBef>
                <a:spcPct val="0"/>
              </a:spcBef>
            </a:pPr>
            <a:endParaRPr lang="en-CA" altLang="en-US" sz="2000" dirty="0">
              <a:latin typeface="Arial" panose="020B0604020202020204" pitchFamily="34" charset="0"/>
              <a:sym typeface="Wingdings" panose="05000000000000000000" pitchFamily="2" charset="2"/>
            </a:endParaRPr>
          </a:p>
          <a:p>
            <a:pPr>
              <a:spcBef>
                <a:spcPct val="0"/>
              </a:spcBef>
            </a:pPr>
            <a:r>
              <a:rPr lang="en-CA" altLang="en-US" sz="2000" dirty="0">
                <a:latin typeface="Arial" panose="020B0604020202020204" pitchFamily="34" charset="0"/>
                <a:sym typeface="Wingdings" panose="05000000000000000000" pitchFamily="2" charset="2"/>
              </a:rPr>
              <a:t>But, you HAVE to be willing to GROW. READ!  Get uncomfortable!</a:t>
            </a:r>
          </a:p>
          <a:p>
            <a:pPr>
              <a:spcBef>
                <a:spcPct val="0"/>
              </a:spcBef>
            </a:pPr>
            <a:endParaRPr lang="en-CA" altLang="en-US" sz="2000" dirty="0">
              <a:latin typeface="Arial" panose="020B0604020202020204" pitchFamily="34" charset="0"/>
              <a:sym typeface="Wingdings" panose="05000000000000000000" pitchFamily="2" charset="2"/>
            </a:endParaRPr>
          </a:p>
          <a:p>
            <a:pPr>
              <a:spcBef>
                <a:spcPct val="0"/>
              </a:spcBef>
            </a:pPr>
            <a:r>
              <a:rPr lang="en-CA" altLang="en-US" sz="2000" dirty="0">
                <a:latin typeface="Arial" panose="020B0604020202020204" pitchFamily="34" charset="0"/>
                <a:sym typeface="Wingdings" panose="05000000000000000000" pitchFamily="2" charset="2"/>
              </a:rPr>
              <a:t>Develop confidence in self, the business, the company…. And find your identity so you can develop your posture.  (Define yourself)</a:t>
            </a:r>
          </a:p>
          <a:p>
            <a:pPr marL="0" indent="0">
              <a:spcBef>
                <a:spcPct val="0"/>
              </a:spcBef>
              <a:buNone/>
            </a:pPr>
            <a:endParaRPr lang="en-CA" altLang="en-US" sz="2000" dirty="0">
              <a:latin typeface="Arial" panose="020B0604020202020204" pitchFamily="34" charset="0"/>
              <a:sym typeface="Wingdings" panose="05000000000000000000" pitchFamily="2" charset="2"/>
            </a:endParaRPr>
          </a:p>
          <a:p>
            <a:pPr>
              <a:spcBef>
                <a:spcPct val="0"/>
              </a:spcBef>
            </a:pPr>
            <a:r>
              <a:rPr lang="en-CA" altLang="en-US" sz="2000" dirty="0">
                <a:latin typeface="Arial" panose="020B0604020202020204" pitchFamily="34" charset="0"/>
                <a:sym typeface="Wingdings" panose="05000000000000000000" pitchFamily="2" charset="2"/>
              </a:rPr>
              <a:t> Have Persistence.  Allow personal growth.    Love people.  </a:t>
            </a:r>
            <a:endParaRPr lang="en-CA" altLang="en-US" sz="2000" dirty="0">
              <a:latin typeface="Arial" panose="020B0604020202020204" pitchFamily="34" charset="0"/>
            </a:endParaRPr>
          </a:p>
          <a:p>
            <a:pPr marL="0" indent="0">
              <a:buNone/>
            </a:pPr>
            <a:endParaRPr lang="en-US" sz="2000" dirty="0"/>
          </a:p>
        </p:txBody>
      </p:sp>
      <p:sp>
        <p:nvSpPr>
          <p:cNvPr id="4" name="TextBox 1"/>
          <p:cNvSpPr txBox="1">
            <a:spLocks noChangeArrowheads="1"/>
          </p:cNvSpPr>
          <p:nvPr/>
        </p:nvSpPr>
        <p:spPr bwMode="auto">
          <a:xfrm>
            <a:off x="5524500" y="703938"/>
            <a:ext cx="33147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dirty="0">
                <a:solidFill>
                  <a:srgbClr val="C00000"/>
                </a:solidFill>
                <a:latin typeface="Estrangelo Edessa" panose="03080600000000000000" pitchFamily="66" charset="0"/>
                <a:ea typeface="MS PGothic" panose="020B0600070205080204" pitchFamily="34" charset="-128"/>
                <a:cs typeface="Estrangelo Edessa" panose="03080600000000000000" pitchFamily="66" charset="0"/>
              </a:rPr>
              <a:t>The TRICKY Triangle…</a:t>
            </a:r>
          </a:p>
        </p:txBody>
      </p:sp>
      <p:grpSp>
        <p:nvGrpSpPr>
          <p:cNvPr id="5" name="Group 4"/>
          <p:cNvGrpSpPr>
            <a:grpSpLocks/>
          </p:cNvGrpSpPr>
          <p:nvPr/>
        </p:nvGrpSpPr>
        <p:grpSpPr bwMode="auto">
          <a:xfrm>
            <a:off x="5467350" y="1726023"/>
            <a:ext cx="3543300" cy="2470150"/>
            <a:chOff x="4038600" y="2133600"/>
            <a:chExt cx="4724400" cy="3292475"/>
          </a:xfrm>
        </p:grpSpPr>
        <p:sp>
          <p:nvSpPr>
            <p:cNvPr id="6" name="TextBox 2"/>
            <p:cNvSpPr txBox="1">
              <a:spLocks noChangeArrowheads="1"/>
            </p:cNvSpPr>
            <p:nvPr/>
          </p:nvSpPr>
          <p:spPr bwMode="auto">
            <a:xfrm>
              <a:off x="5562600" y="2804915"/>
              <a:ext cx="1600200"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dirty="0">
                  <a:solidFill>
                    <a:srgbClr val="006600"/>
                  </a:solidFill>
                  <a:latin typeface="Cooper Black" panose="0208090404030B020404" pitchFamily="18" charset="0"/>
                  <a:ea typeface="MS PGothic" panose="020B0600070205080204" pitchFamily="34" charset="-128"/>
                  <a:cs typeface="Estrangelo Edessa" panose="03080600000000000000" pitchFamily="66" charset="0"/>
                </a:rPr>
                <a:t>TIME</a:t>
              </a:r>
            </a:p>
          </p:txBody>
        </p:sp>
        <p:sp>
          <p:nvSpPr>
            <p:cNvPr id="7" name="TextBox 3"/>
            <p:cNvSpPr txBox="1">
              <a:spLocks noChangeArrowheads="1"/>
            </p:cNvSpPr>
            <p:nvPr/>
          </p:nvSpPr>
          <p:spPr bwMode="auto">
            <a:xfrm>
              <a:off x="6858000" y="4790534"/>
              <a:ext cx="1600200"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a:solidFill>
                    <a:srgbClr val="006600"/>
                  </a:solidFill>
                  <a:latin typeface="Cooper Black" panose="0208090404030B020404" pitchFamily="18" charset="0"/>
                  <a:ea typeface="MS PGothic" panose="020B0600070205080204" pitchFamily="34" charset="-128"/>
                  <a:cs typeface="Estrangelo Edessa" panose="03080600000000000000" pitchFamily="66" charset="0"/>
                </a:rPr>
                <a:t>HEALTH</a:t>
              </a:r>
            </a:p>
          </p:txBody>
        </p:sp>
        <p:sp>
          <p:nvSpPr>
            <p:cNvPr id="8" name="TextBox 4"/>
            <p:cNvSpPr txBox="1">
              <a:spLocks noChangeArrowheads="1"/>
            </p:cNvSpPr>
            <p:nvPr/>
          </p:nvSpPr>
          <p:spPr bwMode="auto">
            <a:xfrm>
              <a:off x="4114800" y="4790535"/>
              <a:ext cx="1905000"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dirty="0">
                  <a:solidFill>
                    <a:srgbClr val="006600"/>
                  </a:solidFill>
                  <a:latin typeface="Cooper Black" panose="0208090404030B020404" pitchFamily="18" charset="0"/>
                  <a:ea typeface="MS PGothic" panose="020B0600070205080204" pitchFamily="34" charset="-128"/>
                  <a:cs typeface="Estrangelo Edessa" panose="03080600000000000000" pitchFamily="66" charset="0"/>
                </a:rPr>
                <a:t>MONEY</a:t>
              </a:r>
            </a:p>
          </p:txBody>
        </p:sp>
        <p:cxnSp>
          <p:nvCxnSpPr>
            <p:cNvPr id="9" name="Straight Arrow Connector 8"/>
            <p:cNvCxnSpPr/>
            <p:nvPr/>
          </p:nvCxnSpPr>
          <p:spPr bwMode="auto">
            <a:xfrm rot="5400000" flipH="1" flipV="1">
              <a:off x="5101327" y="3652768"/>
              <a:ext cx="998746" cy="685800"/>
            </a:xfrm>
            <a:prstGeom prst="straightConnector1">
              <a:avLst/>
            </a:prstGeom>
            <a:ln w="50800">
              <a:solidFill>
                <a:srgbClr val="0066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bwMode="auto">
            <a:xfrm flipV="1">
              <a:off x="5791200" y="5019806"/>
              <a:ext cx="1143000" cy="14813"/>
            </a:xfrm>
            <a:prstGeom prst="straightConnector1">
              <a:avLst/>
            </a:prstGeom>
            <a:ln w="50800">
              <a:solidFill>
                <a:srgbClr val="0066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bwMode="auto">
            <a:xfrm rot="16200000" flipH="1">
              <a:off x="6667647" y="3610448"/>
              <a:ext cx="914106" cy="685800"/>
            </a:xfrm>
            <a:prstGeom prst="straightConnector1">
              <a:avLst/>
            </a:prstGeom>
            <a:ln w="50800">
              <a:solidFill>
                <a:srgbClr val="0066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2" name="Isosceles Triangle 11"/>
            <p:cNvSpPr/>
            <p:nvPr/>
          </p:nvSpPr>
          <p:spPr bwMode="auto">
            <a:xfrm>
              <a:off x="4038600" y="2133600"/>
              <a:ext cx="4724400" cy="3292475"/>
            </a:xfrm>
            <a:prstGeom prst="triangle">
              <a:avLst/>
            </a:prstGeom>
            <a:noFill/>
            <a:ln w="381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sp>
        <p:nvSpPr>
          <p:cNvPr id="13" name="TextBox 12"/>
          <p:cNvSpPr txBox="1"/>
          <p:nvPr/>
        </p:nvSpPr>
        <p:spPr>
          <a:xfrm>
            <a:off x="5530093" y="4271357"/>
            <a:ext cx="3360664" cy="523220"/>
          </a:xfrm>
          <a:prstGeom prst="rect">
            <a:avLst/>
          </a:prstGeom>
          <a:noFill/>
        </p:spPr>
        <p:txBody>
          <a:bodyPr wrap="none" rtlCol="0">
            <a:spAutoFit/>
          </a:bodyPr>
          <a:lstStyle/>
          <a:p>
            <a:r>
              <a:rPr lang="en-CA" sz="1400" i="1" dirty="0"/>
              <a:t>A triangle is one of the strongest structures.</a:t>
            </a:r>
          </a:p>
          <a:p>
            <a:r>
              <a:rPr lang="en-CA" sz="1400" i="1" dirty="0"/>
              <a:t>Look for places to find this balance. </a:t>
            </a:r>
          </a:p>
        </p:txBody>
      </p:sp>
    </p:spTree>
    <p:extLst>
      <p:ext uri="{BB962C8B-B14F-4D97-AF65-F5344CB8AC3E}">
        <p14:creationId xmlns:p14="http://schemas.microsoft.com/office/powerpoint/2010/main" val="34734464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05467" y="520406"/>
            <a:ext cx="3522134" cy="857250"/>
          </a:xfrm>
          <a:ln>
            <a:solidFill>
              <a:schemeClr val="accent3">
                <a:lumMod val="75000"/>
              </a:schemeClr>
            </a:solidFill>
          </a:ln>
        </p:spPr>
        <p:txBody>
          <a:bodyPr/>
          <a:lstStyle/>
          <a:p>
            <a:r>
              <a:rPr lang="en-US" altLang="en-US" sz="3200" b="1" dirty="0">
                <a:latin typeface="Arial" panose="020B0604020202020204" pitchFamily="34" charset="0"/>
                <a:cs typeface="Arial" panose="020B0604020202020204" pitchFamily="34" charset="0"/>
              </a:rPr>
              <a:t>Life is Rich! </a:t>
            </a:r>
            <a:endParaRPr lang="en-US" sz="3200" dirty="0"/>
          </a:p>
        </p:txBody>
      </p:sp>
      <p:sp>
        <p:nvSpPr>
          <p:cNvPr id="3" name="Content Placeholder 2"/>
          <p:cNvSpPr>
            <a:spLocks noGrp="1"/>
          </p:cNvSpPr>
          <p:nvPr>
            <p:ph idx="4294967295"/>
          </p:nvPr>
        </p:nvSpPr>
        <p:spPr>
          <a:xfrm>
            <a:off x="91440" y="2121408"/>
            <a:ext cx="8622792" cy="3022092"/>
          </a:xfrm>
        </p:spPr>
        <p:txBody>
          <a:bodyPr>
            <a:normAutofit fontScale="92500" lnSpcReduction="10000"/>
          </a:bodyPr>
          <a:lstStyle/>
          <a:p>
            <a:r>
              <a:rPr lang="en-US" altLang="en-US" sz="2000" dirty="0">
                <a:latin typeface="Arial" panose="020B0604020202020204" pitchFamily="34" charset="0"/>
                <a:cs typeface="Arial" panose="020B0604020202020204" pitchFamily="34" charset="0"/>
              </a:rPr>
              <a:t>And the best part is I am only doing something I would have done anyway – helping others feel better and live better. </a:t>
            </a:r>
          </a:p>
          <a:p>
            <a:r>
              <a:rPr lang="en-US" altLang="en-US" sz="2000" dirty="0">
                <a:latin typeface="Arial" panose="020B0604020202020204" pitchFamily="34" charset="0"/>
                <a:cs typeface="Arial" panose="020B0604020202020204" pitchFamily="34" charset="0"/>
              </a:rPr>
              <a:t>I am empowering others not to feel helpless, but to see and seek possibilities for better health and better lives. </a:t>
            </a:r>
          </a:p>
          <a:p>
            <a:r>
              <a:rPr lang="en-US" altLang="en-US" sz="2000" dirty="0">
                <a:latin typeface="Arial" panose="020B0604020202020204" pitchFamily="34" charset="0"/>
                <a:cs typeface="Arial" panose="020B0604020202020204" pitchFamily="34" charset="0"/>
              </a:rPr>
              <a:t> It IS possible, but only if we make the choices to step in the direction of change.</a:t>
            </a:r>
          </a:p>
          <a:p>
            <a:pPr marL="0" indent="0">
              <a:buNone/>
            </a:pPr>
            <a:endParaRPr lang="en-US" sz="1000" dirty="0"/>
          </a:p>
          <a:p>
            <a:r>
              <a:rPr lang="en-CA" altLang="en-US" sz="2000" dirty="0">
                <a:latin typeface="Arial" panose="020B0604020202020204" pitchFamily="34" charset="0"/>
              </a:rPr>
              <a:t>I don’t want to be anyone’s boss.  I want to empower people to be their OWN boss.  I want to empower mom’s to find their WHY and really LIVE a life of impact and purpose… AND HEALTH!</a:t>
            </a:r>
          </a:p>
          <a:p>
            <a:pPr marL="0" indent="0">
              <a:buNone/>
            </a:pPr>
            <a:endParaRPr lang="en-US" sz="2000"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0805" t="11236" r="11330"/>
          <a:stretch/>
        </p:blipFill>
        <p:spPr>
          <a:xfrm>
            <a:off x="6490885" y="99206"/>
            <a:ext cx="2223347" cy="1874969"/>
          </a:xfrm>
          <a:prstGeom prst="rect">
            <a:avLst/>
          </a:prstGeom>
        </p:spPr>
      </p:pic>
    </p:spTree>
    <p:extLst>
      <p:ext uri="{BB962C8B-B14F-4D97-AF65-F5344CB8AC3E}">
        <p14:creationId xmlns:p14="http://schemas.microsoft.com/office/powerpoint/2010/main" val="42945191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40183" y="-116365"/>
            <a:ext cx="3203527" cy="5254005"/>
          </a:xfrm>
          <a:prstGeom prst="rect">
            <a:avLst/>
          </a:prstGeom>
          <a:solidFill>
            <a:srgbClr val="FFFFFF"/>
          </a:solidFill>
          <a:ln w="12700">
            <a:miter lim="400000"/>
          </a:ln>
        </p:spPr>
        <p:txBody>
          <a:bodyPr lIns="31887" tIns="31887" rIns="31887" bIns="31887" anchor="ctr"/>
          <a:lstStyle/>
          <a:p>
            <a:pPr>
              <a:defRPr sz="2400" i="0">
                <a:solidFill>
                  <a:srgbClr val="000000"/>
                </a:solidFill>
                <a:effectLst/>
                <a:latin typeface="Helvetica Light"/>
                <a:ea typeface="Helvetica Light"/>
                <a:cs typeface="Helvetica Light"/>
                <a:sym typeface="Helvetica Light"/>
              </a:defRPr>
            </a:pPr>
            <a:endParaRPr/>
          </a:p>
        </p:txBody>
      </p:sp>
      <p:pic>
        <p:nvPicPr>
          <p:cNvPr id="167" name="image1.png"/>
          <p:cNvPicPr>
            <a:picLocks noChangeAspect="1"/>
          </p:cNvPicPr>
          <p:nvPr/>
        </p:nvPicPr>
        <p:blipFill>
          <a:blip r:embed="rId3">
            <a:extLst/>
          </a:blip>
          <a:stretch>
            <a:fillRect/>
          </a:stretch>
        </p:blipFill>
        <p:spPr>
          <a:xfrm>
            <a:off x="285750" y="-3349"/>
            <a:ext cx="8874994" cy="5143500"/>
          </a:xfrm>
          <a:prstGeom prst="rect">
            <a:avLst/>
          </a:prstGeom>
          <a:ln w="12700">
            <a:miter lim="400000"/>
          </a:ln>
        </p:spPr>
      </p:pic>
      <p:sp>
        <p:nvSpPr>
          <p:cNvPr id="168" name="Shape 168"/>
          <p:cNvSpPr/>
          <p:nvPr/>
        </p:nvSpPr>
        <p:spPr>
          <a:xfrm>
            <a:off x="40183" y="-116365"/>
            <a:ext cx="3203527" cy="5322652"/>
          </a:xfrm>
          <a:prstGeom prst="rect">
            <a:avLst/>
          </a:prstGeom>
          <a:solidFill>
            <a:srgbClr val="FFFFFF"/>
          </a:solidFill>
          <a:ln w="12700">
            <a:miter lim="400000"/>
          </a:ln>
        </p:spPr>
        <p:txBody>
          <a:bodyPr lIns="31887" tIns="31887" rIns="31887" bIns="31887" anchor="ctr"/>
          <a:lstStyle/>
          <a:p>
            <a:pPr>
              <a:defRPr sz="2400" i="0">
                <a:solidFill>
                  <a:srgbClr val="000000"/>
                </a:solidFill>
                <a:effectLst/>
                <a:latin typeface="Helvetica Light"/>
                <a:ea typeface="Helvetica Light"/>
                <a:cs typeface="Helvetica Light"/>
                <a:sym typeface="Helvetica Light"/>
              </a:defRPr>
            </a:pPr>
            <a:endParaRPr/>
          </a:p>
        </p:txBody>
      </p:sp>
      <p:sp>
        <p:nvSpPr>
          <p:cNvPr id="169" name="Shape 169"/>
          <p:cNvSpPr/>
          <p:nvPr/>
        </p:nvSpPr>
        <p:spPr>
          <a:xfrm flipH="1">
            <a:off x="2778249" y="419416"/>
            <a:ext cx="3434582" cy="4419359"/>
          </a:xfrm>
          <a:prstGeom prst="line">
            <a:avLst/>
          </a:prstGeom>
          <a:ln w="50800">
            <a:solidFill>
              <a:srgbClr val="53585F"/>
            </a:solidFill>
            <a:tailEnd type="triangle"/>
          </a:ln>
        </p:spPr>
        <p:txBody>
          <a:bodyPr lIns="28697" tIns="28697" rIns="28697" bIns="28697"/>
          <a:lstStyle/>
          <a:p>
            <a:pPr>
              <a:defRPr sz="2400" i="0">
                <a:solidFill>
                  <a:srgbClr val="000000"/>
                </a:solidFill>
                <a:effectLst/>
                <a:latin typeface="Helvetica Neue"/>
                <a:ea typeface="Helvetica Neue"/>
                <a:cs typeface="Helvetica Neue"/>
                <a:sym typeface="Helvetica Neue"/>
              </a:defRPr>
            </a:pPr>
            <a:endParaRPr/>
          </a:p>
        </p:txBody>
      </p:sp>
      <p:sp>
        <p:nvSpPr>
          <p:cNvPr id="170" name="Shape 170"/>
          <p:cNvSpPr/>
          <p:nvPr/>
        </p:nvSpPr>
        <p:spPr>
          <a:xfrm>
            <a:off x="5372322" y="1624046"/>
            <a:ext cx="1758381"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a:solidFill>
                  <a:srgbClr val="53585F"/>
                </a:solidFill>
                <a:latin typeface="Avenir Medium"/>
                <a:ea typeface="Avenir Medium"/>
                <a:cs typeface="Avenir Medium"/>
                <a:sym typeface="Avenir Medium"/>
              </a:defRPr>
            </a:lvl1pPr>
          </a:lstStyle>
          <a:p>
            <a:pPr>
              <a:defRPr>
                <a:effectLst/>
              </a:defRPr>
            </a:pPr>
            <a:r>
              <a:rPr sz="2400" dirty="0"/>
              <a:t>Coordinator</a:t>
            </a:r>
          </a:p>
        </p:txBody>
      </p:sp>
      <p:sp>
        <p:nvSpPr>
          <p:cNvPr id="171" name="Shape 171"/>
          <p:cNvSpPr/>
          <p:nvPr/>
        </p:nvSpPr>
        <p:spPr>
          <a:xfrm>
            <a:off x="5961682" y="940925"/>
            <a:ext cx="1205735"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a:solidFill>
                  <a:srgbClr val="53585F"/>
                </a:solidFill>
                <a:latin typeface="Avenir Medium"/>
                <a:ea typeface="Avenir Medium"/>
                <a:cs typeface="Avenir Medium"/>
                <a:sym typeface="Avenir Medium"/>
              </a:defRPr>
            </a:lvl1pPr>
          </a:lstStyle>
          <a:p>
            <a:pPr>
              <a:defRPr>
                <a:effectLst/>
              </a:defRPr>
            </a:pPr>
            <a:r>
              <a:rPr sz="2400" dirty="0"/>
              <a:t>Director</a:t>
            </a:r>
          </a:p>
        </p:txBody>
      </p:sp>
      <p:sp>
        <p:nvSpPr>
          <p:cNvPr id="172" name="Shape 172"/>
          <p:cNvSpPr/>
          <p:nvPr/>
        </p:nvSpPr>
        <p:spPr>
          <a:xfrm>
            <a:off x="5675932" y="1275788"/>
            <a:ext cx="1632505"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a:solidFill>
                  <a:srgbClr val="53585F"/>
                </a:solidFill>
                <a:latin typeface="Avenir Medium"/>
                <a:ea typeface="Avenir Medium"/>
                <a:cs typeface="Avenir Medium"/>
                <a:sym typeface="Avenir Medium"/>
              </a:defRPr>
            </a:lvl1pPr>
          </a:lstStyle>
          <a:p>
            <a:pPr>
              <a:defRPr>
                <a:effectLst/>
              </a:defRPr>
            </a:pPr>
            <a:r>
              <a:rPr sz="2400" dirty="0"/>
              <a:t>Sr. Director</a:t>
            </a:r>
          </a:p>
        </p:txBody>
      </p:sp>
      <p:sp>
        <p:nvSpPr>
          <p:cNvPr id="173" name="Shape 173"/>
          <p:cNvSpPr/>
          <p:nvPr/>
        </p:nvSpPr>
        <p:spPr>
          <a:xfrm>
            <a:off x="6228457" y="585970"/>
            <a:ext cx="1577632"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a:solidFill>
                  <a:srgbClr val="53585F"/>
                </a:solidFill>
                <a:latin typeface="Avenir Medium"/>
                <a:ea typeface="Avenir Medium"/>
                <a:cs typeface="Avenir Medium"/>
                <a:sym typeface="Avenir Medium"/>
              </a:defRPr>
            </a:lvl1pPr>
          </a:lstStyle>
          <a:p>
            <a:pPr>
              <a:defRPr>
                <a:effectLst/>
              </a:defRPr>
            </a:pPr>
            <a:r>
              <a:rPr sz="2400" dirty="0"/>
              <a:t>Distributor</a:t>
            </a:r>
          </a:p>
        </p:txBody>
      </p:sp>
      <p:sp>
        <p:nvSpPr>
          <p:cNvPr id="174" name="Shape 174"/>
          <p:cNvSpPr/>
          <p:nvPr/>
        </p:nvSpPr>
        <p:spPr>
          <a:xfrm>
            <a:off x="6507510" y="256967"/>
            <a:ext cx="1257031"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a:solidFill>
                  <a:srgbClr val="53585F"/>
                </a:solidFill>
                <a:latin typeface="Avenir Medium"/>
                <a:ea typeface="Avenir Medium"/>
                <a:cs typeface="Avenir Medium"/>
                <a:sym typeface="Avenir Medium"/>
              </a:defRPr>
            </a:lvl1pPr>
          </a:lstStyle>
          <a:p>
            <a:pPr>
              <a:defRPr>
                <a:effectLst/>
              </a:defRPr>
            </a:pPr>
            <a:r>
              <a:rPr sz="2400" dirty="0"/>
              <a:t>Member</a:t>
            </a:r>
          </a:p>
        </p:txBody>
      </p:sp>
      <p:sp>
        <p:nvSpPr>
          <p:cNvPr id="175" name="Shape 175"/>
          <p:cNvSpPr/>
          <p:nvPr/>
        </p:nvSpPr>
        <p:spPr>
          <a:xfrm>
            <a:off x="4105423" y="256967"/>
            <a:ext cx="1815327"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a:solidFill>
                  <a:srgbClr val="53585F"/>
                </a:solidFill>
                <a:latin typeface="Avenir Medium"/>
                <a:ea typeface="Avenir Medium"/>
                <a:cs typeface="Avenir Medium"/>
                <a:sym typeface="Avenir Medium"/>
              </a:defRPr>
            </a:lvl1pPr>
          </a:lstStyle>
          <a:p>
            <a:pPr>
              <a:defRPr>
                <a:effectLst/>
              </a:defRPr>
            </a:pPr>
            <a:r>
              <a:rPr sz="2400" dirty="0">
                <a:solidFill>
                  <a:schemeClr val="accent5">
                    <a:lumMod val="50000"/>
                  </a:schemeClr>
                </a:solidFill>
              </a:rPr>
              <a:t>save 15-18% </a:t>
            </a:r>
          </a:p>
        </p:txBody>
      </p:sp>
      <p:sp>
        <p:nvSpPr>
          <p:cNvPr id="176" name="Shape 176"/>
          <p:cNvSpPr/>
          <p:nvPr/>
        </p:nvSpPr>
        <p:spPr>
          <a:xfrm>
            <a:off x="716607" y="4431038"/>
            <a:ext cx="1974700"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$52,188/mo.</a:t>
            </a:r>
          </a:p>
        </p:txBody>
      </p:sp>
      <p:sp>
        <p:nvSpPr>
          <p:cNvPr id="177" name="Shape 177"/>
          <p:cNvSpPr/>
          <p:nvPr/>
        </p:nvSpPr>
        <p:spPr>
          <a:xfrm>
            <a:off x="1322709" y="3719453"/>
            <a:ext cx="1974700"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$17,014/mo.</a:t>
            </a:r>
          </a:p>
        </p:txBody>
      </p:sp>
      <p:sp>
        <p:nvSpPr>
          <p:cNvPr id="178" name="Shape 178"/>
          <p:cNvSpPr/>
          <p:nvPr/>
        </p:nvSpPr>
        <p:spPr>
          <a:xfrm>
            <a:off x="1628551" y="3362823"/>
            <a:ext cx="1974700"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$10,151/mo.</a:t>
            </a:r>
          </a:p>
        </p:txBody>
      </p:sp>
      <p:sp>
        <p:nvSpPr>
          <p:cNvPr id="179" name="Shape 179"/>
          <p:cNvSpPr/>
          <p:nvPr/>
        </p:nvSpPr>
        <p:spPr>
          <a:xfrm>
            <a:off x="2101824" y="2987777"/>
            <a:ext cx="1792498"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$7,452/mo.</a:t>
            </a:r>
          </a:p>
        </p:txBody>
      </p:sp>
      <p:sp>
        <p:nvSpPr>
          <p:cNvPr id="180" name="Shape 180"/>
          <p:cNvSpPr/>
          <p:nvPr/>
        </p:nvSpPr>
        <p:spPr>
          <a:xfrm>
            <a:off x="2371948" y="2647890"/>
            <a:ext cx="1792498"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$5,467/mo.</a:t>
            </a:r>
          </a:p>
        </p:txBody>
      </p:sp>
      <p:sp>
        <p:nvSpPr>
          <p:cNvPr id="181" name="Shape 181"/>
          <p:cNvSpPr/>
          <p:nvPr/>
        </p:nvSpPr>
        <p:spPr>
          <a:xfrm>
            <a:off x="2633141" y="2292935"/>
            <a:ext cx="1792498"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$4,035/mo.</a:t>
            </a:r>
          </a:p>
        </p:txBody>
      </p:sp>
      <p:sp>
        <p:nvSpPr>
          <p:cNvPr id="182" name="Shape 182"/>
          <p:cNvSpPr/>
          <p:nvPr/>
        </p:nvSpPr>
        <p:spPr>
          <a:xfrm>
            <a:off x="2892102" y="1968118"/>
            <a:ext cx="1655902"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a:solidFill>
                  <a:srgbClr val="53585F"/>
                </a:solidFill>
                <a:latin typeface="Avenir Medium"/>
                <a:ea typeface="Avenir Medium"/>
                <a:cs typeface="Avenir Medium"/>
                <a:sym typeface="Avenir Medium"/>
              </a:defRPr>
            </a:lvl1pPr>
          </a:lstStyle>
          <a:p>
            <a:pPr>
              <a:defRPr>
                <a:effectLst/>
              </a:defRPr>
            </a:pPr>
            <a:r>
              <a:rPr sz="2400" dirty="0"/>
              <a:t>$2,739/mo.</a:t>
            </a:r>
          </a:p>
        </p:txBody>
      </p:sp>
      <p:sp>
        <p:nvSpPr>
          <p:cNvPr id="183" name="Shape 183"/>
          <p:cNvSpPr/>
          <p:nvPr/>
        </p:nvSpPr>
        <p:spPr>
          <a:xfrm>
            <a:off x="3154412" y="1624046"/>
            <a:ext cx="1655902"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a:solidFill>
                  <a:srgbClr val="53585F"/>
                </a:solidFill>
                <a:latin typeface="Avenir Medium"/>
                <a:ea typeface="Avenir Medium"/>
                <a:cs typeface="Avenir Medium"/>
                <a:sym typeface="Avenir Medium"/>
              </a:defRPr>
            </a:lvl1pPr>
          </a:lstStyle>
          <a:p>
            <a:pPr>
              <a:defRPr>
                <a:effectLst/>
              </a:defRPr>
            </a:pPr>
            <a:r>
              <a:rPr sz="2400" dirty="0"/>
              <a:t>$1,738/mo.</a:t>
            </a:r>
          </a:p>
        </p:txBody>
      </p:sp>
      <p:sp>
        <p:nvSpPr>
          <p:cNvPr id="184" name="Shape 184"/>
          <p:cNvSpPr/>
          <p:nvPr/>
        </p:nvSpPr>
        <p:spPr>
          <a:xfrm>
            <a:off x="3433465" y="1183455"/>
            <a:ext cx="1698683" cy="618395"/>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a:solidFill>
                  <a:srgbClr val="53585F"/>
                </a:solidFill>
                <a:latin typeface="Avenir Medium"/>
                <a:ea typeface="Avenir Medium"/>
                <a:cs typeface="Avenir Medium"/>
                <a:sym typeface="Avenir Medium"/>
              </a:defRPr>
            </a:lvl1pPr>
          </a:lstStyle>
          <a:p>
            <a:pPr>
              <a:defRPr>
                <a:effectLst/>
              </a:defRPr>
            </a:pPr>
            <a:r>
              <a:rPr sz="2400" dirty="0"/>
              <a:t>$1,109/mo</a:t>
            </a:r>
            <a:r>
              <a:rPr dirty="0"/>
              <a:t>.</a:t>
            </a:r>
          </a:p>
        </p:txBody>
      </p:sp>
      <p:sp>
        <p:nvSpPr>
          <p:cNvPr id="185" name="Shape 185"/>
          <p:cNvSpPr/>
          <p:nvPr/>
        </p:nvSpPr>
        <p:spPr>
          <a:xfrm>
            <a:off x="3939108" y="940925"/>
            <a:ext cx="1399216"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a:solidFill>
                  <a:srgbClr val="53585F"/>
                </a:solidFill>
                <a:latin typeface="Avenir Medium"/>
                <a:ea typeface="Avenir Medium"/>
                <a:cs typeface="Avenir Medium"/>
                <a:sym typeface="Avenir Medium"/>
              </a:defRPr>
            </a:lvl1pPr>
          </a:lstStyle>
          <a:p>
            <a:pPr>
              <a:defRPr>
                <a:effectLst/>
              </a:defRPr>
            </a:pPr>
            <a:r>
              <a:rPr sz="2400" dirty="0"/>
              <a:t>$863/mo.</a:t>
            </a:r>
          </a:p>
        </p:txBody>
      </p:sp>
      <p:sp>
        <p:nvSpPr>
          <p:cNvPr id="186" name="Shape 186"/>
          <p:cNvSpPr/>
          <p:nvPr/>
        </p:nvSpPr>
        <p:spPr>
          <a:xfrm>
            <a:off x="3619872" y="585970"/>
            <a:ext cx="2009843"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a:solidFill>
                  <a:srgbClr val="53585F"/>
                </a:solidFill>
                <a:latin typeface="Avenir Medium"/>
                <a:ea typeface="Avenir Medium"/>
                <a:cs typeface="Avenir Medium"/>
                <a:sym typeface="Avenir Medium"/>
              </a:defRPr>
            </a:lvl1pPr>
          </a:lstStyle>
          <a:p>
            <a:pPr>
              <a:defRPr>
                <a:effectLst/>
              </a:defRPr>
            </a:pPr>
            <a:r>
              <a:rPr sz="2400" dirty="0"/>
              <a:t>$50-$400/mo.</a:t>
            </a:r>
          </a:p>
        </p:txBody>
      </p:sp>
      <p:sp>
        <p:nvSpPr>
          <p:cNvPr id="187" name="Shape 187"/>
          <p:cNvSpPr/>
          <p:nvPr/>
        </p:nvSpPr>
        <p:spPr>
          <a:xfrm>
            <a:off x="1702220" y="4894437"/>
            <a:ext cx="6710002" cy="249063"/>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defTabSz="457200">
              <a:defRPr sz="1200">
                <a:solidFill>
                  <a:srgbClr val="53585F"/>
                </a:solidFill>
                <a:latin typeface="Avenir Medium"/>
                <a:ea typeface="Avenir Medium"/>
                <a:cs typeface="Avenir Medium"/>
                <a:sym typeface="Avenir Medium"/>
              </a:defRPr>
            </a:lvl1pPr>
          </a:lstStyle>
          <a:p>
            <a:pPr>
              <a:defRPr>
                <a:effectLst/>
              </a:defRPr>
            </a:pPr>
            <a:r>
              <a:rPr dirty="0"/>
              <a:t>**based on monthly amounts reported on Form 1099 MISC for all Business Leaders at that rank</a:t>
            </a:r>
          </a:p>
        </p:txBody>
      </p:sp>
      <p:sp>
        <p:nvSpPr>
          <p:cNvPr id="188" name="Shape 188"/>
          <p:cNvSpPr/>
          <p:nvPr/>
        </p:nvSpPr>
        <p:spPr>
          <a:xfrm>
            <a:off x="3456906" y="4087804"/>
            <a:ext cx="3412282"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Sr. Master Coordinator</a:t>
            </a:r>
          </a:p>
        </p:txBody>
      </p:sp>
      <p:sp>
        <p:nvSpPr>
          <p:cNvPr id="189" name="Shape 189"/>
          <p:cNvSpPr/>
          <p:nvPr/>
        </p:nvSpPr>
        <p:spPr>
          <a:xfrm>
            <a:off x="3754934" y="3719453"/>
            <a:ext cx="2962016"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Master Coordinator</a:t>
            </a:r>
          </a:p>
        </p:txBody>
      </p:sp>
      <p:sp>
        <p:nvSpPr>
          <p:cNvPr id="190" name="Shape 190"/>
          <p:cNvSpPr/>
          <p:nvPr/>
        </p:nvSpPr>
        <p:spPr>
          <a:xfrm>
            <a:off x="4048497" y="3362823"/>
            <a:ext cx="2956478"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Sr. Key Coordinator</a:t>
            </a:r>
          </a:p>
        </p:txBody>
      </p:sp>
      <p:sp>
        <p:nvSpPr>
          <p:cNvPr id="191" name="Shape 191"/>
          <p:cNvSpPr/>
          <p:nvPr/>
        </p:nvSpPr>
        <p:spPr>
          <a:xfrm>
            <a:off x="4321969" y="2987777"/>
            <a:ext cx="2506213"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Key Coordinator</a:t>
            </a:r>
          </a:p>
        </p:txBody>
      </p:sp>
      <p:sp>
        <p:nvSpPr>
          <p:cNvPr id="192" name="Shape 192"/>
          <p:cNvSpPr/>
          <p:nvPr/>
        </p:nvSpPr>
        <p:spPr>
          <a:xfrm>
            <a:off x="4601022" y="2647890"/>
            <a:ext cx="3800692"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Sr. Executive Coordinator</a:t>
            </a:r>
          </a:p>
        </p:txBody>
      </p:sp>
      <p:sp>
        <p:nvSpPr>
          <p:cNvPr id="193" name="Shape 193"/>
          <p:cNvSpPr/>
          <p:nvPr/>
        </p:nvSpPr>
        <p:spPr>
          <a:xfrm>
            <a:off x="4865563" y="2292935"/>
            <a:ext cx="3350426"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Executive Coordinator</a:t>
            </a:r>
          </a:p>
        </p:txBody>
      </p:sp>
      <p:sp>
        <p:nvSpPr>
          <p:cNvPr id="194" name="Shape 194"/>
          <p:cNvSpPr/>
          <p:nvPr/>
        </p:nvSpPr>
        <p:spPr>
          <a:xfrm>
            <a:off x="5127873" y="1968118"/>
            <a:ext cx="2193185"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a:solidFill>
                  <a:srgbClr val="53585F"/>
                </a:solidFill>
                <a:latin typeface="Avenir Medium"/>
                <a:ea typeface="Avenir Medium"/>
                <a:cs typeface="Avenir Medium"/>
                <a:sym typeface="Avenir Medium"/>
              </a:defRPr>
            </a:lvl1pPr>
          </a:lstStyle>
          <a:p>
            <a:pPr>
              <a:defRPr>
                <a:effectLst/>
              </a:defRPr>
            </a:pPr>
            <a:r>
              <a:rPr sz="2400" dirty="0"/>
              <a:t>Sr. Coordinator</a:t>
            </a:r>
          </a:p>
        </p:txBody>
      </p:sp>
      <p:sp>
        <p:nvSpPr>
          <p:cNvPr id="195" name="Shape 195"/>
          <p:cNvSpPr/>
          <p:nvPr/>
        </p:nvSpPr>
        <p:spPr>
          <a:xfrm>
            <a:off x="3154412" y="4431038"/>
            <a:ext cx="5476801"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Presidential Master </a:t>
            </a:r>
            <a:r>
              <a:rPr sz="2400" dirty="0" smtClean="0"/>
              <a:t>Coordinator</a:t>
            </a:r>
            <a:r>
              <a:rPr lang="en-US" sz="2400" dirty="0" smtClean="0"/>
              <a:t>   </a:t>
            </a:r>
            <a:r>
              <a:rPr lang="en-US" sz="1800" dirty="0" smtClean="0"/>
              <a:t>lisa</a:t>
            </a:r>
            <a:endParaRPr sz="1800" dirty="0"/>
          </a:p>
        </p:txBody>
      </p:sp>
      <p:sp>
        <p:nvSpPr>
          <p:cNvPr id="196" name="Shape 196"/>
          <p:cNvSpPr/>
          <p:nvPr/>
        </p:nvSpPr>
        <p:spPr>
          <a:xfrm>
            <a:off x="1051471" y="4087803"/>
            <a:ext cx="1974700" cy="433729"/>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a:spcBef>
                <a:spcPts val="4200"/>
              </a:spcBef>
              <a:defRPr sz="3600" i="0">
                <a:solidFill>
                  <a:srgbClr val="53585F"/>
                </a:solidFill>
                <a:latin typeface="Avenir Heavy Oblique"/>
                <a:ea typeface="Avenir Heavy Oblique"/>
                <a:cs typeface="Avenir Heavy Oblique"/>
                <a:sym typeface="Avenir Heavy Oblique"/>
              </a:defRPr>
            </a:lvl1pPr>
          </a:lstStyle>
          <a:p>
            <a:pPr>
              <a:defRPr>
                <a:effectLst/>
              </a:defRPr>
            </a:pPr>
            <a:r>
              <a:rPr sz="2400" dirty="0"/>
              <a:t>$21,868/mo.</a:t>
            </a:r>
          </a:p>
        </p:txBody>
      </p:sp>
      <p:pic>
        <p:nvPicPr>
          <p:cNvPr id="197" name="image2.png"/>
          <p:cNvPicPr>
            <a:picLocks noChangeAspect="1"/>
          </p:cNvPicPr>
          <p:nvPr/>
        </p:nvPicPr>
        <p:blipFill>
          <a:blip r:embed="rId4">
            <a:extLst/>
          </a:blip>
          <a:stretch>
            <a:fillRect/>
          </a:stretch>
        </p:blipFill>
        <p:spPr>
          <a:xfrm>
            <a:off x="1702220" y="587685"/>
            <a:ext cx="482205" cy="197569"/>
          </a:xfrm>
          <a:prstGeom prst="rect">
            <a:avLst/>
          </a:prstGeom>
          <a:ln w="12700">
            <a:miter lim="400000"/>
          </a:ln>
        </p:spPr>
      </p:pic>
      <p:pic>
        <p:nvPicPr>
          <p:cNvPr id="198" name="image3.png"/>
          <p:cNvPicPr>
            <a:picLocks noChangeAspect="1"/>
          </p:cNvPicPr>
          <p:nvPr/>
        </p:nvPicPr>
        <p:blipFill>
          <a:blip r:embed="rId5">
            <a:extLst/>
          </a:blip>
          <a:stretch>
            <a:fillRect/>
          </a:stretch>
        </p:blipFill>
        <p:spPr>
          <a:xfrm>
            <a:off x="1121792" y="1288385"/>
            <a:ext cx="958826" cy="442021"/>
          </a:xfrm>
          <a:prstGeom prst="rect">
            <a:avLst/>
          </a:prstGeom>
          <a:ln w="12700">
            <a:miter lim="400000"/>
          </a:ln>
        </p:spPr>
      </p:pic>
      <p:pic>
        <p:nvPicPr>
          <p:cNvPr id="199" name="image4.png"/>
          <p:cNvPicPr>
            <a:picLocks noChangeAspect="1"/>
          </p:cNvPicPr>
          <p:nvPr/>
        </p:nvPicPr>
        <p:blipFill>
          <a:blip r:embed="rId6">
            <a:extLst/>
          </a:blip>
          <a:stretch>
            <a:fillRect/>
          </a:stretch>
        </p:blipFill>
        <p:spPr>
          <a:xfrm>
            <a:off x="805904" y="2092058"/>
            <a:ext cx="795859" cy="823765"/>
          </a:xfrm>
          <a:prstGeom prst="rect">
            <a:avLst/>
          </a:prstGeom>
          <a:ln w="12700">
            <a:miter lim="400000"/>
          </a:ln>
        </p:spPr>
      </p:pic>
      <p:sp>
        <p:nvSpPr>
          <p:cNvPr id="200" name="Shape 200"/>
          <p:cNvSpPr/>
          <p:nvPr/>
        </p:nvSpPr>
        <p:spPr>
          <a:xfrm>
            <a:off x="1452328" y="666929"/>
            <a:ext cx="851064" cy="618395"/>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defRPr sz="3600">
                <a:solidFill>
                  <a:srgbClr val="53585F"/>
                </a:solidFill>
                <a:latin typeface="Avenir Medium"/>
                <a:ea typeface="Avenir Medium"/>
                <a:cs typeface="Avenir Medium"/>
                <a:sym typeface="Avenir Medium"/>
              </a:defRPr>
            </a:lvl1pPr>
          </a:lstStyle>
          <a:p>
            <a:pPr>
              <a:defRPr>
                <a:effectLst/>
              </a:defRPr>
            </a:pPr>
            <a:r>
              <a:t>Use</a:t>
            </a:r>
          </a:p>
        </p:txBody>
      </p:sp>
      <p:sp>
        <p:nvSpPr>
          <p:cNvPr id="201" name="Shape 201"/>
          <p:cNvSpPr/>
          <p:nvPr/>
        </p:nvSpPr>
        <p:spPr>
          <a:xfrm>
            <a:off x="805775" y="1591989"/>
            <a:ext cx="1236560" cy="618395"/>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defRPr sz="3600">
                <a:solidFill>
                  <a:srgbClr val="53585F"/>
                </a:solidFill>
                <a:latin typeface="Avenir Medium"/>
                <a:ea typeface="Avenir Medium"/>
                <a:cs typeface="Avenir Medium"/>
                <a:sym typeface="Avenir Medium"/>
              </a:defRPr>
            </a:lvl1pPr>
          </a:lstStyle>
          <a:p>
            <a:pPr>
              <a:defRPr>
                <a:effectLst/>
              </a:defRPr>
            </a:pPr>
            <a:r>
              <a:t>Share</a:t>
            </a:r>
          </a:p>
        </p:txBody>
      </p:sp>
      <p:sp>
        <p:nvSpPr>
          <p:cNvPr id="202" name="Shape 202"/>
          <p:cNvSpPr/>
          <p:nvPr/>
        </p:nvSpPr>
        <p:spPr>
          <a:xfrm>
            <a:off x="441028" y="2830983"/>
            <a:ext cx="1115590" cy="618395"/>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defRPr sz="3600">
                <a:solidFill>
                  <a:srgbClr val="53585F"/>
                </a:solidFill>
                <a:latin typeface="Avenir Medium"/>
                <a:ea typeface="Avenir Medium"/>
                <a:cs typeface="Avenir Medium"/>
                <a:sym typeface="Avenir Medium"/>
              </a:defRPr>
            </a:lvl1pPr>
          </a:lstStyle>
          <a:p>
            <a:pPr>
              <a:defRPr>
                <a:effectLst/>
              </a:defRPr>
            </a:pPr>
            <a:r>
              <a:t>Build</a:t>
            </a:r>
          </a:p>
        </p:txBody>
      </p:sp>
    </p:spTree>
    <p:extLst>
      <p:ext uri="{BB962C8B-B14F-4D97-AF65-F5344CB8AC3E}">
        <p14:creationId xmlns:p14="http://schemas.microsoft.com/office/powerpoint/2010/main" val="234144223"/>
      </p:ext>
    </p:extLst>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20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0" animBg="1" advAuto="0"/>
      <p:bldP spid="201" grpId="0" animBg="1" advAuto="0"/>
      <p:bldP spid="202" grpId="0" animBg="1"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9100" y="2848220"/>
            <a:ext cx="8305800" cy="1915909"/>
          </a:xfrm>
          <a:prstGeom prst="rect">
            <a:avLst/>
          </a:prstGeom>
          <a:noFill/>
        </p:spPr>
        <p:txBody>
          <a:bodyPr wrap="square" lIns="68580" tIns="34290" rIns="68580" bIns="34290" rtlCol="0">
            <a:spAutoFit/>
          </a:bodyPr>
          <a:lstStyle/>
          <a:p>
            <a:pPr algn="ctr"/>
            <a:r>
              <a:rPr lang="en-US" sz="2400" dirty="0">
                <a:solidFill>
                  <a:srgbClr val="000066"/>
                </a:solidFill>
              </a:rPr>
              <a:t>“The New Economy is moving toward a </a:t>
            </a:r>
            <a:r>
              <a:rPr lang="en-US" sz="2400" b="1" dirty="0">
                <a:solidFill>
                  <a:srgbClr val="000066"/>
                </a:solidFill>
              </a:rPr>
              <a:t>performance economy </a:t>
            </a:r>
            <a:r>
              <a:rPr lang="en-US" sz="2400" dirty="0">
                <a:solidFill>
                  <a:srgbClr val="000066"/>
                </a:solidFill>
              </a:rPr>
              <a:t>and away from a </a:t>
            </a:r>
            <a:r>
              <a:rPr lang="en-US" sz="2400" b="1" dirty="0" smtClean="0">
                <a:solidFill>
                  <a:srgbClr val="000066"/>
                </a:solidFill>
              </a:rPr>
              <a:t>paid-for-time </a:t>
            </a:r>
            <a:r>
              <a:rPr lang="en-US" sz="2400" b="1" dirty="0">
                <a:solidFill>
                  <a:srgbClr val="000066"/>
                </a:solidFill>
              </a:rPr>
              <a:t>economy</a:t>
            </a:r>
            <a:r>
              <a:rPr lang="en-US" sz="2400" dirty="0">
                <a:solidFill>
                  <a:srgbClr val="000066"/>
                </a:solidFill>
              </a:rPr>
              <a:t>. </a:t>
            </a:r>
            <a:endParaRPr lang="en-US" sz="2400" dirty="0" smtClean="0">
              <a:solidFill>
                <a:srgbClr val="000066"/>
              </a:solidFill>
            </a:endParaRPr>
          </a:p>
          <a:p>
            <a:pPr algn="ctr"/>
            <a:r>
              <a:rPr lang="en-US" sz="2400" dirty="0" smtClean="0">
                <a:solidFill>
                  <a:srgbClr val="000066"/>
                </a:solidFill>
              </a:rPr>
              <a:t>	You </a:t>
            </a:r>
            <a:r>
              <a:rPr lang="en-US" sz="2400" dirty="0">
                <a:solidFill>
                  <a:srgbClr val="000066"/>
                </a:solidFill>
              </a:rPr>
              <a:t>will be paid for your performance.  </a:t>
            </a:r>
            <a:endParaRPr lang="en-US" sz="2400" dirty="0" smtClean="0">
              <a:solidFill>
                <a:srgbClr val="000066"/>
              </a:solidFill>
            </a:endParaRPr>
          </a:p>
          <a:p>
            <a:pPr algn="ctr"/>
            <a:r>
              <a:rPr lang="en-US" sz="2400" dirty="0" smtClean="0">
                <a:solidFill>
                  <a:srgbClr val="000066"/>
                </a:solidFill>
              </a:rPr>
              <a:t>To </a:t>
            </a:r>
            <a:r>
              <a:rPr lang="en-US" sz="2400" dirty="0">
                <a:solidFill>
                  <a:srgbClr val="000066"/>
                </a:solidFill>
              </a:rPr>
              <a:t>thrive in the our new economy the best way is </a:t>
            </a:r>
            <a:r>
              <a:rPr lang="en-US" sz="2400" dirty="0" smtClean="0">
                <a:solidFill>
                  <a:srgbClr val="000066"/>
                </a:solidFill>
              </a:rPr>
              <a:t>			Network Marketing</a:t>
            </a:r>
            <a:r>
              <a:rPr lang="en-US" sz="2400" dirty="0">
                <a:solidFill>
                  <a:srgbClr val="000066"/>
                </a:solidFill>
              </a:rPr>
              <a:t>.</a:t>
            </a:r>
            <a:r>
              <a:rPr lang="en-US" sz="2400" dirty="0" smtClean="0">
                <a:solidFill>
                  <a:srgbClr val="000066"/>
                </a:solidFill>
              </a:rPr>
              <a:t>”        </a:t>
            </a:r>
            <a:r>
              <a:rPr lang="en-US" dirty="0" err="1" smtClean="0">
                <a:solidFill>
                  <a:srgbClr val="000066"/>
                </a:solidFill>
              </a:rPr>
              <a:t>lisa</a:t>
            </a:r>
            <a:endParaRPr lang="en-US" sz="2400" b="1" u="sng" dirty="0">
              <a:solidFill>
                <a:srgbClr val="000066"/>
              </a:solidFill>
            </a:endParaRPr>
          </a:p>
        </p:txBody>
      </p:sp>
      <p:grpSp>
        <p:nvGrpSpPr>
          <p:cNvPr id="8" name="Group 7"/>
          <p:cNvGrpSpPr/>
          <p:nvPr/>
        </p:nvGrpSpPr>
        <p:grpSpPr>
          <a:xfrm>
            <a:off x="297952" y="322049"/>
            <a:ext cx="7704627" cy="2243939"/>
            <a:chOff x="297950" y="152400"/>
            <a:chExt cx="7704627" cy="2203290"/>
          </a:xfrm>
        </p:grpSpPr>
        <p:pic>
          <p:nvPicPr>
            <p:cNvPr id="6" name="Picture 5" descr="http://networkmarketingpro.com/img/photos/hires/eric-worr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950" y="152400"/>
              <a:ext cx="3088715" cy="2203290"/>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
          <p:nvSpPr>
            <p:cNvPr id="7" name="Rectangle 6"/>
            <p:cNvSpPr/>
            <p:nvPr/>
          </p:nvSpPr>
          <p:spPr>
            <a:xfrm>
              <a:off x="6486116" y="1376235"/>
              <a:ext cx="1516461" cy="453302"/>
            </a:xfrm>
            <a:prstGeom prst="rect">
              <a:avLst/>
            </a:prstGeom>
          </p:spPr>
          <p:txBody>
            <a:bodyPr wrap="none">
              <a:spAutoFit/>
            </a:bodyPr>
            <a:lstStyle/>
            <a:p>
              <a:r>
                <a:rPr lang="en-US" sz="2400" dirty="0"/>
                <a:t>Eric </a:t>
              </a:r>
              <a:r>
                <a:rPr lang="en-US" sz="2400" dirty="0" err="1"/>
                <a:t>Worre</a:t>
              </a:r>
              <a:endParaRPr lang="en-US" sz="2400" b="1" u="sng" dirty="0"/>
            </a:p>
          </p:txBody>
        </p:sp>
      </p:grpSp>
      <p:sp>
        <p:nvSpPr>
          <p:cNvPr id="9" name="Rectangle 8"/>
          <p:cNvSpPr/>
          <p:nvPr/>
        </p:nvSpPr>
        <p:spPr>
          <a:xfrm>
            <a:off x="3695698" y="523387"/>
            <a:ext cx="5029202" cy="807914"/>
          </a:xfrm>
          <a:prstGeom prst="rect">
            <a:avLst/>
          </a:prstGeom>
        </p:spPr>
        <p:txBody>
          <a:bodyPr wrap="square" lIns="68580" tIns="34290" rIns="68580" bIns="34290">
            <a:spAutoFit/>
          </a:bodyPr>
          <a:lstStyle/>
          <a:p>
            <a:r>
              <a:rPr lang="en-US" sz="2400" i="1" u="sng" dirty="0"/>
              <a:t>Go Pro  7 Steps to Becoming</a:t>
            </a:r>
          </a:p>
          <a:p>
            <a:r>
              <a:rPr lang="en-US" sz="2400" i="1" u="sng" dirty="0"/>
              <a:t> a Network Marketing Professional</a:t>
            </a:r>
          </a:p>
        </p:txBody>
      </p:sp>
    </p:spTree>
    <p:extLst>
      <p:ext uri="{BB962C8B-B14F-4D97-AF65-F5344CB8AC3E}">
        <p14:creationId xmlns:p14="http://schemas.microsoft.com/office/powerpoint/2010/main" val="7071034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54000" y="152400"/>
            <a:ext cx="8439150" cy="1477444"/>
          </a:xfrm>
          <a:prstGeom prst="rect">
            <a:avLst/>
          </a:prstGeom>
          <a:ln>
            <a:solidFill>
              <a:schemeClr val="tx2">
                <a:lumMod val="60000"/>
                <a:lumOff val="40000"/>
              </a:schemeClr>
            </a:solidFill>
          </a:ln>
        </p:spPr>
        <p:txBody>
          <a:bodyPr lIns="68580" tIns="34290" rIns="68580" bIns="3429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74313" indent="-274313">
              <a:buClr>
                <a:schemeClr val="accent3"/>
              </a:buClr>
              <a:buFont typeface="Wingdings 2"/>
              <a:buChar char=""/>
              <a:defRPr/>
            </a:pPr>
            <a:endParaRPr lang="en-US" sz="1200" dirty="0">
              <a:solidFill>
                <a:srgbClr val="002060"/>
              </a:solidFill>
            </a:endParaRPr>
          </a:p>
          <a:p>
            <a:pPr marL="0" indent="0">
              <a:buNone/>
              <a:defRPr/>
            </a:pPr>
            <a:r>
              <a:rPr lang="en-US" altLang="en-US" sz="2400" dirty="0">
                <a:solidFill>
                  <a:srgbClr val="002060"/>
                </a:solidFill>
                <a:latin typeface="Comic Sans MS" panose="030F0702030302020204" pitchFamily="66" charset="0"/>
              </a:rPr>
              <a:t>Forbes Magazine</a:t>
            </a:r>
          </a:p>
          <a:p>
            <a:pPr marL="0" indent="0">
              <a:buNone/>
              <a:defRPr/>
            </a:pPr>
            <a:r>
              <a:rPr lang="en-US" altLang="en-US" sz="2400" dirty="0">
                <a:solidFill>
                  <a:srgbClr val="002060"/>
                </a:solidFill>
                <a:latin typeface="Comic Sans MS" panose="030F0702030302020204" pitchFamily="66" charset="0"/>
              </a:rPr>
              <a:t>Believes MLM Is One Of The Most Significant Solutions For Retirement  September 1, 2014</a:t>
            </a:r>
          </a:p>
          <a:p>
            <a:pPr marL="0" indent="0">
              <a:buClr>
                <a:schemeClr val="accent3"/>
              </a:buClr>
              <a:buNone/>
              <a:defRPr/>
            </a:pPr>
            <a:endParaRPr lang="en-US" sz="5400" b="1" dirty="0">
              <a:solidFill>
                <a:srgbClr val="002060"/>
              </a:solidFill>
            </a:endParaRPr>
          </a:p>
          <a:p>
            <a:pPr marL="274313" indent="-274313">
              <a:buClr>
                <a:schemeClr val="accent3"/>
              </a:buClr>
              <a:buFont typeface="Wingdings 2"/>
              <a:buChar char=""/>
              <a:defRPr/>
            </a:pPr>
            <a:endParaRPr lang="en-US" sz="1200" b="1" dirty="0">
              <a:solidFill>
                <a:srgbClr val="002060"/>
              </a:solidFill>
            </a:endParaRPr>
          </a:p>
          <a:p>
            <a:pPr marL="274313" indent="-274313">
              <a:buClr>
                <a:schemeClr val="accent3"/>
              </a:buClr>
              <a:buFont typeface="Wingdings 2"/>
              <a:buChar char=""/>
              <a:defRPr/>
            </a:pPr>
            <a:endParaRPr lang="en-US" sz="1200" b="1" dirty="0">
              <a:solidFill>
                <a:srgbClr val="002060"/>
              </a:solidFill>
            </a:endParaRPr>
          </a:p>
          <a:p>
            <a:pPr marL="274313" indent="-274313">
              <a:buClr>
                <a:schemeClr val="accent3"/>
              </a:buClr>
              <a:buFont typeface="Wingdings 2"/>
              <a:buChar char=""/>
              <a:defRPr/>
            </a:pPr>
            <a:endParaRPr lang="en-US" sz="1200" dirty="0">
              <a:solidFill>
                <a:srgbClr val="002060"/>
              </a:solidFill>
            </a:endParaRPr>
          </a:p>
          <a:p>
            <a:pPr marL="274313" indent="-274313">
              <a:buClr>
                <a:schemeClr val="accent3"/>
              </a:buClr>
              <a:buFont typeface="Wingdings 2"/>
              <a:buChar char=""/>
              <a:defRPr/>
            </a:pPr>
            <a:endParaRPr lang="en-US" sz="1200" dirty="0">
              <a:solidFill>
                <a:srgbClr val="002060"/>
              </a:solidFill>
            </a:endParaRPr>
          </a:p>
          <a:p>
            <a:pPr marL="274313" indent="-274313">
              <a:buClr>
                <a:schemeClr val="accent3"/>
              </a:buClr>
              <a:buFont typeface="Wingdings 2"/>
              <a:buChar char=""/>
              <a:defRPr/>
            </a:pPr>
            <a:endParaRPr lang="en-US" sz="1200" dirty="0">
              <a:solidFill>
                <a:srgbClr val="002060"/>
              </a:solidFill>
            </a:endParaRPr>
          </a:p>
          <a:p>
            <a:pPr marL="274313" indent="-274313">
              <a:buClr>
                <a:schemeClr val="accent3"/>
              </a:buClr>
              <a:buFont typeface="Wingdings 2"/>
              <a:buChar char=""/>
              <a:defRPr/>
            </a:pPr>
            <a:endParaRPr lang="en-US" sz="1200" dirty="0">
              <a:solidFill>
                <a:srgbClr val="002060"/>
              </a:solidFill>
            </a:endParaRPr>
          </a:p>
          <a:p>
            <a:pPr marL="274313" indent="-274313">
              <a:buClr>
                <a:schemeClr val="accent3"/>
              </a:buClr>
              <a:buFont typeface="Wingdings 2"/>
              <a:buChar char=""/>
              <a:defRPr/>
            </a:pPr>
            <a:endParaRPr lang="en-US" sz="1200" dirty="0">
              <a:solidFill>
                <a:srgbClr val="002060"/>
              </a:solidFill>
            </a:endParaRPr>
          </a:p>
          <a:p>
            <a:pPr marL="274313" indent="-274313">
              <a:buClr>
                <a:schemeClr val="accent3"/>
              </a:buClr>
              <a:buFont typeface="Wingdings 2"/>
              <a:buChar char=""/>
              <a:defRPr/>
            </a:pPr>
            <a:endParaRPr lang="en-US" sz="1200" dirty="0">
              <a:solidFill>
                <a:srgbClr val="002060"/>
              </a:solidFill>
            </a:endParaRPr>
          </a:p>
          <a:p>
            <a:pPr marL="274313" indent="-274313">
              <a:buClr>
                <a:schemeClr val="accent3"/>
              </a:buClr>
              <a:buFont typeface="Wingdings 2"/>
              <a:buChar char=""/>
              <a:defRPr/>
            </a:pPr>
            <a:endParaRPr lang="en-US" sz="1200" dirty="0">
              <a:solidFill>
                <a:srgbClr val="002060"/>
              </a:solidFill>
            </a:endParaRPr>
          </a:p>
          <a:p>
            <a:pPr marL="274313" indent="-274313">
              <a:buClr>
                <a:schemeClr val="accent3"/>
              </a:buClr>
              <a:buFont typeface="Wingdings 2"/>
              <a:buChar char=""/>
              <a:defRPr/>
            </a:pPr>
            <a:endParaRPr lang="en-US" sz="1200" dirty="0">
              <a:solidFill>
                <a:srgbClr val="002060"/>
              </a:solidFill>
            </a:endParaRPr>
          </a:p>
        </p:txBody>
      </p:sp>
      <p:pic>
        <p:nvPicPr>
          <p:cNvPr id="5" name="Picture 4" descr="http://media-cache-ec0.pinimg.com/736x/32/ca/f2/32caf20a2c1be949ddbe130af82f9d1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2180" y="1930399"/>
            <a:ext cx="3901103" cy="2760134"/>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grpSp>
        <p:nvGrpSpPr>
          <p:cNvPr id="6" name="Group 5"/>
          <p:cNvGrpSpPr/>
          <p:nvPr/>
        </p:nvGrpSpPr>
        <p:grpSpPr>
          <a:xfrm>
            <a:off x="254000" y="1629844"/>
            <a:ext cx="4673598" cy="3481087"/>
            <a:chOff x="806039" y="749770"/>
            <a:chExt cx="3443845" cy="4641444"/>
          </a:xfrm>
        </p:grpSpPr>
        <p:pic>
          <p:nvPicPr>
            <p:cNvPr id="7" name="Picture 4" descr="http://www.mlmmillionaireclub.com/wp-content/uploads/2015/08/robertkyosak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7803" y="2992455"/>
              <a:ext cx="1901504" cy="2398759"/>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
          <p:nvSpPr>
            <p:cNvPr id="8" name="Rectangle 7"/>
            <p:cNvSpPr/>
            <p:nvPr/>
          </p:nvSpPr>
          <p:spPr>
            <a:xfrm>
              <a:off x="806039" y="749770"/>
              <a:ext cx="3443845" cy="2174952"/>
            </a:xfrm>
            <a:prstGeom prst="rect">
              <a:avLst/>
            </a:prstGeom>
          </p:spPr>
          <p:txBody>
            <a:bodyPr wrap="square">
              <a:spAutoFit/>
            </a:bodyPr>
            <a:lstStyle/>
            <a:p>
              <a:r>
                <a:rPr lang="en-US" sz="2000" dirty="0"/>
                <a:t>“Network Marketing gives people the opportunity with very low risk and very low financial commitment to build their own income-generating asset and acquire great wealth.”                                 </a:t>
              </a:r>
              <a:r>
                <a:rPr lang="en-US" sz="2000" dirty="0" smtClean="0"/>
                <a:t> </a:t>
              </a:r>
              <a:r>
                <a:rPr lang="en-US" sz="2000" b="1" dirty="0"/>
                <a:t>Robert </a:t>
              </a:r>
              <a:r>
                <a:rPr lang="en-US" sz="2000" b="1" dirty="0" err="1"/>
                <a:t>Kiyosaki</a:t>
              </a:r>
              <a:endParaRPr lang="en-US" sz="2000" dirty="0"/>
            </a:p>
          </p:txBody>
        </p:sp>
      </p:grpSp>
      <p:sp>
        <p:nvSpPr>
          <p:cNvPr id="3" name="TextBox 2"/>
          <p:cNvSpPr txBox="1"/>
          <p:nvPr/>
        </p:nvSpPr>
        <p:spPr>
          <a:xfrm>
            <a:off x="4690533" y="4690533"/>
            <a:ext cx="7112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1421638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2980267" cy="802879"/>
          </a:xfrm>
          <a:ln>
            <a:solidFill>
              <a:schemeClr val="accent3">
                <a:lumMod val="75000"/>
              </a:schemeClr>
            </a:solidFill>
          </a:ln>
        </p:spPr>
        <p:txBody>
          <a:bodyPr>
            <a:normAutofit/>
          </a:bodyPr>
          <a:lstStyle/>
          <a:p>
            <a:r>
              <a:rPr lang="en-US" sz="3200" dirty="0" smtClean="0"/>
              <a:t>Next Steps</a:t>
            </a:r>
            <a:endParaRPr lang="en-US" sz="3200" dirty="0"/>
          </a:p>
        </p:txBody>
      </p:sp>
      <p:sp>
        <p:nvSpPr>
          <p:cNvPr id="3" name="Content Placeholder 2"/>
          <p:cNvSpPr>
            <a:spLocks noGrp="1"/>
          </p:cNvSpPr>
          <p:nvPr>
            <p:ph idx="1"/>
          </p:nvPr>
        </p:nvSpPr>
        <p:spPr>
          <a:xfrm>
            <a:off x="457200" y="1008858"/>
            <a:ext cx="8229600" cy="3100916"/>
          </a:xfrm>
        </p:spPr>
        <p:txBody>
          <a:bodyPr>
            <a:normAutofit/>
          </a:bodyPr>
          <a:lstStyle/>
          <a:p>
            <a:r>
              <a:rPr lang="en-US" sz="2000" dirty="0" smtClean="0"/>
              <a:t>You might want to take a moment to think about dreams and goals that are important to you that a Shaklee business might be the vehicle to achieving.</a:t>
            </a:r>
          </a:p>
          <a:p>
            <a:r>
              <a:rPr lang="en-US" sz="2000" dirty="0" smtClean="0"/>
              <a:t>Meet with your Shaklee representative to learn about options for registering as a Shaklee Distributor.</a:t>
            </a:r>
          </a:p>
          <a:p>
            <a:r>
              <a:rPr lang="en-US" sz="2000" dirty="0" smtClean="0"/>
              <a:t>To evaluate further, go to </a:t>
            </a:r>
            <a:r>
              <a:rPr lang="en-US" sz="2000" dirty="0" err="1" smtClean="0"/>
              <a:t>Shaklee.TV</a:t>
            </a:r>
            <a:r>
              <a:rPr lang="en-US" sz="2000" dirty="0" smtClean="0"/>
              <a:t> and the personal website of your Shaklee rep.</a:t>
            </a:r>
          </a:p>
          <a:p>
            <a:r>
              <a:rPr lang="en-US" sz="2000" dirty="0" smtClean="0"/>
              <a:t>Thank you for joining us today.                </a:t>
            </a:r>
            <a:r>
              <a:rPr lang="en-US" sz="2000" dirty="0" err="1" smtClean="0"/>
              <a:t>lisa</a:t>
            </a:r>
            <a:endParaRPr lang="en-US" sz="2000" dirty="0" smtClean="0"/>
          </a:p>
          <a:p>
            <a:endParaRPr lang="en-US" sz="2000" dirty="0"/>
          </a:p>
        </p:txBody>
      </p:sp>
      <p:pic>
        <p:nvPicPr>
          <p:cNvPr id="4" name="Picture 3"/>
          <p:cNvPicPr>
            <a:picLocks noChangeAspect="1"/>
          </p:cNvPicPr>
          <p:nvPr/>
        </p:nvPicPr>
        <p:blipFill>
          <a:blip r:embed="rId2"/>
          <a:stretch>
            <a:fillRect/>
          </a:stretch>
        </p:blipFill>
        <p:spPr>
          <a:xfrm>
            <a:off x="0" y="3793067"/>
            <a:ext cx="9144000" cy="1350432"/>
          </a:xfrm>
          <a:prstGeom prst="rect">
            <a:avLst/>
          </a:prstGeom>
        </p:spPr>
      </p:pic>
      <p:pic>
        <p:nvPicPr>
          <p:cNvPr id="5" name="Picture 4"/>
          <p:cNvPicPr>
            <a:picLocks noChangeAspect="1"/>
          </p:cNvPicPr>
          <p:nvPr/>
        </p:nvPicPr>
        <p:blipFill>
          <a:blip r:embed="rId3"/>
          <a:stretch>
            <a:fillRect/>
          </a:stretch>
        </p:blipFill>
        <p:spPr>
          <a:xfrm>
            <a:off x="6434666" y="3322373"/>
            <a:ext cx="2540000" cy="1714500"/>
          </a:xfrm>
          <a:prstGeom prst="rect">
            <a:avLst/>
          </a:prstGeom>
          <a:ln>
            <a:solidFill>
              <a:schemeClr val="accent3">
                <a:lumMod val="75000"/>
              </a:schemeClr>
            </a:solidFill>
          </a:ln>
        </p:spPr>
      </p:pic>
    </p:spTree>
    <p:extLst>
      <p:ext uri="{BB962C8B-B14F-4D97-AF65-F5344CB8AC3E}">
        <p14:creationId xmlns:p14="http://schemas.microsoft.com/office/powerpoint/2010/main" val="3074860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30246"/>
            <a:ext cx="9144000" cy="4913254"/>
          </a:xfrm>
          <a:prstGeom prst="rect">
            <a:avLst/>
          </a:prstGeom>
        </p:spPr>
      </p:pic>
    </p:spTree>
    <p:extLst>
      <p:ext uri="{BB962C8B-B14F-4D97-AF65-F5344CB8AC3E}">
        <p14:creationId xmlns:p14="http://schemas.microsoft.com/office/powerpoint/2010/main" val="8316734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1"/>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7" y="1152726"/>
            <a:ext cx="3517131" cy="1784074"/>
          </a:xfrm>
          <a:prstGeom prst="rect">
            <a:avLst/>
          </a:prstGeom>
        </p:spPr>
      </p:pic>
      <p:pic>
        <p:nvPicPr>
          <p:cNvPr id="5" name="Picture 4"/>
          <p:cNvPicPr>
            <a:picLocks noChangeAspect="1"/>
          </p:cNvPicPr>
          <p:nvPr/>
        </p:nvPicPr>
        <p:blipFill>
          <a:blip r:embed="rId3"/>
          <a:stretch>
            <a:fillRect/>
          </a:stretch>
        </p:blipFill>
        <p:spPr>
          <a:xfrm>
            <a:off x="4667250" y="3691468"/>
            <a:ext cx="4171950" cy="951020"/>
          </a:xfrm>
          <a:prstGeom prst="rect">
            <a:avLst/>
          </a:prstGeom>
        </p:spPr>
      </p:pic>
      <p:sp>
        <p:nvSpPr>
          <p:cNvPr id="7" name="TextBox 6"/>
          <p:cNvSpPr txBox="1"/>
          <p:nvPr/>
        </p:nvSpPr>
        <p:spPr>
          <a:xfrm>
            <a:off x="771530" y="4642489"/>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4"/>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51"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42492651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772832" y="1727047"/>
            <a:ext cx="3559582" cy="3135403"/>
          </a:xfrm>
          <a:prstGeom prst="rect">
            <a:avLst/>
          </a:prstGeom>
        </p:spPr>
      </p:pic>
      <p:sp>
        <p:nvSpPr>
          <p:cNvPr id="9" name="TextBox 8"/>
          <p:cNvSpPr txBox="1"/>
          <p:nvPr/>
        </p:nvSpPr>
        <p:spPr>
          <a:xfrm>
            <a:off x="126999" y="122559"/>
            <a:ext cx="8851249" cy="1323439"/>
          </a:xfrm>
          <a:prstGeom prst="rect">
            <a:avLst/>
          </a:prstGeom>
          <a:solidFill>
            <a:schemeClr val="bg1"/>
          </a:solidFill>
          <a:ln>
            <a:solidFill>
              <a:schemeClr val="tx2">
                <a:lumMod val="60000"/>
                <a:lumOff val="40000"/>
              </a:schemeClr>
            </a:solidFill>
          </a:ln>
        </p:spPr>
        <p:txBody>
          <a:bodyPr wrap="square" rtlCol="0">
            <a:spAutoFit/>
          </a:bodyPr>
          <a:lstStyle/>
          <a:p>
            <a:pPr algn="ctr"/>
            <a:r>
              <a:rPr lang="en-US" sz="4000" dirty="0" smtClean="0">
                <a:solidFill>
                  <a:schemeClr val="tx1">
                    <a:lumMod val="75000"/>
                    <a:lumOff val="25000"/>
                  </a:schemeClr>
                </a:solidFill>
              </a:rPr>
              <a:t>Home </a:t>
            </a:r>
            <a:r>
              <a:rPr lang="en-US" sz="4000" dirty="0" smtClean="0">
                <a:solidFill>
                  <a:schemeClr val="tx1">
                    <a:lumMod val="75000"/>
                    <a:lumOff val="25000"/>
                  </a:schemeClr>
                </a:solidFill>
              </a:rPr>
              <a:t>Businesses</a:t>
            </a:r>
          </a:p>
          <a:p>
            <a:pPr algn="ctr"/>
            <a:r>
              <a:rPr lang="en-US" sz="4000" dirty="0" smtClean="0">
                <a:solidFill>
                  <a:schemeClr val="tx1">
                    <a:lumMod val="75000"/>
                    <a:lumOff val="25000"/>
                  </a:schemeClr>
                </a:solidFill>
              </a:rPr>
              <a:t>Offer </a:t>
            </a:r>
            <a:r>
              <a:rPr lang="en-US" sz="4000" dirty="0" smtClean="0">
                <a:solidFill>
                  <a:schemeClr val="tx1">
                    <a:lumMod val="75000"/>
                    <a:lumOff val="25000"/>
                  </a:schemeClr>
                </a:solidFill>
              </a:rPr>
              <a:t>Smart </a:t>
            </a:r>
            <a:r>
              <a:rPr lang="en-US" sz="4000" dirty="0" smtClean="0">
                <a:solidFill>
                  <a:schemeClr val="tx1">
                    <a:lumMod val="75000"/>
                    <a:lumOff val="25000"/>
                  </a:schemeClr>
                </a:solidFill>
              </a:rPr>
              <a:t>Financial Choices</a:t>
            </a:r>
            <a:endParaRPr lang="en-US" sz="4000" dirty="0">
              <a:solidFill>
                <a:schemeClr val="tx1">
                  <a:lumMod val="75000"/>
                  <a:lumOff val="25000"/>
                </a:schemeClr>
              </a:solidFill>
            </a:endParaRPr>
          </a:p>
        </p:txBody>
      </p:sp>
      <p:sp>
        <p:nvSpPr>
          <p:cNvPr id="2" name="Frame 1"/>
          <p:cNvSpPr/>
          <p:nvPr/>
        </p:nvSpPr>
        <p:spPr>
          <a:xfrm>
            <a:off x="126999" y="98809"/>
            <a:ext cx="8851249" cy="1433108"/>
          </a:xfrm>
          <a:prstGeom prst="fram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2D050"/>
              </a:solidFill>
            </a:endParaRPr>
          </a:p>
        </p:txBody>
      </p:sp>
    </p:spTree>
    <p:extLst>
      <p:ext uri="{BB962C8B-B14F-4D97-AF65-F5344CB8AC3E}">
        <p14:creationId xmlns:p14="http://schemas.microsoft.com/office/powerpoint/2010/main" val="1233805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9919" y="323292"/>
            <a:ext cx="5205169" cy="2927908"/>
          </a:xfrm>
          <a:prstGeom prst="rect">
            <a:avLst/>
          </a:prstGeom>
          <a:ln>
            <a:solidFill>
              <a:schemeClr val="accent2">
                <a:lumMod val="75000"/>
              </a:schemeClr>
            </a:solidFill>
          </a:ln>
        </p:spPr>
      </p:pic>
      <p:sp>
        <p:nvSpPr>
          <p:cNvPr id="5" name="TextBox 4"/>
          <p:cNvSpPr txBox="1"/>
          <p:nvPr/>
        </p:nvSpPr>
        <p:spPr>
          <a:xfrm>
            <a:off x="432792" y="458758"/>
            <a:ext cx="2513608" cy="1361911"/>
          </a:xfrm>
          <a:prstGeom prst="rect">
            <a:avLst/>
          </a:prstGeom>
          <a:noFill/>
          <a:ln>
            <a:solidFill>
              <a:schemeClr val="accent2">
                <a:lumMod val="75000"/>
              </a:schemeClr>
            </a:solidFill>
          </a:ln>
        </p:spPr>
        <p:txBody>
          <a:bodyPr wrap="square" lIns="68580" tIns="34290" rIns="68580" bIns="34290" rtlCol="0">
            <a:spAutoFit/>
          </a:bodyPr>
          <a:lstStyle/>
          <a:p>
            <a:pPr algn="ctr"/>
            <a:r>
              <a:rPr lang="en-US" sz="2800" dirty="0"/>
              <a:t>May Special: Healthy Women’s Pack</a:t>
            </a:r>
          </a:p>
        </p:txBody>
      </p:sp>
      <p:sp>
        <p:nvSpPr>
          <p:cNvPr id="6" name="TextBox 5"/>
          <p:cNvSpPr txBox="1"/>
          <p:nvPr/>
        </p:nvSpPr>
        <p:spPr>
          <a:xfrm>
            <a:off x="204012" y="3402096"/>
            <a:ext cx="8211855" cy="1608133"/>
          </a:xfrm>
          <a:prstGeom prst="rect">
            <a:avLst/>
          </a:prstGeom>
          <a:noFill/>
        </p:spPr>
        <p:txBody>
          <a:bodyPr wrap="square" lIns="68580" tIns="34290" rIns="68580" bIns="34290" rtlCol="0">
            <a:spAutoFit/>
          </a:bodyPr>
          <a:lstStyle/>
          <a:p>
            <a:pPr marL="214313" indent="-214313">
              <a:buFont typeface="Arial" charset="0"/>
              <a:buChar char="•"/>
            </a:pPr>
            <a:r>
              <a:rPr lang="en-US" sz="2000" dirty="0" smtClean="0"/>
              <a:t>100 PV </a:t>
            </a:r>
            <a:r>
              <a:rPr lang="mr-IN" sz="2000" dirty="0" smtClean="0"/>
              <a:t>…</a:t>
            </a:r>
            <a:r>
              <a:rPr lang="en-US" sz="2000" dirty="0" smtClean="0"/>
              <a:t> $23 savings (Member Price)</a:t>
            </a:r>
          </a:p>
          <a:p>
            <a:pPr marL="214313" indent="-214313">
              <a:buFont typeface="Arial" charset="0"/>
              <a:buChar char="•"/>
            </a:pPr>
            <a:r>
              <a:rPr lang="en-US" sz="2000" dirty="0" smtClean="0"/>
              <a:t>Comes with a Free Membership</a:t>
            </a:r>
          </a:p>
          <a:p>
            <a:pPr marL="214313" indent="-214313">
              <a:buFont typeface="Arial" charset="0"/>
              <a:buChar char="•"/>
            </a:pPr>
            <a:r>
              <a:rPr lang="en-US" sz="2000" dirty="0" smtClean="0"/>
              <a:t>Can add to an </a:t>
            </a:r>
            <a:r>
              <a:rPr lang="en-US" sz="2000" dirty="0" err="1" smtClean="0"/>
              <a:t>AutoShip</a:t>
            </a:r>
            <a:endParaRPr lang="en-US" sz="2000" dirty="0" smtClean="0"/>
          </a:p>
          <a:p>
            <a:pPr marL="214313" indent="-214313">
              <a:buFont typeface="Arial" charset="0"/>
              <a:buChar char="•"/>
            </a:pPr>
            <a:r>
              <a:rPr lang="en-US" sz="2000" dirty="0" smtClean="0"/>
              <a:t>Available to all members, distributors and associates</a:t>
            </a:r>
          </a:p>
          <a:p>
            <a:pPr marL="214313" indent="-214313">
              <a:buFont typeface="Arial" charset="0"/>
              <a:buChar char="•"/>
            </a:pPr>
            <a:r>
              <a:rPr lang="en-US" sz="2000" dirty="0" smtClean="0"/>
              <a:t>Business Leaders can still order at their price point			</a:t>
            </a:r>
            <a:endParaRPr lang="en-US" sz="2000" dirty="0"/>
          </a:p>
        </p:txBody>
      </p:sp>
      <p:sp>
        <p:nvSpPr>
          <p:cNvPr id="2" name="TextBox 1"/>
          <p:cNvSpPr txBox="1"/>
          <p:nvPr/>
        </p:nvSpPr>
        <p:spPr>
          <a:xfrm>
            <a:off x="7315200" y="4334933"/>
            <a:ext cx="1369888" cy="369332"/>
          </a:xfrm>
          <a:prstGeom prst="rect">
            <a:avLst/>
          </a:prstGeom>
          <a:noFill/>
        </p:spPr>
        <p:txBody>
          <a:bodyPr wrap="square" rtlCol="0">
            <a:spAutoFit/>
          </a:bodyPr>
          <a:lstStyle/>
          <a:p>
            <a:r>
              <a:rPr lang="en-US" dirty="0" err="1" smtClean="0"/>
              <a:t>angie</a:t>
            </a:r>
            <a:endParaRPr lang="en-US" dirty="0"/>
          </a:p>
        </p:txBody>
      </p:sp>
    </p:spTree>
    <p:extLst>
      <p:ext uri="{BB962C8B-B14F-4D97-AF65-F5344CB8AC3E}">
        <p14:creationId xmlns:p14="http://schemas.microsoft.com/office/powerpoint/2010/main" val="3115495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84163"/>
            <a:ext cx="7886700" cy="596900"/>
          </a:xfrm>
          <a:ln>
            <a:solidFill>
              <a:schemeClr val="accent1"/>
            </a:solidFill>
          </a:ln>
        </p:spPr>
        <p:txBody>
          <a:bodyPr>
            <a:normAutofit fontScale="90000"/>
          </a:bodyPr>
          <a:lstStyle/>
          <a:p>
            <a:pPr algn="ctr"/>
            <a:r>
              <a:rPr lang="en-US" sz="3000" dirty="0">
                <a:latin typeface="+mn-lt"/>
              </a:rPr>
              <a:t> Creating 1000 PV in </a:t>
            </a:r>
            <a:r>
              <a:rPr lang="en-US" sz="3000" dirty="0" smtClean="0">
                <a:latin typeface="+mn-lt"/>
              </a:rPr>
              <a:t>May --Focus </a:t>
            </a:r>
            <a:r>
              <a:rPr lang="en-US" sz="3000" dirty="0">
                <a:latin typeface="+mn-lt"/>
              </a:rPr>
              <a:t>on Women’s Health</a:t>
            </a:r>
          </a:p>
        </p:txBody>
      </p:sp>
      <p:sp>
        <p:nvSpPr>
          <p:cNvPr id="3" name="Content Placeholder 2"/>
          <p:cNvSpPr>
            <a:spLocks noGrp="1"/>
          </p:cNvSpPr>
          <p:nvPr>
            <p:ph idx="4294967295"/>
          </p:nvPr>
        </p:nvSpPr>
        <p:spPr>
          <a:xfrm>
            <a:off x="254000" y="904875"/>
            <a:ext cx="7886700" cy="3500438"/>
          </a:xfrm>
        </p:spPr>
        <p:txBody>
          <a:bodyPr>
            <a:noAutofit/>
          </a:bodyPr>
          <a:lstStyle/>
          <a:p>
            <a:r>
              <a:rPr lang="en-US" sz="2000" b="1" dirty="0" smtClean="0"/>
              <a:t>Healthy Women’s Pack: </a:t>
            </a:r>
            <a:r>
              <a:rPr lang="en-US" sz="2000" dirty="0" err="1" smtClean="0"/>
              <a:t>Vitalizer</a:t>
            </a:r>
            <a:r>
              <a:rPr lang="en-US" sz="2000" dirty="0" smtClean="0"/>
              <a:t>, Life Shake (15 </a:t>
            </a:r>
            <a:r>
              <a:rPr lang="en-US" sz="2000" dirty="0" err="1" smtClean="0"/>
              <a:t>svg</a:t>
            </a:r>
            <a:r>
              <a:rPr lang="en-US" sz="2000" dirty="0" smtClean="0"/>
              <a:t>), </a:t>
            </a:r>
            <a:r>
              <a:rPr lang="en-US" sz="2000" dirty="0" err="1" smtClean="0"/>
              <a:t>OsteoMatrix</a:t>
            </a:r>
            <a:r>
              <a:rPr lang="en-US" sz="2000" dirty="0" smtClean="0"/>
              <a:t> (120 tablet) and Stress Relief Complex </a:t>
            </a:r>
          </a:p>
          <a:p>
            <a:pPr lvl="1"/>
            <a:r>
              <a:rPr lang="en-US" sz="2000" dirty="0" smtClean="0"/>
              <a:t>$140 MP / </a:t>
            </a:r>
            <a:r>
              <a:rPr lang="en-US" sz="2000" b="1" dirty="0" smtClean="0"/>
              <a:t>117 PV</a:t>
            </a:r>
            <a:endParaRPr lang="en-US" sz="2000" b="1" dirty="0"/>
          </a:p>
          <a:p>
            <a:r>
              <a:rPr lang="en-US" sz="2000" b="1" dirty="0" smtClean="0"/>
              <a:t>Women’s PMS Pack</a:t>
            </a:r>
            <a:r>
              <a:rPr lang="en-US" sz="2000" dirty="0" smtClean="0"/>
              <a:t>: </a:t>
            </a:r>
            <a:r>
              <a:rPr lang="en-US" sz="2000" dirty="0" err="1" smtClean="0"/>
              <a:t>Vitalizer</a:t>
            </a:r>
            <a:r>
              <a:rPr lang="en-US" sz="2000" dirty="0" smtClean="0"/>
              <a:t>, GLA, </a:t>
            </a:r>
            <a:r>
              <a:rPr lang="en-US" sz="2000" dirty="0" err="1" smtClean="0"/>
              <a:t>OsteoMatrix</a:t>
            </a:r>
            <a:r>
              <a:rPr lang="en-US" sz="2000" dirty="0" smtClean="0"/>
              <a:t> (120 tablet) and B Complex (120 tablet)</a:t>
            </a:r>
          </a:p>
          <a:p>
            <a:pPr lvl="1"/>
            <a:r>
              <a:rPr lang="en-US" sz="2000" dirty="0" smtClean="0"/>
              <a:t>$143 MP / </a:t>
            </a:r>
            <a:r>
              <a:rPr lang="en-US" sz="2000" b="1" dirty="0" smtClean="0"/>
              <a:t>106 PV</a:t>
            </a:r>
          </a:p>
          <a:p>
            <a:pPr lvl="1"/>
            <a:r>
              <a:rPr lang="en-US" sz="2000" dirty="0" smtClean="0"/>
              <a:t>(Make this a Menopause Pack by subbing Menopause Balance Complex and Life Shake (15 </a:t>
            </a:r>
            <a:r>
              <a:rPr lang="en-US" sz="2000" dirty="0" err="1" smtClean="0"/>
              <a:t>svg</a:t>
            </a:r>
            <a:r>
              <a:rPr lang="en-US" sz="2000" dirty="0" smtClean="0"/>
              <a:t>) for GLA and B Complex: $165 MP / 116 PV)</a:t>
            </a:r>
            <a:endParaRPr lang="en-US" sz="2000" dirty="0"/>
          </a:p>
          <a:p>
            <a:r>
              <a:rPr lang="en-US" sz="2000" b="1" dirty="0" smtClean="0"/>
              <a:t>Happy Women’s Pack</a:t>
            </a:r>
            <a:r>
              <a:rPr lang="en-US" sz="2000" dirty="0" smtClean="0"/>
              <a:t>: Vita Lea with Iron (120 tablet), B Complex (120 tablet) and Stress Relief Complex</a:t>
            </a:r>
          </a:p>
          <a:p>
            <a:pPr lvl="1"/>
            <a:r>
              <a:rPr lang="en-US" sz="2000" dirty="0" smtClean="0"/>
              <a:t>$72 MP / </a:t>
            </a:r>
            <a:r>
              <a:rPr lang="en-US" sz="2000" b="1" dirty="0" smtClean="0"/>
              <a:t>56 PV		</a:t>
            </a:r>
            <a:r>
              <a:rPr lang="en-US" sz="2000" b="1" dirty="0" err="1" smtClean="0"/>
              <a:t>angie</a:t>
            </a:r>
            <a:endParaRPr lang="en-US" sz="2000" dirty="0" smtClean="0"/>
          </a:p>
        </p:txBody>
      </p:sp>
    </p:spTree>
    <p:extLst>
      <p:ext uri="{BB962C8B-B14F-4D97-AF65-F5344CB8AC3E}">
        <p14:creationId xmlns:p14="http://schemas.microsoft.com/office/powerpoint/2010/main" val="1124059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363508" y="336550"/>
            <a:ext cx="4289425" cy="857250"/>
          </a:xfrm>
          <a:ln>
            <a:solidFill>
              <a:schemeClr val="accent2">
                <a:lumMod val="75000"/>
              </a:schemeClr>
            </a:solidFill>
          </a:ln>
        </p:spPr>
        <p:txBody>
          <a:bodyPr>
            <a:normAutofit/>
          </a:bodyPr>
          <a:lstStyle/>
          <a:p>
            <a:r>
              <a:rPr lang="en-US" sz="3200" dirty="0"/>
              <a:t>Healthy Women’s Pack</a:t>
            </a:r>
          </a:p>
        </p:txBody>
      </p:sp>
      <p:sp>
        <p:nvSpPr>
          <p:cNvPr id="3" name="Content Placeholder 2"/>
          <p:cNvSpPr>
            <a:spLocks noGrp="1"/>
          </p:cNvSpPr>
          <p:nvPr>
            <p:ph idx="4294967295"/>
          </p:nvPr>
        </p:nvSpPr>
        <p:spPr>
          <a:xfrm>
            <a:off x="186267" y="223838"/>
            <a:ext cx="3727450" cy="3722688"/>
          </a:xfrm>
        </p:spPr>
        <p:txBody>
          <a:bodyPr>
            <a:normAutofit lnSpcReduction="10000"/>
          </a:bodyPr>
          <a:lstStyle/>
          <a:p>
            <a:pPr marL="0" indent="0">
              <a:buNone/>
            </a:pPr>
            <a:r>
              <a:rPr lang="en-US" sz="2000" b="1" dirty="0"/>
              <a:t>Healthy Women’s Pack includes:</a:t>
            </a:r>
          </a:p>
          <a:p>
            <a:pPr marL="0" indent="0">
              <a:buNone/>
            </a:pPr>
            <a:endParaRPr lang="en-US" sz="2000" dirty="0"/>
          </a:p>
          <a:p>
            <a:r>
              <a:rPr lang="en-US" sz="2000" dirty="0" err="1"/>
              <a:t>Vitalizer</a:t>
            </a:r>
            <a:r>
              <a:rPr lang="en-US" sz="2000" dirty="0"/>
              <a:t> (30 servings) – Choice of Women’s, Men’s or Gold</a:t>
            </a:r>
          </a:p>
          <a:p>
            <a:r>
              <a:rPr lang="en-US" sz="2000" dirty="0"/>
              <a:t>Life Shake (15 serving canister) – Choice of flavors </a:t>
            </a:r>
          </a:p>
          <a:p>
            <a:r>
              <a:rPr lang="en-US" sz="2000" dirty="0" err="1"/>
              <a:t>Osteomatrix</a:t>
            </a:r>
            <a:r>
              <a:rPr lang="en-US" sz="2000" dirty="0"/>
              <a:t> (30 servings)</a:t>
            </a:r>
          </a:p>
          <a:p>
            <a:r>
              <a:rPr lang="en-US" sz="2000" dirty="0"/>
              <a:t>Stress Relief Complex </a:t>
            </a:r>
            <a:r>
              <a:rPr lang="en-US" sz="2000" dirty="0" smtClean="0"/>
              <a:t>		(</a:t>
            </a:r>
            <a:r>
              <a:rPr lang="en-US" sz="2000" dirty="0"/>
              <a:t>30 servings</a:t>
            </a:r>
            <a:r>
              <a:rPr lang="en-US" sz="2000" dirty="0" smtClean="0"/>
              <a:t>)</a:t>
            </a:r>
          </a:p>
          <a:p>
            <a:pPr marL="0" indent="0">
              <a:buNone/>
            </a:pPr>
            <a:endParaRPr lang="en-US" sz="2000" dirty="0"/>
          </a:p>
          <a:p>
            <a:pPr marL="0" indent="0">
              <a:buNone/>
            </a:pPr>
            <a:r>
              <a:rPr lang="en-US" sz="2000" dirty="0" err="1" smtClean="0"/>
              <a:t>angie</a:t>
            </a:r>
            <a:endParaRPr lang="en-US" sz="2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4417" y="2015067"/>
            <a:ext cx="5310891" cy="2987376"/>
          </a:xfrm>
          <a:prstGeom prst="rect">
            <a:avLst/>
          </a:prstGeom>
        </p:spPr>
      </p:pic>
    </p:spTree>
    <p:extLst>
      <p:ext uri="{BB962C8B-B14F-4D97-AF65-F5344CB8AC3E}">
        <p14:creationId xmlns:p14="http://schemas.microsoft.com/office/powerpoint/2010/main" val="662386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957763" y="-134938"/>
            <a:ext cx="4186237" cy="857251"/>
          </a:xfrm>
        </p:spPr>
        <p:txBody>
          <a:bodyPr>
            <a:normAutofit/>
          </a:bodyPr>
          <a:lstStyle/>
          <a:p>
            <a:r>
              <a:rPr lang="en-US" sz="3200" dirty="0"/>
              <a:t>Women’s Health Promo</a:t>
            </a:r>
          </a:p>
        </p:txBody>
      </p:sp>
      <p:sp>
        <p:nvSpPr>
          <p:cNvPr id="6" name="Content Placeholder 5"/>
          <p:cNvSpPr>
            <a:spLocks noGrp="1"/>
          </p:cNvSpPr>
          <p:nvPr>
            <p:ph idx="4294967295"/>
          </p:nvPr>
        </p:nvSpPr>
        <p:spPr>
          <a:xfrm>
            <a:off x="5391150" y="617538"/>
            <a:ext cx="3752850" cy="4195762"/>
          </a:xfrm>
        </p:spPr>
        <p:txBody>
          <a:bodyPr>
            <a:normAutofit fontScale="92500" lnSpcReduction="10000"/>
          </a:bodyPr>
          <a:lstStyle/>
          <a:p>
            <a:r>
              <a:rPr lang="en-US" sz="2000" dirty="0"/>
              <a:t>Healthy Woman’s Pack for $140 ($23 Savings off Member price and $50 savings off Retail) &amp; 100PV</a:t>
            </a:r>
          </a:p>
          <a:p>
            <a:r>
              <a:rPr lang="en-US" sz="2000" dirty="0"/>
              <a:t>Special Item #89437</a:t>
            </a:r>
          </a:p>
          <a:p>
            <a:r>
              <a:rPr lang="en-US" sz="2000" dirty="0"/>
              <a:t>Kit can be customized for type of </a:t>
            </a:r>
            <a:r>
              <a:rPr lang="en-US" sz="2000" dirty="0" err="1"/>
              <a:t>Vitalizer</a:t>
            </a:r>
            <a:r>
              <a:rPr lang="en-US" sz="2000" dirty="0"/>
              <a:t> and flavor of Life Shake</a:t>
            </a:r>
          </a:p>
          <a:p>
            <a:r>
              <a:rPr lang="en-US" sz="2000" dirty="0"/>
              <a:t>Eligible on orders placed through </a:t>
            </a:r>
            <a:r>
              <a:rPr lang="en-US" sz="2000" dirty="0" err="1"/>
              <a:t>MyShaklee.com</a:t>
            </a:r>
            <a:r>
              <a:rPr lang="en-US" sz="2000" dirty="0"/>
              <a:t> and mobile. </a:t>
            </a:r>
          </a:p>
          <a:p>
            <a:r>
              <a:rPr lang="en-US" sz="2000" dirty="0"/>
              <a:t>Includes join orders on PWS. </a:t>
            </a:r>
          </a:p>
          <a:p>
            <a:r>
              <a:rPr lang="en-US" sz="2000" dirty="0"/>
              <a:t>Free Membership with </a:t>
            </a:r>
            <a:r>
              <a:rPr lang="en-US" sz="2000" dirty="0" smtClean="0"/>
              <a:t>purchase</a:t>
            </a:r>
          </a:p>
          <a:p>
            <a:pPr marL="0" indent="0">
              <a:buNone/>
            </a:pPr>
            <a:r>
              <a:rPr lang="en-US" sz="2000" dirty="0" err="1" smtClean="0"/>
              <a:t>angie</a:t>
            </a:r>
            <a:endParaRPr lang="en-US" sz="2000" dirty="0"/>
          </a:p>
        </p:txBody>
      </p:sp>
      <p:sp>
        <p:nvSpPr>
          <p:cNvPr id="7" name="TextBox 6"/>
          <p:cNvSpPr txBox="1"/>
          <p:nvPr/>
        </p:nvSpPr>
        <p:spPr>
          <a:xfrm>
            <a:off x="356347" y="2995563"/>
            <a:ext cx="4329953" cy="2008242"/>
          </a:xfrm>
          <a:prstGeom prst="rect">
            <a:avLst/>
          </a:prstGeom>
          <a:noFill/>
        </p:spPr>
        <p:txBody>
          <a:bodyPr wrap="square" lIns="68580" tIns="34290" rIns="68580" bIns="34290" rtlCol="0">
            <a:spAutoFit/>
          </a:bodyPr>
          <a:lstStyle/>
          <a:p>
            <a:pPr marL="285743" indent="-285743">
              <a:buFont typeface="Arial" panose="020B0604020202020204" pitchFamily="34" charset="0"/>
              <a:buChar char="•"/>
            </a:pPr>
            <a:r>
              <a:rPr lang="en-US" dirty="0"/>
              <a:t>Offer includes online </a:t>
            </a:r>
            <a:r>
              <a:rPr lang="en-US" dirty="0" err="1"/>
              <a:t>AutoShip</a:t>
            </a:r>
            <a:r>
              <a:rPr lang="en-US" dirty="0"/>
              <a:t> orders, including a new join order that begins as an </a:t>
            </a:r>
            <a:r>
              <a:rPr lang="en-US" dirty="0" err="1"/>
              <a:t>Autoship</a:t>
            </a:r>
            <a:r>
              <a:rPr lang="en-US" dirty="0"/>
              <a:t>.</a:t>
            </a:r>
          </a:p>
          <a:p>
            <a:pPr marL="285743" indent="-285743">
              <a:buFont typeface="Arial" panose="020B0604020202020204" pitchFamily="34" charset="0"/>
              <a:buChar char="•"/>
            </a:pPr>
            <a:r>
              <a:rPr lang="en-US" dirty="0"/>
              <a:t>This offer does not apply to orders placed through the Call Center or SBOSS7</a:t>
            </a:r>
          </a:p>
          <a:p>
            <a:pPr marL="285743" indent="-285743">
              <a:buFont typeface="Arial" panose="020B0604020202020204" pitchFamily="34" charset="0"/>
              <a:buChar char="•"/>
            </a:pPr>
            <a:r>
              <a:rPr lang="en-US" dirty="0"/>
              <a:t>All members, distributors and associates are eligible for this discount</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991" y="205010"/>
            <a:ext cx="4686299" cy="2636043"/>
          </a:xfrm>
          <a:prstGeom prst="rect">
            <a:avLst/>
          </a:prstGeom>
        </p:spPr>
      </p:pic>
    </p:spTree>
    <p:extLst>
      <p:ext uri="{BB962C8B-B14F-4D97-AF65-F5344CB8AC3E}">
        <p14:creationId xmlns:p14="http://schemas.microsoft.com/office/powerpoint/2010/main" val="1085314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36289" y="778504"/>
            <a:ext cx="8119584" cy="2039069"/>
          </a:xfrm>
          <a:prstGeom prst="rect">
            <a:avLst/>
          </a:prstGeom>
        </p:spPr>
        <p:txBody>
          <a:bodyPr wrap="square" lIns="68580" tIns="34290" rIns="68580" bIns="34290">
            <a:spAutoFit/>
          </a:bodyPr>
          <a:lstStyle/>
          <a:p>
            <a:r>
              <a:rPr lang="en-US" b="1" dirty="0">
                <a:latin typeface="Arial" charset="0"/>
              </a:rPr>
              <a:t>Healthy Women’s Pack= </a:t>
            </a:r>
            <a:r>
              <a:rPr lang="en-US" b="1" dirty="0" smtClean="0">
                <a:latin typeface="Arial" charset="0"/>
              </a:rPr>
              <a:t>117 </a:t>
            </a:r>
            <a:r>
              <a:rPr lang="en-US" b="1" dirty="0">
                <a:latin typeface="Arial" charset="0"/>
              </a:rPr>
              <a:t>PV   </a:t>
            </a:r>
          </a:p>
          <a:p>
            <a:endParaRPr lang="en-US" dirty="0">
              <a:latin typeface="Arial" charset="0"/>
            </a:endParaRPr>
          </a:p>
          <a:p>
            <a:r>
              <a:rPr lang="en-US" b="1" dirty="0" smtClean="0">
                <a:latin typeface="Arial" charset="0"/>
              </a:rPr>
              <a:t>PMS/ Mood </a:t>
            </a:r>
            <a:r>
              <a:rPr lang="en-US" b="1" dirty="0">
                <a:latin typeface="Arial" charset="0"/>
              </a:rPr>
              <a:t>Swing Pack</a:t>
            </a:r>
            <a:r>
              <a:rPr lang="en-US" dirty="0">
                <a:latin typeface="Arial" charset="0"/>
              </a:rPr>
              <a:t>				</a:t>
            </a:r>
            <a:r>
              <a:rPr lang="en-US" b="1" dirty="0">
                <a:latin typeface="Arial" charset="0"/>
              </a:rPr>
              <a:t>Is it Hot in Here Pack</a:t>
            </a:r>
          </a:p>
          <a:p>
            <a:r>
              <a:rPr lang="en-US" dirty="0">
                <a:latin typeface="Arial" charset="0"/>
              </a:rPr>
              <a:t>Vita Lea Sm			17 PV 	</a:t>
            </a:r>
            <a:r>
              <a:rPr lang="en-US" dirty="0" smtClean="0">
                <a:latin typeface="Arial" charset="0"/>
              </a:rPr>
              <a:t>	Vita </a:t>
            </a:r>
            <a:r>
              <a:rPr lang="en-US" dirty="0">
                <a:latin typeface="Arial" charset="0"/>
              </a:rPr>
              <a:t>Lea Sm			17PV</a:t>
            </a:r>
          </a:p>
          <a:p>
            <a:r>
              <a:rPr lang="en-US" dirty="0">
                <a:latin typeface="Arial" charset="0"/>
              </a:rPr>
              <a:t>B-complex Sm		16 PV 	</a:t>
            </a:r>
            <a:r>
              <a:rPr lang="en-US" dirty="0" smtClean="0">
                <a:latin typeface="Arial" charset="0"/>
              </a:rPr>
              <a:t>	B</a:t>
            </a:r>
            <a:r>
              <a:rPr lang="en-US" dirty="0">
                <a:latin typeface="Arial" charset="0"/>
              </a:rPr>
              <a:t>-complex Sm		16PV</a:t>
            </a:r>
          </a:p>
          <a:p>
            <a:r>
              <a:rPr lang="en-US" dirty="0">
                <a:latin typeface="Arial" charset="0"/>
              </a:rPr>
              <a:t>GLA				</a:t>
            </a:r>
            <a:r>
              <a:rPr lang="en-US" dirty="0" smtClean="0">
                <a:latin typeface="Arial" charset="0"/>
              </a:rPr>
              <a:t>	</a:t>
            </a:r>
            <a:r>
              <a:rPr lang="en-US" u="sng" dirty="0" smtClean="0">
                <a:latin typeface="Arial" charset="0"/>
              </a:rPr>
              <a:t>21PV </a:t>
            </a:r>
            <a:r>
              <a:rPr lang="en-US" dirty="0">
                <a:latin typeface="Arial" charset="0"/>
              </a:rPr>
              <a:t>		Menopause Balance	</a:t>
            </a:r>
            <a:r>
              <a:rPr lang="en-US" u="sng" dirty="0">
                <a:latin typeface="Arial" charset="0"/>
              </a:rPr>
              <a:t>19PV</a:t>
            </a:r>
          </a:p>
          <a:p>
            <a:r>
              <a:rPr lang="en-US" sz="2000" b="1" dirty="0">
                <a:latin typeface="Arial" charset="0"/>
              </a:rPr>
              <a:t>		Total		56 PV	</a:t>
            </a:r>
            <a:r>
              <a:rPr lang="en-US" sz="2000" b="1" dirty="0" smtClean="0">
                <a:latin typeface="Arial" charset="0"/>
              </a:rPr>
              <a:t>	Total</a:t>
            </a:r>
            <a:r>
              <a:rPr lang="en-US" sz="2000" b="1" dirty="0">
                <a:latin typeface="Arial" charset="0"/>
              </a:rPr>
              <a:t>				54PV</a:t>
            </a:r>
          </a:p>
        </p:txBody>
      </p:sp>
      <p:sp>
        <p:nvSpPr>
          <p:cNvPr id="3" name="TextBox 2"/>
          <p:cNvSpPr txBox="1"/>
          <p:nvPr/>
        </p:nvSpPr>
        <p:spPr>
          <a:xfrm>
            <a:off x="627681" y="193729"/>
            <a:ext cx="7609668" cy="561741"/>
          </a:xfrm>
          <a:prstGeom prst="rect">
            <a:avLst/>
          </a:prstGeom>
          <a:noFill/>
          <a:ln>
            <a:solidFill>
              <a:schemeClr val="accent1"/>
            </a:solidFill>
          </a:ln>
        </p:spPr>
        <p:txBody>
          <a:bodyPr wrap="square" lIns="68580" tIns="34290" rIns="68580" bIns="34290" rtlCol="0">
            <a:spAutoFit/>
          </a:bodyPr>
          <a:lstStyle/>
          <a:p>
            <a:pPr algn="ctr"/>
            <a:r>
              <a:rPr lang="en-US" sz="3200" dirty="0"/>
              <a:t>Women’s Health Focus</a:t>
            </a:r>
          </a:p>
        </p:txBody>
      </p:sp>
      <p:sp>
        <p:nvSpPr>
          <p:cNvPr id="4" name="TextBox 3"/>
          <p:cNvSpPr txBox="1"/>
          <p:nvPr/>
        </p:nvSpPr>
        <p:spPr>
          <a:xfrm>
            <a:off x="7679409" y="4774169"/>
            <a:ext cx="1309607" cy="346249"/>
          </a:xfrm>
          <a:prstGeom prst="rect">
            <a:avLst/>
          </a:prstGeom>
          <a:noFill/>
        </p:spPr>
        <p:txBody>
          <a:bodyPr wrap="square" lIns="68580" tIns="34290" rIns="68580" bIns="34290" rtlCol="0">
            <a:spAutoFit/>
          </a:bodyPr>
          <a:lstStyle/>
          <a:p>
            <a:r>
              <a:rPr lang="en-US" dirty="0" err="1"/>
              <a:t>francine</a:t>
            </a:r>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431" y="3115733"/>
            <a:ext cx="6839978" cy="1864413"/>
          </a:xfrm>
          <a:prstGeom prst="rect">
            <a:avLst/>
          </a:prstGeom>
        </p:spPr>
      </p:pic>
    </p:spTree>
    <p:extLst>
      <p:ext uri="{BB962C8B-B14F-4D97-AF65-F5344CB8AC3E}">
        <p14:creationId xmlns:p14="http://schemas.microsoft.com/office/powerpoint/2010/main" val="31678334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38125"/>
            <a:ext cx="7005638" cy="592138"/>
          </a:xfrm>
          <a:ln>
            <a:solidFill>
              <a:schemeClr val="tx2">
                <a:lumMod val="60000"/>
                <a:lumOff val="40000"/>
              </a:schemeClr>
            </a:solidFill>
          </a:ln>
        </p:spPr>
        <p:txBody>
          <a:bodyPr>
            <a:normAutofit/>
          </a:bodyPr>
          <a:lstStyle/>
          <a:p>
            <a:r>
              <a:rPr lang="en-US" sz="2400" dirty="0"/>
              <a:t>1000 PV Plan for May</a:t>
            </a:r>
            <a:r>
              <a:rPr lang="mr-IN" sz="2400" dirty="0"/>
              <a:t>–</a:t>
            </a:r>
            <a:r>
              <a:rPr lang="en-US" sz="2400" dirty="0"/>
              <a:t> Women’s Health Focus</a:t>
            </a:r>
          </a:p>
        </p:txBody>
      </p:sp>
      <p:sp>
        <p:nvSpPr>
          <p:cNvPr id="3" name="Content Placeholder 2"/>
          <p:cNvSpPr>
            <a:spLocks noGrp="1"/>
          </p:cNvSpPr>
          <p:nvPr>
            <p:ph idx="4294967295"/>
          </p:nvPr>
        </p:nvSpPr>
        <p:spPr>
          <a:xfrm>
            <a:off x="276225" y="1014413"/>
            <a:ext cx="8867775" cy="4129087"/>
          </a:xfrm>
        </p:spPr>
        <p:txBody>
          <a:bodyPr>
            <a:normAutofit fontScale="77500" lnSpcReduction="20000"/>
          </a:bodyPr>
          <a:lstStyle/>
          <a:p>
            <a:pPr marL="0" indent="0">
              <a:buNone/>
            </a:pPr>
            <a:r>
              <a:rPr lang="en-US" sz="3100" dirty="0"/>
              <a:t>Healthy Women’s Pack		</a:t>
            </a:r>
            <a:r>
              <a:rPr lang="en-US" sz="2800" dirty="0" smtClean="0"/>
              <a:t>117 </a:t>
            </a:r>
            <a:r>
              <a:rPr lang="en-US" sz="2800" dirty="0"/>
              <a:t>PV</a:t>
            </a:r>
            <a:endParaRPr lang="en-US" sz="2000" dirty="0"/>
          </a:p>
          <a:p>
            <a:pPr marL="0" indent="0">
              <a:buNone/>
            </a:pPr>
            <a:r>
              <a:rPr lang="en-US" sz="2000" dirty="0"/>
              <a:t>(</a:t>
            </a:r>
            <a:r>
              <a:rPr lang="en-US" sz="2000" dirty="0" err="1"/>
              <a:t>Vitalizer</a:t>
            </a:r>
            <a:r>
              <a:rPr lang="en-US" sz="2000" dirty="0"/>
              <a:t>, Life Shake, </a:t>
            </a:r>
            <a:r>
              <a:rPr lang="en-US" sz="2000" dirty="0" err="1"/>
              <a:t>Osteomatrix</a:t>
            </a:r>
            <a:r>
              <a:rPr lang="en-US" sz="2000" dirty="0"/>
              <a:t>, Stress Relief Complex </a:t>
            </a:r>
            <a:r>
              <a:rPr lang="en-US" sz="2000" dirty="0" smtClean="0"/>
              <a:t>)</a:t>
            </a:r>
          </a:p>
          <a:p>
            <a:pPr marL="0" indent="0">
              <a:buNone/>
            </a:pPr>
            <a:endParaRPr lang="en-US" sz="1000" dirty="0"/>
          </a:p>
          <a:p>
            <a:pPr marL="0" indent="0">
              <a:buNone/>
            </a:pPr>
            <a:r>
              <a:rPr lang="en-US" sz="3100" dirty="0"/>
              <a:t>Mood Swings Pack</a:t>
            </a:r>
            <a:r>
              <a:rPr lang="en-US" sz="2800" dirty="0"/>
              <a:t>			</a:t>
            </a:r>
            <a:r>
              <a:rPr lang="en-US" sz="2800" dirty="0" smtClean="0"/>
              <a:t>56 </a:t>
            </a:r>
            <a:r>
              <a:rPr lang="en-US" sz="2800" dirty="0"/>
              <a:t>PV		        </a:t>
            </a:r>
          </a:p>
          <a:p>
            <a:pPr marL="0" indent="0">
              <a:buNone/>
            </a:pPr>
            <a:r>
              <a:rPr lang="en-US" sz="2600" dirty="0"/>
              <a:t>(Vita Lea, B-complex, GLA</a:t>
            </a:r>
            <a:r>
              <a:rPr lang="en-US" sz="2600" dirty="0" smtClean="0"/>
              <a:t>)</a:t>
            </a:r>
          </a:p>
          <a:p>
            <a:pPr marL="0" indent="0">
              <a:buNone/>
            </a:pPr>
            <a:endParaRPr lang="en-US" sz="1000" dirty="0"/>
          </a:p>
          <a:p>
            <a:pPr marL="0" indent="0">
              <a:buNone/>
            </a:pPr>
            <a:r>
              <a:rPr lang="en-US" sz="3100" dirty="0"/>
              <a:t>Is It Hot in Here Pack	</a:t>
            </a:r>
            <a:r>
              <a:rPr lang="en-US" sz="2800" dirty="0"/>
              <a:t>		54PV</a:t>
            </a:r>
          </a:p>
          <a:p>
            <a:pPr marL="0" indent="0">
              <a:buNone/>
            </a:pPr>
            <a:r>
              <a:rPr lang="en-US" sz="2600" dirty="0"/>
              <a:t>(Vita Lea, B-complex, Menopause Balance complex)</a:t>
            </a:r>
          </a:p>
          <a:p>
            <a:pPr marL="0" indent="0">
              <a:buNone/>
            </a:pPr>
            <a:r>
              <a:rPr lang="en-US" sz="2600" dirty="0"/>
              <a:t>	</a:t>
            </a:r>
          </a:p>
          <a:p>
            <a:pPr marL="0" indent="0">
              <a:buNone/>
            </a:pPr>
            <a:r>
              <a:rPr lang="en-US" dirty="0" smtClean="0"/>
              <a:t>10</a:t>
            </a:r>
            <a:r>
              <a:rPr lang="en-US" dirty="0"/>
              <a:t> Healthy Women’s Pack = </a:t>
            </a:r>
            <a:r>
              <a:rPr lang="en-US" dirty="0" smtClean="0"/>
              <a:t>			</a:t>
            </a:r>
            <a:r>
              <a:rPr lang="en-US" b="1" dirty="0" smtClean="0"/>
              <a:t>1170 </a:t>
            </a:r>
            <a:r>
              <a:rPr lang="en-US" b="1" dirty="0"/>
              <a:t>NEW PV</a:t>
            </a:r>
          </a:p>
          <a:p>
            <a:pPr marL="0" indent="0">
              <a:buNone/>
            </a:pPr>
            <a:r>
              <a:rPr lang="en-US" dirty="0"/>
              <a:t>7</a:t>
            </a:r>
            <a:r>
              <a:rPr lang="en-US" dirty="0" smtClean="0"/>
              <a:t> Healthy Women’s Pack + 5 Mood Swings Pack =</a:t>
            </a:r>
            <a:r>
              <a:rPr lang="en-US" b="1" dirty="0"/>
              <a:t> </a:t>
            </a:r>
            <a:r>
              <a:rPr lang="en-US" b="1" dirty="0" smtClean="0"/>
              <a:t>1099 NEW PV</a:t>
            </a:r>
          </a:p>
          <a:p>
            <a:pPr marL="0" indent="0">
              <a:buNone/>
            </a:pPr>
            <a:r>
              <a:rPr lang="en-US" dirty="0" smtClean="0"/>
              <a:t>10 Healthy Women’s Pack + 5 Is It Hot In Here Pack = </a:t>
            </a:r>
            <a:r>
              <a:rPr lang="en-US" b="1" dirty="0" smtClean="0"/>
              <a:t>1440 NEW PV</a:t>
            </a:r>
            <a:r>
              <a:rPr lang="en-US" dirty="0" smtClean="0"/>
              <a:t>	</a:t>
            </a:r>
            <a:r>
              <a:rPr lang="en-US" sz="2300" dirty="0" err="1" smtClean="0"/>
              <a:t>francine</a:t>
            </a:r>
            <a:endParaRPr lang="en-US" sz="23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6800" y="1200149"/>
            <a:ext cx="2980237" cy="1983317"/>
          </a:xfrm>
          <a:prstGeom prst="rect">
            <a:avLst/>
          </a:prstGeom>
        </p:spPr>
      </p:pic>
    </p:spTree>
    <p:extLst>
      <p:ext uri="{BB962C8B-B14F-4D97-AF65-F5344CB8AC3E}">
        <p14:creationId xmlns:p14="http://schemas.microsoft.com/office/powerpoint/2010/main" val="130913802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58393</TotalTime>
  <Words>1865</Words>
  <Application>Microsoft Macintosh PowerPoint</Application>
  <PresentationFormat>On-screen Show (16:9)</PresentationFormat>
  <Paragraphs>263</Paragraphs>
  <Slides>31</Slides>
  <Notes>1</Notes>
  <HiddenSlides>0</HiddenSlides>
  <MMClips>0</MMClips>
  <ScaleCrop>false</ScaleCrop>
  <HeadingPairs>
    <vt:vector size="6" baseType="variant">
      <vt:variant>
        <vt:lpstr>Fonts Used</vt:lpstr>
      </vt:variant>
      <vt:variant>
        <vt:i4>17</vt:i4>
      </vt:variant>
      <vt:variant>
        <vt:lpstr>Theme</vt:lpstr>
      </vt:variant>
      <vt:variant>
        <vt:i4>3</vt:i4>
      </vt:variant>
      <vt:variant>
        <vt:lpstr>Slide Titles</vt:lpstr>
      </vt:variant>
      <vt:variant>
        <vt:i4>31</vt:i4>
      </vt:variant>
    </vt:vector>
  </HeadingPairs>
  <TitlesOfParts>
    <vt:vector size="51" baseType="lpstr">
      <vt:lpstr>Avenir Heavy Oblique</vt:lpstr>
      <vt:lpstr>Avenir Medium</vt:lpstr>
      <vt:lpstr>Avenir Next</vt:lpstr>
      <vt:lpstr>Avenir Next Demi Bold</vt:lpstr>
      <vt:lpstr>Calibri</vt:lpstr>
      <vt:lpstr>Century Gothic</vt:lpstr>
      <vt:lpstr>Comic Sans MS</vt:lpstr>
      <vt:lpstr>Cooper Black</vt:lpstr>
      <vt:lpstr>Estrangelo Edessa</vt:lpstr>
      <vt:lpstr>Helvetica Light</vt:lpstr>
      <vt:lpstr>Helvetica Neue</vt:lpstr>
      <vt:lpstr>Mangal</vt:lpstr>
      <vt:lpstr>MS PGothic</vt:lpstr>
      <vt:lpstr>Times New Roman</vt:lpstr>
      <vt:lpstr>Wingdings</vt:lpstr>
      <vt:lpstr>Wingdings 2</vt:lpstr>
      <vt:lpstr>Arial</vt:lpstr>
      <vt:lpstr>1_Office Theme</vt:lpstr>
      <vt:lpstr>2_Office Theme</vt:lpstr>
      <vt:lpstr>Office Theme</vt:lpstr>
      <vt:lpstr>PowerPoint Presentation</vt:lpstr>
      <vt:lpstr>PowerPoint Presentation</vt:lpstr>
      <vt:lpstr>PowerPoint Presentation</vt:lpstr>
      <vt:lpstr>PowerPoint Presentation</vt:lpstr>
      <vt:lpstr> Creating 1000 PV in May --Focus on Women’s Health</vt:lpstr>
      <vt:lpstr>Healthy Women’s Pack</vt:lpstr>
      <vt:lpstr>Women’s Health Promo</vt:lpstr>
      <vt:lpstr>PowerPoint Presentation</vt:lpstr>
      <vt:lpstr>1000 PV Plan for May– Women’s Health Focus</vt:lpstr>
      <vt:lpstr>PowerPoint Presentation</vt:lpstr>
      <vt:lpstr>PowerPoint Presentation</vt:lpstr>
      <vt:lpstr>PowerPoint Presentation</vt:lpstr>
      <vt:lpstr>PowerPoint Presentation</vt:lpstr>
      <vt:lpstr>Benefits of Home Businesses</vt:lpstr>
      <vt:lpstr>PowerPoint Presentation</vt:lpstr>
      <vt:lpstr>PowerPoint Presentation</vt:lpstr>
      <vt:lpstr>PowerPoint Presentation</vt:lpstr>
      <vt:lpstr>Julie Veenstra Story</vt:lpstr>
      <vt:lpstr>PowerPoint Presentation</vt:lpstr>
      <vt:lpstr>PowerPoint Presentation</vt:lpstr>
      <vt:lpstr>Julie’s  earning full-time income </vt:lpstr>
      <vt:lpstr>PowerPoint Presentation</vt:lpstr>
      <vt:lpstr>PowerPoint Presentation</vt:lpstr>
      <vt:lpstr>Work.  Work.  Work.  Then….  Work, Play, Work, Play</vt:lpstr>
      <vt:lpstr>Life is Rich! </vt:lpstr>
      <vt:lpstr>PowerPoint Presentation</vt:lpstr>
      <vt:lpstr>PowerPoint Presentation</vt:lpstr>
      <vt:lpstr>PowerPoint Presentation</vt:lpstr>
      <vt:lpstr>Next Steps</vt:lpstr>
      <vt:lpstr>Shaklee Video &amp; Audio Archives This webinar is archived on BetterFutureStartsToday.net</vt:lpstr>
      <vt:lpstr>PowerPoint Presentation</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Congratulations on becoming a Director! A Business Leader!  </dc:title>
  <dc:creator>Harper</dc:creator>
  <cp:lastModifiedBy>Chris Spell</cp:lastModifiedBy>
  <cp:revision>539</cp:revision>
  <cp:lastPrinted>2017-02-07T02:32:22Z</cp:lastPrinted>
  <dcterms:created xsi:type="dcterms:W3CDTF">2016-11-09T11:55:00Z</dcterms:created>
  <dcterms:modified xsi:type="dcterms:W3CDTF">2017-05-25T19:56:44Z</dcterms:modified>
</cp:coreProperties>
</file>