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 id="2147483687" r:id="rId3"/>
  </p:sldMasterIdLst>
  <p:notesMasterIdLst>
    <p:notesMasterId r:id="rId66"/>
  </p:notesMasterIdLst>
  <p:handoutMasterIdLst>
    <p:handoutMasterId r:id="rId67"/>
  </p:handoutMasterIdLst>
  <p:sldIdLst>
    <p:sldId id="391" r:id="rId4"/>
    <p:sldId id="392" r:id="rId5"/>
    <p:sldId id="390" r:id="rId6"/>
    <p:sldId id="451" r:id="rId7"/>
    <p:sldId id="452" r:id="rId8"/>
    <p:sldId id="453" r:id="rId9"/>
    <p:sldId id="458" r:id="rId10"/>
    <p:sldId id="457" r:id="rId11"/>
    <p:sldId id="468" r:id="rId12"/>
    <p:sldId id="459" r:id="rId13"/>
    <p:sldId id="460" r:id="rId14"/>
    <p:sldId id="469" r:id="rId15"/>
    <p:sldId id="448" r:id="rId16"/>
    <p:sldId id="449" r:id="rId17"/>
    <p:sldId id="337" r:id="rId18"/>
    <p:sldId id="304" r:id="rId19"/>
    <p:sldId id="352" r:id="rId20"/>
    <p:sldId id="393" r:id="rId21"/>
    <p:sldId id="400" r:id="rId22"/>
    <p:sldId id="397" r:id="rId23"/>
    <p:sldId id="398" r:id="rId24"/>
    <p:sldId id="450" r:id="rId25"/>
    <p:sldId id="399" r:id="rId26"/>
    <p:sldId id="401" r:id="rId27"/>
    <p:sldId id="402" r:id="rId28"/>
    <p:sldId id="403" r:id="rId29"/>
    <p:sldId id="405" r:id="rId30"/>
    <p:sldId id="416" r:id="rId31"/>
    <p:sldId id="410" r:id="rId32"/>
    <p:sldId id="440" r:id="rId33"/>
    <p:sldId id="411" r:id="rId34"/>
    <p:sldId id="417" r:id="rId35"/>
    <p:sldId id="404" r:id="rId36"/>
    <p:sldId id="412" r:id="rId37"/>
    <p:sldId id="413" r:id="rId38"/>
    <p:sldId id="423" r:id="rId39"/>
    <p:sldId id="408" r:id="rId40"/>
    <p:sldId id="424" r:id="rId41"/>
    <p:sldId id="406" r:id="rId42"/>
    <p:sldId id="414" r:id="rId43"/>
    <p:sldId id="415" r:id="rId44"/>
    <p:sldId id="407" r:id="rId45"/>
    <p:sldId id="431" r:id="rId46"/>
    <p:sldId id="409" r:id="rId47"/>
    <p:sldId id="444" r:id="rId48"/>
    <p:sldId id="462" r:id="rId49"/>
    <p:sldId id="470" r:id="rId50"/>
    <p:sldId id="291" r:id="rId51"/>
    <p:sldId id="439" r:id="rId52"/>
    <p:sldId id="441" r:id="rId53"/>
    <p:sldId id="442" r:id="rId54"/>
    <p:sldId id="443" r:id="rId55"/>
    <p:sldId id="446" r:id="rId56"/>
    <p:sldId id="461" r:id="rId57"/>
    <p:sldId id="463" r:id="rId58"/>
    <p:sldId id="464" r:id="rId59"/>
    <p:sldId id="465" r:id="rId60"/>
    <p:sldId id="466" r:id="rId61"/>
    <p:sldId id="467" r:id="rId62"/>
    <p:sldId id="387" r:id="rId63"/>
    <p:sldId id="436" r:id="rId64"/>
    <p:sldId id="437" r:id="rId65"/>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45" d="100"/>
          <a:sy n="145" d="100"/>
        </p:scale>
        <p:origin x="624"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presProps" Target="presProps.xml"/><Relationship Id="rId7" Type="http://schemas.openxmlformats.org/officeDocument/2006/relationships/slide" Target="slides/slide4.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1EB1A742-99F8-0841-800C-D35C6FC7A123}" type="datetimeFigureOut">
              <a:rPr lang="en-US" smtClean="0"/>
              <a:t>5/9/2017</a:t>
            </a:fld>
            <a:endParaRPr lang="en-US"/>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93AD30A1-8C26-7043-8DE9-27F74FE7D4AA}" type="slidenum">
              <a:rPr lang="en-US" smtClean="0"/>
              <a:t>‹#›</a:t>
            </a:fld>
            <a:endParaRPr lang="en-US"/>
          </a:p>
        </p:txBody>
      </p:sp>
    </p:spTree>
    <p:extLst>
      <p:ext uri="{BB962C8B-B14F-4D97-AF65-F5344CB8AC3E}">
        <p14:creationId xmlns:p14="http://schemas.microsoft.com/office/powerpoint/2010/main" val="1865436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68163F87-30B0-2649-AF3D-005F29545A08}" type="datetimeFigureOut">
              <a:rPr lang="en-US" smtClean="0"/>
              <a:t>5/9/2017</a:t>
            </a:fld>
            <a:endParaRPr lang="en-US"/>
          </a:p>
        </p:txBody>
      </p:sp>
      <p:sp>
        <p:nvSpPr>
          <p:cNvPr id="4" name="Slide Image Placeholder 3"/>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4DF06FD5-8B68-244D-B1E0-8204C363CEF7}" type="slidenum">
              <a:rPr lang="en-US" smtClean="0"/>
              <a:t>‹#›</a:t>
            </a:fld>
            <a:endParaRPr lang="en-US"/>
          </a:p>
        </p:txBody>
      </p:sp>
    </p:spTree>
    <p:extLst>
      <p:ext uri="{BB962C8B-B14F-4D97-AF65-F5344CB8AC3E}">
        <p14:creationId xmlns:p14="http://schemas.microsoft.com/office/powerpoint/2010/main" val="36358219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096256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563500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183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875968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13" y="1597823"/>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5"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5897967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49988"/>
            <a:ext cx="8993874" cy="4717757"/>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4435798"/>
            <a:ext cx="1246059" cy="266048"/>
          </a:xfrm>
          <a:prstGeom prst="rect">
            <a:avLst/>
          </a:prstGeom>
        </p:spPr>
      </p:pic>
    </p:spTree>
    <p:extLst>
      <p:ext uri="{BB962C8B-B14F-4D97-AF65-F5344CB8AC3E}">
        <p14:creationId xmlns:p14="http://schemas.microsoft.com/office/powerpoint/2010/main" val="375506446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305373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442028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51505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2812605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483551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79528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3453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080813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69474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335973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004279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941449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6" descr="Shaklee_Watercolor_16x9_blue.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
            <a:ext cx="9144000" cy="501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itle 1"/>
          <p:cNvSpPr>
            <a:spLocks noGrp="1"/>
          </p:cNvSpPr>
          <p:nvPr>
            <p:ph type="ctrTitle"/>
          </p:nvPr>
        </p:nvSpPr>
        <p:spPr>
          <a:xfrm>
            <a:off x="457213" y="1597823"/>
            <a:ext cx="5038399" cy="1102519"/>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15" y="2709896"/>
            <a:ext cx="5031797" cy="1314450"/>
          </a:xfrm>
          <a:prstGeom prst="rect">
            <a:avLst/>
          </a:prstGeom>
        </p:spPr>
        <p:txBody>
          <a:bodyPr/>
          <a:lstStyle>
            <a:lvl1pPr marL="0" indent="0" algn="l">
              <a:buNone/>
              <a:defRPr sz="1800">
                <a:solidFill>
                  <a:srgbClr val="FFFFFF"/>
                </a:solidFill>
                <a:latin typeface="+mj-lt"/>
                <a:cs typeface="Century Gothic"/>
              </a:defRPr>
            </a:lvl1pPr>
            <a:lvl2pPr marL="456777" indent="0" algn="ctr">
              <a:buNone/>
              <a:defRPr>
                <a:solidFill>
                  <a:schemeClr val="tx1">
                    <a:tint val="75000"/>
                  </a:schemeClr>
                </a:solidFill>
              </a:defRPr>
            </a:lvl2pPr>
            <a:lvl3pPr marL="913554" indent="0" algn="ctr">
              <a:buNone/>
              <a:defRPr>
                <a:solidFill>
                  <a:schemeClr val="tx1">
                    <a:tint val="75000"/>
                  </a:schemeClr>
                </a:solidFill>
              </a:defRPr>
            </a:lvl3pPr>
            <a:lvl4pPr marL="1370331" indent="0" algn="ctr">
              <a:buNone/>
              <a:defRPr>
                <a:solidFill>
                  <a:schemeClr val="tx1">
                    <a:tint val="75000"/>
                  </a:schemeClr>
                </a:solidFill>
              </a:defRPr>
            </a:lvl4pPr>
            <a:lvl5pPr marL="1827108" indent="0" algn="ctr">
              <a:buNone/>
              <a:defRPr>
                <a:solidFill>
                  <a:schemeClr val="tx1">
                    <a:tint val="75000"/>
                  </a:schemeClr>
                </a:solidFill>
              </a:defRPr>
            </a:lvl5pPr>
            <a:lvl6pPr marL="2283886" indent="0" algn="ctr">
              <a:buNone/>
              <a:defRPr>
                <a:solidFill>
                  <a:schemeClr val="tx1">
                    <a:tint val="75000"/>
                  </a:schemeClr>
                </a:solidFill>
              </a:defRPr>
            </a:lvl6pPr>
            <a:lvl7pPr marL="2740663" indent="0" algn="ctr">
              <a:buNone/>
              <a:defRPr>
                <a:solidFill>
                  <a:schemeClr val="tx1">
                    <a:tint val="75000"/>
                  </a:schemeClr>
                </a:solidFill>
              </a:defRPr>
            </a:lvl7pPr>
            <a:lvl8pPr marL="3197440" indent="0" algn="ctr">
              <a:buNone/>
              <a:defRPr>
                <a:solidFill>
                  <a:schemeClr val="tx1">
                    <a:tint val="75000"/>
                  </a:schemeClr>
                </a:solidFill>
              </a:defRPr>
            </a:lvl8pPr>
            <a:lvl9pPr marL="3654217"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8340840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50772823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1730746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9708131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341666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9973160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2413515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5995661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554422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3495218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4596080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9347450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0E3797C-B71C-49B1-87BB-F62C6A67453F}" type="datetimeFigureOut">
              <a:rPr lang="en-US" smtClean="0"/>
              <a:t>5/9/2017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7588689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49988"/>
            <a:ext cx="8993874" cy="4717757"/>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4435798"/>
            <a:ext cx="1246059" cy="266048"/>
          </a:xfrm>
          <a:prstGeom prst="rect">
            <a:avLst/>
          </a:prstGeom>
        </p:spPr>
      </p:pic>
    </p:spTree>
    <p:extLst>
      <p:ext uri="{BB962C8B-B14F-4D97-AF65-F5344CB8AC3E}">
        <p14:creationId xmlns:p14="http://schemas.microsoft.com/office/powerpoint/2010/main" val="37550644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016137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0E3797C-B71C-49B1-87BB-F62C6A67453F}" type="datetimeFigureOut">
              <a:rPr lang="en-US" smtClean="0"/>
              <a:t>5/9/2017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32597456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0E3797C-B71C-49B1-87BB-F62C6A67453F}" type="datetimeFigureOut">
              <a:rPr lang="en-US" smtClean="0"/>
              <a:t>5/9/2017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1579794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E3797C-B71C-49B1-87BB-F62C6A67453F}" type="datetimeFigureOut">
              <a:rPr lang="en-US" smtClean="0"/>
              <a:t>5/9/2017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2609423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4015869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E3797C-B71C-49B1-87BB-F62C6A67453F}" type="datetimeFigureOut">
              <a:rPr lang="en-US" smtClean="0"/>
              <a:t>5/9/2017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506A36-AC23-4516-8D99-4A7E380A1EC9}" type="slidenum">
              <a:rPr lang="en-US" smtClean="0"/>
              <a:t>‹#›</a:t>
            </a:fld>
            <a:endParaRPr lang="en-US"/>
          </a:p>
        </p:txBody>
      </p:sp>
    </p:spTree>
    <p:extLst>
      <p:ext uri="{BB962C8B-B14F-4D97-AF65-F5344CB8AC3E}">
        <p14:creationId xmlns:p14="http://schemas.microsoft.com/office/powerpoint/2010/main" val="75009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5/9/2017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350334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86"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5/9/2017</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spTree>
    <p:extLst>
      <p:ext uri="{BB962C8B-B14F-4D97-AF65-F5344CB8AC3E}">
        <p14:creationId xmlns:p14="http://schemas.microsoft.com/office/powerpoint/2010/main" val="78929543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80E3797C-B71C-49B1-87BB-F62C6A67453F}" type="datetimeFigureOut">
              <a:rPr lang="en-US" smtClean="0"/>
              <a:t>5/9/2017</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F506A36-AC23-4516-8D99-4A7E380A1EC9}" type="slidenum">
              <a:rPr lang="en-US" smtClean="0"/>
              <a:t>‹#›</a:t>
            </a:fld>
            <a:endParaRPr lang="en-US"/>
          </a:p>
        </p:txBody>
      </p:sp>
      <p:pic>
        <p:nvPicPr>
          <p:cNvPr id="7" name="Picture 6" descr="Slide25.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61653" y="508668"/>
            <a:ext cx="9450980" cy="3987132"/>
          </a:xfrm>
          <a:prstGeom prst="rect">
            <a:avLst/>
          </a:prstGeom>
        </p:spPr>
      </p:pic>
    </p:spTree>
    <p:extLst>
      <p:ext uri="{BB962C8B-B14F-4D97-AF65-F5344CB8AC3E}">
        <p14:creationId xmlns:p14="http://schemas.microsoft.com/office/powerpoint/2010/main" val="147602766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g"/><Relationship Id="rId7" Type="http://schemas.openxmlformats.org/officeDocument/2006/relationships/image" Target="../media/image23.jp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2.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3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11400" y="276225"/>
            <a:ext cx="4508500" cy="4591050"/>
          </a:xfrm>
          <a:prstGeom prst="rect">
            <a:avLst/>
          </a:prstGeom>
        </p:spPr>
      </p:pic>
    </p:spTree>
    <p:extLst>
      <p:ext uri="{BB962C8B-B14F-4D97-AF65-F5344CB8AC3E}">
        <p14:creationId xmlns:p14="http://schemas.microsoft.com/office/powerpoint/2010/main" val="37321556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36289" y="778504"/>
            <a:ext cx="8119584" cy="2039069"/>
          </a:xfrm>
          <a:prstGeom prst="rect">
            <a:avLst/>
          </a:prstGeom>
        </p:spPr>
        <p:txBody>
          <a:bodyPr wrap="square" lIns="68580" tIns="34290" rIns="68580" bIns="34290">
            <a:spAutoFit/>
          </a:bodyPr>
          <a:lstStyle/>
          <a:p>
            <a:r>
              <a:rPr lang="en-US" b="1" dirty="0">
                <a:latin typeface="Arial" charset="0"/>
              </a:rPr>
              <a:t>Healthy Women’s Pack= </a:t>
            </a:r>
            <a:r>
              <a:rPr lang="en-US" b="1" dirty="0" smtClean="0">
                <a:latin typeface="Arial" charset="0"/>
              </a:rPr>
              <a:t>117 </a:t>
            </a:r>
            <a:r>
              <a:rPr lang="en-US" b="1" dirty="0">
                <a:latin typeface="Arial" charset="0"/>
              </a:rPr>
              <a:t>PV   </a:t>
            </a:r>
          </a:p>
          <a:p>
            <a:endParaRPr lang="en-US" dirty="0">
              <a:latin typeface="Arial" charset="0"/>
            </a:endParaRPr>
          </a:p>
          <a:p>
            <a:r>
              <a:rPr lang="en-US" b="1" dirty="0" smtClean="0">
                <a:latin typeface="Arial" charset="0"/>
              </a:rPr>
              <a:t>PMS/ Mood </a:t>
            </a:r>
            <a:r>
              <a:rPr lang="en-US" b="1" dirty="0">
                <a:latin typeface="Arial" charset="0"/>
              </a:rPr>
              <a:t>Swing Pack</a:t>
            </a:r>
            <a:r>
              <a:rPr lang="en-US" dirty="0">
                <a:latin typeface="Arial" charset="0"/>
              </a:rPr>
              <a:t>				</a:t>
            </a:r>
            <a:r>
              <a:rPr lang="en-US" b="1" dirty="0">
                <a:latin typeface="Arial" charset="0"/>
              </a:rPr>
              <a:t>Is it Hot in Here Pack</a:t>
            </a:r>
          </a:p>
          <a:p>
            <a:r>
              <a:rPr lang="en-US" dirty="0">
                <a:latin typeface="Arial" charset="0"/>
              </a:rPr>
              <a:t>Vita Lea Sm			17 PV 	</a:t>
            </a:r>
            <a:r>
              <a:rPr lang="en-US" dirty="0" smtClean="0">
                <a:latin typeface="Arial" charset="0"/>
              </a:rPr>
              <a:t>	Vita </a:t>
            </a:r>
            <a:r>
              <a:rPr lang="en-US" dirty="0">
                <a:latin typeface="Arial" charset="0"/>
              </a:rPr>
              <a:t>Lea Sm			17PV</a:t>
            </a:r>
          </a:p>
          <a:p>
            <a:r>
              <a:rPr lang="en-US" dirty="0">
                <a:latin typeface="Arial" charset="0"/>
              </a:rPr>
              <a:t>B-complex Sm		16 PV 	</a:t>
            </a:r>
            <a:r>
              <a:rPr lang="en-US" dirty="0" smtClean="0">
                <a:latin typeface="Arial" charset="0"/>
              </a:rPr>
              <a:t>	B</a:t>
            </a:r>
            <a:r>
              <a:rPr lang="en-US" dirty="0">
                <a:latin typeface="Arial" charset="0"/>
              </a:rPr>
              <a:t>-complex Sm		16PV</a:t>
            </a:r>
          </a:p>
          <a:p>
            <a:r>
              <a:rPr lang="en-US" dirty="0">
                <a:latin typeface="Arial" charset="0"/>
              </a:rPr>
              <a:t>GLA				</a:t>
            </a:r>
            <a:r>
              <a:rPr lang="en-US" u="sng" dirty="0" smtClean="0">
                <a:latin typeface="Arial" charset="0"/>
              </a:rPr>
              <a:t>21PV </a:t>
            </a:r>
            <a:r>
              <a:rPr lang="en-US" dirty="0">
                <a:latin typeface="Arial" charset="0"/>
              </a:rPr>
              <a:t>		Menopause Balance	</a:t>
            </a:r>
            <a:r>
              <a:rPr lang="en-US" u="sng" dirty="0">
                <a:latin typeface="Arial" charset="0"/>
              </a:rPr>
              <a:t>19PV</a:t>
            </a:r>
          </a:p>
          <a:p>
            <a:r>
              <a:rPr lang="en-US" sz="2000" b="1" dirty="0">
                <a:latin typeface="Arial" charset="0"/>
              </a:rPr>
              <a:t>		Total		56 PV	</a:t>
            </a:r>
            <a:r>
              <a:rPr lang="en-US" sz="2000" b="1" dirty="0" smtClean="0">
                <a:latin typeface="Arial" charset="0"/>
              </a:rPr>
              <a:t>	Total</a:t>
            </a:r>
            <a:r>
              <a:rPr lang="en-US" sz="2000" b="1" dirty="0">
                <a:latin typeface="Arial" charset="0"/>
              </a:rPr>
              <a:t>				54PV</a:t>
            </a:r>
          </a:p>
        </p:txBody>
      </p:sp>
      <p:sp>
        <p:nvSpPr>
          <p:cNvPr id="3" name="TextBox 2"/>
          <p:cNvSpPr txBox="1"/>
          <p:nvPr/>
        </p:nvSpPr>
        <p:spPr>
          <a:xfrm>
            <a:off x="627681" y="193729"/>
            <a:ext cx="7609668" cy="561741"/>
          </a:xfrm>
          <a:prstGeom prst="rect">
            <a:avLst/>
          </a:prstGeom>
          <a:noFill/>
          <a:ln>
            <a:solidFill>
              <a:schemeClr val="accent1"/>
            </a:solidFill>
          </a:ln>
        </p:spPr>
        <p:txBody>
          <a:bodyPr wrap="square" lIns="68580" tIns="34290" rIns="68580" bIns="34290" rtlCol="0">
            <a:spAutoFit/>
          </a:bodyPr>
          <a:lstStyle/>
          <a:p>
            <a:pPr algn="ctr"/>
            <a:r>
              <a:rPr lang="en-US" sz="3200" dirty="0"/>
              <a:t>Women’s Health Focus</a:t>
            </a:r>
          </a:p>
        </p:txBody>
      </p:sp>
      <p:sp>
        <p:nvSpPr>
          <p:cNvPr id="4" name="TextBox 3"/>
          <p:cNvSpPr txBox="1"/>
          <p:nvPr/>
        </p:nvSpPr>
        <p:spPr>
          <a:xfrm>
            <a:off x="7679409" y="4774169"/>
            <a:ext cx="1309607" cy="346249"/>
          </a:xfrm>
          <a:prstGeom prst="rect">
            <a:avLst/>
          </a:prstGeom>
          <a:noFill/>
        </p:spPr>
        <p:txBody>
          <a:bodyPr wrap="square" lIns="68580" tIns="34290" rIns="68580" bIns="34290" rtlCol="0">
            <a:spAutoFit/>
          </a:bodyPr>
          <a:lstStyle/>
          <a:p>
            <a:r>
              <a:rPr lang="en-US" dirty="0" err="1"/>
              <a:t>francine</a:t>
            </a:r>
            <a:endParaRPr lang="en-US" dirty="0"/>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9431" y="3115733"/>
            <a:ext cx="6839978" cy="1864413"/>
          </a:xfrm>
          <a:prstGeom prst="rect">
            <a:avLst/>
          </a:prstGeom>
        </p:spPr>
      </p:pic>
    </p:spTree>
    <p:extLst>
      <p:ext uri="{BB962C8B-B14F-4D97-AF65-F5344CB8AC3E}">
        <p14:creationId xmlns:p14="http://schemas.microsoft.com/office/powerpoint/2010/main" val="8097681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38125"/>
            <a:ext cx="7005638" cy="592138"/>
          </a:xfrm>
          <a:ln>
            <a:solidFill>
              <a:schemeClr val="tx2">
                <a:lumMod val="60000"/>
                <a:lumOff val="40000"/>
              </a:schemeClr>
            </a:solidFill>
          </a:ln>
        </p:spPr>
        <p:txBody>
          <a:bodyPr>
            <a:normAutofit/>
          </a:bodyPr>
          <a:lstStyle/>
          <a:p>
            <a:r>
              <a:rPr lang="en-US" sz="2400" dirty="0"/>
              <a:t>1000 PV Plan for May</a:t>
            </a:r>
            <a:r>
              <a:rPr lang="mr-IN" sz="2400" dirty="0"/>
              <a:t>–</a:t>
            </a:r>
            <a:r>
              <a:rPr lang="en-US" sz="2400" dirty="0"/>
              <a:t> Women’s Health Focus</a:t>
            </a:r>
          </a:p>
        </p:txBody>
      </p:sp>
      <p:sp>
        <p:nvSpPr>
          <p:cNvPr id="3" name="Content Placeholder 2"/>
          <p:cNvSpPr>
            <a:spLocks noGrp="1"/>
          </p:cNvSpPr>
          <p:nvPr>
            <p:ph idx="4294967295"/>
          </p:nvPr>
        </p:nvSpPr>
        <p:spPr>
          <a:xfrm>
            <a:off x="276225" y="1014413"/>
            <a:ext cx="8867775" cy="4129087"/>
          </a:xfrm>
        </p:spPr>
        <p:txBody>
          <a:bodyPr>
            <a:normAutofit fontScale="77500" lnSpcReduction="20000"/>
          </a:bodyPr>
          <a:lstStyle/>
          <a:p>
            <a:pPr marL="0" indent="0">
              <a:buNone/>
            </a:pPr>
            <a:r>
              <a:rPr lang="en-US" sz="3100" dirty="0"/>
              <a:t>Healthy Women’s Pack		</a:t>
            </a:r>
            <a:r>
              <a:rPr lang="en-US" sz="2800" dirty="0" smtClean="0"/>
              <a:t>117 </a:t>
            </a:r>
            <a:r>
              <a:rPr lang="en-US" sz="2800" dirty="0"/>
              <a:t>PV</a:t>
            </a:r>
            <a:endParaRPr lang="en-US" sz="2000" dirty="0"/>
          </a:p>
          <a:p>
            <a:pPr marL="0" indent="0">
              <a:buNone/>
            </a:pPr>
            <a:r>
              <a:rPr lang="en-US" sz="2000" dirty="0"/>
              <a:t>(</a:t>
            </a:r>
            <a:r>
              <a:rPr lang="en-US" sz="2000" dirty="0" err="1"/>
              <a:t>Vitalizer</a:t>
            </a:r>
            <a:r>
              <a:rPr lang="en-US" sz="2000" dirty="0"/>
              <a:t>, Life Shake, </a:t>
            </a:r>
            <a:r>
              <a:rPr lang="en-US" sz="2000" dirty="0" err="1"/>
              <a:t>Osteomatrix</a:t>
            </a:r>
            <a:r>
              <a:rPr lang="en-US" sz="2000" dirty="0"/>
              <a:t>, Stress Relief Complex </a:t>
            </a:r>
            <a:r>
              <a:rPr lang="en-US" sz="2000" dirty="0" smtClean="0"/>
              <a:t>)</a:t>
            </a:r>
          </a:p>
          <a:p>
            <a:pPr marL="0" indent="0">
              <a:buNone/>
            </a:pPr>
            <a:endParaRPr lang="en-US" sz="1000" dirty="0"/>
          </a:p>
          <a:p>
            <a:pPr marL="0" indent="0">
              <a:buNone/>
            </a:pPr>
            <a:r>
              <a:rPr lang="en-US" sz="3100" dirty="0"/>
              <a:t>Mood Swings Pack</a:t>
            </a:r>
            <a:r>
              <a:rPr lang="en-US" sz="2800" dirty="0"/>
              <a:t>			</a:t>
            </a:r>
            <a:r>
              <a:rPr lang="en-US" sz="2800" dirty="0" smtClean="0"/>
              <a:t>56 </a:t>
            </a:r>
            <a:r>
              <a:rPr lang="en-US" sz="2800" dirty="0"/>
              <a:t>PV		        </a:t>
            </a:r>
          </a:p>
          <a:p>
            <a:pPr marL="0" indent="0">
              <a:buNone/>
            </a:pPr>
            <a:r>
              <a:rPr lang="en-US" sz="2600" dirty="0"/>
              <a:t>(Vita Lea, B-complex, GLA</a:t>
            </a:r>
            <a:r>
              <a:rPr lang="en-US" sz="2600" dirty="0" smtClean="0"/>
              <a:t>)</a:t>
            </a:r>
          </a:p>
          <a:p>
            <a:pPr marL="0" indent="0">
              <a:buNone/>
            </a:pPr>
            <a:endParaRPr lang="en-US" sz="1000" dirty="0"/>
          </a:p>
          <a:p>
            <a:pPr marL="0" indent="0">
              <a:buNone/>
            </a:pPr>
            <a:r>
              <a:rPr lang="en-US" sz="3100" dirty="0"/>
              <a:t>Is It Hot in Here Pack	</a:t>
            </a:r>
            <a:r>
              <a:rPr lang="en-US" sz="2800" dirty="0"/>
              <a:t>		54PV</a:t>
            </a:r>
          </a:p>
          <a:p>
            <a:pPr marL="0" indent="0">
              <a:buNone/>
            </a:pPr>
            <a:r>
              <a:rPr lang="en-US" sz="2600" dirty="0"/>
              <a:t>(Vita Lea, B-complex, Menopause Balance complex)</a:t>
            </a:r>
          </a:p>
          <a:p>
            <a:pPr marL="0" indent="0">
              <a:buNone/>
            </a:pPr>
            <a:r>
              <a:rPr lang="en-US" sz="2600" dirty="0"/>
              <a:t>	</a:t>
            </a:r>
          </a:p>
          <a:p>
            <a:pPr marL="0" indent="0">
              <a:buNone/>
            </a:pPr>
            <a:r>
              <a:rPr lang="en-US" dirty="0" smtClean="0"/>
              <a:t>10</a:t>
            </a:r>
            <a:r>
              <a:rPr lang="en-US" dirty="0"/>
              <a:t> Healthy Women’s Pack = </a:t>
            </a:r>
            <a:r>
              <a:rPr lang="en-US" dirty="0" smtClean="0"/>
              <a:t>			</a:t>
            </a:r>
            <a:r>
              <a:rPr lang="en-US" b="1" dirty="0" smtClean="0"/>
              <a:t>1170 </a:t>
            </a:r>
            <a:r>
              <a:rPr lang="en-US" b="1" dirty="0"/>
              <a:t>NEW PV</a:t>
            </a:r>
          </a:p>
          <a:p>
            <a:pPr marL="0" indent="0">
              <a:buNone/>
            </a:pPr>
            <a:r>
              <a:rPr lang="en-US" dirty="0"/>
              <a:t>7</a:t>
            </a:r>
            <a:r>
              <a:rPr lang="en-US" dirty="0" smtClean="0"/>
              <a:t> Healthy Women’s Pack + 5 Mood Swings Pack =</a:t>
            </a:r>
            <a:r>
              <a:rPr lang="en-US" b="1" dirty="0"/>
              <a:t> </a:t>
            </a:r>
            <a:r>
              <a:rPr lang="en-US" b="1" dirty="0" smtClean="0"/>
              <a:t>1099 NEW PV</a:t>
            </a:r>
          </a:p>
          <a:p>
            <a:pPr marL="0" indent="0">
              <a:buNone/>
            </a:pPr>
            <a:r>
              <a:rPr lang="en-US" dirty="0" smtClean="0"/>
              <a:t>10 Healthy Women’s Pack + 5 Is It Hot In Here Pack = </a:t>
            </a:r>
            <a:r>
              <a:rPr lang="en-US" b="1" dirty="0" smtClean="0"/>
              <a:t>1440 NEW PV</a:t>
            </a:r>
            <a:r>
              <a:rPr lang="en-US" dirty="0" smtClean="0"/>
              <a:t>	</a:t>
            </a:r>
            <a:endParaRPr lang="en-US" sz="21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6800" y="1200149"/>
            <a:ext cx="2980237" cy="1983317"/>
          </a:xfrm>
          <a:prstGeom prst="rect">
            <a:avLst/>
          </a:prstGeom>
        </p:spPr>
      </p:pic>
    </p:spTree>
    <p:extLst>
      <p:ext uri="{BB962C8B-B14F-4D97-AF65-F5344CB8AC3E}">
        <p14:creationId xmlns:p14="http://schemas.microsoft.com/office/powerpoint/2010/main" val="1191479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3160" y="857661"/>
            <a:ext cx="5670595" cy="3189710"/>
          </a:xfrm>
          <a:prstGeom prst="rect">
            <a:avLst/>
          </a:prstGeom>
        </p:spPr>
      </p:pic>
      <p:sp>
        <p:nvSpPr>
          <p:cNvPr id="3" name="TextBox 2"/>
          <p:cNvSpPr txBox="1"/>
          <p:nvPr/>
        </p:nvSpPr>
        <p:spPr>
          <a:xfrm>
            <a:off x="256558" y="493381"/>
            <a:ext cx="2828719" cy="4431983"/>
          </a:xfrm>
          <a:prstGeom prst="rect">
            <a:avLst/>
          </a:prstGeom>
          <a:noFill/>
        </p:spPr>
        <p:txBody>
          <a:bodyPr wrap="square" rtlCol="0">
            <a:spAutoFit/>
          </a:bodyPr>
          <a:lstStyle/>
          <a:p>
            <a:r>
              <a:rPr lang="en-US" dirty="0" smtClean="0"/>
              <a:t>Yay for Another Promo!!</a:t>
            </a:r>
          </a:p>
          <a:p>
            <a:endParaRPr lang="en-US" dirty="0"/>
          </a:p>
          <a:p>
            <a:pPr marL="285750" indent="-285750">
              <a:buFont typeface="Arial" panose="020B0604020202020204" pitchFamily="34" charset="0"/>
              <a:buChar char="•"/>
            </a:pPr>
            <a:r>
              <a:rPr lang="en-US" dirty="0" smtClean="0"/>
              <a:t>$150+ order</a:t>
            </a:r>
          </a:p>
          <a:p>
            <a:pPr marL="285750" indent="-285750">
              <a:buFont typeface="Arial" panose="020B0604020202020204" pitchFamily="34" charset="0"/>
              <a:buChar char="•"/>
            </a:pPr>
            <a:r>
              <a:rPr lang="en-US" dirty="0" smtClean="0"/>
              <a:t>Has to be placed online</a:t>
            </a:r>
          </a:p>
          <a:p>
            <a:pPr marL="285750" indent="-285750">
              <a:buFont typeface="Arial" panose="020B0604020202020204" pitchFamily="34" charset="0"/>
              <a:buChar char="•"/>
            </a:pPr>
            <a:r>
              <a:rPr lang="en-US" dirty="0" smtClean="0"/>
              <a:t>Not applicable for </a:t>
            </a:r>
            <a:r>
              <a:rPr lang="en-US" dirty="0" err="1" smtClean="0"/>
              <a:t>Autoship</a:t>
            </a:r>
            <a:r>
              <a:rPr lang="en-US" dirty="0" smtClean="0"/>
              <a:t> or </a:t>
            </a:r>
            <a:r>
              <a:rPr lang="en-US" dirty="0" err="1" smtClean="0"/>
              <a:t>Sboss</a:t>
            </a:r>
            <a:r>
              <a:rPr lang="en-US" dirty="0" smtClean="0"/>
              <a:t> orders</a:t>
            </a:r>
          </a:p>
          <a:p>
            <a:pPr marL="285750" indent="-285750">
              <a:buFont typeface="Arial" panose="020B0604020202020204" pitchFamily="34" charset="0"/>
              <a:buChar char="•"/>
            </a:pPr>
            <a:r>
              <a:rPr lang="en-US" dirty="0" smtClean="0"/>
              <a:t>Thru May 18</a:t>
            </a:r>
            <a:r>
              <a:rPr lang="en-US" baseline="30000" dirty="0" smtClean="0"/>
              <a:t>th</a:t>
            </a:r>
            <a:endParaRPr lang="en-US" dirty="0" smtClean="0"/>
          </a:p>
          <a:p>
            <a:pPr marL="285750" indent="-285750">
              <a:buFont typeface="Arial" panose="020B0604020202020204" pitchFamily="34" charset="0"/>
              <a:buChar char="•"/>
            </a:pPr>
            <a:r>
              <a:rPr lang="en-US" dirty="0" smtClean="0"/>
              <a:t>Help your </a:t>
            </a:r>
            <a:r>
              <a:rPr lang="en-US" dirty="0" err="1" smtClean="0"/>
              <a:t>Autoship</a:t>
            </a:r>
            <a:r>
              <a:rPr lang="en-US" dirty="0" smtClean="0"/>
              <a:t> customers by figuring out for them which is the better deal – up to $20 off shipping or their </a:t>
            </a:r>
            <a:r>
              <a:rPr lang="en-US" dirty="0" err="1" smtClean="0"/>
              <a:t>Autoship</a:t>
            </a:r>
            <a:r>
              <a:rPr lang="en-US" dirty="0" smtClean="0"/>
              <a:t> discounts…</a:t>
            </a:r>
          </a:p>
          <a:p>
            <a:pPr marL="285750" indent="-285750">
              <a:buFont typeface="Arial" panose="020B0604020202020204" pitchFamily="34" charset="0"/>
              <a:buChar char="•"/>
            </a:pPr>
            <a:endParaRPr lang="en-US" baseline="30000" dirty="0" smtClean="0"/>
          </a:p>
          <a:p>
            <a:endParaRPr lang="en-US" dirty="0" smtClean="0"/>
          </a:p>
          <a:p>
            <a:endParaRPr lang="en-US" dirty="0"/>
          </a:p>
        </p:txBody>
      </p:sp>
    </p:spTree>
    <p:extLst>
      <p:ext uri="{BB962C8B-B14F-4D97-AF65-F5344CB8AC3E}">
        <p14:creationId xmlns:p14="http://schemas.microsoft.com/office/powerpoint/2010/main" val="5037634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7078133" cy="857250"/>
          </a:xfrm>
        </p:spPr>
        <p:txBody>
          <a:bodyPr>
            <a:normAutofit/>
          </a:bodyPr>
          <a:lstStyle/>
          <a:p>
            <a:r>
              <a:rPr lang="en-US" sz="3200" dirty="0" smtClean="0"/>
              <a:t>New Director’s Conference Report</a:t>
            </a:r>
            <a:endParaRPr lang="en-US" sz="3200" dirty="0"/>
          </a:p>
        </p:txBody>
      </p:sp>
      <p:sp>
        <p:nvSpPr>
          <p:cNvPr id="3" name="Content Placeholder 2"/>
          <p:cNvSpPr>
            <a:spLocks noGrp="1"/>
          </p:cNvSpPr>
          <p:nvPr>
            <p:ph idx="1"/>
          </p:nvPr>
        </p:nvSpPr>
        <p:spPr>
          <a:xfrm>
            <a:off x="270933" y="1250950"/>
            <a:ext cx="4453467" cy="3394472"/>
          </a:xfrm>
        </p:spPr>
        <p:txBody>
          <a:bodyPr>
            <a:normAutofit/>
          </a:bodyPr>
          <a:lstStyle/>
          <a:p>
            <a:pPr marL="0" indent="0">
              <a:buNone/>
            </a:pPr>
            <a:r>
              <a:rPr lang="en-US" sz="2400" dirty="0" smtClean="0"/>
              <a:t>Chad’s letter</a:t>
            </a:r>
            <a:endParaRPr lang="en-US" sz="2400" dirty="0"/>
          </a:p>
        </p:txBody>
      </p:sp>
      <p:pic>
        <p:nvPicPr>
          <p:cNvPr id="5" name="Picture 4" descr="Marissa &amp; Chad O'Neal .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4400" y="1888067"/>
            <a:ext cx="4064000" cy="3048000"/>
          </a:xfrm>
          <a:prstGeom prst="rect">
            <a:avLst/>
          </a:prstGeom>
        </p:spPr>
      </p:pic>
    </p:spTree>
    <p:extLst>
      <p:ext uri="{BB962C8B-B14F-4D97-AF65-F5344CB8AC3E}">
        <p14:creationId xmlns:p14="http://schemas.microsoft.com/office/powerpoint/2010/main" val="3845224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0132" y="205979"/>
            <a:ext cx="4656667" cy="1538154"/>
          </a:xfrm>
        </p:spPr>
        <p:txBody>
          <a:bodyPr>
            <a:noAutofit/>
          </a:bodyPr>
          <a:lstStyle/>
          <a:p>
            <a:r>
              <a:rPr lang="en-US" sz="2400" dirty="0" smtClean="0"/>
              <a:t>Marissa O’Neal Insights on Leadership</a:t>
            </a:r>
            <a:br>
              <a:rPr lang="en-US" sz="2400" dirty="0" smtClean="0"/>
            </a:br>
            <a:r>
              <a:rPr lang="en-US" sz="2400" dirty="0" smtClean="0"/>
              <a:t>from Chairman’s Retreat May 2017 </a:t>
            </a:r>
            <a:endParaRPr lang="en-US" sz="2400" dirty="0"/>
          </a:p>
        </p:txBody>
      </p:sp>
      <p:sp>
        <p:nvSpPr>
          <p:cNvPr id="3" name="Content Placeholder 2"/>
          <p:cNvSpPr>
            <a:spLocks noGrp="1"/>
          </p:cNvSpPr>
          <p:nvPr>
            <p:ph idx="1"/>
          </p:nvPr>
        </p:nvSpPr>
        <p:spPr>
          <a:xfrm>
            <a:off x="4402667" y="1964266"/>
            <a:ext cx="4284132" cy="1659467"/>
          </a:xfrm>
          <a:ln>
            <a:solidFill>
              <a:schemeClr val="bg2">
                <a:lumMod val="50000"/>
              </a:schemeClr>
            </a:solidFill>
          </a:ln>
        </p:spPr>
        <p:txBody>
          <a:bodyPr/>
          <a:lstStyle/>
          <a:p>
            <a:pPr marL="0" indent="0">
              <a:buNone/>
            </a:pPr>
            <a:r>
              <a:rPr lang="en-US" sz="2000" dirty="0" smtClean="0"/>
              <a:t>Mindset shifted Shaklee DISTRIBUTOR</a:t>
            </a:r>
          </a:p>
          <a:p>
            <a:pPr marL="0" indent="0">
              <a:buNone/>
            </a:pPr>
            <a:r>
              <a:rPr lang="en-US" sz="2000" dirty="0" smtClean="0"/>
              <a:t>	          to</a:t>
            </a:r>
          </a:p>
          <a:p>
            <a:pPr marL="0" indent="0">
              <a:buNone/>
            </a:pPr>
            <a:r>
              <a:rPr lang="en-US" sz="2000" dirty="0" smtClean="0"/>
              <a:t>    Shaklee BUSINESS LEADER</a:t>
            </a:r>
          </a:p>
          <a:p>
            <a:pPr marL="0" indent="0">
              <a:buNone/>
            </a:pPr>
            <a:r>
              <a:rPr lang="en-US" sz="2000" dirty="0"/>
              <a:t>	</a:t>
            </a:r>
            <a:r>
              <a:rPr lang="en-US" sz="2000" dirty="0" smtClean="0"/>
              <a:t>LIFE CHANGER</a:t>
            </a:r>
          </a:p>
          <a:p>
            <a:pPr marL="0" indent="0">
              <a:buNone/>
            </a:pPr>
            <a:endParaRPr lang="en-US" sz="2000" dirty="0"/>
          </a:p>
        </p:txBody>
      </p:sp>
      <p:pic>
        <p:nvPicPr>
          <p:cNvPr id="4" name="Picture 3"/>
          <p:cNvPicPr>
            <a:picLocks noChangeAspect="1"/>
          </p:cNvPicPr>
          <p:nvPr/>
        </p:nvPicPr>
        <p:blipFill>
          <a:blip r:embed="rId2"/>
          <a:stretch>
            <a:fillRect/>
          </a:stretch>
        </p:blipFill>
        <p:spPr>
          <a:xfrm>
            <a:off x="0" y="0"/>
            <a:ext cx="3857625" cy="5143500"/>
          </a:xfrm>
          <a:prstGeom prst="rect">
            <a:avLst/>
          </a:prstGeom>
        </p:spPr>
      </p:pic>
      <p:sp>
        <p:nvSpPr>
          <p:cNvPr id="5" name="TextBox 4"/>
          <p:cNvSpPr txBox="1"/>
          <p:nvPr/>
        </p:nvSpPr>
        <p:spPr>
          <a:xfrm>
            <a:off x="4402667" y="4013199"/>
            <a:ext cx="4284132" cy="646331"/>
          </a:xfrm>
          <a:prstGeom prst="rect">
            <a:avLst/>
          </a:prstGeom>
          <a:noFill/>
        </p:spPr>
        <p:txBody>
          <a:bodyPr wrap="square" rtlCol="0">
            <a:spAutoFit/>
          </a:bodyPr>
          <a:lstStyle/>
          <a:p>
            <a:r>
              <a:rPr lang="en-US" dirty="0" smtClean="0"/>
              <a:t>Heather Chastain </a:t>
            </a:r>
            <a:r>
              <a:rPr lang="mr-IN" dirty="0" smtClean="0"/>
              <a:t>–</a:t>
            </a:r>
            <a:r>
              <a:rPr lang="en-US" dirty="0" smtClean="0"/>
              <a:t> in our business, our goal is to  INSPIRE ..not try to motivate.</a:t>
            </a:r>
            <a:endParaRPr lang="en-US" dirty="0"/>
          </a:p>
        </p:txBody>
      </p:sp>
    </p:spTree>
    <p:extLst>
      <p:ext uri="{BB962C8B-B14F-4D97-AF65-F5344CB8AC3E}">
        <p14:creationId xmlns:p14="http://schemas.microsoft.com/office/powerpoint/2010/main" val="6105064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9471" y="376679"/>
            <a:ext cx="8297333" cy="830997"/>
          </a:xfrm>
          <a:prstGeom prst="rect">
            <a:avLst/>
          </a:prstGeom>
          <a:solidFill>
            <a:schemeClr val="bg1"/>
          </a:solidFill>
          <a:ln>
            <a:solidFill>
              <a:srgbClr val="FF0000"/>
            </a:solidFill>
          </a:ln>
        </p:spPr>
        <p:txBody>
          <a:bodyPr wrap="square" rtlCol="0">
            <a:spAutoFit/>
          </a:bodyPr>
          <a:lstStyle/>
          <a:p>
            <a:pPr algn="ctr"/>
            <a:r>
              <a:rPr lang="en-US" sz="2400" dirty="0">
                <a:solidFill>
                  <a:schemeClr val="tx1">
                    <a:lumMod val="75000"/>
                    <a:lumOff val="25000"/>
                  </a:schemeClr>
                </a:solidFill>
              </a:rPr>
              <a:t>Shaklee Strategies Forum 2017</a:t>
            </a:r>
          </a:p>
          <a:p>
            <a:pPr algn="ctr"/>
            <a:r>
              <a:rPr lang="en-US" sz="2400" dirty="0">
                <a:solidFill>
                  <a:schemeClr val="tx1">
                    <a:lumMod val="75000"/>
                    <a:lumOff val="25000"/>
                  </a:schemeClr>
                </a:solidFill>
              </a:rPr>
              <a:t>Ideas to help us  grow our businesses and ourselves in </a:t>
            </a:r>
            <a:r>
              <a:rPr lang="en-US" sz="2400" dirty="0" smtClean="0">
                <a:solidFill>
                  <a:schemeClr val="tx1">
                    <a:lumMod val="75000"/>
                    <a:lumOff val="25000"/>
                  </a:schemeClr>
                </a:solidFill>
              </a:rPr>
              <a:t>2017</a:t>
            </a:r>
            <a:endParaRPr lang="en-US" sz="2400" dirty="0">
              <a:solidFill>
                <a:schemeClr val="tx1">
                  <a:lumMod val="75000"/>
                  <a:lumOff val="25000"/>
                </a:schemeClr>
              </a:solidFill>
            </a:endParaRPr>
          </a:p>
        </p:txBody>
      </p:sp>
      <p:sp>
        <p:nvSpPr>
          <p:cNvPr id="9" name="TextBox 8"/>
          <p:cNvSpPr txBox="1"/>
          <p:nvPr/>
        </p:nvSpPr>
        <p:spPr>
          <a:xfrm>
            <a:off x="406404" y="1617050"/>
            <a:ext cx="8280400" cy="923330"/>
          </a:xfrm>
          <a:prstGeom prst="rect">
            <a:avLst/>
          </a:prstGeom>
          <a:solidFill>
            <a:schemeClr val="bg1"/>
          </a:solidFill>
          <a:ln>
            <a:solidFill>
              <a:srgbClr val="FF0000"/>
            </a:solidFill>
          </a:ln>
        </p:spPr>
        <p:txBody>
          <a:bodyPr wrap="square" rtlCol="0">
            <a:spAutoFit/>
          </a:bodyPr>
          <a:lstStyle/>
          <a:p>
            <a:r>
              <a:rPr lang="en-US" sz="2000" dirty="0" smtClean="0">
                <a:solidFill>
                  <a:srgbClr val="FF0000"/>
                </a:solidFill>
              </a:rPr>
              <a:t>Session </a:t>
            </a:r>
            <a:r>
              <a:rPr lang="en-US" sz="2000" dirty="0">
                <a:solidFill>
                  <a:srgbClr val="FF0000"/>
                </a:solidFill>
              </a:rPr>
              <a:t>7</a:t>
            </a:r>
            <a:r>
              <a:rPr lang="en-US" sz="2000" dirty="0" smtClean="0">
                <a:solidFill>
                  <a:srgbClr val="FF0000"/>
                </a:solidFill>
              </a:rPr>
              <a:t>  May 9, 2017	</a:t>
            </a:r>
            <a:r>
              <a:rPr lang="en-US" sz="5400" dirty="0">
                <a:solidFill>
                  <a:srgbClr val="FF0000"/>
                </a:solidFill>
              </a:rPr>
              <a:t> </a:t>
            </a:r>
            <a:r>
              <a:rPr lang="en-US" sz="5400" b="1" dirty="0" smtClean="0">
                <a:solidFill>
                  <a:srgbClr val="FF0000"/>
                </a:solidFill>
              </a:rPr>
              <a:t> Life Rules</a:t>
            </a:r>
            <a:endParaRPr lang="en-US" sz="5400" b="1" dirty="0">
              <a:solidFill>
                <a:srgbClr val="FF0000"/>
              </a:solidFill>
            </a:endParaRPr>
          </a:p>
        </p:txBody>
      </p:sp>
      <p:pic>
        <p:nvPicPr>
          <p:cNvPr id="2" name="Picture 1"/>
          <p:cNvPicPr>
            <a:picLocks noChangeAspect="1"/>
          </p:cNvPicPr>
          <p:nvPr/>
        </p:nvPicPr>
        <p:blipFill>
          <a:blip r:embed="rId2"/>
          <a:stretch>
            <a:fillRect/>
          </a:stretch>
        </p:blipFill>
        <p:spPr>
          <a:xfrm>
            <a:off x="1693337" y="3017784"/>
            <a:ext cx="5875867" cy="2125717"/>
          </a:xfrm>
          <a:prstGeom prst="rect">
            <a:avLst/>
          </a:prstGeom>
        </p:spPr>
      </p:pic>
      <p:sp>
        <p:nvSpPr>
          <p:cNvPr id="3" name="TextBox 2"/>
          <p:cNvSpPr txBox="1"/>
          <p:nvPr/>
        </p:nvSpPr>
        <p:spPr>
          <a:xfrm>
            <a:off x="2844803" y="2654223"/>
            <a:ext cx="3488267" cy="923330"/>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Iowan Old Style Black"/>
                <a:cs typeface="Iowan Old Style Black"/>
              </a:rPr>
              <a:t>Keys to </a:t>
            </a:r>
            <a:endParaRPr lang="en-US"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Iowan Old Style Black"/>
              <a:cs typeface="Iowan Old Style Black"/>
            </a:endParaRPr>
          </a:p>
        </p:txBody>
      </p:sp>
    </p:spTree>
    <p:extLst>
      <p:ext uri="{BB962C8B-B14F-4D97-AF65-F5344CB8AC3E}">
        <p14:creationId xmlns:p14="http://schemas.microsoft.com/office/powerpoint/2010/main" val="36494498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877846" y="463720"/>
            <a:ext cx="5169423" cy="1297351"/>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Forum Team</a:t>
            </a:r>
            <a:br>
              <a:rPr lang="en-US" sz="3600" b="0" i="0" u="none" strike="noStrike" cap="none" dirty="0" smtClean="0">
                <a:solidFill>
                  <a:schemeClr val="dk1"/>
                </a:solidFill>
                <a:latin typeface="Calibri"/>
                <a:ea typeface="Calibri"/>
                <a:cs typeface="Calibri"/>
                <a:sym typeface="Calibri"/>
              </a:rPr>
            </a:br>
            <a:r>
              <a:rPr lang="en-US" sz="3600" dirty="0" smtClean="0">
                <a:solidFill>
                  <a:schemeClr val="dk1"/>
                </a:solidFill>
                <a:latin typeface="Calibri"/>
                <a:ea typeface="Calibri"/>
                <a:cs typeface="Calibri"/>
                <a:sym typeface="Calibri"/>
              </a:rPr>
              <a:t>Winter 2017</a:t>
            </a:r>
            <a:r>
              <a:rPr lang="en-US" sz="3600" b="0" i="0" u="none" strike="noStrike" cap="none" dirty="0" smtClean="0">
                <a:solidFill>
                  <a:schemeClr val="dk1"/>
                </a:solidFill>
                <a:latin typeface="Calibri"/>
                <a:ea typeface="Calibri"/>
                <a:cs typeface="Calibri"/>
                <a:sym typeface="Calibri"/>
              </a:rPr>
              <a:t> </a:t>
            </a:r>
            <a:endParaRPr lang="en-US" sz="3600" b="0" i="0" u="none" strike="noStrike" cap="none" dirty="0">
              <a:solidFill>
                <a:schemeClr val="dk1"/>
              </a:solidFill>
              <a:latin typeface="Calibri"/>
              <a:ea typeface="Calibri"/>
              <a:cs typeface="Calibri"/>
              <a:sym typeface="Calibri"/>
            </a:endParaRPr>
          </a:p>
        </p:txBody>
      </p:sp>
      <p:sp>
        <p:nvSpPr>
          <p:cNvPr id="125" name="Shape 125"/>
          <p:cNvSpPr txBox="1">
            <a:spLocks noGrp="1"/>
          </p:cNvSpPr>
          <p:nvPr>
            <p:ph idx="1"/>
          </p:nvPr>
        </p:nvSpPr>
        <p:spPr>
          <a:xfrm>
            <a:off x="3961463" y="4188072"/>
            <a:ext cx="1765104" cy="68782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Key Coordinator</a:t>
            </a:r>
          </a:p>
          <a:p>
            <a:pPr marL="0" marR="0" lvl="0" indent="0" algn="ctr" rtl="0">
              <a:lnSpc>
                <a:spcPct val="90000"/>
              </a:lnSpc>
              <a:spcBef>
                <a:spcPts val="0"/>
              </a:spcBef>
              <a:spcAft>
                <a:spcPts val="0"/>
              </a:spcAft>
              <a:buClr>
                <a:schemeClr val="dk1"/>
              </a:buClr>
              <a:buSzPct val="25000"/>
              <a:buFont typeface="Arial"/>
              <a:buNone/>
            </a:pPr>
            <a:r>
              <a:rPr lang="en-US" sz="1665" dirty="0" smtClean="0">
                <a:solidFill>
                  <a:schemeClr val="dk1"/>
                </a:solidFill>
                <a:latin typeface="Calibri"/>
                <a:ea typeface="Calibri"/>
                <a:cs typeface="Calibri"/>
                <a:sym typeface="Calibri"/>
              </a:rPr>
              <a:t>Lisa Anderson</a:t>
            </a:r>
            <a:endParaRPr lang="en-US" sz="1665" b="0" i="0" u="none" strike="noStrike" cap="none" dirty="0">
              <a:solidFill>
                <a:schemeClr val="dk1"/>
              </a:solidFill>
              <a:latin typeface="Calibri"/>
              <a:ea typeface="Calibri"/>
              <a:cs typeface="Calibri"/>
              <a:sym typeface="Calibri"/>
            </a:endParaRP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631632" y="463720"/>
            <a:ext cx="1335952" cy="1501508"/>
          </a:xfrm>
          <a:prstGeom prst="rect">
            <a:avLst/>
          </a:prstGeom>
          <a:noFill/>
          <a:ln>
            <a:noFill/>
          </a:ln>
        </p:spPr>
      </p:pic>
      <p:pic>
        <p:nvPicPr>
          <p:cNvPr id="131" name="Shape 131"/>
          <p:cNvPicPr preferRelativeResize="0"/>
          <p:nvPr/>
        </p:nvPicPr>
        <p:blipFill>
          <a:blip r:embed="rId4">
            <a:extLst>
              <a:ext uri="{28A0092B-C50C-407E-A947-70E740481C1C}">
                <a14:useLocalDpi xmlns:a14="http://schemas.microsoft.com/office/drawing/2010/main" val="0"/>
              </a:ext>
            </a:extLst>
          </a:blip>
          <a:stretch>
            <a:fillRect/>
          </a:stretch>
        </p:blipFill>
        <p:spPr>
          <a:xfrm>
            <a:off x="631632" y="2736132"/>
            <a:ext cx="1238564" cy="1543756"/>
          </a:xfrm>
          <a:prstGeom prst="rect">
            <a:avLst/>
          </a:prstGeom>
          <a:noFill/>
          <a:ln>
            <a:noFill/>
          </a:ln>
        </p:spPr>
      </p:pic>
      <p:sp>
        <p:nvSpPr>
          <p:cNvPr id="133" name="Shape 133"/>
          <p:cNvSpPr/>
          <p:nvPr/>
        </p:nvSpPr>
        <p:spPr>
          <a:xfrm>
            <a:off x="275524" y="2015920"/>
            <a:ext cx="2044345" cy="62875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275522" y="4315894"/>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3" name="TextBox 2"/>
          <p:cNvSpPr txBox="1"/>
          <p:nvPr/>
        </p:nvSpPr>
        <p:spPr>
          <a:xfrm>
            <a:off x="7389997" y="4126262"/>
            <a:ext cx="1568195" cy="584776"/>
          </a:xfrm>
          <a:prstGeom prst="rect">
            <a:avLst/>
          </a:prstGeom>
          <a:noFill/>
        </p:spPr>
        <p:txBody>
          <a:bodyPr wrap="square" rtlCol="0">
            <a:spAutoFit/>
          </a:bodyPr>
          <a:lstStyle/>
          <a:p>
            <a:pPr algn="ctr"/>
            <a:r>
              <a:rPr lang="en-US" sz="1600" dirty="0" smtClean="0"/>
              <a:t>Director</a:t>
            </a:r>
          </a:p>
          <a:p>
            <a:pPr algn="ctr"/>
            <a:r>
              <a:rPr lang="en-US" sz="1600" dirty="0" smtClean="0"/>
              <a:t>Francine </a:t>
            </a:r>
            <a:r>
              <a:rPr lang="en-US" sz="1600" dirty="0" err="1" smtClean="0"/>
              <a:t>Roling</a:t>
            </a:r>
            <a:endParaRPr lang="en-US" sz="1600" dirty="0"/>
          </a:p>
        </p:txBody>
      </p:sp>
      <p:pic>
        <p:nvPicPr>
          <p:cNvPr id="4" name="Picture 3" descr="Francine and Tim Roling.jpg"/>
          <p:cNvPicPr>
            <a:picLocks noChangeAspect="1"/>
          </p:cNvPicPr>
          <p:nvPr/>
        </p:nvPicPr>
        <p:blipFill rotWithShape="1">
          <a:blip r:embed="rId5">
            <a:extLst>
              <a:ext uri="{28A0092B-C50C-407E-A947-70E740481C1C}">
                <a14:useLocalDpi xmlns:a14="http://schemas.microsoft.com/office/drawing/2010/main" val="0"/>
              </a:ext>
            </a:extLst>
          </a:blip>
          <a:srcRect l="50071" t="13904" r="32191" b="54930"/>
          <a:stretch/>
        </p:blipFill>
        <p:spPr>
          <a:xfrm>
            <a:off x="7390000" y="2389826"/>
            <a:ext cx="1415209" cy="1657608"/>
          </a:xfrm>
          <a:prstGeom prst="rect">
            <a:avLst/>
          </a:prstGeom>
        </p:spPr>
      </p:pic>
      <p:sp>
        <p:nvSpPr>
          <p:cNvPr id="2" name="Rectangle 1"/>
          <p:cNvSpPr/>
          <p:nvPr/>
        </p:nvSpPr>
        <p:spPr>
          <a:xfrm>
            <a:off x="2183078" y="4126262"/>
            <a:ext cx="1725292" cy="584776"/>
          </a:xfrm>
          <a:prstGeom prst="rect">
            <a:avLst/>
          </a:prstGeom>
        </p:spPr>
        <p:txBody>
          <a:bodyPr wrap="square">
            <a:spAutoFit/>
          </a:bodyPr>
          <a:lstStyle/>
          <a:p>
            <a:pPr algn="ctr"/>
            <a:r>
              <a:rPr lang="en-US" sz="1600" dirty="0" smtClean="0"/>
              <a:t>Key Coordinator</a:t>
            </a:r>
            <a:endParaRPr lang="en-US" sz="1600" dirty="0"/>
          </a:p>
          <a:p>
            <a:pPr algn="ctr"/>
            <a:r>
              <a:rPr lang="en-US" sz="1600" dirty="0" smtClean="0"/>
              <a:t>Margaret </a:t>
            </a:r>
            <a:r>
              <a:rPr lang="en-US" sz="1600" dirty="0" err="1" smtClean="0"/>
              <a:t>Trost</a:t>
            </a:r>
            <a:endParaRPr lang="en-US" sz="1600" dirty="0"/>
          </a:p>
        </p:txBody>
      </p:sp>
      <p:sp>
        <p:nvSpPr>
          <p:cNvPr id="5" name="TextBox 4"/>
          <p:cNvSpPr txBox="1"/>
          <p:nvPr/>
        </p:nvSpPr>
        <p:spPr>
          <a:xfrm>
            <a:off x="5726567" y="4279889"/>
            <a:ext cx="1600088" cy="584776"/>
          </a:xfrm>
          <a:prstGeom prst="rect">
            <a:avLst/>
          </a:prstGeom>
          <a:noFill/>
        </p:spPr>
        <p:txBody>
          <a:bodyPr wrap="square" rtlCol="0">
            <a:spAutoFit/>
          </a:bodyPr>
          <a:lstStyle/>
          <a:p>
            <a:r>
              <a:rPr lang="en-US" sz="1600" dirty="0" smtClean="0"/>
              <a:t>Senior Director</a:t>
            </a:r>
          </a:p>
          <a:p>
            <a:r>
              <a:rPr lang="en-US" sz="1600" dirty="0" smtClean="0"/>
              <a:t>Angie Thomas</a:t>
            </a:r>
            <a:endParaRPr lang="en-US" sz="1600" dirty="0"/>
          </a:p>
        </p:txBody>
      </p:sp>
      <p:pic>
        <p:nvPicPr>
          <p:cNvPr id="7" name="Picture 6" descr="Angie Thomas.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63330" y="2389829"/>
            <a:ext cx="1278255" cy="1657609"/>
          </a:xfrm>
          <a:prstGeom prst="rect">
            <a:avLst/>
          </a:prstGeom>
        </p:spPr>
      </p:pic>
      <p:pic>
        <p:nvPicPr>
          <p:cNvPr id="21" name="Shape 130"/>
          <p:cNvPicPr preferRelativeResize="0"/>
          <p:nvPr/>
        </p:nvPicPr>
        <p:blipFill rotWithShape="1">
          <a:blip r:embed="rId7">
            <a:alphaModFix/>
          </a:blip>
          <a:srcRect/>
          <a:stretch/>
        </p:blipFill>
        <p:spPr>
          <a:xfrm>
            <a:off x="4252851" y="2330298"/>
            <a:ext cx="1216619" cy="1736434"/>
          </a:xfrm>
          <a:prstGeom prst="rect">
            <a:avLst/>
          </a:prstGeom>
          <a:noFill/>
          <a:ln>
            <a:noFill/>
          </a:ln>
        </p:spPr>
      </p:pic>
      <p:pic>
        <p:nvPicPr>
          <p:cNvPr id="10" name="Picture 9" descr="Margaret Trost.jpg .jpeg"/>
          <p:cNvPicPr>
            <a:picLocks noChangeAspect="1"/>
          </p:cNvPicPr>
          <p:nvPr/>
        </p:nvPicPr>
        <p:blipFill rotWithShape="1">
          <a:blip r:embed="rId8">
            <a:extLst>
              <a:ext uri="{28A0092B-C50C-407E-A947-70E740481C1C}">
                <a14:useLocalDpi xmlns:a14="http://schemas.microsoft.com/office/drawing/2010/main" val="0"/>
              </a:ext>
            </a:extLst>
          </a:blip>
          <a:srcRect l="12913" t="4915" r="29849" b="8116"/>
          <a:stretch/>
        </p:blipFill>
        <p:spPr>
          <a:xfrm>
            <a:off x="2453761" y="2389828"/>
            <a:ext cx="1454613" cy="1657609"/>
          </a:xfrm>
          <a:prstGeom prst="rect">
            <a:avLst/>
          </a:prstGeom>
        </p:spPr>
      </p:pic>
    </p:spTree>
    <p:extLst>
      <p:ext uri="{BB962C8B-B14F-4D97-AF65-F5344CB8AC3E}">
        <p14:creationId xmlns:p14="http://schemas.microsoft.com/office/powerpoint/2010/main" val="931868008"/>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4" y="205979"/>
            <a:ext cx="8009467" cy="742287"/>
          </a:xfrm>
          <a:ln>
            <a:solidFill>
              <a:schemeClr val="accent3">
                <a:lumMod val="75000"/>
              </a:schemeClr>
            </a:solidFill>
          </a:ln>
        </p:spPr>
        <p:txBody>
          <a:bodyPr>
            <a:normAutofit/>
          </a:bodyPr>
          <a:lstStyle/>
          <a:p>
            <a:r>
              <a:rPr lang="en-US" sz="2400" dirty="0" smtClean="0"/>
              <a:t>Objectives Spring 2017 </a:t>
            </a:r>
            <a:r>
              <a:rPr lang="mr-IN" sz="2400" dirty="0" smtClean="0"/>
              <a:t>–</a:t>
            </a:r>
            <a:r>
              <a:rPr lang="en-US" sz="2400" dirty="0" smtClean="0"/>
              <a:t>Keys to Coaching </a:t>
            </a:r>
            <a:endParaRPr lang="en-US" sz="2400" dirty="0"/>
          </a:p>
        </p:txBody>
      </p:sp>
      <p:sp>
        <p:nvSpPr>
          <p:cNvPr id="3" name="Content Placeholder 2"/>
          <p:cNvSpPr>
            <a:spLocks noGrp="1"/>
          </p:cNvSpPr>
          <p:nvPr>
            <p:ph idx="1"/>
          </p:nvPr>
        </p:nvSpPr>
        <p:spPr>
          <a:xfrm>
            <a:off x="457200" y="1202267"/>
            <a:ext cx="8229600" cy="2912535"/>
          </a:xfrm>
          <a:ln>
            <a:solidFill>
              <a:schemeClr val="accent3">
                <a:lumMod val="75000"/>
              </a:schemeClr>
            </a:solidFill>
          </a:ln>
        </p:spPr>
        <p:txBody>
          <a:bodyPr>
            <a:normAutofit/>
          </a:bodyPr>
          <a:lstStyle/>
          <a:p>
            <a:pPr marL="0" indent="0">
              <a:buNone/>
            </a:pPr>
            <a:r>
              <a:rPr lang="en-US" sz="2000" dirty="0" smtClean="0"/>
              <a:t>	As we challenge ourselves this year to reach higher and think bigger, we want to learn the skills essential for developing a strong dynamic organization of leaders .</a:t>
            </a:r>
          </a:p>
          <a:p>
            <a:pPr marL="0" indent="0">
              <a:buNone/>
            </a:pPr>
            <a:r>
              <a:rPr lang="en-US" sz="2000" dirty="0" smtClean="0"/>
              <a:t>The 2 most critical skills are:</a:t>
            </a:r>
          </a:p>
          <a:p>
            <a:pPr marL="457200" indent="-457200">
              <a:buAutoNum type="arabicPeriod"/>
            </a:pPr>
            <a:r>
              <a:rPr lang="en-US" sz="2000" dirty="0" smtClean="0"/>
              <a:t>Identifying and ATTRACTING business partners --- Understanding the leaders we will want to become in order to attract well-qualified leaders.</a:t>
            </a:r>
          </a:p>
          <a:p>
            <a:pPr marL="0" indent="0">
              <a:buNone/>
            </a:pPr>
            <a:r>
              <a:rPr lang="en-US" sz="2000" dirty="0" smtClean="0"/>
              <a:t>2.    To learn how to coach, guide, and mentor  our teams to help them grow 	as people even as they grow their businesses.</a:t>
            </a:r>
          </a:p>
        </p:txBody>
      </p:sp>
      <p:sp>
        <p:nvSpPr>
          <p:cNvPr id="4" name="Rectangle 3"/>
          <p:cNvSpPr/>
          <p:nvPr/>
        </p:nvSpPr>
        <p:spPr>
          <a:xfrm>
            <a:off x="457200" y="4151509"/>
            <a:ext cx="8229600" cy="707886"/>
          </a:xfrm>
          <a:prstGeom prst="rect">
            <a:avLst/>
          </a:prstGeom>
          <a:ln>
            <a:solidFill>
              <a:srgbClr val="008000"/>
            </a:solidFill>
          </a:ln>
        </p:spPr>
        <p:txBody>
          <a:bodyPr wrap="square">
            <a:spAutoFit/>
          </a:bodyPr>
          <a:lstStyle/>
          <a:p>
            <a:r>
              <a:rPr lang="en-US" sz="2000" dirty="0" smtClean="0"/>
              <a:t>	So for the next 8 weeks, we will make a study of people .. Starting with ourselves .. And Leadership .. And the art of Coaching.</a:t>
            </a:r>
            <a:endParaRPr lang="en-US" sz="2000" dirty="0"/>
          </a:p>
        </p:txBody>
      </p:sp>
    </p:spTree>
    <p:extLst>
      <p:ext uri="{BB962C8B-B14F-4D97-AF65-F5344CB8AC3E}">
        <p14:creationId xmlns:p14="http://schemas.microsoft.com/office/powerpoint/2010/main" val="30287154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134" y="205979"/>
            <a:ext cx="7112000" cy="857250"/>
          </a:xfrm>
        </p:spPr>
        <p:txBody>
          <a:bodyPr>
            <a:normAutofit/>
          </a:bodyPr>
          <a:lstStyle/>
          <a:p>
            <a:r>
              <a:rPr lang="en-US" sz="3200" dirty="0" smtClean="0"/>
              <a:t>If Life is a Game, These are the Rules</a:t>
            </a:r>
            <a:endParaRPr lang="en-US" sz="3200" dirty="0"/>
          </a:p>
        </p:txBody>
      </p:sp>
      <p:sp>
        <p:nvSpPr>
          <p:cNvPr id="3" name="Content Placeholder 2"/>
          <p:cNvSpPr>
            <a:spLocks noGrp="1"/>
          </p:cNvSpPr>
          <p:nvPr>
            <p:ph idx="1"/>
          </p:nvPr>
        </p:nvSpPr>
        <p:spPr/>
        <p:txBody>
          <a:bodyPr>
            <a:normAutofit/>
          </a:bodyPr>
          <a:lstStyle/>
          <a:p>
            <a:r>
              <a:rPr lang="en-US" sz="2000" dirty="0" smtClean="0"/>
              <a:t>Rule #1 </a:t>
            </a:r>
            <a:r>
              <a:rPr lang="mr-IN" sz="2000" dirty="0" smtClean="0"/>
              <a:t>–</a:t>
            </a:r>
            <a:r>
              <a:rPr lang="en-US" sz="2000" dirty="0" smtClean="0"/>
              <a:t> You will receive a body,</a:t>
            </a:r>
          </a:p>
          <a:p>
            <a:r>
              <a:rPr lang="en-US" sz="2000" dirty="0" smtClean="0"/>
              <a:t>Rule #2 </a:t>
            </a:r>
            <a:r>
              <a:rPr lang="mr-IN" sz="2000" dirty="0" smtClean="0"/>
              <a:t>–</a:t>
            </a:r>
            <a:r>
              <a:rPr lang="en-US" sz="2000" dirty="0" smtClean="0"/>
              <a:t> You will be presented with Lessons</a:t>
            </a:r>
          </a:p>
          <a:p>
            <a:r>
              <a:rPr lang="en-US" sz="2000" dirty="0" smtClean="0"/>
              <a:t>Rule #3 </a:t>
            </a:r>
            <a:r>
              <a:rPr lang="mr-IN" sz="2000" dirty="0" smtClean="0"/>
              <a:t>–</a:t>
            </a:r>
            <a:r>
              <a:rPr lang="en-US" sz="2000" dirty="0" smtClean="0"/>
              <a:t> There are no mistakes , only lessons</a:t>
            </a:r>
          </a:p>
          <a:p>
            <a:r>
              <a:rPr lang="en-US" sz="2000" dirty="0" smtClean="0"/>
              <a:t>Rule #4 </a:t>
            </a:r>
            <a:r>
              <a:rPr lang="mr-IN" sz="2000" dirty="0" smtClean="0"/>
              <a:t>–</a:t>
            </a:r>
            <a:r>
              <a:rPr lang="en-US" sz="2000" dirty="0" smtClean="0"/>
              <a:t> A Lesson is Repeated Until Learned</a:t>
            </a:r>
          </a:p>
          <a:p>
            <a:r>
              <a:rPr lang="en-US" sz="2000" dirty="0" smtClean="0"/>
              <a:t>Rule #5 </a:t>
            </a:r>
            <a:r>
              <a:rPr lang="mr-IN" sz="2000" dirty="0" smtClean="0"/>
              <a:t>–</a:t>
            </a:r>
            <a:r>
              <a:rPr lang="en-US" sz="2000" dirty="0" smtClean="0"/>
              <a:t> Learning Does Not End</a:t>
            </a:r>
          </a:p>
          <a:p>
            <a:r>
              <a:rPr lang="en-US" sz="2000" dirty="0" smtClean="0"/>
              <a:t>Rule #6 </a:t>
            </a:r>
            <a:r>
              <a:rPr lang="mr-IN" sz="2000" dirty="0" smtClean="0"/>
              <a:t>–</a:t>
            </a:r>
            <a:r>
              <a:rPr lang="en-US" sz="2000" dirty="0" smtClean="0"/>
              <a:t> “ There” </a:t>
            </a:r>
            <a:r>
              <a:rPr lang="mr-IN" sz="2000" dirty="0" smtClean="0"/>
              <a:t>…</a:t>
            </a:r>
            <a:r>
              <a:rPr lang="en-US" sz="2000" dirty="0" smtClean="0"/>
              <a:t> is no better than </a:t>
            </a:r>
            <a:r>
              <a:rPr lang="mr-IN" sz="2000" dirty="0" smtClean="0"/>
              <a:t>…</a:t>
            </a:r>
            <a:r>
              <a:rPr lang="en-US" sz="2000" dirty="0" smtClean="0"/>
              <a:t> “ Here”</a:t>
            </a:r>
          </a:p>
          <a:p>
            <a:r>
              <a:rPr lang="en-US" sz="2000" dirty="0"/>
              <a:t>R</a:t>
            </a:r>
            <a:r>
              <a:rPr lang="en-US" sz="2000" dirty="0" smtClean="0"/>
              <a:t>ule #7 </a:t>
            </a:r>
            <a:r>
              <a:rPr lang="mr-IN" sz="2000" dirty="0" smtClean="0"/>
              <a:t>–</a:t>
            </a:r>
            <a:r>
              <a:rPr lang="en-US" sz="2000" dirty="0" smtClean="0"/>
              <a:t> Others are only Mirrors of You</a:t>
            </a:r>
          </a:p>
          <a:p>
            <a:r>
              <a:rPr lang="en-US" sz="2000" dirty="0" smtClean="0"/>
              <a:t>Rule #8 </a:t>
            </a:r>
            <a:r>
              <a:rPr lang="mr-IN" sz="2000" dirty="0" smtClean="0"/>
              <a:t>–</a:t>
            </a:r>
            <a:r>
              <a:rPr lang="en-US" sz="2000" dirty="0" smtClean="0"/>
              <a:t>What you make of your life is up to you</a:t>
            </a:r>
          </a:p>
          <a:p>
            <a:r>
              <a:rPr lang="en-US" sz="2000" dirty="0" smtClean="0"/>
              <a:t>Rule #9 </a:t>
            </a:r>
            <a:r>
              <a:rPr lang="mr-IN" sz="2000" dirty="0" smtClean="0"/>
              <a:t>–</a:t>
            </a:r>
            <a:r>
              <a:rPr lang="en-US" sz="2000" dirty="0" smtClean="0"/>
              <a:t> All Your Answers Lie Within You                                barb   </a:t>
            </a:r>
            <a:endParaRPr lang="en-US" sz="2000" dirty="0"/>
          </a:p>
        </p:txBody>
      </p:sp>
      <p:pic>
        <p:nvPicPr>
          <p:cNvPr id="4" name="Picture 3"/>
          <p:cNvPicPr>
            <a:picLocks noChangeAspect="1"/>
          </p:cNvPicPr>
          <p:nvPr/>
        </p:nvPicPr>
        <p:blipFill>
          <a:blip r:embed="rId2"/>
          <a:stretch>
            <a:fillRect/>
          </a:stretch>
        </p:blipFill>
        <p:spPr>
          <a:xfrm>
            <a:off x="6865054" y="1063229"/>
            <a:ext cx="1961445" cy="2942167"/>
          </a:xfrm>
          <a:prstGeom prst="rect">
            <a:avLst/>
          </a:prstGeom>
        </p:spPr>
      </p:pic>
    </p:spTree>
    <p:extLst>
      <p:ext uri="{BB962C8B-B14F-4D97-AF65-F5344CB8AC3E}">
        <p14:creationId xmlns:p14="http://schemas.microsoft.com/office/powerpoint/2010/main" val="20207568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a:xfrm>
            <a:off x="1608667" y="1200151"/>
            <a:ext cx="5943600" cy="3394472"/>
          </a:xfrm>
        </p:spPr>
        <p:txBody>
          <a:bodyPr>
            <a:normAutofit/>
          </a:bodyPr>
          <a:lstStyle/>
          <a:p>
            <a:pPr marL="0" indent="0">
              <a:buNone/>
            </a:pPr>
            <a:r>
              <a:rPr lang="en-US" sz="2400" dirty="0"/>
              <a:t>Helen Keller </a:t>
            </a:r>
            <a:endParaRPr lang="en-US" sz="2400" dirty="0" smtClean="0"/>
          </a:p>
          <a:p>
            <a:pPr marL="0" indent="0">
              <a:buNone/>
            </a:pPr>
            <a:r>
              <a:rPr lang="en-US" sz="2400" dirty="0" smtClean="0"/>
              <a:t> </a:t>
            </a:r>
            <a:r>
              <a:rPr lang="en-US" sz="4000" dirty="0" smtClean="0"/>
              <a:t>“Life </a:t>
            </a:r>
            <a:r>
              <a:rPr lang="en-US" sz="4000" dirty="0"/>
              <a:t>is a succession of lessons which must be lived to be understood.”</a:t>
            </a:r>
          </a:p>
          <a:p>
            <a:pPr marL="0" indent="0">
              <a:buNone/>
            </a:pPr>
            <a:r>
              <a:rPr lang="en-US" sz="4000" dirty="0"/>
              <a:t> </a:t>
            </a:r>
            <a:r>
              <a:rPr lang="en-US" sz="1800" dirty="0" smtClean="0"/>
              <a:t>barb</a:t>
            </a:r>
            <a:endParaRPr lang="en-US" sz="4000" dirty="0"/>
          </a:p>
          <a:p>
            <a:endParaRPr lang="en-US" sz="2400" dirty="0"/>
          </a:p>
        </p:txBody>
      </p:sp>
    </p:spTree>
    <p:extLst>
      <p:ext uri="{BB962C8B-B14F-4D97-AF65-F5344CB8AC3E}">
        <p14:creationId xmlns:p14="http://schemas.microsoft.com/office/powerpoint/2010/main" val="26811224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 y="558800"/>
            <a:ext cx="8974666" cy="4093428"/>
          </a:xfrm>
          <a:prstGeom prst="rect">
            <a:avLst/>
          </a:prstGeom>
        </p:spPr>
        <p:txBody>
          <a:bodyPr wrap="square">
            <a:spAutoFit/>
          </a:bodyPr>
          <a:lstStyle/>
          <a:p>
            <a:pPr algn="ctr"/>
            <a:r>
              <a:rPr lang="en-US" sz="3600" dirty="0"/>
              <a:t> </a:t>
            </a:r>
            <a:r>
              <a:rPr lang="en-US" sz="3200" dirty="0"/>
              <a:t>If you want to have more, 								</a:t>
            </a:r>
            <a:r>
              <a:rPr lang="en-US" sz="3200" dirty="0" smtClean="0"/>
              <a:t>	you </a:t>
            </a:r>
            <a:r>
              <a:rPr lang="en-US" sz="3200" dirty="0"/>
              <a:t>have to become more.</a:t>
            </a:r>
          </a:p>
          <a:p>
            <a:pPr algn="ctr"/>
            <a:r>
              <a:rPr lang="en-US" sz="3200" dirty="0"/>
              <a:t> For things to change,  you have to change.</a:t>
            </a:r>
          </a:p>
          <a:p>
            <a:pPr algn="ctr"/>
            <a:r>
              <a:rPr lang="en-US" sz="3200" dirty="0"/>
              <a:t> For things to get better, you have to get better.</a:t>
            </a:r>
          </a:p>
          <a:p>
            <a:pPr algn="ctr"/>
            <a:r>
              <a:rPr lang="en-US" sz="3200" dirty="0"/>
              <a:t> For things to improve, you have to improve.</a:t>
            </a:r>
          </a:p>
          <a:p>
            <a:pPr algn="ctr"/>
            <a:r>
              <a:rPr lang="en-US" sz="3200" dirty="0"/>
              <a:t> When you grow, everything grows for you</a:t>
            </a:r>
            <a:r>
              <a:rPr lang="en-US" sz="3200" dirty="0" smtClean="0"/>
              <a:t>.</a:t>
            </a:r>
          </a:p>
          <a:p>
            <a:pPr algn="ctr"/>
            <a:endParaRPr lang="en-US" sz="3200" dirty="0"/>
          </a:p>
          <a:p>
            <a:pPr algn="ctr"/>
            <a:r>
              <a:rPr lang="en-US" sz="3200" dirty="0" smtClean="0"/>
              <a:t>Jim </a:t>
            </a:r>
            <a:r>
              <a:rPr lang="en-US" sz="3200" dirty="0" err="1"/>
              <a:t>R</a:t>
            </a:r>
            <a:r>
              <a:rPr lang="en-US" sz="3200" dirty="0" err="1" smtClean="0"/>
              <a:t>ohn</a:t>
            </a:r>
            <a:endParaRPr lang="en-US" sz="3200" dirty="0"/>
          </a:p>
        </p:txBody>
      </p:sp>
    </p:spTree>
    <p:extLst>
      <p:ext uri="{BB962C8B-B14F-4D97-AF65-F5344CB8AC3E}">
        <p14:creationId xmlns:p14="http://schemas.microsoft.com/office/powerpoint/2010/main" val="25108733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27353" y="0"/>
            <a:ext cx="2416647" cy="3230033"/>
          </a:xfrm>
          <a:prstGeom prst="rect">
            <a:avLst/>
          </a:prstGeom>
        </p:spPr>
      </p:pic>
      <p:sp>
        <p:nvSpPr>
          <p:cNvPr id="2" name="Title 1"/>
          <p:cNvSpPr>
            <a:spLocks noGrp="1"/>
          </p:cNvSpPr>
          <p:nvPr>
            <p:ph type="title"/>
          </p:nvPr>
        </p:nvSpPr>
        <p:spPr>
          <a:xfrm>
            <a:off x="241887" y="205979"/>
            <a:ext cx="6028266" cy="857250"/>
          </a:xfrm>
        </p:spPr>
        <p:txBody>
          <a:bodyPr>
            <a:normAutofit fontScale="90000"/>
          </a:bodyPr>
          <a:lstStyle/>
          <a:p>
            <a:r>
              <a:rPr lang="en-US" sz="3200" u="sng" dirty="0"/>
              <a:t>Rule One – </a:t>
            </a:r>
            <a:r>
              <a:rPr lang="en-US" sz="3200" dirty="0"/>
              <a:t>	You will receive a </a:t>
            </a:r>
            <a:r>
              <a:rPr lang="en-US" sz="3200" dirty="0" smtClean="0"/>
              <a:t>body</a:t>
            </a:r>
            <a:endParaRPr lang="en-US" sz="3200" dirty="0"/>
          </a:p>
        </p:txBody>
      </p:sp>
      <p:sp>
        <p:nvSpPr>
          <p:cNvPr id="3" name="Content Placeholder 2"/>
          <p:cNvSpPr>
            <a:spLocks noGrp="1"/>
          </p:cNvSpPr>
          <p:nvPr>
            <p:ph idx="1"/>
          </p:nvPr>
        </p:nvSpPr>
        <p:spPr>
          <a:xfrm>
            <a:off x="457200" y="1200150"/>
            <a:ext cx="6620933" cy="3778249"/>
          </a:xfrm>
        </p:spPr>
        <p:txBody>
          <a:bodyPr>
            <a:normAutofit/>
          </a:bodyPr>
          <a:lstStyle/>
          <a:p>
            <a:pPr lvl="0"/>
            <a:r>
              <a:rPr lang="en-US" sz="2000" dirty="0"/>
              <a:t>You may love it or hate it, but it will be yours for the duration of your life on </a:t>
            </a:r>
            <a:r>
              <a:rPr lang="en-US" sz="2000" dirty="0" smtClean="0"/>
              <a:t>Earth</a:t>
            </a:r>
            <a:endParaRPr lang="en-US" sz="2000" dirty="0"/>
          </a:p>
          <a:p>
            <a:pPr lvl="0"/>
            <a:r>
              <a:rPr lang="en-US" sz="2000" b="1" dirty="0"/>
              <a:t>Accept</a:t>
            </a:r>
            <a:r>
              <a:rPr lang="en-US" sz="2000" dirty="0"/>
              <a:t> it and love it .. stop wishing it were thinner, stronger, taller, </a:t>
            </a:r>
            <a:r>
              <a:rPr lang="en-US" sz="2000" dirty="0" err="1"/>
              <a:t>etc</a:t>
            </a:r>
            <a:r>
              <a:rPr lang="en-US" sz="2000" dirty="0"/>
              <a:t> </a:t>
            </a:r>
          </a:p>
          <a:p>
            <a:pPr lvl="0"/>
            <a:r>
              <a:rPr lang="en-US" sz="2000" dirty="0"/>
              <a:t>Develop positive </a:t>
            </a:r>
            <a:r>
              <a:rPr lang="en-US" sz="2000" b="1" dirty="0"/>
              <a:t>self-esteem</a:t>
            </a:r>
            <a:r>
              <a:rPr lang="en-US" sz="2000" dirty="0"/>
              <a:t> – feeling worthy and able to meet life’s challenges.. as essential as the air we breathe…comes from our core and is reflected in every action we take … </a:t>
            </a:r>
            <a:endParaRPr lang="en-US" sz="2000" dirty="0" smtClean="0"/>
          </a:p>
          <a:p>
            <a:pPr lvl="0"/>
            <a:r>
              <a:rPr lang="en-US" sz="2000" dirty="0" smtClean="0"/>
              <a:t>the </a:t>
            </a:r>
            <a:r>
              <a:rPr lang="en-US" sz="2000" dirty="0"/>
              <a:t>essence of how we measure our worth and the most important building </a:t>
            </a:r>
            <a:r>
              <a:rPr lang="en-US" sz="2000" dirty="0" smtClean="0"/>
              <a:t>block </a:t>
            </a:r>
            <a:r>
              <a:rPr lang="en-US" sz="2000" dirty="0"/>
              <a:t>in the foundation of our psyche.</a:t>
            </a:r>
          </a:p>
          <a:p>
            <a:endParaRPr lang="en-US" sz="2000" dirty="0"/>
          </a:p>
        </p:txBody>
      </p:sp>
      <p:sp>
        <p:nvSpPr>
          <p:cNvPr id="5" name="TextBox 4"/>
          <p:cNvSpPr txBox="1"/>
          <p:nvPr/>
        </p:nvSpPr>
        <p:spPr>
          <a:xfrm>
            <a:off x="7484532" y="4216400"/>
            <a:ext cx="1659467" cy="369332"/>
          </a:xfrm>
          <a:prstGeom prst="rect">
            <a:avLst/>
          </a:prstGeom>
          <a:noFill/>
        </p:spPr>
        <p:txBody>
          <a:bodyPr wrap="square" rtlCol="0">
            <a:spAutoFit/>
          </a:bodyPr>
          <a:lstStyle/>
          <a:p>
            <a:r>
              <a:rPr lang="en-US" dirty="0" err="1" smtClean="0"/>
              <a:t>becky</a:t>
            </a:r>
            <a:endParaRPr lang="en-US" dirty="0"/>
          </a:p>
        </p:txBody>
      </p:sp>
    </p:spTree>
    <p:extLst>
      <p:ext uri="{BB962C8B-B14F-4D97-AF65-F5344CB8AC3E}">
        <p14:creationId xmlns:p14="http://schemas.microsoft.com/office/powerpoint/2010/main" val="173990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338713" y="205979"/>
            <a:ext cx="1635689" cy="1642533"/>
          </a:xfrm>
          <a:prstGeom prst="rect">
            <a:avLst/>
          </a:prstGeom>
        </p:spPr>
      </p:pic>
      <p:sp>
        <p:nvSpPr>
          <p:cNvPr id="2" name="Title 1"/>
          <p:cNvSpPr>
            <a:spLocks noGrp="1"/>
          </p:cNvSpPr>
          <p:nvPr>
            <p:ph type="title"/>
          </p:nvPr>
        </p:nvSpPr>
        <p:spPr>
          <a:xfrm>
            <a:off x="321734" y="305462"/>
            <a:ext cx="5977467" cy="857250"/>
          </a:xfrm>
        </p:spPr>
        <p:txBody>
          <a:bodyPr>
            <a:normAutofit/>
          </a:bodyPr>
          <a:lstStyle/>
          <a:p>
            <a:r>
              <a:rPr lang="en-US" sz="3200" dirty="0" smtClean="0"/>
              <a:t>Your Body </a:t>
            </a:r>
            <a:r>
              <a:rPr lang="en-US" sz="3200" dirty="0"/>
              <a:t>is </a:t>
            </a:r>
            <a:r>
              <a:rPr lang="en-US" sz="3200" dirty="0" smtClean="0"/>
              <a:t>Your Vehicle </a:t>
            </a:r>
            <a:r>
              <a:rPr lang="en-US" sz="3200" dirty="0"/>
              <a:t>for </a:t>
            </a:r>
            <a:r>
              <a:rPr lang="en-US" sz="3200" dirty="0" smtClean="0"/>
              <a:t>Life</a:t>
            </a:r>
            <a:endParaRPr lang="en-US" sz="3200" dirty="0"/>
          </a:p>
        </p:txBody>
      </p:sp>
      <p:sp>
        <p:nvSpPr>
          <p:cNvPr id="3" name="Content Placeholder 2"/>
          <p:cNvSpPr>
            <a:spLocks noGrp="1"/>
          </p:cNvSpPr>
          <p:nvPr>
            <p:ph idx="1"/>
          </p:nvPr>
        </p:nvSpPr>
        <p:spPr>
          <a:xfrm>
            <a:off x="321734" y="1200150"/>
            <a:ext cx="8229600" cy="3727449"/>
          </a:xfrm>
        </p:spPr>
        <p:txBody>
          <a:bodyPr>
            <a:normAutofit/>
          </a:bodyPr>
          <a:lstStyle/>
          <a:p>
            <a:pPr lvl="0"/>
            <a:r>
              <a:rPr lang="en-US" sz="2000" dirty="0"/>
              <a:t>Self-esteem is ephemeral – we will have it, lose it, cultivate it</a:t>
            </a:r>
            <a:r>
              <a:rPr lang="en-US" sz="2000" dirty="0" smtClean="0"/>
              <a:t>,	 </a:t>
            </a:r>
            <a:r>
              <a:rPr lang="en-US" sz="2000" dirty="0"/>
              <a:t>nurture it, and be forced to rebuild it over and over again. </a:t>
            </a:r>
            <a:endParaRPr lang="en-US" sz="2000" dirty="0" smtClean="0"/>
          </a:p>
          <a:p>
            <a:pPr lvl="0"/>
            <a:r>
              <a:rPr lang="en-US" sz="2000" dirty="0" smtClean="0"/>
              <a:t> It is </a:t>
            </a:r>
            <a:r>
              <a:rPr lang="en-US" sz="2000" dirty="0"/>
              <a:t>not something </a:t>
            </a:r>
            <a:r>
              <a:rPr lang="en-US" sz="2000" dirty="0" smtClean="0"/>
              <a:t>to be </a:t>
            </a:r>
            <a:r>
              <a:rPr lang="en-US" sz="2000" dirty="0"/>
              <a:t>achieved and reserved .. but rather a lifelong process to be explored and cultivated</a:t>
            </a:r>
            <a:r>
              <a:rPr lang="en-US" sz="2000" dirty="0" smtClean="0"/>
              <a:t>.</a:t>
            </a:r>
            <a:endParaRPr lang="en-US" sz="2000" dirty="0"/>
          </a:p>
          <a:p>
            <a:pPr lvl="0"/>
            <a:r>
              <a:rPr lang="en-US" sz="2000" dirty="0" smtClean="0"/>
              <a:t>Respect it </a:t>
            </a:r>
            <a:r>
              <a:rPr lang="en-US" sz="2000" dirty="0"/>
              <a:t>– </a:t>
            </a:r>
            <a:r>
              <a:rPr lang="en-US" sz="2000" dirty="0" smtClean="0"/>
              <a:t>“As </a:t>
            </a:r>
            <a:r>
              <a:rPr lang="en-US" sz="2000" dirty="0"/>
              <a:t>long as you are here, live in it. Love, honor, respect and cherish it. Treat it well and it will serve you in kind.”  Suzy </a:t>
            </a:r>
            <a:r>
              <a:rPr lang="en-US" sz="2000" dirty="0" err="1" smtClean="0"/>
              <a:t>Prudden</a:t>
            </a:r>
            <a:r>
              <a:rPr lang="en-US" sz="2000" dirty="0"/>
              <a:t> </a:t>
            </a:r>
          </a:p>
          <a:p>
            <a:pPr lvl="0"/>
            <a:r>
              <a:rPr lang="en-US" sz="2000" dirty="0"/>
              <a:t>Challenging in a world filled with excess and </a:t>
            </a:r>
            <a:r>
              <a:rPr lang="en-US" sz="2000" dirty="0" smtClean="0"/>
              <a:t>temptation</a:t>
            </a:r>
            <a:r>
              <a:rPr lang="en-US" sz="2000" dirty="0"/>
              <a:t> </a:t>
            </a:r>
          </a:p>
          <a:p>
            <a:pPr lvl="0"/>
            <a:r>
              <a:rPr lang="en-US" sz="2000" dirty="0"/>
              <a:t>Pleasure --  </a:t>
            </a:r>
            <a:r>
              <a:rPr lang="en-US" sz="2000" dirty="0" smtClean="0"/>
              <a:t>“It </a:t>
            </a:r>
            <a:r>
              <a:rPr lang="en-US" sz="2000" dirty="0" err="1"/>
              <a:t>ain’t</a:t>
            </a:r>
            <a:r>
              <a:rPr lang="en-US" sz="2000" dirty="0"/>
              <a:t> no sin to be glad you’re alive “   Bruce Springsteen  … open our 5 senses.. eyes to see beauty of the garden, ears to hear the joy of music, </a:t>
            </a:r>
            <a:r>
              <a:rPr lang="en-US" sz="2000" dirty="0" err="1"/>
              <a:t>etc</a:t>
            </a:r>
            <a:r>
              <a:rPr lang="en-US" sz="2000" dirty="0"/>
              <a:t> .. the secret to learning the lesson of pleasure  … is to make time and space for it in our lives. </a:t>
            </a:r>
            <a:r>
              <a:rPr lang="en-US" sz="2000" dirty="0" smtClean="0"/>
              <a:t>                       </a:t>
            </a:r>
            <a:r>
              <a:rPr lang="en-US" sz="2000" dirty="0" err="1" smtClean="0"/>
              <a:t>becky</a:t>
            </a:r>
            <a:endParaRPr lang="en-US" sz="2000" dirty="0"/>
          </a:p>
          <a:p>
            <a:endParaRPr lang="en-US" sz="2000" dirty="0"/>
          </a:p>
        </p:txBody>
      </p:sp>
    </p:spTree>
    <p:extLst>
      <p:ext uri="{BB962C8B-B14F-4D97-AF65-F5344CB8AC3E}">
        <p14:creationId xmlns:p14="http://schemas.microsoft.com/office/powerpoint/2010/main" val="41593784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6800" y="3232151"/>
            <a:ext cx="8229600" cy="3394472"/>
          </a:xfrm>
        </p:spPr>
        <p:txBody>
          <a:bodyPr/>
          <a:lstStyle/>
          <a:p>
            <a:r>
              <a:rPr lang="en-US" dirty="0" err="1" smtClean="0"/>
              <a:t>vvv</a:t>
            </a:r>
            <a:endParaRPr lang="en-US" dirty="0"/>
          </a:p>
        </p:txBody>
      </p:sp>
      <p:pic>
        <p:nvPicPr>
          <p:cNvPr id="4" name="Picture 3"/>
          <p:cNvPicPr>
            <a:picLocks noChangeAspect="1"/>
          </p:cNvPicPr>
          <p:nvPr/>
        </p:nvPicPr>
        <p:blipFill>
          <a:blip r:embed="rId2"/>
          <a:stretch>
            <a:fillRect/>
          </a:stretch>
        </p:blipFill>
        <p:spPr>
          <a:xfrm>
            <a:off x="558800" y="0"/>
            <a:ext cx="7975600" cy="5143500"/>
          </a:xfrm>
          <a:prstGeom prst="rect">
            <a:avLst/>
          </a:prstGeom>
        </p:spPr>
      </p:pic>
    </p:spTree>
    <p:extLst>
      <p:ext uri="{BB962C8B-B14F-4D97-AF65-F5344CB8AC3E}">
        <p14:creationId xmlns:p14="http://schemas.microsoft.com/office/powerpoint/2010/main" val="41492568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u="sng" dirty="0"/>
              <a:t>Rule 2 </a:t>
            </a:r>
            <a:r>
              <a:rPr lang="en-US" sz="3200" dirty="0"/>
              <a:t>  -- You will be presented with </a:t>
            </a:r>
            <a:r>
              <a:rPr lang="en-US" sz="3200" dirty="0" smtClean="0"/>
              <a:t>lessons</a:t>
            </a:r>
            <a:endParaRPr lang="en-US" sz="3200" dirty="0"/>
          </a:p>
        </p:txBody>
      </p:sp>
      <p:sp>
        <p:nvSpPr>
          <p:cNvPr id="3" name="Content Placeholder 2"/>
          <p:cNvSpPr>
            <a:spLocks noGrp="1"/>
          </p:cNvSpPr>
          <p:nvPr>
            <p:ph idx="1"/>
          </p:nvPr>
        </p:nvSpPr>
        <p:spPr>
          <a:xfrm>
            <a:off x="457200" y="1063229"/>
            <a:ext cx="8229600" cy="2340371"/>
          </a:xfrm>
        </p:spPr>
        <p:txBody>
          <a:bodyPr>
            <a:normAutofit/>
          </a:bodyPr>
          <a:lstStyle/>
          <a:p>
            <a:r>
              <a:rPr lang="en-US" sz="2000" dirty="0"/>
              <a:t>The meaning of life is different for each person … each with their own purpose and path … and we each will have unique lessons  we will need to learn  in order to fulfill our purpose. </a:t>
            </a:r>
          </a:p>
          <a:p>
            <a:r>
              <a:rPr lang="en-US" sz="2000" dirty="0" smtClean="0"/>
              <a:t>Cultivate </a:t>
            </a:r>
            <a:r>
              <a:rPr lang="en-US" sz="2000" dirty="0"/>
              <a:t>an attitude of openness .. to learn from the lessons .. even if unpleasant. If we are resistant to the lessons,  we can become angry or bitter,  and this stubbornness will prevent our personal growth</a:t>
            </a:r>
            <a:r>
              <a:rPr lang="en-US" sz="2000" dirty="0" smtClean="0"/>
              <a:t>.      </a:t>
            </a:r>
            <a:r>
              <a:rPr lang="en-US" sz="2000" dirty="0" err="1" smtClean="0"/>
              <a:t>lisa</a:t>
            </a:r>
            <a:endParaRPr lang="en-US" sz="2000" dirty="0"/>
          </a:p>
          <a:p>
            <a:endParaRPr lang="en-US" sz="2000" dirty="0"/>
          </a:p>
        </p:txBody>
      </p:sp>
      <p:pic>
        <p:nvPicPr>
          <p:cNvPr id="4" name="Picture 3"/>
          <p:cNvPicPr>
            <a:picLocks noChangeAspect="1"/>
          </p:cNvPicPr>
          <p:nvPr/>
        </p:nvPicPr>
        <p:blipFill>
          <a:blip r:embed="rId2"/>
          <a:stretch>
            <a:fillRect/>
          </a:stretch>
        </p:blipFill>
        <p:spPr>
          <a:xfrm>
            <a:off x="6053668" y="3149600"/>
            <a:ext cx="2633132" cy="1862667"/>
          </a:xfrm>
          <a:prstGeom prst="rect">
            <a:avLst/>
          </a:prstGeom>
        </p:spPr>
      </p:pic>
      <p:sp>
        <p:nvSpPr>
          <p:cNvPr id="5" name="Rectangle 4"/>
          <p:cNvSpPr/>
          <p:nvPr/>
        </p:nvSpPr>
        <p:spPr>
          <a:xfrm>
            <a:off x="609600" y="3433918"/>
            <a:ext cx="4572000" cy="1200328"/>
          </a:xfrm>
          <a:prstGeom prst="rect">
            <a:avLst/>
          </a:prstGeom>
          <a:ln>
            <a:solidFill>
              <a:schemeClr val="bg2">
                <a:lumMod val="50000"/>
              </a:schemeClr>
            </a:solidFill>
          </a:ln>
        </p:spPr>
        <p:txBody>
          <a:bodyPr>
            <a:spAutoFit/>
          </a:bodyPr>
          <a:lstStyle/>
          <a:p>
            <a:pPr algn="ctr"/>
            <a:r>
              <a:rPr lang="en-US" sz="2400" dirty="0"/>
              <a:t>Understand life is not fair .</a:t>
            </a:r>
            <a:r>
              <a:rPr lang="en-US" sz="2400" dirty="0" smtClean="0"/>
              <a:t>.		 </a:t>
            </a:r>
            <a:r>
              <a:rPr lang="en-US" sz="2400" dirty="0"/>
              <a:t>seek how to make the best of the hands we are dealt.</a:t>
            </a:r>
          </a:p>
        </p:txBody>
      </p:sp>
    </p:spTree>
    <p:extLst>
      <p:ext uri="{BB962C8B-B14F-4D97-AF65-F5344CB8AC3E}">
        <p14:creationId xmlns:p14="http://schemas.microsoft.com/office/powerpoint/2010/main" val="7963158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2399" y="354807"/>
            <a:ext cx="2472267" cy="857250"/>
          </a:xfrm>
          <a:ln>
            <a:solidFill>
              <a:schemeClr val="bg1">
                <a:lumMod val="50000"/>
              </a:schemeClr>
            </a:solidFill>
          </a:ln>
        </p:spPr>
        <p:txBody>
          <a:bodyPr>
            <a:normAutofit/>
          </a:bodyPr>
          <a:lstStyle/>
          <a:p>
            <a:r>
              <a:rPr lang="en-US" dirty="0" smtClean="0"/>
              <a:t>Grace</a:t>
            </a:r>
            <a:endParaRPr lang="en-US" dirty="0"/>
          </a:p>
        </p:txBody>
      </p:sp>
      <p:sp>
        <p:nvSpPr>
          <p:cNvPr id="3" name="Content Placeholder 2"/>
          <p:cNvSpPr>
            <a:spLocks noGrp="1"/>
          </p:cNvSpPr>
          <p:nvPr>
            <p:ph idx="1"/>
          </p:nvPr>
        </p:nvSpPr>
        <p:spPr>
          <a:xfrm>
            <a:off x="457199" y="2076451"/>
            <a:ext cx="8229600" cy="2817282"/>
          </a:xfrm>
        </p:spPr>
        <p:txBody>
          <a:bodyPr>
            <a:normAutofit/>
          </a:bodyPr>
          <a:lstStyle/>
          <a:p>
            <a:r>
              <a:rPr lang="en-US" sz="2000" dirty="0"/>
              <a:t>Grace – comes when we are able to move from our lower self ( where ego dictates the path that “ should be” rightfully yours, )  to </a:t>
            </a:r>
            <a:r>
              <a:rPr lang="en-US" sz="2000" dirty="0" smtClean="0"/>
              <a:t>our </a:t>
            </a:r>
            <a:r>
              <a:rPr lang="en-US" sz="2000" dirty="0"/>
              <a:t>higher self </a:t>
            </a:r>
            <a:endParaRPr lang="en-US" sz="2000" dirty="0" smtClean="0"/>
          </a:p>
          <a:p>
            <a:pPr marL="0" indent="0">
              <a:buNone/>
            </a:pPr>
            <a:r>
              <a:rPr lang="en-US" sz="2000" dirty="0"/>
              <a:t>	</a:t>
            </a:r>
            <a:r>
              <a:rPr lang="en-US" sz="2000" dirty="0" smtClean="0"/>
              <a:t>(where  </a:t>
            </a:r>
            <a:r>
              <a:rPr lang="en-US" sz="2000" dirty="0" smtClean="0"/>
              <a:t>we </a:t>
            </a:r>
            <a:r>
              <a:rPr lang="en-US" sz="2000" dirty="0"/>
              <a:t>are able to transcend </a:t>
            </a:r>
            <a:r>
              <a:rPr lang="en-US" sz="2000" dirty="0" smtClean="0"/>
              <a:t>our </a:t>
            </a:r>
            <a:r>
              <a:rPr lang="en-US" sz="2000" dirty="0"/>
              <a:t>ego and expand into greater </a:t>
            </a:r>
            <a:r>
              <a:rPr lang="en-US" sz="2000" dirty="0" smtClean="0"/>
              <a:t>	good </a:t>
            </a:r>
            <a:r>
              <a:rPr lang="en-US" sz="2000" dirty="0"/>
              <a:t>…  shifting from a me-centered reality to an understanding of </a:t>
            </a:r>
            <a:r>
              <a:rPr lang="en-US" sz="2000" dirty="0" smtClean="0"/>
              <a:t>	the </a:t>
            </a:r>
            <a:r>
              <a:rPr lang="en-US" sz="2000" dirty="0"/>
              <a:t>bigger picture</a:t>
            </a:r>
            <a:r>
              <a:rPr lang="en-US" sz="2000" dirty="0" smtClean="0"/>
              <a:t>.)</a:t>
            </a:r>
            <a:endParaRPr lang="en-US" sz="2000" dirty="0"/>
          </a:p>
          <a:p>
            <a:r>
              <a:rPr lang="en-US" sz="2000" dirty="0" smtClean="0"/>
              <a:t>Grace </a:t>
            </a:r>
            <a:r>
              <a:rPr lang="en-US" sz="2000" dirty="0"/>
              <a:t>comes when we  accept that the circumstances we encounter are part of a divine plan for us </a:t>
            </a:r>
            <a:r>
              <a:rPr lang="en-US" sz="2000" dirty="0" smtClean="0"/>
              <a:t>(that </a:t>
            </a:r>
            <a:r>
              <a:rPr lang="en-US" sz="2000" dirty="0"/>
              <a:t>everything happens for a </a:t>
            </a:r>
            <a:r>
              <a:rPr lang="en-US" sz="2000" dirty="0" smtClean="0"/>
              <a:t>reason).</a:t>
            </a:r>
            <a:endParaRPr lang="en-US" sz="2000" dirty="0"/>
          </a:p>
          <a:p>
            <a:r>
              <a:rPr lang="en-US" sz="2000" dirty="0"/>
              <a:t>Learning the lessons life presents brings us to a state of grace</a:t>
            </a:r>
            <a:r>
              <a:rPr lang="en-US" sz="2000" dirty="0" smtClean="0"/>
              <a:t>.      </a:t>
            </a:r>
            <a:r>
              <a:rPr lang="en-US" sz="2000" dirty="0" err="1" smtClean="0"/>
              <a:t>lisa</a:t>
            </a:r>
            <a:endParaRPr lang="en-US" sz="2000" dirty="0"/>
          </a:p>
          <a:p>
            <a:endParaRPr lang="en-US" sz="2000" dirty="0"/>
          </a:p>
        </p:txBody>
      </p:sp>
      <p:pic>
        <p:nvPicPr>
          <p:cNvPr id="4" name="Picture 3"/>
          <p:cNvPicPr>
            <a:picLocks noChangeAspect="1"/>
          </p:cNvPicPr>
          <p:nvPr/>
        </p:nvPicPr>
        <p:blipFill>
          <a:blip r:embed="rId2"/>
          <a:stretch>
            <a:fillRect/>
          </a:stretch>
        </p:blipFill>
        <p:spPr>
          <a:xfrm>
            <a:off x="457199" y="114962"/>
            <a:ext cx="4445000" cy="1870472"/>
          </a:xfrm>
          <a:prstGeom prst="rect">
            <a:avLst/>
          </a:prstGeom>
        </p:spPr>
      </p:pic>
    </p:spTree>
    <p:extLst>
      <p:ext uri="{BB962C8B-B14F-4D97-AF65-F5344CB8AC3E}">
        <p14:creationId xmlns:p14="http://schemas.microsoft.com/office/powerpoint/2010/main" val="13863712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9979"/>
            <a:ext cx="8229600" cy="857250"/>
          </a:xfrm>
        </p:spPr>
        <p:txBody>
          <a:bodyPr>
            <a:normAutofit/>
          </a:bodyPr>
          <a:lstStyle/>
          <a:p>
            <a:r>
              <a:rPr lang="en-US" sz="3200" u="sng" dirty="0"/>
              <a:t>Rule 3 </a:t>
            </a:r>
            <a:r>
              <a:rPr lang="en-US" sz="3200" dirty="0"/>
              <a:t> -- There are no mistakes, only lessons </a:t>
            </a:r>
          </a:p>
        </p:txBody>
      </p:sp>
      <p:sp>
        <p:nvSpPr>
          <p:cNvPr id="3" name="Content Placeholder 2"/>
          <p:cNvSpPr>
            <a:spLocks noGrp="1"/>
          </p:cNvSpPr>
          <p:nvPr>
            <p:ph idx="1"/>
          </p:nvPr>
        </p:nvSpPr>
        <p:spPr>
          <a:xfrm>
            <a:off x="457200" y="1456353"/>
            <a:ext cx="5858933" cy="2763791"/>
          </a:xfrm>
        </p:spPr>
        <p:txBody>
          <a:bodyPr>
            <a:normAutofit lnSpcReduction="10000"/>
          </a:bodyPr>
          <a:lstStyle/>
          <a:p>
            <a:r>
              <a:rPr lang="en-US" sz="2000" dirty="0"/>
              <a:t>Human growth is a process of experimentation, trial, error and ultimately leading to wisdom.   You learn more from the failed experiments than from the victories.</a:t>
            </a:r>
          </a:p>
          <a:p>
            <a:r>
              <a:rPr lang="en-US" sz="2000" dirty="0"/>
              <a:t>	When we view the hardships  of life… disappointments, hurts, losses, illnesses, … and shift our perception to see them as opportunities for learning and growth, we become empowered. </a:t>
            </a:r>
            <a:endParaRPr lang="en-US" sz="2000" dirty="0" smtClean="0"/>
          </a:p>
          <a:p>
            <a:pPr marL="0" indent="0">
              <a:buNone/>
            </a:pPr>
            <a:r>
              <a:rPr lang="en-US" sz="2000" dirty="0" smtClean="0"/>
              <a:t>	</a:t>
            </a:r>
            <a:r>
              <a:rPr lang="en-US" sz="2000" dirty="0" err="1" smtClean="0"/>
              <a:t>becky</a:t>
            </a:r>
            <a:endParaRPr lang="en-US" sz="2000" dirty="0"/>
          </a:p>
          <a:p>
            <a:endParaRPr lang="en-US" sz="2000" dirty="0"/>
          </a:p>
        </p:txBody>
      </p:sp>
      <p:pic>
        <p:nvPicPr>
          <p:cNvPr id="4" name="Picture 3"/>
          <p:cNvPicPr>
            <a:picLocks noChangeAspect="1"/>
          </p:cNvPicPr>
          <p:nvPr/>
        </p:nvPicPr>
        <p:blipFill>
          <a:blip r:embed="rId2"/>
          <a:stretch>
            <a:fillRect/>
          </a:stretch>
        </p:blipFill>
        <p:spPr>
          <a:xfrm>
            <a:off x="6616699" y="1456353"/>
            <a:ext cx="2370667" cy="2370667"/>
          </a:xfrm>
          <a:prstGeom prst="rect">
            <a:avLst/>
          </a:prstGeom>
        </p:spPr>
      </p:pic>
    </p:spTree>
    <p:extLst>
      <p:ext uri="{BB962C8B-B14F-4D97-AF65-F5344CB8AC3E}">
        <p14:creationId xmlns:p14="http://schemas.microsoft.com/office/powerpoint/2010/main" val="189141374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398933" cy="857250"/>
          </a:xfrm>
          <a:ln>
            <a:solidFill>
              <a:schemeClr val="tx2">
                <a:lumMod val="60000"/>
                <a:lumOff val="40000"/>
              </a:schemeClr>
            </a:solidFill>
          </a:ln>
        </p:spPr>
        <p:txBody>
          <a:bodyPr>
            <a:normAutofit fontScale="90000"/>
          </a:bodyPr>
          <a:lstStyle/>
          <a:p>
            <a:r>
              <a:rPr lang="en-US" sz="2700" dirty="0" smtClean="0"/>
              <a:t>#3 no mistakes, just lessons cont’d         </a:t>
            </a:r>
            <a:r>
              <a:rPr lang="en-US" sz="4000" dirty="0" smtClean="0"/>
              <a:t>The Basic Lessons</a:t>
            </a:r>
            <a:endParaRPr lang="en-US" sz="4000" dirty="0"/>
          </a:p>
        </p:txBody>
      </p:sp>
      <p:sp>
        <p:nvSpPr>
          <p:cNvPr id="3" name="Content Placeholder 2"/>
          <p:cNvSpPr>
            <a:spLocks noGrp="1"/>
          </p:cNvSpPr>
          <p:nvPr>
            <p:ph idx="1"/>
          </p:nvPr>
        </p:nvSpPr>
        <p:spPr>
          <a:xfrm>
            <a:off x="457200" y="1200151"/>
            <a:ext cx="8229600" cy="2118782"/>
          </a:xfrm>
        </p:spPr>
        <p:txBody>
          <a:bodyPr>
            <a:normAutofit/>
          </a:bodyPr>
          <a:lstStyle/>
          <a:p>
            <a:r>
              <a:rPr lang="en-US" sz="2000" dirty="0"/>
              <a:t>To ease the process of </a:t>
            </a:r>
            <a:r>
              <a:rPr lang="en-US" sz="2000" dirty="0" smtClean="0"/>
              <a:t>learning, </a:t>
            </a:r>
            <a:r>
              <a:rPr lang="en-US" sz="2000" dirty="0" smtClean="0"/>
              <a:t>we </a:t>
            </a:r>
            <a:r>
              <a:rPr lang="en-US" sz="2000" dirty="0"/>
              <a:t>will want to learn the basic lessons of compassion, forgiveness, ethics, </a:t>
            </a:r>
            <a:r>
              <a:rPr lang="en-US" sz="2000" dirty="0" smtClean="0"/>
              <a:t>and </a:t>
            </a:r>
            <a:r>
              <a:rPr lang="en-US" sz="2000" dirty="0"/>
              <a:t>ultimately humor. </a:t>
            </a:r>
            <a:r>
              <a:rPr lang="en-US" sz="2000" dirty="0" smtClean="0"/>
              <a:t>.. </a:t>
            </a:r>
            <a:r>
              <a:rPr lang="en-US" sz="2000" dirty="0"/>
              <a:t>all needed to turn mistakes into valuable learning opportunities.</a:t>
            </a:r>
          </a:p>
          <a:p>
            <a:r>
              <a:rPr lang="en-US" sz="2000" dirty="0" smtClean="0"/>
              <a:t>Compassion </a:t>
            </a:r>
            <a:r>
              <a:rPr lang="en-US" sz="2000" dirty="0"/>
              <a:t>– allows us to connect with others  … and set </a:t>
            </a:r>
            <a:r>
              <a:rPr lang="en-US" sz="2000" dirty="0" smtClean="0"/>
              <a:t>aside </a:t>
            </a:r>
            <a:r>
              <a:rPr lang="en-US" sz="2000" dirty="0"/>
              <a:t>judging others  .. We then  are able to move judgment from our heads … to our hearts .. </a:t>
            </a:r>
            <a:r>
              <a:rPr lang="en-US" sz="2000" dirty="0" smtClean="0"/>
              <a:t>                        </a:t>
            </a:r>
            <a:r>
              <a:rPr lang="en-US" sz="2000" dirty="0" err="1" smtClean="0"/>
              <a:t>becky</a:t>
            </a:r>
            <a:endParaRPr lang="en-US" sz="2000" dirty="0"/>
          </a:p>
          <a:p>
            <a:endParaRPr lang="en-US" sz="2000" dirty="0"/>
          </a:p>
        </p:txBody>
      </p:sp>
      <p:pic>
        <p:nvPicPr>
          <p:cNvPr id="4" name="Picture 3"/>
          <p:cNvPicPr>
            <a:picLocks noChangeAspect="1"/>
          </p:cNvPicPr>
          <p:nvPr/>
        </p:nvPicPr>
        <p:blipFill>
          <a:blip r:embed="rId2"/>
          <a:stretch>
            <a:fillRect/>
          </a:stretch>
        </p:blipFill>
        <p:spPr>
          <a:xfrm>
            <a:off x="5147733" y="2935921"/>
            <a:ext cx="3708400" cy="1952672"/>
          </a:xfrm>
          <a:prstGeom prst="rect">
            <a:avLst/>
          </a:prstGeom>
        </p:spPr>
      </p:pic>
      <p:sp>
        <p:nvSpPr>
          <p:cNvPr id="5" name="Rectangle 4"/>
          <p:cNvSpPr/>
          <p:nvPr/>
        </p:nvSpPr>
        <p:spPr>
          <a:xfrm>
            <a:off x="186266" y="3318933"/>
            <a:ext cx="4792133" cy="1569660"/>
          </a:xfrm>
          <a:prstGeom prst="rect">
            <a:avLst/>
          </a:prstGeom>
          <a:ln>
            <a:solidFill>
              <a:schemeClr val="tx2">
                <a:lumMod val="60000"/>
                <a:lumOff val="40000"/>
              </a:schemeClr>
            </a:solidFill>
          </a:ln>
        </p:spPr>
        <p:txBody>
          <a:bodyPr wrap="square">
            <a:spAutoFit/>
          </a:bodyPr>
          <a:lstStyle/>
          <a:p>
            <a:r>
              <a:rPr lang="en-US" sz="2400" dirty="0"/>
              <a:t>“There are no mistakes, no coincidences. All events are blessings given to us to learn </a:t>
            </a:r>
            <a:r>
              <a:rPr lang="en-US" sz="2400" dirty="0" smtClean="0"/>
              <a:t>from</a:t>
            </a:r>
            <a:r>
              <a:rPr lang="en-US" sz="2400" dirty="0" smtClean="0"/>
              <a:t>.”</a:t>
            </a:r>
            <a:endParaRPr lang="en-US" sz="2400" dirty="0"/>
          </a:p>
          <a:p>
            <a:pPr lvl="1"/>
            <a:r>
              <a:rPr lang="en-US" sz="2400" dirty="0"/>
              <a:t>Elisabeth </a:t>
            </a:r>
            <a:r>
              <a:rPr lang="en-US" sz="2400" dirty="0" err="1"/>
              <a:t>Kubler</a:t>
            </a:r>
            <a:r>
              <a:rPr lang="en-US" sz="2400" dirty="0"/>
              <a:t>-Ross</a:t>
            </a:r>
          </a:p>
        </p:txBody>
      </p:sp>
    </p:spTree>
    <p:extLst>
      <p:ext uri="{BB962C8B-B14F-4D97-AF65-F5344CB8AC3E}">
        <p14:creationId xmlns:p14="http://schemas.microsoft.com/office/powerpoint/2010/main" val="23140544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u="sng" dirty="0"/>
              <a:t>Rule 4</a:t>
            </a:r>
            <a:r>
              <a:rPr lang="en-US" sz="3200" dirty="0"/>
              <a:t>  -- A lesson is repeated until it is </a:t>
            </a:r>
            <a:r>
              <a:rPr lang="en-US" sz="3200" dirty="0" smtClean="0"/>
              <a:t>learned</a:t>
            </a:r>
            <a:endParaRPr lang="en-US" sz="3200" dirty="0"/>
          </a:p>
        </p:txBody>
      </p:sp>
      <p:sp>
        <p:nvSpPr>
          <p:cNvPr id="3" name="Content Placeholder 2"/>
          <p:cNvSpPr>
            <a:spLocks noGrp="1"/>
          </p:cNvSpPr>
          <p:nvPr>
            <p:ph idx="1"/>
          </p:nvPr>
        </p:nvSpPr>
        <p:spPr>
          <a:xfrm>
            <a:off x="457200" y="1063229"/>
            <a:ext cx="8229600" cy="1527571"/>
          </a:xfrm>
        </p:spPr>
        <p:txBody>
          <a:bodyPr>
            <a:normAutofit/>
          </a:bodyPr>
          <a:lstStyle/>
          <a:p>
            <a:r>
              <a:rPr lang="en-US" sz="2000" dirty="0" smtClean="0"/>
              <a:t>We often find ourselves in similar difficult situations over and over in our lives</a:t>
            </a:r>
            <a:r>
              <a:rPr lang="mr-IN" sz="2000" dirty="0" smtClean="0"/>
              <a:t>…</a:t>
            </a:r>
            <a:r>
              <a:rPr lang="en-US" sz="2000" dirty="0" smtClean="0"/>
              <a:t>  break-down in relationship, etc.                         </a:t>
            </a:r>
          </a:p>
          <a:p>
            <a:r>
              <a:rPr lang="en-US" sz="2000" dirty="0"/>
              <a:t>S</a:t>
            </a:r>
            <a:r>
              <a:rPr lang="en-US" sz="2000" dirty="0" smtClean="0"/>
              <a:t>omething within us keeps drawing us to the same kind of person or issue, painful though that situation or relationship may be.</a:t>
            </a:r>
          </a:p>
        </p:txBody>
      </p:sp>
      <p:pic>
        <p:nvPicPr>
          <p:cNvPr id="4" name="Picture 3"/>
          <p:cNvPicPr>
            <a:picLocks noChangeAspect="1"/>
          </p:cNvPicPr>
          <p:nvPr/>
        </p:nvPicPr>
        <p:blipFill>
          <a:blip r:embed="rId2"/>
          <a:stretch>
            <a:fillRect/>
          </a:stretch>
        </p:blipFill>
        <p:spPr>
          <a:xfrm>
            <a:off x="5884334" y="2590800"/>
            <a:ext cx="3113616" cy="2374901"/>
          </a:xfrm>
          <a:prstGeom prst="rect">
            <a:avLst/>
          </a:prstGeom>
          <a:ln>
            <a:solidFill>
              <a:schemeClr val="accent5">
                <a:lumMod val="75000"/>
              </a:schemeClr>
            </a:solidFill>
          </a:ln>
        </p:spPr>
      </p:pic>
      <p:sp>
        <p:nvSpPr>
          <p:cNvPr id="5" name="Rectangle 4"/>
          <p:cNvSpPr/>
          <p:nvPr/>
        </p:nvSpPr>
        <p:spPr>
          <a:xfrm>
            <a:off x="457199" y="2590800"/>
            <a:ext cx="5249333" cy="2246769"/>
          </a:xfrm>
          <a:prstGeom prst="rect">
            <a:avLst/>
          </a:prstGeom>
        </p:spPr>
        <p:txBody>
          <a:bodyPr wrap="square">
            <a:spAutoFit/>
          </a:bodyPr>
          <a:lstStyle/>
          <a:p>
            <a:r>
              <a:rPr lang="en-US" sz="2000" dirty="0" smtClean="0"/>
              <a:t>	The </a:t>
            </a:r>
            <a:r>
              <a:rPr lang="en-US" sz="2000" dirty="0"/>
              <a:t>challenge is to identify and  release the patterns that we are repeating. .. No easy task.. Because it means</a:t>
            </a:r>
            <a:r>
              <a:rPr lang="mr-IN" sz="2000" dirty="0"/>
              <a:t>…</a:t>
            </a:r>
            <a:r>
              <a:rPr lang="en-US" sz="2000" dirty="0"/>
              <a:t> we have to change.</a:t>
            </a:r>
          </a:p>
          <a:p>
            <a:r>
              <a:rPr lang="en-US" sz="2000" dirty="0" smtClean="0"/>
              <a:t>	We </a:t>
            </a:r>
            <a:r>
              <a:rPr lang="en-US" sz="2000" dirty="0"/>
              <a:t>grooved our behavior a long time ago as a way to protect ourselves.</a:t>
            </a:r>
          </a:p>
          <a:p>
            <a:r>
              <a:rPr lang="en-US" sz="2000" dirty="0" smtClean="0"/>
              <a:t>	Forces </a:t>
            </a:r>
            <a:r>
              <a:rPr lang="en-US" sz="2000" dirty="0"/>
              <a:t>us to admit that the way we have been doing things isn’t </a:t>
            </a:r>
            <a:r>
              <a:rPr lang="en-US" sz="2000" dirty="0" smtClean="0"/>
              <a:t>working.           </a:t>
            </a:r>
            <a:r>
              <a:rPr lang="en-US" dirty="0" smtClean="0"/>
              <a:t>barb</a:t>
            </a:r>
            <a:endParaRPr lang="en-US" dirty="0"/>
          </a:p>
        </p:txBody>
      </p:sp>
    </p:spTree>
    <p:extLst>
      <p:ext uri="{BB962C8B-B14F-4D97-AF65-F5344CB8AC3E}">
        <p14:creationId xmlns:p14="http://schemas.microsoft.com/office/powerpoint/2010/main" val="28418384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0891" r="-10891"/>
          <a:stretch>
            <a:fillRect/>
          </a:stretch>
        </p:blipFill>
        <p:spPr>
          <a:xfrm>
            <a:off x="660400" y="440268"/>
            <a:ext cx="8229600" cy="4572000"/>
          </a:xfrm>
        </p:spPr>
      </p:pic>
    </p:spTree>
    <p:extLst>
      <p:ext uri="{BB962C8B-B14F-4D97-AF65-F5344CB8AC3E}">
        <p14:creationId xmlns:p14="http://schemas.microsoft.com/office/powerpoint/2010/main" val="6220062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66" y="205979"/>
            <a:ext cx="7501467" cy="1047088"/>
          </a:xfrm>
          <a:ln>
            <a:solidFill>
              <a:schemeClr val="accent5">
                <a:lumMod val="75000"/>
              </a:schemeClr>
            </a:solidFill>
          </a:ln>
        </p:spPr>
        <p:txBody>
          <a:bodyPr>
            <a:normAutofit fontScale="90000"/>
          </a:bodyPr>
          <a:lstStyle/>
          <a:p>
            <a:r>
              <a:rPr lang="en-US" sz="2700" dirty="0" smtClean="0"/>
              <a:t>Rule 4 Lessons repeat </a:t>
            </a:r>
            <a:r>
              <a:rPr lang="en-US" sz="2700" dirty="0" err="1" smtClean="0"/>
              <a:t>til</a:t>
            </a:r>
            <a:r>
              <a:rPr lang="en-US" sz="2700" dirty="0" smtClean="0"/>
              <a:t> learned </a:t>
            </a:r>
            <a:r>
              <a:rPr lang="mr-IN" sz="3200" dirty="0" smtClean="0"/>
              <a:t>–</a:t>
            </a:r>
            <a:r>
              <a:rPr lang="en-US" sz="3200" dirty="0" smtClean="0"/>
              <a:t/>
            </a:r>
            <a:br>
              <a:rPr lang="en-US" sz="3200" dirty="0" smtClean="0"/>
            </a:br>
            <a:r>
              <a:rPr lang="en-US" sz="3200" dirty="0" smtClean="0"/>
              <a:t> 6 Steps to Executing Change in Our Lives</a:t>
            </a:r>
            <a:endParaRPr lang="en-US" sz="3200" dirty="0"/>
          </a:p>
        </p:txBody>
      </p:sp>
      <p:sp>
        <p:nvSpPr>
          <p:cNvPr id="3" name="Content Placeholder 2"/>
          <p:cNvSpPr>
            <a:spLocks noGrp="1"/>
          </p:cNvSpPr>
          <p:nvPr>
            <p:ph idx="1"/>
          </p:nvPr>
        </p:nvSpPr>
        <p:spPr>
          <a:xfrm>
            <a:off x="457200" y="1471084"/>
            <a:ext cx="8229600" cy="3394472"/>
          </a:xfrm>
        </p:spPr>
        <p:txBody>
          <a:bodyPr>
            <a:normAutofit/>
          </a:bodyPr>
          <a:lstStyle/>
          <a:p>
            <a:pPr marL="457200" indent="-457200">
              <a:buAutoNum type="arabicPeriod"/>
            </a:pPr>
            <a:r>
              <a:rPr lang="en-US" sz="2400" dirty="0" smtClean="0"/>
              <a:t>Awareness </a:t>
            </a:r>
            <a:r>
              <a:rPr lang="mr-IN" sz="2400" dirty="0" smtClean="0"/>
              <a:t>–</a:t>
            </a:r>
            <a:r>
              <a:rPr lang="en-US" sz="2400" dirty="0" smtClean="0"/>
              <a:t> becoming conscious of the pattern or issue</a:t>
            </a:r>
          </a:p>
          <a:p>
            <a:pPr marL="457200" indent="-457200">
              <a:buAutoNum type="arabicPeriod"/>
            </a:pPr>
            <a:r>
              <a:rPr lang="en-US" sz="2400" dirty="0" smtClean="0"/>
              <a:t>Acknowledgement </a:t>
            </a:r>
            <a:r>
              <a:rPr lang="mr-IN" sz="2400" dirty="0" smtClean="0"/>
              <a:t>–</a:t>
            </a:r>
            <a:r>
              <a:rPr lang="en-US" sz="2400" dirty="0" smtClean="0"/>
              <a:t> admitting we need to release the pattern</a:t>
            </a:r>
          </a:p>
          <a:p>
            <a:pPr marL="457200" indent="-457200">
              <a:buAutoNum type="arabicPeriod"/>
            </a:pPr>
            <a:r>
              <a:rPr lang="en-US" sz="2400" dirty="0" smtClean="0"/>
              <a:t>Choice </a:t>
            </a:r>
            <a:r>
              <a:rPr lang="mr-IN" sz="2400" dirty="0" smtClean="0"/>
              <a:t>–</a:t>
            </a:r>
            <a:r>
              <a:rPr lang="en-US" sz="2400" dirty="0" smtClean="0"/>
              <a:t> actively selecting to release the pattern</a:t>
            </a:r>
          </a:p>
          <a:p>
            <a:pPr marL="457200" indent="-457200">
              <a:buAutoNum type="arabicPeriod"/>
            </a:pPr>
            <a:r>
              <a:rPr lang="en-US" sz="2400" dirty="0" smtClean="0"/>
              <a:t>Strategy </a:t>
            </a:r>
            <a:r>
              <a:rPr lang="mr-IN" sz="2400" dirty="0" smtClean="0"/>
              <a:t>–</a:t>
            </a:r>
            <a:r>
              <a:rPr lang="en-US" sz="2400" dirty="0" smtClean="0"/>
              <a:t> Creating a realistic plan</a:t>
            </a:r>
          </a:p>
          <a:p>
            <a:pPr marL="457200" indent="-457200">
              <a:buAutoNum type="arabicPeriod"/>
            </a:pPr>
            <a:r>
              <a:rPr lang="en-US" sz="2400" dirty="0" smtClean="0"/>
              <a:t>Commitment </a:t>
            </a:r>
            <a:r>
              <a:rPr lang="mr-IN" sz="2400" dirty="0" smtClean="0"/>
              <a:t>–</a:t>
            </a:r>
            <a:r>
              <a:rPr lang="en-US" sz="2400" dirty="0" smtClean="0"/>
              <a:t> to take action</a:t>
            </a:r>
          </a:p>
          <a:p>
            <a:pPr marL="457200" indent="-457200">
              <a:buAutoNum type="arabicPeriod"/>
            </a:pPr>
            <a:r>
              <a:rPr lang="en-US" sz="2400" dirty="0" smtClean="0"/>
              <a:t>Celebration </a:t>
            </a:r>
            <a:r>
              <a:rPr lang="mr-IN" sz="2400" dirty="0" smtClean="0"/>
              <a:t>–</a:t>
            </a:r>
            <a:r>
              <a:rPr lang="en-US" sz="2400" dirty="0" smtClean="0"/>
              <a:t> for succeeding    barb</a:t>
            </a:r>
            <a:endParaRPr lang="en-US" sz="2400" dirty="0"/>
          </a:p>
        </p:txBody>
      </p:sp>
      <p:pic>
        <p:nvPicPr>
          <p:cNvPr id="4" name="Picture 3"/>
          <p:cNvPicPr>
            <a:picLocks noChangeAspect="1"/>
          </p:cNvPicPr>
          <p:nvPr/>
        </p:nvPicPr>
        <p:blipFill>
          <a:blip r:embed="rId2"/>
          <a:stretch>
            <a:fillRect/>
          </a:stretch>
        </p:blipFill>
        <p:spPr>
          <a:xfrm>
            <a:off x="5757333" y="3333770"/>
            <a:ext cx="3386666" cy="1674264"/>
          </a:xfrm>
          <a:prstGeom prst="rect">
            <a:avLst/>
          </a:prstGeom>
        </p:spPr>
      </p:pic>
    </p:spTree>
    <p:extLst>
      <p:ext uri="{BB962C8B-B14F-4D97-AF65-F5344CB8AC3E}">
        <p14:creationId xmlns:p14="http://schemas.microsoft.com/office/powerpoint/2010/main" val="14462969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71221" r="-71221"/>
          <a:stretch>
            <a:fillRect/>
          </a:stretch>
        </p:blipFill>
        <p:spPr>
          <a:xfrm>
            <a:off x="287866" y="355600"/>
            <a:ext cx="8229600" cy="4114800"/>
          </a:xfrm>
        </p:spPr>
      </p:pic>
    </p:spTree>
    <p:extLst>
      <p:ext uri="{BB962C8B-B14F-4D97-AF65-F5344CB8AC3E}">
        <p14:creationId xmlns:p14="http://schemas.microsoft.com/office/powerpoint/2010/main" val="35446967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600" y="205979"/>
            <a:ext cx="5926667" cy="1182554"/>
          </a:xfrm>
          <a:ln>
            <a:solidFill>
              <a:schemeClr val="tx2">
                <a:lumMod val="60000"/>
                <a:lumOff val="40000"/>
              </a:schemeClr>
            </a:solidFill>
          </a:ln>
        </p:spPr>
        <p:txBody>
          <a:bodyPr>
            <a:normAutofit/>
          </a:bodyPr>
          <a:lstStyle/>
          <a:p>
            <a:r>
              <a:rPr lang="en-US" sz="2800" dirty="0" smtClean="0"/>
              <a:t>Examples of patterns that might be repeating until lesson is learned</a:t>
            </a:r>
            <a:endParaRPr lang="en-US" sz="2800" dirty="0"/>
          </a:p>
        </p:txBody>
      </p:sp>
      <p:sp>
        <p:nvSpPr>
          <p:cNvPr id="3" name="Content Placeholder 2"/>
          <p:cNvSpPr>
            <a:spLocks noGrp="1"/>
          </p:cNvSpPr>
          <p:nvPr>
            <p:ph idx="1"/>
          </p:nvPr>
        </p:nvSpPr>
        <p:spPr>
          <a:xfrm>
            <a:off x="457200" y="1388533"/>
            <a:ext cx="8229600" cy="2370667"/>
          </a:xfrm>
        </p:spPr>
        <p:txBody>
          <a:bodyPr>
            <a:normAutofit/>
          </a:bodyPr>
          <a:lstStyle/>
          <a:p>
            <a:r>
              <a:rPr lang="en-US" sz="2000" dirty="0" smtClean="0"/>
              <a:t>Reoccurring arguments </a:t>
            </a:r>
            <a:r>
              <a:rPr lang="mr-IN" sz="2000" dirty="0" smtClean="0"/>
              <a:t>…</a:t>
            </a:r>
            <a:r>
              <a:rPr lang="en-US" sz="2000" dirty="0" smtClean="0"/>
              <a:t> with spouses, family members, </a:t>
            </a:r>
            <a:r>
              <a:rPr lang="en-US" sz="2000" dirty="0" smtClean="0"/>
              <a:t>“</a:t>
            </a:r>
            <a:r>
              <a:rPr lang="en-US" sz="2000" dirty="0" smtClean="0"/>
              <a:t>that annoying brother-in-law”,, </a:t>
            </a:r>
            <a:r>
              <a:rPr lang="en-US" sz="2000" dirty="0" err="1" smtClean="0"/>
              <a:t>etc</a:t>
            </a:r>
            <a:endParaRPr lang="en-US" sz="2000" dirty="0" smtClean="0"/>
          </a:p>
          <a:p>
            <a:r>
              <a:rPr lang="en-US" sz="2000" dirty="0" smtClean="0"/>
              <a:t>Lisa </a:t>
            </a:r>
            <a:r>
              <a:rPr lang="mr-IN" sz="2000" dirty="0" smtClean="0"/>
              <a:t>–</a:t>
            </a:r>
            <a:r>
              <a:rPr lang="en-US" sz="2000" dirty="0" smtClean="0"/>
              <a:t> managing time .. Frustration </a:t>
            </a:r>
            <a:r>
              <a:rPr lang="mr-IN" sz="2000" dirty="0" smtClean="0"/>
              <a:t>…</a:t>
            </a:r>
            <a:r>
              <a:rPr lang="en-US" sz="2000" dirty="0" smtClean="0"/>
              <a:t> over and over</a:t>
            </a:r>
          </a:p>
          <a:p>
            <a:r>
              <a:rPr lang="en-US" sz="2000" dirty="0" smtClean="0"/>
              <a:t>Repeatedly inviting people to our business teams who have little or no communication skills, people skills, confidence,  or other talents for our business model .</a:t>
            </a:r>
          </a:p>
        </p:txBody>
      </p:sp>
      <p:pic>
        <p:nvPicPr>
          <p:cNvPr id="4" name="Picture 3"/>
          <p:cNvPicPr>
            <a:picLocks noChangeAspect="1"/>
          </p:cNvPicPr>
          <p:nvPr/>
        </p:nvPicPr>
        <p:blipFill>
          <a:blip r:embed="rId2"/>
          <a:stretch>
            <a:fillRect/>
          </a:stretch>
        </p:blipFill>
        <p:spPr>
          <a:xfrm>
            <a:off x="3081867" y="3251200"/>
            <a:ext cx="4368800" cy="1813810"/>
          </a:xfrm>
          <a:prstGeom prst="rect">
            <a:avLst/>
          </a:prstGeom>
        </p:spPr>
      </p:pic>
    </p:spTree>
    <p:extLst>
      <p:ext uri="{BB962C8B-B14F-4D97-AF65-F5344CB8AC3E}">
        <p14:creationId xmlns:p14="http://schemas.microsoft.com/office/powerpoint/2010/main" val="307550765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666" y="443045"/>
            <a:ext cx="5892800" cy="2706555"/>
          </a:xfrm>
        </p:spPr>
        <p:txBody>
          <a:bodyPr>
            <a:normAutofit/>
          </a:bodyPr>
          <a:lstStyle/>
          <a:p>
            <a:r>
              <a:rPr lang="en-US" sz="2400" dirty="0" smtClean="0"/>
              <a:t>#4 </a:t>
            </a:r>
            <a:r>
              <a:rPr lang="mr-IN" sz="2400" dirty="0" smtClean="0"/>
              <a:t>–</a:t>
            </a:r>
            <a:r>
              <a:rPr lang="en-US" sz="2400" dirty="0" smtClean="0"/>
              <a:t>Lessons repeat </a:t>
            </a:r>
            <a:r>
              <a:rPr lang="en-US" sz="2400" dirty="0" err="1" smtClean="0"/>
              <a:t>til</a:t>
            </a:r>
            <a:r>
              <a:rPr lang="en-US" sz="2400" dirty="0" smtClean="0"/>
              <a:t> learned</a:t>
            </a:r>
            <a:br>
              <a:rPr lang="en-US" sz="2400" dirty="0" smtClean="0"/>
            </a:br>
            <a:r>
              <a:rPr lang="en-US" sz="2400" dirty="0" smtClean="0"/>
              <a:t/>
            </a:r>
            <a:br>
              <a:rPr lang="en-US" sz="2400" dirty="0" smtClean="0"/>
            </a:br>
            <a:r>
              <a:rPr lang="en-US" sz="2800" dirty="0" smtClean="0"/>
              <a:t>Everything we attract into our life </a:t>
            </a:r>
            <a:r>
              <a:rPr lang="mr-IN" sz="2800" dirty="0" smtClean="0"/>
              <a:t>…</a:t>
            </a:r>
            <a:r>
              <a:rPr lang="en-US" sz="2800" dirty="0"/>
              <a:t> </a:t>
            </a:r>
            <a:r>
              <a:rPr lang="en-US" sz="2800" dirty="0" smtClean="0"/>
              <a:t>	</a:t>
            </a:r>
            <a:r>
              <a:rPr lang="en-US" sz="2800" dirty="0" smtClean="0"/>
              <a:t/>
            </a:r>
            <a:br>
              <a:rPr lang="en-US" sz="2800" dirty="0" smtClean="0"/>
            </a:br>
            <a:r>
              <a:rPr lang="en-US" sz="2800" dirty="0" smtClean="0"/>
              <a:t>is </a:t>
            </a:r>
            <a:r>
              <a:rPr lang="en-US" sz="2800" dirty="0" smtClean="0"/>
              <a:t>coming to us because of something we are projecting into the world</a:t>
            </a:r>
            <a:r>
              <a:rPr lang="mr-IN" sz="2800" dirty="0" smtClean="0"/>
              <a:t>…</a:t>
            </a:r>
            <a:endParaRPr lang="en-US" sz="2800" dirty="0"/>
          </a:p>
        </p:txBody>
      </p:sp>
      <p:sp>
        <p:nvSpPr>
          <p:cNvPr id="3" name="Content Placeholder 2"/>
          <p:cNvSpPr>
            <a:spLocks noGrp="1"/>
          </p:cNvSpPr>
          <p:nvPr>
            <p:ph idx="1"/>
          </p:nvPr>
        </p:nvSpPr>
        <p:spPr>
          <a:xfrm>
            <a:off x="863600" y="3488267"/>
            <a:ext cx="4707467" cy="1286932"/>
          </a:xfrm>
        </p:spPr>
        <p:txBody>
          <a:bodyPr>
            <a:normAutofit lnSpcReduction="10000"/>
          </a:bodyPr>
          <a:lstStyle/>
          <a:p>
            <a:pPr marL="0" indent="0" algn="ctr">
              <a:buNone/>
            </a:pPr>
            <a:r>
              <a:rPr lang="en-US" sz="2800" dirty="0" smtClean="0"/>
              <a:t>We are, therefore, responsible for drawing to us </a:t>
            </a:r>
            <a:r>
              <a:rPr lang="mr-IN" sz="2800" dirty="0" smtClean="0"/>
              <a:t>…</a:t>
            </a:r>
            <a:r>
              <a:rPr lang="en-US" sz="2800" dirty="0" smtClean="0"/>
              <a:t> all of our circumstances.      barb</a:t>
            </a:r>
            <a:endParaRPr lang="en-US" sz="2800" dirty="0"/>
          </a:p>
        </p:txBody>
      </p:sp>
      <p:pic>
        <p:nvPicPr>
          <p:cNvPr id="4" name="Picture 3"/>
          <p:cNvPicPr>
            <a:picLocks noChangeAspect="1"/>
          </p:cNvPicPr>
          <p:nvPr/>
        </p:nvPicPr>
        <p:blipFill>
          <a:blip r:embed="rId2"/>
          <a:stretch>
            <a:fillRect/>
          </a:stretch>
        </p:blipFill>
        <p:spPr>
          <a:xfrm>
            <a:off x="6350000" y="621901"/>
            <a:ext cx="2556933" cy="3509832"/>
          </a:xfrm>
          <a:prstGeom prst="rect">
            <a:avLst/>
          </a:prstGeom>
        </p:spPr>
      </p:pic>
    </p:spTree>
    <p:extLst>
      <p:ext uri="{BB962C8B-B14F-4D97-AF65-F5344CB8AC3E}">
        <p14:creationId xmlns:p14="http://schemas.microsoft.com/office/powerpoint/2010/main" val="212244954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14153" r="-114153"/>
          <a:stretch>
            <a:fillRect/>
          </a:stretch>
        </p:blipFill>
        <p:spPr>
          <a:xfrm>
            <a:off x="0" y="186267"/>
            <a:ext cx="12937066" cy="4707466"/>
          </a:xfrm>
        </p:spPr>
      </p:pic>
      <p:pic>
        <p:nvPicPr>
          <p:cNvPr id="2" name="Picture 1"/>
          <p:cNvPicPr>
            <a:picLocks noChangeAspect="1"/>
          </p:cNvPicPr>
          <p:nvPr/>
        </p:nvPicPr>
        <p:blipFill>
          <a:blip r:embed="rId3"/>
          <a:stretch>
            <a:fillRect/>
          </a:stretch>
        </p:blipFill>
        <p:spPr>
          <a:xfrm>
            <a:off x="321733" y="159944"/>
            <a:ext cx="3809173" cy="4797289"/>
          </a:xfrm>
          <a:prstGeom prst="rect">
            <a:avLst/>
          </a:prstGeom>
        </p:spPr>
      </p:pic>
    </p:spTree>
    <p:extLst>
      <p:ext uri="{BB962C8B-B14F-4D97-AF65-F5344CB8AC3E}">
        <p14:creationId xmlns:p14="http://schemas.microsoft.com/office/powerpoint/2010/main" val="3822212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u="sng" dirty="0"/>
              <a:t>Rule 5 </a:t>
            </a:r>
            <a:r>
              <a:rPr lang="en-US" sz="3200" dirty="0"/>
              <a:t> -- Learning does not end .. </a:t>
            </a:r>
            <a:r>
              <a:rPr lang="en-US" sz="3200" dirty="0" smtClean="0"/>
              <a:t>ever</a:t>
            </a:r>
            <a:endParaRPr lang="en-US" sz="3200" dirty="0"/>
          </a:p>
        </p:txBody>
      </p:sp>
      <p:sp>
        <p:nvSpPr>
          <p:cNvPr id="3" name="Content Placeholder 2"/>
          <p:cNvSpPr>
            <a:spLocks noGrp="1"/>
          </p:cNvSpPr>
          <p:nvPr>
            <p:ph idx="1"/>
          </p:nvPr>
        </p:nvSpPr>
        <p:spPr>
          <a:xfrm>
            <a:off x="728134" y="1063229"/>
            <a:ext cx="8229600" cy="2288116"/>
          </a:xfrm>
        </p:spPr>
        <p:txBody>
          <a:bodyPr>
            <a:normAutofit/>
          </a:bodyPr>
          <a:lstStyle/>
          <a:p>
            <a:r>
              <a:rPr lang="en-US" sz="2000" dirty="0" smtClean="0"/>
              <a:t>As soon as we figure out how to be a good parent, the children leave home and we are faced with the lesson of letting go.</a:t>
            </a:r>
          </a:p>
          <a:p>
            <a:r>
              <a:rPr lang="en-US" sz="2000" dirty="0" smtClean="0"/>
              <a:t>Just when we learn how to develop one Director, we are faced with a distributor with a different personality and circumstance. </a:t>
            </a:r>
          </a:p>
          <a:p>
            <a:r>
              <a:rPr lang="en-US" sz="2000" dirty="0" smtClean="0"/>
              <a:t>The world is constantly changing and if we want to continue to grow </a:t>
            </a:r>
            <a:r>
              <a:rPr lang="mr-IN" sz="2000" dirty="0" smtClean="0"/>
              <a:t>…</a:t>
            </a:r>
            <a:r>
              <a:rPr lang="en-US" sz="2000" dirty="0" smtClean="0"/>
              <a:t> there will be continual lessons to learn.                    </a:t>
            </a:r>
            <a:r>
              <a:rPr lang="en-US" sz="2000" dirty="0" err="1" smtClean="0"/>
              <a:t>becky</a:t>
            </a:r>
            <a:endParaRPr lang="en-US" sz="2000" dirty="0"/>
          </a:p>
        </p:txBody>
      </p:sp>
      <p:sp>
        <p:nvSpPr>
          <p:cNvPr id="4" name="TextBox 3"/>
          <p:cNvSpPr txBox="1"/>
          <p:nvPr/>
        </p:nvSpPr>
        <p:spPr>
          <a:xfrm>
            <a:off x="2032000" y="3657600"/>
            <a:ext cx="6553200" cy="830997"/>
          </a:xfrm>
          <a:prstGeom prst="rect">
            <a:avLst/>
          </a:prstGeom>
          <a:noFill/>
          <a:ln>
            <a:solidFill>
              <a:schemeClr val="accent3">
                <a:lumMod val="50000"/>
              </a:schemeClr>
            </a:solidFill>
          </a:ln>
        </p:spPr>
        <p:txBody>
          <a:bodyPr wrap="square" rtlCol="0">
            <a:spAutoFit/>
          </a:bodyPr>
          <a:lstStyle/>
          <a:p>
            <a:pPr algn="ctr"/>
            <a:r>
              <a:rPr lang="en-US" sz="2400" dirty="0" smtClean="0"/>
              <a:t>We want to learn the lessons of surrender, commitment, humility and flexibility.</a:t>
            </a:r>
            <a:endParaRPr lang="en-US" sz="2400" dirty="0"/>
          </a:p>
        </p:txBody>
      </p:sp>
      <p:pic>
        <p:nvPicPr>
          <p:cNvPr id="5" name="Picture 4"/>
          <p:cNvPicPr>
            <a:picLocks noChangeAspect="1"/>
          </p:cNvPicPr>
          <p:nvPr/>
        </p:nvPicPr>
        <p:blipFill>
          <a:blip r:embed="rId2"/>
          <a:stretch>
            <a:fillRect/>
          </a:stretch>
        </p:blipFill>
        <p:spPr>
          <a:xfrm>
            <a:off x="0" y="3111500"/>
            <a:ext cx="2032000" cy="2032000"/>
          </a:xfrm>
          <a:prstGeom prst="rect">
            <a:avLst/>
          </a:prstGeom>
        </p:spPr>
      </p:pic>
    </p:spTree>
    <p:extLst>
      <p:ext uri="{BB962C8B-B14F-4D97-AF65-F5344CB8AC3E}">
        <p14:creationId xmlns:p14="http://schemas.microsoft.com/office/powerpoint/2010/main" val="36670932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818358"/>
            <a:ext cx="6891867" cy="1334954"/>
          </a:xfrm>
        </p:spPr>
        <p:txBody>
          <a:bodyPr>
            <a:normAutofit/>
          </a:bodyPr>
          <a:lstStyle/>
          <a:p>
            <a:pPr algn="l"/>
            <a:r>
              <a:rPr lang="en-US" sz="2800" dirty="0" smtClean="0"/>
              <a:t>Surrender </a:t>
            </a:r>
            <a:r>
              <a:rPr lang="mr-IN" sz="2800" dirty="0" smtClean="0"/>
              <a:t>–</a:t>
            </a:r>
            <a:r>
              <a:rPr lang="en-US" sz="2800" dirty="0" smtClean="0"/>
              <a:t> doesn’t obstruct our power </a:t>
            </a:r>
            <a:r>
              <a:rPr lang="mr-IN" sz="2800" dirty="0" smtClean="0"/>
              <a:t>…</a:t>
            </a:r>
            <a:r>
              <a:rPr lang="en-US" sz="2800" dirty="0" smtClean="0"/>
              <a:t>    			It enhances it.        </a:t>
            </a:r>
            <a:r>
              <a:rPr lang="en-US" sz="1800" dirty="0" smtClean="0"/>
              <a:t>Marianne Williamson</a:t>
            </a:r>
            <a:endParaRPr lang="en-US" sz="2800" dirty="0"/>
          </a:p>
        </p:txBody>
      </p:sp>
      <p:sp>
        <p:nvSpPr>
          <p:cNvPr id="3" name="Content Placeholder 2"/>
          <p:cNvSpPr>
            <a:spLocks noGrp="1"/>
          </p:cNvSpPr>
          <p:nvPr>
            <p:ph idx="1"/>
          </p:nvPr>
        </p:nvSpPr>
        <p:spPr>
          <a:xfrm>
            <a:off x="457199" y="1947333"/>
            <a:ext cx="5981701" cy="3064934"/>
          </a:xfrm>
        </p:spPr>
        <p:txBody>
          <a:bodyPr>
            <a:normAutofit/>
          </a:bodyPr>
          <a:lstStyle/>
          <a:p>
            <a:pPr marL="0" indent="0">
              <a:buNone/>
            </a:pPr>
            <a:endParaRPr lang="en-US" sz="2000" dirty="0" smtClean="0"/>
          </a:p>
          <a:p>
            <a:r>
              <a:rPr lang="en-US" sz="2000" dirty="0"/>
              <a:t>Surrender only signifies defeat in war. In life it signifies </a:t>
            </a:r>
            <a:r>
              <a:rPr lang="en-US" sz="2000" dirty="0" smtClean="0"/>
              <a:t>transcendence (going beyond ordinary limits, surpassing, exceeding).</a:t>
            </a:r>
            <a:endParaRPr lang="en-US" sz="2000" dirty="0"/>
          </a:p>
          <a:p>
            <a:r>
              <a:rPr lang="en-US" sz="2000" dirty="0"/>
              <a:t>We need to learn to surrender to those circumstances over which we never really had any control anyway</a:t>
            </a:r>
          </a:p>
          <a:p>
            <a:r>
              <a:rPr lang="en-US" sz="2000" dirty="0"/>
              <a:t>Life gets easier when we stop resisting and controlling </a:t>
            </a:r>
            <a:r>
              <a:rPr lang="en-US" sz="2000" dirty="0" smtClean="0"/>
              <a:t>it                         </a:t>
            </a:r>
            <a:r>
              <a:rPr lang="en-US" sz="2000" dirty="0" err="1" smtClean="0"/>
              <a:t>becky</a:t>
            </a:r>
            <a:endParaRPr lang="en-US" sz="2000" dirty="0"/>
          </a:p>
          <a:p>
            <a:endParaRPr lang="en-US" sz="2000" dirty="0"/>
          </a:p>
        </p:txBody>
      </p:sp>
      <p:pic>
        <p:nvPicPr>
          <p:cNvPr id="5" name="Picture 4"/>
          <p:cNvPicPr>
            <a:picLocks noChangeAspect="1"/>
          </p:cNvPicPr>
          <p:nvPr/>
        </p:nvPicPr>
        <p:blipFill>
          <a:blip r:embed="rId2"/>
          <a:stretch>
            <a:fillRect/>
          </a:stretch>
        </p:blipFill>
        <p:spPr>
          <a:xfrm>
            <a:off x="6721927" y="2099733"/>
            <a:ext cx="2295073" cy="2808815"/>
          </a:xfrm>
          <a:prstGeom prst="rect">
            <a:avLst/>
          </a:prstGeom>
        </p:spPr>
      </p:pic>
      <p:sp>
        <p:nvSpPr>
          <p:cNvPr id="6" name="TextBox 5"/>
          <p:cNvSpPr txBox="1"/>
          <p:nvPr/>
        </p:nvSpPr>
        <p:spPr>
          <a:xfrm>
            <a:off x="203199" y="230832"/>
            <a:ext cx="6078461" cy="461665"/>
          </a:xfrm>
          <a:prstGeom prst="rect">
            <a:avLst/>
          </a:prstGeom>
          <a:noFill/>
        </p:spPr>
        <p:txBody>
          <a:bodyPr wrap="square" rtlCol="0">
            <a:spAutoFit/>
          </a:bodyPr>
          <a:lstStyle/>
          <a:p>
            <a:r>
              <a:rPr lang="en-US" sz="2400" dirty="0" smtClean="0"/>
              <a:t>#5 Learning Never Ends</a:t>
            </a:r>
            <a:endParaRPr lang="en-US" sz="2400" dirty="0"/>
          </a:p>
        </p:txBody>
      </p:sp>
    </p:spTree>
    <p:extLst>
      <p:ext uri="{BB962C8B-B14F-4D97-AF65-F5344CB8AC3E}">
        <p14:creationId xmlns:p14="http://schemas.microsoft.com/office/powerpoint/2010/main" val="39226174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2997200" cy="674554"/>
          </a:xfrm>
        </p:spPr>
        <p:txBody>
          <a:bodyPr>
            <a:normAutofit/>
          </a:bodyPr>
          <a:lstStyle/>
          <a:p>
            <a:r>
              <a:rPr lang="en-US" sz="3200" dirty="0" smtClean="0"/>
              <a:t>Humility   </a:t>
            </a:r>
            <a:endParaRPr lang="en-US" sz="3200" dirty="0"/>
          </a:p>
        </p:txBody>
      </p:sp>
      <p:sp>
        <p:nvSpPr>
          <p:cNvPr id="3" name="Content Placeholder 2"/>
          <p:cNvSpPr>
            <a:spLocks noGrp="1"/>
          </p:cNvSpPr>
          <p:nvPr>
            <p:ph idx="1"/>
          </p:nvPr>
        </p:nvSpPr>
        <p:spPr>
          <a:xfrm>
            <a:off x="457201" y="880533"/>
            <a:ext cx="5587999" cy="814916"/>
          </a:xfrm>
        </p:spPr>
        <p:txBody>
          <a:bodyPr>
            <a:normAutofit/>
          </a:bodyPr>
          <a:lstStyle/>
          <a:p>
            <a:pPr marL="0" indent="0">
              <a:buNone/>
            </a:pPr>
            <a:r>
              <a:rPr lang="en-US" sz="2000" dirty="0" smtClean="0"/>
              <a:t>“And when you have reached the mountain top </a:t>
            </a:r>
            <a:r>
              <a:rPr lang="mr-IN" sz="2000" dirty="0" smtClean="0"/>
              <a:t>…</a:t>
            </a:r>
            <a:endParaRPr lang="en-US" sz="2000" dirty="0" smtClean="0"/>
          </a:p>
          <a:p>
            <a:pPr marL="0" indent="0">
              <a:buNone/>
            </a:pPr>
            <a:r>
              <a:rPr lang="en-US" sz="2000" dirty="0" smtClean="0"/>
              <a:t>THEN you shall begin to climb.”   </a:t>
            </a:r>
            <a:r>
              <a:rPr lang="en-US" sz="2000" dirty="0" err="1" smtClean="0"/>
              <a:t>Kahlil</a:t>
            </a:r>
            <a:r>
              <a:rPr lang="en-US" sz="2000" dirty="0" smtClean="0"/>
              <a:t> Gibran</a:t>
            </a:r>
            <a:endParaRPr lang="en-US" sz="2000" dirty="0"/>
          </a:p>
        </p:txBody>
      </p:sp>
      <p:sp>
        <p:nvSpPr>
          <p:cNvPr id="4" name="Rectangle 3"/>
          <p:cNvSpPr/>
          <p:nvPr/>
        </p:nvSpPr>
        <p:spPr>
          <a:xfrm>
            <a:off x="338667" y="1728117"/>
            <a:ext cx="5994400" cy="707886"/>
          </a:xfrm>
          <a:prstGeom prst="rect">
            <a:avLst/>
          </a:prstGeom>
        </p:spPr>
        <p:txBody>
          <a:bodyPr wrap="square">
            <a:spAutoFit/>
          </a:bodyPr>
          <a:lstStyle/>
          <a:p>
            <a:r>
              <a:rPr lang="en-US" sz="2000" dirty="0"/>
              <a:t>Humility is a lesson that stings, for along with is usually comes some kind of loss or downfall</a:t>
            </a:r>
          </a:p>
        </p:txBody>
      </p:sp>
      <p:sp>
        <p:nvSpPr>
          <p:cNvPr id="5" name="Rectangle 4"/>
          <p:cNvSpPr/>
          <p:nvPr/>
        </p:nvSpPr>
        <p:spPr>
          <a:xfrm>
            <a:off x="338667" y="2454464"/>
            <a:ext cx="8652934" cy="2369880"/>
          </a:xfrm>
          <a:prstGeom prst="rect">
            <a:avLst/>
          </a:prstGeom>
        </p:spPr>
        <p:txBody>
          <a:bodyPr wrap="square">
            <a:spAutoFit/>
          </a:bodyPr>
          <a:lstStyle/>
          <a:p>
            <a:r>
              <a:rPr lang="en-US" sz="2800" dirty="0" smtClean="0"/>
              <a:t>		Flexibility</a:t>
            </a:r>
            <a:endParaRPr lang="en-US" sz="2800" dirty="0"/>
          </a:p>
          <a:p>
            <a:pPr marL="342900" indent="-342900">
              <a:buFont typeface="Arial"/>
              <a:buChar char="•"/>
            </a:pPr>
            <a:r>
              <a:rPr lang="en-US" sz="2000" dirty="0" smtClean="0"/>
              <a:t> As </a:t>
            </a:r>
            <a:r>
              <a:rPr lang="en-US" sz="2000" dirty="0"/>
              <a:t>students of life, we </a:t>
            </a:r>
            <a:r>
              <a:rPr lang="en-US" sz="2000" dirty="0" smtClean="0"/>
              <a:t>want </a:t>
            </a:r>
            <a:r>
              <a:rPr lang="en-US" sz="2000" dirty="0"/>
              <a:t>to </a:t>
            </a:r>
            <a:r>
              <a:rPr lang="en-US" sz="2000" dirty="0" smtClean="0"/>
              <a:t>learn </a:t>
            </a:r>
            <a:r>
              <a:rPr lang="en-US" sz="2000" dirty="0"/>
              <a:t>to move easily </a:t>
            </a:r>
            <a:r>
              <a:rPr lang="en-US" sz="2000" dirty="0" smtClean="0"/>
              <a:t>from			 </a:t>
            </a:r>
            <a:r>
              <a:rPr lang="en-US" sz="2000" dirty="0"/>
              <a:t>“knowingness” to not-knowingness”</a:t>
            </a:r>
          </a:p>
          <a:p>
            <a:pPr marL="342900" indent="-342900">
              <a:buFont typeface="Arial"/>
              <a:buChar char="•"/>
            </a:pPr>
            <a:r>
              <a:rPr lang="en-US" sz="2000" dirty="0"/>
              <a:t>T</a:t>
            </a:r>
            <a:r>
              <a:rPr lang="en-US" sz="2000" dirty="0" smtClean="0"/>
              <a:t>he </a:t>
            </a:r>
            <a:r>
              <a:rPr lang="en-US" sz="2000" dirty="0"/>
              <a:t>lesson of </a:t>
            </a:r>
            <a:r>
              <a:rPr lang="en-US" sz="2000" dirty="0" smtClean="0"/>
              <a:t>flexibility helps us </a:t>
            </a:r>
            <a:r>
              <a:rPr lang="en-US" sz="2000" dirty="0"/>
              <a:t>flow with what is coming next rather than clinging to the way things are presently</a:t>
            </a:r>
          </a:p>
          <a:p>
            <a:pPr marL="342900" indent="-342900">
              <a:buFont typeface="Arial"/>
              <a:buChar char="•"/>
            </a:pPr>
            <a:r>
              <a:rPr lang="en-US" sz="2000" dirty="0"/>
              <a:t>Learn to be flexible; it makes the curves in your life path much easier to </a:t>
            </a:r>
            <a:r>
              <a:rPr lang="en-US" sz="2000" dirty="0" smtClean="0"/>
              <a:t>maneuver					</a:t>
            </a:r>
            <a:r>
              <a:rPr lang="en-US" sz="2000" dirty="0" err="1" smtClean="0"/>
              <a:t>becky</a:t>
            </a:r>
            <a:endParaRPr lang="en-US" sz="2000" dirty="0"/>
          </a:p>
        </p:txBody>
      </p:sp>
      <p:sp>
        <p:nvSpPr>
          <p:cNvPr id="6" name="TextBox 5"/>
          <p:cNvSpPr txBox="1"/>
          <p:nvPr/>
        </p:nvSpPr>
        <p:spPr>
          <a:xfrm>
            <a:off x="5926668" y="205979"/>
            <a:ext cx="3064933" cy="461665"/>
          </a:xfrm>
          <a:prstGeom prst="rect">
            <a:avLst/>
          </a:prstGeom>
          <a:noFill/>
          <a:ln>
            <a:solidFill>
              <a:schemeClr val="tx2">
                <a:lumMod val="60000"/>
                <a:lumOff val="40000"/>
              </a:schemeClr>
            </a:solidFill>
          </a:ln>
        </p:spPr>
        <p:txBody>
          <a:bodyPr wrap="square" rtlCol="0">
            <a:spAutoFit/>
          </a:bodyPr>
          <a:lstStyle/>
          <a:p>
            <a:r>
              <a:rPr lang="en-US" sz="2400" dirty="0" smtClean="0"/>
              <a:t>#5 learning never ends</a:t>
            </a:r>
            <a:endParaRPr lang="en-US" sz="2400" dirty="0"/>
          </a:p>
        </p:txBody>
      </p:sp>
      <p:pic>
        <p:nvPicPr>
          <p:cNvPr id="7" name="Picture 6"/>
          <p:cNvPicPr>
            <a:picLocks noChangeAspect="1"/>
          </p:cNvPicPr>
          <p:nvPr/>
        </p:nvPicPr>
        <p:blipFill>
          <a:blip r:embed="rId2"/>
          <a:stretch>
            <a:fillRect/>
          </a:stretch>
        </p:blipFill>
        <p:spPr>
          <a:xfrm>
            <a:off x="6333067" y="817033"/>
            <a:ext cx="2692400" cy="2061633"/>
          </a:xfrm>
          <a:prstGeom prst="rect">
            <a:avLst/>
          </a:prstGeom>
        </p:spPr>
      </p:pic>
    </p:spTree>
    <p:extLst>
      <p:ext uri="{BB962C8B-B14F-4D97-AF65-F5344CB8AC3E}">
        <p14:creationId xmlns:p14="http://schemas.microsoft.com/office/powerpoint/2010/main" val="22854403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2800" dirty="0"/>
              <a:t>#</a:t>
            </a:r>
            <a:r>
              <a:rPr lang="en-US" sz="2800" dirty="0" smtClean="0"/>
              <a:t>5  Learning Does Not End.. Ever   continued</a:t>
            </a:r>
            <a:endParaRPr lang="en-US" sz="2800" dirty="0"/>
          </a:p>
        </p:txBody>
      </p:sp>
      <p:sp>
        <p:nvSpPr>
          <p:cNvPr id="3" name="Content Placeholder 2"/>
          <p:cNvSpPr>
            <a:spLocks noGrp="1"/>
          </p:cNvSpPr>
          <p:nvPr>
            <p:ph idx="1"/>
          </p:nvPr>
        </p:nvSpPr>
        <p:spPr>
          <a:xfrm>
            <a:off x="457200" y="1200150"/>
            <a:ext cx="5638800" cy="3625849"/>
          </a:xfrm>
        </p:spPr>
        <p:txBody>
          <a:bodyPr>
            <a:normAutofit lnSpcReduction="10000"/>
          </a:bodyPr>
          <a:lstStyle/>
          <a:p>
            <a:r>
              <a:rPr lang="en-US" sz="2000" dirty="0"/>
              <a:t>There is no part of life that does not contain lessons. </a:t>
            </a:r>
            <a:endParaRPr lang="en-US" sz="2000" dirty="0" smtClean="0"/>
          </a:p>
          <a:p>
            <a:r>
              <a:rPr lang="en-US" sz="2000" dirty="0" smtClean="0"/>
              <a:t>We </a:t>
            </a:r>
            <a:r>
              <a:rPr lang="en-US" sz="2000" dirty="0"/>
              <a:t>never actually finish all </a:t>
            </a:r>
            <a:r>
              <a:rPr lang="en-US" sz="2000" dirty="0" smtClean="0"/>
              <a:t>our </a:t>
            </a:r>
            <a:r>
              <a:rPr lang="en-US" sz="2000" dirty="0"/>
              <a:t>lessons, for as long as </a:t>
            </a:r>
            <a:r>
              <a:rPr lang="en-US" sz="2000" dirty="0" smtClean="0"/>
              <a:t>we </a:t>
            </a:r>
            <a:r>
              <a:rPr lang="en-US" sz="2000" dirty="0"/>
              <a:t>are alive, there are lessons to learn.</a:t>
            </a:r>
          </a:p>
          <a:p>
            <a:r>
              <a:rPr lang="en-US" sz="2000" dirty="0"/>
              <a:t>While </a:t>
            </a:r>
            <a:r>
              <a:rPr lang="en-US" sz="2000" dirty="0" smtClean="0"/>
              <a:t>our </a:t>
            </a:r>
            <a:r>
              <a:rPr lang="en-US" sz="2000" dirty="0"/>
              <a:t>wisdom grows and </a:t>
            </a:r>
            <a:r>
              <a:rPr lang="en-US" sz="2000" dirty="0" smtClean="0"/>
              <a:t>our </a:t>
            </a:r>
            <a:r>
              <a:rPr lang="en-US" sz="2000" dirty="0"/>
              <a:t>capacity to deal with challenges </a:t>
            </a:r>
            <a:r>
              <a:rPr lang="en-US" sz="2000" dirty="0" smtClean="0"/>
              <a:t>expands, </a:t>
            </a:r>
            <a:r>
              <a:rPr lang="en-US" sz="2000" dirty="0"/>
              <a:t>new lessons will present themselves.</a:t>
            </a:r>
          </a:p>
          <a:p>
            <a:r>
              <a:rPr lang="en-US" sz="2000" dirty="0"/>
              <a:t>Embrace </a:t>
            </a:r>
            <a:r>
              <a:rPr lang="en-US" sz="2000" dirty="0" smtClean="0"/>
              <a:t>our </a:t>
            </a:r>
            <a:r>
              <a:rPr lang="en-US" sz="2000" dirty="0"/>
              <a:t>role as a perpetual student of </a:t>
            </a:r>
            <a:r>
              <a:rPr lang="en-US" sz="2000" dirty="0" smtClean="0"/>
              <a:t>life.</a:t>
            </a:r>
            <a:endParaRPr lang="en-US" sz="2000" dirty="0"/>
          </a:p>
          <a:p>
            <a:r>
              <a:rPr lang="en-US" sz="2000" dirty="0"/>
              <a:t>We need to convince our ego that being a student does not make us </a:t>
            </a:r>
            <a:r>
              <a:rPr lang="en-US" sz="2000" dirty="0" smtClean="0"/>
              <a:t>inferior			</a:t>
            </a:r>
            <a:r>
              <a:rPr lang="en-US" sz="2000" dirty="0" err="1" smtClean="0"/>
              <a:t>becky</a:t>
            </a:r>
            <a:endParaRPr lang="en-US" sz="2000" dirty="0"/>
          </a:p>
        </p:txBody>
      </p:sp>
      <p:pic>
        <p:nvPicPr>
          <p:cNvPr id="4" name="Picture 3"/>
          <p:cNvPicPr>
            <a:picLocks noChangeAspect="1"/>
          </p:cNvPicPr>
          <p:nvPr/>
        </p:nvPicPr>
        <p:blipFill>
          <a:blip r:embed="rId2"/>
          <a:stretch>
            <a:fillRect/>
          </a:stretch>
        </p:blipFill>
        <p:spPr>
          <a:xfrm>
            <a:off x="6358466" y="1200150"/>
            <a:ext cx="2599267" cy="2914650"/>
          </a:xfrm>
          <a:prstGeom prst="rect">
            <a:avLst/>
          </a:prstGeom>
        </p:spPr>
      </p:pic>
    </p:spTree>
    <p:extLst>
      <p:ext uri="{BB962C8B-B14F-4D97-AF65-F5344CB8AC3E}">
        <p14:creationId xmlns:p14="http://schemas.microsoft.com/office/powerpoint/2010/main" val="20471777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3200" u="sng" dirty="0"/>
              <a:t>Rule 6 </a:t>
            </a:r>
            <a:r>
              <a:rPr lang="en-US" sz="3200" dirty="0"/>
              <a:t> -- “There”  is no better than   “ Here</a:t>
            </a:r>
            <a:r>
              <a:rPr lang="en-US" sz="3200" dirty="0" smtClean="0"/>
              <a:t>”</a:t>
            </a:r>
            <a:endParaRPr lang="en-US" sz="3200" dirty="0"/>
          </a:p>
        </p:txBody>
      </p:sp>
      <p:sp>
        <p:nvSpPr>
          <p:cNvPr id="3" name="Content Placeholder 2"/>
          <p:cNvSpPr>
            <a:spLocks noGrp="1"/>
          </p:cNvSpPr>
          <p:nvPr>
            <p:ph idx="1"/>
          </p:nvPr>
        </p:nvSpPr>
        <p:spPr>
          <a:xfrm>
            <a:off x="457200" y="1200151"/>
            <a:ext cx="8382000" cy="2169582"/>
          </a:xfrm>
        </p:spPr>
        <p:txBody>
          <a:bodyPr>
            <a:normAutofit/>
          </a:bodyPr>
          <a:lstStyle/>
          <a:p>
            <a:r>
              <a:rPr lang="en-US" sz="2000" dirty="0" smtClean="0"/>
              <a:t>We want to learn to live in the present</a:t>
            </a:r>
            <a:r>
              <a:rPr lang="mr-IN" sz="2000" dirty="0" smtClean="0"/>
              <a:t>…</a:t>
            </a:r>
            <a:r>
              <a:rPr lang="en-US" sz="2000" dirty="0" smtClean="0"/>
              <a:t>even as we set goals for our future.  Our life is enhanced by our dreams and aspirations. They drive us forward and enable society to evolve.</a:t>
            </a:r>
          </a:p>
          <a:p>
            <a:r>
              <a:rPr lang="en-US" sz="2000" dirty="0" smtClean="0"/>
              <a:t> </a:t>
            </a:r>
            <a:r>
              <a:rPr lang="en-US" sz="2000" dirty="0"/>
              <a:t>We engage in </a:t>
            </a:r>
            <a:r>
              <a:rPr lang="en-US" sz="2000" dirty="0" smtClean="0"/>
              <a:t>cycles </a:t>
            </a:r>
            <a:r>
              <a:rPr lang="en-US" sz="2000" dirty="0"/>
              <a:t>of longing when we say .. “ I will be happy when _____</a:t>
            </a:r>
            <a:r>
              <a:rPr lang="en-US" sz="2000" dirty="0" smtClean="0"/>
              <a:t>”</a:t>
            </a:r>
          </a:p>
          <a:p>
            <a:r>
              <a:rPr lang="en-US" sz="2000" dirty="0" smtClean="0"/>
              <a:t>But, we only have one moment </a:t>
            </a:r>
            <a:r>
              <a:rPr lang="mr-IN" sz="2000" dirty="0" smtClean="0"/>
              <a:t>–</a:t>
            </a:r>
            <a:r>
              <a:rPr lang="en-US" sz="2000" dirty="0" smtClean="0"/>
              <a:t> the one right here</a:t>
            </a:r>
            <a:r>
              <a:rPr lang="mr-IN" sz="2000" dirty="0" smtClean="0"/>
              <a:t>…</a:t>
            </a:r>
            <a:r>
              <a:rPr lang="en-US" sz="2000" dirty="0" smtClean="0"/>
              <a:t>right now.     </a:t>
            </a:r>
            <a:r>
              <a:rPr lang="en-US" sz="2000" dirty="0" err="1" smtClean="0"/>
              <a:t>lisa</a:t>
            </a:r>
            <a:endParaRPr lang="en-US" sz="2000" dirty="0" smtClean="0"/>
          </a:p>
          <a:p>
            <a:pPr marL="0" indent="0">
              <a:buNone/>
            </a:pPr>
            <a:endParaRPr lang="en-US" sz="2000" dirty="0" smtClean="0"/>
          </a:p>
          <a:p>
            <a:endParaRPr lang="en-US" sz="2000" dirty="0"/>
          </a:p>
        </p:txBody>
      </p:sp>
      <p:sp>
        <p:nvSpPr>
          <p:cNvPr id="4" name="TextBox 3"/>
          <p:cNvSpPr txBox="1"/>
          <p:nvPr/>
        </p:nvSpPr>
        <p:spPr>
          <a:xfrm>
            <a:off x="643467" y="3554061"/>
            <a:ext cx="7772399" cy="1200328"/>
          </a:xfrm>
          <a:prstGeom prst="rect">
            <a:avLst/>
          </a:prstGeom>
          <a:noFill/>
          <a:ln>
            <a:solidFill>
              <a:schemeClr val="tx1"/>
            </a:solidFill>
          </a:ln>
        </p:spPr>
        <p:txBody>
          <a:bodyPr wrap="square" rtlCol="0">
            <a:spAutoFit/>
          </a:bodyPr>
          <a:lstStyle/>
          <a:p>
            <a:r>
              <a:rPr lang="en-US" sz="2400" dirty="0" smtClean="0"/>
              <a:t>We learn to live in the present  by learning lessons of</a:t>
            </a:r>
            <a:r>
              <a:rPr lang="mr-IN" sz="2400" dirty="0" smtClean="0"/>
              <a:t>…</a:t>
            </a:r>
            <a:endParaRPr lang="en-US" sz="2400" dirty="0" smtClean="0"/>
          </a:p>
          <a:p>
            <a:r>
              <a:rPr lang="en-US" sz="2400" dirty="0" smtClean="0"/>
              <a:t>	Gratitude						Abundance</a:t>
            </a:r>
          </a:p>
          <a:p>
            <a:r>
              <a:rPr lang="en-US" sz="2400" dirty="0" smtClean="0"/>
              <a:t>	</a:t>
            </a:r>
            <a:r>
              <a:rPr lang="en-US" sz="2400" dirty="0" err="1" smtClean="0"/>
              <a:t>Unattachment</a:t>
            </a:r>
            <a:r>
              <a:rPr lang="en-US" sz="2400" dirty="0" smtClean="0"/>
              <a:t> 				Peace</a:t>
            </a:r>
            <a:endParaRPr lang="en-US" sz="2400" dirty="0"/>
          </a:p>
        </p:txBody>
      </p:sp>
    </p:spTree>
    <p:extLst>
      <p:ext uri="{BB962C8B-B14F-4D97-AF65-F5344CB8AC3E}">
        <p14:creationId xmlns:p14="http://schemas.microsoft.com/office/powerpoint/2010/main" val="23414849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05979"/>
            <a:ext cx="4521201" cy="857250"/>
          </a:xfrm>
        </p:spPr>
        <p:txBody>
          <a:bodyPr>
            <a:normAutofit/>
          </a:bodyPr>
          <a:lstStyle/>
          <a:p>
            <a:r>
              <a:rPr lang="en-US" sz="3200" dirty="0" smtClean="0"/>
              <a:t>Gratitude</a:t>
            </a:r>
            <a:endParaRPr lang="en-US" sz="3200" dirty="0"/>
          </a:p>
        </p:txBody>
      </p:sp>
      <p:sp>
        <p:nvSpPr>
          <p:cNvPr id="3" name="Content Placeholder 2"/>
          <p:cNvSpPr>
            <a:spLocks noGrp="1"/>
          </p:cNvSpPr>
          <p:nvPr>
            <p:ph idx="1"/>
          </p:nvPr>
        </p:nvSpPr>
        <p:spPr>
          <a:xfrm>
            <a:off x="457199" y="1063229"/>
            <a:ext cx="7010401" cy="3531394"/>
          </a:xfrm>
        </p:spPr>
        <p:txBody>
          <a:bodyPr>
            <a:noAutofit/>
          </a:bodyPr>
          <a:lstStyle/>
          <a:p>
            <a:pPr marL="0" indent="0">
              <a:buNone/>
            </a:pPr>
            <a:r>
              <a:rPr lang="en-US" sz="2000" dirty="0"/>
              <a:t>“When you stop comparing what is right here and now with what you wish were, you can begin to enjoy what is.</a:t>
            </a:r>
            <a:r>
              <a:rPr lang="en-US" sz="2000" dirty="0" smtClean="0"/>
              <a:t>”           Cheri Huber</a:t>
            </a:r>
            <a:endParaRPr lang="en-US" sz="2000" dirty="0"/>
          </a:p>
          <a:p>
            <a:pPr marL="0" indent="0">
              <a:buNone/>
            </a:pPr>
            <a:r>
              <a:rPr lang="en-US" sz="2000" dirty="0"/>
              <a:t>Gratitude </a:t>
            </a:r>
            <a:r>
              <a:rPr lang="en-US" sz="2000" dirty="0" smtClean="0"/>
              <a:t>allows </a:t>
            </a:r>
            <a:r>
              <a:rPr lang="en-US" sz="2000" dirty="0"/>
              <a:t>you to fully appreciate</a:t>
            </a:r>
          </a:p>
          <a:p>
            <a:pPr marL="0" indent="0">
              <a:buNone/>
            </a:pPr>
            <a:r>
              <a:rPr lang="en-US" sz="2000" dirty="0" smtClean="0"/>
              <a:t>Ways </a:t>
            </a:r>
            <a:r>
              <a:rPr lang="en-US" sz="2000" dirty="0"/>
              <a:t>to cultivate gratitude:</a:t>
            </a:r>
          </a:p>
          <a:p>
            <a:r>
              <a:rPr lang="en-US" sz="2000" dirty="0" smtClean="0"/>
              <a:t>Imagine </a:t>
            </a:r>
            <a:r>
              <a:rPr lang="en-US" sz="2000" dirty="0"/>
              <a:t>what life would be like if you lost it all</a:t>
            </a:r>
          </a:p>
          <a:p>
            <a:r>
              <a:rPr lang="en-US" sz="2000" dirty="0" smtClean="0"/>
              <a:t>Make </a:t>
            </a:r>
            <a:r>
              <a:rPr lang="en-US" sz="2000" dirty="0"/>
              <a:t>a daily gratitude list to be conscious of your blessings</a:t>
            </a:r>
          </a:p>
          <a:p>
            <a:r>
              <a:rPr lang="en-US" sz="2000" dirty="0" smtClean="0"/>
              <a:t>Spend </a:t>
            </a:r>
            <a:r>
              <a:rPr lang="en-US" sz="2000" dirty="0"/>
              <a:t>time offering assistance to those </a:t>
            </a:r>
            <a:endParaRPr lang="en-US" sz="2000" dirty="0" smtClean="0"/>
          </a:p>
          <a:p>
            <a:pPr marL="0" indent="0">
              <a:buNone/>
            </a:pPr>
            <a:r>
              <a:rPr lang="en-US" sz="2000" dirty="0"/>
              <a:t>	</a:t>
            </a:r>
            <a:r>
              <a:rPr lang="en-US" sz="2000" dirty="0" smtClean="0"/>
              <a:t>who </a:t>
            </a:r>
            <a:r>
              <a:rPr lang="en-US" sz="2000" dirty="0"/>
              <a:t>are less fortunate</a:t>
            </a:r>
          </a:p>
          <a:p>
            <a:r>
              <a:rPr lang="en-US" sz="2000" dirty="0" smtClean="0"/>
              <a:t>Look </a:t>
            </a:r>
            <a:r>
              <a:rPr lang="en-US" sz="2000" dirty="0"/>
              <a:t>for the gift in each challenging </a:t>
            </a:r>
            <a:r>
              <a:rPr lang="en-US" sz="2000" dirty="0" smtClean="0"/>
              <a:t>incident                  </a:t>
            </a:r>
          </a:p>
          <a:p>
            <a:pPr marL="0" indent="0">
              <a:buNone/>
            </a:pPr>
            <a:r>
              <a:rPr lang="en-US" sz="2000" dirty="0" err="1" smtClean="0"/>
              <a:t>lisa</a:t>
            </a:r>
            <a:endParaRPr lang="en-US" sz="2000" dirty="0"/>
          </a:p>
          <a:p>
            <a:pPr marL="0" indent="0">
              <a:buNone/>
            </a:pPr>
            <a:r>
              <a:rPr lang="en-US" sz="2000" dirty="0"/>
              <a:t>	</a:t>
            </a:r>
          </a:p>
        </p:txBody>
      </p:sp>
      <p:sp>
        <p:nvSpPr>
          <p:cNvPr id="4" name="Rectangle 3"/>
          <p:cNvSpPr/>
          <p:nvPr/>
        </p:nvSpPr>
        <p:spPr>
          <a:xfrm>
            <a:off x="5150852" y="239330"/>
            <a:ext cx="3848404" cy="400110"/>
          </a:xfrm>
          <a:prstGeom prst="rect">
            <a:avLst/>
          </a:prstGeom>
          <a:ln>
            <a:solidFill>
              <a:schemeClr val="bg1">
                <a:lumMod val="50000"/>
              </a:schemeClr>
            </a:solidFill>
          </a:ln>
        </p:spPr>
        <p:txBody>
          <a:bodyPr wrap="none">
            <a:spAutoFit/>
          </a:bodyPr>
          <a:lstStyle/>
          <a:p>
            <a:r>
              <a:rPr lang="en-US" sz="2000" dirty="0"/>
              <a:t>Rule 6  There not better than here” </a:t>
            </a:r>
          </a:p>
        </p:txBody>
      </p:sp>
      <p:pic>
        <p:nvPicPr>
          <p:cNvPr id="5" name="Picture 4"/>
          <p:cNvPicPr>
            <a:picLocks noChangeAspect="1"/>
          </p:cNvPicPr>
          <p:nvPr/>
        </p:nvPicPr>
        <p:blipFill>
          <a:blip r:embed="rId2"/>
          <a:stretch>
            <a:fillRect/>
          </a:stretch>
        </p:blipFill>
        <p:spPr>
          <a:xfrm>
            <a:off x="6193012" y="3238500"/>
            <a:ext cx="2847767" cy="1905000"/>
          </a:xfrm>
          <a:prstGeom prst="rect">
            <a:avLst/>
          </a:prstGeom>
        </p:spPr>
      </p:pic>
    </p:spTree>
    <p:extLst>
      <p:ext uri="{BB962C8B-B14F-4D97-AF65-F5344CB8AC3E}">
        <p14:creationId xmlns:p14="http://schemas.microsoft.com/office/powerpoint/2010/main" val="343765801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3200" u="sng" dirty="0"/>
              <a:t>Rule 7 </a:t>
            </a:r>
            <a:r>
              <a:rPr lang="en-US" sz="3200" dirty="0"/>
              <a:t> -- Others are only mirrors of </a:t>
            </a:r>
            <a:r>
              <a:rPr lang="en-US" sz="3200" dirty="0" smtClean="0"/>
              <a:t>you</a:t>
            </a:r>
            <a:endParaRPr lang="en-US" sz="3200" dirty="0"/>
          </a:p>
        </p:txBody>
      </p:sp>
      <p:sp>
        <p:nvSpPr>
          <p:cNvPr id="3" name="Content Placeholder 2"/>
          <p:cNvSpPr>
            <a:spLocks noGrp="1"/>
          </p:cNvSpPr>
          <p:nvPr>
            <p:ph idx="1"/>
          </p:nvPr>
        </p:nvSpPr>
        <p:spPr>
          <a:xfrm>
            <a:off x="457200" y="1063229"/>
            <a:ext cx="8229600" cy="3394472"/>
          </a:xfrm>
        </p:spPr>
        <p:txBody>
          <a:bodyPr>
            <a:normAutofit/>
          </a:bodyPr>
          <a:lstStyle/>
          <a:p>
            <a:r>
              <a:rPr lang="en-US" sz="2000" dirty="0"/>
              <a:t>O</a:t>
            </a:r>
            <a:r>
              <a:rPr lang="en-US" sz="2000" dirty="0" smtClean="0"/>
              <a:t>ur reactions to other people are barometers of how we see ourselves</a:t>
            </a:r>
          </a:p>
          <a:p>
            <a:r>
              <a:rPr lang="en-US" sz="2000" dirty="0" smtClean="0"/>
              <a:t>Qualities we admire in others .. their strengths, abilities and positive attributes </a:t>
            </a:r>
            <a:r>
              <a:rPr lang="mr-IN" sz="2000" dirty="0" smtClean="0"/>
              <a:t>…</a:t>
            </a:r>
            <a:r>
              <a:rPr lang="en-US" sz="2000" dirty="0" smtClean="0"/>
              <a:t> are characteristics we have already embraced within ourselves</a:t>
            </a:r>
            <a:r>
              <a:rPr lang="mr-IN" sz="2000" dirty="0" smtClean="0"/>
              <a:t>…</a:t>
            </a:r>
            <a:r>
              <a:rPr lang="en-US" sz="2000" dirty="0" smtClean="0"/>
              <a:t>.</a:t>
            </a:r>
          </a:p>
          <a:p>
            <a:r>
              <a:rPr lang="en-US" sz="2000" dirty="0" smtClean="0"/>
              <a:t>Therefore, they illuminate our own feelings of self-worth.</a:t>
            </a:r>
          </a:p>
          <a:p>
            <a:r>
              <a:rPr lang="en-US" sz="2000" dirty="0" smtClean="0"/>
              <a:t>BUT </a:t>
            </a:r>
            <a:r>
              <a:rPr lang="mr-IN" sz="2000" dirty="0" smtClean="0"/>
              <a:t>–</a:t>
            </a:r>
            <a:r>
              <a:rPr lang="en-US" sz="2000" dirty="0" smtClean="0"/>
              <a:t> people we judge negatively </a:t>
            </a:r>
            <a:r>
              <a:rPr lang="en-US" sz="2000" dirty="0" smtClean="0"/>
              <a:t>(with </a:t>
            </a:r>
            <a:r>
              <a:rPr lang="en-US" sz="2000" dirty="0" smtClean="0"/>
              <a:t>anger, hurt, irritation) </a:t>
            </a:r>
            <a:r>
              <a:rPr lang="mr-IN" sz="2000" dirty="0" smtClean="0"/>
              <a:t>–</a:t>
            </a:r>
            <a:r>
              <a:rPr lang="en-US" sz="2000" dirty="0" smtClean="0"/>
              <a:t> may be showing us what we are not accepting about ourselves.</a:t>
            </a:r>
          </a:p>
          <a:p>
            <a:r>
              <a:rPr lang="en-US" sz="2000" dirty="0" smtClean="0"/>
              <a:t>When we view a weakness in another, we are being given an opportunity to extend “ the loving arm of compassion to them”.       barb</a:t>
            </a:r>
          </a:p>
          <a:p>
            <a:endParaRPr lang="en-US" sz="2000" dirty="0"/>
          </a:p>
        </p:txBody>
      </p:sp>
      <p:sp>
        <p:nvSpPr>
          <p:cNvPr id="4" name="Rectangle 3"/>
          <p:cNvSpPr/>
          <p:nvPr/>
        </p:nvSpPr>
        <p:spPr>
          <a:xfrm>
            <a:off x="575733" y="4271457"/>
            <a:ext cx="7857067" cy="707886"/>
          </a:xfrm>
          <a:prstGeom prst="rect">
            <a:avLst/>
          </a:prstGeom>
          <a:ln>
            <a:solidFill>
              <a:schemeClr val="tx1">
                <a:lumMod val="50000"/>
                <a:lumOff val="50000"/>
              </a:schemeClr>
            </a:solidFill>
          </a:ln>
        </p:spPr>
        <p:txBody>
          <a:bodyPr wrap="square">
            <a:spAutoFit/>
          </a:bodyPr>
          <a:lstStyle/>
          <a:p>
            <a:pPr algn="ctr"/>
            <a:r>
              <a:rPr lang="en-US" sz="2000" dirty="0"/>
              <a:t>You cannot love or hate something about another person unless it reflects something you love or hate about yourself</a:t>
            </a:r>
          </a:p>
        </p:txBody>
      </p:sp>
    </p:spTree>
    <p:extLst>
      <p:ext uri="{BB962C8B-B14F-4D97-AF65-F5344CB8AC3E}">
        <p14:creationId xmlns:p14="http://schemas.microsoft.com/office/powerpoint/2010/main" val="32658670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600200" y="3105150"/>
            <a:ext cx="6019800" cy="1585049"/>
          </a:xfrm>
          <a:prstGeom prst="rect">
            <a:avLst/>
          </a:prstGeom>
          <a:noFill/>
        </p:spPr>
        <p:txBody>
          <a:bodyPr wrap="square">
            <a:spAutoFit/>
          </a:bodyPr>
          <a:lstStyle/>
          <a:p>
            <a:r>
              <a:rPr lang="en-US" sz="3200" dirty="0" smtClean="0"/>
              <a:t>Shaklee </a:t>
            </a:r>
            <a:r>
              <a:rPr lang="en-US" sz="3200" dirty="0"/>
              <a:t>Global Conference 2017</a:t>
            </a:r>
          </a:p>
          <a:p>
            <a:r>
              <a:rPr lang="en-US" sz="3200" dirty="0"/>
              <a:t>August 9 -13, 2017 | Atlanta, </a:t>
            </a:r>
            <a:r>
              <a:rPr lang="en-US" sz="3200" dirty="0" smtClean="0"/>
              <a:t>GA</a:t>
            </a:r>
          </a:p>
          <a:p>
            <a:endParaRPr lang="en-US" sz="900" dirty="0" smtClean="0"/>
          </a:p>
          <a:p>
            <a:r>
              <a:rPr lang="en-US" sz="2400" dirty="0" smtClean="0"/>
              <a:t>Register and pay in monthly installments</a:t>
            </a:r>
            <a:endParaRPr lang="en-US" sz="2400" dirty="0"/>
          </a:p>
        </p:txBody>
      </p:sp>
      <p:pic>
        <p:nvPicPr>
          <p:cNvPr id="10" name="Picture 9"/>
          <p:cNvPicPr>
            <a:picLocks noChangeAspect="1"/>
          </p:cNvPicPr>
          <p:nvPr/>
        </p:nvPicPr>
        <p:blipFill>
          <a:blip r:embed="rId2"/>
          <a:stretch>
            <a:fillRect/>
          </a:stretch>
        </p:blipFill>
        <p:spPr>
          <a:xfrm>
            <a:off x="95" y="0"/>
            <a:ext cx="9144000" cy="3016250"/>
          </a:xfrm>
          <a:prstGeom prst="rect">
            <a:avLst/>
          </a:prstGeom>
        </p:spPr>
      </p:pic>
      <p:sp>
        <p:nvSpPr>
          <p:cNvPr id="2" name="TextBox 1"/>
          <p:cNvSpPr txBox="1"/>
          <p:nvPr/>
        </p:nvSpPr>
        <p:spPr>
          <a:xfrm>
            <a:off x="7543800" y="4324350"/>
            <a:ext cx="1371600" cy="369332"/>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243785636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453488"/>
          </a:xfrm>
        </p:spPr>
        <p:txBody>
          <a:bodyPr>
            <a:normAutofit fontScale="90000"/>
          </a:bodyPr>
          <a:lstStyle/>
          <a:p>
            <a:r>
              <a:rPr lang="en-US" sz="3200" dirty="0" smtClean="0"/>
              <a:t>The Challenge is to shift from judging others ( outer)</a:t>
            </a:r>
            <a:br>
              <a:rPr lang="en-US" sz="3200" dirty="0" smtClean="0"/>
            </a:br>
            <a:r>
              <a:rPr lang="en-US" sz="3200" dirty="0" smtClean="0"/>
              <a:t>to  an exploration of ourselves ( inner) </a:t>
            </a:r>
            <a:br>
              <a:rPr lang="en-US" sz="3200" dirty="0" smtClean="0"/>
            </a:br>
            <a:endParaRPr lang="en-US" sz="3200" dirty="0"/>
          </a:p>
        </p:txBody>
      </p:sp>
      <p:sp>
        <p:nvSpPr>
          <p:cNvPr id="3" name="Content Placeholder 2"/>
          <p:cNvSpPr>
            <a:spLocks noGrp="1"/>
          </p:cNvSpPr>
          <p:nvPr>
            <p:ph idx="1"/>
          </p:nvPr>
        </p:nvSpPr>
        <p:spPr>
          <a:xfrm>
            <a:off x="457200" y="1405467"/>
            <a:ext cx="5207956" cy="846666"/>
          </a:xfrm>
        </p:spPr>
        <p:txBody>
          <a:bodyPr>
            <a:normAutofit/>
          </a:bodyPr>
          <a:lstStyle/>
          <a:p>
            <a:pPr marL="0" indent="0">
              <a:buNone/>
            </a:pPr>
            <a:r>
              <a:rPr lang="en-US" sz="2000" dirty="0" smtClean="0"/>
              <a:t>We shift  away from judging others by learning :</a:t>
            </a:r>
          </a:p>
          <a:p>
            <a:pPr marL="0" indent="0">
              <a:buNone/>
            </a:pPr>
            <a:endParaRPr lang="en-US" sz="2000" dirty="0"/>
          </a:p>
        </p:txBody>
      </p:sp>
      <p:sp>
        <p:nvSpPr>
          <p:cNvPr id="4" name="Rectangle 3"/>
          <p:cNvSpPr/>
          <p:nvPr/>
        </p:nvSpPr>
        <p:spPr>
          <a:xfrm>
            <a:off x="1625444" y="1947332"/>
            <a:ext cx="2422208" cy="646331"/>
          </a:xfrm>
          <a:prstGeom prst="rect">
            <a:avLst/>
          </a:prstGeom>
          <a:ln>
            <a:solidFill>
              <a:schemeClr val="accent5">
                <a:lumMod val="75000"/>
              </a:schemeClr>
            </a:solidFill>
          </a:ln>
        </p:spPr>
        <p:txBody>
          <a:bodyPr wrap="none">
            <a:spAutoFit/>
          </a:bodyPr>
          <a:lstStyle/>
          <a:p>
            <a:r>
              <a:rPr lang="en-US" sz="3600" dirty="0"/>
              <a:t>TOLERANCE</a:t>
            </a:r>
          </a:p>
        </p:txBody>
      </p:sp>
      <p:sp>
        <p:nvSpPr>
          <p:cNvPr id="5" name="TextBox 4"/>
          <p:cNvSpPr txBox="1"/>
          <p:nvPr/>
        </p:nvSpPr>
        <p:spPr>
          <a:xfrm>
            <a:off x="287868" y="2834590"/>
            <a:ext cx="7349066" cy="1938992"/>
          </a:xfrm>
          <a:prstGeom prst="rect">
            <a:avLst/>
          </a:prstGeom>
          <a:noFill/>
        </p:spPr>
        <p:txBody>
          <a:bodyPr wrap="square" rtlCol="0">
            <a:spAutoFit/>
          </a:bodyPr>
          <a:lstStyle/>
          <a:p>
            <a:r>
              <a:rPr lang="en-US" sz="2000" dirty="0" smtClean="0"/>
              <a:t>Tolerance quiets the inner critic that chatters in our mind .. 			So we can peacefully coexist with others .</a:t>
            </a:r>
          </a:p>
          <a:p>
            <a:endParaRPr lang="en-US" sz="2000" dirty="0"/>
          </a:p>
          <a:p>
            <a:r>
              <a:rPr lang="en-US" sz="2000" dirty="0" smtClean="0"/>
              <a:t>Why do we judge and criticize others </a:t>
            </a:r>
            <a:r>
              <a:rPr lang="mr-IN" sz="2000" dirty="0" smtClean="0"/>
              <a:t>…</a:t>
            </a:r>
            <a:r>
              <a:rPr lang="en-US" sz="2000" dirty="0" smtClean="0"/>
              <a:t> to feel better about ourselves .. Make ourselves feel superior. </a:t>
            </a:r>
            <a:r>
              <a:rPr lang="mr-IN" sz="2000" dirty="0" smtClean="0"/>
              <a:t>…</a:t>
            </a:r>
            <a:r>
              <a:rPr lang="en-US" sz="2000" dirty="0" smtClean="0"/>
              <a:t> It is covering up feelings of insufficiency and insecurity.      barb</a:t>
            </a:r>
            <a:endParaRPr lang="en-US" sz="2000" dirty="0"/>
          </a:p>
        </p:txBody>
      </p:sp>
      <p:sp>
        <p:nvSpPr>
          <p:cNvPr id="7" name="Rectangle 6"/>
          <p:cNvSpPr/>
          <p:nvPr/>
        </p:nvSpPr>
        <p:spPr>
          <a:xfrm>
            <a:off x="4785822" y="4566916"/>
            <a:ext cx="3900978" cy="369332"/>
          </a:xfrm>
          <a:prstGeom prst="rect">
            <a:avLst/>
          </a:prstGeom>
        </p:spPr>
        <p:txBody>
          <a:bodyPr wrap="none">
            <a:spAutoFit/>
          </a:bodyPr>
          <a:lstStyle/>
          <a:p>
            <a:r>
              <a:rPr lang="en-US" u="sng" dirty="0"/>
              <a:t>Rule 7 </a:t>
            </a:r>
            <a:r>
              <a:rPr lang="en-US" dirty="0"/>
              <a:t> -- Others are only mirrors of you</a:t>
            </a:r>
          </a:p>
        </p:txBody>
      </p:sp>
      <p:pic>
        <p:nvPicPr>
          <p:cNvPr id="6" name="Picture 5"/>
          <p:cNvPicPr>
            <a:picLocks noChangeAspect="1"/>
          </p:cNvPicPr>
          <p:nvPr/>
        </p:nvPicPr>
        <p:blipFill>
          <a:blip r:embed="rId2"/>
          <a:stretch>
            <a:fillRect/>
          </a:stretch>
        </p:blipFill>
        <p:spPr>
          <a:xfrm>
            <a:off x="6421005" y="1460696"/>
            <a:ext cx="2431857" cy="2229203"/>
          </a:xfrm>
          <a:prstGeom prst="rect">
            <a:avLst/>
          </a:prstGeom>
        </p:spPr>
      </p:pic>
    </p:spTree>
    <p:extLst>
      <p:ext uri="{BB962C8B-B14F-4D97-AF65-F5344CB8AC3E}">
        <p14:creationId xmlns:p14="http://schemas.microsoft.com/office/powerpoint/2010/main" val="306927658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0572"/>
            <a:ext cx="8229600" cy="1799162"/>
          </a:xfrm>
          <a:ln>
            <a:solidFill>
              <a:schemeClr val="tx1">
                <a:lumMod val="50000"/>
                <a:lumOff val="50000"/>
              </a:schemeClr>
            </a:solidFill>
          </a:ln>
        </p:spPr>
        <p:txBody>
          <a:bodyPr/>
          <a:lstStyle/>
          <a:p>
            <a:pPr marL="0" indent="0" algn="ctr">
              <a:buNone/>
            </a:pPr>
            <a:r>
              <a:rPr lang="en-US" dirty="0" smtClean="0"/>
              <a:t>Give up Judging the World!</a:t>
            </a:r>
          </a:p>
          <a:p>
            <a:pPr marL="0" indent="0" algn="ctr">
              <a:buNone/>
            </a:pPr>
            <a:r>
              <a:rPr lang="en-US" dirty="0" smtClean="0"/>
              <a:t>Give up our righteous intolerance of others.</a:t>
            </a:r>
          </a:p>
          <a:p>
            <a:pPr marL="0" indent="0" algn="ctr">
              <a:buNone/>
            </a:pPr>
            <a:r>
              <a:rPr lang="en-US" dirty="0" smtClean="0"/>
              <a:t>Start working on our own flaws.</a:t>
            </a:r>
            <a:endParaRPr lang="en-US" dirty="0"/>
          </a:p>
        </p:txBody>
      </p:sp>
      <p:pic>
        <p:nvPicPr>
          <p:cNvPr id="4" name="Picture 3"/>
          <p:cNvPicPr>
            <a:picLocks noChangeAspect="1"/>
          </p:cNvPicPr>
          <p:nvPr/>
        </p:nvPicPr>
        <p:blipFill>
          <a:blip r:embed="rId2"/>
          <a:stretch>
            <a:fillRect/>
          </a:stretch>
        </p:blipFill>
        <p:spPr>
          <a:xfrm>
            <a:off x="1896533" y="2269068"/>
            <a:ext cx="5181600" cy="2874432"/>
          </a:xfrm>
          <a:prstGeom prst="rect">
            <a:avLst/>
          </a:prstGeom>
        </p:spPr>
      </p:pic>
      <p:sp>
        <p:nvSpPr>
          <p:cNvPr id="5" name="TextBox 4"/>
          <p:cNvSpPr txBox="1"/>
          <p:nvPr/>
        </p:nvSpPr>
        <p:spPr>
          <a:xfrm>
            <a:off x="457199" y="4538133"/>
            <a:ext cx="541867" cy="369332"/>
          </a:xfrm>
          <a:prstGeom prst="rect">
            <a:avLst/>
          </a:prstGeom>
          <a:noFill/>
        </p:spPr>
        <p:txBody>
          <a:bodyPr wrap="square" rtlCol="0">
            <a:spAutoFit/>
          </a:bodyPr>
          <a:lstStyle/>
          <a:p>
            <a:r>
              <a:rPr lang="en-US" dirty="0" smtClean="0"/>
              <a:t>7</a:t>
            </a:r>
            <a:endParaRPr lang="en-US" dirty="0"/>
          </a:p>
        </p:txBody>
      </p:sp>
      <p:sp>
        <p:nvSpPr>
          <p:cNvPr id="2" name="TextBox 1"/>
          <p:cNvSpPr txBox="1"/>
          <p:nvPr/>
        </p:nvSpPr>
        <p:spPr>
          <a:xfrm>
            <a:off x="7586133" y="4182533"/>
            <a:ext cx="1219200" cy="369332"/>
          </a:xfrm>
          <a:prstGeom prst="rect">
            <a:avLst/>
          </a:prstGeom>
          <a:noFill/>
        </p:spPr>
        <p:txBody>
          <a:bodyPr wrap="square" rtlCol="0">
            <a:spAutoFit/>
          </a:bodyPr>
          <a:lstStyle/>
          <a:p>
            <a:r>
              <a:rPr lang="en-US" dirty="0" smtClean="0"/>
              <a:t>barb</a:t>
            </a:r>
            <a:endParaRPr lang="en-US" dirty="0"/>
          </a:p>
        </p:txBody>
      </p:sp>
    </p:spTree>
    <p:extLst>
      <p:ext uri="{BB962C8B-B14F-4D97-AF65-F5344CB8AC3E}">
        <p14:creationId xmlns:p14="http://schemas.microsoft.com/office/powerpoint/2010/main" val="15467201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u="sng" dirty="0"/>
              <a:t>Rule 8 </a:t>
            </a:r>
            <a:r>
              <a:rPr lang="en-US" sz="3200" dirty="0"/>
              <a:t> -- What you make of your life is up to </a:t>
            </a:r>
            <a:r>
              <a:rPr lang="en-US" sz="3200" dirty="0" smtClean="0"/>
              <a:t>you</a:t>
            </a:r>
            <a:endParaRPr lang="en-US" sz="3200" dirty="0"/>
          </a:p>
        </p:txBody>
      </p:sp>
      <p:sp>
        <p:nvSpPr>
          <p:cNvPr id="3" name="Content Placeholder 2"/>
          <p:cNvSpPr>
            <a:spLocks noGrp="1"/>
          </p:cNvSpPr>
          <p:nvPr>
            <p:ph idx="1"/>
          </p:nvPr>
        </p:nvSpPr>
        <p:spPr>
          <a:xfrm>
            <a:off x="457200" y="1063229"/>
            <a:ext cx="8229600" cy="2289571"/>
          </a:xfrm>
        </p:spPr>
        <p:txBody>
          <a:bodyPr>
            <a:normAutofit/>
          </a:bodyPr>
          <a:lstStyle/>
          <a:p>
            <a:r>
              <a:rPr lang="en-US" sz="2000" dirty="0"/>
              <a:t>You have all the tools and resources you need</a:t>
            </a:r>
            <a:r>
              <a:rPr lang="en-US" sz="2000" dirty="0" smtClean="0"/>
              <a:t>.				 </a:t>
            </a:r>
            <a:r>
              <a:rPr lang="en-US" sz="2000" dirty="0"/>
              <a:t>What you do with them is up to you</a:t>
            </a:r>
            <a:r>
              <a:rPr lang="en-US" sz="2000" dirty="0" smtClean="0"/>
              <a:t>.</a:t>
            </a:r>
            <a:endParaRPr lang="en-US" sz="2000" dirty="0"/>
          </a:p>
          <a:p>
            <a:r>
              <a:rPr lang="en-US" sz="2000" dirty="0" smtClean="0"/>
              <a:t> </a:t>
            </a:r>
            <a:r>
              <a:rPr lang="en-US" sz="2000" dirty="0"/>
              <a:t>Authorship of </a:t>
            </a:r>
            <a:r>
              <a:rPr lang="en-US" sz="2000" dirty="0" smtClean="0"/>
              <a:t>our </a:t>
            </a:r>
            <a:r>
              <a:rPr lang="en-US" sz="2000" dirty="0"/>
              <a:t>life is one of </a:t>
            </a:r>
            <a:r>
              <a:rPr lang="en-US" sz="2000" dirty="0" smtClean="0"/>
              <a:t>our </a:t>
            </a:r>
            <a:r>
              <a:rPr lang="en-US" sz="2000" dirty="0"/>
              <a:t>absolute rights. </a:t>
            </a:r>
            <a:r>
              <a:rPr lang="en-US" sz="2000" dirty="0" smtClean="0"/>
              <a:t>         </a:t>
            </a:r>
            <a:r>
              <a:rPr lang="en-US" sz="2000" dirty="0" err="1" smtClean="0"/>
              <a:t>lisa</a:t>
            </a:r>
            <a:endParaRPr lang="en-US" sz="2000" dirty="0" smtClean="0"/>
          </a:p>
          <a:p>
            <a:r>
              <a:rPr lang="en-US" sz="2000" b="1" dirty="0" smtClean="0"/>
              <a:t> </a:t>
            </a:r>
            <a:r>
              <a:rPr lang="en-US" sz="2000" b="1" dirty="0"/>
              <a:t>It is not our external resources that determine our success or failure, but rather our own belief in ourselves and our willingness to </a:t>
            </a:r>
            <a:r>
              <a:rPr lang="en-US" sz="2000" b="1" dirty="0" smtClean="0"/>
              <a:t>create </a:t>
            </a:r>
            <a:r>
              <a:rPr lang="en-US" sz="2000" b="1" dirty="0"/>
              <a:t>a life according to our highest aspirations</a:t>
            </a:r>
            <a:r>
              <a:rPr lang="en-US" sz="2000" b="1" dirty="0" smtClean="0"/>
              <a:t>.</a:t>
            </a:r>
          </a:p>
          <a:p>
            <a:pPr marL="0" indent="0">
              <a:buNone/>
            </a:pPr>
            <a:endParaRPr lang="en-US" sz="2000" b="1" dirty="0"/>
          </a:p>
        </p:txBody>
      </p:sp>
      <p:pic>
        <p:nvPicPr>
          <p:cNvPr id="4" name="Picture 3"/>
          <p:cNvPicPr>
            <a:picLocks noChangeAspect="1"/>
          </p:cNvPicPr>
          <p:nvPr/>
        </p:nvPicPr>
        <p:blipFill>
          <a:blip r:embed="rId2"/>
          <a:stretch>
            <a:fillRect/>
          </a:stretch>
        </p:blipFill>
        <p:spPr>
          <a:xfrm>
            <a:off x="6231467" y="2950632"/>
            <a:ext cx="2455333" cy="2027767"/>
          </a:xfrm>
          <a:prstGeom prst="rect">
            <a:avLst/>
          </a:prstGeom>
        </p:spPr>
      </p:pic>
      <p:sp>
        <p:nvSpPr>
          <p:cNvPr id="5" name="Rectangle 4"/>
          <p:cNvSpPr/>
          <p:nvPr/>
        </p:nvSpPr>
        <p:spPr>
          <a:xfrm>
            <a:off x="457200" y="3347183"/>
            <a:ext cx="4572000" cy="1631216"/>
          </a:xfrm>
          <a:prstGeom prst="rect">
            <a:avLst/>
          </a:prstGeom>
          <a:ln>
            <a:solidFill>
              <a:schemeClr val="accent2">
                <a:lumMod val="75000"/>
              </a:schemeClr>
            </a:solidFill>
          </a:ln>
        </p:spPr>
        <p:txBody>
          <a:bodyPr>
            <a:spAutoFit/>
          </a:bodyPr>
          <a:lstStyle/>
          <a:p>
            <a:r>
              <a:rPr lang="en-US" sz="2000" dirty="0"/>
              <a:t>The challenge of Rule 8 is to create our own reality. </a:t>
            </a:r>
            <a:r>
              <a:rPr lang="en-US" sz="2000" dirty="0" smtClean="0"/>
              <a:t>					Responsibility</a:t>
            </a:r>
            <a:r>
              <a:rPr lang="en-US" sz="2000" dirty="0"/>
              <a:t>			Release</a:t>
            </a:r>
          </a:p>
          <a:p>
            <a:r>
              <a:rPr lang="en-US" sz="2000" dirty="0" smtClean="0"/>
              <a:t>	Courage</a:t>
            </a:r>
            <a:r>
              <a:rPr lang="en-US" sz="2000" dirty="0"/>
              <a:t>				</a:t>
            </a:r>
            <a:r>
              <a:rPr lang="en-US" sz="2000" dirty="0" smtClean="0"/>
              <a:t>	Power</a:t>
            </a:r>
            <a:endParaRPr lang="en-US" sz="2000" dirty="0"/>
          </a:p>
          <a:p>
            <a:r>
              <a:rPr lang="en-US" sz="2000" dirty="0" smtClean="0"/>
              <a:t>	Adventure</a:t>
            </a:r>
            <a:endParaRPr lang="en-US" sz="2000" dirty="0"/>
          </a:p>
        </p:txBody>
      </p:sp>
    </p:spTree>
    <p:extLst>
      <p:ext uri="{BB962C8B-B14F-4D97-AF65-F5344CB8AC3E}">
        <p14:creationId xmlns:p14="http://schemas.microsoft.com/office/powerpoint/2010/main" val="23435768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2929467" cy="857250"/>
          </a:xfrm>
        </p:spPr>
        <p:txBody>
          <a:bodyPr>
            <a:normAutofit/>
          </a:bodyPr>
          <a:lstStyle/>
          <a:p>
            <a:pPr algn="l"/>
            <a:r>
              <a:rPr lang="en-US" sz="3200" dirty="0"/>
              <a:t>Responsibility</a:t>
            </a:r>
          </a:p>
        </p:txBody>
      </p:sp>
      <p:sp>
        <p:nvSpPr>
          <p:cNvPr id="3" name="Content Placeholder 2"/>
          <p:cNvSpPr>
            <a:spLocks noGrp="1"/>
          </p:cNvSpPr>
          <p:nvPr>
            <p:ph idx="1"/>
          </p:nvPr>
        </p:nvSpPr>
        <p:spPr>
          <a:xfrm>
            <a:off x="457200" y="923924"/>
            <a:ext cx="8229600" cy="4219575"/>
          </a:xfrm>
        </p:spPr>
        <p:txBody>
          <a:bodyPr>
            <a:normAutofit fontScale="92500" lnSpcReduction="10000"/>
          </a:bodyPr>
          <a:lstStyle/>
          <a:p>
            <a:pPr marL="0" indent="0">
              <a:buNone/>
            </a:pPr>
            <a:r>
              <a:rPr lang="en-US" sz="2000" dirty="0" smtClean="0"/>
              <a:t>“We </a:t>
            </a:r>
            <a:r>
              <a:rPr lang="en-US" sz="2000" dirty="0"/>
              <a:t>have to accept the consequences of every deed, word and </a:t>
            </a:r>
            <a:r>
              <a:rPr lang="en-US" sz="2000" dirty="0" smtClean="0"/>
              <a:t>thought </a:t>
            </a:r>
            <a:r>
              <a:rPr lang="en-US" sz="2000" dirty="0"/>
              <a:t>throughout our lifetime.</a:t>
            </a:r>
            <a:r>
              <a:rPr lang="en-US" sz="2000" dirty="0" smtClean="0"/>
              <a:t>”			Elisabeth </a:t>
            </a:r>
            <a:r>
              <a:rPr lang="en-US" sz="2000" dirty="0" err="1"/>
              <a:t>Kubler</a:t>
            </a:r>
            <a:r>
              <a:rPr lang="en-US" sz="2000" dirty="0"/>
              <a:t>-Ross</a:t>
            </a:r>
          </a:p>
          <a:p>
            <a:pPr marL="0" indent="0">
              <a:buNone/>
            </a:pPr>
            <a:endParaRPr lang="en-US" sz="1000" dirty="0"/>
          </a:p>
          <a:p>
            <a:r>
              <a:rPr lang="en-US" sz="2000" dirty="0"/>
              <a:t>To take responsibility we must admit our accountability and acknowledge our influence and role in the circumstances in which we find ourselves. </a:t>
            </a:r>
            <a:endParaRPr lang="en-US" sz="2000" dirty="0" smtClean="0"/>
          </a:p>
          <a:p>
            <a:r>
              <a:rPr lang="en-US" sz="2000" dirty="0" smtClean="0"/>
              <a:t> </a:t>
            </a:r>
            <a:r>
              <a:rPr lang="en-US" sz="2000" dirty="0"/>
              <a:t>We answer for our behavior and </a:t>
            </a:r>
            <a:r>
              <a:rPr lang="en-US" sz="2000" dirty="0" smtClean="0"/>
              <a:t>fully </a:t>
            </a:r>
            <a:r>
              <a:rPr lang="en-US" sz="2000" dirty="0"/>
              <a:t>accept consequences created by our actions.</a:t>
            </a:r>
          </a:p>
          <a:p>
            <a:r>
              <a:rPr lang="en-US" sz="2000" dirty="0"/>
              <a:t>Blame implies fault; responsibility implies ownership.  Blame is stagnant; responsibility </a:t>
            </a:r>
            <a:r>
              <a:rPr lang="en-US" sz="2000" dirty="0" smtClean="0"/>
              <a:t>propels </a:t>
            </a:r>
            <a:r>
              <a:rPr lang="en-US" sz="2000" dirty="0"/>
              <a:t>you forward and onward to your greater good</a:t>
            </a:r>
          </a:p>
          <a:p>
            <a:pPr marL="0" indent="0" algn="ctr">
              <a:buNone/>
            </a:pPr>
            <a:r>
              <a:rPr lang="en-US" dirty="0"/>
              <a:t>Release</a:t>
            </a:r>
            <a:r>
              <a:rPr lang="en-US" sz="2200" dirty="0"/>
              <a:t>-  “Learn to let go. That is the key to happiness.”  Buddha</a:t>
            </a:r>
          </a:p>
          <a:p>
            <a:pPr marL="0" indent="0">
              <a:buNone/>
            </a:pPr>
            <a:r>
              <a:rPr lang="en-US" sz="2200" dirty="0"/>
              <a:t>In every situation , you can either take responsibility and attempt to cause things to happen, or you can let go. Neither option is better or worse.  Every situation is different</a:t>
            </a:r>
            <a:r>
              <a:rPr lang="en-US" sz="2200" dirty="0" smtClean="0"/>
              <a:t>.				</a:t>
            </a:r>
            <a:r>
              <a:rPr lang="en-US" sz="2200" dirty="0" err="1" smtClean="0"/>
              <a:t>lisa</a:t>
            </a:r>
            <a:endParaRPr lang="en-US" sz="2200" dirty="0"/>
          </a:p>
        </p:txBody>
      </p:sp>
      <p:sp>
        <p:nvSpPr>
          <p:cNvPr id="4" name="Rectangle 3"/>
          <p:cNvSpPr/>
          <p:nvPr/>
        </p:nvSpPr>
        <p:spPr>
          <a:xfrm>
            <a:off x="3776133" y="205979"/>
            <a:ext cx="5029201" cy="369332"/>
          </a:xfrm>
          <a:prstGeom prst="rect">
            <a:avLst/>
          </a:prstGeom>
          <a:ln>
            <a:solidFill>
              <a:schemeClr val="tx2">
                <a:lumMod val="60000"/>
                <a:lumOff val="40000"/>
              </a:schemeClr>
            </a:solidFill>
          </a:ln>
        </p:spPr>
        <p:txBody>
          <a:bodyPr wrap="square">
            <a:spAutoFit/>
          </a:bodyPr>
          <a:lstStyle/>
          <a:p>
            <a:r>
              <a:rPr lang="en-US" u="sng" dirty="0"/>
              <a:t>Rule 8 </a:t>
            </a:r>
            <a:r>
              <a:rPr lang="en-US" dirty="0"/>
              <a:t> -- What you make of your life is up to you</a:t>
            </a:r>
          </a:p>
        </p:txBody>
      </p:sp>
    </p:spTree>
    <p:extLst>
      <p:ext uri="{BB962C8B-B14F-4D97-AF65-F5344CB8AC3E}">
        <p14:creationId xmlns:p14="http://schemas.microsoft.com/office/powerpoint/2010/main" val="33889299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779"/>
            <a:ext cx="8229600" cy="857250"/>
          </a:xfrm>
          <a:ln>
            <a:solidFill>
              <a:schemeClr val="accent5">
                <a:lumMod val="75000"/>
              </a:schemeClr>
            </a:solidFill>
          </a:ln>
        </p:spPr>
        <p:txBody>
          <a:bodyPr>
            <a:normAutofit/>
          </a:bodyPr>
          <a:lstStyle/>
          <a:p>
            <a:r>
              <a:rPr lang="en-US" sz="3200" u="sng" dirty="0"/>
              <a:t>Rule 9 </a:t>
            </a:r>
            <a:r>
              <a:rPr lang="en-US" sz="3200" dirty="0"/>
              <a:t> -- All your answers lie inside of </a:t>
            </a:r>
            <a:r>
              <a:rPr lang="en-US" sz="3200" dirty="0" smtClean="0"/>
              <a:t>you</a:t>
            </a:r>
            <a:endParaRPr lang="en-US" sz="3200" dirty="0"/>
          </a:p>
        </p:txBody>
      </p:sp>
      <p:sp>
        <p:nvSpPr>
          <p:cNvPr id="3" name="Content Placeholder 2"/>
          <p:cNvSpPr>
            <a:spLocks noGrp="1"/>
          </p:cNvSpPr>
          <p:nvPr>
            <p:ph idx="1"/>
          </p:nvPr>
        </p:nvSpPr>
        <p:spPr>
          <a:xfrm>
            <a:off x="457200" y="1521883"/>
            <a:ext cx="5300133" cy="2711450"/>
          </a:xfrm>
        </p:spPr>
        <p:txBody>
          <a:bodyPr>
            <a:normAutofit/>
          </a:bodyPr>
          <a:lstStyle/>
          <a:p>
            <a:pPr marL="0" indent="0">
              <a:buNone/>
            </a:pPr>
            <a:r>
              <a:rPr lang="en-US" sz="2000" dirty="0"/>
              <a:t>All you need to do is </a:t>
            </a:r>
            <a:r>
              <a:rPr lang="en-US" sz="2000" dirty="0" smtClean="0"/>
              <a:t>look, </a:t>
            </a:r>
            <a:r>
              <a:rPr lang="en-US" sz="2000" dirty="0"/>
              <a:t>listen, and trust.</a:t>
            </a:r>
          </a:p>
          <a:p>
            <a:pPr marL="0" indent="0">
              <a:buNone/>
            </a:pPr>
            <a:endParaRPr lang="en-US" sz="900" dirty="0"/>
          </a:p>
          <a:p>
            <a:r>
              <a:rPr lang="en-US" sz="2000" dirty="0" smtClean="0"/>
              <a:t>Listening				barb</a:t>
            </a:r>
            <a:endParaRPr lang="en-US" sz="2000" dirty="0"/>
          </a:p>
          <a:p>
            <a:r>
              <a:rPr lang="en-US" sz="2000" dirty="0"/>
              <a:t>Trust</a:t>
            </a:r>
          </a:p>
          <a:p>
            <a:r>
              <a:rPr lang="en-US" sz="2000" dirty="0" smtClean="0"/>
              <a:t>Inspiration --</a:t>
            </a:r>
            <a:r>
              <a:rPr lang="en-US" sz="2000" dirty="0"/>
              <a:t>“In the midst of our daily lives, we must find the juice to nourish our creative souls.</a:t>
            </a:r>
            <a:r>
              <a:rPr lang="en-US" sz="2000" dirty="0" smtClean="0"/>
              <a:t>”		-</a:t>
            </a:r>
            <a:r>
              <a:rPr lang="en-US" sz="2000" dirty="0" err="1"/>
              <a:t>Sark</a:t>
            </a:r>
            <a:endParaRPr lang="en-US" sz="2000" dirty="0"/>
          </a:p>
          <a:p>
            <a:endParaRPr lang="en-US" sz="2000" dirty="0"/>
          </a:p>
          <a:p>
            <a:pPr marL="0" indent="0">
              <a:buNone/>
            </a:pPr>
            <a:endParaRPr lang="en-US" sz="2000" dirty="0"/>
          </a:p>
        </p:txBody>
      </p:sp>
      <p:pic>
        <p:nvPicPr>
          <p:cNvPr id="4" name="Picture 3"/>
          <p:cNvPicPr>
            <a:picLocks noChangeAspect="1"/>
          </p:cNvPicPr>
          <p:nvPr/>
        </p:nvPicPr>
        <p:blipFill>
          <a:blip r:embed="rId2"/>
          <a:stretch>
            <a:fillRect/>
          </a:stretch>
        </p:blipFill>
        <p:spPr>
          <a:xfrm>
            <a:off x="5884334" y="1521883"/>
            <a:ext cx="2997200" cy="1714500"/>
          </a:xfrm>
          <a:prstGeom prst="rect">
            <a:avLst/>
          </a:prstGeom>
        </p:spPr>
      </p:pic>
      <p:pic>
        <p:nvPicPr>
          <p:cNvPr id="6" name="Picture 5"/>
          <p:cNvPicPr>
            <a:picLocks noChangeAspect="1"/>
          </p:cNvPicPr>
          <p:nvPr/>
        </p:nvPicPr>
        <p:blipFill>
          <a:blip r:embed="rId3"/>
          <a:stretch>
            <a:fillRect/>
          </a:stretch>
        </p:blipFill>
        <p:spPr>
          <a:xfrm>
            <a:off x="5884334" y="3378199"/>
            <a:ext cx="2997200" cy="1710267"/>
          </a:xfrm>
          <a:prstGeom prst="rect">
            <a:avLst/>
          </a:prstGeom>
          <a:ln>
            <a:solidFill>
              <a:schemeClr val="tx1">
                <a:lumMod val="50000"/>
                <a:lumOff val="50000"/>
              </a:schemeClr>
            </a:solidFill>
          </a:ln>
        </p:spPr>
      </p:pic>
    </p:spTree>
    <p:extLst>
      <p:ext uri="{BB962C8B-B14F-4D97-AF65-F5344CB8AC3E}">
        <p14:creationId xmlns:p14="http://schemas.microsoft.com/office/powerpoint/2010/main" val="3686445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7586133" cy="857250"/>
          </a:xfrm>
          <a:ln>
            <a:solidFill>
              <a:schemeClr val="tx2">
                <a:lumMod val="60000"/>
                <a:lumOff val="40000"/>
              </a:schemeClr>
            </a:solidFill>
          </a:ln>
        </p:spPr>
        <p:txBody>
          <a:bodyPr>
            <a:normAutofit/>
          </a:bodyPr>
          <a:lstStyle/>
          <a:p>
            <a:r>
              <a:rPr lang="en-US" sz="3200" dirty="0" smtClean="0"/>
              <a:t>Action Steps—Pick a </a:t>
            </a:r>
            <a:r>
              <a:rPr lang="en-US" sz="3200" dirty="0" smtClean="0"/>
              <a:t>“Rule</a:t>
            </a:r>
            <a:r>
              <a:rPr lang="en-US" sz="3200" dirty="0" smtClean="0"/>
              <a:t>” to work on</a:t>
            </a:r>
            <a:endParaRPr lang="en-US" sz="3200" dirty="0"/>
          </a:p>
        </p:txBody>
      </p:sp>
      <p:sp>
        <p:nvSpPr>
          <p:cNvPr id="3" name="Content Placeholder 2"/>
          <p:cNvSpPr>
            <a:spLocks noGrp="1"/>
          </p:cNvSpPr>
          <p:nvPr>
            <p:ph idx="1"/>
          </p:nvPr>
        </p:nvSpPr>
        <p:spPr>
          <a:xfrm>
            <a:off x="457200" y="1200150"/>
            <a:ext cx="8229600" cy="3778249"/>
          </a:xfrm>
        </p:spPr>
        <p:txBody>
          <a:bodyPr>
            <a:normAutofit/>
          </a:bodyPr>
          <a:lstStyle/>
          <a:p>
            <a:r>
              <a:rPr lang="en-US" sz="2000" dirty="0" smtClean="0"/>
              <a:t>Review the Rules for Being Human </a:t>
            </a:r>
            <a:r>
              <a:rPr lang="mr-IN" sz="2000" dirty="0" smtClean="0"/>
              <a:t>…</a:t>
            </a:r>
            <a:r>
              <a:rPr lang="en-US" sz="2000" dirty="0" smtClean="0"/>
              <a:t> and begin to work on one aspect of your life that you would like to change .</a:t>
            </a:r>
          </a:p>
          <a:p>
            <a:r>
              <a:rPr lang="en-US" sz="2000" dirty="0" smtClean="0"/>
              <a:t>There is a lot of stuff in today’s session </a:t>
            </a:r>
            <a:r>
              <a:rPr lang="mr-IN" sz="2000" dirty="0" smtClean="0"/>
              <a:t>…</a:t>
            </a:r>
            <a:r>
              <a:rPr lang="en-US" sz="2000" dirty="0" smtClean="0"/>
              <a:t> the purpose was not to overwhelm.. But to begin the process of raising our awareness .. To help us become even more of the people we are meant to be.</a:t>
            </a:r>
          </a:p>
          <a:p>
            <a:r>
              <a:rPr lang="en-US" sz="2000" dirty="0" smtClean="0"/>
              <a:t>And </a:t>
            </a:r>
            <a:r>
              <a:rPr lang="mr-IN" sz="2000" dirty="0" smtClean="0"/>
              <a:t>…</a:t>
            </a:r>
            <a:r>
              <a:rPr lang="en-US" sz="2000" dirty="0" smtClean="0"/>
              <a:t> check out the </a:t>
            </a:r>
            <a:r>
              <a:rPr lang="en-US" sz="2000" dirty="0" err="1" smtClean="0"/>
              <a:t>precall</a:t>
            </a:r>
            <a:r>
              <a:rPr lang="en-US" sz="2000" dirty="0" smtClean="0"/>
              <a:t> 1000 PV generating ideas for May and Women’s Wellness. .. And ask yourself .. </a:t>
            </a:r>
            <a:r>
              <a:rPr lang="en-US" sz="2000" dirty="0" smtClean="0"/>
              <a:t>“what </a:t>
            </a:r>
            <a:r>
              <a:rPr lang="en-US" sz="2000" dirty="0" smtClean="0"/>
              <a:t>if I actually did create a plan that would increase my volume by 1000 PV this month </a:t>
            </a:r>
            <a:r>
              <a:rPr lang="en-US" sz="2000" dirty="0" smtClean="0"/>
              <a:t>? “What </a:t>
            </a:r>
            <a:r>
              <a:rPr lang="en-US" sz="2000" dirty="0" smtClean="0"/>
              <a:t>would that mean for your bonus check?   Your rank?   Your qualifications</a:t>
            </a:r>
            <a:r>
              <a:rPr lang="en-US" sz="2000" dirty="0" smtClean="0"/>
              <a:t>?”</a:t>
            </a:r>
            <a:endParaRPr lang="en-US" sz="2000" dirty="0" smtClean="0"/>
          </a:p>
          <a:p>
            <a:r>
              <a:rPr lang="en-US" sz="2000" dirty="0" smtClean="0"/>
              <a:t>Who can you help in your </a:t>
            </a:r>
            <a:r>
              <a:rPr lang="en-US" sz="2000" dirty="0" err="1" smtClean="0"/>
              <a:t>downline</a:t>
            </a:r>
            <a:r>
              <a:rPr lang="en-US" sz="2000" dirty="0" smtClean="0"/>
              <a:t>  or among  your customers to generate 1000 new PV themselves?</a:t>
            </a:r>
            <a:endParaRPr lang="en-US" sz="2000" dirty="0"/>
          </a:p>
        </p:txBody>
      </p:sp>
    </p:spTree>
    <p:extLst>
      <p:ext uri="{BB962C8B-B14F-4D97-AF65-F5344CB8AC3E}">
        <p14:creationId xmlns:p14="http://schemas.microsoft.com/office/powerpoint/2010/main" val="241567044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4799" y="1032933"/>
            <a:ext cx="6824134" cy="3200876"/>
          </a:xfrm>
          <a:prstGeom prst="rect">
            <a:avLst/>
          </a:prstGeom>
          <a:noFill/>
        </p:spPr>
        <p:txBody>
          <a:bodyPr wrap="square" rtlCol="0">
            <a:spAutoFit/>
          </a:bodyPr>
          <a:lstStyle/>
          <a:p>
            <a:pPr algn="ctr"/>
            <a:r>
              <a:rPr lang="en-US" sz="4000" dirty="0" smtClean="0"/>
              <a:t>It’s not how much we give </a:t>
            </a:r>
            <a:r>
              <a:rPr lang="mr-IN" sz="4000" dirty="0" smtClean="0"/>
              <a:t>…</a:t>
            </a:r>
            <a:r>
              <a:rPr lang="en-US" sz="4000" dirty="0" smtClean="0"/>
              <a:t>.</a:t>
            </a:r>
          </a:p>
          <a:p>
            <a:pPr algn="ctr"/>
            <a:endParaRPr lang="en-US" dirty="0"/>
          </a:p>
          <a:p>
            <a:pPr algn="ctr"/>
            <a:r>
              <a:rPr lang="en-US" sz="4000" dirty="0" smtClean="0"/>
              <a:t>It’s how much love we put into the giving </a:t>
            </a:r>
          </a:p>
          <a:p>
            <a:pPr algn="ctr"/>
            <a:endParaRPr lang="en-US" sz="4000" dirty="0"/>
          </a:p>
          <a:p>
            <a:pPr algn="ctr"/>
            <a:r>
              <a:rPr lang="en-US" sz="2400" dirty="0" smtClean="0"/>
              <a:t>									Mother Teresa</a:t>
            </a:r>
            <a:endParaRPr lang="en-US" sz="2400" dirty="0"/>
          </a:p>
        </p:txBody>
      </p:sp>
    </p:spTree>
    <p:extLst>
      <p:ext uri="{BB962C8B-B14F-4D97-AF65-F5344CB8AC3E}">
        <p14:creationId xmlns:p14="http://schemas.microsoft.com/office/powerpoint/2010/main" val="29586442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99" y="152401"/>
            <a:ext cx="5524501" cy="800100"/>
          </a:xfrm>
        </p:spPr>
        <p:txBody>
          <a:bodyPr>
            <a:normAutofit/>
          </a:bodyPr>
          <a:lstStyle/>
          <a:p>
            <a:r>
              <a:rPr lang="en-US" sz="2800" dirty="0" smtClean="0"/>
              <a:t>May Schedule</a:t>
            </a:r>
            <a:endParaRPr lang="en-US" sz="2800" dirty="0"/>
          </a:p>
        </p:txBody>
      </p:sp>
      <p:sp>
        <p:nvSpPr>
          <p:cNvPr id="3" name="Content Placeholder 2"/>
          <p:cNvSpPr>
            <a:spLocks noGrp="1"/>
          </p:cNvSpPr>
          <p:nvPr>
            <p:ph idx="1"/>
          </p:nvPr>
        </p:nvSpPr>
        <p:spPr>
          <a:xfrm>
            <a:off x="728133" y="4504267"/>
            <a:ext cx="795868" cy="415976"/>
          </a:xfrm>
        </p:spPr>
        <p:txBody>
          <a:bodyPr>
            <a:normAutofit/>
          </a:bodyPr>
          <a:lstStyle/>
          <a:p>
            <a:pPr marL="0" indent="0">
              <a:buNone/>
            </a:pPr>
            <a:r>
              <a:rPr lang="en-US" sz="2000" dirty="0" err="1" smtClean="0"/>
              <a:t>xxxx</a:t>
            </a:r>
            <a:r>
              <a:rPr lang="en-US" sz="2000" dirty="0" smtClean="0"/>
              <a:t>.</a:t>
            </a:r>
          </a:p>
          <a:p>
            <a:endParaRPr lang="en-US" sz="2000" dirty="0" smtClean="0"/>
          </a:p>
          <a:p>
            <a:endParaRPr lang="en-US" sz="2000" dirty="0"/>
          </a:p>
        </p:txBody>
      </p:sp>
      <p:sp>
        <p:nvSpPr>
          <p:cNvPr id="8" name="Rectangle 7"/>
          <p:cNvSpPr/>
          <p:nvPr/>
        </p:nvSpPr>
        <p:spPr>
          <a:xfrm>
            <a:off x="355599" y="1082696"/>
            <a:ext cx="8144934" cy="1338828"/>
          </a:xfrm>
          <a:prstGeom prst="rect">
            <a:avLst/>
          </a:prstGeom>
          <a:ln>
            <a:solidFill>
              <a:schemeClr val="tx1">
                <a:lumMod val="65000"/>
                <a:lumOff val="35000"/>
              </a:schemeClr>
            </a:solidFill>
          </a:ln>
        </p:spPr>
        <p:txBody>
          <a:bodyPr wrap="square">
            <a:spAutoFit/>
          </a:bodyPr>
          <a:lstStyle/>
          <a:p>
            <a:r>
              <a:rPr lang="en-US" dirty="0" smtClean="0"/>
              <a:t>Tuesday </a:t>
            </a:r>
            <a:r>
              <a:rPr lang="en-US" dirty="0" smtClean="0"/>
              <a:t>May 15 </a:t>
            </a:r>
            <a:r>
              <a:rPr lang="mr-IN" dirty="0" smtClean="0"/>
              <a:t>–</a:t>
            </a:r>
            <a:r>
              <a:rPr lang="en-US" dirty="0" smtClean="0"/>
              <a:t> </a:t>
            </a:r>
            <a:r>
              <a:rPr lang="en-US" dirty="0" err="1" smtClean="0"/>
              <a:t>HealthPrint</a:t>
            </a:r>
            <a:r>
              <a:rPr lang="en-US" dirty="0" smtClean="0"/>
              <a:t> System for Developing new Customers</a:t>
            </a:r>
          </a:p>
          <a:p>
            <a:endParaRPr lang="en-US" sz="900" dirty="0" smtClean="0"/>
          </a:p>
          <a:p>
            <a:r>
              <a:rPr lang="en-US" dirty="0" smtClean="0"/>
              <a:t>BREAK</a:t>
            </a:r>
          </a:p>
          <a:p>
            <a:r>
              <a:rPr lang="en-US" dirty="0" smtClean="0"/>
              <a:t>Watch Learning From the Masters and Friends </a:t>
            </a:r>
            <a:r>
              <a:rPr lang="en-US" dirty="0" err="1" smtClean="0"/>
              <a:t>FaceBook</a:t>
            </a:r>
            <a:r>
              <a:rPr lang="en-US" dirty="0" smtClean="0"/>
              <a:t> page for dates for </a:t>
            </a:r>
          </a:p>
          <a:p>
            <a:r>
              <a:rPr lang="en-US" dirty="0" smtClean="0"/>
              <a:t>Updated 8 Weeks to Director in June and July </a:t>
            </a:r>
            <a:endParaRPr lang="en-US" dirty="0"/>
          </a:p>
        </p:txBody>
      </p:sp>
      <p:pic>
        <p:nvPicPr>
          <p:cNvPr id="4" name="Picture 3"/>
          <p:cNvPicPr>
            <a:picLocks noChangeAspect="1"/>
          </p:cNvPicPr>
          <p:nvPr/>
        </p:nvPicPr>
        <p:blipFill>
          <a:blip r:embed="rId2"/>
          <a:stretch>
            <a:fillRect/>
          </a:stretch>
        </p:blipFill>
        <p:spPr>
          <a:xfrm>
            <a:off x="3568700" y="2781300"/>
            <a:ext cx="5080000" cy="1981200"/>
          </a:xfrm>
          <a:prstGeom prst="rect">
            <a:avLst/>
          </a:prstGeom>
        </p:spPr>
      </p:pic>
    </p:spTree>
    <p:extLst>
      <p:ext uri="{BB962C8B-B14F-4D97-AF65-F5344CB8AC3E}">
        <p14:creationId xmlns:p14="http://schemas.microsoft.com/office/powerpoint/2010/main" val="13687131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1"/>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7" y="1152726"/>
            <a:ext cx="3517131" cy="1784074"/>
          </a:xfrm>
          <a:prstGeom prst="rect">
            <a:avLst/>
          </a:prstGeom>
        </p:spPr>
      </p:pic>
      <p:pic>
        <p:nvPicPr>
          <p:cNvPr id="5" name="Picture 4"/>
          <p:cNvPicPr>
            <a:picLocks noChangeAspect="1"/>
          </p:cNvPicPr>
          <p:nvPr/>
        </p:nvPicPr>
        <p:blipFill>
          <a:blip r:embed="rId3"/>
          <a:stretch>
            <a:fillRect/>
          </a:stretch>
        </p:blipFill>
        <p:spPr>
          <a:xfrm>
            <a:off x="4667250" y="3691468"/>
            <a:ext cx="4171950" cy="951020"/>
          </a:xfrm>
          <a:prstGeom prst="rect">
            <a:avLst/>
          </a:prstGeom>
        </p:spPr>
      </p:pic>
      <p:sp>
        <p:nvSpPr>
          <p:cNvPr id="7" name="TextBox 6"/>
          <p:cNvSpPr txBox="1"/>
          <p:nvPr/>
        </p:nvSpPr>
        <p:spPr>
          <a:xfrm>
            <a:off x="771530" y="4642489"/>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4"/>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51"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42492651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sz="3200" dirty="0"/>
              <a:t>#</a:t>
            </a:r>
            <a:r>
              <a:rPr lang="en-US" sz="3200" dirty="0" smtClean="0"/>
              <a:t>4 </a:t>
            </a:r>
            <a:r>
              <a:rPr lang="en-US" sz="2400" dirty="0" smtClean="0"/>
              <a:t>Lessons Repeated Until Learned continued</a:t>
            </a:r>
            <a:endParaRPr lang="en-US" sz="2400" dirty="0"/>
          </a:p>
        </p:txBody>
      </p:sp>
      <p:sp>
        <p:nvSpPr>
          <p:cNvPr id="3" name="Content Placeholder 2"/>
          <p:cNvSpPr>
            <a:spLocks noGrp="1"/>
          </p:cNvSpPr>
          <p:nvPr>
            <p:ph idx="1"/>
          </p:nvPr>
        </p:nvSpPr>
        <p:spPr>
          <a:xfrm>
            <a:off x="457199" y="1063229"/>
            <a:ext cx="8568267" cy="3394472"/>
          </a:xfrm>
        </p:spPr>
        <p:txBody>
          <a:bodyPr>
            <a:noAutofit/>
          </a:bodyPr>
          <a:lstStyle/>
          <a:p>
            <a:r>
              <a:rPr lang="en-US" sz="2000" u="sng" dirty="0" smtClean="0"/>
              <a:t>Willingness</a:t>
            </a:r>
            <a:r>
              <a:rPr lang="en-US" sz="2000" dirty="0"/>
              <a:t>-”Life doesn’t require that we be the best-only that we try our best” H. Jackson Brown Jr.. </a:t>
            </a:r>
            <a:endParaRPr lang="en-US" sz="2000" dirty="0" smtClean="0"/>
          </a:p>
          <a:p>
            <a:pPr marL="0" indent="0">
              <a:buNone/>
            </a:pPr>
            <a:r>
              <a:rPr lang="en-US" sz="2000" dirty="0"/>
              <a:t>	</a:t>
            </a:r>
            <a:r>
              <a:rPr lang="en-US" sz="2000" dirty="0" smtClean="0"/>
              <a:t>The </a:t>
            </a:r>
            <a:r>
              <a:rPr lang="en-US" sz="2000" dirty="0"/>
              <a:t>real secret to being able to change is the willingness to do so. </a:t>
            </a:r>
            <a:r>
              <a:rPr lang="en-US" sz="2000" dirty="0" smtClean="0"/>
              <a:t>	WANT </a:t>
            </a:r>
            <a:r>
              <a:rPr lang="en-US" sz="2000" dirty="0"/>
              <a:t>leads to CHOICE, which leads to COMMITMENT….SHOULD </a:t>
            </a:r>
            <a:r>
              <a:rPr lang="en-US" sz="2000" dirty="0" smtClean="0"/>
              <a:t>	leads </a:t>
            </a:r>
            <a:r>
              <a:rPr lang="en-US" sz="2000" dirty="0"/>
              <a:t>to DECISION, which leads to SACRIFICE.  Desire/want bring </a:t>
            </a:r>
            <a:r>
              <a:rPr lang="en-US" sz="2000" dirty="0" smtClean="0"/>
              <a:t>	about </a:t>
            </a:r>
            <a:r>
              <a:rPr lang="en-US" sz="2000" dirty="0"/>
              <a:t>commitment and change</a:t>
            </a:r>
          </a:p>
          <a:p>
            <a:r>
              <a:rPr lang="en-US" sz="2000" u="sng" dirty="0"/>
              <a:t>Causality</a:t>
            </a:r>
            <a:r>
              <a:rPr lang="en-US" sz="2000" dirty="0"/>
              <a:t>-our circumstances are a </a:t>
            </a:r>
            <a:r>
              <a:rPr lang="en-US" sz="2000" dirty="0" smtClean="0"/>
              <a:t>result </a:t>
            </a:r>
            <a:r>
              <a:rPr lang="en-US" sz="2000" dirty="0"/>
              <a:t>of our actions/behavior</a:t>
            </a:r>
          </a:p>
          <a:p>
            <a:r>
              <a:rPr lang="en-US" sz="2000" u="sng" dirty="0"/>
              <a:t>Patience-</a:t>
            </a:r>
            <a:r>
              <a:rPr lang="en-US" sz="2000" dirty="0"/>
              <a:t>”Be patient.  You’ll know when it’s time for you to wake up and move ahead.”</a:t>
            </a:r>
          </a:p>
          <a:p>
            <a:pPr lvl="1"/>
            <a:r>
              <a:rPr lang="en-US" sz="2000" dirty="0"/>
              <a:t>Ross </a:t>
            </a:r>
            <a:r>
              <a:rPr lang="en-US" sz="2000" dirty="0" err="1"/>
              <a:t>Dass</a:t>
            </a:r>
            <a:r>
              <a:rPr lang="en-US" sz="2000" dirty="0"/>
              <a:t>     Patience is a display of tolerance while awaiting an outcome. We are faced with lessons in patience when we try to change</a:t>
            </a:r>
            <a:r>
              <a:rPr lang="en-US" sz="2000" dirty="0" smtClean="0"/>
              <a:t>.    </a:t>
            </a:r>
            <a:r>
              <a:rPr lang="en-US" sz="2000" dirty="0" err="1" smtClean="0"/>
              <a:t>lisa</a:t>
            </a:r>
            <a:endParaRPr lang="en-US" sz="2000" dirty="0"/>
          </a:p>
        </p:txBody>
      </p:sp>
    </p:spTree>
    <p:extLst>
      <p:ext uri="{BB962C8B-B14F-4D97-AF65-F5344CB8AC3E}">
        <p14:creationId xmlns:p14="http://schemas.microsoft.com/office/powerpoint/2010/main" val="21715098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69567378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3488267" cy="651271"/>
          </a:xfrm>
        </p:spPr>
        <p:txBody>
          <a:bodyPr>
            <a:normAutofit/>
          </a:bodyPr>
          <a:lstStyle/>
          <a:p>
            <a:r>
              <a:rPr lang="en-US" sz="3200" dirty="0" smtClean="0"/>
              <a:t>#7  Tolerance</a:t>
            </a:r>
            <a:endParaRPr lang="en-US" sz="3200" dirty="0"/>
          </a:p>
        </p:txBody>
      </p:sp>
      <p:sp>
        <p:nvSpPr>
          <p:cNvPr id="3" name="Content Placeholder 2"/>
          <p:cNvSpPr>
            <a:spLocks noGrp="1"/>
          </p:cNvSpPr>
          <p:nvPr>
            <p:ph idx="1"/>
          </p:nvPr>
        </p:nvSpPr>
        <p:spPr>
          <a:xfrm>
            <a:off x="457200" y="857250"/>
            <a:ext cx="8229600" cy="3737373"/>
          </a:xfrm>
        </p:spPr>
        <p:txBody>
          <a:bodyPr>
            <a:noAutofit/>
          </a:bodyPr>
          <a:lstStyle/>
          <a:p>
            <a:pPr marL="0" indent="0">
              <a:buNone/>
            </a:pPr>
            <a:r>
              <a:rPr lang="en-US" sz="2000" dirty="0"/>
              <a:t>“Everything that irritates us about others can lead us to an understanding of ourselves.</a:t>
            </a:r>
            <a:r>
              <a:rPr lang="en-US" sz="2000" dirty="0" smtClean="0"/>
              <a:t>”		Carl Jung</a:t>
            </a:r>
          </a:p>
          <a:p>
            <a:r>
              <a:rPr lang="en-US" sz="2000" dirty="0" smtClean="0"/>
              <a:t>Tolerance </a:t>
            </a:r>
            <a:r>
              <a:rPr lang="en-US" sz="2000" dirty="0"/>
              <a:t>is the outward extension of </a:t>
            </a:r>
            <a:r>
              <a:rPr lang="en-US" sz="2000" dirty="0" smtClean="0"/>
              <a:t>acceptance</a:t>
            </a:r>
            <a:endParaRPr lang="en-US" sz="2000" dirty="0"/>
          </a:p>
          <a:p>
            <a:r>
              <a:rPr lang="en-US" sz="2000" dirty="0" smtClean="0"/>
              <a:t>We </a:t>
            </a:r>
            <a:r>
              <a:rPr lang="en-US" sz="2000" dirty="0"/>
              <a:t>will need to learn tolerance in order to coexist peacefully with </a:t>
            </a:r>
            <a:r>
              <a:rPr lang="en-US" sz="2000" dirty="0" smtClean="0"/>
              <a:t>others. </a:t>
            </a:r>
          </a:p>
          <a:p>
            <a:r>
              <a:rPr lang="en-US" sz="2000" dirty="0" smtClean="0"/>
              <a:t>Whenever </a:t>
            </a:r>
            <a:r>
              <a:rPr lang="en-US" sz="2000" dirty="0"/>
              <a:t>you find yourself intolerant of someone, ask yourself “What is the feeling underneath this judgment that I don’t want to feel?”  It might be discomfort, embarrassment, insecurity, anxiety, or some other feeling of diminishment that the person is evoking in you.  </a:t>
            </a:r>
            <a:endParaRPr lang="en-US" sz="2000" dirty="0" smtClean="0"/>
          </a:p>
          <a:p>
            <a:r>
              <a:rPr lang="en-US" sz="2000" dirty="0" smtClean="0"/>
              <a:t>Focus </a:t>
            </a:r>
            <a:r>
              <a:rPr lang="en-US" sz="2000" dirty="0"/>
              <a:t>on actually feeling that feeling so that your intolerance can evaporate, and you can embrace both your own emotions and the actions of behavior of the person you are judging.</a:t>
            </a:r>
          </a:p>
        </p:txBody>
      </p:sp>
      <p:sp>
        <p:nvSpPr>
          <p:cNvPr id="4" name="Rectangle 3"/>
          <p:cNvSpPr/>
          <p:nvPr/>
        </p:nvSpPr>
        <p:spPr>
          <a:xfrm>
            <a:off x="4975245" y="4641706"/>
            <a:ext cx="3900978" cy="369332"/>
          </a:xfrm>
          <a:prstGeom prst="rect">
            <a:avLst/>
          </a:prstGeom>
        </p:spPr>
        <p:txBody>
          <a:bodyPr wrap="none">
            <a:spAutoFit/>
          </a:bodyPr>
          <a:lstStyle/>
          <a:p>
            <a:r>
              <a:rPr lang="en-US" u="sng" dirty="0"/>
              <a:t>Rule 7 </a:t>
            </a:r>
            <a:r>
              <a:rPr lang="en-US" dirty="0"/>
              <a:t> -- Others are only mirrors of you</a:t>
            </a:r>
          </a:p>
        </p:txBody>
      </p:sp>
    </p:spTree>
    <p:extLst>
      <p:ext uri="{BB962C8B-B14F-4D97-AF65-F5344CB8AC3E}">
        <p14:creationId xmlns:p14="http://schemas.microsoft.com/office/powerpoint/2010/main" val="77714016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2929467" cy="857250"/>
          </a:xfrm>
        </p:spPr>
        <p:txBody>
          <a:bodyPr>
            <a:normAutofit/>
          </a:bodyPr>
          <a:lstStyle/>
          <a:p>
            <a:r>
              <a:rPr lang="en-US" sz="3200" dirty="0" smtClean="0"/>
              <a:t># 7   Clarity</a:t>
            </a:r>
            <a:endParaRPr lang="en-US" sz="3200" dirty="0"/>
          </a:p>
        </p:txBody>
      </p:sp>
      <p:sp>
        <p:nvSpPr>
          <p:cNvPr id="3" name="Content Placeholder 2"/>
          <p:cNvSpPr>
            <a:spLocks noGrp="1"/>
          </p:cNvSpPr>
          <p:nvPr>
            <p:ph idx="1"/>
          </p:nvPr>
        </p:nvSpPr>
        <p:spPr>
          <a:xfrm>
            <a:off x="457200" y="1200151"/>
            <a:ext cx="8229600" cy="3795182"/>
          </a:xfrm>
        </p:spPr>
        <p:txBody>
          <a:bodyPr>
            <a:normAutofit lnSpcReduction="10000"/>
          </a:bodyPr>
          <a:lstStyle/>
          <a:p>
            <a:pPr marL="0" indent="0">
              <a:buNone/>
            </a:pPr>
            <a:r>
              <a:rPr lang="en-US" sz="2000" dirty="0"/>
              <a:t>“Once in a while you get shown the light in the strangest of places if you look at it right.</a:t>
            </a:r>
            <a:r>
              <a:rPr lang="en-US" sz="2000" dirty="0" smtClean="0"/>
              <a:t>”		Jerry </a:t>
            </a:r>
            <a:r>
              <a:rPr lang="en-US" sz="2000" dirty="0"/>
              <a:t>Garcia</a:t>
            </a:r>
          </a:p>
          <a:p>
            <a:pPr marL="0" indent="0">
              <a:buNone/>
            </a:pPr>
            <a:r>
              <a:rPr lang="en-US" sz="2000" dirty="0"/>
              <a:t>As you begin to view others as mirrors of yourself, it is as if you move into a new reality in which you experience life with astonishing crystal </a:t>
            </a:r>
            <a:r>
              <a:rPr lang="en-US" sz="2000" dirty="0" smtClean="0"/>
              <a:t>vision.</a:t>
            </a:r>
          </a:p>
          <a:p>
            <a:pPr marL="0" indent="0">
              <a:buNone/>
            </a:pPr>
            <a:r>
              <a:rPr lang="en-US" sz="1600" dirty="0"/>
              <a:t> </a:t>
            </a:r>
            <a:r>
              <a:rPr lang="en-US" sz="1600" dirty="0" smtClean="0"/>
              <a:t>         </a:t>
            </a:r>
            <a:r>
              <a:rPr lang="en-US" sz="2800" dirty="0" smtClean="0"/>
              <a:t>Healing</a:t>
            </a:r>
            <a:endParaRPr lang="en-US" sz="2800" dirty="0"/>
          </a:p>
          <a:p>
            <a:pPr marL="0" indent="0">
              <a:buNone/>
            </a:pPr>
            <a:r>
              <a:rPr lang="en-US" sz="2000" dirty="0"/>
              <a:t>Every negative experience is a change to heal something within yourself.</a:t>
            </a:r>
          </a:p>
          <a:p>
            <a:pPr marL="0" indent="0">
              <a:buNone/>
            </a:pPr>
            <a:r>
              <a:rPr lang="en-US" sz="2000" dirty="0"/>
              <a:t>Other people’s positive perceptions of us can heal any damage in our self-esteem</a:t>
            </a:r>
          </a:p>
          <a:p>
            <a:pPr marL="0" indent="0">
              <a:buNone/>
            </a:pPr>
            <a:r>
              <a:rPr lang="en-US" sz="2000" dirty="0"/>
              <a:t>Also…we can learn to heal wounds the moment they are triggered in the present moment, by dealing with the feelings that surface in certain difficult situations</a:t>
            </a:r>
          </a:p>
        </p:txBody>
      </p:sp>
    </p:spTree>
    <p:extLst>
      <p:ext uri="{BB962C8B-B14F-4D97-AF65-F5344CB8AC3E}">
        <p14:creationId xmlns:p14="http://schemas.microsoft.com/office/powerpoint/2010/main" val="149526334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3132667" cy="857250"/>
          </a:xfrm>
        </p:spPr>
        <p:txBody>
          <a:bodyPr>
            <a:normAutofit/>
          </a:bodyPr>
          <a:lstStyle/>
          <a:p>
            <a:r>
              <a:rPr lang="en-US" sz="3200" dirty="0" smtClean="0"/>
              <a:t>#7 Support</a:t>
            </a:r>
            <a:endParaRPr lang="en-US" sz="3200" dirty="0"/>
          </a:p>
        </p:txBody>
      </p:sp>
      <p:sp>
        <p:nvSpPr>
          <p:cNvPr id="3" name="Content Placeholder 2"/>
          <p:cNvSpPr>
            <a:spLocks noGrp="1"/>
          </p:cNvSpPr>
          <p:nvPr>
            <p:ph idx="1"/>
          </p:nvPr>
        </p:nvSpPr>
        <p:spPr/>
        <p:txBody>
          <a:bodyPr>
            <a:normAutofit/>
          </a:bodyPr>
          <a:lstStyle/>
          <a:p>
            <a:r>
              <a:rPr lang="en-US" sz="2000" dirty="0"/>
              <a:t>Support is holding up from underneath. You support someone when you willingly step forward to strengthen, energize and help them through a challenging time.  Yet the great irony is that when you support others, you are also, in fact, supporting yourself.</a:t>
            </a:r>
          </a:p>
          <a:p>
            <a:endParaRPr lang="en-US" sz="2000" dirty="0"/>
          </a:p>
          <a:p>
            <a:r>
              <a:rPr lang="en-US" sz="2000" dirty="0"/>
              <a:t>When you withhold support from others, it is usually an indicator that you are also withholding support form yourself.</a:t>
            </a:r>
          </a:p>
        </p:txBody>
      </p:sp>
    </p:spTree>
    <p:extLst>
      <p:ext uri="{BB962C8B-B14F-4D97-AF65-F5344CB8AC3E}">
        <p14:creationId xmlns:p14="http://schemas.microsoft.com/office/powerpoint/2010/main" val="112179493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Adventure</a:t>
            </a:r>
          </a:p>
        </p:txBody>
      </p:sp>
      <p:sp>
        <p:nvSpPr>
          <p:cNvPr id="3" name="Content Placeholder 2"/>
          <p:cNvSpPr>
            <a:spLocks noGrp="1"/>
          </p:cNvSpPr>
          <p:nvPr>
            <p:ph idx="1"/>
          </p:nvPr>
        </p:nvSpPr>
        <p:spPr/>
        <p:txBody>
          <a:bodyPr>
            <a:normAutofit/>
          </a:bodyPr>
          <a:lstStyle/>
          <a:p>
            <a:pPr marL="0" indent="0">
              <a:buNone/>
            </a:pPr>
            <a:r>
              <a:rPr lang="en-US" sz="1600" dirty="0" smtClean="0"/>
              <a:t>“Life is either a daring adventure or nothing at all.”</a:t>
            </a:r>
          </a:p>
          <a:p>
            <a:pPr marL="0" indent="0">
              <a:buNone/>
            </a:pPr>
            <a:r>
              <a:rPr lang="en-US" sz="1600" dirty="0" smtClean="0"/>
              <a:t>	Helen Keller</a:t>
            </a:r>
          </a:p>
          <a:p>
            <a:pPr marL="0" indent="0">
              <a:buNone/>
            </a:pPr>
            <a:endParaRPr lang="en-US" sz="1600" dirty="0" smtClean="0"/>
          </a:p>
          <a:p>
            <a:pPr marL="0" indent="0">
              <a:buNone/>
            </a:pPr>
            <a:r>
              <a:rPr lang="en-US" sz="1600" dirty="0" smtClean="0"/>
              <a:t>Since what you make of your life is u to you, you can either create a life filled with miraculous adventures or stay huddled and safe, never experiencing the joyful rush of journeying outside your world with boldness and abandon.</a:t>
            </a:r>
          </a:p>
          <a:p>
            <a:pPr marL="0" indent="0">
              <a:buNone/>
            </a:pPr>
            <a:endParaRPr lang="en-US" sz="1600" dirty="0" smtClean="0"/>
          </a:p>
          <a:p>
            <a:pPr marL="0" indent="0">
              <a:buNone/>
            </a:pPr>
            <a:r>
              <a:rPr lang="en-US" sz="1600" dirty="0" smtClean="0"/>
              <a:t>“Whatever you can do, or dream you can, begin it.  Boldness has genius, power, and magic in it.”</a:t>
            </a:r>
          </a:p>
          <a:p>
            <a:pPr marL="0" indent="0">
              <a:buNone/>
            </a:pPr>
            <a:r>
              <a:rPr lang="en-US" sz="1600" dirty="0" smtClean="0"/>
              <a:t>	Goethe</a:t>
            </a:r>
            <a:endParaRPr lang="en-US" sz="1600" dirty="0"/>
          </a:p>
        </p:txBody>
      </p:sp>
      <p:sp>
        <p:nvSpPr>
          <p:cNvPr id="4" name="Rectangle 3"/>
          <p:cNvSpPr/>
          <p:nvPr/>
        </p:nvSpPr>
        <p:spPr>
          <a:xfrm>
            <a:off x="3522133" y="4271457"/>
            <a:ext cx="5164667" cy="369332"/>
          </a:xfrm>
          <a:prstGeom prst="rect">
            <a:avLst/>
          </a:prstGeom>
        </p:spPr>
        <p:txBody>
          <a:bodyPr wrap="square">
            <a:spAutoFit/>
          </a:bodyPr>
          <a:lstStyle/>
          <a:p>
            <a:r>
              <a:rPr lang="en-US" u="sng" dirty="0"/>
              <a:t>Rule 8 </a:t>
            </a:r>
            <a:r>
              <a:rPr lang="en-US" dirty="0"/>
              <a:t> -- What you make of your life is up to you</a:t>
            </a:r>
          </a:p>
        </p:txBody>
      </p:sp>
    </p:spTree>
    <p:extLst>
      <p:ext uri="{BB962C8B-B14F-4D97-AF65-F5344CB8AC3E}">
        <p14:creationId xmlns:p14="http://schemas.microsoft.com/office/powerpoint/2010/main" val="19021752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05979"/>
            <a:ext cx="8686800" cy="857250"/>
          </a:xfrm>
        </p:spPr>
        <p:txBody>
          <a:bodyPr>
            <a:normAutofit fontScale="90000"/>
          </a:bodyPr>
          <a:lstStyle/>
          <a:p>
            <a:r>
              <a:rPr lang="en-US" sz="3200" dirty="0"/>
              <a:t>Courage</a:t>
            </a:r>
            <a:r>
              <a:rPr lang="en-US" sz="1600" dirty="0" smtClean="0"/>
              <a:t>-   </a:t>
            </a:r>
            <a:r>
              <a:rPr lang="en-US" sz="2000" dirty="0" smtClean="0"/>
              <a:t>”</a:t>
            </a:r>
            <a:r>
              <a:rPr lang="en-US" sz="2000" dirty="0"/>
              <a:t>Courage is the price life exacts for granting peace.”  Amelia Earhart</a:t>
            </a:r>
          </a:p>
        </p:txBody>
      </p:sp>
      <p:sp>
        <p:nvSpPr>
          <p:cNvPr id="3" name="Content Placeholder 2"/>
          <p:cNvSpPr>
            <a:spLocks noGrp="1"/>
          </p:cNvSpPr>
          <p:nvPr>
            <p:ph idx="1"/>
          </p:nvPr>
        </p:nvSpPr>
        <p:spPr>
          <a:xfrm>
            <a:off x="457200" y="1015485"/>
            <a:ext cx="7620000" cy="3394472"/>
          </a:xfrm>
        </p:spPr>
        <p:txBody>
          <a:bodyPr>
            <a:normAutofit fontScale="92500"/>
          </a:bodyPr>
          <a:lstStyle/>
          <a:p>
            <a:pPr marL="0" indent="0">
              <a:buNone/>
            </a:pPr>
            <a:r>
              <a:rPr lang="en-US" sz="2000" dirty="0"/>
              <a:t>Courage is the intangible force that propels you forward on your journey</a:t>
            </a:r>
          </a:p>
          <a:p>
            <a:pPr marL="0" indent="0">
              <a:buNone/>
            </a:pPr>
            <a:r>
              <a:rPr lang="en-US" sz="2000" dirty="0"/>
              <a:t>It is learned in the moment that you take a leap of faith and take action.</a:t>
            </a:r>
          </a:p>
          <a:p>
            <a:pPr marL="0" indent="0">
              <a:buNone/>
            </a:pPr>
            <a:endParaRPr lang="en-US" sz="1100" dirty="0"/>
          </a:p>
          <a:p>
            <a:pPr marL="0" indent="0">
              <a:buNone/>
            </a:pPr>
            <a:r>
              <a:rPr lang="en-US" sz="2000" dirty="0"/>
              <a:t>What fears stand in your way? Bring them to light so you can loosen their hold over you. Fear, real or imagined, only impede you. Banish them so that you may learn the lesson or courage and create the life you desire.</a:t>
            </a:r>
          </a:p>
          <a:p>
            <a:pPr marL="0" indent="0">
              <a:buNone/>
            </a:pPr>
            <a:r>
              <a:rPr lang="en-US" sz="3500" dirty="0"/>
              <a:t>Power</a:t>
            </a:r>
          </a:p>
          <a:p>
            <a:pPr marL="0" indent="0">
              <a:buNone/>
            </a:pPr>
            <a:r>
              <a:rPr lang="en-US" sz="1600" dirty="0"/>
              <a:t>“</a:t>
            </a:r>
            <a:r>
              <a:rPr lang="en-US" sz="2000" dirty="0"/>
              <a:t>There isn’t a person anywhere who isn’t capable of doing </a:t>
            </a:r>
            <a:r>
              <a:rPr lang="en-US" sz="2000" dirty="0" smtClean="0"/>
              <a:t>more </a:t>
            </a:r>
            <a:r>
              <a:rPr lang="en-US" sz="2000" dirty="0"/>
              <a:t>than he thinks he can.</a:t>
            </a:r>
            <a:r>
              <a:rPr lang="en-US" sz="2000" dirty="0" smtClean="0"/>
              <a:t>”		Henry Ford		</a:t>
            </a:r>
            <a:r>
              <a:rPr lang="en-US" sz="2000" dirty="0" err="1" smtClean="0"/>
              <a:t>lisa</a:t>
            </a:r>
            <a:endParaRPr lang="en-US" sz="2000" dirty="0"/>
          </a:p>
        </p:txBody>
      </p:sp>
      <p:sp>
        <p:nvSpPr>
          <p:cNvPr id="4" name="Rectangle 3"/>
          <p:cNvSpPr/>
          <p:nvPr/>
        </p:nvSpPr>
        <p:spPr>
          <a:xfrm>
            <a:off x="3810001" y="4506890"/>
            <a:ext cx="4995333" cy="369332"/>
          </a:xfrm>
          <a:prstGeom prst="rect">
            <a:avLst/>
          </a:prstGeom>
          <a:ln>
            <a:solidFill>
              <a:schemeClr val="tx2">
                <a:lumMod val="60000"/>
                <a:lumOff val="40000"/>
              </a:schemeClr>
            </a:solidFill>
          </a:ln>
        </p:spPr>
        <p:txBody>
          <a:bodyPr wrap="square">
            <a:spAutoFit/>
          </a:bodyPr>
          <a:lstStyle/>
          <a:p>
            <a:r>
              <a:rPr lang="en-US" u="sng" dirty="0"/>
              <a:t>Rule 8 </a:t>
            </a:r>
            <a:r>
              <a:rPr lang="en-US" dirty="0"/>
              <a:t> -- What you make of your life is up to you</a:t>
            </a:r>
          </a:p>
        </p:txBody>
      </p:sp>
    </p:spTree>
    <p:extLst>
      <p:ext uri="{BB962C8B-B14F-4D97-AF65-F5344CB8AC3E}">
        <p14:creationId xmlns:p14="http://schemas.microsoft.com/office/powerpoint/2010/main" val="28124627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59556"/>
            <a:ext cx="8432800" cy="1738578"/>
          </a:xfrm>
        </p:spPr>
        <p:txBody>
          <a:bodyPr>
            <a:normAutofit/>
          </a:bodyPr>
          <a:lstStyle/>
          <a:p>
            <a:pPr algn="l"/>
            <a:r>
              <a:rPr lang="en-US" sz="3200" dirty="0" smtClean="0"/>
              <a:t>Listening	</a:t>
            </a:r>
            <a:r>
              <a:rPr lang="en-US" sz="3600" dirty="0" smtClean="0"/>
              <a:t>	</a:t>
            </a:r>
            <a:r>
              <a:rPr lang="en-US" sz="2200" dirty="0" smtClean="0"/>
              <a:t>“</a:t>
            </a:r>
            <a:r>
              <a:rPr lang="en-US" sz="2200" dirty="0"/>
              <a:t>Consciousness is nothing but awareness—the </a:t>
            </a:r>
            <a:r>
              <a:rPr lang="en-US" sz="2200" dirty="0" smtClean="0"/>
              <a:t>	composite </a:t>
            </a:r>
            <a:r>
              <a:rPr lang="en-US" sz="2200" dirty="0"/>
              <a:t>of all the things we pay attention to.</a:t>
            </a:r>
            <a:r>
              <a:rPr lang="en-US" sz="2200" dirty="0" smtClean="0"/>
              <a:t>” Deepak </a:t>
            </a:r>
            <a:r>
              <a:rPr lang="en-US" sz="2200" dirty="0"/>
              <a:t>Chopra</a:t>
            </a:r>
            <a:br>
              <a:rPr lang="en-US" sz="2200" dirty="0"/>
            </a:br>
            <a:r>
              <a:rPr lang="en-US" sz="2200" dirty="0" smtClean="0"/>
              <a:t>L</a:t>
            </a:r>
            <a:r>
              <a:rPr lang="en-US" sz="2400" dirty="0" smtClean="0"/>
              <a:t>istening </a:t>
            </a:r>
            <a:r>
              <a:rPr lang="en-US" sz="2400" dirty="0"/>
              <a:t>is actively focusing on what message you are </a:t>
            </a:r>
            <a:r>
              <a:rPr lang="en-US" sz="2400" dirty="0" smtClean="0"/>
              <a:t>receiving</a:t>
            </a:r>
            <a:endParaRPr lang="en-US" sz="2200" dirty="0"/>
          </a:p>
        </p:txBody>
      </p:sp>
      <p:sp>
        <p:nvSpPr>
          <p:cNvPr id="3" name="Content Placeholder 2"/>
          <p:cNvSpPr>
            <a:spLocks noGrp="1"/>
          </p:cNvSpPr>
          <p:nvPr>
            <p:ph idx="1"/>
          </p:nvPr>
        </p:nvSpPr>
        <p:spPr>
          <a:xfrm>
            <a:off x="-270933" y="1982800"/>
            <a:ext cx="8229600" cy="2654300"/>
          </a:xfrm>
        </p:spPr>
        <p:txBody>
          <a:bodyPr>
            <a:normAutofit/>
          </a:bodyPr>
          <a:lstStyle/>
          <a:p>
            <a:pPr marL="457200" lvl="1" indent="0">
              <a:buNone/>
            </a:pPr>
            <a:r>
              <a:rPr lang="en-US" sz="3200" dirty="0" smtClean="0"/>
              <a:t>Trust</a:t>
            </a:r>
            <a:endParaRPr lang="en-US" sz="3200" dirty="0"/>
          </a:p>
          <a:p>
            <a:pPr marL="457200" lvl="1" indent="0">
              <a:buNone/>
            </a:pPr>
            <a:r>
              <a:rPr lang="en-US" sz="2000" dirty="0"/>
              <a:t>“Trust thyself; every heart vibrates to that iron string,”</a:t>
            </a:r>
          </a:p>
          <a:p>
            <a:pPr marL="457200" lvl="1" indent="0">
              <a:buNone/>
            </a:pPr>
            <a:r>
              <a:rPr lang="en-US" sz="2000" dirty="0"/>
              <a:t>	-  Ralph Waldo Emerson</a:t>
            </a:r>
          </a:p>
          <a:p>
            <a:pPr marL="457200" lvl="1" indent="0">
              <a:buNone/>
            </a:pPr>
            <a:r>
              <a:rPr lang="en-US" sz="2000" dirty="0"/>
              <a:t>Once </a:t>
            </a:r>
            <a:r>
              <a:rPr lang="en-US" sz="2000" dirty="0" smtClean="0"/>
              <a:t>we learn </a:t>
            </a:r>
            <a:r>
              <a:rPr lang="en-US" sz="2000" dirty="0"/>
              <a:t>to listen to </a:t>
            </a:r>
            <a:r>
              <a:rPr lang="en-US" sz="2000" dirty="0" smtClean="0"/>
              <a:t>our </a:t>
            </a:r>
            <a:r>
              <a:rPr lang="en-US" sz="2000" dirty="0"/>
              <a:t>messages, </a:t>
            </a:r>
            <a:r>
              <a:rPr lang="en-US" sz="2000" dirty="0" smtClean="0"/>
              <a:t>we </a:t>
            </a:r>
            <a:r>
              <a:rPr lang="en-US" sz="2000" dirty="0"/>
              <a:t>then </a:t>
            </a:r>
            <a:r>
              <a:rPr lang="en-US" sz="2000" dirty="0" smtClean="0"/>
              <a:t>move			 </a:t>
            </a:r>
            <a:r>
              <a:rPr lang="en-US" sz="2000" dirty="0"/>
              <a:t>to the next, deeper level of growth: trusting those messages. </a:t>
            </a:r>
            <a:endParaRPr lang="en-US" sz="2000" dirty="0" smtClean="0"/>
          </a:p>
          <a:p>
            <a:pPr marL="457200" lvl="1" indent="0">
              <a:buNone/>
            </a:pPr>
            <a:r>
              <a:rPr lang="en-US" sz="2000" dirty="0" smtClean="0"/>
              <a:t>We </a:t>
            </a:r>
            <a:r>
              <a:rPr lang="en-US" sz="2000" dirty="0"/>
              <a:t>learn the lesson of trust when </a:t>
            </a:r>
            <a:r>
              <a:rPr lang="en-US" sz="2000" dirty="0" smtClean="0"/>
              <a:t>we </a:t>
            </a:r>
            <a:r>
              <a:rPr lang="en-US" sz="2000" dirty="0"/>
              <a:t>take a leap of faith and believe that </a:t>
            </a:r>
            <a:r>
              <a:rPr lang="en-US" sz="2000" dirty="0" smtClean="0"/>
              <a:t>our </a:t>
            </a:r>
            <a:r>
              <a:rPr lang="en-US" sz="2000" dirty="0"/>
              <a:t>inner knowing is guiding </a:t>
            </a:r>
            <a:r>
              <a:rPr lang="en-US" sz="2000" dirty="0" smtClean="0"/>
              <a:t>us </a:t>
            </a:r>
            <a:r>
              <a:rPr lang="en-US" sz="2000" dirty="0"/>
              <a:t>toward </a:t>
            </a:r>
            <a:r>
              <a:rPr lang="en-US" sz="2000" dirty="0" smtClean="0"/>
              <a:t>our </a:t>
            </a:r>
            <a:r>
              <a:rPr lang="en-US" sz="2000" dirty="0"/>
              <a:t>greater good</a:t>
            </a:r>
            <a:r>
              <a:rPr lang="en-US" sz="2000" dirty="0" smtClean="0"/>
              <a:t>.               barb</a:t>
            </a:r>
            <a:endParaRPr lang="en-US" sz="2000" dirty="0"/>
          </a:p>
        </p:txBody>
      </p:sp>
      <p:sp>
        <p:nvSpPr>
          <p:cNvPr id="4" name="Rectangle 3"/>
          <p:cNvSpPr/>
          <p:nvPr/>
        </p:nvSpPr>
        <p:spPr>
          <a:xfrm>
            <a:off x="4756386" y="4637100"/>
            <a:ext cx="4133614" cy="369332"/>
          </a:xfrm>
          <a:prstGeom prst="rect">
            <a:avLst/>
          </a:prstGeom>
          <a:ln>
            <a:solidFill>
              <a:schemeClr val="bg1">
                <a:lumMod val="50000"/>
              </a:schemeClr>
            </a:solidFill>
          </a:ln>
        </p:spPr>
        <p:txBody>
          <a:bodyPr wrap="none">
            <a:spAutoFit/>
          </a:bodyPr>
          <a:lstStyle/>
          <a:p>
            <a:r>
              <a:rPr lang="en-US" u="sng" dirty="0"/>
              <a:t>Rule 9 </a:t>
            </a:r>
            <a:r>
              <a:rPr lang="en-US" dirty="0"/>
              <a:t> -- All your answers lie inside of you</a:t>
            </a:r>
          </a:p>
        </p:txBody>
      </p:sp>
    </p:spTree>
    <p:extLst>
      <p:ext uri="{BB962C8B-B14F-4D97-AF65-F5344CB8AC3E}">
        <p14:creationId xmlns:p14="http://schemas.microsoft.com/office/powerpoint/2010/main" val="122315426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4047067" cy="857250"/>
          </a:xfrm>
        </p:spPr>
        <p:txBody>
          <a:bodyPr>
            <a:normAutofit/>
          </a:bodyPr>
          <a:lstStyle/>
          <a:p>
            <a:r>
              <a:rPr lang="en-US" sz="3200" dirty="0"/>
              <a:t>Unattachment</a:t>
            </a:r>
          </a:p>
        </p:txBody>
      </p:sp>
      <p:sp>
        <p:nvSpPr>
          <p:cNvPr id="3" name="Content Placeholder 2"/>
          <p:cNvSpPr>
            <a:spLocks noGrp="1"/>
          </p:cNvSpPr>
          <p:nvPr>
            <p:ph idx="1"/>
          </p:nvPr>
        </p:nvSpPr>
        <p:spPr>
          <a:xfrm>
            <a:off x="457200" y="1200150"/>
            <a:ext cx="7366000" cy="3676649"/>
          </a:xfrm>
        </p:spPr>
        <p:txBody>
          <a:bodyPr>
            <a:normAutofit/>
          </a:bodyPr>
          <a:lstStyle/>
          <a:p>
            <a:pPr marL="0" indent="0">
              <a:buNone/>
            </a:pPr>
            <a:r>
              <a:rPr lang="en-US" sz="2000" dirty="0"/>
              <a:t>“Perhaps the hardest lesson to learn is not to be attached to the results of </a:t>
            </a:r>
            <a:r>
              <a:rPr lang="en-US" sz="2000" dirty="0" smtClean="0"/>
              <a:t>our </a:t>
            </a:r>
            <a:r>
              <a:rPr lang="en-US" sz="2000" dirty="0"/>
              <a:t>actions.</a:t>
            </a:r>
            <a:r>
              <a:rPr lang="en-US" sz="2000" dirty="0" smtClean="0"/>
              <a:t>”			Joan </a:t>
            </a:r>
            <a:r>
              <a:rPr lang="en-US" sz="2000" dirty="0" err="1"/>
              <a:t>Borysenko</a:t>
            </a:r>
            <a:endParaRPr lang="en-US" sz="2000" dirty="0"/>
          </a:p>
          <a:p>
            <a:pPr lvl="1"/>
            <a:endParaRPr lang="en-US" sz="2000" dirty="0"/>
          </a:p>
          <a:p>
            <a:pPr marL="457200" lvl="1" indent="0">
              <a:buNone/>
            </a:pPr>
            <a:r>
              <a:rPr lang="en-US" sz="2000" dirty="0"/>
              <a:t>Unattachment is the release of need or expectation with a specific outcome.</a:t>
            </a:r>
          </a:p>
          <a:p>
            <a:pPr marL="457200" lvl="1" indent="0">
              <a:buNone/>
            </a:pPr>
            <a:r>
              <a:rPr lang="en-US" sz="2000" dirty="0"/>
              <a:t>We struggle to make circumstances to bend to our desires</a:t>
            </a:r>
          </a:p>
          <a:p>
            <a:pPr marL="457200" lvl="1" indent="0">
              <a:buNone/>
            </a:pPr>
            <a:r>
              <a:rPr lang="en-US" sz="2000" dirty="0"/>
              <a:t>We are destined to suffer unless we give up our attachment to things working out exactly as we would like</a:t>
            </a:r>
          </a:p>
        </p:txBody>
      </p:sp>
      <p:sp>
        <p:nvSpPr>
          <p:cNvPr id="4" name="Rectangle 3"/>
          <p:cNvSpPr/>
          <p:nvPr/>
        </p:nvSpPr>
        <p:spPr>
          <a:xfrm>
            <a:off x="5167785" y="269995"/>
            <a:ext cx="3482030" cy="369332"/>
          </a:xfrm>
          <a:prstGeom prst="rect">
            <a:avLst/>
          </a:prstGeom>
          <a:ln>
            <a:solidFill>
              <a:schemeClr val="bg1">
                <a:lumMod val="50000"/>
              </a:schemeClr>
            </a:solidFill>
          </a:ln>
        </p:spPr>
        <p:txBody>
          <a:bodyPr wrap="none">
            <a:spAutoFit/>
          </a:bodyPr>
          <a:lstStyle/>
          <a:p>
            <a:r>
              <a:rPr lang="en-US" dirty="0"/>
              <a:t>Rule 6  There not better than here” </a:t>
            </a:r>
          </a:p>
        </p:txBody>
      </p:sp>
    </p:spTree>
    <p:extLst>
      <p:ext uri="{BB962C8B-B14F-4D97-AF65-F5344CB8AC3E}">
        <p14:creationId xmlns:p14="http://schemas.microsoft.com/office/powerpoint/2010/main" val="248406085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3301999" cy="857250"/>
          </a:xfrm>
        </p:spPr>
        <p:txBody>
          <a:bodyPr>
            <a:normAutofit/>
          </a:bodyPr>
          <a:lstStyle/>
          <a:p>
            <a:r>
              <a:rPr lang="en-US" sz="3200" dirty="0" smtClean="0"/>
              <a:t>Abundance</a:t>
            </a:r>
            <a:endParaRPr lang="en-US" sz="3200" dirty="0"/>
          </a:p>
        </p:txBody>
      </p:sp>
      <p:sp>
        <p:nvSpPr>
          <p:cNvPr id="3" name="Content Placeholder 2"/>
          <p:cNvSpPr>
            <a:spLocks noGrp="1"/>
          </p:cNvSpPr>
          <p:nvPr>
            <p:ph idx="1"/>
          </p:nvPr>
        </p:nvSpPr>
        <p:spPr>
          <a:xfrm>
            <a:off x="254001" y="1063229"/>
            <a:ext cx="8771466" cy="3394472"/>
          </a:xfrm>
        </p:spPr>
        <p:txBody>
          <a:bodyPr>
            <a:noAutofit/>
          </a:bodyPr>
          <a:lstStyle/>
          <a:p>
            <a:pPr marL="0" indent="0">
              <a:buNone/>
            </a:pPr>
            <a:r>
              <a:rPr lang="en-US" sz="2000" dirty="0"/>
              <a:t>“The richest person is the one who is contented with what he has.</a:t>
            </a:r>
            <a:r>
              <a:rPr lang="en-US" sz="2000" dirty="0" smtClean="0"/>
              <a:t>” </a:t>
            </a:r>
            <a:r>
              <a:rPr lang="en-US" sz="1600" dirty="0" smtClean="0"/>
              <a:t>Robert </a:t>
            </a:r>
            <a:r>
              <a:rPr lang="en-US" sz="1600" dirty="0"/>
              <a:t>C. </a:t>
            </a:r>
            <a:r>
              <a:rPr lang="en-US" sz="1600" dirty="0" smtClean="0"/>
              <a:t>Savage</a:t>
            </a:r>
          </a:p>
          <a:p>
            <a:r>
              <a:rPr lang="en-US" sz="2000" dirty="0" smtClean="0"/>
              <a:t>One </a:t>
            </a:r>
            <a:r>
              <a:rPr lang="en-US" sz="2000" dirty="0"/>
              <a:t>of the most common human fears is scarcity-being afraid of not having </a:t>
            </a:r>
            <a:r>
              <a:rPr lang="en-US" sz="2000" dirty="0" smtClean="0"/>
              <a:t>enough.</a:t>
            </a:r>
          </a:p>
          <a:p>
            <a:r>
              <a:rPr lang="en-US" sz="2000" dirty="0" smtClean="0"/>
              <a:t>Many </a:t>
            </a:r>
            <a:r>
              <a:rPr lang="en-US" sz="2000" dirty="0"/>
              <a:t>people are always striving to get to the day where they have everything “all set</a:t>
            </a:r>
            <a:r>
              <a:rPr lang="en-US" sz="2000" dirty="0" smtClean="0"/>
              <a:t>”		Does </a:t>
            </a:r>
            <a:r>
              <a:rPr lang="en-US" sz="2000" dirty="0"/>
              <a:t>anyone ever get there?</a:t>
            </a:r>
            <a:r>
              <a:rPr lang="en-US" sz="2000" dirty="0" smtClean="0"/>
              <a:t>?</a:t>
            </a:r>
            <a:endParaRPr lang="en-US" sz="2000" dirty="0"/>
          </a:p>
          <a:p>
            <a:r>
              <a:rPr lang="en-US" sz="2000" dirty="0" smtClean="0"/>
              <a:t>Abundance means </a:t>
            </a:r>
            <a:r>
              <a:rPr lang="en-US" sz="2000" dirty="0"/>
              <a:t>all things are possible </a:t>
            </a:r>
            <a:r>
              <a:rPr lang="en-US" sz="2000" dirty="0" smtClean="0"/>
              <a:t>and </a:t>
            </a:r>
            <a:r>
              <a:rPr lang="en-US" sz="2000" dirty="0"/>
              <a:t>there is more than enough of everything for everyone, right here and </a:t>
            </a:r>
            <a:r>
              <a:rPr lang="en-US" sz="2000" dirty="0" smtClean="0"/>
              <a:t>now.</a:t>
            </a:r>
          </a:p>
          <a:p>
            <a:r>
              <a:rPr lang="en-US" sz="2000" dirty="0" smtClean="0"/>
              <a:t>As </a:t>
            </a:r>
            <a:r>
              <a:rPr lang="en-US" sz="2000" dirty="0"/>
              <a:t>we shift our focus from some point in the future to the present, </a:t>
            </a:r>
            <a:r>
              <a:rPr lang="en-US" sz="2000" dirty="0" smtClean="0"/>
              <a:t>we </a:t>
            </a:r>
            <a:r>
              <a:rPr lang="en-US" sz="2000" dirty="0"/>
              <a:t>are able to fully see the riches and gifts </a:t>
            </a:r>
            <a:r>
              <a:rPr lang="en-US" sz="2000" dirty="0" smtClean="0"/>
              <a:t>we </a:t>
            </a:r>
            <a:r>
              <a:rPr lang="en-US" sz="2000" dirty="0"/>
              <a:t>already have, and thus learn the lesson of abundance.</a:t>
            </a:r>
          </a:p>
        </p:txBody>
      </p:sp>
      <p:sp>
        <p:nvSpPr>
          <p:cNvPr id="4" name="Rectangle 3"/>
          <p:cNvSpPr/>
          <p:nvPr/>
        </p:nvSpPr>
        <p:spPr>
          <a:xfrm>
            <a:off x="5066185" y="4492568"/>
            <a:ext cx="3848404" cy="400110"/>
          </a:xfrm>
          <a:prstGeom prst="rect">
            <a:avLst/>
          </a:prstGeom>
          <a:ln>
            <a:solidFill>
              <a:schemeClr val="tx2">
                <a:lumMod val="60000"/>
                <a:lumOff val="40000"/>
              </a:schemeClr>
            </a:solidFill>
          </a:ln>
        </p:spPr>
        <p:txBody>
          <a:bodyPr wrap="none">
            <a:spAutoFit/>
          </a:bodyPr>
          <a:lstStyle/>
          <a:p>
            <a:r>
              <a:rPr lang="en-US" sz="2000" dirty="0"/>
              <a:t>Rule 6  There not better than here” </a:t>
            </a:r>
          </a:p>
        </p:txBody>
      </p:sp>
    </p:spTree>
    <p:extLst>
      <p:ext uri="{BB962C8B-B14F-4D97-AF65-F5344CB8AC3E}">
        <p14:creationId xmlns:p14="http://schemas.microsoft.com/office/powerpoint/2010/main" val="13217792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2777066" cy="857250"/>
          </a:xfrm>
          <a:ln>
            <a:solidFill>
              <a:schemeClr val="bg1">
                <a:lumMod val="50000"/>
              </a:schemeClr>
            </a:solidFill>
          </a:ln>
        </p:spPr>
        <p:txBody>
          <a:bodyPr/>
          <a:lstStyle/>
          <a:p>
            <a:r>
              <a:rPr lang="en-US" dirty="0"/>
              <a:t>Peace</a:t>
            </a:r>
          </a:p>
        </p:txBody>
      </p:sp>
      <p:sp>
        <p:nvSpPr>
          <p:cNvPr id="3" name="Content Placeholder 2"/>
          <p:cNvSpPr>
            <a:spLocks noGrp="1"/>
          </p:cNvSpPr>
          <p:nvPr>
            <p:ph idx="1"/>
          </p:nvPr>
        </p:nvSpPr>
        <p:spPr>
          <a:xfrm>
            <a:off x="172451" y="1436673"/>
            <a:ext cx="8229600" cy="3394472"/>
          </a:xfrm>
        </p:spPr>
        <p:txBody>
          <a:bodyPr>
            <a:noAutofit/>
          </a:bodyPr>
          <a:lstStyle/>
          <a:p>
            <a:pPr marL="0" indent="0">
              <a:buNone/>
            </a:pPr>
            <a:r>
              <a:rPr lang="en-US" sz="2000" dirty="0"/>
              <a:t>“There is nothing to do but be.</a:t>
            </a:r>
            <a:r>
              <a:rPr lang="en-US" sz="2000" dirty="0" smtClean="0"/>
              <a:t>”	Stephen </a:t>
            </a:r>
            <a:r>
              <a:rPr lang="en-US" sz="2000" dirty="0"/>
              <a:t>Levine</a:t>
            </a:r>
          </a:p>
          <a:p>
            <a:pPr lvl="1"/>
            <a:endParaRPr lang="en-US" sz="2000" dirty="0"/>
          </a:p>
          <a:p>
            <a:pPr marL="457200" lvl="1" indent="0">
              <a:buNone/>
            </a:pPr>
            <a:r>
              <a:rPr lang="en-US" sz="2000" dirty="0"/>
              <a:t>Living in the present brings peace</a:t>
            </a:r>
          </a:p>
          <a:p>
            <a:pPr marL="457200" lvl="1" indent="0">
              <a:buNone/>
            </a:pPr>
            <a:r>
              <a:rPr lang="en-US" sz="2000" dirty="0"/>
              <a:t>Relaxing into the </a:t>
            </a:r>
            <a:r>
              <a:rPr lang="en-US" sz="2000" dirty="0" smtClean="0"/>
              <a:t>present </a:t>
            </a:r>
            <a:r>
              <a:rPr lang="en-US" sz="2000" dirty="0"/>
              <a:t>puts you in the </a:t>
            </a:r>
            <a:r>
              <a:rPr lang="en-US" sz="2000" dirty="0" smtClean="0"/>
              <a:t>mental </a:t>
            </a:r>
            <a:r>
              <a:rPr lang="en-US" sz="2000" dirty="0"/>
              <a:t>and physical state of calm, </a:t>
            </a:r>
            <a:r>
              <a:rPr lang="en-US" sz="2000" dirty="0" smtClean="0"/>
              <a:t>quite and </a:t>
            </a:r>
            <a:r>
              <a:rPr lang="en-US" sz="2000" dirty="0"/>
              <a:t>tranquility and finally get us off the h</a:t>
            </a:r>
            <a:r>
              <a:rPr lang="en-US" sz="2000" dirty="0" smtClean="0"/>
              <a:t>ere</a:t>
            </a:r>
            <a:r>
              <a:rPr lang="en-US" sz="2000" dirty="0"/>
              <a:t>-but-</a:t>
            </a:r>
            <a:r>
              <a:rPr lang="en-US" sz="2000" dirty="0" err="1"/>
              <a:t>gotta</a:t>
            </a:r>
            <a:r>
              <a:rPr lang="en-US" sz="2000" dirty="0"/>
              <a:t>-get-there treadmill.</a:t>
            </a:r>
          </a:p>
          <a:p>
            <a:pPr marL="457200" lvl="1" indent="0">
              <a:buNone/>
            </a:pPr>
            <a:endParaRPr lang="en-US" sz="2000" dirty="0"/>
          </a:p>
          <a:p>
            <a:pPr marL="457200" lvl="1" indent="0">
              <a:buNone/>
            </a:pPr>
            <a:r>
              <a:rPr lang="en-US" sz="2000" dirty="0"/>
              <a:t>We must pause from time to time to be fully rooted in the moment and feel the peace that results.</a:t>
            </a:r>
          </a:p>
        </p:txBody>
      </p:sp>
      <p:sp>
        <p:nvSpPr>
          <p:cNvPr id="4" name="Rectangle 3"/>
          <p:cNvSpPr/>
          <p:nvPr/>
        </p:nvSpPr>
        <p:spPr>
          <a:xfrm>
            <a:off x="4287251" y="4363790"/>
            <a:ext cx="4581152" cy="461665"/>
          </a:xfrm>
          <a:prstGeom prst="rect">
            <a:avLst/>
          </a:prstGeom>
          <a:ln>
            <a:solidFill>
              <a:schemeClr val="bg1">
                <a:lumMod val="65000"/>
              </a:schemeClr>
            </a:solidFill>
          </a:ln>
        </p:spPr>
        <p:txBody>
          <a:bodyPr wrap="none">
            <a:spAutoFit/>
          </a:bodyPr>
          <a:lstStyle/>
          <a:p>
            <a:r>
              <a:rPr lang="en-US" sz="2400" dirty="0"/>
              <a:t>Rule 6  There not better than here” </a:t>
            </a:r>
          </a:p>
        </p:txBody>
      </p:sp>
      <p:pic>
        <p:nvPicPr>
          <p:cNvPr id="5" name="Picture 4"/>
          <p:cNvPicPr>
            <a:picLocks noChangeAspect="1"/>
          </p:cNvPicPr>
          <p:nvPr/>
        </p:nvPicPr>
        <p:blipFill>
          <a:blip r:embed="rId2"/>
          <a:stretch>
            <a:fillRect/>
          </a:stretch>
        </p:blipFill>
        <p:spPr>
          <a:xfrm>
            <a:off x="5977467" y="205979"/>
            <a:ext cx="2890936" cy="2246694"/>
          </a:xfrm>
          <a:prstGeom prst="rect">
            <a:avLst/>
          </a:prstGeom>
        </p:spPr>
      </p:pic>
    </p:spTree>
    <p:extLst>
      <p:ext uri="{BB962C8B-B14F-4D97-AF65-F5344CB8AC3E}">
        <p14:creationId xmlns:p14="http://schemas.microsoft.com/office/powerpoint/2010/main" val="31796467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4604"/>
            <a:ext cx="4131733" cy="857250"/>
          </a:xfrm>
        </p:spPr>
        <p:txBody>
          <a:bodyPr>
            <a:normAutofit/>
          </a:bodyPr>
          <a:lstStyle/>
          <a:p>
            <a:r>
              <a:rPr lang="en-US" sz="3200" dirty="0"/>
              <a:t>Commitment</a:t>
            </a:r>
          </a:p>
        </p:txBody>
      </p:sp>
      <p:sp>
        <p:nvSpPr>
          <p:cNvPr id="3" name="Content Placeholder 2"/>
          <p:cNvSpPr>
            <a:spLocks noGrp="1"/>
          </p:cNvSpPr>
          <p:nvPr>
            <p:ph idx="1"/>
          </p:nvPr>
        </p:nvSpPr>
        <p:spPr>
          <a:xfrm>
            <a:off x="254000" y="2714895"/>
            <a:ext cx="7755467" cy="2428605"/>
          </a:xfrm>
        </p:spPr>
        <p:txBody>
          <a:bodyPr>
            <a:normAutofit/>
          </a:bodyPr>
          <a:lstStyle/>
          <a:p>
            <a:pPr lvl="1"/>
            <a:r>
              <a:rPr lang="en-US" sz="2000" dirty="0" smtClean="0"/>
              <a:t>Commitment </a:t>
            </a:r>
            <a:r>
              <a:rPr lang="en-US" sz="2000" dirty="0"/>
              <a:t>means devoting </a:t>
            </a:r>
            <a:r>
              <a:rPr lang="en-US" sz="2000" dirty="0" smtClean="0"/>
              <a:t>ourselves </a:t>
            </a:r>
            <a:r>
              <a:rPr lang="en-US" sz="2000" dirty="0"/>
              <a:t>to something or someone and staying with </a:t>
            </a:r>
            <a:r>
              <a:rPr lang="en-US" sz="2000" dirty="0" smtClean="0"/>
              <a:t>it--</a:t>
            </a:r>
            <a:r>
              <a:rPr lang="en-US" sz="2000" dirty="0"/>
              <a:t>no matter what.</a:t>
            </a:r>
          </a:p>
          <a:p>
            <a:pPr lvl="1"/>
            <a:r>
              <a:rPr lang="en-US" sz="2000" dirty="0"/>
              <a:t>A good student will always be a shining example of commitment</a:t>
            </a:r>
          </a:p>
          <a:p>
            <a:pPr lvl="1"/>
            <a:r>
              <a:rPr lang="en-US" sz="2000" dirty="0"/>
              <a:t>We need to commit to learning and mastering all our lessons</a:t>
            </a:r>
          </a:p>
        </p:txBody>
      </p:sp>
      <p:pic>
        <p:nvPicPr>
          <p:cNvPr id="4" name="Picture 3"/>
          <p:cNvPicPr>
            <a:picLocks noChangeAspect="1"/>
          </p:cNvPicPr>
          <p:nvPr/>
        </p:nvPicPr>
        <p:blipFill>
          <a:blip r:embed="rId2"/>
          <a:stretch>
            <a:fillRect/>
          </a:stretch>
        </p:blipFill>
        <p:spPr>
          <a:xfrm>
            <a:off x="7349066" y="101542"/>
            <a:ext cx="1794933" cy="1957186"/>
          </a:xfrm>
          <a:prstGeom prst="rect">
            <a:avLst/>
          </a:prstGeom>
        </p:spPr>
      </p:pic>
      <p:sp>
        <p:nvSpPr>
          <p:cNvPr id="5" name="Rectangle 4"/>
          <p:cNvSpPr/>
          <p:nvPr/>
        </p:nvSpPr>
        <p:spPr>
          <a:xfrm>
            <a:off x="457201" y="1699232"/>
            <a:ext cx="6265332" cy="1015663"/>
          </a:xfrm>
          <a:prstGeom prst="rect">
            <a:avLst/>
          </a:prstGeom>
        </p:spPr>
        <p:txBody>
          <a:bodyPr wrap="square">
            <a:spAutoFit/>
          </a:bodyPr>
          <a:lstStyle/>
          <a:p>
            <a:r>
              <a:rPr lang="en-US" sz="2000" dirty="0"/>
              <a:t>“Our greatest weakness lies in giving up. </a:t>
            </a:r>
            <a:r>
              <a:rPr lang="en-US" sz="2000" dirty="0" smtClean="0"/>
              <a:t>The </a:t>
            </a:r>
            <a:r>
              <a:rPr lang="en-US" sz="2000" dirty="0"/>
              <a:t>most certain way to succeed is always to try just one more time.”</a:t>
            </a:r>
          </a:p>
          <a:p>
            <a:pPr lvl="1"/>
            <a:r>
              <a:rPr lang="en-US" sz="2000" dirty="0" smtClean="0"/>
              <a:t>					Thomas </a:t>
            </a:r>
            <a:r>
              <a:rPr lang="en-US" sz="2000" dirty="0"/>
              <a:t>Edison</a:t>
            </a:r>
          </a:p>
        </p:txBody>
      </p:sp>
      <p:sp>
        <p:nvSpPr>
          <p:cNvPr id="6" name="TextBox 5"/>
          <p:cNvSpPr txBox="1"/>
          <p:nvPr/>
        </p:nvSpPr>
        <p:spPr>
          <a:xfrm>
            <a:off x="457201" y="301597"/>
            <a:ext cx="3369732" cy="400110"/>
          </a:xfrm>
          <a:prstGeom prst="rect">
            <a:avLst/>
          </a:prstGeom>
          <a:noFill/>
          <a:ln>
            <a:solidFill>
              <a:schemeClr val="tx1">
                <a:lumMod val="50000"/>
                <a:lumOff val="50000"/>
              </a:schemeClr>
            </a:solidFill>
          </a:ln>
        </p:spPr>
        <p:txBody>
          <a:bodyPr wrap="square" rtlCol="0">
            <a:spAutoFit/>
          </a:bodyPr>
          <a:lstStyle/>
          <a:p>
            <a:r>
              <a:rPr lang="en-US" sz="2000" dirty="0" smtClean="0"/>
              <a:t>#5 Learning Never Ends</a:t>
            </a:r>
            <a:endParaRPr lang="en-US" sz="2000" dirty="0"/>
          </a:p>
        </p:txBody>
      </p:sp>
    </p:spTree>
    <p:extLst>
      <p:ext uri="{BB962C8B-B14F-4D97-AF65-F5344CB8AC3E}">
        <p14:creationId xmlns:p14="http://schemas.microsoft.com/office/powerpoint/2010/main" val="25130257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30246"/>
            <a:ext cx="9144000" cy="4913254"/>
          </a:xfrm>
          <a:prstGeom prst="rect">
            <a:avLst/>
          </a:prstGeom>
        </p:spPr>
      </p:pic>
    </p:spTree>
    <p:extLst>
      <p:ext uri="{BB962C8B-B14F-4D97-AF65-F5344CB8AC3E}">
        <p14:creationId xmlns:p14="http://schemas.microsoft.com/office/powerpoint/2010/main" val="353255762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205981"/>
            <a:ext cx="7670800" cy="708421"/>
          </a:xfrm>
          <a:ln>
            <a:solidFill>
              <a:schemeClr val="bg2">
                <a:lumMod val="50000"/>
              </a:schemeClr>
            </a:solidFill>
          </a:ln>
        </p:spPr>
        <p:txBody>
          <a:bodyPr>
            <a:normAutofit/>
          </a:bodyPr>
          <a:lstStyle/>
          <a:p>
            <a:r>
              <a:rPr lang="en-US" sz="3200" dirty="0" smtClean="0"/>
              <a:t>OK Courageous Leaders .. Time fo</a:t>
            </a:r>
            <a:r>
              <a:rPr lang="en-US" sz="3200" dirty="0"/>
              <a:t>r</a:t>
            </a:r>
            <a:r>
              <a:rPr lang="en-US" sz="3200" dirty="0" smtClean="0"/>
              <a:t> Action!</a:t>
            </a:r>
            <a:endParaRPr lang="en-US" sz="3200" dirty="0"/>
          </a:p>
        </p:txBody>
      </p:sp>
      <p:sp>
        <p:nvSpPr>
          <p:cNvPr id="6" name="TextBox 5"/>
          <p:cNvSpPr txBox="1"/>
          <p:nvPr/>
        </p:nvSpPr>
        <p:spPr>
          <a:xfrm>
            <a:off x="474136" y="2053696"/>
            <a:ext cx="8161867" cy="2554545"/>
          </a:xfrm>
          <a:prstGeom prst="rect">
            <a:avLst/>
          </a:prstGeom>
          <a:noFill/>
        </p:spPr>
        <p:txBody>
          <a:bodyPr wrap="square" rtlCol="0">
            <a:spAutoFit/>
          </a:bodyPr>
          <a:lstStyle/>
          <a:p>
            <a:pPr marL="285750" indent="-285750">
              <a:buFont typeface="Arial"/>
              <a:buChar char="•"/>
            </a:pPr>
            <a:endParaRPr lang="en-US" sz="2000" dirty="0" smtClean="0"/>
          </a:p>
          <a:p>
            <a:pPr marL="285750" indent="-285750">
              <a:buFont typeface="Arial"/>
              <a:buChar char="•"/>
            </a:pPr>
            <a:r>
              <a:rPr lang="en-US" sz="2000" dirty="0" err="1" smtClean="0"/>
              <a:t>xxxx</a:t>
            </a:r>
            <a:endParaRPr lang="en-US" sz="2000" dirty="0"/>
          </a:p>
          <a:p>
            <a:pPr marL="285750" indent="-285750">
              <a:buFont typeface="Arial"/>
              <a:buChar char="•"/>
            </a:pPr>
            <a:endParaRPr lang="en-US" sz="2000" dirty="0" smtClean="0"/>
          </a:p>
          <a:p>
            <a:pPr marL="285750" indent="-285750">
              <a:buFont typeface="Arial"/>
              <a:buChar char="•"/>
            </a:pPr>
            <a:endParaRPr lang="en-US" sz="2000" dirty="0"/>
          </a:p>
          <a:p>
            <a:pPr marL="285750" indent="-285750">
              <a:buFont typeface="Arial"/>
              <a:buChar char="•"/>
            </a:pPr>
            <a:endParaRPr lang="en-US" sz="2000" dirty="0" smtClean="0"/>
          </a:p>
          <a:p>
            <a:pPr marL="285750" indent="-285750">
              <a:buFont typeface="Arial"/>
              <a:buChar char="•"/>
            </a:pPr>
            <a:endParaRPr lang="en-US" sz="2000" dirty="0" smtClean="0"/>
          </a:p>
          <a:p>
            <a:endParaRPr lang="en-US" sz="2000" dirty="0" smtClean="0"/>
          </a:p>
          <a:p>
            <a:pPr marL="342900" indent="-342900">
              <a:buFont typeface="Arial"/>
              <a:buChar char="•"/>
            </a:pPr>
            <a:endParaRPr lang="en-US" sz="2000" dirty="0" smtClean="0"/>
          </a:p>
        </p:txBody>
      </p:sp>
      <p:sp>
        <p:nvSpPr>
          <p:cNvPr id="3" name="Rectangle 2"/>
          <p:cNvSpPr/>
          <p:nvPr/>
        </p:nvSpPr>
        <p:spPr>
          <a:xfrm>
            <a:off x="474132" y="1038034"/>
            <a:ext cx="6180668" cy="1015663"/>
          </a:xfrm>
          <a:prstGeom prst="rect">
            <a:avLst/>
          </a:prstGeom>
          <a:ln>
            <a:solidFill>
              <a:schemeClr val="bg2">
                <a:lumMod val="50000"/>
              </a:schemeClr>
            </a:solidFill>
          </a:ln>
        </p:spPr>
        <p:txBody>
          <a:bodyPr wrap="square">
            <a:spAutoFit/>
          </a:bodyPr>
          <a:lstStyle/>
          <a:p>
            <a:pPr marL="285750" indent="-285750">
              <a:buFont typeface="Arial"/>
              <a:buChar char="•"/>
            </a:pPr>
            <a:r>
              <a:rPr lang="en-US" sz="2000" dirty="0" smtClean="0"/>
              <a:t>Time to set May Goals !!</a:t>
            </a:r>
          </a:p>
          <a:p>
            <a:pPr marL="285750" indent="-285750">
              <a:buFont typeface="Arial"/>
              <a:buChar char="•"/>
            </a:pPr>
            <a:r>
              <a:rPr lang="en-US" sz="2000" dirty="0" smtClean="0"/>
              <a:t>And create a Plan to generate 1000 NEW PV !</a:t>
            </a:r>
            <a:endParaRPr lang="en-US" sz="2000" dirty="0"/>
          </a:p>
          <a:p>
            <a:r>
              <a:rPr lang="en-US" sz="2000" dirty="0"/>
              <a:t>	</a:t>
            </a:r>
          </a:p>
        </p:txBody>
      </p:sp>
    </p:spTree>
    <p:extLst>
      <p:ext uri="{BB962C8B-B14F-4D97-AF65-F5344CB8AC3E}">
        <p14:creationId xmlns:p14="http://schemas.microsoft.com/office/powerpoint/2010/main" val="10264935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21639"/>
          </a:xfrm>
        </p:spPr>
        <p:txBody>
          <a:bodyPr>
            <a:normAutofit/>
          </a:bodyPr>
          <a:lstStyle/>
          <a:p>
            <a:r>
              <a:rPr lang="en-US" sz="2800" dirty="0" smtClean="0"/>
              <a:t>Rule 1 </a:t>
            </a:r>
            <a:r>
              <a:rPr lang="mr-IN" sz="2800" dirty="0" smtClean="0"/>
              <a:t>–</a:t>
            </a:r>
            <a:r>
              <a:rPr lang="en-US" sz="2800" dirty="0" smtClean="0"/>
              <a:t> You will Receive a Body </a:t>
            </a:r>
            <a:endParaRPr lang="en-US" sz="2800" dirty="0"/>
          </a:p>
        </p:txBody>
      </p:sp>
      <p:sp>
        <p:nvSpPr>
          <p:cNvPr id="3" name="Content Placeholder 2"/>
          <p:cNvSpPr>
            <a:spLocks noGrp="1"/>
          </p:cNvSpPr>
          <p:nvPr>
            <p:ph idx="1"/>
          </p:nvPr>
        </p:nvSpPr>
        <p:spPr>
          <a:xfrm>
            <a:off x="457200" y="827618"/>
            <a:ext cx="8229600" cy="3394472"/>
          </a:xfrm>
        </p:spPr>
        <p:txBody>
          <a:bodyPr>
            <a:normAutofit/>
          </a:bodyPr>
          <a:lstStyle/>
          <a:p>
            <a:r>
              <a:rPr lang="en-US" sz="2000" dirty="0" smtClean="0"/>
              <a:t>The </a:t>
            </a:r>
            <a:r>
              <a:rPr lang="en-US" sz="2000" dirty="0"/>
              <a:t>Challenge of Rule One is to make peace with your body so that it can effectively serve its purpose and share its valuable lessons of </a:t>
            </a:r>
            <a:r>
              <a:rPr lang="en-US" sz="2000" b="1" dirty="0"/>
              <a:t>acceptance, self-esteem, respect, and pleasure.  </a:t>
            </a:r>
          </a:p>
          <a:p>
            <a:r>
              <a:rPr lang="en-US" sz="2000" dirty="0"/>
              <a:t>We must learn these basic principles before we can journey successfully through life</a:t>
            </a:r>
          </a:p>
          <a:p>
            <a:endParaRPr lang="en-US" sz="2000" dirty="0"/>
          </a:p>
        </p:txBody>
      </p:sp>
      <p:sp>
        <p:nvSpPr>
          <p:cNvPr id="4" name="Rectangle 3"/>
          <p:cNvSpPr/>
          <p:nvPr/>
        </p:nvSpPr>
        <p:spPr>
          <a:xfrm>
            <a:off x="287867" y="2590509"/>
            <a:ext cx="8720666" cy="954107"/>
          </a:xfrm>
          <a:prstGeom prst="rect">
            <a:avLst/>
          </a:prstGeom>
          <a:ln>
            <a:solidFill>
              <a:schemeClr val="accent3">
                <a:lumMod val="75000"/>
              </a:schemeClr>
            </a:solidFill>
          </a:ln>
        </p:spPr>
        <p:txBody>
          <a:bodyPr wrap="square">
            <a:spAutoFit/>
          </a:bodyPr>
          <a:lstStyle/>
          <a:p>
            <a:r>
              <a:rPr lang="en-US" sz="2800" dirty="0"/>
              <a:t>“No one can make you feel inferior without your consent.”</a:t>
            </a:r>
          </a:p>
          <a:p>
            <a:pPr lvl="1"/>
            <a:r>
              <a:rPr lang="en-US" sz="2800" dirty="0"/>
              <a:t>Eleanor Roosevelt</a:t>
            </a:r>
          </a:p>
        </p:txBody>
      </p:sp>
    </p:spTree>
    <p:extLst>
      <p:ext uri="{BB962C8B-B14F-4D97-AF65-F5344CB8AC3E}">
        <p14:creationId xmlns:p14="http://schemas.microsoft.com/office/powerpoint/2010/main" val="133722160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Acceptance</a:t>
            </a:r>
          </a:p>
        </p:txBody>
      </p:sp>
      <p:sp>
        <p:nvSpPr>
          <p:cNvPr id="3" name="Content Placeholder 2"/>
          <p:cNvSpPr>
            <a:spLocks noGrp="1"/>
          </p:cNvSpPr>
          <p:nvPr>
            <p:ph idx="1"/>
          </p:nvPr>
        </p:nvSpPr>
        <p:spPr>
          <a:xfrm>
            <a:off x="457200" y="1200151"/>
            <a:ext cx="8229600" cy="882649"/>
          </a:xfrm>
        </p:spPr>
        <p:txBody>
          <a:bodyPr>
            <a:normAutofit/>
          </a:bodyPr>
          <a:lstStyle/>
          <a:p>
            <a:pPr marL="0" indent="0">
              <a:buNone/>
            </a:pPr>
            <a:r>
              <a:rPr lang="en-US" sz="1800" dirty="0"/>
              <a:t>“I find that when we really love and accept and approve of ourselves exactly as we are, then everything in life works.</a:t>
            </a:r>
            <a:r>
              <a:rPr lang="en-US" sz="1800" dirty="0" smtClean="0"/>
              <a:t>”         Louise Hay</a:t>
            </a:r>
            <a:endParaRPr lang="en-US" sz="1800" dirty="0"/>
          </a:p>
        </p:txBody>
      </p:sp>
      <p:sp>
        <p:nvSpPr>
          <p:cNvPr id="4" name="Rectangle 3"/>
          <p:cNvSpPr/>
          <p:nvPr/>
        </p:nvSpPr>
        <p:spPr>
          <a:xfrm>
            <a:off x="457200" y="2404533"/>
            <a:ext cx="8466667" cy="2123658"/>
          </a:xfrm>
          <a:prstGeom prst="rect">
            <a:avLst/>
          </a:prstGeom>
          <a:ln>
            <a:solidFill>
              <a:schemeClr val="accent3">
                <a:lumMod val="75000"/>
              </a:schemeClr>
            </a:solidFill>
          </a:ln>
        </p:spPr>
        <p:txBody>
          <a:bodyPr wrap="square">
            <a:spAutoFit/>
          </a:bodyPr>
          <a:lstStyle/>
          <a:p>
            <a:pPr lvl="1"/>
            <a:r>
              <a:rPr lang="en-US" sz="2000" dirty="0"/>
              <a:t>Lesson--Embrace what life presents with a good </a:t>
            </a:r>
            <a:r>
              <a:rPr lang="en-US" sz="2000" dirty="0" smtClean="0"/>
              <a:t>attitude  </a:t>
            </a:r>
          </a:p>
          <a:p>
            <a:pPr lvl="1"/>
            <a:endParaRPr lang="en-US" sz="1200" dirty="0"/>
          </a:p>
          <a:p>
            <a:pPr lvl="1"/>
            <a:r>
              <a:rPr lang="en-US" sz="2000" dirty="0"/>
              <a:t>	Learn to love our parts-and be grateful for them</a:t>
            </a:r>
          </a:p>
          <a:p>
            <a:pPr lvl="1"/>
            <a:r>
              <a:rPr lang="en-US" sz="2000" dirty="0"/>
              <a:t>Acceptance of our body is essential for emotional and physical well </a:t>
            </a:r>
            <a:r>
              <a:rPr lang="en-US" sz="2000" dirty="0" smtClean="0"/>
              <a:t>being</a:t>
            </a:r>
          </a:p>
          <a:p>
            <a:pPr lvl="1"/>
            <a:endParaRPr lang="en-US" sz="2000" dirty="0"/>
          </a:p>
          <a:p>
            <a:pPr lvl="1"/>
            <a:r>
              <a:rPr lang="en-US" sz="2000" dirty="0"/>
              <a:t>It is good/healthy to desire to improve our bodies but must come from a place of self love, not a feeling of inadequacy</a:t>
            </a:r>
          </a:p>
        </p:txBody>
      </p:sp>
    </p:spTree>
    <p:extLst>
      <p:ext uri="{BB962C8B-B14F-4D97-AF65-F5344CB8AC3E}">
        <p14:creationId xmlns:p14="http://schemas.microsoft.com/office/powerpoint/2010/main" val="1218542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957763" y="-134938"/>
            <a:ext cx="4186237" cy="857251"/>
          </a:xfrm>
        </p:spPr>
        <p:txBody>
          <a:bodyPr>
            <a:normAutofit/>
          </a:bodyPr>
          <a:lstStyle/>
          <a:p>
            <a:r>
              <a:rPr lang="en-US" sz="3200" dirty="0"/>
              <a:t>Women’s Health Promo</a:t>
            </a:r>
          </a:p>
        </p:txBody>
      </p:sp>
      <p:sp>
        <p:nvSpPr>
          <p:cNvPr id="6" name="Content Placeholder 5"/>
          <p:cNvSpPr>
            <a:spLocks noGrp="1"/>
          </p:cNvSpPr>
          <p:nvPr>
            <p:ph idx="4294967295"/>
          </p:nvPr>
        </p:nvSpPr>
        <p:spPr>
          <a:xfrm>
            <a:off x="5391150" y="617538"/>
            <a:ext cx="3752850" cy="4195762"/>
          </a:xfrm>
        </p:spPr>
        <p:txBody>
          <a:bodyPr>
            <a:normAutofit fontScale="92500" lnSpcReduction="10000"/>
          </a:bodyPr>
          <a:lstStyle/>
          <a:p>
            <a:r>
              <a:rPr lang="en-US" sz="2000" dirty="0"/>
              <a:t>Healthy Woman’s Pack for $140 ($23 Savings off Member price and $50 savings off Retail) &amp; 100PV</a:t>
            </a:r>
          </a:p>
          <a:p>
            <a:r>
              <a:rPr lang="en-US" sz="2000" dirty="0"/>
              <a:t>Special Item #89437</a:t>
            </a:r>
          </a:p>
          <a:p>
            <a:r>
              <a:rPr lang="en-US" sz="2000" dirty="0"/>
              <a:t>Kit can be customized for type of </a:t>
            </a:r>
            <a:r>
              <a:rPr lang="en-US" sz="2000" dirty="0" err="1"/>
              <a:t>Vitalizer</a:t>
            </a:r>
            <a:r>
              <a:rPr lang="en-US" sz="2000" dirty="0"/>
              <a:t> and flavor of Life Shake</a:t>
            </a:r>
          </a:p>
          <a:p>
            <a:r>
              <a:rPr lang="en-US" sz="2000" dirty="0"/>
              <a:t>Eligible on orders placed through </a:t>
            </a:r>
            <a:r>
              <a:rPr lang="en-US" sz="2000" dirty="0" err="1"/>
              <a:t>MyShaklee.com</a:t>
            </a:r>
            <a:r>
              <a:rPr lang="en-US" sz="2000" dirty="0"/>
              <a:t> and mobile. </a:t>
            </a:r>
          </a:p>
          <a:p>
            <a:r>
              <a:rPr lang="en-US" sz="2000" dirty="0"/>
              <a:t>Includes join orders on PWS. </a:t>
            </a:r>
          </a:p>
          <a:p>
            <a:r>
              <a:rPr lang="en-US" sz="2000" dirty="0"/>
              <a:t>Free Membership with </a:t>
            </a:r>
            <a:r>
              <a:rPr lang="en-US" sz="2000" dirty="0" smtClean="0"/>
              <a:t>purchase</a:t>
            </a:r>
          </a:p>
          <a:p>
            <a:pPr marL="0" indent="0">
              <a:buNone/>
            </a:pPr>
            <a:r>
              <a:rPr lang="en-US" sz="2000" dirty="0" err="1" smtClean="0"/>
              <a:t>becky</a:t>
            </a:r>
            <a:endParaRPr lang="en-US" sz="2000" dirty="0"/>
          </a:p>
        </p:txBody>
      </p:sp>
      <p:sp>
        <p:nvSpPr>
          <p:cNvPr id="7" name="TextBox 6"/>
          <p:cNvSpPr txBox="1"/>
          <p:nvPr/>
        </p:nvSpPr>
        <p:spPr>
          <a:xfrm>
            <a:off x="356347" y="2995563"/>
            <a:ext cx="4329953" cy="2008242"/>
          </a:xfrm>
          <a:prstGeom prst="rect">
            <a:avLst/>
          </a:prstGeom>
          <a:noFill/>
        </p:spPr>
        <p:txBody>
          <a:bodyPr wrap="square" lIns="68580" tIns="34290" rIns="68580" bIns="34290" rtlCol="0">
            <a:spAutoFit/>
          </a:bodyPr>
          <a:lstStyle/>
          <a:p>
            <a:pPr marL="285743" indent="-285743">
              <a:buFont typeface="Arial" panose="020B0604020202020204" pitchFamily="34" charset="0"/>
              <a:buChar char="•"/>
            </a:pPr>
            <a:r>
              <a:rPr lang="en-US" dirty="0"/>
              <a:t>Offer includes online </a:t>
            </a:r>
            <a:r>
              <a:rPr lang="en-US" dirty="0" err="1"/>
              <a:t>AutoShip</a:t>
            </a:r>
            <a:r>
              <a:rPr lang="en-US" dirty="0"/>
              <a:t> orders, including a new join order that begins as an </a:t>
            </a:r>
            <a:r>
              <a:rPr lang="en-US" dirty="0" err="1"/>
              <a:t>Autoship</a:t>
            </a:r>
            <a:r>
              <a:rPr lang="en-US" dirty="0"/>
              <a:t>.</a:t>
            </a:r>
          </a:p>
          <a:p>
            <a:pPr marL="285743" indent="-285743">
              <a:buFont typeface="Arial" panose="020B0604020202020204" pitchFamily="34" charset="0"/>
              <a:buChar char="•"/>
            </a:pPr>
            <a:r>
              <a:rPr lang="en-US" dirty="0"/>
              <a:t>This offer does not apply to orders placed through the Call Center or SBOSS7</a:t>
            </a:r>
          </a:p>
          <a:p>
            <a:pPr marL="285743" indent="-285743">
              <a:buFont typeface="Arial" panose="020B0604020202020204" pitchFamily="34" charset="0"/>
              <a:buChar char="•"/>
            </a:pPr>
            <a:r>
              <a:rPr lang="en-US" dirty="0"/>
              <a:t>All members, distributors and associates are eligible for this discount</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4991" y="205010"/>
            <a:ext cx="4686299" cy="2636043"/>
          </a:xfrm>
          <a:prstGeom prst="rect">
            <a:avLst/>
          </a:prstGeom>
        </p:spPr>
      </p:pic>
    </p:spTree>
    <p:extLst>
      <p:ext uri="{BB962C8B-B14F-4D97-AF65-F5344CB8AC3E}">
        <p14:creationId xmlns:p14="http://schemas.microsoft.com/office/powerpoint/2010/main" val="42283621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363508" y="336550"/>
            <a:ext cx="4289425" cy="857250"/>
          </a:xfrm>
          <a:ln>
            <a:solidFill>
              <a:schemeClr val="accent2">
                <a:lumMod val="75000"/>
              </a:schemeClr>
            </a:solidFill>
          </a:ln>
        </p:spPr>
        <p:txBody>
          <a:bodyPr>
            <a:normAutofit/>
          </a:bodyPr>
          <a:lstStyle/>
          <a:p>
            <a:r>
              <a:rPr lang="en-US" sz="3200" dirty="0"/>
              <a:t>Healthy Women’s Pack</a:t>
            </a:r>
          </a:p>
        </p:txBody>
      </p:sp>
      <p:sp>
        <p:nvSpPr>
          <p:cNvPr id="3" name="Content Placeholder 2"/>
          <p:cNvSpPr>
            <a:spLocks noGrp="1"/>
          </p:cNvSpPr>
          <p:nvPr>
            <p:ph idx="4294967295"/>
          </p:nvPr>
        </p:nvSpPr>
        <p:spPr>
          <a:xfrm>
            <a:off x="186267" y="223838"/>
            <a:ext cx="3727450" cy="3722688"/>
          </a:xfrm>
        </p:spPr>
        <p:txBody>
          <a:bodyPr>
            <a:normAutofit lnSpcReduction="10000"/>
          </a:bodyPr>
          <a:lstStyle/>
          <a:p>
            <a:pPr marL="0" indent="0">
              <a:buNone/>
            </a:pPr>
            <a:r>
              <a:rPr lang="en-US" sz="2000" b="1" dirty="0"/>
              <a:t>Healthy Women’s Pack includes:</a:t>
            </a:r>
          </a:p>
          <a:p>
            <a:pPr marL="0" indent="0">
              <a:buNone/>
            </a:pPr>
            <a:endParaRPr lang="en-US" sz="2000" dirty="0"/>
          </a:p>
          <a:p>
            <a:r>
              <a:rPr lang="en-US" sz="2000" dirty="0" err="1"/>
              <a:t>Vitalizer</a:t>
            </a:r>
            <a:r>
              <a:rPr lang="en-US" sz="2000" dirty="0"/>
              <a:t> (30 servings) – Choice of Women’s, Men’s or Gold</a:t>
            </a:r>
          </a:p>
          <a:p>
            <a:r>
              <a:rPr lang="en-US" sz="2000" dirty="0"/>
              <a:t>Life Shake (15 serving canister) – Choice of flavors </a:t>
            </a:r>
          </a:p>
          <a:p>
            <a:r>
              <a:rPr lang="en-US" sz="2000" dirty="0" err="1"/>
              <a:t>Osteomatrix</a:t>
            </a:r>
            <a:r>
              <a:rPr lang="en-US" sz="2000" dirty="0"/>
              <a:t> (30 servings)</a:t>
            </a:r>
          </a:p>
          <a:p>
            <a:r>
              <a:rPr lang="en-US" sz="2000" dirty="0"/>
              <a:t>Stress Relief Complex </a:t>
            </a:r>
            <a:r>
              <a:rPr lang="en-US" sz="2000" dirty="0" smtClean="0"/>
              <a:t>		(</a:t>
            </a:r>
            <a:r>
              <a:rPr lang="en-US" sz="2000" dirty="0"/>
              <a:t>30 servings</a:t>
            </a:r>
            <a:r>
              <a:rPr lang="en-US" sz="2000" dirty="0" smtClean="0"/>
              <a:t>)</a:t>
            </a:r>
          </a:p>
          <a:p>
            <a:pPr marL="0" indent="0">
              <a:buNone/>
            </a:pPr>
            <a:endParaRPr lang="en-US" sz="2000" dirty="0"/>
          </a:p>
          <a:p>
            <a:pPr marL="0" indent="0">
              <a:buNone/>
            </a:pPr>
            <a:r>
              <a:rPr lang="en-US" sz="2000" dirty="0" err="1" smtClean="0"/>
              <a:t>becky</a:t>
            </a:r>
            <a:endParaRPr lang="en-US" sz="2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4417" y="2015067"/>
            <a:ext cx="5310891" cy="2987376"/>
          </a:xfrm>
          <a:prstGeom prst="rect">
            <a:avLst/>
          </a:prstGeom>
        </p:spPr>
      </p:pic>
    </p:spTree>
    <p:extLst>
      <p:ext uri="{BB962C8B-B14F-4D97-AF65-F5344CB8AC3E}">
        <p14:creationId xmlns:p14="http://schemas.microsoft.com/office/powerpoint/2010/main" val="42943785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t="22339" b="11538"/>
          <a:stretch/>
        </p:blipFill>
        <p:spPr>
          <a:xfrm>
            <a:off x="745067" y="-127000"/>
            <a:ext cx="7873999" cy="5270499"/>
          </a:xfrm>
        </p:spPr>
      </p:pic>
      <p:sp>
        <p:nvSpPr>
          <p:cNvPr id="3" name="Rectangle 2"/>
          <p:cNvSpPr/>
          <p:nvPr/>
        </p:nvSpPr>
        <p:spPr>
          <a:xfrm>
            <a:off x="0" y="2937590"/>
            <a:ext cx="3268133" cy="1077218"/>
          </a:xfrm>
          <a:prstGeom prst="rect">
            <a:avLst/>
          </a:prstGeom>
          <a:solidFill>
            <a:schemeClr val="bg1"/>
          </a:solidFill>
        </p:spPr>
        <p:txBody>
          <a:bodyPr wrap="square">
            <a:spAutoFit/>
          </a:bodyPr>
          <a:lstStyle/>
          <a:p>
            <a:r>
              <a:rPr lang="en-US" sz="1600" dirty="0" smtClean="0"/>
              <a:t>	Share </a:t>
            </a:r>
            <a:r>
              <a:rPr lang="en-US" sz="1600" dirty="0"/>
              <a:t>the May Health Chat with </a:t>
            </a:r>
            <a:r>
              <a:rPr lang="en-US" sz="1600" dirty="0" smtClean="0"/>
              <a:t>	the </a:t>
            </a:r>
            <a:r>
              <a:rPr lang="en-US" sz="1600" dirty="0"/>
              <a:t>Promo and generate </a:t>
            </a:r>
          </a:p>
          <a:p>
            <a:r>
              <a:rPr lang="en-US" sz="1600" dirty="0"/>
              <a:t>	2 New Members &amp; </a:t>
            </a:r>
          </a:p>
          <a:p>
            <a:r>
              <a:rPr lang="en-US" sz="1600" dirty="0"/>
              <a:t>	3 Existing Members = 500 PV</a:t>
            </a:r>
          </a:p>
        </p:txBody>
      </p:sp>
      <p:sp>
        <p:nvSpPr>
          <p:cNvPr id="5" name="Rectangle 4"/>
          <p:cNvSpPr/>
          <p:nvPr/>
        </p:nvSpPr>
        <p:spPr>
          <a:xfrm>
            <a:off x="3369733" y="2543890"/>
            <a:ext cx="2573867" cy="923330"/>
          </a:xfrm>
          <a:prstGeom prst="rect">
            <a:avLst/>
          </a:prstGeom>
          <a:solidFill>
            <a:schemeClr val="bg1"/>
          </a:solidFill>
          <a:ln>
            <a:solidFill>
              <a:schemeClr val="accent2">
                <a:lumMod val="60000"/>
                <a:lumOff val="40000"/>
              </a:schemeClr>
            </a:solidFill>
          </a:ln>
        </p:spPr>
        <p:txBody>
          <a:bodyPr wrap="square">
            <a:spAutoFit/>
          </a:bodyPr>
          <a:lstStyle/>
          <a:p>
            <a:r>
              <a:rPr lang="en-US" dirty="0"/>
              <a:t>Identify 2 Distributors who want to do the same </a:t>
            </a:r>
          </a:p>
          <a:p>
            <a:r>
              <a:rPr lang="en-US" dirty="0" smtClean="0"/>
              <a:t>= </a:t>
            </a:r>
            <a:r>
              <a:rPr lang="en-US" dirty="0"/>
              <a:t>500PV X 2 = 1000PV</a:t>
            </a:r>
          </a:p>
        </p:txBody>
      </p:sp>
      <p:sp>
        <p:nvSpPr>
          <p:cNvPr id="6" name="Rectangle 5"/>
          <p:cNvSpPr/>
          <p:nvPr/>
        </p:nvSpPr>
        <p:spPr>
          <a:xfrm>
            <a:off x="5943600" y="2907299"/>
            <a:ext cx="3200400" cy="923330"/>
          </a:xfrm>
          <a:prstGeom prst="rect">
            <a:avLst/>
          </a:prstGeom>
          <a:solidFill>
            <a:schemeClr val="bg1"/>
          </a:solidFill>
        </p:spPr>
        <p:txBody>
          <a:bodyPr wrap="square">
            <a:spAutoFit/>
          </a:bodyPr>
          <a:lstStyle/>
          <a:p>
            <a:r>
              <a:rPr lang="en-US" dirty="0"/>
              <a:t>Sponsor at least 1 New Distributor with the $649 Pack </a:t>
            </a:r>
          </a:p>
          <a:p>
            <a:r>
              <a:rPr lang="en-US" dirty="0" smtClean="0"/>
              <a:t>= </a:t>
            </a:r>
            <a:r>
              <a:rPr lang="en-US" dirty="0"/>
              <a:t>500PV &amp; $100 Gold Bonus</a:t>
            </a:r>
          </a:p>
        </p:txBody>
      </p:sp>
      <p:sp>
        <p:nvSpPr>
          <p:cNvPr id="7" name="TextBox 6"/>
          <p:cNvSpPr txBox="1"/>
          <p:nvPr/>
        </p:nvSpPr>
        <p:spPr>
          <a:xfrm>
            <a:off x="5435600" y="711200"/>
            <a:ext cx="3479800" cy="923330"/>
          </a:xfrm>
          <a:prstGeom prst="rect">
            <a:avLst/>
          </a:prstGeom>
          <a:solidFill>
            <a:schemeClr val="bg1"/>
          </a:solidFill>
          <a:ln>
            <a:solidFill>
              <a:schemeClr val="accent2">
                <a:lumMod val="60000"/>
                <a:lumOff val="40000"/>
              </a:schemeClr>
            </a:solidFill>
          </a:ln>
        </p:spPr>
        <p:txBody>
          <a:bodyPr wrap="square" rtlCol="0">
            <a:spAutoFit/>
          </a:bodyPr>
          <a:lstStyle/>
          <a:p>
            <a:r>
              <a:rPr lang="en-US" dirty="0" smtClean="0"/>
              <a:t>Commit to hosting multiple healthy women’s health chats  ( of any size) in the month of May</a:t>
            </a:r>
            <a:endParaRPr lang="en-US" dirty="0"/>
          </a:p>
        </p:txBody>
      </p:sp>
      <p:sp>
        <p:nvSpPr>
          <p:cNvPr id="8" name="TextBox 7"/>
          <p:cNvSpPr txBox="1"/>
          <p:nvPr/>
        </p:nvSpPr>
        <p:spPr>
          <a:xfrm>
            <a:off x="8128000" y="4470400"/>
            <a:ext cx="1016000" cy="369332"/>
          </a:xfrm>
          <a:prstGeom prst="rect">
            <a:avLst/>
          </a:prstGeom>
          <a:noFill/>
        </p:spPr>
        <p:txBody>
          <a:bodyPr wrap="square" rtlCol="0">
            <a:spAutoFit/>
          </a:bodyPr>
          <a:lstStyle/>
          <a:p>
            <a:r>
              <a:rPr lang="en-US" dirty="0" err="1" smtClean="0"/>
              <a:t>angie</a:t>
            </a:r>
            <a:endParaRPr lang="en-US" dirty="0"/>
          </a:p>
        </p:txBody>
      </p:sp>
    </p:spTree>
    <p:extLst>
      <p:ext uri="{BB962C8B-B14F-4D97-AF65-F5344CB8AC3E}">
        <p14:creationId xmlns:p14="http://schemas.microsoft.com/office/powerpoint/2010/main" val="59650006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58981</TotalTime>
  <Words>2774</Words>
  <Application>Microsoft Office PowerPoint</Application>
  <PresentationFormat>On-screen Show (16:9)</PresentationFormat>
  <Paragraphs>385</Paragraphs>
  <Slides>62</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62</vt:i4>
      </vt:variant>
    </vt:vector>
  </HeadingPairs>
  <TitlesOfParts>
    <vt:vector size="70" baseType="lpstr">
      <vt:lpstr>Arial</vt:lpstr>
      <vt:lpstr>Calibri</vt:lpstr>
      <vt:lpstr>Century Gothic</vt:lpstr>
      <vt:lpstr>Iowan Old Style Black</vt:lpstr>
      <vt:lpstr>Mangal</vt:lpstr>
      <vt:lpstr>1_Office Theme</vt:lpstr>
      <vt:lpstr>2_Office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Women’s Health Promo</vt:lpstr>
      <vt:lpstr>Healthy Women’s Pack</vt:lpstr>
      <vt:lpstr>PowerPoint Presentation</vt:lpstr>
      <vt:lpstr>PowerPoint Presentation</vt:lpstr>
      <vt:lpstr>1000 PV Plan for May– Women’s Health Focus</vt:lpstr>
      <vt:lpstr>PowerPoint Presentation</vt:lpstr>
      <vt:lpstr>New Director’s Conference Report</vt:lpstr>
      <vt:lpstr>Marissa O’Neal Insights on Leadership from Chairman’s Retreat May 2017 </vt:lpstr>
      <vt:lpstr>PowerPoint Presentation</vt:lpstr>
      <vt:lpstr>Our Strategy Forum Team Winter 2017 </vt:lpstr>
      <vt:lpstr>Objectives Spring 2017 –Keys to Coaching </vt:lpstr>
      <vt:lpstr>If Life is a Game, These are the Rules</vt:lpstr>
      <vt:lpstr>PowerPoint Presentation</vt:lpstr>
      <vt:lpstr>Rule One –  You will receive a body</vt:lpstr>
      <vt:lpstr>Your Body is Your Vehicle for Life</vt:lpstr>
      <vt:lpstr>PowerPoint Presentation</vt:lpstr>
      <vt:lpstr>Rule 2   -- You will be presented with lessons</vt:lpstr>
      <vt:lpstr>Grace</vt:lpstr>
      <vt:lpstr>Rule 3  -- There are no mistakes, only lessons </vt:lpstr>
      <vt:lpstr>#3 no mistakes, just lessons cont’d         The Basic Lessons</vt:lpstr>
      <vt:lpstr>Rule 4  -- A lesson is repeated until it is learned</vt:lpstr>
      <vt:lpstr>PowerPoint Presentation</vt:lpstr>
      <vt:lpstr>Rule 4 Lessons repeat til learned –  6 Steps to Executing Change in Our Lives</vt:lpstr>
      <vt:lpstr>Examples of patterns that might be repeating until lesson is learned</vt:lpstr>
      <vt:lpstr>#4 –Lessons repeat til learned  Everything we attract into our life …   is coming to us because of something we are projecting into the world…</vt:lpstr>
      <vt:lpstr>PowerPoint Presentation</vt:lpstr>
      <vt:lpstr>Rule 5  -- Learning does not end .. ever</vt:lpstr>
      <vt:lpstr>Surrender – doesn’t obstruct our power …       It enhances it.        Marianne Williamson</vt:lpstr>
      <vt:lpstr>Humility   </vt:lpstr>
      <vt:lpstr>#5  Learning Does Not End.. Ever   continued</vt:lpstr>
      <vt:lpstr>Rule 6  -- “There”  is no better than   “ Here”</vt:lpstr>
      <vt:lpstr>Gratitude</vt:lpstr>
      <vt:lpstr>Rule 7  -- Others are only mirrors of you</vt:lpstr>
      <vt:lpstr>The Challenge is to shift from judging others ( outer) to  an exploration of ourselves ( inner)  </vt:lpstr>
      <vt:lpstr>PowerPoint Presentation</vt:lpstr>
      <vt:lpstr>Rule 8  -- What you make of your life is up to you</vt:lpstr>
      <vt:lpstr>Responsibility</vt:lpstr>
      <vt:lpstr>Rule 9  -- All your answers lie inside of you</vt:lpstr>
      <vt:lpstr>Action Steps—Pick a “Rule” to work on</vt:lpstr>
      <vt:lpstr>PowerPoint Presentation</vt:lpstr>
      <vt:lpstr>May Schedule</vt:lpstr>
      <vt:lpstr>Shaklee Video &amp; Audio Archives This webinar is archived on BetterFutureStartsToday.net</vt:lpstr>
      <vt:lpstr>#4 Lessons Repeated Until Learned continued</vt:lpstr>
      <vt:lpstr>#7  Tolerance</vt:lpstr>
      <vt:lpstr># 7   Clarity</vt:lpstr>
      <vt:lpstr>#7 Support</vt:lpstr>
      <vt:lpstr>Adventure</vt:lpstr>
      <vt:lpstr>Courage-   ”Courage is the price life exacts for granting peace.”  Amelia Earhart</vt:lpstr>
      <vt:lpstr>Listening  “Consciousness is nothing but awareness—the  composite of all the things we pay attention to.” Deepak Chopra Listening is actively focusing on what message you are receiving</vt:lpstr>
      <vt:lpstr>Unattachment</vt:lpstr>
      <vt:lpstr>Abundance</vt:lpstr>
      <vt:lpstr>Peace</vt:lpstr>
      <vt:lpstr>Commitment</vt:lpstr>
      <vt:lpstr>OK Courageous Leaders .. Time for Action!</vt:lpstr>
      <vt:lpstr>Rule 1 – You will Receive a Body </vt:lpstr>
      <vt:lpstr>Acceptance</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Congratulations on becoming a Director! A Business Leader!</dc:title>
  <dc:creator>Harper</dc:creator>
  <cp:lastModifiedBy>Rebecca Choate</cp:lastModifiedBy>
  <cp:revision>520</cp:revision>
  <cp:lastPrinted>2017-05-09T17:00:09Z</cp:lastPrinted>
  <dcterms:created xsi:type="dcterms:W3CDTF">2016-11-09T11:55:00Z</dcterms:created>
  <dcterms:modified xsi:type="dcterms:W3CDTF">2017-05-09T19:02:05Z</dcterms:modified>
</cp:coreProperties>
</file>