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gif" ContentType="image/gif"/>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3" r:id="rId2"/>
  </p:sldMasterIdLst>
  <p:notesMasterIdLst>
    <p:notesMasterId r:id="rId43"/>
  </p:notesMasterIdLst>
  <p:handoutMasterIdLst>
    <p:handoutMasterId r:id="rId44"/>
  </p:handoutMasterIdLst>
  <p:sldIdLst>
    <p:sldId id="450" r:id="rId3"/>
    <p:sldId id="504" r:id="rId4"/>
    <p:sldId id="503" r:id="rId5"/>
    <p:sldId id="498" r:id="rId6"/>
    <p:sldId id="499" r:id="rId7"/>
    <p:sldId id="500" r:id="rId8"/>
    <p:sldId id="494" r:id="rId9"/>
    <p:sldId id="493" r:id="rId10"/>
    <p:sldId id="496" r:id="rId11"/>
    <p:sldId id="497" r:id="rId12"/>
    <p:sldId id="337" r:id="rId13"/>
    <p:sldId id="304" r:id="rId14"/>
    <p:sldId id="352" r:id="rId15"/>
    <p:sldId id="462" r:id="rId16"/>
    <p:sldId id="492" r:id="rId17"/>
    <p:sldId id="464" r:id="rId18"/>
    <p:sldId id="467" r:id="rId19"/>
    <p:sldId id="474" r:id="rId20"/>
    <p:sldId id="463" r:id="rId21"/>
    <p:sldId id="491" r:id="rId22"/>
    <p:sldId id="465" r:id="rId23"/>
    <p:sldId id="472" r:id="rId24"/>
    <p:sldId id="502" r:id="rId25"/>
    <p:sldId id="475" r:id="rId26"/>
    <p:sldId id="468" r:id="rId27"/>
    <p:sldId id="469" r:id="rId28"/>
    <p:sldId id="470" r:id="rId29"/>
    <p:sldId id="471" r:id="rId30"/>
    <p:sldId id="476" r:id="rId31"/>
    <p:sldId id="478" r:id="rId32"/>
    <p:sldId id="479" r:id="rId33"/>
    <p:sldId id="488" r:id="rId34"/>
    <p:sldId id="473" r:id="rId35"/>
    <p:sldId id="485" r:id="rId36"/>
    <p:sldId id="501" r:id="rId37"/>
    <p:sldId id="480" r:id="rId38"/>
    <p:sldId id="292" r:id="rId39"/>
    <p:sldId id="375" r:id="rId40"/>
    <p:sldId id="384" r:id="rId41"/>
    <p:sldId id="291" r:id="rId42"/>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74"/>
  </p:normalViewPr>
  <p:slideViewPr>
    <p:cSldViewPr snapToGrid="0" snapToObjects="1">
      <p:cViewPr varScale="1">
        <p:scale>
          <a:sx n="165" d="100"/>
          <a:sy n="165" d="100"/>
        </p:scale>
        <p:origin x="664" y="184"/>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viewProps" Target="viewProps.xml"/><Relationship Id="rId47" Type="http://schemas.openxmlformats.org/officeDocument/2006/relationships/theme" Target="theme/theme1.xml"/><Relationship Id="rId48" Type="http://schemas.openxmlformats.org/officeDocument/2006/relationships/tableStyles" Target="tableStyles.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9" Type="http://schemas.openxmlformats.org/officeDocument/2006/relationships/slide" Target="slides/slide7.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notesMaster" Target="notesMasters/notesMaster1.xml"/><Relationship Id="rId44" Type="http://schemas.openxmlformats.org/officeDocument/2006/relationships/handoutMaster" Target="handoutMasters/handoutMaster1.xml"/><Relationship Id="rId4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EB1A742-99F8-0841-800C-D35C6FC7A123}" type="datetimeFigureOut">
              <a:rPr lang="en-US" smtClean="0"/>
              <a:t>5/8/17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3AD30A1-8C26-7043-8DE9-27F74FE7D4AA}" type="slidenum">
              <a:rPr lang="en-US" smtClean="0"/>
              <a:t>‹#›</a:t>
            </a:fld>
            <a:endParaRPr lang="en-US"/>
          </a:p>
        </p:txBody>
      </p:sp>
    </p:spTree>
    <p:extLst>
      <p:ext uri="{BB962C8B-B14F-4D97-AF65-F5344CB8AC3E}">
        <p14:creationId xmlns:p14="http://schemas.microsoft.com/office/powerpoint/2010/main" val="18654365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8163F87-30B0-2649-AF3D-005F29545A08}" type="datetimeFigureOut">
              <a:rPr lang="en-US" smtClean="0"/>
              <a:t>5/8/17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F06FD5-8B68-244D-B1E0-8204C363CEF7}" type="slidenum">
              <a:rPr lang="en-US" smtClean="0"/>
              <a:t>‹#›</a:t>
            </a:fld>
            <a:endParaRPr lang="en-US"/>
          </a:p>
        </p:txBody>
      </p:sp>
    </p:spTree>
    <p:extLst>
      <p:ext uri="{BB962C8B-B14F-4D97-AF65-F5344CB8AC3E}">
        <p14:creationId xmlns:p14="http://schemas.microsoft.com/office/powerpoint/2010/main" val="363582190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122" name="Shape 12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375030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7388"/>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6933016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e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5/8/17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5635009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5/8/17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918319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5/8/17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8759684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4" name="Picture 6" descr="Shaklee_Watercolor_16x9_blue.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
            <a:ext cx="9144000" cy="5019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Title 1"/>
          <p:cNvSpPr>
            <a:spLocks noGrp="1"/>
          </p:cNvSpPr>
          <p:nvPr>
            <p:ph type="ctrTitle"/>
          </p:nvPr>
        </p:nvSpPr>
        <p:spPr>
          <a:xfrm>
            <a:off x="457209" y="1597821"/>
            <a:ext cx="5038399" cy="1102519"/>
          </a:xfrm>
          <a:prstGeom prst="rect">
            <a:avLst/>
          </a:prstGeom>
        </p:spPr>
        <p:txBody>
          <a:bodyPr anchor="b">
            <a:normAutofit/>
          </a:bodyPr>
          <a:lstStyle>
            <a:lvl1pPr algn="l">
              <a:defRPr sz="4000">
                <a:solidFill>
                  <a:srgbClr val="FFFFFF"/>
                </a:solidFill>
                <a:latin typeface="Century Gothic"/>
                <a:cs typeface="Century Gothic"/>
              </a:defRPr>
            </a:lvl1pPr>
          </a:lstStyle>
          <a:p>
            <a:r>
              <a:rPr lang="en-US" dirty="0" smtClean="0"/>
              <a:t>Click to edit Master title style</a:t>
            </a:r>
            <a:endParaRPr lang="en-US" dirty="0"/>
          </a:p>
        </p:txBody>
      </p:sp>
      <p:sp>
        <p:nvSpPr>
          <p:cNvPr id="8" name="Subtitle 2"/>
          <p:cNvSpPr>
            <a:spLocks noGrp="1"/>
          </p:cNvSpPr>
          <p:nvPr>
            <p:ph type="subTitle" idx="1"/>
          </p:nvPr>
        </p:nvSpPr>
        <p:spPr>
          <a:xfrm>
            <a:off x="463811" y="2709896"/>
            <a:ext cx="5031797" cy="1314450"/>
          </a:xfrm>
          <a:prstGeom prst="rect">
            <a:avLst/>
          </a:prstGeom>
        </p:spPr>
        <p:txBody>
          <a:bodyPr/>
          <a:lstStyle>
            <a:lvl1pPr marL="0" indent="0" algn="l">
              <a:buNone/>
              <a:defRPr sz="1800">
                <a:solidFill>
                  <a:srgbClr val="FFFFFF"/>
                </a:solidFill>
                <a:latin typeface="+mj-lt"/>
                <a:cs typeface="Century Gothic"/>
              </a:defRPr>
            </a:lvl1pPr>
            <a:lvl2pPr marL="456777" indent="0" algn="ctr">
              <a:buNone/>
              <a:defRPr>
                <a:solidFill>
                  <a:schemeClr val="tx1">
                    <a:tint val="75000"/>
                  </a:schemeClr>
                </a:solidFill>
              </a:defRPr>
            </a:lvl2pPr>
            <a:lvl3pPr marL="913554" indent="0" algn="ctr">
              <a:buNone/>
              <a:defRPr>
                <a:solidFill>
                  <a:schemeClr val="tx1">
                    <a:tint val="75000"/>
                  </a:schemeClr>
                </a:solidFill>
              </a:defRPr>
            </a:lvl3pPr>
            <a:lvl4pPr marL="1370331" indent="0" algn="ctr">
              <a:buNone/>
              <a:defRPr>
                <a:solidFill>
                  <a:schemeClr val="tx1">
                    <a:tint val="75000"/>
                  </a:schemeClr>
                </a:solidFill>
              </a:defRPr>
            </a:lvl4pPr>
            <a:lvl5pPr marL="1827108" indent="0" algn="ctr">
              <a:buNone/>
              <a:defRPr>
                <a:solidFill>
                  <a:schemeClr val="tx1">
                    <a:tint val="75000"/>
                  </a:schemeClr>
                </a:solidFill>
              </a:defRPr>
            </a:lvl5pPr>
            <a:lvl6pPr marL="2283886" indent="0" algn="ctr">
              <a:buNone/>
              <a:defRPr>
                <a:solidFill>
                  <a:schemeClr val="tx1">
                    <a:tint val="75000"/>
                  </a:schemeClr>
                </a:solidFill>
              </a:defRPr>
            </a:lvl6pPr>
            <a:lvl7pPr marL="2740663" indent="0" algn="ctr">
              <a:buNone/>
              <a:defRPr>
                <a:solidFill>
                  <a:schemeClr val="tx1">
                    <a:tint val="75000"/>
                  </a:schemeClr>
                </a:solidFill>
              </a:defRPr>
            </a:lvl7pPr>
            <a:lvl8pPr marL="3197440" indent="0" algn="ctr">
              <a:buNone/>
              <a:defRPr>
                <a:solidFill>
                  <a:schemeClr val="tx1">
                    <a:tint val="75000"/>
                  </a:schemeClr>
                </a:solidFill>
              </a:defRPr>
            </a:lvl8pPr>
            <a:lvl9pPr marL="3654217"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35897967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5/8/17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030537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5/8/17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44202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0E3797C-B71C-49B1-87BB-F62C6A67453F}" type="datetimeFigureOut">
              <a:rPr lang="en-US" smtClean="0"/>
              <a:t>5/8/17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9951505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0E3797C-B71C-49B1-87BB-F62C6A67453F}" type="datetimeFigureOut">
              <a:rPr lang="en-US" smtClean="0"/>
              <a:t>5/8/17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2812605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0E3797C-B71C-49B1-87BB-F62C6A67453F}" type="datetimeFigureOut">
              <a:rPr lang="en-US" smtClean="0"/>
              <a:t>5/8/17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4483551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0E3797C-B71C-49B1-87BB-F62C6A67453F}" type="datetimeFigureOut">
              <a:rPr lang="en-US" smtClean="0"/>
              <a:t>5/8/17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379528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E3797C-B71C-49B1-87BB-F62C6A67453F}" type="datetimeFigureOut">
              <a:rPr lang="en-US" smtClean="0"/>
              <a:t>5/8/17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9080813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5/8/17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4345376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E3797C-B71C-49B1-87BB-F62C6A67453F}" type="datetimeFigureOut">
              <a:rPr lang="en-US" smtClean="0"/>
              <a:t>5/8/17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0694744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E3797C-B71C-49B1-87BB-F62C6A67453F}" type="datetimeFigureOut">
              <a:rPr lang="en-US" smtClean="0"/>
              <a:t>5/8/17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335973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5/8/17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0042791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5/8/17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94144921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4" name="Picture 6" descr="Shaklee_Watercolor_16x9_blue.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
            <a:ext cx="9144000" cy="5019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Title 1"/>
          <p:cNvSpPr>
            <a:spLocks noGrp="1"/>
          </p:cNvSpPr>
          <p:nvPr>
            <p:ph type="ctrTitle"/>
          </p:nvPr>
        </p:nvSpPr>
        <p:spPr>
          <a:xfrm>
            <a:off x="457209" y="1597821"/>
            <a:ext cx="5038399" cy="1102519"/>
          </a:xfrm>
          <a:prstGeom prst="rect">
            <a:avLst/>
          </a:prstGeom>
        </p:spPr>
        <p:txBody>
          <a:bodyPr anchor="b">
            <a:normAutofit/>
          </a:bodyPr>
          <a:lstStyle>
            <a:lvl1pPr algn="l">
              <a:defRPr sz="4000">
                <a:solidFill>
                  <a:srgbClr val="FFFFFF"/>
                </a:solidFill>
                <a:latin typeface="Century Gothic"/>
                <a:cs typeface="Century Gothic"/>
              </a:defRPr>
            </a:lvl1pPr>
          </a:lstStyle>
          <a:p>
            <a:r>
              <a:rPr lang="en-US" dirty="0" smtClean="0"/>
              <a:t>Click to edit Master title style</a:t>
            </a:r>
            <a:endParaRPr lang="en-US" dirty="0"/>
          </a:p>
        </p:txBody>
      </p:sp>
      <p:sp>
        <p:nvSpPr>
          <p:cNvPr id="8" name="Subtitle 2"/>
          <p:cNvSpPr>
            <a:spLocks noGrp="1"/>
          </p:cNvSpPr>
          <p:nvPr>
            <p:ph type="subTitle" idx="1"/>
          </p:nvPr>
        </p:nvSpPr>
        <p:spPr>
          <a:xfrm>
            <a:off x="463811" y="2709896"/>
            <a:ext cx="5031797" cy="1314450"/>
          </a:xfrm>
          <a:prstGeom prst="rect">
            <a:avLst/>
          </a:prstGeom>
        </p:spPr>
        <p:txBody>
          <a:bodyPr/>
          <a:lstStyle>
            <a:lvl1pPr marL="0" indent="0" algn="l">
              <a:buNone/>
              <a:defRPr sz="1800">
                <a:solidFill>
                  <a:srgbClr val="FFFFFF"/>
                </a:solidFill>
                <a:latin typeface="+mj-lt"/>
                <a:cs typeface="Century Gothic"/>
              </a:defRPr>
            </a:lvl1pPr>
            <a:lvl2pPr marL="456777" indent="0" algn="ctr">
              <a:buNone/>
              <a:defRPr>
                <a:solidFill>
                  <a:schemeClr val="tx1">
                    <a:tint val="75000"/>
                  </a:schemeClr>
                </a:solidFill>
              </a:defRPr>
            </a:lvl2pPr>
            <a:lvl3pPr marL="913554" indent="0" algn="ctr">
              <a:buNone/>
              <a:defRPr>
                <a:solidFill>
                  <a:schemeClr val="tx1">
                    <a:tint val="75000"/>
                  </a:schemeClr>
                </a:solidFill>
              </a:defRPr>
            </a:lvl3pPr>
            <a:lvl4pPr marL="1370331" indent="0" algn="ctr">
              <a:buNone/>
              <a:defRPr>
                <a:solidFill>
                  <a:schemeClr val="tx1">
                    <a:tint val="75000"/>
                  </a:schemeClr>
                </a:solidFill>
              </a:defRPr>
            </a:lvl4pPr>
            <a:lvl5pPr marL="1827108" indent="0" algn="ctr">
              <a:buNone/>
              <a:defRPr>
                <a:solidFill>
                  <a:schemeClr val="tx1">
                    <a:tint val="75000"/>
                  </a:schemeClr>
                </a:solidFill>
              </a:defRPr>
            </a:lvl5pPr>
            <a:lvl6pPr marL="2283886" indent="0" algn="ctr">
              <a:buNone/>
              <a:defRPr>
                <a:solidFill>
                  <a:schemeClr val="tx1">
                    <a:tint val="75000"/>
                  </a:schemeClr>
                </a:solidFill>
              </a:defRPr>
            </a:lvl6pPr>
            <a:lvl7pPr marL="2740663" indent="0" algn="ctr">
              <a:buNone/>
              <a:defRPr>
                <a:solidFill>
                  <a:schemeClr val="tx1">
                    <a:tint val="75000"/>
                  </a:schemeClr>
                </a:solidFill>
              </a:defRPr>
            </a:lvl7pPr>
            <a:lvl8pPr marL="3197440" indent="0" algn="ctr">
              <a:buNone/>
              <a:defRPr>
                <a:solidFill>
                  <a:schemeClr val="tx1">
                    <a:tint val="75000"/>
                  </a:schemeClr>
                </a:solidFill>
              </a:defRPr>
            </a:lvl8pPr>
            <a:lvl9pPr marL="3654217"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283408402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small green background">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 y="149986"/>
            <a:ext cx="8993874" cy="4717757"/>
          </a:xfrm>
          <a:prstGeom prst="rect">
            <a:avLst/>
          </a:prstGeom>
        </p:spPr>
      </p:pic>
      <p:pic>
        <p:nvPicPr>
          <p:cNvPr id="5" name="Picture 4" descr="logo_370green-01.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536286" y="4435798"/>
            <a:ext cx="1246059" cy="266048"/>
          </a:xfrm>
          <a:prstGeom prst="rect">
            <a:avLst/>
          </a:prstGeom>
        </p:spPr>
      </p:pic>
    </p:spTree>
    <p:extLst>
      <p:ext uri="{BB962C8B-B14F-4D97-AF65-F5344CB8AC3E}">
        <p14:creationId xmlns:p14="http://schemas.microsoft.com/office/powerpoint/2010/main" val="60995534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0E3797C-B71C-49B1-87BB-F62C6A67453F}" type="datetimeFigureOut">
              <a:rPr lang="en-US" smtClean="0"/>
              <a:t>5/8/17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9973160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0E3797C-B71C-49B1-87BB-F62C6A67453F}" type="datetimeFigureOut">
              <a:rPr lang="en-US" smtClean="0"/>
              <a:t>5/8/17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30161370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0E3797C-B71C-49B1-87BB-F62C6A67453F}" type="datetimeFigureOut">
              <a:rPr lang="en-US" smtClean="0"/>
              <a:t>5/8/17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32597456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0E3797C-B71C-49B1-87BB-F62C6A67453F}" type="datetimeFigureOut">
              <a:rPr lang="en-US" smtClean="0"/>
              <a:t>5/8/17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5797949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E3797C-B71C-49B1-87BB-F62C6A67453F}" type="datetimeFigureOut">
              <a:rPr lang="en-US" smtClean="0"/>
              <a:t>5/8/17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6094235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E3797C-B71C-49B1-87BB-F62C6A67453F}" type="datetimeFigureOut">
              <a:rPr lang="en-US" smtClean="0"/>
              <a:t>5/8/17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4015869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E3797C-B71C-49B1-87BB-F62C6A67453F}" type="datetimeFigureOut">
              <a:rPr lang="en-US" smtClean="0"/>
              <a:t>5/8/17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7500938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slideLayout" Target="../slideLayouts/slideLayout25.xml"/><Relationship Id="rId14" Type="http://schemas.openxmlformats.org/officeDocument/2006/relationships/theme" Target="../theme/theme2.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0E3797C-B71C-49B1-87BB-F62C6A67453F}" type="datetimeFigureOut">
              <a:rPr lang="en-US" smtClean="0"/>
              <a:t>5/8/17</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F506A36-AC23-4516-8D99-4A7E380A1EC9}" type="slidenum">
              <a:rPr lang="en-US" smtClean="0"/>
              <a:t>‹#›</a:t>
            </a:fld>
            <a:endParaRPr lang="en-US"/>
          </a:p>
        </p:txBody>
      </p:sp>
      <p:pic>
        <p:nvPicPr>
          <p:cNvPr id="7" name="Picture 6" descr="Slide25.jpg"/>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61653" y="508668"/>
            <a:ext cx="9450980" cy="3987132"/>
          </a:xfrm>
          <a:prstGeom prst="rect">
            <a:avLst/>
          </a:prstGeom>
        </p:spPr>
      </p:pic>
    </p:spTree>
    <p:extLst>
      <p:ext uri="{BB962C8B-B14F-4D97-AF65-F5344CB8AC3E}">
        <p14:creationId xmlns:p14="http://schemas.microsoft.com/office/powerpoint/2010/main" val="143503345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0E3797C-B71C-49B1-87BB-F62C6A67453F}" type="datetimeFigureOut">
              <a:rPr lang="en-US" smtClean="0"/>
              <a:t>5/8/17</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F506A36-AC23-4516-8D99-4A7E380A1EC9}" type="slidenum">
              <a:rPr lang="en-US" smtClean="0"/>
              <a:t>‹#›</a:t>
            </a:fld>
            <a:endParaRPr lang="en-US"/>
          </a:p>
        </p:txBody>
      </p:sp>
    </p:spTree>
    <p:extLst>
      <p:ext uri="{BB962C8B-B14F-4D97-AF65-F5344CB8AC3E}">
        <p14:creationId xmlns:p14="http://schemas.microsoft.com/office/powerpoint/2010/main" val="789295439"/>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12.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13.png"/><Relationship Id="rId3"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4" Type="http://schemas.openxmlformats.org/officeDocument/2006/relationships/image" Target="../media/image16.jpg"/><Relationship Id="rId5" Type="http://schemas.openxmlformats.org/officeDocument/2006/relationships/image" Target="../media/image17.jpg"/><Relationship Id="rId6" Type="http://schemas.openxmlformats.org/officeDocument/2006/relationships/image" Target="../media/image18.jpg"/><Relationship Id="rId7" Type="http://schemas.openxmlformats.org/officeDocument/2006/relationships/image" Target="../media/image19.jpg"/><Relationship Id="rId8" Type="http://schemas.openxmlformats.org/officeDocument/2006/relationships/image" Target="../media/image20.jpeg"/><Relationship Id="rId1" Type="http://schemas.openxmlformats.org/officeDocument/2006/relationships/slideLayout" Target="../slideLayouts/slideLayout19.xml"/><Relationship Id="rId2" Type="http://schemas.openxmlformats.org/officeDocument/2006/relationships/notesSlide" Target="../notesSlides/notesSlide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2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22.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23.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24.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6.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25.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2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27.gi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2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2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0.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7.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3.png"/><Relationship Id="rId3" Type="http://schemas.openxmlformats.org/officeDocument/2006/relationships/image" Target="../media/image3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13.png"/></Relationships>
</file>

<file path=ppt/slides/_rels/slide33.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37.png"/><Relationship Id="rId1" Type="http://schemas.openxmlformats.org/officeDocument/2006/relationships/slideLayout" Target="../slideLayouts/slideLayout14.xml"/><Relationship Id="rId2" Type="http://schemas.openxmlformats.org/officeDocument/2006/relationships/image" Target="../media/image3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1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21.png"/><Relationship Id="rId3" Type="http://schemas.openxmlformats.org/officeDocument/2006/relationships/hyperlink" Target="http://www.Bobsfiles.net" TargetMode="Externa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8.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8.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png"/><Relationship Id="rId3" Type="http://schemas.openxmlformats.org/officeDocument/2006/relationships/image" Target="../media/image4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9.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8.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10.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600200" y="3105150"/>
            <a:ext cx="6019800" cy="1585049"/>
          </a:xfrm>
          <a:prstGeom prst="rect">
            <a:avLst/>
          </a:prstGeom>
          <a:noFill/>
        </p:spPr>
        <p:txBody>
          <a:bodyPr wrap="square">
            <a:spAutoFit/>
          </a:bodyPr>
          <a:lstStyle/>
          <a:p>
            <a:r>
              <a:rPr lang="en-US" sz="3200" dirty="0" smtClean="0"/>
              <a:t>Shaklee </a:t>
            </a:r>
            <a:r>
              <a:rPr lang="en-US" sz="3200" dirty="0"/>
              <a:t>Global Conference 2017</a:t>
            </a:r>
          </a:p>
          <a:p>
            <a:r>
              <a:rPr lang="en-US" sz="3200" dirty="0"/>
              <a:t>August 9 -13, 2017 | Atlanta, </a:t>
            </a:r>
            <a:r>
              <a:rPr lang="en-US" sz="3200" dirty="0" smtClean="0"/>
              <a:t>GA</a:t>
            </a:r>
          </a:p>
          <a:p>
            <a:endParaRPr lang="en-US" sz="900" dirty="0" smtClean="0"/>
          </a:p>
          <a:p>
            <a:r>
              <a:rPr lang="en-US" sz="2400" dirty="0" smtClean="0"/>
              <a:t>Register and pay in monthly installments</a:t>
            </a:r>
            <a:endParaRPr lang="en-US" sz="2400" dirty="0"/>
          </a:p>
        </p:txBody>
      </p:sp>
      <p:pic>
        <p:nvPicPr>
          <p:cNvPr id="10" name="Picture 9"/>
          <p:cNvPicPr>
            <a:picLocks noChangeAspect="1"/>
          </p:cNvPicPr>
          <p:nvPr/>
        </p:nvPicPr>
        <p:blipFill>
          <a:blip r:embed="rId2"/>
          <a:stretch>
            <a:fillRect/>
          </a:stretch>
        </p:blipFill>
        <p:spPr>
          <a:xfrm>
            <a:off x="95" y="0"/>
            <a:ext cx="9144000" cy="3016250"/>
          </a:xfrm>
          <a:prstGeom prst="rect">
            <a:avLst/>
          </a:prstGeom>
        </p:spPr>
      </p:pic>
      <p:sp>
        <p:nvSpPr>
          <p:cNvPr id="2" name="TextBox 1"/>
          <p:cNvSpPr txBox="1"/>
          <p:nvPr/>
        </p:nvSpPr>
        <p:spPr>
          <a:xfrm>
            <a:off x="7543800" y="4324350"/>
            <a:ext cx="1371600" cy="369332"/>
          </a:xfrm>
          <a:prstGeom prst="rect">
            <a:avLst/>
          </a:prstGeom>
          <a:noFill/>
        </p:spPr>
        <p:txBody>
          <a:bodyPr wrap="square" rtlCol="0">
            <a:spAutoFit/>
          </a:bodyPr>
          <a:lstStyle/>
          <a:p>
            <a:r>
              <a:rPr lang="en-US" dirty="0" err="1" smtClean="0"/>
              <a:t>francine</a:t>
            </a:r>
            <a:endParaRPr lang="en-US" dirty="0"/>
          </a:p>
        </p:txBody>
      </p:sp>
    </p:spTree>
    <p:extLst>
      <p:ext uri="{BB962C8B-B14F-4D97-AF65-F5344CB8AC3E}">
        <p14:creationId xmlns:p14="http://schemas.microsoft.com/office/powerpoint/2010/main" val="22434872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5774" y="238759"/>
            <a:ext cx="7005559" cy="590974"/>
          </a:xfrm>
          <a:ln>
            <a:solidFill>
              <a:schemeClr val="tx2">
                <a:lumMod val="60000"/>
                <a:lumOff val="40000"/>
              </a:schemeClr>
            </a:solidFill>
          </a:ln>
        </p:spPr>
        <p:txBody>
          <a:bodyPr>
            <a:normAutofit/>
          </a:bodyPr>
          <a:lstStyle/>
          <a:p>
            <a:r>
              <a:rPr lang="en-US" sz="2400" dirty="0"/>
              <a:t>1000 PV Plan for May</a:t>
            </a:r>
            <a:r>
              <a:rPr lang="mr-IN" sz="2400" dirty="0"/>
              <a:t>–</a:t>
            </a:r>
            <a:r>
              <a:rPr lang="en-US" sz="2400" dirty="0"/>
              <a:t> Women’s Health Focus</a:t>
            </a:r>
          </a:p>
        </p:txBody>
      </p:sp>
      <p:sp>
        <p:nvSpPr>
          <p:cNvPr id="3" name="Content Placeholder 2"/>
          <p:cNvSpPr>
            <a:spLocks noGrp="1"/>
          </p:cNvSpPr>
          <p:nvPr>
            <p:ph idx="1"/>
          </p:nvPr>
        </p:nvSpPr>
        <p:spPr>
          <a:xfrm>
            <a:off x="275774" y="1013884"/>
            <a:ext cx="8868226" cy="4129616"/>
          </a:xfrm>
        </p:spPr>
        <p:txBody>
          <a:bodyPr>
            <a:normAutofit fontScale="77500" lnSpcReduction="20000"/>
          </a:bodyPr>
          <a:lstStyle/>
          <a:p>
            <a:pPr marL="0" indent="0">
              <a:buNone/>
            </a:pPr>
            <a:r>
              <a:rPr lang="en-US" sz="3100" dirty="0"/>
              <a:t>Healthy Women’s Pack		</a:t>
            </a:r>
            <a:r>
              <a:rPr lang="en-US" sz="2800" dirty="0" smtClean="0"/>
              <a:t>117 </a:t>
            </a:r>
            <a:r>
              <a:rPr lang="en-US" sz="2800" dirty="0"/>
              <a:t>PV</a:t>
            </a:r>
            <a:endParaRPr lang="en-US" sz="2000" dirty="0"/>
          </a:p>
          <a:p>
            <a:pPr marL="0" indent="0">
              <a:buNone/>
            </a:pPr>
            <a:r>
              <a:rPr lang="en-US" sz="2000" dirty="0"/>
              <a:t>(</a:t>
            </a:r>
            <a:r>
              <a:rPr lang="en-US" sz="2000" dirty="0" err="1"/>
              <a:t>Vitalizer</a:t>
            </a:r>
            <a:r>
              <a:rPr lang="en-US" sz="2000" dirty="0"/>
              <a:t>, Life Shake, </a:t>
            </a:r>
            <a:r>
              <a:rPr lang="en-US" sz="2000" dirty="0" err="1"/>
              <a:t>Osteomatrix</a:t>
            </a:r>
            <a:r>
              <a:rPr lang="en-US" sz="2000" dirty="0"/>
              <a:t>, Stress Relief Complex </a:t>
            </a:r>
            <a:r>
              <a:rPr lang="en-US" sz="2000" dirty="0" smtClean="0"/>
              <a:t>)</a:t>
            </a:r>
          </a:p>
          <a:p>
            <a:pPr marL="0" indent="0">
              <a:buNone/>
            </a:pPr>
            <a:endParaRPr lang="en-US" sz="1000" dirty="0"/>
          </a:p>
          <a:p>
            <a:pPr marL="0" indent="0">
              <a:buNone/>
            </a:pPr>
            <a:r>
              <a:rPr lang="en-US" sz="3100" dirty="0"/>
              <a:t>Mood Swings Pack</a:t>
            </a:r>
            <a:r>
              <a:rPr lang="en-US" sz="2800" dirty="0"/>
              <a:t>			</a:t>
            </a:r>
            <a:r>
              <a:rPr lang="en-US" sz="2800" dirty="0" smtClean="0"/>
              <a:t>56 </a:t>
            </a:r>
            <a:r>
              <a:rPr lang="en-US" sz="2800" dirty="0"/>
              <a:t>PV		        </a:t>
            </a:r>
          </a:p>
          <a:p>
            <a:pPr marL="0" indent="0">
              <a:buNone/>
            </a:pPr>
            <a:r>
              <a:rPr lang="en-US" sz="2600" dirty="0"/>
              <a:t>(Vita Lea, B-complex, GLA</a:t>
            </a:r>
            <a:r>
              <a:rPr lang="en-US" sz="2600" dirty="0" smtClean="0"/>
              <a:t>)</a:t>
            </a:r>
          </a:p>
          <a:p>
            <a:pPr marL="0" indent="0">
              <a:buNone/>
            </a:pPr>
            <a:endParaRPr lang="en-US" sz="1000" dirty="0"/>
          </a:p>
          <a:p>
            <a:pPr marL="0" indent="0">
              <a:buNone/>
            </a:pPr>
            <a:r>
              <a:rPr lang="en-US" sz="3100" dirty="0"/>
              <a:t>Is It Hot in Here Pack	</a:t>
            </a:r>
            <a:r>
              <a:rPr lang="en-US" sz="2800" dirty="0"/>
              <a:t>		54PV</a:t>
            </a:r>
          </a:p>
          <a:p>
            <a:pPr marL="0" indent="0">
              <a:buNone/>
            </a:pPr>
            <a:r>
              <a:rPr lang="en-US" sz="2600" dirty="0"/>
              <a:t>(Vita Lea, B-complex, Menopause Balance complex)</a:t>
            </a:r>
          </a:p>
          <a:p>
            <a:pPr marL="0" indent="0">
              <a:buNone/>
            </a:pPr>
            <a:r>
              <a:rPr lang="en-US" sz="2600" dirty="0"/>
              <a:t>	</a:t>
            </a:r>
          </a:p>
          <a:p>
            <a:pPr marL="0" indent="0">
              <a:buNone/>
            </a:pPr>
            <a:r>
              <a:rPr lang="en-US" dirty="0" smtClean="0"/>
              <a:t>10</a:t>
            </a:r>
            <a:r>
              <a:rPr lang="en-US" dirty="0"/>
              <a:t> Healthy Women’s Pack = </a:t>
            </a:r>
            <a:r>
              <a:rPr lang="en-US" dirty="0" smtClean="0"/>
              <a:t>			</a:t>
            </a:r>
            <a:r>
              <a:rPr lang="en-US" b="1" dirty="0" smtClean="0"/>
              <a:t>1170 </a:t>
            </a:r>
            <a:r>
              <a:rPr lang="en-US" b="1" dirty="0"/>
              <a:t>NEW PV</a:t>
            </a:r>
          </a:p>
          <a:p>
            <a:pPr marL="0" indent="0">
              <a:buNone/>
            </a:pPr>
            <a:r>
              <a:rPr lang="en-US" dirty="0"/>
              <a:t>7</a:t>
            </a:r>
            <a:r>
              <a:rPr lang="en-US" dirty="0" smtClean="0"/>
              <a:t> Healthy Women’s Pack + 5 Mood Swings Pack =</a:t>
            </a:r>
            <a:r>
              <a:rPr lang="en-US" b="1" dirty="0"/>
              <a:t> </a:t>
            </a:r>
            <a:r>
              <a:rPr lang="en-US" b="1" dirty="0" smtClean="0"/>
              <a:t>1099 NEW PV</a:t>
            </a:r>
          </a:p>
          <a:p>
            <a:pPr marL="0" indent="0">
              <a:buNone/>
            </a:pPr>
            <a:r>
              <a:rPr lang="en-US" dirty="0" smtClean="0"/>
              <a:t>10 Healthy Women’s Pack + 5 Is It Hot In Here Pack = </a:t>
            </a:r>
            <a:r>
              <a:rPr lang="en-US" b="1" dirty="0" smtClean="0"/>
              <a:t>1440 NEW PV</a:t>
            </a:r>
            <a:r>
              <a:rPr lang="en-US" dirty="0" smtClean="0"/>
              <a:t>	</a:t>
            </a:r>
            <a:r>
              <a:rPr lang="en-US" sz="2100" dirty="0" err="1" smtClean="0"/>
              <a:t>francine</a:t>
            </a:r>
            <a:endParaRPr lang="en-US" sz="2100"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46800" y="1200149"/>
            <a:ext cx="2980237" cy="1983317"/>
          </a:xfrm>
          <a:prstGeom prst="rect">
            <a:avLst/>
          </a:prstGeom>
        </p:spPr>
      </p:pic>
    </p:spTree>
    <p:extLst>
      <p:ext uri="{BB962C8B-B14F-4D97-AF65-F5344CB8AC3E}">
        <p14:creationId xmlns:p14="http://schemas.microsoft.com/office/powerpoint/2010/main" val="10405769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398000" cy="5143500"/>
          </a:xfrm>
          <a:prstGeom prst="rect">
            <a:avLst/>
          </a:prstGeom>
        </p:spPr>
      </p:pic>
      <p:sp>
        <p:nvSpPr>
          <p:cNvPr id="5" name="TextBox 4"/>
          <p:cNvSpPr txBox="1"/>
          <p:nvPr/>
        </p:nvSpPr>
        <p:spPr>
          <a:xfrm>
            <a:off x="1147233" y="449817"/>
            <a:ext cx="7179734" cy="830997"/>
          </a:xfrm>
          <a:prstGeom prst="rect">
            <a:avLst/>
          </a:prstGeom>
          <a:solidFill>
            <a:schemeClr val="bg1"/>
          </a:solidFill>
          <a:ln>
            <a:solidFill>
              <a:schemeClr val="accent3">
                <a:lumMod val="50000"/>
              </a:schemeClr>
            </a:solidFill>
          </a:ln>
        </p:spPr>
        <p:txBody>
          <a:bodyPr wrap="square" rtlCol="0">
            <a:spAutoFit/>
          </a:bodyPr>
          <a:lstStyle/>
          <a:p>
            <a:pPr algn="ctr"/>
            <a:r>
              <a:rPr lang="en-US" sz="2400" dirty="0">
                <a:solidFill>
                  <a:schemeClr val="tx1">
                    <a:lumMod val="75000"/>
                    <a:lumOff val="25000"/>
                  </a:schemeClr>
                </a:solidFill>
              </a:rPr>
              <a:t>Shaklee Strategies Forum 2017</a:t>
            </a:r>
          </a:p>
          <a:p>
            <a:pPr algn="ctr"/>
            <a:r>
              <a:rPr lang="en-US" sz="2400" dirty="0">
                <a:solidFill>
                  <a:schemeClr val="tx1">
                    <a:lumMod val="75000"/>
                    <a:lumOff val="25000"/>
                  </a:schemeClr>
                </a:solidFill>
              </a:rPr>
              <a:t>Ideas to help us  grow our businesses and ourselves </a:t>
            </a:r>
          </a:p>
        </p:txBody>
      </p:sp>
      <p:sp>
        <p:nvSpPr>
          <p:cNvPr id="9" name="TextBox 8"/>
          <p:cNvSpPr txBox="1"/>
          <p:nvPr/>
        </p:nvSpPr>
        <p:spPr>
          <a:xfrm>
            <a:off x="423333" y="1572538"/>
            <a:ext cx="3894668" cy="2246769"/>
          </a:xfrm>
          <a:prstGeom prst="rect">
            <a:avLst/>
          </a:prstGeom>
          <a:solidFill>
            <a:schemeClr val="bg1"/>
          </a:solidFill>
          <a:ln>
            <a:solidFill>
              <a:schemeClr val="accent3">
                <a:lumMod val="50000"/>
              </a:schemeClr>
            </a:solidFill>
          </a:ln>
        </p:spPr>
        <p:txBody>
          <a:bodyPr wrap="square" rtlCol="0">
            <a:spAutoFit/>
          </a:bodyPr>
          <a:lstStyle/>
          <a:p>
            <a:r>
              <a:rPr lang="en-US" sz="2400" dirty="0" smtClean="0">
                <a:solidFill>
                  <a:schemeClr val="tx1">
                    <a:lumMod val="75000"/>
                    <a:lumOff val="25000"/>
                  </a:schemeClr>
                </a:solidFill>
              </a:rPr>
              <a:t>Session </a:t>
            </a:r>
            <a:r>
              <a:rPr lang="en-US" sz="2400" dirty="0">
                <a:solidFill>
                  <a:schemeClr val="tx1">
                    <a:lumMod val="75000"/>
                    <a:lumOff val="25000"/>
                  </a:schemeClr>
                </a:solidFill>
              </a:rPr>
              <a:t>6</a:t>
            </a:r>
            <a:r>
              <a:rPr lang="en-US" sz="2400" dirty="0" smtClean="0">
                <a:solidFill>
                  <a:schemeClr val="tx1">
                    <a:lumMod val="75000"/>
                    <a:lumOff val="25000"/>
                  </a:schemeClr>
                </a:solidFill>
              </a:rPr>
              <a:t>  May 2, 2017	</a:t>
            </a:r>
            <a:r>
              <a:rPr lang="en-US" sz="2400" dirty="0">
                <a:solidFill>
                  <a:schemeClr val="tx1">
                    <a:lumMod val="75000"/>
                    <a:lumOff val="25000"/>
                  </a:schemeClr>
                </a:solidFill>
              </a:rPr>
              <a:t> </a:t>
            </a:r>
            <a:r>
              <a:rPr lang="en-US" sz="2400" dirty="0" smtClean="0">
                <a:solidFill>
                  <a:schemeClr val="tx1">
                    <a:lumMod val="75000"/>
                    <a:lumOff val="25000"/>
                  </a:schemeClr>
                </a:solidFill>
              </a:rPr>
              <a:t>--</a:t>
            </a:r>
          </a:p>
          <a:p>
            <a:r>
              <a:rPr lang="en-US" sz="2400" dirty="0" smtClean="0">
                <a:solidFill>
                  <a:schemeClr val="tx1">
                    <a:lumMod val="75000"/>
                    <a:lumOff val="25000"/>
                  </a:schemeClr>
                </a:solidFill>
              </a:rPr>
              <a:t> Keys to Coaching </a:t>
            </a:r>
          </a:p>
          <a:p>
            <a:endParaRPr lang="en-US" sz="2000" dirty="0" smtClean="0">
              <a:solidFill>
                <a:schemeClr val="tx1">
                  <a:lumMod val="75000"/>
                  <a:lumOff val="25000"/>
                </a:schemeClr>
              </a:solidFill>
            </a:endParaRPr>
          </a:p>
          <a:p>
            <a:pPr algn="ctr"/>
            <a:r>
              <a:rPr lang="en-US" sz="3600" dirty="0" smtClean="0">
                <a:solidFill>
                  <a:schemeClr val="tx1">
                    <a:lumMod val="75000"/>
                    <a:lumOff val="25000"/>
                  </a:schemeClr>
                </a:solidFill>
              </a:rPr>
              <a:t>Coaching Leaders to the Top</a:t>
            </a:r>
            <a:endParaRPr lang="en-US" sz="3600" dirty="0">
              <a:solidFill>
                <a:schemeClr val="tx1">
                  <a:lumMod val="75000"/>
                  <a:lumOff val="25000"/>
                </a:schemeClr>
              </a:solidFill>
            </a:endParaRPr>
          </a:p>
        </p:txBody>
      </p:sp>
      <p:pic>
        <p:nvPicPr>
          <p:cNvPr id="6" name="Picture 5"/>
          <p:cNvPicPr>
            <a:picLocks noChangeAspect="1"/>
          </p:cNvPicPr>
          <p:nvPr/>
        </p:nvPicPr>
        <p:blipFill>
          <a:blip r:embed="rId3"/>
          <a:stretch>
            <a:fillRect/>
          </a:stretch>
        </p:blipFill>
        <p:spPr>
          <a:xfrm>
            <a:off x="4528579" y="1572537"/>
            <a:ext cx="4615421" cy="3219596"/>
          </a:xfrm>
          <a:prstGeom prst="rect">
            <a:avLst/>
          </a:prstGeom>
          <a:ln>
            <a:solidFill>
              <a:schemeClr val="accent3">
                <a:lumMod val="50000"/>
              </a:schemeClr>
            </a:solidFill>
          </a:ln>
        </p:spPr>
      </p:pic>
    </p:spTree>
    <p:extLst>
      <p:ext uri="{BB962C8B-B14F-4D97-AF65-F5344CB8AC3E}">
        <p14:creationId xmlns:p14="http://schemas.microsoft.com/office/powerpoint/2010/main" val="36494498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Shape 124"/>
          <p:cNvSpPr txBox="1">
            <a:spLocks noGrp="1"/>
          </p:cNvSpPr>
          <p:nvPr>
            <p:ph type="title" idx="4294967295"/>
          </p:nvPr>
        </p:nvSpPr>
        <p:spPr>
          <a:xfrm>
            <a:off x="2885017" y="463550"/>
            <a:ext cx="5168900" cy="1296988"/>
          </a:xfrm>
          <a:prstGeom prst="rect">
            <a:avLst/>
          </a:prstGeom>
          <a:noFill/>
          <a:ln w="9525" cap="flat" cmpd="sng">
            <a:solidFill>
              <a:schemeClr val="accent3">
                <a:lumMod val="75000"/>
              </a:schemeClr>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3600" b="0" i="0" u="none" strike="noStrike" cap="none" dirty="0">
                <a:solidFill>
                  <a:schemeClr val="dk1"/>
                </a:solidFill>
                <a:latin typeface="Calibri"/>
                <a:ea typeface="Calibri"/>
                <a:cs typeface="Calibri"/>
                <a:sym typeface="Calibri"/>
              </a:rPr>
              <a:t>Our </a:t>
            </a:r>
            <a:r>
              <a:rPr lang="en-US" sz="3600" dirty="0" smtClean="0">
                <a:solidFill>
                  <a:schemeClr val="dk1"/>
                </a:solidFill>
                <a:latin typeface="Calibri"/>
                <a:ea typeface="Calibri"/>
                <a:cs typeface="Calibri"/>
                <a:sym typeface="Calibri"/>
              </a:rPr>
              <a:t>Strategy</a:t>
            </a:r>
            <a:r>
              <a:rPr lang="en-US" sz="3600" b="0" i="0" u="none" strike="noStrike" cap="none" dirty="0" smtClean="0">
                <a:solidFill>
                  <a:schemeClr val="dk1"/>
                </a:solidFill>
                <a:latin typeface="Calibri"/>
                <a:ea typeface="Calibri"/>
                <a:cs typeface="Calibri"/>
                <a:sym typeface="Calibri"/>
              </a:rPr>
              <a:t> Forum Team</a:t>
            </a:r>
            <a:br>
              <a:rPr lang="en-US" sz="3600" b="0" i="0" u="none" strike="noStrike" cap="none" dirty="0" smtClean="0">
                <a:solidFill>
                  <a:schemeClr val="dk1"/>
                </a:solidFill>
                <a:latin typeface="Calibri"/>
                <a:ea typeface="Calibri"/>
                <a:cs typeface="Calibri"/>
                <a:sym typeface="Calibri"/>
              </a:rPr>
            </a:br>
            <a:r>
              <a:rPr lang="en-US" sz="2800" dirty="0" smtClean="0">
                <a:solidFill>
                  <a:schemeClr val="dk1"/>
                </a:solidFill>
                <a:latin typeface="Calibri"/>
                <a:ea typeface="Calibri"/>
                <a:cs typeface="Calibri"/>
                <a:sym typeface="Calibri"/>
              </a:rPr>
              <a:t>Spring 2017</a:t>
            </a:r>
            <a:r>
              <a:rPr lang="en-US" sz="2800" b="0" i="0" u="none" strike="noStrike" cap="none" dirty="0" smtClean="0">
                <a:solidFill>
                  <a:schemeClr val="dk1"/>
                </a:solidFill>
                <a:latin typeface="Calibri"/>
                <a:ea typeface="Calibri"/>
                <a:cs typeface="Calibri"/>
                <a:sym typeface="Calibri"/>
              </a:rPr>
              <a:t> Keys to Coaching</a:t>
            </a:r>
            <a:endParaRPr lang="en-US" sz="2800" b="0" i="0" u="none" strike="noStrike" cap="none" dirty="0">
              <a:solidFill>
                <a:schemeClr val="dk1"/>
              </a:solidFill>
              <a:latin typeface="Calibri"/>
              <a:ea typeface="Calibri"/>
              <a:cs typeface="Calibri"/>
              <a:sym typeface="Calibri"/>
            </a:endParaRPr>
          </a:p>
        </p:txBody>
      </p:sp>
      <p:sp>
        <p:nvSpPr>
          <p:cNvPr id="125" name="Shape 125"/>
          <p:cNvSpPr txBox="1">
            <a:spLocks noGrp="1"/>
          </p:cNvSpPr>
          <p:nvPr>
            <p:ph idx="4294967295"/>
          </p:nvPr>
        </p:nvSpPr>
        <p:spPr>
          <a:xfrm>
            <a:off x="3961267" y="4187825"/>
            <a:ext cx="1765300" cy="687388"/>
          </a:xfrm>
          <a:prstGeom prst="rect">
            <a:avLst/>
          </a:prstGeom>
          <a:noFill/>
          <a:ln>
            <a:noFill/>
          </a:ln>
        </p:spPr>
        <p:txBody>
          <a:bodyPr lIns="91425" tIns="45700" rIns="91425" bIns="45700" anchor="t" anchorCtr="0">
            <a:noAutofit/>
          </a:bodyPr>
          <a:lstStyle/>
          <a:p>
            <a:pPr marL="0" marR="0" lvl="0" indent="0" algn="ctr" rtl="0">
              <a:lnSpc>
                <a:spcPct val="90000"/>
              </a:lnSpc>
              <a:spcBef>
                <a:spcPts val="0"/>
              </a:spcBef>
              <a:spcAft>
                <a:spcPts val="0"/>
              </a:spcAft>
              <a:buClr>
                <a:schemeClr val="dk1"/>
              </a:buClr>
              <a:buSzPct val="25000"/>
              <a:buFont typeface="Arial"/>
              <a:buNone/>
            </a:pPr>
            <a:r>
              <a:rPr lang="en-US" sz="1665" b="0" i="0" u="none" strike="noStrike" cap="none" dirty="0" smtClean="0">
                <a:solidFill>
                  <a:schemeClr val="dk1"/>
                </a:solidFill>
                <a:latin typeface="Calibri"/>
                <a:ea typeface="Calibri"/>
                <a:cs typeface="Calibri"/>
                <a:sym typeface="Calibri"/>
              </a:rPr>
              <a:t>Key Coordinator</a:t>
            </a:r>
          </a:p>
          <a:p>
            <a:pPr marL="0" marR="0" lvl="0" indent="0" algn="ctr" rtl="0">
              <a:lnSpc>
                <a:spcPct val="90000"/>
              </a:lnSpc>
              <a:spcBef>
                <a:spcPts val="0"/>
              </a:spcBef>
              <a:spcAft>
                <a:spcPts val="0"/>
              </a:spcAft>
              <a:buClr>
                <a:schemeClr val="dk1"/>
              </a:buClr>
              <a:buSzPct val="25000"/>
              <a:buFont typeface="Arial"/>
              <a:buNone/>
            </a:pPr>
            <a:r>
              <a:rPr lang="en-US" sz="1665" dirty="0" smtClean="0">
                <a:solidFill>
                  <a:schemeClr val="dk1"/>
                </a:solidFill>
                <a:latin typeface="Calibri"/>
                <a:ea typeface="Calibri"/>
                <a:cs typeface="Calibri"/>
                <a:sym typeface="Calibri"/>
              </a:rPr>
              <a:t>Lisa Anderson</a:t>
            </a:r>
            <a:endParaRPr lang="en-US" sz="1665" b="0" i="0" u="none" strike="noStrike" cap="none" dirty="0">
              <a:solidFill>
                <a:schemeClr val="dk1"/>
              </a:solidFill>
              <a:latin typeface="Calibri"/>
              <a:ea typeface="Calibri"/>
              <a:cs typeface="Calibri"/>
              <a:sym typeface="Calibri"/>
            </a:endParaRPr>
          </a:p>
        </p:txBody>
      </p:sp>
      <p:pic>
        <p:nvPicPr>
          <p:cNvPr id="127" name="Shape 127"/>
          <p:cNvPicPr preferRelativeResize="0"/>
          <p:nvPr/>
        </p:nvPicPr>
        <p:blipFill>
          <a:blip r:embed="rId3">
            <a:extLst>
              <a:ext uri="{28A0092B-C50C-407E-A947-70E740481C1C}">
                <a14:useLocalDpi xmlns:a14="http://schemas.microsoft.com/office/drawing/2010/main" val="0"/>
              </a:ext>
            </a:extLst>
          </a:blip>
          <a:stretch>
            <a:fillRect/>
          </a:stretch>
        </p:blipFill>
        <p:spPr>
          <a:xfrm>
            <a:off x="631632" y="463718"/>
            <a:ext cx="1335952" cy="1501508"/>
          </a:xfrm>
          <a:prstGeom prst="rect">
            <a:avLst/>
          </a:prstGeom>
          <a:noFill/>
          <a:ln>
            <a:noFill/>
          </a:ln>
        </p:spPr>
      </p:pic>
      <p:pic>
        <p:nvPicPr>
          <p:cNvPr id="131" name="Shape 131"/>
          <p:cNvPicPr preferRelativeResize="0"/>
          <p:nvPr/>
        </p:nvPicPr>
        <p:blipFill>
          <a:blip r:embed="rId4">
            <a:extLst>
              <a:ext uri="{28A0092B-C50C-407E-A947-70E740481C1C}">
                <a14:useLocalDpi xmlns:a14="http://schemas.microsoft.com/office/drawing/2010/main" val="0"/>
              </a:ext>
            </a:extLst>
          </a:blip>
          <a:stretch>
            <a:fillRect/>
          </a:stretch>
        </p:blipFill>
        <p:spPr>
          <a:xfrm>
            <a:off x="631632" y="2736132"/>
            <a:ext cx="1238564" cy="1543756"/>
          </a:xfrm>
          <a:prstGeom prst="rect">
            <a:avLst/>
          </a:prstGeom>
          <a:noFill/>
          <a:ln>
            <a:noFill/>
          </a:ln>
        </p:spPr>
      </p:pic>
      <p:sp>
        <p:nvSpPr>
          <p:cNvPr id="133" name="Shape 133"/>
          <p:cNvSpPr/>
          <p:nvPr/>
        </p:nvSpPr>
        <p:spPr>
          <a:xfrm>
            <a:off x="275521" y="2015918"/>
            <a:ext cx="2044345" cy="62875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800" b="0" i="0" u="none" strike="noStrike" cap="none" dirty="0">
                <a:solidFill>
                  <a:schemeClr val="dk1"/>
                </a:solidFill>
                <a:latin typeface="Calibri"/>
                <a:ea typeface="Calibri"/>
                <a:cs typeface="Calibri"/>
                <a:sym typeface="Calibri"/>
              </a:rPr>
              <a:t>  </a:t>
            </a:r>
            <a:r>
              <a:rPr lang="en-US" sz="1600" b="0" i="0" u="none" strike="noStrike" cap="none" dirty="0">
                <a:solidFill>
                  <a:schemeClr val="dk1"/>
                </a:solidFill>
                <a:latin typeface="Calibri"/>
                <a:ea typeface="Calibri"/>
                <a:cs typeface="Calibri"/>
                <a:sym typeface="Calibri"/>
              </a:rPr>
              <a:t> Master </a:t>
            </a:r>
            <a:r>
              <a:rPr lang="en-US" sz="1600" b="0" i="0" u="none" strike="noStrike" cap="none" dirty="0" smtClean="0">
                <a:solidFill>
                  <a:schemeClr val="dk1"/>
                </a:solidFill>
                <a:latin typeface="Calibri"/>
                <a:ea typeface="Calibri"/>
                <a:cs typeface="Calibri"/>
                <a:sym typeface="Calibri"/>
              </a:rPr>
              <a:t>Coordinator      </a:t>
            </a:r>
            <a:r>
              <a:rPr lang="en-US" sz="1600" b="0" i="0" u="none" strike="noStrike" cap="none" dirty="0">
                <a:solidFill>
                  <a:schemeClr val="dk1"/>
                </a:solidFill>
                <a:latin typeface="Calibri"/>
                <a:ea typeface="Calibri"/>
                <a:cs typeface="Calibri"/>
                <a:sym typeface="Calibri"/>
              </a:rPr>
              <a:t>Barb Lagoni </a:t>
            </a:r>
          </a:p>
        </p:txBody>
      </p:sp>
      <p:sp>
        <p:nvSpPr>
          <p:cNvPr id="134" name="Shape 134"/>
          <p:cNvSpPr/>
          <p:nvPr/>
        </p:nvSpPr>
        <p:spPr>
          <a:xfrm>
            <a:off x="275522" y="4315892"/>
            <a:ext cx="1816610" cy="646331"/>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a:solidFill>
                  <a:schemeClr val="dk1"/>
                </a:solidFill>
                <a:latin typeface="Calibri"/>
                <a:ea typeface="Calibri"/>
                <a:cs typeface="Calibri"/>
                <a:sym typeface="Calibri"/>
              </a:rPr>
              <a:t>Senior Coordinator</a:t>
            </a:r>
          </a:p>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a:solidFill>
                  <a:schemeClr val="dk1"/>
                </a:solidFill>
                <a:latin typeface="Calibri"/>
                <a:ea typeface="Calibri"/>
                <a:cs typeface="Calibri"/>
                <a:sym typeface="Calibri"/>
              </a:rPr>
              <a:t>Becky Choate</a:t>
            </a:r>
          </a:p>
        </p:txBody>
      </p:sp>
      <p:sp>
        <p:nvSpPr>
          <p:cNvPr id="3" name="TextBox 2"/>
          <p:cNvSpPr txBox="1"/>
          <p:nvPr/>
        </p:nvSpPr>
        <p:spPr>
          <a:xfrm>
            <a:off x="7389996" y="4187825"/>
            <a:ext cx="1568195" cy="584776"/>
          </a:xfrm>
          <a:prstGeom prst="rect">
            <a:avLst/>
          </a:prstGeom>
          <a:noFill/>
        </p:spPr>
        <p:txBody>
          <a:bodyPr wrap="square" rtlCol="0">
            <a:spAutoFit/>
          </a:bodyPr>
          <a:lstStyle/>
          <a:p>
            <a:pPr algn="ctr"/>
            <a:r>
              <a:rPr lang="en-US" sz="1600" dirty="0" smtClean="0"/>
              <a:t>Director</a:t>
            </a:r>
          </a:p>
          <a:p>
            <a:pPr algn="ctr"/>
            <a:r>
              <a:rPr lang="en-US" sz="1600" dirty="0" smtClean="0"/>
              <a:t>Francine </a:t>
            </a:r>
            <a:r>
              <a:rPr lang="en-US" sz="1600" dirty="0" err="1" smtClean="0"/>
              <a:t>Roling</a:t>
            </a:r>
            <a:endParaRPr lang="en-US" sz="1600" dirty="0"/>
          </a:p>
        </p:txBody>
      </p:sp>
      <p:pic>
        <p:nvPicPr>
          <p:cNvPr id="4" name="Picture 3" descr="Francine and Tim Roling.jpg"/>
          <p:cNvPicPr>
            <a:picLocks noChangeAspect="1"/>
          </p:cNvPicPr>
          <p:nvPr/>
        </p:nvPicPr>
        <p:blipFill rotWithShape="1">
          <a:blip r:embed="rId5">
            <a:extLst>
              <a:ext uri="{28A0092B-C50C-407E-A947-70E740481C1C}">
                <a14:useLocalDpi xmlns:a14="http://schemas.microsoft.com/office/drawing/2010/main" val="0"/>
              </a:ext>
            </a:extLst>
          </a:blip>
          <a:srcRect l="50071" t="13904" r="32191" b="54930"/>
          <a:stretch/>
        </p:blipFill>
        <p:spPr>
          <a:xfrm>
            <a:off x="7389996" y="2389826"/>
            <a:ext cx="1415209" cy="1657608"/>
          </a:xfrm>
          <a:prstGeom prst="rect">
            <a:avLst/>
          </a:prstGeom>
        </p:spPr>
      </p:pic>
      <p:sp>
        <p:nvSpPr>
          <p:cNvPr id="2" name="Rectangle 1"/>
          <p:cNvSpPr/>
          <p:nvPr/>
        </p:nvSpPr>
        <p:spPr>
          <a:xfrm>
            <a:off x="2183078" y="4126261"/>
            <a:ext cx="1725292" cy="584776"/>
          </a:xfrm>
          <a:prstGeom prst="rect">
            <a:avLst/>
          </a:prstGeom>
        </p:spPr>
        <p:txBody>
          <a:bodyPr wrap="square">
            <a:spAutoFit/>
          </a:bodyPr>
          <a:lstStyle/>
          <a:p>
            <a:pPr algn="ctr"/>
            <a:r>
              <a:rPr lang="en-US" sz="1600" dirty="0" smtClean="0"/>
              <a:t>Key Coordinator</a:t>
            </a:r>
            <a:endParaRPr lang="en-US" sz="1600" dirty="0"/>
          </a:p>
          <a:p>
            <a:pPr algn="ctr"/>
            <a:r>
              <a:rPr lang="en-US" sz="1600" dirty="0" smtClean="0"/>
              <a:t>Margaret </a:t>
            </a:r>
            <a:r>
              <a:rPr lang="en-US" sz="1600" dirty="0" err="1" smtClean="0"/>
              <a:t>Trost</a:t>
            </a:r>
            <a:endParaRPr lang="en-US" sz="1600" dirty="0"/>
          </a:p>
        </p:txBody>
      </p:sp>
      <p:sp>
        <p:nvSpPr>
          <p:cNvPr id="5" name="TextBox 4"/>
          <p:cNvSpPr txBox="1"/>
          <p:nvPr/>
        </p:nvSpPr>
        <p:spPr>
          <a:xfrm>
            <a:off x="5726567" y="4279888"/>
            <a:ext cx="1600088" cy="584776"/>
          </a:xfrm>
          <a:prstGeom prst="rect">
            <a:avLst/>
          </a:prstGeom>
          <a:noFill/>
        </p:spPr>
        <p:txBody>
          <a:bodyPr wrap="square" rtlCol="0">
            <a:spAutoFit/>
          </a:bodyPr>
          <a:lstStyle/>
          <a:p>
            <a:r>
              <a:rPr lang="en-US" sz="1600" dirty="0" smtClean="0"/>
              <a:t>Senior Director</a:t>
            </a:r>
          </a:p>
          <a:p>
            <a:r>
              <a:rPr lang="en-US" sz="1600" dirty="0" smtClean="0"/>
              <a:t>Angie Thomas</a:t>
            </a:r>
            <a:endParaRPr lang="en-US" sz="1600" dirty="0"/>
          </a:p>
        </p:txBody>
      </p:sp>
      <p:pic>
        <p:nvPicPr>
          <p:cNvPr id="7" name="Picture 6" descr="Angie Thomas.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63326" y="2389827"/>
            <a:ext cx="1278255" cy="1657609"/>
          </a:xfrm>
          <a:prstGeom prst="rect">
            <a:avLst/>
          </a:prstGeom>
        </p:spPr>
      </p:pic>
      <p:pic>
        <p:nvPicPr>
          <p:cNvPr id="21" name="Shape 130"/>
          <p:cNvPicPr preferRelativeResize="0"/>
          <p:nvPr/>
        </p:nvPicPr>
        <p:blipFill rotWithShape="1">
          <a:blip r:embed="rId7">
            <a:alphaModFix/>
          </a:blip>
          <a:srcRect/>
          <a:stretch/>
        </p:blipFill>
        <p:spPr>
          <a:xfrm>
            <a:off x="4252848" y="2330298"/>
            <a:ext cx="1216619" cy="1736434"/>
          </a:xfrm>
          <a:prstGeom prst="rect">
            <a:avLst/>
          </a:prstGeom>
          <a:noFill/>
          <a:ln>
            <a:noFill/>
          </a:ln>
        </p:spPr>
      </p:pic>
      <p:pic>
        <p:nvPicPr>
          <p:cNvPr id="10" name="Picture 9" descr="Margaret Trost.jpg .jpeg"/>
          <p:cNvPicPr>
            <a:picLocks noChangeAspect="1"/>
          </p:cNvPicPr>
          <p:nvPr/>
        </p:nvPicPr>
        <p:blipFill rotWithShape="1">
          <a:blip r:embed="rId8">
            <a:extLst>
              <a:ext uri="{28A0092B-C50C-407E-A947-70E740481C1C}">
                <a14:useLocalDpi xmlns:a14="http://schemas.microsoft.com/office/drawing/2010/main" val="0"/>
              </a:ext>
            </a:extLst>
          </a:blip>
          <a:srcRect l="12913" t="4915" r="29849" b="8116"/>
          <a:stretch/>
        </p:blipFill>
        <p:spPr>
          <a:xfrm>
            <a:off x="2453757" y="2389826"/>
            <a:ext cx="1454613" cy="1657609"/>
          </a:xfrm>
          <a:prstGeom prst="rect">
            <a:avLst/>
          </a:prstGeom>
        </p:spPr>
      </p:pic>
    </p:spTree>
    <p:extLst>
      <p:ext uri="{BB962C8B-B14F-4D97-AF65-F5344CB8AC3E}">
        <p14:creationId xmlns:p14="http://schemas.microsoft.com/office/powerpoint/2010/main" val="931868008"/>
      </p:ext>
    </p:extLst>
  </p:cSld>
  <p:clrMapOvr>
    <a:masterClrMapping/>
  </p:clrMapOvr>
  <p:transition spd="slow">
    <p:cu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accent3">
                <a:lumMod val="75000"/>
              </a:schemeClr>
            </a:solidFill>
          </a:ln>
        </p:spPr>
        <p:txBody>
          <a:bodyPr>
            <a:normAutofit/>
          </a:bodyPr>
          <a:lstStyle/>
          <a:p>
            <a:r>
              <a:rPr lang="en-US" sz="2400" dirty="0" smtClean="0"/>
              <a:t>Objectives Spring 2017 </a:t>
            </a:r>
            <a:r>
              <a:rPr lang="mr-IN" sz="2400" dirty="0" smtClean="0"/>
              <a:t>–</a:t>
            </a:r>
            <a:r>
              <a:rPr lang="en-US" sz="2400" dirty="0" smtClean="0"/>
              <a:t>Keys to Coaching </a:t>
            </a:r>
            <a:endParaRPr lang="en-US" sz="2400" dirty="0"/>
          </a:p>
        </p:txBody>
      </p:sp>
      <p:sp>
        <p:nvSpPr>
          <p:cNvPr id="3" name="Content Placeholder 2"/>
          <p:cNvSpPr>
            <a:spLocks noGrp="1"/>
          </p:cNvSpPr>
          <p:nvPr>
            <p:ph idx="1"/>
          </p:nvPr>
        </p:nvSpPr>
        <p:spPr>
          <a:ln>
            <a:noFill/>
          </a:ln>
        </p:spPr>
        <p:txBody>
          <a:bodyPr>
            <a:normAutofit/>
          </a:bodyPr>
          <a:lstStyle/>
          <a:p>
            <a:pPr marL="0" indent="0">
              <a:buNone/>
            </a:pPr>
            <a:r>
              <a:rPr lang="en-US" sz="2000" dirty="0" smtClean="0"/>
              <a:t>	As we challenge ourselves this year to reach higher and think bigger, we want to learn the skills essential for developing a strong dynamic organization of leaders .</a:t>
            </a:r>
          </a:p>
          <a:p>
            <a:pPr marL="0" indent="0">
              <a:buNone/>
            </a:pPr>
            <a:r>
              <a:rPr lang="en-US" sz="2000" dirty="0" smtClean="0"/>
              <a:t>The 2 most critical skills are:</a:t>
            </a:r>
          </a:p>
          <a:p>
            <a:pPr marL="457200" indent="-457200">
              <a:buAutoNum type="arabicPeriod"/>
            </a:pPr>
            <a:r>
              <a:rPr lang="en-US" sz="2000" dirty="0" smtClean="0"/>
              <a:t>Identifying and ATTRACTING business partners --- Understanding the leaders we will want to become in order to attract well-qualified leaders.</a:t>
            </a:r>
          </a:p>
          <a:p>
            <a:pPr marL="0" indent="0">
              <a:buNone/>
            </a:pPr>
            <a:r>
              <a:rPr lang="en-US" sz="2000" dirty="0" smtClean="0"/>
              <a:t>2.    To learn how to coach, guide, and mentor  our teams to help them grow 	as people even as they grow their businesses.            </a:t>
            </a:r>
            <a:r>
              <a:rPr lang="en-US" sz="2000" dirty="0" err="1" smtClean="0"/>
              <a:t>becky</a:t>
            </a:r>
            <a:endParaRPr lang="en-US" sz="2000" dirty="0" smtClean="0"/>
          </a:p>
        </p:txBody>
      </p:sp>
      <p:sp>
        <p:nvSpPr>
          <p:cNvPr id="4" name="Rectangle 3"/>
          <p:cNvSpPr/>
          <p:nvPr/>
        </p:nvSpPr>
        <p:spPr>
          <a:xfrm>
            <a:off x="457200" y="4184904"/>
            <a:ext cx="8398933" cy="707886"/>
          </a:xfrm>
          <a:prstGeom prst="rect">
            <a:avLst/>
          </a:prstGeom>
          <a:ln>
            <a:solidFill>
              <a:srgbClr val="008000"/>
            </a:solidFill>
          </a:ln>
        </p:spPr>
        <p:txBody>
          <a:bodyPr wrap="square">
            <a:spAutoFit/>
          </a:bodyPr>
          <a:lstStyle/>
          <a:p>
            <a:r>
              <a:rPr lang="en-US" sz="2000" dirty="0" smtClean="0"/>
              <a:t>	So in this series on Keys to Coaching, we are making a study of people .. </a:t>
            </a:r>
            <a:r>
              <a:rPr lang="en-US" sz="2000" dirty="0"/>
              <a:t>s</a:t>
            </a:r>
            <a:r>
              <a:rPr lang="en-US" sz="2000" dirty="0" smtClean="0"/>
              <a:t>tarting with ourselves .. and Leadership .. and the art of Coaching.</a:t>
            </a:r>
            <a:endParaRPr lang="en-US" sz="2000" dirty="0"/>
          </a:p>
        </p:txBody>
      </p:sp>
    </p:spTree>
    <p:extLst>
      <p:ext uri="{BB962C8B-B14F-4D97-AF65-F5344CB8AC3E}">
        <p14:creationId xmlns:p14="http://schemas.microsoft.com/office/powerpoint/2010/main" val="30287154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400050"/>
            <a:ext cx="7924800" cy="461665"/>
          </a:xfrm>
          <a:prstGeom prst="rect">
            <a:avLst/>
          </a:prstGeom>
          <a:noFill/>
          <a:ln>
            <a:solidFill>
              <a:schemeClr val="accent3">
                <a:lumMod val="50000"/>
              </a:schemeClr>
            </a:solidFill>
          </a:ln>
        </p:spPr>
        <p:txBody>
          <a:bodyPr wrap="square" rtlCol="0">
            <a:spAutoFit/>
          </a:bodyPr>
          <a:lstStyle/>
          <a:p>
            <a:r>
              <a:rPr lang="en-US" sz="2400" dirty="0" smtClean="0"/>
              <a:t>Objectives for Session #6 –  Inside the Coaching Conversation</a:t>
            </a:r>
            <a:endParaRPr lang="en-US" sz="2400" dirty="0"/>
          </a:p>
        </p:txBody>
      </p:sp>
      <p:sp>
        <p:nvSpPr>
          <p:cNvPr id="3" name="TextBox 2"/>
          <p:cNvSpPr txBox="1"/>
          <p:nvPr/>
        </p:nvSpPr>
        <p:spPr>
          <a:xfrm>
            <a:off x="457200" y="1943100"/>
            <a:ext cx="7772400" cy="707886"/>
          </a:xfrm>
          <a:prstGeom prst="rect">
            <a:avLst/>
          </a:prstGeom>
          <a:noFill/>
        </p:spPr>
        <p:txBody>
          <a:bodyPr wrap="square" rtlCol="0">
            <a:spAutoFit/>
          </a:bodyPr>
          <a:lstStyle/>
          <a:p>
            <a:pPr marL="342900" indent="-342900">
              <a:buFont typeface="Arial"/>
              <a:buChar char="•"/>
            </a:pPr>
            <a:endParaRPr lang="en-US" sz="2000" dirty="0" smtClean="0"/>
          </a:p>
          <a:p>
            <a:pPr marL="342900" indent="-342900">
              <a:buFont typeface="Arial"/>
              <a:buChar char="•"/>
            </a:pPr>
            <a:endParaRPr lang="en-US" sz="2000" dirty="0"/>
          </a:p>
        </p:txBody>
      </p:sp>
      <p:sp>
        <p:nvSpPr>
          <p:cNvPr id="4" name="Rectangle 3"/>
          <p:cNvSpPr/>
          <p:nvPr/>
        </p:nvSpPr>
        <p:spPr>
          <a:xfrm>
            <a:off x="457200" y="1028700"/>
            <a:ext cx="7848600" cy="3647153"/>
          </a:xfrm>
          <a:prstGeom prst="rect">
            <a:avLst/>
          </a:prstGeom>
        </p:spPr>
        <p:txBody>
          <a:bodyPr wrap="square">
            <a:spAutoFit/>
          </a:bodyPr>
          <a:lstStyle/>
          <a:p>
            <a:pPr marL="285750" indent="-285750">
              <a:buFont typeface="Arial"/>
              <a:buChar char="•"/>
            </a:pPr>
            <a:r>
              <a:rPr lang="en-US" sz="2400" dirty="0"/>
              <a:t> </a:t>
            </a:r>
            <a:r>
              <a:rPr lang="en-US" sz="2000" dirty="0" smtClean="0"/>
              <a:t>Today we discuss concepts and skills to help us coach our growing business leaders through the inevitable challenges they will face in developing their Shaklee businesses.</a:t>
            </a:r>
          </a:p>
          <a:p>
            <a:endParaRPr lang="en-US" sz="900" dirty="0" smtClean="0"/>
          </a:p>
          <a:p>
            <a:pPr marL="285750" indent="-285750">
              <a:buFont typeface="Arial"/>
              <a:buChar char="•"/>
            </a:pPr>
            <a:r>
              <a:rPr lang="en-US" sz="2000" dirty="0" smtClean="0"/>
              <a:t>We will review general principles of coaching, clarify our role in  4 different coaching situations to avoid falling into a “ boss” mentality ..</a:t>
            </a:r>
          </a:p>
          <a:p>
            <a:endParaRPr lang="en-US" sz="900" dirty="0" smtClean="0"/>
          </a:p>
          <a:p>
            <a:pPr marL="285750" indent="-285750">
              <a:buFont typeface="Arial"/>
              <a:buChar char="•"/>
            </a:pPr>
            <a:r>
              <a:rPr lang="en-US" sz="2000" dirty="0" smtClean="0"/>
              <a:t> It’s our job to help them  determine where  to put their time, how to discern who to work with first, </a:t>
            </a:r>
            <a:r>
              <a:rPr lang="en-US" sz="2000" dirty="0"/>
              <a:t> </a:t>
            </a:r>
            <a:r>
              <a:rPr lang="en-US" sz="2000" dirty="0" smtClean="0"/>
              <a:t>to brain-storm with them ways to reach new people, to motivate and inspire others to action, etc. </a:t>
            </a:r>
          </a:p>
          <a:p>
            <a:endParaRPr lang="en-US" sz="900" dirty="0" smtClean="0"/>
          </a:p>
          <a:p>
            <a:pPr marL="285750" indent="-285750">
              <a:buFont typeface="Arial"/>
              <a:buChar char="•"/>
            </a:pPr>
            <a:r>
              <a:rPr lang="en-US" sz="2000" dirty="0" smtClean="0"/>
              <a:t>And know when to steer our builders to resources to help them be more effective in their communication and people skills.   </a:t>
            </a:r>
            <a:r>
              <a:rPr lang="en-US" sz="2000" dirty="0" err="1" smtClean="0"/>
              <a:t>becky</a:t>
            </a:r>
            <a:endParaRPr lang="en-US" dirty="0" smtClean="0"/>
          </a:p>
        </p:txBody>
      </p:sp>
    </p:spTree>
    <p:extLst>
      <p:ext uri="{BB962C8B-B14F-4D97-AF65-F5344CB8AC3E}">
        <p14:creationId xmlns:p14="http://schemas.microsoft.com/office/powerpoint/2010/main" val="199887840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5349479"/>
          </a:xfrm>
          <a:prstGeom prst="rect">
            <a:avLst/>
          </a:prstGeom>
        </p:spPr>
      </p:pic>
      <p:sp>
        <p:nvSpPr>
          <p:cNvPr id="2" name="Title 1"/>
          <p:cNvSpPr>
            <a:spLocks noGrp="1"/>
          </p:cNvSpPr>
          <p:nvPr>
            <p:ph type="title"/>
          </p:nvPr>
        </p:nvSpPr>
        <p:spPr>
          <a:xfrm>
            <a:off x="1257300" y="371079"/>
            <a:ext cx="6070600" cy="857250"/>
          </a:xfrm>
          <a:ln>
            <a:solidFill>
              <a:schemeClr val="tx2">
                <a:lumMod val="75000"/>
              </a:schemeClr>
            </a:solidFill>
          </a:ln>
        </p:spPr>
        <p:txBody>
          <a:bodyPr>
            <a:normAutofit fontScale="90000"/>
          </a:bodyPr>
          <a:lstStyle/>
          <a:p>
            <a:r>
              <a:rPr lang="en-US" sz="3200" dirty="0" smtClean="0"/>
              <a:t>4 Roles of the Leader ( &amp; Coach )	  Joel Barker</a:t>
            </a:r>
            <a:endParaRPr lang="en-US" sz="3200" dirty="0"/>
          </a:p>
        </p:txBody>
      </p:sp>
      <p:sp>
        <p:nvSpPr>
          <p:cNvPr id="3" name="Content Placeholder 2"/>
          <p:cNvSpPr>
            <a:spLocks noGrp="1"/>
          </p:cNvSpPr>
          <p:nvPr>
            <p:ph idx="1"/>
          </p:nvPr>
        </p:nvSpPr>
        <p:spPr>
          <a:xfrm>
            <a:off x="558800" y="1600199"/>
            <a:ext cx="8128000" cy="3210323"/>
          </a:xfrm>
        </p:spPr>
        <p:txBody>
          <a:bodyPr>
            <a:normAutofit/>
          </a:bodyPr>
          <a:lstStyle/>
          <a:p>
            <a:r>
              <a:rPr lang="en-US" sz="2800" dirty="0" smtClean="0"/>
              <a:t>To set the vision</a:t>
            </a:r>
          </a:p>
          <a:p>
            <a:r>
              <a:rPr lang="en-US" sz="2800" dirty="0" smtClean="0"/>
              <a:t>To enroll others in the vision and assemble the team</a:t>
            </a:r>
          </a:p>
          <a:p>
            <a:r>
              <a:rPr lang="en-US" sz="2800" dirty="0" smtClean="0"/>
              <a:t>To empower the team</a:t>
            </a:r>
          </a:p>
          <a:p>
            <a:r>
              <a:rPr lang="en-US" sz="2800" dirty="0" smtClean="0"/>
              <a:t>To create and sustain momentum</a:t>
            </a:r>
            <a:endParaRPr lang="en-US" sz="2800" dirty="0"/>
          </a:p>
        </p:txBody>
      </p:sp>
      <p:sp>
        <p:nvSpPr>
          <p:cNvPr id="5" name="TextBox 4"/>
          <p:cNvSpPr txBox="1"/>
          <p:nvPr/>
        </p:nvSpPr>
        <p:spPr>
          <a:xfrm>
            <a:off x="6845300" y="4225290"/>
            <a:ext cx="1968500" cy="369332"/>
          </a:xfrm>
          <a:prstGeom prst="rect">
            <a:avLst/>
          </a:prstGeom>
          <a:noFill/>
        </p:spPr>
        <p:txBody>
          <a:bodyPr wrap="square" rtlCol="0">
            <a:spAutoFit/>
          </a:bodyPr>
          <a:lstStyle/>
          <a:p>
            <a:r>
              <a:rPr lang="en-US" dirty="0" smtClean="0"/>
              <a:t>barb</a:t>
            </a:r>
            <a:endParaRPr lang="en-US" dirty="0"/>
          </a:p>
        </p:txBody>
      </p:sp>
    </p:spTree>
    <p:extLst>
      <p:ext uri="{BB962C8B-B14F-4D97-AF65-F5344CB8AC3E}">
        <p14:creationId xmlns:p14="http://schemas.microsoft.com/office/powerpoint/2010/main" val="2395319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http://www.coachingestrategico.com/wp-content/uploads/2014/01/coaching-954x375.jpg"/>
          <p:cNvPicPr>
            <a:picLocks noChangeAspect="1" noChangeArrowheads="1"/>
          </p:cNvPicPr>
          <p:nvPr/>
        </p:nvPicPr>
        <p:blipFill>
          <a:blip r:embed="rId2" cstate="print"/>
          <a:srcRect/>
          <a:stretch>
            <a:fillRect/>
          </a:stretch>
        </p:blipFill>
        <p:spPr bwMode="auto">
          <a:xfrm>
            <a:off x="5334000" y="285750"/>
            <a:ext cx="3592286" cy="1257300"/>
          </a:xfrm>
          <a:prstGeom prst="rect">
            <a:avLst/>
          </a:prstGeom>
          <a:noFill/>
        </p:spPr>
      </p:pic>
      <p:sp>
        <p:nvSpPr>
          <p:cNvPr id="2" name="Title 1"/>
          <p:cNvSpPr>
            <a:spLocks noGrp="1"/>
          </p:cNvSpPr>
          <p:nvPr>
            <p:ph type="title"/>
          </p:nvPr>
        </p:nvSpPr>
        <p:spPr>
          <a:xfrm>
            <a:off x="228600" y="231378"/>
            <a:ext cx="5168900" cy="479822"/>
          </a:xfrm>
          <a:ln>
            <a:solidFill>
              <a:schemeClr val="tx2">
                <a:lumMod val="60000"/>
                <a:lumOff val="40000"/>
              </a:schemeClr>
            </a:solidFill>
          </a:ln>
        </p:spPr>
        <p:txBody>
          <a:bodyPr>
            <a:normAutofit fontScale="90000"/>
          </a:bodyPr>
          <a:lstStyle/>
          <a:p>
            <a:r>
              <a:rPr lang="en-US" sz="3200" dirty="0" smtClean="0"/>
              <a:t>General Principles of Coaching</a:t>
            </a:r>
            <a:endParaRPr lang="en-US" sz="3200" dirty="0"/>
          </a:p>
        </p:txBody>
      </p:sp>
      <p:sp>
        <p:nvSpPr>
          <p:cNvPr id="3" name="Content Placeholder 2"/>
          <p:cNvSpPr>
            <a:spLocks noGrp="1"/>
          </p:cNvSpPr>
          <p:nvPr>
            <p:ph idx="1"/>
          </p:nvPr>
        </p:nvSpPr>
        <p:spPr>
          <a:xfrm>
            <a:off x="228600" y="857250"/>
            <a:ext cx="8305800" cy="3314700"/>
          </a:xfrm>
        </p:spPr>
        <p:txBody>
          <a:bodyPr>
            <a:normAutofit fontScale="92500" lnSpcReduction="10000"/>
          </a:bodyPr>
          <a:lstStyle/>
          <a:p>
            <a:r>
              <a:rPr lang="en-US" sz="2000" dirty="0" smtClean="0"/>
              <a:t>To help them determine their goals ..</a:t>
            </a:r>
          </a:p>
          <a:p>
            <a:r>
              <a:rPr lang="en-US" sz="2000" dirty="0" smtClean="0"/>
              <a:t>To understand their strengths and limitations 				( time, distractions, confidence )</a:t>
            </a:r>
          </a:p>
          <a:p>
            <a:r>
              <a:rPr lang="en-US" sz="2000" dirty="0" smtClean="0"/>
              <a:t>To help them create an action plan that will fit their schedule </a:t>
            </a:r>
          </a:p>
          <a:p>
            <a:r>
              <a:rPr lang="en-US" sz="2000" dirty="0" smtClean="0"/>
              <a:t>To identify skills they may want to develop and resources to help them ( inviting, presenting, following up , creating  a business system, 	communication skills, etc)</a:t>
            </a:r>
          </a:p>
          <a:p>
            <a:r>
              <a:rPr lang="en-US" sz="2000" dirty="0" smtClean="0"/>
              <a:t>To help guide their thinking to see possibilities ( you will see possibilities before they can .. Paint the picture so they can see themselves in it )</a:t>
            </a:r>
          </a:p>
          <a:p>
            <a:r>
              <a:rPr lang="en-US" sz="2000" dirty="0" smtClean="0"/>
              <a:t>To affirm, acknowledge, encourage, inspire.</a:t>
            </a:r>
          </a:p>
          <a:p>
            <a:r>
              <a:rPr lang="en-US" sz="2000" dirty="0" smtClean="0"/>
              <a:t>To always close with an action step…..</a:t>
            </a:r>
            <a:r>
              <a:rPr lang="en-US" sz="2000" dirty="0"/>
              <a:t>	</a:t>
            </a:r>
            <a:r>
              <a:rPr lang="en-US" sz="2000" dirty="0" smtClean="0"/>
              <a:t>		</a:t>
            </a:r>
            <a:r>
              <a:rPr lang="en-US" sz="2000" dirty="0" err="1" smtClean="0"/>
              <a:t>margaret</a:t>
            </a:r>
            <a:r>
              <a:rPr lang="en-US" sz="2000" dirty="0" smtClean="0"/>
              <a:t>	</a:t>
            </a:r>
            <a:endParaRPr lang="en-US" sz="2400" dirty="0"/>
          </a:p>
        </p:txBody>
      </p:sp>
      <p:sp>
        <p:nvSpPr>
          <p:cNvPr id="4" name="Rectangle 3"/>
          <p:cNvSpPr/>
          <p:nvPr/>
        </p:nvSpPr>
        <p:spPr>
          <a:xfrm>
            <a:off x="762000" y="4229100"/>
            <a:ext cx="7467600" cy="830997"/>
          </a:xfrm>
          <a:prstGeom prst="rect">
            <a:avLst/>
          </a:prstGeom>
          <a:ln>
            <a:solidFill>
              <a:schemeClr val="tx2">
                <a:lumMod val="60000"/>
                <a:lumOff val="40000"/>
              </a:schemeClr>
            </a:solidFill>
          </a:ln>
        </p:spPr>
        <p:txBody>
          <a:bodyPr wrap="square">
            <a:spAutoFit/>
          </a:bodyPr>
          <a:lstStyle/>
          <a:p>
            <a:r>
              <a:rPr lang="en-US" sz="2400" b="1" dirty="0"/>
              <a:t>Be sure they are feeling validated, excited,  appreciated and generally lifted up as a result of </a:t>
            </a:r>
            <a:r>
              <a:rPr lang="en-US" sz="2400" b="1" dirty="0" smtClean="0"/>
              <a:t>your </a:t>
            </a:r>
            <a:r>
              <a:rPr lang="en-US" sz="2400" b="1" dirty="0"/>
              <a:t>conversation</a:t>
            </a:r>
          </a:p>
        </p:txBody>
      </p:sp>
    </p:spTree>
    <p:extLst>
      <p:ext uri="{BB962C8B-B14F-4D97-AF65-F5344CB8AC3E}">
        <p14:creationId xmlns:p14="http://schemas.microsoft.com/office/powerpoint/2010/main" val="4701588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www.starresults.com/wp-content/uploads/2013/08/Coaching-and-Mentoring.jpg"/>
          <p:cNvPicPr>
            <a:picLocks noChangeAspect="1" noChangeArrowheads="1"/>
          </p:cNvPicPr>
          <p:nvPr/>
        </p:nvPicPr>
        <p:blipFill>
          <a:blip r:embed="rId2" cstate="print"/>
          <a:srcRect/>
          <a:stretch>
            <a:fillRect/>
          </a:stretch>
        </p:blipFill>
        <p:spPr bwMode="auto">
          <a:xfrm>
            <a:off x="6172200" y="2743200"/>
            <a:ext cx="2971800" cy="2400300"/>
          </a:xfrm>
          <a:prstGeom prst="rect">
            <a:avLst/>
          </a:prstGeom>
          <a:noFill/>
        </p:spPr>
      </p:pic>
      <p:sp>
        <p:nvSpPr>
          <p:cNvPr id="2" name="Title 1"/>
          <p:cNvSpPr>
            <a:spLocks noGrp="1"/>
          </p:cNvSpPr>
          <p:nvPr>
            <p:ph type="title"/>
          </p:nvPr>
        </p:nvSpPr>
        <p:spPr>
          <a:xfrm>
            <a:off x="304800" y="2152650"/>
            <a:ext cx="4038600" cy="628650"/>
          </a:xfrm>
        </p:spPr>
        <p:txBody>
          <a:bodyPr>
            <a:normAutofit/>
          </a:bodyPr>
          <a:lstStyle/>
          <a:p>
            <a:r>
              <a:rPr lang="en-US" sz="2800" dirty="0" smtClean="0"/>
              <a:t>The Role of A  Mentor </a:t>
            </a:r>
            <a:endParaRPr lang="en-US" sz="2800" dirty="0"/>
          </a:p>
        </p:txBody>
      </p:sp>
      <p:sp>
        <p:nvSpPr>
          <p:cNvPr id="3" name="Content Placeholder 2"/>
          <p:cNvSpPr>
            <a:spLocks noGrp="1"/>
          </p:cNvSpPr>
          <p:nvPr>
            <p:ph idx="1"/>
          </p:nvPr>
        </p:nvSpPr>
        <p:spPr>
          <a:xfrm>
            <a:off x="304800" y="2857501"/>
            <a:ext cx="5867400" cy="2022872"/>
          </a:xfrm>
        </p:spPr>
        <p:txBody>
          <a:bodyPr>
            <a:normAutofit fontScale="92500" lnSpcReduction="10000"/>
          </a:bodyPr>
          <a:lstStyle/>
          <a:p>
            <a:r>
              <a:rPr lang="en-US" sz="2200" dirty="0" smtClean="0"/>
              <a:t>To  see the talents and abilities that lie within their  leaders, and reflects those back so they can see them.</a:t>
            </a:r>
          </a:p>
          <a:p>
            <a:r>
              <a:rPr lang="en-US" sz="2200" dirty="0" smtClean="0"/>
              <a:t>To build confidence</a:t>
            </a:r>
          </a:p>
          <a:p>
            <a:r>
              <a:rPr lang="en-US" sz="2200" dirty="0" smtClean="0"/>
              <a:t>To believe in them – You will believe in them before they can believe in themselves.     </a:t>
            </a:r>
            <a:r>
              <a:rPr lang="en-US" sz="1900" dirty="0" err="1" smtClean="0"/>
              <a:t>margaret</a:t>
            </a:r>
            <a:endParaRPr lang="en-US" sz="1900" dirty="0" smtClean="0"/>
          </a:p>
          <a:p>
            <a:endParaRPr lang="en-US" sz="2400" dirty="0"/>
          </a:p>
        </p:txBody>
      </p:sp>
      <p:sp>
        <p:nvSpPr>
          <p:cNvPr id="4" name="Rectangle 3"/>
          <p:cNvSpPr/>
          <p:nvPr/>
        </p:nvSpPr>
        <p:spPr>
          <a:xfrm>
            <a:off x="304800" y="158750"/>
            <a:ext cx="5867400" cy="523220"/>
          </a:xfrm>
          <a:prstGeom prst="rect">
            <a:avLst/>
          </a:prstGeom>
        </p:spPr>
        <p:txBody>
          <a:bodyPr wrap="square">
            <a:spAutoFit/>
          </a:bodyPr>
          <a:lstStyle/>
          <a:p>
            <a:r>
              <a:rPr lang="en-US" sz="2800" b="1" dirty="0" smtClean="0"/>
              <a:t>Your Relationship with Your Builders</a:t>
            </a:r>
            <a:endParaRPr lang="en-US" dirty="0"/>
          </a:p>
        </p:txBody>
      </p:sp>
      <p:sp>
        <p:nvSpPr>
          <p:cNvPr id="6" name="TextBox 5"/>
          <p:cNvSpPr txBox="1"/>
          <p:nvPr/>
        </p:nvSpPr>
        <p:spPr>
          <a:xfrm>
            <a:off x="304800" y="800100"/>
            <a:ext cx="4495800" cy="1200328"/>
          </a:xfrm>
          <a:prstGeom prst="rect">
            <a:avLst/>
          </a:prstGeom>
          <a:noFill/>
          <a:ln>
            <a:solidFill>
              <a:schemeClr val="tx2">
                <a:lumMod val="60000"/>
                <a:lumOff val="40000"/>
              </a:schemeClr>
            </a:solidFill>
          </a:ln>
        </p:spPr>
        <p:txBody>
          <a:bodyPr wrap="square" rtlCol="0">
            <a:spAutoFit/>
          </a:bodyPr>
          <a:lstStyle/>
          <a:p>
            <a:r>
              <a:rPr lang="en-US" sz="2400" dirty="0" smtClean="0"/>
              <a:t>Not a boss</a:t>
            </a:r>
          </a:p>
          <a:p>
            <a:r>
              <a:rPr lang="en-US" sz="2400" dirty="0" smtClean="0"/>
              <a:t>Not a teacher .. With assignments</a:t>
            </a:r>
          </a:p>
          <a:p>
            <a:r>
              <a:rPr lang="en-US" sz="2400" dirty="0" smtClean="0"/>
              <a:t>Not a parent</a:t>
            </a:r>
            <a:endParaRPr lang="en-US" sz="2400" dirty="0"/>
          </a:p>
        </p:txBody>
      </p:sp>
      <p:sp>
        <p:nvSpPr>
          <p:cNvPr id="7" name="TextBox 6"/>
          <p:cNvSpPr txBox="1"/>
          <p:nvPr/>
        </p:nvSpPr>
        <p:spPr>
          <a:xfrm>
            <a:off x="4800600" y="1542872"/>
            <a:ext cx="4191000" cy="1200328"/>
          </a:xfrm>
          <a:prstGeom prst="rect">
            <a:avLst/>
          </a:prstGeom>
          <a:noFill/>
          <a:ln>
            <a:solidFill>
              <a:schemeClr val="tx2">
                <a:lumMod val="60000"/>
                <a:lumOff val="40000"/>
              </a:schemeClr>
            </a:solidFill>
          </a:ln>
        </p:spPr>
        <p:txBody>
          <a:bodyPr wrap="square" rtlCol="0">
            <a:spAutoFit/>
          </a:bodyPr>
          <a:lstStyle/>
          <a:p>
            <a:r>
              <a:rPr lang="en-US" sz="2400" dirty="0" smtClean="0"/>
              <a:t>Rather …  a business  associate</a:t>
            </a:r>
          </a:p>
          <a:p>
            <a:r>
              <a:rPr lang="en-US" sz="2400" dirty="0" smtClean="0"/>
              <a:t>	     	a business partner</a:t>
            </a:r>
          </a:p>
          <a:p>
            <a:r>
              <a:rPr lang="en-US" sz="2400" dirty="0" smtClean="0"/>
              <a:t>	   a friend, a guide, a mentor</a:t>
            </a:r>
            <a:endParaRPr lang="en-US" sz="2400" dirty="0"/>
          </a:p>
        </p:txBody>
      </p:sp>
    </p:spTree>
    <p:extLst>
      <p:ext uri="{BB962C8B-B14F-4D97-AF65-F5344CB8AC3E}">
        <p14:creationId xmlns:p14="http://schemas.microsoft.com/office/powerpoint/2010/main" val="1527300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20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2000"/>
                                        <p:tgtEl>
                                          <p:spTgt spid="6">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Effect transition="in" filter="fade">
                                      <p:cBhvr>
                                        <p:cTn id="13" dur="2000"/>
                                        <p:tgtEl>
                                          <p:spTgt spid="6">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xEl>
                                              <p:pRg st="2" end="2"/>
                                            </p:txEl>
                                          </p:spTgt>
                                        </p:tgtEl>
                                        <p:attrNameLst>
                                          <p:attrName>style.visibility</p:attrName>
                                        </p:attrNameLst>
                                      </p:cBhvr>
                                      <p:to>
                                        <p:strVal val="visible"/>
                                      </p:to>
                                    </p:set>
                                    <p:animEffect transition="in" filter="fade">
                                      <p:cBhvr>
                                        <p:cTn id="16" dur="2000"/>
                                        <p:tgtEl>
                                          <p:spTgt spid="6">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7">
                                            <p:bg/>
                                          </p:spTgt>
                                        </p:tgtEl>
                                        <p:attrNameLst>
                                          <p:attrName>style.visibility</p:attrName>
                                        </p:attrNameLst>
                                      </p:cBhvr>
                                      <p:to>
                                        <p:strVal val="visible"/>
                                      </p:to>
                                    </p:set>
                                    <p:animEffect transition="in" filter="fade">
                                      <p:cBhvr>
                                        <p:cTn id="21" dur="2000"/>
                                        <p:tgtEl>
                                          <p:spTgt spid="7">
                                            <p:bg/>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7">
                                            <p:txEl>
                                              <p:pRg st="0" end="0"/>
                                            </p:txEl>
                                          </p:spTgt>
                                        </p:tgtEl>
                                        <p:attrNameLst>
                                          <p:attrName>style.visibility</p:attrName>
                                        </p:attrNameLst>
                                      </p:cBhvr>
                                      <p:to>
                                        <p:strVal val="visible"/>
                                      </p:to>
                                    </p:set>
                                    <p:animEffect transition="in" filter="fade">
                                      <p:cBhvr>
                                        <p:cTn id="24" dur="2000"/>
                                        <p:tgtEl>
                                          <p:spTgt spid="7">
                                            <p:txEl>
                                              <p:pRg st="0" end="0"/>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7">
                                            <p:txEl>
                                              <p:pRg st="1" end="1"/>
                                            </p:txEl>
                                          </p:spTgt>
                                        </p:tgtEl>
                                        <p:attrNameLst>
                                          <p:attrName>style.visibility</p:attrName>
                                        </p:attrNameLst>
                                      </p:cBhvr>
                                      <p:to>
                                        <p:strVal val="visible"/>
                                      </p:to>
                                    </p:set>
                                    <p:animEffect transition="in" filter="fade">
                                      <p:cBhvr>
                                        <p:cTn id="27" dur="2000"/>
                                        <p:tgtEl>
                                          <p:spTgt spid="7">
                                            <p:txEl>
                                              <p:pRg st="1" end="1"/>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
                                            <p:txEl>
                                              <p:pRg st="2" end="2"/>
                                            </p:txEl>
                                          </p:spTgt>
                                        </p:tgtEl>
                                        <p:attrNameLst>
                                          <p:attrName>style.visibility</p:attrName>
                                        </p:attrNameLst>
                                      </p:cBhvr>
                                      <p:to>
                                        <p:strVal val="visible"/>
                                      </p:to>
                                    </p:set>
                                    <p:animEffect transition="in" filter="fade">
                                      <p:cBhvr>
                                        <p:cTn id="30" dur="2000"/>
                                        <p:tgtEl>
                                          <p:spTgt spid="7">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ipe(down)">
                                      <p:cBhvr>
                                        <p:cTn id="35" dur="500"/>
                                        <p:tgtEl>
                                          <p:spTgt spid="2"/>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3">
                                            <p:txEl>
                                              <p:pRg st="0" end="0"/>
                                            </p:txEl>
                                          </p:spTgt>
                                        </p:tgtEl>
                                        <p:attrNameLst>
                                          <p:attrName>style.visibility</p:attrName>
                                        </p:attrNameLst>
                                      </p:cBhvr>
                                      <p:to>
                                        <p:strVal val="visible"/>
                                      </p:to>
                                    </p:set>
                                    <p:animEffect transition="in" filter="fade">
                                      <p:cBhvr>
                                        <p:cTn id="40" dur="2000"/>
                                        <p:tgtEl>
                                          <p:spTgt spid="3">
                                            <p:txEl>
                                              <p:pRg st="0" end="0"/>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
                                            <p:txEl>
                                              <p:pRg st="1" end="1"/>
                                            </p:txEl>
                                          </p:spTgt>
                                        </p:tgtEl>
                                        <p:attrNameLst>
                                          <p:attrName>style.visibility</p:attrName>
                                        </p:attrNameLst>
                                      </p:cBhvr>
                                      <p:to>
                                        <p:strVal val="visible"/>
                                      </p:to>
                                    </p:set>
                                    <p:animEffect transition="in" filter="fade">
                                      <p:cBhvr>
                                        <p:cTn id="43" dur="2000"/>
                                        <p:tgtEl>
                                          <p:spTgt spid="3">
                                            <p:txEl>
                                              <p:pRg st="1" end="1"/>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
                                            <p:txEl>
                                              <p:pRg st="2" end="2"/>
                                            </p:txEl>
                                          </p:spTgt>
                                        </p:tgtEl>
                                        <p:attrNameLst>
                                          <p:attrName>style.visibility</p:attrName>
                                        </p:attrNameLst>
                                      </p:cBhvr>
                                      <p:to>
                                        <p:strVal val="visible"/>
                                      </p:to>
                                    </p:set>
                                    <p:animEffect transition="in" filter="fade">
                                      <p:cBhvr>
                                        <p:cTn id="46"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allAtOnce"/>
      <p:bldP spid="6" grpId="0" build="allAtOnce" animBg="1"/>
      <p:bldP spid="7" grpId="0" build="allAtOnce"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4953000" cy="594122"/>
          </a:xfrm>
          <a:ln>
            <a:solidFill>
              <a:schemeClr val="tx2">
                <a:lumMod val="75000"/>
              </a:schemeClr>
            </a:solidFill>
          </a:ln>
        </p:spPr>
        <p:txBody>
          <a:bodyPr>
            <a:normAutofit/>
          </a:bodyPr>
          <a:lstStyle/>
          <a:p>
            <a:r>
              <a:rPr lang="en-US" sz="2800" dirty="0" smtClean="0"/>
              <a:t>When To Text.. When to Talk</a:t>
            </a:r>
            <a:endParaRPr lang="en-US" sz="2800" dirty="0"/>
          </a:p>
        </p:txBody>
      </p:sp>
      <p:sp>
        <p:nvSpPr>
          <p:cNvPr id="4" name="Text Placeholder 3"/>
          <p:cNvSpPr>
            <a:spLocks noGrp="1"/>
          </p:cNvSpPr>
          <p:nvPr>
            <p:ph type="body" idx="1"/>
          </p:nvPr>
        </p:nvSpPr>
        <p:spPr>
          <a:xfrm>
            <a:off x="990600" y="914400"/>
            <a:ext cx="2286000" cy="342900"/>
          </a:xfrm>
          <a:ln>
            <a:solidFill>
              <a:schemeClr val="tx2">
                <a:lumMod val="60000"/>
                <a:lumOff val="40000"/>
              </a:schemeClr>
            </a:solidFill>
          </a:ln>
        </p:spPr>
        <p:txBody>
          <a:bodyPr>
            <a:normAutofit fontScale="85000" lnSpcReduction="20000"/>
          </a:bodyPr>
          <a:lstStyle/>
          <a:p>
            <a:r>
              <a:rPr lang="en-US" dirty="0" smtClean="0"/>
              <a:t>When to Text</a:t>
            </a:r>
            <a:endParaRPr lang="en-US" dirty="0"/>
          </a:p>
        </p:txBody>
      </p:sp>
      <p:sp>
        <p:nvSpPr>
          <p:cNvPr id="5" name="Content Placeholder 4"/>
          <p:cNvSpPr>
            <a:spLocks noGrp="1"/>
          </p:cNvSpPr>
          <p:nvPr>
            <p:ph sz="half" idx="2"/>
          </p:nvPr>
        </p:nvSpPr>
        <p:spPr>
          <a:xfrm>
            <a:off x="304800" y="1257300"/>
            <a:ext cx="4495800" cy="2857500"/>
          </a:xfrm>
        </p:spPr>
        <p:txBody>
          <a:bodyPr>
            <a:normAutofit/>
          </a:bodyPr>
          <a:lstStyle/>
          <a:p>
            <a:r>
              <a:rPr lang="en-US" sz="2000" dirty="0" smtClean="0"/>
              <a:t>Information</a:t>
            </a:r>
          </a:p>
          <a:p>
            <a:r>
              <a:rPr lang="en-US" sz="2000" dirty="0" smtClean="0"/>
              <a:t>Reminders for events, calls, </a:t>
            </a:r>
            <a:r>
              <a:rPr lang="en-US" sz="2000" dirty="0" err="1" smtClean="0"/>
              <a:t>etc</a:t>
            </a:r>
            <a:endParaRPr lang="en-US" sz="2000" dirty="0" smtClean="0"/>
          </a:p>
          <a:p>
            <a:r>
              <a:rPr lang="en-US" sz="2000" dirty="0" smtClean="0"/>
              <a:t>Social conversation</a:t>
            </a:r>
          </a:p>
          <a:p>
            <a:r>
              <a:rPr lang="en-US" sz="2000" dirty="0" smtClean="0"/>
              <a:t>Problem with texting … you cannot hear the intonation and spirit of intent behind the written words.</a:t>
            </a:r>
          </a:p>
          <a:p>
            <a:pPr marL="0" indent="0">
              <a:buNone/>
            </a:pPr>
            <a:r>
              <a:rPr lang="en-US" sz="2000" dirty="0" smtClean="0"/>
              <a:t>Ex.  “Thanks a lot”</a:t>
            </a:r>
            <a:endParaRPr lang="en-US" sz="2000" dirty="0"/>
          </a:p>
        </p:txBody>
      </p:sp>
      <p:sp>
        <p:nvSpPr>
          <p:cNvPr id="6" name="Text Placeholder 5"/>
          <p:cNvSpPr>
            <a:spLocks noGrp="1"/>
          </p:cNvSpPr>
          <p:nvPr>
            <p:ph type="body" sz="quarter" idx="3"/>
          </p:nvPr>
        </p:nvSpPr>
        <p:spPr>
          <a:xfrm>
            <a:off x="5943600" y="628650"/>
            <a:ext cx="2209800" cy="400050"/>
          </a:xfrm>
          <a:ln>
            <a:solidFill>
              <a:schemeClr val="tx2">
                <a:lumMod val="60000"/>
                <a:lumOff val="40000"/>
              </a:schemeClr>
            </a:solidFill>
          </a:ln>
        </p:spPr>
        <p:txBody>
          <a:bodyPr>
            <a:normAutofit fontScale="92500" lnSpcReduction="10000"/>
          </a:bodyPr>
          <a:lstStyle/>
          <a:p>
            <a:r>
              <a:rPr lang="en-US" dirty="0" smtClean="0"/>
              <a:t>When to TALK</a:t>
            </a:r>
            <a:endParaRPr lang="en-US" dirty="0"/>
          </a:p>
        </p:txBody>
      </p:sp>
      <p:sp>
        <p:nvSpPr>
          <p:cNvPr id="7" name="Content Placeholder 6"/>
          <p:cNvSpPr>
            <a:spLocks noGrp="1"/>
          </p:cNvSpPr>
          <p:nvPr>
            <p:ph sz="quarter" idx="4"/>
          </p:nvPr>
        </p:nvSpPr>
        <p:spPr>
          <a:xfrm>
            <a:off x="4648201" y="1143000"/>
            <a:ext cx="4270375" cy="3028950"/>
          </a:xfrm>
        </p:spPr>
        <p:txBody>
          <a:bodyPr>
            <a:normAutofit/>
          </a:bodyPr>
          <a:lstStyle/>
          <a:p>
            <a:r>
              <a:rPr lang="en-US" sz="1800" dirty="0" smtClean="0"/>
              <a:t>Relationships are built in live conversation</a:t>
            </a:r>
          </a:p>
          <a:p>
            <a:r>
              <a:rPr lang="en-US" sz="1800" dirty="0" smtClean="0"/>
              <a:t>Stories can be shared.. 			Too long to type in a text</a:t>
            </a:r>
          </a:p>
          <a:p>
            <a:r>
              <a:rPr lang="en-US" sz="1800" dirty="0" smtClean="0"/>
              <a:t>Feelings can be shared and received</a:t>
            </a:r>
          </a:p>
          <a:p>
            <a:r>
              <a:rPr lang="en-US" sz="1800" dirty="0" smtClean="0"/>
              <a:t>Can clarify needs, feelings</a:t>
            </a:r>
          </a:p>
          <a:p>
            <a:r>
              <a:rPr lang="en-US" sz="1800" dirty="0" smtClean="0"/>
              <a:t>Take conversation off-line with</a:t>
            </a:r>
          </a:p>
          <a:p>
            <a:pPr marL="0" indent="0">
              <a:buNone/>
            </a:pPr>
            <a:r>
              <a:rPr lang="en-US" sz="1800" dirty="0" smtClean="0"/>
              <a:t>“I think I have some information that may be helpful. Let’s chat.”</a:t>
            </a:r>
            <a:endParaRPr lang="en-US" sz="1800" dirty="0"/>
          </a:p>
        </p:txBody>
      </p:sp>
      <p:sp>
        <p:nvSpPr>
          <p:cNvPr id="8" name="TextBox 7"/>
          <p:cNvSpPr txBox="1"/>
          <p:nvPr/>
        </p:nvSpPr>
        <p:spPr>
          <a:xfrm>
            <a:off x="533400" y="4114800"/>
            <a:ext cx="8001000" cy="830997"/>
          </a:xfrm>
          <a:prstGeom prst="rect">
            <a:avLst/>
          </a:prstGeom>
          <a:noFill/>
          <a:ln>
            <a:solidFill>
              <a:schemeClr val="tx2">
                <a:lumMod val="60000"/>
                <a:lumOff val="40000"/>
              </a:schemeClr>
            </a:solidFill>
          </a:ln>
        </p:spPr>
        <p:txBody>
          <a:bodyPr wrap="square" rtlCol="0">
            <a:spAutoFit/>
          </a:bodyPr>
          <a:lstStyle/>
          <a:p>
            <a:r>
              <a:rPr lang="en-US" sz="2400" dirty="0" smtClean="0"/>
              <a:t>	“ You cannot form trust from technology.. 				Nothing replaces human contact ..”	 Simon </a:t>
            </a:r>
            <a:r>
              <a:rPr lang="en-US" sz="2400" dirty="0" err="1" smtClean="0"/>
              <a:t>Sinek</a:t>
            </a:r>
            <a:endParaRPr lang="en-US" sz="2400" dirty="0"/>
          </a:p>
        </p:txBody>
      </p:sp>
      <p:sp>
        <p:nvSpPr>
          <p:cNvPr id="3" name="TextBox 2"/>
          <p:cNvSpPr txBox="1"/>
          <p:nvPr/>
        </p:nvSpPr>
        <p:spPr>
          <a:xfrm>
            <a:off x="7569200" y="158234"/>
            <a:ext cx="1219200" cy="369332"/>
          </a:xfrm>
          <a:prstGeom prst="rect">
            <a:avLst/>
          </a:prstGeom>
          <a:noFill/>
        </p:spPr>
        <p:txBody>
          <a:bodyPr wrap="square" rtlCol="0">
            <a:spAutoFit/>
          </a:bodyPr>
          <a:lstStyle/>
          <a:p>
            <a:r>
              <a:rPr lang="en-US" dirty="0" err="1" smtClean="0"/>
              <a:t>margaret</a:t>
            </a:r>
            <a:endParaRPr lang="en-US" dirty="0"/>
          </a:p>
        </p:txBody>
      </p:sp>
    </p:spTree>
    <p:extLst>
      <p:ext uri="{BB962C8B-B14F-4D97-AF65-F5344CB8AC3E}">
        <p14:creationId xmlns:p14="http://schemas.microsoft.com/office/powerpoint/2010/main" val="3082452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bg/>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p:bldP spid="6" grpId="0" build="p" animBg="1"/>
      <p:bldP spid="7" grpId="0" build="p"/>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http://images.clipartpanda.com/knowledge-clipart-146_1279425910.jpg"/>
          <p:cNvPicPr>
            <a:picLocks noChangeAspect="1" noChangeArrowheads="1"/>
          </p:cNvPicPr>
          <p:nvPr/>
        </p:nvPicPr>
        <p:blipFill>
          <a:blip r:embed="rId2" cstate="print"/>
          <a:srcRect/>
          <a:stretch>
            <a:fillRect/>
          </a:stretch>
        </p:blipFill>
        <p:spPr bwMode="auto">
          <a:xfrm>
            <a:off x="6184901" y="2362200"/>
            <a:ext cx="2926762" cy="2781300"/>
          </a:xfrm>
          <a:prstGeom prst="rect">
            <a:avLst/>
          </a:prstGeom>
          <a:noFill/>
        </p:spPr>
      </p:pic>
      <p:sp>
        <p:nvSpPr>
          <p:cNvPr id="2" name="Title 1"/>
          <p:cNvSpPr>
            <a:spLocks noGrp="1"/>
          </p:cNvSpPr>
          <p:nvPr>
            <p:ph type="title"/>
          </p:nvPr>
        </p:nvSpPr>
        <p:spPr>
          <a:xfrm>
            <a:off x="838200" y="205978"/>
            <a:ext cx="7239000" cy="651272"/>
          </a:xfrm>
          <a:ln>
            <a:solidFill>
              <a:schemeClr val="tx2">
                <a:lumMod val="40000"/>
                <a:lumOff val="60000"/>
              </a:schemeClr>
            </a:solidFill>
          </a:ln>
        </p:spPr>
        <p:txBody>
          <a:bodyPr>
            <a:normAutofit/>
          </a:bodyPr>
          <a:lstStyle/>
          <a:p>
            <a:r>
              <a:rPr lang="en-US" sz="3200" dirty="0"/>
              <a:t>4</a:t>
            </a:r>
            <a:r>
              <a:rPr lang="en-US" sz="3200" dirty="0" smtClean="0"/>
              <a:t> Different Types of Coaching Sessions</a:t>
            </a:r>
            <a:endParaRPr lang="en-US" sz="3200" dirty="0"/>
          </a:p>
        </p:txBody>
      </p:sp>
      <p:sp>
        <p:nvSpPr>
          <p:cNvPr id="3" name="Content Placeholder 2"/>
          <p:cNvSpPr>
            <a:spLocks noGrp="1"/>
          </p:cNvSpPr>
          <p:nvPr>
            <p:ph idx="1"/>
          </p:nvPr>
        </p:nvSpPr>
        <p:spPr>
          <a:xfrm>
            <a:off x="457200" y="1208616"/>
            <a:ext cx="6261100" cy="3714750"/>
          </a:xfrm>
        </p:spPr>
        <p:txBody>
          <a:bodyPr>
            <a:normAutofit fontScale="92500" lnSpcReduction="10000"/>
          </a:bodyPr>
          <a:lstStyle/>
          <a:p>
            <a:pPr marL="514350" indent="-514350">
              <a:buAutoNum type="arabicPeriod"/>
            </a:pPr>
            <a:r>
              <a:rPr lang="en-US" sz="2600" dirty="0" smtClean="0"/>
              <a:t>To determine who is ready to grow</a:t>
            </a:r>
          </a:p>
          <a:p>
            <a:pPr marL="514350" indent="-514350">
              <a:buAutoNum type="arabicPeriod"/>
            </a:pPr>
            <a:r>
              <a:rPr lang="en-US" sz="2600" dirty="0" smtClean="0"/>
              <a:t>To get a distributor started – create the initial game plan</a:t>
            </a:r>
          </a:p>
          <a:p>
            <a:pPr marL="514350" indent="-514350">
              <a:buAutoNum type="arabicPeriod"/>
            </a:pPr>
            <a:r>
              <a:rPr lang="en-US" sz="2600" dirty="0" smtClean="0"/>
              <a:t>To have on-going strategy sessions and plan for the week/ month and quarter</a:t>
            </a:r>
          </a:p>
          <a:p>
            <a:pPr marL="514350" indent="-514350">
              <a:buAutoNum type="arabicPeriod"/>
            </a:pPr>
            <a:r>
              <a:rPr lang="en-US" sz="2600" dirty="0" smtClean="0"/>
              <a:t>Trouble shooting/ problem solving, navigating challenges</a:t>
            </a:r>
            <a:r>
              <a:rPr lang="en-US" sz="2600" dirty="0"/>
              <a:t> </a:t>
            </a:r>
            <a:r>
              <a:rPr lang="en-US" sz="2600" b="1" dirty="0" smtClean="0"/>
              <a:t>– </a:t>
            </a:r>
            <a:r>
              <a:rPr lang="en-US" sz="2600" dirty="0" smtClean="0"/>
              <a:t>	 </a:t>
            </a:r>
            <a:r>
              <a:rPr lang="en-US" sz="1500" dirty="0" err="1" smtClean="0"/>
              <a:t>angie</a:t>
            </a:r>
            <a:endParaRPr lang="en-US" sz="1500" dirty="0" smtClean="0"/>
          </a:p>
          <a:p>
            <a:pPr marL="514350" indent="-514350">
              <a:buAutoNum type="arabicPeriod"/>
            </a:pPr>
            <a:endParaRPr lang="en-US" sz="2800" dirty="0"/>
          </a:p>
          <a:p>
            <a:pPr marL="0" indent="0">
              <a:buNone/>
            </a:pPr>
            <a:r>
              <a:rPr lang="en-US" sz="2800" dirty="0" smtClean="0"/>
              <a:t>	</a:t>
            </a:r>
            <a:endParaRPr lang="en-US" sz="2800" dirty="0"/>
          </a:p>
        </p:txBody>
      </p:sp>
    </p:spTree>
    <p:extLst>
      <p:ext uri="{BB962C8B-B14F-4D97-AF65-F5344CB8AC3E}">
        <p14:creationId xmlns:p14="http://schemas.microsoft.com/office/powerpoint/2010/main" val="27035364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41464366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6337300" cy="640688"/>
          </a:xfrm>
          <a:ln>
            <a:solidFill>
              <a:schemeClr val="accent3">
                <a:lumMod val="75000"/>
              </a:schemeClr>
            </a:solidFill>
          </a:ln>
        </p:spPr>
        <p:txBody>
          <a:bodyPr>
            <a:normAutofit/>
          </a:bodyPr>
          <a:lstStyle/>
          <a:p>
            <a:r>
              <a:rPr lang="en-US" sz="2800" dirty="0" smtClean="0"/>
              <a:t>#1 --Determining Who is Ready To Grow</a:t>
            </a:r>
            <a:endParaRPr lang="en-US" sz="2800" dirty="0"/>
          </a:p>
        </p:txBody>
      </p:sp>
      <p:sp>
        <p:nvSpPr>
          <p:cNvPr id="3" name="Content Placeholder 2"/>
          <p:cNvSpPr>
            <a:spLocks noGrp="1"/>
          </p:cNvSpPr>
          <p:nvPr>
            <p:ph idx="1"/>
          </p:nvPr>
        </p:nvSpPr>
        <p:spPr>
          <a:xfrm>
            <a:off x="457200" y="1063229"/>
            <a:ext cx="8229600" cy="3826271"/>
          </a:xfrm>
        </p:spPr>
        <p:txBody>
          <a:bodyPr>
            <a:normAutofit lnSpcReduction="10000"/>
          </a:bodyPr>
          <a:lstStyle/>
          <a:p>
            <a:pPr marL="0" indent="0">
              <a:buNone/>
            </a:pPr>
            <a:r>
              <a:rPr lang="en-US" sz="2000" dirty="0" smtClean="0"/>
              <a:t>In order to know with whom to put our time,</a:t>
            </a:r>
          </a:p>
          <a:p>
            <a:r>
              <a:rPr lang="en-US" sz="2000" dirty="0" smtClean="0"/>
              <a:t>We will want to determine if they are a red light or green light</a:t>
            </a:r>
          </a:p>
          <a:p>
            <a:r>
              <a:rPr lang="en-US" sz="2000" dirty="0" smtClean="0"/>
              <a:t>We ask them.</a:t>
            </a:r>
          </a:p>
          <a:p>
            <a:r>
              <a:rPr lang="en-US" sz="2000" dirty="0" smtClean="0"/>
              <a:t>And we watch what they do .. Not just what they say  ( People pleasers )</a:t>
            </a:r>
          </a:p>
          <a:p>
            <a:r>
              <a:rPr lang="en-US" sz="2000" dirty="0" smtClean="0"/>
              <a:t>Because we are so eager to find a business partner, sometimes </a:t>
            </a:r>
            <a:r>
              <a:rPr lang="en-US" sz="2000" b="1" dirty="0" smtClean="0"/>
              <a:t>we wait </a:t>
            </a:r>
            <a:r>
              <a:rPr lang="en-US" sz="2000" dirty="0" smtClean="0"/>
              <a:t>for them</a:t>
            </a:r>
            <a:r>
              <a:rPr lang="mr-IN" sz="2000" dirty="0" smtClean="0"/>
              <a:t>…</a:t>
            </a:r>
            <a:r>
              <a:rPr lang="en-US" sz="2000" dirty="0" smtClean="0"/>
              <a:t> or push them .. Or pull them</a:t>
            </a:r>
            <a:r>
              <a:rPr lang="mr-IN" sz="2000" dirty="0" smtClean="0"/>
              <a:t>…</a:t>
            </a:r>
            <a:r>
              <a:rPr lang="en-US" sz="2000" dirty="0" smtClean="0"/>
              <a:t> keep prospecting in the meantime.</a:t>
            </a:r>
          </a:p>
          <a:p>
            <a:r>
              <a:rPr lang="en-US" sz="2000" dirty="0" smtClean="0"/>
              <a:t>It is best to ask them if they are ready</a:t>
            </a:r>
            <a:r>
              <a:rPr lang="mr-IN" sz="2000" dirty="0" smtClean="0"/>
              <a:t>…</a:t>
            </a:r>
            <a:r>
              <a:rPr lang="en-US" sz="2000" dirty="0" smtClean="0"/>
              <a:t> and if not</a:t>
            </a:r>
            <a:r>
              <a:rPr lang="mr-IN" sz="2000" dirty="0" smtClean="0"/>
              <a:t>…</a:t>
            </a:r>
            <a:r>
              <a:rPr lang="en-US" sz="2000" dirty="0" smtClean="0"/>
              <a:t> let them know your door is always open.. And you will check back in a few months.</a:t>
            </a:r>
          </a:p>
          <a:p>
            <a:r>
              <a:rPr lang="en-US" sz="2000" dirty="0" smtClean="0"/>
              <a:t>Phil </a:t>
            </a:r>
            <a:r>
              <a:rPr lang="mr-IN" sz="2000" dirty="0" smtClean="0"/>
              <a:t>–</a:t>
            </a:r>
            <a:r>
              <a:rPr lang="en-US" sz="2000" dirty="0" smtClean="0"/>
              <a:t> ex </a:t>
            </a:r>
            <a:r>
              <a:rPr lang="mr-IN" sz="2000" dirty="0" smtClean="0"/>
              <a:t>…</a:t>
            </a:r>
            <a:r>
              <a:rPr lang="en-US" sz="2000" dirty="0" smtClean="0"/>
              <a:t> guiding people through the forest  			 </a:t>
            </a:r>
            <a:r>
              <a:rPr lang="en-US" sz="2000" dirty="0" err="1" smtClean="0"/>
              <a:t>angie</a:t>
            </a:r>
            <a:endParaRPr lang="en-US" sz="2000" dirty="0" smtClean="0"/>
          </a:p>
          <a:p>
            <a:r>
              <a:rPr lang="en-US" sz="2000" dirty="0" smtClean="0"/>
              <a:t>When we check in, find out where they are in their life, and then share your goal ( to </a:t>
            </a:r>
            <a:r>
              <a:rPr lang="en-US" sz="2000" dirty="0" err="1" smtClean="0"/>
              <a:t>Cabo</a:t>
            </a:r>
            <a:r>
              <a:rPr lang="mr-IN" sz="2000" dirty="0" smtClean="0"/>
              <a:t>…</a:t>
            </a:r>
            <a:r>
              <a:rPr lang="en-US" sz="2000" dirty="0" smtClean="0"/>
              <a:t>) and invite them to come along.</a:t>
            </a:r>
          </a:p>
          <a:p>
            <a:endParaRPr lang="en-US" sz="2000" dirty="0"/>
          </a:p>
        </p:txBody>
      </p:sp>
    </p:spTree>
    <p:extLst>
      <p:ext uri="{BB962C8B-B14F-4D97-AF65-F5344CB8AC3E}">
        <p14:creationId xmlns:p14="http://schemas.microsoft.com/office/powerpoint/2010/main" val="6260143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www.marketingtoscale.com/wp-content/uploads/2014/11/coach.jpeg"/>
          <p:cNvPicPr>
            <a:picLocks noChangeAspect="1" noChangeArrowheads="1"/>
          </p:cNvPicPr>
          <p:nvPr/>
        </p:nvPicPr>
        <p:blipFill>
          <a:blip r:embed="rId2" cstate="print"/>
          <a:srcRect/>
          <a:stretch>
            <a:fillRect/>
          </a:stretch>
        </p:blipFill>
        <p:spPr bwMode="auto">
          <a:xfrm>
            <a:off x="6096000" y="3052430"/>
            <a:ext cx="3048000" cy="2091070"/>
          </a:xfrm>
          <a:prstGeom prst="rect">
            <a:avLst/>
          </a:prstGeom>
          <a:noFill/>
        </p:spPr>
      </p:pic>
      <p:sp>
        <p:nvSpPr>
          <p:cNvPr id="2" name="Title 1"/>
          <p:cNvSpPr>
            <a:spLocks noGrp="1"/>
          </p:cNvSpPr>
          <p:nvPr>
            <p:ph type="title"/>
          </p:nvPr>
        </p:nvSpPr>
        <p:spPr>
          <a:xfrm>
            <a:off x="457200" y="205978"/>
            <a:ext cx="8001000" cy="886222"/>
          </a:xfrm>
          <a:ln>
            <a:solidFill>
              <a:schemeClr val="accent3">
                <a:lumMod val="75000"/>
              </a:schemeClr>
            </a:solidFill>
          </a:ln>
        </p:spPr>
        <p:txBody>
          <a:bodyPr>
            <a:noAutofit/>
          </a:bodyPr>
          <a:lstStyle/>
          <a:p>
            <a:r>
              <a:rPr lang="en-US" sz="2800" dirty="0" smtClean="0"/>
              <a:t>#2     Getting Them Started ( or Re-started)		 Creating the Game Plan</a:t>
            </a:r>
            <a:endParaRPr lang="en-US" sz="2800" dirty="0"/>
          </a:p>
        </p:txBody>
      </p:sp>
      <p:sp>
        <p:nvSpPr>
          <p:cNvPr id="3" name="Content Placeholder 2"/>
          <p:cNvSpPr>
            <a:spLocks noGrp="1"/>
          </p:cNvSpPr>
          <p:nvPr>
            <p:ph idx="1"/>
          </p:nvPr>
        </p:nvSpPr>
        <p:spPr>
          <a:xfrm>
            <a:off x="330200" y="1225550"/>
            <a:ext cx="8382000" cy="2514600"/>
          </a:xfrm>
        </p:spPr>
        <p:txBody>
          <a:bodyPr>
            <a:normAutofit fontScale="92500" lnSpcReduction="20000"/>
          </a:bodyPr>
          <a:lstStyle/>
          <a:p>
            <a:r>
              <a:rPr lang="en-US" sz="2000" dirty="0" smtClean="0"/>
              <a:t>Assess their current business and life situation  or check in  with someone already following a plan.</a:t>
            </a:r>
          </a:p>
          <a:p>
            <a:r>
              <a:rPr lang="en-US" sz="2000" dirty="0" smtClean="0"/>
              <a:t>Identify what they want to achieve next  </a:t>
            </a:r>
          </a:p>
          <a:p>
            <a:r>
              <a:rPr lang="en-US" sz="2000" dirty="0" smtClean="0"/>
              <a:t>Envision them achieving even more than they can see…. 			You will see it before they do … ( Joel Barker </a:t>
            </a:r>
            <a:r>
              <a:rPr lang="mr-IN" sz="2000" dirty="0" smtClean="0"/>
              <a:t>–</a:t>
            </a:r>
            <a:r>
              <a:rPr lang="en-US" sz="2000" dirty="0" smtClean="0"/>
              <a:t> Create the Vision )</a:t>
            </a:r>
          </a:p>
          <a:p>
            <a:r>
              <a:rPr lang="en-US" sz="2000" dirty="0" smtClean="0"/>
              <a:t>Ask what they want to learn … to get better at…</a:t>
            </a:r>
          </a:p>
          <a:p>
            <a:r>
              <a:rPr lang="en-US" sz="2000" dirty="0" smtClean="0"/>
              <a:t>Obstacles? .. Learn to be a problem solver … through inside-out coaching.	( secret .. Most obstacles are solved by a shift in thinking ) </a:t>
            </a:r>
          </a:p>
          <a:p>
            <a:r>
              <a:rPr lang="en-US" sz="2000" dirty="0" smtClean="0"/>
              <a:t>Brainstorm ideas.. ( no distractions )</a:t>
            </a:r>
          </a:p>
          <a:p>
            <a:pPr marL="0" indent="0">
              <a:buNone/>
            </a:pPr>
            <a:endParaRPr lang="en-US" sz="2400" dirty="0"/>
          </a:p>
        </p:txBody>
      </p:sp>
      <p:sp>
        <p:nvSpPr>
          <p:cNvPr id="4" name="Rectangle 3"/>
          <p:cNvSpPr/>
          <p:nvPr/>
        </p:nvSpPr>
        <p:spPr>
          <a:xfrm>
            <a:off x="190500" y="3759200"/>
            <a:ext cx="6045200" cy="1015663"/>
          </a:xfrm>
          <a:prstGeom prst="rect">
            <a:avLst/>
          </a:prstGeom>
        </p:spPr>
        <p:txBody>
          <a:bodyPr wrap="square">
            <a:spAutoFit/>
          </a:bodyPr>
          <a:lstStyle/>
          <a:p>
            <a:pPr marL="342900" indent="-342900">
              <a:buFont typeface="Arial"/>
              <a:buChar char="•"/>
            </a:pPr>
            <a:r>
              <a:rPr lang="en-US" sz="2000" dirty="0"/>
              <a:t>Clarify the strategy and guide them to next </a:t>
            </a:r>
            <a:r>
              <a:rPr lang="en-US" sz="2000" dirty="0" smtClean="0"/>
              <a:t>steps ( </a:t>
            </a:r>
            <a:r>
              <a:rPr lang="en-US" sz="2000" dirty="0"/>
              <a:t>so we will need to know what is working for others )</a:t>
            </a:r>
          </a:p>
          <a:p>
            <a:pPr marL="342900" indent="-342900">
              <a:buFont typeface="Arial"/>
              <a:buChar char="•"/>
            </a:pPr>
            <a:r>
              <a:rPr lang="en-US" sz="2000" dirty="0"/>
              <a:t>Close with written action plan        </a:t>
            </a:r>
            <a:r>
              <a:rPr lang="en-US" sz="2000" dirty="0" err="1" smtClean="0"/>
              <a:t>ang</a:t>
            </a:r>
            <a:endParaRPr lang="en-US" sz="2000" dirty="0"/>
          </a:p>
        </p:txBody>
      </p:sp>
    </p:spTree>
    <p:extLst>
      <p:ext uri="{BB962C8B-B14F-4D97-AF65-F5344CB8AC3E}">
        <p14:creationId xmlns:p14="http://schemas.microsoft.com/office/powerpoint/2010/main" val="14194850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799" y="114300"/>
            <a:ext cx="6732281" cy="1037167"/>
          </a:xfrm>
          <a:ln>
            <a:solidFill>
              <a:schemeClr val="accent6">
                <a:lumMod val="75000"/>
              </a:schemeClr>
            </a:solidFill>
          </a:ln>
        </p:spPr>
        <p:txBody>
          <a:bodyPr>
            <a:normAutofit/>
          </a:bodyPr>
          <a:lstStyle/>
          <a:p>
            <a:r>
              <a:rPr lang="en-US" sz="2800" dirty="0" smtClean="0"/>
              <a:t>It’s the Coach’s Job to Manage Expectations and Prepare Them For What’s Ahead</a:t>
            </a:r>
            <a:endParaRPr lang="en-US" sz="2800" dirty="0"/>
          </a:p>
        </p:txBody>
      </p:sp>
      <p:sp>
        <p:nvSpPr>
          <p:cNvPr id="3" name="Content Placeholder 2"/>
          <p:cNvSpPr>
            <a:spLocks noGrp="1"/>
          </p:cNvSpPr>
          <p:nvPr>
            <p:ph idx="1"/>
          </p:nvPr>
        </p:nvSpPr>
        <p:spPr>
          <a:xfrm>
            <a:off x="304799" y="1208617"/>
            <a:ext cx="8229600" cy="3486150"/>
          </a:xfrm>
        </p:spPr>
        <p:txBody>
          <a:bodyPr>
            <a:noAutofit/>
          </a:bodyPr>
          <a:lstStyle/>
          <a:p>
            <a:r>
              <a:rPr lang="en-US" sz="1800" dirty="0" smtClean="0"/>
              <a:t>Show what is possible …</a:t>
            </a:r>
          </a:p>
          <a:p>
            <a:pPr marL="0" indent="0">
              <a:buNone/>
            </a:pPr>
            <a:r>
              <a:rPr lang="en-US" sz="1800" dirty="0" smtClean="0"/>
              <a:t>	But manage their expectations or they will quit.</a:t>
            </a:r>
          </a:p>
          <a:p>
            <a:r>
              <a:rPr lang="en-US" sz="1800" dirty="0" smtClean="0"/>
              <a:t>Set expectations that can be met…</a:t>
            </a:r>
          </a:p>
          <a:p>
            <a:r>
              <a:rPr lang="en-US" sz="1800" dirty="0" smtClean="0"/>
              <a:t>Example – “ We will find 3 key people. I don’t know how long that will take . “</a:t>
            </a:r>
          </a:p>
          <a:p>
            <a:r>
              <a:rPr lang="en-US" sz="1800" dirty="0" smtClean="0"/>
              <a:t>Set them up to win.</a:t>
            </a:r>
          </a:p>
          <a:p>
            <a:r>
              <a:rPr lang="en-US" sz="1800" dirty="0" smtClean="0"/>
              <a:t>If they think they will make big money fast… you set them up to fail.   It is not important to do this fast … Over time , we will find your 3 to 5 key people.</a:t>
            </a:r>
          </a:p>
          <a:p>
            <a:r>
              <a:rPr lang="en-US" sz="1800" dirty="0" smtClean="0"/>
              <a:t>You can even ask .. “ How are you going to handle --- when some of your friends will not be interested… or you host an event and they don’t attend, </a:t>
            </a:r>
            <a:r>
              <a:rPr lang="en-US" sz="1800" dirty="0" err="1" smtClean="0"/>
              <a:t>etc</a:t>
            </a:r>
            <a:r>
              <a:rPr lang="en-US" sz="1800" dirty="0"/>
              <a:t> </a:t>
            </a:r>
            <a:r>
              <a:rPr lang="en-US" sz="1800" dirty="0" smtClean="0"/>
              <a:t>.. How are you going deal with that.”         </a:t>
            </a:r>
            <a:r>
              <a:rPr lang="en-US" sz="1800" dirty="0" err="1" smtClean="0"/>
              <a:t>becky</a:t>
            </a:r>
            <a:endParaRPr lang="en-US" sz="1800" dirty="0"/>
          </a:p>
        </p:txBody>
      </p:sp>
      <p:pic>
        <p:nvPicPr>
          <p:cNvPr id="7" name="Picture 6"/>
          <p:cNvPicPr>
            <a:picLocks noChangeAspect="1"/>
          </p:cNvPicPr>
          <p:nvPr/>
        </p:nvPicPr>
        <p:blipFill>
          <a:blip r:embed="rId2"/>
          <a:stretch>
            <a:fillRect/>
          </a:stretch>
        </p:blipFill>
        <p:spPr>
          <a:xfrm>
            <a:off x="7210987" y="171451"/>
            <a:ext cx="1692232" cy="1606549"/>
          </a:xfrm>
          <a:prstGeom prst="rect">
            <a:avLst/>
          </a:prstGeom>
        </p:spPr>
      </p:pic>
      <p:sp>
        <p:nvSpPr>
          <p:cNvPr id="4" name="TextBox 3"/>
          <p:cNvSpPr txBox="1"/>
          <p:nvPr/>
        </p:nvSpPr>
        <p:spPr>
          <a:xfrm>
            <a:off x="3166533" y="4311303"/>
            <a:ext cx="5736686" cy="461665"/>
          </a:xfrm>
          <a:prstGeom prst="rect">
            <a:avLst/>
          </a:prstGeom>
          <a:noFill/>
          <a:ln>
            <a:solidFill>
              <a:schemeClr val="tx1"/>
            </a:solidFill>
          </a:ln>
        </p:spPr>
        <p:txBody>
          <a:bodyPr wrap="square" rtlCol="0">
            <a:spAutoFit/>
          </a:bodyPr>
          <a:lstStyle/>
          <a:p>
            <a:r>
              <a:rPr lang="en-US" sz="2000" dirty="0" smtClean="0"/>
              <a:t>“</a:t>
            </a:r>
            <a:r>
              <a:rPr lang="en-US" sz="2400" dirty="0" smtClean="0"/>
              <a:t>Wealth is built over time” .. Victor Barnett.</a:t>
            </a:r>
            <a:endParaRPr lang="en-US" sz="2400" dirty="0"/>
          </a:p>
        </p:txBody>
      </p:sp>
    </p:spTree>
    <p:extLst>
      <p:ext uri="{BB962C8B-B14F-4D97-AF65-F5344CB8AC3E}">
        <p14:creationId xmlns:p14="http://schemas.microsoft.com/office/powerpoint/2010/main" val="12775579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6803" y="263138"/>
            <a:ext cx="6395501" cy="438581"/>
          </a:xfrm>
          <a:prstGeom prst="rect">
            <a:avLst/>
          </a:prstGeom>
          <a:noFill/>
          <a:ln>
            <a:solidFill>
              <a:schemeClr val="accent1"/>
            </a:solidFill>
          </a:ln>
        </p:spPr>
        <p:txBody>
          <a:bodyPr wrap="none" lIns="68580" tIns="34290" rIns="68580" bIns="34290" rtlCol="0">
            <a:spAutoFit/>
          </a:bodyPr>
          <a:lstStyle/>
          <a:p>
            <a:r>
              <a:rPr lang="en-US" sz="2400" dirty="0"/>
              <a:t>Setting the Expectations When Starting a Business</a:t>
            </a:r>
          </a:p>
        </p:txBody>
      </p:sp>
      <p:sp>
        <p:nvSpPr>
          <p:cNvPr id="3" name="TextBox 2"/>
          <p:cNvSpPr txBox="1"/>
          <p:nvPr/>
        </p:nvSpPr>
        <p:spPr>
          <a:xfrm>
            <a:off x="486804" y="1118332"/>
            <a:ext cx="6552103" cy="346249"/>
          </a:xfrm>
          <a:prstGeom prst="rect">
            <a:avLst/>
          </a:prstGeom>
          <a:noFill/>
        </p:spPr>
        <p:txBody>
          <a:bodyPr wrap="square" lIns="68580" tIns="34290" rIns="68580" bIns="34290" rtlCol="0">
            <a:spAutoFit/>
          </a:bodyPr>
          <a:lstStyle/>
          <a:p>
            <a:endParaRPr lang="en-US" dirty="0"/>
          </a:p>
        </p:txBody>
      </p:sp>
      <p:sp>
        <p:nvSpPr>
          <p:cNvPr id="4" name="TextBox 3"/>
          <p:cNvSpPr txBox="1"/>
          <p:nvPr/>
        </p:nvSpPr>
        <p:spPr>
          <a:xfrm>
            <a:off x="210512" y="749000"/>
            <a:ext cx="7394140" cy="4378122"/>
          </a:xfrm>
          <a:prstGeom prst="rect">
            <a:avLst/>
          </a:prstGeom>
          <a:noFill/>
        </p:spPr>
        <p:txBody>
          <a:bodyPr wrap="square" lIns="68580" tIns="34290" rIns="68580" bIns="34290" rtlCol="0">
            <a:spAutoFit/>
          </a:bodyPr>
          <a:lstStyle/>
          <a:p>
            <a:pPr marL="285743" indent="-285743">
              <a:buFont typeface="Arial" panose="020B0604020202020204" pitchFamily="34" charset="0"/>
              <a:buChar char="•"/>
            </a:pPr>
            <a:r>
              <a:rPr lang="en-US" sz="1600" dirty="0"/>
              <a:t>Many people come into our business thinking that it is going to be easy and fast and then they may get discouraged when they aren’t reaching the goals as quickly as they wanted.  Our business is simple but does take time and effort to learn some new skills.  Use the skills you came in with and skill up on ones that are new to you. </a:t>
            </a:r>
          </a:p>
          <a:p>
            <a:endParaRPr lang="en-US" sz="900" dirty="0"/>
          </a:p>
          <a:p>
            <a:pPr marL="285743" indent="-285743">
              <a:buFont typeface="Arial" panose="020B0604020202020204" pitchFamily="34" charset="0"/>
              <a:buChar char="•"/>
            </a:pPr>
            <a:r>
              <a:rPr lang="en-US" sz="1600" dirty="0"/>
              <a:t>You may be uncomfortable sometimes.  When you are learning new skills, it feels uncomfortable.  It doesn’t mean that the new skill isn’t working.  It just means that it is “new” to you.  Keep practicing that skill – have notes if you need to.  You can’t change and be comfortable at the same time.  So congratulations – you are growing!</a:t>
            </a:r>
          </a:p>
          <a:p>
            <a:endParaRPr lang="en-US" sz="900" dirty="0"/>
          </a:p>
          <a:p>
            <a:pPr marL="285743" indent="-285743">
              <a:buFont typeface="Arial" panose="020B0604020202020204" pitchFamily="34" charset="0"/>
              <a:buChar char="•"/>
            </a:pPr>
            <a:r>
              <a:rPr lang="en-US" sz="1600" dirty="0"/>
              <a:t>It’s our job to listen and educate and their job to decide.</a:t>
            </a:r>
          </a:p>
          <a:p>
            <a:pPr lvl="0"/>
            <a:endParaRPr lang="en-US" sz="900" dirty="0"/>
          </a:p>
          <a:p>
            <a:pPr marL="285743" indent="-285743">
              <a:buFont typeface="Arial" panose="020B0604020202020204" pitchFamily="34" charset="0"/>
              <a:buChar char="•"/>
            </a:pPr>
            <a:r>
              <a:rPr lang="en-US" sz="1600" dirty="0"/>
              <a:t>Be patient:  Everything you do today, you will see the results of 60-90 days later.</a:t>
            </a:r>
          </a:p>
          <a:p>
            <a:pPr lvl="0"/>
            <a:endParaRPr lang="en-US" sz="900" dirty="0"/>
          </a:p>
          <a:p>
            <a:pPr marL="285743" indent="-285743">
              <a:buFont typeface="Arial" panose="020B0604020202020204" pitchFamily="34" charset="0"/>
              <a:buChar char="•"/>
            </a:pPr>
            <a:r>
              <a:rPr lang="en-US" sz="1600" dirty="0"/>
              <a:t>Everyone goes on this continuum:  Know, then Like, then Trust (for some people, this may happen in a few minutes and others, it may take more time</a:t>
            </a:r>
            <a:r>
              <a:rPr lang="en-US" sz="1600" dirty="0" smtClean="0"/>
              <a:t>.  </a:t>
            </a:r>
            <a:r>
              <a:rPr lang="en-US" sz="1600" dirty="0" err="1" smtClean="0"/>
              <a:t>francine</a:t>
            </a:r>
            <a:endParaRPr lang="en-US" sz="1600" dirty="0"/>
          </a:p>
          <a:p>
            <a:pPr marL="285743" indent="-285743">
              <a:buFont typeface="Arial" panose="020B0604020202020204" pitchFamily="34" charset="0"/>
              <a:buChar char="•"/>
            </a:pPr>
            <a:endParaRPr lang="en-US" dirty="0"/>
          </a:p>
          <a:p>
            <a:pPr marL="285743" indent="-285743">
              <a:buFont typeface="Arial" panose="020B0604020202020204" pitchFamily="34" charset="0"/>
              <a:buChar char="•"/>
            </a:pP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5895326" y="2031668"/>
            <a:ext cx="4643525" cy="1106465"/>
          </a:xfrm>
          <a:prstGeom prst="rect">
            <a:avLst/>
          </a:prstGeom>
        </p:spPr>
      </p:pic>
    </p:spTree>
    <p:extLst>
      <p:ext uri="{BB962C8B-B14F-4D97-AF65-F5344CB8AC3E}">
        <p14:creationId xmlns:p14="http://schemas.microsoft.com/office/powerpoint/2010/main" val="19031853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755167" y="2400300"/>
            <a:ext cx="3568192" cy="2743200"/>
          </a:xfrm>
          <a:prstGeom prst="rect">
            <a:avLst/>
          </a:prstGeom>
        </p:spPr>
      </p:pic>
      <p:sp>
        <p:nvSpPr>
          <p:cNvPr id="2" name="Title 1"/>
          <p:cNvSpPr>
            <a:spLocks noGrp="1"/>
          </p:cNvSpPr>
          <p:nvPr>
            <p:ph type="title"/>
          </p:nvPr>
        </p:nvSpPr>
        <p:spPr>
          <a:xfrm>
            <a:off x="457200" y="205978"/>
            <a:ext cx="8305800" cy="898922"/>
          </a:xfrm>
          <a:ln>
            <a:solidFill>
              <a:srgbClr val="FF0000"/>
            </a:solidFill>
          </a:ln>
        </p:spPr>
        <p:txBody>
          <a:bodyPr>
            <a:normAutofit fontScale="90000"/>
          </a:bodyPr>
          <a:lstStyle/>
          <a:p>
            <a:r>
              <a:rPr lang="en-US" sz="2800" dirty="0" smtClean="0"/>
              <a:t>#3   On-going Coaching</a:t>
            </a:r>
            <a:br>
              <a:rPr lang="en-US" sz="2800" dirty="0" smtClean="0"/>
            </a:br>
            <a:r>
              <a:rPr lang="en-US" sz="2800" dirty="0" smtClean="0"/>
              <a:t>After Learning the Skills </a:t>
            </a:r>
            <a:r>
              <a:rPr lang="mr-IN" sz="2800" dirty="0" smtClean="0"/>
              <a:t>–</a:t>
            </a:r>
            <a:r>
              <a:rPr lang="en-US" sz="2800" dirty="0" smtClean="0"/>
              <a:t> When to Put Into a SYSTEM</a:t>
            </a:r>
            <a:endParaRPr lang="en-US" sz="2800" dirty="0"/>
          </a:p>
        </p:txBody>
      </p:sp>
      <p:sp>
        <p:nvSpPr>
          <p:cNvPr id="3" name="Content Placeholder 2"/>
          <p:cNvSpPr>
            <a:spLocks noGrp="1"/>
          </p:cNvSpPr>
          <p:nvPr>
            <p:ph idx="1"/>
          </p:nvPr>
        </p:nvSpPr>
        <p:spPr>
          <a:xfrm>
            <a:off x="76200" y="1524000"/>
            <a:ext cx="7509933" cy="2844800"/>
          </a:xfrm>
        </p:spPr>
        <p:txBody>
          <a:bodyPr>
            <a:noAutofit/>
          </a:bodyPr>
          <a:lstStyle/>
          <a:p>
            <a:r>
              <a:rPr lang="en-US" sz="1800" dirty="0" smtClean="0"/>
              <a:t>the need for direction continues as they progress.  After they learn basic skills, to advance in their business, they will need your help in putting all they have learned into a SYSTEM. Be sure they have a</a:t>
            </a:r>
            <a:r>
              <a:rPr lang="mr-IN" sz="1800" dirty="0" smtClean="0"/>
              <a:t>…</a:t>
            </a:r>
            <a:endParaRPr lang="en-US" sz="1800" dirty="0" smtClean="0"/>
          </a:p>
          <a:p>
            <a:pPr marL="0" indent="0">
              <a:buNone/>
            </a:pPr>
            <a:r>
              <a:rPr lang="en-US" sz="1800" dirty="0" smtClean="0"/>
              <a:t>	-- a system for meeting new people on a regular basis</a:t>
            </a:r>
          </a:p>
          <a:p>
            <a:pPr marL="0" indent="0">
              <a:buNone/>
            </a:pPr>
            <a:r>
              <a:rPr lang="en-US" sz="1800" dirty="0" smtClean="0"/>
              <a:t>	-- a system for introducing members to Shaklee products and 		business benefits</a:t>
            </a:r>
          </a:p>
          <a:p>
            <a:pPr marL="0" indent="0">
              <a:buNone/>
            </a:pPr>
            <a:r>
              <a:rPr lang="en-US" sz="1800" dirty="0" smtClean="0"/>
              <a:t>	-- a system for servicing and educating customers</a:t>
            </a:r>
          </a:p>
          <a:p>
            <a:pPr marL="0" indent="0">
              <a:buNone/>
            </a:pPr>
            <a:r>
              <a:rPr lang="en-US" sz="1800" dirty="0" smtClean="0"/>
              <a:t>	-- a system for developing and training new business</a:t>
            </a:r>
            <a:r>
              <a:rPr lang="en-US" sz="1800" dirty="0"/>
              <a:t> </a:t>
            </a:r>
            <a:r>
              <a:rPr lang="en-US" sz="1800" dirty="0" smtClean="0"/>
              <a:t>partners </a:t>
            </a:r>
          </a:p>
          <a:p>
            <a:pPr marL="0" indent="0">
              <a:buNone/>
            </a:pPr>
            <a:endParaRPr lang="en-US" sz="1800" dirty="0"/>
          </a:p>
          <a:p>
            <a:pPr marL="0" indent="0">
              <a:buNone/>
            </a:pPr>
            <a:r>
              <a:rPr lang="en-US" sz="1800" dirty="0" err="1" smtClean="0"/>
              <a:t>becky</a:t>
            </a:r>
            <a:endParaRPr lang="en-US" sz="1800" dirty="0" smtClean="0"/>
          </a:p>
        </p:txBody>
      </p:sp>
    </p:spTree>
    <p:extLst>
      <p:ext uri="{BB962C8B-B14F-4D97-AF65-F5344CB8AC3E}">
        <p14:creationId xmlns:p14="http://schemas.microsoft.com/office/powerpoint/2010/main" val="3491573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71450"/>
            <a:ext cx="8458200" cy="651272"/>
          </a:xfrm>
          <a:ln>
            <a:solidFill>
              <a:schemeClr val="tx2">
                <a:lumMod val="60000"/>
                <a:lumOff val="40000"/>
              </a:schemeClr>
            </a:solidFill>
          </a:ln>
        </p:spPr>
        <p:txBody>
          <a:bodyPr>
            <a:normAutofit/>
          </a:bodyPr>
          <a:lstStyle/>
          <a:p>
            <a:r>
              <a:rPr lang="en-US" sz="2800" dirty="0" smtClean="0"/>
              <a:t>4</a:t>
            </a:r>
            <a:r>
              <a:rPr lang="en-US" sz="2800" baseline="30000" dirty="0" smtClean="0"/>
              <a:t>th</a:t>
            </a:r>
            <a:r>
              <a:rPr lang="en-US" sz="2800" dirty="0" smtClean="0"/>
              <a:t> Coaching Situation --  Navigating Challenges</a:t>
            </a:r>
            <a:endParaRPr lang="en-US" sz="2800" dirty="0"/>
          </a:p>
        </p:txBody>
      </p:sp>
      <p:sp>
        <p:nvSpPr>
          <p:cNvPr id="3" name="Content Placeholder 2"/>
          <p:cNvSpPr>
            <a:spLocks noGrp="1"/>
          </p:cNvSpPr>
          <p:nvPr>
            <p:ph idx="1"/>
          </p:nvPr>
        </p:nvSpPr>
        <p:spPr>
          <a:xfrm>
            <a:off x="304800" y="1076276"/>
            <a:ext cx="8077200" cy="4057650"/>
          </a:xfrm>
        </p:spPr>
        <p:txBody>
          <a:bodyPr>
            <a:normAutofit/>
          </a:bodyPr>
          <a:lstStyle/>
          <a:p>
            <a:pPr marL="0" indent="0">
              <a:buNone/>
            </a:pPr>
            <a:r>
              <a:rPr lang="en-US" sz="2000" dirty="0" smtClean="0"/>
              <a:t>Most situations our business partners will need our help getting through will fall in these 5 categories:		</a:t>
            </a:r>
          </a:p>
          <a:p>
            <a:pPr marL="457200" indent="-457200">
              <a:buAutoNum type="arabicPeriod"/>
            </a:pPr>
            <a:r>
              <a:rPr lang="en-US" sz="2000" dirty="0" smtClean="0"/>
              <a:t>Situations that indicate they need more direction. (they need a plan )</a:t>
            </a:r>
            <a:endParaRPr lang="en-US" sz="2000" dirty="0"/>
          </a:p>
          <a:p>
            <a:pPr marL="457200" indent="-457200">
              <a:buAutoNum type="arabicPeriod"/>
            </a:pPr>
            <a:r>
              <a:rPr lang="en-US" sz="2000" dirty="0" smtClean="0"/>
              <a:t>Situations that indicate they need more skills… 				( in operation &amp; organization of their business, marketing, people skills, time management , social media, invite people to events, creating their business development system, </a:t>
            </a:r>
            <a:r>
              <a:rPr lang="en-US" sz="2000" dirty="0" err="1" smtClean="0"/>
              <a:t>etc</a:t>
            </a:r>
            <a:r>
              <a:rPr lang="en-US" sz="2000" dirty="0" smtClean="0"/>
              <a:t>  )</a:t>
            </a:r>
          </a:p>
          <a:p>
            <a:pPr marL="457200" indent="-457200">
              <a:buAutoNum type="arabicPeriod"/>
            </a:pPr>
            <a:r>
              <a:rPr lang="en-US" sz="2000" dirty="0" smtClean="0"/>
              <a:t>Situation that indicates they are discouraged/ frustrated.</a:t>
            </a:r>
          </a:p>
          <a:p>
            <a:pPr marL="457200" indent="-457200">
              <a:buAutoNum type="arabicPeriod"/>
            </a:pPr>
            <a:r>
              <a:rPr lang="en-US" sz="2000" dirty="0" smtClean="0"/>
              <a:t>Situations that indicate they need more confidence.</a:t>
            </a:r>
          </a:p>
          <a:p>
            <a:pPr marL="457200" indent="-457200">
              <a:buAutoNum type="arabicPeriod"/>
            </a:pPr>
            <a:r>
              <a:rPr lang="en-US" sz="2000" dirty="0" smtClean="0"/>
              <a:t>Situations that indicate they need a shift in thinking.       </a:t>
            </a:r>
            <a:r>
              <a:rPr lang="en-US" sz="2000" dirty="0" err="1" smtClean="0"/>
              <a:t>becky</a:t>
            </a:r>
            <a:endParaRPr lang="en-US" sz="2000" dirty="0"/>
          </a:p>
        </p:txBody>
      </p:sp>
    </p:spTree>
    <p:extLst>
      <p:ext uri="{BB962C8B-B14F-4D97-AF65-F5344CB8AC3E}">
        <p14:creationId xmlns:p14="http://schemas.microsoft.com/office/powerpoint/2010/main" val="23561309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t="3167" b="3167"/>
          <a:stretch>
            <a:fillRect/>
          </a:stretch>
        </p:blipFill>
        <p:spPr>
          <a:xfrm>
            <a:off x="228601" y="685800"/>
            <a:ext cx="8728975" cy="3600450"/>
          </a:xfrm>
          <a:prstGeom prst="rect">
            <a:avLst/>
          </a:prstGeom>
        </p:spPr>
      </p:pic>
    </p:spTree>
    <p:extLst>
      <p:ext uri="{BB962C8B-B14F-4D97-AF65-F5344CB8AC3E}">
        <p14:creationId xmlns:p14="http://schemas.microsoft.com/office/powerpoint/2010/main" val="21823074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924800" cy="857250"/>
          </a:xfrm>
          <a:ln>
            <a:solidFill>
              <a:schemeClr val="tx2">
                <a:lumMod val="60000"/>
                <a:lumOff val="40000"/>
              </a:schemeClr>
            </a:solidFill>
          </a:ln>
        </p:spPr>
        <p:txBody>
          <a:bodyPr>
            <a:noAutofit/>
          </a:bodyPr>
          <a:lstStyle/>
          <a:p>
            <a:r>
              <a:rPr lang="en-US" sz="2800" dirty="0" smtClean="0"/>
              <a:t>Coaching When They are Discouraged/Frustrated …</a:t>
            </a:r>
            <a:br>
              <a:rPr lang="en-US" sz="2800" dirty="0" smtClean="0"/>
            </a:br>
            <a:r>
              <a:rPr lang="en-US" sz="2800" dirty="0" smtClean="0"/>
              <a:t>Your Role When </a:t>
            </a:r>
            <a:r>
              <a:rPr lang="en-US" sz="2800" dirty="0" err="1" smtClean="0"/>
              <a:t>Downlines</a:t>
            </a:r>
            <a:r>
              <a:rPr lang="en-US" sz="2800" dirty="0" smtClean="0"/>
              <a:t> Get Stuck</a:t>
            </a:r>
            <a:endParaRPr lang="en-US" sz="2800" dirty="0"/>
          </a:p>
        </p:txBody>
      </p:sp>
      <p:sp>
        <p:nvSpPr>
          <p:cNvPr id="3" name="Content Placeholder 2"/>
          <p:cNvSpPr>
            <a:spLocks noGrp="1"/>
          </p:cNvSpPr>
          <p:nvPr>
            <p:ph idx="1"/>
          </p:nvPr>
        </p:nvSpPr>
        <p:spPr>
          <a:xfrm>
            <a:off x="457199" y="1333500"/>
            <a:ext cx="6112934" cy="3810000"/>
          </a:xfrm>
        </p:spPr>
        <p:txBody>
          <a:bodyPr>
            <a:normAutofit fontScale="92500" lnSpcReduction="20000"/>
          </a:bodyPr>
          <a:lstStyle/>
          <a:p>
            <a:pPr>
              <a:buNone/>
            </a:pPr>
            <a:r>
              <a:rPr lang="en-US" sz="2400" dirty="0" smtClean="0"/>
              <a:t>Step #1	 Receive	 				</a:t>
            </a:r>
            <a:r>
              <a:rPr lang="en-US" sz="2200" dirty="0" smtClean="0"/>
              <a:t>( let them empty their bucket.. But not forever)</a:t>
            </a:r>
          </a:p>
          <a:p>
            <a:pPr>
              <a:buNone/>
            </a:pPr>
            <a:r>
              <a:rPr lang="en-US" sz="2400" dirty="0" smtClean="0"/>
              <a:t>Step #2 “This is normal &amp; together we can 		handle it”</a:t>
            </a:r>
          </a:p>
          <a:p>
            <a:pPr>
              <a:buNone/>
            </a:pPr>
            <a:endParaRPr lang="en-US" sz="900" dirty="0" smtClean="0"/>
          </a:p>
          <a:p>
            <a:pPr>
              <a:buNone/>
            </a:pPr>
            <a:r>
              <a:rPr lang="en-US" sz="2400" dirty="0" smtClean="0"/>
              <a:t>Step #3  I believe in you		 			</a:t>
            </a:r>
            <a:r>
              <a:rPr lang="en-US" sz="2200" dirty="0" smtClean="0"/>
              <a:t>( list what they do well)</a:t>
            </a:r>
          </a:p>
          <a:p>
            <a:pPr>
              <a:buNone/>
            </a:pPr>
            <a:endParaRPr lang="en-US" sz="1000" dirty="0" smtClean="0"/>
          </a:p>
          <a:p>
            <a:pPr>
              <a:buNone/>
            </a:pPr>
            <a:r>
              <a:rPr lang="en-US" sz="2400" dirty="0" smtClean="0"/>
              <a:t>Step #4	Preserve, protect and elevate the 		self-esteem at every opportunity</a:t>
            </a:r>
          </a:p>
          <a:p>
            <a:pPr>
              <a:buNone/>
            </a:pPr>
            <a:endParaRPr lang="en-US" sz="1100" dirty="0" smtClean="0"/>
          </a:p>
          <a:p>
            <a:pPr>
              <a:buNone/>
            </a:pPr>
            <a:r>
              <a:rPr lang="en-US" sz="2400" dirty="0" smtClean="0"/>
              <a:t>Step # 5 Brainstorm solutions 		</a:t>
            </a:r>
            <a:r>
              <a:rPr lang="en-US" sz="2400" smtClean="0"/>
              <a:t>	</a:t>
            </a:r>
            <a:r>
              <a:rPr lang="en-US" sz="2400" smtClean="0"/>
              <a:t> (inside </a:t>
            </a:r>
            <a:r>
              <a:rPr lang="en-US" sz="2400" dirty="0" smtClean="0"/>
              <a:t>out coaching )</a:t>
            </a:r>
            <a:r>
              <a:rPr lang="en-US" sz="2400" smtClean="0"/>
              <a:t>	</a:t>
            </a:r>
            <a:r>
              <a:rPr lang="en-US" sz="2400" smtClean="0"/>
              <a:t>	  </a:t>
            </a:r>
            <a:r>
              <a:rPr lang="en-US" sz="2400" dirty="0" err="1" smtClean="0"/>
              <a:t>francine</a:t>
            </a:r>
            <a:r>
              <a:rPr lang="en-US" sz="2400" dirty="0" smtClean="0"/>
              <a:t> 		          </a:t>
            </a:r>
          </a:p>
          <a:p>
            <a:pPr>
              <a:buNone/>
            </a:pPr>
            <a:endParaRPr lang="en-US" sz="2400" dirty="0"/>
          </a:p>
        </p:txBody>
      </p:sp>
      <p:pic>
        <p:nvPicPr>
          <p:cNvPr id="12290" name="Picture 2" descr="http://fc08.deviantart.net/fs70/f/2013/114/c/1/quote___overcoming_obstacles_by_rabidbribri-d62uwci.jpg"/>
          <p:cNvPicPr>
            <a:picLocks noChangeAspect="1" noChangeArrowheads="1"/>
          </p:cNvPicPr>
          <p:nvPr/>
        </p:nvPicPr>
        <p:blipFill>
          <a:blip r:embed="rId2" cstate="print"/>
          <a:srcRect/>
          <a:stretch>
            <a:fillRect/>
          </a:stretch>
        </p:blipFill>
        <p:spPr bwMode="auto">
          <a:xfrm>
            <a:off x="6189497" y="2032001"/>
            <a:ext cx="2649703" cy="2489200"/>
          </a:xfrm>
          <a:prstGeom prst="rect">
            <a:avLst/>
          </a:prstGeom>
          <a:noFill/>
        </p:spPr>
      </p:pic>
    </p:spTree>
    <p:extLst>
      <p:ext uri="{BB962C8B-B14F-4D97-AF65-F5344CB8AC3E}">
        <p14:creationId xmlns:p14="http://schemas.microsoft.com/office/powerpoint/2010/main" val="22839335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1066" y="430351"/>
            <a:ext cx="6519333" cy="594122"/>
          </a:xfrm>
          <a:ln>
            <a:solidFill>
              <a:schemeClr val="tx2">
                <a:lumMod val="75000"/>
              </a:schemeClr>
            </a:solidFill>
          </a:ln>
        </p:spPr>
        <p:txBody>
          <a:bodyPr>
            <a:normAutofit/>
          </a:bodyPr>
          <a:lstStyle/>
          <a:p>
            <a:r>
              <a:rPr lang="en-US" sz="2800" dirty="0" smtClean="0"/>
              <a:t>When a Builder is Discouraged-- continued</a:t>
            </a:r>
            <a:endParaRPr lang="en-US" sz="2800" dirty="0"/>
          </a:p>
        </p:txBody>
      </p:sp>
      <p:sp>
        <p:nvSpPr>
          <p:cNvPr id="3" name="Content Placeholder 2"/>
          <p:cNvSpPr>
            <a:spLocks noGrp="1"/>
          </p:cNvSpPr>
          <p:nvPr>
            <p:ph idx="1"/>
          </p:nvPr>
        </p:nvSpPr>
        <p:spPr>
          <a:xfrm>
            <a:off x="342900" y="1219200"/>
            <a:ext cx="8788400" cy="2421467"/>
          </a:xfrm>
        </p:spPr>
        <p:txBody>
          <a:bodyPr>
            <a:normAutofit/>
          </a:bodyPr>
          <a:lstStyle/>
          <a:p>
            <a:r>
              <a:rPr lang="en-US" sz="2000" dirty="0" smtClean="0"/>
              <a:t>After discussing some ideas .. Ask .. “ how does that feel ?”</a:t>
            </a:r>
          </a:p>
          <a:p>
            <a:r>
              <a:rPr lang="en-US" sz="2000" dirty="0" smtClean="0"/>
              <a:t>Be careful .. Don’t feed into the frustration .. Encourage, lift them up ,  tell stories of others ideas that have worked when the chips were down.</a:t>
            </a:r>
          </a:p>
          <a:p>
            <a:r>
              <a:rPr lang="en-US" sz="2000" dirty="0" smtClean="0"/>
              <a:t>Beware victim mentality. Our job is to EMPOWER leaders .</a:t>
            </a:r>
          </a:p>
          <a:p>
            <a:r>
              <a:rPr lang="en-US" sz="2000" dirty="0" smtClean="0"/>
              <a:t>Training webinars, podcasts, books, -- keep learning about people skills</a:t>
            </a:r>
            <a:r>
              <a:rPr lang="en-US" sz="1800" dirty="0" smtClean="0"/>
              <a:t>. </a:t>
            </a:r>
          </a:p>
          <a:p>
            <a:pPr marL="0" indent="0">
              <a:buNone/>
            </a:pPr>
            <a:r>
              <a:rPr lang="en-US" sz="1800" dirty="0" smtClean="0"/>
              <a:t>Angie/</a:t>
            </a:r>
            <a:r>
              <a:rPr lang="en-US" sz="1800" dirty="0" err="1" smtClean="0"/>
              <a:t>francine</a:t>
            </a:r>
            <a:r>
              <a:rPr lang="en-US" sz="2000" dirty="0" smtClean="0"/>
              <a:t>	</a:t>
            </a:r>
            <a:endParaRPr lang="en-US" sz="2000" dirty="0"/>
          </a:p>
        </p:txBody>
      </p:sp>
      <p:sp>
        <p:nvSpPr>
          <p:cNvPr id="5" name="TextBox 4"/>
          <p:cNvSpPr txBox="1"/>
          <p:nvPr/>
        </p:nvSpPr>
        <p:spPr>
          <a:xfrm>
            <a:off x="2307167" y="3503608"/>
            <a:ext cx="5105400" cy="1323439"/>
          </a:xfrm>
          <a:prstGeom prst="rect">
            <a:avLst/>
          </a:prstGeom>
          <a:solidFill>
            <a:schemeClr val="accent2">
              <a:lumMod val="20000"/>
              <a:lumOff val="80000"/>
            </a:schemeClr>
          </a:solidFill>
          <a:ln>
            <a:solidFill>
              <a:schemeClr val="accent2">
                <a:lumMod val="75000"/>
              </a:schemeClr>
            </a:solidFill>
          </a:ln>
        </p:spPr>
        <p:txBody>
          <a:bodyPr wrap="square" rtlCol="0">
            <a:spAutoFit/>
          </a:bodyPr>
          <a:lstStyle/>
          <a:p>
            <a:pPr algn="ctr"/>
            <a:r>
              <a:rPr lang="en-US" sz="2000" dirty="0" smtClean="0"/>
              <a:t>There are so many people who will tell you that you can’t.</a:t>
            </a:r>
          </a:p>
          <a:p>
            <a:pPr algn="ctr"/>
            <a:r>
              <a:rPr lang="en-US" sz="2000" dirty="0" smtClean="0"/>
              <a:t>What you want to do is to turn around </a:t>
            </a:r>
            <a:r>
              <a:rPr lang="en-US" sz="2000" dirty="0"/>
              <a:t>&amp;</a:t>
            </a:r>
            <a:r>
              <a:rPr lang="en-US" sz="2000" dirty="0" smtClean="0"/>
              <a:t> say .. “ Watch me” !</a:t>
            </a:r>
            <a:endParaRPr lang="en-US" sz="2000" dirty="0"/>
          </a:p>
        </p:txBody>
      </p:sp>
    </p:spTree>
    <p:extLst>
      <p:ext uri="{BB962C8B-B14F-4D97-AF65-F5344CB8AC3E}">
        <p14:creationId xmlns:p14="http://schemas.microsoft.com/office/powerpoint/2010/main" val="41187639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955166" y="2946400"/>
            <a:ext cx="3195909" cy="2197100"/>
          </a:xfrm>
          <a:prstGeom prst="rect">
            <a:avLst/>
          </a:prstGeom>
        </p:spPr>
      </p:pic>
      <p:sp>
        <p:nvSpPr>
          <p:cNvPr id="2" name="Title 1"/>
          <p:cNvSpPr>
            <a:spLocks noGrp="1"/>
          </p:cNvSpPr>
          <p:nvPr>
            <p:ph type="title"/>
          </p:nvPr>
        </p:nvSpPr>
        <p:spPr>
          <a:xfrm>
            <a:off x="457200" y="205978"/>
            <a:ext cx="8229600" cy="651272"/>
          </a:xfrm>
          <a:ln>
            <a:solidFill>
              <a:schemeClr val="tx2">
                <a:lumMod val="60000"/>
                <a:lumOff val="40000"/>
              </a:schemeClr>
            </a:solidFill>
          </a:ln>
        </p:spPr>
        <p:txBody>
          <a:bodyPr>
            <a:normAutofit/>
          </a:bodyPr>
          <a:lstStyle/>
          <a:p>
            <a:r>
              <a:rPr lang="en-US" sz="2800" dirty="0" smtClean="0"/>
              <a:t>Coaching When They Need More Confidence</a:t>
            </a:r>
            <a:endParaRPr lang="en-US" sz="2800" dirty="0"/>
          </a:p>
        </p:txBody>
      </p:sp>
      <p:sp>
        <p:nvSpPr>
          <p:cNvPr id="3" name="Content Placeholder 2"/>
          <p:cNvSpPr>
            <a:spLocks noGrp="1"/>
          </p:cNvSpPr>
          <p:nvPr>
            <p:ph idx="1"/>
          </p:nvPr>
        </p:nvSpPr>
        <p:spPr>
          <a:xfrm>
            <a:off x="203200" y="1016002"/>
            <a:ext cx="8483600" cy="2286000"/>
          </a:xfrm>
        </p:spPr>
        <p:txBody>
          <a:bodyPr>
            <a:normAutofit lnSpcReduction="10000"/>
          </a:bodyPr>
          <a:lstStyle/>
          <a:p>
            <a:r>
              <a:rPr lang="en-US" sz="2200" dirty="0" smtClean="0"/>
              <a:t>Now we step into the mentoring role ..  A mentor sees ability and talents within them  and reflects it back to them.</a:t>
            </a:r>
          </a:p>
          <a:p>
            <a:r>
              <a:rPr lang="en-US" sz="2200" dirty="0" smtClean="0"/>
              <a:t>This is a time for stories of leaders who have encountered similar challenge .. (Which will likely be everyone !)</a:t>
            </a:r>
          </a:p>
          <a:p>
            <a:r>
              <a:rPr lang="en-US" sz="2200" dirty="0" smtClean="0"/>
              <a:t>Seek ways to publicly acknowledge them .. Face Book Team Page, area meetings, leadership newsletter, speaking on conference calls, </a:t>
            </a:r>
            <a:r>
              <a:rPr lang="en-US" sz="2200" dirty="0" err="1" smtClean="0"/>
              <a:t>etc</a:t>
            </a:r>
            <a:r>
              <a:rPr lang="en-US" sz="2200" dirty="0" smtClean="0"/>
              <a:t>    </a:t>
            </a:r>
            <a:r>
              <a:rPr lang="en-US" sz="1700" dirty="0" smtClean="0"/>
              <a:t>barb</a:t>
            </a:r>
            <a:endParaRPr lang="en-US" sz="1700" dirty="0"/>
          </a:p>
          <a:p>
            <a:endParaRPr lang="en-US" sz="2400" dirty="0" smtClean="0"/>
          </a:p>
          <a:p>
            <a:endParaRPr lang="en-US" sz="2400" dirty="0" smtClean="0"/>
          </a:p>
          <a:p>
            <a:pPr marL="0" indent="0">
              <a:buNone/>
            </a:pPr>
            <a:endParaRPr lang="en-US" sz="2400" dirty="0"/>
          </a:p>
        </p:txBody>
      </p:sp>
      <p:sp>
        <p:nvSpPr>
          <p:cNvPr id="5" name="Rectangle 4"/>
          <p:cNvSpPr/>
          <p:nvPr/>
        </p:nvSpPr>
        <p:spPr>
          <a:xfrm>
            <a:off x="381000" y="3327403"/>
            <a:ext cx="5562600" cy="1384995"/>
          </a:xfrm>
          <a:prstGeom prst="rect">
            <a:avLst/>
          </a:prstGeom>
          <a:ln>
            <a:solidFill>
              <a:schemeClr val="tx2">
                <a:lumMod val="60000"/>
                <a:lumOff val="40000"/>
              </a:schemeClr>
            </a:solidFill>
          </a:ln>
        </p:spPr>
        <p:txBody>
          <a:bodyPr wrap="square">
            <a:spAutoFit/>
          </a:bodyPr>
          <a:lstStyle/>
          <a:p>
            <a:pPr algn="ctr"/>
            <a:r>
              <a:rPr lang="en-US" sz="2800" dirty="0"/>
              <a:t>You will believe in them before they </a:t>
            </a:r>
            <a:r>
              <a:rPr lang="en-US" sz="2800" dirty="0" smtClean="0"/>
              <a:t>      will </a:t>
            </a:r>
            <a:r>
              <a:rPr lang="en-US" sz="2800" dirty="0"/>
              <a:t>believe in </a:t>
            </a:r>
            <a:r>
              <a:rPr lang="en-US" sz="2800" dirty="0" smtClean="0"/>
              <a:t>themselves. </a:t>
            </a:r>
          </a:p>
          <a:p>
            <a:pPr algn="ctr"/>
            <a:r>
              <a:rPr lang="en-US" sz="2800" dirty="0" smtClean="0"/>
              <a:t>Learn </a:t>
            </a:r>
            <a:r>
              <a:rPr lang="en-US" sz="2800" dirty="0"/>
              <a:t>to honestly convey this. </a:t>
            </a:r>
          </a:p>
        </p:txBody>
      </p:sp>
    </p:spTree>
    <p:extLst>
      <p:ext uri="{BB962C8B-B14F-4D97-AF65-F5344CB8AC3E}">
        <p14:creationId xmlns:p14="http://schemas.microsoft.com/office/powerpoint/2010/main" val="3534621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3626" y="230246"/>
            <a:ext cx="8011048" cy="4506214"/>
          </a:xfrm>
          <a:prstGeom prst="rect">
            <a:avLst/>
          </a:prstGeom>
        </p:spPr>
      </p:pic>
    </p:spTree>
    <p:extLst>
      <p:ext uri="{BB962C8B-B14F-4D97-AF65-F5344CB8AC3E}">
        <p14:creationId xmlns:p14="http://schemas.microsoft.com/office/powerpoint/2010/main" val="6253874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6212052" y="108681"/>
            <a:ext cx="2931948" cy="1431698"/>
          </a:xfrm>
          <a:prstGeom prst="rect">
            <a:avLst/>
          </a:prstGeom>
        </p:spPr>
      </p:pic>
      <p:sp>
        <p:nvSpPr>
          <p:cNvPr id="3" name="Content Placeholder 2"/>
          <p:cNvSpPr>
            <a:spLocks noGrp="1"/>
          </p:cNvSpPr>
          <p:nvPr>
            <p:ph idx="1"/>
          </p:nvPr>
        </p:nvSpPr>
        <p:spPr>
          <a:xfrm>
            <a:off x="228600" y="1428751"/>
            <a:ext cx="8458200" cy="2171699"/>
          </a:xfrm>
        </p:spPr>
        <p:txBody>
          <a:bodyPr>
            <a:normAutofit fontScale="92500" lnSpcReduction="20000"/>
          </a:bodyPr>
          <a:lstStyle/>
          <a:p>
            <a:r>
              <a:rPr lang="en-US" sz="2000" dirty="0" smtClean="0"/>
              <a:t>There are 7 years of archived training webinars  (</a:t>
            </a:r>
            <a:r>
              <a:rPr lang="en-US" sz="2000" dirty="0" err="1" smtClean="0"/>
              <a:t>BetterFutureStartsToday.com</a:t>
            </a:r>
            <a:r>
              <a:rPr lang="en-US" sz="2000" dirty="0" smtClean="0"/>
              <a:t> )</a:t>
            </a:r>
          </a:p>
          <a:p>
            <a:r>
              <a:rPr lang="en-US" sz="2000" dirty="0" smtClean="0"/>
              <a:t>Our job is to figure out what skills they are ready to learn next .. And direct them to appropriate session.</a:t>
            </a:r>
          </a:p>
          <a:p>
            <a:r>
              <a:rPr lang="en-US" sz="2000" dirty="0" smtClean="0"/>
              <a:t>Most popular are: </a:t>
            </a:r>
          </a:p>
          <a:p>
            <a:pPr marL="0" indent="0">
              <a:buNone/>
            </a:pPr>
            <a:r>
              <a:rPr lang="en-US" sz="2000" dirty="0"/>
              <a:t>	</a:t>
            </a:r>
            <a:r>
              <a:rPr lang="en-US" sz="2000" dirty="0" smtClean="0"/>
              <a:t> Contacting and Inviting			Presenting  </a:t>
            </a:r>
          </a:p>
          <a:p>
            <a:pPr marL="0" indent="0">
              <a:buNone/>
            </a:pPr>
            <a:r>
              <a:rPr lang="en-US" sz="2000" dirty="0"/>
              <a:t>	</a:t>
            </a:r>
            <a:r>
              <a:rPr lang="en-US" sz="2000" dirty="0" smtClean="0"/>
              <a:t>Following Up and Working Folder		Conversations that Connect</a:t>
            </a:r>
          </a:p>
          <a:p>
            <a:pPr marL="0" indent="0">
              <a:buNone/>
            </a:pPr>
            <a:r>
              <a:rPr lang="en-US" sz="2000" dirty="0"/>
              <a:t>	</a:t>
            </a:r>
            <a:r>
              <a:rPr lang="en-US" sz="2000" dirty="0" smtClean="0"/>
              <a:t>Identifying Business Partners			</a:t>
            </a:r>
            <a:r>
              <a:rPr lang="en-US" sz="2000" dirty="0" err="1" smtClean="0"/>
              <a:t>becky</a:t>
            </a:r>
            <a:r>
              <a:rPr lang="en-US" sz="2000" dirty="0" smtClean="0"/>
              <a:t>	</a:t>
            </a:r>
            <a:endParaRPr lang="en-US" sz="2000" dirty="0"/>
          </a:p>
          <a:p>
            <a:pPr marL="0" indent="0">
              <a:buNone/>
            </a:pPr>
            <a:endParaRPr lang="en-US" sz="2000" dirty="0"/>
          </a:p>
        </p:txBody>
      </p:sp>
      <p:sp>
        <p:nvSpPr>
          <p:cNvPr id="2" name="Title 1"/>
          <p:cNvSpPr>
            <a:spLocks noGrp="1"/>
          </p:cNvSpPr>
          <p:nvPr>
            <p:ph type="title"/>
          </p:nvPr>
        </p:nvSpPr>
        <p:spPr>
          <a:xfrm>
            <a:off x="457200" y="205978"/>
            <a:ext cx="5867400" cy="994172"/>
          </a:xfrm>
          <a:ln>
            <a:solidFill>
              <a:srgbClr val="FF0000"/>
            </a:solidFill>
          </a:ln>
        </p:spPr>
        <p:txBody>
          <a:bodyPr>
            <a:normAutofit fontScale="90000"/>
          </a:bodyPr>
          <a:lstStyle/>
          <a:p>
            <a:r>
              <a:rPr lang="en-US" sz="2800" dirty="0" smtClean="0"/>
              <a:t>Coaching When They Need More Skills—</a:t>
            </a:r>
            <a:br>
              <a:rPr lang="en-US" sz="2800" dirty="0" smtClean="0"/>
            </a:br>
            <a:r>
              <a:rPr lang="en-US" sz="2800" dirty="0" smtClean="0"/>
              <a:t>Most coaching will fall into this category</a:t>
            </a:r>
            <a:endParaRPr lang="en-US" sz="2800" dirty="0"/>
          </a:p>
        </p:txBody>
      </p:sp>
      <p:sp>
        <p:nvSpPr>
          <p:cNvPr id="4" name="TextBox 3"/>
          <p:cNvSpPr txBox="1"/>
          <p:nvPr/>
        </p:nvSpPr>
        <p:spPr>
          <a:xfrm>
            <a:off x="381000" y="3600450"/>
            <a:ext cx="8534400" cy="1323439"/>
          </a:xfrm>
          <a:prstGeom prst="rect">
            <a:avLst/>
          </a:prstGeom>
          <a:noFill/>
          <a:ln>
            <a:solidFill>
              <a:srgbClr val="FF0000"/>
            </a:solidFill>
          </a:ln>
        </p:spPr>
        <p:txBody>
          <a:bodyPr wrap="square" rtlCol="0">
            <a:spAutoFit/>
          </a:bodyPr>
          <a:lstStyle/>
          <a:p>
            <a:pPr algn="ctr"/>
            <a:r>
              <a:rPr lang="en-US" sz="2000" dirty="0" smtClean="0"/>
              <a:t>Training is essential .  There are skills to learn.  Be aware of business partners who are not attending training or events. </a:t>
            </a:r>
          </a:p>
          <a:p>
            <a:pPr algn="ctr"/>
            <a:r>
              <a:rPr lang="en-US" sz="2000" dirty="0" smtClean="0"/>
              <a:t>It will be very difficult for them to advance. We learn from one another.</a:t>
            </a:r>
          </a:p>
          <a:p>
            <a:pPr algn="ctr"/>
            <a:r>
              <a:rPr lang="en-US" sz="2000" dirty="0" smtClean="0"/>
              <a:t>Help them make training a priority. </a:t>
            </a:r>
            <a:endParaRPr lang="en-US" sz="2000" dirty="0"/>
          </a:p>
        </p:txBody>
      </p:sp>
    </p:spTree>
    <p:extLst>
      <p:ext uri="{BB962C8B-B14F-4D97-AF65-F5344CB8AC3E}">
        <p14:creationId xmlns:p14="http://schemas.microsoft.com/office/powerpoint/2010/main" val="354935042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205979"/>
            <a:ext cx="8229600" cy="670321"/>
          </a:xfrm>
        </p:spPr>
        <p:txBody>
          <a:bodyPr>
            <a:normAutofit/>
          </a:bodyPr>
          <a:lstStyle/>
          <a:p>
            <a:r>
              <a:rPr lang="en-US" sz="2800" dirty="0" smtClean="0"/>
              <a:t>Coaching When a Shift in Thinking is Needed</a:t>
            </a:r>
            <a:endParaRPr lang="en-US" sz="2800" dirty="0"/>
          </a:p>
        </p:txBody>
      </p:sp>
      <p:sp>
        <p:nvSpPr>
          <p:cNvPr id="8" name="Content Placeholder 7"/>
          <p:cNvSpPr>
            <a:spLocks noGrp="1"/>
          </p:cNvSpPr>
          <p:nvPr>
            <p:ph idx="1"/>
          </p:nvPr>
        </p:nvSpPr>
        <p:spPr>
          <a:xfrm>
            <a:off x="457200" y="908051"/>
            <a:ext cx="8229600" cy="3394472"/>
          </a:xfrm>
        </p:spPr>
        <p:txBody>
          <a:bodyPr>
            <a:normAutofit/>
          </a:bodyPr>
          <a:lstStyle/>
          <a:p>
            <a:r>
              <a:rPr lang="en-US" sz="2000" dirty="0" smtClean="0"/>
              <a:t>Recognize abundance thinking </a:t>
            </a:r>
            <a:r>
              <a:rPr lang="en-US" sz="2000" dirty="0" err="1" smtClean="0"/>
              <a:t>vs</a:t>
            </a:r>
            <a:r>
              <a:rPr lang="en-US" sz="2000" dirty="0" smtClean="0"/>
              <a:t> limited thinking</a:t>
            </a:r>
          </a:p>
          <a:p>
            <a:r>
              <a:rPr lang="en-US" sz="2000" dirty="0" smtClean="0"/>
              <a:t>Recognize fears .. Of rejection, of success, of loss of control ,of failure</a:t>
            </a:r>
          </a:p>
          <a:p>
            <a:r>
              <a:rPr lang="en-US" sz="2000" dirty="0" smtClean="0"/>
              <a:t>Helpful to have information or ideas come from a third party .. A book, a person, training, an experience , </a:t>
            </a:r>
            <a:r>
              <a:rPr lang="en-US" sz="2000" dirty="0" err="1" smtClean="0"/>
              <a:t>etc</a:t>
            </a:r>
            <a:r>
              <a:rPr lang="en-US" sz="2000" dirty="0" smtClean="0"/>
              <a:t>,  so we don’t sound like know-it-alls or critics.  ( see podcasts at end of today’s slides)</a:t>
            </a:r>
          </a:p>
          <a:p>
            <a:r>
              <a:rPr lang="en-US" sz="2000" dirty="0" smtClean="0"/>
              <a:t>Know good resources – Ben Zander  The Art of Possibility,  John Maxwell, Stephen Covey, etc.. TED Talks ( Simon </a:t>
            </a:r>
            <a:r>
              <a:rPr lang="en-US" sz="2000" dirty="0" err="1" smtClean="0"/>
              <a:t>Sinek</a:t>
            </a:r>
            <a:r>
              <a:rPr lang="en-US" sz="2000" dirty="0" smtClean="0"/>
              <a:t>, </a:t>
            </a:r>
            <a:r>
              <a:rPr lang="en-US" sz="2000" dirty="0" err="1" smtClean="0"/>
              <a:t>etc</a:t>
            </a:r>
            <a:r>
              <a:rPr lang="en-US" sz="2000" dirty="0" smtClean="0"/>
              <a:t> )</a:t>
            </a:r>
          </a:p>
          <a:p>
            <a:pPr marL="0" indent="0">
              <a:buNone/>
            </a:pPr>
            <a:r>
              <a:rPr lang="en-US" sz="2000" dirty="0" smtClean="0"/>
              <a:t>					</a:t>
            </a:r>
            <a:r>
              <a:rPr lang="en-US" sz="2000" dirty="0" err="1" smtClean="0"/>
              <a:t>becky</a:t>
            </a:r>
            <a:endParaRPr lang="en-US" sz="2000" dirty="0" smtClean="0"/>
          </a:p>
          <a:p>
            <a:endParaRPr lang="en-US" sz="2000" dirty="0"/>
          </a:p>
          <a:p>
            <a:pPr marL="0" indent="0">
              <a:buNone/>
            </a:pPr>
            <a:endParaRPr lang="en-US" sz="2000" dirty="0" smtClean="0"/>
          </a:p>
          <a:p>
            <a:endParaRPr lang="en-US" sz="2000" dirty="0"/>
          </a:p>
        </p:txBody>
      </p:sp>
      <p:pic>
        <p:nvPicPr>
          <p:cNvPr id="2" name="Picture 1"/>
          <p:cNvPicPr>
            <a:picLocks noChangeAspect="1"/>
          </p:cNvPicPr>
          <p:nvPr/>
        </p:nvPicPr>
        <p:blipFill>
          <a:blip r:embed="rId2"/>
          <a:stretch>
            <a:fillRect/>
          </a:stretch>
        </p:blipFill>
        <p:spPr>
          <a:xfrm>
            <a:off x="6477000" y="3143250"/>
            <a:ext cx="2463800" cy="1847850"/>
          </a:xfrm>
          <a:prstGeom prst="rect">
            <a:avLst/>
          </a:prstGeom>
        </p:spPr>
      </p:pic>
      <p:pic>
        <p:nvPicPr>
          <p:cNvPr id="3" name="Picture 2"/>
          <p:cNvPicPr>
            <a:picLocks noChangeAspect="1"/>
          </p:cNvPicPr>
          <p:nvPr/>
        </p:nvPicPr>
        <p:blipFill>
          <a:blip r:embed="rId3"/>
          <a:stretch>
            <a:fillRect/>
          </a:stretch>
        </p:blipFill>
        <p:spPr>
          <a:xfrm>
            <a:off x="622300" y="3478610"/>
            <a:ext cx="2197100" cy="1647825"/>
          </a:xfrm>
          <a:prstGeom prst="rect">
            <a:avLst/>
          </a:prstGeom>
        </p:spPr>
      </p:pic>
    </p:spTree>
    <p:extLst>
      <p:ext uri="{BB962C8B-B14F-4D97-AF65-F5344CB8AC3E}">
        <p14:creationId xmlns:p14="http://schemas.microsoft.com/office/powerpoint/2010/main" val="83390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5143500"/>
          </a:xfrm>
          <a:prstGeom prst="rect">
            <a:avLst/>
          </a:prstGeom>
        </p:spPr>
      </p:pic>
      <p:sp>
        <p:nvSpPr>
          <p:cNvPr id="2" name="Title 1"/>
          <p:cNvSpPr>
            <a:spLocks noGrp="1"/>
          </p:cNvSpPr>
          <p:nvPr>
            <p:ph type="title"/>
          </p:nvPr>
        </p:nvSpPr>
        <p:spPr>
          <a:xfrm>
            <a:off x="787400" y="205979"/>
            <a:ext cx="7899400" cy="994172"/>
          </a:xfrm>
        </p:spPr>
        <p:txBody>
          <a:bodyPr>
            <a:normAutofit/>
          </a:bodyPr>
          <a:lstStyle/>
          <a:p>
            <a:r>
              <a:rPr lang="en-US" sz="2800" dirty="0" smtClean="0"/>
              <a:t>The Power of Coaching Circles</a:t>
            </a:r>
            <a:endParaRPr lang="en-US" sz="2800" dirty="0"/>
          </a:p>
        </p:txBody>
      </p:sp>
      <p:sp>
        <p:nvSpPr>
          <p:cNvPr id="3" name="Content Placeholder 2"/>
          <p:cNvSpPr>
            <a:spLocks noGrp="1"/>
          </p:cNvSpPr>
          <p:nvPr>
            <p:ph idx="1"/>
          </p:nvPr>
        </p:nvSpPr>
        <p:spPr>
          <a:xfrm>
            <a:off x="1587500" y="1200150"/>
            <a:ext cx="6464300" cy="3600449"/>
          </a:xfrm>
        </p:spPr>
        <p:txBody>
          <a:bodyPr>
            <a:normAutofit/>
          </a:bodyPr>
          <a:lstStyle/>
          <a:p>
            <a:r>
              <a:rPr lang="en-US" sz="2000" dirty="0" smtClean="0"/>
              <a:t>Coaching/Accountability circles are comprised of 4 to 5  leaders.</a:t>
            </a:r>
          </a:p>
          <a:p>
            <a:r>
              <a:rPr lang="en-US" sz="2000" dirty="0" smtClean="0"/>
              <a:t>Choose coaching partners for yourself or your </a:t>
            </a:r>
            <a:r>
              <a:rPr lang="en-US" sz="2000" dirty="0" err="1" smtClean="0"/>
              <a:t>downlines</a:t>
            </a:r>
            <a:r>
              <a:rPr lang="en-US" sz="2000" dirty="0" smtClean="0"/>
              <a:t> carefully </a:t>
            </a:r>
            <a:r>
              <a:rPr lang="mr-IN" sz="2000" dirty="0" smtClean="0"/>
              <a:t>…</a:t>
            </a:r>
            <a:r>
              <a:rPr lang="en-US" sz="2000" dirty="0" smtClean="0"/>
              <a:t> you will want people who are in a similar place in their Shaklee goals .. And even life situation and age.</a:t>
            </a:r>
          </a:p>
          <a:p>
            <a:r>
              <a:rPr lang="en-US" sz="2000" dirty="0" smtClean="0"/>
              <a:t>Look for leaders who are excited and committed to growing to the next rank.</a:t>
            </a:r>
          </a:p>
          <a:p>
            <a:r>
              <a:rPr lang="en-US" sz="2000" dirty="0" smtClean="0"/>
              <a:t>Then meet by phone or zoom once a week to support one another.				</a:t>
            </a:r>
            <a:r>
              <a:rPr lang="en-US" sz="2000" dirty="0" err="1" smtClean="0"/>
              <a:t>francine</a:t>
            </a:r>
            <a:endParaRPr lang="en-US" sz="2000" dirty="0" smtClean="0"/>
          </a:p>
          <a:p>
            <a:endParaRPr lang="en-US" sz="2000" dirty="0"/>
          </a:p>
        </p:txBody>
      </p:sp>
    </p:spTree>
    <p:extLst>
      <p:ext uri="{BB962C8B-B14F-4D97-AF65-F5344CB8AC3E}">
        <p14:creationId xmlns:p14="http://schemas.microsoft.com/office/powerpoint/2010/main" val="303367299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4940300" y="168936"/>
            <a:ext cx="3708400" cy="2663164"/>
          </a:xfrm>
          <a:prstGeom prst="rect">
            <a:avLst/>
          </a:prstGeom>
        </p:spPr>
      </p:pic>
      <p:pic>
        <p:nvPicPr>
          <p:cNvPr id="4" name="Picture 3"/>
          <p:cNvPicPr>
            <a:picLocks noChangeAspect="1"/>
          </p:cNvPicPr>
          <p:nvPr/>
        </p:nvPicPr>
        <p:blipFill>
          <a:blip r:embed="rId3"/>
          <a:stretch>
            <a:fillRect/>
          </a:stretch>
        </p:blipFill>
        <p:spPr>
          <a:xfrm>
            <a:off x="387158" y="8483"/>
            <a:ext cx="3803841" cy="2493418"/>
          </a:xfrm>
          <a:prstGeom prst="rect">
            <a:avLst/>
          </a:prstGeom>
        </p:spPr>
      </p:pic>
      <p:pic>
        <p:nvPicPr>
          <p:cNvPr id="5" name="Content Placeholder 4"/>
          <p:cNvPicPr>
            <a:picLocks noGrp="1" noChangeAspect="1"/>
          </p:cNvPicPr>
          <p:nvPr>
            <p:ph idx="1"/>
          </p:nvPr>
        </p:nvPicPr>
        <p:blipFill>
          <a:blip r:embed="rId4"/>
          <a:srcRect t="20824" b="20824"/>
          <a:stretch>
            <a:fillRect/>
          </a:stretch>
        </p:blipFill>
        <p:spPr>
          <a:xfrm>
            <a:off x="4594129" y="2593728"/>
            <a:ext cx="4219671" cy="2275046"/>
          </a:xfrm>
        </p:spPr>
      </p:pic>
      <p:sp>
        <p:nvSpPr>
          <p:cNvPr id="7" name="TextBox 6"/>
          <p:cNvSpPr txBox="1"/>
          <p:nvPr/>
        </p:nvSpPr>
        <p:spPr>
          <a:xfrm>
            <a:off x="228600" y="2228850"/>
            <a:ext cx="3657600" cy="2554545"/>
          </a:xfrm>
          <a:prstGeom prst="rect">
            <a:avLst/>
          </a:prstGeom>
          <a:solidFill>
            <a:schemeClr val="bg1"/>
          </a:solidFill>
          <a:ln>
            <a:solidFill>
              <a:srgbClr val="FF0000"/>
            </a:solidFill>
          </a:ln>
        </p:spPr>
        <p:txBody>
          <a:bodyPr wrap="square" rtlCol="0">
            <a:spAutoFit/>
          </a:bodyPr>
          <a:lstStyle/>
          <a:p>
            <a:r>
              <a:rPr lang="en-US" sz="2000" dirty="0" smtClean="0"/>
              <a:t>  “ You can be discouraged by failure, or you can learn from it.</a:t>
            </a:r>
          </a:p>
          <a:p>
            <a:r>
              <a:rPr lang="en-US" sz="2000" dirty="0" smtClean="0"/>
              <a:t>	So go ahead and make mistakes. Make all that you can... </a:t>
            </a:r>
          </a:p>
          <a:p>
            <a:r>
              <a:rPr lang="en-US" sz="2000" dirty="0" smtClean="0"/>
              <a:t>	because, remember that’s where you will find success .. 	On the far side of failure.”   		Thomas Watson</a:t>
            </a:r>
          </a:p>
        </p:txBody>
      </p:sp>
    </p:spTree>
    <p:extLst>
      <p:ext uri="{BB962C8B-B14F-4D97-AF65-F5344CB8AC3E}">
        <p14:creationId xmlns:p14="http://schemas.microsoft.com/office/powerpoint/2010/main" val="4032459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9144000" cy="5143500"/>
          </a:xfrm>
          <a:prstGeom prst="rect">
            <a:avLst/>
          </a:prstGeom>
        </p:spPr>
      </p:pic>
      <p:sp>
        <p:nvSpPr>
          <p:cNvPr id="2" name="Title 1"/>
          <p:cNvSpPr>
            <a:spLocks noGrp="1"/>
          </p:cNvSpPr>
          <p:nvPr>
            <p:ph type="title"/>
          </p:nvPr>
        </p:nvSpPr>
        <p:spPr>
          <a:xfrm>
            <a:off x="457200" y="205978"/>
            <a:ext cx="3733800" cy="651272"/>
          </a:xfrm>
        </p:spPr>
        <p:txBody>
          <a:bodyPr>
            <a:normAutofit/>
          </a:bodyPr>
          <a:lstStyle/>
          <a:p>
            <a:r>
              <a:rPr lang="en-US" sz="3200" dirty="0" smtClean="0"/>
              <a:t>Action Steps</a:t>
            </a:r>
            <a:endParaRPr lang="en-US" sz="3200" dirty="0"/>
          </a:p>
        </p:txBody>
      </p:sp>
      <p:sp>
        <p:nvSpPr>
          <p:cNvPr id="3" name="Content Placeholder 2"/>
          <p:cNvSpPr>
            <a:spLocks noGrp="1"/>
          </p:cNvSpPr>
          <p:nvPr>
            <p:ph idx="1"/>
          </p:nvPr>
        </p:nvSpPr>
        <p:spPr>
          <a:xfrm>
            <a:off x="457200" y="800100"/>
            <a:ext cx="8458200" cy="2844800"/>
          </a:xfrm>
          <a:solidFill>
            <a:schemeClr val="bg1"/>
          </a:solidFill>
        </p:spPr>
        <p:txBody>
          <a:bodyPr>
            <a:normAutofit/>
          </a:bodyPr>
          <a:lstStyle/>
          <a:p>
            <a:r>
              <a:rPr lang="en-US" sz="2000" dirty="0" smtClean="0"/>
              <a:t>If you have someone to coach, then set up appointments and practice what we have learned</a:t>
            </a:r>
          </a:p>
          <a:p>
            <a:r>
              <a:rPr lang="en-US" sz="2000" dirty="0"/>
              <a:t>C</a:t>
            </a:r>
            <a:r>
              <a:rPr lang="en-US" sz="2000" dirty="0" smtClean="0"/>
              <a:t>onsider forming a coaching circle with colleagues and support one another in reaching your goals. 	.. And help your distributors land in good circles.</a:t>
            </a:r>
          </a:p>
          <a:p>
            <a:r>
              <a:rPr lang="en-US" sz="2000" dirty="0" smtClean="0"/>
              <a:t>Set up a 1000 PV Plan for May .. Around Women’s Health Promotion..</a:t>
            </a:r>
          </a:p>
          <a:p>
            <a:r>
              <a:rPr lang="en-US" sz="2000" dirty="0" smtClean="0"/>
              <a:t>Set a goal to become a Director 	or develop a Director before August Global Conference to receive Shaklee incentive cash .. $100/ a month  starting in May 	 , doubling by attending Global Conference.    </a:t>
            </a:r>
            <a:r>
              <a:rPr lang="en-US" sz="2000" dirty="0" err="1" smtClean="0"/>
              <a:t>becky</a:t>
            </a:r>
            <a:endParaRPr lang="en-US" sz="2000" dirty="0" smtClean="0"/>
          </a:p>
        </p:txBody>
      </p:sp>
      <p:sp>
        <p:nvSpPr>
          <p:cNvPr id="4" name="Rectangle 3"/>
          <p:cNvSpPr/>
          <p:nvPr/>
        </p:nvSpPr>
        <p:spPr>
          <a:xfrm>
            <a:off x="457200" y="3759201"/>
            <a:ext cx="8458200" cy="1200329"/>
          </a:xfrm>
          <a:prstGeom prst="rect">
            <a:avLst/>
          </a:prstGeom>
          <a:solidFill>
            <a:schemeClr val="bg1"/>
          </a:solidFill>
          <a:ln>
            <a:solidFill>
              <a:schemeClr val="tx2">
                <a:lumMod val="75000"/>
              </a:schemeClr>
            </a:solidFill>
          </a:ln>
        </p:spPr>
        <p:txBody>
          <a:bodyPr wrap="square">
            <a:spAutoFit/>
          </a:bodyPr>
          <a:lstStyle/>
          <a:p>
            <a:r>
              <a:rPr lang="en-US" dirty="0" smtClean="0"/>
              <a:t>Final thought --It </a:t>
            </a:r>
            <a:r>
              <a:rPr lang="en-US" dirty="0"/>
              <a:t>is possible that we have lost some business partners in the past </a:t>
            </a:r>
            <a:r>
              <a:rPr lang="en-US" dirty="0" smtClean="0"/>
              <a:t>			because </a:t>
            </a:r>
            <a:r>
              <a:rPr lang="en-US" dirty="0"/>
              <a:t>we didn’t know the skills around coaching.  </a:t>
            </a:r>
            <a:endParaRPr lang="en-US" dirty="0" smtClean="0"/>
          </a:p>
          <a:p>
            <a:r>
              <a:rPr lang="en-US" dirty="0" smtClean="0"/>
              <a:t>Consider re-contacting them.. Share with them what you have learned … apologize for what you didn’t know  and ask if they would consider starting fresh with you again.      </a:t>
            </a:r>
            <a:endParaRPr lang="en-US" dirty="0"/>
          </a:p>
        </p:txBody>
      </p:sp>
    </p:spTree>
    <p:extLst>
      <p:ext uri="{BB962C8B-B14F-4D97-AF65-F5344CB8AC3E}">
        <p14:creationId xmlns:p14="http://schemas.microsoft.com/office/powerpoint/2010/main" val="31780223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9144000" cy="5143500"/>
          </a:xfrm>
          <a:prstGeom prst="rect">
            <a:avLst/>
          </a:prstGeom>
        </p:spPr>
      </p:pic>
      <p:sp>
        <p:nvSpPr>
          <p:cNvPr id="2" name="Title 1"/>
          <p:cNvSpPr>
            <a:spLocks noGrp="1"/>
          </p:cNvSpPr>
          <p:nvPr>
            <p:ph type="title"/>
          </p:nvPr>
        </p:nvSpPr>
        <p:spPr/>
        <p:txBody>
          <a:bodyPr/>
          <a:lstStyle/>
          <a:p>
            <a:r>
              <a:rPr lang="en-US" dirty="0" smtClean="0"/>
              <a:t>Resources</a:t>
            </a:r>
            <a:endParaRPr lang="en-US" dirty="0"/>
          </a:p>
        </p:txBody>
      </p:sp>
      <p:sp>
        <p:nvSpPr>
          <p:cNvPr id="3" name="Content Placeholder 2"/>
          <p:cNvSpPr>
            <a:spLocks noGrp="1"/>
          </p:cNvSpPr>
          <p:nvPr>
            <p:ph idx="1"/>
          </p:nvPr>
        </p:nvSpPr>
        <p:spPr>
          <a:xfrm>
            <a:off x="728133" y="1335618"/>
            <a:ext cx="8229600" cy="3394472"/>
          </a:xfrm>
        </p:spPr>
        <p:txBody>
          <a:bodyPr>
            <a:normAutofit/>
          </a:bodyPr>
          <a:lstStyle/>
          <a:p>
            <a:r>
              <a:rPr lang="en-US" sz="2000" dirty="0" smtClean="0"/>
              <a:t>8 Weeks to Director   2016 </a:t>
            </a:r>
            <a:r>
              <a:rPr lang="en-US" sz="2000" dirty="0" err="1" smtClean="0"/>
              <a:t>BetterFutureStartsToday.com</a:t>
            </a:r>
            <a:r>
              <a:rPr lang="en-US" sz="2000" dirty="0" smtClean="0"/>
              <a:t>____ your name</a:t>
            </a:r>
            <a:endParaRPr lang="en-US" sz="2000" dirty="0"/>
          </a:p>
        </p:txBody>
      </p:sp>
      <p:sp>
        <p:nvSpPr>
          <p:cNvPr id="4" name="Rectangle 3"/>
          <p:cNvSpPr/>
          <p:nvPr/>
        </p:nvSpPr>
        <p:spPr>
          <a:xfrm>
            <a:off x="728133" y="1985486"/>
            <a:ext cx="7636933" cy="1323439"/>
          </a:xfrm>
          <a:prstGeom prst="rect">
            <a:avLst/>
          </a:prstGeom>
        </p:spPr>
        <p:txBody>
          <a:bodyPr wrap="square">
            <a:spAutoFit/>
          </a:bodyPr>
          <a:lstStyle/>
          <a:p>
            <a:pPr marL="285750" indent="-285750">
              <a:buFont typeface="Arial"/>
              <a:buChar char="•"/>
            </a:pPr>
            <a:r>
              <a:rPr lang="en-US" sz="2000" dirty="0"/>
              <a:t>Legacy and Leadership #13, April 16, 2015, Checking In and 		Shaklee Effect #12 Master Coordinator Dan Henderson on Coaching   </a:t>
            </a:r>
            <a:r>
              <a:rPr lang="en-US" sz="2000" dirty="0" smtClean="0"/>
              <a:t>	12</a:t>
            </a:r>
            <a:r>
              <a:rPr lang="en-US" sz="2000" dirty="0"/>
              <a:t>/3/</a:t>
            </a:r>
            <a:r>
              <a:rPr lang="en-US" sz="2000" dirty="0" smtClean="0"/>
              <a:t>13	( </a:t>
            </a:r>
            <a:r>
              <a:rPr lang="en-US" sz="2000" dirty="0">
                <a:hlinkClick r:id="rId3"/>
              </a:rPr>
              <a:t>www.Bobsfiles.net</a:t>
            </a:r>
            <a:r>
              <a:rPr lang="en-US" sz="2000" dirty="0" smtClean="0"/>
              <a:t>)</a:t>
            </a:r>
          </a:p>
          <a:p>
            <a:pPr marL="285750" indent="-285750">
              <a:buFont typeface="Arial"/>
              <a:buChar char="•"/>
            </a:pPr>
            <a:endParaRPr lang="en-US" sz="2000" dirty="0"/>
          </a:p>
        </p:txBody>
      </p:sp>
    </p:spTree>
    <p:extLst>
      <p:ext uri="{BB962C8B-B14F-4D97-AF65-F5344CB8AC3E}">
        <p14:creationId xmlns:p14="http://schemas.microsoft.com/office/powerpoint/2010/main" val="38520882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7061200" cy="670322"/>
          </a:xfrm>
          <a:ln>
            <a:solidFill>
              <a:schemeClr val="tx2">
                <a:lumMod val="75000"/>
              </a:schemeClr>
            </a:solidFill>
          </a:ln>
        </p:spPr>
        <p:txBody>
          <a:bodyPr>
            <a:normAutofit fontScale="90000"/>
          </a:bodyPr>
          <a:lstStyle/>
          <a:p>
            <a:r>
              <a:rPr lang="en-US" sz="2800" dirty="0" smtClean="0"/>
              <a:t>Coaching When They Are Not  Following Up</a:t>
            </a:r>
            <a:r>
              <a:rPr lang="mr-IN" sz="2800" dirty="0" smtClean="0"/>
              <a:t>–</a:t>
            </a:r>
            <a:r>
              <a:rPr lang="en-US" sz="2800" dirty="0" smtClean="0"/>
              <a:t> 	</a:t>
            </a:r>
            <a:endParaRPr lang="en-US" sz="2800" dirty="0"/>
          </a:p>
        </p:txBody>
      </p:sp>
      <p:sp>
        <p:nvSpPr>
          <p:cNvPr id="3" name="Content Placeholder 2"/>
          <p:cNvSpPr>
            <a:spLocks noGrp="1"/>
          </p:cNvSpPr>
          <p:nvPr>
            <p:ph idx="1"/>
          </p:nvPr>
        </p:nvSpPr>
        <p:spPr>
          <a:xfrm>
            <a:off x="457200" y="1115540"/>
            <a:ext cx="8229600" cy="3397249"/>
          </a:xfrm>
        </p:spPr>
        <p:txBody>
          <a:bodyPr>
            <a:normAutofit/>
          </a:bodyPr>
          <a:lstStyle/>
          <a:p>
            <a:r>
              <a:rPr lang="en-US" sz="2200" dirty="0" smtClean="0"/>
              <a:t>Remind  me what your 90 Day Goal is</a:t>
            </a:r>
          </a:p>
          <a:p>
            <a:r>
              <a:rPr lang="en-US" sz="2200" dirty="0" smtClean="0"/>
              <a:t>Assess where they are and where each of their leaders is </a:t>
            </a:r>
          </a:p>
          <a:p>
            <a:r>
              <a:rPr lang="en-US" sz="2200" dirty="0" smtClean="0"/>
              <a:t>And let’s review where each of your distributors is--  their PV </a:t>
            </a:r>
          </a:p>
          <a:p>
            <a:r>
              <a:rPr lang="en-US" sz="2200" dirty="0" smtClean="0"/>
              <a:t>Direct them to the training session on follow up and working folder </a:t>
            </a:r>
          </a:p>
          <a:p>
            <a:r>
              <a:rPr lang="en-US" sz="2200" dirty="0" smtClean="0"/>
              <a:t>Conversation around their feelings about following up .. ,are they clear about role of servicing customers or coaching their business partners  is not “ bugging them”</a:t>
            </a:r>
          </a:p>
          <a:p>
            <a:r>
              <a:rPr lang="en-US" sz="2200" dirty="0" smtClean="0"/>
              <a:t>The problem with servicing customers </a:t>
            </a:r>
            <a:r>
              <a:rPr lang="mr-IN" sz="2200" dirty="0" smtClean="0"/>
              <a:t>…</a:t>
            </a:r>
            <a:r>
              <a:rPr lang="en-US" sz="2200" dirty="0" smtClean="0"/>
              <a:t>   </a:t>
            </a:r>
            <a:r>
              <a:rPr lang="en-US" sz="2400" dirty="0" smtClean="0"/>
              <a:t>	 </a:t>
            </a:r>
            <a:endParaRPr lang="en-US" sz="2400" dirty="0"/>
          </a:p>
        </p:txBody>
      </p:sp>
      <p:sp>
        <p:nvSpPr>
          <p:cNvPr id="4" name="Rectangle 3"/>
          <p:cNvSpPr/>
          <p:nvPr/>
        </p:nvSpPr>
        <p:spPr>
          <a:xfrm>
            <a:off x="6091403" y="3651014"/>
            <a:ext cx="2607286" cy="646331"/>
          </a:xfrm>
          <a:prstGeom prst="rect">
            <a:avLst/>
          </a:prstGeom>
          <a:ln>
            <a:solidFill>
              <a:schemeClr val="accent1">
                <a:lumMod val="75000"/>
              </a:schemeClr>
            </a:solidFill>
          </a:ln>
        </p:spPr>
        <p:txBody>
          <a:bodyPr wrap="none">
            <a:spAutoFit/>
          </a:bodyPr>
          <a:lstStyle/>
          <a:p>
            <a:r>
              <a:rPr lang="en-US" sz="3600" dirty="0"/>
              <a:t>easy to do </a:t>
            </a:r>
            <a:r>
              <a:rPr lang="mr-IN" sz="3600" dirty="0" smtClean="0"/>
              <a:t>…</a:t>
            </a:r>
            <a:endParaRPr lang="en-US" sz="3600" dirty="0"/>
          </a:p>
        </p:txBody>
      </p:sp>
      <p:sp>
        <p:nvSpPr>
          <p:cNvPr id="5" name="Rectangle 4"/>
          <p:cNvSpPr/>
          <p:nvPr/>
        </p:nvSpPr>
        <p:spPr>
          <a:xfrm>
            <a:off x="6086946" y="4297345"/>
            <a:ext cx="2862908" cy="646331"/>
          </a:xfrm>
          <a:prstGeom prst="rect">
            <a:avLst/>
          </a:prstGeom>
          <a:ln>
            <a:solidFill>
              <a:schemeClr val="tx2">
                <a:lumMod val="60000"/>
                <a:lumOff val="40000"/>
              </a:schemeClr>
            </a:solidFill>
          </a:ln>
        </p:spPr>
        <p:txBody>
          <a:bodyPr wrap="none">
            <a:spAutoFit/>
          </a:bodyPr>
          <a:lstStyle/>
          <a:p>
            <a:r>
              <a:rPr lang="en-US" sz="3600" dirty="0"/>
              <a:t>easy not to do </a:t>
            </a:r>
          </a:p>
        </p:txBody>
      </p:sp>
      <p:sp>
        <p:nvSpPr>
          <p:cNvPr id="6" name="Rectangle 5"/>
          <p:cNvSpPr/>
          <p:nvPr/>
        </p:nvSpPr>
        <p:spPr>
          <a:xfrm>
            <a:off x="800100" y="4512789"/>
            <a:ext cx="5118100" cy="430887"/>
          </a:xfrm>
          <a:prstGeom prst="rect">
            <a:avLst/>
          </a:prstGeom>
        </p:spPr>
        <p:txBody>
          <a:bodyPr wrap="square">
            <a:spAutoFit/>
          </a:bodyPr>
          <a:lstStyle/>
          <a:p>
            <a:pPr lvl="0" defTabSz="914400">
              <a:spcBef>
                <a:spcPct val="20000"/>
              </a:spcBef>
            </a:pPr>
            <a:r>
              <a:rPr lang="en-US" sz="2200" dirty="0">
                <a:solidFill>
                  <a:prstClr val="black"/>
                </a:solidFill>
              </a:rPr>
              <a:t> It is our job to call them . That’s our job.   </a:t>
            </a:r>
            <a:endParaRPr lang="en-US" sz="2400" dirty="0">
              <a:solidFill>
                <a:prstClr val="black"/>
              </a:solidFill>
            </a:endParaRPr>
          </a:p>
        </p:txBody>
      </p:sp>
    </p:spTree>
    <p:extLst>
      <p:ext uri="{BB962C8B-B14F-4D97-AF65-F5344CB8AC3E}">
        <p14:creationId xmlns:p14="http://schemas.microsoft.com/office/powerpoint/2010/main" val="1209585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29734" y="304801"/>
            <a:ext cx="7907866" cy="4524315"/>
          </a:xfrm>
          <a:prstGeom prst="rect">
            <a:avLst/>
          </a:prstGeom>
          <a:noFill/>
        </p:spPr>
        <p:txBody>
          <a:bodyPr wrap="square" rtlCol="0">
            <a:spAutoFit/>
          </a:bodyPr>
          <a:lstStyle/>
          <a:p>
            <a:pPr algn="ctr"/>
            <a:r>
              <a:rPr lang="en-US" sz="2400" dirty="0" smtClean="0">
                <a:latin typeface="Avenir Black Oblique"/>
                <a:cs typeface="Avenir Black Oblique"/>
              </a:rPr>
              <a:t>Be around the light bringers,</a:t>
            </a:r>
          </a:p>
          <a:p>
            <a:pPr algn="ctr"/>
            <a:r>
              <a:rPr lang="en-US" sz="2400" dirty="0" smtClean="0">
                <a:latin typeface="Avenir Black Oblique"/>
                <a:cs typeface="Avenir Black Oblique"/>
              </a:rPr>
              <a:t>The magic makers</a:t>
            </a:r>
          </a:p>
          <a:p>
            <a:pPr algn="ctr"/>
            <a:r>
              <a:rPr lang="en-US" sz="2400" dirty="0" smtClean="0">
                <a:latin typeface="Avenir Black Oblique"/>
                <a:cs typeface="Avenir Black Oblique"/>
              </a:rPr>
              <a:t>The world shifters</a:t>
            </a:r>
          </a:p>
          <a:p>
            <a:pPr algn="ctr"/>
            <a:r>
              <a:rPr lang="en-US" sz="2400" dirty="0" smtClean="0">
                <a:latin typeface="Avenir Black Oblique"/>
                <a:cs typeface="Avenir Black Oblique"/>
              </a:rPr>
              <a:t>The game shakers</a:t>
            </a:r>
          </a:p>
          <a:p>
            <a:pPr algn="ctr"/>
            <a:endParaRPr lang="en-US" sz="2400" dirty="0">
              <a:latin typeface="Avenir Black Oblique"/>
              <a:cs typeface="Avenir Black Oblique"/>
            </a:endParaRPr>
          </a:p>
          <a:p>
            <a:pPr algn="ctr"/>
            <a:r>
              <a:rPr lang="en-US" sz="2400" dirty="0" smtClean="0">
                <a:latin typeface="Avenir Black Oblique"/>
                <a:cs typeface="Avenir Black Oblique"/>
              </a:rPr>
              <a:t>They challenge you.</a:t>
            </a:r>
          </a:p>
          <a:p>
            <a:pPr algn="ctr"/>
            <a:r>
              <a:rPr lang="en-US" sz="2400" dirty="0" smtClean="0">
                <a:latin typeface="Avenir Black Oblique"/>
                <a:cs typeface="Avenir Black Oblique"/>
              </a:rPr>
              <a:t>Break you open</a:t>
            </a:r>
            <a:r>
              <a:rPr lang="en-US" sz="2400" dirty="0">
                <a:latin typeface="Avenir Black Oblique"/>
                <a:cs typeface="Avenir Black Oblique"/>
              </a:rPr>
              <a:t>.</a:t>
            </a:r>
            <a:endParaRPr lang="en-US" sz="2400" dirty="0" smtClean="0">
              <a:latin typeface="Avenir Black Oblique"/>
              <a:cs typeface="Avenir Black Oblique"/>
            </a:endParaRPr>
          </a:p>
          <a:p>
            <a:pPr algn="ctr"/>
            <a:r>
              <a:rPr lang="en-US" sz="2400" dirty="0" smtClean="0">
                <a:latin typeface="Avenir Black Oblique"/>
                <a:cs typeface="Avenir Black Oblique"/>
              </a:rPr>
              <a:t>Uplift and expand you.</a:t>
            </a:r>
          </a:p>
          <a:p>
            <a:pPr algn="ctr"/>
            <a:endParaRPr lang="en-US" sz="2400" dirty="0">
              <a:latin typeface="Avenir Black Oblique"/>
              <a:cs typeface="Avenir Black Oblique"/>
            </a:endParaRPr>
          </a:p>
          <a:p>
            <a:pPr algn="ctr"/>
            <a:r>
              <a:rPr lang="en-US" sz="2400" dirty="0" smtClean="0">
                <a:latin typeface="Avenir Black Oblique"/>
                <a:cs typeface="Avenir Black Oblique"/>
              </a:rPr>
              <a:t>They don’t let you play small with your life.</a:t>
            </a:r>
          </a:p>
          <a:p>
            <a:pPr algn="ctr"/>
            <a:r>
              <a:rPr lang="en-US" sz="2400" dirty="0" smtClean="0">
                <a:latin typeface="Avenir Black Oblique"/>
                <a:cs typeface="Avenir Black Oblique"/>
              </a:rPr>
              <a:t>The heartbeats are your people.</a:t>
            </a:r>
          </a:p>
          <a:p>
            <a:pPr algn="ctr"/>
            <a:r>
              <a:rPr lang="en-US" sz="2400" dirty="0" smtClean="0">
                <a:latin typeface="Avenir Black Oblique"/>
                <a:cs typeface="Avenir Black Oblique"/>
              </a:rPr>
              <a:t>These people are your tribe.</a:t>
            </a:r>
            <a:endParaRPr lang="en-US" sz="2400" dirty="0">
              <a:latin typeface="Avenir Black Oblique"/>
              <a:cs typeface="Avenir Black Oblique"/>
            </a:endParaRPr>
          </a:p>
        </p:txBody>
      </p:sp>
    </p:spTree>
    <p:extLst>
      <p:ext uri="{BB962C8B-B14F-4D97-AF65-F5344CB8AC3E}">
        <p14:creationId xmlns:p14="http://schemas.microsoft.com/office/powerpoint/2010/main" val="61049636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3199" y="152401"/>
            <a:ext cx="5524501" cy="800100"/>
          </a:xfrm>
        </p:spPr>
        <p:txBody>
          <a:bodyPr>
            <a:normAutofit/>
          </a:bodyPr>
          <a:lstStyle/>
          <a:p>
            <a:r>
              <a:rPr lang="en-US" sz="2800" dirty="0" smtClean="0"/>
              <a:t>May Schedule</a:t>
            </a:r>
            <a:endParaRPr lang="en-US" sz="2800" dirty="0"/>
          </a:p>
        </p:txBody>
      </p:sp>
      <p:sp>
        <p:nvSpPr>
          <p:cNvPr id="3" name="Content Placeholder 2"/>
          <p:cNvSpPr>
            <a:spLocks noGrp="1"/>
          </p:cNvSpPr>
          <p:nvPr>
            <p:ph idx="1"/>
          </p:nvPr>
        </p:nvSpPr>
        <p:spPr>
          <a:xfrm>
            <a:off x="728133" y="4504267"/>
            <a:ext cx="795868" cy="415976"/>
          </a:xfrm>
        </p:spPr>
        <p:txBody>
          <a:bodyPr>
            <a:normAutofit/>
          </a:bodyPr>
          <a:lstStyle/>
          <a:p>
            <a:pPr marL="0" indent="0">
              <a:buNone/>
            </a:pPr>
            <a:r>
              <a:rPr lang="en-US" sz="2000" dirty="0" err="1" smtClean="0"/>
              <a:t>xxxx</a:t>
            </a:r>
            <a:r>
              <a:rPr lang="en-US" sz="2000" dirty="0" smtClean="0"/>
              <a:t>.</a:t>
            </a:r>
          </a:p>
          <a:p>
            <a:endParaRPr lang="en-US" sz="2000" dirty="0" smtClean="0"/>
          </a:p>
          <a:p>
            <a:endParaRPr lang="en-US" sz="2000" dirty="0"/>
          </a:p>
        </p:txBody>
      </p:sp>
      <p:sp>
        <p:nvSpPr>
          <p:cNvPr id="8" name="Rectangle 7"/>
          <p:cNvSpPr/>
          <p:nvPr/>
        </p:nvSpPr>
        <p:spPr>
          <a:xfrm>
            <a:off x="355599" y="1082696"/>
            <a:ext cx="8144934" cy="1615827"/>
          </a:xfrm>
          <a:prstGeom prst="rect">
            <a:avLst/>
          </a:prstGeom>
          <a:ln>
            <a:solidFill>
              <a:schemeClr val="tx1">
                <a:lumMod val="65000"/>
                <a:lumOff val="35000"/>
              </a:schemeClr>
            </a:solidFill>
          </a:ln>
        </p:spPr>
        <p:txBody>
          <a:bodyPr wrap="square">
            <a:spAutoFit/>
          </a:bodyPr>
          <a:lstStyle/>
          <a:p>
            <a:r>
              <a:rPr lang="en-US" dirty="0" smtClean="0"/>
              <a:t>Tuesday May 8 </a:t>
            </a:r>
            <a:r>
              <a:rPr lang="mr-IN" dirty="0" smtClean="0"/>
              <a:t>–</a:t>
            </a:r>
            <a:r>
              <a:rPr lang="en-US" dirty="0" smtClean="0"/>
              <a:t> Life Rules</a:t>
            </a:r>
          </a:p>
          <a:p>
            <a:r>
              <a:rPr lang="en-US" dirty="0" smtClean="0"/>
              <a:t>Tuesday May 15 </a:t>
            </a:r>
            <a:r>
              <a:rPr lang="mr-IN" dirty="0" smtClean="0"/>
              <a:t>–</a:t>
            </a:r>
            <a:r>
              <a:rPr lang="en-US" dirty="0" smtClean="0"/>
              <a:t> </a:t>
            </a:r>
            <a:r>
              <a:rPr lang="en-US" dirty="0" err="1" smtClean="0"/>
              <a:t>HealthPrint</a:t>
            </a:r>
            <a:r>
              <a:rPr lang="en-US" dirty="0" smtClean="0"/>
              <a:t> System for Developing new Customers</a:t>
            </a:r>
          </a:p>
          <a:p>
            <a:endParaRPr lang="en-US" sz="900" dirty="0" smtClean="0"/>
          </a:p>
          <a:p>
            <a:r>
              <a:rPr lang="en-US" dirty="0" smtClean="0"/>
              <a:t>BREAK</a:t>
            </a:r>
          </a:p>
          <a:p>
            <a:r>
              <a:rPr lang="en-US" dirty="0" smtClean="0"/>
              <a:t>Watch Learning From the Masters and Friends </a:t>
            </a:r>
            <a:r>
              <a:rPr lang="en-US" dirty="0" err="1" smtClean="0"/>
              <a:t>FaceBook</a:t>
            </a:r>
            <a:r>
              <a:rPr lang="en-US" dirty="0" smtClean="0"/>
              <a:t> page for dates for </a:t>
            </a:r>
          </a:p>
          <a:p>
            <a:r>
              <a:rPr lang="en-US" dirty="0" smtClean="0"/>
              <a:t>Updated 8 Weeks to Director in June and July </a:t>
            </a:r>
            <a:endParaRPr lang="en-US" dirty="0"/>
          </a:p>
        </p:txBody>
      </p:sp>
      <p:pic>
        <p:nvPicPr>
          <p:cNvPr id="4" name="Picture 3"/>
          <p:cNvPicPr>
            <a:picLocks noChangeAspect="1"/>
          </p:cNvPicPr>
          <p:nvPr/>
        </p:nvPicPr>
        <p:blipFill>
          <a:blip r:embed="rId2"/>
          <a:stretch>
            <a:fillRect/>
          </a:stretch>
        </p:blipFill>
        <p:spPr>
          <a:xfrm>
            <a:off x="3568700" y="2781300"/>
            <a:ext cx="5080000" cy="1981200"/>
          </a:xfrm>
          <a:prstGeom prst="rect">
            <a:avLst/>
          </a:prstGeom>
        </p:spPr>
      </p:pic>
    </p:spTree>
    <p:extLst>
      <p:ext uri="{BB962C8B-B14F-4D97-AF65-F5344CB8AC3E}">
        <p14:creationId xmlns:p14="http://schemas.microsoft.com/office/powerpoint/2010/main" val="166699252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4838699"/>
          </a:xfrm>
        </p:spPr>
        <p:txBody>
          <a:bodyPr>
            <a:normAutofit/>
          </a:bodyPr>
          <a:lstStyle/>
          <a:p>
            <a:pPr marL="0" indent="0">
              <a:buNone/>
            </a:pPr>
            <a:r>
              <a:rPr lang="en-US" sz="1800" dirty="0"/>
              <a:t>“Our deepest fear is not that we are inadequate</a:t>
            </a:r>
            <a:r>
              <a:rPr lang="en-US" sz="1800" dirty="0" smtClean="0"/>
              <a:t>.</a:t>
            </a:r>
          </a:p>
          <a:p>
            <a:pPr marL="0" indent="0">
              <a:buNone/>
            </a:pPr>
            <a:r>
              <a:rPr lang="en-US" sz="1800" dirty="0" smtClean="0"/>
              <a:t> </a:t>
            </a:r>
            <a:r>
              <a:rPr lang="en-US" sz="1800" dirty="0"/>
              <a:t>Our deepest fear is that we are powerful beyond measure. It is our light, not our darkness that most frightens us. </a:t>
            </a:r>
            <a:endParaRPr lang="en-US" sz="1800" dirty="0" smtClean="0"/>
          </a:p>
          <a:p>
            <a:pPr marL="0" indent="0">
              <a:buNone/>
            </a:pPr>
            <a:r>
              <a:rPr lang="en-US" sz="1800" dirty="0" smtClean="0"/>
              <a:t>We </a:t>
            </a:r>
            <a:r>
              <a:rPr lang="en-US" sz="1800" dirty="0"/>
              <a:t>ask ourselves, Who am I to be brilliant, gorgeous, talented, fabulous? Actually, who are you </a:t>
            </a:r>
            <a:r>
              <a:rPr lang="en-US" sz="1800" i="1" dirty="0"/>
              <a:t>not</a:t>
            </a:r>
            <a:r>
              <a:rPr lang="en-US" sz="1800" dirty="0"/>
              <a:t> to be? </a:t>
            </a:r>
            <a:endParaRPr lang="en-US" sz="1800" dirty="0" smtClean="0"/>
          </a:p>
          <a:p>
            <a:pPr marL="0" indent="0">
              <a:buNone/>
            </a:pPr>
            <a:r>
              <a:rPr lang="en-US" sz="1800" dirty="0" smtClean="0"/>
              <a:t>You </a:t>
            </a:r>
            <a:r>
              <a:rPr lang="en-US" sz="1800" dirty="0"/>
              <a:t>are a child of God. Your playing small does not serve the world. There is nothing enlightened about shrinking so that other people won't feel insecure around you. </a:t>
            </a:r>
            <a:endParaRPr lang="en-US" sz="1800" dirty="0" smtClean="0"/>
          </a:p>
          <a:p>
            <a:pPr marL="0" indent="0">
              <a:buNone/>
            </a:pPr>
            <a:r>
              <a:rPr lang="en-US" sz="1800" dirty="0" smtClean="0"/>
              <a:t>We </a:t>
            </a:r>
            <a:r>
              <a:rPr lang="en-US" sz="1800" dirty="0"/>
              <a:t>are all meant to shine, as children do. </a:t>
            </a:r>
            <a:endParaRPr lang="en-US" sz="1800" dirty="0" smtClean="0"/>
          </a:p>
          <a:p>
            <a:pPr marL="0" indent="0">
              <a:buNone/>
            </a:pPr>
            <a:r>
              <a:rPr lang="en-US" sz="1800" dirty="0" smtClean="0"/>
              <a:t>We </a:t>
            </a:r>
            <a:r>
              <a:rPr lang="en-US" sz="1800" dirty="0"/>
              <a:t>were born to make manifest the glory of God that is within us. It's not just in some of us; it's in everyone. </a:t>
            </a:r>
            <a:endParaRPr lang="en-US" sz="1800" dirty="0" smtClean="0"/>
          </a:p>
          <a:p>
            <a:pPr marL="0" indent="0">
              <a:buNone/>
            </a:pPr>
            <a:r>
              <a:rPr lang="en-US" sz="1800" dirty="0" smtClean="0"/>
              <a:t>And </a:t>
            </a:r>
            <a:r>
              <a:rPr lang="en-US" sz="1800" dirty="0"/>
              <a:t>as we let our own light shine, we unconsciously give other people permission to do the same. As we are liberated from our own fear, our presence automatically liberates others.</a:t>
            </a:r>
            <a:r>
              <a:rPr lang="en-US" sz="1800" dirty="0" smtClean="0"/>
              <a:t>”    </a:t>
            </a:r>
          </a:p>
          <a:p>
            <a:pPr marL="0" indent="0">
              <a:buNone/>
            </a:pPr>
            <a:r>
              <a:rPr lang="en-US" sz="1800" dirty="0"/>
              <a:t>	</a:t>
            </a:r>
            <a:r>
              <a:rPr lang="en-US" sz="1800" dirty="0" smtClean="0"/>
              <a:t>	 Marianne Williamson   ( Nelson Mandela Inauguration Speech)</a:t>
            </a:r>
            <a:endParaRPr lang="en-US" sz="1800" dirty="0"/>
          </a:p>
          <a:p>
            <a:pPr marL="0" indent="0">
              <a:buNone/>
            </a:pPr>
            <a:endParaRPr lang="en-US" sz="1800" dirty="0"/>
          </a:p>
        </p:txBody>
      </p:sp>
    </p:spTree>
    <p:extLst>
      <p:ext uri="{BB962C8B-B14F-4D97-AF65-F5344CB8AC3E}">
        <p14:creationId xmlns:p14="http://schemas.microsoft.com/office/powerpoint/2010/main" val="10942150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79919" y="323292"/>
            <a:ext cx="5205169" cy="2927908"/>
          </a:xfrm>
          <a:prstGeom prst="rect">
            <a:avLst/>
          </a:prstGeom>
          <a:ln>
            <a:solidFill>
              <a:schemeClr val="accent2">
                <a:lumMod val="75000"/>
              </a:schemeClr>
            </a:solidFill>
          </a:ln>
        </p:spPr>
      </p:pic>
      <p:sp>
        <p:nvSpPr>
          <p:cNvPr id="5" name="TextBox 4"/>
          <p:cNvSpPr txBox="1"/>
          <p:nvPr/>
        </p:nvSpPr>
        <p:spPr>
          <a:xfrm>
            <a:off x="432792" y="458758"/>
            <a:ext cx="2513608" cy="1361911"/>
          </a:xfrm>
          <a:prstGeom prst="rect">
            <a:avLst/>
          </a:prstGeom>
          <a:noFill/>
          <a:ln>
            <a:solidFill>
              <a:schemeClr val="accent2">
                <a:lumMod val="75000"/>
              </a:schemeClr>
            </a:solidFill>
          </a:ln>
        </p:spPr>
        <p:txBody>
          <a:bodyPr wrap="square" lIns="68580" tIns="34290" rIns="68580" bIns="34290" rtlCol="0">
            <a:spAutoFit/>
          </a:bodyPr>
          <a:lstStyle/>
          <a:p>
            <a:pPr algn="ctr"/>
            <a:r>
              <a:rPr lang="en-US" sz="2800" dirty="0"/>
              <a:t>May Special: Healthy Women’s Pack</a:t>
            </a:r>
          </a:p>
        </p:txBody>
      </p:sp>
      <p:sp>
        <p:nvSpPr>
          <p:cNvPr id="6" name="TextBox 5"/>
          <p:cNvSpPr txBox="1"/>
          <p:nvPr/>
        </p:nvSpPr>
        <p:spPr>
          <a:xfrm>
            <a:off x="204012" y="3402096"/>
            <a:ext cx="8211855" cy="1608133"/>
          </a:xfrm>
          <a:prstGeom prst="rect">
            <a:avLst/>
          </a:prstGeom>
          <a:noFill/>
        </p:spPr>
        <p:txBody>
          <a:bodyPr wrap="square" lIns="68580" tIns="34290" rIns="68580" bIns="34290" rtlCol="0">
            <a:spAutoFit/>
          </a:bodyPr>
          <a:lstStyle/>
          <a:p>
            <a:pPr marL="214313" indent="-214313">
              <a:buFont typeface="Arial" charset="0"/>
              <a:buChar char="•"/>
            </a:pPr>
            <a:r>
              <a:rPr lang="en-US" sz="2000" dirty="0" smtClean="0"/>
              <a:t>100 PV </a:t>
            </a:r>
            <a:r>
              <a:rPr lang="mr-IN" sz="2000" dirty="0" smtClean="0"/>
              <a:t>…</a:t>
            </a:r>
            <a:r>
              <a:rPr lang="en-US" sz="2000" dirty="0" smtClean="0"/>
              <a:t> $23 savings (Member Price)</a:t>
            </a:r>
          </a:p>
          <a:p>
            <a:pPr marL="214313" indent="-214313">
              <a:buFont typeface="Arial" charset="0"/>
              <a:buChar char="•"/>
            </a:pPr>
            <a:r>
              <a:rPr lang="en-US" sz="2000" dirty="0" smtClean="0"/>
              <a:t>Comes with a Free Membership</a:t>
            </a:r>
          </a:p>
          <a:p>
            <a:pPr marL="214313" indent="-214313">
              <a:buFont typeface="Arial" charset="0"/>
              <a:buChar char="•"/>
            </a:pPr>
            <a:r>
              <a:rPr lang="en-US" sz="2000" dirty="0" smtClean="0"/>
              <a:t>Can add to an </a:t>
            </a:r>
            <a:r>
              <a:rPr lang="en-US" sz="2000" dirty="0" err="1" smtClean="0"/>
              <a:t>AutoShip</a:t>
            </a:r>
            <a:endParaRPr lang="en-US" sz="2000" dirty="0" smtClean="0"/>
          </a:p>
          <a:p>
            <a:pPr marL="214313" indent="-214313">
              <a:buFont typeface="Arial" charset="0"/>
              <a:buChar char="•"/>
            </a:pPr>
            <a:r>
              <a:rPr lang="en-US" sz="2000" dirty="0" smtClean="0"/>
              <a:t>Available to all members, distributors and associates</a:t>
            </a:r>
          </a:p>
          <a:p>
            <a:pPr marL="214313" indent="-214313">
              <a:buFont typeface="Arial" charset="0"/>
              <a:buChar char="•"/>
            </a:pPr>
            <a:r>
              <a:rPr lang="en-US" sz="2000" dirty="0" smtClean="0"/>
              <a:t>Business Leaders can still order at their price point			</a:t>
            </a:r>
            <a:r>
              <a:rPr lang="en-US" sz="2000" dirty="0" err="1" smtClean="0"/>
              <a:t>angie</a:t>
            </a:r>
            <a:endParaRPr lang="en-US" sz="2000" dirty="0"/>
          </a:p>
        </p:txBody>
      </p:sp>
    </p:spTree>
    <p:extLst>
      <p:ext uri="{BB962C8B-B14F-4D97-AF65-F5344CB8AC3E}">
        <p14:creationId xmlns:p14="http://schemas.microsoft.com/office/powerpoint/2010/main" val="301644727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8347" y="228600"/>
            <a:ext cx="7009920" cy="822722"/>
          </a:xfrm>
        </p:spPr>
        <p:txBody>
          <a:bodyPr>
            <a:normAutofit fontScale="90000"/>
            <a:scene3d>
              <a:camera prst="orthographicFront"/>
              <a:lightRig rig="harsh" dir="t"/>
            </a:scene3d>
            <a:sp3d extrusionH="57150" prstMaterial="matte">
              <a:bevelT w="63500" h="12700" prst="angle"/>
              <a:contourClr>
                <a:schemeClr val="bg1">
                  <a:lumMod val="65000"/>
                </a:schemeClr>
              </a:contourClr>
            </a:sp3d>
          </a:bodyPr>
          <a:lstStyle/>
          <a:p>
            <a:pPr algn="ctr"/>
            <a:r>
              <a:rPr lang="en-US" sz="3600" b="1" dirty="0" smtClean="0">
                <a:ln/>
                <a:solidFill>
                  <a:schemeClr val="accent6"/>
                </a:solidFill>
                <a:latin typeface="Calibri" charset="0"/>
                <a:ea typeface="Calibri" charset="0"/>
                <a:cs typeface="Calibri" charset="0"/>
              </a:rPr>
              <a:t>Shaklee Video &amp; Audio Archives</a:t>
            </a:r>
            <a:r>
              <a:rPr lang="en-US" b="1" dirty="0" smtClean="0">
                <a:ln/>
                <a:solidFill>
                  <a:schemeClr val="accent6"/>
                </a:solidFill>
                <a:latin typeface="Calibri" charset="0"/>
                <a:ea typeface="Calibri" charset="0"/>
                <a:cs typeface="Calibri" charset="0"/>
              </a:rPr>
              <a:t/>
            </a:r>
            <a:br>
              <a:rPr lang="en-US" b="1" dirty="0" smtClean="0">
                <a:ln/>
                <a:solidFill>
                  <a:schemeClr val="accent6"/>
                </a:solidFill>
                <a:latin typeface="Calibri" charset="0"/>
                <a:ea typeface="Calibri" charset="0"/>
                <a:cs typeface="Calibri" charset="0"/>
              </a:rPr>
            </a:br>
            <a:r>
              <a:rPr lang="en-US" sz="1700" b="1" dirty="0">
                <a:ln/>
                <a:solidFill>
                  <a:schemeClr val="accent6"/>
                </a:solidFill>
                <a:latin typeface="Calibri" charset="0"/>
                <a:ea typeface="Calibri" charset="0"/>
                <a:cs typeface="Calibri" charset="0"/>
              </a:rPr>
              <a:t>This webinar is archived on </a:t>
            </a:r>
            <a:r>
              <a:rPr lang="en-US" sz="1700" b="1" dirty="0" err="1">
                <a:ln/>
                <a:solidFill>
                  <a:schemeClr val="accent6"/>
                </a:solidFill>
                <a:latin typeface="Calibri" charset="0"/>
                <a:ea typeface="Calibri" charset="0"/>
                <a:cs typeface="Calibri" charset="0"/>
              </a:rPr>
              <a:t>BetterFutureStartsToday.net</a:t>
            </a:r>
            <a:endParaRPr lang="en-US" sz="1700" b="1" dirty="0">
              <a:ln/>
              <a:solidFill>
                <a:schemeClr val="accent6"/>
              </a:solidFill>
              <a:latin typeface="Calibri" charset="0"/>
              <a:ea typeface="Calibri" charset="0"/>
              <a:cs typeface="Calibri" charset="0"/>
            </a:endParaRPr>
          </a:p>
        </p:txBody>
      </p:sp>
      <p:pic>
        <p:nvPicPr>
          <p:cNvPr id="4" name="Picture 3"/>
          <p:cNvPicPr>
            <a:picLocks noChangeAspect="1"/>
          </p:cNvPicPr>
          <p:nvPr/>
        </p:nvPicPr>
        <p:blipFill>
          <a:blip r:embed="rId2"/>
          <a:stretch>
            <a:fillRect/>
          </a:stretch>
        </p:blipFill>
        <p:spPr>
          <a:xfrm>
            <a:off x="524933" y="1152725"/>
            <a:ext cx="3517131" cy="1784074"/>
          </a:xfrm>
          <a:prstGeom prst="rect">
            <a:avLst/>
          </a:prstGeom>
        </p:spPr>
      </p:pic>
      <p:pic>
        <p:nvPicPr>
          <p:cNvPr id="5" name="Picture 4"/>
          <p:cNvPicPr>
            <a:picLocks noChangeAspect="1"/>
          </p:cNvPicPr>
          <p:nvPr/>
        </p:nvPicPr>
        <p:blipFill>
          <a:blip r:embed="rId3"/>
          <a:stretch>
            <a:fillRect/>
          </a:stretch>
        </p:blipFill>
        <p:spPr>
          <a:xfrm>
            <a:off x="4667250" y="3691467"/>
            <a:ext cx="4171950" cy="951020"/>
          </a:xfrm>
          <a:prstGeom prst="rect">
            <a:avLst/>
          </a:prstGeom>
        </p:spPr>
      </p:pic>
      <p:sp>
        <p:nvSpPr>
          <p:cNvPr id="7" name="TextBox 6"/>
          <p:cNvSpPr txBox="1"/>
          <p:nvPr/>
        </p:nvSpPr>
        <p:spPr>
          <a:xfrm>
            <a:off x="771526" y="4642487"/>
            <a:ext cx="7600949" cy="346249"/>
          </a:xfrm>
          <a:prstGeom prst="rect">
            <a:avLst/>
          </a:prstGeom>
          <a:ln>
            <a:solidFill>
              <a:schemeClr val="accent6"/>
            </a:solidFill>
          </a:ln>
        </p:spPr>
        <p:style>
          <a:lnRef idx="2">
            <a:schemeClr val="accent2"/>
          </a:lnRef>
          <a:fillRef idx="1">
            <a:schemeClr val="lt1"/>
          </a:fillRef>
          <a:effectRef idx="0">
            <a:schemeClr val="accent2"/>
          </a:effectRef>
          <a:fontRef idx="minor">
            <a:schemeClr val="dk1"/>
          </a:fontRef>
        </p:style>
        <p:txBody>
          <a:bodyPr wrap="square" lIns="68580" tIns="34290" rIns="68580" bIns="34290" rtlCol="0">
            <a:spAutoFit/>
          </a:bodyPr>
          <a:lstStyle/>
          <a:p>
            <a:pPr algn="ctr"/>
            <a:r>
              <a:rPr lang="en-US" b="1" u="sng" dirty="0">
                <a:ln w="0"/>
                <a:solidFill>
                  <a:srgbClr val="FF0000"/>
                </a:solidFill>
                <a:effectLst>
                  <a:outerShdw blurRad="38100" dist="25400" dir="5400000" algn="ctr" rotWithShape="0">
                    <a:srgbClr val="6E747A">
                      <a:alpha val="43000"/>
                    </a:srgbClr>
                  </a:outerShdw>
                </a:effectLst>
              </a:rPr>
              <a:t>Limited Time Special </a:t>
            </a:r>
            <a:r>
              <a:rPr lang="en-US" b="1" u="sng" dirty="0">
                <a:ln w="0"/>
                <a:solidFill>
                  <a:schemeClr val="accent1"/>
                </a:solidFill>
                <a:effectLst>
                  <a:outerShdw blurRad="38100" dist="25400" dir="5400000" algn="ctr" rotWithShape="0">
                    <a:srgbClr val="6E747A">
                      <a:alpha val="43000"/>
                    </a:srgbClr>
                  </a:outerShdw>
                </a:effectLst>
              </a:rPr>
              <a:t>- Subscribe Today here</a:t>
            </a:r>
            <a:r>
              <a:rPr lang="en-US" b="1" dirty="0">
                <a:ln w="0"/>
                <a:solidFill>
                  <a:schemeClr val="accent1"/>
                </a:solidFill>
                <a:effectLst>
                  <a:outerShdw blurRad="38100" dist="25400" dir="5400000" algn="ctr" rotWithShape="0">
                    <a:srgbClr val="6E747A">
                      <a:alpha val="43000"/>
                    </a:srgbClr>
                  </a:outerShdw>
                </a:effectLst>
              </a:rPr>
              <a:t>:  </a:t>
            </a:r>
            <a:r>
              <a:rPr lang="en-US" b="1" dirty="0">
                <a:ln w="0"/>
                <a:solidFill>
                  <a:srgbClr val="00B050"/>
                </a:solidFill>
                <a:effectLst>
                  <a:outerShdw blurRad="38100" dist="25400" dir="5400000" algn="ctr" rotWithShape="0">
                    <a:srgbClr val="6E747A">
                      <a:alpha val="43000"/>
                    </a:srgbClr>
                  </a:outerShdw>
                </a:effectLst>
              </a:rPr>
              <a:t>http://</a:t>
            </a:r>
            <a:r>
              <a:rPr lang="en-US" b="1" dirty="0" err="1">
                <a:ln w="0"/>
                <a:solidFill>
                  <a:srgbClr val="00B050"/>
                </a:solidFill>
                <a:effectLst>
                  <a:outerShdw blurRad="38100" dist="25400" dir="5400000" algn="ctr" rotWithShape="0">
                    <a:srgbClr val="6E747A">
                      <a:alpha val="43000"/>
                    </a:srgbClr>
                  </a:outerShdw>
                </a:effectLst>
              </a:rPr>
              <a:t>bit.ly</a:t>
            </a:r>
            <a:r>
              <a:rPr lang="en-US" b="1" dirty="0">
                <a:ln w="0"/>
                <a:solidFill>
                  <a:srgbClr val="00B050"/>
                </a:solidFill>
                <a:effectLst>
                  <a:outerShdw blurRad="38100" dist="25400" dir="5400000" algn="ctr" rotWithShape="0">
                    <a:srgbClr val="6E747A">
                      <a:alpha val="43000"/>
                    </a:srgbClr>
                  </a:outerShdw>
                </a:effectLst>
              </a:rPr>
              <a:t>/</a:t>
            </a:r>
            <a:r>
              <a:rPr lang="en-US" b="1" dirty="0" err="1">
                <a:ln w="0"/>
                <a:solidFill>
                  <a:srgbClr val="00B050"/>
                </a:solidFill>
                <a:effectLst>
                  <a:outerShdw blurRad="38100" dist="25400" dir="5400000" algn="ctr" rotWithShape="0">
                    <a:srgbClr val="6E747A">
                      <a:alpha val="43000"/>
                    </a:srgbClr>
                  </a:outerShdw>
                </a:effectLst>
              </a:rPr>
              <a:t>bhwebinarspecial</a:t>
            </a:r>
            <a:endParaRPr lang="en-US" b="1" dirty="0">
              <a:ln w="0"/>
              <a:solidFill>
                <a:srgbClr val="00B050"/>
              </a:solidFill>
              <a:effectLst>
                <a:outerShdw blurRad="38100" dist="25400" dir="5400000" algn="ctr" rotWithShape="0">
                  <a:srgbClr val="6E747A">
                    <a:alpha val="43000"/>
                  </a:srgbClr>
                </a:outerShdw>
              </a:effectLst>
            </a:endParaRPr>
          </a:p>
        </p:txBody>
      </p:sp>
      <p:sp>
        <p:nvSpPr>
          <p:cNvPr id="8" name="TextBox 7"/>
          <p:cNvSpPr txBox="1"/>
          <p:nvPr/>
        </p:nvSpPr>
        <p:spPr>
          <a:xfrm>
            <a:off x="4325215" y="1051322"/>
            <a:ext cx="4717474" cy="2839239"/>
          </a:xfrm>
          <a:prstGeom prst="rect">
            <a:avLst/>
          </a:prstGeom>
          <a:noFill/>
        </p:spPr>
        <p:txBody>
          <a:bodyPr wrap="square" lIns="68580" tIns="34290" rIns="68580" bIns="34290" rtlCol="0">
            <a:spAutoFit/>
          </a:bodyPr>
          <a:lstStyle/>
          <a:p>
            <a:pPr marL="214313" indent="-214313">
              <a:buFont typeface="Arial" panose="020B0604020202020204" pitchFamily="34" charset="0"/>
              <a:buChar char="•"/>
            </a:pPr>
            <a:r>
              <a:rPr lang="en-US" sz="1400" b="1" dirty="0"/>
              <a:t>Your subscription directly supports maintaining this webinar Room</a:t>
            </a:r>
          </a:p>
          <a:p>
            <a:pPr marL="214313" indent="-214313">
              <a:buFont typeface="Arial" panose="020B0604020202020204" pitchFamily="34" charset="0"/>
              <a:buChar char="•"/>
            </a:pPr>
            <a:r>
              <a:rPr lang="en-US" sz="1400" dirty="0"/>
              <a:t>Best Shaklee Field Training Archive Available Anywhere</a:t>
            </a:r>
          </a:p>
          <a:p>
            <a:pPr marL="214313" indent="-214313">
              <a:buFont typeface="Arial" panose="020B0604020202020204" pitchFamily="34" charset="0"/>
              <a:buChar char="•"/>
            </a:pPr>
            <a:r>
              <a:rPr lang="en-US" sz="1400" b="1" dirty="0"/>
              <a:t>Largest online Shaklee Media Library</a:t>
            </a:r>
          </a:p>
          <a:p>
            <a:pPr marL="214313" indent="-214313">
              <a:buFont typeface="Arial" panose="020B0604020202020204" pitchFamily="34" charset="0"/>
              <a:buChar char="•"/>
            </a:pPr>
            <a:r>
              <a:rPr lang="en-US" sz="1400" dirty="0"/>
              <a:t>Over 500 Shaklee audio/video recordings and growing weekly</a:t>
            </a:r>
          </a:p>
          <a:p>
            <a:pPr marL="214313" indent="-214313">
              <a:buFont typeface="Arial" panose="020B0604020202020204" pitchFamily="34" charset="0"/>
              <a:buChar char="•"/>
            </a:pPr>
            <a:r>
              <a:rPr lang="en-US" sz="1400" dirty="0"/>
              <a:t>Automated Learn &amp; Earn Program (included but optional)</a:t>
            </a:r>
          </a:p>
          <a:p>
            <a:pPr marL="214313" indent="-214313">
              <a:buFont typeface="Arial" panose="020B0604020202020204" pitchFamily="34" charset="0"/>
              <a:buChar char="•"/>
            </a:pPr>
            <a:r>
              <a:rPr lang="en-US" sz="1400" dirty="0"/>
              <a:t>Dedicated Shaklee Business Resource Website  </a:t>
            </a:r>
          </a:p>
          <a:p>
            <a:pPr marL="214313" indent="-214313">
              <a:buFont typeface="Arial" panose="020B0604020202020204" pitchFamily="34" charset="0"/>
              <a:buChar char="•"/>
            </a:pPr>
            <a:r>
              <a:rPr lang="en-US" sz="1400" dirty="0"/>
              <a:t>Dedicated Shaklee Business Presentation Website</a:t>
            </a:r>
          </a:p>
          <a:p>
            <a:pPr marL="214313" indent="-214313">
              <a:buFont typeface="Arial" panose="020B0604020202020204" pitchFamily="34" charset="0"/>
              <a:buChar char="•"/>
            </a:pPr>
            <a:r>
              <a:rPr lang="en-US" sz="1400" b="1" dirty="0"/>
              <a:t>Four Podcasts included</a:t>
            </a:r>
          </a:p>
          <a:p>
            <a:pPr marL="214313" indent="-214313">
              <a:buFont typeface="Arial" panose="020B0604020202020204" pitchFamily="34" charset="0"/>
              <a:buChar char="•"/>
            </a:pPr>
            <a:r>
              <a:rPr lang="en-US" sz="1400" dirty="0"/>
              <a:t>Video archive of Training webinars </a:t>
            </a:r>
          </a:p>
          <a:p>
            <a:pPr marL="214313" indent="-214313">
              <a:buFont typeface="Arial" panose="020B0604020202020204" pitchFamily="34" charset="0"/>
              <a:buChar char="•"/>
            </a:pPr>
            <a:r>
              <a:rPr lang="en-US" sz="1400" dirty="0"/>
              <a:t>And much, much more for only $16.99/month</a:t>
            </a:r>
          </a:p>
          <a:p>
            <a:pPr marL="214313" indent="-214313">
              <a:buFont typeface="Arial" panose="020B0604020202020204" pitchFamily="34" charset="0"/>
              <a:buChar char="•"/>
            </a:pPr>
            <a:endParaRPr lang="en-US" sz="1200" dirty="0"/>
          </a:p>
        </p:txBody>
      </p:sp>
      <p:sp>
        <p:nvSpPr>
          <p:cNvPr id="9" name="TextBox 8"/>
          <p:cNvSpPr txBox="1"/>
          <p:nvPr/>
        </p:nvSpPr>
        <p:spPr>
          <a:xfrm>
            <a:off x="288347" y="3038201"/>
            <a:ext cx="3753717" cy="1777410"/>
          </a:xfrm>
          <a:prstGeom prst="rect">
            <a:avLst/>
          </a:prstGeom>
          <a:noFill/>
        </p:spPr>
        <p:txBody>
          <a:bodyPr wrap="square" lIns="68580" tIns="34290" rIns="68580" bIns="34290" rtlCol="0">
            <a:spAutoFit/>
          </a:bodyPr>
          <a:lstStyle/>
          <a:p>
            <a:pPr algn="ctr"/>
            <a:r>
              <a:rPr lang="en-US" b="1" u="sng" dirty="0">
                <a:solidFill>
                  <a:srgbClr val="00B050"/>
                </a:solidFill>
              </a:rPr>
              <a:t>5 Personalized Websites Included</a:t>
            </a:r>
          </a:p>
          <a:p>
            <a:pPr algn="ctr"/>
            <a:r>
              <a:rPr lang="en-US" sz="1500" b="1" dirty="0">
                <a:solidFill>
                  <a:srgbClr val="00B050"/>
                </a:solidFill>
              </a:rPr>
              <a:t>www.BetterHealthIn31Days.com</a:t>
            </a:r>
          </a:p>
          <a:p>
            <a:pPr algn="ctr"/>
            <a:r>
              <a:rPr lang="en-US" sz="1500" b="1" dirty="0">
                <a:solidFill>
                  <a:srgbClr val="00B050"/>
                </a:solidFill>
              </a:rPr>
              <a:t>www.BetterFutureStartsToday.com</a:t>
            </a:r>
          </a:p>
          <a:p>
            <a:pPr algn="ctr"/>
            <a:r>
              <a:rPr lang="en-US" sz="1500" b="1" dirty="0">
                <a:solidFill>
                  <a:srgbClr val="00B050"/>
                </a:solidFill>
              </a:rPr>
              <a:t>www.BetterFutureStartsToday.net</a:t>
            </a:r>
          </a:p>
          <a:p>
            <a:pPr algn="ctr"/>
            <a:r>
              <a:rPr lang="en-US" sz="1500" b="1" dirty="0">
                <a:solidFill>
                  <a:srgbClr val="00B050"/>
                </a:solidFill>
              </a:rPr>
              <a:t>www.FeelBetterIn30Days.com</a:t>
            </a:r>
          </a:p>
          <a:p>
            <a:pPr algn="ctr"/>
            <a:r>
              <a:rPr lang="en-US" sz="1500" b="1" dirty="0" err="1">
                <a:solidFill>
                  <a:srgbClr val="00B050"/>
                </a:solidFill>
              </a:rPr>
              <a:t>www.OurQuestForHealth.com</a:t>
            </a:r>
            <a:endParaRPr lang="en-US" sz="1500" b="1" dirty="0">
              <a:solidFill>
                <a:srgbClr val="00B050"/>
              </a:solidFill>
            </a:endParaRPr>
          </a:p>
          <a:p>
            <a:pPr algn="ctr"/>
            <a:endParaRPr lang="en-US" b="1" dirty="0">
              <a:solidFill>
                <a:srgbClr val="00B050"/>
              </a:solidFill>
            </a:endParaRPr>
          </a:p>
        </p:txBody>
      </p:sp>
    </p:spTree>
    <p:extLst>
      <p:ext uri="{BB962C8B-B14F-4D97-AF65-F5344CB8AC3E}">
        <p14:creationId xmlns:p14="http://schemas.microsoft.com/office/powerpoint/2010/main" val="42492651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22339" b="11538"/>
          <a:stretch/>
        </p:blipFill>
        <p:spPr>
          <a:xfrm>
            <a:off x="745067" y="-127000"/>
            <a:ext cx="7873999" cy="5270499"/>
          </a:xfrm>
        </p:spPr>
      </p:pic>
      <p:sp>
        <p:nvSpPr>
          <p:cNvPr id="3" name="Rectangle 2"/>
          <p:cNvSpPr/>
          <p:nvPr/>
        </p:nvSpPr>
        <p:spPr>
          <a:xfrm>
            <a:off x="0" y="2937590"/>
            <a:ext cx="3268133" cy="1077218"/>
          </a:xfrm>
          <a:prstGeom prst="rect">
            <a:avLst/>
          </a:prstGeom>
          <a:solidFill>
            <a:schemeClr val="bg1"/>
          </a:solidFill>
        </p:spPr>
        <p:txBody>
          <a:bodyPr wrap="square">
            <a:spAutoFit/>
          </a:bodyPr>
          <a:lstStyle/>
          <a:p>
            <a:r>
              <a:rPr lang="en-US" sz="1600" dirty="0" smtClean="0"/>
              <a:t>	Share </a:t>
            </a:r>
            <a:r>
              <a:rPr lang="en-US" sz="1600" dirty="0"/>
              <a:t>the May Health Chat with </a:t>
            </a:r>
            <a:r>
              <a:rPr lang="en-US" sz="1600" dirty="0" smtClean="0"/>
              <a:t>	the </a:t>
            </a:r>
            <a:r>
              <a:rPr lang="en-US" sz="1600" dirty="0"/>
              <a:t>Promo and generate </a:t>
            </a:r>
          </a:p>
          <a:p>
            <a:r>
              <a:rPr lang="en-US" sz="1600" dirty="0"/>
              <a:t>	2 New Members &amp; </a:t>
            </a:r>
          </a:p>
          <a:p>
            <a:r>
              <a:rPr lang="en-US" sz="1600" dirty="0"/>
              <a:t>	3 Existing Members = 500 PV</a:t>
            </a:r>
          </a:p>
        </p:txBody>
      </p:sp>
      <p:sp>
        <p:nvSpPr>
          <p:cNvPr id="5" name="Rectangle 4"/>
          <p:cNvSpPr/>
          <p:nvPr/>
        </p:nvSpPr>
        <p:spPr>
          <a:xfrm>
            <a:off x="3369733" y="2543890"/>
            <a:ext cx="2573867" cy="923330"/>
          </a:xfrm>
          <a:prstGeom prst="rect">
            <a:avLst/>
          </a:prstGeom>
          <a:solidFill>
            <a:schemeClr val="bg1"/>
          </a:solidFill>
          <a:ln>
            <a:solidFill>
              <a:schemeClr val="accent2">
                <a:lumMod val="60000"/>
                <a:lumOff val="40000"/>
              </a:schemeClr>
            </a:solidFill>
          </a:ln>
        </p:spPr>
        <p:txBody>
          <a:bodyPr wrap="square">
            <a:spAutoFit/>
          </a:bodyPr>
          <a:lstStyle/>
          <a:p>
            <a:r>
              <a:rPr lang="en-US" dirty="0"/>
              <a:t>Identify 2 Distributors who want to do the same </a:t>
            </a:r>
          </a:p>
          <a:p>
            <a:r>
              <a:rPr lang="en-US" dirty="0" smtClean="0"/>
              <a:t>= </a:t>
            </a:r>
            <a:r>
              <a:rPr lang="en-US" dirty="0"/>
              <a:t>500PV X 2 = 1000PV</a:t>
            </a:r>
          </a:p>
        </p:txBody>
      </p:sp>
      <p:sp>
        <p:nvSpPr>
          <p:cNvPr id="6" name="Rectangle 5"/>
          <p:cNvSpPr/>
          <p:nvPr/>
        </p:nvSpPr>
        <p:spPr>
          <a:xfrm>
            <a:off x="5943600" y="2907299"/>
            <a:ext cx="3200400" cy="923330"/>
          </a:xfrm>
          <a:prstGeom prst="rect">
            <a:avLst/>
          </a:prstGeom>
          <a:solidFill>
            <a:schemeClr val="bg1"/>
          </a:solidFill>
        </p:spPr>
        <p:txBody>
          <a:bodyPr wrap="square">
            <a:spAutoFit/>
          </a:bodyPr>
          <a:lstStyle/>
          <a:p>
            <a:r>
              <a:rPr lang="en-US" dirty="0"/>
              <a:t>Sponsor at least 1 New Distributor with the $649 Pack </a:t>
            </a:r>
          </a:p>
          <a:p>
            <a:r>
              <a:rPr lang="en-US" dirty="0" smtClean="0"/>
              <a:t>= </a:t>
            </a:r>
            <a:r>
              <a:rPr lang="en-US" dirty="0"/>
              <a:t>500PV &amp; $100 Gold Bonus</a:t>
            </a:r>
          </a:p>
        </p:txBody>
      </p:sp>
      <p:sp>
        <p:nvSpPr>
          <p:cNvPr id="7" name="TextBox 6"/>
          <p:cNvSpPr txBox="1"/>
          <p:nvPr/>
        </p:nvSpPr>
        <p:spPr>
          <a:xfrm>
            <a:off x="5435600" y="711200"/>
            <a:ext cx="3479800" cy="923330"/>
          </a:xfrm>
          <a:prstGeom prst="rect">
            <a:avLst/>
          </a:prstGeom>
          <a:solidFill>
            <a:schemeClr val="bg1"/>
          </a:solidFill>
          <a:ln>
            <a:solidFill>
              <a:schemeClr val="accent2">
                <a:lumMod val="60000"/>
                <a:lumOff val="40000"/>
              </a:schemeClr>
            </a:solidFill>
          </a:ln>
        </p:spPr>
        <p:txBody>
          <a:bodyPr wrap="square" rtlCol="0">
            <a:spAutoFit/>
          </a:bodyPr>
          <a:lstStyle/>
          <a:p>
            <a:r>
              <a:rPr lang="en-US" dirty="0" smtClean="0"/>
              <a:t>Commit to hosting multiple healthy women’s health chats  ( of any size) in the month of May</a:t>
            </a:r>
            <a:endParaRPr lang="en-US" dirty="0"/>
          </a:p>
        </p:txBody>
      </p:sp>
      <p:sp>
        <p:nvSpPr>
          <p:cNvPr id="8" name="TextBox 7"/>
          <p:cNvSpPr txBox="1"/>
          <p:nvPr/>
        </p:nvSpPr>
        <p:spPr>
          <a:xfrm>
            <a:off x="8128000" y="4470400"/>
            <a:ext cx="1016000" cy="369332"/>
          </a:xfrm>
          <a:prstGeom prst="rect">
            <a:avLst/>
          </a:prstGeom>
          <a:noFill/>
        </p:spPr>
        <p:txBody>
          <a:bodyPr wrap="square" rtlCol="0">
            <a:spAutoFit/>
          </a:bodyPr>
          <a:lstStyle/>
          <a:p>
            <a:r>
              <a:rPr lang="en-US" dirty="0" err="1" smtClean="0"/>
              <a:t>angie</a:t>
            </a:r>
            <a:endParaRPr lang="en-US" dirty="0"/>
          </a:p>
        </p:txBody>
      </p:sp>
    </p:spTree>
    <p:extLst>
      <p:ext uri="{BB962C8B-B14F-4D97-AF65-F5344CB8AC3E}">
        <p14:creationId xmlns:p14="http://schemas.microsoft.com/office/powerpoint/2010/main" val="35825617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84533"/>
            <a:ext cx="7886700" cy="596000"/>
          </a:xfrm>
          <a:ln>
            <a:solidFill>
              <a:schemeClr val="accent1"/>
            </a:solidFill>
          </a:ln>
        </p:spPr>
        <p:txBody>
          <a:bodyPr>
            <a:normAutofit fontScale="90000"/>
          </a:bodyPr>
          <a:lstStyle/>
          <a:p>
            <a:pPr algn="ctr"/>
            <a:r>
              <a:rPr lang="en-US" sz="3000" dirty="0">
                <a:latin typeface="+mn-lt"/>
              </a:rPr>
              <a:t> Creating 1000 PV in </a:t>
            </a:r>
            <a:r>
              <a:rPr lang="en-US" sz="3000" dirty="0" smtClean="0">
                <a:latin typeface="+mn-lt"/>
              </a:rPr>
              <a:t>May --Focus </a:t>
            </a:r>
            <a:r>
              <a:rPr lang="en-US" sz="3000" dirty="0">
                <a:latin typeface="+mn-lt"/>
              </a:rPr>
              <a:t>on Women’s Health</a:t>
            </a:r>
          </a:p>
        </p:txBody>
      </p:sp>
      <p:sp>
        <p:nvSpPr>
          <p:cNvPr id="3" name="Content Placeholder 2"/>
          <p:cNvSpPr>
            <a:spLocks noGrp="1"/>
          </p:cNvSpPr>
          <p:nvPr>
            <p:ph idx="1"/>
          </p:nvPr>
        </p:nvSpPr>
        <p:spPr>
          <a:xfrm>
            <a:off x="628650" y="904223"/>
            <a:ext cx="7886700" cy="3501882"/>
          </a:xfrm>
        </p:spPr>
        <p:txBody>
          <a:bodyPr>
            <a:noAutofit/>
          </a:bodyPr>
          <a:lstStyle/>
          <a:p>
            <a:r>
              <a:rPr lang="en-US" sz="2000" b="1" dirty="0" smtClean="0"/>
              <a:t>Healthy Women’s Pack: </a:t>
            </a:r>
            <a:r>
              <a:rPr lang="en-US" sz="2000" dirty="0" err="1" smtClean="0"/>
              <a:t>Vitalizer</a:t>
            </a:r>
            <a:r>
              <a:rPr lang="en-US" sz="2000" dirty="0" smtClean="0"/>
              <a:t>, Life Shake (15 </a:t>
            </a:r>
            <a:r>
              <a:rPr lang="en-US" sz="2000" dirty="0" err="1" smtClean="0"/>
              <a:t>svg</a:t>
            </a:r>
            <a:r>
              <a:rPr lang="en-US" sz="2000" dirty="0" smtClean="0"/>
              <a:t>), </a:t>
            </a:r>
            <a:r>
              <a:rPr lang="en-US" sz="2000" dirty="0" err="1" smtClean="0"/>
              <a:t>OsteoMatrix</a:t>
            </a:r>
            <a:r>
              <a:rPr lang="en-US" sz="2000" dirty="0" smtClean="0"/>
              <a:t> (120 tablet) and Stress Relief Complex </a:t>
            </a:r>
          </a:p>
          <a:p>
            <a:pPr lvl="1"/>
            <a:r>
              <a:rPr lang="en-US" sz="2000" dirty="0" smtClean="0"/>
              <a:t>$140 MP / </a:t>
            </a:r>
            <a:r>
              <a:rPr lang="en-US" sz="2000" b="1" dirty="0" smtClean="0"/>
              <a:t>117 PV</a:t>
            </a:r>
            <a:endParaRPr lang="en-US" sz="2000" b="1" dirty="0"/>
          </a:p>
          <a:p>
            <a:r>
              <a:rPr lang="en-US" sz="2000" b="1" dirty="0" smtClean="0"/>
              <a:t>Women’s PMS Pack</a:t>
            </a:r>
            <a:r>
              <a:rPr lang="en-US" sz="2000" dirty="0" smtClean="0"/>
              <a:t>: </a:t>
            </a:r>
            <a:r>
              <a:rPr lang="en-US" sz="2000" dirty="0" err="1" smtClean="0"/>
              <a:t>Vitalizer</a:t>
            </a:r>
            <a:r>
              <a:rPr lang="en-US" sz="2000" dirty="0" smtClean="0"/>
              <a:t>, GLA, </a:t>
            </a:r>
            <a:r>
              <a:rPr lang="en-US" sz="2000" dirty="0" err="1" smtClean="0"/>
              <a:t>OsteoMatrix</a:t>
            </a:r>
            <a:r>
              <a:rPr lang="en-US" sz="2000" dirty="0" smtClean="0"/>
              <a:t> (120 tablet) and B Complex (120 tablet)</a:t>
            </a:r>
          </a:p>
          <a:p>
            <a:pPr lvl="1"/>
            <a:r>
              <a:rPr lang="en-US" sz="2000" dirty="0" smtClean="0"/>
              <a:t>$143 MP / </a:t>
            </a:r>
            <a:r>
              <a:rPr lang="en-US" sz="2000" b="1" dirty="0" smtClean="0"/>
              <a:t>106 PV</a:t>
            </a:r>
          </a:p>
          <a:p>
            <a:pPr lvl="1"/>
            <a:r>
              <a:rPr lang="en-US" sz="2000" dirty="0" smtClean="0"/>
              <a:t>(Make this a Menopause Pack by subbing Menopause Balance Complex and Life Shake (15 </a:t>
            </a:r>
            <a:r>
              <a:rPr lang="en-US" sz="2000" dirty="0" err="1" smtClean="0"/>
              <a:t>svg</a:t>
            </a:r>
            <a:r>
              <a:rPr lang="en-US" sz="2000" dirty="0" smtClean="0"/>
              <a:t>) for GLA and B Complex: $165 MP / 116 PV)</a:t>
            </a:r>
            <a:endParaRPr lang="en-US" sz="2000" dirty="0"/>
          </a:p>
          <a:p>
            <a:r>
              <a:rPr lang="en-US" sz="2000" b="1" dirty="0" smtClean="0"/>
              <a:t>Happy Women’s Pack</a:t>
            </a:r>
            <a:r>
              <a:rPr lang="en-US" sz="2000" dirty="0" smtClean="0"/>
              <a:t>: Vita Lea with Iron (120 tablet), B Complex (120 tablet) and Stress Relief Complex</a:t>
            </a:r>
          </a:p>
          <a:p>
            <a:pPr lvl="1"/>
            <a:r>
              <a:rPr lang="en-US" sz="2000" dirty="0" smtClean="0"/>
              <a:t>$72 MP / </a:t>
            </a:r>
            <a:r>
              <a:rPr lang="en-US" sz="2000" b="1" dirty="0" smtClean="0"/>
              <a:t>56 PV		</a:t>
            </a:r>
            <a:r>
              <a:rPr lang="en-US" sz="2000" dirty="0" err="1" smtClean="0"/>
              <a:t>angie</a:t>
            </a:r>
            <a:endParaRPr lang="en-US" sz="2000" dirty="0" smtClean="0"/>
          </a:p>
          <a:p>
            <a:pPr lvl="1"/>
            <a:endParaRPr lang="en-US" sz="2000" dirty="0" smtClean="0"/>
          </a:p>
        </p:txBody>
      </p:sp>
    </p:spTree>
    <p:extLst>
      <p:ext uri="{BB962C8B-B14F-4D97-AF65-F5344CB8AC3E}">
        <p14:creationId xmlns:p14="http://schemas.microsoft.com/office/powerpoint/2010/main" val="40418282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8000" y="764779"/>
            <a:ext cx="4288641" cy="857250"/>
          </a:xfrm>
          <a:ln>
            <a:solidFill>
              <a:schemeClr val="accent2">
                <a:lumMod val="75000"/>
              </a:schemeClr>
            </a:solidFill>
          </a:ln>
        </p:spPr>
        <p:txBody>
          <a:bodyPr>
            <a:normAutofit/>
          </a:bodyPr>
          <a:lstStyle/>
          <a:p>
            <a:r>
              <a:rPr lang="en-US" sz="3200" dirty="0"/>
              <a:t>Healthy Women’s Pack</a:t>
            </a:r>
          </a:p>
        </p:txBody>
      </p:sp>
      <p:sp>
        <p:nvSpPr>
          <p:cNvPr id="3" name="Content Placeholder 2"/>
          <p:cNvSpPr>
            <a:spLocks noGrp="1"/>
          </p:cNvSpPr>
          <p:nvPr>
            <p:ph idx="1"/>
          </p:nvPr>
        </p:nvSpPr>
        <p:spPr>
          <a:xfrm>
            <a:off x="140823" y="205979"/>
            <a:ext cx="3727286" cy="3722723"/>
          </a:xfrm>
        </p:spPr>
        <p:txBody>
          <a:bodyPr>
            <a:normAutofit lnSpcReduction="10000"/>
          </a:bodyPr>
          <a:lstStyle/>
          <a:p>
            <a:pPr marL="0" indent="0">
              <a:buNone/>
            </a:pPr>
            <a:r>
              <a:rPr lang="en-US" sz="2000" b="1" dirty="0"/>
              <a:t>Healthy Women’s Pack includes:</a:t>
            </a:r>
          </a:p>
          <a:p>
            <a:pPr marL="0" indent="0">
              <a:buNone/>
            </a:pPr>
            <a:endParaRPr lang="en-US" sz="2000" dirty="0"/>
          </a:p>
          <a:p>
            <a:r>
              <a:rPr lang="en-US" sz="2000" dirty="0" err="1"/>
              <a:t>Vitalizer</a:t>
            </a:r>
            <a:r>
              <a:rPr lang="en-US" sz="2000" dirty="0"/>
              <a:t> (30 servings) – Choice of Women’s, Men’s or Gold</a:t>
            </a:r>
          </a:p>
          <a:p>
            <a:r>
              <a:rPr lang="en-US" sz="2000" dirty="0"/>
              <a:t>Life Shake (15 serving canister) – Choice of flavors </a:t>
            </a:r>
          </a:p>
          <a:p>
            <a:r>
              <a:rPr lang="en-US" sz="2000" dirty="0" err="1"/>
              <a:t>Osteomatrix</a:t>
            </a:r>
            <a:r>
              <a:rPr lang="en-US" sz="2000" dirty="0"/>
              <a:t> (30 servings)</a:t>
            </a:r>
          </a:p>
          <a:p>
            <a:r>
              <a:rPr lang="en-US" sz="2000" dirty="0"/>
              <a:t>Stress Relief Complex </a:t>
            </a:r>
            <a:r>
              <a:rPr lang="en-US" sz="2000" dirty="0" smtClean="0"/>
              <a:t>		(</a:t>
            </a:r>
            <a:r>
              <a:rPr lang="en-US" sz="2000" dirty="0"/>
              <a:t>30 servings</a:t>
            </a:r>
            <a:r>
              <a:rPr lang="en-US" sz="2000" dirty="0" smtClean="0"/>
              <a:t>)</a:t>
            </a:r>
          </a:p>
          <a:p>
            <a:pPr marL="0" indent="0">
              <a:buNone/>
            </a:pPr>
            <a:endParaRPr lang="en-US" sz="2000" dirty="0"/>
          </a:p>
          <a:p>
            <a:pPr marL="0" indent="0">
              <a:buNone/>
            </a:pPr>
            <a:r>
              <a:rPr lang="en-US" sz="2000" dirty="0" err="1" smtClean="0"/>
              <a:t>becky</a:t>
            </a:r>
            <a:endParaRPr lang="en-US" sz="2000"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34417" y="2015067"/>
            <a:ext cx="5310891" cy="2987376"/>
          </a:xfrm>
          <a:prstGeom prst="rect">
            <a:avLst/>
          </a:prstGeom>
        </p:spPr>
      </p:pic>
    </p:spTree>
    <p:extLst>
      <p:ext uri="{BB962C8B-B14F-4D97-AF65-F5344CB8AC3E}">
        <p14:creationId xmlns:p14="http://schemas.microsoft.com/office/powerpoint/2010/main" val="1178398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8478" y="-134966"/>
            <a:ext cx="4185522" cy="857250"/>
          </a:xfrm>
        </p:spPr>
        <p:txBody>
          <a:bodyPr>
            <a:normAutofit/>
          </a:bodyPr>
          <a:lstStyle/>
          <a:p>
            <a:r>
              <a:rPr lang="en-US" sz="3200" dirty="0"/>
              <a:t>Women’s Health Promo</a:t>
            </a:r>
          </a:p>
        </p:txBody>
      </p:sp>
      <p:sp>
        <p:nvSpPr>
          <p:cNvPr id="6" name="Content Placeholder 5"/>
          <p:cNvSpPr>
            <a:spLocks noGrp="1"/>
          </p:cNvSpPr>
          <p:nvPr>
            <p:ph idx="1"/>
          </p:nvPr>
        </p:nvSpPr>
        <p:spPr>
          <a:xfrm>
            <a:off x="5072856" y="616753"/>
            <a:ext cx="3751730" cy="4197294"/>
          </a:xfrm>
        </p:spPr>
        <p:txBody>
          <a:bodyPr>
            <a:normAutofit fontScale="92500" lnSpcReduction="10000"/>
          </a:bodyPr>
          <a:lstStyle/>
          <a:p>
            <a:r>
              <a:rPr lang="en-US" sz="2000" dirty="0"/>
              <a:t>Healthy Woman’s Pack for $140 ($23 Savings off Member price and $50 savings off Retail) &amp; 100PV</a:t>
            </a:r>
          </a:p>
          <a:p>
            <a:r>
              <a:rPr lang="en-US" sz="2000" dirty="0"/>
              <a:t>Special Item #89437</a:t>
            </a:r>
          </a:p>
          <a:p>
            <a:r>
              <a:rPr lang="en-US" sz="2000" dirty="0"/>
              <a:t>Kit can be customized for type of </a:t>
            </a:r>
            <a:r>
              <a:rPr lang="en-US" sz="2000" dirty="0" err="1"/>
              <a:t>Vitalizer</a:t>
            </a:r>
            <a:r>
              <a:rPr lang="en-US" sz="2000" dirty="0"/>
              <a:t> and flavor of Life Shake</a:t>
            </a:r>
          </a:p>
          <a:p>
            <a:r>
              <a:rPr lang="en-US" sz="2000" dirty="0"/>
              <a:t>Eligible on orders placed through </a:t>
            </a:r>
            <a:r>
              <a:rPr lang="en-US" sz="2000" dirty="0" err="1"/>
              <a:t>MyShaklee.com</a:t>
            </a:r>
            <a:r>
              <a:rPr lang="en-US" sz="2000" dirty="0"/>
              <a:t> and mobile. </a:t>
            </a:r>
          </a:p>
          <a:p>
            <a:r>
              <a:rPr lang="en-US" sz="2000" dirty="0"/>
              <a:t>Includes join orders on PWS. </a:t>
            </a:r>
          </a:p>
          <a:p>
            <a:r>
              <a:rPr lang="en-US" sz="2000" dirty="0"/>
              <a:t>Free Membership with </a:t>
            </a:r>
            <a:r>
              <a:rPr lang="en-US" sz="2000" dirty="0" smtClean="0"/>
              <a:t>purchase</a:t>
            </a:r>
          </a:p>
          <a:p>
            <a:pPr marL="0" indent="0">
              <a:buNone/>
            </a:pPr>
            <a:r>
              <a:rPr lang="en-US" sz="2000" dirty="0" err="1" smtClean="0"/>
              <a:t>becky</a:t>
            </a:r>
            <a:endParaRPr lang="en-US" sz="2000" dirty="0"/>
          </a:p>
        </p:txBody>
      </p:sp>
      <p:sp>
        <p:nvSpPr>
          <p:cNvPr id="7" name="TextBox 6"/>
          <p:cNvSpPr txBox="1"/>
          <p:nvPr/>
        </p:nvSpPr>
        <p:spPr>
          <a:xfrm>
            <a:off x="356347" y="2995563"/>
            <a:ext cx="4329953" cy="2008242"/>
          </a:xfrm>
          <a:prstGeom prst="rect">
            <a:avLst/>
          </a:prstGeom>
          <a:noFill/>
        </p:spPr>
        <p:txBody>
          <a:bodyPr wrap="square" lIns="68580" tIns="34290" rIns="68580" bIns="34290" rtlCol="0">
            <a:spAutoFit/>
          </a:bodyPr>
          <a:lstStyle/>
          <a:p>
            <a:pPr marL="285743" indent="-285743">
              <a:buFont typeface="Arial" panose="020B0604020202020204" pitchFamily="34" charset="0"/>
              <a:buChar char="•"/>
            </a:pPr>
            <a:r>
              <a:rPr lang="en-US" dirty="0"/>
              <a:t>Offer includes online </a:t>
            </a:r>
            <a:r>
              <a:rPr lang="en-US" dirty="0" err="1"/>
              <a:t>AutoShip</a:t>
            </a:r>
            <a:r>
              <a:rPr lang="en-US" dirty="0"/>
              <a:t> orders, including a new join order that begins as an </a:t>
            </a:r>
            <a:r>
              <a:rPr lang="en-US" dirty="0" err="1"/>
              <a:t>Autoship</a:t>
            </a:r>
            <a:r>
              <a:rPr lang="en-US" dirty="0"/>
              <a:t>.</a:t>
            </a:r>
          </a:p>
          <a:p>
            <a:pPr marL="285743" indent="-285743">
              <a:buFont typeface="Arial" panose="020B0604020202020204" pitchFamily="34" charset="0"/>
              <a:buChar char="•"/>
            </a:pPr>
            <a:r>
              <a:rPr lang="en-US" dirty="0"/>
              <a:t>This offer does not apply to orders placed through the Call Center or SBOSS7</a:t>
            </a:r>
          </a:p>
          <a:p>
            <a:pPr marL="285743" indent="-285743">
              <a:buFont typeface="Arial" panose="020B0604020202020204" pitchFamily="34" charset="0"/>
              <a:buChar char="•"/>
            </a:pPr>
            <a:r>
              <a:rPr lang="en-US" dirty="0"/>
              <a:t>All members, distributors and associates are eligible for this discount</a:t>
            </a: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991" y="205010"/>
            <a:ext cx="4686299" cy="2636043"/>
          </a:xfrm>
          <a:prstGeom prst="rect">
            <a:avLst/>
          </a:prstGeom>
        </p:spPr>
      </p:pic>
    </p:spTree>
    <p:extLst>
      <p:ext uri="{BB962C8B-B14F-4D97-AF65-F5344CB8AC3E}">
        <p14:creationId xmlns:p14="http://schemas.microsoft.com/office/powerpoint/2010/main" val="34594624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36289" y="778504"/>
            <a:ext cx="8119584" cy="2039069"/>
          </a:xfrm>
          <a:prstGeom prst="rect">
            <a:avLst/>
          </a:prstGeom>
        </p:spPr>
        <p:txBody>
          <a:bodyPr wrap="square" lIns="68580" tIns="34290" rIns="68580" bIns="34290">
            <a:spAutoFit/>
          </a:bodyPr>
          <a:lstStyle/>
          <a:p>
            <a:r>
              <a:rPr lang="en-US" b="1" dirty="0">
                <a:latin typeface="Arial" charset="0"/>
              </a:rPr>
              <a:t>Healthy Women’s Pack= </a:t>
            </a:r>
            <a:r>
              <a:rPr lang="en-US" b="1" dirty="0" smtClean="0">
                <a:latin typeface="Arial" charset="0"/>
              </a:rPr>
              <a:t>117 </a:t>
            </a:r>
            <a:r>
              <a:rPr lang="en-US" b="1" dirty="0">
                <a:latin typeface="Arial" charset="0"/>
              </a:rPr>
              <a:t>PV   </a:t>
            </a:r>
          </a:p>
          <a:p>
            <a:endParaRPr lang="en-US" dirty="0">
              <a:latin typeface="Arial" charset="0"/>
            </a:endParaRPr>
          </a:p>
          <a:p>
            <a:r>
              <a:rPr lang="en-US" b="1" dirty="0" smtClean="0">
                <a:latin typeface="Arial" charset="0"/>
              </a:rPr>
              <a:t>PMS/ Mood </a:t>
            </a:r>
            <a:r>
              <a:rPr lang="en-US" b="1" dirty="0">
                <a:latin typeface="Arial" charset="0"/>
              </a:rPr>
              <a:t>Swing Pack</a:t>
            </a:r>
            <a:r>
              <a:rPr lang="en-US" dirty="0">
                <a:latin typeface="Arial" charset="0"/>
              </a:rPr>
              <a:t>				</a:t>
            </a:r>
            <a:r>
              <a:rPr lang="en-US" b="1" dirty="0">
                <a:latin typeface="Arial" charset="0"/>
              </a:rPr>
              <a:t>Is it Hot in Here Pack</a:t>
            </a:r>
          </a:p>
          <a:p>
            <a:r>
              <a:rPr lang="en-US" dirty="0">
                <a:latin typeface="Arial" charset="0"/>
              </a:rPr>
              <a:t>Vita Lea Sm			17 PV 	</a:t>
            </a:r>
            <a:r>
              <a:rPr lang="en-US" dirty="0" smtClean="0">
                <a:latin typeface="Arial" charset="0"/>
              </a:rPr>
              <a:t>	Vita </a:t>
            </a:r>
            <a:r>
              <a:rPr lang="en-US" dirty="0">
                <a:latin typeface="Arial" charset="0"/>
              </a:rPr>
              <a:t>Lea Sm			17PV</a:t>
            </a:r>
          </a:p>
          <a:p>
            <a:r>
              <a:rPr lang="en-US" dirty="0">
                <a:latin typeface="Arial" charset="0"/>
              </a:rPr>
              <a:t>B-complex Sm		16 PV 	</a:t>
            </a:r>
            <a:r>
              <a:rPr lang="en-US" dirty="0" smtClean="0">
                <a:latin typeface="Arial" charset="0"/>
              </a:rPr>
              <a:t>	B</a:t>
            </a:r>
            <a:r>
              <a:rPr lang="en-US" dirty="0">
                <a:latin typeface="Arial" charset="0"/>
              </a:rPr>
              <a:t>-complex Sm		16PV</a:t>
            </a:r>
          </a:p>
          <a:p>
            <a:r>
              <a:rPr lang="en-US" dirty="0">
                <a:latin typeface="Arial" charset="0"/>
              </a:rPr>
              <a:t>GLA				</a:t>
            </a:r>
            <a:r>
              <a:rPr lang="en-US" dirty="0" smtClean="0">
                <a:latin typeface="Arial" charset="0"/>
              </a:rPr>
              <a:t>	</a:t>
            </a:r>
            <a:r>
              <a:rPr lang="en-US" u="sng" dirty="0" smtClean="0">
                <a:latin typeface="Arial" charset="0"/>
              </a:rPr>
              <a:t>21PV </a:t>
            </a:r>
            <a:r>
              <a:rPr lang="en-US" dirty="0">
                <a:latin typeface="Arial" charset="0"/>
              </a:rPr>
              <a:t>		Menopause Balance	</a:t>
            </a:r>
            <a:r>
              <a:rPr lang="en-US" u="sng" dirty="0">
                <a:latin typeface="Arial" charset="0"/>
              </a:rPr>
              <a:t>19PV</a:t>
            </a:r>
          </a:p>
          <a:p>
            <a:r>
              <a:rPr lang="en-US" sz="2000" b="1" dirty="0">
                <a:latin typeface="Arial" charset="0"/>
              </a:rPr>
              <a:t>		Total		56 PV	</a:t>
            </a:r>
            <a:r>
              <a:rPr lang="en-US" sz="2000" b="1" dirty="0" smtClean="0">
                <a:latin typeface="Arial" charset="0"/>
              </a:rPr>
              <a:t>	Total</a:t>
            </a:r>
            <a:r>
              <a:rPr lang="en-US" sz="2000" b="1" dirty="0">
                <a:latin typeface="Arial" charset="0"/>
              </a:rPr>
              <a:t>				54PV</a:t>
            </a:r>
          </a:p>
        </p:txBody>
      </p:sp>
      <p:sp>
        <p:nvSpPr>
          <p:cNvPr id="3" name="TextBox 2"/>
          <p:cNvSpPr txBox="1"/>
          <p:nvPr/>
        </p:nvSpPr>
        <p:spPr>
          <a:xfrm>
            <a:off x="627681" y="193729"/>
            <a:ext cx="7609668" cy="561741"/>
          </a:xfrm>
          <a:prstGeom prst="rect">
            <a:avLst/>
          </a:prstGeom>
          <a:noFill/>
          <a:ln>
            <a:solidFill>
              <a:schemeClr val="accent1"/>
            </a:solidFill>
          </a:ln>
        </p:spPr>
        <p:txBody>
          <a:bodyPr wrap="square" lIns="68580" tIns="34290" rIns="68580" bIns="34290" rtlCol="0">
            <a:spAutoFit/>
          </a:bodyPr>
          <a:lstStyle/>
          <a:p>
            <a:pPr algn="ctr"/>
            <a:r>
              <a:rPr lang="en-US" sz="3200" dirty="0"/>
              <a:t>Women’s Health Focus</a:t>
            </a:r>
          </a:p>
        </p:txBody>
      </p:sp>
      <p:sp>
        <p:nvSpPr>
          <p:cNvPr id="4" name="TextBox 3"/>
          <p:cNvSpPr txBox="1"/>
          <p:nvPr/>
        </p:nvSpPr>
        <p:spPr>
          <a:xfrm>
            <a:off x="7679409" y="4774169"/>
            <a:ext cx="1309607" cy="346249"/>
          </a:xfrm>
          <a:prstGeom prst="rect">
            <a:avLst/>
          </a:prstGeom>
          <a:noFill/>
        </p:spPr>
        <p:txBody>
          <a:bodyPr wrap="square" lIns="68580" tIns="34290" rIns="68580" bIns="34290" rtlCol="0">
            <a:spAutoFit/>
          </a:bodyPr>
          <a:lstStyle/>
          <a:p>
            <a:r>
              <a:rPr lang="en-US" dirty="0" err="1"/>
              <a:t>francine</a:t>
            </a:r>
            <a:endParaRPr lang="en-US" dirty="0"/>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9431" y="3115733"/>
            <a:ext cx="6839978" cy="1864413"/>
          </a:xfrm>
          <a:prstGeom prst="rect">
            <a:avLst/>
          </a:prstGeom>
        </p:spPr>
      </p:pic>
    </p:spTree>
    <p:extLst>
      <p:ext uri="{BB962C8B-B14F-4D97-AF65-F5344CB8AC3E}">
        <p14:creationId xmlns:p14="http://schemas.microsoft.com/office/powerpoint/2010/main" val="258417194"/>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66316</TotalTime>
  <Words>2248</Words>
  <Application>Microsoft Macintosh PowerPoint</Application>
  <PresentationFormat>On-screen Show (16:9)</PresentationFormat>
  <Paragraphs>319</Paragraphs>
  <Slides>40</Slides>
  <Notes>2</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40</vt:i4>
      </vt:variant>
    </vt:vector>
  </HeadingPairs>
  <TitlesOfParts>
    <vt:vector size="47" baseType="lpstr">
      <vt:lpstr>Arial</vt:lpstr>
      <vt:lpstr>Avenir Black Oblique</vt:lpstr>
      <vt:lpstr>Calibri</vt:lpstr>
      <vt:lpstr>Century Gothic</vt:lpstr>
      <vt:lpstr>Mangal</vt:lpstr>
      <vt:lpstr>1_Office Theme</vt:lpstr>
      <vt:lpstr>2_Office Theme</vt:lpstr>
      <vt:lpstr>PowerPoint Presentation</vt:lpstr>
      <vt:lpstr>PowerPoint Presentation</vt:lpstr>
      <vt:lpstr>PowerPoint Presentation</vt:lpstr>
      <vt:lpstr>PowerPoint Presentation</vt:lpstr>
      <vt:lpstr>PowerPoint Presentation</vt:lpstr>
      <vt:lpstr> Creating 1000 PV in May --Focus on Women’s Health</vt:lpstr>
      <vt:lpstr>Healthy Women’s Pack</vt:lpstr>
      <vt:lpstr>Women’s Health Promo</vt:lpstr>
      <vt:lpstr>PowerPoint Presentation</vt:lpstr>
      <vt:lpstr>1000 PV Plan for May– Women’s Health Focus</vt:lpstr>
      <vt:lpstr>PowerPoint Presentation</vt:lpstr>
      <vt:lpstr>Our Strategy Forum Team Spring 2017 Keys to Coaching</vt:lpstr>
      <vt:lpstr>Objectives Spring 2017 –Keys to Coaching </vt:lpstr>
      <vt:lpstr>PowerPoint Presentation</vt:lpstr>
      <vt:lpstr>4 Roles of the Leader ( &amp; Coach )   Joel Barker</vt:lpstr>
      <vt:lpstr>General Principles of Coaching</vt:lpstr>
      <vt:lpstr>The Role of A  Mentor </vt:lpstr>
      <vt:lpstr>When To Text.. When to Talk</vt:lpstr>
      <vt:lpstr>4 Different Types of Coaching Sessions</vt:lpstr>
      <vt:lpstr>#1 --Determining Who is Ready To Grow</vt:lpstr>
      <vt:lpstr>#2     Getting Them Started ( or Re-started)   Creating the Game Plan</vt:lpstr>
      <vt:lpstr>It’s the Coach’s Job to Manage Expectations and Prepare Them For What’s Ahead</vt:lpstr>
      <vt:lpstr>PowerPoint Presentation</vt:lpstr>
      <vt:lpstr>#3   On-going Coaching After Learning the Skills – When to Put Into a SYSTEM</vt:lpstr>
      <vt:lpstr>4th Coaching Situation --  Navigating Challenges</vt:lpstr>
      <vt:lpstr>PowerPoint Presentation</vt:lpstr>
      <vt:lpstr>Coaching When They are Discouraged/Frustrated … Your Role When Downlines Get Stuck</vt:lpstr>
      <vt:lpstr>When a Builder is Discouraged-- continued</vt:lpstr>
      <vt:lpstr>Coaching When They Need More Confidence</vt:lpstr>
      <vt:lpstr>Coaching When They Need More Skills— Most coaching will fall into this category</vt:lpstr>
      <vt:lpstr>Coaching When a Shift in Thinking is Needed</vt:lpstr>
      <vt:lpstr>The Power of Coaching Circles</vt:lpstr>
      <vt:lpstr>PowerPoint Presentation</vt:lpstr>
      <vt:lpstr>Action Steps</vt:lpstr>
      <vt:lpstr>Resources</vt:lpstr>
      <vt:lpstr>Coaching When They Are Not  Following Up–  </vt:lpstr>
      <vt:lpstr>PowerPoint Presentation</vt:lpstr>
      <vt:lpstr>May Schedule</vt:lpstr>
      <vt:lpstr>PowerPoint Presentation</vt:lpstr>
      <vt:lpstr>Shaklee Video &amp; Audio Archives This webinar is archived on BetterFutureStartsToday.net</vt:lpstr>
    </vt:vector>
  </TitlesOfParts>
  <Company/>
  <LinksUpToDate>false</LinksUpToDate>
  <SharedDoc>false</SharedDoc>
  <HyperlinksChanged>false</HyperlinksChanged>
  <AppVersion>15.0033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Congratulations on becoming a Director! A Business Leader!</dc:title>
  <dc:creator>Harper</dc:creator>
  <cp:lastModifiedBy>Chris Spell</cp:lastModifiedBy>
  <cp:revision>580</cp:revision>
  <cp:lastPrinted>2017-05-08T22:58:23Z</cp:lastPrinted>
  <dcterms:created xsi:type="dcterms:W3CDTF">2016-11-09T11:55:00Z</dcterms:created>
  <dcterms:modified xsi:type="dcterms:W3CDTF">2017-05-08T23:03:20Z</dcterms:modified>
</cp:coreProperties>
</file>