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3" r:id="rId2"/>
  </p:sldMasterIdLst>
  <p:notesMasterIdLst>
    <p:notesMasterId r:id="rId40"/>
  </p:notesMasterIdLst>
  <p:handoutMasterIdLst>
    <p:handoutMasterId r:id="rId41"/>
  </p:handoutMasterIdLst>
  <p:sldIdLst>
    <p:sldId id="450" r:id="rId3"/>
    <p:sldId id="451" r:id="rId4"/>
    <p:sldId id="452" r:id="rId5"/>
    <p:sldId id="453" r:id="rId6"/>
    <p:sldId id="454" r:id="rId7"/>
    <p:sldId id="455" r:id="rId8"/>
    <p:sldId id="456" r:id="rId9"/>
    <p:sldId id="337" r:id="rId10"/>
    <p:sldId id="304" r:id="rId11"/>
    <p:sldId id="352" r:id="rId12"/>
    <p:sldId id="375" r:id="rId13"/>
    <p:sldId id="457" r:id="rId14"/>
    <p:sldId id="491" r:id="rId15"/>
    <p:sldId id="492" r:id="rId16"/>
    <p:sldId id="493" r:id="rId17"/>
    <p:sldId id="494" r:id="rId18"/>
    <p:sldId id="495" r:id="rId19"/>
    <p:sldId id="496" r:id="rId20"/>
    <p:sldId id="497" r:id="rId21"/>
    <p:sldId id="480" r:id="rId22"/>
    <p:sldId id="481" r:id="rId23"/>
    <p:sldId id="484" r:id="rId24"/>
    <p:sldId id="483" r:id="rId25"/>
    <p:sldId id="485" r:id="rId26"/>
    <p:sldId id="490" r:id="rId27"/>
    <p:sldId id="488" r:id="rId28"/>
    <p:sldId id="475" r:id="rId29"/>
    <p:sldId id="498" r:id="rId30"/>
    <p:sldId id="478" r:id="rId31"/>
    <p:sldId id="357" r:id="rId32"/>
    <p:sldId id="436" r:id="rId33"/>
    <p:sldId id="463" r:id="rId34"/>
    <p:sldId id="489" r:id="rId35"/>
    <p:sldId id="474" r:id="rId36"/>
    <p:sldId id="482" r:id="rId37"/>
    <p:sldId id="292" r:id="rId38"/>
    <p:sldId id="291" r:id="rId3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648" y="-2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notesMaster" Target="notesMasters/notesMaster1.xml"/><Relationship Id="rId41" Type="http://schemas.openxmlformats.org/officeDocument/2006/relationships/handoutMaster" Target="handoutMasters/handout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1A742-99F8-0841-800C-D35C6FC7A123}" type="datetimeFigureOut">
              <a:rPr lang="en-US" smtClean="0"/>
              <a:t>4/24/17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D30A1-8C26-7043-8DE9-27F74FE7D4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36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63F87-30B0-2649-AF3D-005F29545A08}" type="datetimeFigureOut">
              <a:rPr lang="en-US" smtClean="0"/>
              <a:t>4/24/17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F06FD5-8B68-244D-B1E0-8204C363CE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821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500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319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968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haklee_Watercolor_16x9_blu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57209" y="1597821"/>
            <a:ext cx="5038399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3811" y="2709896"/>
            <a:ext cx="5031797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  <a:latin typeface="+mj-lt"/>
                <a:cs typeface="Century Gothic"/>
              </a:defRPr>
            </a:lvl1pPr>
            <a:lvl2pPr marL="4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796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537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02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150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60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551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28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81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537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474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7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279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4492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Shaklee_Watercolor_16x9_blu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01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57209" y="1597821"/>
            <a:ext cx="5038399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>
                <a:solidFill>
                  <a:srgbClr val="FFFFFF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63811" y="2709896"/>
            <a:ext cx="5031797" cy="13144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FFFFFF"/>
                </a:solidFill>
                <a:latin typeface="+mj-lt"/>
                <a:cs typeface="Century Gothic"/>
              </a:defRPr>
            </a:lvl1pPr>
            <a:lvl2pPr marL="4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2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0840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741281"/>
      </p:ext>
    </p:extLst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16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137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745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794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423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69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09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5.xml"/><Relationship Id="rId14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lide25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53" y="508668"/>
            <a:ext cx="9450980" cy="398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03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3797C-B71C-49B1-87BB-F62C6A67453F}" type="datetimeFigureOut">
              <a:rPr lang="en-US" smtClean="0"/>
              <a:t>4/24/17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06A36-AC23-4516-8D99-4A7E380A1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9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7.png"/><Relationship Id="rId3" Type="http://schemas.openxmlformats.org/officeDocument/2006/relationships/hyperlink" Target="http://www.positiveintelligence.com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6.png"/><Relationship Id="rId3" Type="http://schemas.openxmlformats.org/officeDocument/2006/relationships/hyperlink" Target="http://www.iamworkingsmart.com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41.png"/><Relationship Id="rId3" Type="http://schemas.openxmlformats.org/officeDocument/2006/relationships/hyperlink" Target="http://www.iamworkingsmart.com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5" Type="http://schemas.openxmlformats.org/officeDocument/2006/relationships/image" Target="../media/image20.jpg"/><Relationship Id="rId6" Type="http://schemas.openxmlformats.org/officeDocument/2006/relationships/image" Target="../media/image21.jpg"/><Relationship Id="rId7" Type="http://schemas.openxmlformats.org/officeDocument/2006/relationships/image" Target="../media/image22.jpg"/><Relationship Id="rId8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00200" y="3105150"/>
            <a:ext cx="6019800" cy="158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 smtClean="0"/>
              <a:t>Shaklee </a:t>
            </a:r>
            <a:r>
              <a:rPr lang="en-US" sz="3200" dirty="0"/>
              <a:t>Global Conference 2017</a:t>
            </a:r>
          </a:p>
          <a:p>
            <a:r>
              <a:rPr lang="en-US" sz="3200" dirty="0"/>
              <a:t>August 9 -13, 2017 | Atlanta, </a:t>
            </a:r>
            <a:r>
              <a:rPr lang="en-US" sz="3200" dirty="0" smtClean="0"/>
              <a:t>GA</a:t>
            </a:r>
          </a:p>
          <a:p>
            <a:endParaRPr lang="en-US" sz="900" dirty="0" smtClean="0"/>
          </a:p>
          <a:p>
            <a:r>
              <a:rPr lang="en-US" sz="2400" dirty="0" smtClean="0"/>
              <a:t>Register and pay in monthly installments</a:t>
            </a:r>
            <a:endParaRPr lang="en-US" sz="2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" y="0"/>
            <a:ext cx="9144000" cy="30162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543800" y="432435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487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Objectives Spring 2017 </a:t>
            </a:r>
            <a:r>
              <a:rPr lang="mr-IN" sz="2400" dirty="0" smtClean="0"/>
              <a:t>–</a:t>
            </a:r>
            <a:r>
              <a:rPr lang="en-US" sz="2400" dirty="0" smtClean="0"/>
              <a:t>Keys to Coaching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	As we challenge ourselves this year to reach higher and think bigger, we want to learn the skills essential for developing a strong dynamic organization of leaders .</a:t>
            </a:r>
          </a:p>
          <a:p>
            <a:pPr marL="0" indent="0">
              <a:buNone/>
            </a:pPr>
            <a:r>
              <a:rPr lang="en-US" sz="2000" dirty="0" smtClean="0"/>
              <a:t>The 2 most critical skills are: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Identifying and ATTRACTING business partners --- Understanding the leaders we will want to become in order to attract well-qualified leaders.</a:t>
            </a:r>
          </a:p>
          <a:p>
            <a:pPr marL="0" indent="0">
              <a:buNone/>
            </a:pPr>
            <a:r>
              <a:rPr lang="en-US" sz="2000" dirty="0" smtClean="0"/>
              <a:t>2.    To learn how to coach, guide, and mentor  our teams to help them grow 	as people even as they grow their businesses.               barb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4184904"/>
            <a:ext cx="8398933" cy="707886"/>
          </a:xfrm>
          <a:prstGeom prst="rect">
            <a:avLst/>
          </a:prstGeom>
          <a:ln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r>
              <a:rPr lang="en-US" sz="2000" dirty="0" smtClean="0"/>
              <a:t>	So in this series on Keys to Coaching, we are making a study of people .. </a:t>
            </a:r>
            <a:r>
              <a:rPr lang="en-US" sz="2000" dirty="0"/>
              <a:t>s</a:t>
            </a:r>
            <a:r>
              <a:rPr lang="en-US" sz="2000" dirty="0" smtClean="0"/>
              <a:t>tarting with ourselves .. and Leadership .. and the art of Coaching.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28715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99" y="0"/>
            <a:ext cx="8043334" cy="1078177"/>
          </a:xfrm>
        </p:spPr>
        <p:txBody>
          <a:bodyPr>
            <a:normAutofit/>
          </a:bodyPr>
          <a:lstStyle/>
          <a:p>
            <a:r>
              <a:rPr lang="en-US" sz="2800" dirty="0" smtClean="0"/>
              <a:t>Objectives Session #5 </a:t>
            </a:r>
            <a:r>
              <a:rPr lang="mr-IN" sz="2800" dirty="0" smtClean="0"/>
              <a:t>–</a:t>
            </a:r>
            <a:r>
              <a:rPr lang="en-US" sz="2800" dirty="0" smtClean="0"/>
              <a:t> Self </a:t>
            </a:r>
            <a:r>
              <a:rPr lang="en-US" sz="2800" dirty="0"/>
              <a:t>-</a:t>
            </a:r>
            <a:r>
              <a:rPr lang="en-US" sz="2800" dirty="0" smtClean="0"/>
              <a:t> Defeating Behaviors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8132" y="4504267"/>
            <a:ext cx="812801" cy="4159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barb.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355599" y="1069996"/>
            <a:ext cx="8144934" cy="313932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/>
              <a:t>Today we are going to tackle a difficult subject ---  habits of thinking ... and behavior .. that may not be serving us well </a:t>
            </a:r>
            <a:r>
              <a:rPr lang="mr-IN" sz="2000" dirty="0" smtClean="0"/>
              <a:t>…</a:t>
            </a:r>
            <a:r>
              <a:rPr lang="en-US" sz="2000" dirty="0" smtClean="0"/>
              <a:t>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We decided to share insights into self-defeating behaviors through the personal stories of  several Shaklee leaders.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Recognizing them within ourselves will help us grow </a:t>
            </a:r>
            <a:r>
              <a:rPr lang="mr-IN" sz="2000" dirty="0" smtClean="0"/>
              <a:t>…</a:t>
            </a:r>
            <a:r>
              <a:rPr lang="en-US" sz="2000" dirty="0" smtClean="0"/>
              <a:t> and improve our ability to connect with others.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And we’ll consider some new perspectives  .. New ways of viewing the world .. and others  -- with less criticism </a:t>
            </a:r>
            <a:r>
              <a:rPr lang="mr-IN" sz="2000" dirty="0" smtClean="0"/>
              <a:t>…</a:t>
            </a:r>
            <a:r>
              <a:rPr lang="en-US" sz="2000" dirty="0" smtClean="0"/>
              <a:t> and more understanding.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And when we are through .. We will be IRRESISTABLE ! </a:t>
            </a:r>
            <a:r>
              <a:rPr lang="en-US" sz="2000" dirty="0" smtClean="0">
                <a:sym typeface="Wingdings"/>
              </a:rPr>
              <a:t></a:t>
            </a:r>
            <a:endParaRPr lang="en-US" sz="2000" dirty="0" smtClean="0"/>
          </a:p>
          <a:p>
            <a:pPr marL="342900" indent="-342900">
              <a:buFont typeface="Arial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0671" y="3589866"/>
            <a:ext cx="2552397" cy="155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992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Classic Self- Defeating Behavior Types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063229"/>
            <a:ext cx="3115734" cy="381145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Perfectionist </a:t>
            </a:r>
          </a:p>
          <a:p>
            <a:pPr marL="0" indent="0">
              <a:buNone/>
            </a:pPr>
            <a:r>
              <a:rPr lang="en-US" sz="2400" dirty="0" smtClean="0"/>
              <a:t>People Pleaser</a:t>
            </a:r>
          </a:p>
          <a:p>
            <a:pPr marL="0" indent="0">
              <a:buNone/>
            </a:pPr>
            <a:r>
              <a:rPr lang="en-US" sz="2400" dirty="0" smtClean="0"/>
              <a:t>Martyr</a:t>
            </a:r>
          </a:p>
          <a:p>
            <a:pPr marL="0" indent="0">
              <a:buNone/>
            </a:pPr>
            <a:r>
              <a:rPr lang="en-US" sz="2400" dirty="0" smtClean="0"/>
              <a:t>Controller</a:t>
            </a:r>
          </a:p>
          <a:p>
            <a:pPr marL="0" indent="0">
              <a:buNone/>
            </a:pPr>
            <a:r>
              <a:rPr lang="en-US" sz="2400" dirty="0" smtClean="0"/>
              <a:t>Hyper-Vigilant/Worrier</a:t>
            </a:r>
          </a:p>
          <a:p>
            <a:pPr marL="0" indent="0">
              <a:buNone/>
            </a:pPr>
            <a:r>
              <a:rPr lang="en-US" sz="2400" dirty="0"/>
              <a:t>Tap </a:t>
            </a:r>
            <a:r>
              <a:rPr lang="en-US" sz="2400" dirty="0" smtClean="0"/>
              <a:t>Dancer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Over-Achiever</a:t>
            </a:r>
          </a:p>
          <a:p>
            <a:pPr marL="0" indent="0">
              <a:buNone/>
            </a:pPr>
            <a:r>
              <a:rPr lang="en-US" sz="2400" dirty="0"/>
              <a:t>Caretaker</a:t>
            </a:r>
          </a:p>
          <a:p>
            <a:pPr marL="0" indent="0">
              <a:buNone/>
            </a:pPr>
            <a:r>
              <a:rPr lang="en-US" sz="2400" dirty="0"/>
              <a:t>Rescuer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2912535" y="927762"/>
            <a:ext cx="6062131" cy="69753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There are  admirable qualities to each behavior.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2743202" y="1405158"/>
            <a:ext cx="6062131" cy="1015663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 smtClean="0"/>
              <a:t>We </a:t>
            </a:r>
            <a:r>
              <a:rPr lang="en-US" sz="2000" dirty="0"/>
              <a:t>want our brain surgeons to be perfectionists ! 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We </a:t>
            </a:r>
            <a:r>
              <a:rPr lang="en-US" sz="2000" dirty="0"/>
              <a:t>want our </a:t>
            </a:r>
            <a:r>
              <a:rPr lang="en-US" sz="2000" dirty="0" err="1"/>
              <a:t>pre-schoolers</a:t>
            </a:r>
            <a:r>
              <a:rPr lang="en-US" sz="2000" dirty="0"/>
              <a:t> in the hands of </a:t>
            </a:r>
            <a:r>
              <a:rPr lang="en-US" sz="2000" dirty="0" smtClean="0"/>
              <a:t>caretakers</a:t>
            </a:r>
            <a:endParaRPr lang="en-US" sz="2000" dirty="0"/>
          </a:p>
          <a:p>
            <a:pPr marL="285750" indent="-285750">
              <a:buFont typeface="Arial"/>
              <a:buChar char="•"/>
            </a:pPr>
            <a:r>
              <a:rPr lang="en-US" sz="2000" dirty="0" smtClean="0"/>
              <a:t>And </a:t>
            </a:r>
            <a:r>
              <a:rPr lang="en-US" sz="2000" dirty="0"/>
              <a:t>our Air Traffic Controllers to be Hyper </a:t>
            </a:r>
            <a:r>
              <a:rPr lang="en-US" sz="2000" dirty="0" smtClean="0"/>
              <a:t>Vigilant.</a:t>
            </a:r>
            <a:endParaRPr lang="en-US" sz="2000" dirty="0"/>
          </a:p>
        </p:txBody>
      </p:sp>
      <p:sp>
        <p:nvSpPr>
          <p:cNvPr id="3" name="Rectangle 2"/>
          <p:cNvSpPr/>
          <p:nvPr/>
        </p:nvSpPr>
        <p:spPr>
          <a:xfrm>
            <a:off x="2912535" y="3335343"/>
            <a:ext cx="58927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But we are in the people business </a:t>
            </a:r>
            <a:r>
              <a:rPr lang="mr-IN" sz="2400" dirty="0" smtClean="0"/>
              <a:t>…</a:t>
            </a:r>
            <a:endParaRPr lang="en-US" sz="2400" dirty="0" smtClean="0"/>
          </a:p>
          <a:p>
            <a:r>
              <a:rPr lang="en-US" sz="2400" dirty="0" smtClean="0"/>
              <a:t> If </a:t>
            </a:r>
            <a:r>
              <a:rPr lang="en-US" sz="2400" dirty="0"/>
              <a:t>taken to the extreme, they can interfere with our relationship with </a:t>
            </a:r>
            <a:r>
              <a:rPr lang="en-US" sz="2400" dirty="0" smtClean="0"/>
              <a:t>others</a:t>
            </a:r>
            <a:r>
              <a:rPr lang="mr-IN" sz="2400" dirty="0" smtClean="0"/>
              <a:t>…</a:t>
            </a:r>
            <a:r>
              <a:rPr lang="en-US" sz="2400" dirty="0" smtClean="0"/>
              <a:t> and our ability to be successful.                Barb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49098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8532" y="0"/>
            <a:ext cx="9262533" cy="51435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Lisa’s Valuable Journey to Key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1113"/>
            <a:ext cx="8229600" cy="1932516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000" dirty="0"/>
              <a:t>Developed strong customer base and skills for sharing</a:t>
            </a:r>
          </a:p>
          <a:p>
            <a:r>
              <a:rPr lang="en-US" sz="2000" dirty="0"/>
              <a:t>When Roger arrived, she began inviting people to become part of the new vision for the company and start their own businesses.</a:t>
            </a:r>
          </a:p>
          <a:p>
            <a:r>
              <a:rPr lang="en-US" sz="2000" dirty="0"/>
              <a:t>In 3 years, her organization developed 15 Directors </a:t>
            </a:r>
            <a:r>
              <a:rPr lang="mr-IN" sz="2000" dirty="0"/>
              <a:t>…</a:t>
            </a:r>
            <a:r>
              <a:rPr lang="en-US" sz="2000" dirty="0"/>
              <a:t> qualified for 3 fabulous trips </a:t>
            </a:r>
            <a:r>
              <a:rPr lang="mr-IN" sz="2000" dirty="0"/>
              <a:t>…</a:t>
            </a:r>
            <a:r>
              <a:rPr lang="en-US" sz="2000" dirty="0"/>
              <a:t> including Atlantis, Mayan Riviera and KENYA !!!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9200" y="3235530"/>
            <a:ext cx="6908800" cy="80791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dirty="0"/>
              <a:t>THEN </a:t>
            </a:r>
            <a:r>
              <a:rPr lang="mr-IN" sz="2400" dirty="0"/>
              <a:t>–</a:t>
            </a:r>
            <a:r>
              <a:rPr lang="en-US" sz="2400" dirty="0"/>
              <a:t> 8 Directors reverted and her OV plummeted 					from 43,000 to 30,000 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4233334"/>
            <a:ext cx="8077200" cy="438581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dirty="0"/>
              <a:t>AND </a:t>
            </a:r>
            <a:r>
              <a:rPr lang="mr-IN" sz="2400" dirty="0"/>
              <a:t>–</a:t>
            </a:r>
            <a:r>
              <a:rPr lang="en-US" sz="2400" dirty="0"/>
              <a:t> It was the best thing that could have happened to me.</a:t>
            </a:r>
          </a:p>
        </p:txBody>
      </p:sp>
    </p:spTree>
    <p:extLst>
      <p:ext uri="{BB962C8B-B14F-4D97-AF65-F5344CB8AC3E}">
        <p14:creationId xmlns:p14="http://schemas.microsoft.com/office/powerpoint/2010/main" val="4202147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Lisa’s Story of Recognizing Self-Defeating Behavior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3" y="1441174"/>
            <a:ext cx="3217331" cy="10296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dirty="0"/>
              <a:t>Caused her to ask </a:t>
            </a:r>
            <a:r>
              <a:rPr lang="mr-IN" sz="2400" dirty="0"/>
              <a:t>…</a:t>
            </a:r>
            <a:r>
              <a:rPr lang="en-US" sz="2400" dirty="0"/>
              <a:t>.</a:t>
            </a:r>
          </a:p>
          <a:p>
            <a:pPr marL="0" indent="0">
              <a:buNone/>
            </a:pPr>
            <a:r>
              <a:rPr lang="en-US" sz="2400" dirty="0"/>
              <a:t>What kind of leader am I?</a:t>
            </a:r>
          </a:p>
          <a:p>
            <a:pPr marL="0" indent="0">
              <a:buNone/>
            </a:pPr>
            <a:r>
              <a:rPr lang="en-US" sz="2400" dirty="0"/>
              <a:t>What am I missing?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3998383" y="1063230"/>
            <a:ext cx="4806951" cy="1546577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2400" dirty="0"/>
              <a:t>She had to stop the flurry of activity and learn </a:t>
            </a:r>
            <a:r>
              <a:rPr lang="mr-IN" sz="2400" dirty="0"/>
              <a:t>…</a:t>
            </a:r>
            <a:endParaRPr lang="en-US" sz="2400" dirty="0"/>
          </a:p>
          <a:p>
            <a:pPr algn="ctr"/>
            <a:r>
              <a:rPr lang="en-US" sz="2400" dirty="0"/>
              <a:t>How to become the leader she was destined to become.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3" y="2976625"/>
            <a:ext cx="8094131" cy="14235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800" dirty="0"/>
              <a:t>Discovered she was a People Pleaser</a:t>
            </a:r>
            <a:r>
              <a:rPr lang="mr-IN" sz="2800" dirty="0"/>
              <a:t>…</a:t>
            </a:r>
            <a:endParaRPr lang="en-US" sz="2800" dirty="0"/>
          </a:p>
          <a:p>
            <a:pPr marL="342892" indent="-342892">
              <a:buFont typeface="Arial"/>
              <a:buChar char="•"/>
            </a:pPr>
            <a:r>
              <a:rPr lang="en-US" sz="2000" dirty="0"/>
              <a:t>Doing everything for everybody </a:t>
            </a:r>
            <a:r>
              <a:rPr lang="mr-IN" sz="2000" dirty="0"/>
              <a:t>…</a:t>
            </a:r>
            <a:r>
              <a:rPr lang="en-US" sz="2000" dirty="0"/>
              <a:t> even when they were capable of doing for themselves </a:t>
            </a:r>
            <a:r>
              <a:rPr lang="mr-IN" sz="2000" dirty="0"/>
              <a:t>…</a:t>
            </a:r>
            <a:endParaRPr lang="en-US" sz="2000" dirty="0"/>
          </a:p>
          <a:p>
            <a:pPr marL="342892" indent="-342892">
              <a:buFont typeface="Arial"/>
              <a:buChar char="•"/>
            </a:pPr>
            <a:r>
              <a:rPr lang="en-US" sz="2000" dirty="0"/>
              <a:t>Causing people to feel like VICTIMS  rather than EMPOWERING LEADERS</a:t>
            </a:r>
          </a:p>
        </p:txBody>
      </p:sp>
    </p:spTree>
    <p:extLst>
      <p:ext uri="{BB962C8B-B14F-4D97-AF65-F5344CB8AC3E}">
        <p14:creationId xmlns:p14="http://schemas.microsoft.com/office/powerpoint/2010/main" val="188628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875" y="308113"/>
            <a:ext cx="8218968" cy="1419087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I recognized that I needed to change as a Leader….I needed to learn how to be a real Leader….</a:t>
            </a:r>
            <a:br>
              <a:rPr lang="en-US" sz="3200" dirty="0"/>
            </a:br>
            <a:r>
              <a:rPr lang="en-US" sz="3200" dirty="0"/>
              <a:t> Learn How to Empower </a:t>
            </a:r>
            <a:r>
              <a:rPr lang="mr-IN" sz="3200" dirty="0"/>
              <a:t>…</a:t>
            </a:r>
            <a:r>
              <a:rPr lang="en-US" sz="3200" dirty="0"/>
              <a:t>.. not Enable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2466754"/>
            <a:ext cx="5249333" cy="2491316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000" dirty="0"/>
              <a:t>Jim </a:t>
            </a:r>
            <a:r>
              <a:rPr lang="en-US" sz="2000" dirty="0" err="1"/>
              <a:t>Rohn</a:t>
            </a:r>
            <a:r>
              <a:rPr lang="en-US" sz="2000" dirty="0"/>
              <a:t> </a:t>
            </a:r>
            <a:r>
              <a:rPr lang="mr-IN" sz="2000" dirty="0"/>
              <a:t>–</a:t>
            </a:r>
            <a:endParaRPr lang="en-US" sz="2000" dirty="0"/>
          </a:p>
          <a:p>
            <a:pPr marL="0" indent="0">
              <a:buNone/>
            </a:pPr>
            <a:r>
              <a:rPr lang="en-US" sz="2800" dirty="0"/>
              <a:t>Don’t wish for things to be easier.</a:t>
            </a:r>
          </a:p>
          <a:p>
            <a:pPr marL="0" indent="0">
              <a:buNone/>
            </a:pPr>
            <a:r>
              <a:rPr lang="en-US" sz="2800" dirty="0"/>
              <a:t>Wish for you to be better.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In order for things to change….you must change.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0874" y="2466753"/>
            <a:ext cx="2849526" cy="1792606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800" dirty="0"/>
              <a:t>When the student is ready </a:t>
            </a:r>
            <a:r>
              <a:rPr lang="mr-IN" sz="2800" dirty="0"/>
              <a:t>…</a:t>
            </a:r>
            <a:endParaRPr lang="en-US" sz="2800" dirty="0"/>
          </a:p>
          <a:p>
            <a:pPr algn="ctr"/>
            <a:r>
              <a:rPr lang="en-US" sz="2800" dirty="0"/>
              <a:t>The teacher appears.</a:t>
            </a:r>
          </a:p>
        </p:txBody>
      </p:sp>
    </p:spTree>
    <p:extLst>
      <p:ext uri="{BB962C8B-B14F-4D97-AF65-F5344CB8AC3E}">
        <p14:creationId xmlns:p14="http://schemas.microsoft.com/office/powerpoint/2010/main" val="583565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242" y="205979"/>
            <a:ext cx="8482025" cy="2749872"/>
          </a:xfrm>
        </p:spPr>
        <p:txBody>
          <a:bodyPr>
            <a:normAutofit fontScale="90000"/>
          </a:bodyPr>
          <a:lstStyle/>
          <a:p>
            <a:pPr algn="l"/>
            <a:r>
              <a:rPr lang="en-US" sz="2400" u="sng" dirty="0"/>
              <a:t>Positive Intelligence Test</a:t>
            </a:r>
            <a:r>
              <a:rPr lang="en-US" sz="2400" i="1" dirty="0"/>
              <a:t>	 by </a:t>
            </a:r>
            <a:r>
              <a:rPr lang="en-US" sz="2400" i="1" dirty="0" err="1"/>
              <a:t>Shirzad</a:t>
            </a:r>
            <a:r>
              <a:rPr lang="en-US" sz="2400" i="1" dirty="0"/>
              <a:t> </a:t>
            </a:r>
            <a:r>
              <a:rPr lang="en-US" sz="2400" i="1" dirty="0" err="1"/>
              <a:t>Chamine</a:t>
            </a:r>
            <a:r>
              <a:rPr lang="en-US" sz="2400" u="sng" dirty="0"/>
              <a:t/>
            </a:r>
            <a:br>
              <a:rPr lang="en-US" sz="2400" u="sng" dirty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Your mind is your best friend, but it is also your worst enemy, </a:t>
            </a:r>
            <a:br>
              <a:rPr lang="en-US" sz="2000" dirty="0"/>
            </a:br>
            <a:r>
              <a:rPr lang="en-US" sz="2000" dirty="0"/>
              <a:t>involved in self-sabotage.  </a:t>
            </a:r>
            <a:r>
              <a:rPr lang="en-US" sz="2000" dirty="0"/>
              <a:t>Your self-sabotage is caused by “Saboteurs” in your mind.  </a:t>
            </a:r>
            <a:br>
              <a:rPr lang="en-US" sz="2000" dirty="0"/>
            </a:br>
            <a:r>
              <a:rPr lang="en-US" sz="2000" dirty="0" smtClean="0"/>
              <a:t>	These</a:t>
            </a:r>
            <a:r>
              <a:rPr lang="en-US" sz="2000" dirty="0"/>
              <a:t> Saboteurs are your internal enemies.  They are a set of automatic and habitual mind patterns, each with its own voice, beliefs, and </a:t>
            </a:r>
            <a:r>
              <a:rPr lang="en-US" sz="2000" dirty="0" smtClean="0"/>
              <a:t>assumptions</a:t>
            </a:r>
            <a:r>
              <a:rPr lang="en-US" sz="2000" dirty="0"/>
              <a:t> that work against your best interest.  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242" y="2594345"/>
            <a:ext cx="8346558" cy="2371061"/>
          </a:xfrm>
        </p:spPr>
        <p:txBody>
          <a:bodyPr>
            <a:normAutofit/>
          </a:bodyPr>
          <a:lstStyle/>
          <a:p>
            <a:r>
              <a:rPr lang="en-US" sz="1700" dirty="0"/>
              <a:t>Saboteurs are a universal phenomenon. The question is not whether you have them, but which ones you have, and how strong they are. </a:t>
            </a:r>
          </a:p>
          <a:p>
            <a:r>
              <a:rPr lang="en-US" sz="1700" dirty="0"/>
              <a:t>They start off as our guardians to help us survive the real and imagined threats to our physical and emotional survival as children.  </a:t>
            </a:r>
            <a:r>
              <a:rPr lang="en-US" sz="1700" dirty="0"/>
              <a:t>By the time we are adults, these Saboteurs </a:t>
            </a:r>
            <a:r>
              <a:rPr lang="en-US" sz="1700" dirty="0" smtClean="0"/>
              <a:t>	are</a:t>
            </a:r>
            <a:r>
              <a:rPr lang="en-US" sz="1700" dirty="0"/>
              <a:t> </a:t>
            </a:r>
            <a:r>
              <a:rPr lang="en-US" sz="1700" dirty="0" smtClean="0"/>
              <a:t>no</a:t>
            </a:r>
            <a:r>
              <a:rPr lang="en-US" sz="1700" dirty="0"/>
              <a:t> longer needed, but they have become invisible inhabitants of our mind.    </a:t>
            </a:r>
          </a:p>
          <a:p>
            <a:pPr marL="0" indent="0">
              <a:buNone/>
            </a:pPr>
            <a:r>
              <a:rPr lang="en-US" sz="1700" dirty="0"/>
              <a:t>        </a:t>
            </a:r>
            <a:r>
              <a:rPr lang="en-US" sz="1700" dirty="0" smtClean="0"/>
              <a:t>	They</a:t>
            </a:r>
            <a:r>
              <a:rPr lang="en-US" sz="1700" dirty="0"/>
              <a:t> form the lens through which we see and react to the </a:t>
            </a:r>
            <a:r>
              <a:rPr lang="en-US" sz="1700" dirty="0" smtClean="0"/>
              <a:t>world.</a:t>
            </a:r>
          </a:p>
          <a:p>
            <a:pPr marL="0" indent="0">
              <a:buNone/>
            </a:pPr>
            <a:r>
              <a:rPr lang="en-US" sz="1700" dirty="0"/>
              <a:t>	</a:t>
            </a:r>
            <a:r>
              <a:rPr lang="en-US" sz="1700" dirty="0" smtClean="0"/>
              <a:t> </a:t>
            </a:r>
            <a:r>
              <a:rPr lang="en-US" sz="1600" dirty="0" smtClean="0"/>
              <a:t>Copyright</a:t>
            </a:r>
            <a:r>
              <a:rPr lang="en-US" sz="1600" dirty="0"/>
              <a:t> 2012-2013 </a:t>
            </a:r>
            <a:r>
              <a:rPr lang="en-US" sz="1600" dirty="0" err="1"/>
              <a:t>Shirzad</a:t>
            </a:r>
            <a:r>
              <a:rPr lang="en-US" sz="1600" dirty="0"/>
              <a:t> </a:t>
            </a:r>
            <a:r>
              <a:rPr lang="en-US" sz="1600" dirty="0" err="1"/>
              <a:t>Chamine</a:t>
            </a:r>
            <a:r>
              <a:rPr lang="en-US" sz="1600" dirty="0"/>
              <a:t> and Positive Intelligence Inc 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459181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91068" y="408862"/>
            <a:ext cx="8500532" cy="428578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1600" b="1" dirty="0"/>
              <a:t> Saboteurs  make  sense once you realize that </a:t>
            </a:r>
            <a:r>
              <a:rPr lang="en-US" sz="1600" b="1" dirty="0" smtClean="0"/>
              <a:t>the</a:t>
            </a:r>
            <a:r>
              <a:rPr lang="en-US" sz="1600" b="1" dirty="0"/>
              <a:t> primary objective of the first </a:t>
            </a:r>
            <a:r>
              <a:rPr lang="en-US" sz="1600" b="1" dirty="0" smtClean="0"/>
              <a:t>15 - 20</a:t>
            </a:r>
            <a:r>
              <a:rPr lang="en-US" sz="1600" b="1" dirty="0"/>
              <a:t> years of life is to survive long enough to </a:t>
            </a:r>
            <a:r>
              <a:rPr lang="en-US" sz="1600" b="1" dirty="0" smtClean="0"/>
              <a:t>pass</a:t>
            </a:r>
            <a:r>
              <a:rPr lang="en-US" sz="1600" b="1" dirty="0"/>
              <a:t> on your genes.  </a:t>
            </a:r>
          </a:p>
          <a:p>
            <a:endParaRPr lang="en-US" sz="900" b="1" dirty="0"/>
          </a:p>
          <a:p>
            <a:r>
              <a:rPr lang="en-US" sz="1600" dirty="0"/>
              <a:t>For example, the Judge </a:t>
            </a:r>
            <a:r>
              <a:rPr lang="en-US" sz="1600" dirty="0" smtClean="0"/>
              <a:t>Saboteur might</a:t>
            </a:r>
            <a:r>
              <a:rPr lang="en-US" sz="1600" dirty="0"/>
              <a:t> </a:t>
            </a:r>
            <a:r>
              <a:rPr lang="en-US" sz="1600" dirty="0" smtClean="0"/>
              <a:t>notice</a:t>
            </a:r>
            <a:r>
              <a:rPr lang="en-US" sz="1600" dirty="0"/>
              <a:t> and </a:t>
            </a:r>
            <a:r>
              <a:rPr lang="en-US" sz="1600" dirty="0" smtClean="0"/>
              <a:t>exaggerate the negative.</a:t>
            </a:r>
            <a:r>
              <a:rPr lang="en-US" sz="1600" dirty="0"/>
              <a:t>  </a:t>
            </a:r>
            <a:r>
              <a:rPr lang="en-US" sz="1600" dirty="0" smtClean="0"/>
              <a:t>This</a:t>
            </a:r>
            <a:r>
              <a:rPr lang="en-US" sz="1600" dirty="0"/>
              <a:t> is a critical evolutionary design for our ancestors to have survived the </a:t>
            </a:r>
          </a:p>
          <a:p>
            <a:r>
              <a:rPr lang="en-US" sz="1600" dirty="0"/>
              <a:t>dangers of the jungle, when the tree leaves started shaking, the early human who assumed the worst and ran was the one who survived and passed his genes.  </a:t>
            </a:r>
          </a:p>
          <a:p>
            <a:r>
              <a:rPr lang="en-US" sz="1600" dirty="0" smtClean="0"/>
              <a:t>	The</a:t>
            </a:r>
            <a:r>
              <a:rPr lang="en-US" sz="1600" dirty="0"/>
              <a:t> one who waited to gather full and unbiased information before taking action was </a:t>
            </a:r>
          </a:p>
          <a:p>
            <a:r>
              <a:rPr lang="en-US" sz="1600" dirty="0"/>
              <a:t>eventually eaten by the tiger.</a:t>
            </a:r>
          </a:p>
          <a:p>
            <a:endParaRPr lang="en-US" sz="900" dirty="0"/>
          </a:p>
          <a:p>
            <a:r>
              <a:rPr lang="en-US" sz="1600" dirty="0"/>
              <a:t>For the human child survival has a component beyond physical survival</a:t>
            </a:r>
            <a:r>
              <a:rPr lang="en-US" sz="1600" dirty="0" smtClean="0"/>
              <a:t>.		</a:t>
            </a:r>
            <a:r>
              <a:rPr lang="en-US" sz="1600" dirty="0"/>
              <a:t>  We also need to </a:t>
            </a:r>
            <a:r>
              <a:rPr lang="en-US" sz="1600" dirty="0" smtClean="0"/>
              <a:t>survive</a:t>
            </a:r>
            <a:r>
              <a:rPr lang="en-US" sz="1600" dirty="0"/>
              <a:t> emotionally.  </a:t>
            </a:r>
            <a:r>
              <a:rPr lang="en-US" sz="1600" b="1" dirty="0"/>
              <a:t>The human brain is wired to pay close attention to our environment in our early years and </a:t>
            </a:r>
            <a:r>
              <a:rPr lang="en-US" sz="1600" b="1" dirty="0" smtClean="0"/>
              <a:t>	adjust</a:t>
            </a:r>
            <a:r>
              <a:rPr lang="en-US" sz="1600" b="1" dirty="0"/>
              <a:t> accordingly so we can bear the emotional strains we encounter</a:t>
            </a:r>
          </a:p>
          <a:p>
            <a:r>
              <a:rPr lang="en-US" sz="1600" b="1" dirty="0"/>
              <a:t> </a:t>
            </a:r>
            <a:r>
              <a:rPr lang="en-US" sz="1600" b="1" dirty="0" smtClean="0"/>
              <a:t>	and</a:t>
            </a:r>
            <a:r>
              <a:rPr lang="en-US" sz="1600" b="1" dirty="0"/>
              <a:t> make it into reproductive adulthood.</a:t>
            </a:r>
          </a:p>
          <a:p>
            <a:endParaRPr lang="en-US" sz="1600" b="1" dirty="0"/>
          </a:p>
          <a:p>
            <a:r>
              <a:rPr lang="en-US" sz="1600" dirty="0"/>
              <a:t>Even if you didn't have a difficult childhood, life still presented many challenges that your </a:t>
            </a:r>
          </a:p>
          <a:p>
            <a:r>
              <a:rPr lang="en-US" sz="1600" dirty="0"/>
              <a:t>Saboteurs were initially developed to handle. </a:t>
            </a:r>
            <a:r>
              <a:rPr lang="en-US" sz="1600" dirty="0" smtClean="0"/>
              <a:t>   </a:t>
            </a:r>
            <a:r>
              <a:rPr lang="en-US" sz="1100" dirty="0" smtClean="0"/>
              <a:t>Copyright</a:t>
            </a:r>
            <a:r>
              <a:rPr lang="en-US" sz="1100" dirty="0"/>
              <a:t> 2012-2013 </a:t>
            </a:r>
            <a:r>
              <a:rPr lang="en-US" sz="1100" dirty="0" err="1"/>
              <a:t>Shirzad</a:t>
            </a:r>
            <a:r>
              <a:rPr lang="en-US" sz="1100" dirty="0"/>
              <a:t> </a:t>
            </a:r>
            <a:r>
              <a:rPr lang="en-US" sz="1100" dirty="0" err="1"/>
              <a:t>Chamine</a:t>
            </a:r>
            <a:r>
              <a:rPr lang="en-US" sz="1100" dirty="0"/>
              <a:t> and Positive Intelligence Inc</a:t>
            </a:r>
          </a:p>
        </p:txBody>
      </p:sp>
    </p:spTree>
    <p:extLst>
      <p:ext uri="{BB962C8B-B14F-4D97-AF65-F5344CB8AC3E}">
        <p14:creationId xmlns:p14="http://schemas.microsoft.com/office/powerpoint/2010/main" val="2930305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867" y="205979"/>
            <a:ext cx="8601960" cy="857250"/>
          </a:xfrm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/>
              <a:t>Self-Defeating Behaviors Usually Stem From our Childhood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868" y="1063230"/>
            <a:ext cx="8229600" cy="1966382"/>
          </a:xfrm>
        </p:spPr>
        <p:txBody>
          <a:bodyPr>
            <a:normAutofit/>
          </a:bodyPr>
          <a:lstStyle/>
          <a:p>
            <a:r>
              <a:rPr lang="en-US" sz="2000" dirty="0"/>
              <a:t>Human beings seek love, acceptance and approval. </a:t>
            </a:r>
          </a:p>
          <a:p>
            <a:r>
              <a:rPr lang="en-US" sz="2000" dirty="0"/>
              <a:t>When we don’t get it </a:t>
            </a:r>
            <a:r>
              <a:rPr lang="mr-IN" sz="2000" dirty="0"/>
              <a:t>…</a:t>
            </a:r>
            <a:r>
              <a:rPr lang="en-US" sz="2000" dirty="0"/>
              <a:t> we can develop behaviors .. like caretaking, rescuing, people pleasing, controlling, perfectionism, etc. </a:t>
            </a:r>
          </a:p>
          <a:p>
            <a:r>
              <a:rPr lang="en-US" sz="2000" dirty="0"/>
              <a:t>They may help us survive as children.. </a:t>
            </a:r>
            <a:r>
              <a:rPr lang="en-US" sz="2000" dirty="0"/>
              <a:t>But can lead to unhealthy relationships as adults. </a:t>
            </a:r>
            <a:r>
              <a:rPr lang="en-US" sz="2000" dirty="0" smtClean="0"/>
              <a:t>					</a:t>
            </a:r>
            <a:r>
              <a:rPr lang="en-US" sz="2000" dirty="0" err="1" smtClean="0"/>
              <a:t>lisa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8150" y="3045274"/>
            <a:ext cx="2701678" cy="18653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121" y="3125973"/>
            <a:ext cx="5826642" cy="166988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400" b="1" dirty="0"/>
              <a:t>Results of People  Pleasing </a:t>
            </a:r>
            <a:r>
              <a:rPr lang="mr-IN" sz="2400" b="1" dirty="0"/>
              <a:t>…</a:t>
            </a:r>
            <a:endParaRPr lang="en-US" sz="2400" b="1" dirty="0"/>
          </a:p>
          <a:p>
            <a:pPr marL="342892" indent="-342892">
              <a:buFont typeface="Arial"/>
              <a:buChar char="•"/>
            </a:pPr>
            <a:r>
              <a:rPr lang="en-US" sz="2000" dirty="0"/>
              <a:t>You burn out </a:t>
            </a:r>
          </a:p>
          <a:p>
            <a:pPr marL="342892" indent="-342892">
              <a:buFont typeface="Arial"/>
              <a:buChar char="•"/>
            </a:pPr>
            <a:r>
              <a:rPr lang="en-US" sz="2000" dirty="0"/>
              <a:t>Resentment and Frustration are common.</a:t>
            </a:r>
          </a:p>
          <a:p>
            <a:pPr marL="342892" indent="-342892">
              <a:buFont typeface="Arial"/>
              <a:buChar char="•"/>
            </a:pPr>
            <a:r>
              <a:rPr lang="en-US" sz="2000" dirty="0"/>
              <a:t>And even if you don’t do all that you possibly can</a:t>
            </a:r>
            <a:r>
              <a:rPr lang="mr-IN" sz="2000" dirty="0"/>
              <a:t>…</a:t>
            </a:r>
            <a:r>
              <a:rPr lang="en-US" sz="2000" dirty="0"/>
              <a:t> can feel guilty that you didn’t do more! </a:t>
            </a:r>
          </a:p>
        </p:txBody>
      </p:sp>
    </p:spTree>
    <p:extLst>
      <p:ext uri="{BB962C8B-B14F-4D97-AF65-F5344CB8AC3E}">
        <p14:creationId xmlns:p14="http://schemas.microsoft.com/office/powerpoint/2010/main" val="2061155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386" y="205979"/>
            <a:ext cx="8495414" cy="1368821"/>
          </a:xfrm>
        </p:spPr>
        <p:txBody>
          <a:bodyPr>
            <a:normAutofit/>
          </a:bodyPr>
          <a:lstStyle/>
          <a:p>
            <a:r>
              <a:rPr lang="en-US" sz="2800" dirty="0"/>
              <a:t>The People Pleaser </a:t>
            </a:r>
            <a:r>
              <a:rPr lang="mr-IN" sz="2800" dirty="0"/>
              <a:t>–</a:t>
            </a:r>
            <a:r>
              <a:rPr lang="en-US" sz="2800" dirty="0"/>
              <a:t> </a:t>
            </a:r>
            <a:r>
              <a:rPr lang="en-US" sz="2400" dirty="0"/>
              <a:t>tries to gain acceptance by helping, pleasing, rescuing or flattering others .. to the point that they lose sight of their own needs and become resentful as a result.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867" y="2082800"/>
            <a:ext cx="5791200" cy="3060699"/>
          </a:xfrm>
        </p:spPr>
        <p:txBody>
          <a:bodyPr>
            <a:normAutofit fontScale="92500"/>
          </a:bodyPr>
          <a:lstStyle/>
          <a:p>
            <a:r>
              <a:rPr lang="en-US" sz="2000" dirty="0" smtClean="0"/>
              <a:t>Strong </a:t>
            </a:r>
            <a:r>
              <a:rPr lang="en-US" sz="2000" dirty="0"/>
              <a:t>need to be liked. </a:t>
            </a:r>
            <a:r>
              <a:rPr lang="en-US" sz="2000" dirty="0"/>
              <a:t>. Huge fear of being disliked</a:t>
            </a:r>
          </a:p>
          <a:p>
            <a:r>
              <a:rPr lang="en-US" sz="2000" dirty="0"/>
              <a:t>Looks for reassurance and affirmation that the are accepted and good enough</a:t>
            </a:r>
          </a:p>
          <a:p>
            <a:r>
              <a:rPr lang="en-US" sz="2000" dirty="0"/>
              <a:t>Difficulty expressing own needs openly and directly</a:t>
            </a:r>
            <a:r>
              <a:rPr lang="mr-IN" sz="2000" dirty="0"/>
              <a:t>…</a:t>
            </a:r>
            <a:r>
              <a:rPr lang="en-US" sz="2000" dirty="0"/>
              <a:t>especially if it cause conflict or hurt feelings</a:t>
            </a:r>
          </a:p>
          <a:p>
            <a:r>
              <a:rPr lang="en-US" sz="2000" dirty="0"/>
              <a:t>Takes care of others and loses touch with own needs </a:t>
            </a:r>
          </a:p>
          <a:p>
            <a:pPr marL="0" indent="0">
              <a:buNone/>
            </a:pPr>
            <a:r>
              <a:rPr lang="en-US" sz="2000" dirty="0" err="1" smtClean="0"/>
              <a:t>lisa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                 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601" y="1574800"/>
            <a:ext cx="2810933" cy="339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70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3466" y="205979"/>
            <a:ext cx="5503333" cy="857250"/>
          </a:xfrm>
        </p:spPr>
        <p:txBody>
          <a:bodyPr>
            <a:normAutofit/>
          </a:bodyPr>
          <a:lstStyle/>
          <a:p>
            <a:r>
              <a:rPr lang="en-US" sz="3200" dirty="0"/>
              <a:t>Growing Green Promo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3183466" cy="51435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335867" y="1162553"/>
            <a:ext cx="5486400" cy="3394472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Shipping (up to $20) </a:t>
            </a:r>
          </a:p>
          <a:p>
            <a:r>
              <a:rPr lang="en-US" sz="2000" dirty="0"/>
              <a:t>Eligible on orders placed through </a:t>
            </a:r>
            <a:r>
              <a:rPr lang="en-US" sz="2000" dirty="0" err="1"/>
              <a:t>MyShaklee.com</a:t>
            </a:r>
            <a:r>
              <a:rPr lang="en-US" sz="2000" dirty="0"/>
              <a:t> and mobile. </a:t>
            </a:r>
          </a:p>
          <a:p>
            <a:r>
              <a:rPr lang="en-US" sz="2000" dirty="0"/>
              <a:t>Includes join orders on PWS. </a:t>
            </a:r>
          </a:p>
          <a:p>
            <a:r>
              <a:rPr lang="en-US" sz="2000" dirty="0"/>
              <a:t>Offer includes online </a:t>
            </a:r>
            <a:r>
              <a:rPr lang="en-US" sz="2000" dirty="0" err="1"/>
              <a:t>AutoShip</a:t>
            </a:r>
            <a:r>
              <a:rPr lang="en-US" sz="2000" dirty="0"/>
              <a:t> orders, including a new join order that begins as an </a:t>
            </a:r>
            <a:r>
              <a:rPr lang="en-US" sz="2000" dirty="0" err="1"/>
              <a:t>Autoship</a:t>
            </a:r>
            <a:r>
              <a:rPr lang="en-US" sz="2000" dirty="0"/>
              <a:t>.</a:t>
            </a:r>
          </a:p>
          <a:p>
            <a:r>
              <a:rPr lang="en-US" sz="2000" dirty="0"/>
              <a:t>This offer does not apply to orders placed through the Call Center or SBOSS7</a:t>
            </a:r>
          </a:p>
          <a:p>
            <a:r>
              <a:rPr lang="en-US" sz="2000" dirty="0"/>
              <a:t>All members, distributors and associates are eligible for this discount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260956" y="4502258"/>
            <a:ext cx="1309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9500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Francine’s Journey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2338916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000" dirty="0" smtClean="0"/>
              <a:t>Oldest in </a:t>
            </a:r>
            <a:r>
              <a:rPr lang="en-US" sz="2000" dirty="0" smtClean="0"/>
              <a:t>family</a:t>
            </a:r>
            <a:r>
              <a:rPr lang="mr-IN" sz="2000" dirty="0" smtClean="0"/>
              <a:t>…</a:t>
            </a:r>
            <a:r>
              <a:rPr lang="en-US" sz="2000" dirty="0" smtClean="0"/>
              <a:t> alcoholism, dysfunction.</a:t>
            </a:r>
          </a:p>
          <a:p>
            <a:r>
              <a:rPr lang="en-US" sz="2000" dirty="0" smtClean="0"/>
              <a:t>Developed  caretaking, rescuing, people pleasing, controlling behaviors</a:t>
            </a:r>
          </a:p>
          <a:p>
            <a:r>
              <a:rPr lang="en-US" sz="2000" dirty="0" smtClean="0"/>
              <a:t>People with those characteristics are often attracted to Shaklee .. They can save the world, save the planet, save the children, take care of their customers, etc.</a:t>
            </a:r>
          </a:p>
          <a:p>
            <a:r>
              <a:rPr lang="en-US" sz="2000" dirty="0" smtClean="0"/>
              <a:t>Built strong customer base 5400 and growing </a:t>
            </a:r>
          </a:p>
          <a:p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457200" y="3569553"/>
            <a:ext cx="8229600" cy="1477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dirty="0"/>
              <a:t>But now is assembling a team of leaders .. </a:t>
            </a:r>
            <a:endParaRPr lang="en-US" sz="2400" dirty="0" smtClean="0"/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Leaders aren’t looking to be “ rescued” or “taken care of”.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smtClean="0"/>
              <a:t>They are looking to be empowered to become better leaders.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169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Francine’s Plan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321733" y="1116253"/>
            <a:ext cx="8619068" cy="3616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b="1" dirty="0"/>
              <a:t>To make a study of leadership .. Even as I keep on building my business.</a:t>
            </a:r>
          </a:p>
          <a:p>
            <a:r>
              <a:rPr lang="en-US" sz="2000" b="1" dirty="0" smtClean="0"/>
              <a:t>•    Taking course </a:t>
            </a:r>
            <a:r>
              <a:rPr lang="en-US" sz="2000" b="1" dirty="0"/>
              <a:t>Clearing Your Path : Course to Unravel Your Inner Obstacles</a:t>
            </a:r>
          </a:p>
          <a:p>
            <a:r>
              <a:rPr lang="en-US" sz="2000" dirty="0" smtClean="0"/>
              <a:t>		--Be </a:t>
            </a:r>
            <a:r>
              <a:rPr lang="en-US" sz="2000" dirty="0"/>
              <a:t>clear on your core need</a:t>
            </a:r>
          </a:p>
          <a:p>
            <a:r>
              <a:rPr lang="en-US" sz="2000" dirty="0" smtClean="0"/>
              <a:t>		--Know </a:t>
            </a:r>
            <a:r>
              <a:rPr lang="en-US" sz="2000" dirty="0"/>
              <a:t>your </a:t>
            </a:r>
            <a:r>
              <a:rPr lang="en-US" sz="2000" dirty="0" smtClean="0"/>
              <a:t>saboteurs</a:t>
            </a:r>
          </a:p>
          <a:p>
            <a:endParaRPr lang="en-US" sz="900" dirty="0"/>
          </a:p>
          <a:p>
            <a:r>
              <a:rPr lang="en-US" sz="2000" dirty="0"/>
              <a:t>•</a:t>
            </a:r>
            <a:r>
              <a:rPr lang="en-US" sz="2000" b="1" dirty="0"/>
              <a:t>Books, podcasts, and activity and events to meet new people.</a:t>
            </a:r>
          </a:p>
          <a:p>
            <a:r>
              <a:rPr lang="en-US" sz="2000" dirty="0" smtClean="0"/>
              <a:t>	--Your </a:t>
            </a:r>
            <a:r>
              <a:rPr lang="en-US" sz="2000" dirty="0"/>
              <a:t>Beautiful Purpose by Susie Larson</a:t>
            </a:r>
          </a:p>
          <a:p>
            <a:r>
              <a:rPr lang="en-US" sz="2000" dirty="0" smtClean="0"/>
              <a:t>	--Start </a:t>
            </a:r>
            <a:r>
              <a:rPr lang="en-US" sz="2000" dirty="0"/>
              <a:t>With Why by Simon </a:t>
            </a:r>
            <a:r>
              <a:rPr lang="en-US" sz="2000" dirty="0" err="1"/>
              <a:t>Sinek</a:t>
            </a:r>
            <a:endParaRPr lang="en-US" sz="2000" dirty="0"/>
          </a:p>
          <a:p>
            <a:r>
              <a:rPr lang="en-US" sz="2000" dirty="0" smtClean="0"/>
              <a:t>	--The </a:t>
            </a:r>
            <a:r>
              <a:rPr lang="en-US" sz="2000" dirty="0"/>
              <a:t>Gifts of </a:t>
            </a:r>
            <a:r>
              <a:rPr lang="en-US" sz="2000" dirty="0" err="1"/>
              <a:t>Imprefection</a:t>
            </a:r>
            <a:r>
              <a:rPr lang="en-US" sz="2000" dirty="0"/>
              <a:t> by </a:t>
            </a:r>
            <a:r>
              <a:rPr lang="en-US" sz="2000" dirty="0" err="1"/>
              <a:t>Brene</a:t>
            </a:r>
            <a:r>
              <a:rPr lang="en-US" sz="2000" dirty="0"/>
              <a:t> Brown</a:t>
            </a:r>
          </a:p>
          <a:p>
            <a:r>
              <a:rPr lang="en-US" sz="2000" dirty="0" smtClean="0"/>
              <a:t>	--Podcasts</a:t>
            </a:r>
            <a:r>
              <a:rPr lang="en-US" sz="2000" dirty="0"/>
              <a:t>:  Eric </a:t>
            </a:r>
            <a:r>
              <a:rPr lang="en-US" sz="2000" dirty="0" err="1"/>
              <a:t>Worre</a:t>
            </a:r>
            <a:r>
              <a:rPr lang="en-US" sz="2000" dirty="0"/>
              <a:t>, Michael Hyatt</a:t>
            </a:r>
          </a:p>
          <a:p>
            <a:r>
              <a:rPr lang="en-US" sz="2000" dirty="0" smtClean="0"/>
              <a:t>	--Book </a:t>
            </a:r>
            <a:r>
              <a:rPr lang="en-US" sz="2000" dirty="0"/>
              <a:t>Study: started one (definitely out of comfort zone!)</a:t>
            </a:r>
          </a:p>
          <a:p>
            <a:r>
              <a:rPr lang="en-US" sz="2000" dirty="0" smtClean="0"/>
              <a:t>	--Accountability </a:t>
            </a:r>
            <a:r>
              <a:rPr lang="en-US" sz="2000" dirty="0"/>
              <a:t>Group (with people at a higher rank than me)</a:t>
            </a:r>
          </a:p>
        </p:txBody>
      </p:sp>
    </p:spTree>
    <p:extLst>
      <p:ext uri="{BB962C8B-B14F-4D97-AF65-F5344CB8AC3E}">
        <p14:creationId xmlns:p14="http://schemas.microsoft.com/office/powerpoint/2010/main" val="1876426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Angie </a:t>
            </a:r>
            <a:r>
              <a:rPr lang="mr-IN" sz="3200" dirty="0" smtClean="0"/>
              <a:t>–</a:t>
            </a:r>
            <a:r>
              <a:rPr lang="en-US" sz="3200" dirty="0" smtClean="0"/>
              <a:t> Identifying Perfectionist Tendencies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3" y="910829"/>
            <a:ext cx="8559799" cy="1866238"/>
          </a:xfrm>
          <a:solidFill>
            <a:schemeClr val="bg1"/>
          </a:solidFill>
          <a:ln>
            <a:noFill/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900" dirty="0"/>
          </a:p>
          <a:p>
            <a:r>
              <a:rPr lang="en-US" sz="2200" dirty="0" smtClean="0"/>
              <a:t>Punctual, methodical, detail-</a:t>
            </a:r>
            <a:r>
              <a:rPr lang="en-US" sz="2200" dirty="0" smtClean="0"/>
              <a:t>oriented, reliable, prepared</a:t>
            </a:r>
            <a:endParaRPr lang="en-US" sz="2200" dirty="0" smtClean="0"/>
          </a:p>
          <a:p>
            <a:r>
              <a:rPr lang="en-US" sz="2200" dirty="0"/>
              <a:t>H</a:t>
            </a:r>
            <a:r>
              <a:rPr lang="en-US" sz="2200" dirty="0" smtClean="0"/>
              <a:t>ave </a:t>
            </a:r>
            <a:r>
              <a:rPr lang="en-US" sz="2200" dirty="0" smtClean="0"/>
              <a:t>high standards and do tasks with great care</a:t>
            </a:r>
            <a:r>
              <a:rPr lang="mr-IN" sz="2200" dirty="0" smtClean="0"/>
              <a:t>…</a:t>
            </a:r>
            <a:r>
              <a:rPr lang="en-US" sz="2200" dirty="0" smtClean="0"/>
              <a:t> and always do them well</a:t>
            </a:r>
            <a:r>
              <a:rPr lang="en-US" sz="2200" dirty="0" smtClean="0"/>
              <a:t>.</a:t>
            </a:r>
            <a:endParaRPr lang="en-US" sz="2000" dirty="0"/>
          </a:p>
          <a:p>
            <a:pPr marL="0" indent="0">
              <a:buNone/>
            </a:pPr>
            <a:r>
              <a:rPr lang="en-US" sz="2000" dirty="0" err="1" smtClean="0"/>
              <a:t>angie</a:t>
            </a:r>
            <a:endParaRPr lang="en-US" sz="2000" dirty="0" smtClean="0"/>
          </a:p>
          <a:p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0267" y="2171336"/>
            <a:ext cx="4631265" cy="166829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3734415"/>
            <a:ext cx="7907867" cy="1015663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/>
              <a:t>Often critical of themselves and others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Can lead to being tense, irritable, opinionated, or sarcastic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Sensitive to criticism</a:t>
            </a:r>
          </a:p>
        </p:txBody>
      </p:sp>
    </p:spTree>
    <p:extLst>
      <p:ext uri="{BB962C8B-B14F-4D97-AF65-F5344CB8AC3E}">
        <p14:creationId xmlns:p14="http://schemas.microsoft.com/office/powerpoint/2010/main" val="117729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5384800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Angie’s Insights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254357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 smtClean="0"/>
              <a:t>Didn’t realize she had Perfectionist tendencies until she read the description.</a:t>
            </a:r>
          </a:p>
          <a:p>
            <a:pPr marL="0" indent="0">
              <a:buNone/>
            </a:pPr>
            <a:r>
              <a:rPr lang="en-US" sz="2000" dirty="0" smtClean="0"/>
              <a:t>4 areas to work on </a:t>
            </a:r>
            <a:r>
              <a:rPr lang="mr-IN" sz="2000" dirty="0" smtClean="0"/>
              <a:t>…</a:t>
            </a:r>
            <a:endParaRPr lang="en-US" sz="2000" dirty="0" smtClean="0"/>
          </a:p>
          <a:p>
            <a:pPr marL="0" indent="0">
              <a:buNone/>
            </a:pPr>
            <a:endParaRPr lang="en-US" sz="900" dirty="0" smtClean="0"/>
          </a:p>
          <a:p>
            <a:pPr marL="457200" indent="-457200">
              <a:buAutoNum type="arabicPeriod"/>
            </a:pPr>
            <a:r>
              <a:rPr lang="en-US" sz="2000" dirty="0" smtClean="0"/>
              <a:t>How to hold true to my values .. In parenting, diet and food choices, </a:t>
            </a:r>
            <a:r>
              <a:rPr lang="en-US" sz="2000" dirty="0" err="1" smtClean="0"/>
              <a:t>etc</a:t>
            </a:r>
            <a:r>
              <a:rPr lang="en-US" sz="2000" dirty="0" smtClean="0"/>
              <a:t> 	WITHOUT judging others .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Work to be more open-minded .. To perspectives that may be different.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Be willing to FAIL FORWARD   ( John Maxwell )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Let go of the fear of the consequences</a:t>
            </a:r>
          </a:p>
          <a:p>
            <a:pPr marL="457200" indent="-457200">
              <a:buAutoNum type="arabicPeriod"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3810000"/>
            <a:ext cx="7924799" cy="1077218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Seek first to understand</a:t>
            </a:r>
            <a:r>
              <a:rPr lang="mr-IN" sz="3200" dirty="0" smtClean="0"/>
              <a:t>…</a:t>
            </a:r>
            <a:endParaRPr lang="en-US" sz="3200" dirty="0" smtClean="0"/>
          </a:p>
          <a:p>
            <a:pPr algn="ctr"/>
            <a:r>
              <a:rPr lang="en-US" sz="3200" dirty="0" smtClean="0"/>
              <a:t>Before we seek to be understood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48634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70"/>
            <a:ext cx="9143999" cy="522732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667" y="319618"/>
            <a:ext cx="3115734" cy="3896782"/>
          </a:xfrm>
          <a:solidFill>
            <a:srgbClr val="FFFFFF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dirty="0" smtClean="0">
                <a:latin typeface="Bradley Hand Bold"/>
                <a:cs typeface="Bradley Hand Bold"/>
              </a:rPr>
              <a:t>Striving for excellence feels wonderful because you are trying your very best.</a:t>
            </a:r>
            <a:endParaRPr lang="en-US" sz="2400" dirty="0">
              <a:latin typeface="Bradley Hand Bold"/>
              <a:cs typeface="Bradley Hand Bold"/>
            </a:endParaRPr>
          </a:p>
          <a:p>
            <a:pPr marL="0" indent="0" algn="ctr">
              <a:buNone/>
            </a:pPr>
            <a:r>
              <a:rPr lang="en-US" sz="2400" dirty="0" smtClean="0">
                <a:latin typeface="Bradley Hand Bold"/>
                <a:cs typeface="Bradley Hand Bold"/>
              </a:rPr>
              <a:t>Perfectionism feels terrible because your work is somehow never quite good enough.</a:t>
            </a:r>
            <a:endParaRPr lang="en-US" sz="2400" dirty="0">
              <a:latin typeface="Bradley Hand Bold"/>
              <a:cs typeface="Bradley Hand Bold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41999" y="191593"/>
            <a:ext cx="3166534" cy="236988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Bradley Hand Bold"/>
                <a:cs typeface="Bradley Hand Bold"/>
              </a:rPr>
              <a:t>Perfectionism doesn’t make you feel perfect</a:t>
            </a:r>
            <a:r>
              <a:rPr lang="mr-IN" sz="2400" dirty="0" smtClean="0">
                <a:latin typeface="Bradley Hand Bold"/>
                <a:cs typeface="Bradley Hand Bold"/>
              </a:rPr>
              <a:t>…</a:t>
            </a:r>
            <a:endParaRPr lang="en-US" sz="2400" dirty="0" smtClean="0">
              <a:latin typeface="Bradley Hand Bold"/>
              <a:cs typeface="Bradley Hand Bold"/>
            </a:endParaRPr>
          </a:p>
          <a:p>
            <a:pPr algn="ctr"/>
            <a:r>
              <a:rPr lang="en-US" sz="2400" dirty="0" smtClean="0">
                <a:latin typeface="Bradley Hand Bold"/>
                <a:cs typeface="Bradley Hand Bold"/>
              </a:rPr>
              <a:t>It makes you feel inadequate</a:t>
            </a:r>
          </a:p>
          <a:p>
            <a:pPr algn="ctr"/>
            <a:endParaRPr lang="en-US" sz="800" dirty="0">
              <a:latin typeface="Bradley Hand Bold"/>
              <a:cs typeface="Bradley Hand Bold"/>
            </a:endParaRPr>
          </a:p>
          <a:p>
            <a:pPr algn="ctr"/>
            <a:r>
              <a:rPr lang="en-US" sz="2000" dirty="0" smtClean="0">
                <a:latin typeface="Bradley Hand Bold"/>
                <a:cs typeface="Bradley Hand Bold"/>
              </a:rPr>
              <a:t>Maria Shriver</a:t>
            </a:r>
            <a:endParaRPr lang="en-US" sz="2000" dirty="0">
              <a:latin typeface="Bradley Hand Bold"/>
              <a:cs typeface="Bradley Hand Bol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06799" y="2646740"/>
            <a:ext cx="5012267" cy="1569660"/>
          </a:xfrm>
          <a:prstGeom prst="rect">
            <a:avLst/>
          </a:prstGeom>
          <a:solidFill>
            <a:srgbClr val="FFFFFF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pple Chancery"/>
                <a:cs typeface="Apple Chancery"/>
              </a:rPr>
              <a:t>You are imperfect</a:t>
            </a:r>
            <a:r>
              <a:rPr lang="mr-IN" sz="2400" b="1" dirty="0" smtClean="0">
                <a:latin typeface="Apple Chancery"/>
                <a:cs typeface="Apple Chancery"/>
              </a:rPr>
              <a:t>…</a:t>
            </a:r>
            <a:endParaRPr lang="en-US" sz="2400" b="1" dirty="0" smtClean="0">
              <a:latin typeface="Apple Chancery"/>
              <a:cs typeface="Apple Chancery"/>
            </a:endParaRPr>
          </a:p>
          <a:p>
            <a:r>
              <a:rPr lang="en-US" sz="2400" b="1" dirty="0" smtClean="0">
                <a:latin typeface="Apple Chancery"/>
                <a:cs typeface="Apple Chancery"/>
              </a:rPr>
              <a:t>Permanently and inevitably flawed</a:t>
            </a:r>
            <a:r>
              <a:rPr lang="mr-IN" sz="2400" b="1" dirty="0" smtClean="0">
                <a:latin typeface="Apple Chancery"/>
                <a:cs typeface="Apple Chancery"/>
              </a:rPr>
              <a:t>…</a:t>
            </a:r>
            <a:endParaRPr lang="en-US" sz="2400" b="1" dirty="0" smtClean="0">
              <a:latin typeface="Apple Chancery"/>
              <a:cs typeface="Apple Chancery"/>
            </a:endParaRPr>
          </a:p>
          <a:p>
            <a:r>
              <a:rPr lang="en-US" sz="2400" b="1" dirty="0" smtClean="0">
                <a:latin typeface="Apple Chancery"/>
                <a:cs typeface="Apple Chancery"/>
              </a:rPr>
              <a:t>And</a:t>
            </a:r>
          </a:p>
          <a:p>
            <a:r>
              <a:rPr lang="en-US" sz="2400" b="1" dirty="0" smtClean="0">
                <a:latin typeface="Apple Chancery"/>
                <a:cs typeface="Apple Chancery"/>
              </a:rPr>
              <a:t>You are BEAUTIFUL   Amy Bloom</a:t>
            </a:r>
            <a:endParaRPr lang="en-US" sz="2400" b="1" dirty="0">
              <a:latin typeface="Apple Chancery"/>
              <a:cs typeface="Apple Chancery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59600" y="4385733"/>
            <a:ext cx="1659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441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67" y="193774"/>
            <a:ext cx="4809066" cy="45701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399" y="389466"/>
            <a:ext cx="3386667" cy="437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992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267" y="323851"/>
            <a:ext cx="3317741" cy="4381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3402" y="323851"/>
            <a:ext cx="3370830" cy="370628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179732" y="4182533"/>
            <a:ext cx="1964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193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2523067" cy="97935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Controller 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5333"/>
            <a:ext cx="8229600" cy="1811867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 </a:t>
            </a:r>
            <a:r>
              <a:rPr lang="en-US" sz="2000" dirty="0" smtClean="0"/>
              <a:t>need to control, take charge, and lead</a:t>
            </a:r>
            <a:r>
              <a:rPr lang="en-US" sz="2000" dirty="0" smtClean="0"/>
              <a:t>.</a:t>
            </a:r>
            <a:endParaRPr lang="en-US" sz="2000" dirty="0" smtClean="0"/>
          </a:p>
          <a:p>
            <a:r>
              <a:rPr lang="en-US" sz="2000" dirty="0" smtClean="0"/>
              <a:t>Comes alive when doing the impossible and beating the odds.</a:t>
            </a:r>
          </a:p>
          <a:p>
            <a:r>
              <a:rPr lang="en-US" sz="2000" dirty="0" smtClean="0"/>
              <a:t>Can intimidate others with their intensity. They are surprised by this because they don’t think they’re intense or controlling.</a:t>
            </a:r>
          </a:p>
          <a:p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2997199"/>
            <a:ext cx="7992533" cy="156966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Lord,</a:t>
            </a:r>
          </a:p>
          <a:p>
            <a:r>
              <a:rPr lang="en-US" sz="2400" dirty="0" smtClean="0"/>
              <a:t>Grant me the serenity to accept the things I cannot change</a:t>
            </a:r>
            <a:r>
              <a:rPr lang="mr-IN" sz="2400" dirty="0" smtClean="0"/>
              <a:t>…</a:t>
            </a:r>
            <a:endParaRPr lang="en-US" sz="2400" dirty="0" smtClean="0"/>
          </a:p>
          <a:p>
            <a:r>
              <a:rPr lang="en-US" sz="2400" dirty="0" smtClean="0"/>
              <a:t>The courage to change the things I can</a:t>
            </a:r>
            <a:r>
              <a:rPr lang="mr-IN" sz="2400" dirty="0" smtClean="0"/>
              <a:t>…</a:t>
            </a:r>
            <a:endParaRPr lang="en-US" sz="2400" dirty="0" smtClean="0"/>
          </a:p>
          <a:p>
            <a:r>
              <a:rPr lang="en-US" sz="2400" dirty="0" smtClean="0"/>
              <a:t>And the wisdom to know the difference.                   </a:t>
            </a:r>
            <a:r>
              <a:rPr lang="en-US" sz="2400" dirty="0" err="1" smtClean="0"/>
              <a:t>angie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586385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1504288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When we can’t control </a:t>
            </a:r>
            <a:r>
              <a:rPr lang="mr-IN" sz="3200" dirty="0" smtClean="0"/>
              <a:t>…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weather, airline flights, PEOPLE</a:t>
            </a:r>
            <a:r>
              <a:rPr lang="mr-IN" sz="3200" dirty="0" smtClean="0"/>
              <a:t>…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0267"/>
            <a:ext cx="8229600" cy="165946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Instead of stressing </a:t>
            </a:r>
            <a:r>
              <a:rPr lang="mr-IN" sz="2000" dirty="0" smtClean="0"/>
              <a:t>…</a:t>
            </a:r>
            <a:r>
              <a:rPr lang="en-US" sz="2000" dirty="0" smtClean="0"/>
              <a:t> getting upset, frustrated, angry, irritated </a:t>
            </a:r>
            <a:r>
              <a:rPr lang="mr-IN" sz="2000" dirty="0" smtClean="0"/>
              <a:t>…</a:t>
            </a:r>
            <a:endParaRPr lang="en-US" sz="2000" dirty="0" smtClean="0"/>
          </a:p>
          <a:p>
            <a:r>
              <a:rPr lang="en-US" sz="2000" dirty="0" smtClean="0"/>
              <a:t>CHILL ---</a:t>
            </a:r>
          </a:p>
          <a:p>
            <a:r>
              <a:rPr lang="en-US" sz="2000" dirty="0" smtClean="0"/>
              <a:t>Let go of circumstances we can’t control .. </a:t>
            </a:r>
          </a:p>
          <a:p>
            <a:r>
              <a:rPr lang="en-US" sz="2000" dirty="0" smtClean="0"/>
              <a:t>	        Barb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457200" y="3196513"/>
            <a:ext cx="8348133" cy="156966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In Shaklee --We </a:t>
            </a:r>
            <a:r>
              <a:rPr lang="en-US" sz="2400" dirty="0"/>
              <a:t>look for ways to influence people by enrolling them in a new vision ( for their health, their business, their ability, their courage ) </a:t>
            </a:r>
            <a:r>
              <a:rPr lang="mr-IN" sz="2400" dirty="0"/>
              <a:t>…</a:t>
            </a:r>
            <a:r>
              <a:rPr lang="en-US" sz="2400" dirty="0"/>
              <a:t> so they CHOOSE to take action </a:t>
            </a:r>
            <a:r>
              <a:rPr lang="mr-IN" sz="2400" dirty="0"/>
              <a:t>…</a:t>
            </a:r>
            <a:r>
              <a:rPr lang="en-US" sz="2400" dirty="0"/>
              <a:t>   not because they were manipulated, coerced, guilt-tripped, etc.    		</a:t>
            </a:r>
          </a:p>
        </p:txBody>
      </p:sp>
    </p:spTree>
    <p:extLst>
      <p:ext uri="{BB962C8B-B14F-4D97-AF65-F5344CB8AC3E}">
        <p14:creationId xmlns:p14="http://schemas.microsoft.com/office/powerpoint/2010/main" val="103690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3067" y="0"/>
            <a:ext cx="4284133" cy="530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64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1" y="1"/>
            <a:ext cx="3556000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3572933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/>
              <a:t>Get Clean Kit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813" y="1200150"/>
            <a:ext cx="8633637" cy="3722723"/>
          </a:xfrm>
        </p:spPr>
        <p:txBody>
          <a:bodyPr>
            <a:normAutofit lnSpcReduction="10000"/>
          </a:bodyPr>
          <a:lstStyle/>
          <a:p>
            <a:r>
              <a:rPr lang="en-US" sz="2000" b="1" dirty="0"/>
              <a:t>The Get Clean Starter Kit contains</a:t>
            </a:r>
            <a:r>
              <a:rPr lang="en-US" sz="2000" b="1" dirty="0" smtClean="0"/>
              <a:t>: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Basic H</a:t>
            </a:r>
            <a:r>
              <a:rPr lang="en-US" sz="2000" baseline="30000" dirty="0"/>
              <a:t>2®</a:t>
            </a:r>
            <a:r>
              <a:rPr lang="en-US" sz="2000" dirty="0"/>
              <a:t> Organic Super Cleaning Concentrate, 16 oz. (1)</a:t>
            </a:r>
          </a:p>
          <a:p>
            <a:r>
              <a:rPr lang="en-US" sz="2000" dirty="0"/>
              <a:t>Germ Off Disinfecting Wipes, 35 Wipes (1)</a:t>
            </a:r>
          </a:p>
          <a:p>
            <a:r>
              <a:rPr lang="en-US" sz="2000" dirty="0"/>
              <a:t>Nature Bright® Laundry Booster and Stain Remover, 32 oz. (1)</a:t>
            </a:r>
          </a:p>
          <a:p>
            <a:r>
              <a:rPr lang="en-US" sz="2000" dirty="0"/>
              <a:t>Dish Wash Concentrate, 16 oz. (1)</a:t>
            </a:r>
          </a:p>
          <a:p>
            <a:r>
              <a:rPr lang="en-US" sz="2000" dirty="0"/>
              <a:t>Dish Washer Automatic Concentrate, 32 oz. (1)</a:t>
            </a:r>
          </a:p>
          <a:p>
            <a:r>
              <a:rPr lang="en-US" sz="2000" dirty="0"/>
              <a:t>Fresh Laundry Concentrate HE Compatible, Regular Scent  32 oz. (Liquid) (1)</a:t>
            </a:r>
          </a:p>
          <a:p>
            <a:r>
              <a:rPr lang="en-US" sz="2000" dirty="0"/>
              <a:t>Soft Fabric Dryer Sheets, 80 sheets (1)</a:t>
            </a:r>
          </a:p>
          <a:p>
            <a:r>
              <a:rPr lang="en-US" sz="2000" dirty="0"/>
              <a:t>Dish Washer Automatic Concentrate Dispenser (empty) (1)</a:t>
            </a:r>
          </a:p>
          <a:p>
            <a:r>
              <a:rPr lang="en-US" sz="2000" dirty="0"/>
              <a:t>Nature Bright® Dispenser (empty) (1</a:t>
            </a:r>
            <a:r>
              <a:rPr lang="en-US" sz="2000" dirty="0" smtClean="0"/>
              <a:t>)		</a:t>
            </a:r>
            <a:r>
              <a:rPr lang="en-US" sz="2000" dirty="0" err="1" smtClean="0"/>
              <a:t>francine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898777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352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06375"/>
            <a:ext cx="8229600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We are all Green .. And Growing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75733" y="1063625"/>
            <a:ext cx="8212667" cy="257651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“To help others develop, start with yourself.</a:t>
            </a:r>
            <a:r>
              <a:rPr lang="en-US" sz="2800" dirty="0" smtClean="0"/>
              <a:t>” </a:t>
            </a:r>
            <a:r>
              <a:rPr lang="en-US" dirty="0" smtClean="0"/>
              <a:t>							</a:t>
            </a:r>
            <a:r>
              <a:rPr lang="en-US" sz="2000" dirty="0" smtClean="0"/>
              <a:t>Marshal </a:t>
            </a:r>
            <a:r>
              <a:rPr lang="en-US" sz="2000" dirty="0"/>
              <a:t>Goldsmith</a:t>
            </a:r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75733" y="3332417"/>
            <a:ext cx="6062133" cy="954107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800" dirty="0"/>
              <a:t>Leaders are perpetual learners</a:t>
            </a:r>
          </a:p>
          <a:p>
            <a:r>
              <a:rPr lang="en-US" sz="2800" dirty="0"/>
              <a:t>They recognize we can always get better</a:t>
            </a:r>
          </a:p>
        </p:txBody>
      </p:sp>
    </p:spTree>
    <p:extLst>
      <p:ext uri="{BB962C8B-B14F-4D97-AF65-F5344CB8AC3E}">
        <p14:creationId xmlns:p14="http://schemas.microsoft.com/office/powerpoint/2010/main" val="24466922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549" y="3585565"/>
            <a:ext cx="4131733" cy="15579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4792133" cy="725354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Action Steps Session 5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31333"/>
            <a:ext cx="8229600" cy="392707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Notice when a self-defeating behavior/saboteur shows up</a:t>
            </a:r>
            <a:r>
              <a:rPr lang="mr-IN" sz="2000" dirty="0" smtClean="0"/>
              <a:t>…</a:t>
            </a:r>
            <a:r>
              <a:rPr lang="en-US" sz="2000" dirty="0" smtClean="0"/>
              <a:t>   now you  know what to begin working on</a:t>
            </a:r>
            <a:r>
              <a:rPr lang="mr-IN" sz="2000" dirty="0" smtClean="0"/>
              <a:t>…</a:t>
            </a:r>
            <a:r>
              <a:rPr lang="en-US" sz="2000" dirty="0" smtClean="0"/>
              <a:t> ( journaling, reading, learning more ). </a:t>
            </a:r>
            <a:endParaRPr lang="en-US" sz="2000" dirty="0" smtClean="0"/>
          </a:p>
          <a:p>
            <a:r>
              <a:rPr lang="en-US" sz="2000" dirty="0" smtClean="0"/>
              <a:t>To </a:t>
            </a:r>
            <a:r>
              <a:rPr lang="en-US" sz="2000" dirty="0" smtClean="0"/>
              <a:t>learn more</a:t>
            </a:r>
            <a:r>
              <a:rPr lang="mr-IN" sz="2000" dirty="0" smtClean="0"/>
              <a:t>…</a:t>
            </a:r>
            <a:r>
              <a:rPr lang="en-US" sz="2000" dirty="0" smtClean="0"/>
              <a:t>You might want to take the Positive Intelligence test and follow the suggestions at </a:t>
            </a:r>
            <a:r>
              <a:rPr lang="en-US" sz="2000" dirty="0" smtClean="0">
                <a:hlinkClick r:id="rId3"/>
              </a:rPr>
              <a:t>www.positiveintelligence.com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Consider reading related books and/or taking Charlene </a:t>
            </a:r>
            <a:r>
              <a:rPr lang="en-US" sz="2000" dirty="0" err="1" smtClean="0"/>
              <a:t>Fike’s</a:t>
            </a:r>
            <a:r>
              <a:rPr lang="en-US" sz="2000" dirty="0" smtClean="0"/>
              <a:t> course which teaches how to coach others with awareness of self-defeating behaviors/saboteurs. ( see Resources slide </a:t>
            </a:r>
            <a:r>
              <a:rPr lang="en-US" sz="2000" dirty="0" smtClean="0"/>
              <a:t>)</a:t>
            </a:r>
          </a:p>
          <a:p>
            <a:r>
              <a:rPr lang="en-US" sz="2000" dirty="0" smtClean="0"/>
              <a:t>Team up with another leader to help </a:t>
            </a:r>
            <a:r>
              <a:rPr lang="en-US" sz="2000" dirty="0" err="1" smtClean="0"/>
              <a:t>oe</a:t>
            </a:r>
            <a:r>
              <a:rPr lang="en-US" sz="2000" dirty="0" smtClean="0"/>
              <a:t> another work on these behaviors.</a:t>
            </a:r>
            <a:endParaRPr lang="en-US" sz="2000" dirty="0" smtClean="0"/>
          </a:p>
          <a:p>
            <a:r>
              <a:rPr lang="en-US" sz="2000" dirty="0"/>
              <a:t>Time to set up our 1000 PV Plan for May ..  See Health Chat section on My Shaklee landing page</a:t>
            </a:r>
            <a:r>
              <a:rPr lang="en-US" sz="2000" dirty="0" smtClean="0"/>
              <a:t>.				</a:t>
            </a:r>
            <a:r>
              <a:rPr lang="en-US" sz="2000" dirty="0" err="1" smtClean="0"/>
              <a:t>angie</a:t>
            </a: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814054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3488267" cy="85725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Resources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3229"/>
            <a:ext cx="8229600" cy="3394472"/>
          </a:xfrm>
        </p:spPr>
        <p:txBody>
          <a:bodyPr>
            <a:normAutofit lnSpcReduction="10000"/>
          </a:bodyPr>
          <a:lstStyle/>
          <a:p>
            <a:r>
              <a:rPr lang="en-US" sz="2400" i="1" dirty="0" smtClean="0"/>
              <a:t>The </a:t>
            </a:r>
            <a:r>
              <a:rPr lang="en-US" sz="2400" i="1" dirty="0"/>
              <a:t>Best </a:t>
            </a:r>
            <a:r>
              <a:rPr lang="en-US" sz="2400" i="1" dirty="0" smtClean="0"/>
              <a:t>Yes </a:t>
            </a:r>
            <a:r>
              <a:rPr lang="en-US" sz="2400" dirty="0" smtClean="0"/>
              <a:t>by </a:t>
            </a:r>
            <a:r>
              <a:rPr lang="en-US" sz="2400" dirty="0" err="1" smtClean="0"/>
              <a:t>Lysa</a:t>
            </a:r>
            <a:r>
              <a:rPr lang="en-US" sz="2400" dirty="0" smtClean="0"/>
              <a:t> </a:t>
            </a:r>
            <a:r>
              <a:rPr lang="en-US" sz="2400" dirty="0" err="1" smtClean="0"/>
              <a:t>TerKeurst</a:t>
            </a:r>
            <a:r>
              <a:rPr lang="en-US" sz="2400" dirty="0" smtClean="0"/>
              <a:t> (great for people pleasers, controllers and perfectionist)</a:t>
            </a:r>
          </a:p>
          <a:p>
            <a:r>
              <a:rPr lang="en-US" sz="2400" i="1" dirty="0"/>
              <a:t>When Perfect Isn’t Good Enough: Strategies for Coping with Perfectionism</a:t>
            </a:r>
            <a:r>
              <a:rPr lang="en-US" sz="2400" dirty="0"/>
              <a:t>” </a:t>
            </a:r>
            <a:r>
              <a:rPr lang="en-US" sz="2400" dirty="0" smtClean="0"/>
              <a:t>by </a:t>
            </a:r>
            <a:r>
              <a:rPr lang="en-US" sz="2400" dirty="0"/>
              <a:t>Dr. Martin Antony  </a:t>
            </a:r>
            <a:r>
              <a:rPr lang="en-US" sz="2400" dirty="0" smtClean="0"/>
              <a:t>(also a </a:t>
            </a:r>
            <a:r>
              <a:rPr lang="en-US" sz="2400" dirty="0" err="1" smtClean="0"/>
              <a:t>Tedx</a:t>
            </a:r>
            <a:r>
              <a:rPr lang="en-US" sz="2400" dirty="0" smtClean="0"/>
              <a:t> </a:t>
            </a:r>
            <a:r>
              <a:rPr lang="en-US" sz="2400" dirty="0"/>
              <a:t>Talk </a:t>
            </a:r>
            <a:r>
              <a:rPr lang="en-US" sz="2400" dirty="0" smtClean="0"/>
              <a:t>on </a:t>
            </a:r>
            <a:r>
              <a:rPr lang="en-US" sz="2400" dirty="0"/>
              <a:t>You Tube 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Clearing Your Path --  A Course to Unravel Inner Obstacles</a:t>
            </a:r>
            <a:endParaRPr lang="en-US" sz="2400" u="sng" dirty="0" smtClean="0">
              <a:solidFill>
                <a:schemeClr val="bg1"/>
              </a:solidFill>
              <a:hlinkClick r:id="rId3"/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bg1"/>
                </a:solidFill>
                <a:hlinkClick r:id="rId3"/>
              </a:rPr>
              <a:t> </a:t>
            </a:r>
            <a:r>
              <a:rPr lang="en-US" sz="2000" u="sng" dirty="0" smtClean="0">
                <a:solidFill>
                  <a:schemeClr val="bg1"/>
                </a:solidFill>
                <a:hlinkClick r:id="rId3"/>
              </a:rPr>
              <a:t>www.iamworkingsmart.com</a:t>
            </a:r>
          </a:p>
          <a:p>
            <a:pPr marL="0" indent="0">
              <a:buNone/>
            </a:pPr>
            <a:r>
              <a:rPr lang="en-US" sz="2000" u="sng" dirty="0" smtClean="0">
                <a:solidFill>
                  <a:schemeClr val="bg1"/>
                </a:solidFill>
                <a:hlinkClick r:id="rId3"/>
              </a:rPr>
              <a:t>PositiveIntelligence.com</a:t>
            </a:r>
            <a:r>
              <a:rPr lang="en-US" sz="2000" dirty="0" smtClean="0">
                <a:solidFill>
                  <a:schemeClr val="bg1"/>
                </a:solidFill>
                <a:hlinkClick r:id="rId3"/>
              </a:rPr>
              <a:t>               </a:t>
            </a:r>
            <a:endParaRPr lang="en-US" sz="2000" u="sng" dirty="0">
              <a:solidFill>
                <a:schemeClr val="bg1"/>
              </a:solidFill>
              <a:hlinkClick r:id="rId3"/>
            </a:endParaRPr>
          </a:p>
          <a:p>
            <a:pPr marL="0" indent="0">
              <a:buNone/>
            </a:pPr>
            <a:r>
              <a:rPr lang="en-US" sz="2000" dirty="0" smtClean="0"/>
              <a:t>( test on saboteurs that we may be operating within us )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2701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4549" y="3585565"/>
            <a:ext cx="4131733" cy="15579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932" y="2"/>
            <a:ext cx="2489200" cy="166223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74133" y="288933"/>
            <a:ext cx="5308102" cy="930275"/>
          </a:xfr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/>
              <a:t> April Strategy Forum Schedule</a:t>
            </a:r>
            <a:br>
              <a:rPr lang="en-US" sz="2800" dirty="0" smtClean="0"/>
            </a:br>
            <a:r>
              <a:rPr lang="en-US" sz="2800" dirty="0" smtClean="0"/>
              <a:t>Keys to Coaching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48119" y="1266857"/>
            <a:ext cx="80846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Session #</a:t>
            </a:r>
            <a:r>
              <a:rPr lang="en-US" sz="2000" dirty="0"/>
              <a:t>1</a:t>
            </a:r>
            <a:r>
              <a:rPr lang="en-US" sz="2000" dirty="0" smtClean="0"/>
              <a:t> March 28 </a:t>
            </a:r>
            <a:r>
              <a:rPr lang="mr-IN" sz="2000" dirty="0" smtClean="0"/>
              <a:t>–</a:t>
            </a:r>
            <a:r>
              <a:rPr lang="en-US" sz="2000" dirty="0" smtClean="0"/>
              <a:t> Presidential Master Charlene </a:t>
            </a:r>
            <a:r>
              <a:rPr lang="en-US" sz="2000" dirty="0" err="1" smtClean="0"/>
              <a:t>Fike</a:t>
            </a:r>
            <a:r>
              <a:rPr lang="en-US" sz="2000" dirty="0" smtClean="0"/>
              <a:t>  -- 				Personal Development </a:t>
            </a:r>
            <a:r>
              <a:rPr lang="mr-IN" sz="2000" dirty="0" smtClean="0"/>
              <a:t>–</a:t>
            </a:r>
            <a:r>
              <a:rPr lang="en-US" sz="2000" dirty="0" smtClean="0"/>
              <a:t> Key to Exponential Growth</a:t>
            </a:r>
          </a:p>
          <a:p>
            <a:endParaRPr lang="en-US" sz="800" dirty="0" smtClean="0"/>
          </a:p>
          <a:p>
            <a:r>
              <a:rPr lang="en-US" sz="2000" dirty="0" smtClean="0"/>
              <a:t>Session #2 April 4 </a:t>
            </a:r>
            <a:r>
              <a:rPr lang="mr-IN" sz="2000" dirty="0" smtClean="0"/>
              <a:t>–</a:t>
            </a:r>
            <a:r>
              <a:rPr lang="en-US" sz="2000" dirty="0" smtClean="0"/>
              <a:t> It Takes a Leader to Build an Organization</a:t>
            </a:r>
          </a:p>
          <a:p>
            <a:r>
              <a:rPr lang="en-US" sz="2000" dirty="0" smtClean="0"/>
              <a:t>Session #3 April 11 </a:t>
            </a:r>
            <a:r>
              <a:rPr lang="mr-IN" sz="2000" dirty="0" smtClean="0"/>
              <a:t>–</a:t>
            </a:r>
            <a:r>
              <a:rPr lang="en-US" sz="2000" dirty="0" smtClean="0"/>
              <a:t>4 </a:t>
            </a:r>
            <a:r>
              <a:rPr lang="en-US" sz="2000" dirty="0"/>
              <a:t>Personality Styles-- Each Require Different </a:t>
            </a:r>
            <a:r>
              <a:rPr lang="en-US" sz="2000" dirty="0" smtClean="0"/>
              <a:t>Coaching</a:t>
            </a:r>
          </a:p>
          <a:p>
            <a:endParaRPr lang="en-US" sz="800" dirty="0" smtClean="0"/>
          </a:p>
          <a:p>
            <a:r>
              <a:rPr lang="en-US" sz="2000" dirty="0" smtClean="0"/>
              <a:t>Session #4  April 18 </a:t>
            </a:r>
            <a:r>
              <a:rPr lang="mr-IN" sz="2000" dirty="0" smtClean="0"/>
              <a:t>–</a:t>
            </a:r>
            <a:r>
              <a:rPr lang="en-US" sz="2000" dirty="0" smtClean="0"/>
              <a:t> </a:t>
            </a:r>
            <a:r>
              <a:rPr lang="en-US" sz="2000" dirty="0"/>
              <a:t>Charlene and Doug </a:t>
            </a:r>
            <a:r>
              <a:rPr lang="en-US" sz="2000" dirty="0" err="1"/>
              <a:t>Fike</a:t>
            </a:r>
            <a:r>
              <a:rPr lang="en-US" sz="2000" dirty="0"/>
              <a:t> </a:t>
            </a:r>
            <a:r>
              <a:rPr lang="mr-IN" sz="2000" dirty="0"/>
              <a:t>–</a:t>
            </a:r>
            <a:r>
              <a:rPr lang="en-US" sz="2000" dirty="0"/>
              <a:t> 	</a:t>
            </a:r>
          </a:p>
          <a:p>
            <a:r>
              <a:rPr lang="en-US" sz="2000" dirty="0"/>
              <a:t>	The Mind Set That Unlocks the Door to </a:t>
            </a:r>
            <a:r>
              <a:rPr lang="en-US" sz="2000" dirty="0" smtClean="0"/>
              <a:t>Organizational Growth </a:t>
            </a:r>
          </a:p>
          <a:p>
            <a:r>
              <a:rPr lang="en-US" sz="2000" dirty="0" smtClean="0"/>
              <a:t>Session #5 April 25 </a:t>
            </a:r>
            <a:r>
              <a:rPr lang="mr-IN" sz="2000" dirty="0" smtClean="0"/>
              <a:t>–</a:t>
            </a:r>
            <a:r>
              <a:rPr lang="en-US" sz="2000" dirty="0" smtClean="0"/>
              <a:t> Recognizing Self-Defeating Behaviors </a:t>
            </a:r>
          </a:p>
          <a:p>
            <a:r>
              <a:rPr lang="en-US" sz="2000" dirty="0" smtClean="0"/>
              <a:t>Session #6 May 2 </a:t>
            </a:r>
            <a:r>
              <a:rPr lang="mr-IN" sz="2000" dirty="0" smtClean="0"/>
              <a:t>–</a:t>
            </a:r>
            <a:r>
              <a:rPr lang="en-US" sz="2000" dirty="0" smtClean="0"/>
              <a:t> </a:t>
            </a:r>
            <a:r>
              <a:rPr lang="en-US" sz="2000" dirty="0" smtClean="0"/>
              <a:t>Life Rules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296411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9333" y="168737"/>
            <a:ext cx="5046134" cy="85725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 How a People Pleaser can Feel </a:t>
            </a:r>
            <a:r>
              <a:rPr lang="mr-IN" sz="2800" dirty="0" smtClean="0"/>
              <a:t>…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9066" y="897467"/>
            <a:ext cx="6620934" cy="1659466"/>
          </a:xfrm>
        </p:spPr>
        <p:txBody>
          <a:bodyPr>
            <a:normAutofit fontScale="92500"/>
          </a:bodyPr>
          <a:lstStyle/>
          <a:p>
            <a:r>
              <a:rPr lang="en-US" sz="2000" dirty="0" smtClean="0"/>
              <a:t>Selfish and guilty  if they take care of their own needs.  The needs of others typically come first.</a:t>
            </a:r>
          </a:p>
          <a:p>
            <a:r>
              <a:rPr lang="en-US" sz="2000" dirty="0" smtClean="0"/>
              <a:t>Worried that expressing own needs may drive others away.</a:t>
            </a:r>
          </a:p>
          <a:p>
            <a:r>
              <a:rPr lang="en-US" sz="2000" dirty="0" smtClean="0"/>
              <a:t>Resentful for being taken advantage of or taken for granted, but have difficulty expressing it.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38666" y="2573866"/>
            <a:ext cx="61806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Impact on Self and Others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Can jeopardize taking care of one’s own emotional, physical, financial, or spiritual needs.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Can lead to resentment and burn-out.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/>
              <a:t>Others can develop dependence on them rather than learn to take care of themselves.</a:t>
            </a:r>
          </a:p>
          <a:p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199" y="168737"/>
            <a:ext cx="2065867" cy="23881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083" y="2421467"/>
            <a:ext cx="2375916" cy="246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4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" name="Shape 20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05" name="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Shape 206"/>
          <p:cNvSpPr/>
          <p:nvPr/>
        </p:nvSpPr>
        <p:spPr>
          <a:xfrm>
            <a:off x="457200" y="736185"/>
            <a:ext cx="7936016" cy="17263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1887" tIns="31887" rIns="31887" bIns="31887" anchor="ctr">
            <a:spAutoFit/>
          </a:bodyPr>
          <a:lstStyle/>
          <a:p>
            <a:pPr algn="ctr" defTabSz="286984">
              <a:defRPr sz="4300" b="1">
                <a:solidFill>
                  <a:srgbClr val="343434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rPr sz="400" dirty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  <a:t>“</a:t>
            </a:r>
            <a:r>
              <a:rPr sz="3600" dirty="0">
                <a:solidFill>
                  <a:srgbClr val="FFFFFF"/>
                </a:solidFill>
              </a:rPr>
              <a:t>Clearing Your Path:</a:t>
            </a:r>
          </a:p>
          <a:p>
            <a:pPr algn="ctr" defTabSz="286984">
              <a:defRPr sz="4300" b="1">
                <a:solidFill>
                  <a:srgbClr val="343434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rPr sz="3600" dirty="0">
                <a:solidFill>
                  <a:srgbClr val="FFFFFF"/>
                </a:solidFill>
              </a:rPr>
              <a:t>a course to unravel your inner obstacles</a:t>
            </a:r>
          </a:p>
        </p:txBody>
      </p:sp>
      <p:sp>
        <p:nvSpPr>
          <p:cNvPr id="207" name="Shape 207"/>
          <p:cNvSpPr/>
          <p:nvPr/>
        </p:nvSpPr>
        <p:spPr>
          <a:xfrm>
            <a:off x="3190197" y="194735"/>
            <a:ext cx="5739892" cy="5414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1887" tIns="31887" rIns="31887" bIns="31887" anchor="ctr">
            <a:spAutoFit/>
          </a:bodyPr>
          <a:lstStyle>
            <a:lvl1pPr algn="l" defTabSz="457200">
              <a:defRPr sz="3100" b="1" u="sng">
                <a:solidFill>
                  <a:srgbClr val="FFFFFF"/>
                </a:solidFill>
                <a:latin typeface="Tahoma"/>
                <a:ea typeface="Tahoma"/>
                <a:cs typeface="Tahoma"/>
                <a:sym typeface="Tahoma"/>
                <a:hlinkClick r:id=""/>
              </a:defRPr>
            </a:lvl1pPr>
          </a:lstStyle>
          <a:p>
            <a:pPr>
              <a:defRPr u="none"/>
            </a:pPr>
            <a:r>
              <a:rPr u="sng" dirty="0">
                <a:solidFill>
                  <a:schemeClr val="bg1"/>
                </a:solidFill>
                <a:hlinkClick r:id="rId3"/>
              </a:rPr>
              <a:t>www.iamworkingsmart.com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53066" y="2997199"/>
            <a:ext cx="789093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$59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Self-directed online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Teaches  4 core needs and how to coach them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Take free assessment at www. </a:t>
            </a:r>
            <a:r>
              <a:rPr lang="en-US" sz="2000" dirty="0" err="1" smtClean="0">
                <a:solidFill>
                  <a:schemeClr val="bg1"/>
                </a:solidFill>
              </a:rPr>
              <a:t>Positiveintelligence</a:t>
            </a:r>
            <a:r>
              <a:rPr lang="en-US" sz="2000" dirty="0" smtClean="0">
                <a:solidFill>
                  <a:schemeClr val="bg1"/>
                </a:solidFill>
              </a:rPr>
              <a:t> .com </a:t>
            </a:r>
            <a:r>
              <a:rPr lang="mr-IN" sz="2000" dirty="0" smtClean="0">
                <a:solidFill>
                  <a:schemeClr val="bg1"/>
                </a:solidFill>
              </a:rPr>
              <a:t>…</a:t>
            </a:r>
            <a:r>
              <a:rPr lang="en-US" sz="2000" dirty="0" smtClean="0">
                <a:solidFill>
                  <a:schemeClr val="bg1"/>
                </a:solidFill>
              </a:rPr>
              <a:t> and have your team also take the assessment and identify the top 2 ways each of us sabotages our success. ( People pleaser, avoider, </a:t>
            </a:r>
            <a:r>
              <a:rPr lang="en-US" sz="2000" dirty="0" err="1" smtClean="0">
                <a:solidFill>
                  <a:schemeClr val="bg1"/>
                </a:solidFill>
              </a:rPr>
              <a:t>etc</a:t>
            </a:r>
            <a:r>
              <a:rPr lang="en-US" sz="2000" dirty="0" smtClean="0">
                <a:solidFill>
                  <a:schemeClr val="bg1"/>
                </a:solidFill>
              </a:rPr>
              <a:t> )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41027"/>
      </p:ext>
    </p:extLst>
  </p:cSld>
  <p:clrMapOvr>
    <a:masterClrMapping/>
  </p:clrMapOvr>
  <p:transition xmlns:p14="http://schemas.microsoft.com/office/powerpoint/2010/main"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9734" y="304801"/>
            <a:ext cx="79078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Be around the light bringers,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magic makers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world shifters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game shakers</a:t>
            </a:r>
          </a:p>
          <a:p>
            <a:pPr algn="ctr"/>
            <a:endParaRPr lang="en-US" sz="2400" dirty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They challenge you.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Break you open</a:t>
            </a:r>
            <a:r>
              <a:rPr lang="en-US" sz="2400" dirty="0">
                <a:latin typeface="Avenir Black Oblique"/>
                <a:cs typeface="Avenir Black Oblique"/>
              </a:rPr>
              <a:t>.</a:t>
            </a:r>
            <a:endParaRPr lang="en-US" sz="2400" dirty="0" smtClean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Uplift and expand you.</a:t>
            </a:r>
          </a:p>
          <a:p>
            <a:pPr algn="ctr"/>
            <a:endParaRPr lang="en-US" sz="2400" dirty="0">
              <a:latin typeface="Avenir Black Oblique"/>
              <a:cs typeface="Avenir Black Oblique"/>
            </a:endParaRP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They don’t let you play small with your life.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 heartbeats are your people.</a:t>
            </a:r>
          </a:p>
          <a:p>
            <a:pPr algn="ctr"/>
            <a:r>
              <a:rPr lang="en-US" sz="2400" dirty="0" smtClean="0">
                <a:latin typeface="Avenir Black Oblique"/>
                <a:cs typeface="Avenir Black Oblique"/>
              </a:rPr>
              <a:t>These people are your tribe.</a:t>
            </a:r>
            <a:endParaRPr lang="en-US" sz="2400" dirty="0">
              <a:latin typeface="Avenir Black Oblique"/>
              <a:cs typeface="Avenir Black Oblique"/>
            </a:endParaRPr>
          </a:p>
        </p:txBody>
      </p:sp>
    </p:spTree>
    <p:extLst>
      <p:ext uri="{BB962C8B-B14F-4D97-AF65-F5344CB8AC3E}">
        <p14:creationId xmlns:p14="http://schemas.microsoft.com/office/powerpoint/2010/main" val="610496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347" y="228600"/>
            <a:ext cx="7009920" cy="822722"/>
          </a:xfrm>
        </p:spPr>
        <p:txBody>
          <a:bodyPr>
            <a:normAutofit fontScale="9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Shaklee Video &amp; Audio Archives</a:t>
            </a:r>
            <a: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/>
            </a:r>
            <a:br>
              <a:rPr lang="en-US" b="1" dirty="0" smtClean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en-US" sz="1700" b="1" dirty="0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This webinar is archived on </a:t>
            </a:r>
            <a:r>
              <a:rPr lang="en-US" sz="1700" b="1" dirty="0" err="1">
                <a:ln/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BetterFutureStartsToday.net</a:t>
            </a:r>
            <a:endParaRPr lang="en-US" sz="1700" b="1" dirty="0">
              <a:ln/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33" y="1152725"/>
            <a:ext cx="3517131" cy="17840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7250" y="3691467"/>
            <a:ext cx="4171950" cy="9510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1526" y="4642487"/>
            <a:ext cx="7600949" cy="346249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Limited Time Special </a:t>
            </a:r>
            <a:r>
              <a:rPr lang="en-US" b="1" u="sng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- Subscribe Today here</a:t>
            </a:r>
            <a:r>
              <a:rPr lang="en-US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:  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http://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bit.ly</a:t>
            </a:r>
            <a:r>
              <a:rPr lang="en-US" b="1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/</a:t>
            </a:r>
            <a:r>
              <a:rPr lang="en-US" b="1" dirty="0" err="1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bhwebinarspecial</a:t>
            </a:r>
            <a:endParaRPr lang="en-US" b="1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25215" y="1051322"/>
            <a:ext cx="4717474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Your subscription directly supports maintaining this webinar Room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Best Shaklee Field Training Archive Available Anywhere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Largest online Shaklee Media Library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Over 500 Shaklee audio/video recordings and growing weekly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Automated Learn &amp; Earn Program (included but optional)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Resource Website 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Dedicated Shaklee Business Presentation Website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b="1" dirty="0"/>
              <a:t>Four Podcasts included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Video archive of Training webinars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400" dirty="0"/>
              <a:t>And much, much more for only $16.99/month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288347" y="3038201"/>
            <a:ext cx="3753717" cy="17774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b="1" u="sng" dirty="0">
                <a:solidFill>
                  <a:srgbClr val="00B050"/>
                </a:solidFill>
              </a:rPr>
              <a:t>5 Personalized Websites Included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www.BetterHealthIn31Days.com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www.BetterFutureStartsToday.com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www.BetterFutureStartsToday.net</a:t>
            </a:r>
          </a:p>
          <a:p>
            <a:pPr algn="ctr"/>
            <a:r>
              <a:rPr lang="en-US" sz="1500" b="1" dirty="0">
                <a:solidFill>
                  <a:srgbClr val="00B050"/>
                </a:solidFill>
              </a:rPr>
              <a:t>www.FeelBetterIn30Days.com</a:t>
            </a:r>
          </a:p>
          <a:p>
            <a:pPr algn="ctr"/>
            <a:r>
              <a:rPr lang="en-US" sz="1500" b="1" dirty="0" err="1">
                <a:solidFill>
                  <a:srgbClr val="00B050"/>
                </a:solidFill>
              </a:rPr>
              <a:t>www.OurQuestForHealth.com</a:t>
            </a:r>
            <a:endParaRPr lang="en-US" sz="1500" b="1" dirty="0">
              <a:solidFill>
                <a:srgbClr val="00B050"/>
              </a:solidFill>
            </a:endParaRPr>
          </a:p>
          <a:p>
            <a:pPr algn="ctr"/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2651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5910" y="1185334"/>
            <a:ext cx="3688090" cy="33189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705600" cy="437488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400" dirty="0"/>
              <a:t>PLUS Get Clean Starter Kit also contains </a:t>
            </a:r>
            <a:r>
              <a:rPr lang="mr-IN" sz="2400" dirty="0"/>
              <a:t>…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3466"/>
            <a:ext cx="8229600" cy="450003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Including all the accessories you need to get really clean:</a:t>
            </a:r>
          </a:p>
          <a:p>
            <a:r>
              <a:rPr lang="en-US" dirty="0"/>
              <a:t>Organizer Caddy (1)</a:t>
            </a:r>
          </a:p>
          <a:p>
            <a:r>
              <a:rPr lang="en-US" dirty="0"/>
              <a:t>Spray Bottles (3)</a:t>
            </a:r>
          </a:p>
          <a:p>
            <a:pPr lvl="1"/>
            <a:r>
              <a:rPr lang="en-US" dirty="0"/>
              <a:t>Windows and Mirrors</a:t>
            </a:r>
          </a:p>
          <a:p>
            <a:pPr lvl="1"/>
            <a:r>
              <a:rPr lang="en-US" dirty="0"/>
              <a:t>All-Purpose</a:t>
            </a:r>
          </a:p>
          <a:p>
            <a:pPr lvl="1"/>
            <a:r>
              <a:rPr lang="en-US" dirty="0"/>
              <a:t>Degreasing</a:t>
            </a:r>
          </a:p>
          <a:p>
            <a:r>
              <a:rPr lang="en-US" dirty="0"/>
              <a:t>Dropper Pipette (1)</a:t>
            </a:r>
          </a:p>
          <a:p>
            <a:r>
              <a:rPr lang="en-US" dirty="0"/>
              <a:t>1/4 oz. Dispenser Pump for 32 oz. Bottle (1)</a:t>
            </a:r>
          </a:p>
          <a:p>
            <a:r>
              <a:rPr lang="en-US" dirty="0"/>
              <a:t>Laundry Measuring cup (1)</a:t>
            </a:r>
          </a:p>
          <a:p>
            <a:r>
              <a:rPr lang="en-US" dirty="0"/>
              <a:t>Dual Measuring Spoon (1)</a:t>
            </a:r>
          </a:p>
          <a:p>
            <a:r>
              <a:rPr lang="en-US" dirty="0"/>
              <a:t>Cleaning Accessories (4)</a:t>
            </a:r>
          </a:p>
          <a:p>
            <a:pPr lvl="1"/>
            <a:r>
              <a:rPr lang="en-US" dirty="0"/>
              <a:t>Super Microfiber Cleaning Cloth</a:t>
            </a:r>
          </a:p>
          <a:p>
            <a:pPr lvl="1"/>
            <a:r>
              <a:rPr lang="en-US" dirty="0"/>
              <a:t>Super Microfiber Window Cloth</a:t>
            </a:r>
          </a:p>
          <a:p>
            <a:pPr lvl="1"/>
            <a:r>
              <a:rPr lang="en-US" dirty="0"/>
              <a:t>Super Microfiber Dish Sponge</a:t>
            </a:r>
          </a:p>
          <a:p>
            <a:pPr lvl="1"/>
            <a:r>
              <a:rPr lang="en-US" dirty="0"/>
              <a:t>Miracle Scrubber Pad       			 </a:t>
            </a:r>
            <a:r>
              <a:rPr lang="en-US" dirty="0" err="1" smtClean="0"/>
              <a:t>francine</a:t>
            </a:r>
            <a:endParaRPr lang="en-US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628970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4533" y="544180"/>
            <a:ext cx="1659467" cy="16594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6449" y="1229830"/>
            <a:ext cx="1883833" cy="188383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6289" y="778504"/>
            <a:ext cx="653626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charset="0"/>
              </a:rPr>
              <a:t>Get Clean Starter Kit = 50 PV  +  Allergy Action Kit = 74 PV </a:t>
            </a:r>
          </a:p>
          <a:p>
            <a:r>
              <a:rPr lang="en-US" dirty="0">
                <a:latin typeface="Arial" charset="0"/>
              </a:rPr>
              <a:t>Allergy Action Kit: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err="1">
                <a:latin typeface="Arial" charset="0"/>
              </a:rPr>
              <a:t>Optiflora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		15 </a:t>
            </a:r>
            <a:r>
              <a:rPr lang="en-US" dirty="0">
                <a:latin typeface="Arial" charset="0"/>
              </a:rPr>
              <a:t>PV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err="1">
                <a:latin typeface="Arial" charset="0"/>
              </a:rPr>
              <a:t>Nutriferon</a:t>
            </a:r>
            <a:r>
              <a:rPr lang="en-US" dirty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		30 </a:t>
            </a:r>
            <a:r>
              <a:rPr lang="en-US" dirty="0">
                <a:latin typeface="Arial" charset="0"/>
              </a:rPr>
              <a:t>PV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latin typeface="Arial" charset="0"/>
              </a:rPr>
              <a:t>Vita C </a:t>
            </a:r>
            <a:r>
              <a:rPr lang="en-US" dirty="0" smtClean="0">
                <a:latin typeface="Arial" charset="0"/>
              </a:rPr>
              <a:t>		16 </a:t>
            </a:r>
            <a:r>
              <a:rPr lang="en-US" dirty="0">
                <a:latin typeface="Arial" charset="0"/>
              </a:rPr>
              <a:t>PV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latin typeface="Arial" charset="0"/>
              </a:rPr>
              <a:t>Alfalfa 330 </a:t>
            </a:r>
            <a:r>
              <a:rPr lang="en-US" dirty="0" smtClean="0">
                <a:latin typeface="Arial" charset="0"/>
              </a:rPr>
              <a:t>	13 </a:t>
            </a:r>
            <a:r>
              <a:rPr lang="en-US" dirty="0">
                <a:latin typeface="Arial" charset="0"/>
              </a:rPr>
              <a:t>PV </a:t>
            </a:r>
          </a:p>
          <a:p>
            <a:r>
              <a:rPr lang="en-US" dirty="0" smtClean="0">
                <a:latin typeface="Arial" charset="0"/>
              </a:rPr>
              <a:t>Allergy Action </a:t>
            </a:r>
            <a:r>
              <a:rPr lang="en-US" dirty="0">
                <a:latin typeface="Arial" charset="0"/>
              </a:rPr>
              <a:t>Kit </a:t>
            </a:r>
            <a:r>
              <a:rPr lang="en-US" dirty="0" smtClean="0">
                <a:latin typeface="Arial" charset="0"/>
              </a:rPr>
              <a:t>			 </a:t>
            </a:r>
            <a:r>
              <a:rPr lang="en-US" dirty="0">
                <a:latin typeface="Arial" charset="0"/>
              </a:rPr>
              <a:t>$97 MP </a:t>
            </a:r>
          </a:p>
          <a:p>
            <a:r>
              <a:rPr lang="en-US" dirty="0">
                <a:latin typeface="Arial" charset="0"/>
              </a:rPr>
              <a:t>Get Clean Starter Kit </a:t>
            </a:r>
            <a:r>
              <a:rPr lang="en-US" dirty="0" smtClean="0">
                <a:latin typeface="Arial" charset="0"/>
              </a:rPr>
              <a:t>		 $</a:t>
            </a:r>
            <a:r>
              <a:rPr lang="en-US" dirty="0">
                <a:latin typeface="Arial" charset="0"/>
              </a:rPr>
              <a:t>99 MP </a:t>
            </a:r>
          </a:p>
          <a:p>
            <a:r>
              <a:rPr lang="en-US" sz="2000" b="1" dirty="0" smtClean="0">
                <a:latin typeface="Arial" charset="0"/>
              </a:rPr>
              <a:t>		TOTAL</a:t>
            </a:r>
            <a:r>
              <a:rPr lang="en-US" sz="2000" b="1" dirty="0">
                <a:latin typeface="Arial" charset="0"/>
              </a:rPr>
              <a:t>: $196 and 124 PV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3579" y="1644847"/>
            <a:ext cx="1475829" cy="186622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23577" y="3113663"/>
            <a:ext cx="8803037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latin typeface="Arial" charset="0"/>
            </a:endParaRPr>
          </a:p>
          <a:p>
            <a:r>
              <a:rPr lang="en-US" sz="2000" b="1" dirty="0">
                <a:latin typeface="Arial" charset="0"/>
              </a:rPr>
              <a:t>Savings $20 free membership, $20 free shipping, $16 member savings </a:t>
            </a:r>
          </a:p>
          <a:p>
            <a:endParaRPr lang="en-US" dirty="0">
              <a:latin typeface="Arial" charset="0"/>
            </a:endParaRPr>
          </a:p>
          <a:p>
            <a:pPr algn="ctr"/>
            <a:r>
              <a:rPr lang="en-US" sz="2000" dirty="0">
                <a:latin typeface="Arial" charset="0"/>
              </a:rPr>
              <a:t>Benefit </a:t>
            </a:r>
            <a:r>
              <a:rPr lang="mr-IN" sz="2000" dirty="0">
                <a:latin typeface="Arial" charset="0"/>
              </a:rPr>
              <a:t>…</a:t>
            </a:r>
            <a:r>
              <a:rPr lang="en-US" sz="2000" dirty="0">
                <a:latin typeface="Arial" charset="0"/>
              </a:rPr>
              <a:t> Save money on cleaning products, save money on allergy meds, save the Earth, save on Kleenex</a:t>
            </a:r>
            <a:r>
              <a:rPr lang="mr-IN" sz="2000" dirty="0">
                <a:latin typeface="Arial" charset="0"/>
              </a:rPr>
              <a:t>…</a:t>
            </a:r>
            <a:r>
              <a:rPr lang="en-US" sz="2000" dirty="0">
                <a:latin typeface="Arial" charset="0"/>
              </a:rPr>
              <a:t>  AND you have yourself one happy healthy family !!! </a:t>
            </a:r>
            <a:endParaRPr lang="en-US" sz="2000" b="0" i="0" dirty="0">
              <a:effectLst/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7681" y="193729"/>
            <a:ext cx="7609668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Get Clean/Allergy Combo </a:t>
            </a:r>
            <a:r>
              <a:rPr lang="mr-IN" sz="3200" dirty="0"/>
              <a:t>–</a:t>
            </a:r>
            <a:r>
              <a:rPr lang="en-US" sz="3200" dirty="0"/>
              <a:t> Perfect Pair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79408" y="4774168"/>
            <a:ext cx="1309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francine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30711" y="1894462"/>
            <a:ext cx="1113289" cy="178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31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1"/>
            <a:ext cx="1821153" cy="19600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469" y="425027"/>
            <a:ext cx="8783531" cy="775124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 smtClean="0"/>
              <a:t>1000 PV Plan for April </a:t>
            </a:r>
            <a:r>
              <a:rPr lang="mr-IN" sz="2400" dirty="0" smtClean="0"/>
              <a:t>–</a:t>
            </a:r>
            <a:r>
              <a:rPr lang="en-US" sz="2400" dirty="0" smtClean="0"/>
              <a:t> Get Clean Starter Kit and Allergy Season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432800" cy="339447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800" dirty="0" smtClean="0"/>
              <a:t>Allergy Action Kit  					74 PV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 err="1" smtClean="0"/>
              <a:t>Nutriferon</a:t>
            </a:r>
            <a:r>
              <a:rPr lang="en-US" sz="2000" dirty="0" smtClean="0"/>
              <a:t>, Vita C, </a:t>
            </a:r>
            <a:r>
              <a:rPr lang="en-US" sz="2000" dirty="0" err="1" smtClean="0"/>
              <a:t>Optiflora</a:t>
            </a:r>
            <a:r>
              <a:rPr lang="en-US" sz="2000" dirty="0" smtClean="0"/>
              <a:t> Cap, Alfalfa 330 )</a:t>
            </a:r>
          </a:p>
          <a:p>
            <a:pPr marL="0" indent="0">
              <a:buNone/>
            </a:pPr>
            <a:r>
              <a:rPr lang="en-US" sz="2800" dirty="0" smtClean="0"/>
              <a:t>Get Clean Starter Kit 				</a:t>
            </a:r>
            <a:r>
              <a:rPr lang="en-US" sz="2800" u="sng" dirty="0" smtClean="0"/>
              <a:t>50 PV</a:t>
            </a:r>
            <a:r>
              <a:rPr lang="en-US" sz="2800" u="sng" dirty="0"/>
              <a:t>	</a:t>
            </a:r>
            <a:r>
              <a:rPr lang="en-US" sz="2800" dirty="0" smtClean="0"/>
              <a:t>	        	 </a:t>
            </a:r>
            <a:r>
              <a:rPr lang="en-US" sz="2000" dirty="0" smtClean="0"/>
              <a:t>( year’s supply on some items)</a:t>
            </a:r>
            <a:r>
              <a:rPr lang="en-US" sz="2800" dirty="0" smtClean="0"/>
              <a:t>		</a:t>
            </a:r>
            <a:r>
              <a:rPr lang="en-US" sz="2800" dirty="0"/>
              <a:t> </a:t>
            </a:r>
            <a:r>
              <a:rPr lang="en-US" sz="2800" dirty="0" smtClean="0"/>
              <a:t>         124 PV</a:t>
            </a:r>
            <a:endParaRPr lang="en-US" sz="2800" u="sng" dirty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dirty="0" smtClean="0"/>
              <a:t>	      		</a:t>
            </a:r>
            <a:r>
              <a:rPr lang="en-US" sz="3200" dirty="0" smtClean="0"/>
              <a:t>10 customers X 124 PV = 1240 NEW PV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</a:t>
            </a:r>
            <a:r>
              <a:rPr lang="en-US" sz="1800" dirty="0" err="1" smtClean="0"/>
              <a:t>francine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223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-1333" t="19550" r="13330" b="23030"/>
          <a:stretch/>
        </p:blipFill>
        <p:spPr>
          <a:xfrm>
            <a:off x="5367867" y="1200151"/>
            <a:ext cx="3640667" cy="17817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768" t="19552" r="2313" b="19472"/>
          <a:stretch/>
        </p:blipFill>
        <p:spPr>
          <a:xfrm>
            <a:off x="150030" y="1300296"/>
            <a:ext cx="2711704" cy="24827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/>
              <a:t>Report from New Directors Conference</a:t>
            </a:r>
            <a:br>
              <a:rPr lang="en-US" sz="3200" dirty="0" smtClean="0"/>
            </a:br>
            <a:r>
              <a:rPr lang="en-US" sz="3200" dirty="0" smtClean="0"/>
              <a:t>Rebecca Kurtz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29" y="3205212"/>
            <a:ext cx="2260599" cy="16954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7139" t="17775" r="16536" b="26583"/>
          <a:stretch/>
        </p:blipFill>
        <p:spPr>
          <a:xfrm>
            <a:off x="6260295" y="2720734"/>
            <a:ext cx="2242609" cy="217992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441875" y="818094"/>
            <a:ext cx="2380391" cy="638173"/>
          </a:xfr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1800" dirty="0" smtClean="0"/>
              <a:t>Cleaning up the Park for Earth Day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/>
          <a:srcRect t="14214" b="17693"/>
          <a:stretch/>
        </p:blipFill>
        <p:spPr>
          <a:xfrm>
            <a:off x="2741706" y="3161364"/>
            <a:ext cx="3129122" cy="171166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61316" y="891780"/>
            <a:ext cx="2380390" cy="369332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Shaklee hospitality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87476" y="2751399"/>
            <a:ext cx="288335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Hanging out with Olympians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741706" y="1261112"/>
            <a:ext cx="277856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Every event </a:t>
            </a:r>
            <a:r>
              <a:rPr lang="mr-IN" dirty="0" smtClean="0"/>
              <a:t>–</a:t>
            </a:r>
            <a:r>
              <a:rPr lang="en-US" dirty="0" smtClean="0"/>
              <a:t> fantastic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Completely enrolled </a:t>
            </a:r>
            <a:r>
              <a:rPr lang="en-US" dirty="0" err="1" smtClean="0"/>
              <a:t>MIchael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Guys table discussion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Shaklee is our future</a:t>
            </a:r>
          </a:p>
          <a:p>
            <a:pPr marL="285750" indent="-285750">
              <a:buFont typeface="Arial"/>
              <a:buChar char="•"/>
            </a:pPr>
            <a:endParaRPr lang="en-US" dirty="0" smtClean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4966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0133" y="1275407"/>
            <a:ext cx="3843867" cy="37368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6532" y="532346"/>
            <a:ext cx="7179734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Shaklee Strategies Forum 2017</a:t>
            </a:r>
          </a:p>
          <a:p>
            <a:pPr algn="ctr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Ideas to help us  grow our businesses and ourselves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9465" y="2301769"/>
            <a:ext cx="5503335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Session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April 25, 2017	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--</a:t>
            </a:r>
          </a:p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Keys to Coaching </a:t>
            </a:r>
          </a:p>
          <a:p>
            <a:endParaRPr 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Self-Defeating Behaviors </a:t>
            </a:r>
          </a:p>
          <a:p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Perfectionist, Pleaser,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Controller,</a:t>
            </a:r>
          </a:p>
          <a:p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Caretaker, Rescuer 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449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title"/>
          </p:nvPr>
        </p:nvSpPr>
        <p:spPr>
          <a:xfrm>
            <a:off x="2877842" y="463718"/>
            <a:ext cx="5169423" cy="1297351"/>
          </a:xfrm>
          <a:prstGeom prst="rect">
            <a:avLst/>
          </a:prstGeom>
          <a:noFill/>
          <a:ln w="9525" cap="flat" cmpd="sng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</a:t>
            </a:r>
            <a:r>
              <a:rPr lang="en-US" sz="36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Strategy</a:t>
            </a:r>
            <a: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Forum Team</a:t>
            </a:r>
            <a:br>
              <a:rPr lang="en-US" sz="3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Spring 2017</a:t>
            </a:r>
            <a:r>
              <a:rPr lang="en-US" sz="2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Keys to Coaching</a:t>
            </a:r>
            <a:endParaRPr lang="en-US" sz="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Shape 125"/>
          <p:cNvSpPr txBox="1">
            <a:spLocks noGrp="1"/>
          </p:cNvSpPr>
          <p:nvPr>
            <p:ph idx="1"/>
          </p:nvPr>
        </p:nvSpPr>
        <p:spPr>
          <a:xfrm>
            <a:off x="3961463" y="4188072"/>
            <a:ext cx="1765104" cy="6878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Coordinator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Lisa Anderson</a:t>
            </a:r>
            <a:endParaRPr lang="en-US" sz="1665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463718"/>
            <a:ext cx="1335952" cy="1501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Shape 131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2" y="2736132"/>
            <a:ext cx="1238564" cy="154375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Shape 133"/>
          <p:cNvSpPr/>
          <p:nvPr/>
        </p:nvSpPr>
        <p:spPr>
          <a:xfrm>
            <a:off x="275521" y="2015918"/>
            <a:ext cx="2044345" cy="6287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Master </a:t>
            </a:r>
            <a:r>
              <a:rPr lang="en-US" sz="16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    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Barb Lagoni </a:t>
            </a:r>
          </a:p>
        </p:txBody>
      </p:sp>
      <p:sp>
        <p:nvSpPr>
          <p:cNvPr id="134" name="Shape 134"/>
          <p:cNvSpPr/>
          <p:nvPr/>
        </p:nvSpPr>
        <p:spPr>
          <a:xfrm>
            <a:off x="275522" y="4315892"/>
            <a:ext cx="181661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Coordinator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 Choate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89996" y="4126261"/>
            <a:ext cx="156819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Director</a:t>
            </a:r>
          </a:p>
          <a:p>
            <a:pPr algn="ctr"/>
            <a:r>
              <a:rPr lang="en-US" sz="1600" dirty="0" smtClean="0"/>
              <a:t>Francine </a:t>
            </a:r>
            <a:r>
              <a:rPr lang="en-US" sz="1600" dirty="0" err="1" smtClean="0"/>
              <a:t>Roling</a:t>
            </a:r>
            <a:endParaRPr lang="en-US" sz="1600" dirty="0"/>
          </a:p>
        </p:txBody>
      </p:sp>
      <p:pic>
        <p:nvPicPr>
          <p:cNvPr id="4" name="Picture 3" descr="Francine and Tim Roling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71" t="13904" r="32191" b="54930"/>
          <a:stretch/>
        </p:blipFill>
        <p:spPr>
          <a:xfrm>
            <a:off x="7389996" y="2389826"/>
            <a:ext cx="1415209" cy="16576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83078" y="4126261"/>
            <a:ext cx="172529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Key Coordinator</a:t>
            </a:r>
            <a:endParaRPr lang="en-US" sz="1600" dirty="0"/>
          </a:p>
          <a:p>
            <a:pPr algn="ctr"/>
            <a:r>
              <a:rPr lang="en-US" sz="1600" dirty="0" smtClean="0"/>
              <a:t>Margaret </a:t>
            </a:r>
            <a:r>
              <a:rPr lang="en-US" sz="1600" dirty="0" err="1" smtClean="0"/>
              <a:t>Trost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5726567" y="4279888"/>
            <a:ext cx="160008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Senior Director</a:t>
            </a:r>
          </a:p>
          <a:p>
            <a:r>
              <a:rPr lang="en-US" sz="1600" dirty="0" smtClean="0"/>
              <a:t>Angie Thomas</a:t>
            </a:r>
            <a:endParaRPr lang="en-US" sz="1600" dirty="0"/>
          </a:p>
        </p:txBody>
      </p:sp>
      <p:pic>
        <p:nvPicPr>
          <p:cNvPr id="7" name="Picture 6" descr="Angie Thomas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326" y="2389827"/>
            <a:ext cx="1278255" cy="1657609"/>
          </a:xfrm>
          <a:prstGeom prst="rect">
            <a:avLst/>
          </a:prstGeom>
        </p:spPr>
      </p:pic>
      <p:pic>
        <p:nvPicPr>
          <p:cNvPr id="21" name="Shape 13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52848" y="2330298"/>
            <a:ext cx="1216619" cy="1736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rgaret Trost.jpg .jpe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3" t="4915" r="29849" b="8116"/>
          <a:stretch/>
        </p:blipFill>
        <p:spPr>
          <a:xfrm>
            <a:off x="2453757" y="2389826"/>
            <a:ext cx="1454613" cy="165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868008"/>
      </p:ext>
    </p:extLst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70941</TotalTime>
  <Words>2043</Words>
  <Application>Microsoft Macintosh PowerPoint</Application>
  <PresentationFormat>On-screen Show (16:9)</PresentationFormat>
  <Paragraphs>314</Paragraphs>
  <Slides>37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1_Office Theme</vt:lpstr>
      <vt:lpstr>2_Office Theme</vt:lpstr>
      <vt:lpstr>PowerPoint Presentation</vt:lpstr>
      <vt:lpstr>Growing Green Promo</vt:lpstr>
      <vt:lpstr>Get Clean Kit</vt:lpstr>
      <vt:lpstr>PLUS Get Clean Starter Kit also contains …</vt:lpstr>
      <vt:lpstr>PowerPoint Presentation</vt:lpstr>
      <vt:lpstr>1000 PV Plan for April – Get Clean Starter Kit and Allergy Season</vt:lpstr>
      <vt:lpstr>Report from New Directors Conference Rebecca Kurtz</vt:lpstr>
      <vt:lpstr>PowerPoint Presentation</vt:lpstr>
      <vt:lpstr>Our Strategy Forum Team Spring 2017 Keys to Coaching</vt:lpstr>
      <vt:lpstr>Objectives Spring 2017 –Keys to Coaching </vt:lpstr>
      <vt:lpstr>Objectives Session #5 – Self - Defeating Behaviors</vt:lpstr>
      <vt:lpstr>Classic Self- Defeating Behavior Types</vt:lpstr>
      <vt:lpstr>Lisa’s Valuable Journey to Key</vt:lpstr>
      <vt:lpstr>Lisa’s Story of Recognizing Self-Defeating Behavior</vt:lpstr>
      <vt:lpstr> I recognized that I needed to change as a Leader….I needed to learn how to be a real Leader….  Learn How to Empower ….. not Enable </vt:lpstr>
      <vt:lpstr>Positive Intelligence Test  by Shirzad Chamine  Your mind is your best friend, but it is also your worst enemy,  involved in self-sabotage.  Your self-sabotage is caused by “Saboteurs” in your mind.    These Saboteurs are your internal enemies.  They are a set of automatic and habitual mind patterns, each with its own voice, beliefs, and assumptions that work against your best interest.   </vt:lpstr>
      <vt:lpstr>PowerPoint Presentation</vt:lpstr>
      <vt:lpstr>Self-Defeating Behaviors Usually Stem From our Childhood</vt:lpstr>
      <vt:lpstr>The People Pleaser – tries to gain acceptance by helping, pleasing, rescuing or flattering others .. to the point that they lose sight of their own needs and become resentful as a result.</vt:lpstr>
      <vt:lpstr>Francine’s Journey </vt:lpstr>
      <vt:lpstr>Francine’s Plan</vt:lpstr>
      <vt:lpstr>Angie – Identifying Perfectionist Tendencies </vt:lpstr>
      <vt:lpstr>Angie’s Insights</vt:lpstr>
      <vt:lpstr>PowerPoint Presentation</vt:lpstr>
      <vt:lpstr>PowerPoint Presentation</vt:lpstr>
      <vt:lpstr>PowerPoint Presentation</vt:lpstr>
      <vt:lpstr>Controller  </vt:lpstr>
      <vt:lpstr>When we can’t control … weather, airline flights, PEOPLE…</vt:lpstr>
      <vt:lpstr>PowerPoint Presentation</vt:lpstr>
      <vt:lpstr>We are all Green .. And Growing</vt:lpstr>
      <vt:lpstr>Action Steps Session 5 </vt:lpstr>
      <vt:lpstr>Resources</vt:lpstr>
      <vt:lpstr> April Strategy Forum Schedule Keys to Coaching</vt:lpstr>
      <vt:lpstr> How a People Pleaser can Feel …</vt:lpstr>
      <vt:lpstr>PowerPoint Presentation</vt:lpstr>
      <vt:lpstr>PowerPoint Presentation</vt:lpstr>
      <vt:lpstr>Shaklee Video &amp; Audio Archives This webinar is archived on BetterFutureStartsToday.net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Congratulations on becoming a Director! A Business Leader!  </dc:title>
  <dc:creator>Harper</dc:creator>
  <cp:lastModifiedBy>Barbara Lagoni</cp:lastModifiedBy>
  <cp:revision>649</cp:revision>
  <cp:lastPrinted>2017-02-07T02:32:22Z</cp:lastPrinted>
  <dcterms:created xsi:type="dcterms:W3CDTF">2016-11-09T11:55:00Z</dcterms:created>
  <dcterms:modified xsi:type="dcterms:W3CDTF">2017-04-25T17:07:02Z</dcterms:modified>
</cp:coreProperties>
</file>