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84" r:id="rId2"/>
    <p:sldId id="285" r:id="rId3"/>
    <p:sldId id="286" r:id="rId4"/>
    <p:sldId id="287" r:id="rId5"/>
    <p:sldId id="288" r:id="rId6"/>
    <p:sldId id="289" r:id="rId7"/>
    <p:sldId id="294" r:id="rId8"/>
    <p:sldId id="295" r:id="rId9"/>
    <p:sldId id="296" r:id="rId10"/>
    <p:sldId id="280" r:id="rId11"/>
    <p:sldId id="297" r:id="rId12"/>
    <p:sldId id="283" r:id="rId13"/>
    <p:sldId id="282" r:id="rId14"/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92" r:id="rId38"/>
    <p:sldId id="293" r:id="rId39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1DDCC"/>
          </a:solidFill>
        </a:fill>
      </a:tcStyle>
    </a:wholeTbl>
    <a:band2H>
      <a:tcTxStyle/>
      <a:tcStyle>
        <a:tcBdr/>
        <a:fill>
          <a:solidFill>
            <a:srgbClr val="E9EFE7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3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3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656" y="-1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9" name="Shape 18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1217534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1" name="Shape 20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I can sum it up this way…  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when we began our Shaklee career one of our mentors told us that if we were willing to give this business concentrated effort for 2-5 years…  we would have an amazing future…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2" name="Shape 30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you may be thinking that’s great for you, you got started over 30 years ago when you were so young…  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&lt;slide&gt;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it’s never to late to be part of the Shaklee Effect! 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It begins with Deciding what you want, 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deciding what you are willing to exchange for it. 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Establishing your priorities and then get started.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The good news is you are not alone and we are here to help you discover your Why and live a life of significance!  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Your next step is to set an appointment with your sponsor/mentor and give it a try…  you have nothing to lose and everything to gain!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1" name="Shape 31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you may be thinking that’s great for you, you got started over 30 years ago when you were so young…  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&lt;slide&gt;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it’s never to late to be part of the Shaklee Effect! 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It begins with Deciding what you want, 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deciding what you are willing to exchange for it. 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Establishing your priorities and then get started.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The good news is you are not alone and we are here to help you discover your Why and live a life of significance!  </a:t>
            </a:r>
          </a:p>
          <a:p>
            <a:pPr defTabSz="914400">
              <a:lnSpc>
                <a:spcPct val="125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rPr sz="1400">
                <a:latin typeface="Arial"/>
                <a:ea typeface="Arial"/>
                <a:cs typeface="Arial"/>
                <a:sym typeface="Arial"/>
              </a:rPr>
              <a:t>Your next step is to set an appointment with your sponsor/mentor and give it a try…  you have nothing to lose and everything to gain!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1.jpg" descr="watercolor_base-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411067"/>
            <a:ext cx="9144000" cy="768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image2.png" descr="Z:\~Logos\2015_NDC_Logo\2015_NDC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3575" y="4411067"/>
            <a:ext cx="2386016" cy="528639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image3.png" descr="logo_370green-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457215" y="313432"/>
            <a:ext cx="5368820" cy="2389416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3600"/>
            </a:lvl1pPr>
          </a:lstStyle>
          <a:p>
            <a:r>
              <a:t>Title Text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sz="half" idx="1"/>
          </p:nvPr>
        </p:nvSpPr>
        <p:spPr>
          <a:xfrm>
            <a:off x="463822" y="2712445"/>
            <a:ext cx="5031799" cy="243105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500"/>
              </a:spcBef>
              <a:defRPr sz="2400" b="1"/>
            </a:lvl1pPr>
            <a:lvl2pPr>
              <a:spcBef>
                <a:spcPts val="500"/>
              </a:spcBef>
              <a:defRPr sz="2400" b="1"/>
            </a:lvl2pPr>
            <a:lvl3pPr>
              <a:spcBef>
                <a:spcPts val="500"/>
              </a:spcBef>
              <a:defRPr sz="2400" b="1"/>
            </a:lvl3pPr>
            <a:lvl4pPr>
              <a:spcBef>
                <a:spcPts val="500"/>
              </a:spcBef>
              <a:defRPr sz="2400" b="1"/>
            </a:lvl4pPr>
            <a:lvl5pPr>
              <a:spcBef>
                <a:spcPts val="500"/>
              </a:spcBef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" name="Shape 19"/>
          <p:cNvSpPr/>
          <p:nvPr/>
        </p:nvSpPr>
        <p:spPr>
          <a:xfrm>
            <a:off x="457200" y="1599298"/>
            <a:ext cx="8229600" cy="1"/>
          </a:xfrm>
          <a:prstGeom prst="line">
            <a:avLst/>
          </a:prstGeom>
          <a:ln>
            <a:solidFill>
              <a:srgbClr val="1F497D"/>
            </a:solidFill>
            <a:bevel/>
          </a:ln>
        </p:spPr>
        <p:txBody>
          <a:bodyPr lIns="45719" rIns="45719"/>
          <a:lstStyle/>
          <a:p>
            <a:pPr defTabSz="457200">
              <a:defRPr sz="1200">
                <a:latin typeface="+mn-lt"/>
                <a:ea typeface="+mn-ea"/>
                <a:cs typeface="+mn-cs"/>
                <a:sym typeface="Helvetica"/>
              </a:defRPr>
            </a:pPr>
            <a:endParaRPr/>
          </a:p>
        </p:txBody>
      </p:sp>
      <p:pic>
        <p:nvPicPr>
          <p:cNvPr id="20" name="image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41939" y="820887"/>
            <a:ext cx="2925665" cy="3506824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image1.jpg" descr="watercolor_base-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411067"/>
            <a:ext cx="9144000" cy="768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image2.png" descr="Z:\~Logos\2015_NDC_Logo\2015_NDC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3575" y="4411067"/>
            <a:ext cx="2386016" cy="52863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image3.png" descr="logo_370green-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7.jpg" descr="watercolor_base-03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2468758"/>
            <a:ext cx="9144000" cy="282880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image3.png" descr="logo_370green-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536280" y="4444017"/>
            <a:ext cx="1246060" cy="266542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Shape 1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l was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image3.png" descr="logo_370green-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image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7884160" cy="4955274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Shape 1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3.png" descr="logo_370green-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8.png"/>
          <p:cNvPicPr>
            <a:picLocks noChangeAspect="1"/>
          </p:cNvPicPr>
          <p:nvPr/>
        </p:nvPicPr>
        <p:blipFill>
          <a:blip r:embed="rId3">
            <a:extLst/>
          </a:blip>
          <a:srcRect l="6928" t="8935" b="24475"/>
          <a:stretch>
            <a:fillRect/>
          </a:stretch>
        </p:blipFill>
        <p:spPr>
          <a:xfrm>
            <a:off x="-1" y="-1"/>
            <a:ext cx="7904461" cy="5148264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image3.png" descr="logo_370green-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image1.jpg" descr="watercolor_base-03.jpg"/>
          <p:cNvPicPr>
            <a:picLocks noChangeAspect="1"/>
          </p:cNvPicPr>
          <p:nvPr/>
        </p:nvPicPr>
        <p:blipFill>
          <a:blip r:embed="rId3">
            <a:extLst/>
          </a:blip>
          <a:srcRect l="11023" t="50000"/>
          <a:stretch>
            <a:fillRect/>
          </a:stretch>
        </p:blipFill>
        <p:spPr>
          <a:xfrm>
            <a:off x="0" y="4106333"/>
            <a:ext cx="9144000" cy="1073655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Shape 1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image3.png" descr="logo_370green-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Shape 15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image3.png" descr="logo_370green-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image9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50125"/>
            <a:ext cx="8993875" cy="4722127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Shape 16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body" idx="1"/>
          </p:nvPr>
        </p:nvSpPr>
        <p:spPr>
          <a:xfrm>
            <a:off x="669726" y="1367508"/>
            <a:ext cx="7804548" cy="3775992"/>
          </a:xfrm>
          <a:prstGeom prst="rect">
            <a:avLst/>
          </a:prstGeom>
        </p:spPr>
        <p:txBody>
          <a:bodyPr lIns="28708" tIns="28708" rIns="28708" bIns="28708">
            <a:noAutofit/>
          </a:bodyPr>
          <a:lstStyle>
            <a:lvl1pPr marL="279102" indent="-279102" defTabSz="914400">
              <a:spcBef>
                <a:spcPts val="2600"/>
              </a:spcBef>
              <a:buSzPct val="75000"/>
              <a:buFont typeface="Arial"/>
              <a:buChar char="•"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58202" indent="-279102" defTabSz="914400">
              <a:spcBef>
                <a:spcPts val="2600"/>
              </a:spcBef>
              <a:buSzPct val="75000"/>
              <a:buFont typeface="Arial"/>
              <a:buChar char="-"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37304" indent="-279102" defTabSz="914400">
              <a:spcBef>
                <a:spcPts val="2600"/>
              </a:spcBef>
              <a:buSzPct val="75000"/>
              <a:buFont typeface="Arial"/>
              <a:buChar char="▪"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116405" indent="-279102" defTabSz="914400">
              <a:spcBef>
                <a:spcPts val="2600"/>
              </a:spcBef>
              <a:buSzPct val="75000"/>
              <a:buFont typeface="Arial"/>
              <a:buChar char="o"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95508" indent="-279101" defTabSz="914400">
              <a:spcBef>
                <a:spcPts val="2600"/>
              </a:spcBef>
              <a:buSzPct val="75000"/>
              <a:buFont typeface="Arial"/>
              <a:buChar char="—"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4" name="Shape 17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/>
        </p:nvSpPr>
        <p:spPr>
          <a:xfrm>
            <a:off x="1444376" y="1038076"/>
            <a:ext cx="6258572" cy="69"/>
          </a:xfrm>
          <a:prstGeom prst="line">
            <a:avLst/>
          </a:prstGeom>
          <a:ln w="3175">
            <a:solidFill>
              <a:srgbClr val="9A9A9A"/>
            </a:solidFill>
            <a:miter lim="400000"/>
          </a:ln>
        </p:spPr>
        <p:txBody>
          <a:bodyPr lIns="26789" tIns="26789" rIns="26789" bIns="26789" anchor="ctr"/>
          <a:lstStyle/>
          <a:p>
            <a:pPr defTabSz="241101">
              <a:defRPr sz="600">
                <a:latin typeface="+mn-lt"/>
                <a:ea typeface="+mn-ea"/>
                <a:cs typeface="+mn-cs"/>
                <a:sym typeface="Helvetica"/>
              </a:defRPr>
            </a:pPr>
            <a:endParaRPr/>
          </a:p>
        </p:txBody>
      </p:sp>
      <p:sp>
        <p:nvSpPr>
          <p:cNvPr id="182" name="Shape 182"/>
          <p:cNvSpPr>
            <a:spLocks noGrp="1"/>
          </p:cNvSpPr>
          <p:nvPr>
            <p:ph type="sldNum" sz="quarter" idx="2"/>
          </p:nvPr>
        </p:nvSpPr>
        <p:spPr>
          <a:xfrm>
            <a:off x="7611961" y="4848820"/>
            <a:ext cx="165136" cy="152690"/>
          </a:xfrm>
          <a:prstGeom prst="rect">
            <a:avLst/>
          </a:prstGeom>
        </p:spPr>
        <p:txBody>
          <a:bodyPr wrap="none" lIns="26789" tIns="26789" rIns="26789" bIns="26789" anchor="t"/>
          <a:lstStyle>
            <a:lvl1pPr defTabSz="308074">
              <a:defRPr sz="7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0E3797C-B71C-49B1-87BB-F62C6A67453F}" type="datetimeFigureOut">
              <a:rPr lang="en-US" smtClean="0"/>
              <a:t>4/11/17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5372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0E3797C-B71C-49B1-87BB-F62C6A67453F}" type="datetimeFigureOut">
              <a:rPr lang="en-US" smtClean="0"/>
              <a:t>4/11/17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357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1_Title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small gre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1.jpg" descr="watercolor_base-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411067"/>
            <a:ext cx="9144000" cy="768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image2.png" descr="Z:\~Logos\2015_NDC_Logo\2015_NDC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3575" y="4411067"/>
            <a:ext cx="2386016" cy="528639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image3.png" descr="logo_370green-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image5.jpg" descr="ShakleeEffect_Watercolor_16x9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197944" y="0"/>
            <a:ext cx="9370972" cy="5177291"/>
          </a:xfrm>
          <a:prstGeom prst="rect">
            <a:avLst/>
          </a:prstGeom>
          <a:ln w="12700">
            <a:miter lim="400000"/>
          </a:ln>
        </p:spPr>
      </p:pic>
      <p:sp>
        <p:nvSpPr>
          <p:cNvPr id="46" name="Shape 4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image1.jpg" descr="watercolor_base-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411067"/>
            <a:ext cx="9144000" cy="768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image2.png" descr="Z:\~Logos\2015_NDC_Logo\2015_NDC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3575" y="4411067"/>
            <a:ext cx="2386016" cy="528639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image3.png" descr="logo_370green-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457215" y="313433"/>
            <a:ext cx="5368820" cy="2389416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3600"/>
            </a:lvl1pPr>
          </a:lstStyle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463822" y="2712504"/>
            <a:ext cx="5031799" cy="2430996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400" b="1"/>
            </a:lvl1pPr>
            <a:lvl2pPr>
              <a:spcBef>
                <a:spcPts val="0"/>
              </a:spcBef>
              <a:defRPr sz="2400" b="1"/>
            </a:lvl2pPr>
            <a:lvl3pPr>
              <a:spcBef>
                <a:spcPts val="0"/>
              </a:spcBef>
              <a:defRPr sz="2400" b="1"/>
            </a:lvl3pPr>
            <a:lvl4pPr>
              <a:spcBef>
                <a:spcPts val="0"/>
              </a:spcBef>
              <a:defRPr sz="2400" b="1"/>
            </a:lvl4pPr>
            <a:lvl5pPr>
              <a:spcBef>
                <a:spcPts val="0"/>
              </a:spcBef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/>
          <p:nvPr/>
        </p:nvSpPr>
        <p:spPr>
          <a:xfrm>
            <a:off x="457200" y="1599299"/>
            <a:ext cx="8229600" cy="1"/>
          </a:xfrm>
          <a:prstGeom prst="line">
            <a:avLst/>
          </a:prstGeom>
          <a:ln>
            <a:solidFill>
              <a:srgbClr val="1F497D"/>
            </a:solidFill>
            <a:bevel/>
          </a:ln>
        </p:spPr>
        <p:txBody>
          <a:bodyPr lIns="45719" rIns="45719"/>
          <a:lstStyle/>
          <a:p>
            <a:pPr defTabSz="457200">
              <a:defRPr sz="1200">
                <a:latin typeface="+mn-lt"/>
                <a:ea typeface="+mn-ea"/>
                <a:cs typeface="+mn-cs"/>
                <a:sym typeface="Helvetica"/>
              </a:defRPr>
            </a:pPr>
            <a:endParaRPr/>
          </a:p>
        </p:txBody>
      </p:sp>
      <p:pic>
        <p:nvPicPr>
          <p:cNvPr id="59" name="image1.jpg" descr="watercolor_base-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397233"/>
            <a:ext cx="9144000" cy="768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60" name="image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 rot="203201">
            <a:off x="5341939" y="820889"/>
            <a:ext cx="2925665" cy="3506824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Shape 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image1.jpg" descr="watercolor_base-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411067"/>
            <a:ext cx="9144000" cy="768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image2.png" descr="Z:\~Logos\2015_NDC_Logo\2015_NDC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3575" y="4411067"/>
            <a:ext cx="2386016" cy="528639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image3.png" descr="logo_370green-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sp>
        <p:nvSpPr>
          <p:cNvPr id="71" name="Shape 71"/>
          <p:cNvSpPr>
            <a:spLocks noGrp="1"/>
          </p:cNvSpPr>
          <p:nvPr>
            <p:ph type="title"/>
          </p:nvPr>
        </p:nvSpPr>
        <p:spPr>
          <a:xfrm>
            <a:off x="457215" y="313432"/>
            <a:ext cx="7988285" cy="2389416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t>Title Text</a:t>
            </a:r>
          </a:p>
        </p:txBody>
      </p:sp>
      <p:sp>
        <p:nvSpPr>
          <p:cNvPr id="72" name="Shape 72"/>
          <p:cNvSpPr>
            <a:spLocks noGrp="1"/>
          </p:cNvSpPr>
          <p:nvPr>
            <p:ph type="body" sz="half" idx="1"/>
          </p:nvPr>
        </p:nvSpPr>
        <p:spPr>
          <a:xfrm>
            <a:off x="463822" y="2712504"/>
            <a:ext cx="5031799" cy="2430996"/>
          </a:xfrm>
          <a:prstGeom prst="rect">
            <a:avLst/>
          </a:prstGeom>
        </p:spPr>
        <p:txBody>
          <a:bodyPr/>
          <a:lstStyle>
            <a:lvl1pPr>
              <a:spcBef>
                <a:spcPts val="400"/>
              </a:spcBef>
              <a:defRPr sz="1800" b="1"/>
            </a:lvl1pPr>
            <a:lvl2pPr>
              <a:spcBef>
                <a:spcPts val="400"/>
              </a:spcBef>
              <a:defRPr sz="1800" b="1"/>
            </a:lvl2pPr>
            <a:lvl3pPr>
              <a:spcBef>
                <a:spcPts val="400"/>
              </a:spcBef>
              <a:defRPr sz="1800" b="1"/>
            </a:lvl3pPr>
            <a:lvl4pPr>
              <a:spcBef>
                <a:spcPts val="400"/>
              </a:spcBef>
              <a:defRPr sz="1800" b="1"/>
            </a:lvl4pPr>
            <a:lvl5pPr>
              <a:spcBef>
                <a:spcPts val="400"/>
              </a:spcBef>
              <a:defRPr sz="18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3" name="Shape 73"/>
          <p:cNvSpPr/>
          <p:nvPr/>
        </p:nvSpPr>
        <p:spPr>
          <a:xfrm>
            <a:off x="457200" y="1599298"/>
            <a:ext cx="8229600" cy="1"/>
          </a:xfrm>
          <a:prstGeom prst="line">
            <a:avLst/>
          </a:prstGeom>
          <a:ln>
            <a:solidFill>
              <a:srgbClr val="1F497D"/>
            </a:solidFill>
            <a:bevel/>
          </a:ln>
        </p:spPr>
        <p:txBody>
          <a:bodyPr lIns="45719" rIns="45719"/>
          <a:lstStyle/>
          <a:p>
            <a:pPr defTabSz="457200">
              <a:defRPr sz="1200">
                <a:latin typeface="+mn-lt"/>
                <a:ea typeface="+mn-ea"/>
                <a:cs typeface="+mn-cs"/>
                <a:sym typeface="Helvetica"/>
              </a:defRPr>
            </a:pPr>
            <a:endParaRPr/>
          </a:p>
        </p:txBody>
      </p:sp>
      <p:sp>
        <p:nvSpPr>
          <p:cNvPr id="74" name="Shape 7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image1.jpg" descr="watercolor_base-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411067"/>
            <a:ext cx="9144000" cy="768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82" name="image2.png" descr="Z:\~Logos\2015_NDC_Logo\2015_NDC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3575" y="4411067"/>
            <a:ext cx="2386016" cy="528639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image3.png" descr="logo_370green-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sp>
        <p:nvSpPr>
          <p:cNvPr id="84" name="Shape 84"/>
          <p:cNvSpPr>
            <a:spLocks noGrp="1"/>
          </p:cNvSpPr>
          <p:nvPr>
            <p:ph type="title"/>
          </p:nvPr>
        </p:nvSpPr>
        <p:spPr>
          <a:xfrm>
            <a:off x="457215" y="313432"/>
            <a:ext cx="7988285" cy="2389416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t>Title Text</a:t>
            </a:r>
          </a:p>
        </p:txBody>
      </p:sp>
      <p:sp>
        <p:nvSpPr>
          <p:cNvPr id="85" name="Shape 85"/>
          <p:cNvSpPr>
            <a:spLocks noGrp="1"/>
          </p:cNvSpPr>
          <p:nvPr>
            <p:ph type="body" sz="half" idx="1"/>
          </p:nvPr>
        </p:nvSpPr>
        <p:spPr>
          <a:xfrm>
            <a:off x="463822" y="2712504"/>
            <a:ext cx="5031799" cy="2430996"/>
          </a:xfrm>
          <a:prstGeom prst="rect">
            <a:avLst/>
          </a:prstGeom>
        </p:spPr>
        <p:txBody>
          <a:bodyPr/>
          <a:lstStyle>
            <a:lvl1pPr>
              <a:spcBef>
                <a:spcPts val="400"/>
              </a:spcBef>
              <a:defRPr sz="1800" b="1"/>
            </a:lvl1pPr>
            <a:lvl2pPr>
              <a:spcBef>
                <a:spcPts val="400"/>
              </a:spcBef>
              <a:defRPr sz="1800" b="1"/>
            </a:lvl2pPr>
            <a:lvl3pPr>
              <a:spcBef>
                <a:spcPts val="400"/>
              </a:spcBef>
              <a:defRPr sz="1800" b="1"/>
            </a:lvl3pPr>
            <a:lvl4pPr>
              <a:spcBef>
                <a:spcPts val="400"/>
              </a:spcBef>
              <a:defRPr sz="1800" b="1"/>
            </a:lvl4pPr>
            <a:lvl5pPr>
              <a:spcBef>
                <a:spcPts val="400"/>
              </a:spcBef>
              <a:defRPr sz="18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" name="Shape 86"/>
          <p:cNvSpPr/>
          <p:nvPr/>
        </p:nvSpPr>
        <p:spPr>
          <a:xfrm>
            <a:off x="457200" y="1599298"/>
            <a:ext cx="8229600" cy="1"/>
          </a:xfrm>
          <a:prstGeom prst="line">
            <a:avLst/>
          </a:prstGeom>
          <a:ln>
            <a:solidFill>
              <a:srgbClr val="1F497D"/>
            </a:solidFill>
            <a:bevel/>
          </a:ln>
        </p:spPr>
        <p:txBody>
          <a:bodyPr lIns="45719" rIns="45719"/>
          <a:lstStyle/>
          <a:p>
            <a:pPr defTabSz="457200">
              <a:defRPr sz="1200">
                <a:latin typeface="+mn-lt"/>
                <a:ea typeface="+mn-ea"/>
                <a:cs typeface="+mn-cs"/>
                <a:sym typeface="Helvetica"/>
              </a:defRPr>
            </a:pPr>
            <a:endParaRPr/>
          </a:p>
        </p:txBody>
      </p:sp>
      <p:sp>
        <p:nvSpPr>
          <p:cNvPr id="87" name="Shape 87"/>
          <p:cNvSpPr/>
          <p:nvPr/>
        </p:nvSpPr>
        <p:spPr>
          <a:xfrm>
            <a:off x="7568417" y="49236"/>
            <a:ext cx="1287195" cy="44313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image1.jpg" descr="watercolor_base-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411067"/>
            <a:ext cx="9144000" cy="768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96" name="image2.png" descr="Z:\~Logos\2015_NDC_Logo\2015_NDC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3575" y="4411067"/>
            <a:ext cx="2386016" cy="528639"/>
          </a:xfrm>
          <a:prstGeom prst="rect">
            <a:avLst/>
          </a:prstGeom>
          <a:ln w="12700">
            <a:miter lim="400000"/>
          </a:ln>
        </p:spPr>
      </p:pic>
      <p:pic>
        <p:nvPicPr>
          <p:cNvPr id="97" name="image1.jpg" descr="watercolor_base-03.jpg"/>
          <p:cNvPicPr>
            <a:picLocks noChangeAspect="1"/>
          </p:cNvPicPr>
          <p:nvPr/>
        </p:nvPicPr>
        <p:blipFill>
          <a:blip r:embed="rId2">
            <a:extLst/>
          </a:blip>
          <a:srcRect l="11023" t="50000"/>
          <a:stretch>
            <a:fillRect/>
          </a:stretch>
        </p:blipFill>
        <p:spPr>
          <a:xfrm>
            <a:off x="0" y="4106333"/>
            <a:ext cx="9144000" cy="1073655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Shape 98"/>
          <p:cNvSpPr/>
          <p:nvPr/>
        </p:nvSpPr>
        <p:spPr>
          <a:xfrm>
            <a:off x="7123597" y="4843780"/>
            <a:ext cx="1729406" cy="231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/>
            </a:lvl1pPr>
          </a:lstStyle>
          <a:p>
            <a:r>
              <a:t>©2017Growth Resources, Inc</a:t>
            </a:r>
          </a:p>
        </p:txBody>
      </p:sp>
      <p:sp>
        <p:nvSpPr>
          <p:cNvPr id="99" name="Shape 9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l was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image1.jpg" descr="watercolor_base-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411067"/>
            <a:ext cx="9144000" cy="768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image2.png" descr="Z:\~Logos\2015_NDC_Logo\2015_NDC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3575" y="4411067"/>
            <a:ext cx="2386016" cy="528639"/>
          </a:xfrm>
          <a:prstGeom prst="rect">
            <a:avLst/>
          </a:prstGeom>
          <a:ln w="12700">
            <a:miter lim="400000"/>
          </a:ln>
        </p:spPr>
      </p:pic>
      <p:pic>
        <p:nvPicPr>
          <p:cNvPr id="108" name="image3.png" descr="logo_370green-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9" name="image6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0"/>
            <a:ext cx="7883525" cy="4954588"/>
          </a:xfrm>
          <a:prstGeom prst="rect">
            <a:avLst/>
          </a:prstGeom>
          <a:ln w="12700">
            <a:miter lim="400000"/>
          </a:ln>
        </p:spPr>
      </p:pic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21" Type="http://schemas.openxmlformats.org/officeDocument/2006/relationships/image" Target="../media/image1.jpeg"/><Relationship Id="rId22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g" descr="watercolor_base-03.jpg"/>
          <p:cNvPicPr>
            <a:picLocks noChangeAspect="1"/>
          </p:cNvPicPr>
          <p:nvPr/>
        </p:nvPicPr>
        <p:blipFill>
          <a:blip r:embed="rId21">
            <a:extLst/>
          </a:blip>
          <a:stretch>
            <a:fillRect/>
          </a:stretch>
        </p:blipFill>
        <p:spPr>
          <a:xfrm>
            <a:off x="0" y="4411067"/>
            <a:ext cx="9144000" cy="768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3.png" descr="logo_370green-01.png"/>
          <p:cNvPicPr>
            <a:picLocks noChangeAspect="1"/>
          </p:cNvPicPr>
          <p:nvPr/>
        </p:nvPicPr>
        <p:blipFill>
          <a:blip r:embed="rId22">
            <a:extLst/>
          </a:blip>
          <a:stretch>
            <a:fillRect/>
          </a:stretch>
        </p:blipFill>
        <p:spPr>
          <a:xfrm>
            <a:off x="7772400" y="162567"/>
            <a:ext cx="914404" cy="195417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/>
          <p:nvPr/>
        </p:nvSpPr>
        <p:spPr>
          <a:xfrm>
            <a:off x="457200" y="491314"/>
            <a:ext cx="8229600" cy="1"/>
          </a:xfrm>
          <a:prstGeom prst="line">
            <a:avLst/>
          </a:prstGeom>
          <a:ln>
            <a:solidFill>
              <a:srgbClr val="1F497D"/>
            </a:solidFill>
            <a:bevel/>
          </a:ln>
        </p:spPr>
        <p:txBody>
          <a:bodyPr lIns="45719" rIns="45719"/>
          <a:lstStyle/>
          <a:p>
            <a:pPr defTabSz="457200">
              <a:defRPr sz="1200">
                <a:latin typeface="+mn-lt"/>
                <a:ea typeface="+mn-ea"/>
                <a:cs typeface="+mn-cs"/>
                <a:sym typeface="Helvetica"/>
              </a:defRPr>
            </a:pPr>
            <a:endParaRPr/>
          </a:p>
        </p:txBody>
      </p:sp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457200" y="445667"/>
            <a:ext cx="8229600" cy="7751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457200" y="1220790"/>
            <a:ext cx="8229600" cy="3922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hape 7"/>
          <p:cNvSpPr>
            <a:spLocks noGrp="1"/>
          </p:cNvSpPr>
          <p:nvPr>
            <p:ph type="sldNum" sz="quarter" idx="2"/>
          </p:nvPr>
        </p:nvSpPr>
        <p:spPr>
          <a:xfrm>
            <a:off x="6553200" y="4627562"/>
            <a:ext cx="2133600" cy="27940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xmlns:p14="http://schemas.microsoft.com/office/powerpoint/2010/main" spd="med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ln>
            <a:noFill/>
          </a:ln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ln>
            <a:noFill/>
          </a:ln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ln>
            <a:noFill/>
          </a:ln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ln>
            <a:noFill/>
          </a:ln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ln>
            <a:noFill/>
          </a:ln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ln>
            <a:noFill/>
          </a:ln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ln>
            <a:noFill/>
          </a:ln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ln>
            <a:noFill/>
          </a:ln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ln>
            <a:noFill/>
          </a:ln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9pPr>
    </p:titleStyle>
    <p:bodyStyle>
      <a:lvl1pPr marL="0" marR="0" indent="0" algn="l" defTabSz="457200" rtl="0" latinLnBrk="0">
        <a:lnSpc>
          <a:spcPct val="100000"/>
        </a:lnSpc>
        <a:spcBef>
          <a:spcPts val="30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457200" algn="l" defTabSz="457200" rtl="0" latinLnBrk="0">
        <a:lnSpc>
          <a:spcPct val="100000"/>
        </a:lnSpc>
        <a:spcBef>
          <a:spcPts val="30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914400" algn="l" defTabSz="457200" rtl="0" latinLnBrk="0">
        <a:lnSpc>
          <a:spcPct val="100000"/>
        </a:lnSpc>
        <a:spcBef>
          <a:spcPts val="30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1371600" algn="l" defTabSz="457200" rtl="0" latinLnBrk="0">
        <a:lnSpc>
          <a:spcPct val="100000"/>
        </a:lnSpc>
        <a:spcBef>
          <a:spcPts val="30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1828800" algn="l" defTabSz="457200" rtl="0" latinLnBrk="0">
        <a:lnSpc>
          <a:spcPct val="100000"/>
        </a:lnSpc>
        <a:spcBef>
          <a:spcPts val="30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5pPr>
      <a:lvl6pPr marL="2468879" marR="0" indent="-182879" algn="l" defTabSz="457200" rtl="0" latinLnBrk="0">
        <a:lnSpc>
          <a:spcPct val="100000"/>
        </a:lnSpc>
        <a:spcBef>
          <a:spcPts val="300"/>
        </a:spcBef>
        <a:spcAft>
          <a:spcPts val="0"/>
        </a:spcAft>
        <a:buClrTx/>
        <a:buSzPct val="100000"/>
        <a:buFontTx/>
        <a:buChar char="•"/>
        <a:tabLst/>
        <a:defRPr sz="1600" b="0" i="0" u="none" strike="noStrike" cap="none" spc="0" baseline="0">
          <a:ln>
            <a:noFill/>
          </a:ln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6pPr>
      <a:lvl7pPr marL="2926079" marR="0" indent="-182879" algn="l" defTabSz="457200" rtl="0" latinLnBrk="0">
        <a:lnSpc>
          <a:spcPct val="100000"/>
        </a:lnSpc>
        <a:spcBef>
          <a:spcPts val="300"/>
        </a:spcBef>
        <a:spcAft>
          <a:spcPts val="0"/>
        </a:spcAft>
        <a:buClrTx/>
        <a:buSzPct val="100000"/>
        <a:buFontTx/>
        <a:buChar char="•"/>
        <a:tabLst/>
        <a:defRPr sz="1600" b="0" i="0" u="none" strike="noStrike" cap="none" spc="0" baseline="0">
          <a:ln>
            <a:noFill/>
          </a:ln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7pPr>
      <a:lvl8pPr marL="3383279" marR="0" indent="-182879" algn="l" defTabSz="457200" rtl="0" latinLnBrk="0">
        <a:lnSpc>
          <a:spcPct val="100000"/>
        </a:lnSpc>
        <a:spcBef>
          <a:spcPts val="300"/>
        </a:spcBef>
        <a:spcAft>
          <a:spcPts val="0"/>
        </a:spcAft>
        <a:buClrTx/>
        <a:buSzPct val="100000"/>
        <a:buFontTx/>
        <a:buChar char="•"/>
        <a:tabLst/>
        <a:defRPr sz="1600" b="0" i="0" u="none" strike="noStrike" cap="none" spc="0" baseline="0">
          <a:ln>
            <a:noFill/>
          </a:ln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8pPr>
      <a:lvl9pPr marL="3840479" marR="0" indent="-182879" algn="l" defTabSz="457200" rtl="0" latinLnBrk="0">
        <a:lnSpc>
          <a:spcPct val="100000"/>
        </a:lnSpc>
        <a:spcBef>
          <a:spcPts val="300"/>
        </a:spcBef>
        <a:spcAft>
          <a:spcPts val="0"/>
        </a:spcAft>
        <a:buClrTx/>
        <a:buSzPct val="100000"/>
        <a:buFontTx/>
        <a:buChar char="•"/>
        <a:tabLst/>
        <a:defRPr sz="1600" b="0" i="0" u="none" strike="noStrike" cap="none" spc="0" baseline="0">
          <a:ln>
            <a:noFill/>
          </a:ln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4" Type="http://schemas.openxmlformats.org/officeDocument/2006/relationships/image" Target="../media/image44.jpg"/><Relationship Id="rId5" Type="http://schemas.openxmlformats.org/officeDocument/2006/relationships/image" Target="../media/image45.jp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eg"/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4" Type="http://schemas.openxmlformats.org/officeDocument/2006/relationships/image" Target="../media/image54.png"/><Relationship Id="rId5" Type="http://schemas.openxmlformats.org/officeDocument/2006/relationships/hyperlink" Target="http://www.worldviewphotography.com" TargetMode="External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4" Type="http://schemas.openxmlformats.org/officeDocument/2006/relationships/image" Target="../media/image54.png"/><Relationship Id="rId5" Type="http://schemas.openxmlformats.org/officeDocument/2006/relationships/hyperlink" Target="http://www.worldviewphotography.com" TargetMode="External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Relationship Id="rId9" Type="http://schemas.openxmlformats.org/officeDocument/2006/relationships/image" Target="../media/image37.png"/><Relationship Id="rId10" Type="http://schemas.openxmlformats.org/officeDocument/2006/relationships/image" Target="../media/image38.png"/><Relationship Id="rId11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00200" y="3105150"/>
            <a:ext cx="6019800" cy="158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 smtClean="0"/>
              <a:t>Shaklee </a:t>
            </a:r>
            <a:r>
              <a:rPr lang="en-US" sz="3200" dirty="0"/>
              <a:t>Global Conference 2017</a:t>
            </a:r>
          </a:p>
          <a:p>
            <a:r>
              <a:rPr lang="en-US" sz="3200" dirty="0"/>
              <a:t>August 9 -13, 2017 | Atlanta, </a:t>
            </a:r>
            <a:r>
              <a:rPr lang="en-US" sz="3200" dirty="0" smtClean="0"/>
              <a:t>GA</a:t>
            </a:r>
          </a:p>
          <a:p>
            <a:endParaRPr lang="en-US" sz="900" dirty="0" smtClean="0"/>
          </a:p>
          <a:p>
            <a:r>
              <a:rPr lang="en-US" sz="2400" dirty="0" smtClean="0"/>
              <a:t>Register and pay in monthly installments</a:t>
            </a:r>
            <a:endParaRPr lang="en-US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" y="0"/>
            <a:ext cx="9144000" cy="30162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43800" y="43243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977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1199" y="1595197"/>
            <a:ext cx="7653867" cy="3370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If we invest $35/ week </a:t>
            </a:r>
            <a:r>
              <a:rPr lang="en-US" sz="2000" dirty="0"/>
              <a:t>in good growth stock mutual </a:t>
            </a:r>
            <a:r>
              <a:rPr lang="en-US" sz="2000" dirty="0" smtClean="0"/>
              <a:t>funds  (15</a:t>
            </a:r>
            <a:r>
              <a:rPr lang="en-US" sz="2000" dirty="0"/>
              <a:t>% of an approximately $12,000 </a:t>
            </a:r>
            <a:r>
              <a:rPr lang="en-US" sz="2000" dirty="0" smtClean="0"/>
              <a:t>salary or average earnings of Shaklee Director )</a:t>
            </a:r>
            <a:endParaRPr lang="en-US" sz="2000" dirty="0"/>
          </a:p>
          <a:p>
            <a:endParaRPr lang="en-US" sz="900" dirty="0"/>
          </a:p>
          <a:p>
            <a:r>
              <a:rPr lang="en-US" sz="2000" dirty="0" smtClean="0"/>
              <a:t>	--In </a:t>
            </a:r>
            <a:r>
              <a:rPr lang="en-US" sz="2000" dirty="0"/>
              <a:t>20 years, you could retire with $110,000 to $150,000.</a:t>
            </a:r>
          </a:p>
          <a:p>
            <a:endParaRPr lang="en-US" sz="800" dirty="0"/>
          </a:p>
          <a:p>
            <a:r>
              <a:rPr lang="en-US" sz="2000" dirty="0" smtClean="0"/>
              <a:t>	--In </a:t>
            </a:r>
            <a:r>
              <a:rPr lang="en-US" sz="2000" dirty="0"/>
              <a:t>30 years, you could retire with $330,000 to $490,000.</a:t>
            </a:r>
          </a:p>
          <a:p>
            <a:endParaRPr lang="en-US" sz="900" dirty="0"/>
          </a:p>
          <a:p>
            <a:r>
              <a:rPr lang="en-US" sz="2000" dirty="0" smtClean="0"/>
              <a:t>	--In </a:t>
            </a:r>
            <a:r>
              <a:rPr lang="en-US" sz="2000" dirty="0"/>
              <a:t>40 years, you could retire with $890,000 to $1.5 million</a:t>
            </a:r>
            <a:r>
              <a:rPr lang="en-US" sz="2000" dirty="0" smtClean="0"/>
              <a:t>!</a:t>
            </a:r>
          </a:p>
          <a:p>
            <a:endParaRPr lang="en-US" sz="900" dirty="0"/>
          </a:p>
          <a:p>
            <a:r>
              <a:rPr lang="en-US" sz="2000" dirty="0" smtClean="0"/>
              <a:t>If </a:t>
            </a:r>
            <a:r>
              <a:rPr lang="en-US" sz="2000" dirty="0"/>
              <a:t>you doubled down and contributed $70 a </a:t>
            </a:r>
            <a:r>
              <a:rPr lang="en-US" sz="2000" dirty="0" smtClean="0"/>
              <a:t>week</a:t>
            </a:r>
            <a:r>
              <a:rPr lang="mr-IN" sz="2000" dirty="0" smtClean="0"/>
              <a:t>…</a:t>
            </a:r>
            <a:r>
              <a:rPr lang="en-US" sz="2000" dirty="0" smtClean="0"/>
              <a:t>  ( $280/ month )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--  </a:t>
            </a:r>
            <a:r>
              <a:rPr lang="en-US" sz="2000" dirty="0"/>
              <a:t>$230,000 to $290,000 after 20 years </a:t>
            </a:r>
            <a:endParaRPr lang="en-US" sz="2000" dirty="0" smtClean="0"/>
          </a:p>
          <a:p>
            <a:r>
              <a:rPr lang="en-US" sz="2000" dirty="0"/>
              <a:t>	</a:t>
            </a:r>
            <a:r>
              <a:rPr lang="en-US" sz="2000" dirty="0" smtClean="0"/>
              <a:t>-- </a:t>
            </a:r>
            <a:r>
              <a:rPr lang="en-US" sz="2000" dirty="0"/>
              <a:t>$660,000 to $980,000 after 30 years</a:t>
            </a:r>
            <a:r>
              <a:rPr lang="en-US" sz="2000" dirty="0" smtClean="0"/>
              <a:t>.                      barb</a:t>
            </a:r>
            <a:endParaRPr lang="en-US" sz="2000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16000" y="253999"/>
            <a:ext cx="618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Retire a Millionaire on $35 a week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711199" y="838775"/>
            <a:ext cx="7162801" cy="70788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See what even a small part-time Shaklee business can create for financial security in retirement </a:t>
            </a:r>
            <a:r>
              <a:rPr lang="mr-IN" sz="2000" dirty="0" smtClean="0"/>
              <a:t>…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54820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967576"/>
              </p:ext>
            </p:extLst>
          </p:nvPr>
        </p:nvGraphicFramePr>
        <p:xfrm>
          <a:off x="1662868" y="1364475"/>
          <a:ext cx="6095101" cy="32987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9020"/>
                <a:gridCol w="571416"/>
                <a:gridCol w="571416"/>
                <a:gridCol w="495227"/>
                <a:gridCol w="495227"/>
                <a:gridCol w="495227"/>
                <a:gridCol w="571416"/>
                <a:gridCol w="533321"/>
                <a:gridCol w="1142831"/>
              </a:tblGrid>
              <a:tr h="1445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RECRUITING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SUN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MON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TUE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WED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THUR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FRI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SAT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WEEKLY TOTALS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163552"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DO THE DAILY ACTIVITIES YOU WANT TO SEE DUPLICATED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800">
                          <a:effectLst/>
                        </a:rPr>
                        <a:t>Contact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2803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800">
                          <a:effectLst/>
                        </a:rPr>
                        <a:t>Present Opportunity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289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800">
                          <a:effectLst/>
                        </a:rPr>
                        <a:t>Team/Customer Enrollment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163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800">
                          <a:effectLst/>
                        </a:rPr>
                        <a:t>3 Way Calls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163552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800">
                          <a:effectLst/>
                        </a:rPr>
                        <a:t>Daily Total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144589">
                <a:tc gridSpan="9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5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DEVELOPMENT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163552"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LET YOUR LEARNING LEAD TO ACTION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5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800">
                          <a:effectLst/>
                        </a:rPr>
                        <a:t>Team Training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2803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800">
                          <a:effectLst/>
                        </a:rPr>
                        <a:t>Personal Development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2803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800">
                          <a:effectLst/>
                        </a:rPr>
                        <a:t>Team Communication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289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800">
                          <a:effectLst/>
                        </a:rPr>
                        <a:t>Business Organization 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31957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800">
                          <a:effectLst/>
                        </a:rPr>
                        <a:t>DAILY TOTAL 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</a:tr>
              <a:tr h="163552"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</a:rPr>
                        <a:t>ARE YOU SPENDING 80% OF YOUR TIME ABOVE THE GREEN LINE?</a:t>
                      </a:r>
                      <a:endParaRPr lang="en-US" sz="8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13" marR="4571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76233" y="653300"/>
            <a:ext cx="2870016" cy="59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chemeClr val="tx1"/>
                </a:solidFill>
                <a:latin typeface="Verdana" panose="020B060403050404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SUCCESS TRACKER </a:t>
            </a:r>
            <a:endParaRPr lang="en-US" altLang="en-US" sz="600" dirty="0">
              <a:solidFill>
                <a:schemeClr val="tx1"/>
              </a:solidFill>
            </a:endParaRPr>
          </a:p>
          <a:p>
            <a:pPr defTabSz="685800" eaLnBrk="0" fontAlgn="base">
              <a:spcBef>
                <a:spcPct val="0"/>
              </a:spcBef>
              <a:spcAft>
                <a:spcPct val="0"/>
              </a:spcAft>
            </a:pPr>
            <a:endParaRPr lang="en-US" altLang="en-US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51604" y="4182437"/>
            <a:ext cx="96634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becky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12318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1333" y="449817"/>
            <a:ext cx="717973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Shaklee Strategies Forum 2017</a:t>
            </a:r>
          </a:p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Ideas to help us  grow our businesses and ourselves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7998" y="1887984"/>
            <a:ext cx="5259295" cy="206210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Session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April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18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2017	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--</a:t>
            </a:r>
          </a:p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Keys to Coaching </a:t>
            </a:r>
          </a:p>
          <a:p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Paycheck </a:t>
            </a:r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vs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Profit Mentality</a:t>
            </a:r>
          </a:p>
          <a:p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Charlene &amp; Doug </a:t>
            </a:r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Fike</a:t>
            </a:r>
            <a:endParaRPr lang="en-US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Presidential Master Coordinators</a:t>
            </a: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823" y="1523997"/>
            <a:ext cx="2853884" cy="32870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489994" y="4361881"/>
            <a:ext cx="5107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lisa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44450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877842" y="463718"/>
            <a:ext cx="5169423" cy="1297351"/>
          </a:xfrm>
          <a:prstGeom prst="rect">
            <a:avLst/>
          </a:prstGeom>
          <a:noFill/>
          <a:ln w="9525" cap="flat" cmpd="sng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</a:t>
            </a: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Strategy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Forum Team</a:t>
            </a:r>
            <a:b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Spring 2017</a:t>
            </a:r>
            <a:r>
              <a:rPr lang="en-US" sz="2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Keys to Coaching</a:t>
            </a:r>
            <a:endParaRPr lang="en-US"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Shape 125"/>
          <p:cNvSpPr txBox="1">
            <a:spLocks noGrp="1"/>
          </p:cNvSpPr>
          <p:nvPr>
            <p:ph idx="1"/>
          </p:nvPr>
        </p:nvSpPr>
        <p:spPr>
          <a:xfrm>
            <a:off x="3961463" y="4188072"/>
            <a:ext cx="1765104" cy="6878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Coordinator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 Anderson</a:t>
            </a:r>
            <a:endParaRPr lang="en-US" sz="1665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463718"/>
            <a:ext cx="1335952" cy="1501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2736132"/>
            <a:ext cx="1238564" cy="154375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275521" y="2015918"/>
            <a:ext cx="2044345" cy="6287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Master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   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Barb Lagoni </a:t>
            </a:r>
          </a:p>
        </p:txBody>
      </p:sp>
      <p:sp>
        <p:nvSpPr>
          <p:cNvPr id="134" name="Shape 134"/>
          <p:cNvSpPr/>
          <p:nvPr/>
        </p:nvSpPr>
        <p:spPr>
          <a:xfrm>
            <a:off x="275522" y="4315892"/>
            <a:ext cx="181661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89996" y="4126261"/>
            <a:ext cx="156819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Director</a:t>
            </a:r>
          </a:p>
          <a:p>
            <a:pPr algn="ctr"/>
            <a:r>
              <a:rPr lang="en-US" sz="1600" dirty="0" smtClean="0"/>
              <a:t>Francine </a:t>
            </a:r>
            <a:r>
              <a:rPr lang="en-US" sz="1600" dirty="0" err="1" smtClean="0"/>
              <a:t>Roling</a:t>
            </a:r>
            <a:endParaRPr lang="en-US" sz="1600" dirty="0"/>
          </a:p>
        </p:txBody>
      </p:sp>
      <p:pic>
        <p:nvPicPr>
          <p:cNvPr id="4" name="Picture 3" descr="Francine and Tim Roling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71" t="13904" r="32191" b="54930"/>
          <a:stretch/>
        </p:blipFill>
        <p:spPr>
          <a:xfrm>
            <a:off x="7389996" y="2389826"/>
            <a:ext cx="1415209" cy="16576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83078" y="4126261"/>
            <a:ext cx="17252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Key Coordinator</a:t>
            </a:r>
            <a:endParaRPr lang="en-US" sz="1600" dirty="0"/>
          </a:p>
          <a:p>
            <a:pPr algn="ctr"/>
            <a:r>
              <a:rPr lang="en-US" sz="1600" dirty="0" smtClean="0"/>
              <a:t>Margaret </a:t>
            </a:r>
            <a:r>
              <a:rPr lang="en-US" sz="1600" dirty="0" err="1" smtClean="0"/>
              <a:t>Trost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5726567" y="4279888"/>
            <a:ext cx="160008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Senior Director</a:t>
            </a:r>
          </a:p>
          <a:p>
            <a:r>
              <a:rPr lang="en-US" sz="1600" dirty="0" smtClean="0"/>
              <a:t>Angie Thomas</a:t>
            </a:r>
            <a:endParaRPr lang="en-US" sz="1600" dirty="0"/>
          </a:p>
        </p:txBody>
      </p:sp>
      <p:pic>
        <p:nvPicPr>
          <p:cNvPr id="7" name="Picture 6" descr="Angie Thomas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326" y="2389827"/>
            <a:ext cx="1278255" cy="1657609"/>
          </a:xfrm>
          <a:prstGeom prst="rect">
            <a:avLst/>
          </a:prstGeom>
        </p:spPr>
      </p:pic>
      <p:pic>
        <p:nvPicPr>
          <p:cNvPr id="21" name="Shape 1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52848" y="2330298"/>
            <a:ext cx="1216619" cy="1736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rgaret Trost.jpg .jpe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3" t="4915" r="29849" b="8116"/>
          <a:stretch/>
        </p:blipFill>
        <p:spPr>
          <a:xfrm>
            <a:off x="2453757" y="2389826"/>
            <a:ext cx="1454613" cy="165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45438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/>
        </p:nvSpPr>
        <p:spPr>
          <a:xfrm>
            <a:off x="5053643" y="1753035"/>
            <a:ext cx="3852178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Charlene &amp; Doug Fike</a:t>
            </a:r>
          </a:p>
        </p:txBody>
      </p:sp>
      <p:sp>
        <p:nvSpPr>
          <p:cNvPr id="192" name="Shape 192"/>
          <p:cNvSpPr/>
          <p:nvPr/>
        </p:nvSpPr>
        <p:spPr>
          <a:xfrm>
            <a:off x="5153308" y="2875279"/>
            <a:ext cx="3652848" cy="95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Shaklee Presidential</a:t>
            </a:r>
          </a:p>
          <a:p>
            <a:pPr algn="ctr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Master Coordinators</a:t>
            </a:r>
          </a:p>
        </p:txBody>
      </p:sp>
      <p:pic>
        <p:nvPicPr>
          <p:cNvPr id="193" name="Picture 192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02705" y="2489200"/>
            <a:ext cx="2754054" cy="38100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  <p:pic>
        <p:nvPicPr>
          <p:cNvPr id="194" name="in 2017 we choose to live a life that doesn't make sense apart from God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5040" y="378135"/>
            <a:ext cx="4387231" cy="4387230"/>
          </a:xfrm>
          <a:prstGeom prst="rect">
            <a:avLst/>
          </a:prstGeom>
          <a:ln w="12700">
            <a:miter lim="400000"/>
          </a:ln>
          <a:effectLst>
            <a:outerShdw blurRad="254000" dist="127000" dir="16200000" rotWithShape="0">
              <a:srgbClr val="000000">
                <a:alpha val="70000"/>
              </a:srgbClr>
            </a:outerShdw>
          </a:effectLst>
        </p:spPr>
      </p:pic>
      <p:sp>
        <p:nvSpPr>
          <p:cNvPr id="195" name="Shape 195"/>
          <p:cNvSpPr/>
          <p:nvPr/>
        </p:nvSpPr>
        <p:spPr>
          <a:xfrm>
            <a:off x="6957182" y="4691380"/>
            <a:ext cx="1729406" cy="231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/>
            </a:lvl1pPr>
          </a:lstStyle>
          <a:p>
            <a:r>
              <a:t>©2017Growth Resources, Inc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image14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18372" y="283248"/>
            <a:ext cx="6099965" cy="3051107"/>
          </a:xfrm>
          <a:prstGeom prst="rect">
            <a:avLst/>
          </a:prstGeom>
          <a:ln w="12700">
            <a:miter lim="400000"/>
          </a:ln>
          <a:effectLst>
            <a:outerShdw blurRad="355600" rotWithShape="0">
              <a:srgbClr val="000000">
                <a:alpha val="75000"/>
              </a:srgbClr>
            </a:outerShdw>
          </a:effectLst>
        </p:spPr>
      </p:pic>
      <p:sp>
        <p:nvSpPr>
          <p:cNvPr id="198" name="Shape 198"/>
          <p:cNvSpPr/>
          <p:nvPr/>
        </p:nvSpPr>
        <p:spPr>
          <a:xfrm>
            <a:off x="111993" y="2648205"/>
            <a:ext cx="9032007" cy="2026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lnSpc>
                <a:spcPct val="150000"/>
              </a:lnSpc>
              <a:defRPr sz="2800" b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smtClean="0"/>
              <a:t>Entrepren</a:t>
            </a:r>
            <a:r>
              <a:rPr lang="en-US" dirty="0" smtClean="0"/>
              <a:t>eu</a:t>
            </a:r>
            <a:r>
              <a:rPr dirty="0" smtClean="0"/>
              <a:t>rship</a:t>
            </a:r>
            <a:endParaRPr dirty="0"/>
          </a:p>
          <a:p>
            <a:pPr algn="ctr">
              <a:defRPr sz="2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/>
              <a:t>Is living a few years of your life </a:t>
            </a:r>
          </a:p>
          <a:p>
            <a:pPr algn="ctr">
              <a:defRPr sz="2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/>
              <a:t>like most people </a:t>
            </a:r>
            <a:r>
              <a:rPr i="1" dirty="0"/>
              <a:t>won’t,</a:t>
            </a:r>
          </a:p>
          <a:p>
            <a:pPr algn="ctr">
              <a:spcBef>
                <a:spcPts val="200"/>
              </a:spcBef>
              <a:defRPr sz="2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/>
              <a:t>so that you can spend the rest of your life </a:t>
            </a:r>
          </a:p>
          <a:p>
            <a:pPr algn="ctr">
              <a:defRPr sz="2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/>
              <a:t>like most people </a:t>
            </a:r>
            <a:r>
              <a:rPr i="1" dirty="0"/>
              <a:t>can’t</a:t>
            </a:r>
            <a:r>
              <a:rPr dirty="0"/>
              <a:t>. </a:t>
            </a:r>
          </a:p>
        </p:txBody>
      </p:sp>
      <p:sp>
        <p:nvSpPr>
          <p:cNvPr id="199" name="Shape 199"/>
          <p:cNvSpPr/>
          <p:nvPr/>
        </p:nvSpPr>
        <p:spPr>
          <a:xfrm>
            <a:off x="7187097" y="4843780"/>
            <a:ext cx="1729406" cy="231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/>
            </a:lvl1pPr>
          </a:lstStyle>
          <a:p>
            <a:r>
              <a:t>©2017Growth Resources, Inc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/>
        </p:nvSpPr>
        <p:spPr>
          <a:xfrm>
            <a:off x="74372" y="1768792"/>
            <a:ext cx="8995257" cy="840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457200">
              <a:defRPr sz="4800" b="1" i="1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What is your mindset?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06" name="Shape 206"/>
          <p:cNvSpPr/>
          <p:nvPr/>
        </p:nvSpPr>
        <p:spPr>
          <a:xfrm>
            <a:off x="484883" y="1103365"/>
            <a:ext cx="8118511" cy="95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Someone else determines role, tasks, priorities</a:t>
            </a:r>
          </a:p>
        </p:txBody>
      </p:sp>
      <p:pic>
        <p:nvPicPr>
          <p:cNvPr id="207" name="Picture 206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10" name="Shape 210"/>
          <p:cNvSpPr/>
          <p:nvPr/>
        </p:nvSpPr>
        <p:spPr>
          <a:xfrm>
            <a:off x="484883" y="1103365"/>
            <a:ext cx="8118511" cy="95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Someone else determines role, tasks, priorities</a:t>
            </a:r>
          </a:p>
        </p:txBody>
      </p:sp>
      <p:pic>
        <p:nvPicPr>
          <p:cNvPr id="211" name="Picture 210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  <p:sp>
        <p:nvSpPr>
          <p:cNvPr id="212" name="Shape 212"/>
          <p:cNvSpPr/>
          <p:nvPr/>
        </p:nvSpPr>
        <p:spPr>
          <a:xfrm>
            <a:off x="49988" y="263659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Profit Mentality:</a:t>
            </a:r>
          </a:p>
        </p:txBody>
      </p:sp>
      <p:sp>
        <p:nvSpPr>
          <p:cNvPr id="213" name="Shape 213"/>
          <p:cNvSpPr/>
          <p:nvPr/>
        </p:nvSpPr>
        <p:spPr>
          <a:xfrm>
            <a:off x="662702" y="3339716"/>
            <a:ext cx="8132922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You determine own role and establish priorities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16" name="Shape 216"/>
          <p:cNvSpPr/>
          <p:nvPr/>
        </p:nvSpPr>
        <p:spPr>
          <a:xfrm>
            <a:off x="535683" y="1103365"/>
            <a:ext cx="7151723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Exchange your time for immediate return</a:t>
            </a:r>
          </a:p>
        </p:txBody>
      </p:sp>
      <p:pic>
        <p:nvPicPr>
          <p:cNvPr id="217" name="Picture 216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3466" y="205979"/>
            <a:ext cx="5503333" cy="857250"/>
          </a:xfrm>
        </p:spPr>
        <p:txBody>
          <a:bodyPr>
            <a:normAutofit/>
          </a:bodyPr>
          <a:lstStyle/>
          <a:p>
            <a:r>
              <a:rPr lang="en-US" sz="3200" dirty="0"/>
              <a:t>Growing Green Promo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3183466" cy="51435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335867" y="1162553"/>
            <a:ext cx="5486400" cy="3394472"/>
          </a:xfrm>
        </p:spPr>
        <p:txBody>
          <a:bodyPr>
            <a:normAutofit/>
          </a:bodyPr>
          <a:lstStyle/>
          <a:p>
            <a:r>
              <a:rPr lang="en-US" sz="2000" dirty="0"/>
              <a:t>Shipping (up to $20) </a:t>
            </a:r>
          </a:p>
          <a:p>
            <a:r>
              <a:rPr lang="en-US" sz="2000" dirty="0"/>
              <a:t>Eligible on orders placed through </a:t>
            </a:r>
            <a:r>
              <a:rPr lang="en-US" sz="2000" dirty="0" err="1"/>
              <a:t>MyShaklee.com</a:t>
            </a:r>
            <a:r>
              <a:rPr lang="en-US" sz="2000" dirty="0"/>
              <a:t> and mobile. </a:t>
            </a:r>
          </a:p>
          <a:p>
            <a:r>
              <a:rPr lang="en-US" sz="2000" dirty="0"/>
              <a:t>Includes join orders on PWS. </a:t>
            </a:r>
          </a:p>
          <a:p>
            <a:r>
              <a:rPr lang="en-US" sz="2000" dirty="0"/>
              <a:t>Offer includes online </a:t>
            </a:r>
            <a:r>
              <a:rPr lang="en-US" sz="2000" dirty="0" err="1"/>
              <a:t>AutoShip</a:t>
            </a:r>
            <a:r>
              <a:rPr lang="en-US" sz="2000" dirty="0"/>
              <a:t> orders, including a new join order that begins as an </a:t>
            </a:r>
            <a:r>
              <a:rPr lang="en-US" sz="2000" dirty="0" err="1"/>
              <a:t>Autoship</a:t>
            </a:r>
            <a:r>
              <a:rPr lang="en-US" sz="2000" dirty="0"/>
              <a:t>.</a:t>
            </a:r>
          </a:p>
          <a:p>
            <a:r>
              <a:rPr lang="en-US" sz="2000" dirty="0"/>
              <a:t>This offer does not apply to orders placed through the Call Center or SBOSS7</a:t>
            </a:r>
          </a:p>
          <a:p>
            <a:r>
              <a:rPr lang="en-US" sz="2000" dirty="0"/>
              <a:t>All members, distributors and associates are eligible for this discount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60956" y="4502258"/>
            <a:ext cx="1309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9955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20" name="Shape 220"/>
          <p:cNvSpPr/>
          <p:nvPr/>
        </p:nvSpPr>
        <p:spPr>
          <a:xfrm>
            <a:off x="535683" y="1103365"/>
            <a:ext cx="7151723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Exchange your time for immediate return</a:t>
            </a:r>
          </a:p>
        </p:txBody>
      </p:sp>
      <p:pic>
        <p:nvPicPr>
          <p:cNvPr id="221" name="Picture 220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  <p:sp>
        <p:nvSpPr>
          <p:cNvPr id="222" name="Shape 222"/>
          <p:cNvSpPr/>
          <p:nvPr/>
        </p:nvSpPr>
        <p:spPr>
          <a:xfrm>
            <a:off x="49988" y="263659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Profit Mentality:</a:t>
            </a:r>
          </a:p>
        </p:txBody>
      </p:sp>
      <p:sp>
        <p:nvSpPr>
          <p:cNvPr id="223" name="Shape 223"/>
          <p:cNvSpPr/>
          <p:nvPr/>
        </p:nvSpPr>
        <p:spPr>
          <a:xfrm>
            <a:off x="2275602" y="3339716"/>
            <a:ext cx="6461532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Invest your time for long-term reward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26" name="Shape 226"/>
          <p:cNvSpPr/>
          <p:nvPr/>
        </p:nvSpPr>
        <p:spPr>
          <a:xfrm>
            <a:off x="472183" y="1103365"/>
            <a:ext cx="7066296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Stay “in the box”, focus on the near term</a:t>
            </a:r>
          </a:p>
        </p:txBody>
      </p:sp>
      <p:pic>
        <p:nvPicPr>
          <p:cNvPr id="227" name="Picture 226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30" name="Shape 230"/>
          <p:cNvSpPr/>
          <p:nvPr/>
        </p:nvSpPr>
        <p:spPr>
          <a:xfrm>
            <a:off x="472183" y="1103365"/>
            <a:ext cx="7066296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Stay “in the box”, focus on the near term</a:t>
            </a:r>
          </a:p>
        </p:txBody>
      </p:sp>
      <p:pic>
        <p:nvPicPr>
          <p:cNvPr id="231" name="Picture 230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  <p:sp>
        <p:nvSpPr>
          <p:cNvPr id="232" name="Shape 232"/>
          <p:cNvSpPr/>
          <p:nvPr/>
        </p:nvSpPr>
        <p:spPr>
          <a:xfrm>
            <a:off x="49988" y="263659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Profit Mentality:</a:t>
            </a:r>
          </a:p>
        </p:txBody>
      </p:sp>
      <p:sp>
        <p:nvSpPr>
          <p:cNvPr id="233" name="Shape 233"/>
          <p:cNvSpPr/>
          <p:nvPr/>
        </p:nvSpPr>
        <p:spPr>
          <a:xfrm>
            <a:off x="853202" y="3339716"/>
            <a:ext cx="8239880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Think “out of the box”, both near and long-term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36" name="Shape 236"/>
          <p:cNvSpPr/>
          <p:nvPr/>
        </p:nvSpPr>
        <p:spPr>
          <a:xfrm>
            <a:off x="472183" y="1103365"/>
            <a:ext cx="8069373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Earn while you learn, but earnings are capped</a:t>
            </a:r>
          </a:p>
        </p:txBody>
      </p:sp>
      <p:pic>
        <p:nvPicPr>
          <p:cNvPr id="237" name="Picture 236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40" name="Shape 240"/>
          <p:cNvSpPr/>
          <p:nvPr/>
        </p:nvSpPr>
        <p:spPr>
          <a:xfrm>
            <a:off x="472183" y="1103365"/>
            <a:ext cx="8069373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Earn while you learn, but earnings are capped</a:t>
            </a:r>
          </a:p>
        </p:txBody>
      </p:sp>
      <p:pic>
        <p:nvPicPr>
          <p:cNvPr id="241" name="Picture 240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  <p:sp>
        <p:nvSpPr>
          <p:cNvPr id="242" name="Shape 242"/>
          <p:cNvSpPr/>
          <p:nvPr/>
        </p:nvSpPr>
        <p:spPr>
          <a:xfrm>
            <a:off x="49988" y="263659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Profit Mentality:</a:t>
            </a:r>
          </a:p>
        </p:txBody>
      </p:sp>
      <p:sp>
        <p:nvSpPr>
          <p:cNvPr id="243" name="Shape 243"/>
          <p:cNvSpPr/>
          <p:nvPr/>
        </p:nvSpPr>
        <p:spPr>
          <a:xfrm>
            <a:off x="1145302" y="3339716"/>
            <a:ext cx="7613586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Learn in order to earn, with unlimited upside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46" name="Shape 246"/>
          <p:cNvSpPr/>
          <p:nvPr/>
        </p:nvSpPr>
        <p:spPr>
          <a:xfrm>
            <a:off x="459483" y="1103365"/>
            <a:ext cx="7940711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Paid for effort: show up, put in hours, go home</a:t>
            </a:r>
          </a:p>
        </p:txBody>
      </p:sp>
      <p:pic>
        <p:nvPicPr>
          <p:cNvPr id="247" name="Picture 246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50" name="Shape 250"/>
          <p:cNvSpPr/>
          <p:nvPr/>
        </p:nvSpPr>
        <p:spPr>
          <a:xfrm>
            <a:off x="472183" y="1103365"/>
            <a:ext cx="7940711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Paid for effort: show up, put in hours, go home</a:t>
            </a:r>
          </a:p>
        </p:txBody>
      </p:sp>
      <p:pic>
        <p:nvPicPr>
          <p:cNvPr id="251" name="Picture 250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  <p:sp>
        <p:nvSpPr>
          <p:cNvPr id="252" name="Shape 252"/>
          <p:cNvSpPr/>
          <p:nvPr/>
        </p:nvSpPr>
        <p:spPr>
          <a:xfrm>
            <a:off x="49988" y="263659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Profit Mentality:</a:t>
            </a:r>
          </a:p>
        </p:txBody>
      </p:sp>
      <p:sp>
        <p:nvSpPr>
          <p:cNvPr id="253" name="Shape 253"/>
          <p:cNvSpPr/>
          <p:nvPr/>
        </p:nvSpPr>
        <p:spPr>
          <a:xfrm>
            <a:off x="1297702" y="3339716"/>
            <a:ext cx="7477458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Paid for results: figure it out, try until it works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56" name="Shape 256"/>
          <p:cNvSpPr/>
          <p:nvPr/>
        </p:nvSpPr>
        <p:spPr>
          <a:xfrm>
            <a:off x="472183" y="1103365"/>
            <a:ext cx="6511365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Practice and refine a specific skill-set</a:t>
            </a:r>
          </a:p>
        </p:txBody>
      </p:sp>
      <p:pic>
        <p:nvPicPr>
          <p:cNvPr id="257" name="Picture 256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60" name="Shape 260"/>
          <p:cNvSpPr/>
          <p:nvPr/>
        </p:nvSpPr>
        <p:spPr>
          <a:xfrm>
            <a:off x="472183" y="1103365"/>
            <a:ext cx="6511365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Practice and refine a specific skill-set</a:t>
            </a:r>
          </a:p>
        </p:txBody>
      </p:sp>
      <p:pic>
        <p:nvPicPr>
          <p:cNvPr id="261" name="Picture 260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  <p:sp>
        <p:nvSpPr>
          <p:cNvPr id="262" name="Shape 262"/>
          <p:cNvSpPr/>
          <p:nvPr/>
        </p:nvSpPr>
        <p:spPr>
          <a:xfrm>
            <a:off x="49988" y="263659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Profit Mentality:</a:t>
            </a:r>
          </a:p>
        </p:txBody>
      </p:sp>
      <p:sp>
        <p:nvSpPr>
          <p:cNvPr id="263" name="Shape 263"/>
          <p:cNvSpPr/>
          <p:nvPr/>
        </p:nvSpPr>
        <p:spPr>
          <a:xfrm>
            <a:off x="1246902" y="3339716"/>
            <a:ext cx="7528680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Cultivate an expanding skill set, as needed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66" name="Shape 266"/>
          <p:cNvSpPr/>
          <p:nvPr/>
        </p:nvSpPr>
        <p:spPr>
          <a:xfrm>
            <a:off x="497583" y="1131841"/>
            <a:ext cx="6973923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Count on getting paid, every two weeks</a:t>
            </a:r>
          </a:p>
        </p:txBody>
      </p:sp>
      <p:pic>
        <p:nvPicPr>
          <p:cNvPr id="267" name="Picture 266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1" y="1"/>
            <a:ext cx="3556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3572933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/>
              <a:t>Get Clean Kit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813" y="1200150"/>
            <a:ext cx="8633637" cy="3722723"/>
          </a:xfrm>
        </p:spPr>
        <p:txBody>
          <a:bodyPr>
            <a:normAutofit lnSpcReduction="10000"/>
          </a:bodyPr>
          <a:lstStyle/>
          <a:p>
            <a:r>
              <a:rPr lang="en-US" sz="2000" b="1" dirty="0"/>
              <a:t>The Get Clean Starter Kit contains</a:t>
            </a:r>
            <a:r>
              <a:rPr lang="en-US" sz="2000" b="1" dirty="0" smtClean="0"/>
              <a:t>: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Basic H</a:t>
            </a:r>
            <a:r>
              <a:rPr lang="en-US" sz="2000" baseline="30000" dirty="0"/>
              <a:t>2®</a:t>
            </a:r>
            <a:r>
              <a:rPr lang="en-US" sz="2000" dirty="0"/>
              <a:t> Organic Super Cleaning Concentrate, 16 oz. (1)</a:t>
            </a:r>
          </a:p>
          <a:p>
            <a:r>
              <a:rPr lang="en-US" sz="2000" dirty="0"/>
              <a:t>Germ Off Disinfecting Wipes, 35 Wipes (1)</a:t>
            </a:r>
          </a:p>
          <a:p>
            <a:r>
              <a:rPr lang="en-US" sz="2000" dirty="0"/>
              <a:t>Nature Bright® Laundry Booster and Stain Remover, 32 oz. (1)</a:t>
            </a:r>
          </a:p>
          <a:p>
            <a:r>
              <a:rPr lang="en-US" sz="2000" dirty="0"/>
              <a:t>Dish Wash Concentrate, 16 oz. (1)</a:t>
            </a:r>
          </a:p>
          <a:p>
            <a:r>
              <a:rPr lang="en-US" sz="2000" dirty="0"/>
              <a:t>Dish Washer Automatic Concentrate, 32 oz. (1)</a:t>
            </a:r>
          </a:p>
          <a:p>
            <a:r>
              <a:rPr lang="en-US" sz="2000" dirty="0"/>
              <a:t>Fresh Laundry Concentrate HE Compatible, Regular Scent  32 oz. (Liquid) (1)</a:t>
            </a:r>
          </a:p>
          <a:p>
            <a:r>
              <a:rPr lang="en-US" sz="2000" dirty="0"/>
              <a:t>Soft Fabric Dryer Sheets, 80 sheets (1)</a:t>
            </a:r>
          </a:p>
          <a:p>
            <a:r>
              <a:rPr lang="en-US" sz="2000" dirty="0"/>
              <a:t>Dish Washer Automatic Concentrate Dispenser (empty) (1)</a:t>
            </a:r>
          </a:p>
          <a:p>
            <a:r>
              <a:rPr lang="en-US" sz="2000" dirty="0"/>
              <a:t>Nature Bright® Dispenser (empty) (1</a:t>
            </a:r>
            <a:r>
              <a:rPr lang="en-US" sz="2000" dirty="0" smtClean="0"/>
              <a:t>)		</a:t>
            </a:r>
            <a:r>
              <a:rPr lang="en-US" sz="2000" dirty="0" err="1" smtClean="0"/>
              <a:t>angie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12922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70" name="Shape 270"/>
          <p:cNvSpPr/>
          <p:nvPr/>
        </p:nvSpPr>
        <p:spPr>
          <a:xfrm>
            <a:off x="497583" y="1131841"/>
            <a:ext cx="6973923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Count on getting paid, every two weeks</a:t>
            </a:r>
          </a:p>
        </p:txBody>
      </p:sp>
      <p:pic>
        <p:nvPicPr>
          <p:cNvPr id="271" name="Picture 270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  <p:sp>
        <p:nvSpPr>
          <p:cNvPr id="272" name="Shape 272"/>
          <p:cNvSpPr/>
          <p:nvPr/>
        </p:nvSpPr>
        <p:spPr>
          <a:xfrm>
            <a:off x="49988" y="263659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Profit Mentality:</a:t>
            </a:r>
          </a:p>
        </p:txBody>
      </p:sp>
      <p:sp>
        <p:nvSpPr>
          <p:cNvPr id="273" name="Shape 273"/>
          <p:cNvSpPr/>
          <p:nvPr/>
        </p:nvSpPr>
        <p:spPr>
          <a:xfrm>
            <a:off x="1996202" y="3341185"/>
            <a:ext cx="6732052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 close attention to your bottom line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76" name="Shape 276"/>
          <p:cNvSpPr/>
          <p:nvPr/>
        </p:nvSpPr>
        <p:spPr>
          <a:xfrm>
            <a:off x="434083" y="1093741"/>
            <a:ext cx="6795950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Outside incentives, external motivation</a:t>
            </a:r>
          </a:p>
        </p:txBody>
      </p:sp>
      <p:pic>
        <p:nvPicPr>
          <p:cNvPr id="277" name="Picture 276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80" name="Shape 280"/>
          <p:cNvSpPr/>
          <p:nvPr/>
        </p:nvSpPr>
        <p:spPr>
          <a:xfrm>
            <a:off x="434083" y="1093741"/>
            <a:ext cx="6795950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Outside incentives, external motivation</a:t>
            </a:r>
          </a:p>
        </p:txBody>
      </p:sp>
      <p:pic>
        <p:nvPicPr>
          <p:cNvPr id="281" name="Picture 280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  <p:sp>
        <p:nvSpPr>
          <p:cNvPr id="282" name="Shape 282"/>
          <p:cNvSpPr/>
          <p:nvPr/>
        </p:nvSpPr>
        <p:spPr>
          <a:xfrm>
            <a:off x="49988" y="263659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Profit Mentality:</a:t>
            </a:r>
          </a:p>
        </p:txBody>
      </p:sp>
      <p:sp>
        <p:nvSpPr>
          <p:cNvPr id="283" name="Shape 283"/>
          <p:cNvSpPr/>
          <p:nvPr/>
        </p:nvSpPr>
        <p:spPr>
          <a:xfrm>
            <a:off x="2809002" y="3339716"/>
            <a:ext cx="5999496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Personal goals, internal motivation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86" name="Shape 286"/>
          <p:cNvSpPr/>
          <p:nvPr/>
        </p:nvSpPr>
        <p:spPr>
          <a:xfrm>
            <a:off x="459483" y="1103365"/>
            <a:ext cx="6618323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Working “in” the business - technician</a:t>
            </a:r>
          </a:p>
        </p:txBody>
      </p:sp>
      <p:pic>
        <p:nvPicPr>
          <p:cNvPr id="287" name="Picture 286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/>
          <p:nvPr/>
        </p:nvSpPr>
        <p:spPr>
          <a:xfrm>
            <a:off x="290699" y="37337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Paycheck Mentality:</a:t>
            </a:r>
          </a:p>
        </p:txBody>
      </p:sp>
      <p:sp>
        <p:nvSpPr>
          <p:cNvPr id="290" name="Shape 290"/>
          <p:cNvSpPr/>
          <p:nvPr/>
        </p:nvSpPr>
        <p:spPr>
          <a:xfrm>
            <a:off x="459483" y="1103365"/>
            <a:ext cx="6618323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Working “in” the business - technician</a:t>
            </a:r>
          </a:p>
        </p:txBody>
      </p:sp>
      <p:pic>
        <p:nvPicPr>
          <p:cNvPr id="291" name="Picture 290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5726" y="2080802"/>
            <a:ext cx="6352548" cy="101601"/>
          </a:xfrm>
          <a:prstGeom prst="rect">
            <a:avLst/>
          </a:prstGeom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</p:pic>
      <p:sp>
        <p:nvSpPr>
          <p:cNvPr id="292" name="Shape 292"/>
          <p:cNvSpPr/>
          <p:nvPr/>
        </p:nvSpPr>
        <p:spPr>
          <a:xfrm>
            <a:off x="49988" y="2636599"/>
            <a:ext cx="8824949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2400" b="1" i="1">
                <a:solidFill>
                  <a:srgbClr val="53535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Profit Mentality:</a:t>
            </a:r>
          </a:p>
        </p:txBody>
      </p:sp>
      <p:sp>
        <p:nvSpPr>
          <p:cNvPr id="293" name="Shape 293"/>
          <p:cNvSpPr/>
          <p:nvPr/>
        </p:nvSpPr>
        <p:spPr>
          <a:xfrm>
            <a:off x="2720102" y="3339716"/>
            <a:ext cx="5992550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t>Working “on” the business - owner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roup 297"/>
          <p:cNvGrpSpPr/>
          <p:nvPr/>
        </p:nvGrpSpPr>
        <p:grpSpPr>
          <a:xfrm>
            <a:off x="4487922" y="181834"/>
            <a:ext cx="4382160" cy="4581396"/>
            <a:chOff x="0" y="0"/>
            <a:chExt cx="4382159" cy="4581395"/>
          </a:xfrm>
        </p:grpSpPr>
        <p:pic>
          <p:nvPicPr>
            <p:cNvPr id="295" name="image144.jpe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26213" r="26213"/>
            <a:stretch>
              <a:fillRect/>
            </a:stretch>
          </p:blipFill>
          <p:spPr>
            <a:xfrm>
              <a:off x="151804" y="73738"/>
              <a:ext cx="4078551" cy="428644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6" name="image145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0"/>
              <a:ext cx="4382161" cy="458139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98" name="Shape 298"/>
          <p:cNvSpPr/>
          <p:nvPr/>
        </p:nvSpPr>
        <p:spPr>
          <a:xfrm>
            <a:off x="247794" y="741679"/>
            <a:ext cx="4004976" cy="1386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The best time to plant a tree was </a:t>
            </a:r>
          </a:p>
          <a:p>
            <a:pPr algn="ctr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20 years ago.</a:t>
            </a:r>
          </a:p>
        </p:txBody>
      </p:sp>
      <p:sp>
        <p:nvSpPr>
          <p:cNvPr id="299" name="Shape 299"/>
          <p:cNvSpPr/>
          <p:nvPr/>
        </p:nvSpPr>
        <p:spPr>
          <a:xfrm>
            <a:off x="378582" y="4742179"/>
            <a:ext cx="6067498" cy="307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500" i="1"/>
            </a:pPr>
            <a:r>
              <a:t>Créditos fotográficos:  Douglas Fike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/>
              </a:rPr>
              <a:t>www.worldviewphotography.com</a:t>
            </a:r>
          </a:p>
        </p:txBody>
      </p:sp>
      <p:sp>
        <p:nvSpPr>
          <p:cNvPr id="300" name="Shape 300"/>
          <p:cNvSpPr/>
          <p:nvPr/>
        </p:nvSpPr>
        <p:spPr>
          <a:xfrm>
            <a:off x="7110897" y="4831079"/>
            <a:ext cx="1729406" cy="231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/>
            </a:lvl1pPr>
          </a:lstStyle>
          <a:p>
            <a:r>
              <a:t>©2017Growth Resources, Inc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Group 306"/>
          <p:cNvGrpSpPr/>
          <p:nvPr/>
        </p:nvGrpSpPr>
        <p:grpSpPr>
          <a:xfrm>
            <a:off x="4487922" y="181834"/>
            <a:ext cx="4382160" cy="4581396"/>
            <a:chOff x="0" y="0"/>
            <a:chExt cx="4382159" cy="4581395"/>
          </a:xfrm>
        </p:grpSpPr>
        <p:pic>
          <p:nvPicPr>
            <p:cNvPr id="304" name="image144.jpe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26213" r="26213"/>
            <a:stretch>
              <a:fillRect/>
            </a:stretch>
          </p:blipFill>
          <p:spPr>
            <a:xfrm>
              <a:off x="151804" y="73738"/>
              <a:ext cx="4078551" cy="428644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5" name="image145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0"/>
              <a:ext cx="4382161" cy="458139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07" name="Shape 307"/>
          <p:cNvSpPr/>
          <p:nvPr/>
        </p:nvSpPr>
        <p:spPr>
          <a:xfrm>
            <a:off x="247794" y="741679"/>
            <a:ext cx="4004976" cy="3545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The best time to plant a tree was </a:t>
            </a:r>
          </a:p>
          <a:p>
            <a:pPr algn="ctr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20 years ago.</a:t>
            </a:r>
          </a:p>
          <a:p>
            <a:pPr algn="ctr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/>
          </a:p>
          <a:p>
            <a:pPr algn="ctr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The second best</a:t>
            </a:r>
          </a:p>
          <a:p>
            <a:pPr algn="ctr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time is</a:t>
            </a:r>
          </a:p>
          <a:p>
            <a:pPr algn="ctr">
              <a:defRPr sz="28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NOW!</a:t>
            </a:r>
          </a:p>
        </p:txBody>
      </p:sp>
      <p:sp>
        <p:nvSpPr>
          <p:cNvPr id="308" name="Shape 308"/>
          <p:cNvSpPr/>
          <p:nvPr/>
        </p:nvSpPr>
        <p:spPr>
          <a:xfrm>
            <a:off x="378582" y="4742179"/>
            <a:ext cx="6067498" cy="307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500" i="1"/>
            </a:pPr>
            <a:r>
              <a:t>Créditos fotográficos:  Douglas Fike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/>
              </a:rPr>
              <a:t>www.worldviewphotography.com</a:t>
            </a:r>
          </a:p>
        </p:txBody>
      </p:sp>
      <p:sp>
        <p:nvSpPr>
          <p:cNvPr id="309" name="Shape 309"/>
          <p:cNvSpPr/>
          <p:nvPr/>
        </p:nvSpPr>
        <p:spPr>
          <a:xfrm>
            <a:off x="7123597" y="4818379"/>
            <a:ext cx="1729406" cy="231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/>
            </a:lvl1pPr>
          </a:lstStyle>
          <a:p>
            <a:r>
              <a:t>©2017Growth Resources, Inc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0000" y="319346"/>
            <a:ext cx="6618941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Action Steps Session 4 -- </a:t>
            </a:r>
            <a:endParaRPr kumimoji="0" lang="en-US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7766" y="878046"/>
            <a:ext cx="7933764" cy="40934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r>
              <a:rPr kumimoji="0" 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Continue to execute our 1000 new PV plan for April around Earth Day and Allergy Action Kit ( see </a:t>
            </a:r>
            <a:r>
              <a:rPr kumimoji="0" lang="en-US" sz="20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precall</a:t>
            </a:r>
            <a:r>
              <a:rPr kumimoji="0" 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 material )</a:t>
            </a:r>
            <a:r>
              <a:rPr kumimoji="0" lang="en-US" sz="20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 </a:t>
            </a:r>
            <a:endParaRPr kumimoji="0" lang="en-US" sz="20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r>
              <a:rPr lang="en-US" sz="2000" dirty="0" smtClean="0"/>
              <a:t>We are midway through the month </a:t>
            </a:r>
            <a:r>
              <a:rPr lang="mr-IN" sz="2000" dirty="0" smtClean="0"/>
              <a:t>–</a:t>
            </a:r>
            <a:r>
              <a:rPr lang="en-US" sz="2000" dirty="0" smtClean="0"/>
              <a:t> a good time to check on progress for this month’s goals..</a:t>
            </a:r>
          </a:p>
          <a:p>
            <a:pPr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	</a:t>
            </a:r>
            <a:r>
              <a:rPr kumimoji="0" 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-- Have we sponsored 5 new members so far?</a:t>
            </a:r>
          </a:p>
          <a:p>
            <a:pPr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sz="2000" dirty="0"/>
              <a:t>	</a:t>
            </a:r>
            <a:r>
              <a:rPr lang="en-US" sz="2000" dirty="0" smtClean="0"/>
              <a:t>-- Have we generated 500 NEW PV ? </a:t>
            </a:r>
          </a:p>
          <a:p>
            <a:pPr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sz="2000" dirty="0"/>
              <a:t> </a:t>
            </a:r>
            <a:r>
              <a:rPr lang="en-US" sz="2000" dirty="0" smtClean="0"/>
              <a:t>      </a:t>
            </a:r>
            <a:r>
              <a:rPr kumimoji="0" 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And make appropriate adjustments .. Schedule additional events .. 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r>
              <a:rPr kumimoji="0" 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Today we were encouraged to evaluate our mindset  </a:t>
            </a:r>
            <a:r>
              <a:rPr kumimoji="0" lang="mr-IN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…</a:t>
            </a:r>
            <a:r>
              <a:rPr kumimoji="0" 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 and to understand and adopt the mindset of an entrepreneur.  .. As a result, we might want to adjust .. </a:t>
            </a:r>
            <a:r>
              <a:rPr lang="en-US" sz="2000" dirty="0"/>
              <a:t>m</a:t>
            </a:r>
            <a:r>
              <a:rPr kumimoji="0" 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aybe expand </a:t>
            </a:r>
            <a:r>
              <a:rPr kumimoji="0" lang="mr-IN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…</a:t>
            </a:r>
            <a:r>
              <a:rPr kumimoji="0" 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 the goals we have set .. 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r>
              <a:rPr lang="en-US" sz="2000" dirty="0" smtClean="0"/>
              <a:t>Aim for new ranks by June to be recognized as a Star Achiever at Global Conference in August </a:t>
            </a:r>
            <a:r>
              <a:rPr lang="mr-IN" sz="2000" dirty="0" smtClean="0"/>
              <a:t>…</a:t>
            </a:r>
            <a:r>
              <a:rPr lang="en-US" sz="2000" dirty="0" smtClean="0"/>
              <a:t>You will receive very special VIP treatment.  </a:t>
            </a:r>
            <a:r>
              <a:rPr lang="en-US" sz="2000" dirty="0" err="1" smtClean="0"/>
              <a:t>becky</a:t>
            </a:r>
            <a:endParaRPr kumimoji="0" 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5236544"/>
      </p:ext>
    </p:extLst>
  </p:cSld>
  <p:clrMapOvr>
    <a:masterClrMapping/>
  </p:clrMapOvr>
  <p:transition xmlns:p14="http://schemas.microsoft.com/office/powerpoint/2010/main"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549" y="3585565"/>
            <a:ext cx="4131733" cy="15579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932" y="2"/>
            <a:ext cx="2489200" cy="16622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74133" y="288933"/>
            <a:ext cx="5308102" cy="930275"/>
          </a:xfr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/>
              <a:t> April Strategy Forum Schedule</a:t>
            </a:r>
            <a:br>
              <a:rPr lang="en-US" sz="2800" dirty="0" smtClean="0"/>
            </a:br>
            <a:r>
              <a:rPr lang="en-US" sz="2800" dirty="0" smtClean="0"/>
              <a:t>Keys to Coaching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48119" y="1266857"/>
            <a:ext cx="80846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Session #</a:t>
            </a:r>
            <a:r>
              <a:rPr lang="en-US" sz="2000" dirty="0"/>
              <a:t>1</a:t>
            </a:r>
            <a:r>
              <a:rPr lang="en-US" sz="2000" dirty="0" smtClean="0"/>
              <a:t> March 28 </a:t>
            </a:r>
            <a:r>
              <a:rPr lang="mr-IN" sz="2000" dirty="0" smtClean="0"/>
              <a:t>–</a:t>
            </a:r>
            <a:r>
              <a:rPr lang="en-US" sz="2000" dirty="0" smtClean="0"/>
              <a:t> Presidential Master Charlene </a:t>
            </a:r>
            <a:r>
              <a:rPr lang="en-US" sz="2000" dirty="0" err="1" smtClean="0"/>
              <a:t>Fike</a:t>
            </a:r>
            <a:r>
              <a:rPr lang="en-US" sz="2000" dirty="0" smtClean="0"/>
              <a:t>  -- 				</a:t>
            </a:r>
            <a:r>
              <a:rPr lang="en-US" sz="2000" dirty="0" smtClean="0"/>
              <a:t>Personal </a:t>
            </a:r>
            <a:r>
              <a:rPr lang="en-US" sz="2000" dirty="0" smtClean="0"/>
              <a:t>Development </a:t>
            </a:r>
            <a:r>
              <a:rPr lang="mr-IN" sz="2000" dirty="0" smtClean="0"/>
              <a:t>–</a:t>
            </a:r>
            <a:r>
              <a:rPr lang="en-US" sz="2000" dirty="0" smtClean="0"/>
              <a:t> Key to Exponential Growth</a:t>
            </a:r>
          </a:p>
          <a:p>
            <a:endParaRPr lang="en-US" sz="800" dirty="0" smtClean="0"/>
          </a:p>
          <a:p>
            <a:r>
              <a:rPr lang="en-US" sz="2000" dirty="0" smtClean="0"/>
              <a:t>Session #2 April 4 </a:t>
            </a:r>
            <a:r>
              <a:rPr lang="mr-IN" sz="2000" dirty="0" smtClean="0"/>
              <a:t>–</a:t>
            </a:r>
            <a:r>
              <a:rPr lang="en-US" sz="2000" dirty="0" smtClean="0"/>
              <a:t> It Takes a Leader to Build an Organization</a:t>
            </a:r>
          </a:p>
          <a:p>
            <a:r>
              <a:rPr lang="en-US" sz="2000" dirty="0" smtClean="0"/>
              <a:t>Session #3 April 11 </a:t>
            </a:r>
            <a:r>
              <a:rPr lang="mr-IN" sz="2000" dirty="0" smtClean="0"/>
              <a:t>–</a:t>
            </a:r>
            <a:r>
              <a:rPr lang="en-US" sz="2000" dirty="0" smtClean="0"/>
              <a:t>4 </a:t>
            </a:r>
            <a:r>
              <a:rPr lang="en-US" sz="2000" dirty="0"/>
              <a:t>Personality Styles-- Each Require Different </a:t>
            </a:r>
            <a:r>
              <a:rPr lang="en-US" sz="2000" dirty="0" smtClean="0"/>
              <a:t>Coaching</a:t>
            </a:r>
          </a:p>
          <a:p>
            <a:endParaRPr lang="en-US" sz="800" dirty="0" smtClean="0"/>
          </a:p>
          <a:p>
            <a:r>
              <a:rPr lang="en-US" sz="2000" dirty="0" smtClean="0"/>
              <a:t>Session #4  April 18 </a:t>
            </a:r>
            <a:r>
              <a:rPr lang="mr-IN" sz="2000" dirty="0" smtClean="0"/>
              <a:t>–</a:t>
            </a:r>
            <a:r>
              <a:rPr lang="en-US" sz="2000" dirty="0" smtClean="0"/>
              <a:t> </a:t>
            </a:r>
            <a:r>
              <a:rPr lang="en-US" sz="2000" dirty="0"/>
              <a:t>Charlene and Doug </a:t>
            </a:r>
            <a:r>
              <a:rPr lang="en-US" sz="2000" dirty="0" err="1"/>
              <a:t>Fike</a:t>
            </a:r>
            <a:r>
              <a:rPr lang="en-US" sz="2000" dirty="0"/>
              <a:t> </a:t>
            </a:r>
            <a:r>
              <a:rPr lang="mr-IN" sz="2000" dirty="0"/>
              <a:t>–</a:t>
            </a:r>
            <a:r>
              <a:rPr lang="en-US" sz="2000" dirty="0"/>
              <a:t> 	</a:t>
            </a:r>
          </a:p>
          <a:p>
            <a:r>
              <a:rPr lang="en-US" sz="2000" dirty="0"/>
              <a:t>	The Mind Set That Unlocks the Door to </a:t>
            </a:r>
            <a:r>
              <a:rPr lang="en-US" sz="2000" dirty="0" smtClean="0"/>
              <a:t>Organizational Growth </a:t>
            </a:r>
          </a:p>
          <a:p>
            <a:r>
              <a:rPr lang="en-US" sz="2000" dirty="0" smtClean="0"/>
              <a:t>Session #5 April 25 </a:t>
            </a:r>
            <a:r>
              <a:rPr lang="mr-IN" sz="2000" dirty="0" smtClean="0"/>
              <a:t>–</a:t>
            </a:r>
            <a:r>
              <a:rPr lang="en-US" sz="2000" dirty="0" smtClean="0"/>
              <a:t> Recognizing Self-Defeating Behaviors Part 1</a:t>
            </a:r>
          </a:p>
          <a:p>
            <a:r>
              <a:rPr lang="en-US" sz="2000" dirty="0" smtClean="0"/>
              <a:t>Session #6 May 2 </a:t>
            </a:r>
            <a:r>
              <a:rPr lang="mr-IN" sz="2000" dirty="0" smtClean="0"/>
              <a:t>–</a:t>
            </a:r>
            <a:r>
              <a:rPr lang="en-US" sz="2000" dirty="0" smtClean="0"/>
              <a:t> Self-Defeating Behaviors Part 2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46278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5910" y="1185334"/>
            <a:ext cx="3688090" cy="33189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05600" cy="437488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400" dirty="0"/>
              <a:t>PLUS Get Clean Starter Kit also contains </a:t>
            </a:r>
            <a:r>
              <a:rPr lang="mr-IN" sz="2400" dirty="0"/>
              <a:t>…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3466"/>
            <a:ext cx="8229600" cy="45000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Including all the accessories you need to get really clean:</a:t>
            </a:r>
          </a:p>
          <a:p>
            <a:r>
              <a:rPr lang="en-US" dirty="0"/>
              <a:t>Organizer Caddy (1)</a:t>
            </a:r>
          </a:p>
          <a:p>
            <a:r>
              <a:rPr lang="en-US" dirty="0"/>
              <a:t>Spray Bottles (3)</a:t>
            </a:r>
          </a:p>
          <a:p>
            <a:pPr lvl="1"/>
            <a:r>
              <a:rPr lang="en-US" dirty="0"/>
              <a:t>Windows and Mirrors</a:t>
            </a:r>
          </a:p>
          <a:p>
            <a:pPr lvl="1"/>
            <a:r>
              <a:rPr lang="en-US" dirty="0"/>
              <a:t>All-Purpose</a:t>
            </a:r>
          </a:p>
          <a:p>
            <a:pPr lvl="1"/>
            <a:r>
              <a:rPr lang="en-US" dirty="0"/>
              <a:t>Degreasing</a:t>
            </a:r>
          </a:p>
          <a:p>
            <a:r>
              <a:rPr lang="en-US" dirty="0"/>
              <a:t>Dropper Pipette (1)</a:t>
            </a:r>
          </a:p>
          <a:p>
            <a:r>
              <a:rPr lang="en-US" dirty="0"/>
              <a:t>1/4 oz. Dispenser Pump for 32 oz. Bottle (1)</a:t>
            </a:r>
          </a:p>
          <a:p>
            <a:r>
              <a:rPr lang="en-US" dirty="0"/>
              <a:t>Laundry Measuring cup (1)</a:t>
            </a:r>
          </a:p>
          <a:p>
            <a:r>
              <a:rPr lang="en-US" dirty="0"/>
              <a:t>Dual Measuring Spoon (1)</a:t>
            </a:r>
          </a:p>
          <a:p>
            <a:r>
              <a:rPr lang="en-US" dirty="0"/>
              <a:t>Cleaning Accessories (4)</a:t>
            </a:r>
          </a:p>
          <a:p>
            <a:pPr lvl="1"/>
            <a:r>
              <a:rPr lang="en-US" dirty="0"/>
              <a:t>Super Microfiber Cleaning Cloth</a:t>
            </a:r>
          </a:p>
          <a:p>
            <a:pPr lvl="1"/>
            <a:r>
              <a:rPr lang="en-US" dirty="0"/>
              <a:t>Super Microfiber Window Cloth</a:t>
            </a:r>
          </a:p>
          <a:p>
            <a:pPr lvl="1"/>
            <a:r>
              <a:rPr lang="en-US" dirty="0"/>
              <a:t>Super Microfiber Dish Sponge</a:t>
            </a:r>
          </a:p>
          <a:p>
            <a:pPr lvl="1"/>
            <a:r>
              <a:rPr lang="en-US" dirty="0"/>
              <a:t>Miracle Scrubber Pad       			 </a:t>
            </a:r>
            <a:r>
              <a:rPr lang="en-US" dirty="0" err="1" smtClean="0"/>
              <a:t>angie</a:t>
            </a:r>
            <a:endParaRPr lang="en-US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89199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4533" y="544180"/>
            <a:ext cx="1659467" cy="16594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449" y="1229830"/>
            <a:ext cx="1883833" cy="188383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6289" y="778504"/>
            <a:ext cx="653626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charset="0"/>
              </a:rPr>
              <a:t>Get Clean Starter Kit = 50 PV  +  Allergy Action Kit = 74 PV </a:t>
            </a:r>
          </a:p>
          <a:p>
            <a:r>
              <a:rPr lang="en-US" dirty="0">
                <a:latin typeface="Arial" charset="0"/>
              </a:rPr>
              <a:t>Allergy Action Kit: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err="1">
                <a:latin typeface="Arial" charset="0"/>
              </a:rPr>
              <a:t>Optiflora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		15 </a:t>
            </a:r>
            <a:r>
              <a:rPr lang="en-US" dirty="0">
                <a:latin typeface="Arial" charset="0"/>
              </a:rPr>
              <a:t>PV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err="1">
                <a:latin typeface="Arial" charset="0"/>
              </a:rPr>
              <a:t>Nutriferon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		30 </a:t>
            </a:r>
            <a:r>
              <a:rPr lang="en-US" dirty="0">
                <a:latin typeface="Arial" charset="0"/>
              </a:rPr>
              <a:t>PV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latin typeface="Arial" charset="0"/>
              </a:rPr>
              <a:t>Vita C </a:t>
            </a:r>
            <a:r>
              <a:rPr lang="en-US" dirty="0" smtClean="0">
                <a:latin typeface="Arial" charset="0"/>
              </a:rPr>
              <a:t>		16 </a:t>
            </a:r>
            <a:r>
              <a:rPr lang="en-US" dirty="0">
                <a:latin typeface="Arial" charset="0"/>
              </a:rPr>
              <a:t>PV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latin typeface="Arial" charset="0"/>
              </a:rPr>
              <a:t>Alfalfa 330 </a:t>
            </a:r>
            <a:r>
              <a:rPr lang="en-US" dirty="0" smtClean="0">
                <a:latin typeface="Arial" charset="0"/>
              </a:rPr>
              <a:t>	13 </a:t>
            </a:r>
            <a:r>
              <a:rPr lang="en-US" dirty="0">
                <a:latin typeface="Arial" charset="0"/>
              </a:rPr>
              <a:t>PV </a:t>
            </a:r>
          </a:p>
          <a:p>
            <a:r>
              <a:rPr lang="en-US" dirty="0" smtClean="0">
                <a:latin typeface="Arial" charset="0"/>
              </a:rPr>
              <a:t>Allergy Action </a:t>
            </a:r>
            <a:r>
              <a:rPr lang="en-US" dirty="0">
                <a:latin typeface="Arial" charset="0"/>
              </a:rPr>
              <a:t>Kit </a:t>
            </a:r>
            <a:r>
              <a:rPr lang="en-US" dirty="0" smtClean="0">
                <a:latin typeface="Arial" charset="0"/>
              </a:rPr>
              <a:t>			 </a:t>
            </a:r>
            <a:r>
              <a:rPr lang="en-US" dirty="0">
                <a:latin typeface="Arial" charset="0"/>
              </a:rPr>
              <a:t>$97 MP </a:t>
            </a:r>
          </a:p>
          <a:p>
            <a:r>
              <a:rPr lang="en-US" dirty="0">
                <a:latin typeface="Arial" charset="0"/>
              </a:rPr>
              <a:t>Get Clean Starter Kit </a:t>
            </a:r>
            <a:r>
              <a:rPr lang="en-US" dirty="0" smtClean="0">
                <a:latin typeface="Arial" charset="0"/>
              </a:rPr>
              <a:t>		 $</a:t>
            </a:r>
            <a:r>
              <a:rPr lang="en-US" dirty="0">
                <a:latin typeface="Arial" charset="0"/>
              </a:rPr>
              <a:t>99 MP </a:t>
            </a:r>
          </a:p>
          <a:p>
            <a:r>
              <a:rPr lang="en-US" sz="2000" b="1" dirty="0" smtClean="0">
                <a:latin typeface="Arial" charset="0"/>
              </a:rPr>
              <a:t>		TOTAL</a:t>
            </a:r>
            <a:r>
              <a:rPr lang="en-US" sz="2000" b="1" dirty="0">
                <a:latin typeface="Arial" charset="0"/>
              </a:rPr>
              <a:t>: $196 and 124 PV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3579" y="1644847"/>
            <a:ext cx="1475829" cy="186622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3577" y="3113663"/>
            <a:ext cx="8803037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Arial" charset="0"/>
            </a:endParaRPr>
          </a:p>
          <a:p>
            <a:r>
              <a:rPr lang="en-US" sz="2000" b="1" dirty="0">
                <a:latin typeface="Arial" charset="0"/>
              </a:rPr>
              <a:t>Savings $20 free membership, $20 free shipping, $16 member savings </a:t>
            </a:r>
          </a:p>
          <a:p>
            <a:endParaRPr lang="en-US" dirty="0">
              <a:latin typeface="Arial" charset="0"/>
            </a:endParaRPr>
          </a:p>
          <a:p>
            <a:pPr algn="ctr"/>
            <a:r>
              <a:rPr lang="en-US" sz="2000" dirty="0">
                <a:latin typeface="Arial" charset="0"/>
              </a:rPr>
              <a:t>Benefit </a:t>
            </a:r>
            <a:r>
              <a:rPr lang="mr-IN" sz="2000" dirty="0">
                <a:latin typeface="Arial" charset="0"/>
              </a:rPr>
              <a:t>…</a:t>
            </a:r>
            <a:r>
              <a:rPr lang="en-US" sz="2000" dirty="0">
                <a:latin typeface="Arial" charset="0"/>
              </a:rPr>
              <a:t> Save money on cleaning products, save money on allergy meds, save the Earth, save on Kleenex</a:t>
            </a:r>
            <a:r>
              <a:rPr lang="mr-IN" sz="2000" dirty="0">
                <a:latin typeface="Arial" charset="0"/>
              </a:rPr>
              <a:t>…</a:t>
            </a:r>
            <a:r>
              <a:rPr lang="en-US" sz="2000" dirty="0">
                <a:latin typeface="Arial" charset="0"/>
              </a:rPr>
              <a:t>  AND you have yourself one happy healthy family !!! </a:t>
            </a:r>
            <a:endParaRPr lang="en-US" sz="2000" b="0" i="0" dirty="0">
              <a:effectLst/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7681" y="193729"/>
            <a:ext cx="7609668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Get Clean/Allergy Combo </a:t>
            </a:r>
            <a:r>
              <a:rPr lang="mr-IN" sz="3200" dirty="0"/>
              <a:t>–</a:t>
            </a:r>
            <a:r>
              <a:rPr lang="en-US" sz="3200" dirty="0"/>
              <a:t> Perfect Pair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79408" y="4774168"/>
            <a:ext cx="1309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angie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0711" y="1894462"/>
            <a:ext cx="1113289" cy="178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167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1"/>
            <a:ext cx="1821153" cy="196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469" y="425027"/>
            <a:ext cx="8783531" cy="775124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400" dirty="0" smtClean="0"/>
              <a:t>1000 PV Plan for April </a:t>
            </a:r>
            <a:r>
              <a:rPr lang="mr-IN" sz="2400" dirty="0" smtClean="0"/>
              <a:t>–</a:t>
            </a:r>
            <a:r>
              <a:rPr lang="en-US" sz="2400" dirty="0" smtClean="0"/>
              <a:t> Get Clean Starter Kit and Allergy Season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4328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Allergy Action Kit  				</a:t>
            </a:r>
            <a:r>
              <a:rPr lang="en-US" sz="2800" dirty="0" smtClean="0"/>
              <a:t>	74 </a:t>
            </a:r>
            <a:r>
              <a:rPr lang="en-US" sz="2800" dirty="0" smtClean="0"/>
              <a:t>PV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 err="1" smtClean="0"/>
              <a:t>Nutriferon</a:t>
            </a:r>
            <a:r>
              <a:rPr lang="en-US" sz="2000" dirty="0" smtClean="0"/>
              <a:t>, Vita C, </a:t>
            </a:r>
            <a:r>
              <a:rPr lang="en-US" sz="2000" dirty="0" err="1" smtClean="0"/>
              <a:t>Optiflora</a:t>
            </a:r>
            <a:r>
              <a:rPr lang="en-US" sz="2000" dirty="0" smtClean="0"/>
              <a:t> Cap, Alfalfa 330 )</a:t>
            </a:r>
          </a:p>
          <a:p>
            <a:pPr marL="0" indent="0">
              <a:buNone/>
            </a:pPr>
            <a:r>
              <a:rPr lang="en-US" sz="2800" dirty="0" smtClean="0"/>
              <a:t>Get Clean Starter Kit 			</a:t>
            </a:r>
            <a:r>
              <a:rPr lang="en-US" sz="2800" dirty="0" smtClean="0"/>
              <a:t>		</a:t>
            </a:r>
            <a:r>
              <a:rPr lang="en-US" sz="2800" u="sng" dirty="0" smtClean="0"/>
              <a:t>50 </a:t>
            </a:r>
            <a:r>
              <a:rPr lang="en-US" sz="2800" u="sng" dirty="0" smtClean="0"/>
              <a:t>PV</a:t>
            </a:r>
            <a:r>
              <a:rPr lang="en-US" sz="2800" u="sng" dirty="0"/>
              <a:t>	</a:t>
            </a:r>
            <a:r>
              <a:rPr lang="en-US" sz="2800" dirty="0" smtClean="0"/>
              <a:t>	        </a:t>
            </a:r>
            <a:r>
              <a:rPr lang="en-US" sz="2800" dirty="0" smtClean="0"/>
              <a:t>			 </a:t>
            </a:r>
            <a:r>
              <a:rPr lang="en-US" sz="2000" dirty="0" smtClean="0"/>
              <a:t>( year’s supply on some items)</a:t>
            </a:r>
            <a:r>
              <a:rPr lang="en-US" sz="2800" dirty="0" smtClean="0"/>
              <a:t>		</a:t>
            </a:r>
            <a:r>
              <a:rPr lang="en-US" sz="2800" dirty="0"/>
              <a:t> </a:t>
            </a:r>
            <a:r>
              <a:rPr lang="en-US" sz="2800" dirty="0" smtClean="0"/>
              <a:t>         124 PV</a:t>
            </a:r>
            <a:endParaRPr lang="en-US" sz="2800" u="sng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dirty="0" smtClean="0"/>
              <a:t>	      </a:t>
            </a:r>
            <a:r>
              <a:rPr lang="en-US" dirty="0" smtClean="0"/>
              <a:t>		</a:t>
            </a:r>
            <a:r>
              <a:rPr lang="en-US" sz="3200" dirty="0" smtClean="0"/>
              <a:t>10 </a:t>
            </a:r>
            <a:r>
              <a:rPr lang="en-US" sz="3200" dirty="0" smtClean="0"/>
              <a:t>customers X 124 PV = 1240 NEW PV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 smtClean="0"/>
              <a:t>	</a:t>
            </a:r>
            <a:r>
              <a:rPr lang="en-US" sz="1800" dirty="0" err="1" smtClean="0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858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80267" r="-80267"/>
          <a:stretch>
            <a:fillRect/>
          </a:stretch>
        </p:blipFill>
        <p:spPr>
          <a:xfrm>
            <a:off x="-835030" y="136025"/>
            <a:ext cx="3461891" cy="142793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106" y="296450"/>
            <a:ext cx="1141098" cy="431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64106" y="732399"/>
            <a:ext cx="2654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Introduced one of the first</a:t>
            </a:r>
          </a:p>
          <a:p>
            <a:r>
              <a:rPr lang="en-US" dirty="0"/>
              <a:t>biodegradable cleaners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014" y="1942115"/>
            <a:ext cx="1151321" cy="12372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4106" y="1547227"/>
            <a:ext cx="1016000" cy="4318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569262" y="1923176"/>
            <a:ext cx="36610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Provided nutritional support to</a:t>
            </a:r>
          </a:p>
          <a:p>
            <a:r>
              <a:rPr lang="en-US" dirty="0"/>
              <a:t>Will Steger for three </a:t>
            </a:r>
            <a:r>
              <a:rPr lang="en-US" dirty="0" smtClean="0"/>
              <a:t>record-breaking</a:t>
            </a:r>
            <a:endParaRPr lang="en-US" dirty="0"/>
          </a:p>
          <a:p>
            <a:r>
              <a:rPr lang="en-US" dirty="0"/>
              <a:t>polar </a:t>
            </a:r>
            <a:r>
              <a:rPr lang="en-US" dirty="0" smtClean="0"/>
              <a:t>expeditions that </a:t>
            </a:r>
            <a:r>
              <a:rPr lang="en-US" dirty="0"/>
              <a:t>investigated </a:t>
            </a:r>
            <a:r>
              <a:rPr lang="en-US" dirty="0" smtClean="0"/>
              <a:t>global warming </a:t>
            </a:r>
            <a:r>
              <a:rPr lang="en-US" dirty="0"/>
              <a:t>and melting ice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087" y="3368908"/>
            <a:ext cx="1301248" cy="13983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7124" y="3368908"/>
            <a:ext cx="1016000" cy="4318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386348" y="3943171"/>
            <a:ext cx="3475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Shaklee support helped plant</a:t>
            </a:r>
          </a:p>
          <a:p>
            <a:r>
              <a:rPr lang="en-US" dirty="0"/>
              <a:t>more than one million </a:t>
            </a:r>
            <a:r>
              <a:rPr lang="en-US" dirty="0" smtClean="0"/>
              <a:t>trees in </a:t>
            </a:r>
            <a:r>
              <a:rPr lang="en-US" dirty="0"/>
              <a:t>Asia</a:t>
            </a: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161" y="296450"/>
            <a:ext cx="1338634" cy="14385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6755" y="136025"/>
            <a:ext cx="1016000" cy="4318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196755" y="567825"/>
            <a:ext cx="2767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Recognized as one of the </a:t>
            </a:r>
            <a:r>
              <a:rPr lang="en-US" dirty="0" smtClean="0"/>
              <a:t>10 most </a:t>
            </a:r>
            <a:r>
              <a:rPr lang="en-US" dirty="0"/>
              <a:t>environmental companies </a:t>
            </a:r>
            <a:r>
              <a:rPr lang="en-US" dirty="0" smtClean="0"/>
              <a:t>by Family </a:t>
            </a:r>
            <a:r>
              <a:rPr lang="en-US" dirty="0"/>
              <a:t>Circle’s Green-Chip Award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30355" y="1727913"/>
            <a:ext cx="1153245" cy="123930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04755" y="1847919"/>
            <a:ext cx="1016000" cy="4318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476909" y="2366854"/>
            <a:ext cx="26670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Healthy Home products used </a:t>
            </a:r>
            <a:r>
              <a:rPr lang="en-US" dirty="0" smtClean="0"/>
              <a:t>in Biosphere </a:t>
            </a:r>
            <a:r>
              <a:rPr lang="en-US" dirty="0"/>
              <a:t>2 project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14801" y="3060492"/>
            <a:ext cx="1231110" cy="132298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04755" y="3290184"/>
            <a:ext cx="1016000" cy="4318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845911" y="3629568"/>
            <a:ext cx="3118615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Shaklee products used</a:t>
            </a:r>
          </a:p>
          <a:p>
            <a:r>
              <a:rPr lang="en-US" dirty="0"/>
              <a:t>aboard Odyssey, a research</a:t>
            </a:r>
          </a:p>
          <a:p>
            <a:r>
              <a:rPr lang="en-US" dirty="0"/>
              <a:t>vessel that gathers data on</a:t>
            </a:r>
          </a:p>
          <a:p>
            <a:r>
              <a:rPr lang="en-US" dirty="0"/>
              <a:t>contaminants throughout the</a:t>
            </a:r>
          </a:p>
          <a:p>
            <a:r>
              <a:rPr lang="en-US" dirty="0"/>
              <a:t>world’s oceans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720755" y="4866501"/>
            <a:ext cx="142324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francine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2293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25" y="141994"/>
            <a:ext cx="1066586" cy="11461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483" y="141994"/>
            <a:ext cx="1016000" cy="431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376483" y="589198"/>
            <a:ext cx="30522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first U.S. company</a:t>
            </a:r>
          </a:p>
          <a:p>
            <a:r>
              <a:rPr lang="en-US" dirty="0"/>
              <a:t>certified as having a net zero</a:t>
            </a:r>
          </a:p>
          <a:p>
            <a:r>
              <a:rPr lang="en-US" dirty="0"/>
              <a:t>impact on global warming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48" y="1678150"/>
            <a:ext cx="1019963" cy="10960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7794" y="1678150"/>
            <a:ext cx="1016000" cy="4318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235011" y="2125489"/>
            <a:ext cx="33853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Awarded the Climate Protection</a:t>
            </a:r>
          </a:p>
          <a:p>
            <a:r>
              <a:rPr lang="en-US" dirty="0"/>
              <a:t>Award by the U.S. Environmental</a:t>
            </a:r>
          </a:p>
          <a:p>
            <a:r>
              <a:rPr lang="en-US" dirty="0"/>
              <a:t>Protection Agency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425" y="3171640"/>
            <a:ext cx="1107132" cy="11897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9386" y="3171640"/>
            <a:ext cx="1016000" cy="4318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376483" y="3628252"/>
            <a:ext cx="3446321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/>
              <a:t>Shaklee earned the</a:t>
            </a:r>
          </a:p>
          <a:p>
            <a:r>
              <a:rPr lang="en-US" dirty="0"/>
              <a:t>Environmental Stewardship</a:t>
            </a:r>
          </a:p>
          <a:p>
            <a:r>
              <a:rPr lang="en-US" dirty="0"/>
              <a:t>Award from Social Accountability</a:t>
            </a:r>
          </a:p>
          <a:p>
            <a:r>
              <a:rPr lang="en-US" dirty="0"/>
              <a:t>International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0320" y="141994"/>
            <a:ext cx="1101704" cy="118392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23172" y="157398"/>
            <a:ext cx="1016000" cy="4318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722024" y="589198"/>
            <a:ext cx="3421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Supported construction of an</a:t>
            </a:r>
          </a:p>
          <a:p>
            <a:r>
              <a:rPr lang="en-US" dirty="0"/>
              <a:t>energy-efficient wind turbine on</a:t>
            </a:r>
          </a:p>
          <a:p>
            <a:r>
              <a:rPr lang="en-US" dirty="0"/>
              <a:t>Native American reservations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20320" y="1595338"/>
            <a:ext cx="1045227" cy="112322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23172" y="1562732"/>
            <a:ext cx="1016000" cy="4318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722024" y="1994532"/>
            <a:ext cx="3421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Converted high-polluting school </a:t>
            </a:r>
            <a:r>
              <a:rPr lang="en-US" dirty="0" smtClean="0"/>
              <a:t>buses in </a:t>
            </a:r>
            <a:r>
              <a:rPr lang="en-US" dirty="0"/>
              <a:t>Los Angeles to those with </a:t>
            </a:r>
            <a:r>
              <a:rPr lang="en-US" dirty="0" smtClean="0"/>
              <a:t>low emissions</a:t>
            </a:r>
            <a:endParaRPr lang="en-US" dirty="0"/>
          </a:p>
          <a:p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23519" y="2989813"/>
            <a:ext cx="1142028" cy="122725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23172" y="2978961"/>
            <a:ext cx="1016000" cy="4318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923172" y="3593645"/>
            <a:ext cx="30229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Received </a:t>
            </a:r>
            <a:r>
              <a:rPr lang="en-US" dirty="0" err="1"/>
              <a:t>IntegriTREE</a:t>
            </a:r>
            <a:r>
              <a:rPr lang="en-US" dirty="0"/>
              <a:t> award </a:t>
            </a:r>
            <a:r>
              <a:rPr lang="en-US" dirty="0" smtClean="0"/>
              <a:t>from New </a:t>
            </a:r>
            <a:r>
              <a:rPr lang="en-US" dirty="0"/>
              <a:t>Leaf Paper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939172" y="4516975"/>
            <a:ext cx="1398969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francine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12287382"/>
      </p:ext>
    </p:extLst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32" y="141995"/>
            <a:ext cx="1220706" cy="13118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375" y="144517"/>
            <a:ext cx="1016000" cy="431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97375" y="610124"/>
            <a:ext cx="29677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Supported 2004 Nobel</a:t>
            </a:r>
          </a:p>
          <a:p>
            <a:r>
              <a:rPr lang="en-US" dirty="0"/>
              <a:t>laureate </a:t>
            </a:r>
            <a:r>
              <a:rPr lang="en-US" dirty="0" err="1"/>
              <a:t>Wangari</a:t>
            </a:r>
            <a:r>
              <a:rPr lang="en-US" dirty="0"/>
              <a:t> </a:t>
            </a:r>
            <a:r>
              <a:rPr lang="en-US" dirty="0" err="1"/>
              <a:t>Maathai’s</a:t>
            </a:r>
            <a:endParaRPr lang="en-US" dirty="0"/>
          </a:p>
          <a:p>
            <a:r>
              <a:rPr lang="en-US" dirty="0"/>
              <a:t>Greenbelt Movement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23636" y="1924593"/>
            <a:ext cx="8282921" cy="2862323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Sloan and Roger Barnett will be guests and recipients of Global Green's "Organizational Design Award"</a:t>
            </a:r>
            <a:r>
              <a:rPr lang="en-US" dirty="0" smtClean="0"/>
              <a:t>.2007</a:t>
            </a:r>
            <a:r>
              <a:rPr lang="en-US" dirty="0"/>
              <a:t>  This award is given for:</a:t>
            </a:r>
            <a:br>
              <a:rPr lang="en-US" dirty="0"/>
            </a:br>
            <a:r>
              <a:rPr lang="en-US" i="1" dirty="0"/>
              <a:t>"Shaklee </a:t>
            </a:r>
            <a:r>
              <a:rPr lang="en-US" i="1" dirty="0" smtClean="0"/>
              <a:t>Corporation </a:t>
            </a:r>
            <a:r>
              <a:rPr lang="en-US" i="1" dirty="0"/>
              <a:t>is one of the world's preeminent sustainable businesses.  Founded over 50 years ago, Shaklee is a leading provider of natural nutrition, personal care and environmentally-friendly household products</a:t>
            </a:r>
            <a:r>
              <a:rPr lang="en-US" i="1" dirty="0" smtClean="0"/>
              <a:t>.</a:t>
            </a:r>
          </a:p>
          <a:p>
            <a:r>
              <a:rPr lang="en-US" i="1" dirty="0"/>
              <a:t>  In 2000, Shaklee became the first company in the world to be Climate Neutral (tm) certified, resulting in a net zero impact on the environment and is spreading the message of caring for the planet through it's network of more than 750,000 Members and Distributors". 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006473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5D9731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5D9731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1455</Words>
  <Application>Microsoft Macintosh PowerPoint</Application>
  <PresentationFormat>On-screen Show (16:9)</PresentationFormat>
  <Paragraphs>359</Paragraphs>
  <Slides>38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Default</vt:lpstr>
      <vt:lpstr>PowerPoint Presentation</vt:lpstr>
      <vt:lpstr>Growing Green Promo</vt:lpstr>
      <vt:lpstr>Get Clean Kit</vt:lpstr>
      <vt:lpstr>PLUS Get Clean Starter Kit also contains …</vt:lpstr>
      <vt:lpstr>PowerPoint Presentation</vt:lpstr>
      <vt:lpstr>1000 PV Plan for April – Get Clean Starter Kit and Allergy Season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Strategy Forum Team Spring 2017 Keys to Coaching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April Strategy Forum Schedule Keys to Coaching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Barbara Lagoni</cp:lastModifiedBy>
  <cp:revision>23</cp:revision>
  <dcterms:modified xsi:type="dcterms:W3CDTF">2017-04-18T02:28:20Z</dcterms:modified>
</cp:coreProperties>
</file>