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 id="2147483713" r:id="rId3"/>
  </p:sldMasterIdLst>
  <p:notesMasterIdLst>
    <p:notesMasterId r:id="rId56"/>
  </p:notesMasterIdLst>
  <p:handoutMasterIdLst>
    <p:handoutMasterId r:id="rId57"/>
  </p:handoutMasterIdLst>
  <p:sldIdLst>
    <p:sldId id="415" r:id="rId4"/>
    <p:sldId id="467" r:id="rId5"/>
    <p:sldId id="441" r:id="rId6"/>
    <p:sldId id="442" r:id="rId7"/>
    <p:sldId id="443" r:id="rId8"/>
    <p:sldId id="445" r:id="rId9"/>
    <p:sldId id="416" r:id="rId10"/>
    <p:sldId id="444" r:id="rId11"/>
    <p:sldId id="418" r:id="rId12"/>
    <p:sldId id="464" r:id="rId13"/>
    <p:sldId id="448" r:id="rId14"/>
    <p:sldId id="463" r:id="rId15"/>
    <p:sldId id="337" r:id="rId16"/>
    <p:sldId id="304" r:id="rId17"/>
    <p:sldId id="352" r:id="rId18"/>
    <p:sldId id="421" r:id="rId19"/>
    <p:sldId id="420" r:id="rId20"/>
    <p:sldId id="422" r:id="rId21"/>
    <p:sldId id="423" r:id="rId22"/>
    <p:sldId id="425" r:id="rId23"/>
    <p:sldId id="450" r:id="rId24"/>
    <p:sldId id="426" r:id="rId25"/>
    <p:sldId id="427" r:id="rId26"/>
    <p:sldId id="459" r:id="rId27"/>
    <p:sldId id="428" r:id="rId28"/>
    <p:sldId id="429" r:id="rId29"/>
    <p:sldId id="456" r:id="rId30"/>
    <p:sldId id="430" r:id="rId31"/>
    <p:sldId id="431" r:id="rId32"/>
    <p:sldId id="453" r:id="rId33"/>
    <p:sldId id="432" r:id="rId34"/>
    <p:sldId id="434" r:id="rId35"/>
    <p:sldId id="435" r:id="rId36"/>
    <p:sldId id="436" r:id="rId37"/>
    <p:sldId id="437" r:id="rId38"/>
    <p:sldId id="452" r:id="rId39"/>
    <p:sldId id="455" r:id="rId40"/>
    <p:sldId id="458" r:id="rId41"/>
    <p:sldId id="461" r:id="rId42"/>
    <p:sldId id="438" r:id="rId43"/>
    <p:sldId id="462" r:id="rId44"/>
    <p:sldId id="465" r:id="rId45"/>
    <p:sldId id="440" r:id="rId46"/>
    <p:sldId id="419" r:id="rId47"/>
    <p:sldId id="447" r:id="rId48"/>
    <p:sldId id="466" r:id="rId49"/>
    <p:sldId id="451" r:id="rId50"/>
    <p:sldId id="454" r:id="rId51"/>
    <p:sldId id="457" r:id="rId52"/>
    <p:sldId id="460" r:id="rId53"/>
    <p:sldId id="357" r:id="rId54"/>
    <p:sldId id="291" r:id="rId55"/>
  </p:sldIdLst>
  <p:sldSz cx="9144000" cy="5143500" type="screen16x9"/>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45" d="100"/>
          <a:sy n="145" d="100"/>
        </p:scale>
        <p:origin x="624"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693"/>
          </a:xfrm>
          <a:prstGeom prst="rect">
            <a:avLst/>
          </a:prstGeom>
        </p:spPr>
        <p:txBody>
          <a:bodyPr vert="horz" lIns="91440" tIns="45720" rIns="91440" bIns="45720" rtlCol="0"/>
          <a:lstStyle>
            <a:lvl1pPr algn="r">
              <a:defRPr sz="1200"/>
            </a:lvl1pPr>
          </a:lstStyle>
          <a:p>
            <a:fld id="{1EB1A742-99F8-0841-800C-D35C6FC7A123}" type="datetimeFigureOut">
              <a:rPr lang="en-US" smtClean="0"/>
              <a:t>4/11/2017</a:t>
            </a:fld>
            <a:endParaRPr lang="en-US"/>
          </a:p>
        </p:txBody>
      </p:sp>
      <p:sp>
        <p:nvSpPr>
          <p:cNvPr id="4" name="Footer Placeholder 3"/>
          <p:cNvSpPr>
            <a:spLocks noGrp="1"/>
          </p:cNvSpPr>
          <p:nvPr>
            <p:ph type="ftr" sz="quarter" idx="2"/>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3"/>
            <a:ext cx="2971800" cy="465693"/>
          </a:xfrm>
          <a:prstGeom prst="rect">
            <a:avLst/>
          </a:prstGeom>
        </p:spPr>
        <p:txBody>
          <a:bodyPr vert="horz" lIns="91440" tIns="45720" rIns="91440" bIns="45720" rtlCol="0" anchor="b"/>
          <a:lstStyle>
            <a:lvl1pPr algn="r">
              <a:defRPr sz="1200"/>
            </a:lvl1pPr>
          </a:lstStyle>
          <a:p>
            <a:fld id="{93AD30A1-8C26-7043-8DE9-27F74FE7D4AA}" type="slidenum">
              <a:rPr lang="en-US" smtClean="0"/>
              <a:t>‹#›</a:t>
            </a:fld>
            <a:endParaRPr lang="en-US"/>
          </a:p>
        </p:txBody>
      </p:sp>
    </p:spTree>
    <p:extLst>
      <p:ext uri="{BB962C8B-B14F-4D97-AF65-F5344CB8AC3E}">
        <p14:creationId xmlns:p14="http://schemas.microsoft.com/office/powerpoint/2010/main" val="1865436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693"/>
          </a:xfrm>
          <a:prstGeom prst="rect">
            <a:avLst/>
          </a:prstGeom>
        </p:spPr>
        <p:txBody>
          <a:bodyPr vert="horz" lIns="91440" tIns="45720" rIns="91440" bIns="45720" rtlCol="0"/>
          <a:lstStyle>
            <a:lvl1pPr algn="r">
              <a:defRPr sz="1200"/>
            </a:lvl1pPr>
          </a:lstStyle>
          <a:p>
            <a:fld id="{68163F87-30B0-2649-AF3D-005F29545A08}" type="datetimeFigureOut">
              <a:rPr lang="en-US" smtClean="0"/>
              <a:t>4/11/2017</a:t>
            </a:fld>
            <a:endParaRPr lang="en-US"/>
          </a:p>
        </p:txBody>
      </p:sp>
      <p:sp>
        <p:nvSpPr>
          <p:cNvPr id="4" name="Slide Image Placeholder 3"/>
          <p:cNvSpPr>
            <a:spLocks noGrp="1" noRot="1" noChangeAspect="1"/>
          </p:cNvSpPr>
          <p:nvPr>
            <p:ph type="sldImg" idx="2"/>
          </p:nvPr>
        </p:nvSpPr>
        <p:spPr>
          <a:xfrm>
            <a:off x="325438" y="698500"/>
            <a:ext cx="6207125" cy="34925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24085"/>
            <a:ext cx="5486400" cy="41912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46553"/>
            <a:ext cx="2971800" cy="465693"/>
          </a:xfrm>
          <a:prstGeom prst="rect">
            <a:avLst/>
          </a:prstGeom>
        </p:spPr>
        <p:txBody>
          <a:bodyPr vert="horz" lIns="91440" tIns="45720" rIns="91440" bIns="45720" rtlCol="0" anchor="b"/>
          <a:lstStyle>
            <a:lvl1pPr algn="r">
              <a:defRPr sz="1200"/>
            </a:lvl1pPr>
          </a:lstStyle>
          <a:p>
            <a:fld id="{4DF06FD5-8B68-244D-B1E0-8204C363CEF7}" type="slidenum">
              <a:rPr lang="en-US" smtClean="0"/>
              <a:t>‹#›</a:t>
            </a:fld>
            <a:endParaRPr lang="en-US"/>
          </a:p>
        </p:txBody>
      </p:sp>
    </p:spTree>
    <p:extLst>
      <p:ext uri="{BB962C8B-B14F-4D97-AF65-F5344CB8AC3E}">
        <p14:creationId xmlns:p14="http://schemas.microsoft.com/office/powerpoint/2010/main" val="3635821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1" y="4424085"/>
            <a:ext cx="5486399" cy="4191238"/>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695589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 name="Shape 35"/>
          <p:cNvSpPr txBox="1">
            <a:spLocks noGrp="1"/>
          </p:cNvSpPr>
          <p:nvPr>
            <p:ph type="body" idx="1"/>
          </p:nvPr>
        </p:nvSpPr>
        <p:spPr>
          <a:xfrm>
            <a:off x="685803" y="4424086"/>
            <a:ext cx="5486399" cy="4191238"/>
          </a:xfrm>
          <a:prstGeom prst="rect">
            <a:avLst/>
          </a:prstGeom>
        </p:spPr>
        <p:txBody>
          <a:bodyPr lIns="91425" tIns="91425" rIns="91425" bIns="91425" anchor="t" anchorCtr="0">
            <a:noAutofit/>
          </a:bodyPr>
          <a:lstStyle/>
          <a:p>
            <a:pPr>
              <a:spcBef>
                <a:spcPts val="0"/>
              </a:spcBef>
              <a:buNone/>
            </a:pPr>
            <a:r>
              <a:rPr lang="en"/>
              <a:t>Out of all internet users, 67% are active on Social Media.</a:t>
            </a:r>
          </a:p>
        </p:txBody>
      </p:sp>
    </p:spTree>
    <p:extLst>
      <p:ext uri="{BB962C8B-B14F-4D97-AF65-F5344CB8AC3E}">
        <p14:creationId xmlns:p14="http://schemas.microsoft.com/office/powerpoint/2010/main" val="1970838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7"/>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563500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183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875968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
            <a:ext cx="9144000" cy="5019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457216" y="1597829"/>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23"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589796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05978"/>
            <a:ext cx="8229600" cy="857250"/>
          </a:xfrm>
          <a:prstGeom prst="rect">
            <a:avLst/>
          </a:prstGeom>
        </p:spPr>
        <p:txBody>
          <a:bodyPr lIns="91425" tIns="91425" rIns="91425" bIns="91425" anchor="b"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12" name="Shape 12"/>
          <p:cNvSpPr txBox="1">
            <a:spLocks noGrp="1"/>
          </p:cNvSpPr>
          <p:nvPr>
            <p:ph type="body" idx="1"/>
          </p:nvPr>
        </p:nvSpPr>
        <p:spPr>
          <a:xfrm>
            <a:off x="457200" y="1200150"/>
            <a:ext cx="8229600" cy="3725680"/>
          </a:xfrm>
          <a:prstGeom prst="rect">
            <a:avLst/>
          </a:prstGeom>
        </p:spPr>
        <p:txBody>
          <a:bodyPr lIns="91425" tIns="91425" rIns="91425" bIns="91425" anchor="t" anchorCtr="0"/>
          <a:lstStyle>
            <a:lvl1pPr>
              <a:defRPr/>
            </a:lvl1pPr>
            <a:lvl2pPr indent="457200">
              <a:defRPr/>
            </a:lvl2pPr>
            <a:lvl3pPr indent="914400">
              <a:defRPr/>
            </a:lvl3pPr>
            <a:lvl4pPr indent="1371600">
              <a:defRPr/>
            </a:lvl4pPr>
            <a:lvl5pPr>
              <a:defRPr/>
            </a:lvl5pPr>
            <a:lvl6pPr>
              <a:defRPr/>
            </a:lvl6pPr>
            <a:lvl7pPr>
              <a:defRPr/>
            </a:lvl7pPr>
            <a:lvl8pPr>
              <a:defRPr/>
            </a:lvl8pPr>
            <a:lvl9pPr>
              <a:defRPr/>
            </a:lvl9pPr>
          </a:lstStyle>
          <a:p>
            <a:endParaRPr/>
          </a:p>
        </p:txBody>
      </p:sp>
    </p:spTree>
    <p:extLst>
      <p:ext uri="{BB962C8B-B14F-4D97-AF65-F5344CB8AC3E}">
        <p14:creationId xmlns:p14="http://schemas.microsoft.com/office/powerpoint/2010/main" val="11746215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7"/>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305373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44202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51505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2812605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4/11/2017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483551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4/11/2017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7952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3453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4/11/2017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080813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7"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6"/>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7"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69474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11"/>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35973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042791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414492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
            <a:ext cx="9144000" cy="5019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457216" y="1597829"/>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23"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8340840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943940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4960260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7259253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04016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73160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4/11/2017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5333806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4/11/2017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1856692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4/11/2017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7882535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8544989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6254567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96446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2445171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05978"/>
            <a:ext cx="8229600" cy="857250"/>
          </a:xfrm>
          <a:prstGeom prst="rect">
            <a:avLst/>
          </a:prstGeom>
        </p:spPr>
        <p:txBody>
          <a:bodyPr lIns="91425" tIns="91425" rIns="91425" bIns="91425" anchor="b"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12" name="Shape 12"/>
          <p:cNvSpPr txBox="1">
            <a:spLocks noGrp="1"/>
          </p:cNvSpPr>
          <p:nvPr>
            <p:ph type="body" idx="1"/>
          </p:nvPr>
        </p:nvSpPr>
        <p:spPr>
          <a:xfrm>
            <a:off x="457200" y="1200150"/>
            <a:ext cx="8229600" cy="3725680"/>
          </a:xfrm>
          <a:prstGeom prst="rect">
            <a:avLst/>
          </a:prstGeom>
        </p:spPr>
        <p:txBody>
          <a:bodyPr lIns="91425" tIns="91425" rIns="91425" bIns="91425" anchor="t" anchorCtr="0"/>
          <a:lstStyle>
            <a:lvl1pPr>
              <a:defRPr/>
            </a:lvl1pPr>
            <a:lvl2pPr indent="457200">
              <a:defRPr/>
            </a:lvl2pPr>
            <a:lvl3pPr indent="914400">
              <a:defRPr/>
            </a:lvl3pPr>
            <a:lvl4pPr indent="1371600">
              <a:defRPr/>
            </a:lvl4pPr>
            <a:lvl5pPr>
              <a:defRPr/>
            </a:lvl5pPr>
            <a:lvl6pPr>
              <a:defRPr/>
            </a:lvl6pPr>
            <a:lvl7pPr>
              <a:defRPr/>
            </a:lvl7pPr>
            <a:lvl8pPr>
              <a:defRPr/>
            </a:lvl8pPr>
            <a:lvl9pPr>
              <a:defRPr/>
            </a:lvl9pPr>
          </a:lstStyle>
          <a:p>
            <a:endParaRPr/>
          </a:p>
        </p:txBody>
      </p:sp>
    </p:spTree>
    <p:extLst>
      <p:ext uri="{BB962C8B-B14F-4D97-AF65-F5344CB8AC3E}">
        <p14:creationId xmlns:p14="http://schemas.microsoft.com/office/powerpoint/2010/main" val="1174621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1613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4/11/2017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5974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4/11/2017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579794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4/11/2017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60942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7"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6"/>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7"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586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11"/>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75009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4/11/2017</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35033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8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4/11/2017</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spTree>
    <p:extLst>
      <p:ext uri="{BB962C8B-B14F-4D97-AF65-F5344CB8AC3E}">
        <p14:creationId xmlns:p14="http://schemas.microsoft.com/office/powerpoint/2010/main" val="7892954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4/11/2017</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3192958539"/>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g"/><Relationship Id="rId7" Type="http://schemas.openxmlformats.org/officeDocument/2006/relationships/image" Target="../media/image25.jpg"/><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7.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0.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5.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78016" y="0"/>
            <a:ext cx="5566809" cy="5143500"/>
          </a:xfrm>
          <a:prstGeom prst="rect">
            <a:avLst/>
          </a:prstGeom>
        </p:spPr>
      </p:pic>
      <p:sp>
        <p:nvSpPr>
          <p:cNvPr id="3" name="TextBox 2"/>
          <p:cNvSpPr txBox="1"/>
          <p:nvPr/>
        </p:nvSpPr>
        <p:spPr>
          <a:xfrm>
            <a:off x="7578337" y="4275971"/>
            <a:ext cx="716863" cy="369332"/>
          </a:xfrm>
          <a:prstGeom prst="rect">
            <a:avLst/>
          </a:prstGeom>
          <a:noFill/>
        </p:spPr>
        <p:txBody>
          <a:bodyPr wrap="none" rtlCol="0">
            <a:spAutoFit/>
          </a:bodyPr>
          <a:lstStyle/>
          <a:p>
            <a:r>
              <a:rPr lang="en-US" smtClean="0"/>
              <a:t>Angie</a:t>
            </a:r>
            <a:endParaRPr lang="en-US"/>
          </a:p>
        </p:txBody>
      </p:sp>
    </p:spTree>
    <p:extLst>
      <p:ext uri="{BB962C8B-B14F-4D97-AF65-F5344CB8AC3E}">
        <p14:creationId xmlns:p14="http://schemas.microsoft.com/office/powerpoint/2010/main" val="20525580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62480" r="-62480"/>
          <a:stretch>
            <a:fillRect/>
          </a:stretch>
        </p:blipFill>
        <p:spPr>
          <a:xfrm rot="16200000">
            <a:off x="465667" y="-1056547"/>
            <a:ext cx="8229600" cy="7907867"/>
          </a:xfrm>
        </p:spPr>
      </p:pic>
      <p:sp>
        <p:nvSpPr>
          <p:cNvPr id="5" name="TextBox 4"/>
          <p:cNvSpPr txBox="1"/>
          <p:nvPr/>
        </p:nvSpPr>
        <p:spPr>
          <a:xfrm>
            <a:off x="626533" y="237067"/>
            <a:ext cx="5537200" cy="523220"/>
          </a:xfrm>
          <a:prstGeom prst="rect">
            <a:avLst/>
          </a:prstGeom>
          <a:noFill/>
        </p:spPr>
        <p:txBody>
          <a:bodyPr wrap="square" rtlCol="0">
            <a:spAutoFit/>
          </a:bodyPr>
          <a:lstStyle/>
          <a:p>
            <a:r>
              <a:rPr lang="en-US" sz="2800" dirty="0" smtClean="0"/>
              <a:t>Madison’s Travel Journal </a:t>
            </a:r>
            <a:r>
              <a:rPr lang="mr-IN" sz="2800" dirty="0" smtClean="0"/>
              <a:t>–</a:t>
            </a:r>
            <a:r>
              <a:rPr lang="en-US" sz="2800" dirty="0" smtClean="0"/>
              <a:t> age 6</a:t>
            </a:r>
            <a:endParaRPr lang="en-US" sz="2800" dirty="0"/>
          </a:p>
        </p:txBody>
      </p:sp>
    </p:spTree>
    <p:extLst>
      <p:ext uri="{BB962C8B-B14F-4D97-AF65-F5344CB8AC3E}">
        <p14:creationId xmlns:p14="http://schemas.microsoft.com/office/powerpoint/2010/main" val="40451306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9066" y="236275"/>
            <a:ext cx="6739467" cy="857250"/>
          </a:xfrm>
        </p:spPr>
        <p:txBody>
          <a:bodyPr>
            <a:normAutofit fontScale="90000"/>
          </a:bodyPr>
          <a:lstStyle/>
          <a:p>
            <a:r>
              <a:rPr lang="en-US" sz="3200" dirty="0" smtClean="0"/>
              <a:t>Create a Plan to Qualify for Next Shaklee Dream Trip to </a:t>
            </a:r>
            <a:r>
              <a:rPr lang="en-US" sz="3200" dirty="0" err="1" smtClean="0"/>
              <a:t>Cabo</a:t>
            </a:r>
            <a:r>
              <a:rPr lang="en-US" sz="3200" dirty="0" smtClean="0"/>
              <a:t> San Lucas</a:t>
            </a:r>
            <a:endParaRPr lang="en-US" sz="3200" dirty="0"/>
          </a:p>
        </p:txBody>
      </p:sp>
      <p:sp>
        <p:nvSpPr>
          <p:cNvPr id="3" name="Content Placeholder 2"/>
          <p:cNvSpPr>
            <a:spLocks noGrp="1"/>
          </p:cNvSpPr>
          <p:nvPr>
            <p:ph idx="1"/>
          </p:nvPr>
        </p:nvSpPr>
        <p:spPr>
          <a:xfrm>
            <a:off x="270933" y="1313527"/>
            <a:ext cx="4605867" cy="3856698"/>
          </a:xfrm>
        </p:spPr>
        <p:txBody>
          <a:bodyPr>
            <a:normAutofit/>
          </a:bodyPr>
          <a:lstStyle/>
          <a:p>
            <a:r>
              <a:rPr lang="en-US" sz="2000" dirty="0" smtClean="0"/>
              <a:t>First requirement </a:t>
            </a:r>
            <a:r>
              <a:rPr lang="mr-IN" sz="2000" dirty="0" smtClean="0"/>
              <a:t>–</a:t>
            </a:r>
            <a:r>
              <a:rPr lang="en-US" sz="2000" dirty="0" smtClean="0"/>
              <a:t> become a Coordinator by September  ( so you can hold the rank 4 months to be fully qualified ).</a:t>
            </a:r>
          </a:p>
          <a:p>
            <a:r>
              <a:rPr lang="en-US" sz="2000" dirty="0" smtClean="0"/>
              <a:t>Think bigger </a:t>
            </a:r>
            <a:r>
              <a:rPr lang="mr-IN" sz="2000" dirty="0" smtClean="0"/>
              <a:t>…</a:t>
            </a:r>
            <a:r>
              <a:rPr lang="en-US" sz="2000" dirty="0" smtClean="0"/>
              <a:t> who do you want to bring with you ?  Make a plan to get THEM to Coordinator by September .</a:t>
            </a:r>
          </a:p>
          <a:p>
            <a:r>
              <a:rPr lang="en-US" sz="2000" dirty="0" smtClean="0"/>
              <a:t>In the process of developing business leaders, you will accumulate plenty of points to qualify </a:t>
            </a:r>
            <a:r>
              <a:rPr lang="mr-IN" sz="2000" dirty="0" smtClean="0"/>
              <a:t>…</a:t>
            </a:r>
            <a:endParaRPr lang="en-US" sz="2000" dirty="0" smtClean="0"/>
          </a:p>
        </p:txBody>
      </p:sp>
      <p:pic>
        <p:nvPicPr>
          <p:cNvPr id="4" name="Picture 3"/>
          <p:cNvPicPr>
            <a:picLocks noChangeAspect="1"/>
          </p:cNvPicPr>
          <p:nvPr/>
        </p:nvPicPr>
        <p:blipFill>
          <a:blip r:embed="rId2"/>
          <a:stretch>
            <a:fillRect/>
          </a:stretch>
        </p:blipFill>
        <p:spPr>
          <a:xfrm>
            <a:off x="5384801" y="1998134"/>
            <a:ext cx="3420534" cy="2834216"/>
          </a:xfrm>
          <a:prstGeom prst="rect">
            <a:avLst/>
          </a:prstGeom>
        </p:spPr>
      </p:pic>
    </p:spTree>
    <p:extLst>
      <p:ext uri="{BB962C8B-B14F-4D97-AF65-F5344CB8AC3E}">
        <p14:creationId xmlns:p14="http://schemas.microsoft.com/office/powerpoint/2010/main" val="14728851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927600" cy="708421"/>
          </a:xfrm>
          <a:ln>
            <a:solidFill>
              <a:schemeClr val="bg2">
                <a:lumMod val="50000"/>
              </a:schemeClr>
            </a:solidFill>
          </a:ln>
        </p:spPr>
        <p:txBody>
          <a:bodyPr>
            <a:normAutofit/>
          </a:bodyPr>
          <a:lstStyle/>
          <a:p>
            <a:r>
              <a:rPr lang="en-US" sz="2800" dirty="0" smtClean="0"/>
              <a:t>Just Aim for Coordinator </a:t>
            </a:r>
            <a:r>
              <a:rPr lang="mr-IN" sz="2800" dirty="0" smtClean="0"/>
              <a:t>…</a:t>
            </a:r>
            <a:endParaRPr lang="en-US" sz="2800" dirty="0"/>
          </a:p>
        </p:txBody>
      </p:sp>
      <p:sp>
        <p:nvSpPr>
          <p:cNvPr id="3" name="Content Placeholder 2"/>
          <p:cNvSpPr>
            <a:spLocks noGrp="1"/>
          </p:cNvSpPr>
          <p:nvPr>
            <p:ph idx="1"/>
          </p:nvPr>
        </p:nvSpPr>
        <p:spPr>
          <a:xfrm>
            <a:off x="304800" y="1249496"/>
            <a:ext cx="8229600" cy="3745838"/>
          </a:xfrm>
        </p:spPr>
        <p:txBody>
          <a:bodyPr>
            <a:normAutofit/>
          </a:bodyPr>
          <a:lstStyle/>
          <a:p>
            <a:r>
              <a:rPr lang="en-US" sz="2000" dirty="0" smtClean="0"/>
              <a:t>  Sit </a:t>
            </a:r>
            <a:r>
              <a:rPr lang="en-US" sz="2000" dirty="0"/>
              <a:t>down with a teammate or your </a:t>
            </a:r>
            <a:r>
              <a:rPr lang="en-US" sz="2000" dirty="0" err="1"/>
              <a:t>upline</a:t>
            </a:r>
            <a:r>
              <a:rPr lang="en-US" sz="2000" dirty="0"/>
              <a:t> </a:t>
            </a:r>
            <a:r>
              <a:rPr lang="en-US" sz="2000" dirty="0" smtClean="0"/>
              <a:t>and				 </a:t>
            </a:r>
            <a:r>
              <a:rPr lang="en-US" sz="2000" dirty="0"/>
              <a:t>plotting out your next moves</a:t>
            </a:r>
            <a:r>
              <a:rPr lang="en-US" sz="2000" dirty="0" smtClean="0"/>
              <a:t>.</a:t>
            </a:r>
          </a:p>
          <a:p>
            <a:r>
              <a:rPr lang="en-US" sz="2000" dirty="0" smtClean="0"/>
              <a:t> </a:t>
            </a:r>
            <a:r>
              <a:rPr lang="en-US" sz="2000" dirty="0"/>
              <a:t>Making a decision to set your sights the next dream trip and then figuring out how you work backwards into monthly weekly and daily tasks</a:t>
            </a:r>
            <a:r>
              <a:rPr lang="en-US" sz="2000" dirty="0" smtClean="0"/>
              <a:t>.</a:t>
            </a:r>
          </a:p>
          <a:p>
            <a:r>
              <a:rPr lang="en-US" sz="2000" dirty="0" smtClean="0"/>
              <a:t> Talk </a:t>
            </a:r>
            <a:r>
              <a:rPr lang="en-US" sz="2000" dirty="0"/>
              <a:t>with your </a:t>
            </a:r>
            <a:r>
              <a:rPr lang="en-US" sz="2000" dirty="0" smtClean="0"/>
              <a:t>family</a:t>
            </a:r>
          </a:p>
          <a:p>
            <a:r>
              <a:rPr lang="en-US" sz="2000" dirty="0" smtClean="0"/>
              <a:t> </a:t>
            </a:r>
            <a:r>
              <a:rPr lang="en-US" sz="2000" dirty="0"/>
              <a:t>B</a:t>
            </a:r>
            <a:r>
              <a:rPr lang="en-US" sz="2000" dirty="0" smtClean="0"/>
              <a:t>ecome </a:t>
            </a:r>
            <a:r>
              <a:rPr lang="en-US" sz="2000" dirty="0"/>
              <a:t>accountable to them and explain that you may need time away in order to focus on Shaklee work</a:t>
            </a:r>
            <a:r>
              <a:rPr lang="en-US" sz="2000" dirty="0" smtClean="0"/>
              <a:t>.</a:t>
            </a:r>
          </a:p>
          <a:p>
            <a:r>
              <a:rPr lang="en-US" sz="2000" dirty="0" smtClean="0"/>
              <a:t> Bottom line </a:t>
            </a:r>
            <a:r>
              <a:rPr lang="en-US" sz="2000" dirty="0"/>
              <a:t>is that all of that consistent work will lead you toward earning the points and </a:t>
            </a:r>
            <a:r>
              <a:rPr lang="en-US" sz="2000" dirty="0" smtClean="0"/>
              <a:t>gathering </a:t>
            </a:r>
            <a:r>
              <a:rPr lang="en-US" sz="2000" dirty="0"/>
              <a:t>momentum so that you too can experience Shaklee </a:t>
            </a:r>
            <a:r>
              <a:rPr lang="en-US" sz="2000" dirty="0" smtClean="0"/>
              <a:t>Dream Trip</a:t>
            </a:r>
            <a:r>
              <a:rPr lang="en-US" sz="2000" dirty="0"/>
              <a:t>.</a:t>
            </a:r>
          </a:p>
        </p:txBody>
      </p:sp>
      <p:pic>
        <p:nvPicPr>
          <p:cNvPr id="4" name="Picture 3"/>
          <p:cNvPicPr>
            <a:picLocks noChangeAspect="1"/>
          </p:cNvPicPr>
          <p:nvPr/>
        </p:nvPicPr>
        <p:blipFill>
          <a:blip r:embed="rId2"/>
          <a:stretch>
            <a:fillRect/>
          </a:stretch>
        </p:blipFill>
        <p:spPr>
          <a:xfrm>
            <a:off x="5858933" y="146051"/>
            <a:ext cx="3018367" cy="1801282"/>
          </a:xfrm>
          <a:prstGeom prst="rect">
            <a:avLst/>
          </a:prstGeom>
        </p:spPr>
      </p:pic>
    </p:spTree>
    <p:extLst>
      <p:ext uri="{BB962C8B-B14F-4D97-AF65-F5344CB8AC3E}">
        <p14:creationId xmlns:p14="http://schemas.microsoft.com/office/powerpoint/2010/main" val="32690906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9483" y="376685"/>
            <a:ext cx="8297333" cy="830997"/>
          </a:xfrm>
          <a:prstGeom prst="rect">
            <a:avLst/>
          </a:prstGeom>
          <a:solidFill>
            <a:schemeClr val="bg1"/>
          </a:solidFill>
          <a:ln>
            <a:solidFill>
              <a:srgbClr val="FF0000"/>
            </a:solidFill>
          </a:ln>
        </p:spPr>
        <p:txBody>
          <a:bodyPr wrap="square" rtlCol="0">
            <a:spAutoFit/>
          </a:bodyPr>
          <a:lstStyle/>
          <a:p>
            <a:pPr algn="ctr"/>
            <a:r>
              <a:rPr lang="en-US" sz="2400" dirty="0">
                <a:solidFill>
                  <a:schemeClr val="tx1">
                    <a:lumMod val="75000"/>
                    <a:lumOff val="25000"/>
                  </a:schemeClr>
                </a:solidFill>
              </a:rPr>
              <a:t>Shaklee Strategies Forum </a:t>
            </a:r>
            <a:r>
              <a:rPr lang="en-US" sz="2400" dirty="0" smtClean="0">
                <a:solidFill>
                  <a:schemeClr val="tx1">
                    <a:lumMod val="75000"/>
                    <a:lumOff val="25000"/>
                  </a:schemeClr>
                </a:solidFill>
              </a:rPr>
              <a:t>2017               Keys to Coaching</a:t>
            </a:r>
            <a:endParaRPr lang="en-US" sz="2400" dirty="0">
              <a:solidFill>
                <a:schemeClr val="tx1">
                  <a:lumMod val="75000"/>
                  <a:lumOff val="25000"/>
                </a:schemeClr>
              </a:solidFill>
            </a:endParaRPr>
          </a:p>
          <a:p>
            <a:pPr algn="ctr"/>
            <a:r>
              <a:rPr lang="en-US" sz="2400" dirty="0">
                <a:solidFill>
                  <a:schemeClr val="tx1">
                    <a:lumMod val="75000"/>
                    <a:lumOff val="25000"/>
                  </a:schemeClr>
                </a:solidFill>
              </a:rPr>
              <a:t>Ideas to help us  grow our businesses and ourselves </a:t>
            </a:r>
          </a:p>
        </p:txBody>
      </p:sp>
      <p:sp>
        <p:nvSpPr>
          <p:cNvPr id="9" name="TextBox 8"/>
          <p:cNvSpPr txBox="1"/>
          <p:nvPr/>
        </p:nvSpPr>
        <p:spPr>
          <a:xfrm>
            <a:off x="389483" y="1990705"/>
            <a:ext cx="3826917" cy="2246769"/>
          </a:xfrm>
          <a:prstGeom prst="rect">
            <a:avLst/>
          </a:prstGeom>
          <a:solidFill>
            <a:schemeClr val="bg1"/>
          </a:solidFill>
          <a:ln>
            <a:solidFill>
              <a:srgbClr val="FF0000"/>
            </a:solidFill>
          </a:ln>
        </p:spPr>
        <p:txBody>
          <a:bodyPr wrap="square" rtlCol="0">
            <a:spAutoFit/>
          </a:bodyPr>
          <a:lstStyle/>
          <a:p>
            <a:r>
              <a:rPr lang="en-US" sz="2000" dirty="0" smtClean="0">
                <a:solidFill>
                  <a:schemeClr val="tx1">
                    <a:lumMod val="75000"/>
                    <a:lumOff val="25000"/>
                  </a:schemeClr>
                </a:solidFill>
              </a:rPr>
              <a:t>Session </a:t>
            </a:r>
            <a:r>
              <a:rPr lang="en-US" sz="2000" dirty="0">
                <a:solidFill>
                  <a:schemeClr val="tx1">
                    <a:lumMod val="75000"/>
                    <a:lumOff val="25000"/>
                  </a:schemeClr>
                </a:solidFill>
              </a:rPr>
              <a:t>3</a:t>
            </a:r>
            <a:r>
              <a:rPr lang="en-US" sz="2000" dirty="0" smtClean="0">
                <a:solidFill>
                  <a:schemeClr val="tx1">
                    <a:lumMod val="75000"/>
                    <a:lumOff val="25000"/>
                  </a:schemeClr>
                </a:solidFill>
              </a:rPr>
              <a:t>  April 18, 2017	</a:t>
            </a:r>
            <a:r>
              <a:rPr lang="en-US" sz="2000" dirty="0">
                <a:solidFill>
                  <a:schemeClr val="tx1">
                    <a:lumMod val="75000"/>
                    <a:lumOff val="25000"/>
                  </a:schemeClr>
                </a:solidFill>
              </a:rPr>
              <a:t> </a:t>
            </a:r>
            <a:r>
              <a:rPr lang="en-US" sz="2000" dirty="0" smtClean="0">
                <a:solidFill>
                  <a:schemeClr val="tx1">
                    <a:lumMod val="75000"/>
                    <a:lumOff val="25000"/>
                  </a:schemeClr>
                </a:solidFill>
              </a:rPr>
              <a:t> </a:t>
            </a:r>
          </a:p>
          <a:p>
            <a:r>
              <a:rPr lang="en-US" sz="2000" dirty="0" smtClean="0">
                <a:solidFill>
                  <a:schemeClr val="tx1">
                    <a:lumMod val="75000"/>
                    <a:lumOff val="25000"/>
                  </a:schemeClr>
                </a:solidFill>
              </a:rPr>
              <a:t>  </a:t>
            </a:r>
            <a:r>
              <a:rPr lang="en-US" sz="2400" dirty="0" smtClean="0">
                <a:solidFill>
                  <a:schemeClr val="tx1">
                    <a:lumMod val="75000"/>
                    <a:lumOff val="25000"/>
                  </a:schemeClr>
                </a:solidFill>
              </a:rPr>
              <a:t>Step 1 in Coaching is 	Getting People Smart </a:t>
            </a:r>
            <a:r>
              <a:rPr lang="mr-IN" sz="2400" dirty="0" smtClean="0">
                <a:solidFill>
                  <a:schemeClr val="tx1">
                    <a:lumMod val="75000"/>
                    <a:lumOff val="25000"/>
                  </a:schemeClr>
                </a:solidFill>
              </a:rPr>
              <a:t>–</a:t>
            </a:r>
            <a:endParaRPr lang="en-US" sz="2400" dirty="0" smtClean="0">
              <a:solidFill>
                <a:schemeClr val="tx1">
                  <a:lumMod val="75000"/>
                  <a:lumOff val="25000"/>
                </a:schemeClr>
              </a:solidFill>
            </a:endParaRPr>
          </a:p>
          <a:p>
            <a:r>
              <a:rPr lang="en-US" sz="2400" dirty="0">
                <a:solidFill>
                  <a:schemeClr val="tx1">
                    <a:lumMod val="75000"/>
                    <a:lumOff val="25000"/>
                  </a:schemeClr>
                </a:solidFill>
              </a:rPr>
              <a:t>	</a:t>
            </a:r>
            <a:r>
              <a:rPr lang="en-US" sz="2400" dirty="0" smtClean="0">
                <a:solidFill>
                  <a:schemeClr val="tx1">
                    <a:lumMod val="75000"/>
                    <a:lumOff val="25000"/>
                  </a:schemeClr>
                </a:solidFill>
              </a:rPr>
              <a:t>				Understanding 4 	Personality Styles </a:t>
            </a:r>
            <a:endParaRPr lang="en-US" sz="2400" dirty="0">
              <a:solidFill>
                <a:schemeClr val="tx1">
                  <a:lumMod val="75000"/>
                  <a:lumOff val="25000"/>
                </a:schemeClr>
              </a:solidFill>
            </a:endParaRPr>
          </a:p>
        </p:txBody>
      </p:sp>
      <p:pic>
        <p:nvPicPr>
          <p:cNvPr id="8" name="Picture 7"/>
          <p:cNvPicPr>
            <a:picLocks noChangeAspect="1"/>
          </p:cNvPicPr>
          <p:nvPr/>
        </p:nvPicPr>
        <p:blipFill>
          <a:blip r:embed="rId2"/>
          <a:stretch>
            <a:fillRect/>
          </a:stretch>
        </p:blipFill>
        <p:spPr>
          <a:xfrm>
            <a:off x="4614333" y="1439333"/>
            <a:ext cx="4080933" cy="3335867"/>
          </a:xfrm>
          <a:prstGeom prst="rect">
            <a:avLst/>
          </a:prstGeom>
        </p:spPr>
      </p:pic>
      <p:sp>
        <p:nvSpPr>
          <p:cNvPr id="11" name="TextBox 10"/>
          <p:cNvSpPr txBox="1"/>
          <p:nvPr/>
        </p:nvSpPr>
        <p:spPr>
          <a:xfrm>
            <a:off x="389482" y="4639733"/>
            <a:ext cx="1083717"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36494498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877854" y="463726"/>
            <a:ext cx="5169423" cy="1297351"/>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Forum Team</a:t>
            </a:r>
            <a:br>
              <a:rPr lang="en-US" sz="3600" b="0" i="0" u="none" strike="noStrike" cap="none" dirty="0" smtClean="0">
                <a:solidFill>
                  <a:schemeClr val="dk1"/>
                </a:solidFill>
                <a:latin typeface="Calibri"/>
                <a:ea typeface="Calibri"/>
                <a:cs typeface="Calibri"/>
                <a:sym typeface="Calibri"/>
              </a:rPr>
            </a:br>
            <a:r>
              <a:rPr lang="en-US" sz="3600" dirty="0" smtClean="0">
                <a:solidFill>
                  <a:schemeClr val="dk1"/>
                </a:solidFill>
                <a:latin typeface="Calibri"/>
                <a:ea typeface="Calibri"/>
                <a:cs typeface="Calibri"/>
                <a:sym typeface="Calibri"/>
              </a:rPr>
              <a:t>Winter 2017</a:t>
            </a:r>
            <a:r>
              <a:rPr lang="en-US" sz="3600" b="0" i="0" u="none" strike="noStrike" cap="none" dirty="0" smtClean="0">
                <a:solidFill>
                  <a:schemeClr val="dk1"/>
                </a:solidFill>
                <a:latin typeface="Calibri"/>
                <a:ea typeface="Calibri"/>
                <a:cs typeface="Calibri"/>
                <a:sym typeface="Calibri"/>
              </a:rPr>
              <a:t> </a:t>
            </a:r>
            <a:endParaRPr lang="en-US" sz="3600" b="0" i="0" u="none" strike="noStrike" cap="none" dirty="0">
              <a:solidFill>
                <a:schemeClr val="dk1"/>
              </a:solidFill>
              <a:latin typeface="Calibri"/>
              <a:ea typeface="Calibri"/>
              <a:cs typeface="Calibri"/>
              <a:sym typeface="Calibri"/>
            </a:endParaRPr>
          </a:p>
        </p:txBody>
      </p:sp>
      <p:sp>
        <p:nvSpPr>
          <p:cNvPr id="125" name="Shape 125"/>
          <p:cNvSpPr txBox="1">
            <a:spLocks noGrp="1"/>
          </p:cNvSpPr>
          <p:nvPr>
            <p:ph idx="1"/>
          </p:nvPr>
        </p:nvSpPr>
        <p:spPr>
          <a:xfrm>
            <a:off x="3961463" y="4188072"/>
            <a:ext cx="1765104" cy="68782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Key Coordinator</a:t>
            </a:r>
          </a:p>
          <a:p>
            <a:pPr marL="0" marR="0" lvl="0" indent="0" algn="ctr" rtl="0">
              <a:lnSpc>
                <a:spcPct val="90000"/>
              </a:lnSpc>
              <a:spcBef>
                <a:spcPts val="0"/>
              </a:spcBef>
              <a:spcAft>
                <a:spcPts val="0"/>
              </a:spcAft>
              <a:buClr>
                <a:schemeClr val="dk1"/>
              </a:buClr>
              <a:buSzPct val="25000"/>
              <a:buFont typeface="Arial"/>
              <a:buNone/>
            </a:pPr>
            <a:r>
              <a:rPr lang="en-US" sz="1665" dirty="0" smtClean="0">
                <a:solidFill>
                  <a:schemeClr val="dk1"/>
                </a:solidFill>
                <a:latin typeface="Calibri"/>
                <a:ea typeface="Calibri"/>
                <a:cs typeface="Calibri"/>
                <a:sym typeface="Calibri"/>
              </a:rPr>
              <a:t>Lisa Anderson</a:t>
            </a:r>
            <a:endParaRPr lang="en-US" sz="1665" b="0" i="0" u="none" strike="noStrike" cap="none" dirty="0">
              <a:solidFill>
                <a:schemeClr val="dk1"/>
              </a:solidFill>
              <a:latin typeface="Calibri"/>
              <a:ea typeface="Calibri"/>
              <a:cs typeface="Calibri"/>
              <a:sym typeface="Calibri"/>
            </a:endParaRP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631632" y="463720"/>
            <a:ext cx="1335952" cy="1501508"/>
          </a:xfrm>
          <a:prstGeom prst="rect">
            <a:avLst/>
          </a:prstGeom>
          <a:noFill/>
          <a:ln>
            <a:noFill/>
          </a:ln>
        </p:spPr>
      </p:pic>
      <p:pic>
        <p:nvPicPr>
          <p:cNvPr id="131" name="Shape 131"/>
          <p:cNvPicPr preferRelativeResize="0"/>
          <p:nvPr/>
        </p:nvPicPr>
        <p:blipFill>
          <a:blip r:embed="rId4">
            <a:extLst>
              <a:ext uri="{28A0092B-C50C-407E-A947-70E740481C1C}">
                <a14:useLocalDpi xmlns:a14="http://schemas.microsoft.com/office/drawing/2010/main" val="0"/>
              </a:ext>
            </a:extLst>
          </a:blip>
          <a:stretch>
            <a:fillRect/>
          </a:stretch>
        </p:blipFill>
        <p:spPr>
          <a:xfrm>
            <a:off x="631632" y="2736132"/>
            <a:ext cx="1238564" cy="1543756"/>
          </a:xfrm>
          <a:prstGeom prst="rect">
            <a:avLst/>
          </a:prstGeom>
          <a:noFill/>
          <a:ln>
            <a:noFill/>
          </a:ln>
        </p:spPr>
      </p:pic>
      <p:sp>
        <p:nvSpPr>
          <p:cNvPr id="133" name="Shape 133"/>
          <p:cNvSpPr/>
          <p:nvPr/>
        </p:nvSpPr>
        <p:spPr>
          <a:xfrm>
            <a:off x="275524" y="2015926"/>
            <a:ext cx="2044345" cy="62875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275522" y="4315900"/>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3" name="TextBox 2"/>
          <p:cNvSpPr txBox="1"/>
          <p:nvPr/>
        </p:nvSpPr>
        <p:spPr>
          <a:xfrm>
            <a:off x="7389997" y="4126262"/>
            <a:ext cx="1568195" cy="584776"/>
          </a:xfrm>
          <a:prstGeom prst="rect">
            <a:avLst/>
          </a:prstGeom>
          <a:noFill/>
        </p:spPr>
        <p:txBody>
          <a:bodyPr wrap="square" rtlCol="0">
            <a:spAutoFit/>
          </a:bodyPr>
          <a:lstStyle/>
          <a:p>
            <a:pPr algn="ctr"/>
            <a:r>
              <a:rPr lang="en-US" sz="1600" dirty="0" smtClean="0"/>
              <a:t>Director</a:t>
            </a:r>
          </a:p>
          <a:p>
            <a:pPr algn="ctr"/>
            <a:r>
              <a:rPr lang="en-US" sz="1600" dirty="0" smtClean="0"/>
              <a:t>Francine </a:t>
            </a:r>
            <a:r>
              <a:rPr lang="en-US" sz="1600" dirty="0" err="1" smtClean="0"/>
              <a:t>Roling</a:t>
            </a:r>
            <a:endParaRPr lang="en-US" sz="1600" dirty="0"/>
          </a:p>
        </p:txBody>
      </p:sp>
      <p:pic>
        <p:nvPicPr>
          <p:cNvPr id="4" name="Picture 3" descr="Francine and Tim Roling.jpg"/>
          <p:cNvPicPr>
            <a:picLocks noChangeAspect="1"/>
          </p:cNvPicPr>
          <p:nvPr/>
        </p:nvPicPr>
        <p:blipFill rotWithShape="1">
          <a:blip r:embed="rId5">
            <a:extLst>
              <a:ext uri="{28A0092B-C50C-407E-A947-70E740481C1C}">
                <a14:useLocalDpi xmlns:a14="http://schemas.microsoft.com/office/drawing/2010/main" val="0"/>
              </a:ext>
            </a:extLst>
          </a:blip>
          <a:srcRect l="50071" t="13904" r="32191" b="54930"/>
          <a:stretch/>
        </p:blipFill>
        <p:spPr>
          <a:xfrm>
            <a:off x="7390012" y="2389826"/>
            <a:ext cx="1415209" cy="1657608"/>
          </a:xfrm>
          <a:prstGeom prst="rect">
            <a:avLst/>
          </a:prstGeom>
        </p:spPr>
      </p:pic>
      <p:sp>
        <p:nvSpPr>
          <p:cNvPr id="2" name="Rectangle 1"/>
          <p:cNvSpPr/>
          <p:nvPr/>
        </p:nvSpPr>
        <p:spPr>
          <a:xfrm>
            <a:off x="2183078" y="4126262"/>
            <a:ext cx="1725292" cy="584776"/>
          </a:xfrm>
          <a:prstGeom prst="rect">
            <a:avLst/>
          </a:prstGeom>
        </p:spPr>
        <p:txBody>
          <a:bodyPr wrap="square">
            <a:spAutoFit/>
          </a:bodyPr>
          <a:lstStyle/>
          <a:p>
            <a:pPr algn="ctr"/>
            <a:r>
              <a:rPr lang="en-US" sz="1600" dirty="0" smtClean="0"/>
              <a:t>Key Coordinator</a:t>
            </a:r>
            <a:endParaRPr lang="en-US" sz="1600" dirty="0"/>
          </a:p>
          <a:p>
            <a:pPr algn="ctr"/>
            <a:r>
              <a:rPr lang="en-US" sz="1600" dirty="0" smtClean="0"/>
              <a:t>Margaret </a:t>
            </a:r>
            <a:r>
              <a:rPr lang="en-US" sz="1600" dirty="0" err="1" smtClean="0"/>
              <a:t>Trost</a:t>
            </a:r>
            <a:endParaRPr lang="en-US" sz="1600" dirty="0"/>
          </a:p>
        </p:txBody>
      </p:sp>
      <p:sp>
        <p:nvSpPr>
          <p:cNvPr id="5" name="TextBox 4"/>
          <p:cNvSpPr txBox="1"/>
          <p:nvPr/>
        </p:nvSpPr>
        <p:spPr>
          <a:xfrm>
            <a:off x="5726567" y="4279889"/>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3334" y="2389835"/>
            <a:ext cx="1278255" cy="1657609"/>
          </a:xfrm>
          <a:prstGeom prst="rect">
            <a:avLst/>
          </a:prstGeom>
        </p:spPr>
      </p:pic>
      <p:pic>
        <p:nvPicPr>
          <p:cNvPr id="21" name="Shape 130"/>
          <p:cNvPicPr preferRelativeResize="0"/>
          <p:nvPr/>
        </p:nvPicPr>
        <p:blipFill rotWithShape="1">
          <a:blip r:embed="rId7">
            <a:alphaModFix/>
          </a:blip>
          <a:srcRect/>
          <a:stretch/>
        </p:blipFill>
        <p:spPr>
          <a:xfrm>
            <a:off x="4252851" y="2330298"/>
            <a:ext cx="1216619" cy="1736434"/>
          </a:xfrm>
          <a:prstGeom prst="rect">
            <a:avLst/>
          </a:prstGeom>
          <a:noFill/>
          <a:ln>
            <a:noFill/>
          </a:ln>
        </p:spPr>
      </p:pic>
      <p:pic>
        <p:nvPicPr>
          <p:cNvPr id="10" name="Picture 9" descr="Margaret Trost.jpg .jpeg"/>
          <p:cNvPicPr>
            <a:picLocks noChangeAspect="1"/>
          </p:cNvPicPr>
          <p:nvPr/>
        </p:nvPicPr>
        <p:blipFill rotWithShape="1">
          <a:blip r:embed="rId8">
            <a:extLst>
              <a:ext uri="{28A0092B-C50C-407E-A947-70E740481C1C}">
                <a14:useLocalDpi xmlns:a14="http://schemas.microsoft.com/office/drawing/2010/main" val="0"/>
              </a:ext>
            </a:extLst>
          </a:blip>
          <a:srcRect l="12913" t="4915" r="29849" b="8116"/>
          <a:stretch/>
        </p:blipFill>
        <p:spPr>
          <a:xfrm>
            <a:off x="2453769" y="2389834"/>
            <a:ext cx="1454613" cy="1657609"/>
          </a:xfrm>
          <a:prstGeom prst="rect">
            <a:avLst/>
          </a:prstGeom>
        </p:spPr>
      </p:pic>
    </p:spTree>
    <p:extLst>
      <p:ext uri="{BB962C8B-B14F-4D97-AF65-F5344CB8AC3E}">
        <p14:creationId xmlns:p14="http://schemas.microsoft.com/office/powerpoint/2010/main" val="931868008"/>
      </p:ext>
    </p:extLst>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06375"/>
            <a:ext cx="8008938" cy="741363"/>
          </a:xfrm>
          <a:ln>
            <a:solidFill>
              <a:schemeClr val="accent3">
                <a:lumMod val="75000"/>
              </a:schemeClr>
            </a:solidFill>
          </a:ln>
        </p:spPr>
        <p:txBody>
          <a:bodyPr>
            <a:normAutofit/>
          </a:bodyPr>
          <a:lstStyle/>
          <a:p>
            <a:r>
              <a:rPr lang="en-US" sz="2400" dirty="0" smtClean="0"/>
              <a:t>Objectives Spring Series 2017 </a:t>
            </a:r>
            <a:r>
              <a:rPr lang="mr-IN" sz="2400" dirty="0" smtClean="0"/>
              <a:t>–</a:t>
            </a:r>
            <a:r>
              <a:rPr lang="en-US" sz="2400" dirty="0" smtClean="0"/>
              <a:t>Keys to Coaching </a:t>
            </a:r>
            <a:endParaRPr lang="en-US" sz="2400" dirty="0"/>
          </a:p>
        </p:txBody>
      </p:sp>
      <p:sp>
        <p:nvSpPr>
          <p:cNvPr id="3" name="Content Placeholder 2"/>
          <p:cNvSpPr>
            <a:spLocks noGrp="1"/>
          </p:cNvSpPr>
          <p:nvPr>
            <p:ph idx="4294967295"/>
          </p:nvPr>
        </p:nvSpPr>
        <p:spPr>
          <a:xfrm>
            <a:off x="457200" y="1201738"/>
            <a:ext cx="8229600" cy="2913062"/>
          </a:xfrm>
          <a:ln>
            <a:solidFill>
              <a:schemeClr val="accent3">
                <a:lumMod val="75000"/>
              </a:schemeClr>
            </a:solidFill>
          </a:ln>
        </p:spPr>
        <p:txBody>
          <a:bodyPr>
            <a:normAutofit/>
          </a:bodyPr>
          <a:lstStyle/>
          <a:p>
            <a:pPr marL="0" indent="0">
              <a:buNone/>
            </a:pPr>
            <a:r>
              <a:rPr lang="en-US" sz="2000" dirty="0" smtClean="0"/>
              <a:t>	As we challenge ourselves this year to reach higher and think bigger, we want to learn the skills essential for developing a strong dynamic organization of leaders .</a:t>
            </a:r>
          </a:p>
          <a:p>
            <a:pPr marL="0" indent="0">
              <a:buNone/>
            </a:pPr>
            <a:r>
              <a:rPr lang="en-US" sz="2000" dirty="0" smtClean="0"/>
              <a:t>The 2 most critical skills are:</a:t>
            </a:r>
          </a:p>
          <a:p>
            <a:pPr marL="457200" indent="-457200">
              <a:buAutoNum type="arabicPeriod"/>
            </a:pPr>
            <a:r>
              <a:rPr lang="en-US" sz="2000" dirty="0" smtClean="0"/>
              <a:t>Identifying and ATTRACTING business partners --- Understanding the leaders we will want to become in order to attract well-qualified leaders.</a:t>
            </a:r>
          </a:p>
          <a:p>
            <a:pPr marL="0" indent="0">
              <a:buNone/>
            </a:pPr>
            <a:r>
              <a:rPr lang="en-US" sz="2000" dirty="0" smtClean="0"/>
              <a:t>2.    To learn how to coach, guide, and mentor  our teams to help them grow 	as people even as they grow their businesses.</a:t>
            </a:r>
          </a:p>
        </p:txBody>
      </p:sp>
      <p:sp>
        <p:nvSpPr>
          <p:cNvPr id="4" name="Rectangle 3"/>
          <p:cNvSpPr/>
          <p:nvPr/>
        </p:nvSpPr>
        <p:spPr>
          <a:xfrm>
            <a:off x="457200" y="4151509"/>
            <a:ext cx="8229600" cy="707886"/>
          </a:xfrm>
          <a:prstGeom prst="rect">
            <a:avLst/>
          </a:prstGeom>
          <a:ln>
            <a:solidFill>
              <a:srgbClr val="008000"/>
            </a:solidFill>
          </a:ln>
        </p:spPr>
        <p:txBody>
          <a:bodyPr wrap="square">
            <a:spAutoFit/>
          </a:bodyPr>
          <a:lstStyle/>
          <a:p>
            <a:r>
              <a:rPr lang="en-US" sz="2000" dirty="0" smtClean="0"/>
              <a:t>	So in this series on Keys to Coaching, we are making a study of people .. starting with ourselves .. and Leadership .. and the art of Coaching.     </a:t>
            </a:r>
            <a:r>
              <a:rPr lang="en-US" sz="2000" dirty="0" err="1" smtClean="0"/>
              <a:t>becky</a:t>
            </a:r>
            <a:endParaRPr lang="en-US" sz="2000" dirty="0"/>
          </a:p>
        </p:txBody>
      </p:sp>
    </p:spTree>
    <p:extLst>
      <p:ext uri="{BB962C8B-B14F-4D97-AF65-F5344CB8AC3E}">
        <p14:creationId xmlns:p14="http://schemas.microsoft.com/office/powerpoint/2010/main" val="30287154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702300" y="3027528"/>
            <a:ext cx="3187700" cy="1981200"/>
          </a:xfrm>
          <a:prstGeom prst="rect">
            <a:avLst/>
          </a:prstGeom>
        </p:spPr>
      </p:pic>
      <p:sp>
        <p:nvSpPr>
          <p:cNvPr id="2" name="Title 1"/>
          <p:cNvSpPr>
            <a:spLocks noGrp="1"/>
          </p:cNvSpPr>
          <p:nvPr>
            <p:ph type="title" idx="4294967295"/>
          </p:nvPr>
        </p:nvSpPr>
        <p:spPr>
          <a:xfrm>
            <a:off x="1151466" y="347133"/>
            <a:ext cx="7010400" cy="857250"/>
          </a:xfrm>
          <a:ln>
            <a:solidFill>
              <a:srgbClr val="FF0000"/>
            </a:solidFill>
          </a:ln>
        </p:spPr>
        <p:txBody>
          <a:bodyPr>
            <a:noAutofit/>
          </a:bodyPr>
          <a:lstStyle/>
          <a:p>
            <a:r>
              <a:rPr lang="en-US" sz="2800" dirty="0" smtClean="0"/>
              <a:t>Objectives for Session #</a:t>
            </a:r>
            <a:r>
              <a:rPr lang="en-US" sz="2800" dirty="0"/>
              <a:t>3</a:t>
            </a:r>
            <a:r>
              <a:rPr lang="en-US" sz="2800" dirty="0" smtClean="0"/>
              <a:t> –</a:t>
            </a:r>
            <a:br>
              <a:rPr lang="en-US" sz="2800" dirty="0" smtClean="0"/>
            </a:br>
            <a:r>
              <a:rPr lang="en-US" sz="2800" dirty="0" smtClean="0"/>
              <a:t>Understanding the 4 Personality Styles</a:t>
            </a:r>
            <a:endParaRPr lang="en-US" sz="2800" dirty="0"/>
          </a:p>
        </p:txBody>
      </p:sp>
      <p:sp>
        <p:nvSpPr>
          <p:cNvPr id="3" name="Text Placeholder 2"/>
          <p:cNvSpPr>
            <a:spLocks noGrp="1"/>
          </p:cNvSpPr>
          <p:nvPr>
            <p:ph type="body" idx="4294967295"/>
          </p:nvPr>
        </p:nvSpPr>
        <p:spPr>
          <a:xfrm>
            <a:off x="423332" y="1371600"/>
            <a:ext cx="8314267" cy="2252133"/>
          </a:xfrm>
        </p:spPr>
        <p:txBody>
          <a:bodyPr>
            <a:normAutofit lnSpcReduction="10000"/>
          </a:bodyPr>
          <a:lstStyle/>
          <a:p>
            <a:r>
              <a:rPr lang="en-US" sz="2000" dirty="0" smtClean="0"/>
              <a:t>To understand each of our dominant personality styles … and more importantly … to appreciate who we are and the contribution our style makes to the good of the organization.</a:t>
            </a:r>
          </a:p>
          <a:p>
            <a:r>
              <a:rPr lang="en-US" sz="2000" dirty="0" smtClean="0"/>
              <a:t>To understand and appreciate the personality styles  that are different from our own and how they  contribute to the strength of our business teams.						</a:t>
            </a:r>
            <a:r>
              <a:rPr lang="en-US" sz="2000" dirty="0" err="1" smtClean="0"/>
              <a:t>lisa</a:t>
            </a:r>
            <a:endParaRPr lang="en-US" sz="2000" dirty="0" smtClean="0"/>
          </a:p>
          <a:p>
            <a:pPr marL="0" indent="0">
              <a:buNone/>
            </a:pPr>
            <a:r>
              <a:rPr lang="en-US" sz="2000" dirty="0" smtClean="0"/>
              <a:t>			</a:t>
            </a:r>
          </a:p>
          <a:p>
            <a:endParaRPr lang="en-US" sz="2400" dirty="0" smtClean="0"/>
          </a:p>
        </p:txBody>
      </p:sp>
      <p:sp>
        <p:nvSpPr>
          <p:cNvPr id="6" name="Rectangle 5"/>
          <p:cNvSpPr/>
          <p:nvPr/>
        </p:nvSpPr>
        <p:spPr>
          <a:xfrm>
            <a:off x="592665" y="3386666"/>
            <a:ext cx="4572000" cy="1384995"/>
          </a:xfrm>
          <a:prstGeom prst="rect">
            <a:avLst/>
          </a:prstGeom>
          <a:ln>
            <a:solidFill>
              <a:srgbClr val="FF0000"/>
            </a:solidFill>
          </a:ln>
        </p:spPr>
        <p:txBody>
          <a:bodyPr>
            <a:spAutoFit/>
          </a:bodyPr>
          <a:lstStyle/>
          <a:p>
            <a:pPr algn="ctr"/>
            <a:r>
              <a:rPr lang="en-US" sz="2800" dirty="0"/>
              <a:t>Understand the basic need of all human beings is to be loved and accepted.</a:t>
            </a:r>
          </a:p>
        </p:txBody>
      </p:sp>
    </p:spTree>
    <p:extLst>
      <p:ext uri="{BB962C8B-B14F-4D97-AF65-F5344CB8AC3E}">
        <p14:creationId xmlns:p14="http://schemas.microsoft.com/office/powerpoint/2010/main" val="39787050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pic>
        <p:nvPicPr>
          <p:cNvPr id="30" name="Shape 30"/>
          <p:cNvPicPr preferRelativeResize="0"/>
          <p:nvPr/>
        </p:nvPicPr>
        <p:blipFill>
          <a:blip r:embed="rId3" cstate="print"/>
          <a:stretch>
            <a:fillRect/>
          </a:stretch>
        </p:blipFill>
        <p:spPr>
          <a:xfrm>
            <a:off x="1447800" y="400050"/>
            <a:ext cx="7086600" cy="2971800"/>
          </a:xfrm>
          <a:prstGeom prst="rect">
            <a:avLst/>
          </a:prstGeom>
          <a:noFill/>
          <a:ln>
            <a:noFill/>
          </a:ln>
        </p:spPr>
      </p:pic>
      <p:sp>
        <p:nvSpPr>
          <p:cNvPr id="32" name="Shape 32"/>
          <p:cNvSpPr txBox="1">
            <a:spLocks noGrp="1"/>
          </p:cNvSpPr>
          <p:nvPr>
            <p:ph type="title" idx="4294967295"/>
          </p:nvPr>
        </p:nvSpPr>
        <p:spPr>
          <a:xfrm>
            <a:off x="4809067" y="2114550"/>
            <a:ext cx="3962400" cy="914400"/>
          </a:xfrm>
          <a:prstGeom prst="rect">
            <a:avLst/>
          </a:prstGeom>
          <a:solidFill>
            <a:schemeClr val="bg1"/>
          </a:solidFill>
          <a:ln>
            <a:solidFill>
              <a:schemeClr val="tx2">
                <a:lumMod val="75000"/>
              </a:schemeClr>
            </a:solidFill>
          </a:ln>
        </p:spPr>
        <p:txBody>
          <a:bodyPr lIns="91425" tIns="91425" rIns="91425" bIns="91425" anchor="b" anchorCtr="0">
            <a:noAutofit/>
          </a:bodyPr>
          <a:lstStyle/>
          <a:p>
            <a:pPr lvl="0" algn="ctr" rtl="0">
              <a:spcBef>
                <a:spcPts val="0"/>
              </a:spcBef>
              <a:buNone/>
            </a:pPr>
            <a:r>
              <a:rPr lang="en" sz="2800" dirty="0"/>
              <a:t>W</a:t>
            </a:r>
            <a:r>
              <a:rPr lang="en" sz="2800" dirty="0" smtClean="0"/>
              <a:t>ithout </a:t>
            </a:r>
            <a:r>
              <a:rPr lang="en" sz="2800" dirty="0"/>
              <a:t>relationships,</a:t>
            </a:r>
          </a:p>
          <a:p>
            <a:pPr lvl="0" algn="ctr" rtl="0">
              <a:spcBef>
                <a:spcPts val="0"/>
              </a:spcBef>
              <a:buNone/>
            </a:pPr>
            <a:r>
              <a:rPr lang="en" sz="2800" dirty="0" smtClean="0"/>
              <a:t>we </a:t>
            </a:r>
            <a:r>
              <a:rPr lang="en" sz="2800" dirty="0"/>
              <a:t>have no business</a:t>
            </a:r>
            <a:r>
              <a:rPr lang="en" sz="2800" dirty="0" smtClean="0"/>
              <a:t>.</a:t>
            </a:r>
            <a:endParaRPr sz="2800" dirty="0"/>
          </a:p>
        </p:txBody>
      </p:sp>
      <p:sp>
        <p:nvSpPr>
          <p:cNvPr id="31" name="Shape 31"/>
          <p:cNvSpPr txBox="1">
            <a:spLocks noGrp="1"/>
          </p:cNvSpPr>
          <p:nvPr>
            <p:ph type="title" idx="4294967295"/>
          </p:nvPr>
        </p:nvSpPr>
        <p:spPr>
          <a:xfrm>
            <a:off x="266700" y="397932"/>
            <a:ext cx="2362200" cy="1716617"/>
          </a:xfrm>
          <a:prstGeom prst="rect">
            <a:avLst/>
          </a:prstGeom>
          <a:solidFill>
            <a:schemeClr val="bg1"/>
          </a:solidFill>
          <a:ln>
            <a:solidFill>
              <a:schemeClr val="tx2">
                <a:lumMod val="60000"/>
                <a:lumOff val="40000"/>
              </a:schemeClr>
            </a:solidFill>
          </a:ln>
        </p:spPr>
        <p:txBody>
          <a:bodyPr lIns="91425" tIns="91425" rIns="91425" bIns="91425" anchor="b" anchorCtr="0">
            <a:noAutofit/>
          </a:bodyPr>
          <a:lstStyle/>
          <a:p>
            <a:pPr lvl="0" algn="ctr" rtl="0">
              <a:spcBef>
                <a:spcPts val="0"/>
              </a:spcBef>
              <a:buNone/>
            </a:pPr>
            <a:r>
              <a:rPr lang="en" sz="3200" smtClean="0"/>
              <a:t>We are in a relationship business…</a:t>
            </a:r>
            <a:endParaRPr sz="3000" dirty="0"/>
          </a:p>
        </p:txBody>
      </p:sp>
      <p:sp>
        <p:nvSpPr>
          <p:cNvPr id="6" name="TextBox 5"/>
          <p:cNvSpPr txBox="1"/>
          <p:nvPr/>
        </p:nvSpPr>
        <p:spPr>
          <a:xfrm>
            <a:off x="609600" y="3371858"/>
            <a:ext cx="7924800" cy="1508105"/>
          </a:xfrm>
          <a:prstGeom prst="rect">
            <a:avLst/>
          </a:prstGeom>
          <a:noFill/>
          <a:ln>
            <a:solidFill>
              <a:schemeClr val="accent1">
                <a:lumMod val="75000"/>
              </a:schemeClr>
            </a:solidFill>
          </a:ln>
        </p:spPr>
        <p:txBody>
          <a:bodyPr wrap="square" rtlCol="0">
            <a:spAutoFit/>
          </a:bodyPr>
          <a:lstStyle/>
          <a:p>
            <a:pPr algn="ctr"/>
            <a:r>
              <a:rPr lang="en-US" sz="3600" dirty="0" smtClean="0"/>
              <a:t> </a:t>
            </a:r>
            <a:r>
              <a:rPr lang="en-US" sz="2800" dirty="0" smtClean="0"/>
              <a:t>So the more we learn about people.. 			the better we become at building relationships ..     and building strong businesses</a:t>
            </a:r>
            <a:endParaRPr lang="en-US" sz="2800" dirty="0"/>
          </a:p>
        </p:txBody>
      </p:sp>
      <p:sp>
        <p:nvSpPr>
          <p:cNvPr id="2" name="TextBox 1"/>
          <p:cNvSpPr txBox="1"/>
          <p:nvPr/>
        </p:nvSpPr>
        <p:spPr>
          <a:xfrm>
            <a:off x="7315200" y="4800600"/>
            <a:ext cx="491466" cy="369332"/>
          </a:xfrm>
          <a:prstGeom prst="rect">
            <a:avLst/>
          </a:prstGeom>
          <a:noFill/>
        </p:spPr>
        <p:txBody>
          <a:bodyPr wrap="none" rtlCol="0">
            <a:spAutoFit/>
          </a:bodyPr>
          <a:lstStyle/>
          <a:p>
            <a:r>
              <a:rPr lang="en-US" dirty="0" err="1" smtClean="0"/>
              <a:t>lisa</a:t>
            </a:r>
            <a:endParaRPr lang="en-US" dirty="0"/>
          </a:p>
        </p:txBody>
      </p:sp>
    </p:spTree>
    <p:extLst>
      <p:ext uri="{BB962C8B-B14F-4D97-AF65-F5344CB8AC3E}">
        <p14:creationId xmlns:p14="http://schemas.microsoft.com/office/powerpoint/2010/main" val="450679905"/>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20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1" grpId="0" animBg="1"/>
      <p:bldP spid="6" grpId="0" build="allAtOnce"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8600" y="67733"/>
            <a:ext cx="4953000" cy="677333"/>
          </a:xfrm>
          <a:ln>
            <a:solidFill>
              <a:schemeClr val="tx2">
                <a:lumMod val="60000"/>
                <a:lumOff val="40000"/>
              </a:schemeClr>
            </a:solidFill>
          </a:ln>
        </p:spPr>
        <p:txBody>
          <a:bodyPr>
            <a:normAutofit/>
          </a:bodyPr>
          <a:lstStyle/>
          <a:p>
            <a:r>
              <a:rPr lang="en-US" sz="2800" dirty="0" smtClean="0"/>
              <a:t>Four Personality Styles</a:t>
            </a:r>
            <a:endParaRPr lang="en-US" sz="2800" dirty="0"/>
          </a:p>
        </p:txBody>
      </p:sp>
      <p:sp>
        <p:nvSpPr>
          <p:cNvPr id="3" name="Text Placeholder 2"/>
          <p:cNvSpPr>
            <a:spLocks noGrp="1"/>
          </p:cNvSpPr>
          <p:nvPr>
            <p:ph type="body" idx="4294967295"/>
          </p:nvPr>
        </p:nvSpPr>
        <p:spPr>
          <a:xfrm>
            <a:off x="228600" y="745066"/>
            <a:ext cx="4953000" cy="1766580"/>
          </a:xfrm>
          <a:ln>
            <a:solidFill>
              <a:schemeClr val="tx2">
                <a:lumMod val="60000"/>
                <a:lumOff val="40000"/>
              </a:schemeClr>
            </a:solidFill>
          </a:ln>
        </p:spPr>
        <p:txBody>
          <a:bodyPr>
            <a:normAutofit fontScale="85000" lnSpcReduction="20000"/>
          </a:bodyPr>
          <a:lstStyle/>
          <a:p>
            <a:pPr>
              <a:buNone/>
            </a:pPr>
            <a:r>
              <a:rPr lang="en-US" sz="2600" dirty="0" smtClean="0"/>
              <a:t>Each personality style is important for the good of the team…	         </a:t>
            </a:r>
          </a:p>
          <a:p>
            <a:pPr>
              <a:buNone/>
            </a:pPr>
            <a:r>
              <a:rPr lang="en-US" sz="2600" dirty="0" smtClean="0"/>
              <a:t>  	the organization… 		           </a:t>
            </a:r>
          </a:p>
          <a:p>
            <a:pPr>
              <a:buNone/>
            </a:pPr>
            <a:r>
              <a:rPr lang="en-US" sz="2600" dirty="0" smtClean="0"/>
              <a:t>	the neighborhood… </a:t>
            </a:r>
            <a:r>
              <a:rPr lang="en-US" sz="2600" dirty="0"/>
              <a:t> </a:t>
            </a:r>
            <a:r>
              <a:rPr lang="en-US" sz="2600" dirty="0" smtClean="0"/>
              <a:t>   	          </a:t>
            </a:r>
          </a:p>
          <a:p>
            <a:pPr>
              <a:buNone/>
            </a:pPr>
            <a:r>
              <a:rPr lang="en-US" sz="2600" dirty="0" smtClean="0"/>
              <a:t>	the community </a:t>
            </a:r>
          </a:p>
          <a:p>
            <a:endParaRPr lang="en-US" sz="2400" dirty="0"/>
          </a:p>
        </p:txBody>
      </p:sp>
      <p:sp>
        <p:nvSpPr>
          <p:cNvPr id="4" name="TextBox 3"/>
          <p:cNvSpPr txBox="1"/>
          <p:nvPr/>
        </p:nvSpPr>
        <p:spPr>
          <a:xfrm>
            <a:off x="228600" y="2719312"/>
            <a:ext cx="5994400" cy="461665"/>
          </a:xfrm>
          <a:prstGeom prst="rect">
            <a:avLst/>
          </a:prstGeom>
          <a:noFill/>
          <a:ln>
            <a:solidFill>
              <a:schemeClr val="tx2">
                <a:lumMod val="60000"/>
                <a:lumOff val="40000"/>
              </a:schemeClr>
            </a:solidFill>
          </a:ln>
        </p:spPr>
        <p:txBody>
          <a:bodyPr wrap="square" rtlCol="0">
            <a:spAutoFit/>
          </a:bodyPr>
          <a:lstStyle/>
          <a:p>
            <a:pPr algn="ctr"/>
            <a:r>
              <a:rPr lang="en-US" sz="2400" dirty="0" smtClean="0"/>
              <a:t>No one style is better than the other styles</a:t>
            </a:r>
            <a:endParaRPr lang="en-US" sz="2400" dirty="0"/>
          </a:p>
        </p:txBody>
      </p:sp>
      <p:sp>
        <p:nvSpPr>
          <p:cNvPr id="5" name="TextBox 4"/>
          <p:cNvSpPr txBox="1"/>
          <p:nvPr/>
        </p:nvSpPr>
        <p:spPr>
          <a:xfrm>
            <a:off x="228600" y="3276790"/>
            <a:ext cx="8238067" cy="707886"/>
          </a:xfrm>
          <a:prstGeom prst="rect">
            <a:avLst/>
          </a:prstGeom>
          <a:noFill/>
          <a:ln>
            <a:solidFill>
              <a:schemeClr val="tx2">
                <a:lumMod val="60000"/>
                <a:lumOff val="40000"/>
              </a:schemeClr>
            </a:solidFill>
          </a:ln>
        </p:spPr>
        <p:txBody>
          <a:bodyPr wrap="square" rtlCol="0">
            <a:spAutoFit/>
          </a:bodyPr>
          <a:lstStyle/>
          <a:p>
            <a:pPr algn="ctr"/>
            <a:r>
              <a:rPr lang="en-US" sz="2000" dirty="0" smtClean="0"/>
              <a:t>To develop a healthy growing business team, a leader will want to appreciate each style and coach to their strengths.</a:t>
            </a:r>
            <a:endParaRPr lang="en-US" sz="2000" dirty="0"/>
          </a:p>
        </p:txBody>
      </p:sp>
      <p:sp>
        <p:nvSpPr>
          <p:cNvPr id="6" name="TextBox 5"/>
          <p:cNvSpPr txBox="1"/>
          <p:nvPr/>
        </p:nvSpPr>
        <p:spPr>
          <a:xfrm>
            <a:off x="609600" y="4203708"/>
            <a:ext cx="7696200" cy="830997"/>
          </a:xfrm>
          <a:prstGeom prst="rect">
            <a:avLst/>
          </a:prstGeom>
          <a:noFill/>
          <a:ln>
            <a:solidFill>
              <a:schemeClr val="tx2">
                <a:lumMod val="60000"/>
                <a:lumOff val="40000"/>
              </a:schemeClr>
            </a:solidFill>
          </a:ln>
        </p:spPr>
        <p:txBody>
          <a:bodyPr wrap="square" rtlCol="0">
            <a:spAutoFit/>
          </a:bodyPr>
          <a:lstStyle/>
          <a:p>
            <a:pPr algn="ctr"/>
            <a:r>
              <a:rPr lang="en-US" sz="2400" b="1" dirty="0" smtClean="0"/>
              <a:t>All 4 personality styles are successful in developing Shaklee businesses                    </a:t>
            </a:r>
            <a:r>
              <a:rPr lang="en-US" dirty="0" err="1" smtClean="0"/>
              <a:t>angie</a:t>
            </a:r>
            <a:endParaRPr lang="en-US" dirty="0"/>
          </a:p>
        </p:txBody>
      </p:sp>
      <p:pic>
        <p:nvPicPr>
          <p:cNvPr id="2050" name="Picture 2" descr="https://lh4.googleusercontent.com/-Z63hWfAe3U0/TWumyuXKBwI/AAAAAAAAAAk/J6Lp32WZnQw/s1600/personality-patterns.jpg"/>
          <p:cNvPicPr>
            <a:picLocks noChangeAspect="1" noChangeArrowheads="1"/>
          </p:cNvPicPr>
          <p:nvPr/>
        </p:nvPicPr>
        <p:blipFill>
          <a:blip r:embed="rId2" cstate="print"/>
          <a:srcRect/>
          <a:stretch>
            <a:fillRect/>
          </a:stretch>
        </p:blipFill>
        <p:spPr bwMode="auto">
          <a:xfrm>
            <a:off x="5757333" y="314778"/>
            <a:ext cx="3031067" cy="2196868"/>
          </a:xfrm>
          <a:prstGeom prst="rect">
            <a:avLst/>
          </a:prstGeom>
          <a:noFill/>
        </p:spPr>
      </p:pic>
    </p:spTree>
    <p:extLst>
      <p:ext uri="{BB962C8B-B14F-4D97-AF65-F5344CB8AC3E}">
        <p14:creationId xmlns:p14="http://schemas.microsoft.com/office/powerpoint/2010/main" val="3088983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down)">
                                      <p:cBhvr>
                                        <p:cTn id="16" dur="500"/>
                                        <p:tgtEl>
                                          <p:spTgt spid="3">
                                            <p:txEl>
                                              <p:pRg st="2" end="2"/>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bg/>
                                          </p:spTgt>
                                        </p:tgtEl>
                                        <p:attrNameLst>
                                          <p:attrName>style.visibility</p:attrName>
                                        </p:attrNameLst>
                                      </p:cBhvr>
                                      <p:to>
                                        <p:strVal val="visible"/>
                                      </p:to>
                                    </p:set>
                                    <p:anim calcmode="lin" valueType="num">
                                      <p:cBhvr additive="base">
                                        <p:cTn id="24" dur="500" fill="hold"/>
                                        <p:tgtEl>
                                          <p:spTgt spid="4">
                                            <p:bg/>
                                          </p:spTgt>
                                        </p:tgtEl>
                                        <p:attrNameLst>
                                          <p:attrName>ppt_x</p:attrName>
                                        </p:attrNameLst>
                                      </p:cBhvr>
                                      <p:tavLst>
                                        <p:tav tm="0">
                                          <p:val>
                                            <p:strVal val="#ppt_x"/>
                                          </p:val>
                                        </p:tav>
                                        <p:tav tm="100000">
                                          <p:val>
                                            <p:strVal val="#ppt_x"/>
                                          </p:val>
                                        </p:tav>
                                      </p:tavLst>
                                    </p:anim>
                                    <p:anim calcmode="lin" valueType="num">
                                      <p:cBhvr additive="base">
                                        <p:cTn id="25" dur="500" fill="hold"/>
                                        <p:tgtEl>
                                          <p:spTgt spid="4">
                                            <p:bg/>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 calcmode="lin" valueType="num">
                                      <p:cBhvr additive="base">
                                        <p:cTn id="2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
                                            <p:bg/>
                                          </p:spTgt>
                                        </p:tgtEl>
                                        <p:attrNameLst>
                                          <p:attrName>style.visibility</p:attrName>
                                        </p:attrNameLst>
                                      </p:cBhvr>
                                      <p:to>
                                        <p:strVal val="visible"/>
                                      </p:to>
                                    </p:set>
                                    <p:anim calcmode="lin" valueType="num">
                                      <p:cBhvr additive="base">
                                        <p:cTn id="34" dur="500" fill="hold"/>
                                        <p:tgtEl>
                                          <p:spTgt spid="5">
                                            <p:bg/>
                                          </p:spTgt>
                                        </p:tgtEl>
                                        <p:attrNameLst>
                                          <p:attrName>ppt_x</p:attrName>
                                        </p:attrNameLst>
                                      </p:cBhvr>
                                      <p:tavLst>
                                        <p:tav tm="0">
                                          <p:val>
                                            <p:strVal val="#ppt_x"/>
                                          </p:val>
                                        </p:tav>
                                        <p:tav tm="100000">
                                          <p:val>
                                            <p:strVal val="#ppt_x"/>
                                          </p:val>
                                        </p:tav>
                                      </p:tavLst>
                                    </p:anim>
                                    <p:anim calcmode="lin" valueType="num">
                                      <p:cBhvr additive="base">
                                        <p:cTn id="35" dur="500" fill="hold"/>
                                        <p:tgtEl>
                                          <p:spTgt spid="5">
                                            <p:bg/>
                                          </p:spTgt>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5">
                                            <p:txEl>
                                              <p:pRg st="0" end="0"/>
                                            </p:txEl>
                                          </p:spTgt>
                                        </p:tgtEl>
                                        <p:attrNameLst>
                                          <p:attrName>style.visibility</p:attrName>
                                        </p:attrNameLst>
                                      </p:cBhvr>
                                      <p:to>
                                        <p:strVal val="visible"/>
                                      </p:to>
                                    </p:set>
                                    <p:anim calcmode="lin" valueType="num">
                                      <p:cBhvr additive="base">
                                        <p:cTn id="3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6">
                                            <p:bg/>
                                          </p:spTgt>
                                        </p:tgtEl>
                                        <p:attrNameLst>
                                          <p:attrName>style.visibility</p:attrName>
                                        </p:attrNameLst>
                                      </p:cBhvr>
                                      <p:to>
                                        <p:strVal val="visible"/>
                                      </p:to>
                                    </p:set>
                                    <p:anim calcmode="lin" valueType="num">
                                      <p:cBhvr additive="base">
                                        <p:cTn id="44" dur="500" fill="hold"/>
                                        <p:tgtEl>
                                          <p:spTgt spid="6">
                                            <p:bg/>
                                          </p:spTgt>
                                        </p:tgtEl>
                                        <p:attrNameLst>
                                          <p:attrName>ppt_x</p:attrName>
                                        </p:attrNameLst>
                                      </p:cBhvr>
                                      <p:tavLst>
                                        <p:tav tm="0">
                                          <p:val>
                                            <p:strVal val="#ppt_x"/>
                                          </p:val>
                                        </p:tav>
                                        <p:tav tm="100000">
                                          <p:val>
                                            <p:strVal val="#ppt_x"/>
                                          </p:val>
                                        </p:tav>
                                      </p:tavLst>
                                    </p:anim>
                                    <p:anim calcmode="lin" valueType="num">
                                      <p:cBhvr additive="base">
                                        <p:cTn id="45" dur="500" fill="hold"/>
                                        <p:tgtEl>
                                          <p:spTgt spid="6">
                                            <p:bg/>
                                          </p:spTgt>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
                                            <p:txEl>
                                              <p:pRg st="0" end="0"/>
                                            </p:txEl>
                                          </p:spTgt>
                                        </p:tgtEl>
                                        <p:attrNameLst>
                                          <p:attrName>style.visibility</p:attrName>
                                        </p:attrNameLst>
                                      </p:cBhvr>
                                      <p:to>
                                        <p:strVal val="visible"/>
                                      </p:to>
                                    </p:set>
                                    <p:anim calcmode="lin" valueType="num">
                                      <p:cBhvr additive="base">
                                        <p:cTn id="4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build="allAtOnce" animBg="1"/>
      <p:bldP spid="5" grpId="0" build="allAtOnce" animBg="1"/>
      <p:bldP spid="6" grpId="0" build="allAtOnce"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www.workwithrobertbradley.com/wp-content/uploads/2012/09/DISC-Personality-Styles.jpeg"/>
          <p:cNvPicPr>
            <a:picLocks noChangeAspect="1" noChangeArrowheads="1"/>
          </p:cNvPicPr>
          <p:nvPr/>
        </p:nvPicPr>
        <p:blipFill>
          <a:blip r:embed="rId2" cstate="print"/>
          <a:srcRect/>
          <a:stretch>
            <a:fillRect/>
          </a:stretch>
        </p:blipFill>
        <p:spPr bwMode="auto">
          <a:xfrm>
            <a:off x="723900" y="407202"/>
            <a:ext cx="7696200" cy="4329113"/>
          </a:xfrm>
          <a:prstGeom prst="rect">
            <a:avLst/>
          </a:prstGeom>
          <a:noFill/>
        </p:spPr>
      </p:pic>
      <p:sp>
        <p:nvSpPr>
          <p:cNvPr id="5" name="TextBox 4"/>
          <p:cNvSpPr txBox="1"/>
          <p:nvPr/>
        </p:nvSpPr>
        <p:spPr>
          <a:xfrm>
            <a:off x="723900" y="171450"/>
            <a:ext cx="1905000" cy="707886"/>
          </a:xfrm>
          <a:prstGeom prst="rect">
            <a:avLst/>
          </a:prstGeom>
          <a:noFill/>
          <a:ln>
            <a:solidFill>
              <a:schemeClr val="tx1"/>
            </a:solidFill>
          </a:ln>
        </p:spPr>
        <p:txBody>
          <a:bodyPr wrap="square" rtlCol="0">
            <a:spAutoFit/>
          </a:bodyPr>
          <a:lstStyle/>
          <a:p>
            <a:r>
              <a:rPr lang="en-US" sz="4000" dirty="0" smtClean="0"/>
              <a:t>Drivers </a:t>
            </a:r>
            <a:endParaRPr lang="en-US" sz="4000" dirty="0"/>
          </a:p>
        </p:txBody>
      </p:sp>
      <p:sp>
        <p:nvSpPr>
          <p:cNvPr id="6" name="TextBox 5"/>
          <p:cNvSpPr txBox="1"/>
          <p:nvPr/>
        </p:nvSpPr>
        <p:spPr>
          <a:xfrm>
            <a:off x="6172200" y="84036"/>
            <a:ext cx="2438400" cy="646331"/>
          </a:xfrm>
          <a:prstGeom prst="rect">
            <a:avLst/>
          </a:prstGeom>
          <a:noFill/>
          <a:ln>
            <a:solidFill>
              <a:schemeClr val="tx1"/>
            </a:solidFill>
          </a:ln>
        </p:spPr>
        <p:txBody>
          <a:bodyPr wrap="square" rtlCol="0">
            <a:spAutoFit/>
          </a:bodyPr>
          <a:lstStyle/>
          <a:p>
            <a:r>
              <a:rPr lang="en-US" sz="3600" dirty="0" err="1" smtClean="0"/>
              <a:t>Expressives</a:t>
            </a:r>
            <a:endParaRPr lang="en-US" sz="3600" dirty="0"/>
          </a:p>
        </p:txBody>
      </p:sp>
      <p:sp>
        <p:nvSpPr>
          <p:cNvPr id="7" name="TextBox 6"/>
          <p:cNvSpPr txBox="1"/>
          <p:nvPr/>
        </p:nvSpPr>
        <p:spPr>
          <a:xfrm>
            <a:off x="355599" y="4413149"/>
            <a:ext cx="2273301" cy="646331"/>
          </a:xfrm>
          <a:prstGeom prst="rect">
            <a:avLst/>
          </a:prstGeom>
          <a:noFill/>
          <a:ln>
            <a:solidFill>
              <a:schemeClr val="tx1"/>
            </a:solidFill>
          </a:ln>
        </p:spPr>
        <p:txBody>
          <a:bodyPr wrap="square" rtlCol="0">
            <a:spAutoFit/>
          </a:bodyPr>
          <a:lstStyle/>
          <a:p>
            <a:r>
              <a:rPr lang="en-US" sz="3600" dirty="0" err="1" smtClean="0"/>
              <a:t>Analyticals</a:t>
            </a:r>
            <a:endParaRPr lang="en-US" sz="3600" dirty="0"/>
          </a:p>
        </p:txBody>
      </p:sp>
      <p:sp>
        <p:nvSpPr>
          <p:cNvPr id="8" name="TextBox 7"/>
          <p:cNvSpPr txBox="1"/>
          <p:nvPr/>
        </p:nvSpPr>
        <p:spPr>
          <a:xfrm>
            <a:off x="5638800" y="4514859"/>
            <a:ext cx="2819400" cy="646331"/>
          </a:xfrm>
          <a:prstGeom prst="rect">
            <a:avLst/>
          </a:prstGeom>
          <a:noFill/>
          <a:ln>
            <a:solidFill>
              <a:schemeClr val="tx1"/>
            </a:solidFill>
          </a:ln>
        </p:spPr>
        <p:txBody>
          <a:bodyPr wrap="square" rtlCol="0">
            <a:spAutoFit/>
          </a:bodyPr>
          <a:lstStyle/>
          <a:p>
            <a:r>
              <a:rPr lang="en-US" sz="3600" dirty="0" err="1" smtClean="0"/>
              <a:t>Amiables</a:t>
            </a:r>
            <a:r>
              <a:rPr lang="en-US" sz="3600" dirty="0" smtClean="0"/>
              <a:t>  </a:t>
            </a:r>
            <a:r>
              <a:rPr lang="en-US" sz="2000" dirty="0" smtClean="0"/>
              <a:t>barb</a:t>
            </a:r>
            <a:endParaRPr lang="en-US" sz="2000" dirty="0"/>
          </a:p>
        </p:txBody>
      </p:sp>
    </p:spTree>
    <p:extLst>
      <p:ext uri="{BB962C8B-B14F-4D97-AF65-F5344CB8AC3E}">
        <p14:creationId xmlns:p14="http://schemas.microsoft.com/office/powerpoint/2010/main" val="10664347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600200" y="3105150"/>
            <a:ext cx="6019800" cy="1585049"/>
          </a:xfrm>
          <a:prstGeom prst="rect">
            <a:avLst/>
          </a:prstGeom>
          <a:noFill/>
        </p:spPr>
        <p:txBody>
          <a:bodyPr wrap="square">
            <a:spAutoFit/>
          </a:bodyPr>
          <a:lstStyle/>
          <a:p>
            <a:r>
              <a:rPr lang="en-US" sz="3200" dirty="0"/>
              <a:t>Shaklee Global Conference 2017</a:t>
            </a:r>
          </a:p>
          <a:p>
            <a:r>
              <a:rPr lang="en-US" sz="3200" dirty="0"/>
              <a:t>August 9 -13, 2017 | Atlanta, GA</a:t>
            </a:r>
          </a:p>
          <a:p>
            <a:endParaRPr lang="en-US" sz="900" dirty="0"/>
          </a:p>
          <a:p>
            <a:r>
              <a:rPr lang="en-US" sz="2400" dirty="0"/>
              <a:t>Register and pay in monthly installments</a:t>
            </a:r>
          </a:p>
        </p:txBody>
      </p:sp>
      <p:pic>
        <p:nvPicPr>
          <p:cNvPr id="10" name="Picture 9"/>
          <p:cNvPicPr>
            <a:picLocks noChangeAspect="1"/>
          </p:cNvPicPr>
          <p:nvPr/>
        </p:nvPicPr>
        <p:blipFill>
          <a:blip r:embed="rId2"/>
          <a:stretch>
            <a:fillRect/>
          </a:stretch>
        </p:blipFill>
        <p:spPr>
          <a:xfrm>
            <a:off x="95" y="0"/>
            <a:ext cx="9144000" cy="3016250"/>
          </a:xfrm>
          <a:prstGeom prst="rect">
            <a:avLst/>
          </a:prstGeom>
        </p:spPr>
      </p:pic>
      <p:sp>
        <p:nvSpPr>
          <p:cNvPr id="2" name="TextBox 1"/>
          <p:cNvSpPr txBox="1"/>
          <p:nvPr/>
        </p:nvSpPr>
        <p:spPr>
          <a:xfrm>
            <a:off x="7543800" y="4324350"/>
            <a:ext cx="1371600" cy="369332"/>
          </a:xfrm>
          <a:prstGeom prst="rect">
            <a:avLst/>
          </a:prstGeom>
          <a:noFill/>
        </p:spPr>
        <p:txBody>
          <a:bodyPr wrap="square" rtlCol="0">
            <a:spAutoFit/>
          </a:bodyPr>
          <a:lstStyle/>
          <a:p>
            <a:r>
              <a:rPr lang="en-US" dirty="0"/>
              <a:t>Francine</a:t>
            </a:r>
          </a:p>
        </p:txBody>
      </p:sp>
    </p:spTree>
    <p:extLst>
      <p:ext uri="{BB962C8B-B14F-4D97-AF65-F5344CB8AC3E}">
        <p14:creationId xmlns:p14="http://schemas.microsoft.com/office/powerpoint/2010/main" val="1775116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98475" y="228600"/>
            <a:ext cx="5749938" cy="628650"/>
          </a:xfrm>
          <a:ln>
            <a:solidFill>
              <a:schemeClr val="tx2">
                <a:lumMod val="75000"/>
              </a:schemeClr>
            </a:solidFill>
          </a:ln>
        </p:spPr>
        <p:txBody>
          <a:bodyPr>
            <a:normAutofit fontScale="90000"/>
          </a:bodyPr>
          <a:lstStyle/>
          <a:p>
            <a:r>
              <a:rPr lang="en-US" sz="3600" dirty="0" smtClean="0"/>
              <a:t>Drivers – Power Achievers - red</a:t>
            </a:r>
            <a:endParaRPr lang="en-US" sz="3600" dirty="0"/>
          </a:p>
        </p:txBody>
      </p:sp>
      <p:sp>
        <p:nvSpPr>
          <p:cNvPr id="3" name="Text Placeholder 2"/>
          <p:cNvSpPr>
            <a:spLocks noGrp="1"/>
          </p:cNvSpPr>
          <p:nvPr>
            <p:ph type="body" idx="4294967295"/>
          </p:nvPr>
        </p:nvSpPr>
        <p:spPr>
          <a:xfrm>
            <a:off x="637322" y="1028700"/>
            <a:ext cx="8229600" cy="3497263"/>
          </a:xfrm>
        </p:spPr>
        <p:txBody>
          <a:bodyPr>
            <a:normAutofit fontScale="85000" lnSpcReduction="20000"/>
          </a:bodyPr>
          <a:lstStyle/>
          <a:p>
            <a:pPr>
              <a:buNone/>
            </a:pPr>
            <a:r>
              <a:rPr lang="en-US" sz="2400" dirty="0" smtClean="0"/>
              <a:t> </a:t>
            </a:r>
            <a:r>
              <a:rPr lang="en-US" sz="2400" dirty="0"/>
              <a:t>D</a:t>
            </a:r>
            <a:r>
              <a:rPr lang="en-US" sz="2400" dirty="0" smtClean="0"/>
              <a:t>ominant.  </a:t>
            </a:r>
          </a:p>
          <a:p>
            <a:r>
              <a:rPr lang="en-US" sz="2400" dirty="0" smtClean="0"/>
              <a:t>Type A personalities.  </a:t>
            </a:r>
          </a:p>
          <a:p>
            <a:r>
              <a:rPr lang="en-US" sz="2400" dirty="0" smtClean="0"/>
              <a:t>Like immediate results, make quick decisions and love to manage trouble and solve problems.  </a:t>
            </a:r>
          </a:p>
          <a:p>
            <a:r>
              <a:rPr lang="en-US" sz="2400" dirty="0" smtClean="0"/>
              <a:t>They’re decisive and competitive… “natural born leaders. ” </a:t>
            </a:r>
          </a:p>
          <a:p>
            <a:r>
              <a:rPr lang="en-US" sz="2400" dirty="0" smtClean="0"/>
              <a:t>The people who move us forward.  </a:t>
            </a:r>
            <a:r>
              <a:rPr lang="en-US" sz="2400" dirty="0" smtClean="0"/>
              <a:t>(like </a:t>
            </a:r>
            <a:r>
              <a:rPr lang="en-US" sz="2400" dirty="0" smtClean="0"/>
              <a:t>to see </a:t>
            </a:r>
            <a:r>
              <a:rPr lang="en-US" sz="2400" dirty="0" smtClean="0"/>
              <a:t>progress)</a:t>
            </a:r>
            <a:endParaRPr lang="en-US" sz="2400" dirty="0" smtClean="0"/>
          </a:p>
          <a:p>
            <a:pPr>
              <a:buNone/>
            </a:pPr>
            <a:r>
              <a:rPr lang="en-US" sz="2400" dirty="0" smtClean="0"/>
              <a:t>		</a:t>
            </a:r>
            <a:r>
              <a:rPr lang="en-US" sz="2400" dirty="0" smtClean="0"/>
              <a:t>(ex </a:t>
            </a:r>
            <a:r>
              <a:rPr lang="en-US" sz="2400" dirty="0" smtClean="0"/>
              <a:t>– Roger Barnett </a:t>
            </a:r>
            <a:r>
              <a:rPr lang="en-US" sz="2400" dirty="0" smtClean="0"/>
              <a:t>– “Figure </a:t>
            </a:r>
            <a:r>
              <a:rPr lang="en-US" sz="2400" dirty="0" smtClean="0"/>
              <a:t>it out as we </a:t>
            </a:r>
            <a:r>
              <a:rPr lang="en-US" sz="2400" dirty="0" smtClean="0"/>
              <a:t>go”) </a:t>
            </a:r>
            <a:endParaRPr lang="en-US" sz="2400" dirty="0" smtClean="0"/>
          </a:p>
          <a:p>
            <a:pPr>
              <a:buNone/>
            </a:pPr>
            <a:r>
              <a:rPr lang="en-US" sz="2400" dirty="0" smtClean="0"/>
              <a:t> DRIVER ALERT</a:t>
            </a:r>
          </a:p>
          <a:p>
            <a:r>
              <a:rPr lang="en-US" sz="2400" dirty="0" smtClean="0"/>
              <a:t>Tendency to be too self-reliant, the ones who hate group projects in the classroom (can you see how that could negatively impact your team?!) </a:t>
            </a:r>
          </a:p>
          <a:p>
            <a:r>
              <a:rPr lang="en-US" sz="2400" dirty="0" smtClean="0"/>
              <a:t>They  can be so blunt that they’re hurtful to others. 	</a:t>
            </a:r>
            <a:r>
              <a:rPr lang="en-US" sz="2400" dirty="0" err="1" smtClean="0"/>
              <a:t>lisa</a:t>
            </a:r>
            <a:endParaRPr lang="en-US" sz="2400" dirty="0"/>
          </a:p>
        </p:txBody>
      </p:sp>
      <p:sp>
        <p:nvSpPr>
          <p:cNvPr id="53252" name="AutoShape 4"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571500"/>
            <a:ext cx="2857500" cy="12001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3254" name="AutoShape 6"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571500"/>
            <a:ext cx="2857500" cy="12001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3256" name="AutoShape 8"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571500"/>
            <a:ext cx="2857500" cy="12001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3258" name="AutoShape 10"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571500"/>
            <a:ext cx="2857500" cy="12001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3260" name="AutoShape 12"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571500"/>
            <a:ext cx="2857500" cy="12001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3262" name="AutoShape 14" descr="data:image/jpeg;base64,/9j/4AAQSkZJRgABAQAAAQABAAD/2wCEAAkGBxQTEhQUEhQUFRQVFBQUFRUVFhQUFBUVFhYXFxUVFBQYHSggGBwlGxYUITEhJSkrLi4uFx8zODMsNygtLisBCgoKDg0OGhAQGywkHyQsLCwsLCwsLCwsLCwsLCwsLCwsLCwsLCwsLCwsLCwsLCwsLCwsLCwsLCwsLCwsLCwsLP/AABEIAKgBLAMBIgACEQEDEQH/xAAbAAACAwEBAQAAAAAAAAAAAAAEBQIDBgABB//EADoQAAEDAgQDBgQFBAICAwAAAAEAAhEDIQQSMUEFUWEGEyJxgZEyobHwI0JSwdEUYnLhktKi8Qdzgv/EABoBAAIDAQEAAAAAAAAAAAAAAAIDAQQFAAb/xAAqEQACAgEEAQMDBAMAAAAAAAAAAQIRAwQSITFBEyJRBTJhFHGRoUKB8P/aAAwDAQACEQMRAD8A+kKUrgFMNV2ymRBUwF7kUg1RZNHmVe5VJcosmiuFJjVPKvV1nbTmtRdNyGDlLMgasOLoMFRd3iBLyvO8KH0wvUDalQRqleLrkaG/O/tIUqldLsdVbF2OB5j94Q7Ugk22D4njppn8TM3aT/O/8KvEcTFVsSM4+Bw0P2Eg4o4ElrjIix5i9jNj9VnaGNNOplkhpMjcabco+iryzxiW4aeUuza4TtCWlua0uy+TwYc13Q3g9FZjOOAvqsNgQ1wnm5rwZHm0+yyrqZe4kWLiHEc3Nu6PMX90Fx3GEPD9yAD5OBP1ze6q/rk3SLP6JpWzW8M4/nxIYT8XdtMnenmzH1yn5LVcQ46xjg0ESZ9Ggw5x++S+At4w6jWDxtmy+Ts1+lj81Edo6tTPmcfEb+QJOWeUkk9VdhktWynOFSo+kcc7b5n5KbtD8U/Mcz99UbwzjWbKKj3XAy0mwHu/yi4EjSPqvlWB4fWeS9oIuGtJ5nefK60buJ1MI2KIh5MuqkS487nS+3l6ws8LqyXgnV0fZcHWcQJAb0/1/KPa7qvhmC4tXcZqVngkyGtBc4/MAbLX8JxlURL3Hcy5rndBAsPJMUt3QEk49n0RRLEqwHEgdc3qE1a+UVtAWRIVT6iveUO9qJAyZ42oph6hlXhU8AbmWF6oqLnOUMy5ICytyjKscoEIwWVkrzMpkKBCkE4qstViiQoICQptVLSprmgky6V4Sqg5erqOsnKkCoQuU0dZaCvCotUlFE2c1SIUWqZK44rcYQtfHMGrgFbXfAlYLtPjRJiWnmD8uqCctqsdihudGpq8Vp9PmfpYIOpj2nMRHXKYJ9DqsNTr1iJFSf8AI3nzNl1XFVRJcBPR+YevL3WDn1Mm/azew6aKXKD+OOd8TXSBsRBG/p5JGabapH5Zhzejh9n5KqtjHTN+v3yXrWhzJGov69VWlOXbZbjjj0h9hamWQfiiQerRBHskHamobPE5XAHyMnMPmrXcQzDWDFuYcP8Af7pPiccXjL/dm9/iA9Z90nDCW/cx2Zx2bUZ7i+KloyxLSRaeQAPyRXAxNPM68S4yNyfCB8z6IXiNITA6/UwmfDqQyNY4wBc+QmI5nYeq15zSx8GPDG3ltmi4RxEkNYNS4kwE3x1MZZ1Nso1Pt+yzOGf3cBgy5h8R5TeAtLg8jWjNJMTfU23Ow6LHy+2W5GxjW6G1iBxAdLpHWMx9uauONrMAdmeG7Zjld6NF/ZEYsuu6nTMzE/sDCpw9DMT3o21Ma8jI/dX8epcUmUMmmTteTScB7UvEBwLp6z7cl9A4dxIOGhHRfKG0GsEtDXN8g4/8hoVquBcUNgyCBFi6I91o4tXGVIz8ujkrZv8AvF5nQOExM6iPvmiXFXuDNbdljnqpz1DMoOK5UCz171QaihUqIR9dcppE7bDxUXpcl7cQptxCneiPTYXmUXPVbKkr1wTFTAkmjw1VHvggcVVhBHFoJtJnRjZp2BTUVwcoc0EoMnC8BXsqJKH1UH6ZexTyqhj1YHqN52wkQvJUcy9RxlYLVHqkVWvZRAi/iVcgGAZ6L5nx2o6pUggtM6j6QvqmOphwg++4Xz3jmGAeYm9iZv7lZ2uy7IcGp9Pxb5ciXD1AJ8N9PuAg+Ilx005tBt62CbspZmyMutzsPTcpfxAMbMiZ3M/QFYCknOz0FVGkB4KrUYBJD28/hf6jf6rzFV2CXU35SfiabB06yOaj3rGiZIPTM35BBU8IcQ9ocQGkwCYnoSYmE1RUpW+EC5bY8dg9V3iEnwu5XIOl/NeUnTIj80BxtErb4bsZTLfiIMaSHDzHsuPBKdMPpgBxIm9wY/N52Cn14eBe2ViOp2eB0gFliYnNYSfqqcc2nRLQWGzSfMg2vuVfjsa9hLDvAE7jSfoicNh3OaX1RceFp5SbR1/lCnPub4Dbgvt7FNFxrS4Mh0S3MY3+nmmnDcSZgjM7eZy5urt/JMsRwOkKfjc4uIEXg6yB00WXxtVxqfguGdkjKYEt6TNyupZLSOWRw5Zo+JuyiXZ3WvEMEcrwfQAILCOBbIFtxAJFuW4SrBcTL/DVcWEfEHgBw9D9lOMG1gI8UzoQPqPdCoOC2y7Cctz3R6FeM4iaIJtAdFo8Oto2ul1DtC11QODyLzAJaHemxTbieFBd4wNbHYt/n/2kPEsBTpHMIIiQCJv+kq/p8kFSa5KOoxzabT4PsvZHizH0wZPk7XzC1eZfNOwePzME02j/ABFx1X0Nr7LYi+DCyLksc5V1HKBqLnFSuRbB6z0vrORWIKAqOQTDieh69zFVAqeZAgwijXhH0q0pQVZRrQmqdAyjZZxFqSOKc4irISmoLqMjsVHg1grL0VEtY9SdWWdDUfJacRj3y41UrFYq5lRF6tk7aGNN6uzJfTqoinUT4TTAaCmlWtKHaVYCnxQqTLFwUCVF1SE7oX2dii0AkrK8QpMeSfS1014jii6wSnvANwSOl56rz/1PVRftj4PQfTdPKMdz8ivF0iBAbadyPcrM8WqtFyfX+AtLxTD13/CLHmszxLDtoyazg+oQctMWA8+n3osnC7ZsS4iZ3EVQ8y4lreQJJPQJ72cwZPivraSTA28kqY8TLoc46ACQ3o0cvRbXgOGbRZ3j72JY2wEje8AX+i0Zv20Uf8rHGHwtjJuLki8AaobiOHHdl7cxiWkEeLz+iUUu0rXvqBtSmX5HDKx4c61zYfERGxKd8VxbRTFNpDjAm+rjuVUcZRn1QxTVd2fPq2IBrssS0F03OzRA15hajh5NWP0MGaCNSPsws/W4ZGIbreSW6wNtFp+FYhtGpeAIAj9+qsZeUq+BeN1b/J7Woh0PGYg2gjQgG9vksjxbCuB7xhggzJ36eye8d4gKbqjWx3eZjhJytu0kgc9ULWrsrMFgJEC7S11otlJ9iuw7kra4IyNN8MSYjjtMgCpRc60SIsf7d1TT41lnM0FouInNHqAVDGYMtIB52j78064c+iWgVspHMieuuybNY4R4VkweST7Or12V6YImABlJtBgS085B+9VksW0vf3Yd4M1w25EH6r6S3hDHMmiQ5hgwDMjaCFm+J9nxRqCoJyONnABpa7kfedLz5otJmxuVfwJ1UJqN/wAms7E4fIwQ4uAAkOsR1aVtu8ss52UqB9IZhLhbNz5+tk6qO2C3bW0wZL3UWMqXV+eyBY5XZ7KYMCUSnE1EA5yvxRQRcgk7ZKRauzKAKg96GggjvFU+sh3VlQ6ooohsKqYmyDfiCoOcqHuMrmLZpWVlPOlNOqimVFl+mi2mH03ImmljakIqjWTYqibsPyr1roUGVVxepuiOQttVWNqpf3imyonfqKFvHYxD0DicRvpyurA/NZCY0j7/AJVXWaxqFJl7R6ZOVsVY/GQD111+uqs7PYQvOZ4ho2Np8huhazgTDef3H8p9gpDQJ0BP2Fgxluds28vshSEnavixpginA2zH9ua+YYgkuLneJxN3OM/JfQuO0ml2mY38h67+yx/FGWMAkzo2w93J+lkr/LJlBKCoEwFUB7TbWLEytB2iw1Oq7DtxPeNw5Ja4tMAWIzOOpAcQT/is7TwJGSzWidj0m53PVa1w7ym5r7lgNuc3V77Wmio2pWmZ/i3YuvRo/hU2VWNgUsQypLQ1zhlfkGrtBI/0tlj8LTNVlWnBFRjXkbXaL9EHwHFiiBSFswvI+KDIJG9wETwckuLbZASAYiw2jpop1E7/AO+RWDHTs7F0PxqRjUEctIIsguKUmuqNDtJgkJ3inZqrBawcST5Rsk/Gnua6QAd/O+kqspNNFnamjOcc4DVxWPrmgwPpU20mhxcWNYQ0SAYM3klBHs5ToFoZWdUqhxdVLCO4ZOjRrJBWhp47LTAMBtQufAFi4mQ084S17QA9w/y5ATyjn+6vKctlFT0477FnFsW0CDM6EQYO2oQbKbSQGtI0M3J/0qMbSNR7WgXNz0kpxwjCQ4OiWkhsHW4F/ImVE1tjY7FK3RouzrRTy3sTrtO4MaLV8W4eK2GcRcgGR+qOuxSrA02hrm7Fudp8jf8Aj1Wi4TZpbra37LKUqyKRaz8wM32OrAEtBsbR7wQtFU1WSwdY06riGloDzIMfDOrei1jHzdeowz3wR5vUw2TKHuhSbVUMShRVTEIsIrlAVCrn1EPURUQSYVXXevA+EPiaqjySVPrKs1lS96qe5FQDCu9UsyAFZROKSpp+DkOaVRH4dyW0moui5UaLCQzaFNoQ1N6JpvUXQdBNMr2VFrgplc0mDdHZl6FW5Tw5lKlwOh7mEd9Age/NCYijPxH0FkW5zWi5iBJ5+QS/EYwE8hE+nOFmahts2cEa6BAxrCXbxA+/vRNKBOUzMnb5apNSqZ3ZvyiNdSZ06BN6lT9PvvGlvWPZV4R8MsZeaEvEuHFxJdULQNQ2SY5E/wAJLjsL4fDmyxrUJvP9pWrqYSAHPu6LNPwsH7uPNJ+IsBJnLN4Lhn9mn/SJLa6CjO0Y6rUGaLObactiDoHeWo9Vo6L8zAYufDF97R7ykHEamVxymmSLwG5XbbdQEw7LYg1CAR/dAtJHxN+q0FeyytKnINwlN0OdE1LtAPWHHyF2+gTvDw0BrZMAZncz5+5XtOgajzkGUFxPKBBDfSJPspYmh+H4SC3ZzTIcNoIS5tzkqOjUY8imtjXippbp/KKxJBgukhwM20KQ1cJVNTxFwHSRzTrB0XgEOuNf9oskGlYMJpsT4vBTLJtDXNdyJ0vteP8AkkNZ0S10jMYaNPDEmfktfi6RAJkFsFwgyARDSJHl7hK8RVY9pe4D8IEzGpdcNJ3EEe6LHk4oicObE/CeGueS86PeAQNcsxA6XueSe5wGPc0aVMrI5cx5T8ghMPi8oaGtbnOaHPOVoBBmPU+sJvQwH4TYc10ODoaSeWaxHQqJz3PkOMNqBsFWIbldq12aL3Y+RUZ7z7rW8BccuXkPCdYGw62WTxdMU6uVwmnUBgj9Ln52keRJ9lpOzoLTEyNGncgRZ06H62Kr5lymg+4MX8bwp70kAiTe0jqfL+UVhsWQAieOc9wSPLSPr9Upptm40+nRamgyXGjJ+oY/apIY1q0oN1RSmENUK1YmYi7vFF1RUyolMoBsm+ohXmV7UcqTUUUdZAtVTirnlUPK5HUBVnoJ2IR1diAey6JIBs2lMqTXoY1FX36yC25DVtRWNrpZSrolj0LTJTGFPEIqnUS2iUZTKTJtM4N1CmHQBzNgBuUO16txGJayXuN4geZ8lDnuRY08blbKcSYb4jJ1JPwj9uaSYjGcrN/M46n/AF/CF4vj3fmBuZDZgnq7kNLJC6qX1GtJJMxFoNzEjbcJPoNmssqRp+FVJa42DNufIDqTb3Wg4XUzDMRGkDpoJ9QsgcXnc2kyYmNLeG2u/wBla6jDQNmga8zNz9UjJCuQt+5UT4lYEzvf+AkWL4e54ucrDc/qPLn96J+WZzJ0AmNrnU+kpF2k4iBIvFyYAJPQT92UQ7OulRn8aQHClSYwNAJe8mHBoBLneXmsw7HvYXVKTh+H+IYBDvCd28iC4TpfVPMTiw1hcWtaXtLWtsXPlpALnRpE9DMrMUMM+bHKCLOILnaflG3O/JaGGHPIjJPjg+ysrmlDyx/jALxkLhcRII2hfPu0vZHGW/oar34cOqPZTBILC4y5ov4hMxOknmvovCDmw9Is7xksYDo74QGmxuND7pjQpOk+N5A0DmBouTyEnb2SsEpY8joXn2zhyfDsNjaha01H1QQHNf8AiOs4WIBJnX+F3AOFcQxL87H1KNGo0tzlznfhndsmSY39Qtl2r7HirjaDmvDGVXO/qGt8M5RmzAf3WafRbE4EtYAxzgGiGhgGg0t5BXss3CNrz/RWjtm0uq/szGAoClTGHpB7mMZAdkNzNzmMD8xKyvanEd29tCIzOa9wkEw1rSAfWJ2sV9ErUDkl5qGIBzkUm6XktF/JYTj9On/U3a0Q1t+6e4NsfCHtpu89W9VnaWLeR3+/+y/mnUFRn8Ix1SpNXORybtG8b+S3eCohjPwzmbZwtDgSD+U7HzKBwOGpuc0sZSLxBIFUh0GfyOgx97LQUzliAYIMWzR/aTm8/Yos/PAWN8WA06wqty5Jc2S0EEBw3HRMOGju3hskseJY0/EwizmzuNLdUTgix4zgXGurT9eS9x9GGNNgWvJED8rhr/IVOfwPjLwWcVgmRrb10g+aEptF7ecc+ajxSrcXiQN/zNjTz09FbhHS2Drb1CsaSW2RX1WNSxUD1xCDeUbiyl716LF0edfB7nXjqiqc5CvqFOoW2W1qiGzqt71Gm66miAiVUXK8MsqXUSgsIqqlBOCKq0iFQKaJMB9jxzULVdCZ1GiEBiKdlmRLdFFGuZTKnUSim26Y0nWRNHJDLD1Uc2qkrKsK3+qSpQTJtDujWG6DrVQ4F7jYHwjcnnHsgxiJHyVGOxmVpdEwPCNp+ylQx80huOdCXtLxQU23INRwvrDBsBzOix3CuIZXuqESREdJsPqreOvc583JJJE/M+6Vvu1zdLZjES4i5k+SvxxJKiZZXZu+BY3JDnEHKYDiYaDAIEfqMj3PJbDhlR+JrPaZ7th8hIOxm8QV8gZi5NKdA5pJH6iQZjc7+q+vdnMW1tEutNQF5j9Oon5WVHU4a5LWDLfA8qV2AkCQTYcgBv5eFfPe0eLc/E5JIDfiIAsRHPyj1WhxOJNQuuA4kNI1IADc0j1I5QFmeIyXkz8Rlxj9M/fUuVWEGpFpzVCUvL6svl5J/wCI368rpxRb3fiJDSPy0rOJ5Z9dDrrdSxLBSptYynJygv8AMiYkanc+araySLOEuPhAJGpvoY99E+2+hTXyFcA7XCi6p/UEmHTTNzEyMo3MXM6a+Z19DtzTqsP9O2rXcAfgY4NHm82+crKdm+HMOMp94M2U2Ggk9NwI+S+qNZSawsohgAGXKwANbNybb7psccW96EZJte1nw7jDuJ1q/euqGkWklrWmGskaQfiMSL6wt1w3tFiaNMDE0S8Qc1SneYI8WQSRa9lo8bhWl8gC8ECNQBH7lWYBrMpJa0SSTbQ5fF8wmz93tExSXJ82492+oOPhD3ib/wBroMbWWbwmKrudn73M136hmEcvF8J6T/C0P/yBgqLngUWN+KX5YEjfzNiEt4Xw6GuZ4hJALbOAJ0IPK3NIUYY09vf5LVym1u6/A6w2FaGioWFp5McWGATJy3BgAH1WhpYjwDxa6ZuYtqOevmFmWMdkAabMGUwfj1knpJMck64Qc9Fsi4DmQdLfURCqZb7LUK6HAmA2RMZyQQIB8Mc9ZP2EPxPFzTJBGZjmkeYm3sAF2IdkEOIgtmdxdxcZ5QGpDhsXNASbu1I2M/W/zSNjfI3ci3HYunUAp6SxtWmdgNwHdHDTl0RnBsQcsO203O03WToVO8cSPhBAy8gQBodrfNaLAMyxfct/gnzAVmOPaxbnaHWIaCT7oCrTVlPiLYAI+/RSFZjtHQeR/lauLUw6fBk5dJO7SsBcxCVWJu7DE6X8r/RC1cI86McfQq0skfkpvHJcUJ3NVuFoot2Bfux3sV7TpxqCPMQpc01wwXBrsKp4eysOHC9bWsqu+lVpSYqTK8VhEvdhk4L5CGcAixz45OTI98ENXqBQrzsg3tO6rRafRZsuaQrw+yWCtBRHfKZLkHeFF64OQzHItjVDOuz0PuqeIO8IO2qk8XCjjwNCNrb/AHqjxdjcfZjuJCLz5zv0SZsSTqb22t+1044m2S7pz6JG6rle4xINjPzVtHM8pCW2N8x6X5+i2vBuPFlFrGmc2aAbxlb8IGwsPdYelUaCWt3Op87KdXElrMrZFiJ3uTI6an2S5wU1TChNxdo3uB4w2lQL6jodVMki7yAPHAGhJAC94IHYs5yMtNpAaOpuZJ3Ai3VYt9fP3bCYPdgg7SZMTtBC+oYZzMPhsPTaJeWh8dXSQ5/sqeaCiuO2WsM9zrwgfHVCXFrBIGpI3OypocNqOIgwSJhog6m7j/pXUHCC6bfVxN5PPQRtCJxNY0w2m346sud/awDSNVV6XBauwHENFMmCTqXOERBtlk6aXVGD7TPY0gTBkkj4YFQEkHUuc7KCeTNgl1WpmJp3yta5xDYuXEb3uBaT+oKVDGUshL8pmWNyg+DKWkC212p2O4islSHtPtc4VKTy05GOqT1Y4EfXL7BD4ztd34cKctzd4J0El1I/Qk+6qNMOpuaRD2B0gRqRoDvYi3QpLhMF+JTbuczjG9mtNvUhMjkbTFvGk0H/ANI4fC4OdqRqSBckbzJ+aO4OxryTmAcHtc8RlhhkuvptKvpcNyjMNRBB5g6AegXmIp5atZg07sPfYakFrWDzlxPkOSrXfZYVIqw2Oy1mjVtZ1QCdNAGe/wC8LScPptZkAs01MwvNoLT98ysFxnECnkk3pFrus6AeZJDvVaTh3GQ+gHyARna24ufFAPKXZTfqOa6eJyVohZVF0Wdt8VkpuLbFjX0werz3YP19li+GcXLfATIIaJ/uDI+bifbpKG7Y8bNZgi2ZznOG4Je7KDHJoaPVZ7D1iRro4Hy/9SrmLTpQplWeoe/g2mDMPdeBf0JBA09D6LTYbE+CbGIkT+ZpE/v81kaFfvGB4+KfGNiWi7vUfunWCrgtdECQ4EHSZt8voUM8fkdjyBeIxVwRpPrcmD+yqOJMkAGRAEbzoI5oBtcFzmutYa7W/mUw4PiWCo9zo8EPb6NkfNVZR8lpTNLhabqLLEB2rnGLHcN5RpO6Fqcae/MA91koxVdzmy50ZvcDooYJ7Y00tEqhtbbbLlqhnS4i8G8+hP7oocWfGs+cH5JcSDYExytZRNOLiDCdDgVMZDibT8TWn/8AMexCi6rRNxmb6yEmrPNyLIGvjSDcqzGc10yrPDil90UarLbwEO8tfZVtCyVTi+UiHadJ15phS7SSPEL+6dHPJfcv4KU/p8G7g6/cOOJBUHCWrNOxhBTnh+JkQnrHtM+2D1qBlFYfDndGwCracLnImrIUsMpubCKY6yHxJSpTomiACGx9OBPXn8/RXU6l1TxIy0xsCfv5pmF8h43yY7iQkwOced+v3ZJ6+HJBA2MD1JkrSGk0Bz6g+Ee5dYAdfvZIeIPDWkNs53hnoDePfXorlhNfIpqCDA5XOum/yUTV22j5/ZXrW5SQb/QzpHRQqAbeS4AJ78NLTE5ZAPMX19z7rcniDalKh3hJimwPIjM94k5Bawk67fJYCk3MI3CK4ZWc4hk673m1z8h8ggyQUg4Spn0Ph2P77KGtDGteSGC0NEn10dJnUH0nxjiWWBT8VR0tdU/SIBIb1Jy35LO8BxgNOoGzLqgEA2yBphp/S2bnmVXjeJEw0SPC4+HUm5gHa0fcKm8XuLaye0LZUazOASZa8dTE+FvvCC/q3taWujI5g+Frc4BuXg2m4bqbwRZDEuaA87AQNTlAjX36XVeL4gO8BkAaEXJIFyOmqasYuWQf4riMGk7MCHeJsTBkFxdOtpaI1umnDaodUpubBeB4o0Gdrrz+klgnlHkvnf8AXOJE+QtoIiwFt037P8TdSbVAdLi1zWibDVxJ9YiOa6WGlwQsts+gYnjdPvjSb8DYEbyYBJ3s5zddZ6JLV7QAPdVcW5cxeTqHObLWU22uGmCSeSxFPihDnP5zA5kiAZ2iSfVBYzFF1pMAQJ2FpHyHspWnRDzMO4lXeXVHPOZz6hvtrmEban6otmO7vDwCSHNkReHtLrxsBMpLTOYAONhb52+qJNTwZIubh2pBsT6Gw907aKUhfmMa+fVX4L4i06H7lUhsT6H790cyhIB8tNY1/lMAHfATAcLbD1J2TNriA775Rf1SzAOMAiwJzcrztOm/siH1YLr6gGPOP9JWRcFnGyVatfNfYHyI/YqjC4r8WJ1yt89lV3t42iPnKX4h5a/MNQZ9QZCrKN8D5Srk+hYZrahsbNtPONV4XtFmQJ/NF4We7OcSznKDEkk9NyE3wdUZvOw8lmZcbg2aeKamkHstv10181dTZaR++qvoMZ97lU1PCZGh5JcZWHONA2IcL2vGouPVJ8fl9U44kwEZgbjUaBIsTMSY8525TurWNFab8A7GzEWm3NMBQds0Ec5AVODywNY1tZGCp+kmExsXwgCphro7B04XLlevgxPIbnRFOovFyhhBtMyqsQuXKrl7F2DsdBVWJBIuvFyfiDwvkTY6ln8MkCZd8p9bLLY2nmcSbAT5bXXLlaQ5izN4mzoCLdBA18gp5LA6flPyh38rlyIWV0qkXAOoJ3GqvZDXZ+bXR0JBDfY/RcuXHIngcSadg6Je0uA/M3l99OSZ44eN0QRDCDoYLR9+hXLkDXNhRfghjsTnaxs/CHMdznY+RH0Squ0jf73XLlK4OfJ1OYc70Hpr9+agKkH9OmlwOdvb5LlykFlRIJA0sFF4+a9XKSCykz1U2NgH366gZT9V6uXEkaVMZtYv5+6b93lognmPULly4mJXSxPhyzvN+XJHCrmJItcW+/VcuUSDg+Qaq68/cqrEiSvFyq9MtPoo4Li+5rtJ+EmD62lfRuEcONUw0icsyZXLkGpgm4sLTzcVJLwaKhwZwgEtPo//AKqxvAHAzmbufzW5R4Vy5IWmhY16mdA1bgVST4mwZmz/APql1TsnUv4mX/8As+mVcuT1hiIeaQM3svWaTD2RYiz/APrZFUuytQj4mf8Al9C2y5cj9KIDzSP/2Q=="/>
          <p:cNvSpPr>
            <a:spLocks noChangeAspect="1" noChangeArrowheads="1"/>
          </p:cNvSpPr>
          <p:nvPr/>
        </p:nvSpPr>
        <p:spPr bwMode="auto">
          <a:xfrm>
            <a:off x="155575" y="-571500"/>
            <a:ext cx="2857500" cy="12001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3264" name="Picture 16" descr="http://hd.wallpaperswide.com/thumbs/lion_5-t2.jpg"/>
          <p:cNvPicPr>
            <a:picLocks noChangeAspect="1" noChangeArrowheads="1"/>
          </p:cNvPicPr>
          <p:nvPr/>
        </p:nvPicPr>
        <p:blipFill>
          <a:blip r:embed="rId2" cstate="print"/>
          <a:srcRect/>
          <a:stretch>
            <a:fillRect/>
          </a:stretch>
        </p:blipFill>
        <p:spPr bwMode="auto">
          <a:xfrm>
            <a:off x="6248413" y="171458"/>
            <a:ext cx="2618509" cy="1403342"/>
          </a:xfrm>
          <a:prstGeom prst="rect">
            <a:avLst/>
          </a:prstGeom>
          <a:noFill/>
        </p:spPr>
      </p:pic>
      <p:sp>
        <p:nvSpPr>
          <p:cNvPr id="11" name="TextBox 10"/>
          <p:cNvSpPr txBox="1"/>
          <p:nvPr/>
        </p:nvSpPr>
        <p:spPr>
          <a:xfrm>
            <a:off x="1676400" y="4343402"/>
            <a:ext cx="4953000" cy="584776"/>
          </a:xfrm>
          <a:prstGeom prst="rect">
            <a:avLst/>
          </a:prstGeom>
          <a:noFill/>
          <a:ln>
            <a:solidFill>
              <a:schemeClr val="tx2">
                <a:lumMod val="75000"/>
              </a:schemeClr>
            </a:solidFill>
          </a:ln>
        </p:spPr>
        <p:txBody>
          <a:bodyPr wrap="square" rtlCol="0">
            <a:spAutoFit/>
          </a:bodyPr>
          <a:lstStyle/>
          <a:p>
            <a:r>
              <a:rPr lang="en-US" sz="3200" dirty="0" smtClean="0"/>
              <a:t>Greatest Need – To Be First</a:t>
            </a:r>
            <a:endParaRPr lang="en-US" sz="3200" dirty="0"/>
          </a:p>
        </p:txBody>
      </p:sp>
    </p:spTree>
    <p:extLst>
      <p:ext uri="{BB962C8B-B14F-4D97-AF65-F5344CB8AC3E}">
        <p14:creationId xmlns:p14="http://schemas.microsoft.com/office/powerpoint/2010/main" val="2788390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anim calcmode="lin" valueType="num">
                                      <p:cBhvr additive="base">
                                        <p:cTn id="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1">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 calcmode="lin" valueType="num">
                                      <p:cBhvr additive="base">
                                        <p:cTn id="1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11">
                                            <p:bg/>
                                          </p:spTgt>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2" nodeType="clickEffect">
                                  <p:stCondLst>
                                    <p:cond delay="0"/>
                                  </p:stCondLst>
                                  <p:childTnLst>
                                    <p:set>
                                      <p:cBhvr>
                                        <p:cTn id="22" dur="1" fill="hold">
                                          <p:stCondLst>
                                            <p:cond delay="0"/>
                                          </p:stCondLst>
                                        </p:cTn>
                                        <p:tgtEl>
                                          <p:spTgt spid="11">
                                            <p:bg/>
                                          </p:spTgt>
                                        </p:tgtEl>
                                        <p:attrNameLst>
                                          <p:attrName>style.visibility</p:attrName>
                                        </p:attrNameLst>
                                      </p:cBhvr>
                                      <p:to>
                                        <p:strVal val="visible"/>
                                      </p:to>
                                    </p:set>
                                  </p:childTnLst>
                                </p:cTn>
                              </p:par>
                              <p:par>
                                <p:cTn id="23" presetID="1" presetClass="entr" presetSubtype="0" fill="hold" grpId="2" nodeType="with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3" nodeType="clickEffect">
                                  <p:stCondLst>
                                    <p:cond delay="0"/>
                                  </p:stCondLst>
                                  <p:childTnLst>
                                    <p:set>
                                      <p:cBhvr>
                                        <p:cTn id="28" dur="1" fill="hold">
                                          <p:stCondLst>
                                            <p:cond delay="0"/>
                                          </p:stCondLst>
                                        </p:cTn>
                                        <p:tgtEl>
                                          <p:spTgt spid="11">
                                            <p:bg/>
                                          </p:spTgt>
                                        </p:tgtEl>
                                        <p:attrNameLst>
                                          <p:attrName>style.visibility</p:attrName>
                                        </p:attrNameLst>
                                      </p:cBhvr>
                                      <p:to>
                                        <p:strVal val="visible"/>
                                      </p:to>
                                    </p:set>
                                  </p:childTnLst>
                                </p:cTn>
                              </p:par>
                              <p:par>
                                <p:cTn id="29" presetID="1" presetClass="entr" presetSubtype="0" fill="hold" grpId="3"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animBg="1"/>
      <p:bldP spid="11" grpId="1" build="allAtOnce" animBg="1"/>
      <p:bldP spid="11" grpId="2" build="allAtOnce" animBg="1"/>
      <p:bldP spid="11" grpId="3"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35467" y="-13467"/>
            <a:ext cx="9601200" cy="5156967"/>
          </a:xfrm>
          <a:prstGeom prst="rect">
            <a:avLst/>
          </a:prstGeom>
        </p:spPr>
      </p:pic>
      <p:sp>
        <p:nvSpPr>
          <p:cNvPr id="2" name="Rectangle 1"/>
          <p:cNvSpPr/>
          <p:nvPr/>
        </p:nvSpPr>
        <p:spPr>
          <a:xfrm>
            <a:off x="457200" y="440267"/>
            <a:ext cx="8382000" cy="4031873"/>
          </a:xfrm>
          <a:prstGeom prst="rect">
            <a:avLst/>
          </a:prstGeom>
          <a:solidFill>
            <a:schemeClr val="bg1"/>
          </a:solidFill>
        </p:spPr>
        <p:txBody>
          <a:bodyPr wrap="square">
            <a:spAutoFit/>
          </a:bodyPr>
          <a:lstStyle/>
          <a:p>
            <a:r>
              <a:rPr lang="en-US" sz="2800" b="1" dirty="0" smtClean="0"/>
              <a:t>Drivers / Power Achievers / Red </a:t>
            </a:r>
            <a:r>
              <a:rPr lang="en-US" sz="2800" b="1" dirty="0"/>
              <a:t>Personalities</a:t>
            </a:r>
            <a:r>
              <a:rPr lang="en-US" sz="2800" dirty="0" smtClean="0"/>
              <a:t>:</a:t>
            </a:r>
          </a:p>
          <a:p>
            <a:endParaRPr lang="en-US" sz="2800" dirty="0"/>
          </a:p>
          <a:p>
            <a:pPr marL="285750" indent="-285750">
              <a:buFont typeface="Arial"/>
              <a:buChar char="•"/>
            </a:pPr>
            <a:r>
              <a:rPr lang="en-US" sz="2000" dirty="0" smtClean="0"/>
              <a:t>Want </a:t>
            </a:r>
            <a:r>
              <a:rPr lang="en-US" sz="2000" dirty="0"/>
              <a:t>to be in </a:t>
            </a:r>
            <a:r>
              <a:rPr lang="en-US" sz="2000" dirty="0" smtClean="0"/>
              <a:t>charge</a:t>
            </a:r>
            <a:endParaRPr lang="en-US" sz="2000" dirty="0"/>
          </a:p>
          <a:p>
            <a:pPr marL="285750" indent="-285750">
              <a:buFont typeface="Arial"/>
              <a:buChar char="•"/>
            </a:pPr>
            <a:r>
              <a:rPr lang="en-US" sz="2000" dirty="0"/>
              <a:t>They’re the bosses and the captains of </a:t>
            </a:r>
            <a:r>
              <a:rPr lang="en-US" sz="2000" dirty="0" smtClean="0"/>
              <a:t>industry</a:t>
            </a:r>
            <a:endParaRPr lang="en-US" sz="2000" dirty="0"/>
          </a:p>
          <a:p>
            <a:pPr marL="342900" indent="-342900">
              <a:buFont typeface="Arial"/>
              <a:buChar char="•"/>
            </a:pPr>
            <a:r>
              <a:rPr lang="en-US" sz="2000" dirty="0"/>
              <a:t>They don’t like telling others what to do, they </a:t>
            </a:r>
            <a:r>
              <a:rPr lang="en-US" sz="2000" b="1" dirty="0"/>
              <a:t>love</a:t>
            </a:r>
            <a:r>
              <a:rPr lang="en-US" sz="2000" dirty="0"/>
              <a:t> telling others what to </a:t>
            </a:r>
            <a:r>
              <a:rPr lang="en-US" sz="2000" dirty="0" smtClean="0"/>
              <a:t>do</a:t>
            </a:r>
            <a:endParaRPr lang="en-US" sz="2000" dirty="0"/>
          </a:p>
          <a:p>
            <a:pPr marL="342900" indent="-342900">
              <a:buFont typeface="Arial"/>
              <a:buChar char="•"/>
            </a:pPr>
            <a:r>
              <a:rPr lang="en-US" sz="2000" dirty="0"/>
              <a:t>Usually </a:t>
            </a:r>
            <a:r>
              <a:rPr lang="en-US" sz="2000" dirty="0" smtClean="0"/>
              <a:t>great </a:t>
            </a:r>
            <a:r>
              <a:rPr lang="en-US" sz="2000" dirty="0"/>
              <a:t>o</a:t>
            </a:r>
            <a:r>
              <a:rPr lang="en-US" sz="2000" dirty="0" smtClean="0"/>
              <a:t>rganizers</a:t>
            </a:r>
            <a:r>
              <a:rPr lang="en-US" sz="2000" dirty="0"/>
              <a:t>, tend to think systemically, big-picture </a:t>
            </a:r>
            <a:r>
              <a:rPr lang="en-US" sz="2000" dirty="0" smtClean="0"/>
              <a:t>oriented</a:t>
            </a:r>
            <a:endParaRPr lang="en-US" sz="2000" dirty="0"/>
          </a:p>
          <a:p>
            <a:pPr marL="342900" indent="-342900">
              <a:buFont typeface="Arial"/>
              <a:buChar char="•"/>
            </a:pPr>
            <a:r>
              <a:rPr lang="en-US" sz="2000" dirty="0"/>
              <a:t>They don’t listen because they know everything </a:t>
            </a:r>
            <a:r>
              <a:rPr lang="en-US" sz="2000" dirty="0" smtClean="0"/>
              <a:t>already</a:t>
            </a:r>
            <a:endParaRPr lang="en-US" sz="2000" dirty="0"/>
          </a:p>
          <a:p>
            <a:pPr marL="342900" indent="-342900">
              <a:buFont typeface="Arial"/>
              <a:buChar char="•"/>
            </a:pPr>
            <a:r>
              <a:rPr lang="en-US" sz="2000" dirty="0"/>
              <a:t>Can get overly aggressive when under stress </a:t>
            </a:r>
          </a:p>
          <a:p>
            <a:pPr marL="342900" indent="-342900">
              <a:buFont typeface="Arial"/>
              <a:buChar char="•"/>
            </a:pPr>
            <a:r>
              <a:rPr lang="en-US" sz="2000" dirty="0"/>
              <a:t>Are bottom-</a:t>
            </a:r>
            <a:r>
              <a:rPr lang="en-US" sz="2000" dirty="0" smtClean="0"/>
              <a:t>line </a:t>
            </a:r>
            <a:r>
              <a:rPr lang="en-US" sz="2000" dirty="0"/>
              <a:t>people who are results-oriented. </a:t>
            </a:r>
          </a:p>
          <a:p>
            <a:pPr marL="342900" indent="-342900">
              <a:buFont typeface="Arial"/>
              <a:buChar char="•"/>
            </a:pPr>
            <a:r>
              <a:rPr lang="en-US" sz="2000" dirty="0"/>
              <a:t>E</a:t>
            </a:r>
            <a:r>
              <a:rPr lang="en-US" sz="2000" dirty="0" smtClean="0"/>
              <a:t>arn </a:t>
            </a:r>
            <a:r>
              <a:rPr lang="en-US" sz="2000" dirty="0"/>
              <a:t>the most money in network </a:t>
            </a:r>
            <a:r>
              <a:rPr lang="en-US" sz="2000" dirty="0" smtClean="0"/>
              <a:t>marketing. </a:t>
            </a:r>
            <a:r>
              <a:rPr lang="en-US" sz="2000" dirty="0"/>
              <a:t>T</a:t>
            </a:r>
            <a:r>
              <a:rPr lang="en-US" sz="2000" dirty="0" smtClean="0"/>
              <a:t>hey </a:t>
            </a:r>
            <a:r>
              <a:rPr lang="en-US" sz="2000" dirty="0"/>
              <a:t>organize their teams and </a:t>
            </a:r>
            <a:r>
              <a:rPr lang="en-US" sz="2000" dirty="0" smtClean="0"/>
              <a:t> </a:t>
            </a:r>
            <a:r>
              <a:rPr lang="en-US" sz="2000" dirty="0"/>
              <a:t>results. They use money to measure their success. </a:t>
            </a:r>
            <a:r>
              <a:rPr lang="en-US" sz="2000" dirty="0" smtClean="0"/>
              <a:t>                   </a:t>
            </a:r>
            <a:r>
              <a:rPr lang="en-US" sz="2000" dirty="0" err="1" smtClean="0"/>
              <a:t>lisa</a:t>
            </a:r>
            <a:endParaRPr lang="en-US" sz="2000" dirty="0"/>
          </a:p>
          <a:p>
            <a:r>
              <a:rPr lang="en-US" sz="2000" dirty="0"/>
              <a:t> </a:t>
            </a:r>
          </a:p>
        </p:txBody>
      </p:sp>
    </p:spTree>
    <p:extLst>
      <p:ext uri="{BB962C8B-B14F-4D97-AF65-F5344CB8AC3E}">
        <p14:creationId xmlns:p14="http://schemas.microsoft.com/office/powerpoint/2010/main" val="26993691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485467" y="2269067"/>
            <a:ext cx="2794000" cy="2874433"/>
          </a:xfrm>
          <a:prstGeom prst="rect">
            <a:avLst/>
          </a:prstGeom>
        </p:spPr>
      </p:pic>
      <p:sp>
        <p:nvSpPr>
          <p:cNvPr id="2" name="Title 1"/>
          <p:cNvSpPr>
            <a:spLocks noGrp="1"/>
          </p:cNvSpPr>
          <p:nvPr>
            <p:ph type="title" idx="4294967295"/>
          </p:nvPr>
        </p:nvSpPr>
        <p:spPr>
          <a:xfrm>
            <a:off x="406400" y="196850"/>
            <a:ext cx="6553200" cy="479425"/>
          </a:xfrm>
          <a:ln>
            <a:solidFill>
              <a:srgbClr val="FF0000"/>
            </a:solidFill>
          </a:ln>
        </p:spPr>
        <p:txBody>
          <a:bodyPr>
            <a:noAutofit/>
          </a:bodyPr>
          <a:lstStyle/>
          <a:p>
            <a:r>
              <a:rPr lang="en-US" sz="3200" dirty="0" smtClean="0"/>
              <a:t>Driver –Power Achiever -- Red</a:t>
            </a:r>
            <a:endParaRPr lang="en-US" sz="3200" dirty="0"/>
          </a:p>
        </p:txBody>
      </p:sp>
      <p:sp>
        <p:nvSpPr>
          <p:cNvPr id="3" name="Content Placeholder 2"/>
          <p:cNvSpPr>
            <a:spLocks noGrp="1"/>
          </p:cNvSpPr>
          <p:nvPr>
            <p:ph idx="4294967295"/>
          </p:nvPr>
        </p:nvSpPr>
        <p:spPr>
          <a:xfrm>
            <a:off x="254001" y="800100"/>
            <a:ext cx="6908800" cy="4343400"/>
          </a:xfrm>
        </p:spPr>
        <p:txBody>
          <a:bodyPr>
            <a:normAutofit fontScale="85000" lnSpcReduction="20000"/>
          </a:bodyPr>
          <a:lstStyle/>
          <a:p>
            <a:pPr>
              <a:buNone/>
            </a:pPr>
            <a:r>
              <a:rPr lang="en-US" sz="2400" b="1" i="1" dirty="0" smtClean="0"/>
              <a:t>Get out of my way!</a:t>
            </a:r>
            <a:endParaRPr lang="en-US" sz="2400" dirty="0" smtClean="0"/>
          </a:p>
          <a:p>
            <a:pPr>
              <a:buNone/>
            </a:pPr>
            <a:r>
              <a:rPr lang="en-US" sz="2400" b="1" dirty="0" smtClean="0"/>
              <a:t>Occupations</a:t>
            </a:r>
            <a:r>
              <a:rPr lang="en-US" sz="2400" dirty="0" smtClean="0"/>
              <a:t>: bosses, managers, attorneys, airline pilots, CEO’s,</a:t>
            </a:r>
            <a:r>
              <a:rPr lang="en-US" sz="2400" dirty="0"/>
              <a:t> </a:t>
            </a:r>
            <a:r>
              <a:rPr lang="en-US" sz="2400" dirty="0" smtClean="0"/>
              <a:t>politicians, Bull in a China Shop…Their way or the highway…</a:t>
            </a:r>
          </a:p>
          <a:p>
            <a:pPr>
              <a:buNone/>
            </a:pPr>
            <a:r>
              <a:rPr lang="en-US" sz="2400" dirty="0" smtClean="0"/>
              <a:t>	Make a decision quickly and confidently </a:t>
            </a:r>
          </a:p>
          <a:p>
            <a:pPr>
              <a:buNone/>
            </a:pPr>
            <a:r>
              <a:rPr lang="en-US" sz="2400" dirty="0" smtClean="0"/>
              <a:t>	“Always </a:t>
            </a:r>
            <a:r>
              <a:rPr lang="en-US" sz="2400" dirty="0" err="1" smtClean="0"/>
              <a:t>right”..</a:t>
            </a:r>
            <a:r>
              <a:rPr lang="en-US" sz="2400" dirty="0" err="1" smtClean="0"/>
              <a:t>Not</a:t>
            </a:r>
            <a:r>
              <a:rPr lang="en-US" sz="2400" dirty="0" smtClean="0"/>
              <a:t> very compassionate.. In command.. Competitive, great organizers, want </a:t>
            </a:r>
            <a:r>
              <a:rPr lang="en-US" sz="2400" dirty="0" smtClean="0"/>
              <a:t>results</a:t>
            </a:r>
            <a:endParaRPr lang="en-US" sz="2400" dirty="0" smtClean="0"/>
          </a:p>
          <a:p>
            <a:pPr>
              <a:buNone/>
            </a:pPr>
            <a:r>
              <a:rPr lang="en-US" sz="2400" b="1" dirty="0" smtClean="0"/>
              <a:t>Voice</a:t>
            </a:r>
            <a:r>
              <a:rPr lang="en-US" sz="2400" dirty="0" smtClean="0"/>
              <a:t> -- Forceful with volume</a:t>
            </a:r>
          </a:p>
          <a:p>
            <a:pPr>
              <a:buNone/>
            </a:pPr>
            <a:r>
              <a:rPr lang="en-US" sz="2400" b="1" dirty="0" smtClean="0"/>
              <a:t>Dress</a:t>
            </a:r>
            <a:r>
              <a:rPr lang="en-US" sz="2400" dirty="0" smtClean="0"/>
              <a:t>:  Dress for success</a:t>
            </a:r>
          </a:p>
          <a:p>
            <a:pPr>
              <a:buNone/>
            </a:pPr>
            <a:r>
              <a:rPr lang="en-US" sz="2400" b="1" dirty="0" smtClean="0"/>
              <a:t>Strengths</a:t>
            </a:r>
            <a:r>
              <a:rPr lang="en-US" sz="2400" dirty="0" smtClean="0"/>
              <a:t>: focused …goal-oriented …intense</a:t>
            </a:r>
          </a:p>
          <a:p>
            <a:pPr>
              <a:buNone/>
            </a:pPr>
            <a:r>
              <a:rPr lang="en-US" sz="2400" b="1" dirty="0" smtClean="0"/>
              <a:t>Weaknesses --</a:t>
            </a:r>
            <a:r>
              <a:rPr lang="en-US" sz="2400" dirty="0" smtClean="0"/>
              <a:t> Ego, Short temper, impatient,				 dominating, </a:t>
            </a:r>
            <a:r>
              <a:rPr lang="en-US" sz="2400" dirty="0" smtClean="0"/>
              <a:t>un-teachable</a:t>
            </a:r>
            <a:r>
              <a:rPr lang="en-US" sz="2400" dirty="0" smtClean="0"/>
              <a:t>.</a:t>
            </a:r>
          </a:p>
          <a:p>
            <a:pPr>
              <a:buNone/>
            </a:pPr>
            <a:r>
              <a:rPr lang="en-US" sz="2400" b="1" dirty="0" smtClean="0"/>
              <a:t>Key Words</a:t>
            </a:r>
            <a:r>
              <a:rPr lang="en-US" sz="2400" dirty="0" smtClean="0"/>
              <a:t>:  Money, power, control, to the point,	</a:t>
            </a:r>
            <a:r>
              <a:rPr lang="en-US" sz="2000" dirty="0" smtClean="0"/>
              <a:t> 		</a:t>
            </a:r>
            <a:r>
              <a:rPr lang="en-US" sz="2400" dirty="0" smtClean="0"/>
              <a:t>achievement</a:t>
            </a:r>
            <a:r>
              <a:rPr lang="en-US" sz="2400" dirty="0"/>
              <a:t>-accomplishment </a:t>
            </a:r>
            <a:endParaRPr lang="en-US" sz="2400" dirty="0" smtClean="0"/>
          </a:p>
          <a:p>
            <a:pPr>
              <a:buNone/>
            </a:pPr>
            <a:r>
              <a:rPr lang="en-US" sz="2400" b="1" dirty="0" smtClean="0"/>
              <a:t>Dislikes: </a:t>
            </a:r>
            <a:r>
              <a:rPr lang="en-US" sz="2400" dirty="0" smtClean="0"/>
              <a:t>Indecision, chit-chat, losing control.          </a:t>
            </a:r>
            <a:r>
              <a:rPr lang="en-US" sz="2400" dirty="0" err="1" smtClean="0"/>
              <a:t>lisa</a:t>
            </a:r>
            <a:r>
              <a:rPr lang="en-US" sz="2400" dirty="0" smtClean="0"/>
              <a:t> </a:t>
            </a:r>
            <a:endParaRPr lang="en-US" sz="2400" dirty="0"/>
          </a:p>
        </p:txBody>
      </p:sp>
      <p:sp>
        <p:nvSpPr>
          <p:cNvPr id="4" name="Rectangle 3"/>
          <p:cNvSpPr/>
          <p:nvPr/>
        </p:nvSpPr>
        <p:spPr>
          <a:xfrm>
            <a:off x="7162801" y="391583"/>
            <a:ext cx="1794933" cy="1631216"/>
          </a:xfrm>
          <a:prstGeom prst="rect">
            <a:avLst/>
          </a:prstGeom>
          <a:ln>
            <a:solidFill>
              <a:srgbClr val="FF0000"/>
            </a:solidFill>
          </a:ln>
        </p:spPr>
        <p:txBody>
          <a:bodyPr wrap="square">
            <a:spAutoFit/>
          </a:bodyPr>
          <a:lstStyle/>
          <a:p>
            <a:pPr algn="ctr">
              <a:buNone/>
            </a:pPr>
            <a:r>
              <a:rPr lang="en-US" sz="2000" b="1" dirty="0" smtClean="0"/>
              <a:t>BASIC  MOTIVATION</a:t>
            </a:r>
            <a:r>
              <a:rPr lang="en-US" sz="2000" dirty="0" smtClean="0"/>
              <a:t>                             </a:t>
            </a:r>
          </a:p>
          <a:p>
            <a:pPr algn="ctr"/>
            <a:r>
              <a:rPr lang="en-US" sz="2000" dirty="0" smtClean="0"/>
              <a:t> Challenges                                   </a:t>
            </a:r>
          </a:p>
          <a:p>
            <a:pPr algn="ctr"/>
            <a:r>
              <a:rPr lang="en-US" sz="2000" dirty="0" smtClean="0"/>
              <a:t> Choices                                                           </a:t>
            </a:r>
          </a:p>
          <a:p>
            <a:pPr algn="ctr"/>
            <a:r>
              <a:rPr lang="en-US" sz="2000" dirty="0"/>
              <a:t> </a:t>
            </a:r>
            <a:r>
              <a:rPr lang="en-US" sz="2000" dirty="0" smtClean="0"/>
              <a:t>Control </a:t>
            </a:r>
            <a:endParaRPr lang="en-US" sz="2000" dirty="0"/>
          </a:p>
        </p:txBody>
      </p:sp>
    </p:spTree>
    <p:extLst>
      <p:ext uri="{BB962C8B-B14F-4D97-AF65-F5344CB8AC3E}">
        <p14:creationId xmlns:p14="http://schemas.microsoft.com/office/powerpoint/2010/main" val="3638902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0134" y="204258"/>
            <a:ext cx="5588000" cy="593725"/>
          </a:xfrm>
          <a:ln>
            <a:solidFill>
              <a:schemeClr val="tx2">
                <a:lumMod val="60000"/>
                <a:lumOff val="40000"/>
              </a:schemeClr>
            </a:solidFill>
          </a:ln>
        </p:spPr>
        <p:txBody>
          <a:bodyPr>
            <a:normAutofit fontScale="90000"/>
          </a:bodyPr>
          <a:lstStyle/>
          <a:p>
            <a:r>
              <a:rPr lang="en-US" sz="3600" dirty="0" err="1" smtClean="0"/>
              <a:t>Expressives</a:t>
            </a:r>
            <a:r>
              <a:rPr lang="en-US" sz="3600" dirty="0" smtClean="0"/>
              <a:t> – Influence --  </a:t>
            </a:r>
            <a:endParaRPr lang="en-US" sz="3600" dirty="0"/>
          </a:p>
        </p:txBody>
      </p:sp>
      <p:sp>
        <p:nvSpPr>
          <p:cNvPr id="4" name="Rectangle 3"/>
          <p:cNvSpPr/>
          <p:nvPr/>
        </p:nvSpPr>
        <p:spPr>
          <a:xfrm>
            <a:off x="380999" y="1333500"/>
            <a:ext cx="8271934" cy="2277547"/>
          </a:xfrm>
          <a:prstGeom prst="rect">
            <a:avLst/>
          </a:prstGeom>
        </p:spPr>
        <p:txBody>
          <a:bodyPr wrap="square">
            <a:spAutoFit/>
          </a:bodyPr>
          <a:lstStyle/>
          <a:p>
            <a:r>
              <a:rPr lang="en-US" sz="2400" b="1" dirty="0" smtClean="0"/>
              <a:t> </a:t>
            </a:r>
            <a:r>
              <a:rPr lang="en-US" sz="2400" dirty="0" smtClean="0"/>
              <a:t> </a:t>
            </a:r>
          </a:p>
          <a:p>
            <a:endParaRPr lang="en-US" sz="1000" dirty="0" smtClean="0"/>
          </a:p>
          <a:p>
            <a:pPr>
              <a:buFont typeface="Arial" pitchFamily="34" charset="0"/>
              <a:buChar char="•"/>
            </a:pPr>
            <a:r>
              <a:rPr lang="en-US" sz="2400" dirty="0" smtClean="0"/>
              <a:t>  </a:t>
            </a:r>
            <a:r>
              <a:rPr lang="en-US" sz="2000" dirty="0" smtClean="0"/>
              <a:t>They’re the ones who everyone gravitates toward, the life of the party.  </a:t>
            </a:r>
          </a:p>
          <a:p>
            <a:pPr>
              <a:buFont typeface="Arial" pitchFamily="34" charset="0"/>
              <a:buChar char="•"/>
            </a:pPr>
            <a:r>
              <a:rPr lang="en-US" sz="2000" dirty="0" smtClean="0"/>
              <a:t>  They’re your players who fire up the team .</a:t>
            </a:r>
          </a:p>
          <a:p>
            <a:pPr>
              <a:buFont typeface="Arial" pitchFamily="34" charset="0"/>
              <a:buChar char="•"/>
            </a:pPr>
            <a:r>
              <a:rPr lang="en-US" sz="2000" dirty="0" smtClean="0"/>
              <a:t>  They are quick to welcome new people and make them feel at home. </a:t>
            </a:r>
          </a:p>
          <a:p>
            <a:pPr>
              <a:buFont typeface="Arial" pitchFamily="34" charset="0"/>
              <a:buChar char="•"/>
            </a:pPr>
            <a:r>
              <a:rPr lang="en-US" sz="2000" dirty="0" smtClean="0"/>
              <a:t>  </a:t>
            </a:r>
            <a:r>
              <a:rPr lang="en-US" sz="2000" dirty="0" err="1" smtClean="0"/>
              <a:t>Expressives</a:t>
            </a:r>
            <a:r>
              <a:rPr lang="en-US" sz="2000" dirty="0" smtClean="0"/>
              <a:t> </a:t>
            </a:r>
            <a:r>
              <a:rPr lang="en-US" sz="2000" dirty="0" smtClean="0"/>
              <a:t>just </a:t>
            </a:r>
            <a:r>
              <a:rPr lang="en-US" sz="2000" dirty="0" smtClean="0"/>
              <a:t>need to remember that life isn’t all play and no </a:t>
            </a:r>
            <a:r>
              <a:rPr lang="en-US" sz="2000" dirty="0" smtClean="0"/>
              <a:t>work </a:t>
            </a:r>
            <a:r>
              <a:rPr lang="en-US" sz="2000" dirty="0" smtClean="0"/>
              <a:t>…that </a:t>
            </a:r>
            <a:r>
              <a:rPr lang="en-US" sz="2000" dirty="0" smtClean="0"/>
              <a:t>	they’ve </a:t>
            </a:r>
            <a:r>
              <a:rPr lang="en-US" sz="2000" dirty="0" smtClean="0"/>
              <a:t>	got to get down to business at 	some point</a:t>
            </a:r>
            <a:r>
              <a:rPr lang="en-US" sz="2400" dirty="0" smtClean="0"/>
              <a:t>. 			</a:t>
            </a:r>
            <a:r>
              <a:rPr lang="en-US" sz="2400" dirty="0" err="1" smtClean="0"/>
              <a:t>angie</a:t>
            </a:r>
            <a:endParaRPr lang="en-US" sz="2400" dirty="0"/>
          </a:p>
        </p:txBody>
      </p:sp>
      <p:pic>
        <p:nvPicPr>
          <p:cNvPr id="48130" name="Picture 2" descr="https://lawaterkeeper.org/wp-content/uploads/2012/05/Otter.jpg"/>
          <p:cNvPicPr>
            <a:picLocks noChangeAspect="1" noChangeArrowheads="1"/>
          </p:cNvPicPr>
          <p:nvPr/>
        </p:nvPicPr>
        <p:blipFill>
          <a:blip r:embed="rId2" cstate="print"/>
          <a:srcRect/>
          <a:stretch>
            <a:fillRect/>
          </a:stretch>
        </p:blipFill>
        <p:spPr bwMode="auto">
          <a:xfrm>
            <a:off x="6172200" y="228599"/>
            <a:ext cx="2713972" cy="1667933"/>
          </a:xfrm>
          <a:prstGeom prst="rect">
            <a:avLst/>
          </a:prstGeom>
          <a:noFill/>
        </p:spPr>
      </p:pic>
      <p:sp>
        <p:nvSpPr>
          <p:cNvPr id="5" name="TextBox 4"/>
          <p:cNvSpPr txBox="1"/>
          <p:nvPr/>
        </p:nvSpPr>
        <p:spPr>
          <a:xfrm>
            <a:off x="1934633" y="4125371"/>
            <a:ext cx="5257800" cy="584776"/>
          </a:xfrm>
          <a:prstGeom prst="rect">
            <a:avLst/>
          </a:prstGeom>
          <a:noFill/>
          <a:ln>
            <a:solidFill>
              <a:schemeClr val="tx2">
                <a:lumMod val="60000"/>
                <a:lumOff val="40000"/>
              </a:schemeClr>
            </a:solidFill>
          </a:ln>
        </p:spPr>
        <p:txBody>
          <a:bodyPr wrap="square" rtlCol="0">
            <a:spAutoFit/>
          </a:bodyPr>
          <a:lstStyle/>
          <a:p>
            <a:r>
              <a:rPr lang="en-US" sz="3200" dirty="0" smtClean="0"/>
              <a:t>Greatest Need – To Be Liked</a:t>
            </a:r>
            <a:endParaRPr lang="en-US" sz="3200" dirty="0"/>
          </a:p>
        </p:txBody>
      </p:sp>
    </p:spTree>
    <p:extLst>
      <p:ext uri="{BB962C8B-B14F-4D97-AF65-F5344CB8AC3E}">
        <p14:creationId xmlns:p14="http://schemas.microsoft.com/office/powerpoint/2010/main" val="309641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P spid="5" grpId="1" build="allAtOnce"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85725"/>
            <a:ext cx="9296399" cy="5229225"/>
          </a:xfrm>
          <a:prstGeom prst="rect">
            <a:avLst/>
          </a:prstGeom>
        </p:spPr>
      </p:pic>
      <p:sp>
        <p:nvSpPr>
          <p:cNvPr id="2" name="Rectangle 1"/>
          <p:cNvSpPr/>
          <p:nvPr/>
        </p:nvSpPr>
        <p:spPr>
          <a:xfrm>
            <a:off x="372533" y="1025042"/>
            <a:ext cx="8432800" cy="3693319"/>
          </a:xfrm>
          <a:prstGeom prst="rect">
            <a:avLst/>
          </a:prstGeom>
        </p:spPr>
        <p:txBody>
          <a:bodyPr wrap="square">
            <a:spAutoFit/>
          </a:bodyPr>
          <a:lstStyle/>
          <a:p>
            <a:r>
              <a:rPr lang="en-US" dirty="0"/>
              <a:t> </a:t>
            </a:r>
          </a:p>
          <a:p>
            <a:pPr marL="342900" indent="-342900">
              <a:buFont typeface="Arial"/>
              <a:buChar char="•"/>
            </a:pPr>
            <a:r>
              <a:rPr lang="en-US" sz="2400" dirty="0"/>
              <a:t>Love to </a:t>
            </a:r>
            <a:r>
              <a:rPr lang="en-US" sz="2400" dirty="0" smtClean="0"/>
              <a:t>party</a:t>
            </a:r>
            <a:endParaRPr lang="en-US" sz="2400" dirty="0"/>
          </a:p>
          <a:p>
            <a:pPr marL="342900" indent="-342900">
              <a:buFont typeface="Arial"/>
              <a:buChar char="•"/>
            </a:pPr>
            <a:r>
              <a:rPr lang="en-US" sz="2400" dirty="0"/>
              <a:t>Love to have </a:t>
            </a:r>
            <a:r>
              <a:rPr lang="en-US" sz="2400" dirty="0" smtClean="0"/>
              <a:t>fun</a:t>
            </a:r>
            <a:endParaRPr lang="en-US" sz="2400" dirty="0"/>
          </a:p>
          <a:p>
            <a:pPr marL="342900" indent="-342900">
              <a:buFont typeface="Arial"/>
              <a:buChar char="•"/>
            </a:pPr>
            <a:r>
              <a:rPr lang="en-US" sz="2400" dirty="0"/>
              <a:t>Live in the now and enjoy </a:t>
            </a:r>
            <a:r>
              <a:rPr lang="en-US" sz="2400" dirty="0" smtClean="0"/>
              <a:t>life</a:t>
            </a:r>
            <a:endParaRPr lang="en-US" sz="2400" dirty="0"/>
          </a:p>
          <a:p>
            <a:pPr marL="342900" indent="-342900">
              <a:buFont typeface="Arial"/>
              <a:buChar char="•"/>
            </a:pPr>
            <a:r>
              <a:rPr lang="en-US" sz="2400" dirty="0"/>
              <a:t>Love trying new </a:t>
            </a:r>
            <a:r>
              <a:rPr lang="en-US" sz="2400" dirty="0" smtClean="0"/>
              <a:t>things</a:t>
            </a:r>
            <a:endParaRPr lang="en-US" sz="2400" dirty="0"/>
          </a:p>
          <a:p>
            <a:pPr marL="342900" indent="-342900">
              <a:buFont typeface="Arial"/>
              <a:buChar char="•"/>
            </a:pPr>
            <a:r>
              <a:rPr lang="en-US" sz="2400" dirty="0"/>
              <a:t>Love to </a:t>
            </a:r>
            <a:r>
              <a:rPr lang="en-US" sz="2400" dirty="0" smtClean="0"/>
              <a:t>travel</a:t>
            </a:r>
            <a:endParaRPr lang="en-US" sz="2400" dirty="0"/>
          </a:p>
          <a:p>
            <a:pPr marL="342900" indent="-342900">
              <a:buFont typeface="Arial"/>
              <a:buChar char="•"/>
            </a:pPr>
            <a:r>
              <a:rPr lang="en-US" sz="2400" dirty="0"/>
              <a:t>Love meeting new </a:t>
            </a:r>
            <a:r>
              <a:rPr lang="en-US" sz="2400" dirty="0" smtClean="0"/>
              <a:t>people</a:t>
            </a:r>
            <a:endParaRPr lang="en-US" sz="2400" dirty="0"/>
          </a:p>
          <a:p>
            <a:pPr marL="342900" indent="-342900">
              <a:buFont typeface="Arial"/>
              <a:buChar char="•"/>
            </a:pPr>
            <a:r>
              <a:rPr lang="en-US" sz="2400" dirty="0"/>
              <a:t>Always talking, think 200 miles an </a:t>
            </a:r>
            <a:r>
              <a:rPr lang="en-US" sz="2400" dirty="0" smtClean="0"/>
              <a:t>hour</a:t>
            </a:r>
            <a:endParaRPr lang="en-US" sz="2400" dirty="0"/>
          </a:p>
          <a:p>
            <a:pPr marL="342900" indent="-342900">
              <a:buFont typeface="Arial"/>
              <a:buChar char="•"/>
            </a:pPr>
            <a:r>
              <a:rPr lang="en-US" sz="2400" dirty="0"/>
              <a:t>Born </a:t>
            </a:r>
            <a:r>
              <a:rPr lang="en-US" sz="2400" dirty="0" smtClean="0"/>
              <a:t>Promoters</a:t>
            </a:r>
            <a:endParaRPr lang="en-US" sz="2400" dirty="0"/>
          </a:p>
          <a:p>
            <a:pPr marL="342900" indent="-342900">
              <a:buFont typeface="Arial"/>
              <a:buChar char="•"/>
            </a:pPr>
            <a:r>
              <a:rPr lang="en-US" sz="2400" dirty="0"/>
              <a:t>Easily </a:t>
            </a:r>
            <a:r>
              <a:rPr lang="en-US" sz="2400" dirty="0" smtClean="0"/>
              <a:t>distracted      </a:t>
            </a:r>
            <a:r>
              <a:rPr lang="en-US" sz="2400" dirty="0" err="1" smtClean="0"/>
              <a:t>angie</a:t>
            </a:r>
            <a:endParaRPr lang="en-US" sz="2400" dirty="0"/>
          </a:p>
        </p:txBody>
      </p:sp>
      <p:sp>
        <p:nvSpPr>
          <p:cNvPr id="3" name="TextBox 2"/>
          <p:cNvSpPr txBox="1"/>
          <p:nvPr/>
        </p:nvSpPr>
        <p:spPr>
          <a:xfrm>
            <a:off x="1066799" y="440266"/>
            <a:ext cx="3149601" cy="584776"/>
          </a:xfrm>
          <a:prstGeom prst="rect">
            <a:avLst/>
          </a:prstGeom>
          <a:noFill/>
        </p:spPr>
        <p:txBody>
          <a:bodyPr wrap="square" rtlCol="0">
            <a:spAutoFit/>
          </a:bodyPr>
          <a:lstStyle/>
          <a:p>
            <a:r>
              <a:rPr lang="en-US" sz="3200" dirty="0" err="1" smtClean="0"/>
              <a:t>Expressives</a:t>
            </a:r>
            <a:r>
              <a:rPr lang="en-US" sz="3200" dirty="0" smtClean="0"/>
              <a:t> </a:t>
            </a:r>
            <a:r>
              <a:rPr lang="en-US" sz="2000" dirty="0" smtClean="0"/>
              <a:t>(Blue)</a:t>
            </a:r>
            <a:endParaRPr lang="en-US" sz="3200" dirty="0"/>
          </a:p>
        </p:txBody>
      </p:sp>
      <p:sp>
        <p:nvSpPr>
          <p:cNvPr id="6" name="Rectangle 5"/>
          <p:cNvSpPr/>
          <p:nvPr/>
        </p:nvSpPr>
        <p:spPr>
          <a:xfrm>
            <a:off x="4233333" y="230485"/>
            <a:ext cx="4572000" cy="984885"/>
          </a:xfrm>
          <a:prstGeom prst="rect">
            <a:avLst/>
          </a:prstGeom>
          <a:ln>
            <a:solidFill>
              <a:srgbClr val="0000FF"/>
            </a:solidFill>
          </a:ln>
        </p:spPr>
        <p:txBody>
          <a:bodyPr>
            <a:spAutoFit/>
          </a:bodyPr>
          <a:lstStyle/>
          <a:p>
            <a:r>
              <a:rPr lang="en-US" sz="2000" b="1" dirty="0"/>
              <a:t>Famous Blue Personalities</a:t>
            </a:r>
            <a:r>
              <a:rPr lang="en-US" sz="2000" dirty="0"/>
              <a:t>:</a:t>
            </a:r>
          </a:p>
          <a:p>
            <a:r>
              <a:rPr lang="en-US" sz="2000" dirty="0"/>
              <a:t>Robin Williams, Julia Roberts, Will Farrell</a:t>
            </a:r>
          </a:p>
          <a:p>
            <a:r>
              <a:rPr lang="en-US" dirty="0"/>
              <a:t> </a:t>
            </a:r>
          </a:p>
        </p:txBody>
      </p:sp>
    </p:spTree>
    <p:extLst>
      <p:ext uri="{BB962C8B-B14F-4D97-AF65-F5344CB8AC3E}">
        <p14:creationId xmlns:p14="http://schemas.microsoft.com/office/powerpoint/2010/main" val="12945563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066692" y="0"/>
            <a:ext cx="3077308" cy="1600200"/>
          </a:xfrm>
          <a:prstGeom prst="rect">
            <a:avLst/>
          </a:prstGeom>
        </p:spPr>
      </p:pic>
      <p:sp>
        <p:nvSpPr>
          <p:cNvPr id="2" name="Title 1"/>
          <p:cNvSpPr>
            <a:spLocks noGrp="1"/>
          </p:cNvSpPr>
          <p:nvPr>
            <p:ph type="title" idx="4294967295"/>
          </p:nvPr>
        </p:nvSpPr>
        <p:spPr>
          <a:xfrm>
            <a:off x="474132" y="171450"/>
            <a:ext cx="5592559" cy="536575"/>
          </a:xfrm>
          <a:ln w="28575">
            <a:solidFill>
              <a:srgbClr val="0070C0"/>
            </a:solidFill>
          </a:ln>
        </p:spPr>
        <p:txBody>
          <a:bodyPr>
            <a:normAutofit fontScale="90000"/>
          </a:bodyPr>
          <a:lstStyle/>
          <a:p>
            <a:pPr algn="l"/>
            <a:r>
              <a:rPr lang="en-US" sz="3600" dirty="0" smtClean="0"/>
              <a:t>Expressive  - Influential - blue</a:t>
            </a:r>
            <a:endParaRPr lang="en-US" sz="3600" dirty="0"/>
          </a:p>
        </p:txBody>
      </p:sp>
      <p:sp>
        <p:nvSpPr>
          <p:cNvPr id="3" name="Content Placeholder 2"/>
          <p:cNvSpPr>
            <a:spLocks noGrp="1"/>
          </p:cNvSpPr>
          <p:nvPr>
            <p:ph idx="4294967295"/>
          </p:nvPr>
        </p:nvSpPr>
        <p:spPr>
          <a:xfrm>
            <a:off x="169333" y="748242"/>
            <a:ext cx="8229600" cy="4400550"/>
          </a:xfrm>
        </p:spPr>
        <p:txBody>
          <a:bodyPr>
            <a:normAutofit fontScale="92500" lnSpcReduction="20000"/>
          </a:bodyPr>
          <a:lstStyle/>
          <a:p>
            <a:pPr>
              <a:buNone/>
            </a:pPr>
            <a:r>
              <a:rPr lang="en-US" sz="2400" b="1" i="1" dirty="0" smtClean="0"/>
              <a:t>Fun, Fun, Fun</a:t>
            </a:r>
            <a:endParaRPr lang="en-US" sz="2400" dirty="0" smtClean="0"/>
          </a:p>
          <a:p>
            <a:pPr>
              <a:buNone/>
            </a:pPr>
            <a:r>
              <a:rPr lang="en-US" sz="2400" b="1" dirty="0" smtClean="0"/>
              <a:t>Occupations</a:t>
            </a:r>
            <a:r>
              <a:rPr lang="en-US" sz="2400" dirty="0" smtClean="0"/>
              <a:t>: Sales, Entertainers, Public Speakers</a:t>
            </a:r>
          </a:p>
          <a:p>
            <a:r>
              <a:rPr lang="en-US" sz="2000" dirty="0" smtClean="0"/>
              <a:t>Tend to be BIG THINKERS!</a:t>
            </a:r>
          </a:p>
          <a:p>
            <a:r>
              <a:rPr lang="en-US" sz="2000" dirty="0" smtClean="0"/>
              <a:t>Love to tell stories to get point across</a:t>
            </a:r>
          </a:p>
          <a:p>
            <a:r>
              <a:rPr lang="en-US" sz="2000" dirty="0" smtClean="0"/>
              <a:t>Will assemble the team and be a leader</a:t>
            </a:r>
          </a:p>
          <a:p>
            <a:r>
              <a:rPr lang="en-US" sz="2000" dirty="0" smtClean="0"/>
              <a:t>Often talks with hands..risk taker </a:t>
            </a:r>
          </a:p>
          <a:p>
            <a:pPr>
              <a:buNone/>
            </a:pPr>
            <a:r>
              <a:rPr lang="en-US" sz="2400" b="1" dirty="0" smtClean="0"/>
              <a:t>Voice</a:t>
            </a:r>
            <a:r>
              <a:rPr lang="en-US" sz="2400" dirty="0" smtClean="0"/>
              <a:t>: loud and fast</a:t>
            </a:r>
          </a:p>
          <a:p>
            <a:pPr>
              <a:buNone/>
            </a:pPr>
            <a:r>
              <a:rPr lang="en-US" sz="2400" b="1" dirty="0" smtClean="0"/>
              <a:t>Dress</a:t>
            </a:r>
            <a:r>
              <a:rPr lang="en-US" sz="2400" dirty="0" smtClean="0"/>
              <a:t>: stylish, flamboyant, colorful</a:t>
            </a:r>
          </a:p>
          <a:p>
            <a:pPr>
              <a:buNone/>
            </a:pPr>
            <a:r>
              <a:rPr lang="en-US" sz="2400" b="1" dirty="0" smtClean="0"/>
              <a:t>Strengths</a:t>
            </a:r>
            <a:r>
              <a:rPr lang="en-US" sz="2400" dirty="0" smtClean="0"/>
              <a:t>: promoters, convincing, high energy, enthusiastic</a:t>
            </a:r>
          </a:p>
          <a:p>
            <a:pPr>
              <a:buNone/>
            </a:pPr>
            <a:r>
              <a:rPr lang="en-US" sz="2400" b="1" dirty="0" smtClean="0"/>
              <a:t>Weaknesses</a:t>
            </a:r>
            <a:r>
              <a:rPr lang="en-US" sz="2400" dirty="0" smtClean="0"/>
              <a:t>: talk too much, poor fol</a:t>
            </a:r>
            <a:r>
              <a:rPr lang="en-US" sz="2600" dirty="0" smtClean="0"/>
              <a:t>low-up, unorganized, </a:t>
            </a:r>
            <a:r>
              <a:rPr lang="en-US" sz="2400" dirty="0" smtClean="0"/>
              <a:t>tend 		to exaggerate</a:t>
            </a:r>
          </a:p>
          <a:p>
            <a:pPr>
              <a:buNone/>
            </a:pPr>
            <a:r>
              <a:rPr lang="en-US" sz="2400" b="1" dirty="0" smtClean="0"/>
              <a:t>Key Words</a:t>
            </a:r>
            <a:r>
              <a:rPr lang="en-US" sz="2400" dirty="0" smtClean="0"/>
              <a:t>: fun, excitement, freedom, lifestyle, trips</a:t>
            </a:r>
          </a:p>
          <a:p>
            <a:pPr>
              <a:buNone/>
            </a:pPr>
            <a:r>
              <a:rPr lang="en-US" sz="2400" b="1" dirty="0" smtClean="0"/>
              <a:t>Dislikes</a:t>
            </a:r>
            <a:r>
              <a:rPr lang="en-US" sz="2400" dirty="0" smtClean="0"/>
              <a:t>: Not having fun, facts &amp; figures, boredom     </a:t>
            </a:r>
            <a:r>
              <a:rPr lang="en-US" sz="2400" dirty="0" err="1" smtClean="0"/>
              <a:t>angie</a:t>
            </a:r>
            <a:endParaRPr lang="en-US" sz="2400" dirty="0"/>
          </a:p>
        </p:txBody>
      </p:sp>
      <p:sp>
        <p:nvSpPr>
          <p:cNvPr id="5" name="Content Placeholder 4"/>
          <p:cNvSpPr txBox="1">
            <a:spLocks/>
          </p:cNvSpPr>
          <p:nvPr/>
        </p:nvSpPr>
        <p:spPr>
          <a:xfrm>
            <a:off x="6100559" y="1610782"/>
            <a:ext cx="2819400" cy="1564217"/>
          </a:xfrm>
          <a:prstGeom prst="rect">
            <a:avLst/>
          </a:prstGeom>
          <a:ln>
            <a:solidFill>
              <a:schemeClr val="tx2">
                <a:lumMod val="75000"/>
              </a:schemeClr>
            </a:solidFill>
          </a:ln>
        </p:spPr>
        <p:txBody>
          <a:bodyPr vert="horz" lIns="91440" tIns="45720" rIns="91440" bIns="45720" rtlCol="0">
            <a:normAutofit fontScale="2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9600" b="1" i="0" u="none" strike="noStrike" kern="1200" cap="none" spc="0" normalizeH="0" baseline="0" noProof="0" dirty="0" smtClean="0">
                <a:ln>
                  <a:noFill/>
                </a:ln>
                <a:solidFill>
                  <a:schemeClr val="tx1"/>
                </a:solidFill>
                <a:effectLst/>
                <a:uLnTx/>
                <a:uFillTx/>
                <a:latin typeface="+mn-lt"/>
                <a:ea typeface="+mn-ea"/>
                <a:cs typeface="+mn-cs"/>
              </a:rPr>
              <a:t>BASIC MOTIVATION:</a:t>
            </a:r>
            <a:endParaRPr kumimoji="0" lang="en-US" sz="96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8000" b="0" i="0" u="none" strike="noStrike" kern="1200" cap="none" spc="0" normalizeH="0" baseline="0" noProof="0" dirty="0" smtClean="0">
                <a:ln>
                  <a:noFill/>
                </a:ln>
                <a:solidFill>
                  <a:schemeClr val="tx1"/>
                </a:solidFill>
                <a:effectLst/>
                <a:uLnTx/>
                <a:uFillTx/>
                <a:latin typeface="+mn-lt"/>
                <a:ea typeface="+mn-ea"/>
                <a:cs typeface="+mn-cs"/>
              </a:rPr>
              <a:t>Recognition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8000" b="0" i="0" u="none" strike="noStrike" kern="1200" cap="none" spc="0" normalizeH="0" baseline="0" noProof="0" dirty="0" smtClean="0">
                <a:ln>
                  <a:noFill/>
                </a:ln>
                <a:solidFill>
                  <a:schemeClr val="tx1"/>
                </a:solidFill>
                <a:effectLst/>
                <a:uLnTx/>
                <a:uFillTx/>
                <a:latin typeface="+mn-lt"/>
                <a:ea typeface="+mn-ea"/>
                <a:cs typeface="+mn-cs"/>
              </a:rPr>
              <a:t>Approval</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8000" b="0" i="0" u="none" strike="noStrike" kern="1200" cap="none" spc="0" normalizeH="0" baseline="0" noProof="0" dirty="0" smtClean="0">
                <a:ln>
                  <a:noFill/>
                </a:ln>
                <a:solidFill>
                  <a:schemeClr val="tx1"/>
                </a:solidFill>
                <a:effectLst/>
                <a:uLnTx/>
                <a:uFillTx/>
                <a:latin typeface="+mn-lt"/>
                <a:ea typeface="+mn-ea"/>
                <a:cs typeface="+mn-cs"/>
              </a:rPr>
              <a:t>Popularity </a:t>
            </a:r>
          </a:p>
        </p:txBody>
      </p:sp>
    </p:spTree>
    <p:extLst>
      <p:ext uri="{BB962C8B-B14F-4D97-AF65-F5344CB8AC3E}">
        <p14:creationId xmlns:p14="http://schemas.microsoft.com/office/powerpoint/2010/main" val="3005903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0134" y="285750"/>
            <a:ext cx="6460066" cy="536575"/>
          </a:xfrm>
          <a:ln>
            <a:solidFill>
              <a:schemeClr val="bg2">
                <a:lumMod val="50000"/>
              </a:schemeClr>
            </a:solidFill>
          </a:ln>
        </p:spPr>
        <p:txBody>
          <a:bodyPr>
            <a:noAutofit/>
          </a:bodyPr>
          <a:lstStyle/>
          <a:p>
            <a:r>
              <a:rPr lang="en-US" sz="3200" dirty="0" err="1" smtClean="0"/>
              <a:t>Analyticals</a:t>
            </a:r>
            <a:r>
              <a:rPr lang="en-US" sz="3200" dirty="0" smtClean="0"/>
              <a:t> --  </a:t>
            </a:r>
            <a:r>
              <a:rPr lang="en-US" sz="2800" dirty="0" smtClean="0"/>
              <a:t>Conscientious - green</a:t>
            </a:r>
            <a:endParaRPr lang="en-US" sz="2800" dirty="0"/>
          </a:p>
        </p:txBody>
      </p:sp>
      <p:sp>
        <p:nvSpPr>
          <p:cNvPr id="3" name="Text Placeholder 2"/>
          <p:cNvSpPr>
            <a:spLocks noGrp="1"/>
          </p:cNvSpPr>
          <p:nvPr>
            <p:ph type="body" idx="4294967295"/>
          </p:nvPr>
        </p:nvSpPr>
        <p:spPr>
          <a:xfrm>
            <a:off x="423333" y="600123"/>
            <a:ext cx="7586134" cy="4125913"/>
          </a:xfrm>
        </p:spPr>
        <p:txBody>
          <a:bodyPr>
            <a:normAutofit/>
          </a:bodyPr>
          <a:lstStyle/>
          <a:p>
            <a:pPr marL="0" indent="0">
              <a:buNone/>
            </a:pPr>
            <a:r>
              <a:rPr lang="en-US" sz="2600" dirty="0" smtClean="0"/>
              <a:t>  </a:t>
            </a:r>
          </a:p>
          <a:p>
            <a:r>
              <a:rPr lang="en-US" sz="2000" dirty="0" smtClean="0"/>
              <a:t>They’ll drill all day long and never feel as			 if they’ve gotten it down.</a:t>
            </a:r>
          </a:p>
          <a:p>
            <a:r>
              <a:rPr lang="en-US" sz="2000" dirty="0" smtClean="0"/>
              <a:t>They’re perfectionists.  </a:t>
            </a:r>
          </a:p>
          <a:p>
            <a:r>
              <a:rPr lang="en-US" sz="2000" dirty="0" smtClean="0"/>
              <a:t>Great at detail and analysis.</a:t>
            </a:r>
          </a:p>
          <a:p>
            <a:r>
              <a:rPr lang="en-US" sz="2000" dirty="0" smtClean="0"/>
              <a:t>Their downside is that they ask so many questions that they may drive their coach to drink!  </a:t>
            </a:r>
          </a:p>
          <a:p>
            <a:r>
              <a:rPr lang="en-US" sz="2000" dirty="0" smtClean="0"/>
              <a:t>And they have such high standards for themselves and their teammates that they may be destined to fail.       </a:t>
            </a:r>
            <a:r>
              <a:rPr lang="en-US" sz="2000" dirty="0" err="1" smtClean="0"/>
              <a:t>becky</a:t>
            </a:r>
            <a:endParaRPr lang="en-US" sz="2400" dirty="0"/>
          </a:p>
        </p:txBody>
      </p:sp>
      <p:pic>
        <p:nvPicPr>
          <p:cNvPr id="5" name="Picture 2" descr="http://cdn.cutestpaw.com/wp-content/uploads/2014/01/l-Owl-by-Mark-Bridge..jpg"/>
          <p:cNvPicPr>
            <a:picLocks noChangeAspect="1" noChangeArrowheads="1"/>
          </p:cNvPicPr>
          <p:nvPr/>
        </p:nvPicPr>
        <p:blipFill>
          <a:blip r:embed="rId2" cstate="print"/>
          <a:srcRect/>
          <a:stretch>
            <a:fillRect/>
          </a:stretch>
        </p:blipFill>
        <p:spPr bwMode="auto">
          <a:xfrm>
            <a:off x="6917267" y="150283"/>
            <a:ext cx="2032000" cy="2286000"/>
          </a:xfrm>
          <a:prstGeom prst="rect">
            <a:avLst/>
          </a:prstGeom>
          <a:noFill/>
        </p:spPr>
      </p:pic>
      <p:sp>
        <p:nvSpPr>
          <p:cNvPr id="6" name="TextBox 5"/>
          <p:cNvSpPr txBox="1"/>
          <p:nvPr/>
        </p:nvSpPr>
        <p:spPr>
          <a:xfrm>
            <a:off x="2057400" y="4114802"/>
            <a:ext cx="5105400" cy="584776"/>
          </a:xfrm>
          <a:prstGeom prst="rect">
            <a:avLst/>
          </a:prstGeom>
          <a:noFill/>
          <a:ln>
            <a:solidFill>
              <a:schemeClr val="tx2">
                <a:lumMod val="60000"/>
                <a:lumOff val="40000"/>
              </a:schemeClr>
            </a:solidFill>
          </a:ln>
        </p:spPr>
        <p:txBody>
          <a:bodyPr wrap="square" rtlCol="0">
            <a:spAutoFit/>
          </a:bodyPr>
          <a:lstStyle/>
          <a:p>
            <a:r>
              <a:rPr lang="en-US" sz="3200" b="1" dirty="0" smtClean="0"/>
              <a:t>Greatest Need– To Be Right</a:t>
            </a:r>
            <a:endParaRPr lang="en-US" sz="3200" b="1" dirty="0"/>
          </a:p>
        </p:txBody>
      </p:sp>
    </p:spTree>
    <p:extLst>
      <p:ext uri="{BB962C8B-B14F-4D97-AF65-F5344CB8AC3E}">
        <p14:creationId xmlns:p14="http://schemas.microsoft.com/office/powerpoint/2010/main" val="1500580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P spid="6" grpId="1" build="allAtOnce"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Rectangle 1"/>
          <p:cNvSpPr/>
          <p:nvPr/>
        </p:nvSpPr>
        <p:spPr>
          <a:xfrm>
            <a:off x="626532" y="733432"/>
            <a:ext cx="8195735" cy="4370427"/>
          </a:xfrm>
          <a:prstGeom prst="rect">
            <a:avLst/>
          </a:prstGeom>
        </p:spPr>
        <p:txBody>
          <a:bodyPr wrap="square">
            <a:spAutoFit/>
          </a:bodyPr>
          <a:lstStyle/>
          <a:p>
            <a:r>
              <a:rPr lang="en-US" dirty="0"/>
              <a:t> </a:t>
            </a:r>
          </a:p>
          <a:p>
            <a:pPr marL="285750" indent="-285750">
              <a:buFont typeface="Arial"/>
              <a:buChar char="•"/>
            </a:pPr>
            <a:r>
              <a:rPr lang="en-US" sz="2000" dirty="0"/>
              <a:t>Attracted to engineering, accounting, </a:t>
            </a:r>
            <a:r>
              <a:rPr lang="en-US" sz="2000" dirty="0" smtClean="0"/>
              <a:t>computer science and other sciences</a:t>
            </a:r>
            <a:endParaRPr lang="en-US" sz="2000" dirty="0"/>
          </a:p>
          <a:p>
            <a:pPr marL="285750" indent="-285750">
              <a:buFont typeface="Arial"/>
              <a:buChar char="•"/>
            </a:pPr>
            <a:r>
              <a:rPr lang="en-US" sz="2000" dirty="0"/>
              <a:t>Slow to make </a:t>
            </a:r>
            <a:r>
              <a:rPr lang="en-US" sz="2000" dirty="0" smtClean="0"/>
              <a:t>decisions</a:t>
            </a:r>
            <a:endParaRPr lang="en-US" sz="2000" dirty="0"/>
          </a:p>
          <a:p>
            <a:pPr marL="285750" indent="-285750">
              <a:buFont typeface="Arial"/>
              <a:buChar char="•"/>
            </a:pPr>
            <a:r>
              <a:rPr lang="en-US" sz="2000" dirty="0"/>
              <a:t>Loves data, research, collecting information, pondering all the possibilities and future </a:t>
            </a:r>
            <a:r>
              <a:rPr lang="en-US" sz="2000" dirty="0" smtClean="0"/>
              <a:t>scenarios</a:t>
            </a:r>
            <a:endParaRPr lang="en-US" sz="2000" dirty="0"/>
          </a:p>
          <a:p>
            <a:pPr marL="285750" indent="-285750">
              <a:buFont typeface="Arial"/>
              <a:buChar char="•"/>
            </a:pPr>
            <a:r>
              <a:rPr lang="en-US" sz="2000" dirty="0"/>
              <a:t>Comfortable with books and computers, uncomfortable around </a:t>
            </a:r>
            <a:r>
              <a:rPr lang="en-US" sz="2000" dirty="0" smtClean="0"/>
              <a:t>people</a:t>
            </a:r>
            <a:endParaRPr lang="en-US" sz="2000" dirty="0"/>
          </a:p>
          <a:p>
            <a:pPr marL="285750" indent="-285750">
              <a:buFont typeface="Arial"/>
              <a:buChar char="•"/>
            </a:pPr>
            <a:r>
              <a:rPr lang="en-US" sz="2000" dirty="0"/>
              <a:t>Spend far too much time thinking and far too little time </a:t>
            </a:r>
            <a:r>
              <a:rPr lang="en-US" sz="2000" dirty="0" smtClean="0"/>
              <a:t>acting</a:t>
            </a:r>
            <a:endParaRPr lang="en-US" sz="2000" dirty="0"/>
          </a:p>
          <a:p>
            <a:pPr marL="285750" indent="-285750">
              <a:buFont typeface="Arial"/>
              <a:buChar char="•"/>
            </a:pPr>
            <a:r>
              <a:rPr lang="en-US" sz="2000" dirty="0"/>
              <a:t>Once they decide, they stick with </a:t>
            </a:r>
            <a:r>
              <a:rPr lang="en-US" sz="2000" dirty="0" smtClean="0"/>
              <a:t>it</a:t>
            </a:r>
            <a:endParaRPr lang="en-US" sz="2000" dirty="0"/>
          </a:p>
          <a:p>
            <a:pPr marL="285750" indent="-285750">
              <a:buFont typeface="Arial"/>
              <a:buChar char="•"/>
            </a:pPr>
            <a:r>
              <a:rPr lang="en-US" sz="2000" dirty="0"/>
              <a:t>Likely to know answers to questions about the compensation plan, ingredients and more</a:t>
            </a:r>
            <a:r>
              <a:rPr lang="en-US" sz="2000" dirty="0" smtClean="0"/>
              <a:t>.</a:t>
            </a:r>
            <a:endParaRPr lang="en-US" sz="2000" dirty="0"/>
          </a:p>
          <a:p>
            <a:pPr marL="285750" indent="-285750">
              <a:buFont typeface="Arial"/>
              <a:buChar char="•"/>
            </a:pPr>
            <a:r>
              <a:rPr lang="en-US" sz="2000" dirty="0"/>
              <a:t>Spend their time doing because activities help them avoid talking to </a:t>
            </a:r>
            <a:r>
              <a:rPr lang="en-US" sz="2000" dirty="0" smtClean="0"/>
              <a:t>people</a:t>
            </a:r>
            <a:endParaRPr lang="en-US" sz="2000" dirty="0"/>
          </a:p>
          <a:p>
            <a:pPr marL="285750" indent="-285750">
              <a:buFont typeface="Arial"/>
              <a:buChar char="•"/>
            </a:pPr>
            <a:r>
              <a:rPr lang="en-US" sz="2000" dirty="0"/>
              <a:t>Extremely loyal</a:t>
            </a:r>
          </a:p>
          <a:p>
            <a:pPr marL="285750" indent="-285750">
              <a:buFont typeface="Arial"/>
              <a:buChar char="•"/>
            </a:pPr>
            <a:r>
              <a:rPr lang="en-US" sz="2000" dirty="0"/>
              <a:t>On the serious side, poker </a:t>
            </a:r>
            <a:r>
              <a:rPr lang="en-US" sz="2000" dirty="0" smtClean="0"/>
              <a:t>face					</a:t>
            </a:r>
            <a:r>
              <a:rPr lang="en-US" sz="2000" dirty="0" err="1" smtClean="0"/>
              <a:t>becky</a:t>
            </a:r>
            <a:endParaRPr lang="en-US" sz="2000" dirty="0"/>
          </a:p>
        </p:txBody>
      </p:sp>
      <p:sp>
        <p:nvSpPr>
          <p:cNvPr id="3" name="TextBox 2"/>
          <p:cNvSpPr txBox="1"/>
          <p:nvPr/>
        </p:nvSpPr>
        <p:spPr>
          <a:xfrm>
            <a:off x="948267" y="186267"/>
            <a:ext cx="2506133" cy="646331"/>
          </a:xfrm>
          <a:prstGeom prst="rect">
            <a:avLst/>
          </a:prstGeom>
          <a:noFill/>
          <a:ln>
            <a:solidFill>
              <a:schemeClr val="tx1"/>
            </a:solidFill>
          </a:ln>
        </p:spPr>
        <p:txBody>
          <a:bodyPr wrap="square" rtlCol="0">
            <a:spAutoFit/>
          </a:bodyPr>
          <a:lstStyle/>
          <a:p>
            <a:r>
              <a:rPr lang="en-US" sz="3600" dirty="0" err="1" smtClean="0"/>
              <a:t>Analyticals</a:t>
            </a:r>
            <a:r>
              <a:rPr lang="en-US" sz="3600" dirty="0" smtClean="0"/>
              <a:t> </a:t>
            </a:r>
            <a:endParaRPr lang="en-US" sz="3600" dirty="0"/>
          </a:p>
        </p:txBody>
      </p:sp>
    </p:spTree>
    <p:extLst>
      <p:ext uri="{BB962C8B-B14F-4D97-AF65-F5344CB8AC3E}">
        <p14:creationId xmlns:p14="http://schemas.microsoft.com/office/powerpoint/2010/main" val="35832533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010400" y="2859929"/>
            <a:ext cx="2133600" cy="2112123"/>
          </a:xfrm>
          <a:prstGeom prst="rect">
            <a:avLst/>
          </a:prstGeom>
        </p:spPr>
      </p:pic>
      <p:sp>
        <p:nvSpPr>
          <p:cNvPr id="2" name="Title 1"/>
          <p:cNvSpPr>
            <a:spLocks noGrp="1"/>
          </p:cNvSpPr>
          <p:nvPr>
            <p:ph type="title" idx="4294967295"/>
          </p:nvPr>
        </p:nvSpPr>
        <p:spPr>
          <a:xfrm>
            <a:off x="254000" y="165097"/>
            <a:ext cx="5791200" cy="479425"/>
          </a:xfrm>
          <a:ln>
            <a:solidFill>
              <a:schemeClr val="tx2">
                <a:lumMod val="60000"/>
                <a:lumOff val="40000"/>
              </a:schemeClr>
            </a:solidFill>
          </a:ln>
        </p:spPr>
        <p:txBody>
          <a:bodyPr>
            <a:normAutofit fontScale="90000"/>
          </a:bodyPr>
          <a:lstStyle/>
          <a:p>
            <a:r>
              <a:rPr lang="en-US" b="1" dirty="0" smtClean="0"/>
              <a:t> </a:t>
            </a:r>
            <a:r>
              <a:rPr lang="en-US" sz="3100" dirty="0" smtClean="0"/>
              <a:t>Analytical – Owl - Conscientious</a:t>
            </a:r>
            <a:endParaRPr lang="en-US" sz="3100" dirty="0"/>
          </a:p>
        </p:txBody>
      </p:sp>
      <p:sp>
        <p:nvSpPr>
          <p:cNvPr id="3" name="Content Placeholder 2"/>
          <p:cNvSpPr>
            <a:spLocks noGrp="1"/>
          </p:cNvSpPr>
          <p:nvPr>
            <p:ph idx="4294967295"/>
          </p:nvPr>
        </p:nvSpPr>
        <p:spPr>
          <a:xfrm>
            <a:off x="253999" y="655106"/>
            <a:ext cx="6637868" cy="4510615"/>
          </a:xfrm>
        </p:spPr>
        <p:txBody>
          <a:bodyPr>
            <a:normAutofit fontScale="92500" lnSpcReduction="10000"/>
          </a:bodyPr>
          <a:lstStyle/>
          <a:p>
            <a:pPr>
              <a:buNone/>
            </a:pPr>
            <a:r>
              <a:rPr lang="en-US" sz="2600" b="1" i="1" dirty="0" smtClean="0"/>
              <a:t>Let’s get the facts and figures</a:t>
            </a:r>
            <a:endParaRPr lang="en-US" sz="2600" dirty="0" smtClean="0"/>
          </a:p>
          <a:p>
            <a:pPr>
              <a:buNone/>
            </a:pPr>
            <a:r>
              <a:rPr lang="en-US" sz="2200" b="1" dirty="0" smtClean="0"/>
              <a:t>Occupations</a:t>
            </a:r>
            <a:r>
              <a:rPr lang="en-US" sz="2200" dirty="0" smtClean="0"/>
              <a:t>: </a:t>
            </a:r>
            <a:r>
              <a:rPr lang="en-US" sz="2200" dirty="0" smtClean="0"/>
              <a:t>accountants, engineers</a:t>
            </a:r>
            <a:r>
              <a:rPr lang="en-US" sz="2200" dirty="0" smtClean="0"/>
              <a:t>, research</a:t>
            </a:r>
          </a:p>
          <a:p>
            <a:r>
              <a:rPr lang="en-US" sz="2200" dirty="0" smtClean="0"/>
              <a:t>Skeptical/always asking questions/Always 	   	 need more information. No round numbers</a:t>
            </a:r>
          </a:p>
          <a:p>
            <a:r>
              <a:rPr lang="en-US" sz="2200" dirty="0" smtClean="0"/>
              <a:t>Be specific! Organized and neat</a:t>
            </a:r>
          </a:p>
          <a:p>
            <a:pPr>
              <a:buNone/>
            </a:pPr>
            <a:r>
              <a:rPr lang="en-US" sz="2200" b="1" dirty="0" smtClean="0"/>
              <a:t>Voice</a:t>
            </a:r>
            <a:r>
              <a:rPr lang="en-US" sz="2600" dirty="0" smtClean="0"/>
              <a:t>: </a:t>
            </a:r>
            <a:r>
              <a:rPr lang="en-US" sz="2200" dirty="0"/>
              <a:t>S</a:t>
            </a:r>
            <a:r>
              <a:rPr lang="en-US" sz="2200" dirty="0" smtClean="0"/>
              <a:t>oft and polite</a:t>
            </a:r>
          </a:p>
          <a:p>
            <a:pPr>
              <a:buNone/>
            </a:pPr>
            <a:r>
              <a:rPr lang="en-US" sz="2200" b="1" dirty="0" smtClean="0"/>
              <a:t>Dress</a:t>
            </a:r>
            <a:r>
              <a:rPr lang="en-US" sz="2200" dirty="0" smtClean="0"/>
              <a:t>:  Formal and conservative              </a:t>
            </a:r>
          </a:p>
          <a:p>
            <a:pPr>
              <a:buNone/>
            </a:pPr>
            <a:r>
              <a:rPr lang="en-US" sz="2200" b="1" dirty="0" smtClean="0"/>
              <a:t>Strengths: </a:t>
            </a:r>
            <a:r>
              <a:rPr lang="en-US" sz="2200" dirty="0" smtClean="0"/>
              <a:t>Organized, planners, accurate, persistent 			                follow through</a:t>
            </a:r>
          </a:p>
          <a:p>
            <a:pPr>
              <a:buNone/>
            </a:pPr>
            <a:r>
              <a:rPr lang="en-US" sz="2200" b="1" dirty="0" smtClean="0"/>
              <a:t>Weaknesses</a:t>
            </a:r>
            <a:r>
              <a:rPr lang="en-US" sz="2200" dirty="0" smtClean="0"/>
              <a:t>: Overly-analytical, hard to please, 			</a:t>
            </a:r>
            <a:r>
              <a:rPr lang="en-US" sz="2200" dirty="0"/>
              <a:t> </a:t>
            </a:r>
            <a:r>
              <a:rPr lang="en-US" sz="2200" dirty="0" smtClean="0"/>
              <a:t>               depressed, lonely.</a:t>
            </a:r>
          </a:p>
          <a:p>
            <a:pPr>
              <a:buNone/>
            </a:pPr>
            <a:r>
              <a:rPr lang="en-US" sz="2200" b="1" dirty="0" smtClean="0"/>
              <a:t>Key Words</a:t>
            </a:r>
            <a:r>
              <a:rPr lang="en-US" sz="2200" dirty="0" smtClean="0"/>
              <a:t>: Why?  Graphs, charts research, exactly</a:t>
            </a:r>
          </a:p>
          <a:p>
            <a:pPr>
              <a:buNone/>
            </a:pPr>
            <a:r>
              <a:rPr lang="en-US" sz="2200" b="1" dirty="0" smtClean="0"/>
              <a:t>Dislikes: </a:t>
            </a:r>
            <a:r>
              <a:rPr lang="en-US" sz="2200" dirty="0" smtClean="0"/>
              <a:t>Pushy people, no facts, being late, lazy people   </a:t>
            </a:r>
            <a:r>
              <a:rPr lang="en-US" sz="2200" dirty="0" err="1" smtClean="0"/>
              <a:t>becky</a:t>
            </a:r>
            <a:endParaRPr lang="en-US" sz="2200" dirty="0" smtClean="0"/>
          </a:p>
          <a:p>
            <a:endParaRPr lang="en-US" dirty="0"/>
          </a:p>
        </p:txBody>
      </p:sp>
      <p:sp>
        <p:nvSpPr>
          <p:cNvPr id="6" name="Content Placeholder 4"/>
          <p:cNvSpPr txBox="1">
            <a:spLocks/>
          </p:cNvSpPr>
          <p:nvPr/>
        </p:nvSpPr>
        <p:spPr>
          <a:xfrm>
            <a:off x="6629400" y="285749"/>
            <a:ext cx="2286000" cy="2574179"/>
          </a:xfrm>
          <a:prstGeom prst="rect">
            <a:avLst/>
          </a:prstGeom>
          <a:ln>
            <a:solidFill>
              <a:schemeClr val="tx2">
                <a:lumMod val="75000"/>
              </a:schemeClr>
            </a:solidFill>
          </a:ln>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smtClean="0">
                <a:ln>
                  <a:noFill/>
                </a:ln>
                <a:solidFill>
                  <a:schemeClr val="tx1"/>
                </a:solidFill>
                <a:effectLst/>
                <a:uLnTx/>
                <a:uFillTx/>
                <a:latin typeface="+mn-lt"/>
                <a:ea typeface="+mn-ea"/>
                <a:cs typeface="+mn-cs"/>
              </a:rPr>
              <a:t>BASIC MOTIVATION</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Quality answers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Excellence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Value</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524926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4800" y="179917"/>
            <a:ext cx="5181600" cy="514350"/>
          </a:xfrm>
          <a:ln>
            <a:solidFill>
              <a:schemeClr val="accent3">
                <a:lumMod val="50000"/>
              </a:schemeClr>
            </a:solidFill>
          </a:ln>
        </p:spPr>
        <p:txBody>
          <a:bodyPr>
            <a:noAutofit/>
          </a:bodyPr>
          <a:lstStyle/>
          <a:p>
            <a:r>
              <a:rPr lang="en-US" sz="3200" dirty="0" err="1" smtClean="0"/>
              <a:t>Amiables</a:t>
            </a:r>
            <a:r>
              <a:rPr lang="en-US" sz="3200" dirty="0" smtClean="0"/>
              <a:t> – Steady, Reliable </a:t>
            </a:r>
            <a:endParaRPr lang="en-US" sz="3200" dirty="0"/>
          </a:p>
        </p:txBody>
      </p:sp>
      <p:sp>
        <p:nvSpPr>
          <p:cNvPr id="3" name="Text Placeholder 2"/>
          <p:cNvSpPr>
            <a:spLocks noGrp="1"/>
          </p:cNvSpPr>
          <p:nvPr>
            <p:ph type="body" idx="4294967295"/>
          </p:nvPr>
        </p:nvSpPr>
        <p:spPr>
          <a:xfrm>
            <a:off x="423333" y="1028700"/>
            <a:ext cx="8229600" cy="3943350"/>
          </a:xfrm>
        </p:spPr>
        <p:txBody>
          <a:bodyPr>
            <a:normAutofit fontScale="92500" lnSpcReduction="10000"/>
          </a:bodyPr>
          <a:lstStyle/>
          <a:p>
            <a:pPr marL="0" indent="0">
              <a:buNone/>
            </a:pPr>
            <a:r>
              <a:rPr lang="en-US" sz="2400" b="1" dirty="0"/>
              <a:t>	</a:t>
            </a:r>
            <a:r>
              <a:rPr lang="en-US" sz="2400" dirty="0" smtClean="0"/>
              <a:t> stable, sensitive, supportive</a:t>
            </a:r>
          </a:p>
          <a:p>
            <a:r>
              <a:rPr lang="en-US" sz="2400" dirty="0" smtClean="0"/>
              <a:t>They’re quiet, but very loyal and love being a part of a team…they stay on your team even though they may not have goals for high ranks. </a:t>
            </a:r>
          </a:p>
          <a:p>
            <a:r>
              <a:rPr lang="en-US" sz="2400" dirty="0" smtClean="0"/>
              <a:t>They are skilled at calming an explosive situation  while others are freaking out.  </a:t>
            </a:r>
          </a:p>
          <a:p>
            <a:r>
              <a:rPr lang="en-US" sz="2400" dirty="0" smtClean="0"/>
              <a:t>Need to learn to assert themselves in group situations so that their teammates don’t overlook their contributions. </a:t>
            </a:r>
          </a:p>
          <a:p>
            <a:r>
              <a:rPr lang="en-US" sz="2400" dirty="0" err="1" smtClean="0"/>
              <a:t>Amiables</a:t>
            </a:r>
            <a:r>
              <a:rPr lang="en-US" sz="2400" dirty="0" smtClean="0"/>
              <a:t> as well as </a:t>
            </a:r>
            <a:r>
              <a:rPr lang="en-US" sz="2400" dirty="0" err="1" smtClean="0"/>
              <a:t>Analyticals</a:t>
            </a:r>
            <a:r>
              <a:rPr lang="en-US" sz="2400" dirty="0" smtClean="0"/>
              <a:t> can be over-thinkers. So they will want to balance  time for thinking and time for acting. -    </a:t>
            </a:r>
            <a:r>
              <a:rPr lang="en-US" sz="2400" dirty="0" err="1" smtClean="0"/>
              <a:t>francine</a:t>
            </a:r>
            <a:endParaRPr lang="en-US" sz="2400" dirty="0" smtClean="0"/>
          </a:p>
          <a:p>
            <a:pPr marL="0" indent="0">
              <a:buNone/>
            </a:pPr>
            <a:r>
              <a:rPr lang="en-US" sz="2400" dirty="0" smtClean="0"/>
              <a:t>		</a:t>
            </a:r>
            <a:endParaRPr lang="en-US" sz="2400" dirty="0"/>
          </a:p>
        </p:txBody>
      </p:sp>
      <p:pic>
        <p:nvPicPr>
          <p:cNvPr id="49154" name="Picture 2" descr="http://dims.vetstreet.com/dims3/MMAH/thumbnail/645x380/quality/90/?url=http%3A%2F%2Fs3.amazonaws.com%2Fassets.prod.vetstreet.com%2F98%2Fd98250a0d311e0a2380050568d634f%2Ffile%2FGolden-Retriever-3-645mk062411.jpg"/>
          <p:cNvPicPr>
            <a:picLocks noChangeAspect="1" noChangeArrowheads="1"/>
          </p:cNvPicPr>
          <p:nvPr/>
        </p:nvPicPr>
        <p:blipFill>
          <a:blip r:embed="rId2" cstate="print"/>
          <a:srcRect/>
          <a:stretch>
            <a:fillRect/>
          </a:stretch>
        </p:blipFill>
        <p:spPr bwMode="auto">
          <a:xfrm>
            <a:off x="6180666" y="125285"/>
            <a:ext cx="2658533" cy="1303467"/>
          </a:xfrm>
          <a:prstGeom prst="rect">
            <a:avLst/>
          </a:prstGeom>
          <a:noFill/>
        </p:spPr>
      </p:pic>
      <p:sp>
        <p:nvSpPr>
          <p:cNvPr id="5" name="TextBox 4"/>
          <p:cNvSpPr txBox="1"/>
          <p:nvPr/>
        </p:nvSpPr>
        <p:spPr>
          <a:xfrm>
            <a:off x="2590800" y="4343402"/>
            <a:ext cx="4953000" cy="584776"/>
          </a:xfrm>
          <a:prstGeom prst="rect">
            <a:avLst/>
          </a:prstGeom>
          <a:noFill/>
          <a:ln>
            <a:solidFill>
              <a:schemeClr val="tx2">
                <a:lumMod val="60000"/>
                <a:lumOff val="40000"/>
              </a:schemeClr>
            </a:solidFill>
          </a:ln>
        </p:spPr>
        <p:txBody>
          <a:bodyPr wrap="square" rtlCol="0">
            <a:spAutoFit/>
          </a:bodyPr>
          <a:lstStyle/>
          <a:p>
            <a:r>
              <a:rPr lang="en-US" sz="3200" dirty="0" smtClean="0"/>
              <a:t>Greatest Need – To Be Safe </a:t>
            </a:r>
            <a:endParaRPr lang="en-US" sz="3200" dirty="0"/>
          </a:p>
        </p:txBody>
      </p:sp>
    </p:spTree>
    <p:extLst>
      <p:ext uri="{BB962C8B-B14F-4D97-AF65-F5344CB8AC3E}">
        <p14:creationId xmlns:p14="http://schemas.microsoft.com/office/powerpoint/2010/main" val="193011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3466" y="205979"/>
            <a:ext cx="5503333" cy="857250"/>
          </a:xfrm>
        </p:spPr>
        <p:txBody>
          <a:bodyPr>
            <a:normAutofit/>
          </a:bodyPr>
          <a:lstStyle/>
          <a:p>
            <a:r>
              <a:rPr lang="en-US" sz="3200" dirty="0"/>
              <a:t>Growing Green Promo</a:t>
            </a:r>
          </a:p>
        </p:txBody>
      </p:sp>
      <p:pic>
        <p:nvPicPr>
          <p:cNvPr id="5" name="Picture 4"/>
          <p:cNvPicPr>
            <a:picLocks noChangeAspect="1"/>
          </p:cNvPicPr>
          <p:nvPr/>
        </p:nvPicPr>
        <p:blipFill>
          <a:blip r:embed="rId2"/>
          <a:stretch>
            <a:fillRect/>
          </a:stretch>
        </p:blipFill>
        <p:spPr>
          <a:xfrm>
            <a:off x="1" y="0"/>
            <a:ext cx="3183466" cy="5143500"/>
          </a:xfrm>
          <a:prstGeom prst="rect">
            <a:avLst/>
          </a:prstGeom>
        </p:spPr>
      </p:pic>
      <p:sp>
        <p:nvSpPr>
          <p:cNvPr id="6" name="Content Placeholder 5"/>
          <p:cNvSpPr>
            <a:spLocks noGrp="1"/>
          </p:cNvSpPr>
          <p:nvPr>
            <p:ph idx="1"/>
          </p:nvPr>
        </p:nvSpPr>
        <p:spPr>
          <a:xfrm>
            <a:off x="3335867" y="1162553"/>
            <a:ext cx="5486400" cy="3394472"/>
          </a:xfrm>
        </p:spPr>
        <p:txBody>
          <a:bodyPr>
            <a:normAutofit lnSpcReduction="10000"/>
          </a:bodyPr>
          <a:lstStyle/>
          <a:p>
            <a:r>
              <a:rPr lang="en-US" sz="2000" dirty="0"/>
              <a:t>Shipping (up to $20) </a:t>
            </a:r>
          </a:p>
          <a:p>
            <a:r>
              <a:rPr lang="en-US" sz="2000" dirty="0"/>
              <a:t>Eligible on orders placed through </a:t>
            </a:r>
            <a:r>
              <a:rPr lang="en-US" sz="2000" dirty="0" err="1"/>
              <a:t>MyShaklee.com</a:t>
            </a:r>
            <a:r>
              <a:rPr lang="en-US" sz="2000" dirty="0"/>
              <a:t> and mobile. </a:t>
            </a:r>
          </a:p>
          <a:p>
            <a:r>
              <a:rPr lang="en-US" sz="2000" dirty="0"/>
              <a:t>Includes join orders on PWS. </a:t>
            </a:r>
          </a:p>
          <a:p>
            <a:r>
              <a:rPr lang="en-US" sz="2000" dirty="0"/>
              <a:t>Offer includes online </a:t>
            </a:r>
            <a:r>
              <a:rPr lang="en-US" sz="2000" dirty="0" err="1"/>
              <a:t>AutoShip</a:t>
            </a:r>
            <a:r>
              <a:rPr lang="en-US" sz="2000" dirty="0"/>
              <a:t> orders, including a new join order that begins as an </a:t>
            </a:r>
            <a:r>
              <a:rPr lang="en-US" sz="2000" dirty="0" err="1"/>
              <a:t>Autoship</a:t>
            </a:r>
            <a:r>
              <a:rPr lang="en-US" sz="2000" dirty="0"/>
              <a:t>.</a:t>
            </a:r>
          </a:p>
          <a:p>
            <a:r>
              <a:rPr lang="en-US" sz="2000" dirty="0"/>
              <a:t>This offer does not apply to orders placed through the Call Center or SBOSS7</a:t>
            </a:r>
          </a:p>
          <a:p>
            <a:r>
              <a:rPr lang="en-US" sz="2000" dirty="0"/>
              <a:t>All members, distributors and associates are eligible for this discount</a:t>
            </a:r>
          </a:p>
        </p:txBody>
      </p:sp>
      <p:sp>
        <p:nvSpPr>
          <p:cNvPr id="3" name="TextBox 2"/>
          <p:cNvSpPr txBox="1"/>
          <p:nvPr/>
        </p:nvSpPr>
        <p:spPr>
          <a:xfrm>
            <a:off x="7260956" y="4502258"/>
            <a:ext cx="1309607" cy="369332"/>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10529841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5143500"/>
          </a:xfrm>
          <a:prstGeom prst="rect">
            <a:avLst/>
          </a:prstGeom>
        </p:spPr>
      </p:pic>
      <p:sp>
        <p:nvSpPr>
          <p:cNvPr id="2" name="Rectangle 1"/>
          <p:cNvSpPr/>
          <p:nvPr/>
        </p:nvSpPr>
        <p:spPr>
          <a:xfrm>
            <a:off x="541868" y="372963"/>
            <a:ext cx="7704665" cy="4770537"/>
          </a:xfrm>
          <a:prstGeom prst="rect">
            <a:avLst/>
          </a:prstGeom>
        </p:spPr>
        <p:txBody>
          <a:bodyPr wrap="square">
            <a:spAutoFit/>
          </a:bodyPr>
          <a:lstStyle/>
          <a:p>
            <a:r>
              <a:rPr lang="en-US" sz="2800" b="1" dirty="0" err="1" smtClean="0"/>
              <a:t>Amiables</a:t>
            </a:r>
            <a:r>
              <a:rPr lang="en-US" sz="2800" b="1" dirty="0" smtClean="0"/>
              <a:t> </a:t>
            </a:r>
            <a:r>
              <a:rPr lang="en-US" sz="2000" b="1" dirty="0" smtClean="0"/>
              <a:t>(Yellow) </a:t>
            </a:r>
            <a:r>
              <a:rPr lang="en-US" sz="2800" b="1" dirty="0"/>
              <a:t>Personalities</a:t>
            </a:r>
            <a:r>
              <a:rPr lang="en-US" sz="2800" dirty="0"/>
              <a:t>:</a:t>
            </a:r>
          </a:p>
          <a:p>
            <a:r>
              <a:rPr lang="en-US" dirty="0"/>
              <a:t> </a:t>
            </a:r>
          </a:p>
          <a:p>
            <a:pPr marL="342900" indent="-342900">
              <a:buFont typeface="Arial"/>
              <a:buChar char="•"/>
            </a:pPr>
            <a:r>
              <a:rPr lang="en-US" sz="2000" dirty="0"/>
              <a:t>Love to help </a:t>
            </a:r>
            <a:r>
              <a:rPr lang="en-US" sz="2000" dirty="0" smtClean="0"/>
              <a:t>others</a:t>
            </a:r>
            <a:endParaRPr lang="en-US" sz="2000" dirty="0"/>
          </a:p>
          <a:p>
            <a:pPr marL="342900" indent="-342900">
              <a:buFont typeface="Arial"/>
              <a:buChar char="•"/>
            </a:pPr>
            <a:r>
              <a:rPr lang="en-US" sz="2000" dirty="0"/>
              <a:t>They are loved and trusted by </a:t>
            </a:r>
            <a:r>
              <a:rPr lang="en-US" sz="2000" dirty="0" smtClean="0"/>
              <a:t>others</a:t>
            </a:r>
            <a:endParaRPr lang="en-US" sz="2000" dirty="0"/>
          </a:p>
          <a:p>
            <a:pPr marL="342900" indent="-342900">
              <a:buFont typeface="Arial"/>
              <a:buChar char="•"/>
            </a:pPr>
            <a:r>
              <a:rPr lang="en-US" sz="2000" dirty="0"/>
              <a:t>Mission oriented, interested in how to help others through products and </a:t>
            </a:r>
            <a:r>
              <a:rPr lang="en-US" sz="2000" dirty="0" smtClean="0"/>
              <a:t>services</a:t>
            </a:r>
            <a:endParaRPr lang="en-US" sz="2000" dirty="0"/>
          </a:p>
          <a:p>
            <a:pPr marL="342900" indent="-342900">
              <a:buFont typeface="Arial"/>
              <a:buChar char="•"/>
            </a:pPr>
            <a:r>
              <a:rPr lang="en-US" sz="2000" dirty="0"/>
              <a:t>High integrity, </a:t>
            </a:r>
            <a:r>
              <a:rPr lang="en-US" sz="2000" dirty="0" smtClean="0"/>
              <a:t>honest</a:t>
            </a:r>
            <a:endParaRPr lang="en-US" sz="2000" dirty="0"/>
          </a:p>
          <a:p>
            <a:pPr marL="342900" indent="-342900">
              <a:buFont typeface="Arial"/>
              <a:buChar char="•"/>
            </a:pPr>
            <a:r>
              <a:rPr lang="en-US" sz="2000" dirty="0"/>
              <a:t>When leading with a mission, they overcome their fear of rejection, and </a:t>
            </a:r>
            <a:r>
              <a:rPr lang="en-US" sz="2000" dirty="0" smtClean="0"/>
              <a:t>become </a:t>
            </a:r>
            <a:r>
              <a:rPr lang="en-US" sz="2000" dirty="0"/>
              <a:t>self-</a:t>
            </a:r>
            <a:r>
              <a:rPr lang="en-US" sz="2000" dirty="0" smtClean="0"/>
              <a:t>motivated</a:t>
            </a:r>
            <a:endParaRPr lang="en-US" sz="2000" dirty="0"/>
          </a:p>
          <a:p>
            <a:pPr marL="342900" indent="-342900">
              <a:buFont typeface="Arial"/>
              <a:buChar char="•"/>
            </a:pPr>
            <a:r>
              <a:rPr lang="en-US" sz="2000" dirty="0"/>
              <a:t>Friendly, helpful and a pleasure to be </a:t>
            </a:r>
            <a:r>
              <a:rPr lang="en-US" sz="2000" dirty="0" smtClean="0"/>
              <a:t>around</a:t>
            </a:r>
            <a:endParaRPr lang="en-US" sz="2000" dirty="0"/>
          </a:p>
          <a:p>
            <a:pPr marL="342900" indent="-342900">
              <a:buFont typeface="Arial"/>
              <a:buChar char="•"/>
            </a:pPr>
            <a:r>
              <a:rPr lang="en-US" sz="2000" dirty="0"/>
              <a:t>Great </a:t>
            </a:r>
            <a:r>
              <a:rPr lang="en-US" sz="2000" dirty="0" smtClean="0"/>
              <a:t>listeners </a:t>
            </a:r>
            <a:r>
              <a:rPr lang="en-US" sz="2000" dirty="0"/>
              <a:t>T</a:t>
            </a:r>
            <a:r>
              <a:rPr lang="en-US" sz="2000" dirty="0" smtClean="0"/>
              <a:t>hey </a:t>
            </a:r>
            <a:r>
              <a:rPr lang="en-US" sz="2000" dirty="0"/>
              <a:t>genuinely care about other </a:t>
            </a:r>
            <a:r>
              <a:rPr lang="en-US" sz="2000" dirty="0" smtClean="0"/>
              <a:t>people</a:t>
            </a:r>
            <a:endParaRPr lang="en-US" sz="2000" dirty="0"/>
          </a:p>
          <a:p>
            <a:pPr marL="342900" indent="-342900">
              <a:buFont typeface="Arial"/>
              <a:buChar char="•"/>
            </a:pPr>
            <a:r>
              <a:rPr lang="en-US" sz="2000" dirty="0" smtClean="0"/>
              <a:t>They dress </a:t>
            </a:r>
            <a:r>
              <a:rPr lang="en-US" sz="2000" dirty="0"/>
              <a:t>casually and </a:t>
            </a:r>
            <a:r>
              <a:rPr lang="en-US" sz="2000" dirty="0" smtClean="0"/>
              <a:t>comfortable. </a:t>
            </a:r>
            <a:r>
              <a:rPr lang="en-US" sz="2000" dirty="0" smtClean="0"/>
              <a:t>They don’t </a:t>
            </a:r>
            <a:r>
              <a:rPr lang="en-US" sz="2000" dirty="0"/>
              <a:t>dress to impress or be seen as </a:t>
            </a:r>
            <a:r>
              <a:rPr lang="en-US" sz="2000" dirty="0" smtClean="0"/>
              <a:t>better </a:t>
            </a:r>
            <a:r>
              <a:rPr lang="en-US" sz="2000" dirty="0"/>
              <a:t>than another</a:t>
            </a:r>
            <a:r>
              <a:rPr lang="en-US" sz="2000" dirty="0" smtClean="0"/>
              <a:t>.</a:t>
            </a:r>
            <a:endParaRPr lang="en-US" sz="2000" dirty="0"/>
          </a:p>
          <a:p>
            <a:pPr marL="342900" indent="-342900">
              <a:buFont typeface="Arial"/>
              <a:buChar char="•"/>
            </a:pPr>
            <a:r>
              <a:rPr lang="en-US" sz="2000" dirty="0"/>
              <a:t>Soft spoken, polite and have a leisurely </a:t>
            </a:r>
            <a:r>
              <a:rPr lang="en-US" sz="2000" dirty="0" smtClean="0"/>
              <a:t>pace      </a:t>
            </a:r>
            <a:r>
              <a:rPr lang="en-US" sz="2000" dirty="0" err="1" smtClean="0"/>
              <a:t>francine</a:t>
            </a:r>
            <a:endParaRPr lang="en-US" sz="2000" dirty="0"/>
          </a:p>
          <a:p>
            <a:r>
              <a:rPr lang="en-US" dirty="0"/>
              <a:t> </a:t>
            </a:r>
          </a:p>
        </p:txBody>
      </p:sp>
    </p:spTree>
    <p:extLst>
      <p:ext uri="{BB962C8B-B14F-4D97-AF65-F5344CB8AC3E}">
        <p14:creationId xmlns:p14="http://schemas.microsoft.com/office/powerpoint/2010/main" val="34464575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027333" y="3314709"/>
            <a:ext cx="1938866" cy="1659097"/>
          </a:xfrm>
          <a:prstGeom prst="rect">
            <a:avLst/>
          </a:prstGeom>
        </p:spPr>
      </p:pic>
      <p:sp>
        <p:nvSpPr>
          <p:cNvPr id="2" name="Title 1"/>
          <p:cNvSpPr>
            <a:spLocks noGrp="1"/>
          </p:cNvSpPr>
          <p:nvPr>
            <p:ph type="title" idx="4294967295"/>
          </p:nvPr>
        </p:nvSpPr>
        <p:spPr>
          <a:xfrm>
            <a:off x="321734" y="152400"/>
            <a:ext cx="6324600" cy="400050"/>
          </a:xfrm>
          <a:ln>
            <a:solidFill>
              <a:schemeClr val="tx2">
                <a:lumMod val="60000"/>
                <a:lumOff val="40000"/>
              </a:schemeClr>
            </a:solidFill>
          </a:ln>
        </p:spPr>
        <p:txBody>
          <a:bodyPr>
            <a:normAutofit fontScale="90000"/>
          </a:bodyPr>
          <a:lstStyle/>
          <a:p>
            <a:r>
              <a:rPr lang="en-US" sz="3200" b="1" dirty="0" smtClean="0"/>
              <a:t>AMIABLE-Golden Retriever - yellow</a:t>
            </a:r>
            <a:endParaRPr lang="en-US" sz="3200" dirty="0"/>
          </a:p>
        </p:txBody>
      </p:sp>
      <p:sp>
        <p:nvSpPr>
          <p:cNvPr id="3" name="Content Placeholder 2"/>
          <p:cNvSpPr>
            <a:spLocks noGrp="1"/>
          </p:cNvSpPr>
          <p:nvPr>
            <p:ph idx="4294967295"/>
          </p:nvPr>
        </p:nvSpPr>
        <p:spPr>
          <a:xfrm>
            <a:off x="321734" y="552450"/>
            <a:ext cx="7010400" cy="4572000"/>
          </a:xfrm>
        </p:spPr>
        <p:txBody>
          <a:bodyPr>
            <a:normAutofit fontScale="92500" lnSpcReduction="10000"/>
          </a:bodyPr>
          <a:lstStyle/>
          <a:p>
            <a:pPr>
              <a:buNone/>
            </a:pPr>
            <a:r>
              <a:rPr lang="en-US" sz="2400" b="1" i="1" dirty="0" smtClean="0"/>
              <a:t>We need to get along. Let’s be friends</a:t>
            </a:r>
            <a:r>
              <a:rPr lang="en-US" sz="2400" i="1" dirty="0" smtClean="0"/>
              <a:t>.</a:t>
            </a:r>
            <a:endParaRPr lang="en-US" sz="2400" dirty="0" smtClean="0"/>
          </a:p>
          <a:p>
            <a:r>
              <a:rPr lang="en-US" sz="2200" dirty="0" smtClean="0"/>
              <a:t>Occupations: Teachers, </a:t>
            </a:r>
            <a:r>
              <a:rPr lang="en-US" sz="2200" dirty="0" smtClean="0"/>
              <a:t>Nurses, </a:t>
            </a:r>
            <a:r>
              <a:rPr lang="en-US" sz="2200" dirty="0" smtClean="0"/>
              <a:t>Counselors</a:t>
            </a:r>
          </a:p>
          <a:p>
            <a:r>
              <a:rPr lang="en-US" sz="2200" dirty="0" smtClean="0"/>
              <a:t>Givers: donate their time for benefit of others</a:t>
            </a:r>
          </a:p>
          <a:p>
            <a:r>
              <a:rPr lang="en-US" sz="2200" dirty="0" smtClean="0"/>
              <a:t>Like to help</a:t>
            </a:r>
          </a:p>
          <a:p>
            <a:r>
              <a:rPr lang="en-US" sz="2200" dirty="0" smtClean="0"/>
              <a:t>Indecisive/followers/often feel guilty</a:t>
            </a:r>
          </a:p>
          <a:p>
            <a:r>
              <a:rPr lang="en-US" sz="2200" dirty="0" smtClean="0"/>
              <a:t>Not money motivated.</a:t>
            </a:r>
          </a:p>
          <a:p>
            <a:pPr>
              <a:buNone/>
            </a:pPr>
            <a:r>
              <a:rPr lang="en-US" sz="2200" b="1" dirty="0" smtClean="0"/>
              <a:t>Voice</a:t>
            </a:r>
            <a:r>
              <a:rPr lang="en-US" sz="2200" dirty="0" smtClean="0"/>
              <a:t>: soft and gentle</a:t>
            </a:r>
          </a:p>
          <a:p>
            <a:pPr>
              <a:buNone/>
            </a:pPr>
            <a:r>
              <a:rPr lang="en-US" sz="2200" b="1" dirty="0" smtClean="0"/>
              <a:t>Dress</a:t>
            </a:r>
            <a:r>
              <a:rPr lang="en-US" sz="2200" dirty="0" smtClean="0"/>
              <a:t>: casual and comfortable</a:t>
            </a:r>
          </a:p>
          <a:p>
            <a:pPr>
              <a:buNone/>
            </a:pPr>
            <a:r>
              <a:rPr lang="en-US" sz="2200" b="1" dirty="0" smtClean="0"/>
              <a:t>Strengths: </a:t>
            </a:r>
            <a:r>
              <a:rPr lang="en-US" sz="2200" dirty="0" smtClean="0"/>
              <a:t>dependable, team player, patient, supportive, 		nurturing</a:t>
            </a:r>
          </a:p>
          <a:p>
            <a:pPr>
              <a:buNone/>
            </a:pPr>
            <a:r>
              <a:rPr lang="en-US" sz="2200" b="1" dirty="0" smtClean="0"/>
              <a:t>Weaknesses</a:t>
            </a:r>
            <a:r>
              <a:rPr lang="en-US" sz="2200" dirty="0" smtClean="0"/>
              <a:t>:  content with the status quo</a:t>
            </a:r>
          </a:p>
          <a:p>
            <a:pPr>
              <a:buNone/>
            </a:pPr>
            <a:r>
              <a:rPr lang="en-US" sz="2200" b="1" dirty="0" smtClean="0"/>
              <a:t>Key Words</a:t>
            </a:r>
            <a:r>
              <a:rPr lang="en-US" sz="2200" dirty="0" smtClean="0"/>
              <a:t>: team, together, family, relationships</a:t>
            </a:r>
          </a:p>
          <a:p>
            <a:pPr>
              <a:buNone/>
            </a:pPr>
            <a:r>
              <a:rPr lang="en-US" sz="2200" b="1" dirty="0" smtClean="0"/>
              <a:t>Dislikes</a:t>
            </a:r>
            <a:r>
              <a:rPr lang="en-US" sz="2200" dirty="0" smtClean="0"/>
              <a:t>: Pushy people, bullies, conflicts	  </a:t>
            </a:r>
            <a:r>
              <a:rPr lang="en-US" sz="2200" dirty="0" err="1" smtClean="0"/>
              <a:t>francine</a:t>
            </a:r>
            <a:endParaRPr lang="en-US" sz="2200" dirty="0"/>
          </a:p>
        </p:txBody>
      </p:sp>
      <p:sp>
        <p:nvSpPr>
          <p:cNvPr id="5" name="Content Placeholder 4"/>
          <p:cNvSpPr txBox="1">
            <a:spLocks/>
          </p:cNvSpPr>
          <p:nvPr/>
        </p:nvSpPr>
        <p:spPr>
          <a:xfrm>
            <a:off x="6646334" y="552450"/>
            <a:ext cx="2192866" cy="2495549"/>
          </a:xfrm>
          <a:prstGeom prst="rect">
            <a:avLst/>
          </a:prstGeom>
          <a:ln>
            <a:solidFill>
              <a:schemeClr val="tx2">
                <a:lumMod val="75000"/>
              </a:schemeClr>
            </a:solidFill>
          </a:ln>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BASIC MOTIVATION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Security</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Appreciation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Assurance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536314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1000" y="206375"/>
            <a:ext cx="8001000" cy="708025"/>
          </a:xfrm>
          <a:ln>
            <a:solidFill>
              <a:srgbClr val="C00000"/>
            </a:solidFill>
          </a:ln>
        </p:spPr>
        <p:txBody>
          <a:bodyPr>
            <a:noAutofit/>
          </a:bodyPr>
          <a:lstStyle/>
          <a:p>
            <a:r>
              <a:rPr lang="en-US" sz="2400" dirty="0" smtClean="0"/>
              <a:t>How To Work With Drivers –</a:t>
            </a:r>
            <a:br>
              <a:rPr lang="en-US" sz="2400" dirty="0" smtClean="0"/>
            </a:br>
            <a:r>
              <a:rPr lang="en-US" sz="2400" dirty="0" smtClean="0"/>
              <a:t>How Drivers Will Want to Work With Others </a:t>
            </a:r>
            <a:endParaRPr lang="en-US" sz="2400" dirty="0"/>
          </a:p>
        </p:txBody>
      </p:sp>
      <p:sp>
        <p:nvSpPr>
          <p:cNvPr id="3" name="Content Placeholder 2"/>
          <p:cNvSpPr>
            <a:spLocks noGrp="1"/>
          </p:cNvSpPr>
          <p:nvPr>
            <p:ph idx="4294967295"/>
          </p:nvPr>
        </p:nvSpPr>
        <p:spPr>
          <a:xfrm>
            <a:off x="381000" y="1028700"/>
            <a:ext cx="8559800" cy="1714500"/>
          </a:xfrm>
        </p:spPr>
        <p:txBody>
          <a:bodyPr>
            <a:normAutofit fontScale="47500" lnSpcReduction="20000"/>
          </a:bodyPr>
          <a:lstStyle/>
          <a:p>
            <a:pPr>
              <a:buNone/>
            </a:pPr>
            <a:r>
              <a:rPr lang="en-US" sz="3800" dirty="0" smtClean="0"/>
              <a:t>Drives, always right, very focused, leader, goals, decisive </a:t>
            </a:r>
          </a:p>
          <a:p>
            <a:pPr>
              <a:buNone/>
            </a:pPr>
            <a:r>
              <a:rPr lang="en-US" sz="3800" dirty="0" smtClean="0"/>
              <a:t>Can be intimidating and demanding .</a:t>
            </a:r>
          </a:p>
          <a:p>
            <a:pPr>
              <a:buNone/>
            </a:pPr>
            <a:r>
              <a:rPr lang="en-US" sz="3800" dirty="0" smtClean="0"/>
              <a:t>They are successful when they understand how to navigate in a world populated by mostly </a:t>
            </a:r>
            <a:r>
              <a:rPr lang="en-US" sz="3800" dirty="0" err="1" smtClean="0"/>
              <a:t>Amiables</a:t>
            </a:r>
            <a:r>
              <a:rPr lang="en-US" sz="3800" dirty="0" smtClean="0"/>
              <a:t> and </a:t>
            </a:r>
            <a:r>
              <a:rPr lang="en-US" sz="3800" dirty="0" err="1" smtClean="0"/>
              <a:t>Analyticals</a:t>
            </a:r>
            <a:r>
              <a:rPr lang="en-US" sz="3800" dirty="0" smtClean="0"/>
              <a:t> </a:t>
            </a:r>
          </a:p>
          <a:p>
            <a:pPr>
              <a:buNone/>
            </a:pPr>
            <a:r>
              <a:rPr lang="en-US" sz="3800" dirty="0" smtClean="0"/>
              <a:t>  Logical.  Not a lot of conversation.  Brief and specific.              </a:t>
            </a:r>
            <a:r>
              <a:rPr lang="en-US" sz="3800" dirty="0" err="1" smtClean="0"/>
              <a:t>angie</a:t>
            </a:r>
            <a:endParaRPr lang="en-US" sz="3800" dirty="0" smtClean="0"/>
          </a:p>
          <a:p>
            <a:pPr>
              <a:buNone/>
            </a:pPr>
            <a:r>
              <a:rPr lang="en-US" sz="2400" dirty="0" smtClean="0"/>
              <a:t> </a:t>
            </a:r>
            <a:endParaRPr lang="en-US" sz="2400" dirty="0"/>
          </a:p>
        </p:txBody>
      </p:sp>
      <p:sp>
        <p:nvSpPr>
          <p:cNvPr id="4" name="Rectangle 3"/>
          <p:cNvSpPr/>
          <p:nvPr/>
        </p:nvSpPr>
        <p:spPr>
          <a:xfrm>
            <a:off x="457200" y="3543300"/>
            <a:ext cx="8077200" cy="1384995"/>
          </a:xfrm>
          <a:prstGeom prst="rect">
            <a:avLst/>
          </a:prstGeom>
          <a:ln>
            <a:solidFill>
              <a:srgbClr val="FF6600"/>
            </a:solidFill>
          </a:ln>
        </p:spPr>
        <p:txBody>
          <a:bodyPr wrap="square">
            <a:spAutoFit/>
          </a:bodyPr>
          <a:lstStyle/>
          <a:p>
            <a:r>
              <a:rPr lang="en-US" sz="2400" dirty="0" smtClean="0"/>
              <a:t>   </a:t>
            </a:r>
            <a:r>
              <a:rPr lang="en-US" sz="2000" dirty="0" smtClean="0"/>
              <a:t>They don’t join Shaklee to help you.  Don’t argue emotionally.  Probably not a close relationship.  Don’t take anything personally.  No constant interaction.  Drivers set high personal goals.  Others will not meet their standards… so they will want to learn PATIENCE. </a:t>
            </a:r>
            <a:endParaRPr lang="en-US" sz="2000" dirty="0"/>
          </a:p>
        </p:txBody>
      </p:sp>
      <p:sp>
        <p:nvSpPr>
          <p:cNvPr id="6" name="Rectangle 5"/>
          <p:cNvSpPr/>
          <p:nvPr/>
        </p:nvSpPr>
        <p:spPr>
          <a:xfrm>
            <a:off x="948267" y="2379133"/>
            <a:ext cx="7179733" cy="1015663"/>
          </a:xfrm>
          <a:prstGeom prst="rect">
            <a:avLst/>
          </a:prstGeom>
          <a:ln>
            <a:solidFill>
              <a:srgbClr val="FF0000"/>
            </a:solidFill>
          </a:ln>
        </p:spPr>
        <p:txBody>
          <a:bodyPr wrap="square">
            <a:spAutoFit/>
          </a:bodyPr>
          <a:lstStyle/>
          <a:p>
            <a:pPr algn="ctr">
              <a:buNone/>
            </a:pPr>
            <a:r>
              <a:rPr lang="en-US" sz="2000" dirty="0"/>
              <a:t>They like being the leader .. And will want to learn in our business the best leaders </a:t>
            </a:r>
            <a:r>
              <a:rPr lang="en-US" sz="2000" dirty="0" smtClean="0"/>
              <a:t>are “makers </a:t>
            </a:r>
            <a:r>
              <a:rPr lang="en-US" sz="2000" dirty="0"/>
              <a:t>of leaders” and make room for their distributors to lead , too. </a:t>
            </a:r>
          </a:p>
        </p:txBody>
      </p:sp>
    </p:spTree>
    <p:extLst>
      <p:ext uri="{BB962C8B-B14F-4D97-AF65-F5344CB8AC3E}">
        <p14:creationId xmlns:p14="http://schemas.microsoft.com/office/powerpoint/2010/main" val="35532217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14302"/>
            <a:ext cx="3810000" cy="1134531"/>
          </a:xfrm>
          <a:prstGeom prst="rect">
            <a:avLst/>
          </a:prstGeom>
        </p:spPr>
      </p:pic>
      <p:sp>
        <p:nvSpPr>
          <p:cNvPr id="2" name="Title 1"/>
          <p:cNvSpPr>
            <a:spLocks noGrp="1"/>
          </p:cNvSpPr>
          <p:nvPr>
            <p:ph type="title" idx="4294967295"/>
          </p:nvPr>
        </p:nvSpPr>
        <p:spPr>
          <a:xfrm>
            <a:off x="3606800" y="206375"/>
            <a:ext cx="5334000" cy="650875"/>
          </a:xfrm>
          <a:ln>
            <a:solidFill>
              <a:schemeClr val="tx1">
                <a:lumMod val="65000"/>
                <a:lumOff val="35000"/>
              </a:schemeClr>
            </a:solidFill>
          </a:ln>
        </p:spPr>
        <p:txBody>
          <a:bodyPr>
            <a:normAutofit/>
          </a:bodyPr>
          <a:lstStyle/>
          <a:p>
            <a:r>
              <a:rPr lang="en-US" sz="3200" dirty="0" smtClean="0"/>
              <a:t>Working with </a:t>
            </a:r>
            <a:r>
              <a:rPr lang="en-US" sz="3200" dirty="0" err="1" smtClean="0"/>
              <a:t>Expressives</a:t>
            </a:r>
            <a:r>
              <a:rPr lang="en-US" sz="3200" dirty="0" smtClean="0"/>
              <a:t> </a:t>
            </a:r>
            <a:r>
              <a:rPr lang="en-US" sz="3600" dirty="0" smtClean="0"/>
              <a:t>-- </a:t>
            </a:r>
            <a:endParaRPr lang="en-US" sz="3600" dirty="0"/>
          </a:p>
        </p:txBody>
      </p:sp>
      <p:sp>
        <p:nvSpPr>
          <p:cNvPr id="3" name="Content Placeholder 2"/>
          <p:cNvSpPr>
            <a:spLocks noGrp="1"/>
          </p:cNvSpPr>
          <p:nvPr>
            <p:ph idx="4294967295"/>
          </p:nvPr>
        </p:nvSpPr>
        <p:spPr>
          <a:xfrm>
            <a:off x="372532" y="1248833"/>
            <a:ext cx="8568267" cy="4114800"/>
          </a:xfrm>
        </p:spPr>
        <p:txBody>
          <a:bodyPr>
            <a:normAutofit/>
          </a:bodyPr>
          <a:lstStyle/>
          <a:p>
            <a:r>
              <a:rPr lang="en-US" sz="2000" dirty="0" smtClean="0"/>
              <a:t>Fun loving, outgoing,   Playful teasers.  Talk about incentives. </a:t>
            </a:r>
          </a:p>
          <a:p>
            <a:r>
              <a:rPr lang="en-US" sz="2000" dirty="0" smtClean="0"/>
              <a:t>They NEED reassurance of acceptance. ..love, hugs and physical contact.  Allow them to express themselves. </a:t>
            </a:r>
          </a:p>
          <a:p>
            <a:r>
              <a:rPr lang="en-US" sz="2000" dirty="0" smtClean="0"/>
              <a:t>DO NOT get too serious in criticism or discipline.  </a:t>
            </a:r>
          </a:p>
          <a:p>
            <a:r>
              <a:rPr lang="en-US" sz="2000" dirty="0" smtClean="0"/>
              <a:t>Don’t demand perfection. “Close enough is good enough.”  They don’t dwell on problems.  Eternal optimists.  Give them some guidelines.  Busy-</a:t>
            </a:r>
            <a:r>
              <a:rPr lang="en-US" sz="2000" dirty="0" err="1" smtClean="0"/>
              <a:t>ness</a:t>
            </a:r>
            <a:r>
              <a:rPr lang="en-US" sz="2000" dirty="0" smtClean="0"/>
              <a:t> is not necessarily the same as purposeful action.  Set specific goals.</a:t>
            </a:r>
          </a:p>
          <a:p>
            <a:r>
              <a:rPr lang="en-US" sz="2000" dirty="0" err="1" smtClean="0"/>
              <a:t>Expressives</a:t>
            </a:r>
            <a:r>
              <a:rPr lang="en-US" sz="2000" dirty="0" smtClean="0"/>
              <a:t> will want to learn how to prioritize and do activities in order of importance</a:t>
            </a:r>
            <a:r>
              <a:rPr lang="en-US" sz="2000" dirty="0"/>
              <a:t>,</a:t>
            </a:r>
            <a:r>
              <a:rPr lang="en-US" sz="2000" dirty="0" smtClean="0"/>
              <a:t> what is necessary, not just fun.  .. And learn how to make a plan for their distributors.		   </a:t>
            </a:r>
            <a:r>
              <a:rPr lang="en-US" sz="2000" dirty="0" err="1" smtClean="0"/>
              <a:t>becky</a:t>
            </a:r>
            <a:endParaRPr lang="en-US" sz="2000" dirty="0" smtClean="0"/>
          </a:p>
          <a:p>
            <a:endParaRPr lang="en-US" sz="2400" dirty="0"/>
          </a:p>
        </p:txBody>
      </p:sp>
    </p:spTree>
    <p:extLst>
      <p:ext uri="{BB962C8B-B14F-4D97-AF65-F5344CB8AC3E}">
        <p14:creationId xmlns:p14="http://schemas.microsoft.com/office/powerpoint/2010/main" val="29939339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11200" y="206375"/>
            <a:ext cx="7391400" cy="479425"/>
          </a:xfrm>
          <a:ln>
            <a:solidFill>
              <a:srgbClr val="008000"/>
            </a:solidFill>
          </a:ln>
        </p:spPr>
        <p:txBody>
          <a:bodyPr>
            <a:normAutofit fontScale="90000"/>
          </a:bodyPr>
          <a:lstStyle/>
          <a:p>
            <a:r>
              <a:rPr lang="en-US" sz="3200" dirty="0" smtClean="0"/>
              <a:t>Working With </a:t>
            </a:r>
            <a:r>
              <a:rPr lang="en-US" sz="3200" dirty="0" err="1" smtClean="0"/>
              <a:t>Amiables</a:t>
            </a:r>
            <a:r>
              <a:rPr lang="en-US" sz="3200" dirty="0" smtClean="0"/>
              <a:t> </a:t>
            </a:r>
            <a:r>
              <a:rPr lang="en-US" sz="3200" dirty="0" smtClean="0"/>
              <a:t>(Steady </a:t>
            </a:r>
            <a:r>
              <a:rPr lang="en-US" sz="3200" dirty="0" smtClean="0"/>
              <a:t>&amp; Stable)  </a:t>
            </a:r>
            <a:endParaRPr lang="en-US" sz="3200" dirty="0"/>
          </a:p>
        </p:txBody>
      </p:sp>
      <p:sp>
        <p:nvSpPr>
          <p:cNvPr id="3" name="Content Placeholder 2"/>
          <p:cNvSpPr>
            <a:spLocks noGrp="1"/>
          </p:cNvSpPr>
          <p:nvPr>
            <p:ph idx="4294967295"/>
          </p:nvPr>
        </p:nvSpPr>
        <p:spPr>
          <a:xfrm>
            <a:off x="457200" y="802216"/>
            <a:ext cx="4572000" cy="2512484"/>
          </a:xfrm>
          <a:ln>
            <a:solidFill>
              <a:schemeClr val="tx2">
                <a:lumMod val="60000"/>
                <a:lumOff val="40000"/>
              </a:schemeClr>
            </a:solidFill>
          </a:ln>
        </p:spPr>
        <p:txBody>
          <a:bodyPr>
            <a:noAutofit/>
          </a:bodyPr>
          <a:lstStyle/>
          <a:p>
            <a:pPr>
              <a:buNone/>
            </a:pPr>
            <a:r>
              <a:rPr lang="en-US" sz="2000" dirty="0" smtClean="0"/>
              <a:t>Be gentle, take time. </a:t>
            </a:r>
          </a:p>
          <a:p>
            <a:pPr>
              <a:buNone/>
            </a:pPr>
            <a:r>
              <a:rPr lang="en-US" sz="2000" dirty="0" smtClean="0"/>
              <a:t> Listen. Let them talk.</a:t>
            </a:r>
          </a:p>
          <a:p>
            <a:pPr>
              <a:buNone/>
            </a:pPr>
            <a:r>
              <a:rPr lang="en-US" sz="2000" dirty="0" smtClean="0"/>
              <a:t> First Step Training, Plan of Action, Step1, Step 2, Step </a:t>
            </a:r>
            <a:r>
              <a:rPr lang="en-US" sz="2000" dirty="0" smtClean="0"/>
              <a:t>3.  Be </a:t>
            </a:r>
            <a:r>
              <a:rPr lang="en-US" sz="2000" dirty="0" smtClean="0"/>
              <a:t>sensitive to their feelings.   </a:t>
            </a:r>
          </a:p>
          <a:p>
            <a:pPr>
              <a:buNone/>
            </a:pPr>
            <a:r>
              <a:rPr lang="en-US" sz="2000" dirty="0" err="1" smtClean="0"/>
              <a:t>Analyticals</a:t>
            </a:r>
            <a:r>
              <a:rPr lang="en-US" sz="2000" dirty="0" smtClean="0"/>
              <a:t> want a lot of info. .. but not </a:t>
            </a:r>
            <a:r>
              <a:rPr lang="en-US" sz="2000" dirty="0" err="1" smtClean="0"/>
              <a:t>Amiables</a:t>
            </a:r>
            <a:r>
              <a:rPr lang="en-US" sz="2000" dirty="0" smtClean="0"/>
              <a:t>.         </a:t>
            </a:r>
          </a:p>
          <a:p>
            <a:pPr>
              <a:buNone/>
            </a:pPr>
            <a:r>
              <a:rPr lang="en-US" sz="2400" dirty="0" smtClean="0"/>
              <a:t>.     </a:t>
            </a:r>
          </a:p>
        </p:txBody>
      </p:sp>
      <p:sp>
        <p:nvSpPr>
          <p:cNvPr id="4" name="Rectangle 3"/>
          <p:cNvSpPr/>
          <p:nvPr/>
        </p:nvSpPr>
        <p:spPr>
          <a:xfrm>
            <a:off x="457200" y="3314700"/>
            <a:ext cx="8229600" cy="1631216"/>
          </a:xfrm>
          <a:prstGeom prst="rect">
            <a:avLst/>
          </a:prstGeom>
          <a:ln>
            <a:solidFill>
              <a:schemeClr val="tx2">
                <a:lumMod val="75000"/>
              </a:schemeClr>
            </a:solidFill>
          </a:ln>
        </p:spPr>
        <p:txBody>
          <a:bodyPr wrap="square">
            <a:spAutoFit/>
          </a:bodyPr>
          <a:lstStyle/>
          <a:p>
            <a:r>
              <a:rPr lang="en-US" sz="2000" dirty="0" smtClean="0"/>
              <a:t>New thinking that could be helpful --   Help them see that creating goals, making list, inviting does not have to be scary.  </a:t>
            </a:r>
            <a:r>
              <a:rPr lang="en-US" sz="2000" dirty="0" err="1" smtClean="0"/>
              <a:t>Amiables</a:t>
            </a:r>
            <a:r>
              <a:rPr lang="en-US" sz="2000" dirty="0" smtClean="0"/>
              <a:t> REALLY don’t like rejection.  Don’t push too far out of their comfort zones . Let them inch out … to take a little risk. Easier for them to invite to conference calls/ webinars than to conduct their own meetings.  They will avoid conflict at all costs.                                     </a:t>
            </a:r>
            <a:endParaRPr lang="en-US" sz="2000" dirty="0"/>
          </a:p>
        </p:txBody>
      </p:sp>
      <p:pic>
        <p:nvPicPr>
          <p:cNvPr id="5" name="Picture 4"/>
          <p:cNvPicPr>
            <a:picLocks noChangeAspect="1"/>
          </p:cNvPicPr>
          <p:nvPr/>
        </p:nvPicPr>
        <p:blipFill>
          <a:blip r:embed="rId2"/>
          <a:stretch>
            <a:fillRect/>
          </a:stretch>
        </p:blipFill>
        <p:spPr>
          <a:xfrm>
            <a:off x="5843882" y="742950"/>
            <a:ext cx="2814695" cy="1187450"/>
          </a:xfrm>
          <a:prstGeom prst="rect">
            <a:avLst/>
          </a:prstGeom>
        </p:spPr>
      </p:pic>
      <p:sp>
        <p:nvSpPr>
          <p:cNvPr id="6" name="Rectangle 5"/>
          <p:cNvSpPr/>
          <p:nvPr/>
        </p:nvSpPr>
        <p:spPr>
          <a:xfrm>
            <a:off x="5181599" y="1991794"/>
            <a:ext cx="3793067" cy="1323439"/>
          </a:xfrm>
          <a:prstGeom prst="rect">
            <a:avLst/>
          </a:prstGeom>
        </p:spPr>
        <p:txBody>
          <a:bodyPr wrap="square">
            <a:spAutoFit/>
          </a:bodyPr>
          <a:lstStyle/>
          <a:p>
            <a:r>
              <a:rPr lang="en-US" sz="2000" dirty="0"/>
              <a:t>Want to be a part of a mission.  Leadership may be uncomfortable… work WITH them to build in </a:t>
            </a:r>
            <a:r>
              <a:rPr lang="en-US" sz="2000" dirty="0" smtClean="0"/>
              <a:t>depth     </a:t>
            </a:r>
            <a:r>
              <a:rPr lang="en-US" sz="2000" dirty="0" err="1" smtClean="0"/>
              <a:t>lisa</a:t>
            </a:r>
            <a:endParaRPr lang="en-US" sz="2000" dirty="0"/>
          </a:p>
        </p:txBody>
      </p:sp>
    </p:spTree>
    <p:extLst>
      <p:ext uri="{BB962C8B-B14F-4D97-AF65-F5344CB8AC3E}">
        <p14:creationId xmlns:p14="http://schemas.microsoft.com/office/powerpoint/2010/main" val="35883333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60400" y="44458"/>
            <a:ext cx="4800600" cy="650875"/>
          </a:xfrm>
          <a:ln>
            <a:solidFill>
              <a:schemeClr val="tx2">
                <a:lumMod val="75000"/>
              </a:schemeClr>
            </a:solidFill>
          </a:ln>
        </p:spPr>
        <p:txBody>
          <a:bodyPr>
            <a:normAutofit/>
          </a:bodyPr>
          <a:lstStyle/>
          <a:p>
            <a:r>
              <a:rPr lang="en-US" sz="3200" dirty="0" smtClean="0"/>
              <a:t>Working With </a:t>
            </a:r>
            <a:r>
              <a:rPr lang="en-US" sz="3200" dirty="0" err="1" smtClean="0"/>
              <a:t>Analyticals</a:t>
            </a:r>
            <a:endParaRPr lang="en-US" sz="3200" dirty="0"/>
          </a:p>
        </p:txBody>
      </p:sp>
      <p:sp>
        <p:nvSpPr>
          <p:cNvPr id="3" name="Content Placeholder 2"/>
          <p:cNvSpPr>
            <a:spLocks noGrp="1"/>
          </p:cNvSpPr>
          <p:nvPr>
            <p:ph idx="4294967295"/>
          </p:nvPr>
        </p:nvSpPr>
        <p:spPr>
          <a:xfrm>
            <a:off x="381000" y="846667"/>
            <a:ext cx="8153400" cy="2146299"/>
          </a:xfrm>
          <a:ln>
            <a:solidFill>
              <a:schemeClr val="tx2">
                <a:lumMod val="60000"/>
                <a:lumOff val="40000"/>
              </a:schemeClr>
            </a:solidFill>
          </a:ln>
        </p:spPr>
        <p:txBody>
          <a:bodyPr>
            <a:normAutofit fontScale="92500" lnSpcReduction="10000"/>
          </a:bodyPr>
          <a:lstStyle/>
          <a:p>
            <a:pPr>
              <a:buNone/>
            </a:pPr>
            <a:r>
              <a:rPr lang="en-US" sz="2400" dirty="0" smtClean="0"/>
              <a:t>Be sensitive and soft spoken.  Speak at their pace.</a:t>
            </a:r>
          </a:p>
          <a:p>
            <a:pPr>
              <a:buNone/>
            </a:pPr>
            <a:r>
              <a:rPr lang="en-US" sz="2400" dirty="0" smtClean="0"/>
              <a:t> Be sincere and genuine.  Limit risk level. 		  </a:t>
            </a:r>
          </a:p>
          <a:p>
            <a:pPr>
              <a:buNone/>
            </a:pPr>
            <a:r>
              <a:rPr lang="en-US" sz="2400" dirty="0" smtClean="0"/>
              <a:t> Most have regular jobs.  Need  security.  Present Shaklee as a vehicle for more security for  health And  finances  and offer lots of information to validate. Value accuracy. Tend to blame themselves when things go wrong and are not very verbal.    </a:t>
            </a:r>
            <a:r>
              <a:rPr lang="en-US" sz="2400" dirty="0" err="1" smtClean="0"/>
              <a:t>francine</a:t>
            </a:r>
            <a:endParaRPr lang="en-US" sz="2600" dirty="0" smtClean="0"/>
          </a:p>
          <a:p>
            <a:endParaRPr lang="en-US" dirty="0"/>
          </a:p>
        </p:txBody>
      </p:sp>
      <p:sp>
        <p:nvSpPr>
          <p:cNvPr id="4" name="Rectangle 3"/>
          <p:cNvSpPr/>
          <p:nvPr/>
        </p:nvSpPr>
        <p:spPr>
          <a:xfrm>
            <a:off x="381000" y="3176727"/>
            <a:ext cx="8382000" cy="1754327"/>
          </a:xfrm>
          <a:prstGeom prst="rect">
            <a:avLst/>
          </a:prstGeom>
          <a:ln>
            <a:solidFill>
              <a:schemeClr val="accent1">
                <a:lumMod val="75000"/>
              </a:schemeClr>
            </a:solidFill>
          </a:ln>
        </p:spPr>
        <p:txBody>
          <a:bodyPr wrap="square">
            <a:spAutoFit/>
          </a:bodyPr>
          <a:lstStyle/>
          <a:p>
            <a:r>
              <a:rPr lang="en-US" sz="2000" dirty="0" smtClean="0"/>
              <a:t>Appreciate them.  Allow them time to collect their thoughts.  Must think it through.  Don’t like change.  Help them understand that  everything doesn’t have to be perfect. And they  can’t wait until  they know everything  to get into action . We learn as we go. We also learn we can’t control other peop</a:t>
            </a:r>
            <a:r>
              <a:rPr lang="en-US" sz="2400" dirty="0" smtClean="0"/>
              <a:t>le. </a:t>
            </a:r>
          </a:p>
          <a:p>
            <a:r>
              <a:rPr lang="en-US" sz="2000" dirty="0" err="1" smtClean="0"/>
              <a:t>Analyticals</a:t>
            </a:r>
            <a:r>
              <a:rPr lang="en-US" sz="2000" dirty="0" smtClean="0"/>
              <a:t>  ask lots of questions. </a:t>
            </a:r>
            <a:r>
              <a:rPr lang="en-US" sz="2400" dirty="0" smtClean="0"/>
              <a:t>		</a:t>
            </a:r>
          </a:p>
        </p:txBody>
      </p:sp>
      <p:pic>
        <p:nvPicPr>
          <p:cNvPr id="5" name="Picture 4"/>
          <p:cNvPicPr>
            <a:picLocks noChangeAspect="1"/>
          </p:cNvPicPr>
          <p:nvPr/>
        </p:nvPicPr>
        <p:blipFill>
          <a:blip r:embed="rId2"/>
          <a:stretch>
            <a:fillRect/>
          </a:stretch>
        </p:blipFill>
        <p:spPr>
          <a:xfrm>
            <a:off x="6781800" y="8"/>
            <a:ext cx="2133600" cy="1570481"/>
          </a:xfrm>
          <a:prstGeom prst="rect">
            <a:avLst/>
          </a:prstGeom>
        </p:spPr>
      </p:pic>
    </p:spTree>
    <p:extLst>
      <p:ext uri="{BB962C8B-B14F-4D97-AF65-F5344CB8AC3E}">
        <p14:creationId xmlns:p14="http://schemas.microsoft.com/office/powerpoint/2010/main" val="27643442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5467" y="0"/>
            <a:ext cx="9550399" cy="5156967"/>
          </a:xfrm>
          <a:prstGeom prst="rect">
            <a:avLst/>
          </a:prstGeom>
        </p:spPr>
      </p:pic>
      <p:sp>
        <p:nvSpPr>
          <p:cNvPr id="2" name="Rectangle 1"/>
          <p:cNvSpPr/>
          <p:nvPr/>
        </p:nvSpPr>
        <p:spPr>
          <a:xfrm>
            <a:off x="694267" y="1600822"/>
            <a:ext cx="7823200" cy="2677656"/>
          </a:xfrm>
          <a:prstGeom prst="rect">
            <a:avLst/>
          </a:prstGeom>
          <a:solidFill>
            <a:schemeClr val="bg1"/>
          </a:solidFill>
        </p:spPr>
        <p:txBody>
          <a:bodyPr wrap="square">
            <a:spAutoFit/>
          </a:bodyPr>
          <a:lstStyle/>
          <a:p>
            <a:r>
              <a:rPr lang="en-US" sz="2400" b="1" dirty="0"/>
              <a:t>Strengths</a:t>
            </a:r>
            <a:r>
              <a:rPr lang="en-US" sz="2400" dirty="0"/>
              <a:t>:						</a:t>
            </a:r>
            <a:r>
              <a:rPr lang="en-US" sz="2400" b="1" dirty="0"/>
              <a:t>Limitations</a:t>
            </a:r>
            <a:endParaRPr lang="en-US" sz="2400" dirty="0"/>
          </a:p>
          <a:p>
            <a:r>
              <a:rPr lang="en-US" sz="2400" dirty="0"/>
              <a:t>Proactive						Arrogant</a:t>
            </a:r>
          </a:p>
          <a:p>
            <a:r>
              <a:rPr lang="en-US" sz="2400" dirty="0"/>
              <a:t>Assertive						Bossy</a:t>
            </a:r>
          </a:p>
          <a:p>
            <a:r>
              <a:rPr lang="en-US" sz="2400" dirty="0"/>
              <a:t>Action-Oriented				</a:t>
            </a:r>
            <a:r>
              <a:rPr lang="en-US" sz="2400" dirty="0" smtClean="0"/>
              <a:t>Critical </a:t>
            </a:r>
            <a:r>
              <a:rPr lang="en-US" sz="2400" dirty="0"/>
              <a:t>of </a:t>
            </a:r>
            <a:r>
              <a:rPr lang="en-US" sz="2400" dirty="0" smtClean="0"/>
              <a:t>others</a:t>
            </a:r>
            <a:endParaRPr lang="en-US" sz="2400" dirty="0"/>
          </a:p>
          <a:p>
            <a:r>
              <a:rPr lang="en-US" sz="2400" dirty="0"/>
              <a:t>Powerful						Insensitive</a:t>
            </a:r>
          </a:p>
          <a:p>
            <a:r>
              <a:rPr lang="en-US" sz="2400" dirty="0"/>
              <a:t>Confident						</a:t>
            </a:r>
            <a:r>
              <a:rPr lang="en-US" sz="2400" dirty="0" smtClean="0"/>
              <a:t>Intimidating                     </a:t>
            </a:r>
            <a:endParaRPr lang="en-US" sz="2400" dirty="0"/>
          </a:p>
          <a:p>
            <a:r>
              <a:rPr lang="en-US" sz="2400" dirty="0"/>
              <a:t> </a:t>
            </a:r>
          </a:p>
        </p:txBody>
      </p:sp>
      <p:sp>
        <p:nvSpPr>
          <p:cNvPr id="3" name="TextBox 2"/>
          <p:cNvSpPr txBox="1"/>
          <p:nvPr/>
        </p:nvSpPr>
        <p:spPr>
          <a:xfrm>
            <a:off x="694266" y="491067"/>
            <a:ext cx="2878667" cy="646331"/>
          </a:xfrm>
          <a:prstGeom prst="rect">
            <a:avLst/>
          </a:prstGeom>
          <a:solidFill>
            <a:schemeClr val="bg1"/>
          </a:solidFill>
          <a:ln>
            <a:solidFill>
              <a:srgbClr val="FF0000"/>
            </a:solidFill>
          </a:ln>
        </p:spPr>
        <p:txBody>
          <a:bodyPr wrap="square" rtlCol="0">
            <a:spAutoFit/>
          </a:bodyPr>
          <a:lstStyle/>
          <a:p>
            <a:r>
              <a:rPr lang="en-US" sz="3600" dirty="0" smtClean="0"/>
              <a:t>Driver ( Red )</a:t>
            </a:r>
            <a:endParaRPr lang="en-US" sz="3600" dirty="0"/>
          </a:p>
        </p:txBody>
      </p:sp>
      <p:sp>
        <p:nvSpPr>
          <p:cNvPr id="5" name="TextBox 4"/>
          <p:cNvSpPr txBox="1"/>
          <p:nvPr/>
        </p:nvSpPr>
        <p:spPr>
          <a:xfrm>
            <a:off x="7365999" y="3674533"/>
            <a:ext cx="1032933" cy="646331"/>
          </a:xfrm>
          <a:prstGeom prst="rect">
            <a:avLst/>
          </a:prstGeom>
          <a:noFill/>
        </p:spPr>
        <p:txBody>
          <a:bodyPr wrap="square" rtlCol="0">
            <a:spAutoFit/>
          </a:bodyPr>
          <a:lstStyle/>
          <a:p>
            <a:r>
              <a:rPr lang="en-US" dirty="0" smtClean="0"/>
              <a:t>Suzanne/ barb</a:t>
            </a:r>
            <a:endParaRPr lang="en-US" dirty="0"/>
          </a:p>
        </p:txBody>
      </p:sp>
    </p:spTree>
    <p:extLst>
      <p:ext uri="{BB962C8B-B14F-4D97-AF65-F5344CB8AC3E}">
        <p14:creationId xmlns:p14="http://schemas.microsoft.com/office/powerpoint/2010/main" val="40852235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33867"/>
            <a:ext cx="9465732" cy="5143500"/>
          </a:xfrm>
          <a:prstGeom prst="rect">
            <a:avLst/>
          </a:prstGeom>
        </p:spPr>
      </p:pic>
      <p:sp>
        <p:nvSpPr>
          <p:cNvPr id="2" name="Rectangle 1"/>
          <p:cNvSpPr/>
          <p:nvPr/>
        </p:nvSpPr>
        <p:spPr>
          <a:xfrm>
            <a:off x="1049866" y="1833086"/>
            <a:ext cx="7179733" cy="2062103"/>
          </a:xfrm>
          <a:prstGeom prst="rect">
            <a:avLst/>
          </a:prstGeom>
        </p:spPr>
        <p:txBody>
          <a:bodyPr wrap="square">
            <a:spAutoFit/>
          </a:bodyPr>
          <a:lstStyle/>
          <a:p>
            <a:r>
              <a:rPr lang="en-US" sz="3200" b="1" dirty="0"/>
              <a:t>Strengths</a:t>
            </a:r>
            <a:r>
              <a:rPr lang="en-US" sz="3200" dirty="0"/>
              <a:t>					</a:t>
            </a:r>
            <a:r>
              <a:rPr lang="en-US" sz="3200" b="1" dirty="0"/>
              <a:t>Limitations</a:t>
            </a:r>
            <a:endParaRPr lang="en-US" sz="3200" dirty="0"/>
          </a:p>
          <a:p>
            <a:r>
              <a:rPr lang="en-US" sz="3200" dirty="0"/>
              <a:t>Nurturing					Perfectionist</a:t>
            </a:r>
          </a:p>
          <a:p>
            <a:r>
              <a:rPr lang="en-US" sz="3200" dirty="0"/>
              <a:t>Analytical					Overly sensitive</a:t>
            </a:r>
          </a:p>
          <a:p>
            <a:r>
              <a:rPr lang="en-US" sz="3200" dirty="0"/>
              <a:t>Quality-Oriented		</a:t>
            </a:r>
            <a:r>
              <a:rPr lang="en-US" sz="3200" dirty="0" smtClean="0"/>
              <a:t>Self</a:t>
            </a:r>
            <a:r>
              <a:rPr lang="en-US" sz="3200" dirty="0"/>
              <a:t>-</a:t>
            </a:r>
            <a:r>
              <a:rPr lang="en-US" sz="3200" dirty="0" smtClean="0"/>
              <a:t>Righteous  </a:t>
            </a:r>
            <a:endParaRPr lang="en-US" sz="3200" dirty="0"/>
          </a:p>
        </p:txBody>
      </p:sp>
      <p:sp>
        <p:nvSpPr>
          <p:cNvPr id="3" name="TextBox 2"/>
          <p:cNvSpPr txBox="1"/>
          <p:nvPr/>
        </p:nvSpPr>
        <p:spPr>
          <a:xfrm>
            <a:off x="711200" y="1021953"/>
            <a:ext cx="4927600" cy="646331"/>
          </a:xfrm>
          <a:prstGeom prst="rect">
            <a:avLst/>
          </a:prstGeom>
          <a:noFill/>
        </p:spPr>
        <p:txBody>
          <a:bodyPr wrap="square" rtlCol="0">
            <a:spAutoFit/>
          </a:bodyPr>
          <a:lstStyle/>
          <a:p>
            <a:r>
              <a:rPr lang="en-US" sz="3600" dirty="0" err="1" smtClean="0"/>
              <a:t>Amiables</a:t>
            </a:r>
            <a:endParaRPr lang="en-US" sz="3600" dirty="0"/>
          </a:p>
        </p:txBody>
      </p:sp>
      <p:sp>
        <p:nvSpPr>
          <p:cNvPr id="4" name="TextBox 3"/>
          <p:cNvSpPr txBox="1"/>
          <p:nvPr/>
        </p:nvSpPr>
        <p:spPr>
          <a:xfrm>
            <a:off x="7264400" y="3895189"/>
            <a:ext cx="1879600" cy="369332"/>
          </a:xfrm>
          <a:prstGeom prst="rect">
            <a:avLst/>
          </a:prstGeom>
          <a:noFill/>
        </p:spPr>
        <p:txBody>
          <a:bodyPr wrap="square" rtlCol="0">
            <a:spAutoFit/>
          </a:bodyPr>
          <a:lstStyle/>
          <a:p>
            <a:r>
              <a:rPr lang="en-US" dirty="0" smtClean="0"/>
              <a:t>Suzanne/ barb</a:t>
            </a:r>
            <a:endParaRPr lang="en-US" dirty="0"/>
          </a:p>
        </p:txBody>
      </p:sp>
    </p:spTree>
    <p:extLst>
      <p:ext uri="{BB962C8B-B14F-4D97-AF65-F5344CB8AC3E}">
        <p14:creationId xmlns:p14="http://schemas.microsoft.com/office/powerpoint/2010/main" val="32695462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Rectangle 1"/>
          <p:cNvSpPr/>
          <p:nvPr/>
        </p:nvSpPr>
        <p:spPr>
          <a:xfrm>
            <a:off x="541867" y="2725638"/>
            <a:ext cx="8297333" cy="2062103"/>
          </a:xfrm>
          <a:prstGeom prst="rect">
            <a:avLst/>
          </a:prstGeom>
        </p:spPr>
        <p:txBody>
          <a:bodyPr wrap="square">
            <a:spAutoFit/>
          </a:bodyPr>
          <a:lstStyle/>
          <a:p>
            <a:r>
              <a:rPr lang="en-US" sz="3200" b="1" dirty="0"/>
              <a:t>Strengths</a:t>
            </a:r>
            <a:r>
              <a:rPr lang="en-US" sz="3200" dirty="0"/>
              <a:t>						</a:t>
            </a:r>
            <a:r>
              <a:rPr lang="en-US" sz="3200" b="1" dirty="0"/>
              <a:t>Limitations</a:t>
            </a:r>
            <a:endParaRPr lang="en-US" sz="3200" dirty="0"/>
          </a:p>
          <a:p>
            <a:r>
              <a:rPr lang="en-US" sz="3200" dirty="0"/>
              <a:t>Objective						Indecisive</a:t>
            </a:r>
          </a:p>
          <a:p>
            <a:r>
              <a:rPr lang="en-US" sz="3200" dirty="0" smtClean="0"/>
              <a:t>Organized</a:t>
            </a:r>
            <a:r>
              <a:rPr lang="en-US" sz="3200" dirty="0"/>
              <a:t>						Silently Stubborn</a:t>
            </a:r>
          </a:p>
          <a:p>
            <a:r>
              <a:rPr lang="en-US" sz="3200" dirty="0"/>
              <a:t>Self-regulated				</a:t>
            </a:r>
            <a:r>
              <a:rPr lang="en-US" sz="3200" dirty="0" smtClean="0"/>
              <a:t>Unproductive</a:t>
            </a:r>
            <a:endParaRPr lang="en-US" sz="3200" dirty="0"/>
          </a:p>
        </p:txBody>
      </p:sp>
      <p:sp>
        <p:nvSpPr>
          <p:cNvPr id="3" name="TextBox 2"/>
          <p:cNvSpPr txBox="1"/>
          <p:nvPr/>
        </p:nvSpPr>
        <p:spPr>
          <a:xfrm>
            <a:off x="541867" y="1847164"/>
            <a:ext cx="2709333" cy="646331"/>
          </a:xfrm>
          <a:prstGeom prst="rect">
            <a:avLst/>
          </a:prstGeom>
          <a:noFill/>
        </p:spPr>
        <p:txBody>
          <a:bodyPr wrap="square" rtlCol="0">
            <a:spAutoFit/>
          </a:bodyPr>
          <a:lstStyle/>
          <a:p>
            <a:r>
              <a:rPr lang="en-US" sz="3600" dirty="0" err="1" smtClean="0"/>
              <a:t>Analyticals</a:t>
            </a:r>
            <a:endParaRPr lang="en-US" sz="3600" dirty="0"/>
          </a:p>
        </p:txBody>
      </p:sp>
      <p:sp>
        <p:nvSpPr>
          <p:cNvPr id="5" name="Rectangle 4"/>
          <p:cNvSpPr/>
          <p:nvPr/>
        </p:nvSpPr>
        <p:spPr>
          <a:xfrm>
            <a:off x="4267200" y="520700"/>
            <a:ext cx="4572000" cy="1015663"/>
          </a:xfrm>
          <a:prstGeom prst="rect">
            <a:avLst/>
          </a:prstGeom>
          <a:ln>
            <a:solidFill>
              <a:srgbClr val="008000"/>
            </a:solidFill>
          </a:ln>
        </p:spPr>
        <p:txBody>
          <a:bodyPr>
            <a:spAutoFit/>
          </a:bodyPr>
          <a:lstStyle/>
          <a:p>
            <a:r>
              <a:rPr lang="en-US" sz="2000" b="1" dirty="0"/>
              <a:t>Famous </a:t>
            </a:r>
            <a:r>
              <a:rPr lang="en-US" sz="2000" b="1" dirty="0" err="1" smtClean="0"/>
              <a:t>Analyticals</a:t>
            </a:r>
            <a:r>
              <a:rPr lang="en-US" sz="2000" dirty="0" smtClean="0"/>
              <a:t>:</a:t>
            </a:r>
            <a:endParaRPr lang="en-US" sz="2000" dirty="0"/>
          </a:p>
          <a:p>
            <a:r>
              <a:rPr lang="en-US" sz="2000" dirty="0"/>
              <a:t>Dr. Spock from Star Trek, </a:t>
            </a:r>
            <a:r>
              <a:rPr lang="en-US" sz="2000" dirty="0" smtClean="0"/>
              <a:t> </a:t>
            </a:r>
            <a:r>
              <a:rPr lang="en-US" sz="2000" dirty="0"/>
              <a:t>Albert Einstein</a:t>
            </a:r>
          </a:p>
          <a:p>
            <a:r>
              <a:rPr lang="en-US" sz="2000" dirty="0"/>
              <a:t> </a:t>
            </a:r>
          </a:p>
        </p:txBody>
      </p:sp>
      <p:sp>
        <p:nvSpPr>
          <p:cNvPr id="6" name="TextBox 5"/>
          <p:cNvSpPr txBox="1"/>
          <p:nvPr/>
        </p:nvSpPr>
        <p:spPr>
          <a:xfrm>
            <a:off x="7670435" y="3945467"/>
            <a:ext cx="1609032" cy="369332"/>
          </a:xfrm>
          <a:prstGeom prst="rect">
            <a:avLst/>
          </a:prstGeom>
          <a:noFill/>
        </p:spPr>
        <p:txBody>
          <a:bodyPr wrap="square" rtlCol="0">
            <a:spAutoFit/>
          </a:bodyPr>
          <a:lstStyle/>
          <a:p>
            <a:r>
              <a:rPr lang="en-US" dirty="0" smtClean="0"/>
              <a:t>Suzanne/barb</a:t>
            </a:r>
            <a:endParaRPr lang="en-US" dirty="0"/>
          </a:p>
        </p:txBody>
      </p:sp>
    </p:spTree>
    <p:extLst>
      <p:ext uri="{BB962C8B-B14F-4D97-AF65-F5344CB8AC3E}">
        <p14:creationId xmlns:p14="http://schemas.microsoft.com/office/powerpoint/2010/main" val="41389369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6533" y="2111854"/>
            <a:ext cx="8060267" cy="2554545"/>
          </a:xfrm>
          <a:prstGeom prst="rect">
            <a:avLst/>
          </a:prstGeom>
          <a:ln>
            <a:solidFill>
              <a:srgbClr val="0000FF"/>
            </a:solidFill>
          </a:ln>
        </p:spPr>
        <p:txBody>
          <a:bodyPr wrap="square">
            <a:spAutoFit/>
          </a:bodyPr>
          <a:lstStyle/>
          <a:p>
            <a:r>
              <a:rPr lang="en-US" sz="3200" b="1" dirty="0"/>
              <a:t>Strengths</a:t>
            </a:r>
            <a:r>
              <a:rPr lang="en-US" sz="3200" dirty="0"/>
              <a:t>						</a:t>
            </a:r>
            <a:r>
              <a:rPr lang="en-US" sz="3200" b="1" dirty="0"/>
              <a:t>Limitations</a:t>
            </a:r>
            <a:endParaRPr lang="en-US" sz="3200" dirty="0"/>
          </a:p>
          <a:p>
            <a:r>
              <a:rPr lang="en-US" sz="3200" dirty="0"/>
              <a:t>Carefree						Afraid to face facts</a:t>
            </a:r>
          </a:p>
          <a:p>
            <a:r>
              <a:rPr lang="en-US" sz="3200" dirty="0"/>
              <a:t>Charismatic					</a:t>
            </a:r>
            <a:r>
              <a:rPr lang="en-US" sz="3200" dirty="0" smtClean="0"/>
              <a:t>Disorganized</a:t>
            </a:r>
            <a:endParaRPr lang="en-US" sz="3200" dirty="0"/>
          </a:p>
          <a:p>
            <a:r>
              <a:rPr lang="en-US" sz="3200" dirty="0"/>
              <a:t>Positive						</a:t>
            </a:r>
            <a:r>
              <a:rPr lang="en-US" sz="3200" dirty="0" smtClean="0"/>
              <a:t>	Undisciplined</a:t>
            </a:r>
            <a:endParaRPr lang="en-US" sz="3200" dirty="0"/>
          </a:p>
          <a:p>
            <a:r>
              <a:rPr lang="en-US" sz="3200" dirty="0"/>
              <a:t> </a:t>
            </a:r>
          </a:p>
        </p:txBody>
      </p:sp>
      <p:sp>
        <p:nvSpPr>
          <p:cNvPr id="3" name="TextBox 2"/>
          <p:cNvSpPr txBox="1"/>
          <p:nvPr/>
        </p:nvSpPr>
        <p:spPr>
          <a:xfrm>
            <a:off x="626533" y="1238998"/>
            <a:ext cx="2573867" cy="646331"/>
          </a:xfrm>
          <a:prstGeom prst="rect">
            <a:avLst/>
          </a:prstGeom>
          <a:noFill/>
          <a:ln>
            <a:solidFill>
              <a:srgbClr val="0000FF"/>
            </a:solidFill>
          </a:ln>
        </p:spPr>
        <p:txBody>
          <a:bodyPr wrap="square" rtlCol="0">
            <a:spAutoFit/>
          </a:bodyPr>
          <a:lstStyle/>
          <a:p>
            <a:r>
              <a:rPr lang="en-US" sz="3600" dirty="0" err="1" smtClean="0"/>
              <a:t>Expressives</a:t>
            </a:r>
            <a:endParaRPr lang="en-US" sz="3600" dirty="0"/>
          </a:p>
        </p:txBody>
      </p:sp>
      <p:pic>
        <p:nvPicPr>
          <p:cNvPr id="4" name="Picture 3"/>
          <p:cNvPicPr>
            <a:picLocks noChangeAspect="1"/>
          </p:cNvPicPr>
          <p:nvPr/>
        </p:nvPicPr>
        <p:blipFill>
          <a:blip r:embed="rId2"/>
          <a:stretch>
            <a:fillRect/>
          </a:stretch>
        </p:blipFill>
        <p:spPr>
          <a:xfrm>
            <a:off x="6614282" y="-188962"/>
            <a:ext cx="2529718" cy="3152296"/>
          </a:xfrm>
          <a:prstGeom prst="rect">
            <a:avLst/>
          </a:prstGeom>
        </p:spPr>
      </p:pic>
      <p:sp>
        <p:nvSpPr>
          <p:cNvPr id="5" name="TextBox 4"/>
          <p:cNvSpPr txBox="1"/>
          <p:nvPr/>
        </p:nvSpPr>
        <p:spPr>
          <a:xfrm>
            <a:off x="6891867" y="4666399"/>
            <a:ext cx="2472266" cy="369332"/>
          </a:xfrm>
          <a:prstGeom prst="rect">
            <a:avLst/>
          </a:prstGeom>
          <a:noFill/>
        </p:spPr>
        <p:txBody>
          <a:bodyPr wrap="square" rtlCol="0">
            <a:spAutoFit/>
          </a:bodyPr>
          <a:lstStyle/>
          <a:p>
            <a:r>
              <a:rPr lang="en-US" dirty="0" smtClean="0"/>
              <a:t>Suzanne/ barb</a:t>
            </a:r>
            <a:endParaRPr lang="en-US" dirty="0"/>
          </a:p>
        </p:txBody>
      </p:sp>
    </p:spTree>
    <p:extLst>
      <p:ext uri="{BB962C8B-B14F-4D97-AF65-F5344CB8AC3E}">
        <p14:creationId xmlns:p14="http://schemas.microsoft.com/office/powerpoint/2010/main" val="14366253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588001" y="1"/>
            <a:ext cx="3556000" cy="2286000"/>
          </a:xfrm>
          <a:prstGeom prst="rect">
            <a:avLst/>
          </a:prstGeom>
        </p:spPr>
      </p:pic>
      <p:sp>
        <p:nvSpPr>
          <p:cNvPr id="2" name="Title 1"/>
          <p:cNvSpPr>
            <a:spLocks noGrp="1"/>
          </p:cNvSpPr>
          <p:nvPr>
            <p:ph type="title"/>
          </p:nvPr>
        </p:nvSpPr>
        <p:spPr>
          <a:xfrm>
            <a:off x="457200" y="205979"/>
            <a:ext cx="3572933" cy="857250"/>
          </a:xfrm>
          <a:ln>
            <a:solidFill>
              <a:schemeClr val="accent5">
                <a:lumMod val="75000"/>
              </a:schemeClr>
            </a:solidFill>
          </a:ln>
        </p:spPr>
        <p:txBody>
          <a:bodyPr>
            <a:normAutofit/>
          </a:bodyPr>
          <a:lstStyle/>
          <a:p>
            <a:r>
              <a:rPr lang="en-US" sz="3200" dirty="0"/>
              <a:t>Get Clean Kit</a:t>
            </a:r>
          </a:p>
        </p:txBody>
      </p:sp>
      <p:sp>
        <p:nvSpPr>
          <p:cNvPr id="3" name="Content Placeholder 2"/>
          <p:cNvSpPr>
            <a:spLocks noGrp="1"/>
          </p:cNvSpPr>
          <p:nvPr>
            <p:ph idx="1"/>
          </p:nvPr>
        </p:nvSpPr>
        <p:spPr>
          <a:xfrm>
            <a:off x="265813" y="1200150"/>
            <a:ext cx="8633637" cy="3722723"/>
          </a:xfrm>
        </p:spPr>
        <p:txBody>
          <a:bodyPr>
            <a:normAutofit fontScale="92500" lnSpcReduction="10000"/>
          </a:bodyPr>
          <a:lstStyle/>
          <a:p>
            <a:r>
              <a:rPr lang="en-US" sz="2000" b="1" dirty="0"/>
              <a:t>The Get Clean Starter Kit contains</a:t>
            </a:r>
            <a:r>
              <a:rPr lang="en-US" sz="2000" b="1" dirty="0" smtClean="0"/>
              <a:t>:</a:t>
            </a:r>
          </a:p>
          <a:p>
            <a:pPr marL="0" indent="0">
              <a:buNone/>
            </a:pPr>
            <a:endParaRPr lang="en-US" sz="2000" dirty="0"/>
          </a:p>
          <a:p>
            <a:r>
              <a:rPr lang="en-US" sz="2000" dirty="0"/>
              <a:t>Basic H</a:t>
            </a:r>
            <a:r>
              <a:rPr lang="en-US" sz="2000" baseline="30000" dirty="0"/>
              <a:t>2®</a:t>
            </a:r>
            <a:r>
              <a:rPr lang="en-US" sz="2000" dirty="0"/>
              <a:t> Organic Super Cleaning Concentrate, 16 oz. (1)</a:t>
            </a:r>
          </a:p>
          <a:p>
            <a:r>
              <a:rPr lang="en-US" sz="2000" dirty="0"/>
              <a:t>Germ Off Disinfecting Wipes, 35 Wipes (1)</a:t>
            </a:r>
          </a:p>
          <a:p>
            <a:r>
              <a:rPr lang="en-US" sz="2000" dirty="0"/>
              <a:t>Nature Bright® Laundry Booster and Stain Remover, 32 oz. (1)</a:t>
            </a:r>
          </a:p>
          <a:p>
            <a:r>
              <a:rPr lang="en-US" sz="2000" dirty="0"/>
              <a:t>Dish Wash Concentrate, 16 oz. (1)</a:t>
            </a:r>
          </a:p>
          <a:p>
            <a:r>
              <a:rPr lang="en-US" sz="2000" dirty="0"/>
              <a:t>Dish Washer Automatic Concentrate, 32 oz. (1)</a:t>
            </a:r>
          </a:p>
          <a:p>
            <a:r>
              <a:rPr lang="en-US" sz="2000" dirty="0"/>
              <a:t>Fresh Laundry Concentrate HE Compatible, Regular Scent  32 oz. (Liquid) (1)</a:t>
            </a:r>
          </a:p>
          <a:p>
            <a:r>
              <a:rPr lang="en-US" sz="2000" dirty="0"/>
              <a:t>Soft Fabric Dryer Sheets, 80 sheets (1)</a:t>
            </a:r>
          </a:p>
          <a:p>
            <a:r>
              <a:rPr lang="en-US" sz="2000" dirty="0"/>
              <a:t>Dish Washer Automatic Concentrate Dispenser (empty) (1)</a:t>
            </a:r>
          </a:p>
          <a:p>
            <a:r>
              <a:rPr lang="en-US" sz="2000" dirty="0"/>
              <a:t>Nature Bright® Dispenser (empty) (1</a:t>
            </a:r>
            <a:r>
              <a:rPr lang="en-US" sz="2000" dirty="0" smtClean="0"/>
              <a:t>)		</a:t>
            </a:r>
            <a:r>
              <a:rPr lang="en-US" sz="2000" dirty="0" err="1" smtClean="0"/>
              <a:t>francine</a:t>
            </a:r>
            <a:endParaRPr lang="en-US" sz="2000" dirty="0"/>
          </a:p>
        </p:txBody>
      </p:sp>
    </p:spTree>
    <p:extLst>
      <p:ext uri="{BB962C8B-B14F-4D97-AF65-F5344CB8AC3E}">
        <p14:creationId xmlns:p14="http://schemas.microsoft.com/office/powerpoint/2010/main" val="11202499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a:blip r:embed="rId2"/>
          <a:stretch>
            <a:fillRect/>
          </a:stretch>
        </p:blipFill>
        <p:spPr>
          <a:xfrm>
            <a:off x="-122785" y="0"/>
            <a:ext cx="9588518" cy="5143500"/>
          </a:xfrm>
          <a:prstGeom prst="rect">
            <a:avLst/>
          </a:prstGeom>
        </p:spPr>
      </p:pic>
      <p:sp>
        <p:nvSpPr>
          <p:cNvPr id="5" name="TextBox 4"/>
          <p:cNvSpPr txBox="1"/>
          <p:nvPr/>
        </p:nvSpPr>
        <p:spPr>
          <a:xfrm>
            <a:off x="7315200" y="4629150"/>
            <a:ext cx="618266" cy="369332"/>
          </a:xfrm>
          <a:prstGeom prst="rect">
            <a:avLst/>
          </a:prstGeom>
          <a:noFill/>
        </p:spPr>
        <p:txBody>
          <a:bodyPr wrap="none" rtlCol="0">
            <a:spAutoFit/>
          </a:bodyPr>
          <a:lstStyle/>
          <a:p>
            <a:r>
              <a:rPr lang="en-US" dirty="0" smtClean="0"/>
              <a:t>barb</a:t>
            </a:r>
            <a:endParaRPr lang="en-US" dirty="0"/>
          </a:p>
        </p:txBody>
      </p:sp>
      <p:sp>
        <p:nvSpPr>
          <p:cNvPr id="6" name="TextBox 5"/>
          <p:cNvSpPr txBox="1"/>
          <p:nvPr/>
        </p:nvSpPr>
        <p:spPr>
          <a:xfrm>
            <a:off x="2819400" y="4229100"/>
            <a:ext cx="6172200" cy="923330"/>
          </a:xfrm>
          <a:prstGeom prst="rect">
            <a:avLst/>
          </a:prstGeom>
          <a:solidFill>
            <a:schemeClr val="bg1"/>
          </a:solidFill>
        </p:spPr>
        <p:txBody>
          <a:bodyPr wrap="square" rtlCol="0">
            <a:spAutoFit/>
          </a:bodyPr>
          <a:lstStyle/>
          <a:p>
            <a:r>
              <a:rPr lang="en-US" dirty="0" smtClean="0"/>
              <a:t>A good goal might be  to  work on developing skills and strengths from each personality style so we are more balanced and well-rounded leaders. Let</a:t>
            </a:r>
            <a:r>
              <a:rPr lang="fr-FR" dirty="0" smtClean="0"/>
              <a:t>’</a:t>
            </a:r>
            <a:r>
              <a:rPr lang="en-US" dirty="0" smtClean="0"/>
              <a:t>s learn from each other     barb</a:t>
            </a:r>
            <a:endParaRPr lang="en-US" dirty="0"/>
          </a:p>
        </p:txBody>
      </p:sp>
    </p:spTree>
    <p:extLst>
      <p:ext uri="{BB962C8B-B14F-4D97-AF65-F5344CB8AC3E}">
        <p14:creationId xmlns:p14="http://schemas.microsoft.com/office/powerpoint/2010/main" val="32113816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399" y="327790"/>
            <a:ext cx="8856133" cy="2092881"/>
          </a:xfrm>
          <a:prstGeom prst="rect">
            <a:avLst/>
          </a:prstGeom>
          <a:ln>
            <a:solidFill>
              <a:schemeClr val="accent4">
                <a:lumMod val="75000"/>
              </a:schemeClr>
            </a:solidFill>
          </a:ln>
        </p:spPr>
        <p:txBody>
          <a:bodyPr wrap="square">
            <a:spAutoFit/>
          </a:bodyPr>
          <a:lstStyle/>
          <a:p>
            <a:r>
              <a:rPr lang="en-US" sz="2400" dirty="0"/>
              <a:t> </a:t>
            </a:r>
          </a:p>
          <a:p>
            <a:r>
              <a:rPr lang="en-US" sz="2400" b="1" dirty="0" smtClean="0"/>
              <a:t>				Drivers</a:t>
            </a:r>
            <a:r>
              <a:rPr lang="en-US" sz="2400" dirty="0" smtClean="0"/>
              <a:t>         </a:t>
            </a:r>
            <a:r>
              <a:rPr lang="en-US" sz="2400" dirty="0"/>
              <a:t>	</a:t>
            </a:r>
            <a:r>
              <a:rPr lang="en-US" sz="2400" b="1" dirty="0" err="1" smtClean="0"/>
              <a:t>Amiables</a:t>
            </a:r>
            <a:r>
              <a:rPr lang="en-US" sz="2400" b="1" dirty="0" smtClean="0"/>
              <a:t>  </a:t>
            </a:r>
            <a:r>
              <a:rPr lang="en-US" sz="2400" dirty="0" smtClean="0"/>
              <a:t>       </a:t>
            </a:r>
            <a:r>
              <a:rPr lang="en-US" sz="2400" dirty="0"/>
              <a:t>	</a:t>
            </a:r>
            <a:r>
              <a:rPr lang="en-US" sz="2400" b="1" dirty="0" err="1" smtClean="0"/>
              <a:t>Analyticals</a:t>
            </a:r>
            <a:r>
              <a:rPr lang="en-US" sz="2400" dirty="0" smtClean="0"/>
              <a:t>     </a:t>
            </a:r>
            <a:r>
              <a:rPr lang="en-US" sz="2400" b="1" dirty="0" err="1" smtClean="0"/>
              <a:t>Expressiv</a:t>
            </a:r>
            <a:r>
              <a:rPr lang="en-US" sz="2400" dirty="0" err="1" smtClean="0"/>
              <a:t>es</a:t>
            </a:r>
            <a:endParaRPr lang="en-US" sz="2400" dirty="0" smtClean="0"/>
          </a:p>
          <a:p>
            <a:endParaRPr lang="en-US" sz="1000" dirty="0"/>
          </a:p>
          <a:p>
            <a:r>
              <a:rPr lang="en-US" sz="2400" b="1" dirty="0"/>
              <a:t>Want:</a:t>
            </a:r>
            <a:r>
              <a:rPr lang="en-US" sz="2400" dirty="0"/>
              <a:t>		</a:t>
            </a:r>
            <a:r>
              <a:rPr lang="en-US" sz="2400" dirty="0" smtClean="0"/>
              <a:t>	Progress</a:t>
            </a:r>
            <a:r>
              <a:rPr lang="en-US" sz="2400" dirty="0"/>
              <a:t>		Help others	</a:t>
            </a:r>
            <a:r>
              <a:rPr lang="en-US" sz="2400" dirty="0" smtClean="0"/>
              <a:t>Detail</a:t>
            </a:r>
            <a:r>
              <a:rPr lang="en-US" sz="2400" dirty="0"/>
              <a:t>			Fun</a:t>
            </a:r>
          </a:p>
          <a:p>
            <a:r>
              <a:rPr lang="en-US" sz="2400" b="1" dirty="0"/>
              <a:t>Talent:</a:t>
            </a:r>
            <a:r>
              <a:rPr lang="en-US" sz="2400" dirty="0"/>
              <a:t>	</a:t>
            </a:r>
            <a:r>
              <a:rPr lang="en-US" sz="2400" dirty="0" smtClean="0"/>
              <a:t>		Leadership</a:t>
            </a:r>
            <a:r>
              <a:rPr lang="en-US" sz="2400" dirty="0"/>
              <a:t>		Service		</a:t>
            </a:r>
            <a:r>
              <a:rPr lang="en-US" sz="2400" dirty="0" smtClean="0"/>
              <a:t>	Clarity</a:t>
            </a:r>
            <a:r>
              <a:rPr lang="en-US" sz="2400" dirty="0"/>
              <a:t>		</a:t>
            </a:r>
            <a:r>
              <a:rPr lang="en-US" sz="2400" dirty="0" smtClean="0"/>
              <a:t>  Enthusiasm</a:t>
            </a:r>
            <a:endParaRPr lang="en-US" sz="2400" dirty="0"/>
          </a:p>
          <a:p>
            <a:r>
              <a:rPr lang="en-US" sz="2400" b="1" dirty="0"/>
              <a:t> </a:t>
            </a:r>
            <a:endParaRPr lang="en-US" sz="2400" dirty="0"/>
          </a:p>
        </p:txBody>
      </p:sp>
      <p:pic>
        <p:nvPicPr>
          <p:cNvPr id="3" name="Picture 2"/>
          <p:cNvPicPr>
            <a:picLocks noChangeAspect="1"/>
          </p:cNvPicPr>
          <p:nvPr/>
        </p:nvPicPr>
        <p:blipFill>
          <a:blip r:embed="rId2"/>
          <a:stretch>
            <a:fillRect/>
          </a:stretch>
        </p:blipFill>
        <p:spPr>
          <a:xfrm>
            <a:off x="1490133" y="2420671"/>
            <a:ext cx="6722534" cy="2722829"/>
          </a:xfrm>
          <a:prstGeom prst="rect">
            <a:avLst/>
          </a:prstGeom>
        </p:spPr>
      </p:pic>
      <p:sp>
        <p:nvSpPr>
          <p:cNvPr id="4" name="TextBox 3"/>
          <p:cNvSpPr txBox="1"/>
          <p:nvPr/>
        </p:nvSpPr>
        <p:spPr>
          <a:xfrm>
            <a:off x="7907868" y="4267200"/>
            <a:ext cx="1100664" cy="369332"/>
          </a:xfrm>
          <a:prstGeom prst="rect">
            <a:avLst/>
          </a:prstGeom>
          <a:noFill/>
        </p:spPr>
        <p:txBody>
          <a:bodyPr wrap="square" rtlCol="0">
            <a:spAutoFit/>
          </a:bodyPr>
          <a:lstStyle/>
          <a:p>
            <a:r>
              <a:rPr lang="en-US" dirty="0" err="1" smtClean="0"/>
              <a:t>suzanne</a:t>
            </a:r>
            <a:endParaRPr lang="en-US" dirty="0"/>
          </a:p>
        </p:txBody>
      </p:sp>
    </p:spTree>
    <p:extLst>
      <p:ext uri="{BB962C8B-B14F-4D97-AF65-F5344CB8AC3E}">
        <p14:creationId xmlns:p14="http://schemas.microsoft.com/office/powerpoint/2010/main" val="15018146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647700"/>
            <a:ext cx="9144000" cy="3823335"/>
          </a:xfrm>
          <a:prstGeom prst="rect">
            <a:avLst/>
          </a:prstGeom>
        </p:spPr>
      </p:pic>
      <p:sp>
        <p:nvSpPr>
          <p:cNvPr id="3" name="TextBox 2"/>
          <p:cNvSpPr txBox="1"/>
          <p:nvPr/>
        </p:nvSpPr>
        <p:spPr>
          <a:xfrm>
            <a:off x="2556934" y="4487003"/>
            <a:ext cx="5435600" cy="400110"/>
          </a:xfrm>
          <a:prstGeom prst="rect">
            <a:avLst/>
          </a:prstGeom>
          <a:noFill/>
        </p:spPr>
        <p:txBody>
          <a:bodyPr wrap="square" rtlCol="0">
            <a:spAutoFit/>
          </a:bodyPr>
          <a:lstStyle/>
          <a:p>
            <a:r>
              <a:rPr lang="en-US" sz="2000" dirty="0" smtClean="0"/>
              <a:t>The Expressive in me couldn’t resist :)</a:t>
            </a:r>
            <a:endParaRPr lang="en-US" sz="2000" dirty="0"/>
          </a:p>
        </p:txBody>
      </p:sp>
    </p:spTree>
    <p:extLst>
      <p:ext uri="{BB962C8B-B14F-4D97-AF65-F5344CB8AC3E}">
        <p14:creationId xmlns:p14="http://schemas.microsoft.com/office/powerpoint/2010/main" val="31392128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2"/>
          <p:cNvSpPr>
            <a:spLocks noGrp="1" noChangeArrowheads="1"/>
          </p:cNvSpPr>
          <p:nvPr>
            <p:ph type="title" idx="4294967295"/>
          </p:nvPr>
        </p:nvSpPr>
        <p:spPr>
          <a:xfrm>
            <a:off x="381000" y="138998"/>
            <a:ext cx="4419600" cy="457200"/>
          </a:xfrm>
          <a:ln>
            <a:solidFill>
              <a:schemeClr val="accent2">
                <a:lumMod val="60000"/>
                <a:lumOff val="40000"/>
              </a:schemeClr>
            </a:solidFill>
          </a:ln>
        </p:spPr>
        <p:txBody>
          <a:bodyPr>
            <a:normAutofit fontScale="90000"/>
          </a:bodyPr>
          <a:lstStyle/>
          <a:p>
            <a:pPr eaLnBrk="1" hangingPunct="1"/>
            <a:r>
              <a:rPr lang="en-US" sz="2800" dirty="0" smtClean="0"/>
              <a:t>Action Steps for Week # </a:t>
            </a:r>
            <a:r>
              <a:rPr lang="en-US" sz="2800" dirty="0"/>
              <a:t>3</a:t>
            </a:r>
            <a:endParaRPr lang="en-US" sz="2800" dirty="0" smtClean="0"/>
          </a:p>
        </p:txBody>
      </p:sp>
      <p:pic>
        <p:nvPicPr>
          <p:cNvPr id="4" name="Picture 2" descr="http://content.mycutegraphics.com/graphics/spring/spring-showers.png"/>
          <p:cNvPicPr>
            <a:picLocks noChangeAspect="1" noChangeArrowheads="1"/>
          </p:cNvPicPr>
          <p:nvPr/>
        </p:nvPicPr>
        <p:blipFill>
          <a:blip r:embed="rId2" cstate="print"/>
          <a:srcRect/>
          <a:stretch>
            <a:fillRect/>
          </a:stretch>
        </p:blipFill>
        <p:spPr bwMode="auto">
          <a:xfrm>
            <a:off x="6985651" y="656898"/>
            <a:ext cx="2344616" cy="3203902"/>
          </a:xfrm>
          <a:prstGeom prst="rect">
            <a:avLst/>
          </a:prstGeom>
          <a:noFill/>
        </p:spPr>
      </p:pic>
      <p:sp>
        <p:nvSpPr>
          <p:cNvPr id="4097" name="Rectangle 1"/>
          <p:cNvSpPr>
            <a:spLocks noChangeArrowheads="1"/>
          </p:cNvSpPr>
          <p:nvPr/>
        </p:nvSpPr>
        <p:spPr bwMode="auto">
          <a:xfrm>
            <a:off x="262467" y="656898"/>
            <a:ext cx="744220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1" fontAlgn="base" latinLnBrk="0" hangingPunct="1">
              <a:lnSpc>
                <a:spcPct val="100000"/>
              </a:lnSpc>
              <a:spcBef>
                <a:spcPct val="0"/>
              </a:spcBef>
              <a:spcAft>
                <a:spcPct val="0"/>
              </a:spcAft>
              <a:buClrTx/>
              <a:buSzTx/>
              <a:buFont typeface="Arial"/>
              <a:buChar char="•"/>
              <a:tabLst/>
            </a:pPr>
            <a:r>
              <a:rPr lang="en-US" sz="2000" dirty="0" smtClean="0">
                <a:latin typeface="Times New Roman" pitchFamily="18" charset="0"/>
                <a:ea typeface="Calibri" pitchFamily="34" charset="0"/>
                <a:cs typeface="Times New Roman" pitchFamily="18" charset="0"/>
              </a:rPr>
              <a:t>Practice identifying dominant personality style of people you know </a:t>
            </a:r>
            <a:r>
              <a:rPr lang="mr-IN" sz="2000" dirty="0" smtClean="0">
                <a:latin typeface="Times New Roman" pitchFamily="18" charset="0"/>
                <a:ea typeface="Calibri" pitchFamily="34" charset="0"/>
                <a:cs typeface="Times New Roman" pitchFamily="18" charset="0"/>
              </a:rPr>
              <a:t>…</a:t>
            </a:r>
            <a:r>
              <a:rPr lang="en-US" sz="2000" dirty="0" smtClean="0">
                <a:latin typeface="Times New Roman" pitchFamily="18" charset="0"/>
                <a:ea typeface="Calibri" pitchFamily="34" charset="0"/>
                <a:cs typeface="Times New Roman" pitchFamily="18" charset="0"/>
              </a:rPr>
              <a:t> in your family</a:t>
            </a:r>
            <a:r>
              <a:rPr lang="mr-IN" sz="2000" dirty="0" smtClean="0">
                <a:latin typeface="Times New Roman" pitchFamily="18" charset="0"/>
                <a:ea typeface="Calibri" pitchFamily="34" charset="0"/>
                <a:cs typeface="Times New Roman" pitchFamily="18" charset="0"/>
              </a:rPr>
              <a:t>…</a:t>
            </a:r>
            <a:r>
              <a:rPr lang="en-US" sz="2000" dirty="0" smtClean="0">
                <a:latin typeface="Times New Roman" pitchFamily="18" charset="0"/>
                <a:ea typeface="Calibri" pitchFamily="34" charset="0"/>
                <a:cs typeface="Times New Roman" pitchFamily="18" charset="0"/>
              </a:rPr>
              <a:t> in your business </a:t>
            </a:r>
            <a:r>
              <a:rPr lang="mr-IN" sz="2000" dirty="0" smtClean="0">
                <a:latin typeface="Times New Roman" pitchFamily="18" charset="0"/>
                <a:ea typeface="Calibri" pitchFamily="34" charset="0"/>
                <a:cs typeface="Times New Roman" pitchFamily="18" charset="0"/>
              </a:rPr>
              <a:t>…</a:t>
            </a:r>
            <a:r>
              <a:rPr lang="en-US" sz="2000" dirty="0" smtClean="0">
                <a:latin typeface="Times New Roman" pitchFamily="18" charset="0"/>
                <a:ea typeface="Calibri" pitchFamily="34" charset="0"/>
                <a:cs typeface="Times New Roman" pitchFamily="18" charset="0"/>
              </a:rPr>
              <a:t> </a:t>
            </a:r>
          </a:p>
          <a:p>
            <a:pPr marL="342900" marR="0" lvl="0" indent="-342900" algn="l" defTabSz="914400" rtl="0" eaLnBrk="1" fontAlgn="base" latinLnBrk="0" hangingPunct="1">
              <a:lnSpc>
                <a:spcPct val="100000"/>
              </a:lnSpc>
              <a:spcBef>
                <a:spcPct val="0"/>
              </a:spcBef>
              <a:spcAft>
                <a:spcPct val="0"/>
              </a:spcAft>
              <a:buClrTx/>
              <a:buSzTx/>
              <a:buFont typeface="Arial"/>
              <a:buChar char="•"/>
              <a:tabLst/>
            </a:pPr>
            <a:r>
              <a:rPr lang="en-US" sz="2000" dirty="0" smtClean="0">
                <a:latin typeface="Times New Roman" pitchFamily="18" charset="0"/>
                <a:ea typeface="Calibri" pitchFamily="34" charset="0"/>
                <a:cs typeface="Times New Roman" pitchFamily="18" charset="0"/>
              </a:rPr>
              <a:t>Make a list of the people to contact this week </a:t>
            </a:r>
            <a:r>
              <a:rPr lang="mr-IN" sz="2000" dirty="0" smtClean="0">
                <a:latin typeface="Times New Roman" pitchFamily="18" charset="0"/>
                <a:ea typeface="Calibri" pitchFamily="34" charset="0"/>
                <a:cs typeface="Times New Roman" pitchFamily="18" charset="0"/>
              </a:rPr>
              <a:t>…</a:t>
            </a:r>
            <a:r>
              <a:rPr lang="en-US" sz="2000" dirty="0" smtClean="0">
                <a:latin typeface="Times New Roman" pitchFamily="18" charset="0"/>
                <a:ea typeface="Calibri" pitchFamily="34" charset="0"/>
                <a:cs typeface="Times New Roman" pitchFamily="18" charset="0"/>
              </a:rPr>
              <a:t> to invite to product or business events .  Before calling, take a moment to consider the language of  their personality style to better communicate and connect.</a:t>
            </a:r>
          </a:p>
          <a:p>
            <a:pPr marL="342900" marR="0" lvl="0" indent="-342900" algn="l" defTabSz="914400" rtl="0" eaLnBrk="1" fontAlgn="base" latinLnBrk="0" hangingPunct="1">
              <a:lnSpc>
                <a:spcPct val="100000"/>
              </a:lnSpc>
              <a:spcBef>
                <a:spcPct val="0"/>
              </a:spcBef>
              <a:spcAft>
                <a:spcPct val="0"/>
              </a:spcAft>
              <a:buClrTx/>
              <a:buSzTx/>
              <a:buFont typeface="Arial"/>
              <a:buChar char="•"/>
              <a:tabLst/>
            </a:pPr>
            <a:r>
              <a:rPr lang="en-US" sz="2000" dirty="0" smtClean="0">
                <a:latin typeface="Times New Roman" pitchFamily="18" charset="0"/>
                <a:ea typeface="Calibri" pitchFamily="34" charset="0"/>
                <a:cs typeface="Times New Roman" pitchFamily="18" charset="0"/>
              </a:rPr>
              <a:t>Lay out your plan to generate 1000 new PV in April utilizing the Shaklee special promotion of free shipping( up to $20 ) with purchase of Get Clean Starter Kit plus Allergy Action Kit for your customers and distributors.</a:t>
            </a:r>
          </a:p>
          <a:p>
            <a:pPr marL="342900" marR="0" lvl="0" indent="-342900" algn="l" defTabSz="914400" rtl="0" eaLnBrk="1" fontAlgn="base" latinLnBrk="0" hangingPunct="1">
              <a:lnSpc>
                <a:spcPct val="100000"/>
              </a:lnSpc>
              <a:spcBef>
                <a:spcPct val="0"/>
              </a:spcBef>
              <a:spcAft>
                <a:spcPct val="0"/>
              </a:spcAft>
              <a:buClrTx/>
              <a:buSzTx/>
              <a:buFont typeface="Arial"/>
              <a:buChar char="•"/>
              <a:tabLst/>
            </a:pPr>
            <a:r>
              <a:rPr lang="en-US" sz="2000" dirty="0" smtClean="0">
                <a:latin typeface="Times New Roman" pitchFamily="18" charset="0"/>
                <a:ea typeface="Calibri" pitchFamily="34" charset="0"/>
                <a:cs typeface="Times New Roman" pitchFamily="18" charset="0"/>
              </a:rPr>
              <a:t>To qualify for next year’s Dream Trip, we want to reach the rank of Coordinator by September( because we need to hold the rank for 4 months.) .. Are we meeting enough people .. creating a large enough pool of individuals we may want to invite to join our teams.</a:t>
            </a:r>
          </a:p>
        </p:txBody>
      </p:sp>
      <p:sp>
        <p:nvSpPr>
          <p:cNvPr id="2" name="TextBox 1"/>
          <p:cNvSpPr txBox="1"/>
          <p:nvPr/>
        </p:nvSpPr>
        <p:spPr>
          <a:xfrm>
            <a:off x="7857066" y="4059036"/>
            <a:ext cx="1286934" cy="369332"/>
          </a:xfrm>
          <a:prstGeom prst="rect">
            <a:avLst/>
          </a:prstGeom>
          <a:noFill/>
        </p:spPr>
        <p:txBody>
          <a:bodyPr wrap="square" rtlCol="0">
            <a:spAutoFit/>
          </a:bodyPr>
          <a:lstStyle/>
          <a:p>
            <a:r>
              <a:rPr lang="en-US" dirty="0" err="1" smtClean="0"/>
              <a:t>angie</a:t>
            </a:r>
            <a:endParaRPr lang="en-US" dirty="0"/>
          </a:p>
        </p:txBody>
      </p:sp>
    </p:spTree>
    <p:extLst>
      <p:ext uri="{BB962C8B-B14F-4D97-AF65-F5344CB8AC3E}">
        <p14:creationId xmlns:p14="http://schemas.microsoft.com/office/powerpoint/2010/main" val="361520787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404549" y="3505207"/>
            <a:ext cx="4131733" cy="1638301"/>
          </a:xfrm>
          <a:prstGeom prst="rect">
            <a:avLst/>
          </a:prstGeom>
        </p:spPr>
      </p:pic>
      <p:pic>
        <p:nvPicPr>
          <p:cNvPr id="5" name="Picture 4"/>
          <p:cNvPicPr>
            <a:picLocks noChangeAspect="1"/>
          </p:cNvPicPr>
          <p:nvPr/>
        </p:nvPicPr>
        <p:blipFill>
          <a:blip r:embed="rId3"/>
          <a:stretch>
            <a:fillRect/>
          </a:stretch>
        </p:blipFill>
        <p:spPr>
          <a:xfrm>
            <a:off x="6112932" y="2"/>
            <a:ext cx="2489200" cy="1662231"/>
          </a:xfrm>
          <a:prstGeom prst="rect">
            <a:avLst/>
          </a:prstGeom>
        </p:spPr>
      </p:pic>
      <p:sp>
        <p:nvSpPr>
          <p:cNvPr id="2" name="Title 1"/>
          <p:cNvSpPr>
            <a:spLocks noGrp="1"/>
          </p:cNvSpPr>
          <p:nvPr>
            <p:ph type="title" idx="4294967295"/>
          </p:nvPr>
        </p:nvSpPr>
        <p:spPr>
          <a:xfrm>
            <a:off x="474133" y="288933"/>
            <a:ext cx="4635500" cy="930275"/>
          </a:xfrm>
          <a:noFill/>
          <a:ln>
            <a:solidFill>
              <a:schemeClr val="accent3">
                <a:lumMod val="75000"/>
              </a:schemeClr>
            </a:solidFill>
          </a:ln>
        </p:spPr>
        <p:txBody>
          <a:bodyPr>
            <a:normAutofit fontScale="90000"/>
          </a:bodyPr>
          <a:lstStyle/>
          <a:p>
            <a:r>
              <a:rPr lang="en-US" sz="2800" dirty="0" smtClean="0"/>
              <a:t> April Strategy Forum Schedule</a:t>
            </a:r>
            <a:br>
              <a:rPr lang="en-US" sz="2800" dirty="0" smtClean="0"/>
            </a:br>
            <a:r>
              <a:rPr lang="en-US" sz="2800" dirty="0" smtClean="0"/>
              <a:t>Keys to Coaching</a:t>
            </a:r>
            <a:endParaRPr lang="en-US" sz="2800" dirty="0"/>
          </a:p>
        </p:txBody>
      </p:sp>
      <p:sp>
        <p:nvSpPr>
          <p:cNvPr id="4" name="Rectangle 3"/>
          <p:cNvSpPr/>
          <p:nvPr/>
        </p:nvSpPr>
        <p:spPr>
          <a:xfrm>
            <a:off x="348119" y="1266857"/>
            <a:ext cx="8084680" cy="3108543"/>
          </a:xfrm>
          <a:prstGeom prst="rect">
            <a:avLst/>
          </a:prstGeom>
        </p:spPr>
        <p:txBody>
          <a:bodyPr wrap="square">
            <a:spAutoFit/>
          </a:bodyPr>
          <a:lstStyle/>
          <a:p>
            <a:r>
              <a:rPr lang="en-US" sz="2000" dirty="0" smtClean="0"/>
              <a:t>Session #</a:t>
            </a:r>
            <a:r>
              <a:rPr lang="en-US" sz="2000" dirty="0"/>
              <a:t>1</a:t>
            </a:r>
            <a:r>
              <a:rPr lang="en-US" sz="2000" dirty="0" smtClean="0"/>
              <a:t> March 28 </a:t>
            </a:r>
            <a:r>
              <a:rPr lang="mr-IN" sz="2000" dirty="0" smtClean="0"/>
              <a:t>–</a:t>
            </a:r>
            <a:r>
              <a:rPr lang="en-US" sz="2000" dirty="0" smtClean="0"/>
              <a:t> Presidential Master Charlene </a:t>
            </a:r>
            <a:r>
              <a:rPr lang="en-US" sz="2000" dirty="0" err="1" smtClean="0"/>
              <a:t>Fike</a:t>
            </a:r>
            <a:r>
              <a:rPr lang="en-US" sz="2000" dirty="0" smtClean="0"/>
              <a:t>  -- 						Personal Development </a:t>
            </a:r>
            <a:r>
              <a:rPr lang="mr-IN" sz="2000" dirty="0" smtClean="0"/>
              <a:t>–</a:t>
            </a:r>
            <a:r>
              <a:rPr lang="en-US" sz="2000" dirty="0" smtClean="0"/>
              <a:t> Key to Exponential Growth</a:t>
            </a:r>
          </a:p>
          <a:p>
            <a:endParaRPr lang="en-US" sz="800" dirty="0" smtClean="0"/>
          </a:p>
          <a:p>
            <a:r>
              <a:rPr lang="en-US" sz="2000" dirty="0" smtClean="0"/>
              <a:t>Session #2 April 4 </a:t>
            </a:r>
            <a:r>
              <a:rPr lang="mr-IN" sz="2000" dirty="0" smtClean="0"/>
              <a:t>–</a:t>
            </a:r>
            <a:r>
              <a:rPr lang="en-US" sz="2000" dirty="0" smtClean="0"/>
              <a:t> It Takes a Leader to Build an Organization</a:t>
            </a:r>
          </a:p>
          <a:p>
            <a:r>
              <a:rPr lang="en-US" sz="2000" dirty="0" smtClean="0"/>
              <a:t>Session #3 April 11 </a:t>
            </a:r>
            <a:r>
              <a:rPr lang="mr-IN" sz="2000" dirty="0" smtClean="0"/>
              <a:t>–</a:t>
            </a:r>
            <a:r>
              <a:rPr lang="en-US" sz="2000" dirty="0" smtClean="0"/>
              <a:t>4 </a:t>
            </a:r>
            <a:r>
              <a:rPr lang="en-US" sz="2000" dirty="0"/>
              <a:t>Personality Styles-- Each Require Different </a:t>
            </a:r>
            <a:r>
              <a:rPr lang="en-US" sz="2000" dirty="0" smtClean="0"/>
              <a:t>Coaching</a:t>
            </a:r>
          </a:p>
          <a:p>
            <a:endParaRPr lang="en-US" sz="800" dirty="0" smtClean="0"/>
          </a:p>
          <a:p>
            <a:r>
              <a:rPr lang="en-US" sz="2000" dirty="0" smtClean="0"/>
              <a:t>Session #4  April 18 </a:t>
            </a:r>
            <a:r>
              <a:rPr lang="mr-IN" sz="2000" dirty="0" smtClean="0"/>
              <a:t>–</a:t>
            </a:r>
            <a:r>
              <a:rPr lang="en-US" sz="2000" dirty="0" smtClean="0"/>
              <a:t> </a:t>
            </a:r>
            <a:r>
              <a:rPr lang="en-US" sz="2000" dirty="0"/>
              <a:t>Charlene and Doug </a:t>
            </a:r>
            <a:r>
              <a:rPr lang="en-US" sz="2000" dirty="0" err="1"/>
              <a:t>Fike</a:t>
            </a:r>
            <a:r>
              <a:rPr lang="en-US" sz="2000" dirty="0"/>
              <a:t> </a:t>
            </a:r>
            <a:r>
              <a:rPr lang="mr-IN" sz="2000" dirty="0"/>
              <a:t>–</a:t>
            </a:r>
            <a:r>
              <a:rPr lang="en-US" sz="2000" dirty="0"/>
              <a:t> 	</a:t>
            </a:r>
          </a:p>
          <a:p>
            <a:r>
              <a:rPr lang="en-US" sz="2000" dirty="0"/>
              <a:t>	The Mind Set That Unlocks the Door to </a:t>
            </a:r>
            <a:r>
              <a:rPr lang="en-US" sz="2000" dirty="0" smtClean="0"/>
              <a:t>Organizational Growth </a:t>
            </a:r>
          </a:p>
          <a:p>
            <a:r>
              <a:rPr lang="en-US" sz="2000" dirty="0" smtClean="0"/>
              <a:t>Session #5 April 25 </a:t>
            </a:r>
            <a:r>
              <a:rPr lang="mr-IN" sz="2000" dirty="0" smtClean="0"/>
              <a:t>–</a:t>
            </a:r>
            <a:r>
              <a:rPr lang="en-US" sz="2000" dirty="0" smtClean="0"/>
              <a:t> Recognizing Self-Defeating Behaviors Part 1</a:t>
            </a:r>
          </a:p>
          <a:p>
            <a:r>
              <a:rPr lang="en-US" sz="2000" dirty="0" smtClean="0"/>
              <a:t>Session #6 May 2 </a:t>
            </a:r>
            <a:r>
              <a:rPr lang="mr-IN" sz="2000" dirty="0" smtClean="0"/>
              <a:t>–</a:t>
            </a:r>
            <a:r>
              <a:rPr lang="en-US" sz="2000" dirty="0" smtClean="0"/>
              <a:t> Self-Defeating Behaviors Part 2</a:t>
            </a:r>
          </a:p>
          <a:p>
            <a:endParaRPr lang="en-US" sz="2000" dirty="0"/>
          </a:p>
        </p:txBody>
      </p:sp>
    </p:spTree>
    <p:extLst>
      <p:ext uri="{BB962C8B-B14F-4D97-AF65-F5344CB8AC3E}">
        <p14:creationId xmlns:p14="http://schemas.microsoft.com/office/powerpoint/2010/main" val="29317936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References </a:t>
            </a:r>
            <a:endParaRPr lang="en-US" sz="3200" dirty="0"/>
          </a:p>
        </p:txBody>
      </p:sp>
      <p:sp>
        <p:nvSpPr>
          <p:cNvPr id="3" name="Content Placeholder 2"/>
          <p:cNvSpPr>
            <a:spLocks noGrp="1"/>
          </p:cNvSpPr>
          <p:nvPr>
            <p:ph idx="1"/>
          </p:nvPr>
        </p:nvSpPr>
        <p:spPr/>
        <p:txBody>
          <a:bodyPr>
            <a:normAutofit/>
          </a:bodyPr>
          <a:lstStyle/>
          <a:p>
            <a:r>
              <a:rPr lang="en-US" sz="2000" dirty="0" smtClean="0"/>
              <a:t>4 Color Personalities for MLM --  The Secret Language for Network Marketing 			Tom “ Big Al” Schreiber</a:t>
            </a:r>
          </a:p>
          <a:p>
            <a:endParaRPr lang="en-US" sz="2000" dirty="0" smtClean="0"/>
          </a:p>
          <a:p>
            <a:pPr lvl="0"/>
            <a:r>
              <a:rPr lang="en-US" sz="2000" dirty="0">
                <a:latin typeface="Times New Roman" pitchFamily="18" charset="0"/>
                <a:ea typeface="Calibri" pitchFamily="34" charset="0"/>
                <a:cs typeface="Times New Roman" pitchFamily="18" charset="0"/>
              </a:rPr>
              <a:t> </a:t>
            </a:r>
            <a:r>
              <a:rPr lang="en-US" sz="2000" dirty="0" smtClean="0">
                <a:latin typeface="Times New Roman" pitchFamily="18" charset="0"/>
                <a:ea typeface="Calibri" pitchFamily="34" charset="0"/>
                <a:cs typeface="Times New Roman" pitchFamily="18" charset="0"/>
              </a:rPr>
              <a:t>Business Grows as We Grow </a:t>
            </a:r>
            <a:r>
              <a:rPr lang="mr-IN" sz="2000" dirty="0" smtClean="0">
                <a:latin typeface="Times New Roman" pitchFamily="18" charset="0"/>
                <a:ea typeface="Calibri" pitchFamily="34" charset="0"/>
                <a:cs typeface="Times New Roman" pitchFamily="18" charset="0"/>
              </a:rPr>
              <a:t>–</a:t>
            </a:r>
            <a:r>
              <a:rPr lang="en-US" sz="2000" dirty="0" smtClean="0">
                <a:latin typeface="Times New Roman" pitchFamily="18" charset="0"/>
                <a:ea typeface="Calibri" pitchFamily="34" charset="0"/>
                <a:cs typeface="Times New Roman" pitchFamily="18" charset="0"/>
              </a:rPr>
              <a:t> Summer 2015 ..#3  4 Personality Styles </a:t>
            </a:r>
            <a:r>
              <a:rPr lang="en-US" sz="2000" dirty="0" err="1" smtClean="0">
                <a:latin typeface="Times New Roman" pitchFamily="18" charset="0"/>
                <a:ea typeface="Calibri" pitchFamily="34" charset="0"/>
                <a:cs typeface="Times New Roman" pitchFamily="18" charset="0"/>
              </a:rPr>
              <a:t>BetterFutureStarts</a:t>
            </a:r>
            <a:r>
              <a:rPr lang="en-US" sz="2000" dirty="0" smtClean="0">
                <a:latin typeface="Times New Roman" pitchFamily="18" charset="0"/>
                <a:ea typeface="Calibri" pitchFamily="34" charset="0"/>
                <a:cs typeface="Times New Roman" pitchFamily="18" charset="0"/>
              </a:rPr>
              <a:t> </a:t>
            </a:r>
            <a:r>
              <a:rPr lang="en-US" sz="2000" dirty="0" err="1">
                <a:latin typeface="Times New Roman" pitchFamily="18" charset="0"/>
                <a:ea typeface="Calibri" pitchFamily="34" charset="0"/>
                <a:cs typeface="Times New Roman" pitchFamily="18" charset="0"/>
              </a:rPr>
              <a:t>Today.com</a:t>
            </a:r>
            <a:r>
              <a:rPr lang="en-US" sz="2000" dirty="0" smtClean="0">
                <a:latin typeface="Times New Roman" pitchFamily="18" charset="0"/>
                <a:ea typeface="Calibri" pitchFamily="34" charset="0"/>
                <a:cs typeface="Times New Roman" pitchFamily="18" charset="0"/>
              </a:rPr>
              <a:t>/_____ ( </a:t>
            </a:r>
            <a:r>
              <a:rPr lang="en-US" sz="2000" dirty="0">
                <a:latin typeface="Times New Roman" pitchFamily="18" charset="0"/>
                <a:ea typeface="Calibri" pitchFamily="34" charset="0"/>
                <a:cs typeface="Times New Roman" pitchFamily="18" charset="0"/>
              </a:rPr>
              <a:t>your </a:t>
            </a:r>
            <a:r>
              <a:rPr lang="en-US" sz="2000" dirty="0" smtClean="0">
                <a:latin typeface="Times New Roman" pitchFamily="18" charset="0"/>
                <a:ea typeface="Calibri" pitchFamily="34" charset="0"/>
                <a:cs typeface="Times New Roman" pitchFamily="18" charset="0"/>
              </a:rPr>
              <a:t>name) </a:t>
            </a:r>
            <a:r>
              <a:rPr lang="en-US" sz="2000" dirty="0">
                <a:latin typeface="Times New Roman" pitchFamily="18" charset="0"/>
                <a:ea typeface="Calibri" pitchFamily="34" charset="0"/>
                <a:cs typeface="Times New Roman" pitchFamily="18" charset="0"/>
              </a:rPr>
              <a:t>for </a:t>
            </a:r>
            <a:r>
              <a:rPr lang="en-US" sz="2000" dirty="0" smtClean="0">
                <a:latin typeface="Times New Roman" pitchFamily="18" charset="0"/>
                <a:ea typeface="Calibri" pitchFamily="34" charset="0"/>
                <a:cs typeface="Times New Roman" pitchFamily="18" charset="0"/>
              </a:rPr>
              <a:t>podcasts and archived training webinars </a:t>
            </a:r>
            <a:r>
              <a:rPr lang="en-US" sz="2000" dirty="0">
                <a:latin typeface="Times New Roman" pitchFamily="18" charset="0"/>
                <a:ea typeface="Calibri" pitchFamily="34" charset="0"/>
                <a:cs typeface="Times New Roman" pitchFamily="18" charset="0"/>
              </a:rPr>
              <a:t>as well.</a:t>
            </a:r>
          </a:p>
          <a:p>
            <a:endParaRPr lang="en-US" sz="2000" dirty="0"/>
          </a:p>
        </p:txBody>
      </p:sp>
    </p:spTree>
    <p:extLst>
      <p:ext uri="{BB962C8B-B14F-4D97-AF65-F5344CB8AC3E}">
        <p14:creationId xmlns:p14="http://schemas.microsoft.com/office/powerpoint/2010/main" val="29251183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8534" y="-51537"/>
            <a:ext cx="9262534" cy="5182654"/>
          </a:xfrm>
          <a:prstGeom prst="rect">
            <a:avLst/>
          </a:prstGeom>
        </p:spPr>
      </p:pic>
      <p:sp>
        <p:nvSpPr>
          <p:cNvPr id="2" name="Title 1"/>
          <p:cNvSpPr>
            <a:spLocks noGrp="1"/>
          </p:cNvSpPr>
          <p:nvPr>
            <p:ph type="title"/>
          </p:nvPr>
        </p:nvSpPr>
        <p:spPr>
          <a:xfrm>
            <a:off x="457200" y="2119446"/>
            <a:ext cx="8229600" cy="857250"/>
          </a:xfrm>
        </p:spPr>
        <p:txBody>
          <a:bodyPr>
            <a:normAutofit fontScale="90000"/>
          </a:bodyPr>
          <a:lstStyle/>
          <a:p>
            <a:r>
              <a:rPr lang="en-US" dirty="0"/>
              <a:t/>
            </a:r>
            <a:br>
              <a:rPr lang="en-US" dirty="0"/>
            </a:br>
            <a:r>
              <a:rPr lang="en-US" dirty="0" smtClean="0"/>
              <a:t>for the </a:t>
            </a:r>
            <a:r>
              <a:rPr lang="en-US" dirty="0" err="1" smtClean="0"/>
              <a:t>Analyticals</a:t>
            </a:r>
            <a:r>
              <a:rPr lang="en-US" dirty="0" smtClean="0"/>
              <a:t> looking for more detail </a:t>
            </a:r>
            <a:r>
              <a:rPr lang="en-US" dirty="0" smtClean="0">
                <a:sym typeface="Wingdings"/>
              </a:rPr>
              <a:t></a:t>
            </a:r>
            <a:endParaRPr lang="en-US" dirty="0"/>
          </a:p>
        </p:txBody>
      </p:sp>
      <p:sp>
        <p:nvSpPr>
          <p:cNvPr id="5" name="Rectangle 4"/>
          <p:cNvSpPr/>
          <p:nvPr/>
        </p:nvSpPr>
        <p:spPr>
          <a:xfrm>
            <a:off x="2895599" y="741519"/>
            <a:ext cx="2641601" cy="830997"/>
          </a:xfrm>
          <a:prstGeom prst="rect">
            <a:avLst/>
          </a:prstGeom>
          <a:ln>
            <a:solidFill>
              <a:schemeClr val="tx1"/>
            </a:solidFill>
          </a:ln>
        </p:spPr>
        <p:txBody>
          <a:bodyPr wrap="square">
            <a:spAutoFit/>
          </a:bodyPr>
          <a:lstStyle/>
          <a:p>
            <a:r>
              <a:rPr lang="en-US" sz="4800" dirty="0" smtClean="0"/>
              <a:t>Addenda</a:t>
            </a:r>
            <a:endParaRPr lang="en-US" sz="4800" dirty="0"/>
          </a:p>
        </p:txBody>
      </p:sp>
    </p:spTree>
    <p:extLst>
      <p:ext uri="{BB962C8B-B14F-4D97-AF65-F5344CB8AC3E}">
        <p14:creationId xmlns:p14="http://schemas.microsoft.com/office/powerpoint/2010/main" val="113931262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0935" y="318765"/>
            <a:ext cx="2946398" cy="3939540"/>
          </a:xfrm>
          <a:prstGeom prst="rect">
            <a:avLst/>
          </a:prstGeom>
          <a:ln>
            <a:solidFill>
              <a:srgbClr val="FF0000"/>
            </a:solidFill>
          </a:ln>
        </p:spPr>
        <p:txBody>
          <a:bodyPr wrap="square">
            <a:spAutoFit/>
          </a:bodyPr>
          <a:lstStyle/>
          <a:p>
            <a:pPr algn="ctr"/>
            <a:r>
              <a:rPr lang="en-US" sz="2400" b="1" dirty="0"/>
              <a:t>Words that </a:t>
            </a:r>
            <a:r>
              <a:rPr lang="en-US" sz="2400" b="1" dirty="0" smtClean="0"/>
              <a:t>identify Drivers (Red )</a:t>
            </a:r>
          </a:p>
          <a:p>
            <a:pPr algn="ctr"/>
            <a:endParaRPr lang="en-US" sz="1000" dirty="0"/>
          </a:p>
          <a:p>
            <a:pPr algn="ctr"/>
            <a:r>
              <a:rPr lang="en-US" sz="2400" dirty="0"/>
              <a:t>Money</a:t>
            </a:r>
          </a:p>
          <a:p>
            <a:pPr algn="ctr"/>
            <a:r>
              <a:rPr lang="en-US" sz="2400" dirty="0"/>
              <a:t>Power</a:t>
            </a:r>
          </a:p>
          <a:p>
            <a:pPr algn="ctr"/>
            <a:r>
              <a:rPr lang="en-US" sz="2400" dirty="0"/>
              <a:t>Compete</a:t>
            </a:r>
          </a:p>
          <a:p>
            <a:pPr algn="ctr"/>
            <a:r>
              <a:rPr lang="en-US" sz="2400" dirty="0"/>
              <a:t>Results</a:t>
            </a:r>
          </a:p>
          <a:p>
            <a:pPr algn="ctr"/>
            <a:r>
              <a:rPr lang="en-US" sz="2400" dirty="0"/>
              <a:t>Control</a:t>
            </a:r>
          </a:p>
          <a:p>
            <a:pPr algn="ctr"/>
            <a:r>
              <a:rPr lang="en-US" sz="2400" dirty="0"/>
              <a:t>Boss </a:t>
            </a:r>
          </a:p>
          <a:p>
            <a:pPr algn="ctr"/>
            <a:r>
              <a:rPr lang="en-US" sz="2400" dirty="0"/>
              <a:t>Leader</a:t>
            </a:r>
          </a:p>
          <a:p>
            <a:pPr algn="ctr"/>
            <a:r>
              <a:rPr lang="en-US" sz="2400" dirty="0"/>
              <a:t>Image</a:t>
            </a:r>
          </a:p>
        </p:txBody>
      </p:sp>
      <p:sp>
        <p:nvSpPr>
          <p:cNvPr id="3" name="Rectangle 2"/>
          <p:cNvSpPr/>
          <p:nvPr/>
        </p:nvSpPr>
        <p:spPr>
          <a:xfrm>
            <a:off x="3657599" y="318765"/>
            <a:ext cx="5249333" cy="4431983"/>
          </a:xfrm>
          <a:prstGeom prst="rect">
            <a:avLst/>
          </a:prstGeom>
          <a:ln>
            <a:solidFill>
              <a:srgbClr val="FF0000"/>
            </a:solidFill>
          </a:ln>
        </p:spPr>
        <p:txBody>
          <a:bodyPr wrap="square">
            <a:spAutoFit/>
          </a:bodyPr>
          <a:lstStyle/>
          <a:p>
            <a:r>
              <a:rPr lang="en-US" sz="2400" b="1" dirty="0"/>
              <a:t>COACHING TIPS FOR </a:t>
            </a:r>
            <a:r>
              <a:rPr lang="en-US" sz="2400" b="1" dirty="0" smtClean="0"/>
              <a:t>Drivers:</a:t>
            </a:r>
            <a:endParaRPr lang="en-US" sz="2400" dirty="0"/>
          </a:p>
          <a:p>
            <a:r>
              <a:rPr lang="en-US" sz="2400" b="1" dirty="0"/>
              <a:t> </a:t>
            </a:r>
            <a:endParaRPr lang="en-US" sz="2400" dirty="0"/>
          </a:p>
          <a:p>
            <a:r>
              <a:rPr lang="en-US" sz="2400" b="1" dirty="0"/>
              <a:t>Red Do’s</a:t>
            </a:r>
            <a:endParaRPr lang="en-US" sz="2400" dirty="0"/>
          </a:p>
          <a:p>
            <a:r>
              <a:rPr lang="en-US" sz="2400" dirty="0"/>
              <a:t>Prepare yourself with facts and figures in </a:t>
            </a:r>
            <a:r>
              <a:rPr lang="en-US" sz="2400" dirty="0" smtClean="0"/>
              <a:t>	advance </a:t>
            </a:r>
            <a:r>
              <a:rPr lang="en-US" sz="2400" dirty="0"/>
              <a:t>of talking with them</a:t>
            </a:r>
          </a:p>
          <a:p>
            <a:r>
              <a:rPr lang="en-US" sz="2400" dirty="0"/>
              <a:t>Present issues logically</a:t>
            </a:r>
          </a:p>
          <a:p>
            <a:r>
              <a:rPr lang="en-US" sz="2400" dirty="0"/>
              <a:t>Support their leadership </a:t>
            </a:r>
            <a:r>
              <a:rPr lang="en-US" sz="2400" dirty="0" smtClean="0"/>
              <a:t>instincts</a:t>
            </a:r>
            <a:endParaRPr lang="en-US" sz="2400" dirty="0"/>
          </a:p>
          <a:p>
            <a:r>
              <a:rPr lang="en-US" sz="2400" b="1" dirty="0"/>
              <a:t>Red Don'ts</a:t>
            </a:r>
            <a:endParaRPr lang="en-US" sz="2400" dirty="0"/>
          </a:p>
          <a:p>
            <a:r>
              <a:rPr lang="en-US" sz="2400" dirty="0"/>
              <a:t>Argue from an emotional perspective</a:t>
            </a:r>
          </a:p>
          <a:p>
            <a:r>
              <a:rPr lang="en-US" sz="2400" dirty="0"/>
              <a:t>Be slow and indecisive</a:t>
            </a:r>
          </a:p>
          <a:p>
            <a:r>
              <a:rPr lang="en-US" sz="2400" dirty="0"/>
              <a:t>Wait for them to solicit your opinion</a:t>
            </a:r>
          </a:p>
          <a:p>
            <a:r>
              <a:rPr lang="en-US" dirty="0"/>
              <a:t> </a:t>
            </a:r>
          </a:p>
        </p:txBody>
      </p:sp>
    </p:spTree>
    <p:extLst>
      <p:ext uri="{BB962C8B-B14F-4D97-AF65-F5344CB8AC3E}">
        <p14:creationId xmlns:p14="http://schemas.microsoft.com/office/powerpoint/2010/main" val="616031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Rectangle 1"/>
          <p:cNvSpPr/>
          <p:nvPr/>
        </p:nvSpPr>
        <p:spPr>
          <a:xfrm>
            <a:off x="237066" y="287856"/>
            <a:ext cx="4572000" cy="4708981"/>
          </a:xfrm>
          <a:prstGeom prst="rect">
            <a:avLst/>
          </a:prstGeom>
          <a:ln>
            <a:solidFill>
              <a:srgbClr val="FFFF00"/>
            </a:solidFill>
          </a:ln>
        </p:spPr>
        <p:txBody>
          <a:bodyPr>
            <a:spAutoFit/>
          </a:bodyPr>
          <a:lstStyle/>
          <a:p>
            <a:r>
              <a:rPr lang="en-US" sz="2000" b="1" dirty="0"/>
              <a:t>COACHING TIPS FOR </a:t>
            </a:r>
            <a:r>
              <a:rPr lang="en-US" sz="2000" b="1" dirty="0" err="1" smtClean="0"/>
              <a:t>Amiables</a:t>
            </a:r>
            <a:r>
              <a:rPr lang="en-US" sz="2000" b="1" dirty="0" smtClean="0"/>
              <a:t> (yellows)</a:t>
            </a:r>
            <a:endParaRPr lang="en-US" sz="2000" dirty="0"/>
          </a:p>
          <a:p>
            <a:r>
              <a:rPr lang="en-US" sz="2000" b="1" dirty="0"/>
              <a:t> </a:t>
            </a:r>
            <a:endParaRPr lang="en-US" sz="2000" dirty="0"/>
          </a:p>
          <a:p>
            <a:r>
              <a:rPr lang="en-US" sz="2000" b="1" dirty="0"/>
              <a:t>Yellow Do’s 						</a:t>
            </a:r>
            <a:endParaRPr lang="en-US" sz="2000" dirty="0"/>
          </a:p>
          <a:p>
            <a:r>
              <a:rPr lang="en-US" sz="2000" dirty="0"/>
              <a:t>Allow time for them to collect their thoughts</a:t>
            </a:r>
          </a:p>
          <a:p>
            <a:r>
              <a:rPr lang="en-US" sz="2000" dirty="0"/>
              <a:t>Take a sensitive approach</a:t>
            </a:r>
          </a:p>
          <a:p>
            <a:r>
              <a:rPr lang="en-US" sz="2000" dirty="0"/>
              <a:t>Be well mannered and behave appropriately</a:t>
            </a:r>
          </a:p>
          <a:p>
            <a:r>
              <a:rPr lang="en-US" sz="2000" dirty="0"/>
              <a:t> </a:t>
            </a:r>
          </a:p>
          <a:p>
            <a:r>
              <a:rPr lang="en-US" sz="2000" b="1" dirty="0"/>
              <a:t>Yellow Don'ts</a:t>
            </a:r>
            <a:endParaRPr lang="en-US" sz="2000" dirty="0"/>
          </a:p>
          <a:p>
            <a:r>
              <a:rPr lang="en-US" sz="2000" dirty="0"/>
              <a:t>Be rude or abrupt</a:t>
            </a:r>
          </a:p>
          <a:p>
            <a:r>
              <a:rPr lang="en-US" sz="2000" dirty="0"/>
              <a:t>Demand immediate action or quick verbal bantering</a:t>
            </a:r>
          </a:p>
          <a:p>
            <a:r>
              <a:rPr lang="en-US" sz="2000" dirty="0"/>
              <a:t>Expect them to forgive quickly when crossed</a:t>
            </a:r>
          </a:p>
        </p:txBody>
      </p:sp>
      <p:sp>
        <p:nvSpPr>
          <p:cNvPr id="3" name="Rectangle 2"/>
          <p:cNvSpPr/>
          <p:nvPr/>
        </p:nvSpPr>
        <p:spPr>
          <a:xfrm>
            <a:off x="5350932" y="459024"/>
            <a:ext cx="3623735" cy="3785652"/>
          </a:xfrm>
          <a:prstGeom prst="rect">
            <a:avLst/>
          </a:prstGeom>
          <a:ln>
            <a:solidFill>
              <a:srgbClr val="FFFF00"/>
            </a:solidFill>
          </a:ln>
        </p:spPr>
        <p:txBody>
          <a:bodyPr wrap="square">
            <a:spAutoFit/>
          </a:bodyPr>
          <a:lstStyle/>
          <a:p>
            <a:pPr algn="ctr"/>
            <a:r>
              <a:rPr lang="en-US" sz="2400" b="1" dirty="0"/>
              <a:t>Words that identify </a:t>
            </a:r>
            <a:r>
              <a:rPr lang="en-US" sz="2400" b="1" dirty="0" smtClean="0"/>
              <a:t> </a:t>
            </a:r>
            <a:r>
              <a:rPr lang="en-US" sz="2400" b="1" dirty="0" err="1" smtClean="0"/>
              <a:t>Amiables</a:t>
            </a:r>
            <a:r>
              <a:rPr lang="en-US" sz="2400" b="1" dirty="0" smtClean="0"/>
              <a:t> </a:t>
            </a:r>
            <a:r>
              <a:rPr lang="en-US" b="1" dirty="0" smtClean="0"/>
              <a:t>(Yellow )</a:t>
            </a:r>
            <a:endParaRPr lang="en-US" sz="2400" dirty="0"/>
          </a:p>
          <a:p>
            <a:pPr algn="ctr"/>
            <a:r>
              <a:rPr lang="en-US" sz="2400" dirty="0"/>
              <a:t>Help</a:t>
            </a:r>
          </a:p>
          <a:p>
            <a:pPr algn="ctr"/>
            <a:r>
              <a:rPr lang="en-US" sz="2400" dirty="0"/>
              <a:t>Contribute</a:t>
            </a:r>
          </a:p>
          <a:p>
            <a:pPr algn="ctr"/>
            <a:r>
              <a:rPr lang="en-US" sz="2400" dirty="0"/>
              <a:t>Assist</a:t>
            </a:r>
          </a:p>
          <a:p>
            <a:pPr algn="ctr"/>
            <a:r>
              <a:rPr lang="en-US" sz="2400" dirty="0"/>
              <a:t>Feel</a:t>
            </a:r>
          </a:p>
          <a:p>
            <a:pPr algn="ctr"/>
            <a:r>
              <a:rPr lang="en-US" sz="2400" dirty="0"/>
              <a:t>Nurture</a:t>
            </a:r>
          </a:p>
          <a:p>
            <a:pPr algn="ctr"/>
            <a:r>
              <a:rPr lang="en-US" sz="2400" dirty="0"/>
              <a:t>Comfort</a:t>
            </a:r>
          </a:p>
          <a:p>
            <a:pPr algn="ctr"/>
            <a:r>
              <a:rPr lang="en-US" sz="2400" dirty="0"/>
              <a:t>Care</a:t>
            </a:r>
          </a:p>
          <a:p>
            <a:pPr algn="ctr"/>
            <a:r>
              <a:rPr lang="en-US" sz="2400" dirty="0"/>
              <a:t>Share</a:t>
            </a:r>
          </a:p>
        </p:txBody>
      </p:sp>
    </p:spTree>
    <p:extLst>
      <p:ext uri="{BB962C8B-B14F-4D97-AF65-F5344CB8AC3E}">
        <p14:creationId xmlns:p14="http://schemas.microsoft.com/office/powerpoint/2010/main" val="18605421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0267" y="815823"/>
            <a:ext cx="4199466" cy="3693318"/>
          </a:xfrm>
          <a:prstGeom prst="rect">
            <a:avLst/>
          </a:prstGeom>
          <a:ln w="57150" cmpd="sng">
            <a:solidFill>
              <a:srgbClr val="008000"/>
            </a:solidFill>
          </a:ln>
        </p:spPr>
        <p:txBody>
          <a:bodyPr wrap="square">
            <a:spAutoFit/>
          </a:bodyPr>
          <a:lstStyle/>
          <a:p>
            <a:r>
              <a:rPr lang="en-US" sz="2400" b="1" dirty="0" smtClean="0"/>
              <a:t>COACHING TIPS FOR </a:t>
            </a:r>
            <a:r>
              <a:rPr lang="en-US" sz="2400" b="1" dirty="0" err="1" smtClean="0"/>
              <a:t>Analyticals</a:t>
            </a:r>
            <a:endParaRPr lang="en-US" sz="2400" b="1" dirty="0" smtClean="0"/>
          </a:p>
          <a:p>
            <a:endParaRPr lang="en-US" sz="1000" dirty="0"/>
          </a:p>
          <a:p>
            <a:r>
              <a:rPr lang="en-US" sz="2000" b="1" dirty="0"/>
              <a:t>Green Do’s </a:t>
            </a:r>
            <a:endParaRPr lang="en-US" sz="2000" dirty="0"/>
          </a:p>
          <a:p>
            <a:r>
              <a:rPr lang="en-US" sz="2000" dirty="0"/>
              <a:t>Create an informal, relaxed atmosphere</a:t>
            </a:r>
          </a:p>
          <a:p>
            <a:r>
              <a:rPr lang="en-US" sz="2000" dirty="0"/>
              <a:t>Show </a:t>
            </a:r>
            <a:r>
              <a:rPr lang="en-US" sz="2000" dirty="0" smtClean="0"/>
              <a:t>patience .Try </a:t>
            </a:r>
            <a:r>
              <a:rPr lang="en-US" sz="2000" dirty="0"/>
              <a:t>not to rush them</a:t>
            </a:r>
          </a:p>
          <a:p>
            <a:r>
              <a:rPr lang="en-US" sz="2000" dirty="0"/>
              <a:t>Be open and direct when </a:t>
            </a:r>
            <a:r>
              <a:rPr lang="en-US" sz="2000" dirty="0" smtClean="0"/>
              <a:t>possible</a:t>
            </a:r>
            <a:endParaRPr lang="en-US" sz="2000" dirty="0"/>
          </a:p>
          <a:p>
            <a:r>
              <a:rPr lang="en-US" sz="2000" b="1" dirty="0"/>
              <a:t>Green Don’ts</a:t>
            </a:r>
            <a:endParaRPr lang="en-US" sz="2000" dirty="0"/>
          </a:p>
          <a:p>
            <a:r>
              <a:rPr lang="en-US" sz="2000" dirty="0"/>
              <a:t>Expect them to need much social interaction</a:t>
            </a:r>
          </a:p>
          <a:p>
            <a:r>
              <a:rPr lang="en-US" sz="2000" dirty="0"/>
              <a:t>Force confrontation</a:t>
            </a:r>
          </a:p>
          <a:p>
            <a:r>
              <a:rPr lang="en-US" sz="2000" dirty="0"/>
              <a:t>Demand leadership</a:t>
            </a:r>
          </a:p>
        </p:txBody>
      </p:sp>
      <p:sp>
        <p:nvSpPr>
          <p:cNvPr id="3" name="Rectangle 2"/>
          <p:cNvSpPr/>
          <p:nvPr/>
        </p:nvSpPr>
        <p:spPr>
          <a:xfrm>
            <a:off x="5300133" y="477157"/>
            <a:ext cx="3437467" cy="4355038"/>
          </a:xfrm>
          <a:prstGeom prst="rect">
            <a:avLst/>
          </a:prstGeom>
          <a:ln w="57150" cmpd="sng">
            <a:solidFill>
              <a:srgbClr val="008000"/>
            </a:solidFill>
          </a:ln>
        </p:spPr>
        <p:txBody>
          <a:bodyPr wrap="square">
            <a:spAutoFit/>
          </a:bodyPr>
          <a:lstStyle/>
          <a:p>
            <a:pPr algn="ctr"/>
            <a:r>
              <a:rPr lang="en-US" sz="2400" b="1" dirty="0"/>
              <a:t>Words that Identify </a:t>
            </a:r>
            <a:r>
              <a:rPr lang="en-US" sz="2400" b="1" dirty="0" err="1" smtClean="0"/>
              <a:t>Analyticals</a:t>
            </a:r>
            <a:r>
              <a:rPr lang="en-US" sz="2400" b="1" dirty="0" smtClean="0"/>
              <a:t> </a:t>
            </a:r>
          </a:p>
          <a:p>
            <a:pPr algn="ctr"/>
            <a:endParaRPr lang="en-US" sz="900" dirty="0"/>
          </a:p>
          <a:p>
            <a:pPr algn="ctr"/>
            <a:r>
              <a:rPr lang="en-US" sz="2000" dirty="0"/>
              <a:t>Analysis</a:t>
            </a:r>
          </a:p>
          <a:p>
            <a:pPr algn="ctr"/>
            <a:r>
              <a:rPr lang="en-US" sz="2000" dirty="0"/>
              <a:t>Thoughtful</a:t>
            </a:r>
          </a:p>
          <a:p>
            <a:pPr algn="ctr"/>
            <a:r>
              <a:rPr lang="en-US" sz="2000" dirty="0"/>
              <a:t>Low Key</a:t>
            </a:r>
          </a:p>
          <a:p>
            <a:pPr algn="ctr"/>
            <a:r>
              <a:rPr lang="en-US" sz="2000" dirty="0"/>
              <a:t>Methodical</a:t>
            </a:r>
          </a:p>
          <a:p>
            <a:pPr algn="ctr"/>
            <a:r>
              <a:rPr lang="en-US" sz="2000" dirty="0"/>
              <a:t>They are only interested in information</a:t>
            </a:r>
          </a:p>
          <a:p>
            <a:pPr algn="ctr"/>
            <a:r>
              <a:rPr lang="en-US" sz="2000" dirty="0"/>
              <a:t>Peace makers</a:t>
            </a:r>
          </a:p>
          <a:p>
            <a:pPr algn="ctr"/>
            <a:r>
              <a:rPr lang="en-US" sz="2000" dirty="0"/>
              <a:t>Need to be fully prepared before talking to someone</a:t>
            </a:r>
          </a:p>
          <a:p>
            <a:pPr algn="ctr"/>
            <a:r>
              <a:rPr lang="en-US" sz="2000" dirty="0"/>
              <a:t>More formal, respect their personal </a:t>
            </a:r>
            <a:r>
              <a:rPr lang="en-US" sz="2000" dirty="0" smtClean="0"/>
              <a:t>space</a:t>
            </a:r>
            <a:endParaRPr lang="en-US" sz="2000" dirty="0"/>
          </a:p>
        </p:txBody>
      </p:sp>
    </p:spTree>
    <p:extLst>
      <p:ext uri="{BB962C8B-B14F-4D97-AF65-F5344CB8AC3E}">
        <p14:creationId xmlns:p14="http://schemas.microsoft.com/office/powerpoint/2010/main" val="1236885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455910" y="1185334"/>
            <a:ext cx="3688090" cy="3318934"/>
          </a:xfrm>
          <a:prstGeom prst="rect">
            <a:avLst/>
          </a:prstGeom>
        </p:spPr>
      </p:pic>
      <p:sp>
        <p:nvSpPr>
          <p:cNvPr id="2" name="Title 1"/>
          <p:cNvSpPr>
            <a:spLocks noGrp="1"/>
          </p:cNvSpPr>
          <p:nvPr>
            <p:ph type="title"/>
          </p:nvPr>
        </p:nvSpPr>
        <p:spPr>
          <a:xfrm>
            <a:off x="457200" y="205979"/>
            <a:ext cx="6705600" cy="437488"/>
          </a:xfrm>
          <a:ln>
            <a:solidFill>
              <a:schemeClr val="accent3">
                <a:lumMod val="75000"/>
              </a:schemeClr>
            </a:solidFill>
          </a:ln>
        </p:spPr>
        <p:txBody>
          <a:bodyPr>
            <a:noAutofit/>
          </a:bodyPr>
          <a:lstStyle/>
          <a:p>
            <a:r>
              <a:rPr lang="en-US" sz="2400" dirty="0"/>
              <a:t>PLUS Get Clean Starter Kit also contains </a:t>
            </a:r>
            <a:r>
              <a:rPr lang="mr-IN" sz="2400" dirty="0"/>
              <a:t>…</a:t>
            </a:r>
            <a:endParaRPr lang="en-US" sz="2400" dirty="0"/>
          </a:p>
        </p:txBody>
      </p:sp>
      <p:sp>
        <p:nvSpPr>
          <p:cNvPr id="3" name="Content Placeholder 2"/>
          <p:cNvSpPr>
            <a:spLocks noGrp="1"/>
          </p:cNvSpPr>
          <p:nvPr>
            <p:ph idx="1"/>
          </p:nvPr>
        </p:nvSpPr>
        <p:spPr>
          <a:xfrm>
            <a:off x="457200" y="643466"/>
            <a:ext cx="8229600" cy="4500033"/>
          </a:xfrm>
        </p:spPr>
        <p:txBody>
          <a:bodyPr>
            <a:normAutofit fontScale="62500" lnSpcReduction="20000"/>
          </a:bodyPr>
          <a:lstStyle/>
          <a:p>
            <a:pPr marL="0" indent="0">
              <a:buNone/>
            </a:pPr>
            <a:r>
              <a:rPr lang="en-US" dirty="0"/>
              <a:t>Including all the accessories you need to get really clean:</a:t>
            </a:r>
          </a:p>
          <a:p>
            <a:r>
              <a:rPr lang="en-US" dirty="0"/>
              <a:t>Organizer Caddy (1)</a:t>
            </a:r>
          </a:p>
          <a:p>
            <a:r>
              <a:rPr lang="en-US" dirty="0"/>
              <a:t>Spray Bottles (3)</a:t>
            </a:r>
          </a:p>
          <a:p>
            <a:pPr lvl="1"/>
            <a:r>
              <a:rPr lang="en-US" dirty="0"/>
              <a:t>Windows and Mirrors</a:t>
            </a:r>
          </a:p>
          <a:p>
            <a:pPr lvl="1"/>
            <a:r>
              <a:rPr lang="en-US" dirty="0"/>
              <a:t>All-Purpose</a:t>
            </a:r>
          </a:p>
          <a:p>
            <a:pPr lvl="1"/>
            <a:r>
              <a:rPr lang="en-US" dirty="0"/>
              <a:t>Degreasing</a:t>
            </a:r>
          </a:p>
          <a:p>
            <a:r>
              <a:rPr lang="en-US" dirty="0"/>
              <a:t>Dropper Pipette (1)</a:t>
            </a:r>
          </a:p>
          <a:p>
            <a:r>
              <a:rPr lang="en-US" dirty="0"/>
              <a:t>1/4 oz. Dispenser Pump for 32 oz. Bottle (1)</a:t>
            </a:r>
          </a:p>
          <a:p>
            <a:r>
              <a:rPr lang="en-US" dirty="0"/>
              <a:t>Laundry Measuring cup (1)</a:t>
            </a:r>
          </a:p>
          <a:p>
            <a:r>
              <a:rPr lang="en-US" dirty="0"/>
              <a:t>Dual Measuring Spoon (1)</a:t>
            </a:r>
          </a:p>
          <a:p>
            <a:r>
              <a:rPr lang="en-US" dirty="0"/>
              <a:t>Cleaning Accessories (4)</a:t>
            </a:r>
          </a:p>
          <a:p>
            <a:pPr lvl="1"/>
            <a:r>
              <a:rPr lang="en-US" dirty="0"/>
              <a:t>Super Microfiber Cleaning Cloth</a:t>
            </a:r>
          </a:p>
          <a:p>
            <a:pPr lvl="1"/>
            <a:r>
              <a:rPr lang="en-US" dirty="0"/>
              <a:t>Super Microfiber Window Cloth</a:t>
            </a:r>
          </a:p>
          <a:p>
            <a:pPr lvl="1"/>
            <a:r>
              <a:rPr lang="en-US" dirty="0"/>
              <a:t>Super Microfiber Dish Sponge</a:t>
            </a:r>
          </a:p>
          <a:p>
            <a:pPr lvl="1"/>
            <a:r>
              <a:rPr lang="en-US" dirty="0"/>
              <a:t>Miracle Scrubber Pad       			 </a:t>
            </a:r>
            <a:r>
              <a:rPr lang="en-US" dirty="0" err="1" smtClean="0"/>
              <a:t>francine</a:t>
            </a:r>
            <a:endParaRPr lang="en-US" dirty="0"/>
          </a:p>
          <a:p>
            <a:endParaRPr lang="en-US" sz="2000" dirty="0"/>
          </a:p>
        </p:txBody>
      </p:sp>
    </p:spTree>
    <p:extLst>
      <p:ext uri="{BB962C8B-B14F-4D97-AF65-F5344CB8AC3E}">
        <p14:creationId xmlns:p14="http://schemas.microsoft.com/office/powerpoint/2010/main" val="420009135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250958"/>
            <a:ext cx="4572000" cy="4401205"/>
          </a:xfrm>
          <a:prstGeom prst="rect">
            <a:avLst/>
          </a:prstGeom>
          <a:ln w="38100" cmpd="sng">
            <a:solidFill>
              <a:srgbClr val="3366FF"/>
            </a:solidFill>
          </a:ln>
        </p:spPr>
        <p:txBody>
          <a:bodyPr>
            <a:spAutoFit/>
          </a:bodyPr>
          <a:lstStyle/>
          <a:p>
            <a:r>
              <a:rPr lang="en-US" sz="2000" b="1" dirty="0"/>
              <a:t>COACHING TIPS FOR </a:t>
            </a:r>
            <a:r>
              <a:rPr lang="en-US" sz="2000" b="1" dirty="0" err="1" smtClean="0"/>
              <a:t>Expressives</a:t>
            </a:r>
            <a:endParaRPr lang="en-US" sz="2000" dirty="0"/>
          </a:p>
          <a:p>
            <a:r>
              <a:rPr lang="en-US" sz="2000" dirty="0"/>
              <a:t> </a:t>
            </a:r>
          </a:p>
          <a:p>
            <a:r>
              <a:rPr lang="en-US" sz="2000" b="1" dirty="0"/>
              <a:t>Blue Do’s</a:t>
            </a:r>
            <a:endParaRPr lang="en-US" sz="2000" dirty="0"/>
          </a:p>
          <a:p>
            <a:r>
              <a:rPr lang="en-US" sz="2000" dirty="0"/>
              <a:t>Take a positive, upbeat approach</a:t>
            </a:r>
          </a:p>
          <a:p>
            <a:r>
              <a:rPr lang="en-US" sz="2000" dirty="0"/>
              <a:t>Accept some playful teasing, joking or comic relief</a:t>
            </a:r>
          </a:p>
          <a:p>
            <a:r>
              <a:rPr lang="en-US" sz="2000" dirty="0"/>
              <a:t>Promote creativity and fun activities with them</a:t>
            </a:r>
          </a:p>
          <a:p>
            <a:r>
              <a:rPr lang="en-US" sz="2000" dirty="0"/>
              <a:t> </a:t>
            </a:r>
          </a:p>
          <a:p>
            <a:r>
              <a:rPr lang="en-US" sz="2000" b="1" dirty="0"/>
              <a:t>Blue Don'ts </a:t>
            </a:r>
            <a:endParaRPr lang="en-US" sz="2000" dirty="0"/>
          </a:p>
          <a:p>
            <a:r>
              <a:rPr lang="en-US" sz="2000" dirty="0"/>
              <a:t>Be too serious or sober in criticism</a:t>
            </a:r>
          </a:p>
          <a:p>
            <a:r>
              <a:rPr lang="en-US" sz="2000" dirty="0"/>
              <a:t>Ignore them</a:t>
            </a:r>
          </a:p>
          <a:p>
            <a:r>
              <a:rPr lang="en-US" sz="2000" dirty="0"/>
              <a:t>Demand perfection</a:t>
            </a:r>
          </a:p>
          <a:p>
            <a:r>
              <a:rPr lang="en-US" sz="2000" dirty="0"/>
              <a:t> </a:t>
            </a:r>
          </a:p>
        </p:txBody>
      </p:sp>
      <p:sp>
        <p:nvSpPr>
          <p:cNvPr id="4" name="Rectangle 3"/>
          <p:cNvSpPr/>
          <p:nvPr/>
        </p:nvSpPr>
        <p:spPr>
          <a:xfrm>
            <a:off x="5113867" y="740834"/>
            <a:ext cx="3437467" cy="3308598"/>
          </a:xfrm>
          <a:prstGeom prst="rect">
            <a:avLst/>
          </a:prstGeom>
          <a:ln w="57150" cmpd="sng">
            <a:solidFill>
              <a:srgbClr val="3366FF"/>
            </a:solidFill>
          </a:ln>
        </p:spPr>
        <p:txBody>
          <a:bodyPr wrap="square">
            <a:spAutoFit/>
          </a:bodyPr>
          <a:lstStyle/>
          <a:p>
            <a:pPr algn="ctr"/>
            <a:r>
              <a:rPr lang="en-US" sz="2000" b="1" dirty="0"/>
              <a:t>Words that identify </a:t>
            </a:r>
            <a:r>
              <a:rPr lang="en-US" sz="2000" b="1" dirty="0" err="1" smtClean="0"/>
              <a:t>Expressives</a:t>
            </a:r>
            <a:endParaRPr lang="en-US" sz="2000" b="1" dirty="0" smtClean="0"/>
          </a:p>
          <a:p>
            <a:pPr algn="ctr"/>
            <a:endParaRPr lang="en-US" sz="900" dirty="0"/>
          </a:p>
          <a:p>
            <a:pPr algn="ctr"/>
            <a:r>
              <a:rPr lang="en-US" sz="2000" dirty="0"/>
              <a:t>Bubbly</a:t>
            </a:r>
          </a:p>
          <a:p>
            <a:pPr algn="ctr"/>
            <a:r>
              <a:rPr lang="en-US" sz="2000" dirty="0"/>
              <a:t>Enthusiastic</a:t>
            </a:r>
          </a:p>
          <a:p>
            <a:pPr algn="ctr"/>
            <a:r>
              <a:rPr lang="en-US" sz="2000" dirty="0"/>
              <a:t>Happy</a:t>
            </a:r>
          </a:p>
          <a:p>
            <a:pPr algn="ctr"/>
            <a:r>
              <a:rPr lang="en-US" sz="2000" dirty="0"/>
              <a:t>Playful</a:t>
            </a:r>
          </a:p>
          <a:p>
            <a:pPr algn="ctr"/>
            <a:r>
              <a:rPr lang="en-US" sz="2000" dirty="0"/>
              <a:t>Friendly </a:t>
            </a:r>
          </a:p>
          <a:p>
            <a:pPr algn="ctr"/>
            <a:r>
              <a:rPr lang="en-US" sz="2000" dirty="0"/>
              <a:t>Fun</a:t>
            </a:r>
          </a:p>
          <a:p>
            <a:pPr algn="ctr"/>
            <a:r>
              <a:rPr lang="en-US" sz="2000" dirty="0"/>
              <a:t>Easy Going</a:t>
            </a:r>
          </a:p>
          <a:p>
            <a:pPr algn="ctr"/>
            <a:r>
              <a:rPr lang="en-US" sz="2000" dirty="0"/>
              <a:t>Loud</a:t>
            </a:r>
          </a:p>
        </p:txBody>
      </p:sp>
    </p:spTree>
    <p:extLst>
      <p:ext uri="{BB962C8B-B14F-4D97-AF65-F5344CB8AC3E}">
        <p14:creationId xmlns:p14="http://schemas.microsoft.com/office/powerpoint/2010/main" val="5375405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352472"/>
          </a:xfrm>
          <a:prstGeom prst="rect">
            <a:avLst/>
          </a:prstGeom>
        </p:spPr>
      </p:pic>
      <p:sp>
        <p:nvSpPr>
          <p:cNvPr id="2" name="Title 1"/>
          <p:cNvSpPr>
            <a:spLocks noGrp="1"/>
          </p:cNvSpPr>
          <p:nvPr>
            <p:ph type="title" idx="4294967295"/>
          </p:nvPr>
        </p:nvSpPr>
        <p:spPr>
          <a:xfrm>
            <a:off x="0" y="206375"/>
            <a:ext cx="8229600" cy="857250"/>
          </a:xfrm>
        </p:spPr>
        <p:txBody>
          <a:bodyPr>
            <a:normAutofit/>
          </a:bodyPr>
          <a:lstStyle/>
          <a:p>
            <a:r>
              <a:rPr lang="en-US" sz="3200" dirty="0" smtClean="0"/>
              <a:t>We are all Green .. And Growing</a:t>
            </a:r>
            <a:endParaRPr lang="en-US" sz="3200" dirty="0"/>
          </a:p>
        </p:txBody>
      </p:sp>
      <p:sp>
        <p:nvSpPr>
          <p:cNvPr id="3" name="Content Placeholder 2"/>
          <p:cNvSpPr>
            <a:spLocks noGrp="1"/>
          </p:cNvSpPr>
          <p:nvPr>
            <p:ph idx="4294967295"/>
          </p:nvPr>
        </p:nvSpPr>
        <p:spPr>
          <a:xfrm>
            <a:off x="575749" y="1063633"/>
            <a:ext cx="8212667" cy="2576513"/>
          </a:xfrm>
        </p:spPr>
        <p:txBody>
          <a:bodyPr/>
          <a:lstStyle/>
          <a:p>
            <a:pPr marL="0" indent="0">
              <a:buNone/>
            </a:pPr>
            <a:r>
              <a:rPr lang="en-US" sz="2800" dirty="0"/>
              <a:t>“To help others develop, start with yourself.</a:t>
            </a:r>
            <a:r>
              <a:rPr lang="en-US" sz="2800" dirty="0" smtClean="0"/>
              <a:t>” </a:t>
            </a:r>
            <a:r>
              <a:rPr lang="en-US" dirty="0" smtClean="0"/>
              <a:t>							</a:t>
            </a:r>
            <a:r>
              <a:rPr lang="en-US" sz="2000" dirty="0" smtClean="0"/>
              <a:t>Marshal </a:t>
            </a:r>
            <a:r>
              <a:rPr lang="en-US" sz="2000" dirty="0"/>
              <a:t>Goldsmith</a:t>
            </a:r>
          </a:p>
          <a:p>
            <a:endParaRPr lang="en-US" dirty="0"/>
          </a:p>
        </p:txBody>
      </p:sp>
      <p:sp>
        <p:nvSpPr>
          <p:cNvPr id="5" name="Rectangle 4"/>
          <p:cNvSpPr/>
          <p:nvPr/>
        </p:nvSpPr>
        <p:spPr>
          <a:xfrm>
            <a:off x="575741" y="3332425"/>
            <a:ext cx="6062133" cy="954107"/>
          </a:xfrm>
          <a:prstGeom prst="rect">
            <a:avLst/>
          </a:prstGeom>
          <a:ln>
            <a:solidFill>
              <a:schemeClr val="accent3">
                <a:lumMod val="50000"/>
              </a:schemeClr>
            </a:solidFill>
          </a:ln>
        </p:spPr>
        <p:txBody>
          <a:bodyPr wrap="square">
            <a:spAutoFit/>
          </a:bodyPr>
          <a:lstStyle/>
          <a:p>
            <a:r>
              <a:rPr lang="en-US" sz="2800" dirty="0"/>
              <a:t>Leaders are perpetual learners</a:t>
            </a:r>
          </a:p>
          <a:p>
            <a:r>
              <a:rPr lang="en-US" sz="2800" dirty="0"/>
              <a:t>They recognize we can always get better</a:t>
            </a:r>
          </a:p>
        </p:txBody>
      </p:sp>
    </p:spTree>
    <p:extLst>
      <p:ext uri="{BB962C8B-B14F-4D97-AF65-F5344CB8AC3E}">
        <p14:creationId xmlns:p14="http://schemas.microsoft.com/office/powerpoint/2010/main" val="24466922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1"/>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49" y="1152726"/>
            <a:ext cx="3517131" cy="1784074"/>
          </a:xfrm>
          <a:prstGeom prst="rect">
            <a:avLst/>
          </a:prstGeom>
        </p:spPr>
      </p:pic>
      <p:pic>
        <p:nvPicPr>
          <p:cNvPr id="5" name="Picture 4"/>
          <p:cNvPicPr>
            <a:picLocks noChangeAspect="1"/>
          </p:cNvPicPr>
          <p:nvPr/>
        </p:nvPicPr>
        <p:blipFill>
          <a:blip r:embed="rId3"/>
          <a:stretch>
            <a:fillRect/>
          </a:stretch>
        </p:blipFill>
        <p:spPr>
          <a:xfrm>
            <a:off x="4667250" y="3691468"/>
            <a:ext cx="4171950" cy="951020"/>
          </a:xfrm>
          <a:prstGeom prst="rect">
            <a:avLst/>
          </a:prstGeom>
        </p:spPr>
      </p:pic>
      <p:sp>
        <p:nvSpPr>
          <p:cNvPr id="7" name="TextBox 6"/>
          <p:cNvSpPr txBox="1"/>
          <p:nvPr/>
        </p:nvSpPr>
        <p:spPr>
          <a:xfrm>
            <a:off x="771538" y="4642495"/>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30"/>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63"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42492651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484533" y="544180"/>
            <a:ext cx="1659467" cy="1659467"/>
          </a:xfrm>
          <a:prstGeom prst="rect">
            <a:avLst/>
          </a:prstGeom>
        </p:spPr>
      </p:pic>
      <p:pic>
        <p:nvPicPr>
          <p:cNvPr id="8" name="Picture 7"/>
          <p:cNvPicPr>
            <a:picLocks noChangeAspect="1"/>
          </p:cNvPicPr>
          <p:nvPr/>
        </p:nvPicPr>
        <p:blipFill>
          <a:blip r:embed="rId3"/>
          <a:stretch>
            <a:fillRect/>
          </a:stretch>
        </p:blipFill>
        <p:spPr>
          <a:xfrm>
            <a:off x="4846449" y="1229830"/>
            <a:ext cx="1883833" cy="1883833"/>
          </a:xfrm>
          <a:prstGeom prst="rect">
            <a:avLst/>
          </a:prstGeom>
        </p:spPr>
      </p:pic>
      <p:sp>
        <p:nvSpPr>
          <p:cNvPr id="5" name="Rectangle 4"/>
          <p:cNvSpPr/>
          <p:nvPr/>
        </p:nvSpPr>
        <p:spPr>
          <a:xfrm>
            <a:off x="636289" y="778504"/>
            <a:ext cx="6536266" cy="2616101"/>
          </a:xfrm>
          <a:prstGeom prst="rect">
            <a:avLst/>
          </a:prstGeom>
        </p:spPr>
        <p:txBody>
          <a:bodyPr wrap="square">
            <a:spAutoFit/>
          </a:bodyPr>
          <a:lstStyle/>
          <a:p>
            <a:r>
              <a:rPr lang="en-US" dirty="0">
                <a:latin typeface="Arial" charset="0"/>
              </a:rPr>
              <a:t>Get Clean Starter Kit = 50 PV  +  Allergy Action Kit = 74 PV </a:t>
            </a:r>
          </a:p>
          <a:p>
            <a:r>
              <a:rPr lang="en-US" dirty="0">
                <a:latin typeface="Arial" charset="0"/>
              </a:rPr>
              <a:t>Allergy Action Kit:</a:t>
            </a:r>
          </a:p>
          <a:p>
            <a:pPr marL="285750" indent="-285750">
              <a:buFont typeface="Arial" charset="0"/>
              <a:buChar char="•"/>
            </a:pPr>
            <a:r>
              <a:rPr lang="en-US" dirty="0" err="1">
                <a:latin typeface="Arial" charset="0"/>
              </a:rPr>
              <a:t>Optiflora</a:t>
            </a:r>
            <a:r>
              <a:rPr lang="en-US" dirty="0">
                <a:latin typeface="Arial" charset="0"/>
              </a:rPr>
              <a:t> </a:t>
            </a:r>
            <a:r>
              <a:rPr lang="en-US" dirty="0" smtClean="0">
                <a:latin typeface="Arial" charset="0"/>
              </a:rPr>
              <a:t>		15 </a:t>
            </a:r>
            <a:r>
              <a:rPr lang="en-US" dirty="0">
                <a:latin typeface="Arial" charset="0"/>
              </a:rPr>
              <a:t>PV </a:t>
            </a:r>
          </a:p>
          <a:p>
            <a:pPr marL="285750" indent="-285750">
              <a:buFont typeface="Arial" charset="0"/>
              <a:buChar char="•"/>
            </a:pPr>
            <a:r>
              <a:rPr lang="en-US" dirty="0" err="1">
                <a:latin typeface="Arial" charset="0"/>
              </a:rPr>
              <a:t>Nutriferon</a:t>
            </a:r>
            <a:r>
              <a:rPr lang="en-US" dirty="0">
                <a:latin typeface="Arial" charset="0"/>
              </a:rPr>
              <a:t> </a:t>
            </a:r>
            <a:r>
              <a:rPr lang="en-US" dirty="0" smtClean="0">
                <a:latin typeface="Arial" charset="0"/>
              </a:rPr>
              <a:t>		30 </a:t>
            </a:r>
            <a:r>
              <a:rPr lang="en-US" dirty="0">
                <a:latin typeface="Arial" charset="0"/>
              </a:rPr>
              <a:t>PV </a:t>
            </a:r>
          </a:p>
          <a:p>
            <a:pPr marL="285750" indent="-285750">
              <a:buFont typeface="Arial" charset="0"/>
              <a:buChar char="•"/>
            </a:pPr>
            <a:r>
              <a:rPr lang="en-US" dirty="0">
                <a:latin typeface="Arial" charset="0"/>
              </a:rPr>
              <a:t>Vita C </a:t>
            </a:r>
            <a:r>
              <a:rPr lang="en-US" dirty="0" smtClean="0">
                <a:latin typeface="Arial" charset="0"/>
              </a:rPr>
              <a:t>		16 </a:t>
            </a:r>
            <a:r>
              <a:rPr lang="en-US" dirty="0">
                <a:latin typeface="Arial" charset="0"/>
              </a:rPr>
              <a:t>PV </a:t>
            </a:r>
          </a:p>
          <a:p>
            <a:pPr marL="285750" indent="-285750">
              <a:buFont typeface="Arial" charset="0"/>
              <a:buChar char="•"/>
            </a:pPr>
            <a:r>
              <a:rPr lang="en-US" dirty="0">
                <a:latin typeface="Arial" charset="0"/>
              </a:rPr>
              <a:t>Alfalfa 330 </a:t>
            </a:r>
            <a:r>
              <a:rPr lang="en-US" dirty="0" smtClean="0">
                <a:latin typeface="Arial" charset="0"/>
              </a:rPr>
              <a:t>	13 </a:t>
            </a:r>
            <a:r>
              <a:rPr lang="en-US" dirty="0">
                <a:latin typeface="Arial" charset="0"/>
              </a:rPr>
              <a:t>PV </a:t>
            </a:r>
          </a:p>
          <a:p>
            <a:r>
              <a:rPr lang="en-US" dirty="0" smtClean="0">
                <a:latin typeface="Arial" charset="0"/>
              </a:rPr>
              <a:t>Allergy Action </a:t>
            </a:r>
            <a:r>
              <a:rPr lang="en-US" dirty="0">
                <a:latin typeface="Arial" charset="0"/>
              </a:rPr>
              <a:t>Kit </a:t>
            </a:r>
            <a:r>
              <a:rPr lang="en-US" dirty="0" smtClean="0">
                <a:latin typeface="Arial" charset="0"/>
              </a:rPr>
              <a:t>			 </a:t>
            </a:r>
            <a:r>
              <a:rPr lang="en-US" dirty="0">
                <a:latin typeface="Arial" charset="0"/>
              </a:rPr>
              <a:t>$97 MP </a:t>
            </a:r>
          </a:p>
          <a:p>
            <a:r>
              <a:rPr lang="en-US" dirty="0">
                <a:latin typeface="Arial" charset="0"/>
              </a:rPr>
              <a:t>Get Clean Starter Kit </a:t>
            </a:r>
            <a:r>
              <a:rPr lang="en-US" dirty="0" smtClean="0">
                <a:latin typeface="Arial" charset="0"/>
              </a:rPr>
              <a:t>		 $</a:t>
            </a:r>
            <a:r>
              <a:rPr lang="en-US" dirty="0">
                <a:latin typeface="Arial" charset="0"/>
              </a:rPr>
              <a:t>99 MP </a:t>
            </a:r>
          </a:p>
          <a:p>
            <a:r>
              <a:rPr lang="en-US" sz="2000" b="1" dirty="0" smtClean="0">
                <a:latin typeface="Arial" charset="0"/>
              </a:rPr>
              <a:t>		TOTAL</a:t>
            </a:r>
            <a:r>
              <a:rPr lang="en-US" sz="2000" b="1" dirty="0">
                <a:latin typeface="Arial" charset="0"/>
              </a:rPr>
              <a:t>: $196 and 124 PV</a:t>
            </a:r>
          </a:p>
        </p:txBody>
      </p:sp>
      <p:pic>
        <p:nvPicPr>
          <p:cNvPr id="9" name="Picture 8"/>
          <p:cNvPicPr>
            <a:picLocks noChangeAspect="1"/>
          </p:cNvPicPr>
          <p:nvPr/>
        </p:nvPicPr>
        <p:blipFill>
          <a:blip r:embed="rId4"/>
          <a:stretch>
            <a:fillRect/>
          </a:stretch>
        </p:blipFill>
        <p:spPr>
          <a:xfrm>
            <a:off x="6203579" y="1644847"/>
            <a:ext cx="1475829" cy="1866221"/>
          </a:xfrm>
          <a:prstGeom prst="rect">
            <a:avLst/>
          </a:prstGeom>
        </p:spPr>
      </p:pic>
      <p:sp>
        <p:nvSpPr>
          <p:cNvPr id="2" name="Rectangle 1"/>
          <p:cNvSpPr/>
          <p:nvPr/>
        </p:nvSpPr>
        <p:spPr>
          <a:xfrm>
            <a:off x="223577" y="3113663"/>
            <a:ext cx="8803037" cy="1877437"/>
          </a:xfrm>
          <a:prstGeom prst="rect">
            <a:avLst/>
          </a:prstGeom>
        </p:spPr>
        <p:txBody>
          <a:bodyPr wrap="square">
            <a:spAutoFit/>
          </a:bodyPr>
          <a:lstStyle/>
          <a:p>
            <a:endParaRPr lang="en-US" dirty="0">
              <a:latin typeface="Arial" charset="0"/>
            </a:endParaRPr>
          </a:p>
          <a:p>
            <a:r>
              <a:rPr lang="en-US" sz="2000" b="1" dirty="0">
                <a:latin typeface="Arial" charset="0"/>
              </a:rPr>
              <a:t>Savings $20 free membership, $20 free shipping, $16 member savings </a:t>
            </a:r>
          </a:p>
          <a:p>
            <a:endParaRPr lang="en-US" dirty="0">
              <a:latin typeface="Arial" charset="0"/>
            </a:endParaRPr>
          </a:p>
          <a:p>
            <a:pPr algn="ctr"/>
            <a:r>
              <a:rPr lang="en-US" sz="2000" dirty="0">
                <a:latin typeface="Arial" charset="0"/>
              </a:rPr>
              <a:t>Benefit </a:t>
            </a:r>
            <a:r>
              <a:rPr lang="mr-IN" sz="2000" dirty="0">
                <a:latin typeface="Arial" charset="0"/>
              </a:rPr>
              <a:t>…</a:t>
            </a:r>
            <a:r>
              <a:rPr lang="en-US" sz="2000" dirty="0">
                <a:latin typeface="Arial" charset="0"/>
              </a:rPr>
              <a:t> Save money on cleaning products, save money on allergy meds, save the Earth, save on Kleenex</a:t>
            </a:r>
            <a:r>
              <a:rPr lang="mr-IN" sz="2000" dirty="0">
                <a:latin typeface="Arial" charset="0"/>
              </a:rPr>
              <a:t>…</a:t>
            </a:r>
            <a:r>
              <a:rPr lang="en-US" sz="2000" dirty="0">
                <a:latin typeface="Arial" charset="0"/>
              </a:rPr>
              <a:t>  AND you have yourself one happy healthy family !!! </a:t>
            </a:r>
            <a:endParaRPr lang="en-US" sz="2000" b="0" i="0" dirty="0">
              <a:effectLst/>
              <a:latin typeface="Arial" charset="0"/>
            </a:endParaRPr>
          </a:p>
        </p:txBody>
      </p:sp>
      <p:sp>
        <p:nvSpPr>
          <p:cNvPr id="3" name="TextBox 2"/>
          <p:cNvSpPr txBox="1"/>
          <p:nvPr/>
        </p:nvSpPr>
        <p:spPr>
          <a:xfrm>
            <a:off x="627681" y="193729"/>
            <a:ext cx="7609668" cy="584775"/>
          </a:xfrm>
          <a:prstGeom prst="rect">
            <a:avLst/>
          </a:prstGeom>
          <a:noFill/>
          <a:ln>
            <a:solidFill>
              <a:schemeClr val="accent1"/>
            </a:solidFill>
          </a:ln>
        </p:spPr>
        <p:txBody>
          <a:bodyPr wrap="square" rtlCol="0">
            <a:spAutoFit/>
          </a:bodyPr>
          <a:lstStyle/>
          <a:p>
            <a:pPr algn="ctr"/>
            <a:r>
              <a:rPr lang="en-US" sz="3200" dirty="0"/>
              <a:t>Get Clean/Allergy Combo </a:t>
            </a:r>
            <a:r>
              <a:rPr lang="mr-IN" sz="3200" dirty="0"/>
              <a:t>–</a:t>
            </a:r>
            <a:r>
              <a:rPr lang="en-US" sz="3200" dirty="0"/>
              <a:t> Perfect Pair</a:t>
            </a:r>
          </a:p>
        </p:txBody>
      </p:sp>
      <p:sp>
        <p:nvSpPr>
          <p:cNvPr id="4" name="TextBox 3"/>
          <p:cNvSpPr txBox="1"/>
          <p:nvPr/>
        </p:nvSpPr>
        <p:spPr>
          <a:xfrm>
            <a:off x="7679408" y="4774168"/>
            <a:ext cx="1309607" cy="369332"/>
          </a:xfrm>
          <a:prstGeom prst="rect">
            <a:avLst/>
          </a:prstGeom>
          <a:noFill/>
        </p:spPr>
        <p:txBody>
          <a:bodyPr wrap="square" rtlCol="0">
            <a:spAutoFit/>
          </a:bodyPr>
          <a:lstStyle/>
          <a:p>
            <a:r>
              <a:rPr lang="en-US" dirty="0" err="1" smtClean="0"/>
              <a:t>francine</a:t>
            </a:r>
            <a:endParaRPr lang="en-US" dirty="0"/>
          </a:p>
        </p:txBody>
      </p:sp>
      <p:pic>
        <p:nvPicPr>
          <p:cNvPr id="10" name="Picture 9"/>
          <p:cNvPicPr>
            <a:picLocks noChangeAspect="1"/>
          </p:cNvPicPr>
          <p:nvPr/>
        </p:nvPicPr>
        <p:blipFill>
          <a:blip r:embed="rId5"/>
          <a:stretch>
            <a:fillRect/>
          </a:stretch>
        </p:blipFill>
        <p:spPr>
          <a:xfrm>
            <a:off x="8030711" y="1894462"/>
            <a:ext cx="1113289" cy="1780071"/>
          </a:xfrm>
          <a:prstGeom prst="rect">
            <a:avLst/>
          </a:prstGeom>
        </p:spPr>
      </p:pic>
    </p:spTree>
    <p:extLst>
      <p:ext uri="{BB962C8B-B14F-4D97-AF65-F5344CB8AC3E}">
        <p14:creationId xmlns:p14="http://schemas.microsoft.com/office/powerpoint/2010/main" val="18243706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3048001"/>
            <a:ext cx="1821153" cy="1960032"/>
          </a:xfrm>
          <a:prstGeom prst="rect">
            <a:avLst/>
          </a:prstGeom>
        </p:spPr>
      </p:pic>
      <p:sp>
        <p:nvSpPr>
          <p:cNvPr id="2" name="Title 1"/>
          <p:cNvSpPr>
            <a:spLocks noGrp="1"/>
          </p:cNvSpPr>
          <p:nvPr>
            <p:ph type="title"/>
          </p:nvPr>
        </p:nvSpPr>
        <p:spPr>
          <a:ln>
            <a:solidFill>
              <a:schemeClr val="tx2">
                <a:lumMod val="60000"/>
                <a:lumOff val="40000"/>
              </a:schemeClr>
            </a:solidFill>
          </a:ln>
        </p:spPr>
        <p:txBody>
          <a:bodyPr>
            <a:normAutofit/>
          </a:bodyPr>
          <a:lstStyle/>
          <a:p>
            <a:r>
              <a:rPr lang="en-US" sz="2400" dirty="0" smtClean="0"/>
              <a:t>1000 PV Plan for April </a:t>
            </a:r>
            <a:r>
              <a:rPr lang="mr-IN" sz="2400" dirty="0" smtClean="0"/>
              <a:t>–</a:t>
            </a:r>
            <a:r>
              <a:rPr lang="en-US" sz="2400" dirty="0" smtClean="0"/>
              <a:t> Get Clean Starter Kit and Allergy Season</a:t>
            </a:r>
            <a:endParaRPr lang="en-US" sz="2400" dirty="0"/>
          </a:p>
        </p:txBody>
      </p:sp>
      <p:sp>
        <p:nvSpPr>
          <p:cNvPr id="3" name="Content Placeholder 2"/>
          <p:cNvSpPr>
            <a:spLocks noGrp="1"/>
          </p:cNvSpPr>
          <p:nvPr>
            <p:ph idx="1"/>
          </p:nvPr>
        </p:nvSpPr>
        <p:spPr>
          <a:xfrm>
            <a:off x="457200" y="1200151"/>
            <a:ext cx="8432800" cy="3394472"/>
          </a:xfrm>
        </p:spPr>
        <p:txBody>
          <a:bodyPr>
            <a:normAutofit lnSpcReduction="10000"/>
          </a:bodyPr>
          <a:lstStyle/>
          <a:p>
            <a:pPr marL="0" indent="0">
              <a:buNone/>
            </a:pPr>
            <a:r>
              <a:rPr lang="en-US" sz="2800" dirty="0" smtClean="0"/>
              <a:t>Allergy Action Kit  				74 PV</a:t>
            </a:r>
            <a:endParaRPr lang="en-US" sz="2000" dirty="0" smtClean="0"/>
          </a:p>
          <a:p>
            <a:pPr marL="0" indent="0">
              <a:buNone/>
            </a:pPr>
            <a:r>
              <a:rPr lang="en-US" sz="2000" dirty="0" smtClean="0"/>
              <a:t>(</a:t>
            </a:r>
            <a:r>
              <a:rPr lang="en-US" sz="2000" dirty="0" err="1" smtClean="0"/>
              <a:t>Nutriferon</a:t>
            </a:r>
            <a:r>
              <a:rPr lang="en-US" sz="2000" dirty="0" smtClean="0"/>
              <a:t>, Vita C, </a:t>
            </a:r>
            <a:r>
              <a:rPr lang="en-US" sz="2000" dirty="0" err="1" smtClean="0"/>
              <a:t>Optiflora</a:t>
            </a:r>
            <a:r>
              <a:rPr lang="en-US" sz="2000" dirty="0" smtClean="0"/>
              <a:t> Cap, Alfalfa 330 )</a:t>
            </a:r>
          </a:p>
          <a:p>
            <a:pPr marL="0" indent="0">
              <a:buNone/>
            </a:pPr>
            <a:r>
              <a:rPr lang="en-US" sz="2800" dirty="0" smtClean="0"/>
              <a:t>Get Clean Starter Kit 			</a:t>
            </a:r>
            <a:r>
              <a:rPr lang="en-US" sz="2800" u="sng" dirty="0" smtClean="0"/>
              <a:t>50 PV</a:t>
            </a:r>
            <a:r>
              <a:rPr lang="en-US" sz="2800" u="sng" dirty="0"/>
              <a:t>	</a:t>
            </a:r>
            <a:r>
              <a:rPr lang="en-US" sz="2800" dirty="0" smtClean="0"/>
              <a:t>	         </a:t>
            </a:r>
            <a:r>
              <a:rPr lang="en-US" sz="2000" dirty="0" smtClean="0"/>
              <a:t>( year’s supply on some items)</a:t>
            </a:r>
            <a:r>
              <a:rPr lang="en-US" sz="2800" dirty="0" smtClean="0"/>
              <a:t>		</a:t>
            </a:r>
            <a:r>
              <a:rPr lang="en-US" sz="2800" dirty="0"/>
              <a:t> </a:t>
            </a:r>
            <a:r>
              <a:rPr lang="en-US" sz="2800" dirty="0" smtClean="0"/>
              <a:t>         124 PV</a:t>
            </a:r>
            <a:endParaRPr lang="en-US" sz="2800" u="sng" dirty="0"/>
          </a:p>
          <a:p>
            <a:pPr marL="0" indent="0">
              <a:buNone/>
            </a:pPr>
            <a:endParaRPr lang="en-US" sz="2800" dirty="0" smtClean="0"/>
          </a:p>
          <a:p>
            <a:pPr marL="0" indent="0">
              <a:buNone/>
            </a:pPr>
            <a:r>
              <a:rPr lang="en-US" dirty="0" smtClean="0"/>
              <a:t>	      10 customers X 124 PV = 1240 NEW PV</a:t>
            </a:r>
          </a:p>
          <a:p>
            <a:pPr marL="0" indent="0">
              <a:buNone/>
            </a:pPr>
            <a:r>
              <a:rPr lang="en-US" dirty="0"/>
              <a:t>	</a:t>
            </a:r>
            <a:r>
              <a:rPr lang="en-US" dirty="0" smtClean="0"/>
              <a:t>	</a:t>
            </a:r>
            <a:r>
              <a:rPr lang="en-US" sz="1800" dirty="0" err="1" smtClean="0"/>
              <a:t>francine</a:t>
            </a:r>
            <a:endParaRPr lang="en-US" dirty="0"/>
          </a:p>
        </p:txBody>
      </p:sp>
    </p:spTree>
    <p:extLst>
      <p:ext uri="{BB962C8B-B14F-4D97-AF65-F5344CB8AC3E}">
        <p14:creationId xmlns:p14="http://schemas.microsoft.com/office/powerpoint/2010/main" val="8814607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537940"/>
          </a:xfrm>
          <a:ln>
            <a:solidFill>
              <a:schemeClr val="accent1"/>
            </a:solidFill>
          </a:ln>
        </p:spPr>
        <p:txBody>
          <a:bodyPr>
            <a:normAutofit fontScale="90000"/>
          </a:bodyPr>
          <a:lstStyle/>
          <a:p>
            <a:r>
              <a:rPr lang="en-US" sz="3200" dirty="0"/>
              <a:t>Earth Day Ideas</a:t>
            </a:r>
          </a:p>
        </p:txBody>
      </p:sp>
      <p:sp>
        <p:nvSpPr>
          <p:cNvPr id="3" name="Content Placeholder 2"/>
          <p:cNvSpPr>
            <a:spLocks noGrp="1"/>
          </p:cNvSpPr>
          <p:nvPr>
            <p:ph idx="1"/>
          </p:nvPr>
        </p:nvSpPr>
        <p:spPr>
          <a:xfrm>
            <a:off x="457200" y="866938"/>
            <a:ext cx="8229600" cy="1767774"/>
          </a:xfrm>
        </p:spPr>
        <p:txBody>
          <a:bodyPr>
            <a:normAutofit/>
          </a:bodyPr>
          <a:lstStyle/>
          <a:p>
            <a:r>
              <a:rPr lang="en-US" sz="2400" dirty="0"/>
              <a:t>Participate in a local Earth Day event through your community as a vendor</a:t>
            </a:r>
          </a:p>
          <a:p>
            <a:r>
              <a:rPr lang="en-US" sz="2400" dirty="0"/>
              <a:t>Organize a neighborhood litter clean up</a:t>
            </a:r>
          </a:p>
          <a:p>
            <a:r>
              <a:rPr lang="en-US" sz="2400" dirty="0"/>
              <a:t>Kids events </a:t>
            </a:r>
            <a:r>
              <a:rPr lang="mr-IN" sz="2400" dirty="0"/>
              <a:t>–</a:t>
            </a:r>
            <a:r>
              <a:rPr lang="en-US" sz="2400" dirty="0"/>
              <a:t> nature walk, craft, planting</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1980" y="2897387"/>
            <a:ext cx="3674820" cy="2067086"/>
          </a:xfrm>
          <a:prstGeom prst="rect">
            <a:avLst/>
          </a:prstGeom>
        </p:spPr>
      </p:pic>
      <p:sp>
        <p:nvSpPr>
          <p:cNvPr id="5" name="TextBox 4"/>
          <p:cNvSpPr txBox="1"/>
          <p:nvPr/>
        </p:nvSpPr>
        <p:spPr>
          <a:xfrm>
            <a:off x="457199" y="2634712"/>
            <a:ext cx="4471261" cy="2215991"/>
          </a:xfrm>
          <a:prstGeom prst="rect">
            <a:avLst/>
          </a:prstGeom>
          <a:noFill/>
        </p:spPr>
        <p:txBody>
          <a:bodyPr wrap="square" rtlCol="0">
            <a:spAutoFit/>
          </a:bodyPr>
          <a:lstStyle/>
          <a:p>
            <a:pPr marL="285750" indent="-285750">
              <a:buFont typeface="Arial" charset="0"/>
              <a:buChar char="•"/>
            </a:pPr>
            <a:r>
              <a:rPr lang="en-US" sz="2400" dirty="0"/>
              <a:t>Hand out tree seedlings or small seed packets with Basic H2 samples</a:t>
            </a:r>
          </a:p>
          <a:p>
            <a:pPr marL="285750" indent="-285750">
              <a:buFont typeface="Arial" charset="0"/>
              <a:buChar char="•"/>
            </a:pPr>
            <a:r>
              <a:rPr lang="en-US" sz="2400" dirty="0"/>
              <a:t>Health Chats (in home, Zoom, FB</a:t>
            </a:r>
            <a:r>
              <a:rPr lang="mr-IN" sz="2400" dirty="0"/>
              <a:t>…</a:t>
            </a:r>
            <a:r>
              <a:rPr lang="en-US" sz="2400" dirty="0"/>
              <a:t>)</a:t>
            </a:r>
          </a:p>
          <a:p>
            <a:endParaRPr lang="en-US" dirty="0"/>
          </a:p>
        </p:txBody>
      </p:sp>
      <p:sp>
        <p:nvSpPr>
          <p:cNvPr id="6" name="TextBox 5"/>
          <p:cNvSpPr txBox="1"/>
          <p:nvPr/>
        </p:nvSpPr>
        <p:spPr>
          <a:xfrm>
            <a:off x="3917196" y="4666037"/>
            <a:ext cx="1309607" cy="369332"/>
          </a:xfrm>
          <a:prstGeom prst="rect">
            <a:avLst/>
          </a:prstGeom>
          <a:noFill/>
        </p:spPr>
        <p:txBody>
          <a:bodyPr wrap="square" rtlCol="0">
            <a:spAutoFit/>
          </a:bodyPr>
          <a:lstStyle/>
          <a:p>
            <a:r>
              <a:rPr lang="en-US"/>
              <a:t>Angie</a:t>
            </a:r>
          </a:p>
        </p:txBody>
      </p:sp>
    </p:spTree>
    <p:extLst>
      <p:ext uri="{BB962C8B-B14F-4D97-AF65-F5344CB8AC3E}">
        <p14:creationId xmlns:p14="http://schemas.microsoft.com/office/powerpoint/2010/main" val="6629564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11" y="205979"/>
            <a:ext cx="6824133" cy="857250"/>
          </a:xfrm>
        </p:spPr>
        <p:txBody>
          <a:bodyPr>
            <a:normAutofit/>
          </a:bodyPr>
          <a:lstStyle/>
          <a:p>
            <a:r>
              <a:rPr lang="en-US" sz="2800" dirty="0" smtClean="0"/>
              <a:t>Report from Playa del Carmen Dream Trip </a:t>
            </a:r>
            <a:endParaRPr lang="en-US" sz="2800" dirty="0"/>
          </a:p>
        </p:txBody>
      </p:sp>
      <p:pic>
        <p:nvPicPr>
          <p:cNvPr id="5" name="Picture 4"/>
          <p:cNvPicPr>
            <a:picLocks noChangeAspect="1"/>
          </p:cNvPicPr>
          <p:nvPr/>
        </p:nvPicPr>
        <p:blipFill>
          <a:blip r:embed="rId2"/>
          <a:stretch>
            <a:fillRect/>
          </a:stretch>
        </p:blipFill>
        <p:spPr>
          <a:xfrm>
            <a:off x="7139518" y="205979"/>
            <a:ext cx="1835150" cy="2446867"/>
          </a:xfrm>
          <a:prstGeom prst="rect">
            <a:avLst/>
          </a:prstGeom>
        </p:spPr>
      </p:pic>
      <p:sp>
        <p:nvSpPr>
          <p:cNvPr id="8" name="Content Placeholder 7"/>
          <p:cNvSpPr>
            <a:spLocks noGrp="1"/>
          </p:cNvSpPr>
          <p:nvPr>
            <p:ph idx="1"/>
          </p:nvPr>
        </p:nvSpPr>
        <p:spPr>
          <a:xfrm>
            <a:off x="457200" y="1200151"/>
            <a:ext cx="2895600" cy="3659716"/>
          </a:xfrm>
        </p:spPr>
        <p:txBody>
          <a:bodyPr>
            <a:normAutofit/>
          </a:bodyPr>
          <a:lstStyle/>
          <a:p>
            <a:r>
              <a:rPr lang="en-US" sz="2000" dirty="0" smtClean="0"/>
              <a:t>What it meant to Kristen</a:t>
            </a:r>
          </a:p>
          <a:p>
            <a:r>
              <a:rPr lang="en-US" sz="2000" dirty="0" smtClean="0"/>
              <a:t>What it meant to her children </a:t>
            </a:r>
            <a:r>
              <a:rPr lang="mr-IN" sz="2000" dirty="0" smtClean="0"/>
              <a:t>…</a:t>
            </a:r>
            <a:r>
              <a:rPr lang="en-US" sz="2000" dirty="0" smtClean="0"/>
              <a:t> Madison 6 and Morgan 4</a:t>
            </a:r>
          </a:p>
          <a:p>
            <a:r>
              <a:rPr lang="en-US" sz="2000" dirty="0" smtClean="0"/>
              <a:t>Could never have been able to give her family this experience on a teacher’s salary .. Memories that will last a lifetime.</a:t>
            </a:r>
            <a:endParaRPr lang="en-US" sz="2000" dirty="0"/>
          </a:p>
        </p:txBody>
      </p:sp>
      <p:pic>
        <p:nvPicPr>
          <p:cNvPr id="9" name="Content Placeholder 6"/>
          <p:cNvPicPr>
            <a:picLocks noChangeAspect="1"/>
          </p:cNvPicPr>
          <p:nvPr/>
        </p:nvPicPr>
        <p:blipFill>
          <a:blip r:embed="rId3"/>
          <a:srcRect l="-42142" r="-42142"/>
          <a:stretch>
            <a:fillRect/>
          </a:stretch>
        </p:blipFill>
        <p:spPr>
          <a:xfrm>
            <a:off x="5752063" y="2421468"/>
            <a:ext cx="3598383" cy="2603500"/>
          </a:xfrm>
          <a:prstGeom prst="rect">
            <a:avLst/>
          </a:prstGeom>
        </p:spPr>
      </p:pic>
      <p:pic>
        <p:nvPicPr>
          <p:cNvPr id="11" name="Picture 10"/>
          <p:cNvPicPr>
            <a:picLocks noChangeAspect="1"/>
          </p:cNvPicPr>
          <p:nvPr/>
        </p:nvPicPr>
        <p:blipFill rotWithShape="1">
          <a:blip r:embed="rId4"/>
          <a:srcRect t="27406" r="3100" b="-18595"/>
          <a:stretch/>
        </p:blipFill>
        <p:spPr>
          <a:xfrm>
            <a:off x="3808782" y="1075086"/>
            <a:ext cx="2836196" cy="3635248"/>
          </a:xfrm>
          <a:prstGeom prst="rect">
            <a:avLst/>
          </a:prstGeom>
        </p:spPr>
      </p:pic>
      <p:sp>
        <p:nvSpPr>
          <p:cNvPr id="12" name="TextBox 11"/>
          <p:cNvSpPr txBox="1"/>
          <p:nvPr/>
        </p:nvSpPr>
        <p:spPr>
          <a:xfrm>
            <a:off x="3571723" y="4001965"/>
            <a:ext cx="2836195" cy="646331"/>
          </a:xfrm>
          <a:prstGeom prst="rect">
            <a:avLst/>
          </a:prstGeom>
          <a:noFill/>
        </p:spPr>
        <p:txBody>
          <a:bodyPr wrap="square" rtlCol="0">
            <a:spAutoFit/>
          </a:bodyPr>
          <a:lstStyle/>
          <a:p>
            <a:r>
              <a:rPr lang="en-US" dirty="0" smtClean="0"/>
              <a:t>Kristen </a:t>
            </a:r>
            <a:r>
              <a:rPr lang="en-US" dirty="0" err="1" smtClean="0"/>
              <a:t>Jakubowski</a:t>
            </a:r>
            <a:r>
              <a:rPr lang="en-US" dirty="0" smtClean="0"/>
              <a:t> at </a:t>
            </a:r>
            <a:r>
              <a:rPr lang="en-US" dirty="0" err="1" smtClean="0"/>
              <a:t>Paradisus</a:t>
            </a:r>
            <a:r>
              <a:rPr lang="en-US" dirty="0" smtClean="0"/>
              <a:t> Welcome Dinner</a:t>
            </a:r>
            <a:endParaRPr lang="en-US" dirty="0"/>
          </a:p>
        </p:txBody>
      </p:sp>
    </p:spTree>
    <p:extLst>
      <p:ext uri="{BB962C8B-B14F-4D97-AF65-F5344CB8AC3E}">
        <p14:creationId xmlns:p14="http://schemas.microsoft.com/office/powerpoint/2010/main" val="254022611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51844</TotalTime>
  <Words>2210</Words>
  <Application>Microsoft Office PowerPoint</Application>
  <PresentationFormat>On-screen Show (16:9)</PresentationFormat>
  <Paragraphs>479</Paragraphs>
  <Slides>52</Slides>
  <Notes>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52</vt:i4>
      </vt:variant>
    </vt:vector>
  </HeadingPairs>
  <TitlesOfParts>
    <vt:vector size="61" baseType="lpstr">
      <vt:lpstr>Arial</vt:lpstr>
      <vt:lpstr>Calibri</vt:lpstr>
      <vt:lpstr>Century Gothic</vt:lpstr>
      <vt:lpstr>Mangal</vt:lpstr>
      <vt:lpstr>Times New Roman</vt:lpstr>
      <vt:lpstr>Wingdings</vt:lpstr>
      <vt:lpstr>1_Office Theme</vt:lpstr>
      <vt:lpstr>2_Office Theme</vt:lpstr>
      <vt:lpstr>Office Theme</vt:lpstr>
      <vt:lpstr>PowerPoint Presentation</vt:lpstr>
      <vt:lpstr>PowerPoint Presentation</vt:lpstr>
      <vt:lpstr>Growing Green Promo</vt:lpstr>
      <vt:lpstr>Get Clean Kit</vt:lpstr>
      <vt:lpstr>PLUS Get Clean Starter Kit also contains …</vt:lpstr>
      <vt:lpstr>PowerPoint Presentation</vt:lpstr>
      <vt:lpstr>1000 PV Plan for April – Get Clean Starter Kit and Allergy Season</vt:lpstr>
      <vt:lpstr>Earth Day Ideas</vt:lpstr>
      <vt:lpstr>Report from Playa del Carmen Dream Trip </vt:lpstr>
      <vt:lpstr>PowerPoint Presentation</vt:lpstr>
      <vt:lpstr>Create a Plan to Qualify for Next Shaklee Dream Trip to Cabo San Lucas</vt:lpstr>
      <vt:lpstr>Just Aim for Coordinator …</vt:lpstr>
      <vt:lpstr>PowerPoint Presentation</vt:lpstr>
      <vt:lpstr>Our Strategy Forum Team Winter 2017 </vt:lpstr>
      <vt:lpstr>Objectives Spring Series 2017 –Keys to Coaching </vt:lpstr>
      <vt:lpstr>Objectives for Session #3 – Understanding the 4 Personality Styles</vt:lpstr>
      <vt:lpstr>Without relationships, we have no business.</vt:lpstr>
      <vt:lpstr>Four Personality Styles</vt:lpstr>
      <vt:lpstr>PowerPoint Presentation</vt:lpstr>
      <vt:lpstr>Drivers – Power Achievers - red</vt:lpstr>
      <vt:lpstr>PowerPoint Presentation</vt:lpstr>
      <vt:lpstr>Driver –Power Achiever -- Red</vt:lpstr>
      <vt:lpstr>Expressives – Influence --  </vt:lpstr>
      <vt:lpstr>PowerPoint Presentation</vt:lpstr>
      <vt:lpstr>Expressive  - Influential - blue</vt:lpstr>
      <vt:lpstr>Analyticals --  Conscientious - green</vt:lpstr>
      <vt:lpstr>PowerPoint Presentation</vt:lpstr>
      <vt:lpstr> Analytical – Owl - Conscientious</vt:lpstr>
      <vt:lpstr>Amiables – Steady, Reliable </vt:lpstr>
      <vt:lpstr>PowerPoint Presentation</vt:lpstr>
      <vt:lpstr>AMIABLE-Golden Retriever - yellow</vt:lpstr>
      <vt:lpstr>How To Work With Drivers – How Drivers Will Want to Work With Others </vt:lpstr>
      <vt:lpstr>Working with Expressives -- </vt:lpstr>
      <vt:lpstr>Working With Amiables (Steady &amp; Stable)  </vt:lpstr>
      <vt:lpstr>Working With Analyticals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Action Steps for Week # 3</vt:lpstr>
      <vt:lpstr> April Strategy Forum Schedule Keys to Coaching</vt:lpstr>
      <vt:lpstr>References </vt:lpstr>
      <vt:lpstr> for the Analyticals looking for more detail </vt:lpstr>
      <vt:lpstr>PowerPoint Presentation</vt:lpstr>
      <vt:lpstr>PowerPoint Presentation</vt:lpstr>
      <vt:lpstr>PowerPoint Presentation</vt:lpstr>
      <vt:lpstr>PowerPoint Presentation</vt:lpstr>
      <vt:lpstr>We are all Green .. And Growing</vt:lpstr>
      <vt:lpstr>Shaklee Video &amp; Audio Archives This webinar is archived on BetterFutureStartsToday.net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Congratulations on becoming a Director! A Business Leader!</dc:title>
  <dc:creator>Harper</dc:creator>
  <cp:lastModifiedBy>Rebecca Choate</cp:lastModifiedBy>
  <cp:revision>527</cp:revision>
  <cp:lastPrinted>2017-04-11T16:34:58Z</cp:lastPrinted>
  <dcterms:created xsi:type="dcterms:W3CDTF">2016-11-09T11:55:00Z</dcterms:created>
  <dcterms:modified xsi:type="dcterms:W3CDTF">2017-04-11T19:10:25Z</dcterms:modified>
</cp:coreProperties>
</file>