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Lst>
  <p:notesMasterIdLst>
    <p:notesMasterId r:id="rId40"/>
  </p:notesMasterIdLst>
  <p:handoutMasterIdLst>
    <p:handoutMasterId r:id="rId41"/>
  </p:handoutMasterIdLst>
  <p:sldIdLst>
    <p:sldId id="428" r:id="rId3"/>
    <p:sldId id="434" r:id="rId4"/>
    <p:sldId id="426" r:id="rId5"/>
    <p:sldId id="427" r:id="rId6"/>
    <p:sldId id="432" r:id="rId7"/>
    <p:sldId id="433" r:id="rId8"/>
    <p:sldId id="392" r:id="rId9"/>
    <p:sldId id="417" r:id="rId10"/>
    <p:sldId id="393" r:id="rId11"/>
    <p:sldId id="304" r:id="rId12"/>
    <p:sldId id="397" r:id="rId13"/>
    <p:sldId id="416" r:id="rId14"/>
    <p:sldId id="398" r:id="rId15"/>
    <p:sldId id="399" r:id="rId16"/>
    <p:sldId id="429" r:id="rId17"/>
    <p:sldId id="401" r:id="rId18"/>
    <p:sldId id="402" r:id="rId19"/>
    <p:sldId id="400" r:id="rId20"/>
    <p:sldId id="423" r:id="rId21"/>
    <p:sldId id="403" r:id="rId22"/>
    <p:sldId id="404" r:id="rId23"/>
    <p:sldId id="405" r:id="rId24"/>
    <p:sldId id="406" r:id="rId25"/>
    <p:sldId id="424" r:id="rId26"/>
    <p:sldId id="431" r:id="rId27"/>
    <p:sldId id="407" r:id="rId28"/>
    <p:sldId id="418" r:id="rId29"/>
    <p:sldId id="408" r:id="rId30"/>
    <p:sldId id="409" r:id="rId31"/>
    <p:sldId id="419" r:id="rId32"/>
    <p:sldId id="411" r:id="rId33"/>
    <p:sldId id="375" r:id="rId34"/>
    <p:sldId id="277" r:id="rId35"/>
    <p:sldId id="384" r:id="rId36"/>
    <p:sldId id="357" r:id="rId37"/>
    <p:sldId id="292" r:id="rId38"/>
    <p:sldId id="291" r:id="rId3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69" autoAdjust="0"/>
    <p:restoredTop sz="94674"/>
  </p:normalViewPr>
  <p:slideViewPr>
    <p:cSldViewPr snapToGrid="0" snapToObjects="1">
      <p:cViewPr varScale="1">
        <p:scale>
          <a:sx n="165" d="100"/>
          <a:sy n="165" d="100"/>
        </p:scale>
        <p:origin x="1448" y="18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notesMaster" Target="notesMasters/notesMaster1.xml"/><Relationship Id="rId41" Type="http://schemas.openxmlformats.org/officeDocument/2006/relationships/handoutMaster" Target="handoutMasters/handoutMaster1.xml"/><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B1A742-99F8-0841-800C-D35C6FC7A123}" type="datetimeFigureOut">
              <a:rPr lang="en-US" smtClean="0"/>
              <a:t>4/4/17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3AD30A1-8C26-7043-8DE9-27F74FE7D4AA}" type="slidenum">
              <a:rPr lang="en-US" smtClean="0"/>
              <a:t>‹#›</a:t>
            </a:fld>
            <a:endParaRPr lang="en-US"/>
          </a:p>
        </p:txBody>
      </p:sp>
    </p:spTree>
    <p:extLst>
      <p:ext uri="{BB962C8B-B14F-4D97-AF65-F5344CB8AC3E}">
        <p14:creationId xmlns:p14="http://schemas.microsoft.com/office/powerpoint/2010/main" val="1865436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163F87-30B0-2649-AF3D-005F29545A08}" type="datetimeFigureOut">
              <a:rPr lang="en-US" smtClean="0"/>
              <a:t>4/4/17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F06FD5-8B68-244D-B1E0-8204C363CEF7}" type="slidenum">
              <a:rPr lang="en-US" smtClean="0"/>
              <a:t>‹#›</a:t>
            </a:fld>
            <a:endParaRPr lang="en-US"/>
          </a:p>
        </p:txBody>
      </p:sp>
    </p:spTree>
    <p:extLst>
      <p:ext uri="{BB962C8B-B14F-4D97-AF65-F5344CB8AC3E}">
        <p14:creationId xmlns:p14="http://schemas.microsoft.com/office/powerpoint/2010/main" val="36358219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e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0E3797C-B71C-49B1-87BB-F62C6A67453F}" type="datetimeFigureOut">
              <a:rPr lang="en-US" smtClean="0"/>
              <a:t>4/4/17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563500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E3797C-B71C-49B1-87BB-F62C6A67453F}" type="datetimeFigureOut">
              <a:rPr lang="en-US" smtClean="0"/>
              <a:t>4/4/17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18319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E3797C-B71C-49B1-87BB-F62C6A67453F}" type="datetimeFigureOut">
              <a:rPr lang="en-US" smtClean="0"/>
              <a:t>4/4/17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875968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5019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le 1"/>
          <p:cNvSpPr>
            <a:spLocks noGrp="1"/>
          </p:cNvSpPr>
          <p:nvPr>
            <p:ph type="ctrTitle"/>
          </p:nvPr>
        </p:nvSpPr>
        <p:spPr>
          <a:xfrm>
            <a:off x="457209" y="1597821"/>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a:t>Click to edit Master title style</a:t>
            </a:r>
          </a:p>
        </p:txBody>
      </p:sp>
      <p:sp>
        <p:nvSpPr>
          <p:cNvPr id="8" name="Subtitle 2"/>
          <p:cNvSpPr>
            <a:spLocks noGrp="1"/>
          </p:cNvSpPr>
          <p:nvPr>
            <p:ph type="subTitle" idx="1"/>
          </p:nvPr>
        </p:nvSpPr>
        <p:spPr>
          <a:xfrm>
            <a:off x="463811"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589796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mall green background">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49986"/>
            <a:ext cx="8993874" cy="4717757"/>
          </a:xfrm>
          <a:prstGeom prst="rect">
            <a:avLst/>
          </a:prstGeom>
        </p:spPr>
      </p:pic>
      <p:pic>
        <p:nvPicPr>
          <p:cNvPr id="5" name="Picture 4" descr="logo_370green-0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536286" y="4435798"/>
            <a:ext cx="1246059" cy="266048"/>
          </a:xfrm>
          <a:prstGeom prst="rect">
            <a:avLst/>
          </a:prstGeom>
        </p:spPr>
      </p:pic>
    </p:spTree>
    <p:extLst>
      <p:ext uri="{BB962C8B-B14F-4D97-AF65-F5344CB8AC3E}">
        <p14:creationId xmlns:p14="http://schemas.microsoft.com/office/powerpoint/2010/main" val="12904912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0E3797C-B71C-49B1-87BB-F62C6A67453F}" type="datetimeFigureOut">
              <a:rPr lang="en-US" smtClean="0"/>
              <a:t>4/4/17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305373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E3797C-B71C-49B1-87BB-F62C6A67453F}" type="datetimeFigureOut">
              <a:rPr lang="en-US" smtClean="0"/>
              <a:t>4/4/17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442028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4/4/17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51505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0E3797C-B71C-49B1-87BB-F62C6A67453F}" type="datetimeFigureOut">
              <a:rPr lang="en-US" smtClean="0"/>
              <a:t>4/4/17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2812605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0E3797C-B71C-49B1-87BB-F62C6A67453F}" type="datetimeFigureOut">
              <a:rPr lang="en-US" smtClean="0"/>
              <a:t>4/4/17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483551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0E3797C-B71C-49B1-87BB-F62C6A67453F}" type="datetimeFigureOut">
              <a:rPr lang="en-US" smtClean="0"/>
              <a:t>4/4/17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7952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E3797C-B71C-49B1-87BB-F62C6A67453F}" type="datetimeFigureOut">
              <a:rPr lang="en-US" smtClean="0"/>
              <a:t>4/4/17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34537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4/4/17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080813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4/4/17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69474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4/4/17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35973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E3797C-B71C-49B1-87BB-F62C6A67453F}" type="datetimeFigureOut">
              <a:rPr lang="en-US" smtClean="0"/>
              <a:t>4/4/17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042791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E3797C-B71C-49B1-87BB-F62C6A67453F}" type="datetimeFigureOut">
              <a:rPr lang="en-US" smtClean="0"/>
              <a:t>4/4/17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414492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5019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le 1"/>
          <p:cNvSpPr>
            <a:spLocks noGrp="1"/>
          </p:cNvSpPr>
          <p:nvPr>
            <p:ph type="ctrTitle"/>
          </p:nvPr>
        </p:nvSpPr>
        <p:spPr>
          <a:xfrm>
            <a:off x="457209" y="1597821"/>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a:t>Click to edit Master title style</a:t>
            </a:r>
          </a:p>
        </p:txBody>
      </p:sp>
      <p:sp>
        <p:nvSpPr>
          <p:cNvPr id="8" name="Subtitle 2"/>
          <p:cNvSpPr>
            <a:spLocks noGrp="1"/>
          </p:cNvSpPr>
          <p:nvPr>
            <p:ph type="subTitle" idx="1"/>
          </p:nvPr>
        </p:nvSpPr>
        <p:spPr>
          <a:xfrm>
            <a:off x="463811"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8340840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small green background">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49986"/>
            <a:ext cx="8993874" cy="4717757"/>
          </a:xfrm>
          <a:prstGeom prst="rect">
            <a:avLst/>
          </a:prstGeom>
        </p:spPr>
      </p:pic>
      <p:pic>
        <p:nvPicPr>
          <p:cNvPr id="5" name="Picture 4" descr="logo_370green-0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536286" y="4435798"/>
            <a:ext cx="1246059" cy="266048"/>
          </a:xfrm>
          <a:prstGeom prst="rect">
            <a:avLst/>
          </a:prstGeom>
        </p:spPr>
      </p:pic>
    </p:spTree>
    <p:extLst>
      <p:ext uri="{BB962C8B-B14F-4D97-AF65-F5344CB8AC3E}">
        <p14:creationId xmlns:p14="http://schemas.microsoft.com/office/powerpoint/2010/main" val="30644789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4/4/17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7316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0E3797C-B71C-49B1-87BB-F62C6A67453F}" type="datetimeFigureOut">
              <a:rPr lang="en-US" smtClean="0"/>
              <a:t>4/4/17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016137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0E3797C-B71C-49B1-87BB-F62C6A67453F}" type="datetimeFigureOut">
              <a:rPr lang="en-US" smtClean="0"/>
              <a:t>4/4/17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259745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0E3797C-B71C-49B1-87BB-F62C6A67453F}" type="datetimeFigureOut">
              <a:rPr lang="en-US" smtClean="0"/>
              <a:t>4/4/17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579794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4/4/17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609423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4/4/17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015869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4/4/17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7500938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slideLayout" Target="../slideLayouts/slideLayout25.xml"/><Relationship Id="rId13" Type="http://schemas.openxmlformats.org/officeDocument/2006/relationships/slideLayout" Target="../slideLayouts/slideLayout26.xml"/><Relationship Id="rId14" Type="http://schemas.openxmlformats.org/officeDocument/2006/relationships/theme" Target="../theme/theme2.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4/4/17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pic>
        <p:nvPicPr>
          <p:cNvPr id="7" name="Picture 6" descr="Slide25.jpg"/>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1653" y="508668"/>
            <a:ext cx="9450980" cy="3987132"/>
          </a:xfrm>
          <a:prstGeom prst="rect">
            <a:avLst/>
          </a:prstGeom>
        </p:spPr>
      </p:pic>
    </p:spTree>
    <p:extLst>
      <p:ext uri="{BB962C8B-B14F-4D97-AF65-F5344CB8AC3E}">
        <p14:creationId xmlns:p14="http://schemas.microsoft.com/office/powerpoint/2010/main" val="14350334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87"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4/4/17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spTree>
    <p:extLst>
      <p:ext uri="{BB962C8B-B14F-4D97-AF65-F5344CB8AC3E}">
        <p14:creationId xmlns:p14="http://schemas.microsoft.com/office/powerpoint/2010/main" val="78929543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jpg"/><Relationship Id="rId5" Type="http://schemas.openxmlformats.org/officeDocument/2006/relationships/image" Target="../media/image12.jpg"/><Relationship Id="rId6" Type="http://schemas.openxmlformats.org/officeDocument/2006/relationships/image" Target="../media/image13.jpg"/><Relationship Id="rId7" Type="http://schemas.openxmlformats.org/officeDocument/2006/relationships/image" Target="../media/image14.jpeg"/><Relationship Id="rId8" Type="http://schemas.openxmlformats.org/officeDocument/2006/relationships/image" Target="../media/image15.jp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2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0.png"/><Relationship Id="rId7" Type="http://schemas.openxmlformats.org/officeDocument/2006/relationships/image" Target="../media/image31.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png"/><Relationship Id="rId7" Type="http://schemas.openxmlformats.org/officeDocument/2006/relationships/hyperlink" Target="https://www.blinkist.com/" TargetMode="External"/><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3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 Id="rId3" Type="http://schemas.openxmlformats.org/officeDocument/2006/relationships/image" Target="../media/image3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2.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 Id="rId3" Type="http://schemas.openxmlformats.org/officeDocument/2006/relationships/image" Target="../media/image4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600200" y="3105150"/>
            <a:ext cx="6019800" cy="1585049"/>
          </a:xfrm>
          <a:prstGeom prst="rect">
            <a:avLst/>
          </a:prstGeom>
          <a:noFill/>
        </p:spPr>
        <p:txBody>
          <a:bodyPr wrap="square">
            <a:spAutoFit/>
          </a:bodyPr>
          <a:lstStyle/>
          <a:p>
            <a:r>
              <a:rPr lang="en-US" sz="3200" dirty="0"/>
              <a:t>Shaklee Global Conference 2017</a:t>
            </a:r>
          </a:p>
          <a:p>
            <a:r>
              <a:rPr lang="en-US" sz="3200" dirty="0"/>
              <a:t>August 9 -13, 2017 | Atlanta, GA</a:t>
            </a:r>
          </a:p>
          <a:p>
            <a:endParaRPr lang="en-US" sz="900" dirty="0"/>
          </a:p>
          <a:p>
            <a:r>
              <a:rPr lang="en-US" sz="2400" dirty="0"/>
              <a:t>Register and pay in monthly installments</a:t>
            </a:r>
          </a:p>
        </p:txBody>
      </p:sp>
      <p:pic>
        <p:nvPicPr>
          <p:cNvPr id="10" name="Picture 9"/>
          <p:cNvPicPr>
            <a:picLocks noChangeAspect="1"/>
          </p:cNvPicPr>
          <p:nvPr/>
        </p:nvPicPr>
        <p:blipFill>
          <a:blip r:embed="rId2"/>
          <a:stretch>
            <a:fillRect/>
          </a:stretch>
        </p:blipFill>
        <p:spPr>
          <a:xfrm>
            <a:off x="95" y="0"/>
            <a:ext cx="9144000" cy="3016250"/>
          </a:xfrm>
          <a:prstGeom prst="rect">
            <a:avLst/>
          </a:prstGeom>
        </p:spPr>
      </p:pic>
      <p:sp>
        <p:nvSpPr>
          <p:cNvPr id="2" name="TextBox 1"/>
          <p:cNvSpPr txBox="1"/>
          <p:nvPr/>
        </p:nvSpPr>
        <p:spPr>
          <a:xfrm>
            <a:off x="7543800" y="4324350"/>
            <a:ext cx="1371600" cy="369332"/>
          </a:xfrm>
          <a:prstGeom prst="rect">
            <a:avLst/>
          </a:prstGeom>
          <a:noFill/>
        </p:spPr>
        <p:txBody>
          <a:bodyPr wrap="square" rtlCol="0">
            <a:spAutoFit/>
          </a:bodyPr>
          <a:lstStyle/>
          <a:p>
            <a:r>
              <a:rPr lang="en-US" dirty="0"/>
              <a:t>Francine</a:t>
            </a:r>
          </a:p>
        </p:txBody>
      </p:sp>
    </p:spTree>
    <p:extLst>
      <p:ext uri="{BB962C8B-B14F-4D97-AF65-F5344CB8AC3E}">
        <p14:creationId xmlns:p14="http://schemas.microsoft.com/office/powerpoint/2010/main" val="41961158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319866" y="277452"/>
            <a:ext cx="6333067" cy="653882"/>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dirty="0">
                <a:solidFill>
                  <a:schemeClr val="dk1"/>
                </a:solidFill>
                <a:latin typeface="Calibri"/>
                <a:ea typeface="Calibri"/>
                <a:cs typeface="Calibri"/>
                <a:sym typeface="Calibri"/>
              </a:rPr>
              <a:t> </a:t>
            </a:r>
            <a:r>
              <a:rPr lang="en-US" sz="2400" dirty="0">
                <a:solidFill>
                  <a:schemeClr val="dk1"/>
                </a:solidFill>
                <a:latin typeface="Calibri"/>
                <a:ea typeface="Calibri"/>
                <a:cs typeface="Calibri"/>
                <a:sym typeface="Calibri"/>
              </a:rPr>
              <a:t>Strategy</a:t>
            </a:r>
            <a:r>
              <a:rPr lang="en-US" sz="2400" b="0" i="0" u="none" strike="noStrike" cap="none" dirty="0">
                <a:solidFill>
                  <a:schemeClr val="dk1"/>
                </a:solidFill>
                <a:latin typeface="Calibri"/>
                <a:ea typeface="Calibri"/>
                <a:cs typeface="Calibri"/>
                <a:sym typeface="Calibri"/>
              </a:rPr>
              <a:t> Forum     </a:t>
            </a:r>
            <a:r>
              <a:rPr lang="en-US" sz="2400" dirty="0">
                <a:solidFill>
                  <a:schemeClr val="dk1"/>
                </a:solidFill>
                <a:latin typeface="Calibri"/>
                <a:ea typeface="Calibri"/>
                <a:cs typeface="Calibri"/>
                <a:sym typeface="Calibri"/>
              </a:rPr>
              <a:t>Spring 2017</a:t>
            </a:r>
            <a:r>
              <a:rPr lang="en-US" sz="2400" b="0" i="0" u="none" strike="noStrike" cap="none" dirty="0">
                <a:solidFill>
                  <a:schemeClr val="dk1"/>
                </a:solidFill>
                <a:latin typeface="Calibri"/>
                <a:ea typeface="Calibri"/>
                <a:cs typeface="Calibri"/>
                <a:sym typeface="Calibri"/>
              </a:rPr>
              <a:t>  # 2       4-4-17</a:t>
            </a:r>
          </a:p>
        </p:txBody>
      </p:sp>
      <p:sp>
        <p:nvSpPr>
          <p:cNvPr id="125" name="Shape 125"/>
          <p:cNvSpPr txBox="1">
            <a:spLocks noGrp="1"/>
          </p:cNvSpPr>
          <p:nvPr>
            <p:ph idx="1"/>
          </p:nvPr>
        </p:nvSpPr>
        <p:spPr>
          <a:xfrm>
            <a:off x="3961463" y="4188072"/>
            <a:ext cx="1765104" cy="68782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a:solidFill>
                  <a:schemeClr val="dk1"/>
                </a:solidFill>
                <a:latin typeface="Calibri"/>
                <a:ea typeface="Calibri"/>
                <a:cs typeface="Calibri"/>
                <a:sym typeface="Calibri"/>
              </a:rPr>
              <a:t>Key Coordinator</a:t>
            </a:r>
          </a:p>
          <a:p>
            <a:pPr marL="0" marR="0" lvl="0" indent="0" algn="ctr" rtl="0">
              <a:lnSpc>
                <a:spcPct val="90000"/>
              </a:lnSpc>
              <a:spcBef>
                <a:spcPts val="0"/>
              </a:spcBef>
              <a:spcAft>
                <a:spcPts val="0"/>
              </a:spcAft>
              <a:buClr>
                <a:schemeClr val="dk1"/>
              </a:buClr>
              <a:buSzPct val="25000"/>
              <a:buFont typeface="Arial"/>
              <a:buNone/>
            </a:pPr>
            <a:r>
              <a:rPr lang="en-US" sz="1665" dirty="0">
                <a:solidFill>
                  <a:schemeClr val="dk1"/>
                </a:solidFill>
                <a:latin typeface="Calibri"/>
                <a:ea typeface="Calibri"/>
                <a:cs typeface="Calibri"/>
                <a:sym typeface="Calibri"/>
              </a:rPr>
              <a:t>Lisa Anderson</a:t>
            </a:r>
            <a:endParaRPr lang="en-US" sz="1665" b="0" i="0" u="none" strike="noStrike" cap="none" dirty="0">
              <a:solidFill>
                <a:schemeClr val="dk1"/>
              </a:solidFill>
              <a:latin typeface="Calibri"/>
              <a:ea typeface="Calibri"/>
              <a:cs typeface="Calibri"/>
              <a:sym typeface="Calibri"/>
            </a:endParaRP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631632" y="463718"/>
            <a:ext cx="1335952" cy="1501508"/>
          </a:xfrm>
          <a:prstGeom prst="rect">
            <a:avLst/>
          </a:prstGeom>
          <a:noFill/>
          <a:ln>
            <a:noFill/>
          </a:ln>
        </p:spPr>
      </p:pic>
      <p:pic>
        <p:nvPicPr>
          <p:cNvPr id="131" name="Shape 131"/>
          <p:cNvPicPr preferRelativeResize="0"/>
          <p:nvPr/>
        </p:nvPicPr>
        <p:blipFill>
          <a:blip r:embed="rId4">
            <a:extLst>
              <a:ext uri="{28A0092B-C50C-407E-A947-70E740481C1C}">
                <a14:useLocalDpi xmlns:a14="http://schemas.microsoft.com/office/drawing/2010/main" val="0"/>
              </a:ext>
            </a:extLst>
          </a:blip>
          <a:stretch>
            <a:fillRect/>
          </a:stretch>
        </p:blipFill>
        <p:spPr>
          <a:xfrm>
            <a:off x="631632" y="2736132"/>
            <a:ext cx="1303032" cy="1579760"/>
          </a:xfrm>
          <a:prstGeom prst="rect">
            <a:avLst/>
          </a:prstGeom>
          <a:noFill/>
          <a:ln>
            <a:noFill/>
          </a:ln>
        </p:spPr>
      </p:pic>
      <p:sp>
        <p:nvSpPr>
          <p:cNvPr id="133" name="Shape 133"/>
          <p:cNvSpPr/>
          <p:nvPr/>
        </p:nvSpPr>
        <p:spPr>
          <a:xfrm>
            <a:off x="275521" y="2015918"/>
            <a:ext cx="2044345" cy="62875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Coordinator      Barb Lagoni </a:t>
            </a:r>
          </a:p>
        </p:txBody>
      </p:sp>
      <p:sp>
        <p:nvSpPr>
          <p:cNvPr id="134" name="Shape 134"/>
          <p:cNvSpPr/>
          <p:nvPr/>
        </p:nvSpPr>
        <p:spPr>
          <a:xfrm>
            <a:off x="275522" y="4315892"/>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3" name="TextBox 2"/>
          <p:cNvSpPr txBox="1"/>
          <p:nvPr/>
        </p:nvSpPr>
        <p:spPr>
          <a:xfrm>
            <a:off x="7389996" y="4126261"/>
            <a:ext cx="1568195" cy="584776"/>
          </a:xfrm>
          <a:prstGeom prst="rect">
            <a:avLst/>
          </a:prstGeom>
          <a:noFill/>
        </p:spPr>
        <p:txBody>
          <a:bodyPr wrap="square" rtlCol="0">
            <a:spAutoFit/>
          </a:bodyPr>
          <a:lstStyle/>
          <a:p>
            <a:pPr algn="ctr"/>
            <a:r>
              <a:rPr lang="en-US" sz="1600" dirty="0"/>
              <a:t>Director</a:t>
            </a:r>
          </a:p>
          <a:p>
            <a:pPr algn="ctr"/>
            <a:r>
              <a:rPr lang="en-US" sz="1600" dirty="0"/>
              <a:t>Francine </a:t>
            </a:r>
            <a:r>
              <a:rPr lang="en-US" sz="1600" dirty="0" err="1"/>
              <a:t>Roling</a:t>
            </a:r>
            <a:endParaRPr lang="en-US" sz="1600" dirty="0"/>
          </a:p>
        </p:txBody>
      </p:sp>
      <p:pic>
        <p:nvPicPr>
          <p:cNvPr id="4" name="Picture 3" descr="Francine and Tim Roling.jpg"/>
          <p:cNvPicPr>
            <a:picLocks noChangeAspect="1"/>
          </p:cNvPicPr>
          <p:nvPr/>
        </p:nvPicPr>
        <p:blipFill rotWithShape="1">
          <a:blip r:embed="rId5">
            <a:extLst>
              <a:ext uri="{28A0092B-C50C-407E-A947-70E740481C1C}">
                <a14:useLocalDpi xmlns:a14="http://schemas.microsoft.com/office/drawing/2010/main" val="0"/>
              </a:ext>
            </a:extLst>
          </a:blip>
          <a:srcRect l="50071" t="13904" r="32191" b="54930"/>
          <a:stretch/>
        </p:blipFill>
        <p:spPr>
          <a:xfrm>
            <a:off x="7435089" y="2389825"/>
            <a:ext cx="1472916" cy="1725199"/>
          </a:xfrm>
          <a:prstGeom prst="rect">
            <a:avLst/>
          </a:prstGeom>
        </p:spPr>
      </p:pic>
      <p:sp>
        <p:nvSpPr>
          <p:cNvPr id="2" name="Rectangle 1"/>
          <p:cNvSpPr/>
          <p:nvPr/>
        </p:nvSpPr>
        <p:spPr>
          <a:xfrm>
            <a:off x="2183078" y="4126261"/>
            <a:ext cx="1725292" cy="584776"/>
          </a:xfrm>
          <a:prstGeom prst="rect">
            <a:avLst/>
          </a:prstGeom>
        </p:spPr>
        <p:txBody>
          <a:bodyPr wrap="square">
            <a:spAutoFit/>
          </a:bodyPr>
          <a:lstStyle/>
          <a:p>
            <a:pPr algn="ctr"/>
            <a:r>
              <a:rPr lang="en-US" sz="1600" dirty="0"/>
              <a:t>Key Coordinator</a:t>
            </a:r>
          </a:p>
          <a:p>
            <a:pPr algn="ctr"/>
            <a:r>
              <a:rPr lang="en-US" sz="1600" dirty="0"/>
              <a:t>Margaret </a:t>
            </a:r>
            <a:r>
              <a:rPr lang="en-US" sz="1600" dirty="0" err="1"/>
              <a:t>Trost</a:t>
            </a:r>
            <a:endParaRPr lang="en-US" sz="1600" dirty="0"/>
          </a:p>
        </p:txBody>
      </p:sp>
      <p:sp>
        <p:nvSpPr>
          <p:cNvPr id="5" name="TextBox 4"/>
          <p:cNvSpPr txBox="1"/>
          <p:nvPr/>
        </p:nvSpPr>
        <p:spPr>
          <a:xfrm>
            <a:off x="5726567" y="4279888"/>
            <a:ext cx="1600088" cy="584776"/>
          </a:xfrm>
          <a:prstGeom prst="rect">
            <a:avLst/>
          </a:prstGeom>
          <a:noFill/>
        </p:spPr>
        <p:txBody>
          <a:bodyPr wrap="square" rtlCol="0">
            <a:spAutoFit/>
          </a:bodyPr>
          <a:lstStyle/>
          <a:p>
            <a:r>
              <a:rPr lang="en-US" sz="1600" dirty="0"/>
              <a:t>Senior Director</a:t>
            </a:r>
          </a:p>
          <a:p>
            <a:r>
              <a:rPr lang="en-US" sz="1600" dirty="0"/>
              <a:t>Angie Thomas</a:t>
            </a:r>
          </a:p>
        </p:txBody>
      </p:sp>
      <p:pic>
        <p:nvPicPr>
          <p:cNvPr id="7" name="Picture 6" descr="Angie Thoma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57091" y="2389827"/>
            <a:ext cx="1339040" cy="1736434"/>
          </a:xfrm>
          <a:prstGeom prst="rect">
            <a:avLst/>
          </a:prstGeom>
        </p:spPr>
      </p:pic>
      <p:pic>
        <p:nvPicPr>
          <p:cNvPr id="10" name="Picture 9" descr="Margaret Trost.jpg .jpeg"/>
          <p:cNvPicPr>
            <a:picLocks noChangeAspect="1"/>
          </p:cNvPicPr>
          <p:nvPr/>
        </p:nvPicPr>
        <p:blipFill rotWithShape="1">
          <a:blip r:embed="rId7">
            <a:extLst>
              <a:ext uri="{28A0092B-C50C-407E-A947-70E740481C1C}">
                <a14:useLocalDpi xmlns:a14="http://schemas.microsoft.com/office/drawing/2010/main" val="0"/>
              </a:ext>
            </a:extLst>
          </a:blip>
          <a:srcRect l="12913" t="4915" r="29849" b="8116"/>
          <a:stretch/>
        </p:blipFill>
        <p:spPr>
          <a:xfrm>
            <a:off x="2453757" y="2434856"/>
            <a:ext cx="1484271" cy="1691405"/>
          </a:xfrm>
          <a:prstGeom prst="rect">
            <a:avLst/>
          </a:prstGeom>
        </p:spPr>
      </p:pic>
      <p:sp>
        <p:nvSpPr>
          <p:cNvPr id="6" name="Rectangle 5"/>
          <p:cNvSpPr/>
          <p:nvPr/>
        </p:nvSpPr>
        <p:spPr>
          <a:xfrm>
            <a:off x="2319866" y="941630"/>
            <a:ext cx="6064151" cy="1200329"/>
          </a:xfrm>
          <a:prstGeom prst="rect">
            <a:avLst/>
          </a:prstGeom>
        </p:spPr>
        <p:txBody>
          <a:bodyPr wrap="square">
            <a:spAutoFit/>
          </a:bodyPr>
          <a:lstStyle/>
          <a:p>
            <a:pPr algn="ctr"/>
            <a:r>
              <a:rPr lang="en-US" sz="3600" dirty="0"/>
              <a:t>It Takes a Leader to Build an Organization</a:t>
            </a:r>
          </a:p>
        </p:txBody>
      </p:sp>
      <p:pic>
        <p:nvPicPr>
          <p:cNvPr id="9" name="Picture 8"/>
          <p:cNvPicPr>
            <a:picLocks noChangeAspect="1"/>
          </p:cNvPicPr>
          <p:nvPr/>
        </p:nvPicPr>
        <p:blipFill>
          <a:blip r:embed="rId8"/>
          <a:stretch>
            <a:fillRect/>
          </a:stretch>
        </p:blipFill>
        <p:spPr>
          <a:xfrm>
            <a:off x="4156785" y="2434856"/>
            <a:ext cx="1461348" cy="1691405"/>
          </a:xfrm>
          <a:prstGeom prst="rect">
            <a:avLst/>
          </a:prstGeom>
        </p:spPr>
      </p:pic>
    </p:spTree>
    <p:extLst>
      <p:ext uri="{BB962C8B-B14F-4D97-AF65-F5344CB8AC3E}">
        <p14:creationId xmlns:p14="http://schemas.microsoft.com/office/powerpoint/2010/main" val="931868008"/>
      </p:ext>
    </p:extLst>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199" y="285751"/>
            <a:ext cx="4047068" cy="584776"/>
          </a:xfrm>
          <a:prstGeom prst="rect">
            <a:avLst/>
          </a:prstGeom>
          <a:noFill/>
          <a:ln>
            <a:solidFill>
              <a:schemeClr val="accent3">
                <a:lumMod val="50000"/>
              </a:schemeClr>
            </a:solidFill>
          </a:ln>
        </p:spPr>
        <p:txBody>
          <a:bodyPr wrap="square" rtlCol="0">
            <a:spAutoFit/>
          </a:bodyPr>
          <a:lstStyle/>
          <a:p>
            <a:r>
              <a:rPr lang="en-US" sz="2800" dirty="0"/>
              <a:t>		</a:t>
            </a:r>
            <a:r>
              <a:rPr lang="en-US" sz="3200" dirty="0"/>
              <a:t>Keys to Coaching</a:t>
            </a:r>
          </a:p>
        </p:txBody>
      </p:sp>
      <p:sp>
        <p:nvSpPr>
          <p:cNvPr id="3" name="TextBox 2"/>
          <p:cNvSpPr txBox="1"/>
          <p:nvPr/>
        </p:nvSpPr>
        <p:spPr>
          <a:xfrm>
            <a:off x="330199" y="1078117"/>
            <a:ext cx="6468534" cy="1631216"/>
          </a:xfrm>
          <a:prstGeom prst="rect">
            <a:avLst/>
          </a:prstGeom>
          <a:noFill/>
        </p:spPr>
        <p:txBody>
          <a:bodyPr wrap="square" rtlCol="0">
            <a:spAutoFit/>
          </a:bodyPr>
          <a:lstStyle/>
          <a:p>
            <a:r>
              <a:rPr lang="en-US" sz="2000" dirty="0"/>
              <a:t>In our 8 Weeks to Director trainings, we have covered the mechanics and fundamentals of becoming a Director .. And developing a Director</a:t>
            </a:r>
          </a:p>
          <a:p>
            <a:r>
              <a:rPr lang="en-US" sz="2000" dirty="0"/>
              <a:t>	However… The single most important skill that will now determine the size and growth of our organizations is…</a:t>
            </a:r>
          </a:p>
        </p:txBody>
      </p:sp>
      <p:sp>
        <p:nvSpPr>
          <p:cNvPr id="4" name="TextBox 3"/>
          <p:cNvSpPr txBox="1"/>
          <p:nvPr/>
        </p:nvSpPr>
        <p:spPr>
          <a:xfrm>
            <a:off x="761999" y="3771901"/>
            <a:ext cx="7755467" cy="830997"/>
          </a:xfrm>
          <a:prstGeom prst="rect">
            <a:avLst/>
          </a:prstGeom>
          <a:noFill/>
          <a:ln>
            <a:solidFill>
              <a:schemeClr val="accent3">
                <a:lumMod val="50000"/>
              </a:schemeClr>
            </a:solidFill>
          </a:ln>
        </p:spPr>
        <p:txBody>
          <a:bodyPr wrap="square" rtlCol="0">
            <a:spAutoFit/>
          </a:bodyPr>
          <a:lstStyle/>
          <a:p>
            <a:pPr algn="ctr"/>
            <a:r>
              <a:rPr lang="en-US" sz="2400" dirty="0"/>
              <a:t>Because …Achieving the rank of Master Coordinator is not nearly as important .. as the person we become on the way.</a:t>
            </a:r>
          </a:p>
        </p:txBody>
      </p:sp>
      <p:pic>
        <p:nvPicPr>
          <p:cNvPr id="5" name="Picture 4"/>
          <p:cNvPicPr>
            <a:picLocks noChangeAspect="1"/>
          </p:cNvPicPr>
          <p:nvPr/>
        </p:nvPicPr>
        <p:blipFill>
          <a:blip r:embed="rId3"/>
          <a:stretch>
            <a:fillRect/>
          </a:stretch>
        </p:blipFill>
        <p:spPr>
          <a:xfrm>
            <a:off x="6798733" y="285751"/>
            <a:ext cx="2115260" cy="2559051"/>
          </a:xfrm>
          <a:prstGeom prst="rect">
            <a:avLst/>
          </a:prstGeom>
        </p:spPr>
      </p:pic>
      <p:sp>
        <p:nvSpPr>
          <p:cNvPr id="6" name="Rectangle 5"/>
          <p:cNvSpPr/>
          <p:nvPr/>
        </p:nvSpPr>
        <p:spPr>
          <a:xfrm>
            <a:off x="592666" y="2740349"/>
            <a:ext cx="6570133" cy="954107"/>
          </a:xfrm>
          <a:prstGeom prst="rect">
            <a:avLst/>
          </a:prstGeom>
        </p:spPr>
        <p:txBody>
          <a:bodyPr wrap="square">
            <a:spAutoFit/>
          </a:bodyPr>
          <a:lstStyle/>
          <a:p>
            <a:r>
              <a:rPr lang="en-US" sz="1600" dirty="0"/>
              <a:t> </a:t>
            </a:r>
            <a:r>
              <a:rPr lang="en-US" sz="2800" b="1" dirty="0"/>
              <a:t>our leadership, our people skills, and our 		personal development.		</a:t>
            </a:r>
            <a:r>
              <a:rPr lang="en-US" b="1" dirty="0"/>
              <a:t>Lisa</a:t>
            </a:r>
            <a:endParaRPr lang="en-US" dirty="0"/>
          </a:p>
        </p:txBody>
      </p:sp>
    </p:spTree>
    <p:extLst>
      <p:ext uri="{BB962C8B-B14F-4D97-AF65-F5344CB8AC3E}">
        <p14:creationId xmlns:p14="http://schemas.microsoft.com/office/powerpoint/2010/main" val="1467918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009467" cy="742287"/>
          </a:xfrm>
          <a:ln>
            <a:solidFill>
              <a:schemeClr val="accent3">
                <a:lumMod val="75000"/>
              </a:schemeClr>
            </a:solidFill>
          </a:ln>
        </p:spPr>
        <p:txBody>
          <a:bodyPr>
            <a:normAutofit/>
          </a:bodyPr>
          <a:lstStyle/>
          <a:p>
            <a:r>
              <a:rPr lang="en-US" sz="2400" dirty="0"/>
              <a:t>Objectives Spring 2017 </a:t>
            </a:r>
            <a:r>
              <a:rPr lang="mr-IN" sz="2400" dirty="0"/>
              <a:t>–</a:t>
            </a:r>
            <a:r>
              <a:rPr lang="en-US" sz="2400" dirty="0"/>
              <a:t>Keys to Coaching </a:t>
            </a:r>
          </a:p>
        </p:txBody>
      </p:sp>
      <p:sp>
        <p:nvSpPr>
          <p:cNvPr id="3" name="Content Placeholder 2"/>
          <p:cNvSpPr>
            <a:spLocks noGrp="1"/>
          </p:cNvSpPr>
          <p:nvPr>
            <p:ph idx="1"/>
          </p:nvPr>
        </p:nvSpPr>
        <p:spPr>
          <a:xfrm>
            <a:off x="457200" y="1202265"/>
            <a:ext cx="8229600" cy="2912535"/>
          </a:xfrm>
          <a:ln>
            <a:solidFill>
              <a:schemeClr val="accent3">
                <a:lumMod val="75000"/>
              </a:schemeClr>
            </a:solidFill>
          </a:ln>
        </p:spPr>
        <p:txBody>
          <a:bodyPr>
            <a:normAutofit/>
          </a:bodyPr>
          <a:lstStyle/>
          <a:p>
            <a:pPr marL="0" indent="0">
              <a:buNone/>
            </a:pPr>
            <a:r>
              <a:rPr lang="en-US" sz="2000" dirty="0"/>
              <a:t>	As we challenge ourselves this year to reach higher and think bigger, we want to learn the skills essential for developing a strong dynamic organization of leaders .</a:t>
            </a:r>
          </a:p>
          <a:p>
            <a:pPr marL="0" indent="0">
              <a:buNone/>
            </a:pPr>
            <a:r>
              <a:rPr lang="en-US" sz="2000" dirty="0"/>
              <a:t>The 2 most critical skills are:</a:t>
            </a:r>
          </a:p>
          <a:p>
            <a:pPr marL="457200" indent="-457200">
              <a:buAutoNum type="arabicPeriod"/>
            </a:pPr>
            <a:r>
              <a:rPr lang="en-US" sz="2000" dirty="0"/>
              <a:t>Identifying and ATTRACTING business partners --- Understanding the leaders we will want to become in order to attract well-qualified leaders.</a:t>
            </a:r>
          </a:p>
          <a:p>
            <a:pPr marL="0" indent="0">
              <a:buNone/>
            </a:pPr>
            <a:r>
              <a:rPr lang="en-US" sz="2000" dirty="0"/>
              <a:t>2.    To learn how to coach, guide, and mentor  our teams to help them grow 	as people even as they grow their businesses.    Lisa</a:t>
            </a:r>
          </a:p>
        </p:txBody>
      </p:sp>
      <p:sp>
        <p:nvSpPr>
          <p:cNvPr id="4" name="Rectangle 3"/>
          <p:cNvSpPr/>
          <p:nvPr/>
        </p:nvSpPr>
        <p:spPr>
          <a:xfrm>
            <a:off x="457200" y="4151509"/>
            <a:ext cx="8229600" cy="707886"/>
          </a:xfrm>
          <a:prstGeom prst="rect">
            <a:avLst/>
          </a:prstGeom>
          <a:ln>
            <a:solidFill>
              <a:srgbClr val="008000"/>
            </a:solidFill>
          </a:ln>
        </p:spPr>
        <p:txBody>
          <a:bodyPr wrap="square">
            <a:spAutoFit/>
          </a:bodyPr>
          <a:lstStyle/>
          <a:p>
            <a:r>
              <a:rPr lang="en-US" sz="2000" dirty="0"/>
              <a:t>	So for the next 8 weeks, we will make a study of people .. Starting with ourselves .. And Leadership .. And the art of Coaching.				</a:t>
            </a:r>
          </a:p>
        </p:txBody>
      </p:sp>
    </p:spTree>
    <p:extLst>
      <p:ext uri="{BB962C8B-B14F-4D97-AF65-F5344CB8AC3E}">
        <p14:creationId xmlns:p14="http://schemas.microsoft.com/office/powerpoint/2010/main" val="3389186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342900"/>
            <a:ext cx="7373082" cy="830997"/>
          </a:xfrm>
          <a:prstGeom prst="rect">
            <a:avLst/>
          </a:prstGeom>
          <a:noFill/>
          <a:ln>
            <a:solidFill>
              <a:schemeClr val="accent3">
                <a:lumMod val="50000"/>
              </a:schemeClr>
            </a:solidFill>
          </a:ln>
        </p:spPr>
        <p:txBody>
          <a:bodyPr wrap="none" rtlCol="0">
            <a:spAutoFit/>
          </a:bodyPr>
          <a:lstStyle/>
          <a:p>
            <a:r>
              <a:rPr lang="en-US" sz="2400" dirty="0"/>
              <a:t>Objectives for Session #2 –</a:t>
            </a:r>
          </a:p>
          <a:p>
            <a:r>
              <a:rPr lang="en-US" sz="2400" dirty="0"/>
              <a:t>Leadership Skills – the Key To Developing an Organization</a:t>
            </a:r>
          </a:p>
        </p:txBody>
      </p:sp>
      <p:sp>
        <p:nvSpPr>
          <p:cNvPr id="3" name="TextBox 2"/>
          <p:cNvSpPr txBox="1"/>
          <p:nvPr/>
        </p:nvSpPr>
        <p:spPr>
          <a:xfrm>
            <a:off x="491066" y="1200150"/>
            <a:ext cx="8466667" cy="2862322"/>
          </a:xfrm>
          <a:prstGeom prst="rect">
            <a:avLst/>
          </a:prstGeom>
          <a:noFill/>
        </p:spPr>
        <p:txBody>
          <a:bodyPr wrap="square" rtlCol="0">
            <a:spAutoFit/>
          </a:bodyPr>
          <a:lstStyle/>
          <a:p>
            <a:pPr marL="342900" indent="-342900">
              <a:buFont typeface="Arial"/>
              <a:buChar char="•"/>
            </a:pPr>
            <a:r>
              <a:rPr lang="en-US" sz="2000" dirty="0"/>
              <a:t>Before we will have the confidence to invite someone to join our team, we need to be crystal clear that we know what to do when they are eager to start their </a:t>
            </a:r>
            <a:r>
              <a:rPr lang="en-US" sz="2000" dirty="0" smtClean="0"/>
              <a:t>business.</a:t>
            </a:r>
            <a:endParaRPr lang="en-US" sz="2000" dirty="0"/>
          </a:p>
          <a:p>
            <a:pPr marL="342900" indent="-342900">
              <a:buFont typeface="Arial"/>
              <a:buChar char="•"/>
            </a:pPr>
            <a:r>
              <a:rPr lang="en-US" sz="2000" dirty="0" smtClean="0"/>
              <a:t>And we </a:t>
            </a:r>
            <a:r>
              <a:rPr lang="en-US" sz="2000" dirty="0"/>
              <a:t>want to  get crystal clear of why we are developing a team of leaders to join us in our work so we can articulate that in a compelling way.</a:t>
            </a:r>
          </a:p>
          <a:p>
            <a:pPr marL="342900" indent="-342900">
              <a:buFont typeface="Arial"/>
              <a:buChar char="•"/>
            </a:pPr>
            <a:r>
              <a:rPr lang="en-US" sz="2000" dirty="0"/>
              <a:t>To review the essential steps to develop a Director so we can </a:t>
            </a:r>
            <a:r>
              <a:rPr lang="en-US" sz="2000" b="1" dirty="0"/>
              <a:t>confidently coach </a:t>
            </a:r>
            <a:r>
              <a:rPr lang="en-US" sz="2000" dirty="0"/>
              <a:t>a new business partner to reach that first rank.</a:t>
            </a:r>
          </a:p>
          <a:p>
            <a:pPr marL="342900" indent="-342900">
              <a:buFont typeface="Arial"/>
              <a:buChar char="•"/>
            </a:pPr>
            <a:endParaRPr lang="en-US" sz="2000" dirty="0"/>
          </a:p>
          <a:p>
            <a:pPr marL="342900" indent="-342900">
              <a:buFont typeface="Arial"/>
              <a:buChar char="•"/>
            </a:pPr>
            <a:endParaRPr lang="en-US" sz="2000" dirty="0"/>
          </a:p>
        </p:txBody>
      </p:sp>
      <p:pic>
        <p:nvPicPr>
          <p:cNvPr id="4" name="Picture 3"/>
          <p:cNvPicPr>
            <a:picLocks noChangeAspect="1"/>
          </p:cNvPicPr>
          <p:nvPr/>
        </p:nvPicPr>
        <p:blipFill>
          <a:blip r:embed="rId3"/>
          <a:stretch>
            <a:fillRect/>
          </a:stretch>
        </p:blipFill>
        <p:spPr>
          <a:xfrm>
            <a:off x="6383867" y="3529888"/>
            <a:ext cx="2592084" cy="1557866"/>
          </a:xfrm>
          <a:prstGeom prst="rect">
            <a:avLst/>
          </a:prstGeom>
        </p:spPr>
      </p:pic>
      <p:sp>
        <p:nvSpPr>
          <p:cNvPr id="5" name="Rectangle 4"/>
          <p:cNvSpPr/>
          <p:nvPr/>
        </p:nvSpPr>
        <p:spPr>
          <a:xfrm>
            <a:off x="491066" y="3308126"/>
            <a:ext cx="5892800" cy="1323439"/>
          </a:xfrm>
          <a:prstGeom prst="rect">
            <a:avLst/>
          </a:prstGeom>
        </p:spPr>
        <p:txBody>
          <a:bodyPr wrap="square">
            <a:spAutoFit/>
          </a:bodyPr>
          <a:lstStyle/>
          <a:p>
            <a:pPr marL="342900" indent="-342900">
              <a:buFont typeface="Arial"/>
              <a:buChar char="•"/>
            </a:pPr>
            <a:r>
              <a:rPr lang="en-US" sz="2000" dirty="0"/>
              <a:t>To discuss the standards we will want to set of how long it should take to develop to Director once the decision is made after a period of evaluation </a:t>
            </a:r>
          </a:p>
          <a:p>
            <a:r>
              <a:rPr lang="en-US" sz="2000" dirty="0"/>
              <a:t>		 ( consider 4 to 12 weeks.)    Angie</a:t>
            </a:r>
          </a:p>
        </p:txBody>
      </p:sp>
    </p:spTree>
    <p:extLst>
      <p:ext uri="{BB962C8B-B14F-4D97-AF65-F5344CB8AC3E}">
        <p14:creationId xmlns:p14="http://schemas.microsoft.com/office/powerpoint/2010/main" val="15321381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228600"/>
            <a:ext cx="4191000" cy="1384995"/>
          </a:xfrm>
          <a:prstGeom prst="rect">
            <a:avLst/>
          </a:prstGeom>
          <a:noFill/>
          <a:ln>
            <a:solidFill>
              <a:schemeClr val="accent3">
                <a:lumMod val="50000"/>
              </a:schemeClr>
            </a:solidFill>
          </a:ln>
        </p:spPr>
        <p:txBody>
          <a:bodyPr wrap="square" rtlCol="0">
            <a:spAutoFit/>
          </a:bodyPr>
          <a:lstStyle/>
          <a:p>
            <a:pPr algn="ctr"/>
            <a:r>
              <a:rPr lang="en-US" sz="2800" dirty="0"/>
              <a:t>The Power of the Team -- </a:t>
            </a:r>
          </a:p>
          <a:p>
            <a:pPr algn="ctr"/>
            <a:r>
              <a:rPr lang="en-US" sz="2800" dirty="0"/>
              <a:t>Benefits of Developing an Organization</a:t>
            </a:r>
          </a:p>
        </p:txBody>
      </p:sp>
      <p:sp>
        <p:nvSpPr>
          <p:cNvPr id="3" name="TextBox 2"/>
          <p:cNvSpPr txBox="1"/>
          <p:nvPr/>
        </p:nvSpPr>
        <p:spPr>
          <a:xfrm>
            <a:off x="304800" y="1796034"/>
            <a:ext cx="8534400" cy="3477875"/>
          </a:xfrm>
          <a:prstGeom prst="rect">
            <a:avLst/>
          </a:prstGeom>
          <a:noFill/>
        </p:spPr>
        <p:txBody>
          <a:bodyPr wrap="square" rtlCol="0">
            <a:spAutoFit/>
          </a:bodyPr>
          <a:lstStyle/>
          <a:p>
            <a:pPr marL="342900" indent="-342900">
              <a:buFont typeface="Arial"/>
              <a:buChar char="•"/>
            </a:pPr>
            <a:r>
              <a:rPr lang="en-US" sz="2000" dirty="0"/>
              <a:t>To maximize the income &amp; benefits offered by the Dream Plan</a:t>
            </a:r>
          </a:p>
          <a:p>
            <a:r>
              <a:rPr lang="en-US" sz="2000" dirty="0"/>
              <a:t>	The company has a goal to double its size in North America. Doubling the 	number of business leaders is the most effective way to achieve that.</a:t>
            </a:r>
          </a:p>
          <a:p>
            <a:pPr marL="342900" indent="-342900">
              <a:buFont typeface="Arial"/>
              <a:buChar char="•"/>
            </a:pPr>
            <a:r>
              <a:rPr lang="en-US" sz="2000" dirty="0"/>
              <a:t> To maximize the number of people who can be reached with our message of health and prevention and perhaps a more appealing way to make a living.</a:t>
            </a:r>
          </a:p>
          <a:p>
            <a:pPr marL="342900" indent="-342900">
              <a:buFont typeface="Arial"/>
              <a:buChar char="•"/>
            </a:pPr>
            <a:r>
              <a:rPr lang="en-US" sz="2000" dirty="0"/>
              <a:t>It’s more fun and fulfilling to create a team that supports one another, celebrates one another’s triumphs and helps find solutions to the challenges.                     </a:t>
            </a:r>
          </a:p>
          <a:p>
            <a:pPr marL="342900" indent="-342900">
              <a:buFont typeface="Arial"/>
              <a:buChar char="•"/>
            </a:pPr>
            <a:r>
              <a:rPr lang="en-US" sz="2000" dirty="0"/>
              <a:t>Building an organization creates more value to your business should you want to leave it to your descendants… or even sell it.</a:t>
            </a:r>
          </a:p>
          <a:p>
            <a:pPr marL="342900" indent="-342900">
              <a:buFont typeface="Arial"/>
              <a:buChar char="•"/>
            </a:pPr>
            <a:r>
              <a:rPr lang="en-US" sz="2000" dirty="0"/>
              <a:t>To access the maximum incomes the Dream Plan offers.        Becky</a:t>
            </a:r>
          </a:p>
          <a:p>
            <a:pPr marL="342900" indent="-342900">
              <a:buFont typeface="Arial"/>
              <a:buChar char="•"/>
            </a:pPr>
            <a:endParaRPr lang="en-US" sz="2000" dirty="0"/>
          </a:p>
        </p:txBody>
      </p:sp>
      <p:pic>
        <p:nvPicPr>
          <p:cNvPr id="4" name="Picture 3"/>
          <p:cNvPicPr>
            <a:picLocks noChangeAspect="1"/>
          </p:cNvPicPr>
          <p:nvPr/>
        </p:nvPicPr>
        <p:blipFill>
          <a:blip r:embed="rId3"/>
          <a:stretch>
            <a:fillRect/>
          </a:stretch>
        </p:blipFill>
        <p:spPr>
          <a:xfrm>
            <a:off x="5486400" y="228600"/>
            <a:ext cx="3073400" cy="1567434"/>
          </a:xfrm>
          <a:prstGeom prst="rect">
            <a:avLst/>
          </a:prstGeom>
          <a:ln>
            <a:solidFill>
              <a:schemeClr val="accent3">
                <a:lumMod val="50000"/>
              </a:schemeClr>
            </a:solidFill>
          </a:ln>
        </p:spPr>
      </p:pic>
    </p:spTree>
    <p:extLst>
      <p:ext uri="{BB962C8B-B14F-4D97-AF65-F5344CB8AC3E}">
        <p14:creationId xmlns:p14="http://schemas.microsoft.com/office/powerpoint/2010/main" val="18849829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32691" y="434176"/>
            <a:ext cx="2566215" cy="369332"/>
          </a:xfrm>
          <a:prstGeom prst="rect">
            <a:avLst/>
          </a:prstGeom>
          <a:noFill/>
        </p:spPr>
        <p:txBody>
          <a:bodyPr wrap="none" rtlCol="0">
            <a:spAutoFit/>
          </a:bodyPr>
          <a:lstStyle/>
          <a:p>
            <a:r>
              <a:rPr lang="en-US" dirty="0"/>
              <a:t>Residual Income Example</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6121" y="1161283"/>
            <a:ext cx="5003453" cy="3145360"/>
          </a:xfrm>
          <a:prstGeom prst="rect">
            <a:avLst/>
          </a:prstGeom>
        </p:spPr>
      </p:pic>
      <p:sp>
        <p:nvSpPr>
          <p:cNvPr id="5" name="TextBox 4"/>
          <p:cNvSpPr txBox="1"/>
          <p:nvPr/>
        </p:nvSpPr>
        <p:spPr>
          <a:xfrm>
            <a:off x="5177214" y="4657519"/>
            <a:ext cx="731290" cy="369332"/>
          </a:xfrm>
          <a:prstGeom prst="rect">
            <a:avLst/>
          </a:prstGeom>
          <a:noFill/>
        </p:spPr>
        <p:txBody>
          <a:bodyPr wrap="none" rtlCol="0">
            <a:spAutoFit/>
          </a:bodyPr>
          <a:lstStyle/>
          <a:p>
            <a:r>
              <a:rPr lang="en-US" dirty="0"/>
              <a:t>Becky</a:t>
            </a:r>
          </a:p>
        </p:txBody>
      </p:sp>
    </p:spTree>
    <p:extLst>
      <p:ext uri="{BB962C8B-B14F-4D97-AF65-F5344CB8AC3E}">
        <p14:creationId xmlns:p14="http://schemas.microsoft.com/office/powerpoint/2010/main" val="27872081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342901"/>
            <a:ext cx="8001000" cy="954107"/>
          </a:xfrm>
          <a:prstGeom prst="rect">
            <a:avLst/>
          </a:prstGeom>
          <a:noFill/>
          <a:ln>
            <a:solidFill>
              <a:schemeClr val="accent3">
                <a:lumMod val="50000"/>
              </a:schemeClr>
            </a:solidFill>
          </a:ln>
        </p:spPr>
        <p:txBody>
          <a:bodyPr wrap="square" rtlCol="0">
            <a:spAutoFit/>
          </a:bodyPr>
          <a:lstStyle/>
          <a:p>
            <a:r>
              <a:rPr lang="en-US" sz="2800" dirty="0"/>
              <a:t>To Coach Distributors to Director With Confidence … </a:t>
            </a:r>
          </a:p>
          <a:p>
            <a:r>
              <a:rPr lang="en-US" sz="2800" dirty="0"/>
              <a:t>We Will Want to Be Crystal Clear of the Key Steps</a:t>
            </a:r>
          </a:p>
        </p:txBody>
      </p:sp>
      <p:sp>
        <p:nvSpPr>
          <p:cNvPr id="3" name="TextBox 2"/>
          <p:cNvSpPr txBox="1"/>
          <p:nvPr/>
        </p:nvSpPr>
        <p:spPr>
          <a:xfrm>
            <a:off x="304800" y="1297008"/>
            <a:ext cx="8534400" cy="4462760"/>
          </a:xfrm>
          <a:prstGeom prst="rect">
            <a:avLst/>
          </a:prstGeom>
          <a:noFill/>
        </p:spPr>
        <p:txBody>
          <a:bodyPr wrap="square" rtlCol="0">
            <a:spAutoFit/>
          </a:bodyPr>
          <a:lstStyle/>
          <a:p>
            <a:r>
              <a:rPr lang="en-US" sz="2400" dirty="0"/>
              <a:t> </a:t>
            </a:r>
            <a:r>
              <a:rPr lang="en-US" sz="2400" b="1" dirty="0"/>
              <a:t>A new distributor is in an </a:t>
            </a:r>
            <a:r>
              <a:rPr lang="en-US" sz="2400" b="1" dirty="0" smtClean="0"/>
              <a:t>“evaluation period“ </a:t>
            </a:r>
            <a:r>
              <a:rPr lang="en-US" sz="2400" b="1" dirty="0"/>
              <a:t>in the beginning. </a:t>
            </a:r>
          </a:p>
          <a:p>
            <a:r>
              <a:rPr lang="en-US" sz="2400" dirty="0"/>
              <a:t>We will want to be familiar with the best resources to send them … and know the best events to which to invite them.</a:t>
            </a:r>
          </a:p>
          <a:p>
            <a:r>
              <a:rPr lang="en-US" sz="2400" dirty="0"/>
              <a:t>	</a:t>
            </a:r>
            <a:r>
              <a:rPr lang="en-US" sz="2000" dirty="0"/>
              <a:t>-- </a:t>
            </a:r>
            <a:r>
              <a:rPr lang="en-US" sz="2000" dirty="0" err="1"/>
              <a:t>Shaklee.tv</a:t>
            </a:r>
            <a:endParaRPr lang="en-US" sz="2000" dirty="0"/>
          </a:p>
          <a:p>
            <a:r>
              <a:rPr lang="en-US" sz="2000" dirty="0"/>
              <a:t>	--BetterHealthin31Days.com/______ your name</a:t>
            </a:r>
          </a:p>
          <a:p>
            <a:r>
              <a:rPr lang="en-US" sz="2000" dirty="0"/>
              <a:t>	--Better Future Starts Today/______ your name</a:t>
            </a:r>
          </a:p>
          <a:p>
            <a:r>
              <a:rPr lang="en-US" sz="2000" dirty="0"/>
              <a:t>	-- 3-way calls with </a:t>
            </a:r>
            <a:r>
              <a:rPr lang="en-US" sz="2000" dirty="0" err="1"/>
              <a:t>uplines</a:t>
            </a:r>
            <a:r>
              <a:rPr lang="en-US" sz="2000" dirty="0"/>
              <a:t> to hear their stories and know they have a 			team of people to help them</a:t>
            </a:r>
          </a:p>
          <a:p>
            <a:r>
              <a:rPr lang="en-US" sz="2000" dirty="0"/>
              <a:t>	-- Attending area conferences</a:t>
            </a:r>
          </a:p>
          <a:p>
            <a:r>
              <a:rPr lang="en-US" sz="2000" dirty="0"/>
              <a:t>	-- Sharing stories </a:t>
            </a:r>
          </a:p>
          <a:p>
            <a:r>
              <a:rPr lang="en-US" sz="2000" dirty="0"/>
              <a:t>	--Connecting them to the team   		Becky</a:t>
            </a:r>
          </a:p>
          <a:p>
            <a:endParaRPr lang="en-US" sz="2400" dirty="0"/>
          </a:p>
          <a:p>
            <a:pPr marL="342900" indent="-342900">
              <a:buFont typeface="Arial"/>
              <a:buChar char="•"/>
            </a:pPr>
            <a:endParaRPr lang="en-US" sz="2400" dirty="0"/>
          </a:p>
        </p:txBody>
      </p:sp>
      <p:pic>
        <p:nvPicPr>
          <p:cNvPr id="4" name="Picture 3"/>
          <p:cNvPicPr>
            <a:picLocks noChangeAspect="1"/>
          </p:cNvPicPr>
          <p:nvPr/>
        </p:nvPicPr>
        <p:blipFill>
          <a:blip r:embed="rId3"/>
          <a:stretch>
            <a:fillRect/>
          </a:stretch>
        </p:blipFill>
        <p:spPr>
          <a:xfrm>
            <a:off x="6578712" y="3877733"/>
            <a:ext cx="2565288" cy="1265767"/>
          </a:xfrm>
          <a:prstGeom prst="rect">
            <a:avLst/>
          </a:prstGeom>
        </p:spPr>
      </p:pic>
    </p:spTree>
    <p:extLst>
      <p:ext uri="{BB962C8B-B14F-4D97-AF65-F5344CB8AC3E}">
        <p14:creationId xmlns:p14="http://schemas.microsoft.com/office/powerpoint/2010/main" val="35815492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1200150"/>
            <a:ext cx="8305800" cy="892552"/>
          </a:xfrm>
          <a:prstGeom prst="rect">
            <a:avLst/>
          </a:prstGeom>
          <a:noFill/>
          <a:ln>
            <a:solidFill>
              <a:schemeClr val="accent3">
                <a:lumMod val="50000"/>
              </a:schemeClr>
            </a:solidFill>
          </a:ln>
        </p:spPr>
        <p:txBody>
          <a:bodyPr wrap="square" rtlCol="0">
            <a:spAutoFit/>
          </a:bodyPr>
          <a:lstStyle/>
          <a:p>
            <a:r>
              <a:rPr lang="en-US" sz="2400" dirty="0"/>
              <a:t>1____2____3_____4_____5_____6_____7____8_____9_____10</a:t>
            </a:r>
            <a:r>
              <a:rPr lang="en-US" dirty="0"/>
              <a:t> </a:t>
            </a:r>
            <a:r>
              <a:rPr lang="en-US" sz="2800" dirty="0"/>
              <a:t>Interested 						                      Committed </a:t>
            </a:r>
          </a:p>
        </p:txBody>
      </p:sp>
      <p:sp>
        <p:nvSpPr>
          <p:cNvPr id="4" name="TextBox 3"/>
          <p:cNvSpPr txBox="1"/>
          <p:nvPr/>
        </p:nvSpPr>
        <p:spPr>
          <a:xfrm>
            <a:off x="381000" y="228601"/>
            <a:ext cx="8153400" cy="954107"/>
          </a:xfrm>
          <a:prstGeom prst="rect">
            <a:avLst/>
          </a:prstGeom>
          <a:noFill/>
          <a:ln>
            <a:solidFill>
              <a:schemeClr val="accent3">
                <a:lumMod val="50000"/>
              </a:schemeClr>
            </a:solidFill>
          </a:ln>
        </p:spPr>
        <p:txBody>
          <a:bodyPr wrap="square" rtlCol="0">
            <a:spAutoFit/>
          </a:bodyPr>
          <a:lstStyle/>
          <a:p>
            <a:r>
              <a:rPr lang="en-US" sz="2800" dirty="0"/>
              <a:t>The Evaluation Period –</a:t>
            </a:r>
          </a:p>
          <a:p>
            <a:r>
              <a:rPr lang="en-US" sz="2800" dirty="0"/>
              <a:t>Helping People Move From Interested to Committed</a:t>
            </a:r>
          </a:p>
        </p:txBody>
      </p:sp>
      <p:sp>
        <p:nvSpPr>
          <p:cNvPr id="5" name="TextBox 4"/>
          <p:cNvSpPr txBox="1"/>
          <p:nvPr/>
        </p:nvSpPr>
        <p:spPr>
          <a:xfrm>
            <a:off x="381000" y="2092702"/>
            <a:ext cx="6781800" cy="2954655"/>
          </a:xfrm>
          <a:prstGeom prst="rect">
            <a:avLst/>
          </a:prstGeom>
          <a:noFill/>
        </p:spPr>
        <p:txBody>
          <a:bodyPr wrap="square" rtlCol="0">
            <a:spAutoFit/>
          </a:bodyPr>
          <a:lstStyle/>
          <a:p>
            <a:r>
              <a:rPr lang="en-US" sz="2000" dirty="0"/>
              <a:t>How to determine how interested they are in developing a business…</a:t>
            </a:r>
          </a:p>
          <a:p>
            <a:endParaRPr lang="en-US" sz="800" dirty="0"/>
          </a:p>
          <a:p>
            <a:pPr marL="285750" indent="-285750">
              <a:buFont typeface="Arial"/>
              <a:buChar char="•"/>
            </a:pPr>
            <a:r>
              <a:rPr lang="en-US" sz="2000" dirty="0"/>
              <a:t>Are you calling them or are they calling you?</a:t>
            </a:r>
          </a:p>
          <a:p>
            <a:pPr marL="285750" indent="-285750">
              <a:buFont typeface="Arial"/>
              <a:buChar char="•"/>
            </a:pPr>
            <a:r>
              <a:rPr lang="en-US" sz="2000" dirty="0"/>
              <a:t>Attending training sessions and conference calls and events</a:t>
            </a:r>
          </a:p>
          <a:p>
            <a:pPr marL="285750" indent="-285750">
              <a:buFont typeface="Arial"/>
              <a:buChar char="•"/>
            </a:pPr>
            <a:r>
              <a:rPr lang="en-US" sz="2000" dirty="0"/>
              <a:t>Are they making contacts and taking action       		Lisa</a:t>
            </a:r>
          </a:p>
          <a:p>
            <a:pPr marL="342900" indent="-342900">
              <a:buFont typeface="Arial"/>
              <a:buChar char="•"/>
            </a:pPr>
            <a:r>
              <a:rPr lang="en-US" sz="2000" dirty="0"/>
              <a:t>A challenge of leadership .. When to love them where they are, leave door open or when they just need more exposure </a:t>
            </a:r>
            <a:r>
              <a:rPr lang="mr-IN" sz="2000" dirty="0"/>
              <a:t>…</a:t>
            </a:r>
            <a:r>
              <a:rPr lang="en-US" sz="2000" dirty="0"/>
              <a:t>   when to check in later</a:t>
            </a:r>
            <a:r>
              <a:rPr lang="mr-IN" sz="2000" dirty="0"/>
              <a:t>…</a:t>
            </a:r>
            <a:r>
              <a:rPr lang="en-US" sz="2000" dirty="0"/>
              <a:t>   when to give them  belief now.             </a:t>
            </a:r>
          </a:p>
          <a:p>
            <a:endParaRPr lang="en-US" dirty="0"/>
          </a:p>
        </p:txBody>
      </p:sp>
      <p:sp>
        <p:nvSpPr>
          <p:cNvPr id="6" name="TextBox 5"/>
          <p:cNvSpPr txBox="1"/>
          <p:nvPr/>
        </p:nvSpPr>
        <p:spPr>
          <a:xfrm>
            <a:off x="7162800" y="2185035"/>
            <a:ext cx="1981200" cy="2862322"/>
          </a:xfrm>
          <a:prstGeom prst="rect">
            <a:avLst/>
          </a:prstGeom>
          <a:solidFill>
            <a:schemeClr val="accent3">
              <a:lumMod val="40000"/>
              <a:lumOff val="60000"/>
            </a:schemeClr>
          </a:solidFill>
          <a:ln>
            <a:solidFill>
              <a:schemeClr val="accent3">
                <a:lumMod val="50000"/>
              </a:schemeClr>
            </a:solidFill>
          </a:ln>
        </p:spPr>
        <p:txBody>
          <a:bodyPr wrap="square" rtlCol="0">
            <a:spAutoFit/>
          </a:bodyPr>
          <a:lstStyle/>
          <a:p>
            <a:pPr algn="ctr"/>
            <a:r>
              <a:rPr lang="en-US" sz="2000" dirty="0"/>
              <a:t>When you are interested, you do what is convenient …</a:t>
            </a:r>
          </a:p>
          <a:p>
            <a:pPr algn="ctr"/>
            <a:r>
              <a:rPr lang="en-US" sz="2000" dirty="0"/>
              <a:t>When you are committed , you do whatever it takes</a:t>
            </a:r>
          </a:p>
          <a:p>
            <a:pPr algn="ctr"/>
            <a:r>
              <a:rPr lang="en-US" sz="2000" dirty="0"/>
              <a:t>Ken Blanchard</a:t>
            </a:r>
          </a:p>
        </p:txBody>
      </p:sp>
    </p:spTree>
    <p:extLst>
      <p:ext uri="{BB962C8B-B14F-4D97-AF65-F5344CB8AC3E}">
        <p14:creationId xmlns:p14="http://schemas.microsoft.com/office/powerpoint/2010/main" val="24487572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441751"/>
            <a:ext cx="5943600" cy="830997"/>
          </a:xfrm>
          <a:prstGeom prst="rect">
            <a:avLst/>
          </a:prstGeom>
          <a:noFill/>
          <a:ln>
            <a:solidFill>
              <a:schemeClr val="accent3">
                <a:lumMod val="50000"/>
              </a:schemeClr>
            </a:solidFill>
          </a:ln>
        </p:spPr>
        <p:txBody>
          <a:bodyPr wrap="square" rtlCol="0">
            <a:spAutoFit/>
          </a:bodyPr>
          <a:lstStyle/>
          <a:p>
            <a:r>
              <a:rPr lang="en-US" sz="2800" dirty="0"/>
              <a:t>Effective Enrollment and Duplication</a:t>
            </a:r>
          </a:p>
          <a:p>
            <a:r>
              <a:rPr lang="en-US" sz="2000" dirty="0"/>
              <a:t>			Sarah Robbins</a:t>
            </a:r>
          </a:p>
        </p:txBody>
      </p:sp>
      <p:sp>
        <p:nvSpPr>
          <p:cNvPr id="3" name="TextBox 2"/>
          <p:cNvSpPr txBox="1"/>
          <p:nvPr/>
        </p:nvSpPr>
        <p:spPr>
          <a:xfrm>
            <a:off x="304800" y="2547840"/>
            <a:ext cx="8594651" cy="2677656"/>
          </a:xfrm>
          <a:prstGeom prst="rect">
            <a:avLst/>
          </a:prstGeom>
          <a:noFill/>
          <a:ln>
            <a:solidFill>
              <a:schemeClr val="accent3">
                <a:lumMod val="50000"/>
              </a:schemeClr>
            </a:solidFill>
          </a:ln>
        </p:spPr>
        <p:txBody>
          <a:bodyPr wrap="square" rtlCol="0">
            <a:spAutoFit/>
          </a:bodyPr>
          <a:lstStyle/>
          <a:p>
            <a:r>
              <a:rPr lang="en-US" sz="2400" dirty="0"/>
              <a:t>Core systems include...</a:t>
            </a:r>
          </a:p>
          <a:p>
            <a:pPr marL="342900" indent="-342900">
              <a:buFont typeface="Arial"/>
              <a:buChar char="•"/>
            </a:pPr>
            <a:r>
              <a:rPr lang="en-US" sz="2000" dirty="0"/>
              <a:t>Connecting your new distributor to company and team tools and training, set a track for education/training (Matrix, 8 weeks, Shaklee U, coaching calls etc..)</a:t>
            </a:r>
          </a:p>
          <a:p>
            <a:pPr marL="342900" indent="-342900">
              <a:buFont typeface="Arial" panose="020B0604020202020204" pitchFamily="34" charset="0"/>
              <a:buChar char="•"/>
            </a:pPr>
            <a:r>
              <a:rPr lang="en-US" sz="2000" dirty="0"/>
              <a:t>Teaching them a sharing &amp; sponsoring process..…Model the process for them (Action plan that matches their goals and time commitment)</a:t>
            </a:r>
          </a:p>
          <a:p>
            <a:pPr marL="342900" indent="-342900">
              <a:buFont typeface="Arial" panose="020B0604020202020204" pitchFamily="34" charset="0"/>
              <a:buChar char="•"/>
            </a:pPr>
            <a:r>
              <a:rPr lang="en-US" sz="2000" dirty="0"/>
              <a:t> Create a list &amp; reach out methods to continue to meet new customers and distributors (Teach the invitation process, sharing good wording) Lisa</a:t>
            </a:r>
          </a:p>
          <a:p>
            <a:pPr marL="342900" indent="-342900">
              <a:buFont typeface="Arial"/>
              <a:buChar char="•"/>
            </a:pPr>
            <a:endParaRPr lang="en-US" sz="2400" dirty="0"/>
          </a:p>
        </p:txBody>
      </p:sp>
      <p:sp>
        <p:nvSpPr>
          <p:cNvPr id="4" name="TextBox 3"/>
          <p:cNvSpPr txBox="1"/>
          <p:nvPr/>
        </p:nvSpPr>
        <p:spPr>
          <a:xfrm>
            <a:off x="106326" y="1327781"/>
            <a:ext cx="8420986" cy="1692771"/>
          </a:xfrm>
          <a:prstGeom prst="rect">
            <a:avLst/>
          </a:prstGeom>
          <a:noFill/>
        </p:spPr>
        <p:txBody>
          <a:bodyPr wrap="square" rtlCol="0">
            <a:spAutoFit/>
          </a:bodyPr>
          <a:lstStyle/>
          <a:p>
            <a:r>
              <a:rPr lang="en-US" sz="2000" dirty="0"/>
              <a:t>In developing your organization …</a:t>
            </a:r>
            <a:r>
              <a:rPr lang="en-US" sz="3200" dirty="0"/>
              <a:t>Systems are critical! </a:t>
            </a:r>
          </a:p>
          <a:p>
            <a:r>
              <a:rPr lang="en-US" sz="2000" b="1" dirty="0"/>
              <a:t>Gather the information, answers to questions to set them on the right path:</a:t>
            </a:r>
          </a:p>
          <a:p>
            <a:r>
              <a:rPr lang="en-US" sz="2000" b="1" dirty="0"/>
              <a:t>	Why, Goals, Commitment, Time Designated, Level of Commitment</a:t>
            </a:r>
          </a:p>
          <a:p>
            <a:r>
              <a:rPr lang="en-US" sz="3200" dirty="0"/>
              <a:t>     </a:t>
            </a:r>
            <a:r>
              <a:rPr lang="en-US" sz="2000" dirty="0"/>
              <a:t> </a:t>
            </a:r>
          </a:p>
        </p:txBody>
      </p:sp>
      <p:pic>
        <p:nvPicPr>
          <p:cNvPr id="5" name="Picture 4"/>
          <p:cNvPicPr>
            <a:picLocks noChangeAspect="1"/>
          </p:cNvPicPr>
          <p:nvPr/>
        </p:nvPicPr>
        <p:blipFill>
          <a:blip r:embed="rId3"/>
          <a:stretch>
            <a:fillRect/>
          </a:stretch>
        </p:blipFill>
        <p:spPr>
          <a:xfrm>
            <a:off x="7851913" y="0"/>
            <a:ext cx="1292087" cy="1847850"/>
          </a:xfrm>
          <a:prstGeom prst="rect">
            <a:avLst/>
          </a:prstGeom>
          <a:ln>
            <a:solidFill>
              <a:schemeClr val="accent3">
                <a:lumMod val="50000"/>
              </a:schemeClr>
            </a:solidFill>
          </a:ln>
        </p:spPr>
      </p:pic>
    </p:spTree>
    <p:extLst>
      <p:ext uri="{BB962C8B-B14F-4D97-AF65-F5344CB8AC3E}">
        <p14:creationId xmlns:p14="http://schemas.microsoft.com/office/powerpoint/2010/main" val="36907289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38222" y="3540642"/>
            <a:ext cx="1506377" cy="1602858"/>
          </a:xfrm>
          <a:prstGeom prst="rect">
            <a:avLst/>
          </a:prstGeom>
        </p:spPr>
      </p:pic>
      <p:sp>
        <p:nvSpPr>
          <p:cNvPr id="2" name="Title 1"/>
          <p:cNvSpPr>
            <a:spLocks noGrp="1"/>
          </p:cNvSpPr>
          <p:nvPr>
            <p:ph type="title"/>
          </p:nvPr>
        </p:nvSpPr>
        <p:spPr/>
        <p:txBody>
          <a:bodyPr>
            <a:normAutofit/>
          </a:bodyPr>
          <a:lstStyle/>
          <a:p>
            <a:r>
              <a:rPr lang="en-US" sz="3200" dirty="0"/>
              <a:t>Role of Leader Coaching a New Distributor</a:t>
            </a:r>
          </a:p>
        </p:txBody>
      </p:sp>
      <p:sp>
        <p:nvSpPr>
          <p:cNvPr id="3" name="Content Placeholder 2"/>
          <p:cNvSpPr>
            <a:spLocks noGrp="1"/>
          </p:cNvSpPr>
          <p:nvPr>
            <p:ph idx="1"/>
          </p:nvPr>
        </p:nvSpPr>
        <p:spPr>
          <a:xfrm>
            <a:off x="457200" y="978195"/>
            <a:ext cx="8229600" cy="3616428"/>
          </a:xfrm>
        </p:spPr>
        <p:txBody>
          <a:bodyPr>
            <a:normAutofit fontScale="92500" lnSpcReduction="20000"/>
          </a:bodyPr>
          <a:lstStyle/>
          <a:p>
            <a:r>
              <a:rPr lang="en-US" sz="2000" dirty="0"/>
              <a:t>Listen for fears, encourage &amp; support</a:t>
            </a:r>
          </a:p>
          <a:p>
            <a:r>
              <a:rPr lang="en-US" sz="2000" dirty="0"/>
              <a:t>Give clear direction and share confidence</a:t>
            </a:r>
          </a:p>
          <a:p>
            <a:r>
              <a:rPr lang="en-US" sz="2000" dirty="0"/>
              <a:t>Create track to run on and assure them you know the process</a:t>
            </a:r>
          </a:p>
          <a:p>
            <a:r>
              <a:rPr lang="en-US" sz="2000" dirty="0"/>
              <a:t>Develop a plan with them, How many hours/ week, activity</a:t>
            </a:r>
          </a:p>
          <a:p>
            <a:r>
              <a:rPr lang="en-US" sz="2000" dirty="0"/>
              <a:t>Help them have realistic expectations </a:t>
            </a:r>
          </a:p>
          <a:p>
            <a:r>
              <a:rPr lang="en-US" sz="2000" dirty="0"/>
              <a:t>Match goals with activity and action plan</a:t>
            </a:r>
          </a:p>
          <a:p>
            <a:r>
              <a:rPr lang="en-US" sz="2000" dirty="0"/>
              <a:t>But play Shaklee tennis or you will burn out-THIS IS A 2 PERSON GAME-everyone hits the ball</a:t>
            </a:r>
          </a:p>
          <a:p>
            <a:r>
              <a:rPr lang="en-US" sz="2000" dirty="0"/>
              <a:t>“ I believe in everyone and wait for no one.” Tony Underwood—So we set our 		pace with them, but we always move forward</a:t>
            </a:r>
          </a:p>
          <a:p>
            <a:pPr marL="0" indent="0">
              <a:buNone/>
            </a:pPr>
            <a:endParaRPr lang="en-US" sz="2000" dirty="0"/>
          </a:p>
          <a:p>
            <a:pPr marL="0" indent="0">
              <a:buNone/>
            </a:pPr>
            <a:r>
              <a:rPr lang="en-US" sz="2000" dirty="0"/>
              <a:t>								Lisa</a:t>
            </a:r>
          </a:p>
          <a:p>
            <a:endParaRPr lang="en-US" sz="2000" dirty="0"/>
          </a:p>
        </p:txBody>
      </p:sp>
      <p:pic>
        <p:nvPicPr>
          <p:cNvPr id="4" name="Picture 3"/>
          <p:cNvPicPr>
            <a:picLocks noChangeAspect="1"/>
          </p:cNvPicPr>
          <p:nvPr/>
        </p:nvPicPr>
        <p:blipFill>
          <a:blip r:embed="rId3"/>
          <a:stretch>
            <a:fillRect/>
          </a:stretch>
        </p:blipFill>
        <p:spPr>
          <a:xfrm>
            <a:off x="7337647" y="894135"/>
            <a:ext cx="1997739" cy="1851750"/>
          </a:xfrm>
          <a:prstGeom prst="rect">
            <a:avLst/>
          </a:prstGeom>
        </p:spPr>
      </p:pic>
    </p:spTree>
    <p:extLst>
      <p:ext uri="{BB962C8B-B14F-4D97-AF65-F5344CB8AC3E}">
        <p14:creationId xmlns:p14="http://schemas.microsoft.com/office/powerpoint/2010/main" val="2563925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3466" y="205979"/>
            <a:ext cx="5503333" cy="857250"/>
          </a:xfrm>
        </p:spPr>
        <p:txBody>
          <a:bodyPr>
            <a:normAutofit/>
          </a:bodyPr>
          <a:lstStyle/>
          <a:p>
            <a:r>
              <a:rPr lang="en-US" sz="3200" dirty="0"/>
              <a:t>Growing Green Promo</a:t>
            </a:r>
          </a:p>
        </p:txBody>
      </p:sp>
      <p:pic>
        <p:nvPicPr>
          <p:cNvPr id="5" name="Picture 4"/>
          <p:cNvPicPr>
            <a:picLocks noChangeAspect="1"/>
          </p:cNvPicPr>
          <p:nvPr/>
        </p:nvPicPr>
        <p:blipFill>
          <a:blip r:embed="rId2"/>
          <a:stretch>
            <a:fillRect/>
          </a:stretch>
        </p:blipFill>
        <p:spPr>
          <a:xfrm>
            <a:off x="1" y="0"/>
            <a:ext cx="3183466" cy="5143500"/>
          </a:xfrm>
          <a:prstGeom prst="rect">
            <a:avLst/>
          </a:prstGeom>
        </p:spPr>
      </p:pic>
      <p:sp>
        <p:nvSpPr>
          <p:cNvPr id="6" name="Content Placeholder 5"/>
          <p:cNvSpPr>
            <a:spLocks noGrp="1"/>
          </p:cNvSpPr>
          <p:nvPr>
            <p:ph idx="1"/>
          </p:nvPr>
        </p:nvSpPr>
        <p:spPr>
          <a:xfrm>
            <a:off x="3335867" y="1162553"/>
            <a:ext cx="5486400" cy="3394472"/>
          </a:xfrm>
        </p:spPr>
        <p:txBody>
          <a:bodyPr>
            <a:normAutofit lnSpcReduction="10000"/>
          </a:bodyPr>
          <a:lstStyle/>
          <a:p>
            <a:r>
              <a:rPr lang="en-US" sz="2000" dirty="0"/>
              <a:t>Shipping (up to $20) </a:t>
            </a:r>
          </a:p>
          <a:p>
            <a:r>
              <a:rPr lang="en-US" sz="2000" dirty="0"/>
              <a:t>Eligible on orders placed through </a:t>
            </a:r>
            <a:r>
              <a:rPr lang="en-US" sz="2000" dirty="0" err="1"/>
              <a:t>MyShaklee.com</a:t>
            </a:r>
            <a:r>
              <a:rPr lang="en-US" sz="2000" dirty="0"/>
              <a:t> and mobile. </a:t>
            </a:r>
          </a:p>
          <a:p>
            <a:r>
              <a:rPr lang="en-US" sz="2000" dirty="0"/>
              <a:t>Includes join orders on PWS. </a:t>
            </a:r>
          </a:p>
          <a:p>
            <a:r>
              <a:rPr lang="en-US" sz="2000" dirty="0"/>
              <a:t>Offer includes online </a:t>
            </a:r>
            <a:r>
              <a:rPr lang="en-US" sz="2000" dirty="0" err="1"/>
              <a:t>AutoShip</a:t>
            </a:r>
            <a:r>
              <a:rPr lang="en-US" sz="2000" dirty="0"/>
              <a:t> orders, including a new join order that begins as an </a:t>
            </a:r>
            <a:r>
              <a:rPr lang="en-US" sz="2000" dirty="0" err="1"/>
              <a:t>Autoship</a:t>
            </a:r>
            <a:r>
              <a:rPr lang="en-US" sz="2000" dirty="0"/>
              <a:t>.</a:t>
            </a:r>
          </a:p>
          <a:p>
            <a:r>
              <a:rPr lang="en-US" sz="2000" dirty="0"/>
              <a:t>This offer does not apply to orders placed through the Call Center or SBOSS7</a:t>
            </a:r>
          </a:p>
          <a:p>
            <a:r>
              <a:rPr lang="en-US" sz="2000" dirty="0"/>
              <a:t>All members, distributors and associates are eligible for this discount</a:t>
            </a:r>
          </a:p>
        </p:txBody>
      </p:sp>
      <p:sp>
        <p:nvSpPr>
          <p:cNvPr id="3" name="TextBox 2"/>
          <p:cNvSpPr txBox="1"/>
          <p:nvPr/>
        </p:nvSpPr>
        <p:spPr>
          <a:xfrm>
            <a:off x="7260956" y="4502258"/>
            <a:ext cx="1309607" cy="369332"/>
          </a:xfrm>
          <a:prstGeom prst="rect">
            <a:avLst/>
          </a:prstGeom>
          <a:noFill/>
        </p:spPr>
        <p:txBody>
          <a:bodyPr wrap="square" rtlCol="0">
            <a:spAutoFit/>
          </a:bodyPr>
          <a:lstStyle/>
          <a:p>
            <a:r>
              <a:rPr lang="en-US" dirty="0"/>
              <a:t>Becky</a:t>
            </a:r>
          </a:p>
        </p:txBody>
      </p:sp>
    </p:spTree>
    <p:extLst>
      <p:ext uri="{BB962C8B-B14F-4D97-AF65-F5344CB8AC3E}">
        <p14:creationId xmlns:p14="http://schemas.microsoft.com/office/powerpoint/2010/main" val="19665775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11867" y="840614"/>
            <a:ext cx="5825066" cy="954107"/>
          </a:xfrm>
          <a:prstGeom prst="rect">
            <a:avLst/>
          </a:prstGeom>
          <a:noFill/>
          <a:ln>
            <a:solidFill>
              <a:schemeClr val="accent3">
                <a:lumMod val="50000"/>
              </a:schemeClr>
            </a:solidFill>
          </a:ln>
        </p:spPr>
        <p:txBody>
          <a:bodyPr wrap="square" rtlCol="0">
            <a:spAutoFit/>
          </a:bodyPr>
          <a:lstStyle/>
          <a:p>
            <a:r>
              <a:rPr lang="en-US" sz="2800" dirty="0"/>
              <a:t>Step 1 – Identifying Their Purpose for 	  		Developing a Shaklee Business</a:t>
            </a:r>
          </a:p>
        </p:txBody>
      </p:sp>
      <p:sp>
        <p:nvSpPr>
          <p:cNvPr id="3" name="TextBox 2"/>
          <p:cNvSpPr txBox="1"/>
          <p:nvPr/>
        </p:nvSpPr>
        <p:spPr>
          <a:xfrm>
            <a:off x="838200" y="1943100"/>
            <a:ext cx="4953000" cy="830997"/>
          </a:xfrm>
          <a:prstGeom prst="rect">
            <a:avLst/>
          </a:prstGeom>
          <a:noFill/>
          <a:ln>
            <a:solidFill>
              <a:schemeClr val="accent3">
                <a:lumMod val="50000"/>
              </a:schemeClr>
            </a:solidFill>
          </a:ln>
        </p:spPr>
        <p:txBody>
          <a:bodyPr wrap="square" rtlCol="0">
            <a:spAutoFit/>
          </a:bodyPr>
          <a:lstStyle/>
          <a:p>
            <a:pPr marL="342900" indent="-342900">
              <a:buFont typeface="Arial"/>
              <a:buChar char="•"/>
            </a:pPr>
            <a:r>
              <a:rPr lang="en-US" sz="2400" dirty="0"/>
              <a:t>What would it do for them … </a:t>
            </a:r>
          </a:p>
          <a:p>
            <a:pPr marL="342900" indent="-342900">
              <a:buFont typeface="Arial"/>
              <a:buChar char="•"/>
            </a:pPr>
            <a:r>
              <a:rPr lang="en-US" sz="2400" dirty="0"/>
              <a:t>What would it mean for others</a:t>
            </a:r>
          </a:p>
        </p:txBody>
      </p:sp>
      <p:sp>
        <p:nvSpPr>
          <p:cNvPr id="4" name="TextBox 3"/>
          <p:cNvSpPr txBox="1"/>
          <p:nvPr/>
        </p:nvSpPr>
        <p:spPr>
          <a:xfrm>
            <a:off x="685800" y="2803856"/>
            <a:ext cx="7848600" cy="1631216"/>
          </a:xfrm>
          <a:prstGeom prst="rect">
            <a:avLst/>
          </a:prstGeom>
          <a:noFill/>
        </p:spPr>
        <p:txBody>
          <a:bodyPr wrap="square" rtlCol="0">
            <a:spAutoFit/>
          </a:bodyPr>
          <a:lstStyle/>
          <a:p>
            <a:pPr algn="ctr"/>
            <a:r>
              <a:rPr lang="en-US" sz="2000" dirty="0"/>
              <a:t>By asking these questions, we help our business partners</a:t>
            </a:r>
          </a:p>
          <a:p>
            <a:pPr algn="ctr"/>
            <a:r>
              <a:rPr lang="en-US" sz="2000" dirty="0"/>
              <a:t> get in touch with a higher purpose that will inspire them…</a:t>
            </a:r>
          </a:p>
          <a:p>
            <a:pPr algn="ctr"/>
            <a:r>
              <a:rPr lang="en-US" sz="2000" dirty="0"/>
              <a:t>and others.               Francine</a:t>
            </a:r>
          </a:p>
          <a:p>
            <a:pPr algn="ctr"/>
            <a:r>
              <a:rPr lang="en-US" sz="2000" dirty="0"/>
              <a:t>When they share their reasons with their new customers</a:t>
            </a:r>
          </a:p>
          <a:p>
            <a:pPr algn="ctr"/>
            <a:r>
              <a:rPr lang="en-US" sz="2000" dirty="0"/>
              <a:t>and potential distributors, their invitations will be more compelling   </a:t>
            </a:r>
          </a:p>
        </p:txBody>
      </p:sp>
      <p:sp>
        <p:nvSpPr>
          <p:cNvPr id="5" name="TextBox 4"/>
          <p:cNvSpPr txBox="1"/>
          <p:nvPr/>
        </p:nvSpPr>
        <p:spPr>
          <a:xfrm>
            <a:off x="381000" y="285750"/>
            <a:ext cx="3886200" cy="523220"/>
          </a:xfrm>
          <a:prstGeom prst="rect">
            <a:avLst/>
          </a:prstGeom>
          <a:noFill/>
          <a:ln>
            <a:solidFill>
              <a:schemeClr val="accent3">
                <a:lumMod val="50000"/>
              </a:schemeClr>
            </a:solidFill>
          </a:ln>
        </p:spPr>
        <p:txBody>
          <a:bodyPr wrap="square" rtlCol="0">
            <a:spAutoFit/>
          </a:bodyPr>
          <a:lstStyle/>
          <a:p>
            <a:r>
              <a:rPr lang="en-US" sz="2800" dirty="0"/>
              <a:t> </a:t>
            </a:r>
            <a:r>
              <a:rPr lang="en-US" sz="2400" dirty="0"/>
              <a:t>Key Steps to Director</a:t>
            </a:r>
          </a:p>
        </p:txBody>
      </p:sp>
      <p:sp>
        <p:nvSpPr>
          <p:cNvPr id="6" name="TextBox 5"/>
          <p:cNvSpPr txBox="1"/>
          <p:nvPr/>
        </p:nvSpPr>
        <p:spPr>
          <a:xfrm>
            <a:off x="880533" y="4435072"/>
            <a:ext cx="7653867" cy="461665"/>
          </a:xfrm>
          <a:prstGeom prst="rect">
            <a:avLst/>
          </a:prstGeom>
          <a:noFill/>
          <a:ln>
            <a:solidFill>
              <a:schemeClr val="accent3">
                <a:lumMod val="50000"/>
              </a:schemeClr>
            </a:solidFill>
          </a:ln>
        </p:spPr>
        <p:txBody>
          <a:bodyPr wrap="square" rtlCol="0">
            <a:spAutoFit/>
          </a:bodyPr>
          <a:lstStyle/>
          <a:p>
            <a:r>
              <a:rPr lang="en-US" sz="2400" dirty="0"/>
              <a:t>Eric </a:t>
            </a:r>
            <a:r>
              <a:rPr lang="en-US" sz="2400" dirty="0" err="1"/>
              <a:t>Worre</a:t>
            </a:r>
            <a:r>
              <a:rPr lang="en-US" sz="2400" dirty="0"/>
              <a:t> </a:t>
            </a:r>
            <a:r>
              <a:rPr lang="mr-IN" sz="2400" dirty="0"/>
              <a:t>–</a:t>
            </a:r>
            <a:r>
              <a:rPr lang="en-US" sz="2400" dirty="0"/>
              <a:t>” I will help you build your business “</a:t>
            </a:r>
          </a:p>
        </p:txBody>
      </p:sp>
      <p:sp>
        <p:nvSpPr>
          <p:cNvPr id="7" name="TextBox 6"/>
          <p:cNvSpPr txBox="1"/>
          <p:nvPr/>
        </p:nvSpPr>
        <p:spPr>
          <a:xfrm>
            <a:off x="6156251" y="1943101"/>
            <a:ext cx="3163715" cy="646331"/>
          </a:xfrm>
          <a:prstGeom prst="rect">
            <a:avLst/>
          </a:prstGeom>
          <a:noFill/>
        </p:spPr>
        <p:txBody>
          <a:bodyPr wrap="square" rtlCol="0">
            <a:spAutoFit/>
          </a:bodyPr>
          <a:lstStyle/>
          <a:p>
            <a:r>
              <a:rPr lang="en-US" sz="3600" b="1" i="1" dirty="0"/>
              <a:t>Find the WHY</a:t>
            </a:r>
          </a:p>
        </p:txBody>
      </p:sp>
    </p:spTree>
    <p:extLst>
      <p:ext uri="{BB962C8B-B14F-4D97-AF65-F5344CB8AC3E}">
        <p14:creationId xmlns:p14="http://schemas.microsoft.com/office/powerpoint/2010/main" val="35645265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201699"/>
            <a:ext cx="3005667" cy="523220"/>
          </a:xfrm>
          <a:prstGeom prst="rect">
            <a:avLst/>
          </a:prstGeom>
          <a:noFill/>
          <a:ln>
            <a:solidFill>
              <a:schemeClr val="accent3">
                <a:lumMod val="50000"/>
              </a:schemeClr>
            </a:solidFill>
          </a:ln>
        </p:spPr>
        <p:txBody>
          <a:bodyPr wrap="square" rtlCol="0">
            <a:spAutoFit/>
          </a:bodyPr>
          <a:lstStyle/>
          <a:p>
            <a:r>
              <a:rPr lang="en-US" sz="2800" dirty="0"/>
              <a:t> </a:t>
            </a:r>
            <a:r>
              <a:rPr lang="en-US" sz="2400" dirty="0"/>
              <a:t>Key Steps to Director</a:t>
            </a:r>
          </a:p>
        </p:txBody>
      </p:sp>
      <p:sp>
        <p:nvSpPr>
          <p:cNvPr id="3" name="TextBox 2"/>
          <p:cNvSpPr txBox="1"/>
          <p:nvPr/>
        </p:nvSpPr>
        <p:spPr>
          <a:xfrm>
            <a:off x="304800" y="1657350"/>
            <a:ext cx="8534400" cy="830997"/>
          </a:xfrm>
          <a:prstGeom prst="rect">
            <a:avLst/>
          </a:prstGeom>
          <a:noFill/>
        </p:spPr>
        <p:txBody>
          <a:bodyPr wrap="square" rtlCol="0">
            <a:spAutoFit/>
          </a:bodyPr>
          <a:lstStyle/>
          <a:p>
            <a:r>
              <a:rPr lang="en-US" sz="2400" dirty="0"/>
              <a:t>In your first coaching session, you will be reviewing each name. </a:t>
            </a:r>
          </a:p>
          <a:p>
            <a:pPr marL="342900" indent="-342900">
              <a:buFont typeface="Arial"/>
              <a:buChar char="•"/>
            </a:pPr>
            <a:endParaRPr lang="en-US" sz="2400" dirty="0"/>
          </a:p>
        </p:txBody>
      </p:sp>
      <p:sp>
        <p:nvSpPr>
          <p:cNvPr id="4" name="TextBox 3"/>
          <p:cNvSpPr txBox="1"/>
          <p:nvPr/>
        </p:nvSpPr>
        <p:spPr>
          <a:xfrm>
            <a:off x="2328334" y="734993"/>
            <a:ext cx="5950167" cy="954107"/>
          </a:xfrm>
          <a:prstGeom prst="rect">
            <a:avLst/>
          </a:prstGeom>
          <a:noFill/>
          <a:ln>
            <a:solidFill>
              <a:schemeClr val="accent3">
                <a:lumMod val="50000"/>
              </a:schemeClr>
            </a:solidFill>
          </a:ln>
        </p:spPr>
        <p:txBody>
          <a:bodyPr wrap="none" rtlCol="0">
            <a:spAutoFit/>
          </a:bodyPr>
          <a:lstStyle/>
          <a:p>
            <a:r>
              <a:rPr lang="en-US" sz="2800" dirty="0"/>
              <a:t>Step 2– Creating Their Dream Team List</a:t>
            </a:r>
          </a:p>
          <a:p>
            <a:r>
              <a:rPr lang="en-US" sz="2800" dirty="0"/>
              <a:t>		&amp; Life-Long Customer List</a:t>
            </a:r>
          </a:p>
        </p:txBody>
      </p:sp>
      <p:sp>
        <p:nvSpPr>
          <p:cNvPr id="6" name="TextBox 5"/>
          <p:cNvSpPr txBox="1"/>
          <p:nvPr/>
        </p:nvSpPr>
        <p:spPr>
          <a:xfrm>
            <a:off x="533400" y="2171700"/>
            <a:ext cx="8077200" cy="523220"/>
          </a:xfrm>
          <a:prstGeom prst="rect">
            <a:avLst/>
          </a:prstGeom>
          <a:noFill/>
          <a:ln>
            <a:solidFill>
              <a:schemeClr val="accent3">
                <a:lumMod val="50000"/>
              </a:schemeClr>
            </a:solidFill>
          </a:ln>
        </p:spPr>
        <p:txBody>
          <a:bodyPr wrap="square" rtlCol="0">
            <a:spAutoFit/>
          </a:bodyPr>
          <a:lstStyle/>
          <a:p>
            <a:r>
              <a:rPr lang="en-US" sz="2800" dirty="0"/>
              <a:t>Step 3 – Creating Their Plan – Now the Fun Begins !</a:t>
            </a:r>
          </a:p>
        </p:txBody>
      </p:sp>
      <p:sp>
        <p:nvSpPr>
          <p:cNvPr id="7" name="Rectangle 6"/>
          <p:cNvSpPr/>
          <p:nvPr/>
        </p:nvSpPr>
        <p:spPr>
          <a:xfrm>
            <a:off x="457200" y="2827530"/>
            <a:ext cx="5300133" cy="2246769"/>
          </a:xfrm>
          <a:prstGeom prst="rect">
            <a:avLst/>
          </a:prstGeom>
        </p:spPr>
        <p:txBody>
          <a:bodyPr wrap="square">
            <a:spAutoFit/>
          </a:bodyPr>
          <a:lstStyle/>
          <a:p>
            <a:pPr lvl="0"/>
            <a:r>
              <a:rPr lang="en-US" sz="2000" dirty="0">
                <a:solidFill>
                  <a:prstClr val="black"/>
                </a:solidFill>
              </a:rPr>
              <a:t>a Specific 1000 PV Plan to get them to Star Associate … (and then a 2000 PV Plan to Director, and then a plan for Coordinator, </a:t>
            </a:r>
            <a:r>
              <a:rPr lang="en-US" sz="2000" dirty="0" err="1">
                <a:solidFill>
                  <a:prstClr val="black"/>
                </a:solidFill>
              </a:rPr>
              <a:t>etc</a:t>
            </a:r>
            <a:r>
              <a:rPr lang="en-US" sz="2000" dirty="0">
                <a:solidFill>
                  <a:prstClr val="black"/>
                </a:solidFill>
              </a:rPr>
              <a:t> ) </a:t>
            </a:r>
          </a:p>
          <a:p>
            <a:pPr lvl="0"/>
            <a:r>
              <a:rPr lang="en-US" sz="2000" dirty="0">
                <a:solidFill>
                  <a:prstClr val="black"/>
                </a:solidFill>
              </a:rPr>
              <a:t> </a:t>
            </a:r>
          </a:p>
          <a:p>
            <a:pPr lvl="0"/>
            <a:r>
              <a:rPr lang="en-US" sz="2000" dirty="0">
                <a:solidFill>
                  <a:prstClr val="black"/>
                </a:solidFill>
              </a:rPr>
              <a:t> Planning sessions  covered in detail in Session 4</a:t>
            </a:r>
          </a:p>
          <a:p>
            <a:pPr lvl="0"/>
            <a:r>
              <a:rPr lang="en-US" sz="2000" dirty="0">
                <a:solidFill>
                  <a:prstClr val="black"/>
                </a:solidFill>
              </a:rPr>
              <a:t>Your Business Grows as You Grow  </a:t>
            </a:r>
          </a:p>
          <a:p>
            <a:pPr lvl="0"/>
            <a:r>
              <a:rPr lang="en-US" sz="2000" dirty="0">
                <a:solidFill>
                  <a:prstClr val="black"/>
                </a:solidFill>
              </a:rPr>
              <a:t>At BetterFutureStartsToday.com             Angie  </a:t>
            </a:r>
          </a:p>
        </p:txBody>
      </p:sp>
      <p:pic>
        <p:nvPicPr>
          <p:cNvPr id="5" name="Picture 4"/>
          <p:cNvPicPr>
            <a:picLocks noChangeAspect="1"/>
          </p:cNvPicPr>
          <p:nvPr/>
        </p:nvPicPr>
        <p:blipFill>
          <a:blip r:embed="rId3"/>
          <a:stretch>
            <a:fillRect/>
          </a:stretch>
        </p:blipFill>
        <p:spPr>
          <a:xfrm>
            <a:off x="6062692" y="3285068"/>
            <a:ext cx="2945842" cy="1658408"/>
          </a:xfrm>
          <a:prstGeom prst="rect">
            <a:avLst/>
          </a:prstGeom>
        </p:spPr>
      </p:pic>
    </p:spTree>
    <p:extLst>
      <p:ext uri="{BB962C8B-B14F-4D97-AF65-F5344CB8AC3E}">
        <p14:creationId xmlns:p14="http://schemas.microsoft.com/office/powerpoint/2010/main" val="36122166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400051"/>
            <a:ext cx="7772400" cy="1754327"/>
          </a:xfrm>
          <a:prstGeom prst="rect">
            <a:avLst/>
          </a:prstGeom>
          <a:noFill/>
          <a:ln>
            <a:solidFill>
              <a:schemeClr val="accent3">
                <a:lumMod val="50000"/>
              </a:schemeClr>
            </a:solidFill>
          </a:ln>
        </p:spPr>
        <p:txBody>
          <a:bodyPr wrap="square" rtlCol="0">
            <a:spAutoFit/>
          </a:bodyPr>
          <a:lstStyle/>
          <a:p>
            <a:r>
              <a:rPr lang="en-US" sz="2800" dirty="0"/>
              <a:t>Step 4   Launch –</a:t>
            </a:r>
          </a:p>
          <a:p>
            <a:pPr algn="ctr"/>
            <a:r>
              <a:rPr lang="en-US" sz="2000" dirty="0"/>
              <a:t>You will want to know which activities are most effective for their circle of friends… and begin scheduling immediately </a:t>
            </a:r>
          </a:p>
          <a:p>
            <a:pPr algn="ctr"/>
            <a:r>
              <a:rPr lang="en-US" sz="2000" dirty="0"/>
              <a:t>(3-way calls, in-home events and Grand Openings, </a:t>
            </a:r>
            <a:r>
              <a:rPr lang="en-US" sz="2000" dirty="0" err="1"/>
              <a:t>FaceBook</a:t>
            </a:r>
            <a:r>
              <a:rPr lang="en-US" sz="2000" dirty="0"/>
              <a:t> events, individual appointments, conference calls , area meetings, </a:t>
            </a:r>
            <a:r>
              <a:rPr lang="en-US" sz="2000" dirty="0" err="1"/>
              <a:t>etc</a:t>
            </a:r>
            <a:r>
              <a:rPr lang="en-US" sz="2000" dirty="0"/>
              <a:t> ) </a:t>
            </a:r>
          </a:p>
        </p:txBody>
      </p:sp>
      <p:sp>
        <p:nvSpPr>
          <p:cNvPr id="4" name="TextBox 3"/>
          <p:cNvSpPr txBox="1"/>
          <p:nvPr/>
        </p:nvSpPr>
        <p:spPr>
          <a:xfrm>
            <a:off x="474132" y="2694952"/>
            <a:ext cx="3945467" cy="2000548"/>
          </a:xfrm>
          <a:prstGeom prst="rect">
            <a:avLst/>
          </a:prstGeom>
          <a:noFill/>
          <a:ln>
            <a:solidFill>
              <a:schemeClr val="accent3">
                <a:lumMod val="50000"/>
              </a:schemeClr>
            </a:solidFill>
          </a:ln>
        </p:spPr>
        <p:txBody>
          <a:bodyPr wrap="square" rtlCol="0">
            <a:spAutoFit/>
          </a:bodyPr>
          <a:lstStyle/>
          <a:p>
            <a:r>
              <a:rPr lang="en-US" sz="2800" dirty="0"/>
              <a:t>Step 5 – Closing with Use.. Share.. Build		</a:t>
            </a:r>
          </a:p>
          <a:p>
            <a:r>
              <a:rPr lang="en-US" sz="2800" dirty="0"/>
              <a:t> </a:t>
            </a:r>
            <a:r>
              <a:rPr lang="en-US" sz="2000" dirty="0"/>
              <a:t>and begin the process of  building their customer base and identifying their leaders                           </a:t>
            </a:r>
          </a:p>
        </p:txBody>
      </p:sp>
      <p:pic>
        <p:nvPicPr>
          <p:cNvPr id="5" name="Picture 4"/>
          <p:cNvPicPr>
            <a:picLocks noChangeAspect="1"/>
          </p:cNvPicPr>
          <p:nvPr/>
        </p:nvPicPr>
        <p:blipFill>
          <a:blip r:embed="rId3"/>
          <a:stretch>
            <a:fillRect/>
          </a:stretch>
        </p:blipFill>
        <p:spPr>
          <a:xfrm>
            <a:off x="4555067" y="2946399"/>
            <a:ext cx="4360333" cy="1871043"/>
          </a:xfrm>
          <a:prstGeom prst="rect">
            <a:avLst/>
          </a:prstGeom>
          <a:ln>
            <a:solidFill>
              <a:schemeClr val="accent3">
                <a:lumMod val="75000"/>
              </a:schemeClr>
            </a:solidFill>
          </a:ln>
        </p:spPr>
      </p:pic>
      <p:sp>
        <p:nvSpPr>
          <p:cNvPr id="3" name="TextBox 2"/>
          <p:cNvSpPr txBox="1"/>
          <p:nvPr/>
        </p:nvSpPr>
        <p:spPr>
          <a:xfrm>
            <a:off x="5507665" y="2349795"/>
            <a:ext cx="954574" cy="369332"/>
          </a:xfrm>
          <a:prstGeom prst="rect">
            <a:avLst/>
          </a:prstGeom>
          <a:noFill/>
        </p:spPr>
        <p:txBody>
          <a:bodyPr wrap="square" rtlCol="0">
            <a:spAutoFit/>
          </a:bodyPr>
          <a:lstStyle/>
          <a:p>
            <a:r>
              <a:rPr lang="en-US" dirty="0"/>
              <a:t>Becky</a:t>
            </a:r>
          </a:p>
        </p:txBody>
      </p:sp>
    </p:spTree>
    <p:extLst>
      <p:ext uri="{BB962C8B-B14F-4D97-AF65-F5344CB8AC3E}">
        <p14:creationId xmlns:p14="http://schemas.microsoft.com/office/powerpoint/2010/main" val="23792035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799" y="188385"/>
            <a:ext cx="5334000" cy="954107"/>
          </a:xfrm>
          <a:prstGeom prst="rect">
            <a:avLst/>
          </a:prstGeom>
          <a:noFill/>
          <a:ln>
            <a:solidFill>
              <a:schemeClr val="accent3">
                <a:lumMod val="50000"/>
              </a:schemeClr>
            </a:solidFill>
          </a:ln>
        </p:spPr>
        <p:txBody>
          <a:bodyPr wrap="square" rtlCol="0">
            <a:spAutoFit/>
          </a:bodyPr>
          <a:lstStyle/>
          <a:p>
            <a:pPr algn="ctr"/>
            <a:r>
              <a:rPr lang="en-US" sz="2800" dirty="0"/>
              <a:t>Setting the Time Line Standards for Each of Our Organizations </a:t>
            </a:r>
          </a:p>
        </p:txBody>
      </p:sp>
      <p:sp>
        <p:nvSpPr>
          <p:cNvPr id="4" name="TextBox 3"/>
          <p:cNvSpPr txBox="1"/>
          <p:nvPr/>
        </p:nvSpPr>
        <p:spPr>
          <a:xfrm>
            <a:off x="304799" y="1168435"/>
            <a:ext cx="8652935" cy="3785652"/>
          </a:xfrm>
          <a:prstGeom prst="rect">
            <a:avLst/>
          </a:prstGeom>
          <a:noFill/>
        </p:spPr>
        <p:txBody>
          <a:bodyPr wrap="square" rtlCol="0">
            <a:spAutoFit/>
          </a:bodyPr>
          <a:lstStyle/>
          <a:p>
            <a:pPr marL="342900" indent="-342900">
              <a:buFont typeface="Arial"/>
              <a:buChar char="•"/>
            </a:pPr>
            <a:r>
              <a:rPr lang="en-US" sz="2000" dirty="0"/>
              <a:t>Regarding the Evaluation Period  -- </a:t>
            </a:r>
            <a:r>
              <a:rPr lang="en-US" sz="2000" u="sng" dirty="0"/>
              <a:t>We Must Lead</a:t>
            </a:r>
          </a:p>
          <a:p>
            <a:r>
              <a:rPr lang="en-US" sz="2000" dirty="0"/>
              <a:t>	How long do you want that to typically take?</a:t>
            </a:r>
          </a:p>
          <a:p>
            <a:pPr marL="342900" indent="-342900">
              <a:buFont typeface="Arial"/>
              <a:buChar char="•"/>
            </a:pPr>
            <a:r>
              <a:rPr lang="en-US" sz="2000" dirty="0"/>
              <a:t>Setting up their personal websites, reviewing the First Step Resource Guide in their Gold Business Kit,  making their list, scheduling activities, </a:t>
            </a:r>
            <a:r>
              <a:rPr lang="en-US" sz="2000" dirty="0" err="1"/>
              <a:t>etc</a:t>
            </a:r>
            <a:r>
              <a:rPr lang="en-US" sz="2000" dirty="0"/>
              <a:t>  … </a:t>
            </a:r>
          </a:p>
          <a:p>
            <a:r>
              <a:rPr lang="en-US" sz="2000" dirty="0"/>
              <a:t>	How long before your first planning session?</a:t>
            </a:r>
          </a:p>
          <a:p>
            <a:r>
              <a:rPr lang="en-US" sz="2000" dirty="0"/>
              <a:t>	Sarah Robbins suggests  48 hours</a:t>
            </a:r>
          </a:p>
          <a:p>
            <a:pPr marL="342900" indent="-342900">
              <a:buFont typeface="Arial"/>
              <a:buChar char="•"/>
            </a:pPr>
            <a:r>
              <a:rPr lang="en-US" sz="2000" dirty="0"/>
              <a:t>Once they decide to become a Director …	</a:t>
            </a:r>
          </a:p>
          <a:p>
            <a:r>
              <a:rPr lang="en-US" sz="2000" dirty="0"/>
              <a:t>	How long until  the average new business partner  advances to Director 	would you like to be the standard in your organization?     ( 4 to 12 weeks ? )</a:t>
            </a:r>
          </a:p>
          <a:p>
            <a:pPr marL="342900" indent="-342900">
              <a:buFont typeface="Arial"/>
              <a:buChar char="•"/>
            </a:pPr>
            <a:r>
              <a:rPr lang="en-US" sz="2000" dirty="0"/>
              <a:t>What is your expectation for the level of activity for the first 30 days?</a:t>
            </a:r>
          </a:p>
          <a:p>
            <a:r>
              <a:rPr lang="en-US" sz="2000" dirty="0"/>
              <a:t>	(lots!   More than one event)              Lisa</a:t>
            </a:r>
          </a:p>
          <a:p>
            <a:pPr marL="342900" indent="-342900">
              <a:buFont typeface="Arial"/>
              <a:buChar char="•"/>
            </a:pPr>
            <a:endParaRPr lang="en-US" sz="2000" dirty="0"/>
          </a:p>
        </p:txBody>
      </p:sp>
      <p:pic>
        <p:nvPicPr>
          <p:cNvPr id="5" name="Picture 4"/>
          <p:cNvPicPr>
            <a:picLocks noChangeAspect="1"/>
          </p:cNvPicPr>
          <p:nvPr/>
        </p:nvPicPr>
        <p:blipFill>
          <a:blip r:embed="rId3"/>
          <a:stretch>
            <a:fillRect/>
          </a:stretch>
        </p:blipFill>
        <p:spPr>
          <a:xfrm>
            <a:off x="6400801" y="171451"/>
            <a:ext cx="2556933" cy="1433849"/>
          </a:xfrm>
          <a:prstGeom prst="rect">
            <a:avLst/>
          </a:prstGeom>
        </p:spPr>
      </p:pic>
    </p:spTree>
    <p:extLst>
      <p:ext uri="{BB962C8B-B14F-4D97-AF65-F5344CB8AC3E}">
        <p14:creationId xmlns:p14="http://schemas.microsoft.com/office/powerpoint/2010/main" val="20492284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6773333" cy="857250"/>
          </a:xfrm>
        </p:spPr>
        <p:txBody>
          <a:bodyPr>
            <a:normAutofit/>
          </a:bodyPr>
          <a:lstStyle/>
          <a:p>
            <a:r>
              <a:rPr lang="en-US" sz="3200" dirty="0"/>
              <a:t>Monthly Planning Worksheet</a:t>
            </a:r>
          </a:p>
        </p:txBody>
      </p:sp>
      <p:sp>
        <p:nvSpPr>
          <p:cNvPr id="3" name="Content Placeholder 2"/>
          <p:cNvSpPr>
            <a:spLocks noGrp="1"/>
          </p:cNvSpPr>
          <p:nvPr>
            <p:ph idx="1"/>
          </p:nvPr>
        </p:nvSpPr>
        <p:spPr>
          <a:xfrm>
            <a:off x="457200" y="1063229"/>
            <a:ext cx="8229600" cy="3531394"/>
          </a:xfrm>
        </p:spPr>
        <p:txBody>
          <a:bodyPr>
            <a:normAutofit/>
          </a:bodyPr>
          <a:lstStyle/>
          <a:p>
            <a:r>
              <a:rPr lang="en-US" sz="2000" dirty="0"/>
              <a:t>Goal for the year</a:t>
            </a:r>
          </a:p>
          <a:p>
            <a:r>
              <a:rPr lang="en-US" sz="2000" dirty="0"/>
              <a:t>Goal for 90 days ( quarter)</a:t>
            </a:r>
          </a:p>
          <a:p>
            <a:r>
              <a:rPr lang="en-US" sz="2000" dirty="0"/>
              <a:t>Goal for this month</a:t>
            </a:r>
          </a:p>
          <a:p>
            <a:r>
              <a:rPr lang="en-US" sz="2000" dirty="0"/>
              <a:t>Plan to   </a:t>
            </a:r>
            <a:r>
              <a:rPr lang="mr-IN" sz="2000" dirty="0"/>
              <a:t>…</a:t>
            </a:r>
            <a:r>
              <a:rPr lang="en-US" sz="2000" dirty="0"/>
              <a:t>. generate 1000 PV  .. Or to meet 4 potential new distributors, 	or to sponsor 10 new members , </a:t>
            </a:r>
            <a:r>
              <a:rPr lang="en-US" sz="2000" dirty="0" err="1"/>
              <a:t>etc</a:t>
            </a:r>
            <a:endParaRPr lang="en-US" sz="2000" dirty="0"/>
          </a:p>
          <a:p>
            <a:r>
              <a:rPr lang="en-US" sz="2000" dirty="0"/>
              <a:t>Calendar with at least 4 activities ( 1 a week ) </a:t>
            </a:r>
          </a:p>
          <a:p>
            <a:r>
              <a:rPr lang="en-US" sz="2000" dirty="0"/>
              <a:t>Names to contact </a:t>
            </a:r>
          </a:p>
          <a:p>
            <a:r>
              <a:rPr lang="en-US" sz="2000" dirty="0"/>
              <a:t>Bullet points of what to say           			Francine</a:t>
            </a:r>
          </a:p>
        </p:txBody>
      </p:sp>
    </p:spTree>
    <p:extLst>
      <p:ext uri="{BB962C8B-B14F-4D97-AF65-F5344CB8AC3E}">
        <p14:creationId xmlns:p14="http://schemas.microsoft.com/office/powerpoint/2010/main" val="17982584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Basic Guidelines for weekly Coaching</a:t>
            </a:r>
          </a:p>
        </p:txBody>
      </p:sp>
      <p:sp>
        <p:nvSpPr>
          <p:cNvPr id="3" name="Content Placeholder 2"/>
          <p:cNvSpPr>
            <a:spLocks noGrp="1"/>
          </p:cNvSpPr>
          <p:nvPr>
            <p:ph idx="1"/>
          </p:nvPr>
        </p:nvSpPr>
        <p:spPr>
          <a:xfrm>
            <a:off x="563526" y="1158949"/>
            <a:ext cx="8123274" cy="3435674"/>
          </a:xfrm>
        </p:spPr>
        <p:txBody>
          <a:bodyPr>
            <a:normAutofit fontScale="85000" lnSpcReduction="10000"/>
          </a:bodyPr>
          <a:lstStyle/>
          <a:p>
            <a:r>
              <a:rPr lang="en-US" dirty="0"/>
              <a:t>Establish goals for the month based on Yearly Goal</a:t>
            </a:r>
          </a:p>
          <a:p>
            <a:r>
              <a:rPr lang="en-US" dirty="0"/>
              <a:t>Review their last </a:t>
            </a:r>
            <a:r>
              <a:rPr lang="en-US"/>
              <a:t>weeks </a:t>
            </a:r>
            <a:r>
              <a:rPr lang="en-US" smtClean="0"/>
              <a:t>goals, assess </a:t>
            </a:r>
            <a:r>
              <a:rPr lang="en-US" dirty="0"/>
              <a:t>&amp; problem solve</a:t>
            </a:r>
          </a:p>
          <a:p>
            <a:r>
              <a:rPr lang="en-US" dirty="0"/>
              <a:t>Sharing time/empty their bucket</a:t>
            </a:r>
          </a:p>
          <a:p>
            <a:r>
              <a:rPr lang="en-US" dirty="0"/>
              <a:t>Set goals for next week</a:t>
            </a:r>
          </a:p>
          <a:p>
            <a:r>
              <a:rPr lang="en-US" dirty="0"/>
              <a:t>Prioritize Goals</a:t>
            </a:r>
          </a:p>
          <a:p>
            <a:r>
              <a:rPr lang="en-US" dirty="0"/>
              <a:t>Establish working time         				  </a:t>
            </a:r>
            <a:r>
              <a:rPr lang="en-US" sz="2100" dirty="0"/>
              <a:t>Lisa</a:t>
            </a:r>
          </a:p>
        </p:txBody>
      </p:sp>
    </p:spTree>
    <p:extLst>
      <p:ext uri="{BB962C8B-B14F-4D97-AF65-F5344CB8AC3E}">
        <p14:creationId xmlns:p14="http://schemas.microsoft.com/office/powerpoint/2010/main" val="23365873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4133" y="309890"/>
            <a:ext cx="5105400" cy="523220"/>
          </a:xfrm>
          <a:prstGeom prst="rect">
            <a:avLst/>
          </a:prstGeom>
          <a:noFill/>
          <a:ln>
            <a:solidFill>
              <a:schemeClr val="accent3">
                <a:lumMod val="50000"/>
              </a:schemeClr>
            </a:solidFill>
          </a:ln>
        </p:spPr>
        <p:txBody>
          <a:bodyPr wrap="square" rtlCol="0">
            <a:spAutoFit/>
          </a:bodyPr>
          <a:lstStyle/>
          <a:p>
            <a:r>
              <a:rPr lang="en-US" sz="2800" dirty="0"/>
              <a:t>Popular Resources on Leadership</a:t>
            </a:r>
          </a:p>
        </p:txBody>
      </p:sp>
      <p:sp>
        <p:nvSpPr>
          <p:cNvPr id="3" name="TextBox 2"/>
          <p:cNvSpPr txBox="1"/>
          <p:nvPr/>
        </p:nvSpPr>
        <p:spPr>
          <a:xfrm>
            <a:off x="304800" y="996950"/>
            <a:ext cx="8534400" cy="2985433"/>
          </a:xfrm>
          <a:prstGeom prst="rect">
            <a:avLst/>
          </a:prstGeom>
          <a:noFill/>
        </p:spPr>
        <p:txBody>
          <a:bodyPr wrap="square" rtlCol="0">
            <a:spAutoFit/>
          </a:bodyPr>
          <a:lstStyle/>
          <a:p>
            <a:pPr marL="342900" indent="-342900">
              <a:buFont typeface="Arial"/>
              <a:buChar char="•"/>
            </a:pPr>
            <a:r>
              <a:rPr lang="en-US" sz="2000" dirty="0"/>
              <a:t>Google Ted Talks on Leadership.</a:t>
            </a:r>
          </a:p>
          <a:p>
            <a:pPr marL="342900" indent="-342900">
              <a:buFont typeface="Arial"/>
              <a:buChar char="•"/>
            </a:pPr>
            <a:r>
              <a:rPr lang="en-US" sz="2000" dirty="0"/>
              <a:t>John Maxwell many books on Leadership</a:t>
            </a:r>
          </a:p>
          <a:p>
            <a:pPr marL="342900" indent="-342900">
              <a:buFont typeface="Arial"/>
              <a:buChar char="•"/>
            </a:pPr>
            <a:r>
              <a:rPr lang="en-US" sz="2000" dirty="0"/>
              <a:t>Power of Layered Leadership by Bob Goshen</a:t>
            </a:r>
          </a:p>
          <a:p>
            <a:pPr marL="342900" indent="-342900">
              <a:buFont typeface="Arial"/>
              <a:buChar char="•"/>
            </a:pPr>
            <a:r>
              <a:rPr lang="en-US" sz="2000" dirty="0"/>
              <a:t>The Serving Leader by Ken Jennings and John Stahl-Wert</a:t>
            </a:r>
          </a:p>
          <a:p>
            <a:pPr marL="342900" indent="-342900">
              <a:buFont typeface="Arial"/>
              <a:buChar char="•"/>
            </a:pPr>
            <a:r>
              <a:rPr lang="en-US" sz="2000" dirty="0"/>
              <a:t>The Art of Possibility  by Ben Zander</a:t>
            </a:r>
          </a:p>
          <a:p>
            <a:pPr marL="342900" indent="-342900">
              <a:buFont typeface="Arial"/>
              <a:buChar char="•"/>
            </a:pPr>
            <a:r>
              <a:rPr lang="en-US" sz="2000" dirty="0"/>
              <a:t>Podcasts by Michael Hyatt, </a:t>
            </a:r>
            <a:r>
              <a:rPr lang="en-US" sz="2000" dirty="0" err="1"/>
              <a:t>EntreLeadership</a:t>
            </a:r>
            <a:endParaRPr lang="en-US" sz="2000" dirty="0"/>
          </a:p>
          <a:p>
            <a:pPr marL="342900" indent="-342900">
              <a:buFont typeface="Arial"/>
              <a:buChar char="•"/>
            </a:pPr>
            <a:r>
              <a:rPr lang="en-US" sz="2000" dirty="0"/>
              <a:t>Principle- Centered Leadership  by Stephen Covey      Margaret</a:t>
            </a:r>
          </a:p>
          <a:p>
            <a:endParaRPr lang="en-US" sz="2400" dirty="0"/>
          </a:p>
          <a:p>
            <a:pPr marL="342900" indent="-342900">
              <a:buFont typeface="Arial"/>
              <a:buChar char="•"/>
            </a:pPr>
            <a:endParaRPr lang="en-US" sz="2400" dirty="0"/>
          </a:p>
        </p:txBody>
      </p:sp>
      <p:pic>
        <p:nvPicPr>
          <p:cNvPr id="5" name="Picture 4"/>
          <p:cNvPicPr>
            <a:picLocks noChangeAspect="1"/>
          </p:cNvPicPr>
          <p:nvPr/>
        </p:nvPicPr>
        <p:blipFill>
          <a:blip r:embed="rId3"/>
          <a:stretch>
            <a:fillRect/>
          </a:stretch>
        </p:blipFill>
        <p:spPr>
          <a:xfrm>
            <a:off x="7620000" y="187325"/>
            <a:ext cx="1343978" cy="1810808"/>
          </a:xfrm>
          <a:prstGeom prst="rect">
            <a:avLst/>
          </a:prstGeom>
        </p:spPr>
      </p:pic>
      <p:pic>
        <p:nvPicPr>
          <p:cNvPr id="6" name="Picture 5"/>
          <p:cNvPicPr>
            <a:picLocks noChangeAspect="1"/>
          </p:cNvPicPr>
          <p:nvPr/>
        </p:nvPicPr>
        <p:blipFill>
          <a:blip r:embed="rId4"/>
          <a:stretch>
            <a:fillRect/>
          </a:stretch>
        </p:blipFill>
        <p:spPr>
          <a:xfrm>
            <a:off x="7213298" y="2971800"/>
            <a:ext cx="1708502" cy="1933575"/>
          </a:xfrm>
          <a:prstGeom prst="rect">
            <a:avLst/>
          </a:prstGeom>
        </p:spPr>
      </p:pic>
      <p:pic>
        <p:nvPicPr>
          <p:cNvPr id="8" name="Picture 7"/>
          <p:cNvPicPr>
            <a:picLocks noChangeAspect="1"/>
          </p:cNvPicPr>
          <p:nvPr/>
        </p:nvPicPr>
        <p:blipFill>
          <a:blip r:embed="rId5"/>
          <a:stretch>
            <a:fillRect/>
          </a:stretch>
        </p:blipFill>
        <p:spPr>
          <a:xfrm>
            <a:off x="312058" y="3352800"/>
            <a:ext cx="3193143" cy="1562100"/>
          </a:xfrm>
          <a:prstGeom prst="rect">
            <a:avLst/>
          </a:prstGeom>
        </p:spPr>
      </p:pic>
      <p:pic>
        <p:nvPicPr>
          <p:cNvPr id="9" name="Picture 8"/>
          <p:cNvPicPr>
            <a:picLocks noChangeAspect="1"/>
          </p:cNvPicPr>
          <p:nvPr/>
        </p:nvPicPr>
        <p:blipFill>
          <a:blip r:embed="rId6"/>
          <a:stretch>
            <a:fillRect/>
          </a:stretch>
        </p:blipFill>
        <p:spPr>
          <a:xfrm>
            <a:off x="4037808" y="3352800"/>
            <a:ext cx="2943090" cy="1631950"/>
          </a:xfrm>
          <a:prstGeom prst="rect">
            <a:avLst/>
          </a:prstGeom>
        </p:spPr>
      </p:pic>
      <p:pic>
        <p:nvPicPr>
          <p:cNvPr id="10" name="Picture 9"/>
          <p:cNvPicPr>
            <a:picLocks noChangeAspect="1"/>
          </p:cNvPicPr>
          <p:nvPr/>
        </p:nvPicPr>
        <p:blipFill>
          <a:blip r:embed="rId7"/>
          <a:stretch>
            <a:fillRect/>
          </a:stretch>
        </p:blipFill>
        <p:spPr>
          <a:xfrm>
            <a:off x="6265333" y="228600"/>
            <a:ext cx="1127694" cy="1617133"/>
          </a:xfrm>
          <a:prstGeom prst="rect">
            <a:avLst/>
          </a:prstGeom>
        </p:spPr>
      </p:pic>
    </p:spTree>
    <p:extLst>
      <p:ext uri="{BB962C8B-B14F-4D97-AF65-F5344CB8AC3E}">
        <p14:creationId xmlns:p14="http://schemas.microsoft.com/office/powerpoint/2010/main" val="17784557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4114800" cy="539088"/>
          </a:xfrm>
        </p:spPr>
        <p:txBody>
          <a:bodyPr>
            <a:normAutofit fontScale="90000"/>
          </a:bodyPr>
          <a:lstStyle/>
          <a:p>
            <a:r>
              <a:rPr lang="en-US" sz="3200" dirty="0"/>
              <a:t>Books and Podcasts</a:t>
            </a:r>
          </a:p>
        </p:txBody>
      </p:sp>
      <p:pic>
        <p:nvPicPr>
          <p:cNvPr id="4" name="Content Placeholder 3"/>
          <p:cNvPicPr>
            <a:picLocks noGrp="1" noChangeAspect="1"/>
          </p:cNvPicPr>
          <p:nvPr>
            <p:ph idx="1"/>
          </p:nvPr>
        </p:nvPicPr>
        <p:blipFill>
          <a:blip r:embed="rId2"/>
          <a:stretch>
            <a:fillRect/>
          </a:stretch>
        </p:blipFill>
        <p:spPr>
          <a:xfrm>
            <a:off x="4343400" y="2540000"/>
            <a:ext cx="457200" cy="714375"/>
          </a:xfrm>
        </p:spPr>
      </p:pic>
      <p:pic>
        <p:nvPicPr>
          <p:cNvPr id="5" name="Picture 4"/>
          <p:cNvPicPr>
            <a:picLocks noChangeAspect="1"/>
          </p:cNvPicPr>
          <p:nvPr/>
        </p:nvPicPr>
        <p:blipFill>
          <a:blip r:embed="rId3"/>
          <a:stretch>
            <a:fillRect/>
          </a:stretch>
        </p:blipFill>
        <p:spPr>
          <a:xfrm>
            <a:off x="6510247" y="2216152"/>
            <a:ext cx="1327623" cy="2036231"/>
          </a:xfrm>
          <a:prstGeom prst="rect">
            <a:avLst/>
          </a:prstGeom>
        </p:spPr>
      </p:pic>
      <p:pic>
        <p:nvPicPr>
          <p:cNvPr id="6" name="Picture 5"/>
          <p:cNvPicPr>
            <a:picLocks noChangeAspect="1"/>
          </p:cNvPicPr>
          <p:nvPr/>
        </p:nvPicPr>
        <p:blipFill>
          <a:blip r:embed="rId4"/>
          <a:stretch>
            <a:fillRect/>
          </a:stretch>
        </p:blipFill>
        <p:spPr>
          <a:xfrm>
            <a:off x="7416421" y="143936"/>
            <a:ext cx="1537078" cy="2311397"/>
          </a:xfrm>
          <a:prstGeom prst="rect">
            <a:avLst/>
          </a:prstGeom>
        </p:spPr>
      </p:pic>
      <p:sp>
        <p:nvSpPr>
          <p:cNvPr id="8" name="TextBox 7"/>
          <p:cNvSpPr txBox="1"/>
          <p:nvPr/>
        </p:nvSpPr>
        <p:spPr>
          <a:xfrm>
            <a:off x="220133" y="801233"/>
            <a:ext cx="6874934" cy="1938992"/>
          </a:xfrm>
          <a:prstGeom prst="rect">
            <a:avLst/>
          </a:prstGeom>
          <a:noFill/>
        </p:spPr>
        <p:txBody>
          <a:bodyPr wrap="square" rtlCol="0">
            <a:spAutoFit/>
          </a:bodyPr>
          <a:lstStyle/>
          <a:p>
            <a:pPr marL="342900" indent="-342900">
              <a:buFont typeface="Arial"/>
              <a:buChar char="•"/>
            </a:pPr>
            <a:r>
              <a:rPr lang="en-US" sz="2000" dirty="0"/>
              <a:t>Playing Big : Find Your Voice, Your Mission, Your Message  (Paperback) (Tara Mohr)</a:t>
            </a:r>
          </a:p>
          <a:p>
            <a:pPr marL="342900" indent="-342900">
              <a:buFont typeface="Arial"/>
              <a:buChar char="•"/>
            </a:pPr>
            <a:r>
              <a:rPr lang="en-US" sz="2000" dirty="0"/>
              <a:t>Failing Forward </a:t>
            </a:r>
            <a:r>
              <a:rPr lang="mr-IN" sz="2000" dirty="0"/>
              <a:t>…</a:t>
            </a:r>
            <a:r>
              <a:rPr lang="en-US" sz="2000" dirty="0"/>
              <a:t> John Maxwell</a:t>
            </a:r>
          </a:p>
          <a:p>
            <a:pPr marL="342900" indent="-342900">
              <a:buFont typeface="Arial"/>
              <a:buChar char="•"/>
            </a:pPr>
            <a:r>
              <a:rPr lang="en-US" sz="2000" dirty="0"/>
              <a:t>Developing the Leader Within .. John Maxwell </a:t>
            </a:r>
          </a:p>
          <a:p>
            <a:pPr marL="342900" indent="-342900">
              <a:buFont typeface="Arial"/>
              <a:buChar char="•"/>
            </a:pPr>
            <a:r>
              <a:rPr lang="en-US" sz="2000" dirty="0"/>
              <a:t>Everyone Communicates.. Few Connect .. Maxwell</a:t>
            </a:r>
          </a:p>
          <a:p>
            <a:pPr marL="342900" indent="-342900">
              <a:buFont typeface="Arial"/>
              <a:buChar char="•"/>
            </a:pPr>
            <a:r>
              <a:rPr lang="en-US" sz="2000" dirty="0"/>
              <a:t>Rising Strong .. </a:t>
            </a:r>
            <a:r>
              <a:rPr lang="en-US" sz="2000" dirty="0" err="1"/>
              <a:t>Brene</a:t>
            </a:r>
            <a:r>
              <a:rPr lang="en-US" sz="2000" dirty="0"/>
              <a:t> Brown</a:t>
            </a:r>
          </a:p>
        </p:txBody>
      </p:sp>
      <p:pic>
        <p:nvPicPr>
          <p:cNvPr id="9" name="Picture 8"/>
          <p:cNvPicPr>
            <a:picLocks noChangeAspect="1"/>
          </p:cNvPicPr>
          <p:nvPr/>
        </p:nvPicPr>
        <p:blipFill>
          <a:blip r:embed="rId5"/>
          <a:stretch>
            <a:fillRect/>
          </a:stretch>
        </p:blipFill>
        <p:spPr>
          <a:xfrm>
            <a:off x="220133" y="3234268"/>
            <a:ext cx="1130921" cy="1708701"/>
          </a:xfrm>
          <a:prstGeom prst="rect">
            <a:avLst/>
          </a:prstGeom>
        </p:spPr>
      </p:pic>
      <p:pic>
        <p:nvPicPr>
          <p:cNvPr id="11" name="Picture 10"/>
          <p:cNvPicPr>
            <a:picLocks noChangeAspect="1"/>
          </p:cNvPicPr>
          <p:nvPr/>
        </p:nvPicPr>
        <p:blipFill>
          <a:blip r:embed="rId6"/>
          <a:stretch>
            <a:fillRect/>
          </a:stretch>
        </p:blipFill>
        <p:spPr>
          <a:xfrm>
            <a:off x="7837870" y="1902225"/>
            <a:ext cx="1312333" cy="1771650"/>
          </a:xfrm>
          <a:prstGeom prst="rect">
            <a:avLst/>
          </a:prstGeom>
        </p:spPr>
      </p:pic>
      <p:sp>
        <p:nvSpPr>
          <p:cNvPr id="12" name="TextBox 11"/>
          <p:cNvSpPr txBox="1"/>
          <p:nvPr/>
        </p:nvSpPr>
        <p:spPr>
          <a:xfrm>
            <a:off x="1349835" y="2788050"/>
            <a:ext cx="5160412" cy="2862322"/>
          </a:xfrm>
          <a:prstGeom prst="rect">
            <a:avLst/>
          </a:prstGeom>
          <a:noFill/>
        </p:spPr>
        <p:txBody>
          <a:bodyPr wrap="square" rtlCol="0">
            <a:spAutoFit/>
          </a:bodyPr>
          <a:lstStyle/>
          <a:p>
            <a:pPr marL="285750" indent="-285750">
              <a:buFont typeface="Arial"/>
              <a:buChar char="•"/>
            </a:pPr>
            <a:r>
              <a:rPr lang="en-US" sz="2000" dirty="0"/>
              <a:t>The Gift of Imperfection .. </a:t>
            </a:r>
            <a:r>
              <a:rPr lang="en-US" sz="2000" dirty="0" err="1"/>
              <a:t>Brene</a:t>
            </a:r>
            <a:r>
              <a:rPr lang="en-US" sz="2000" dirty="0"/>
              <a:t> Brown</a:t>
            </a:r>
          </a:p>
          <a:p>
            <a:pPr marL="285750" indent="-285750">
              <a:buFont typeface="Arial"/>
              <a:buChar char="•"/>
            </a:pPr>
            <a:r>
              <a:rPr lang="en-US" sz="2000" dirty="0"/>
              <a:t>Daring Greatly .. </a:t>
            </a:r>
            <a:r>
              <a:rPr lang="en-US" sz="2000" dirty="0" err="1"/>
              <a:t>Brene</a:t>
            </a:r>
            <a:r>
              <a:rPr lang="en-US" sz="2000" dirty="0"/>
              <a:t> Brown</a:t>
            </a:r>
          </a:p>
          <a:p>
            <a:pPr marL="285750" indent="-285750">
              <a:buFont typeface="Arial"/>
              <a:buChar char="•"/>
            </a:pPr>
            <a:r>
              <a:rPr lang="en-US" sz="2000" dirty="0">
                <a:hlinkClick r:id="rId7"/>
              </a:rPr>
              <a:t>https://www.blinkist.com/</a:t>
            </a:r>
            <a:r>
              <a:rPr lang="en-US" sz="2000" dirty="0"/>
              <a:t>  podcast</a:t>
            </a:r>
          </a:p>
          <a:p>
            <a:pPr marL="285750" indent="-285750">
              <a:buFont typeface="Arial"/>
              <a:buChar char="•"/>
            </a:pPr>
            <a:r>
              <a:rPr lang="en-US" sz="2000" dirty="0" err="1"/>
              <a:t>www.I</a:t>
            </a:r>
            <a:r>
              <a:rPr lang="en-US" sz="2000" dirty="0"/>
              <a:t> </a:t>
            </a:r>
            <a:r>
              <a:rPr lang="en-US" sz="2000" dirty="0" err="1"/>
              <a:t>AmWorkingSmart.com</a:t>
            </a:r>
            <a:r>
              <a:rPr lang="en-US" sz="2000" dirty="0"/>
              <a:t>  .. Course on Clearing Your Path </a:t>
            </a:r>
            <a:r>
              <a:rPr lang="mr-IN" sz="2000" dirty="0"/>
              <a:t>–</a:t>
            </a:r>
            <a:r>
              <a:rPr lang="en-US" sz="2000" dirty="0"/>
              <a:t> Course to Unravel Your Inner Obstacles                Margaret</a:t>
            </a:r>
          </a:p>
          <a:p>
            <a:pPr marL="285750" indent="-285750">
              <a:buFont typeface="Arial"/>
              <a:buChar char="•"/>
            </a:pPr>
            <a:endParaRPr lang="en-US" sz="2000" dirty="0"/>
          </a:p>
          <a:p>
            <a:pPr marL="285750" indent="-285750">
              <a:buFont typeface="Arial"/>
              <a:buChar char="•"/>
            </a:pPr>
            <a:endParaRPr lang="en-US" sz="2000" dirty="0"/>
          </a:p>
          <a:p>
            <a:pPr marL="285750" indent="-285750">
              <a:buFont typeface="Arial"/>
              <a:buChar char="•"/>
            </a:pPr>
            <a:endParaRPr lang="en-US" sz="2000" dirty="0"/>
          </a:p>
        </p:txBody>
      </p:sp>
    </p:spTree>
    <p:extLst>
      <p:ext uri="{BB962C8B-B14F-4D97-AF65-F5344CB8AC3E}">
        <p14:creationId xmlns:p14="http://schemas.microsoft.com/office/powerpoint/2010/main" val="26825245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285751"/>
            <a:ext cx="8536058" cy="461665"/>
          </a:xfrm>
          <a:prstGeom prst="rect">
            <a:avLst/>
          </a:prstGeom>
          <a:noFill/>
          <a:ln>
            <a:solidFill>
              <a:schemeClr val="accent3">
                <a:lumMod val="50000"/>
              </a:schemeClr>
            </a:solidFill>
          </a:ln>
        </p:spPr>
        <p:txBody>
          <a:bodyPr wrap="square" rtlCol="0">
            <a:spAutoFit/>
          </a:bodyPr>
          <a:lstStyle/>
          <a:p>
            <a:r>
              <a:rPr lang="en-US" sz="2400" dirty="0"/>
              <a:t>Action Steps--    Begin the Process of Studying Leadership</a:t>
            </a:r>
          </a:p>
        </p:txBody>
      </p:sp>
      <p:sp>
        <p:nvSpPr>
          <p:cNvPr id="3" name="TextBox 2"/>
          <p:cNvSpPr txBox="1"/>
          <p:nvPr/>
        </p:nvSpPr>
        <p:spPr>
          <a:xfrm>
            <a:off x="380999" y="747416"/>
            <a:ext cx="8322733" cy="2985433"/>
          </a:xfrm>
          <a:prstGeom prst="rect">
            <a:avLst/>
          </a:prstGeom>
          <a:noFill/>
        </p:spPr>
        <p:txBody>
          <a:bodyPr wrap="square" rtlCol="0">
            <a:spAutoFit/>
          </a:bodyPr>
          <a:lstStyle/>
          <a:p>
            <a:pPr marL="342900" indent="-342900">
              <a:buFont typeface="Arial"/>
              <a:buChar char="•"/>
            </a:pPr>
            <a:r>
              <a:rPr lang="en-US" sz="2000" dirty="0"/>
              <a:t>Select a book, or podcast, or other resource to begin your study of leadership and personal development.				</a:t>
            </a:r>
          </a:p>
          <a:p>
            <a:pPr marL="342900" indent="-342900">
              <a:buFont typeface="Arial"/>
              <a:buChar char="•"/>
            </a:pPr>
            <a:r>
              <a:rPr lang="en-US" sz="2000" dirty="0"/>
              <a:t>Jim </a:t>
            </a:r>
            <a:r>
              <a:rPr lang="en-US" sz="2000" dirty="0" err="1"/>
              <a:t>Rohn</a:t>
            </a:r>
            <a:r>
              <a:rPr lang="en-US" sz="2000" dirty="0"/>
              <a:t> says “ The difference between where you are today … and 	where you will be 5 years from now … will be found in the quality of the books you read.”</a:t>
            </a:r>
          </a:p>
          <a:p>
            <a:pPr marL="342900" indent="-342900">
              <a:buFont typeface="Arial"/>
              <a:buChar char="•"/>
            </a:pPr>
            <a:r>
              <a:rPr lang="en-US" sz="2000" dirty="0"/>
              <a:t>Review or create your system for developing dozens of leaders about to come into your organization. </a:t>
            </a:r>
            <a:r>
              <a:rPr lang="en-US" sz="2000" dirty="0" smtClean="0"/>
              <a:t>(How’s </a:t>
            </a:r>
            <a:r>
              <a:rPr lang="en-US" sz="2000" dirty="0"/>
              <a:t>that for big </a:t>
            </a:r>
            <a:r>
              <a:rPr lang="en-US" sz="2000" dirty="0" smtClean="0"/>
              <a:t>thinking!)</a:t>
            </a:r>
            <a:endParaRPr lang="en-US" sz="2000" dirty="0"/>
          </a:p>
          <a:p>
            <a:pPr marL="342900" indent="-342900">
              <a:buFont typeface="Arial"/>
              <a:buChar char="•"/>
            </a:pPr>
            <a:endParaRPr lang="en-US" sz="2400" dirty="0"/>
          </a:p>
          <a:p>
            <a:pPr marL="342900" indent="-342900">
              <a:buFont typeface="Arial"/>
              <a:buChar char="•"/>
            </a:pPr>
            <a:endParaRPr lang="en-US" sz="2400" dirty="0"/>
          </a:p>
        </p:txBody>
      </p:sp>
      <p:pic>
        <p:nvPicPr>
          <p:cNvPr id="5" name="Picture 4"/>
          <p:cNvPicPr>
            <a:picLocks noChangeAspect="1"/>
          </p:cNvPicPr>
          <p:nvPr/>
        </p:nvPicPr>
        <p:blipFill>
          <a:blip r:embed="rId3"/>
          <a:stretch>
            <a:fillRect/>
          </a:stretch>
        </p:blipFill>
        <p:spPr>
          <a:xfrm>
            <a:off x="5706196" y="3048000"/>
            <a:ext cx="3287062" cy="1930399"/>
          </a:xfrm>
          <a:prstGeom prst="rect">
            <a:avLst/>
          </a:prstGeom>
        </p:spPr>
      </p:pic>
      <p:sp>
        <p:nvSpPr>
          <p:cNvPr id="6" name="TextBox 5"/>
          <p:cNvSpPr txBox="1"/>
          <p:nvPr/>
        </p:nvSpPr>
        <p:spPr>
          <a:xfrm>
            <a:off x="5715000" y="4572001"/>
            <a:ext cx="762000" cy="276999"/>
          </a:xfrm>
          <a:prstGeom prst="rect">
            <a:avLst/>
          </a:prstGeom>
          <a:solidFill>
            <a:schemeClr val="tx1">
              <a:lumMod val="65000"/>
              <a:lumOff val="35000"/>
            </a:schemeClr>
          </a:solidFill>
        </p:spPr>
        <p:txBody>
          <a:bodyPr wrap="square" rtlCol="0">
            <a:spAutoFit/>
          </a:bodyPr>
          <a:lstStyle/>
          <a:p>
            <a:endParaRPr lang="en-US" sz="1200" dirty="0"/>
          </a:p>
        </p:txBody>
      </p:sp>
      <p:sp>
        <p:nvSpPr>
          <p:cNvPr id="4" name="Rectangle 3"/>
          <p:cNvSpPr/>
          <p:nvPr/>
        </p:nvSpPr>
        <p:spPr>
          <a:xfrm>
            <a:off x="457200" y="3212403"/>
            <a:ext cx="4876800" cy="1323439"/>
          </a:xfrm>
          <a:prstGeom prst="rect">
            <a:avLst/>
          </a:prstGeom>
          <a:ln>
            <a:solidFill>
              <a:schemeClr val="accent3">
                <a:lumMod val="50000"/>
              </a:schemeClr>
            </a:solidFill>
          </a:ln>
        </p:spPr>
        <p:txBody>
          <a:bodyPr wrap="square">
            <a:spAutoFit/>
          </a:bodyPr>
          <a:lstStyle/>
          <a:p>
            <a:pPr marL="342900" indent="-342900">
              <a:buFont typeface="Arial"/>
              <a:buChar char="•"/>
            </a:pPr>
            <a:r>
              <a:rPr lang="en-US" sz="2000" dirty="0"/>
              <a:t>Monitor your self-talk </a:t>
            </a:r>
            <a:r>
              <a:rPr lang="en-US" sz="2000" dirty="0" smtClean="0"/>
              <a:t>(that </a:t>
            </a:r>
            <a:r>
              <a:rPr lang="en-US" sz="2000" dirty="0"/>
              <a:t>will reveal your belief in your </a:t>
            </a:r>
            <a:r>
              <a:rPr lang="en-US" sz="2000" dirty="0" smtClean="0"/>
              <a:t>success) </a:t>
            </a:r>
            <a:r>
              <a:rPr lang="en-US" sz="2000" dirty="0"/>
              <a:t>and revisit your vision for your organization .. How big can you see it?     Angie</a:t>
            </a:r>
          </a:p>
        </p:txBody>
      </p:sp>
    </p:spTree>
    <p:extLst>
      <p:ext uri="{BB962C8B-B14F-4D97-AF65-F5344CB8AC3E}">
        <p14:creationId xmlns:p14="http://schemas.microsoft.com/office/powerpoint/2010/main" val="8905544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285751"/>
            <a:ext cx="2082800" cy="523220"/>
          </a:xfrm>
          <a:prstGeom prst="rect">
            <a:avLst/>
          </a:prstGeom>
          <a:noFill/>
          <a:ln>
            <a:solidFill>
              <a:schemeClr val="accent3">
                <a:lumMod val="50000"/>
              </a:schemeClr>
            </a:solidFill>
          </a:ln>
        </p:spPr>
        <p:txBody>
          <a:bodyPr wrap="square" rtlCol="0">
            <a:spAutoFit/>
          </a:bodyPr>
          <a:lstStyle/>
          <a:p>
            <a:r>
              <a:rPr lang="en-US" sz="2800" dirty="0"/>
              <a:t>Action Steps </a:t>
            </a:r>
          </a:p>
        </p:txBody>
      </p:sp>
      <p:sp>
        <p:nvSpPr>
          <p:cNvPr id="3" name="TextBox 2"/>
          <p:cNvSpPr txBox="1"/>
          <p:nvPr/>
        </p:nvSpPr>
        <p:spPr>
          <a:xfrm>
            <a:off x="381000" y="844955"/>
            <a:ext cx="8001000" cy="4093428"/>
          </a:xfrm>
          <a:prstGeom prst="rect">
            <a:avLst/>
          </a:prstGeom>
          <a:noFill/>
        </p:spPr>
        <p:txBody>
          <a:bodyPr wrap="square" rtlCol="0">
            <a:spAutoFit/>
          </a:bodyPr>
          <a:lstStyle/>
          <a:p>
            <a:pPr marL="342900" indent="-342900">
              <a:buFont typeface="Arial"/>
              <a:buChar char="•"/>
            </a:pPr>
            <a:r>
              <a:rPr lang="en-US" sz="2000" dirty="0"/>
              <a:t>Help your distributors schedule events now .. at the beginning of the month that will generate 1000 new PV …  Insert a calendar in the working folder with the names  &amp; contact information of all the people they want to invite.. Set up conference calls, 3-way calls, webinars, Zoom video conferences, </a:t>
            </a:r>
            <a:r>
              <a:rPr lang="en-US" sz="2000" dirty="0" err="1" smtClean="0"/>
              <a:t>etc</a:t>
            </a:r>
            <a:endParaRPr lang="en-US" sz="2000" dirty="0"/>
          </a:p>
          <a:p>
            <a:pPr marL="342900" indent="-342900">
              <a:buFont typeface="Arial"/>
              <a:buChar char="•"/>
            </a:pPr>
            <a:r>
              <a:rPr lang="en-US" sz="2000" dirty="0"/>
              <a:t>Help them set a sponsoring goal for this month -- </a:t>
            </a:r>
            <a:r>
              <a:rPr lang="en-US" sz="2000" dirty="0" smtClean="0"/>
              <a:t>and </a:t>
            </a:r>
            <a:r>
              <a:rPr lang="en-US" sz="2000" dirty="0"/>
              <a:t>a PV goal … </a:t>
            </a:r>
          </a:p>
          <a:p>
            <a:pPr marL="342900" indent="-342900">
              <a:buFont typeface="Arial"/>
              <a:buChar char="•"/>
            </a:pPr>
            <a:r>
              <a:rPr lang="en-US" sz="2000" dirty="0"/>
              <a:t>Find ways for them to attend the Atlanta Global Conference … It will be  one to remember. </a:t>
            </a:r>
            <a:r>
              <a:rPr lang="en-US" sz="2000" dirty="0" smtClean="0"/>
              <a:t>( get creative </a:t>
            </a:r>
            <a:r>
              <a:rPr lang="mr-IN" sz="2000" dirty="0" smtClean="0"/>
              <a:t>…</a:t>
            </a:r>
            <a:r>
              <a:rPr lang="en-US" sz="2000" dirty="0" smtClean="0"/>
              <a:t> sharing </a:t>
            </a:r>
            <a:r>
              <a:rPr lang="en-US" sz="2000" dirty="0"/>
              <a:t>rooms, car pooling, offering scholarships for increasing </a:t>
            </a:r>
            <a:r>
              <a:rPr lang="en-US" sz="2000" dirty="0" smtClean="0"/>
              <a:t>PV, etc. </a:t>
            </a:r>
            <a:r>
              <a:rPr lang="en-US" sz="2000" dirty="0"/>
              <a:t>)</a:t>
            </a:r>
          </a:p>
          <a:p>
            <a:pPr marL="342900" indent="-342900">
              <a:buFont typeface="Arial"/>
              <a:buChar char="•"/>
            </a:pPr>
            <a:r>
              <a:rPr lang="en-US" sz="2000" dirty="0"/>
              <a:t>Help your distributors think about </a:t>
            </a:r>
            <a:r>
              <a:rPr lang="en-US" sz="2000" b="1" dirty="0"/>
              <a:t>how many they will bring with them.                           </a:t>
            </a:r>
            <a:r>
              <a:rPr lang="en-US" sz="2000" dirty="0"/>
              <a:t> </a:t>
            </a:r>
          </a:p>
          <a:p>
            <a:pPr marL="342900" indent="-342900">
              <a:buFont typeface="Arial"/>
              <a:buChar char="•"/>
            </a:pPr>
            <a:r>
              <a:rPr lang="en-US" sz="2000" dirty="0"/>
              <a:t>If we want to review in more detail steps for developing new leaders, go to </a:t>
            </a:r>
            <a:r>
              <a:rPr lang="en-US" sz="2000" dirty="0" err="1"/>
              <a:t>BetterFutureStartsToday.com</a:t>
            </a:r>
            <a:r>
              <a:rPr lang="en-US" sz="2000" dirty="0"/>
              <a:t>/___ your name/ 8 Weeks to Director </a:t>
            </a:r>
          </a:p>
          <a:p>
            <a:r>
              <a:rPr lang="en-US" sz="2000" dirty="0"/>
              <a:t>		And Journey to Executive Coordinator    Angie</a:t>
            </a:r>
          </a:p>
        </p:txBody>
      </p:sp>
    </p:spTree>
    <p:extLst>
      <p:ext uri="{BB962C8B-B14F-4D97-AF65-F5344CB8AC3E}">
        <p14:creationId xmlns:p14="http://schemas.microsoft.com/office/powerpoint/2010/main" val="3758766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Get Clean Kit</a:t>
            </a:r>
          </a:p>
        </p:txBody>
      </p:sp>
      <p:sp>
        <p:nvSpPr>
          <p:cNvPr id="3" name="Content Placeholder 2"/>
          <p:cNvSpPr>
            <a:spLocks noGrp="1"/>
          </p:cNvSpPr>
          <p:nvPr>
            <p:ph idx="1"/>
          </p:nvPr>
        </p:nvSpPr>
        <p:spPr>
          <a:xfrm>
            <a:off x="265813" y="1200150"/>
            <a:ext cx="8633637" cy="3722723"/>
          </a:xfrm>
        </p:spPr>
        <p:txBody>
          <a:bodyPr>
            <a:normAutofit fontScale="92500" lnSpcReduction="20000"/>
          </a:bodyPr>
          <a:lstStyle/>
          <a:p>
            <a:r>
              <a:rPr lang="en-US" sz="2000" b="1" dirty="0"/>
              <a:t>The Get Clean Starter Kit contains:</a:t>
            </a:r>
            <a:endParaRPr lang="en-US" sz="2000" dirty="0"/>
          </a:p>
          <a:p>
            <a:r>
              <a:rPr lang="en-US" sz="2000" dirty="0"/>
              <a:t>Basic H</a:t>
            </a:r>
            <a:r>
              <a:rPr lang="en-US" sz="2000" baseline="30000" dirty="0"/>
              <a:t>2®</a:t>
            </a:r>
            <a:r>
              <a:rPr lang="en-US" sz="2000" dirty="0"/>
              <a:t> Organic Super Cleaning Concentrate, 16 oz. (1)</a:t>
            </a:r>
          </a:p>
          <a:p>
            <a:r>
              <a:rPr lang="en-US" sz="2000" dirty="0"/>
              <a:t>Germ Off Disinfecting Wipes, 35 Wipes (1)</a:t>
            </a:r>
          </a:p>
          <a:p>
            <a:r>
              <a:rPr lang="en-US" sz="2000" dirty="0"/>
              <a:t>Nature Bright® Laundry Booster and Stain Remover, 32 oz. (1)</a:t>
            </a:r>
          </a:p>
          <a:p>
            <a:r>
              <a:rPr lang="en-US" sz="2000" dirty="0"/>
              <a:t>Dish Wash Concentrate, 16 oz. (1)</a:t>
            </a:r>
          </a:p>
          <a:p>
            <a:r>
              <a:rPr lang="en-US" sz="2000" dirty="0"/>
              <a:t>Dish Washer Automatic Concentrate, 32 oz. (1)</a:t>
            </a:r>
          </a:p>
          <a:p>
            <a:r>
              <a:rPr lang="en-US" sz="2000" dirty="0"/>
              <a:t>Fresh Laundry Concentrate HE Compatible, Regular Scent  32 oz. (Liquid) (1)</a:t>
            </a:r>
          </a:p>
          <a:p>
            <a:r>
              <a:rPr lang="en-US" sz="2000" dirty="0"/>
              <a:t>Soft Fabric Dryer Sheets, 80 sheets (1)</a:t>
            </a:r>
          </a:p>
          <a:p>
            <a:r>
              <a:rPr lang="en-US" sz="2000" dirty="0"/>
              <a:t>Dish Washer Automatic Concentrate Dispenser (empty) (1)</a:t>
            </a:r>
          </a:p>
          <a:p>
            <a:r>
              <a:rPr lang="en-US" sz="2000" dirty="0"/>
              <a:t>Nature Bright® Dispenser (empty) (1)</a:t>
            </a:r>
          </a:p>
          <a:p>
            <a:endParaRPr lang="en-US" sz="2000" dirty="0"/>
          </a:p>
          <a:p>
            <a:pPr marL="0" indent="0">
              <a:buNone/>
            </a:pPr>
            <a:r>
              <a:rPr lang="en-US" sz="2000" dirty="0"/>
              <a:t>Angie</a:t>
            </a:r>
          </a:p>
        </p:txBody>
      </p:sp>
    </p:spTree>
    <p:extLst>
      <p:ext uri="{BB962C8B-B14F-4D97-AF65-F5344CB8AC3E}">
        <p14:creationId xmlns:p14="http://schemas.microsoft.com/office/powerpoint/2010/main" val="2369625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404533" y="3505199"/>
            <a:ext cx="4131733" cy="1638301"/>
          </a:xfrm>
          <a:prstGeom prst="rect">
            <a:avLst/>
          </a:prstGeom>
        </p:spPr>
      </p:pic>
      <p:pic>
        <p:nvPicPr>
          <p:cNvPr id="5" name="Picture 4"/>
          <p:cNvPicPr>
            <a:picLocks noChangeAspect="1"/>
          </p:cNvPicPr>
          <p:nvPr/>
        </p:nvPicPr>
        <p:blipFill>
          <a:blip r:embed="rId3"/>
          <a:stretch>
            <a:fillRect/>
          </a:stretch>
        </p:blipFill>
        <p:spPr>
          <a:xfrm>
            <a:off x="6112932" y="0"/>
            <a:ext cx="2489200" cy="1662231"/>
          </a:xfrm>
          <a:prstGeom prst="rect">
            <a:avLst/>
          </a:prstGeom>
        </p:spPr>
      </p:pic>
      <p:sp>
        <p:nvSpPr>
          <p:cNvPr id="2" name="Title 1"/>
          <p:cNvSpPr>
            <a:spLocks noGrp="1"/>
          </p:cNvSpPr>
          <p:nvPr>
            <p:ph type="title" idx="4294967295"/>
          </p:nvPr>
        </p:nvSpPr>
        <p:spPr>
          <a:xfrm>
            <a:off x="0" y="288925"/>
            <a:ext cx="4635500" cy="930275"/>
          </a:xfrm>
          <a:noFill/>
          <a:ln>
            <a:solidFill>
              <a:schemeClr val="accent3">
                <a:lumMod val="75000"/>
              </a:schemeClr>
            </a:solidFill>
          </a:ln>
        </p:spPr>
        <p:txBody>
          <a:bodyPr>
            <a:normAutofit fontScale="90000"/>
          </a:bodyPr>
          <a:lstStyle/>
          <a:p>
            <a:r>
              <a:rPr lang="en-US" sz="2800" dirty="0"/>
              <a:t> April Strategy Forum Schedule</a:t>
            </a:r>
            <a:br>
              <a:rPr lang="en-US" sz="2800" dirty="0"/>
            </a:br>
            <a:r>
              <a:rPr lang="en-US" sz="2800" dirty="0"/>
              <a:t>Keys to Coaching</a:t>
            </a:r>
          </a:p>
        </p:txBody>
      </p:sp>
      <p:sp>
        <p:nvSpPr>
          <p:cNvPr id="4" name="Rectangle 3"/>
          <p:cNvSpPr/>
          <p:nvPr/>
        </p:nvSpPr>
        <p:spPr>
          <a:xfrm>
            <a:off x="348119" y="1266857"/>
            <a:ext cx="8084680" cy="3108544"/>
          </a:xfrm>
          <a:prstGeom prst="rect">
            <a:avLst/>
          </a:prstGeom>
        </p:spPr>
        <p:txBody>
          <a:bodyPr wrap="square">
            <a:spAutoFit/>
          </a:bodyPr>
          <a:lstStyle/>
          <a:p>
            <a:r>
              <a:rPr lang="en-US" sz="2000" dirty="0"/>
              <a:t>Session #1 March 28 </a:t>
            </a:r>
            <a:r>
              <a:rPr lang="mr-IN" sz="2000" dirty="0"/>
              <a:t>–</a:t>
            </a:r>
            <a:r>
              <a:rPr lang="en-US" sz="2000" dirty="0"/>
              <a:t> Presidential Master Charlene </a:t>
            </a:r>
            <a:r>
              <a:rPr lang="en-US" sz="2000" dirty="0" err="1"/>
              <a:t>Fike</a:t>
            </a:r>
            <a:r>
              <a:rPr lang="en-US" sz="2000" dirty="0"/>
              <a:t>  -- 						Personal Development </a:t>
            </a:r>
            <a:r>
              <a:rPr lang="mr-IN" sz="2000" dirty="0"/>
              <a:t>–</a:t>
            </a:r>
            <a:r>
              <a:rPr lang="en-US" sz="2000" dirty="0"/>
              <a:t> Key to Exponential Growth</a:t>
            </a:r>
          </a:p>
          <a:p>
            <a:endParaRPr lang="en-US" sz="800" dirty="0"/>
          </a:p>
          <a:p>
            <a:r>
              <a:rPr lang="en-US" sz="2000" dirty="0"/>
              <a:t>Session #2 April 4 </a:t>
            </a:r>
            <a:r>
              <a:rPr lang="mr-IN" sz="2000" dirty="0"/>
              <a:t>–</a:t>
            </a:r>
            <a:r>
              <a:rPr lang="en-US" sz="2000" dirty="0"/>
              <a:t> It Takes a Leader to Build an Organization</a:t>
            </a:r>
          </a:p>
          <a:p>
            <a:r>
              <a:rPr lang="en-US" sz="2000" dirty="0"/>
              <a:t>Session #3 April 11 </a:t>
            </a:r>
            <a:r>
              <a:rPr lang="mr-IN" sz="2000" dirty="0"/>
              <a:t>–</a:t>
            </a:r>
            <a:r>
              <a:rPr lang="en-US" sz="2000" dirty="0"/>
              <a:t> Charlene and Doug </a:t>
            </a:r>
            <a:r>
              <a:rPr lang="en-US" sz="2000" dirty="0" err="1"/>
              <a:t>Fike</a:t>
            </a:r>
            <a:r>
              <a:rPr lang="en-US" sz="2000" dirty="0"/>
              <a:t> </a:t>
            </a:r>
            <a:r>
              <a:rPr lang="mr-IN" sz="2000" dirty="0"/>
              <a:t>–</a:t>
            </a:r>
            <a:r>
              <a:rPr lang="en-US" sz="2000" dirty="0"/>
              <a:t> 	</a:t>
            </a:r>
          </a:p>
          <a:p>
            <a:r>
              <a:rPr lang="en-US" sz="2000" dirty="0"/>
              <a:t>	The Mind Set That Unlocks the Door to Organizational Growth</a:t>
            </a:r>
          </a:p>
          <a:p>
            <a:endParaRPr lang="en-US" sz="800" dirty="0"/>
          </a:p>
          <a:p>
            <a:r>
              <a:rPr lang="en-US" sz="2000" dirty="0"/>
              <a:t>Session #4  April 18 </a:t>
            </a:r>
            <a:r>
              <a:rPr lang="mr-IN" sz="2000" dirty="0"/>
              <a:t>–</a:t>
            </a:r>
            <a:r>
              <a:rPr lang="en-US" sz="2000" dirty="0"/>
              <a:t>  4 Personality Styles-- Each Require Different Coaching</a:t>
            </a:r>
          </a:p>
          <a:p>
            <a:r>
              <a:rPr lang="en-US" sz="2000" dirty="0"/>
              <a:t>Session #5 April 25 </a:t>
            </a:r>
            <a:r>
              <a:rPr lang="mr-IN" sz="2000" dirty="0"/>
              <a:t>–</a:t>
            </a:r>
            <a:r>
              <a:rPr lang="en-US" sz="2000" dirty="0"/>
              <a:t> Recognizing Self-Defeating Behaviors Part 1</a:t>
            </a:r>
          </a:p>
          <a:p>
            <a:r>
              <a:rPr lang="en-US" sz="2000" dirty="0"/>
              <a:t>Session #6 May 2 </a:t>
            </a:r>
            <a:r>
              <a:rPr lang="mr-IN" sz="2000" dirty="0"/>
              <a:t>–</a:t>
            </a:r>
            <a:r>
              <a:rPr lang="en-US" sz="2000" dirty="0"/>
              <a:t> Self-Defeating Behaviors Part 2</a:t>
            </a:r>
          </a:p>
          <a:p>
            <a:endParaRPr lang="en-US" sz="2000" dirty="0"/>
          </a:p>
        </p:txBody>
      </p:sp>
      <p:sp>
        <p:nvSpPr>
          <p:cNvPr id="6" name="TextBox 5"/>
          <p:cNvSpPr txBox="1"/>
          <p:nvPr/>
        </p:nvSpPr>
        <p:spPr>
          <a:xfrm>
            <a:off x="6974958" y="4486940"/>
            <a:ext cx="731290" cy="369332"/>
          </a:xfrm>
          <a:prstGeom prst="rect">
            <a:avLst/>
          </a:prstGeom>
          <a:noFill/>
        </p:spPr>
        <p:txBody>
          <a:bodyPr wrap="none" rtlCol="0">
            <a:spAutoFit/>
          </a:bodyPr>
          <a:lstStyle/>
          <a:p>
            <a:r>
              <a:rPr lang="en-US" dirty="0"/>
              <a:t>Becky</a:t>
            </a:r>
          </a:p>
        </p:txBody>
      </p:sp>
    </p:spTree>
    <p:extLst>
      <p:ext uri="{BB962C8B-B14F-4D97-AF65-F5344CB8AC3E}">
        <p14:creationId xmlns:p14="http://schemas.microsoft.com/office/powerpoint/2010/main" val="18265363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b="14085"/>
          <a:stretch/>
        </p:blipFill>
        <p:spPr>
          <a:xfrm>
            <a:off x="838200" y="742949"/>
            <a:ext cx="7543800" cy="3263363"/>
          </a:xfrm>
          <a:prstGeom prst="rect">
            <a:avLst/>
          </a:prstGeom>
        </p:spPr>
      </p:pic>
    </p:spTree>
    <p:extLst>
      <p:ext uri="{BB962C8B-B14F-4D97-AF65-F5344CB8AC3E}">
        <p14:creationId xmlns:p14="http://schemas.microsoft.com/office/powerpoint/2010/main" val="31454401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199" y="0"/>
            <a:ext cx="8043334" cy="1078177"/>
          </a:xfrm>
        </p:spPr>
        <p:txBody>
          <a:bodyPr>
            <a:normAutofit/>
          </a:bodyPr>
          <a:lstStyle/>
          <a:p>
            <a:r>
              <a:rPr lang="en-US" sz="2800" dirty="0"/>
              <a:t>Objectives #3 </a:t>
            </a:r>
            <a:r>
              <a:rPr lang="mr-IN" sz="2800" dirty="0"/>
              <a:t>–</a:t>
            </a:r>
            <a:r>
              <a:rPr lang="en-US" sz="2800" dirty="0"/>
              <a:t> Self - Defeating Behaviors</a:t>
            </a:r>
          </a:p>
        </p:txBody>
      </p:sp>
      <p:sp>
        <p:nvSpPr>
          <p:cNvPr id="3" name="Content Placeholder 2"/>
          <p:cNvSpPr>
            <a:spLocks noGrp="1"/>
          </p:cNvSpPr>
          <p:nvPr>
            <p:ph idx="1"/>
          </p:nvPr>
        </p:nvSpPr>
        <p:spPr>
          <a:xfrm>
            <a:off x="728132" y="4504267"/>
            <a:ext cx="7772401" cy="415976"/>
          </a:xfrm>
        </p:spPr>
        <p:txBody>
          <a:bodyPr>
            <a:normAutofit/>
          </a:bodyPr>
          <a:lstStyle/>
          <a:p>
            <a:endParaRPr lang="en-US" sz="2000" dirty="0"/>
          </a:p>
          <a:p>
            <a:endParaRPr lang="en-US" sz="2000" dirty="0"/>
          </a:p>
        </p:txBody>
      </p:sp>
      <p:sp>
        <p:nvSpPr>
          <p:cNvPr id="8" name="Rectangle 7"/>
          <p:cNvSpPr/>
          <p:nvPr/>
        </p:nvSpPr>
        <p:spPr>
          <a:xfrm>
            <a:off x="355599" y="1069996"/>
            <a:ext cx="7044267" cy="3447098"/>
          </a:xfrm>
          <a:prstGeom prst="rect">
            <a:avLst/>
          </a:prstGeom>
          <a:ln>
            <a:solidFill>
              <a:schemeClr val="tx1">
                <a:lumMod val="65000"/>
                <a:lumOff val="35000"/>
              </a:schemeClr>
            </a:solidFill>
          </a:ln>
        </p:spPr>
        <p:txBody>
          <a:bodyPr wrap="square">
            <a:spAutoFit/>
          </a:bodyPr>
          <a:lstStyle/>
          <a:p>
            <a:pPr marL="342900" indent="-342900">
              <a:buFont typeface="Arial"/>
              <a:buChar char="•"/>
            </a:pPr>
            <a:r>
              <a:rPr lang="en-US" sz="2000" dirty="0"/>
              <a:t>To day we will review a few habits of thinking ... and behavior .. that may not be serving us well.  </a:t>
            </a:r>
          </a:p>
          <a:p>
            <a:endParaRPr lang="en-US" sz="2000" dirty="0"/>
          </a:p>
          <a:p>
            <a:pPr marL="342900" indent="-342900">
              <a:buFont typeface="Arial"/>
              <a:buChar char="•"/>
            </a:pPr>
            <a:r>
              <a:rPr lang="en-US" sz="2000" dirty="0"/>
              <a:t> We will identify these “ self-defeating” behaviors in ourselves so we can  recognize them when they show up in the people we coach.</a:t>
            </a:r>
          </a:p>
          <a:p>
            <a:pPr marL="342900" indent="-342900">
              <a:buFont typeface="Arial"/>
              <a:buChar char="•"/>
            </a:pPr>
            <a:r>
              <a:rPr lang="en-US" sz="2000" dirty="0"/>
              <a:t>And then consider some new perspectives  .. New ways of viewing the world .. And others  -- with less criticism </a:t>
            </a:r>
            <a:r>
              <a:rPr lang="mr-IN" sz="2000" dirty="0"/>
              <a:t>…</a:t>
            </a:r>
            <a:r>
              <a:rPr lang="en-US" sz="2000" dirty="0"/>
              <a:t> and more understanding.</a:t>
            </a:r>
          </a:p>
          <a:p>
            <a:pPr marL="342900" indent="-342900">
              <a:buFont typeface="Arial"/>
              <a:buChar char="•"/>
            </a:pPr>
            <a:r>
              <a:rPr lang="en-US" sz="2000" dirty="0"/>
              <a:t>And when we are through .. We will be IRRESISTABLE ! </a:t>
            </a:r>
            <a:r>
              <a:rPr lang="en-US" sz="2000" dirty="0">
                <a:sym typeface="Wingdings"/>
              </a:rPr>
              <a:t></a:t>
            </a:r>
            <a:endParaRPr lang="en-US" sz="2000" dirty="0"/>
          </a:p>
          <a:p>
            <a:pPr marL="342900" indent="-342900">
              <a:buFont typeface="Arial"/>
              <a:buChar char="•"/>
            </a:pPr>
            <a:endParaRPr lang="en-US" dirty="0"/>
          </a:p>
        </p:txBody>
      </p:sp>
      <p:pic>
        <p:nvPicPr>
          <p:cNvPr id="4" name="Picture 3"/>
          <p:cNvPicPr>
            <a:picLocks noChangeAspect="1"/>
          </p:cNvPicPr>
          <p:nvPr/>
        </p:nvPicPr>
        <p:blipFill>
          <a:blip r:embed="rId2"/>
          <a:stretch>
            <a:fillRect/>
          </a:stretch>
        </p:blipFill>
        <p:spPr>
          <a:xfrm>
            <a:off x="6460671" y="3589866"/>
            <a:ext cx="2552397" cy="1553633"/>
          </a:xfrm>
          <a:prstGeom prst="rect">
            <a:avLst/>
          </a:prstGeom>
        </p:spPr>
      </p:pic>
    </p:spTree>
    <p:extLst>
      <p:ext uri="{BB962C8B-B14F-4D97-AF65-F5344CB8AC3E}">
        <p14:creationId xmlns:p14="http://schemas.microsoft.com/office/powerpoint/2010/main" val="16669925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2" descr="OpportunityDVD_English_071410_nopage#s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467" y="1"/>
            <a:ext cx="7247467" cy="5172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343497219"/>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4838699"/>
          </a:xfrm>
        </p:spPr>
        <p:txBody>
          <a:bodyPr>
            <a:normAutofit/>
          </a:bodyPr>
          <a:lstStyle/>
          <a:p>
            <a:pPr marL="0" indent="0">
              <a:buNone/>
            </a:pPr>
            <a:r>
              <a:rPr lang="en-US" sz="1800" dirty="0"/>
              <a:t>“Our deepest fear is not that we are inadequate.</a:t>
            </a:r>
          </a:p>
          <a:p>
            <a:pPr marL="0" indent="0">
              <a:buNone/>
            </a:pPr>
            <a:r>
              <a:rPr lang="en-US" sz="1800" dirty="0"/>
              <a:t> Our deepest fear is that we are powerful beyond measure. It is our light, not our darkness that most frightens us. </a:t>
            </a:r>
          </a:p>
          <a:p>
            <a:pPr marL="0" indent="0">
              <a:buNone/>
            </a:pPr>
            <a:r>
              <a:rPr lang="en-US" sz="1800" dirty="0"/>
              <a:t>We ask ourselves, Who am I to be brilliant, gorgeous, talented, fabulous? Actually, who are you </a:t>
            </a:r>
            <a:r>
              <a:rPr lang="en-US" sz="1800" i="1" dirty="0"/>
              <a:t>not</a:t>
            </a:r>
            <a:r>
              <a:rPr lang="en-US" sz="1800" dirty="0"/>
              <a:t> to be? </a:t>
            </a:r>
          </a:p>
          <a:p>
            <a:pPr marL="0" indent="0">
              <a:buNone/>
            </a:pPr>
            <a:r>
              <a:rPr lang="en-US" sz="1800" dirty="0"/>
              <a:t>You are a child of God. Your playing small does not serve the world. There is nothing enlightened about shrinking so that other people won't feel insecure around you. </a:t>
            </a:r>
          </a:p>
          <a:p>
            <a:pPr marL="0" indent="0">
              <a:buNone/>
            </a:pPr>
            <a:r>
              <a:rPr lang="en-US" sz="1800" dirty="0"/>
              <a:t>We are all meant to shine, as children do. </a:t>
            </a:r>
          </a:p>
          <a:p>
            <a:pPr marL="0" indent="0">
              <a:buNone/>
            </a:pPr>
            <a:r>
              <a:rPr lang="en-US" sz="1800" dirty="0"/>
              <a:t>We were born to make manifest the glory of God that is within us. It's not just in some of us; it's in everyone. </a:t>
            </a:r>
          </a:p>
          <a:p>
            <a:pPr marL="0" indent="0">
              <a:buNone/>
            </a:pPr>
            <a:r>
              <a:rPr lang="en-US" sz="1800" dirty="0"/>
              <a:t>And as we let our own light shine, we unconsciously give other people permission to do the same. As we are liberated from our own fear, our presence automatically liberates others.”    </a:t>
            </a:r>
          </a:p>
          <a:p>
            <a:pPr marL="0" indent="0">
              <a:buNone/>
            </a:pPr>
            <a:r>
              <a:rPr lang="en-US" sz="1800" dirty="0"/>
              <a:t>		 Marianne </a:t>
            </a:r>
            <a:r>
              <a:rPr lang="en-US" sz="1800"/>
              <a:t>Williamson   </a:t>
            </a:r>
            <a:r>
              <a:rPr lang="en-US" sz="1800" smtClean="0"/>
              <a:t>(Nelson </a:t>
            </a:r>
            <a:r>
              <a:rPr lang="en-US" sz="1800" dirty="0"/>
              <a:t>Mandela Inauguration Speech)</a:t>
            </a:r>
          </a:p>
          <a:p>
            <a:pPr marL="0" indent="0">
              <a:buNone/>
            </a:pPr>
            <a:endParaRPr lang="en-US" sz="1800" dirty="0"/>
          </a:p>
        </p:txBody>
      </p:sp>
    </p:spTree>
    <p:extLst>
      <p:ext uri="{BB962C8B-B14F-4D97-AF65-F5344CB8AC3E}">
        <p14:creationId xmlns:p14="http://schemas.microsoft.com/office/powerpoint/2010/main" val="10942150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5352472"/>
          </a:xfrm>
          <a:prstGeom prst="rect">
            <a:avLst/>
          </a:prstGeom>
        </p:spPr>
      </p:pic>
      <p:sp>
        <p:nvSpPr>
          <p:cNvPr id="2" name="Title 1"/>
          <p:cNvSpPr>
            <a:spLocks noGrp="1"/>
          </p:cNvSpPr>
          <p:nvPr>
            <p:ph type="title" idx="4294967295"/>
          </p:nvPr>
        </p:nvSpPr>
        <p:spPr>
          <a:xfrm>
            <a:off x="0" y="206375"/>
            <a:ext cx="8229600" cy="857250"/>
          </a:xfrm>
        </p:spPr>
        <p:txBody>
          <a:bodyPr>
            <a:normAutofit/>
          </a:bodyPr>
          <a:lstStyle/>
          <a:p>
            <a:r>
              <a:rPr lang="en-US" sz="3200" dirty="0"/>
              <a:t>We are all Green .. And Growing</a:t>
            </a:r>
          </a:p>
        </p:txBody>
      </p:sp>
      <p:sp>
        <p:nvSpPr>
          <p:cNvPr id="3" name="Content Placeholder 2"/>
          <p:cNvSpPr>
            <a:spLocks noGrp="1"/>
          </p:cNvSpPr>
          <p:nvPr>
            <p:ph idx="4294967295"/>
          </p:nvPr>
        </p:nvSpPr>
        <p:spPr>
          <a:xfrm>
            <a:off x="931863" y="1063625"/>
            <a:ext cx="8212137" cy="2576513"/>
          </a:xfrm>
        </p:spPr>
        <p:txBody>
          <a:bodyPr/>
          <a:lstStyle/>
          <a:p>
            <a:pPr marL="0" indent="0">
              <a:buNone/>
            </a:pPr>
            <a:r>
              <a:rPr lang="en-US" sz="2800" dirty="0"/>
              <a:t>“To help others develop, start with yourself.” </a:t>
            </a:r>
            <a:r>
              <a:rPr lang="en-US" dirty="0"/>
              <a:t>							</a:t>
            </a:r>
            <a:r>
              <a:rPr lang="en-US" sz="2000" dirty="0"/>
              <a:t>Marshal Goldsmith</a:t>
            </a:r>
          </a:p>
          <a:p>
            <a:endParaRPr lang="en-US" dirty="0"/>
          </a:p>
        </p:txBody>
      </p:sp>
      <p:sp>
        <p:nvSpPr>
          <p:cNvPr id="5" name="Rectangle 4"/>
          <p:cNvSpPr/>
          <p:nvPr/>
        </p:nvSpPr>
        <p:spPr>
          <a:xfrm>
            <a:off x="575733" y="3332417"/>
            <a:ext cx="6062133" cy="954107"/>
          </a:xfrm>
          <a:prstGeom prst="rect">
            <a:avLst/>
          </a:prstGeom>
          <a:ln>
            <a:solidFill>
              <a:schemeClr val="accent3">
                <a:lumMod val="50000"/>
              </a:schemeClr>
            </a:solidFill>
          </a:ln>
        </p:spPr>
        <p:txBody>
          <a:bodyPr wrap="square">
            <a:spAutoFit/>
          </a:bodyPr>
          <a:lstStyle/>
          <a:p>
            <a:r>
              <a:rPr lang="en-US" sz="2800" dirty="0"/>
              <a:t>Leaders are perpetual learners</a:t>
            </a:r>
          </a:p>
          <a:p>
            <a:r>
              <a:rPr lang="en-US" sz="2800" dirty="0"/>
              <a:t>They recognize we can always get better</a:t>
            </a:r>
          </a:p>
        </p:txBody>
      </p:sp>
    </p:spTree>
    <p:extLst>
      <p:ext uri="{BB962C8B-B14F-4D97-AF65-F5344CB8AC3E}">
        <p14:creationId xmlns:p14="http://schemas.microsoft.com/office/powerpoint/2010/main" val="24466922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29734" y="304801"/>
            <a:ext cx="7907866" cy="4524315"/>
          </a:xfrm>
          <a:prstGeom prst="rect">
            <a:avLst/>
          </a:prstGeom>
          <a:noFill/>
        </p:spPr>
        <p:txBody>
          <a:bodyPr wrap="square" rtlCol="0">
            <a:spAutoFit/>
          </a:bodyPr>
          <a:lstStyle/>
          <a:p>
            <a:pPr algn="ctr"/>
            <a:r>
              <a:rPr lang="en-US" sz="2400" dirty="0">
                <a:latin typeface="Avenir Black Oblique"/>
                <a:cs typeface="Avenir Black Oblique"/>
              </a:rPr>
              <a:t>Be around the light bringers,</a:t>
            </a:r>
          </a:p>
          <a:p>
            <a:pPr algn="ctr"/>
            <a:r>
              <a:rPr lang="en-US" sz="2400" dirty="0">
                <a:latin typeface="Avenir Black Oblique"/>
                <a:cs typeface="Avenir Black Oblique"/>
              </a:rPr>
              <a:t>The magic makers</a:t>
            </a:r>
          </a:p>
          <a:p>
            <a:pPr algn="ctr"/>
            <a:r>
              <a:rPr lang="en-US" sz="2400" dirty="0">
                <a:latin typeface="Avenir Black Oblique"/>
                <a:cs typeface="Avenir Black Oblique"/>
              </a:rPr>
              <a:t>The world shifters</a:t>
            </a:r>
          </a:p>
          <a:p>
            <a:pPr algn="ctr"/>
            <a:r>
              <a:rPr lang="en-US" sz="2400" dirty="0">
                <a:latin typeface="Avenir Black Oblique"/>
                <a:cs typeface="Avenir Black Oblique"/>
              </a:rPr>
              <a:t>The game shakers</a:t>
            </a:r>
          </a:p>
          <a:p>
            <a:pPr algn="ctr"/>
            <a:endParaRPr lang="en-US" sz="2400" dirty="0">
              <a:latin typeface="Avenir Black Oblique"/>
              <a:cs typeface="Avenir Black Oblique"/>
            </a:endParaRPr>
          </a:p>
          <a:p>
            <a:pPr algn="ctr"/>
            <a:r>
              <a:rPr lang="en-US" sz="2400" dirty="0">
                <a:latin typeface="Avenir Black Oblique"/>
                <a:cs typeface="Avenir Black Oblique"/>
              </a:rPr>
              <a:t>They challenge you.</a:t>
            </a:r>
          </a:p>
          <a:p>
            <a:pPr algn="ctr"/>
            <a:r>
              <a:rPr lang="en-US" sz="2400" dirty="0">
                <a:latin typeface="Avenir Black Oblique"/>
                <a:cs typeface="Avenir Black Oblique"/>
              </a:rPr>
              <a:t>Break you open.</a:t>
            </a:r>
          </a:p>
          <a:p>
            <a:pPr algn="ctr"/>
            <a:r>
              <a:rPr lang="en-US" sz="2400" dirty="0">
                <a:latin typeface="Avenir Black Oblique"/>
                <a:cs typeface="Avenir Black Oblique"/>
              </a:rPr>
              <a:t>Uplift and expand you.</a:t>
            </a:r>
          </a:p>
          <a:p>
            <a:pPr algn="ctr"/>
            <a:endParaRPr lang="en-US" sz="2400" dirty="0">
              <a:latin typeface="Avenir Black Oblique"/>
              <a:cs typeface="Avenir Black Oblique"/>
            </a:endParaRPr>
          </a:p>
          <a:p>
            <a:pPr algn="ctr"/>
            <a:r>
              <a:rPr lang="en-US" sz="2400" dirty="0">
                <a:latin typeface="Avenir Black Oblique"/>
                <a:cs typeface="Avenir Black Oblique"/>
              </a:rPr>
              <a:t>They don’t let you play small with your life.</a:t>
            </a:r>
          </a:p>
          <a:p>
            <a:pPr algn="ctr"/>
            <a:r>
              <a:rPr lang="en-US" sz="2400" dirty="0">
                <a:latin typeface="Avenir Black Oblique"/>
                <a:cs typeface="Avenir Black Oblique"/>
              </a:rPr>
              <a:t>The heartbeats are your people.</a:t>
            </a:r>
          </a:p>
          <a:p>
            <a:pPr algn="ctr"/>
            <a:r>
              <a:rPr lang="en-US" sz="2400" dirty="0">
                <a:latin typeface="Avenir Black Oblique"/>
                <a:cs typeface="Avenir Black Oblique"/>
              </a:rPr>
              <a:t>These people are your tribe.</a:t>
            </a:r>
          </a:p>
        </p:txBody>
      </p:sp>
    </p:spTree>
    <p:extLst>
      <p:ext uri="{BB962C8B-B14F-4D97-AF65-F5344CB8AC3E}">
        <p14:creationId xmlns:p14="http://schemas.microsoft.com/office/powerpoint/2010/main" val="6104963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0"/>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a:ln/>
                <a:solidFill>
                  <a:schemeClr val="accent6"/>
                </a:solidFill>
                <a:latin typeface="Calibri" charset="0"/>
                <a:ea typeface="Calibri" charset="0"/>
                <a:cs typeface="Calibri" charset="0"/>
              </a:rPr>
              <a:t>Shaklee Video &amp; Audio Archives</a:t>
            </a:r>
            <a:r>
              <a:rPr lang="en-US" b="1" dirty="0">
                <a:ln/>
                <a:solidFill>
                  <a:schemeClr val="accent6"/>
                </a:solidFill>
                <a:latin typeface="Calibri" charset="0"/>
                <a:ea typeface="Calibri" charset="0"/>
                <a:cs typeface="Calibri" charset="0"/>
              </a:rPr>
              <a:t/>
            </a:r>
            <a:br>
              <a:rPr lang="en-US" b="1" dirty="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3" y="1152725"/>
            <a:ext cx="3517131" cy="1784074"/>
          </a:xfrm>
          <a:prstGeom prst="rect">
            <a:avLst/>
          </a:prstGeom>
        </p:spPr>
      </p:pic>
      <p:pic>
        <p:nvPicPr>
          <p:cNvPr id="5" name="Picture 4"/>
          <p:cNvPicPr>
            <a:picLocks noChangeAspect="1"/>
          </p:cNvPicPr>
          <p:nvPr/>
        </p:nvPicPr>
        <p:blipFill>
          <a:blip r:embed="rId3"/>
          <a:stretch>
            <a:fillRect/>
          </a:stretch>
        </p:blipFill>
        <p:spPr>
          <a:xfrm>
            <a:off x="4667250" y="3691467"/>
            <a:ext cx="4171950" cy="951020"/>
          </a:xfrm>
          <a:prstGeom prst="rect">
            <a:avLst/>
          </a:prstGeom>
        </p:spPr>
      </p:pic>
      <p:sp>
        <p:nvSpPr>
          <p:cNvPr id="7" name="TextBox 6"/>
          <p:cNvSpPr txBox="1"/>
          <p:nvPr/>
        </p:nvSpPr>
        <p:spPr>
          <a:xfrm>
            <a:off x="771526" y="4642487"/>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2"/>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47"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4249265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437488"/>
          </a:xfrm>
        </p:spPr>
        <p:txBody>
          <a:bodyPr>
            <a:noAutofit/>
          </a:bodyPr>
          <a:lstStyle/>
          <a:p>
            <a:r>
              <a:rPr lang="en-US" sz="2400" dirty="0"/>
              <a:t>PLUS Get Clean Starter Kit also contains </a:t>
            </a:r>
            <a:r>
              <a:rPr lang="mr-IN" sz="2400" dirty="0"/>
              <a:t>…</a:t>
            </a:r>
            <a:endParaRPr lang="en-US" sz="2400" dirty="0"/>
          </a:p>
        </p:txBody>
      </p:sp>
      <p:sp>
        <p:nvSpPr>
          <p:cNvPr id="3" name="Content Placeholder 2"/>
          <p:cNvSpPr>
            <a:spLocks noGrp="1"/>
          </p:cNvSpPr>
          <p:nvPr>
            <p:ph idx="1"/>
          </p:nvPr>
        </p:nvSpPr>
        <p:spPr>
          <a:xfrm>
            <a:off x="457200" y="643466"/>
            <a:ext cx="8229600" cy="4500033"/>
          </a:xfrm>
        </p:spPr>
        <p:txBody>
          <a:bodyPr>
            <a:normAutofit fontScale="62500" lnSpcReduction="20000"/>
          </a:bodyPr>
          <a:lstStyle/>
          <a:p>
            <a:pPr marL="0" indent="0">
              <a:buNone/>
            </a:pPr>
            <a:r>
              <a:rPr lang="en-US" dirty="0"/>
              <a:t>Including all the accessories you need to get really clean:</a:t>
            </a:r>
          </a:p>
          <a:p>
            <a:r>
              <a:rPr lang="en-US" dirty="0"/>
              <a:t>Organizer Caddy (1)</a:t>
            </a:r>
          </a:p>
          <a:p>
            <a:r>
              <a:rPr lang="en-US" dirty="0"/>
              <a:t>Spray Bottles (3)</a:t>
            </a:r>
          </a:p>
          <a:p>
            <a:pPr lvl="1"/>
            <a:r>
              <a:rPr lang="en-US" dirty="0"/>
              <a:t>Windows and Mirrors</a:t>
            </a:r>
          </a:p>
          <a:p>
            <a:pPr lvl="1"/>
            <a:r>
              <a:rPr lang="en-US" dirty="0"/>
              <a:t>All-Purpose</a:t>
            </a:r>
          </a:p>
          <a:p>
            <a:pPr lvl="1"/>
            <a:r>
              <a:rPr lang="en-US" dirty="0"/>
              <a:t>Degreasing</a:t>
            </a:r>
          </a:p>
          <a:p>
            <a:r>
              <a:rPr lang="en-US" dirty="0"/>
              <a:t>Dropper Pipette (1)</a:t>
            </a:r>
          </a:p>
          <a:p>
            <a:r>
              <a:rPr lang="en-US" dirty="0"/>
              <a:t>1/4 oz. Dispenser Pump for 32 oz. Bottle (1)</a:t>
            </a:r>
          </a:p>
          <a:p>
            <a:r>
              <a:rPr lang="en-US" dirty="0"/>
              <a:t>Laundry Measuring cup (1)</a:t>
            </a:r>
          </a:p>
          <a:p>
            <a:r>
              <a:rPr lang="en-US" dirty="0"/>
              <a:t>Dual Measuring Spoon (1)</a:t>
            </a:r>
          </a:p>
          <a:p>
            <a:r>
              <a:rPr lang="en-US" dirty="0"/>
              <a:t>Cleaning Accessories (4)</a:t>
            </a:r>
          </a:p>
          <a:p>
            <a:pPr lvl="1"/>
            <a:r>
              <a:rPr lang="en-US" dirty="0"/>
              <a:t>Super Microfiber Cleaning Cloth</a:t>
            </a:r>
          </a:p>
          <a:p>
            <a:pPr lvl="1"/>
            <a:r>
              <a:rPr lang="en-US" dirty="0"/>
              <a:t>Super Microfiber Window Cloth</a:t>
            </a:r>
          </a:p>
          <a:p>
            <a:pPr lvl="1"/>
            <a:r>
              <a:rPr lang="en-US" dirty="0"/>
              <a:t>Super Microfiber Dish Sponge</a:t>
            </a:r>
          </a:p>
          <a:p>
            <a:pPr lvl="1"/>
            <a:r>
              <a:rPr lang="en-US" dirty="0"/>
              <a:t>Miracle Scrubber Pad       			 Angie</a:t>
            </a:r>
          </a:p>
          <a:p>
            <a:endParaRPr lang="en-US" sz="2000" dirty="0"/>
          </a:p>
        </p:txBody>
      </p:sp>
    </p:spTree>
    <p:extLst>
      <p:ext uri="{BB962C8B-B14F-4D97-AF65-F5344CB8AC3E}">
        <p14:creationId xmlns:p14="http://schemas.microsoft.com/office/powerpoint/2010/main" val="18121567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537940"/>
          </a:xfrm>
          <a:ln>
            <a:solidFill>
              <a:schemeClr val="accent1"/>
            </a:solidFill>
          </a:ln>
        </p:spPr>
        <p:txBody>
          <a:bodyPr>
            <a:normAutofit fontScale="90000"/>
          </a:bodyPr>
          <a:lstStyle/>
          <a:p>
            <a:r>
              <a:rPr lang="en-US" sz="3200" dirty="0"/>
              <a:t>Earth Day Ideas</a:t>
            </a:r>
          </a:p>
        </p:txBody>
      </p:sp>
      <p:sp>
        <p:nvSpPr>
          <p:cNvPr id="3" name="Content Placeholder 2"/>
          <p:cNvSpPr>
            <a:spLocks noGrp="1"/>
          </p:cNvSpPr>
          <p:nvPr>
            <p:ph idx="1"/>
          </p:nvPr>
        </p:nvSpPr>
        <p:spPr>
          <a:xfrm>
            <a:off x="457200" y="866938"/>
            <a:ext cx="8229600" cy="1767774"/>
          </a:xfrm>
        </p:spPr>
        <p:txBody>
          <a:bodyPr>
            <a:normAutofit/>
          </a:bodyPr>
          <a:lstStyle/>
          <a:p>
            <a:r>
              <a:rPr lang="en-US" sz="2400" dirty="0"/>
              <a:t>Participate in a local Earth Day event through your community as a vendor</a:t>
            </a:r>
          </a:p>
          <a:p>
            <a:r>
              <a:rPr lang="en-US" sz="2400" dirty="0"/>
              <a:t>Organize a neighborhood litter clean up</a:t>
            </a:r>
          </a:p>
          <a:p>
            <a:r>
              <a:rPr lang="en-US" sz="2400" dirty="0"/>
              <a:t>Kids events </a:t>
            </a:r>
            <a:r>
              <a:rPr lang="mr-IN" sz="2400" dirty="0"/>
              <a:t>–</a:t>
            </a:r>
            <a:r>
              <a:rPr lang="en-US" sz="2400" dirty="0"/>
              <a:t> nature walk, craft, planting</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11980" y="2897387"/>
            <a:ext cx="3674820" cy="2067086"/>
          </a:xfrm>
          <a:prstGeom prst="rect">
            <a:avLst/>
          </a:prstGeom>
        </p:spPr>
      </p:pic>
      <p:sp>
        <p:nvSpPr>
          <p:cNvPr id="5" name="TextBox 4"/>
          <p:cNvSpPr txBox="1"/>
          <p:nvPr/>
        </p:nvSpPr>
        <p:spPr>
          <a:xfrm>
            <a:off x="457199" y="2634712"/>
            <a:ext cx="4471261" cy="2215991"/>
          </a:xfrm>
          <a:prstGeom prst="rect">
            <a:avLst/>
          </a:prstGeom>
          <a:noFill/>
        </p:spPr>
        <p:txBody>
          <a:bodyPr wrap="square" rtlCol="0">
            <a:spAutoFit/>
          </a:bodyPr>
          <a:lstStyle/>
          <a:p>
            <a:pPr marL="285750" indent="-285750">
              <a:buFont typeface="Arial" charset="0"/>
              <a:buChar char="•"/>
            </a:pPr>
            <a:r>
              <a:rPr lang="en-US" sz="2400" dirty="0"/>
              <a:t>Hand out tree seedlings or small seed packets with Basic H2 samples</a:t>
            </a:r>
          </a:p>
          <a:p>
            <a:pPr marL="285750" indent="-285750">
              <a:buFont typeface="Arial" charset="0"/>
              <a:buChar char="•"/>
            </a:pPr>
            <a:r>
              <a:rPr lang="en-US" sz="2400" dirty="0"/>
              <a:t>Health Chats (in home, Zoom, FB</a:t>
            </a:r>
            <a:r>
              <a:rPr lang="mr-IN" sz="2400" dirty="0"/>
              <a:t>…</a:t>
            </a:r>
            <a:r>
              <a:rPr lang="en-US" sz="2400" dirty="0"/>
              <a:t>)</a:t>
            </a:r>
          </a:p>
          <a:p>
            <a:endParaRPr lang="en-US" dirty="0"/>
          </a:p>
        </p:txBody>
      </p:sp>
      <p:sp>
        <p:nvSpPr>
          <p:cNvPr id="6" name="TextBox 5"/>
          <p:cNvSpPr txBox="1"/>
          <p:nvPr/>
        </p:nvSpPr>
        <p:spPr>
          <a:xfrm>
            <a:off x="3917196" y="4666037"/>
            <a:ext cx="1309607" cy="369332"/>
          </a:xfrm>
          <a:prstGeom prst="rect">
            <a:avLst/>
          </a:prstGeom>
          <a:noFill/>
        </p:spPr>
        <p:txBody>
          <a:bodyPr wrap="square" rtlCol="0">
            <a:spAutoFit/>
          </a:bodyPr>
          <a:lstStyle/>
          <a:p>
            <a:r>
              <a:rPr lang="en-US"/>
              <a:t>Angie</a:t>
            </a:r>
          </a:p>
        </p:txBody>
      </p:sp>
    </p:spTree>
    <p:extLst>
      <p:ext uri="{BB962C8B-B14F-4D97-AF65-F5344CB8AC3E}">
        <p14:creationId xmlns:p14="http://schemas.microsoft.com/office/powerpoint/2010/main" val="7830444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5979" y="908380"/>
            <a:ext cx="8803037" cy="3970318"/>
          </a:xfrm>
          <a:prstGeom prst="rect">
            <a:avLst/>
          </a:prstGeom>
        </p:spPr>
        <p:txBody>
          <a:bodyPr wrap="square">
            <a:spAutoFit/>
          </a:bodyPr>
          <a:lstStyle/>
          <a:p>
            <a:r>
              <a:rPr lang="en-US" dirty="0">
                <a:latin typeface="Arial" charset="0"/>
              </a:rPr>
              <a:t>Get Clean Starter Kit = 50 PV  +  Allergy Action Kit = 74 PV </a:t>
            </a:r>
          </a:p>
          <a:p>
            <a:r>
              <a:rPr lang="en-US" dirty="0">
                <a:latin typeface="Arial" charset="0"/>
              </a:rPr>
              <a:t>Allergy Action Kit:</a:t>
            </a:r>
          </a:p>
          <a:p>
            <a:pPr marL="285750" indent="-285750">
              <a:buFont typeface="Arial" charset="0"/>
              <a:buChar char="•"/>
            </a:pPr>
            <a:r>
              <a:rPr lang="en-US" dirty="0" err="1">
                <a:latin typeface="Arial" charset="0"/>
              </a:rPr>
              <a:t>Optiflora</a:t>
            </a:r>
            <a:r>
              <a:rPr lang="en-US" dirty="0">
                <a:latin typeface="Arial" charset="0"/>
              </a:rPr>
              <a:t> 15 PV </a:t>
            </a:r>
          </a:p>
          <a:p>
            <a:pPr marL="285750" indent="-285750">
              <a:buFont typeface="Arial" charset="0"/>
              <a:buChar char="•"/>
            </a:pPr>
            <a:r>
              <a:rPr lang="en-US" dirty="0" err="1">
                <a:latin typeface="Arial" charset="0"/>
              </a:rPr>
              <a:t>Nutriferon</a:t>
            </a:r>
            <a:r>
              <a:rPr lang="en-US" dirty="0">
                <a:latin typeface="Arial" charset="0"/>
              </a:rPr>
              <a:t> 30 PV </a:t>
            </a:r>
          </a:p>
          <a:p>
            <a:pPr marL="285750" indent="-285750">
              <a:buFont typeface="Arial" charset="0"/>
              <a:buChar char="•"/>
            </a:pPr>
            <a:r>
              <a:rPr lang="en-US" dirty="0">
                <a:latin typeface="Arial" charset="0"/>
              </a:rPr>
              <a:t>Vita C 16 PV </a:t>
            </a:r>
          </a:p>
          <a:p>
            <a:pPr marL="285750" indent="-285750">
              <a:buFont typeface="Arial" charset="0"/>
              <a:buChar char="•"/>
            </a:pPr>
            <a:r>
              <a:rPr lang="en-US" dirty="0">
                <a:latin typeface="Arial" charset="0"/>
              </a:rPr>
              <a:t>Alfalfa 330 13 PV </a:t>
            </a:r>
          </a:p>
          <a:p>
            <a:r>
              <a:rPr lang="en-US" dirty="0">
                <a:latin typeface="Arial" charset="0"/>
              </a:rPr>
              <a:t>Allergy Kit  $97 MP </a:t>
            </a:r>
          </a:p>
          <a:p>
            <a:r>
              <a:rPr lang="en-US" dirty="0">
                <a:latin typeface="Arial" charset="0"/>
              </a:rPr>
              <a:t>Get Clean Starter Kit $99 MP </a:t>
            </a:r>
          </a:p>
          <a:p>
            <a:r>
              <a:rPr lang="en-US" dirty="0">
                <a:latin typeface="Arial" charset="0"/>
              </a:rPr>
              <a:t>TOTAL: $196 and 124 PV</a:t>
            </a:r>
          </a:p>
          <a:p>
            <a:endParaRPr lang="en-US" dirty="0">
              <a:latin typeface="Arial" charset="0"/>
            </a:endParaRPr>
          </a:p>
          <a:p>
            <a:r>
              <a:rPr lang="en-US" dirty="0">
                <a:latin typeface="Arial" charset="0"/>
              </a:rPr>
              <a:t>Savings $20 free membership, $20 free shipping, $16 member savings </a:t>
            </a:r>
          </a:p>
          <a:p>
            <a:endParaRPr lang="en-US" dirty="0">
              <a:latin typeface="Arial" charset="0"/>
            </a:endParaRPr>
          </a:p>
          <a:p>
            <a:r>
              <a:rPr lang="en-US" dirty="0">
                <a:latin typeface="Arial" charset="0"/>
              </a:rPr>
              <a:t>Benefit </a:t>
            </a:r>
            <a:r>
              <a:rPr lang="mr-IN" dirty="0">
                <a:latin typeface="Arial" charset="0"/>
              </a:rPr>
              <a:t>…</a:t>
            </a:r>
            <a:r>
              <a:rPr lang="en-US" dirty="0">
                <a:latin typeface="Arial" charset="0"/>
              </a:rPr>
              <a:t> Save money on cleaning products, save money on allergy meds, save the Earth, save on Kleenex</a:t>
            </a:r>
            <a:r>
              <a:rPr lang="mr-IN" dirty="0">
                <a:latin typeface="Arial" charset="0"/>
              </a:rPr>
              <a:t>…</a:t>
            </a:r>
            <a:r>
              <a:rPr lang="en-US" dirty="0">
                <a:latin typeface="Arial" charset="0"/>
              </a:rPr>
              <a:t>  AND you have yourself one happy healthy family !!! </a:t>
            </a:r>
            <a:endParaRPr lang="en-US" b="0" i="0" dirty="0">
              <a:effectLst/>
              <a:latin typeface="Arial" charset="0"/>
            </a:endParaRPr>
          </a:p>
        </p:txBody>
      </p:sp>
      <p:sp>
        <p:nvSpPr>
          <p:cNvPr id="3" name="TextBox 2"/>
          <p:cNvSpPr txBox="1"/>
          <p:nvPr/>
        </p:nvSpPr>
        <p:spPr>
          <a:xfrm>
            <a:off x="627681" y="193729"/>
            <a:ext cx="7609668" cy="584775"/>
          </a:xfrm>
          <a:prstGeom prst="rect">
            <a:avLst/>
          </a:prstGeom>
          <a:noFill/>
          <a:ln>
            <a:solidFill>
              <a:schemeClr val="accent1"/>
            </a:solidFill>
          </a:ln>
        </p:spPr>
        <p:txBody>
          <a:bodyPr wrap="square" rtlCol="0">
            <a:spAutoFit/>
          </a:bodyPr>
          <a:lstStyle/>
          <a:p>
            <a:pPr algn="ctr"/>
            <a:r>
              <a:rPr lang="en-US" sz="3200" dirty="0"/>
              <a:t>Get Clean/Allergy Combo </a:t>
            </a:r>
            <a:r>
              <a:rPr lang="mr-IN" sz="3200" dirty="0"/>
              <a:t>–</a:t>
            </a:r>
            <a:r>
              <a:rPr lang="en-US" sz="3200" dirty="0"/>
              <a:t> Perfect Pair</a:t>
            </a:r>
          </a:p>
        </p:txBody>
      </p:sp>
      <p:sp>
        <p:nvSpPr>
          <p:cNvPr id="4" name="TextBox 3"/>
          <p:cNvSpPr txBox="1"/>
          <p:nvPr/>
        </p:nvSpPr>
        <p:spPr>
          <a:xfrm>
            <a:off x="8334212" y="4774168"/>
            <a:ext cx="1309607" cy="369332"/>
          </a:xfrm>
          <a:prstGeom prst="rect">
            <a:avLst/>
          </a:prstGeom>
          <a:noFill/>
        </p:spPr>
        <p:txBody>
          <a:bodyPr wrap="square" rtlCol="0">
            <a:spAutoFit/>
          </a:bodyPr>
          <a:lstStyle/>
          <a:p>
            <a:r>
              <a:rPr lang="en-US"/>
              <a:t>Angie</a:t>
            </a:r>
          </a:p>
        </p:txBody>
      </p:sp>
    </p:spTree>
    <p:extLst>
      <p:ext uri="{BB962C8B-B14F-4D97-AF65-F5344CB8AC3E}">
        <p14:creationId xmlns:p14="http://schemas.microsoft.com/office/powerpoint/2010/main" val="85275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11400" y="276225"/>
            <a:ext cx="4508500" cy="4591050"/>
          </a:xfrm>
          <a:prstGeom prst="rect">
            <a:avLst/>
          </a:prstGeom>
        </p:spPr>
      </p:pic>
      <p:sp>
        <p:nvSpPr>
          <p:cNvPr id="3" name="TextBox 2"/>
          <p:cNvSpPr txBox="1"/>
          <p:nvPr/>
        </p:nvSpPr>
        <p:spPr>
          <a:xfrm>
            <a:off x="7219506" y="4210493"/>
            <a:ext cx="1924493" cy="369332"/>
          </a:xfrm>
          <a:prstGeom prst="rect">
            <a:avLst/>
          </a:prstGeom>
          <a:noFill/>
        </p:spPr>
        <p:txBody>
          <a:bodyPr wrap="square" rtlCol="0">
            <a:spAutoFit/>
          </a:bodyPr>
          <a:lstStyle/>
          <a:p>
            <a:r>
              <a:rPr lang="en-US" dirty="0"/>
              <a:t>Francine</a:t>
            </a:r>
          </a:p>
        </p:txBody>
      </p:sp>
    </p:spTree>
    <p:extLst>
      <p:ext uri="{BB962C8B-B14F-4D97-AF65-F5344CB8AC3E}">
        <p14:creationId xmlns:p14="http://schemas.microsoft.com/office/powerpoint/2010/main" val="4764618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98134" y="311869"/>
            <a:ext cx="5113866" cy="4628431"/>
          </a:xfrm>
          <a:prstGeom prst="rect">
            <a:avLst/>
          </a:prstGeom>
        </p:spPr>
      </p:pic>
      <p:sp>
        <p:nvSpPr>
          <p:cNvPr id="3" name="TextBox 2"/>
          <p:cNvSpPr txBox="1"/>
          <p:nvPr/>
        </p:nvSpPr>
        <p:spPr>
          <a:xfrm>
            <a:off x="7602279" y="4019107"/>
            <a:ext cx="986232" cy="369332"/>
          </a:xfrm>
          <a:prstGeom prst="rect">
            <a:avLst/>
          </a:prstGeom>
          <a:noFill/>
        </p:spPr>
        <p:txBody>
          <a:bodyPr wrap="none" rtlCol="0">
            <a:spAutoFit/>
          </a:bodyPr>
          <a:lstStyle/>
          <a:p>
            <a:r>
              <a:rPr lang="en-US" dirty="0"/>
              <a:t>Francine</a:t>
            </a:r>
          </a:p>
        </p:txBody>
      </p:sp>
    </p:spTree>
    <p:extLst>
      <p:ext uri="{BB962C8B-B14F-4D97-AF65-F5344CB8AC3E}">
        <p14:creationId xmlns:p14="http://schemas.microsoft.com/office/powerpoint/2010/main" val="2848346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685800"/>
            <a:ext cx="8153400" cy="3785651"/>
          </a:xfrm>
          <a:prstGeom prst="rect">
            <a:avLst/>
          </a:prstGeom>
          <a:noFill/>
          <a:ln>
            <a:solidFill>
              <a:schemeClr val="accent3">
                <a:lumMod val="50000"/>
              </a:schemeClr>
            </a:solidFill>
          </a:ln>
          <a:effectLst>
            <a:glow rad="101600">
              <a:schemeClr val="accent3">
                <a:lumMod val="50000"/>
                <a:alpha val="75000"/>
              </a:schemeClr>
            </a:glow>
          </a:effectLst>
        </p:spPr>
        <p:txBody>
          <a:bodyPr wrap="square" rtlCol="0">
            <a:spAutoFit/>
          </a:bodyPr>
          <a:lstStyle/>
          <a:p>
            <a:r>
              <a:rPr lang="en-US" sz="2400" dirty="0"/>
              <a:t>Jim </a:t>
            </a:r>
            <a:r>
              <a:rPr lang="en-US" sz="2400" dirty="0" err="1"/>
              <a:t>Rohn</a:t>
            </a:r>
            <a:r>
              <a:rPr lang="en-US" sz="2400" dirty="0"/>
              <a:t> …</a:t>
            </a:r>
          </a:p>
          <a:p>
            <a:pPr algn="ctr"/>
            <a:r>
              <a:rPr lang="en-US" sz="2800" dirty="0"/>
              <a:t> </a:t>
            </a:r>
            <a:r>
              <a:rPr lang="en-US" sz="3200" dirty="0"/>
              <a:t>If you want to have more, 								you have to become more.</a:t>
            </a:r>
          </a:p>
          <a:p>
            <a:pPr algn="ctr"/>
            <a:r>
              <a:rPr lang="en-US" sz="3200" dirty="0"/>
              <a:t> For things to change,  you have to change.</a:t>
            </a:r>
          </a:p>
          <a:p>
            <a:pPr algn="ctr"/>
            <a:r>
              <a:rPr lang="en-US" sz="3200" dirty="0"/>
              <a:t> For things to get better, you have to get better.</a:t>
            </a:r>
          </a:p>
          <a:p>
            <a:pPr algn="ctr"/>
            <a:r>
              <a:rPr lang="en-US" sz="3200" dirty="0"/>
              <a:t> For things to improve, you have to improve.</a:t>
            </a:r>
          </a:p>
          <a:p>
            <a:pPr algn="ctr"/>
            <a:r>
              <a:rPr lang="en-US" sz="3200" dirty="0"/>
              <a:t> When you grow, everything grows for you.</a:t>
            </a:r>
          </a:p>
          <a:p>
            <a:endParaRPr lang="en-US" sz="2400" dirty="0"/>
          </a:p>
        </p:txBody>
      </p:sp>
      <p:sp>
        <p:nvSpPr>
          <p:cNvPr id="3" name="TextBox 2"/>
          <p:cNvSpPr txBox="1"/>
          <p:nvPr/>
        </p:nvSpPr>
        <p:spPr>
          <a:xfrm>
            <a:off x="6719777" y="4710223"/>
            <a:ext cx="731290" cy="369332"/>
          </a:xfrm>
          <a:prstGeom prst="rect">
            <a:avLst/>
          </a:prstGeom>
          <a:noFill/>
        </p:spPr>
        <p:txBody>
          <a:bodyPr wrap="none" rtlCol="0">
            <a:spAutoFit/>
          </a:bodyPr>
          <a:lstStyle/>
          <a:p>
            <a:r>
              <a:rPr lang="en-US" dirty="0"/>
              <a:t>Becky</a:t>
            </a:r>
          </a:p>
        </p:txBody>
      </p:sp>
    </p:spTree>
    <p:extLst>
      <p:ext uri="{BB962C8B-B14F-4D97-AF65-F5344CB8AC3E}">
        <p14:creationId xmlns:p14="http://schemas.microsoft.com/office/powerpoint/2010/main" val="2281670994"/>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53923</TotalTime>
  <Words>2160</Words>
  <Application>Microsoft Macintosh PowerPoint</Application>
  <PresentationFormat>On-screen Show (16:9)</PresentationFormat>
  <Paragraphs>312</Paragraphs>
  <Slides>37</Slides>
  <Notes>13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37</vt:i4>
      </vt:variant>
    </vt:vector>
  </HeadingPairs>
  <TitlesOfParts>
    <vt:vector size="45" baseType="lpstr">
      <vt:lpstr>Arial</vt:lpstr>
      <vt:lpstr>Avenir Black Oblique</vt:lpstr>
      <vt:lpstr>Calibri</vt:lpstr>
      <vt:lpstr>Century Gothic</vt:lpstr>
      <vt:lpstr>Mangal</vt:lpstr>
      <vt:lpstr>Wingdings</vt:lpstr>
      <vt:lpstr>1_Office Theme</vt:lpstr>
      <vt:lpstr>2_Office Theme</vt:lpstr>
      <vt:lpstr>PowerPoint Presentation</vt:lpstr>
      <vt:lpstr>Growing Green Promo</vt:lpstr>
      <vt:lpstr>Get Clean Kit</vt:lpstr>
      <vt:lpstr>PLUS Get Clean Starter Kit also contains …</vt:lpstr>
      <vt:lpstr>Earth Day Ideas</vt:lpstr>
      <vt:lpstr>PowerPoint Presentation</vt:lpstr>
      <vt:lpstr>PowerPoint Presentation</vt:lpstr>
      <vt:lpstr>PowerPoint Presentation</vt:lpstr>
      <vt:lpstr>PowerPoint Presentation</vt:lpstr>
      <vt:lpstr> Strategy Forum     Spring 2017  # 2       4-4-17</vt:lpstr>
      <vt:lpstr>PowerPoint Presentation</vt:lpstr>
      <vt:lpstr>Objectives Spring 2017 –Keys to Coaching </vt:lpstr>
      <vt:lpstr>PowerPoint Presentation</vt:lpstr>
      <vt:lpstr>PowerPoint Presentation</vt:lpstr>
      <vt:lpstr>PowerPoint Presentation</vt:lpstr>
      <vt:lpstr>PowerPoint Presentation</vt:lpstr>
      <vt:lpstr>PowerPoint Presentation</vt:lpstr>
      <vt:lpstr>PowerPoint Presentation</vt:lpstr>
      <vt:lpstr>Role of Leader Coaching a New Distributor</vt:lpstr>
      <vt:lpstr>PowerPoint Presentation</vt:lpstr>
      <vt:lpstr>PowerPoint Presentation</vt:lpstr>
      <vt:lpstr>PowerPoint Presentation</vt:lpstr>
      <vt:lpstr>PowerPoint Presentation</vt:lpstr>
      <vt:lpstr>Monthly Planning Worksheet</vt:lpstr>
      <vt:lpstr>Basic Guidelines for weekly Coaching</vt:lpstr>
      <vt:lpstr>PowerPoint Presentation</vt:lpstr>
      <vt:lpstr>Books and Podcasts</vt:lpstr>
      <vt:lpstr>PowerPoint Presentation</vt:lpstr>
      <vt:lpstr>PowerPoint Presentation</vt:lpstr>
      <vt:lpstr> April Strategy Forum Schedule Keys to Coaching</vt:lpstr>
      <vt:lpstr>PowerPoint Presentation</vt:lpstr>
      <vt:lpstr>Objectives #3 – Self - Defeating Behaviors</vt:lpstr>
      <vt:lpstr>PowerPoint Presentation</vt:lpstr>
      <vt:lpstr>PowerPoint Presentation</vt:lpstr>
      <vt:lpstr>We are all Green .. And Growing</vt:lpstr>
      <vt:lpstr>PowerPoint Presentation</vt:lpstr>
      <vt:lpstr>Shaklee Video &amp; Audio Archives This webinar is archived on BetterFutureStartsToday.net</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Congratulations on becoming a Director! A Business Leader!</dc:title>
  <dc:creator>Harper</dc:creator>
  <cp:lastModifiedBy>Angela</cp:lastModifiedBy>
  <cp:revision>461</cp:revision>
  <cp:lastPrinted>2017-04-04T15:16:42Z</cp:lastPrinted>
  <dcterms:created xsi:type="dcterms:W3CDTF">2016-11-09T11:55:00Z</dcterms:created>
  <dcterms:modified xsi:type="dcterms:W3CDTF">2017-04-05T00:45:06Z</dcterms:modified>
</cp:coreProperties>
</file>