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31"/>
  </p:notesMasterIdLst>
  <p:handoutMasterIdLst>
    <p:handoutMasterId r:id="rId32"/>
  </p:handoutMasterIdLst>
  <p:sldIdLst>
    <p:sldId id="398" r:id="rId3"/>
    <p:sldId id="390" r:id="rId4"/>
    <p:sldId id="394" r:id="rId5"/>
    <p:sldId id="395" r:id="rId6"/>
    <p:sldId id="396" r:id="rId7"/>
    <p:sldId id="392" r:id="rId8"/>
    <p:sldId id="393" r:id="rId9"/>
    <p:sldId id="337" r:id="rId10"/>
    <p:sldId id="304" r:id="rId11"/>
    <p:sldId id="352" r:id="rId12"/>
    <p:sldId id="400" r:id="rId13"/>
    <p:sldId id="401" r:id="rId14"/>
    <p:sldId id="402" r:id="rId15"/>
    <p:sldId id="403" r:id="rId16"/>
    <p:sldId id="404" r:id="rId17"/>
    <p:sldId id="405" r:id="rId18"/>
    <p:sldId id="406" r:id="rId19"/>
    <p:sldId id="407" r:id="rId20"/>
    <p:sldId id="408" r:id="rId21"/>
    <p:sldId id="409" r:id="rId22"/>
    <p:sldId id="410" r:id="rId23"/>
    <p:sldId id="397" r:id="rId24"/>
    <p:sldId id="290" r:id="rId25"/>
    <p:sldId id="277" r:id="rId26"/>
    <p:sldId id="384" r:id="rId27"/>
    <p:sldId id="357" r:id="rId28"/>
    <p:sldId id="292" r:id="rId29"/>
    <p:sldId id="291" r:id="rId3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936" y="-51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3/27/17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3/27/17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3/27/17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3/27/17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3/27/17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01355065"/>
      </p:ext>
    </p:extLst>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3/27/17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3/27/17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3/27/17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3/27/17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3/27/17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19.xml"/><Relationship Id="rId2"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0.png"/><Relationship Id="rId3" Type="http://schemas.openxmlformats.org/officeDocument/2006/relationships/hyperlink" Target="http://www.iamworkingsmart.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5.png"/><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jpg"/><Relationship Id="rId3"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6.jpg"/><Relationship Id="rId3"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5" Type="http://schemas.openxmlformats.org/officeDocument/2006/relationships/image" Target="../media/image12.jpg"/><Relationship Id="rId6" Type="http://schemas.openxmlformats.org/officeDocument/2006/relationships/image" Target="../media/image13.jpg"/><Relationship Id="rId7" Type="http://schemas.openxmlformats.org/officeDocument/2006/relationships/image" Target="../media/image14.jpg"/><Relationship Id="rId8" Type="http://schemas.openxmlformats.org/officeDocument/2006/relationships/image" Target="../media/image15.jpeg"/><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200" y="3105150"/>
            <a:ext cx="6019800" cy="1585049"/>
          </a:xfrm>
          <a:prstGeom prst="rect">
            <a:avLst/>
          </a:prstGeom>
          <a:noFill/>
        </p:spPr>
        <p:txBody>
          <a:bodyPr wrap="square">
            <a:spAutoFit/>
          </a:bodyPr>
          <a:lstStyle/>
          <a:p>
            <a:r>
              <a:rPr lang="en-US" sz="3200" dirty="0" smtClean="0"/>
              <a:t>Shaklee </a:t>
            </a:r>
            <a:r>
              <a:rPr lang="en-US" sz="3200" dirty="0"/>
              <a:t>Global Conference 2017</a:t>
            </a:r>
          </a:p>
          <a:p>
            <a:r>
              <a:rPr lang="en-US" sz="3200" dirty="0"/>
              <a:t>August 9 -13, 2017 | Atlanta, </a:t>
            </a:r>
            <a:r>
              <a:rPr lang="en-US" sz="3200" dirty="0" smtClean="0"/>
              <a:t>GA</a:t>
            </a:r>
          </a:p>
          <a:p>
            <a:endParaRPr lang="en-US" sz="900" dirty="0" smtClean="0"/>
          </a:p>
          <a:p>
            <a:r>
              <a:rPr lang="en-US" sz="2400" dirty="0" smtClean="0"/>
              <a:t>Register and pay in monthly installments</a:t>
            </a:r>
            <a:endParaRPr lang="en-US" sz="2400" dirty="0"/>
          </a:p>
        </p:txBody>
      </p:sp>
      <p:pic>
        <p:nvPicPr>
          <p:cNvPr id="10" name="Picture 9"/>
          <p:cNvPicPr>
            <a:picLocks noChangeAspect="1"/>
          </p:cNvPicPr>
          <p:nvPr/>
        </p:nvPicPr>
        <p:blipFill>
          <a:blip r:embed="rId2"/>
          <a:stretch>
            <a:fillRect/>
          </a:stretch>
        </p:blipFill>
        <p:spPr>
          <a:xfrm>
            <a:off x="95" y="0"/>
            <a:ext cx="9144000" cy="3016250"/>
          </a:xfrm>
          <a:prstGeom prst="rect">
            <a:avLst/>
          </a:prstGeom>
        </p:spPr>
      </p:pic>
      <p:sp>
        <p:nvSpPr>
          <p:cNvPr id="2" name="TextBox 1"/>
          <p:cNvSpPr txBox="1"/>
          <p:nvPr/>
        </p:nvSpPr>
        <p:spPr>
          <a:xfrm>
            <a:off x="7543800" y="4324350"/>
            <a:ext cx="13716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273858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009467" cy="742287"/>
          </a:xfrm>
          <a:ln>
            <a:solidFill>
              <a:schemeClr val="accent3">
                <a:lumMod val="75000"/>
              </a:schemeClr>
            </a:solidFill>
          </a:ln>
        </p:spPr>
        <p:txBody>
          <a:bodyPr>
            <a:normAutofit/>
          </a:bodyPr>
          <a:lstStyle/>
          <a:p>
            <a:r>
              <a:rPr lang="en-US" sz="2400" dirty="0" smtClean="0"/>
              <a:t>Objectives Spring 2017 </a:t>
            </a:r>
            <a:r>
              <a:rPr lang="mr-IN" sz="2400" dirty="0" smtClean="0"/>
              <a:t>–</a:t>
            </a:r>
            <a:r>
              <a:rPr lang="en-US" sz="2400" dirty="0" smtClean="0"/>
              <a:t>Keys to Coaching </a:t>
            </a:r>
            <a:endParaRPr lang="en-US" sz="2400" dirty="0"/>
          </a:p>
        </p:txBody>
      </p:sp>
      <p:sp>
        <p:nvSpPr>
          <p:cNvPr id="3" name="Content Placeholder 2"/>
          <p:cNvSpPr>
            <a:spLocks noGrp="1"/>
          </p:cNvSpPr>
          <p:nvPr>
            <p:ph idx="1"/>
          </p:nvPr>
        </p:nvSpPr>
        <p:spPr>
          <a:xfrm>
            <a:off x="457200" y="1202265"/>
            <a:ext cx="8229600" cy="2912535"/>
          </a:xfrm>
          <a:ln>
            <a:solidFill>
              <a:schemeClr val="accent3">
                <a:lumMod val="75000"/>
              </a:schemeClr>
            </a:solidFill>
          </a:ln>
        </p:spPr>
        <p:txBody>
          <a:bodyPr>
            <a:normAutofit/>
          </a:bodyPr>
          <a:lstStyle/>
          <a:p>
            <a:pPr marL="0" indent="0">
              <a:buNone/>
            </a:pPr>
            <a:r>
              <a:rPr lang="en-US" sz="2000" dirty="0" smtClean="0"/>
              <a:t>	As we challenge ourselves this year to reach higher and think bigger, we want to learn the skills essential for developing a strong dynamic organization of leaders .</a:t>
            </a:r>
          </a:p>
          <a:p>
            <a:pPr marL="0" indent="0">
              <a:buNone/>
            </a:pPr>
            <a:r>
              <a:rPr lang="en-US" sz="2000" dirty="0" smtClean="0"/>
              <a:t>The 2 most critical skills are:</a:t>
            </a:r>
          </a:p>
          <a:p>
            <a:pPr marL="457200" indent="-457200">
              <a:buAutoNum type="arabicPeriod"/>
            </a:pPr>
            <a:r>
              <a:rPr lang="en-US" sz="2000" dirty="0" smtClean="0"/>
              <a:t>Identifying and ATTRACTING business partners --- Understanding the leaders we will want to become in order to attract well-qualified leaders.</a:t>
            </a:r>
          </a:p>
          <a:p>
            <a:pPr marL="0" indent="0">
              <a:buNone/>
            </a:pPr>
            <a:r>
              <a:rPr lang="en-US" sz="2000" dirty="0" smtClean="0"/>
              <a:t>2.    To learn how to coach, guide, and mentor  our teams to help them grow 	as people even as they grow their businesses.</a:t>
            </a:r>
          </a:p>
        </p:txBody>
      </p:sp>
      <p:sp>
        <p:nvSpPr>
          <p:cNvPr id="4" name="Rectangle 3"/>
          <p:cNvSpPr/>
          <p:nvPr/>
        </p:nvSpPr>
        <p:spPr>
          <a:xfrm>
            <a:off x="457200" y="4151509"/>
            <a:ext cx="8229600" cy="707886"/>
          </a:xfrm>
          <a:prstGeom prst="rect">
            <a:avLst/>
          </a:prstGeom>
          <a:ln>
            <a:solidFill>
              <a:srgbClr val="008000"/>
            </a:solidFill>
          </a:ln>
        </p:spPr>
        <p:txBody>
          <a:bodyPr wrap="square">
            <a:spAutoFit/>
          </a:bodyPr>
          <a:lstStyle/>
          <a:p>
            <a:r>
              <a:rPr lang="en-US" sz="2000" dirty="0" smtClean="0"/>
              <a:t>	So for the next 8 weeks, we will make a study of people .. Starting with ourselves .. And Leadership .. And the art of Coaching</a:t>
            </a:r>
            <a:r>
              <a:rPr lang="en-US" sz="2000" dirty="0" smtClean="0"/>
              <a:t>.				</a:t>
            </a:r>
            <a:r>
              <a:rPr lang="en-US" sz="2000" dirty="0" err="1" smtClean="0"/>
              <a:t>lisa</a:t>
            </a:r>
            <a:endParaRPr lang="en-US" sz="2000" dirty="0"/>
          </a:p>
        </p:txBody>
      </p:sp>
    </p:spTree>
    <p:extLst>
      <p:ext uri="{BB962C8B-B14F-4D97-AF65-F5344CB8AC3E}">
        <p14:creationId xmlns:p14="http://schemas.microsoft.com/office/powerpoint/2010/main" val="30287154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p:nvPr/>
        </p:nvSpPr>
        <p:spPr>
          <a:xfrm>
            <a:off x="4535721" y="1994549"/>
            <a:ext cx="3854950" cy="744147"/>
          </a:xfrm>
          <a:prstGeom prst="rect">
            <a:avLst/>
          </a:prstGeom>
          <a:ln w="12700">
            <a:miter lim="400000"/>
          </a:ln>
          <a:extLst>
            <a:ext uri="{C572A759-6A51-4108-AA02-DFA0A04FC94B}">
              <ma14:wrappingTextBoxFlag xmlns:ma14="http://schemas.microsoft.com/office/mac/drawingml/2011/main" val="1"/>
            </a:ext>
          </a:extLst>
        </p:spPr>
        <p:txBody>
          <a:bodyPr wrap="none" lIns="40815" tIns="40815" rIns="40815" bIns="40815">
            <a:spAutoFit/>
          </a:bodyPr>
          <a:lstStyle>
            <a:lvl1pPr algn="l" defTabSz="1733973">
              <a:defRPr sz="4300" b="1">
                <a:solidFill>
                  <a:srgbClr val="FFFFFF"/>
                </a:solidFill>
                <a:latin typeface="Tahoma"/>
                <a:ea typeface="Tahoma"/>
                <a:cs typeface="Tahoma"/>
                <a:sym typeface="Tahoma"/>
              </a:defRPr>
            </a:lvl1pPr>
          </a:lstStyle>
          <a:p>
            <a:r>
              <a:t>Charlene Fike</a:t>
            </a:r>
          </a:p>
        </p:txBody>
      </p:sp>
      <p:pic>
        <p:nvPicPr>
          <p:cNvPr id="129" name="Picture 128"/>
          <p:cNvPicPr>
            <a:picLocks/>
          </p:cNvPicPr>
          <p:nvPr/>
        </p:nvPicPr>
        <p:blipFill>
          <a:blip r:embed="rId2">
            <a:extLst/>
          </a:blip>
          <a:stretch>
            <a:fillRect/>
          </a:stretch>
        </p:blipFill>
        <p:spPr>
          <a:xfrm>
            <a:off x="4603771" y="2510730"/>
            <a:ext cx="2751673" cy="26790"/>
          </a:xfrm>
          <a:prstGeom prst="rect">
            <a:avLst/>
          </a:prstGeom>
          <a:effectLst>
            <a:outerShdw blurRad="50800" dist="25400" dir="5400000" rotWithShape="0">
              <a:srgbClr val="000000">
                <a:alpha val="38000"/>
              </a:srgbClr>
            </a:outerShdw>
          </a:effectLst>
        </p:spPr>
      </p:pic>
      <p:grpSp>
        <p:nvGrpSpPr>
          <p:cNvPr id="132" name="Group 132"/>
          <p:cNvGrpSpPr/>
          <p:nvPr/>
        </p:nvGrpSpPr>
        <p:grpSpPr>
          <a:xfrm>
            <a:off x="146121" y="283363"/>
            <a:ext cx="4185284" cy="4064000"/>
            <a:chOff x="0" y="0"/>
            <a:chExt cx="5952402" cy="6028602"/>
          </a:xfrm>
        </p:grpSpPr>
        <p:pic>
          <p:nvPicPr>
            <p:cNvPr id="131" name="in 2017 we choose to live a life that doesn't make sense apart from God (1).png"/>
            <p:cNvPicPr>
              <a:picLocks noChangeAspect="1"/>
            </p:cNvPicPr>
            <p:nvPr/>
          </p:nvPicPr>
          <p:blipFill>
            <a:blip r:embed="rId3">
              <a:extLst/>
            </a:blip>
            <a:stretch>
              <a:fillRect/>
            </a:stretch>
          </p:blipFill>
          <p:spPr>
            <a:xfrm>
              <a:off x="127000" y="88900"/>
              <a:ext cx="5698403" cy="5698403"/>
            </a:xfrm>
            <a:prstGeom prst="rect">
              <a:avLst/>
            </a:prstGeom>
            <a:ln>
              <a:noFill/>
            </a:ln>
            <a:effectLst/>
          </p:spPr>
        </p:pic>
        <p:pic>
          <p:nvPicPr>
            <p:cNvPr id="130" name="Picture 129"/>
            <p:cNvPicPr>
              <a:picLocks/>
            </p:cNvPicPr>
            <p:nvPr/>
          </p:nvPicPr>
          <p:blipFill>
            <a:blip r:embed="rId4">
              <a:extLst/>
            </a:blip>
            <a:stretch>
              <a:fillRect/>
            </a:stretch>
          </p:blipFill>
          <p:spPr>
            <a:xfrm>
              <a:off x="0" y="0"/>
              <a:ext cx="5952403" cy="6028603"/>
            </a:xfrm>
            <a:prstGeom prst="rect">
              <a:avLst/>
            </a:prstGeom>
            <a:effectLst/>
          </p:spPr>
        </p:pic>
      </p:grpSp>
      <p:sp>
        <p:nvSpPr>
          <p:cNvPr id="2" name="Rectangle 1"/>
          <p:cNvSpPr/>
          <p:nvPr/>
        </p:nvSpPr>
        <p:spPr>
          <a:xfrm>
            <a:off x="4833937" y="1181525"/>
            <a:ext cx="4022195" cy="2308324"/>
          </a:xfrm>
          <a:prstGeom prst="rect">
            <a:avLst/>
          </a:prstGeom>
        </p:spPr>
        <p:txBody>
          <a:bodyPr wrap="square">
            <a:spAutoFit/>
          </a:bodyPr>
          <a:lstStyle/>
          <a:p>
            <a:pPr lvl="0" defTabSz="1088415">
              <a:defRPr sz="4300" b="1">
                <a:solidFill>
                  <a:srgbClr val="FFFFFF"/>
                </a:solidFill>
                <a:latin typeface="Tahoma"/>
                <a:ea typeface="Tahoma"/>
                <a:cs typeface="Tahoma"/>
                <a:sym typeface="Tahoma"/>
              </a:defRPr>
            </a:pPr>
            <a:r>
              <a:rPr lang="en-US" sz="3600" b="1" dirty="0" smtClean="0">
                <a:solidFill>
                  <a:prstClr val="black">
                    <a:lumMod val="85000"/>
                    <a:lumOff val="15000"/>
                  </a:prstClr>
                </a:solidFill>
                <a:latin typeface="Tahoma"/>
                <a:ea typeface="Tahoma"/>
                <a:cs typeface="Tahoma"/>
                <a:sym typeface="Tahoma"/>
              </a:rPr>
              <a:t>Charlene </a:t>
            </a:r>
            <a:r>
              <a:rPr lang="en-US" sz="3600" b="1" dirty="0" err="1" smtClean="0">
                <a:solidFill>
                  <a:prstClr val="black">
                    <a:lumMod val="85000"/>
                    <a:lumOff val="15000"/>
                  </a:prstClr>
                </a:solidFill>
                <a:latin typeface="Tahoma"/>
                <a:ea typeface="Tahoma"/>
                <a:cs typeface="Tahoma"/>
                <a:sym typeface="Tahoma"/>
              </a:rPr>
              <a:t>Fike</a:t>
            </a:r>
            <a:endParaRPr lang="en-US" sz="3600" b="1" dirty="0" smtClean="0">
              <a:solidFill>
                <a:prstClr val="black">
                  <a:lumMod val="85000"/>
                  <a:lumOff val="15000"/>
                </a:prstClr>
              </a:solidFill>
              <a:latin typeface="Tahoma"/>
              <a:ea typeface="Tahoma"/>
              <a:cs typeface="Tahoma"/>
              <a:sym typeface="Tahoma"/>
            </a:endParaRPr>
          </a:p>
          <a:p>
            <a:pPr lvl="0" defTabSz="1088415">
              <a:defRPr sz="4300" b="1">
                <a:solidFill>
                  <a:srgbClr val="FFFFFF"/>
                </a:solidFill>
                <a:latin typeface="Tahoma"/>
                <a:ea typeface="Tahoma"/>
                <a:cs typeface="Tahoma"/>
                <a:sym typeface="Tahoma"/>
              </a:defRPr>
            </a:pPr>
            <a:r>
              <a:rPr lang="en-US" sz="3600" b="1" dirty="0" smtClean="0">
                <a:solidFill>
                  <a:prstClr val="black">
                    <a:lumMod val="85000"/>
                    <a:lumOff val="15000"/>
                  </a:prstClr>
                </a:solidFill>
                <a:latin typeface="Tahoma"/>
                <a:ea typeface="Tahoma"/>
                <a:cs typeface="Tahoma"/>
                <a:sym typeface="Tahoma"/>
              </a:rPr>
              <a:t>Presidential Master Coordinator</a:t>
            </a:r>
            <a:endParaRPr lang="en-US" sz="3600" b="1" dirty="0">
              <a:solidFill>
                <a:prstClr val="black">
                  <a:lumMod val="85000"/>
                  <a:lumOff val="15000"/>
                </a:prstClr>
              </a:solidFill>
              <a:latin typeface="Tahoma"/>
              <a:ea typeface="Tahoma"/>
              <a:cs typeface="Tahoma"/>
              <a:sym typeface="Tahoma"/>
            </a:endParaRPr>
          </a:p>
        </p:txBody>
      </p:sp>
    </p:spTree>
    <p:extLst>
      <p:ext uri="{BB962C8B-B14F-4D97-AF65-F5344CB8AC3E}">
        <p14:creationId xmlns:p14="http://schemas.microsoft.com/office/powerpoint/2010/main" val="37007084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title"/>
          </p:nvPr>
        </p:nvSpPr>
        <p:spPr>
          <a:prstGeom prst="rect">
            <a:avLst/>
          </a:prstGeom>
        </p:spPr>
        <p:txBody>
          <a:bodyPr/>
          <a:lstStyle/>
          <a:p>
            <a:endParaRPr/>
          </a:p>
        </p:txBody>
      </p:sp>
      <p:sp>
        <p:nvSpPr>
          <p:cNvPr id="135" name="Shape 135"/>
          <p:cNvSpPr>
            <a:spLocks noGrp="1"/>
          </p:cNvSpPr>
          <p:nvPr>
            <p:ph type="body" idx="1"/>
          </p:nvPr>
        </p:nvSpPr>
        <p:spPr>
          <a:prstGeom prst="rect">
            <a:avLst/>
          </a:prstGeom>
        </p:spPr>
        <p:txBody>
          <a:bodyPr/>
          <a:lstStyle/>
          <a:p>
            <a:endParaRPr/>
          </a:p>
        </p:txBody>
      </p:sp>
      <p:pic>
        <p:nvPicPr>
          <p:cNvPr id="136" name="9.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37" name="Shape 137"/>
          <p:cNvSpPr/>
          <p:nvPr/>
        </p:nvSpPr>
        <p:spPr>
          <a:xfrm>
            <a:off x="2056635" y="1488265"/>
            <a:ext cx="6274566" cy="726116"/>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lvl1pPr>
              <a:defRPr sz="4300" b="1">
                <a:latin typeface="Tahoma"/>
                <a:ea typeface="Tahoma"/>
                <a:cs typeface="Tahoma"/>
                <a:sym typeface="Tahoma"/>
              </a:defRPr>
            </a:lvl1pPr>
          </a:lstStyle>
          <a:p>
            <a:r>
              <a:rPr dirty="0"/>
              <a:t>Charting your Course</a:t>
            </a:r>
          </a:p>
        </p:txBody>
      </p:sp>
      <p:sp>
        <p:nvSpPr>
          <p:cNvPr id="139" name="Shape 139"/>
          <p:cNvSpPr/>
          <p:nvPr/>
        </p:nvSpPr>
        <p:spPr>
          <a:xfrm>
            <a:off x="829734" y="120261"/>
            <a:ext cx="7857066" cy="1350219"/>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lvl1pPr>
              <a:lnSpc>
                <a:spcPts val="11000"/>
              </a:lnSpc>
              <a:defRPr sz="4300" b="1">
                <a:latin typeface="Tahoma"/>
                <a:ea typeface="Tahoma"/>
                <a:cs typeface="Tahoma"/>
                <a:sym typeface="Tahoma"/>
              </a:defRPr>
            </a:lvl1pPr>
          </a:lstStyle>
          <a:p>
            <a:r>
              <a:rPr dirty="0"/>
              <a:t>Personal Development</a:t>
            </a:r>
          </a:p>
        </p:txBody>
      </p:sp>
      <p:sp>
        <p:nvSpPr>
          <p:cNvPr id="2" name="Rectangle 1"/>
          <p:cNvSpPr/>
          <p:nvPr/>
        </p:nvSpPr>
        <p:spPr>
          <a:xfrm>
            <a:off x="609600" y="3400051"/>
            <a:ext cx="7128933" cy="1569660"/>
          </a:xfrm>
          <a:prstGeom prst="rect">
            <a:avLst/>
          </a:prstGeom>
        </p:spPr>
        <p:txBody>
          <a:bodyPr wrap="square">
            <a:spAutoFit/>
          </a:bodyPr>
          <a:lstStyle/>
          <a:p>
            <a:pPr algn="ctr"/>
            <a:r>
              <a:rPr lang="en-US" sz="3200" dirty="0"/>
              <a:t>If you change the way you look at things, the things you look at change. – </a:t>
            </a:r>
            <a:r>
              <a:rPr lang="en-US" sz="3200" dirty="0" smtClean="0"/>
              <a:t>		Wayne </a:t>
            </a:r>
            <a:r>
              <a:rPr lang="en-US" sz="3200" dirty="0"/>
              <a:t>Dyer</a:t>
            </a:r>
          </a:p>
        </p:txBody>
      </p:sp>
      <p:sp>
        <p:nvSpPr>
          <p:cNvPr id="3" name="TextBox 2"/>
          <p:cNvSpPr txBox="1"/>
          <p:nvPr/>
        </p:nvSpPr>
        <p:spPr>
          <a:xfrm>
            <a:off x="812799" y="2378501"/>
            <a:ext cx="6925734" cy="830997"/>
          </a:xfrm>
          <a:prstGeom prst="rect">
            <a:avLst/>
          </a:prstGeom>
          <a:noFill/>
        </p:spPr>
        <p:txBody>
          <a:bodyPr wrap="square" rtlCol="0">
            <a:spAutoFit/>
          </a:bodyPr>
          <a:lstStyle/>
          <a:p>
            <a:r>
              <a:rPr lang="en-US" sz="2400" dirty="0" smtClean="0"/>
              <a:t>Personal development </a:t>
            </a:r>
            <a:r>
              <a:rPr lang="mr-IN" sz="2400" dirty="0" smtClean="0"/>
              <a:t>–</a:t>
            </a:r>
            <a:r>
              <a:rPr lang="en-US" sz="2400" dirty="0" smtClean="0"/>
              <a:t> helps us learn how to manage ourselves .. </a:t>
            </a:r>
            <a:r>
              <a:rPr lang="en-US" sz="2400" b="1" dirty="0" smtClean="0"/>
              <a:t>No matter what life brings.</a:t>
            </a:r>
            <a:endParaRPr lang="en-US" sz="2400" b="1" dirty="0"/>
          </a:p>
        </p:txBody>
      </p:sp>
    </p:spTree>
    <p:extLst>
      <p:ext uri="{BB962C8B-B14F-4D97-AF65-F5344CB8AC3E}">
        <p14:creationId xmlns:p14="http://schemas.microsoft.com/office/powerpoint/2010/main" val="984950231"/>
      </p:ext>
    </p:extLst>
  </p:cSld>
  <p:clrMapOvr>
    <a:masterClrMapping/>
  </p:clrMapOvr>
  <p:transition xmlns:p14="http://schemas.microsoft.com/office/powerpoint/2010/mai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p:cNvSpPr>
          <p:nvPr>
            <p:ph type="title"/>
          </p:nvPr>
        </p:nvSpPr>
        <p:spPr>
          <a:prstGeom prst="rect">
            <a:avLst/>
          </a:prstGeom>
        </p:spPr>
        <p:txBody>
          <a:bodyPr/>
          <a:lstStyle/>
          <a:p>
            <a:endParaRPr/>
          </a:p>
        </p:txBody>
      </p:sp>
      <p:sp>
        <p:nvSpPr>
          <p:cNvPr id="142" name="Shape 142"/>
          <p:cNvSpPr>
            <a:spLocks noGrp="1"/>
          </p:cNvSpPr>
          <p:nvPr>
            <p:ph type="body" idx="1"/>
          </p:nvPr>
        </p:nvSpPr>
        <p:spPr>
          <a:prstGeom prst="rect">
            <a:avLst/>
          </a:prstGeom>
        </p:spPr>
        <p:txBody>
          <a:bodyPr/>
          <a:lstStyle/>
          <a:p>
            <a:endParaRPr/>
          </a:p>
        </p:txBody>
      </p:sp>
      <p:pic>
        <p:nvPicPr>
          <p:cNvPr id="143" name="16.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44" name="Shape 144"/>
          <p:cNvSpPr/>
          <p:nvPr/>
        </p:nvSpPr>
        <p:spPr>
          <a:xfrm>
            <a:off x="750784" y="817171"/>
            <a:ext cx="7936016" cy="2711275"/>
          </a:xfrm>
          <a:prstGeom prst="rect">
            <a:avLst/>
          </a:prstGeom>
          <a:ln w="12700">
            <a:miter lim="400000"/>
          </a:ln>
          <a:extLst>
            <a:ext uri="{C572A759-6A51-4108-AA02-DFA0A04FC94B}">
              <ma14:wrappingTextBoxFlag xmlns:ma14="http://schemas.microsoft.com/office/mac/drawingml/2011/main" val="1"/>
            </a:ext>
          </a:extLst>
        </p:spPr>
        <p:txBody>
          <a:bodyPr lIns="31887" tIns="31887" rIns="31887" bIns="31887" anchor="ctr">
            <a:spAutoFit/>
          </a:bodyPr>
          <a:lstStyle/>
          <a:p>
            <a:pPr algn="ctr" defTabSz="286984">
              <a:defRPr sz="4300" b="1">
                <a:solidFill>
                  <a:srgbClr val="343434"/>
                </a:solidFill>
                <a:latin typeface="Tahoma"/>
                <a:ea typeface="Tahoma"/>
                <a:cs typeface="Tahoma"/>
                <a:sym typeface="Tahoma"/>
              </a:defRPr>
            </a:pPr>
            <a:r>
              <a:rPr sz="400" dirty="0">
                <a:solidFill>
                  <a:srgbClr val="FFFFFF"/>
                </a:solidFill>
                <a:latin typeface="Helvetica"/>
                <a:ea typeface="Helvetica"/>
                <a:cs typeface="Helvetica"/>
                <a:sym typeface="Helvetica"/>
              </a:rPr>
              <a:t>“</a:t>
            </a:r>
            <a:r>
              <a:rPr dirty="0">
                <a:solidFill>
                  <a:srgbClr val="FFFFFF"/>
                </a:solidFill>
              </a:rPr>
              <a:t>Formal education will make you a living; </a:t>
            </a:r>
            <a:endParaRPr lang="en-US" dirty="0" smtClean="0">
              <a:solidFill>
                <a:srgbClr val="FFFFFF"/>
              </a:solidFill>
            </a:endParaRPr>
          </a:p>
          <a:p>
            <a:pPr algn="ctr" defTabSz="286984">
              <a:defRPr sz="4300" b="1">
                <a:solidFill>
                  <a:srgbClr val="343434"/>
                </a:solidFill>
                <a:latin typeface="Tahoma"/>
                <a:ea typeface="Tahoma"/>
                <a:cs typeface="Tahoma"/>
                <a:sym typeface="Tahoma"/>
              </a:defRPr>
            </a:pPr>
            <a:r>
              <a:rPr dirty="0" smtClean="0">
                <a:solidFill>
                  <a:srgbClr val="FFFFFF"/>
                </a:solidFill>
              </a:rPr>
              <a:t>self</a:t>
            </a:r>
            <a:r>
              <a:rPr dirty="0">
                <a:solidFill>
                  <a:srgbClr val="FFFFFF"/>
                </a:solidFill>
              </a:rPr>
              <a:t>-education will make you a fortune” </a:t>
            </a:r>
          </a:p>
        </p:txBody>
      </p:sp>
      <p:sp>
        <p:nvSpPr>
          <p:cNvPr id="145" name="Shape 145"/>
          <p:cNvSpPr/>
          <p:nvPr/>
        </p:nvSpPr>
        <p:spPr>
          <a:xfrm>
            <a:off x="6893719" y="4323898"/>
            <a:ext cx="1921870" cy="541450"/>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3100" b="1">
                <a:solidFill>
                  <a:srgbClr val="FFFFFF"/>
                </a:solidFill>
                <a:latin typeface="Tahoma"/>
                <a:ea typeface="Tahoma"/>
                <a:cs typeface="Tahoma"/>
                <a:sym typeface="Tahoma"/>
              </a:defRPr>
            </a:lvl1pPr>
          </a:lstStyle>
          <a:p>
            <a:r>
              <a:rPr dirty="0"/>
              <a:t>Jim Rohn</a:t>
            </a:r>
          </a:p>
        </p:txBody>
      </p:sp>
      <p:sp>
        <p:nvSpPr>
          <p:cNvPr id="2" name="TextBox 1"/>
          <p:cNvSpPr txBox="1"/>
          <p:nvPr/>
        </p:nvSpPr>
        <p:spPr>
          <a:xfrm>
            <a:off x="457199" y="3528445"/>
            <a:ext cx="7061201" cy="830997"/>
          </a:xfrm>
          <a:prstGeom prst="rect">
            <a:avLst/>
          </a:prstGeom>
          <a:noFill/>
        </p:spPr>
        <p:txBody>
          <a:bodyPr wrap="square" rtlCol="0">
            <a:spAutoFit/>
          </a:bodyPr>
          <a:lstStyle/>
          <a:p>
            <a:r>
              <a:rPr lang="en-US" sz="2400" dirty="0" smtClean="0">
                <a:solidFill>
                  <a:schemeClr val="bg1"/>
                </a:solidFill>
              </a:rPr>
              <a:t>We are in a major economic shift.. Those who have worked on personal development will have an edge.</a:t>
            </a:r>
            <a:endParaRPr lang="en-US" sz="2400" dirty="0">
              <a:solidFill>
                <a:schemeClr val="bg1"/>
              </a:solidFill>
            </a:endParaRPr>
          </a:p>
        </p:txBody>
      </p:sp>
    </p:spTree>
    <p:extLst>
      <p:ext uri="{BB962C8B-B14F-4D97-AF65-F5344CB8AC3E}">
        <p14:creationId xmlns:p14="http://schemas.microsoft.com/office/powerpoint/2010/main" val="181458733"/>
      </p:ext>
    </p:extLst>
  </p:cSld>
  <p:clrMapOvr>
    <a:masterClrMapping/>
  </p:clrMapOvr>
  <p:transition xmlns:p14="http://schemas.microsoft.com/office/powerpoint/2010/mai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p:cNvSpPr>
          <p:nvPr>
            <p:ph type="title"/>
          </p:nvPr>
        </p:nvSpPr>
        <p:spPr>
          <a:prstGeom prst="rect">
            <a:avLst/>
          </a:prstGeom>
        </p:spPr>
        <p:txBody>
          <a:bodyPr/>
          <a:lstStyle/>
          <a:p>
            <a:endParaRPr/>
          </a:p>
        </p:txBody>
      </p:sp>
      <p:sp>
        <p:nvSpPr>
          <p:cNvPr id="148" name="Shape 148"/>
          <p:cNvSpPr>
            <a:spLocks noGrp="1"/>
          </p:cNvSpPr>
          <p:nvPr>
            <p:ph type="body" idx="1"/>
          </p:nvPr>
        </p:nvSpPr>
        <p:spPr>
          <a:prstGeom prst="rect">
            <a:avLst/>
          </a:prstGeom>
        </p:spPr>
        <p:txBody>
          <a:bodyPr/>
          <a:lstStyle/>
          <a:p>
            <a:endParaRPr/>
          </a:p>
        </p:txBody>
      </p:sp>
      <p:pic>
        <p:nvPicPr>
          <p:cNvPr id="149" name="11.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51" name="Shape 151"/>
          <p:cNvSpPr/>
          <p:nvPr/>
        </p:nvSpPr>
        <p:spPr>
          <a:xfrm>
            <a:off x="457200" y="267534"/>
            <a:ext cx="2873411" cy="1172392"/>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lvl1pPr>
              <a:defRPr sz="12300">
                <a:solidFill>
                  <a:srgbClr val="FFFFFF"/>
                </a:solidFill>
                <a:latin typeface="Futura"/>
                <a:ea typeface="Futura"/>
                <a:cs typeface="Futura"/>
                <a:sym typeface="Futura"/>
              </a:defRPr>
            </a:lvl1pPr>
          </a:lstStyle>
          <a:p>
            <a:r>
              <a:rPr sz="7200" dirty="0"/>
              <a:t>01</a:t>
            </a:r>
          </a:p>
        </p:txBody>
      </p:sp>
      <p:sp>
        <p:nvSpPr>
          <p:cNvPr id="152" name="Shape 152"/>
          <p:cNvSpPr/>
          <p:nvPr/>
        </p:nvSpPr>
        <p:spPr>
          <a:xfrm>
            <a:off x="1958482" y="581756"/>
            <a:ext cx="6657773"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4300" b="1">
                <a:solidFill>
                  <a:srgbClr val="FFFFFF"/>
                </a:solidFill>
                <a:latin typeface="Tahoma"/>
                <a:ea typeface="Tahoma"/>
                <a:cs typeface="Tahoma"/>
                <a:sym typeface="Tahoma"/>
              </a:defRPr>
            </a:lvl1pPr>
          </a:lstStyle>
          <a:p>
            <a:pPr>
              <a:defRPr>
                <a:solidFill>
                  <a:srgbClr val="343434"/>
                </a:solidFill>
              </a:defRPr>
            </a:pPr>
            <a:r>
              <a:rPr sz="3600" dirty="0">
                <a:solidFill>
                  <a:srgbClr val="FFFFFF"/>
                </a:solidFill>
              </a:rPr>
              <a:t>The best leaders understand</a:t>
            </a:r>
          </a:p>
        </p:txBody>
      </p:sp>
      <p:sp>
        <p:nvSpPr>
          <p:cNvPr id="153" name="Shape 153"/>
          <p:cNvSpPr/>
          <p:nvPr/>
        </p:nvSpPr>
        <p:spPr>
          <a:xfrm>
            <a:off x="457201" y="1537948"/>
            <a:ext cx="8229599" cy="556839"/>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p>
            <a:pPr defTabSz="286984">
              <a:defRPr sz="4300" b="1">
                <a:solidFill>
                  <a:srgbClr val="343434"/>
                </a:solidFill>
                <a:latin typeface="Tahoma"/>
                <a:ea typeface="Tahoma"/>
                <a:cs typeface="Tahoma"/>
                <a:sym typeface="Tahoma"/>
              </a:defRPr>
            </a:pPr>
            <a:r>
              <a:rPr lang="en-US" sz="3200" dirty="0">
                <a:solidFill>
                  <a:srgbClr val="FFFFFF"/>
                </a:solidFill>
              </a:rPr>
              <a:t>t</a:t>
            </a:r>
            <a:r>
              <a:rPr sz="3200" dirty="0" smtClean="0">
                <a:solidFill>
                  <a:srgbClr val="FFFFFF"/>
                </a:solidFill>
              </a:rPr>
              <a:t>he </a:t>
            </a:r>
            <a:r>
              <a:rPr sz="3200" dirty="0">
                <a:solidFill>
                  <a:srgbClr val="FFFFFF"/>
                </a:solidFill>
              </a:rPr>
              <a:t>value of always growing </a:t>
            </a:r>
            <a:r>
              <a:rPr lang="en-US" sz="3200" dirty="0" smtClean="0">
                <a:solidFill>
                  <a:srgbClr val="FFFFFF"/>
                </a:solidFill>
              </a:rPr>
              <a:t>&amp;</a:t>
            </a:r>
            <a:r>
              <a:rPr sz="3200" dirty="0" smtClean="0">
                <a:solidFill>
                  <a:srgbClr val="FFFFFF"/>
                </a:solidFill>
              </a:rPr>
              <a:t> </a:t>
            </a:r>
            <a:r>
              <a:rPr sz="3200" dirty="0">
                <a:solidFill>
                  <a:srgbClr val="FFFFFF"/>
                </a:solidFill>
              </a:rPr>
              <a:t>learning.</a:t>
            </a:r>
          </a:p>
        </p:txBody>
      </p:sp>
      <p:sp>
        <p:nvSpPr>
          <p:cNvPr id="9" name="Shape 150"/>
          <p:cNvSpPr/>
          <p:nvPr/>
        </p:nvSpPr>
        <p:spPr>
          <a:xfrm>
            <a:off x="2196326" y="1369483"/>
            <a:ext cx="5902725" cy="0"/>
          </a:xfrm>
          <a:prstGeom prst="line">
            <a:avLst/>
          </a:prstGeom>
          <a:ln w="127000">
            <a:solidFill>
              <a:schemeClr val="accent3"/>
            </a:solidFill>
            <a:miter lim="400000"/>
          </a:ln>
        </p:spPr>
        <p:txBody>
          <a:bodyPr lIns="31887" tIns="31887" rIns="31887" bIns="31887" anchor="ctr"/>
          <a:lstStyle/>
          <a:p>
            <a:pPr>
              <a:defRPr sz="2400"/>
            </a:pPr>
            <a:endParaRPr/>
          </a:p>
        </p:txBody>
      </p:sp>
      <p:sp>
        <p:nvSpPr>
          <p:cNvPr id="2" name="TextBox 1"/>
          <p:cNvSpPr txBox="1"/>
          <p:nvPr/>
        </p:nvSpPr>
        <p:spPr>
          <a:xfrm>
            <a:off x="457201" y="2477951"/>
            <a:ext cx="8365066" cy="1938992"/>
          </a:xfrm>
          <a:prstGeom prst="rect">
            <a:avLst/>
          </a:prstGeom>
          <a:noFill/>
        </p:spPr>
        <p:txBody>
          <a:bodyPr wrap="square" rtlCol="0">
            <a:spAutoFit/>
          </a:bodyPr>
          <a:lstStyle/>
          <a:p>
            <a:pPr marL="342900" indent="-342900">
              <a:buFont typeface="Arial"/>
              <a:buChar char="•"/>
            </a:pPr>
            <a:r>
              <a:rPr lang="en-US" sz="2000" dirty="0" smtClean="0">
                <a:solidFill>
                  <a:schemeClr val="bg1"/>
                </a:solidFill>
              </a:rPr>
              <a:t>They make a commitment to be the best version of themselves</a:t>
            </a:r>
          </a:p>
          <a:p>
            <a:pPr marL="342900" indent="-342900">
              <a:buFont typeface="Arial"/>
              <a:buChar char="•"/>
            </a:pPr>
            <a:r>
              <a:rPr lang="en-US" sz="2000" dirty="0" smtClean="0">
                <a:solidFill>
                  <a:schemeClr val="bg1"/>
                </a:solidFill>
              </a:rPr>
              <a:t>They realize without “ upgrading their </a:t>
            </a:r>
            <a:r>
              <a:rPr lang="en-US" sz="2000" dirty="0" err="1" smtClean="0">
                <a:solidFill>
                  <a:schemeClr val="bg1"/>
                </a:solidFill>
              </a:rPr>
              <a:t>software..just</a:t>
            </a:r>
            <a:r>
              <a:rPr lang="en-US" sz="2000" dirty="0" smtClean="0">
                <a:solidFill>
                  <a:schemeClr val="bg1"/>
                </a:solidFill>
              </a:rPr>
              <a:t> like a computer “ , 			they risk becoming obsolete.</a:t>
            </a:r>
          </a:p>
          <a:p>
            <a:pPr marL="342900" indent="-342900">
              <a:buFont typeface="Arial"/>
              <a:buChar char="•"/>
            </a:pPr>
            <a:r>
              <a:rPr lang="en-US" sz="2000" dirty="0" smtClean="0">
                <a:solidFill>
                  <a:schemeClr val="bg1"/>
                </a:solidFill>
              </a:rPr>
              <a:t>We each have unlimited potential .. Which means we can always get better</a:t>
            </a:r>
          </a:p>
          <a:p>
            <a:pPr marL="342900" indent="-342900">
              <a:buFont typeface="Arial"/>
              <a:buChar char="•"/>
            </a:pPr>
            <a:r>
              <a:rPr lang="en-US" sz="2000" dirty="0" smtClean="0">
                <a:solidFill>
                  <a:schemeClr val="bg1"/>
                </a:solidFill>
              </a:rPr>
              <a:t>Ask </a:t>
            </a:r>
            <a:r>
              <a:rPr lang="en-US" sz="2000" dirty="0" err="1" smtClean="0">
                <a:solidFill>
                  <a:schemeClr val="bg1"/>
                </a:solidFill>
              </a:rPr>
              <a:t>oursleves</a:t>
            </a:r>
            <a:r>
              <a:rPr lang="en-US" sz="2000" dirty="0" smtClean="0">
                <a:solidFill>
                  <a:schemeClr val="bg1"/>
                </a:solidFill>
              </a:rPr>
              <a:t> </a:t>
            </a:r>
            <a:r>
              <a:rPr lang="mr-IN" sz="2000" dirty="0" smtClean="0">
                <a:solidFill>
                  <a:schemeClr val="bg1"/>
                </a:solidFill>
              </a:rPr>
              <a:t>…</a:t>
            </a:r>
            <a:r>
              <a:rPr lang="en-US" sz="2000" dirty="0" smtClean="0">
                <a:solidFill>
                  <a:schemeClr val="bg1"/>
                </a:solidFill>
              </a:rPr>
              <a:t> “ How can I get better .. How can I stretch to reach my untapped potential?”</a:t>
            </a:r>
            <a:endParaRPr lang="en-US" sz="2000" dirty="0">
              <a:solidFill>
                <a:schemeClr val="bg1"/>
              </a:solidFill>
            </a:endParaRPr>
          </a:p>
        </p:txBody>
      </p:sp>
    </p:spTree>
    <p:extLst>
      <p:ext uri="{BB962C8B-B14F-4D97-AF65-F5344CB8AC3E}">
        <p14:creationId xmlns:p14="http://schemas.microsoft.com/office/powerpoint/2010/main" val="3182657589"/>
      </p:ext>
    </p:extLst>
  </p:cSld>
  <p:clrMapOvr>
    <a:masterClrMapping/>
  </p:clrMapOvr>
  <p:transition xmlns:p14="http://schemas.microsoft.com/office/powerpoint/2010/mai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p:cNvSpPr>
          <p:nvPr>
            <p:ph type="title"/>
          </p:nvPr>
        </p:nvSpPr>
        <p:spPr>
          <a:prstGeom prst="rect">
            <a:avLst/>
          </a:prstGeom>
        </p:spPr>
        <p:txBody>
          <a:bodyPr/>
          <a:lstStyle/>
          <a:p>
            <a:endParaRPr/>
          </a:p>
        </p:txBody>
      </p:sp>
      <p:sp>
        <p:nvSpPr>
          <p:cNvPr id="156" name="Shape 156"/>
          <p:cNvSpPr>
            <a:spLocks noGrp="1"/>
          </p:cNvSpPr>
          <p:nvPr>
            <p:ph type="body" idx="1"/>
          </p:nvPr>
        </p:nvSpPr>
        <p:spPr>
          <a:prstGeom prst="rect">
            <a:avLst/>
          </a:prstGeom>
        </p:spPr>
        <p:txBody>
          <a:bodyPr/>
          <a:lstStyle/>
          <a:p>
            <a:endParaRPr/>
          </a:p>
        </p:txBody>
      </p:sp>
      <p:pic>
        <p:nvPicPr>
          <p:cNvPr id="157" name="11.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58" name="Shape 158"/>
          <p:cNvSpPr/>
          <p:nvPr/>
        </p:nvSpPr>
        <p:spPr>
          <a:xfrm>
            <a:off x="2162459" y="1996017"/>
            <a:ext cx="5902725" cy="0"/>
          </a:xfrm>
          <a:prstGeom prst="line">
            <a:avLst/>
          </a:prstGeom>
          <a:ln w="127000">
            <a:solidFill>
              <a:schemeClr val="accent3"/>
            </a:solidFill>
            <a:miter lim="400000"/>
          </a:ln>
        </p:spPr>
        <p:txBody>
          <a:bodyPr lIns="31887" tIns="31887" rIns="31887" bIns="31887" anchor="ctr"/>
          <a:lstStyle/>
          <a:p>
            <a:pPr>
              <a:defRPr sz="2400"/>
            </a:pPr>
            <a:endParaRPr/>
          </a:p>
        </p:txBody>
      </p:sp>
      <p:sp>
        <p:nvSpPr>
          <p:cNvPr id="159" name="Shape 159"/>
          <p:cNvSpPr/>
          <p:nvPr/>
        </p:nvSpPr>
        <p:spPr>
          <a:xfrm>
            <a:off x="457200" y="525967"/>
            <a:ext cx="1320111" cy="117239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12300">
                <a:solidFill>
                  <a:srgbClr val="FFFFFF"/>
                </a:solidFill>
                <a:latin typeface="Futura"/>
                <a:ea typeface="Futura"/>
                <a:cs typeface="Futura"/>
                <a:sym typeface="Futura"/>
              </a:defRPr>
            </a:lvl1pPr>
          </a:lstStyle>
          <a:p>
            <a:r>
              <a:rPr sz="7200" dirty="0"/>
              <a:t>02</a:t>
            </a:r>
          </a:p>
        </p:txBody>
      </p:sp>
      <p:sp>
        <p:nvSpPr>
          <p:cNvPr id="160" name="Shape 160"/>
          <p:cNvSpPr/>
          <p:nvPr/>
        </p:nvSpPr>
        <p:spPr>
          <a:xfrm>
            <a:off x="1988719" y="837093"/>
            <a:ext cx="6779063" cy="726116"/>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4300" b="1">
                <a:solidFill>
                  <a:srgbClr val="FFFFFF"/>
                </a:solidFill>
                <a:latin typeface="Tahoma"/>
                <a:ea typeface="Tahoma"/>
                <a:cs typeface="Tahoma"/>
                <a:sym typeface="Tahoma"/>
              </a:defRPr>
            </a:lvl1pPr>
          </a:lstStyle>
          <a:p>
            <a:pPr>
              <a:defRPr>
                <a:solidFill>
                  <a:srgbClr val="343434"/>
                </a:solidFill>
              </a:defRPr>
            </a:pPr>
            <a:r>
              <a:rPr dirty="0">
                <a:solidFill>
                  <a:srgbClr val="FFFFFF"/>
                </a:solidFill>
              </a:rPr>
              <a:t>The best leaders seek to</a:t>
            </a:r>
          </a:p>
        </p:txBody>
      </p:sp>
      <p:sp>
        <p:nvSpPr>
          <p:cNvPr id="161" name="Shape 161"/>
          <p:cNvSpPr/>
          <p:nvPr/>
        </p:nvSpPr>
        <p:spPr>
          <a:xfrm>
            <a:off x="690582" y="2215198"/>
            <a:ext cx="8077200" cy="1049282"/>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p>
            <a:pPr defTabSz="286984">
              <a:defRPr sz="4300" b="1">
                <a:solidFill>
                  <a:srgbClr val="343434"/>
                </a:solidFill>
                <a:latin typeface="Tahoma"/>
                <a:ea typeface="Tahoma"/>
                <a:cs typeface="Tahoma"/>
                <a:sym typeface="Tahoma"/>
              </a:defRPr>
            </a:pPr>
            <a:r>
              <a:rPr sz="3200" dirty="0">
                <a:solidFill>
                  <a:srgbClr val="FFFFFF"/>
                </a:solidFill>
              </a:rPr>
              <a:t>Develop themselves into </a:t>
            </a:r>
            <a:r>
              <a:rPr sz="3200" dirty="0" smtClean="0">
                <a:solidFill>
                  <a:srgbClr val="FFFFFF"/>
                </a:solidFill>
              </a:rPr>
              <a:t>someone </a:t>
            </a:r>
            <a:r>
              <a:rPr sz="3200" dirty="0">
                <a:solidFill>
                  <a:srgbClr val="FFFFFF"/>
                </a:solidFill>
              </a:rPr>
              <a:t>others want to be in </a:t>
            </a:r>
            <a:r>
              <a:rPr sz="3200" dirty="0" smtClean="0">
                <a:solidFill>
                  <a:srgbClr val="FFFFFF"/>
                </a:solidFill>
              </a:rPr>
              <a:t>business </a:t>
            </a:r>
            <a:r>
              <a:rPr sz="3200" dirty="0">
                <a:solidFill>
                  <a:srgbClr val="FFFFFF"/>
                </a:solidFill>
              </a:rPr>
              <a:t>with. </a:t>
            </a:r>
          </a:p>
        </p:txBody>
      </p:sp>
      <p:sp>
        <p:nvSpPr>
          <p:cNvPr id="2" name="TextBox 1"/>
          <p:cNvSpPr txBox="1"/>
          <p:nvPr/>
        </p:nvSpPr>
        <p:spPr>
          <a:xfrm>
            <a:off x="457200" y="3456057"/>
            <a:ext cx="8229600" cy="1015663"/>
          </a:xfrm>
          <a:prstGeom prst="rect">
            <a:avLst/>
          </a:prstGeom>
          <a:noFill/>
        </p:spPr>
        <p:txBody>
          <a:bodyPr wrap="square" rtlCol="0">
            <a:spAutoFit/>
          </a:bodyPr>
          <a:lstStyle/>
          <a:p>
            <a:r>
              <a:rPr lang="en-US" sz="2000" dirty="0" smtClean="0">
                <a:solidFill>
                  <a:schemeClr val="bg1"/>
                </a:solidFill>
              </a:rPr>
              <a:t>Leadership skills can be learned.</a:t>
            </a:r>
          </a:p>
          <a:p>
            <a:r>
              <a:rPr lang="en-US" sz="2000" dirty="0" smtClean="0">
                <a:solidFill>
                  <a:schemeClr val="bg1"/>
                </a:solidFill>
              </a:rPr>
              <a:t>Become a leader others will want to follow in order to build an organization.</a:t>
            </a:r>
          </a:p>
          <a:p>
            <a:r>
              <a:rPr lang="en-US" sz="2000" dirty="0" smtClean="0">
                <a:solidFill>
                  <a:schemeClr val="bg1"/>
                </a:solidFill>
              </a:rPr>
              <a:t>An </a:t>
            </a:r>
            <a:r>
              <a:rPr lang="en-US" sz="2000" dirty="0" err="1" smtClean="0">
                <a:solidFill>
                  <a:schemeClr val="bg1"/>
                </a:solidFill>
              </a:rPr>
              <a:t>orgaization</a:t>
            </a:r>
            <a:r>
              <a:rPr lang="en-US" sz="2000" dirty="0" smtClean="0">
                <a:solidFill>
                  <a:schemeClr val="bg1"/>
                </a:solidFill>
              </a:rPr>
              <a:t> allows you to create significant residual income</a:t>
            </a:r>
            <a:endParaRPr lang="en-US" dirty="0">
              <a:solidFill>
                <a:schemeClr val="bg1"/>
              </a:solidFill>
            </a:endParaRPr>
          </a:p>
        </p:txBody>
      </p:sp>
    </p:spTree>
    <p:extLst>
      <p:ext uri="{BB962C8B-B14F-4D97-AF65-F5344CB8AC3E}">
        <p14:creationId xmlns:p14="http://schemas.microsoft.com/office/powerpoint/2010/main" val="3328871594"/>
      </p:ext>
    </p:extLst>
  </p:cSld>
  <p:clrMapOvr>
    <a:masterClrMapping/>
  </p:clrMapOvr>
  <p:transition xmlns:p14="http://schemas.microsoft.com/office/powerpoint/2010/mai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title"/>
          </p:nvPr>
        </p:nvSpPr>
        <p:spPr>
          <a:prstGeom prst="rect">
            <a:avLst/>
          </a:prstGeom>
        </p:spPr>
        <p:txBody>
          <a:bodyPr/>
          <a:lstStyle/>
          <a:p>
            <a:endParaRPr/>
          </a:p>
        </p:txBody>
      </p:sp>
      <p:sp>
        <p:nvSpPr>
          <p:cNvPr id="164" name="Shape 164"/>
          <p:cNvSpPr>
            <a:spLocks noGrp="1"/>
          </p:cNvSpPr>
          <p:nvPr>
            <p:ph type="body" idx="1"/>
          </p:nvPr>
        </p:nvSpPr>
        <p:spPr>
          <a:prstGeom prst="rect">
            <a:avLst/>
          </a:prstGeom>
        </p:spPr>
        <p:txBody>
          <a:bodyPr/>
          <a:lstStyle/>
          <a:p>
            <a:endParaRPr/>
          </a:p>
        </p:txBody>
      </p:sp>
      <p:pic>
        <p:nvPicPr>
          <p:cNvPr id="165" name="11.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66" name="Shape 166"/>
          <p:cNvSpPr/>
          <p:nvPr/>
        </p:nvSpPr>
        <p:spPr>
          <a:xfrm>
            <a:off x="2264059" y="1649424"/>
            <a:ext cx="5902725" cy="0"/>
          </a:xfrm>
          <a:prstGeom prst="line">
            <a:avLst/>
          </a:prstGeom>
          <a:ln w="127000">
            <a:solidFill>
              <a:schemeClr val="accent3"/>
            </a:solidFill>
            <a:miter lim="400000"/>
          </a:ln>
        </p:spPr>
        <p:txBody>
          <a:bodyPr lIns="31887" tIns="31887" rIns="31887" bIns="31887" anchor="ctr"/>
          <a:lstStyle/>
          <a:p>
            <a:pPr>
              <a:defRPr sz="2400"/>
            </a:pPr>
            <a:endParaRPr/>
          </a:p>
        </p:txBody>
      </p:sp>
      <p:sp>
        <p:nvSpPr>
          <p:cNvPr id="167" name="Shape 167"/>
          <p:cNvSpPr/>
          <p:nvPr/>
        </p:nvSpPr>
        <p:spPr>
          <a:xfrm>
            <a:off x="457200" y="477032"/>
            <a:ext cx="1320111" cy="117239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12300">
                <a:solidFill>
                  <a:srgbClr val="FFFFFF"/>
                </a:solidFill>
                <a:latin typeface="Futura"/>
                <a:ea typeface="Futura"/>
                <a:cs typeface="Futura"/>
                <a:sym typeface="Futura"/>
              </a:defRPr>
            </a:lvl1pPr>
          </a:lstStyle>
          <a:p>
            <a:r>
              <a:rPr sz="7200" dirty="0"/>
              <a:t>03</a:t>
            </a:r>
          </a:p>
        </p:txBody>
      </p:sp>
      <p:sp>
        <p:nvSpPr>
          <p:cNvPr id="168" name="Shape 168"/>
          <p:cNvSpPr/>
          <p:nvPr/>
        </p:nvSpPr>
        <p:spPr>
          <a:xfrm>
            <a:off x="2029027" y="754031"/>
            <a:ext cx="6657773"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4300" b="1">
                <a:solidFill>
                  <a:srgbClr val="FFFFFF"/>
                </a:solidFill>
                <a:latin typeface="Tahoma"/>
                <a:ea typeface="Tahoma"/>
                <a:cs typeface="Tahoma"/>
                <a:sym typeface="Tahoma"/>
              </a:defRPr>
            </a:lvl1pPr>
          </a:lstStyle>
          <a:p>
            <a:pPr>
              <a:defRPr>
                <a:solidFill>
                  <a:srgbClr val="343434"/>
                </a:solidFill>
              </a:defRPr>
            </a:pPr>
            <a:r>
              <a:rPr sz="3600" dirty="0">
                <a:solidFill>
                  <a:srgbClr val="FFFFFF"/>
                </a:solidFill>
              </a:rPr>
              <a:t>The best leaders understand</a:t>
            </a:r>
          </a:p>
        </p:txBody>
      </p:sp>
      <p:sp>
        <p:nvSpPr>
          <p:cNvPr id="169" name="Shape 169"/>
          <p:cNvSpPr/>
          <p:nvPr/>
        </p:nvSpPr>
        <p:spPr>
          <a:xfrm>
            <a:off x="1684364" y="1844697"/>
            <a:ext cx="6482420" cy="104928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p>
            <a:pPr algn="ctr" defTabSz="286984">
              <a:defRPr sz="4300" b="1">
                <a:solidFill>
                  <a:srgbClr val="343434"/>
                </a:solidFill>
                <a:latin typeface="Tahoma"/>
                <a:ea typeface="Tahoma"/>
                <a:cs typeface="Tahoma"/>
                <a:sym typeface="Tahoma"/>
              </a:defRPr>
            </a:pPr>
            <a:r>
              <a:rPr sz="3200" dirty="0">
                <a:solidFill>
                  <a:srgbClr val="FFFFFF"/>
                </a:solidFill>
              </a:rPr>
              <a:t>They have to take the initiative </a:t>
            </a:r>
          </a:p>
          <a:p>
            <a:pPr algn="ctr" defTabSz="286984">
              <a:defRPr sz="4300" b="1">
                <a:solidFill>
                  <a:srgbClr val="343434"/>
                </a:solidFill>
                <a:latin typeface="Tahoma"/>
                <a:ea typeface="Tahoma"/>
                <a:cs typeface="Tahoma"/>
                <a:sym typeface="Tahoma"/>
              </a:defRPr>
            </a:pPr>
            <a:r>
              <a:rPr sz="3200" dirty="0">
                <a:solidFill>
                  <a:srgbClr val="FFFFFF"/>
                </a:solidFill>
              </a:rPr>
              <a:t>to grow personally.</a:t>
            </a:r>
          </a:p>
        </p:txBody>
      </p:sp>
      <p:sp>
        <p:nvSpPr>
          <p:cNvPr id="2" name="TextBox 1"/>
          <p:cNvSpPr txBox="1"/>
          <p:nvPr/>
        </p:nvSpPr>
        <p:spPr>
          <a:xfrm>
            <a:off x="762000" y="3403599"/>
            <a:ext cx="7772399" cy="1631216"/>
          </a:xfrm>
          <a:prstGeom prst="rect">
            <a:avLst/>
          </a:prstGeom>
          <a:noFill/>
        </p:spPr>
        <p:txBody>
          <a:bodyPr wrap="square" rtlCol="0">
            <a:spAutoFit/>
          </a:bodyPr>
          <a:lstStyle/>
          <a:p>
            <a:pPr marL="342900" indent="-342900">
              <a:buFont typeface="Arial"/>
              <a:buChar char="•"/>
            </a:pPr>
            <a:r>
              <a:rPr lang="en-US" sz="2000" dirty="0" smtClean="0">
                <a:solidFill>
                  <a:schemeClr val="bg1"/>
                </a:solidFill>
              </a:rPr>
              <a:t>Beware people who BLAME others </a:t>
            </a:r>
          </a:p>
          <a:p>
            <a:pPr marL="342900" indent="-342900">
              <a:buFont typeface="Arial"/>
              <a:buChar char="•"/>
            </a:pPr>
            <a:r>
              <a:rPr lang="en-US" sz="2000" dirty="0" smtClean="0">
                <a:solidFill>
                  <a:schemeClr val="bg1"/>
                </a:solidFill>
              </a:rPr>
              <a:t>Accept 100% responsibility for our choices.</a:t>
            </a:r>
          </a:p>
          <a:p>
            <a:pPr marL="342900" indent="-342900">
              <a:buFont typeface="Arial"/>
              <a:buChar char="•"/>
            </a:pPr>
            <a:r>
              <a:rPr lang="en-US" sz="2000" dirty="0" smtClean="0">
                <a:solidFill>
                  <a:schemeClr val="bg1"/>
                </a:solidFill>
              </a:rPr>
              <a:t>Even when we make mistakes, just apologize and learn from them.</a:t>
            </a:r>
          </a:p>
          <a:p>
            <a:endParaRPr lang="en-US" sz="2000" dirty="0" smtClean="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1988851693"/>
      </p:ext>
    </p:extLst>
  </p:cSld>
  <p:clrMapOvr>
    <a:masterClrMapping/>
  </p:clrMapOvr>
  <p:transition xmlns:p14="http://schemas.microsoft.com/office/powerpoint/2010/mai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title"/>
          </p:nvPr>
        </p:nvSpPr>
        <p:spPr>
          <a:prstGeom prst="rect">
            <a:avLst/>
          </a:prstGeom>
        </p:spPr>
        <p:txBody>
          <a:bodyPr/>
          <a:lstStyle/>
          <a:p>
            <a:endParaRPr/>
          </a:p>
        </p:txBody>
      </p:sp>
      <p:sp>
        <p:nvSpPr>
          <p:cNvPr id="172" name="Shape 172"/>
          <p:cNvSpPr>
            <a:spLocks noGrp="1"/>
          </p:cNvSpPr>
          <p:nvPr>
            <p:ph type="body" idx="1"/>
          </p:nvPr>
        </p:nvSpPr>
        <p:spPr>
          <a:prstGeom prst="rect">
            <a:avLst/>
          </a:prstGeom>
        </p:spPr>
        <p:txBody>
          <a:bodyPr/>
          <a:lstStyle/>
          <a:p>
            <a:endParaRPr/>
          </a:p>
        </p:txBody>
      </p:sp>
      <p:pic>
        <p:nvPicPr>
          <p:cNvPr id="173" name="11.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74" name="Shape 174"/>
          <p:cNvSpPr/>
          <p:nvPr/>
        </p:nvSpPr>
        <p:spPr>
          <a:xfrm>
            <a:off x="2078975" y="1649424"/>
            <a:ext cx="5902725" cy="0"/>
          </a:xfrm>
          <a:prstGeom prst="line">
            <a:avLst/>
          </a:prstGeom>
          <a:ln w="127000">
            <a:solidFill>
              <a:schemeClr val="accent3"/>
            </a:solidFill>
            <a:miter lim="400000"/>
          </a:ln>
        </p:spPr>
        <p:txBody>
          <a:bodyPr lIns="31887" tIns="31887" rIns="31887" bIns="31887" anchor="ctr"/>
          <a:lstStyle/>
          <a:p>
            <a:pPr>
              <a:defRPr sz="2400"/>
            </a:pPr>
            <a:endParaRPr/>
          </a:p>
        </p:txBody>
      </p:sp>
      <p:sp>
        <p:nvSpPr>
          <p:cNvPr id="175" name="Shape 175"/>
          <p:cNvSpPr/>
          <p:nvPr/>
        </p:nvSpPr>
        <p:spPr>
          <a:xfrm>
            <a:off x="457200" y="477032"/>
            <a:ext cx="1344118" cy="117239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12300">
                <a:solidFill>
                  <a:srgbClr val="FFFFFF"/>
                </a:solidFill>
                <a:latin typeface="Futura"/>
                <a:ea typeface="Futura"/>
                <a:cs typeface="Futura"/>
                <a:sym typeface="Futura"/>
              </a:defRPr>
            </a:lvl1pPr>
          </a:lstStyle>
          <a:p>
            <a:r>
              <a:rPr sz="7200" dirty="0"/>
              <a:t>04</a:t>
            </a:r>
          </a:p>
        </p:txBody>
      </p:sp>
      <p:sp>
        <p:nvSpPr>
          <p:cNvPr id="176" name="Shape 176"/>
          <p:cNvSpPr/>
          <p:nvPr/>
        </p:nvSpPr>
        <p:spPr>
          <a:xfrm>
            <a:off x="1943509" y="754031"/>
            <a:ext cx="6389972"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4300" b="1">
                <a:solidFill>
                  <a:srgbClr val="FFFFFF"/>
                </a:solidFill>
                <a:latin typeface="Tahoma"/>
                <a:ea typeface="Tahoma"/>
                <a:cs typeface="Tahoma"/>
                <a:sym typeface="Tahoma"/>
              </a:defRPr>
            </a:lvl1pPr>
          </a:lstStyle>
          <a:p>
            <a:pPr>
              <a:defRPr>
                <a:solidFill>
                  <a:srgbClr val="343434"/>
                </a:solidFill>
              </a:defRPr>
            </a:pPr>
            <a:r>
              <a:rPr sz="3600" dirty="0">
                <a:solidFill>
                  <a:srgbClr val="FFFFFF"/>
                </a:solidFill>
              </a:rPr>
              <a:t>The best leaders determine</a:t>
            </a:r>
          </a:p>
        </p:txBody>
      </p:sp>
      <p:sp>
        <p:nvSpPr>
          <p:cNvPr id="177" name="Shape 177"/>
          <p:cNvSpPr/>
          <p:nvPr/>
        </p:nvSpPr>
        <p:spPr>
          <a:xfrm>
            <a:off x="1526131" y="1887483"/>
            <a:ext cx="6455569" cy="104928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p>
            <a:pPr algn="ctr" defTabSz="286984">
              <a:defRPr sz="4300" b="1">
                <a:solidFill>
                  <a:srgbClr val="343434"/>
                </a:solidFill>
                <a:latin typeface="Tahoma"/>
                <a:ea typeface="Tahoma"/>
                <a:cs typeface="Tahoma"/>
                <a:sym typeface="Tahoma"/>
              </a:defRPr>
            </a:pPr>
            <a:r>
              <a:rPr lang="en-US" sz="3200" dirty="0">
                <a:solidFill>
                  <a:srgbClr val="FFFFFF"/>
                </a:solidFill>
              </a:rPr>
              <a:t>t</a:t>
            </a:r>
            <a:r>
              <a:rPr sz="3200" dirty="0" smtClean="0">
                <a:solidFill>
                  <a:srgbClr val="FFFFFF"/>
                </a:solidFill>
              </a:rPr>
              <a:t>o </a:t>
            </a:r>
            <a:r>
              <a:rPr sz="3200" dirty="0">
                <a:solidFill>
                  <a:srgbClr val="FFFFFF"/>
                </a:solidFill>
              </a:rPr>
              <a:t>invest time in their schedule </a:t>
            </a:r>
          </a:p>
          <a:p>
            <a:pPr algn="ctr" defTabSz="286984">
              <a:defRPr sz="4300" b="1">
                <a:solidFill>
                  <a:srgbClr val="343434"/>
                </a:solidFill>
                <a:latin typeface="Tahoma"/>
                <a:ea typeface="Tahoma"/>
                <a:cs typeface="Tahoma"/>
                <a:sym typeface="Tahoma"/>
              </a:defRPr>
            </a:pPr>
            <a:r>
              <a:rPr sz="3200" dirty="0">
                <a:solidFill>
                  <a:srgbClr val="FFFFFF"/>
                </a:solidFill>
              </a:rPr>
              <a:t>for personal development.</a:t>
            </a:r>
          </a:p>
        </p:txBody>
      </p:sp>
      <p:sp>
        <p:nvSpPr>
          <p:cNvPr id="2" name="TextBox 1"/>
          <p:cNvSpPr txBox="1"/>
          <p:nvPr/>
        </p:nvSpPr>
        <p:spPr>
          <a:xfrm>
            <a:off x="677333" y="2936765"/>
            <a:ext cx="7656148" cy="2246769"/>
          </a:xfrm>
          <a:prstGeom prst="rect">
            <a:avLst/>
          </a:prstGeom>
          <a:noFill/>
        </p:spPr>
        <p:txBody>
          <a:bodyPr wrap="square" rtlCol="0">
            <a:spAutoFit/>
          </a:bodyPr>
          <a:lstStyle/>
          <a:p>
            <a:pPr marL="342900" indent="-342900">
              <a:buFont typeface="Arial"/>
              <a:buChar char="•"/>
            </a:pPr>
            <a:r>
              <a:rPr lang="en-US" sz="2000" dirty="0" smtClean="0">
                <a:solidFill>
                  <a:schemeClr val="bg1"/>
                </a:solidFill>
              </a:rPr>
              <a:t>She learned from Tony Robins, Jim </a:t>
            </a:r>
            <a:r>
              <a:rPr lang="en-US" sz="2000" dirty="0" err="1" smtClean="0">
                <a:solidFill>
                  <a:schemeClr val="bg1"/>
                </a:solidFill>
              </a:rPr>
              <a:t>Rohn</a:t>
            </a:r>
            <a:r>
              <a:rPr lang="en-US" sz="2000" dirty="0" smtClean="0">
                <a:solidFill>
                  <a:schemeClr val="bg1"/>
                </a:solidFill>
              </a:rPr>
              <a:t>, Lou Tice .. Listened to their tapes and CD’s daily.</a:t>
            </a:r>
          </a:p>
          <a:p>
            <a:pPr marL="342900" indent="-342900">
              <a:buFont typeface="Arial"/>
              <a:buChar char="•"/>
            </a:pPr>
            <a:r>
              <a:rPr lang="en-US" sz="2000" dirty="0" smtClean="0">
                <a:solidFill>
                  <a:schemeClr val="bg1"/>
                </a:solidFill>
              </a:rPr>
              <a:t>She was raised in an environment that did not allow her to dream</a:t>
            </a:r>
          </a:p>
          <a:p>
            <a:pPr marL="342900" indent="-342900">
              <a:buFont typeface="Arial"/>
              <a:buChar char="•"/>
            </a:pPr>
            <a:r>
              <a:rPr lang="en-US" sz="2000" dirty="0">
                <a:solidFill>
                  <a:schemeClr val="bg1"/>
                </a:solidFill>
              </a:rPr>
              <a:t>S</a:t>
            </a:r>
            <a:r>
              <a:rPr lang="en-US" sz="2000" dirty="0" smtClean="0">
                <a:solidFill>
                  <a:schemeClr val="bg1"/>
                </a:solidFill>
              </a:rPr>
              <a:t>he had to learn that</a:t>
            </a:r>
          </a:p>
          <a:p>
            <a:pPr marL="342900" indent="-342900">
              <a:buFont typeface="Arial"/>
              <a:buChar char="•"/>
            </a:pPr>
            <a:r>
              <a:rPr lang="en-US" sz="2000" dirty="0" smtClean="0">
                <a:solidFill>
                  <a:schemeClr val="bg1"/>
                </a:solidFill>
              </a:rPr>
              <a:t>For book list, www. </a:t>
            </a:r>
            <a:r>
              <a:rPr lang="en-US" sz="2000" dirty="0" err="1" smtClean="0">
                <a:solidFill>
                  <a:schemeClr val="bg1"/>
                </a:solidFill>
              </a:rPr>
              <a:t>CharleneFike.com</a:t>
            </a:r>
            <a:r>
              <a:rPr lang="en-US" sz="2000" dirty="0" smtClean="0">
                <a:solidFill>
                  <a:schemeClr val="bg1"/>
                </a:solidFill>
              </a:rPr>
              <a:t> </a:t>
            </a:r>
          </a:p>
          <a:p>
            <a:pPr marL="342900" indent="-342900">
              <a:buFont typeface="Arial"/>
              <a:buChar char="•"/>
            </a:pPr>
            <a:endParaRPr lang="en-US" sz="2000" dirty="0" smtClean="0">
              <a:solidFill>
                <a:schemeClr val="bg1"/>
              </a:solidFill>
            </a:endParaRPr>
          </a:p>
          <a:p>
            <a:pPr marL="342900" indent="-342900">
              <a:buFont typeface="Arial"/>
              <a:buChar char="•"/>
            </a:pPr>
            <a:endParaRPr lang="en-US" sz="2000" dirty="0">
              <a:solidFill>
                <a:schemeClr val="bg1"/>
              </a:solidFill>
            </a:endParaRPr>
          </a:p>
        </p:txBody>
      </p:sp>
    </p:spTree>
    <p:extLst>
      <p:ext uri="{BB962C8B-B14F-4D97-AF65-F5344CB8AC3E}">
        <p14:creationId xmlns:p14="http://schemas.microsoft.com/office/powerpoint/2010/main" val="4165121346"/>
      </p:ext>
    </p:extLst>
  </p:cSld>
  <p:clrMapOvr>
    <a:masterClrMapping/>
  </p:clrMapOvr>
  <p:transition xmlns:p14="http://schemas.microsoft.com/office/powerpoint/2010/mai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p:cNvSpPr>
          <p:nvPr>
            <p:ph type="title"/>
          </p:nvPr>
        </p:nvSpPr>
        <p:spPr>
          <a:prstGeom prst="rect">
            <a:avLst/>
          </a:prstGeom>
        </p:spPr>
        <p:txBody>
          <a:bodyPr/>
          <a:lstStyle/>
          <a:p>
            <a:endParaRPr/>
          </a:p>
        </p:txBody>
      </p:sp>
      <p:sp>
        <p:nvSpPr>
          <p:cNvPr id="180" name="Shape 180"/>
          <p:cNvSpPr>
            <a:spLocks noGrp="1"/>
          </p:cNvSpPr>
          <p:nvPr>
            <p:ph type="body" idx="1"/>
          </p:nvPr>
        </p:nvSpPr>
        <p:spPr>
          <a:prstGeom prst="rect">
            <a:avLst/>
          </a:prstGeom>
        </p:spPr>
        <p:txBody>
          <a:bodyPr/>
          <a:lstStyle/>
          <a:p>
            <a:endParaRPr/>
          </a:p>
        </p:txBody>
      </p:sp>
      <p:pic>
        <p:nvPicPr>
          <p:cNvPr id="181" name="11.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82" name="Shape 182"/>
          <p:cNvSpPr/>
          <p:nvPr/>
        </p:nvSpPr>
        <p:spPr>
          <a:xfrm>
            <a:off x="2181027" y="1649424"/>
            <a:ext cx="5902725" cy="0"/>
          </a:xfrm>
          <a:prstGeom prst="line">
            <a:avLst/>
          </a:prstGeom>
          <a:ln w="127000">
            <a:solidFill>
              <a:schemeClr val="accent3"/>
            </a:solidFill>
            <a:miter lim="400000"/>
          </a:ln>
        </p:spPr>
        <p:txBody>
          <a:bodyPr lIns="31887" tIns="31887" rIns="31887" bIns="31887" anchor="ctr"/>
          <a:lstStyle/>
          <a:p>
            <a:pPr>
              <a:defRPr sz="2400"/>
            </a:pPr>
            <a:endParaRPr/>
          </a:p>
        </p:txBody>
      </p:sp>
      <p:sp>
        <p:nvSpPr>
          <p:cNvPr id="183" name="Shape 183"/>
          <p:cNvSpPr/>
          <p:nvPr/>
        </p:nvSpPr>
        <p:spPr>
          <a:xfrm>
            <a:off x="457200" y="477032"/>
            <a:ext cx="1320111" cy="117239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12300">
                <a:solidFill>
                  <a:srgbClr val="FFFFFF"/>
                </a:solidFill>
                <a:latin typeface="Futura"/>
                <a:ea typeface="Futura"/>
                <a:cs typeface="Futura"/>
                <a:sym typeface="Futura"/>
              </a:defRPr>
            </a:lvl1pPr>
          </a:lstStyle>
          <a:p>
            <a:r>
              <a:rPr sz="7200" dirty="0"/>
              <a:t>05</a:t>
            </a:r>
          </a:p>
        </p:txBody>
      </p:sp>
      <p:sp>
        <p:nvSpPr>
          <p:cNvPr id="184" name="Shape 184"/>
          <p:cNvSpPr/>
          <p:nvPr/>
        </p:nvSpPr>
        <p:spPr>
          <a:xfrm>
            <a:off x="2181027" y="754031"/>
            <a:ext cx="5669747"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4300" b="1">
                <a:solidFill>
                  <a:srgbClr val="FFFFFF"/>
                </a:solidFill>
                <a:latin typeface="Tahoma"/>
                <a:ea typeface="Tahoma"/>
                <a:cs typeface="Tahoma"/>
                <a:sym typeface="Tahoma"/>
              </a:defRPr>
            </a:lvl1pPr>
          </a:lstStyle>
          <a:p>
            <a:pPr>
              <a:defRPr>
                <a:solidFill>
                  <a:srgbClr val="343434"/>
                </a:solidFill>
              </a:defRPr>
            </a:pPr>
            <a:r>
              <a:rPr sz="3600" dirty="0">
                <a:solidFill>
                  <a:srgbClr val="FFFFFF"/>
                </a:solidFill>
              </a:rPr>
              <a:t>The best leaders believe</a:t>
            </a:r>
          </a:p>
        </p:txBody>
      </p:sp>
      <p:sp>
        <p:nvSpPr>
          <p:cNvPr id="185" name="Shape 185"/>
          <p:cNvSpPr/>
          <p:nvPr/>
        </p:nvSpPr>
        <p:spPr>
          <a:xfrm>
            <a:off x="577049" y="1981303"/>
            <a:ext cx="8296018" cy="556839"/>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p>
            <a:pPr defTabSz="286984">
              <a:defRPr sz="4300" b="1">
                <a:solidFill>
                  <a:srgbClr val="343434"/>
                </a:solidFill>
                <a:latin typeface="Tahoma"/>
                <a:ea typeface="Tahoma"/>
                <a:cs typeface="Tahoma"/>
                <a:sym typeface="Tahoma"/>
              </a:defRPr>
            </a:pPr>
            <a:r>
              <a:rPr sz="3200" dirty="0">
                <a:solidFill>
                  <a:srgbClr val="FFFFFF"/>
                </a:solidFill>
              </a:rPr>
              <a:t>They must invest in life-long </a:t>
            </a:r>
            <a:r>
              <a:rPr sz="3200" dirty="0" smtClean="0">
                <a:solidFill>
                  <a:srgbClr val="FFFFFF"/>
                </a:solidFill>
              </a:rPr>
              <a:t>learning</a:t>
            </a:r>
            <a:r>
              <a:rPr sz="3200" dirty="0">
                <a:solidFill>
                  <a:srgbClr val="FFFFFF"/>
                </a:solidFill>
              </a:rPr>
              <a:t>.</a:t>
            </a:r>
          </a:p>
        </p:txBody>
      </p:sp>
      <p:sp>
        <p:nvSpPr>
          <p:cNvPr id="2" name="TextBox 1"/>
          <p:cNvSpPr txBox="1"/>
          <p:nvPr/>
        </p:nvSpPr>
        <p:spPr>
          <a:xfrm>
            <a:off x="728132" y="3048000"/>
            <a:ext cx="7355619" cy="1323439"/>
          </a:xfrm>
          <a:prstGeom prst="rect">
            <a:avLst/>
          </a:prstGeom>
          <a:noFill/>
        </p:spPr>
        <p:txBody>
          <a:bodyPr wrap="square" rtlCol="0">
            <a:spAutoFit/>
          </a:bodyPr>
          <a:lstStyle/>
          <a:p>
            <a:pPr marL="342900" indent="-342900">
              <a:buFont typeface="Arial"/>
              <a:buChar char="•"/>
            </a:pPr>
            <a:r>
              <a:rPr lang="en-US" sz="2000" dirty="0" smtClean="0">
                <a:solidFill>
                  <a:schemeClr val="bg1"/>
                </a:solidFill>
              </a:rPr>
              <a:t>Read </a:t>
            </a:r>
            <a:r>
              <a:rPr lang="mr-IN" sz="2000" dirty="0" smtClean="0">
                <a:solidFill>
                  <a:schemeClr val="bg1"/>
                </a:solidFill>
              </a:rPr>
              <a:t>–</a:t>
            </a:r>
            <a:r>
              <a:rPr lang="en-US" sz="2000" dirty="0" smtClean="0">
                <a:solidFill>
                  <a:schemeClr val="bg1"/>
                </a:solidFill>
              </a:rPr>
              <a:t> at least 15 minutes a day </a:t>
            </a:r>
            <a:r>
              <a:rPr lang="mr-IN" sz="2000" dirty="0" smtClean="0">
                <a:solidFill>
                  <a:schemeClr val="bg1"/>
                </a:solidFill>
              </a:rPr>
              <a:t>–</a:t>
            </a:r>
            <a:r>
              <a:rPr lang="en-US" sz="2000" dirty="0" smtClean="0">
                <a:solidFill>
                  <a:schemeClr val="bg1"/>
                </a:solidFill>
              </a:rPr>
              <a:t> </a:t>
            </a:r>
            <a:r>
              <a:rPr lang="en-US" sz="2000" dirty="0" err="1" smtClean="0">
                <a:solidFill>
                  <a:schemeClr val="bg1"/>
                </a:solidFill>
              </a:rPr>
              <a:t>audible.com</a:t>
            </a:r>
            <a:endParaRPr lang="en-US" sz="2000" dirty="0" smtClean="0">
              <a:solidFill>
                <a:schemeClr val="bg1"/>
              </a:solidFill>
            </a:endParaRPr>
          </a:p>
          <a:p>
            <a:pPr marL="342900" indent="-342900">
              <a:buFont typeface="Arial"/>
              <a:buChar char="•"/>
            </a:pPr>
            <a:r>
              <a:rPr lang="en-US" sz="2000" dirty="0" smtClean="0">
                <a:solidFill>
                  <a:schemeClr val="bg1"/>
                </a:solidFill>
              </a:rPr>
              <a:t>Reading helps us be more articulate </a:t>
            </a:r>
          </a:p>
          <a:p>
            <a:pPr marL="342900" indent="-342900">
              <a:buFont typeface="Arial"/>
              <a:buChar char="•"/>
            </a:pPr>
            <a:r>
              <a:rPr lang="en-US" sz="2000" dirty="0" smtClean="0">
                <a:solidFill>
                  <a:schemeClr val="bg1"/>
                </a:solidFill>
              </a:rPr>
              <a:t>Make investing in personal development a priority. ..		 		Courses, seminars, podcasts, </a:t>
            </a:r>
            <a:endParaRPr lang="en-US" sz="2000" dirty="0">
              <a:solidFill>
                <a:schemeClr val="bg1"/>
              </a:solidFill>
            </a:endParaRPr>
          </a:p>
        </p:txBody>
      </p:sp>
    </p:spTree>
    <p:extLst>
      <p:ext uri="{BB962C8B-B14F-4D97-AF65-F5344CB8AC3E}">
        <p14:creationId xmlns:p14="http://schemas.microsoft.com/office/powerpoint/2010/main" val="914315120"/>
      </p:ext>
    </p:extLst>
  </p:cSld>
  <p:clrMapOvr>
    <a:masterClrMapping/>
  </p:clrMapOvr>
  <p:transition xmlns:p14="http://schemas.microsoft.com/office/powerpoint/2010/mai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p:cNvSpPr>
            <a:spLocks noGrp="1"/>
          </p:cNvSpPr>
          <p:nvPr>
            <p:ph type="title"/>
          </p:nvPr>
        </p:nvSpPr>
        <p:spPr>
          <a:prstGeom prst="rect">
            <a:avLst/>
          </a:prstGeom>
        </p:spPr>
        <p:txBody>
          <a:bodyPr/>
          <a:lstStyle/>
          <a:p>
            <a:endParaRPr/>
          </a:p>
        </p:txBody>
      </p:sp>
      <p:sp>
        <p:nvSpPr>
          <p:cNvPr id="188" name="Shape 188"/>
          <p:cNvSpPr>
            <a:spLocks noGrp="1"/>
          </p:cNvSpPr>
          <p:nvPr>
            <p:ph type="body" idx="1"/>
          </p:nvPr>
        </p:nvSpPr>
        <p:spPr>
          <a:prstGeom prst="rect">
            <a:avLst/>
          </a:prstGeom>
        </p:spPr>
        <p:txBody>
          <a:bodyPr/>
          <a:lstStyle/>
          <a:p>
            <a:endParaRPr/>
          </a:p>
        </p:txBody>
      </p:sp>
      <p:pic>
        <p:nvPicPr>
          <p:cNvPr id="189" name="11.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90" name="Shape 190"/>
          <p:cNvSpPr/>
          <p:nvPr/>
        </p:nvSpPr>
        <p:spPr>
          <a:xfrm>
            <a:off x="2060860" y="1398862"/>
            <a:ext cx="5902725" cy="0"/>
          </a:xfrm>
          <a:prstGeom prst="line">
            <a:avLst/>
          </a:prstGeom>
          <a:ln w="127000">
            <a:solidFill>
              <a:schemeClr val="accent3"/>
            </a:solidFill>
            <a:miter lim="400000"/>
          </a:ln>
        </p:spPr>
        <p:txBody>
          <a:bodyPr lIns="31887" tIns="31887" rIns="31887" bIns="31887" anchor="ctr"/>
          <a:lstStyle/>
          <a:p>
            <a:pPr>
              <a:defRPr sz="2400"/>
            </a:pPr>
            <a:endParaRPr/>
          </a:p>
        </p:txBody>
      </p:sp>
      <p:sp>
        <p:nvSpPr>
          <p:cNvPr id="191" name="Shape 191"/>
          <p:cNvSpPr/>
          <p:nvPr/>
        </p:nvSpPr>
        <p:spPr>
          <a:xfrm>
            <a:off x="457200" y="550320"/>
            <a:ext cx="1320111" cy="117239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12300">
                <a:solidFill>
                  <a:srgbClr val="FFFFFF"/>
                </a:solidFill>
                <a:latin typeface="Futura"/>
                <a:ea typeface="Futura"/>
                <a:cs typeface="Futura"/>
                <a:sym typeface="Futura"/>
              </a:defRPr>
            </a:lvl1pPr>
          </a:lstStyle>
          <a:p>
            <a:r>
              <a:rPr sz="7200" dirty="0"/>
              <a:t>06</a:t>
            </a:r>
          </a:p>
        </p:txBody>
      </p:sp>
      <p:sp>
        <p:nvSpPr>
          <p:cNvPr id="192" name="Shape 192"/>
          <p:cNvSpPr/>
          <p:nvPr/>
        </p:nvSpPr>
        <p:spPr>
          <a:xfrm>
            <a:off x="2248761" y="576218"/>
            <a:ext cx="5556134"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4300" b="1">
                <a:solidFill>
                  <a:srgbClr val="FFFFFF"/>
                </a:solidFill>
                <a:latin typeface="Tahoma"/>
                <a:ea typeface="Tahoma"/>
                <a:cs typeface="Tahoma"/>
                <a:sym typeface="Tahoma"/>
              </a:defRPr>
            </a:lvl1pPr>
          </a:lstStyle>
          <a:p>
            <a:pPr>
              <a:defRPr>
                <a:solidFill>
                  <a:srgbClr val="343434"/>
                </a:solidFill>
              </a:defRPr>
            </a:pPr>
            <a:r>
              <a:rPr sz="3600" dirty="0">
                <a:solidFill>
                  <a:srgbClr val="FFFFFF"/>
                </a:solidFill>
              </a:rPr>
              <a:t>The best leaders realize</a:t>
            </a:r>
          </a:p>
        </p:txBody>
      </p:sp>
      <p:sp>
        <p:nvSpPr>
          <p:cNvPr id="193" name="Shape 193"/>
          <p:cNvSpPr/>
          <p:nvPr/>
        </p:nvSpPr>
        <p:spPr>
          <a:xfrm>
            <a:off x="84667" y="1569803"/>
            <a:ext cx="9059333" cy="556839"/>
          </a:xfrm>
          <a:prstGeom prst="rect">
            <a:avLst/>
          </a:prstGeom>
          <a:ln w="12700">
            <a:miter lim="400000"/>
          </a:ln>
          <a:extLst>
            <a:ext uri="{C572A759-6A51-4108-AA02-DFA0A04FC94B}">
              <ma14:wrappingTextBoxFlag xmlns:ma14="http://schemas.microsoft.com/office/mac/drawingml/2011/main" val="1"/>
            </a:ext>
          </a:extLst>
        </p:spPr>
        <p:txBody>
          <a:bodyPr wrap="square" lIns="31887" tIns="31887" rIns="31887" bIns="31887" anchor="ctr">
            <a:spAutoFit/>
          </a:bodyPr>
          <a:lstStyle/>
          <a:p>
            <a:pPr defTabSz="286984">
              <a:defRPr sz="4300" b="1">
                <a:solidFill>
                  <a:srgbClr val="343434"/>
                </a:solidFill>
                <a:latin typeface="Tahoma"/>
                <a:ea typeface="Tahoma"/>
                <a:cs typeface="Tahoma"/>
                <a:sym typeface="Tahoma"/>
              </a:defRPr>
            </a:pPr>
            <a:r>
              <a:rPr sz="3200" dirty="0">
                <a:solidFill>
                  <a:srgbClr val="FFFFFF"/>
                </a:solidFill>
              </a:rPr>
              <a:t>They must continually </a:t>
            </a:r>
            <a:r>
              <a:rPr sz="3200" dirty="0" smtClean="0">
                <a:solidFill>
                  <a:srgbClr val="FFFFFF"/>
                </a:solidFill>
              </a:rPr>
              <a:t>reinvent themselves</a:t>
            </a:r>
            <a:r>
              <a:rPr sz="3200" dirty="0">
                <a:solidFill>
                  <a:srgbClr val="FFFFFF"/>
                </a:solidFill>
              </a:rPr>
              <a:t>.</a:t>
            </a:r>
          </a:p>
        </p:txBody>
      </p:sp>
      <p:sp>
        <p:nvSpPr>
          <p:cNvPr id="2" name="TextBox 1"/>
          <p:cNvSpPr txBox="1"/>
          <p:nvPr/>
        </p:nvSpPr>
        <p:spPr>
          <a:xfrm>
            <a:off x="457200" y="2136617"/>
            <a:ext cx="8432800" cy="3170099"/>
          </a:xfrm>
          <a:prstGeom prst="rect">
            <a:avLst/>
          </a:prstGeom>
          <a:noFill/>
        </p:spPr>
        <p:txBody>
          <a:bodyPr wrap="square" rtlCol="0">
            <a:spAutoFit/>
          </a:bodyPr>
          <a:lstStyle/>
          <a:p>
            <a:pPr marL="342900" indent="-342900">
              <a:buFont typeface="Arial"/>
              <a:buChar char="•"/>
            </a:pPr>
            <a:r>
              <a:rPr lang="en-US" sz="2000" dirty="0" smtClean="0">
                <a:solidFill>
                  <a:schemeClr val="bg1"/>
                </a:solidFill>
              </a:rPr>
              <a:t>We live in a rapidly changing world </a:t>
            </a:r>
            <a:r>
              <a:rPr lang="mr-IN" sz="2000" dirty="0" smtClean="0">
                <a:solidFill>
                  <a:schemeClr val="bg1"/>
                </a:solidFill>
              </a:rPr>
              <a:t>…</a:t>
            </a:r>
            <a:r>
              <a:rPr lang="en-US" sz="2000" dirty="0" smtClean="0">
                <a:solidFill>
                  <a:schemeClr val="bg1"/>
                </a:solidFill>
              </a:rPr>
              <a:t> </a:t>
            </a:r>
          </a:p>
          <a:p>
            <a:pPr marL="342900" indent="-342900">
              <a:buFont typeface="Arial"/>
              <a:buChar char="•"/>
            </a:pPr>
            <a:r>
              <a:rPr lang="en-US" sz="2000" dirty="0" smtClean="0">
                <a:solidFill>
                  <a:schemeClr val="bg1"/>
                </a:solidFill>
              </a:rPr>
              <a:t>We just stay current with technology and methodology to adapt to the changing world.</a:t>
            </a:r>
          </a:p>
          <a:p>
            <a:pPr marL="342900" indent="-342900">
              <a:buFont typeface="Arial"/>
              <a:buChar char="•"/>
            </a:pPr>
            <a:r>
              <a:rPr lang="en-US" sz="2000" dirty="0" smtClean="0">
                <a:solidFill>
                  <a:schemeClr val="bg1"/>
                </a:solidFill>
              </a:rPr>
              <a:t>Your vision of whom you want to be </a:t>
            </a:r>
            <a:r>
              <a:rPr lang="mr-IN" sz="2000" dirty="0" smtClean="0">
                <a:solidFill>
                  <a:schemeClr val="bg1"/>
                </a:solidFill>
              </a:rPr>
              <a:t>…</a:t>
            </a:r>
            <a:r>
              <a:rPr lang="en-US" sz="2000" dirty="0" smtClean="0">
                <a:solidFill>
                  <a:schemeClr val="bg1"/>
                </a:solidFill>
              </a:rPr>
              <a:t> is your greatest asset. </a:t>
            </a:r>
          </a:p>
          <a:p>
            <a:pPr marL="342900" indent="-342900">
              <a:buFont typeface="Arial"/>
              <a:buChar char="•"/>
            </a:pPr>
            <a:r>
              <a:rPr lang="en-US" sz="2000" dirty="0" smtClean="0">
                <a:solidFill>
                  <a:schemeClr val="bg1"/>
                </a:solidFill>
              </a:rPr>
              <a:t>So ask .. How can I adopt a better mind set </a:t>
            </a:r>
            <a:r>
              <a:rPr lang="mr-IN" sz="2000" dirty="0" smtClean="0">
                <a:solidFill>
                  <a:schemeClr val="bg1"/>
                </a:solidFill>
              </a:rPr>
              <a:t>…</a:t>
            </a:r>
            <a:r>
              <a:rPr lang="en-US" sz="2000" dirty="0" smtClean="0">
                <a:solidFill>
                  <a:schemeClr val="bg1"/>
                </a:solidFill>
              </a:rPr>
              <a:t> to tap into my passion</a:t>
            </a:r>
            <a:r>
              <a:rPr lang="mr-IN" sz="2000" dirty="0" smtClean="0">
                <a:solidFill>
                  <a:schemeClr val="bg1"/>
                </a:solidFill>
              </a:rPr>
              <a:t>…</a:t>
            </a:r>
            <a:r>
              <a:rPr lang="en-US" sz="2000" dirty="0" smtClean="0">
                <a:solidFill>
                  <a:schemeClr val="bg1"/>
                </a:solidFill>
              </a:rPr>
              <a:t> </a:t>
            </a:r>
            <a:r>
              <a:rPr lang="en-US" sz="2000" dirty="0" err="1" smtClean="0">
                <a:solidFill>
                  <a:schemeClr val="bg1"/>
                </a:solidFill>
              </a:rPr>
              <a:t>hoow</a:t>
            </a:r>
            <a:r>
              <a:rPr lang="en-US" sz="2000" dirty="0" smtClean="0">
                <a:solidFill>
                  <a:schemeClr val="bg1"/>
                </a:solidFill>
              </a:rPr>
              <a:t> can I make it bigger?  </a:t>
            </a:r>
          </a:p>
          <a:p>
            <a:pPr marL="342900" indent="-342900">
              <a:buFont typeface="Arial"/>
              <a:buChar char="•"/>
            </a:pPr>
            <a:r>
              <a:rPr lang="en-US" sz="2000" dirty="0" smtClean="0">
                <a:solidFill>
                  <a:schemeClr val="bg1"/>
                </a:solidFill>
              </a:rPr>
              <a:t>Then take action on creating it.</a:t>
            </a:r>
          </a:p>
          <a:p>
            <a:pPr marL="342900" indent="-342900">
              <a:buFont typeface="Arial"/>
              <a:buChar char="•"/>
            </a:pPr>
            <a:r>
              <a:rPr lang="en-US" sz="2000" dirty="0" smtClean="0">
                <a:solidFill>
                  <a:schemeClr val="bg1"/>
                </a:solidFill>
              </a:rPr>
              <a:t>We can choose to --- stay still, stagnate or move forward.</a:t>
            </a:r>
          </a:p>
          <a:p>
            <a:pPr marL="342900" indent="-342900">
              <a:buFont typeface="Arial"/>
              <a:buChar char="•"/>
            </a:pPr>
            <a:endParaRPr lang="en-US" sz="2000" dirty="0">
              <a:solidFill>
                <a:schemeClr val="bg1"/>
              </a:solidFill>
            </a:endParaRPr>
          </a:p>
          <a:p>
            <a:pPr marL="342900" indent="-342900">
              <a:buFont typeface="Arial"/>
              <a:buChar char="•"/>
            </a:pPr>
            <a:endParaRPr lang="en-US" sz="2000" dirty="0">
              <a:solidFill>
                <a:schemeClr val="bg1"/>
              </a:solidFill>
            </a:endParaRPr>
          </a:p>
        </p:txBody>
      </p:sp>
    </p:spTree>
    <p:extLst>
      <p:ext uri="{BB962C8B-B14F-4D97-AF65-F5344CB8AC3E}">
        <p14:creationId xmlns:p14="http://schemas.microsoft.com/office/powerpoint/2010/main" val="1150269057"/>
      </p:ext>
    </p:extLst>
  </p:cSld>
  <p:clrMapOvr>
    <a:masterClrMapping/>
  </p:clrMapOvr>
  <p:transition xmlns:p14="http://schemas.microsoft.com/office/powerpoint/2010/mai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ln>
            <a:solidFill>
              <a:schemeClr val="accent3">
                <a:lumMod val="75000"/>
              </a:schemeClr>
            </a:solidFill>
          </a:ln>
        </p:spPr>
        <p:txBody>
          <a:bodyPr>
            <a:normAutofit fontScale="90000"/>
          </a:bodyPr>
          <a:lstStyle/>
          <a:p>
            <a:r>
              <a:rPr lang="en-US" sz="3200" dirty="0" smtClean="0"/>
              <a:t>March Promotion </a:t>
            </a:r>
            <a:r>
              <a:rPr lang="mr-IN" sz="3200" dirty="0" smtClean="0"/>
              <a:t>–</a:t>
            </a:r>
            <a:r>
              <a:rPr lang="en-US" sz="3200" dirty="0" smtClean="0"/>
              <a:t> Increase YOUR PGV Plus First Level PGV over Base </a:t>
            </a:r>
            <a:r>
              <a:rPr lang="mr-IN" sz="3200" dirty="0" smtClean="0"/>
              <a:t>…</a:t>
            </a:r>
            <a:r>
              <a:rPr lang="en-US" sz="3200" dirty="0" smtClean="0"/>
              <a:t> Receive FREE VIVIX CAPS</a:t>
            </a:r>
            <a:endParaRPr lang="en-US" sz="3200" dirty="0"/>
          </a:p>
        </p:txBody>
      </p:sp>
      <p:sp>
        <p:nvSpPr>
          <p:cNvPr id="5" name="Content Placeholder 4"/>
          <p:cNvSpPr>
            <a:spLocks noGrp="1"/>
          </p:cNvSpPr>
          <p:nvPr>
            <p:ph idx="1"/>
          </p:nvPr>
        </p:nvSpPr>
        <p:spPr>
          <a:xfrm>
            <a:off x="169333" y="1303737"/>
            <a:ext cx="8788399" cy="3819260"/>
          </a:xfrm>
        </p:spPr>
        <p:txBody>
          <a:bodyPr>
            <a:normAutofit/>
          </a:bodyPr>
          <a:lstStyle/>
          <a:p>
            <a:pPr marL="0" indent="0">
              <a:buNone/>
            </a:pPr>
            <a:r>
              <a:rPr lang="en-US" sz="2000" dirty="0" smtClean="0"/>
              <a:t>	To </a:t>
            </a:r>
            <a:r>
              <a:rPr lang="en-US" sz="2000" dirty="0"/>
              <a:t>check your PGV+ base for your March "20-points-for-200+ Goal", go to </a:t>
            </a:r>
            <a:r>
              <a:rPr lang="en-US" sz="2000" dirty="0" err="1"/>
              <a:t>bit.ly</a:t>
            </a:r>
            <a:r>
              <a:rPr lang="en-US" sz="2000" dirty="0"/>
              <a:t>/2mgFUoj, and under PGV+ Growth, click "View Full Tracker" </a:t>
            </a:r>
            <a:br>
              <a:rPr lang="en-US" sz="2000" dirty="0"/>
            </a:br>
            <a:r>
              <a:rPr lang="en-US" sz="2000" dirty="0" smtClean="0"/>
              <a:t>	MY </a:t>
            </a:r>
            <a:r>
              <a:rPr lang="en-US" sz="2000" dirty="0"/>
              <a:t>SUMMARY of PGV+, QOV, and OV PERKS: </a:t>
            </a:r>
            <a:br>
              <a:rPr lang="en-US" sz="2000" dirty="0"/>
            </a:br>
            <a:endParaRPr lang="en-US" sz="2000" dirty="0" smtClean="0"/>
          </a:p>
          <a:p>
            <a:pPr marL="0" indent="0">
              <a:buNone/>
            </a:pPr>
            <a:r>
              <a:rPr lang="en-US" sz="2000" dirty="0" smtClean="0"/>
              <a:t>✅ </a:t>
            </a:r>
            <a:r>
              <a:rPr lang="en-US" sz="2000" dirty="0"/>
              <a:t>In addition to the 20 points for 200 over the monthly base in March... </a:t>
            </a:r>
            <a:br>
              <a:rPr lang="en-US" sz="2000" dirty="0"/>
            </a:br>
            <a:r>
              <a:rPr lang="en-US" sz="2000" dirty="0"/>
              <a:t>PGV+ earns a series of </a:t>
            </a:r>
            <a:r>
              <a:rPr lang="en-US" sz="2000" dirty="0" err="1"/>
              <a:t>Cabo</a:t>
            </a:r>
            <a:r>
              <a:rPr lang="en-US" sz="2000" dirty="0"/>
              <a:t> points at the conclusion of cumulative volume markers for the YEAR... </a:t>
            </a:r>
            <a:br>
              <a:rPr lang="en-US" sz="2000" dirty="0"/>
            </a:br>
            <a:r>
              <a:rPr lang="en-US" sz="2000" dirty="0"/>
              <a:t>✅ QOV earns Monthly </a:t>
            </a:r>
            <a:r>
              <a:rPr lang="en-US" sz="2000" dirty="0" err="1"/>
              <a:t>Cabo</a:t>
            </a:r>
            <a:r>
              <a:rPr lang="en-US" sz="2000" dirty="0"/>
              <a:t> points, 5, 15, 25 FOR 3K, 5K, 7K over a static base MONTH... </a:t>
            </a:r>
            <a:br>
              <a:rPr lang="en-US" sz="2000" dirty="0"/>
            </a:br>
            <a:r>
              <a:rPr lang="en-US" sz="2000" dirty="0"/>
              <a:t>✅ With 75K+/Keys and 90K+/Masters over the base YEAR for ????... </a:t>
            </a:r>
            <a:br>
              <a:rPr lang="en-US" sz="2000" dirty="0"/>
            </a:br>
            <a:r>
              <a:rPr lang="en-US" sz="2000" dirty="0"/>
              <a:t>✅ OV (at 25K+ total over the base YEAR) for Shaklee ⭐️ in Atlanta</a:t>
            </a:r>
            <a:r>
              <a:rPr lang="en-US" sz="2000" dirty="0" smtClean="0"/>
              <a:t>!	</a:t>
            </a:r>
            <a:r>
              <a:rPr lang="en-US" sz="2000" dirty="0" err="1" smtClean="0"/>
              <a:t>angie</a:t>
            </a:r>
            <a:r>
              <a:rPr lang="en-US" sz="2000" dirty="0" smtClean="0"/>
              <a:t>		</a:t>
            </a:r>
            <a:endParaRPr lang="en-US" sz="2000" dirty="0"/>
          </a:p>
          <a:p>
            <a:endParaRPr lang="en-US" sz="2000" dirty="0"/>
          </a:p>
        </p:txBody>
      </p:sp>
    </p:spTree>
    <p:extLst>
      <p:ext uri="{BB962C8B-B14F-4D97-AF65-F5344CB8AC3E}">
        <p14:creationId xmlns:p14="http://schemas.microsoft.com/office/powerpoint/2010/main" val="3544696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Shape 195"/>
          <p:cNvSpPr>
            <a:spLocks noGrp="1"/>
          </p:cNvSpPr>
          <p:nvPr>
            <p:ph type="title"/>
          </p:nvPr>
        </p:nvSpPr>
        <p:spPr>
          <a:prstGeom prst="rect">
            <a:avLst/>
          </a:prstGeom>
        </p:spPr>
        <p:txBody>
          <a:bodyPr/>
          <a:lstStyle/>
          <a:p>
            <a:endParaRPr/>
          </a:p>
        </p:txBody>
      </p:sp>
      <p:sp>
        <p:nvSpPr>
          <p:cNvPr id="196" name="Shape 196"/>
          <p:cNvSpPr>
            <a:spLocks noGrp="1"/>
          </p:cNvSpPr>
          <p:nvPr>
            <p:ph type="body" idx="1"/>
          </p:nvPr>
        </p:nvSpPr>
        <p:spPr>
          <a:prstGeom prst="rect">
            <a:avLst/>
          </a:prstGeom>
        </p:spPr>
        <p:txBody>
          <a:bodyPr/>
          <a:lstStyle/>
          <a:p>
            <a:endParaRPr/>
          </a:p>
        </p:txBody>
      </p:sp>
      <p:pic>
        <p:nvPicPr>
          <p:cNvPr id="197" name="11.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198" name="Shape 198"/>
          <p:cNvSpPr/>
          <p:nvPr/>
        </p:nvSpPr>
        <p:spPr>
          <a:xfrm>
            <a:off x="2196326" y="1454150"/>
            <a:ext cx="5902725" cy="0"/>
          </a:xfrm>
          <a:prstGeom prst="line">
            <a:avLst/>
          </a:prstGeom>
          <a:ln w="127000">
            <a:solidFill>
              <a:schemeClr val="accent3"/>
            </a:solidFill>
            <a:miter lim="400000"/>
          </a:ln>
        </p:spPr>
        <p:txBody>
          <a:bodyPr lIns="31887" tIns="31887" rIns="31887" bIns="31887" anchor="ctr"/>
          <a:lstStyle/>
          <a:p>
            <a:pPr>
              <a:defRPr sz="2400"/>
            </a:pPr>
            <a:endParaRPr/>
          </a:p>
        </p:txBody>
      </p:sp>
      <p:sp>
        <p:nvSpPr>
          <p:cNvPr id="199" name="Shape 199"/>
          <p:cNvSpPr/>
          <p:nvPr/>
        </p:nvSpPr>
        <p:spPr>
          <a:xfrm>
            <a:off x="457200" y="477032"/>
            <a:ext cx="1333975" cy="117239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defRPr sz="12300">
                <a:solidFill>
                  <a:srgbClr val="FFFFFF"/>
                </a:solidFill>
                <a:latin typeface="Futura"/>
                <a:ea typeface="Futura"/>
                <a:cs typeface="Futura"/>
                <a:sym typeface="Futura"/>
              </a:defRPr>
            </a:lvl1pPr>
          </a:lstStyle>
          <a:p>
            <a:r>
              <a:rPr sz="7200" dirty="0"/>
              <a:t>07</a:t>
            </a:r>
          </a:p>
        </p:txBody>
      </p:sp>
      <p:sp>
        <p:nvSpPr>
          <p:cNvPr id="200" name="Shape 200"/>
          <p:cNvSpPr/>
          <p:nvPr/>
        </p:nvSpPr>
        <p:spPr>
          <a:xfrm>
            <a:off x="1944981" y="619396"/>
            <a:ext cx="6425112" cy="618395"/>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4300" b="1">
                <a:solidFill>
                  <a:srgbClr val="FFFFFF"/>
                </a:solidFill>
                <a:latin typeface="Tahoma"/>
                <a:ea typeface="Tahoma"/>
                <a:cs typeface="Tahoma"/>
                <a:sym typeface="Tahoma"/>
              </a:defRPr>
            </a:lvl1pPr>
          </a:lstStyle>
          <a:p>
            <a:pPr>
              <a:defRPr>
                <a:solidFill>
                  <a:srgbClr val="343434"/>
                </a:solidFill>
              </a:defRPr>
            </a:pPr>
            <a:r>
              <a:rPr sz="3600" dirty="0">
                <a:solidFill>
                  <a:srgbClr val="FFFFFF"/>
                </a:solidFill>
              </a:rPr>
              <a:t>The best leaders build trust</a:t>
            </a:r>
          </a:p>
        </p:txBody>
      </p:sp>
      <p:sp>
        <p:nvSpPr>
          <p:cNvPr id="201" name="Shape 201"/>
          <p:cNvSpPr/>
          <p:nvPr/>
        </p:nvSpPr>
        <p:spPr>
          <a:xfrm>
            <a:off x="1528150" y="1649424"/>
            <a:ext cx="6841943" cy="1172392"/>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p>
            <a:pPr defTabSz="286984">
              <a:defRPr sz="4300" b="1">
                <a:solidFill>
                  <a:srgbClr val="343434"/>
                </a:solidFill>
                <a:latin typeface="Tahoma"/>
                <a:ea typeface="Tahoma"/>
                <a:cs typeface="Tahoma"/>
                <a:sym typeface="Tahoma"/>
              </a:defRPr>
            </a:pPr>
            <a:r>
              <a:rPr sz="3600" dirty="0">
                <a:solidFill>
                  <a:srgbClr val="FFFFFF"/>
                </a:solidFill>
              </a:rPr>
              <a:t>By understanding people and </a:t>
            </a:r>
          </a:p>
          <a:p>
            <a:pPr defTabSz="286984">
              <a:defRPr sz="4300" b="1">
                <a:solidFill>
                  <a:srgbClr val="343434"/>
                </a:solidFill>
                <a:latin typeface="Tahoma"/>
                <a:ea typeface="Tahoma"/>
                <a:cs typeface="Tahoma"/>
                <a:sym typeface="Tahoma"/>
              </a:defRPr>
            </a:pPr>
            <a:r>
              <a:rPr sz="3600" dirty="0">
                <a:solidFill>
                  <a:srgbClr val="FFFFFF"/>
                </a:solidFill>
              </a:rPr>
              <a:t>giving them what they need.</a:t>
            </a:r>
          </a:p>
        </p:txBody>
      </p:sp>
      <p:sp>
        <p:nvSpPr>
          <p:cNvPr id="2" name="TextBox 1"/>
          <p:cNvSpPr txBox="1"/>
          <p:nvPr/>
        </p:nvSpPr>
        <p:spPr>
          <a:xfrm>
            <a:off x="457201" y="2821816"/>
            <a:ext cx="7912892" cy="1631216"/>
          </a:xfrm>
          <a:prstGeom prst="rect">
            <a:avLst/>
          </a:prstGeom>
          <a:noFill/>
        </p:spPr>
        <p:txBody>
          <a:bodyPr wrap="square" rtlCol="0">
            <a:spAutoFit/>
          </a:bodyPr>
          <a:lstStyle/>
          <a:p>
            <a:pPr marL="342900" indent="-342900">
              <a:buFont typeface="Arial"/>
              <a:buChar char="•"/>
            </a:pPr>
            <a:r>
              <a:rPr lang="en-US" sz="2000" dirty="0" smtClean="0">
                <a:solidFill>
                  <a:schemeClr val="bg1"/>
                </a:solidFill>
              </a:rPr>
              <a:t>A leader guides by understanding what they want </a:t>
            </a:r>
            <a:r>
              <a:rPr lang="mr-IN" sz="2000" dirty="0" smtClean="0">
                <a:solidFill>
                  <a:schemeClr val="bg1"/>
                </a:solidFill>
              </a:rPr>
              <a:t>…</a:t>
            </a:r>
            <a:r>
              <a:rPr lang="en-US" sz="2000" dirty="0" smtClean="0">
                <a:solidFill>
                  <a:schemeClr val="bg1"/>
                </a:solidFill>
              </a:rPr>
              <a:t> not what we want</a:t>
            </a:r>
          </a:p>
          <a:p>
            <a:pPr marL="342900" indent="-342900">
              <a:buFont typeface="Arial"/>
              <a:buChar char="•"/>
            </a:pPr>
            <a:r>
              <a:rPr lang="en-US" sz="2000" dirty="0" smtClean="0">
                <a:solidFill>
                  <a:schemeClr val="bg1"/>
                </a:solidFill>
              </a:rPr>
              <a:t>We guide by understanding the best path for them.. Even if different from ours.</a:t>
            </a:r>
          </a:p>
          <a:p>
            <a:pPr marL="342900" indent="-342900">
              <a:buFont typeface="Arial"/>
              <a:buChar char="•"/>
            </a:pPr>
            <a:r>
              <a:rPr lang="en-US" sz="2000" dirty="0" smtClean="0">
                <a:solidFill>
                  <a:schemeClr val="bg1"/>
                </a:solidFill>
              </a:rPr>
              <a:t>Learn what motivates the people we coach.</a:t>
            </a:r>
          </a:p>
          <a:p>
            <a:pPr marL="342900" indent="-342900">
              <a:buFont typeface="Arial"/>
              <a:buChar char="•"/>
            </a:pPr>
            <a:r>
              <a:rPr lang="en-US" sz="2000" dirty="0" smtClean="0">
                <a:solidFill>
                  <a:schemeClr val="bg1"/>
                </a:solidFill>
              </a:rPr>
              <a:t>Learn 4 core needs </a:t>
            </a:r>
            <a:r>
              <a:rPr lang="mr-IN" sz="2000" dirty="0" smtClean="0">
                <a:solidFill>
                  <a:schemeClr val="bg1"/>
                </a:solidFill>
              </a:rPr>
              <a:t>–</a:t>
            </a:r>
            <a:r>
              <a:rPr lang="en-US" sz="2000" dirty="0" smtClean="0">
                <a:solidFill>
                  <a:schemeClr val="bg1"/>
                </a:solidFill>
              </a:rPr>
              <a:t> security, freedom, significance, connection</a:t>
            </a:r>
            <a:endParaRPr lang="en-US" sz="2000" dirty="0">
              <a:solidFill>
                <a:schemeClr val="bg1"/>
              </a:solidFill>
            </a:endParaRPr>
          </a:p>
        </p:txBody>
      </p:sp>
    </p:spTree>
    <p:extLst>
      <p:ext uri="{BB962C8B-B14F-4D97-AF65-F5344CB8AC3E}">
        <p14:creationId xmlns:p14="http://schemas.microsoft.com/office/powerpoint/2010/main" val="547451657"/>
      </p:ext>
    </p:extLst>
  </p:cSld>
  <p:clrMapOvr>
    <a:masterClrMapping/>
  </p:clrMapOvr>
  <p:transition xmlns:p14="http://schemas.microsoft.com/office/powerpoint/2010/mai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p:cNvSpPr>
          <p:nvPr>
            <p:ph type="title"/>
          </p:nvPr>
        </p:nvSpPr>
        <p:spPr>
          <a:prstGeom prst="rect">
            <a:avLst/>
          </a:prstGeom>
        </p:spPr>
        <p:txBody>
          <a:bodyPr/>
          <a:lstStyle/>
          <a:p>
            <a:endParaRPr/>
          </a:p>
        </p:txBody>
      </p:sp>
      <p:sp>
        <p:nvSpPr>
          <p:cNvPr id="204" name="Shape 204"/>
          <p:cNvSpPr>
            <a:spLocks noGrp="1"/>
          </p:cNvSpPr>
          <p:nvPr>
            <p:ph type="body" idx="1"/>
          </p:nvPr>
        </p:nvSpPr>
        <p:spPr>
          <a:prstGeom prst="rect">
            <a:avLst/>
          </a:prstGeom>
        </p:spPr>
        <p:txBody>
          <a:bodyPr/>
          <a:lstStyle/>
          <a:p>
            <a:endParaRPr/>
          </a:p>
        </p:txBody>
      </p:sp>
      <p:pic>
        <p:nvPicPr>
          <p:cNvPr id="205" name="16.png"/>
          <p:cNvPicPr>
            <a:picLocks noChangeAspect="1"/>
          </p:cNvPicPr>
          <p:nvPr/>
        </p:nvPicPr>
        <p:blipFill>
          <a:blip r:embed="rId2">
            <a:extLst/>
          </a:blip>
          <a:stretch>
            <a:fillRect/>
          </a:stretch>
        </p:blipFill>
        <p:spPr>
          <a:xfrm>
            <a:off x="0" y="0"/>
            <a:ext cx="9144000" cy="5143500"/>
          </a:xfrm>
          <a:prstGeom prst="rect">
            <a:avLst/>
          </a:prstGeom>
          <a:ln w="12700">
            <a:miter lim="400000"/>
          </a:ln>
        </p:spPr>
      </p:pic>
      <p:sp>
        <p:nvSpPr>
          <p:cNvPr id="206" name="Shape 206"/>
          <p:cNvSpPr/>
          <p:nvPr/>
        </p:nvSpPr>
        <p:spPr>
          <a:xfrm>
            <a:off x="457200" y="736185"/>
            <a:ext cx="7936016" cy="1726390"/>
          </a:xfrm>
          <a:prstGeom prst="rect">
            <a:avLst/>
          </a:prstGeom>
          <a:ln w="12700">
            <a:miter lim="400000"/>
          </a:ln>
          <a:extLst>
            <a:ext uri="{C572A759-6A51-4108-AA02-DFA0A04FC94B}">
              <ma14:wrappingTextBoxFlag xmlns:ma14="http://schemas.microsoft.com/office/mac/drawingml/2011/main" val="1"/>
            </a:ext>
          </a:extLst>
        </p:spPr>
        <p:txBody>
          <a:bodyPr lIns="31887" tIns="31887" rIns="31887" bIns="31887" anchor="ctr">
            <a:spAutoFit/>
          </a:bodyPr>
          <a:lstStyle/>
          <a:p>
            <a:pPr algn="ctr" defTabSz="286984">
              <a:defRPr sz="4300" b="1">
                <a:solidFill>
                  <a:srgbClr val="343434"/>
                </a:solidFill>
                <a:latin typeface="Tahoma"/>
                <a:ea typeface="Tahoma"/>
                <a:cs typeface="Tahoma"/>
                <a:sym typeface="Tahoma"/>
              </a:defRPr>
            </a:pPr>
            <a:r>
              <a:rPr sz="400" dirty="0">
                <a:solidFill>
                  <a:srgbClr val="FFFFFF"/>
                </a:solidFill>
                <a:latin typeface="Helvetica"/>
                <a:ea typeface="Helvetica"/>
                <a:cs typeface="Helvetica"/>
                <a:sym typeface="Helvetica"/>
              </a:rPr>
              <a:t>“</a:t>
            </a:r>
            <a:r>
              <a:rPr sz="3600" dirty="0">
                <a:solidFill>
                  <a:srgbClr val="FFFFFF"/>
                </a:solidFill>
              </a:rPr>
              <a:t>Clearing Your Path:</a:t>
            </a:r>
          </a:p>
          <a:p>
            <a:pPr algn="ctr" defTabSz="286984">
              <a:defRPr sz="4300" b="1">
                <a:solidFill>
                  <a:srgbClr val="343434"/>
                </a:solidFill>
                <a:latin typeface="Tahoma"/>
                <a:ea typeface="Tahoma"/>
                <a:cs typeface="Tahoma"/>
                <a:sym typeface="Tahoma"/>
              </a:defRPr>
            </a:pPr>
            <a:r>
              <a:rPr sz="3600" dirty="0">
                <a:solidFill>
                  <a:srgbClr val="FFFFFF"/>
                </a:solidFill>
              </a:rPr>
              <a:t>a course to unravel your inner obstacles</a:t>
            </a:r>
          </a:p>
        </p:txBody>
      </p:sp>
      <p:sp>
        <p:nvSpPr>
          <p:cNvPr id="207" name="Shape 207"/>
          <p:cNvSpPr/>
          <p:nvPr/>
        </p:nvSpPr>
        <p:spPr>
          <a:xfrm>
            <a:off x="3190197" y="194735"/>
            <a:ext cx="5739892" cy="541450"/>
          </a:xfrm>
          <a:prstGeom prst="rect">
            <a:avLst/>
          </a:prstGeom>
          <a:ln w="12700">
            <a:miter lim="400000"/>
          </a:ln>
          <a:extLst>
            <a:ext uri="{C572A759-6A51-4108-AA02-DFA0A04FC94B}">
              <ma14:wrappingTextBoxFlag xmlns:ma14="http://schemas.microsoft.com/office/mac/drawingml/2011/main" val="1"/>
            </a:ext>
          </a:extLst>
        </p:spPr>
        <p:txBody>
          <a:bodyPr wrap="none" lIns="31887" tIns="31887" rIns="31887" bIns="31887" anchor="ctr">
            <a:spAutoFit/>
          </a:bodyPr>
          <a:lstStyle>
            <a:lvl1pPr algn="l" defTabSz="457200">
              <a:defRPr sz="3100" b="1" u="sng">
                <a:solidFill>
                  <a:srgbClr val="FFFFFF"/>
                </a:solidFill>
                <a:latin typeface="Tahoma"/>
                <a:ea typeface="Tahoma"/>
                <a:cs typeface="Tahoma"/>
                <a:sym typeface="Tahoma"/>
                <a:hlinkClick r:id=""/>
              </a:defRPr>
            </a:lvl1pPr>
          </a:lstStyle>
          <a:p>
            <a:pPr>
              <a:defRPr u="none"/>
            </a:pPr>
            <a:r>
              <a:rPr u="sng" dirty="0">
                <a:solidFill>
                  <a:schemeClr val="bg1"/>
                </a:solidFill>
                <a:hlinkClick r:id="rId3"/>
              </a:rPr>
              <a:t>www.iamworkingsmart.com</a:t>
            </a:r>
          </a:p>
        </p:txBody>
      </p:sp>
      <p:sp>
        <p:nvSpPr>
          <p:cNvPr id="2" name="TextBox 1"/>
          <p:cNvSpPr txBox="1"/>
          <p:nvPr/>
        </p:nvSpPr>
        <p:spPr>
          <a:xfrm>
            <a:off x="1253066" y="2997199"/>
            <a:ext cx="7890933" cy="1938992"/>
          </a:xfrm>
          <a:prstGeom prst="rect">
            <a:avLst/>
          </a:prstGeom>
          <a:noFill/>
        </p:spPr>
        <p:txBody>
          <a:bodyPr wrap="square" rtlCol="0">
            <a:spAutoFit/>
          </a:bodyPr>
          <a:lstStyle/>
          <a:p>
            <a:pPr marL="342900" indent="-342900">
              <a:buFont typeface="Arial"/>
              <a:buChar char="•"/>
            </a:pPr>
            <a:r>
              <a:rPr lang="en-US" sz="2000" dirty="0" smtClean="0">
                <a:solidFill>
                  <a:schemeClr val="bg1"/>
                </a:solidFill>
              </a:rPr>
              <a:t>$59</a:t>
            </a:r>
          </a:p>
          <a:p>
            <a:pPr marL="342900" indent="-342900">
              <a:buFont typeface="Arial"/>
              <a:buChar char="•"/>
            </a:pPr>
            <a:r>
              <a:rPr lang="en-US" sz="2000" dirty="0" smtClean="0">
                <a:solidFill>
                  <a:schemeClr val="bg1"/>
                </a:solidFill>
              </a:rPr>
              <a:t>Self-directed online</a:t>
            </a:r>
          </a:p>
          <a:p>
            <a:pPr marL="342900" indent="-342900">
              <a:buFont typeface="Arial"/>
              <a:buChar char="•"/>
            </a:pPr>
            <a:r>
              <a:rPr lang="en-US" sz="2000" dirty="0" smtClean="0">
                <a:solidFill>
                  <a:schemeClr val="bg1"/>
                </a:solidFill>
              </a:rPr>
              <a:t>Teaches  4 core needs and how to coach them</a:t>
            </a:r>
          </a:p>
          <a:p>
            <a:pPr marL="342900" indent="-342900">
              <a:buFont typeface="Arial"/>
              <a:buChar char="•"/>
            </a:pPr>
            <a:r>
              <a:rPr lang="en-US" sz="2000" dirty="0" smtClean="0">
                <a:solidFill>
                  <a:schemeClr val="bg1"/>
                </a:solidFill>
              </a:rPr>
              <a:t>Take free assessment at www. </a:t>
            </a:r>
            <a:r>
              <a:rPr lang="en-US" sz="2000" dirty="0" err="1" smtClean="0">
                <a:solidFill>
                  <a:schemeClr val="bg1"/>
                </a:solidFill>
              </a:rPr>
              <a:t>Positiveintelligence</a:t>
            </a:r>
            <a:r>
              <a:rPr lang="en-US" sz="2000" dirty="0" smtClean="0">
                <a:solidFill>
                  <a:schemeClr val="bg1"/>
                </a:solidFill>
              </a:rPr>
              <a:t> .com </a:t>
            </a:r>
            <a:r>
              <a:rPr lang="mr-IN" sz="2000" dirty="0" smtClean="0">
                <a:solidFill>
                  <a:schemeClr val="bg1"/>
                </a:solidFill>
              </a:rPr>
              <a:t>…</a:t>
            </a:r>
            <a:r>
              <a:rPr lang="en-US" sz="2000" dirty="0" smtClean="0">
                <a:solidFill>
                  <a:schemeClr val="bg1"/>
                </a:solidFill>
              </a:rPr>
              <a:t> and have your team also take the assessment and identify the top 2 ways each of us sabotages our success. ( People pleaser, avoider, </a:t>
            </a:r>
            <a:r>
              <a:rPr lang="en-US" sz="2000" dirty="0" err="1" smtClean="0">
                <a:solidFill>
                  <a:schemeClr val="bg1"/>
                </a:solidFill>
              </a:rPr>
              <a:t>etc</a:t>
            </a:r>
            <a:r>
              <a:rPr lang="en-US" sz="2000" dirty="0" smtClean="0">
                <a:solidFill>
                  <a:schemeClr val="bg1"/>
                </a:solidFill>
              </a:rPr>
              <a:t> )</a:t>
            </a:r>
            <a:endParaRPr lang="en-US" sz="2000" dirty="0">
              <a:solidFill>
                <a:schemeClr val="bg1"/>
              </a:solidFill>
            </a:endParaRPr>
          </a:p>
        </p:txBody>
      </p:sp>
    </p:spTree>
    <p:extLst>
      <p:ext uri="{BB962C8B-B14F-4D97-AF65-F5344CB8AC3E}">
        <p14:creationId xmlns:p14="http://schemas.microsoft.com/office/powerpoint/2010/main" val="3215618452"/>
      </p:ext>
    </p:extLst>
  </p:cSld>
  <p:clrMapOvr>
    <a:masterClrMapping/>
  </p:clrMapOvr>
  <p:transition xmlns:p14="http://schemas.microsoft.com/office/powerpoint/2010/mai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Action Steps Session 1 </a:t>
            </a:r>
            <a:r>
              <a:rPr lang="mr-IN" sz="3200" dirty="0" smtClean="0"/>
              <a:t>–</a:t>
            </a:r>
            <a:r>
              <a:rPr lang="en-US" sz="3200" dirty="0" smtClean="0"/>
              <a:t> Personal Development</a:t>
            </a:r>
            <a:endParaRPr lang="en-US" sz="3200" dirty="0"/>
          </a:p>
        </p:txBody>
      </p:sp>
      <p:sp>
        <p:nvSpPr>
          <p:cNvPr id="3" name="Content Placeholder 2"/>
          <p:cNvSpPr>
            <a:spLocks noGrp="1"/>
          </p:cNvSpPr>
          <p:nvPr>
            <p:ph idx="1"/>
          </p:nvPr>
        </p:nvSpPr>
        <p:spPr/>
        <p:txBody>
          <a:bodyPr>
            <a:normAutofit lnSpcReduction="10000"/>
          </a:bodyPr>
          <a:lstStyle/>
          <a:p>
            <a:r>
              <a:rPr lang="en-US" sz="2000" dirty="0" smtClean="0"/>
              <a:t>Begin the process of identifying our strengths and weaknesses by completing the personal assessment form Charlene discussed.</a:t>
            </a:r>
          </a:p>
          <a:p>
            <a:r>
              <a:rPr lang="en-US" sz="2000" dirty="0" smtClean="0"/>
              <a:t>Select a book on leadership or personal development .. To read .. Or to listen to on </a:t>
            </a:r>
            <a:r>
              <a:rPr lang="en-US" sz="2000" dirty="0" err="1" smtClean="0"/>
              <a:t>Audible.com</a:t>
            </a:r>
            <a:r>
              <a:rPr lang="en-US" sz="2000" dirty="0" smtClean="0"/>
              <a:t>.</a:t>
            </a:r>
          </a:p>
          <a:p>
            <a:r>
              <a:rPr lang="en-US" sz="2000" dirty="0" smtClean="0"/>
              <a:t>WRITE OUT your goals for the next quarter .   The next 90 days </a:t>
            </a:r>
            <a:r>
              <a:rPr lang="mr-IN" sz="2000" dirty="0" smtClean="0"/>
              <a:t>…</a:t>
            </a:r>
            <a:r>
              <a:rPr lang="en-US" sz="2000" dirty="0" smtClean="0"/>
              <a:t> Where would you like your business to be by the end of  June? </a:t>
            </a:r>
          </a:p>
          <a:p>
            <a:r>
              <a:rPr lang="en-US" sz="2000" dirty="0" smtClean="0"/>
              <a:t>What Star Achiever category would you like to achieve to be recognized at Atlanta Global Conference ?</a:t>
            </a:r>
          </a:p>
          <a:p>
            <a:r>
              <a:rPr lang="en-US" sz="2000" dirty="0" smtClean="0"/>
              <a:t>What new Rank would you like to aim for .. ?  </a:t>
            </a:r>
            <a:endParaRPr lang="en-US" sz="2000" dirty="0"/>
          </a:p>
          <a:p>
            <a:r>
              <a:rPr lang="en-US" sz="2000" dirty="0" smtClean="0"/>
              <a:t>And what would you like to learn ..  Get better at </a:t>
            </a:r>
            <a:r>
              <a:rPr lang="mr-IN" sz="2000" dirty="0" smtClean="0"/>
              <a:t>…</a:t>
            </a:r>
            <a:r>
              <a:rPr lang="en-US" sz="2000" dirty="0" smtClean="0"/>
              <a:t> to achieve it?      </a:t>
            </a:r>
            <a:r>
              <a:rPr lang="en-US" sz="2000" dirty="0" err="1" smtClean="0"/>
              <a:t>angie</a:t>
            </a:r>
            <a:endParaRPr lang="en-US" sz="2000" dirty="0"/>
          </a:p>
        </p:txBody>
      </p:sp>
    </p:spTree>
    <p:extLst>
      <p:ext uri="{BB962C8B-B14F-4D97-AF65-F5344CB8AC3E}">
        <p14:creationId xmlns:p14="http://schemas.microsoft.com/office/powerpoint/2010/main" val="3748575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672667" y="0"/>
            <a:ext cx="2878666" cy="1922308"/>
          </a:xfrm>
          <a:prstGeom prst="rect">
            <a:avLst/>
          </a:prstGeom>
        </p:spPr>
      </p:pic>
      <p:sp>
        <p:nvSpPr>
          <p:cNvPr id="2" name="Title 1"/>
          <p:cNvSpPr>
            <a:spLocks noGrp="1"/>
          </p:cNvSpPr>
          <p:nvPr>
            <p:ph type="title" idx="4294967295"/>
          </p:nvPr>
        </p:nvSpPr>
        <p:spPr>
          <a:xfrm>
            <a:off x="652919" y="288397"/>
            <a:ext cx="4635500" cy="930804"/>
          </a:xfrm>
          <a:noFill/>
          <a:ln>
            <a:solidFill>
              <a:schemeClr val="accent3">
                <a:lumMod val="75000"/>
              </a:schemeClr>
            </a:solidFill>
          </a:ln>
        </p:spPr>
        <p:txBody>
          <a:bodyPr>
            <a:normAutofit fontScale="90000"/>
          </a:bodyPr>
          <a:lstStyle/>
          <a:p>
            <a:r>
              <a:rPr lang="en-US" sz="2800" dirty="0" smtClean="0"/>
              <a:t> April Strategy Forum Schedule</a:t>
            </a:r>
            <a:br>
              <a:rPr lang="en-US" sz="2800" dirty="0" smtClean="0"/>
            </a:br>
            <a:r>
              <a:rPr lang="en-US" sz="2800" dirty="0" smtClean="0"/>
              <a:t>Keys to Coaching</a:t>
            </a:r>
            <a:endParaRPr lang="en-US" sz="2800" dirty="0"/>
          </a:p>
        </p:txBody>
      </p:sp>
      <p:sp>
        <p:nvSpPr>
          <p:cNvPr id="4" name="Rectangle 3"/>
          <p:cNvSpPr/>
          <p:nvPr/>
        </p:nvSpPr>
        <p:spPr>
          <a:xfrm>
            <a:off x="652919" y="1656322"/>
            <a:ext cx="8084680" cy="3170099"/>
          </a:xfrm>
          <a:prstGeom prst="rect">
            <a:avLst/>
          </a:prstGeom>
        </p:spPr>
        <p:txBody>
          <a:bodyPr wrap="square">
            <a:spAutoFit/>
          </a:bodyPr>
          <a:lstStyle/>
          <a:p>
            <a:r>
              <a:rPr lang="en-US" sz="2000" dirty="0" smtClean="0"/>
              <a:t>Session #</a:t>
            </a:r>
            <a:r>
              <a:rPr lang="en-US" sz="2000" dirty="0"/>
              <a:t>1</a:t>
            </a:r>
            <a:r>
              <a:rPr lang="en-US" sz="2000" dirty="0" smtClean="0"/>
              <a:t> March 28 </a:t>
            </a:r>
            <a:r>
              <a:rPr lang="mr-IN" sz="2000" dirty="0" smtClean="0"/>
              <a:t>–</a:t>
            </a:r>
            <a:r>
              <a:rPr lang="en-US" sz="2000" dirty="0" smtClean="0"/>
              <a:t> Presidential Master Charlene </a:t>
            </a:r>
            <a:r>
              <a:rPr lang="en-US" sz="2000" dirty="0" err="1" smtClean="0"/>
              <a:t>Fike</a:t>
            </a:r>
            <a:r>
              <a:rPr lang="en-US" sz="2000" dirty="0" smtClean="0"/>
              <a:t>  -- 						Personal Development </a:t>
            </a:r>
            <a:r>
              <a:rPr lang="mr-IN" sz="2000" dirty="0" smtClean="0"/>
              <a:t>–</a:t>
            </a:r>
            <a:r>
              <a:rPr lang="en-US" sz="2000" dirty="0" smtClean="0"/>
              <a:t> Key to Exponential Growth</a:t>
            </a:r>
          </a:p>
          <a:p>
            <a:endParaRPr lang="en-US" sz="2000" dirty="0" smtClean="0"/>
          </a:p>
          <a:p>
            <a:r>
              <a:rPr lang="en-US" sz="2000" dirty="0" smtClean="0"/>
              <a:t>Session #2 April 4 </a:t>
            </a:r>
            <a:r>
              <a:rPr lang="mr-IN" sz="2000" dirty="0" smtClean="0"/>
              <a:t>–</a:t>
            </a:r>
            <a:r>
              <a:rPr lang="en-US" sz="2000" dirty="0" smtClean="0"/>
              <a:t> It Takes a </a:t>
            </a:r>
            <a:r>
              <a:rPr lang="en-US" sz="2000" dirty="0" smtClean="0"/>
              <a:t>Leader to Build an Organization</a:t>
            </a:r>
            <a:endParaRPr lang="en-US" sz="2000" dirty="0" smtClean="0"/>
          </a:p>
          <a:p>
            <a:endParaRPr lang="en-US" sz="2000" dirty="0" smtClean="0"/>
          </a:p>
          <a:p>
            <a:r>
              <a:rPr lang="en-US" sz="2000" dirty="0" smtClean="0"/>
              <a:t>Session #3 April 11 </a:t>
            </a:r>
            <a:r>
              <a:rPr lang="mr-IN" sz="2000" dirty="0" smtClean="0"/>
              <a:t>–</a:t>
            </a:r>
            <a:r>
              <a:rPr lang="en-US" sz="2000" dirty="0" smtClean="0"/>
              <a:t> Charlene and Doug </a:t>
            </a:r>
            <a:r>
              <a:rPr lang="en-US" sz="2000" dirty="0" err="1" smtClean="0"/>
              <a:t>Fike</a:t>
            </a:r>
            <a:r>
              <a:rPr lang="en-US" sz="2000" dirty="0" smtClean="0"/>
              <a:t> </a:t>
            </a:r>
            <a:r>
              <a:rPr lang="mr-IN" sz="2000" dirty="0" smtClean="0"/>
              <a:t>–</a:t>
            </a:r>
            <a:r>
              <a:rPr lang="en-US" sz="2000" dirty="0" smtClean="0"/>
              <a:t> 	</a:t>
            </a:r>
          </a:p>
          <a:p>
            <a:r>
              <a:rPr lang="en-US" sz="2000" dirty="0" smtClean="0"/>
              <a:t>	The Mind Set That Unlocks the Door to Organizational Growth</a:t>
            </a:r>
          </a:p>
          <a:p>
            <a:endParaRPr lang="en-US" sz="2000" dirty="0" smtClean="0"/>
          </a:p>
          <a:p>
            <a:r>
              <a:rPr lang="en-US" sz="2000" dirty="0" smtClean="0"/>
              <a:t>Session #4  April 18 </a:t>
            </a:r>
            <a:r>
              <a:rPr lang="mr-IN" sz="2000" dirty="0" smtClean="0"/>
              <a:t>–</a:t>
            </a:r>
            <a:r>
              <a:rPr lang="en-US" sz="2000" dirty="0" smtClean="0"/>
              <a:t>  4 Personality Styles Requires Different Coaching</a:t>
            </a:r>
            <a:endParaRPr lang="en-US" sz="2000" dirty="0"/>
          </a:p>
          <a:p>
            <a:endParaRPr lang="en-US" sz="2000" dirty="0"/>
          </a:p>
        </p:txBody>
      </p:sp>
    </p:spTree>
    <p:extLst>
      <p:ext uri="{BB962C8B-B14F-4D97-AF65-F5344CB8AC3E}">
        <p14:creationId xmlns:p14="http://schemas.microsoft.com/office/powerpoint/2010/main" val="153141618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OpportunityDVD_English_071410_nopage#s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467" y="1"/>
            <a:ext cx="7247467"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34972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4838699"/>
          </a:xfrm>
        </p:spPr>
        <p:txBody>
          <a:bodyPr>
            <a:normAutofit/>
          </a:bodyPr>
          <a:lstStyle/>
          <a:p>
            <a:pPr marL="0" indent="0">
              <a:buNone/>
            </a:pPr>
            <a:r>
              <a:rPr lang="en-US" sz="1800" dirty="0"/>
              <a:t>“Our deepest fear is not that we are inadequate</a:t>
            </a:r>
            <a:r>
              <a:rPr lang="en-US" sz="1800" dirty="0" smtClean="0"/>
              <a:t>.</a:t>
            </a:r>
          </a:p>
          <a:p>
            <a:pPr marL="0" indent="0">
              <a:buNone/>
            </a:pPr>
            <a:r>
              <a:rPr lang="en-US" sz="1800" dirty="0" smtClean="0"/>
              <a:t> </a:t>
            </a:r>
            <a:r>
              <a:rPr lang="en-US" sz="1800" dirty="0"/>
              <a:t>Our deepest fear is that we are powerful beyond measure. It is our light, not our darkness that most frightens us. </a:t>
            </a:r>
            <a:endParaRPr lang="en-US" sz="1800" dirty="0" smtClean="0"/>
          </a:p>
          <a:p>
            <a:pPr marL="0" indent="0">
              <a:buNone/>
            </a:pPr>
            <a:r>
              <a:rPr lang="en-US" sz="1800" dirty="0" smtClean="0"/>
              <a:t>We </a:t>
            </a:r>
            <a:r>
              <a:rPr lang="en-US" sz="1800" dirty="0"/>
              <a:t>ask ourselves, Who am I to be brilliant, gorgeous, talented, fabulous? Actually, who are you </a:t>
            </a:r>
            <a:r>
              <a:rPr lang="en-US" sz="1800" i="1" dirty="0"/>
              <a:t>not</a:t>
            </a:r>
            <a:r>
              <a:rPr lang="en-US" sz="1800" dirty="0"/>
              <a:t> to be? </a:t>
            </a:r>
            <a:endParaRPr lang="en-US" sz="1800" dirty="0" smtClean="0"/>
          </a:p>
          <a:p>
            <a:pPr marL="0" indent="0">
              <a:buNone/>
            </a:pPr>
            <a:r>
              <a:rPr lang="en-US" sz="1800" dirty="0" smtClean="0"/>
              <a:t>You </a:t>
            </a:r>
            <a:r>
              <a:rPr lang="en-US" sz="1800" dirty="0"/>
              <a:t>are a child of God. Your playing small does not serve the world. There is nothing enlightened about shrinking so that other people won't feel insecure around you. </a:t>
            </a:r>
            <a:endParaRPr lang="en-US" sz="1800" dirty="0" smtClean="0"/>
          </a:p>
          <a:p>
            <a:pPr marL="0" indent="0">
              <a:buNone/>
            </a:pPr>
            <a:r>
              <a:rPr lang="en-US" sz="1800" dirty="0" smtClean="0"/>
              <a:t>We </a:t>
            </a:r>
            <a:r>
              <a:rPr lang="en-US" sz="1800" dirty="0"/>
              <a:t>are all meant to shine, as children do. </a:t>
            </a:r>
            <a:endParaRPr lang="en-US" sz="1800" dirty="0" smtClean="0"/>
          </a:p>
          <a:p>
            <a:pPr marL="0" indent="0">
              <a:buNone/>
            </a:pPr>
            <a:r>
              <a:rPr lang="en-US" sz="1800" dirty="0" smtClean="0"/>
              <a:t>We </a:t>
            </a:r>
            <a:r>
              <a:rPr lang="en-US" sz="1800" dirty="0"/>
              <a:t>were born to make manifest the glory of God that is within us. It's not just in some of us; it's in everyone. </a:t>
            </a:r>
            <a:endParaRPr lang="en-US" sz="1800" dirty="0" smtClean="0"/>
          </a:p>
          <a:p>
            <a:pPr marL="0" indent="0">
              <a:buNone/>
            </a:pPr>
            <a:r>
              <a:rPr lang="en-US" sz="1800" dirty="0" smtClean="0"/>
              <a:t>And </a:t>
            </a:r>
            <a:r>
              <a:rPr lang="en-US" sz="1800" dirty="0"/>
              <a:t>as we let our own light shine, we unconsciously give other people permission to do the same. As we are liberated from our own fear, our presence automatically liberates others.</a:t>
            </a:r>
            <a:r>
              <a:rPr lang="en-US" sz="1800" dirty="0" smtClean="0"/>
              <a:t>”    </a:t>
            </a:r>
          </a:p>
          <a:p>
            <a:pPr marL="0" indent="0">
              <a:buNone/>
            </a:pPr>
            <a:r>
              <a:rPr lang="en-US" sz="1800" dirty="0"/>
              <a:t>	</a:t>
            </a:r>
            <a:r>
              <a:rPr lang="en-US" sz="1800" dirty="0" smtClean="0"/>
              <a:t>	 Marianne Williamson   ( Nelson Mandela Inauguration Speech)</a:t>
            </a:r>
            <a:endParaRPr lang="en-US" sz="1800" dirty="0"/>
          </a:p>
          <a:p>
            <a:pPr marL="0" indent="0">
              <a:buNone/>
            </a:pPr>
            <a:endParaRPr lang="en-US" sz="1800" dirty="0"/>
          </a:p>
        </p:txBody>
      </p:sp>
    </p:spTree>
    <p:extLst>
      <p:ext uri="{BB962C8B-B14F-4D97-AF65-F5344CB8AC3E}">
        <p14:creationId xmlns:p14="http://schemas.microsoft.com/office/powerpoint/2010/main" val="109421507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352472"/>
          </a:xfrm>
          <a:prstGeom prst="rect">
            <a:avLst/>
          </a:prstGeom>
        </p:spPr>
      </p:pic>
      <p:sp>
        <p:nvSpPr>
          <p:cNvPr id="2" name="Title 1"/>
          <p:cNvSpPr>
            <a:spLocks noGrp="1"/>
          </p:cNvSpPr>
          <p:nvPr>
            <p:ph type="title" idx="4294967295"/>
          </p:nvPr>
        </p:nvSpPr>
        <p:spPr>
          <a:xfrm>
            <a:off x="0" y="206375"/>
            <a:ext cx="8229600" cy="857250"/>
          </a:xfrm>
        </p:spPr>
        <p:txBody>
          <a:bodyPr>
            <a:normAutofit/>
          </a:bodyPr>
          <a:lstStyle/>
          <a:p>
            <a:r>
              <a:rPr lang="en-US" sz="3200" dirty="0" smtClean="0"/>
              <a:t>We are all Green .. And Growing</a:t>
            </a:r>
            <a:endParaRPr lang="en-US" sz="3200" dirty="0"/>
          </a:p>
        </p:txBody>
      </p:sp>
      <p:sp>
        <p:nvSpPr>
          <p:cNvPr id="3" name="Content Placeholder 2"/>
          <p:cNvSpPr>
            <a:spLocks noGrp="1"/>
          </p:cNvSpPr>
          <p:nvPr>
            <p:ph idx="4294967295"/>
          </p:nvPr>
        </p:nvSpPr>
        <p:spPr>
          <a:xfrm>
            <a:off x="575733" y="1063625"/>
            <a:ext cx="8212667" cy="2576513"/>
          </a:xfrm>
        </p:spPr>
        <p:txBody>
          <a:bodyPr/>
          <a:lstStyle/>
          <a:p>
            <a:pPr marL="0" indent="0">
              <a:buNone/>
            </a:pPr>
            <a:r>
              <a:rPr lang="en-US" sz="2800" dirty="0"/>
              <a:t>“To help others develop, start with yourself.</a:t>
            </a:r>
            <a:r>
              <a:rPr lang="en-US" sz="2800" dirty="0" smtClean="0"/>
              <a:t>” </a:t>
            </a:r>
            <a:r>
              <a:rPr lang="en-US" dirty="0" smtClean="0"/>
              <a:t>							</a:t>
            </a:r>
            <a:r>
              <a:rPr lang="en-US" sz="2000" dirty="0" smtClean="0"/>
              <a:t>Marshal </a:t>
            </a:r>
            <a:r>
              <a:rPr lang="en-US" sz="2000" dirty="0"/>
              <a:t>Goldsmith</a:t>
            </a:r>
          </a:p>
          <a:p>
            <a:endParaRPr lang="en-US" dirty="0"/>
          </a:p>
        </p:txBody>
      </p:sp>
      <p:sp>
        <p:nvSpPr>
          <p:cNvPr id="5" name="Rectangle 4"/>
          <p:cNvSpPr/>
          <p:nvPr/>
        </p:nvSpPr>
        <p:spPr>
          <a:xfrm>
            <a:off x="575733" y="3332417"/>
            <a:ext cx="6062133" cy="954107"/>
          </a:xfrm>
          <a:prstGeom prst="rect">
            <a:avLst/>
          </a:prstGeom>
          <a:ln>
            <a:solidFill>
              <a:schemeClr val="accent3">
                <a:lumMod val="50000"/>
              </a:schemeClr>
            </a:solidFill>
          </a:ln>
        </p:spPr>
        <p:txBody>
          <a:bodyPr wrap="square">
            <a:spAutoFit/>
          </a:bodyPr>
          <a:lstStyle/>
          <a:p>
            <a:r>
              <a:rPr lang="en-US" sz="2800" dirty="0"/>
              <a:t>Leaders are perpetual learners</a:t>
            </a:r>
          </a:p>
          <a:p>
            <a:r>
              <a:rPr lang="en-US" sz="2800" dirty="0"/>
              <a:t>They recognize we can always get better</a:t>
            </a:r>
          </a:p>
        </p:txBody>
      </p:sp>
    </p:spTree>
    <p:extLst>
      <p:ext uri="{BB962C8B-B14F-4D97-AF65-F5344CB8AC3E}">
        <p14:creationId xmlns:p14="http://schemas.microsoft.com/office/powerpoint/2010/main" val="244669225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9734" y="304801"/>
            <a:ext cx="7907866" cy="4524315"/>
          </a:xfrm>
          <a:prstGeom prst="rect">
            <a:avLst/>
          </a:prstGeom>
          <a:noFill/>
        </p:spPr>
        <p:txBody>
          <a:bodyPr wrap="square" rtlCol="0">
            <a:spAutoFit/>
          </a:bodyPr>
          <a:lstStyle/>
          <a:p>
            <a:pPr algn="ctr"/>
            <a:r>
              <a:rPr lang="en-US" sz="2400" dirty="0" smtClean="0">
                <a:latin typeface="Avenir Black Oblique"/>
                <a:cs typeface="Avenir Black Oblique"/>
              </a:rPr>
              <a:t>Be around the light bringers,</a:t>
            </a:r>
          </a:p>
          <a:p>
            <a:pPr algn="ctr"/>
            <a:r>
              <a:rPr lang="en-US" sz="2400" dirty="0" smtClean="0">
                <a:latin typeface="Avenir Black Oblique"/>
                <a:cs typeface="Avenir Black Oblique"/>
              </a:rPr>
              <a:t>The magic makers</a:t>
            </a:r>
          </a:p>
          <a:p>
            <a:pPr algn="ctr"/>
            <a:r>
              <a:rPr lang="en-US" sz="2400" dirty="0" smtClean="0">
                <a:latin typeface="Avenir Black Oblique"/>
                <a:cs typeface="Avenir Black Oblique"/>
              </a:rPr>
              <a:t>The world shifters</a:t>
            </a:r>
          </a:p>
          <a:p>
            <a:pPr algn="ctr"/>
            <a:r>
              <a:rPr lang="en-US" sz="2400" dirty="0" smtClean="0">
                <a:latin typeface="Avenir Black Oblique"/>
                <a:cs typeface="Avenir Black Oblique"/>
              </a:rPr>
              <a:t>The game shakers</a:t>
            </a:r>
          </a:p>
          <a:p>
            <a:pPr algn="ctr"/>
            <a:endParaRPr lang="en-US" sz="2400" dirty="0">
              <a:latin typeface="Avenir Black Oblique"/>
              <a:cs typeface="Avenir Black Oblique"/>
            </a:endParaRPr>
          </a:p>
          <a:p>
            <a:pPr algn="ctr"/>
            <a:r>
              <a:rPr lang="en-US" sz="2400" dirty="0" smtClean="0">
                <a:latin typeface="Avenir Black Oblique"/>
                <a:cs typeface="Avenir Black Oblique"/>
              </a:rPr>
              <a:t>They challenge you.</a:t>
            </a:r>
          </a:p>
          <a:p>
            <a:pPr algn="ctr"/>
            <a:r>
              <a:rPr lang="en-US" sz="2400" dirty="0" smtClean="0">
                <a:latin typeface="Avenir Black Oblique"/>
                <a:cs typeface="Avenir Black Oblique"/>
              </a:rPr>
              <a:t>Break you open</a:t>
            </a:r>
            <a:r>
              <a:rPr lang="en-US" sz="2400" dirty="0">
                <a:latin typeface="Avenir Black Oblique"/>
                <a:cs typeface="Avenir Black Oblique"/>
              </a:rPr>
              <a:t>.</a:t>
            </a:r>
            <a:endParaRPr lang="en-US" sz="2400" dirty="0" smtClean="0">
              <a:latin typeface="Avenir Black Oblique"/>
              <a:cs typeface="Avenir Black Oblique"/>
            </a:endParaRPr>
          </a:p>
          <a:p>
            <a:pPr algn="ctr"/>
            <a:r>
              <a:rPr lang="en-US" sz="2400" dirty="0" smtClean="0">
                <a:latin typeface="Avenir Black Oblique"/>
                <a:cs typeface="Avenir Black Oblique"/>
              </a:rPr>
              <a:t>Uplift and expand you.</a:t>
            </a:r>
          </a:p>
          <a:p>
            <a:pPr algn="ctr"/>
            <a:endParaRPr lang="en-US" sz="2400" dirty="0">
              <a:latin typeface="Avenir Black Oblique"/>
              <a:cs typeface="Avenir Black Oblique"/>
            </a:endParaRPr>
          </a:p>
          <a:p>
            <a:pPr algn="ctr"/>
            <a:r>
              <a:rPr lang="en-US" sz="2400" dirty="0" smtClean="0">
                <a:latin typeface="Avenir Black Oblique"/>
                <a:cs typeface="Avenir Black Oblique"/>
              </a:rPr>
              <a:t>They don’t let you play small with your life.</a:t>
            </a:r>
          </a:p>
          <a:p>
            <a:pPr algn="ctr"/>
            <a:r>
              <a:rPr lang="en-US" sz="2400" dirty="0" smtClean="0">
                <a:latin typeface="Avenir Black Oblique"/>
                <a:cs typeface="Avenir Black Oblique"/>
              </a:rPr>
              <a:t>The heartbeats are your people.</a:t>
            </a:r>
          </a:p>
          <a:p>
            <a:pPr algn="ctr"/>
            <a:r>
              <a:rPr lang="en-US" sz="2400" dirty="0" smtClean="0">
                <a:latin typeface="Avenir Black Oblique"/>
                <a:cs typeface="Avenir Black Oblique"/>
              </a:rPr>
              <a:t>These people are your tribe.</a:t>
            </a:r>
            <a:endParaRPr lang="en-US" sz="2400" dirty="0">
              <a:latin typeface="Avenir Black Oblique"/>
              <a:cs typeface="Avenir Black Oblique"/>
            </a:endParaRPr>
          </a:p>
        </p:txBody>
      </p:sp>
    </p:spTree>
    <p:extLst>
      <p:ext uri="{BB962C8B-B14F-4D97-AF65-F5344CB8AC3E}">
        <p14:creationId xmlns:p14="http://schemas.microsoft.com/office/powerpoint/2010/main" val="6104963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451" y="122052"/>
            <a:ext cx="3642873" cy="561741"/>
          </a:xfrm>
          <a:prstGeom prst="rect">
            <a:avLst/>
          </a:prstGeom>
          <a:noFill/>
          <a:ln>
            <a:solidFill>
              <a:srgbClr val="00B050"/>
            </a:solidFill>
          </a:ln>
        </p:spPr>
        <p:txBody>
          <a:bodyPr wrap="none" lIns="68580" tIns="34290" rIns="68580" bIns="34290" rtlCol="0">
            <a:spAutoFit/>
          </a:bodyPr>
          <a:lstStyle/>
          <a:p>
            <a:r>
              <a:rPr lang="en-US" sz="3200" dirty="0"/>
              <a:t>Shaklee Health Chats</a:t>
            </a:r>
            <a:endParaRPr lang="en-US" sz="3200" dirty="0"/>
          </a:p>
        </p:txBody>
      </p:sp>
      <p:sp>
        <p:nvSpPr>
          <p:cNvPr id="3" name="TextBox 2"/>
          <p:cNvSpPr txBox="1"/>
          <p:nvPr/>
        </p:nvSpPr>
        <p:spPr>
          <a:xfrm>
            <a:off x="289449" y="725589"/>
            <a:ext cx="6145217" cy="3393237"/>
          </a:xfrm>
          <a:prstGeom prst="rect">
            <a:avLst/>
          </a:prstGeom>
          <a:noFill/>
        </p:spPr>
        <p:txBody>
          <a:bodyPr wrap="square" lIns="68580" tIns="34290" rIns="68580" bIns="34290" rtlCol="0">
            <a:spAutoFit/>
          </a:bodyPr>
          <a:lstStyle/>
          <a:p>
            <a:r>
              <a:rPr lang="en-US" u="sng" dirty="0"/>
              <a:t>Month</a:t>
            </a:r>
            <a:r>
              <a:rPr lang="en-US" dirty="0"/>
              <a:t>		</a:t>
            </a:r>
            <a:r>
              <a:rPr lang="en-US" u="sng" dirty="0"/>
              <a:t>Theme</a:t>
            </a:r>
            <a:r>
              <a:rPr lang="en-US" dirty="0"/>
              <a:t>			</a:t>
            </a:r>
            <a:r>
              <a:rPr lang="en-US" u="sng" dirty="0"/>
              <a:t>Product Spotlight</a:t>
            </a:r>
          </a:p>
          <a:p>
            <a:r>
              <a:rPr lang="en-US" b="1" dirty="0"/>
              <a:t>April</a:t>
            </a:r>
            <a:r>
              <a:rPr lang="en-US" dirty="0"/>
              <a:t>		</a:t>
            </a:r>
            <a:r>
              <a:rPr lang="en-US" i="1" dirty="0"/>
              <a:t>Earth Month/</a:t>
            </a:r>
            <a:r>
              <a:rPr lang="en-US" dirty="0"/>
              <a:t>		</a:t>
            </a:r>
            <a:r>
              <a:rPr lang="en-US" dirty="0" smtClean="0"/>
              <a:t>	</a:t>
            </a:r>
            <a:r>
              <a:rPr lang="en-US" i="1" dirty="0" smtClean="0"/>
              <a:t>Healthy </a:t>
            </a:r>
            <a:r>
              <a:rPr lang="en-US" i="1" dirty="0"/>
              <a:t>Home</a:t>
            </a:r>
          </a:p>
          <a:p>
            <a:r>
              <a:rPr lang="en-US" i="1" dirty="0"/>
              <a:t>	</a:t>
            </a:r>
            <a:r>
              <a:rPr lang="en-US" i="1" dirty="0"/>
              <a:t>	Grow Green		</a:t>
            </a:r>
            <a:r>
              <a:rPr lang="en-US" i="1" dirty="0" smtClean="0"/>
              <a:t>	Shaklee </a:t>
            </a:r>
            <a:r>
              <a:rPr lang="en-US" i="1" dirty="0"/>
              <a:t>Get Clean</a:t>
            </a:r>
          </a:p>
          <a:p>
            <a:endParaRPr lang="en-US" i="1" dirty="0"/>
          </a:p>
          <a:p>
            <a:r>
              <a:rPr lang="en-US" b="1" dirty="0"/>
              <a:t>May</a:t>
            </a:r>
            <a:r>
              <a:rPr lang="en-US" dirty="0"/>
              <a:t>		</a:t>
            </a:r>
            <a:r>
              <a:rPr lang="en-US" i="1" dirty="0"/>
              <a:t>Women’s Health	</a:t>
            </a:r>
            <a:r>
              <a:rPr lang="en-US" i="1" dirty="0" smtClean="0"/>
              <a:t>	</a:t>
            </a:r>
            <a:r>
              <a:rPr lang="en-US" i="1" dirty="0" err="1" smtClean="0"/>
              <a:t>Vitalizer</a:t>
            </a:r>
            <a:r>
              <a:rPr lang="en-US" i="1" dirty="0"/>
              <a:t>, Life Shake</a:t>
            </a:r>
          </a:p>
          <a:p>
            <a:r>
              <a:rPr lang="en-US" i="1" dirty="0"/>
              <a:t>	</a:t>
            </a:r>
            <a:r>
              <a:rPr lang="en-US" i="1" dirty="0"/>
              <a:t>				</a:t>
            </a:r>
            <a:r>
              <a:rPr lang="en-US" i="1" dirty="0" smtClean="0"/>
              <a:t>		</a:t>
            </a:r>
            <a:r>
              <a:rPr lang="en-US" i="1" dirty="0" err="1" smtClean="0"/>
              <a:t>Osteomatrix</a:t>
            </a:r>
            <a:r>
              <a:rPr lang="en-US" i="1" dirty="0"/>
              <a:t>, </a:t>
            </a:r>
            <a:r>
              <a:rPr lang="en-US" i="1" dirty="0" smtClean="0"/>
              <a:t>							Stress Relief </a:t>
            </a:r>
            <a:r>
              <a:rPr lang="en-US" i="1" dirty="0"/>
              <a:t>Comp., GLA</a:t>
            </a:r>
          </a:p>
          <a:p>
            <a:endParaRPr lang="en-US" i="1" dirty="0"/>
          </a:p>
          <a:p>
            <a:r>
              <a:rPr lang="en-US" b="1" dirty="0"/>
              <a:t>June</a:t>
            </a:r>
            <a:r>
              <a:rPr lang="en-US" dirty="0"/>
              <a:t>		</a:t>
            </a:r>
            <a:r>
              <a:rPr lang="en-US" i="1" dirty="0"/>
              <a:t>Healthy Weight	</a:t>
            </a:r>
            <a:r>
              <a:rPr lang="en-US" i="1" dirty="0" smtClean="0"/>
              <a:t>	Shaklee </a:t>
            </a:r>
            <a:r>
              <a:rPr lang="en-US" i="1" dirty="0"/>
              <a:t>180</a:t>
            </a:r>
          </a:p>
          <a:p>
            <a:r>
              <a:rPr lang="en-US" i="1" dirty="0"/>
              <a:t>	</a:t>
            </a:r>
            <a:r>
              <a:rPr lang="en-US" i="1" dirty="0"/>
              <a:t>	(Part 2)</a:t>
            </a:r>
          </a:p>
          <a:p>
            <a:endParaRPr lang="en-US" i="1" dirty="0"/>
          </a:p>
          <a:p>
            <a:r>
              <a:rPr lang="en-US" b="1" dirty="0"/>
              <a:t>July</a:t>
            </a:r>
            <a:r>
              <a:rPr lang="en-US" dirty="0"/>
              <a:t>		</a:t>
            </a:r>
            <a:r>
              <a:rPr lang="en-US" i="1" dirty="0"/>
              <a:t>Joint Health		</a:t>
            </a:r>
            <a:r>
              <a:rPr lang="en-US" i="1" dirty="0" smtClean="0"/>
              <a:t>	Joint </a:t>
            </a:r>
            <a:r>
              <a:rPr lang="en-US" i="1" dirty="0"/>
              <a:t>Health Complex</a:t>
            </a:r>
            <a:endParaRPr lang="en-US"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9608" y="222421"/>
            <a:ext cx="3195893" cy="182622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6940" y="2927007"/>
            <a:ext cx="3021227" cy="1510613"/>
          </a:xfrm>
          <a:prstGeom prst="rect">
            <a:avLst/>
          </a:prstGeom>
        </p:spPr>
      </p:pic>
      <p:sp>
        <p:nvSpPr>
          <p:cNvPr id="4" name="TextBox 3"/>
          <p:cNvSpPr txBox="1"/>
          <p:nvPr/>
        </p:nvSpPr>
        <p:spPr>
          <a:xfrm>
            <a:off x="6265333" y="4437620"/>
            <a:ext cx="16256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58715800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309" y="239844"/>
            <a:ext cx="4535158" cy="1402689"/>
          </a:xfrm>
          <a:prstGeom prst="rect">
            <a:avLst/>
          </a:prstGeom>
        </p:spPr>
      </p:pic>
      <p:sp>
        <p:nvSpPr>
          <p:cNvPr id="4" name="TextBox 3"/>
          <p:cNvSpPr txBox="1"/>
          <p:nvPr/>
        </p:nvSpPr>
        <p:spPr>
          <a:xfrm>
            <a:off x="426309" y="3829582"/>
            <a:ext cx="8294358" cy="992579"/>
          </a:xfrm>
          <a:prstGeom prst="rect">
            <a:avLst/>
          </a:prstGeom>
          <a:noFill/>
          <a:ln>
            <a:solidFill>
              <a:schemeClr val="tx2">
                <a:lumMod val="60000"/>
                <a:lumOff val="40000"/>
              </a:schemeClr>
            </a:solidFill>
          </a:ln>
        </p:spPr>
        <p:txBody>
          <a:bodyPr wrap="square" lIns="68580" tIns="34290" rIns="68580" bIns="34290" rtlCol="0">
            <a:spAutoFit/>
          </a:bodyPr>
          <a:lstStyle/>
          <a:p>
            <a:r>
              <a:rPr lang="en-US" sz="2000" dirty="0" smtClean="0"/>
              <a:t>The date has passed to register your Earth day event with Shaklee, BUT that doesn’t mean that you can’t have an event (or several events) to promote Shaklee’s commitment to the environment</a:t>
            </a:r>
            <a:r>
              <a:rPr lang="en-US" sz="2000" dirty="0" smtClean="0"/>
              <a:t>!                     </a:t>
            </a:r>
            <a:r>
              <a:rPr lang="en-US" sz="2000" dirty="0" err="1" smtClean="0"/>
              <a:t>becky</a:t>
            </a:r>
            <a:endParaRPr lang="en-US" sz="2000"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8501" y="239844"/>
            <a:ext cx="2688683" cy="2995747"/>
          </a:xfrm>
          <a:prstGeom prst="rect">
            <a:avLst/>
          </a:prstGeom>
        </p:spPr>
      </p:pic>
      <p:sp>
        <p:nvSpPr>
          <p:cNvPr id="3" name="Rectangle 2"/>
          <p:cNvSpPr/>
          <p:nvPr/>
        </p:nvSpPr>
        <p:spPr>
          <a:xfrm>
            <a:off x="426309" y="1791446"/>
            <a:ext cx="6059158" cy="1754327"/>
          </a:xfrm>
          <a:prstGeom prst="rect">
            <a:avLst/>
          </a:prstGeom>
        </p:spPr>
        <p:txBody>
          <a:bodyPr wrap="square">
            <a:spAutoFit/>
          </a:bodyPr>
          <a:lstStyle/>
          <a:p>
            <a:r>
              <a:rPr lang="en-US" dirty="0"/>
              <a:t>Suggestions:</a:t>
            </a:r>
          </a:p>
          <a:p>
            <a:pPr marL="214313" indent="-214313">
              <a:buFont typeface="Arial" panose="020B0604020202020204" pitchFamily="34" charset="0"/>
              <a:buChar char="•"/>
            </a:pPr>
            <a:r>
              <a:rPr lang="en-US" dirty="0"/>
              <a:t>Schedule a tree planting event</a:t>
            </a:r>
          </a:p>
          <a:p>
            <a:pPr marL="214313" indent="-214313">
              <a:buFont typeface="Arial" panose="020B0604020202020204" pitchFamily="34" charset="0"/>
              <a:buChar char="•"/>
            </a:pPr>
            <a:r>
              <a:rPr lang="en-US" dirty="0"/>
              <a:t>Clean up trash in your community with friends</a:t>
            </a:r>
          </a:p>
          <a:p>
            <a:pPr marL="214313" indent="-214313">
              <a:buFont typeface="Arial" panose="020B0604020202020204" pitchFamily="34" charset="0"/>
              <a:buChar char="•"/>
            </a:pPr>
            <a:r>
              <a:rPr lang="en-US" dirty="0"/>
              <a:t>Set up events to present the Shaklee Health Chat for April – Healthy Home</a:t>
            </a:r>
          </a:p>
          <a:p>
            <a:pPr marL="214313" indent="-214313">
              <a:buFont typeface="Arial" panose="020B0604020202020204" pitchFamily="34" charset="0"/>
              <a:buChar char="•"/>
            </a:pPr>
            <a:r>
              <a:rPr lang="en-US" dirty="0"/>
              <a:t>Google Earth Day activities for Kids and Adults – lots of ideas</a:t>
            </a:r>
          </a:p>
        </p:txBody>
      </p:sp>
    </p:spTree>
    <p:extLst>
      <p:ext uri="{BB962C8B-B14F-4D97-AF65-F5344CB8AC3E}">
        <p14:creationId xmlns:p14="http://schemas.microsoft.com/office/powerpoint/2010/main" val="4016724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546" y="1242030"/>
            <a:ext cx="6668987" cy="3751305"/>
          </a:xfrm>
          <a:prstGeom prst="rect">
            <a:avLst/>
          </a:prstGeom>
        </p:spPr>
      </p:pic>
      <p:sp>
        <p:nvSpPr>
          <p:cNvPr id="3" name="TextBox 2"/>
          <p:cNvSpPr txBox="1"/>
          <p:nvPr/>
        </p:nvSpPr>
        <p:spPr>
          <a:xfrm>
            <a:off x="729049" y="420130"/>
            <a:ext cx="3987053" cy="715580"/>
          </a:xfrm>
          <a:prstGeom prst="rect">
            <a:avLst/>
          </a:prstGeom>
          <a:noFill/>
        </p:spPr>
        <p:txBody>
          <a:bodyPr wrap="none" lIns="68580" tIns="34290" rIns="68580" bIns="34290" rtlCol="0">
            <a:spAutoFit/>
          </a:bodyPr>
          <a:lstStyle/>
          <a:p>
            <a:r>
              <a:rPr lang="en-US" sz="2100" dirty="0"/>
              <a:t>Last few days for this special offer!!</a:t>
            </a:r>
          </a:p>
          <a:p>
            <a:r>
              <a:rPr lang="en-US" sz="2100" dirty="0"/>
              <a:t>Check website for details.</a:t>
            </a:r>
            <a:endParaRPr lang="en-US" sz="2100" dirty="0"/>
          </a:p>
        </p:txBody>
      </p:sp>
      <p:sp>
        <p:nvSpPr>
          <p:cNvPr id="4" name="TextBox 3"/>
          <p:cNvSpPr txBox="1"/>
          <p:nvPr/>
        </p:nvSpPr>
        <p:spPr>
          <a:xfrm>
            <a:off x="7738534" y="3996267"/>
            <a:ext cx="1405466"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824290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 Compensation Plans Reflect 					a Company’s Culture and Philosophy</a:t>
            </a:r>
            <a:endParaRPr lang="en-US" sz="3200" dirty="0"/>
          </a:p>
        </p:txBody>
      </p:sp>
      <p:sp>
        <p:nvSpPr>
          <p:cNvPr id="3" name="Content Placeholder 2"/>
          <p:cNvSpPr>
            <a:spLocks noGrp="1"/>
          </p:cNvSpPr>
          <p:nvPr>
            <p:ph idx="1"/>
          </p:nvPr>
        </p:nvSpPr>
        <p:spPr>
          <a:xfrm>
            <a:off x="457200" y="1490133"/>
            <a:ext cx="8229600" cy="3104490"/>
          </a:xfrm>
        </p:spPr>
        <p:txBody>
          <a:bodyPr>
            <a:normAutofit/>
          </a:bodyPr>
          <a:lstStyle/>
          <a:p>
            <a:r>
              <a:rPr lang="en-US" sz="2000" dirty="0" smtClean="0"/>
              <a:t>Shaklee unique </a:t>
            </a:r>
            <a:r>
              <a:rPr lang="mr-IN" sz="2000" dirty="0" smtClean="0"/>
              <a:t>–</a:t>
            </a:r>
            <a:r>
              <a:rPr lang="en-US" sz="2000" dirty="0" smtClean="0"/>
              <a:t> designed to compensate business owners for the level of leadership they achieve</a:t>
            </a:r>
          </a:p>
          <a:p>
            <a:pPr marL="0" indent="0">
              <a:buNone/>
            </a:pPr>
            <a:r>
              <a:rPr lang="en-US" sz="2000" dirty="0" smtClean="0"/>
              <a:t>	-- to advance in leadership positions requires investing in oneself</a:t>
            </a:r>
          </a:p>
          <a:p>
            <a:pPr marL="0" indent="0">
              <a:buNone/>
            </a:pPr>
            <a:r>
              <a:rPr lang="en-US" sz="2000" dirty="0"/>
              <a:t>	</a:t>
            </a:r>
            <a:r>
              <a:rPr lang="en-US" sz="2000" dirty="0" smtClean="0"/>
              <a:t>-- learning people skills</a:t>
            </a:r>
          </a:p>
          <a:p>
            <a:pPr marL="0" indent="0">
              <a:buNone/>
            </a:pPr>
            <a:r>
              <a:rPr lang="en-US" sz="2000" dirty="0"/>
              <a:t>	</a:t>
            </a:r>
            <a:r>
              <a:rPr lang="en-US" sz="2000" dirty="0" smtClean="0"/>
              <a:t>-- identifying  our strengths and challenges and working on self-		improvement</a:t>
            </a:r>
          </a:p>
          <a:p>
            <a:r>
              <a:rPr lang="en-US" sz="2000" dirty="0" smtClean="0"/>
              <a:t>Performance-based </a:t>
            </a:r>
            <a:r>
              <a:rPr lang="en-US" sz="2000" dirty="0" smtClean="0"/>
              <a:t>compensation                 Charlene</a:t>
            </a:r>
            <a:endParaRPr lang="en-US" sz="2000" dirty="0" smtClean="0"/>
          </a:p>
          <a:p>
            <a:pPr marL="0" indent="0">
              <a:buNone/>
            </a:pPr>
            <a:r>
              <a:rPr lang="en-US" sz="2000" dirty="0" smtClean="0"/>
              <a:t> </a:t>
            </a:r>
            <a:endParaRPr lang="en-US" sz="2000" dirty="0"/>
          </a:p>
        </p:txBody>
      </p:sp>
    </p:spTree>
    <p:extLst>
      <p:ext uri="{BB962C8B-B14F-4D97-AF65-F5344CB8AC3E}">
        <p14:creationId xmlns:p14="http://schemas.microsoft.com/office/powerpoint/2010/main" val="3978049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Deceptive Recruiting Practices</a:t>
            </a:r>
            <a:endParaRPr lang="en-US" sz="3200" dirty="0"/>
          </a:p>
        </p:txBody>
      </p:sp>
      <p:sp>
        <p:nvSpPr>
          <p:cNvPr id="3" name="Content Placeholder 2"/>
          <p:cNvSpPr>
            <a:spLocks noGrp="1"/>
          </p:cNvSpPr>
          <p:nvPr>
            <p:ph idx="1"/>
          </p:nvPr>
        </p:nvSpPr>
        <p:spPr/>
        <p:txBody>
          <a:bodyPr>
            <a:normAutofit/>
          </a:bodyPr>
          <a:lstStyle/>
          <a:p>
            <a:r>
              <a:rPr lang="en-US" sz="2000" dirty="0" smtClean="0"/>
              <a:t>In some other companies, compensation is not based on performance in sales </a:t>
            </a:r>
            <a:r>
              <a:rPr lang="mr-IN" sz="2000" dirty="0" smtClean="0"/>
              <a:t>…</a:t>
            </a:r>
            <a:endParaRPr lang="en-US" sz="2000" dirty="0" smtClean="0"/>
          </a:p>
          <a:p>
            <a:r>
              <a:rPr lang="en-US" sz="2000" dirty="0" smtClean="0"/>
              <a:t>Compensation is based primarily on recruiting new distributors.</a:t>
            </a:r>
          </a:p>
          <a:p>
            <a:r>
              <a:rPr lang="en-US" sz="2000" dirty="0" smtClean="0"/>
              <a:t>The result is --- aggressive recruiting flashing large checks without clear explanation of how that income was generated.</a:t>
            </a:r>
          </a:p>
          <a:p>
            <a:r>
              <a:rPr lang="en-US" sz="2000" dirty="0" smtClean="0"/>
              <a:t>Often times, the checks are “ artificially inflated” from short-term promotion and do not indicate any sustained consistent income</a:t>
            </a:r>
            <a:r>
              <a:rPr lang="en-US" sz="2000" dirty="0" smtClean="0"/>
              <a:t>.</a:t>
            </a:r>
          </a:p>
          <a:p>
            <a:endParaRPr lang="en-US" sz="2000" dirty="0"/>
          </a:p>
          <a:p>
            <a:pPr marL="0" indent="0">
              <a:buNone/>
            </a:pPr>
            <a:r>
              <a:rPr lang="en-US" sz="2000" dirty="0" smtClean="0"/>
              <a:t>Charlene</a:t>
            </a:r>
            <a:endParaRPr lang="en-US" sz="2000" dirty="0" smtClean="0"/>
          </a:p>
          <a:p>
            <a:endParaRPr lang="en-US" sz="2000" dirty="0"/>
          </a:p>
        </p:txBody>
      </p:sp>
    </p:spTree>
    <p:extLst>
      <p:ext uri="{BB962C8B-B14F-4D97-AF65-F5344CB8AC3E}">
        <p14:creationId xmlns:p14="http://schemas.microsoft.com/office/powerpoint/2010/main" val="3977248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9467" y="376677"/>
            <a:ext cx="8297333" cy="830997"/>
          </a:xfrm>
          <a:prstGeom prst="rect">
            <a:avLst/>
          </a:prstGeom>
          <a:solidFill>
            <a:schemeClr val="bg1"/>
          </a:solidFill>
          <a:ln>
            <a:solidFill>
              <a:srgbClr val="FF0000"/>
            </a:solidFill>
          </a:ln>
        </p:spPr>
        <p:txBody>
          <a:bodyPr wrap="square" rtlCol="0">
            <a:spAutoFit/>
          </a:bodyPr>
          <a:lstStyle/>
          <a:p>
            <a:pPr algn="ctr"/>
            <a:r>
              <a:rPr lang="en-US" sz="2400" dirty="0">
                <a:solidFill>
                  <a:schemeClr val="tx1">
                    <a:lumMod val="75000"/>
                    <a:lumOff val="25000"/>
                  </a:schemeClr>
                </a:solidFill>
              </a:rPr>
              <a:t>Shaklee Strategies Forum 2017</a:t>
            </a:r>
          </a:p>
          <a:p>
            <a:pPr algn="ctr"/>
            <a:r>
              <a:rPr lang="en-US" sz="2400" dirty="0">
                <a:solidFill>
                  <a:schemeClr val="tx1">
                    <a:lumMod val="75000"/>
                    <a:lumOff val="25000"/>
                  </a:schemeClr>
                </a:solidFill>
              </a:rPr>
              <a:t>Ideas to help us  grow our businesses and ourselves in </a:t>
            </a:r>
            <a:r>
              <a:rPr lang="en-US" sz="2400" dirty="0" smtClean="0">
                <a:solidFill>
                  <a:schemeClr val="tx1">
                    <a:lumMod val="75000"/>
                    <a:lumOff val="25000"/>
                  </a:schemeClr>
                </a:solidFill>
              </a:rPr>
              <a:t>2017</a:t>
            </a:r>
            <a:endParaRPr lang="en-US" sz="2400" dirty="0">
              <a:solidFill>
                <a:schemeClr val="tx1">
                  <a:lumMod val="75000"/>
                  <a:lumOff val="25000"/>
                </a:schemeClr>
              </a:solidFill>
            </a:endParaRPr>
          </a:p>
        </p:txBody>
      </p:sp>
      <p:sp>
        <p:nvSpPr>
          <p:cNvPr id="9" name="TextBox 8"/>
          <p:cNvSpPr txBox="1"/>
          <p:nvPr/>
        </p:nvSpPr>
        <p:spPr>
          <a:xfrm>
            <a:off x="406400" y="1396916"/>
            <a:ext cx="8280400" cy="1138773"/>
          </a:xfrm>
          <a:prstGeom prst="rect">
            <a:avLst/>
          </a:prstGeom>
          <a:solidFill>
            <a:schemeClr val="bg1"/>
          </a:solidFill>
          <a:ln>
            <a:solidFill>
              <a:srgbClr val="FF0000"/>
            </a:solidFill>
          </a:ln>
        </p:spPr>
        <p:txBody>
          <a:bodyPr wrap="square" rtlCol="0">
            <a:spAutoFit/>
          </a:bodyPr>
          <a:lstStyle/>
          <a:p>
            <a:r>
              <a:rPr lang="en-US" sz="2000" dirty="0" smtClean="0">
                <a:solidFill>
                  <a:schemeClr val="tx1">
                    <a:lumMod val="75000"/>
                    <a:lumOff val="25000"/>
                  </a:schemeClr>
                </a:solidFill>
              </a:rPr>
              <a:t>Session </a:t>
            </a:r>
            <a:r>
              <a:rPr lang="en-US" sz="2000" dirty="0">
                <a:solidFill>
                  <a:schemeClr val="tx1">
                    <a:lumMod val="75000"/>
                    <a:lumOff val="25000"/>
                  </a:schemeClr>
                </a:solidFill>
              </a:rPr>
              <a:t>1</a:t>
            </a:r>
            <a:r>
              <a:rPr lang="en-US" sz="2000" dirty="0" smtClean="0">
                <a:solidFill>
                  <a:schemeClr val="tx1">
                    <a:lumMod val="75000"/>
                    <a:lumOff val="25000"/>
                  </a:schemeClr>
                </a:solidFill>
              </a:rPr>
              <a:t>  March 28, 2017	</a:t>
            </a:r>
            <a:r>
              <a:rPr lang="en-US" sz="2000" dirty="0">
                <a:solidFill>
                  <a:schemeClr val="tx1">
                    <a:lumMod val="75000"/>
                    <a:lumOff val="25000"/>
                  </a:schemeClr>
                </a:solidFill>
              </a:rPr>
              <a:t> </a:t>
            </a:r>
            <a:r>
              <a:rPr lang="en-US" sz="2000" dirty="0" smtClean="0">
                <a:solidFill>
                  <a:schemeClr val="tx1">
                    <a:lumMod val="75000"/>
                    <a:lumOff val="25000"/>
                  </a:schemeClr>
                </a:solidFill>
              </a:rPr>
              <a:t> </a:t>
            </a:r>
          </a:p>
          <a:p>
            <a:r>
              <a:rPr lang="en-US" sz="2000" dirty="0">
                <a:solidFill>
                  <a:schemeClr val="tx1">
                    <a:lumMod val="75000"/>
                    <a:lumOff val="25000"/>
                  </a:schemeClr>
                </a:solidFill>
              </a:rPr>
              <a:t>	</a:t>
            </a:r>
            <a:r>
              <a:rPr lang="en-US" sz="2000" dirty="0" smtClean="0">
                <a:solidFill>
                  <a:schemeClr val="tx1">
                    <a:lumMod val="75000"/>
                    <a:lumOff val="25000"/>
                  </a:schemeClr>
                </a:solidFill>
              </a:rPr>
              <a:t>	  </a:t>
            </a:r>
            <a:r>
              <a:rPr lang="en-US" sz="2400" dirty="0" smtClean="0">
                <a:solidFill>
                  <a:schemeClr val="tx1">
                    <a:lumMod val="75000"/>
                    <a:lumOff val="25000"/>
                  </a:schemeClr>
                </a:solidFill>
              </a:rPr>
              <a:t>Personal Development </a:t>
            </a:r>
            <a:r>
              <a:rPr lang="mr-IN" sz="2400" dirty="0" smtClean="0">
                <a:solidFill>
                  <a:schemeClr val="tx1">
                    <a:lumMod val="75000"/>
                    <a:lumOff val="25000"/>
                  </a:schemeClr>
                </a:solidFill>
              </a:rPr>
              <a:t>–</a:t>
            </a:r>
            <a:r>
              <a:rPr lang="en-US" sz="2400" dirty="0" smtClean="0">
                <a:solidFill>
                  <a:schemeClr val="tx1">
                    <a:lumMod val="75000"/>
                    <a:lumOff val="25000"/>
                  </a:schemeClr>
                </a:solidFill>
              </a:rPr>
              <a:t> Key to Exponential Growth</a:t>
            </a:r>
          </a:p>
          <a:p>
            <a:r>
              <a:rPr lang="en-US" sz="2400" dirty="0" smtClean="0">
                <a:solidFill>
                  <a:schemeClr val="tx1">
                    <a:lumMod val="75000"/>
                    <a:lumOff val="25000"/>
                  </a:schemeClr>
                </a:solidFill>
              </a:rPr>
              <a:t>		With Presidential Master Coordinator Charlene </a:t>
            </a:r>
            <a:r>
              <a:rPr lang="en-US" sz="2400" dirty="0" err="1" smtClean="0">
                <a:solidFill>
                  <a:schemeClr val="tx1">
                    <a:lumMod val="75000"/>
                    <a:lumOff val="25000"/>
                  </a:schemeClr>
                </a:solidFill>
              </a:rPr>
              <a:t>Fike</a:t>
            </a:r>
            <a:endParaRPr lang="en-US" sz="2400" dirty="0">
              <a:solidFill>
                <a:schemeClr val="tx1">
                  <a:lumMod val="75000"/>
                  <a:lumOff val="25000"/>
                </a:schemeClr>
              </a:solidFill>
            </a:endParaRPr>
          </a:p>
        </p:txBody>
      </p:sp>
      <p:pic>
        <p:nvPicPr>
          <p:cNvPr id="2" name="Picture 1"/>
          <p:cNvPicPr>
            <a:picLocks noChangeAspect="1"/>
          </p:cNvPicPr>
          <p:nvPr/>
        </p:nvPicPr>
        <p:blipFill>
          <a:blip r:embed="rId2"/>
          <a:stretch>
            <a:fillRect/>
          </a:stretch>
        </p:blipFill>
        <p:spPr>
          <a:xfrm>
            <a:off x="1693333" y="3017782"/>
            <a:ext cx="5875867" cy="2125717"/>
          </a:xfrm>
          <a:prstGeom prst="rect">
            <a:avLst/>
          </a:prstGeom>
        </p:spPr>
      </p:pic>
      <p:sp>
        <p:nvSpPr>
          <p:cNvPr id="3" name="TextBox 2"/>
          <p:cNvSpPr txBox="1"/>
          <p:nvPr/>
        </p:nvSpPr>
        <p:spPr>
          <a:xfrm>
            <a:off x="2844799" y="2654223"/>
            <a:ext cx="3488267"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Iowan Old Style Black"/>
                <a:cs typeface="Iowan Old Style Black"/>
              </a:rPr>
              <a:t>Keys to </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Iowan Old Style Black"/>
              <a:cs typeface="Iowan Old Style Black"/>
            </a:endParaRPr>
          </a:p>
        </p:txBody>
      </p:sp>
      <p:sp>
        <p:nvSpPr>
          <p:cNvPr id="4" name="TextBox 3"/>
          <p:cNvSpPr txBox="1"/>
          <p:nvPr/>
        </p:nvSpPr>
        <p:spPr>
          <a:xfrm>
            <a:off x="7958666" y="4148667"/>
            <a:ext cx="728133"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649449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42" y="463718"/>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18"/>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1" y="2015918"/>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6" y="4126261"/>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89996" y="2389826"/>
            <a:ext cx="1415209" cy="1657608"/>
          </a:xfrm>
          <a:prstGeom prst="rect">
            <a:avLst/>
          </a:prstGeom>
        </p:spPr>
      </p:pic>
      <p:sp>
        <p:nvSpPr>
          <p:cNvPr id="2" name="Rectangle 1"/>
          <p:cNvSpPr/>
          <p:nvPr/>
        </p:nvSpPr>
        <p:spPr>
          <a:xfrm>
            <a:off x="2183078" y="4126261"/>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8"/>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26" y="2389827"/>
            <a:ext cx="1278255" cy="1657609"/>
          </a:xfrm>
          <a:prstGeom prst="rect">
            <a:avLst/>
          </a:prstGeom>
        </p:spPr>
      </p:pic>
      <p:pic>
        <p:nvPicPr>
          <p:cNvPr id="21" name="Shape 130"/>
          <p:cNvPicPr preferRelativeResize="0"/>
          <p:nvPr/>
        </p:nvPicPr>
        <p:blipFill rotWithShape="1">
          <a:blip r:embed="rId7">
            <a:alphaModFix/>
          </a:blip>
          <a:srcRect/>
          <a:stretch/>
        </p:blipFill>
        <p:spPr>
          <a:xfrm>
            <a:off x="4252848"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57" y="2389826"/>
            <a:ext cx="1454613" cy="1657609"/>
          </a:xfrm>
          <a:prstGeom prst="rect">
            <a:avLst/>
          </a:prstGeom>
        </p:spPr>
      </p:pic>
    </p:spTree>
    <p:extLst>
      <p:ext uri="{BB962C8B-B14F-4D97-AF65-F5344CB8AC3E}">
        <p14:creationId xmlns:p14="http://schemas.microsoft.com/office/powerpoint/2010/main" val="931868008"/>
      </p:ext>
    </p:extLst>
  </p:cSld>
  <p:clrMapOvr>
    <a:masterClrMapping/>
  </p:clrMapOvr>
  <p:transition xmlns:p14="http://schemas.microsoft.com/office/powerpoint/2010/main" spd="slow">
    <p:cut/>
  </p:transition>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49754</TotalTime>
  <Words>1317</Words>
  <Application>Microsoft Macintosh PowerPoint</Application>
  <PresentationFormat>On-screen Show (16:9)</PresentationFormat>
  <Paragraphs>196</Paragraphs>
  <Slides>28</Slides>
  <Notes>1</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1_Office Theme</vt:lpstr>
      <vt:lpstr>2_Office Theme</vt:lpstr>
      <vt:lpstr>PowerPoint Presentation</vt:lpstr>
      <vt:lpstr>March Promotion – Increase YOUR PGV Plus First Level PGV over Base … Receive FREE VIVIX CAPS</vt:lpstr>
      <vt:lpstr>PowerPoint Presentation</vt:lpstr>
      <vt:lpstr>PowerPoint Presentation</vt:lpstr>
      <vt:lpstr>PowerPoint Presentation</vt:lpstr>
      <vt:lpstr> Compensation Plans Reflect      a Company’s Culture and Philosophy</vt:lpstr>
      <vt:lpstr>Deceptive Recruiting Practices</vt:lpstr>
      <vt:lpstr>PowerPoint Presentation</vt:lpstr>
      <vt:lpstr>Our Strategy Forum Team Winter 2017 </vt:lpstr>
      <vt:lpstr>Objectives Spring 2017 –Keys to Coaching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Action Steps Session 1 – Personal Development</vt:lpstr>
      <vt:lpstr> April Strategy Forum Schedule Keys to Coaching</vt:lpstr>
      <vt:lpstr>PowerPoint Presentation</vt:lpstr>
      <vt:lpstr>PowerPoint Presentation</vt:lpstr>
      <vt:lpstr>We are all Green .. And Growing</vt:lpstr>
      <vt:lpstr>PowerPoint Presentation</vt:lpstr>
      <vt:lpstr>Shaklee Video &amp; Audio Archives This webinar is archived on BetterFutureStartsToday.net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  </dc:title>
  <dc:creator>Harper</dc:creator>
  <cp:lastModifiedBy>Barbara Lagoni</cp:lastModifiedBy>
  <cp:revision>432</cp:revision>
  <cp:lastPrinted>2017-02-07T02:32:22Z</cp:lastPrinted>
  <dcterms:created xsi:type="dcterms:W3CDTF">2016-11-09T11:55:00Z</dcterms:created>
  <dcterms:modified xsi:type="dcterms:W3CDTF">2017-03-28T20:42:02Z</dcterms:modified>
</cp:coreProperties>
</file>