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1.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handoutMasterIdLst>
    <p:handoutMasterId r:id="rId40"/>
  </p:handoutMasterIdLst>
  <p:sldIdLst>
    <p:sldId id="409" r:id="rId2"/>
    <p:sldId id="410" r:id="rId3"/>
    <p:sldId id="440" r:id="rId4"/>
    <p:sldId id="415" r:id="rId5"/>
    <p:sldId id="274" r:id="rId6"/>
    <p:sldId id="275" r:id="rId7"/>
    <p:sldId id="434" r:id="rId8"/>
    <p:sldId id="435" r:id="rId9"/>
    <p:sldId id="436" r:id="rId10"/>
    <p:sldId id="416" r:id="rId11"/>
    <p:sldId id="418" r:id="rId12"/>
    <p:sldId id="419" r:id="rId13"/>
    <p:sldId id="420" r:id="rId14"/>
    <p:sldId id="421" r:id="rId15"/>
    <p:sldId id="437" r:id="rId16"/>
    <p:sldId id="438" r:id="rId17"/>
    <p:sldId id="422" r:id="rId18"/>
    <p:sldId id="423" r:id="rId19"/>
    <p:sldId id="441" r:id="rId20"/>
    <p:sldId id="424" r:id="rId21"/>
    <p:sldId id="425" r:id="rId22"/>
    <p:sldId id="426" r:id="rId23"/>
    <p:sldId id="439" r:id="rId24"/>
    <p:sldId id="427" r:id="rId25"/>
    <p:sldId id="428" r:id="rId26"/>
    <p:sldId id="429" r:id="rId27"/>
    <p:sldId id="430" r:id="rId28"/>
    <p:sldId id="431" r:id="rId29"/>
    <p:sldId id="432" r:id="rId30"/>
    <p:sldId id="433" r:id="rId31"/>
    <p:sldId id="273" r:id="rId32"/>
    <p:sldId id="258" r:id="rId33"/>
    <p:sldId id="391" r:id="rId34"/>
    <p:sldId id="276" r:id="rId35"/>
    <p:sldId id="390" r:id="rId36"/>
    <p:sldId id="412" r:id="rId37"/>
    <p:sldId id="413" r:id="rId38"/>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73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7311"/>
          </a:xfrm>
          <a:prstGeom prst="rect">
            <a:avLst/>
          </a:prstGeom>
        </p:spPr>
        <p:txBody>
          <a:bodyPr vert="horz" lIns="91440" tIns="45720" rIns="91440" bIns="45720" rtlCol="0"/>
          <a:lstStyle>
            <a:lvl1pPr algn="r">
              <a:defRPr sz="1200"/>
            </a:lvl1pPr>
          </a:lstStyle>
          <a:p>
            <a:fld id="{07075049-3730-4C4C-86EF-D7E07C9584BE}" type="datetimeFigureOut">
              <a:rPr lang="en-US" smtClean="0"/>
              <a:t>12/13/2016</a:t>
            </a:fld>
            <a:endParaRPr lang="en-US"/>
          </a:p>
        </p:txBody>
      </p:sp>
      <p:sp>
        <p:nvSpPr>
          <p:cNvPr id="4" name="Footer Placeholder 3"/>
          <p:cNvSpPr>
            <a:spLocks noGrp="1"/>
          </p:cNvSpPr>
          <p:nvPr>
            <p:ph type="ftr" sz="quarter" idx="2"/>
          </p:nvPr>
        </p:nvSpPr>
        <p:spPr>
          <a:xfrm>
            <a:off x="0" y="8846554"/>
            <a:ext cx="2971800" cy="46731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4"/>
            <a:ext cx="2971800" cy="467310"/>
          </a:xfrm>
          <a:prstGeom prst="rect">
            <a:avLst/>
          </a:prstGeom>
        </p:spPr>
        <p:txBody>
          <a:bodyPr vert="horz" lIns="91440" tIns="45720" rIns="91440" bIns="45720" rtlCol="0" anchor="b"/>
          <a:lstStyle>
            <a:lvl1pPr algn="r">
              <a:defRPr sz="1200"/>
            </a:lvl1pPr>
          </a:lstStyle>
          <a:p>
            <a:fld id="{CC67F78E-535E-4C55-9064-1AFBA699045E}" type="slidenum">
              <a:rPr lang="en-US" smtClean="0"/>
              <a:t>‹#›</a:t>
            </a:fld>
            <a:endParaRPr lang="en-US"/>
          </a:p>
        </p:txBody>
      </p:sp>
    </p:spTree>
    <p:extLst>
      <p:ext uri="{BB962C8B-B14F-4D97-AF65-F5344CB8AC3E}">
        <p14:creationId xmlns:p14="http://schemas.microsoft.com/office/powerpoint/2010/main" val="21776773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57E279C3-76EC-A744-9F26-A92392B9C9C0}" type="datetimeFigureOut">
              <a:rPr lang="en-US" smtClean="0"/>
              <a:t>12/13/2016</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948101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12/13/2016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12/13/2016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12/13/2016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12/13/2016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12/13/2016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12/13/2016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mailto:http://member.myshaklee.com/us/en/article/Shaklee_University-e2c96018c46c22937646877e92211ad7"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hyperlink" Target="mailto:http://betterfuturestartstoday.com/gowellness/Training/8WeeksToDirector2016/Session01-01282016"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ShakleeChairmansLeadershipRetreat.com"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tut.com/article/details/388-the-12-essential-life-principals/?articleId=388"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tut.com/article/details/388-the-12-essential-life-principals/?articleId=388"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png"/><Relationship Id="rId10" Type="http://schemas.openxmlformats.org/officeDocument/2006/relationships/image" Target="../media/image11.jpg"/><Relationship Id="rId4" Type="http://schemas.openxmlformats.org/officeDocument/2006/relationships/image" Target="../media/image5.jpg"/><Relationship Id="rId9"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40846"/>
          </a:xfrm>
          <a:ln>
            <a:solidFill>
              <a:schemeClr val="accent1"/>
            </a:solidFill>
          </a:ln>
        </p:spPr>
        <p:txBody>
          <a:bodyPr>
            <a:normAutofit/>
          </a:bodyPr>
          <a:lstStyle/>
          <a:p>
            <a:r>
              <a:rPr lang="en-US" sz="3200" dirty="0" smtClean="0"/>
              <a:t>Occupation Income Comparison</a:t>
            </a:r>
            <a:endParaRPr lang="en-US" sz="3200" dirty="0"/>
          </a:p>
        </p:txBody>
      </p:sp>
      <p:sp>
        <p:nvSpPr>
          <p:cNvPr id="3" name="Content Placeholder 2"/>
          <p:cNvSpPr>
            <a:spLocks noGrp="1"/>
          </p:cNvSpPr>
          <p:nvPr>
            <p:ph idx="1"/>
          </p:nvPr>
        </p:nvSpPr>
        <p:spPr>
          <a:xfrm>
            <a:off x="457200" y="846826"/>
            <a:ext cx="8470346" cy="4099402"/>
          </a:xfrm>
        </p:spPr>
        <p:txBody>
          <a:bodyPr>
            <a:normAutofit fontScale="92500"/>
          </a:bodyPr>
          <a:lstStyle/>
          <a:p>
            <a:pPr marL="0" indent="0">
              <a:buNone/>
            </a:pPr>
            <a:r>
              <a:rPr lang="en-US" sz="2400" b="1" dirty="0"/>
              <a:t>Director</a:t>
            </a:r>
            <a:r>
              <a:rPr lang="en-US" sz="2000" dirty="0"/>
              <a:t>					</a:t>
            </a:r>
            <a:r>
              <a:rPr lang="en-US" sz="2400" b="1" dirty="0"/>
              <a:t>Fast Food Worker</a:t>
            </a:r>
          </a:p>
          <a:p>
            <a:pPr marL="0" indent="0">
              <a:buNone/>
            </a:pPr>
            <a:r>
              <a:rPr lang="en-US" sz="2000" dirty="0"/>
              <a:t>$10,065					</a:t>
            </a:r>
            <a:r>
              <a:rPr lang="en-US" sz="2000" dirty="0" smtClean="0"/>
              <a:t>	$</a:t>
            </a:r>
            <a:r>
              <a:rPr lang="en-US" sz="2000" dirty="0"/>
              <a:t>12,000-$17,000</a:t>
            </a:r>
          </a:p>
          <a:p>
            <a:pPr marL="0" indent="0">
              <a:buNone/>
            </a:pPr>
            <a:r>
              <a:rPr lang="en-US" sz="2200" b="1" dirty="0"/>
              <a:t>Senior Director</a:t>
            </a:r>
            <a:r>
              <a:rPr lang="en-US" sz="2200" dirty="0"/>
              <a:t>		</a:t>
            </a:r>
            <a:r>
              <a:rPr lang="en-US" sz="2200" b="1" dirty="0" smtClean="0"/>
              <a:t>Part</a:t>
            </a:r>
            <a:r>
              <a:rPr lang="en-US" sz="2200" b="1" dirty="0"/>
              <a:t>-time Home Health Aide, Lifeguard, Personal </a:t>
            </a:r>
            <a:r>
              <a:rPr lang="en-US" sz="2200" b="1" dirty="0" smtClean="0"/>
              <a:t>Trainer</a:t>
            </a:r>
            <a:endParaRPr lang="en-US" sz="2200" b="1" dirty="0"/>
          </a:p>
          <a:p>
            <a:pPr marL="0" indent="0">
              <a:buNone/>
            </a:pPr>
            <a:r>
              <a:rPr lang="en-US" sz="2000" dirty="0"/>
              <a:t>$12,745					</a:t>
            </a:r>
            <a:r>
              <a:rPr lang="en-US" sz="2000" dirty="0" smtClean="0"/>
              <a:t>	$11,435</a:t>
            </a:r>
            <a:endParaRPr lang="en-US" sz="2000" dirty="0"/>
          </a:p>
          <a:p>
            <a:pPr marL="0" indent="0">
              <a:buNone/>
            </a:pPr>
            <a:r>
              <a:rPr lang="en-US" sz="2400" b="1" dirty="0"/>
              <a:t>Coordinator			</a:t>
            </a:r>
            <a:r>
              <a:rPr lang="en-US" sz="2400" b="1" dirty="0" smtClean="0"/>
              <a:t>	Cook</a:t>
            </a:r>
            <a:r>
              <a:rPr lang="en-US" sz="2400" b="1" dirty="0"/>
              <a:t>, Substitute teacher, Hairdresser</a:t>
            </a:r>
          </a:p>
          <a:p>
            <a:pPr marL="0" indent="0">
              <a:buNone/>
            </a:pPr>
            <a:r>
              <a:rPr lang="en-US" sz="2000" dirty="0"/>
              <a:t>$21,311					</a:t>
            </a:r>
            <a:r>
              <a:rPr lang="en-US" sz="2000" dirty="0" smtClean="0"/>
              <a:t>	$21,940</a:t>
            </a:r>
            <a:endParaRPr lang="en-US" sz="2000" dirty="0"/>
          </a:p>
          <a:p>
            <a:pPr marL="0" indent="0">
              <a:buNone/>
            </a:pPr>
            <a:r>
              <a:rPr lang="en-US" sz="2400" b="1" dirty="0"/>
              <a:t>Senior Coordinator			</a:t>
            </a:r>
            <a:r>
              <a:rPr lang="en-US" sz="2400" b="1" dirty="0" smtClean="0"/>
              <a:t>Preschool </a:t>
            </a:r>
            <a:r>
              <a:rPr lang="en-US" sz="2400" b="1" dirty="0"/>
              <a:t>Teacher, Coaches, Photographer</a:t>
            </a:r>
          </a:p>
          <a:p>
            <a:pPr marL="0" indent="0">
              <a:buNone/>
            </a:pPr>
            <a:r>
              <a:rPr lang="en-US" sz="2000" dirty="0"/>
              <a:t>$34,660					</a:t>
            </a:r>
            <a:r>
              <a:rPr lang="en-US" sz="2000" dirty="0" smtClean="0"/>
              <a:t>	$</a:t>
            </a:r>
            <a:r>
              <a:rPr lang="en-US" sz="2000" dirty="0"/>
              <a:t>32,500-$</a:t>
            </a:r>
            <a:r>
              <a:rPr lang="en-US" sz="2000" dirty="0" smtClean="0"/>
              <a:t>39,090</a:t>
            </a:r>
            <a:endParaRPr lang="en-US" sz="2000" dirty="0"/>
          </a:p>
          <a:p>
            <a:pPr marL="0" indent="0">
              <a:buNone/>
            </a:pPr>
            <a:r>
              <a:rPr lang="en-US" sz="2200" b="1" dirty="0"/>
              <a:t>Executive Coordinator	</a:t>
            </a:r>
            <a:r>
              <a:rPr lang="en-US" sz="2200" b="1" dirty="0" smtClean="0"/>
              <a:t>Construction</a:t>
            </a:r>
            <a:r>
              <a:rPr lang="en-US" sz="2200" b="1" dirty="0"/>
              <a:t>, Teacher, Tax Preparer, Social Workers</a:t>
            </a:r>
          </a:p>
          <a:p>
            <a:pPr marL="0" indent="0">
              <a:buNone/>
            </a:pPr>
            <a:r>
              <a:rPr lang="en-US" sz="2000" dirty="0"/>
              <a:t>$49,731					</a:t>
            </a:r>
            <a:r>
              <a:rPr lang="en-US" sz="2000" dirty="0" smtClean="0"/>
              <a:t>	$46,370</a:t>
            </a:r>
            <a:r>
              <a:rPr lang="en-US" sz="2000" dirty="0"/>
              <a:t> </a:t>
            </a:r>
          </a:p>
          <a:p>
            <a:pPr marL="0" indent="0">
              <a:buNone/>
            </a:pPr>
            <a:endParaRPr lang="en-US" sz="2000" dirty="0"/>
          </a:p>
        </p:txBody>
      </p:sp>
    </p:spTree>
    <p:extLst>
      <p:ext uri="{BB962C8B-B14F-4D97-AF65-F5344CB8AC3E}">
        <p14:creationId xmlns:p14="http://schemas.microsoft.com/office/powerpoint/2010/main" val="3247147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331" y="223935"/>
            <a:ext cx="7835224" cy="651014"/>
          </a:xfrm>
          <a:ln>
            <a:solidFill>
              <a:schemeClr val="bg2">
                <a:lumMod val="25000"/>
              </a:schemeClr>
            </a:solidFill>
          </a:ln>
        </p:spPr>
        <p:txBody>
          <a:bodyPr>
            <a:noAutofit/>
          </a:bodyPr>
          <a:lstStyle/>
          <a:p>
            <a:pPr algn="ctr"/>
            <a:r>
              <a:rPr lang="en-US" sz="3200" dirty="0">
                <a:latin typeface="+mn-lt"/>
              </a:rPr>
              <a:t>What is a System and </a:t>
            </a:r>
            <a:r>
              <a:rPr lang="en-US" sz="3200" dirty="0" smtClean="0">
                <a:latin typeface="+mn-lt"/>
              </a:rPr>
              <a:t>Why Does It Matter?</a:t>
            </a:r>
            <a:endParaRPr lang="en-US" sz="3200" dirty="0">
              <a:latin typeface="+mn-lt"/>
            </a:endParaRPr>
          </a:p>
        </p:txBody>
      </p:sp>
      <p:sp>
        <p:nvSpPr>
          <p:cNvPr id="4" name="Content Placeholder 3"/>
          <p:cNvSpPr>
            <a:spLocks noGrp="1"/>
          </p:cNvSpPr>
          <p:nvPr>
            <p:ph idx="1"/>
          </p:nvPr>
        </p:nvSpPr>
        <p:spPr>
          <a:xfrm>
            <a:off x="577007" y="1107561"/>
            <a:ext cx="4087091" cy="3263504"/>
          </a:xfrm>
        </p:spPr>
        <p:txBody>
          <a:bodyPr>
            <a:noAutofit/>
          </a:bodyPr>
          <a:lstStyle/>
          <a:p>
            <a:pPr marL="0" indent="0">
              <a:buNone/>
            </a:pPr>
            <a:r>
              <a:rPr lang="en-US" sz="2000" dirty="0"/>
              <a:t>It is essential to the success of a business to think about systems from DAY ONE!  (</a:t>
            </a:r>
            <a:r>
              <a:rPr lang="en-US" sz="2000" dirty="0" smtClean="0"/>
              <a:t>Forbes magazine</a:t>
            </a:r>
            <a:r>
              <a:rPr lang="en-US" sz="2000" dirty="0"/>
              <a:t>)</a:t>
            </a:r>
          </a:p>
          <a:p>
            <a:r>
              <a:rPr lang="en-US" sz="2000" dirty="0"/>
              <a:t>Systems are:</a:t>
            </a:r>
          </a:p>
          <a:p>
            <a:pPr lvl="1"/>
            <a:r>
              <a:rPr lang="en-US" sz="2000" dirty="0"/>
              <a:t>Easily DUPLICATED</a:t>
            </a:r>
          </a:p>
          <a:p>
            <a:pPr lvl="1"/>
            <a:r>
              <a:rPr lang="en-US" sz="2000" dirty="0"/>
              <a:t>Repeatable processes</a:t>
            </a:r>
          </a:p>
          <a:p>
            <a:pPr lvl="1"/>
            <a:r>
              <a:rPr lang="en-US" sz="2000" dirty="0"/>
              <a:t>Essential </a:t>
            </a:r>
            <a:r>
              <a:rPr lang="en-US" sz="2000" dirty="0" smtClean="0"/>
              <a:t>components</a:t>
            </a:r>
            <a:endParaRPr lang="en-US" sz="2000" dirty="0"/>
          </a:p>
          <a:p>
            <a:pPr lvl="1"/>
            <a:r>
              <a:rPr lang="en-US" sz="2000" dirty="0"/>
              <a:t>Simplifies things</a:t>
            </a:r>
          </a:p>
          <a:p>
            <a:pPr lvl="1"/>
            <a:r>
              <a:rPr lang="en-US" sz="1800" dirty="0"/>
              <a:t>Easily taught</a:t>
            </a:r>
          </a:p>
          <a:p>
            <a:pPr lvl="1"/>
            <a:r>
              <a:rPr lang="en-US" sz="1800" dirty="0"/>
              <a:t>IMPORTANT for growth</a:t>
            </a:r>
          </a:p>
          <a:p>
            <a:pPr lvl="1"/>
            <a:endParaRPr lang="en-US" sz="1400" dirty="0"/>
          </a:p>
          <a:p>
            <a:pPr lvl="1"/>
            <a:endParaRPr lang="en-US" sz="1400" dirty="0"/>
          </a:p>
          <a:p>
            <a:pPr marL="342900" lvl="1" indent="0">
              <a:buNone/>
            </a:pPr>
            <a:r>
              <a:rPr lang="en-US" sz="1400" dirty="0"/>
              <a:t/>
            </a:r>
            <a:br>
              <a:rPr lang="en-US" sz="1400" dirty="0"/>
            </a:br>
            <a:r>
              <a:rPr lang="en-US" sz="1400" dirty="0"/>
              <a:t/>
            </a:r>
            <a:br>
              <a:rPr lang="en-US" sz="1400" dirty="0"/>
            </a:br>
            <a:endParaRPr lang="en-US" sz="1400" dirty="0"/>
          </a:p>
        </p:txBody>
      </p:sp>
      <p:pic>
        <p:nvPicPr>
          <p:cNvPr id="5" name="Picture 4" descr="system.png"/>
          <p:cNvPicPr>
            <a:picLocks noChangeAspect="1"/>
          </p:cNvPicPr>
          <p:nvPr/>
        </p:nvPicPr>
        <p:blipFill>
          <a:blip r:embed="rId2" cstate="print"/>
          <a:stretch>
            <a:fillRect/>
          </a:stretch>
        </p:blipFill>
        <p:spPr>
          <a:xfrm>
            <a:off x="5415254" y="2658533"/>
            <a:ext cx="3031812" cy="2343434"/>
          </a:xfrm>
          <a:prstGeom prst="rect">
            <a:avLst/>
          </a:prstGeom>
        </p:spPr>
      </p:pic>
      <p:sp>
        <p:nvSpPr>
          <p:cNvPr id="6" name="TextBox 5"/>
          <p:cNvSpPr txBox="1"/>
          <p:nvPr/>
        </p:nvSpPr>
        <p:spPr>
          <a:xfrm>
            <a:off x="5415254" y="1044281"/>
            <a:ext cx="2968301" cy="1454244"/>
          </a:xfrm>
          <a:prstGeom prst="rect">
            <a:avLst/>
          </a:prstGeom>
          <a:noFill/>
          <a:ln>
            <a:solidFill>
              <a:schemeClr val="bg2">
                <a:lumMod val="25000"/>
              </a:schemeClr>
            </a:solidFill>
          </a:ln>
        </p:spPr>
        <p:txBody>
          <a:bodyPr wrap="square" lIns="68580" tIns="34290" rIns="68580" bIns="34290" rtlCol="0">
            <a:spAutoFit/>
          </a:bodyPr>
          <a:lstStyle/>
          <a:p>
            <a:r>
              <a:rPr lang="en-US" b="1" dirty="0"/>
              <a:t>Ray Higdon:  The #1 reason people have trouble bringing in new customers or business associates is because they do not have a system.</a:t>
            </a:r>
          </a:p>
        </p:txBody>
      </p:sp>
      <p:sp>
        <p:nvSpPr>
          <p:cNvPr id="3" name="TextBox 2"/>
          <p:cNvSpPr txBox="1"/>
          <p:nvPr/>
        </p:nvSpPr>
        <p:spPr>
          <a:xfrm>
            <a:off x="3947282" y="4600306"/>
            <a:ext cx="943595" cy="346249"/>
          </a:xfrm>
          <a:prstGeom prst="rect">
            <a:avLst/>
          </a:prstGeom>
          <a:noFill/>
        </p:spPr>
        <p:txBody>
          <a:bodyPr wrap="none" lIns="68580" tIns="34290" rIns="68580" bIns="34290" rtlCol="0">
            <a:spAutoFit/>
          </a:bodyPr>
          <a:lstStyle/>
          <a:p>
            <a:r>
              <a:rPr lang="en-US" dirty="0" smtClean="0"/>
              <a:t>Francine</a:t>
            </a:r>
            <a:endParaRPr lang="en-US" dirty="0"/>
          </a:p>
        </p:txBody>
      </p:sp>
    </p:spTree>
    <p:extLst>
      <p:ext uri="{BB962C8B-B14F-4D97-AF65-F5344CB8AC3E}">
        <p14:creationId xmlns:p14="http://schemas.microsoft.com/office/powerpoint/2010/main" val="24109520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1201" y="152573"/>
            <a:ext cx="1968938" cy="1587641"/>
          </a:xfrm>
          <a:prstGeom prst="rect">
            <a:avLst/>
          </a:prstGeom>
        </p:spPr>
      </p:pic>
      <p:sp>
        <p:nvSpPr>
          <p:cNvPr id="2" name="Title 1"/>
          <p:cNvSpPr>
            <a:spLocks noGrp="1"/>
          </p:cNvSpPr>
          <p:nvPr>
            <p:ph type="title"/>
          </p:nvPr>
        </p:nvSpPr>
        <p:spPr>
          <a:xfrm>
            <a:off x="313705" y="152573"/>
            <a:ext cx="7886700" cy="596212"/>
          </a:xfrm>
          <a:ln>
            <a:solidFill>
              <a:schemeClr val="accent3">
                <a:lumMod val="75000"/>
              </a:schemeClr>
            </a:solidFill>
          </a:ln>
        </p:spPr>
        <p:txBody>
          <a:bodyPr>
            <a:normAutofit/>
          </a:bodyPr>
          <a:lstStyle/>
          <a:p>
            <a:pPr algn="ctr"/>
            <a:r>
              <a:rPr lang="en-US" sz="3200" dirty="0" smtClean="0">
                <a:latin typeface="+mn-lt"/>
              </a:rPr>
              <a:t>Reach Out, Reach Out and Touch Someone…</a:t>
            </a:r>
            <a:endParaRPr lang="en-US" sz="3200" dirty="0">
              <a:latin typeface="+mn-lt"/>
            </a:endParaRPr>
          </a:p>
        </p:txBody>
      </p:sp>
      <p:sp>
        <p:nvSpPr>
          <p:cNvPr id="3" name="Content Placeholder 2"/>
          <p:cNvSpPr>
            <a:spLocks noGrp="1"/>
          </p:cNvSpPr>
          <p:nvPr>
            <p:ph idx="1"/>
          </p:nvPr>
        </p:nvSpPr>
        <p:spPr>
          <a:xfrm>
            <a:off x="305677" y="786878"/>
            <a:ext cx="6349123" cy="4204874"/>
          </a:xfrm>
        </p:spPr>
        <p:txBody>
          <a:bodyPr>
            <a:noAutofit/>
          </a:bodyPr>
          <a:lstStyle/>
          <a:p>
            <a:pPr>
              <a:buNone/>
            </a:pPr>
            <a:r>
              <a:rPr lang="en-US" sz="1800" dirty="0"/>
              <a:t>People are the lifeline of our </a:t>
            </a:r>
            <a:r>
              <a:rPr lang="en-US" sz="1800" dirty="0" smtClean="0"/>
              <a:t>business. </a:t>
            </a:r>
            <a:r>
              <a:rPr lang="en-US" sz="1800" dirty="0"/>
              <a:t>If we utilize systems to connect with others, </a:t>
            </a:r>
            <a:r>
              <a:rPr lang="en-US" sz="1800" dirty="0" smtClean="0"/>
              <a:t> </a:t>
            </a:r>
            <a:r>
              <a:rPr lang="en-US" sz="1800" b="1" dirty="0"/>
              <a:t>we </a:t>
            </a:r>
            <a:r>
              <a:rPr lang="en-US" sz="1800" b="1" dirty="0" smtClean="0"/>
              <a:t>will never </a:t>
            </a:r>
            <a:r>
              <a:rPr lang="en-US" sz="1800" b="1" dirty="0"/>
              <a:t>run out of new people. </a:t>
            </a:r>
          </a:p>
          <a:p>
            <a:pPr>
              <a:buNone/>
            </a:pPr>
            <a:r>
              <a:rPr lang="en-US" sz="1800" dirty="0" smtClean="0"/>
              <a:t>After we contact friends and family from our initial </a:t>
            </a:r>
            <a:r>
              <a:rPr lang="en-US" sz="1800" dirty="0"/>
              <a:t>list.  Check it twice; that will generate more names!</a:t>
            </a:r>
          </a:p>
          <a:p>
            <a:pPr marL="385763" indent="-385763">
              <a:buAutoNum type="arabicPeriod"/>
            </a:pPr>
            <a:r>
              <a:rPr lang="en-US" sz="1800" dirty="0"/>
              <a:t>Who do your downline and your members/customers know?  “Know who they know before they go.”</a:t>
            </a:r>
          </a:p>
          <a:p>
            <a:pPr marL="385763" indent="-385763">
              <a:buAutoNum type="arabicPeriod"/>
            </a:pPr>
            <a:r>
              <a:rPr lang="en-US" sz="1800" dirty="0"/>
              <a:t>What is our biggest way to connect with others?  Events &amp; </a:t>
            </a:r>
            <a:r>
              <a:rPr lang="en-US" sz="1800" dirty="0" smtClean="0"/>
              <a:t>Appointments</a:t>
            </a:r>
            <a:endParaRPr lang="en-US" sz="1800" dirty="0"/>
          </a:p>
          <a:p>
            <a:pPr marL="385763" indent="-385763">
              <a:buAutoNum type="arabicPeriod"/>
            </a:pPr>
            <a:r>
              <a:rPr lang="en-US" sz="1800" dirty="0"/>
              <a:t>Schedule Events &amp; </a:t>
            </a:r>
            <a:r>
              <a:rPr lang="en-US" sz="1800" dirty="0" err="1"/>
              <a:t>Appts</a:t>
            </a:r>
            <a:r>
              <a:rPr lang="en-US" sz="1800" dirty="0"/>
              <a:t> ON your calendar</a:t>
            </a:r>
            <a:r>
              <a:rPr lang="en-US" sz="1800" dirty="0" smtClean="0"/>
              <a:t>.</a:t>
            </a:r>
            <a:endParaRPr lang="en-US" sz="1800" dirty="0"/>
          </a:p>
          <a:p>
            <a:pPr>
              <a:buNone/>
            </a:pPr>
            <a:r>
              <a:rPr lang="en-US" sz="1800" dirty="0"/>
              <a:t>Your calendar:  This can be your biggest accountability partner.  </a:t>
            </a:r>
          </a:p>
          <a:p>
            <a:pPr>
              <a:buNone/>
            </a:pPr>
            <a:r>
              <a:rPr lang="en-US" sz="1800" dirty="0"/>
              <a:t>What is on it?  Two appointments or 20 for the week? </a:t>
            </a:r>
          </a:p>
          <a:p>
            <a:pPr>
              <a:buNone/>
            </a:pPr>
            <a:r>
              <a:rPr lang="en-US" sz="1800" dirty="0"/>
              <a:t>If you were a dentist, could you make a living seeing 2 patients a week?</a:t>
            </a:r>
          </a:p>
        </p:txBody>
      </p:sp>
      <p:sp>
        <p:nvSpPr>
          <p:cNvPr id="5" name="TextBox 4"/>
          <p:cNvSpPr txBox="1"/>
          <p:nvPr/>
        </p:nvSpPr>
        <p:spPr>
          <a:xfrm>
            <a:off x="8086543" y="3896462"/>
            <a:ext cx="943595" cy="346249"/>
          </a:xfrm>
          <a:prstGeom prst="rect">
            <a:avLst/>
          </a:prstGeom>
          <a:noFill/>
        </p:spPr>
        <p:txBody>
          <a:bodyPr wrap="none" lIns="68580" tIns="34290" rIns="68580" bIns="34290" rtlCol="0">
            <a:spAutoFit/>
          </a:bodyPr>
          <a:lstStyle/>
          <a:p>
            <a:r>
              <a:rPr lang="en-US" dirty="0" smtClean="0"/>
              <a:t>Francine</a:t>
            </a:r>
            <a:endParaRPr lang="en-US" dirty="0"/>
          </a:p>
        </p:txBody>
      </p:sp>
      <p:sp>
        <p:nvSpPr>
          <p:cNvPr id="6" name="TextBox 5"/>
          <p:cNvSpPr txBox="1"/>
          <p:nvPr/>
        </p:nvSpPr>
        <p:spPr>
          <a:xfrm>
            <a:off x="3778899" y="4866501"/>
            <a:ext cx="138499" cy="346249"/>
          </a:xfrm>
          <a:prstGeom prst="rect">
            <a:avLst/>
          </a:prstGeom>
          <a:noFill/>
        </p:spPr>
        <p:txBody>
          <a:bodyPr wrap="none" lIns="68580" tIns="34290" rIns="68580" bIns="34290" rtlCol="0">
            <a:spAutoFit/>
          </a:bodyPr>
          <a:lstStyle/>
          <a:p>
            <a:endParaRPr lang="en-US" dirty="0"/>
          </a:p>
        </p:txBody>
      </p:sp>
      <p:sp>
        <p:nvSpPr>
          <p:cNvPr id="8" name="TextBox 7"/>
          <p:cNvSpPr txBox="1"/>
          <p:nvPr/>
        </p:nvSpPr>
        <p:spPr>
          <a:xfrm>
            <a:off x="6453427" y="4368504"/>
            <a:ext cx="2576711" cy="623248"/>
          </a:xfrm>
          <a:prstGeom prst="rect">
            <a:avLst/>
          </a:prstGeom>
          <a:solidFill>
            <a:srgbClr val="92D050"/>
          </a:solidFill>
        </p:spPr>
        <p:txBody>
          <a:bodyPr wrap="square" lIns="68580" tIns="34290" rIns="68580" bIns="34290" rtlCol="0">
            <a:spAutoFit/>
          </a:bodyPr>
          <a:lstStyle/>
          <a:p>
            <a:pPr algn="ctr"/>
            <a:r>
              <a:rPr lang="en-US" dirty="0"/>
              <a:t>How to connect with new people on a regular basis</a:t>
            </a:r>
          </a:p>
        </p:txBody>
      </p:sp>
      <p:sp>
        <p:nvSpPr>
          <p:cNvPr id="9" name="TextBox 8"/>
          <p:cNvSpPr txBox="1"/>
          <p:nvPr/>
        </p:nvSpPr>
        <p:spPr>
          <a:xfrm>
            <a:off x="6796480" y="1740213"/>
            <a:ext cx="2233658" cy="2008242"/>
          </a:xfrm>
          <a:prstGeom prst="rect">
            <a:avLst/>
          </a:prstGeom>
          <a:noFill/>
          <a:ln>
            <a:solidFill>
              <a:schemeClr val="accent3">
                <a:lumMod val="75000"/>
              </a:schemeClr>
            </a:solidFill>
          </a:ln>
        </p:spPr>
        <p:txBody>
          <a:bodyPr wrap="square" lIns="68580" tIns="34290" rIns="68580" bIns="34290" rtlCol="0">
            <a:spAutoFit/>
          </a:bodyPr>
          <a:lstStyle/>
          <a:p>
            <a:pPr algn="ctr"/>
            <a:r>
              <a:rPr lang="en-US" i="1" dirty="0" smtClean="0"/>
              <a:t>Reference:  8 weeks to Director #2: Communication Skills New Strategies for Building a Shaklee Business #4:  Taking Conversations Off-Line</a:t>
            </a:r>
            <a:endParaRPr lang="en-US" i="1" dirty="0"/>
          </a:p>
        </p:txBody>
      </p:sp>
    </p:spTree>
    <p:extLst>
      <p:ext uri="{BB962C8B-B14F-4D97-AF65-F5344CB8AC3E}">
        <p14:creationId xmlns:p14="http://schemas.microsoft.com/office/powerpoint/2010/main" val="3388641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077" y="273844"/>
            <a:ext cx="6736313" cy="522023"/>
          </a:xfrm>
          <a:ln>
            <a:solidFill>
              <a:schemeClr val="accent3">
                <a:lumMod val="75000"/>
              </a:schemeClr>
            </a:solidFill>
          </a:ln>
        </p:spPr>
        <p:txBody>
          <a:bodyPr>
            <a:normAutofit/>
          </a:bodyPr>
          <a:lstStyle/>
          <a:p>
            <a:r>
              <a:rPr lang="en-US" sz="2800" dirty="0" smtClean="0">
                <a:latin typeface="+mn-lt"/>
              </a:rPr>
              <a:t>Events &amp; Appointments Form </a:t>
            </a:r>
            <a:r>
              <a:rPr lang="en-US" sz="2800" dirty="0">
                <a:latin typeface="+mn-lt"/>
              </a:rPr>
              <a:t>C</a:t>
            </a:r>
            <a:r>
              <a:rPr lang="en-US" sz="2800" dirty="0" smtClean="0">
                <a:latin typeface="+mn-lt"/>
              </a:rPr>
              <a:t>onnections</a:t>
            </a:r>
            <a:endParaRPr lang="en-US" sz="2800" dirty="0">
              <a:latin typeface="+mn-lt"/>
            </a:endParaRPr>
          </a:p>
        </p:txBody>
      </p:sp>
      <p:sp>
        <p:nvSpPr>
          <p:cNvPr id="3" name="Content Placeholder 2"/>
          <p:cNvSpPr>
            <a:spLocks noGrp="1"/>
          </p:cNvSpPr>
          <p:nvPr>
            <p:ph idx="1"/>
          </p:nvPr>
        </p:nvSpPr>
        <p:spPr>
          <a:xfrm>
            <a:off x="279919" y="1000708"/>
            <a:ext cx="6933681" cy="3883867"/>
          </a:xfrm>
        </p:spPr>
        <p:txBody>
          <a:bodyPr>
            <a:normAutofit fontScale="55000" lnSpcReduction="20000"/>
          </a:bodyPr>
          <a:lstStyle/>
          <a:p>
            <a:r>
              <a:rPr lang="en-US" sz="2900" dirty="0" smtClean="0"/>
              <a:t>Individual </a:t>
            </a:r>
            <a:r>
              <a:rPr lang="en-US" sz="2900" dirty="0"/>
              <a:t>appointments</a:t>
            </a:r>
          </a:p>
          <a:p>
            <a:r>
              <a:rPr lang="en-US" sz="2900" dirty="0"/>
              <a:t>Three-way calls</a:t>
            </a:r>
          </a:p>
          <a:p>
            <a:r>
              <a:rPr lang="en-US" sz="2900" dirty="0"/>
              <a:t>In-home events (Smoothie Workshops, Walk Through the Product Guide, Spa Night, The Non-toxic home, Healthy </a:t>
            </a:r>
            <a:r>
              <a:rPr lang="en-US" sz="2900" dirty="0" smtClean="0"/>
              <a:t>Eating, Natural Medicine Cabinet…</a:t>
            </a:r>
            <a:r>
              <a:rPr lang="en-US" sz="2900" dirty="0"/>
              <a:t>)</a:t>
            </a:r>
          </a:p>
          <a:p>
            <a:r>
              <a:rPr lang="en-US" sz="2900" dirty="0"/>
              <a:t>New Member Appointments</a:t>
            </a:r>
          </a:p>
          <a:p>
            <a:r>
              <a:rPr lang="en-US" sz="2900" dirty="0" err="1"/>
              <a:t>Facebook</a:t>
            </a:r>
            <a:r>
              <a:rPr lang="en-US" sz="2900" dirty="0"/>
              <a:t> Events: These can be at a set time or an ongoing event over a few days.  Utilize your skill set to attract a certain audience.  (If you have an education degree, hold an event about Developing a Healthy Brain for Learning.  If you are a CPA, you could host a business event going over the advantages of a Shaklee business!)  More traditional events too:  This is Shaklee, Say Boo to the Flu, Healthy for the Holidays, New Year New You, etc.</a:t>
            </a:r>
          </a:p>
          <a:p>
            <a:r>
              <a:rPr lang="en-US" sz="2900" dirty="0"/>
              <a:t>Bring a Buddy event:  This could be in-person, FB, or Zoom</a:t>
            </a:r>
          </a:p>
          <a:p>
            <a:r>
              <a:rPr lang="en-US" sz="2900" dirty="0"/>
              <a:t>Zoom events:  All FB events could be constructed into a Zoom event.  Being able to see each other helps people to feel more connected. </a:t>
            </a:r>
          </a:p>
          <a:p>
            <a:r>
              <a:rPr lang="en-US" sz="2900" dirty="0"/>
              <a:t>Health </a:t>
            </a:r>
            <a:r>
              <a:rPr lang="en-US" sz="2900" dirty="0" smtClean="0"/>
              <a:t>Chats</a:t>
            </a:r>
            <a:endParaRPr lang="en-US" sz="2900" dirty="0"/>
          </a:p>
          <a:p>
            <a:r>
              <a:rPr lang="en-US" sz="2900" dirty="0"/>
              <a:t>Networking groups</a:t>
            </a:r>
          </a:p>
          <a:p>
            <a:endParaRPr lang="en-US" dirty="0"/>
          </a:p>
        </p:txBody>
      </p:sp>
      <p:sp>
        <p:nvSpPr>
          <p:cNvPr id="5" name="TextBox 4"/>
          <p:cNvSpPr txBox="1"/>
          <p:nvPr/>
        </p:nvSpPr>
        <p:spPr>
          <a:xfrm>
            <a:off x="7213600" y="273844"/>
            <a:ext cx="1726163" cy="3393237"/>
          </a:xfrm>
          <a:prstGeom prst="rect">
            <a:avLst/>
          </a:prstGeom>
          <a:solidFill>
            <a:srgbClr val="92D050"/>
          </a:solidFill>
        </p:spPr>
        <p:txBody>
          <a:bodyPr wrap="square" lIns="68580" tIns="34290" rIns="68580" bIns="34290" rtlCol="0">
            <a:spAutoFit/>
          </a:bodyPr>
          <a:lstStyle/>
          <a:p>
            <a:pPr marL="214313" indent="-214313">
              <a:buFont typeface="Arial" panose="020B0604020202020204" pitchFamily="34" charset="0"/>
              <a:buChar char="•"/>
            </a:pPr>
            <a:r>
              <a:rPr lang="en-US" dirty="0"/>
              <a:t>How to connect with new people on a regular basis</a:t>
            </a:r>
          </a:p>
          <a:p>
            <a:pPr marL="214313" indent="-214313">
              <a:buFont typeface="Arial" panose="020B0604020202020204" pitchFamily="34" charset="0"/>
              <a:buChar char="•"/>
            </a:pPr>
            <a:r>
              <a:rPr lang="en-US" dirty="0"/>
              <a:t>How to service our customers</a:t>
            </a:r>
          </a:p>
          <a:p>
            <a:pPr marL="214313" indent="-214313">
              <a:buFont typeface="Arial" panose="020B0604020202020204" pitchFamily="34" charset="0"/>
              <a:buChar char="•"/>
            </a:pPr>
            <a:r>
              <a:rPr lang="en-US" dirty="0"/>
              <a:t>How to identify </a:t>
            </a:r>
            <a:r>
              <a:rPr lang="en-US" dirty="0" smtClean="0"/>
              <a:t>business partners</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2873" y="4079327"/>
            <a:ext cx="3539067" cy="959832"/>
          </a:xfrm>
          <a:prstGeom prst="rect">
            <a:avLst/>
          </a:prstGeom>
        </p:spPr>
      </p:pic>
      <p:sp>
        <p:nvSpPr>
          <p:cNvPr id="8" name="TextBox 7"/>
          <p:cNvSpPr txBox="1"/>
          <p:nvPr/>
        </p:nvSpPr>
        <p:spPr>
          <a:xfrm>
            <a:off x="7934239" y="3699241"/>
            <a:ext cx="943595" cy="346249"/>
          </a:xfrm>
          <a:prstGeom prst="rect">
            <a:avLst/>
          </a:prstGeom>
          <a:noFill/>
        </p:spPr>
        <p:txBody>
          <a:bodyPr wrap="none" lIns="68580" tIns="34290" rIns="68580" bIns="34290" rtlCol="0">
            <a:spAutoFit/>
          </a:bodyPr>
          <a:lstStyle/>
          <a:p>
            <a:r>
              <a:rPr lang="en-US" dirty="0" smtClean="0"/>
              <a:t>Francine</a:t>
            </a:r>
            <a:endParaRPr lang="en-US" dirty="0"/>
          </a:p>
        </p:txBody>
      </p:sp>
      <p:sp>
        <p:nvSpPr>
          <p:cNvPr id="9" name="TextBox 8"/>
          <p:cNvSpPr txBox="1"/>
          <p:nvPr/>
        </p:nvSpPr>
        <p:spPr>
          <a:xfrm>
            <a:off x="279919" y="4559243"/>
            <a:ext cx="5167796" cy="346249"/>
          </a:xfrm>
          <a:prstGeom prst="rect">
            <a:avLst/>
          </a:prstGeom>
          <a:noFill/>
          <a:ln>
            <a:solidFill>
              <a:schemeClr val="accent3">
                <a:lumMod val="75000"/>
              </a:schemeClr>
            </a:solidFill>
          </a:ln>
        </p:spPr>
        <p:txBody>
          <a:bodyPr wrap="none" lIns="68580" tIns="34290" rIns="68580" bIns="34290" rtlCol="0">
            <a:spAutoFit/>
          </a:bodyPr>
          <a:lstStyle/>
          <a:p>
            <a:r>
              <a:rPr lang="en-US" i="1" dirty="0" smtClean="0"/>
              <a:t>Reference:  8 Weeks to Director #4: Inviting &amp; Closing</a:t>
            </a:r>
            <a:endParaRPr lang="en-US" i="1" dirty="0"/>
          </a:p>
        </p:txBody>
      </p:sp>
    </p:spTree>
    <p:extLst>
      <p:ext uri="{BB962C8B-B14F-4D97-AF65-F5344CB8AC3E}">
        <p14:creationId xmlns:p14="http://schemas.microsoft.com/office/powerpoint/2010/main" val="1346229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5821" y="279448"/>
            <a:ext cx="7685877" cy="574703"/>
          </a:xfrm>
          <a:ln>
            <a:solidFill>
              <a:schemeClr val="accent3">
                <a:lumMod val="75000"/>
              </a:schemeClr>
            </a:solidFill>
          </a:ln>
        </p:spPr>
        <p:txBody>
          <a:bodyPr>
            <a:normAutofit fontScale="90000"/>
          </a:bodyPr>
          <a:lstStyle/>
          <a:p>
            <a:r>
              <a:rPr lang="en-US" sz="3000" dirty="0">
                <a:latin typeface="+mn-lt"/>
              </a:rPr>
              <a:t>When Someone Shows Interest in Products/Business</a:t>
            </a:r>
          </a:p>
        </p:txBody>
      </p:sp>
      <p:sp>
        <p:nvSpPr>
          <p:cNvPr id="3" name="Subtitle 2"/>
          <p:cNvSpPr>
            <a:spLocks noGrp="1"/>
          </p:cNvSpPr>
          <p:nvPr>
            <p:ph type="subTitle" idx="1"/>
          </p:nvPr>
        </p:nvSpPr>
        <p:spPr>
          <a:xfrm>
            <a:off x="2873504" y="1065271"/>
            <a:ext cx="6071723" cy="2541529"/>
          </a:xfrm>
        </p:spPr>
        <p:txBody>
          <a:bodyPr>
            <a:normAutofit fontScale="62500" lnSpcReduction="20000"/>
          </a:bodyPr>
          <a:lstStyle/>
          <a:p>
            <a:pPr marL="342900" indent="-342900" algn="l">
              <a:buFont typeface="Arial"/>
              <a:buChar char="•"/>
            </a:pPr>
            <a:r>
              <a:rPr lang="en-US" dirty="0" smtClean="0">
                <a:solidFill>
                  <a:schemeClr val="tx1"/>
                </a:solidFill>
              </a:rPr>
              <a:t>Show value and excitement (don’t mute that—		we WANT to serve them!)</a:t>
            </a:r>
          </a:p>
          <a:p>
            <a:pPr marL="342900" indent="-342900" algn="l">
              <a:buFont typeface="Arial"/>
              <a:buChar char="•"/>
            </a:pPr>
            <a:r>
              <a:rPr lang="en-US" dirty="0" smtClean="0">
                <a:solidFill>
                  <a:schemeClr val="tx1"/>
                </a:solidFill>
              </a:rPr>
              <a:t>Get them on the phone FIRST “To give you the best answers, let’s set up a time to talk on the phone. What is your number? Does Thursday at 1 pm work?”</a:t>
            </a:r>
          </a:p>
          <a:p>
            <a:pPr marL="342900" indent="-342900" algn="l">
              <a:buFont typeface="Arial"/>
              <a:buChar char="•"/>
            </a:pPr>
            <a:r>
              <a:rPr lang="en-US" dirty="0" smtClean="0">
                <a:solidFill>
                  <a:schemeClr val="tx1"/>
                </a:solidFill>
              </a:rPr>
              <a:t>Why on the phone? Then you are not selling. </a:t>
            </a:r>
          </a:p>
          <a:p>
            <a:pPr marL="342900" indent="-342900" algn="l">
              <a:buFont typeface="Arial"/>
              <a:buChar char="•"/>
            </a:pPr>
            <a:r>
              <a:rPr lang="en-US" dirty="0" smtClean="0">
                <a:solidFill>
                  <a:schemeClr val="tx1"/>
                </a:solidFill>
              </a:rPr>
              <a:t>Follow-up with brief information</a:t>
            </a:r>
          </a:p>
          <a:p>
            <a:pPr marL="342900" indent="-342900" algn="l">
              <a:buFont typeface="Arial"/>
              <a:buChar char="•"/>
            </a:pPr>
            <a:r>
              <a:rPr lang="en-US" dirty="0" smtClean="0">
                <a:solidFill>
                  <a:schemeClr val="tx1"/>
                </a:solidFill>
              </a:rPr>
              <a:t>Always set a date for next communication</a:t>
            </a:r>
            <a:endParaRPr lang="en-US" dirty="0">
              <a:solidFill>
                <a:schemeClr val="tx1"/>
              </a:solidFill>
            </a:endParaRPr>
          </a:p>
        </p:txBody>
      </p:sp>
      <p:sp>
        <p:nvSpPr>
          <p:cNvPr id="4" name="TextBox 3"/>
          <p:cNvSpPr txBox="1"/>
          <p:nvPr/>
        </p:nvSpPr>
        <p:spPr>
          <a:xfrm>
            <a:off x="5826" y="4759474"/>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818" y="1078488"/>
            <a:ext cx="2228850" cy="3350419"/>
          </a:xfrm>
          <a:prstGeom prst="rect">
            <a:avLst/>
          </a:prstGeom>
        </p:spPr>
      </p:pic>
      <p:sp>
        <p:nvSpPr>
          <p:cNvPr id="6" name="TextBox 5"/>
          <p:cNvSpPr txBox="1"/>
          <p:nvPr/>
        </p:nvSpPr>
        <p:spPr>
          <a:xfrm>
            <a:off x="3691467" y="3470234"/>
            <a:ext cx="3684123" cy="900247"/>
          </a:xfrm>
          <a:prstGeom prst="rect">
            <a:avLst/>
          </a:prstGeom>
          <a:solidFill>
            <a:srgbClr val="92D050"/>
          </a:solidFill>
        </p:spPr>
        <p:txBody>
          <a:bodyPr wrap="square" lIns="68580" tIns="34290" rIns="68580" bIns="34290" rtlCol="0">
            <a:spAutoFit/>
          </a:bodyPr>
          <a:lstStyle/>
          <a:p>
            <a:pPr marL="214313" indent="-214313">
              <a:buFont typeface="Arial" panose="020B0604020202020204" pitchFamily="34" charset="0"/>
              <a:buChar char="•"/>
            </a:pPr>
            <a:r>
              <a:rPr lang="en-US" dirty="0"/>
              <a:t>How to connect with new people on a regular basis</a:t>
            </a:r>
          </a:p>
          <a:p>
            <a:pPr marL="214313" indent="-214313">
              <a:buFont typeface="Arial" panose="020B0604020202020204" pitchFamily="34" charset="0"/>
              <a:buChar char="•"/>
            </a:pPr>
            <a:r>
              <a:rPr lang="en-US" dirty="0" smtClean="0"/>
              <a:t>How </a:t>
            </a:r>
            <a:r>
              <a:rPr lang="en-US" dirty="0"/>
              <a:t>to identify business partners</a:t>
            </a:r>
          </a:p>
        </p:txBody>
      </p:sp>
      <p:sp>
        <p:nvSpPr>
          <p:cNvPr id="7" name="TextBox 6"/>
          <p:cNvSpPr txBox="1"/>
          <p:nvPr/>
        </p:nvSpPr>
        <p:spPr>
          <a:xfrm>
            <a:off x="1119991" y="4482475"/>
            <a:ext cx="8024009" cy="623248"/>
          </a:xfrm>
          <a:prstGeom prst="rect">
            <a:avLst/>
          </a:prstGeom>
          <a:noFill/>
        </p:spPr>
        <p:txBody>
          <a:bodyPr wrap="none" lIns="68580" tIns="34290" rIns="68580" bIns="34290" rtlCol="0">
            <a:spAutoFit/>
          </a:bodyPr>
          <a:lstStyle/>
          <a:p>
            <a:r>
              <a:rPr lang="en-US" i="1" dirty="0" smtClean="0"/>
              <a:t>Reference:  8 </a:t>
            </a:r>
            <a:r>
              <a:rPr lang="en-US" i="1" dirty="0"/>
              <a:t>Weeks to Director #6:  Servicing our </a:t>
            </a:r>
            <a:r>
              <a:rPr lang="en-US" i="1" dirty="0" smtClean="0"/>
              <a:t>Customers</a:t>
            </a:r>
          </a:p>
          <a:p>
            <a:r>
              <a:rPr lang="en-US" i="1" dirty="0" smtClean="0"/>
              <a:t>     New </a:t>
            </a:r>
            <a:r>
              <a:rPr lang="en-US" i="1" dirty="0"/>
              <a:t>Strategies for Building a Shaklee Business #4:  Taking Conversations </a:t>
            </a:r>
            <a:r>
              <a:rPr lang="en-US" i="1" dirty="0" smtClean="0"/>
              <a:t>Off-Line</a:t>
            </a:r>
            <a:endParaRPr lang="en-US" i="1" dirty="0"/>
          </a:p>
        </p:txBody>
      </p:sp>
    </p:spTree>
    <p:extLst>
      <p:ext uri="{BB962C8B-B14F-4D97-AF65-F5344CB8AC3E}">
        <p14:creationId xmlns:p14="http://schemas.microsoft.com/office/powerpoint/2010/main" val="22234157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809" y="299639"/>
            <a:ext cx="8530954" cy="530915"/>
          </a:xfrm>
          <a:prstGeom prst="rect">
            <a:avLst/>
          </a:prstGeom>
          <a:noFill/>
          <a:ln>
            <a:solidFill>
              <a:schemeClr val="accent3">
                <a:lumMod val="75000"/>
              </a:schemeClr>
            </a:solidFill>
          </a:ln>
        </p:spPr>
        <p:txBody>
          <a:bodyPr wrap="square" lIns="68580" tIns="34290" rIns="68580" bIns="34290" rtlCol="0">
            <a:spAutoFit/>
          </a:bodyPr>
          <a:lstStyle/>
          <a:p>
            <a:pPr algn="ctr"/>
            <a:r>
              <a:rPr lang="en-US" sz="3000" dirty="0"/>
              <a:t>When Someone Shows Interest in Products/Business</a:t>
            </a:r>
          </a:p>
        </p:txBody>
      </p:sp>
      <p:sp>
        <p:nvSpPr>
          <p:cNvPr id="3" name="TextBox 2"/>
          <p:cNvSpPr txBox="1"/>
          <p:nvPr/>
        </p:nvSpPr>
        <p:spPr>
          <a:xfrm>
            <a:off x="223809" y="919266"/>
            <a:ext cx="6143124" cy="4224234"/>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dirty="0"/>
              <a:t>I ask permission to send them my Shaklee Intro Pack.  If they say “yes” then I ask for their email address, phone and if they are on Facebook.  </a:t>
            </a:r>
          </a:p>
          <a:p>
            <a:pPr marL="214313" indent="-214313">
              <a:buFont typeface="Arial" panose="020B0604020202020204" pitchFamily="34" charset="0"/>
              <a:buChar char="•"/>
            </a:pPr>
            <a:r>
              <a:rPr lang="en-US" dirty="0"/>
              <a:t>I like to send a Shaklee E-Pack (emailed) with some introductory information.</a:t>
            </a:r>
          </a:p>
          <a:p>
            <a:pPr marL="214313" indent="-214313">
              <a:buFont typeface="Arial" panose="020B0604020202020204" pitchFamily="34" charset="0"/>
              <a:buChar char="•"/>
            </a:pPr>
            <a:r>
              <a:rPr lang="en-US" dirty="0"/>
              <a:t>I send the same pack to everyone (Business or Product </a:t>
            </a:r>
            <a:r>
              <a:rPr lang="en-US" dirty="0" smtClean="0"/>
              <a:t>interest), so </a:t>
            </a:r>
            <a:r>
              <a:rPr lang="en-US" dirty="0"/>
              <a:t>that I know what I have covered with each new person.</a:t>
            </a:r>
          </a:p>
          <a:p>
            <a:pPr marL="214313" indent="-214313">
              <a:buFont typeface="Arial" panose="020B0604020202020204" pitchFamily="34" charset="0"/>
              <a:buChar char="•"/>
            </a:pPr>
            <a:r>
              <a:rPr lang="en-US" dirty="0"/>
              <a:t>If there are other pieces of information that I think would be helpful to the prospect, then I send those along in another email.</a:t>
            </a:r>
          </a:p>
          <a:p>
            <a:pPr marL="214313" indent="-214313">
              <a:buFont typeface="Arial" panose="020B0604020202020204" pitchFamily="34" charset="0"/>
              <a:buChar char="•"/>
            </a:pPr>
            <a:r>
              <a:rPr lang="en-US" dirty="0"/>
              <a:t>That way I know exactly what I have sent each new prospect, I can send the information quickly and I can handle more prospects at one time because I have my system all set</a:t>
            </a:r>
            <a:r>
              <a:rPr lang="en-US" dirty="0" smtClean="0"/>
              <a:t>.</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2993" y="919266"/>
            <a:ext cx="2394970" cy="2394970"/>
          </a:xfrm>
          <a:prstGeom prst="rect">
            <a:avLst/>
          </a:prstGeom>
        </p:spPr>
      </p:pic>
      <p:sp>
        <p:nvSpPr>
          <p:cNvPr id="5" name="TextBox 4"/>
          <p:cNvSpPr txBox="1"/>
          <p:nvPr/>
        </p:nvSpPr>
        <p:spPr>
          <a:xfrm>
            <a:off x="8339210" y="3281275"/>
            <a:ext cx="689932" cy="346249"/>
          </a:xfrm>
          <a:prstGeom prst="rect">
            <a:avLst/>
          </a:prstGeom>
          <a:noFill/>
        </p:spPr>
        <p:txBody>
          <a:bodyPr wrap="none" lIns="68580" tIns="34290" rIns="68580" bIns="34290" rtlCol="0">
            <a:spAutoFit/>
          </a:bodyPr>
          <a:lstStyle/>
          <a:p>
            <a:r>
              <a:rPr lang="en-US" dirty="0" smtClean="0"/>
              <a:t>Becky</a:t>
            </a:r>
            <a:endParaRPr lang="en-US" dirty="0"/>
          </a:p>
        </p:txBody>
      </p:sp>
      <p:sp>
        <p:nvSpPr>
          <p:cNvPr id="6" name="TextBox 5"/>
          <p:cNvSpPr txBox="1"/>
          <p:nvPr/>
        </p:nvSpPr>
        <p:spPr>
          <a:xfrm>
            <a:off x="6562993" y="3650460"/>
            <a:ext cx="2394970" cy="1454244"/>
          </a:xfrm>
          <a:prstGeom prst="rect">
            <a:avLst/>
          </a:prstGeom>
          <a:solidFill>
            <a:srgbClr val="92D050"/>
          </a:solidFill>
        </p:spPr>
        <p:txBody>
          <a:bodyPr wrap="square" lIns="68580" tIns="34290" rIns="68580" bIns="34290" rtlCol="0">
            <a:spAutoFit/>
          </a:bodyPr>
          <a:lstStyle/>
          <a:p>
            <a:pPr marL="214313" indent="-214313">
              <a:buFont typeface="Arial" panose="020B0604020202020204" pitchFamily="34" charset="0"/>
              <a:buChar char="•"/>
            </a:pPr>
            <a:r>
              <a:rPr lang="en-US" dirty="0"/>
              <a:t>How to connect with new people on a regular basis</a:t>
            </a:r>
          </a:p>
          <a:p>
            <a:pPr marL="214313" indent="-214313">
              <a:buFont typeface="Arial" panose="020B0604020202020204" pitchFamily="34" charset="0"/>
              <a:buChar char="•"/>
            </a:pPr>
            <a:r>
              <a:rPr lang="en-US" dirty="0" smtClean="0"/>
              <a:t>How </a:t>
            </a:r>
            <a:r>
              <a:rPr lang="en-US" dirty="0"/>
              <a:t>to identify business partners</a:t>
            </a:r>
          </a:p>
        </p:txBody>
      </p:sp>
    </p:spTree>
    <p:extLst>
      <p:ext uri="{BB962C8B-B14F-4D97-AF65-F5344CB8AC3E}">
        <p14:creationId xmlns:p14="http://schemas.microsoft.com/office/powerpoint/2010/main" val="2374893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17647"/>
          </a:xfrm>
          <a:ln>
            <a:solidFill>
              <a:schemeClr val="accent1"/>
            </a:solidFill>
          </a:ln>
        </p:spPr>
        <p:txBody>
          <a:bodyPr>
            <a:normAutofit fontScale="90000"/>
          </a:bodyPr>
          <a:lstStyle/>
          <a:p>
            <a:r>
              <a:rPr lang="en-US" sz="3200" dirty="0" smtClean="0"/>
              <a:t>Becky’s Intro Pack </a:t>
            </a:r>
            <a:r>
              <a:rPr lang="mr-IN" sz="3200" dirty="0" smtClean="0"/>
              <a:t>…</a:t>
            </a:r>
            <a:r>
              <a:rPr lang="en-US" sz="3200" dirty="0" smtClean="0"/>
              <a:t> sent via email</a:t>
            </a:r>
            <a:endParaRPr lang="en-US" sz="3200" dirty="0"/>
          </a:p>
        </p:txBody>
      </p:sp>
      <p:sp>
        <p:nvSpPr>
          <p:cNvPr id="3" name="Content Placeholder 2"/>
          <p:cNvSpPr>
            <a:spLocks noGrp="1"/>
          </p:cNvSpPr>
          <p:nvPr>
            <p:ph idx="1"/>
          </p:nvPr>
        </p:nvSpPr>
        <p:spPr>
          <a:xfrm>
            <a:off x="411151" y="1062004"/>
            <a:ext cx="8229600" cy="3394472"/>
          </a:xfrm>
        </p:spPr>
        <p:txBody>
          <a:bodyPr>
            <a:normAutofit/>
          </a:bodyPr>
          <a:lstStyle/>
          <a:p>
            <a:r>
              <a:rPr lang="en-US" sz="2000" dirty="0" smtClean="0"/>
              <a:t>Your Shaklee story  and family picture</a:t>
            </a:r>
          </a:p>
          <a:p>
            <a:r>
              <a:rPr lang="en-US" sz="2000" dirty="0" smtClean="0"/>
              <a:t>Earn and Learn Program (from listening to webinars at				 BetterHealthin31Days.com)</a:t>
            </a:r>
          </a:p>
          <a:p>
            <a:r>
              <a:rPr lang="en-US" sz="2000" dirty="0" smtClean="0"/>
              <a:t>Free membership document</a:t>
            </a:r>
          </a:p>
          <a:p>
            <a:r>
              <a:rPr lang="en-US" sz="2000" dirty="0" smtClean="0"/>
              <a:t>See in email intro letter, links to digital product guide, Health Print, Shaklee guarantee, website link, etc.</a:t>
            </a:r>
          </a:p>
          <a:p>
            <a:pPr marL="0" indent="0">
              <a:buNone/>
            </a:pPr>
            <a:r>
              <a:rPr lang="en-US" sz="2000" dirty="0"/>
              <a:t>	</a:t>
            </a:r>
            <a:r>
              <a:rPr lang="en-US" sz="2000" dirty="0" smtClean="0"/>
              <a:t>(all attached)</a:t>
            </a:r>
          </a:p>
          <a:p>
            <a:endParaRPr lang="en-US" sz="2000" dirty="0" smtClean="0"/>
          </a:p>
          <a:p>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7333" y="2984256"/>
            <a:ext cx="3329090" cy="2086892"/>
          </a:xfrm>
          <a:prstGeom prst="rect">
            <a:avLst/>
          </a:prstGeom>
        </p:spPr>
      </p:pic>
    </p:spTree>
    <p:extLst>
      <p:ext uri="{BB962C8B-B14F-4D97-AF65-F5344CB8AC3E}">
        <p14:creationId xmlns:p14="http://schemas.microsoft.com/office/powerpoint/2010/main" val="2797388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386079"/>
          </a:xfrm>
          <a:ln>
            <a:solidFill>
              <a:schemeClr val="accent1"/>
            </a:solidFill>
          </a:ln>
        </p:spPr>
        <p:txBody>
          <a:bodyPr>
            <a:normAutofit fontScale="90000"/>
          </a:bodyPr>
          <a:lstStyle/>
          <a:p>
            <a:r>
              <a:rPr lang="en-US" sz="3200" dirty="0" smtClean="0"/>
              <a:t>Text of Email Intro </a:t>
            </a:r>
            <a:r>
              <a:rPr lang="en-US" sz="3200" dirty="0"/>
              <a:t>L</a:t>
            </a:r>
            <a:r>
              <a:rPr lang="en-US" sz="3200" dirty="0" smtClean="0"/>
              <a:t>etter</a:t>
            </a:r>
            <a:endParaRPr lang="en-US" sz="3200" dirty="0"/>
          </a:p>
        </p:txBody>
      </p:sp>
      <p:sp>
        <p:nvSpPr>
          <p:cNvPr id="3" name="Content Placeholder 2"/>
          <p:cNvSpPr>
            <a:spLocks noGrp="1"/>
          </p:cNvSpPr>
          <p:nvPr>
            <p:ph idx="1"/>
          </p:nvPr>
        </p:nvSpPr>
        <p:spPr>
          <a:xfrm>
            <a:off x="457200" y="592058"/>
            <a:ext cx="5219974" cy="4381225"/>
          </a:xfrm>
        </p:spPr>
        <p:txBody>
          <a:bodyPr>
            <a:noAutofit/>
          </a:bodyPr>
          <a:lstStyle/>
          <a:p>
            <a:pPr marL="0" indent="0">
              <a:buNone/>
            </a:pPr>
            <a:r>
              <a:rPr lang="en-US" sz="1600" dirty="0"/>
              <a:t>Hi, Sandy – </a:t>
            </a:r>
            <a:r>
              <a:rPr lang="en-US" sz="1600" dirty="0" smtClean="0"/>
              <a:t>I </a:t>
            </a:r>
            <a:r>
              <a:rPr lang="en-US" sz="1600" dirty="0"/>
              <a:t>am thrilled to share this info with you because these products have made such a difference in our family’s life!  </a:t>
            </a:r>
          </a:p>
          <a:p>
            <a:pPr marL="0" indent="0">
              <a:buNone/>
            </a:pPr>
            <a:r>
              <a:rPr lang="en-US" sz="1600" dirty="0"/>
              <a:t>Thanks so much for your interest in Shaklee!  Here’s my introduction e-packet.  Check this </a:t>
            </a:r>
            <a:r>
              <a:rPr lang="en-US" sz="1600" dirty="0" smtClean="0"/>
              <a:t>out! </a:t>
            </a:r>
            <a:r>
              <a:rPr lang="en-US" sz="1600" dirty="0"/>
              <a:t>I will make a note to connect with you next week to answer any questions you may have.  Please feel free to contact me sooner as well</a:t>
            </a:r>
            <a:r>
              <a:rPr lang="en-US" sz="1600" dirty="0" smtClean="0"/>
              <a:t>.</a:t>
            </a:r>
            <a:r>
              <a:rPr lang="en-US" sz="1600" dirty="0"/>
              <a:t> </a:t>
            </a:r>
            <a:endParaRPr lang="en-US" sz="1600" dirty="0" smtClean="0"/>
          </a:p>
          <a:p>
            <a:pPr marL="0" indent="0">
              <a:buNone/>
            </a:pPr>
            <a:r>
              <a:rPr lang="en-US" sz="1600" dirty="0" smtClean="0"/>
              <a:t>Attached </a:t>
            </a:r>
            <a:r>
              <a:rPr lang="en-US" sz="1600" dirty="0"/>
              <a:t>and below is my introduction packet when people are checking out Shaklee.   I am thrilled to share this company with you because these products (and this business) have so greatly impacted our health (and income)!  </a:t>
            </a:r>
          </a:p>
          <a:p>
            <a:pPr marL="0" indent="0">
              <a:buNone/>
            </a:pPr>
            <a:r>
              <a:rPr lang="en-US" sz="1600" dirty="0"/>
              <a:t>We are </a:t>
            </a:r>
            <a:r>
              <a:rPr lang="en-US" sz="1600" u="sng" dirty="0"/>
              <a:t>SO</a:t>
            </a:r>
            <a:r>
              <a:rPr lang="en-US" sz="1600" dirty="0"/>
              <a:t> excited to positively impact people lives with these products and business!  Attached are some sheets that will help guide you to what Shaklee has to offer.</a:t>
            </a:r>
          </a:p>
          <a:p>
            <a:pPr marL="0" indent="0">
              <a:buNone/>
            </a:pPr>
            <a:r>
              <a:rPr lang="en-US" sz="1600" dirty="0" smtClean="0"/>
              <a:t>I </a:t>
            </a:r>
            <a:r>
              <a:rPr lang="en-US" sz="1600" dirty="0"/>
              <a:t>have attached our personal introduction letter – how we have personally benefitted from </a:t>
            </a:r>
            <a:r>
              <a:rPr lang="en-US" sz="1600" dirty="0" smtClean="0"/>
              <a:t>Shaklee…</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4414" y="1026234"/>
            <a:ext cx="3052386" cy="3052386"/>
          </a:xfrm>
          <a:prstGeom prst="rect">
            <a:avLst/>
          </a:prstGeom>
        </p:spPr>
      </p:pic>
      <p:sp>
        <p:nvSpPr>
          <p:cNvPr id="5" name="TextBox 4"/>
          <p:cNvSpPr txBox="1"/>
          <p:nvPr/>
        </p:nvSpPr>
        <p:spPr>
          <a:xfrm>
            <a:off x="7624386" y="4828558"/>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8369080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2273" y="300042"/>
            <a:ext cx="6628234" cy="750188"/>
          </a:xfrm>
          <a:ln>
            <a:solidFill>
              <a:schemeClr val="accent1"/>
            </a:solidFill>
          </a:ln>
        </p:spPr>
        <p:txBody>
          <a:bodyPr>
            <a:normAutofit/>
          </a:bodyPr>
          <a:lstStyle/>
          <a:p>
            <a:r>
              <a:rPr lang="en-US" sz="4100" dirty="0">
                <a:latin typeface="+mn-lt"/>
              </a:rPr>
              <a:t>New Member Appointment </a:t>
            </a:r>
          </a:p>
        </p:txBody>
      </p:sp>
      <p:sp>
        <p:nvSpPr>
          <p:cNvPr id="3" name="Subtitle 2"/>
          <p:cNvSpPr>
            <a:spLocks noGrp="1"/>
          </p:cNvSpPr>
          <p:nvPr>
            <p:ph type="subTitle" idx="1"/>
          </p:nvPr>
        </p:nvSpPr>
        <p:spPr>
          <a:xfrm>
            <a:off x="3848878" y="1275001"/>
            <a:ext cx="5101512" cy="2524892"/>
          </a:xfrm>
        </p:spPr>
        <p:txBody>
          <a:bodyPr>
            <a:normAutofit fontScale="70000" lnSpcReduction="20000"/>
          </a:bodyPr>
          <a:lstStyle/>
          <a:p>
            <a:pPr marL="342900" indent="-342900" algn="l">
              <a:buFont typeface="Arial"/>
              <a:buChar char="•"/>
            </a:pPr>
            <a:r>
              <a:rPr lang="en-US" dirty="0" smtClean="0">
                <a:solidFill>
                  <a:schemeClr val="tx1"/>
                </a:solidFill>
              </a:rPr>
              <a:t>To give them the full picture of your role</a:t>
            </a:r>
          </a:p>
          <a:p>
            <a:pPr marL="342900" indent="-342900" algn="l">
              <a:buFont typeface="Arial"/>
              <a:buChar char="•"/>
            </a:pPr>
            <a:r>
              <a:rPr lang="en-US" dirty="0" smtClean="0">
                <a:solidFill>
                  <a:schemeClr val="tx1"/>
                </a:solidFill>
              </a:rPr>
              <a:t>To give them the full picture of who Shaklee is and what they have to offer</a:t>
            </a:r>
          </a:p>
          <a:p>
            <a:pPr marL="342900" indent="-342900" algn="l">
              <a:buFont typeface="Arial"/>
              <a:buChar char="•"/>
            </a:pPr>
            <a:r>
              <a:rPr lang="en-US" dirty="0" smtClean="0">
                <a:solidFill>
                  <a:schemeClr val="tx1"/>
                </a:solidFill>
              </a:rPr>
              <a:t>Full range of benefits and discounts</a:t>
            </a:r>
          </a:p>
          <a:p>
            <a:pPr marL="342900" indent="-342900" algn="l">
              <a:buFont typeface="Arial"/>
              <a:buChar char="•"/>
            </a:pPr>
            <a:r>
              <a:rPr lang="en-US" dirty="0" smtClean="0">
                <a:solidFill>
                  <a:schemeClr val="tx1"/>
                </a:solidFill>
              </a:rPr>
              <a:t>Introduce the concept of Referrals</a:t>
            </a:r>
          </a:p>
          <a:p>
            <a:pPr marL="342900" indent="-342900" algn="l">
              <a:buFont typeface="Arial"/>
              <a:buChar char="•"/>
            </a:pPr>
            <a:r>
              <a:rPr lang="en-US" dirty="0" smtClean="0">
                <a:solidFill>
                  <a:schemeClr val="tx1"/>
                </a:solidFill>
              </a:rPr>
              <a:t>Share the Opportunity </a:t>
            </a:r>
          </a:p>
          <a:p>
            <a:pPr marL="342900" indent="-342900" algn="l">
              <a:buFont typeface="Arial"/>
              <a:buChar char="•"/>
            </a:pPr>
            <a:r>
              <a:rPr lang="en-US" dirty="0" smtClean="0">
                <a:solidFill>
                  <a:schemeClr val="tx1"/>
                </a:solidFill>
              </a:rPr>
              <a:t>Sets expectations for follow up</a:t>
            </a:r>
            <a:endParaRPr lang="en-US" dirty="0">
              <a:solidFill>
                <a:schemeClr val="tx1"/>
              </a:solidFill>
            </a:endParaRPr>
          </a:p>
        </p:txBody>
      </p:sp>
      <p:sp>
        <p:nvSpPr>
          <p:cNvPr id="4" name="TextBox 3"/>
          <p:cNvSpPr txBox="1"/>
          <p:nvPr/>
        </p:nvSpPr>
        <p:spPr>
          <a:xfrm>
            <a:off x="0" y="4383642"/>
            <a:ext cx="6091312" cy="623248"/>
          </a:xfrm>
          <a:prstGeom prst="rect">
            <a:avLst/>
          </a:prstGeom>
          <a:noFill/>
        </p:spPr>
        <p:txBody>
          <a:bodyPr wrap="square" lIns="68580" tIns="34290" rIns="68580" bIns="34290" rtlCol="0">
            <a:spAutoFit/>
          </a:bodyPr>
          <a:lstStyle/>
          <a:p>
            <a:pPr algn="ctr"/>
            <a:r>
              <a:rPr lang="en-US" i="1" dirty="0" smtClean="0"/>
              <a:t>Reference:  Harper’s entire </a:t>
            </a:r>
            <a:r>
              <a:rPr lang="en-US" i="1" dirty="0"/>
              <a:t>process is available at </a:t>
            </a:r>
            <a:br>
              <a:rPr lang="en-US" i="1" dirty="0"/>
            </a:br>
            <a:r>
              <a:rPr lang="en-US" i="1" dirty="0" smtClean="0"/>
              <a:t>100 </a:t>
            </a:r>
            <a:r>
              <a:rPr lang="en-US" i="1" dirty="0"/>
              <a:t>Days to Amazing: Role of Leader in Serving </a:t>
            </a:r>
            <a:r>
              <a:rPr lang="en-US" i="1" dirty="0" smtClean="0"/>
              <a:t>Customers </a:t>
            </a:r>
            <a:endParaRPr lang="en-US" i="1" dirty="0"/>
          </a:p>
        </p:txBody>
      </p:sp>
      <p:sp>
        <p:nvSpPr>
          <p:cNvPr id="5" name="TextBox 4"/>
          <p:cNvSpPr txBox="1"/>
          <p:nvPr/>
        </p:nvSpPr>
        <p:spPr>
          <a:xfrm>
            <a:off x="7627776" y="4660641"/>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987" y="1332800"/>
            <a:ext cx="2857500" cy="2857500"/>
          </a:xfrm>
          <a:prstGeom prst="rect">
            <a:avLst/>
          </a:prstGeom>
        </p:spPr>
      </p:pic>
      <p:sp>
        <p:nvSpPr>
          <p:cNvPr id="7" name="TextBox 6"/>
          <p:cNvSpPr txBox="1"/>
          <p:nvPr/>
        </p:nvSpPr>
        <p:spPr>
          <a:xfrm>
            <a:off x="5439172" y="3573878"/>
            <a:ext cx="3511218" cy="623248"/>
          </a:xfrm>
          <a:prstGeom prst="rect">
            <a:avLst/>
          </a:prstGeom>
          <a:solidFill>
            <a:srgbClr val="92D050"/>
          </a:solidFill>
        </p:spPr>
        <p:txBody>
          <a:bodyPr wrap="none" lIns="68580" tIns="34290" rIns="68580" bIns="34290" rtlCol="0">
            <a:spAutoFit/>
          </a:bodyPr>
          <a:lstStyle/>
          <a:p>
            <a:pPr marL="214313" indent="-214313">
              <a:buFont typeface="Arial" panose="020B0604020202020204" pitchFamily="34" charset="0"/>
              <a:buChar char="•"/>
            </a:pPr>
            <a:r>
              <a:rPr lang="en-US" dirty="0" smtClean="0"/>
              <a:t>How </a:t>
            </a:r>
            <a:r>
              <a:rPr lang="en-US" dirty="0"/>
              <a:t>to service our customers</a:t>
            </a:r>
          </a:p>
          <a:p>
            <a:pPr marL="214313" indent="-214313">
              <a:buFont typeface="Arial" panose="020B0604020202020204" pitchFamily="34" charset="0"/>
              <a:buChar char="•"/>
            </a:pPr>
            <a:r>
              <a:rPr lang="en-US" dirty="0"/>
              <a:t>How to identify business partners</a:t>
            </a:r>
          </a:p>
        </p:txBody>
      </p:sp>
    </p:spTree>
    <p:extLst>
      <p:ext uri="{BB962C8B-B14F-4D97-AF65-F5344CB8AC3E}">
        <p14:creationId xmlns:p14="http://schemas.microsoft.com/office/powerpoint/2010/main" val="25389337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0190" y="367490"/>
            <a:ext cx="2503810" cy="2503810"/>
          </a:xfrm>
          <a:prstGeom prst="rect">
            <a:avLst/>
          </a:prstGeom>
        </p:spPr>
      </p:pic>
      <p:sp>
        <p:nvSpPr>
          <p:cNvPr id="2" name="TextBox 1"/>
          <p:cNvSpPr txBox="1"/>
          <p:nvPr/>
        </p:nvSpPr>
        <p:spPr>
          <a:xfrm>
            <a:off x="273539" y="58460"/>
            <a:ext cx="6062881" cy="561692"/>
          </a:xfrm>
          <a:prstGeom prst="rect">
            <a:avLst/>
          </a:prstGeom>
          <a:noFill/>
          <a:ln>
            <a:solidFill>
              <a:schemeClr val="accent3">
                <a:lumMod val="75000"/>
              </a:schemeClr>
            </a:solidFill>
          </a:ln>
        </p:spPr>
        <p:txBody>
          <a:bodyPr wrap="square" lIns="68580" tIns="34290" rIns="68580" bIns="34290" rtlCol="0">
            <a:spAutoFit/>
          </a:bodyPr>
          <a:lstStyle/>
          <a:p>
            <a:pPr algn="ctr"/>
            <a:r>
              <a:rPr lang="en-US" sz="3200" dirty="0" smtClean="0"/>
              <a:t>Obtaining </a:t>
            </a:r>
            <a:r>
              <a:rPr lang="en-US" sz="3200" dirty="0"/>
              <a:t>Referrals</a:t>
            </a:r>
          </a:p>
        </p:txBody>
      </p:sp>
      <p:sp>
        <p:nvSpPr>
          <p:cNvPr id="3" name="TextBox 2"/>
          <p:cNvSpPr txBox="1"/>
          <p:nvPr/>
        </p:nvSpPr>
        <p:spPr>
          <a:xfrm>
            <a:off x="273539" y="716746"/>
            <a:ext cx="6366367" cy="3654847"/>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700" dirty="0"/>
              <a:t>I </a:t>
            </a:r>
            <a:r>
              <a:rPr lang="en-US" sz="1700" dirty="0" smtClean="0"/>
              <a:t>teach </a:t>
            </a:r>
            <a:r>
              <a:rPr lang="en-US" sz="1700" dirty="0"/>
              <a:t>my customers how </a:t>
            </a:r>
            <a:r>
              <a:rPr lang="en-US" sz="1700" dirty="0" smtClean="0"/>
              <a:t>to </a:t>
            </a:r>
            <a:r>
              <a:rPr lang="en-US" sz="1700" dirty="0"/>
              <a:t>refer friends/family  - typically </a:t>
            </a:r>
            <a:r>
              <a:rPr lang="en-US" sz="1700" dirty="0" smtClean="0"/>
              <a:t> </a:t>
            </a:r>
            <a:r>
              <a:rPr lang="en-US" sz="1700" dirty="0"/>
              <a:t>at the New member </a:t>
            </a:r>
            <a:r>
              <a:rPr lang="en-US" sz="1700" dirty="0" smtClean="0"/>
              <a:t>Appointment</a:t>
            </a:r>
            <a:endParaRPr lang="en-US" sz="1700" dirty="0"/>
          </a:p>
          <a:p>
            <a:pPr marL="214313" indent="-214313">
              <a:buFont typeface="Arial" panose="020B0604020202020204" pitchFamily="34" charset="0"/>
              <a:buChar char="•"/>
            </a:pPr>
            <a:r>
              <a:rPr lang="en-US" sz="1700" dirty="0"/>
              <a:t>I </a:t>
            </a:r>
            <a:r>
              <a:rPr lang="en-US" sz="1700" dirty="0" smtClean="0"/>
              <a:t>explain </a:t>
            </a:r>
            <a:r>
              <a:rPr lang="en-US" sz="1700" dirty="0"/>
              <a:t>that as they learn more about Shaklee, they may think of friends that may appreciate what we have to offer.  </a:t>
            </a:r>
          </a:p>
          <a:p>
            <a:pPr marL="214313" indent="-214313">
              <a:buFont typeface="Arial" panose="020B0604020202020204" pitchFamily="34" charset="0"/>
              <a:buChar char="•"/>
            </a:pPr>
            <a:r>
              <a:rPr lang="en-US" sz="1700" dirty="0"/>
              <a:t>I </a:t>
            </a:r>
            <a:r>
              <a:rPr lang="en-US" sz="1700" dirty="0" smtClean="0"/>
              <a:t>spell out exactly </a:t>
            </a:r>
            <a:r>
              <a:rPr lang="en-US" sz="1700" dirty="0"/>
              <a:t>how I </a:t>
            </a:r>
            <a:r>
              <a:rPr lang="en-US" sz="1700" dirty="0" smtClean="0"/>
              <a:t>respond to referrals.  This </a:t>
            </a:r>
            <a:r>
              <a:rPr lang="en-US" sz="1700" dirty="0"/>
              <a:t>is important because if they know how I am going to respond, they are more likely to refer their friends to me.  (Yes, Not Now, and </a:t>
            </a:r>
            <a:r>
              <a:rPr lang="en-US" sz="1700" dirty="0" smtClean="0"/>
              <a:t>No’s</a:t>
            </a:r>
            <a:r>
              <a:rPr lang="mr-IN" sz="1700" dirty="0" smtClean="0"/>
              <a:t>–</a:t>
            </a:r>
            <a:r>
              <a:rPr lang="en-US" sz="1700" dirty="0" smtClean="0"/>
              <a:t> dialogue next slide)</a:t>
            </a:r>
            <a:endParaRPr lang="en-US" sz="1700" dirty="0"/>
          </a:p>
          <a:p>
            <a:pPr marL="214313" indent="-214313">
              <a:buFont typeface="Arial" panose="020B0604020202020204" pitchFamily="34" charset="0"/>
              <a:buChar char="•"/>
            </a:pPr>
            <a:r>
              <a:rPr lang="en-US" sz="1700" dirty="0"/>
              <a:t>Because my customer has received my Shaklee E-pack </a:t>
            </a:r>
            <a:r>
              <a:rPr lang="en-US" sz="1700" dirty="0" smtClean="0"/>
              <a:t>, </a:t>
            </a:r>
            <a:r>
              <a:rPr lang="en-US" sz="1700" dirty="0"/>
              <a:t>they already know the first step of what the reach out will be </a:t>
            </a:r>
            <a:r>
              <a:rPr lang="en-US" sz="1700" dirty="0" smtClean="0"/>
              <a:t>like to their referral.  </a:t>
            </a:r>
            <a:endParaRPr lang="en-US" sz="1700" dirty="0"/>
          </a:p>
          <a:p>
            <a:pPr marL="214313" indent="-214313">
              <a:buFont typeface="Arial" panose="020B0604020202020204" pitchFamily="34" charset="0"/>
              <a:buChar char="•"/>
            </a:pPr>
            <a:r>
              <a:rPr lang="en-US" sz="1700" dirty="0"/>
              <a:t>Customers may refer people individually or they may prefer to host some type of event (in home, Facebook…). </a:t>
            </a:r>
            <a:r>
              <a:rPr lang="en-US" sz="1700" dirty="0" smtClean="0"/>
              <a:t>I  offer </a:t>
            </a:r>
            <a:r>
              <a:rPr lang="en-US" sz="1700" dirty="0"/>
              <a:t>perks for referring or hosting.</a:t>
            </a:r>
          </a:p>
          <a:p>
            <a:endParaRPr lang="en-US" sz="1200" dirty="0"/>
          </a:p>
        </p:txBody>
      </p:sp>
      <p:sp>
        <p:nvSpPr>
          <p:cNvPr id="5" name="TextBox 4"/>
          <p:cNvSpPr txBox="1"/>
          <p:nvPr/>
        </p:nvSpPr>
        <p:spPr>
          <a:xfrm>
            <a:off x="6133078" y="4852729"/>
            <a:ext cx="689932" cy="346249"/>
          </a:xfrm>
          <a:prstGeom prst="rect">
            <a:avLst/>
          </a:prstGeom>
          <a:noFill/>
        </p:spPr>
        <p:txBody>
          <a:bodyPr wrap="none" lIns="68580" tIns="34290" rIns="68580" bIns="34290" rtlCol="0">
            <a:spAutoFit/>
          </a:bodyPr>
          <a:lstStyle/>
          <a:p>
            <a:r>
              <a:rPr lang="en-US" dirty="0" smtClean="0"/>
              <a:t>Becky</a:t>
            </a:r>
            <a:endParaRPr lang="en-US" dirty="0"/>
          </a:p>
        </p:txBody>
      </p:sp>
      <p:sp>
        <p:nvSpPr>
          <p:cNvPr id="6" name="TextBox 5"/>
          <p:cNvSpPr txBox="1"/>
          <p:nvPr/>
        </p:nvSpPr>
        <p:spPr>
          <a:xfrm>
            <a:off x="6639906" y="2871300"/>
            <a:ext cx="2320706" cy="2008242"/>
          </a:xfrm>
          <a:prstGeom prst="rect">
            <a:avLst/>
          </a:prstGeom>
          <a:solidFill>
            <a:srgbClr val="92D050"/>
          </a:solidFill>
        </p:spPr>
        <p:txBody>
          <a:bodyPr wrap="square" lIns="68580" tIns="34290" rIns="68580" bIns="34290" rtlCol="0">
            <a:spAutoFit/>
          </a:bodyPr>
          <a:lstStyle/>
          <a:p>
            <a:pPr algn="ctr"/>
            <a:r>
              <a:rPr lang="en-US" dirty="0"/>
              <a:t>How to connect with new people on a regular basis</a:t>
            </a:r>
          </a:p>
          <a:p>
            <a:pPr algn="ctr"/>
            <a:r>
              <a:rPr lang="en-US" dirty="0"/>
              <a:t>How to service our customers</a:t>
            </a:r>
          </a:p>
          <a:p>
            <a:pPr algn="ctr"/>
            <a:r>
              <a:rPr lang="en-US" dirty="0"/>
              <a:t>How to identify business partners</a:t>
            </a:r>
          </a:p>
        </p:txBody>
      </p:sp>
      <p:sp>
        <p:nvSpPr>
          <p:cNvPr id="7" name="TextBox 6"/>
          <p:cNvSpPr txBox="1"/>
          <p:nvPr/>
        </p:nvSpPr>
        <p:spPr>
          <a:xfrm>
            <a:off x="809368" y="4565822"/>
            <a:ext cx="5830538" cy="346249"/>
          </a:xfrm>
          <a:prstGeom prst="rect">
            <a:avLst/>
          </a:prstGeom>
          <a:noFill/>
        </p:spPr>
        <p:txBody>
          <a:bodyPr wrap="none" lIns="68580" tIns="34290" rIns="68580" bIns="34290" rtlCol="0">
            <a:spAutoFit/>
          </a:bodyPr>
          <a:lstStyle/>
          <a:p>
            <a:r>
              <a:rPr lang="en-US" i="1" dirty="0" smtClean="0"/>
              <a:t>Reference:  8 Weeks to Director #6:  Servicing our Customers</a:t>
            </a:r>
            <a:endParaRPr lang="en-US" i="1" dirty="0"/>
          </a:p>
        </p:txBody>
      </p:sp>
    </p:spTree>
    <p:extLst>
      <p:ext uri="{BB962C8B-B14F-4D97-AF65-F5344CB8AC3E}">
        <p14:creationId xmlns:p14="http://schemas.microsoft.com/office/powerpoint/2010/main" val="3345718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3666" y="131570"/>
            <a:ext cx="3010183" cy="584775"/>
          </a:xfrm>
          <a:prstGeom prst="rect">
            <a:avLst/>
          </a:prstGeom>
          <a:noFill/>
          <a:ln>
            <a:solidFill>
              <a:srgbClr val="C00000"/>
            </a:solidFill>
          </a:ln>
        </p:spPr>
        <p:txBody>
          <a:bodyPr wrap="none" rtlCol="0">
            <a:spAutoFit/>
          </a:bodyPr>
          <a:lstStyle/>
          <a:p>
            <a:r>
              <a:rPr lang="en-US" sz="3200" dirty="0" smtClean="0"/>
              <a:t>Referral</a:t>
            </a:r>
            <a:r>
              <a:rPr lang="en-US" dirty="0" smtClean="0"/>
              <a:t> </a:t>
            </a:r>
            <a:r>
              <a:rPr lang="en-US" sz="3200" dirty="0" smtClean="0"/>
              <a:t>Dialogue</a:t>
            </a:r>
            <a:endParaRPr lang="en-US" sz="3200" dirty="0"/>
          </a:p>
        </p:txBody>
      </p:sp>
      <p:sp>
        <p:nvSpPr>
          <p:cNvPr id="3" name="TextBox 2"/>
          <p:cNvSpPr txBox="1"/>
          <p:nvPr/>
        </p:nvSpPr>
        <p:spPr>
          <a:xfrm>
            <a:off x="-407862" y="849347"/>
            <a:ext cx="8957919" cy="4524315"/>
          </a:xfrm>
          <a:prstGeom prst="rect">
            <a:avLst/>
          </a:prstGeom>
          <a:noFill/>
        </p:spPr>
        <p:txBody>
          <a:bodyPr wrap="square" rtlCol="0">
            <a:spAutoFit/>
          </a:bodyPr>
          <a:lstStyle/>
          <a:p>
            <a:pPr lvl="1"/>
            <a:r>
              <a:rPr lang="en-US" sz="1600" b="1" dirty="0" smtClean="0"/>
              <a:t>Now </a:t>
            </a:r>
            <a:r>
              <a:rPr lang="en-US" sz="1600" b="1" dirty="0"/>
              <a:t>I want you to know how I respond to your friends/family when I </a:t>
            </a:r>
            <a:r>
              <a:rPr lang="en-US" sz="1600" b="1" i="1" dirty="0"/>
              <a:t>call</a:t>
            </a:r>
            <a:r>
              <a:rPr lang="en-US" sz="1600" b="1" dirty="0"/>
              <a:t> them because I treat them with the utmost care!</a:t>
            </a:r>
            <a:r>
              <a:rPr lang="en-US" sz="1600" dirty="0"/>
              <a:t>  After people have had a chance to see my beginning packet of information, they usually respond in one of the three ways listed below.  </a:t>
            </a:r>
            <a:r>
              <a:rPr lang="en-US" sz="1600" b="1" dirty="0"/>
              <a:t>I need YOU to know that ANY of these responses are totally FINE</a:t>
            </a:r>
            <a:r>
              <a:rPr lang="en-US" sz="1600" b="1" dirty="0" smtClean="0"/>
              <a:t>!</a:t>
            </a:r>
            <a:endParaRPr lang="en-US" sz="1600" dirty="0"/>
          </a:p>
          <a:p>
            <a:pPr lvl="2"/>
            <a:r>
              <a:rPr lang="en-US" sz="1600" i="1" dirty="0"/>
              <a:t>The person is very interested in what Shaklee has to offer.  They may know what they want to order right then or may want some more information sent on to them regarding a particular issue.  They believe that Shaklee is the right fit for them and we get them set up from there!</a:t>
            </a:r>
            <a:endParaRPr lang="en-US" sz="1600" dirty="0"/>
          </a:p>
          <a:p>
            <a:r>
              <a:rPr lang="en-US" sz="1600" i="1" dirty="0" smtClean="0"/>
              <a:t>		OR</a:t>
            </a:r>
            <a:endParaRPr lang="en-US" sz="1600" dirty="0"/>
          </a:p>
          <a:p>
            <a:pPr lvl="2"/>
            <a:r>
              <a:rPr lang="en-US" sz="1600" i="1" dirty="0"/>
              <a:t>The person is interested in the products, but doesn’t really think they want to purchase right now.  I say that is fine and I ask if they would you like to receive my monthly newsletter and continue to evaluate what we have to offer.  Also, I ask if I could call or email them each quarter just to touch base and see if there was anything in the newsletter that caught their eye. </a:t>
            </a:r>
            <a:endParaRPr lang="en-US" sz="1600" dirty="0"/>
          </a:p>
          <a:p>
            <a:r>
              <a:rPr lang="en-US" sz="1600" i="1" dirty="0" smtClean="0"/>
              <a:t>		OR </a:t>
            </a:r>
            <a:endParaRPr lang="en-US" sz="1600" dirty="0"/>
          </a:p>
          <a:p>
            <a:pPr lvl="2"/>
            <a:r>
              <a:rPr lang="en-US" sz="1600" i="1" dirty="0"/>
              <a:t>The person thought that the Shaklee products were going to be something for them, but after looking at the information, they don’t think they are.  I respond, “That’s fine.  If you would do me the favor of keeping my name and number just in case you ever have needs that come up later where you would like to get some information - I would love to serve you!”</a:t>
            </a:r>
            <a:endParaRPr lang="en-US" sz="1600" dirty="0"/>
          </a:p>
          <a:p>
            <a:r>
              <a:rPr lang="en-US" sz="1600" i="1" dirty="0"/>
              <a:t> </a:t>
            </a:r>
            <a:endParaRPr lang="en-US" sz="16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9393" y="65783"/>
            <a:ext cx="4280664" cy="771111"/>
          </a:xfrm>
          <a:prstGeom prst="rect">
            <a:avLst/>
          </a:prstGeom>
        </p:spPr>
      </p:pic>
      <p:sp>
        <p:nvSpPr>
          <p:cNvPr id="5" name="TextBox 4"/>
          <p:cNvSpPr txBox="1"/>
          <p:nvPr/>
        </p:nvSpPr>
        <p:spPr>
          <a:xfrm>
            <a:off x="8263578" y="4767590"/>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274101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03166"/>
          </a:xfrm>
          <a:ln>
            <a:solidFill>
              <a:schemeClr val="accent1"/>
            </a:solidFill>
          </a:ln>
        </p:spPr>
        <p:txBody>
          <a:bodyPr>
            <a:normAutofit/>
          </a:bodyPr>
          <a:lstStyle/>
          <a:p>
            <a:r>
              <a:rPr lang="en-US" sz="2800" dirty="0" smtClean="0"/>
              <a:t>Occupation Income Comparison</a:t>
            </a:r>
            <a:endParaRPr lang="en-US" sz="2800" dirty="0"/>
          </a:p>
        </p:txBody>
      </p:sp>
      <p:sp>
        <p:nvSpPr>
          <p:cNvPr id="3" name="Content Placeholder 2"/>
          <p:cNvSpPr>
            <a:spLocks noGrp="1"/>
          </p:cNvSpPr>
          <p:nvPr>
            <p:ph idx="1"/>
          </p:nvPr>
        </p:nvSpPr>
        <p:spPr>
          <a:xfrm>
            <a:off x="457200" y="866072"/>
            <a:ext cx="8528066" cy="4277428"/>
          </a:xfrm>
        </p:spPr>
        <p:txBody>
          <a:bodyPr>
            <a:normAutofit fontScale="70000" lnSpcReduction="20000"/>
          </a:bodyPr>
          <a:lstStyle/>
          <a:p>
            <a:pPr marL="0" indent="0">
              <a:buNone/>
            </a:pPr>
            <a:r>
              <a:rPr lang="en-US" sz="2900" b="1" dirty="0"/>
              <a:t>Sr. Executive Coordinator		</a:t>
            </a:r>
            <a:r>
              <a:rPr lang="en-US" sz="2900" b="1" dirty="0" smtClean="0"/>
              <a:t>Anthropologist</a:t>
            </a:r>
            <a:r>
              <a:rPr lang="en-US" sz="2900" b="1" dirty="0"/>
              <a:t>/Archaeologist, Farmer, </a:t>
            </a:r>
            <a:r>
              <a:rPr lang="en-US" sz="2900" b="1" dirty="0" smtClean="0"/>
              <a:t>											Paralegal</a:t>
            </a:r>
            <a:r>
              <a:rPr lang="en-US" sz="2900" b="1" dirty="0"/>
              <a:t>, R.N.</a:t>
            </a:r>
          </a:p>
          <a:p>
            <a:pPr marL="0" indent="0">
              <a:buNone/>
            </a:pPr>
            <a:r>
              <a:rPr lang="en-US" sz="2900" dirty="0"/>
              <a:t>$64,848					</a:t>
            </a:r>
            <a:r>
              <a:rPr lang="en-US" sz="2900" dirty="0" smtClean="0"/>
              <a:t>		$64,290</a:t>
            </a:r>
            <a:endParaRPr lang="en-US" sz="2000" dirty="0"/>
          </a:p>
          <a:p>
            <a:pPr marL="0" indent="0">
              <a:buNone/>
            </a:pPr>
            <a:r>
              <a:rPr lang="en-US" sz="2900" b="1" dirty="0"/>
              <a:t>Key Coordinator			</a:t>
            </a:r>
            <a:r>
              <a:rPr lang="en-US" sz="2900" b="1" dirty="0" smtClean="0"/>
              <a:t>Police </a:t>
            </a:r>
            <a:r>
              <a:rPr lang="en-US" sz="2900" b="1" dirty="0"/>
              <a:t>Detective Supervisor, Management positions</a:t>
            </a:r>
          </a:p>
          <a:p>
            <a:pPr marL="0" indent="0">
              <a:buNone/>
            </a:pPr>
            <a:r>
              <a:rPr lang="en-US" sz="2900" dirty="0"/>
              <a:t>$92,080					</a:t>
            </a:r>
            <a:r>
              <a:rPr lang="en-US" sz="2900" dirty="0" smtClean="0"/>
              <a:t>		$85,180</a:t>
            </a:r>
            <a:endParaRPr lang="en-US" sz="2900" dirty="0"/>
          </a:p>
          <a:p>
            <a:pPr marL="0" indent="0">
              <a:buNone/>
            </a:pPr>
            <a:r>
              <a:rPr lang="en-US" sz="2900" b="1" dirty="0"/>
              <a:t>Sr. Key Coordinator				Podiatrist, Lawyer</a:t>
            </a:r>
          </a:p>
          <a:p>
            <a:pPr marL="0" indent="0">
              <a:buNone/>
            </a:pPr>
            <a:r>
              <a:rPr lang="en-US" sz="2000" dirty="0"/>
              <a:t>$129,651					</a:t>
            </a:r>
            <a:r>
              <a:rPr lang="en-US" sz="2000" dirty="0" smtClean="0"/>
              <a:t>		$139,180</a:t>
            </a:r>
            <a:endParaRPr lang="en-US" sz="2000" dirty="0"/>
          </a:p>
          <a:p>
            <a:pPr marL="0" indent="0">
              <a:buNone/>
            </a:pPr>
            <a:r>
              <a:rPr lang="en-US" sz="2900" b="1" dirty="0"/>
              <a:t>Master Coordinator				Physicians and General Surgeons, Dentist</a:t>
            </a:r>
          </a:p>
          <a:p>
            <a:pPr marL="0" indent="0">
              <a:buNone/>
            </a:pPr>
            <a:r>
              <a:rPr lang="en-US" sz="2900" dirty="0"/>
              <a:t>$203,687					</a:t>
            </a:r>
            <a:r>
              <a:rPr lang="en-US" sz="2900" dirty="0" smtClean="0"/>
              <a:t>		$202,450</a:t>
            </a:r>
            <a:endParaRPr lang="en-US" sz="2900" dirty="0"/>
          </a:p>
          <a:p>
            <a:pPr marL="0" indent="0">
              <a:buNone/>
            </a:pPr>
            <a:r>
              <a:rPr lang="en-US" sz="2900" b="1" dirty="0"/>
              <a:t>Sr. Master Coordinator			</a:t>
            </a:r>
            <a:r>
              <a:rPr lang="en-US" sz="2900" b="1" dirty="0" smtClean="0"/>
              <a:t>Anesthesiologist</a:t>
            </a:r>
            <a:endParaRPr lang="en-US" sz="2900" b="1" dirty="0"/>
          </a:p>
          <a:p>
            <a:pPr marL="0" indent="0">
              <a:buNone/>
            </a:pPr>
            <a:r>
              <a:rPr lang="en-US" sz="2900" dirty="0"/>
              <a:t>$283,238					</a:t>
            </a:r>
            <a:r>
              <a:rPr lang="en-US" sz="2900" dirty="0" smtClean="0"/>
              <a:t>		$258,100</a:t>
            </a:r>
            <a:endParaRPr lang="en-US" sz="2000" dirty="0"/>
          </a:p>
          <a:p>
            <a:pPr marL="0" indent="0">
              <a:buNone/>
            </a:pPr>
            <a:r>
              <a:rPr lang="en-US" sz="2900" b="1" dirty="0"/>
              <a:t>Presidential Master 				Nothing is listed!</a:t>
            </a:r>
          </a:p>
          <a:p>
            <a:pPr marL="0" indent="0">
              <a:buNone/>
            </a:pPr>
            <a:r>
              <a:rPr lang="en-US" sz="2900" dirty="0"/>
              <a:t>$650,919					</a:t>
            </a:r>
            <a:r>
              <a:rPr lang="en-US" sz="2900" dirty="0" smtClean="0"/>
              <a:t>		The </a:t>
            </a:r>
            <a:r>
              <a:rPr lang="en-US" sz="2900" dirty="0"/>
              <a:t>president of the U.S. earns $400,000</a:t>
            </a:r>
          </a:p>
          <a:p>
            <a:endParaRPr lang="en-US" sz="2000" dirty="0"/>
          </a:p>
        </p:txBody>
      </p:sp>
    </p:spTree>
    <p:extLst>
      <p:ext uri="{BB962C8B-B14F-4D97-AF65-F5344CB8AC3E}">
        <p14:creationId xmlns:p14="http://schemas.microsoft.com/office/powerpoint/2010/main" val="24741053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84921" y="172539"/>
            <a:ext cx="4251260" cy="595875"/>
          </a:xfrm>
          <a:ln>
            <a:solidFill>
              <a:schemeClr val="accent3">
                <a:lumMod val="75000"/>
              </a:schemeClr>
            </a:solidFill>
          </a:ln>
        </p:spPr>
        <p:txBody>
          <a:bodyPr>
            <a:normAutofit fontScale="90000"/>
          </a:bodyPr>
          <a:lstStyle/>
          <a:p>
            <a:r>
              <a:rPr lang="en-US" dirty="0" smtClean="0">
                <a:latin typeface="+mn-lt"/>
              </a:rPr>
              <a:t>Follow-Up</a:t>
            </a:r>
            <a:endParaRPr lang="en-US" dirty="0">
              <a:latin typeface="+mn-lt"/>
            </a:endParaRPr>
          </a:p>
        </p:txBody>
      </p:sp>
      <p:sp>
        <p:nvSpPr>
          <p:cNvPr id="3" name="Subtitle 2"/>
          <p:cNvSpPr>
            <a:spLocks noGrp="1"/>
          </p:cNvSpPr>
          <p:nvPr>
            <p:ph type="subTitle" idx="1"/>
          </p:nvPr>
        </p:nvSpPr>
        <p:spPr>
          <a:xfrm>
            <a:off x="3606801" y="857193"/>
            <a:ext cx="5325628" cy="2664940"/>
          </a:xfrm>
        </p:spPr>
        <p:txBody>
          <a:bodyPr>
            <a:noAutofit/>
          </a:bodyPr>
          <a:lstStyle/>
          <a:p>
            <a:pPr marL="342900" indent="-342900" algn="l">
              <a:buFont typeface="Arial"/>
              <a:buChar char="•"/>
            </a:pPr>
            <a:r>
              <a:rPr lang="en-US" sz="2000" dirty="0">
                <a:solidFill>
                  <a:schemeClr val="tx1"/>
                </a:solidFill>
              </a:rPr>
              <a:t>Start your process at the beginning of your business</a:t>
            </a:r>
          </a:p>
          <a:p>
            <a:pPr marL="342900" indent="-342900" algn="l">
              <a:buFont typeface="Arial"/>
              <a:buChar char="•"/>
            </a:pPr>
            <a:r>
              <a:rPr lang="en-US" sz="2000" dirty="0">
                <a:solidFill>
                  <a:schemeClr val="tx1"/>
                </a:solidFill>
              </a:rPr>
              <a:t>Find a system that works for you, but have a system</a:t>
            </a:r>
          </a:p>
          <a:p>
            <a:pPr marL="342900" indent="-342900" algn="l">
              <a:buFont typeface="Arial"/>
              <a:buChar char="•"/>
            </a:pPr>
            <a:r>
              <a:rPr lang="en-US" sz="2000" dirty="0">
                <a:solidFill>
                  <a:schemeClr val="tx1"/>
                </a:solidFill>
              </a:rPr>
              <a:t>Be consistent, dynamic, and focus on the interests of the people you are sharing with </a:t>
            </a:r>
          </a:p>
          <a:p>
            <a:pPr marL="342900" indent="-342900" algn="l">
              <a:buFont typeface="Arial"/>
              <a:buChar char="•"/>
            </a:pPr>
            <a:r>
              <a:rPr lang="en-US" sz="2000" dirty="0">
                <a:solidFill>
                  <a:schemeClr val="tx1"/>
                </a:solidFill>
              </a:rPr>
              <a:t>Set the stage for follow up!</a:t>
            </a:r>
          </a:p>
        </p:txBody>
      </p:sp>
      <p:sp>
        <p:nvSpPr>
          <p:cNvPr id="4" name="TextBox 3"/>
          <p:cNvSpPr txBox="1"/>
          <p:nvPr/>
        </p:nvSpPr>
        <p:spPr>
          <a:xfrm>
            <a:off x="7830717" y="4653643"/>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079" y="485341"/>
            <a:ext cx="2635321" cy="2956431"/>
          </a:xfrm>
          <a:prstGeom prst="rect">
            <a:avLst/>
          </a:prstGeom>
        </p:spPr>
      </p:pic>
      <p:sp>
        <p:nvSpPr>
          <p:cNvPr id="8" name="TextBox 7"/>
          <p:cNvSpPr txBox="1"/>
          <p:nvPr/>
        </p:nvSpPr>
        <p:spPr>
          <a:xfrm>
            <a:off x="3984921" y="3441772"/>
            <a:ext cx="4947508" cy="900247"/>
          </a:xfrm>
          <a:prstGeom prst="rect">
            <a:avLst/>
          </a:prstGeom>
          <a:solidFill>
            <a:srgbClr val="92D050"/>
          </a:solidFill>
        </p:spPr>
        <p:txBody>
          <a:bodyPr wrap="none" lIns="68580" tIns="34290" rIns="68580" bIns="34290" rtlCol="0">
            <a:spAutoFit/>
          </a:bodyPr>
          <a:lstStyle/>
          <a:p>
            <a:r>
              <a:rPr lang="en-US" dirty="0"/>
              <a:t>How to connect with new people on a regular basis</a:t>
            </a:r>
          </a:p>
          <a:p>
            <a:r>
              <a:rPr lang="en-US" dirty="0"/>
              <a:t>How to service our customers</a:t>
            </a:r>
          </a:p>
          <a:p>
            <a:r>
              <a:rPr lang="en-US" dirty="0"/>
              <a:t>How to identify business partners</a:t>
            </a:r>
          </a:p>
        </p:txBody>
      </p:sp>
      <p:sp>
        <p:nvSpPr>
          <p:cNvPr id="9" name="TextBox 8"/>
          <p:cNvSpPr txBox="1"/>
          <p:nvPr/>
        </p:nvSpPr>
        <p:spPr>
          <a:xfrm>
            <a:off x="123746" y="4342019"/>
            <a:ext cx="6226254" cy="623248"/>
          </a:xfrm>
          <a:prstGeom prst="rect">
            <a:avLst/>
          </a:prstGeom>
          <a:noFill/>
        </p:spPr>
        <p:txBody>
          <a:bodyPr wrap="square" lIns="68580" tIns="34290" rIns="68580" bIns="34290" rtlCol="0">
            <a:spAutoFit/>
          </a:bodyPr>
          <a:lstStyle/>
          <a:p>
            <a:r>
              <a:rPr lang="en-US" i="1" dirty="0" smtClean="0"/>
              <a:t>Reference:  8 Weeks to Director #6:  Servicing our Customers</a:t>
            </a:r>
          </a:p>
          <a:p>
            <a:r>
              <a:rPr lang="en-US" i="1" dirty="0"/>
              <a:t> </a:t>
            </a:r>
            <a:r>
              <a:rPr lang="en-US" i="1" dirty="0" smtClean="0"/>
              <a:t>   100 Days to Amazing #12:  The Art of Closing and Next Steps</a:t>
            </a:r>
            <a:endParaRPr lang="en-US" i="1" dirty="0"/>
          </a:p>
        </p:txBody>
      </p:sp>
    </p:spTree>
    <p:extLst>
      <p:ext uri="{BB962C8B-B14F-4D97-AF65-F5344CB8AC3E}">
        <p14:creationId xmlns:p14="http://schemas.microsoft.com/office/powerpoint/2010/main" val="4290307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5066" y="1544340"/>
            <a:ext cx="3058934" cy="1339044"/>
          </a:xfrm>
          <a:prstGeom prst="rect">
            <a:avLst/>
          </a:prstGeom>
        </p:spPr>
      </p:pic>
      <p:sp>
        <p:nvSpPr>
          <p:cNvPr id="2" name="Title 1"/>
          <p:cNvSpPr>
            <a:spLocks noGrp="1"/>
          </p:cNvSpPr>
          <p:nvPr>
            <p:ph type="ctrTitle"/>
          </p:nvPr>
        </p:nvSpPr>
        <p:spPr>
          <a:xfrm>
            <a:off x="387350" y="175182"/>
            <a:ext cx="3088935" cy="587597"/>
          </a:xfrm>
          <a:ln>
            <a:solidFill>
              <a:schemeClr val="accent1"/>
            </a:solidFill>
          </a:ln>
        </p:spPr>
        <p:txBody>
          <a:bodyPr>
            <a:noAutofit/>
          </a:bodyPr>
          <a:lstStyle/>
          <a:p>
            <a:r>
              <a:rPr lang="en-US" sz="3600" dirty="0" smtClean="0">
                <a:latin typeface="+mn-lt"/>
              </a:rPr>
              <a:t>Follow-Up</a:t>
            </a:r>
            <a:endParaRPr lang="en-US" sz="3600" dirty="0">
              <a:latin typeface="+mn-lt"/>
            </a:endParaRPr>
          </a:p>
        </p:txBody>
      </p:sp>
      <p:sp>
        <p:nvSpPr>
          <p:cNvPr id="3" name="Subtitle 2"/>
          <p:cNvSpPr>
            <a:spLocks noGrp="1"/>
          </p:cNvSpPr>
          <p:nvPr>
            <p:ph type="subTitle" idx="1"/>
          </p:nvPr>
        </p:nvSpPr>
        <p:spPr>
          <a:xfrm>
            <a:off x="109294" y="950258"/>
            <a:ext cx="6733982" cy="2334809"/>
          </a:xfrm>
        </p:spPr>
        <p:txBody>
          <a:bodyPr>
            <a:noAutofit/>
          </a:bodyPr>
          <a:lstStyle/>
          <a:p>
            <a:pPr algn="l"/>
            <a:r>
              <a:rPr lang="en-US" sz="1600" b="1" u="sng" dirty="0" smtClean="0">
                <a:solidFill>
                  <a:schemeClr val="tx1"/>
                </a:solidFill>
              </a:rPr>
              <a:t>Following up with a potential new customer</a:t>
            </a:r>
            <a:r>
              <a:rPr lang="en-US" sz="1600" dirty="0" smtClean="0">
                <a:solidFill>
                  <a:schemeClr val="tx1"/>
                </a:solidFill>
              </a:rPr>
              <a:t>:</a:t>
            </a:r>
          </a:p>
          <a:p>
            <a:pPr marL="685800" lvl="1" indent="-342900" algn="l">
              <a:buFont typeface="Arial"/>
              <a:buChar char="•"/>
            </a:pPr>
            <a:r>
              <a:rPr lang="en-US" sz="1600" dirty="0" smtClean="0">
                <a:solidFill>
                  <a:schemeClr val="tx1"/>
                </a:solidFill>
              </a:rPr>
              <a:t>When you’ve sent the information (brief) set a date you will follow up ahead of time. Then they know when to look at the information</a:t>
            </a:r>
          </a:p>
          <a:p>
            <a:pPr marL="685800" lvl="1" indent="-342900" algn="l">
              <a:buFont typeface="Arial"/>
              <a:buChar char="•"/>
            </a:pPr>
            <a:r>
              <a:rPr lang="en-US" sz="1600" dirty="0" smtClean="0">
                <a:solidFill>
                  <a:schemeClr val="tx1"/>
                </a:solidFill>
              </a:rPr>
              <a:t>Remember you are being their advocate and help them finish the process</a:t>
            </a:r>
          </a:p>
          <a:p>
            <a:pPr marL="685800" lvl="1" indent="-342900" algn="l">
              <a:buFont typeface="Arial"/>
              <a:buChar char="•"/>
            </a:pPr>
            <a:r>
              <a:rPr lang="en-US" sz="1600" dirty="0" smtClean="0">
                <a:solidFill>
                  <a:schemeClr val="tx1"/>
                </a:solidFill>
              </a:rPr>
              <a:t>“Let me know” leaves an awkward uncertainty</a:t>
            </a:r>
          </a:p>
          <a:p>
            <a:pPr marL="685800" lvl="1" indent="-342900" algn="l">
              <a:buFont typeface="Arial"/>
              <a:buChar char="•"/>
            </a:pPr>
            <a:r>
              <a:rPr lang="en-US" sz="1600" dirty="0" smtClean="0">
                <a:solidFill>
                  <a:schemeClr val="tx1"/>
                </a:solidFill>
              </a:rPr>
              <a:t>If they are a yellow, just put them on the list and check in with specials (HAVE A LIST)</a:t>
            </a:r>
          </a:p>
          <a:p>
            <a:pPr marL="342900" lvl="1" algn="l"/>
            <a:endParaRPr lang="en-US" sz="1600" dirty="0" smtClean="0">
              <a:solidFill>
                <a:schemeClr val="tx1"/>
              </a:solidFill>
            </a:endParaRPr>
          </a:p>
        </p:txBody>
      </p:sp>
      <p:sp>
        <p:nvSpPr>
          <p:cNvPr id="4" name="TextBox 3"/>
          <p:cNvSpPr txBox="1"/>
          <p:nvPr/>
        </p:nvSpPr>
        <p:spPr>
          <a:xfrm>
            <a:off x="0" y="4772362"/>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4933" y="119030"/>
            <a:ext cx="2325896" cy="972516"/>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69450" y="175182"/>
            <a:ext cx="1965552" cy="1421499"/>
          </a:xfrm>
          <a:prstGeom prst="rect">
            <a:avLst/>
          </a:prstGeom>
        </p:spPr>
      </p:pic>
      <p:sp>
        <p:nvSpPr>
          <p:cNvPr id="8" name="Rectangle 7"/>
          <p:cNvSpPr/>
          <p:nvPr/>
        </p:nvSpPr>
        <p:spPr>
          <a:xfrm>
            <a:off x="4176869" y="2883384"/>
            <a:ext cx="4967131" cy="2062103"/>
          </a:xfrm>
          <a:prstGeom prst="rect">
            <a:avLst/>
          </a:prstGeom>
        </p:spPr>
        <p:txBody>
          <a:bodyPr wrap="square">
            <a:spAutoFit/>
          </a:bodyPr>
          <a:lstStyle/>
          <a:p>
            <a:r>
              <a:rPr lang="en-US" sz="1600" dirty="0"/>
              <a:t>	</a:t>
            </a:r>
            <a:r>
              <a:rPr lang="en-US" sz="1600" dirty="0" smtClean="0"/>
              <a:t>	</a:t>
            </a:r>
            <a:r>
              <a:rPr lang="en-US" sz="1600" b="1" u="sng" dirty="0" smtClean="0"/>
              <a:t>Continuing </a:t>
            </a:r>
            <a:r>
              <a:rPr lang="en-US" sz="1600" b="1" u="sng" dirty="0"/>
              <a:t>customer service follow up:</a:t>
            </a:r>
          </a:p>
          <a:p>
            <a:pPr marL="685800" lvl="1" indent="-342900">
              <a:buFont typeface="Arial"/>
              <a:buChar char="•"/>
            </a:pPr>
            <a:r>
              <a:rPr lang="en-US" sz="1600" dirty="0"/>
              <a:t>New Member appointment sets the stage for follow up</a:t>
            </a:r>
          </a:p>
          <a:p>
            <a:pPr marL="685800" lvl="1" indent="-342900">
              <a:buFont typeface="Arial"/>
              <a:buChar char="•"/>
            </a:pPr>
            <a:r>
              <a:rPr lang="en-US" sz="1600" dirty="0"/>
              <a:t>Chose different methods (notes, e-mails, calls)</a:t>
            </a:r>
          </a:p>
          <a:p>
            <a:pPr marL="685800" lvl="1" indent="-342900">
              <a:buFont typeface="Arial"/>
              <a:buChar char="•"/>
            </a:pPr>
            <a:r>
              <a:rPr lang="en-US" sz="1600" dirty="0"/>
              <a:t>Set appointments for calls as well as casual calls</a:t>
            </a:r>
          </a:p>
          <a:p>
            <a:pPr marL="685800" lvl="1" indent="-342900">
              <a:buFont typeface="Arial"/>
              <a:buChar char="•"/>
            </a:pPr>
            <a:r>
              <a:rPr lang="en-US" sz="1600" dirty="0"/>
              <a:t>Text to let them know you left a voicemail </a:t>
            </a:r>
          </a:p>
          <a:p>
            <a:pPr marL="685800" lvl="1" indent="-342900">
              <a:buFont typeface="Arial"/>
              <a:buChar char="•"/>
            </a:pPr>
            <a:r>
              <a:rPr lang="en-US" sz="1600" dirty="0"/>
              <a:t>Send thank you notes, encouragement letters</a:t>
            </a:r>
          </a:p>
          <a:p>
            <a:pPr marL="685800" lvl="1" indent="-342900">
              <a:buFont typeface="Arial"/>
              <a:buChar char="•"/>
            </a:pPr>
            <a:r>
              <a:rPr lang="en-US" sz="1600" dirty="0"/>
              <a:t>Use specials as a way to follow up</a:t>
            </a:r>
          </a:p>
        </p:txBody>
      </p:sp>
      <p:sp>
        <p:nvSpPr>
          <p:cNvPr id="9" name="Rectangle 8"/>
          <p:cNvSpPr/>
          <p:nvPr/>
        </p:nvSpPr>
        <p:spPr>
          <a:xfrm>
            <a:off x="268816" y="3572934"/>
            <a:ext cx="4201583" cy="830997"/>
          </a:xfrm>
          <a:prstGeom prst="rect">
            <a:avLst/>
          </a:prstGeom>
        </p:spPr>
        <p:txBody>
          <a:bodyPr wrap="square">
            <a:spAutoFit/>
          </a:bodyPr>
          <a:lstStyle/>
          <a:p>
            <a:r>
              <a:rPr lang="en-US" sz="1600" b="1" u="sng" dirty="0"/>
              <a:t>Following up with a potential business partner</a:t>
            </a:r>
            <a:r>
              <a:rPr lang="en-US" sz="1600" b="1" dirty="0"/>
              <a:t>:</a:t>
            </a:r>
          </a:p>
          <a:p>
            <a:pPr marL="685800" lvl="1" indent="-342900">
              <a:buFont typeface="Arial"/>
              <a:buChar char="•"/>
            </a:pPr>
            <a:r>
              <a:rPr lang="en-US" sz="1600" dirty="0"/>
              <a:t>Same as above</a:t>
            </a:r>
          </a:p>
          <a:p>
            <a:pPr marL="685800" lvl="1" indent="-342900">
              <a:buFont typeface="Arial"/>
              <a:buChar char="•"/>
            </a:pPr>
            <a:r>
              <a:rPr lang="en-US" sz="1600" dirty="0"/>
              <a:t>We want people who WANT to join us</a:t>
            </a:r>
          </a:p>
        </p:txBody>
      </p:sp>
    </p:spTree>
    <p:extLst>
      <p:ext uri="{BB962C8B-B14F-4D97-AF65-F5344CB8AC3E}">
        <p14:creationId xmlns:p14="http://schemas.microsoft.com/office/powerpoint/2010/main" val="83377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8884" y="223935"/>
            <a:ext cx="6020578" cy="561692"/>
          </a:xfrm>
          <a:prstGeom prst="rect">
            <a:avLst/>
          </a:prstGeom>
          <a:noFill/>
          <a:ln>
            <a:solidFill>
              <a:schemeClr val="bg2">
                <a:lumMod val="50000"/>
              </a:schemeClr>
            </a:solidFill>
          </a:ln>
        </p:spPr>
        <p:txBody>
          <a:bodyPr wrap="square" lIns="68580" tIns="34290" rIns="68580" bIns="34290" rtlCol="0">
            <a:spAutoFit/>
          </a:bodyPr>
          <a:lstStyle/>
          <a:p>
            <a:pPr algn="ctr"/>
            <a:r>
              <a:rPr lang="en-US" sz="3200" dirty="0"/>
              <a:t>Sample </a:t>
            </a:r>
            <a:r>
              <a:rPr lang="en-US" sz="3200" dirty="0" smtClean="0"/>
              <a:t>Follow-Up </a:t>
            </a:r>
            <a:r>
              <a:rPr lang="en-US" sz="3200" dirty="0"/>
              <a:t>Timing</a:t>
            </a:r>
          </a:p>
        </p:txBody>
      </p:sp>
      <p:sp>
        <p:nvSpPr>
          <p:cNvPr id="4" name="TextBox 3"/>
          <p:cNvSpPr txBox="1"/>
          <p:nvPr/>
        </p:nvSpPr>
        <p:spPr>
          <a:xfrm>
            <a:off x="398884" y="1406622"/>
            <a:ext cx="8250594" cy="3424014"/>
          </a:xfrm>
          <a:prstGeom prst="rect">
            <a:avLst/>
          </a:prstGeom>
          <a:noFill/>
        </p:spPr>
        <p:txBody>
          <a:bodyPr wrap="square" lIns="68580" tIns="34290" rIns="68580" bIns="34290" rtlCol="0">
            <a:spAutoFit/>
          </a:bodyPr>
          <a:lstStyle/>
          <a:p>
            <a:r>
              <a:rPr lang="en-US" sz="2000" u="sng" dirty="0" smtClean="0"/>
              <a:t>Initial follow up of prospects</a:t>
            </a:r>
            <a:r>
              <a:rPr lang="en-US" sz="2000" dirty="0" smtClean="0"/>
              <a:t>:</a:t>
            </a:r>
          </a:p>
          <a:p>
            <a:pPr marL="214313" indent="-214313">
              <a:buFont typeface="Arial" panose="020B0604020202020204" pitchFamily="34" charset="0"/>
              <a:buChar char="•"/>
            </a:pPr>
            <a:r>
              <a:rPr lang="en-US" sz="2000" dirty="0" smtClean="0"/>
              <a:t>We will want to tell our new customer/distributor, with their permission,  that we will be following up with them in a week</a:t>
            </a:r>
            <a:r>
              <a:rPr lang="mr-IN" sz="2000" dirty="0" smtClean="0"/>
              <a:t>…</a:t>
            </a:r>
            <a:r>
              <a:rPr lang="en-US" sz="2000" dirty="0" smtClean="0"/>
              <a:t>(this is also covered in the </a:t>
            </a:r>
            <a:r>
              <a:rPr lang="en-US" sz="2000" dirty="0"/>
              <a:t>Shaklee Introduction E-</a:t>
            </a:r>
            <a:r>
              <a:rPr lang="en-US" sz="2000" dirty="0" smtClean="0"/>
              <a:t>pack</a:t>
            </a:r>
            <a:r>
              <a:rPr lang="en-US" sz="2000" dirty="0"/>
              <a:t>.</a:t>
            </a:r>
            <a:endParaRPr lang="en-US" sz="2000" dirty="0" smtClean="0"/>
          </a:p>
          <a:p>
            <a:pPr marL="214313" indent="-214313">
              <a:buFont typeface="Arial" panose="020B0604020202020204" pitchFamily="34" charset="0"/>
              <a:buChar char="•"/>
            </a:pPr>
            <a:r>
              <a:rPr lang="en-US" sz="2000" dirty="0" smtClean="0"/>
              <a:t>Contact them  - I prefer a phone call – 1 week after I have sent them the information.  This may be the first time that I have spoken to them if they were a referral.</a:t>
            </a:r>
          </a:p>
          <a:p>
            <a:pPr marL="214313" indent="-214313">
              <a:buFont typeface="Arial" panose="020B0604020202020204" pitchFamily="34" charset="0"/>
              <a:buChar char="•"/>
            </a:pPr>
            <a:r>
              <a:rPr lang="en-US" sz="2000" dirty="0" smtClean="0"/>
              <a:t>I ask if they were able to look  over the information, answer any questions and share my story.  Asking questions will help to see if they are interested in the business or the products at this point.</a:t>
            </a:r>
          </a:p>
          <a:p>
            <a:endParaRPr lang="en-US" dirty="0" smtClean="0"/>
          </a:p>
        </p:txBody>
      </p:sp>
      <p:sp>
        <p:nvSpPr>
          <p:cNvPr id="6" name="TextBox 5"/>
          <p:cNvSpPr txBox="1"/>
          <p:nvPr/>
        </p:nvSpPr>
        <p:spPr>
          <a:xfrm>
            <a:off x="7081935" y="4758612"/>
            <a:ext cx="689932" cy="346249"/>
          </a:xfrm>
          <a:prstGeom prst="rect">
            <a:avLst/>
          </a:prstGeom>
          <a:noFill/>
        </p:spPr>
        <p:txBody>
          <a:bodyPr wrap="none" lIns="68580" tIns="34290" rIns="68580" bIns="34290" rtlCol="0">
            <a:spAutoFit/>
          </a:bodyPr>
          <a:lstStyle/>
          <a:p>
            <a:r>
              <a:rPr lang="en-US" dirty="0" smtClean="0"/>
              <a:t>Becky</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8501" y="88468"/>
            <a:ext cx="2066731" cy="1550048"/>
          </a:xfrm>
          <a:prstGeom prst="rect">
            <a:avLst/>
          </a:prstGeom>
        </p:spPr>
      </p:pic>
    </p:spTree>
    <p:extLst>
      <p:ext uri="{BB962C8B-B14F-4D97-AF65-F5344CB8AC3E}">
        <p14:creationId xmlns:p14="http://schemas.microsoft.com/office/powerpoint/2010/main" val="424387956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5559" y="2861733"/>
            <a:ext cx="2518441" cy="2030730"/>
          </a:xfrm>
          <a:prstGeom prst="rect">
            <a:avLst/>
          </a:prstGeom>
        </p:spPr>
      </p:pic>
      <p:sp>
        <p:nvSpPr>
          <p:cNvPr id="2" name="Rectangle 1"/>
          <p:cNvSpPr/>
          <p:nvPr/>
        </p:nvSpPr>
        <p:spPr>
          <a:xfrm>
            <a:off x="575733" y="382128"/>
            <a:ext cx="8314267" cy="3416320"/>
          </a:xfrm>
          <a:prstGeom prst="rect">
            <a:avLst/>
          </a:prstGeom>
        </p:spPr>
        <p:txBody>
          <a:bodyPr wrap="square">
            <a:spAutoFit/>
          </a:bodyPr>
          <a:lstStyle/>
          <a:p>
            <a:r>
              <a:rPr lang="en-US" u="sng" dirty="0"/>
              <a:t>When the prospect becomes a new customer</a:t>
            </a:r>
            <a:r>
              <a:rPr lang="en-US" dirty="0"/>
              <a:t>:</a:t>
            </a:r>
          </a:p>
          <a:p>
            <a:pPr marL="214313" indent="-214313">
              <a:buFont typeface="Arial" panose="020B0604020202020204" pitchFamily="34" charset="0"/>
              <a:buChar char="•"/>
            </a:pPr>
            <a:r>
              <a:rPr lang="en-US" dirty="0"/>
              <a:t>I prepare their expectations by telling them that I will be reaching out to them this first month a few times, making sure the products are going well and answering any questions.  I also prepare them that within the month, I would like to go over their Member Benefits with them.</a:t>
            </a:r>
          </a:p>
          <a:p>
            <a:pPr marL="214313" indent="-214313">
              <a:buFont typeface="Arial" panose="020B0604020202020204" pitchFamily="34" charset="0"/>
              <a:buChar char="•"/>
            </a:pPr>
            <a:r>
              <a:rPr lang="en-US" dirty="0"/>
              <a:t>I ask permission to call them 1 week after their order comes so that I can answer questions they may have.</a:t>
            </a:r>
          </a:p>
          <a:p>
            <a:pPr marL="214313" indent="-214313">
              <a:buFont typeface="Arial" panose="020B0604020202020204" pitchFamily="34" charset="0"/>
              <a:buChar char="•"/>
            </a:pPr>
            <a:r>
              <a:rPr lang="en-US" dirty="0"/>
              <a:t>Then I ask permission again to call in 2 weeks.  At this call, they have had their products almost a month, so they may be ready to order and I schedule the New Member Appointment at this point.</a:t>
            </a:r>
          </a:p>
          <a:p>
            <a:pPr marL="214313" indent="-214313">
              <a:buFont typeface="Arial" panose="020B0604020202020204" pitchFamily="34" charset="0"/>
              <a:buChar char="•"/>
            </a:pPr>
            <a:r>
              <a:rPr lang="en-US" dirty="0"/>
              <a:t>My system for this is to write the person’s name on my calendar – 1 week out, 2 weeks from there and reminders to set up New Member appt.</a:t>
            </a:r>
          </a:p>
        </p:txBody>
      </p:sp>
      <p:sp>
        <p:nvSpPr>
          <p:cNvPr id="3" name="Rectangle 2"/>
          <p:cNvSpPr/>
          <p:nvPr/>
        </p:nvSpPr>
        <p:spPr>
          <a:xfrm>
            <a:off x="575732" y="4193869"/>
            <a:ext cx="8314267" cy="646331"/>
          </a:xfrm>
          <a:prstGeom prst="rect">
            <a:avLst/>
          </a:prstGeom>
        </p:spPr>
        <p:txBody>
          <a:bodyPr wrap="square">
            <a:spAutoFit/>
          </a:bodyPr>
          <a:lstStyle/>
          <a:p>
            <a:r>
              <a:rPr lang="en-US" u="sng" dirty="0"/>
              <a:t>When the prospect joins your business team</a:t>
            </a:r>
            <a:r>
              <a:rPr lang="en-US" u="sng" dirty="0" smtClean="0"/>
              <a:t>:</a:t>
            </a:r>
            <a:r>
              <a:rPr lang="en-US" dirty="0" smtClean="0"/>
              <a:t>			  </a:t>
            </a:r>
            <a:r>
              <a:rPr lang="en-US" dirty="0" err="1" smtClean="0"/>
              <a:t>becky</a:t>
            </a:r>
            <a:endParaRPr lang="en-US" dirty="0"/>
          </a:p>
          <a:p>
            <a:r>
              <a:rPr lang="en-US" dirty="0"/>
              <a:t>We will cover that timing in a few slides… </a:t>
            </a:r>
          </a:p>
        </p:txBody>
      </p:sp>
    </p:spTree>
    <p:extLst>
      <p:ext uri="{BB962C8B-B14F-4D97-AF65-F5344CB8AC3E}">
        <p14:creationId xmlns:p14="http://schemas.microsoft.com/office/powerpoint/2010/main" val="24573821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1906" y="272920"/>
            <a:ext cx="8117633" cy="618789"/>
          </a:xfrm>
          <a:ln>
            <a:solidFill>
              <a:schemeClr val="accent1"/>
            </a:solidFill>
          </a:ln>
        </p:spPr>
        <p:txBody>
          <a:bodyPr>
            <a:normAutofit fontScale="90000"/>
          </a:bodyPr>
          <a:lstStyle/>
          <a:p>
            <a:r>
              <a:rPr lang="en-US" sz="3600" dirty="0">
                <a:latin typeface="+mn-lt"/>
              </a:rPr>
              <a:t>How to Attract People to the Business</a:t>
            </a:r>
          </a:p>
        </p:txBody>
      </p:sp>
      <p:sp>
        <p:nvSpPr>
          <p:cNvPr id="3" name="Subtitle 2"/>
          <p:cNvSpPr>
            <a:spLocks noGrp="1"/>
          </p:cNvSpPr>
          <p:nvPr>
            <p:ph type="subTitle" idx="1"/>
          </p:nvPr>
        </p:nvSpPr>
        <p:spPr>
          <a:xfrm>
            <a:off x="4148667" y="914073"/>
            <a:ext cx="4903535" cy="2643859"/>
          </a:xfrm>
        </p:spPr>
        <p:txBody>
          <a:bodyPr>
            <a:noAutofit/>
          </a:bodyPr>
          <a:lstStyle/>
          <a:p>
            <a:pPr algn="l"/>
            <a:r>
              <a:rPr lang="en-US" sz="1800" dirty="0" smtClean="0">
                <a:solidFill>
                  <a:schemeClr val="tx1"/>
                </a:solidFill>
              </a:rPr>
              <a:t>The system is letting people know the opportunity is available:</a:t>
            </a:r>
          </a:p>
          <a:p>
            <a:pPr marL="257175" indent="-257175" algn="l">
              <a:buFont typeface="Arial" panose="020B0604020202020204" pitchFamily="34" charset="0"/>
              <a:buChar char="•"/>
            </a:pPr>
            <a:r>
              <a:rPr lang="en-US" sz="1800" dirty="0" smtClean="0">
                <a:solidFill>
                  <a:schemeClr val="tx1"/>
                </a:solidFill>
              </a:rPr>
              <a:t>Include the opportunity when you share what you do: “I help people find natural solutions for their health and help other people start businesses doing the same thing.” </a:t>
            </a:r>
          </a:p>
          <a:p>
            <a:pPr marL="257175" indent="-257175" algn="l">
              <a:buFont typeface="Arial" panose="020B0604020202020204" pitchFamily="34" charset="0"/>
              <a:buChar char="•"/>
            </a:pPr>
            <a:r>
              <a:rPr lang="en-US" sz="1800" dirty="0" smtClean="0">
                <a:solidFill>
                  <a:schemeClr val="tx1"/>
                </a:solidFill>
              </a:rPr>
              <a:t>Post on social media as you would any other product</a:t>
            </a:r>
          </a:p>
          <a:p>
            <a:pPr marL="257175" indent="-257175" algn="l">
              <a:buFont typeface="Arial" panose="020B0604020202020204" pitchFamily="34" charset="0"/>
              <a:buChar char="•"/>
            </a:pPr>
            <a:r>
              <a:rPr lang="en-US" sz="1800" dirty="0" smtClean="0">
                <a:solidFill>
                  <a:schemeClr val="tx1"/>
                </a:solidFill>
              </a:rPr>
              <a:t>Approach people the same way you would about Basic H. “I’m not sure if this would interest you…”</a:t>
            </a:r>
            <a:endParaRPr lang="en-US" sz="1800" dirty="0">
              <a:solidFill>
                <a:schemeClr val="tx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3489" y="2221436"/>
            <a:ext cx="3304911" cy="2201071"/>
          </a:xfrm>
          <a:prstGeom prst="rect">
            <a:avLst/>
          </a:prstGeom>
        </p:spPr>
      </p:pic>
      <p:sp>
        <p:nvSpPr>
          <p:cNvPr id="5" name="TextBox 4"/>
          <p:cNvSpPr txBox="1"/>
          <p:nvPr/>
        </p:nvSpPr>
        <p:spPr>
          <a:xfrm>
            <a:off x="6788021" y="4737618"/>
            <a:ext cx="792525" cy="346249"/>
          </a:xfrm>
          <a:prstGeom prst="rect">
            <a:avLst/>
          </a:prstGeom>
          <a:noFill/>
        </p:spPr>
        <p:txBody>
          <a:bodyPr wrap="none" lIns="68580" tIns="34290" rIns="68580" bIns="34290" rtlCol="0">
            <a:spAutoFit/>
          </a:bodyPr>
          <a:lstStyle/>
          <a:p>
            <a:r>
              <a:rPr lang="en-US" dirty="0" smtClean="0"/>
              <a:t>Harper</a:t>
            </a:r>
            <a:endParaRPr lang="en-US" dirty="0"/>
          </a:p>
        </p:txBody>
      </p:sp>
      <p:sp>
        <p:nvSpPr>
          <p:cNvPr id="6" name="TextBox 5"/>
          <p:cNvSpPr txBox="1"/>
          <p:nvPr/>
        </p:nvSpPr>
        <p:spPr>
          <a:xfrm>
            <a:off x="111967" y="4461807"/>
            <a:ext cx="6225703" cy="623248"/>
          </a:xfrm>
          <a:prstGeom prst="rect">
            <a:avLst/>
          </a:prstGeom>
          <a:noFill/>
        </p:spPr>
        <p:txBody>
          <a:bodyPr wrap="none" lIns="68580" tIns="34290" rIns="68580" bIns="34290" rtlCol="0">
            <a:spAutoFit/>
          </a:bodyPr>
          <a:lstStyle/>
          <a:p>
            <a:r>
              <a:rPr lang="en-US" i="1" dirty="0" smtClean="0"/>
              <a:t>Reference:  8 Weeks to Director #5: Identifying Business Partners</a:t>
            </a:r>
          </a:p>
          <a:p>
            <a:r>
              <a:rPr lang="en-US" i="1" dirty="0"/>
              <a:t>	</a:t>
            </a:r>
            <a:r>
              <a:rPr lang="en-US" i="1" dirty="0" smtClean="0"/>
              <a:t>Journey to Executive Coordinator #3:  Prospecting 101</a:t>
            </a:r>
            <a:endParaRPr lang="en-US" i="1" dirty="0"/>
          </a:p>
        </p:txBody>
      </p:sp>
      <p:sp>
        <p:nvSpPr>
          <p:cNvPr id="7" name="TextBox 6"/>
          <p:cNvSpPr txBox="1"/>
          <p:nvPr/>
        </p:nvSpPr>
        <p:spPr>
          <a:xfrm>
            <a:off x="468864" y="1175657"/>
            <a:ext cx="3516191" cy="900247"/>
          </a:xfrm>
          <a:prstGeom prst="rect">
            <a:avLst/>
          </a:prstGeom>
          <a:solidFill>
            <a:srgbClr val="92D050"/>
          </a:solidFill>
        </p:spPr>
        <p:txBody>
          <a:bodyPr wrap="square" lIns="68580" tIns="34290" rIns="68580" bIns="34290" rtlCol="0">
            <a:spAutoFit/>
          </a:bodyPr>
          <a:lstStyle/>
          <a:p>
            <a:pPr marL="214313" indent="-214313">
              <a:buFont typeface="Arial" panose="020B0604020202020204" pitchFamily="34" charset="0"/>
              <a:buChar char="•"/>
            </a:pPr>
            <a:r>
              <a:rPr lang="en-US" dirty="0"/>
              <a:t>How to connect with new people on a regular </a:t>
            </a:r>
            <a:r>
              <a:rPr lang="en-US" dirty="0" smtClean="0"/>
              <a:t>basis</a:t>
            </a:r>
            <a:endParaRPr lang="en-US" dirty="0"/>
          </a:p>
          <a:p>
            <a:pPr marL="214313" indent="-214313">
              <a:buFont typeface="Arial" panose="020B0604020202020204" pitchFamily="34" charset="0"/>
              <a:buChar char="•"/>
            </a:pPr>
            <a:r>
              <a:rPr lang="en-US" dirty="0" smtClean="0"/>
              <a:t>How </a:t>
            </a:r>
            <a:r>
              <a:rPr lang="en-US" dirty="0"/>
              <a:t>to identify business </a:t>
            </a:r>
            <a:r>
              <a:rPr lang="en-US" dirty="0" smtClean="0"/>
              <a:t>partners</a:t>
            </a:r>
            <a:endParaRPr lang="en-US" dirty="0"/>
          </a:p>
        </p:txBody>
      </p:sp>
    </p:spTree>
    <p:extLst>
      <p:ext uri="{BB962C8B-B14F-4D97-AF65-F5344CB8AC3E}">
        <p14:creationId xmlns:p14="http://schemas.microsoft.com/office/powerpoint/2010/main" val="2905490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767" y="279918"/>
            <a:ext cx="8719457" cy="666177"/>
          </a:xfrm>
          <a:ln>
            <a:solidFill>
              <a:schemeClr val="accent1"/>
            </a:solidFill>
          </a:ln>
        </p:spPr>
        <p:txBody>
          <a:bodyPr>
            <a:normAutofit/>
          </a:bodyPr>
          <a:lstStyle/>
          <a:p>
            <a:r>
              <a:rPr lang="en-US" sz="3600" dirty="0">
                <a:latin typeface="+mn-lt"/>
              </a:rPr>
              <a:t>How to Attract People to the Business</a:t>
            </a:r>
          </a:p>
        </p:txBody>
      </p:sp>
      <p:sp>
        <p:nvSpPr>
          <p:cNvPr id="3" name="Subtitle 2"/>
          <p:cNvSpPr>
            <a:spLocks noGrp="1"/>
          </p:cNvSpPr>
          <p:nvPr>
            <p:ph type="subTitle" idx="1"/>
          </p:nvPr>
        </p:nvSpPr>
        <p:spPr>
          <a:xfrm>
            <a:off x="220239" y="1205020"/>
            <a:ext cx="4436427" cy="3620980"/>
          </a:xfrm>
        </p:spPr>
        <p:txBody>
          <a:bodyPr>
            <a:normAutofit fontScale="70000" lnSpcReduction="20000"/>
          </a:bodyPr>
          <a:lstStyle/>
          <a:p>
            <a:pPr algn="l"/>
            <a:r>
              <a:rPr lang="en-US" dirty="0" smtClean="0">
                <a:solidFill>
                  <a:schemeClr val="tx1"/>
                </a:solidFill>
              </a:rPr>
              <a:t>The key, though, is confidence more than a system:</a:t>
            </a:r>
          </a:p>
          <a:p>
            <a:pPr marL="342900" indent="-342900" algn="l">
              <a:buFont typeface="Arial"/>
              <a:buChar char="•"/>
            </a:pPr>
            <a:r>
              <a:rPr lang="en-US" dirty="0">
                <a:solidFill>
                  <a:schemeClr val="tx1"/>
                </a:solidFill>
              </a:rPr>
              <a:t> </a:t>
            </a:r>
            <a:r>
              <a:rPr lang="en-US" dirty="0" smtClean="0">
                <a:solidFill>
                  <a:schemeClr val="tx1"/>
                </a:solidFill>
              </a:rPr>
              <a:t>No one on social media (outside of Shaklee) knows what a Key Coordinator is over a Director. </a:t>
            </a:r>
          </a:p>
          <a:p>
            <a:pPr algn="l"/>
            <a:endParaRPr lang="en-US" dirty="0" smtClean="0">
              <a:solidFill>
                <a:schemeClr val="tx1"/>
              </a:solidFill>
            </a:endParaRPr>
          </a:p>
          <a:p>
            <a:pPr marL="342900" indent="-342900" algn="l">
              <a:buFont typeface="Arial"/>
              <a:buChar char="•"/>
            </a:pPr>
            <a:r>
              <a:rPr lang="en-US" dirty="0" smtClean="0">
                <a:solidFill>
                  <a:schemeClr val="tx1"/>
                </a:solidFill>
              </a:rPr>
              <a:t>When I started attracting business partners, it was not because I was successful, it was because I believed in this company and in this opportunity</a:t>
            </a:r>
          </a:p>
          <a:p>
            <a:pPr marL="342900" indent="-342900" algn="l">
              <a:buFont typeface="Arial"/>
              <a:buChar char="•"/>
            </a:pPr>
            <a:endParaRPr lang="en-US" dirty="0" smtClean="0"/>
          </a:p>
        </p:txBody>
      </p:sp>
      <p:sp>
        <p:nvSpPr>
          <p:cNvPr id="6" name="TextBox 5"/>
          <p:cNvSpPr txBox="1"/>
          <p:nvPr/>
        </p:nvSpPr>
        <p:spPr>
          <a:xfrm>
            <a:off x="8019662" y="4660641"/>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4453" y="1412480"/>
            <a:ext cx="3683026" cy="2450278"/>
          </a:xfrm>
          <a:prstGeom prst="rect">
            <a:avLst/>
          </a:prstGeom>
        </p:spPr>
      </p:pic>
    </p:spTree>
    <p:extLst>
      <p:ext uri="{BB962C8B-B14F-4D97-AF65-F5344CB8AC3E}">
        <p14:creationId xmlns:p14="http://schemas.microsoft.com/office/powerpoint/2010/main" val="3085286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6334" y="198967"/>
            <a:ext cx="6720417" cy="1028700"/>
          </a:xfrm>
          <a:ln>
            <a:solidFill>
              <a:schemeClr val="accent1"/>
            </a:solidFill>
          </a:ln>
        </p:spPr>
        <p:txBody>
          <a:bodyPr>
            <a:normAutofit/>
          </a:bodyPr>
          <a:lstStyle/>
          <a:p>
            <a:pPr algn="ctr"/>
            <a:r>
              <a:rPr lang="en-US" sz="2400" dirty="0" smtClean="0">
                <a:latin typeface="+mn-lt"/>
              </a:rPr>
              <a:t>What to send after conversation that indicates possible  </a:t>
            </a:r>
            <a:r>
              <a:rPr lang="en-US" sz="2400" dirty="0">
                <a:latin typeface="+mn-lt"/>
              </a:rPr>
              <a:t>i</a:t>
            </a:r>
            <a:r>
              <a:rPr lang="en-US" sz="2400" dirty="0" smtClean="0">
                <a:latin typeface="+mn-lt"/>
              </a:rPr>
              <a:t>nterest in the business</a:t>
            </a:r>
            <a:endParaRPr lang="en-US" sz="2400" dirty="0">
              <a:latin typeface="+mn-lt"/>
            </a:endParaRPr>
          </a:p>
        </p:txBody>
      </p:sp>
      <p:sp>
        <p:nvSpPr>
          <p:cNvPr id="3" name="Content Placeholder 2"/>
          <p:cNvSpPr>
            <a:spLocks noGrp="1"/>
          </p:cNvSpPr>
          <p:nvPr>
            <p:ph idx="1"/>
          </p:nvPr>
        </p:nvSpPr>
        <p:spPr>
          <a:xfrm>
            <a:off x="457200" y="1028700"/>
            <a:ext cx="8229600" cy="3394472"/>
          </a:xfrm>
        </p:spPr>
        <p:txBody>
          <a:bodyPr>
            <a:normAutofit fontScale="62500" lnSpcReduction="20000"/>
          </a:bodyPr>
          <a:lstStyle/>
          <a:p>
            <a:r>
              <a:rPr lang="en-US" b="1" dirty="0" smtClean="0">
                <a:solidFill>
                  <a:srgbClr val="0070C0"/>
                </a:solidFill>
              </a:rPr>
              <a:t>SHARE</a:t>
            </a:r>
            <a:endParaRPr lang="en-US" dirty="0" smtClean="0">
              <a:solidFill>
                <a:srgbClr val="0070C0"/>
              </a:solidFill>
            </a:endParaRPr>
          </a:p>
          <a:p>
            <a:pPr lvl="1"/>
            <a:r>
              <a:rPr lang="en-US" dirty="0" err="1" smtClean="0"/>
              <a:t>Shaklee.tv</a:t>
            </a:r>
            <a:r>
              <a:rPr lang="en-US" dirty="0" smtClean="0"/>
              <a:t> ( Shaklee Difference, Community, an appropriate Shaklee Effect story , </a:t>
            </a:r>
            <a:r>
              <a:rPr lang="en-US" dirty="0" err="1" smtClean="0"/>
              <a:t>etc</a:t>
            </a:r>
            <a:r>
              <a:rPr lang="en-US" dirty="0" smtClean="0"/>
              <a:t> )</a:t>
            </a:r>
          </a:p>
          <a:p>
            <a:pPr lvl="1"/>
            <a:r>
              <a:rPr lang="en-US" dirty="0" smtClean="0"/>
              <a:t>Dream Plan </a:t>
            </a:r>
          </a:p>
          <a:p>
            <a:pPr lvl="1"/>
            <a:r>
              <a:rPr lang="en-US" dirty="0" smtClean="0"/>
              <a:t>9 Ways We Get Paid in Shaklee ( attached) </a:t>
            </a:r>
          </a:p>
          <a:p>
            <a:pPr lvl="1"/>
            <a:r>
              <a:rPr lang="en-US" dirty="0" smtClean="0"/>
              <a:t>Power of the Profession webinar</a:t>
            </a:r>
          </a:p>
          <a:p>
            <a:r>
              <a:rPr lang="en-US" b="1" dirty="0" smtClean="0">
                <a:solidFill>
                  <a:srgbClr val="0070C0"/>
                </a:solidFill>
              </a:rPr>
              <a:t>SCHEDULE</a:t>
            </a:r>
          </a:p>
          <a:p>
            <a:pPr lvl="1"/>
            <a:r>
              <a:rPr lang="en-US" dirty="0" smtClean="0"/>
              <a:t>3 way call with upline</a:t>
            </a:r>
          </a:p>
          <a:p>
            <a:pPr lvl="1"/>
            <a:r>
              <a:rPr lang="en-US" dirty="0" smtClean="0"/>
              <a:t>Date and time of when you’ll talk again</a:t>
            </a:r>
          </a:p>
          <a:p>
            <a:r>
              <a:rPr lang="en-US" b="1" dirty="0" smtClean="0">
                <a:solidFill>
                  <a:srgbClr val="0070C0"/>
                </a:solidFill>
              </a:rPr>
              <a:t>FOLLOW UP</a:t>
            </a:r>
          </a:p>
          <a:p>
            <a:pPr lvl="1"/>
            <a:r>
              <a:rPr lang="en-US" dirty="0" smtClean="0"/>
              <a:t>With all this information you now have, how would you like to proceed? </a:t>
            </a:r>
          </a:p>
          <a:p>
            <a:pPr lvl="1"/>
            <a:r>
              <a:rPr lang="en-US" dirty="0" smtClean="0"/>
              <a:t>Questions?  Concerns?</a:t>
            </a:r>
            <a:endParaRPr lang="en-US" dirty="0"/>
          </a:p>
        </p:txBody>
      </p:sp>
      <p:pic>
        <p:nvPicPr>
          <p:cNvPr id="4" name="Picture 3" descr="be in business.jpg"/>
          <p:cNvPicPr>
            <a:picLocks noChangeAspect="1"/>
          </p:cNvPicPr>
          <p:nvPr/>
        </p:nvPicPr>
        <p:blipFill>
          <a:blip r:embed="rId2" cstate="print"/>
          <a:stretch>
            <a:fillRect/>
          </a:stretch>
        </p:blipFill>
        <p:spPr>
          <a:xfrm>
            <a:off x="6564618" y="1807633"/>
            <a:ext cx="2252133" cy="1286933"/>
          </a:xfrm>
          <a:prstGeom prst="rect">
            <a:avLst/>
          </a:prstGeom>
        </p:spPr>
      </p:pic>
      <p:sp>
        <p:nvSpPr>
          <p:cNvPr id="5" name="TextBox 4"/>
          <p:cNvSpPr txBox="1"/>
          <p:nvPr/>
        </p:nvSpPr>
        <p:spPr>
          <a:xfrm>
            <a:off x="8025556" y="4644704"/>
            <a:ext cx="943595" cy="346249"/>
          </a:xfrm>
          <a:prstGeom prst="rect">
            <a:avLst/>
          </a:prstGeom>
          <a:noFill/>
        </p:spPr>
        <p:txBody>
          <a:bodyPr wrap="none" lIns="68580" tIns="34290" rIns="68580" bIns="34290" rtlCol="0">
            <a:spAutoFit/>
          </a:bodyPr>
          <a:lstStyle/>
          <a:p>
            <a:r>
              <a:rPr lang="en-US" dirty="0" smtClean="0"/>
              <a:t>Francine</a:t>
            </a:r>
            <a:endParaRPr lang="en-US" dirty="0"/>
          </a:p>
        </p:txBody>
      </p:sp>
      <p:sp>
        <p:nvSpPr>
          <p:cNvPr id="6" name="TextBox 5"/>
          <p:cNvSpPr txBox="1"/>
          <p:nvPr/>
        </p:nvSpPr>
        <p:spPr>
          <a:xfrm>
            <a:off x="5632782" y="3316322"/>
            <a:ext cx="3511218" cy="346249"/>
          </a:xfrm>
          <a:prstGeom prst="rect">
            <a:avLst/>
          </a:prstGeom>
          <a:solidFill>
            <a:srgbClr val="92D050"/>
          </a:solidFill>
        </p:spPr>
        <p:txBody>
          <a:bodyPr wrap="none" lIns="68580" tIns="34290" rIns="68580" bIns="34290" rtlCol="0">
            <a:spAutoFit/>
          </a:bodyPr>
          <a:lstStyle/>
          <a:p>
            <a:pPr marL="214313" indent="-214313">
              <a:buFont typeface="Arial" panose="020B0604020202020204" pitchFamily="34" charset="0"/>
              <a:buChar char="•"/>
            </a:pPr>
            <a:r>
              <a:rPr lang="en-US" dirty="0" smtClean="0"/>
              <a:t>How to identify business partners</a:t>
            </a:r>
            <a:endParaRPr lang="en-US" dirty="0"/>
          </a:p>
        </p:txBody>
      </p:sp>
      <p:sp>
        <p:nvSpPr>
          <p:cNvPr id="7" name="TextBox 6"/>
          <p:cNvSpPr txBox="1"/>
          <p:nvPr/>
        </p:nvSpPr>
        <p:spPr>
          <a:xfrm>
            <a:off x="332464" y="4271160"/>
            <a:ext cx="6456463" cy="900247"/>
          </a:xfrm>
          <a:prstGeom prst="rect">
            <a:avLst/>
          </a:prstGeom>
          <a:noFill/>
        </p:spPr>
        <p:txBody>
          <a:bodyPr wrap="square" lIns="68580" tIns="34290" rIns="68580" bIns="34290" rtlCol="0">
            <a:spAutoFit/>
          </a:bodyPr>
          <a:lstStyle/>
          <a:p>
            <a:r>
              <a:rPr lang="en-US" i="1" dirty="0" smtClean="0"/>
              <a:t>Reference:  8 Weeks to Director #5:  Identifying Business Partners</a:t>
            </a:r>
          </a:p>
          <a:p>
            <a:r>
              <a:rPr lang="en-US" i="1" dirty="0"/>
              <a:t> </a:t>
            </a:r>
            <a:r>
              <a:rPr lang="en-US" i="1" dirty="0" smtClean="0"/>
              <a:t>  100 Days to Amazing Fall 2015:  The Role of the Leader in Moving People from Interested to Committed</a:t>
            </a:r>
            <a:endParaRPr lang="en-US" i="1" dirty="0"/>
          </a:p>
        </p:txBody>
      </p:sp>
    </p:spTree>
    <p:extLst>
      <p:ext uri="{BB962C8B-B14F-4D97-AF65-F5344CB8AC3E}">
        <p14:creationId xmlns:p14="http://schemas.microsoft.com/office/powerpoint/2010/main" val="37658157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0686" y="216937"/>
            <a:ext cx="8481527" cy="681770"/>
          </a:xfrm>
          <a:ln>
            <a:solidFill>
              <a:schemeClr val="accent1"/>
            </a:solidFill>
          </a:ln>
        </p:spPr>
        <p:txBody>
          <a:bodyPr>
            <a:normAutofit/>
          </a:bodyPr>
          <a:lstStyle/>
          <a:p>
            <a:r>
              <a:rPr lang="en-US" sz="3200" dirty="0" smtClean="0">
                <a:latin typeface="+mn-lt"/>
              </a:rPr>
              <a:t>Once They Have Purchased a Gold Kit</a:t>
            </a:r>
            <a:endParaRPr lang="en-US" sz="3200" dirty="0">
              <a:latin typeface="+mn-lt"/>
            </a:endParaRPr>
          </a:p>
        </p:txBody>
      </p:sp>
      <p:sp>
        <p:nvSpPr>
          <p:cNvPr id="3" name="Subtitle 2"/>
          <p:cNvSpPr>
            <a:spLocks noGrp="1"/>
          </p:cNvSpPr>
          <p:nvPr>
            <p:ph type="subTitle" idx="1"/>
          </p:nvPr>
        </p:nvSpPr>
        <p:spPr>
          <a:xfrm>
            <a:off x="320687" y="1323985"/>
            <a:ext cx="4234985" cy="2741830"/>
          </a:xfrm>
        </p:spPr>
        <p:txBody>
          <a:bodyPr>
            <a:noAutofit/>
          </a:bodyPr>
          <a:lstStyle/>
          <a:p>
            <a:pPr marL="342900" indent="-342900" algn="l">
              <a:buFont typeface="Arial"/>
              <a:buChar char="•"/>
            </a:pPr>
            <a:r>
              <a:rPr lang="en-US" sz="2400" dirty="0">
                <a:solidFill>
                  <a:schemeClr val="tx1"/>
                </a:solidFill>
              </a:rPr>
              <a:t>As soon as they purchase a kit, send them a list of steps and plan </a:t>
            </a:r>
            <a:r>
              <a:rPr lang="en-US" sz="2400" dirty="0" smtClean="0">
                <a:solidFill>
                  <a:schemeClr val="tx1"/>
                </a:solidFill>
              </a:rPr>
              <a:t>the </a:t>
            </a:r>
            <a:r>
              <a:rPr lang="en-US" sz="2400" dirty="0">
                <a:solidFill>
                  <a:schemeClr val="tx1"/>
                </a:solidFill>
              </a:rPr>
              <a:t>next call. </a:t>
            </a:r>
          </a:p>
          <a:p>
            <a:pPr marL="342900" indent="-342900" algn="l">
              <a:buFont typeface="Arial"/>
              <a:buChar char="•"/>
            </a:pPr>
            <a:r>
              <a:rPr lang="en-US" sz="2400" dirty="0">
                <a:solidFill>
                  <a:schemeClr val="tx1"/>
                </a:solidFill>
              </a:rPr>
              <a:t>Communicate their business</a:t>
            </a:r>
          </a:p>
          <a:p>
            <a:pPr marL="342900" indent="-342900" algn="l">
              <a:buFont typeface="Arial"/>
              <a:buChar char="•"/>
            </a:pPr>
            <a:r>
              <a:rPr lang="en-US" sz="2400" dirty="0">
                <a:solidFill>
                  <a:schemeClr val="tx1"/>
                </a:solidFill>
              </a:rPr>
              <a:t>Make a list </a:t>
            </a:r>
          </a:p>
          <a:p>
            <a:pPr marL="342900" indent="-342900" algn="l">
              <a:buFont typeface="Arial"/>
              <a:buChar char="•"/>
            </a:pPr>
            <a:r>
              <a:rPr lang="en-US" sz="2400" dirty="0">
                <a:solidFill>
                  <a:schemeClr val="tx1"/>
                </a:solidFill>
              </a:rPr>
              <a:t>Get on Shaklee University and Eight Weeks to Director </a:t>
            </a:r>
          </a:p>
        </p:txBody>
      </p:sp>
      <p:sp>
        <p:nvSpPr>
          <p:cNvPr id="4" name="TextBox 3"/>
          <p:cNvSpPr txBox="1"/>
          <p:nvPr/>
        </p:nvSpPr>
        <p:spPr>
          <a:xfrm>
            <a:off x="7431833" y="4618653"/>
            <a:ext cx="792525" cy="346249"/>
          </a:xfrm>
          <a:prstGeom prst="rect">
            <a:avLst/>
          </a:prstGeom>
          <a:noFill/>
        </p:spPr>
        <p:txBody>
          <a:bodyPr wrap="none" lIns="68580" tIns="34290" rIns="68580" bIns="34290" rtlCol="0">
            <a:spAutoFit/>
          </a:bodyPr>
          <a:lstStyle/>
          <a:p>
            <a:r>
              <a:rPr lang="en-US" dirty="0" smtClean="0"/>
              <a:t>Harper</a:t>
            </a:r>
            <a:endParaRPr lang="en-US" dirty="0"/>
          </a:p>
        </p:txBody>
      </p:sp>
      <p:pic>
        <p:nvPicPr>
          <p:cNvPr id="5" name="Picture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4186" y="1591733"/>
            <a:ext cx="3917198" cy="22068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Box 5"/>
          <p:cNvSpPr txBox="1"/>
          <p:nvPr/>
        </p:nvSpPr>
        <p:spPr>
          <a:xfrm>
            <a:off x="320687" y="4559513"/>
            <a:ext cx="6846628" cy="346249"/>
          </a:xfrm>
          <a:prstGeom prst="rect">
            <a:avLst/>
          </a:prstGeom>
          <a:noFill/>
        </p:spPr>
        <p:txBody>
          <a:bodyPr wrap="none" lIns="68580" tIns="34290" rIns="68580" bIns="34290" rtlCol="0">
            <a:spAutoFit/>
          </a:bodyPr>
          <a:lstStyle/>
          <a:p>
            <a:r>
              <a:rPr lang="en-US" i="1" dirty="0" smtClean="0"/>
              <a:t>Reference:  Shaklee </a:t>
            </a:r>
            <a:r>
              <a:rPr lang="en-US" i="1" dirty="0"/>
              <a:t>Strategies Forum #12:  New Directors Take Off Plan</a:t>
            </a:r>
          </a:p>
        </p:txBody>
      </p:sp>
    </p:spTree>
    <p:extLst>
      <p:ext uri="{BB962C8B-B14F-4D97-AF65-F5344CB8AC3E}">
        <p14:creationId xmlns:p14="http://schemas.microsoft.com/office/powerpoint/2010/main" val="22683129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8667" y="3132666"/>
            <a:ext cx="3725333" cy="1958873"/>
          </a:xfrm>
          <a:prstGeom prst="rect">
            <a:avLst/>
          </a:prstGeom>
        </p:spPr>
      </p:pic>
      <p:sp>
        <p:nvSpPr>
          <p:cNvPr id="2" name="Title 1"/>
          <p:cNvSpPr>
            <a:spLocks noGrp="1"/>
          </p:cNvSpPr>
          <p:nvPr>
            <p:ph type="title"/>
          </p:nvPr>
        </p:nvSpPr>
        <p:spPr>
          <a:xfrm>
            <a:off x="628650" y="273844"/>
            <a:ext cx="7886700" cy="677879"/>
          </a:xfrm>
          <a:ln>
            <a:solidFill>
              <a:schemeClr val="accent1"/>
            </a:solidFill>
          </a:ln>
        </p:spPr>
        <p:txBody>
          <a:bodyPr>
            <a:normAutofit/>
          </a:bodyPr>
          <a:lstStyle/>
          <a:p>
            <a:pPr algn="ctr"/>
            <a:r>
              <a:rPr lang="en-US" sz="3200" dirty="0" smtClean="0">
                <a:latin typeface="+mn-lt"/>
              </a:rPr>
              <a:t>Getting Started (the First 48 Hours):</a:t>
            </a:r>
            <a:endParaRPr lang="en-US" sz="3200" dirty="0">
              <a:latin typeface="+mn-lt"/>
            </a:endParaRPr>
          </a:p>
        </p:txBody>
      </p:sp>
      <p:sp>
        <p:nvSpPr>
          <p:cNvPr id="3" name="Content Placeholder 2"/>
          <p:cNvSpPr>
            <a:spLocks noGrp="1"/>
          </p:cNvSpPr>
          <p:nvPr>
            <p:ph idx="1"/>
          </p:nvPr>
        </p:nvSpPr>
        <p:spPr>
          <a:xfrm>
            <a:off x="391886" y="1278246"/>
            <a:ext cx="8193443" cy="2773573"/>
          </a:xfrm>
        </p:spPr>
        <p:txBody>
          <a:bodyPr>
            <a:normAutofit fontScale="62500" lnSpcReduction="20000"/>
          </a:bodyPr>
          <a:lstStyle/>
          <a:p>
            <a:pPr lvl="0"/>
            <a:r>
              <a:rPr lang="en-US" dirty="0" smtClean="0"/>
              <a:t>Download </a:t>
            </a:r>
            <a:r>
              <a:rPr lang="en-US" dirty="0"/>
              <a:t>the Shaklee Connect App (Available in the app store)</a:t>
            </a:r>
          </a:p>
          <a:p>
            <a:pPr lvl="0"/>
            <a:r>
              <a:rPr lang="en-US" dirty="0"/>
              <a:t>Complete </a:t>
            </a:r>
            <a:r>
              <a:rPr lang="en-US" u="sng" dirty="0">
                <a:hlinkClick r:id="rId3"/>
              </a:rPr>
              <a:t>Shaklee University’s</a:t>
            </a:r>
            <a:r>
              <a:rPr lang="en-US" dirty="0"/>
              <a:t> “Module 1: Set Up Your Business” and follow the prompts including setting up your PWS (personal website)</a:t>
            </a:r>
          </a:p>
          <a:p>
            <a:pPr lvl="0"/>
            <a:r>
              <a:rPr lang="en-US" dirty="0"/>
              <a:t>Begin Shaklee </a:t>
            </a:r>
            <a:r>
              <a:rPr lang="en-US" dirty="0" smtClean="0"/>
              <a:t>University's </a:t>
            </a:r>
            <a:r>
              <a:rPr lang="en-US" dirty="0"/>
              <a:t>“Module 2: Getting Started” and print out the steps to getting started</a:t>
            </a:r>
          </a:p>
          <a:p>
            <a:pPr lvl="0"/>
            <a:r>
              <a:rPr lang="en-US" dirty="0"/>
              <a:t>Complete Dreams and Goals Form by </a:t>
            </a:r>
            <a:r>
              <a:rPr lang="en-US" dirty="0" smtClean="0"/>
              <a:t>completing </a:t>
            </a:r>
            <a:r>
              <a:rPr lang="en-US" dirty="0"/>
              <a:t>Shaklee </a:t>
            </a:r>
            <a:r>
              <a:rPr lang="en-US" dirty="0" smtClean="0"/>
              <a:t>University's </a:t>
            </a:r>
            <a:r>
              <a:rPr lang="en-US" dirty="0"/>
              <a:t>“Module 3: Build a Team” the “Dreams” section.</a:t>
            </a:r>
          </a:p>
          <a:p>
            <a:pPr lvl="0"/>
            <a:r>
              <a:rPr lang="en-US" dirty="0"/>
              <a:t>Schedule your first strategy session </a:t>
            </a:r>
          </a:p>
          <a:p>
            <a:pPr marL="0" indent="0">
              <a:buNone/>
            </a:pPr>
            <a:endParaRPr lang="en-US" dirty="0"/>
          </a:p>
        </p:txBody>
      </p:sp>
      <p:sp>
        <p:nvSpPr>
          <p:cNvPr id="5" name="TextBox 4"/>
          <p:cNvSpPr txBox="1"/>
          <p:nvPr/>
        </p:nvSpPr>
        <p:spPr>
          <a:xfrm>
            <a:off x="314742" y="4745291"/>
            <a:ext cx="792525" cy="346249"/>
          </a:xfrm>
          <a:prstGeom prst="rect">
            <a:avLst/>
          </a:prstGeom>
          <a:noFill/>
        </p:spPr>
        <p:txBody>
          <a:bodyPr wrap="none" lIns="68580" tIns="34290" rIns="68580" bIns="34290" rtlCol="0">
            <a:spAutoFit/>
          </a:bodyPr>
          <a:lstStyle/>
          <a:p>
            <a:r>
              <a:rPr lang="en-US" dirty="0" smtClean="0"/>
              <a:t>Harper</a:t>
            </a:r>
            <a:endParaRPr lang="en-US" dirty="0"/>
          </a:p>
        </p:txBody>
      </p:sp>
    </p:spTree>
    <p:extLst>
      <p:ext uri="{BB962C8B-B14F-4D97-AF65-F5344CB8AC3E}">
        <p14:creationId xmlns:p14="http://schemas.microsoft.com/office/powerpoint/2010/main" val="7901280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23935"/>
            <a:ext cx="7886700" cy="715178"/>
          </a:xfrm>
          <a:ln>
            <a:solidFill>
              <a:schemeClr val="accent1"/>
            </a:solidFill>
          </a:ln>
        </p:spPr>
        <p:txBody>
          <a:bodyPr>
            <a:normAutofit fontScale="90000"/>
          </a:bodyPr>
          <a:lstStyle/>
          <a:p>
            <a:pPr algn="ctr"/>
            <a:r>
              <a:rPr lang="en-US" sz="3600" dirty="0" smtClean="0">
                <a:latin typeface="+mn-lt"/>
              </a:rPr>
              <a:t>Getting Started (the First W</a:t>
            </a:r>
            <a:r>
              <a:rPr lang="en-US" dirty="0" smtClean="0">
                <a:latin typeface="+mn-lt"/>
              </a:rPr>
              <a:t>eek):</a:t>
            </a:r>
            <a:endParaRPr lang="en-US" dirty="0">
              <a:latin typeface="+mn-lt"/>
            </a:endParaRPr>
          </a:p>
        </p:txBody>
      </p:sp>
      <p:sp>
        <p:nvSpPr>
          <p:cNvPr id="3" name="Content Placeholder 2"/>
          <p:cNvSpPr>
            <a:spLocks noGrp="1"/>
          </p:cNvSpPr>
          <p:nvPr>
            <p:ph idx="1"/>
          </p:nvPr>
        </p:nvSpPr>
        <p:spPr>
          <a:xfrm>
            <a:off x="628650" y="1124290"/>
            <a:ext cx="4591828" cy="4078543"/>
          </a:xfrm>
        </p:spPr>
        <p:txBody>
          <a:bodyPr>
            <a:normAutofit fontScale="55000" lnSpcReduction="20000"/>
          </a:bodyPr>
          <a:lstStyle/>
          <a:p>
            <a:pPr lvl="0"/>
            <a:r>
              <a:rPr lang="en-US" sz="3600" dirty="0" smtClean="0"/>
              <a:t>Take </a:t>
            </a:r>
            <a:r>
              <a:rPr lang="en-US" sz="3600" dirty="0"/>
              <a:t>a picture of your Distributor Kit when it arrives and post on Facebook, tagging your </a:t>
            </a:r>
            <a:r>
              <a:rPr lang="en-US" sz="3600" dirty="0" err="1"/>
              <a:t>upline</a:t>
            </a:r>
            <a:r>
              <a:rPr lang="en-US" sz="3600" dirty="0"/>
              <a:t> and sharing your excitement.</a:t>
            </a:r>
          </a:p>
          <a:p>
            <a:pPr lvl="0"/>
            <a:r>
              <a:rPr lang="en-US" sz="3600" dirty="0"/>
              <a:t>Watch our Eight Weeks to Director Training Webinar </a:t>
            </a:r>
            <a:r>
              <a:rPr lang="en-US" sz="3600" u="sng" dirty="0">
                <a:hlinkClick r:id="rId2"/>
              </a:rPr>
              <a:t>“Getting Off to a Strong Start.”</a:t>
            </a:r>
            <a:r>
              <a:rPr lang="en-US" sz="3600" dirty="0"/>
              <a:t> </a:t>
            </a:r>
          </a:p>
          <a:p>
            <a:pPr lvl="0"/>
            <a:r>
              <a:rPr lang="en-US" sz="3600" dirty="0"/>
              <a:t>Send me your Meaningful Prospecting List of the Top 25 people you want to help with their health and your Top 5 people that you would love to have join you in the business. </a:t>
            </a:r>
          </a:p>
          <a:p>
            <a:pPr lvl="0"/>
            <a:r>
              <a:rPr lang="en-US" sz="3600" dirty="0"/>
              <a:t>Schedule three 3-way conference calls on either health topics or the business.</a:t>
            </a:r>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1681" y="1841470"/>
            <a:ext cx="3666701" cy="2162747"/>
          </a:xfrm>
          <a:prstGeom prst="rect">
            <a:avLst/>
          </a:prstGeom>
        </p:spPr>
      </p:pic>
      <p:sp>
        <p:nvSpPr>
          <p:cNvPr id="5" name="TextBox 4"/>
          <p:cNvSpPr txBox="1"/>
          <p:nvPr/>
        </p:nvSpPr>
        <p:spPr>
          <a:xfrm>
            <a:off x="7459825" y="4856584"/>
            <a:ext cx="792525" cy="346249"/>
          </a:xfrm>
          <a:prstGeom prst="rect">
            <a:avLst/>
          </a:prstGeom>
          <a:noFill/>
        </p:spPr>
        <p:txBody>
          <a:bodyPr wrap="none" lIns="68580" tIns="34290" rIns="68580" bIns="34290" rtlCol="0">
            <a:spAutoFit/>
          </a:bodyPr>
          <a:lstStyle/>
          <a:p>
            <a:r>
              <a:rPr lang="en-US" dirty="0" smtClean="0"/>
              <a:t>Harper</a:t>
            </a:r>
            <a:endParaRPr lang="en-US" dirty="0"/>
          </a:p>
        </p:txBody>
      </p:sp>
    </p:spTree>
    <p:extLst>
      <p:ext uri="{BB962C8B-B14F-4D97-AF65-F5344CB8AC3E}">
        <p14:creationId xmlns:p14="http://schemas.microsoft.com/office/powerpoint/2010/main" val="3759375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545" y="86291"/>
            <a:ext cx="7886700" cy="675710"/>
          </a:xfrm>
          <a:ln>
            <a:solidFill>
              <a:schemeClr val="accent1"/>
            </a:solidFill>
          </a:ln>
        </p:spPr>
        <p:txBody>
          <a:bodyPr>
            <a:normAutofit/>
          </a:bodyPr>
          <a:lstStyle/>
          <a:p>
            <a:r>
              <a:rPr lang="en-US" sz="3600" dirty="0"/>
              <a:t>Sarah Bolger</a:t>
            </a:r>
          </a:p>
        </p:txBody>
      </p:sp>
      <p:sp>
        <p:nvSpPr>
          <p:cNvPr id="3" name="Content Placeholder 2"/>
          <p:cNvSpPr>
            <a:spLocks noGrp="1"/>
          </p:cNvSpPr>
          <p:nvPr>
            <p:ph idx="1"/>
          </p:nvPr>
        </p:nvSpPr>
        <p:spPr>
          <a:xfrm>
            <a:off x="207545" y="762001"/>
            <a:ext cx="7886700" cy="4329694"/>
          </a:xfrm>
        </p:spPr>
        <p:txBody>
          <a:bodyPr>
            <a:noAutofit/>
          </a:bodyPr>
          <a:lstStyle/>
          <a:p>
            <a:r>
              <a:rPr lang="en-US" sz="2000" dirty="0" smtClean="0"/>
              <a:t>Shaklee Director (June 2016)</a:t>
            </a:r>
          </a:p>
          <a:p>
            <a:r>
              <a:rPr lang="en-US" sz="2000" dirty="0" smtClean="0"/>
              <a:t>Project </a:t>
            </a:r>
            <a:r>
              <a:rPr lang="en-US" sz="2000" dirty="0" smtClean="0"/>
              <a:t>Manager </a:t>
            </a:r>
            <a:r>
              <a:rPr lang="en-US" sz="2000" dirty="0" smtClean="0"/>
              <a:t>– Global Procurement at Discover Financial Services</a:t>
            </a:r>
          </a:p>
          <a:p>
            <a:r>
              <a:rPr lang="en-US" sz="2000" dirty="0" smtClean="0"/>
              <a:t>Multi-Marathoner (10 in 5 years)</a:t>
            </a:r>
          </a:p>
          <a:p>
            <a:r>
              <a:rPr lang="en-US" sz="2000" dirty="0" smtClean="0"/>
              <a:t>Fur mom Rescue </a:t>
            </a:r>
            <a:endParaRPr lang="en-US" sz="2000" dirty="0"/>
          </a:p>
          <a:p>
            <a:r>
              <a:rPr lang="en-US" sz="2000" dirty="0" smtClean="0"/>
              <a:t>Why Shaklee?!?!	</a:t>
            </a:r>
          </a:p>
          <a:p>
            <a:pPr lvl="1"/>
            <a:r>
              <a:rPr lang="en-US" sz="2000" dirty="0" smtClean="0"/>
              <a:t>Products!!</a:t>
            </a:r>
          </a:p>
          <a:p>
            <a:pPr lvl="1"/>
            <a:r>
              <a:rPr lang="en-US" sz="2000" dirty="0" smtClean="0"/>
              <a:t>Company Integrity</a:t>
            </a:r>
          </a:p>
          <a:p>
            <a:pPr lvl="1"/>
            <a:r>
              <a:rPr lang="en-US" sz="2000" dirty="0" smtClean="0"/>
              <a:t>Found my passion: Helping others (weight loss, </a:t>
            </a:r>
            <a:endParaRPr lang="en-US" sz="2000" dirty="0" smtClean="0"/>
          </a:p>
          <a:p>
            <a:pPr marL="457200" lvl="1" indent="0">
              <a:buNone/>
            </a:pPr>
            <a:r>
              <a:rPr lang="en-US" sz="2000" dirty="0"/>
              <a:t>	</a:t>
            </a:r>
            <a:r>
              <a:rPr lang="en-US" sz="2000" dirty="0" smtClean="0"/>
              <a:t>healthy </a:t>
            </a:r>
            <a:r>
              <a:rPr lang="en-US" sz="2000" dirty="0" smtClean="0"/>
              <a:t>lifestyle, team members)</a:t>
            </a:r>
          </a:p>
          <a:p>
            <a:pPr lvl="1"/>
            <a:r>
              <a:rPr lang="en-US" sz="2000" dirty="0" smtClean="0"/>
              <a:t>Self Improvement</a:t>
            </a:r>
          </a:p>
          <a:p>
            <a:pPr lvl="1"/>
            <a:r>
              <a:rPr lang="en-US" sz="2000" dirty="0" smtClean="0"/>
              <a:t>Community</a:t>
            </a:r>
          </a:p>
          <a:p>
            <a:pPr lvl="1"/>
            <a:r>
              <a:rPr lang="en-US" sz="2000" dirty="0" smtClean="0"/>
              <a:t>Faith</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6914" y="1654266"/>
            <a:ext cx="2819058" cy="2819058"/>
          </a:xfrm>
          <a:prstGeom prst="rect">
            <a:avLst/>
          </a:prstGeom>
        </p:spPr>
      </p:pic>
    </p:spTree>
    <p:extLst>
      <p:ext uri="{BB962C8B-B14F-4D97-AF65-F5344CB8AC3E}">
        <p14:creationId xmlns:p14="http://schemas.microsoft.com/office/powerpoint/2010/main" val="17699648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0872" y="138595"/>
            <a:ext cx="5725403" cy="623248"/>
          </a:xfrm>
          <a:prstGeom prst="rect">
            <a:avLst/>
          </a:prstGeom>
          <a:noFill/>
          <a:ln>
            <a:solidFill>
              <a:schemeClr val="accent1"/>
            </a:solidFill>
          </a:ln>
        </p:spPr>
        <p:txBody>
          <a:bodyPr wrap="square" lIns="68580" tIns="34290" rIns="68580" bIns="34290" rtlCol="0">
            <a:spAutoFit/>
          </a:bodyPr>
          <a:lstStyle/>
          <a:p>
            <a:pPr algn="ctr"/>
            <a:r>
              <a:rPr lang="en-US" sz="3600" dirty="0"/>
              <a:t>Resources</a:t>
            </a:r>
          </a:p>
        </p:txBody>
      </p:sp>
      <p:sp>
        <p:nvSpPr>
          <p:cNvPr id="3" name="TextBox 2"/>
          <p:cNvSpPr txBox="1"/>
          <p:nvPr/>
        </p:nvSpPr>
        <p:spPr>
          <a:xfrm>
            <a:off x="440872" y="910786"/>
            <a:ext cx="8420256" cy="3670236"/>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dirty="0"/>
              <a:t>8 weeks to Director #</a:t>
            </a:r>
            <a:r>
              <a:rPr lang="en-US" dirty="0" smtClean="0"/>
              <a:t>2: Communication Skills</a:t>
            </a:r>
          </a:p>
          <a:p>
            <a:pPr marL="214313" indent="-214313">
              <a:buFont typeface="Arial" panose="020B0604020202020204" pitchFamily="34" charset="0"/>
              <a:buChar char="•"/>
            </a:pPr>
            <a:r>
              <a:rPr lang="en-US" dirty="0"/>
              <a:t>New Strategies for Building a Shaklee Business #4:  Taking Conversations Off-Line</a:t>
            </a:r>
            <a:endParaRPr lang="en-US" dirty="0" smtClean="0"/>
          </a:p>
          <a:p>
            <a:pPr marL="214313" indent="-214313">
              <a:buFont typeface="Arial" panose="020B0604020202020204" pitchFamily="34" charset="0"/>
              <a:buChar char="•"/>
            </a:pPr>
            <a:r>
              <a:rPr lang="en-US" dirty="0"/>
              <a:t>8 Weeks to Director #</a:t>
            </a:r>
            <a:r>
              <a:rPr lang="en-US" dirty="0" smtClean="0"/>
              <a:t>4: Inviting </a:t>
            </a:r>
            <a:r>
              <a:rPr lang="en-US" dirty="0"/>
              <a:t>&amp; </a:t>
            </a:r>
            <a:r>
              <a:rPr lang="en-US" dirty="0" smtClean="0"/>
              <a:t>Closing</a:t>
            </a:r>
          </a:p>
          <a:p>
            <a:pPr marL="214313" indent="-214313">
              <a:buFont typeface="Arial" panose="020B0604020202020204" pitchFamily="34" charset="0"/>
              <a:buChar char="•"/>
            </a:pPr>
            <a:r>
              <a:rPr lang="en-US" dirty="0"/>
              <a:t>100 Days to Amazing #12:  The Art of Closing and Next </a:t>
            </a:r>
            <a:r>
              <a:rPr lang="en-US" dirty="0" smtClean="0"/>
              <a:t>Steps</a:t>
            </a:r>
          </a:p>
          <a:p>
            <a:pPr marL="214313" indent="-214313">
              <a:buFont typeface="Arial" panose="020B0604020202020204" pitchFamily="34" charset="0"/>
              <a:buChar char="•"/>
            </a:pPr>
            <a:r>
              <a:rPr lang="en-US" dirty="0"/>
              <a:t>8 Weeks to Director #6:  Servicing our Customers</a:t>
            </a:r>
          </a:p>
          <a:p>
            <a:pPr marL="214313" indent="-214313">
              <a:buFont typeface="Arial" panose="020B0604020202020204" pitchFamily="34" charset="0"/>
              <a:buChar char="•"/>
            </a:pPr>
            <a:r>
              <a:rPr lang="en-US" dirty="0"/>
              <a:t>100 Days to Amazing: Role of Leader in Serving </a:t>
            </a:r>
            <a:r>
              <a:rPr lang="en-US" dirty="0" smtClean="0"/>
              <a:t>Customers</a:t>
            </a:r>
          </a:p>
          <a:p>
            <a:pPr marL="214313" indent="-214313">
              <a:buFont typeface="Arial" panose="020B0604020202020204" pitchFamily="34" charset="0"/>
              <a:buChar char="•"/>
            </a:pPr>
            <a:r>
              <a:rPr lang="en-US" dirty="0" smtClean="0"/>
              <a:t>8 Weeks to Director #5: Identifying Business Partners</a:t>
            </a:r>
          </a:p>
          <a:p>
            <a:pPr marL="214313" indent="-214313">
              <a:buFont typeface="Arial" panose="020B0604020202020204" pitchFamily="34" charset="0"/>
              <a:buChar char="•"/>
            </a:pPr>
            <a:r>
              <a:rPr lang="en-US" dirty="0"/>
              <a:t>Journey to Executive Coordinator #3:  Prospecting </a:t>
            </a:r>
            <a:r>
              <a:rPr lang="en-US" dirty="0" smtClean="0"/>
              <a:t>101</a:t>
            </a:r>
          </a:p>
          <a:p>
            <a:pPr marL="214313" indent="-214313">
              <a:buFont typeface="Arial" panose="020B0604020202020204" pitchFamily="34" charset="0"/>
              <a:buChar char="•"/>
            </a:pPr>
            <a:r>
              <a:rPr lang="en-US" dirty="0"/>
              <a:t>100 Days to Amazing Fall 2015:  The Role of the Leader in Moving People from Interested to Committed</a:t>
            </a:r>
            <a:endParaRPr lang="en-US" dirty="0" smtClean="0"/>
          </a:p>
          <a:p>
            <a:pPr marL="214313" indent="-214313">
              <a:buFont typeface="Arial" panose="020B0604020202020204" pitchFamily="34" charset="0"/>
              <a:buChar char="•"/>
            </a:pPr>
            <a:r>
              <a:rPr lang="en-US" dirty="0" smtClean="0"/>
              <a:t>New Strategies for Building a Shaklee Business #1: In Home Events</a:t>
            </a:r>
          </a:p>
          <a:p>
            <a:pPr marL="214313" indent="-214313">
              <a:buFont typeface="Arial" panose="020B0604020202020204" pitchFamily="34" charset="0"/>
              <a:buChar char="•"/>
            </a:pPr>
            <a:r>
              <a:rPr lang="en-US" dirty="0" smtClean="0"/>
              <a:t>Shaklee Strategies Forum #12:  New Directors Take Off Plan</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82517" y="1483109"/>
            <a:ext cx="2469134" cy="1641640"/>
          </a:xfrm>
          <a:prstGeom prst="rect">
            <a:avLst/>
          </a:prstGeom>
        </p:spPr>
      </p:pic>
      <p:sp>
        <p:nvSpPr>
          <p:cNvPr id="5" name="TextBox 4"/>
          <p:cNvSpPr txBox="1"/>
          <p:nvPr/>
        </p:nvSpPr>
        <p:spPr>
          <a:xfrm>
            <a:off x="7591494" y="4821980"/>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909723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841098"/>
          </a:xfrm>
          <a:ln>
            <a:solidFill>
              <a:schemeClr val="tx2">
                <a:lumMod val="60000"/>
                <a:lumOff val="40000"/>
              </a:schemeClr>
            </a:solidFill>
          </a:ln>
        </p:spPr>
        <p:txBody>
          <a:bodyPr>
            <a:normAutofit/>
          </a:bodyPr>
          <a:lstStyle/>
          <a:p>
            <a:r>
              <a:rPr lang="en-US" sz="2800" dirty="0" smtClean="0"/>
              <a:t>Action Steps Strategies Forum Session 14 -- Systems</a:t>
            </a:r>
            <a:endParaRPr lang="en-US" sz="2800" dirty="0"/>
          </a:p>
        </p:txBody>
      </p:sp>
      <p:sp>
        <p:nvSpPr>
          <p:cNvPr id="4" name="TextBox 3"/>
          <p:cNvSpPr txBox="1"/>
          <p:nvPr/>
        </p:nvSpPr>
        <p:spPr>
          <a:xfrm>
            <a:off x="457200" y="1047076"/>
            <a:ext cx="7873893" cy="2554545"/>
          </a:xfrm>
          <a:prstGeom prst="rect">
            <a:avLst/>
          </a:prstGeom>
          <a:noFill/>
        </p:spPr>
        <p:txBody>
          <a:bodyPr wrap="square" rtlCol="0">
            <a:spAutoFit/>
          </a:bodyPr>
          <a:lstStyle/>
          <a:p>
            <a:r>
              <a:rPr lang="en-US" sz="2000" dirty="0" smtClean="0"/>
              <a:t>This would be a good time to examine each of our Shaklee businesses</a:t>
            </a:r>
          </a:p>
          <a:p>
            <a:r>
              <a:rPr lang="en-US" sz="2000" dirty="0" smtClean="0"/>
              <a:t>And ask ourselves..</a:t>
            </a:r>
          </a:p>
          <a:p>
            <a:endParaRPr lang="en-US" sz="2000" dirty="0" smtClean="0"/>
          </a:p>
          <a:p>
            <a:pPr marL="342900" indent="-342900">
              <a:buFont typeface="Arial"/>
              <a:buChar char="•"/>
            </a:pPr>
            <a:r>
              <a:rPr lang="en-US" sz="2000" dirty="0" smtClean="0"/>
              <a:t>What is my system for meeting new people on a regular basis?</a:t>
            </a:r>
          </a:p>
          <a:p>
            <a:pPr marL="342900" indent="-342900">
              <a:buFont typeface="Arial"/>
              <a:buChar char="•"/>
            </a:pPr>
            <a:r>
              <a:rPr lang="en-US" sz="2000" dirty="0" smtClean="0"/>
              <a:t>What is my system for servicing and education my customers about Shaklee products and wellness?</a:t>
            </a:r>
          </a:p>
          <a:p>
            <a:pPr marL="342900" indent="-342900">
              <a:buFont typeface="Arial"/>
              <a:buChar char="•"/>
            </a:pPr>
            <a:r>
              <a:rPr lang="en-US" sz="2000" dirty="0" smtClean="0"/>
              <a:t>What is my system for identifying potential business partners?</a:t>
            </a:r>
          </a:p>
          <a:p>
            <a:pPr marL="342900" indent="-342900">
              <a:buFont typeface="Arial"/>
              <a:buChar char="•"/>
            </a:pPr>
            <a:endParaRPr lang="en-US" sz="2000" dirty="0"/>
          </a:p>
        </p:txBody>
      </p:sp>
      <p:sp>
        <p:nvSpPr>
          <p:cNvPr id="3" name="TextBox 2"/>
          <p:cNvSpPr txBox="1"/>
          <p:nvPr/>
        </p:nvSpPr>
        <p:spPr>
          <a:xfrm>
            <a:off x="457200" y="3369733"/>
            <a:ext cx="8111067" cy="1200329"/>
          </a:xfrm>
          <a:prstGeom prst="rect">
            <a:avLst/>
          </a:prstGeom>
          <a:noFill/>
          <a:ln>
            <a:solidFill>
              <a:schemeClr val="tx2">
                <a:lumMod val="60000"/>
                <a:lumOff val="40000"/>
              </a:schemeClr>
            </a:solidFill>
          </a:ln>
        </p:spPr>
        <p:txBody>
          <a:bodyPr wrap="square" rtlCol="0">
            <a:spAutoFit/>
          </a:bodyPr>
          <a:lstStyle/>
          <a:p>
            <a:r>
              <a:rPr lang="en-US" dirty="0" smtClean="0"/>
              <a:t>So by the time we return for our Winter/Spring 2017 Semester, let’s all set a goal to establish and update our systems </a:t>
            </a:r>
            <a:r>
              <a:rPr lang="mr-IN" dirty="0" smtClean="0"/>
              <a:t>…</a:t>
            </a:r>
            <a:r>
              <a:rPr lang="en-US" dirty="0" smtClean="0"/>
              <a:t> to prepare our businesses for major growth to AMAZE OURSELVES in 2107 !!!</a:t>
            </a:r>
          </a:p>
          <a:p>
            <a:r>
              <a:rPr lang="en-US" dirty="0" smtClean="0"/>
              <a:t>						See you in January !!!</a:t>
            </a:r>
            <a:endParaRPr lang="en-US" dirty="0"/>
          </a:p>
        </p:txBody>
      </p:sp>
      <p:sp>
        <p:nvSpPr>
          <p:cNvPr id="6" name="TextBox 5"/>
          <p:cNvSpPr txBox="1"/>
          <p:nvPr/>
        </p:nvSpPr>
        <p:spPr>
          <a:xfrm>
            <a:off x="7170475" y="4841715"/>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1737961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Chairman’s Retreat Qualification</a:t>
            </a:r>
            <a:endParaRPr lang="en-US" sz="2800" dirty="0"/>
          </a:p>
        </p:txBody>
      </p:sp>
      <p:sp>
        <p:nvSpPr>
          <p:cNvPr id="3" name="Content Placeholder 2"/>
          <p:cNvSpPr>
            <a:spLocks noGrp="1"/>
          </p:cNvSpPr>
          <p:nvPr>
            <p:ph idx="1"/>
          </p:nvPr>
        </p:nvSpPr>
        <p:spPr/>
        <p:txBody>
          <a:bodyPr>
            <a:normAutofit/>
          </a:bodyPr>
          <a:lstStyle/>
          <a:p>
            <a:r>
              <a:rPr lang="en-US" sz="2000" dirty="0" smtClean="0"/>
              <a:t>Increase our monthly PGV by an average of 3500 / month. ( over base )					( 21,000 PGV over the 6 -month qualification period )</a:t>
            </a:r>
          </a:p>
          <a:p>
            <a:pPr marL="0" indent="0">
              <a:buNone/>
            </a:pPr>
            <a:endParaRPr lang="en-US" sz="2000" dirty="0" smtClean="0"/>
          </a:p>
          <a:p>
            <a:r>
              <a:rPr lang="en-US" sz="2000" dirty="0" smtClean="0"/>
              <a:t>Base is found at </a:t>
            </a:r>
            <a:r>
              <a:rPr lang="is-IS" sz="2000" dirty="0" smtClean="0"/>
              <a:t>… </a:t>
            </a:r>
            <a:r>
              <a:rPr lang="is-IS" sz="2000" dirty="0" smtClean="0">
                <a:hlinkClick r:id="rId2"/>
              </a:rPr>
              <a:t>www.ShakleeChairmansLeadershipRetreat.com</a:t>
            </a:r>
            <a:endParaRPr lang="is-IS" sz="2000" dirty="0" smtClean="0"/>
          </a:p>
          <a:p>
            <a:r>
              <a:rPr lang="en-US" sz="2000" dirty="0" smtClean="0"/>
              <a:t>L</a:t>
            </a:r>
            <a:r>
              <a:rPr lang="is-IS" sz="2000" dirty="0" smtClean="0"/>
              <a:t>og in – our Shaklee ID ALL CAPS   </a:t>
            </a:r>
          </a:p>
          <a:p>
            <a:r>
              <a:rPr lang="en-US" sz="2000" dirty="0" smtClean="0"/>
              <a:t>P</a:t>
            </a:r>
            <a:r>
              <a:rPr lang="is-IS" sz="2000" dirty="0" smtClean="0"/>
              <a:t>assword is our Shaklee ID ALL CAPS + zip code.</a:t>
            </a:r>
          </a:p>
          <a:p>
            <a:pPr marL="0" indent="0">
              <a:buNone/>
            </a:pPr>
            <a:endParaRPr lang="is-IS" sz="2000" dirty="0" smtClean="0"/>
          </a:p>
          <a:p>
            <a:endParaRPr lang="en-US" sz="2000" dirty="0"/>
          </a:p>
        </p:txBody>
      </p:sp>
      <p:sp>
        <p:nvSpPr>
          <p:cNvPr id="4" name="TextBox 3"/>
          <p:cNvSpPr txBox="1"/>
          <p:nvPr/>
        </p:nvSpPr>
        <p:spPr>
          <a:xfrm>
            <a:off x="7019171" y="4841715"/>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620116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801663" y="860954"/>
            <a:ext cx="3097704" cy="1689107"/>
          </a:xfrm>
          <a:prstGeom prst="rect">
            <a:avLst/>
          </a:prstGeom>
        </p:spPr>
      </p:pic>
      <p:sp>
        <p:nvSpPr>
          <p:cNvPr id="2" name="Title 1"/>
          <p:cNvSpPr>
            <a:spLocks noGrp="1"/>
          </p:cNvSpPr>
          <p:nvPr>
            <p:ph type="title"/>
          </p:nvPr>
        </p:nvSpPr>
        <p:spPr>
          <a:xfrm>
            <a:off x="1025645" y="316956"/>
            <a:ext cx="7249853" cy="583195"/>
          </a:xfrm>
          <a:ln>
            <a:solidFill>
              <a:schemeClr val="accent6">
                <a:lumMod val="75000"/>
              </a:schemeClr>
            </a:solidFill>
          </a:ln>
        </p:spPr>
        <p:txBody>
          <a:bodyPr>
            <a:normAutofit/>
          </a:bodyPr>
          <a:lstStyle/>
          <a:p>
            <a:r>
              <a:rPr lang="en-US" sz="2800" dirty="0" smtClean="0"/>
              <a:t> Strategy </a:t>
            </a:r>
            <a:r>
              <a:rPr lang="en-US" sz="2800" smtClean="0"/>
              <a:t>Forum </a:t>
            </a:r>
            <a:endParaRPr lang="en-US" sz="2800" dirty="0"/>
          </a:p>
        </p:txBody>
      </p:sp>
      <p:sp>
        <p:nvSpPr>
          <p:cNvPr id="5" name="TextBox 4"/>
          <p:cNvSpPr txBox="1"/>
          <p:nvPr/>
        </p:nvSpPr>
        <p:spPr>
          <a:xfrm>
            <a:off x="415854" y="1087509"/>
            <a:ext cx="7320911" cy="400110"/>
          </a:xfrm>
          <a:prstGeom prst="rect">
            <a:avLst/>
          </a:prstGeom>
          <a:noFill/>
        </p:spPr>
        <p:txBody>
          <a:bodyPr wrap="square" rtlCol="0">
            <a:spAutoFit/>
          </a:bodyPr>
          <a:lstStyle/>
          <a:p>
            <a:endParaRPr lang="en-US" sz="1000" dirty="0" smtClean="0"/>
          </a:p>
          <a:p>
            <a:endParaRPr lang="en-US" sz="1000" dirty="0" smtClean="0"/>
          </a:p>
        </p:txBody>
      </p:sp>
      <p:sp>
        <p:nvSpPr>
          <p:cNvPr id="6" name="Rectangle 5"/>
          <p:cNvSpPr/>
          <p:nvPr/>
        </p:nvSpPr>
        <p:spPr>
          <a:xfrm>
            <a:off x="877624" y="2550061"/>
            <a:ext cx="7638440" cy="1261884"/>
          </a:xfrm>
          <a:prstGeom prst="rect">
            <a:avLst/>
          </a:prstGeom>
        </p:spPr>
        <p:txBody>
          <a:bodyPr wrap="square">
            <a:spAutoFit/>
          </a:bodyPr>
          <a:lstStyle/>
          <a:p>
            <a:endParaRPr lang="en-US" sz="2000" dirty="0"/>
          </a:p>
          <a:p>
            <a:r>
              <a:rPr lang="en-US" sz="2800" dirty="0"/>
              <a:t>Happy Holidays </a:t>
            </a:r>
            <a:r>
              <a:rPr lang="mr-IN" sz="2800" dirty="0"/>
              <a:t>–</a:t>
            </a:r>
            <a:r>
              <a:rPr lang="en-US" sz="2800" dirty="0"/>
              <a:t> We will return in early </a:t>
            </a:r>
            <a:r>
              <a:rPr lang="en-US" sz="2800" dirty="0" smtClean="0"/>
              <a:t>January		 (see Learning </a:t>
            </a:r>
            <a:r>
              <a:rPr lang="en-US" sz="2800" dirty="0"/>
              <a:t>from the </a:t>
            </a:r>
            <a:r>
              <a:rPr lang="en-US" sz="2800" dirty="0" smtClean="0"/>
              <a:t>Masters </a:t>
            </a:r>
            <a:r>
              <a:rPr lang="en-US" sz="2800" dirty="0"/>
              <a:t>FB  for </a:t>
            </a:r>
            <a:r>
              <a:rPr lang="en-US" sz="2800" dirty="0" smtClean="0"/>
              <a:t>details)</a:t>
            </a:r>
            <a:endParaRPr lang="en-US" sz="2800" dirty="0"/>
          </a:p>
        </p:txBody>
      </p:sp>
      <p:sp>
        <p:nvSpPr>
          <p:cNvPr id="4" name="TextBox 3"/>
          <p:cNvSpPr txBox="1"/>
          <p:nvPr/>
        </p:nvSpPr>
        <p:spPr>
          <a:xfrm>
            <a:off x="7374406" y="4591735"/>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25650536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dirty="0"/>
              <a:t>Essential Life Principles:</a:t>
            </a:r>
            <a:r>
              <a:rPr lang="en-US" sz="2800" dirty="0"/>
              <a:t/>
            </a:r>
            <a:br>
              <a:rPr lang="en-US" sz="2800" dirty="0"/>
            </a:br>
            <a:endParaRPr lang="en-US" sz="2800" dirty="0"/>
          </a:p>
        </p:txBody>
      </p:sp>
      <p:sp>
        <p:nvSpPr>
          <p:cNvPr id="3" name="Content Placeholder 2"/>
          <p:cNvSpPr>
            <a:spLocks noGrp="1"/>
          </p:cNvSpPr>
          <p:nvPr>
            <p:ph idx="1"/>
          </p:nvPr>
        </p:nvSpPr>
        <p:spPr>
          <a:xfrm>
            <a:off x="457200" y="481152"/>
            <a:ext cx="8229600" cy="4662348"/>
          </a:xfrm>
        </p:spPr>
        <p:txBody>
          <a:bodyPr>
            <a:normAutofit fontScale="85000" lnSpcReduction="10000"/>
          </a:bodyPr>
          <a:lstStyle/>
          <a:p>
            <a:pPr fontAlgn="base"/>
            <a:r>
              <a:rPr lang="en-US" sz="1800" b="1" dirty="0" smtClean="0"/>
              <a:t>Adopt </a:t>
            </a:r>
            <a:r>
              <a:rPr lang="en-US" sz="1800" b="1" dirty="0"/>
              <a:t>an attitude of gratitude</a:t>
            </a:r>
            <a:r>
              <a:rPr lang="en-US" sz="1800" dirty="0"/>
              <a:t> – 1 minute every morning and evening</a:t>
            </a:r>
            <a:r>
              <a:rPr lang="en-US" sz="1800" dirty="0" smtClean="0"/>
              <a:t>.</a:t>
            </a:r>
            <a:endParaRPr lang="en-US" sz="1800" dirty="0"/>
          </a:p>
          <a:p>
            <a:pPr fontAlgn="base"/>
            <a:r>
              <a:rPr lang="en-US" sz="1800" b="1" dirty="0"/>
              <a:t>Live in the moment</a:t>
            </a:r>
            <a:r>
              <a:rPr lang="en-US" sz="1800" dirty="0"/>
              <a:t> – life is right now in this very moment. Live it</a:t>
            </a:r>
            <a:r>
              <a:rPr lang="en-US" sz="1800" dirty="0" smtClean="0"/>
              <a:t>.</a:t>
            </a:r>
            <a:endParaRPr lang="en-US" sz="1800" dirty="0"/>
          </a:p>
          <a:p>
            <a:pPr fontAlgn="base"/>
            <a:r>
              <a:rPr lang="en-US" sz="1800" b="1" dirty="0"/>
              <a:t>Don’t compare your insides to somebody’s outsides</a:t>
            </a:r>
            <a:r>
              <a:rPr lang="en-US" sz="1800" dirty="0"/>
              <a:t> – you are unique, why try to compare</a:t>
            </a:r>
            <a:r>
              <a:rPr lang="en-US" sz="1800" dirty="0" smtClean="0"/>
              <a:t>?</a:t>
            </a:r>
            <a:endParaRPr lang="en-US" sz="1800" dirty="0"/>
          </a:p>
          <a:p>
            <a:pPr fontAlgn="base"/>
            <a:r>
              <a:rPr lang="en-US" sz="1800" b="1" dirty="0"/>
              <a:t>Choose your reactions</a:t>
            </a:r>
            <a:r>
              <a:rPr lang="en-US" sz="1800" dirty="0"/>
              <a:t> – they define who you are</a:t>
            </a:r>
            <a:r>
              <a:rPr lang="en-US" sz="1800" dirty="0" smtClean="0"/>
              <a:t>.</a:t>
            </a:r>
            <a:endParaRPr lang="en-US" sz="1800" dirty="0"/>
          </a:p>
          <a:p>
            <a:pPr fontAlgn="base"/>
            <a:r>
              <a:rPr lang="en-US" sz="1800" b="1" dirty="0"/>
              <a:t>Be patient</a:t>
            </a:r>
            <a:r>
              <a:rPr lang="en-US" sz="1800" dirty="0"/>
              <a:t> – patience breeds maturity, strength of character, and self-control</a:t>
            </a:r>
            <a:r>
              <a:rPr lang="en-US" sz="1800" dirty="0" smtClean="0"/>
              <a:t>.</a:t>
            </a:r>
            <a:endParaRPr lang="en-US" sz="1800" dirty="0"/>
          </a:p>
          <a:p>
            <a:pPr fontAlgn="base"/>
            <a:r>
              <a:rPr lang="en-US" sz="1800" b="1" dirty="0"/>
              <a:t>Act with integrity</a:t>
            </a:r>
            <a:r>
              <a:rPr lang="en-US" sz="1800" dirty="0"/>
              <a:t> – with </a:t>
            </a:r>
            <a:r>
              <a:rPr lang="en-US" sz="1800" dirty="0" err="1"/>
              <a:t>honour</a:t>
            </a:r>
            <a:r>
              <a:rPr lang="en-US" sz="1800" dirty="0"/>
              <a:t>, honesty, and commitment</a:t>
            </a:r>
            <a:r>
              <a:rPr lang="en-US" sz="1800" dirty="0" smtClean="0"/>
              <a:t>.</a:t>
            </a:r>
            <a:endParaRPr lang="en-US" sz="1800" dirty="0"/>
          </a:p>
          <a:p>
            <a:pPr fontAlgn="base"/>
            <a:r>
              <a:rPr lang="en-US" sz="1800" b="1" dirty="0"/>
              <a:t>No regrets. It’s gone</a:t>
            </a:r>
            <a:r>
              <a:rPr lang="en-US" sz="1800" dirty="0"/>
              <a:t> – you can’t change the past. Focus your energies on the now</a:t>
            </a:r>
            <a:r>
              <a:rPr lang="en-US" sz="1800" dirty="0" smtClean="0"/>
              <a:t>.</a:t>
            </a:r>
            <a:endParaRPr lang="en-US" sz="1800" dirty="0"/>
          </a:p>
          <a:p>
            <a:pPr fontAlgn="base"/>
            <a:r>
              <a:rPr lang="en-US" sz="1800" b="1" dirty="0"/>
              <a:t>Have an open mind</a:t>
            </a:r>
            <a:r>
              <a:rPr lang="en-US" sz="1800" dirty="0"/>
              <a:t> – life is beautiful. Embrace everything and everyone</a:t>
            </a:r>
            <a:r>
              <a:rPr lang="en-US" sz="1800" dirty="0" smtClean="0"/>
              <a:t>.</a:t>
            </a:r>
            <a:endParaRPr lang="en-US" sz="1800" dirty="0"/>
          </a:p>
          <a:p>
            <a:pPr fontAlgn="base"/>
            <a:r>
              <a:rPr lang="en-US" sz="1800" b="1" dirty="0"/>
              <a:t>Be kind</a:t>
            </a:r>
            <a:r>
              <a:rPr lang="en-US" sz="1800" dirty="0"/>
              <a:t> – pursue kindness and kindness will pursue you</a:t>
            </a:r>
            <a:r>
              <a:rPr lang="en-US" sz="1800" dirty="0" smtClean="0"/>
              <a:t>.</a:t>
            </a:r>
            <a:endParaRPr lang="en-US" sz="1800" dirty="0"/>
          </a:p>
          <a:p>
            <a:pPr fontAlgn="base"/>
            <a:r>
              <a:rPr lang="en-US" sz="1800" b="1" dirty="0"/>
              <a:t>Be compassionate</a:t>
            </a:r>
            <a:r>
              <a:rPr lang="en-US" sz="1800" dirty="0"/>
              <a:t> – it’s a necessity. Without it mankind will not survive</a:t>
            </a:r>
            <a:r>
              <a:rPr lang="en-US" sz="1800" dirty="0" smtClean="0"/>
              <a:t>.</a:t>
            </a:r>
            <a:endParaRPr lang="en-US" sz="1800" dirty="0"/>
          </a:p>
          <a:p>
            <a:pPr fontAlgn="base"/>
            <a:r>
              <a:rPr lang="en-US" sz="1800" b="1" dirty="0"/>
              <a:t>Be brave</a:t>
            </a:r>
            <a:r>
              <a:rPr lang="en-US" sz="1800" dirty="0"/>
              <a:t> – look fear straight in the eye and run at it! Watch the magic unfold</a:t>
            </a:r>
            <a:r>
              <a:rPr lang="en-US" sz="1800" dirty="0" smtClean="0"/>
              <a:t>.</a:t>
            </a:r>
            <a:endParaRPr lang="en-US" sz="1800" dirty="0"/>
          </a:p>
          <a:p>
            <a:pPr fontAlgn="base"/>
            <a:r>
              <a:rPr lang="en-US" sz="1800" b="1" dirty="0"/>
              <a:t>Be considerate</a:t>
            </a:r>
            <a:r>
              <a:rPr lang="en-US" sz="1800" dirty="0"/>
              <a:t> – a small thank you from you may change the world for someone else.</a:t>
            </a:r>
          </a:p>
          <a:p>
            <a:pPr fontAlgn="base"/>
            <a:r>
              <a:rPr lang="en-US" sz="1800" dirty="0"/>
              <a:t>Every morning, look at these wonderful principles and try to remember them as you go about your day.</a:t>
            </a:r>
          </a:p>
          <a:p>
            <a:pPr fontAlgn="base"/>
            <a:r>
              <a:rPr lang="en-US" sz="1800" dirty="0"/>
              <a:t>Whenever you encounter a situation and you’re not sure how you should proceed, take a look at the 12 principles and I can guarantee they will bring clarity to the situation you are in.</a:t>
            </a:r>
          </a:p>
          <a:p>
            <a:pPr fontAlgn="base"/>
            <a:r>
              <a:rPr lang="en-US" sz="1800" dirty="0"/>
              <a:t>Source: </a:t>
            </a:r>
            <a:r>
              <a:rPr lang="en-US" sz="1800" dirty="0">
                <a:hlinkClick r:id="rId2"/>
              </a:rPr>
              <a:t>http://www.tut.com/article/details/388-the-12-essential-life-principals/?articleId=388</a:t>
            </a:r>
            <a:endParaRPr lang="en-US" sz="1800" dirty="0"/>
          </a:p>
          <a:p>
            <a:pPr marL="0" indent="0">
              <a:buNone/>
            </a:pPr>
            <a:endParaRPr lang="en-US" sz="1800" dirty="0"/>
          </a:p>
        </p:txBody>
      </p:sp>
    </p:spTree>
    <p:extLst>
      <p:ext uri="{BB962C8B-B14F-4D97-AF65-F5344CB8AC3E}">
        <p14:creationId xmlns:p14="http://schemas.microsoft.com/office/powerpoint/2010/main" val="16686327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Essential Life Principles</a:t>
            </a:r>
            <a:endParaRPr lang="en-US" sz="2800" dirty="0"/>
          </a:p>
        </p:txBody>
      </p:sp>
      <p:sp>
        <p:nvSpPr>
          <p:cNvPr id="3" name="Content Placeholder 2"/>
          <p:cNvSpPr>
            <a:spLocks noGrp="1"/>
          </p:cNvSpPr>
          <p:nvPr>
            <p:ph idx="1"/>
          </p:nvPr>
        </p:nvSpPr>
        <p:spPr>
          <a:xfrm>
            <a:off x="457200" y="866071"/>
            <a:ext cx="8229600" cy="4118649"/>
          </a:xfrm>
        </p:spPr>
        <p:txBody>
          <a:bodyPr>
            <a:normAutofit fontScale="40000" lnSpcReduction="20000"/>
          </a:bodyPr>
          <a:lstStyle/>
          <a:p>
            <a:pPr marL="0" indent="0" fontAlgn="base">
              <a:buNone/>
            </a:pPr>
            <a:endParaRPr lang="en-US" sz="2000" dirty="0"/>
          </a:p>
          <a:p>
            <a:pPr fontAlgn="base"/>
            <a:r>
              <a:rPr lang="en-US" sz="5000" b="1" dirty="0"/>
              <a:t>Adopt an attitude of gratitude</a:t>
            </a:r>
            <a:r>
              <a:rPr lang="en-US" sz="5000" dirty="0"/>
              <a:t> – 1 minute every morning and evening</a:t>
            </a:r>
            <a:r>
              <a:rPr lang="en-US" sz="5000" dirty="0" smtClean="0"/>
              <a:t>.</a:t>
            </a:r>
            <a:endParaRPr lang="en-US" sz="5000" dirty="0"/>
          </a:p>
          <a:p>
            <a:pPr fontAlgn="base"/>
            <a:r>
              <a:rPr lang="en-US" sz="5000" b="1" dirty="0"/>
              <a:t>Live in the moment</a:t>
            </a:r>
            <a:r>
              <a:rPr lang="en-US" sz="5000" dirty="0"/>
              <a:t> – life is right now in this very moment. Live it</a:t>
            </a:r>
            <a:r>
              <a:rPr lang="en-US" sz="5000" dirty="0" smtClean="0"/>
              <a:t>.</a:t>
            </a:r>
            <a:endParaRPr lang="en-US" sz="5000" dirty="0"/>
          </a:p>
          <a:p>
            <a:pPr fontAlgn="base"/>
            <a:r>
              <a:rPr lang="en-US" sz="5000" b="1" dirty="0"/>
              <a:t>Don’t compare your insides to somebody’s outsides</a:t>
            </a:r>
            <a:r>
              <a:rPr lang="en-US" sz="5000" dirty="0"/>
              <a:t> – you are unique, why try to compare</a:t>
            </a:r>
            <a:r>
              <a:rPr lang="en-US" sz="5000" dirty="0" smtClean="0"/>
              <a:t>?</a:t>
            </a:r>
            <a:endParaRPr lang="en-US" sz="5000" dirty="0"/>
          </a:p>
          <a:p>
            <a:pPr fontAlgn="base"/>
            <a:r>
              <a:rPr lang="en-US" sz="5000" b="1" dirty="0"/>
              <a:t>Choose your reactions</a:t>
            </a:r>
            <a:r>
              <a:rPr lang="en-US" sz="5000" dirty="0"/>
              <a:t> – they define who you are</a:t>
            </a:r>
            <a:r>
              <a:rPr lang="en-US" sz="5000" dirty="0" smtClean="0"/>
              <a:t>.</a:t>
            </a:r>
            <a:endParaRPr lang="en-US" sz="5000" dirty="0"/>
          </a:p>
          <a:p>
            <a:pPr fontAlgn="base"/>
            <a:r>
              <a:rPr lang="en-US" sz="5000" b="1" dirty="0"/>
              <a:t>Be patient</a:t>
            </a:r>
            <a:r>
              <a:rPr lang="en-US" sz="5000" dirty="0"/>
              <a:t> – patience breeds maturity, strength of character, and self-control</a:t>
            </a:r>
            <a:r>
              <a:rPr lang="en-US" sz="5000" dirty="0" smtClean="0"/>
              <a:t>.</a:t>
            </a:r>
            <a:endParaRPr lang="en-US" sz="5000" dirty="0"/>
          </a:p>
          <a:p>
            <a:pPr fontAlgn="base"/>
            <a:r>
              <a:rPr lang="en-US" sz="5000" b="1" dirty="0"/>
              <a:t>Act with integrity</a:t>
            </a:r>
            <a:r>
              <a:rPr lang="en-US" sz="5000" dirty="0"/>
              <a:t> – with </a:t>
            </a:r>
            <a:r>
              <a:rPr lang="en-US" sz="5000" dirty="0" err="1"/>
              <a:t>honour</a:t>
            </a:r>
            <a:r>
              <a:rPr lang="en-US" sz="5000" dirty="0"/>
              <a:t>, honesty, and commitment</a:t>
            </a:r>
            <a:r>
              <a:rPr lang="en-US" sz="5000" dirty="0" smtClean="0"/>
              <a:t>.</a:t>
            </a:r>
            <a:endParaRPr lang="en-US" sz="5000" dirty="0"/>
          </a:p>
          <a:p>
            <a:pPr fontAlgn="base"/>
            <a:r>
              <a:rPr lang="en-US" sz="5000" b="1" dirty="0"/>
              <a:t>No regrets. It’s gone</a:t>
            </a:r>
            <a:r>
              <a:rPr lang="en-US" sz="5000" dirty="0"/>
              <a:t> – you can’t change the past. Focus your energies on the now.</a:t>
            </a:r>
            <a:br>
              <a:rPr lang="en-US" sz="5000" dirty="0"/>
            </a:br>
            <a:endParaRPr lang="en-US" sz="5000" dirty="0"/>
          </a:p>
          <a:p>
            <a:pPr fontAlgn="base"/>
            <a:r>
              <a:rPr lang="en-US" sz="5000" b="1" dirty="0"/>
              <a:t>Have an open mind</a:t>
            </a:r>
            <a:r>
              <a:rPr lang="en-US" sz="5000" dirty="0"/>
              <a:t> – life is beautiful. Embrace everything and everyone</a:t>
            </a:r>
            <a:r>
              <a:rPr lang="en-US" sz="5000" dirty="0" smtClean="0"/>
              <a:t>.</a:t>
            </a:r>
            <a:endParaRPr lang="en-US" sz="5000" dirty="0"/>
          </a:p>
        </p:txBody>
      </p:sp>
    </p:spTree>
    <p:extLst>
      <p:ext uri="{BB962C8B-B14F-4D97-AF65-F5344CB8AC3E}">
        <p14:creationId xmlns:p14="http://schemas.microsoft.com/office/powerpoint/2010/main" val="290893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392382" cy="486878"/>
          </a:xfrm>
          <a:ln>
            <a:solidFill>
              <a:schemeClr val="tx2">
                <a:lumMod val="60000"/>
                <a:lumOff val="40000"/>
              </a:schemeClr>
            </a:solidFill>
          </a:ln>
        </p:spPr>
        <p:txBody>
          <a:bodyPr>
            <a:normAutofit/>
          </a:bodyPr>
          <a:lstStyle/>
          <a:p>
            <a:r>
              <a:rPr lang="en-US" sz="2400" dirty="0" smtClean="0"/>
              <a:t>Essential Life </a:t>
            </a:r>
            <a:r>
              <a:rPr lang="en-US" sz="2400" dirty="0"/>
              <a:t>P</a:t>
            </a:r>
            <a:r>
              <a:rPr lang="en-US" sz="2400" dirty="0" smtClean="0"/>
              <a:t>rinciples continued</a:t>
            </a:r>
            <a:endParaRPr lang="en-US" sz="2400" dirty="0"/>
          </a:p>
        </p:txBody>
      </p:sp>
      <p:sp>
        <p:nvSpPr>
          <p:cNvPr id="3" name="Content Placeholder 2"/>
          <p:cNvSpPr>
            <a:spLocks noGrp="1"/>
          </p:cNvSpPr>
          <p:nvPr>
            <p:ph idx="1"/>
          </p:nvPr>
        </p:nvSpPr>
        <p:spPr>
          <a:xfrm>
            <a:off x="457200" y="827580"/>
            <a:ext cx="8229600" cy="4315920"/>
          </a:xfrm>
        </p:spPr>
        <p:txBody>
          <a:bodyPr>
            <a:normAutofit lnSpcReduction="10000"/>
          </a:bodyPr>
          <a:lstStyle/>
          <a:p>
            <a:pPr fontAlgn="base"/>
            <a:r>
              <a:rPr lang="en-US" sz="2000" b="1" dirty="0"/>
              <a:t>Be kind</a:t>
            </a:r>
            <a:r>
              <a:rPr lang="en-US" sz="2000" dirty="0"/>
              <a:t> – pursue kindness and kindness will pursue you</a:t>
            </a:r>
            <a:r>
              <a:rPr lang="en-US" sz="2000" dirty="0" smtClean="0"/>
              <a:t>.</a:t>
            </a:r>
            <a:endParaRPr lang="en-US" sz="2000" dirty="0"/>
          </a:p>
          <a:p>
            <a:pPr fontAlgn="base"/>
            <a:r>
              <a:rPr lang="en-US" sz="2000" b="1" dirty="0"/>
              <a:t>Be compassionate</a:t>
            </a:r>
            <a:r>
              <a:rPr lang="en-US" sz="2000" dirty="0"/>
              <a:t> – it’s a necessity. Without it mankind will not survive</a:t>
            </a:r>
            <a:r>
              <a:rPr lang="en-US" sz="2000" dirty="0" smtClean="0"/>
              <a:t>.</a:t>
            </a:r>
            <a:endParaRPr lang="en-US" sz="2000" dirty="0"/>
          </a:p>
          <a:p>
            <a:pPr fontAlgn="base"/>
            <a:r>
              <a:rPr lang="en-US" sz="2000" b="1" dirty="0"/>
              <a:t>Be brave</a:t>
            </a:r>
            <a:r>
              <a:rPr lang="en-US" sz="2000" dirty="0"/>
              <a:t> – look fear straight in the eye and run at it! Watch the magic unfold</a:t>
            </a:r>
            <a:r>
              <a:rPr lang="en-US" sz="2000" dirty="0" smtClean="0"/>
              <a:t>.</a:t>
            </a:r>
            <a:endParaRPr lang="en-US" sz="2000" dirty="0"/>
          </a:p>
          <a:p>
            <a:pPr fontAlgn="base"/>
            <a:r>
              <a:rPr lang="en-US" sz="2000" b="1" dirty="0"/>
              <a:t>Be considerate</a:t>
            </a:r>
            <a:r>
              <a:rPr lang="en-US" sz="2000" dirty="0"/>
              <a:t> – a small thank you from you may change the world for someone else.</a:t>
            </a:r>
          </a:p>
          <a:p>
            <a:pPr marL="0" indent="0" fontAlgn="base">
              <a:buNone/>
            </a:pPr>
            <a:r>
              <a:rPr lang="en-US" sz="2000" dirty="0" smtClean="0"/>
              <a:t>	Every </a:t>
            </a:r>
            <a:r>
              <a:rPr lang="en-US" sz="2000" dirty="0"/>
              <a:t>morning, look at these wonderful principles and try to remember them as you go about your day.</a:t>
            </a:r>
          </a:p>
          <a:p>
            <a:pPr marL="0" indent="0" fontAlgn="base">
              <a:buNone/>
            </a:pPr>
            <a:r>
              <a:rPr lang="en-US" sz="2000" dirty="0" smtClean="0"/>
              <a:t>	Whenever </a:t>
            </a:r>
            <a:r>
              <a:rPr lang="en-US" sz="2000" dirty="0"/>
              <a:t>you encounter a situation and you’re not sure how you should proceed, take a look at the 12 principles and I can guarantee they will bring clarity to the situation you are in.</a:t>
            </a:r>
          </a:p>
          <a:p>
            <a:pPr marL="0" indent="0" fontAlgn="base">
              <a:buNone/>
            </a:pPr>
            <a:r>
              <a:rPr lang="en-US" sz="2000" dirty="0"/>
              <a:t>Source: </a:t>
            </a:r>
            <a:r>
              <a:rPr lang="en-US" sz="2000" dirty="0">
                <a:hlinkClick r:id="rId2"/>
              </a:rPr>
              <a:t>http://www.tut.com/article/details/388-the-12-essential-life-principals/?articleId=</a:t>
            </a:r>
            <a:r>
              <a:rPr lang="en-US" sz="2000" dirty="0" smtClean="0">
                <a:hlinkClick r:id="rId2"/>
              </a:rPr>
              <a:t>388</a:t>
            </a:r>
            <a:endParaRPr lang="en-US" sz="2000" dirty="0"/>
          </a:p>
        </p:txBody>
      </p:sp>
    </p:spTree>
    <p:extLst>
      <p:ext uri="{BB962C8B-B14F-4D97-AF65-F5344CB8AC3E}">
        <p14:creationId xmlns:p14="http://schemas.microsoft.com/office/powerpoint/2010/main" val="123202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tuesday.jpg"/>
          <p:cNvPicPr>
            <a:picLocks noGrp="1" noChangeAspect="1"/>
          </p:cNvPicPr>
          <p:nvPr>
            <p:ph idx="1"/>
          </p:nvPr>
        </p:nvPicPr>
        <p:blipFill>
          <a:blip r:embed="rId2" cstate="print"/>
          <a:stretch>
            <a:fillRect/>
          </a:stretch>
        </p:blipFill>
        <p:spPr>
          <a:xfrm>
            <a:off x="2152501" y="348120"/>
            <a:ext cx="4697081" cy="4552873"/>
          </a:xfrm>
        </p:spPr>
      </p:pic>
      <p:sp>
        <p:nvSpPr>
          <p:cNvPr id="2" name="TextBox 1"/>
          <p:cNvSpPr txBox="1"/>
          <p:nvPr/>
        </p:nvSpPr>
        <p:spPr>
          <a:xfrm>
            <a:off x="7486239" y="4795666"/>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1661763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6386285" cy="2468470"/>
          </a:xfrm>
        </p:spPr>
      </p:pic>
      <p:sp>
        <p:nvSpPr>
          <p:cNvPr id="2" name="Title 1"/>
          <p:cNvSpPr>
            <a:spLocks noGrp="1"/>
          </p:cNvSpPr>
          <p:nvPr>
            <p:ph type="title"/>
          </p:nvPr>
        </p:nvSpPr>
        <p:spPr>
          <a:xfrm>
            <a:off x="1038982" y="3066143"/>
            <a:ext cx="7330592" cy="1850571"/>
          </a:xfrm>
          <a:ln>
            <a:solidFill>
              <a:srgbClr val="FF0000"/>
            </a:solidFill>
          </a:ln>
        </p:spPr>
        <p:txBody>
          <a:bodyPr>
            <a:normAutofit/>
          </a:bodyPr>
          <a:lstStyle/>
          <a:p>
            <a:pPr algn="l"/>
            <a:r>
              <a:rPr lang="en-US" sz="4900" dirty="0" smtClean="0">
                <a:solidFill>
                  <a:srgbClr val="FF0000"/>
                </a:solidFill>
              </a:rPr>
              <a:t>	</a:t>
            </a:r>
            <a:r>
              <a:rPr lang="en-US" sz="3200" dirty="0" smtClean="0">
                <a:solidFill>
                  <a:srgbClr val="FF0000"/>
                </a:solidFill>
              </a:rPr>
              <a:t>Putting It </a:t>
            </a:r>
            <a:r>
              <a:rPr lang="en-US" sz="3200" dirty="0">
                <a:solidFill>
                  <a:srgbClr val="FF0000"/>
                </a:solidFill>
              </a:rPr>
              <a:t>T</a:t>
            </a:r>
            <a:r>
              <a:rPr lang="en-US" sz="3200" dirty="0" smtClean="0">
                <a:solidFill>
                  <a:srgbClr val="FF0000"/>
                </a:solidFill>
              </a:rPr>
              <a:t>ogether into a System </a:t>
            </a:r>
            <a:r>
              <a:rPr lang="en-US" sz="4000" dirty="0" smtClean="0">
                <a:solidFill>
                  <a:srgbClr val="FF0000"/>
                </a:solidFill>
              </a:rPr>
              <a:t>	</a:t>
            </a:r>
            <a:r>
              <a:rPr lang="en-US" dirty="0">
                <a:solidFill>
                  <a:srgbClr val="FF0000"/>
                </a:solidFill>
              </a:rPr>
              <a:t> </a:t>
            </a:r>
            <a:r>
              <a:rPr lang="en-US" dirty="0" smtClean="0">
                <a:solidFill>
                  <a:srgbClr val="FF0000"/>
                </a:solidFill>
              </a:rPr>
              <a:t>     </a:t>
            </a:r>
            <a:r>
              <a:rPr lang="en-US" sz="3600" dirty="0" smtClean="0">
                <a:solidFill>
                  <a:srgbClr val="FF0000"/>
                </a:solidFill>
              </a:rPr>
              <a:t>  </a:t>
            </a:r>
            <a:r>
              <a:rPr lang="en-US" sz="3600" dirty="0">
                <a:solidFill>
                  <a:srgbClr val="FF0000"/>
                </a:solidFill>
              </a:rPr>
              <a:t>	</a:t>
            </a:r>
            <a:r>
              <a:rPr lang="en-US" sz="3600" dirty="0" smtClean="0">
                <a:solidFill>
                  <a:srgbClr val="FF0000"/>
                </a:solidFill>
              </a:rPr>
              <a:t>				</a:t>
            </a:r>
            <a:r>
              <a:rPr lang="en-US" sz="3200" dirty="0" smtClean="0">
                <a:solidFill>
                  <a:srgbClr val="FF0000"/>
                </a:solidFill>
              </a:rPr>
              <a:t>December 13			</a:t>
            </a:r>
            <a:r>
              <a:rPr lang="en-US" sz="2700" dirty="0" smtClean="0">
                <a:solidFill>
                  <a:srgbClr val="FF0000"/>
                </a:solidFill>
              </a:rPr>
              <a:t>	 </a:t>
            </a:r>
            <a:endParaRPr lang="en-US" sz="2700" dirty="0"/>
          </a:p>
        </p:txBody>
      </p:sp>
      <p:sp>
        <p:nvSpPr>
          <p:cNvPr id="5" name="Rectangle 4"/>
          <p:cNvSpPr/>
          <p:nvPr/>
        </p:nvSpPr>
        <p:spPr>
          <a:xfrm>
            <a:off x="596453" y="353162"/>
            <a:ext cx="8023246"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#14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286773"/>
            <a:ext cx="1159821" cy="1712606"/>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a:t>
            </a:r>
            <a:r>
              <a:rPr lang="en-US" sz="1600" b="0" i="0" u="none" strike="noStrike" cap="none" dirty="0" smtClean="0">
                <a:solidFill>
                  <a:schemeClr val="dk1"/>
                </a:solidFill>
                <a:latin typeface="Calibri"/>
                <a:ea typeface="Calibri"/>
                <a:cs typeface="Calibri"/>
                <a:sym typeface="Calibri"/>
              </a:rPr>
              <a:t>Key</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Senior 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110944"/>
            <a:ext cx="1301001" cy="923330"/>
          </a:xfrm>
          <a:prstGeom prst="rect">
            <a:avLst/>
          </a:prstGeom>
          <a:noFill/>
        </p:spPr>
        <p:txBody>
          <a:bodyPr wrap="square" rtlCol="0">
            <a:spAutoFit/>
          </a:bodyPr>
          <a:lstStyle/>
          <a:p>
            <a:pPr algn="ctr"/>
            <a:r>
              <a:rPr lang="en-US" dirty="0" smtClean="0"/>
              <a:t>Director</a:t>
            </a:r>
          </a:p>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419062"/>
            <a:ext cx="1238564" cy="1450707"/>
          </a:xfrm>
          <a:prstGeom prst="rect">
            <a:avLst/>
          </a:prstGeom>
        </p:spPr>
      </p:pic>
      <p:sp>
        <p:nvSpPr>
          <p:cNvPr id="2" name="Rectangle 1"/>
          <p:cNvSpPr/>
          <p:nvPr/>
        </p:nvSpPr>
        <p:spPr>
          <a:xfrm>
            <a:off x="1988752" y="2701997"/>
            <a:ext cx="1725292" cy="584776"/>
          </a:xfrm>
          <a:prstGeom prst="rect">
            <a:avLst/>
          </a:prstGeom>
        </p:spPr>
        <p:txBody>
          <a:bodyPr wrap="square">
            <a:spAutoFit/>
          </a:bodyPr>
          <a:lstStyle/>
          <a:p>
            <a:pPr algn="ctr"/>
            <a:r>
              <a:rPr lang="en-US" sz="1600" dirty="0" smtClean="0"/>
              <a:t>Coordinator</a:t>
            </a:r>
            <a:endParaRPr lang="en-US" sz="1600" dirty="0"/>
          </a:p>
          <a:p>
            <a:pPr algn="ctr"/>
            <a:r>
              <a:rPr lang="en-US" sz="1600" dirty="0" smtClean="0"/>
              <a:t>Jean </a:t>
            </a:r>
            <a:r>
              <a:rPr lang="en-US" sz="1600" dirty="0" err="1" smtClean="0"/>
              <a:t>Zbinden</a:t>
            </a:r>
            <a:endParaRPr lang="en-US" sz="1600" dirty="0"/>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pic>
        <p:nvPicPr>
          <p:cNvPr id="6" name="Picture 5" descr="Jean Zbinden.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60612" y="1190590"/>
            <a:ext cx="1185704" cy="1536672"/>
          </a:xfrm>
          <a:prstGeom prst="rect">
            <a:avLst/>
          </a:prstGeom>
        </p:spPr>
      </p:pic>
    </p:spTree>
    <p:extLst>
      <p:ext uri="{BB962C8B-B14F-4D97-AF65-F5344CB8AC3E}">
        <p14:creationId xmlns:p14="http://schemas.microsoft.com/office/powerpoint/2010/main" val="347291987"/>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5706534" cy="674554"/>
          </a:xfrm>
          <a:ln>
            <a:solidFill>
              <a:schemeClr val="accent6">
                <a:lumMod val="75000"/>
              </a:schemeClr>
            </a:solidFill>
          </a:ln>
        </p:spPr>
        <p:txBody>
          <a:bodyPr>
            <a:normAutofit/>
          </a:bodyPr>
          <a:lstStyle/>
          <a:p>
            <a:r>
              <a:rPr lang="en-US" sz="2800" dirty="0" smtClean="0"/>
              <a:t>Recapping our year of training</a:t>
            </a:r>
            <a:endParaRPr lang="en-US" sz="2800" dirty="0"/>
          </a:p>
        </p:txBody>
      </p:sp>
      <p:sp>
        <p:nvSpPr>
          <p:cNvPr id="3" name="Content Placeholder 2"/>
          <p:cNvSpPr>
            <a:spLocks noGrp="1"/>
          </p:cNvSpPr>
          <p:nvPr>
            <p:ph idx="1"/>
          </p:nvPr>
        </p:nvSpPr>
        <p:spPr>
          <a:xfrm>
            <a:off x="287867" y="880533"/>
            <a:ext cx="8229600" cy="4080270"/>
          </a:xfrm>
        </p:spPr>
        <p:txBody>
          <a:bodyPr>
            <a:normAutofit fontScale="92500" lnSpcReduction="10000"/>
          </a:bodyPr>
          <a:lstStyle/>
          <a:p>
            <a:pPr marL="0" indent="0">
              <a:buNone/>
            </a:pPr>
            <a:r>
              <a:rPr lang="en-US" sz="2000" dirty="0" smtClean="0"/>
              <a:t> </a:t>
            </a:r>
            <a:r>
              <a:rPr lang="en-US" sz="1800" dirty="0"/>
              <a:t>W</a:t>
            </a:r>
            <a:r>
              <a:rPr lang="en-US" sz="1800" dirty="0" smtClean="0"/>
              <a:t>e learned a lot of skills  </a:t>
            </a:r>
            <a:r>
              <a:rPr lang="mr-IN" sz="1800" dirty="0" smtClean="0"/>
              <a:t>…</a:t>
            </a:r>
            <a:endParaRPr lang="en-US" sz="1800" dirty="0" smtClean="0"/>
          </a:p>
          <a:p>
            <a:pPr marL="0" indent="0">
              <a:buNone/>
            </a:pPr>
            <a:r>
              <a:rPr lang="en-US" sz="1800" dirty="0"/>
              <a:t>	</a:t>
            </a:r>
            <a:r>
              <a:rPr lang="en-US" sz="1800" dirty="0" smtClean="0"/>
              <a:t>-- how to approach</a:t>
            </a:r>
          </a:p>
          <a:p>
            <a:pPr marL="0" indent="0">
              <a:buNone/>
            </a:pPr>
            <a:r>
              <a:rPr lang="en-US" sz="1800" dirty="0"/>
              <a:t>	</a:t>
            </a:r>
            <a:r>
              <a:rPr lang="en-US" sz="1800" dirty="0" smtClean="0"/>
              <a:t>-- how to use social media</a:t>
            </a:r>
          </a:p>
          <a:p>
            <a:pPr marL="0" indent="0">
              <a:buNone/>
            </a:pPr>
            <a:r>
              <a:rPr lang="en-US" sz="1800" dirty="0"/>
              <a:t>	</a:t>
            </a:r>
            <a:r>
              <a:rPr lang="en-US" sz="1800" dirty="0" smtClean="0"/>
              <a:t>-- how to invite</a:t>
            </a:r>
          </a:p>
          <a:p>
            <a:pPr marL="0" indent="0">
              <a:buNone/>
            </a:pPr>
            <a:r>
              <a:rPr lang="en-US" sz="1800" dirty="0"/>
              <a:t>	</a:t>
            </a:r>
            <a:r>
              <a:rPr lang="en-US" sz="1800" dirty="0" smtClean="0"/>
              <a:t>-- how to listen and ask questions and discover needs</a:t>
            </a:r>
          </a:p>
          <a:p>
            <a:pPr marL="0" indent="0">
              <a:buNone/>
            </a:pPr>
            <a:r>
              <a:rPr lang="en-US" sz="1800" dirty="0"/>
              <a:t>	</a:t>
            </a:r>
            <a:r>
              <a:rPr lang="en-US" sz="1800" dirty="0" smtClean="0"/>
              <a:t>-- how to present information</a:t>
            </a:r>
          </a:p>
          <a:p>
            <a:pPr marL="0" indent="0">
              <a:buNone/>
            </a:pPr>
            <a:r>
              <a:rPr lang="en-US" sz="1800" dirty="0"/>
              <a:t>	</a:t>
            </a:r>
            <a:r>
              <a:rPr lang="en-US" sz="1800" dirty="0" smtClean="0"/>
              <a:t>-- how to close and explain options</a:t>
            </a:r>
          </a:p>
          <a:p>
            <a:pPr marL="0" indent="0">
              <a:buNone/>
            </a:pPr>
            <a:r>
              <a:rPr lang="en-US" sz="1800" dirty="0"/>
              <a:t>	</a:t>
            </a:r>
            <a:r>
              <a:rPr lang="en-US" sz="1800" dirty="0" smtClean="0"/>
              <a:t>-- how to follow up </a:t>
            </a:r>
          </a:p>
          <a:p>
            <a:pPr marL="0" indent="0">
              <a:buNone/>
            </a:pPr>
            <a:r>
              <a:rPr lang="en-US" sz="1800" dirty="0"/>
              <a:t>	</a:t>
            </a:r>
            <a:r>
              <a:rPr lang="en-US" sz="1800" dirty="0" smtClean="0"/>
              <a:t>-- communication skills</a:t>
            </a:r>
          </a:p>
          <a:p>
            <a:pPr marL="0" indent="0">
              <a:buNone/>
            </a:pPr>
            <a:r>
              <a:rPr lang="en-US" sz="1800" dirty="0"/>
              <a:t>	</a:t>
            </a:r>
            <a:r>
              <a:rPr lang="en-US" sz="1800" dirty="0" smtClean="0"/>
              <a:t>-- people skills</a:t>
            </a:r>
          </a:p>
          <a:p>
            <a:pPr marL="0" indent="0">
              <a:buNone/>
            </a:pPr>
            <a:r>
              <a:rPr lang="en-US" sz="1800" dirty="0"/>
              <a:t>	</a:t>
            </a:r>
            <a:r>
              <a:rPr lang="en-US" sz="1800" dirty="0" smtClean="0"/>
              <a:t>-- business skills </a:t>
            </a:r>
          </a:p>
          <a:p>
            <a:pPr marL="0" indent="0">
              <a:buNone/>
            </a:pPr>
            <a:r>
              <a:rPr lang="en-US" sz="1800" dirty="0"/>
              <a:t>	</a:t>
            </a:r>
            <a:r>
              <a:rPr lang="en-US" sz="1800" dirty="0" smtClean="0"/>
              <a:t>-- how to organize our offices .. And  our checking  accounts  </a:t>
            </a:r>
            <a:r>
              <a:rPr lang="en-US" sz="1800" dirty="0" err="1" smtClean="0"/>
              <a:t>etc</a:t>
            </a:r>
            <a:endParaRPr lang="en-US" sz="1800" dirty="0" smtClean="0"/>
          </a:p>
          <a:p>
            <a:pPr marL="0" indent="0">
              <a:buNone/>
            </a:pPr>
            <a:r>
              <a:rPr lang="en-US" sz="1800" dirty="0"/>
              <a:t>	</a:t>
            </a:r>
            <a:r>
              <a:rPr lang="en-US" sz="1800" dirty="0" smtClean="0"/>
              <a:t>-- product information</a:t>
            </a:r>
          </a:p>
          <a:p>
            <a:pPr marL="0" indent="0">
              <a:buNone/>
            </a:pPr>
            <a:r>
              <a:rPr lang="en-US" sz="1800" dirty="0"/>
              <a:t>	</a:t>
            </a:r>
            <a:r>
              <a:rPr lang="en-US" sz="1800" dirty="0" smtClean="0"/>
              <a:t>-- health information								barb</a:t>
            </a:r>
            <a:endParaRPr lang="en-US" sz="1800" dirty="0"/>
          </a:p>
        </p:txBody>
      </p:sp>
      <p:pic>
        <p:nvPicPr>
          <p:cNvPr id="4" name="Picture 3"/>
          <p:cNvPicPr>
            <a:picLocks noChangeAspect="1"/>
          </p:cNvPicPr>
          <p:nvPr/>
        </p:nvPicPr>
        <p:blipFill>
          <a:blip r:embed="rId2"/>
          <a:stretch>
            <a:fillRect/>
          </a:stretch>
        </p:blipFill>
        <p:spPr>
          <a:xfrm>
            <a:off x="6163734" y="880533"/>
            <a:ext cx="2607733" cy="2607733"/>
          </a:xfrm>
          <a:prstGeom prst="rect">
            <a:avLst/>
          </a:prstGeom>
        </p:spPr>
      </p:pic>
    </p:spTree>
    <p:extLst>
      <p:ext uri="{BB962C8B-B14F-4D97-AF65-F5344CB8AC3E}">
        <p14:creationId xmlns:p14="http://schemas.microsoft.com/office/powerpoint/2010/main" val="6195406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728134" y="1032931"/>
            <a:ext cx="7857067" cy="1826021"/>
          </a:xfrm>
        </p:spPr>
        <p:txBody>
          <a:bodyPr>
            <a:normAutofit/>
          </a:bodyPr>
          <a:lstStyle/>
          <a:p>
            <a:r>
              <a:rPr lang="en-US" sz="3600" dirty="0" smtClean="0"/>
              <a:t>But it is when we take all those skills .. And put them together into a SYSTEM </a:t>
            </a:r>
            <a:r>
              <a:rPr lang="mr-IN" sz="3600" dirty="0" smtClean="0"/>
              <a:t>…</a:t>
            </a:r>
            <a:r>
              <a:rPr lang="en-US" sz="3600" dirty="0" smtClean="0"/>
              <a:t> that our businesses take off!</a:t>
            </a:r>
            <a:endParaRPr lang="en-US" sz="3600" dirty="0"/>
          </a:p>
        </p:txBody>
      </p:sp>
      <p:sp>
        <p:nvSpPr>
          <p:cNvPr id="4" name="TextBox 3"/>
          <p:cNvSpPr txBox="1"/>
          <p:nvPr/>
        </p:nvSpPr>
        <p:spPr>
          <a:xfrm>
            <a:off x="6696829" y="4466745"/>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1066262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792154"/>
          </a:xfrm>
          <a:ln>
            <a:solidFill>
              <a:schemeClr val="accent1"/>
            </a:solidFill>
          </a:ln>
        </p:spPr>
        <p:txBody>
          <a:bodyPr>
            <a:normAutofit/>
          </a:bodyPr>
          <a:lstStyle/>
          <a:p>
            <a:r>
              <a:rPr lang="en-US" sz="2800" dirty="0" smtClean="0"/>
              <a:t>And while there are many systems for developing a Shaklee business</a:t>
            </a:r>
            <a:r>
              <a:rPr lang="mr-IN" sz="2800" dirty="0" smtClean="0"/>
              <a:t>…</a:t>
            </a:r>
            <a:r>
              <a:rPr lang="en-US" sz="2800" dirty="0" smtClean="0"/>
              <a:t> </a:t>
            </a:r>
            <a:br>
              <a:rPr lang="en-US" sz="2800" dirty="0" smtClean="0"/>
            </a:br>
            <a:r>
              <a:rPr lang="en-US" sz="2800" dirty="0" smtClean="0"/>
              <a:t>all systems will consist of  3 elements</a:t>
            </a:r>
            <a:endParaRPr lang="en-US" sz="2800" dirty="0"/>
          </a:p>
        </p:txBody>
      </p:sp>
      <p:sp>
        <p:nvSpPr>
          <p:cNvPr id="3" name="Content Placeholder 2"/>
          <p:cNvSpPr>
            <a:spLocks noGrp="1"/>
          </p:cNvSpPr>
          <p:nvPr>
            <p:ph idx="1"/>
          </p:nvPr>
        </p:nvSpPr>
        <p:spPr>
          <a:xfrm>
            <a:off x="457200" y="2150533"/>
            <a:ext cx="8229600" cy="694267"/>
          </a:xfrm>
        </p:spPr>
        <p:txBody>
          <a:bodyPr>
            <a:normAutofit/>
          </a:bodyPr>
          <a:lstStyle/>
          <a:p>
            <a:pPr marL="0" indent="0">
              <a:buNone/>
            </a:pPr>
            <a:r>
              <a:rPr lang="en-US" sz="2000" dirty="0" smtClean="0"/>
              <a:t>1. A system for meeting new people on a regular basis</a:t>
            </a:r>
            <a:endParaRPr lang="en-US" sz="2000" dirty="0"/>
          </a:p>
        </p:txBody>
      </p:sp>
      <p:sp>
        <p:nvSpPr>
          <p:cNvPr id="4" name="TextBox 3"/>
          <p:cNvSpPr txBox="1"/>
          <p:nvPr/>
        </p:nvSpPr>
        <p:spPr>
          <a:xfrm>
            <a:off x="457200" y="2844800"/>
            <a:ext cx="8094133" cy="707886"/>
          </a:xfrm>
          <a:prstGeom prst="rect">
            <a:avLst/>
          </a:prstGeom>
          <a:noFill/>
        </p:spPr>
        <p:txBody>
          <a:bodyPr wrap="square" rtlCol="0">
            <a:spAutoFit/>
          </a:bodyPr>
          <a:lstStyle/>
          <a:p>
            <a:r>
              <a:rPr lang="en-US" sz="2000" dirty="0" smtClean="0"/>
              <a:t>2. A system for servicing and educating our customers and distributors about Shaklee products and wellness.</a:t>
            </a:r>
            <a:endParaRPr lang="en-US" sz="2000" dirty="0"/>
          </a:p>
        </p:txBody>
      </p:sp>
      <p:sp>
        <p:nvSpPr>
          <p:cNvPr id="5" name="TextBox 4"/>
          <p:cNvSpPr txBox="1"/>
          <p:nvPr/>
        </p:nvSpPr>
        <p:spPr>
          <a:xfrm>
            <a:off x="541866" y="3823451"/>
            <a:ext cx="8009467" cy="400110"/>
          </a:xfrm>
          <a:prstGeom prst="rect">
            <a:avLst/>
          </a:prstGeom>
          <a:noFill/>
        </p:spPr>
        <p:txBody>
          <a:bodyPr wrap="square" rtlCol="0">
            <a:spAutoFit/>
          </a:bodyPr>
          <a:lstStyle/>
          <a:p>
            <a:r>
              <a:rPr lang="en-US" sz="2000" dirty="0" smtClean="0"/>
              <a:t>3. A system for identifying business partners.</a:t>
            </a:r>
            <a:endParaRPr lang="en-US" sz="20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4823" y="3798907"/>
            <a:ext cx="1867386" cy="1242661"/>
          </a:xfrm>
          <a:prstGeom prst="rect">
            <a:avLst/>
          </a:prstGeom>
        </p:spPr>
      </p:pic>
      <p:sp>
        <p:nvSpPr>
          <p:cNvPr id="7" name="TextBox 6"/>
          <p:cNvSpPr txBox="1"/>
          <p:nvPr/>
        </p:nvSpPr>
        <p:spPr>
          <a:xfrm>
            <a:off x="3949714" y="4735990"/>
            <a:ext cx="622286" cy="369332"/>
          </a:xfrm>
          <a:prstGeom prst="rect">
            <a:avLst/>
          </a:prstGeom>
          <a:noFill/>
        </p:spPr>
        <p:txBody>
          <a:bodyPr wrap="none" rtlCol="0">
            <a:spAutoFit/>
          </a:bodyPr>
          <a:lstStyle/>
          <a:p>
            <a:r>
              <a:rPr lang="en-US" dirty="0" smtClean="0"/>
              <a:t>Barb</a:t>
            </a:r>
            <a:endParaRPr lang="en-US" dirty="0"/>
          </a:p>
        </p:txBody>
      </p:sp>
    </p:spTree>
    <p:extLst>
      <p:ext uri="{BB962C8B-B14F-4D97-AF65-F5344CB8AC3E}">
        <p14:creationId xmlns:p14="http://schemas.microsoft.com/office/powerpoint/2010/main" val="136587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17442</TotalTime>
  <Words>2671</Words>
  <Application>Microsoft Office PowerPoint</Application>
  <PresentationFormat>On-screen Show (16:9)</PresentationFormat>
  <Paragraphs>362</Paragraphs>
  <Slides>37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Calibri</vt:lpstr>
      <vt:lpstr>Mangal</vt:lpstr>
      <vt:lpstr>Office Theme</vt:lpstr>
      <vt:lpstr>Occupation Income Comparison</vt:lpstr>
      <vt:lpstr>Occupation Income Comparison</vt:lpstr>
      <vt:lpstr>Sarah Bolger</vt:lpstr>
      <vt:lpstr>PowerPoint Presentation</vt:lpstr>
      <vt:lpstr> Putting It Together into a System               December 13     </vt:lpstr>
      <vt:lpstr>Our Strategy Team </vt:lpstr>
      <vt:lpstr>Recapping our year of training</vt:lpstr>
      <vt:lpstr>But it is when we take all those skills .. And put them together into a SYSTEM … that our businesses take off!</vt:lpstr>
      <vt:lpstr>And while there are many systems for developing a Shaklee business…  all systems will consist of  3 elements</vt:lpstr>
      <vt:lpstr>What is a System and Why Does It Matter?</vt:lpstr>
      <vt:lpstr>Reach Out, Reach Out and Touch Someone…</vt:lpstr>
      <vt:lpstr>Events &amp; Appointments Form Connections</vt:lpstr>
      <vt:lpstr>When Someone Shows Interest in Products/Business</vt:lpstr>
      <vt:lpstr>PowerPoint Presentation</vt:lpstr>
      <vt:lpstr>Becky’s Intro Pack … sent via email</vt:lpstr>
      <vt:lpstr>Text of Email Intro Letter</vt:lpstr>
      <vt:lpstr>New Member Appointment </vt:lpstr>
      <vt:lpstr>PowerPoint Presentation</vt:lpstr>
      <vt:lpstr>PowerPoint Presentation</vt:lpstr>
      <vt:lpstr>Follow-Up</vt:lpstr>
      <vt:lpstr>Follow-Up</vt:lpstr>
      <vt:lpstr>PowerPoint Presentation</vt:lpstr>
      <vt:lpstr>PowerPoint Presentation</vt:lpstr>
      <vt:lpstr>How to Attract People to the Business</vt:lpstr>
      <vt:lpstr>How to Attract People to the Business</vt:lpstr>
      <vt:lpstr>What to send after conversation that indicates possible  interest in the business</vt:lpstr>
      <vt:lpstr>Once They Have Purchased a Gold Kit</vt:lpstr>
      <vt:lpstr>Getting Started (the First 48 Hours):</vt:lpstr>
      <vt:lpstr>Getting Started (the First Week):</vt:lpstr>
      <vt:lpstr>PowerPoint Presentation</vt:lpstr>
      <vt:lpstr>Action Steps Strategies Forum Session 14 -- Systems</vt:lpstr>
      <vt:lpstr>Chairman’s Retreat Qualification</vt:lpstr>
      <vt:lpstr> Strategy Forum </vt:lpstr>
      <vt:lpstr>Shaklee Video &amp; Audio Archives This webinar is archived on BetterFutureStartsToday.net</vt:lpstr>
      <vt:lpstr>Essential Life Principles: </vt:lpstr>
      <vt:lpstr>Essential Life Principles</vt:lpstr>
      <vt:lpstr>Essential Life Principles continued</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225</cp:revision>
  <cp:lastPrinted>2016-12-13T14:28:42Z</cp:lastPrinted>
  <dcterms:created xsi:type="dcterms:W3CDTF">2016-08-18T02:28:39Z</dcterms:created>
  <dcterms:modified xsi:type="dcterms:W3CDTF">2016-12-13T16:32:02Z</dcterms:modified>
</cp:coreProperties>
</file>