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19.jpg" ContentType="image/pn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35"/>
  </p:notesMasterIdLst>
  <p:handoutMasterIdLst>
    <p:handoutMasterId r:id="rId36"/>
  </p:handoutMasterIdLst>
  <p:sldIdLst>
    <p:sldId id="305" r:id="rId2"/>
    <p:sldId id="306" r:id="rId3"/>
    <p:sldId id="297" r:id="rId4"/>
    <p:sldId id="302" r:id="rId5"/>
    <p:sldId id="301" r:id="rId6"/>
    <p:sldId id="303" r:id="rId7"/>
    <p:sldId id="304" r:id="rId8"/>
    <p:sldId id="296" r:id="rId9"/>
    <p:sldId id="274" r:id="rId10"/>
    <p:sldId id="275" r:id="rId11"/>
    <p:sldId id="273" r:id="rId12"/>
    <p:sldId id="278" r:id="rId13"/>
    <p:sldId id="280" r:id="rId14"/>
    <p:sldId id="277" r:id="rId15"/>
    <p:sldId id="279" r:id="rId16"/>
    <p:sldId id="282" r:id="rId17"/>
    <p:sldId id="283" r:id="rId18"/>
    <p:sldId id="286" r:id="rId19"/>
    <p:sldId id="287" r:id="rId20"/>
    <p:sldId id="288" r:id="rId21"/>
    <p:sldId id="289" r:id="rId22"/>
    <p:sldId id="290" r:id="rId23"/>
    <p:sldId id="291" r:id="rId24"/>
    <p:sldId id="292" r:id="rId25"/>
    <p:sldId id="293" r:id="rId26"/>
    <p:sldId id="294" r:id="rId27"/>
    <p:sldId id="295" r:id="rId28"/>
    <p:sldId id="285" r:id="rId29"/>
    <p:sldId id="300" r:id="rId30"/>
    <p:sldId id="307" r:id="rId31"/>
    <p:sldId id="308" r:id="rId32"/>
    <p:sldId id="298" r:id="rId33"/>
    <p:sldId id="299" r:id="rId34"/>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145" d="100"/>
          <a:sy n="145" d="100"/>
        </p:scale>
        <p:origin x="108"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cat>
            <c:strRef>
              <c:f>Sheet1!$A$2:$A$8</c:f>
              <c:strCache>
                <c:ptCount val="7"/>
                <c:pt idx="0">
                  <c:v>Diet</c:v>
                </c:pt>
                <c:pt idx="1">
                  <c:v>Sleep</c:v>
                </c:pt>
                <c:pt idx="2">
                  <c:v>Job</c:v>
                </c:pt>
                <c:pt idx="3">
                  <c:v>Relationships</c:v>
                </c:pt>
                <c:pt idx="4">
                  <c:v>Spirituality</c:v>
                </c:pt>
                <c:pt idx="5">
                  <c:v>Exercise</c:v>
                </c:pt>
                <c:pt idx="6">
                  <c:v>Supplementation</c:v>
                </c:pt>
              </c:strCache>
            </c:strRef>
          </c:cat>
          <c:val>
            <c:numRef>
              <c:f>Sheet1!$B$2:$B$8</c:f>
              <c:numCache>
                <c:formatCode>0.00</c:formatCode>
                <c:ptCount val="7"/>
                <c:pt idx="0">
                  <c:v>0.13</c:v>
                </c:pt>
                <c:pt idx="1">
                  <c:v>0.13</c:v>
                </c:pt>
                <c:pt idx="2">
                  <c:v>0.13</c:v>
                </c:pt>
                <c:pt idx="3">
                  <c:v>0.13</c:v>
                </c:pt>
                <c:pt idx="4">
                  <c:v>0.13</c:v>
                </c:pt>
                <c:pt idx="5">
                  <c:v>0.13</c:v>
                </c:pt>
                <c:pt idx="6">
                  <c:v>0.13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dPt>
          <c:dPt>
            <c:idx val="1"/>
            <c:bubble3D val="0"/>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dPt>
          <c:dPt>
            <c:idx val="2"/>
            <c:bubble3D val="0"/>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dPt>
          <c:dPt>
            <c:idx val="3"/>
            <c:bubble3D val="0"/>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chemeClr>
                </a:solidFill>
                <a:round/>
              </a:ln>
              <a:effectLst>
                <a:outerShdw blurRad="40000" dist="20000" dir="5400000" rotWithShape="0">
                  <a:srgbClr val="000000">
                    <a:alpha val="38000"/>
                  </a:srgbClr>
                </a:outerShdw>
              </a:effectLst>
            </c:spPr>
          </c:dPt>
          <c:dPt>
            <c:idx val="4"/>
            <c:bubble3D val="0"/>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dPt>
          <c:dPt>
            <c:idx val="5"/>
            <c:bubble3D val="0"/>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dPt>
          <c:dPt>
            <c:idx val="6"/>
            <c:bubble3D val="0"/>
            <c:spPr>
              <a:gradFill rotWithShape="1">
                <a:gsLst>
                  <a:gs pos="0">
                    <a:schemeClr val="accent1">
                      <a:lumMod val="60000"/>
                      <a:tint val="50000"/>
                      <a:satMod val="300000"/>
                    </a:schemeClr>
                  </a:gs>
                  <a:gs pos="35000">
                    <a:schemeClr val="accent1">
                      <a:lumMod val="60000"/>
                      <a:tint val="37000"/>
                      <a:satMod val="300000"/>
                    </a:schemeClr>
                  </a:gs>
                  <a:gs pos="100000">
                    <a:schemeClr val="accent1">
                      <a:lumMod val="60000"/>
                      <a:tint val="15000"/>
                      <a:satMod val="350000"/>
                    </a:schemeClr>
                  </a:gs>
                </a:gsLst>
                <a:lin ang="16200000" scaled="1"/>
              </a:gradFill>
              <a:ln w="9525" cap="flat" cmpd="sng" algn="ctr">
                <a:solidFill>
                  <a:schemeClr val="accent1">
                    <a:lumMod val="60000"/>
                    <a:shade val="95000"/>
                  </a:schemeClr>
                </a:solidFill>
                <a:round/>
              </a:ln>
              <a:effectLst>
                <a:outerShdw blurRad="40000" dist="20000" dir="5400000" rotWithShape="0">
                  <a:srgbClr val="000000">
                    <a:alpha val="38000"/>
                  </a:srgbClr>
                </a:outerShdw>
              </a:effectLst>
            </c:spPr>
          </c:dPt>
          <c:cat>
            <c:strRef>
              <c:f>Sheet1!$A$2:$A$8</c:f>
              <c:strCache>
                <c:ptCount val="7"/>
                <c:pt idx="0">
                  <c:v>Diet</c:v>
                </c:pt>
                <c:pt idx="1">
                  <c:v>Sleep</c:v>
                </c:pt>
                <c:pt idx="2">
                  <c:v>Job</c:v>
                </c:pt>
                <c:pt idx="3">
                  <c:v>Relationships</c:v>
                </c:pt>
                <c:pt idx="4">
                  <c:v>Spirituality</c:v>
                </c:pt>
                <c:pt idx="5">
                  <c:v>Exercise</c:v>
                </c:pt>
                <c:pt idx="6">
                  <c:v>Supplementation</c:v>
                </c:pt>
              </c:strCache>
            </c:strRef>
          </c:cat>
          <c:val>
            <c:numRef>
              <c:f>Sheet1!$B$2:$B$8</c:f>
              <c:numCache>
                <c:formatCode>0.00</c:formatCode>
                <c:ptCount val="7"/>
                <c:pt idx="0">
                  <c:v>0.13</c:v>
                </c:pt>
                <c:pt idx="1">
                  <c:v>0.13</c:v>
                </c:pt>
                <c:pt idx="2">
                  <c:v>0.13</c:v>
                </c:pt>
                <c:pt idx="3">
                  <c:v>0.13</c:v>
                </c:pt>
                <c:pt idx="4">
                  <c:v>0.13</c:v>
                </c:pt>
                <c:pt idx="5">
                  <c:v>0.13</c:v>
                </c:pt>
                <c:pt idx="6">
                  <c:v>0.13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dPt>
          <c:dPt>
            <c:idx val="1"/>
            <c:bubble3D val="0"/>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dPt>
          <c:dPt>
            <c:idx val="2"/>
            <c:bubble3D val="0"/>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dPt>
          <c:dPt>
            <c:idx val="3"/>
            <c:bubble3D val="0"/>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chemeClr>
                </a:solidFill>
                <a:round/>
              </a:ln>
              <a:effectLst>
                <a:outerShdw blurRad="40000" dist="20000" dir="5400000" rotWithShape="0">
                  <a:srgbClr val="000000">
                    <a:alpha val="38000"/>
                  </a:srgbClr>
                </a:outerShdw>
              </a:effectLst>
            </c:spPr>
          </c:dPt>
          <c:dPt>
            <c:idx val="4"/>
            <c:bubble3D val="0"/>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dPt>
          <c:dPt>
            <c:idx val="5"/>
            <c:bubble3D val="0"/>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dPt>
          <c:dPt>
            <c:idx val="6"/>
            <c:bubble3D val="0"/>
            <c:spPr>
              <a:gradFill rotWithShape="1">
                <a:gsLst>
                  <a:gs pos="0">
                    <a:schemeClr val="accent1">
                      <a:lumMod val="60000"/>
                      <a:tint val="50000"/>
                      <a:satMod val="300000"/>
                    </a:schemeClr>
                  </a:gs>
                  <a:gs pos="35000">
                    <a:schemeClr val="accent1">
                      <a:lumMod val="60000"/>
                      <a:tint val="37000"/>
                      <a:satMod val="300000"/>
                    </a:schemeClr>
                  </a:gs>
                  <a:gs pos="100000">
                    <a:schemeClr val="accent1">
                      <a:lumMod val="60000"/>
                      <a:tint val="15000"/>
                      <a:satMod val="350000"/>
                    </a:schemeClr>
                  </a:gs>
                </a:gsLst>
                <a:lin ang="16200000" scaled="1"/>
              </a:gradFill>
              <a:ln w="9525" cap="flat" cmpd="sng" algn="ctr">
                <a:solidFill>
                  <a:schemeClr val="accent1">
                    <a:lumMod val="60000"/>
                    <a:shade val="95000"/>
                  </a:schemeClr>
                </a:solidFill>
                <a:round/>
              </a:ln>
              <a:effectLst>
                <a:outerShdw blurRad="40000" dist="20000" dir="5400000" rotWithShape="0">
                  <a:srgbClr val="000000">
                    <a:alpha val="38000"/>
                  </a:srgbClr>
                </a:outerShdw>
              </a:effectLst>
            </c:spPr>
          </c:dPt>
          <c:cat>
            <c:strRef>
              <c:f>Sheet1!$A$2:$A$8</c:f>
              <c:strCache>
                <c:ptCount val="7"/>
                <c:pt idx="0">
                  <c:v>Diet</c:v>
                </c:pt>
                <c:pt idx="1">
                  <c:v>Sleep</c:v>
                </c:pt>
                <c:pt idx="2">
                  <c:v>Job</c:v>
                </c:pt>
                <c:pt idx="3">
                  <c:v>Relationships</c:v>
                </c:pt>
                <c:pt idx="4">
                  <c:v>Spirituality</c:v>
                </c:pt>
                <c:pt idx="5">
                  <c:v>Exercise</c:v>
                </c:pt>
                <c:pt idx="6">
                  <c:v>Supplementation</c:v>
                </c:pt>
              </c:strCache>
            </c:strRef>
          </c:cat>
          <c:val>
            <c:numRef>
              <c:f>Sheet1!$B$2:$B$8</c:f>
              <c:numCache>
                <c:formatCode>0.00</c:formatCode>
                <c:ptCount val="7"/>
                <c:pt idx="0">
                  <c:v>0.13</c:v>
                </c:pt>
                <c:pt idx="1">
                  <c:v>0.13</c:v>
                </c:pt>
                <c:pt idx="2">
                  <c:v>0.13</c:v>
                </c:pt>
                <c:pt idx="3">
                  <c:v>0.13</c:v>
                </c:pt>
                <c:pt idx="4">
                  <c:v>0.13</c:v>
                </c:pt>
                <c:pt idx="5">
                  <c:v>0.13</c:v>
                </c:pt>
                <c:pt idx="6">
                  <c:v>0.13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0.46522</cdr:x>
      <cdr:y>0.56303</cdr:y>
    </cdr:from>
    <cdr:to>
      <cdr:x>0.53478</cdr:x>
      <cdr:y>0.97311</cdr:y>
    </cdr:to>
    <cdr:sp macro="" textlink="">
      <cdr:nvSpPr>
        <cdr:cNvPr id="2" name="TextBox 1"/>
        <cdr:cNvSpPr txBox="1"/>
      </cdr:nvSpPr>
      <cdr:spPr>
        <a:xfrm xmlns:a="http://schemas.openxmlformats.org/drawingml/2006/main" rot="5400000">
          <a:off x="2452604" y="3305016"/>
          <a:ext cx="1890796" cy="4726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Relationships</a:t>
          </a:r>
          <a:endParaRPr lang="en-US" sz="2400" dirty="0"/>
        </a:p>
      </cdr:txBody>
    </cdr:sp>
  </cdr:relSizeAnchor>
  <cdr:relSizeAnchor xmlns:cdr="http://schemas.openxmlformats.org/drawingml/2006/chartDrawing">
    <cdr:from>
      <cdr:x>0.62321</cdr:x>
      <cdr:y>0.3774</cdr:y>
    </cdr:from>
    <cdr:to>
      <cdr:x>0.77258</cdr:x>
      <cdr:y>0.47824</cdr:y>
    </cdr:to>
    <cdr:sp macro="" textlink="">
      <cdr:nvSpPr>
        <cdr:cNvPr id="3" name="TextBox 2"/>
        <cdr:cNvSpPr txBox="1"/>
      </cdr:nvSpPr>
      <cdr:spPr>
        <a:xfrm xmlns:a="http://schemas.openxmlformats.org/drawingml/2006/main">
          <a:off x="4235341" y="1740115"/>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Sleep</a:t>
          </a:r>
          <a:endParaRPr lang="en-US" sz="2800" dirty="0"/>
        </a:p>
      </cdr:txBody>
    </cdr:sp>
  </cdr:relSizeAnchor>
  <cdr:relSizeAnchor xmlns:cdr="http://schemas.openxmlformats.org/drawingml/2006/chartDrawing">
    <cdr:from>
      <cdr:x>0.59927</cdr:x>
      <cdr:y>0.6127</cdr:y>
    </cdr:from>
    <cdr:to>
      <cdr:x>0.74864</cdr:x>
      <cdr:y>0.71354</cdr:y>
    </cdr:to>
    <cdr:sp macro="" textlink="">
      <cdr:nvSpPr>
        <cdr:cNvPr id="4" name="TextBox 3"/>
        <cdr:cNvSpPr txBox="1"/>
      </cdr:nvSpPr>
      <cdr:spPr>
        <a:xfrm xmlns:a="http://schemas.openxmlformats.org/drawingml/2006/main" rot="1476493">
          <a:off x="4072610" y="2824997"/>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Job</a:t>
          </a:r>
          <a:endParaRPr lang="en-US" sz="2800" dirty="0"/>
        </a:p>
      </cdr:txBody>
    </cdr:sp>
  </cdr:relSizeAnchor>
  <cdr:relSizeAnchor xmlns:cdr="http://schemas.openxmlformats.org/drawingml/2006/chartDrawing">
    <cdr:from>
      <cdr:x>0.54222</cdr:x>
      <cdr:y>0.13287</cdr:y>
    </cdr:from>
    <cdr:to>
      <cdr:x>0.61064</cdr:x>
      <cdr:y>0.35303</cdr:y>
    </cdr:to>
    <cdr:sp macro="" textlink="">
      <cdr:nvSpPr>
        <cdr:cNvPr id="5" name="TextBox 4"/>
        <cdr:cNvSpPr txBox="1"/>
      </cdr:nvSpPr>
      <cdr:spPr>
        <a:xfrm xmlns:a="http://schemas.openxmlformats.org/drawingml/2006/main" rot="18364977">
          <a:off x="3409837" y="887709"/>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Diet</a:t>
          </a:r>
          <a:endParaRPr lang="en-US" sz="2800" dirty="0"/>
        </a:p>
      </cdr:txBody>
    </cdr:sp>
  </cdr:relSizeAnchor>
  <cdr:relSizeAnchor xmlns:cdr="http://schemas.openxmlformats.org/drawingml/2006/chartDrawing">
    <cdr:from>
      <cdr:x>0.22463</cdr:x>
      <cdr:y>0.5916</cdr:y>
    </cdr:from>
    <cdr:to>
      <cdr:x>0.48068</cdr:x>
      <cdr:y>0.69244</cdr:y>
    </cdr:to>
    <cdr:sp macro="" textlink="">
      <cdr:nvSpPr>
        <cdr:cNvPr id="6" name="TextBox 5"/>
        <cdr:cNvSpPr txBox="1"/>
      </cdr:nvSpPr>
      <cdr:spPr>
        <a:xfrm xmlns:a="http://schemas.openxmlformats.org/drawingml/2006/main" rot="19698885">
          <a:off x="1526583" y="2727722"/>
          <a:ext cx="1740115"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smtClean="0"/>
            <a:t>Spirituality</a:t>
          </a:r>
          <a:endParaRPr lang="en-US" sz="2800" dirty="0"/>
        </a:p>
      </cdr:txBody>
    </cdr:sp>
  </cdr:relSizeAnchor>
  <cdr:relSizeAnchor xmlns:cdr="http://schemas.openxmlformats.org/drawingml/2006/chartDrawing">
    <cdr:from>
      <cdr:x>0.20474</cdr:x>
      <cdr:y>0.38413</cdr:y>
    </cdr:from>
    <cdr:to>
      <cdr:x>0.42531</cdr:x>
      <cdr:y>0.48497</cdr:y>
    </cdr:to>
    <cdr:sp macro="" textlink="">
      <cdr:nvSpPr>
        <cdr:cNvPr id="7" name="TextBox 6"/>
        <cdr:cNvSpPr txBox="1"/>
      </cdr:nvSpPr>
      <cdr:spPr>
        <a:xfrm xmlns:a="http://schemas.openxmlformats.org/drawingml/2006/main">
          <a:off x="1391403" y="1771113"/>
          <a:ext cx="1499030"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smtClean="0"/>
            <a:t>Exercise</a:t>
          </a:r>
          <a:endParaRPr lang="en-US" sz="2800" dirty="0"/>
        </a:p>
      </cdr:txBody>
    </cdr:sp>
  </cdr:relSizeAnchor>
  <cdr:relSizeAnchor xmlns:cdr="http://schemas.openxmlformats.org/drawingml/2006/chartDrawing">
    <cdr:from>
      <cdr:x>0.37167</cdr:x>
      <cdr:y>0.0687</cdr:y>
    </cdr:from>
    <cdr:to>
      <cdr:x>0.44008</cdr:x>
      <cdr:y>0.49673</cdr:y>
    </cdr:to>
    <cdr:sp macro="" textlink="">
      <cdr:nvSpPr>
        <cdr:cNvPr id="8" name="TextBox 7"/>
        <cdr:cNvSpPr txBox="1"/>
      </cdr:nvSpPr>
      <cdr:spPr>
        <a:xfrm xmlns:a="http://schemas.openxmlformats.org/drawingml/2006/main" rot="3101757">
          <a:off x="1771574" y="1071062"/>
          <a:ext cx="1973531"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smtClean="0"/>
            <a:t>Supplementation</a:t>
          </a:r>
          <a:endParaRPr lang="en-US" sz="2000" dirty="0"/>
        </a:p>
      </cdr:txBody>
    </cdr:sp>
  </cdr:relSizeAnchor>
</c:userShapes>
</file>

<file path=ppt/drawings/drawing2.xml><?xml version="1.0" encoding="utf-8"?>
<c:userShapes xmlns:c="http://schemas.openxmlformats.org/drawingml/2006/chart">
  <cdr:relSizeAnchor xmlns:cdr="http://schemas.openxmlformats.org/drawingml/2006/chartDrawing">
    <cdr:from>
      <cdr:x>0.46522</cdr:x>
      <cdr:y>0.56303</cdr:y>
    </cdr:from>
    <cdr:to>
      <cdr:x>0.53478</cdr:x>
      <cdr:y>0.97311</cdr:y>
    </cdr:to>
    <cdr:sp macro="" textlink="">
      <cdr:nvSpPr>
        <cdr:cNvPr id="2" name="TextBox 1"/>
        <cdr:cNvSpPr txBox="1"/>
      </cdr:nvSpPr>
      <cdr:spPr>
        <a:xfrm xmlns:a="http://schemas.openxmlformats.org/drawingml/2006/main" rot="5400000">
          <a:off x="2452604" y="3305016"/>
          <a:ext cx="1890796" cy="4726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Relationships</a:t>
          </a:r>
          <a:endParaRPr lang="en-US" sz="2400" dirty="0"/>
        </a:p>
      </cdr:txBody>
    </cdr:sp>
  </cdr:relSizeAnchor>
  <cdr:relSizeAnchor xmlns:cdr="http://schemas.openxmlformats.org/drawingml/2006/chartDrawing">
    <cdr:from>
      <cdr:x>0.62321</cdr:x>
      <cdr:y>0.3774</cdr:y>
    </cdr:from>
    <cdr:to>
      <cdr:x>0.77258</cdr:x>
      <cdr:y>0.47824</cdr:y>
    </cdr:to>
    <cdr:sp macro="" textlink="">
      <cdr:nvSpPr>
        <cdr:cNvPr id="3" name="TextBox 2"/>
        <cdr:cNvSpPr txBox="1"/>
      </cdr:nvSpPr>
      <cdr:spPr>
        <a:xfrm xmlns:a="http://schemas.openxmlformats.org/drawingml/2006/main">
          <a:off x="4235341" y="1740115"/>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Sleep</a:t>
          </a:r>
          <a:endParaRPr lang="en-US" sz="2800" dirty="0"/>
        </a:p>
      </cdr:txBody>
    </cdr:sp>
  </cdr:relSizeAnchor>
  <cdr:relSizeAnchor xmlns:cdr="http://schemas.openxmlformats.org/drawingml/2006/chartDrawing">
    <cdr:from>
      <cdr:x>0.59927</cdr:x>
      <cdr:y>0.6127</cdr:y>
    </cdr:from>
    <cdr:to>
      <cdr:x>0.74864</cdr:x>
      <cdr:y>0.71354</cdr:y>
    </cdr:to>
    <cdr:sp macro="" textlink="">
      <cdr:nvSpPr>
        <cdr:cNvPr id="4" name="TextBox 3"/>
        <cdr:cNvSpPr txBox="1"/>
      </cdr:nvSpPr>
      <cdr:spPr>
        <a:xfrm xmlns:a="http://schemas.openxmlformats.org/drawingml/2006/main" rot="1476493">
          <a:off x="4072610" y="2824997"/>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Job</a:t>
          </a:r>
          <a:endParaRPr lang="en-US" sz="2800" dirty="0"/>
        </a:p>
      </cdr:txBody>
    </cdr:sp>
  </cdr:relSizeAnchor>
  <cdr:relSizeAnchor xmlns:cdr="http://schemas.openxmlformats.org/drawingml/2006/chartDrawing">
    <cdr:from>
      <cdr:x>0.54222</cdr:x>
      <cdr:y>0.13287</cdr:y>
    </cdr:from>
    <cdr:to>
      <cdr:x>0.61064</cdr:x>
      <cdr:y>0.35303</cdr:y>
    </cdr:to>
    <cdr:sp macro="" textlink="">
      <cdr:nvSpPr>
        <cdr:cNvPr id="5" name="TextBox 4"/>
        <cdr:cNvSpPr txBox="1"/>
      </cdr:nvSpPr>
      <cdr:spPr>
        <a:xfrm xmlns:a="http://schemas.openxmlformats.org/drawingml/2006/main" rot="18364977">
          <a:off x="3409837" y="887709"/>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Diet</a:t>
          </a:r>
          <a:endParaRPr lang="en-US" sz="2800" dirty="0"/>
        </a:p>
      </cdr:txBody>
    </cdr:sp>
  </cdr:relSizeAnchor>
  <cdr:relSizeAnchor xmlns:cdr="http://schemas.openxmlformats.org/drawingml/2006/chartDrawing">
    <cdr:from>
      <cdr:x>0.22463</cdr:x>
      <cdr:y>0.5916</cdr:y>
    </cdr:from>
    <cdr:to>
      <cdr:x>0.48068</cdr:x>
      <cdr:y>0.69244</cdr:y>
    </cdr:to>
    <cdr:sp macro="" textlink="">
      <cdr:nvSpPr>
        <cdr:cNvPr id="6" name="TextBox 5"/>
        <cdr:cNvSpPr txBox="1"/>
      </cdr:nvSpPr>
      <cdr:spPr>
        <a:xfrm xmlns:a="http://schemas.openxmlformats.org/drawingml/2006/main" rot="19698885">
          <a:off x="1526583" y="2727722"/>
          <a:ext cx="1740115"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smtClean="0"/>
            <a:t>Spirituality</a:t>
          </a:r>
          <a:endParaRPr lang="en-US" sz="2800" dirty="0"/>
        </a:p>
      </cdr:txBody>
    </cdr:sp>
  </cdr:relSizeAnchor>
  <cdr:relSizeAnchor xmlns:cdr="http://schemas.openxmlformats.org/drawingml/2006/chartDrawing">
    <cdr:from>
      <cdr:x>0.20474</cdr:x>
      <cdr:y>0.38413</cdr:y>
    </cdr:from>
    <cdr:to>
      <cdr:x>0.42531</cdr:x>
      <cdr:y>0.48497</cdr:y>
    </cdr:to>
    <cdr:sp macro="" textlink="">
      <cdr:nvSpPr>
        <cdr:cNvPr id="7" name="TextBox 6"/>
        <cdr:cNvSpPr txBox="1"/>
      </cdr:nvSpPr>
      <cdr:spPr>
        <a:xfrm xmlns:a="http://schemas.openxmlformats.org/drawingml/2006/main">
          <a:off x="1391403" y="1771113"/>
          <a:ext cx="1499030"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smtClean="0"/>
            <a:t>Exercise</a:t>
          </a:r>
          <a:endParaRPr lang="en-US" sz="2800" dirty="0"/>
        </a:p>
      </cdr:txBody>
    </cdr:sp>
  </cdr:relSizeAnchor>
  <cdr:relSizeAnchor xmlns:cdr="http://schemas.openxmlformats.org/drawingml/2006/chartDrawing">
    <cdr:from>
      <cdr:x>0.37167</cdr:x>
      <cdr:y>0.0687</cdr:y>
    </cdr:from>
    <cdr:to>
      <cdr:x>0.44008</cdr:x>
      <cdr:y>0.49673</cdr:y>
    </cdr:to>
    <cdr:sp macro="" textlink="">
      <cdr:nvSpPr>
        <cdr:cNvPr id="8" name="TextBox 7"/>
        <cdr:cNvSpPr txBox="1"/>
      </cdr:nvSpPr>
      <cdr:spPr>
        <a:xfrm xmlns:a="http://schemas.openxmlformats.org/drawingml/2006/main" rot="3101757">
          <a:off x="1771574" y="1071062"/>
          <a:ext cx="1973531"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smtClean="0"/>
            <a:t>Supplementation</a:t>
          </a:r>
          <a:endParaRPr lang="en-US" sz="2000" dirty="0"/>
        </a:p>
      </cdr:txBody>
    </cdr:sp>
  </cdr:relSizeAnchor>
</c:userShapes>
</file>

<file path=ppt/drawings/drawing3.xml><?xml version="1.0" encoding="utf-8"?>
<c:userShapes xmlns:c="http://schemas.openxmlformats.org/drawingml/2006/chart">
  <cdr:relSizeAnchor xmlns:cdr="http://schemas.openxmlformats.org/drawingml/2006/chartDrawing">
    <cdr:from>
      <cdr:x>0.46522</cdr:x>
      <cdr:y>0.56303</cdr:y>
    </cdr:from>
    <cdr:to>
      <cdr:x>0.53478</cdr:x>
      <cdr:y>0.97311</cdr:y>
    </cdr:to>
    <cdr:sp macro="" textlink="">
      <cdr:nvSpPr>
        <cdr:cNvPr id="2" name="TextBox 1"/>
        <cdr:cNvSpPr txBox="1"/>
      </cdr:nvSpPr>
      <cdr:spPr>
        <a:xfrm xmlns:a="http://schemas.openxmlformats.org/drawingml/2006/main" rot="5400000">
          <a:off x="2452604" y="3305016"/>
          <a:ext cx="1890796" cy="4726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Relationships</a:t>
          </a:r>
          <a:endParaRPr lang="en-US" sz="2400" dirty="0"/>
        </a:p>
      </cdr:txBody>
    </cdr:sp>
  </cdr:relSizeAnchor>
  <cdr:relSizeAnchor xmlns:cdr="http://schemas.openxmlformats.org/drawingml/2006/chartDrawing">
    <cdr:from>
      <cdr:x>0.62321</cdr:x>
      <cdr:y>0.3774</cdr:y>
    </cdr:from>
    <cdr:to>
      <cdr:x>0.77258</cdr:x>
      <cdr:y>0.47824</cdr:y>
    </cdr:to>
    <cdr:sp macro="" textlink="">
      <cdr:nvSpPr>
        <cdr:cNvPr id="3" name="TextBox 2"/>
        <cdr:cNvSpPr txBox="1"/>
      </cdr:nvSpPr>
      <cdr:spPr>
        <a:xfrm xmlns:a="http://schemas.openxmlformats.org/drawingml/2006/main">
          <a:off x="4235341" y="1740115"/>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Sleep</a:t>
          </a:r>
          <a:endParaRPr lang="en-US" sz="2800" dirty="0"/>
        </a:p>
      </cdr:txBody>
    </cdr:sp>
  </cdr:relSizeAnchor>
  <cdr:relSizeAnchor xmlns:cdr="http://schemas.openxmlformats.org/drawingml/2006/chartDrawing">
    <cdr:from>
      <cdr:x>0.59927</cdr:x>
      <cdr:y>0.6127</cdr:y>
    </cdr:from>
    <cdr:to>
      <cdr:x>0.74864</cdr:x>
      <cdr:y>0.71354</cdr:y>
    </cdr:to>
    <cdr:sp macro="" textlink="">
      <cdr:nvSpPr>
        <cdr:cNvPr id="4" name="TextBox 3"/>
        <cdr:cNvSpPr txBox="1"/>
      </cdr:nvSpPr>
      <cdr:spPr>
        <a:xfrm xmlns:a="http://schemas.openxmlformats.org/drawingml/2006/main" rot="1476493">
          <a:off x="4072610" y="2824997"/>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Job</a:t>
          </a:r>
          <a:endParaRPr lang="en-US" sz="2800" dirty="0"/>
        </a:p>
      </cdr:txBody>
    </cdr:sp>
  </cdr:relSizeAnchor>
  <cdr:relSizeAnchor xmlns:cdr="http://schemas.openxmlformats.org/drawingml/2006/chartDrawing">
    <cdr:from>
      <cdr:x>0.54222</cdr:x>
      <cdr:y>0.13287</cdr:y>
    </cdr:from>
    <cdr:to>
      <cdr:x>0.61064</cdr:x>
      <cdr:y>0.35303</cdr:y>
    </cdr:to>
    <cdr:sp macro="" textlink="">
      <cdr:nvSpPr>
        <cdr:cNvPr id="5" name="TextBox 4"/>
        <cdr:cNvSpPr txBox="1"/>
      </cdr:nvSpPr>
      <cdr:spPr>
        <a:xfrm xmlns:a="http://schemas.openxmlformats.org/drawingml/2006/main" rot="18364977">
          <a:off x="3409837" y="887709"/>
          <a:ext cx="1015139"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dirty="0" smtClean="0"/>
            <a:t>Diet</a:t>
          </a:r>
          <a:endParaRPr lang="en-US" sz="2800" dirty="0"/>
        </a:p>
      </cdr:txBody>
    </cdr:sp>
  </cdr:relSizeAnchor>
  <cdr:relSizeAnchor xmlns:cdr="http://schemas.openxmlformats.org/drawingml/2006/chartDrawing">
    <cdr:from>
      <cdr:x>0.22463</cdr:x>
      <cdr:y>0.5916</cdr:y>
    </cdr:from>
    <cdr:to>
      <cdr:x>0.48068</cdr:x>
      <cdr:y>0.69244</cdr:y>
    </cdr:to>
    <cdr:sp macro="" textlink="">
      <cdr:nvSpPr>
        <cdr:cNvPr id="6" name="TextBox 5"/>
        <cdr:cNvSpPr txBox="1"/>
      </cdr:nvSpPr>
      <cdr:spPr>
        <a:xfrm xmlns:a="http://schemas.openxmlformats.org/drawingml/2006/main" rot="19698885">
          <a:off x="1526583" y="2727722"/>
          <a:ext cx="1740115"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400" dirty="0" smtClean="0"/>
            <a:t>Spirituality</a:t>
          </a:r>
          <a:endParaRPr lang="en-US" sz="2400" dirty="0"/>
        </a:p>
      </cdr:txBody>
    </cdr:sp>
  </cdr:relSizeAnchor>
  <cdr:relSizeAnchor xmlns:cdr="http://schemas.openxmlformats.org/drawingml/2006/chartDrawing">
    <cdr:from>
      <cdr:x>0.20474</cdr:x>
      <cdr:y>0.38413</cdr:y>
    </cdr:from>
    <cdr:to>
      <cdr:x>0.42531</cdr:x>
      <cdr:y>0.48497</cdr:y>
    </cdr:to>
    <cdr:sp macro="" textlink="">
      <cdr:nvSpPr>
        <cdr:cNvPr id="7" name="TextBox 6"/>
        <cdr:cNvSpPr txBox="1"/>
      </cdr:nvSpPr>
      <cdr:spPr>
        <a:xfrm xmlns:a="http://schemas.openxmlformats.org/drawingml/2006/main">
          <a:off x="1391403" y="1771113"/>
          <a:ext cx="1499030"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800" smtClean="0"/>
            <a:t>Exercise</a:t>
          </a:r>
          <a:endParaRPr lang="en-US" sz="2800" dirty="0"/>
        </a:p>
      </cdr:txBody>
    </cdr:sp>
  </cdr:relSizeAnchor>
  <cdr:relSizeAnchor xmlns:cdr="http://schemas.openxmlformats.org/drawingml/2006/chartDrawing">
    <cdr:from>
      <cdr:x>0.37167</cdr:x>
      <cdr:y>0.0687</cdr:y>
    </cdr:from>
    <cdr:to>
      <cdr:x>0.44008</cdr:x>
      <cdr:y>0.49673</cdr:y>
    </cdr:to>
    <cdr:sp macro="" textlink="">
      <cdr:nvSpPr>
        <cdr:cNvPr id="8" name="TextBox 7"/>
        <cdr:cNvSpPr txBox="1"/>
      </cdr:nvSpPr>
      <cdr:spPr>
        <a:xfrm xmlns:a="http://schemas.openxmlformats.org/drawingml/2006/main" rot="3101757">
          <a:off x="1771574" y="1071062"/>
          <a:ext cx="1973531" cy="4649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smtClean="0"/>
            <a:t>Supplementation</a:t>
          </a:r>
          <a:endParaRPr lang="en-US" sz="20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3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7311"/>
          </a:xfrm>
          <a:prstGeom prst="rect">
            <a:avLst/>
          </a:prstGeom>
        </p:spPr>
        <p:txBody>
          <a:bodyPr vert="horz" lIns="91440" tIns="45720" rIns="91440" bIns="45720" rtlCol="0"/>
          <a:lstStyle>
            <a:lvl1pPr algn="r">
              <a:defRPr sz="1200"/>
            </a:lvl1pPr>
          </a:lstStyle>
          <a:p>
            <a:fld id="{AFD6C0BE-3DE6-428F-B2BF-2E5EF65B5AA4}" type="datetimeFigureOut">
              <a:rPr lang="en-US" smtClean="0"/>
              <a:t>12/6/2016</a:t>
            </a:fld>
            <a:endParaRPr lang="en-US"/>
          </a:p>
        </p:txBody>
      </p:sp>
      <p:sp>
        <p:nvSpPr>
          <p:cNvPr id="4" name="Footer Placeholder 3"/>
          <p:cNvSpPr>
            <a:spLocks noGrp="1"/>
          </p:cNvSpPr>
          <p:nvPr>
            <p:ph type="ftr" sz="quarter" idx="2"/>
          </p:nvPr>
        </p:nvSpPr>
        <p:spPr>
          <a:xfrm>
            <a:off x="0" y="8846554"/>
            <a:ext cx="2971800" cy="46731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4"/>
            <a:ext cx="2971800" cy="467310"/>
          </a:xfrm>
          <a:prstGeom prst="rect">
            <a:avLst/>
          </a:prstGeom>
        </p:spPr>
        <p:txBody>
          <a:bodyPr vert="horz" lIns="91440" tIns="45720" rIns="91440" bIns="45720" rtlCol="0" anchor="b"/>
          <a:lstStyle>
            <a:lvl1pPr algn="r">
              <a:defRPr sz="1200"/>
            </a:lvl1pPr>
          </a:lstStyle>
          <a:p>
            <a:fld id="{08173C61-4F7A-46AF-B664-9B28C7BEF212}" type="slidenum">
              <a:rPr lang="en-US" smtClean="0"/>
              <a:t>‹#›</a:t>
            </a:fld>
            <a:endParaRPr lang="en-US"/>
          </a:p>
        </p:txBody>
      </p:sp>
    </p:spTree>
    <p:extLst>
      <p:ext uri="{BB962C8B-B14F-4D97-AF65-F5344CB8AC3E}">
        <p14:creationId xmlns:p14="http://schemas.microsoft.com/office/powerpoint/2010/main" val="15952426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57E279C3-76EC-A744-9F26-A92392B9C9C0}" type="datetimeFigureOut">
              <a:rPr lang="en-US" smtClean="0"/>
              <a:t>12/6/2016</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034865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12/6/2016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png"/><Relationship Id="rId10" Type="http://schemas.openxmlformats.org/officeDocument/2006/relationships/image" Target="../media/image19.jpg"/><Relationship Id="rId4" Type="http://schemas.openxmlformats.org/officeDocument/2006/relationships/image" Target="../media/image13.jpg"/><Relationship Id="rId9"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85" y="375929"/>
            <a:ext cx="9144000" cy="1905000"/>
          </a:xfrm>
          <a:prstGeom prst="rect">
            <a:avLst/>
          </a:prstGeom>
        </p:spPr>
      </p:pic>
      <p:sp>
        <p:nvSpPr>
          <p:cNvPr id="6" name="TextBox 5"/>
          <p:cNvSpPr txBox="1"/>
          <p:nvPr/>
        </p:nvSpPr>
        <p:spPr>
          <a:xfrm>
            <a:off x="200805" y="2374808"/>
            <a:ext cx="8873711" cy="2031325"/>
          </a:xfrm>
          <a:prstGeom prst="rect">
            <a:avLst/>
          </a:prstGeom>
          <a:noFill/>
        </p:spPr>
        <p:txBody>
          <a:bodyPr wrap="none" rtlCol="0">
            <a:spAutoFit/>
          </a:bodyPr>
          <a:lstStyle/>
          <a:p>
            <a:r>
              <a:rPr lang="en-US" b="1" i="1" dirty="0" smtClean="0"/>
              <a:t>Yay for Shaklee Specials!!</a:t>
            </a:r>
          </a:p>
          <a:p>
            <a:pPr marL="285750" indent="-285750">
              <a:buFont typeface="Arial" panose="020B0604020202020204" pitchFamily="34" charset="0"/>
              <a:buChar char="•"/>
            </a:pPr>
            <a:r>
              <a:rPr lang="en-US" dirty="0" smtClean="0"/>
              <a:t>Orders of $150 or more between today and 12/15, will get up to $20 off shipping!!</a:t>
            </a:r>
          </a:p>
          <a:p>
            <a:pPr marL="285750" indent="-285750">
              <a:buFont typeface="Arial" panose="020B0604020202020204" pitchFamily="34" charset="0"/>
              <a:buChar char="•"/>
            </a:pPr>
            <a:r>
              <a:rPr lang="en-US" dirty="0" smtClean="0"/>
              <a:t>Remind your customers that this is a GREAT time to stock up on heavier items or kits!</a:t>
            </a:r>
          </a:p>
          <a:p>
            <a:pPr marL="285750" indent="-285750">
              <a:buFont typeface="Arial" panose="020B0604020202020204" pitchFamily="34" charset="0"/>
              <a:buChar char="•"/>
            </a:pPr>
            <a:r>
              <a:rPr lang="en-US" dirty="0" smtClean="0"/>
              <a:t>This could be used on Gold kits as well!  </a:t>
            </a:r>
          </a:p>
          <a:p>
            <a:pPr marL="285750" indent="-285750">
              <a:buFont typeface="Arial" panose="020B0604020202020204" pitchFamily="34" charset="0"/>
              <a:buChar char="•"/>
            </a:pPr>
            <a:r>
              <a:rPr lang="en-US" dirty="0" smtClean="0"/>
              <a:t>Orders must be $150 before shipping and tax in order to qualify for the shipping discount.</a:t>
            </a:r>
          </a:p>
          <a:p>
            <a:pPr marL="285750" indent="-285750">
              <a:buFont typeface="Arial" panose="020B0604020202020204" pitchFamily="34" charset="0"/>
              <a:buChar char="•"/>
            </a:pPr>
            <a:r>
              <a:rPr lang="en-US" dirty="0" smtClean="0"/>
              <a:t>If someone NEW takes advantage of this offer, then they will also get a FREE Membership!</a:t>
            </a:r>
          </a:p>
          <a:p>
            <a:endParaRPr lang="en-US" dirty="0"/>
          </a:p>
        </p:txBody>
      </p:sp>
      <p:sp>
        <p:nvSpPr>
          <p:cNvPr id="7" name="TextBox 6"/>
          <p:cNvSpPr txBox="1"/>
          <p:nvPr/>
        </p:nvSpPr>
        <p:spPr>
          <a:xfrm>
            <a:off x="2578740" y="4729882"/>
            <a:ext cx="2997487" cy="369332"/>
          </a:xfrm>
          <a:prstGeom prst="rect">
            <a:avLst/>
          </a:prstGeom>
          <a:noFill/>
        </p:spPr>
        <p:txBody>
          <a:bodyPr wrap="none" rtlCol="0">
            <a:spAutoFit/>
          </a:bodyPr>
          <a:lstStyle/>
          <a:p>
            <a:r>
              <a:rPr lang="en-US" dirty="0" smtClean="0"/>
              <a:t>BUT WAIT….THERE IS MORE….</a:t>
            </a:r>
            <a:endParaRPr lang="en-US" dirty="0"/>
          </a:p>
        </p:txBody>
      </p:sp>
    </p:spTree>
    <p:extLst>
      <p:ext uri="{BB962C8B-B14F-4D97-AF65-F5344CB8AC3E}">
        <p14:creationId xmlns:p14="http://schemas.microsoft.com/office/powerpoint/2010/main" val="31138033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286773"/>
            <a:ext cx="1159821" cy="1712606"/>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a:t>
            </a:r>
            <a:r>
              <a:rPr lang="en-US" sz="1600" b="0" i="0" u="none" strike="noStrike" cap="none" dirty="0" smtClean="0">
                <a:solidFill>
                  <a:schemeClr val="dk1"/>
                </a:solidFill>
                <a:latin typeface="Calibri"/>
                <a:ea typeface="Calibri"/>
                <a:cs typeface="Calibri"/>
                <a:sym typeface="Calibri"/>
              </a:rPr>
              <a:t>Key</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Senior 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110944"/>
            <a:ext cx="1301001" cy="923330"/>
          </a:xfrm>
          <a:prstGeom prst="rect">
            <a:avLst/>
          </a:prstGeom>
          <a:noFill/>
        </p:spPr>
        <p:txBody>
          <a:bodyPr wrap="square" rtlCol="0">
            <a:spAutoFit/>
          </a:bodyPr>
          <a:lstStyle/>
          <a:p>
            <a:pPr algn="ctr"/>
            <a:r>
              <a:rPr lang="en-US" dirty="0" smtClean="0"/>
              <a:t>Director</a:t>
            </a:r>
          </a:p>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419062"/>
            <a:ext cx="1238564" cy="1450707"/>
          </a:xfrm>
          <a:prstGeom prst="rect">
            <a:avLst/>
          </a:prstGeom>
        </p:spPr>
      </p:pic>
      <p:sp>
        <p:nvSpPr>
          <p:cNvPr id="2" name="Rectangle 1"/>
          <p:cNvSpPr/>
          <p:nvPr/>
        </p:nvSpPr>
        <p:spPr>
          <a:xfrm>
            <a:off x="1988752" y="2701997"/>
            <a:ext cx="1725292" cy="584776"/>
          </a:xfrm>
          <a:prstGeom prst="rect">
            <a:avLst/>
          </a:prstGeom>
        </p:spPr>
        <p:txBody>
          <a:bodyPr wrap="square">
            <a:spAutoFit/>
          </a:bodyPr>
          <a:lstStyle/>
          <a:p>
            <a:pPr algn="ctr"/>
            <a:r>
              <a:rPr lang="en-US" sz="1600" dirty="0" smtClean="0"/>
              <a:t>Coordinator</a:t>
            </a:r>
            <a:endParaRPr lang="en-US" sz="1600" dirty="0"/>
          </a:p>
          <a:p>
            <a:pPr algn="ctr"/>
            <a:r>
              <a:rPr lang="en-US" sz="1600" dirty="0" smtClean="0"/>
              <a:t>Jean </a:t>
            </a:r>
            <a:r>
              <a:rPr lang="en-US" sz="1600" dirty="0" err="1" smtClean="0"/>
              <a:t>Zbinden</a:t>
            </a:r>
            <a:endParaRPr lang="en-US" sz="1600" dirty="0"/>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pic>
        <p:nvPicPr>
          <p:cNvPr id="6" name="Picture 5" descr="Jean Zbinden.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60612" y="1190590"/>
            <a:ext cx="1185704" cy="1536672"/>
          </a:xfrm>
          <a:prstGeom prst="rect">
            <a:avLst/>
          </a:prstGeom>
        </p:spPr>
      </p:pic>
    </p:spTree>
    <p:extLst>
      <p:ext uri="{BB962C8B-B14F-4D97-AF65-F5344CB8AC3E}">
        <p14:creationId xmlns:p14="http://schemas.microsoft.com/office/powerpoint/2010/main" val="347291987"/>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4635"/>
            <a:ext cx="8229600" cy="800520"/>
          </a:xfrm>
          <a:ln>
            <a:solidFill>
              <a:schemeClr val="accent1"/>
            </a:solidFill>
          </a:ln>
        </p:spPr>
        <p:txBody>
          <a:bodyPr>
            <a:normAutofit/>
          </a:bodyPr>
          <a:lstStyle/>
          <a:p>
            <a:r>
              <a:rPr lang="en-US" sz="2800" dirty="0" smtClean="0"/>
              <a:t>Objectives for Strategies Forum Session 13</a:t>
            </a:r>
            <a:endParaRPr lang="en-US" sz="2800" dirty="0"/>
          </a:p>
        </p:txBody>
      </p:sp>
      <p:sp>
        <p:nvSpPr>
          <p:cNvPr id="4" name="TextBox 3"/>
          <p:cNvSpPr txBox="1"/>
          <p:nvPr/>
        </p:nvSpPr>
        <p:spPr>
          <a:xfrm>
            <a:off x="457200" y="1470409"/>
            <a:ext cx="7873893" cy="3477875"/>
          </a:xfrm>
          <a:prstGeom prst="rect">
            <a:avLst/>
          </a:prstGeom>
          <a:noFill/>
        </p:spPr>
        <p:txBody>
          <a:bodyPr wrap="square" rtlCol="0">
            <a:spAutoFit/>
          </a:bodyPr>
          <a:lstStyle/>
          <a:p>
            <a:endParaRPr lang="en-US" sz="2000" dirty="0" smtClean="0"/>
          </a:p>
          <a:p>
            <a:pPr marL="342900" indent="-342900">
              <a:buFont typeface="Arial"/>
              <a:buChar char="•"/>
            </a:pPr>
            <a:r>
              <a:rPr lang="en-US" sz="2000" dirty="0" smtClean="0"/>
              <a:t>This month, we will focus on our December product collection for Mind, Mood and Stress</a:t>
            </a:r>
          </a:p>
          <a:p>
            <a:pPr marL="342900" indent="-342900">
              <a:buFont typeface="Arial"/>
              <a:buChar char="•"/>
            </a:pPr>
            <a:r>
              <a:rPr lang="en-US" sz="2000" dirty="0" smtClean="0"/>
              <a:t>Issues of depression, anxiety, stress, </a:t>
            </a:r>
            <a:r>
              <a:rPr lang="en-US" sz="2000" dirty="0" err="1" smtClean="0"/>
              <a:t>etc</a:t>
            </a:r>
            <a:r>
              <a:rPr lang="en-US" sz="2000" dirty="0" smtClean="0"/>
              <a:t>… affect millions of Americans of all age groups .. With one in every 10 on an anti-depressant medications.</a:t>
            </a:r>
          </a:p>
          <a:p>
            <a:pPr marL="342900" indent="-342900">
              <a:buFont typeface="Arial"/>
              <a:buChar char="•"/>
            </a:pPr>
            <a:r>
              <a:rPr lang="en-US" sz="2000" dirty="0" smtClean="0"/>
              <a:t>Today we will examine how </a:t>
            </a:r>
            <a:r>
              <a:rPr lang="en-US" sz="2000" dirty="0"/>
              <a:t>d</a:t>
            </a:r>
            <a:r>
              <a:rPr lang="en-US" sz="2000" dirty="0" smtClean="0"/>
              <a:t>iet and nutritional deficiencies affect the brain, the nervous system </a:t>
            </a:r>
            <a:r>
              <a:rPr lang="mr-IN" sz="2000" dirty="0" smtClean="0"/>
              <a:t>…</a:t>
            </a:r>
            <a:r>
              <a:rPr lang="en-US" sz="2000" dirty="0" smtClean="0"/>
              <a:t> and…</a:t>
            </a:r>
          </a:p>
          <a:p>
            <a:pPr marL="342900" indent="-342900">
              <a:buFont typeface="Arial"/>
              <a:buChar char="•"/>
            </a:pPr>
            <a:r>
              <a:rPr lang="en-US" sz="2000" dirty="0" smtClean="0"/>
              <a:t>The Brain </a:t>
            </a:r>
            <a:r>
              <a:rPr lang="mr-IN" sz="2000" dirty="0" smtClean="0"/>
              <a:t>–</a:t>
            </a:r>
            <a:r>
              <a:rPr lang="en-US" sz="2000" dirty="0" smtClean="0"/>
              <a:t>Gut Connection</a:t>
            </a:r>
          </a:p>
          <a:p>
            <a:pPr marL="342900" indent="-342900">
              <a:buFont typeface="Arial"/>
              <a:buChar char="•"/>
            </a:pPr>
            <a:endParaRPr lang="en-US" sz="2000" dirty="0" smtClean="0"/>
          </a:p>
          <a:p>
            <a:endParaRPr lang="en-US" sz="2000" dirty="0"/>
          </a:p>
        </p:txBody>
      </p:sp>
    </p:spTree>
    <p:extLst>
      <p:ext uri="{BB962C8B-B14F-4D97-AF65-F5344CB8AC3E}">
        <p14:creationId xmlns:p14="http://schemas.microsoft.com/office/powerpoint/2010/main" val="1737961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661717" cy="857250"/>
          </a:xfrm>
          <a:ln>
            <a:solidFill>
              <a:schemeClr val="accent1"/>
            </a:solidFill>
          </a:ln>
        </p:spPr>
        <p:txBody>
          <a:bodyPr>
            <a:normAutofit/>
          </a:bodyPr>
          <a:lstStyle/>
          <a:p>
            <a:r>
              <a:rPr lang="en-US" sz="3600" dirty="0"/>
              <a:t>S</a:t>
            </a:r>
            <a:r>
              <a:rPr lang="en-US" sz="3600" dirty="0" smtClean="0"/>
              <a:t>tress &amp; Anxiety</a:t>
            </a:r>
            <a:endParaRPr lang="en-US" sz="3600" dirty="0"/>
          </a:p>
        </p:txBody>
      </p:sp>
      <p:sp>
        <p:nvSpPr>
          <p:cNvPr id="3" name="Content Placeholder 2"/>
          <p:cNvSpPr>
            <a:spLocks noGrp="1"/>
          </p:cNvSpPr>
          <p:nvPr>
            <p:ph idx="1"/>
          </p:nvPr>
        </p:nvSpPr>
        <p:spPr>
          <a:xfrm>
            <a:off x="103127" y="1289528"/>
            <a:ext cx="8951495" cy="3667484"/>
          </a:xfrm>
        </p:spPr>
        <p:txBody>
          <a:bodyPr>
            <a:normAutofit fontScale="25000" lnSpcReduction="20000"/>
          </a:bodyPr>
          <a:lstStyle/>
          <a:p>
            <a:r>
              <a:rPr lang="en-US" sz="6400" dirty="0" smtClean="0"/>
              <a:t>The </a:t>
            </a:r>
            <a:r>
              <a:rPr lang="en-US" sz="6400" dirty="0"/>
              <a:t>body doesn’t know the difference between an imagined threat and a real </a:t>
            </a:r>
            <a:r>
              <a:rPr lang="en-US" sz="6400" dirty="0" smtClean="0"/>
              <a:t>one.</a:t>
            </a:r>
          </a:p>
          <a:p>
            <a:r>
              <a:rPr lang="en-US" sz="6400" u="sng" dirty="0"/>
              <a:t>Anxiety makes your body </a:t>
            </a:r>
            <a:r>
              <a:rPr lang="en-US" sz="6400" i="1" u="sng" dirty="0"/>
              <a:t>think</a:t>
            </a:r>
            <a:r>
              <a:rPr lang="en-US" sz="6400" u="sng" dirty="0"/>
              <a:t> there is real danger</a:t>
            </a:r>
            <a:r>
              <a:rPr lang="en-US" sz="6400" dirty="0"/>
              <a:t>. A </a:t>
            </a:r>
            <a:r>
              <a:rPr lang="en-US" sz="6400" u="sng" dirty="0"/>
              <a:t>worrying</a:t>
            </a:r>
            <a:r>
              <a:rPr lang="en-US" sz="6400" dirty="0"/>
              <a:t> thought that creates anxiety causes uncomfortable feelings as well as physical symptoms. </a:t>
            </a:r>
            <a:endParaRPr lang="en-US" sz="6400" dirty="0" smtClean="0"/>
          </a:p>
          <a:p>
            <a:r>
              <a:rPr lang="en-US" sz="6400" dirty="0"/>
              <a:t>Stress and anxiety can feel the same but </a:t>
            </a:r>
            <a:r>
              <a:rPr lang="en-US" sz="6400" dirty="0" smtClean="0"/>
              <a:t>anxiety is </a:t>
            </a:r>
            <a:r>
              <a:rPr lang="en-US" sz="6400" dirty="0"/>
              <a:t>often a series of negative predictions and thoughts that triggers the defense mechanism</a:t>
            </a:r>
            <a:r>
              <a:rPr lang="en-US" sz="6400" dirty="0" smtClean="0"/>
              <a:t>. I can’t do this…because something bad will happen feeling.</a:t>
            </a:r>
          </a:p>
          <a:p>
            <a:r>
              <a:rPr lang="en-US" sz="6400" i="1" dirty="0"/>
              <a:t>Acute</a:t>
            </a:r>
            <a:r>
              <a:rPr lang="en-US" sz="6400" dirty="0"/>
              <a:t> stress is </a:t>
            </a:r>
            <a:r>
              <a:rPr lang="en-US" sz="6400" dirty="0" smtClean="0"/>
              <a:t>the physical </a:t>
            </a:r>
            <a:r>
              <a:rPr lang="en-US" sz="6400" dirty="0"/>
              <a:t>reaction to an immediate threat, commonly known as the “fight or flight” </a:t>
            </a:r>
            <a:r>
              <a:rPr lang="en-US" sz="6400" dirty="0" smtClean="0"/>
              <a:t>response. Once </a:t>
            </a:r>
            <a:r>
              <a:rPr lang="en-US" sz="6400" dirty="0"/>
              <a:t>the threat has passed, your levels of stress hormones return to normal with no long-lasting </a:t>
            </a:r>
            <a:r>
              <a:rPr lang="en-US" sz="6400" dirty="0" smtClean="0"/>
              <a:t>effects. Some </a:t>
            </a:r>
            <a:r>
              <a:rPr lang="en-US" sz="6400" dirty="0"/>
              <a:t>degree of acute stress is even considered desirable as it primes your brain for peak performance. </a:t>
            </a:r>
          </a:p>
          <a:p>
            <a:r>
              <a:rPr lang="en-US" sz="6400" dirty="0"/>
              <a:t>C</a:t>
            </a:r>
            <a:r>
              <a:rPr lang="en-US" sz="6400" i="1" dirty="0" smtClean="0"/>
              <a:t>hronic</a:t>
            </a:r>
            <a:r>
              <a:rPr lang="en-US" sz="6400" dirty="0"/>
              <a:t> stress — the kind most of us face day in, day out — is a </a:t>
            </a:r>
            <a:r>
              <a:rPr lang="en-US" sz="6400" dirty="0" smtClean="0"/>
              <a:t>killer.  90</a:t>
            </a:r>
            <a:r>
              <a:rPr lang="en-US" sz="6400" dirty="0"/>
              <a:t>% of doctors’ visits are for stress-related health complaints. </a:t>
            </a:r>
            <a:r>
              <a:rPr lang="en-US" sz="6400" dirty="0" smtClean="0"/>
              <a:t>Chronic </a:t>
            </a:r>
            <a:r>
              <a:rPr lang="en-US" sz="6400" dirty="0"/>
              <a:t>stress makes you more vulnerable to everything from cancer to the common cold. </a:t>
            </a:r>
          </a:p>
          <a:p>
            <a:r>
              <a:rPr lang="en-US" sz="6400" dirty="0"/>
              <a:t>The non-stop elevation of stress hormones not only makes your body sick, it negatively impacts your brain as </a:t>
            </a:r>
            <a:r>
              <a:rPr lang="en-US" sz="6400" dirty="0" smtClean="0"/>
              <a:t>well.  When </a:t>
            </a:r>
            <a:r>
              <a:rPr lang="en-US" sz="6400" dirty="0"/>
              <a:t>stress becomes chronic, it changes your brain’s function and even its structure down to the level of your DNA. </a:t>
            </a:r>
          </a:p>
          <a:p>
            <a:pPr marL="0" indent="0">
              <a:buNone/>
            </a:pPr>
            <a:r>
              <a:rPr lang="en-US" sz="6400" dirty="0" smtClean="0"/>
              <a:t>																	</a:t>
            </a:r>
            <a:r>
              <a:rPr lang="en-US" sz="2000" dirty="0"/>
              <a:t>	</a:t>
            </a:r>
            <a:r>
              <a:rPr lang="en-US" sz="2000" dirty="0" smtClean="0"/>
              <a:t>												</a:t>
            </a:r>
            <a:r>
              <a:rPr lang="en-US" sz="6400" dirty="0" smtClean="0"/>
              <a:t>                                       </a:t>
            </a:r>
            <a:r>
              <a:rPr lang="en-US" sz="2000" dirty="0" smtClean="0"/>
              <a:t>			</a:t>
            </a:r>
            <a:endParaRPr lang="en-US" sz="2000" dirty="0"/>
          </a:p>
          <a:p>
            <a:endParaRPr lang="en-US" sz="2000" dirty="0"/>
          </a:p>
          <a:p>
            <a:endParaRPr lang="en-US" sz="2000" dirty="0"/>
          </a:p>
          <a:p>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2464" y="67867"/>
            <a:ext cx="1443396" cy="1251742"/>
          </a:xfrm>
          <a:prstGeom prst="rect">
            <a:avLst/>
          </a:prstGeom>
        </p:spPr>
      </p:pic>
    </p:spTree>
    <p:extLst>
      <p:ext uri="{BB962C8B-B14F-4D97-AF65-F5344CB8AC3E}">
        <p14:creationId xmlns:p14="http://schemas.microsoft.com/office/powerpoint/2010/main" val="2062265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lstStyle/>
          <a:p>
            <a:r>
              <a:rPr lang="en-US" dirty="0" smtClean="0"/>
              <a:t>Anxiety – a mental response</a:t>
            </a:r>
            <a:endParaRPr lang="en-US" dirty="0"/>
          </a:p>
        </p:txBody>
      </p:sp>
      <p:sp>
        <p:nvSpPr>
          <p:cNvPr id="3" name="Content Placeholder 2"/>
          <p:cNvSpPr>
            <a:spLocks noGrp="1"/>
          </p:cNvSpPr>
          <p:nvPr>
            <p:ph idx="1"/>
          </p:nvPr>
        </p:nvSpPr>
        <p:spPr>
          <a:xfrm>
            <a:off x="457200" y="914400"/>
            <a:ext cx="8229600" cy="4138863"/>
          </a:xfrm>
        </p:spPr>
        <p:txBody>
          <a:bodyPr>
            <a:normAutofit fontScale="62500" lnSpcReduction="20000"/>
          </a:bodyPr>
          <a:lstStyle/>
          <a:p>
            <a:pPr marL="0" indent="0">
              <a:buNone/>
            </a:pPr>
            <a:endParaRPr lang="en-US" sz="2000" dirty="0" smtClean="0"/>
          </a:p>
          <a:p>
            <a:pPr marL="0" indent="0">
              <a:buNone/>
            </a:pPr>
            <a:r>
              <a:rPr lang="en-US" sz="2000" dirty="0" smtClean="0"/>
              <a:t>Everyone </a:t>
            </a:r>
            <a:r>
              <a:rPr lang="en-US" sz="2000" dirty="0"/>
              <a:t>feels anxious now and then. It’s a normal emotion. Many people feel nervous when faced with a problem at work, before taking a test, or making an important </a:t>
            </a:r>
            <a:r>
              <a:rPr lang="en-US" sz="2000" dirty="0" smtClean="0"/>
              <a:t>decision.</a:t>
            </a:r>
            <a:r>
              <a:rPr lang="en-US" sz="2000" dirty="0"/>
              <a:t> </a:t>
            </a:r>
            <a:r>
              <a:rPr lang="en-US" sz="2000" dirty="0" smtClean="0"/>
              <a:t>Anxiety </a:t>
            </a:r>
            <a:r>
              <a:rPr lang="en-US" sz="2000" dirty="0"/>
              <a:t>disorders are different, though. They can cause such distress that it interferes with your ability to lead a </a:t>
            </a:r>
            <a:r>
              <a:rPr lang="en-US" sz="2000" dirty="0" smtClean="0"/>
              <a:t>normal life.</a:t>
            </a:r>
          </a:p>
          <a:p>
            <a:pPr marL="0" indent="0">
              <a:buNone/>
            </a:pPr>
            <a:endParaRPr lang="en-US" sz="2000" dirty="0" smtClean="0"/>
          </a:p>
          <a:p>
            <a:r>
              <a:rPr lang="en-US" sz="2000" dirty="0" smtClean="0"/>
              <a:t>Feelings </a:t>
            </a:r>
            <a:r>
              <a:rPr lang="en-US" sz="2000" dirty="0"/>
              <a:t>of panic, fear, and uneasiness</a:t>
            </a:r>
          </a:p>
          <a:p>
            <a:r>
              <a:rPr lang="en-US" sz="2000" dirty="0"/>
              <a:t>Problems sleeping</a:t>
            </a:r>
          </a:p>
          <a:p>
            <a:r>
              <a:rPr lang="en-US" sz="2000" dirty="0"/>
              <a:t>Cold or sweaty hands or feet</a:t>
            </a:r>
          </a:p>
          <a:p>
            <a:r>
              <a:rPr lang="en-US" sz="2000" dirty="0"/>
              <a:t>Shortness of breath</a:t>
            </a:r>
          </a:p>
          <a:p>
            <a:r>
              <a:rPr lang="en-US" sz="2000" dirty="0"/>
              <a:t>Heart palpitations</a:t>
            </a:r>
          </a:p>
          <a:p>
            <a:r>
              <a:rPr lang="en-US" sz="2000" dirty="0"/>
              <a:t>Not being able to be still and calm</a:t>
            </a:r>
          </a:p>
          <a:p>
            <a:r>
              <a:rPr lang="en-US" sz="2000" dirty="0"/>
              <a:t>Dry mouth</a:t>
            </a:r>
          </a:p>
          <a:p>
            <a:r>
              <a:rPr lang="en-US" sz="2000" dirty="0"/>
              <a:t>Numbness or tingling in the hands or feet</a:t>
            </a:r>
          </a:p>
          <a:p>
            <a:r>
              <a:rPr lang="en-US" sz="2000" dirty="0"/>
              <a:t>Nausea</a:t>
            </a:r>
          </a:p>
          <a:p>
            <a:r>
              <a:rPr lang="en-US" sz="2000" dirty="0"/>
              <a:t>Muscle tension</a:t>
            </a:r>
          </a:p>
          <a:p>
            <a:r>
              <a:rPr lang="en-US" sz="2000" dirty="0"/>
              <a:t>Dizziness</a:t>
            </a:r>
          </a:p>
          <a:p>
            <a:pPr marL="0" indent="0">
              <a:buNone/>
            </a:pPr>
            <a:endParaRPr lang="en-US" sz="2000" dirty="0"/>
          </a:p>
          <a:p>
            <a:pPr marL="0" indent="0">
              <a:buNone/>
            </a:pPr>
            <a:r>
              <a:rPr lang="en-US" sz="2000" dirty="0" smtClean="0"/>
              <a:t>Anxiety </a:t>
            </a:r>
            <a:r>
              <a:rPr lang="en-US" sz="2000" dirty="0"/>
              <a:t>disorders are caused by a combination of factors, including changes in the brain and environmental </a:t>
            </a:r>
            <a:r>
              <a:rPr lang="en-US" sz="2000" u="sng" dirty="0"/>
              <a:t>stress.</a:t>
            </a:r>
          </a:p>
          <a:p>
            <a:pPr marL="0" indent="0">
              <a:buNone/>
            </a:pPr>
            <a:r>
              <a:rPr lang="en-US" sz="2000" dirty="0" smtClean="0"/>
              <a:t>																</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9782" y="1771650"/>
            <a:ext cx="2852056" cy="2139042"/>
          </a:xfrm>
          <a:prstGeom prst="rect">
            <a:avLst/>
          </a:prstGeom>
        </p:spPr>
      </p:pic>
    </p:spTree>
    <p:extLst>
      <p:ext uri="{BB962C8B-B14F-4D97-AF65-F5344CB8AC3E}">
        <p14:creationId xmlns:p14="http://schemas.microsoft.com/office/powerpoint/2010/main" val="24790740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991726" cy="681407"/>
          </a:xfrm>
          <a:ln>
            <a:solidFill>
              <a:schemeClr val="accent1"/>
            </a:solidFill>
          </a:ln>
        </p:spPr>
        <p:txBody>
          <a:bodyPr>
            <a:normAutofit/>
          </a:bodyPr>
          <a:lstStyle/>
          <a:p>
            <a:r>
              <a:rPr lang="en-US" sz="3600" dirty="0" smtClean="0"/>
              <a:t>Stress</a:t>
            </a:r>
            <a:r>
              <a:rPr lang="en-US" sz="3600" dirty="0"/>
              <a:t> </a:t>
            </a:r>
            <a:r>
              <a:rPr lang="en-US" sz="3600" dirty="0" smtClean="0"/>
              <a:t>– a physical response </a:t>
            </a:r>
            <a:endParaRPr lang="en-US" sz="3600" dirty="0"/>
          </a:p>
        </p:txBody>
      </p:sp>
      <p:sp>
        <p:nvSpPr>
          <p:cNvPr id="6" name="Content Placeholder 5"/>
          <p:cNvSpPr>
            <a:spLocks noGrp="1"/>
          </p:cNvSpPr>
          <p:nvPr>
            <p:ph idx="1"/>
          </p:nvPr>
        </p:nvSpPr>
        <p:spPr>
          <a:xfrm>
            <a:off x="223443" y="887386"/>
            <a:ext cx="8831180" cy="4138375"/>
          </a:xfrm>
        </p:spPr>
        <p:txBody>
          <a:bodyPr>
            <a:normAutofit fontScale="92500" lnSpcReduction="20000"/>
          </a:bodyPr>
          <a:lstStyle/>
          <a:p>
            <a:pPr marL="0" indent="0">
              <a:buNone/>
            </a:pPr>
            <a:r>
              <a:rPr lang="en-US" sz="2400" b="1" dirty="0" smtClean="0"/>
              <a:t>The </a:t>
            </a:r>
            <a:r>
              <a:rPr lang="en-US" sz="2400" b="1" dirty="0"/>
              <a:t>Dangers of Cortisol</a:t>
            </a:r>
          </a:p>
          <a:p>
            <a:r>
              <a:rPr lang="en-US" sz="2400" dirty="0" smtClean="0"/>
              <a:t>Stress </a:t>
            </a:r>
            <a:r>
              <a:rPr lang="en-US" sz="2400" dirty="0"/>
              <a:t>hormones </a:t>
            </a:r>
            <a:r>
              <a:rPr lang="en-US" sz="2400" dirty="0" smtClean="0"/>
              <a:t>(Adrenaline)  are produced </a:t>
            </a:r>
            <a:r>
              <a:rPr lang="en-US" sz="2400" dirty="0"/>
              <a:t>on an as needed basis in moments of extreme </a:t>
            </a:r>
            <a:r>
              <a:rPr lang="en-US" sz="2400" dirty="0" smtClean="0"/>
              <a:t>excitement. They </a:t>
            </a:r>
            <a:r>
              <a:rPr lang="en-US" sz="2400" dirty="0"/>
              <a:t>help you think and move fast in an </a:t>
            </a:r>
            <a:r>
              <a:rPr lang="en-US" sz="2400" dirty="0" smtClean="0"/>
              <a:t>emergency. In </a:t>
            </a:r>
            <a:r>
              <a:rPr lang="en-US" sz="2400" dirty="0"/>
              <a:t>the right situation, they can save your </a:t>
            </a:r>
            <a:r>
              <a:rPr lang="en-US" sz="2400" dirty="0" smtClean="0"/>
              <a:t>life. They </a:t>
            </a:r>
            <a:r>
              <a:rPr lang="en-US" sz="2400" dirty="0"/>
              <a:t>don’t linger in the body, dissipating as quickly as they were created.</a:t>
            </a:r>
          </a:p>
          <a:p>
            <a:r>
              <a:rPr lang="en-US" sz="2400" dirty="0"/>
              <a:t>Cortisol, on the other hand, streams through your system all day </a:t>
            </a:r>
            <a:r>
              <a:rPr lang="en-US" sz="2400" dirty="0" smtClean="0"/>
              <a:t>long. </a:t>
            </a:r>
            <a:r>
              <a:rPr lang="en-US" sz="2400" dirty="0"/>
              <a:t>Excess cortisol leads to a host of health problems including weight gain, osteoporosis, digestive problems, hormone imbalances, cancer, heart disease, and diabetes. </a:t>
            </a:r>
          </a:p>
          <a:p>
            <a:r>
              <a:rPr lang="en-US" sz="2400" dirty="0"/>
              <a:t>Chronic stress takes a toll on adrenal </a:t>
            </a:r>
            <a:r>
              <a:rPr lang="en-US" sz="2400" dirty="0" smtClean="0"/>
              <a:t>glands. It </a:t>
            </a:r>
            <a:r>
              <a:rPr lang="en-US" sz="2400" dirty="0"/>
              <a:t>can leaving you feeling exhausted and wired but tired. </a:t>
            </a:r>
            <a:r>
              <a:rPr lang="en-US" sz="2400" dirty="0" smtClean="0"/>
              <a:t>Weight </a:t>
            </a:r>
            <a:r>
              <a:rPr lang="en-US" sz="2400" dirty="0"/>
              <a:t>gain, mood swings, poor sleep, short attention span, and memory issues are common signs of stress due to elevated cortisol. </a:t>
            </a:r>
            <a:r>
              <a:rPr lang="en-US" sz="2400" dirty="0" smtClean="0"/>
              <a:t>																													</a:t>
            </a:r>
            <a:endParaRPr lang="en-US" sz="24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2683" y="21256"/>
            <a:ext cx="2175172" cy="1226696"/>
          </a:xfrm>
          <a:prstGeom prst="rect">
            <a:avLst/>
          </a:prstGeom>
        </p:spPr>
      </p:pic>
    </p:spTree>
    <p:extLst>
      <p:ext uri="{BB962C8B-B14F-4D97-AF65-F5344CB8AC3E}">
        <p14:creationId xmlns:p14="http://schemas.microsoft.com/office/powerpoint/2010/main" val="15560602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405913"/>
          </a:xfrm>
          <a:ln>
            <a:solidFill>
              <a:schemeClr val="accent1"/>
            </a:solidFill>
          </a:ln>
        </p:spPr>
        <p:txBody>
          <a:bodyPr>
            <a:normAutofit fontScale="90000"/>
          </a:bodyPr>
          <a:lstStyle/>
          <a:p>
            <a:r>
              <a:rPr lang="en-US" sz="3200" dirty="0" smtClean="0"/>
              <a:t>The Effects of Chronic Stress on your brain</a:t>
            </a:r>
            <a:endParaRPr lang="en-US" sz="3200" dirty="0"/>
          </a:p>
        </p:txBody>
      </p:sp>
      <p:sp>
        <p:nvSpPr>
          <p:cNvPr id="3" name="Content Placeholder 2"/>
          <p:cNvSpPr>
            <a:spLocks noGrp="1"/>
          </p:cNvSpPr>
          <p:nvPr>
            <p:ph idx="1"/>
          </p:nvPr>
        </p:nvSpPr>
        <p:spPr>
          <a:xfrm>
            <a:off x="457200" y="660018"/>
            <a:ext cx="8229600" cy="4386370"/>
          </a:xfrm>
        </p:spPr>
        <p:txBody>
          <a:bodyPr>
            <a:normAutofit fontScale="47500" lnSpcReduction="20000"/>
          </a:bodyPr>
          <a:lstStyle/>
          <a:p>
            <a:pPr marL="0" indent="0">
              <a:buNone/>
            </a:pPr>
            <a:r>
              <a:rPr lang="en-US" sz="3300" dirty="0" smtClean="0"/>
              <a:t>While stress and cortisol take a toll on your body, they take an equally high toll on your brain. Some of these brain-related stress symptoms will be obvious to you, like memory problems, anxiety, and worry. But most of these effects of stress on your brain are “behind the scenes.”</a:t>
            </a:r>
          </a:p>
          <a:p>
            <a:pPr marL="0" indent="0">
              <a:buNone/>
            </a:pPr>
            <a:endParaRPr lang="en-US" sz="3300" dirty="0" smtClean="0"/>
          </a:p>
          <a:p>
            <a:r>
              <a:rPr lang="en-US" sz="3300" dirty="0" smtClean="0"/>
              <a:t>Stress creates free radicals that kill brain cells.</a:t>
            </a:r>
          </a:p>
          <a:p>
            <a:r>
              <a:rPr lang="en-US" sz="3300" dirty="0" smtClean="0"/>
              <a:t>Chronic stress makes you forgetful and emotional.</a:t>
            </a:r>
          </a:p>
          <a:p>
            <a:r>
              <a:rPr lang="en-US" sz="3300" dirty="0"/>
              <a:t>Stress creates a vicious cycle of fear and </a:t>
            </a:r>
            <a:r>
              <a:rPr lang="en-US" sz="3300" u="sng" dirty="0" smtClean="0"/>
              <a:t>anxiety.</a:t>
            </a:r>
            <a:endParaRPr lang="en-US" sz="3300" u="sng" dirty="0"/>
          </a:p>
          <a:p>
            <a:r>
              <a:rPr lang="en-US" sz="3300" dirty="0"/>
              <a:t>Stress halts the production of new brain </a:t>
            </a:r>
            <a:r>
              <a:rPr lang="en-US" sz="3300" dirty="0" smtClean="0"/>
              <a:t>cells.</a:t>
            </a:r>
            <a:endParaRPr lang="en-US" sz="3300" dirty="0"/>
          </a:p>
          <a:p>
            <a:r>
              <a:rPr lang="en-US" sz="3300" dirty="0" smtClean="0"/>
              <a:t>Stress</a:t>
            </a:r>
            <a:r>
              <a:rPr lang="en-US" sz="3300" dirty="0"/>
              <a:t> depletes critical brain chemicals causing </a:t>
            </a:r>
            <a:r>
              <a:rPr lang="en-US" sz="3300" dirty="0" smtClean="0"/>
              <a:t>depression.</a:t>
            </a:r>
            <a:endParaRPr lang="en-US" sz="3300" dirty="0"/>
          </a:p>
          <a:p>
            <a:r>
              <a:rPr lang="en-US" sz="3300" dirty="0"/>
              <a:t>Stress puts you at greater risk for mental illnesses of all </a:t>
            </a:r>
            <a:r>
              <a:rPr lang="en-US" sz="3300" dirty="0" smtClean="0"/>
              <a:t>kind.</a:t>
            </a:r>
            <a:endParaRPr lang="en-US" sz="3300" dirty="0"/>
          </a:p>
          <a:p>
            <a:r>
              <a:rPr lang="en-US" sz="3300" dirty="0"/>
              <a:t>Stress makes you </a:t>
            </a:r>
            <a:r>
              <a:rPr lang="en-US" sz="3300" dirty="0" smtClean="0"/>
              <a:t>stupid; </a:t>
            </a:r>
            <a:r>
              <a:rPr lang="en-US" sz="3300" dirty="0"/>
              <a:t>cause your brain to seize </a:t>
            </a:r>
            <a:r>
              <a:rPr lang="en-US" sz="3300" dirty="0" smtClean="0"/>
              <a:t>up.  Exams, interviews, </a:t>
            </a:r>
            <a:r>
              <a:rPr lang="en-US" sz="3300" dirty="0" err="1" smtClean="0"/>
              <a:t>etc</a:t>
            </a:r>
            <a:r>
              <a:rPr lang="en-US" sz="3300" dirty="0" smtClean="0"/>
              <a:t>…</a:t>
            </a:r>
            <a:endParaRPr lang="en-US" sz="3300" dirty="0"/>
          </a:p>
          <a:p>
            <a:r>
              <a:rPr lang="en-US" sz="3300" dirty="0"/>
              <a:t>Chronic stress shrinks your </a:t>
            </a:r>
            <a:r>
              <a:rPr lang="en-US" sz="3300" dirty="0" smtClean="0"/>
              <a:t>brain;</a:t>
            </a:r>
            <a:r>
              <a:rPr lang="en-US" sz="3300" dirty="0"/>
              <a:t> Cortisol can kill, shrink, and stop the generation of new </a:t>
            </a:r>
            <a:r>
              <a:rPr lang="en-US" sz="3300" dirty="0" smtClean="0"/>
              <a:t>neurons.</a:t>
            </a:r>
            <a:endParaRPr lang="en-US" sz="3300" dirty="0"/>
          </a:p>
          <a:p>
            <a:r>
              <a:rPr lang="en-US" sz="3300" dirty="0"/>
              <a:t>Stress lets toxins into your </a:t>
            </a:r>
            <a:r>
              <a:rPr lang="en-US" sz="3300" dirty="0" smtClean="0"/>
              <a:t>brain;</a:t>
            </a:r>
            <a:r>
              <a:rPr lang="en-US" sz="3300" dirty="0"/>
              <a:t> </a:t>
            </a:r>
            <a:r>
              <a:rPr lang="en-US" sz="3300" dirty="0" smtClean="0"/>
              <a:t>makes </a:t>
            </a:r>
            <a:r>
              <a:rPr lang="en-US" sz="3300" dirty="0"/>
              <a:t>the blood-brain barrier more </a:t>
            </a:r>
            <a:r>
              <a:rPr lang="en-US" sz="3300" dirty="0" smtClean="0"/>
              <a:t>permeable</a:t>
            </a:r>
            <a:r>
              <a:rPr lang="en-US" sz="3300" dirty="0"/>
              <a:t>.</a:t>
            </a:r>
          </a:p>
          <a:p>
            <a:r>
              <a:rPr lang="en-US" sz="3300" dirty="0" smtClean="0"/>
              <a:t>Stress </a:t>
            </a:r>
            <a:r>
              <a:rPr lang="en-US" sz="3300" dirty="0"/>
              <a:t>causes brain cells to commit </a:t>
            </a:r>
            <a:r>
              <a:rPr lang="en-US" sz="3300" dirty="0" smtClean="0"/>
              <a:t>suicide; premature aging.</a:t>
            </a:r>
            <a:endParaRPr lang="en-US" sz="3300" dirty="0"/>
          </a:p>
          <a:p>
            <a:r>
              <a:rPr lang="en-US" sz="3300" dirty="0"/>
              <a:t>Chronic stress contributes to brain inflammation and </a:t>
            </a:r>
            <a:r>
              <a:rPr lang="en-US" sz="3300" dirty="0" smtClean="0"/>
              <a:t>depression.</a:t>
            </a:r>
          </a:p>
          <a:p>
            <a:r>
              <a:rPr lang="en-US" sz="3600" dirty="0"/>
              <a:t>Chronic stress destroys your happiness and peace of mind</a:t>
            </a:r>
            <a:r>
              <a:rPr lang="en-US" sz="3600" dirty="0" smtClean="0"/>
              <a:t>.				</a:t>
            </a:r>
            <a:endParaRPr lang="en-US" sz="3300" dirty="0" smtClean="0"/>
          </a:p>
          <a:p>
            <a:pPr marL="0" indent="0">
              <a:buNone/>
            </a:pPr>
            <a:endParaRPr lang="en-US" sz="2100" b="1" dirty="0" smtClean="0"/>
          </a:p>
          <a:p>
            <a:endParaRPr lang="en-US" b="1" dirty="0" smtClean="0"/>
          </a:p>
          <a:p>
            <a:pPr marL="0" indent="0">
              <a:buNone/>
            </a:pPr>
            <a:endParaRPr lang="en-US" b="1" dirty="0" smtClean="0"/>
          </a:p>
          <a:p>
            <a:endParaRPr lang="en-US" b="1" dirty="0" smtClean="0"/>
          </a:p>
          <a:p>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3263" y="1362147"/>
            <a:ext cx="2073537" cy="1649185"/>
          </a:xfrm>
          <a:prstGeom prst="rect">
            <a:avLst/>
          </a:prstGeom>
        </p:spPr>
      </p:pic>
    </p:spTree>
    <p:extLst>
      <p:ext uri="{BB962C8B-B14F-4D97-AF65-F5344CB8AC3E}">
        <p14:creationId xmlns:p14="http://schemas.microsoft.com/office/powerpoint/2010/main" val="22460404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65005" y="171450"/>
            <a:ext cx="5952923" cy="846078"/>
          </a:xfrm>
          <a:ln>
            <a:solidFill>
              <a:schemeClr val="accent1"/>
            </a:solidFill>
          </a:ln>
        </p:spPr>
        <p:txBody>
          <a:bodyPr>
            <a:normAutofit fontScale="90000"/>
          </a:bodyPr>
          <a:lstStyle/>
          <a:p>
            <a:r>
              <a:rPr lang="en-US" altLang="en-US" sz="2800" dirty="0"/>
              <a:t>Brain Gut Connection</a:t>
            </a:r>
            <a:br>
              <a:rPr lang="en-US" altLang="en-US" sz="2800" dirty="0"/>
            </a:br>
            <a:r>
              <a:rPr lang="en-US" altLang="en-US" sz="2800" dirty="0"/>
              <a:t>The “Second brain</a:t>
            </a:r>
            <a:r>
              <a:rPr lang="en-US" altLang="en-US" sz="2800" dirty="0" smtClean="0"/>
              <a:t>” and your mood</a:t>
            </a:r>
            <a:endParaRPr lang="en-US" altLang="en-US" sz="2800" dirty="0"/>
          </a:p>
        </p:txBody>
      </p:sp>
      <p:sp>
        <p:nvSpPr>
          <p:cNvPr id="14339" name="Content Placeholder 2"/>
          <p:cNvSpPr>
            <a:spLocks noGrp="1"/>
          </p:cNvSpPr>
          <p:nvPr>
            <p:ph idx="1"/>
          </p:nvPr>
        </p:nvSpPr>
        <p:spPr>
          <a:xfrm>
            <a:off x="103127" y="1306286"/>
            <a:ext cx="8882743" cy="4299177"/>
          </a:xfrm>
        </p:spPr>
        <p:txBody>
          <a:bodyPr>
            <a:normAutofit/>
          </a:bodyPr>
          <a:lstStyle/>
          <a:p>
            <a:pPr marL="0" indent="0">
              <a:buNone/>
            </a:pPr>
            <a:r>
              <a:rPr lang="en-US" sz="1600" dirty="0"/>
              <a:t>There's a "second brain" in your stomach. It influences your mood, what you eat, the kinds of diseases you get, as well as the decisions you make. </a:t>
            </a:r>
            <a:endParaRPr lang="en-US" sz="1600" dirty="0" smtClean="0"/>
          </a:p>
          <a:p>
            <a:r>
              <a:rPr lang="en-US" sz="1600" dirty="0" smtClean="0"/>
              <a:t>Your gut sends </a:t>
            </a:r>
            <a:r>
              <a:rPr lang="en-US" sz="1600" dirty="0"/>
              <a:t>signals north to the brain that directly affect feelings of sadness or stress, even influence memory, learning, and decision-making. It relies on, and in many cases manufactures, more than 30 neurotransmitters, including serotonin, that are identical to those in the brain. </a:t>
            </a:r>
            <a:endParaRPr lang="en-US" altLang="en-US" sz="1500" dirty="0"/>
          </a:p>
          <a:p>
            <a:r>
              <a:rPr lang="en-US" altLang="en-US" sz="1500" dirty="0" smtClean="0"/>
              <a:t>Over </a:t>
            </a:r>
            <a:r>
              <a:rPr lang="en-US" altLang="en-US" sz="1500" dirty="0"/>
              <a:t>ninety-five percent of the body’s serotonin is found in the gastrointestinal (GI) tract, which has been called the body’s “second brain” because of its role in serotonin production and so many of the body’s vital functions. </a:t>
            </a:r>
          </a:p>
          <a:p>
            <a:r>
              <a:rPr lang="en-US" altLang="en-US" sz="1500" dirty="0"/>
              <a:t>A</a:t>
            </a:r>
            <a:r>
              <a:rPr lang="en-US" altLang="en-US" sz="1500" dirty="0" smtClean="0"/>
              <a:t>ltered </a:t>
            </a:r>
            <a:r>
              <a:rPr lang="en-US" altLang="en-US" sz="1500" dirty="0"/>
              <a:t>levels of this peripheral serotonin have been linked </a:t>
            </a:r>
            <a:r>
              <a:rPr lang="en-US" altLang="en-US" sz="1500" dirty="0" smtClean="0"/>
              <a:t>to: Depression</a:t>
            </a:r>
            <a:r>
              <a:rPr lang="en-US" altLang="en-US" sz="1500" dirty="0"/>
              <a:t>, Anxiety Disorder, Addictions, Digestive Disorders, Migraines, Auto-Immune Diseases, Autism, Cardiovascular Disease, and Osteoporosis.  </a:t>
            </a:r>
          </a:p>
          <a:p>
            <a:r>
              <a:rPr lang="en-US" altLang="en-US" sz="1500" dirty="0"/>
              <a:t>Serotonin is manufactured in our bodies from </a:t>
            </a:r>
            <a:r>
              <a:rPr lang="en-US" altLang="en-US" sz="1500" dirty="0" smtClean="0"/>
              <a:t>amino acids, </a:t>
            </a:r>
            <a:r>
              <a:rPr lang="en-US" altLang="en-US" sz="1500" dirty="0"/>
              <a:t>which is derived from the food we eat. </a:t>
            </a:r>
            <a:r>
              <a:rPr lang="en-US" altLang="en-US" sz="1500" dirty="0" smtClean="0"/>
              <a:t>Diet influences </a:t>
            </a:r>
            <a:r>
              <a:rPr lang="en-US" altLang="en-US" sz="1500" dirty="0"/>
              <a:t>not only the state of our digestive system and overall physical health, it also has a profound impact on memory, mental clarity, mood, and even the foods we crave; these functions are all regulated by serotonin.</a:t>
            </a:r>
          </a:p>
          <a:p>
            <a:endParaRPr lang="en-US" altLang="en-US" sz="15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2816" y="69333"/>
            <a:ext cx="1010653" cy="1276365"/>
          </a:xfrm>
          <a:prstGeom prst="rect">
            <a:avLst/>
          </a:prstGeom>
        </p:spPr>
      </p:pic>
    </p:spTree>
    <p:extLst>
      <p:ext uri="{BB962C8B-B14F-4D97-AF65-F5344CB8AC3E}">
        <p14:creationId xmlns:p14="http://schemas.microsoft.com/office/powerpoint/2010/main" val="29817879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8624" y="2915388"/>
            <a:ext cx="3885376" cy="2228112"/>
          </a:xfrm>
          <a:prstGeom prst="rect">
            <a:avLst/>
          </a:prstGeom>
        </p:spPr>
      </p:pic>
      <p:sp>
        <p:nvSpPr>
          <p:cNvPr id="2" name="Title 1"/>
          <p:cNvSpPr>
            <a:spLocks noGrp="1"/>
          </p:cNvSpPr>
          <p:nvPr>
            <p:ph type="title"/>
          </p:nvPr>
        </p:nvSpPr>
        <p:spPr>
          <a:xfrm>
            <a:off x="457200" y="110003"/>
            <a:ext cx="8229600" cy="687519"/>
          </a:xfrm>
          <a:ln>
            <a:solidFill>
              <a:schemeClr val="accent1"/>
            </a:solidFill>
          </a:ln>
        </p:spPr>
        <p:txBody>
          <a:bodyPr>
            <a:noAutofit/>
          </a:bodyPr>
          <a:lstStyle/>
          <a:p>
            <a:r>
              <a:rPr lang="en-US" sz="2800" dirty="0"/>
              <a:t>It’s the most wonderful time of the year... </a:t>
            </a:r>
          </a:p>
        </p:txBody>
      </p:sp>
      <p:sp>
        <p:nvSpPr>
          <p:cNvPr id="3" name="Content Placeholder 2"/>
          <p:cNvSpPr>
            <a:spLocks noGrp="1"/>
          </p:cNvSpPr>
          <p:nvPr>
            <p:ph idx="1"/>
          </p:nvPr>
        </p:nvSpPr>
        <p:spPr>
          <a:xfrm>
            <a:off x="347197" y="797522"/>
            <a:ext cx="8229600" cy="4111362"/>
          </a:xfrm>
        </p:spPr>
        <p:txBody>
          <a:bodyPr>
            <a:noAutofit/>
          </a:bodyPr>
          <a:lstStyle/>
          <a:p>
            <a:r>
              <a:rPr lang="en-US" sz="2000" dirty="0"/>
              <a:t>Seasonal Affective </a:t>
            </a:r>
            <a:r>
              <a:rPr lang="en-US" sz="2000" dirty="0" smtClean="0"/>
              <a:t>Disorder, SAD</a:t>
            </a:r>
            <a:r>
              <a:rPr lang="en-US" sz="2000" dirty="0"/>
              <a:t>, is a type of depression that occurs during the same season each year. You may have SAD if you felt depressed during the last two winters but felt much better in spring and </a:t>
            </a:r>
            <a:r>
              <a:rPr lang="en-US" sz="2000" dirty="0" smtClean="0"/>
              <a:t>summer. Experts </a:t>
            </a:r>
            <a:r>
              <a:rPr lang="en-US" sz="2000" dirty="0"/>
              <a:t>aren't sure what causes SAD. But they think it may be caused by a lack of </a:t>
            </a:r>
            <a:r>
              <a:rPr lang="en-US" sz="2000" dirty="0" smtClean="0"/>
              <a:t>sunlight and time change. Symptoms </a:t>
            </a:r>
            <a:r>
              <a:rPr lang="en-US" sz="2000" dirty="0"/>
              <a:t>come and go at about the same time each year. Most people with SAD start to have symptoms in September or October and feel better by April or May</a:t>
            </a:r>
            <a:r>
              <a:rPr lang="en-US" sz="2000" dirty="0" smtClean="0"/>
              <a:t>.</a:t>
            </a:r>
          </a:p>
          <a:p>
            <a:endParaRPr lang="en-US" sz="1800" dirty="0" smtClean="0"/>
          </a:p>
          <a:p>
            <a:r>
              <a:rPr lang="en-US" sz="2000" dirty="0" smtClean="0"/>
              <a:t>Holiday </a:t>
            </a:r>
            <a:r>
              <a:rPr lang="en-US" sz="2000" dirty="0"/>
              <a:t>blues</a:t>
            </a:r>
            <a:r>
              <a:rPr lang="en-US" sz="2000" i="1" dirty="0"/>
              <a:t> are</a:t>
            </a:r>
            <a:r>
              <a:rPr lang="en-US" sz="2000" dirty="0"/>
              <a:t> a very real </a:t>
            </a:r>
            <a:r>
              <a:rPr lang="en-US" sz="2000" dirty="0" smtClean="0"/>
              <a:t>phenomenon</a:t>
            </a:r>
            <a:r>
              <a:rPr lang="en-US" sz="1800" dirty="0" smtClean="0"/>
              <a:t>.</a:t>
            </a:r>
          </a:p>
          <a:p>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r>
              <a:rPr lang="en-US" sz="1800" dirty="0"/>
              <a:t>	</a:t>
            </a:r>
            <a:r>
              <a:rPr lang="en-US" sz="1800" dirty="0" smtClean="0"/>
              <a:t>															</a:t>
            </a:r>
            <a:endParaRPr lang="en-US" sz="1200" dirty="0" smtClean="0"/>
          </a:p>
          <a:p>
            <a:pPr marL="0" indent="0">
              <a:buNone/>
            </a:pPr>
            <a:endParaRPr lang="en-US" sz="1200" dirty="0"/>
          </a:p>
        </p:txBody>
      </p:sp>
    </p:spTree>
    <p:extLst>
      <p:ext uri="{BB962C8B-B14F-4D97-AF65-F5344CB8AC3E}">
        <p14:creationId xmlns:p14="http://schemas.microsoft.com/office/powerpoint/2010/main" val="37317176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376587"/>
            <a:ext cx="9144000" cy="998126"/>
          </a:xfrm>
          <a:prstGeom prst="rect">
            <a:avLst/>
          </a:prstGeom>
          <a:ln>
            <a:solidFill>
              <a:schemeClr val="accent1"/>
            </a:solidFill>
          </a:ln>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How Stress, Anxiety and Mood Disorders </a:t>
            </a:r>
          </a:p>
          <a:p>
            <a:r>
              <a:rPr lang="en-US" sz="2800" dirty="0" smtClean="0"/>
              <a:t>are typically approached</a:t>
            </a:r>
            <a:endParaRPr lang="en-US" sz="2800" dirty="0"/>
          </a:p>
        </p:txBody>
      </p:sp>
      <p:sp>
        <p:nvSpPr>
          <p:cNvPr id="3" name="TextBox 2"/>
          <p:cNvSpPr txBox="1"/>
          <p:nvPr/>
        </p:nvSpPr>
        <p:spPr>
          <a:xfrm>
            <a:off x="412498" y="1514014"/>
            <a:ext cx="7291953" cy="1323439"/>
          </a:xfrm>
          <a:prstGeom prst="rect">
            <a:avLst/>
          </a:prstGeom>
          <a:noFill/>
        </p:spPr>
        <p:txBody>
          <a:bodyPr wrap="square" rtlCol="0">
            <a:spAutoFit/>
          </a:bodyPr>
          <a:lstStyle/>
          <a:p>
            <a:r>
              <a:rPr lang="en-US" sz="2000" dirty="0" smtClean="0"/>
              <a:t>Medications:  Often medications are the first line of defense. </a:t>
            </a:r>
          </a:p>
          <a:p>
            <a:r>
              <a:rPr lang="en-US" sz="2000" dirty="0"/>
              <a:t>	</a:t>
            </a:r>
            <a:r>
              <a:rPr lang="en-US" sz="2000" dirty="0" smtClean="0"/>
              <a:t>	        - Side Effects</a:t>
            </a:r>
          </a:p>
          <a:p>
            <a:r>
              <a:rPr lang="en-US" sz="2000" dirty="0"/>
              <a:t>	</a:t>
            </a:r>
            <a:r>
              <a:rPr lang="en-US" sz="2000" dirty="0" smtClean="0"/>
              <a:t>	        - Addictive/Dependency factor</a:t>
            </a:r>
          </a:p>
          <a:p>
            <a:r>
              <a:rPr lang="en-US" sz="2000" dirty="0"/>
              <a:t>	</a:t>
            </a:r>
            <a:r>
              <a:rPr lang="en-US" sz="2000" dirty="0" smtClean="0"/>
              <a:t>	        - Placebo Effect </a:t>
            </a:r>
            <a:endParaRPr lang="en-US" sz="2000" dirty="0"/>
          </a:p>
        </p:txBody>
      </p:sp>
      <p:sp>
        <p:nvSpPr>
          <p:cNvPr id="4" name="TextBox 3"/>
          <p:cNvSpPr txBox="1"/>
          <p:nvPr/>
        </p:nvSpPr>
        <p:spPr>
          <a:xfrm>
            <a:off x="255722" y="3155459"/>
            <a:ext cx="8578312" cy="1015663"/>
          </a:xfrm>
          <a:prstGeom prst="rect">
            <a:avLst/>
          </a:prstGeom>
          <a:noFill/>
        </p:spPr>
        <p:txBody>
          <a:bodyPr wrap="square" rtlCol="0">
            <a:spAutoFit/>
          </a:bodyPr>
          <a:lstStyle/>
          <a:p>
            <a:r>
              <a:rPr lang="en-US" sz="2000" dirty="0" smtClean="0"/>
              <a:t>Less than compassionate:  From the medical community and socially</a:t>
            </a:r>
          </a:p>
          <a:p>
            <a:r>
              <a:rPr lang="en-US" sz="2000" dirty="0"/>
              <a:t>	</a:t>
            </a:r>
            <a:r>
              <a:rPr lang="en-US" sz="2000" dirty="0" smtClean="0"/>
              <a:t>		- Hard for people to understand</a:t>
            </a:r>
          </a:p>
          <a:p>
            <a:r>
              <a:rPr lang="en-US" sz="2000" dirty="0"/>
              <a:t>	</a:t>
            </a:r>
            <a:r>
              <a:rPr lang="en-US" sz="2000" dirty="0" smtClean="0"/>
              <a:t>		- Advice is often generic and can lack patience </a:t>
            </a:r>
            <a:endParaRPr lang="en-US" sz="2000" dirty="0"/>
          </a:p>
        </p:txBody>
      </p:sp>
    </p:spTree>
    <p:extLst>
      <p:ext uri="{BB962C8B-B14F-4D97-AF65-F5344CB8AC3E}">
        <p14:creationId xmlns:p14="http://schemas.microsoft.com/office/powerpoint/2010/main" val="1748351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986541867"/>
              </p:ext>
            </p:extLst>
          </p:nvPr>
        </p:nvGraphicFramePr>
        <p:xfrm>
          <a:off x="1146875" y="317715"/>
          <a:ext cx="6796006" cy="4610745"/>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216976" y="317715"/>
            <a:ext cx="2620682" cy="1631216"/>
          </a:xfrm>
          <a:prstGeom prst="rect">
            <a:avLst/>
          </a:prstGeom>
          <a:noFill/>
        </p:spPr>
        <p:txBody>
          <a:bodyPr wrap="square" rtlCol="0">
            <a:spAutoFit/>
          </a:bodyPr>
          <a:lstStyle/>
          <a:p>
            <a:r>
              <a:rPr lang="en-US" sz="2000" dirty="0" smtClean="0"/>
              <a:t>When we talk about anxiety, stress and mood </a:t>
            </a:r>
            <a:r>
              <a:rPr lang="mr-IN" sz="2000" dirty="0" smtClean="0"/>
              <a:t>–</a:t>
            </a:r>
            <a:r>
              <a:rPr lang="en-US" sz="2000" dirty="0" smtClean="0"/>
              <a:t> it is important to ask about all these areas.</a:t>
            </a:r>
            <a:endParaRPr lang="en-US" sz="2000" dirty="0"/>
          </a:p>
        </p:txBody>
      </p:sp>
      <p:sp>
        <p:nvSpPr>
          <p:cNvPr id="4" name="TextBox 3"/>
          <p:cNvSpPr txBox="1"/>
          <p:nvPr/>
        </p:nvSpPr>
        <p:spPr>
          <a:xfrm>
            <a:off x="6720632" y="2988590"/>
            <a:ext cx="2061274" cy="1631216"/>
          </a:xfrm>
          <a:prstGeom prst="rect">
            <a:avLst/>
          </a:prstGeom>
          <a:noFill/>
        </p:spPr>
        <p:txBody>
          <a:bodyPr wrap="square" rtlCol="0">
            <a:spAutoFit/>
          </a:bodyPr>
          <a:lstStyle/>
          <a:p>
            <a:r>
              <a:rPr lang="en-US" sz="2000" dirty="0" smtClean="0"/>
              <a:t>And to remember that healing includes all or many of the pieces of the pie.</a:t>
            </a:r>
            <a:endParaRPr lang="en-US" sz="2000" dirty="0"/>
          </a:p>
        </p:txBody>
      </p:sp>
    </p:spTree>
    <p:extLst>
      <p:ext uri="{BB962C8B-B14F-4D97-AF65-F5344CB8AC3E}">
        <p14:creationId xmlns:p14="http://schemas.microsoft.com/office/powerpoint/2010/main" val="1656690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689" y="0"/>
            <a:ext cx="5894262" cy="3315522"/>
          </a:xfrm>
          <a:prstGeom prst="rect">
            <a:avLst/>
          </a:prstGeom>
        </p:spPr>
      </p:pic>
      <p:sp>
        <p:nvSpPr>
          <p:cNvPr id="3" name="TextBox 2"/>
          <p:cNvSpPr txBox="1"/>
          <p:nvPr/>
        </p:nvSpPr>
        <p:spPr>
          <a:xfrm>
            <a:off x="177618" y="-13157"/>
            <a:ext cx="2901082" cy="3416320"/>
          </a:xfrm>
          <a:prstGeom prst="rect">
            <a:avLst/>
          </a:prstGeom>
          <a:noFill/>
        </p:spPr>
        <p:txBody>
          <a:bodyPr wrap="square" rtlCol="0">
            <a:spAutoFit/>
          </a:bodyPr>
          <a:lstStyle/>
          <a:p>
            <a:r>
              <a:rPr lang="en-US" b="1" i="1" dirty="0" smtClean="0"/>
              <a:t>Shaklee has created a BRAND NEW </a:t>
            </a:r>
          </a:p>
          <a:p>
            <a:r>
              <a:rPr lang="en-US" b="1" i="1" dirty="0" smtClean="0"/>
              <a:t>Shaklee 180 Starter kit!!</a:t>
            </a:r>
          </a:p>
          <a:p>
            <a:r>
              <a:rPr lang="en-US" dirty="0" smtClean="0"/>
              <a:t>This kit includes:</a:t>
            </a:r>
          </a:p>
          <a:p>
            <a:pPr marL="285750" indent="-285750">
              <a:buFont typeface="Arial" panose="020B0604020202020204" pitchFamily="34" charset="0"/>
              <a:buChar char="•"/>
            </a:pPr>
            <a:r>
              <a:rPr lang="en-US" dirty="0" smtClean="0"/>
              <a:t>2 Life Shake Canisters</a:t>
            </a:r>
          </a:p>
          <a:p>
            <a:pPr marL="285750" indent="-285750">
              <a:buFont typeface="Arial" panose="020B0604020202020204" pitchFamily="34" charset="0"/>
              <a:buChar char="•"/>
            </a:pPr>
            <a:r>
              <a:rPr lang="en-US" dirty="0" smtClean="0"/>
              <a:t>30 day Vita Lea</a:t>
            </a:r>
          </a:p>
          <a:p>
            <a:pPr marL="285750" indent="-285750">
              <a:buFont typeface="Arial" panose="020B0604020202020204" pitchFamily="34" charset="0"/>
              <a:buChar char="•"/>
            </a:pPr>
            <a:r>
              <a:rPr lang="en-US" dirty="0" smtClean="0"/>
              <a:t>30 day Metabolic Boost</a:t>
            </a:r>
          </a:p>
          <a:p>
            <a:pPr marL="285750" indent="-285750">
              <a:buFont typeface="Arial" panose="020B0604020202020204" pitchFamily="34" charset="0"/>
              <a:buChar char="•"/>
            </a:pPr>
            <a:r>
              <a:rPr lang="en-US" dirty="0" smtClean="0"/>
              <a:t>1 box of Snack bars</a:t>
            </a:r>
          </a:p>
          <a:p>
            <a:r>
              <a:rPr lang="en-US" dirty="0" smtClean="0"/>
              <a:t>For $150!!!</a:t>
            </a:r>
          </a:p>
          <a:p>
            <a:r>
              <a:rPr lang="en-US" dirty="0" smtClean="0"/>
              <a:t>The Starter Kit will be offered thru 1/31/17.</a:t>
            </a:r>
          </a:p>
          <a:p>
            <a:endParaRPr lang="en-US" dirty="0"/>
          </a:p>
        </p:txBody>
      </p:sp>
      <p:sp>
        <p:nvSpPr>
          <p:cNvPr id="4" name="TextBox 3"/>
          <p:cNvSpPr txBox="1"/>
          <p:nvPr/>
        </p:nvSpPr>
        <p:spPr>
          <a:xfrm>
            <a:off x="256558" y="3183954"/>
            <a:ext cx="8979540" cy="2031325"/>
          </a:xfrm>
          <a:prstGeom prst="rect">
            <a:avLst/>
          </a:prstGeom>
          <a:noFill/>
        </p:spPr>
        <p:txBody>
          <a:bodyPr wrap="square" rtlCol="0">
            <a:spAutoFit/>
          </a:bodyPr>
          <a:lstStyle/>
          <a:p>
            <a:r>
              <a:rPr lang="en-US" dirty="0" smtClean="0"/>
              <a:t>So…. When you put the Shipping deal and the Shaklee 180 Starter kit deal TOGETHER,</a:t>
            </a:r>
          </a:p>
          <a:p>
            <a:r>
              <a:rPr lang="en-US" dirty="0" smtClean="0"/>
              <a:t>Someone could order the New Shaklee 180 Starter kit and receive:</a:t>
            </a:r>
          </a:p>
          <a:p>
            <a:pPr marL="285750" indent="-285750">
              <a:buFont typeface="Arial" panose="020B0604020202020204" pitchFamily="34" charset="0"/>
              <a:buChar char="•"/>
            </a:pPr>
            <a:r>
              <a:rPr lang="en-US" dirty="0" smtClean="0"/>
              <a:t>A FREE Membership</a:t>
            </a:r>
          </a:p>
          <a:p>
            <a:pPr marL="285750" indent="-285750">
              <a:buFont typeface="Arial" panose="020B0604020202020204" pitchFamily="34" charset="0"/>
              <a:buChar char="•"/>
            </a:pPr>
            <a:r>
              <a:rPr lang="en-US" dirty="0" smtClean="0"/>
              <a:t>AND FREE Shipping thru Dec. 15</a:t>
            </a:r>
            <a:r>
              <a:rPr lang="en-US" baseline="30000" dirty="0" smtClean="0"/>
              <a:t>th</a:t>
            </a:r>
            <a:r>
              <a:rPr lang="en-US" dirty="0" smtClean="0"/>
              <a:t>!!</a:t>
            </a:r>
          </a:p>
          <a:p>
            <a:pPr marL="285750" indent="-285750">
              <a:buFont typeface="Arial" panose="020B0604020202020204" pitchFamily="34" charset="0"/>
              <a:buChar char="•"/>
            </a:pPr>
            <a:r>
              <a:rPr lang="en-US" dirty="0"/>
              <a:t>SPECIAL ITEM CODE THAT IS CUSTOMIZE-ABLE ONCE IN YOUR CART: #89426. You can also find this Starter kit under the Healthy Weight tab (within the Shopping tab) in the Member Center or within </a:t>
            </a:r>
            <a:r>
              <a:rPr lang="en-US" dirty="0" smtClean="0"/>
              <a:t>your personal </a:t>
            </a:r>
            <a:r>
              <a:rPr lang="en-US" dirty="0"/>
              <a:t>Shaklee </a:t>
            </a:r>
            <a:r>
              <a:rPr lang="en-US" dirty="0" smtClean="0"/>
              <a:t>Website					</a:t>
            </a:r>
            <a:endParaRPr lang="en-US" dirty="0"/>
          </a:p>
        </p:txBody>
      </p:sp>
    </p:spTree>
    <p:extLst>
      <p:ext uri="{BB962C8B-B14F-4D97-AF65-F5344CB8AC3E}">
        <p14:creationId xmlns:p14="http://schemas.microsoft.com/office/powerpoint/2010/main" val="3711109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1100666147"/>
              </p:ext>
            </p:extLst>
          </p:nvPr>
        </p:nvGraphicFramePr>
        <p:xfrm>
          <a:off x="-1015138" y="596684"/>
          <a:ext cx="6796006" cy="4610745"/>
        </p:xfrm>
        <a:graphic>
          <a:graphicData uri="http://schemas.openxmlformats.org/drawingml/2006/chart">
            <c:chart xmlns:c="http://schemas.openxmlformats.org/drawingml/2006/chart" xmlns:r="http://schemas.openxmlformats.org/officeDocument/2006/relationships" r:id="rId2"/>
          </a:graphicData>
        </a:graphic>
      </p:graphicFrame>
      <p:sp>
        <p:nvSpPr>
          <p:cNvPr id="4" name="Triangle 3"/>
          <p:cNvSpPr/>
          <p:nvPr/>
        </p:nvSpPr>
        <p:spPr>
          <a:xfrm rot="13123746">
            <a:off x="4411038" y="521537"/>
            <a:ext cx="1480088" cy="1836549"/>
          </a:xfrm>
          <a:prstGeom prst="triangle">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riangle 4"/>
          <p:cNvSpPr/>
          <p:nvPr/>
        </p:nvSpPr>
        <p:spPr>
          <a:xfrm rot="16200000">
            <a:off x="4856139" y="1692837"/>
            <a:ext cx="1480088" cy="1836549"/>
          </a:xfrm>
          <a:prstGeom prst="triangle">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riangle 5"/>
          <p:cNvSpPr/>
          <p:nvPr/>
        </p:nvSpPr>
        <p:spPr>
          <a:xfrm rot="18876723">
            <a:off x="4516813" y="2920844"/>
            <a:ext cx="1480088" cy="1836549"/>
          </a:xfrm>
          <a:prstGeom prst="triangle">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5780868" y="63871"/>
            <a:ext cx="3905573" cy="1815882"/>
          </a:xfrm>
          <a:prstGeom prst="rect">
            <a:avLst/>
          </a:prstGeom>
          <a:noFill/>
        </p:spPr>
        <p:txBody>
          <a:bodyPr wrap="square" rtlCol="0">
            <a:spAutoFit/>
          </a:bodyPr>
          <a:lstStyle/>
          <a:p>
            <a:r>
              <a:rPr lang="en-US" sz="1600" b="1" u="sng" dirty="0" smtClean="0">
                <a:solidFill>
                  <a:schemeClr val="accent1">
                    <a:lumMod val="75000"/>
                  </a:schemeClr>
                </a:solidFill>
              </a:rPr>
              <a:t>Diet</a:t>
            </a:r>
            <a:r>
              <a:rPr lang="en-US" sz="1600" dirty="0" smtClean="0">
                <a:solidFill>
                  <a:schemeClr val="accent1">
                    <a:lumMod val="75000"/>
                  </a:schemeClr>
                </a:solidFill>
              </a:rPr>
              <a:t>:  Maintain a level blood sugar</a:t>
            </a:r>
          </a:p>
          <a:p>
            <a:r>
              <a:rPr lang="en-US" sz="1600" dirty="0">
                <a:solidFill>
                  <a:schemeClr val="accent1">
                    <a:lumMod val="75000"/>
                  </a:schemeClr>
                </a:solidFill>
              </a:rPr>
              <a:t>	</a:t>
            </a:r>
            <a:r>
              <a:rPr lang="en-US" sz="1600" dirty="0" smtClean="0">
                <a:solidFill>
                  <a:schemeClr val="accent1">
                    <a:lumMod val="75000"/>
                  </a:schemeClr>
                </a:solidFill>
              </a:rPr>
              <a:t>  Healthy, protein rich breakfast     	  	and no sugary cereals!</a:t>
            </a:r>
          </a:p>
          <a:p>
            <a:r>
              <a:rPr lang="en-US" sz="1600" dirty="0" smtClean="0">
                <a:solidFill>
                  <a:schemeClr val="accent1">
                    <a:lumMod val="75000"/>
                  </a:schemeClr>
                </a:solidFill>
              </a:rPr>
              <a:t>	   Real, Whole, Clean foods </a:t>
            </a:r>
            <a:r>
              <a:rPr lang="mr-IN" sz="1600" dirty="0" smtClean="0">
                <a:solidFill>
                  <a:schemeClr val="accent1">
                    <a:lumMod val="75000"/>
                  </a:schemeClr>
                </a:solidFill>
              </a:rPr>
              <a:t>–</a:t>
            </a:r>
            <a:r>
              <a:rPr lang="en-US" sz="1600" dirty="0" smtClean="0">
                <a:solidFill>
                  <a:schemeClr val="accent1">
                    <a:lumMod val="75000"/>
                  </a:schemeClr>
                </a:solidFill>
              </a:rPr>
              <a:t> cut 		out processed and refined sugars</a:t>
            </a:r>
          </a:p>
          <a:p>
            <a:r>
              <a:rPr lang="en-US" sz="1600" dirty="0" smtClean="0">
                <a:solidFill>
                  <a:schemeClr val="accent1">
                    <a:lumMod val="75000"/>
                  </a:schemeClr>
                </a:solidFill>
              </a:rPr>
              <a:t>	    Avoid inflammatory foods</a:t>
            </a:r>
          </a:p>
          <a:p>
            <a:r>
              <a:rPr lang="en-US" sz="1600" dirty="0" smtClean="0">
                <a:solidFill>
                  <a:schemeClr val="accent1">
                    <a:lumMod val="75000"/>
                  </a:schemeClr>
                </a:solidFill>
              </a:rPr>
              <a:t>	    Avoid alcohol</a:t>
            </a:r>
            <a:endParaRPr lang="en-US" sz="1600" dirty="0">
              <a:solidFill>
                <a:schemeClr val="accent1">
                  <a:lumMod val="75000"/>
                </a:schemeClr>
              </a:solidFill>
            </a:endParaRPr>
          </a:p>
        </p:txBody>
      </p:sp>
      <p:sp>
        <p:nvSpPr>
          <p:cNvPr id="8" name="TextBox 7"/>
          <p:cNvSpPr txBox="1"/>
          <p:nvPr/>
        </p:nvSpPr>
        <p:spPr>
          <a:xfrm>
            <a:off x="6645047" y="2072503"/>
            <a:ext cx="2487706" cy="1323439"/>
          </a:xfrm>
          <a:prstGeom prst="rect">
            <a:avLst/>
          </a:prstGeom>
          <a:noFill/>
        </p:spPr>
        <p:txBody>
          <a:bodyPr wrap="square" rtlCol="0">
            <a:spAutoFit/>
          </a:bodyPr>
          <a:lstStyle/>
          <a:p>
            <a:r>
              <a:rPr lang="en-US" sz="1600" b="1" u="sng" dirty="0" smtClean="0"/>
              <a:t>Sleep</a:t>
            </a:r>
            <a:r>
              <a:rPr lang="en-US" sz="1600" dirty="0" smtClean="0"/>
              <a:t>: 7-8 hours a night is the goal</a:t>
            </a:r>
          </a:p>
          <a:p>
            <a:r>
              <a:rPr lang="en-US" sz="1600" dirty="0" smtClean="0"/>
              <a:t>Running on 4-5 hours a night is not something to be proud of!</a:t>
            </a:r>
            <a:endParaRPr lang="en-US" sz="1600" dirty="0"/>
          </a:p>
        </p:txBody>
      </p:sp>
      <p:sp>
        <p:nvSpPr>
          <p:cNvPr id="9" name="TextBox 8"/>
          <p:cNvSpPr txBox="1"/>
          <p:nvPr/>
        </p:nvSpPr>
        <p:spPr>
          <a:xfrm>
            <a:off x="6116664" y="3588692"/>
            <a:ext cx="3233980" cy="1323439"/>
          </a:xfrm>
          <a:prstGeom prst="rect">
            <a:avLst/>
          </a:prstGeom>
          <a:noFill/>
        </p:spPr>
        <p:txBody>
          <a:bodyPr wrap="square" rtlCol="0">
            <a:spAutoFit/>
          </a:bodyPr>
          <a:lstStyle/>
          <a:p>
            <a:r>
              <a:rPr lang="en-US" sz="1600" b="1" u="sng" dirty="0" smtClean="0">
                <a:solidFill>
                  <a:schemeClr val="accent3">
                    <a:lumMod val="75000"/>
                  </a:schemeClr>
                </a:solidFill>
              </a:rPr>
              <a:t>Job</a:t>
            </a:r>
            <a:r>
              <a:rPr lang="en-US" sz="1600" dirty="0" smtClean="0">
                <a:solidFill>
                  <a:schemeClr val="accent3">
                    <a:lumMod val="75000"/>
                  </a:schemeClr>
                </a:solidFill>
              </a:rPr>
              <a:t>: Do they hate their job?</a:t>
            </a:r>
          </a:p>
          <a:p>
            <a:r>
              <a:rPr lang="en-US" sz="1600" dirty="0">
                <a:solidFill>
                  <a:schemeClr val="accent3">
                    <a:lumMod val="75000"/>
                  </a:schemeClr>
                </a:solidFill>
              </a:rPr>
              <a:t> </a:t>
            </a:r>
            <a:r>
              <a:rPr lang="en-US" sz="1600" dirty="0" smtClean="0">
                <a:solidFill>
                  <a:schemeClr val="accent3">
                    <a:lumMod val="75000"/>
                  </a:schemeClr>
                </a:solidFill>
              </a:rPr>
              <a:t>        Is their boss really terrible?</a:t>
            </a:r>
          </a:p>
          <a:p>
            <a:r>
              <a:rPr lang="en-US" sz="1600" dirty="0">
                <a:solidFill>
                  <a:schemeClr val="accent3">
                    <a:lumMod val="75000"/>
                  </a:schemeClr>
                </a:solidFill>
              </a:rPr>
              <a:t> </a:t>
            </a:r>
            <a:r>
              <a:rPr lang="en-US" sz="1600" dirty="0" smtClean="0">
                <a:solidFill>
                  <a:schemeClr val="accent3">
                    <a:lumMod val="75000"/>
                  </a:schemeClr>
                </a:solidFill>
              </a:rPr>
              <a:t>        Does it allow for work/family 	  balance?</a:t>
            </a:r>
          </a:p>
          <a:p>
            <a:r>
              <a:rPr lang="en-US" sz="1600" dirty="0">
                <a:solidFill>
                  <a:schemeClr val="accent3">
                    <a:lumMod val="75000"/>
                  </a:schemeClr>
                </a:solidFill>
              </a:rPr>
              <a:t> </a:t>
            </a:r>
            <a:r>
              <a:rPr lang="en-US" sz="1600" dirty="0" smtClean="0">
                <a:solidFill>
                  <a:schemeClr val="accent3">
                    <a:lumMod val="75000"/>
                  </a:schemeClr>
                </a:solidFill>
              </a:rPr>
              <a:t>        Can anything be changed?</a:t>
            </a:r>
            <a:endParaRPr lang="en-US" sz="1600" dirty="0">
              <a:solidFill>
                <a:schemeClr val="accent3">
                  <a:lumMod val="75000"/>
                </a:schemeClr>
              </a:solidFill>
            </a:endParaRPr>
          </a:p>
        </p:txBody>
      </p:sp>
    </p:spTree>
    <p:extLst>
      <p:ext uri="{BB962C8B-B14F-4D97-AF65-F5344CB8AC3E}">
        <p14:creationId xmlns:p14="http://schemas.microsoft.com/office/powerpoint/2010/main" val="11566225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538798586"/>
              </p:ext>
            </p:extLst>
          </p:nvPr>
        </p:nvGraphicFramePr>
        <p:xfrm>
          <a:off x="3793996" y="532755"/>
          <a:ext cx="6482994" cy="4610745"/>
        </p:xfrm>
        <a:graphic>
          <a:graphicData uri="http://schemas.openxmlformats.org/drawingml/2006/chart">
            <c:chart xmlns:c="http://schemas.openxmlformats.org/drawingml/2006/chart" xmlns:r="http://schemas.openxmlformats.org/officeDocument/2006/relationships" r:id="rId2"/>
          </a:graphicData>
        </a:graphic>
      </p:graphicFrame>
      <p:sp>
        <p:nvSpPr>
          <p:cNvPr id="3" name="Triangle 2"/>
          <p:cNvSpPr/>
          <p:nvPr/>
        </p:nvSpPr>
        <p:spPr>
          <a:xfrm rot="5400000">
            <a:off x="3810633" y="39226"/>
            <a:ext cx="1387673" cy="1703148"/>
          </a:xfrm>
          <a:prstGeom prst="triangle">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riangle 3"/>
          <p:cNvSpPr/>
          <p:nvPr/>
        </p:nvSpPr>
        <p:spPr>
          <a:xfrm rot="3045500">
            <a:off x="3436664" y="1122446"/>
            <a:ext cx="1480088" cy="1836549"/>
          </a:xfrm>
          <a:prstGeom prst="triangle">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riangle 4"/>
          <p:cNvSpPr/>
          <p:nvPr/>
        </p:nvSpPr>
        <p:spPr>
          <a:xfrm>
            <a:off x="3652895" y="2963171"/>
            <a:ext cx="1480088" cy="1836549"/>
          </a:xfrm>
          <a:prstGeom prst="triangle">
            <a:avLst/>
          </a:pr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05887" y="3210810"/>
            <a:ext cx="3603356" cy="1723549"/>
          </a:xfrm>
          <a:prstGeom prst="rect">
            <a:avLst/>
          </a:prstGeom>
          <a:noFill/>
        </p:spPr>
        <p:txBody>
          <a:bodyPr wrap="square" rtlCol="0">
            <a:spAutoFit/>
          </a:bodyPr>
          <a:lstStyle/>
          <a:p>
            <a:r>
              <a:rPr lang="en-US" b="1" u="sng" dirty="0" smtClean="0">
                <a:solidFill>
                  <a:schemeClr val="accent4">
                    <a:lumMod val="75000"/>
                  </a:schemeClr>
                </a:solidFill>
              </a:rPr>
              <a:t>Relationships</a:t>
            </a:r>
            <a:r>
              <a:rPr lang="en-US" dirty="0" smtClean="0">
                <a:solidFill>
                  <a:schemeClr val="accent4">
                    <a:lumMod val="75000"/>
                  </a:schemeClr>
                </a:solidFill>
              </a:rPr>
              <a:t>: </a:t>
            </a:r>
          </a:p>
          <a:p>
            <a:r>
              <a:rPr lang="en-US" dirty="0" smtClean="0">
                <a:solidFill>
                  <a:schemeClr val="accent4">
                    <a:lumMod val="75000"/>
                  </a:schemeClr>
                </a:solidFill>
              </a:rPr>
              <a:t>How is their “circle of support”?</a:t>
            </a:r>
          </a:p>
          <a:p>
            <a:r>
              <a:rPr lang="en-US" dirty="0" smtClean="0">
                <a:solidFill>
                  <a:schemeClr val="accent4">
                    <a:lumMod val="75000"/>
                  </a:schemeClr>
                </a:solidFill>
              </a:rPr>
              <a:t>Are they married </a:t>
            </a:r>
            <a:r>
              <a:rPr lang="mr-IN" dirty="0" smtClean="0">
                <a:solidFill>
                  <a:schemeClr val="accent4">
                    <a:lumMod val="75000"/>
                  </a:schemeClr>
                </a:solidFill>
              </a:rPr>
              <a:t>–</a:t>
            </a:r>
            <a:r>
              <a:rPr lang="en-US" dirty="0" smtClean="0">
                <a:solidFill>
                  <a:schemeClr val="accent4">
                    <a:lumMod val="75000"/>
                  </a:schemeClr>
                </a:solidFill>
              </a:rPr>
              <a:t> getting or 	      		already divorced?</a:t>
            </a:r>
          </a:p>
          <a:p>
            <a:r>
              <a:rPr lang="en-US" dirty="0" smtClean="0">
                <a:solidFill>
                  <a:schemeClr val="accent4">
                    <a:lumMod val="75000"/>
                  </a:schemeClr>
                </a:solidFill>
              </a:rPr>
              <a:t>Do they have a close friends?</a:t>
            </a:r>
          </a:p>
          <a:p>
            <a:r>
              <a:rPr lang="en-US" sz="1600" dirty="0">
                <a:solidFill>
                  <a:schemeClr val="accent4">
                    <a:lumMod val="75000"/>
                  </a:schemeClr>
                </a:solidFill>
              </a:rPr>
              <a:t> </a:t>
            </a:r>
          </a:p>
        </p:txBody>
      </p:sp>
      <p:sp>
        <p:nvSpPr>
          <p:cNvPr id="7" name="TextBox 6"/>
          <p:cNvSpPr txBox="1"/>
          <p:nvPr/>
        </p:nvSpPr>
        <p:spPr>
          <a:xfrm>
            <a:off x="147155" y="1483456"/>
            <a:ext cx="2905231" cy="1815882"/>
          </a:xfrm>
          <a:prstGeom prst="rect">
            <a:avLst/>
          </a:prstGeom>
          <a:noFill/>
        </p:spPr>
        <p:txBody>
          <a:bodyPr wrap="square" rtlCol="0">
            <a:spAutoFit/>
          </a:bodyPr>
          <a:lstStyle/>
          <a:p>
            <a:r>
              <a:rPr lang="en-US" sz="1600" b="1" u="sng" dirty="0" smtClean="0"/>
              <a:t>Spirituality</a:t>
            </a:r>
            <a:r>
              <a:rPr lang="en-US" sz="1600" dirty="0" smtClean="0"/>
              <a:t>: </a:t>
            </a:r>
          </a:p>
          <a:p>
            <a:r>
              <a:rPr lang="en-US" sz="1600" dirty="0" smtClean="0"/>
              <a:t>Do they have a faith they connect to?  </a:t>
            </a:r>
          </a:p>
          <a:p>
            <a:r>
              <a:rPr lang="en-US" sz="1600" dirty="0" smtClean="0"/>
              <a:t>Some people don’t have a </a:t>
            </a:r>
            <a:r>
              <a:rPr lang="en-US" sz="1600" dirty="0" smtClean="0"/>
              <a:t>place of worship </a:t>
            </a:r>
            <a:r>
              <a:rPr lang="en-US" sz="1600" dirty="0" smtClean="0"/>
              <a:t>but </a:t>
            </a:r>
            <a:r>
              <a:rPr lang="en-US" sz="1600" dirty="0" smtClean="0"/>
              <a:t>they </a:t>
            </a:r>
            <a:r>
              <a:rPr lang="en-US" sz="1600" dirty="0" smtClean="0"/>
              <a:t>feel </a:t>
            </a:r>
            <a:r>
              <a:rPr lang="en-US" sz="1600" dirty="0" smtClean="0"/>
              <a:t>connected to something bigger </a:t>
            </a:r>
            <a:r>
              <a:rPr lang="en-US" sz="1600" dirty="0" smtClean="0"/>
              <a:t>than </a:t>
            </a:r>
            <a:r>
              <a:rPr lang="en-US" sz="1600" dirty="0" smtClean="0"/>
              <a:t>themselves.</a:t>
            </a:r>
            <a:endParaRPr lang="en-US" sz="1600" dirty="0"/>
          </a:p>
        </p:txBody>
      </p:sp>
      <p:sp>
        <p:nvSpPr>
          <p:cNvPr id="8" name="TextBox 7"/>
          <p:cNvSpPr txBox="1"/>
          <p:nvPr/>
        </p:nvSpPr>
        <p:spPr>
          <a:xfrm>
            <a:off x="174357" y="196962"/>
            <a:ext cx="3619640" cy="1815882"/>
          </a:xfrm>
          <a:prstGeom prst="rect">
            <a:avLst/>
          </a:prstGeom>
          <a:noFill/>
        </p:spPr>
        <p:txBody>
          <a:bodyPr wrap="square" rtlCol="0">
            <a:spAutoFit/>
          </a:bodyPr>
          <a:lstStyle/>
          <a:p>
            <a:r>
              <a:rPr lang="en-US" sz="1600" b="1" u="sng" dirty="0" smtClean="0">
                <a:solidFill>
                  <a:schemeClr val="accent6">
                    <a:lumMod val="75000"/>
                  </a:schemeClr>
                </a:solidFill>
              </a:rPr>
              <a:t>Exercise</a:t>
            </a:r>
            <a:r>
              <a:rPr lang="en-US" sz="1600" dirty="0" smtClean="0">
                <a:solidFill>
                  <a:schemeClr val="accent6">
                    <a:lumMod val="75000"/>
                  </a:schemeClr>
                </a:solidFill>
              </a:rPr>
              <a:t>: </a:t>
            </a:r>
          </a:p>
          <a:p>
            <a:r>
              <a:rPr lang="en-US" sz="1600" dirty="0" smtClean="0">
                <a:solidFill>
                  <a:schemeClr val="accent6">
                    <a:lumMod val="75000"/>
                  </a:schemeClr>
                </a:solidFill>
              </a:rPr>
              <a:t>Yoga, meditation, Pilates, walking</a:t>
            </a:r>
          </a:p>
          <a:p>
            <a:r>
              <a:rPr lang="en-US" sz="1600" dirty="0" smtClean="0">
                <a:solidFill>
                  <a:schemeClr val="accent6">
                    <a:lumMod val="75000"/>
                  </a:schemeClr>
                </a:solidFill>
              </a:rPr>
              <a:t>Sometimes light exercise is better </a:t>
            </a:r>
            <a:r>
              <a:rPr lang="en-US" sz="1600" dirty="0" smtClean="0">
                <a:solidFill>
                  <a:schemeClr val="accent6">
                    <a:lumMod val="75000"/>
                  </a:schemeClr>
                </a:solidFill>
              </a:rPr>
              <a:t>than </a:t>
            </a:r>
            <a:endParaRPr lang="en-US" sz="1600" dirty="0" smtClean="0">
              <a:solidFill>
                <a:schemeClr val="accent6">
                  <a:lumMod val="75000"/>
                </a:schemeClr>
              </a:solidFill>
            </a:endParaRPr>
          </a:p>
          <a:p>
            <a:r>
              <a:rPr lang="en-US" sz="1600" dirty="0">
                <a:solidFill>
                  <a:schemeClr val="accent6">
                    <a:lumMod val="75000"/>
                  </a:schemeClr>
                </a:solidFill>
              </a:rPr>
              <a:t>	</a:t>
            </a:r>
            <a:r>
              <a:rPr lang="en-US" sz="1600" dirty="0" smtClean="0">
                <a:solidFill>
                  <a:schemeClr val="accent6">
                    <a:lumMod val="75000"/>
                  </a:schemeClr>
                </a:solidFill>
              </a:rPr>
              <a:t>something </a:t>
            </a:r>
            <a:r>
              <a:rPr lang="en-US" sz="1600" dirty="0" smtClean="0">
                <a:solidFill>
                  <a:schemeClr val="accent6">
                    <a:lumMod val="75000"/>
                  </a:schemeClr>
                </a:solidFill>
              </a:rPr>
              <a:t>that </a:t>
            </a:r>
            <a:r>
              <a:rPr lang="en-US" sz="1600" dirty="0" smtClean="0">
                <a:solidFill>
                  <a:schemeClr val="accent6">
                    <a:lumMod val="75000"/>
                  </a:schemeClr>
                </a:solidFill>
              </a:rPr>
              <a:t>makes them feel </a:t>
            </a:r>
          </a:p>
          <a:p>
            <a:r>
              <a:rPr lang="en-US" sz="1600" dirty="0">
                <a:solidFill>
                  <a:schemeClr val="accent6">
                    <a:lumMod val="75000"/>
                  </a:schemeClr>
                </a:solidFill>
              </a:rPr>
              <a:t>	</a:t>
            </a:r>
            <a:r>
              <a:rPr lang="en-US" sz="1600" dirty="0" smtClean="0">
                <a:solidFill>
                  <a:schemeClr val="accent6">
                    <a:lumMod val="75000"/>
                  </a:schemeClr>
                </a:solidFill>
              </a:rPr>
              <a:t>competitive </a:t>
            </a:r>
          </a:p>
          <a:p>
            <a:endParaRPr lang="en-US" sz="1600" dirty="0" smtClean="0">
              <a:solidFill>
                <a:schemeClr val="accent6">
                  <a:lumMod val="75000"/>
                </a:schemeClr>
              </a:solidFill>
            </a:endParaRPr>
          </a:p>
          <a:p>
            <a:r>
              <a:rPr lang="en-US" sz="1600" dirty="0">
                <a:solidFill>
                  <a:schemeClr val="accent6">
                    <a:lumMod val="75000"/>
                  </a:schemeClr>
                </a:solidFill>
              </a:rPr>
              <a:t>	</a:t>
            </a:r>
            <a:endParaRPr lang="en-US" sz="1600" dirty="0" smtClean="0">
              <a:solidFill>
                <a:schemeClr val="accent6">
                  <a:lumMod val="75000"/>
                </a:schemeClr>
              </a:solidFill>
            </a:endParaRPr>
          </a:p>
        </p:txBody>
      </p:sp>
    </p:spTree>
    <p:extLst>
      <p:ext uri="{BB962C8B-B14F-4D97-AF65-F5344CB8AC3E}">
        <p14:creationId xmlns:p14="http://schemas.microsoft.com/office/powerpoint/2010/main" val="11448086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BComplex.jpg"/>
          <p:cNvPicPr>
            <a:picLocks noChangeAspect="1"/>
          </p:cNvPicPr>
          <p:nvPr/>
        </p:nvPicPr>
        <p:blipFill>
          <a:blip r:embed="rId2" cstate="print"/>
          <a:stretch>
            <a:fillRect/>
          </a:stretch>
        </p:blipFill>
        <p:spPr>
          <a:xfrm>
            <a:off x="6932836" y="1281840"/>
            <a:ext cx="2037117" cy="2037117"/>
          </a:xfrm>
          <a:prstGeom prst="rect">
            <a:avLst/>
          </a:prstGeom>
        </p:spPr>
      </p:pic>
      <p:sp>
        <p:nvSpPr>
          <p:cNvPr id="2" name="Title 1"/>
          <p:cNvSpPr>
            <a:spLocks noGrp="1"/>
          </p:cNvSpPr>
          <p:nvPr>
            <p:ph type="title"/>
          </p:nvPr>
        </p:nvSpPr>
        <p:spPr>
          <a:xfrm>
            <a:off x="1846486" y="17801"/>
            <a:ext cx="5086350" cy="651272"/>
          </a:xfrm>
          <a:ln>
            <a:solidFill>
              <a:schemeClr val="accent1"/>
            </a:solidFill>
          </a:ln>
        </p:spPr>
        <p:txBody>
          <a:bodyPr>
            <a:normAutofit/>
          </a:bodyPr>
          <a:lstStyle/>
          <a:p>
            <a:r>
              <a:rPr lang="en-US" sz="2700" dirty="0"/>
              <a:t>B Complex – Happy Vitamins</a:t>
            </a:r>
          </a:p>
        </p:txBody>
      </p:sp>
      <p:sp>
        <p:nvSpPr>
          <p:cNvPr id="3" name="Content Placeholder 2"/>
          <p:cNvSpPr>
            <a:spLocks noGrp="1"/>
          </p:cNvSpPr>
          <p:nvPr>
            <p:ph idx="1"/>
          </p:nvPr>
        </p:nvSpPr>
        <p:spPr>
          <a:xfrm>
            <a:off x="279249" y="599987"/>
            <a:ext cx="7292340" cy="3508772"/>
          </a:xfrm>
        </p:spPr>
        <p:txBody>
          <a:bodyPr>
            <a:normAutofit/>
          </a:bodyPr>
          <a:lstStyle/>
          <a:p>
            <a:r>
              <a:rPr lang="en-US" sz="2000" dirty="0"/>
              <a:t>Depleted by stress, sugar, refined </a:t>
            </a:r>
            <a:r>
              <a:rPr lang="en-US" sz="2000" dirty="0" smtClean="0"/>
              <a:t>carbs, alcohol</a:t>
            </a:r>
            <a:r>
              <a:rPr lang="en-US" sz="2000" dirty="0"/>
              <a:t>, caffeine and  many medications</a:t>
            </a:r>
          </a:p>
          <a:p>
            <a:r>
              <a:rPr lang="en-US" sz="2000" dirty="0"/>
              <a:t>Water soluble …must be replenished daily</a:t>
            </a:r>
          </a:p>
          <a:p>
            <a:r>
              <a:rPr lang="en-US" sz="2000" dirty="0"/>
              <a:t>Found in dark green vegetables  &amp; whole grains</a:t>
            </a:r>
          </a:p>
          <a:p>
            <a:r>
              <a:rPr lang="en-US" sz="2000" dirty="0"/>
              <a:t>Essential for  the brain and nervous system</a:t>
            </a:r>
          </a:p>
          <a:p>
            <a:r>
              <a:rPr lang="en-US" sz="2000" dirty="0"/>
              <a:t>Helps  prevent sugar cravings</a:t>
            </a:r>
          </a:p>
          <a:p>
            <a:pPr lvl="4">
              <a:buFont typeface="Arial" pitchFamily="34" charset="0"/>
              <a:buChar char="•"/>
            </a:pPr>
            <a:r>
              <a:rPr lang="en-US" dirty="0"/>
              <a:t>Converts food to energy			</a:t>
            </a:r>
          </a:p>
          <a:p>
            <a:pPr lvl="4">
              <a:buFont typeface="Arial" pitchFamily="34" charset="0"/>
              <a:buChar char="•"/>
            </a:pPr>
            <a:r>
              <a:rPr lang="en-US" dirty="0"/>
              <a:t>Helps regulate blood sugar (hypoglycemia)</a:t>
            </a:r>
          </a:p>
          <a:p>
            <a:pPr lvl="4">
              <a:buFont typeface="Arial" pitchFamily="34" charset="0"/>
              <a:buChar char="•"/>
            </a:pPr>
            <a:r>
              <a:rPr lang="en-US" dirty="0"/>
              <a:t>Turns every woman into Mother </a:t>
            </a:r>
            <a:r>
              <a:rPr lang="en-US" dirty="0" smtClean="0"/>
              <a:t>Teresa!</a:t>
            </a:r>
            <a:endParaRPr lang="en-US" dirty="0"/>
          </a:p>
          <a:p>
            <a:endParaRPr lang="en-US" sz="2100" dirty="0"/>
          </a:p>
        </p:txBody>
      </p:sp>
      <p:pic>
        <p:nvPicPr>
          <p:cNvPr id="2050" name="Picture 2"/>
          <p:cNvPicPr>
            <a:picLocks noChangeAspect="1" noChangeArrowheads="1"/>
          </p:cNvPicPr>
          <p:nvPr/>
        </p:nvPicPr>
        <p:blipFill>
          <a:blip r:embed="rId3" cstate="print"/>
          <a:srcRect/>
          <a:stretch>
            <a:fillRect/>
          </a:stretch>
        </p:blipFill>
        <p:spPr bwMode="auto">
          <a:xfrm>
            <a:off x="354330" y="3318957"/>
            <a:ext cx="1607344" cy="1607344"/>
          </a:xfrm>
          <a:prstGeom prst="rect">
            <a:avLst/>
          </a:prstGeom>
          <a:noFill/>
          <a:ln w="9525">
            <a:noFill/>
            <a:miter lim="800000"/>
            <a:headEnd/>
            <a:tailEnd/>
          </a:ln>
        </p:spPr>
      </p:pic>
      <p:sp>
        <p:nvSpPr>
          <p:cNvPr id="6" name="TextBox 5"/>
          <p:cNvSpPr txBox="1"/>
          <p:nvPr/>
        </p:nvSpPr>
        <p:spPr>
          <a:xfrm>
            <a:off x="3230880" y="3956102"/>
            <a:ext cx="5676900" cy="1015663"/>
          </a:xfrm>
          <a:prstGeom prst="rect">
            <a:avLst/>
          </a:prstGeom>
          <a:solidFill>
            <a:srgbClr val="92D050"/>
          </a:solidFill>
          <a:ln>
            <a:noFill/>
          </a:ln>
        </p:spPr>
        <p:txBody>
          <a:bodyPr wrap="square" rtlCol="0">
            <a:spAutoFit/>
          </a:bodyPr>
          <a:lstStyle/>
          <a:p>
            <a:r>
              <a:rPr lang="en-US" sz="2000" dirty="0"/>
              <a:t>Shaklee Difference –</a:t>
            </a:r>
          </a:p>
          <a:p>
            <a:r>
              <a:rPr lang="en-US" sz="2000" dirty="0"/>
              <a:t>Patented absorption system (folic acid in coating)</a:t>
            </a:r>
          </a:p>
          <a:p>
            <a:r>
              <a:rPr lang="en-US" sz="2000" dirty="0"/>
              <a:t>All 8 essential B vitamins</a:t>
            </a:r>
          </a:p>
        </p:txBody>
      </p:sp>
    </p:spTree>
    <p:extLst>
      <p:ext uri="{BB962C8B-B14F-4D97-AF65-F5344CB8AC3E}">
        <p14:creationId xmlns:p14="http://schemas.microsoft.com/office/powerpoint/2010/main" val="1886595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 y="136921"/>
            <a:ext cx="8496300" cy="1063229"/>
          </a:xfrm>
          <a:solidFill>
            <a:srgbClr val="92D050"/>
          </a:solidFill>
          <a:ln>
            <a:solidFill>
              <a:schemeClr val="accent3">
                <a:lumMod val="50000"/>
              </a:schemeClr>
            </a:solidFill>
          </a:ln>
        </p:spPr>
        <p:txBody>
          <a:bodyPr>
            <a:normAutofit fontScale="90000"/>
          </a:bodyPr>
          <a:lstStyle/>
          <a:p>
            <a:r>
              <a:rPr lang="en-US" sz="3000" dirty="0" smtClean="0"/>
              <a:t>Mood Lift – </a:t>
            </a:r>
            <a:r>
              <a:rPr lang="en-US" dirty="0" smtClean="0"/>
              <a:t/>
            </a:r>
            <a:br>
              <a:rPr lang="en-US" dirty="0" smtClean="0"/>
            </a:br>
            <a:r>
              <a:rPr lang="en-US" sz="2700" dirty="0" smtClean="0"/>
              <a:t>St John’s Wort </a:t>
            </a:r>
            <a:r>
              <a:rPr lang="en-US" sz="2400" dirty="0"/>
              <a:t>&amp; Inositol</a:t>
            </a:r>
            <a:br>
              <a:rPr lang="en-US" sz="2400" dirty="0"/>
            </a:br>
            <a:r>
              <a:rPr lang="en-US" sz="2400" dirty="0"/>
              <a:t>Germany’s Answer to Prozac</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3139199" y="2023467"/>
            <a:ext cx="2432493" cy="2686318"/>
          </a:xfrm>
          <a:prstGeom prst="rect">
            <a:avLst/>
          </a:prstGeom>
          <a:noFill/>
          <a:ln w="9525">
            <a:noFill/>
            <a:miter lim="800000"/>
            <a:headEnd/>
            <a:tailEnd/>
          </a:ln>
        </p:spPr>
      </p:pic>
      <p:sp>
        <p:nvSpPr>
          <p:cNvPr id="6" name="TextBox 5"/>
          <p:cNvSpPr txBox="1"/>
          <p:nvPr/>
        </p:nvSpPr>
        <p:spPr>
          <a:xfrm>
            <a:off x="297180" y="1394460"/>
            <a:ext cx="3840480" cy="3693319"/>
          </a:xfrm>
          <a:prstGeom prst="rect">
            <a:avLst/>
          </a:prstGeom>
          <a:noFill/>
        </p:spPr>
        <p:txBody>
          <a:bodyPr wrap="square" rtlCol="0">
            <a:spAutoFit/>
          </a:bodyPr>
          <a:lstStyle/>
          <a:p>
            <a:pPr>
              <a:buNone/>
            </a:pPr>
            <a:r>
              <a:rPr lang="en-US" dirty="0"/>
              <a:t>Used to improve … </a:t>
            </a:r>
          </a:p>
          <a:p>
            <a:pPr lvl="1"/>
            <a:r>
              <a:rPr lang="en-US" dirty="0"/>
              <a:t>Mild to moderate depression</a:t>
            </a:r>
          </a:p>
          <a:p>
            <a:pPr lvl="1"/>
            <a:r>
              <a:rPr lang="en-US" dirty="0"/>
              <a:t>Irritability</a:t>
            </a:r>
          </a:p>
          <a:p>
            <a:pPr lvl="1"/>
            <a:r>
              <a:rPr lang="en-US" dirty="0"/>
              <a:t>Insomnia</a:t>
            </a:r>
          </a:p>
          <a:p>
            <a:pPr lvl="1"/>
            <a:r>
              <a:rPr lang="en-US" dirty="0"/>
              <a:t>Loss of pleasure</a:t>
            </a:r>
          </a:p>
          <a:p>
            <a:pPr lvl="1"/>
            <a:r>
              <a:rPr lang="en-US" dirty="0"/>
              <a:t>Mild anxiety</a:t>
            </a:r>
          </a:p>
          <a:p>
            <a:pPr lvl="1"/>
            <a:r>
              <a:rPr lang="en-US" dirty="0"/>
              <a:t>Poor </a:t>
            </a:r>
            <a:r>
              <a:rPr lang="en-US" dirty="0" smtClean="0"/>
              <a:t>concentration</a:t>
            </a:r>
          </a:p>
          <a:p>
            <a:pPr lvl="1"/>
            <a:r>
              <a:rPr lang="en-US" dirty="0"/>
              <a:t>Fatigue &amp; lethargy</a:t>
            </a:r>
          </a:p>
          <a:p>
            <a:pPr lvl="1"/>
            <a:r>
              <a:rPr lang="en-US" dirty="0"/>
              <a:t>Sleep disorders</a:t>
            </a:r>
          </a:p>
          <a:p>
            <a:pPr lvl="1"/>
            <a:r>
              <a:rPr lang="en-US" dirty="0"/>
              <a:t>Migraines</a:t>
            </a:r>
          </a:p>
          <a:p>
            <a:pPr lvl="1"/>
            <a:r>
              <a:rPr lang="en-US" dirty="0"/>
              <a:t>Nerve pain</a:t>
            </a:r>
          </a:p>
          <a:p>
            <a:pPr lvl="1"/>
            <a:r>
              <a:rPr lang="en-US" dirty="0"/>
              <a:t>Nervous disorders</a:t>
            </a:r>
          </a:p>
          <a:p>
            <a:pPr lvl="1"/>
            <a:endParaRPr lang="en-US" dirty="0"/>
          </a:p>
        </p:txBody>
      </p:sp>
      <p:sp>
        <p:nvSpPr>
          <p:cNvPr id="9" name="TextBox 8"/>
          <p:cNvSpPr txBox="1"/>
          <p:nvPr/>
        </p:nvSpPr>
        <p:spPr>
          <a:xfrm>
            <a:off x="5048209" y="3509456"/>
            <a:ext cx="3966450" cy="1200329"/>
          </a:xfrm>
          <a:prstGeom prst="rect">
            <a:avLst/>
          </a:prstGeom>
          <a:noFill/>
        </p:spPr>
        <p:txBody>
          <a:bodyPr wrap="square" rtlCol="0">
            <a:spAutoFit/>
          </a:bodyPr>
          <a:lstStyle/>
          <a:p>
            <a:pPr marL="285750" indent="-285750">
              <a:buFont typeface="Arial" charset="0"/>
              <a:buChar char="•"/>
            </a:pPr>
            <a:r>
              <a:rPr lang="en-US" dirty="0" smtClean="0"/>
              <a:t>Can take 4-6 weeks to feel the effects</a:t>
            </a:r>
          </a:p>
          <a:p>
            <a:pPr marL="285750" indent="-285750">
              <a:buFont typeface="Arial" charset="0"/>
              <a:buChar char="•"/>
            </a:pPr>
            <a:r>
              <a:rPr lang="en-US" dirty="0" smtClean="0"/>
              <a:t>Do not take while on prescription medication for depression </a:t>
            </a:r>
          </a:p>
          <a:p>
            <a:pPr marL="285750" indent="-285750">
              <a:buFont typeface="Arial" charset="0"/>
              <a:buChar char="•"/>
            </a:pPr>
            <a:r>
              <a:rPr lang="en-US" dirty="0" smtClean="0"/>
              <a:t>Not advised to use during pregnancy</a:t>
            </a:r>
            <a:endParaRPr lang="en-US" dirty="0"/>
          </a:p>
        </p:txBody>
      </p:sp>
      <p:sp>
        <p:nvSpPr>
          <p:cNvPr id="5" name="TextBox 4"/>
          <p:cNvSpPr txBox="1"/>
          <p:nvPr/>
        </p:nvSpPr>
        <p:spPr>
          <a:xfrm>
            <a:off x="4743450" y="1574303"/>
            <a:ext cx="4000500" cy="1323439"/>
          </a:xfrm>
          <a:prstGeom prst="rect">
            <a:avLst/>
          </a:prstGeom>
          <a:noFill/>
          <a:ln w="28575">
            <a:solidFill>
              <a:schemeClr val="accent3">
                <a:lumMod val="75000"/>
              </a:schemeClr>
            </a:solidFill>
          </a:ln>
        </p:spPr>
        <p:txBody>
          <a:bodyPr wrap="square" rtlCol="0">
            <a:spAutoFit/>
          </a:bodyPr>
          <a:lstStyle/>
          <a:p>
            <a:pPr algn="ctr"/>
            <a:r>
              <a:rPr lang="en-US" sz="2000" dirty="0"/>
              <a:t>Inositol  is a key building block in the transmission of nerve signals. It tends to be low in people with melancholy.</a:t>
            </a:r>
          </a:p>
        </p:txBody>
      </p:sp>
    </p:spTree>
    <p:extLst>
      <p:ext uri="{BB962C8B-B14F-4D97-AF65-F5344CB8AC3E}">
        <p14:creationId xmlns:p14="http://schemas.microsoft.com/office/powerpoint/2010/main" val="13569056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690" y="370801"/>
            <a:ext cx="3716805" cy="594122"/>
          </a:xfrm>
          <a:ln>
            <a:solidFill>
              <a:schemeClr val="accent1"/>
            </a:solidFill>
          </a:ln>
        </p:spPr>
        <p:txBody>
          <a:bodyPr>
            <a:noAutofit/>
          </a:bodyPr>
          <a:lstStyle/>
          <a:p>
            <a:r>
              <a:rPr lang="en-US" sz="3600" dirty="0" smtClean="0"/>
              <a:t>Vita D-3</a:t>
            </a:r>
            <a:endParaRPr lang="en-US" sz="36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0020" y="109220"/>
            <a:ext cx="2389639" cy="229572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5" y="370801"/>
            <a:ext cx="2034142" cy="2034142"/>
          </a:xfrm>
          <a:prstGeom prst="rect">
            <a:avLst/>
          </a:prstGeom>
        </p:spPr>
      </p:pic>
      <p:sp>
        <p:nvSpPr>
          <p:cNvPr id="7" name="TextBox 6"/>
          <p:cNvSpPr txBox="1"/>
          <p:nvPr/>
        </p:nvSpPr>
        <p:spPr>
          <a:xfrm>
            <a:off x="1832609" y="1230993"/>
            <a:ext cx="6680365" cy="3493264"/>
          </a:xfrm>
          <a:prstGeom prst="rect">
            <a:avLst/>
          </a:prstGeom>
          <a:noFill/>
        </p:spPr>
        <p:txBody>
          <a:bodyPr wrap="square" rtlCol="0">
            <a:spAutoFit/>
          </a:bodyPr>
          <a:lstStyle/>
          <a:p>
            <a:pPr>
              <a:buFont typeface="Arial" pitchFamily="34" charset="0"/>
              <a:buChar char="•"/>
            </a:pPr>
            <a:r>
              <a:rPr lang="en-US" sz="2100" dirty="0"/>
              <a:t> </a:t>
            </a:r>
            <a:r>
              <a:rPr lang="en-US" sz="2000" dirty="0"/>
              <a:t> Improves  </a:t>
            </a:r>
            <a:r>
              <a:rPr lang="en-US" sz="2000" b="1" dirty="0"/>
              <a:t>heart</a:t>
            </a:r>
            <a:r>
              <a:rPr lang="en-US" sz="2000" dirty="0"/>
              <a:t> function</a:t>
            </a:r>
          </a:p>
          <a:p>
            <a:pPr>
              <a:buFont typeface="Arial" pitchFamily="34" charset="0"/>
              <a:buChar char="•"/>
            </a:pPr>
            <a:r>
              <a:rPr lang="en-US" sz="2000" dirty="0"/>
              <a:t>  Improves </a:t>
            </a:r>
            <a:r>
              <a:rPr lang="en-US" sz="2000" b="1" dirty="0"/>
              <a:t>brain</a:t>
            </a:r>
            <a:r>
              <a:rPr lang="en-US" sz="2000" dirty="0"/>
              <a:t> function</a:t>
            </a:r>
          </a:p>
          <a:p>
            <a:pPr>
              <a:buFont typeface="Arial" pitchFamily="34" charset="0"/>
              <a:buChar char="•"/>
            </a:pPr>
            <a:r>
              <a:rPr lang="en-US" sz="2000" dirty="0"/>
              <a:t>  Strengthens </a:t>
            </a:r>
            <a:r>
              <a:rPr lang="en-US" sz="2000" b="1" dirty="0"/>
              <a:t>immune</a:t>
            </a:r>
            <a:r>
              <a:rPr lang="en-US" sz="2000" dirty="0"/>
              <a:t> system </a:t>
            </a:r>
            <a:r>
              <a:rPr lang="en-US" sz="2000" dirty="0" smtClean="0"/>
              <a:t>(cancer prevention)</a:t>
            </a:r>
            <a:endParaRPr lang="en-US" sz="2000" dirty="0"/>
          </a:p>
          <a:p>
            <a:pPr>
              <a:buFont typeface="Arial" pitchFamily="34" charset="0"/>
              <a:buChar char="•"/>
            </a:pPr>
            <a:r>
              <a:rPr lang="en-US" sz="2000" dirty="0"/>
              <a:t>  Essential for calcium absorption for strong </a:t>
            </a:r>
            <a:r>
              <a:rPr lang="en-US" sz="2000" b="1" dirty="0"/>
              <a:t>bones &amp; teeth</a:t>
            </a:r>
          </a:p>
          <a:p>
            <a:pPr>
              <a:buFont typeface="Arial" pitchFamily="34" charset="0"/>
              <a:buChar char="•"/>
            </a:pPr>
            <a:r>
              <a:rPr lang="en-US" sz="2000" dirty="0"/>
              <a:t>  </a:t>
            </a:r>
            <a:r>
              <a:rPr lang="en-US" sz="2000" b="1" dirty="0"/>
              <a:t>Enhances weight loss</a:t>
            </a:r>
          </a:p>
          <a:p>
            <a:pPr>
              <a:buFont typeface="Arial" pitchFamily="34" charset="0"/>
              <a:buChar char="•"/>
            </a:pPr>
            <a:r>
              <a:rPr lang="en-US" sz="2000" dirty="0"/>
              <a:t>  Improves </a:t>
            </a:r>
            <a:r>
              <a:rPr lang="en-US" sz="2000" b="1" dirty="0"/>
              <a:t>sleep</a:t>
            </a:r>
          </a:p>
          <a:p>
            <a:pPr>
              <a:buFont typeface="Arial" pitchFamily="34" charset="0"/>
              <a:buChar char="•"/>
            </a:pPr>
            <a:r>
              <a:rPr lang="en-US" sz="2000" dirty="0"/>
              <a:t>  Important for physical strength</a:t>
            </a:r>
          </a:p>
          <a:p>
            <a:pPr>
              <a:buFont typeface="Arial" pitchFamily="34" charset="0"/>
              <a:buChar char="•"/>
            </a:pPr>
            <a:r>
              <a:rPr lang="en-US" sz="2000" dirty="0"/>
              <a:t>  May help fibromyalgia, chronic fatigue, infertility, depression, dementia, multiple sclerosis, osteoporosis, osteoarthritis, rheumatoid arthritis, stroke, diabetes, psoriasis </a:t>
            </a:r>
            <a:r>
              <a:rPr lang="en-US" sz="2000" i="1" dirty="0"/>
              <a:t>(Vitamin D Solution  Michael </a:t>
            </a:r>
            <a:r>
              <a:rPr lang="en-US" sz="2000" i="1" dirty="0" err="1"/>
              <a:t>Holick</a:t>
            </a:r>
            <a:r>
              <a:rPr lang="en-US" sz="2000" i="1" dirty="0"/>
              <a:t> MD)</a:t>
            </a:r>
          </a:p>
        </p:txBody>
      </p:sp>
    </p:spTree>
    <p:extLst>
      <p:ext uri="{BB962C8B-B14F-4D97-AF65-F5344CB8AC3E}">
        <p14:creationId xmlns:p14="http://schemas.microsoft.com/office/powerpoint/2010/main" val="10995300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http://wellnesslady.com/wp-content/uploads/2013/02/stress-relief-graphic.jpg"/>
          <p:cNvPicPr>
            <a:picLocks noChangeAspect="1" noChangeArrowheads="1"/>
          </p:cNvPicPr>
          <p:nvPr/>
        </p:nvPicPr>
        <p:blipFill>
          <a:blip r:embed="rId2" cstate="print"/>
          <a:srcRect/>
          <a:stretch>
            <a:fillRect/>
          </a:stretch>
        </p:blipFill>
        <p:spPr bwMode="auto">
          <a:xfrm>
            <a:off x="6333778" y="342900"/>
            <a:ext cx="2457450" cy="2273142"/>
          </a:xfrm>
          <a:prstGeom prst="rect">
            <a:avLst/>
          </a:prstGeom>
          <a:noFill/>
        </p:spPr>
      </p:pic>
      <p:sp>
        <p:nvSpPr>
          <p:cNvPr id="2" name="Title 1"/>
          <p:cNvSpPr>
            <a:spLocks noGrp="1"/>
          </p:cNvSpPr>
          <p:nvPr>
            <p:ph type="title"/>
          </p:nvPr>
        </p:nvSpPr>
        <p:spPr>
          <a:xfrm>
            <a:off x="1543050" y="342900"/>
            <a:ext cx="3886200" cy="628650"/>
          </a:xfrm>
          <a:ln w="38100">
            <a:solidFill>
              <a:schemeClr val="accent3">
                <a:lumMod val="75000"/>
              </a:schemeClr>
            </a:solidFill>
          </a:ln>
        </p:spPr>
        <p:txBody>
          <a:bodyPr>
            <a:normAutofit/>
          </a:bodyPr>
          <a:lstStyle/>
          <a:p>
            <a:r>
              <a:rPr lang="en-US" sz="2700" dirty="0"/>
              <a:t>Stress Relief Complex</a:t>
            </a:r>
          </a:p>
        </p:txBody>
      </p:sp>
      <p:sp>
        <p:nvSpPr>
          <p:cNvPr id="4" name="TextBox 3"/>
          <p:cNvSpPr txBox="1"/>
          <p:nvPr/>
        </p:nvSpPr>
        <p:spPr>
          <a:xfrm>
            <a:off x="335280" y="1115474"/>
            <a:ext cx="5998498" cy="2215991"/>
          </a:xfrm>
          <a:prstGeom prst="rect">
            <a:avLst/>
          </a:prstGeom>
          <a:noFill/>
        </p:spPr>
        <p:txBody>
          <a:bodyPr wrap="square" rtlCol="0">
            <a:spAutoFit/>
          </a:bodyPr>
          <a:lstStyle/>
          <a:p>
            <a:pPr>
              <a:buFont typeface="Arial" pitchFamily="34" charset="0"/>
              <a:buChar char="•"/>
            </a:pPr>
            <a:r>
              <a:rPr lang="en-US" sz="2400" dirty="0"/>
              <a:t> Blunts cortisol </a:t>
            </a:r>
            <a:r>
              <a:rPr lang="en-US" sz="2400" dirty="0" smtClean="0"/>
              <a:t>production</a:t>
            </a:r>
            <a:endParaRPr lang="en-US" sz="2400" dirty="0"/>
          </a:p>
          <a:p>
            <a:pPr>
              <a:buFont typeface="Arial" pitchFamily="34" charset="0"/>
              <a:buChar char="•"/>
            </a:pPr>
            <a:r>
              <a:rPr lang="en-US" sz="2400" dirty="0"/>
              <a:t> 2 amino acids </a:t>
            </a:r>
            <a:r>
              <a:rPr lang="en-US" sz="2400" dirty="0" smtClean="0"/>
              <a:t>(L-</a:t>
            </a:r>
            <a:r>
              <a:rPr lang="en-US" sz="2400" dirty="0" err="1" smtClean="0"/>
              <a:t>theanine</a:t>
            </a:r>
            <a:r>
              <a:rPr lang="en-US" sz="2400" dirty="0" smtClean="0"/>
              <a:t> </a:t>
            </a:r>
            <a:r>
              <a:rPr lang="en-US" sz="2400" dirty="0"/>
              <a:t>and </a:t>
            </a:r>
            <a:r>
              <a:rPr lang="en-US" sz="2400" dirty="0" smtClean="0"/>
              <a:t>L-tyrosine)</a:t>
            </a:r>
            <a:endParaRPr lang="en-US" sz="2400" dirty="0"/>
          </a:p>
          <a:p>
            <a:r>
              <a:rPr lang="en-US" sz="2400" dirty="0"/>
              <a:t>   2 </a:t>
            </a:r>
            <a:r>
              <a:rPr lang="en-US" sz="2400" dirty="0" smtClean="0"/>
              <a:t>herbs (</a:t>
            </a:r>
            <a:r>
              <a:rPr lang="en-US" sz="2400" dirty="0" err="1" smtClean="0"/>
              <a:t>ashwagandha</a:t>
            </a:r>
            <a:r>
              <a:rPr lang="en-US" sz="2400" dirty="0" smtClean="0"/>
              <a:t> </a:t>
            </a:r>
            <a:r>
              <a:rPr lang="en-US" sz="2400" dirty="0"/>
              <a:t>and beta </a:t>
            </a:r>
            <a:r>
              <a:rPr lang="en-US" sz="2400" dirty="0" err="1" smtClean="0"/>
              <a:t>sitosterol</a:t>
            </a:r>
            <a:r>
              <a:rPr lang="en-US" sz="2400" dirty="0" smtClean="0"/>
              <a:t>)</a:t>
            </a:r>
            <a:endParaRPr lang="en-US" sz="2400" dirty="0"/>
          </a:p>
          <a:p>
            <a:pPr>
              <a:buFont typeface="Arial" pitchFamily="34" charset="0"/>
              <a:buChar char="•"/>
            </a:pPr>
            <a:r>
              <a:rPr lang="en-US" sz="2400" dirty="0"/>
              <a:t> Relaxes the body AND  </a:t>
            </a:r>
            <a:r>
              <a:rPr lang="en-US" sz="2400" dirty="0" smtClean="0"/>
              <a:t>promotes alertness</a:t>
            </a:r>
            <a:endParaRPr lang="en-US" sz="2400" dirty="0"/>
          </a:p>
          <a:p>
            <a:pPr>
              <a:buFont typeface="Arial" pitchFamily="34" charset="0"/>
              <a:buChar char="•"/>
            </a:pPr>
            <a:r>
              <a:rPr lang="en-US" sz="2400" dirty="0"/>
              <a:t> </a:t>
            </a:r>
            <a:r>
              <a:rPr lang="en-US" sz="2400" dirty="0" err="1"/>
              <a:t>Ashwagandha</a:t>
            </a:r>
            <a:r>
              <a:rPr lang="en-US" sz="2400" dirty="0"/>
              <a:t> stimulates </a:t>
            </a:r>
            <a:r>
              <a:rPr lang="en-US" sz="2400" dirty="0" smtClean="0"/>
              <a:t>alpha waves </a:t>
            </a:r>
            <a:r>
              <a:rPr lang="en-US" sz="2100" dirty="0"/>
              <a:t>		</a:t>
            </a:r>
            <a:endParaRPr lang="en-US" dirty="0"/>
          </a:p>
          <a:p>
            <a:pPr>
              <a:buFont typeface="Arial" pitchFamily="34" charset="0"/>
              <a:buChar char="•"/>
            </a:pPr>
            <a:endParaRPr lang="en-US" dirty="0"/>
          </a:p>
        </p:txBody>
      </p:sp>
      <p:pic>
        <p:nvPicPr>
          <p:cNvPr id="21506" name="Picture 2" descr="http://3.bp.blogspot.com/-vl_F33p4OXc/TZw0aEQ85ZI/AAAAAAAAAEo/mPSZx8nAeSk/s1600/stress.jpg"/>
          <p:cNvPicPr>
            <a:picLocks noChangeAspect="1" noChangeArrowheads="1"/>
          </p:cNvPicPr>
          <p:nvPr/>
        </p:nvPicPr>
        <p:blipFill>
          <a:blip r:embed="rId3" cstate="print"/>
          <a:srcRect/>
          <a:stretch>
            <a:fillRect/>
          </a:stretch>
        </p:blipFill>
        <p:spPr bwMode="auto">
          <a:xfrm>
            <a:off x="5848603" y="2389147"/>
            <a:ext cx="2942625" cy="2628901"/>
          </a:xfrm>
          <a:prstGeom prst="rect">
            <a:avLst/>
          </a:prstGeom>
          <a:noFill/>
        </p:spPr>
      </p:pic>
    </p:spTree>
    <p:extLst>
      <p:ext uri="{BB962C8B-B14F-4D97-AF65-F5344CB8AC3E}">
        <p14:creationId xmlns:p14="http://schemas.microsoft.com/office/powerpoint/2010/main" val="7042300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6095" y="907410"/>
            <a:ext cx="2552837" cy="2552837"/>
          </a:xfrm>
          <a:prstGeom prst="rect">
            <a:avLst/>
          </a:prstGeom>
        </p:spPr>
      </p:pic>
      <p:sp>
        <p:nvSpPr>
          <p:cNvPr id="2" name="Title 1"/>
          <p:cNvSpPr>
            <a:spLocks noGrp="1"/>
          </p:cNvSpPr>
          <p:nvPr>
            <p:ph type="title"/>
          </p:nvPr>
        </p:nvSpPr>
        <p:spPr>
          <a:xfrm>
            <a:off x="1103520" y="227583"/>
            <a:ext cx="4440259" cy="536972"/>
          </a:xfrm>
          <a:ln w="38100">
            <a:solidFill>
              <a:schemeClr val="accent1"/>
            </a:solidFill>
          </a:ln>
        </p:spPr>
        <p:txBody>
          <a:bodyPr>
            <a:noAutofit/>
          </a:bodyPr>
          <a:lstStyle/>
          <a:p>
            <a:r>
              <a:rPr lang="en-US" sz="3200" dirty="0" err="1"/>
              <a:t>Optiflora</a:t>
            </a:r>
            <a:r>
              <a:rPr lang="en-US" sz="3200" dirty="0"/>
              <a:t> </a:t>
            </a:r>
            <a:r>
              <a:rPr lang="en-US" sz="3200" dirty="0" err="1"/>
              <a:t>Probiotics</a:t>
            </a:r>
            <a:endParaRPr lang="en-US" sz="3200" dirty="0"/>
          </a:p>
        </p:txBody>
      </p:sp>
      <p:sp>
        <p:nvSpPr>
          <p:cNvPr id="3" name="Content Placeholder 2"/>
          <p:cNvSpPr>
            <a:spLocks noGrp="1"/>
          </p:cNvSpPr>
          <p:nvPr>
            <p:ph idx="1"/>
          </p:nvPr>
        </p:nvSpPr>
        <p:spPr>
          <a:xfrm>
            <a:off x="705495" y="982980"/>
            <a:ext cx="5377440" cy="3771900"/>
          </a:xfrm>
          <a:ln>
            <a:solidFill>
              <a:schemeClr val="accent2">
                <a:lumMod val="75000"/>
              </a:schemeClr>
            </a:solidFill>
          </a:ln>
        </p:spPr>
        <p:txBody>
          <a:bodyPr>
            <a:noAutofit/>
          </a:bodyPr>
          <a:lstStyle/>
          <a:p>
            <a:r>
              <a:rPr lang="en-US" sz="2400" b="1" dirty="0" smtClean="0"/>
              <a:t>Candida</a:t>
            </a:r>
            <a:r>
              <a:rPr lang="en-US" sz="2400" dirty="0" smtClean="0"/>
              <a:t> – yeast overgrowth </a:t>
            </a:r>
          </a:p>
          <a:p>
            <a:r>
              <a:rPr lang="en-US" sz="2400" dirty="0" smtClean="0"/>
              <a:t>Symptoms – can cause depression, anxiety, mood swings, difficulty concentrating</a:t>
            </a:r>
          </a:p>
          <a:p>
            <a:r>
              <a:rPr lang="en-US" sz="2400" dirty="0" smtClean="0"/>
              <a:t>80% of immune system is in the gut</a:t>
            </a:r>
          </a:p>
          <a:p>
            <a:r>
              <a:rPr lang="en-US" sz="2400" b="1" dirty="0" smtClean="0"/>
              <a:t>Neuro-transmitters </a:t>
            </a:r>
            <a:r>
              <a:rPr lang="en-US" sz="2400" dirty="0" smtClean="0"/>
              <a:t>(that conduct nerve impulses) also in the lining of the gut.  </a:t>
            </a:r>
          </a:p>
          <a:p>
            <a:r>
              <a:rPr lang="en-US" sz="2400" dirty="0" smtClean="0"/>
              <a:t>Remember “the second brain”!</a:t>
            </a:r>
            <a:endParaRPr lang="en-US" sz="2400" dirty="0"/>
          </a:p>
        </p:txBody>
      </p:sp>
    </p:spTree>
    <p:extLst>
      <p:ext uri="{BB962C8B-B14F-4D97-AF65-F5344CB8AC3E}">
        <p14:creationId xmlns:p14="http://schemas.microsoft.com/office/powerpoint/2010/main" val="12127608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05978"/>
            <a:ext cx="2800350" cy="708422"/>
          </a:xfrm>
          <a:ln w="28575">
            <a:solidFill>
              <a:schemeClr val="accent1"/>
            </a:solidFill>
          </a:ln>
        </p:spPr>
        <p:txBody>
          <a:bodyPr>
            <a:normAutofit/>
          </a:bodyPr>
          <a:lstStyle/>
          <a:p>
            <a:r>
              <a:rPr lang="en-US" sz="3000" dirty="0"/>
              <a:t>Omega Guard</a:t>
            </a:r>
          </a:p>
        </p:txBody>
      </p:sp>
      <p:sp>
        <p:nvSpPr>
          <p:cNvPr id="3" name="Content Placeholder 2"/>
          <p:cNvSpPr>
            <a:spLocks noGrp="1"/>
          </p:cNvSpPr>
          <p:nvPr>
            <p:ph idx="1"/>
          </p:nvPr>
        </p:nvSpPr>
        <p:spPr>
          <a:xfrm>
            <a:off x="219487" y="914400"/>
            <a:ext cx="6572250" cy="2667000"/>
          </a:xfrm>
        </p:spPr>
        <p:txBody>
          <a:bodyPr>
            <a:noAutofit/>
          </a:bodyPr>
          <a:lstStyle/>
          <a:p>
            <a:r>
              <a:rPr lang="en-US" sz="2000" dirty="0"/>
              <a:t>Omega 3  fatty acids – </a:t>
            </a:r>
            <a:r>
              <a:rPr lang="en-US" sz="2000" dirty="0" smtClean="0"/>
              <a:t>essential </a:t>
            </a:r>
            <a:r>
              <a:rPr lang="en-US" sz="2000" dirty="0"/>
              <a:t>for essential for the brain</a:t>
            </a:r>
          </a:p>
          <a:p>
            <a:r>
              <a:rPr lang="en-US" sz="2000" dirty="0"/>
              <a:t>Helps prevent memory loss and depression</a:t>
            </a:r>
          </a:p>
          <a:p>
            <a:r>
              <a:rPr lang="en-US" sz="2000" dirty="0"/>
              <a:t>Benefits ADD and ADHD</a:t>
            </a:r>
          </a:p>
          <a:p>
            <a:r>
              <a:rPr lang="en-US" sz="2000" dirty="0"/>
              <a:t>Reduces inflammation</a:t>
            </a:r>
          </a:p>
          <a:p>
            <a:r>
              <a:rPr lang="en-US" sz="2000" dirty="0"/>
              <a:t>Reduces risk for heart disease</a:t>
            </a:r>
          </a:p>
          <a:p>
            <a:r>
              <a:rPr lang="en-US" sz="2000" dirty="0"/>
              <a:t>Makes red blood cells slippery … improves circulation</a:t>
            </a:r>
          </a:p>
          <a:p>
            <a:r>
              <a:rPr lang="en-US" sz="2000" dirty="0"/>
              <a:t>Helps prevent macular degeneration</a:t>
            </a:r>
          </a:p>
        </p:txBody>
      </p:sp>
      <p:pic>
        <p:nvPicPr>
          <p:cNvPr id="3074" name="Picture 2"/>
          <p:cNvPicPr>
            <a:picLocks noChangeAspect="1" noChangeArrowheads="1"/>
          </p:cNvPicPr>
          <p:nvPr/>
        </p:nvPicPr>
        <p:blipFill>
          <a:blip r:embed="rId2" cstate="print"/>
          <a:srcRect/>
          <a:stretch>
            <a:fillRect/>
          </a:stretch>
        </p:blipFill>
        <p:spPr bwMode="auto">
          <a:xfrm>
            <a:off x="6791737" y="1033578"/>
            <a:ext cx="2171700" cy="2000250"/>
          </a:xfrm>
          <a:prstGeom prst="rect">
            <a:avLst/>
          </a:prstGeom>
          <a:noFill/>
          <a:ln w="9525">
            <a:noFill/>
            <a:miter lim="800000"/>
            <a:headEnd/>
            <a:tailEnd/>
          </a:ln>
        </p:spPr>
      </p:pic>
      <p:sp>
        <p:nvSpPr>
          <p:cNvPr id="5" name="TextBox 4"/>
          <p:cNvSpPr txBox="1"/>
          <p:nvPr/>
        </p:nvSpPr>
        <p:spPr>
          <a:xfrm>
            <a:off x="388620" y="3581400"/>
            <a:ext cx="8355330" cy="1338828"/>
          </a:xfrm>
          <a:prstGeom prst="rect">
            <a:avLst/>
          </a:prstGeom>
          <a:solidFill>
            <a:srgbClr val="92D050"/>
          </a:solidFill>
          <a:ln>
            <a:solidFill>
              <a:schemeClr val="tx2">
                <a:lumMod val="50000"/>
              </a:schemeClr>
            </a:solidFill>
          </a:ln>
        </p:spPr>
        <p:txBody>
          <a:bodyPr wrap="square" rtlCol="0">
            <a:spAutoFit/>
          </a:bodyPr>
          <a:lstStyle/>
          <a:p>
            <a:r>
              <a:rPr lang="en-US" sz="2000" dirty="0"/>
              <a:t>Shaklee Difference – safety and purity</a:t>
            </a:r>
          </a:p>
          <a:p>
            <a:r>
              <a:rPr lang="en-US" sz="2000" dirty="0"/>
              <a:t>Molecular distillation removes any lead, arsenic, mercury, dioxins, PCB’s, cadmium, etc</a:t>
            </a:r>
          </a:p>
          <a:p>
            <a:r>
              <a:rPr lang="en-US" sz="2000" dirty="0"/>
              <a:t>No trans fats	</a:t>
            </a:r>
            <a:r>
              <a:rPr lang="en-US" sz="2100" dirty="0"/>
              <a:t>			</a:t>
            </a:r>
          </a:p>
        </p:txBody>
      </p:sp>
    </p:spTree>
    <p:extLst>
      <p:ext uri="{BB962C8B-B14F-4D97-AF65-F5344CB8AC3E}">
        <p14:creationId xmlns:p14="http://schemas.microsoft.com/office/powerpoint/2010/main" val="11038080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428625"/>
          </a:xfrm>
          <a:ln>
            <a:solidFill>
              <a:schemeClr val="accent1"/>
            </a:solidFill>
          </a:ln>
        </p:spPr>
        <p:txBody>
          <a:bodyPr>
            <a:noAutofit/>
          </a:bodyPr>
          <a:lstStyle/>
          <a:p>
            <a:r>
              <a:rPr lang="en-US" sz="3200" dirty="0" smtClean="0">
                <a:latin typeface="Calibri" charset="0"/>
                <a:ea typeface="MS PGothic" charset="0"/>
              </a:rPr>
              <a:t>Mind, Mood and Stress Collections</a:t>
            </a:r>
            <a:endParaRPr lang="en-US" sz="3200" dirty="0">
              <a:latin typeface="Calibri" charset="0"/>
              <a:ea typeface="MS PGothic" charset="0"/>
            </a:endParaRPr>
          </a:p>
        </p:txBody>
      </p:sp>
      <p:sp>
        <p:nvSpPr>
          <p:cNvPr id="3" name="Content Placeholder 2"/>
          <p:cNvSpPr>
            <a:spLocks noGrp="1"/>
          </p:cNvSpPr>
          <p:nvPr>
            <p:ph sz="half" idx="1"/>
          </p:nvPr>
        </p:nvSpPr>
        <p:spPr>
          <a:xfrm>
            <a:off x="5696909" y="1275026"/>
            <a:ext cx="3538538" cy="2622815"/>
          </a:xfrm>
        </p:spPr>
        <p:txBody>
          <a:bodyPr>
            <a:noAutofit/>
          </a:bodyPr>
          <a:lstStyle/>
          <a:p>
            <a:pPr marL="0" indent="0">
              <a:buFont typeface="Arial" panose="020B0604020202020204" pitchFamily="34" charset="0"/>
              <a:buNone/>
              <a:defRPr/>
            </a:pPr>
            <a:r>
              <a:rPr lang="en-US" sz="1800" b="1" u="sng" dirty="0" smtClean="0">
                <a:cs typeface="+mn-cs"/>
              </a:rPr>
              <a:t>Products</a:t>
            </a:r>
            <a:r>
              <a:rPr lang="en-US" sz="1800" b="1" dirty="0" smtClean="0">
                <a:cs typeface="+mn-cs"/>
              </a:rPr>
              <a:t>:</a:t>
            </a:r>
            <a:endParaRPr lang="en-US" sz="1800" b="1" dirty="0">
              <a:cs typeface="+mn-cs"/>
            </a:endParaRPr>
          </a:p>
          <a:p>
            <a:pPr marL="0" indent="0">
              <a:buNone/>
              <a:defRPr/>
            </a:pPr>
            <a:r>
              <a:rPr lang="en-US" sz="1800" dirty="0" err="1" smtClean="0">
                <a:cs typeface="+mn-cs"/>
              </a:rPr>
              <a:t>Optiflora</a:t>
            </a:r>
            <a:r>
              <a:rPr lang="en-US" sz="1800" dirty="0" smtClean="0">
                <a:cs typeface="+mn-cs"/>
              </a:rPr>
              <a:t> Probiotic:	 	14PV</a:t>
            </a:r>
          </a:p>
          <a:p>
            <a:pPr marL="0" indent="0">
              <a:buNone/>
              <a:defRPr/>
            </a:pPr>
            <a:r>
              <a:rPr lang="en-US" sz="1800" dirty="0" smtClean="0"/>
              <a:t>Stress Relief Complex: 	21 PV</a:t>
            </a:r>
          </a:p>
          <a:p>
            <a:pPr marL="0" indent="0">
              <a:buNone/>
              <a:defRPr/>
            </a:pPr>
            <a:r>
              <a:rPr lang="en-US" sz="1800" dirty="0" err="1" smtClean="0">
                <a:cs typeface="+mn-cs"/>
              </a:rPr>
              <a:t>OmegaGuard</a:t>
            </a:r>
            <a:r>
              <a:rPr lang="en-US" sz="1800" dirty="0" smtClean="0">
                <a:cs typeface="+mn-cs"/>
              </a:rPr>
              <a:t>: 			13/34PV</a:t>
            </a:r>
          </a:p>
          <a:p>
            <a:pPr marL="0" indent="0">
              <a:buNone/>
              <a:defRPr/>
            </a:pPr>
            <a:r>
              <a:rPr lang="en-US" sz="1800" dirty="0" smtClean="0">
                <a:cs typeface="+mn-cs"/>
              </a:rPr>
              <a:t>B Complex: 		 	17/31 PV</a:t>
            </a:r>
          </a:p>
          <a:p>
            <a:pPr marL="0" indent="0">
              <a:buNone/>
              <a:defRPr/>
            </a:pPr>
            <a:r>
              <a:rPr lang="en-US" sz="1800" dirty="0" smtClean="0">
                <a:cs typeface="+mn-cs"/>
              </a:rPr>
              <a:t>Vitamin D:			5PV</a:t>
            </a:r>
          </a:p>
          <a:p>
            <a:pPr marL="0" indent="0">
              <a:buNone/>
              <a:defRPr/>
            </a:pPr>
            <a:r>
              <a:rPr lang="en-US" sz="1800" dirty="0" smtClean="0"/>
              <a:t>Mood Lift: 			23PV</a:t>
            </a:r>
            <a:endParaRPr lang="en-US" sz="1800" dirty="0">
              <a:cs typeface="+mn-cs"/>
            </a:endParaRPr>
          </a:p>
        </p:txBody>
      </p:sp>
      <p:sp>
        <p:nvSpPr>
          <p:cNvPr id="4" name="Content Placeholder 3"/>
          <p:cNvSpPr>
            <a:spLocks noGrp="1"/>
          </p:cNvSpPr>
          <p:nvPr>
            <p:ph sz="half" idx="2"/>
          </p:nvPr>
        </p:nvSpPr>
        <p:spPr>
          <a:xfrm>
            <a:off x="237067" y="1725216"/>
            <a:ext cx="5459842" cy="3136344"/>
          </a:xfrm>
        </p:spPr>
        <p:txBody>
          <a:bodyPr>
            <a:noAutofit/>
          </a:bodyPr>
          <a:lstStyle/>
          <a:p>
            <a:pPr marL="0" indent="0">
              <a:buFont typeface="Arial" panose="020B0604020202020204" pitchFamily="34" charset="0"/>
              <a:buNone/>
              <a:defRPr/>
            </a:pPr>
            <a:r>
              <a:rPr lang="en-US" sz="2000" b="1" u="sng" dirty="0" smtClean="0">
                <a:cs typeface="+mn-cs"/>
              </a:rPr>
              <a:t>Better+</a:t>
            </a:r>
            <a:endParaRPr lang="en-US" sz="2000" b="1" dirty="0">
              <a:cs typeface="+mn-cs"/>
            </a:endParaRPr>
          </a:p>
          <a:p>
            <a:pPr marL="0" indent="0">
              <a:buNone/>
              <a:defRPr/>
            </a:pPr>
            <a:r>
              <a:rPr lang="en-US" sz="1800" dirty="0" smtClean="0">
                <a:cs typeface="+mn-cs"/>
              </a:rPr>
              <a:t>Foundations Regimen (</a:t>
            </a:r>
            <a:r>
              <a:rPr lang="en-US" sz="1800" dirty="0" err="1" smtClean="0">
                <a:cs typeface="+mn-cs"/>
              </a:rPr>
              <a:t>Vitalizer</a:t>
            </a:r>
            <a:r>
              <a:rPr lang="en-US" sz="1800" dirty="0" smtClean="0">
                <a:cs typeface="+mn-cs"/>
              </a:rPr>
              <a:t> &amp; Life Shake) : 77PV</a:t>
            </a:r>
          </a:p>
          <a:p>
            <a:pPr marL="0" indent="0">
              <a:buNone/>
              <a:defRPr/>
            </a:pPr>
            <a:r>
              <a:rPr lang="en-US" sz="1800" dirty="0" smtClean="0">
                <a:cs typeface="+mn-cs"/>
              </a:rPr>
              <a:t>Essentials Plan (Vita Lea 60, Omega 90, Life Shake):</a:t>
            </a:r>
            <a:r>
              <a:rPr lang="en-US" sz="1800" dirty="0"/>
              <a:t> </a:t>
            </a:r>
            <a:r>
              <a:rPr lang="en-US" sz="1800" dirty="0" smtClean="0">
                <a:cs typeface="+mn-cs"/>
              </a:rPr>
              <a:t>55PV</a:t>
            </a:r>
          </a:p>
          <a:p>
            <a:pPr marL="0" indent="0">
              <a:buNone/>
              <a:defRPr/>
            </a:pPr>
            <a:r>
              <a:rPr lang="en-US" sz="1800" dirty="0" err="1" smtClean="0">
                <a:cs typeface="+mn-cs"/>
              </a:rPr>
              <a:t>Vitalizer</a:t>
            </a:r>
            <a:r>
              <a:rPr lang="en-US" sz="1800" dirty="0" smtClean="0">
                <a:cs typeface="+mn-cs"/>
              </a:rPr>
              <a:t>:	 50PV</a:t>
            </a:r>
          </a:p>
          <a:p>
            <a:pPr marL="0" indent="0">
              <a:buNone/>
              <a:defRPr/>
            </a:pPr>
            <a:r>
              <a:rPr lang="en-US" sz="1800" dirty="0" smtClean="0">
                <a:cs typeface="+mn-cs"/>
              </a:rPr>
              <a:t>Includes FREE MEMBERSHIP!</a:t>
            </a:r>
            <a:endParaRPr lang="en-US" sz="1800" dirty="0">
              <a:cs typeface="+mn-cs"/>
            </a:endParaRPr>
          </a:p>
          <a:p>
            <a:pPr marL="0" indent="0">
              <a:buNone/>
              <a:defRPr/>
            </a:pPr>
            <a:r>
              <a:rPr lang="en-US" sz="2000" b="1" u="sng" dirty="0" smtClean="0">
                <a:cs typeface="+mn-cs"/>
              </a:rPr>
              <a:t>Best+</a:t>
            </a:r>
            <a:endParaRPr lang="en-US" sz="2000" b="1" dirty="0" smtClean="0">
              <a:cs typeface="+mn-cs"/>
            </a:endParaRPr>
          </a:p>
          <a:p>
            <a:pPr marL="0" indent="0">
              <a:buNone/>
              <a:defRPr/>
            </a:pPr>
            <a:r>
              <a:rPr lang="en-US" sz="1800" dirty="0">
                <a:cs typeface="+mn-cs"/>
              </a:rPr>
              <a:t>Life </a:t>
            </a:r>
            <a:r>
              <a:rPr lang="en-US" sz="1800" dirty="0" smtClean="0">
                <a:cs typeface="+mn-cs"/>
              </a:rPr>
              <a:t>Plan (Life Strip + Life Shake):	    		166 </a:t>
            </a:r>
            <a:r>
              <a:rPr lang="en-US" sz="1800" dirty="0">
                <a:cs typeface="+mn-cs"/>
              </a:rPr>
              <a:t>PV</a:t>
            </a:r>
          </a:p>
          <a:p>
            <a:pPr marL="0" indent="0">
              <a:buNone/>
              <a:defRPr/>
            </a:pPr>
            <a:r>
              <a:rPr lang="en-US" sz="1800" dirty="0">
                <a:cs typeface="+mn-cs"/>
              </a:rPr>
              <a:t>Vitalizing </a:t>
            </a:r>
            <a:r>
              <a:rPr lang="en-US" sz="1800" dirty="0" smtClean="0">
                <a:cs typeface="+mn-cs"/>
              </a:rPr>
              <a:t>Plan (</a:t>
            </a:r>
            <a:r>
              <a:rPr lang="en-US" sz="1800" dirty="0" err="1" smtClean="0">
                <a:cs typeface="+mn-cs"/>
              </a:rPr>
              <a:t>Vitalizer</a:t>
            </a:r>
            <a:r>
              <a:rPr lang="en-US" sz="1800" dirty="0" smtClean="0">
                <a:cs typeface="+mn-cs"/>
              </a:rPr>
              <a:t> + 2 Life Shake cans): </a:t>
            </a:r>
            <a:r>
              <a:rPr lang="en-US" sz="1800" dirty="0">
                <a:cs typeface="+mn-cs"/>
              </a:rPr>
              <a:t>111PV</a:t>
            </a:r>
          </a:p>
          <a:p>
            <a:pPr marL="0" indent="0">
              <a:buNone/>
              <a:defRPr/>
            </a:pPr>
            <a:r>
              <a:rPr lang="en-US" sz="1800" dirty="0">
                <a:cs typeface="+mn-cs"/>
              </a:rPr>
              <a:t>Includes FREE MEMBERSHIP!</a:t>
            </a:r>
          </a:p>
          <a:p>
            <a:pPr marL="0" indent="0">
              <a:buFont typeface="Arial" panose="020B0604020202020204" pitchFamily="34" charset="0"/>
              <a:buNone/>
              <a:defRPr/>
            </a:pPr>
            <a:endParaRPr lang="en-US" sz="1800" u="sng" dirty="0">
              <a:cs typeface="+mn-cs"/>
            </a:endParaRPr>
          </a:p>
        </p:txBody>
      </p:sp>
      <p:sp>
        <p:nvSpPr>
          <p:cNvPr id="32773" name="TextBox 5"/>
          <p:cNvSpPr txBox="1">
            <a:spLocks noChangeArrowheads="1"/>
          </p:cNvSpPr>
          <p:nvPr/>
        </p:nvSpPr>
        <p:spPr bwMode="auto">
          <a:xfrm>
            <a:off x="237067" y="680508"/>
            <a:ext cx="4106333"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2000" b="1" u="sng" dirty="0">
                <a:latin typeface="+mn-lt"/>
              </a:rPr>
              <a:t>Good+</a:t>
            </a:r>
          </a:p>
          <a:p>
            <a:r>
              <a:rPr lang="en-US" sz="1800" dirty="0" smtClean="0">
                <a:latin typeface="+mn-lt"/>
              </a:rPr>
              <a:t>Vita Lea Multi </a:t>
            </a:r>
            <a:r>
              <a:rPr lang="en-US" sz="1800" dirty="0" err="1" smtClean="0">
                <a:latin typeface="+mn-lt"/>
              </a:rPr>
              <a:t>sm</a:t>
            </a:r>
            <a:r>
              <a:rPr lang="en-US" sz="1800" dirty="0" smtClean="0">
                <a:latin typeface="+mn-lt"/>
              </a:rPr>
              <a:t>: 		17PV</a:t>
            </a:r>
            <a:endParaRPr lang="en-US" sz="1800" dirty="0">
              <a:latin typeface="+mn-lt"/>
            </a:endParaRPr>
          </a:p>
          <a:p>
            <a:r>
              <a:rPr lang="en-US" sz="1800" dirty="0">
                <a:latin typeface="+mn-lt"/>
              </a:rPr>
              <a:t>Life Shake (30 day): </a:t>
            </a:r>
            <a:r>
              <a:rPr lang="en-US" sz="1800" dirty="0" smtClean="0">
                <a:latin typeface="+mn-lt"/>
              </a:rPr>
              <a:t>	50PV</a:t>
            </a:r>
            <a:endParaRPr lang="en-US" sz="1800" dirty="0">
              <a:latin typeface="+mn-lt"/>
            </a:endParaRPr>
          </a:p>
          <a:p>
            <a:endParaRPr lang="en-US" sz="1800" dirty="0">
              <a:latin typeface="Arial" charset="0"/>
            </a:endParaRPr>
          </a:p>
        </p:txBody>
      </p:sp>
      <p:sp>
        <p:nvSpPr>
          <p:cNvPr id="32774" name="TextBox 6"/>
          <p:cNvSpPr txBox="1">
            <a:spLocks noChangeArrowheads="1"/>
          </p:cNvSpPr>
          <p:nvPr/>
        </p:nvSpPr>
        <p:spPr bwMode="auto">
          <a:xfrm>
            <a:off x="3182568" y="873919"/>
            <a:ext cx="59699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i="1" dirty="0">
                <a:latin typeface="Arial" charset="0"/>
              </a:rPr>
              <a:t>+ </a:t>
            </a:r>
            <a:r>
              <a:rPr lang="en-US" sz="1800" i="1" dirty="0" smtClean="0">
                <a:latin typeface="Arial" charset="0"/>
              </a:rPr>
              <a:t>Add </a:t>
            </a:r>
            <a:r>
              <a:rPr lang="en-US" sz="1800" i="1" dirty="0">
                <a:latin typeface="Arial" charset="0"/>
              </a:rPr>
              <a:t>products to any </a:t>
            </a:r>
            <a:r>
              <a:rPr lang="en-US" sz="1800" i="1" dirty="0" smtClean="0">
                <a:latin typeface="Arial" charset="0"/>
              </a:rPr>
              <a:t>plan --$150 =free Membership </a:t>
            </a:r>
            <a:endParaRPr lang="en-US" sz="1800" i="1" dirty="0">
              <a:latin typeface="Arial" charset="0"/>
            </a:endParaRPr>
          </a:p>
        </p:txBody>
      </p:sp>
      <p:pic>
        <p:nvPicPr>
          <p:cNvPr id="32775"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96909" y="3669448"/>
            <a:ext cx="2188958" cy="13838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0255130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05979"/>
            <a:ext cx="8229600" cy="716116"/>
          </a:xfrm>
          <a:ln>
            <a:solidFill>
              <a:schemeClr val="accent1"/>
            </a:solidFill>
          </a:ln>
        </p:spPr>
        <p:txBody>
          <a:bodyPr>
            <a:normAutofit/>
          </a:bodyPr>
          <a:lstStyle/>
          <a:p>
            <a:r>
              <a:rPr lang="en-US" sz="3200" dirty="0" smtClean="0"/>
              <a:t>December Action Steps</a:t>
            </a:r>
            <a:endParaRPr lang="en-US" sz="3200" dirty="0"/>
          </a:p>
        </p:txBody>
      </p:sp>
      <p:sp>
        <p:nvSpPr>
          <p:cNvPr id="6" name="Content Placeholder 5"/>
          <p:cNvSpPr>
            <a:spLocks noGrp="1"/>
          </p:cNvSpPr>
          <p:nvPr>
            <p:ph idx="1"/>
          </p:nvPr>
        </p:nvSpPr>
        <p:spPr>
          <a:xfrm>
            <a:off x="457200" y="922095"/>
            <a:ext cx="7538411" cy="3876413"/>
          </a:xfrm>
        </p:spPr>
        <p:txBody>
          <a:bodyPr>
            <a:normAutofit lnSpcReduction="10000"/>
          </a:bodyPr>
          <a:lstStyle/>
          <a:p>
            <a:r>
              <a:rPr lang="en-US" sz="2000" dirty="0" smtClean="0"/>
              <a:t>Take advantage of the two specials that Shaklee is running on the Shaklee 180 Starter kit and up to $20 off Shipping!</a:t>
            </a:r>
          </a:p>
          <a:p>
            <a:r>
              <a:rPr lang="en-US" sz="2000" dirty="0" smtClean="0"/>
              <a:t>December is a great time for customer appreciation .</a:t>
            </a:r>
          </a:p>
          <a:p>
            <a:pPr marL="0" indent="0">
              <a:buNone/>
            </a:pPr>
            <a:r>
              <a:rPr lang="en-US" sz="2000" dirty="0"/>
              <a:t>	</a:t>
            </a:r>
            <a:r>
              <a:rPr lang="en-US" sz="2000" dirty="0" smtClean="0"/>
              <a:t>-- create special offers</a:t>
            </a:r>
          </a:p>
          <a:p>
            <a:r>
              <a:rPr lang="en-US" sz="2000" dirty="0" smtClean="0"/>
              <a:t>Offer special sales on Staying </a:t>
            </a:r>
            <a:r>
              <a:rPr lang="en-US" sz="2000" dirty="0"/>
              <a:t>H</a:t>
            </a:r>
            <a:r>
              <a:rPr lang="en-US" sz="2000" dirty="0" smtClean="0"/>
              <a:t>ealthy </a:t>
            </a:r>
            <a:r>
              <a:rPr lang="en-US" sz="2000" dirty="0"/>
              <a:t>T</a:t>
            </a:r>
            <a:r>
              <a:rPr lang="en-US" sz="2000" dirty="0" smtClean="0"/>
              <a:t>hru the Holidays Collection ..  (Vita C and </a:t>
            </a:r>
            <a:r>
              <a:rPr lang="en-US" sz="2000" dirty="0" err="1" smtClean="0"/>
              <a:t>Nutriferon</a:t>
            </a:r>
            <a:r>
              <a:rPr lang="en-US" sz="2000" dirty="0" smtClean="0"/>
              <a:t>) </a:t>
            </a:r>
          </a:p>
          <a:p>
            <a:r>
              <a:rPr lang="en-US" sz="2000" dirty="0" smtClean="0"/>
              <a:t>Or De-frazzling the Holidays Collection (Stress Relief Complex and	 												B Complex)</a:t>
            </a:r>
          </a:p>
          <a:p>
            <a:r>
              <a:rPr lang="en-US" sz="2000" dirty="0" smtClean="0"/>
              <a:t>Get ready to set up and promote 5-Day Resets for January and more promotion of the Shaklee 180 Starter kits (available thru 1/31)</a:t>
            </a:r>
          </a:p>
          <a:p>
            <a:r>
              <a:rPr lang="en-US" sz="2000" dirty="0" smtClean="0"/>
              <a:t>Offer free Vita D for referrals.</a:t>
            </a:r>
          </a:p>
          <a:p>
            <a:endParaRPr lang="en-US" sz="2000" dirty="0" smtClean="0"/>
          </a:p>
          <a:p>
            <a:pPr marL="0" indent="0">
              <a:buNone/>
            </a:pPr>
            <a:endParaRPr lang="en-US" sz="2000" dirty="0"/>
          </a:p>
        </p:txBody>
      </p:sp>
    </p:spTree>
    <p:extLst>
      <p:ext uri="{BB962C8B-B14F-4D97-AF65-F5344CB8AC3E}">
        <p14:creationId xmlns:p14="http://schemas.microsoft.com/office/powerpoint/2010/main" val="23071341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2755947" cy="3758702"/>
          </a:xfrm>
        </p:spPr>
        <p:txBody>
          <a:bodyPr>
            <a:normAutofit/>
          </a:bodyPr>
          <a:lstStyle/>
          <a:p>
            <a:r>
              <a:rPr lang="en-US" sz="3200" dirty="0" smtClean="0"/>
              <a:t>Great Holiday Appreciation Gift from Susan Knott</a:t>
            </a:r>
            <a:endParaRPr lang="en-US" sz="3200" dirty="0"/>
          </a:p>
        </p:txBody>
      </p:sp>
      <p:pic>
        <p:nvPicPr>
          <p:cNvPr id="4" name="Content Placeholder 3"/>
          <p:cNvPicPr>
            <a:picLocks noGrp="1" noChangeAspect="1"/>
          </p:cNvPicPr>
          <p:nvPr>
            <p:ph idx="1"/>
          </p:nvPr>
        </p:nvPicPr>
        <p:blipFill>
          <a:blip r:embed="rId2"/>
          <a:srcRect l="-111627" r="-111627"/>
          <a:stretch>
            <a:fillRect/>
          </a:stretch>
        </p:blipFill>
        <p:spPr>
          <a:xfrm>
            <a:off x="192404" y="205980"/>
            <a:ext cx="12082971" cy="4937520"/>
          </a:xfrm>
        </p:spPr>
      </p:pic>
      <p:sp>
        <p:nvSpPr>
          <p:cNvPr id="3" name="TextBox 2"/>
          <p:cNvSpPr txBox="1"/>
          <p:nvPr/>
        </p:nvSpPr>
        <p:spPr>
          <a:xfrm>
            <a:off x="192404" y="3239025"/>
            <a:ext cx="3975114" cy="1477328"/>
          </a:xfrm>
          <a:prstGeom prst="rect">
            <a:avLst/>
          </a:prstGeom>
          <a:noFill/>
        </p:spPr>
        <p:txBody>
          <a:bodyPr wrap="square" rtlCol="0">
            <a:spAutoFit/>
          </a:bodyPr>
          <a:lstStyle/>
          <a:p>
            <a:r>
              <a:rPr lang="en-US" dirty="0" smtClean="0"/>
              <a:t>Goal </a:t>
            </a:r>
            <a:r>
              <a:rPr lang="mr-IN" dirty="0" smtClean="0"/>
              <a:t>–</a:t>
            </a:r>
            <a:r>
              <a:rPr lang="en-US" dirty="0" smtClean="0"/>
              <a:t> to offer a thank you gift to service people such as Fed Ex driver, UPS drivers, postal carrier, store clerks, restaurant servers, </a:t>
            </a:r>
            <a:r>
              <a:rPr lang="en-US" dirty="0" err="1" smtClean="0"/>
              <a:t>etc</a:t>
            </a:r>
            <a:r>
              <a:rPr lang="en-US" dirty="0" smtClean="0"/>
              <a:t> ..</a:t>
            </a:r>
          </a:p>
          <a:p>
            <a:r>
              <a:rPr lang="en-US" dirty="0" smtClean="0"/>
              <a:t>Or customers, neighbors, friends.</a:t>
            </a:r>
            <a:endParaRPr lang="en-US" dirty="0"/>
          </a:p>
        </p:txBody>
      </p:sp>
    </p:spTree>
    <p:extLst>
      <p:ext uri="{BB962C8B-B14F-4D97-AF65-F5344CB8AC3E}">
        <p14:creationId xmlns:p14="http://schemas.microsoft.com/office/powerpoint/2010/main" val="10762955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85" y="375929"/>
            <a:ext cx="9144000" cy="1905000"/>
          </a:xfrm>
          <a:prstGeom prst="rect">
            <a:avLst/>
          </a:prstGeom>
        </p:spPr>
      </p:pic>
      <p:sp>
        <p:nvSpPr>
          <p:cNvPr id="6" name="TextBox 5"/>
          <p:cNvSpPr txBox="1"/>
          <p:nvPr/>
        </p:nvSpPr>
        <p:spPr>
          <a:xfrm>
            <a:off x="200805" y="2374808"/>
            <a:ext cx="8873711" cy="2031325"/>
          </a:xfrm>
          <a:prstGeom prst="rect">
            <a:avLst/>
          </a:prstGeom>
          <a:noFill/>
        </p:spPr>
        <p:txBody>
          <a:bodyPr wrap="none" rtlCol="0">
            <a:spAutoFit/>
          </a:bodyPr>
          <a:lstStyle/>
          <a:p>
            <a:r>
              <a:rPr lang="en-US" b="1" i="1" dirty="0" smtClean="0"/>
              <a:t>Yay for Shaklee Specials!!</a:t>
            </a:r>
          </a:p>
          <a:p>
            <a:pPr marL="285750" indent="-285750">
              <a:buFont typeface="Arial" panose="020B0604020202020204" pitchFamily="34" charset="0"/>
              <a:buChar char="•"/>
            </a:pPr>
            <a:r>
              <a:rPr lang="en-US" dirty="0" smtClean="0"/>
              <a:t>Orders of $150 or more between today and 12/15, will get up to $20 off shipping!!</a:t>
            </a:r>
          </a:p>
          <a:p>
            <a:pPr marL="285750" indent="-285750">
              <a:buFont typeface="Arial" panose="020B0604020202020204" pitchFamily="34" charset="0"/>
              <a:buChar char="•"/>
            </a:pPr>
            <a:r>
              <a:rPr lang="en-US" dirty="0" smtClean="0"/>
              <a:t>Remind your customers that this is a GREAT time to stock up on heavier items or kits!</a:t>
            </a:r>
          </a:p>
          <a:p>
            <a:pPr marL="285750" indent="-285750">
              <a:buFont typeface="Arial" panose="020B0604020202020204" pitchFamily="34" charset="0"/>
              <a:buChar char="•"/>
            </a:pPr>
            <a:r>
              <a:rPr lang="en-US" dirty="0" smtClean="0"/>
              <a:t>This could be used on Gold kits as well!  </a:t>
            </a:r>
          </a:p>
          <a:p>
            <a:pPr marL="285750" indent="-285750">
              <a:buFont typeface="Arial" panose="020B0604020202020204" pitchFamily="34" charset="0"/>
              <a:buChar char="•"/>
            </a:pPr>
            <a:r>
              <a:rPr lang="en-US" dirty="0" smtClean="0"/>
              <a:t>Orders must be $150 before shipping and tax in order to qualify for the shipping discount.</a:t>
            </a:r>
          </a:p>
          <a:p>
            <a:pPr marL="285750" indent="-285750">
              <a:buFont typeface="Arial" panose="020B0604020202020204" pitchFamily="34" charset="0"/>
              <a:buChar char="•"/>
            </a:pPr>
            <a:r>
              <a:rPr lang="en-US" dirty="0" smtClean="0"/>
              <a:t>If someone NEW takes advantage of this offer, then they will also get a FREE Membership!</a:t>
            </a:r>
          </a:p>
          <a:p>
            <a:endParaRPr lang="en-US" dirty="0"/>
          </a:p>
        </p:txBody>
      </p:sp>
      <p:sp>
        <p:nvSpPr>
          <p:cNvPr id="7" name="TextBox 6"/>
          <p:cNvSpPr txBox="1"/>
          <p:nvPr/>
        </p:nvSpPr>
        <p:spPr>
          <a:xfrm>
            <a:off x="2578740" y="4729882"/>
            <a:ext cx="2997487" cy="369332"/>
          </a:xfrm>
          <a:prstGeom prst="rect">
            <a:avLst/>
          </a:prstGeom>
          <a:noFill/>
        </p:spPr>
        <p:txBody>
          <a:bodyPr wrap="none" rtlCol="0">
            <a:spAutoFit/>
          </a:bodyPr>
          <a:lstStyle/>
          <a:p>
            <a:r>
              <a:rPr lang="en-US" dirty="0" smtClean="0"/>
              <a:t>BUT WAIT….THERE IS MORE….</a:t>
            </a:r>
            <a:endParaRPr lang="en-US" dirty="0"/>
          </a:p>
        </p:txBody>
      </p:sp>
    </p:spTree>
    <p:extLst>
      <p:ext uri="{BB962C8B-B14F-4D97-AF65-F5344CB8AC3E}">
        <p14:creationId xmlns:p14="http://schemas.microsoft.com/office/powerpoint/2010/main" val="33612366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689" y="0"/>
            <a:ext cx="5894262" cy="3315522"/>
          </a:xfrm>
          <a:prstGeom prst="rect">
            <a:avLst/>
          </a:prstGeom>
        </p:spPr>
      </p:pic>
      <p:sp>
        <p:nvSpPr>
          <p:cNvPr id="3" name="TextBox 2"/>
          <p:cNvSpPr txBox="1"/>
          <p:nvPr/>
        </p:nvSpPr>
        <p:spPr>
          <a:xfrm>
            <a:off x="243402" y="26314"/>
            <a:ext cx="2901082" cy="3416320"/>
          </a:xfrm>
          <a:prstGeom prst="rect">
            <a:avLst/>
          </a:prstGeom>
          <a:noFill/>
        </p:spPr>
        <p:txBody>
          <a:bodyPr wrap="square" rtlCol="0">
            <a:spAutoFit/>
          </a:bodyPr>
          <a:lstStyle/>
          <a:p>
            <a:r>
              <a:rPr lang="en-US" b="1" i="1" dirty="0" smtClean="0"/>
              <a:t>Shaklee has created a BRAND NEW </a:t>
            </a:r>
          </a:p>
          <a:p>
            <a:r>
              <a:rPr lang="en-US" b="1" i="1" dirty="0" smtClean="0"/>
              <a:t>Shaklee 180 Starter kit!!</a:t>
            </a:r>
          </a:p>
          <a:p>
            <a:r>
              <a:rPr lang="en-US" dirty="0" smtClean="0"/>
              <a:t>This kit includes:</a:t>
            </a:r>
          </a:p>
          <a:p>
            <a:pPr marL="285750" indent="-285750">
              <a:buFont typeface="Arial" panose="020B0604020202020204" pitchFamily="34" charset="0"/>
              <a:buChar char="•"/>
            </a:pPr>
            <a:r>
              <a:rPr lang="en-US" dirty="0" smtClean="0"/>
              <a:t>2 Life Shake Canisters</a:t>
            </a:r>
          </a:p>
          <a:p>
            <a:pPr marL="285750" indent="-285750">
              <a:buFont typeface="Arial" panose="020B0604020202020204" pitchFamily="34" charset="0"/>
              <a:buChar char="•"/>
            </a:pPr>
            <a:r>
              <a:rPr lang="en-US" dirty="0" smtClean="0"/>
              <a:t>30 day Vita Lea</a:t>
            </a:r>
          </a:p>
          <a:p>
            <a:pPr marL="285750" indent="-285750">
              <a:buFont typeface="Arial" panose="020B0604020202020204" pitchFamily="34" charset="0"/>
              <a:buChar char="•"/>
            </a:pPr>
            <a:r>
              <a:rPr lang="en-US" dirty="0" smtClean="0"/>
              <a:t>30 day Metabolic Boost</a:t>
            </a:r>
          </a:p>
          <a:p>
            <a:pPr marL="285750" indent="-285750">
              <a:buFont typeface="Arial" panose="020B0604020202020204" pitchFamily="34" charset="0"/>
              <a:buChar char="•"/>
            </a:pPr>
            <a:r>
              <a:rPr lang="en-US" dirty="0" smtClean="0"/>
              <a:t>1 box of Snack bars</a:t>
            </a:r>
          </a:p>
          <a:p>
            <a:r>
              <a:rPr lang="en-US" dirty="0" smtClean="0"/>
              <a:t>For $150!!!</a:t>
            </a:r>
          </a:p>
          <a:p>
            <a:r>
              <a:rPr lang="en-US" dirty="0" smtClean="0"/>
              <a:t>The Starter Kit will be offered thru 1/31/17.</a:t>
            </a:r>
          </a:p>
          <a:p>
            <a:endParaRPr lang="en-US" dirty="0"/>
          </a:p>
        </p:txBody>
      </p:sp>
      <p:sp>
        <p:nvSpPr>
          <p:cNvPr id="4" name="TextBox 3"/>
          <p:cNvSpPr txBox="1"/>
          <p:nvPr/>
        </p:nvSpPr>
        <p:spPr>
          <a:xfrm>
            <a:off x="243402" y="3243159"/>
            <a:ext cx="8209864" cy="2031325"/>
          </a:xfrm>
          <a:prstGeom prst="rect">
            <a:avLst/>
          </a:prstGeom>
          <a:noFill/>
        </p:spPr>
        <p:txBody>
          <a:bodyPr wrap="square" rtlCol="0">
            <a:spAutoFit/>
          </a:bodyPr>
          <a:lstStyle/>
          <a:p>
            <a:r>
              <a:rPr lang="en-US" dirty="0"/>
              <a:t>So…. When you put the Shipping deal and the Shaklee 180 Starter kit deal TOGETHER,</a:t>
            </a:r>
          </a:p>
          <a:p>
            <a:r>
              <a:rPr lang="en-US" dirty="0"/>
              <a:t>Someone could order the New Shaklee 180 Starter kit and receive:</a:t>
            </a:r>
          </a:p>
          <a:p>
            <a:pPr marL="285750" indent="-285750">
              <a:buFont typeface="Arial" panose="020B0604020202020204" pitchFamily="34" charset="0"/>
              <a:buChar char="•"/>
            </a:pPr>
            <a:r>
              <a:rPr lang="en-US" dirty="0"/>
              <a:t>A FREE Membership</a:t>
            </a:r>
          </a:p>
          <a:p>
            <a:pPr marL="285750" indent="-285750">
              <a:buFont typeface="Arial" panose="020B0604020202020204" pitchFamily="34" charset="0"/>
              <a:buChar char="•"/>
            </a:pPr>
            <a:r>
              <a:rPr lang="en-US" dirty="0"/>
              <a:t>AND FREE Shipping thru Dec. 15</a:t>
            </a:r>
            <a:r>
              <a:rPr lang="en-US" baseline="30000" dirty="0"/>
              <a:t>th</a:t>
            </a:r>
            <a:r>
              <a:rPr lang="en-US" dirty="0"/>
              <a:t>!!</a:t>
            </a:r>
          </a:p>
          <a:p>
            <a:pPr marL="285750" indent="-285750">
              <a:buFont typeface="Arial" panose="020B0604020202020204" pitchFamily="34" charset="0"/>
              <a:buChar char="•"/>
            </a:pPr>
            <a:r>
              <a:rPr lang="en-US" dirty="0"/>
              <a:t>SPECIAL ITEM CODE THAT IS CUSTOMIZE-ABLE ONCE IN YOUR CART: #89426. You can also find this Starter kit under the Healthy Weight tab (within the Shopping tab) in the Member Center or within your personal Shaklee Website	</a:t>
            </a:r>
          </a:p>
        </p:txBody>
      </p:sp>
    </p:spTree>
    <p:extLst>
      <p:ext uri="{BB962C8B-B14F-4D97-AF65-F5344CB8AC3E}">
        <p14:creationId xmlns:p14="http://schemas.microsoft.com/office/powerpoint/2010/main" val="7988921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01663" y="860954"/>
            <a:ext cx="3097704" cy="1689107"/>
          </a:xfrm>
          <a:prstGeom prst="rect">
            <a:avLst/>
          </a:prstGeom>
        </p:spPr>
      </p:pic>
      <p:sp>
        <p:nvSpPr>
          <p:cNvPr id="2" name="Title 1"/>
          <p:cNvSpPr>
            <a:spLocks noGrp="1"/>
          </p:cNvSpPr>
          <p:nvPr>
            <p:ph type="title"/>
          </p:nvPr>
        </p:nvSpPr>
        <p:spPr>
          <a:xfrm>
            <a:off x="1025645" y="316956"/>
            <a:ext cx="7249853" cy="583195"/>
          </a:xfrm>
          <a:ln>
            <a:solidFill>
              <a:schemeClr val="accent6">
                <a:lumMod val="75000"/>
              </a:schemeClr>
            </a:solidFill>
          </a:ln>
        </p:spPr>
        <p:txBody>
          <a:bodyPr>
            <a:normAutofit/>
          </a:bodyPr>
          <a:lstStyle/>
          <a:p>
            <a:r>
              <a:rPr lang="en-US" sz="2800" dirty="0" smtClean="0"/>
              <a:t>December Strategy Forum Schedule</a:t>
            </a:r>
            <a:endParaRPr lang="en-US" sz="2800" dirty="0"/>
          </a:p>
        </p:txBody>
      </p:sp>
      <p:sp>
        <p:nvSpPr>
          <p:cNvPr id="5" name="TextBox 4"/>
          <p:cNvSpPr txBox="1"/>
          <p:nvPr/>
        </p:nvSpPr>
        <p:spPr>
          <a:xfrm>
            <a:off x="415854" y="1087509"/>
            <a:ext cx="7320911" cy="400110"/>
          </a:xfrm>
          <a:prstGeom prst="rect">
            <a:avLst/>
          </a:prstGeom>
          <a:noFill/>
        </p:spPr>
        <p:txBody>
          <a:bodyPr wrap="square" rtlCol="0">
            <a:spAutoFit/>
          </a:bodyPr>
          <a:lstStyle/>
          <a:p>
            <a:endParaRPr lang="en-US" sz="1000" dirty="0" smtClean="0"/>
          </a:p>
          <a:p>
            <a:endParaRPr lang="en-US" sz="1000" dirty="0" smtClean="0"/>
          </a:p>
        </p:txBody>
      </p:sp>
      <p:sp>
        <p:nvSpPr>
          <p:cNvPr id="6" name="Rectangle 5"/>
          <p:cNvSpPr/>
          <p:nvPr/>
        </p:nvSpPr>
        <p:spPr>
          <a:xfrm>
            <a:off x="877624" y="2550061"/>
            <a:ext cx="7638440" cy="1938992"/>
          </a:xfrm>
          <a:prstGeom prst="rect">
            <a:avLst/>
          </a:prstGeom>
        </p:spPr>
        <p:txBody>
          <a:bodyPr wrap="square">
            <a:spAutoFit/>
          </a:bodyPr>
          <a:lstStyle/>
          <a:p>
            <a:r>
              <a:rPr lang="en-US" sz="2000" dirty="0"/>
              <a:t>Tuesday December  6 </a:t>
            </a:r>
            <a:r>
              <a:rPr lang="mr-IN" sz="2000" dirty="0" smtClean="0"/>
              <a:t>–</a:t>
            </a:r>
            <a:r>
              <a:rPr lang="en-US" sz="2000" dirty="0" smtClean="0"/>
              <a:t> Products for Mind ,Mood and Stress</a:t>
            </a:r>
          </a:p>
          <a:p>
            <a:endParaRPr lang="en-US" sz="2000" dirty="0"/>
          </a:p>
          <a:p>
            <a:r>
              <a:rPr lang="en-US" sz="2000" dirty="0"/>
              <a:t>Tuesday December </a:t>
            </a:r>
            <a:r>
              <a:rPr lang="en-US" sz="2000" dirty="0" smtClean="0"/>
              <a:t>13 </a:t>
            </a:r>
            <a:r>
              <a:rPr lang="mr-IN" sz="2000" dirty="0" smtClean="0"/>
              <a:t>–</a:t>
            </a:r>
            <a:r>
              <a:rPr lang="en-US" sz="2000" dirty="0" smtClean="0"/>
              <a:t> Systems to Keep your Business Humming</a:t>
            </a:r>
          </a:p>
          <a:p>
            <a:endParaRPr lang="en-US" sz="2000" dirty="0"/>
          </a:p>
          <a:p>
            <a:r>
              <a:rPr lang="en-US" sz="2000" dirty="0"/>
              <a:t>Happy Holidays </a:t>
            </a:r>
            <a:r>
              <a:rPr lang="mr-IN" sz="2000" dirty="0"/>
              <a:t>–</a:t>
            </a:r>
            <a:r>
              <a:rPr lang="en-US" sz="2000" dirty="0"/>
              <a:t> We will return in early </a:t>
            </a:r>
            <a:r>
              <a:rPr lang="en-US" sz="2000" dirty="0" smtClean="0"/>
              <a:t>Jan							  (see Learning </a:t>
            </a:r>
            <a:r>
              <a:rPr lang="en-US" sz="2000" dirty="0"/>
              <a:t>from the </a:t>
            </a:r>
            <a:r>
              <a:rPr lang="en-US" sz="2000" dirty="0" smtClean="0"/>
              <a:t>Masters </a:t>
            </a:r>
            <a:r>
              <a:rPr lang="en-US" sz="2000" dirty="0"/>
              <a:t>FB  for details )</a:t>
            </a:r>
          </a:p>
        </p:txBody>
      </p:sp>
    </p:spTree>
    <p:extLst>
      <p:ext uri="{BB962C8B-B14F-4D97-AF65-F5344CB8AC3E}">
        <p14:creationId xmlns:p14="http://schemas.microsoft.com/office/powerpoint/2010/main" val="26229330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36559817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71221" r="-71221"/>
          <a:stretch>
            <a:fillRect/>
          </a:stretch>
        </p:blipFill>
        <p:spPr>
          <a:xfrm>
            <a:off x="736850" y="329306"/>
            <a:ext cx="10127773" cy="4578969"/>
          </a:xfrm>
        </p:spPr>
      </p:pic>
      <p:sp>
        <p:nvSpPr>
          <p:cNvPr id="5" name="TextBox 4"/>
          <p:cNvSpPr txBox="1"/>
          <p:nvPr/>
        </p:nvSpPr>
        <p:spPr>
          <a:xfrm>
            <a:off x="313553" y="517485"/>
            <a:ext cx="3243194" cy="3970318"/>
          </a:xfrm>
          <a:prstGeom prst="rect">
            <a:avLst/>
          </a:prstGeom>
          <a:noFill/>
        </p:spPr>
        <p:txBody>
          <a:bodyPr wrap="square" rtlCol="0">
            <a:spAutoFit/>
          </a:bodyPr>
          <a:lstStyle/>
          <a:p>
            <a:r>
              <a:rPr lang="en-US" dirty="0" smtClean="0"/>
              <a:t>Contains </a:t>
            </a:r>
            <a:r>
              <a:rPr lang="mr-IN" dirty="0" smtClean="0"/>
              <a:t>…</a:t>
            </a:r>
            <a:endParaRPr lang="en-US" dirty="0" smtClean="0"/>
          </a:p>
          <a:p>
            <a:pPr marL="285750" indent="-285750">
              <a:buFont typeface="Arial" panose="020B0604020202020204" pitchFamily="34" charset="0"/>
              <a:buChar char="•"/>
            </a:pPr>
            <a:r>
              <a:rPr lang="en-US" dirty="0" smtClean="0"/>
              <a:t>Joint and Muscle Pain Cream</a:t>
            </a:r>
          </a:p>
          <a:p>
            <a:pPr marL="285750" indent="-285750">
              <a:buFont typeface="Arial" panose="020B0604020202020204" pitchFamily="34" charset="0"/>
              <a:buChar char="•"/>
            </a:pPr>
            <a:r>
              <a:rPr lang="en-US" dirty="0" smtClean="0"/>
              <a:t>2 Energy Tea Sticks or 		 2 Energy Chews</a:t>
            </a:r>
          </a:p>
          <a:p>
            <a:endParaRPr lang="en-US" dirty="0"/>
          </a:p>
          <a:p>
            <a:r>
              <a:rPr lang="en-US" dirty="0" smtClean="0"/>
              <a:t>PLUS</a:t>
            </a:r>
          </a:p>
          <a:p>
            <a:pPr marL="285750" indent="-285750">
              <a:buFont typeface="Arial" panose="020B0604020202020204" pitchFamily="34" charset="0"/>
              <a:buChar char="•"/>
            </a:pPr>
            <a:r>
              <a:rPr lang="en-US" dirty="0" smtClean="0"/>
              <a:t>Shaklee Difference booklet, rolled up</a:t>
            </a:r>
          </a:p>
          <a:p>
            <a:pPr marL="285750" indent="-285750">
              <a:buFont typeface="Arial" panose="020B0604020202020204" pitchFamily="34" charset="0"/>
              <a:buChar char="•"/>
            </a:pPr>
            <a:r>
              <a:rPr lang="en-US" dirty="0" smtClean="0"/>
              <a:t>Information sheet on Joint and Muscle Pain Cream</a:t>
            </a:r>
          </a:p>
          <a:p>
            <a:pPr marL="285750" indent="-285750">
              <a:buFont typeface="Arial" panose="020B0604020202020204" pitchFamily="34" charset="0"/>
              <a:buChar char="•"/>
            </a:pPr>
            <a:r>
              <a:rPr lang="en-US" dirty="0" smtClean="0"/>
              <a:t>Information sheet on Energy Tea or Chews</a:t>
            </a:r>
          </a:p>
          <a:p>
            <a:pPr marL="285750" indent="-285750">
              <a:buFont typeface="Arial" panose="020B0604020202020204" pitchFamily="34" charset="0"/>
              <a:buChar char="•"/>
            </a:pPr>
            <a:r>
              <a:rPr lang="en-US" dirty="0" smtClean="0"/>
              <a:t>Your contact information and business card </a:t>
            </a:r>
            <a:endParaRPr lang="en-US" dirty="0"/>
          </a:p>
        </p:txBody>
      </p:sp>
    </p:spTree>
    <p:extLst>
      <p:ext uri="{BB962C8B-B14F-4D97-AF65-F5344CB8AC3E}">
        <p14:creationId xmlns:p14="http://schemas.microsoft.com/office/powerpoint/2010/main" val="36884553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1063" y="67953"/>
            <a:ext cx="6852512" cy="857250"/>
          </a:xfrm>
        </p:spPr>
        <p:txBody>
          <a:bodyPr>
            <a:normAutofit/>
          </a:bodyPr>
          <a:lstStyle/>
          <a:p>
            <a:r>
              <a:rPr lang="en-US" sz="3200" dirty="0" smtClean="0"/>
              <a:t>Susan’s Holiday Appreciation Packets</a:t>
            </a:r>
            <a:endParaRPr lang="en-US" sz="3200" dirty="0"/>
          </a:p>
        </p:txBody>
      </p:sp>
      <p:pic>
        <p:nvPicPr>
          <p:cNvPr id="4" name="Content Placeholder 3"/>
          <p:cNvPicPr>
            <a:picLocks noGrp="1" noChangeAspect="1"/>
          </p:cNvPicPr>
          <p:nvPr>
            <p:ph idx="1"/>
          </p:nvPr>
        </p:nvPicPr>
        <p:blipFill>
          <a:blip r:embed="rId2"/>
          <a:srcRect l="-71221" r="-71221"/>
          <a:stretch>
            <a:fillRect/>
          </a:stretch>
        </p:blipFill>
        <p:spPr>
          <a:xfrm>
            <a:off x="2871560" y="1560850"/>
            <a:ext cx="8229600" cy="3394472"/>
          </a:xfrm>
        </p:spPr>
      </p:pic>
      <p:pic>
        <p:nvPicPr>
          <p:cNvPr id="5" name="Picture 4"/>
          <p:cNvPicPr>
            <a:picLocks noChangeAspect="1"/>
          </p:cNvPicPr>
          <p:nvPr/>
        </p:nvPicPr>
        <p:blipFill>
          <a:blip r:embed="rId3"/>
          <a:stretch>
            <a:fillRect/>
          </a:stretch>
        </p:blipFill>
        <p:spPr>
          <a:xfrm>
            <a:off x="457200" y="925203"/>
            <a:ext cx="4030119" cy="4030119"/>
          </a:xfrm>
          <a:prstGeom prst="rect">
            <a:avLst/>
          </a:prstGeom>
        </p:spPr>
      </p:pic>
    </p:spTree>
    <p:extLst>
      <p:ext uri="{BB962C8B-B14F-4D97-AF65-F5344CB8AC3E}">
        <p14:creationId xmlns:p14="http://schemas.microsoft.com/office/powerpoint/2010/main" val="1069243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65903" r="-165903"/>
          <a:stretch>
            <a:fillRect/>
          </a:stretch>
        </p:blipFill>
        <p:spPr>
          <a:xfrm>
            <a:off x="-3841029" y="1"/>
            <a:ext cx="10570683" cy="5143500"/>
          </a:xfrm>
        </p:spPr>
      </p:pic>
      <p:pic>
        <p:nvPicPr>
          <p:cNvPr id="5" name="Picture 4"/>
          <p:cNvPicPr>
            <a:picLocks noChangeAspect="1"/>
          </p:cNvPicPr>
          <p:nvPr/>
        </p:nvPicPr>
        <p:blipFill>
          <a:blip r:embed="rId3"/>
          <a:stretch>
            <a:fillRect/>
          </a:stretch>
        </p:blipFill>
        <p:spPr>
          <a:xfrm>
            <a:off x="5748672" y="1886312"/>
            <a:ext cx="3257188" cy="3257188"/>
          </a:xfrm>
          <a:prstGeom prst="rect">
            <a:avLst/>
          </a:prstGeom>
        </p:spPr>
      </p:pic>
      <p:sp>
        <p:nvSpPr>
          <p:cNvPr id="6" name="Rectangle 5"/>
          <p:cNvSpPr/>
          <p:nvPr/>
        </p:nvSpPr>
        <p:spPr>
          <a:xfrm>
            <a:off x="1682414" y="0"/>
            <a:ext cx="7461586" cy="1200329"/>
          </a:xfrm>
          <a:prstGeom prst="rect">
            <a:avLst/>
          </a:prstGeom>
          <a:solidFill>
            <a:schemeClr val="bg1"/>
          </a:solidFill>
        </p:spPr>
        <p:txBody>
          <a:bodyPr wrap="square">
            <a:spAutoFit/>
          </a:bodyPr>
          <a:lstStyle/>
          <a:p>
            <a:r>
              <a:rPr lang="en-US" dirty="0"/>
              <a:t> </a:t>
            </a:r>
            <a:r>
              <a:rPr lang="en-US" dirty="0" smtClean="0"/>
              <a:t>I couldn't </a:t>
            </a:r>
            <a:r>
              <a:rPr lang="en-US" dirty="0"/>
              <a:t>quite get myself to buy that premade college exam pack for Alison's first semester exams next week. Was actually baffled of how a box of sugary snacks would be helpful in any way. So I put together my own pack to send.📦-</a:t>
            </a:r>
            <a:r>
              <a:rPr lang="en-US" dirty="0" smtClean="0"/>
              <a:t>-</a:t>
            </a:r>
            <a:endParaRPr lang="en-US" dirty="0"/>
          </a:p>
        </p:txBody>
      </p:sp>
      <p:sp>
        <p:nvSpPr>
          <p:cNvPr id="7" name="Rectangle 6"/>
          <p:cNvSpPr/>
          <p:nvPr/>
        </p:nvSpPr>
        <p:spPr>
          <a:xfrm>
            <a:off x="2589597" y="2494199"/>
            <a:ext cx="3159076" cy="2308324"/>
          </a:xfrm>
          <a:prstGeom prst="rect">
            <a:avLst/>
          </a:prstGeom>
          <a:solidFill>
            <a:schemeClr val="bg1"/>
          </a:solidFill>
        </p:spPr>
        <p:txBody>
          <a:bodyPr wrap="square">
            <a:spAutoFit/>
          </a:bodyPr>
          <a:lstStyle/>
          <a:p>
            <a:r>
              <a:rPr lang="en-US" dirty="0"/>
              <a:t>😊 For those late night study sessions📚the Shaklee Energy Chews to give her that boost of energy &amp; focus she will need. Topped it all off with the daily </a:t>
            </a:r>
            <a:r>
              <a:rPr lang="en-US" dirty="0" err="1"/>
              <a:t>Vitalizer</a:t>
            </a:r>
            <a:r>
              <a:rPr lang="en-US" dirty="0"/>
              <a:t> strips to keep her immune system supported.💪🏼 Now I think she's good to go</a:t>
            </a:r>
          </a:p>
        </p:txBody>
      </p:sp>
      <p:sp>
        <p:nvSpPr>
          <p:cNvPr id="8" name="Rectangle 7"/>
          <p:cNvSpPr/>
          <p:nvPr/>
        </p:nvSpPr>
        <p:spPr>
          <a:xfrm>
            <a:off x="2804022" y="959118"/>
            <a:ext cx="6201837" cy="1477328"/>
          </a:xfrm>
          <a:prstGeom prst="rect">
            <a:avLst/>
          </a:prstGeom>
          <a:solidFill>
            <a:schemeClr val="bg1"/>
          </a:solidFill>
        </p:spPr>
        <p:txBody>
          <a:bodyPr wrap="square">
            <a:spAutoFit/>
          </a:bodyPr>
          <a:lstStyle/>
          <a:p>
            <a:r>
              <a:rPr lang="en-US" dirty="0"/>
              <a:t>Comfy sweatpants &amp; hoodie for those long hours of studying, a face mask and freshening mist for a little pampering on study breaks💕, microwavable protein pancakes along with some healthier snacks that will actually give her nutrients (and yes I threw in a few Tootsie Pops for fun).</a:t>
            </a:r>
          </a:p>
        </p:txBody>
      </p:sp>
    </p:spTree>
    <p:extLst>
      <p:ext uri="{BB962C8B-B14F-4D97-AF65-F5344CB8AC3E}">
        <p14:creationId xmlns:p14="http://schemas.microsoft.com/office/powerpoint/2010/main" val="2119893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21622" r="-221622"/>
          <a:stretch>
            <a:fillRect/>
          </a:stretch>
        </p:blipFill>
        <p:spPr>
          <a:xfrm>
            <a:off x="-5156200" y="1"/>
            <a:ext cx="19659600" cy="5143500"/>
          </a:xfrm>
        </p:spPr>
      </p:pic>
    </p:spTree>
    <p:extLst>
      <p:ext uri="{BB962C8B-B14F-4D97-AF65-F5344CB8AC3E}">
        <p14:creationId xmlns:p14="http://schemas.microsoft.com/office/powerpoint/2010/main" val="2025811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4828" y="205979"/>
            <a:ext cx="6561971" cy="857250"/>
          </a:xfrm>
          <a:ln>
            <a:solidFill>
              <a:schemeClr val="accent1"/>
            </a:solidFill>
          </a:ln>
        </p:spPr>
        <p:txBody>
          <a:bodyPr>
            <a:normAutofit/>
          </a:bodyPr>
          <a:lstStyle/>
          <a:p>
            <a:r>
              <a:rPr lang="en-US" sz="2800" dirty="0" smtClean="0"/>
              <a:t>Rebecca Kurtz </a:t>
            </a:r>
            <a:r>
              <a:rPr lang="mr-IN" sz="2800" dirty="0" smtClean="0"/>
              <a:t>–</a:t>
            </a:r>
            <a:r>
              <a:rPr lang="en-US" sz="2800" dirty="0" smtClean="0"/>
              <a:t> New Senior Director</a:t>
            </a:r>
            <a:endParaRPr lang="en-US" sz="2800" dirty="0"/>
          </a:p>
        </p:txBody>
      </p:sp>
      <p:sp>
        <p:nvSpPr>
          <p:cNvPr id="3" name="Content Placeholder 2"/>
          <p:cNvSpPr>
            <a:spLocks noGrp="1"/>
          </p:cNvSpPr>
          <p:nvPr>
            <p:ph idx="1"/>
          </p:nvPr>
        </p:nvSpPr>
        <p:spPr>
          <a:xfrm>
            <a:off x="2039482" y="1200151"/>
            <a:ext cx="6647318" cy="3394472"/>
          </a:xfrm>
        </p:spPr>
        <p:txBody>
          <a:bodyPr>
            <a:normAutofit/>
          </a:bodyPr>
          <a:lstStyle/>
          <a:p>
            <a:r>
              <a:rPr lang="en-US" sz="2000" dirty="0" smtClean="0"/>
              <a:t>Works full-time</a:t>
            </a:r>
          </a:p>
          <a:p>
            <a:r>
              <a:rPr lang="en-US" sz="2000" dirty="0"/>
              <a:t>2</a:t>
            </a:r>
            <a:r>
              <a:rPr lang="en-US" sz="2000" dirty="0" smtClean="0"/>
              <a:t> kids</a:t>
            </a:r>
          </a:p>
          <a:p>
            <a:r>
              <a:rPr lang="en-US" sz="2000" dirty="0" smtClean="0"/>
              <a:t>Director since </a:t>
            </a:r>
            <a:r>
              <a:rPr lang="en-US" sz="2000" dirty="0"/>
              <a:t> </a:t>
            </a:r>
            <a:r>
              <a:rPr lang="en-US" sz="2000" dirty="0" smtClean="0"/>
              <a:t>May</a:t>
            </a:r>
          </a:p>
          <a:p>
            <a:r>
              <a:rPr lang="en-US" sz="2000" dirty="0" smtClean="0"/>
              <a:t>November 2016 appointed new Associate and new Director</a:t>
            </a:r>
          </a:p>
          <a:p>
            <a:r>
              <a:rPr lang="en-US" sz="2000" dirty="0" smtClean="0"/>
              <a:t>Qualified for New Director Conference </a:t>
            </a:r>
          </a:p>
          <a:p>
            <a:r>
              <a:rPr lang="en-US" sz="2000" dirty="0" smtClean="0"/>
              <a:t>Fast Track bonus -- $1000</a:t>
            </a:r>
          </a:p>
          <a:p>
            <a:endParaRPr lang="en-US" sz="2000" dirty="0"/>
          </a:p>
        </p:txBody>
      </p:sp>
      <p:pic>
        <p:nvPicPr>
          <p:cNvPr id="5" name="Picture 4" descr="Rebecca Kurtz.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404" y="205979"/>
            <a:ext cx="1481511" cy="2422914"/>
          </a:xfrm>
          <a:prstGeom prst="rect">
            <a:avLst/>
          </a:prstGeom>
        </p:spPr>
      </p:pic>
    </p:spTree>
    <p:extLst>
      <p:ext uri="{BB962C8B-B14F-4D97-AF65-F5344CB8AC3E}">
        <p14:creationId xmlns:p14="http://schemas.microsoft.com/office/powerpoint/2010/main" val="3217971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968532"/>
            <a:ext cx="6386285" cy="2468470"/>
          </a:xfrm>
        </p:spPr>
      </p:pic>
      <p:sp>
        <p:nvSpPr>
          <p:cNvPr id="2" name="Title 1"/>
          <p:cNvSpPr>
            <a:spLocks noGrp="1"/>
          </p:cNvSpPr>
          <p:nvPr>
            <p:ph type="title"/>
          </p:nvPr>
        </p:nvSpPr>
        <p:spPr>
          <a:xfrm>
            <a:off x="326571" y="3066143"/>
            <a:ext cx="8483600" cy="1850571"/>
          </a:xfrm>
          <a:ln>
            <a:solidFill>
              <a:srgbClr val="FF0000"/>
            </a:solidFill>
          </a:ln>
        </p:spPr>
        <p:txBody>
          <a:bodyPr>
            <a:normAutofit/>
          </a:bodyPr>
          <a:lstStyle/>
          <a:p>
            <a:pPr algn="l"/>
            <a:r>
              <a:rPr lang="en-US" sz="4900" dirty="0" smtClean="0">
                <a:solidFill>
                  <a:srgbClr val="FF0000"/>
                </a:solidFill>
              </a:rPr>
              <a:t>	</a:t>
            </a:r>
            <a:r>
              <a:rPr lang="en-US" sz="3200" dirty="0" smtClean="0">
                <a:solidFill>
                  <a:srgbClr val="FF0000"/>
                </a:solidFill>
              </a:rPr>
              <a:t>Shaklee Products for Mind, Mood &amp; Stress </a:t>
            </a:r>
            <a:r>
              <a:rPr lang="en-US" sz="4000" dirty="0" smtClean="0">
                <a:solidFill>
                  <a:srgbClr val="FF0000"/>
                </a:solidFill>
              </a:rPr>
              <a:t>	</a:t>
            </a:r>
            <a:r>
              <a:rPr lang="en-US" dirty="0">
                <a:solidFill>
                  <a:srgbClr val="FF0000"/>
                </a:solidFill>
              </a:rPr>
              <a:t> </a:t>
            </a:r>
            <a:r>
              <a:rPr lang="en-US" dirty="0" smtClean="0">
                <a:solidFill>
                  <a:srgbClr val="FF0000"/>
                </a:solidFill>
              </a:rPr>
              <a:t>     </a:t>
            </a:r>
            <a:r>
              <a:rPr lang="en-US" sz="3600" dirty="0" smtClean="0">
                <a:solidFill>
                  <a:srgbClr val="FF0000"/>
                </a:solidFill>
              </a:rPr>
              <a:t>  </a:t>
            </a:r>
            <a:r>
              <a:rPr lang="en-US" sz="3600" dirty="0">
                <a:solidFill>
                  <a:srgbClr val="FF0000"/>
                </a:solidFill>
              </a:rPr>
              <a:t>	</a:t>
            </a:r>
            <a:r>
              <a:rPr lang="en-US" sz="3600" dirty="0" smtClean="0">
                <a:solidFill>
                  <a:srgbClr val="FF0000"/>
                </a:solidFill>
              </a:rPr>
              <a:t>						</a:t>
            </a:r>
            <a:r>
              <a:rPr lang="en-US" sz="3200" dirty="0" smtClean="0">
                <a:solidFill>
                  <a:srgbClr val="FF0000"/>
                </a:solidFill>
              </a:rPr>
              <a:t>December 6			</a:t>
            </a:r>
            <a:r>
              <a:rPr lang="en-US" sz="2700" dirty="0" smtClean="0">
                <a:solidFill>
                  <a:srgbClr val="FF0000"/>
                </a:solidFill>
              </a:rPr>
              <a:t>	 </a:t>
            </a:r>
            <a:endParaRPr lang="en-US" sz="2700" dirty="0"/>
          </a:p>
        </p:txBody>
      </p:sp>
      <p:sp>
        <p:nvSpPr>
          <p:cNvPr id="5" name="Rectangle 4"/>
          <p:cNvSpPr/>
          <p:nvPr/>
        </p:nvSpPr>
        <p:spPr>
          <a:xfrm>
            <a:off x="596453" y="353162"/>
            <a:ext cx="8023246"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#13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1805</Words>
  <Application>Microsoft Office PowerPoint</Application>
  <PresentationFormat>On-screen Show (16:9)</PresentationFormat>
  <Paragraphs>327</Paragraphs>
  <Slides>33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MS PGothic</vt:lpstr>
      <vt:lpstr>Arial</vt:lpstr>
      <vt:lpstr>Calibri</vt:lpstr>
      <vt:lpstr>Mangal</vt:lpstr>
      <vt:lpstr>Office Theme</vt:lpstr>
      <vt:lpstr>PowerPoint Presentation</vt:lpstr>
      <vt:lpstr>PowerPoint Presentation</vt:lpstr>
      <vt:lpstr>Great Holiday Appreciation Gift from Susan Knott</vt:lpstr>
      <vt:lpstr>PowerPoint Presentation</vt:lpstr>
      <vt:lpstr>Susan’s Holiday Appreciation Packets</vt:lpstr>
      <vt:lpstr>PowerPoint Presentation</vt:lpstr>
      <vt:lpstr>PowerPoint Presentation</vt:lpstr>
      <vt:lpstr>Rebecca Kurtz – New Senior Director</vt:lpstr>
      <vt:lpstr> Shaklee Products for Mind, Mood &amp; Stress                 December 6     </vt:lpstr>
      <vt:lpstr>Our Strategy Team </vt:lpstr>
      <vt:lpstr>Objectives for Strategies Forum Session 13</vt:lpstr>
      <vt:lpstr>Stress &amp; Anxiety</vt:lpstr>
      <vt:lpstr>Anxiety – a mental response</vt:lpstr>
      <vt:lpstr>Stress – a physical response </vt:lpstr>
      <vt:lpstr>The Effects of Chronic Stress on your brain</vt:lpstr>
      <vt:lpstr>Brain Gut Connection The “Second brain” and your mood</vt:lpstr>
      <vt:lpstr>It’s the most wonderful time of the year... </vt:lpstr>
      <vt:lpstr>PowerPoint Presentation</vt:lpstr>
      <vt:lpstr>PowerPoint Presentation</vt:lpstr>
      <vt:lpstr>PowerPoint Presentation</vt:lpstr>
      <vt:lpstr>PowerPoint Presentation</vt:lpstr>
      <vt:lpstr>B Complex – Happy Vitamins</vt:lpstr>
      <vt:lpstr>Mood Lift –  St John’s Wort &amp; Inositol Germany’s Answer to Prozac</vt:lpstr>
      <vt:lpstr>Vita D-3</vt:lpstr>
      <vt:lpstr>Stress Relief Complex</vt:lpstr>
      <vt:lpstr>Optiflora Probiotics</vt:lpstr>
      <vt:lpstr>Omega Guard</vt:lpstr>
      <vt:lpstr>Mind, Mood and Stress Collections</vt:lpstr>
      <vt:lpstr>December Action Steps</vt:lpstr>
      <vt:lpstr>PowerPoint Presentation</vt:lpstr>
      <vt:lpstr>PowerPoint Presentation</vt:lpstr>
      <vt:lpstr>December Strategy Forum Schedule</vt:lpstr>
      <vt:lpstr>Shaklee Video &amp; Audio Archives This webinar is archived on BetterFutureStartsToday.net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231</cp:revision>
  <cp:lastPrinted>2016-12-06T13:51:03Z</cp:lastPrinted>
  <dcterms:created xsi:type="dcterms:W3CDTF">2016-08-18T02:28:39Z</dcterms:created>
  <dcterms:modified xsi:type="dcterms:W3CDTF">2016-12-06T18:08:00Z</dcterms:modified>
</cp:coreProperties>
</file>