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media/image24.jpg" ContentType="image/pn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  <p:sldMasterId id="2147483648" r:id="rId3"/>
  </p:sldMasterIdLst>
  <p:notesMasterIdLst>
    <p:notesMasterId r:id="rId38"/>
  </p:notesMasterIdLst>
  <p:sldIdLst>
    <p:sldId id="295" r:id="rId4"/>
    <p:sldId id="279" r:id="rId5"/>
    <p:sldId id="280" r:id="rId6"/>
    <p:sldId id="296" r:id="rId7"/>
    <p:sldId id="281" r:id="rId8"/>
    <p:sldId id="284" r:id="rId9"/>
    <p:sldId id="297" r:id="rId10"/>
    <p:sldId id="298" r:id="rId11"/>
    <p:sldId id="299" r:id="rId12"/>
    <p:sldId id="300" r:id="rId13"/>
    <p:sldId id="283" r:id="rId14"/>
    <p:sldId id="289" r:id="rId15"/>
    <p:sldId id="256" r:id="rId16"/>
    <p:sldId id="257" r:id="rId17"/>
    <p:sldId id="258" r:id="rId18"/>
    <p:sldId id="259" r:id="rId19"/>
    <p:sldId id="261" r:id="rId20"/>
    <p:sldId id="260" r:id="rId21"/>
    <p:sldId id="274" r:id="rId22"/>
    <p:sldId id="267" r:id="rId23"/>
    <p:sldId id="272" r:id="rId24"/>
    <p:sldId id="269" r:id="rId25"/>
    <p:sldId id="276" r:id="rId26"/>
    <p:sldId id="266" r:id="rId27"/>
    <p:sldId id="275" r:id="rId28"/>
    <p:sldId id="262" r:id="rId29"/>
    <p:sldId id="271" r:id="rId30"/>
    <p:sldId id="265" r:id="rId31"/>
    <p:sldId id="270" r:id="rId32"/>
    <p:sldId id="292" r:id="rId33"/>
    <p:sldId id="293" r:id="rId34"/>
    <p:sldId id="277" r:id="rId35"/>
    <p:sldId id="290" r:id="rId36"/>
    <p:sldId id="291" r:id="rId3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-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4131CE-3B5C-394D-B1B1-911741F6AE2E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033A43-5A1B-CF40-81E1-45A75BEACC97}">
      <dgm:prSet phldrT="[Text]"/>
      <dgm:spPr/>
      <dgm:t>
        <a:bodyPr/>
        <a:lstStyle/>
        <a:p>
          <a:r>
            <a:rPr lang="en-US" dirty="0" smtClean="0"/>
            <a:t>You </a:t>
          </a:r>
          <a:endParaRPr lang="en-US" dirty="0"/>
        </a:p>
      </dgm:t>
    </dgm:pt>
    <dgm:pt modelId="{71E541E5-1544-3949-8E07-E4BC06D57BD2}" type="parTrans" cxnId="{4DE8D69A-3FAD-A14F-AC79-0558FB43E820}">
      <dgm:prSet/>
      <dgm:spPr/>
      <dgm:t>
        <a:bodyPr/>
        <a:lstStyle/>
        <a:p>
          <a:endParaRPr lang="en-US"/>
        </a:p>
      </dgm:t>
    </dgm:pt>
    <dgm:pt modelId="{AD56518D-80B9-FC47-A7EB-F9D0D75A6A85}" type="sibTrans" cxnId="{4DE8D69A-3FAD-A14F-AC79-0558FB43E820}">
      <dgm:prSet/>
      <dgm:spPr/>
      <dgm:t>
        <a:bodyPr/>
        <a:lstStyle/>
        <a:p>
          <a:endParaRPr lang="en-US"/>
        </a:p>
      </dgm:t>
    </dgm:pt>
    <dgm:pt modelId="{F137DB90-F20C-364D-9236-3AD3AD2F19A7}">
      <dgm:prSet phldrT="[Text]"/>
      <dgm:spPr/>
      <dgm:t>
        <a:bodyPr/>
        <a:lstStyle/>
        <a:p>
          <a:r>
            <a:rPr lang="en-US" dirty="0" smtClean="0"/>
            <a:t>Director 1</a:t>
          </a:r>
          <a:endParaRPr lang="en-US" dirty="0"/>
        </a:p>
      </dgm:t>
    </dgm:pt>
    <dgm:pt modelId="{55FAAA24-B94F-F945-B479-9ABA34CD04DC}" type="parTrans" cxnId="{AA157D2D-BA62-8C47-8690-5879FAD68491}">
      <dgm:prSet/>
      <dgm:spPr/>
      <dgm:t>
        <a:bodyPr/>
        <a:lstStyle/>
        <a:p>
          <a:endParaRPr lang="en-US"/>
        </a:p>
      </dgm:t>
    </dgm:pt>
    <dgm:pt modelId="{52885EF3-36EA-7C41-B024-27D912DF8FF5}" type="sibTrans" cxnId="{AA157D2D-BA62-8C47-8690-5879FAD68491}">
      <dgm:prSet/>
      <dgm:spPr/>
      <dgm:t>
        <a:bodyPr/>
        <a:lstStyle/>
        <a:p>
          <a:endParaRPr lang="en-US"/>
        </a:p>
      </dgm:t>
    </dgm:pt>
    <dgm:pt modelId="{9BCD5807-5451-6849-9451-E3F91139EEB8}">
      <dgm:prSet phldrT="[Text]"/>
      <dgm:spPr/>
      <dgm:t>
        <a:bodyPr/>
        <a:lstStyle/>
        <a:p>
          <a:r>
            <a:rPr lang="en-US" dirty="0" smtClean="0"/>
            <a:t>Director 2</a:t>
          </a:r>
          <a:endParaRPr lang="en-US" dirty="0"/>
        </a:p>
      </dgm:t>
    </dgm:pt>
    <dgm:pt modelId="{156DAABA-10E2-AB4F-B264-2F80EBC62A30}" type="parTrans" cxnId="{8355CC1C-6CB7-AA4B-9581-A9E0EF7BA6B9}">
      <dgm:prSet/>
      <dgm:spPr/>
      <dgm:t>
        <a:bodyPr/>
        <a:lstStyle/>
        <a:p>
          <a:endParaRPr lang="en-US"/>
        </a:p>
      </dgm:t>
    </dgm:pt>
    <dgm:pt modelId="{909B9BDC-7063-BB47-AFCC-26588A3FF0D5}" type="sibTrans" cxnId="{8355CC1C-6CB7-AA4B-9581-A9E0EF7BA6B9}">
      <dgm:prSet/>
      <dgm:spPr/>
      <dgm:t>
        <a:bodyPr/>
        <a:lstStyle/>
        <a:p>
          <a:endParaRPr lang="en-US"/>
        </a:p>
      </dgm:t>
    </dgm:pt>
    <dgm:pt modelId="{126F37EF-B54A-0045-9D92-764B36B8B1F5}" type="pres">
      <dgm:prSet presAssocID="{2F4131CE-3B5C-394D-B1B1-911741F6AE2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FB0CE10-42F7-D946-87C0-248D512D442B}" type="pres">
      <dgm:prSet presAssocID="{DE033A43-5A1B-CF40-81E1-45A75BEACC97}" presName="hierRoot1" presStyleCnt="0"/>
      <dgm:spPr/>
    </dgm:pt>
    <dgm:pt modelId="{40074A99-D3AB-C446-AC83-5C1C7C4E6629}" type="pres">
      <dgm:prSet presAssocID="{DE033A43-5A1B-CF40-81E1-45A75BEACC97}" presName="composite" presStyleCnt="0"/>
      <dgm:spPr/>
    </dgm:pt>
    <dgm:pt modelId="{791416FB-2E29-794F-A885-EE773EB96242}" type="pres">
      <dgm:prSet presAssocID="{DE033A43-5A1B-CF40-81E1-45A75BEACC97}" presName="background" presStyleLbl="node0" presStyleIdx="0" presStyleCnt="1"/>
      <dgm:spPr/>
    </dgm:pt>
    <dgm:pt modelId="{C7B1C2B0-18DA-DE41-9429-1A618200B6BA}" type="pres">
      <dgm:prSet presAssocID="{DE033A43-5A1B-CF40-81E1-45A75BEACC9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F4EE300-0793-A24F-A927-8F3110FBDDFE}" type="pres">
      <dgm:prSet presAssocID="{DE033A43-5A1B-CF40-81E1-45A75BEACC97}" presName="hierChild2" presStyleCnt="0"/>
      <dgm:spPr/>
    </dgm:pt>
    <dgm:pt modelId="{99256382-6AA0-9043-A5BF-36C70A21747A}" type="pres">
      <dgm:prSet presAssocID="{55FAAA24-B94F-F945-B479-9ABA34CD04DC}" presName="Name10" presStyleLbl="parChTrans1D2" presStyleIdx="0" presStyleCnt="2"/>
      <dgm:spPr/>
      <dgm:t>
        <a:bodyPr/>
        <a:lstStyle/>
        <a:p>
          <a:endParaRPr lang="en-US"/>
        </a:p>
      </dgm:t>
    </dgm:pt>
    <dgm:pt modelId="{301F0F66-6973-8140-BA15-B0817FBA7690}" type="pres">
      <dgm:prSet presAssocID="{F137DB90-F20C-364D-9236-3AD3AD2F19A7}" presName="hierRoot2" presStyleCnt="0"/>
      <dgm:spPr/>
    </dgm:pt>
    <dgm:pt modelId="{A376EEBF-6AE7-B240-A734-2571AB0287C2}" type="pres">
      <dgm:prSet presAssocID="{F137DB90-F20C-364D-9236-3AD3AD2F19A7}" presName="composite2" presStyleCnt="0"/>
      <dgm:spPr/>
    </dgm:pt>
    <dgm:pt modelId="{319615B5-14AF-764C-9624-EDE9BBD7F9EA}" type="pres">
      <dgm:prSet presAssocID="{F137DB90-F20C-364D-9236-3AD3AD2F19A7}" presName="background2" presStyleLbl="node2" presStyleIdx="0" presStyleCnt="2"/>
      <dgm:spPr/>
    </dgm:pt>
    <dgm:pt modelId="{6CB98003-6777-814C-8624-5DBD2428EB29}" type="pres">
      <dgm:prSet presAssocID="{F137DB90-F20C-364D-9236-3AD3AD2F19A7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0BB910-3FDC-B44A-BB00-1962745A57EB}" type="pres">
      <dgm:prSet presAssocID="{F137DB90-F20C-364D-9236-3AD3AD2F19A7}" presName="hierChild3" presStyleCnt="0"/>
      <dgm:spPr/>
    </dgm:pt>
    <dgm:pt modelId="{1C21690D-1458-BC46-9291-51D26DB9B546}" type="pres">
      <dgm:prSet presAssocID="{156DAABA-10E2-AB4F-B264-2F80EBC62A30}" presName="Name10" presStyleLbl="parChTrans1D2" presStyleIdx="1" presStyleCnt="2"/>
      <dgm:spPr/>
      <dgm:t>
        <a:bodyPr/>
        <a:lstStyle/>
        <a:p>
          <a:endParaRPr lang="en-US"/>
        </a:p>
      </dgm:t>
    </dgm:pt>
    <dgm:pt modelId="{59998D57-D97A-4E4B-A563-E4CA35694B27}" type="pres">
      <dgm:prSet presAssocID="{9BCD5807-5451-6849-9451-E3F91139EEB8}" presName="hierRoot2" presStyleCnt="0"/>
      <dgm:spPr/>
    </dgm:pt>
    <dgm:pt modelId="{0759B6D6-DEEA-3745-8CD3-8415BB873EF8}" type="pres">
      <dgm:prSet presAssocID="{9BCD5807-5451-6849-9451-E3F91139EEB8}" presName="composite2" presStyleCnt="0"/>
      <dgm:spPr/>
    </dgm:pt>
    <dgm:pt modelId="{89C33F22-4D91-8843-BC60-0FFF4FE33AC5}" type="pres">
      <dgm:prSet presAssocID="{9BCD5807-5451-6849-9451-E3F91139EEB8}" presName="background2" presStyleLbl="node2" presStyleIdx="1" presStyleCnt="2"/>
      <dgm:spPr/>
    </dgm:pt>
    <dgm:pt modelId="{0B5D94AB-B6A3-794E-96BB-4BE11189BF7E}" type="pres">
      <dgm:prSet presAssocID="{9BCD5807-5451-6849-9451-E3F91139EEB8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B52ACE-90D9-F047-AE4E-A16591E405A0}" type="pres">
      <dgm:prSet presAssocID="{9BCD5807-5451-6849-9451-E3F91139EEB8}" presName="hierChild3" presStyleCnt="0"/>
      <dgm:spPr/>
    </dgm:pt>
  </dgm:ptLst>
  <dgm:cxnLst>
    <dgm:cxn modelId="{D8A03FE4-31C4-954E-BCFF-1152684317FE}" type="presOf" srcId="{2F4131CE-3B5C-394D-B1B1-911741F6AE2E}" destId="{126F37EF-B54A-0045-9D92-764B36B8B1F5}" srcOrd="0" destOrd="0" presId="urn:microsoft.com/office/officeart/2005/8/layout/hierarchy1"/>
    <dgm:cxn modelId="{3E52EA28-94F3-4844-B5D0-A2685D4A21E0}" type="presOf" srcId="{F137DB90-F20C-364D-9236-3AD3AD2F19A7}" destId="{6CB98003-6777-814C-8624-5DBD2428EB29}" srcOrd="0" destOrd="0" presId="urn:microsoft.com/office/officeart/2005/8/layout/hierarchy1"/>
    <dgm:cxn modelId="{F777A31B-509B-8647-9A5E-EC26A957FCE3}" type="presOf" srcId="{55FAAA24-B94F-F945-B479-9ABA34CD04DC}" destId="{99256382-6AA0-9043-A5BF-36C70A21747A}" srcOrd="0" destOrd="0" presId="urn:microsoft.com/office/officeart/2005/8/layout/hierarchy1"/>
    <dgm:cxn modelId="{17584494-12CE-C444-A1EE-4C3693BB836D}" type="presOf" srcId="{DE033A43-5A1B-CF40-81E1-45A75BEACC97}" destId="{C7B1C2B0-18DA-DE41-9429-1A618200B6BA}" srcOrd="0" destOrd="0" presId="urn:microsoft.com/office/officeart/2005/8/layout/hierarchy1"/>
    <dgm:cxn modelId="{AA157D2D-BA62-8C47-8690-5879FAD68491}" srcId="{DE033A43-5A1B-CF40-81E1-45A75BEACC97}" destId="{F137DB90-F20C-364D-9236-3AD3AD2F19A7}" srcOrd="0" destOrd="0" parTransId="{55FAAA24-B94F-F945-B479-9ABA34CD04DC}" sibTransId="{52885EF3-36EA-7C41-B024-27D912DF8FF5}"/>
    <dgm:cxn modelId="{654620BC-A0DF-9F48-B8E7-B7BA98A3E9E6}" type="presOf" srcId="{9BCD5807-5451-6849-9451-E3F91139EEB8}" destId="{0B5D94AB-B6A3-794E-96BB-4BE11189BF7E}" srcOrd="0" destOrd="0" presId="urn:microsoft.com/office/officeart/2005/8/layout/hierarchy1"/>
    <dgm:cxn modelId="{8355CC1C-6CB7-AA4B-9581-A9E0EF7BA6B9}" srcId="{DE033A43-5A1B-CF40-81E1-45A75BEACC97}" destId="{9BCD5807-5451-6849-9451-E3F91139EEB8}" srcOrd="1" destOrd="0" parTransId="{156DAABA-10E2-AB4F-B264-2F80EBC62A30}" sibTransId="{909B9BDC-7063-BB47-AFCC-26588A3FF0D5}"/>
    <dgm:cxn modelId="{61D45609-D70F-A945-A6B5-086FFD177270}" type="presOf" srcId="{156DAABA-10E2-AB4F-B264-2F80EBC62A30}" destId="{1C21690D-1458-BC46-9291-51D26DB9B546}" srcOrd="0" destOrd="0" presId="urn:microsoft.com/office/officeart/2005/8/layout/hierarchy1"/>
    <dgm:cxn modelId="{4DE8D69A-3FAD-A14F-AC79-0558FB43E820}" srcId="{2F4131CE-3B5C-394D-B1B1-911741F6AE2E}" destId="{DE033A43-5A1B-CF40-81E1-45A75BEACC97}" srcOrd="0" destOrd="0" parTransId="{71E541E5-1544-3949-8E07-E4BC06D57BD2}" sibTransId="{AD56518D-80B9-FC47-A7EB-F9D0D75A6A85}"/>
    <dgm:cxn modelId="{6B70C18C-E515-A441-85EA-40429061CC56}" type="presParOf" srcId="{126F37EF-B54A-0045-9D92-764B36B8B1F5}" destId="{CFB0CE10-42F7-D946-87C0-248D512D442B}" srcOrd="0" destOrd="0" presId="urn:microsoft.com/office/officeart/2005/8/layout/hierarchy1"/>
    <dgm:cxn modelId="{BF3C0354-4EB1-0440-8DA6-12954A39BCE8}" type="presParOf" srcId="{CFB0CE10-42F7-D946-87C0-248D512D442B}" destId="{40074A99-D3AB-C446-AC83-5C1C7C4E6629}" srcOrd="0" destOrd="0" presId="urn:microsoft.com/office/officeart/2005/8/layout/hierarchy1"/>
    <dgm:cxn modelId="{C0A3884A-5126-0D40-B565-74391D229CAB}" type="presParOf" srcId="{40074A99-D3AB-C446-AC83-5C1C7C4E6629}" destId="{791416FB-2E29-794F-A885-EE773EB96242}" srcOrd="0" destOrd="0" presId="urn:microsoft.com/office/officeart/2005/8/layout/hierarchy1"/>
    <dgm:cxn modelId="{C38FB260-AD5C-F345-95A8-330717BBC721}" type="presParOf" srcId="{40074A99-D3AB-C446-AC83-5C1C7C4E6629}" destId="{C7B1C2B0-18DA-DE41-9429-1A618200B6BA}" srcOrd="1" destOrd="0" presId="urn:microsoft.com/office/officeart/2005/8/layout/hierarchy1"/>
    <dgm:cxn modelId="{CDFFE00E-BCC1-0945-B07B-49DC6DB5EE61}" type="presParOf" srcId="{CFB0CE10-42F7-D946-87C0-248D512D442B}" destId="{2F4EE300-0793-A24F-A927-8F3110FBDDFE}" srcOrd="1" destOrd="0" presId="urn:microsoft.com/office/officeart/2005/8/layout/hierarchy1"/>
    <dgm:cxn modelId="{F8AB8352-1918-B141-A546-DF998F3A0535}" type="presParOf" srcId="{2F4EE300-0793-A24F-A927-8F3110FBDDFE}" destId="{99256382-6AA0-9043-A5BF-36C70A21747A}" srcOrd="0" destOrd="0" presId="urn:microsoft.com/office/officeart/2005/8/layout/hierarchy1"/>
    <dgm:cxn modelId="{B57B60D2-F0B2-DC43-8A11-66DD06F51159}" type="presParOf" srcId="{2F4EE300-0793-A24F-A927-8F3110FBDDFE}" destId="{301F0F66-6973-8140-BA15-B0817FBA7690}" srcOrd="1" destOrd="0" presId="urn:microsoft.com/office/officeart/2005/8/layout/hierarchy1"/>
    <dgm:cxn modelId="{E0DA55E7-B4E6-7C4B-913D-696661D8EA45}" type="presParOf" srcId="{301F0F66-6973-8140-BA15-B0817FBA7690}" destId="{A376EEBF-6AE7-B240-A734-2571AB0287C2}" srcOrd="0" destOrd="0" presId="urn:microsoft.com/office/officeart/2005/8/layout/hierarchy1"/>
    <dgm:cxn modelId="{C90BE602-0215-F347-8009-21AE56F57104}" type="presParOf" srcId="{A376EEBF-6AE7-B240-A734-2571AB0287C2}" destId="{319615B5-14AF-764C-9624-EDE9BBD7F9EA}" srcOrd="0" destOrd="0" presId="urn:microsoft.com/office/officeart/2005/8/layout/hierarchy1"/>
    <dgm:cxn modelId="{90ADF551-AA8B-9D45-866F-3915008F48CF}" type="presParOf" srcId="{A376EEBF-6AE7-B240-A734-2571AB0287C2}" destId="{6CB98003-6777-814C-8624-5DBD2428EB29}" srcOrd="1" destOrd="0" presId="urn:microsoft.com/office/officeart/2005/8/layout/hierarchy1"/>
    <dgm:cxn modelId="{818ACF3F-8C57-4941-B383-218ECF61C9F7}" type="presParOf" srcId="{301F0F66-6973-8140-BA15-B0817FBA7690}" destId="{B40BB910-3FDC-B44A-BB00-1962745A57EB}" srcOrd="1" destOrd="0" presId="urn:microsoft.com/office/officeart/2005/8/layout/hierarchy1"/>
    <dgm:cxn modelId="{B377E66A-A066-1E46-BDFD-4BE563D57A1A}" type="presParOf" srcId="{2F4EE300-0793-A24F-A927-8F3110FBDDFE}" destId="{1C21690D-1458-BC46-9291-51D26DB9B546}" srcOrd="2" destOrd="0" presId="urn:microsoft.com/office/officeart/2005/8/layout/hierarchy1"/>
    <dgm:cxn modelId="{7092A0AC-D435-8B45-A044-30CB12428222}" type="presParOf" srcId="{2F4EE300-0793-A24F-A927-8F3110FBDDFE}" destId="{59998D57-D97A-4E4B-A563-E4CA35694B27}" srcOrd="3" destOrd="0" presId="urn:microsoft.com/office/officeart/2005/8/layout/hierarchy1"/>
    <dgm:cxn modelId="{9BF07FEC-0A7D-2145-9452-6541114A3B8B}" type="presParOf" srcId="{59998D57-D97A-4E4B-A563-E4CA35694B27}" destId="{0759B6D6-DEEA-3745-8CD3-8415BB873EF8}" srcOrd="0" destOrd="0" presId="urn:microsoft.com/office/officeart/2005/8/layout/hierarchy1"/>
    <dgm:cxn modelId="{5117B4E7-D243-964D-ACD8-72F14BE0EE67}" type="presParOf" srcId="{0759B6D6-DEEA-3745-8CD3-8415BB873EF8}" destId="{89C33F22-4D91-8843-BC60-0FFF4FE33AC5}" srcOrd="0" destOrd="0" presId="urn:microsoft.com/office/officeart/2005/8/layout/hierarchy1"/>
    <dgm:cxn modelId="{35423718-F37A-3247-9753-3BBEAFCDAA8C}" type="presParOf" srcId="{0759B6D6-DEEA-3745-8CD3-8415BB873EF8}" destId="{0B5D94AB-B6A3-794E-96BB-4BE11189BF7E}" srcOrd="1" destOrd="0" presId="urn:microsoft.com/office/officeart/2005/8/layout/hierarchy1"/>
    <dgm:cxn modelId="{6C27CA67-AB81-6D42-9F33-0D09FC448100}" type="presParOf" srcId="{59998D57-D97A-4E4B-A563-E4CA35694B27}" destId="{A2B52ACE-90D9-F047-AE4E-A16591E405A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21690D-1458-BC46-9291-51D26DB9B546}">
      <dsp:nvSpPr>
        <dsp:cNvPr id="0" name=""/>
        <dsp:cNvSpPr/>
      </dsp:nvSpPr>
      <dsp:spPr>
        <a:xfrm>
          <a:off x="4001683" y="1293691"/>
          <a:ext cx="1244284" cy="592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544"/>
              </a:lnTo>
              <a:lnTo>
                <a:pt x="1244284" y="403544"/>
              </a:lnTo>
              <a:lnTo>
                <a:pt x="1244284" y="59216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256382-6AA0-9043-A5BF-36C70A21747A}">
      <dsp:nvSpPr>
        <dsp:cNvPr id="0" name=""/>
        <dsp:cNvSpPr/>
      </dsp:nvSpPr>
      <dsp:spPr>
        <a:xfrm>
          <a:off x="2757398" y="1293691"/>
          <a:ext cx="1244284" cy="592166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403544"/>
              </a:lnTo>
              <a:lnTo>
                <a:pt x="0" y="403544"/>
              </a:lnTo>
              <a:lnTo>
                <a:pt x="0" y="59216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1416FB-2E29-794F-A885-EE773EB96242}">
      <dsp:nvSpPr>
        <dsp:cNvPr id="0" name=""/>
        <dsp:cNvSpPr/>
      </dsp:nvSpPr>
      <dsp:spPr>
        <a:xfrm>
          <a:off x="2983631" y="766"/>
          <a:ext cx="2036102" cy="1292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B1C2B0-18DA-DE41-9429-1A618200B6BA}">
      <dsp:nvSpPr>
        <dsp:cNvPr id="0" name=""/>
        <dsp:cNvSpPr/>
      </dsp:nvSpPr>
      <dsp:spPr>
        <a:xfrm>
          <a:off x="3209865" y="215688"/>
          <a:ext cx="2036102" cy="1292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You </a:t>
          </a:r>
          <a:endParaRPr lang="en-US" sz="3400" kern="1200" dirty="0"/>
        </a:p>
      </dsp:txBody>
      <dsp:txXfrm>
        <a:off x="3247733" y="253556"/>
        <a:ext cx="1960366" cy="1217189"/>
      </dsp:txXfrm>
    </dsp:sp>
    <dsp:sp modelId="{319615B5-14AF-764C-9624-EDE9BBD7F9EA}">
      <dsp:nvSpPr>
        <dsp:cNvPr id="0" name=""/>
        <dsp:cNvSpPr/>
      </dsp:nvSpPr>
      <dsp:spPr>
        <a:xfrm>
          <a:off x="1739346" y="1885858"/>
          <a:ext cx="2036102" cy="1292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B98003-6777-814C-8624-5DBD2428EB29}">
      <dsp:nvSpPr>
        <dsp:cNvPr id="0" name=""/>
        <dsp:cNvSpPr/>
      </dsp:nvSpPr>
      <dsp:spPr>
        <a:xfrm>
          <a:off x="1965580" y="2100780"/>
          <a:ext cx="2036102" cy="1292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Director 1</a:t>
          </a:r>
          <a:endParaRPr lang="en-US" sz="3400" kern="1200" dirty="0"/>
        </a:p>
      </dsp:txBody>
      <dsp:txXfrm>
        <a:off x="2003448" y="2138648"/>
        <a:ext cx="1960366" cy="1217189"/>
      </dsp:txXfrm>
    </dsp:sp>
    <dsp:sp modelId="{89C33F22-4D91-8843-BC60-0FFF4FE33AC5}">
      <dsp:nvSpPr>
        <dsp:cNvPr id="0" name=""/>
        <dsp:cNvSpPr/>
      </dsp:nvSpPr>
      <dsp:spPr>
        <a:xfrm>
          <a:off x="4227916" y="1885858"/>
          <a:ext cx="2036102" cy="1292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5D94AB-B6A3-794E-96BB-4BE11189BF7E}">
      <dsp:nvSpPr>
        <dsp:cNvPr id="0" name=""/>
        <dsp:cNvSpPr/>
      </dsp:nvSpPr>
      <dsp:spPr>
        <a:xfrm>
          <a:off x="4454150" y="2100780"/>
          <a:ext cx="2036102" cy="1292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Director 2</a:t>
          </a:r>
          <a:endParaRPr lang="en-US" sz="3400" kern="1200" dirty="0"/>
        </a:p>
      </dsp:txBody>
      <dsp:txXfrm>
        <a:off x="4492018" y="2138648"/>
        <a:ext cx="1960366" cy="12171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63F87-30B0-2649-AF3D-005F29545A0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06FD5-8B68-244D-B1E0-8204C363C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6657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00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68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96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37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2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50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60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55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2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8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37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474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7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79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49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84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965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50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036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181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516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160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102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0484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0829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815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404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95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3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4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2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6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0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lide25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53" y="508668"/>
            <a:ext cx="9450980" cy="398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3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9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E3187-9FB5-1F46-A51D-5B6300D9D4B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A627F-3636-A042-8D2D-C74BF81F0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4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pn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presidentialmasterbuilders.com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dirty="0" smtClean="0"/>
              <a:t>Shaklee November Specials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40" b="13340"/>
          <a:stretch>
            <a:fillRect/>
          </a:stretch>
        </p:blipFill>
        <p:spPr>
          <a:xfrm>
            <a:off x="457200" y="1621170"/>
            <a:ext cx="8229600" cy="3394472"/>
          </a:xfrm>
        </p:spPr>
      </p:pic>
      <p:sp>
        <p:nvSpPr>
          <p:cNvPr id="3" name="TextBox 2"/>
          <p:cNvSpPr txBox="1"/>
          <p:nvPr/>
        </p:nvSpPr>
        <p:spPr>
          <a:xfrm>
            <a:off x="5729801" y="4652888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91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562" y="939114"/>
            <a:ext cx="5778950" cy="4485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 </a:t>
            </a:r>
            <a:r>
              <a:rPr lang="en-US" sz="1600" dirty="0" smtClean="0"/>
              <a:t>The </a:t>
            </a:r>
            <a:r>
              <a:rPr lang="en-US" sz="1600" dirty="0"/>
              <a:t>two posting periods are 7am to 2pm and 2pm to 9pm. </a:t>
            </a:r>
          </a:p>
          <a:p>
            <a:endParaRPr lang="en-US" sz="1600" dirty="0"/>
          </a:p>
          <a:p>
            <a:r>
              <a:rPr lang="en-US" sz="1600" dirty="0"/>
              <a:t>Three vendors will be scheduled for the two slots to help space out our posts and create a steady simple flow for our guests.</a:t>
            </a:r>
          </a:p>
          <a:p>
            <a:r>
              <a:rPr lang="en-US" sz="1600" dirty="0"/>
              <a:t> </a:t>
            </a:r>
          </a:p>
          <a:p>
            <a:r>
              <a:rPr lang="en-US" sz="1600" dirty="0"/>
              <a:t>Please be thoughtful when posting. If another vendor posted five minutes earlier, wait at least a half hour before you post in order to make sure everyone’s posts are seen by the guests.</a:t>
            </a:r>
          </a:p>
          <a:p>
            <a:r>
              <a:rPr lang="en-US" sz="1600" dirty="0"/>
              <a:t> </a:t>
            </a:r>
          </a:p>
          <a:p>
            <a:r>
              <a:rPr lang="en-US" sz="1600" dirty="0"/>
              <a:t>We can alternate the schedule the start of every week so that everyone’s posts have exposure to the different times of the day.</a:t>
            </a:r>
          </a:p>
          <a:p>
            <a:r>
              <a:rPr lang="en-US" sz="1600" dirty="0"/>
              <a:t> </a:t>
            </a:r>
          </a:p>
          <a:p>
            <a:r>
              <a:rPr lang="en-US" sz="1600" dirty="0"/>
              <a:t>Use the Facebook group message thread to communicate if you need to swap your posting time for the week, or if there is ever a day that you can’t post in your scheduled time period.  I’m sure we can help each other out! </a:t>
            </a:r>
            <a:r>
              <a:rPr lang="en-US" sz="1600" dirty="0">
                <a:sym typeface="Wingdings" panose="05000000000000000000" pitchFamily="2" charset="2"/>
              </a:rPr>
              <a:t></a:t>
            </a:r>
            <a:endParaRPr lang="en-US" sz="1600" dirty="0"/>
          </a:p>
          <a:p>
            <a:r>
              <a:rPr lang="en-US" sz="1600" dirty="0"/>
              <a:t> </a:t>
            </a:r>
          </a:p>
          <a:p>
            <a:r>
              <a:rPr lang="en-US" sz="1350" dirty="0"/>
              <a:t> 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512" y="1322173"/>
            <a:ext cx="2899032" cy="19736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957" y="345989"/>
            <a:ext cx="5252785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Holiday Market Vendor Posting Schedule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55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3702" r="-23702"/>
          <a:stretch>
            <a:fillRect/>
          </a:stretch>
        </p:blipFill>
        <p:spPr>
          <a:xfrm>
            <a:off x="1306286" y="968532"/>
            <a:ext cx="6386285" cy="246847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205" y="3064380"/>
            <a:ext cx="8483600" cy="185057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4900" dirty="0" smtClean="0">
                <a:solidFill>
                  <a:srgbClr val="FF0000"/>
                </a:solidFill>
              </a:rPr>
              <a:t>			</a:t>
            </a:r>
            <a:r>
              <a:rPr lang="en-US" sz="4000" dirty="0" smtClean="0">
                <a:solidFill>
                  <a:srgbClr val="FF0000"/>
                </a:solidFill>
              </a:rPr>
              <a:t>New Directors Take Off Plan	 	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  </a:t>
            </a:r>
            <a:r>
              <a:rPr lang="en-US" sz="3600" dirty="0">
                <a:solidFill>
                  <a:srgbClr val="FF0000"/>
                </a:solidFill>
              </a:rPr>
              <a:t>	</a:t>
            </a:r>
            <a:r>
              <a:rPr lang="en-US" sz="3600" dirty="0" smtClean="0">
                <a:solidFill>
                  <a:srgbClr val="FF0000"/>
                </a:solidFill>
              </a:rPr>
              <a:t>						November 15						</a:t>
            </a:r>
            <a:r>
              <a:rPr lang="en-US" sz="2700" dirty="0" smtClean="0">
                <a:solidFill>
                  <a:srgbClr val="FF0000"/>
                </a:solidFill>
              </a:rPr>
              <a:t>	 </a:t>
            </a:r>
            <a:endParaRPr lang="en-US" sz="2700" dirty="0"/>
          </a:p>
        </p:txBody>
      </p:sp>
      <p:sp>
        <p:nvSpPr>
          <p:cNvPr id="5" name="Rectangle 4"/>
          <p:cNvSpPr/>
          <p:nvPr/>
        </p:nvSpPr>
        <p:spPr>
          <a:xfrm>
            <a:off x="596453" y="353162"/>
            <a:ext cx="8023246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Shaklee Strategies Forum #12     </a:t>
            </a:r>
            <a:r>
              <a:rPr lang="en-US" sz="3200" dirty="0" smtClean="0">
                <a:solidFill>
                  <a:srgbClr val="FF0000"/>
                </a:solidFill>
              </a:rPr>
              <a:t>Fall 2016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07295" y="4775041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62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9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3781681" y="3635683"/>
            <a:ext cx="1529933" cy="13636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</a:t>
            </a:r>
            <a:r>
              <a:rPr lang="en-US" sz="1665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26" y="529596"/>
            <a:ext cx="1229992" cy="1450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56428" y="2960983"/>
            <a:ext cx="1117600" cy="1629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64667" y="3403051"/>
            <a:ext cx="1159821" cy="1596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55" y="1144416"/>
            <a:ext cx="1034536" cy="145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53464" y="3493055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2" y="1932590"/>
            <a:ext cx="1460500" cy="1000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5903017" y="2572609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1524541" y="3501565"/>
            <a:ext cx="1472141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KEY! Coordinator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Katie Odom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6468310" y="3635683"/>
            <a:ext cx="1251317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Senior! Key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75805" y="2009459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635464" y="465236"/>
            <a:ext cx="1238564" cy="145070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88752" y="2701997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Coordinator</a:t>
            </a:r>
            <a:endParaRPr lang="en-US" sz="1600" dirty="0"/>
          </a:p>
          <a:p>
            <a:pPr algn="ctr"/>
            <a:r>
              <a:rPr lang="en-US" sz="1600" dirty="0" smtClean="0"/>
              <a:t>Jean </a:t>
            </a:r>
            <a:r>
              <a:rPr lang="en-US" sz="1600" dirty="0" err="1" smtClean="0"/>
              <a:t>Zbinden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156933" y="2664143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1" y="1121902"/>
            <a:ext cx="1118704" cy="14507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1353" y="4403733"/>
            <a:ext cx="22205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Executive Coordinator Kristen </a:t>
            </a:r>
            <a:r>
              <a:rPr lang="en-US" sz="1600" dirty="0" err="1" smtClean="0"/>
              <a:t>Jakubowski</a:t>
            </a:r>
            <a:endParaRPr lang="en-US" sz="1600" dirty="0"/>
          </a:p>
        </p:txBody>
      </p:sp>
      <p:pic>
        <p:nvPicPr>
          <p:cNvPr id="6" name="Picture 5" descr="Jean Zbinden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612" y="1190590"/>
            <a:ext cx="1185704" cy="1536672"/>
          </a:xfrm>
          <a:prstGeom prst="rect">
            <a:avLst/>
          </a:prstGeom>
        </p:spPr>
      </p:pic>
      <p:pic>
        <p:nvPicPr>
          <p:cNvPr id="9" name="Picture 8" descr="Kristen Jakubowski 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26" y="2960983"/>
            <a:ext cx="1098935" cy="1401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111189" y="4836012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7604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65391"/>
            <a:ext cx="7772400" cy="3154147"/>
          </a:xfrm>
        </p:spPr>
        <p:txBody>
          <a:bodyPr/>
          <a:lstStyle/>
          <a:p>
            <a:r>
              <a:rPr lang="en-US" sz="3600" dirty="0" smtClean="0">
                <a:latin typeface="Tahoma"/>
                <a:cs typeface="Tahoma"/>
              </a:rPr>
              <a:t>Congratulations!</a:t>
            </a:r>
            <a:br>
              <a:rPr lang="en-US" sz="3600" dirty="0" smtClean="0">
                <a:latin typeface="Tahoma"/>
                <a:cs typeface="Tahoma"/>
              </a:rPr>
            </a:br>
            <a:r>
              <a:rPr lang="en-US" sz="3600" dirty="0" smtClean="0">
                <a:latin typeface="Tahoma"/>
                <a:cs typeface="Tahoma"/>
              </a:rPr>
              <a:t>You are now a DIRECTOR!</a:t>
            </a:r>
            <a:br>
              <a:rPr lang="en-US" sz="3600" dirty="0" smtClean="0">
                <a:latin typeface="Tahoma"/>
                <a:cs typeface="Tahoma"/>
              </a:rPr>
            </a:br>
            <a:r>
              <a:rPr lang="en-US" sz="3600" dirty="0" smtClean="0">
                <a:latin typeface="Tahoma"/>
                <a:cs typeface="Tahoma"/>
              </a:rPr>
              <a:t>You are a BUSINESS LEADER</a:t>
            </a:r>
            <a:r>
              <a:rPr lang="en-US" dirty="0" smtClean="0">
                <a:latin typeface="Tahoma"/>
                <a:cs typeface="Tahoma"/>
              </a:rPr>
              <a:t>!</a:t>
            </a:r>
            <a:endParaRPr lang="en-US" dirty="0">
              <a:latin typeface="Tahoma"/>
              <a:cs typeface="Tahom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40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Objectives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To give you an outline of the new benefits of being a Director </a:t>
            </a:r>
          </a:p>
          <a:p>
            <a:r>
              <a:rPr lang="en-US" sz="2400" dirty="0" smtClean="0"/>
              <a:t>To give you the tools to reach the next goals like New Directors Conference and Senior Director (to qualify you for Shaklee Bonus </a:t>
            </a:r>
            <a:r>
              <a:rPr lang="en-US" sz="2400" dirty="0"/>
              <a:t>C</a:t>
            </a:r>
            <a:r>
              <a:rPr lang="en-US" sz="2400" dirty="0" smtClean="0"/>
              <a:t>ar payment!).</a:t>
            </a:r>
          </a:p>
          <a:p>
            <a:r>
              <a:rPr lang="en-US" sz="2400" dirty="0" smtClean="0"/>
              <a:t>To begin working on the mindset of a leader.</a:t>
            </a:r>
          </a:p>
          <a:p>
            <a:r>
              <a:rPr lang="en-US" sz="2400" dirty="0" smtClean="0"/>
              <a:t>To give you tips for navigating the inevitable challenges </a:t>
            </a:r>
          </a:p>
          <a:p>
            <a:r>
              <a:rPr lang="en-US" sz="2400" dirty="0" smtClean="0"/>
              <a:t>And tangible next steps as you begin your exciting, rewarding  and inspiring Shaklee journey.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91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Before </a:t>
            </a:r>
            <a:r>
              <a:rPr lang="en-US" sz="3200" dirty="0"/>
              <a:t>W</a:t>
            </a:r>
            <a:r>
              <a:rPr lang="en-US" sz="3200" dirty="0" smtClean="0"/>
              <a:t>e Proceed, Let’s First Review</a:t>
            </a:r>
            <a:r>
              <a:rPr lang="mr-IN" sz="3200" dirty="0" smtClean="0"/>
              <a:t>…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0951"/>
            <a:ext cx="8229600" cy="393033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Before we move forward, let’s make sure we have covered the bases.</a:t>
            </a:r>
          </a:p>
          <a:p>
            <a:pPr marL="0" indent="0" algn="ctr">
              <a:buNone/>
            </a:pPr>
            <a:endParaRPr lang="en-US" dirty="0" smtClean="0"/>
          </a:p>
          <a:p>
            <a:r>
              <a:rPr lang="en-US" dirty="0" smtClean="0"/>
              <a:t>Eight Weeks to Director ( </a:t>
            </a:r>
            <a:r>
              <a:rPr lang="en-US" dirty="0" err="1" smtClean="0"/>
              <a:t>BetterFutureStartsToday.com</a:t>
            </a:r>
            <a:r>
              <a:rPr lang="en-US" dirty="0" smtClean="0"/>
              <a:t> ____ )</a:t>
            </a:r>
          </a:p>
          <a:p>
            <a:r>
              <a:rPr lang="en-US" dirty="0" smtClean="0"/>
              <a:t>Shaklee University </a:t>
            </a:r>
          </a:p>
          <a:p>
            <a:r>
              <a:rPr lang="en-US" dirty="0" smtClean="0"/>
              <a:t>New Member Appointments </a:t>
            </a:r>
            <a:r>
              <a:rPr lang="en-US" dirty="0" smtClean="0"/>
              <a:t>(see Addendum)</a:t>
            </a:r>
            <a:endParaRPr lang="en-US" dirty="0" smtClean="0"/>
          </a:p>
          <a:p>
            <a:r>
              <a:rPr lang="en-US" dirty="0" smtClean="0"/>
              <a:t>Business cards</a:t>
            </a:r>
          </a:p>
          <a:p>
            <a:r>
              <a:rPr lang="en-US" dirty="0" smtClean="0"/>
              <a:t>Understand the compensation plan at least up to Coordinator 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These are important for your foundation and also your leadership moving forward to duplicate yourself.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75641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07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515484" cy="8572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Great New Benefits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194" y="1332939"/>
            <a:ext cx="3579494" cy="3533206"/>
          </a:xfrm>
        </p:spPr>
        <p:txBody>
          <a:bodyPr>
            <a:normAutofit/>
          </a:bodyPr>
          <a:lstStyle/>
          <a:p>
            <a:r>
              <a:rPr lang="en-US" dirty="0" smtClean="0"/>
              <a:t>A/R $500</a:t>
            </a:r>
          </a:p>
          <a:p>
            <a:r>
              <a:rPr lang="en-US" dirty="0" smtClean="0"/>
              <a:t>Price Differential</a:t>
            </a:r>
          </a:p>
          <a:p>
            <a:r>
              <a:rPr lang="en-US" dirty="0" smtClean="0"/>
              <a:t>Gift Fulfillment</a:t>
            </a:r>
          </a:p>
          <a:p>
            <a:r>
              <a:rPr lang="en-US" dirty="0" smtClean="0"/>
              <a:t>Power Bonus</a:t>
            </a:r>
          </a:p>
          <a:p>
            <a:pPr marL="0" indent="0">
              <a:buNone/>
            </a:pPr>
            <a:r>
              <a:rPr lang="en-US" sz="2000" dirty="0" smtClean="0"/>
              <a:t>(restarts every time we advance in rank.. For 3 months, every 15 sponsoring points earns $150 ! )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Screen Shot 2016-11-10 at 9.34.3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688" y="1063229"/>
            <a:ext cx="4979279" cy="36008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64331" y="4664126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Kristen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70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Create a New Dream Board or Goal Sheet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4709"/>
            <a:ext cx="8229600" cy="3394472"/>
          </a:xfrm>
        </p:spPr>
        <p:txBody>
          <a:bodyPr/>
          <a:lstStyle/>
          <a:p>
            <a:r>
              <a:rPr lang="en-US" sz="2400" dirty="0" smtClean="0"/>
              <a:t>Every time you reach a new goal, remember to update your goals and reconsider your dreams!</a:t>
            </a:r>
          </a:p>
          <a:p>
            <a:r>
              <a:rPr lang="en-US" sz="2400" dirty="0" smtClean="0"/>
              <a:t>You may be able to move up your target dates for future goals</a:t>
            </a:r>
          </a:p>
          <a:p>
            <a:r>
              <a:rPr lang="en-US" sz="2400" dirty="0" smtClean="0"/>
              <a:t> And you may find that your vision for what is possible with Shaklee will expand.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52599" y="4621126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Kristen</a:t>
            </a:r>
            <a:endParaRPr lang="en-US" dirty="0"/>
          </a:p>
        </p:txBody>
      </p:sp>
      <p:pic>
        <p:nvPicPr>
          <p:cNvPr id="6" name="Picture 5" descr="10649461_888514167922506_3592329562853460552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81" y="2951939"/>
            <a:ext cx="2587611" cy="2038519"/>
          </a:xfrm>
          <a:prstGeom prst="rect">
            <a:avLst/>
          </a:prstGeom>
        </p:spPr>
      </p:pic>
      <p:pic>
        <p:nvPicPr>
          <p:cNvPr id="8" name="Picture 7" descr="IMG_3294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2" t="12407" r="13670" b="7207"/>
          <a:stretch/>
        </p:blipFill>
        <p:spPr>
          <a:xfrm>
            <a:off x="5523504" y="2830933"/>
            <a:ext cx="2539894" cy="215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1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5014" y="0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New Directors Conference and Car Bonus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730" y="894422"/>
            <a:ext cx="6550375" cy="42490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To QUALIFY FOR NDC: </a:t>
            </a:r>
          </a:p>
          <a:p>
            <a:pPr marL="0" indent="0">
              <a:buNone/>
            </a:pPr>
            <a:r>
              <a:rPr lang="en-US" sz="2000" dirty="0" smtClean="0"/>
              <a:t>Accumulate 18,000 CV </a:t>
            </a:r>
            <a:r>
              <a:rPr lang="en-US" sz="2000" dirty="0" smtClean="0"/>
              <a:t>(car volume) </a:t>
            </a:r>
            <a:r>
              <a:rPr lang="en-US" sz="2000" dirty="0" smtClean="0"/>
              <a:t>over 6 months in first year of becoming a Director—so an average of 3000 CV/mo.</a:t>
            </a:r>
          </a:p>
          <a:p>
            <a:r>
              <a:rPr lang="en-US" sz="2000" dirty="0" smtClean="0"/>
              <a:t>Why Car Volume for NDC? Car Volume includes PV from Directors you may have developed . Shaklee wants to encourage you to help others!</a:t>
            </a:r>
          </a:p>
          <a:p>
            <a:pPr marL="0" indent="0">
              <a:buNone/>
            </a:pPr>
            <a:r>
              <a:rPr lang="en-US" sz="2000" dirty="0" smtClean="0"/>
              <a:t>To QUALIFY FOR CAR BONUS </a:t>
            </a:r>
            <a:r>
              <a:rPr lang="mr-IN" sz="2000" dirty="0" smtClean="0"/>
              <a:t>–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B</a:t>
            </a:r>
            <a:r>
              <a:rPr lang="en-US" sz="2000" dirty="0" smtClean="0"/>
              <a:t>ecome a Senior Director with 3000 PGV .</a:t>
            </a:r>
          </a:p>
          <a:p>
            <a:r>
              <a:rPr lang="en-US" sz="2000" dirty="0" smtClean="0"/>
              <a:t>Senior Director: Appoint a Director </a:t>
            </a:r>
          </a:p>
          <a:p>
            <a:r>
              <a:rPr lang="en-US" sz="2000" dirty="0" smtClean="0"/>
              <a:t>Car Bonus: 5000 CV – which means 2000 PV from any Director</a:t>
            </a:r>
            <a:r>
              <a:rPr lang="en-US" sz="2000" dirty="0"/>
              <a:t> </a:t>
            </a:r>
            <a:r>
              <a:rPr lang="en-US" sz="2000" dirty="0" smtClean="0"/>
              <a:t>plus your own.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55731" y="4624215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  <p:pic>
        <p:nvPicPr>
          <p:cNvPr id="6" name="Picture 5" descr="11422133_10206495135444568_2056566494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838" y="3045167"/>
            <a:ext cx="2549821" cy="1733240"/>
          </a:xfrm>
          <a:prstGeom prst="rect">
            <a:avLst/>
          </a:prstGeom>
        </p:spPr>
      </p:pic>
      <p:pic>
        <p:nvPicPr>
          <p:cNvPr id="7" name="Picture 6" descr="GuerraCarFam000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106" y="857249"/>
            <a:ext cx="2200553" cy="157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0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917672" cy="8572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Understanding Car Volume 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5620253"/>
              </p:ext>
            </p:extLst>
          </p:nvPr>
        </p:nvGraphicFramePr>
        <p:xfrm>
          <a:off x="457200" y="1200151"/>
          <a:ext cx="82296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165708" y="2124145"/>
            <a:ext cx="3104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2000 PV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7885" y="4248373"/>
            <a:ext cx="3104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2000 PV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27779" y="4256412"/>
            <a:ext cx="3104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2000 PV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73744" y="2120128"/>
            <a:ext cx="3104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3000 PV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82925" y="2550517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0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7" grpId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2449" b="-22449"/>
          <a:stretch>
            <a:fillRect/>
          </a:stretch>
        </p:blipFill>
        <p:spPr>
          <a:xfrm>
            <a:off x="215236" y="0"/>
            <a:ext cx="8807422" cy="5143500"/>
          </a:xfrm>
        </p:spPr>
      </p:pic>
      <p:sp>
        <p:nvSpPr>
          <p:cNvPr id="2" name="TextBox 1"/>
          <p:cNvSpPr txBox="1"/>
          <p:nvPr/>
        </p:nvSpPr>
        <p:spPr>
          <a:xfrm>
            <a:off x="3986521" y="4696990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34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Director is not an Island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96" y="872234"/>
            <a:ext cx="8352004" cy="3992897"/>
          </a:xfrm>
        </p:spPr>
        <p:txBody>
          <a:bodyPr>
            <a:normAutofit fontScale="92500"/>
          </a:bodyPr>
          <a:lstStyle/>
          <a:p>
            <a:r>
              <a:rPr lang="en-US" sz="2200" dirty="0" smtClean="0"/>
              <a:t>You are still in business FOR yourself but not BY yourself</a:t>
            </a:r>
          </a:p>
          <a:p>
            <a:r>
              <a:rPr lang="en-US" sz="2200" dirty="0" smtClean="0"/>
              <a:t>Stay in close contact with your </a:t>
            </a:r>
            <a:r>
              <a:rPr lang="en-US" sz="2200" dirty="0" err="1" smtClean="0"/>
              <a:t>upline</a:t>
            </a:r>
            <a:endParaRPr lang="en-US" sz="2200" dirty="0" smtClean="0"/>
          </a:p>
          <a:p>
            <a:pPr lvl="1"/>
            <a:r>
              <a:rPr lang="en-US" sz="2200" dirty="0"/>
              <a:t> </a:t>
            </a:r>
            <a:r>
              <a:rPr lang="en-US" sz="2200" dirty="0" smtClean="0"/>
              <a:t>The compensation plan rewards your </a:t>
            </a:r>
            <a:r>
              <a:rPr lang="en-US" sz="2200" dirty="0" err="1" smtClean="0"/>
              <a:t>upline</a:t>
            </a:r>
            <a:r>
              <a:rPr lang="en-US" sz="2200" dirty="0" smtClean="0"/>
              <a:t> to help you grow!</a:t>
            </a:r>
          </a:p>
          <a:p>
            <a:pPr lvl="1"/>
            <a:r>
              <a:rPr lang="en-US" sz="2200" dirty="0" smtClean="0"/>
              <a:t>No one is expected to know everything 						</a:t>
            </a:r>
            <a:r>
              <a:rPr lang="en-US" sz="2200" dirty="0" smtClean="0"/>
              <a:t> (Leaders </a:t>
            </a:r>
            <a:r>
              <a:rPr lang="en-US" sz="2200" dirty="0" smtClean="0"/>
              <a:t>are continual </a:t>
            </a:r>
            <a:r>
              <a:rPr lang="en-US" sz="2200" dirty="0" smtClean="0"/>
              <a:t>learners)</a:t>
            </a:r>
            <a:endParaRPr lang="en-US" sz="2200" dirty="0" smtClean="0"/>
          </a:p>
          <a:p>
            <a:pPr lvl="1"/>
            <a:r>
              <a:rPr lang="en-US" sz="2200" dirty="0" smtClean="0"/>
              <a:t>Continue conference calls, etc.</a:t>
            </a:r>
          </a:p>
          <a:p>
            <a:r>
              <a:rPr lang="en-US" sz="2200" dirty="0" smtClean="0"/>
              <a:t>Don’t reinvent any wheels </a:t>
            </a:r>
            <a:r>
              <a:rPr lang="en-US" sz="2200" dirty="0" smtClean="0"/>
              <a:t>(plug </a:t>
            </a:r>
            <a:r>
              <a:rPr lang="en-US" sz="2200" dirty="0" smtClean="0"/>
              <a:t>into existing programs, FB events, </a:t>
            </a:r>
            <a:r>
              <a:rPr lang="en-US" sz="2200" dirty="0" err="1" smtClean="0"/>
              <a:t>etc</a:t>
            </a:r>
            <a:r>
              <a:rPr lang="en-US" sz="2200" dirty="0" smtClean="0"/>
              <a:t>)</a:t>
            </a:r>
          </a:p>
          <a:p>
            <a:pPr lvl="1"/>
            <a:r>
              <a:rPr lang="en-US" sz="2200" dirty="0" smtClean="0"/>
              <a:t>Member page, team page, </a:t>
            </a:r>
            <a:r>
              <a:rPr lang="en-US" sz="2200" dirty="0" err="1" smtClean="0"/>
              <a:t>etc</a:t>
            </a:r>
            <a:endParaRPr lang="en-US" sz="2200" dirty="0" smtClean="0"/>
          </a:p>
          <a:p>
            <a:pPr lvl="1"/>
            <a:r>
              <a:rPr lang="en-US" sz="2200" dirty="0" smtClean="0"/>
              <a:t>Be mindful that what you do .. becomes a model for your leaders 	This is a business of duplication.</a:t>
            </a:r>
            <a:endParaRPr lang="en-US" sz="2200" dirty="0"/>
          </a:p>
          <a:p>
            <a:r>
              <a:rPr lang="en-US" sz="2200" dirty="0" smtClean="0"/>
              <a:t>Work Smart—As a team!</a:t>
            </a:r>
            <a:endParaRPr lang="en-US" sz="2200" dirty="0"/>
          </a:p>
          <a:p>
            <a:pPr lvl="1"/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Kristen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49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What do I DO now?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291" y="705431"/>
            <a:ext cx="8686801" cy="4309559"/>
          </a:xfrm>
        </p:spPr>
        <p:txBody>
          <a:bodyPr>
            <a:normAutofit fontScale="70000" lnSpcReduction="20000"/>
          </a:bodyPr>
          <a:lstStyle/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Continue to do the things you did to grow to Director. Continue to make lists, invite, follow up and reach out!</a:t>
            </a:r>
          </a:p>
          <a:p>
            <a:r>
              <a:rPr lang="en-US" dirty="0" smtClean="0"/>
              <a:t>Use the PV plan resources from Shaklee University to plan your month or see 100 Days to Amazing Creating PV Plan </a:t>
            </a:r>
          </a:p>
          <a:p>
            <a:r>
              <a:rPr lang="en-US" dirty="0" smtClean="0"/>
              <a:t>Create systems for your growing business—What do you do with new members? What do you do with new builders? What is your follow up system?</a:t>
            </a:r>
          </a:p>
          <a:p>
            <a:r>
              <a:rPr lang="en-US" dirty="0" smtClean="0"/>
              <a:t>Follow Up! You are a Director because you created a great base of customers and builders! Determine </a:t>
            </a:r>
            <a:r>
              <a:rPr lang="en-US" dirty="0"/>
              <a:t>h</a:t>
            </a:r>
            <a:r>
              <a:rPr lang="en-US" dirty="0" smtClean="0"/>
              <a:t>ow you will service them and keep them  informed and connected.</a:t>
            </a:r>
          </a:p>
          <a:p>
            <a:r>
              <a:rPr lang="en-US" dirty="0" smtClean="0"/>
              <a:t>Continue to learn about the </a:t>
            </a:r>
            <a:r>
              <a:rPr lang="en-US" dirty="0"/>
              <a:t>products, company, compensation, </a:t>
            </a:r>
            <a:r>
              <a:rPr lang="en-US" dirty="0" err="1" smtClean="0"/>
              <a:t>etc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but stay balanced between learning and doing </a:t>
            </a:r>
            <a:r>
              <a:rPr lang="en-US" dirty="0" smtClean="0"/>
              <a:t>(continue </a:t>
            </a:r>
            <a:r>
              <a:rPr lang="en-US" dirty="0" smtClean="0"/>
              <a:t>plenty of 			</a:t>
            </a:r>
            <a:r>
              <a:rPr lang="en-US" dirty="0" smtClean="0"/>
              <a:t>IPAs (Income </a:t>
            </a:r>
            <a:r>
              <a:rPr lang="en-US" dirty="0" smtClean="0"/>
              <a:t>Producing </a:t>
            </a:r>
            <a:r>
              <a:rPr lang="en-US" dirty="0" smtClean="0"/>
              <a:t>Activities)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559564" y="4616363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65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How Do I…? Quick tips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332"/>
            <a:ext cx="8229600" cy="3936799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Share the Business:</a:t>
            </a:r>
          </a:p>
          <a:p>
            <a:pPr lvl="1"/>
            <a:r>
              <a:rPr lang="en-US" sz="2000" dirty="0" smtClean="0"/>
              <a:t>Listen to others share</a:t>
            </a:r>
          </a:p>
          <a:p>
            <a:pPr lvl="1"/>
            <a:r>
              <a:rPr lang="en-US" sz="2000" dirty="0" smtClean="0"/>
              <a:t>Practice </a:t>
            </a:r>
            <a:endParaRPr lang="en-US" sz="2000" dirty="0"/>
          </a:p>
          <a:p>
            <a:pPr lvl="1"/>
            <a:r>
              <a:rPr lang="en-US" sz="2000" dirty="0" smtClean="0"/>
              <a:t>See archived business webinars </a:t>
            </a:r>
            <a:r>
              <a:rPr lang="en-US" sz="2000" dirty="0" smtClean="0"/>
              <a:t>(see Addendum)</a:t>
            </a:r>
            <a:endParaRPr lang="en-US" sz="1600" dirty="0"/>
          </a:p>
          <a:p>
            <a:r>
              <a:rPr lang="en-US" sz="2000" dirty="0" smtClean="0"/>
              <a:t>Obtain Referrals:</a:t>
            </a:r>
          </a:p>
          <a:p>
            <a:pPr lvl="1"/>
            <a:r>
              <a:rPr lang="en-US" sz="2000" dirty="0" smtClean="0"/>
              <a:t>Service your customers well</a:t>
            </a:r>
          </a:p>
          <a:p>
            <a:pPr lvl="1"/>
            <a:r>
              <a:rPr lang="en-US" sz="2000" dirty="0" smtClean="0"/>
              <a:t>Ask for them  </a:t>
            </a:r>
            <a:r>
              <a:rPr lang="en-US" sz="2000" dirty="0" smtClean="0"/>
              <a:t>(May </a:t>
            </a:r>
            <a:r>
              <a:rPr lang="en-US" sz="2000" dirty="0" smtClean="0"/>
              <a:t>I ask, who do you know who ______ ? also has  allergies, or digestive issues or energy issues, or are concerned about their weight</a:t>
            </a:r>
            <a:r>
              <a:rPr lang="en-US" sz="2000" dirty="0" smtClean="0"/>
              <a:t>?)</a:t>
            </a:r>
            <a:endParaRPr lang="en-US" sz="2000" dirty="0"/>
          </a:p>
          <a:p>
            <a:r>
              <a:rPr lang="en-US" sz="2000" dirty="0" smtClean="0"/>
              <a:t>Maintain 2000 PGV and grow to 3000 PGV</a:t>
            </a:r>
          </a:p>
          <a:p>
            <a:pPr lvl="1"/>
            <a:r>
              <a:rPr lang="en-US" sz="2000" dirty="0" smtClean="0"/>
              <a:t>Create a plan – </a:t>
            </a:r>
          </a:p>
          <a:p>
            <a:pPr lvl="1"/>
            <a:r>
              <a:rPr lang="en-US" sz="2000" dirty="0" smtClean="0"/>
              <a:t>Do the work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2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How Do I…? Quick tips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333"/>
            <a:ext cx="8229600" cy="366629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Manage My Time:</a:t>
            </a:r>
          </a:p>
          <a:p>
            <a:pPr lvl="1"/>
            <a:r>
              <a:rPr lang="en-US" sz="2000" dirty="0" smtClean="0"/>
              <a:t>Everyone does this differently, so ask for advice</a:t>
            </a:r>
          </a:p>
          <a:p>
            <a:pPr lvl="1"/>
            <a:r>
              <a:rPr lang="en-US" sz="2000" dirty="0" smtClean="0"/>
              <a:t>Listen to the webinar on time management (see Addendum)</a:t>
            </a:r>
          </a:p>
          <a:p>
            <a:pPr lvl="1"/>
            <a:r>
              <a:rPr lang="en-US" sz="2000" dirty="0"/>
              <a:t>P</a:t>
            </a:r>
            <a:r>
              <a:rPr lang="en-US" sz="2000" dirty="0" smtClean="0"/>
              <a:t>rioritize what matters</a:t>
            </a:r>
          </a:p>
          <a:p>
            <a:r>
              <a:rPr lang="en-US" sz="2000" dirty="0" smtClean="0"/>
              <a:t>Develop Leaders:</a:t>
            </a:r>
          </a:p>
          <a:p>
            <a:pPr lvl="1"/>
            <a:r>
              <a:rPr lang="en-US" sz="2000" dirty="0" smtClean="0"/>
              <a:t>Grow as a leader yourself</a:t>
            </a:r>
          </a:p>
          <a:p>
            <a:pPr lvl="1"/>
            <a:r>
              <a:rPr lang="en-US" sz="2000" dirty="0" smtClean="0"/>
              <a:t>Be coachable </a:t>
            </a:r>
            <a:r>
              <a:rPr lang="mr-IN" sz="2000" dirty="0" smtClean="0"/>
              <a:t>…</a:t>
            </a:r>
            <a:r>
              <a:rPr lang="en-US" sz="2000" dirty="0" smtClean="0"/>
              <a:t> open to learning from others</a:t>
            </a:r>
          </a:p>
          <a:p>
            <a:pPr lvl="1"/>
            <a:r>
              <a:rPr lang="en-US" sz="2000" dirty="0" smtClean="0"/>
              <a:t>John Maxwell – leaders develop leaders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51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1377"/>
            <a:ext cx="8229600" cy="71434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Facing Challenges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612" y="793857"/>
            <a:ext cx="8350188" cy="4227224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How </a:t>
            </a:r>
            <a:r>
              <a:rPr lang="en-US" dirty="0"/>
              <a:t>to generate </a:t>
            </a:r>
            <a:r>
              <a:rPr lang="en-US" dirty="0" smtClean="0"/>
              <a:t>PV </a:t>
            </a:r>
            <a:r>
              <a:rPr lang="en-US" dirty="0"/>
              <a:t>at the end of </a:t>
            </a:r>
            <a:r>
              <a:rPr lang="en-US" dirty="0" smtClean="0"/>
              <a:t>the month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Start planning and building PV at the beginning of the month.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It is NOT the end of the month</a:t>
            </a:r>
            <a:r>
              <a:rPr lang="mr-IN" dirty="0" smtClean="0"/>
              <a:t>…</a:t>
            </a:r>
            <a:r>
              <a:rPr lang="en-US" dirty="0" smtClean="0"/>
              <a:t> until the last day of the month.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Learn to close (see 8 Weeks To Director on Inviting and Closing #4 plus others in </a:t>
            </a:r>
            <a:r>
              <a:rPr lang="en-US" dirty="0" smtClean="0"/>
              <a:t>Addendum)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Share your goals with your customers and offer special deals to specific people.</a:t>
            </a:r>
          </a:p>
          <a:p>
            <a:pPr marL="400050" lvl="1" indent="0">
              <a:buNone/>
            </a:pPr>
            <a:endParaRPr lang="en-US" sz="1600" dirty="0" smtClean="0"/>
          </a:p>
          <a:p>
            <a:r>
              <a:rPr lang="en-US" dirty="0"/>
              <a:t>When you feel you have reached out to all your friends: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Create systems and rewards to meet the friends of your customers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Consider </a:t>
            </a:r>
            <a:r>
              <a:rPr lang="en-US" dirty="0"/>
              <a:t>your other circles of influence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Use Facebook/Social media to connect with people from other seasons of life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Get out of your comfort zone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Make new </a:t>
            </a:r>
            <a:r>
              <a:rPr lang="en-US" dirty="0" smtClean="0"/>
              <a:t>friends (for the sake of new friends)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59564" y="4253786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Kristen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08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1029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Facing Challenges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6276"/>
            <a:ext cx="8229600" cy="405090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What to do when you feel stuck: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/>
              <a:t>Reach out to your </a:t>
            </a:r>
            <a:r>
              <a:rPr lang="en-US" sz="2000" dirty="0" err="1" smtClean="0"/>
              <a:t>upline</a:t>
            </a:r>
            <a:r>
              <a:rPr lang="en-US" sz="2000" dirty="0" smtClean="0"/>
              <a:t> or other leader </a:t>
            </a:r>
            <a:r>
              <a:rPr lang="en-US" sz="2000" dirty="0"/>
              <a:t>for help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/>
              <a:t>Skill </a:t>
            </a:r>
            <a:r>
              <a:rPr lang="en-US" sz="2000" dirty="0" smtClean="0"/>
              <a:t>Up </a:t>
            </a:r>
            <a:r>
              <a:rPr lang="en-US" sz="2000" dirty="0" smtClean="0"/>
              <a:t>(When </a:t>
            </a:r>
            <a:r>
              <a:rPr lang="en-US" sz="2000" dirty="0" smtClean="0"/>
              <a:t>you get stopped, it just means you have reached a time to learn more </a:t>
            </a:r>
            <a:r>
              <a:rPr lang="en-US" sz="2000" dirty="0" smtClean="0"/>
              <a:t>skills)</a:t>
            </a:r>
            <a:endParaRPr lang="en-US" sz="2000" dirty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Step out </a:t>
            </a:r>
            <a:r>
              <a:rPr lang="en-US" sz="2000" dirty="0"/>
              <a:t>of your comfort </a:t>
            </a:r>
            <a:r>
              <a:rPr lang="en-US" sz="2000" dirty="0" smtClean="0"/>
              <a:t>zone </a:t>
            </a:r>
            <a:r>
              <a:rPr lang="en-US" sz="2000" dirty="0" smtClean="0"/>
              <a:t>(that’s </a:t>
            </a:r>
            <a:r>
              <a:rPr lang="en-US" sz="2000" dirty="0" smtClean="0"/>
              <a:t>where all the fun is .. And the </a:t>
            </a:r>
            <a:r>
              <a:rPr lang="en-US" sz="2000" dirty="0" smtClean="0"/>
              <a:t>growth)</a:t>
            </a:r>
            <a:endParaRPr lang="en-US" sz="2000" dirty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/>
              <a:t>JUST KEEP DOING THE NEXT RIGHT THING</a:t>
            </a:r>
          </a:p>
          <a:p>
            <a:r>
              <a:rPr lang="en-US" sz="2000" dirty="0" smtClean="0"/>
              <a:t>How to face discouragement: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Listen to a podcast/call your </a:t>
            </a:r>
            <a:r>
              <a:rPr lang="en-US" sz="2000" dirty="0" err="1" smtClean="0"/>
              <a:t>upline</a:t>
            </a:r>
            <a:r>
              <a:rPr lang="en-US" sz="2000" dirty="0" smtClean="0"/>
              <a:t> (not your </a:t>
            </a:r>
            <a:r>
              <a:rPr lang="en-US" sz="2000" dirty="0" err="1" smtClean="0"/>
              <a:t>downline</a:t>
            </a:r>
            <a:r>
              <a:rPr lang="en-US" sz="2000" dirty="0" smtClean="0"/>
              <a:t>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/>
              <a:t>Focus on the positives, the possibilities and the passion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/>
              <a:t>“Leadership is forged in the flame of challenge.</a:t>
            </a:r>
            <a:r>
              <a:rPr lang="en-US" sz="2000" dirty="0" smtClean="0"/>
              <a:t>”</a:t>
            </a:r>
            <a:endParaRPr lang="en-US" sz="2000" dirty="0"/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Everything </a:t>
            </a:r>
            <a:r>
              <a:rPr lang="en-US" sz="2000" dirty="0"/>
              <a:t>worthwhile is uphill (John Maxwell</a:t>
            </a:r>
            <a:r>
              <a:rPr lang="en-US" sz="2000" dirty="0" smtClean="0"/>
              <a:t>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Ask yourself </a:t>
            </a:r>
            <a:r>
              <a:rPr lang="mr-IN" sz="2000" dirty="0" smtClean="0"/>
              <a:t>–</a:t>
            </a:r>
            <a:r>
              <a:rPr lang="en-US" sz="2000" dirty="0" smtClean="0"/>
              <a:t> what lesson am I learning  here?</a:t>
            </a:r>
            <a:endParaRPr lang="en-US" sz="2000" dirty="0"/>
          </a:p>
          <a:p>
            <a:pPr lvl="1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987848" y="4311134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Kristen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4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Mindset and Growth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Invest time in Personal Development</a:t>
            </a:r>
          </a:p>
          <a:p>
            <a:pPr lvl="1"/>
            <a:r>
              <a:rPr lang="en-US" sz="2200" dirty="0" smtClean="0"/>
              <a:t>See New Directors Resources Sheet for podcasts, books, etc.</a:t>
            </a:r>
          </a:p>
          <a:p>
            <a:r>
              <a:rPr lang="en-US" sz="2200" dirty="0" smtClean="0"/>
              <a:t>Commit to Strategy Forum </a:t>
            </a:r>
            <a:r>
              <a:rPr lang="en-US" sz="2200" dirty="0" smtClean="0"/>
              <a:t>(weekly </a:t>
            </a:r>
            <a:r>
              <a:rPr lang="en-US" sz="2200" dirty="0" smtClean="0"/>
              <a:t>training webinars archived at BetterFutureStartsToday.com _____ ) </a:t>
            </a:r>
          </a:p>
          <a:p>
            <a:r>
              <a:rPr lang="en-US" sz="2200" dirty="0" smtClean="0"/>
              <a:t>Commit to Events for community and growth</a:t>
            </a:r>
          </a:p>
          <a:p>
            <a:r>
              <a:rPr lang="en-US" sz="2200" dirty="0" smtClean="0"/>
              <a:t>Why Are These Important? Because they give you the tools you need to succeed!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75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8861"/>
            <a:ext cx="8229600" cy="857250"/>
          </a:xfrm>
        </p:spPr>
        <p:txBody>
          <a:bodyPr>
            <a:noAutofit/>
          </a:bodyPr>
          <a:lstStyle/>
          <a:p>
            <a:r>
              <a:rPr lang="en-US" sz="3600" dirty="0" smtClean="0"/>
              <a:t>Other Professional </a:t>
            </a:r>
            <a:br>
              <a:rPr lang="en-US" sz="3600" dirty="0" smtClean="0"/>
            </a:br>
            <a:r>
              <a:rPr lang="en-US" sz="3600" dirty="0" smtClean="0"/>
              <a:t>Development Resources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8061"/>
            <a:ext cx="8229600" cy="3394472"/>
          </a:xfrm>
        </p:spPr>
        <p:txBody>
          <a:bodyPr/>
          <a:lstStyle/>
          <a:p>
            <a:r>
              <a:rPr lang="en-US" sz="2800" dirty="0"/>
              <a:t>Better Future Starts Today: Journey To </a:t>
            </a:r>
            <a:r>
              <a:rPr lang="en-US" sz="2800" dirty="0" smtClean="0"/>
              <a:t>Executive Coordinator </a:t>
            </a:r>
            <a:r>
              <a:rPr lang="en-US" sz="2400" dirty="0" smtClean="0"/>
              <a:t>(Spring </a:t>
            </a:r>
            <a:r>
              <a:rPr lang="en-US" sz="2400" dirty="0" smtClean="0"/>
              <a:t>2016), 100 Days to Amazing, see </a:t>
            </a:r>
            <a:r>
              <a:rPr lang="en-US" sz="2400" dirty="0" smtClean="0"/>
              <a:t>Addendum)</a:t>
            </a:r>
            <a:endParaRPr lang="en-US" sz="2400" dirty="0" smtClean="0"/>
          </a:p>
          <a:p>
            <a:r>
              <a:rPr lang="en-US" sz="2800" dirty="0" smtClean="0"/>
              <a:t>Matrix 24 training </a:t>
            </a:r>
            <a:r>
              <a:rPr lang="en-US" sz="2800" dirty="0" smtClean="0"/>
              <a:t>(Charlene </a:t>
            </a:r>
            <a:r>
              <a:rPr lang="en-US" sz="2800" dirty="0" err="1" smtClean="0"/>
              <a:t>Fike</a:t>
            </a:r>
            <a:r>
              <a:rPr lang="en-US" sz="2800" dirty="0" smtClean="0"/>
              <a:t>)</a:t>
            </a:r>
            <a:endParaRPr lang="en-US" sz="2800" dirty="0"/>
          </a:p>
          <a:p>
            <a:r>
              <a:rPr lang="en-US" sz="2800" dirty="0" smtClean="0">
                <a:hlinkClick r:id="rId3"/>
              </a:rPr>
              <a:t>http</a:t>
            </a:r>
            <a:r>
              <a:rPr lang="en-US" sz="2800" dirty="0">
                <a:hlinkClick r:id="rId3"/>
              </a:rPr>
              <a:t>://presidentialmasterbuilders.com</a:t>
            </a:r>
            <a:r>
              <a:rPr lang="en-US" sz="2800" dirty="0" smtClean="0">
                <a:hlinkClick r:id="rId3"/>
              </a:rPr>
              <a:t>/</a:t>
            </a:r>
            <a:endParaRPr lang="en-US" sz="28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7202659" y="4097944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17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Things to Remember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0291"/>
            <a:ext cx="8229600" cy="250112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S</a:t>
            </a:r>
            <a:r>
              <a:rPr lang="en-US" sz="2400" dirty="0" smtClean="0"/>
              <a:t>ome months </a:t>
            </a:r>
            <a:r>
              <a:rPr lang="en-US" sz="2400" dirty="0"/>
              <a:t>are </a:t>
            </a:r>
            <a:r>
              <a:rPr lang="en-US" sz="2400" dirty="0" smtClean="0"/>
              <a:t>more challenging than others. </a:t>
            </a:r>
            <a:r>
              <a:rPr lang="en-US" sz="2400" dirty="0"/>
              <a:t>T</a:t>
            </a:r>
            <a:r>
              <a:rPr lang="en-US" sz="2400" dirty="0" smtClean="0"/>
              <a:t>hat’s normal—Be ready with a plan </a:t>
            </a:r>
            <a:r>
              <a:rPr lang="en-US" sz="2400" dirty="0" smtClean="0"/>
              <a:t>(for </a:t>
            </a:r>
            <a:r>
              <a:rPr lang="en-US" sz="2400" dirty="0" smtClean="0"/>
              <a:t>holidays, for summer, for vacations, </a:t>
            </a:r>
            <a:r>
              <a:rPr lang="en-US" sz="2400" dirty="0" err="1" smtClean="0"/>
              <a:t>etc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r>
              <a:rPr lang="en-US" sz="2400" dirty="0" smtClean="0"/>
              <a:t>Focus on activities and not results. Results often come later. </a:t>
            </a:r>
            <a:endParaRPr lang="en-US" sz="2400" dirty="0"/>
          </a:p>
          <a:p>
            <a:r>
              <a:rPr lang="en-US" sz="2400" dirty="0" smtClean="0"/>
              <a:t>Welcome the challenges .. That’s where we grow.</a:t>
            </a:r>
          </a:p>
          <a:p>
            <a:r>
              <a:rPr lang="en-US" sz="2400" dirty="0" smtClean="0"/>
              <a:t>Be consistent</a:t>
            </a:r>
            <a:r>
              <a:rPr lang="en-US" sz="2400" dirty="0"/>
              <a:t>, DON'T GIVE </a:t>
            </a:r>
            <a:r>
              <a:rPr lang="en-US" sz="2400" dirty="0" smtClean="0"/>
              <a:t>UP!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6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175"/>
            <a:ext cx="9144000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Action Steps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0389"/>
            <a:ext cx="8229600" cy="365423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Make sure you have completed the list on “Before we Proceed, please review .”</a:t>
            </a:r>
          </a:p>
          <a:p>
            <a:r>
              <a:rPr lang="en-US" sz="2000" dirty="0" smtClean="0"/>
              <a:t>Create your PV Plan (using Shaklee University tools)</a:t>
            </a:r>
          </a:p>
          <a:p>
            <a:r>
              <a:rPr lang="en-US" sz="2000" dirty="0" smtClean="0"/>
              <a:t>Update your lists </a:t>
            </a:r>
            <a:r>
              <a:rPr lang="en-US" sz="2000" dirty="0" smtClean="0"/>
              <a:t>(of names) </a:t>
            </a:r>
            <a:r>
              <a:rPr lang="en-US" sz="2000" dirty="0" smtClean="0"/>
              <a:t>and goals </a:t>
            </a:r>
            <a:r>
              <a:rPr lang="en-US" sz="2000" dirty="0" smtClean="0"/>
              <a:t>(90-day </a:t>
            </a:r>
            <a:r>
              <a:rPr lang="en-US" sz="2000" dirty="0" smtClean="0"/>
              <a:t>and </a:t>
            </a:r>
            <a:r>
              <a:rPr lang="en-US" sz="2000" dirty="0" smtClean="0"/>
              <a:t>long-term)</a:t>
            </a:r>
            <a:endParaRPr lang="en-US" sz="2000" dirty="0" smtClean="0"/>
          </a:p>
          <a:p>
            <a:r>
              <a:rPr lang="en-US" sz="2000" dirty="0" smtClean="0"/>
              <a:t>Set up a strategy session with your </a:t>
            </a:r>
            <a:r>
              <a:rPr lang="en-US" sz="2000" dirty="0" err="1" smtClean="0"/>
              <a:t>upline</a:t>
            </a:r>
            <a:r>
              <a:rPr lang="en-US" sz="2000" dirty="0" smtClean="0"/>
              <a:t> to follow up on this webinar—Prepare to share at least three things that stood out to you</a:t>
            </a:r>
          </a:p>
          <a:p>
            <a:r>
              <a:rPr lang="en-US" sz="2000" dirty="0" smtClean="0"/>
              <a:t>Schedule time to invest in personal development</a:t>
            </a:r>
          </a:p>
          <a:p>
            <a:r>
              <a:rPr lang="en-US" sz="2000" dirty="0" smtClean="0"/>
              <a:t>GET READY– this is only the beginning of something amazing!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559564" y="4495800"/>
            <a:ext cx="189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Kristen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29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731636" y="1"/>
            <a:ext cx="12352337" cy="5135420"/>
          </a:xfrm>
        </p:spPr>
      </p:pic>
      <p:sp>
        <p:nvSpPr>
          <p:cNvPr id="2" name="TextBox 1"/>
          <p:cNvSpPr txBox="1"/>
          <p:nvPr/>
        </p:nvSpPr>
        <p:spPr>
          <a:xfrm>
            <a:off x="7584141" y="484094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Addendum</a:t>
            </a:r>
            <a:endParaRPr lang="en-US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5313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From </a:t>
            </a:r>
            <a:r>
              <a:rPr lang="en-US" sz="2000" dirty="0" err="1" smtClean="0"/>
              <a:t>BetterFutureStartsToday.com</a:t>
            </a:r>
            <a:r>
              <a:rPr lang="en-US" sz="2000" dirty="0" smtClean="0"/>
              <a:t> ---</a:t>
            </a:r>
          </a:p>
          <a:p>
            <a:r>
              <a:rPr lang="en-US" sz="2000" dirty="0" smtClean="0"/>
              <a:t>100 Days to Amazing Fall 2015 --#1 </a:t>
            </a:r>
            <a:r>
              <a:rPr lang="mr-IN" sz="2000" dirty="0" smtClean="0"/>
              <a:t>–</a:t>
            </a:r>
            <a:r>
              <a:rPr lang="en-US" sz="2000" dirty="0" smtClean="0"/>
              <a:t> Perseverance </a:t>
            </a:r>
            <a:r>
              <a:rPr lang="mr-IN" sz="2000" dirty="0" smtClean="0"/>
              <a:t>–</a:t>
            </a:r>
            <a:r>
              <a:rPr lang="en-US" sz="2000" dirty="0" smtClean="0"/>
              <a:t> Key Coordinator 						Margaret </a:t>
            </a:r>
            <a:r>
              <a:rPr lang="en-US" sz="2000" dirty="0" err="1" smtClean="0"/>
              <a:t>Trost</a:t>
            </a:r>
            <a:endParaRPr lang="en-US" sz="2000" dirty="0" smtClean="0"/>
          </a:p>
          <a:p>
            <a:r>
              <a:rPr lang="en-US" sz="2000" dirty="0" smtClean="0"/>
              <a:t>100 Days to Amazing #2 </a:t>
            </a:r>
            <a:r>
              <a:rPr lang="mr-IN" sz="2000" dirty="0" smtClean="0"/>
              <a:t>–</a:t>
            </a:r>
            <a:r>
              <a:rPr lang="en-US" sz="2000" dirty="0" smtClean="0"/>
              <a:t> Time</a:t>
            </a:r>
          </a:p>
          <a:p>
            <a:r>
              <a:rPr lang="en-US" sz="2000" dirty="0" smtClean="0"/>
              <a:t>100 Days to Amazing # 3 </a:t>
            </a:r>
            <a:r>
              <a:rPr lang="mr-IN" sz="2000" dirty="0" smtClean="0"/>
              <a:t>–</a:t>
            </a:r>
            <a:r>
              <a:rPr lang="en-US" sz="2000" dirty="0" smtClean="0"/>
              <a:t> Art of Closing and Next Steps</a:t>
            </a:r>
          </a:p>
          <a:p>
            <a:r>
              <a:rPr lang="en-US" sz="2000" dirty="0" smtClean="0"/>
              <a:t>100 Days to Amazing # 5 </a:t>
            </a:r>
            <a:r>
              <a:rPr lang="mr-IN" sz="2000" dirty="0" smtClean="0"/>
              <a:t>–</a:t>
            </a:r>
            <a:r>
              <a:rPr lang="en-US" sz="2000" dirty="0" smtClean="0"/>
              <a:t> Customer Incentives and Rewards</a:t>
            </a:r>
            <a:endParaRPr lang="en-US" sz="2000" dirty="0"/>
          </a:p>
          <a:p>
            <a:r>
              <a:rPr lang="en-US" sz="2000" dirty="0" smtClean="0"/>
              <a:t>100 Days to Amazing      -- Creating 2000 PV Plan</a:t>
            </a:r>
          </a:p>
          <a:p>
            <a:r>
              <a:rPr lang="en-US" sz="2000" dirty="0" smtClean="0"/>
              <a:t>100 Days to Amazing # 14 </a:t>
            </a:r>
            <a:r>
              <a:rPr lang="mr-IN" sz="2000" dirty="0" smtClean="0"/>
              <a:t>–</a:t>
            </a:r>
            <a:r>
              <a:rPr lang="en-US" sz="2000" dirty="0" smtClean="0"/>
              <a:t> The Profession of Network Marketing with Presidential Master Coordinator Carolyn Wightman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327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Addendum 2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432428" cy="377311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When inviting to learn about benefits of a Shaklee business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-- 100 Days to Amazing Fall 2015 </a:t>
            </a:r>
            <a:r>
              <a:rPr lang="mr-IN" sz="2000" dirty="0" smtClean="0"/>
              <a:t>–</a:t>
            </a:r>
            <a:r>
              <a:rPr lang="en-US" sz="2000" dirty="0" smtClean="0"/>
              <a:t> #</a:t>
            </a:r>
            <a:r>
              <a:rPr lang="en-US" sz="2000" dirty="0" smtClean="0"/>
              <a:t>10 The </a:t>
            </a:r>
            <a:r>
              <a:rPr lang="en-US" sz="2000" dirty="0" smtClean="0"/>
              <a:t>Role of the Leader in Moving </a:t>
            </a:r>
            <a:r>
              <a:rPr lang="en-US" sz="2000" dirty="0" smtClean="0"/>
              <a:t>			People </a:t>
            </a:r>
            <a:r>
              <a:rPr lang="en-US" sz="2000" dirty="0" smtClean="0"/>
              <a:t>from Interested to Committed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-- Journey to Executive Coordinator </a:t>
            </a:r>
            <a:r>
              <a:rPr lang="mr-IN" sz="2000" dirty="0" smtClean="0"/>
              <a:t>–</a:t>
            </a:r>
            <a:r>
              <a:rPr lang="en-US" sz="2000" dirty="0" smtClean="0"/>
              <a:t>#2  Business Systems for 				</a:t>
            </a:r>
            <a:r>
              <a:rPr lang="en-US" sz="2000" dirty="0" smtClean="0"/>
              <a:t>Rank </a:t>
            </a:r>
            <a:r>
              <a:rPr lang="en-US" sz="2000" dirty="0" smtClean="0"/>
              <a:t>Advancement</a:t>
            </a:r>
          </a:p>
          <a:p>
            <a:pPr marL="0" indent="0">
              <a:buNone/>
            </a:pPr>
            <a:r>
              <a:rPr lang="en-US" sz="2000" dirty="0" smtClean="0"/>
              <a:t>	--Strategies Forum #4      Laura Evans Story  </a:t>
            </a:r>
            <a:r>
              <a:rPr lang="en-US" sz="2000" dirty="0" smtClean="0"/>
              <a:t>(Fall 2016)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-- </a:t>
            </a:r>
            <a:r>
              <a:rPr lang="en-US" sz="2000" dirty="0" smtClean="0"/>
              <a:t>Shaklee.TV </a:t>
            </a:r>
            <a:r>
              <a:rPr lang="en-US" sz="2000" dirty="0" smtClean="0"/>
              <a:t>and BetterFutureStartsToday.NET ____  for great video 			stories and presentations</a:t>
            </a:r>
            <a:endParaRPr lang="en-US" sz="2000" dirty="0"/>
          </a:p>
          <a:p>
            <a:r>
              <a:rPr lang="en-US" sz="2000" dirty="0" smtClean="0"/>
              <a:t>Business cards </a:t>
            </a:r>
            <a:r>
              <a:rPr lang="mr-IN" sz="2000" dirty="0" smtClean="0"/>
              <a:t>–</a:t>
            </a:r>
            <a:r>
              <a:rPr lang="en-US" sz="2000" dirty="0" smtClean="0"/>
              <a:t> can be ordered from: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Vista Print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Shaklee Corporation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</a:t>
            </a:r>
            <a:r>
              <a:rPr lang="en-US" sz="2000" dirty="0" err="1" smtClean="0"/>
              <a:t>Moo.com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50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OpportunityDVD_English_071410_nopage#s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7112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36219" y="4821980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4972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51" y="3146617"/>
            <a:ext cx="2848758" cy="16891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645" y="316956"/>
            <a:ext cx="7249853" cy="583195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November/December Strategy Forum Schedule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15854" y="1087509"/>
            <a:ext cx="732091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Tuesday </a:t>
            </a:r>
            <a:r>
              <a:rPr lang="en-US" sz="2000" dirty="0" smtClean="0"/>
              <a:t>Nov 1 --- Shaklee Product Collection for 	Healthy Digestion</a:t>
            </a:r>
            <a:endParaRPr lang="en-US" sz="2000" dirty="0"/>
          </a:p>
          <a:p>
            <a:r>
              <a:rPr lang="en-US" sz="2000" dirty="0"/>
              <a:t>Tuesday </a:t>
            </a:r>
            <a:r>
              <a:rPr lang="en-US" sz="2000" dirty="0" smtClean="0"/>
              <a:t>Nov 8 </a:t>
            </a:r>
            <a:r>
              <a:rPr lang="mr-IN" sz="2000" dirty="0" smtClean="0"/>
              <a:t>–</a:t>
            </a:r>
            <a:r>
              <a:rPr lang="en-US" sz="2000" dirty="0" smtClean="0"/>
              <a:t> Discover Shaklee Event &amp; Essential Life Principles</a:t>
            </a:r>
            <a:endParaRPr lang="en-US" sz="2000" dirty="0"/>
          </a:p>
          <a:p>
            <a:r>
              <a:rPr lang="en-US" sz="2000" dirty="0"/>
              <a:t>Tuesday </a:t>
            </a:r>
            <a:r>
              <a:rPr lang="en-US" sz="2000" dirty="0" smtClean="0"/>
              <a:t>Nov 15 – New Directors Take Off Plan </a:t>
            </a:r>
          </a:p>
          <a:p>
            <a:endParaRPr lang="en-US" sz="1000" dirty="0"/>
          </a:p>
          <a:p>
            <a:r>
              <a:rPr lang="en-US" sz="2000" dirty="0" smtClean="0"/>
              <a:t>BREAK  -- Happy Thanksgiving .. 										We are thankful for you!</a:t>
            </a:r>
          </a:p>
          <a:p>
            <a:endParaRPr lang="en-US" sz="1000" dirty="0" smtClean="0"/>
          </a:p>
          <a:p>
            <a:endParaRPr lang="en-US" sz="1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475" y="1752018"/>
            <a:ext cx="3361142" cy="14283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53009" y="3204508"/>
            <a:ext cx="61909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Tuesday December  6 </a:t>
            </a:r>
            <a:r>
              <a:rPr lang="mr-IN" sz="2000" dirty="0" smtClean="0"/>
              <a:t>–</a:t>
            </a:r>
            <a:r>
              <a:rPr lang="en-US" sz="2000" dirty="0" smtClean="0"/>
              <a:t> Shaklee Products for Stress, 						Energy and Moods</a:t>
            </a:r>
            <a:endParaRPr lang="en-US" sz="2000" dirty="0"/>
          </a:p>
          <a:p>
            <a:r>
              <a:rPr lang="en-US" sz="2000" dirty="0"/>
              <a:t>Tuesday December </a:t>
            </a:r>
            <a:r>
              <a:rPr lang="en-US" sz="2000" dirty="0" smtClean="0"/>
              <a:t>13 </a:t>
            </a:r>
            <a:r>
              <a:rPr lang="mr-IN" sz="2000" dirty="0" smtClean="0"/>
              <a:t>–</a:t>
            </a:r>
            <a:r>
              <a:rPr lang="en-US" sz="2000" dirty="0" smtClean="0"/>
              <a:t>Creating Systems is Where It’s At</a:t>
            </a:r>
            <a:endParaRPr lang="en-US" sz="2000" dirty="0"/>
          </a:p>
          <a:p>
            <a:r>
              <a:rPr lang="en-US" sz="2000" dirty="0"/>
              <a:t>Happy Holidays </a:t>
            </a:r>
            <a:r>
              <a:rPr lang="mr-IN" sz="2000" dirty="0"/>
              <a:t>–</a:t>
            </a:r>
            <a:r>
              <a:rPr lang="en-US" sz="2000" dirty="0"/>
              <a:t> We will return in early Jan ( see </a:t>
            </a:r>
            <a:r>
              <a:rPr lang="en-US" sz="2000" dirty="0" smtClean="0"/>
              <a:t>			Learning </a:t>
            </a:r>
            <a:r>
              <a:rPr lang="en-US" sz="2000" dirty="0"/>
              <a:t>from the </a:t>
            </a:r>
            <a:r>
              <a:rPr lang="en-US" sz="2000" dirty="0" smtClean="0"/>
              <a:t>Masters </a:t>
            </a:r>
            <a:r>
              <a:rPr lang="en-US" sz="2000" dirty="0"/>
              <a:t>FB  for details 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79701" y="4835724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41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6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042" y="213680"/>
            <a:ext cx="6858000" cy="413755"/>
          </a:xfrm>
        </p:spPr>
        <p:txBody>
          <a:bodyPr>
            <a:normAutofit fontScale="92500" lnSpcReduction="20000"/>
          </a:bodyPr>
          <a:lstStyle/>
          <a:p>
            <a:r>
              <a:rPr lang="en-US" sz="2700" dirty="0"/>
              <a:t>Special Promo Pack Goals</a:t>
            </a:r>
            <a:endParaRPr lang="en-US" sz="27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5" t="13922" r="633" b="16432"/>
          <a:stretch/>
        </p:blipFill>
        <p:spPr>
          <a:xfrm>
            <a:off x="789814" y="627435"/>
            <a:ext cx="2841593" cy="19472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6110" y="2574710"/>
            <a:ext cx="3429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u="sng" dirty="0" err="1"/>
              <a:t>Incredivites</a:t>
            </a:r>
            <a:r>
              <a:rPr lang="en-US" sz="1350" u="sng" dirty="0"/>
              <a:t>, Mighty Smarts and Chewable C</a:t>
            </a:r>
          </a:p>
          <a:p>
            <a:r>
              <a:rPr lang="en-US" sz="1350" dirty="0"/>
              <a:t>Regular Price (MP): $80.05 / Regular PV: 53.88</a:t>
            </a:r>
          </a:p>
          <a:p>
            <a:r>
              <a:rPr lang="en-US" sz="1350" dirty="0"/>
              <a:t>Discounted Price (MP) $70.05 / SAME PV!!</a:t>
            </a:r>
          </a:p>
          <a:p>
            <a:endParaRPr lang="en-US" sz="1350" dirty="0"/>
          </a:p>
          <a:p>
            <a:r>
              <a:rPr lang="en-US" sz="1350" dirty="0"/>
              <a:t>10 Shaklee </a:t>
            </a:r>
            <a:r>
              <a:rPr lang="en-US" sz="1350" dirty="0" err="1"/>
              <a:t>Superkid</a:t>
            </a:r>
            <a:r>
              <a:rPr lang="en-US" sz="1350" dirty="0"/>
              <a:t> Packs </a:t>
            </a:r>
            <a:r>
              <a:rPr lang="mr-IN" sz="1350" dirty="0"/>
              <a:t>–</a:t>
            </a:r>
            <a:r>
              <a:rPr lang="en-US" sz="1350" dirty="0"/>
              <a:t> 538.8 PV!</a:t>
            </a:r>
          </a:p>
          <a:p>
            <a:r>
              <a:rPr lang="en-US" sz="1350" dirty="0"/>
              <a:t>5 Shaklee </a:t>
            </a:r>
            <a:r>
              <a:rPr lang="en-US" sz="1350" dirty="0" err="1"/>
              <a:t>Superkids</a:t>
            </a:r>
            <a:r>
              <a:rPr lang="en-US" sz="1350" dirty="0"/>
              <a:t> Packs </a:t>
            </a:r>
            <a:r>
              <a:rPr lang="mr-IN" sz="1350" dirty="0"/>
              <a:t>–</a:t>
            </a:r>
            <a:r>
              <a:rPr lang="en-US" sz="1350" dirty="0"/>
              <a:t> 269.4 PV!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03" t="7691" b="13017"/>
          <a:stretch/>
        </p:blipFill>
        <p:spPr>
          <a:xfrm>
            <a:off x="5391720" y="627434"/>
            <a:ext cx="2166507" cy="20387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7643" y="2574710"/>
            <a:ext cx="37427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u="sng" dirty="0" err="1"/>
              <a:t>Nutriferon</a:t>
            </a:r>
            <a:r>
              <a:rPr lang="en-US" sz="1350" u="sng" dirty="0"/>
              <a:t>, Vitalized Immunity and Defend &amp; Resist</a:t>
            </a:r>
          </a:p>
          <a:p>
            <a:r>
              <a:rPr lang="en-US" sz="1350" dirty="0"/>
              <a:t>Regular Price (MP): $78.50 / Regular PV: 59.80</a:t>
            </a:r>
          </a:p>
          <a:p>
            <a:r>
              <a:rPr lang="en-US" sz="1350" dirty="0"/>
              <a:t>Discounted Price (MP): $66.20 / 50.34</a:t>
            </a:r>
          </a:p>
          <a:p>
            <a:endParaRPr lang="en-US" sz="1350" dirty="0"/>
          </a:p>
          <a:p>
            <a:r>
              <a:rPr lang="en-US" sz="1350" dirty="0"/>
              <a:t>10 Immunity Packs </a:t>
            </a:r>
            <a:r>
              <a:rPr lang="mr-IN" sz="1350" dirty="0"/>
              <a:t>–</a:t>
            </a:r>
            <a:r>
              <a:rPr lang="en-US" sz="1350" dirty="0"/>
              <a:t> 503.4 PV!</a:t>
            </a:r>
          </a:p>
          <a:p>
            <a:r>
              <a:rPr lang="en-US" sz="1350" dirty="0"/>
              <a:t>5 Immunity Packs </a:t>
            </a:r>
            <a:r>
              <a:rPr lang="mr-IN" sz="1350" dirty="0"/>
              <a:t>–</a:t>
            </a:r>
            <a:r>
              <a:rPr lang="en-US" sz="1350" dirty="0"/>
              <a:t> 251.7 PV!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6110" y="3967987"/>
            <a:ext cx="8083686" cy="11310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Angie’s Personal Goal: </a:t>
            </a:r>
          </a:p>
          <a:p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10 Kids Packs: 						</a:t>
            </a:r>
            <a:r>
              <a:rPr lang="en-US" sz="1350" dirty="0" smtClean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5 </a:t>
            </a:r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Immunity Packs:</a:t>
            </a:r>
          </a:p>
          <a:p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WHEN I reach my goal </a:t>
            </a:r>
            <a:r>
              <a:rPr lang="mr-IN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–</a:t>
            </a:r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 I’ll have 790.5 PV, much of it new PV because people are trying new products and I’m able to reach out to new people with these specials.  </a:t>
            </a:r>
          </a:p>
          <a:p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	</a:t>
            </a:r>
            <a:r>
              <a:rPr lang="en-US" sz="1350" dirty="0">
                <a:solidFill>
                  <a:schemeClr val="bg1"/>
                </a:solidFill>
                <a:latin typeface="Chalkboard SE Light" charset="0"/>
                <a:ea typeface="Chalkboard SE Light" charset="0"/>
                <a:cs typeface="Chalkboard SE Light" charset="0"/>
              </a:rPr>
              <a:t>		BONUS: I didn’t have to pay to run these specials!!!</a:t>
            </a:r>
            <a:endParaRPr lang="en-US" sz="1350" dirty="0">
              <a:solidFill>
                <a:schemeClr val="bg1"/>
              </a:solidFill>
              <a:latin typeface="Chalkboard SE Light" charset="0"/>
              <a:ea typeface="Chalkboard SE Light" charset="0"/>
              <a:cs typeface="Chalkboard SE Light" charset="0"/>
            </a:endParaRPr>
          </a:p>
        </p:txBody>
      </p:sp>
      <p:sp>
        <p:nvSpPr>
          <p:cNvPr id="11" name="Frame 10"/>
          <p:cNvSpPr/>
          <p:nvPr/>
        </p:nvSpPr>
        <p:spPr>
          <a:xfrm>
            <a:off x="1707204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2" name="Frame 11"/>
          <p:cNvSpPr/>
          <p:nvPr/>
        </p:nvSpPr>
        <p:spPr>
          <a:xfrm>
            <a:off x="1930941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3" name="Frame 12"/>
          <p:cNvSpPr/>
          <p:nvPr/>
        </p:nvSpPr>
        <p:spPr>
          <a:xfrm>
            <a:off x="2137654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4" name="Frame 13"/>
          <p:cNvSpPr/>
          <p:nvPr/>
        </p:nvSpPr>
        <p:spPr>
          <a:xfrm>
            <a:off x="2361390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5" name="Frame 14"/>
          <p:cNvSpPr/>
          <p:nvPr/>
        </p:nvSpPr>
        <p:spPr>
          <a:xfrm>
            <a:off x="2609445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6" name="Frame 15"/>
          <p:cNvSpPr/>
          <p:nvPr/>
        </p:nvSpPr>
        <p:spPr>
          <a:xfrm>
            <a:off x="2833181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7" name="Frame 16"/>
          <p:cNvSpPr/>
          <p:nvPr/>
        </p:nvSpPr>
        <p:spPr>
          <a:xfrm>
            <a:off x="3039894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8" name="Frame 17"/>
          <p:cNvSpPr/>
          <p:nvPr/>
        </p:nvSpPr>
        <p:spPr>
          <a:xfrm>
            <a:off x="3263631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9" name="Frame 18"/>
          <p:cNvSpPr/>
          <p:nvPr/>
        </p:nvSpPr>
        <p:spPr>
          <a:xfrm>
            <a:off x="3484934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0" name="Frame 19"/>
          <p:cNvSpPr/>
          <p:nvPr/>
        </p:nvSpPr>
        <p:spPr>
          <a:xfrm>
            <a:off x="3708670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1" name="Frame 20"/>
          <p:cNvSpPr/>
          <p:nvPr/>
        </p:nvSpPr>
        <p:spPr>
          <a:xfrm>
            <a:off x="6167337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2" name="Frame 21"/>
          <p:cNvSpPr/>
          <p:nvPr/>
        </p:nvSpPr>
        <p:spPr>
          <a:xfrm>
            <a:off x="6391073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3" name="Frame 22"/>
          <p:cNvSpPr/>
          <p:nvPr/>
        </p:nvSpPr>
        <p:spPr>
          <a:xfrm>
            <a:off x="6628185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4" name="Frame 23"/>
          <p:cNvSpPr/>
          <p:nvPr/>
        </p:nvSpPr>
        <p:spPr>
          <a:xfrm>
            <a:off x="6851922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5" name="Frame 24"/>
          <p:cNvSpPr/>
          <p:nvPr/>
        </p:nvSpPr>
        <p:spPr>
          <a:xfrm>
            <a:off x="7095114" y="4231533"/>
            <a:ext cx="167803" cy="189689"/>
          </a:xfrm>
          <a:prstGeom prst="fram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04715" y="357143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55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59138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Ideas for Sharing Margaret  </a:t>
            </a:r>
            <a:r>
              <a:rPr lang="en-US" sz="2000" dirty="0" err="1" smtClean="0"/>
              <a:t>Trost</a:t>
            </a:r>
            <a:r>
              <a:rPr lang="en-US" sz="2000" dirty="0" smtClean="0"/>
              <a:t> business story video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5117"/>
            <a:ext cx="6522501" cy="41928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This video </a:t>
            </a:r>
            <a:r>
              <a:rPr lang="en-US" sz="1600" dirty="0"/>
              <a:t>was originally intended for a small group of people at a Shaklee Facebook event, but that it’s been scooped up and spread far and wide because of its inspiring </a:t>
            </a:r>
            <a:r>
              <a:rPr lang="en-US" sz="1600" dirty="0" smtClean="0"/>
              <a:t>message. </a:t>
            </a:r>
          </a:p>
          <a:p>
            <a:pPr marL="0" indent="0">
              <a:buNone/>
            </a:pPr>
            <a:r>
              <a:rPr lang="en-US" sz="1600" dirty="0" smtClean="0"/>
              <a:t>Ways you can use this video:</a:t>
            </a:r>
          </a:p>
          <a:p>
            <a:r>
              <a:rPr lang="en-US" sz="1600" dirty="0" smtClean="0"/>
              <a:t>Share with a friend to see one of the women in our Shaklee group and may be interested in Margaret’s work in Haiti/how she was able to create a not-for-profit organization because she had the income from her Shaklee business.</a:t>
            </a:r>
            <a:endParaRPr lang="en-US" sz="1600" dirty="0" smtClean="0"/>
          </a:p>
          <a:p>
            <a:r>
              <a:rPr lang="en-US" sz="1600" dirty="0" smtClean="0"/>
              <a:t>Share with a friend to hear from a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party why Shaklee products are so great... </a:t>
            </a:r>
            <a:r>
              <a:rPr lang="en-US" sz="1600" dirty="0"/>
              <a:t>or why </a:t>
            </a:r>
            <a:r>
              <a:rPr lang="en-US" sz="1600" dirty="0" smtClean="0"/>
              <a:t>so many people are exploring </a:t>
            </a:r>
            <a:r>
              <a:rPr lang="en-US" sz="1600" dirty="0"/>
              <a:t>a Shaklee business..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 </a:t>
            </a:r>
            <a:r>
              <a:rPr lang="en-US" sz="1600" dirty="0" smtClean="0"/>
              <a:t>Share with a friend to show them a powerful story of why you have started your Shaklee business.  </a:t>
            </a:r>
            <a:r>
              <a:rPr lang="en-US" sz="1600" dirty="0"/>
              <a:t> </a:t>
            </a:r>
            <a:endParaRPr lang="en-US" sz="1600" dirty="0" smtClean="0"/>
          </a:p>
          <a:p>
            <a:r>
              <a:rPr lang="en-US" sz="1600" dirty="0" smtClean="0"/>
              <a:t> </a:t>
            </a:r>
            <a:r>
              <a:rPr lang="en-US" sz="1600" dirty="0" smtClean="0"/>
              <a:t>Share with prospects</a:t>
            </a:r>
            <a:r>
              <a:rPr lang="en-US" sz="1600" dirty="0"/>
              <a:t>, customers, people </a:t>
            </a:r>
            <a:r>
              <a:rPr lang="en-US" sz="1600" dirty="0" smtClean="0"/>
              <a:t>you have approached </a:t>
            </a:r>
            <a:r>
              <a:rPr lang="en-US" sz="1600" dirty="0"/>
              <a:t>in the past and many others who haven’t been approached… </a:t>
            </a:r>
            <a:endParaRPr lang="en-US" sz="1600" dirty="0" smtClean="0"/>
          </a:p>
          <a:p>
            <a:r>
              <a:rPr lang="en-US" sz="1600" dirty="0" smtClean="0"/>
              <a:t>Share this video as part of a Learn &amp; Earn Program </a:t>
            </a:r>
            <a:r>
              <a:rPr lang="en-US" sz="1600" dirty="0" smtClean="0"/>
              <a:t>or </a:t>
            </a:r>
            <a:r>
              <a:rPr lang="en-US" sz="1600" dirty="0"/>
              <a:t>a business “evaluation”.  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81" y="1130143"/>
            <a:ext cx="2097870" cy="24148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36219" y="4828558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61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7428" y="2588741"/>
            <a:ext cx="13849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en-US" dirty="0"/>
          </a:p>
        </p:txBody>
      </p:sp>
      <p:pic>
        <p:nvPicPr>
          <p:cNvPr id="3" name="Content Placeholder 1" descr="susan knot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689" r="-96689"/>
          <a:stretch>
            <a:fillRect/>
          </a:stretch>
        </p:blipFill>
        <p:spPr>
          <a:xfrm>
            <a:off x="-1433561" y="73527"/>
            <a:ext cx="5498027" cy="18049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80" y="2088859"/>
            <a:ext cx="2958379" cy="29583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90863" y="220211"/>
            <a:ext cx="4819475" cy="131574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700" dirty="0"/>
              <a:t>Holiday Market </a:t>
            </a:r>
          </a:p>
          <a:p>
            <a:pPr algn="ctr"/>
            <a:r>
              <a:rPr lang="en-US" sz="2700" dirty="0"/>
              <a:t>(Vendor Facebook Event)</a:t>
            </a:r>
          </a:p>
          <a:p>
            <a:pPr algn="ctr"/>
            <a:r>
              <a:rPr lang="en-US" sz="2700" dirty="0"/>
              <a:t>Susan Knott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60178" y="1654002"/>
            <a:ext cx="4335011" cy="56092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dirty="0" smtClean="0"/>
              <a:t>With the holiday season upon us, is anyone feeling a little stressed about their shopping list?</a:t>
            </a:r>
          </a:p>
          <a:p>
            <a:r>
              <a:rPr lang="en-US" dirty="0" smtClean="0"/>
              <a:t>I have put together a Facebook Holiday Market (private </a:t>
            </a:r>
            <a:r>
              <a:rPr lang="en-US" dirty="0"/>
              <a:t>g</a:t>
            </a:r>
            <a:r>
              <a:rPr lang="en-US" dirty="0" smtClean="0"/>
              <a:t>roup) with six vendors to solve that problem and to shorten your to-do list!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No more waiting in long lines!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No more searching for the perfect gift!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Shop from the comfort of your own home!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Gifts for all ages!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Products shipped directly to your door!</a:t>
            </a:r>
          </a:p>
          <a:p>
            <a:endParaRPr lang="en-US" dirty="0"/>
          </a:p>
          <a:p>
            <a:r>
              <a:rPr lang="en-US" dirty="0" smtClean="0"/>
              <a:t>If you don’t want to battle traffic, find a parking spot and getting to the store before it closes, join us for a convenient, FUN, interactive shopping experience!  If you want in, please comment!</a:t>
            </a:r>
          </a:p>
          <a:p>
            <a:r>
              <a:rPr lang="en-US" dirty="0" smtClean="0"/>
              <a:t>Holiday Market runs from Nov. 14</a:t>
            </a:r>
            <a:r>
              <a:rPr lang="en-US" baseline="30000" dirty="0" smtClean="0"/>
              <a:t>th</a:t>
            </a:r>
            <a:r>
              <a:rPr lang="en-US" dirty="0" smtClean="0"/>
              <a:t> – Dec. </a:t>
            </a:r>
            <a:r>
              <a:rPr lang="en-US" smtClean="0"/>
              <a:t>30</a:t>
            </a:r>
            <a:r>
              <a:rPr lang="en-US" baseline="30000" smtClean="0"/>
              <a:t>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00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636" y="784960"/>
            <a:ext cx="510334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 convenient one-stop shop for those who don't have the time (or energy) to search for the perfect Christmas gifts.  </a:t>
            </a:r>
            <a:br>
              <a:rPr lang="en-US" sz="1350" dirty="0"/>
            </a:br>
            <a:r>
              <a:rPr lang="en-US" sz="1350" dirty="0"/>
              <a:t>No waiting in lines, or skipping your lunch hour to shop. </a:t>
            </a:r>
            <a:br>
              <a:rPr lang="en-US" sz="1350" dirty="0"/>
            </a:br>
            <a:r>
              <a:rPr lang="en-US" sz="1350" dirty="0"/>
              <a:t>Six companies represented to give you a variety of ideas for all ages, and for that person who has everything!</a:t>
            </a:r>
            <a:br>
              <a:rPr lang="en-US" sz="1350" dirty="0"/>
            </a:br>
            <a:r>
              <a:rPr lang="en-US" sz="1350" dirty="0"/>
              <a:t>Stop by everyday to see some new product ideas. </a:t>
            </a:r>
            <a:br>
              <a:rPr lang="en-US" sz="1350" dirty="0"/>
            </a:br>
            <a:r>
              <a:rPr lang="en-US" sz="1350" dirty="0"/>
              <a:t>Exclusive deals for our guests!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5524" y="333632"/>
            <a:ext cx="2386102" cy="41549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100" dirty="0"/>
              <a:t>Details of the Group</a:t>
            </a:r>
            <a:endParaRPr lang="en-US" sz="2100" dirty="0"/>
          </a:p>
        </p:txBody>
      </p:sp>
      <p:sp>
        <p:nvSpPr>
          <p:cNvPr id="4" name="TextBox 3"/>
          <p:cNvSpPr txBox="1"/>
          <p:nvPr/>
        </p:nvSpPr>
        <p:spPr>
          <a:xfrm>
            <a:off x="4590536" y="2389819"/>
            <a:ext cx="3776868" cy="41549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100" dirty="0"/>
              <a:t>Welcome Post pinned to the top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90536" y="3039763"/>
            <a:ext cx="442371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Welcome!  We are so excited to provide this shopping experience for you!</a:t>
            </a:r>
          </a:p>
          <a:p>
            <a:r>
              <a:rPr lang="en-US" sz="1350" dirty="0"/>
              <a:t>Comments and Questions are encouraged!</a:t>
            </a:r>
          </a:p>
          <a:p>
            <a:r>
              <a:rPr lang="en-US" sz="1350" dirty="0"/>
              <a:t>The Vendors are Shaklee, </a:t>
            </a:r>
            <a:r>
              <a:rPr lang="en-US" sz="1350" dirty="0" err="1"/>
              <a:t>Wildtree</a:t>
            </a:r>
            <a:r>
              <a:rPr lang="en-US" sz="1350" dirty="0"/>
              <a:t>, Stella &amp; Dot, </a:t>
            </a:r>
            <a:r>
              <a:rPr lang="en-US" sz="1350" dirty="0" err="1"/>
              <a:t>Wineshop</a:t>
            </a:r>
            <a:r>
              <a:rPr lang="en-US" sz="1350" dirty="0"/>
              <a:t> at home, Usborne Books, </a:t>
            </a:r>
            <a:r>
              <a:rPr lang="en-US" sz="1350" dirty="0" err="1"/>
              <a:t>Thirtyone</a:t>
            </a:r>
            <a:r>
              <a:rPr lang="en-US" sz="1350" dirty="0"/>
              <a:t> Gifts</a:t>
            </a:r>
            <a:endParaRPr lang="en-US" sz="135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55" y="2586027"/>
            <a:ext cx="4204029" cy="21020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638" y="100533"/>
            <a:ext cx="2427978" cy="210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344" y="228600"/>
            <a:ext cx="463996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Holiday Market Vendor Guidelines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8344" y="698158"/>
            <a:ext cx="83284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I will be marketing this as a one-stop shop where there will be specific deals and specials only available to guests in the Holiday Market group! I will also create a graphic for all of us to use on our personal Facebook pages, but recommend you also use it in other customer groups, </a:t>
            </a:r>
            <a:r>
              <a:rPr lang="en-US" sz="1350" dirty="0" err="1"/>
              <a:t>Instagrams</a:t>
            </a:r>
            <a:r>
              <a:rPr lang="en-US" sz="1350" dirty="0"/>
              <a:t>, or texts/emails to friends.</a:t>
            </a:r>
          </a:p>
          <a:p>
            <a:r>
              <a:rPr lang="en-US" sz="1350" dirty="0"/>
              <a:t> </a:t>
            </a:r>
          </a:p>
          <a:p>
            <a:r>
              <a:rPr lang="en-US" sz="1350" dirty="0"/>
              <a:t>We all need to promote the group and invite our friends- this will be most beneficial to both you and your fellow vendors. </a:t>
            </a:r>
            <a:endParaRPr lang="en-US" sz="1350" dirty="0"/>
          </a:p>
        </p:txBody>
      </p:sp>
      <p:sp>
        <p:nvSpPr>
          <p:cNvPr id="4" name="TextBox 3"/>
          <p:cNvSpPr txBox="1"/>
          <p:nvPr/>
        </p:nvSpPr>
        <p:spPr>
          <a:xfrm>
            <a:off x="444844" y="2221650"/>
            <a:ext cx="4022124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350" dirty="0"/>
              <a:t>1.  Each </a:t>
            </a:r>
            <a:r>
              <a:rPr lang="en-US" sz="1350" dirty="0"/>
              <a:t>vendor is allowed one post a day</a:t>
            </a:r>
            <a:r>
              <a:rPr lang="en-US" sz="1350" b="1" dirty="0"/>
              <a:t>. You</a:t>
            </a:r>
            <a:r>
              <a:rPr lang="en-US" sz="1350" dirty="0"/>
              <a:t> can choose not to post everyday if you prefer or don’t have time, but please honor the one post maximum! So we don’t all post at the same time, I am creating a schedule where each vendor will be assigned a couple hours where we can post within that time frame.  This will also help each post to get its own personal attention from the guests.</a:t>
            </a:r>
          </a:p>
          <a:p>
            <a:r>
              <a:rPr lang="en-US" sz="1350" dirty="0"/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6206" y="2223975"/>
            <a:ext cx="401594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350" dirty="0"/>
              <a:t>2.  In </a:t>
            </a:r>
            <a:r>
              <a:rPr lang="en-US" sz="1350" dirty="0"/>
              <a:t>order to show respect and support for each other’s businesses, all participants are expected to comment and/or like the other vendors' posts. This will also encourage our guests to like, comment, or ask questions. </a:t>
            </a:r>
            <a:r>
              <a:rPr lang="en-US" sz="1350" b="1" dirty="0"/>
              <a:t>Please comment on at least two posts per day and "like" the rest of the posts. </a:t>
            </a:r>
            <a:r>
              <a:rPr lang="en-US" sz="1350" dirty="0"/>
              <a:t>Even if you have never used a particular vendor's product, you can still make a positive comment about the product, the deal they're offering or potential gift recipients this holiday season.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3449" y="1875402"/>
            <a:ext cx="93807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b="1" i="1" u="sng" dirty="0"/>
              <a:t>Guidelines</a:t>
            </a:r>
            <a:endParaRPr lang="en-US" sz="1350" b="1" i="1" u="sn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8" y="4027198"/>
            <a:ext cx="4664676" cy="92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6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671" y="247135"/>
            <a:ext cx="6000745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Holiday Market Vendor Guidelines continued…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30194" y="933018"/>
            <a:ext cx="4073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dirty="0"/>
              <a:t>3.  You </a:t>
            </a:r>
            <a:r>
              <a:rPr lang="en-US" sz="1600" dirty="0"/>
              <a:t>can have a special/deal as many times as you’d like to offer, but you must offer at least a minimum of one special that is only for this Holiday Market so we all stand in integrity with the marketing of the group.</a:t>
            </a:r>
          </a:p>
          <a:p>
            <a:r>
              <a:rPr lang="en-US" sz="1600" dirty="0"/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194" y="2597596"/>
            <a:ext cx="42838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dirty="0"/>
              <a:t>4.  Please </a:t>
            </a:r>
            <a:r>
              <a:rPr lang="en-US" sz="1600" dirty="0"/>
              <a:t>keep in mind that this is not a place to recruit the guests to join your business. </a:t>
            </a:r>
            <a:r>
              <a:rPr lang="en-US" sz="1600" dirty="0"/>
              <a:t>That is appropriate in your own member groups or business pages, but the Holiday Market group is solely for shopping convenience for </a:t>
            </a:r>
            <a:r>
              <a:rPr lang="en-US" sz="1600" dirty="0" smtClean="0"/>
              <a:t>our </a:t>
            </a:r>
            <a:r>
              <a:rPr lang="en-US" sz="1600" dirty="0"/>
              <a:t>guests. </a:t>
            </a:r>
            <a:r>
              <a:rPr lang="en-US" sz="1600" dirty="0"/>
              <a:t>(Of course, if one of the guests reaches out to you inquiring about your business, then that’s a different story).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144" y="1322174"/>
            <a:ext cx="3340958" cy="334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79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5995</TotalTime>
  <Words>2172</Words>
  <Application>Microsoft Office PowerPoint</Application>
  <PresentationFormat>On-screen Show (16:9)</PresentationFormat>
  <Paragraphs>286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Century Gothic</vt:lpstr>
      <vt:lpstr>Chalkboard SE Light</vt:lpstr>
      <vt:lpstr>Mangal</vt:lpstr>
      <vt:lpstr>Tahoma</vt:lpstr>
      <vt:lpstr>Wingdings</vt:lpstr>
      <vt:lpstr>1_Office Theme</vt:lpstr>
      <vt:lpstr>2_Office Theme</vt:lpstr>
      <vt:lpstr>Office Theme</vt:lpstr>
      <vt:lpstr>Shaklee November Specials</vt:lpstr>
      <vt:lpstr>PowerPoint Presentation</vt:lpstr>
      <vt:lpstr>PowerPoint Presentation</vt:lpstr>
      <vt:lpstr>PowerPoint Presentation</vt:lpstr>
      <vt:lpstr>Ideas for Sharing Margaret  Trost business story video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New Directors Take Off Plan                   November 15        </vt:lpstr>
      <vt:lpstr>Our Strategy Team </vt:lpstr>
      <vt:lpstr>Congratulations! You are now a DIRECTOR! You are a BUSINESS LEADER!</vt:lpstr>
      <vt:lpstr>Objectives</vt:lpstr>
      <vt:lpstr>Before We Proceed, Let’s First Review…</vt:lpstr>
      <vt:lpstr>Great New Benefits</vt:lpstr>
      <vt:lpstr>Create a New Dream Board or Goal Sheet</vt:lpstr>
      <vt:lpstr>New Directors Conference and Car Bonus</vt:lpstr>
      <vt:lpstr>Understanding Car Volume </vt:lpstr>
      <vt:lpstr>Director is not an Island</vt:lpstr>
      <vt:lpstr>What do I DO now?</vt:lpstr>
      <vt:lpstr>How Do I…? Quick tips</vt:lpstr>
      <vt:lpstr>How Do I…? Quick tips</vt:lpstr>
      <vt:lpstr>Facing Challenges </vt:lpstr>
      <vt:lpstr>Facing Challenges </vt:lpstr>
      <vt:lpstr>Mindset and Growth</vt:lpstr>
      <vt:lpstr>Other Professional  Development Resources</vt:lpstr>
      <vt:lpstr>Things to Remember</vt:lpstr>
      <vt:lpstr>Action Steps</vt:lpstr>
      <vt:lpstr>Addendum</vt:lpstr>
      <vt:lpstr>Addendum 2</vt:lpstr>
      <vt:lpstr>PowerPoint Presentation</vt:lpstr>
      <vt:lpstr>November/December Strategy Forum Schedule</vt:lpstr>
      <vt:lpstr>Shaklee Video &amp; Audio Archives This webinar is archived on BetterFutureStartsToday.net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on becoming a Director! A Business Leader!</dc:title>
  <dc:creator>Harper</dc:creator>
  <cp:lastModifiedBy>Rebecca Choate</cp:lastModifiedBy>
  <cp:revision>93</cp:revision>
  <dcterms:created xsi:type="dcterms:W3CDTF">2016-11-09T11:55:00Z</dcterms:created>
  <dcterms:modified xsi:type="dcterms:W3CDTF">2016-11-15T00:47:30Z</dcterms:modified>
</cp:coreProperties>
</file>