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media/image21.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7"/>
  </p:notesMasterIdLst>
  <p:handoutMasterIdLst>
    <p:handoutMasterId r:id="rId48"/>
  </p:handoutMasterIdLst>
  <p:sldIdLst>
    <p:sldId id="393" r:id="rId2"/>
    <p:sldId id="394" r:id="rId3"/>
    <p:sldId id="395" r:id="rId4"/>
    <p:sldId id="410" r:id="rId5"/>
    <p:sldId id="411" r:id="rId6"/>
    <p:sldId id="274" r:id="rId7"/>
    <p:sldId id="275" r:id="rId8"/>
    <p:sldId id="273" r:id="rId9"/>
    <p:sldId id="369" r:id="rId10"/>
    <p:sldId id="370" r:id="rId11"/>
    <p:sldId id="371" r:id="rId12"/>
    <p:sldId id="372" r:id="rId13"/>
    <p:sldId id="374" r:id="rId14"/>
    <p:sldId id="389" r:id="rId15"/>
    <p:sldId id="375" r:id="rId16"/>
    <p:sldId id="376" r:id="rId17"/>
    <p:sldId id="377" r:id="rId18"/>
    <p:sldId id="378" r:id="rId19"/>
    <p:sldId id="379" r:id="rId20"/>
    <p:sldId id="388" r:id="rId21"/>
    <p:sldId id="380" r:id="rId22"/>
    <p:sldId id="381" r:id="rId23"/>
    <p:sldId id="407" r:id="rId24"/>
    <p:sldId id="382" r:id="rId25"/>
    <p:sldId id="383" r:id="rId26"/>
    <p:sldId id="384" r:id="rId27"/>
    <p:sldId id="385" r:id="rId28"/>
    <p:sldId id="386" r:id="rId29"/>
    <p:sldId id="387" r:id="rId30"/>
    <p:sldId id="398" r:id="rId31"/>
    <p:sldId id="399" r:id="rId32"/>
    <p:sldId id="400" r:id="rId33"/>
    <p:sldId id="401" r:id="rId34"/>
    <p:sldId id="402" r:id="rId35"/>
    <p:sldId id="403" r:id="rId36"/>
    <p:sldId id="404" r:id="rId37"/>
    <p:sldId id="409" r:id="rId38"/>
    <p:sldId id="405" r:id="rId39"/>
    <p:sldId id="277" r:id="rId40"/>
    <p:sldId id="406" r:id="rId41"/>
    <p:sldId id="258" r:id="rId42"/>
    <p:sldId id="408" r:id="rId43"/>
    <p:sldId id="391" r:id="rId44"/>
    <p:sldId id="265" r:id="rId45"/>
    <p:sldId id="276" r:id="rId46"/>
  </p:sldIdLst>
  <p:sldSz cx="9144000" cy="5143500" type="screen16x9"/>
  <p:notesSz cx="6858000" cy="93138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45" d="100"/>
          <a:sy n="145" d="100"/>
        </p:scale>
        <p:origin x="624" y="102"/>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73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7311"/>
          </a:xfrm>
          <a:prstGeom prst="rect">
            <a:avLst/>
          </a:prstGeom>
        </p:spPr>
        <p:txBody>
          <a:bodyPr vert="horz" lIns="91440" tIns="45720" rIns="91440" bIns="45720" rtlCol="0"/>
          <a:lstStyle>
            <a:lvl1pPr algn="r">
              <a:defRPr sz="1200"/>
            </a:lvl1pPr>
          </a:lstStyle>
          <a:p>
            <a:fld id="{07456C88-9767-4BAD-9190-B85F46BDA77D}" type="datetimeFigureOut">
              <a:rPr lang="en-US" smtClean="0"/>
              <a:t>11/8/2016</a:t>
            </a:fld>
            <a:endParaRPr lang="en-US"/>
          </a:p>
        </p:txBody>
      </p:sp>
      <p:sp>
        <p:nvSpPr>
          <p:cNvPr id="4" name="Footer Placeholder 3"/>
          <p:cNvSpPr>
            <a:spLocks noGrp="1"/>
          </p:cNvSpPr>
          <p:nvPr>
            <p:ph type="ftr" sz="quarter" idx="2"/>
          </p:nvPr>
        </p:nvSpPr>
        <p:spPr>
          <a:xfrm>
            <a:off x="0" y="8846554"/>
            <a:ext cx="2971800" cy="46731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46554"/>
            <a:ext cx="2971800" cy="467310"/>
          </a:xfrm>
          <a:prstGeom prst="rect">
            <a:avLst/>
          </a:prstGeom>
        </p:spPr>
        <p:txBody>
          <a:bodyPr vert="horz" lIns="91440" tIns="45720" rIns="91440" bIns="45720" rtlCol="0" anchor="b"/>
          <a:lstStyle>
            <a:lvl1pPr algn="r">
              <a:defRPr sz="1200"/>
            </a:lvl1pPr>
          </a:lstStyle>
          <a:p>
            <a:fld id="{834C2A7B-B136-4CB7-B058-C6B422E8D742}" type="slidenum">
              <a:rPr lang="en-US" smtClean="0"/>
              <a:t>‹#›</a:t>
            </a:fld>
            <a:endParaRPr lang="en-US"/>
          </a:p>
        </p:txBody>
      </p:sp>
    </p:spTree>
    <p:extLst>
      <p:ext uri="{BB962C8B-B14F-4D97-AF65-F5344CB8AC3E}">
        <p14:creationId xmlns:p14="http://schemas.microsoft.com/office/powerpoint/2010/main" val="19164671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693"/>
          </a:xfrm>
          <a:prstGeom prst="rect">
            <a:avLst/>
          </a:prstGeom>
        </p:spPr>
        <p:txBody>
          <a:bodyPr vert="horz" lIns="91440" tIns="45720" rIns="91440" bIns="45720" rtlCol="0"/>
          <a:lstStyle>
            <a:lvl1pPr algn="r">
              <a:defRPr sz="1200"/>
            </a:lvl1pPr>
          </a:lstStyle>
          <a:p>
            <a:fld id="{57E279C3-76EC-A744-9F26-A92392B9C9C0}" type="datetimeFigureOut">
              <a:rPr lang="en-US" smtClean="0"/>
              <a:t>11/8/2016</a:t>
            </a:fld>
            <a:endParaRPr lang="en-US"/>
          </a:p>
        </p:txBody>
      </p:sp>
      <p:sp>
        <p:nvSpPr>
          <p:cNvPr id="4" name="Slide Image Placeholder 3"/>
          <p:cNvSpPr>
            <a:spLocks noGrp="1" noRot="1" noChangeAspect="1"/>
          </p:cNvSpPr>
          <p:nvPr>
            <p:ph type="sldImg" idx="2"/>
          </p:nvPr>
        </p:nvSpPr>
        <p:spPr>
          <a:xfrm>
            <a:off x="325438" y="698500"/>
            <a:ext cx="6207125" cy="34925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24085"/>
            <a:ext cx="5486400" cy="41912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46553"/>
            <a:ext cx="2971800" cy="465693"/>
          </a:xfrm>
          <a:prstGeom prst="rect">
            <a:avLst/>
          </a:prstGeom>
        </p:spPr>
        <p:txBody>
          <a:bodyPr vert="horz" lIns="91440" tIns="45720" rIns="91440" bIns="45720" rtlCol="0" anchor="b"/>
          <a:lstStyle>
            <a:lvl1pPr algn="r">
              <a:defRPr sz="1200"/>
            </a:lvl1pPr>
          </a:lstStyle>
          <a:p>
            <a:fld id="{25ADA547-66B6-1445-8A66-7B3B5A68B641}" type="slidenum">
              <a:rPr lang="en-US" smtClean="0"/>
              <a:t>‹#›</a:t>
            </a:fld>
            <a:endParaRPr lang="en-US"/>
          </a:p>
        </p:txBody>
      </p:sp>
    </p:spTree>
    <p:extLst>
      <p:ext uri="{BB962C8B-B14F-4D97-AF65-F5344CB8AC3E}">
        <p14:creationId xmlns:p14="http://schemas.microsoft.com/office/powerpoint/2010/main" val="205629165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1" y="4424085"/>
            <a:ext cx="5486399" cy="4191238"/>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287108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97456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318733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467417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773392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1AB904-0E02-8346-9EC7-0C4F1AC699C6}" type="datetimeFigureOut">
              <a:rPr lang="en-US" smtClean="0"/>
              <a:t>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375292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1AB904-0E02-8346-9EC7-0C4F1AC699C6}" type="datetimeFigureOut">
              <a:rPr lang="en-US" smtClean="0"/>
              <a:t>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302917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1AB904-0E02-8346-9EC7-0C4F1AC699C6}" type="datetimeFigureOut">
              <a:rPr lang="en-US" smtClean="0"/>
              <a:t>11/8/2016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073547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1AB904-0E02-8346-9EC7-0C4F1AC699C6}" type="datetimeFigureOut">
              <a:rPr lang="en-US" smtClean="0"/>
              <a:t>11/8/2016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859068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1AB904-0E02-8346-9EC7-0C4F1AC699C6}" type="datetimeFigureOut">
              <a:rPr lang="en-US" smtClean="0"/>
              <a:t>11/8/2016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241181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4202755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547904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21AB904-0E02-8346-9EC7-0C4F1AC699C6}" type="datetimeFigureOut">
              <a:rPr lang="en-US" smtClean="0"/>
              <a:t>11/8/2016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6C32D8-E308-2649-813D-C0FCD852E51C}" type="slidenum">
              <a:rPr lang="en-US" smtClean="0"/>
              <a:t>‹#›</a:t>
            </a:fld>
            <a:endParaRPr lang="en-US"/>
          </a:p>
        </p:txBody>
      </p:sp>
    </p:spTree>
    <p:extLst>
      <p:ext uri="{BB962C8B-B14F-4D97-AF65-F5344CB8AC3E}">
        <p14:creationId xmlns:p14="http://schemas.microsoft.com/office/powerpoint/2010/main" val="3339682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hyperlink" Target="http://go.shaklee.com/the-shaklee-difference/"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hyperlink" Target="http://www.ShakleeChairmansLeadershipRetreat.com"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image" Target="../media/image14.jpg"/><Relationship Id="rId7" Type="http://schemas.openxmlformats.org/officeDocument/2006/relationships/image" Target="../media/image18.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png"/><Relationship Id="rId10" Type="http://schemas.openxmlformats.org/officeDocument/2006/relationships/image" Target="../media/image21.jpg"/><Relationship Id="rId4" Type="http://schemas.openxmlformats.org/officeDocument/2006/relationships/image" Target="../media/image15.jpg"/><Relationship Id="rId9" Type="http://schemas.openxmlformats.org/officeDocument/2006/relationships/image" Target="../media/image20.jpg"/></Relationships>
</file>

<file path=ppt/slides/_rels/slide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0070C0"/>
            </a:solidFill>
          </a:ln>
        </p:spPr>
        <p:txBody>
          <a:bodyPr/>
          <a:lstStyle/>
          <a:p>
            <a:r>
              <a:rPr lang="en-US" dirty="0" smtClean="0"/>
              <a:t>Shaklee November Specials</a:t>
            </a:r>
            <a:endParaRPr lang="en-US" dirty="0"/>
          </a:p>
        </p:txBody>
      </p:sp>
      <p:pic>
        <p:nvPicPr>
          <p:cNvPr id="4" name="Content Placeholder 3"/>
          <p:cNvPicPr>
            <a:picLocks noGrp="1" noChangeAspect="1"/>
          </p:cNvPicPr>
          <p:nvPr>
            <p:ph idx="1"/>
          </p:nvPr>
        </p:nvPicPr>
        <p:blipFill>
          <a:blip r:embed="rId2"/>
          <a:srcRect t="13340" b="13340"/>
          <a:stretch>
            <a:fillRect/>
          </a:stretch>
        </p:blipFill>
        <p:spPr>
          <a:xfrm>
            <a:off x="457200" y="1621170"/>
            <a:ext cx="8229600" cy="3394472"/>
          </a:xfrm>
        </p:spPr>
      </p:pic>
      <p:sp>
        <p:nvSpPr>
          <p:cNvPr id="3" name="TextBox 2"/>
          <p:cNvSpPr txBox="1"/>
          <p:nvPr/>
        </p:nvSpPr>
        <p:spPr>
          <a:xfrm>
            <a:off x="5729801" y="4652888"/>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632481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6296180" cy="717829"/>
          </a:xfrm>
          <a:ln>
            <a:solidFill>
              <a:schemeClr val="tx2">
                <a:lumMod val="60000"/>
                <a:lumOff val="40000"/>
              </a:schemeClr>
            </a:solidFill>
          </a:ln>
        </p:spPr>
        <p:txBody>
          <a:bodyPr>
            <a:normAutofit/>
          </a:bodyPr>
          <a:lstStyle/>
          <a:p>
            <a:r>
              <a:rPr lang="en-US" sz="3200" dirty="0" smtClean="0"/>
              <a:t>Discover Shaklee Event</a:t>
            </a:r>
            <a:endParaRPr lang="en-US" sz="3200" dirty="0"/>
          </a:p>
        </p:txBody>
      </p:sp>
      <p:sp>
        <p:nvSpPr>
          <p:cNvPr id="3" name="Content Placeholder 2"/>
          <p:cNvSpPr>
            <a:spLocks noGrp="1"/>
          </p:cNvSpPr>
          <p:nvPr>
            <p:ph idx="1"/>
          </p:nvPr>
        </p:nvSpPr>
        <p:spPr>
          <a:xfrm>
            <a:off x="457199" y="923808"/>
            <a:ext cx="8451105" cy="4219692"/>
          </a:xfrm>
        </p:spPr>
        <p:txBody>
          <a:bodyPr>
            <a:normAutofit fontScale="92500" lnSpcReduction="10000"/>
          </a:bodyPr>
          <a:lstStyle/>
          <a:p>
            <a:pPr marL="0" indent="0">
              <a:buNone/>
            </a:pPr>
            <a:r>
              <a:rPr lang="en-US" sz="2600" b="1" dirty="0"/>
              <a:t>INVITE</a:t>
            </a:r>
            <a:r>
              <a:rPr lang="en-US" sz="2600" b="1" i="1" dirty="0"/>
              <a:t>:</a:t>
            </a:r>
            <a:r>
              <a:rPr lang="en-US" sz="2600" i="1" dirty="0"/>
              <a:t> </a:t>
            </a:r>
            <a:r>
              <a:rPr lang="en-US" sz="2600" i="1" dirty="0" smtClean="0"/>
              <a:t> </a:t>
            </a:r>
            <a:r>
              <a:rPr lang="en-US" sz="2600" i="1" dirty="0"/>
              <a:t>Facebook </a:t>
            </a:r>
            <a:r>
              <a:rPr lang="en-US" sz="2600" i="1" dirty="0" smtClean="0"/>
              <a:t>invite – created a Facebook Event for the Invite.</a:t>
            </a:r>
            <a:endParaRPr lang="en-US" sz="2600" i="1" dirty="0"/>
          </a:p>
          <a:p>
            <a:pPr marL="0" indent="0">
              <a:buNone/>
            </a:pPr>
            <a:r>
              <a:rPr lang="en-US" sz="2600" i="1" dirty="0"/>
              <a:t>Make the details brief </a:t>
            </a:r>
            <a:r>
              <a:rPr lang="en-US" sz="2600" b="1" dirty="0"/>
              <a:t>(Problem, Solution, Reward)</a:t>
            </a:r>
            <a:r>
              <a:rPr lang="en-US" sz="2600" b="1" dirty="0" smtClean="0"/>
              <a:t>.</a:t>
            </a:r>
            <a:endParaRPr lang="en-US" sz="2600" b="1" dirty="0"/>
          </a:p>
          <a:p>
            <a:pPr marL="0" indent="0">
              <a:buNone/>
            </a:pPr>
            <a:r>
              <a:rPr lang="en-US" sz="2600" dirty="0" smtClean="0"/>
              <a:t>	Every </a:t>
            </a:r>
            <a:r>
              <a:rPr lang="en-US" sz="2600" dirty="0"/>
              <a:t>mom wants the best for their family--and that includes </a:t>
            </a:r>
            <a:r>
              <a:rPr lang="en-US" sz="2600" dirty="0" smtClean="0"/>
              <a:t>	keeping </a:t>
            </a:r>
            <a:r>
              <a:rPr lang="en-US" sz="2600" dirty="0"/>
              <a:t>them as healthy as possible</a:t>
            </a:r>
            <a:r>
              <a:rPr lang="en-US" sz="2600" dirty="0" smtClean="0"/>
              <a:t>.</a:t>
            </a:r>
            <a:endParaRPr lang="en-US" sz="2600" dirty="0"/>
          </a:p>
          <a:p>
            <a:pPr marL="0" indent="0">
              <a:buNone/>
            </a:pPr>
            <a:r>
              <a:rPr lang="en-US" sz="2600" dirty="0" smtClean="0"/>
              <a:t>	Shaklee </a:t>
            </a:r>
            <a:r>
              <a:rPr lang="en-US" sz="2600" dirty="0"/>
              <a:t>products are safe, effective and guaranteed, </a:t>
            </a:r>
            <a:r>
              <a:rPr lang="en-US" sz="2600" dirty="0" smtClean="0"/>
              <a:t>	boosting </a:t>
            </a:r>
            <a:r>
              <a:rPr lang="en-US" sz="2600" dirty="0"/>
              <a:t>the health of everyone in your family</a:t>
            </a:r>
            <a:r>
              <a:rPr lang="en-US" sz="2600" dirty="0" smtClean="0"/>
              <a:t>!</a:t>
            </a:r>
            <a:endParaRPr lang="en-US" sz="2600" dirty="0"/>
          </a:p>
          <a:p>
            <a:pPr marL="0" indent="0">
              <a:buNone/>
            </a:pPr>
            <a:r>
              <a:rPr lang="en-US" sz="2600" dirty="0" smtClean="0"/>
              <a:t>	Join </a:t>
            </a:r>
            <a:r>
              <a:rPr lang="en-US" sz="2600" dirty="0"/>
              <a:t>_____________for an overview of Shaklee, a live </a:t>
            </a:r>
            <a:r>
              <a:rPr lang="en-US" sz="2600" dirty="0" smtClean="0"/>
              <a:t>	demonstration</a:t>
            </a:r>
            <a:r>
              <a:rPr lang="en-US" sz="2600" dirty="0"/>
              <a:t>, samples of the popular Energizing Life </a:t>
            </a:r>
            <a:r>
              <a:rPr lang="en-US" sz="2600" dirty="0" smtClean="0"/>
              <a:t>	Shakes</a:t>
            </a:r>
            <a:r>
              <a:rPr lang="en-US" sz="2600" dirty="0"/>
              <a:t>, and more</a:t>
            </a:r>
            <a:r>
              <a:rPr lang="en-US" sz="2600" dirty="0" smtClean="0"/>
              <a:t>!</a:t>
            </a:r>
            <a:endParaRPr lang="en-US" sz="2600" dirty="0"/>
          </a:p>
          <a:p>
            <a:pPr marL="0" indent="0">
              <a:buNone/>
            </a:pPr>
            <a:r>
              <a:rPr lang="en-US" sz="2600" i="1" dirty="0" smtClean="0"/>
              <a:t>I </a:t>
            </a:r>
            <a:r>
              <a:rPr lang="en-US" sz="2600" i="1" dirty="0"/>
              <a:t>was very selective with my posts in the event and did not post constantly since this was just an invite, not a FB event.</a:t>
            </a:r>
          </a:p>
          <a:p>
            <a:pPr marL="0" indent="0">
              <a:buNone/>
            </a:pPr>
            <a:endParaRPr lang="en-US" sz="2000" dirty="0"/>
          </a:p>
        </p:txBody>
      </p:sp>
      <p:sp>
        <p:nvSpPr>
          <p:cNvPr id="5" name="TextBox 4"/>
          <p:cNvSpPr txBox="1"/>
          <p:nvPr/>
        </p:nvSpPr>
        <p:spPr>
          <a:xfrm>
            <a:off x="8160104" y="4682892"/>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188191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353"/>
            <a:ext cx="8229600" cy="857250"/>
          </a:xfrm>
        </p:spPr>
        <p:txBody>
          <a:bodyPr>
            <a:normAutofit fontScale="90000"/>
          </a:bodyPr>
          <a:lstStyle/>
          <a:p>
            <a:pPr lvl="0"/>
            <a:r>
              <a:rPr lang="en-US" sz="3200" b="1" dirty="0"/>
              <a:t>Welcome post (pinned to the top of page)</a:t>
            </a:r>
            <a:r>
              <a:rPr lang="en-US" sz="3200" dirty="0"/>
              <a:t/>
            </a:r>
            <a:br>
              <a:rPr lang="en-US" sz="3200" dirty="0"/>
            </a:br>
            <a:endParaRPr lang="en-US" sz="3200" dirty="0"/>
          </a:p>
        </p:txBody>
      </p:sp>
      <p:sp>
        <p:nvSpPr>
          <p:cNvPr id="3" name="Content Placeholder 2"/>
          <p:cNvSpPr>
            <a:spLocks noGrp="1"/>
          </p:cNvSpPr>
          <p:nvPr>
            <p:ph idx="1"/>
          </p:nvPr>
        </p:nvSpPr>
        <p:spPr>
          <a:xfrm>
            <a:off x="769616" y="2080907"/>
            <a:ext cx="7917184" cy="2672860"/>
          </a:xfrm>
        </p:spPr>
        <p:txBody>
          <a:bodyPr>
            <a:normAutofit/>
          </a:bodyPr>
          <a:lstStyle/>
          <a:p>
            <a:r>
              <a:rPr lang="en-US" sz="2000" dirty="0" smtClean="0"/>
              <a:t>Hi </a:t>
            </a:r>
            <a:r>
              <a:rPr lang="en-US" sz="2000" dirty="0"/>
              <a:t>everyone, my name is Susan Knott, and I live right next door to Cherie! I'm looking forward to having you here!!</a:t>
            </a:r>
          </a:p>
          <a:p>
            <a:r>
              <a:rPr lang="en-US" sz="2000" dirty="0"/>
              <a:t>You are welcome to add/invite any of your friends who also might be interested in hearing more about Shaklee. :)</a:t>
            </a:r>
          </a:p>
          <a:p>
            <a:r>
              <a:rPr lang="en-US" sz="2000" dirty="0"/>
              <a:t>IF you cannot make it at this time I am happy to hold a duplicate event in the evening or on a weekend. Please comment if you would prefer a different day or time. :)</a:t>
            </a:r>
          </a:p>
          <a:p>
            <a:endParaRPr lang="en-US" sz="2000" dirty="0"/>
          </a:p>
        </p:txBody>
      </p:sp>
      <p:pic>
        <p:nvPicPr>
          <p:cNvPr id="6" name="Picture 5" descr="Welcome Daisi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3780" y="977901"/>
            <a:ext cx="2558973" cy="1103006"/>
          </a:xfrm>
          <a:prstGeom prst="rect">
            <a:avLst/>
          </a:prstGeom>
        </p:spPr>
      </p:pic>
      <p:sp>
        <p:nvSpPr>
          <p:cNvPr id="4" name="TextBox 3"/>
          <p:cNvSpPr txBox="1"/>
          <p:nvPr/>
        </p:nvSpPr>
        <p:spPr>
          <a:xfrm>
            <a:off x="7328357" y="4493059"/>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27489369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5336"/>
            <a:ext cx="8229600" cy="1057361"/>
          </a:xfrm>
        </p:spPr>
        <p:txBody>
          <a:bodyPr>
            <a:noAutofit/>
          </a:bodyPr>
          <a:lstStyle/>
          <a:p>
            <a:pPr lvl="0"/>
            <a:r>
              <a:rPr lang="en-US" sz="3600" b="1" dirty="0"/>
              <a:t>Shaklee Difference post w/ video.  </a:t>
            </a:r>
            <a:r>
              <a:rPr lang="en-US" sz="3600" dirty="0"/>
              <a:t/>
            </a:r>
            <a:br>
              <a:rPr lang="en-US" sz="3600" dirty="0"/>
            </a:br>
            <a:endParaRPr lang="en-US" sz="3600" dirty="0"/>
          </a:p>
        </p:txBody>
      </p:sp>
      <p:sp>
        <p:nvSpPr>
          <p:cNvPr id="3" name="Content Placeholder 2"/>
          <p:cNvSpPr>
            <a:spLocks noGrp="1"/>
          </p:cNvSpPr>
          <p:nvPr>
            <p:ph idx="1"/>
          </p:nvPr>
        </p:nvSpPr>
        <p:spPr>
          <a:xfrm>
            <a:off x="457200" y="1262587"/>
            <a:ext cx="8229600" cy="4087808"/>
          </a:xfrm>
        </p:spPr>
        <p:txBody>
          <a:bodyPr>
            <a:normAutofit fontScale="62500" lnSpcReduction="20000"/>
          </a:bodyPr>
          <a:lstStyle/>
          <a:p>
            <a:pPr marL="0" indent="0">
              <a:buNone/>
            </a:pPr>
            <a:r>
              <a:rPr lang="en-US" sz="2000" dirty="0" smtClean="0"/>
              <a:t> </a:t>
            </a:r>
          </a:p>
          <a:p>
            <a:pPr marL="0" indent="0">
              <a:buNone/>
            </a:pPr>
            <a:r>
              <a:rPr lang="en-US" dirty="0" smtClean="0"/>
              <a:t>	“I am so excited for those of you who are able to come to our event on the 27th. </a:t>
            </a:r>
          </a:p>
          <a:p>
            <a:pPr marL="0" indent="0">
              <a:buNone/>
            </a:pPr>
            <a:r>
              <a:rPr lang="en-US" dirty="0" smtClean="0"/>
              <a:t>	This quick video will give you an initial understanding of Shaklee, the integrity of the company, and the quality and guarantee of the products.</a:t>
            </a:r>
          </a:p>
          <a:p>
            <a:pPr marL="0" indent="0">
              <a:buNone/>
            </a:pPr>
            <a:r>
              <a:rPr lang="en-US" dirty="0" smtClean="0"/>
              <a:t> Please take ONE minute to watch it! Comment with any questions, or bring them with you to our afternoon gathering.”</a:t>
            </a:r>
          </a:p>
          <a:p>
            <a:pPr marL="0" indent="0">
              <a:buNone/>
            </a:pPr>
            <a:r>
              <a:rPr lang="en-US" dirty="0" smtClean="0"/>
              <a:t> </a:t>
            </a:r>
          </a:p>
          <a:p>
            <a:pPr marL="0" indent="0">
              <a:buNone/>
            </a:pPr>
            <a:r>
              <a:rPr lang="en-US" dirty="0" smtClean="0"/>
              <a:t>*In the comments of this post I added this link.</a:t>
            </a:r>
          </a:p>
          <a:p>
            <a:pPr marL="0" indent="0">
              <a:buNone/>
            </a:pPr>
            <a:r>
              <a:rPr lang="en-US" dirty="0" smtClean="0"/>
              <a:t>A little more…</a:t>
            </a:r>
          </a:p>
          <a:p>
            <a:pPr marL="0" indent="0">
              <a:buNone/>
            </a:pPr>
            <a:r>
              <a:rPr lang="en-US" dirty="0" smtClean="0"/>
              <a:t> </a:t>
            </a:r>
            <a:r>
              <a:rPr lang="en-US" u="sng" dirty="0" smtClean="0">
                <a:hlinkClick r:id="rId2"/>
              </a:rPr>
              <a:t>http://go.shaklee.com/the-shaklee-difference/</a:t>
            </a:r>
            <a:endParaRPr lang="en-US" dirty="0" smtClean="0"/>
          </a:p>
          <a:p>
            <a:pPr marL="0" indent="0">
              <a:buNone/>
            </a:pPr>
            <a:r>
              <a:rPr lang="en-US" dirty="0" smtClean="0"/>
              <a:t> </a:t>
            </a:r>
          </a:p>
          <a:p>
            <a:pPr marL="0" indent="0">
              <a:buNone/>
            </a:pPr>
            <a:r>
              <a:rPr lang="en-US" dirty="0" smtClean="0"/>
              <a:t> </a:t>
            </a:r>
          </a:p>
          <a:p>
            <a:pPr marL="0" indent="0">
              <a:buNone/>
            </a:pPr>
            <a:endParaRPr lang="en-US" sz="2000" dirty="0"/>
          </a:p>
        </p:txBody>
      </p:sp>
      <p:pic>
        <p:nvPicPr>
          <p:cNvPr id="5" name="Picture 4" descr="Shaklee Difference Statemen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3823" y="2809920"/>
            <a:ext cx="3678157" cy="2059767"/>
          </a:xfrm>
          <a:prstGeom prst="rect">
            <a:avLst/>
          </a:prstGeom>
        </p:spPr>
      </p:pic>
      <p:sp>
        <p:nvSpPr>
          <p:cNvPr id="4" name="TextBox 3"/>
          <p:cNvSpPr txBox="1"/>
          <p:nvPr/>
        </p:nvSpPr>
        <p:spPr>
          <a:xfrm>
            <a:off x="4256236" y="4729882"/>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8779700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634604"/>
            <a:ext cx="7142758" cy="857250"/>
          </a:xfrm>
        </p:spPr>
        <p:txBody>
          <a:bodyPr>
            <a:normAutofit fontScale="90000"/>
          </a:bodyPr>
          <a:lstStyle/>
          <a:p>
            <a:pPr lvl="0"/>
            <a:r>
              <a:rPr lang="en-US" sz="3200" b="1" dirty="0"/>
              <a:t>Posted a poll to create some interaction (tagged all coming</a:t>
            </a:r>
            <a:r>
              <a:rPr lang="en-US" sz="3200" b="1" dirty="0" smtClean="0"/>
              <a:t>)</a:t>
            </a:r>
            <a:r>
              <a:rPr lang="en-US" sz="3200" dirty="0"/>
              <a:t/>
            </a:r>
            <a:br>
              <a:rPr lang="en-US" sz="3200" dirty="0"/>
            </a:br>
            <a:endParaRPr lang="en-US" sz="3200" dirty="0"/>
          </a:p>
        </p:txBody>
      </p:sp>
      <p:sp>
        <p:nvSpPr>
          <p:cNvPr id="3" name="Content Placeholder 2"/>
          <p:cNvSpPr>
            <a:spLocks noGrp="1"/>
          </p:cNvSpPr>
          <p:nvPr>
            <p:ph idx="1"/>
          </p:nvPr>
        </p:nvSpPr>
        <p:spPr>
          <a:xfrm>
            <a:off x="457200" y="1527334"/>
            <a:ext cx="8229600" cy="3394472"/>
          </a:xfrm>
        </p:spPr>
        <p:txBody>
          <a:bodyPr>
            <a:normAutofit/>
          </a:bodyPr>
          <a:lstStyle/>
          <a:p>
            <a:pPr marL="0" indent="0">
              <a:buNone/>
            </a:pPr>
            <a:r>
              <a:rPr lang="en-US" sz="2000" dirty="0" smtClean="0"/>
              <a:t>Hi</a:t>
            </a:r>
            <a:r>
              <a:rPr lang="en-US" sz="2000" dirty="0"/>
              <a:t>, Ladies! Looking forward to having you all here on Tuesday!</a:t>
            </a:r>
          </a:p>
          <a:p>
            <a:pPr marL="0" indent="0">
              <a:buNone/>
            </a:pPr>
            <a:r>
              <a:rPr lang="en-US" sz="2000" dirty="0"/>
              <a:t>To help me prepare I would love your help!</a:t>
            </a:r>
          </a:p>
          <a:p>
            <a:pPr marL="0" indent="0">
              <a:buNone/>
            </a:pPr>
            <a:r>
              <a:rPr lang="en-US" sz="2000" dirty="0"/>
              <a:t>Click your top TWO or THREE favorite flavors. :</a:t>
            </a:r>
            <a:r>
              <a:rPr lang="en-US" sz="2000" dirty="0" smtClean="0"/>
              <a:t>)</a:t>
            </a:r>
          </a:p>
          <a:p>
            <a:pPr marL="0" indent="0">
              <a:buNone/>
            </a:pPr>
            <a:endParaRPr lang="en-US" sz="2000" dirty="0"/>
          </a:p>
          <a:p>
            <a:pPr marL="0" indent="0" algn="ctr">
              <a:buNone/>
            </a:pPr>
            <a:r>
              <a:rPr lang="en-US" sz="2800" dirty="0"/>
              <a:t>OH! Be sure and check back here tomorrow to see how you can win a free product</a:t>
            </a:r>
            <a:r>
              <a:rPr lang="en-US" sz="2800" dirty="0" smtClean="0"/>
              <a:t>!</a:t>
            </a:r>
            <a:endParaRPr lang="en-US" sz="2800" dirty="0"/>
          </a:p>
          <a:p>
            <a:pPr marL="0" indent="0">
              <a:buNone/>
            </a:pPr>
            <a:r>
              <a:rPr lang="en-US" sz="2000" dirty="0"/>
              <a:t>*I created a poll of 10 different flavor smoothies</a:t>
            </a:r>
            <a:r>
              <a:rPr lang="en-US" sz="2000" dirty="0" smtClean="0"/>
              <a:t>.</a:t>
            </a:r>
            <a:endParaRPr lang="en-US" sz="2000" dirty="0"/>
          </a:p>
        </p:txBody>
      </p:sp>
      <p:sp>
        <p:nvSpPr>
          <p:cNvPr id="5" name="TextBox 4"/>
          <p:cNvSpPr txBox="1"/>
          <p:nvPr/>
        </p:nvSpPr>
        <p:spPr>
          <a:xfrm>
            <a:off x="7361249" y="4565422"/>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39707512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6845"/>
            <a:ext cx="8393384" cy="537718"/>
          </a:xfrm>
          <a:ln>
            <a:solidFill>
              <a:schemeClr val="tx2">
                <a:lumMod val="60000"/>
                <a:lumOff val="40000"/>
              </a:schemeClr>
            </a:solidFill>
          </a:ln>
        </p:spPr>
        <p:txBody>
          <a:bodyPr>
            <a:noAutofit/>
          </a:bodyPr>
          <a:lstStyle/>
          <a:p>
            <a:pPr lvl="0"/>
            <a:r>
              <a:rPr lang="en-US" sz="2800" b="1" dirty="0"/>
              <a:t>Incentive to fill out </a:t>
            </a:r>
            <a:r>
              <a:rPr lang="en-US" sz="2800" b="1" dirty="0" err="1"/>
              <a:t>HealthPrint</a:t>
            </a:r>
            <a:r>
              <a:rPr lang="en-US" sz="2800" b="1" dirty="0"/>
              <a:t> Post (tagged all coming</a:t>
            </a:r>
            <a:r>
              <a:rPr lang="en-US" sz="2800" b="1" dirty="0" smtClean="0"/>
              <a:t>)</a:t>
            </a:r>
            <a:endParaRPr lang="en-US" sz="2800" dirty="0"/>
          </a:p>
        </p:txBody>
      </p:sp>
      <p:sp>
        <p:nvSpPr>
          <p:cNvPr id="3" name="Content Placeholder 2"/>
          <p:cNvSpPr>
            <a:spLocks noGrp="1"/>
          </p:cNvSpPr>
          <p:nvPr>
            <p:ph idx="1"/>
          </p:nvPr>
        </p:nvSpPr>
        <p:spPr>
          <a:xfrm>
            <a:off x="211644" y="911459"/>
            <a:ext cx="8638940" cy="3943349"/>
          </a:xfrm>
        </p:spPr>
        <p:txBody>
          <a:bodyPr>
            <a:noAutofit/>
          </a:bodyPr>
          <a:lstStyle/>
          <a:p>
            <a:pPr marL="0" indent="0">
              <a:buNone/>
            </a:pPr>
            <a:r>
              <a:rPr lang="en-US" sz="2000" dirty="0" smtClean="0"/>
              <a:t>Chance </a:t>
            </a:r>
            <a:r>
              <a:rPr lang="en-US" sz="2000" dirty="0"/>
              <a:t>to be put in a raffle for a FREE product is here!</a:t>
            </a:r>
          </a:p>
          <a:p>
            <a:r>
              <a:rPr lang="en-US" sz="2000" dirty="0"/>
              <a:t>Shaklee has recently launched an amazing new tool called </a:t>
            </a:r>
            <a:r>
              <a:rPr lang="en-US" sz="2000" dirty="0" err="1"/>
              <a:t>HealthPrint</a:t>
            </a:r>
            <a:r>
              <a:rPr lang="en-US" sz="2000" dirty="0"/>
              <a:t>!! </a:t>
            </a:r>
          </a:p>
          <a:p>
            <a:r>
              <a:rPr lang="en-US" sz="2000" dirty="0"/>
              <a:t>How to do it? Click on my website below, then click on the green box on my homepage that says </a:t>
            </a:r>
            <a:r>
              <a:rPr lang="en-US" sz="2000" dirty="0" err="1"/>
              <a:t>HealthPrint</a:t>
            </a:r>
            <a:r>
              <a:rPr lang="en-US" sz="2000" dirty="0"/>
              <a:t>, answer a few questions (should only take 2-3 minutes). Your personalized results will be e-mailed to you within minutes!!</a:t>
            </a:r>
          </a:p>
          <a:p>
            <a:r>
              <a:rPr lang="en-US" sz="2000" dirty="0"/>
              <a:t>This will not only provide you with a better idea of the Shaklee products, but it ALSO will gives you links to valuable health related articles from top scientists, nutritionists and doctors. Take the time to browse through the information and click on the links to the articles --it's all free!  FILL this out PRIOR to Tuesday's event, and you will be entered into the raffle for a FREE product. (SEE the comments for details and photos of the product).</a:t>
            </a:r>
          </a:p>
          <a:p>
            <a:pPr marL="0" indent="0">
              <a:buNone/>
            </a:pPr>
            <a:endParaRPr lang="en-US" sz="2000" dirty="0"/>
          </a:p>
        </p:txBody>
      </p:sp>
      <p:sp>
        <p:nvSpPr>
          <p:cNvPr id="4" name="TextBox 3"/>
          <p:cNvSpPr txBox="1"/>
          <p:nvPr/>
        </p:nvSpPr>
        <p:spPr>
          <a:xfrm>
            <a:off x="7808581" y="4670676"/>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22499717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bg1">
                <a:lumMod val="65000"/>
              </a:schemeClr>
            </a:solidFill>
          </a:ln>
        </p:spPr>
        <p:txBody>
          <a:bodyPr>
            <a:normAutofit fontScale="90000"/>
          </a:bodyPr>
          <a:lstStyle/>
          <a:p>
            <a:r>
              <a:rPr lang="en-US" sz="2800" dirty="0" smtClean="0"/>
              <a:t>To Create Interest in Completing 								the Health Print for the Raffle</a:t>
            </a:r>
            <a:r>
              <a:rPr lang="mr-IN" sz="2800" dirty="0" smtClean="0"/>
              <a:t>…</a:t>
            </a:r>
            <a:endParaRPr lang="en-US" sz="2800" dirty="0"/>
          </a:p>
        </p:txBody>
      </p:sp>
      <p:sp>
        <p:nvSpPr>
          <p:cNvPr id="3" name="Content Placeholder 2"/>
          <p:cNvSpPr>
            <a:spLocks noGrp="1"/>
          </p:cNvSpPr>
          <p:nvPr>
            <p:ph idx="1"/>
          </p:nvPr>
        </p:nvSpPr>
        <p:spPr>
          <a:xfrm>
            <a:off x="457200" y="1200151"/>
            <a:ext cx="8229600" cy="2283379"/>
          </a:xfrm>
        </p:spPr>
        <p:txBody>
          <a:bodyPr>
            <a:normAutofit/>
          </a:bodyPr>
          <a:lstStyle/>
          <a:p>
            <a:r>
              <a:rPr lang="en-US" sz="2000" dirty="0" smtClean="0"/>
              <a:t>Since </a:t>
            </a:r>
            <a:r>
              <a:rPr lang="en-US" sz="2000" dirty="0"/>
              <a:t>I did not know any of the ladies coming and what their needs would be or what would get their attention I needed to figure out what would be a good raffle prize.  I chose Nature Bright</a:t>
            </a:r>
            <a:r>
              <a:rPr lang="en-US" sz="2000" dirty="0" smtClean="0"/>
              <a:t>.</a:t>
            </a:r>
            <a:endParaRPr lang="en-US" sz="2000" dirty="0"/>
          </a:p>
          <a:p>
            <a:r>
              <a:rPr lang="en-US" sz="2000" dirty="0" smtClean="0"/>
              <a:t>In </a:t>
            </a:r>
            <a:r>
              <a:rPr lang="en-US" sz="2000" dirty="0"/>
              <a:t>the comments I put a picture of Nature Bright, as well as the before &amp; after photos of my daughter’s white shorts.</a:t>
            </a:r>
          </a:p>
          <a:p>
            <a:endParaRPr lang="en-US" sz="2000" dirty="0"/>
          </a:p>
        </p:txBody>
      </p:sp>
      <p:pic>
        <p:nvPicPr>
          <p:cNvPr id="4" name="Content Placeholder 3" descr="White Shorts - Before.jpg"/>
          <p:cNvPicPr>
            <a:picLocks noChangeAspect="1"/>
          </p:cNvPicPr>
          <p:nvPr/>
        </p:nvPicPr>
        <p:blipFill>
          <a:blip r:embed="rId2">
            <a:extLst>
              <a:ext uri="{28A0092B-C50C-407E-A947-70E740481C1C}">
                <a14:useLocalDpi xmlns:a14="http://schemas.microsoft.com/office/drawing/2010/main" val="0"/>
              </a:ext>
            </a:extLst>
          </a:blip>
          <a:srcRect t="11273" b="11273"/>
          <a:stretch>
            <a:fillRect/>
          </a:stretch>
        </p:blipFill>
        <p:spPr>
          <a:xfrm>
            <a:off x="692654" y="3086968"/>
            <a:ext cx="3304780" cy="1919756"/>
          </a:xfrm>
          <a:prstGeom prst="rect">
            <a:avLst/>
          </a:prstGeom>
        </p:spPr>
      </p:pic>
      <p:pic>
        <p:nvPicPr>
          <p:cNvPr id="5" name="Picture 4" descr="White Shorts - Aft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1236" y="3086968"/>
            <a:ext cx="2859876" cy="1890922"/>
          </a:xfrm>
          <a:prstGeom prst="rect">
            <a:avLst/>
          </a:prstGeom>
        </p:spPr>
      </p:pic>
      <p:sp>
        <p:nvSpPr>
          <p:cNvPr id="6" name="TextBox 5"/>
          <p:cNvSpPr txBox="1"/>
          <p:nvPr/>
        </p:nvSpPr>
        <p:spPr>
          <a:xfrm>
            <a:off x="4499637" y="4604892"/>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29196544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8229600" cy="857250"/>
          </a:xfrm>
        </p:spPr>
        <p:txBody>
          <a:bodyPr>
            <a:normAutofit/>
          </a:bodyPr>
          <a:lstStyle/>
          <a:p>
            <a:r>
              <a:rPr lang="en-US" sz="3200" b="1" dirty="0"/>
              <a:t>Day before reminder post (tagged all </a:t>
            </a:r>
            <a:r>
              <a:rPr lang="en-US" sz="3200" b="1" dirty="0" smtClean="0"/>
              <a:t>coming)</a:t>
            </a:r>
            <a:endParaRPr lang="en-US" sz="3200" dirty="0"/>
          </a:p>
        </p:txBody>
      </p:sp>
      <p:sp>
        <p:nvSpPr>
          <p:cNvPr id="3" name="Content Placeholder 2"/>
          <p:cNvSpPr>
            <a:spLocks noGrp="1"/>
          </p:cNvSpPr>
          <p:nvPr>
            <p:ph idx="1"/>
          </p:nvPr>
        </p:nvSpPr>
        <p:spPr/>
        <p:txBody>
          <a:bodyPr>
            <a:normAutofit/>
          </a:bodyPr>
          <a:lstStyle/>
          <a:p>
            <a:pPr marL="0" lvl="0" indent="0">
              <a:buNone/>
            </a:pPr>
            <a:endParaRPr lang="en-US" sz="2000" dirty="0"/>
          </a:p>
          <a:p>
            <a:pPr marL="0" indent="0">
              <a:buNone/>
            </a:pPr>
            <a:r>
              <a:rPr lang="en-US" sz="2000" dirty="0"/>
              <a:t>Good morning!! A couple of reminders before we meet tomorrow.</a:t>
            </a:r>
          </a:p>
          <a:p>
            <a:pPr marL="0" indent="0">
              <a:buNone/>
            </a:pPr>
            <a:r>
              <a:rPr lang="en-US" sz="2000" dirty="0"/>
              <a:t>1. Come hungry! Either eat a light lunch or no lunch at all since </a:t>
            </a:r>
            <a:r>
              <a:rPr lang="en-US" sz="2000" dirty="0" err="1"/>
              <a:t>i</a:t>
            </a:r>
            <a:r>
              <a:rPr lang="en-US" sz="2000" dirty="0"/>
              <a:t> will have samples, fruit and veggies. </a:t>
            </a:r>
          </a:p>
          <a:p>
            <a:pPr marL="0" indent="0">
              <a:buNone/>
            </a:pPr>
            <a:r>
              <a:rPr lang="en-US" sz="2000" dirty="0"/>
              <a:t>2. Don't forget to fill out the </a:t>
            </a:r>
            <a:r>
              <a:rPr lang="en-US" sz="2000" dirty="0" err="1"/>
              <a:t>HealthPrint</a:t>
            </a:r>
            <a:r>
              <a:rPr lang="en-US" sz="2000" dirty="0"/>
              <a:t> by tonight in order to have your name put in the drawing for the raffle prize!!</a:t>
            </a:r>
          </a:p>
          <a:p>
            <a:pPr marL="0" indent="0" algn="ctr">
              <a:buNone/>
            </a:pPr>
            <a:r>
              <a:rPr lang="en-US" sz="2000" dirty="0"/>
              <a:t>3. </a:t>
            </a:r>
            <a:r>
              <a:rPr lang="en-US" sz="2800" dirty="0"/>
              <a:t>You must be present to win!</a:t>
            </a:r>
          </a:p>
          <a:p>
            <a:pPr marL="0" indent="0" algn="ctr">
              <a:buNone/>
            </a:pPr>
            <a:endParaRPr lang="en-US" sz="2800" dirty="0"/>
          </a:p>
          <a:p>
            <a:endParaRPr lang="en-US" sz="2000" dirty="0"/>
          </a:p>
        </p:txBody>
      </p:sp>
      <p:sp>
        <p:nvSpPr>
          <p:cNvPr id="5" name="TextBox 4"/>
          <p:cNvSpPr txBox="1"/>
          <p:nvPr/>
        </p:nvSpPr>
        <p:spPr>
          <a:xfrm>
            <a:off x="7315200" y="4460167"/>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32197460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p:txBody>
          <a:bodyPr>
            <a:normAutofit/>
          </a:bodyPr>
          <a:lstStyle/>
          <a:p>
            <a:r>
              <a:rPr lang="en-US" sz="3600" dirty="0" smtClean="0"/>
              <a:t>Preparation</a:t>
            </a:r>
            <a:endParaRPr lang="en-US" sz="3600" dirty="0"/>
          </a:p>
        </p:txBody>
      </p:sp>
      <p:sp>
        <p:nvSpPr>
          <p:cNvPr id="3" name="Content Placeholder 2"/>
          <p:cNvSpPr>
            <a:spLocks noGrp="1"/>
          </p:cNvSpPr>
          <p:nvPr>
            <p:ph idx="1"/>
          </p:nvPr>
        </p:nvSpPr>
        <p:spPr>
          <a:xfrm>
            <a:off x="457200" y="1063230"/>
            <a:ext cx="8229600" cy="4080270"/>
          </a:xfrm>
        </p:spPr>
        <p:txBody>
          <a:bodyPr>
            <a:normAutofit/>
          </a:bodyPr>
          <a:lstStyle/>
          <a:p>
            <a:pPr lvl="0"/>
            <a:r>
              <a:rPr lang="en-US" sz="2000" dirty="0"/>
              <a:t>Make protein balls/bars (I made two recipes)</a:t>
            </a:r>
          </a:p>
          <a:p>
            <a:pPr lvl="0"/>
            <a:r>
              <a:rPr lang="en-US" sz="2000" dirty="0"/>
              <a:t>Make a pitcher of Energizing Tea (I used pomegranate flavor, and put sliced oranges in pitcher, and had lime wedges for them to add to their individual glasses.</a:t>
            </a:r>
          </a:p>
          <a:p>
            <a:pPr lvl="0"/>
            <a:r>
              <a:rPr lang="en-US" sz="2000" dirty="0"/>
              <a:t>Fruit, veggies &amp; hummus</a:t>
            </a:r>
          </a:p>
          <a:p>
            <a:pPr lvl="0"/>
            <a:r>
              <a:rPr lang="en-US" sz="2000" dirty="0"/>
              <a:t>Dark chocolate fruit bits.</a:t>
            </a:r>
          </a:p>
          <a:p>
            <a:pPr lvl="0"/>
            <a:r>
              <a:rPr lang="en-US" sz="2000" dirty="0"/>
              <a:t>Have a product guide at each seat.</a:t>
            </a:r>
          </a:p>
          <a:p>
            <a:pPr lvl="0"/>
            <a:r>
              <a:rPr lang="en-US" sz="2000" dirty="0"/>
              <a:t>Have a folder at each seat with relevant info in it. (documents I put in the folder---protein balls/bar recipes, the Shaklee difference pamphlet, </a:t>
            </a:r>
            <a:r>
              <a:rPr lang="en-US" sz="2000" dirty="0" smtClean="0"/>
              <a:t>newsletter, Stressed </a:t>
            </a:r>
            <a:r>
              <a:rPr lang="en-US" sz="2000" dirty="0"/>
              <a:t>for the holidays document (has products and stories), list of free memberships.</a:t>
            </a:r>
          </a:p>
          <a:p>
            <a:endParaRPr lang="en-US" sz="2000" dirty="0"/>
          </a:p>
        </p:txBody>
      </p:sp>
      <p:sp>
        <p:nvSpPr>
          <p:cNvPr id="5" name="TextBox 4"/>
          <p:cNvSpPr txBox="1"/>
          <p:nvPr/>
        </p:nvSpPr>
        <p:spPr>
          <a:xfrm>
            <a:off x="7637542" y="4617579"/>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521563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205978"/>
            <a:ext cx="7854653" cy="609251"/>
          </a:xfrm>
        </p:spPr>
        <p:txBody>
          <a:bodyPr>
            <a:normAutofit fontScale="90000"/>
          </a:bodyPr>
          <a:lstStyle/>
          <a:p>
            <a:r>
              <a:rPr lang="en-US" sz="2800" b="1" dirty="0"/>
              <a:t>Event Agenda &amp; Outline</a:t>
            </a:r>
            <a:r>
              <a:rPr lang="en-US" sz="2800" dirty="0"/>
              <a:t/>
            </a:r>
            <a:br>
              <a:rPr lang="en-US" sz="2800" dirty="0"/>
            </a:br>
            <a:endParaRPr lang="en-US" sz="3200" dirty="0"/>
          </a:p>
        </p:txBody>
      </p:sp>
      <p:sp>
        <p:nvSpPr>
          <p:cNvPr id="3" name="Content Placeholder 2"/>
          <p:cNvSpPr>
            <a:spLocks noGrp="1"/>
          </p:cNvSpPr>
          <p:nvPr>
            <p:ph idx="1"/>
          </p:nvPr>
        </p:nvSpPr>
        <p:spPr>
          <a:xfrm>
            <a:off x="307846" y="622769"/>
            <a:ext cx="8638940" cy="4328271"/>
          </a:xfrm>
        </p:spPr>
        <p:txBody>
          <a:bodyPr>
            <a:normAutofit/>
          </a:bodyPr>
          <a:lstStyle/>
          <a:p>
            <a:r>
              <a:rPr lang="en-US" sz="2000" b="1" dirty="0"/>
              <a:t>Make Life Shake samples as everyone arrives— </a:t>
            </a:r>
            <a:r>
              <a:rPr lang="en-US" sz="2000" b="1" dirty="0" smtClean="0"/>
              <a:t>discuss </a:t>
            </a:r>
            <a:r>
              <a:rPr lang="en-US" sz="2000" b="1" dirty="0"/>
              <a:t>180 product line</a:t>
            </a:r>
            <a:endParaRPr lang="en-US" sz="2000" dirty="0"/>
          </a:p>
          <a:p>
            <a:r>
              <a:rPr lang="en-US" sz="2000" dirty="0"/>
              <a:t>Burn fat, not muscle---powered by </a:t>
            </a:r>
            <a:r>
              <a:rPr lang="en-US" sz="2000" dirty="0" err="1"/>
              <a:t>leucine</a:t>
            </a:r>
            <a:r>
              <a:rPr lang="en-US" sz="2000" dirty="0"/>
              <a:t>. Often notice a decrease In dress size first because losing the fat and not the muscle. (page 80)</a:t>
            </a:r>
          </a:p>
          <a:p>
            <a:r>
              <a:rPr lang="en-US" sz="2000" dirty="0"/>
              <a:t>No artificial flavors, sweetener or preservatives added. </a:t>
            </a:r>
          </a:p>
          <a:p>
            <a:r>
              <a:rPr lang="en-US" sz="2000" b="1" dirty="0"/>
              <a:t>Gluten-free, and low glycemic—so don’t have a blood sugar crash which causes you to be tired, cravings, etc</a:t>
            </a:r>
            <a:r>
              <a:rPr lang="en-US" sz="2000" b="1" dirty="0" smtClean="0"/>
              <a:t>.</a:t>
            </a:r>
            <a:r>
              <a:rPr lang="en-US" sz="2000" b="1" dirty="0"/>
              <a:t> </a:t>
            </a:r>
            <a:endParaRPr lang="en-US" sz="2000" dirty="0"/>
          </a:p>
          <a:p>
            <a:pPr lvl="0"/>
            <a:r>
              <a:rPr lang="en-US" sz="2000" dirty="0"/>
              <a:t>Do the drawing for the raffle prize and then ask everyone to have a seat</a:t>
            </a:r>
            <a:r>
              <a:rPr lang="en-US" sz="2000" dirty="0" smtClean="0"/>
              <a:t>.</a:t>
            </a:r>
            <a:r>
              <a:rPr lang="en-US" sz="2000" dirty="0"/>
              <a:t> </a:t>
            </a:r>
          </a:p>
          <a:p>
            <a:pPr lvl="0"/>
            <a:r>
              <a:rPr lang="en-US" sz="2000" dirty="0"/>
              <a:t>Introductions - Go around </a:t>
            </a:r>
            <a:r>
              <a:rPr lang="en-US" sz="2000" dirty="0" smtClean="0"/>
              <a:t>table</a:t>
            </a:r>
            <a:endParaRPr lang="en-US" sz="2000" dirty="0"/>
          </a:p>
          <a:p>
            <a:pPr lvl="0"/>
            <a:r>
              <a:rPr lang="en-US" sz="2000" dirty="0"/>
              <a:t>Share my story—brief—kids young, and then economy….Riley and I off all allergy meds. Freedom &amp; flexibility; community of people, and purpose. My time of life it’s important that I am not tied down to a 9 to 5 desk job</a:t>
            </a:r>
            <a:r>
              <a:rPr lang="en-US" sz="2000" dirty="0" smtClean="0"/>
              <a:t>.</a:t>
            </a:r>
            <a:r>
              <a:rPr lang="en-US" sz="2000" b="1" dirty="0"/>
              <a:t> </a:t>
            </a:r>
            <a:endParaRPr lang="en-US" sz="2000" dirty="0"/>
          </a:p>
          <a:p>
            <a:pPr lvl="0"/>
            <a:r>
              <a:rPr lang="en-US" sz="2000" dirty="0" smtClean="0"/>
              <a:t>Show “How the Shaklee Business Works”  video ( </a:t>
            </a:r>
            <a:r>
              <a:rPr lang="en-US" sz="2000" dirty="0" err="1" smtClean="0"/>
              <a:t>Shaklee.TV</a:t>
            </a:r>
            <a:r>
              <a:rPr lang="en-US" sz="2000" dirty="0" smtClean="0"/>
              <a:t> )</a:t>
            </a:r>
            <a:endParaRPr lang="en-US" sz="2000" dirty="0"/>
          </a:p>
        </p:txBody>
      </p:sp>
      <p:sp>
        <p:nvSpPr>
          <p:cNvPr id="5" name="TextBox 4"/>
          <p:cNvSpPr txBox="1"/>
          <p:nvPr/>
        </p:nvSpPr>
        <p:spPr>
          <a:xfrm>
            <a:off x="7577357" y="4677938"/>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1600432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5143500"/>
          </a:xfrm>
          <a:prstGeom prst="rect">
            <a:avLst/>
          </a:prstGeom>
        </p:spPr>
      </p:pic>
      <p:sp>
        <p:nvSpPr>
          <p:cNvPr id="3" name="Content Placeholder 2"/>
          <p:cNvSpPr>
            <a:spLocks noGrp="1"/>
          </p:cNvSpPr>
          <p:nvPr>
            <p:ph idx="1"/>
          </p:nvPr>
        </p:nvSpPr>
        <p:spPr>
          <a:xfrm>
            <a:off x="457200" y="851637"/>
            <a:ext cx="8229600" cy="4349601"/>
          </a:xfrm>
        </p:spPr>
        <p:txBody>
          <a:bodyPr>
            <a:normAutofit/>
          </a:bodyPr>
          <a:lstStyle/>
          <a:p>
            <a:pPr lvl="0"/>
            <a:r>
              <a:rPr lang="en-US" sz="2000" dirty="0" smtClean="0"/>
              <a:t>Flyer for any up-coming local events… “If </a:t>
            </a:r>
            <a:r>
              <a:rPr lang="en-US" sz="2000" dirty="0"/>
              <a:t>while you are </a:t>
            </a:r>
            <a:r>
              <a:rPr lang="en-US" sz="2000" dirty="0" smtClean="0"/>
              <a:t>here, </a:t>
            </a:r>
            <a:r>
              <a:rPr lang="en-US" sz="2000" dirty="0"/>
              <a:t>there is anything that sparks interest in wanting to hear more about the </a:t>
            </a:r>
            <a:r>
              <a:rPr lang="en-US" sz="2000" dirty="0" smtClean="0"/>
              <a:t>business, </a:t>
            </a:r>
            <a:r>
              <a:rPr lang="en-US" sz="2000" dirty="0"/>
              <a:t>this would be the perfect opportunity for you to come and to evaluate if this is a good fit for you. I would love for any of you to be my guest so please reach out to me afterwards</a:t>
            </a:r>
            <a:r>
              <a:rPr lang="en-US" sz="2000" dirty="0" smtClean="0"/>
              <a:t>.”</a:t>
            </a:r>
            <a:endParaRPr lang="en-US" sz="2000" dirty="0"/>
          </a:p>
          <a:p>
            <a:r>
              <a:rPr lang="en-US" sz="2000" dirty="0" smtClean="0"/>
              <a:t>Ice </a:t>
            </a:r>
            <a:r>
              <a:rPr lang="en-US" sz="2000" dirty="0"/>
              <a:t>Breaker Trivia---have them shout out their guesses and toss a </a:t>
            </a:r>
            <a:r>
              <a:rPr lang="en-US" sz="2000" dirty="0" err="1"/>
              <a:t>Vitalizer</a:t>
            </a:r>
            <a:r>
              <a:rPr lang="en-US" sz="2000" dirty="0"/>
              <a:t> strip to whoever has the correct answer (This creates some fun and peaks their interest in the strip). Let them know you will be explaining later what these strips are</a:t>
            </a:r>
            <a:r>
              <a:rPr lang="en-US" sz="2000" dirty="0" smtClean="0"/>
              <a:t>.</a:t>
            </a:r>
          </a:p>
          <a:p>
            <a:r>
              <a:rPr lang="en-US" sz="2000" dirty="0" smtClean="0"/>
              <a:t> </a:t>
            </a:r>
            <a:r>
              <a:rPr lang="en-US" sz="2000" dirty="0" smtClean="0">
                <a:sym typeface="Wingdings"/>
              </a:rPr>
              <a:t></a:t>
            </a:r>
            <a:r>
              <a:rPr lang="en-US" sz="2000" dirty="0"/>
              <a:t>Share &amp; Demonstrate Product Lines (Vitamins/Sports, </a:t>
            </a:r>
            <a:r>
              <a:rPr lang="en-US" sz="2000" dirty="0" err="1"/>
              <a:t>Enfuselle</a:t>
            </a:r>
            <a:r>
              <a:rPr lang="en-US" sz="2000" dirty="0"/>
              <a:t>, Get Clean)</a:t>
            </a:r>
            <a:r>
              <a:rPr lang="en-US" sz="2000" b="1" dirty="0"/>
              <a:t> </a:t>
            </a:r>
            <a:endParaRPr lang="en-US" sz="2000" dirty="0"/>
          </a:p>
          <a:p>
            <a:pPr lvl="0"/>
            <a:endParaRPr lang="en-US" sz="2000" dirty="0"/>
          </a:p>
          <a:p>
            <a:pPr marL="0" indent="0">
              <a:buNone/>
            </a:pPr>
            <a:endParaRPr lang="en-US" sz="2000" dirty="0"/>
          </a:p>
        </p:txBody>
      </p:sp>
      <p:sp>
        <p:nvSpPr>
          <p:cNvPr id="5" name="TextBox 4"/>
          <p:cNvSpPr txBox="1"/>
          <p:nvPr/>
        </p:nvSpPr>
        <p:spPr>
          <a:xfrm>
            <a:off x="457199" y="173214"/>
            <a:ext cx="5468843" cy="461665"/>
          </a:xfrm>
          <a:prstGeom prst="rect">
            <a:avLst/>
          </a:prstGeom>
          <a:noFill/>
        </p:spPr>
        <p:txBody>
          <a:bodyPr wrap="square" rtlCol="0">
            <a:spAutoFit/>
          </a:bodyPr>
          <a:lstStyle/>
          <a:p>
            <a:r>
              <a:rPr lang="en-US" sz="2400" dirty="0" smtClean="0"/>
              <a:t>Outline continued…</a:t>
            </a:r>
            <a:endParaRPr lang="en-US" sz="2400" dirty="0"/>
          </a:p>
        </p:txBody>
      </p:sp>
      <p:sp>
        <p:nvSpPr>
          <p:cNvPr id="2" name="TextBox 1"/>
          <p:cNvSpPr txBox="1"/>
          <p:nvPr/>
        </p:nvSpPr>
        <p:spPr>
          <a:xfrm>
            <a:off x="7952304" y="4676109"/>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180848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12012" b="-12012"/>
          <a:stretch>
            <a:fillRect/>
          </a:stretch>
        </p:blipFill>
        <p:spPr>
          <a:xfrm>
            <a:off x="169334" y="118533"/>
            <a:ext cx="8807422" cy="4758265"/>
          </a:xfrm>
        </p:spPr>
      </p:pic>
      <p:sp>
        <p:nvSpPr>
          <p:cNvPr id="2" name="TextBox 1"/>
          <p:cNvSpPr txBox="1"/>
          <p:nvPr/>
        </p:nvSpPr>
        <p:spPr>
          <a:xfrm>
            <a:off x="6038987" y="4664098"/>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40196122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p:txBody>
          <a:bodyPr>
            <a:normAutofit/>
          </a:bodyPr>
          <a:lstStyle/>
          <a:p>
            <a:r>
              <a:rPr lang="en-US" sz="3600" b="1" u="sng" dirty="0"/>
              <a:t>Trivia Questions</a:t>
            </a:r>
            <a:r>
              <a:rPr lang="en-US" sz="3600" b="1" u="sng" dirty="0" smtClean="0"/>
              <a:t>:</a:t>
            </a:r>
            <a:endParaRPr lang="en-US" sz="3600" dirty="0"/>
          </a:p>
        </p:txBody>
      </p:sp>
      <p:sp>
        <p:nvSpPr>
          <p:cNvPr id="3" name="Content Placeholder 2"/>
          <p:cNvSpPr>
            <a:spLocks noGrp="1"/>
          </p:cNvSpPr>
          <p:nvPr>
            <p:ph idx="1"/>
          </p:nvPr>
        </p:nvSpPr>
        <p:spPr>
          <a:xfrm>
            <a:off x="457201" y="1200151"/>
            <a:ext cx="8384192" cy="3053220"/>
          </a:xfrm>
        </p:spPr>
        <p:txBody>
          <a:bodyPr>
            <a:normAutofit/>
          </a:bodyPr>
          <a:lstStyle/>
          <a:p>
            <a:pPr marL="0" indent="0">
              <a:buNone/>
            </a:pPr>
            <a:r>
              <a:rPr lang="en-US" sz="2400" dirty="0" smtClean="0"/>
              <a:t>1</a:t>
            </a:r>
            <a:r>
              <a:rPr lang="en-US" sz="2400" dirty="0"/>
              <a:t>. What is the main age of brain growth in children</a:t>
            </a:r>
            <a:r>
              <a:rPr lang="en-US" sz="2400" dirty="0" smtClean="0"/>
              <a:t>?	 </a:t>
            </a:r>
            <a:r>
              <a:rPr lang="en-US" sz="2400" dirty="0"/>
              <a:t>3</a:t>
            </a:r>
          </a:p>
          <a:p>
            <a:pPr marL="0" indent="0">
              <a:buNone/>
            </a:pPr>
            <a:r>
              <a:rPr lang="en-US" sz="2400" dirty="0"/>
              <a:t>2. Did you know there is another massive growth, </a:t>
            </a:r>
            <a:r>
              <a:rPr lang="en-US" sz="2400" dirty="0" smtClean="0"/>
              <a:t>can </a:t>
            </a:r>
            <a:r>
              <a:rPr lang="en-US" sz="2400" dirty="0"/>
              <a:t>you guess when? </a:t>
            </a:r>
            <a:r>
              <a:rPr lang="en-US" sz="2400" dirty="0" smtClean="0"/>
              <a:t>		10-12</a:t>
            </a:r>
            <a:endParaRPr lang="en-US" sz="2400" dirty="0"/>
          </a:p>
          <a:p>
            <a:pPr marL="0" indent="0">
              <a:buNone/>
            </a:pPr>
            <a:r>
              <a:rPr lang="en-US" sz="2400" dirty="0"/>
              <a:t>3. What is the leading cause of death in women?  </a:t>
            </a:r>
            <a:r>
              <a:rPr lang="en-US" sz="2400" dirty="0" smtClean="0"/>
              <a:t>	Heart </a:t>
            </a:r>
            <a:r>
              <a:rPr lang="en-US" sz="2400" dirty="0"/>
              <a:t>disease</a:t>
            </a:r>
          </a:p>
          <a:p>
            <a:pPr marL="0" indent="0">
              <a:buNone/>
            </a:pPr>
            <a:r>
              <a:rPr lang="en-US" sz="2400" dirty="0"/>
              <a:t>4. What is the 3</a:t>
            </a:r>
            <a:r>
              <a:rPr lang="en-US" sz="2400" baseline="30000" dirty="0"/>
              <a:t>rd</a:t>
            </a:r>
            <a:r>
              <a:rPr lang="en-US" sz="2400" dirty="0"/>
              <a:t> ranking cause of hospitalization in children? </a:t>
            </a:r>
            <a:r>
              <a:rPr lang="en-US" sz="2400" dirty="0" smtClean="0"/>
              <a:t>														Asthma</a:t>
            </a:r>
            <a:endParaRPr lang="en-US" sz="2400" dirty="0"/>
          </a:p>
          <a:p>
            <a:pPr marL="0" indent="0">
              <a:buNone/>
            </a:pPr>
            <a:r>
              <a:rPr lang="en-US" sz="2400" b="1" dirty="0"/>
              <a:t> </a:t>
            </a:r>
            <a:endParaRPr lang="en-US" sz="2400" dirty="0"/>
          </a:p>
          <a:p>
            <a:pPr marL="0" indent="0">
              <a:buNone/>
            </a:pPr>
            <a:endParaRPr lang="en-US" sz="2400" dirty="0"/>
          </a:p>
        </p:txBody>
      </p:sp>
      <p:sp>
        <p:nvSpPr>
          <p:cNvPr id="4" name="TextBox 3"/>
          <p:cNvSpPr txBox="1"/>
          <p:nvPr/>
        </p:nvSpPr>
        <p:spPr>
          <a:xfrm>
            <a:off x="634932" y="4003173"/>
            <a:ext cx="7811603" cy="523220"/>
          </a:xfrm>
          <a:prstGeom prst="rect">
            <a:avLst/>
          </a:prstGeom>
          <a:noFill/>
          <a:ln>
            <a:solidFill>
              <a:schemeClr val="tx2">
                <a:lumMod val="60000"/>
                <a:lumOff val="40000"/>
              </a:schemeClr>
            </a:solidFill>
          </a:ln>
        </p:spPr>
        <p:txBody>
          <a:bodyPr wrap="square" rtlCol="0">
            <a:spAutoFit/>
          </a:bodyPr>
          <a:lstStyle/>
          <a:p>
            <a:r>
              <a:rPr lang="en-US" sz="2800" dirty="0" smtClean="0"/>
              <a:t>Toss a </a:t>
            </a:r>
            <a:r>
              <a:rPr lang="en-US" sz="2800" dirty="0" err="1" smtClean="0"/>
              <a:t>Vitalizer</a:t>
            </a:r>
            <a:r>
              <a:rPr lang="en-US" sz="2800" dirty="0" smtClean="0"/>
              <a:t> strip to guest with the right answer</a:t>
            </a:r>
            <a:endParaRPr lang="en-US" sz="2800" dirty="0"/>
          </a:p>
        </p:txBody>
      </p:sp>
      <p:sp>
        <p:nvSpPr>
          <p:cNvPr id="6" name="TextBox 5"/>
          <p:cNvSpPr txBox="1"/>
          <p:nvPr/>
        </p:nvSpPr>
        <p:spPr>
          <a:xfrm>
            <a:off x="7577357" y="4526393"/>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13752519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sz="3200" dirty="0"/>
              <a:t>Now time to have them open product guide</a:t>
            </a:r>
            <a:r>
              <a:rPr lang="en-US" sz="3200" dirty="0" smtClean="0"/>
              <a:t>.</a:t>
            </a:r>
            <a:endParaRPr lang="en-US" sz="3200" dirty="0"/>
          </a:p>
        </p:txBody>
      </p:sp>
      <p:sp>
        <p:nvSpPr>
          <p:cNvPr id="3" name="Content Placeholder 2"/>
          <p:cNvSpPr>
            <a:spLocks noGrp="1"/>
          </p:cNvSpPr>
          <p:nvPr>
            <p:ph idx="1"/>
          </p:nvPr>
        </p:nvSpPr>
        <p:spPr>
          <a:xfrm>
            <a:off x="457200" y="697555"/>
            <a:ext cx="8229600" cy="4234239"/>
          </a:xfrm>
        </p:spPr>
        <p:txBody>
          <a:bodyPr>
            <a:normAutofit fontScale="70000" lnSpcReduction="20000"/>
          </a:bodyPr>
          <a:lstStyle/>
          <a:p>
            <a:pPr marL="0" indent="0">
              <a:buNone/>
            </a:pPr>
            <a:r>
              <a:rPr lang="en-US" dirty="0"/>
              <a:t> </a:t>
            </a:r>
            <a:endParaRPr lang="en-US" sz="2800" dirty="0"/>
          </a:p>
          <a:p>
            <a:pPr lvl="0"/>
            <a:r>
              <a:rPr lang="en-US" dirty="0"/>
              <a:t>Shaklee Difference (5 product lines) –pages 4 &amp; 5 (Olympians</a:t>
            </a:r>
            <a:r>
              <a:rPr lang="en-US" dirty="0" smtClean="0"/>
              <a:t>)</a:t>
            </a:r>
            <a:r>
              <a:rPr lang="en-US" b="1" dirty="0"/>
              <a:t> </a:t>
            </a:r>
            <a:endParaRPr lang="en-US" sz="2800" dirty="0"/>
          </a:p>
          <a:p>
            <a:pPr lvl="0"/>
            <a:r>
              <a:rPr lang="en-US" dirty="0"/>
              <a:t>Landmark study - page </a:t>
            </a:r>
            <a:r>
              <a:rPr lang="en-US" dirty="0" smtClean="0"/>
              <a:t>6</a:t>
            </a:r>
            <a:r>
              <a:rPr lang="en-US" b="1" dirty="0"/>
              <a:t> </a:t>
            </a:r>
            <a:endParaRPr lang="en-US" sz="2800" dirty="0"/>
          </a:p>
          <a:p>
            <a:pPr lvl="0"/>
            <a:r>
              <a:rPr lang="en-US" dirty="0"/>
              <a:t>Known for absorption and purity.—want your vitamins to break down in the key areas for absorption</a:t>
            </a:r>
            <a:r>
              <a:rPr lang="en-US" dirty="0" smtClean="0"/>
              <a:t>.</a:t>
            </a:r>
            <a:r>
              <a:rPr lang="en-US" b="1" dirty="0"/>
              <a:t> </a:t>
            </a:r>
            <a:endParaRPr lang="en-US" sz="2800" dirty="0"/>
          </a:p>
          <a:p>
            <a:pPr lvl="0"/>
            <a:r>
              <a:rPr lang="en-US" dirty="0"/>
              <a:t>100% Money back guaranteed</a:t>
            </a:r>
            <a:endParaRPr lang="en-US" sz="2800" dirty="0"/>
          </a:p>
          <a:p>
            <a:pPr lvl="1"/>
            <a:r>
              <a:rPr lang="en-US" dirty="0"/>
              <a:t>Point out Shaklee difference on the pages</a:t>
            </a:r>
            <a:r>
              <a:rPr lang="en-US" dirty="0" smtClean="0"/>
              <a:t>.</a:t>
            </a:r>
            <a:endParaRPr lang="en-US" sz="2800" dirty="0"/>
          </a:p>
          <a:p>
            <a:pPr lvl="0"/>
            <a:r>
              <a:rPr lang="en-US" dirty="0"/>
              <a:t>Vitamins &amp; Sports nutrition products</a:t>
            </a:r>
            <a:endParaRPr lang="en-US" sz="2800" dirty="0"/>
          </a:p>
          <a:p>
            <a:pPr lvl="1"/>
            <a:r>
              <a:rPr lang="en-US" dirty="0"/>
              <a:t>Hand out the Vitamin Water recipe before or after covering vitamin section of presentation</a:t>
            </a:r>
            <a:r>
              <a:rPr lang="en-US" dirty="0" smtClean="0"/>
              <a:t>.</a:t>
            </a:r>
            <a:r>
              <a:rPr lang="en-US" b="1" dirty="0"/>
              <a:t> </a:t>
            </a:r>
            <a:endParaRPr lang="en-US" sz="2800" dirty="0"/>
          </a:p>
          <a:p>
            <a:r>
              <a:rPr lang="en-US" dirty="0"/>
              <a:t>Like we build our house on a healthy foundation, it’s just as important to build our health on a good foundation. Supplements no longer an option. </a:t>
            </a:r>
            <a:endParaRPr lang="en-US" sz="2800" dirty="0"/>
          </a:p>
          <a:p>
            <a:endParaRPr lang="en-US" sz="2000" dirty="0"/>
          </a:p>
        </p:txBody>
      </p:sp>
      <p:sp>
        <p:nvSpPr>
          <p:cNvPr id="4" name="TextBox 3"/>
          <p:cNvSpPr txBox="1"/>
          <p:nvPr/>
        </p:nvSpPr>
        <p:spPr>
          <a:xfrm>
            <a:off x="6591574" y="4555884"/>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5156530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3" name="Content Placeholder 2"/>
          <p:cNvSpPr>
            <a:spLocks noGrp="1"/>
          </p:cNvSpPr>
          <p:nvPr>
            <p:ph idx="1"/>
          </p:nvPr>
        </p:nvSpPr>
        <p:spPr>
          <a:xfrm>
            <a:off x="457200" y="461906"/>
            <a:ext cx="8229600" cy="4739333"/>
          </a:xfrm>
        </p:spPr>
        <p:txBody>
          <a:bodyPr>
            <a:normAutofit/>
          </a:bodyPr>
          <a:lstStyle/>
          <a:p>
            <a:r>
              <a:rPr lang="en-US" sz="2000" dirty="0"/>
              <a:t>Share Jean’s </a:t>
            </a:r>
            <a:r>
              <a:rPr lang="en-US" sz="2000" dirty="0" smtClean="0"/>
              <a:t>daughter’s </a:t>
            </a:r>
            <a:r>
              <a:rPr lang="en-US" sz="2000" dirty="0"/>
              <a:t>story here—eating healthy in </a:t>
            </a:r>
            <a:r>
              <a:rPr lang="en-US" sz="2000" dirty="0" smtClean="0"/>
              <a:t>China </a:t>
            </a:r>
            <a:r>
              <a:rPr lang="en-US" sz="2000" dirty="0"/>
              <a:t>off the farm, when came home to visit and had  </a:t>
            </a:r>
            <a:r>
              <a:rPr lang="en-US" sz="2000" dirty="0" smtClean="0"/>
              <a:t>blood work </a:t>
            </a:r>
            <a:r>
              <a:rPr lang="en-US" sz="2000" dirty="0"/>
              <a:t>done she found she was deficient in 3 areas—iron, zinc, vitamin D.</a:t>
            </a:r>
          </a:p>
          <a:p>
            <a:r>
              <a:rPr lang="en-US" sz="2000" dirty="0"/>
              <a:t>As the moms we need to make taking care of ourselves a priority…. no time to be sick.  Energy, focus, mood, PMS, bone and brain health are all common things women say they need help with. These are all legitimate concerns!  </a:t>
            </a:r>
          </a:p>
          <a:p>
            <a:r>
              <a:rPr lang="en-US" sz="2000" dirty="0"/>
              <a:t>Recently, I have been hearing more and more on the importance of brain </a:t>
            </a:r>
            <a:r>
              <a:rPr lang="en-US" sz="2000" dirty="0" smtClean="0"/>
              <a:t>health. </a:t>
            </a:r>
            <a:r>
              <a:rPr lang="en-US" sz="2000" dirty="0"/>
              <a:t>It’s just as important as keeping our immune systems strong. (The connection between gut and brain)</a:t>
            </a:r>
            <a:r>
              <a:rPr lang="en-US" sz="2000" dirty="0" smtClean="0"/>
              <a:t>.</a:t>
            </a:r>
            <a:r>
              <a:rPr lang="en-US" sz="2000" dirty="0"/>
              <a:t> </a:t>
            </a:r>
          </a:p>
          <a:p>
            <a:r>
              <a:rPr lang="en-US" sz="2000" dirty="0"/>
              <a:t>Focus, ADD/ADHD, depression, dementia, </a:t>
            </a:r>
            <a:r>
              <a:rPr lang="en-US" sz="2000" dirty="0" smtClean="0"/>
              <a:t>Alzheimer's</a:t>
            </a:r>
            <a:endParaRPr lang="en-US" sz="2000" dirty="0"/>
          </a:p>
          <a:p>
            <a:pPr marL="0" indent="0">
              <a:buNone/>
            </a:pPr>
            <a:endParaRPr lang="en-US" sz="2000" dirty="0"/>
          </a:p>
        </p:txBody>
      </p:sp>
      <p:sp>
        <p:nvSpPr>
          <p:cNvPr id="2" name="TextBox 1"/>
          <p:cNvSpPr txBox="1"/>
          <p:nvPr/>
        </p:nvSpPr>
        <p:spPr>
          <a:xfrm>
            <a:off x="7019171" y="4525951"/>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4235960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p:txBody>
          <a:bodyPr>
            <a:normAutofit/>
          </a:bodyPr>
          <a:lstStyle/>
          <a:p>
            <a:r>
              <a:rPr lang="en-US" sz="2800" dirty="0" smtClean="0"/>
              <a:t>Use Third Party Source </a:t>
            </a:r>
            <a:endParaRPr lang="en-US" sz="2800" dirty="0"/>
          </a:p>
        </p:txBody>
      </p:sp>
      <p:sp>
        <p:nvSpPr>
          <p:cNvPr id="3" name="Content Placeholder 2"/>
          <p:cNvSpPr>
            <a:spLocks noGrp="1"/>
          </p:cNvSpPr>
          <p:nvPr>
            <p:ph idx="1"/>
          </p:nvPr>
        </p:nvSpPr>
        <p:spPr/>
        <p:txBody>
          <a:bodyPr/>
          <a:lstStyle/>
          <a:p>
            <a:r>
              <a:rPr lang="en-US" dirty="0"/>
              <a:t>*Maria Shriver---heard someone she was interviewing recently share how chronic diseases often begin decades before; they don’t happen overnight. </a:t>
            </a:r>
          </a:p>
          <a:p>
            <a:r>
              <a:rPr lang="en-US" dirty="0"/>
              <a:t>Prevention is key.</a:t>
            </a:r>
          </a:p>
          <a:p>
            <a:endParaRPr lang="en-US" dirty="0"/>
          </a:p>
        </p:txBody>
      </p:sp>
      <p:sp>
        <p:nvSpPr>
          <p:cNvPr id="4" name="TextBox 3"/>
          <p:cNvSpPr txBox="1"/>
          <p:nvPr/>
        </p:nvSpPr>
        <p:spPr>
          <a:xfrm>
            <a:off x="5085117" y="4466745"/>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14360101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3413"/>
            <a:ext cx="8229600" cy="4912547"/>
          </a:xfrm>
        </p:spPr>
        <p:txBody>
          <a:bodyPr>
            <a:normAutofit/>
          </a:bodyPr>
          <a:lstStyle/>
          <a:p>
            <a:r>
              <a:rPr lang="en-US" sz="2000" dirty="0"/>
              <a:t>Been hearing more and more about having a wellness budget.</a:t>
            </a:r>
          </a:p>
          <a:p>
            <a:r>
              <a:rPr lang="en-US" sz="2000" dirty="0"/>
              <a:t>I am a firm believer that we pay for wellness now or illness later</a:t>
            </a:r>
            <a:r>
              <a:rPr lang="en-US" sz="2000" dirty="0" smtClean="0"/>
              <a:t>.</a:t>
            </a:r>
            <a:r>
              <a:rPr lang="en-US" sz="2000" b="1" dirty="0"/>
              <a:t> </a:t>
            </a:r>
            <a:endParaRPr lang="en-US" sz="2000" dirty="0"/>
          </a:p>
          <a:p>
            <a:r>
              <a:rPr lang="en-US" sz="2000" dirty="0" err="1"/>
              <a:t>Vitalizer</a:t>
            </a:r>
            <a:r>
              <a:rPr lang="en-US" sz="2000" dirty="0"/>
              <a:t> – smart delivery system. Page 26, free membership (19.95 value), 15% off retail price.</a:t>
            </a:r>
          </a:p>
          <a:p>
            <a:r>
              <a:rPr lang="en-US" sz="2000" dirty="0"/>
              <a:t>Go through product guide quickly to give overview of vitamins. </a:t>
            </a:r>
          </a:p>
          <a:p>
            <a:r>
              <a:rPr lang="en-US" sz="2000" b="1" dirty="0"/>
              <a:t>*</a:t>
            </a:r>
            <a:r>
              <a:rPr lang="en-US" sz="2000" dirty="0"/>
              <a:t>We don’t have time to go into all of these areas today, but Shaklee has nutritional support for women’s &amp; men’s health, kids health, immune support, energy, stress, digestion, brain health, joint health, bone health, healthy aging</a:t>
            </a:r>
            <a:r>
              <a:rPr lang="en-US" sz="2000" dirty="0" smtClean="0"/>
              <a:t>.</a:t>
            </a:r>
            <a:r>
              <a:rPr lang="en-US" sz="2000" b="1" dirty="0"/>
              <a:t> </a:t>
            </a:r>
            <a:endParaRPr lang="en-US" sz="2000" dirty="0"/>
          </a:p>
          <a:p>
            <a:pPr lvl="0"/>
            <a:r>
              <a:rPr lang="en-US" sz="2000" dirty="0"/>
              <a:t>Healthy Beauty</a:t>
            </a:r>
          </a:p>
          <a:p>
            <a:pPr lvl="0"/>
            <a:r>
              <a:rPr lang="en-US" sz="2000" dirty="0"/>
              <a:t>Healthy </a:t>
            </a:r>
            <a:r>
              <a:rPr lang="en-US" sz="2000" dirty="0" smtClean="0"/>
              <a:t>Home</a:t>
            </a:r>
            <a:r>
              <a:rPr lang="en-US" sz="2000" dirty="0"/>
              <a:t> </a:t>
            </a:r>
          </a:p>
          <a:p>
            <a:pPr marL="0" indent="0">
              <a:buNone/>
            </a:pPr>
            <a:endParaRPr lang="en-US" sz="2000" dirty="0"/>
          </a:p>
        </p:txBody>
      </p:sp>
      <p:sp>
        <p:nvSpPr>
          <p:cNvPr id="2" name="TextBox 1"/>
          <p:cNvSpPr txBox="1"/>
          <p:nvPr/>
        </p:nvSpPr>
        <p:spPr>
          <a:xfrm>
            <a:off x="1098596" y="4604422"/>
            <a:ext cx="734496" cy="369332"/>
          </a:xfrm>
          <a:prstGeom prst="rect">
            <a:avLst/>
          </a:prstGeom>
          <a:noFill/>
        </p:spPr>
        <p:txBody>
          <a:bodyPr wrap="none" rtlCol="0">
            <a:spAutoFit/>
          </a:bodyPr>
          <a:lstStyle/>
          <a:p>
            <a:r>
              <a:rPr lang="en-US" dirty="0" smtClean="0"/>
              <a:t>Susan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96807" y="3117884"/>
            <a:ext cx="1347274" cy="1855870"/>
          </a:xfrm>
          <a:prstGeom prst="rect">
            <a:avLst/>
          </a:prstGeom>
        </p:spPr>
      </p:pic>
    </p:spTree>
    <p:extLst>
      <p:ext uri="{BB962C8B-B14F-4D97-AF65-F5344CB8AC3E}">
        <p14:creationId xmlns:p14="http://schemas.microsoft.com/office/powerpoint/2010/main" val="40511648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9841"/>
          </a:xfrm>
        </p:spPr>
        <p:txBody>
          <a:bodyPr>
            <a:normAutofit/>
          </a:bodyPr>
          <a:lstStyle/>
          <a:p>
            <a:r>
              <a:rPr lang="en-US" sz="3200" b="1" u="sng" dirty="0" err="1" smtClean="0"/>
              <a:t>Enfuselle</a:t>
            </a:r>
            <a:endParaRPr lang="en-US" sz="3200" dirty="0"/>
          </a:p>
        </p:txBody>
      </p:sp>
      <p:sp>
        <p:nvSpPr>
          <p:cNvPr id="3" name="Content Placeholder 2"/>
          <p:cNvSpPr>
            <a:spLocks noGrp="1"/>
          </p:cNvSpPr>
          <p:nvPr>
            <p:ph idx="1"/>
          </p:nvPr>
        </p:nvSpPr>
        <p:spPr>
          <a:xfrm>
            <a:off x="457200" y="615872"/>
            <a:ext cx="8229600" cy="4354413"/>
          </a:xfrm>
        </p:spPr>
        <p:txBody>
          <a:bodyPr>
            <a:normAutofit/>
          </a:bodyPr>
          <a:lstStyle/>
          <a:p>
            <a:r>
              <a:rPr lang="en-US" sz="2000" b="1" i="1" dirty="0"/>
              <a:t> </a:t>
            </a:r>
            <a:r>
              <a:rPr lang="en-US" sz="2000" dirty="0" smtClean="0"/>
              <a:t>Science </a:t>
            </a:r>
            <a:r>
              <a:rPr lang="en-US" sz="2000" dirty="0"/>
              <a:t>has proven that the nutrients beneficial to your body on the inside are also beneficial for your skin. </a:t>
            </a:r>
          </a:p>
          <a:p>
            <a:pPr lvl="0"/>
            <a:r>
              <a:rPr lang="en-US" sz="2000" dirty="0"/>
              <a:t>Jean share story</a:t>
            </a:r>
          </a:p>
          <a:p>
            <a:pPr lvl="0"/>
            <a:r>
              <a:rPr lang="en-US" sz="2000" dirty="0"/>
              <a:t>Triple patented vital repair plus complex, a blend of antioxidants nutrients.</a:t>
            </a:r>
          </a:p>
          <a:p>
            <a:pPr lvl="0"/>
            <a:r>
              <a:rPr lang="en-US" sz="2000" dirty="0"/>
              <a:t>7 patents, and never tested on animals.</a:t>
            </a:r>
          </a:p>
          <a:p>
            <a:pPr lvl="0"/>
            <a:r>
              <a:rPr lang="en-US" sz="2000" dirty="0"/>
              <a:t>Cleanse, Neutralize -- Toner –important because it neutralizes the iron in tap water.</a:t>
            </a:r>
          </a:p>
          <a:p>
            <a:pPr lvl="0"/>
            <a:r>
              <a:rPr lang="en-US" sz="2000" dirty="0"/>
              <a:t>Repair (eye, </a:t>
            </a:r>
            <a:r>
              <a:rPr lang="en-US" sz="2000" dirty="0" err="1"/>
              <a:t>a.m</a:t>
            </a:r>
            <a:r>
              <a:rPr lang="en-US" sz="2000" dirty="0"/>
              <a:t>, p.m.)</a:t>
            </a:r>
          </a:p>
          <a:p>
            <a:pPr lvl="0"/>
            <a:r>
              <a:rPr lang="en-US" sz="2000" dirty="0"/>
              <a:t>Advanced moisture and specific treatments</a:t>
            </a:r>
          </a:p>
          <a:p>
            <a:pPr lvl="0"/>
            <a:r>
              <a:rPr lang="en-US" sz="2000" dirty="0"/>
              <a:t>Point out the bullet points on back of brochure.</a:t>
            </a:r>
          </a:p>
          <a:p>
            <a:pPr lvl="0"/>
            <a:r>
              <a:rPr lang="en-US" sz="2000" dirty="0"/>
              <a:t>Demo the C+E repair on back of hands.</a:t>
            </a:r>
          </a:p>
          <a:p>
            <a:pPr marL="0" indent="0">
              <a:buNone/>
            </a:pPr>
            <a:endParaRPr lang="en-US"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9872" y="3093912"/>
            <a:ext cx="2857500" cy="1600200"/>
          </a:xfrm>
          <a:prstGeom prst="rect">
            <a:avLst/>
          </a:prstGeom>
        </p:spPr>
      </p:pic>
      <p:sp>
        <p:nvSpPr>
          <p:cNvPr id="5" name="TextBox 4"/>
          <p:cNvSpPr txBox="1"/>
          <p:nvPr/>
        </p:nvSpPr>
        <p:spPr>
          <a:xfrm>
            <a:off x="4894342" y="4618049"/>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11630749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6685"/>
            <a:ext cx="8229600" cy="388447"/>
          </a:xfrm>
        </p:spPr>
        <p:txBody>
          <a:bodyPr>
            <a:normAutofit fontScale="90000"/>
          </a:bodyPr>
          <a:lstStyle/>
          <a:p>
            <a:r>
              <a:rPr lang="en-US" sz="3200" dirty="0"/>
              <a:t>BULLET POINTS FOR OTHER PRODUCT LINES</a:t>
            </a:r>
            <a:br>
              <a:rPr lang="en-US" sz="3200" dirty="0"/>
            </a:br>
            <a:endParaRPr lang="en-US" sz="3200" dirty="0"/>
          </a:p>
        </p:txBody>
      </p:sp>
      <p:sp>
        <p:nvSpPr>
          <p:cNvPr id="3" name="Content Placeholder 2"/>
          <p:cNvSpPr>
            <a:spLocks noGrp="1"/>
          </p:cNvSpPr>
          <p:nvPr>
            <p:ph idx="1"/>
          </p:nvPr>
        </p:nvSpPr>
        <p:spPr>
          <a:xfrm>
            <a:off x="457200" y="923809"/>
            <a:ext cx="8229600" cy="3670814"/>
          </a:xfrm>
        </p:spPr>
        <p:txBody>
          <a:bodyPr>
            <a:normAutofit/>
          </a:bodyPr>
          <a:lstStyle/>
          <a:p>
            <a:pPr marL="0" indent="0">
              <a:buNone/>
            </a:pPr>
            <a:r>
              <a:rPr lang="en-US" sz="2000" b="1" dirty="0"/>
              <a:t> </a:t>
            </a:r>
            <a:r>
              <a:rPr lang="en-US" sz="2000" b="1" u="sng" dirty="0" smtClean="0"/>
              <a:t>SPORT NUTRITION</a:t>
            </a:r>
            <a:r>
              <a:rPr lang="en-US" sz="2000" b="1" dirty="0"/>
              <a:t> </a:t>
            </a:r>
            <a:endParaRPr lang="en-US" sz="2000" dirty="0"/>
          </a:p>
          <a:p>
            <a:pPr lvl="0"/>
            <a:r>
              <a:rPr lang="en-US" sz="2000" dirty="0"/>
              <a:t>Performance –amazing hydration drink; Kelli; absorbs quickly</a:t>
            </a:r>
          </a:p>
          <a:p>
            <a:pPr lvl="0"/>
            <a:r>
              <a:rPr lang="en-US" sz="2000" dirty="0"/>
              <a:t>Physique---Recovery for post work-out! Ali loves and took to college.</a:t>
            </a:r>
          </a:p>
          <a:p>
            <a:pPr lvl="0"/>
            <a:r>
              <a:rPr lang="en-US" sz="2000" dirty="0"/>
              <a:t>Energy Chews---besides for safe energy for sports—compared to red bull and monster drinks. But also, Energy Chews used for late nights and early mornings; long car drives, night shifts, whenever need a pick me up.</a:t>
            </a:r>
          </a:p>
          <a:p>
            <a:pPr lvl="0"/>
            <a:r>
              <a:rPr lang="en-US" sz="2000" dirty="0"/>
              <a:t>Joint Health Complex; Joint &amp; Muscle Pain Cream</a:t>
            </a:r>
          </a:p>
          <a:p>
            <a:pPr marL="0" indent="0">
              <a:buNone/>
            </a:pPr>
            <a:r>
              <a:rPr lang="en-US" sz="2000" b="1" dirty="0"/>
              <a:t> </a:t>
            </a:r>
            <a:endParaRPr lang="en-US" sz="2000" dirty="0"/>
          </a:p>
          <a:p>
            <a:endParaRPr lang="en-US"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5281" y="3047642"/>
            <a:ext cx="1870649" cy="2005261"/>
          </a:xfrm>
          <a:prstGeom prst="rect">
            <a:avLst/>
          </a:prstGeom>
        </p:spPr>
      </p:pic>
      <p:sp>
        <p:nvSpPr>
          <p:cNvPr id="5" name="TextBox 4"/>
          <p:cNvSpPr txBox="1"/>
          <p:nvPr/>
        </p:nvSpPr>
        <p:spPr>
          <a:xfrm>
            <a:off x="4065462" y="4815401"/>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36371005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u="sng" dirty="0">
                <a:ea typeface="ＭＳ 明朝"/>
                <a:cs typeface="Times New Roman"/>
              </a:rPr>
              <a:t>Get Clean—Healthy Home</a:t>
            </a:r>
            <a:r>
              <a:rPr lang="en-US" sz="3200" dirty="0">
                <a:latin typeface="Cambria"/>
                <a:ea typeface="ＭＳ 明朝"/>
                <a:cs typeface="Times New Roman"/>
              </a:rPr>
              <a:t/>
            </a:r>
            <a:br>
              <a:rPr lang="en-US" sz="3200" dirty="0">
                <a:latin typeface="Cambria"/>
                <a:ea typeface="ＭＳ 明朝"/>
                <a:cs typeface="Times New Roman"/>
              </a:rPr>
            </a:br>
            <a:endParaRPr lang="en-US" sz="3200" dirty="0"/>
          </a:p>
        </p:txBody>
      </p:sp>
      <p:sp>
        <p:nvSpPr>
          <p:cNvPr id="3" name="Content Placeholder 2"/>
          <p:cNvSpPr>
            <a:spLocks noGrp="1"/>
          </p:cNvSpPr>
          <p:nvPr>
            <p:ph idx="1"/>
          </p:nvPr>
        </p:nvSpPr>
        <p:spPr>
          <a:xfrm>
            <a:off x="457200" y="789086"/>
            <a:ext cx="8229600" cy="4354413"/>
          </a:xfrm>
        </p:spPr>
        <p:txBody>
          <a:bodyPr>
            <a:normAutofit fontScale="70000" lnSpcReduction="20000"/>
          </a:bodyPr>
          <a:lstStyle/>
          <a:p>
            <a:pPr>
              <a:spcBef>
                <a:spcPts val="0"/>
              </a:spcBef>
            </a:pPr>
            <a:r>
              <a:rPr lang="en-US" dirty="0" smtClean="0">
                <a:ea typeface="ＭＳ 明朝"/>
                <a:cs typeface="Times New Roman"/>
              </a:rPr>
              <a:t>Did </a:t>
            </a:r>
            <a:r>
              <a:rPr lang="en-US" dirty="0">
                <a:ea typeface="ＭＳ 明朝"/>
                <a:cs typeface="Times New Roman"/>
              </a:rPr>
              <a:t>you know over 90% of poison exposures happen at home. Common chlorine bleach is the #1 household chemical involved in poisoning. </a:t>
            </a:r>
            <a:endParaRPr lang="en-US" dirty="0">
              <a:latin typeface="Cambria"/>
              <a:ea typeface="ＭＳ 明朝"/>
              <a:cs typeface="Times New Roman"/>
            </a:endParaRPr>
          </a:p>
          <a:p>
            <a:pPr>
              <a:spcBef>
                <a:spcPts val="0"/>
              </a:spcBef>
            </a:pPr>
            <a:r>
              <a:rPr lang="en-US" dirty="0">
                <a:ea typeface="ＭＳ 明朝"/>
                <a:cs typeface="Times New Roman"/>
              </a:rPr>
              <a:t>1 in 13 school-aged children has asthma.</a:t>
            </a:r>
            <a:endParaRPr lang="en-US" dirty="0">
              <a:latin typeface="Cambria"/>
              <a:ea typeface="ＭＳ 明朝"/>
              <a:cs typeface="Times New Roman"/>
            </a:endParaRPr>
          </a:p>
          <a:p>
            <a:pPr marL="0" marR="0" indent="0">
              <a:spcBef>
                <a:spcPts val="0"/>
              </a:spcBef>
              <a:spcAft>
                <a:spcPts val="0"/>
              </a:spcAft>
              <a:buNone/>
            </a:pPr>
            <a:r>
              <a:rPr lang="en-US" dirty="0">
                <a:ea typeface="ＭＳ 明朝"/>
                <a:cs typeface="Times New Roman"/>
              </a:rPr>
              <a:t> </a:t>
            </a:r>
            <a:endParaRPr lang="en-US" dirty="0">
              <a:latin typeface="Cambria"/>
              <a:ea typeface="ＭＳ 明朝"/>
              <a:cs typeface="Times New Roman"/>
            </a:endParaRPr>
          </a:p>
          <a:p>
            <a:pPr>
              <a:spcBef>
                <a:spcPts val="0"/>
              </a:spcBef>
            </a:pPr>
            <a:r>
              <a:rPr lang="en-US" dirty="0">
                <a:ea typeface="ＭＳ 明朝"/>
                <a:cs typeface="Times New Roman"/>
              </a:rPr>
              <a:t>WHY?  Saves you thousands of $$$ </a:t>
            </a:r>
            <a:endParaRPr lang="en-US" dirty="0">
              <a:latin typeface="Cambria"/>
              <a:ea typeface="ＭＳ 明朝"/>
              <a:cs typeface="Times New Roman"/>
            </a:endParaRPr>
          </a:p>
          <a:p>
            <a:pPr marL="0" marR="0" indent="0">
              <a:spcBef>
                <a:spcPts val="0"/>
              </a:spcBef>
              <a:spcAft>
                <a:spcPts val="0"/>
              </a:spcAft>
              <a:buNone/>
            </a:pPr>
            <a:r>
              <a:rPr lang="en-US" dirty="0" smtClean="0">
                <a:ea typeface="ＭＳ 明朝"/>
                <a:cs typeface="Times New Roman"/>
              </a:rPr>
              <a:t>	Health </a:t>
            </a:r>
            <a:r>
              <a:rPr lang="en-US" dirty="0">
                <a:ea typeface="ＭＳ 明朝"/>
                <a:cs typeface="Times New Roman"/>
              </a:rPr>
              <a:t>of your family and pets</a:t>
            </a:r>
            <a:endParaRPr lang="en-US" dirty="0">
              <a:latin typeface="Cambria"/>
              <a:ea typeface="ＭＳ 明朝"/>
              <a:cs typeface="Times New Roman"/>
            </a:endParaRPr>
          </a:p>
          <a:p>
            <a:pPr marL="0" marR="0" indent="0">
              <a:spcBef>
                <a:spcPts val="0"/>
              </a:spcBef>
              <a:spcAft>
                <a:spcPts val="0"/>
              </a:spcAft>
              <a:buNone/>
            </a:pPr>
            <a:r>
              <a:rPr lang="en-US" dirty="0" smtClean="0">
                <a:ea typeface="ＭＳ 明朝"/>
                <a:cs typeface="Times New Roman"/>
              </a:rPr>
              <a:t>	For </a:t>
            </a:r>
            <a:r>
              <a:rPr lang="en-US" dirty="0">
                <a:ea typeface="ＭＳ 明朝"/>
                <a:cs typeface="Times New Roman"/>
              </a:rPr>
              <a:t>the earth.</a:t>
            </a:r>
            <a:endParaRPr lang="en-US" dirty="0">
              <a:latin typeface="Cambria"/>
              <a:ea typeface="ＭＳ 明朝"/>
              <a:cs typeface="Times New Roman"/>
            </a:endParaRPr>
          </a:p>
          <a:p>
            <a:pPr marL="0" marR="0" indent="0">
              <a:spcBef>
                <a:spcPts val="0"/>
              </a:spcBef>
              <a:spcAft>
                <a:spcPts val="0"/>
              </a:spcAft>
              <a:buNone/>
            </a:pPr>
            <a:r>
              <a:rPr lang="en-US" dirty="0">
                <a:ea typeface="ＭＳ 明朝"/>
                <a:cs typeface="Times New Roman"/>
              </a:rPr>
              <a:t> </a:t>
            </a:r>
            <a:endParaRPr lang="en-US" dirty="0">
              <a:latin typeface="Cambria"/>
              <a:ea typeface="ＭＳ 明朝"/>
              <a:cs typeface="Times New Roman"/>
            </a:endParaRPr>
          </a:p>
          <a:p>
            <a:pPr>
              <a:spcBef>
                <a:spcPts val="0"/>
              </a:spcBef>
            </a:pPr>
            <a:r>
              <a:rPr lang="en-US" dirty="0">
                <a:ea typeface="ＭＳ 明朝"/>
                <a:cs typeface="Times New Roman"/>
              </a:rPr>
              <a:t>Starter Kit is $99, and it would cost you </a:t>
            </a:r>
            <a:endParaRPr lang="en-US" dirty="0" smtClean="0">
              <a:ea typeface="ＭＳ 明朝"/>
              <a:cs typeface="Times New Roman"/>
            </a:endParaRPr>
          </a:p>
          <a:p>
            <a:pPr marL="0" marR="0" indent="0">
              <a:spcBef>
                <a:spcPts val="0"/>
              </a:spcBef>
              <a:spcAft>
                <a:spcPts val="0"/>
              </a:spcAft>
              <a:buNone/>
            </a:pPr>
            <a:r>
              <a:rPr lang="en-US" dirty="0" smtClean="0">
                <a:ea typeface="ＭＳ 明朝"/>
                <a:cs typeface="Times New Roman"/>
              </a:rPr>
              <a:t>more </a:t>
            </a:r>
            <a:r>
              <a:rPr lang="en-US" dirty="0">
                <a:ea typeface="ＭＳ 明朝"/>
                <a:cs typeface="Times New Roman"/>
              </a:rPr>
              <a:t>than $3,400 to get the same amount </a:t>
            </a:r>
            <a:endParaRPr lang="en-US" dirty="0" smtClean="0">
              <a:ea typeface="ＭＳ 明朝"/>
              <a:cs typeface="Times New Roman"/>
            </a:endParaRPr>
          </a:p>
          <a:p>
            <a:pPr marL="0" marR="0" indent="0">
              <a:spcBef>
                <a:spcPts val="0"/>
              </a:spcBef>
              <a:spcAft>
                <a:spcPts val="0"/>
              </a:spcAft>
              <a:buNone/>
            </a:pPr>
            <a:r>
              <a:rPr lang="en-US" dirty="0" smtClean="0">
                <a:ea typeface="ＭＳ 明朝"/>
                <a:cs typeface="Times New Roman"/>
              </a:rPr>
              <a:t>of </a:t>
            </a:r>
            <a:r>
              <a:rPr lang="en-US" dirty="0">
                <a:ea typeface="ＭＳ 明朝"/>
                <a:cs typeface="Times New Roman"/>
              </a:rPr>
              <a:t>clean. Can also buy all products individually.</a:t>
            </a:r>
            <a:endParaRPr lang="en-US" dirty="0">
              <a:latin typeface="Cambria"/>
              <a:ea typeface="ＭＳ 明朝"/>
              <a:cs typeface="Times New Roman"/>
            </a:endParaRPr>
          </a:p>
          <a:p>
            <a:pPr marL="0" marR="0" indent="0">
              <a:spcBef>
                <a:spcPts val="0"/>
              </a:spcBef>
              <a:spcAft>
                <a:spcPts val="0"/>
              </a:spcAft>
              <a:buNone/>
            </a:pPr>
            <a:r>
              <a:rPr lang="en-US" dirty="0">
                <a:ea typeface="ＭＳ 明朝"/>
                <a:cs typeface="Times New Roman"/>
              </a:rPr>
              <a:t> </a:t>
            </a:r>
            <a:endParaRPr lang="en-US" dirty="0">
              <a:latin typeface="Cambria"/>
              <a:ea typeface="ＭＳ 明朝"/>
              <a:cs typeface="Times New Roman"/>
            </a:endParaRPr>
          </a:p>
          <a:p>
            <a:pPr>
              <a:spcBef>
                <a:spcPts val="0"/>
              </a:spcBef>
            </a:pPr>
            <a:r>
              <a:rPr lang="en-US" dirty="0">
                <a:ea typeface="ＭＳ 明朝"/>
                <a:cs typeface="Times New Roman"/>
              </a:rPr>
              <a:t>Basic H Demo</a:t>
            </a:r>
            <a:endParaRPr lang="en-US" dirty="0">
              <a:latin typeface="Cambria"/>
              <a:ea typeface="ＭＳ 明朝"/>
              <a:cs typeface="Times New Roman"/>
            </a:endParaRPr>
          </a:p>
          <a:p>
            <a:pPr marL="0" indent="0">
              <a:buNone/>
            </a:pPr>
            <a:endParaRPr lang="en-US" dirty="0"/>
          </a:p>
        </p:txBody>
      </p:sp>
      <p:sp>
        <p:nvSpPr>
          <p:cNvPr id="4" name="TextBox 3"/>
          <p:cNvSpPr txBox="1"/>
          <p:nvPr/>
        </p:nvSpPr>
        <p:spPr>
          <a:xfrm>
            <a:off x="7552023" y="4611471"/>
            <a:ext cx="734496" cy="369332"/>
          </a:xfrm>
          <a:prstGeom prst="rect">
            <a:avLst/>
          </a:prstGeom>
          <a:noFill/>
        </p:spPr>
        <p:txBody>
          <a:bodyPr wrap="none" rtlCol="0">
            <a:spAutoFit/>
          </a:bodyPr>
          <a:lstStyle/>
          <a:p>
            <a:r>
              <a:rPr lang="en-US" dirty="0" smtClean="0"/>
              <a:t>Susan</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1635" y="2039700"/>
            <a:ext cx="2762770" cy="2069200"/>
          </a:xfrm>
          <a:prstGeom prst="rect">
            <a:avLst/>
          </a:prstGeom>
        </p:spPr>
      </p:pic>
    </p:spTree>
    <p:extLst>
      <p:ext uri="{BB962C8B-B14F-4D97-AF65-F5344CB8AC3E}">
        <p14:creationId xmlns:p14="http://schemas.microsoft.com/office/powerpoint/2010/main" val="30654298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9444"/>
            <a:ext cx="8229600" cy="4874056"/>
          </a:xfrm>
        </p:spPr>
        <p:txBody>
          <a:bodyPr>
            <a:normAutofit fontScale="92500" lnSpcReduction="20000"/>
          </a:bodyPr>
          <a:lstStyle/>
          <a:p>
            <a:pPr marL="0" indent="0">
              <a:buNone/>
            </a:pPr>
            <a:r>
              <a:rPr lang="en-US" sz="2000" dirty="0"/>
              <a:t>Basic H2---thousands of uses for it.</a:t>
            </a:r>
          </a:p>
          <a:p>
            <a:pPr marL="0" indent="0">
              <a:buNone/>
            </a:pPr>
            <a:r>
              <a:rPr lang="en-US" sz="2000" dirty="0"/>
              <a:t>3 </a:t>
            </a:r>
            <a:r>
              <a:rPr lang="en-US" sz="2000" dirty="0" smtClean="0"/>
              <a:t>bottles</a:t>
            </a:r>
            <a:endParaRPr lang="en-US" sz="2000" dirty="0"/>
          </a:p>
          <a:p>
            <a:pPr marL="0" indent="0">
              <a:buNone/>
            </a:pPr>
            <a:r>
              <a:rPr lang="en-US" sz="2000" dirty="0" smtClean="0"/>
              <a:t>	All</a:t>
            </a:r>
            <a:r>
              <a:rPr lang="en-US" sz="2000" dirty="0"/>
              <a:t>-Purpose – 3 cents</a:t>
            </a:r>
          </a:p>
          <a:p>
            <a:pPr marL="0" indent="0">
              <a:buNone/>
            </a:pPr>
            <a:r>
              <a:rPr lang="en-US" sz="2000" dirty="0" smtClean="0"/>
              <a:t>	Window </a:t>
            </a:r>
            <a:r>
              <a:rPr lang="en-US" sz="2000" dirty="0"/>
              <a:t>– less than 1 cent</a:t>
            </a:r>
          </a:p>
          <a:p>
            <a:pPr marL="0" indent="0">
              <a:buNone/>
            </a:pPr>
            <a:r>
              <a:rPr lang="en-US" sz="2000" dirty="0" smtClean="0"/>
              <a:t>	Degreaser </a:t>
            </a:r>
            <a:r>
              <a:rPr lang="en-US" sz="2000" dirty="0"/>
              <a:t>– 17 cents</a:t>
            </a:r>
            <a:r>
              <a:rPr lang="en-US" sz="2000" dirty="0" smtClean="0"/>
              <a:t>.</a:t>
            </a:r>
            <a:endParaRPr lang="en-US" sz="2000" dirty="0"/>
          </a:p>
          <a:p>
            <a:pPr marL="0" indent="0">
              <a:buNone/>
            </a:pPr>
            <a:r>
              <a:rPr lang="en-US" sz="2000" dirty="0"/>
              <a:t> </a:t>
            </a:r>
          </a:p>
          <a:p>
            <a:pPr marL="0" indent="0">
              <a:buNone/>
            </a:pPr>
            <a:r>
              <a:rPr lang="en-US" sz="2000" dirty="0"/>
              <a:t>Add the water to the bottle and then the appropriate amount of Basic-</a:t>
            </a:r>
            <a:r>
              <a:rPr lang="en-US" sz="2000" dirty="0" smtClean="0"/>
              <a:t>H</a:t>
            </a:r>
            <a:endParaRPr lang="en-US" sz="2000" dirty="0"/>
          </a:p>
          <a:p>
            <a:pPr marL="0" indent="0">
              <a:buNone/>
            </a:pPr>
            <a:r>
              <a:rPr lang="en-US" sz="2000" dirty="0" smtClean="0"/>
              <a:t>	If </a:t>
            </a:r>
            <a:r>
              <a:rPr lang="en-US" sz="2000" dirty="0"/>
              <a:t>used Basic H only for window cleaner it would make the equivalent of </a:t>
            </a:r>
            <a:r>
              <a:rPr lang="en-US" sz="2000" dirty="0" smtClean="0"/>
              <a:t>	$</a:t>
            </a:r>
            <a:r>
              <a:rPr lang="en-US" sz="2000" dirty="0"/>
              <a:t>5,824 bottles of Windex!!</a:t>
            </a:r>
          </a:p>
          <a:p>
            <a:pPr marL="0" indent="0">
              <a:buNone/>
            </a:pPr>
            <a:r>
              <a:rPr lang="en-US" sz="2000" dirty="0"/>
              <a:t> </a:t>
            </a:r>
          </a:p>
          <a:p>
            <a:pPr marL="0" indent="0">
              <a:buNone/>
            </a:pPr>
            <a:r>
              <a:rPr lang="en-US" sz="2000" dirty="0"/>
              <a:t>For all of the products there are so many uses</a:t>
            </a:r>
            <a:r>
              <a:rPr lang="en-US" sz="2000" dirty="0" smtClean="0"/>
              <a:t>!</a:t>
            </a:r>
            <a:endParaRPr lang="en-US" sz="2000" dirty="0"/>
          </a:p>
          <a:p>
            <a:pPr marL="0" indent="0">
              <a:buNone/>
            </a:pPr>
            <a:r>
              <a:rPr lang="en-US" sz="2000" dirty="0" smtClean="0"/>
              <a:t>	Nature </a:t>
            </a:r>
            <a:r>
              <a:rPr lang="en-US" sz="2000" dirty="0"/>
              <a:t>Bright:  So many uses--carpet stains, toilets, coffee cups</a:t>
            </a:r>
          </a:p>
          <a:p>
            <a:pPr marL="0" indent="0">
              <a:buNone/>
            </a:pPr>
            <a:r>
              <a:rPr lang="en-US" sz="2000" dirty="0"/>
              <a:t> </a:t>
            </a:r>
          </a:p>
          <a:p>
            <a:pPr marL="0" indent="0">
              <a:buNone/>
            </a:pPr>
            <a:r>
              <a:rPr lang="en-US" sz="2000" dirty="0" smtClean="0"/>
              <a:t>	Scour </a:t>
            </a:r>
            <a:r>
              <a:rPr lang="en-US" sz="2000" dirty="0"/>
              <a:t>Off—oven, tile, permanent marker, pots and pans</a:t>
            </a:r>
            <a:r>
              <a:rPr lang="en-US" sz="2000" dirty="0" smtClean="0"/>
              <a:t>.</a:t>
            </a:r>
            <a:endParaRPr lang="en-US" sz="2000" dirty="0"/>
          </a:p>
          <a:p>
            <a:pPr marL="0" indent="0">
              <a:buNone/>
            </a:pPr>
            <a:r>
              <a:rPr lang="en-US" sz="2000" dirty="0" smtClean="0"/>
              <a:t>	None </a:t>
            </a:r>
            <a:r>
              <a:rPr lang="en-US" sz="2000" dirty="0"/>
              <a:t>of the harmful toxins or chemicals!</a:t>
            </a:r>
          </a:p>
          <a:p>
            <a:pPr marL="0" indent="0">
              <a:buNone/>
            </a:pPr>
            <a:r>
              <a:rPr lang="en-US" sz="2000" dirty="0"/>
              <a:t> </a:t>
            </a:r>
          </a:p>
          <a:p>
            <a:pPr marL="0" indent="0">
              <a:buNone/>
            </a:pPr>
            <a:endParaRPr lang="en-US" sz="2000" dirty="0"/>
          </a:p>
        </p:txBody>
      </p:sp>
      <p:sp>
        <p:nvSpPr>
          <p:cNvPr id="2" name="TextBox 1"/>
          <p:cNvSpPr txBox="1"/>
          <p:nvPr/>
        </p:nvSpPr>
        <p:spPr>
          <a:xfrm>
            <a:off x="7598072" y="4861450"/>
            <a:ext cx="734496" cy="369332"/>
          </a:xfrm>
          <a:prstGeom prst="rect">
            <a:avLst/>
          </a:prstGeom>
          <a:noFill/>
        </p:spPr>
        <p:txBody>
          <a:bodyPr wrap="none" rtlCol="0">
            <a:spAutoFit/>
          </a:bodyPr>
          <a:lstStyle/>
          <a:p>
            <a:r>
              <a:rPr lang="en-US" dirty="0" smtClean="0"/>
              <a:t>Susan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5564" y="181848"/>
            <a:ext cx="2382855" cy="1589066"/>
          </a:xfrm>
          <a:prstGeom prst="rect">
            <a:avLst/>
          </a:prstGeom>
        </p:spPr>
      </p:pic>
    </p:spTree>
    <p:extLst>
      <p:ext uri="{BB962C8B-B14F-4D97-AF65-F5344CB8AC3E}">
        <p14:creationId xmlns:p14="http://schemas.microsoft.com/office/powerpoint/2010/main" val="2106672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418201"/>
            <a:ext cx="8229600" cy="857250"/>
          </a:xfrm>
        </p:spPr>
        <p:txBody>
          <a:bodyPr>
            <a:normAutofit fontScale="90000"/>
          </a:bodyPr>
          <a:lstStyle/>
          <a:p>
            <a:r>
              <a:rPr lang="en-US" sz="3200" b="1" i="1" dirty="0"/>
              <a:t>Thank you &amp; hostess gift</a:t>
            </a:r>
            <a:r>
              <a:rPr lang="en-US" sz="3200" dirty="0"/>
              <a:t/>
            </a:r>
            <a:br>
              <a:rPr lang="en-US" sz="3200" dirty="0"/>
            </a:br>
            <a:endParaRPr lang="en-US" sz="3200" dirty="0"/>
          </a:p>
        </p:txBody>
      </p:sp>
      <p:sp>
        <p:nvSpPr>
          <p:cNvPr id="3" name="Content Placeholder 2"/>
          <p:cNvSpPr>
            <a:spLocks noGrp="1"/>
          </p:cNvSpPr>
          <p:nvPr>
            <p:ph idx="1"/>
          </p:nvPr>
        </p:nvSpPr>
        <p:spPr>
          <a:xfrm>
            <a:off x="457200" y="635119"/>
            <a:ext cx="8229600" cy="4311109"/>
          </a:xfrm>
        </p:spPr>
        <p:txBody>
          <a:bodyPr>
            <a:normAutofit lnSpcReduction="10000"/>
          </a:bodyPr>
          <a:lstStyle/>
          <a:p>
            <a:pPr marL="0" indent="0">
              <a:buNone/>
            </a:pPr>
            <a:r>
              <a:rPr lang="en-US" sz="2000" dirty="0"/>
              <a:t> </a:t>
            </a:r>
          </a:p>
          <a:p>
            <a:r>
              <a:rPr lang="en-US" sz="2000" dirty="0"/>
              <a:t>Interested in hosting an event with your family, friends or neighbors let’s talk and put it on the calendar!  I give hostess gifts and referral thank </a:t>
            </a:r>
            <a:r>
              <a:rPr lang="en-US" sz="2000" dirty="0" err="1"/>
              <a:t>you’s</a:t>
            </a:r>
            <a:r>
              <a:rPr lang="en-US" sz="2000" dirty="0" smtClean="0"/>
              <a:t>.</a:t>
            </a:r>
            <a:endParaRPr lang="en-US" sz="2000" dirty="0"/>
          </a:p>
          <a:p>
            <a:pPr lvl="0"/>
            <a:r>
              <a:rPr lang="en-US" sz="2000" dirty="0"/>
              <a:t>Refer to FREE Membership document in folder.</a:t>
            </a:r>
          </a:p>
          <a:p>
            <a:pPr lvl="0"/>
            <a:r>
              <a:rPr lang="en-US" sz="2000" dirty="0"/>
              <a:t>INCENTIVE Place an order of $75 or more by tonight and get a free bottle of Vita-D3!!  </a:t>
            </a:r>
          </a:p>
          <a:p>
            <a:r>
              <a:rPr lang="en-US" sz="2000" dirty="0"/>
              <a:t>*I made sure I had covered a couple of facts about the benefits of Vita-D3, and the statistic that 55% of children tested had low levels of vitamin D so they would understand the value of the free product I was offering.</a:t>
            </a:r>
          </a:p>
          <a:p>
            <a:r>
              <a:rPr lang="en-US" sz="2000" dirty="0"/>
              <a:t>*Every guest became a member, placed an order and qualified for the free bottle of Vita –D3.</a:t>
            </a:r>
          </a:p>
          <a:p>
            <a:r>
              <a:rPr lang="en-US" sz="2000" dirty="0"/>
              <a:t>Total event PV was 430</a:t>
            </a:r>
          </a:p>
          <a:p>
            <a:pPr marL="0" indent="0">
              <a:buNone/>
            </a:pPr>
            <a:endParaRPr lang="en-US" sz="2000" dirty="0"/>
          </a:p>
        </p:txBody>
      </p:sp>
      <p:sp>
        <p:nvSpPr>
          <p:cNvPr id="5" name="TextBox 4"/>
          <p:cNvSpPr txBox="1"/>
          <p:nvPr/>
        </p:nvSpPr>
        <p:spPr>
          <a:xfrm>
            <a:off x="7433612" y="4795666"/>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23519033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18187" r="-18187"/>
          <a:stretch>
            <a:fillRect/>
          </a:stretch>
        </p:blipFill>
        <p:spPr>
          <a:xfrm>
            <a:off x="-1731636" y="1"/>
            <a:ext cx="12352337" cy="5135420"/>
          </a:xfrm>
        </p:spPr>
      </p:pic>
      <p:sp>
        <p:nvSpPr>
          <p:cNvPr id="2" name="TextBox 1"/>
          <p:cNvSpPr txBox="1"/>
          <p:nvPr/>
        </p:nvSpPr>
        <p:spPr>
          <a:xfrm>
            <a:off x="7947212" y="4827494"/>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14622053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57200" y="404167"/>
            <a:ext cx="8229600" cy="2020832"/>
          </a:xfrm>
          <a:prstGeom prst="rect">
            <a:avLst/>
          </a:prstGeom>
        </p:spPr>
      </p:pic>
      <p:sp>
        <p:nvSpPr>
          <p:cNvPr id="2" name="Title 1"/>
          <p:cNvSpPr>
            <a:spLocks noGrp="1"/>
          </p:cNvSpPr>
          <p:nvPr>
            <p:ph type="ctrTitle"/>
          </p:nvPr>
        </p:nvSpPr>
        <p:spPr>
          <a:xfrm>
            <a:off x="685800" y="615873"/>
            <a:ext cx="7772400" cy="2084465"/>
          </a:xfrm>
          <a:noFill/>
        </p:spPr>
        <p:txBody>
          <a:bodyPr>
            <a:noAutofit/>
          </a:bodyPr>
          <a:lstStyle/>
          <a:p>
            <a:r>
              <a:rPr lang="en-US" sz="6600" dirty="0" smtClean="0">
                <a:latin typeface="Abadi MT Condensed Light"/>
                <a:cs typeface="Abadi MT Condensed Light"/>
              </a:rPr>
              <a:t>Passion Matters! </a:t>
            </a:r>
            <a:endParaRPr lang="en-US" sz="6600" dirty="0">
              <a:latin typeface="Abadi MT Condensed Light"/>
              <a:cs typeface="Abadi MT Condensed Light"/>
            </a:endParaRPr>
          </a:p>
        </p:txBody>
      </p:sp>
      <p:sp>
        <p:nvSpPr>
          <p:cNvPr id="3" name="Subtitle 2"/>
          <p:cNvSpPr>
            <a:spLocks noGrp="1"/>
          </p:cNvSpPr>
          <p:nvPr>
            <p:ph type="subTitle" idx="1"/>
          </p:nvPr>
        </p:nvSpPr>
        <p:spPr>
          <a:xfrm>
            <a:off x="865819" y="2914650"/>
            <a:ext cx="7349831" cy="1314450"/>
          </a:xfrm>
        </p:spPr>
        <p:txBody>
          <a:bodyPr>
            <a:noAutofit/>
          </a:bodyPr>
          <a:lstStyle/>
          <a:p>
            <a:r>
              <a:rPr lang="en-US" sz="2800" dirty="0" smtClean="0">
                <a:solidFill>
                  <a:schemeClr val="tx1"/>
                </a:solidFill>
              </a:rPr>
              <a:t>“To succeed you have to believe in something with such a passion that it becomes a reality.” </a:t>
            </a:r>
          </a:p>
          <a:p>
            <a:r>
              <a:rPr lang="en-US" sz="2800" dirty="0" smtClean="0">
                <a:solidFill>
                  <a:schemeClr val="tx1"/>
                </a:solidFill>
              </a:rPr>
              <a:t>~Anita Roddick </a:t>
            </a:r>
            <a:endParaRPr lang="en-US" sz="2800" dirty="0">
              <a:solidFill>
                <a:schemeClr val="tx1"/>
              </a:solidFill>
            </a:endParaRPr>
          </a:p>
        </p:txBody>
      </p:sp>
      <p:sp>
        <p:nvSpPr>
          <p:cNvPr id="4" name="TextBox 3"/>
          <p:cNvSpPr txBox="1"/>
          <p:nvPr/>
        </p:nvSpPr>
        <p:spPr>
          <a:xfrm>
            <a:off x="7427033" y="4815401"/>
            <a:ext cx="800347" cy="369332"/>
          </a:xfrm>
          <a:prstGeom prst="rect">
            <a:avLst/>
          </a:prstGeom>
          <a:noFill/>
        </p:spPr>
        <p:txBody>
          <a:bodyPr wrap="none" rtlCol="0">
            <a:spAutoFit/>
          </a:bodyPr>
          <a:lstStyle/>
          <a:p>
            <a:r>
              <a:rPr lang="en-US" dirty="0" smtClean="0"/>
              <a:t>Ashley</a:t>
            </a:r>
            <a:endParaRPr lang="en-US" dirty="0"/>
          </a:p>
        </p:txBody>
      </p:sp>
    </p:spTree>
    <p:extLst>
      <p:ext uri="{BB962C8B-B14F-4D97-AF65-F5344CB8AC3E}">
        <p14:creationId xmlns:p14="http://schemas.microsoft.com/office/powerpoint/2010/main" val="25883515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2386" y="68449"/>
            <a:ext cx="3295819" cy="842207"/>
          </a:xfrm>
        </p:spPr>
        <p:txBody>
          <a:bodyPr>
            <a:normAutofit/>
          </a:bodyPr>
          <a:lstStyle/>
          <a:p>
            <a:pPr algn="ctr"/>
            <a:r>
              <a:rPr lang="en-US" sz="3600" dirty="0" smtClean="0"/>
              <a:t>Our Story </a:t>
            </a:r>
            <a:endParaRPr lang="en-US" sz="36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6817" y="3815743"/>
            <a:ext cx="2375725" cy="1190595"/>
          </a:xfrm>
        </p:spPr>
      </p:pic>
      <p:sp>
        <p:nvSpPr>
          <p:cNvPr id="6" name="TextBox 5"/>
          <p:cNvSpPr txBox="1"/>
          <p:nvPr/>
        </p:nvSpPr>
        <p:spPr>
          <a:xfrm>
            <a:off x="3596945" y="3855896"/>
            <a:ext cx="4944397" cy="992579"/>
          </a:xfrm>
          <a:prstGeom prst="rect">
            <a:avLst/>
          </a:prstGeom>
          <a:noFill/>
        </p:spPr>
        <p:txBody>
          <a:bodyPr wrap="square" lIns="68580" tIns="34290" rIns="68580" bIns="34290" rtlCol="0">
            <a:spAutoFit/>
          </a:bodyPr>
          <a:lstStyle/>
          <a:p>
            <a:pPr algn="ctr"/>
            <a:r>
              <a:rPr lang="en-US" sz="2000" dirty="0">
                <a:latin typeface="Apple Chancery" charset="0"/>
                <a:ea typeface="Apple Chancery" charset="0"/>
                <a:cs typeface="Apple Chancery" charset="0"/>
              </a:rPr>
              <a:t>Holding on to your passion throughout life’s -only to be expected- ups &amp; downs is the only way to truly live a life other’s only dream of. </a:t>
            </a:r>
          </a:p>
        </p:txBody>
      </p:sp>
      <p:sp>
        <p:nvSpPr>
          <p:cNvPr id="7" name="TextBox 6"/>
          <p:cNvSpPr txBox="1"/>
          <p:nvPr/>
        </p:nvSpPr>
        <p:spPr>
          <a:xfrm>
            <a:off x="276534" y="839765"/>
            <a:ext cx="5245462" cy="2839239"/>
          </a:xfrm>
          <a:prstGeom prst="rect">
            <a:avLst/>
          </a:prstGeom>
          <a:noFill/>
        </p:spPr>
        <p:txBody>
          <a:bodyPr wrap="square" lIns="68580" tIns="34290" rIns="68580" bIns="34290" rtlCol="0">
            <a:spAutoFit/>
          </a:bodyPr>
          <a:lstStyle/>
          <a:p>
            <a:r>
              <a:rPr lang="en-US" sz="2000" dirty="0" smtClean="0"/>
              <a:t>Four years – SEVERAL “positions” within Shaklee </a:t>
            </a:r>
          </a:p>
          <a:p>
            <a:pPr marL="214313" indent="-214313">
              <a:buFont typeface="Arial" charset="0"/>
              <a:buChar char="•"/>
            </a:pPr>
            <a:r>
              <a:rPr lang="en-US" sz="2000" dirty="0" smtClean="0"/>
              <a:t>“Single”</a:t>
            </a:r>
          </a:p>
          <a:p>
            <a:pPr marL="214313" indent="-214313">
              <a:buFont typeface="Arial" charset="0"/>
              <a:buChar char="•"/>
            </a:pPr>
            <a:r>
              <a:rPr lang="en-US" sz="2000" dirty="0" smtClean="0"/>
              <a:t>Student </a:t>
            </a:r>
          </a:p>
          <a:p>
            <a:pPr marL="214313" indent="-214313">
              <a:buFont typeface="Arial" charset="0"/>
              <a:buChar char="•"/>
            </a:pPr>
            <a:r>
              <a:rPr lang="en-US" sz="2000" dirty="0" smtClean="0"/>
              <a:t>Building another business</a:t>
            </a:r>
          </a:p>
          <a:p>
            <a:pPr marL="214313" indent="-214313">
              <a:buFont typeface="Arial" charset="0"/>
              <a:buChar char="•"/>
            </a:pPr>
            <a:r>
              <a:rPr lang="en-US" sz="2000" dirty="0" smtClean="0"/>
              <a:t>Pregnancy </a:t>
            </a:r>
          </a:p>
          <a:p>
            <a:pPr marL="214313" indent="-214313">
              <a:buFont typeface="Arial" charset="0"/>
              <a:buChar char="•"/>
            </a:pPr>
            <a:r>
              <a:rPr lang="en-US" sz="2000" dirty="0" smtClean="0"/>
              <a:t>With a full-time job </a:t>
            </a:r>
          </a:p>
          <a:p>
            <a:pPr marL="214313" indent="-214313">
              <a:buFont typeface="Arial" charset="0"/>
              <a:buChar char="•"/>
            </a:pPr>
            <a:r>
              <a:rPr lang="en-US" sz="2000" dirty="0" smtClean="0"/>
              <a:t>Mom </a:t>
            </a:r>
          </a:p>
          <a:p>
            <a:pPr marL="214313" indent="-214313">
              <a:buFont typeface="Arial" charset="0"/>
              <a:buChar char="•"/>
            </a:pPr>
            <a:r>
              <a:rPr lang="en-US" sz="2000" dirty="0" smtClean="0"/>
              <a:t>Only financial provider </a:t>
            </a:r>
          </a:p>
          <a:p>
            <a:pPr marL="214313" indent="-214313">
              <a:buFont typeface="Arial" charset="0"/>
              <a:buChar char="•"/>
            </a:pPr>
            <a:r>
              <a:rPr lang="en-US" sz="2000" dirty="0" smtClean="0"/>
              <a:t>Traveling full-time</a:t>
            </a:r>
          </a:p>
        </p:txBody>
      </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11083" t="22333" r="14655" b="2062"/>
          <a:stretch/>
        </p:blipFill>
        <p:spPr>
          <a:xfrm>
            <a:off x="5675918" y="413733"/>
            <a:ext cx="3310048" cy="2249628"/>
          </a:xfrm>
          <a:prstGeom prst="rect">
            <a:avLst/>
          </a:prstGeom>
        </p:spPr>
      </p:pic>
      <p:sp>
        <p:nvSpPr>
          <p:cNvPr id="11" name="TextBox 10"/>
          <p:cNvSpPr txBox="1"/>
          <p:nvPr/>
        </p:nvSpPr>
        <p:spPr>
          <a:xfrm>
            <a:off x="3178110" y="3024979"/>
            <a:ext cx="5515071" cy="377026"/>
          </a:xfrm>
          <a:prstGeom prst="rect">
            <a:avLst/>
          </a:prstGeom>
          <a:noFill/>
          <a:ln>
            <a:solidFill>
              <a:schemeClr val="tx1">
                <a:lumMod val="85000"/>
                <a:lumOff val="15000"/>
              </a:schemeClr>
            </a:solidFill>
          </a:ln>
        </p:spPr>
        <p:txBody>
          <a:bodyPr wrap="none" lIns="68580" tIns="34290" rIns="68580" bIns="34290" rtlCol="0">
            <a:spAutoFit/>
          </a:bodyPr>
          <a:lstStyle/>
          <a:p>
            <a:r>
              <a:rPr lang="en-US" sz="2000" dirty="0" smtClean="0"/>
              <a:t>Along the way</a:t>
            </a:r>
            <a:r>
              <a:rPr lang="is-IS" sz="2000" dirty="0" smtClean="0"/>
              <a:t>…I abandoned my passion, have you?</a:t>
            </a:r>
            <a:endParaRPr lang="en-US" sz="2000" dirty="0"/>
          </a:p>
        </p:txBody>
      </p:sp>
      <p:sp>
        <p:nvSpPr>
          <p:cNvPr id="3" name="TextBox 2"/>
          <p:cNvSpPr txBox="1"/>
          <p:nvPr/>
        </p:nvSpPr>
        <p:spPr>
          <a:xfrm>
            <a:off x="7637542" y="4774168"/>
            <a:ext cx="800347" cy="369332"/>
          </a:xfrm>
          <a:prstGeom prst="rect">
            <a:avLst/>
          </a:prstGeom>
          <a:noFill/>
        </p:spPr>
        <p:txBody>
          <a:bodyPr wrap="none" rtlCol="0">
            <a:spAutoFit/>
          </a:bodyPr>
          <a:lstStyle/>
          <a:p>
            <a:r>
              <a:rPr lang="en-US" dirty="0" smtClean="0"/>
              <a:t>Ashley</a:t>
            </a:r>
            <a:endParaRPr lang="en-US" dirty="0"/>
          </a:p>
        </p:txBody>
      </p:sp>
    </p:spTree>
    <p:extLst>
      <p:ext uri="{BB962C8B-B14F-4D97-AF65-F5344CB8AC3E}">
        <p14:creationId xmlns:p14="http://schemas.microsoft.com/office/powerpoint/2010/main" val="15077354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Where it all started</a:t>
            </a:r>
            <a:r>
              <a:rPr lang="is-IS" sz="3600" dirty="0" smtClean="0"/>
              <a:t>…</a:t>
            </a:r>
            <a:endParaRPr lang="en-US" sz="3600" dirty="0"/>
          </a:p>
        </p:txBody>
      </p:sp>
      <p:sp>
        <p:nvSpPr>
          <p:cNvPr id="3" name="Content Placeholder 2"/>
          <p:cNvSpPr>
            <a:spLocks noGrp="1"/>
          </p:cNvSpPr>
          <p:nvPr>
            <p:ph idx="1"/>
          </p:nvPr>
        </p:nvSpPr>
        <p:spPr>
          <a:xfrm>
            <a:off x="265471" y="2380696"/>
            <a:ext cx="6681020" cy="2507794"/>
          </a:xfrm>
        </p:spPr>
        <p:txBody>
          <a:bodyPr>
            <a:normAutofit fontScale="85000" lnSpcReduction="20000"/>
          </a:bodyPr>
          <a:lstStyle/>
          <a:p>
            <a:pPr marL="0" indent="0" defTabSz="685800">
              <a:spcBef>
                <a:spcPts val="0"/>
              </a:spcBef>
              <a:buNone/>
              <a:defRPr/>
            </a:pPr>
            <a:endParaRPr lang="en-US" dirty="0"/>
          </a:p>
          <a:p>
            <a:pPr>
              <a:spcBef>
                <a:spcPts val="0"/>
              </a:spcBef>
            </a:pPr>
            <a:r>
              <a:rPr lang="en-US" dirty="0" smtClean="0"/>
              <a:t>What was your motivation? </a:t>
            </a:r>
          </a:p>
          <a:p>
            <a:pPr>
              <a:spcBef>
                <a:spcPts val="0"/>
              </a:spcBef>
            </a:pPr>
            <a:r>
              <a:rPr lang="en-US" dirty="0" smtClean="0"/>
              <a:t>What was your drive? </a:t>
            </a:r>
          </a:p>
          <a:p>
            <a:pPr>
              <a:spcBef>
                <a:spcPts val="0"/>
              </a:spcBef>
            </a:pPr>
            <a:r>
              <a:rPr lang="en-US" dirty="0" smtClean="0"/>
              <a:t>What did you imagine accomplishing? </a:t>
            </a:r>
          </a:p>
          <a:p>
            <a:pPr>
              <a:spcBef>
                <a:spcPts val="0"/>
              </a:spcBef>
            </a:pPr>
            <a:r>
              <a:rPr lang="en-US" dirty="0" smtClean="0"/>
              <a:t>What were your dreams? </a:t>
            </a:r>
          </a:p>
          <a:p>
            <a:pPr>
              <a:spcBef>
                <a:spcPts val="0"/>
              </a:spcBef>
            </a:pPr>
            <a:r>
              <a:rPr lang="en-US" dirty="0" smtClean="0"/>
              <a:t>What was your why? </a:t>
            </a:r>
          </a:p>
          <a:p>
            <a:pPr>
              <a:spcBef>
                <a:spcPts val="0"/>
              </a:spcBef>
            </a:pPr>
            <a:r>
              <a:rPr lang="en-US" sz="3000" dirty="0"/>
              <a:t>WHAT PASSION IGNITED YOU??</a:t>
            </a:r>
          </a:p>
          <a:p>
            <a:pPr>
              <a:spcBef>
                <a:spcPts val="0"/>
              </a:spcBef>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8950" y="1851373"/>
            <a:ext cx="2824316" cy="2800781"/>
          </a:xfrm>
          <a:prstGeom prst="rect">
            <a:avLst/>
          </a:prstGeom>
        </p:spPr>
      </p:pic>
      <p:sp>
        <p:nvSpPr>
          <p:cNvPr id="5" name="TextBox 4"/>
          <p:cNvSpPr txBox="1"/>
          <p:nvPr/>
        </p:nvSpPr>
        <p:spPr>
          <a:xfrm>
            <a:off x="265471" y="1094029"/>
            <a:ext cx="5420033" cy="1869742"/>
          </a:xfrm>
          <a:prstGeom prst="rect">
            <a:avLst/>
          </a:prstGeom>
          <a:noFill/>
        </p:spPr>
        <p:txBody>
          <a:bodyPr wrap="square" lIns="68580" tIns="34290" rIns="68580" bIns="34290" rtlCol="0">
            <a:spAutoFit/>
          </a:bodyPr>
          <a:lstStyle/>
          <a:p>
            <a:pPr lvl="0" algn="ctr"/>
            <a:r>
              <a:rPr lang="en-US" sz="2400" dirty="0">
                <a:solidFill>
                  <a:schemeClr val="accent2"/>
                </a:solidFill>
              </a:rPr>
              <a:t>Take a moment ~ close your eyes ~ and think back to when YOU decided to take a leap of faith &amp; build your own Shaklee business. </a:t>
            </a:r>
          </a:p>
          <a:p>
            <a:pPr algn="ctr"/>
            <a:endParaRPr lang="en-US" sz="2100" dirty="0"/>
          </a:p>
        </p:txBody>
      </p:sp>
      <p:sp>
        <p:nvSpPr>
          <p:cNvPr id="6" name="TextBox 5"/>
          <p:cNvSpPr txBox="1"/>
          <p:nvPr/>
        </p:nvSpPr>
        <p:spPr>
          <a:xfrm>
            <a:off x="7040934" y="4671890"/>
            <a:ext cx="800347" cy="369332"/>
          </a:xfrm>
          <a:prstGeom prst="rect">
            <a:avLst/>
          </a:prstGeom>
          <a:noFill/>
        </p:spPr>
        <p:txBody>
          <a:bodyPr wrap="none" rtlCol="0">
            <a:spAutoFit/>
          </a:bodyPr>
          <a:lstStyle/>
          <a:p>
            <a:r>
              <a:rPr lang="en-US" dirty="0" smtClean="0"/>
              <a:t>Ashley</a:t>
            </a:r>
            <a:endParaRPr lang="en-US" dirty="0"/>
          </a:p>
        </p:txBody>
      </p:sp>
    </p:spTree>
    <p:extLst>
      <p:ext uri="{BB962C8B-B14F-4D97-AF65-F5344CB8AC3E}">
        <p14:creationId xmlns:p14="http://schemas.microsoft.com/office/powerpoint/2010/main" val="19160103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Where Passion Meets Struggle:</a:t>
            </a:r>
            <a:endParaRPr lang="en-US" sz="3600" dirty="0"/>
          </a:p>
        </p:txBody>
      </p:sp>
      <p:sp>
        <p:nvSpPr>
          <p:cNvPr id="3" name="Content Placeholder 2"/>
          <p:cNvSpPr>
            <a:spLocks noGrp="1"/>
          </p:cNvSpPr>
          <p:nvPr>
            <p:ph idx="1"/>
          </p:nvPr>
        </p:nvSpPr>
        <p:spPr/>
        <p:txBody>
          <a:bodyPr>
            <a:normAutofit fontScale="70000" lnSpcReduction="20000"/>
          </a:bodyPr>
          <a:lstStyle/>
          <a:p>
            <a:pPr marL="0" indent="0" defTabSz="685800">
              <a:spcBef>
                <a:spcPts val="0"/>
              </a:spcBef>
              <a:buNone/>
              <a:defRPr/>
            </a:pPr>
            <a:r>
              <a:rPr lang="en-US" dirty="0" smtClean="0"/>
              <a:t>So much can happen in someone’s personal &amp; professional life that can “steal” our passion</a:t>
            </a:r>
            <a:r>
              <a:rPr lang="is-IS" dirty="0" smtClean="0"/>
              <a:t>…finding it, retrieving it &amp; igniting it is vital. </a:t>
            </a:r>
          </a:p>
          <a:p>
            <a:pPr marL="0" indent="0" defTabSz="685800">
              <a:spcBef>
                <a:spcPts val="0"/>
              </a:spcBef>
              <a:buNone/>
              <a:defRPr/>
            </a:pPr>
            <a:endParaRPr lang="is-IS" dirty="0"/>
          </a:p>
          <a:p>
            <a:pPr marL="0" indent="0" algn="ctr" defTabSz="685800">
              <a:spcBef>
                <a:spcPts val="0"/>
              </a:spcBef>
              <a:buNone/>
              <a:defRPr/>
            </a:pPr>
            <a:r>
              <a:rPr lang="is-IS" dirty="0" smtClean="0"/>
              <a:t>BUT FIRST – acknowledging that it wasn’t stolen or lost, </a:t>
            </a:r>
          </a:p>
          <a:p>
            <a:pPr marL="0" indent="0" algn="ctr" defTabSz="685800">
              <a:spcBef>
                <a:spcPts val="0"/>
              </a:spcBef>
              <a:buNone/>
              <a:defRPr/>
            </a:pPr>
            <a:r>
              <a:rPr lang="is-IS" dirty="0" smtClean="0"/>
              <a:t>but that </a:t>
            </a:r>
            <a:r>
              <a:rPr lang="is-IS" u="sng" dirty="0" smtClean="0"/>
              <a:t>WE LET IT GO</a:t>
            </a:r>
            <a:r>
              <a:rPr lang="is-IS" dirty="0" smtClean="0"/>
              <a:t>. </a:t>
            </a:r>
          </a:p>
          <a:p>
            <a:pPr marL="0" indent="0" defTabSz="685800">
              <a:spcBef>
                <a:spcPts val="0"/>
              </a:spcBef>
              <a:buNone/>
              <a:defRPr/>
            </a:pPr>
            <a:endParaRPr lang="en-US" dirty="0"/>
          </a:p>
          <a:p>
            <a:pPr marL="0" indent="0" defTabSz="685800">
              <a:spcBef>
                <a:spcPts val="0"/>
              </a:spcBef>
              <a:buNone/>
              <a:defRPr/>
            </a:pPr>
            <a:r>
              <a:rPr lang="en-US" dirty="0" smtClean="0"/>
              <a:t>Excuses can easily become a way of life: </a:t>
            </a:r>
          </a:p>
          <a:p>
            <a:pPr>
              <a:spcBef>
                <a:spcPts val="0"/>
              </a:spcBef>
            </a:pPr>
            <a:r>
              <a:rPr lang="en-US" dirty="0" smtClean="0"/>
              <a:t>No prospects/not enough people </a:t>
            </a:r>
          </a:p>
          <a:p>
            <a:pPr>
              <a:spcBef>
                <a:spcPts val="0"/>
              </a:spcBef>
            </a:pPr>
            <a:r>
              <a:rPr lang="en-US" dirty="0" smtClean="0"/>
              <a:t>Not enough time </a:t>
            </a:r>
          </a:p>
          <a:p>
            <a:pPr>
              <a:spcBef>
                <a:spcPts val="0"/>
              </a:spcBef>
            </a:pPr>
            <a:r>
              <a:rPr lang="en-US" dirty="0" smtClean="0"/>
              <a:t>Afraid of rejection/failure  </a:t>
            </a:r>
          </a:p>
          <a:p>
            <a:pPr>
              <a:spcBef>
                <a:spcPts val="0"/>
              </a:spcBef>
            </a:pPr>
            <a:r>
              <a:rPr lang="en-US" dirty="0" smtClean="0"/>
              <a:t>Comparison </a:t>
            </a:r>
          </a:p>
          <a:p>
            <a:pPr>
              <a:spcBef>
                <a:spcPts val="0"/>
              </a:spcBef>
            </a:pPr>
            <a:r>
              <a:rPr lang="en-US" dirty="0" smtClean="0"/>
              <a:t>Lack of commitment </a:t>
            </a:r>
          </a:p>
          <a:p>
            <a:pPr>
              <a:spcBef>
                <a:spcPts val="0"/>
              </a:spcBef>
            </a:pPr>
            <a:endParaRPr lang="en-US" dirty="0" smtClean="0"/>
          </a:p>
          <a:p>
            <a:pPr marL="0" indent="0">
              <a:spcBef>
                <a:spcPts val="0"/>
              </a:spcBef>
              <a:buNone/>
            </a:pPr>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91605" y="2343150"/>
            <a:ext cx="2916699" cy="2695194"/>
          </a:xfrm>
          <a:prstGeom prst="rect">
            <a:avLst/>
          </a:prstGeom>
        </p:spPr>
      </p:pic>
      <p:sp>
        <p:nvSpPr>
          <p:cNvPr id="5" name="TextBox 4"/>
          <p:cNvSpPr txBox="1"/>
          <p:nvPr/>
        </p:nvSpPr>
        <p:spPr>
          <a:xfrm>
            <a:off x="5348253" y="4774168"/>
            <a:ext cx="800347" cy="369332"/>
          </a:xfrm>
          <a:prstGeom prst="rect">
            <a:avLst/>
          </a:prstGeom>
          <a:noFill/>
        </p:spPr>
        <p:txBody>
          <a:bodyPr wrap="none" rtlCol="0">
            <a:spAutoFit/>
          </a:bodyPr>
          <a:lstStyle/>
          <a:p>
            <a:r>
              <a:rPr lang="en-US" dirty="0" smtClean="0"/>
              <a:t>Ashley</a:t>
            </a:r>
            <a:endParaRPr lang="en-US" dirty="0"/>
          </a:p>
        </p:txBody>
      </p:sp>
    </p:spTree>
    <p:extLst>
      <p:ext uri="{BB962C8B-B14F-4D97-AF65-F5344CB8AC3E}">
        <p14:creationId xmlns:p14="http://schemas.microsoft.com/office/powerpoint/2010/main" val="23739267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C00000"/>
            </a:solidFill>
          </a:ln>
        </p:spPr>
        <p:txBody>
          <a:bodyPr>
            <a:normAutofit/>
          </a:bodyPr>
          <a:lstStyle/>
          <a:p>
            <a:r>
              <a:rPr lang="en-US" sz="3600" dirty="0" smtClean="0"/>
              <a:t>The Proof of Passion is Perseverance </a:t>
            </a:r>
            <a:endParaRPr lang="en-US" sz="3600" dirty="0"/>
          </a:p>
        </p:txBody>
      </p:sp>
      <p:sp>
        <p:nvSpPr>
          <p:cNvPr id="3" name="Content Placeholder 2"/>
          <p:cNvSpPr>
            <a:spLocks noGrp="1"/>
          </p:cNvSpPr>
          <p:nvPr>
            <p:ph idx="1"/>
          </p:nvPr>
        </p:nvSpPr>
        <p:spPr>
          <a:xfrm>
            <a:off x="2754630" y="1063229"/>
            <a:ext cx="5707257" cy="3565921"/>
          </a:xfrm>
        </p:spPr>
        <p:txBody>
          <a:bodyPr>
            <a:normAutofit fontScale="85000" lnSpcReduction="20000"/>
          </a:bodyPr>
          <a:lstStyle/>
          <a:p>
            <a:pPr marL="0" indent="0" algn="ctr" defTabSz="685800">
              <a:spcBef>
                <a:spcPts val="0"/>
              </a:spcBef>
              <a:buNone/>
              <a:defRPr/>
            </a:pPr>
            <a:r>
              <a:rPr lang="en-US" sz="3000" dirty="0">
                <a:latin typeface="Apple Chancery" charset="0"/>
                <a:ea typeface="Apple Chancery" charset="0"/>
                <a:cs typeface="Apple Chancery" charset="0"/>
              </a:rPr>
              <a:t>It’s not passion if you haven’t had to persevere &amp; fight for it! </a:t>
            </a:r>
          </a:p>
          <a:p>
            <a:pPr marL="0" indent="0" algn="ctr" defTabSz="685800">
              <a:spcBef>
                <a:spcPts val="0"/>
              </a:spcBef>
              <a:buNone/>
              <a:defRPr/>
            </a:pPr>
            <a:endParaRPr lang="en-US" u="sng" dirty="0" smtClean="0"/>
          </a:p>
          <a:p>
            <a:pPr marL="0" indent="0" algn="ctr" defTabSz="685800">
              <a:spcBef>
                <a:spcPts val="0"/>
              </a:spcBef>
              <a:buNone/>
              <a:defRPr/>
            </a:pPr>
            <a:r>
              <a:rPr lang="en-US" b="1" u="sng" dirty="0" smtClean="0">
                <a:solidFill>
                  <a:schemeClr val="accent2"/>
                </a:solidFill>
              </a:rPr>
              <a:t>All struggles are a chance for you to GROW YOUR PASSION</a:t>
            </a:r>
          </a:p>
          <a:p>
            <a:pPr algn="ctr">
              <a:spcBef>
                <a:spcPts val="0"/>
              </a:spcBef>
            </a:pPr>
            <a:r>
              <a:rPr lang="en-US" dirty="0" smtClean="0">
                <a:solidFill>
                  <a:schemeClr val="accent2"/>
                </a:solidFill>
              </a:rPr>
              <a:t>Dig Deep</a:t>
            </a:r>
          </a:p>
          <a:p>
            <a:pPr algn="ctr">
              <a:spcBef>
                <a:spcPts val="0"/>
              </a:spcBef>
            </a:pPr>
            <a:r>
              <a:rPr lang="en-US" dirty="0" smtClean="0">
                <a:solidFill>
                  <a:schemeClr val="accent2"/>
                </a:solidFill>
              </a:rPr>
              <a:t>Believe Hard </a:t>
            </a:r>
          </a:p>
          <a:p>
            <a:pPr algn="ctr">
              <a:spcBef>
                <a:spcPts val="0"/>
              </a:spcBef>
            </a:pPr>
            <a:r>
              <a:rPr lang="en-US" dirty="0" smtClean="0">
                <a:solidFill>
                  <a:schemeClr val="accent2"/>
                </a:solidFill>
              </a:rPr>
              <a:t>Become an expert in what you are passionate about </a:t>
            </a:r>
          </a:p>
          <a:p>
            <a:pPr algn="ctr">
              <a:spcBef>
                <a:spcPts val="0"/>
              </a:spcBef>
            </a:pPr>
            <a:r>
              <a:rPr lang="en-US" dirty="0" smtClean="0">
                <a:solidFill>
                  <a:schemeClr val="accent2"/>
                </a:solidFill>
              </a:rPr>
              <a:t> Keep your passion in it’s place!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7076" y="1424178"/>
            <a:ext cx="2247900" cy="3371850"/>
          </a:xfrm>
          <a:prstGeom prst="rect">
            <a:avLst/>
          </a:prstGeom>
        </p:spPr>
      </p:pic>
      <p:sp>
        <p:nvSpPr>
          <p:cNvPr id="5" name="TextBox 4"/>
          <p:cNvSpPr txBox="1"/>
          <p:nvPr/>
        </p:nvSpPr>
        <p:spPr>
          <a:xfrm>
            <a:off x="3966785" y="4755725"/>
            <a:ext cx="800347" cy="369332"/>
          </a:xfrm>
          <a:prstGeom prst="rect">
            <a:avLst/>
          </a:prstGeom>
          <a:noFill/>
        </p:spPr>
        <p:txBody>
          <a:bodyPr wrap="none" rtlCol="0">
            <a:spAutoFit/>
          </a:bodyPr>
          <a:lstStyle/>
          <a:p>
            <a:r>
              <a:rPr lang="en-US" dirty="0" smtClean="0"/>
              <a:t>Ashley</a:t>
            </a:r>
            <a:endParaRPr lang="en-US" dirty="0"/>
          </a:p>
        </p:txBody>
      </p:sp>
    </p:spTree>
    <p:extLst>
      <p:ext uri="{BB962C8B-B14F-4D97-AF65-F5344CB8AC3E}">
        <p14:creationId xmlns:p14="http://schemas.microsoft.com/office/powerpoint/2010/main" val="153648150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4410621" cy="857250"/>
          </a:xfrm>
          <a:ln>
            <a:solidFill>
              <a:srgbClr val="0070C0"/>
            </a:solidFill>
          </a:ln>
        </p:spPr>
        <p:txBody>
          <a:bodyPr>
            <a:normAutofit/>
          </a:bodyPr>
          <a:lstStyle/>
          <a:p>
            <a:r>
              <a:rPr lang="en-US" sz="3600" dirty="0" smtClean="0"/>
              <a:t>Do it with Passion:</a:t>
            </a:r>
            <a:endParaRPr lang="en-US" sz="3600" dirty="0"/>
          </a:p>
        </p:txBody>
      </p:sp>
      <p:sp>
        <p:nvSpPr>
          <p:cNvPr id="3" name="Content Placeholder 2"/>
          <p:cNvSpPr>
            <a:spLocks noGrp="1"/>
          </p:cNvSpPr>
          <p:nvPr>
            <p:ph idx="1"/>
          </p:nvPr>
        </p:nvSpPr>
        <p:spPr>
          <a:xfrm>
            <a:off x="457200" y="1108618"/>
            <a:ext cx="7777691" cy="3688339"/>
          </a:xfrm>
        </p:spPr>
        <p:txBody>
          <a:bodyPr>
            <a:normAutofit fontScale="85000" lnSpcReduction="10000"/>
          </a:bodyPr>
          <a:lstStyle/>
          <a:p>
            <a:pPr marL="0" indent="0">
              <a:spcBef>
                <a:spcPts val="0"/>
              </a:spcBef>
              <a:buNone/>
              <a:defRPr/>
            </a:pPr>
            <a:r>
              <a:rPr lang="en-US" dirty="0"/>
              <a:t>Keeping your eye on your PASSION throughout </a:t>
            </a:r>
            <a:r>
              <a:rPr lang="en-US" dirty="0" smtClean="0"/>
              <a:t>		all </a:t>
            </a:r>
            <a:r>
              <a:rPr lang="en-US" dirty="0"/>
              <a:t>growths in life TAKES PRACTICE</a:t>
            </a:r>
          </a:p>
          <a:p>
            <a:pPr marL="0" indent="0">
              <a:spcBef>
                <a:spcPts val="0"/>
              </a:spcBef>
              <a:buNone/>
              <a:defRPr/>
            </a:pPr>
            <a:endParaRPr lang="en-US" sz="1200" dirty="0"/>
          </a:p>
          <a:p>
            <a:pPr>
              <a:spcBef>
                <a:spcPts val="0"/>
              </a:spcBef>
            </a:pPr>
            <a:r>
              <a:rPr lang="en-US" dirty="0"/>
              <a:t>Be grateful </a:t>
            </a:r>
          </a:p>
          <a:p>
            <a:pPr>
              <a:spcBef>
                <a:spcPts val="0"/>
              </a:spcBef>
            </a:pPr>
            <a:r>
              <a:rPr lang="en-US" dirty="0"/>
              <a:t>Be excited </a:t>
            </a:r>
          </a:p>
          <a:p>
            <a:pPr>
              <a:spcBef>
                <a:spcPts val="0"/>
              </a:spcBef>
            </a:pPr>
            <a:r>
              <a:rPr lang="en-US" dirty="0"/>
              <a:t>Be brave </a:t>
            </a:r>
          </a:p>
          <a:p>
            <a:pPr>
              <a:spcBef>
                <a:spcPts val="0"/>
              </a:spcBef>
            </a:pPr>
            <a:r>
              <a:rPr lang="en-US" sz="3000" dirty="0"/>
              <a:t>DO IT with passion</a:t>
            </a:r>
            <a:r>
              <a:rPr lang="is-IS" sz="3000" dirty="0"/>
              <a:t>…</a:t>
            </a:r>
          </a:p>
          <a:p>
            <a:pPr>
              <a:spcBef>
                <a:spcPts val="0"/>
              </a:spcBef>
            </a:pPr>
            <a:r>
              <a:rPr lang="is-IS" dirty="0" smtClean="0"/>
              <a:t>Plug in </a:t>
            </a:r>
          </a:p>
          <a:p>
            <a:pPr>
              <a:spcBef>
                <a:spcPts val="0"/>
              </a:spcBef>
            </a:pPr>
            <a:r>
              <a:rPr lang="is-IS" dirty="0" smtClean="0"/>
              <a:t>Invest in your personal &amp; professional development </a:t>
            </a:r>
          </a:p>
          <a:p>
            <a:pPr>
              <a:spcBef>
                <a:spcPts val="0"/>
              </a:spcBef>
            </a:pPr>
            <a:r>
              <a:rPr lang="is-IS" dirty="0" smtClean="0"/>
              <a:t>Stay connected with people who are doing it too</a:t>
            </a:r>
          </a:p>
          <a:p>
            <a:pPr>
              <a:spcBef>
                <a:spcPts val="0"/>
              </a:spcBef>
            </a:pPr>
            <a:endParaRPr lang="en-US" sz="3000"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3005" y="1597420"/>
            <a:ext cx="2978114" cy="2159060"/>
          </a:xfrm>
          <a:prstGeom prst="rect">
            <a:avLst/>
          </a:prstGeom>
        </p:spPr>
      </p:pic>
      <p:sp>
        <p:nvSpPr>
          <p:cNvPr id="5" name="TextBox 4"/>
          <p:cNvSpPr txBox="1"/>
          <p:nvPr/>
        </p:nvSpPr>
        <p:spPr>
          <a:xfrm>
            <a:off x="7492062" y="4663158"/>
            <a:ext cx="800347" cy="369332"/>
          </a:xfrm>
          <a:prstGeom prst="rect">
            <a:avLst/>
          </a:prstGeom>
          <a:noFill/>
        </p:spPr>
        <p:txBody>
          <a:bodyPr wrap="none" rtlCol="0">
            <a:spAutoFit/>
          </a:bodyPr>
          <a:lstStyle/>
          <a:p>
            <a:r>
              <a:rPr lang="en-US" dirty="0"/>
              <a:t>A</a:t>
            </a:r>
            <a:r>
              <a:rPr lang="en-US" dirty="0" smtClean="0"/>
              <a:t>shley</a:t>
            </a:r>
            <a:endParaRPr lang="en-US" dirty="0"/>
          </a:p>
        </p:txBody>
      </p:sp>
    </p:spTree>
    <p:extLst>
      <p:ext uri="{BB962C8B-B14F-4D97-AF65-F5344CB8AC3E}">
        <p14:creationId xmlns:p14="http://schemas.microsoft.com/office/powerpoint/2010/main" val="190118157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2386" y="137161"/>
            <a:ext cx="7543800" cy="567395"/>
          </a:xfrm>
        </p:spPr>
        <p:txBody>
          <a:bodyPr>
            <a:noAutofit/>
          </a:bodyPr>
          <a:lstStyle/>
          <a:p>
            <a:pPr algn="ctr"/>
            <a:r>
              <a:rPr lang="en-US" sz="3600" dirty="0" smtClean="0"/>
              <a:t>Purpose = Passion </a:t>
            </a:r>
            <a:endParaRPr lang="en-US" sz="3600" dirty="0"/>
          </a:p>
        </p:txBody>
      </p:sp>
      <p:sp>
        <p:nvSpPr>
          <p:cNvPr id="3" name="Content Placeholder 2"/>
          <p:cNvSpPr>
            <a:spLocks noGrp="1"/>
          </p:cNvSpPr>
          <p:nvPr>
            <p:ph idx="1"/>
          </p:nvPr>
        </p:nvSpPr>
        <p:spPr>
          <a:xfrm>
            <a:off x="802386" y="704555"/>
            <a:ext cx="7543800" cy="663678"/>
          </a:xfrm>
        </p:spPr>
        <p:txBody>
          <a:bodyPr>
            <a:normAutofit fontScale="92500" lnSpcReduction="20000"/>
          </a:bodyPr>
          <a:lstStyle/>
          <a:p>
            <a:pPr marL="0" indent="0" algn="ctr">
              <a:buNone/>
            </a:pPr>
            <a:r>
              <a:rPr lang="en-US" sz="2400" dirty="0">
                <a:solidFill>
                  <a:schemeClr val="accent2"/>
                </a:solidFill>
                <a:latin typeface="Apple Chancery" charset="0"/>
                <a:ea typeface="Apple Chancery" charset="0"/>
                <a:cs typeface="Apple Chancery" charset="0"/>
              </a:rPr>
              <a:t>When you become fully aware of the passion inside of you – you begin to live a life of purpose &amp; intentionality </a:t>
            </a:r>
          </a:p>
          <a:p>
            <a:pPr marL="0" indent="0" algn="ctr">
              <a:buNone/>
            </a:pPr>
            <a:endParaRPr lang="en-US" sz="2400" dirty="0">
              <a:solidFill>
                <a:schemeClr val="accent2"/>
              </a:solidFill>
              <a:latin typeface="Apple Chancery" charset="0"/>
              <a:ea typeface="Apple Chancery" charset="0"/>
              <a:cs typeface="Apple Chancery" charset="0"/>
            </a:endParaRPr>
          </a:p>
          <a:p>
            <a:pPr marL="0" indent="0" algn="ctr">
              <a:buNone/>
            </a:pPr>
            <a:endParaRPr lang="en-US" sz="2400" dirty="0">
              <a:solidFill>
                <a:schemeClr val="accent2"/>
              </a:solidFill>
              <a:latin typeface="Apple Chancery" charset="0"/>
              <a:ea typeface="Apple Chancery" charset="0"/>
              <a:cs typeface="Apple Chancery" charset="0"/>
            </a:endParaRPr>
          </a:p>
        </p:txBody>
      </p:sp>
      <p:sp>
        <p:nvSpPr>
          <p:cNvPr id="5" name="TextBox 4"/>
          <p:cNvSpPr txBox="1"/>
          <p:nvPr/>
        </p:nvSpPr>
        <p:spPr>
          <a:xfrm>
            <a:off x="260013" y="1492341"/>
            <a:ext cx="3068575" cy="3454792"/>
          </a:xfrm>
          <a:prstGeom prst="rect">
            <a:avLst/>
          </a:prstGeom>
          <a:noFill/>
        </p:spPr>
        <p:txBody>
          <a:bodyPr wrap="square" lIns="68580" tIns="34290" rIns="68580" bIns="34290" rtlCol="0">
            <a:spAutoFit/>
          </a:bodyPr>
          <a:lstStyle/>
          <a:p>
            <a:r>
              <a:rPr lang="en-US" sz="2000" dirty="0"/>
              <a:t>Purpose &amp; Passion go hand in hand and together create a life of fulfillment </a:t>
            </a:r>
          </a:p>
          <a:p>
            <a:pPr marL="214313" indent="-214313">
              <a:buFontTx/>
              <a:buChar char="-"/>
            </a:pPr>
            <a:r>
              <a:rPr lang="en-US" sz="2000" dirty="0"/>
              <a:t>Insert this intentionality INTO your life </a:t>
            </a:r>
          </a:p>
          <a:p>
            <a:pPr marL="214313" indent="-214313">
              <a:buFontTx/>
              <a:buChar char="-"/>
            </a:pPr>
            <a:r>
              <a:rPr lang="en-US" sz="2000" dirty="0"/>
              <a:t>Stop doing work – just to work</a:t>
            </a:r>
          </a:p>
          <a:p>
            <a:pPr marL="214313" indent="-214313">
              <a:buFontTx/>
              <a:buChar char="-"/>
            </a:pPr>
            <a:r>
              <a:rPr lang="en-US" sz="2000" dirty="0"/>
              <a:t>Hone in on what LIFTS YOU UP &amp; keeps you authentic </a:t>
            </a:r>
          </a:p>
          <a:p>
            <a:pPr marL="214313" indent="-214313">
              <a:buFontTx/>
              <a:buChar char="-"/>
            </a:pPr>
            <a:r>
              <a:rPr lang="en-US" sz="2000" dirty="0"/>
              <a:t>Practice PASSION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8853" y="1492341"/>
            <a:ext cx="5453026" cy="3437254"/>
          </a:xfrm>
          <a:prstGeom prst="rect">
            <a:avLst/>
          </a:prstGeom>
        </p:spPr>
      </p:pic>
      <p:sp>
        <p:nvSpPr>
          <p:cNvPr id="4" name="TextBox 3"/>
          <p:cNvSpPr txBox="1"/>
          <p:nvPr/>
        </p:nvSpPr>
        <p:spPr>
          <a:xfrm>
            <a:off x="2708506" y="4744929"/>
            <a:ext cx="800347" cy="369332"/>
          </a:xfrm>
          <a:prstGeom prst="rect">
            <a:avLst/>
          </a:prstGeom>
          <a:noFill/>
        </p:spPr>
        <p:txBody>
          <a:bodyPr wrap="none" rtlCol="0">
            <a:spAutoFit/>
          </a:bodyPr>
          <a:lstStyle/>
          <a:p>
            <a:r>
              <a:rPr lang="en-US" dirty="0" smtClean="0"/>
              <a:t>Ashley</a:t>
            </a:r>
            <a:endParaRPr lang="en-US" dirty="0"/>
          </a:p>
        </p:txBody>
      </p:sp>
    </p:spTree>
    <p:extLst>
      <p:ext uri="{BB962C8B-B14F-4D97-AF65-F5344CB8AC3E}">
        <p14:creationId xmlns:p14="http://schemas.microsoft.com/office/powerpoint/2010/main" val="34767150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1"/>
            </a:solidFill>
          </a:ln>
        </p:spPr>
        <p:txBody>
          <a:bodyPr>
            <a:normAutofit/>
          </a:bodyPr>
          <a:lstStyle/>
          <a:p>
            <a:r>
              <a:rPr lang="en-US" sz="3600" dirty="0" smtClean="0"/>
              <a:t>Make a Plan for the Holidays </a:t>
            </a:r>
            <a:endParaRPr lang="en-US" sz="3600" dirty="0"/>
          </a:p>
        </p:txBody>
      </p:sp>
      <p:sp>
        <p:nvSpPr>
          <p:cNvPr id="3" name="Content Placeholder 2"/>
          <p:cNvSpPr>
            <a:spLocks noGrp="1"/>
          </p:cNvSpPr>
          <p:nvPr>
            <p:ph idx="1"/>
          </p:nvPr>
        </p:nvSpPr>
        <p:spPr>
          <a:xfrm>
            <a:off x="457200" y="1200151"/>
            <a:ext cx="8364458" cy="3394472"/>
          </a:xfrm>
        </p:spPr>
        <p:txBody>
          <a:bodyPr>
            <a:normAutofit lnSpcReduction="10000"/>
          </a:bodyPr>
          <a:lstStyle/>
          <a:p>
            <a:r>
              <a:rPr lang="en-US" sz="2400" dirty="0" smtClean="0"/>
              <a:t>“Green” Friday</a:t>
            </a:r>
          </a:p>
          <a:p>
            <a:r>
              <a:rPr lang="en-US" sz="2400" dirty="0" smtClean="0"/>
              <a:t>Run Resets before and after Christmas</a:t>
            </a:r>
          </a:p>
          <a:p>
            <a:r>
              <a:rPr lang="en-US" sz="2400" dirty="0" smtClean="0"/>
              <a:t>Christmas Shopping Extravaganza --- </a:t>
            </a:r>
          </a:p>
          <a:p>
            <a:pPr marL="0" indent="0">
              <a:buNone/>
            </a:pPr>
            <a:r>
              <a:rPr lang="en-US" sz="2400" dirty="0"/>
              <a:t>	</a:t>
            </a:r>
            <a:r>
              <a:rPr lang="en-US" sz="2400" dirty="0" smtClean="0"/>
              <a:t>-- Skin Care (cleanser, toner, moisturizer)</a:t>
            </a:r>
          </a:p>
          <a:p>
            <a:pPr marL="0" indent="0">
              <a:buNone/>
            </a:pPr>
            <a:r>
              <a:rPr lang="en-US" sz="2400" dirty="0" smtClean="0"/>
              <a:t>	-- Moisturizing Shower Gel &amp; Hand and Body Lotion w/ loofah</a:t>
            </a:r>
          </a:p>
          <a:p>
            <a:r>
              <a:rPr lang="en-US" sz="2400" dirty="0" smtClean="0"/>
              <a:t>Don’t Get Your Tinsel in a Tangle – Products that relieve stress</a:t>
            </a:r>
          </a:p>
          <a:p>
            <a:r>
              <a:rPr lang="en-US" sz="2400" dirty="0" smtClean="0"/>
              <a:t>New Year, New You – Shaklee 180 product focus</a:t>
            </a:r>
          </a:p>
          <a:p>
            <a:r>
              <a:rPr lang="en-US" sz="2400" dirty="0" smtClean="0"/>
              <a:t>Prevention is Key – Immune system product focus</a:t>
            </a:r>
          </a:p>
          <a:p>
            <a:pPr marL="0" indent="0">
              <a:buNone/>
            </a:pPr>
            <a:endParaRPr lang="en-US"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3937" y="955665"/>
            <a:ext cx="1861692" cy="1868157"/>
          </a:xfrm>
          <a:prstGeom prst="rect">
            <a:avLst/>
          </a:prstGeom>
        </p:spPr>
      </p:pic>
      <p:sp>
        <p:nvSpPr>
          <p:cNvPr id="5" name="TextBox 4"/>
          <p:cNvSpPr txBox="1"/>
          <p:nvPr/>
        </p:nvSpPr>
        <p:spPr>
          <a:xfrm>
            <a:off x="5624547" y="4710147"/>
            <a:ext cx="800347" cy="369332"/>
          </a:xfrm>
          <a:prstGeom prst="rect">
            <a:avLst/>
          </a:prstGeom>
          <a:noFill/>
        </p:spPr>
        <p:txBody>
          <a:bodyPr wrap="none" rtlCol="0">
            <a:spAutoFit/>
          </a:bodyPr>
          <a:lstStyle/>
          <a:p>
            <a:r>
              <a:rPr lang="en-US" dirty="0" smtClean="0"/>
              <a:t>Ashley</a:t>
            </a:r>
            <a:endParaRPr lang="en-US" dirty="0"/>
          </a:p>
        </p:txBody>
      </p:sp>
    </p:spTree>
    <p:extLst>
      <p:ext uri="{BB962C8B-B14F-4D97-AF65-F5344CB8AC3E}">
        <p14:creationId xmlns:p14="http://schemas.microsoft.com/office/powerpoint/2010/main" val="19664370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6771"/>
          <a:stretch/>
        </p:blipFill>
        <p:spPr>
          <a:xfrm>
            <a:off x="1404549" y="364687"/>
            <a:ext cx="6621778" cy="2893784"/>
          </a:xfrm>
        </p:spPr>
      </p:pic>
      <p:sp>
        <p:nvSpPr>
          <p:cNvPr id="5" name="TextBox 4"/>
          <p:cNvSpPr txBox="1"/>
          <p:nvPr/>
        </p:nvSpPr>
        <p:spPr>
          <a:xfrm>
            <a:off x="654174" y="3376187"/>
            <a:ext cx="7927045" cy="1300356"/>
          </a:xfrm>
          <a:prstGeom prst="rect">
            <a:avLst/>
          </a:prstGeom>
          <a:noFill/>
        </p:spPr>
        <p:txBody>
          <a:bodyPr wrap="square" lIns="68580" tIns="34290" rIns="68580" bIns="34290" rtlCol="0">
            <a:spAutoFit/>
          </a:bodyPr>
          <a:lstStyle/>
          <a:p>
            <a:pPr algn="ctr"/>
            <a:r>
              <a:rPr lang="en-US" sz="2000" dirty="0"/>
              <a:t>Have a plan – yes BUT never forget that PV (Passion Validated) is only accomplished when people believe what we are sharing</a:t>
            </a:r>
            <a:r>
              <a:rPr lang="is-IS" sz="2000" dirty="0"/>
              <a:t>…believe that WE </a:t>
            </a:r>
            <a:r>
              <a:rPr lang="is-IS" sz="2000" dirty="0" smtClean="0"/>
              <a:t>believe </a:t>
            </a:r>
            <a:r>
              <a:rPr lang="is-IS" sz="2000" dirty="0"/>
              <a:t>in what we are sharing with our whole hearts. </a:t>
            </a:r>
          </a:p>
          <a:p>
            <a:pPr algn="ctr"/>
            <a:r>
              <a:rPr lang="is-IS" sz="2000" dirty="0">
                <a:solidFill>
                  <a:schemeClr val="accent2"/>
                </a:solidFill>
              </a:rPr>
              <a:t>LET YOUR PASSION SHINE. </a:t>
            </a:r>
            <a:endParaRPr lang="en-US" sz="2000" dirty="0">
              <a:solidFill>
                <a:schemeClr val="accent2"/>
              </a:solidFill>
            </a:endParaRPr>
          </a:p>
        </p:txBody>
      </p:sp>
      <p:sp>
        <p:nvSpPr>
          <p:cNvPr id="2" name="TextBox 1"/>
          <p:cNvSpPr txBox="1"/>
          <p:nvPr/>
        </p:nvSpPr>
        <p:spPr>
          <a:xfrm>
            <a:off x="7709905" y="4775931"/>
            <a:ext cx="800347" cy="369332"/>
          </a:xfrm>
          <a:prstGeom prst="rect">
            <a:avLst/>
          </a:prstGeom>
          <a:noFill/>
        </p:spPr>
        <p:txBody>
          <a:bodyPr wrap="none" rtlCol="0">
            <a:spAutoFit/>
          </a:bodyPr>
          <a:lstStyle/>
          <a:p>
            <a:r>
              <a:rPr lang="en-US" dirty="0" smtClean="0"/>
              <a:t>Ashley</a:t>
            </a:r>
            <a:endParaRPr lang="en-US" dirty="0"/>
          </a:p>
        </p:txBody>
      </p:sp>
    </p:spTree>
    <p:extLst>
      <p:ext uri="{BB962C8B-B14F-4D97-AF65-F5344CB8AC3E}">
        <p14:creationId xmlns:p14="http://schemas.microsoft.com/office/powerpoint/2010/main" val="183352690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80"/>
            <a:ext cx="8229600" cy="640688"/>
          </a:xfrm>
          <a:ln>
            <a:solidFill>
              <a:schemeClr val="tx2">
                <a:lumMod val="60000"/>
                <a:lumOff val="40000"/>
              </a:schemeClr>
            </a:solidFill>
          </a:ln>
        </p:spPr>
        <p:txBody>
          <a:bodyPr>
            <a:normAutofit fontScale="90000"/>
          </a:bodyPr>
          <a:lstStyle/>
          <a:p>
            <a:r>
              <a:rPr lang="en-US" sz="3200" dirty="0" smtClean="0"/>
              <a:t> Nov/ Dec is final Stretch to Qualify for Dream Trip</a:t>
            </a:r>
            <a:endParaRPr lang="en-US" sz="3200" dirty="0"/>
          </a:p>
        </p:txBody>
      </p:sp>
      <p:sp>
        <p:nvSpPr>
          <p:cNvPr id="3" name="Content Placeholder 2"/>
          <p:cNvSpPr>
            <a:spLocks noGrp="1"/>
          </p:cNvSpPr>
          <p:nvPr>
            <p:ph idx="1"/>
          </p:nvPr>
        </p:nvSpPr>
        <p:spPr>
          <a:xfrm>
            <a:off x="457200" y="846668"/>
            <a:ext cx="8229600" cy="4106332"/>
          </a:xfrm>
        </p:spPr>
        <p:txBody>
          <a:bodyPr>
            <a:normAutofit/>
          </a:bodyPr>
          <a:lstStyle/>
          <a:p>
            <a:r>
              <a:rPr lang="en-US" sz="2000" dirty="0" smtClean="0"/>
              <a:t>If you reached the rank of Coordinator by September 2016 (or before), </a:t>
            </a:r>
          </a:p>
          <a:p>
            <a:pPr marL="0" indent="0">
              <a:buNone/>
            </a:pPr>
            <a:r>
              <a:rPr lang="en-US" sz="2000" dirty="0"/>
              <a:t>	</a:t>
            </a:r>
            <a:r>
              <a:rPr lang="en-US" sz="2000" dirty="0" smtClean="0"/>
              <a:t>It is time to review how to accumulate the 200 points to qualify for 	Shaklee Dream Trip to Playa .. And 275 points to qualify 2 people</a:t>
            </a:r>
            <a:r>
              <a:rPr lang="mr-IN" sz="2000" dirty="0" smtClean="0"/>
              <a:t>…</a:t>
            </a:r>
            <a:r>
              <a:rPr lang="en-US" sz="2000" dirty="0" smtClean="0"/>
              <a:t> 	and lay out a strategy for a final push to achieve them.</a:t>
            </a:r>
          </a:p>
          <a:p>
            <a:r>
              <a:rPr lang="en-US" sz="2000" dirty="0" smtClean="0"/>
              <a:t>We have been sharing events and ideas every month this semester that help us </a:t>
            </a:r>
            <a:r>
              <a:rPr lang="mr-IN" sz="2000" dirty="0" smtClean="0"/>
              <a:t>…</a:t>
            </a:r>
            <a:r>
              <a:rPr lang="en-US" sz="2000" dirty="0" smtClean="0"/>
              <a:t>. </a:t>
            </a:r>
          </a:p>
          <a:p>
            <a:pPr marL="457200" indent="-457200">
              <a:buAutoNum type="arabicPeriod"/>
            </a:pPr>
            <a:r>
              <a:rPr lang="en-US" sz="2000" dirty="0" smtClean="0"/>
              <a:t>Meet new people .. And sponsor new members  (earn at least 50 pts and up to  100 points)</a:t>
            </a:r>
          </a:p>
          <a:p>
            <a:pPr marL="457200" indent="-457200">
              <a:buAutoNum type="arabicPeriod"/>
            </a:pPr>
            <a:r>
              <a:rPr lang="en-US" sz="2000" dirty="0" smtClean="0"/>
              <a:t>Events that are designed to help generate 1000 new PGV </a:t>
            </a:r>
          </a:p>
          <a:p>
            <a:pPr marL="0" indent="0">
              <a:buNone/>
            </a:pPr>
            <a:r>
              <a:rPr lang="en-US" sz="2000" dirty="0"/>
              <a:t>	</a:t>
            </a:r>
            <a:r>
              <a:rPr lang="en-US" sz="2000" dirty="0" smtClean="0"/>
              <a:t>-- Increasing our personal PGV by                  </a:t>
            </a:r>
          </a:p>
          <a:p>
            <a:pPr marL="0" indent="0">
              <a:buNone/>
            </a:pPr>
            <a:r>
              <a:rPr lang="en-US" sz="2000" dirty="0"/>
              <a:t>	</a:t>
            </a:r>
            <a:r>
              <a:rPr lang="en-US" sz="2000" dirty="0" smtClean="0"/>
              <a:t>--PLUS the PGV of our first level leaders </a:t>
            </a:r>
            <a:endParaRPr lang="en-US" sz="2000" dirty="0"/>
          </a:p>
        </p:txBody>
      </p:sp>
      <p:sp>
        <p:nvSpPr>
          <p:cNvPr id="4" name="TextBox 3"/>
          <p:cNvSpPr txBox="1"/>
          <p:nvPr/>
        </p:nvSpPr>
        <p:spPr>
          <a:xfrm>
            <a:off x="7591494" y="4775931"/>
            <a:ext cx="622286" cy="369332"/>
          </a:xfrm>
          <a:prstGeom prst="rect">
            <a:avLst/>
          </a:prstGeom>
          <a:noFill/>
        </p:spPr>
        <p:txBody>
          <a:bodyPr wrap="none" rtlCol="0">
            <a:spAutoFit/>
          </a:bodyPr>
          <a:lstStyle/>
          <a:p>
            <a:r>
              <a:rPr lang="en-US" dirty="0" smtClean="0"/>
              <a:t>Barb</a:t>
            </a:r>
            <a:endParaRPr lang="en-US" dirty="0"/>
          </a:p>
        </p:txBody>
      </p:sp>
    </p:spTree>
    <p:extLst>
      <p:ext uri="{BB962C8B-B14F-4D97-AF65-F5344CB8AC3E}">
        <p14:creationId xmlns:p14="http://schemas.microsoft.com/office/powerpoint/2010/main" val="37114005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hape 49"/>
          <p:cNvSpPr>
            <a:spLocks noGrp="1"/>
          </p:cNvSpPr>
          <p:nvPr>
            <p:ph type="title"/>
          </p:nvPr>
        </p:nvSpPr>
        <p:spPr>
          <a:xfrm>
            <a:off x="1485900" y="129780"/>
            <a:ext cx="6172200" cy="488591"/>
          </a:xfrm>
          <a:prstGeom prst="rect">
            <a:avLst/>
          </a:prstGeom>
        </p:spPr>
        <p:txBody>
          <a:bodyPr/>
          <a:lstStyle>
            <a:lvl1pPr>
              <a:defRPr sz="2800"/>
            </a:lvl1pPr>
          </a:lstStyle>
          <a:p>
            <a:pPr lvl="0">
              <a:defRPr sz="1800"/>
            </a:pPr>
            <a:r>
              <a:rPr sz="2100" dirty="0"/>
              <a:t>Lynda Glass Health Story - IBS </a:t>
            </a:r>
          </a:p>
        </p:txBody>
      </p:sp>
      <p:pic>
        <p:nvPicPr>
          <p:cNvPr id="50" name="IBS Lynda.jpg"/>
          <p:cNvPicPr/>
          <p:nvPr/>
        </p:nvPicPr>
        <p:blipFill>
          <a:blip r:embed="rId2">
            <a:extLst/>
          </a:blip>
          <a:srcRect t="6664"/>
          <a:stretch>
            <a:fillRect/>
          </a:stretch>
        </p:blipFill>
        <p:spPr>
          <a:xfrm>
            <a:off x="97333" y="129780"/>
            <a:ext cx="2777134" cy="3888062"/>
          </a:xfrm>
          <a:prstGeom prst="rect">
            <a:avLst/>
          </a:prstGeom>
          <a:ln w="12700">
            <a:miter lim="400000"/>
          </a:ln>
        </p:spPr>
      </p:pic>
      <p:sp>
        <p:nvSpPr>
          <p:cNvPr id="51" name="Shape 51"/>
          <p:cNvSpPr/>
          <p:nvPr/>
        </p:nvSpPr>
        <p:spPr>
          <a:xfrm>
            <a:off x="3137905" y="605224"/>
            <a:ext cx="5810533" cy="4524315"/>
          </a:xfrm>
          <a:prstGeom prst="rect">
            <a:avLst/>
          </a:prstGeom>
          <a:ln w="12700">
            <a:miter lim="400000"/>
          </a:ln>
          <a:extLst>
            <a:ext uri="{C572A759-6A51-4108-AA02-DFA0A04FC94B}">
              <ma14:wrappingTextBoxFlag xmlns:ma14="http://schemas.microsoft.com/office/mac/drawingml/2011/main" xmlns="" val="1"/>
            </a:ext>
          </a:extLst>
        </p:spPr>
        <p:txBody>
          <a:bodyPr wrap="square" lIns="34289" rIns="34289">
            <a:spAutoFit/>
          </a:bodyPr>
          <a:lstStyle/>
          <a:p>
            <a:pPr marL="135355" indent="-135355">
              <a:buSzPct val="100000"/>
              <a:buChar char="•"/>
            </a:pPr>
            <a:r>
              <a:rPr sz="1600" dirty="0">
                <a:latin typeface="+mj-lt"/>
                <a:ea typeface="+mj-ea"/>
                <a:cs typeface="+mj-cs"/>
                <a:sym typeface="Helvetica"/>
              </a:rPr>
              <a:t>Symptoms for 10+ years: bad bloating, gas, terrible constipation and incredible stomach pains.</a:t>
            </a:r>
          </a:p>
          <a:p>
            <a:pPr lvl="0"/>
            <a:endParaRPr sz="1600" dirty="0">
              <a:latin typeface="+mj-lt"/>
              <a:ea typeface="+mj-ea"/>
              <a:cs typeface="+mj-cs"/>
              <a:sym typeface="Helvetica"/>
            </a:endParaRPr>
          </a:p>
          <a:p>
            <a:pPr marL="135355" indent="-135355">
              <a:buSzPct val="100000"/>
              <a:buChar char="•"/>
            </a:pPr>
            <a:r>
              <a:rPr sz="1600" dirty="0">
                <a:latin typeface="+mj-lt"/>
                <a:ea typeface="+mj-ea"/>
                <a:cs typeface="+mj-cs"/>
                <a:sym typeface="Helvetica"/>
              </a:rPr>
              <a:t>Saw a GP, </a:t>
            </a:r>
            <a:r>
              <a:rPr sz="1600" dirty="0" err="1">
                <a:latin typeface="+mj-lt"/>
                <a:ea typeface="+mj-ea"/>
                <a:cs typeface="+mj-cs"/>
                <a:sym typeface="Helvetica"/>
              </a:rPr>
              <a:t>ob</a:t>
            </a:r>
            <a:r>
              <a:rPr sz="1600" dirty="0">
                <a:latin typeface="+mj-lt"/>
                <a:ea typeface="+mj-ea"/>
                <a:cs typeface="+mj-cs"/>
                <a:sym typeface="Helvetica"/>
              </a:rPr>
              <a:t>/</a:t>
            </a:r>
            <a:r>
              <a:rPr sz="1600" dirty="0" err="1">
                <a:latin typeface="+mj-lt"/>
                <a:ea typeface="+mj-ea"/>
                <a:cs typeface="+mj-cs"/>
                <a:sym typeface="Helvetica"/>
              </a:rPr>
              <a:t>gyn</a:t>
            </a:r>
            <a:r>
              <a:rPr sz="1600" dirty="0">
                <a:latin typeface="+mj-lt"/>
                <a:ea typeface="+mj-ea"/>
                <a:cs typeface="+mj-cs"/>
                <a:sym typeface="Helvetica"/>
              </a:rPr>
              <a:t>, gastroenterologist, chiropractor - everyone said IBS. Tried fiber products, digestive enzymes, paleo diet, other supplements, etc., but no relief.</a:t>
            </a:r>
          </a:p>
          <a:p>
            <a:pPr lvl="0"/>
            <a:endParaRPr sz="1600" dirty="0">
              <a:latin typeface="+mj-lt"/>
              <a:ea typeface="+mj-ea"/>
              <a:cs typeface="+mj-cs"/>
              <a:sym typeface="Helvetica"/>
            </a:endParaRPr>
          </a:p>
          <a:p>
            <a:pPr marL="135355" indent="-135355">
              <a:buSzPct val="100000"/>
              <a:buChar char="•"/>
            </a:pPr>
            <a:r>
              <a:rPr sz="1600" dirty="0">
                <a:latin typeface="+mj-lt"/>
                <a:ea typeface="+mj-ea"/>
                <a:cs typeface="+mj-cs"/>
                <a:sym typeface="Helvetica"/>
              </a:rPr>
              <a:t>At this point in my life, I felt defeated; that I have tried EVERYTHING under the sun, and this is what I have to deal with. I would have good days and bad, and the bad would be BAD.</a:t>
            </a:r>
          </a:p>
          <a:p>
            <a:pPr lvl="0"/>
            <a:endParaRPr sz="1600" dirty="0">
              <a:latin typeface="+mj-lt"/>
              <a:ea typeface="+mj-ea"/>
              <a:cs typeface="+mj-cs"/>
              <a:sym typeface="Helvetica"/>
            </a:endParaRPr>
          </a:p>
          <a:p>
            <a:pPr marL="135355" indent="-135355">
              <a:buSzPct val="100000"/>
              <a:buChar char="•"/>
            </a:pPr>
            <a:r>
              <a:rPr sz="1600" dirty="0">
                <a:latin typeface="+mj-lt"/>
                <a:ea typeface="+mj-ea"/>
                <a:cs typeface="+mj-cs"/>
                <a:sym typeface="Helvetica"/>
              </a:rPr>
              <a:t>This summer I was pretty sick and depressed.  A little light bulb went on in my head remembering that Rebecca had posted something about health. I wasn't sure what it was at the time, but boy I was going to find out.</a:t>
            </a:r>
          </a:p>
          <a:p>
            <a:pPr lvl="0"/>
            <a:endParaRPr sz="1600" dirty="0">
              <a:latin typeface="+mj-lt"/>
              <a:ea typeface="+mj-ea"/>
              <a:cs typeface="+mj-cs"/>
              <a:sym typeface="Helvetica"/>
            </a:endParaRPr>
          </a:p>
          <a:p>
            <a:pPr marL="135355" indent="-135355">
              <a:buSzPct val="100000"/>
              <a:buChar char="•"/>
            </a:pPr>
            <a:r>
              <a:rPr sz="1600" dirty="0">
                <a:latin typeface="+mj-lt"/>
                <a:ea typeface="+mj-ea"/>
                <a:cs typeface="+mj-cs"/>
                <a:sym typeface="Helvetica"/>
              </a:rPr>
              <a:t>June 18 my journey with SHAKLEE began! I can't say enough about how these products have helped me!!!  I am literally a new person. </a:t>
            </a:r>
          </a:p>
        </p:txBody>
      </p:sp>
      <p:sp>
        <p:nvSpPr>
          <p:cNvPr id="2" name="TextBox 1"/>
          <p:cNvSpPr txBox="1"/>
          <p:nvPr/>
        </p:nvSpPr>
        <p:spPr>
          <a:xfrm>
            <a:off x="243401" y="4683834"/>
            <a:ext cx="731995" cy="369332"/>
          </a:xfrm>
          <a:prstGeom prst="rect">
            <a:avLst/>
          </a:prstGeom>
          <a:noFill/>
        </p:spPr>
        <p:txBody>
          <a:bodyPr wrap="none" rtlCol="0">
            <a:spAutoFit/>
          </a:bodyPr>
          <a:lstStyle/>
          <a:p>
            <a:r>
              <a:rPr lang="en-US" dirty="0" smtClean="0"/>
              <a:t>Lynda</a:t>
            </a:r>
            <a:endParaRPr lang="en-US" dirty="0"/>
          </a:p>
        </p:txBody>
      </p:sp>
    </p:spTree>
    <p:extLst>
      <p:ext uri="{BB962C8B-B14F-4D97-AF65-F5344CB8AC3E}">
        <p14:creationId xmlns:p14="http://schemas.microsoft.com/office/powerpoint/2010/main" val="34428603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1"/>
            </a:solidFill>
          </a:ln>
        </p:spPr>
        <p:txBody>
          <a:bodyPr>
            <a:normAutofit fontScale="90000"/>
          </a:bodyPr>
          <a:lstStyle/>
          <a:p>
            <a:r>
              <a:rPr lang="en-US" sz="3200" dirty="0" smtClean="0"/>
              <a:t>Nov/ Dec is Final Stretch to Qualify for April 2017 New Director Conference</a:t>
            </a:r>
            <a:endParaRPr lang="en-US" sz="3200" dirty="0"/>
          </a:p>
        </p:txBody>
      </p:sp>
      <p:sp>
        <p:nvSpPr>
          <p:cNvPr id="3" name="Content Placeholder 2"/>
          <p:cNvSpPr>
            <a:spLocks noGrp="1"/>
          </p:cNvSpPr>
          <p:nvPr>
            <p:ph idx="1"/>
          </p:nvPr>
        </p:nvSpPr>
        <p:spPr>
          <a:xfrm>
            <a:off x="457199" y="1200150"/>
            <a:ext cx="8431865" cy="3784569"/>
          </a:xfrm>
        </p:spPr>
        <p:txBody>
          <a:bodyPr>
            <a:normAutofit/>
          </a:bodyPr>
          <a:lstStyle/>
          <a:p>
            <a:pPr marL="0" indent="0">
              <a:buNone/>
            </a:pPr>
            <a:r>
              <a:rPr lang="en-US" sz="2000" dirty="0" smtClean="0"/>
              <a:t>2 Ways to Qualify </a:t>
            </a:r>
          </a:p>
          <a:p>
            <a:pPr marL="0" indent="0">
              <a:buNone/>
            </a:pPr>
            <a:r>
              <a:rPr lang="en-US" sz="2000" dirty="0" smtClean="0"/>
              <a:t>1. In your first year as Director, accumulate 18,000 PGV  in any 6-month period</a:t>
            </a:r>
          </a:p>
          <a:p>
            <a:pPr marL="0" indent="0">
              <a:buNone/>
            </a:pPr>
            <a:r>
              <a:rPr lang="en-US" sz="2000" dirty="0" smtClean="0"/>
              <a:t>2. Or accumulate 48,000 PGV (or CV which means it includes any Directors you have developed) over any 12-month period </a:t>
            </a:r>
            <a:r>
              <a:rPr lang="mr-IN" sz="2000" dirty="0" smtClean="0"/>
              <a:t>…</a:t>
            </a:r>
            <a:endParaRPr lang="en-US" sz="2000" dirty="0" smtClean="0"/>
          </a:p>
          <a:p>
            <a:pPr marL="0" indent="0">
              <a:buNone/>
            </a:pPr>
            <a:endParaRPr lang="en-US" sz="1100" dirty="0"/>
          </a:p>
          <a:p>
            <a:pPr marL="0" indent="0">
              <a:buNone/>
            </a:pPr>
            <a:r>
              <a:rPr lang="en-US" sz="2000" dirty="0" smtClean="0"/>
              <a:t>Complete this by January 31, 2017  to attend April 19 </a:t>
            </a:r>
            <a:r>
              <a:rPr lang="mr-IN" sz="2000" dirty="0" smtClean="0"/>
              <a:t>–</a:t>
            </a:r>
            <a:r>
              <a:rPr lang="en-US" sz="2000" dirty="0" smtClean="0"/>
              <a:t> Apr 22, 2017 </a:t>
            </a:r>
          </a:p>
          <a:p>
            <a:r>
              <a:rPr lang="en-US" sz="2000" dirty="0" smtClean="0"/>
              <a:t>Strategy </a:t>
            </a:r>
            <a:r>
              <a:rPr lang="mr-IN" sz="2000" dirty="0" smtClean="0"/>
              <a:t>–</a:t>
            </a:r>
            <a:r>
              <a:rPr lang="en-US" sz="2000" dirty="0" smtClean="0"/>
              <a:t> Select any of the events/ ideas from this semester .. Today’s Discover Shaklee, 5-Day Resets, Natural Medicine Cabinet , Dealing With Digestive Distress .. Naturally, </a:t>
            </a:r>
            <a:r>
              <a:rPr lang="en-US" sz="2000" dirty="0" err="1" smtClean="0"/>
              <a:t>etc</a:t>
            </a:r>
            <a:r>
              <a:rPr lang="en-US" sz="2000" dirty="0" smtClean="0"/>
              <a:t>…  And use to generate the PGV you need .. </a:t>
            </a:r>
          </a:p>
          <a:p>
            <a:pPr marL="0" indent="0">
              <a:buNone/>
            </a:pPr>
            <a:r>
              <a:rPr lang="en-US" sz="2400" dirty="0" smtClean="0"/>
              <a:t>			Remember 4 events = 1000 PV </a:t>
            </a:r>
            <a:endParaRPr lang="en-US" sz="2400" dirty="0"/>
          </a:p>
        </p:txBody>
      </p:sp>
      <p:sp>
        <p:nvSpPr>
          <p:cNvPr id="4" name="TextBox 3"/>
          <p:cNvSpPr txBox="1"/>
          <p:nvPr/>
        </p:nvSpPr>
        <p:spPr>
          <a:xfrm>
            <a:off x="7782268" y="4802245"/>
            <a:ext cx="622286" cy="369332"/>
          </a:xfrm>
          <a:prstGeom prst="rect">
            <a:avLst/>
          </a:prstGeom>
          <a:noFill/>
        </p:spPr>
        <p:txBody>
          <a:bodyPr wrap="none" rtlCol="0">
            <a:spAutoFit/>
          </a:bodyPr>
          <a:lstStyle/>
          <a:p>
            <a:r>
              <a:rPr lang="en-US" dirty="0" smtClean="0"/>
              <a:t>Barb</a:t>
            </a:r>
            <a:endParaRPr lang="en-US" dirty="0"/>
          </a:p>
        </p:txBody>
      </p:sp>
    </p:spTree>
    <p:extLst>
      <p:ext uri="{BB962C8B-B14F-4D97-AF65-F5344CB8AC3E}">
        <p14:creationId xmlns:p14="http://schemas.microsoft.com/office/powerpoint/2010/main" val="132009503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1"/>
            </a:solidFill>
          </a:ln>
        </p:spPr>
        <p:txBody>
          <a:bodyPr>
            <a:normAutofit/>
          </a:bodyPr>
          <a:lstStyle/>
          <a:p>
            <a:r>
              <a:rPr lang="en-US" sz="2800" dirty="0" smtClean="0"/>
              <a:t>Chairman’s Retreat Qualification</a:t>
            </a:r>
            <a:endParaRPr lang="en-US" sz="2800" dirty="0"/>
          </a:p>
        </p:txBody>
      </p:sp>
      <p:sp>
        <p:nvSpPr>
          <p:cNvPr id="3" name="Content Placeholder 2"/>
          <p:cNvSpPr>
            <a:spLocks noGrp="1"/>
          </p:cNvSpPr>
          <p:nvPr>
            <p:ph idx="1"/>
          </p:nvPr>
        </p:nvSpPr>
        <p:spPr/>
        <p:txBody>
          <a:bodyPr>
            <a:normAutofit/>
          </a:bodyPr>
          <a:lstStyle/>
          <a:p>
            <a:r>
              <a:rPr lang="en-US" sz="2000" dirty="0" smtClean="0"/>
              <a:t>Increase our monthly PGV by an average of 3500 / month. ( over base )					( 21,000 PGV over the 6 -month qualification period )</a:t>
            </a:r>
          </a:p>
          <a:p>
            <a:pPr marL="0" indent="0">
              <a:buNone/>
            </a:pPr>
            <a:endParaRPr lang="en-US" sz="2000" dirty="0" smtClean="0"/>
          </a:p>
          <a:p>
            <a:r>
              <a:rPr lang="en-US" sz="2000" dirty="0" smtClean="0"/>
              <a:t>Base is found at </a:t>
            </a:r>
            <a:r>
              <a:rPr lang="is-IS" sz="2000" dirty="0" smtClean="0"/>
              <a:t>… </a:t>
            </a:r>
            <a:r>
              <a:rPr lang="is-IS" sz="2000" dirty="0" smtClean="0">
                <a:hlinkClick r:id="rId2"/>
              </a:rPr>
              <a:t>www.ShakleeChairmansLeadershipRetreat.com</a:t>
            </a:r>
            <a:endParaRPr lang="is-IS" sz="2000" dirty="0" smtClean="0"/>
          </a:p>
          <a:p>
            <a:r>
              <a:rPr lang="en-US" sz="2000" dirty="0" smtClean="0"/>
              <a:t>L</a:t>
            </a:r>
            <a:r>
              <a:rPr lang="is-IS" sz="2000" dirty="0" smtClean="0"/>
              <a:t>og in – our Shaklee ID ALL CAPS   </a:t>
            </a:r>
          </a:p>
          <a:p>
            <a:r>
              <a:rPr lang="en-US" sz="2000" dirty="0" smtClean="0"/>
              <a:t>P</a:t>
            </a:r>
            <a:r>
              <a:rPr lang="is-IS" sz="2000" dirty="0" smtClean="0"/>
              <a:t>assword is our Shaklee ID ALL CAPS + zip code.</a:t>
            </a:r>
          </a:p>
          <a:p>
            <a:pPr marL="0" indent="0">
              <a:buNone/>
            </a:pPr>
            <a:endParaRPr lang="is-IS" sz="2000" dirty="0" smtClean="0"/>
          </a:p>
          <a:p>
            <a:endParaRPr lang="en-US" sz="2000" dirty="0"/>
          </a:p>
        </p:txBody>
      </p:sp>
      <p:sp>
        <p:nvSpPr>
          <p:cNvPr id="4" name="TextBox 3"/>
          <p:cNvSpPr txBox="1"/>
          <p:nvPr/>
        </p:nvSpPr>
        <p:spPr>
          <a:xfrm>
            <a:off x="7966463" y="4731545"/>
            <a:ext cx="622286" cy="369332"/>
          </a:xfrm>
          <a:prstGeom prst="rect">
            <a:avLst/>
          </a:prstGeom>
          <a:noFill/>
        </p:spPr>
        <p:txBody>
          <a:bodyPr wrap="none" rtlCol="0">
            <a:spAutoFit/>
          </a:bodyPr>
          <a:lstStyle/>
          <a:p>
            <a:r>
              <a:rPr lang="en-US" dirty="0" smtClean="0"/>
              <a:t>Barb</a:t>
            </a:r>
            <a:endParaRPr lang="en-US" dirty="0"/>
          </a:p>
        </p:txBody>
      </p:sp>
    </p:spTree>
    <p:extLst>
      <p:ext uri="{BB962C8B-B14F-4D97-AF65-F5344CB8AC3E}">
        <p14:creationId xmlns:p14="http://schemas.microsoft.com/office/powerpoint/2010/main" val="362011686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634604"/>
            <a:ext cx="5680488" cy="857250"/>
          </a:xfrm>
        </p:spPr>
        <p:txBody>
          <a:bodyPr>
            <a:normAutofit/>
          </a:bodyPr>
          <a:lstStyle/>
          <a:p>
            <a:r>
              <a:rPr lang="en-US" sz="2800" dirty="0" smtClean="0"/>
              <a:t>Repeat After Me</a:t>
            </a:r>
            <a:r>
              <a:rPr lang="mr-IN" sz="2800" dirty="0" smtClean="0"/>
              <a:t>…</a:t>
            </a:r>
            <a:endParaRPr lang="en-US" sz="2800" dirty="0"/>
          </a:p>
        </p:txBody>
      </p:sp>
      <p:sp>
        <p:nvSpPr>
          <p:cNvPr id="3" name="Content Placeholder 2"/>
          <p:cNvSpPr>
            <a:spLocks noGrp="1"/>
          </p:cNvSpPr>
          <p:nvPr>
            <p:ph idx="1"/>
          </p:nvPr>
        </p:nvSpPr>
        <p:spPr>
          <a:xfrm>
            <a:off x="1962522" y="2444422"/>
            <a:ext cx="6580216" cy="1898745"/>
          </a:xfrm>
        </p:spPr>
        <p:txBody>
          <a:bodyPr>
            <a:normAutofit/>
          </a:bodyPr>
          <a:lstStyle/>
          <a:p>
            <a:pPr marL="0" indent="0">
              <a:buNone/>
            </a:pPr>
            <a:endParaRPr lang="en-US" dirty="0"/>
          </a:p>
          <a:p>
            <a:pPr marL="0" indent="0">
              <a:buNone/>
            </a:pPr>
            <a:r>
              <a:rPr lang="en-US" sz="5600" dirty="0" smtClean="0"/>
              <a:t>When there is a plan</a:t>
            </a:r>
            <a:endParaRPr lang="en-US" sz="5600" dirty="0"/>
          </a:p>
        </p:txBody>
      </p:sp>
      <p:sp>
        <p:nvSpPr>
          <p:cNvPr id="4" name="Rectangle 3"/>
          <p:cNvSpPr/>
          <p:nvPr/>
        </p:nvSpPr>
        <p:spPr>
          <a:xfrm>
            <a:off x="457200" y="2001963"/>
            <a:ext cx="6257700" cy="769441"/>
          </a:xfrm>
          <a:prstGeom prst="rect">
            <a:avLst/>
          </a:prstGeom>
          <a:ln>
            <a:noFill/>
          </a:ln>
        </p:spPr>
        <p:txBody>
          <a:bodyPr wrap="square">
            <a:spAutoFit/>
          </a:bodyPr>
          <a:lstStyle/>
          <a:p>
            <a:r>
              <a:rPr lang="en-US" sz="4400" dirty="0"/>
              <a:t>There is plenty of time </a:t>
            </a:r>
            <a:r>
              <a:rPr lang="mr-IN" sz="4400" dirty="0"/>
              <a:t>…</a:t>
            </a:r>
            <a:r>
              <a:rPr lang="en-US" sz="4400" dirty="0"/>
              <a:t>   </a:t>
            </a:r>
          </a:p>
        </p:txBody>
      </p:sp>
      <p:sp>
        <p:nvSpPr>
          <p:cNvPr id="5" name="TextBox 4"/>
          <p:cNvSpPr txBox="1"/>
          <p:nvPr/>
        </p:nvSpPr>
        <p:spPr>
          <a:xfrm>
            <a:off x="7367828" y="4696989"/>
            <a:ext cx="622286" cy="369332"/>
          </a:xfrm>
          <a:prstGeom prst="rect">
            <a:avLst/>
          </a:prstGeom>
          <a:noFill/>
        </p:spPr>
        <p:txBody>
          <a:bodyPr wrap="none" rtlCol="0">
            <a:spAutoFit/>
          </a:bodyPr>
          <a:lstStyle/>
          <a:p>
            <a:r>
              <a:rPr lang="en-US" dirty="0" smtClean="0"/>
              <a:t>Barb</a:t>
            </a:r>
            <a:endParaRPr lang="en-US" dirty="0"/>
          </a:p>
        </p:txBody>
      </p:sp>
    </p:spTree>
    <p:extLst>
      <p:ext uri="{BB962C8B-B14F-4D97-AF65-F5344CB8AC3E}">
        <p14:creationId xmlns:p14="http://schemas.microsoft.com/office/powerpoint/2010/main" val="602265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57257" y="3180390"/>
            <a:ext cx="3097704" cy="1689107"/>
          </a:xfrm>
          <a:prstGeom prst="rect">
            <a:avLst/>
          </a:prstGeom>
        </p:spPr>
      </p:pic>
      <p:sp>
        <p:nvSpPr>
          <p:cNvPr id="2" name="Title 1"/>
          <p:cNvSpPr>
            <a:spLocks noGrp="1"/>
          </p:cNvSpPr>
          <p:nvPr>
            <p:ph type="title"/>
          </p:nvPr>
        </p:nvSpPr>
        <p:spPr>
          <a:xfrm>
            <a:off x="1025645" y="316956"/>
            <a:ext cx="7249853" cy="583195"/>
          </a:xfrm>
          <a:ln>
            <a:solidFill>
              <a:schemeClr val="accent6">
                <a:lumMod val="75000"/>
              </a:schemeClr>
            </a:solidFill>
          </a:ln>
        </p:spPr>
        <p:txBody>
          <a:bodyPr>
            <a:normAutofit/>
          </a:bodyPr>
          <a:lstStyle/>
          <a:p>
            <a:r>
              <a:rPr lang="en-US" sz="2800" dirty="0" smtClean="0"/>
              <a:t>November/December Strategy Forum Schedule</a:t>
            </a:r>
            <a:endParaRPr lang="en-US" sz="2800" dirty="0"/>
          </a:p>
        </p:txBody>
      </p:sp>
      <p:sp>
        <p:nvSpPr>
          <p:cNvPr id="5" name="TextBox 4"/>
          <p:cNvSpPr txBox="1"/>
          <p:nvPr/>
        </p:nvSpPr>
        <p:spPr>
          <a:xfrm>
            <a:off x="415854" y="1087509"/>
            <a:ext cx="7320911" cy="2092881"/>
          </a:xfrm>
          <a:prstGeom prst="rect">
            <a:avLst/>
          </a:prstGeom>
          <a:noFill/>
        </p:spPr>
        <p:txBody>
          <a:bodyPr wrap="square" rtlCol="0">
            <a:spAutoFit/>
          </a:bodyPr>
          <a:lstStyle/>
          <a:p>
            <a:r>
              <a:rPr lang="en-US" sz="2000" dirty="0"/>
              <a:t>Tuesday </a:t>
            </a:r>
            <a:r>
              <a:rPr lang="en-US" sz="2000" dirty="0" smtClean="0"/>
              <a:t>Nov 1 --- Shaklee Product Collection for 	Healthy Digestion</a:t>
            </a:r>
            <a:endParaRPr lang="en-US" sz="2000" dirty="0"/>
          </a:p>
          <a:p>
            <a:r>
              <a:rPr lang="en-US" sz="2000" dirty="0"/>
              <a:t>Tuesday </a:t>
            </a:r>
            <a:r>
              <a:rPr lang="en-US" sz="2000" dirty="0" smtClean="0"/>
              <a:t>Nov 8 </a:t>
            </a:r>
            <a:r>
              <a:rPr lang="mr-IN" sz="2000" dirty="0" smtClean="0"/>
              <a:t>–</a:t>
            </a:r>
            <a:r>
              <a:rPr lang="en-US" sz="2000" dirty="0" smtClean="0"/>
              <a:t> Discover Shaklee Event &amp; Essential Life Principles</a:t>
            </a:r>
            <a:endParaRPr lang="en-US" sz="2000" dirty="0"/>
          </a:p>
          <a:p>
            <a:r>
              <a:rPr lang="en-US" sz="2000" dirty="0"/>
              <a:t>Tuesday </a:t>
            </a:r>
            <a:r>
              <a:rPr lang="en-US" sz="2000" dirty="0" smtClean="0"/>
              <a:t>Nov 15 – New Directors Take Off Plan </a:t>
            </a:r>
          </a:p>
          <a:p>
            <a:endParaRPr lang="en-US" sz="1000" dirty="0"/>
          </a:p>
          <a:p>
            <a:r>
              <a:rPr lang="en-US" sz="2000" dirty="0" smtClean="0"/>
              <a:t>BREAK  -- Happy Thanksgiving .. 										We are thankful for you!</a:t>
            </a:r>
          </a:p>
          <a:p>
            <a:endParaRPr lang="en-US" sz="1000" dirty="0" smtClean="0"/>
          </a:p>
          <a:p>
            <a:endParaRPr lang="en-US" sz="1000" dirty="0" smtClean="0"/>
          </a:p>
        </p:txBody>
      </p:sp>
      <p:pic>
        <p:nvPicPr>
          <p:cNvPr id="4" name="Picture 3"/>
          <p:cNvPicPr>
            <a:picLocks noChangeAspect="1"/>
          </p:cNvPicPr>
          <p:nvPr/>
        </p:nvPicPr>
        <p:blipFill>
          <a:blip r:embed="rId3"/>
          <a:stretch>
            <a:fillRect/>
          </a:stretch>
        </p:blipFill>
        <p:spPr>
          <a:xfrm>
            <a:off x="5560475" y="1752018"/>
            <a:ext cx="3361142" cy="1428372"/>
          </a:xfrm>
          <a:prstGeom prst="rect">
            <a:avLst/>
          </a:prstGeom>
        </p:spPr>
      </p:pic>
      <p:sp>
        <p:nvSpPr>
          <p:cNvPr id="6" name="Rectangle 5"/>
          <p:cNvSpPr/>
          <p:nvPr/>
        </p:nvSpPr>
        <p:spPr>
          <a:xfrm>
            <a:off x="3354961" y="3546058"/>
            <a:ext cx="5789039" cy="1323439"/>
          </a:xfrm>
          <a:prstGeom prst="rect">
            <a:avLst/>
          </a:prstGeom>
        </p:spPr>
        <p:txBody>
          <a:bodyPr wrap="square">
            <a:spAutoFit/>
          </a:bodyPr>
          <a:lstStyle/>
          <a:p>
            <a:r>
              <a:rPr lang="en-US" sz="2000" dirty="0"/>
              <a:t>Tuesday December  6 </a:t>
            </a:r>
            <a:r>
              <a:rPr lang="mr-IN" sz="2000" dirty="0"/>
              <a:t>–</a:t>
            </a:r>
            <a:endParaRPr lang="en-US" sz="2000" dirty="0"/>
          </a:p>
          <a:p>
            <a:r>
              <a:rPr lang="en-US" sz="2000" dirty="0"/>
              <a:t>Tuesday </a:t>
            </a:r>
            <a:r>
              <a:rPr lang="en-US" sz="2000"/>
              <a:t>December </a:t>
            </a:r>
            <a:r>
              <a:rPr lang="en-US" sz="2000" smtClean="0"/>
              <a:t>13 </a:t>
            </a:r>
            <a:r>
              <a:rPr lang="mr-IN" sz="2000" dirty="0"/>
              <a:t>–</a:t>
            </a:r>
            <a:endParaRPr lang="en-US" sz="2000" dirty="0"/>
          </a:p>
          <a:p>
            <a:r>
              <a:rPr lang="en-US" sz="2000" dirty="0"/>
              <a:t>Happy Holidays </a:t>
            </a:r>
            <a:r>
              <a:rPr lang="mr-IN" sz="2000" dirty="0"/>
              <a:t>–</a:t>
            </a:r>
            <a:r>
              <a:rPr lang="en-US" sz="2000" dirty="0"/>
              <a:t> We will return in early Jan </a:t>
            </a:r>
            <a:r>
              <a:rPr lang="en-US" sz="2000" dirty="0" smtClean="0"/>
              <a:t>(see 			Learning </a:t>
            </a:r>
            <a:r>
              <a:rPr lang="en-US" sz="2000" dirty="0"/>
              <a:t>from the </a:t>
            </a:r>
            <a:r>
              <a:rPr lang="en-US" sz="2000" dirty="0" smtClean="0"/>
              <a:t>Masters </a:t>
            </a:r>
            <a:r>
              <a:rPr lang="en-US" sz="2000" dirty="0"/>
              <a:t>FB  for </a:t>
            </a:r>
            <a:r>
              <a:rPr lang="en-US" sz="2000" dirty="0" smtClean="0"/>
              <a:t>details)</a:t>
            </a:r>
            <a:endParaRPr lang="en-US" sz="2000" dirty="0"/>
          </a:p>
        </p:txBody>
      </p:sp>
      <p:sp>
        <p:nvSpPr>
          <p:cNvPr id="7" name="TextBox 6"/>
          <p:cNvSpPr txBox="1"/>
          <p:nvPr/>
        </p:nvSpPr>
        <p:spPr>
          <a:xfrm>
            <a:off x="1025645" y="4774168"/>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256505366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g" descr="http://cdnpix.com/show/imgs/740b5ce34838e2837c5991962c693278.jpg"/>
          <p:cNvPicPr/>
          <p:nvPr/>
        </p:nvPicPr>
        <p:blipFill>
          <a:blip r:embed="rId2">
            <a:extLst>
              <a:ext uri="{28A0092B-C50C-407E-A947-70E740481C1C}">
                <a14:useLocalDpi xmlns:a14="http://schemas.microsoft.com/office/drawing/2010/main" val="0"/>
              </a:ext>
            </a:extLst>
          </a:blip>
          <a:srcRect/>
          <a:stretch>
            <a:fillRect/>
          </a:stretch>
        </p:blipFill>
        <p:spPr bwMode="auto">
          <a:xfrm>
            <a:off x="1404549" y="108595"/>
            <a:ext cx="6791861" cy="4937522"/>
          </a:xfrm>
          <a:prstGeom prst="rect">
            <a:avLst/>
          </a:prstGeom>
          <a:noFill/>
          <a:ln>
            <a:noFill/>
          </a:ln>
        </p:spPr>
      </p:pic>
      <p:sp>
        <p:nvSpPr>
          <p:cNvPr id="2" name="TextBox 1"/>
          <p:cNvSpPr txBox="1"/>
          <p:nvPr/>
        </p:nvSpPr>
        <p:spPr>
          <a:xfrm>
            <a:off x="7216523" y="4861451"/>
            <a:ext cx="855195" cy="369332"/>
          </a:xfrm>
          <a:prstGeom prst="rect">
            <a:avLst/>
          </a:prstGeom>
          <a:noFill/>
        </p:spPr>
        <p:txBody>
          <a:bodyPr wrap="square" rtlCol="0">
            <a:spAutoFit/>
          </a:bodyPr>
          <a:lstStyle/>
          <a:p>
            <a:r>
              <a:rPr lang="en-US" dirty="0" smtClean="0"/>
              <a:t>Angie</a:t>
            </a:r>
            <a:endParaRPr lang="en-US" dirty="0"/>
          </a:p>
        </p:txBody>
      </p:sp>
    </p:spTree>
    <p:extLst>
      <p:ext uri="{BB962C8B-B14F-4D97-AF65-F5344CB8AC3E}">
        <p14:creationId xmlns:p14="http://schemas.microsoft.com/office/powerpoint/2010/main" val="54379133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0"/>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3" y="1152725"/>
            <a:ext cx="3517131" cy="1784074"/>
          </a:xfrm>
          <a:prstGeom prst="rect">
            <a:avLst/>
          </a:prstGeom>
        </p:spPr>
      </p:pic>
      <p:pic>
        <p:nvPicPr>
          <p:cNvPr id="5" name="Picture 4"/>
          <p:cNvPicPr>
            <a:picLocks noChangeAspect="1"/>
          </p:cNvPicPr>
          <p:nvPr/>
        </p:nvPicPr>
        <p:blipFill>
          <a:blip r:embed="rId3"/>
          <a:stretch>
            <a:fillRect/>
          </a:stretch>
        </p:blipFill>
        <p:spPr>
          <a:xfrm>
            <a:off x="4667250" y="3691467"/>
            <a:ext cx="4171950" cy="951020"/>
          </a:xfrm>
          <a:prstGeom prst="rect">
            <a:avLst/>
          </a:prstGeom>
        </p:spPr>
      </p:pic>
      <p:sp>
        <p:nvSpPr>
          <p:cNvPr id="7" name="TextBox 6"/>
          <p:cNvSpPr txBox="1"/>
          <p:nvPr/>
        </p:nvSpPr>
        <p:spPr>
          <a:xfrm>
            <a:off x="771526" y="4642487"/>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2"/>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47"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769877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Shape 53"/>
          <p:cNvSpPr>
            <a:spLocks noGrp="1"/>
          </p:cNvSpPr>
          <p:nvPr>
            <p:ph type="sldNum" sz="quarter" idx="4294967295"/>
          </p:nvPr>
        </p:nvSpPr>
        <p:spPr>
          <a:xfrm>
            <a:off x="6057900" y="4803221"/>
            <a:ext cx="1600200" cy="201931"/>
          </a:xfrm>
          <a:prstGeom prst="rect">
            <a:avLst/>
          </a:prstGeom>
          <a:extLst>
            <a:ext uri="{C572A759-6A51-4108-AA02-DFA0A04FC94B}">
              <ma14:wrappingTextBoxFlag xmlns:ma14="http://schemas.microsoft.com/office/mac/drawingml/2011/main" xmlns="" val="1"/>
            </a:ext>
          </a:extLst>
        </p:spPr>
        <p:txBody>
          <a:bodyPr/>
          <a:lstStyle/>
          <a:p>
            <a:pPr lvl="0">
              <a:defRPr sz="1800">
                <a:solidFill>
                  <a:srgbClr val="000000"/>
                </a:solidFill>
              </a:defRPr>
            </a:pPr>
            <a:fld id="{86CB4B4D-7CA3-9044-876B-883B54F8677D}" type="slidenum">
              <a:rPr sz="900">
                <a:solidFill>
                  <a:srgbClr val="888888"/>
                </a:solidFill>
              </a:rPr>
              <a:t>5</a:t>
            </a:fld>
            <a:endParaRPr sz="900">
              <a:solidFill>
                <a:srgbClr val="888888"/>
              </a:solidFill>
            </a:endParaRPr>
          </a:p>
        </p:txBody>
      </p:sp>
      <p:sp>
        <p:nvSpPr>
          <p:cNvPr id="54" name="Shape 54"/>
          <p:cNvSpPr/>
          <p:nvPr/>
        </p:nvSpPr>
        <p:spPr>
          <a:xfrm>
            <a:off x="3141045" y="387526"/>
            <a:ext cx="3095782" cy="369332"/>
          </a:xfrm>
          <a:prstGeom prst="rect">
            <a:avLst/>
          </a:prstGeom>
          <a:ln w="12700">
            <a:miter lim="400000"/>
          </a:ln>
          <a:extLst>
            <a:ext uri="{C572A759-6A51-4108-AA02-DFA0A04FC94B}">
              <ma14:wrappingTextBoxFlag xmlns:ma14="http://schemas.microsoft.com/office/mac/drawingml/2011/main" xmlns="" val="1"/>
            </a:ext>
          </a:extLst>
        </p:spPr>
        <p:txBody>
          <a:bodyPr wrap="none" lIns="34289" rIns="34289">
            <a:spAutoFit/>
          </a:bodyPr>
          <a:lstStyle>
            <a:lvl1pPr>
              <a:defRPr sz="2400">
                <a:latin typeface="Arial"/>
                <a:ea typeface="Arial"/>
                <a:cs typeface="Arial"/>
                <a:sym typeface="Arial"/>
              </a:defRPr>
            </a:lvl1pPr>
          </a:lstStyle>
          <a:p>
            <a:pPr lvl="0">
              <a:defRPr sz="1800"/>
            </a:pPr>
            <a:r>
              <a:rPr sz="1800"/>
              <a:t>Lynda’s Supplement Program</a:t>
            </a:r>
          </a:p>
        </p:txBody>
      </p:sp>
      <p:sp>
        <p:nvSpPr>
          <p:cNvPr id="55" name="Shape 55"/>
          <p:cNvSpPr/>
          <p:nvPr/>
        </p:nvSpPr>
        <p:spPr>
          <a:xfrm>
            <a:off x="276294" y="870019"/>
            <a:ext cx="7494195" cy="1061829"/>
          </a:xfrm>
          <a:prstGeom prst="rect">
            <a:avLst/>
          </a:prstGeom>
          <a:ln w="12700">
            <a:miter lim="400000"/>
          </a:ln>
          <a:extLst>
            <a:ext uri="{C572A759-6A51-4108-AA02-DFA0A04FC94B}">
              <ma14:wrappingTextBoxFlag xmlns:ma14="http://schemas.microsoft.com/office/mac/drawingml/2011/main" xmlns="" val="1"/>
            </a:ext>
          </a:extLst>
        </p:spPr>
        <p:txBody>
          <a:bodyPr wrap="square" lIns="34289" rIns="34289">
            <a:spAutoFit/>
          </a:bodyPr>
          <a:lstStyle/>
          <a:p>
            <a:pPr marL="135355" indent="-135355">
              <a:lnSpc>
                <a:spcPct val="150000"/>
              </a:lnSpc>
              <a:buSzPct val="100000"/>
              <a:buChar char="•"/>
            </a:pPr>
            <a:r>
              <a:rPr dirty="0">
                <a:latin typeface="+mj-lt"/>
                <a:ea typeface="+mj-ea"/>
                <a:cs typeface="+mj-cs"/>
                <a:sym typeface="Helvetica"/>
              </a:rPr>
              <a:t>Started with Life Plan (Life strip &amp; Life shake), </a:t>
            </a:r>
            <a:r>
              <a:rPr dirty="0" err="1">
                <a:latin typeface="+mj-lt"/>
                <a:ea typeface="+mj-ea"/>
                <a:cs typeface="+mj-cs"/>
                <a:sym typeface="Helvetica"/>
              </a:rPr>
              <a:t>Optiflora</a:t>
            </a:r>
            <a:r>
              <a:rPr dirty="0">
                <a:latin typeface="+mj-lt"/>
                <a:ea typeface="+mj-ea"/>
                <a:cs typeface="+mj-cs"/>
                <a:sym typeface="Helvetica"/>
              </a:rPr>
              <a:t> and Alfalfa</a:t>
            </a:r>
          </a:p>
          <a:p>
            <a:pPr marL="135355" indent="-135355">
              <a:buSzPct val="100000"/>
              <a:buChar char="•"/>
            </a:pPr>
            <a:r>
              <a:rPr dirty="0">
                <a:latin typeface="+mj-lt"/>
                <a:ea typeface="+mj-ea"/>
                <a:cs typeface="+mj-cs"/>
                <a:sym typeface="Helvetica"/>
              </a:rPr>
              <a:t>I have now incorporated all of the above plus Herb-lax, which has become my best friend, </a:t>
            </a:r>
            <a:r>
              <a:rPr dirty="0" err="1">
                <a:latin typeface="+mj-lt"/>
                <a:ea typeface="+mj-ea"/>
                <a:cs typeface="+mj-cs"/>
                <a:sym typeface="Helvetica"/>
              </a:rPr>
              <a:t>OmegaGuard</a:t>
            </a:r>
            <a:r>
              <a:rPr dirty="0">
                <a:latin typeface="+mj-lt"/>
                <a:ea typeface="+mj-ea"/>
                <a:cs typeface="+mj-cs"/>
                <a:sym typeface="Helvetica"/>
              </a:rPr>
              <a:t> and extra B-complex and Vita-C</a:t>
            </a:r>
          </a:p>
        </p:txBody>
      </p:sp>
      <p:pic>
        <p:nvPicPr>
          <p:cNvPr id="56" name="Shaklee Life strip.jpg"/>
          <p:cNvPicPr/>
          <p:nvPr/>
        </p:nvPicPr>
        <p:blipFill>
          <a:blip r:embed="rId2">
            <a:extLst/>
          </a:blip>
          <a:srcRect t="11812" b="11812"/>
          <a:stretch>
            <a:fillRect/>
          </a:stretch>
        </p:blipFill>
        <p:spPr>
          <a:xfrm>
            <a:off x="2935057" y="1826714"/>
            <a:ext cx="2276705" cy="1738856"/>
          </a:xfrm>
          <a:prstGeom prst="rect">
            <a:avLst/>
          </a:prstGeom>
          <a:ln w="12700">
            <a:miter lim="400000"/>
          </a:ln>
        </p:spPr>
      </p:pic>
      <p:pic>
        <p:nvPicPr>
          <p:cNvPr id="57" name="life shake.jpg"/>
          <p:cNvPicPr/>
          <p:nvPr/>
        </p:nvPicPr>
        <p:blipFill>
          <a:blip r:embed="rId3">
            <a:extLst/>
          </a:blip>
          <a:srcRect l="14142" r="18533" b="14586"/>
          <a:stretch>
            <a:fillRect/>
          </a:stretch>
        </p:blipFill>
        <p:spPr>
          <a:xfrm>
            <a:off x="1252109" y="2351722"/>
            <a:ext cx="1670691" cy="2119589"/>
          </a:xfrm>
          <a:prstGeom prst="rect">
            <a:avLst/>
          </a:prstGeom>
          <a:ln w="12700">
            <a:miter lim="400000"/>
          </a:ln>
        </p:spPr>
      </p:pic>
      <p:pic>
        <p:nvPicPr>
          <p:cNvPr id="58" name="alfalfa.jpg"/>
          <p:cNvPicPr/>
          <p:nvPr/>
        </p:nvPicPr>
        <p:blipFill>
          <a:blip r:embed="rId4">
            <a:extLst/>
          </a:blip>
          <a:srcRect l="25774" r="25774" b="15166"/>
          <a:stretch>
            <a:fillRect/>
          </a:stretch>
        </p:blipFill>
        <p:spPr>
          <a:xfrm>
            <a:off x="3080812" y="3484122"/>
            <a:ext cx="900616" cy="1576928"/>
          </a:xfrm>
          <a:prstGeom prst="rect">
            <a:avLst/>
          </a:prstGeom>
          <a:ln w="12700">
            <a:miter lim="400000"/>
          </a:ln>
        </p:spPr>
      </p:pic>
      <p:pic>
        <p:nvPicPr>
          <p:cNvPr id="59" name="herb lax.jpg"/>
          <p:cNvPicPr/>
          <p:nvPr/>
        </p:nvPicPr>
        <p:blipFill>
          <a:blip r:embed="rId5">
            <a:extLst/>
          </a:blip>
          <a:srcRect l="22507" r="16918" b="11939"/>
          <a:stretch>
            <a:fillRect/>
          </a:stretch>
        </p:blipFill>
        <p:spPr>
          <a:xfrm>
            <a:off x="5987727" y="1961703"/>
            <a:ext cx="839243" cy="1220057"/>
          </a:xfrm>
          <a:prstGeom prst="rect">
            <a:avLst/>
          </a:prstGeom>
          <a:ln w="12700">
            <a:miter lim="400000"/>
          </a:ln>
        </p:spPr>
      </p:pic>
      <p:pic>
        <p:nvPicPr>
          <p:cNvPr id="60" name="B-complex.jpg"/>
          <p:cNvPicPr/>
          <p:nvPr/>
        </p:nvPicPr>
        <p:blipFill>
          <a:blip r:embed="rId6">
            <a:extLst/>
          </a:blip>
          <a:srcRect l="19971" r="19971" b="13221"/>
          <a:stretch>
            <a:fillRect/>
          </a:stretch>
        </p:blipFill>
        <p:spPr>
          <a:xfrm>
            <a:off x="6837313" y="3568513"/>
            <a:ext cx="917731" cy="1326041"/>
          </a:xfrm>
          <a:prstGeom prst="rect">
            <a:avLst/>
          </a:prstGeom>
          <a:ln w="12700">
            <a:miter lim="400000"/>
          </a:ln>
        </p:spPr>
      </p:pic>
      <p:pic>
        <p:nvPicPr>
          <p:cNvPr id="61" name="omegaguard.png"/>
          <p:cNvPicPr/>
          <p:nvPr/>
        </p:nvPicPr>
        <p:blipFill>
          <a:blip r:embed="rId7">
            <a:extLst/>
          </a:blip>
          <a:srcRect l="23272" r="23272" b="14509"/>
          <a:stretch>
            <a:fillRect/>
          </a:stretch>
        </p:blipFill>
        <p:spPr>
          <a:xfrm>
            <a:off x="6849665" y="1982091"/>
            <a:ext cx="893063" cy="1428286"/>
          </a:xfrm>
          <a:prstGeom prst="rect">
            <a:avLst/>
          </a:prstGeom>
          <a:ln w="12700">
            <a:miter lim="400000"/>
          </a:ln>
        </p:spPr>
      </p:pic>
      <p:pic>
        <p:nvPicPr>
          <p:cNvPr id="62" name="vita-c.jpg"/>
          <p:cNvPicPr/>
          <p:nvPr/>
        </p:nvPicPr>
        <p:blipFill>
          <a:blip r:embed="rId8">
            <a:extLst/>
          </a:blip>
          <a:srcRect l="22552" r="22552" b="12575"/>
          <a:stretch>
            <a:fillRect/>
          </a:stretch>
        </p:blipFill>
        <p:spPr>
          <a:xfrm>
            <a:off x="5930131" y="3471476"/>
            <a:ext cx="954566" cy="1520225"/>
          </a:xfrm>
          <a:prstGeom prst="rect">
            <a:avLst/>
          </a:prstGeom>
          <a:ln w="12700">
            <a:miter lim="400000"/>
          </a:ln>
        </p:spPr>
      </p:pic>
      <p:pic>
        <p:nvPicPr>
          <p:cNvPr id="63" name="optiflora.jpg"/>
          <p:cNvPicPr/>
          <p:nvPr/>
        </p:nvPicPr>
        <p:blipFill>
          <a:blip r:embed="rId9">
            <a:extLst/>
          </a:blip>
          <a:stretch>
            <a:fillRect/>
          </a:stretch>
        </p:blipFill>
        <p:spPr>
          <a:xfrm>
            <a:off x="4233401" y="3672260"/>
            <a:ext cx="677199" cy="1200708"/>
          </a:xfrm>
          <a:prstGeom prst="rect">
            <a:avLst/>
          </a:prstGeom>
          <a:ln w="12700">
            <a:miter lim="400000"/>
          </a:ln>
        </p:spPr>
      </p:pic>
      <p:sp>
        <p:nvSpPr>
          <p:cNvPr id="2" name="TextBox 1"/>
          <p:cNvSpPr txBox="1"/>
          <p:nvPr/>
        </p:nvSpPr>
        <p:spPr>
          <a:xfrm>
            <a:off x="8223022" y="4407540"/>
            <a:ext cx="731995" cy="369332"/>
          </a:xfrm>
          <a:prstGeom prst="rect">
            <a:avLst/>
          </a:prstGeom>
          <a:noFill/>
        </p:spPr>
        <p:txBody>
          <a:bodyPr wrap="none" rtlCol="0">
            <a:spAutoFit/>
          </a:bodyPr>
          <a:lstStyle/>
          <a:p>
            <a:r>
              <a:rPr lang="en-US" dirty="0" smtClean="0"/>
              <a:t>Lynda</a:t>
            </a:r>
            <a:endParaRPr lang="en-US" dirty="0"/>
          </a:p>
        </p:txBody>
      </p:sp>
    </p:spTree>
    <p:extLst>
      <p:ext uri="{BB962C8B-B14F-4D97-AF65-F5344CB8AC3E}">
        <p14:creationId xmlns:p14="http://schemas.microsoft.com/office/powerpoint/2010/main" val="7700667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3702" r="-23702"/>
          <a:stretch>
            <a:fillRect/>
          </a:stretch>
        </p:blipFill>
        <p:spPr>
          <a:xfrm>
            <a:off x="1306286" y="968532"/>
            <a:ext cx="6386285" cy="2468470"/>
          </a:xfrm>
        </p:spPr>
      </p:pic>
      <p:sp>
        <p:nvSpPr>
          <p:cNvPr id="2" name="Title 1"/>
          <p:cNvSpPr>
            <a:spLocks noGrp="1"/>
          </p:cNvSpPr>
          <p:nvPr>
            <p:ph type="title"/>
          </p:nvPr>
        </p:nvSpPr>
        <p:spPr>
          <a:xfrm>
            <a:off x="326571" y="3066143"/>
            <a:ext cx="8483600" cy="1850571"/>
          </a:xfrm>
          <a:ln>
            <a:solidFill>
              <a:srgbClr val="FF0000"/>
            </a:solidFill>
          </a:ln>
        </p:spPr>
        <p:txBody>
          <a:bodyPr>
            <a:normAutofit fontScale="90000"/>
          </a:bodyPr>
          <a:lstStyle/>
          <a:p>
            <a:pPr algn="l"/>
            <a:r>
              <a:rPr lang="en-US" sz="4900" dirty="0" smtClean="0">
                <a:solidFill>
                  <a:srgbClr val="FF0000"/>
                </a:solidFill>
              </a:rPr>
              <a:t>			</a:t>
            </a:r>
            <a:r>
              <a:rPr lang="en-US" sz="4000" dirty="0" smtClean="0">
                <a:solidFill>
                  <a:srgbClr val="FF0000"/>
                </a:solidFill>
              </a:rPr>
              <a:t>Putting Your Passion in its Place &amp;</a:t>
            </a:r>
            <a:br>
              <a:rPr lang="en-US" sz="4000" dirty="0" smtClean="0">
                <a:solidFill>
                  <a:srgbClr val="FF0000"/>
                </a:solidFill>
              </a:rPr>
            </a:br>
            <a:r>
              <a:rPr lang="en-US" sz="4000" dirty="0" smtClean="0">
                <a:solidFill>
                  <a:srgbClr val="FF0000"/>
                </a:solidFill>
              </a:rPr>
              <a:t>				Discover Shaklee Event	 	</a:t>
            </a:r>
            <a:r>
              <a:rPr lang="en-US" dirty="0">
                <a:solidFill>
                  <a:srgbClr val="FF0000"/>
                </a:solidFill>
              </a:rPr>
              <a:t> </a:t>
            </a:r>
            <a:r>
              <a:rPr lang="en-US" dirty="0" smtClean="0">
                <a:solidFill>
                  <a:srgbClr val="FF0000"/>
                </a:solidFill>
              </a:rPr>
              <a:t>     </a:t>
            </a:r>
            <a:r>
              <a:rPr lang="en-US" sz="3600" dirty="0">
                <a:solidFill>
                  <a:srgbClr val="FF0000"/>
                </a:solidFill>
              </a:rPr>
              <a:t/>
            </a:r>
            <a:br>
              <a:rPr lang="en-US" sz="3600" dirty="0">
                <a:solidFill>
                  <a:srgbClr val="FF0000"/>
                </a:solidFill>
              </a:rPr>
            </a:br>
            <a:r>
              <a:rPr lang="en-US" sz="3600" dirty="0" smtClean="0">
                <a:solidFill>
                  <a:srgbClr val="FF0000"/>
                </a:solidFill>
              </a:rPr>
              <a:t>  </a:t>
            </a:r>
            <a:r>
              <a:rPr lang="en-US" sz="3600" dirty="0">
                <a:solidFill>
                  <a:srgbClr val="FF0000"/>
                </a:solidFill>
              </a:rPr>
              <a:t>	</a:t>
            </a:r>
            <a:r>
              <a:rPr lang="en-US" sz="3600" dirty="0" smtClean="0">
                <a:solidFill>
                  <a:srgbClr val="FF0000"/>
                </a:solidFill>
              </a:rPr>
              <a:t>						November 8						</a:t>
            </a:r>
            <a:r>
              <a:rPr lang="en-US" sz="2700" dirty="0" smtClean="0">
                <a:solidFill>
                  <a:srgbClr val="FF0000"/>
                </a:solidFill>
              </a:rPr>
              <a:t>	 </a:t>
            </a:r>
            <a:endParaRPr lang="en-US" sz="2700" dirty="0"/>
          </a:p>
        </p:txBody>
      </p:sp>
      <p:sp>
        <p:nvSpPr>
          <p:cNvPr id="5" name="Rectangle 4"/>
          <p:cNvSpPr/>
          <p:nvPr/>
        </p:nvSpPr>
        <p:spPr>
          <a:xfrm>
            <a:off x="596453" y="353162"/>
            <a:ext cx="8023246" cy="646331"/>
          </a:xfrm>
          <a:prstGeom prst="rect">
            <a:avLst/>
          </a:prstGeom>
          <a:ln>
            <a:solidFill>
              <a:srgbClr val="FF0000"/>
            </a:solidFill>
          </a:ln>
        </p:spPr>
        <p:txBody>
          <a:bodyPr wrap="square">
            <a:spAutoFit/>
          </a:bodyPr>
          <a:lstStyle/>
          <a:p>
            <a:r>
              <a:rPr lang="en-US" sz="3600" dirty="0" smtClean="0">
                <a:solidFill>
                  <a:srgbClr val="FF0000"/>
                </a:solidFill>
              </a:rPr>
              <a:t>Shaklee Strategies Forum #11     </a:t>
            </a:r>
            <a:r>
              <a:rPr lang="en-US" sz="3200" dirty="0" smtClean="0">
                <a:solidFill>
                  <a:srgbClr val="FF0000"/>
                </a:solidFill>
              </a:rPr>
              <a:t>Fall 2016</a:t>
            </a:r>
            <a:endParaRPr lang="en-US" sz="3200" dirty="0">
              <a:solidFill>
                <a:srgbClr val="FF0000"/>
              </a:solidFill>
            </a:endParaRPr>
          </a:p>
        </p:txBody>
      </p:sp>
    </p:spTree>
    <p:extLst>
      <p:ext uri="{BB962C8B-B14F-4D97-AF65-F5344CB8AC3E}">
        <p14:creationId xmlns:p14="http://schemas.microsoft.com/office/powerpoint/2010/main" val="21116645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9"/>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a:t>
            </a:r>
            <a:r>
              <a:rPr lang="en-US" sz="3600" b="0" i="0" u="none" strike="noStrike" cap="none" dirty="0">
                <a:solidFill>
                  <a:schemeClr val="dk1"/>
                </a:solidFill>
                <a:latin typeface="Calibri"/>
                <a:ea typeface="Calibri"/>
                <a:cs typeface="Calibri"/>
                <a:sym typeface="Calibri"/>
              </a:rPr>
              <a:t>Team </a:t>
            </a:r>
          </a:p>
        </p:txBody>
      </p:sp>
      <p:sp>
        <p:nvSpPr>
          <p:cNvPr id="125" name="Shape 125"/>
          <p:cNvSpPr txBox="1">
            <a:spLocks noGrp="1"/>
          </p:cNvSpPr>
          <p:nvPr>
            <p:ph type="body" idx="1"/>
          </p:nvPr>
        </p:nvSpPr>
        <p:spPr>
          <a:xfrm>
            <a:off x="3781681" y="3635683"/>
            <a:ext cx="1529933" cy="1363696"/>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Senior Executive </a:t>
            </a:r>
            <a:r>
              <a:rPr lang="en-US" sz="1665" b="0" i="0" u="none" strike="noStrike" cap="none" dirty="0">
                <a:solidFill>
                  <a:schemeClr val="dk1"/>
                </a:solidFill>
                <a:latin typeface="Calibri"/>
                <a:ea typeface="Calibri"/>
                <a:cs typeface="Calibri"/>
                <a:sym typeface="Calibri"/>
              </a:rPr>
              <a:t>Coordinator</a:t>
            </a:r>
          </a:p>
          <a:p>
            <a:pPr marL="0" marR="0" lvl="0" indent="0" algn="ctr" rtl="0">
              <a:lnSpc>
                <a:spcPct val="90000"/>
              </a:lnSpc>
              <a:spcBef>
                <a:spcPts val="333"/>
              </a:spcBef>
              <a:spcAft>
                <a:spcPts val="0"/>
              </a:spcAft>
              <a:buClr>
                <a:schemeClr val="dk1"/>
              </a:buClr>
              <a:buSzPct val="25000"/>
              <a:buFont typeface="Arial"/>
              <a:buNone/>
            </a:pPr>
            <a:r>
              <a:rPr lang="en-US" sz="1665" b="0" i="0" u="none" strike="noStrike" cap="none" dirty="0">
                <a:solidFill>
                  <a:schemeClr val="dk1"/>
                </a:solidFill>
                <a:latin typeface="Calibri"/>
                <a:ea typeface="Calibri"/>
                <a:cs typeface="Calibri"/>
                <a:sym typeface="Calibri"/>
              </a:rPr>
              <a:t>Ashley McDonald</a:t>
            </a: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398926" y="1582187"/>
            <a:ext cx="1229992" cy="1450707"/>
          </a:xfrm>
          <a:prstGeom prst="rect">
            <a:avLst/>
          </a:prstGeom>
          <a:noFill/>
          <a:ln>
            <a:noFill/>
          </a:ln>
        </p:spPr>
      </p:pic>
      <p:pic>
        <p:nvPicPr>
          <p:cNvPr id="128" name="Shape 128"/>
          <p:cNvPicPr preferRelativeResize="0"/>
          <p:nvPr/>
        </p:nvPicPr>
        <p:blipFill rotWithShape="1">
          <a:blip r:embed="rId4">
            <a:alphaModFix/>
          </a:blip>
          <a:srcRect/>
          <a:stretch/>
        </p:blipFill>
        <p:spPr>
          <a:xfrm>
            <a:off x="7635464" y="3386267"/>
            <a:ext cx="1117600" cy="1629915"/>
          </a:xfrm>
          <a:prstGeom prst="rect">
            <a:avLst/>
          </a:prstGeom>
          <a:noFill/>
          <a:ln>
            <a:noFill/>
          </a:ln>
        </p:spPr>
      </p:pic>
      <p:pic>
        <p:nvPicPr>
          <p:cNvPr id="129" name="Shape 129"/>
          <p:cNvPicPr preferRelativeResize="0"/>
          <p:nvPr/>
        </p:nvPicPr>
        <p:blipFill rotWithShape="1">
          <a:blip r:embed="rId5">
            <a:alphaModFix/>
          </a:blip>
          <a:srcRect/>
          <a:stretch/>
        </p:blipFill>
        <p:spPr>
          <a:xfrm>
            <a:off x="5164667" y="3403051"/>
            <a:ext cx="1159821" cy="1596328"/>
          </a:xfrm>
          <a:prstGeom prst="rect">
            <a:avLst/>
          </a:prstGeom>
          <a:noFill/>
          <a:ln>
            <a:noFill/>
          </a:ln>
        </p:spPr>
      </p:pic>
      <p:pic>
        <p:nvPicPr>
          <p:cNvPr id="131" name="Shape 131"/>
          <p:cNvPicPr preferRelativeResize="0"/>
          <p:nvPr/>
        </p:nvPicPr>
        <p:blipFill>
          <a:blip r:embed="rId6">
            <a:extLst>
              <a:ext uri="{28A0092B-C50C-407E-A947-70E740481C1C}">
                <a14:useLocalDpi xmlns:a14="http://schemas.microsoft.com/office/drawing/2010/main" val="0"/>
              </a:ext>
            </a:extLst>
          </a:blip>
          <a:stretch>
            <a:fillRect/>
          </a:stretch>
        </p:blipFill>
        <p:spPr>
          <a:xfrm>
            <a:off x="6155155" y="1144416"/>
            <a:ext cx="1034536" cy="1451940"/>
          </a:xfrm>
          <a:prstGeom prst="rect">
            <a:avLst/>
          </a:prstGeom>
          <a:noFill/>
          <a:ln>
            <a:noFill/>
          </a:ln>
        </p:spPr>
      </p:pic>
      <p:pic>
        <p:nvPicPr>
          <p:cNvPr id="132" name="Shape 132"/>
          <p:cNvPicPr preferRelativeResize="0"/>
          <p:nvPr/>
        </p:nvPicPr>
        <p:blipFill rotWithShape="1">
          <a:blip r:embed="rId7">
            <a:alphaModFix/>
          </a:blip>
          <a:srcRect/>
          <a:stretch/>
        </p:blipFill>
        <p:spPr>
          <a:xfrm>
            <a:off x="2853464" y="3493055"/>
            <a:ext cx="1101300" cy="1539734"/>
          </a:xfrm>
          <a:prstGeom prst="rect">
            <a:avLst/>
          </a:prstGeom>
          <a:noFill/>
          <a:ln>
            <a:noFill/>
          </a:ln>
        </p:spPr>
      </p:pic>
      <p:sp>
        <p:nvSpPr>
          <p:cNvPr id="133" name="Shape 133"/>
          <p:cNvSpPr/>
          <p:nvPr/>
        </p:nvSpPr>
        <p:spPr>
          <a:xfrm>
            <a:off x="168418" y="3161621"/>
            <a:ext cx="1460500" cy="100019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5903017" y="2572609"/>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135" name="Shape 135"/>
          <p:cNvSpPr/>
          <p:nvPr/>
        </p:nvSpPr>
        <p:spPr>
          <a:xfrm>
            <a:off x="1484502" y="3925910"/>
            <a:ext cx="1472141"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smtClean="0">
                <a:solidFill>
                  <a:schemeClr val="dk1"/>
                </a:solidFill>
                <a:latin typeface="Calibri"/>
                <a:ea typeface="Calibri"/>
                <a:cs typeface="Calibri"/>
                <a:sym typeface="Calibri"/>
              </a:rPr>
              <a:t>Key Coordinator   </a:t>
            </a:r>
            <a:r>
              <a:rPr lang="en-US" sz="1600" b="0" i="0" u="none" strike="noStrike" cap="none" dirty="0">
                <a:solidFill>
                  <a:schemeClr val="dk1"/>
                </a:solidFill>
                <a:latin typeface="Calibri"/>
                <a:ea typeface="Calibri"/>
                <a:cs typeface="Calibri"/>
                <a:sym typeface="Calibri"/>
              </a:rPr>
              <a:t>Katie Odom</a:t>
            </a:r>
          </a:p>
        </p:txBody>
      </p:sp>
      <p:sp>
        <p:nvSpPr>
          <p:cNvPr id="137" name="Shape 137"/>
          <p:cNvSpPr txBox="1"/>
          <p:nvPr/>
        </p:nvSpPr>
        <p:spPr>
          <a:xfrm>
            <a:off x="6324488" y="3661721"/>
            <a:ext cx="1251317"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dirty="0" smtClean="0">
                <a:solidFill>
                  <a:schemeClr val="dk1"/>
                </a:solidFill>
                <a:latin typeface="Calibri"/>
                <a:ea typeface="Calibri"/>
                <a:cs typeface="Calibri"/>
                <a:sym typeface="Calibri"/>
              </a:rPr>
              <a:t>Senior Key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Harper Guerra</a:t>
            </a:r>
          </a:p>
        </p:txBody>
      </p:sp>
      <p:sp>
        <p:nvSpPr>
          <p:cNvPr id="3" name="TextBox 2"/>
          <p:cNvSpPr txBox="1"/>
          <p:nvPr/>
        </p:nvSpPr>
        <p:spPr>
          <a:xfrm>
            <a:off x="7643539" y="2363443"/>
            <a:ext cx="1301001" cy="923330"/>
          </a:xfrm>
          <a:prstGeom prst="rect">
            <a:avLst/>
          </a:prstGeom>
          <a:noFill/>
        </p:spPr>
        <p:txBody>
          <a:bodyPr wrap="square" rtlCol="0">
            <a:spAutoFit/>
          </a:bodyPr>
          <a:lstStyle/>
          <a:p>
            <a:pPr algn="ctr"/>
            <a:r>
              <a:rPr lang="en-US" dirty="0" smtClean="0"/>
              <a:t>Director</a:t>
            </a:r>
          </a:p>
          <a:p>
            <a:pPr algn="ctr"/>
            <a:r>
              <a:rPr lang="en-US" dirty="0" smtClean="0"/>
              <a:t>Francine </a:t>
            </a:r>
            <a:r>
              <a:rPr lang="en-US" dirty="0" err="1" smtClean="0"/>
              <a:t>Roling</a:t>
            </a:r>
            <a:endParaRPr lang="en-US" dirty="0"/>
          </a:p>
        </p:txBody>
      </p:sp>
      <p:pic>
        <p:nvPicPr>
          <p:cNvPr id="4" name="Picture 3" descr="Francine and Tim Roling.jpg"/>
          <p:cNvPicPr>
            <a:picLocks noChangeAspect="1"/>
          </p:cNvPicPr>
          <p:nvPr/>
        </p:nvPicPr>
        <p:blipFill rotWithShape="1">
          <a:blip r:embed="rId8">
            <a:extLst>
              <a:ext uri="{28A0092B-C50C-407E-A947-70E740481C1C}">
                <a14:useLocalDpi xmlns:a14="http://schemas.microsoft.com/office/drawing/2010/main" val="0"/>
              </a:ext>
            </a:extLst>
          </a:blip>
          <a:srcRect l="50071" t="13904" r="32191" b="54930"/>
          <a:stretch/>
        </p:blipFill>
        <p:spPr>
          <a:xfrm>
            <a:off x="7705976" y="856833"/>
            <a:ext cx="1238564" cy="1450707"/>
          </a:xfrm>
          <a:prstGeom prst="rect">
            <a:avLst/>
          </a:prstGeom>
        </p:spPr>
      </p:pic>
      <p:sp>
        <p:nvSpPr>
          <p:cNvPr id="2" name="Rectangle 1"/>
          <p:cNvSpPr/>
          <p:nvPr/>
        </p:nvSpPr>
        <p:spPr>
          <a:xfrm>
            <a:off x="1988752" y="2701997"/>
            <a:ext cx="1725292" cy="584776"/>
          </a:xfrm>
          <a:prstGeom prst="rect">
            <a:avLst/>
          </a:prstGeom>
        </p:spPr>
        <p:txBody>
          <a:bodyPr wrap="square">
            <a:spAutoFit/>
          </a:bodyPr>
          <a:lstStyle/>
          <a:p>
            <a:pPr algn="ctr"/>
            <a:r>
              <a:rPr lang="en-US" sz="1600" dirty="0" smtClean="0"/>
              <a:t>Coordinator</a:t>
            </a:r>
            <a:endParaRPr lang="en-US" sz="1600" dirty="0"/>
          </a:p>
          <a:p>
            <a:pPr algn="ctr"/>
            <a:r>
              <a:rPr lang="en-US" sz="1600" dirty="0" smtClean="0"/>
              <a:t>Jean </a:t>
            </a:r>
            <a:r>
              <a:rPr lang="en-US" sz="1600" dirty="0" err="1" smtClean="0"/>
              <a:t>Zbinden</a:t>
            </a:r>
            <a:endParaRPr lang="en-US" sz="1600" dirty="0"/>
          </a:p>
        </p:txBody>
      </p:sp>
      <p:sp>
        <p:nvSpPr>
          <p:cNvPr id="5" name="TextBox 4"/>
          <p:cNvSpPr txBox="1"/>
          <p:nvPr/>
        </p:nvSpPr>
        <p:spPr>
          <a:xfrm>
            <a:off x="4156933" y="2664143"/>
            <a:ext cx="1600088" cy="584776"/>
          </a:xfrm>
          <a:prstGeom prst="rect">
            <a:avLst/>
          </a:prstGeom>
          <a:noFill/>
        </p:spPr>
        <p:txBody>
          <a:bodyPr wrap="square" rtlCol="0">
            <a:spAutoFit/>
          </a:bodyPr>
          <a:lstStyle/>
          <a:p>
            <a:r>
              <a:rPr lang="en-US" sz="1600" dirty="0" smtClean="0"/>
              <a:t>Senior Director</a:t>
            </a:r>
          </a:p>
          <a:p>
            <a:r>
              <a:rPr lang="en-US" sz="1600" dirty="0" smtClean="0"/>
              <a:t>Angie Thomas</a:t>
            </a:r>
            <a:endParaRPr lang="en-US" sz="1600" dirty="0"/>
          </a:p>
        </p:txBody>
      </p:sp>
      <p:pic>
        <p:nvPicPr>
          <p:cNvPr id="7" name="Picture 6" descr="Angie Thomas.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93611" y="1121902"/>
            <a:ext cx="1118704" cy="1450707"/>
          </a:xfrm>
          <a:prstGeom prst="rect">
            <a:avLst/>
          </a:prstGeom>
        </p:spPr>
      </p:pic>
      <p:sp>
        <p:nvSpPr>
          <p:cNvPr id="8" name="TextBox 7"/>
          <p:cNvSpPr txBox="1"/>
          <p:nvPr/>
        </p:nvSpPr>
        <p:spPr>
          <a:xfrm>
            <a:off x="168418" y="4701189"/>
            <a:ext cx="1085576" cy="369332"/>
          </a:xfrm>
          <a:prstGeom prst="rect">
            <a:avLst/>
          </a:prstGeom>
          <a:noFill/>
        </p:spPr>
        <p:txBody>
          <a:bodyPr wrap="square" rtlCol="0">
            <a:spAutoFit/>
          </a:bodyPr>
          <a:lstStyle/>
          <a:p>
            <a:r>
              <a:rPr lang="en-US" dirty="0" err="1" smtClean="0"/>
              <a:t>becky</a:t>
            </a:r>
            <a:endParaRPr lang="en-US" dirty="0"/>
          </a:p>
        </p:txBody>
      </p:sp>
      <p:pic>
        <p:nvPicPr>
          <p:cNvPr id="6" name="Picture 5" descr="Jean Zbinden.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60612" y="1190590"/>
            <a:ext cx="1185704" cy="1536672"/>
          </a:xfrm>
          <a:prstGeom prst="rect">
            <a:avLst/>
          </a:prstGeom>
        </p:spPr>
      </p:pic>
    </p:spTree>
    <p:extLst>
      <p:ext uri="{BB962C8B-B14F-4D97-AF65-F5344CB8AC3E}">
        <p14:creationId xmlns:p14="http://schemas.microsoft.com/office/powerpoint/2010/main" val="347291987"/>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910291"/>
          </a:xfrm>
          <a:ln>
            <a:solidFill>
              <a:srgbClr val="0070C0"/>
            </a:solidFill>
          </a:ln>
        </p:spPr>
        <p:txBody>
          <a:bodyPr>
            <a:normAutofit/>
          </a:bodyPr>
          <a:lstStyle/>
          <a:p>
            <a:r>
              <a:rPr lang="en-US" sz="2800" dirty="0" smtClean="0"/>
              <a:t>Objectives for Strategies Forum Session 11</a:t>
            </a:r>
            <a:endParaRPr lang="en-US" sz="2800" dirty="0"/>
          </a:p>
        </p:txBody>
      </p:sp>
      <p:sp>
        <p:nvSpPr>
          <p:cNvPr id="4" name="TextBox 3"/>
          <p:cNvSpPr txBox="1"/>
          <p:nvPr/>
        </p:nvSpPr>
        <p:spPr>
          <a:xfrm>
            <a:off x="203932" y="1162472"/>
            <a:ext cx="5164056" cy="3785652"/>
          </a:xfrm>
          <a:prstGeom prst="rect">
            <a:avLst/>
          </a:prstGeom>
          <a:noFill/>
        </p:spPr>
        <p:txBody>
          <a:bodyPr wrap="square" rtlCol="0">
            <a:spAutoFit/>
          </a:bodyPr>
          <a:lstStyle/>
          <a:p>
            <a:pPr marL="342900" indent="-342900">
              <a:buFont typeface="Arial" panose="020B0604020202020204" pitchFamily="34" charset="0"/>
              <a:buChar char="•"/>
            </a:pPr>
            <a:r>
              <a:rPr lang="en-US" sz="2000" dirty="0" smtClean="0"/>
              <a:t>This week, Susan Knott will share the complete package of an event called Discover Shaklee with some clever ideas to increase attendance, meet new people, and build a customer base and identify potential business partners.</a:t>
            </a:r>
          </a:p>
          <a:p>
            <a:pPr marL="342900" indent="-342900">
              <a:buFont typeface="Arial"/>
              <a:buChar char="•"/>
            </a:pPr>
            <a:endParaRPr lang="en-US" sz="2000" dirty="0" smtClean="0"/>
          </a:p>
          <a:p>
            <a:pPr marL="342900" indent="-342900">
              <a:buFont typeface="Arial" panose="020B0604020202020204" pitchFamily="34" charset="0"/>
              <a:buChar char="•"/>
            </a:pPr>
            <a:r>
              <a:rPr lang="en-US" sz="2000" dirty="0" smtClean="0"/>
              <a:t>And our Almost-a Mom-again Ashley McDonald will share some thoughts about what attracts people to us </a:t>
            </a:r>
            <a:r>
              <a:rPr lang="mr-IN" sz="2000" dirty="0" smtClean="0"/>
              <a:t>…</a:t>
            </a:r>
            <a:r>
              <a:rPr lang="en-US" sz="2000" dirty="0" smtClean="0"/>
              <a:t> the power of passion and enthusiasm .</a:t>
            </a:r>
          </a:p>
          <a:p>
            <a:endParaRPr lang="en-US" sz="20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7988" y="1473579"/>
            <a:ext cx="3437224" cy="2413442"/>
          </a:xfrm>
          <a:prstGeom prst="rect">
            <a:avLst/>
          </a:prstGeom>
        </p:spPr>
      </p:pic>
      <p:sp>
        <p:nvSpPr>
          <p:cNvPr id="5" name="TextBox 4"/>
          <p:cNvSpPr txBox="1"/>
          <p:nvPr/>
        </p:nvSpPr>
        <p:spPr>
          <a:xfrm>
            <a:off x="6933652" y="4578792"/>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17379614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199" y="205979"/>
            <a:ext cx="8354903" cy="857250"/>
          </a:xfrm>
          <a:ln>
            <a:solidFill>
              <a:schemeClr val="tx1">
                <a:lumMod val="75000"/>
                <a:lumOff val="25000"/>
              </a:schemeClr>
            </a:solidFill>
          </a:ln>
        </p:spPr>
        <p:txBody>
          <a:bodyPr>
            <a:normAutofit fontScale="90000"/>
          </a:bodyPr>
          <a:lstStyle/>
          <a:p>
            <a:r>
              <a:rPr lang="en-US" dirty="0" smtClean="0"/>
              <a:t>Discover Shaklee Event </a:t>
            </a:r>
            <a:r>
              <a:rPr lang="mr-IN" dirty="0" smtClean="0"/>
              <a:t>–</a:t>
            </a:r>
            <a:r>
              <a:rPr lang="en-US" dirty="0" smtClean="0"/>
              <a:t> Susan Knott </a:t>
            </a:r>
            <a:endParaRPr lang="en-US" dirty="0"/>
          </a:p>
        </p:txBody>
      </p:sp>
      <p:pic>
        <p:nvPicPr>
          <p:cNvPr id="2" name="Content Placeholder 1" descr="susan knott.jpg"/>
          <p:cNvPicPr>
            <a:picLocks noGrp="1" noChangeAspect="1"/>
          </p:cNvPicPr>
          <p:nvPr>
            <p:ph idx="1"/>
          </p:nvPr>
        </p:nvPicPr>
        <p:blipFill>
          <a:blip r:embed="rId2">
            <a:extLst>
              <a:ext uri="{28A0092B-C50C-407E-A947-70E740481C1C}">
                <a14:useLocalDpi xmlns:a14="http://schemas.microsoft.com/office/drawing/2010/main" val="0"/>
              </a:ext>
            </a:extLst>
          </a:blip>
          <a:srcRect l="-96689" r="-96689"/>
          <a:stretch>
            <a:fillRect/>
          </a:stretch>
        </p:blipFill>
        <p:spPr>
          <a:xfrm>
            <a:off x="3369716" y="2064022"/>
            <a:ext cx="8229600" cy="2805112"/>
          </a:xfrm>
        </p:spPr>
      </p:pic>
      <p:sp>
        <p:nvSpPr>
          <p:cNvPr id="3" name="TextBox 2"/>
          <p:cNvSpPr txBox="1"/>
          <p:nvPr/>
        </p:nvSpPr>
        <p:spPr>
          <a:xfrm>
            <a:off x="634933" y="1558928"/>
            <a:ext cx="5233389" cy="2923877"/>
          </a:xfrm>
          <a:prstGeom prst="rect">
            <a:avLst/>
          </a:prstGeom>
          <a:noFill/>
        </p:spPr>
        <p:txBody>
          <a:bodyPr wrap="square" rtlCol="0">
            <a:spAutoFit/>
          </a:bodyPr>
          <a:lstStyle/>
          <a:p>
            <a:pPr marL="285750" indent="-285750">
              <a:buFont typeface="Arial"/>
              <a:buChar char="•"/>
            </a:pPr>
            <a:r>
              <a:rPr lang="en-US" sz="2400" dirty="0" smtClean="0"/>
              <a:t>5 neighbors attended – new to Susan</a:t>
            </a:r>
          </a:p>
          <a:p>
            <a:pPr marL="285750" indent="-285750">
              <a:buFont typeface="Arial"/>
              <a:buChar char="•"/>
            </a:pPr>
            <a:r>
              <a:rPr lang="en-US" sz="2400" dirty="0" smtClean="0"/>
              <a:t>Generated 450 PV plus follow up PV</a:t>
            </a:r>
          </a:p>
          <a:p>
            <a:pPr marL="285750" indent="-285750">
              <a:buFont typeface="Arial"/>
              <a:buChar char="•"/>
            </a:pPr>
            <a:r>
              <a:rPr lang="en-US" sz="2400" dirty="0" smtClean="0"/>
              <a:t>3 out of 5 placed additional orders</a:t>
            </a:r>
          </a:p>
          <a:p>
            <a:pPr marL="285750" indent="-285750">
              <a:buFont typeface="Arial"/>
              <a:buChar char="•"/>
            </a:pPr>
            <a:r>
              <a:rPr lang="en-US" sz="2400" dirty="0" smtClean="0"/>
              <a:t>Introduction to Shaklee products, philosophy and business.</a:t>
            </a:r>
          </a:p>
          <a:p>
            <a:pPr marL="285750" indent="-285750">
              <a:buFont typeface="Arial"/>
              <a:buChar char="•"/>
            </a:pPr>
            <a:endParaRPr lang="en-US" sz="2400" dirty="0" smtClean="0"/>
          </a:p>
          <a:p>
            <a:pPr marL="285750" indent="-285750">
              <a:buFont typeface="Arial"/>
              <a:buChar char="•"/>
            </a:pPr>
            <a:endParaRPr lang="en-US" sz="2000" dirty="0" smtClean="0"/>
          </a:p>
          <a:p>
            <a:pPr marL="285750" indent="-285750">
              <a:buFont typeface="Arial"/>
              <a:buChar char="•"/>
            </a:pPr>
            <a:endParaRPr lang="en-US" sz="2000" dirty="0"/>
          </a:p>
        </p:txBody>
      </p:sp>
      <p:sp>
        <p:nvSpPr>
          <p:cNvPr id="4" name="TextBox 3"/>
          <p:cNvSpPr txBox="1"/>
          <p:nvPr/>
        </p:nvSpPr>
        <p:spPr>
          <a:xfrm>
            <a:off x="3845859" y="4793876"/>
            <a:ext cx="734496" cy="369332"/>
          </a:xfrm>
          <a:prstGeom prst="rect">
            <a:avLst/>
          </a:prstGeom>
          <a:noFill/>
        </p:spPr>
        <p:txBody>
          <a:bodyPr wrap="none" rtlCol="0">
            <a:spAutoFit/>
          </a:bodyPr>
          <a:lstStyle/>
          <a:p>
            <a:r>
              <a:rPr lang="en-US" dirty="0" smtClean="0"/>
              <a:t>Susan</a:t>
            </a:r>
            <a:endParaRPr lang="en-US" dirty="0"/>
          </a:p>
        </p:txBody>
      </p:sp>
    </p:spTree>
    <p:extLst>
      <p:ext uri="{BB962C8B-B14F-4D97-AF65-F5344CB8AC3E}">
        <p14:creationId xmlns:p14="http://schemas.microsoft.com/office/powerpoint/2010/main" val="34556917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12430</TotalTime>
  <Words>2183</Words>
  <Application>Microsoft Office PowerPoint</Application>
  <PresentationFormat>On-screen Show (16:9)</PresentationFormat>
  <Paragraphs>356</Paragraphs>
  <Slides>45</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45</vt:i4>
      </vt:variant>
    </vt:vector>
  </HeadingPairs>
  <TitlesOfParts>
    <vt:vector size="56" baseType="lpstr">
      <vt:lpstr>ＭＳ 明朝</vt:lpstr>
      <vt:lpstr>Abadi MT Condensed Light</vt:lpstr>
      <vt:lpstr>Apple Chancery</vt:lpstr>
      <vt:lpstr>Arial</vt:lpstr>
      <vt:lpstr>Calibri</vt:lpstr>
      <vt:lpstr>Cambria</vt:lpstr>
      <vt:lpstr>Helvetica</vt:lpstr>
      <vt:lpstr>Mangal</vt:lpstr>
      <vt:lpstr>Times New Roman</vt:lpstr>
      <vt:lpstr>Wingdings</vt:lpstr>
      <vt:lpstr>Office Theme</vt:lpstr>
      <vt:lpstr>Shaklee November Specials</vt:lpstr>
      <vt:lpstr>PowerPoint Presentation</vt:lpstr>
      <vt:lpstr>PowerPoint Presentation</vt:lpstr>
      <vt:lpstr>Lynda Glass Health Story - IBS </vt:lpstr>
      <vt:lpstr>PowerPoint Presentation</vt:lpstr>
      <vt:lpstr>   Putting Your Passion in its Place &amp;     Discover Shaklee Event                   November 8        </vt:lpstr>
      <vt:lpstr>Our Strategy Team </vt:lpstr>
      <vt:lpstr>Objectives for Strategies Forum Session 11</vt:lpstr>
      <vt:lpstr>Discover Shaklee Event – Susan Knott </vt:lpstr>
      <vt:lpstr>Discover Shaklee Event</vt:lpstr>
      <vt:lpstr>Welcome post (pinned to the top of page) </vt:lpstr>
      <vt:lpstr>Shaklee Difference post w/ video.   </vt:lpstr>
      <vt:lpstr>Posted a poll to create some interaction (tagged all coming) </vt:lpstr>
      <vt:lpstr>Incentive to fill out HealthPrint Post (tagged all coming)</vt:lpstr>
      <vt:lpstr>To Create Interest in Completing         the Health Print for the Raffle…</vt:lpstr>
      <vt:lpstr>Day before reminder post (tagged all coming)</vt:lpstr>
      <vt:lpstr>Preparation</vt:lpstr>
      <vt:lpstr>Event Agenda &amp; Outline </vt:lpstr>
      <vt:lpstr>PowerPoint Presentation</vt:lpstr>
      <vt:lpstr>Trivia Questions:</vt:lpstr>
      <vt:lpstr>Now time to have them open product guide.</vt:lpstr>
      <vt:lpstr>PowerPoint Presentation</vt:lpstr>
      <vt:lpstr>Use Third Party Source </vt:lpstr>
      <vt:lpstr>PowerPoint Presentation</vt:lpstr>
      <vt:lpstr>Enfuselle</vt:lpstr>
      <vt:lpstr>BULLET POINTS FOR OTHER PRODUCT LINES </vt:lpstr>
      <vt:lpstr>Get Clean—Healthy Home </vt:lpstr>
      <vt:lpstr>PowerPoint Presentation</vt:lpstr>
      <vt:lpstr>Thank you &amp; hostess gift </vt:lpstr>
      <vt:lpstr>Passion Matters! </vt:lpstr>
      <vt:lpstr>Our Story </vt:lpstr>
      <vt:lpstr>Where it all started…</vt:lpstr>
      <vt:lpstr>Where Passion Meets Struggle:</vt:lpstr>
      <vt:lpstr>The Proof of Passion is Perseverance </vt:lpstr>
      <vt:lpstr>Do it with Passion:</vt:lpstr>
      <vt:lpstr>Purpose = Passion </vt:lpstr>
      <vt:lpstr>Make a Plan for the Holidays </vt:lpstr>
      <vt:lpstr>PowerPoint Presentation</vt:lpstr>
      <vt:lpstr> Nov/ Dec is final Stretch to Qualify for Dream Trip</vt:lpstr>
      <vt:lpstr>Nov/ Dec is Final Stretch to Qualify for April 2017 New Director Conference</vt:lpstr>
      <vt:lpstr>Chairman’s Retreat Qualification</vt:lpstr>
      <vt:lpstr>Repeat After Me…</vt:lpstr>
      <vt:lpstr>November/December Strategy Forum Schedule</vt:lpstr>
      <vt:lpstr>PowerPoint Presentation</vt:lpstr>
      <vt:lpstr>Shaklee Video &amp; Audio Archives This webinar is archived on BetterFutureStartsToday.net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Strategies Forum Fall 2016</dc:title>
  <dc:creator>Barbara Lagoni</dc:creator>
  <cp:lastModifiedBy>Rebecca Choate</cp:lastModifiedBy>
  <cp:revision>194</cp:revision>
  <cp:lastPrinted>2016-11-08T12:58:35Z</cp:lastPrinted>
  <dcterms:created xsi:type="dcterms:W3CDTF">2016-08-18T02:28:39Z</dcterms:created>
  <dcterms:modified xsi:type="dcterms:W3CDTF">2016-11-08T16:15:24Z</dcterms:modified>
</cp:coreProperties>
</file>